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9.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notesSlides/notesSlide9.xml" ContentType="application/vnd.openxmlformats-officedocument.presentationml.notesSlide+xml"/>
  <Override PartName="/ppt/charts/chart11.xml" ContentType="application/vnd.openxmlformats-officedocument.drawingml.chart+xml"/>
  <Override PartName="/ppt/notesSlides/notesSlide10.xml" ContentType="application/vnd.openxmlformats-officedocument.presentationml.notesSlide+xml"/>
  <Override PartName="/ppt/charts/chart12.xml" ContentType="application/vnd.openxmlformats-officedocument.drawingml.chart+xml"/>
  <Override PartName="/ppt/notesSlides/notesSlide11.xml" ContentType="application/vnd.openxmlformats-officedocument.presentationml.notesSlide+xml"/>
  <Override PartName="/ppt/charts/chart13.xml" ContentType="application/vnd.openxmlformats-officedocument.drawingml.chart+xml"/>
  <Override PartName="/ppt/notesSlides/notesSlide12.xml" ContentType="application/vnd.openxmlformats-officedocument.presentationml.notesSlide+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26.xml" ContentType="application/vnd.openxmlformats-officedocument.presentationml.notesSlide+xml"/>
  <Override PartName="/ppt/charts/chart20.xml" ContentType="application/vnd.openxmlformats-officedocument.drawingml.chart+xml"/>
  <Override PartName="/ppt/theme/themeOverride2.xml" ContentType="application/vnd.openxmlformats-officedocument.themeOverride+xml"/>
  <Override PartName="/ppt/notesSlides/notesSlide27.xml" ContentType="application/vnd.openxmlformats-officedocument.presentationml.notesSlide+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322" r:id="rId2"/>
    <p:sldId id="361" r:id="rId3"/>
    <p:sldId id="295" r:id="rId4"/>
    <p:sldId id="291" r:id="rId5"/>
    <p:sldId id="330" r:id="rId6"/>
    <p:sldId id="362" r:id="rId7"/>
    <p:sldId id="363" r:id="rId8"/>
    <p:sldId id="364" r:id="rId9"/>
    <p:sldId id="365" r:id="rId10"/>
    <p:sldId id="366" r:id="rId11"/>
    <p:sldId id="367" r:id="rId12"/>
    <p:sldId id="369" r:id="rId13"/>
    <p:sldId id="370" r:id="rId14"/>
    <p:sldId id="371" r:id="rId15"/>
    <p:sldId id="372" r:id="rId16"/>
    <p:sldId id="373" r:id="rId17"/>
    <p:sldId id="374" r:id="rId18"/>
    <p:sldId id="376" r:id="rId19"/>
    <p:sldId id="375" r:id="rId20"/>
    <p:sldId id="381" r:id="rId21"/>
    <p:sldId id="378" r:id="rId22"/>
    <p:sldId id="379" r:id="rId23"/>
    <p:sldId id="380" r:id="rId24"/>
    <p:sldId id="347" r:id="rId25"/>
    <p:sldId id="286" r:id="rId26"/>
    <p:sldId id="275" r:id="rId27"/>
    <p:sldId id="277" r:id="rId28"/>
    <p:sldId id="278" r:id="rId29"/>
    <p:sldId id="279" r:id="rId30"/>
    <p:sldId id="280" r:id="rId31"/>
    <p:sldId id="318" r:id="rId32"/>
    <p:sldId id="319" r:id="rId33"/>
    <p:sldId id="283" r:id="rId34"/>
    <p:sldId id="321" r:id="rId35"/>
    <p:sldId id="309" r:id="rId36"/>
    <p:sldId id="287" r:id="rId37"/>
    <p:sldId id="320" r:id="rId38"/>
    <p:sldId id="310" r:id="rId39"/>
    <p:sldId id="292" r:id="rId40"/>
    <p:sldId id="297" r:id="rId41"/>
    <p:sldId id="298" r:id="rId42"/>
    <p:sldId id="260" r:id="rId43"/>
    <p:sldId id="290" r:id="rId44"/>
    <p:sldId id="271" r:id="rId45"/>
    <p:sldId id="325" r:id="rId46"/>
    <p:sldId id="32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828CC"/>
    <a:srgbClr val="F0EA00"/>
    <a:srgbClr val="FFFF00"/>
    <a:srgbClr val="8EB4E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76" autoAdjust="0"/>
  </p:normalViewPr>
  <p:slideViewPr>
    <p:cSldViewPr>
      <p:cViewPr varScale="1">
        <p:scale>
          <a:sx n="98" d="100"/>
          <a:sy n="98" d="100"/>
        </p:scale>
        <p:origin x="-179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nicholasspaull:Documents:Dropbox:Ultimate%20table%20dofiles%20and%20data%20(5-07-14):Creating%20differentials%20graphs%20(5%20July%202014).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taylor.s\Dropbox\Stephen%20SACMEQ%20paper\IJED\resubmission\working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taylor.s\Dropbox\Stephen%20SACMEQ%20paper\Stephen%20adjusting%20Nic%20attempt%2016%20April%20201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taylor.s\Documents\SACMEQ%203\Stephen%20SACMEQ\excel%20workings\SACMEQ%20graphs%20excel%204%20Oct.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taylor.s\Documents\SACMEQ%203\Stephen%20SACMEQ\excel%20workings\SACMEQ%20graphs%20excel%204%20Oct.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Documents%20and%20Settings\spaull\My%20Documents\Dropbox\Journal%20articles%202012\Stephen%20SACMEQ%20paper\Nic\Final\Final%20estimates%20of%20Lit%20and%20Num%20after%20Filmer-DHS%20corrections%20-%2019%20Apr%202012%20(Recovered).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Nic\Final\Final%20estimates%20of%20Lit%20and%20Num%20after%20Filmer-DHS%20corrections%20-%2019%20Apr%202012%20(Recovered).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graphs%20for%20presentation%20BBC.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Nic%20Spaull\Dropbox\Journal%20articles%202012\Stephen%20SACMEQ%20paper\graphs%20for%20presentation%20BBC.xlsx"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Sheet1!$N$27</c:f>
              <c:strCache>
                <c:ptCount val="1"/>
                <c:pt idx="0">
                  <c:v>Gender Differential (Male-Female)</c:v>
                </c:pt>
              </c:strCache>
            </c:strRef>
          </c:tx>
          <c:spPr>
            <a:solidFill>
              <a:srgbClr val="3366FF"/>
            </a:solidFill>
            <a:ln w="12700">
              <a:solidFill>
                <a:sysClr val="windowText" lastClr="000000"/>
              </a:solidFill>
            </a:ln>
          </c:spPr>
          <c:invertIfNegative val="0"/>
          <c:errBars>
            <c:errBarType val="both"/>
            <c:errValType val="cust"/>
            <c:noEndCap val="0"/>
            <c:plus>
              <c:numRef>
                <c:f>Sheet1!$O$28:$O$38</c:f>
                <c:numCache>
                  <c:formatCode>General</c:formatCode>
                  <c:ptCount val="11"/>
                  <c:pt idx="0">
                    <c:v>14.33401435153571</c:v>
                  </c:pt>
                  <c:pt idx="1">
                    <c:v>4.87986714470515</c:v>
                  </c:pt>
                  <c:pt idx="2">
                    <c:v>5.355427598055074</c:v>
                  </c:pt>
                  <c:pt idx="3">
                    <c:v>3.906052170500415</c:v>
                  </c:pt>
                  <c:pt idx="4">
                    <c:v>4.842049312628382</c:v>
                  </c:pt>
                  <c:pt idx="5">
                    <c:v>6.427320208354845</c:v>
                  </c:pt>
                  <c:pt idx="6">
                    <c:v>5.420524268277247</c:v>
                  </c:pt>
                  <c:pt idx="7">
                    <c:v>3.757483712613756</c:v>
                  </c:pt>
                  <c:pt idx="8">
                    <c:v>6.953021923090227</c:v>
                  </c:pt>
                  <c:pt idx="9">
                    <c:v>6.047432927825245</c:v>
                  </c:pt>
                  <c:pt idx="10">
                    <c:v>5.769553289049347</c:v>
                  </c:pt>
                </c:numCache>
              </c:numRef>
            </c:plus>
            <c:minus>
              <c:numRef>
                <c:f>Sheet1!$O$28:$O$38</c:f>
                <c:numCache>
                  <c:formatCode>General</c:formatCode>
                  <c:ptCount val="11"/>
                  <c:pt idx="0">
                    <c:v>14.33401435153571</c:v>
                  </c:pt>
                  <c:pt idx="1">
                    <c:v>4.87986714470515</c:v>
                  </c:pt>
                  <c:pt idx="2">
                    <c:v>5.355427598055074</c:v>
                  </c:pt>
                  <c:pt idx="3">
                    <c:v>3.906052170500415</c:v>
                  </c:pt>
                  <c:pt idx="4">
                    <c:v>4.842049312628382</c:v>
                  </c:pt>
                  <c:pt idx="5">
                    <c:v>6.427320208354845</c:v>
                  </c:pt>
                  <c:pt idx="6">
                    <c:v>5.420524268277247</c:v>
                  </c:pt>
                  <c:pt idx="7">
                    <c:v>3.757483712613756</c:v>
                  </c:pt>
                  <c:pt idx="8">
                    <c:v>6.953021923090227</c:v>
                  </c:pt>
                  <c:pt idx="9">
                    <c:v>6.047432927825245</c:v>
                  </c:pt>
                  <c:pt idx="10">
                    <c:v>5.769553289049347</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Sheet1!$N$28:$N$38</c:f>
              <c:numCache>
                <c:formatCode>General</c:formatCode>
                <c:ptCount val="11"/>
                <c:pt idx="0">
                  <c:v>-8.93963623046875</c:v>
                </c:pt>
                <c:pt idx="1">
                  <c:v>1.088447570800781</c:v>
                </c:pt>
                <c:pt idx="2">
                  <c:v>-7.200965881347656</c:v>
                </c:pt>
                <c:pt idx="3">
                  <c:v>-11.21067810058594</c:v>
                </c:pt>
                <c:pt idx="4">
                  <c:v>8.36150360107422</c:v>
                </c:pt>
                <c:pt idx="5">
                  <c:v>9.06078720092774</c:v>
                </c:pt>
                <c:pt idx="6">
                  <c:v>-23.17843627929687</c:v>
                </c:pt>
                <c:pt idx="7">
                  <c:v>-9.135696411132812</c:v>
                </c:pt>
                <c:pt idx="8">
                  <c:v>10.80205154418945</c:v>
                </c:pt>
                <c:pt idx="9">
                  <c:v>4.331794738769531</c:v>
                </c:pt>
                <c:pt idx="10">
                  <c:v>15.14775466918945</c:v>
                </c:pt>
              </c:numCache>
            </c:numRef>
          </c:val>
        </c:ser>
        <c:ser>
          <c:idx val="1"/>
          <c:order val="1"/>
          <c:tx>
            <c:strRef>
              <c:f>Sheet1!$P$27</c:f>
              <c:strCache>
                <c:ptCount val="1"/>
                <c:pt idx="0">
                  <c:v>Gender-Wealth Differential (Poor40M-Poor40F)</c:v>
                </c:pt>
              </c:strCache>
            </c:strRef>
          </c:tx>
          <c:spPr>
            <a:solidFill>
              <a:srgbClr val="849EC0"/>
            </a:solidFill>
          </c:spPr>
          <c:invertIfNegative val="0"/>
          <c:errBars>
            <c:errBarType val="both"/>
            <c:errValType val="cust"/>
            <c:noEndCap val="0"/>
            <c:plus>
              <c:numRef>
                <c:f>Sheet1!$Q$28:$Q$38</c:f>
                <c:numCache>
                  <c:formatCode>General</c:formatCode>
                  <c:ptCount val="11"/>
                  <c:pt idx="0">
                    <c:v>19.02264845991924</c:v>
                  </c:pt>
                  <c:pt idx="1">
                    <c:v>9.472220202131277</c:v>
                  </c:pt>
                  <c:pt idx="2">
                    <c:v>8.769721198670137</c:v>
                  </c:pt>
                  <c:pt idx="3">
                    <c:v>7.334859510487838</c:v>
                  </c:pt>
                  <c:pt idx="4">
                    <c:v>8.614227619290748</c:v>
                  </c:pt>
                  <c:pt idx="5">
                    <c:v>10.2702043841231</c:v>
                  </c:pt>
                  <c:pt idx="6">
                    <c:v>8.740532992254158</c:v>
                  </c:pt>
                  <c:pt idx="7">
                    <c:v>5.640321074181814</c:v>
                  </c:pt>
                  <c:pt idx="8">
                    <c:v>12.02417968295391</c:v>
                  </c:pt>
                  <c:pt idx="9">
                    <c:v>10.08414146916557</c:v>
                  </c:pt>
                  <c:pt idx="10">
                    <c:v>12.87265751695691</c:v>
                  </c:pt>
                </c:numCache>
              </c:numRef>
            </c:plus>
            <c:minus>
              <c:numRef>
                <c:f>Sheet1!$Q$28:$Q$38</c:f>
                <c:numCache>
                  <c:formatCode>General</c:formatCode>
                  <c:ptCount val="11"/>
                  <c:pt idx="0">
                    <c:v>19.02264845991924</c:v>
                  </c:pt>
                  <c:pt idx="1">
                    <c:v>9.472220202131277</c:v>
                  </c:pt>
                  <c:pt idx="2">
                    <c:v>8.769721198670137</c:v>
                  </c:pt>
                  <c:pt idx="3">
                    <c:v>7.334859510487838</c:v>
                  </c:pt>
                  <c:pt idx="4">
                    <c:v>8.614227619290748</c:v>
                  </c:pt>
                  <c:pt idx="5">
                    <c:v>10.2702043841231</c:v>
                  </c:pt>
                  <c:pt idx="6">
                    <c:v>8.740532992254158</c:v>
                  </c:pt>
                  <c:pt idx="7">
                    <c:v>5.640321074181814</c:v>
                  </c:pt>
                  <c:pt idx="8">
                    <c:v>12.02417968295391</c:v>
                  </c:pt>
                  <c:pt idx="9">
                    <c:v>10.08414146916557</c:v>
                  </c:pt>
                  <c:pt idx="10">
                    <c:v>12.87265751695691</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Sheet1!$P$28:$P$38</c:f>
              <c:numCache>
                <c:formatCode>General</c:formatCode>
                <c:ptCount val="11"/>
                <c:pt idx="0">
                  <c:v>-5.94720458984375</c:v>
                </c:pt>
                <c:pt idx="1">
                  <c:v>5.969512939453124</c:v>
                </c:pt>
                <c:pt idx="2">
                  <c:v>-10.06893157958984</c:v>
                </c:pt>
                <c:pt idx="3">
                  <c:v>-11.54233169555664</c:v>
                </c:pt>
                <c:pt idx="4">
                  <c:v>13.59872436523437</c:v>
                </c:pt>
                <c:pt idx="5">
                  <c:v>8.017786026000976</c:v>
                </c:pt>
                <c:pt idx="6">
                  <c:v>-32.79987716674805</c:v>
                </c:pt>
                <c:pt idx="7">
                  <c:v>-8.539283752441401</c:v>
                </c:pt>
                <c:pt idx="8">
                  <c:v>15.10499382019043</c:v>
                </c:pt>
                <c:pt idx="9">
                  <c:v>11.33934020996094</c:v>
                </c:pt>
                <c:pt idx="10">
                  <c:v>17.35310173034668</c:v>
                </c:pt>
              </c:numCache>
            </c:numRef>
          </c:val>
        </c:ser>
        <c:ser>
          <c:idx val="2"/>
          <c:order val="2"/>
          <c:tx>
            <c:strRef>
              <c:f>Sheet1!$R$27</c:f>
              <c:strCache>
                <c:ptCount val="1"/>
                <c:pt idx="0">
                  <c:v>Wealth Differential (Rich20-Poor40)</c:v>
                </c:pt>
              </c:strCache>
            </c:strRef>
          </c:tx>
          <c:spPr>
            <a:solidFill>
              <a:srgbClr val="800000"/>
            </a:solidFill>
          </c:spPr>
          <c:invertIfNegative val="0"/>
          <c:errBars>
            <c:errBarType val="both"/>
            <c:errValType val="cust"/>
            <c:noEndCap val="0"/>
            <c:plus>
              <c:numRef>
                <c:f>Sheet1!$S$28:$S$38</c:f>
                <c:numCache>
                  <c:formatCode>General</c:formatCode>
                  <c:ptCount val="11"/>
                  <c:pt idx="0">
                    <c:v>11.9860886414902</c:v>
                  </c:pt>
                  <c:pt idx="1">
                    <c:v>6.28651001575902</c:v>
                  </c:pt>
                  <c:pt idx="2">
                    <c:v>5.672264364031915</c:v>
                  </c:pt>
                  <c:pt idx="3">
                    <c:v>4.496558207744667</c:v>
                  </c:pt>
                  <c:pt idx="4">
                    <c:v>5.682697904925701</c:v>
                  </c:pt>
                  <c:pt idx="5">
                    <c:v>7.671147228074343</c:v>
                  </c:pt>
                  <c:pt idx="6">
                    <c:v>6.190668252309506</c:v>
                  </c:pt>
                  <c:pt idx="7">
                    <c:v>3.846891304573472</c:v>
                  </c:pt>
                  <c:pt idx="8">
                    <c:v>8.3002143064056</c:v>
                  </c:pt>
                  <c:pt idx="9">
                    <c:v>6.776386386340765</c:v>
                  </c:pt>
                  <c:pt idx="10">
                    <c:v>7.544597716319966</c:v>
                  </c:pt>
                </c:numCache>
              </c:numRef>
            </c:plus>
            <c:minus>
              <c:numRef>
                <c:f>Sheet1!$S$28:$S$38</c:f>
                <c:numCache>
                  <c:formatCode>General</c:formatCode>
                  <c:ptCount val="11"/>
                  <c:pt idx="0">
                    <c:v>11.9860886414902</c:v>
                  </c:pt>
                  <c:pt idx="1">
                    <c:v>6.28651001575902</c:v>
                  </c:pt>
                  <c:pt idx="2">
                    <c:v>5.672264364031915</c:v>
                  </c:pt>
                  <c:pt idx="3">
                    <c:v>4.496558207744667</c:v>
                  </c:pt>
                  <c:pt idx="4">
                    <c:v>5.682697904925701</c:v>
                  </c:pt>
                  <c:pt idx="5">
                    <c:v>7.671147228074343</c:v>
                  </c:pt>
                  <c:pt idx="6">
                    <c:v>6.190668252309506</c:v>
                  </c:pt>
                  <c:pt idx="7">
                    <c:v>3.846891304573472</c:v>
                  </c:pt>
                  <c:pt idx="8">
                    <c:v>8.3002143064056</c:v>
                  </c:pt>
                  <c:pt idx="9">
                    <c:v>6.776386386340765</c:v>
                  </c:pt>
                  <c:pt idx="10">
                    <c:v>7.544597716319966</c:v>
                  </c:pt>
                </c:numCache>
              </c:numRef>
            </c:minus>
          </c:errBars>
          <c:cat>
            <c:strRef>
              <c:f>Sheet1!$M$28:$M$38</c:f>
              <c:strCache>
                <c:ptCount val="11"/>
                <c:pt idx="0">
                  <c:v>Swaziland</c:v>
                </c:pt>
                <c:pt idx="1">
                  <c:v>Kenya</c:v>
                </c:pt>
                <c:pt idx="2">
                  <c:v>Zimbabwe</c:v>
                </c:pt>
                <c:pt idx="3">
                  <c:v>Namibia</c:v>
                </c:pt>
                <c:pt idx="4">
                  <c:v>Tanzania</c:v>
                </c:pt>
                <c:pt idx="5">
                  <c:v>Malawi</c:v>
                </c:pt>
                <c:pt idx="6">
                  <c:v>Lesotho</c:v>
                </c:pt>
                <c:pt idx="7">
                  <c:v>South Africa</c:v>
                </c:pt>
                <c:pt idx="8">
                  <c:v>Zambia</c:v>
                </c:pt>
                <c:pt idx="9">
                  <c:v>Uganda</c:v>
                </c:pt>
                <c:pt idx="10">
                  <c:v>Mozambique</c:v>
                </c:pt>
              </c:strCache>
            </c:strRef>
          </c:cat>
          <c:val>
            <c:numRef>
              <c:f>Sheet1!$R$28:$R$38</c:f>
              <c:numCache>
                <c:formatCode>General</c:formatCode>
                <c:ptCount val="11"/>
                <c:pt idx="0">
                  <c:v>18.83058929443359</c:v>
                </c:pt>
                <c:pt idx="1">
                  <c:v>22.84904479980471</c:v>
                </c:pt>
                <c:pt idx="2">
                  <c:v>27.45835876464844</c:v>
                </c:pt>
                <c:pt idx="3">
                  <c:v>31.21734619140625</c:v>
                </c:pt>
                <c:pt idx="4">
                  <c:v>36.93022537231445</c:v>
                </c:pt>
                <c:pt idx="5">
                  <c:v>37.36160087585449</c:v>
                </c:pt>
                <c:pt idx="6">
                  <c:v>39.50524902343749</c:v>
                </c:pt>
                <c:pt idx="7">
                  <c:v>39.5820426940918</c:v>
                </c:pt>
                <c:pt idx="8">
                  <c:v>42.52264595031738</c:v>
                </c:pt>
                <c:pt idx="9">
                  <c:v>45.59638595581055</c:v>
                </c:pt>
                <c:pt idx="10">
                  <c:v>60.03554916381835</c:v>
                </c:pt>
              </c:numCache>
            </c:numRef>
          </c:val>
        </c:ser>
        <c:dLbls>
          <c:showLegendKey val="0"/>
          <c:showVal val="0"/>
          <c:showCatName val="0"/>
          <c:showSerName val="0"/>
          <c:showPercent val="0"/>
          <c:showBubbleSize val="0"/>
        </c:dLbls>
        <c:gapWidth val="150"/>
        <c:axId val="2126476632"/>
        <c:axId val="2126479720"/>
      </c:barChart>
      <c:catAx>
        <c:axId val="2126476632"/>
        <c:scaling>
          <c:orientation val="minMax"/>
        </c:scaling>
        <c:delete val="0"/>
        <c:axPos val="b"/>
        <c:majorTickMark val="out"/>
        <c:minorTickMark val="none"/>
        <c:tickLblPos val="nextTo"/>
        <c:txPr>
          <a:bodyPr/>
          <a:lstStyle/>
          <a:p>
            <a:pPr>
              <a:defRPr sz="900"/>
            </a:pPr>
            <a:endParaRPr lang="en-US"/>
          </a:p>
        </c:txPr>
        <c:crossAx val="2126479720"/>
        <c:crosses val="autoZero"/>
        <c:auto val="1"/>
        <c:lblAlgn val="ctr"/>
        <c:lblOffset val="100"/>
        <c:noMultiLvlLbl val="0"/>
      </c:catAx>
      <c:valAx>
        <c:axId val="2126479720"/>
        <c:scaling>
          <c:orientation val="minMax"/>
        </c:scaling>
        <c:delete val="0"/>
        <c:axPos val="l"/>
        <c:majorGridlines>
          <c:spPr>
            <a:ln>
              <a:solidFill>
                <a:schemeClr val="bg1">
                  <a:lumMod val="65000"/>
                </a:schemeClr>
              </a:solidFill>
            </a:ln>
          </c:spPr>
        </c:majorGridlines>
        <c:minorGridlines>
          <c:spPr>
            <a:ln>
              <a:solidFill>
                <a:schemeClr val="bg1">
                  <a:lumMod val="85000"/>
                </a:schemeClr>
              </a:solidFill>
              <a:prstDash val="dash"/>
            </a:ln>
          </c:spPr>
        </c:minorGridlines>
        <c:title>
          <c:tx>
            <c:rich>
              <a:bodyPr rot="-5400000" vert="horz"/>
              <a:lstStyle/>
              <a:p>
                <a:pPr>
                  <a:defRPr sz="900"/>
                </a:pPr>
                <a:r>
                  <a:rPr lang="en-US" sz="900"/>
                  <a:t>Differential (percentage points)</a:t>
                </a:r>
              </a:p>
            </c:rich>
          </c:tx>
          <c:layout/>
          <c:overlay val="0"/>
        </c:title>
        <c:numFmt formatCode="General" sourceLinked="1"/>
        <c:majorTickMark val="out"/>
        <c:minorTickMark val="none"/>
        <c:tickLblPos val="nextTo"/>
        <c:crossAx val="2126476632"/>
        <c:crosses val="autoZero"/>
        <c:crossBetween val="between"/>
      </c:valAx>
      <c:spPr>
        <a:solidFill>
          <a:srgbClr val="F2F2F2"/>
        </a:solidFill>
      </c:spPr>
    </c:plotArea>
    <c:legend>
      <c:legendPos val="t"/>
      <c:layout/>
      <c:overlay val="0"/>
      <c:spPr>
        <a:solidFill>
          <a:srgbClr val="D9D9D9"/>
        </a:solidFill>
      </c:spPr>
      <c:txPr>
        <a:bodyPr/>
        <a:lstStyle/>
        <a:p>
          <a:pPr>
            <a:defRPr sz="900"/>
          </a:pPr>
          <a:endParaRPr lang="en-US"/>
        </a:p>
      </c:txPr>
    </c:legend>
    <c:plotVisOnly val="1"/>
    <c:dispBlanksAs val="gap"/>
    <c:showDLblsOverMax val="0"/>
  </c:chart>
  <c:spPr>
    <a:solidFill>
      <a:srgbClr val="D9D9D9"/>
    </a:solidFill>
  </c:spPr>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'A2L A2N graphs'!$K$4:$K$13</c:f>
                <c:numCache>
                  <c:formatCode>General</c:formatCode>
                  <c:ptCount val="10"/>
                  <c:pt idx="0">
                    <c:v>4.936836239999995</c:v>
                  </c:pt>
                  <c:pt idx="1">
                    <c:v>5.068540399999986</c:v>
                  </c:pt>
                  <c:pt idx="2">
                    <c:v>2.55934056</c:v>
                  </c:pt>
                  <c:pt idx="3">
                    <c:v>4.96977796</c:v>
                  </c:pt>
                  <c:pt idx="4">
                    <c:v>4.315898440000001</c:v>
                  </c:pt>
                  <c:pt idx="5">
                    <c:v>4.171262200000002</c:v>
                  </c:pt>
                  <c:pt idx="6">
                    <c:v>3.707982880000001</c:v>
                  </c:pt>
                  <c:pt idx="7">
                    <c:v>4.045951559999967</c:v>
                  </c:pt>
                  <c:pt idx="8">
                    <c:v>2.63670176</c:v>
                  </c:pt>
                  <c:pt idx="9">
                    <c:v>3.098273919999999</c:v>
                  </c:pt>
                </c:numCache>
              </c:numRef>
            </c:plus>
            <c:minus>
              <c:numRef>
                <c:f>'A2L A2N graphs'!$K$4:$K$13</c:f>
                <c:numCache>
                  <c:formatCode>General</c:formatCode>
                  <c:ptCount val="10"/>
                  <c:pt idx="0">
                    <c:v>4.936836239999995</c:v>
                  </c:pt>
                  <c:pt idx="1">
                    <c:v>5.068540399999986</c:v>
                  </c:pt>
                  <c:pt idx="2">
                    <c:v>2.55934056</c:v>
                  </c:pt>
                  <c:pt idx="3">
                    <c:v>4.96977796</c:v>
                  </c:pt>
                  <c:pt idx="4">
                    <c:v>4.315898440000001</c:v>
                  </c:pt>
                  <c:pt idx="5">
                    <c:v>4.171262200000002</c:v>
                  </c:pt>
                  <c:pt idx="6">
                    <c:v>3.707982880000001</c:v>
                  </c:pt>
                  <c:pt idx="7">
                    <c:v>4.045951559999967</c:v>
                  </c:pt>
                  <c:pt idx="8">
                    <c:v>2.63670176</c:v>
                  </c:pt>
                  <c:pt idx="9">
                    <c:v>3.098273919999999</c:v>
                  </c:pt>
                </c:numCache>
              </c:numRef>
            </c:minus>
            <c:spPr>
              <a:ln w="15875">
                <a:solidFill>
                  <a:schemeClr val="tx1"/>
                </a:solidFill>
              </a:ln>
            </c:spPr>
          </c:errBars>
          <c:cat>
            <c:strRef>
              <c:f>'A2L A2N graphs'!$H$4:$H$13</c:f>
              <c:strCache>
                <c:ptCount val="10"/>
                <c:pt idx="0">
                  <c:v>MAL</c:v>
                </c:pt>
                <c:pt idx="1">
                  <c:v>ZAM</c:v>
                </c:pt>
                <c:pt idx="2">
                  <c:v>MOZ</c:v>
                </c:pt>
                <c:pt idx="3">
                  <c:v>UGA</c:v>
                </c:pt>
                <c:pt idx="4">
                  <c:v>LES</c:v>
                </c:pt>
                <c:pt idx="5">
                  <c:v>SOU</c:v>
                </c:pt>
                <c:pt idx="6">
                  <c:v>TAN</c:v>
                </c:pt>
                <c:pt idx="7">
                  <c:v>NAM</c:v>
                </c:pt>
                <c:pt idx="8">
                  <c:v>KEN</c:v>
                </c:pt>
                <c:pt idx="9">
                  <c:v>SWA</c:v>
                </c:pt>
              </c:strCache>
            </c:strRef>
          </c:cat>
          <c:val>
            <c:numRef>
              <c:f>'A2L A2N graphs'!$I$4:$I$13</c:f>
              <c:numCache>
                <c:formatCode>0.0000</c:formatCode>
                <c:ptCount val="10"/>
                <c:pt idx="0">
                  <c:v>32.53314</c:v>
                </c:pt>
                <c:pt idx="1">
                  <c:v>35.87784</c:v>
                </c:pt>
                <c:pt idx="2">
                  <c:v>25.32694</c:v>
                </c:pt>
                <c:pt idx="3">
                  <c:v>47.19659000000002</c:v>
                </c:pt>
                <c:pt idx="4">
                  <c:v>50.33588</c:v>
                </c:pt>
                <c:pt idx="5">
                  <c:v>64.87676999999998</c:v>
                </c:pt>
                <c:pt idx="6">
                  <c:v>61.33429</c:v>
                </c:pt>
                <c:pt idx="7">
                  <c:v>46.62724</c:v>
                </c:pt>
                <c:pt idx="8">
                  <c:v>76.70319</c:v>
                </c:pt>
                <c:pt idx="9">
                  <c:v>75.13655</c:v>
                </c:pt>
              </c:numCache>
            </c:numRef>
          </c:val>
        </c:ser>
        <c:ser>
          <c:idx val="1"/>
          <c:order val="1"/>
          <c:tx>
            <c:v>2007</c:v>
          </c:tx>
          <c:spPr>
            <a:solidFill>
              <a:schemeClr val="bg1">
                <a:lumMod val="75000"/>
              </a:schemeClr>
            </a:solidFill>
          </c:spPr>
          <c:invertIfNegative val="0"/>
          <c:errBars>
            <c:errBarType val="both"/>
            <c:errValType val="cust"/>
            <c:noEndCap val="0"/>
            <c:plus>
              <c:numRef>
                <c:f>'A2L A2N graphs'!$N$4:$N$13</c:f>
                <c:numCache>
                  <c:formatCode>General</c:formatCode>
                  <c:ptCount val="10"/>
                  <c:pt idx="0">
                    <c:v>3.97876668</c:v>
                  </c:pt>
                  <c:pt idx="1">
                    <c:v>4.0776134</c:v>
                  </c:pt>
                  <c:pt idx="2">
                    <c:v>3.47842572</c:v>
                  </c:pt>
                  <c:pt idx="3">
                    <c:v>3.663071440000002</c:v>
                  </c:pt>
                  <c:pt idx="4">
                    <c:v>3.22324548</c:v>
                  </c:pt>
                  <c:pt idx="5">
                    <c:v>2.416807399999997</c:v>
                  </c:pt>
                  <c:pt idx="6">
                    <c:v>2.94473536</c:v>
                  </c:pt>
                  <c:pt idx="7">
                    <c:v>2.210782</c:v>
                  </c:pt>
                  <c:pt idx="8">
                    <c:v>2.77472888</c:v>
                  </c:pt>
                  <c:pt idx="9">
                    <c:v>2.288239240000002</c:v>
                  </c:pt>
                </c:numCache>
              </c:numRef>
            </c:plus>
            <c:minus>
              <c:numRef>
                <c:f>'A2L A2N graphs'!$N$4:$N$13</c:f>
                <c:numCache>
                  <c:formatCode>General</c:formatCode>
                  <c:ptCount val="10"/>
                  <c:pt idx="0">
                    <c:v>3.97876668</c:v>
                  </c:pt>
                  <c:pt idx="1">
                    <c:v>4.0776134</c:v>
                  </c:pt>
                  <c:pt idx="2">
                    <c:v>3.47842572</c:v>
                  </c:pt>
                  <c:pt idx="3">
                    <c:v>3.663071440000002</c:v>
                  </c:pt>
                  <c:pt idx="4">
                    <c:v>3.22324548</c:v>
                  </c:pt>
                  <c:pt idx="5">
                    <c:v>2.416807399999997</c:v>
                  </c:pt>
                  <c:pt idx="6">
                    <c:v>2.94473536</c:v>
                  </c:pt>
                  <c:pt idx="7">
                    <c:v>2.210782</c:v>
                  </c:pt>
                  <c:pt idx="8">
                    <c:v>2.77472888</c:v>
                  </c:pt>
                  <c:pt idx="9">
                    <c:v>2.288239240000002</c:v>
                  </c:pt>
                </c:numCache>
              </c:numRef>
            </c:minus>
            <c:spPr>
              <a:ln w="15875">
                <a:solidFill>
                  <a:schemeClr val="tx1">
                    <a:lumMod val="50000"/>
                    <a:lumOff val="50000"/>
                  </a:schemeClr>
                </a:solidFill>
              </a:ln>
            </c:spPr>
          </c:errBars>
          <c:cat>
            <c:strRef>
              <c:f>'A2L A2N graphs'!$H$4:$H$13</c:f>
              <c:strCache>
                <c:ptCount val="10"/>
                <c:pt idx="0">
                  <c:v>MAL</c:v>
                </c:pt>
                <c:pt idx="1">
                  <c:v>ZAM</c:v>
                </c:pt>
                <c:pt idx="2">
                  <c:v>MOZ</c:v>
                </c:pt>
                <c:pt idx="3">
                  <c:v>UGA</c:v>
                </c:pt>
                <c:pt idx="4">
                  <c:v>LES</c:v>
                </c:pt>
                <c:pt idx="5">
                  <c:v>SOU</c:v>
                </c:pt>
                <c:pt idx="6">
                  <c:v>TAN</c:v>
                </c:pt>
                <c:pt idx="7">
                  <c:v>NAM</c:v>
                </c:pt>
                <c:pt idx="8">
                  <c:v>KEN</c:v>
                </c:pt>
                <c:pt idx="9">
                  <c:v>SWA</c:v>
                </c:pt>
              </c:strCache>
            </c:strRef>
          </c:cat>
          <c:val>
            <c:numRef>
              <c:f>'A2L A2N graphs'!$L$4:$L$13</c:f>
              <c:numCache>
                <c:formatCode>0.0000</c:formatCode>
                <c:ptCount val="10"/>
                <c:pt idx="0">
                  <c:v>39.85747999999995</c:v>
                </c:pt>
                <c:pt idx="1">
                  <c:v>41.39158</c:v>
                </c:pt>
                <c:pt idx="2">
                  <c:v>41.60594000000001</c:v>
                </c:pt>
                <c:pt idx="3">
                  <c:v>54.58331000000001</c:v>
                </c:pt>
                <c:pt idx="4">
                  <c:v>61.441</c:v>
                </c:pt>
                <c:pt idx="5">
                  <c:v>69.4052</c:v>
                </c:pt>
                <c:pt idx="6">
                  <c:v>71.52181</c:v>
                </c:pt>
                <c:pt idx="7">
                  <c:v>73.77328</c:v>
                </c:pt>
                <c:pt idx="8">
                  <c:v>80.19269999999997</c:v>
                </c:pt>
                <c:pt idx="9">
                  <c:v>84.72736</c:v>
                </c:pt>
              </c:numCache>
            </c:numRef>
          </c:val>
        </c:ser>
        <c:dLbls>
          <c:showLegendKey val="0"/>
          <c:showVal val="0"/>
          <c:showCatName val="0"/>
          <c:showSerName val="0"/>
          <c:showPercent val="0"/>
          <c:showBubbleSize val="0"/>
        </c:dLbls>
        <c:gapWidth val="150"/>
        <c:axId val="2125817448"/>
        <c:axId val="2125792360"/>
      </c:barChart>
      <c:catAx>
        <c:axId val="2125817448"/>
        <c:scaling>
          <c:orientation val="minMax"/>
        </c:scaling>
        <c:delete val="0"/>
        <c:axPos val="b"/>
        <c:majorTickMark val="out"/>
        <c:minorTickMark val="none"/>
        <c:tickLblPos val="nextTo"/>
        <c:crossAx val="2125792360"/>
        <c:crosses val="autoZero"/>
        <c:auto val="1"/>
        <c:lblAlgn val="ctr"/>
        <c:lblOffset val="100"/>
        <c:noMultiLvlLbl val="0"/>
      </c:catAx>
      <c:valAx>
        <c:axId val="2125792360"/>
        <c:scaling>
          <c:orientation val="minMax"/>
        </c:scaling>
        <c:delete val="0"/>
        <c:axPos val="l"/>
        <c:majorGridlines/>
        <c:title>
          <c:tx>
            <c:rich>
              <a:bodyPr rot="-5400000" vert="horz"/>
              <a:lstStyle/>
              <a:p>
                <a:pPr>
                  <a:defRPr/>
                </a:pPr>
                <a:r>
                  <a:rPr lang="en-US"/>
                  <a:t>Percentage of children</a:t>
                </a:r>
              </a:p>
            </c:rich>
          </c:tx>
          <c:layout/>
          <c:overlay val="0"/>
        </c:title>
        <c:numFmt formatCode="0" sourceLinked="0"/>
        <c:majorTickMark val="out"/>
        <c:minorTickMark val="none"/>
        <c:tickLblPos val="nextTo"/>
        <c:crossAx val="212581744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'A2L A2N graphs'!$K$17:$K$26</c:f>
                <c:numCache>
                  <c:formatCode>General</c:formatCode>
                  <c:ptCount val="10"/>
                  <c:pt idx="0">
                    <c:v>4.27625744</c:v>
                  </c:pt>
                  <c:pt idx="1">
                    <c:v>3.865180760000001</c:v>
                  </c:pt>
                  <c:pt idx="2">
                    <c:v>2.857050839999998</c:v>
                  </c:pt>
                  <c:pt idx="3">
                    <c:v>5.660793599999986</c:v>
                  </c:pt>
                  <c:pt idx="4">
                    <c:v>3.849518399999999</c:v>
                  </c:pt>
                  <c:pt idx="5">
                    <c:v>4.529618800000001</c:v>
                  </c:pt>
                  <c:pt idx="6">
                    <c:v>5.197488799999978</c:v>
                  </c:pt>
                  <c:pt idx="7">
                    <c:v>4.449162760000003</c:v>
                  </c:pt>
                  <c:pt idx="8">
                    <c:v>2.889073319999999</c:v>
                  </c:pt>
                  <c:pt idx="9">
                    <c:v>4.010687239999978</c:v>
                  </c:pt>
                </c:numCache>
              </c:numRef>
            </c:plus>
            <c:minus>
              <c:numRef>
                <c:f>'A2L A2N graphs'!$K$17:$K$26</c:f>
                <c:numCache>
                  <c:formatCode>General</c:formatCode>
                  <c:ptCount val="10"/>
                  <c:pt idx="0">
                    <c:v>4.27625744</c:v>
                  </c:pt>
                  <c:pt idx="1">
                    <c:v>3.865180760000001</c:v>
                  </c:pt>
                  <c:pt idx="2">
                    <c:v>2.857050839999998</c:v>
                  </c:pt>
                  <c:pt idx="3">
                    <c:v>5.660793599999986</c:v>
                  </c:pt>
                  <c:pt idx="4">
                    <c:v>3.849518399999999</c:v>
                  </c:pt>
                  <c:pt idx="5">
                    <c:v>4.529618800000001</c:v>
                  </c:pt>
                  <c:pt idx="6">
                    <c:v>5.197488799999978</c:v>
                  </c:pt>
                  <c:pt idx="7">
                    <c:v>4.449162760000003</c:v>
                  </c:pt>
                  <c:pt idx="8">
                    <c:v>2.889073319999999</c:v>
                  </c:pt>
                  <c:pt idx="9">
                    <c:v>4.010687239999978</c:v>
                  </c:pt>
                </c:numCache>
              </c:numRef>
            </c:minus>
            <c:spPr>
              <a:ln w="15875">
                <a:solidFill>
                  <a:schemeClr val="tx1"/>
                </a:solidFill>
              </a:ln>
            </c:spPr>
          </c:errBars>
          <c:cat>
            <c:strRef>
              <c:f>'A2L A2N graphs'!$H$17:$H$26</c:f>
              <c:strCache>
                <c:ptCount val="10"/>
                <c:pt idx="0">
                  <c:v>ZAM</c:v>
                </c:pt>
                <c:pt idx="1">
                  <c:v>MAL</c:v>
                </c:pt>
                <c:pt idx="2">
                  <c:v>MOZ</c:v>
                </c:pt>
                <c:pt idx="3">
                  <c:v>UGA</c:v>
                </c:pt>
                <c:pt idx="4">
                  <c:v>NAM</c:v>
                </c:pt>
                <c:pt idx="5">
                  <c:v>LES</c:v>
                </c:pt>
                <c:pt idx="6">
                  <c:v>SOU</c:v>
                </c:pt>
                <c:pt idx="7">
                  <c:v>TAN</c:v>
                </c:pt>
                <c:pt idx="8">
                  <c:v>KEN</c:v>
                </c:pt>
                <c:pt idx="9">
                  <c:v>SWA</c:v>
                </c:pt>
              </c:strCache>
            </c:strRef>
          </c:cat>
          <c:val>
            <c:numRef>
              <c:f>'A2L A2N graphs'!$I$17:$I$26</c:f>
              <c:numCache>
                <c:formatCode>0.0000</c:formatCode>
                <c:ptCount val="10"/>
                <c:pt idx="0">
                  <c:v>19.76135</c:v>
                </c:pt>
                <c:pt idx="1">
                  <c:v>15.10312</c:v>
                </c:pt>
                <c:pt idx="2">
                  <c:v>23.48192999999998</c:v>
                </c:pt>
                <c:pt idx="3">
                  <c:v>38.76893000000006</c:v>
                </c:pt>
                <c:pt idx="4">
                  <c:v>19.27419</c:v>
                </c:pt>
                <c:pt idx="5">
                  <c:v>24.32407</c:v>
                </c:pt>
                <c:pt idx="6">
                  <c:v>44.89526</c:v>
                </c:pt>
                <c:pt idx="7">
                  <c:v>49.85343</c:v>
                </c:pt>
                <c:pt idx="8">
                  <c:v>72.55918</c:v>
                </c:pt>
                <c:pt idx="9">
                  <c:v>59.77028</c:v>
                </c:pt>
              </c:numCache>
            </c:numRef>
          </c:val>
        </c:ser>
        <c:ser>
          <c:idx val="1"/>
          <c:order val="1"/>
          <c:tx>
            <c:v>2007</c:v>
          </c:tx>
          <c:spPr>
            <a:solidFill>
              <a:schemeClr val="bg1">
                <a:lumMod val="75000"/>
              </a:schemeClr>
            </a:solidFill>
          </c:spPr>
          <c:invertIfNegative val="0"/>
          <c:errBars>
            <c:errBarType val="both"/>
            <c:errValType val="cust"/>
            <c:noEndCap val="0"/>
            <c:plus>
              <c:numRef>
                <c:f>'A2L A2N graphs'!$N$17:$N$26</c:f>
                <c:numCache>
                  <c:formatCode>General</c:formatCode>
                  <c:ptCount val="10"/>
                  <c:pt idx="0">
                    <c:v>3.676224999999999</c:v>
                  </c:pt>
                  <c:pt idx="1">
                    <c:v>4.026188879999963</c:v>
                  </c:pt>
                  <c:pt idx="2">
                    <c:v>3.647728560000002</c:v>
                  </c:pt>
                  <c:pt idx="3">
                    <c:v>4.059820520000001</c:v>
                  </c:pt>
                  <c:pt idx="4">
                    <c:v>3.120721800000002</c:v>
                  </c:pt>
                  <c:pt idx="5">
                    <c:v>3.68048996</c:v>
                  </c:pt>
                  <c:pt idx="6">
                    <c:v>2.781434040000002</c:v>
                  </c:pt>
                  <c:pt idx="7">
                    <c:v>3.462565399999998</c:v>
                  </c:pt>
                  <c:pt idx="8">
                    <c:v>2.825292959999999</c:v>
                  </c:pt>
                  <c:pt idx="9">
                    <c:v>2.8175392</c:v>
                  </c:pt>
                </c:numCache>
              </c:numRef>
            </c:plus>
            <c:minus>
              <c:numRef>
                <c:f>'A2L A2N graphs'!$N$17:$N$26</c:f>
                <c:numCache>
                  <c:formatCode>General</c:formatCode>
                  <c:ptCount val="10"/>
                  <c:pt idx="0">
                    <c:v>3.676224999999999</c:v>
                  </c:pt>
                  <c:pt idx="1">
                    <c:v>4.026188879999963</c:v>
                  </c:pt>
                  <c:pt idx="2">
                    <c:v>3.647728560000002</c:v>
                  </c:pt>
                  <c:pt idx="3">
                    <c:v>4.059820520000001</c:v>
                  </c:pt>
                  <c:pt idx="4">
                    <c:v>3.120721800000002</c:v>
                  </c:pt>
                  <c:pt idx="5">
                    <c:v>3.68048996</c:v>
                  </c:pt>
                  <c:pt idx="6">
                    <c:v>2.781434040000002</c:v>
                  </c:pt>
                  <c:pt idx="7">
                    <c:v>3.462565399999998</c:v>
                  </c:pt>
                  <c:pt idx="8">
                    <c:v>2.825292959999999</c:v>
                  </c:pt>
                  <c:pt idx="9">
                    <c:v>2.8175392</c:v>
                  </c:pt>
                </c:numCache>
              </c:numRef>
            </c:minus>
            <c:spPr>
              <a:ln w="15875">
                <a:solidFill>
                  <a:sysClr val="windowText" lastClr="000000">
                    <a:lumMod val="50000"/>
                    <a:lumOff val="50000"/>
                  </a:sysClr>
                </a:solidFill>
              </a:ln>
            </c:spPr>
          </c:errBars>
          <c:cat>
            <c:strRef>
              <c:f>'A2L A2N graphs'!$H$17:$H$26</c:f>
              <c:strCache>
                <c:ptCount val="10"/>
                <c:pt idx="0">
                  <c:v>ZAM</c:v>
                </c:pt>
                <c:pt idx="1">
                  <c:v>MAL</c:v>
                </c:pt>
                <c:pt idx="2">
                  <c:v>MOZ</c:v>
                </c:pt>
                <c:pt idx="3">
                  <c:v>UGA</c:v>
                </c:pt>
                <c:pt idx="4">
                  <c:v>NAM</c:v>
                </c:pt>
                <c:pt idx="5">
                  <c:v>LES</c:v>
                </c:pt>
                <c:pt idx="6">
                  <c:v>SOU</c:v>
                </c:pt>
                <c:pt idx="7">
                  <c:v>TAN</c:v>
                </c:pt>
                <c:pt idx="8">
                  <c:v>KEN</c:v>
                </c:pt>
                <c:pt idx="9">
                  <c:v>SWA</c:v>
                </c:pt>
              </c:strCache>
            </c:strRef>
          </c:cat>
          <c:val>
            <c:numRef>
              <c:f>'A2L A2N graphs'!$L$17:$L$26</c:f>
              <c:numCache>
                <c:formatCode>0.0000</c:formatCode>
                <c:ptCount val="10"/>
                <c:pt idx="0">
                  <c:v>24.19085000000002</c:v>
                </c:pt>
                <c:pt idx="1">
                  <c:v>25.22041999999998</c:v>
                </c:pt>
                <c:pt idx="2">
                  <c:v>35.65936</c:v>
                </c:pt>
                <c:pt idx="3">
                  <c:v>41.98415</c:v>
                </c:pt>
                <c:pt idx="4">
                  <c:v>44.68207</c:v>
                </c:pt>
                <c:pt idx="5">
                  <c:v>45.37198</c:v>
                </c:pt>
                <c:pt idx="6">
                  <c:v>57.08903</c:v>
                </c:pt>
                <c:pt idx="7">
                  <c:v>64.30503999999995</c:v>
                </c:pt>
                <c:pt idx="8">
                  <c:v>77.4170000000001</c:v>
                </c:pt>
                <c:pt idx="9">
                  <c:v>78.61232999999998</c:v>
                </c:pt>
              </c:numCache>
            </c:numRef>
          </c:val>
        </c:ser>
        <c:dLbls>
          <c:showLegendKey val="0"/>
          <c:showVal val="0"/>
          <c:showCatName val="0"/>
          <c:showSerName val="0"/>
          <c:showPercent val="0"/>
          <c:showBubbleSize val="0"/>
        </c:dLbls>
        <c:gapWidth val="150"/>
        <c:axId val="2125780184"/>
        <c:axId val="2125754984"/>
      </c:barChart>
      <c:catAx>
        <c:axId val="2125780184"/>
        <c:scaling>
          <c:orientation val="minMax"/>
        </c:scaling>
        <c:delete val="0"/>
        <c:axPos val="b"/>
        <c:majorTickMark val="out"/>
        <c:minorTickMark val="none"/>
        <c:tickLblPos val="nextTo"/>
        <c:crossAx val="2125754984"/>
        <c:crosses val="autoZero"/>
        <c:auto val="1"/>
        <c:lblAlgn val="ctr"/>
        <c:lblOffset val="100"/>
        <c:noMultiLvlLbl val="0"/>
      </c:catAx>
      <c:valAx>
        <c:axId val="2125754984"/>
        <c:scaling>
          <c:orientation val="minMax"/>
        </c:scaling>
        <c:delete val="0"/>
        <c:axPos val="l"/>
        <c:majorGridlines/>
        <c:title>
          <c:tx>
            <c:rich>
              <a:bodyPr rot="-5400000" vert="horz"/>
              <a:lstStyle/>
              <a:p>
                <a:pPr>
                  <a:defRPr/>
                </a:pPr>
                <a:r>
                  <a:rPr lang="en-US"/>
                  <a:t>Percentage of children</a:t>
                </a:r>
              </a:p>
            </c:rich>
          </c:tx>
          <c:layout/>
          <c:overlay val="0"/>
        </c:title>
        <c:numFmt formatCode="0" sourceLinked="0"/>
        <c:majorTickMark val="out"/>
        <c:minorTickMark val="none"/>
        <c:tickLblPos val="nextTo"/>
        <c:crossAx val="212578018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bar"/>
        <c:grouping val="clustered"/>
        <c:varyColors val="0"/>
        <c:ser>
          <c:idx val="0"/>
          <c:order val="0"/>
          <c:tx>
            <c:v>SACMEQ 2000</c:v>
          </c:tx>
          <c:spPr>
            <a:solidFill>
              <a:schemeClr val="accent6">
                <a:lumMod val="75000"/>
              </a:schemeClr>
            </a:solidFill>
          </c:spPr>
          <c:invertIfNegative val="0"/>
          <c:cat>
            <c:strRef>
              <c:f>'MOZ levels'!$C$3:$C$10</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'MOZ levels'!$D$3:$D$10</c:f>
              <c:numCache>
                <c:formatCode>General</c:formatCode>
                <c:ptCount val="8"/>
                <c:pt idx="0">
                  <c:v>2753.645</c:v>
                </c:pt>
                <c:pt idx="1">
                  <c:v>4779.01</c:v>
                </c:pt>
                <c:pt idx="2">
                  <c:v>13744.47</c:v>
                </c:pt>
                <c:pt idx="3">
                  <c:v>35223.9</c:v>
                </c:pt>
                <c:pt idx="4">
                  <c:v>39951.25</c:v>
                </c:pt>
                <c:pt idx="5">
                  <c:v>19678.50999999999</c:v>
                </c:pt>
                <c:pt idx="6">
                  <c:v>6075.473</c:v>
                </c:pt>
                <c:pt idx="7">
                  <c:v>131.5313</c:v>
                </c:pt>
              </c:numCache>
            </c:numRef>
          </c:val>
        </c:ser>
        <c:ser>
          <c:idx val="1"/>
          <c:order val="1"/>
          <c:tx>
            <c:v>SACMEQ 2007</c:v>
          </c:tx>
          <c:spPr>
            <a:solidFill>
              <a:schemeClr val="bg1">
                <a:lumMod val="75000"/>
              </a:schemeClr>
            </a:solidFill>
          </c:spPr>
          <c:invertIfNegative val="0"/>
          <c:val>
            <c:numRef>
              <c:f>'MOZ levels'!$G$3:$G$10</c:f>
              <c:numCache>
                <c:formatCode>General</c:formatCode>
                <c:ptCount val="8"/>
                <c:pt idx="0">
                  <c:v>16926.33978044795</c:v>
                </c:pt>
                <c:pt idx="1">
                  <c:v>37615.22343224783</c:v>
                </c:pt>
                <c:pt idx="2">
                  <c:v>55894.36512684356</c:v>
                </c:pt>
                <c:pt idx="3">
                  <c:v>63321.39093541688</c:v>
                </c:pt>
                <c:pt idx="4">
                  <c:v>45274.5555400229</c:v>
                </c:pt>
                <c:pt idx="5">
                  <c:v>27049.5961421225</c:v>
                </c:pt>
                <c:pt idx="6">
                  <c:v>6781.843418314013</c:v>
                </c:pt>
                <c:pt idx="7">
                  <c:v>725.8138453860115</c:v>
                </c:pt>
              </c:numCache>
            </c:numRef>
          </c:val>
        </c:ser>
        <c:dLbls>
          <c:showLegendKey val="0"/>
          <c:showVal val="0"/>
          <c:showCatName val="0"/>
          <c:showSerName val="0"/>
          <c:showPercent val="0"/>
          <c:showBubbleSize val="0"/>
        </c:dLbls>
        <c:gapWidth val="70"/>
        <c:axId val="2127955096"/>
        <c:axId val="2128559256"/>
      </c:barChart>
      <c:catAx>
        <c:axId val="2127955096"/>
        <c:scaling>
          <c:orientation val="minMax"/>
        </c:scaling>
        <c:delete val="0"/>
        <c:axPos val="l"/>
        <c:majorTickMark val="out"/>
        <c:minorTickMark val="none"/>
        <c:tickLblPos val="nextTo"/>
        <c:crossAx val="2128559256"/>
        <c:crosses val="autoZero"/>
        <c:auto val="1"/>
        <c:lblAlgn val="ctr"/>
        <c:lblOffset val="100"/>
        <c:noMultiLvlLbl val="0"/>
      </c:catAx>
      <c:valAx>
        <c:axId val="2128559256"/>
        <c:scaling>
          <c:orientation val="minMax"/>
        </c:scaling>
        <c:delete val="0"/>
        <c:axPos val="b"/>
        <c:majorGridlines/>
        <c:title>
          <c:tx>
            <c:rich>
              <a:bodyPr/>
              <a:lstStyle/>
              <a:p>
                <a:pPr>
                  <a:defRPr/>
                </a:pPr>
                <a:r>
                  <a:rPr lang="en-US"/>
                  <a:t>Number of grade 6 enrolments</a:t>
                </a:r>
              </a:p>
            </c:rich>
          </c:tx>
          <c:layout/>
          <c:overlay val="0"/>
        </c:title>
        <c:numFmt formatCode="General" sourceLinked="1"/>
        <c:majorTickMark val="out"/>
        <c:minorTickMark val="none"/>
        <c:tickLblPos val="nextTo"/>
        <c:crossAx val="212795509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GPI!$Q$2</c:f>
              <c:strCache>
                <c:ptCount val="1"/>
                <c:pt idx="0">
                  <c:v>GPI 2000</c:v>
                </c:pt>
              </c:strCache>
            </c:strRef>
          </c:tx>
          <c:spPr>
            <a:solidFill>
              <a:schemeClr val="accent6">
                <a:lumMod val="75000"/>
              </a:schemeClr>
            </a:solidFill>
          </c:spPr>
          <c:invertIfNegative val="0"/>
          <c:cat>
            <c:strRef>
              <c:f>GPI!$P$3:$P$12</c:f>
              <c:strCache>
                <c:ptCount val="10"/>
                <c:pt idx="0">
                  <c:v>MOZ</c:v>
                </c:pt>
                <c:pt idx="1">
                  <c:v>ZAM</c:v>
                </c:pt>
                <c:pt idx="2">
                  <c:v>MAL</c:v>
                </c:pt>
                <c:pt idx="3">
                  <c:v>TAN</c:v>
                </c:pt>
                <c:pt idx="4">
                  <c:v>UGA</c:v>
                </c:pt>
                <c:pt idx="5">
                  <c:v>KEN</c:v>
                </c:pt>
                <c:pt idx="6">
                  <c:v>SWA</c:v>
                </c:pt>
                <c:pt idx="7">
                  <c:v>SOU</c:v>
                </c:pt>
                <c:pt idx="8">
                  <c:v>NAM</c:v>
                </c:pt>
                <c:pt idx="9">
                  <c:v>LES</c:v>
                </c:pt>
              </c:strCache>
            </c:strRef>
          </c:cat>
          <c:val>
            <c:numRef>
              <c:f>GPI!$Q$3:$Q$12</c:f>
              <c:numCache>
                <c:formatCode>General</c:formatCode>
                <c:ptCount val="10"/>
                <c:pt idx="0">
                  <c:v>0.564282178931485</c:v>
                </c:pt>
                <c:pt idx="1">
                  <c:v>0.821741150105497</c:v>
                </c:pt>
                <c:pt idx="2">
                  <c:v>0.767560417735235</c:v>
                </c:pt>
                <c:pt idx="3">
                  <c:v>0.960995381286062</c:v>
                </c:pt>
                <c:pt idx="4">
                  <c:v>0.799559749103355</c:v>
                </c:pt>
                <c:pt idx="5">
                  <c:v>1.02039046147555</c:v>
                </c:pt>
                <c:pt idx="6">
                  <c:v>1.083989561131433</c:v>
                </c:pt>
                <c:pt idx="7">
                  <c:v>1.113073810115315</c:v>
                </c:pt>
                <c:pt idx="8">
                  <c:v>1.12311741276171</c:v>
                </c:pt>
                <c:pt idx="9">
                  <c:v>1.563649170975932</c:v>
                </c:pt>
              </c:numCache>
            </c:numRef>
          </c:val>
        </c:ser>
        <c:ser>
          <c:idx val="1"/>
          <c:order val="1"/>
          <c:tx>
            <c:strRef>
              <c:f>GPI!$R$2</c:f>
              <c:strCache>
                <c:ptCount val="1"/>
                <c:pt idx="0">
                  <c:v>GPI 2007</c:v>
                </c:pt>
              </c:strCache>
            </c:strRef>
          </c:tx>
          <c:spPr>
            <a:solidFill>
              <a:schemeClr val="bg1">
                <a:lumMod val="75000"/>
              </a:schemeClr>
            </a:solidFill>
          </c:spPr>
          <c:invertIfNegative val="0"/>
          <c:val>
            <c:numRef>
              <c:f>GPI!$R$3:$R$12</c:f>
              <c:numCache>
                <c:formatCode>General</c:formatCode>
                <c:ptCount val="10"/>
                <c:pt idx="0">
                  <c:v>0.696415590953811</c:v>
                </c:pt>
                <c:pt idx="1">
                  <c:v>0.770824930958201</c:v>
                </c:pt>
                <c:pt idx="2">
                  <c:v>0.79663918318025</c:v>
                </c:pt>
                <c:pt idx="3">
                  <c:v>0.88992860078442</c:v>
                </c:pt>
                <c:pt idx="4">
                  <c:v>0.923961195861196</c:v>
                </c:pt>
                <c:pt idx="5">
                  <c:v>0.986529585964681</c:v>
                </c:pt>
                <c:pt idx="6">
                  <c:v>1.050090565372007</c:v>
                </c:pt>
                <c:pt idx="7">
                  <c:v>1.140951680343923</c:v>
                </c:pt>
                <c:pt idx="8">
                  <c:v>1.164894295341746</c:v>
                </c:pt>
                <c:pt idx="9">
                  <c:v>1.465398187194223</c:v>
                </c:pt>
              </c:numCache>
            </c:numRef>
          </c:val>
        </c:ser>
        <c:dLbls>
          <c:showLegendKey val="0"/>
          <c:showVal val="0"/>
          <c:showCatName val="0"/>
          <c:showSerName val="0"/>
          <c:showPercent val="0"/>
          <c:showBubbleSize val="0"/>
        </c:dLbls>
        <c:gapWidth val="70"/>
        <c:axId val="2129632744"/>
        <c:axId val="2129626856"/>
      </c:barChart>
      <c:catAx>
        <c:axId val="2129632744"/>
        <c:scaling>
          <c:orientation val="minMax"/>
        </c:scaling>
        <c:delete val="0"/>
        <c:axPos val="b"/>
        <c:majorTickMark val="out"/>
        <c:minorTickMark val="none"/>
        <c:tickLblPos val="nextTo"/>
        <c:crossAx val="2129626856"/>
        <c:crosses val="autoZero"/>
        <c:auto val="1"/>
        <c:lblAlgn val="ctr"/>
        <c:lblOffset val="100"/>
        <c:noMultiLvlLbl val="0"/>
      </c:catAx>
      <c:valAx>
        <c:axId val="2129626856"/>
        <c:scaling>
          <c:orientation val="minMax"/>
        </c:scaling>
        <c:delete val="0"/>
        <c:axPos val="l"/>
        <c:majorGridlines/>
        <c:numFmt formatCode="General" sourceLinked="1"/>
        <c:majorTickMark val="out"/>
        <c:minorTickMark val="none"/>
        <c:tickLblPos val="nextTo"/>
        <c:crossAx val="212963274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GPI!$Q$2</c:f>
              <c:strCache>
                <c:ptCount val="1"/>
                <c:pt idx="0">
                  <c:v>GPI 2000</c:v>
                </c:pt>
              </c:strCache>
            </c:strRef>
          </c:tx>
          <c:spPr>
            <a:solidFill>
              <a:schemeClr val="accent6">
                <a:lumMod val="75000"/>
              </a:schemeClr>
            </a:solidFill>
          </c:spPr>
          <c:invertIfNegative val="0"/>
          <c:cat>
            <c:strRef>
              <c:f>GPI!$P$16:$P$25</c:f>
              <c:strCache>
                <c:ptCount val="10"/>
                <c:pt idx="0">
                  <c:v>MOZ</c:v>
                </c:pt>
                <c:pt idx="1">
                  <c:v>ZAM</c:v>
                </c:pt>
                <c:pt idx="2">
                  <c:v>MAL</c:v>
                </c:pt>
                <c:pt idx="3">
                  <c:v>TAN</c:v>
                </c:pt>
                <c:pt idx="4">
                  <c:v>UGA</c:v>
                </c:pt>
                <c:pt idx="5">
                  <c:v>KEN</c:v>
                </c:pt>
                <c:pt idx="6">
                  <c:v>SWA</c:v>
                </c:pt>
                <c:pt idx="7">
                  <c:v>NAM</c:v>
                </c:pt>
                <c:pt idx="8">
                  <c:v>SOU</c:v>
                </c:pt>
                <c:pt idx="9">
                  <c:v>LES</c:v>
                </c:pt>
              </c:strCache>
            </c:strRef>
          </c:cat>
          <c:val>
            <c:numRef>
              <c:f>GPI!$Q$16:$Q$25</c:f>
              <c:numCache>
                <c:formatCode>General</c:formatCode>
                <c:ptCount val="10"/>
                <c:pt idx="0">
                  <c:v>0.532271254116082</c:v>
                </c:pt>
                <c:pt idx="1">
                  <c:v>0.660602977143532</c:v>
                </c:pt>
                <c:pt idx="2">
                  <c:v>0.5711326630065</c:v>
                </c:pt>
                <c:pt idx="3">
                  <c:v>0.856738350085571</c:v>
                </c:pt>
                <c:pt idx="4">
                  <c:v>0.741808316118882</c:v>
                </c:pt>
                <c:pt idx="5">
                  <c:v>0.965066328478722</c:v>
                </c:pt>
                <c:pt idx="6">
                  <c:v>0.988796066059442</c:v>
                </c:pt>
                <c:pt idx="7">
                  <c:v>0.948852750966885</c:v>
                </c:pt>
                <c:pt idx="8">
                  <c:v>1.05659335029452</c:v>
                </c:pt>
                <c:pt idx="9">
                  <c:v>1.410658549184854</c:v>
                </c:pt>
              </c:numCache>
            </c:numRef>
          </c:val>
        </c:ser>
        <c:ser>
          <c:idx val="1"/>
          <c:order val="1"/>
          <c:tx>
            <c:strRef>
              <c:f>GPI!$R$2</c:f>
              <c:strCache>
                <c:ptCount val="1"/>
                <c:pt idx="0">
                  <c:v>GPI 2007</c:v>
                </c:pt>
              </c:strCache>
            </c:strRef>
          </c:tx>
          <c:invertIfNegative val="0"/>
          <c:cat>
            <c:strRef>
              <c:f>GPI!$P$16:$P$25</c:f>
              <c:strCache>
                <c:ptCount val="10"/>
                <c:pt idx="0">
                  <c:v>MOZ</c:v>
                </c:pt>
                <c:pt idx="1">
                  <c:v>ZAM</c:v>
                </c:pt>
                <c:pt idx="2">
                  <c:v>MAL</c:v>
                </c:pt>
                <c:pt idx="3">
                  <c:v>TAN</c:v>
                </c:pt>
                <c:pt idx="4">
                  <c:v>UGA</c:v>
                </c:pt>
                <c:pt idx="5">
                  <c:v>KEN</c:v>
                </c:pt>
                <c:pt idx="6">
                  <c:v>SWA</c:v>
                </c:pt>
                <c:pt idx="7">
                  <c:v>NAM</c:v>
                </c:pt>
                <c:pt idx="8">
                  <c:v>SOU</c:v>
                </c:pt>
                <c:pt idx="9">
                  <c:v>LES</c:v>
                </c:pt>
              </c:strCache>
            </c:strRef>
          </c:cat>
          <c:val>
            <c:numRef>
              <c:f>GPI!$R$16:$R$25</c:f>
              <c:numCache>
                <c:formatCode>General</c:formatCode>
                <c:ptCount val="10"/>
                <c:pt idx="0">
                  <c:v>0.646388438404904</c:v>
                </c:pt>
                <c:pt idx="1">
                  <c:v>0.676908324400593</c:v>
                </c:pt>
                <c:pt idx="2">
                  <c:v>0.701951185528752</c:v>
                </c:pt>
                <c:pt idx="3">
                  <c:v>0.837885592357689</c:v>
                </c:pt>
                <c:pt idx="4">
                  <c:v>0.886666949902954</c:v>
                </c:pt>
                <c:pt idx="5">
                  <c:v>0.950290160860932</c:v>
                </c:pt>
                <c:pt idx="6">
                  <c:v>1.007971562636058</c:v>
                </c:pt>
                <c:pt idx="7">
                  <c:v>1.089716000377925</c:v>
                </c:pt>
                <c:pt idx="8">
                  <c:v>1.106845574799877</c:v>
                </c:pt>
                <c:pt idx="9">
                  <c:v>1.395316765775316</c:v>
                </c:pt>
              </c:numCache>
            </c:numRef>
          </c:val>
        </c:ser>
        <c:dLbls>
          <c:showLegendKey val="0"/>
          <c:showVal val="0"/>
          <c:showCatName val="0"/>
          <c:showSerName val="0"/>
          <c:showPercent val="0"/>
          <c:showBubbleSize val="0"/>
        </c:dLbls>
        <c:gapWidth val="70"/>
        <c:axId val="-2146968216"/>
        <c:axId val="-2146709832"/>
      </c:barChart>
      <c:catAx>
        <c:axId val="-2146968216"/>
        <c:scaling>
          <c:orientation val="minMax"/>
        </c:scaling>
        <c:delete val="0"/>
        <c:axPos val="b"/>
        <c:majorTickMark val="out"/>
        <c:minorTickMark val="none"/>
        <c:tickLblPos val="nextTo"/>
        <c:crossAx val="-2146709832"/>
        <c:crosses val="autoZero"/>
        <c:auto val="1"/>
        <c:lblAlgn val="ctr"/>
        <c:lblOffset val="100"/>
        <c:noMultiLvlLbl val="0"/>
      </c:catAx>
      <c:valAx>
        <c:axId val="-2146709832"/>
        <c:scaling>
          <c:orientation val="minMax"/>
        </c:scaling>
        <c:delete val="0"/>
        <c:axPos val="l"/>
        <c:majorGridlines/>
        <c:numFmt formatCode="General" sourceLinked="1"/>
        <c:majorTickMark val="out"/>
        <c:minorTickMark val="none"/>
        <c:tickLblPos val="nextTo"/>
        <c:crossAx val="-214696821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'higher lit num'!$Q$5:$Q$14</c:f>
                <c:numCache>
                  <c:formatCode>General</c:formatCode>
                  <c:ptCount val="10"/>
                  <c:pt idx="0">
                    <c:v>0.0285914981221876</c:v>
                  </c:pt>
                  <c:pt idx="1">
                    <c:v>0.042713421972638</c:v>
                  </c:pt>
                  <c:pt idx="2">
                    <c:v>0.0400435930452534</c:v>
                  </c:pt>
                  <c:pt idx="3">
                    <c:v>0.0318985078605701</c:v>
                  </c:pt>
                  <c:pt idx="4">
                    <c:v>0.0611378682784679</c:v>
                  </c:pt>
                  <c:pt idx="5">
                    <c:v>0.038271426867312</c:v>
                  </c:pt>
                  <c:pt idx="6">
                    <c:v>0.063676511341233</c:v>
                  </c:pt>
                  <c:pt idx="7">
                    <c:v>0.0496724183806918</c:v>
                  </c:pt>
                  <c:pt idx="8">
                    <c:v>0.0545193756382051</c:v>
                  </c:pt>
                  <c:pt idx="9">
                    <c:v>0.0536830458973753</c:v>
                  </c:pt>
                </c:numCache>
              </c:numRef>
            </c:plus>
            <c:minus>
              <c:numRef>
                <c:f>'higher lit num'!$Q$5:$Q$14</c:f>
                <c:numCache>
                  <c:formatCode>General</c:formatCode>
                  <c:ptCount val="10"/>
                  <c:pt idx="0">
                    <c:v>0.0285914981221876</c:v>
                  </c:pt>
                  <c:pt idx="1">
                    <c:v>0.042713421972638</c:v>
                  </c:pt>
                  <c:pt idx="2">
                    <c:v>0.0400435930452534</c:v>
                  </c:pt>
                  <c:pt idx="3">
                    <c:v>0.0318985078605701</c:v>
                  </c:pt>
                  <c:pt idx="4">
                    <c:v>0.0611378682784679</c:v>
                  </c:pt>
                  <c:pt idx="5">
                    <c:v>0.038271426867312</c:v>
                  </c:pt>
                  <c:pt idx="6">
                    <c:v>0.063676511341233</c:v>
                  </c:pt>
                  <c:pt idx="7">
                    <c:v>0.0496724183806918</c:v>
                  </c:pt>
                  <c:pt idx="8">
                    <c:v>0.0545193756382051</c:v>
                  </c:pt>
                  <c:pt idx="9">
                    <c:v>0.0536830458973753</c:v>
                  </c:pt>
                </c:numCache>
              </c:numRef>
            </c:minus>
            <c:spPr>
              <a:ln w="19050">
                <a:solidFill>
                  <a:schemeClr val="tx1">
                    <a:lumMod val="75000"/>
                    <a:lumOff val="25000"/>
                  </a:schemeClr>
                </a:solidFill>
              </a:ln>
            </c:spPr>
          </c:errBars>
          <c:cat>
            <c:strRef>
              <c:f>'higher lit num'!$N$5:$N$14</c:f>
              <c:strCache>
                <c:ptCount val="10"/>
                <c:pt idx="0">
                  <c:v>MAL</c:v>
                </c:pt>
                <c:pt idx="1">
                  <c:v>ZAM</c:v>
                </c:pt>
                <c:pt idx="2">
                  <c:v>MOZ</c:v>
                </c:pt>
                <c:pt idx="3">
                  <c:v>LES</c:v>
                </c:pt>
                <c:pt idx="4">
                  <c:v>UGA</c:v>
                </c:pt>
                <c:pt idx="5">
                  <c:v>NAM</c:v>
                </c:pt>
                <c:pt idx="6">
                  <c:v>SOU</c:v>
                </c:pt>
                <c:pt idx="7">
                  <c:v>KEN</c:v>
                </c:pt>
                <c:pt idx="8">
                  <c:v>TAN</c:v>
                </c:pt>
                <c:pt idx="9">
                  <c:v>SWA</c:v>
                </c:pt>
              </c:strCache>
            </c:strRef>
          </c:cat>
          <c:val>
            <c:numRef>
              <c:f>'higher lit num'!$O$5:$O$14</c:f>
              <c:numCache>
                <c:formatCode>General</c:formatCode>
                <c:ptCount val="10"/>
                <c:pt idx="0">
                  <c:v>0.0335027230822296</c:v>
                </c:pt>
                <c:pt idx="1">
                  <c:v>0.118212084417984</c:v>
                </c:pt>
                <c:pt idx="2">
                  <c:v>0.145241205081391</c:v>
                </c:pt>
                <c:pt idx="3">
                  <c:v>0.0903515494866944</c:v>
                </c:pt>
                <c:pt idx="4">
                  <c:v>0.197578330155842</c:v>
                </c:pt>
                <c:pt idx="5">
                  <c:v>0.1290760291959</c:v>
                </c:pt>
                <c:pt idx="6">
                  <c:v>0.318787685341797</c:v>
                </c:pt>
                <c:pt idx="7">
                  <c:v>0.513541008945602</c:v>
                </c:pt>
                <c:pt idx="8">
                  <c:v>0.424533519374085</c:v>
                </c:pt>
                <c:pt idx="9">
                  <c:v>0.424840026490875</c:v>
                </c:pt>
              </c:numCache>
            </c:numRef>
          </c:val>
        </c:ser>
        <c:ser>
          <c:idx val="1"/>
          <c:order val="1"/>
          <c:tx>
            <c:v>2007</c:v>
          </c:tx>
          <c:spPr>
            <a:solidFill>
              <a:schemeClr val="bg1">
                <a:lumMod val="75000"/>
              </a:schemeClr>
            </a:solidFill>
          </c:spPr>
          <c:invertIfNegative val="0"/>
          <c:errBars>
            <c:errBarType val="both"/>
            <c:errValType val="cust"/>
            <c:noEndCap val="0"/>
            <c:plus>
              <c:numRef>
                <c:f>'higher lit num'!$T$5:$T$14</c:f>
                <c:numCache>
                  <c:formatCode>General</c:formatCode>
                  <c:ptCount val="10"/>
                  <c:pt idx="0">
                    <c:v>0.0288063053519222</c:v>
                  </c:pt>
                  <c:pt idx="1">
                    <c:v>0.0366077509116129</c:v>
                  </c:pt>
                  <c:pt idx="2">
                    <c:v>0.0414686532573627</c:v>
                  </c:pt>
                  <c:pt idx="3">
                    <c:v>0.0350415695393978</c:v>
                  </c:pt>
                  <c:pt idx="4">
                    <c:v>0.0448283842104907</c:v>
                  </c:pt>
                  <c:pt idx="5">
                    <c:v>0.0331936471945887</c:v>
                  </c:pt>
                  <c:pt idx="6">
                    <c:v>0.0343676362662474</c:v>
                  </c:pt>
                  <c:pt idx="7">
                    <c:v>0.0465565989752068</c:v>
                  </c:pt>
                  <c:pt idx="8">
                    <c:v>0.0405912740437133</c:v>
                  </c:pt>
                  <c:pt idx="9">
                    <c:v>0.0434442003567094</c:v>
                  </c:pt>
                </c:numCache>
              </c:numRef>
            </c:plus>
            <c:minus>
              <c:numRef>
                <c:f>'higher lit num'!$T$5:$T$14</c:f>
                <c:numCache>
                  <c:formatCode>General</c:formatCode>
                  <c:ptCount val="10"/>
                  <c:pt idx="0">
                    <c:v>0.0288063053519222</c:v>
                  </c:pt>
                  <c:pt idx="1">
                    <c:v>0.0366077509116129</c:v>
                  </c:pt>
                  <c:pt idx="2">
                    <c:v>0.0414686532573627</c:v>
                  </c:pt>
                  <c:pt idx="3">
                    <c:v>0.0350415695393978</c:v>
                  </c:pt>
                  <c:pt idx="4">
                    <c:v>0.0448283842104907</c:v>
                  </c:pt>
                  <c:pt idx="5">
                    <c:v>0.0331936471945887</c:v>
                  </c:pt>
                  <c:pt idx="6">
                    <c:v>0.0343676362662474</c:v>
                  </c:pt>
                  <c:pt idx="7">
                    <c:v>0.0465565989752068</c:v>
                  </c:pt>
                  <c:pt idx="8">
                    <c:v>0.0405912740437133</c:v>
                  </c:pt>
                  <c:pt idx="9">
                    <c:v>0.0434442003567094</c:v>
                  </c:pt>
                </c:numCache>
              </c:numRef>
            </c:minus>
            <c:spPr>
              <a:ln w="19050"/>
            </c:spPr>
          </c:errBars>
          <c:val>
            <c:numRef>
              <c:f>'higher lit num'!$R$5:$R$14</c:f>
              <c:numCache>
                <c:formatCode>General</c:formatCode>
                <c:ptCount val="10"/>
                <c:pt idx="0">
                  <c:v>0.0432442439949798</c:v>
                </c:pt>
                <c:pt idx="1">
                  <c:v>0.0920507144293212</c:v>
                </c:pt>
                <c:pt idx="2">
                  <c:v>0.166868532260113</c:v>
                </c:pt>
                <c:pt idx="3">
                  <c:v>0.171899372321281</c:v>
                </c:pt>
                <c:pt idx="4">
                  <c:v>0.209221998161316</c:v>
                </c:pt>
                <c:pt idx="5">
                  <c:v>0.305541148883148</c:v>
                </c:pt>
                <c:pt idx="6">
                  <c:v>0.352822043837357</c:v>
                </c:pt>
                <c:pt idx="7">
                  <c:v>0.528197833389268</c:v>
                </c:pt>
                <c:pt idx="8">
                  <c:v>0.577491468447769</c:v>
                </c:pt>
                <c:pt idx="9">
                  <c:v>0.618753868957748</c:v>
                </c:pt>
              </c:numCache>
            </c:numRef>
          </c:val>
        </c:ser>
        <c:dLbls>
          <c:showLegendKey val="0"/>
          <c:showVal val="0"/>
          <c:showCatName val="0"/>
          <c:showSerName val="0"/>
          <c:showPercent val="0"/>
          <c:showBubbleSize val="0"/>
        </c:dLbls>
        <c:gapWidth val="81"/>
        <c:axId val="-2144829208"/>
        <c:axId val="-2144826232"/>
      </c:barChart>
      <c:catAx>
        <c:axId val="-2144829208"/>
        <c:scaling>
          <c:orientation val="minMax"/>
        </c:scaling>
        <c:delete val="0"/>
        <c:axPos val="b"/>
        <c:majorTickMark val="out"/>
        <c:minorTickMark val="none"/>
        <c:tickLblPos val="nextTo"/>
        <c:crossAx val="-2144826232"/>
        <c:crosses val="autoZero"/>
        <c:auto val="1"/>
        <c:lblAlgn val="ctr"/>
        <c:lblOffset val="100"/>
        <c:noMultiLvlLbl val="0"/>
      </c:catAx>
      <c:valAx>
        <c:axId val="-2144826232"/>
        <c:scaling>
          <c:orientation val="minMax"/>
        </c:scaling>
        <c:delete val="0"/>
        <c:axPos val="l"/>
        <c:majorGridlines/>
        <c:title>
          <c:tx>
            <c:rich>
              <a:bodyPr rot="-5400000" vert="horz"/>
              <a:lstStyle/>
              <a:p>
                <a:pPr>
                  <a:defRPr/>
                </a:pPr>
                <a:r>
                  <a:rPr lang="en-US" dirty="0"/>
                  <a:t>Access to Higher </a:t>
                </a:r>
                <a:r>
                  <a:rPr lang="en-US" sz="1400" b="1" u="none" dirty="0"/>
                  <a:t>Literacy</a:t>
                </a:r>
                <a:endParaRPr lang="en-US" b="1" u="none" dirty="0"/>
              </a:p>
            </c:rich>
          </c:tx>
          <c:layout/>
          <c:overlay val="0"/>
        </c:title>
        <c:numFmt formatCode="0%" sourceLinked="0"/>
        <c:majorTickMark val="out"/>
        <c:minorTickMark val="none"/>
        <c:tickLblPos val="nextTo"/>
        <c:crossAx val="-2144829208"/>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2000</c:v>
          </c:tx>
          <c:spPr>
            <a:solidFill>
              <a:schemeClr val="accent6">
                <a:lumMod val="75000"/>
              </a:schemeClr>
            </a:solidFill>
          </c:spPr>
          <c:invertIfNegative val="0"/>
          <c:errBars>
            <c:errBarType val="both"/>
            <c:errValType val="cust"/>
            <c:noEndCap val="0"/>
            <c:plus>
              <c:numRef>
                <c:f>'higher lit num'!$Q$32:$Q$41</c:f>
                <c:numCache>
                  <c:formatCode>General</c:formatCode>
                  <c:ptCount val="10"/>
                  <c:pt idx="0">
                    <c:v>0.0247599339652839</c:v>
                  </c:pt>
                  <c:pt idx="1">
                    <c:v>0.0300452490559085</c:v>
                  </c:pt>
                  <c:pt idx="2">
                    <c:v>0.0324499445444116</c:v>
                  </c:pt>
                  <c:pt idx="3">
                    <c:v>0.0210511607530656</c:v>
                  </c:pt>
                  <c:pt idx="4">
                    <c:v>0.0601791654925101</c:v>
                  </c:pt>
                  <c:pt idx="5">
                    <c:v>0.0333026783268723</c:v>
                  </c:pt>
                  <c:pt idx="6">
                    <c:v>0.0526580190939928</c:v>
                  </c:pt>
                  <c:pt idx="7">
                    <c:v>0.0381411994191535</c:v>
                  </c:pt>
                  <c:pt idx="8">
                    <c:v>0.0465924306276351</c:v>
                  </c:pt>
                  <c:pt idx="9">
                    <c:v>0.045382420699738</c:v>
                  </c:pt>
                </c:numCache>
              </c:numRef>
            </c:plus>
            <c:minus>
              <c:numRef>
                <c:f>'higher lit num'!$Q$32:$Q$41</c:f>
                <c:numCache>
                  <c:formatCode>General</c:formatCode>
                  <c:ptCount val="10"/>
                  <c:pt idx="0">
                    <c:v>0.0247599339652839</c:v>
                  </c:pt>
                  <c:pt idx="1">
                    <c:v>0.0300452490559085</c:v>
                  </c:pt>
                  <c:pt idx="2">
                    <c:v>0.0324499445444116</c:v>
                  </c:pt>
                  <c:pt idx="3">
                    <c:v>0.0210511607530656</c:v>
                  </c:pt>
                  <c:pt idx="4">
                    <c:v>0.0601791654925101</c:v>
                  </c:pt>
                  <c:pt idx="5">
                    <c:v>0.0333026783268723</c:v>
                  </c:pt>
                  <c:pt idx="6">
                    <c:v>0.0526580190939928</c:v>
                  </c:pt>
                  <c:pt idx="7">
                    <c:v>0.0381411994191535</c:v>
                  </c:pt>
                  <c:pt idx="8">
                    <c:v>0.0465924306276351</c:v>
                  </c:pt>
                  <c:pt idx="9">
                    <c:v>0.045382420699738</c:v>
                  </c:pt>
                </c:numCache>
              </c:numRef>
            </c:minus>
            <c:spPr>
              <a:ln w="19050">
                <a:solidFill>
                  <a:schemeClr val="tx1">
                    <a:lumMod val="75000"/>
                    <a:lumOff val="25000"/>
                  </a:schemeClr>
                </a:solidFill>
              </a:ln>
            </c:spPr>
          </c:errBars>
          <c:cat>
            <c:strRef>
              <c:f>'higher lit num'!$N$32:$N$41</c:f>
              <c:strCache>
                <c:ptCount val="10"/>
                <c:pt idx="0">
                  <c:v>MAL</c:v>
                </c:pt>
                <c:pt idx="1">
                  <c:v>ZAM</c:v>
                </c:pt>
                <c:pt idx="2">
                  <c:v>MOZ</c:v>
                </c:pt>
                <c:pt idx="3">
                  <c:v>LES</c:v>
                </c:pt>
                <c:pt idx="4">
                  <c:v>UGA</c:v>
                </c:pt>
                <c:pt idx="5">
                  <c:v>NAM</c:v>
                </c:pt>
                <c:pt idx="6">
                  <c:v>SOU</c:v>
                </c:pt>
                <c:pt idx="7">
                  <c:v>SWA</c:v>
                </c:pt>
                <c:pt idx="8">
                  <c:v>TAN</c:v>
                </c:pt>
                <c:pt idx="9">
                  <c:v>KEN</c:v>
                </c:pt>
              </c:strCache>
            </c:strRef>
          </c:cat>
          <c:val>
            <c:numRef>
              <c:f>'higher lit num'!$O$32:$O$41</c:f>
              <c:numCache>
                <c:formatCode>General</c:formatCode>
                <c:ptCount val="10"/>
                <c:pt idx="0">
                  <c:v>0.0010038339329834</c:v>
                </c:pt>
                <c:pt idx="1">
                  <c:v>0.0159631829037094</c:v>
                </c:pt>
                <c:pt idx="2">
                  <c:v>0.0355987711606979</c:v>
                </c:pt>
                <c:pt idx="3">
                  <c:v>0.0106022221582031</c:v>
                </c:pt>
                <c:pt idx="4">
                  <c:v>0.109565000728764</c:v>
                </c:pt>
                <c:pt idx="5">
                  <c:v>0.0409875155886841</c:v>
                </c:pt>
                <c:pt idx="6">
                  <c:v>0.142957669141708</c:v>
                </c:pt>
                <c:pt idx="7">
                  <c:v>0.0909657114944152</c:v>
                </c:pt>
                <c:pt idx="8">
                  <c:v>0.121376456504822</c:v>
                </c:pt>
                <c:pt idx="9">
                  <c:v>0.267252240021278</c:v>
                </c:pt>
              </c:numCache>
            </c:numRef>
          </c:val>
        </c:ser>
        <c:ser>
          <c:idx val="1"/>
          <c:order val="1"/>
          <c:tx>
            <c:v>2007</c:v>
          </c:tx>
          <c:spPr>
            <a:solidFill>
              <a:schemeClr val="bg1">
                <a:lumMod val="75000"/>
              </a:schemeClr>
            </a:solidFill>
          </c:spPr>
          <c:invertIfNegative val="0"/>
          <c:errBars>
            <c:errBarType val="both"/>
            <c:errValType val="cust"/>
            <c:noEndCap val="0"/>
            <c:plus>
              <c:numRef>
                <c:f>'higher lit num'!$T$32:$T$41</c:f>
                <c:numCache>
                  <c:formatCode>General</c:formatCode>
                  <c:ptCount val="10"/>
                  <c:pt idx="0">
                    <c:v>0.0242884021286672</c:v>
                  </c:pt>
                  <c:pt idx="1">
                    <c:v>0.0254676198093888</c:v>
                  </c:pt>
                  <c:pt idx="2">
                    <c:v>0.030041712602215</c:v>
                  </c:pt>
                  <c:pt idx="3">
                    <c:v>0.0247281817455916</c:v>
                  </c:pt>
                  <c:pt idx="4">
                    <c:v>0.0322739688348652</c:v>
                  </c:pt>
                  <c:pt idx="5">
                    <c:v>0.0219684551882775</c:v>
                  </c:pt>
                  <c:pt idx="6">
                    <c:v>0.0280264661923384</c:v>
                  </c:pt>
                  <c:pt idx="7">
                    <c:v>0.0355732380173862</c:v>
                  </c:pt>
                  <c:pt idx="8">
                    <c:v>0.0419039305479308</c:v>
                  </c:pt>
                  <c:pt idx="9">
                    <c:v>0.0392765358646844</c:v>
                  </c:pt>
                </c:numCache>
              </c:numRef>
            </c:plus>
            <c:minus>
              <c:numRef>
                <c:f>'higher lit num'!$T$32:$T$41</c:f>
                <c:numCache>
                  <c:formatCode>General</c:formatCode>
                  <c:ptCount val="10"/>
                  <c:pt idx="0">
                    <c:v>0.0242884021286672</c:v>
                  </c:pt>
                  <c:pt idx="1">
                    <c:v>0.0254676198093888</c:v>
                  </c:pt>
                  <c:pt idx="2">
                    <c:v>0.030041712602215</c:v>
                  </c:pt>
                  <c:pt idx="3">
                    <c:v>0.0247281817455916</c:v>
                  </c:pt>
                  <c:pt idx="4">
                    <c:v>0.0322739688348652</c:v>
                  </c:pt>
                  <c:pt idx="5">
                    <c:v>0.0219684551882775</c:v>
                  </c:pt>
                  <c:pt idx="6">
                    <c:v>0.0280264661923384</c:v>
                  </c:pt>
                  <c:pt idx="7">
                    <c:v>0.0355732380173862</c:v>
                  </c:pt>
                  <c:pt idx="8">
                    <c:v>0.0419039305479308</c:v>
                  </c:pt>
                  <c:pt idx="9">
                    <c:v>0.0392765358646844</c:v>
                  </c:pt>
                </c:numCache>
              </c:numRef>
            </c:minus>
            <c:spPr>
              <a:ln w="19050"/>
            </c:spPr>
          </c:errBars>
          <c:cat>
            <c:strRef>
              <c:f>'higher lit num'!$N$32:$N$41</c:f>
              <c:strCache>
                <c:ptCount val="10"/>
                <c:pt idx="0">
                  <c:v>MAL</c:v>
                </c:pt>
                <c:pt idx="1">
                  <c:v>ZAM</c:v>
                </c:pt>
                <c:pt idx="2">
                  <c:v>MOZ</c:v>
                </c:pt>
                <c:pt idx="3">
                  <c:v>LES</c:v>
                </c:pt>
                <c:pt idx="4">
                  <c:v>UGA</c:v>
                </c:pt>
                <c:pt idx="5">
                  <c:v>NAM</c:v>
                </c:pt>
                <c:pt idx="6">
                  <c:v>SOU</c:v>
                </c:pt>
                <c:pt idx="7">
                  <c:v>SWA</c:v>
                </c:pt>
                <c:pt idx="8">
                  <c:v>TAN</c:v>
                </c:pt>
                <c:pt idx="9">
                  <c:v>KEN</c:v>
                </c:pt>
              </c:strCache>
            </c:strRef>
          </c:cat>
          <c:val>
            <c:numRef>
              <c:f>'higher lit num'!$R$32:$R$41</c:f>
              <c:numCache>
                <c:formatCode>General</c:formatCode>
                <c:ptCount val="10"/>
                <c:pt idx="0">
                  <c:v>0.0115664657772827</c:v>
                </c:pt>
                <c:pt idx="1">
                  <c:v>0.0159076063487244</c:v>
                </c:pt>
                <c:pt idx="2">
                  <c:v>0.0291540500946617</c:v>
                </c:pt>
                <c:pt idx="3">
                  <c:v>0.041521689968277</c:v>
                </c:pt>
                <c:pt idx="4">
                  <c:v>0.0496542577058716</c:v>
                </c:pt>
                <c:pt idx="5">
                  <c:v>0.0525318537139892</c:v>
                </c:pt>
                <c:pt idx="6">
                  <c:v>0.149312258497238</c:v>
                </c:pt>
                <c:pt idx="7">
                  <c:v>0.160620219580627</c:v>
                </c:pt>
                <c:pt idx="8">
                  <c:v>0.233299688404137</c:v>
                </c:pt>
                <c:pt idx="9">
                  <c:v>0.258490239035225</c:v>
                </c:pt>
              </c:numCache>
            </c:numRef>
          </c:val>
        </c:ser>
        <c:dLbls>
          <c:showLegendKey val="0"/>
          <c:showVal val="0"/>
          <c:showCatName val="0"/>
          <c:showSerName val="0"/>
          <c:showPercent val="0"/>
          <c:showBubbleSize val="0"/>
        </c:dLbls>
        <c:gapWidth val="81"/>
        <c:axId val="-2144242088"/>
        <c:axId val="-2144239112"/>
      </c:barChart>
      <c:catAx>
        <c:axId val="-2144242088"/>
        <c:scaling>
          <c:orientation val="minMax"/>
        </c:scaling>
        <c:delete val="0"/>
        <c:axPos val="b"/>
        <c:majorTickMark val="out"/>
        <c:minorTickMark val="none"/>
        <c:tickLblPos val="nextTo"/>
        <c:crossAx val="-2144239112"/>
        <c:crosses val="autoZero"/>
        <c:auto val="1"/>
        <c:lblAlgn val="ctr"/>
        <c:lblOffset val="100"/>
        <c:noMultiLvlLbl val="0"/>
      </c:catAx>
      <c:valAx>
        <c:axId val="-2144239112"/>
        <c:scaling>
          <c:orientation val="minMax"/>
          <c:min val="0.0"/>
        </c:scaling>
        <c:delete val="0"/>
        <c:axPos val="l"/>
        <c:majorGridlines/>
        <c:title>
          <c:tx>
            <c:rich>
              <a:bodyPr rot="-5400000" vert="horz"/>
              <a:lstStyle/>
              <a:p>
                <a:pPr>
                  <a:defRPr/>
                </a:pPr>
                <a:r>
                  <a:rPr lang="en-US" dirty="0"/>
                  <a:t>Access to Higher </a:t>
                </a:r>
                <a:r>
                  <a:rPr lang="en-US" sz="1200" b="1" dirty="0"/>
                  <a:t>Numeracy</a:t>
                </a:r>
                <a:endParaRPr lang="en-US" b="1" dirty="0"/>
              </a:p>
            </c:rich>
          </c:tx>
          <c:layout/>
          <c:overlay val="0"/>
        </c:title>
        <c:numFmt formatCode="0%" sourceLinked="0"/>
        <c:majorTickMark val="out"/>
        <c:minorTickMark val="none"/>
        <c:tickLblPos val="nextTo"/>
        <c:crossAx val="-214424208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graphs2!$K$14:$K$21</c:f>
              <c:numCache>
                <c:formatCode>General</c:formatCode>
                <c:ptCount val="8"/>
                <c:pt idx="0">
                  <c:v>2753.645</c:v>
                </c:pt>
                <c:pt idx="1">
                  <c:v>3796.182</c:v>
                </c:pt>
                <c:pt idx="2">
                  <c:v>12439.18</c:v>
                </c:pt>
                <c:pt idx="3">
                  <c:v>32639.12999999999</c:v>
                </c:pt>
                <c:pt idx="4">
                  <c:v>41203.61</c:v>
                </c:pt>
                <c:pt idx="5">
                  <c:v>21949.36</c:v>
                </c:pt>
                <c:pt idx="6">
                  <c:v>7425.147000000002</c:v>
                </c:pt>
                <c:pt idx="7">
                  <c:v>131.5313</c:v>
                </c:pt>
              </c:numCache>
            </c:numRef>
          </c:val>
        </c:ser>
        <c:ser>
          <c:idx val="1"/>
          <c:order val="1"/>
          <c:tx>
            <c:v>SACMEQ 3</c:v>
          </c:tx>
          <c:invertIfNegative val="0"/>
          <c:val>
            <c:numRef>
              <c:f>'pop corrected'!$G$14:$G$21</c:f>
              <c:numCache>
                <c:formatCode>General</c:formatCode>
                <c:ptCount val="8"/>
                <c:pt idx="0">
                  <c:v>16926.33978044795</c:v>
                </c:pt>
                <c:pt idx="1">
                  <c:v>37615.22343224783</c:v>
                </c:pt>
                <c:pt idx="2">
                  <c:v>55894.36512684356</c:v>
                </c:pt>
                <c:pt idx="3">
                  <c:v>63321.3909354169</c:v>
                </c:pt>
                <c:pt idx="4">
                  <c:v>45274.5555400229</c:v>
                </c:pt>
                <c:pt idx="5">
                  <c:v>27049.59614212251</c:v>
                </c:pt>
                <c:pt idx="6">
                  <c:v>6781.843418314029</c:v>
                </c:pt>
                <c:pt idx="7">
                  <c:v>725.8138453860115</c:v>
                </c:pt>
              </c:numCache>
            </c:numRef>
          </c:val>
        </c:ser>
        <c:dLbls>
          <c:showLegendKey val="0"/>
          <c:showVal val="0"/>
          <c:showCatName val="0"/>
          <c:showSerName val="0"/>
          <c:showPercent val="0"/>
          <c:showBubbleSize val="0"/>
        </c:dLbls>
        <c:gapWidth val="150"/>
        <c:axId val="-2145185960"/>
        <c:axId val="-2145182984"/>
      </c:barChart>
      <c:catAx>
        <c:axId val="-2145185960"/>
        <c:scaling>
          <c:orientation val="minMax"/>
        </c:scaling>
        <c:delete val="0"/>
        <c:axPos val="l"/>
        <c:majorTickMark val="out"/>
        <c:minorTickMark val="none"/>
        <c:tickLblPos val="nextTo"/>
        <c:crossAx val="-2145182984"/>
        <c:crosses val="autoZero"/>
        <c:auto val="1"/>
        <c:lblAlgn val="ctr"/>
        <c:lblOffset val="100"/>
        <c:noMultiLvlLbl val="0"/>
      </c:catAx>
      <c:valAx>
        <c:axId val="-2145182984"/>
        <c:scaling>
          <c:orientation val="minMax"/>
        </c:scaling>
        <c:delete val="0"/>
        <c:axPos val="b"/>
        <c:majorGridlines/>
        <c:title>
          <c:tx>
            <c:rich>
              <a:bodyPr/>
              <a:lstStyle/>
              <a:p>
                <a:pPr>
                  <a:defRPr/>
                </a:pPr>
                <a:r>
                  <a:rPr lang="en-ZA" dirty="0" smtClean="0"/>
                  <a:t>Number of grade 6 children (adjusted for population growth)</a:t>
                </a:r>
              </a:p>
            </c:rich>
          </c:tx>
          <c:layout/>
          <c:overlay val="0"/>
        </c:title>
        <c:numFmt formatCode="General" sourceLinked="1"/>
        <c:majorTickMark val="out"/>
        <c:minorTickMark val="none"/>
        <c:tickLblPos val="nextTo"/>
        <c:crossAx val="-2145185960"/>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graphs2!$K$24:$K$31</c:f>
              <c:numCache>
                <c:formatCode>General</c:formatCode>
                <c:ptCount val="8"/>
                <c:pt idx="0">
                  <c:v>6060.704000000001</c:v>
                </c:pt>
                <c:pt idx="1">
                  <c:v>20877.10999999999</c:v>
                </c:pt>
                <c:pt idx="2">
                  <c:v>58099.88000000001</c:v>
                </c:pt>
                <c:pt idx="3">
                  <c:v>114567.9</c:v>
                </c:pt>
                <c:pt idx="4">
                  <c:v>143769.7</c:v>
                </c:pt>
                <c:pt idx="5">
                  <c:v>119144.0</c:v>
                </c:pt>
                <c:pt idx="6">
                  <c:v>90376.27</c:v>
                </c:pt>
                <c:pt idx="7">
                  <c:v>29627.43</c:v>
                </c:pt>
              </c:numCache>
            </c:numRef>
          </c:val>
        </c:ser>
        <c:ser>
          <c:idx val="1"/>
          <c:order val="1"/>
          <c:tx>
            <c:v>SACMEQ 3</c:v>
          </c:tx>
          <c:invertIfNegative val="0"/>
          <c:val>
            <c:numRef>
              <c:f>'pop corrected'!$G$24:$G$31</c:f>
              <c:numCache>
                <c:formatCode>General</c:formatCode>
                <c:ptCount val="8"/>
                <c:pt idx="0">
                  <c:v>16119.50129595238</c:v>
                </c:pt>
                <c:pt idx="1">
                  <c:v>40046.19724518319</c:v>
                </c:pt>
                <c:pt idx="2">
                  <c:v>82255.42661312252</c:v>
                </c:pt>
                <c:pt idx="3">
                  <c:v>136905.3303849103</c:v>
                </c:pt>
                <c:pt idx="4">
                  <c:v>152347.079368543</c:v>
                </c:pt>
                <c:pt idx="5">
                  <c:v>109231.5678932079</c:v>
                </c:pt>
                <c:pt idx="6">
                  <c:v>116891.674639294</c:v>
                </c:pt>
                <c:pt idx="7">
                  <c:v>44430.4075155008</c:v>
                </c:pt>
              </c:numCache>
            </c:numRef>
          </c:val>
        </c:ser>
        <c:dLbls>
          <c:showLegendKey val="0"/>
          <c:showVal val="0"/>
          <c:showCatName val="0"/>
          <c:showSerName val="0"/>
          <c:showPercent val="0"/>
          <c:showBubbleSize val="0"/>
        </c:dLbls>
        <c:gapWidth val="150"/>
        <c:axId val="2067633576"/>
        <c:axId val="2067636552"/>
      </c:barChart>
      <c:catAx>
        <c:axId val="2067633576"/>
        <c:scaling>
          <c:orientation val="minMax"/>
        </c:scaling>
        <c:delete val="0"/>
        <c:axPos val="l"/>
        <c:majorTickMark val="out"/>
        <c:minorTickMark val="none"/>
        <c:tickLblPos val="nextTo"/>
        <c:crossAx val="2067636552"/>
        <c:crosses val="autoZero"/>
        <c:auto val="1"/>
        <c:lblAlgn val="ctr"/>
        <c:lblOffset val="100"/>
        <c:noMultiLvlLbl val="0"/>
      </c:catAx>
      <c:valAx>
        <c:axId val="2067636552"/>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067633576"/>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graphs2!$K$112:$K$119</c:f>
              <c:numCache>
                <c:formatCode>General</c:formatCode>
                <c:ptCount val="8"/>
                <c:pt idx="0">
                  <c:v>13657.88</c:v>
                </c:pt>
                <c:pt idx="1">
                  <c:v>87791.6</c:v>
                </c:pt>
                <c:pt idx="2">
                  <c:v>194664.9</c:v>
                </c:pt>
                <c:pt idx="3">
                  <c:v>91560.19</c:v>
                </c:pt>
                <c:pt idx="4">
                  <c:v>55278.55</c:v>
                </c:pt>
                <c:pt idx="5">
                  <c:v>37101.51</c:v>
                </c:pt>
                <c:pt idx="6">
                  <c:v>7994.106000000003</c:v>
                </c:pt>
                <c:pt idx="7">
                  <c:v>1883.469</c:v>
                </c:pt>
              </c:numCache>
            </c:numRef>
          </c:val>
        </c:ser>
        <c:ser>
          <c:idx val="1"/>
          <c:order val="1"/>
          <c:tx>
            <c:v>SACMEQ 3</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corrected'!$G$112:$G$119</c:f>
              <c:numCache>
                <c:formatCode>General</c:formatCode>
                <c:ptCount val="8"/>
                <c:pt idx="0">
                  <c:v>5220.297950149507</c:v>
                </c:pt>
                <c:pt idx="1">
                  <c:v>101046.9461384045</c:v>
                </c:pt>
                <c:pt idx="2">
                  <c:v>239078.8493729587</c:v>
                </c:pt>
                <c:pt idx="3">
                  <c:v>204875.7136052445</c:v>
                </c:pt>
                <c:pt idx="4">
                  <c:v>154645.3943489311</c:v>
                </c:pt>
                <c:pt idx="5">
                  <c:v>69914.51858320169</c:v>
                </c:pt>
                <c:pt idx="6">
                  <c:v>20119.34288980787</c:v>
                </c:pt>
                <c:pt idx="7">
                  <c:v>7940.275427117293</c:v>
                </c:pt>
              </c:numCache>
            </c:numRef>
          </c:val>
        </c:ser>
        <c:dLbls>
          <c:showLegendKey val="0"/>
          <c:showVal val="0"/>
          <c:showCatName val="0"/>
          <c:showSerName val="0"/>
          <c:showPercent val="0"/>
          <c:showBubbleSize val="0"/>
        </c:dLbls>
        <c:gapWidth val="150"/>
        <c:axId val="-2146548248"/>
        <c:axId val="-2146545272"/>
      </c:barChart>
      <c:catAx>
        <c:axId val="-2146548248"/>
        <c:scaling>
          <c:orientation val="minMax"/>
        </c:scaling>
        <c:delete val="0"/>
        <c:axPos val="l"/>
        <c:majorTickMark val="out"/>
        <c:minorTickMark val="none"/>
        <c:tickLblPos val="nextTo"/>
        <c:crossAx val="-2146545272"/>
        <c:crosses val="autoZero"/>
        <c:auto val="1"/>
        <c:lblAlgn val="ctr"/>
        <c:lblOffset val="100"/>
        <c:noMultiLvlLbl val="0"/>
      </c:catAx>
      <c:valAx>
        <c:axId val="-2146545272"/>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146548248"/>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graphs2!$K$123:$K$130</c:f>
              <c:numCache>
                <c:formatCode>General</c:formatCode>
                <c:ptCount val="8"/>
                <c:pt idx="0">
                  <c:v>17795.16</c:v>
                </c:pt>
                <c:pt idx="1">
                  <c:v>93258.78</c:v>
                </c:pt>
                <c:pt idx="2">
                  <c:v>119744.4</c:v>
                </c:pt>
                <c:pt idx="3">
                  <c:v>34904.98</c:v>
                </c:pt>
                <c:pt idx="4">
                  <c:v>22574.8</c:v>
                </c:pt>
                <c:pt idx="5">
                  <c:v>20383.08000000001</c:v>
                </c:pt>
                <c:pt idx="6">
                  <c:v>16941.60999999999</c:v>
                </c:pt>
                <c:pt idx="7">
                  <c:v>1979.038</c:v>
                </c:pt>
              </c:numCache>
            </c:numRef>
          </c:val>
        </c:ser>
        <c:ser>
          <c:idx val="1"/>
          <c:order val="1"/>
          <c:tx>
            <c:v>SACMEQ 3</c:v>
          </c:tx>
          <c:invertIfNegative val="0"/>
          <c:cat>
            <c:strRef>
              <c:f>graphs2!$E$80:$E$87</c:f>
              <c:strCache>
                <c:ptCount val="8"/>
                <c:pt idx="0">
                  <c:v>Pre Numeracy</c:v>
                </c:pt>
                <c:pt idx="1">
                  <c:v>Emergent Numeracy</c:v>
                </c:pt>
                <c:pt idx="2">
                  <c:v>Basic Numeracy</c:v>
                </c:pt>
                <c:pt idx="3">
                  <c:v>Beginning Numeracy</c:v>
                </c:pt>
                <c:pt idx="4">
                  <c:v>Competent Numeracy</c:v>
                </c:pt>
                <c:pt idx="5">
                  <c:v>Mathematically skilled</c:v>
                </c:pt>
                <c:pt idx="6">
                  <c:v>Concrete Problem-solving</c:v>
                </c:pt>
                <c:pt idx="7">
                  <c:v>Abstract Problem-solving</c:v>
                </c:pt>
              </c:strCache>
            </c:strRef>
          </c:cat>
          <c:val>
            <c:numRef>
              <c:f>'pop corrected'!$G$123:$G$130</c:f>
              <c:numCache>
                <c:formatCode>General</c:formatCode>
                <c:ptCount val="8"/>
                <c:pt idx="0">
                  <c:v>22528.9282351219</c:v>
                </c:pt>
                <c:pt idx="1">
                  <c:v>153443.0107906688</c:v>
                </c:pt>
                <c:pt idx="2">
                  <c:v>164129.9220330489</c:v>
                </c:pt>
                <c:pt idx="3">
                  <c:v>81892.02763234763</c:v>
                </c:pt>
                <c:pt idx="4">
                  <c:v>22978.34677012126</c:v>
                </c:pt>
                <c:pt idx="5">
                  <c:v>8270.090959059431</c:v>
                </c:pt>
                <c:pt idx="6">
                  <c:v>820.3238259834402</c:v>
                </c:pt>
                <c:pt idx="7">
                  <c:v>192.4601293587313</c:v>
                </c:pt>
              </c:numCache>
            </c:numRef>
          </c:val>
        </c:ser>
        <c:dLbls>
          <c:showLegendKey val="0"/>
          <c:showVal val="0"/>
          <c:showCatName val="0"/>
          <c:showSerName val="0"/>
          <c:showPercent val="0"/>
          <c:showBubbleSize val="0"/>
        </c:dLbls>
        <c:gapWidth val="150"/>
        <c:axId val="-2146169288"/>
        <c:axId val="-2146166312"/>
      </c:barChart>
      <c:catAx>
        <c:axId val="-2146169288"/>
        <c:scaling>
          <c:orientation val="minMax"/>
        </c:scaling>
        <c:delete val="0"/>
        <c:axPos val="l"/>
        <c:majorTickMark val="out"/>
        <c:minorTickMark val="none"/>
        <c:tickLblPos val="nextTo"/>
        <c:crossAx val="-2146166312"/>
        <c:crosses val="autoZero"/>
        <c:auto val="1"/>
        <c:lblAlgn val="ctr"/>
        <c:lblOffset val="100"/>
        <c:noMultiLvlLbl val="0"/>
      </c:catAx>
      <c:valAx>
        <c:axId val="-2146166312"/>
        <c:scaling>
          <c:orientation val="minMax"/>
        </c:scaling>
        <c:delete val="0"/>
        <c:axPos val="b"/>
        <c:majorGridlines/>
        <c:title>
          <c:tx>
            <c:rich>
              <a:bodyPr/>
              <a:lstStyle/>
              <a:p>
                <a:pPr>
                  <a:defRPr/>
                </a:pPr>
                <a:r>
                  <a:rPr lang="en-ZA" dirty="0" smtClean="0"/>
                  <a:t>Number of grade 6 children (adjusted for population growth)</a:t>
                </a:r>
                <a:endParaRPr lang="en-ZA" dirty="0"/>
              </a:p>
            </c:rich>
          </c:tx>
          <c:layout/>
          <c:overlay val="0"/>
        </c:title>
        <c:numFmt formatCode="General" sourceLinked="1"/>
        <c:majorTickMark val="out"/>
        <c:minorTickMark val="none"/>
        <c:tickLblPos val="nextTo"/>
        <c:crossAx val="-2146169288"/>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SACMEQ 2</c:v>
          </c:tx>
          <c:invertIfNegative val="0"/>
          <c:cat>
            <c:strRef>
              <c:f>graphs2!$E$4:$E$11</c:f>
              <c:strCache>
                <c:ptCount val="8"/>
                <c:pt idx="0">
                  <c:v>Pre Reading</c:v>
                </c:pt>
                <c:pt idx="1">
                  <c:v>Emergent Reading</c:v>
                </c:pt>
                <c:pt idx="2">
                  <c:v>Basic Reading</c:v>
                </c:pt>
                <c:pt idx="3">
                  <c:v>Reading for meaning</c:v>
                </c:pt>
                <c:pt idx="4">
                  <c:v>Interpretive reading</c:v>
                </c:pt>
                <c:pt idx="5">
                  <c:v>Inferential reading</c:v>
                </c:pt>
                <c:pt idx="6">
                  <c:v>Analytical reading</c:v>
                </c:pt>
                <c:pt idx="7">
                  <c:v>Critical Reading</c:v>
                </c:pt>
              </c:strCache>
            </c:strRef>
          </c:cat>
          <c:val>
            <c:numRef>
              <c:f>'pop corrected'!$K$157:$K$164</c:f>
              <c:numCache>
                <c:formatCode>General</c:formatCode>
                <c:ptCount val="8"/>
                <c:pt idx="0">
                  <c:v>18056.43</c:v>
                </c:pt>
                <c:pt idx="1">
                  <c:v>43172.94</c:v>
                </c:pt>
                <c:pt idx="2">
                  <c:v>57215.25</c:v>
                </c:pt>
                <c:pt idx="3">
                  <c:v>29468.34</c:v>
                </c:pt>
                <c:pt idx="4">
                  <c:v>8742.463999999985</c:v>
                </c:pt>
                <c:pt idx="5">
                  <c:v>2189.384</c:v>
                </c:pt>
                <c:pt idx="6">
                  <c:v>396.5688</c:v>
                </c:pt>
              </c:numCache>
            </c:numRef>
          </c:val>
        </c:ser>
        <c:ser>
          <c:idx val="1"/>
          <c:order val="1"/>
          <c:tx>
            <c:v>SACMEQ 3</c:v>
          </c:tx>
          <c:invertIfNegative val="0"/>
          <c:val>
            <c:numRef>
              <c:f>'pop corrected'!$G$157:$G$164</c:f>
              <c:numCache>
                <c:formatCode>General</c:formatCode>
                <c:ptCount val="8"/>
                <c:pt idx="0">
                  <c:v>13732.1368055488</c:v>
                </c:pt>
                <c:pt idx="1">
                  <c:v>38183.13070026939</c:v>
                </c:pt>
                <c:pt idx="2">
                  <c:v>52007.72913361717</c:v>
                </c:pt>
                <c:pt idx="3">
                  <c:v>28174.37364120502</c:v>
                </c:pt>
                <c:pt idx="4">
                  <c:v>6778.008384812487</c:v>
                </c:pt>
                <c:pt idx="5">
                  <c:v>1810.594006553679</c:v>
                </c:pt>
                <c:pt idx="6">
                  <c:v>1123.860872580814</c:v>
                </c:pt>
                <c:pt idx="7">
                  <c:v>45.81057437349411</c:v>
                </c:pt>
              </c:numCache>
            </c:numRef>
          </c:val>
        </c:ser>
        <c:dLbls>
          <c:showLegendKey val="0"/>
          <c:showVal val="0"/>
          <c:showCatName val="0"/>
          <c:showSerName val="0"/>
          <c:showPercent val="0"/>
          <c:showBubbleSize val="0"/>
        </c:dLbls>
        <c:gapWidth val="150"/>
        <c:axId val="-2146113016"/>
        <c:axId val="-2146110040"/>
      </c:barChart>
      <c:catAx>
        <c:axId val="-2146113016"/>
        <c:scaling>
          <c:orientation val="minMax"/>
        </c:scaling>
        <c:delete val="0"/>
        <c:axPos val="l"/>
        <c:majorTickMark val="out"/>
        <c:minorTickMark val="none"/>
        <c:tickLblPos val="nextTo"/>
        <c:crossAx val="-2146110040"/>
        <c:crosses val="autoZero"/>
        <c:auto val="1"/>
        <c:lblAlgn val="ctr"/>
        <c:lblOffset val="100"/>
        <c:noMultiLvlLbl val="0"/>
      </c:catAx>
      <c:valAx>
        <c:axId val="-2146110040"/>
        <c:scaling>
          <c:orientation val="minMax"/>
        </c:scaling>
        <c:delete val="0"/>
        <c:axPos val="b"/>
        <c:majorGridlines/>
        <c:title>
          <c:tx>
            <c:rich>
              <a:bodyPr/>
              <a:lstStyle/>
              <a:p>
                <a:pPr>
                  <a:defRPr/>
                </a:pPr>
                <a:r>
                  <a:rPr lang="en-ZA" dirty="0" smtClean="0"/>
                  <a:t>Number of grade</a:t>
                </a:r>
                <a:r>
                  <a:rPr lang="en-ZA" baseline="0" dirty="0" smtClean="0"/>
                  <a:t> 6 children (adjusted for population growth)</a:t>
                </a:r>
                <a:endParaRPr lang="en-ZA" dirty="0"/>
              </a:p>
            </c:rich>
          </c:tx>
          <c:layout/>
          <c:overlay val="0"/>
        </c:title>
        <c:numFmt formatCode="General" sourceLinked="1"/>
        <c:majorTickMark val="out"/>
        <c:minorTickMark val="none"/>
        <c:tickLblPos val="nextTo"/>
        <c:crossAx val="-2146113016"/>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v>No parent</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(2)'!$F$3:$O$3</c:f>
              <c:numCache>
                <c:formatCode>General</c:formatCode>
                <c:ptCount val="10"/>
                <c:pt idx="0">
                  <c:v>0.0217</c:v>
                </c:pt>
                <c:pt idx="1">
                  <c:v>0.0082</c:v>
                </c:pt>
                <c:pt idx="2">
                  <c:v>0.0032</c:v>
                </c:pt>
                <c:pt idx="3">
                  <c:v>0.0017</c:v>
                </c:pt>
                <c:pt idx="4">
                  <c:v>0.0226</c:v>
                </c:pt>
                <c:pt idx="5">
                  <c:v>0.0038</c:v>
                </c:pt>
                <c:pt idx="6">
                  <c:v>0.019</c:v>
                </c:pt>
                <c:pt idx="7">
                  <c:v>0.0092</c:v>
                </c:pt>
                <c:pt idx="8">
                  <c:v>0.00800000000000001</c:v>
                </c:pt>
                <c:pt idx="9">
                  <c:v>0.009</c:v>
                </c:pt>
              </c:numCache>
            </c:numRef>
          </c:val>
        </c:ser>
        <c:ser>
          <c:idx val="1"/>
          <c:order val="1"/>
          <c:tx>
            <c:v>No education</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(2)'!$F$4:$O$4</c:f>
              <c:numCache>
                <c:formatCode>General</c:formatCode>
                <c:ptCount val="10"/>
                <c:pt idx="0">
                  <c:v>0.065</c:v>
                </c:pt>
                <c:pt idx="1">
                  <c:v>0.0991</c:v>
                </c:pt>
                <c:pt idx="2">
                  <c:v>0.08</c:v>
                </c:pt>
                <c:pt idx="3">
                  <c:v>0.0462</c:v>
                </c:pt>
                <c:pt idx="4">
                  <c:v>0.0298</c:v>
                </c:pt>
                <c:pt idx="5">
                  <c:v>0.0541</c:v>
                </c:pt>
                <c:pt idx="6">
                  <c:v>0.0682</c:v>
                </c:pt>
                <c:pt idx="7">
                  <c:v>0.0715</c:v>
                </c:pt>
                <c:pt idx="8">
                  <c:v>0.0437</c:v>
                </c:pt>
                <c:pt idx="9">
                  <c:v>0.0469</c:v>
                </c:pt>
              </c:numCache>
            </c:numRef>
          </c:val>
        </c:ser>
        <c:ser>
          <c:idx val="2"/>
          <c:order val="2"/>
          <c:tx>
            <c:v>Incomplete primary</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(2)'!$F$5:$O$5</c:f>
              <c:numCache>
                <c:formatCode>General</c:formatCode>
                <c:ptCount val="10"/>
                <c:pt idx="0">
                  <c:v>0.2673</c:v>
                </c:pt>
                <c:pt idx="1">
                  <c:v>0.3434</c:v>
                </c:pt>
                <c:pt idx="2">
                  <c:v>0.0782</c:v>
                </c:pt>
                <c:pt idx="3">
                  <c:v>0.0862</c:v>
                </c:pt>
                <c:pt idx="4">
                  <c:v>0.0849</c:v>
                </c:pt>
                <c:pt idx="5">
                  <c:v>0.1715</c:v>
                </c:pt>
                <c:pt idx="6">
                  <c:v>0.1715</c:v>
                </c:pt>
                <c:pt idx="7">
                  <c:v>0.2349</c:v>
                </c:pt>
                <c:pt idx="8">
                  <c:v>0.1024</c:v>
                </c:pt>
                <c:pt idx="9">
                  <c:v>0.1473</c:v>
                </c:pt>
              </c:numCache>
            </c:numRef>
          </c:val>
        </c:ser>
        <c:ser>
          <c:idx val="3"/>
          <c:order val="3"/>
          <c:tx>
            <c:v>Incomplete secondary</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(2)'!$F$6:$O$6</c:f>
              <c:numCache>
                <c:formatCode>General</c:formatCode>
                <c:ptCount val="10"/>
                <c:pt idx="0">
                  <c:v>0.3891</c:v>
                </c:pt>
                <c:pt idx="1">
                  <c:v>0.3795</c:v>
                </c:pt>
                <c:pt idx="2">
                  <c:v>0.5496</c:v>
                </c:pt>
                <c:pt idx="3">
                  <c:v>0.695900000000001</c:v>
                </c:pt>
                <c:pt idx="4">
                  <c:v>0.3241</c:v>
                </c:pt>
                <c:pt idx="5">
                  <c:v>0.3843</c:v>
                </c:pt>
                <c:pt idx="6">
                  <c:v>0.402</c:v>
                </c:pt>
                <c:pt idx="7">
                  <c:v>0.4162</c:v>
                </c:pt>
                <c:pt idx="8">
                  <c:v>0.3392</c:v>
                </c:pt>
                <c:pt idx="9">
                  <c:v>0.3334</c:v>
                </c:pt>
              </c:numCache>
            </c:numRef>
          </c:val>
        </c:ser>
        <c:ser>
          <c:idx val="4"/>
          <c:order val="4"/>
          <c:tx>
            <c:v>Complete secondary</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(2)'!$F$7:$O$7</c:f>
              <c:numCache>
                <c:formatCode>General</c:formatCode>
                <c:ptCount val="10"/>
                <c:pt idx="0">
                  <c:v>0.1968</c:v>
                </c:pt>
                <c:pt idx="1">
                  <c:v>0.148</c:v>
                </c:pt>
                <c:pt idx="2">
                  <c:v>0.2105</c:v>
                </c:pt>
                <c:pt idx="3">
                  <c:v>0.1393</c:v>
                </c:pt>
                <c:pt idx="4">
                  <c:v>0.4169</c:v>
                </c:pt>
                <c:pt idx="5">
                  <c:v>0.3283</c:v>
                </c:pt>
                <c:pt idx="6">
                  <c:v>0.2187</c:v>
                </c:pt>
                <c:pt idx="7">
                  <c:v>0.1889</c:v>
                </c:pt>
                <c:pt idx="8">
                  <c:v>0.385</c:v>
                </c:pt>
                <c:pt idx="9">
                  <c:v>0.3835</c:v>
                </c:pt>
              </c:numCache>
            </c:numRef>
          </c:val>
        </c:ser>
        <c:ser>
          <c:idx val="5"/>
          <c:order val="5"/>
          <c:tx>
            <c:v>Degree</c:v>
          </c:tx>
          <c:invertIfNegative val="0"/>
          <c:cat>
            <c:strRef>
              <c:f>'Par_edcat int (2)'!$F$2:$O$2</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(2)'!$F$8:$O$8</c:f>
              <c:numCache>
                <c:formatCode>General</c:formatCode>
                <c:ptCount val="10"/>
                <c:pt idx="0">
                  <c:v>0.0601</c:v>
                </c:pt>
                <c:pt idx="1">
                  <c:v>0.0218</c:v>
                </c:pt>
                <c:pt idx="2">
                  <c:v>0.0785</c:v>
                </c:pt>
                <c:pt idx="3">
                  <c:v>0.0307</c:v>
                </c:pt>
                <c:pt idx="4">
                  <c:v>0.1217</c:v>
                </c:pt>
                <c:pt idx="5">
                  <c:v>0.0581</c:v>
                </c:pt>
                <c:pt idx="6">
                  <c:v>0.1205</c:v>
                </c:pt>
                <c:pt idx="7">
                  <c:v>0.0793000000000001</c:v>
                </c:pt>
                <c:pt idx="8">
                  <c:v>0.1217</c:v>
                </c:pt>
                <c:pt idx="9">
                  <c:v>0.08</c:v>
                </c:pt>
              </c:numCache>
            </c:numRef>
          </c:val>
        </c:ser>
        <c:dLbls>
          <c:showLegendKey val="0"/>
          <c:showVal val="0"/>
          <c:showCatName val="0"/>
          <c:showSerName val="0"/>
          <c:showPercent val="0"/>
          <c:showBubbleSize val="0"/>
        </c:dLbls>
        <c:gapWidth val="90"/>
        <c:overlap val="100"/>
        <c:axId val="-2146412360"/>
        <c:axId val="-2146409224"/>
      </c:barChart>
      <c:catAx>
        <c:axId val="-2146412360"/>
        <c:scaling>
          <c:orientation val="minMax"/>
        </c:scaling>
        <c:delete val="0"/>
        <c:axPos val="b"/>
        <c:majorTickMark val="out"/>
        <c:minorTickMark val="none"/>
        <c:tickLblPos val="nextTo"/>
        <c:crossAx val="-2146409224"/>
        <c:crosses val="autoZero"/>
        <c:auto val="1"/>
        <c:lblAlgn val="ctr"/>
        <c:lblOffset val="100"/>
        <c:noMultiLvlLbl val="0"/>
      </c:catAx>
      <c:valAx>
        <c:axId val="-2146409224"/>
        <c:scaling>
          <c:orientation val="minMax"/>
          <c:max val="1.0"/>
        </c:scaling>
        <c:delete val="0"/>
        <c:axPos val="l"/>
        <c:majorGridlines/>
        <c:numFmt formatCode="0%" sourceLinked="0"/>
        <c:majorTickMark val="out"/>
        <c:minorTickMark val="none"/>
        <c:tickLblPos val="nextTo"/>
        <c:crossAx val="-2146412360"/>
        <c:crosses val="autoZero"/>
        <c:crossBetween val="between"/>
      </c:valAx>
    </c:plotArea>
    <c:legend>
      <c:legendPos val="r"/>
      <c:layout/>
      <c:overlay val="0"/>
    </c:legend>
    <c:plotVisOnly val="1"/>
    <c:dispBlanksAs val="gap"/>
    <c:showDLblsOverMax val="0"/>
  </c:chart>
  <c:txPr>
    <a:bodyPr/>
    <a:lstStyle/>
    <a:p>
      <a:pPr>
        <a:defRPr sz="14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v>No education</c:v>
          </c:tx>
          <c:invertIfNegative val="0"/>
          <c:errBars>
            <c:errBarType val="both"/>
            <c:errValType val="cust"/>
            <c:noEndCap val="0"/>
            <c:plus>
              <c:numRef>
                <c:f>'Par_edcat int (2)'!$D$31:$M$31</c:f>
                <c:numCache>
                  <c:formatCode>General</c:formatCode>
                  <c:ptCount val="10"/>
                  <c:pt idx="0">
                    <c:v>12.17301</c:v>
                  </c:pt>
                  <c:pt idx="1">
                    <c:v>12.46964000000001</c:v>
                  </c:pt>
                  <c:pt idx="2">
                    <c:v>15.42548200000002</c:v>
                  </c:pt>
                  <c:pt idx="3">
                    <c:v>22.54519999999997</c:v>
                  </c:pt>
                  <c:pt idx="4">
                    <c:v>13.55241400000002</c:v>
                  </c:pt>
                  <c:pt idx="5">
                    <c:v>9.574392</c:v>
                  </c:pt>
                  <c:pt idx="6">
                    <c:v>16.501214</c:v>
                  </c:pt>
                  <c:pt idx="7">
                    <c:v>11.991104</c:v>
                  </c:pt>
                  <c:pt idx="8">
                    <c:v>18.51946</c:v>
                  </c:pt>
                  <c:pt idx="9">
                    <c:v>19.73214799999997</c:v>
                  </c:pt>
                </c:numCache>
              </c:numRef>
            </c:plus>
            <c:minus>
              <c:numRef>
                <c:f>'Par_edcat int (2)'!$D$31:$M$31</c:f>
                <c:numCache>
                  <c:formatCode>General</c:formatCode>
                  <c:ptCount val="10"/>
                  <c:pt idx="0">
                    <c:v>12.17301</c:v>
                  </c:pt>
                  <c:pt idx="1">
                    <c:v>12.46964000000001</c:v>
                  </c:pt>
                  <c:pt idx="2">
                    <c:v>15.42548200000002</c:v>
                  </c:pt>
                  <c:pt idx="3">
                    <c:v>22.54519999999997</c:v>
                  </c:pt>
                  <c:pt idx="4">
                    <c:v>13.55241400000002</c:v>
                  </c:pt>
                  <c:pt idx="5">
                    <c:v>9.574392</c:v>
                  </c:pt>
                  <c:pt idx="6">
                    <c:v>16.501214</c:v>
                  </c:pt>
                  <c:pt idx="7">
                    <c:v>11.991104</c:v>
                  </c:pt>
                  <c:pt idx="8">
                    <c:v>18.51946</c:v>
                  </c:pt>
                  <c:pt idx="9">
                    <c:v>19.73214799999997</c:v>
                  </c:pt>
                </c:numCache>
              </c:numRef>
            </c:minus>
          </c:errBars>
          <c:cat>
            <c:strRef>
              <c:f>'Par_edcat int (2)'!$D$13:$M$13</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(2)'!$D$15:$M$15</c:f>
              <c:numCache>
                <c:formatCode>General</c:formatCode>
                <c:ptCount val="10"/>
                <c:pt idx="0">
                  <c:v>493.3260999999994</c:v>
                </c:pt>
                <c:pt idx="1">
                  <c:v>444.5267999999993</c:v>
                </c:pt>
                <c:pt idx="2">
                  <c:v>480.2525999999996</c:v>
                </c:pt>
                <c:pt idx="3">
                  <c:v>532.9620999999989</c:v>
                </c:pt>
                <c:pt idx="4">
                  <c:v>394.6828</c:v>
                </c:pt>
                <c:pt idx="5">
                  <c:v>419.9055999999994</c:v>
                </c:pt>
                <c:pt idx="6">
                  <c:v>462.9974999999995</c:v>
                </c:pt>
                <c:pt idx="7">
                  <c:v>470.5250999999996</c:v>
                </c:pt>
                <c:pt idx="8">
                  <c:v>510.8635</c:v>
                </c:pt>
                <c:pt idx="9">
                  <c:v>516.6242</c:v>
                </c:pt>
              </c:numCache>
            </c:numRef>
          </c:val>
        </c:ser>
        <c:ser>
          <c:idx val="0"/>
          <c:order val="1"/>
          <c:tx>
            <c:v>Incomplete primary</c:v>
          </c:tx>
          <c:invertIfNegative val="0"/>
          <c:errBars>
            <c:errBarType val="both"/>
            <c:errValType val="cust"/>
            <c:noEndCap val="0"/>
            <c:plus>
              <c:numRef>
                <c:f>'Par_edcat int (2)'!$D$32:$M$32</c:f>
                <c:numCache>
                  <c:formatCode>General</c:formatCode>
                  <c:ptCount val="10"/>
                  <c:pt idx="0">
                    <c:v>6.624449999999993</c:v>
                  </c:pt>
                  <c:pt idx="1">
                    <c:v>6.601517999999994</c:v>
                  </c:pt>
                  <c:pt idx="2">
                    <c:v>20.22933999999996</c:v>
                  </c:pt>
                  <c:pt idx="3">
                    <c:v>13.97175</c:v>
                  </c:pt>
                  <c:pt idx="4">
                    <c:v>17.67953199999999</c:v>
                  </c:pt>
                  <c:pt idx="5">
                    <c:v>8.640623999999998</c:v>
                  </c:pt>
                  <c:pt idx="6">
                    <c:v>17.173566</c:v>
                  </c:pt>
                  <c:pt idx="7">
                    <c:v>7.343398</c:v>
                  </c:pt>
                  <c:pt idx="8">
                    <c:v>14.701102</c:v>
                  </c:pt>
                  <c:pt idx="9">
                    <c:v>11.39003200000001</c:v>
                  </c:pt>
                </c:numCache>
              </c:numRef>
            </c:plus>
            <c:minus>
              <c:numRef>
                <c:f>'Par_edcat int (2)'!$D$32:$M$32</c:f>
                <c:numCache>
                  <c:formatCode>General</c:formatCode>
                  <c:ptCount val="10"/>
                  <c:pt idx="0">
                    <c:v>6.624449999999993</c:v>
                  </c:pt>
                  <c:pt idx="1">
                    <c:v>6.601517999999994</c:v>
                  </c:pt>
                  <c:pt idx="2">
                    <c:v>20.22933999999996</c:v>
                  </c:pt>
                  <c:pt idx="3">
                    <c:v>13.97175</c:v>
                  </c:pt>
                  <c:pt idx="4">
                    <c:v>17.67953199999999</c:v>
                  </c:pt>
                  <c:pt idx="5">
                    <c:v>8.640623999999998</c:v>
                  </c:pt>
                  <c:pt idx="6">
                    <c:v>17.173566</c:v>
                  </c:pt>
                  <c:pt idx="7">
                    <c:v>7.343398</c:v>
                  </c:pt>
                  <c:pt idx="8">
                    <c:v>14.701102</c:v>
                  </c:pt>
                  <c:pt idx="9">
                    <c:v>11.39003200000001</c:v>
                  </c:pt>
                </c:numCache>
              </c:numRef>
            </c:minus>
          </c:errBars>
          <c:cat>
            <c:strRef>
              <c:f>'Par_edcat int (2)'!$D$13:$M$13</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(2)'!$D$16:$M$16</c:f>
              <c:numCache>
                <c:formatCode>General</c:formatCode>
                <c:ptCount val="10"/>
                <c:pt idx="0">
                  <c:v>511.3789</c:v>
                </c:pt>
                <c:pt idx="1">
                  <c:v>466.5895</c:v>
                </c:pt>
                <c:pt idx="2">
                  <c:v>510.452</c:v>
                </c:pt>
                <c:pt idx="3">
                  <c:v>548.4554999999993</c:v>
                </c:pt>
                <c:pt idx="4">
                  <c:v>413.9369999999993</c:v>
                </c:pt>
                <c:pt idx="5">
                  <c:v>420.7360999999992</c:v>
                </c:pt>
                <c:pt idx="6">
                  <c:v>473.6345</c:v>
                </c:pt>
                <c:pt idx="7">
                  <c:v>461.1674</c:v>
                </c:pt>
                <c:pt idx="8">
                  <c:v>515.2307</c:v>
                </c:pt>
                <c:pt idx="9">
                  <c:v>515.6791</c:v>
                </c:pt>
              </c:numCache>
            </c:numRef>
          </c:val>
        </c:ser>
        <c:ser>
          <c:idx val="2"/>
          <c:order val="2"/>
          <c:tx>
            <c:v>Incomplete secondary</c:v>
          </c:tx>
          <c:invertIfNegative val="0"/>
          <c:errBars>
            <c:errBarType val="both"/>
            <c:errValType val="cust"/>
            <c:noEndCap val="0"/>
            <c:plus>
              <c:numRef>
                <c:f>'Par_edcat int (2)'!$D$33:$M$33</c:f>
                <c:numCache>
                  <c:formatCode>General</c:formatCode>
                  <c:ptCount val="10"/>
                  <c:pt idx="0">
                    <c:v>7.134622</c:v>
                  </c:pt>
                  <c:pt idx="1">
                    <c:v>6.516674</c:v>
                  </c:pt>
                  <c:pt idx="2">
                    <c:v>8.501524000000001</c:v>
                  </c:pt>
                  <c:pt idx="3">
                    <c:v>6.622627999999993</c:v>
                  </c:pt>
                  <c:pt idx="4">
                    <c:v>6.907098</c:v>
                  </c:pt>
                  <c:pt idx="5">
                    <c:v>5.403983999999999</c:v>
                  </c:pt>
                  <c:pt idx="6">
                    <c:v>12.255808</c:v>
                  </c:pt>
                  <c:pt idx="7">
                    <c:v>7.061322</c:v>
                  </c:pt>
                  <c:pt idx="8">
                    <c:v>9.179224</c:v>
                  </c:pt>
                  <c:pt idx="9">
                    <c:v>9.511476</c:v>
                  </c:pt>
                </c:numCache>
              </c:numRef>
            </c:plus>
            <c:minus>
              <c:numRef>
                <c:f>'Par_edcat int (2)'!$D$33:$M$33</c:f>
                <c:numCache>
                  <c:formatCode>General</c:formatCode>
                  <c:ptCount val="10"/>
                  <c:pt idx="0">
                    <c:v>7.134622</c:v>
                  </c:pt>
                  <c:pt idx="1">
                    <c:v>6.516674</c:v>
                  </c:pt>
                  <c:pt idx="2">
                    <c:v>8.501524000000001</c:v>
                  </c:pt>
                  <c:pt idx="3">
                    <c:v>6.622627999999993</c:v>
                  </c:pt>
                  <c:pt idx="4">
                    <c:v>6.907098</c:v>
                  </c:pt>
                  <c:pt idx="5">
                    <c:v>5.403983999999999</c:v>
                  </c:pt>
                  <c:pt idx="6">
                    <c:v>12.255808</c:v>
                  </c:pt>
                  <c:pt idx="7">
                    <c:v>7.061322</c:v>
                  </c:pt>
                  <c:pt idx="8">
                    <c:v>9.179224</c:v>
                  </c:pt>
                  <c:pt idx="9">
                    <c:v>9.511476</c:v>
                  </c:pt>
                </c:numCache>
              </c:numRef>
            </c:minus>
          </c:errBars>
          <c:cat>
            <c:strRef>
              <c:f>'Par_edcat int (2)'!$D$13:$M$13</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(2)'!$D$17:$M$17</c:f>
              <c:numCache>
                <c:formatCode>General</c:formatCode>
                <c:ptCount val="10"/>
                <c:pt idx="0">
                  <c:v>518.8388</c:v>
                </c:pt>
                <c:pt idx="1">
                  <c:v>480.1877</c:v>
                </c:pt>
                <c:pt idx="2">
                  <c:v>541.6906</c:v>
                </c:pt>
                <c:pt idx="3">
                  <c:v>575.0823</c:v>
                </c:pt>
                <c:pt idx="4">
                  <c:v>417.0952999999996</c:v>
                </c:pt>
                <c:pt idx="5">
                  <c:v>422.6796</c:v>
                </c:pt>
                <c:pt idx="6">
                  <c:v>470.3591</c:v>
                </c:pt>
                <c:pt idx="7">
                  <c:v>472.2552999999996</c:v>
                </c:pt>
                <c:pt idx="8">
                  <c:v>528.584</c:v>
                </c:pt>
                <c:pt idx="9">
                  <c:v>527.149</c:v>
                </c:pt>
              </c:numCache>
            </c:numRef>
          </c:val>
        </c:ser>
        <c:ser>
          <c:idx val="3"/>
          <c:order val="3"/>
          <c:tx>
            <c:v>Complete secondary</c:v>
          </c:tx>
          <c:invertIfNegative val="0"/>
          <c:errBars>
            <c:errBarType val="both"/>
            <c:errValType val="cust"/>
            <c:noEndCap val="0"/>
            <c:plus>
              <c:numRef>
                <c:f>'Par_edcat int (2)'!$D$34:$M$34</c:f>
                <c:numCache>
                  <c:formatCode>General</c:formatCode>
                  <c:ptCount val="10"/>
                  <c:pt idx="0">
                    <c:v>7.236370000000006</c:v>
                  </c:pt>
                  <c:pt idx="1">
                    <c:v>11.16294</c:v>
                  </c:pt>
                  <c:pt idx="2">
                    <c:v>10.943996</c:v>
                  </c:pt>
                  <c:pt idx="3">
                    <c:v>8.996702000000002</c:v>
                  </c:pt>
                  <c:pt idx="4">
                    <c:v>11.536618</c:v>
                  </c:pt>
                  <c:pt idx="5">
                    <c:v>10.901248</c:v>
                  </c:pt>
                  <c:pt idx="6">
                    <c:v>17.25500999999997</c:v>
                  </c:pt>
                  <c:pt idx="7">
                    <c:v>10.72948400000001</c:v>
                  </c:pt>
                  <c:pt idx="8">
                    <c:v>11.015828</c:v>
                  </c:pt>
                  <c:pt idx="9">
                    <c:v>11.17315</c:v>
                  </c:pt>
                </c:numCache>
              </c:numRef>
            </c:plus>
            <c:minus>
              <c:numRef>
                <c:f>'Par_edcat int (2)'!$D$34:$M$34</c:f>
                <c:numCache>
                  <c:formatCode>General</c:formatCode>
                  <c:ptCount val="10"/>
                  <c:pt idx="0">
                    <c:v>7.236370000000006</c:v>
                  </c:pt>
                  <c:pt idx="1">
                    <c:v>11.16294</c:v>
                  </c:pt>
                  <c:pt idx="2">
                    <c:v>10.943996</c:v>
                  </c:pt>
                  <c:pt idx="3">
                    <c:v>8.996702000000002</c:v>
                  </c:pt>
                  <c:pt idx="4">
                    <c:v>11.536618</c:v>
                  </c:pt>
                  <c:pt idx="5">
                    <c:v>10.901248</c:v>
                  </c:pt>
                  <c:pt idx="6">
                    <c:v>17.25500999999997</c:v>
                  </c:pt>
                  <c:pt idx="7">
                    <c:v>10.72948400000001</c:v>
                  </c:pt>
                  <c:pt idx="8">
                    <c:v>11.015828</c:v>
                  </c:pt>
                  <c:pt idx="9">
                    <c:v>11.17315</c:v>
                  </c:pt>
                </c:numCache>
              </c:numRef>
            </c:minus>
          </c:errBars>
          <c:cat>
            <c:strRef>
              <c:f>'Par_edcat int (2)'!$D$13:$M$13</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(2)'!$D$18:$M$18</c:f>
              <c:numCache>
                <c:formatCode>General</c:formatCode>
                <c:ptCount val="10"/>
                <c:pt idx="0">
                  <c:v>524.3970999999992</c:v>
                </c:pt>
                <c:pt idx="1">
                  <c:v>506.6621</c:v>
                </c:pt>
                <c:pt idx="2">
                  <c:v>578.2726</c:v>
                </c:pt>
                <c:pt idx="3">
                  <c:v>611.9288</c:v>
                </c:pt>
                <c:pt idx="4">
                  <c:v>455.6338999999999</c:v>
                </c:pt>
                <c:pt idx="5">
                  <c:v>453.8960999999994</c:v>
                </c:pt>
                <c:pt idx="6">
                  <c:v>492.7009999999996</c:v>
                </c:pt>
                <c:pt idx="7">
                  <c:v>497.5633</c:v>
                </c:pt>
                <c:pt idx="8">
                  <c:v>560.0524999999991</c:v>
                </c:pt>
                <c:pt idx="9">
                  <c:v>557.9577999999992</c:v>
                </c:pt>
              </c:numCache>
            </c:numRef>
          </c:val>
        </c:ser>
        <c:ser>
          <c:idx val="4"/>
          <c:order val="4"/>
          <c:tx>
            <c:v>Degree</c:v>
          </c:tx>
          <c:spPr>
            <a:solidFill>
              <a:schemeClr val="accent6"/>
            </a:solidFill>
          </c:spPr>
          <c:invertIfNegative val="0"/>
          <c:errBars>
            <c:errBarType val="both"/>
            <c:errValType val="cust"/>
            <c:noEndCap val="0"/>
            <c:plus>
              <c:numRef>
                <c:f>'Par_edcat int (2)'!$D$35:$M$35</c:f>
                <c:numCache>
                  <c:formatCode>General</c:formatCode>
                  <c:ptCount val="10"/>
                  <c:pt idx="0">
                    <c:v>13.078378</c:v>
                  </c:pt>
                  <c:pt idx="1">
                    <c:v>22.38045999999999</c:v>
                  </c:pt>
                  <c:pt idx="2">
                    <c:v>17.88414199999999</c:v>
                  </c:pt>
                  <c:pt idx="3">
                    <c:v>15.38940200000001</c:v>
                  </c:pt>
                  <c:pt idx="4">
                    <c:v>17.68200399999998</c:v>
                  </c:pt>
                  <c:pt idx="5">
                    <c:v>26.73644</c:v>
                  </c:pt>
                  <c:pt idx="6">
                    <c:v>31.8729</c:v>
                  </c:pt>
                  <c:pt idx="7">
                    <c:v>17.90041999999996</c:v>
                  </c:pt>
                  <c:pt idx="8">
                    <c:v>11.402372</c:v>
                  </c:pt>
                  <c:pt idx="9">
                    <c:v>29.05843999999997</c:v>
                  </c:pt>
                </c:numCache>
              </c:numRef>
            </c:plus>
            <c:minus>
              <c:numRef>
                <c:f>'Par_edcat int (2)'!$D$35:$M$35</c:f>
                <c:numCache>
                  <c:formatCode>General</c:formatCode>
                  <c:ptCount val="10"/>
                  <c:pt idx="0">
                    <c:v>13.078378</c:v>
                  </c:pt>
                  <c:pt idx="1">
                    <c:v>22.38045999999999</c:v>
                  </c:pt>
                  <c:pt idx="2">
                    <c:v>17.88414199999999</c:v>
                  </c:pt>
                  <c:pt idx="3">
                    <c:v>15.38940200000001</c:v>
                  </c:pt>
                  <c:pt idx="4">
                    <c:v>17.68200399999998</c:v>
                  </c:pt>
                  <c:pt idx="5">
                    <c:v>26.73644</c:v>
                  </c:pt>
                  <c:pt idx="6">
                    <c:v>31.8729</c:v>
                  </c:pt>
                  <c:pt idx="7">
                    <c:v>17.90041999999996</c:v>
                  </c:pt>
                  <c:pt idx="8">
                    <c:v>11.402372</c:v>
                  </c:pt>
                  <c:pt idx="9">
                    <c:v>29.05843999999997</c:v>
                  </c:pt>
                </c:numCache>
              </c:numRef>
            </c:minus>
          </c:errBars>
          <c:cat>
            <c:strRef>
              <c:f>'Par_edcat int (2)'!$D$13:$M$13</c:f>
              <c:strCache>
                <c:ptCount val="10"/>
                <c:pt idx="0">
                  <c:v>MOZ 2</c:v>
                </c:pt>
                <c:pt idx="1">
                  <c:v>MOZ 3</c:v>
                </c:pt>
                <c:pt idx="2">
                  <c:v>TAN 2</c:v>
                </c:pt>
                <c:pt idx="3">
                  <c:v>TAN 3</c:v>
                </c:pt>
                <c:pt idx="4">
                  <c:v>ZAM 2</c:v>
                </c:pt>
                <c:pt idx="5">
                  <c:v>ZAM 3</c:v>
                </c:pt>
                <c:pt idx="6">
                  <c:v>UGA 2</c:v>
                </c:pt>
                <c:pt idx="7">
                  <c:v>UGA 3</c:v>
                </c:pt>
                <c:pt idx="8">
                  <c:v>KEN 2</c:v>
                </c:pt>
                <c:pt idx="9">
                  <c:v>KEN 3</c:v>
                </c:pt>
              </c:strCache>
            </c:strRef>
          </c:cat>
          <c:val>
            <c:numRef>
              <c:f>'Par_edcat int (2)'!$D$19:$M$19</c:f>
              <c:numCache>
                <c:formatCode>General</c:formatCode>
                <c:ptCount val="10"/>
                <c:pt idx="0">
                  <c:v>527.607</c:v>
                </c:pt>
                <c:pt idx="1">
                  <c:v>513.5493</c:v>
                </c:pt>
                <c:pt idx="2">
                  <c:v>589.9348</c:v>
                </c:pt>
                <c:pt idx="3">
                  <c:v>634.6038000000005</c:v>
                </c:pt>
                <c:pt idx="4">
                  <c:v>482.9554</c:v>
                </c:pt>
                <c:pt idx="5">
                  <c:v>458.2045</c:v>
                </c:pt>
                <c:pt idx="6">
                  <c:v>531.6367</c:v>
                </c:pt>
                <c:pt idx="7">
                  <c:v>522.368299999999</c:v>
                </c:pt>
                <c:pt idx="8">
                  <c:v>579.0051999999994</c:v>
                </c:pt>
                <c:pt idx="9">
                  <c:v>608.6752</c:v>
                </c:pt>
              </c:numCache>
            </c:numRef>
          </c:val>
        </c:ser>
        <c:dLbls>
          <c:showLegendKey val="0"/>
          <c:showVal val="0"/>
          <c:showCatName val="0"/>
          <c:showSerName val="0"/>
          <c:showPercent val="0"/>
          <c:showBubbleSize val="0"/>
        </c:dLbls>
        <c:gapWidth val="109"/>
        <c:axId val="-2146366840"/>
        <c:axId val="-2146363864"/>
      </c:barChart>
      <c:catAx>
        <c:axId val="-2146366840"/>
        <c:scaling>
          <c:orientation val="minMax"/>
        </c:scaling>
        <c:delete val="0"/>
        <c:axPos val="b"/>
        <c:majorTickMark val="out"/>
        <c:minorTickMark val="none"/>
        <c:tickLblPos val="nextTo"/>
        <c:crossAx val="-2146363864"/>
        <c:crosses val="autoZero"/>
        <c:auto val="1"/>
        <c:lblAlgn val="ctr"/>
        <c:lblOffset val="100"/>
        <c:noMultiLvlLbl val="0"/>
      </c:catAx>
      <c:valAx>
        <c:axId val="-2146363864"/>
        <c:scaling>
          <c:orientation val="minMax"/>
          <c:max val="700.0"/>
          <c:min val="350.0"/>
        </c:scaling>
        <c:delete val="0"/>
        <c:axPos val="l"/>
        <c:majorGridlines/>
        <c:title>
          <c:tx>
            <c:rich>
              <a:bodyPr rot="-5400000" vert="horz"/>
              <a:lstStyle/>
              <a:p>
                <a:pPr>
                  <a:defRPr/>
                </a:pPr>
                <a:r>
                  <a:rPr lang="en-US"/>
                  <a:t>Reading score</a:t>
                </a:r>
              </a:p>
            </c:rich>
          </c:tx>
          <c:layout/>
          <c:overlay val="0"/>
        </c:title>
        <c:numFmt formatCode="General" sourceLinked="1"/>
        <c:majorTickMark val="out"/>
        <c:minorTickMark val="none"/>
        <c:tickLblPos val="nextTo"/>
        <c:crossAx val="-2146366840"/>
        <c:crosses val="autoZero"/>
        <c:crossBetween val="between"/>
      </c:valAx>
    </c:plotArea>
    <c:legend>
      <c:legendPos val="b"/>
      <c:layout/>
      <c:overlay val="0"/>
    </c:legend>
    <c:plotVisOnly val="1"/>
    <c:dispBlanksAs val="gap"/>
    <c:showDLblsOverMax val="0"/>
  </c:chart>
  <c:txPr>
    <a:bodyPr/>
    <a:lstStyle/>
    <a:p>
      <a:pPr>
        <a:defRPr sz="14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a:pPr>
            <a:r>
              <a:rPr lang="en-ZA" sz="1400" b="1" i="0" baseline="0" dirty="0"/>
              <a:t>Proportion of Grade 6 aged population functionally </a:t>
            </a:r>
            <a:r>
              <a:rPr lang="en-ZA" sz="1400" b="1" i="0" baseline="0" dirty="0" smtClean="0"/>
              <a:t>numerate by </a:t>
            </a:r>
            <a:r>
              <a:rPr lang="en-ZA" sz="1400" b="1" i="0" baseline="0" dirty="0"/>
              <a:t>wealth quintile</a:t>
            </a:r>
            <a:endParaRPr lang="en-ZA" sz="1400" dirty="0"/>
          </a:p>
        </c:rich>
      </c:tx>
      <c:layout/>
      <c:overlay val="0"/>
      <c:spPr>
        <a:solidFill>
          <a:schemeClr val="bg1">
            <a:lumMod val="85000"/>
          </a:schemeClr>
        </a:solidFill>
      </c:spPr>
    </c:title>
    <c:autoTitleDeleted val="0"/>
    <c:plotArea>
      <c:layout/>
      <c:scatterChart>
        <c:scatterStyle val="lineMarker"/>
        <c:varyColors val="0"/>
        <c:ser>
          <c:idx val="0"/>
          <c:order val="0"/>
          <c:tx>
            <c:strRef>
              <c:f>Quintiles!$D$19</c:f>
              <c:strCache>
                <c:ptCount val="1"/>
                <c:pt idx="0">
                  <c:v>Q1</c:v>
                </c:pt>
              </c:strCache>
            </c:strRef>
          </c:tx>
          <c:spPr>
            <a:ln w="28575">
              <a:noFill/>
            </a:ln>
          </c:spPr>
          <c:dLbls>
            <c:dLblPos val="b"/>
            <c:showLegendKey val="0"/>
            <c:showVal val="0"/>
            <c:showCatName val="1"/>
            <c:showSerName val="0"/>
            <c:showPercent val="0"/>
            <c:showBubbleSize val="0"/>
            <c:showLeaderLines val="0"/>
          </c:dLbls>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Quintiles!$D$20:$D$29</c:f>
              <c:numCache>
                <c:formatCode>0.0</c:formatCode>
                <c:ptCount val="10"/>
                <c:pt idx="0">
                  <c:v>21.96671523999997</c:v>
                </c:pt>
                <c:pt idx="1">
                  <c:v>28.82368499999999</c:v>
                </c:pt>
                <c:pt idx="2">
                  <c:v>33.08999856</c:v>
                </c:pt>
                <c:pt idx="3">
                  <c:v>40.67591726000001</c:v>
                </c:pt>
                <c:pt idx="4">
                  <c:v>41.60886415</c:v>
                </c:pt>
                <c:pt idx="5">
                  <c:v>41.98942739999999</c:v>
                </c:pt>
                <c:pt idx="6">
                  <c:v>58.36353324000003</c:v>
                </c:pt>
                <c:pt idx="7">
                  <c:v>64.9075000800001</c:v>
                </c:pt>
                <c:pt idx="8">
                  <c:v>76.79918256</c:v>
                </c:pt>
                <c:pt idx="9">
                  <c:v>80.13423828</c:v>
                </c:pt>
              </c:numCache>
            </c:numRef>
          </c:yVal>
          <c:smooth val="0"/>
        </c:ser>
        <c:ser>
          <c:idx val="1"/>
          <c:order val="1"/>
          <c:tx>
            <c:strRef>
              <c:f>Quintiles!$E$19</c:f>
              <c:strCache>
                <c:ptCount val="1"/>
                <c:pt idx="0">
                  <c:v>Q2</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Quintiles!$E$20:$E$29</c:f>
              <c:numCache>
                <c:formatCode>0.0</c:formatCode>
                <c:ptCount val="10"/>
                <c:pt idx="0">
                  <c:v>20.82516074</c:v>
                </c:pt>
                <c:pt idx="1">
                  <c:v>32.06720745</c:v>
                </c:pt>
                <c:pt idx="2">
                  <c:v>39.52971002000003</c:v>
                </c:pt>
                <c:pt idx="3">
                  <c:v>52.38042624</c:v>
                </c:pt>
                <c:pt idx="4">
                  <c:v>46.73401899000003</c:v>
                </c:pt>
                <c:pt idx="5">
                  <c:v>47.77149636</c:v>
                </c:pt>
                <c:pt idx="6">
                  <c:v>63.36226386</c:v>
                </c:pt>
                <c:pt idx="7">
                  <c:v>70.7347497</c:v>
                </c:pt>
                <c:pt idx="8">
                  <c:v>81.42719916000007</c:v>
                </c:pt>
                <c:pt idx="9">
                  <c:v>77.20478496000002</c:v>
                </c:pt>
              </c:numCache>
            </c:numRef>
          </c:yVal>
          <c:smooth val="0"/>
        </c:ser>
        <c:ser>
          <c:idx val="2"/>
          <c:order val="2"/>
          <c:tx>
            <c:strRef>
              <c:f>Quintiles!$F$19</c:f>
              <c:strCache>
                <c:ptCount val="1"/>
                <c:pt idx="0">
                  <c:v>Q3</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Quintiles!$F$20:$F$29</c:f>
              <c:numCache>
                <c:formatCode>0.0</c:formatCode>
                <c:ptCount val="10"/>
                <c:pt idx="0">
                  <c:v>23.62911445</c:v>
                </c:pt>
                <c:pt idx="1">
                  <c:v>35.16378621000001</c:v>
                </c:pt>
                <c:pt idx="2">
                  <c:v>44.85441149999994</c:v>
                </c:pt>
                <c:pt idx="3">
                  <c:v>52.11234560000001</c:v>
                </c:pt>
                <c:pt idx="4">
                  <c:v>49.62335328000003</c:v>
                </c:pt>
                <c:pt idx="5">
                  <c:v>55.28830418000001</c:v>
                </c:pt>
                <c:pt idx="6">
                  <c:v>66.18555807999989</c:v>
                </c:pt>
                <c:pt idx="7">
                  <c:v>78.82748503999993</c:v>
                </c:pt>
                <c:pt idx="8">
                  <c:v>85.09892196</c:v>
                </c:pt>
                <c:pt idx="9">
                  <c:v>79.2145117600001</c:v>
                </c:pt>
              </c:numCache>
            </c:numRef>
          </c:yVal>
          <c:smooth val="0"/>
        </c:ser>
        <c:ser>
          <c:idx val="3"/>
          <c:order val="3"/>
          <c:tx>
            <c:strRef>
              <c:f>Quintiles!$G$19</c:f>
              <c:strCache>
                <c:ptCount val="1"/>
                <c:pt idx="0">
                  <c:v>Q4</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Quintiles!$G$20:$G$29</c:f>
              <c:numCache>
                <c:formatCode>0.0</c:formatCode>
                <c:ptCount val="10"/>
                <c:pt idx="0">
                  <c:v>35.23862454000001</c:v>
                </c:pt>
                <c:pt idx="1">
                  <c:v>34.6311006</c:v>
                </c:pt>
                <c:pt idx="2">
                  <c:v>55.69498949</c:v>
                </c:pt>
                <c:pt idx="3">
                  <c:v>62.50493480000001</c:v>
                </c:pt>
                <c:pt idx="4">
                  <c:v>57.5608248</c:v>
                </c:pt>
                <c:pt idx="5">
                  <c:v>63.45538304</c:v>
                </c:pt>
                <c:pt idx="6">
                  <c:v>70.72359</c:v>
                </c:pt>
                <c:pt idx="7">
                  <c:v>75.15027000999993</c:v>
                </c:pt>
                <c:pt idx="8">
                  <c:v>89.7288247</c:v>
                </c:pt>
                <c:pt idx="9">
                  <c:v>84.82074249999989</c:v>
                </c:pt>
              </c:numCache>
            </c:numRef>
          </c:yVal>
          <c:smooth val="0"/>
        </c:ser>
        <c:ser>
          <c:idx val="4"/>
          <c:order val="4"/>
          <c:tx>
            <c:strRef>
              <c:f>Quintiles!$H$19</c:f>
              <c:strCache>
                <c:ptCount val="1"/>
                <c:pt idx="0">
                  <c:v>Q5</c:v>
                </c:pt>
              </c:strCache>
            </c:strRef>
          </c:tx>
          <c:spPr>
            <a:ln w="28575">
              <a:noFill/>
            </a:ln>
          </c:spPr>
          <c:xVal>
            <c:strRef>
              <c:f>Quintiles!$C$20:$C$29</c:f>
              <c:strCache>
                <c:ptCount val="10"/>
                <c:pt idx="0">
                  <c:v>ZAM</c:v>
                </c:pt>
                <c:pt idx="1">
                  <c:v>MAL</c:v>
                </c:pt>
                <c:pt idx="2">
                  <c:v>NAM</c:v>
                </c:pt>
                <c:pt idx="3">
                  <c:v>UGA</c:v>
                </c:pt>
                <c:pt idx="4">
                  <c:v>LES</c:v>
                </c:pt>
                <c:pt idx="5">
                  <c:v>SOU</c:v>
                </c:pt>
                <c:pt idx="6">
                  <c:v>ZIM</c:v>
                </c:pt>
                <c:pt idx="7">
                  <c:v>TAN</c:v>
                </c:pt>
                <c:pt idx="8">
                  <c:v>KEN</c:v>
                </c:pt>
                <c:pt idx="9">
                  <c:v>SWA</c:v>
                </c:pt>
              </c:strCache>
            </c:strRef>
          </c:xVal>
          <c:yVal>
            <c:numRef>
              <c:f>Quintiles!$H$20:$H$29</c:f>
              <c:numCache>
                <c:formatCode>0.0</c:formatCode>
                <c:ptCount val="10"/>
                <c:pt idx="0">
                  <c:v>41.54803368</c:v>
                </c:pt>
                <c:pt idx="1">
                  <c:v>40.89509669</c:v>
                </c:pt>
                <c:pt idx="2">
                  <c:v>71.20639672</c:v>
                </c:pt>
                <c:pt idx="3">
                  <c:v>63.75917880000002</c:v>
                </c:pt>
                <c:pt idx="4">
                  <c:v>63.8825986</c:v>
                </c:pt>
                <c:pt idx="5">
                  <c:v>85.24857473</c:v>
                </c:pt>
                <c:pt idx="6">
                  <c:v>82.15111659999998</c:v>
                </c:pt>
                <c:pt idx="7">
                  <c:v>80.67955019999987</c:v>
                </c:pt>
                <c:pt idx="8">
                  <c:v>88.61468279999998</c:v>
                </c:pt>
                <c:pt idx="9">
                  <c:v>88.98010991999998</c:v>
                </c:pt>
              </c:numCache>
            </c:numRef>
          </c:yVal>
          <c:smooth val="0"/>
        </c:ser>
        <c:dLbls>
          <c:showLegendKey val="0"/>
          <c:showVal val="0"/>
          <c:showCatName val="0"/>
          <c:showSerName val="0"/>
          <c:showPercent val="0"/>
          <c:showBubbleSize val="0"/>
        </c:dLbls>
        <c:axId val="-2141571208"/>
        <c:axId val="-2141568056"/>
      </c:scatterChart>
      <c:valAx>
        <c:axId val="-2141571208"/>
        <c:scaling>
          <c:orientation val="minMax"/>
          <c:max val="10.5"/>
          <c:min val="0.600000000000001"/>
        </c:scaling>
        <c:delete val="1"/>
        <c:axPos val="b"/>
        <c:majorTickMark val="out"/>
        <c:minorTickMark val="none"/>
        <c:tickLblPos val="none"/>
        <c:crossAx val="-2141568056"/>
        <c:crosses val="autoZero"/>
        <c:crossBetween val="midCat"/>
      </c:valAx>
      <c:valAx>
        <c:axId val="-2141568056"/>
        <c:scaling>
          <c:orientation val="minMax"/>
        </c:scaling>
        <c:delete val="0"/>
        <c:axPos val="l"/>
        <c:majorGridlines/>
        <c:numFmt formatCode="0.0" sourceLinked="1"/>
        <c:majorTickMark val="out"/>
        <c:minorTickMark val="none"/>
        <c:tickLblPos val="low"/>
        <c:crossAx val="-2141571208"/>
        <c:crosses val="autoZero"/>
        <c:crossBetween val="midCat"/>
      </c:valAx>
    </c:plotArea>
    <c:legend>
      <c:legendPos val="t"/>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Quintiles!$U$19</c:f>
              <c:strCache>
                <c:ptCount val="1"/>
                <c:pt idx="0">
                  <c:v>Q1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Quintiles!$U$20:$U$29</c:f>
              <c:numCache>
                <c:formatCode>General</c:formatCode>
                <c:ptCount val="10"/>
                <c:pt idx="0">
                  <c:v>-4.148706042973748</c:v>
                </c:pt>
                <c:pt idx="1">
                  <c:v>-5.53537245794215</c:v>
                </c:pt>
                <c:pt idx="2">
                  <c:v>-3.180741689169012</c:v>
                </c:pt>
                <c:pt idx="3">
                  <c:v>-4.461437247396607</c:v>
                </c:pt>
                <c:pt idx="4">
                  <c:v>-3.947754842617357</c:v>
                </c:pt>
                <c:pt idx="5">
                  <c:v>-0.812841360383073</c:v>
                </c:pt>
                <c:pt idx="6">
                  <c:v>-2.301241191336988</c:v>
                </c:pt>
                <c:pt idx="7">
                  <c:v>-3.942654420294136</c:v>
                </c:pt>
                <c:pt idx="8">
                  <c:v>-1.76910790880184</c:v>
                </c:pt>
                <c:pt idx="9">
                  <c:v>-2.128229852752478</c:v>
                </c:pt>
              </c:numCache>
            </c:numRef>
          </c:val>
        </c:ser>
        <c:ser>
          <c:idx val="1"/>
          <c:order val="1"/>
          <c:tx>
            <c:strRef>
              <c:f>Quintiles!$V$19</c:f>
              <c:strCache>
                <c:ptCount val="1"/>
                <c:pt idx="0">
                  <c:v>Q2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Quintiles!$V$20:$V$29</c:f>
              <c:numCache>
                <c:formatCode>General</c:formatCode>
                <c:ptCount val="10"/>
                <c:pt idx="0">
                  <c:v>-2.917517272040848</c:v>
                </c:pt>
                <c:pt idx="1">
                  <c:v>-3.745464630254418</c:v>
                </c:pt>
                <c:pt idx="2">
                  <c:v>-1.405037742922876</c:v>
                </c:pt>
                <c:pt idx="3">
                  <c:v>-2.094870693920664</c:v>
                </c:pt>
                <c:pt idx="4">
                  <c:v>-2.943461876550556</c:v>
                </c:pt>
                <c:pt idx="5">
                  <c:v>-0.796945471384648</c:v>
                </c:pt>
                <c:pt idx="6">
                  <c:v>-1.798441644918556</c:v>
                </c:pt>
                <c:pt idx="7">
                  <c:v>-3.539504351976376</c:v>
                </c:pt>
                <c:pt idx="8">
                  <c:v>-1.059220023812284</c:v>
                </c:pt>
                <c:pt idx="9">
                  <c:v>-2.745881933052136</c:v>
                </c:pt>
              </c:numCache>
            </c:numRef>
          </c:val>
        </c:ser>
        <c:ser>
          <c:idx val="2"/>
          <c:order val="2"/>
          <c:tx>
            <c:strRef>
              <c:f>Quintiles!$W$19</c:f>
              <c:strCache>
                <c:ptCount val="1"/>
                <c:pt idx="0">
                  <c:v>Q3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Quintiles!$W$20:$W$29</c:f>
              <c:numCache>
                <c:formatCode>General</c:formatCode>
                <c:ptCount val="10"/>
                <c:pt idx="0">
                  <c:v>-4.642702329255774</c:v>
                </c:pt>
                <c:pt idx="1">
                  <c:v>-1.749850288073234</c:v>
                </c:pt>
                <c:pt idx="2">
                  <c:v>-2.406988700200446</c:v>
                </c:pt>
                <c:pt idx="3">
                  <c:v>-2.491737419463432</c:v>
                </c:pt>
                <c:pt idx="4">
                  <c:v>-1.551686350787598</c:v>
                </c:pt>
                <c:pt idx="5">
                  <c:v>-0.594266031675944</c:v>
                </c:pt>
                <c:pt idx="6">
                  <c:v>-1.174458667497975</c:v>
                </c:pt>
                <c:pt idx="7">
                  <c:v>-2.271165797439525</c:v>
                </c:pt>
                <c:pt idx="8">
                  <c:v>-0.771883763548115</c:v>
                </c:pt>
                <c:pt idx="9">
                  <c:v>-2.56872884397491</c:v>
                </c:pt>
              </c:numCache>
            </c:numRef>
          </c:val>
        </c:ser>
        <c:ser>
          <c:idx val="3"/>
          <c:order val="3"/>
          <c:tx>
            <c:strRef>
              <c:f>Quintiles!$X$19</c:f>
              <c:strCache>
                <c:ptCount val="1"/>
                <c:pt idx="0">
                  <c:v>Q4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Quintiles!$X$20:$X$29</c:f>
              <c:numCache>
                <c:formatCode>General</c:formatCode>
                <c:ptCount val="10"/>
                <c:pt idx="0">
                  <c:v>-0.455349051196059</c:v>
                </c:pt>
                <c:pt idx="1">
                  <c:v>-2.257071341674755</c:v>
                </c:pt>
                <c:pt idx="2">
                  <c:v>-1.616276211747395</c:v>
                </c:pt>
                <c:pt idx="3">
                  <c:v>-0.500378559160375</c:v>
                </c:pt>
                <c:pt idx="4">
                  <c:v>-0.975112392639495</c:v>
                </c:pt>
                <c:pt idx="5">
                  <c:v>-0.635893509805891</c:v>
                </c:pt>
                <c:pt idx="6">
                  <c:v>-1.520142009663545</c:v>
                </c:pt>
                <c:pt idx="7">
                  <c:v>-2.815190902762916</c:v>
                </c:pt>
                <c:pt idx="8">
                  <c:v>-0.501662378374183</c:v>
                </c:pt>
                <c:pt idx="9">
                  <c:v>-1.509888482627358</c:v>
                </c:pt>
              </c:numCache>
            </c:numRef>
          </c:val>
        </c:ser>
        <c:ser>
          <c:idx val="4"/>
          <c:order val="4"/>
          <c:tx>
            <c:strRef>
              <c:f>Quintiles!$Y$19</c:f>
              <c:strCache>
                <c:ptCount val="1"/>
                <c:pt idx="0">
                  <c:v>Q5 NAR correction</c:v>
                </c:pt>
              </c:strCache>
            </c:strRef>
          </c:tx>
          <c:invertIfNegative val="0"/>
          <c:cat>
            <c:strRef>
              <c:f>Quintiles!$T$20:$T$29</c:f>
              <c:strCache>
                <c:ptCount val="10"/>
                <c:pt idx="0">
                  <c:v>ZAM</c:v>
                </c:pt>
                <c:pt idx="1">
                  <c:v>MAL</c:v>
                </c:pt>
                <c:pt idx="2">
                  <c:v>NAM</c:v>
                </c:pt>
                <c:pt idx="3">
                  <c:v>UGA</c:v>
                </c:pt>
                <c:pt idx="4">
                  <c:v>LES</c:v>
                </c:pt>
                <c:pt idx="5">
                  <c:v>SOU</c:v>
                </c:pt>
                <c:pt idx="6">
                  <c:v>ZIM</c:v>
                </c:pt>
                <c:pt idx="7">
                  <c:v>TAN</c:v>
                </c:pt>
                <c:pt idx="8">
                  <c:v>KEN</c:v>
                </c:pt>
                <c:pt idx="9">
                  <c:v>SWA</c:v>
                </c:pt>
              </c:strCache>
            </c:strRef>
          </c:cat>
          <c:val>
            <c:numRef>
              <c:f>Quintiles!$Y$20:$Y$29</c:f>
              <c:numCache>
                <c:formatCode>General</c:formatCode>
                <c:ptCount val="10"/>
                <c:pt idx="0">
                  <c:v>-1.331810895549343</c:v>
                </c:pt>
                <c:pt idx="1">
                  <c:v>-1.272960916700022</c:v>
                </c:pt>
                <c:pt idx="2">
                  <c:v>-0.757061424049512</c:v>
                </c:pt>
                <c:pt idx="3">
                  <c:v>-2.306699717156077</c:v>
                </c:pt>
                <c:pt idx="4">
                  <c:v>-1.078782841807972</c:v>
                </c:pt>
                <c:pt idx="5">
                  <c:v>-0.288269004767545</c:v>
                </c:pt>
                <c:pt idx="6">
                  <c:v>-0.594827971885916</c:v>
                </c:pt>
                <c:pt idx="7">
                  <c:v>-2.238211350612357</c:v>
                </c:pt>
                <c:pt idx="8">
                  <c:v>-1.01929567979931</c:v>
                </c:pt>
                <c:pt idx="9">
                  <c:v>-1.30488899870345</c:v>
                </c:pt>
              </c:numCache>
            </c:numRef>
          </c:val>
        </c:ser>
        <c:dLbls>
          <c:showLegendKey val="0"/>
          <c:showVal val="0"/>
          <c:showCatName val="0"/>
          <c:showSerName val="0"/>
          <c:showPercent val="0"/>
          <c:showBubbleSize val="0"/>
        </c:dLbls>
        <c:gapWidth val="150"/>
        <c:overlap val="100"/>
        <c:axId val="-2141530264"/>
        <c:axId val="-2141527208"/>
      </c:barChart>
      <c:catAx>
        <c:axId val="-2141530264"/>
        <c:scaling>
          <c:orientation val="minMax"/>
        </c:scaling>
        <c:delete val="0"/>
        <c:axPos val="b"/>
        <c:majorTickMark val="out"/>
        <c:minorTickMark val="none"/>
        <c:tickLblPos val="high"/>
        <c:crossAx val="-2141527208"/>
        <c:crosses val="autoZero"/>
        <c:auto val="1"/>
        <c:lblAlgn val="ctr"/>
        <c:lblOffset val="100"/>
        <c:noMultiLvlLbl val="0"/>
      </c:catAx>
      <c:valAx>
        <c:axId val="-2141527208"/>
        <c:scaling>
          <c:orientation val="minMax"/>
        </c:scaling>
        <c:delete val="0"/>
        <c:axPos val="l"/>
        <c:majorGridlines/>
        <c:numFmt formatCode="General" sourceLinked="1"/>
        <c:majorTickMark val="out"/>
        <c:minorTickMark val="none"/>
        <c:tickLblPos val="nextTo"/>
        <c:crossAx val="-2141530264"/>
        <c:crosses val="autoZero"/>
        <c:crossBetween val="between"/>
      </c:valAx>
    </c:plotArea>
    <c:legend>
      <c:legendPos val="b"/>
      <c:layout/>
      <c:overlay val="0"/>
    </c:legend>
    <c:plotVisOnly val="1"/>
    <c:dispBlanksAs val="gap"/>
    <c:showDLblsOverMax val="0"/>
  </c:chart>
  <c:spPr>
    <a:solidFill>
      <a:schemeClr val="bg1">
        <a:lumMod val="95000"/>
      </a:schemeClr>
    </a:solidFill>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dirty="0" smtClean="0"/>
              <a:t>Correcting for dropout &amp; </a:t>
            </a:r>
          </a:p>
          <a:p>
            <a:pPr>
              <a:defRPr/>
            </a:pPr>
            <a:r>
              <a:rPr lang="en-ZA" dirty="0" smtClean="0"/>
              <a:t>non-enrolment</a:t>
            </a:r>
            <a:endParaRPr lang="en-ZA" dirty="0"/>
          </a:p>
        </c:rich>
      </c:tx>
      <c:layout/>
      <c:overlay val="0"/>
      <c:spPr>
        <a:solidFill>
          <a:schemeClr val="bg1">
            <a:lumMod val="85000"/>
          </a:schemeClr>
        </a:solidFill>
      </c:spPr>
    </c:title>
    <c:autoTitleDeleted val="0"/>
    <c:plotArea>
      <c:layout/>
      <c:barChart>
        <c:barDir val="col"/>
        <c:grouping val="percentStacked"/>
        <c:varyColors val="0"/>
        <c:ser>
          <c:idx val="0"/>
          <c:order val="0"/>
          <c:invertIfNegative val="0"/>
          <c:dLbls>
            <c:dLblPos val="ctr"/>
            <c:showLegendKey val="0"/>
            <c:showVal val="1"/>
            <c:showCatName val="0"/>
            <c:showSerName val="0"/>
            <c:showPercent val="0"/>
            <c:showBubbleSize val="0"/>
            <c:showLeaderLines val="0"/>
          </c:dLbls>
          <c:cat>
            <c:strRef>
              <c:f>Sheet1!$C$35:$C$37</c:f>
              <c:strCache>
                <c:ptCount val="3"/>
                <c:pt idx="0">
                  <c:v>School age population</c:v>
                </c:pt>
                <c:pt idx="1">
                  <c:v>NAR 14 year olds (median age in SACMEQ TAN)</c:v>
                </c:pt>
                <c:pt idx="2">
                  <c:v>Of 14 year olds how many are literate</c:v>
                </c:pt>
              </c:strCache>
            </c:strRef>
          </c:cat>
          <c:val>
            <c:numRef>
              <c:f>Sheet1!$D$35:$D$37</c:f>
              <c:numCache>
                <c:formatCode>General</c:formatCode>
                <c:ptCount val="3"/>
                <c:pt idx="0">
                  <c:v>100.0</c:v>
                </c:pt>
                <c:pt idx="1">
                  <c:v>85.3</c:v>
                </c:pt>
                <c:pt idx="2" formatCode="0.0">
                  <c:v>69.94600000000002</c:v>
                </c:pt>
              </c:numCache>
            </c:numRef>
          </c:val>
        </c:ser>
        <c:ser>
          <c:idx val="1"/>
          <c:order val="1"/>
          <c:invertIfNegative val="0"/>
          <c:dPt>
            <c:idx val="1"/>
            <c:invertIfNegative val="0"/>
            <c:bubble3D val="0"/>
            <c:spPr>
              <a:solidFill>
                <a:schemeClr val="tx1"/>
              </a:solidFill>
            </c:spPr>
          </c:dPt>
          <c:dLbls>
            <c:dLbl>
              <c:idx val="0"/>
              <c:delete val="1"/>
            </c:dLbl>
            <c:dLbl>
              <c:idx val="1"/>
              <c:layout/>
              <c:tx>
                <c:rich>
                  <a:bodyPr/>
                  <a:lstStyle/>
                  <a:p>
                    <a:r>
                      <a:rPr lang="en-US" dirty="0">
                        <a:solidFill>
                          <a:schemeClr val="bg1"/>
                        </a:solidFill>
                      </a:rPr>
                      <a:t>14.7</a:t>
                    </a:r>
                  </a:p>
                </c:rich>
              </c:tx>
              <c:dLblPos val="ctr"/>
              <c:showLegendKey val="0"/>
              <c:showVal val="1"/>
              <c:showCatName val="0"/>
              <c:showSerName val="0"/>
              <c:showPercent val="0"/>
              <c:showBubbleSize val="0"/>
            </c:dLbl>
            <c:dLblPos val="ctr"/>
            <c:showLegendKey val="0"/>
            <c:showVal val="1"/>
            <c:showCatName val="0"/>
            <c:showSerName val="0"/>
            <c:showPercent val="0"/>
            <c:showBubbleSize val="0"/>
            <c:showLeaderLines val="0"/>
          </c:dLbls>
          <c:cat>
            <c:strRef>
              <c:f>Sheet1!$C$35:$C$37</c:f>
              <c:strCache>
                <c:ptCount val="3"/>
                <c:pt idx="0">
                  <c:v>School age population</c:v>
                </c:pt>
                <c:pt idx="1">
                  <c:v>NAR 14 year olds (median age in SACMEQ TAN)</c:v>
                </c:pt>
                <c:pt idx="2">
                  <c:v>Of 14 year olds how many are literate</c:v>
                </c:pt>
              </c:strCache>
            </c:strRef>
          </c:cat>
          <c:val>
            <c:numRef>
              <c:f>Sheet1!$E$35:$E$37</c:f>
              <c:numCache>
                <c:formatCode>General</c:formatCode>
                <c:ptCount val="3"/>
                <c:pt idx="0">
                  <c:v>0.0</c:v>
                </c:pt>
                <c:pt idx="1">
                  <c:v>14.7</c:v>
                </c:pt>
                <c:pt idx="2" formatCode="0.0">
                  <c:v>30.05400000000002</c:v>
                </c:pt>
              </c:numCache>
            </c:numRef>
          </c:val>
        </c:ser>
        <c:dLbls>
          <c:showLegendKey val="0"/>
          <c:showVal val="0"/>
          <c:showCatName val="0"/>
          <c:showSerName val="0"/>
          <c:showPercent val="0"/>
          <c:showBubbleSize val="0"/>
        </c:dLbls>
        <c:gapWidth val="150"/>
        <c:overlap val="100"/>
        <c:axId val="-2140561656"/>
        <c:axId val="-2140558776"/>
      </c:barChart>
      <c:catAx>
        <c:axId val="-2140561656"/>
        <c:scaling>
          <c:orientation val="minMax"/>
        </c:scaling>
        <c:delete val="0"/>
        <c:axPos val="b"/>
        <c:majorTickMark val="out"/>
        <c:minorTickMark val="none"/>
        <c:tickLblPos val="nextTo"/>
        <c:crossAx val="-2140558776"/>
        <c:crosses val="autoZero"/>
        <c:auto val="1"/>
        <c:lblAlgn val="ctr"/>
        <c:lblOffset val="100"/>
        <c:noMultiLvlLbl val="0"/>
      </c:catAx>
      <c:valAx>
        <c:axId val="-2140558776"/>
        <c:scaling>
          <c:orientation val="minMax"/>
        </c:scaling>
        <c:delete val="0"/>
        <c:axPos val="l"/>
        <c:majorGridlines/>
        <c:numFmt formatCode="0%" sourceLinked="1"/>
        <c:majorTickMark val="out"/>
        <c:minorTickMark val="none"/>
        <c:tickLblPos val="nextTo"/>
        <c:crossAx val="-2140561656"/>
        <c:crosses val="autoZero"/>
        <c:crossBetween val="between"/>
      </c:valAx>
    </c:plotArea>
    <c:plotVisOnly val="1"/>
    <c:dispBlanksAs val="gap"/>
    <c:showDLblsOverMax val="0"/>
  </c:chart>
  <c:spPr>
    <a:solidFill>
      <a:schemeClr val="bg1">
        <a:lumMod val="95000"/>
      </a:schemeClr>
    </a:solidFill>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ZA" dirty="0" smtClean="0"/>
              <a:t>Correcting for differential access by quintile </a:t>
            </a:r>
            <a:r>
              <a:rPr lang="en-ZA" baseline="0" dirty="0" smtClean="0"/>
              <a:t>(Tanzania</a:t>
            </a:r>
            <a:r>
              <a:rPr lang="en-ZA" baseline="0" dirty="0"/>
              <a:t>)</a:t>
            </a:r>
            <a:endParaRPr lang="en-ZA" dirty="0"/>
          </a:p>
        </c:rich>
      </c:tx>
      <c:layout/>
      <c:overlay val="0"/>
      <c:spPr>
        <a:solidFill>
          <a:schemeClr val="bg1">
            <a:lumMod val="85000"/>
          </a:schemeClr>
        </a:solidFill>
      </c:spPr>
    </c:title>
    <c:autoTitleDeleted val="0"/>
    <c:plotArea>
      <c:layout/>
      <c:barChart>
        <c:barDir val="col"/>
        <c:grouping val="stacked"/>
        <c:varyColors val="0"/>
        <c:ser>
          <c:idx val="0"/>
          <c:order val="0"/>
          <c:tx>
            <c:strRef>
              <c:f>Sheet1!$D$5</c:f>
              <c:strCache>
                <c:ptCount val="1"/>
                <c:pt idx="0">
                  <c:v>Q1</c:v>
                </c:pt>
              </c:strCache>
            </c:strRef>
          </c:tx>
          <c:invertIfNegative val="0"/>
          <c:cat>
            <c:strRef>
              <c:f>Sheet1!$E$4:$F$4</c:f>
              <c:strCache>
                <c:ptCount val="2"/>
                <c:pt idx="0">
                  <c:v>from DHS</c:v>
                </c:pt>
                <c:pt idx="1">
                  <c:v>As proportion</c:v>
                </c:pt>
              </c:strCache>
            </c:strRef>
          </c:cat>
          <c:val>
            <c:numRef>
              <c:f>Sheet1!$E$5:$F$5</c:f>
              <c:numCache>
                <c:formatCode>0</c:formatCode>
                <c:ptCount val="2"/>
                <c:pt idx="0">
                  <c:v>15.98</c:v>
                </c:pt>
                <c:pt idx="1">
                  <c:v>18.72071227741327</c:v>
                </c:pt>
              </c:numCache>
            </c:numRef>
          </c:val>
        </c:ser>
        <c:ser>
          <c:idx val="1"/>
          <c:order val="1"/>
          <c:tx>
            <c:strRef>
              <c:f>Sheet1!$D$6</c:f>
              <c:strCache>
                <c:ptCount val="1"/>
                <c:pt idx="0">
                  <c:v>Q2</c:v>
                </c:pt>
              </c:strCache>
            </c:strRef>
          </c:tx>
          <c:invertIfNegative val="0"/>
          <c:cat>
            <c:strRef>
              <c:f>Sheet1!$E$4:$F$4</c:f>
              <c:strCache>
                <c:ptCount val="2"/>
                <c:pt idx="0">
                  <c:v>from DHS</c:v>
                </c:pt>
                <c:pt idx="1">
                  <c:v>As proportion</c:v>
                </c:pt>
              </c:strCache>
            </c:strRef>
          </c:cat>
          <c:val>
            <c:numRef>
              <c:f>Sheet1!$E$6:$F$6</c:f>
              <c:numCache>
                <c:formatCode>0</c:formatCode>
                <c:ptCount val="2"/>
                <c:pt idx="0">
                  <c:v>16.6</c:v>
                </c:pt>
                <c:pt idx="1">
                  <c:v>19.44704779756323</c:v>
                </c:pt>
              </c:numCache>
            </c:numRef>
          </c:val>
        </c:ser>
        <c:ser>
          <c:idx val="2"/>
          <c:order val="2"/>
          <c:tx>
            <c:strRef>
              <c:f>Sheet1!$D$7</c:f>
              <c:strCache>
                <c:ptCount val="1"/>
                <c:pt idx="0">
                  <c:v>Q3</c:v>
                </c:pt>
              </c:strCache>
            </c:strRef>
          </c:tx>
          <c:invertIfNegative val="0"/>
          <c:cat>
            <c:strRef>
              <c:f>Sheet1!$E$4:$F$4</c:f>
              <c:strCache>
                <c:ptCount val="2"/>
                <c:pt idx="0">
                  <c:v>from DHS</c:v>
                </c:pt>
                <c:pt idx="1">
                  <c:v>As proportion</c:v>
                </c:pt>
              </c:strCache>
            </c:strRef>
          </c:cat>
          <c:val>
            <c:numRef>
              <c:f>Sheet1!$E$7:$F$7</c:f>
              <c:numCache>
                <c:formatCode>0</c:formatCode>
                <c:ptCount val="2"/>
                <c:pt idx="0">
                  <c:v>17.84</c:v>
                </c:pt>
                <c:pt idx="1">
                  <c:v>20.89971883786314</c:v>
                </c:pt>
              </c:numCache>
            </c:numRef>
          </c:val>
        </c:ser>
        <c:ser>
          <c:idx val="3"/>
          <c:order val="3"/>
          <c:tx>
            <c:strRef>
              <c:f>Sheet1!$D$8</c:f>
              <c:strCache>
                <c:ptCount val="1"/>
                <c:pt idx="0">
                  <c:v>Q4</c:v>
                </c:pt>
              </c:strCache>
            </c:strRef>
          </c:tx>
          <c:invertIfNegative val="0"/>
          <c:cat>
            <c:strRef>
              <c:f>Sheet1!$E$4:$F$4</c:f>
              <c:strCache>
                <c:ptCount val="2"/>
                <c:pt idx="0">
                  <c:v>from DHS</c:v>
                </c:pt>
                <c:pt idx="1">
                  <c:v>As proportion</c:v>
                </c:pt>
              </c:strCache>
            </c:strRef>
          </c:cat>
          <c:val>
            <c:numRef>
              <c:f>Sheet1!$E$8:$F$8</c:f>
              <c:numCache>
                <c:formatCode>0</c:formatCode>
                <c:ptCount val="2"/>
                <c:pt idx="0">
                  <c:v>17.14</c:v>
                </c:pt>
                <c:pt idx="1">
                  <c:v>20.07966260543579</c:v>
                </c:pt>
              </c:numCache>
            </c:numRef>
          </c:val>
        </c:ser>
        <c:ser>
          <c:idx val="4"/>
          <c:order val="4"/>
          <c:tx>
            <c:strRef>
              <c:f>Sheet1!$D$9</c:f>
              <c:strCache>
                <c:ptCount val="1"/>
                <c:pt idx="0">
                  <c:v>Q5</c:v>
                </c:pt>
              </c:strCache>
            </c:strRef>
          </c:tx>
          <c:invertIfNegative val="0"/>
          <c:cat>
            <c:strRef>
              <c:f>Sheet1!$E$4:$F$4</c:f>
              <c:strCache>
                <c:ptCount val="2"/>
                <c:pt idx="0">
                  <c:v>from DHS</c:v>
                </c:pt>
                <c:pt idx="1">
                  <c:v>As proportion</c:v>
                </c:pt>
              </c:strCache>
            </c:strRef>
          </c:cat>
          <c:val>
            <c:numRef>
              <c:f>Sheet1!$E$9:$F$9</c:f>
              <c:numCache>
                <c:formatCode>0</c:formatCode>
                <c:ptCount val="2"/>
                <c:pt idx="0">
                  <c:v>17.8</c:v>
                </c:pt>
                <c:pt idx="1">
                  <c:v>20.85285848172447</c:v>
                </c:pt>
              </c:numCache>
            </c:numRef>
          </c:val>
        </c:ser>
        <c:dLbls>
          <c:showLegendKey val="0"/>
          <c:showVal val="1"/>
          <c:showCatName val="0"/>
          <c:showSerName val="0"/>
          <c:showPercent val="0"/>
          <c:showBubbleSize val="0"/>
        </c:dLbls>
        <c:gapWidth val="300"/>
        <c:overlap val="100"/>
        <c:serLines/>
        <c:axId val="-2140504152"/>
        <c:axId val="-2140498616"/>
      </c:barChart>
      <c:catAx>
        <c:axId val="-2140504152"/>
        <c:scaling>
          <c:orientation val="minMax"/>
        </c:scaling>
        <c:delete val="0"/>
        <c:axPos val="b"/>
        <c:title>
          <c:tx>
            <c:rich>
              <a:bodyPr/>
              <a:lstStyle/>
              <a:p>
                <a:pPr>
                  <a:defRPr/>
                </a:pPr>
                <a:r>
                  <a:rPr lang="en-ZA"/>
                  <a:t>Net Attendance Rates</a:t>
                </a:r>
              </a:p>
            </c:rich>
          </c:tx>
          <c:layout/>
          <c:overlay val="0"/>
        </c:title>
        <c:majorTickMark val="none"/>
        <c:minorTickMark val="none"/>
        <c:tickLblPos val="nextTo"/>
        <c:crossAx val="-2140498616"/>
        <c:crosses val="autoZero"/>
        <c:auto val="1"/>
        <c:lblAlgn val="ctr"/>
        <c:lblOffset val="100"/>
        <c:noMultiLvlLbl val="0"/>
      </c:catAx>
      <c:valAx>
        <c:axId val="-2140498616"/>
        <c:scaling>
          <c:orientation val="minMax"/>
        </c:scaling>
        <c:delete val="0"/>
        <c:axPos val="l"/>
        <c:majorGridlines/>
        <c:numFmt formatCode="0" sourceLinked="1"/>
        <c:majorTickMark val="out"/>
        <c:minorTickMark val="none"/>
        <c:tickLblPos val="nextTo"/>
        <c:crossAx val="-2140504152"/>
        <c:crosses val="autoZero"/>
        <c:crossBetween val="between"/>
      </c:valAx>
    </c:plotArea>
    <c:legend>
      <c:legendPos val="r"/>
      <c:layout/>
      <c:overlay val="0"/>
      <c:spPr>
        <a:solidFill>
          <a:schemeClr val="bg1">
            <a:lumMod val="85000"/>
          </a:schemeClr>
        </a:solidFill>
      </c:spPr>
    </c:legend>
    <c:plotVisOnly val="1"/>
    <c:dispBlanksAs val="gap"/>
    <c:showDLblsOverMax val="0"/>
  </c:chart>
  <c:spPr>
    <a:solidFill>
      <a:schemeClr val="bg1">
        <a:lumMod val="95000"/>
      </a:schemeClr>
    </a:solidFill>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Sheet2!$C$47</c:f>
              <c:strCache>
                <c:ptCount val="1"/>
                <c:pt idx="0">
                  <c:v>Unenrolled or dropout prior to end of Grade 1</c:v>
                </c:pt>
              </c:strCache>
            </c:strRef>
          </c:tx>
          <c:spPr>
            <a:solidFill>
              <a:srgbClr val="C00000"/>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Sheet2!$C$48:$C$57</c:f>
              <c:numCache>
                <c:formatCode>0%</c:formatCode>
                <c:ptCount val="10"/>
                <c:pt idx="0">
                  <c:v>0.00700000000000001</c:v>
                </c:pt>
                <c:pt idx="1">
                  <c:v>0.00900000000000001</c:v>
                </c:pt>
                <c:pt idx="2">
                  <c:v>0.026</c:v>
                </c:pt>
                <c:pt idx="3">
                  <c:v>0.031</c:v>
                </c:pt>
                <c:pt idx="4">
                  <c:v>0.038</c:v>
                </c:pt>
                <c:pt idx="5">
                  <c:v>0.041</c:v>
                </c:pt>
                <c:pt idx="6">
                  <c:v>0.0420000000000001</c:v>
                </c:pt>
                <c:pt idx="7">
                  <c:v>0.0480000000000001</c:v>
                </c:pt>
                <c:pt idx="8">
                  <c:v>0.065</c:v>
                </c:pt>
                <c:pt idx="9">
                  <c:v>0.09</c:v>
                </c:pt>
              </c:numCache>
            </c:numRef>
          </c:val>
        </c:ser>
        <c:ser>
          <c:idx val="1"/>
          <c:order val="1"/>
          <c:tx>
            <c:strRef>
              <c:f>Sheet2!$D$47</c:f>
              <c:strCache>
                <c:ptCount val="1"/>
                <c:pt idx="0">
                  <c:v>Gr 2</c:v>
                </c:pt>
              </c:strCache>
            </c:strRef>
          </c:tx>
          <c:spPr>
            <a:solidFill>
              <a:schemeClr val="tx2">
                <a:lumMod val="60000"/>
                <a:lumOff val="4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Sheet2!$D$48:$D$57</c:f>
              <c:numCache>
                <c:formatCode>0%</c:formatCode>
                <c:ptCount val="10"/>
                <c:pt idx="0">
                  <c:v>0.001</c:v>
                </c:pt>
                <c:pt idx="1">
                  <c:v>0.003</c:v>
                </c:pt>
                <c:pt idx="2">
                  <c:v>0.00500000000000001</c:v>
                </c:pt>
                <c:pt idx="3">
                  <c:v>0.00500000000000001</c:v>
                </c:pt>
                <c:pt idx="4">
                  <c:v>0.00500000000000001</c:v>
                </c:pt>
                <c:pt idx="5">
                  <c:v>0.00600000000000001</c:v>
                </c:pt>
                <c:pt idx="6">
                  <c:v>0.0</c:v>
                </c:pt>
                <c:pt idx="7">
                  <c:v>0.00600000000000001</c:v>
                </c:pt>
                <c:pt idx="8">
                  <c:v>0.016</c:v>
                </c:pt>
                <c:pt idx="9">
                  <c:v>0.00600000000000001</c:v>
                </c:pt>
              </c:numCache>
            </c:numRef>
          </c:val>
        </c:ser>
        <c:ser>
          <c:idx val="2"/>
          <c:order val="2"/>
          <c:tx>
            <c:strRef>
              <c:f>Sheet2!$E$47</c:f>
              <c:strCache>
                <c:ptCount val="1"/>
                <c:pt idx="0">
                  <c:v>Gr 3</c:v>
                </c:pt>
              </c:strCache>
            </c:strRef>
          </c:tx>
          <c:spPr>
            <a:solidFill>
              <a:schemeClr val="accent5">
                <a:lumMod val="60000"/>
                <a:lumOff val="4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Sheet2!$E$48:$E$57</c:f>
              <c:numCache>
                <c:formatCode>0%</c:formatCode>
                <c:ptCount val="10"/>
                <c:pt idx="0">
                  <c:v>0.003</c:v>
                </c:pt>
                <c:pt idx="1">
                  <c:v>0.00600000000000001</c:v>
                </c:pt>
                <c:pt idx="2">
                  <c:v>0.013</c:v>
                </c:pt>
                <c:pt idx="3">
                  <c:v>0.011</c:v>
                </c:pt>
                <c:pt idx="4">
                  <c:v>0.00700000000000001</c:v>
                </c:pt>
                <c:pt idx="5">
                  <c:v>0.015</c:v>
                </c:pt>
                <c:pt idx="6">
                  <c:v>0.003</c:v>
                </c:pt>
                <c:pt idx="7">
                  <c:v>0.0129999999999999</c:v>
                </c:pt>
                <c:pt idx="8">
                  <c:v>0.022</c:v>
                </c:pt>
                <c:pt idx="9">
                  <c:v>0.011</c:v>
                </c:pt>
              </c:numCache>
            </c:numRef>
          </c:val>
        </c:ser>
        <c:ser>
          <c:idx val="3"/>
          <c:order val="3"/>
          <c:tx>
            <c:strRef>
              <c:f>Sheet2!$F$47</c:f>
              <c:strCache>
                <c:ptCount val="1"/>
                <c:pt idx="0">
                  <c:v>Gr 4</c:v>
                </c:pt>
              </c:strCache>
            </c:strRef>
          </c:tx>
          <c:spPr>
            <a:solidFill>
              <a:schemeClr val="bg1">
                <a:lumMod val="50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Sheet2!$F$48:$F$57</c:f>
              <c:numCache>
                <c:formatCode>0%</c:formatCode>
                <c:ptCount val="10"/>
                <c:pt idx="0">
                  <c:v>0.002</c:v>
                </c:pt>
                <c:pt idx="1">
                  <c:v>0.00900000000000001</c:v>
                </c:pt>
                <c:pt idx="2">
                  <c:v>0.018</c:v>
                </c:pt>
                <c:pt idx="3">
                  <c:v>0.014</c:v>
                </c:pt>
                <c:pt idx="4">
                  <c:v>0.01</c:v>
                </c:pt>
                <c:pt idx="5">
                  <c:v>0.0239999999999999</c:v>
                </c:pt>
                <c:pt idx="6">
                  <c:v>0.00400000000000001</c:v>
                </c:pt>
                <c:pt idx="7">
                  <c:v>0.015</c:v>
                </c:pt>
                <c:pt idx="8">
                  <c:v>0.035</c:v>
                </c:pt>
                <c:pt idx="9">
                  <c:v>0.015</c:v>
                </c:pt>
              </c:numCache>
            </c:numRef>
          </c:val>
        </c:ser>
        <c:ser>
          <c:idx val="4"/>
          <c:order val="4"/>
          <c:tx>
            <c:strRef>
              <c:f>Sheet2!$G$47</c:f>
              <c:strCache>
                <c:ptCount val="1"/>
                <c:pt idx="0">
                  <c:v>Gr 5</c:v>
                </c:pt>
              </c:strCache>
            </c:strRef>
          </c:tx>
          <c:spPr>
            <a:solidFill>
              <a:schemeClr val="tx1"/>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Sheet2!$G$48:$G$57</c:f>
              <c:numCache>
                <c:formatCode>0%</c:formatCode>
                <c:ptCount val="10"/>
                <c:pt idx="0">
                  <c:v>0.00400000000000001</c:v>
                </c:pt>
                <c:pt idx="1">
                  <c:v>0.014</c:v>
                </c:pt>
                <c:pt idx="2">
                  <c:v>0.0249999999999999</c:v>
                </c:pt>
                <c:pt idx="3">
                  <c:v>0.0189999999999999</c:v>
                </c:pt>
                <c:pt idx="4">
                  <c:v>0.0109999999999999</c:v>
                </c:pt>
                <c:pt idx="5">
                  <c:v>0.033</c:v>
                </c:pt>
                <c:pt idx="6">
                  <c:v>0.00900000000000001</c:v>
                </c:pt>
                <c:pt idx="7">
                  <c:v>0.024</c:v>
                </c:pt>
                <c:pt idx="8">
                  <c:v>0.036</c:v>
                </c:pt>
                <c:pt idx="9">
                  <c:v>0.027</c:v>
                </c:pt>
              </c:numCache>
            </c:numRef>
          </c:val>
        </c:ser>
        <c:ser>
          <c:idx val="5"/>
          <c:order val="5"/>
          <c:tx>
            <c:strRef>
              <c:f>Sheet2!$H$47</c:f>
              <c:strCache>
                <c:ptCount val="1"/>
                <c:pt idx="0">
                  <c:v>Gr 6</c:v>
                </c:pt>
              </c:strCache>
            </c:strRef>
          </c:tx>
          <c:spPr>
            <a:solidFill>
              <a:schemeClr val="accent3">
                <a:lumMod val="75000"/>
              </a:schemeClr>
            </a:solidFill>
          </c:spPr>
          <c:invertIfNegative val="0"/>
          <c:cat>
            <c:strRef>
              <c:f>Sheet2!$B$48:$B$57</c:f>
              <c:strCache>
                <c:ptCount val="10"/>
                <c:pt idx="0">
                  <c:v>South Africa</c:v>
                </c:pt>
                <c:pt idx="1">
                  <c:v>Zimbabwe</c:v>
                </c:pt>
                <c:pt idx="2">
                  <c:v>Lesotho</c:v>
                </c:pt>
                <c:pt idx="3">
                  <c:v>Swaziland</c:v>
                </c:pt>
                <c:pt idx="4">
                  <c:v>Namibia</c:v>
                </c:pt>
                <c:pt idx="5">
                  <c:v>Uganda</c:v>
                </c:pt>
                <c:pt idx="6">
                  <c:v>Kenya</c:v>
                </c:pt>
                <c:pt idx="7">
                  <c:v>Zambia</c:v>
                </c:pt>
                <c:pt idx="8">
                  <c:v>Malawi</c:v>
                </c:pt>
                <c:pt idx="9">
                  <c:v>Tanzania</c:v>
                </c:pt>
              </c:strCache>
            </c:strRef>
          </c:cat>
          <c:val>
            <c:numRef>
              <c:f>Sheet2!$H$48:$H$57</c:f>
              <c:numCache>
                <c:formatCode>0%</c:formatCode>
                <c:ptCount val="10"/>
                <c:pt idx="0">
                  <c:v>0.00800000000000001</c:v>
                </c:pt>
                <c:pt idx="1">
                  <c:v>0.019</c:v>
                </c:pt>
                <c:pt idx="2">
                  <c:v>0.028</c:v>
                </c:pt>
                <c:pt idx="3">
                  <c:v>0.025</c:v>
                </c:pt>
                <c:pt idx="4">
                  <c:v>0.018</c:v>
                </c:pt>
                <c:pt idx="5">
                  <c:v>0.0620000000000001</c:v>
                </c:pt>
                <c:pt idx="6">
                  <c:v>0.0119999999999999</c:v>
                </c:pt>
                <c:pt idx="7">
                  <c:v>0.024</c:v>
                </c:pt>
                <c:pt idx="8">
                  <c:v>0.0409999999999999</c:v>
                </c:pt>
                <c:pt idx="9">
                  <c:v>0.016</c:v>
                </c:pt>
              </c:numCache>
            </c:numRef>
          </c:val>
        </c:ser>
        <c:dLbls>
          <c:showLegendKey val="0"/>
          <c:showVal val="0"/>
          <c:showCatName val="0"/>
          <c:showSerName val="0"/>
          <c:showPercent val="0"/>
          <c:showBubbleSize val="0"/>
        </c:dLbls>
        <c:gapWidth val="150"/>
        <c:overlap val="100"/>
        <c:axId val="-2139577336"/>
        <c:axId val="-2139574280"/>
      </c:barChart>
      <c:catAx>
        <c:axId val="-2139577336"/>
        <c:scaling>
          <c:orientation val="minMax"/>
        </c:scaling>
        <c:delete val="0"/>
        <c:axPos val="b"/>
        <c:majorTickMark val="out"/>
        <c:minorTickMark val="none"/>
        <c:tickLblPos val="nextTo"/>
        <c:crossAx val="-2139574280"/>
        <c:crosses val="autoZero"/>
        <c:auto val="1"/>
        <c:lblAlgn val="ctr"/>
        <c:lblOffset val="100"/>
        <c:noMultiLvlLbl val="0"/>
      </c:catAx>
      <c:valAx>
        <c:axId val="-2139574280"/>
        <c:scaling>
          <c:orientation val="minMax"/>
        </c:scaling>
        <c:delete val="0"/>
        <c:axPos val="l"/>
        <c:majorGridlines/>
        <c:numFmt formatCode="0%" sourceLinked="1"/>
        <c:majorTickMark val="out"/>
        <c:minorTickMark val="none"/>
        <c:tickLblPos val="nextTo"/>
        <c:crossAx val="-2139577336"/>
        <c:crosses val="autoZero"/>
        <c:crossBetween val="between"/>
      </c:valAx>
      <c:spPr>
        <a:solidFill>
          <a:sysClr val="window" lastClr="FFFFFF">
            <a:lumMod val="85000"/>
          </a:sysClr>
        </a:solidFill>
      </c:spPr>
    </c:plotArea>
    <c:legend>
      <c:legendPos val="t"/>
      <c:layout/>
      <c:overlay val="0"/>
      <c:spPr>
        <a:solidFill>
          <a:sysClr val="window" lastClr="FFFFFF">
            <a:lumMod val="85000"/>
          </a:sysClr>
        </a:solidFill>
      </c:spPr>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Sheet2!$C$24</c:f>
              <c:strCache>
                <c:ptCount val="1"/>
                <c:pt idx="0">
                  <c:v>Kenya</c:v>
                </c:pt>
              </c:strCache>
            </c:strRef>
          </c:tx>
          <c:spPr>
            <a:solidFill>
              <a:srgbClr val="0070C0"/>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Sheet2!$C$25:$C$31</c:f>
              <c:numCache>
                <c:formatCode>0%</c:formatCode>
                <c:ptCount val="7"/>
                <c:pt idx="0">
                  <c:v>0.0420000000000001</c:v>
                </c:pt>
                <c:pt idx="1">
                  <c:v>0.0</c:v>
                </c:pt>
                <c:pt idx="2">
                  <c:v>0.003</c:v>
                </c:pt>
                <c:pt idx="3">
                  <c:v>0.00400000000000001</c:v>
                </c:pt>
                <c:pt idx="4">
                  <c:v>0.00900000000000001</c:v>
                </c:pt>
                <c:pt idx="5">
                  <c:v>0.0119999999999999</c:v>
                </c:pt>
                <c:pt idx="6">
                  <c:v>0.018</c:v>
                </c:pt>
              </c:numCache>
            </c:numRef>
          </c:val>
        </c:ser>
        <c:ser>
          <c:idx val="1"/>
          <c:order val="1"/>
          <c:tx>
            <c:strRef>
              <c:f>Sheet2!$D$24</c:f>
              <c:strCache>
                <c:ptCount val="1"/>
                <c:pt idx="0">
                  <c:v>Swaziland</c:v>
                </c:pt>
              </c:strCache>
            </c:strRef>
          </c:tx>
          <c:spPr>
            <a:solidFill>
              <a:srgbClr val="C00000"/>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Sheet2!$D$25:$D$31</c:f>
              <c:numCache>
                <c:formatCode>0%</c:formatCode>
                <c:ptCount val="7"/>
                <c:pt idx="0">
                  <c:v>0.031</c:v>
                </c:pt>
                <c:pt idx="1">
                  <c:v>0.00500000000000001</c:v>
                </c:pt>
                <c:pt idx="2">
                  <c:v>0.011</c:v>
                </c:pt>
                <c:pt idx="3">
                  <c:v>0.014</c:v>
                </c:pt>
                <c:pt idx="4">
                  <c:v>0.0189999999999999</c:v>
                </c:pt>
                <c:pt idx="5">
                  <c:v>0.025</c:v>
                </c:pt>
                <c:pt idx="6">
                  <c:v>0.0420000000000001</c:v>
                </c:pt>
              </c:numCache>
            </c:numRef>
          </c:val>
        </c:ser>
        <c:ser>
          <c:idx val="2"/>
          <c:order val="2"/>
          <c:tx>
            <c:strRef>
              <c:f>Sheet2!$E$24</c:f>
              <c:strCache>
                <c:ptCount val="1"/>
                <c:pt idx="0">
                  <c:v>Uganda</c:v>
                </c:pt>
              </c:strCache>
            </c:strRef>
          </c:tx>
          <c:spPr>
            <a:solidFill>
              <a:schemeClr val="accent3">
                <a:lumMod val="75000"/>
              </a:schemeClr>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Sheet2!$E$25:$E$31</c:f>
              <c:numCache>
                <c:formatCode>0%</c:formatCode>
                <c:ptCount val="7"/>
                <c:pt idx="0">
                  <c:v>0.041</c:v>
                </c:pt>
                <c:pt idx="1">
                  <c:v>0.00600000000000001</c:v>
                </c:pt>
                <c:pt idx="2">
                  <c:v>0.015</c:v>
                </c:pt>
                <c:pt idx="3">
                  <c:v>0.0239999999999999</c:v>
                </c:pt>
                <c:pt idx="4">
                  <c:v>0.033</c:v>
                </c:pt>
                <c:pt idx="5">
                  <c:v>0.0620000000000001</c:v>
                </c:pt>
                <c:pt idx="6">
                  <c:v>0.079</c:v>
                </c:pt>
              </c:numCache>
            </c:numRef>
          </c:val>
        </c:ser>
        <c:ser>
          <c:idx val="3"/>
          <c:order val="3"/>
          <c:tx>
            <c:strRef>
              <c:f>Sheet2!$F$24</c:f>
              <c:strCache>
                <c:ptCount val="1"/>
                <c:pt idx="0">
                  <c:v>Lesotho</c:v>
                </c:pt>
              </c:strCache>
            </c:strRef>
          </c:tx>
          <c:spPr>
            <a:solidFill>
              <a:srgbClr val="7030A0"/>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Sheet2!$F$25:$F$31</c:f>
              <c:numCache>
                <c:formatCode>0%</c:formatCode>
                <c:ptCount val="7"/>
                <c:pt idx="0">
                  <c:v>0.026</c:v>
                </c:pt>
                <c:pt idx="1">
                  <c:v>0.00500000000000001</c:v>
                </c:pt>
                <c:pt idx="2">
                  <c:v>0.013</c:v>
                </c:pt>
                <c:pt idx="3">
                  <c:v>0.018</c:v>
                </c:pt>
                <c:pt idx="4">
                  <c:v>0.0249999999999999</c:v>
                </c:pt>
                <c:pt idx="5">
                  <c:v>0.028</c:v>
                </c:pt>
                <c:pt idx="6">
                  <c:v>0.0480000000000001</c:v>
                </c:pt>
              </c:numCache>
            </c:numRef>
          </c:val>
        </c:ser>
        <c:ser>
          <c:idx val="4"/>
          <c:order val="4"/>
          <c:tx>
            <c:strRef>
              <c:f>Sheet2!$G$24</c:f>
              <c:strCache>
                <c:ptCount val="1"/>
                <c:pt idx="0">
                  <c:v>Namibia</c:v>
                </c:pt>
              </c:strCache>
            </c:strRef>
          </c:tx>
          <c:spPr>
            <a:solidFill>
              <a:schemeClr val="tx2">
                <a:lumMod val="40000"/>
                <a:lumOff val="60000"/>
              </a:schemeClr>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Sheet2!$G$25:$G$31</c:f>
              <c:numCache>
                <c:formatCode>0%</c:formatCode>
                <c:ptCount val="7"/>
                <c:pt idx="0">
                  <c:v>0.038</c:v>
                </c:pt>
                <c:pt idx="1">
                  <c:v>0.00500000000000001</c:v>
                </c:pt>
                <c:pt idx="2">
                  <c:v>0.00700000000000001</c:v>
                </c:pt>
                <c:pt idx="3">
                  <c:v>0.01</c:v>
                </c:pt>
                <c:pt idx="4">
                  <c:v>0.0109999999999999</c:v>
                </c:pt>
                <c:pt idx="5">
                  <c:v>0.018</c:v>
                </c:pt>
                <c:pt idx="6">
                  <c:v>0.016</c:v>
                </c:pt>
              </c:numCache>
            </c:numRef>
          </c:val>
        </c:ser>
        <c:ser>
          <c:idx val="5"/>
          <c:order val="5"/>
          <c:tx>
            <c:strRef>
              <c:f>Sheet2!$H$24</c:f>
              <c:strCache>
                <c:ptCount val="1"/>
                <c:pt idx="0">
                  <c:v>Zambia</c:v>
                </c:pt>
              </c:strCache>
            </c:strRef>
          </c:tx>
          <c:spPr>
            <a:solidFill>
              <a:schemeClr val="accent6">
                <a:lumMod val="75000"/>
              </a:schemeClr>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Sheet2!$H$25:$H$31</c:f>
              <c:numCache>
                <c:formatCode>0%</c:formatCode>
                <c:ptCount val="7"/>
                <c:pt idx="0">
                  <c:v>0.0480000000000001</c:v>
                </c:pt>
                <c:pt idx="1">
                  <c:v>0.00600000000000001</c:v>
                </c:pt>
                <c:pt idx="2">
                  <c:v>0.0129999999999999</c:v>
                </c:pt>
                <c:pt idx="3">
                  <c:v>0.015</c:v>
                </c:pt>
                <c:pt idx="4">
                  <c:v>0.024</c:v>
                </c:pt>
                <c:pt idx="5">
                  <c:v>0.024</c:v>
                </c:pt>
                <c:pt idx="6">
                  <c:v>0.033</c:v>
                </c:pt>
              </c:numCache>
            </c:numRef>
          </c:val>
        </c:ser>
        <c:ser>
          <c:idx val="6"/>
          <c:order val="6"/>
          <c:tx>
            <c:strRef>
              <c:f>Sheet2!$I$24</c:f>
              <c:strCache>
                <c:ptCount val="1"/>
                <c:pt idx="0">
                  <c:v>Zimbabwe</c:v>
                </c:pt>
              </c:strCache>
            </c:strRef>
          </c:tx>
          <c:spPr>
            <a:solidFill>
              <a:schemeClr val="bg1">
                <a:lumMod val="50000"/>
              </a:schemeClr>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Sheet2!$I$25:$I$31</c:f>
              <c:numCache>
                <c:formatCode>0%</c:formatCode>
                <c:ptCount val="7"/>
                <c:pt idx="0">
                  <c:v>0.00900000000000001</c:v>
                </c:pt>
                <c:pt idx="1">
                  <c:v>0.003</c:v>
                </c:pt>
                <c:pt idx="2">
                  <c:v>0.00600000000000001</c:v>
                </c:pt>
                <c:pt idx="3">
                  <c:v>0.00900000000000001</c:v>
                </c:pt>
                <c:pt idx="4">
                  <c:v>0.014</c:v>
                </c:pt>
                <c:pt idx="5">
                  <c:v>0.019</c:v>
                </c:pt>
                <c:pt idx="6">
                  <c:v>0.0329999999999999</c:v>
                </c:pt>
              </c:numCache>
            </c:numRef>
          </c:val>
        </c:ser>
        <c:ser>
          <c:idx val="7"/>
          <c:order val="7"/>
          <c:tx>
            <c:strRef>
              <c:f>Sheet2!$J$24</c:f>
              <c:strCache>
                <c:ptCount val="1"/>
                <c:pt idx="0">
                  <c:v>Tanzania</c:v>
                </c:pt>
              </c:strCache>
            </c:strRef>
          </c:tx>
          <c:spPr>
            <a:solidFill>
              <a:schemeClr val="tx1"/>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Sheet2!$J$25:$J$31</c:f>
              <c:numCache>
                <c:formatCode>0%</c:formatCode>
                <c:ptCount val="7"/>
                <c:pt idx="0">
                  <c:v>0.09</c:v>
                </c:pt>
                <c:pt idx="1">
                  <c:v>0.00600000000000001</c:v>
                </c:pt>
                <c:pt idx="2">
                  <c:v>0.011</c:v>
                </c:pt>
                <c:pt idx="3">
                  <c:v>0.015</c:v>
                </c:pt>
                <c:pt idx="4">
                  <c:v>0.027</c:v>
                </c:pt>
                <c:pt idx="5">
                  <c:v>0.016</c:v>
                </c:pt>
                <c:pt idx="6">
                  <c:v>0.014</c:v>
                </c:pt>
              </c:numCache>
            </c:numRef>
          </c:val>
        </c:ser>
        <c:ser>
          <c:idx val="8"/>
          <c:order val="8"/>
          <c:tx>
            <c:strRef>
              <c:f>Sheet2!$K$24</c:f>
              <c:strCache>
                <c:ptCount val="1"/>
                <c:pt idx="0">
                  <c:v>Malawi</c:v>
                </c:pt>
              </c:strCache>
            </c:strRef>
          </c:tx>
          <c:spPr>
            <a:solidFill>
              <a:schemeClr val="accent5">
                <a:lumMod val="75000"/>
              </a:schemeClr>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Sheet2!$K$25:$K$31</c:f>
              <c:numCache>
                <c:formatCode>0%</c:formatCode>
                <c:ptCount val="7"/>
                <c:pt idx="0">
                  <c:v>0.065</c:v>
                </c:pt>
                <c:pt idx="1">
                  <c:v>0.016</c:v>
                </c:pt>
                <c:pt idx="2">
                  <c:v>0.022</c:v>
                </c:pt>
                <c:pt idx="3">
                  <c:v>0.035</c:v>
                </c:pt>
                <c:pt idx="4">
                  <c:v>0.036</c:v>
                </c:pt>
                <c:pt idx="5">
                  <c:v>0.0409999999999999</c:v>
                </c:pt>
                <c:pt idx="6">
                  <c:v>0.043</c:v>
                </c:pt>
              </c:numCache>
            </c:numRef>
          </c:val>
        </c:ser>
        <c:ser>
          <c:idx val="9"/>
          <c:order val="9"/>
          <c:tx>
            <c:strRef>
              <c:f>Sheet2!$L$24</c:f>
              <c:strCache>
                <c:ptCount val="1"/>
                <c:pt idx="0">
                  <c:v>South Africa</c:v>
                </c:pt>
              </c:strCache>
            </c:strRef>
          </c:tx>
          <c:spPr>
            <a:solidFill>
              <a:srgbClr val="002060"/>
            </a:solidFill>
          </c:spPr>
          <c:invertIfNegative val="0"/>
          <c:cat>
            <c:strRef>
              <c:f>Sheet2!$B$25:$B$31</c:f>
              <c:strCache>
                <c:ptCount val="7"/>
                <c:pt idx="0">
                  <c:v>Unenrolled or dropout prior to end of Grade 1</c:v>
                </c:pt>
                <c:pt idx="1">
                  <c:v>Gr 2</c:v>
                </c:pt>
                <c:pt idx="2">
                  <c:v>Gr 3</c:v>
                </c:pt>
                <c:pt idx="3">
                  <c:v>Gr 4</c:v>
                </c:pt>
                <c:pt idx="4">
                  <c:v>Gr 5</c:v>
                </c:pt>
                <c:pt idx="5">
                  <c:v>Gr 6</c:v>
                </c:pt>
                <c:pt idx="6">
                  <c:v>Gr 7</c:v>
                </c:pt>
              </c:strCache>
            </c:strRef>
          </c:cat>
          <c:val>
            <c:numRef>
              <c:f>Sheet2!$L$25:$L$31</c:f>
              <c:numCache>
                <c:formatCode>0%</c:formatCode>
                <c:ptCount val="7"/>
                <c:pt idx="0">
                  <c:v>0.00700000000000001</c:v>
                </c:pt>
                <c:pt idx="1">
                  <c:v>0.001</c:v>
                </c:pt>
                <c:pt idx="2">
                  <c:v>0.003</c:v>
                </c:pt>
                <c:pt idx="3">
                  <c:v>0.002</c:v>
                </c:pt>
                <c:pt idx="4">
                  <c:v>0.00400000000000001</c:v>
                </c:pt>
                <c:pt idx="5">
                  <c:v>0.00800000000000001</c:v>
                </c:pt>
                <c:pt idx="6">
                  <c:v>0.012</c:v>
                </c:pt>
              </c:numCache>
            </c:numRef>
          </c:val>
        </c:ser>
        <c:dLbls>
          <c:showLegendKey val="0"/>
          <c:showVal val="0"/>
          <c:showCatName val="0"/>
          <c:showSerName val="0"/>
          <c:showPercent val="0"/>
          <c:showBubbleSize val="0"/>
        </c:dLbls>
        <c:gapWidth val="150"/>
        <c:axId val="2129205816"/>
        <c:axId val="2129308616"/>
      </c:barChart>
      <c:catAx>
        <c:axId val="2129205816"/>
        <c:scaling>
          <c:orientation val="minMax"/>
        </c:scaling>
        <c:delete val="0"/>
        <c:axPos val="b"/>
        <c:majorTickMark val="out"/>
        <c:minorTickMark val="none"/>
        <c:tickLblPos val="nextTo"/>
        <c:crossAx val="2129308616"/>
        <c:crosses val="autoZero"/>
        <c:auto val="1"/>
        <c:lblAlgn val="ctr"/>
        <c:lblOffset val="100"/>
        <c:noMultiLvlLbl val="0"/>
      </c:catAx>
      <c:valAx>
        <c:axId val="2129308616"/>
        <c:scaling>
          <c:orientation val="minMax"/>
        </c:scaling>
        <c:delete val="0"/>
        <c:axPos val="l"/>
        <c:majorGridlines/>
        <c:numFmt formatCode="0%" sourceLinked="1"/>
        <c:majorTickMark val="out"/>
        <c:minorTickMark val="none"/>
        <c:tickLblPos val="nextTo"/>
        <c:crossAx val="2129205816"/>
        <c:crosses val="autoZero"/>
        <c:crossBetween val="between"/>
      </c:valAx>
      <c:spPr>
        <a:solidFill>
          <a:schemeClr val="bg1">
            <a:lumMod val="85000"/>
          </a:schemeClr>
        </a:solidFill>
      </c:spPr>
    </c:plotArea>
    <c:legend>
      <c:legendPos val="t"/>
      <c:layout/>
      <c:overlay val="0"/>
      <c:spPr>
        <a:solidFill>
          <a:schemeClr val="bg1">
            <a:lumMod val="85000"/>
          </a:schemeClr>
        </a:solidFill>
      </c:spPr>
      <c:txPr>
        <a:bodyPr/>
        <a:lstStyle/>
        <a:p>
          <a:pPr>
            <a:defRPr sz="105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BC145A-11C4-F449-9FBB-CEB510A81F9A}" type="datetimeFigureOut">
              <a:rPr lang="en-US" smtClean="0"/>
              <a:t>2015/02/17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2141A0-4377-3D46-9B40-994555C56D29}" type="slidenum">
              <a:rPr lang="en-US" smtClean="0"/>
              <a:t>‹#›</a:t>
            </a:fld>
            <a:endParaRPr lang="en-US"/>
          </a:p>
        </p:txBody>
      </p:sp>
    </p:spTree>
    <p:extLst>
      <p:ext uri="{BB962C8B-B14F-4D97-AF65-F5344CB8AC3E}">
        <p14:creationId xmlns:p14="http://schemas.microsoft.com/office/powerpoint/2010/main" val="377143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A5B36-5FE7-4590-9020-6784F3BC3A17}" type="datetimeFigureOut">
              <a:rPr lang="en-ZA" smtClean="0"/>
              <a:pPr/>
              <a:t>2015/02/17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4A0D-9AA4-4D76-80B1-03FAA835FCDD}" type="slidenum">
              <a:rPr lang="en-ZA" smtClean="0"/>
              <a:pPr/>
              <a:t>‹#›</a:t>
            </a:fld>
            <a:endParaRPr lang="en-ZA"/>
          </a:p>
        </p:txBody>
      </p:sp>
    </p:spTree>
    <p:extLst>
      <p:ext uri="{BB962C8B-B14F-4D97-AF65-F5344CB8AC3E}">
        <p14:creationId xmlns:p14="http://schemas.microsoft.com/office/powerpoint/2010/main" val="372547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a:t>
            </a:fld>
            <a:endParaRPr lang="en-Z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5</a:t>
            </a:fld>
            <a:endParaRPr lang="en-Z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400" dirty="0" smtClean="0">
                <a:solidFill>
                  <a:srgbClr val="008000"/>
                </a:solidFill>
              </a:rPr>
              <a:t>Spaull, N., and Taylor, S. (2015). </a:t>
            </a:r>
            <a:r>
              <a:rPr lang="en-ZA" sz="1400" i="1" dirty="0" smtClean="0">
                <a:solidFill>
                  <a:srgbClr val="008000"/>
                </a:solidFill>
              </a:rPr>
              <a:t>Access to what? Creating a composite measure of educational quantity and educational quality for 11 African countries</a:t>
            </a:r>
            <a:r>
              <a:rPr lang="en-ZA" sz="1400" dirty="0" smtClean="0">
                <a:solidFill>
                  <a:srgbClr val="008000"/>
                </a:solidFill>
              </a:rPr>
              <a:t>. </a:t>
            </a:r>
            <a:r>
              <a:rPr lang="en-ZA" sz="1400" b="1" dirty="0" smtClean="0">
                <a:solidFill>
                  <a:srgbClr val="008000"/>
                </a:solidFill>
              </a:rPr>
              <a:t>Comparative Education Review</a:t>
            </a:r>
            <a:r>
              <a:rPr lang="en-ZA" sz="1400" dirty="0" smtClean="0">
                <a:solidFill>
                  <a:srgbClr val="008000"/>
                </a:solidFill>
              </a:rPr>
              <a:t>. Vol. 58, No. 1.</a:t>
            </a:r>
          </a:p>
          <a:p>
            <a:endParaRPr lang="en-US" dirty="0"/>
          </a:p>
        </p:txBody>
      </p:sp>
      <p:sp>
        <p:nvSpPr>
          <p:cNvPr id="4" name="Slide Number Placeholder 3"/>
          <p:cNvSpPr>
            <a:spLocks noGrp="1"/>
          </p:cNvSpPr>
          <p:nvPr>
            <p:ph type="sldNum" sz="quarter" idx="10"/>
          </p:nvPr>
        </p:nvSpPr>
        <p:spPr/>
        <p:txBody>
          <a:bodyPr/>
          <a:lstStyle/>
          <a:p>
            <a:fld id="{E7954A0D-9AA4-4D76-80B1-03FAA835FCDD}" type="slidenum">
              <a:rPr lang="en-ZA" smtClean="0"/>
              <a:pPr/>
              <a:t>6</a:t>
            </a:fld>
            <a:endParaRPr lang="en-ZA"/>
          </a:p>
        </p:txBody>
      </p:sp>
    </p:spTree>
    <p:extLst>
      <p:ext uri="{BB962C8B-B14F-4D97-AF65-F5344CB8AC3E}">
        <p14:creationId xmlns:p14="http://schemas.microsoft.com/office/powerpoint/2010/main" val="1285272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25</a:t>
            </a:fld>
            <a:endParaRPr lang="en-ZA"/>
          </a:p>
        </p:txBody>
      </p:sp>
    </p:spTree>
    <p:extLst>
      <p:ext uri="{BB962C8B-B14F-4D97-AF65-F5344CB8AC3E}">
        <p14:creationId xmlns:p14="http://schemas.microsoft.com/office/powerpoint/2010/main" val="2393717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RF2 is used to estimate the population figures. </a:t>
            </a:r>
          </a:p>
          <a:p>
            <a:r>
              <a:rPr lang="en-ZA" sz="1200" b="0" i="0" kern="1200" dirty="0" smtClean="0">
                <a:solidFill>
                  <a:schemeClr val="tx1"/>
                </a:solidFill>
                <a:effectLst/>
                <a:latin typeface="+mn-lt"/>
                <a:ea typeface="+mn-ea"/>
                <a:cs typeface="+mn-cs"/>
              </a:rPr>
              <a:t>The rf2 factor is based on the inverse of the probability of selection of the sample members and makes the total weighted number of students equal to the ESTIMATED population size.</a:t>
            </a:r>
          </a:p>
          <a:p>
            <a:r>
              <a:rPr lang="en-ZA" sz="1200" b="0" i="0" kern="1200" dirty="0" smtClean="0">
                <a:solidFill>
                  <a:schemeClr val="tx1"/>
                </a:solidFill>
                <a:effectLst/>
                <a:latin typeface="+mn-lt"/>
                <a:ea typeface="+mn-ea"/>
                <a:cs typeface="+mn-cs"/>
              </a:rPr>
              <a:t>The calculation of rf2 includes taking account of the actual numbers of Grade 6 pupils in a school at the time of the actual data collection (as well as the number from the school census). It also includes attempts at adjustments for missing data due to non-response.</a:t>
            </a:r>
          </a:p>
          <a:p>
            <a:r>
              <a:rPr lang="en-ZA" sz="1200" b="0" i="0" kern="1200" dirty="0" smtClean="0">
                <a:solidFill>
                  <a:schemeClr val="tx1"/>
                </a:solidFill>
                <a:effectLst/>
                <a:latin typeface="+mn-lt"/>
                <a:ea typeface="+mn-ea"/>
                <a:cs typeface="+mn-cs"/>
              </a:rPr>
              <a:t>The main message is that rf2 is a mixture of school census and sample data and adjustments for non-response. You should therefore treat it as a sampling weight that provides estimates of the population figures. Estimates using rf2 as a sample weight will have sampling errors and confidence limits (just as estimates using pweight2 have sampling errors and confidence limits). These can be estimated via the complex sampling options in STATA</a:t>
            </a:r>
          </a:p>
          <a:p>
            <a:endParaRPr lang="en-ZA" baseline="0" dirty="0" smtClean="0"/>
          </a:p>
          <a:p>
            <a:r>
              <a:rPr lang="en-ZA" baseline="0" dirty="0" smtClean="0"/>
              <a:t>Distribution of this graph will influence whether there was an increase in the average SACMEQ score or a decrease </a:t>
            </a:r>
          </a:p>
        </p:txBody>
      </p:sp>
      <p:sp>
        <p:nvSpPr>
          <p:cNvPr id="4" name="Slide Number Placeholder 3"/>
          <p:cNvSpPr>
            <a:spLocks noGrp="1"/>
          </p:cNvSpPr>
          <p:nvPr>
            <p:ph type="sldNum" sz="quarter" idx="10"/>
          </p:nvPr>
        </p:nvSpPr>
        <p:spPr/>
        <p:txBody>
          <a:bodyPr/>
          <a:lstStyle/>
          <a:p>
            <a:fld id="{E7954A0D-9AA4-4D76-80B1-03FAA835FCDD}" type="slidenum">
              <a:rPr lang="en-ZA" smtClean="0"/>
              <a:pPr/>
              <a:t>26</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27</a:t>
            </a:fld>
            <a:endParaRPr lang="en-Z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28</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29</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baseline="0" dirty="0" smtClean="0"/>
              <a:t>Malawi is kind of the opposite scenario:  It did slightly worse in 2007 (although one shouldn’t over-read into it) despite having a higher SACMEQ average score.  So the drop in the numbers reaching every level was due to lower enrolment.</a:t>
            </a:r>
          </a:p>
        </p:txBody>
      </p:sp>
      <p:sp>
        <p:nvSpPr>
          <p:cNvPr id="4" name="Slide Number Placeholder 3"/>
          <p:cNvSpPr>
            <a:spLocks noGrp="1"/>
          </p:cNvSpPr>
          <p:nvPr>
            <p:ph type="sldNum" sz="quarter" idx="10"/>
          </p:nvPr>
        </p:nvSpPr>
        <p:spPr/>
        <p:txBody>
          <a:bodyPr/>
          <a:lstStyle/>
          <a:p>
            <a:fld id="{E7954A0D-9AA4-4D76-80B1-03FAA835FCDD}" type="slidenum">
              <a:rPr lang="en-ZA" smtClean="0"/>
              <a:pPr/>
              <a:t>30</a:t>
            </a:fld>
            <a:endParaRPr lang="en-Z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31</a:t>
            </a:fld>
            <a:endParaRPr lang="en-Z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baseline="0" dirty="0" smtClean="0"/>
          </a:p>
        </p:txBody>
      </p:sp>
      <p:sp>
        <p:nvSpPr>
          <p:cNvPr id="4" name="Slide Number Placeholder 3"/>
          <p:cNvSpPr>
            <a:spLocks noGrp="1"/>
          </p:cNvSpPr>
          <p:nvPr>
            <p:ph type="sldNum" sz="quarter" idx="10"/>
          </p:nvPr>
        </p:nvSpPr>
        <p:spPr/>
        <p:txBody>
          <a:bodyPr/>
          <a:lstStyle/>
          <a:p>
            <a:fld id="{E7954A0D-9AA4-4D76-80B1-03FAA835FCDD}" type="slidenum">
              <a:rPr lang="en-ZA" smtClean="0"/>
              <a:pPr/>
              <a:t>32</a:t>
            </a:fld>
            <a:endParaRPr lang="en-Z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33</a:t>
            </a:fld>
            <a:endParaRPr lang="en-ZA"/>
          </a:p>
        </p:txBody>
      </p:sp>
    </p:spTree>
    <p:extLst>
      <p:ext uri="{BB962C8B-B14F-4D97-AF65-F5344CB8AC3E}">
        <p14:creationId xmlns:p14="http://schemas.microsoft.com/office/powerpoint/2010/main" val="1092765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34</a:t>
            </a:fld>
            <a:endParaRPr lang="en-ZA"/>
          </a:p>
        </p:txBody>
      </p:sp>
    </p:spTree>
    <p:extLst>
      <p:ext uri="{BB962C8B-B14F-4D97-AF65-F5344CB8AC3E}">
        <p14:creationId xmlns:p14="http://schemas.microsoft.com/office/powerpoint/2010/main" val="109276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35</a:t>
            </a:fld>
            <a:endParaRPr lang="en-ZA"/>
          </a:p>
        </p:txBody>
      </p:sp>
    </p:spTree>
    <p:extLst>
      <p:ext uri="{BB962C8B-B14F-4D97-AF65-F5344CB8AC3E}">
        <p14:creationId xmlns:p14="http://schemas.microsoft.com/office/powerpoint/2010/main" val="1092765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36</a:t>
            </a:fld>
            <a:endParaRPr lang="en-ZA"/>
          </a:p>
        </p:txBody>
      </p:sp>
    </p:spTree>
    <p:extLst>
      <p:ext uri="{BB962C8B-B14F-4D97-AF65-F5344CB8AC3E}">
        <p14:creationId xmlns:p14="http://schemas.microsoft.com/office/powerpoint/2010/main" val="4149597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37</a:t>
            </a:fld>
            <a:endParaRPr lang="en-ZA"/>
          </a:p>
        </p:txBody>
      </p:sp>
    </p:spTree>
    <p:extLst>
      <p:ext uri="{BB962C8B-B14F-4D97-AF65-F5344CB8AC3E}">
        <p14:creationId xmlns:p14="http://schemas.microsoft.com/office/powerpoint/2010/main" val="4149597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38</a:t>
            </a:fld>
            <a:endParaRPr lang="en-Z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39</a:t>
            </a:fld>
            <a:endParaRPr lang="en-Z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40</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41</a:t>
            </a:fld>
            <a:endParaRPr lang="en-Z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42</a:t>
            </a:fld>
            <a:endParaRPr lang="en-Z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43</a:t>
            </a:fld>
            <a:endParaRPr lang="en-ZA"/>
          </a:p>
        </p:txBody>
      </p:sp>
    </p:spTree>
    <p:extLst>
      <p:ext uri="{BB962C8B-B14F-4D97-AF65-F5344CB8AC3E}">
        <p14:creationId xmlns:p14="http://schemas.microsoft.com/office/powerpoint/2010/main" val="3337183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44</a:t>
            </a:fld>
            <a:endParaRPr lang="en-ZA"/>
          </a:p>
        </p:txBody>
      </p:sp>
    </p:spTree>
    <p:extLst>
      <p:ext uri="{BB962C8B-B14F-4D97-AF65-F5344CB8AC3E}">
        <p14:creationId xmlns:p14="http://schemas.microsoft.com/office/powerpoint/2010/main" val="2539133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45</a:t>
            </a:fld>
            <a:endParaRPr lang="en-Z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E7954A0D-9AA4-4D76-80B1-03FAA835FCDD}" type="slidenum">
              <a:rPr lang="en-ZA" smtClean="0"/>
              <a:pPr/>
              <a:t>46</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Z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ZA" dirty="0"/>
          </a:p>
        </p:txBody>
      </p:sp>
      <p:sp>
        <p:nvSpPr>
          <p:cNvPr id="4" name="Date Placeholder 3"/>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Click to edit Master title style</a:t>
            </a:r>
            <a:endParaRPr lang="en-Z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pic>
        <p:nvPicPr>
          <p:cNvPr id="8" name="Picture 2" descr="http://cournot.sun.ac.za/resep/wp-content/uploads/2012/07/ReSEPbanner2.png"/>
          <p:cNvPicPr>
            <a:picLocks noChangeAspect="1" noChangeArrowheads="1"/>
          </p:cNvPicPr>
          <p:nvPr userDrawn="1"/>
        </p:nvPicPr>
        <p:blipFill>
          <a:blip r:embed="rId2" cstate="print"/>
          <a:srcRect r="70516"/>
          <a:stretch>
            <a:fillRect/>
          </a:stretch>
        </p:blipFill>
        <p:spPr bwMode="auto">
          <a:xfrm>
            <a:off x="7740352" y="6237312"/>
            <a:ext cx="1080120" cy="366347"/>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2015/02/17</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bg1">
              <a:lumMod val="85000"/>
            </a:schemeClr>
          </a:solidFill>
        </p:spPr>
        <p:txBody>
          <a:bodyPr vert="horz" lIns="91440" tIns="45720" rIns="91440" bIns="45720" rtlCol="0" anchor="ctr">
            <a:norm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24C91-65AF-45BD-BD1F-FDC1656DF863}" type="datetimeFigureOut">
              <a:rPr lang="en-ZA" smtClean="0"/>
              <a:pPr/>
              <a:t>2015/02/17</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1223-E484-446E-B337-A41EB0FE8798}"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Helvetica"/>
          <a:ea typeface="+mj-ea"/>
          <a:cs typeface="Helvetica"/>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 Id="rId3" Type="http://schemas.openxmlformats.org/officeDocument/2006/relationships/chart" Target="../charts/chart8.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8.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chart" Target="../charts/char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chart" Target="../charts/char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chart" Target="../charts/char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chart" Target="../charts/char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chart" Target="../charts/char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sacmeq.org/downloads/sacmeqIII/WD01_SACMEQ_III_Results_Pupil_Achievement.pdf"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chart" Target="../charts/chart17.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4" Type="http://schemas.openxmlformats.org/officeDocument/2006/relationships/chart" Target="../charts/chart19.xml"/><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chart" Target="../charts/chart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ectangle 9"/>
          <p:cNvSpPr/>
          <p:nvPr/>
        </p:nvSpPr>
        <p:spPr>
          <a:xfrm>
            <a:off x="2339752" y="548680"/>
            <a:ext cx="6804248" cy="1800200"/>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2" name="Title 1"/>
          <p:cNvSpPr>
            <a:spLocks noGrp="1"/>
          </p:cNvSpPr>
          <p:nvPr>
            <p:ph type="ctrTitle"/>
          </p:nvPr>
        </p:nvSpPr>
        <p:spPr>
          <a:xfrm>
            <a:off x="2483768" y="980728"/>
            <a:ext cx="6660232" cy="4536504"/>
          </a:xfrm>
          <a:noFill/>
          <a:ln>
            <a:noFill/>
          </a:ln>
        </p:spPr>
        <p:txBody>
          <a:bodyPr>
            <a:normAutofit fontScale="90000"/>
          </a:bodyPr>
          <a:lstStyle/>
          <a:p>
            <a:r>
              <a:rPr lang="en-US" sz="2400" b="1" dirty="0">
                <a:solidFill>
                  <a:srgbClr val="800000"/>
                </a:solidFill>
              </a:rPr>
              <a:t>Measuring access to learning over a period of increased access to schooling: The case of Southern and Eastern Africa since </a:t>
            </a:r>
            <a:r>
              <a:rPr lang="en-US" sz="2400" b="1" dirty="0" smtClean="0">
                <a:solidFill>
                  <a:srgbClr val="800000"/>
                </a:solidFill>
              </a:rPr>
              <a:t>2000</a:t>
            </a:r>
            <a:r>
              <a:rPr lang="en-US" sz="2400" dirty="0" smtClean="0">
                <a:solidFill>
                  <a:srgbClr val="008000"/>
                </a:solidFill>
              </a:rPr>
              <a:t/>
            </a:r>
            <a:br>
              <a:rPr lang="en-US" sz="2400" dirty="0" smtClean="0">
                <a:solidFill>
                  <a:srgbClr val="008000"/>
                </a:solidFill>
              </a:rPr>
            </a:br>
            <a:r>
              <a:rPr lang="en-ZA" sz="1800" dirty="0" smtClean="0">
                <a:solidFill>
                  <a:srgbClr val="800000"/>
                </a:solidFill>
                <a:latin typeface="Helvetica"/>
                <a:cs typeface="Helvetica"/>
              </a:rPr>
              <a:t>- Stephen Taylor &amp; Nicholas </a:t>
            </a:r>
            <a:r>
              <a:rPr lang="en-ZA" sz="1800" dirty="0" smtClean="0">
                <a:solidFill>
                  <a:srgbClr val="800000"/>
                </a:solidFill>
                <a:latin typeface="Helvetica"/>
                <a:cs typeface="Helvetica"/>
              </a:rPr>
              <a:t>Spaull</a:t>
            </a:r>
            <a:br>
              <a:rPr lang="en-ZA" sz="1800" dirty="0" smtClean="0">
                <a:solidFill>
                  <a:srgbClr val="800000"/>
                </a:solidFill>
                <a:latin typeface="Helvetica"/>
                <a:cs typeface="Helvetica"/>
              </a:rPr>
            </a:br>
            <a:r>
              <a:rPr lang="en-ZA" sz="2000" dirty="0">
                <a:solidFill>
                  <a:srgbClr val="800000"/>
                </a:solidFill>
                <a:latin typeface="Helvetica"/>
                <a:cs typeface="Helvetica"/>
              </a:rPr>
              <a:t/>
            </a:r>
            <a:br>
              <a:rPr lang="en-ZA" sz="2000" dirty="0">
                <a:solidFill>
                  <a:srgbClr val="800000"/>
                </a:solidFill>
                <a:latin typeface="Helvetica"/>
                <a:cs typeface="Helvetica"/>
              </a:rPr>
            </a:br>
            <a:r>
              <a:rPr lang="en-ZA" sz="1600" dirty="0" smtClean="0">
                <a:solidFill>
                  <a:srgbClr val="800000"/>
                </a:solidFill>
                <a:latin typeface="Helvetica"/>
                <a:cs typeface="Helvetica"/>
              </a:rPr>
              <a:t/>
            </a:r>
            <a:br>
              <a:rPr lang="en-ZA" sz="1600" dirty="0" smtClean="0">
                <a:solidFill>
                  <a:srgbClr val="800000"/>
                </a:solidFill>
                <a:latin typeface="Helvetica"/>
                <a:cs typeface="Helvetica"/>
              </a:rPr>
            </a:br>
            <a:r>
              <a:rPr lang="en-ZA" sz="1600" dirty="0" smtClean="0">
                <a:solidFill>
                  <a:srgbClr val="800000"/>
                </a:solidFill>
                <a:latin typeface="Helvetica"/>
                <a:cs typeface="Helvetica"/>
              </a:rPr>
              <a:t/>
            </a:r>
            <a:br>
              <a:rPr lang="en-ZA" sz="1600" dirty="0" smtClean="0">
                <a:solidFill>
                  <a:srgbClr val="800000"/>
                </a:solidFill>
                <a:latin typeface="Helvetica"/>
                <a:cs typeface="Helvetica"/>
              </a:rPr>
            </a:br>
            <a:r>
              <a:rPr lang="en-ZA" sz="1600" dirty="0">
                <a:solidFill>
                  <a:srgbClr val="800000"/>
                </a:solidFill>
              </a:rPr>
              <a:t/>
            </a:r>
            <a:br>
              <a:rPr lang="en-ZA" sz="1600" dirty="0">
                <a:solidFill>
                  <a:srgbClr val="800000"/>
                </a:solidFill>
              </a:rPr>
            </a:br>
            <a:r>
              <a:rPr lang="en-ZA" sz="1600" dirty="0" smtClean="0">
                <a:solidFill>
                  <a:srgbClr val="800000"/>
                </a:solidFill>
              </a:rPr>
              <a:t/>
            </a:r>
            <a:br>
              <a:rPr lang="en-ZA" sz="1600" dirty="0" smtClean="0">
                <a:solidFill>
                  <a:srgbClr val="800000"/>
                </a:solidFill>
              </a:rPr>
            </a:br>
            <a:r>
              <a:rPr lang="en-ZA" sz="1600" dirty="0">
                <a:solidFill>
                  <a:srgbClr val="800000"/>
                </a:solidFill>
              </a:rPr>
              <a:t/>
            </a:r>
            <a:br>
              <a:rPr lang="en-ZA" sz="1600" dirty="0">
                <a:solidFill>
                  <a:srgbClr val="800000"/>
                </a:solidFill>
              </a:rPr>
            </a:br>
            <a:r>
              <a:rPr lang="en-ZA" sz="1600" dirty="0" smtClean="0">
                <a:solidFill>
                  <a:srgbClr val="800000"/>
                </a:solidFill>
              </a:rPr>
              <a:t/>
            </a:r>
            <a:br>
              <a:rPr lang="en-ZA" sz="1600" dirty="0" smtClean="0">
                <a:solidFill>
                  <a:srgbClr val="800000"/>
                </a:solidFill>
              </a:rPr>
            </a:br>
            <a:r>
              <a:rPr lang="en-ZA" sz="1600" dirty="0">
                <a:solidFill>
                  <a:srgbClr val="800000"/>
                </a:solidFill>
              </a:rPr>
              <a:t/>
            </a:r>
            <a:br>
              <a:rPr lang="en-ZA" sz="1600" dirty="0">
                <a:solidFill>
                  <a:srgbClr val="800000"/>
                </a:solidFill>
              </a:rPr>
            </a:br>
            <a:r>
              <a:rPr lang="en-ZA" sz="1600" dirty="0" smtClean="0">
                <a:solidFill>
                  <a:srgbClr val="800000"/>
                </a:solidFill>
              </a:rPr>
              <a:t/>
            </a:r>
            <a:br>
              <a:rPr lang="en-ZA" sz="1600" dirty="0" smtClean="0">
                <a:solidFill>
                  <a:srgbClr val="800000"/>
                </a:solidFill>
              </a:rPr>
            </a:br>
            <a:r>
              <a:rPr lang="en-ZA" sz="1600" dirty="0">
                <a:solidFill>
                  <a:srgbClr val="800000"/>
                </a:solidFill>
              </a:rPr>
              <a:t/>
            </a:r>
            <a:br>
              <a:rPr lang="en-ZA" sz="1600" dirty="0">
                <a:solidFill>
                  <a:srgbClr val="800000"/>
                </a:solidFill>
              </a:rPr>
            </a:br>
            <a:r>
              <a:rPr lang="en-ZA" sz="1600" dirty="0" smtClean="0">
                <a:solidFill>
                  <a:srgbClr val="800000"/>
                </a:solidFill>
              </a:rPr>
              <a:t/>
            </a:r>
            <a:br>
              <a:rPr lang="en-ZA" sz="1600" dirty="0" smtClean="0">
                <a:solidFill>
                  <a:srgbClr val="800000"/>
                </a:solidFill>
              </a:rPr>
            </a:br>
            <a:r>
              <a:rPr lang="en-ZA" sz="1600" dirty="0" smtClean="0">
                <a:solidFill>
                  <a:srgbClr val="800000"/>
                </a:solidFill>
              </a:rPr>
              <a:t/>
            </a:r>
            <a:br>
              <a:rPr lang="en-ZA" sz="1600" dirty="0" smtClean="0">
                <a:solidFill>
                  <a:srgbClr val="800000"/>
                </a:solidFill>
              </a:rPr>
            </a:br>
            <a:r>
              <a:rPr lang="en-ZA" sz="1600" dirty="0" smtClean="0">
                <a:solidFill>
                  <a:srgbClr val="800000"/>
                </a:solidFill>
              </a:rPr>
              <a:t/>
            </a:r>
            <a:br>
              <a:rPr lang="en-ZA" sz="1600" dirty="0" smtClean="0">
                <a:solidFill>
                  <a:srgbClr val="800000"/>
                </a:solidFill>
              </a:rPr>
            </a:br>
            <a:r>
              <a:rPr lang="en-ZA" sz="1600" dirty="0" smtClean="0">
                <a:solidFill>
                  <a:srgbClr val="800000"/>
                </a:solidFill>
              </a:rPr>
              <a:t>17 Feb 2015 </a:t>
            </a:r>
            <a:br>
              <a:rPr lang="en-ZA" sz="1600" dirty="0" smtClean="0">
                <a:solidFill>
                  <a:srgbClr val="800000"/>
                </a:solidFill>
              </a:rPr>
            </a:br>
            <a:r>
              <a:rPr lang="en-ZA" sz="1600" dirty="0" smtClean="0">
                <a:solidFill>
                  <a:srgbClr val="800000"/>
                </a:solidFill>
              </a:rPr>
              <a:t>Presentation at University of the Western Cape (UWC) Economics Department</a:t>
            </a:r>
            <a:r>
              <a:rPr lang="en-ZA" sz="1600" dirty="0">
                <a:solidFill>
                  <a:srgbClr val="800000"/>
                </a:solidFill>
              </a:rPr>
              <a:t/>
            </a:r>
            <a:br>
              <a:rPr lang="en-ZA" sz="1600" dirty="0">
                <a:solidFill>
                  <a:srgbClr val="800000"/>
                </a:solidFill>
              </a:rPr>
            </a:br>
            <a:r>
              <a:rPr lang="en-ZA" sz="600" dirty="0" smtClean="0">
                <a:solidFill>
                  <a:srgbClr val="800000"/>
                </a:solidFill>
                <a:latin typeface="Helvetica"/>
                <a:cs typeface="Helvetica"/>
              </a:rPr>
              <a:t/>
            </a:r>
            <a:br>
              <a:rPr lang="en-ZA" sz="600" dirty="0" smtClean="0">
                <a:solidFill>
                  <a:srgbClr val="800000"/>
                </a:solidFill>
                <a:latin typeface="Helvetica"/>
                <a:cs typeface="Helvetica"/>
              </a:rPr>
            </a:br>
            <a:endParaRPr lang="en-US" sz="1400" b="1" i="1" dirty="0">
              <a:solidFill>
                <a:srgbClr val="800000"/>
              </a:solidFill>
              <a:latin typeface="Helvetica"/>
              <a:cs typeface="Helvetica"/>
            </a:endParaRPr>
          </a:p>
        </p:txBody>
      </p:sp>
      <p:pic>
        <p:nvPicPr>
          <p:cNvPr id="6" name="Picture 5"/>
          <p:cNvPicPr>
            <a:picLocks noChangeAspect="1"/>
          </p:cNvPicPr>
          <p:nvPr/>
        </p:nvPicPr>
        <p:blipFill>
          <a:blip r:embed="rId4" cstate="print"/>
          <a:stretch>
            <a:fillRect/>
          </a:stretch>
        </p:blipFill>
        <p:spPr>
          <a:xfrm>
            <a:off x="4067944" y="6033530"/>
            <a:ext cx="1586496" cy="491814"/>
          </a:xfrm>
          <a:prstGeom prst="rect">
            <a:avLst/>
          </a:prstGeom>
        </p:spPr>
      </p:pic>
      <p:pic>
        <p:nvPicPr>
          <p:cNvPr id="7" name="Picture 6" descr="logostackleft300.jpg"/>
          <p:cNvPicPr/>
          <p:nvPr/>
        </p:nvPicPr>
        <p:blipFill>
          <a:blip r:embed="rId5" cstate="print"/>
          <a:srcRect/>
          <a:stretch>
            <a:fillRect/>
          </a:stretch>
        </p:blipFill>
        <p:spPr bwMode="auto">
          <a:xfrm>
            <a:off x="6732240" y="6093296"/>
            <a:ext cx="1296144" cy="432048"/>
          </a:xfrm>
          <a:prstGeom prst="rect">
            <a:avLst/>
          </a:prstGeom>
          <a:noFill/>
          <a:ln w="9525">
            <a:noFill/>
            <a:miter lim="800000"/>
            <a:headEnd/>
            <a:tailEnd/>
          </a:ln>
        </p:spPr>
      </p:pic>
      <p:sp>
        <p:nvSpPr>
          <p:cNvPr id="9" name="Rectangle 8" descr="Description: Description: Description: Description: Description: Stellenbosch university logo"/>
          <p:cNvSpPr>
            <a:spLocks noChangeArrowheads="1"/>
          </p:cNvSpPr>
          <p:nvPr/>
        </p:nvSpPr>
        <p:spPr bwMode="auto">
          <a:xfrm>
            <a:off x="5292080" y="3212976"/>
            <a:ext cx="989771" cy="1404931"/>
          </a:xfrm>
          <a:prstGeom prst="rect">
            <a:avLst/>
          </a:prstGeom>
          <a:blipFill dpi="0" rotWithShape="0">
            <a:blip r:embed="rId6">
              <a:alphaModFix amt="80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Introduction </a:t>
            </a:r>
            <a:r>
              <a:rPr lang="en-US" sz="3200" dirty="0" smtClean="0"/>
              <a:t>&amp; background</a:t>
            </a:r>
            <a:endParaRPr lang="en-US" sz="3200" dirty="0"/>
          </a:p>
        </p:txBody>
      </p:sp>
      <p:sp>
        <p:nvSpPr>
          <p:cNvPr id="3" name="Content Placeholder 2"/>
          <p:cNvSpPr>
            <a:spLocks noGrp="1"/>
          </p:cNvSpPr>
          <p:nvPr>
            <p:ph idx="1"/>
          </p:nvPr>
        </p:nvSpPr>
        <p:spPr>
          <a:xfrm>
            <a:off x="457200" y="1600200"/>
            <a:ext cx="8229600" cy="4781128"/>
          </a:xfrm>
        </p:spPr>
        <p:txBody>
          <a:bodyPr>
            <a:normAutofit fontScale="92500" lnSpcReduction="20000"/>
          </a:bodyPr>
          <a:lstStyle/>
          <a:p>
            <a:r>
              <a:rPr lang="en-ZA" sz="2100" dirty="0" smtClean="0"/>
              <a:t>Since its inception, the discipline of economics has always had a keen interest in education and skills </a:t>
            </a:r>
          </a:p>
          <a:p>
            <a:r>
              <a:rPr lang="en-ZA" sz="2000" dirty="0" smtClean="0"/>
              <a:t>Essentially three periods in the education-in-economics literature </a:t>
            </a:r>
          </a:p>
          <a:p>
            <a:pPr lvl="1"/>
            <a:r>
              <a:rPr lang="en-ZA" sz="1600" b="1" u="sng" dirty="0" smtClean="0">
                <a:solidFill>
                  <a:srgbClr val="FF0000"/>
                </a:solidFill>
              </a:rPr>
              <a:t>Period 1</a:t>
            </a:r>
            <a:r>
              <a:rPr lang="en-ZA" sz="1600" dirty="0" smtClean="0"/>
              <a:t>: up to 1960 – economists discuss importance of education and skills but not within a single unified theory.</a:t>
            </a:r>
          </a:p>
          <a:p>
            <a:pPr lvl="2"/>
            <a:r>
              <a:rPr lang="en-ZA" sz="1200" dirty="0"/>
              <a:t>“The improved dexterity of a workman may be considered in the same light as a machine or instrument of trade which facilitates and abridges labour, and which, though it costs a certain expense, repays that expense with a profit” (Smith, 1776, p. 166).</a:t>
            </a:r>
          </a:p>
          <a:p>
            <a:pPr lvl="2"/>
            <a:r>
              <a:rPr lang="en-ZA" sz="1200" dirty="0"/>
              <a:t>“Capital consists in a great part of knowledge and organisation…Knowledge is our most powerful engine of production; it enables us to subdue Nature and force her to satisfy our wants” (Marshall, 1890, p. 115). </a:t>
            </a:r>
          </a:p>
          <a:p>
            <a:pPr lvl="1"/>
            <a:endParaRPr lang="en-ZA" sz="1600" dirty="0" smtClean="0"/>
          </a:p>
          <a:p>
            <a:pPr lvl="1"/>
            <a:r>
              <a:rPr lang="en-ZA" sz="1600" b="1" u="sng" dirty="0" smtClean="0">
                <a:solidFill>
                  <a:srgbClr val="FF0000"/>
                </a:solidFill>
              </a:rPr>
              <a:t>Period 2</a:t>
            </a:r>
            <a:r>
              <a:rPr lang="en-ZA" sz="1600" dirty="0" smtClean="0"/>
              <a:t>: Establishment of Human Capital literature, primarily by </a:t>
            </a:r>
            <a:r>
              <a:rPr lang="en-GB" sz="1600" dirty="0" smtClean="0"/>
              <a:t>Mincer </a:t>
            </a:r>
            <a:r>
              <a:rPr lang="en-GB" sz="1600" dirty="0"/>
              <a:t>(1958), Schultz (1961) and particularly </a:t>
            </a:r>
            <a:r>
              <a:rPr lang="en-GB" sz="1600" dirty="0" smtClean="0"/>
              <a:t>Becker </a:t>
            </a:r>
            <a:r>
              <a:rPr lang="en-GB" sz="1600" dirty="0"/>
              <a:t>(1962)</a:t>
            </a:r>
            <a:r>
              <a:rPr lang="en-US" sz="1600" dirty="0"/>
              <a:t> </a:t>
            </a:r>
            <a:endParaRPr lang="en-US" sz="1600" dirty="0" smtClean="0"/>
          </a:p>
          <a:p>
            <a:pPr lvl="1"/>
            <a:r>
              <a:rPr lang="en-US" sz="1600" dirty="0" smtClean="0"/>
              <a:t>1960- 2001 </a:t>
            </a:r>
            <a:r>
              <a:rPr lang="en-ZA" sz="1600" dirty="0" smtClean="0"/>
              <a:t>where </a:t>
            </a:r>
            <a:r>
              <a:rPr lang="en-ZA" sz="1600" dirty="0"/>
              <a:t>education was included in economic analyses but proxied using enrolment rates and/or grade attainment (i.e. quantity</a:t>
            </a:r>
            <a:r>
              <a:rPr lang="en-ZA" sz="1600" dirty="0" smtClean="0"/>
              <a:t>)</a:t>
            </a:r>
          </a:p>
          <a:p>
            <a:pPr lvl="1"/>
            <a:r>
              <a:rPr lang="en-ZA" sz="1600" dirty="0" smtClean="0"/>
              <a:t>Not unacknowledged but unsolved</a:t>
            </a:r>
          </a:p>
          <a:p>
            <a:pPr lvl="2"/>
            <a:r>
              <a:rPr lang="en-GB" sz="1200" dirty="0" err="1" smtClean="0"/>
              <a:t>Blaug</a:t>
            </a:r>
            <a:r>
              <a:rPr lang="en-GB" sz="1200" dirty="0" smtClean="0"/>
              <a:t> </a:t>
            </a:r>
            <a:r>
              <a:rPr lang="en-GB" sz="1200" dirty="0"/>
              <a:t>speaks about the “unresolved problem” in rate of return studies and explains that “students choose, not just schooling, but schooling of a certain type and quality, and few rate-of-return calculations have succeeded in successfully standardizing the calculated yields for quality of educational institutions” (</a:t>
            </a:r>
            <a:r>
              <a:rPr lang="en-GB" sz="1200" dirty="0" err="1"/>
              <a:t>Blaug</a:t>
            </a:r>
            <a:r>
              <a:rPr lang="en-GB" sz="1200" dirty="0"/>
              <a:t>, 1976, p. 841). </a:t>
            </a:r>
            <a:endParaRPr lang="en-GB" sz="1200" dirty="0" smtClean="0"/>
          </a:p>
          <a:p>
            <a:pPr lvl="2"/>
            <a:endParaRPr lang="en-ZA" sz="1200" dirty="0" smtClean="0"/>
          </a:p>
          <a:p>
            <a:pPr lvl="1"/>
            <a:r>
              <a:rPr lang="en-ZA" sz="1600" b="1" u="sng" dirty="0" smtClean="0">
                <a:solidFill>
                  <a:srgbClr val="FF0000"/>
                </a:solidFill>
              </a:rPr>
              <a:t>Period 3</a:t>
            </a:r>
            <a:r>
              <a:rPr lang="en-ZA" sz="1600" dirty="0" smtClean="0"/>
              <a:t>: 2000+ Hanushek </a:t>
            </a:r>
            <a:r>
              <a:rPr lang="en-US" sz="1600" dirty="0" smtClean="0"/>
              <a:t>&amp; Kimko (2000), Hanushek &amp; Woessman (2008) [later others] incorporated education </a:t>
            </a:r>
            <a:r>
              <a:rPr lang="en-US" sz="1600" b="1" dirty="0" smtClean="0"/>
              <a:t>quality </a:t>
            </a:r>
            <a:r>
              <a:rPr lang="en-US" sz="1600" dirty="0" smtClean="0"/>
              <a:t>into economic analyses </a:t>
            </a:r>
          </a:p>
          <a:p>
            <a:pPr lvl="2"/>
            <a:r>
              <a:rPr lang="en-GB" sz="1200" dirty="0"/>
              <a:t>W</a:t>
            </a:r>
            <a:r>
              <a:rPr lang="en-GB" sz="1200" dirty="0" smtClean="0"/>
              <a:t>hen </a:t>
            </a:r>
            <a:r>
              <a:rPr lang="en-GB" sz="1200" dirty="0"/>
              <a:t>trying to explain economic growth using a model of income and years of schooling, the share of the variation in economic growth explained by the model jumps from </a:t>
            </a:r>
            <a:r>
              <a:rPr lang="en-GB" sz="1300" b="1" dirty="0"/>
              <a:t>0,25 to 0,73 </a:t>
            </a:r>
            <a:r>
              <a:rPr lang="en-GB" sz="1200" dirty="0"/>
              <a:t>when cognitive skills are added to the model. </a:t>
            </a:r>
            <a:endParaRPr lang="en-US" sz="1200" dirty="0"/>
          </a:p>
          <a:p>
            <a:endParaRPr lang="en-US" dirty="0"/>
          </a:p>
        </p:txBody>
      </p:sp>
    </p:spTree>
    <p:extLst>
      <p:ext uri="{BB962C8B-B14F-4D97-AF65-F5344CB8AC3E}">
        <p14:creationId xmlns:p14="http://schemas.microsoft.com/office/powerpoint/2010/main" val="23214669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Access &amp; Quality</a:t>
            </a:r>
            <a:endParaRPr lang="en-ZA" dirty="0"/>
          </a:p>
        </p:txBody>
      </p:sp>
      <p:sp>
        <p:nvSpPr>
          <p:cNvPr id="3" name="Content Placeholder 2"/>
          <p:cNvSpPr>
            <a:spLocks noGrp="1"/>
          </p:cNvSpPr>
          <p:nvPr>
            <p:ph idx="1"/>
          </p:nvPr>
        </p:nvSpPr>
        <p:spPr>
          <a:xfrm>
            <a:off x="2627784" y="1700808"/>
            <a:ext cx="5915000" cy="4248472"/>
          </a:xfrm>
          <a:solidFill>
            <a:schemeClr val="bg1">
              <a:lumMod val="95000"/>
            </a:schemeClr>
          </a:solidFill>
        </p:spPr>
        <p:txBody>
          <a:bodyPr>
            <a:normAutofit fontScale="62500" lnSpcReduction="20000"/>
          </a:bodyPr>
          <a:lstStyle/>
          <a:p>
            <a:pPr algn="just">
              <a:buNone/>
            </a:pPr>
            <a:r>
              <a:rPr lang="en-ZA" sz="2900" i="1" dirty="0" smtClean="0"/>
              <a:t>	</a:t>
            </a:r>
          </a:p>
          <a:p>
            <a:pPr algn="just">
              <a:buNone/>
            </a:pPr>
            <a:r>
              <a:rPr lang="en-ZA" sz="2900" i="1" dirty="0" smtClean="0"/>
              <a:t>	“It is both conventional and convenient in policy discussions to concentrate on such things as years of school attainment or enrolment rates at schools. These things are readily observed and measured. They appear in administrative data, and they are published on a consistent basis in virtually all countries of the world. </a:t>
            </a:r>
            <a:r>
              <a:rPr lang="en-ZA" sz="2900" b="1" i="1" dirty="0" smtClean="0">
                <a:solidFill>
                  <a:srgbClr val="C00000"/>
                </a:solidFill>
              </a:rPr>
              <a:t>And they are very misleading in the policy debates. </a:t>
            </a:r>
            <a:r>
              <a:rPr lang="en-ZA" sz="2900" i="1" dirty="0" smtClean="0"/>
              <a:t>…schooling that does not improve cognitive skills…has limited impact on aggregate economic outcomes and on economic development…We provide strong evidence that ignoring differences in cognitive skills significantly distorts the picture about the relationship between education and economic outcomes” (</a:t>
            </a:r>
            <a:r>
              <a:rPr lang="en-ZA" sz="2900" i="1" dirty="0" err="1" smtClean="0"/>
              <a:t>Hanushek</a:t>
            </a:r>
            <a:r>
              <a:rPr lang="en-ZA" sz="2900" i="1" dirty="0" smtClean="0"/>
              <a:t> &amp; </a:t>
            </a:r>
            <a:r>
              <a:rPr lang="en-ZA" sz="2900" i="1" dirty="0" err="1" smtClean="0"/>
              <a:t>Woessmann</a:t>
            </a:r>
            <a:r>
              <a:rPr lang="en-ZA" sz="2900" i="1" dirty="0" smtClean="0"/>
              <a:t>, 2008, p. 608).</a:t>
            </a:r>
          </a:p>
          <a:p>
            <a:pPr algn="just">
              <a:buNone/>
            </a:pPr>
            <a:endParaRPr lang="en-ZA" sz="2900" i="1" dirty="0" smtClean="0"/>
          </a:p>
          <a:p>
            <a:endParaRPr lang="en-ZA" dirty="0"/>
          </a:p>
        </p:txBody>
      </p:sp>
      <p:pic>
        <p:nvPicPr>
          <p:cNvPr id="82946" name="Picture 2" descr="http://www.eenee.de/doc/eenee-foto-hanushek.jpg"/>
          <p:cNvPicPr>
            <a:picLocks noChangeAspect="1" noChangeArrowheads="1"/>
          </p:cNvPicPr>
          <p:nvPr/>
        </p:nvPicPr>
        <p:blipFill>
          <a:blip r:embed="rId3" cstate="print"/>
          <a:srcRect/>
          <a:stretch>
            <a:fillRect/>
          </a:stretch>
        </p:blipFill>
        <p:spPr bwMode="auto">
          <a:xfrm>
            <a:off x="755576" y="1988840"/>
            <a:ext cx="1149248" cy="1654917"/>
          </a:xfrm>
          <a:prstGeom prst="rect">
            <a:avLst/>
          </a:prstGeom>
          <a:ln>
            <a:noFill/>
          </a:ln>
          <a:effectLst>
            <a:outerShdw blurRad="292100" dist="139700" dir="2700000" algn="tl" rotWithShape="0">
              <a:srgbClr val="333333">
                <a:alpha val="65000"/>
              </a:srgbClr>
            </a:outerShdw>
          </a:effectLst>
        </p:spPr>
      </p:pic>
      <p:pic>
        <p:nvPicPr>
          <p:cNvPr id="82948" name="Picture 4" descr="http://www.voxeu.org/sites/default/files/author_photos/Woessmann300.JPG?1273150198"/>
          <p:cNvPicPr>
            <a:picLocks noChangeAspect="1" noChangeArrowheads="1"/>
          </p:cNvPicPr>
          <p:nvPr/>
        </p:nvPicPr>
        <p:blipFill>
          <a:blip r:embed="rId4" cstate="print">
            <a:grayscl/>
          </a:blip>
          <a:srcRect/>
          <a:stretch>
            <a:fillRect/>
          </a:stretch>
        </p:blipFill>
        <p:spPr bwMode="auto">
          <a:xfrm>
            <a:off x="755576" y="4005064"/>
            <a:ext cx="1169633" cy="151216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t>Access &amp; Quality</a:t>
            </a:r>
            <a:endParaRPr lang="en-ZA" dirty="0"/>
          </a:p>
        </p:txBody>
      </p:sp>
      <p:sp>
        <p:nvSpPr>
          <p:cNvPr id="3" name="Content Placeholder 2"/>
          <p:cNvSpPr>
            <a:spLocks noGrp="1"/>
          </p:cNvSpPr>
          <p:nvPr>
            <p:ph idx="1"/>
          </p:nvPr>
        </p:nvSpPr>
        <p:spPr>
          <a:xfrm>
            <a:off x="2555776" y="2060848"/>
            <a:ext cx="6048672" cy="3384376"/>
          </a:xfrm>
          <a:solidFill>
            <a:schemeClr val="bg1">
              <a:lumMod val="95000"/>
            </a:schemeClr>
          </a:solidFill>
        </p:spPr>
        <p:txBody>
          <a:bodyPr>
            <a:normAutofit lnSpcReduction="10000"/>
          </a:bodyPr>
          <a:lstStyle/>
          <a:p>
            <a:pPr algn="just"/>
            <a:endParaRPr lang="en-ZA" sz="1800" i="1" dirty="0" smtClean="0"/>
          </a:p>
          <a:p>
            <a:pPr algn="just">
              <a:buNone/>
            </a:pPr>
            <a:r>
              <a:rPr lang="en-ZA" sz="1800" i="1" dirty="0" smtClean="0"/>
              <a:t>	“Defining the scope of the problem of “lack of education” must begin with the objectives of education – which is to equip people with the range of competencies…necessary to lead productive and fulfilling lives fully integrated into their societies and communities. </a:t>
            </a:r>
            <a:r>
              <a:rPr lang="en-ZA" sz="1800" b="1" i="1" dirty="0" smtClean="0">
                <a:solidFill>
                  <a:srgbClr val="C00000"/>
                </a:solidFill>
              </a:rPr>
              <a:t>Many of the international goals are framed exclusively as targets for universal enrolments or universal completion.</a:t>
            </a:r>
            <a:r>
              <a:rPr lang="en-ZA" sz="1800" i="1" dirty="0" smtClean="0"/>
              <a:t> But getting and keeping children “in school” is merely a means to the more fundamental objectives of…. creating competencies and learning achievement” (Pritchett, 2004, p. 1).</a:t>
            </a:r>
          </a:p>
          <a:p>
            <a:endParaRPr lang="en-ZA"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539552" y="2780928"/>
            <a:ext cx="1559335" cy="1800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dirty="0" smtClean="0"/>
              <a:t>Access &amp; Quality</a:t>
            </a:r>
            <a:endParaRPr lang="en-ZA" dirty="0"/>
          </a:p>
        </p:txBody>
      </p:sp>
      <p:sp>
        <p:nvSpPr>
          <p:cNvPr id="3" name="Content Placeholder 2"/>
          <p:cNvSpPr>
            <a:spLocks noGrp="1"/>
          </p:cNvSpPr>
          <p:nvPr>
            <p:ph idx="1"/>
          </p:nvPr>
        </p:nvSpPr>
        <p:spPr>
          <a:xfrm>
            <a:off x="2555776" y="2060848"/>
            <a:ext cx="6048672" cy="3384376"/>
          </a:xfrm>
          <a:solidFill>
            <a:schemeClr val="bg1">
              <a:lumMod val="95000"/>
            </a:schemeClr>
          </a:solidFill>
        </p:spPr>
        <p:txBody>
          <a:bodyPr>
            <a:normAutofit/>
          </a:bodyPr>
          <a:lstStyle/>
          <a:p>
            <a:pPr algn="just"/>
            <a:endParaRPr lang="en-ZA" sz="1800" i="1" dirty="0" smtClean="0"/>
          </a:p>
          <a:p>
            <a:pPr algn="just"/>
            <a:r>
              <a:rPr lang="en-AU" sz="1800" dirty="0" smtClean="0"/>
              <a:t>“While nearly </a:t>
            </a:r>
            <a:r>
              <a:rPr lang="en-AU" sz="1800" dirty="0"/>
              <a:t>all countries’ education systems are expanding </a:t>
            </a:r>
            <a:r>
              <a:rPr lang="en-AU" sz="1800" i="1" dirty="0"/>
              <a:t>quantitatively </a:t>
            </a:r>
            <a:r>
              <a:rPr lang="en-AU" sz="1800" dirty="0"/>
              <a:t>nearly all are failing in their fundamental </a:t>
            </a:r>
            <a:r>
              <a:rPr lang="en-AU" sz="1800" dirty="0" smtClean="0"/>
              <a:t>purpose….. </a:t>
            </a:r>
            <a:r>
              <a:rPr lang="en-AU" sz="1800" dirty="0"/>
              <a:t>A goal of school completion alone is an increasingly inadequate guide for action…focusing on the learning achievement of all children in a cohort a [Millennium Learning Goal] eliminates the </a:t>
            </a:r>
            <a:r>
              <a:rPr lang="en-AU" sz="1800" dirty="0">
                <a:solidFill>
                  <a:srgbClr val="C00000"/>
                </a:solidFill>
              </a:rPr>
              <a:t>false dichotomy </a:t>
            </a:r>
            <a:r>
              <a:rPr lang="en-AU" sz="1800" dirty="0"/>
              <a:t>between “access/enrolment” and “quality of those in school”: reaching an MLG depends on both” </a:t>
            </a:r>
            <a:endParaRPr lang="en-AU" sz="1800" dirty="0" smtClean="0"/>
          </a:p>
          <a:p>
            <a:pPr marL="0" indent="0" algn="just">
              <a:buNone/>
            </a:pPr>
            <a:r>
              <a:rPr lang="en-AU" sz="1800" dirty="0"/>
              <a:t>	</a:t>
            </a:r>
            <a:r>
              <a:rPr lang="en-AU" sz="1800" dirty="0" smtClean="0"/>
              <a:t>	</a:t>
            </a:r>
            <a:r>
              <a:rPr lang="en-ZA" sz="1800" i="1" dirty="0" smtClean="0"/>
              <a:t>(</a:t>
            </a:r>
            <a:r>
              <a:rPr lang="en-ZA" sz="1800" i="1" dirty="0" err="1"/>
              <a:t>Filmer</a:t>
            </a:r>
            <a:r>
              <a:rPr lang="en-ZA" sz="1800" i="1" dirty="0"/>
              <a:t>, Hasan, &amp; Pritchett, 2006, p. 1)</a:t>
            </a:r>
            <a:r>
              <a:rPr lang="en-AU" sz="1800" i="1" dirty="0"/>
              <a:t>.</a:t>
            </a:r>
            <a:endParaRPr lang="en-ZA" sz="1800" i="1" dirty="0"/>
          </a:p>
          <a:p>
            <a:endParaRPr lang="en-ZA" dirty="0"/>
          </a:p>
        </p:txBody>
      </p:sp>
      <p:pic>
        <p:nvPicPr>
          <p:cNvPr id="2050" name="Picture 2" descr="http://t3.gstatic.com/images?q=tbn:ANd9GcT58ggjCVh0ujBvT0gCgCsyVe6KgqrfquaFB_9kOGqM9jTUHE-lxg"/>
          <p:cNvPicPr>
            <a:picLocks noChangeAspect="1" noChangeArrowheads="1"/>
          </p:cNvPicPr>
          <p:nvPr/>
        </p:nvPicPr>
        <p:blipFill>
          <a:blip r:embed="rId3" cstate="print"/>
          <a:srcRect b="5501"/>
          <a:stretch>
            <a:fillRect/>
          </a:stretch>
        </p:blipFill>
        <p:spPr bwMode="auto">
          <a:xfrm>
            <a:off x="626849" y="4581128"/>
            <a:ext cx="1102081" cy="1272315"/>
          </a:xfrm>
          <a:prstGeom prst="rect">
            <a:avLst/>
          </a:prstGeom>
          <a:ln>
            <a:noFill/>
          </a:ln>
          <a:effectLst>
            <a:outerShdw blurRad="292100" dist="139700" dir="2700000" algn="tl" rotWithShape="0">
              <a:srgbClr val="333333">
                <a:alpha val="65000"/>
              </a:srgbClr>
            </a:outerShdw>
          </a:effectLst>
        </p:spPr>
      </p:pic>
      <p:pic>
        <p:nvPicPr>
          <p:cNvPr id="1026" name="Picture 2" descr="hasan.jpg"/>
          <p:cNvPicPr>
            <a:picLocks noChangeAspect="1" noChangeArrowheads="1"/>
          </p:cNvPicPr>
          <p:nvPr/>
        </p:nvPicPr>
        <p:blipFill rotWithShape="1">
          <a:blip r:embed="rId4">
            <a:extLst>
              <a:ext uri="{28A0092B-C50C-407E-A947-70E740481C1C}">
                <a14:useLocalDpi xmlns:a14="http://schemas.microsoft.com/office/drawing/2010/main" val="0"/>
              </a:ext>
            </a:extLst>
          </a:blip>
          <a:srcRect l="1133" t="3394" r="3747" b="3089"/>
          <a:stretch/>
        </p:blipFill>
        <p:spPr bwMode="auto">
          <a:xfrm>
            <a:off x="629309" y="3324225"/>
            <a:ext cx="1099621" cy="1081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blogs.worldbank.org/files/styles/thumbnail/public/pictures/409.jpe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29309" y="1916832"/>
            <a:ext cx="1099621" cy="1176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3096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Access </a:t>
            </a:r>
            <a:r>
              <a:rPr lang="en-US" sz="2000" dirty="0" smtClean="0"/>
              <a:t>to what? Creating a composite indicator of educational access and educational quality for 11 African countries </a:t>
            </a:r>
            <a:endParaRPr lang="en-US" sz="2000" dirty="0"/>
          </a:p>
        </p:txBody>
      </p:sp>
      <p:sp>
        <p:nvSpPr>
          <p:cNvPr id="3" name="Content Placeholder 2"/>
          <p:cNvSpPr>
            <a:spLocks noGrp="1"/>
          </p:cNvSpPr>
          <p:nvPr>
            <p:ph idx="1"/>
          </p:nvPr>
        </p:nvSpPr>
        <p:spPr/>
        <p:txBody>
          <a:bodyPr>
            <a:normAutofit lnSpcReduction="10000"/>
          </a:bodyPr>
          <a:lstStyle/>
          <a:p>
            <a:r>
              <a:rPr lang="en-US" sz="2000" b="1" dirty="0" smtClean="0"/>
              <a:t>Aim</a:t>
            </a:r>
          </a:p>
          <a:p>
            <a:pPr lvl="1"/>
            <a:r>
              <a:rPr lang="en-US" sz="1800" dirty="0" smtClean="0"/>
              <a:t>Create a single composite indicator that combines educational quantity (enrolment &amp; grade survival) with educational quality (educational outcomes)</a:t>
            </a:r>
          </a:p>
          <a:p>
            <a:pPr lvl="1"/>
            <a:r>
              <a:rPr lang="en-US" sz="1800" dirty="0" smtClean="0"/>
              <a:t>Identify what proportion of students </a:t>
            </a:r>
          </a:p>
          <a:p>
            <a:pPr lvl="2"/>
            <a:r>
              <a:rPr lang="en-US" sz="1200" dirty="0" smtClean="0"/>
              <a:t>never enroll, </a:t>
            </a:r>
          </a:p>
          <a:p>
            <a:pPr lvl="2"/>
            <a:r>
              <a:rPr lang="en-US" sz="1200" dirty="0" smtClean="0"/>
              <a:t>enroll but dropout before completing Gr6, </a:t>
            </a:r>
          </a:p>
          <a:p>
            <a:pPr lvl="2"/>
            <a:r>
              <a:rPr lang="en-US" sz="1200" dirty="0" smtClean="0"/>
              <a:t>complete Gr6 but remain illiterate/innumerate, </a:t>
            </a:r>
          </a:p>
          <a:p>
            <a:pPr lvl="2"/>
            <a:r>
              <a:rPr lang="en-US" sz="1200" dirty="0" smtClean="0"/>
              <a:t>complete Gr6 with basic skills, </a:t>
            </a:r>
          </a:p>
          <a:p>
            <a:pPr lvl="2"/>
            <a:r>
              <a:rPr lang="en-US" sz="1200" dirty="0" smtClean="0"/>
              <a:t>complete Gr6 with higher order skills</a:t>
            </a:r>
          </a:p>
          <a:p>
            <a:pPr lvl="2"/>
            <a:r>
              <a:rPr lang="en-US" sz="1200" dirty="0" smtClean="0"/>
              <a:t>All of the above for important subgroups of gender and wealth. </a:t>
            </a:r>
          </a:p>
          <a:p>
            <a:r>
              <a:rPr lang="en-US" sz="2000" b="1" dirty="0" smtClean="0"/>
              <a:t>Literature</a:t>
            </a:r>
            <a:r>
              <a:rPr lang="en-US" sz="2000" dirty="0" smtClean="0"/>
              <a:t> </a:t>
            </a:r>
          </a:p>
          <a:p>
            <a:pPr lvl="1"/>
            <a:r>
              <a:rPr lang="en-US" sz="1600" dirty="0" smtClean="0"/>
              <a:t>Large literature illustrating that in many developing countries children often learn little despite being enrolled in school </a:t>
            </a:r>
          </a:p>
          <a:p>
            <a:pPr lvl="2"/>
            <a:r>
              <a:rPr lang="en-US" sz="1200" dirty="0" smtClean="0"/>
              <a:t>(Filmer, 2006; Pritchett, 2013; </a:t>
            </a:r>
            <a:r>
              <a:rPr lang="en-US" sz="1200" dirty="0" err="1" smtClean="0"/>
              <a:t>Muralidharan</a:t>
            </a:r>
            <a:r>
              <a:rPr lang="en-US" sz="1200" dirty="0" smtClean="0"/>
              <a:t> &amp; </a:t>
            </a:r>
            <a:r>
              <a:rPr lang="en-US" sz="1200" dirty="0" err="1" smtClean="0"/>
              <a:t>Zieleniak</a:t>
            </a:r>
            <a:r>
              <a:rPr lang="en-US" sz="1200" dirty="0" smtClean="0"/>
              <a:t>, 2013; Taylor et al, 2013)</a:t>
            </a:r>
          </a:p>
          <a:p>
            <a:pPr lvl="2"/>
            <a:endParaRPr lang="en-US" sz="1200" dirty="0" smtClean="0"/>
          </a:p>
          <a:p>
            <a:pPr lvl="1"/>
            <a:r>
              <a:rPr lang="en-US" sz="1600" dirty="0" smtClean="0"/>
              <a:t>Pioneering work of Hanushek &amp; Kimko/Woessman (2000/2008) shifted the focus from the quantity of </a:t>
            </a:r>
            <a:r>
              <a:rPr lang="en-US" sz="1600" dirty="0" err="1" smtClean="0"/>
              <a:t>educ</a:t>
            </a:r>
            <a:r>
              <a:rPr lang="en-US" sz="1600" dirty="0" smtClean="0"/>
              <a:t> (enrolment/attainment) to </a:t>
            </a:r>
            <a:r>
              <a:rPr lang="en-US" sz="1600" dirty="0" err="1" smtClean="0"/>
              <a:t>educ</a:t>
            </a:r>
            <a:r>
              <a:rPr lang="en-US" sz="1600" dirty="0" smtClean="0"/>
              <a:t> quality (outcomes)</a:t>
            </a:r>
          </a:p>
          <a:p>
            <a:pPr lvl="2"/>
            <a:endParaRPr lang="en-US" sz="1200" dirty="0"/>
          </a:p>
        </p:txBody>
      </p:sp>
    </p:spTree>
    <p:extLst>
      <p:ext uri="{BB962C8B-B14F-4D97-AF65-F5344CB8AC3E}">
        <p14:creationId xmlns:p14="http://schemas.microsoft.com/office/powerpoint/2010/main" val="34611517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a:t>Chapter 4</a:t>
            </a:r>
            <a:r>
              <a:rPr lang="en-US" sz="2000" dirty="0"/>
              <a:t>: Access to what? Creating a composite indicator of educational access and educational quality for 11 African countries </a:t>
            </a:r>
          </a:p>
        </p:txBody>
      </p:sp>
      <p:sp>
        <p:nvSpPr>
          <p:cNvPr id="3" name="Content Placeholder 2"/>
          <p:cNvSpPr>
            <a:spLocks noGrp="1"/>
          </p:cNvSpPr>
          <p:nvPr>
            <p:ph idx="1"/>
          </p:nvPr>
        </p:nvSpPr>
        <p:spPr/>
        <p:txBody>
          <a:bodyPr>
            <a:normAutofit fontScale="92500" lnSpcReduction="20000"/>
          </a:bodyPr>
          <a:lstStyle/>
          <a:p>
            <a:r>
              <a:rPr lang="en-US" sz="2000" b="1" dirty="0" smtClean="0"/>
              <a:t>Method</a:t>
            </a:r>
          </a:p>
          <a:p>
            <a:pPr lvl="1"/>
            <a:r>
              <a:rPr lang="en-US" sz="1800" u="sng" dirty="0" smtClean="0"/>
              <a:t>Access</a:t>
            </a:r>
            <a:r>
              <a:rPr lang="en-US" sz="1800" dirty="0" smtClean="0"/>
              <a:t>: Use Demographic and Health Survey (DHS) data for enrolment and grade survival </a:t>
            </a:r>
            <a:r>
              <a:rPr lang="en-US" sz="1800" dirty="0" smtClean="0"/>
              <a:t>rates (highest grade completed)</a:t>
            </a:r>
          </a:p>
          <a:p>
            <a:pPr lvl="1"/>
            <a:r>
              <a:rPr lang="en-US" sz="1800" dirty="0" smtClean="0"/>
              <a:t>We use 19-23 year olds because &lt;5% of those 19yrs+ are currently enrolled in grades 1-6.</a:t>
            </a:r>
          </a:p>
          <a:p>
            <a:pPr lvl="2"/>
            <a:r>
              <a:rPr lang="en-US" sz="1400" dirty="0" smtClean="0"/>
              <a:t>Serious problems with using NERs, NARs, &amp; Kaplan-Meier estimates</a:t>
            </a:r>
          </a:p>
          <a:p>
            <a:pPr marL="914400" lvl="2" indent="0">
              <a:buNone/>
            </a:pPr>
            <a:endParaRPr lang="en-US" sz="1400" dirty="0" smtClean="0"/>
          </a:p>
          <a:p>
            <a:pPr lvl="1"/>
            <a:r>
              <a:rPr lang="en-US" sz="1800" u="sng" dirty="0" smtClean="0"/>
              <a:t>Quality</a:t>
            </a:r>
            <a:r>
              <a:rPr lang="en-US" sz="1800" dirty="0" smtClean="0"/>
              <a:t>: Use SACMEQ Gr6 numeracy and literacy test results</a:t>
            </a:r>
          </a:p>
          <a:p>
            <a:pPr lvl="1"/>
            <a:r>
              <a:rPr lang="en-US" sz="1800" dirty="0" smtClean="0"/>
              <a:t>Combine the two by </a:t>
            </a:r>
            <a:r>
              <a:rPr lang="en-US" sz="1800" i="1" dirty="0" smtClean="0"/>
              <a:t>assuming</a:t>
            </a:r>
            <a:r>
              <a:rPr lang="en-US" sz="1800" dirty="0" smtClean="0"/>
              <a:t> that children who do not complete grade 6 are illiterate and innumerate (i.e. do not reach SACMEQ level 3) which provides the proportion of a cohort who complete grade 6 and acquire basic reading/mathematical skills.</a:t>
            </a:r>
            <a:endParaRPr lang="en-US" sz="1400" dirty="0"/>
          </a:p>
          <a:p>
            <a:pPr lvl="1"/>
            <a:r>
              <a:rPr lang="en-US" sz="1800" dirty="0" smtClean="0"/>
              <a:t>Termed “</a:t>
            </a:r>
            <a:r>
              <a:rPr lang="en-US" sz="1800" i="1" dirty="0" smtClean="0"/>
              <a:t>access-to-literacy</a:t>
            </a:r>
            <a:r>
              <a:rPr lang="en-US" sz="1800" dirty="0" smtClean="0"/>
              <a:t>” and “</a:t>
            </a:r>
            <a:r>
              <a:rPr lang="en-US" sz="1800" i="1" dirty="0" smtClean="0"/>
              <a:t>access-to-numeracy</a:t>
            </a:r>
            <a:r>
              <a:rPr lang="en-US" sz="1800" dirty="0" smtClean="0"/>
              <a:t>” (alternatives were ‘efficacious enrolment’, ‘effective enrolment’)</a:t>
            </a:r>
          </a:p>
          <a:p>
            <a:pPr lvl="1"/>
            <a:r>
              <a:rPr lang="en-US" sz="1800" dirty="0" smtClean="0"/>
              <a:t>For national and gender-specific rates one can multiply DHS grade 6 completion rates with SACMEQ literacy rates to get access-to-literacy</a:t>
            </a:r>
          </a:p>
          <a:p>
            <a:pPr lvl="1"/>
            <a:r>
              <a:rPr lang="en-US" sz="1800" dirty="0" smtClean="0"/>
              <a:t>For SES sub-groups this is not possible due to differential grade 6 completion rates by SES group (40:40:20). I correct for this. </a:t>
            </a:r>
          </a:p>
        </p:txBody>
      </p:sp>
    </p:spTree>
    <p:extLst>
      <p:ext uri="{BB962C8B-B14F-4D97-AF65-F5344CB8AC3E}">
        <p14:creationId xmlns:p14="http://schemas.microsoft.com/office/powerpoint/2010/main" val="18202581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072" y="1196752"/>
            <a:ext cx="3682752" cy="4104456"/>
          </a:xfrm>
        </p:spPr>
        <p:txBody>
          <a:bodyPr>
            <a:noAutofit/>
          </a:bodyPr>
          <a:lstStyle/>
          <a:p>
            <a:r>
              <a:rPr lang="en-US" sz="2000" b="1" dirty="0"/>
              <a:t>Chapter 4</a:t>
            </a:r>
            <a:r>
              <a:rPr lang="en-US" sz="2000" dirty="0"/>
              <a:t>: Access to what? Creating a composite indicator of educational access and educational quality for 11 African countries </a:t>
            </a: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1400" u="sng" dirty="0" smtClean="0"/>
              <a:t>Take Mozambique:</a:t>
            </a:r>
            <a:br>
              <a:rPr lang="en-US" sz="1400" u="sng" dirty="0" smtClean="0"/>
            </a:br>
            <a:r>
              <a:rPr lang="en-US" sz="1400" u="sng" dirty="0" smtClean="0"/>
              <a:t/>
            </a:r>
            <a:br>
              <a:rPr lang="en-US" sz="1400" u="sng" dirty="0" smtClean="0"/>
            </a:br>
            <a:r>
              <a:rPr lang="en-US" sz="1400" dirty="0" smtClean="0"/>
              <a:t>Gr6 comp rate (DHS): 		53%</a:t>
            </a:r>
            <a:br>
              <a:rPr lang="en-US" sz="1400" dirty="0" smtClean="0"/>
            </a:br>
            <a:r>
              <a:rPr lang="en-US" sz="1400" dirty="0" smtClean="0"/>
              <a:t>Gr6 literacy rate (SACMEQ): 	79%</a:t>
            </a:r>
            <a:br>
              <a:rPr lang="en-US" sz="1400" dirty="0" smtClean="0"/>
            </a:br>
            <a:r>
              <a:rPr lang="en-US" sz="1400" dirty="0"/>
              <a:t/>
            </a:r>
            <a:br>
              <a:rPr lang="en-US" sz="1400" dirty="0"/>
            </a:br>
            <a:r>
              <a:rPr lang="en-US" sz="1400" dirty="0" smtClean="0"/>
              <a:t>Access-to-literacy rate:		42%</a:t>
            </a:r>
            <a:endParaRPr lang="en-US" sz="1400" dirty="0"/>
          </a:p>
        </p:txBody>
      </p:sp>
      <p:pic>
        <p:nvPicPr>
          <p:cNvPr id="4" name="Picture 3" descr="Screen Shot 2015-01-26 at 2.49.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52"/>
            <a:ext cx="5067795" cy="6858000"/>
          </a:xfrm>
          <a:prstGeom prst="rect">
            <a:avLst/>
          </a:prstGeom>
        </p:spPr>
      </p:pic>
    </p:spTree>
    <p:extLst>
      <p:ext uri="{BB962C8B-B14F-4D97-AF65-F5344CB8AC3E}">
        <p14:creationId xmlns:p14="http://schemas.microsoft.com/office/powerpoint/2010/main" val="21903516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Access </a:t>
            </a:r>
            <a:r>
              <a:rPr lang="en-US" sz="2000" dirty="0"/>
              <a:t>to what? Creating a composite indicator of educational access and educational quality for 11 African countries </a:t>
            </a:r>
          </a:p>
        </p:txBody>
      </p:sp>
      <p:sp>
        <p:nvSpPr>
          <p:cNvPr id="3" name="Content Placeholder 2"/>
          <p:cNvSpPr>
            <a:spLocks noGrp="1"/>
          </p:cNvSpPr>
          <p:nvPr>
            <p:ph idx="1"/>
          </p:nvPr>
        </p:nvSpPr>
        <p:spPr>
          <a:xfrm>
            <a:off x="6372200" y="1600200"/>
            <a:ext cx="2520280" cy="4525963"/>
          </a:xfrm>
        </p:spPr>
        <p:txBody>
          <a:bodyPr>
            <a:normAutofit lnSpcReduction="10000"/>
          </a:bodyPr>
          <a:lstStyle/>
          <a:p>
            <a:r>
              <a:rPr lang="en-US" sz="1600" dirty="0" smtClean="0"/>
              <a:t>SES gaps in A2L are larger than gender gaps in all countries.</a:t>
            </a:r>
          </a:p>
          <a:p>
            <a:endParaRPr lang="en-US" sz="1600" dirty="0" smtClean="0"/>
          </a:p>
          <a:p>
            <a:r>
              <a:rPr lang="en-US" sz="1600" dirty="0" smtClean="0"/>
              <a:t>Poorer countries </a:t>
            </a:r>
          </a:p>
          <a:p>
            <a:pPr marL="0" indent="0">
              <a:buNone/>
            </a:pPr>
            <a:r>
              <a:rPr lang="en-US" sz="1600" dirty="0"/>
              <a:t>	</a:t>
            </a:r>
            <a:r>
              <a:rPr lang="en-US" sz="1600" dirty="0" smtClean="0"/>
              <a:t>Boys &gt; girls</a:t>
            </a:r>
          </a:p>
          <a:p>
            <a:endParaRPr lang="en-US" sz="1600" dirty="0" smtClean="0"/>
          </a:p>
          <a:p>
            <a:r>
              <a:rPr lang="en-US" sz="1600" dirty="0" smtClean="0"/>
              <a:t>Richer countries </a:t>
            </a:r>
          </a:p>
          <a:p>
            <a:pPr marL="0" indent="0">
              <a:buNone/>
            </a:pPr>
            <a:r>
              <a:rPr lang="en-US" sz="1600" dirty="0"/>
              <a:t>	</a:t>
            </a:r>
            <a:r>
              <a:rPr lang="en-US" sz="1600" dirty="0" smtClean="0"/>
              <a:t>girls &gt; boys</a:t>
            </a:r>
          </a:p>
          <a:p>
            <a:endParaRPr lang="en-US" sz="1600" dirty="0" smtClean="0"/>
          </a:p>
          <a:p>
            <a:r>
              <a:rPr lang="en-US" sz="1600" dirty="0" smtClean="0"/>
              <a:t>Combining access and quality shows the true extent of differences between subgroups (</a:t>
            </a:r>
            <a:r>
              <a:rPr lang="en-US" sz="1600" dirty="0" err="1" smtClean="0"/>
              <a:t>eg</a:t>
            </a:r>
            <a:r>
              <a:rPr lang="en-US" sz="1600" dirty="0" smtClean="0"/>
              <a:t> Mozambique, Lesotho).</a:t>
            </a:r>
            <a:endParaRPr lang="en-US" sz="1600" dirty="0"/>
          </a:p>
        </p:txBody>
      </p:sp>
      <p:graphicFrame>
        <p:nvGraphicFramePr>
          <p:cNvPr id="4" name="Chart 3"/>
          <p:cNvGraphicFramePr/>
          <p:nvPr>
            <p:extLst>
              <p:ext uri="{D42A27DB-BD31-4B8C-83A1-F6EECF244321}">
                <p14:modId xmlns:p14="http://schemas.microsoft.com/office/powerpoint/2010/main" val="1181465540"/>
              </p:ext>
            </p:extLst>
          </p:nvPr>
        </p:nvGraphicFramePr>
        <p:xfrm>
          <a:off x="467544" y="2204864"/>
          <a:ext cx="5758815"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67544" y="1484784"/>
            <a:ext cx="5760640" cy="523220"/>
          </a:xfrm>
          <a:prstGeom prst="rect">
            <a:avLst/>
          </a:prstGeom>
          <a:solidFill>
            <a:srgbClr val="D9D9D9"/>
          </a:solidFill>
        </p:spPr>
        <p:txBody>
          <a:bodyPr wrap="square">
            <a:spAutoFit/>
          </a:bodyPr>
          <a:lstStyle/>
          <a:p>
            <a:r>
              <a:rPr lang="en-GB" sz="1400" b="1" cap="all" dirty="0"/>
              <a:t>Figure 17: Gaps in Access-to-literacy rates by gender, gender-wealth interaction, and wealth with 95% confidence intervals</a:t>
            </a:r>
            <a:endParaRPr lang="en-US" sz="1400" b="1" cap="all" dirty="0"/>
          </a:p>
        </p:txBody>
      </p:sp>
    </p:spTree>
    <p:extLst>
      <p:ext uri="{BB962C8B-B14F-4D97-AF65-F5344CB8AC3E}">
        <p14:creationId xmlns:p14="http://schemas.microsoft.com/office/powerpoint/2010/main" val="14354534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800" b="1" cap="all" dirty="0"/>
              <a:t>Figure 19: Access to literacy rates for Mozambican sub-groups (DHS 2011, SACMEQ 2007)</a:t>
            </a:r>
            <a:r>
              <a:rPr lang="en-US" sz="1800" b="1" cap="all" dirty="0"/>
              <a:t/>
            </a:r>
            <a:br>
              <a:rPr lang="en-US" sz="1800" b="1" cap="all" dirty="0"/>
            </a:br>
            <a:endParaRPr lang="en-US" sz="18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71600" y="1556792"/>
            <a:ext cx="7200800" cy="5040560"/>
          </a:xfrm>
          <a:prstGeom prst="rect">
            <a:avLst/>
          </a:prstGeom>
        </p:spPr>
      </p:pic>
    </p:spTree>
    <p:extLst>
      <p:ext uri="{BB962C8B-B14F-4D97-AF65-F5344CB8AC3E}">
        <p14:creationId xmlns:p14="http://schemas.microsoft.com/office/powerpoint/2010/main" val="21509573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000" b="1" cap="all" dirty="0"/>
              <a:t>Figure 22: Access to literacy for Lesotho 19-23 year old sub-groups (DHS 2009, SACMEQ 2007)</a:t>
            </a:r>
            <a:r>
              <a:rPr lang="en-US" sz="2000" b="1" cap="all" dirty="0"/>
              <a:t/>
            </a:r>
            <a:br>
              <a:rPr lang="en-US" sz="2000" b="1" cap="all" dirty="0"/>
            </a:br>
            <a:endParaRPr lang="en-US" sz="2000" dirty="0"/>
          </a:p>
        </p:txBody>
      </p:sp>
      <p:pic>
        <p:nvPicPr>
          <p:cNvPr id="4" name="Picture 3"/>
          <p:cNvPicPr/>
          <p:nvPr/>
        </p:nvPicPr>
        <p:blipFill rotWithShape="1">
          <a:blip r:embed="rId2">
            <a:extLst>
              <a:ext uri="{28A0092B-C50C-407E-A947-70E740481C1C}">
                <a14:useLocalDpi xmlns:a14="http://schemas.microsoft.com/office/drawing/2010/main" val="0"/>
              </a:ext>
            </a:extLst>
          </a:blip>
          <a:srcRect t="7221"/>
          <a:stretch/>
        </p:blipFill>
        <p:spPr bwMode="auto">
          <a:xfrm>
            <a:off x="1115616" y="1700808"/>
            <a:ext cx="6691064" cy="45050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98969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Measuring </a:t>
            </a:r>
            <a:r>
              <a:rPr lang="en-US" sz="2000" dirty="0" smtClean="0"/>
              <a:t>access to learning over a period of increased access to schooling: The case of Southern and Eastern Africa 2000-2007</a:t>
            </a:r>
            <a:endParaRPr lang="en-US" sz="2000" dirty="0"/>
          </a:p>
        </p:txBody>
      </p:sp>
      <p:sp>
        <p:nvSpPr>
          <p:cNvPr id="3" name="Content Placeholder 2"/>
          <p:cNvSpPr>
            <a:spLocks noGrp="1"/>
          </p:cNvSpPr>
          <p:nvPr>
            <p:ph idx="1"/>
          </p:nvPr>
        </p:nvSpPr>
        <p:spPr/>
        <p:txBody>
          <a:bodyPr>
            <a:normAutofit fontScale="92500" lnSpcReduction="10000"/>
          </a:bodyPr>
          <a:lstStyle/>
          <a:p>
            <a:r>
              <a:rPr lang="en-US" sz="2400" b="1" dirty="0" smtClean="0"/>
              <a:t>Aim</a:t>
            </a:r>
          </a:p>
          <a:p>
            <a:pPr lvl="1"/>
            <a:r>
              <a:rPr lang="en-US" sz="2000" dirty="0" smtClean="0"/>
              <a:t>Use the newly developed access-to-literacy measure to compare education system performance over time (2000-2007)</a:t>
            </a:r>
          </a:p>
          <a:p>
            <a:r>
              <a:rPr lang="en-US" sz="2400" b="1" dirty="0" smtClean="0"/>
              <a:t>Data</a:t>
            </a:r>
          </a:p>
          <a:p>
            <a:pPr lvl="1"/>
            <a:r>
              <a:rPr lang="en-US" sz="2000" dirty="0" smtClean="0"/>
              <a:t>Access: 2x DHS data sets per country circa 2003 and circa 2010</a:t>
            </a:r>
          </a:p>
          <a:p>
            <a:pPr lvl="1"/>
            <a:r>
              <a:rPr lang="en-US" sz="2000" dirty="0" smtClean="0"/>
              <a:t>Quality: SACMEQ 2000 and SACMEQ 2007</a:t>
            </a:r>
          </a:p>
          <a:p>
            <a:r>
              <a:rPr lang="en-US" sz="2400" b="1" dirty="0" smtClean="0"/>
              <a:t>Literature</a:t>
            </a:r>
          </a:p>
          <a:p>
            <a:pPr lvl="1"/>
            <a:r>
              <a:rPr lang="en-US" sz="2000" dirty="0" smtClean="0"/>
              <a:t>Strong perception of an access-quality trade-off (rarely tested empirically)</a:t>
            </a:r>
          </a:p>
          <a:p>
            <a:pPr lvl="1"/>
            <a:r>
              <a:rPr lang="en-GB" sz="1400" dirty="0" smtClean="0"/>
              <a:t>“</a:t>
            </a:r>
            <a:r>
              <a:rPr lang="en-GB" sz="1400" dirty="0"/>
              <a:t>I</a:t>
            </a:r>
            <a:r>
              <a:rPr lang="en-GB" sz="1400" dirty="0" smtClean="0"/>
              <a:t>n </a:t>
            </a:r>
            <a:r>
              <a:rPr lang="en-GB" sz="1400" dirty="0"/>
              <a:t>some African cases, the expansion of the primary system appears to have been accompanied by sharp declines in school quality, such that literacy and numeracy are no longer so readily delivered by the primary system.” </a:t>
            </a:r>
            <a:r>
              <a:rPr lang="en-GB" sz="1400" b="1" dirty="0"/>
              <a:t>(</a:t>
            </a:r>
            <a:r>
              <a:rPr lang="en-GB" sz="1400" b="1" dirty="0" err="1"/>
              <a:t>Colclough</a:t>
            </a:r>
            <a:r>
              <a:rPr lang="en-GB" sz="1400" b="1" dirty="0"/>
              <a:t>, </a:t>
            </a:r>
            <a:r>
              <a:rPr lang="en-GB" sz="1400" b="1" dirty="0" err="1"/>
              <a:t>Kingdon</a:t>
            </a:r>
            <a:r>
              <a:rPr lang="en-GB" sz="1400" b="1" dirty="0"/>
              <a:t> and </a:t>
            </a:r>
            <a:r>
              <a:rPr lang="en-GB" sz="1400" b="1" dirty="0" err="1"/>
              <a:t>Patrinos</a:t>
            </a:r>
            <a:r>
              <a:rPr lang="en-GB" sz="1400" b="1" dirty="0"/>
              <a:t> 2009, p. 2</a:t>
            </a:r>
            <a:r>
              <a:rPr lang="en-GB" sz="1400" b="1" dirty="0" smtClean="0"/>
              <a:t>). </a:t>
            </a:r>
            <a:endParaRPr lang="en-GB" sz="1400" b="1" dirty="0" smtClean="0"/>
          </a:p>
          <a:p>
            <a:pPr lvl="1"/>
            <a:r>
              <a:rPr lang="en-GB" sz="1400" dirty="0" smtClean="0"/>
              <a:t>“</a:t>
            </a:r>
            <a:r>
              <a:rPr lang="en-GB" sz="1400" dirty="0"/>
              <a:t>T</a:t>
            </a:r>
            <a:r>
              <a:rPr lang="en-GB" sz="1400" dirty="0" smtClean="0"/>
              <a:t>he </a:t>
            </a:r>
            <a:r>
              <a:rPr lang="en-GB" sz="1400" dirty="0"/>
              <a:t>impressive achievements made in improving access to school have to be balanced against issues of declining quality”</a:t>
            </a:r>
            <a:r>
              <a:rPr lang="en-US" sz="1400" dirty="0"/>
              <a:t> </a:t>
            </a:r>
            <a:r>
              <a:rPr lang="en-US" sz="1400" b="1" dirty="0" smtClean="0"/>
              <a:t>(</a:t>
            </a:r>
            <a:r>
              <a:rPr lang="en-GB" sz="1400" b="1" dirty="0" err="1" smtClean="0"/>
              <a:t>Chimombo</a:t>
            </a:r>
            <a:r>
              <a:rPr lang="en-GB" sz="1400" b="1" dirty="0" smtClean="0"/>
              <a:t>, 2009</a:t>
            </a:r>
            <a:r>
              <a:rPr lang="en-GB" sz="1400" b="1" dirty="0"/>
              <a:t>, p. 309</a:t>
            </a:r>
            <a:r>
              <a:rPr lang="en-GB" sz="1400" b="1" dirty="0" smtClean="0"/>
              <a:t>). </a:t>
            </a:r>
            <a:endParaRPr lang="en-GB" sz="1400" b="1" dirty="0" smtClean="0"/>
          </a:p>
          <a:p>
            <a:pPr lvl="1"/>
            <a:r>
              <a:rPr lang="en-GB" sz="1400" dirty="0" smtClean="0"/>
              <a:t>“</a:t>
            </a:r>
            <a:r>
              <a:rPr lang="en-GB" sz="1400" dirty="0"/>
              <a:t>T</a:t>
            </a:r>
            <a:r>
              <a:rPr lang="en-GB" sz="1400" dirty="0" smtClean="0"/>
              <a:t>he </a:t>
            </a:r>
            <a:r>
              <a:rPr lang="en-GB" sz="1400" dirty="0"/>
              <a:t>rapid increases in school enrolment almost certainly have </a:t>
            </a:r>
            <a:r>
              <a:rPr lang="en-GB" sz="1400" i="1" dirty="0"/>
              <a:t>reduced </a:t>
            </a:r>
            <a:r>
              <a:rPr lang="en-GB" sz="1400" dirty="0"/>
              <a:t>school quality as schools became overcrowded and existing resources were </a:t>
            </a:r>
            <a:r>
              <a:rPr lang="en-GB" sz="1400" dirty="0" smtClean="0"/>
              <a:t>strained</a:t>
            </a:r>
            <a:r>
              <a:rPr lang="en-GB" sz="1400" b="1" dirty="0" smtClean="0"/>
              <a:t>” </a:t>
            </a:r>
            <a:r>
              <a:rPr lang="en-GB" sz="1400" b="1" dirty="0" smtClean="0"/>
              <a:t>(</a:t>
            </a:r>
            <a:r>
              <a:rPr lang="en-GB" sz="1400" b="1" dirty="0" err="1" smtClean="0"/>
              <a:t>Glewwe</a:t>
            </a:r>
            <a:r>
              <a:rPr lang="en-GB" sz="1400" b="1" dirty="0" smtClean="0"/>
              <a:t> </a:t>
            </a:r>
            <a:r>
              <a:rPr lang="en-GB" sz="1400" b="1" dirty="0"/>
              <a:t>et al. </a:t>
            </a:r>
            <a:r>
              <a:rPr lang="en-GB" sz="1400" b="1" dirty="0" smtClean="0"/>
              <a:t>2014</a:t>
            </a:r>
            <a:r>
              <a:rPr lang="en-GB" sz="1400" b="1" dirty="0"/>
              <a:t>, p. 391</a:t>
            </a:r>
            <a:r>
              <a:rPr lang="en-GB" sz="1400" b="1" dirty="0" smtClean="0"/>
              <a:t>). </a:t>
            </a:r>
            <a:endParaRPr lang="en-US" sz="1400" b="1" dirty="0"/>
          </a:p>
        </p:txBody>
      </p:sp>
    </p:spTree>
    <p:extLst>
      <p:ext uri="{BB962C8B-B14F-4D97-AF65-F5344CB8AC3E}">
        <p14:creationId xmlns:p14="http://schemas.microsoft.com/office/powerpoint/2010/main" val="414366556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US" sz="3200" dirty="0" smtClean="0"/>
              <a:t>Access </a:t>
            </a:r>
            <a:r>
              <a:rPr lang="en-US" sz="3200" dirty="0" smtClean="0"/>
              <a:t>to quality</a:t>
            </a:r>
            <a:endParaRPr lang="en-US" sz="3200" dirty="0"/>
          </a:p>
        </p:txBody>
      </p:sp>
      <p:pic>
        <p:nvPicPr>
          <p:cNvPr id="4" name="Picture 3" descr="Screen Shot 2015-01-26 at 3.55.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066800"/>
            <a:ext cx="7708900" cy="5791200"/>
          </a:xfrm>
          <a:prstGeom prst="rect">
            <a:avLst/>
          </a:prstGeom>
        </p:spPr>
      </p:pic>
      <p:sp>
        <p:nvSpPr>
          <p:cNvPr id="5" name="Rectangle 4"/>
          <p:cNvSpPr/>
          <p:nvPr/>
        </p:nvSpPr>
        <p:spPr>
          <a:xfrm>
            <a:off x="827584" y="4293096"/>
            <a:ext cx="7416824" cy="360040"/>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34850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Findings</a:t>
            </a:r>
            <a:endParaRPr lang="en-US" sz="3600" dirty="0"/>
          </a:p>
        </p:txBody>
      </p:sp>
      <p:graphicFrame>
        <p:nvGraphicFramePr>
          <p:cNvPr id="4" name="Chart 3"/>
          <p:cNvGraphicFramePr/>
          <p:nvPr>
            <p:extLst>
              <p:ext uri="{D42A27DB-BD31-4B8C-83A1-F6EECF244321}">
                <p14:modId xmlns:p14="http://schemas.microsoft.com/office/powerpoint/2010/main" val="3119049412"/>
              </p:ext>
            </p:extLst>
          </p:nvPr>
        </p:nvGraphicFramePr>
        <p:xfrm>
          <a:off x="467544" y="1628800"/>
          <a:ext cx="5588000" cy="252028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079385" y="2348880"/>
            <a:ext cx="3078088" cy="523220"/>
          </a:xfrm>
          <a:prstGeom prst="rect">
            <a:avLst/>
          </a:prstGeom>
          <a:solidFill>
            <a:srgbClr val="D9D9D9"/>
          </a:solidFill>
        </p:spPr>
        <p:txBody>
          <a:bodyPr wrap="square">
            <a:spAutoFit/>
          </a:bodyPr>
          <a:lstStyle/>
          <a:p>
            <a:r>
              <a:rPr lang="en-GB" sz="1400" b="1" cap="all" dirty="0"/>
              <a:t>Figure 24: Access-to-literacy rates in 2000 and 2007</a:t>
            </a:r>
            <a:endParaRPr lang="en-US" sz="1400" b="1" cap="all" dirty="0"/>
          </a:p>
        </p:txBody>
      </p:sp>
      <p:graphicFrame>
        <p:nvGraphicFramePr>
          <p:cNvPr id="6" name="Chart 5"/>
          <p:cNvGraphicFramePr/>
          <p:nvPr>
            <p:extLst>
              <p:ext uri="{D42A27DB-BD31-4B8C-83A1-F6EECF244321}">
                <p14:modId xmlns:p14="http://schemas.microsoft.com/office/powerpoint/2010/main" val="23389022"/>
              </p:ext>
            </p:extLst>
          </p:nvPr>
        </p:nvGraphicFramePr>
        <p:xfrm>
          <a:off x="467544" y="4114800"/>
          <a:ext cx="5495037"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6065912" y="4797152"/>
            <a:ext cx="3078088" cy="523220"/>
          </a:xfrm>
          <a:prstGeom prst="rect">
            <a:avLst/>
          </a:prstGeom>
          <a:solidFill>
            <a:srgbClr val="D9D9D9"/>
          </a:solidFill>
        </p:spPr>
        <p:txBody>
          <a:bodyPr wrap="square">
            <a:spAutoFit/>
          </a:bodyPr>
          <a:lstStyle/>
          <a:p>
            <a:r>
              <a:rPr lang="en-GB" sz="1400" b="1" cap="all" dirty="0"/>
              <a:t>Figure 24: Access-to</a:t>
            </a:r>
            <a:r>
              <a:rPr lang="en-GB" sz="1400" b="1" cap="all" dirty="0" smtClean="0"/>
              <a:t>-NUMERACY rates </a:t>
            </a:r>
            <a:r>
              <a:rPr lang="en-GB" sz="1400" b="1" cap="all" dirty="0"/>
              <a:t>in 2000 and 2007</a:t>
            </a:r>
            <a:endParaRPr lang="en-US" sz="1400" b="1" cap="all" dirty="0"/>
          </a:p>
        </p:txBody>
      </p:sp>
    </p:spTree>
    <p:extLst>
      <p:ext uri="{BB962C8B-B14F-4D97-AF65-F5344CB8AC3E}">
        <p14:creationId xmlns:p14="http://schemas.microsoft.com/office/powerpoint/2010/main" val="23343155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Access </a:t>
            </a:r>
            <a:r>
              <a:rPr lang="en-US" sz="3200" dirty="0" smtClean="0"/>
              <a:t>to literacy 2000-2007</a:t>
            </a:r>
            <a:endParaRPr lang="en-US" sz="3200" dirty="0"/>
          </a:p>
        </p:txBody>
      </p:sp>
      <p:pic>
        <p:nvPicPr>
          <p:cNvPr id="4" name="Picture 3" descr="bubble lit2.png"/>
          <p:cNvPicPr/>
          <p:nvPr/>
        </p:nvPicPr>
        <p:blipFill>
          <a:blip r:embed="rId2" cstate="print"/>
          <a:stretch>
            <a:fillRect/>
          </a:stretch>
        </p:blipFill>
        <p:spPr>
          <a:xfrm>
            <a:off x="1043608" y="1628800"/>
            <a:ext cx="6048672" cy="5059040"/>
          </a:xfrm>
          <a:prstGeom prst="rect">
            <a:avLst/>
          </a:prstGeom>
        </p:spPr>
      </p:pic>
    </p:spTree>
    <p:extLst>
      <p:ext uri="{BB962C8B-B14F-4D97-AF65-F5344CB8AC3E}">
        <p14:creationId xmlns:p14="http://schemas.microsoft.com/office/powerpoint/2010/main" val="135565217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Access </a:t>
            </a:r>
            <a:r>
              <a:rPr lang="en-US" sz="3600" dirty="0" smtClean="0"/>
              <a:t>to numeracy 2000-2007</a:t>
            </a:r>
            <a:endParaRPr lang="en-US" sz="3600" dirty="0"/>
          </a:p>
        </p:txBody>
      </p:sp>
      <p:pic>
        <p:nvPicPr>
          <p:cNvPr id="4" name="Picture 3" descr="bubble num2.png"/>
          <p:cNvPicPr/>
          <p:nvPr/>
        </p:nvPicPr>
        <p:blipFill>
          <a:blip r:embed="rId2" cstate="print"/>
          <a:stretch>
            <a:fillRect/>
          </a:stretch>
        </p:blipFill>
        <p:spPr>
          <a:xfrm>
            <a:off x="1259632" y="1565487"/>
            <a:ext cx="6264696" cy="5265699"/>
          </a:xfrm>
          <a:prstGeom prst="rect">
            <a:avLst/>
          </a:prstGeom>
        </p:spPr>
      </p:pic>
    </p:spTree>
    <p:extLst>
      <p:ext uri="{BB962C8B-B14F-4D97-AF65-F5344CB8AC3E}">
        <p14:creationId xmlns:p14="http://schemas.microsoft.com/office/powerpoint/2010/main" val="171443858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Access </a:t>
            </a:r>
            <a:r>
              <a:rPr lang="en-US" sz="3200" dirty="0" smtClean="0"/>
              <a:t>to literacy (Mozambique)</a:t>
            </a:r>
            <a:endParaRPr lang="en-US" sz="3200" dirty="0"/>
          </a:p>
        </p:txBody>
      </p:sp>
      <p:graphicFrame>
        <p:nvGraphicFramePr>
          <p:cNvPr id="5" name="Chart 4"/>
          <p:cNvGraphicFramePr/>
          <p:nvPr>
            <p:extLst>
              <p:ext uri="{D42A27DB-BD31-4B8C-83A1-F6EECF244321}">
                <p14:modId xmlns:p14="http://schemas.microsoft.com/office/powerpoint/2010/main" val="3157905243"/>
              </p:ext>
            </p:extLst>
          </p:nvPr>
        </p:nvGraphicFramePr>
        <p:xfrm>
          <a:off x="467544" y="1772816"/>
          <a:ext cx="5328592"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084168" y="2708920"/>
            <a:ext cx="2592288" cy="2031325"/>
          </a:xfrm>
          <a:prstGeom prst="rect">
            <a:avLst/>
          </a:prstGeom>
          <a:solidFill>
            <a:srgbClr val="D9D9D9"/>
          </a:solidFill>
        </p:spPr>
        <p:txBody>
          <a:bodyPr wrap="square" rtlCol="0">
            <a:spAutoFit/>
          </a:bodyPr>
          <a:lstStyle/>
          <a:p>
            <a:r>
              <a:rPr lang="en-US" dirty="0" smtClean="0"/>
              <a:t>A lower mode can decrease the average score but still be consistent with overall improvements if there are many more students at every level (as here)</a:t>
            </a:r>
            <a:endParaRPr lang="en-US" dirty="0"/>
          </a:p>
        </p:txBody>
      </p:sp>
    </p:spTree>
    <p:extLst>
      <p:ext uri="{BB962C8B-B14F-4D97-AF65-F5344CB8AC3E}">
        <p14:creationId xmlns:p14="http://schemas.microsoft.com/office/powerpoint/2010/main" val="366175850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Access </a:t>
            </a:r>
            <a:r>
              <a:rPr lang="en-US" sz="3600" dirty="0" smtClean="0"/>
              <a:t>to quality &amp; GPI</a:t>
            </a:r>
            <a:endParaRPr lang="en-US" sz="3600" dirty="0"/>
          </a:p>
        </p:txBody>
      </p:sp>
      <p:sp>
        <p:nvSpPr>
          <p:cNvPr id="3" name="Content Placeholder 2"/>
          <p:cNvSpPr>
            <a:spLocks noGrp="1"/>
          </p:cNvSpPr>
          <p:nvPr>
            <p:ph idx="1"/>
          </p:nvPr>
        </p:nvSpPr>
        <p:spPr/>
        <p:txBody>
          <a:bodyPr>
            <a:normAutofit/>
          </a:bodyPr>
          <a:lstStyle/>
          <a:p>
            <a:r>
              <a:rPr lang="en-US" sz="2400" dirty="0" err="1" smtClean="0"/>
              <a:t>Analysing</a:t>
            </a:r>
            <a:r>
              <a:rPr lang="en-US" sz="2400" dirty="0" smtClean="0"/>
              <a:t> gender inequalities in access to schooling OR learning outcomes (quality) understates the overall gender gap. </a:t>
            </a:r>
          </a:p>
          <a:p>
            <a:r>
              <a:rPr lang="en-US" sz="2400" dirty="0" smtClean="0"/>
              <a:t>For example in </a:t>
            </a:r>
            <a:r>
              <a:rPr lang="en-US" sz="2400" b="1" dirty="0" smtClean="0"/>
              <a:t>Mozambique</a:t>
            </a:r>
          </a:p>
          <a:p>
            <a:pPr lvl="1"/>
            <a:r>
              <a:rPr lang="en-US" sz="2000" u="sng" dirty="0" smtClean="0"/>
              <a:t>Access </a:t>
            </a:r>
            <a:r>
              <a:rPr lang="en-US" sz="2000" dirty="0" smtClean="0"/>
              <a:t>(Gr6 completion): 63% for boys; 45% for girls (GPI=</a:t>
            </a:r>
            <a:r>
              <a:rPr lang="en-US" sz="2000" b="1" dirty="0" smtClean="0"/>
              <a:t>0.72</a:t>
            </a:r>
            <a:r>
              <a:rPr lang="en-US" sz="2000" dirty="0" smtClean="0"/>
              <a:t>)</a:t>
            </a:r>
          </a:p>
          <a:p>
            <a:pPr lvl="1"/>
            <a:r>
              <a:rPr lang="en-US" sz="2000" u="sng" dirty="0" smtClean="0"/>
              <a:t>Quality</a:t>
            </a:r>
            <a:r>
              <a:rPr lang="en-US" sz="2000" dirty="0" smtClean="0"/>
              <a:t> (numerate): 	70% for boys; 64% for girls (GPI=</a:t>
            </a:r>
            <a:r>
              <a:rPr lang="en-US" sz="2000" b="1" dirty="0" smtClean="0"/>
              <a:t>0.91</a:t>
            </a:r>
            <a:r>
              <a:rPr lang="en-US" sz="2000" dirty="0" smtClean="0"/>
              <a:t>)</a:t>
            </a:r>
          </a:p>
          <a:p>
            <a:pPr lvl="1"/>
            <a:r>
              <a:rPr lang="en-US" sz="2000" u="sng" dirty="0" smtClean="0"/>
              <a:t>Access-to-numeracy</a:t>
            </a:r>
            <a:r>
              <a:rPr lang="en-US" sz="2000" dirty="0" smtClean="0"/>
              <a:t>: 	44% for boys; 29% for girls (GPI=</a:t>
            </a:r>
            <a:r>
              <a:rPr lang="en-US" sz="2000" b="1" dirty="0" smtClean="0"/>
              <a:t>0.65</a:t>
            </a:r>
            <a:r>
              <a:rPr lang="en-US" sz="2000" dirty="0" smtClean="0"/>
              <a:t>)</a:t>
            </a:r>
          </a:p>
          <a:p>
            <a:pPr lvl="1"/>
            <a:endParaRPr lang="en-US" sz="2000" dirty="0"/>
          </a:p>
          <a:p>
            <a:r>
              <a:rPr lang="en-US" sz="2400" dirty="0" smtClean="0"/>
              <a:t>Congruent with the literature, for example Lewis and Lockheed (2006; 2007; 2008) who talk of a “double disadvantage” </a:t>
            </a:r>
            <a:endParaRPr lang="en-US" sz="2400" dirty="0"/>
          </a:p>
        </p:txBody>
      </p:sp>
    </p:spTree>
    <p:extLst>
      <p:ext uri="{BB962C8B-B14F-4D97-AF65-F5344CB8AC3E}">
        <p14:creationId xmlns:p14="http://schemas.microsoft.com/office/powerpoint/2010/main" val="320445601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Access </a:t>
            </a:r>
            <a:r>
              <a:rPr lang="en-US" sz="3200" dirty="0" smtClean="0"/>
              <a:t>to literacy (SES)</a:t>
            </a:r>
            <a:endParaRPr lang="en-US" sz="3200" dirty="0"/>
          </a:p>
        </p:txBody>
      </p:sp>
      <p:graphicFrame>
        <p:nvGraphicFramePr>
          <p:cNvPr id="4" name="Object 3"/>
          <p:cNvGraphicFramePr>
            <a:graphicFrameLocks noChangeAspect="1"/>
          </p:cNvGraphicFramePr>
          <p:nvPr>
            <p:extLst>
              <p:ext uri="{D42A27DB-BD31-4B8C-83A1-F6EECF244321}">
                <p14:modId xmlns:p14="http://schemas.microsoft.com/office/powerpoint/2010/main" val="2913144136"/>
              </p:ext>
            </p:extLst>
          </p:nvPr>
        </p:nvGraphicFramePr>
        <p:xfrm>
          <a:off x="395536" y="1772816"/>
          <a:ext cx="8540516" cy="4429596"/>
        </p:xfrm>
        <a:graphic>
          <a:graphicData uri="http://schemas.openxmlformats.org/presentationml/2006/ole">
            <mc:AlternateContent xmlns:mc="http://schemas.openxmlformats.org/markup-compatibility/2006">
              <mc:Choice xmlns:v="urn:schemas-microsoft-com:vml" Requires="v">
                <p:oleObj spid="_x0000_s4110" name="Document" r:id="rId3" imgW="6807200" imgH="3530600" progId="Word.Document.12">
                  <p:embed/>
                </p:oleObj>
              </mc:Choice>
              <mc:Fallback>
                <p:oleObj name="Document" r:id="rId3" imgW="6807200" imgH="3530600" progId="Word.Document.12">
                  <p:embed/>
                  <p:pic>
                    <p:nvPicPr>
                      <p:cNvPr id="0" name=""/>
                      <p:cNvPicPr/>
                      <p:nvPr/>
                    </p:nvPicPr>
                    <p:blipFill>
                      <a:blip r:embed="rId4"/>
                      <a:stretch>
                        <a:fillRect/>
                      </a:stretch>
                    </p:blipFill>
                    <p:spPr>
                      <a:xfrm>
                        <a:off x="395536" y="1772816"/>
                        <a:ext cx="8540516" cy="4429596"/>
                      </a:xfrm>
                      <a:prstGeom prst="rect">
                        <a:avLst/>
                      </a:prstGeom>
                    </p:spPr>
                  </p:pic>
                </p:oleObj>
              </mc:Fallback>
            </mc:AlternateContent>
          </a:graphicData>
        </a:graphic>
      </p:graphicFrame>
      <p:sp>
        <p:nvSpPr>
          <p:cNvPr id="5" name="Rectangle 4"/>
          <p:cNvSpPr/>
          <p:nvPr/>
        </p:nvSpPr>
        <p:spPr>
          <a:xfrm>
            <a:off x="1547664" y="3861048"/>
            <a:ext cx="864096" cy="288032"/>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283968" y="3861048"/>
            <a:ext cx="864096" cy="288032"/>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634566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Access </a:t>
            </a:r>
            <a:r>
              <a:rPr lang="en-US" sz="3200" dirty="0" smtClean="0"/>
              <a:t>to literacy, gender</a:t>
            </a:r>
            <a:endParaRPr lang="en-US" sz="3200" b="1" dirty="0"/>
          </a:p>
        </p:txBody>
      </p:sp>
      <p:graphicFrame>
        <p:nvGraphicFramePr>
          <p:cNvPr id="4" name="Chart 3"/>
          <p:cNvGraphicFramePr/>
          <p:nvPr>
            <p:extLst>
              <p:ext uri="{D42A27DB-BD31-4B8C-83A1-F6EECF244321}">
                <p14:modId xmlns:p14="http://schemas.microsoft.com/office/powerpoint/2010/main" val="1909171240"/>
              </p:ext>
            </p:extLst>
          </p:nvPr>
        </p:nvGraphicFramePr>
        <p:xfrm>
          <a:off x="12309" y="1556792"/>
          <a:ext cx="5706745"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3505616973"/>
              </p:ext>
            </p:extLst>
          </p:nvPr>
        </p:nvGraphicFramePr>
        <p:xfrm>
          <a:off x="35777" y="4114800"/>
          <a:ext cx="563689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047656" y="2276872"/>
            <a:ext cx="3096344" cy="1200329"/>
          </a:xfrm>
          <a:prstGeom prst="rect">
            <a:avLst/>
          </a:prstGeom>
          <a:solidFill>
            <a:schemeClr val="bg1">
              <a:lumMod val="85000"/>
            </a:schemeClr>
          </a:solidFill>
        </p:spPr>
        <p:txBody>
          <a:bodyPr wrap="square">
            <a:spAutoFit/>
          </a:bodyPr>
          <a:lstStyle/>
          <a:p>
            <a:r>
              <a:rPr lang="en-GB" b="1" cap="all" dirty="0"/>
              <a:t>Figure 29: Gender Parity Index with respect to Access-to-literacy in 2000 and 2007</a:t>
            </a:r>
            <a:endParaRPr lang="en-US" b="1" cap="all" dirty="0"/>
          </a:p>
        </p:txBody>
      </p:sp>
      <p:sp>
        <p:nvSpPr>
          <p:cNvPr id="7" name="Rectangle 6"/>
          <p:cNvSpPr/>
          <p:nvPr/>
        </p:nvSpPr>
        <p:spPr>
          <a:xfrm>
            <a:off x="6047656" y="4581128"/>
            <a:ext cx="3096344" cy="1200329"/>
          </a:xfrm>
          <a:prstGeom prst="rect">
            <a:avLst/>
          </a:prstGeom>
          <a:solidFill>
            <a:schemeClr val="bg1">
              <a:lumMod val="85000"/>
            </a:schemeClr>
          </a:solidFill>
        </p:spPr>
        <p:txBody>
          <a:bodyPr wrap="square">
            <a:spAutoFit/>
          </a:bodyPr>
          <a:lstStyle/>
          <a:p>
            <a:r>
              <a:rPr lang="en-GB" b="1" cap="all" dirty="0"/>
              <a:t>Figure </a:t>
            </a:r>
            <a:r>
              <a:rPr lang="en-GB" b="1" cap="all" dirty="0" smtClean="0"/>
              <a:t>30: </a:t>
            </a:r>
            <a:r>
              <a:rPr lang="en-GB" b="1" cap="all" dirty="0"/>
              <a:t>Gender Parity Index with respect to Access-to</a:t>
            </a:r>
            <a:r>
              <a:rPr lang="en-GB" b="1" cap="all" dirty="0" smtClean="0"/>
              <a:t>-NUMERACY in </a:t>
            </a:r>
            <a:r>
              <a:rPr lang="en-GB" b="1" cap="all" dirty="0"/>
              <a:t>2000 and 2007</a:t>
            </a:r>
            <a:endParaRPr lang="en-US" b="1" cap="all" dirty="0"/>
          </a:p>
        </p:txBody>
      </p:sp>
    </p:spTree>
    <p:extLst>
      <p:ext uri="{BB962C8B-B14F-4D97-AF65-F5344CB8AC3E}">
        <p14:creationId xmlns:p14="http://schemas.microsoft.com/office/powerpoint/2010/main" val="1045501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Access </a:t>
            </a:r>
            <a:r>
              <a:rPr lang="en-US" sz="3200" dirty="0" smtClean="0"/>
              <a:t>to higher order skills?</a:t>
            </a:r>
            <a:endParaRPr lang="en-US" sz="3200" dirty="0"/>
          </a:p>
        </p:txBody>
      </p:sp>
      <p:graphicFrame>
        <p:nvGraphicFramePr>
          <p:cNvPr id="4" name="Chart 3"/>
          <p:cNvGraphicFramePr/>
          <p:nvPr>
            <p:extLst>
              <p:ext uri="{D42A27DB-BD31-4B8C-83A1-F6EECF244321}">
                <p14:modId xmlns:p14="http://schemas.microsoft.com/office/powerpoint/2010/main" val="3766621445"/>
              </p:ext>
            </p:extLst>
          </p:nvPr>
        </p:nvGraphicFramePr>
        <p:xfrm>
          <a:off x="251520" y="2060848"/>
          <a:ext cx="4320480" cy="34004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1233090999"/>
              </p:ext>
            </p:extLst>
          </p:nvPr>
        </p:nvGraphicFramePr>
        <p:xfrm>
          <a:off x="4283968" y="2060848"/>
          <a:ext cx="4752528" cy="3400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154676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Access </a:t>
            </a:r>
            <a:r>
              <a:rPr lang="en-US" sz="3600" dirty="0" smtClean="0"/>
              <a:t>to higher grades?</a:t>
            </a:r>
            <a:endParaRPr lang="en-US" sz="3600" b="1" dirty="0"/>
          </a:p>
        </p:txBody>
      </p:sp>
      <p:graphicFrame>
        <p:nvGraphicFramePr>
          <p:cNvPr id="4" name="Object 3"/>
          <p:cNvGraphicFramePr>
            <a:graphicFrameLocks noChangeAspect="1"/>
          </p:cNvGraphicFramePr>
          <p:nvPr>
            <p:extLst>
              <p:ext uri="{D42A27DB-BD31-4B8C-83A1-F6EECF244321}">
                <p14:modId xmlns:p14="http://schemas.microsoft.com/office/powerpoint/2010/main" val="330878202"/>
              </p:ext>
            </p:extLst>
          </p:nvPr>
        </p:nvGraphicFramePr>
        <p:xfrm>
          <a:off x="1187624" y="1772816"/>
          <a:ext cx="6807200" cy="4140200"/>
        </p:xfrm>
        <a:graphic>
          <a:graphicData uri="http://schemas.openxmlformats.org/presentationml/2006/ole">
            <mc:AlternateContent xmlns:mc="http://schemas.openxmlformats.org/markup-compatibility/2006">
              <mc:Choice xmlns:v="urn:schemas-microsoft-com:vml" Requires="v">
                <p:oleObj spid="_x0000_s5131" name="Document" r:id="rId3" imgW="6807200" imgH="4140200" progId="Word.Document.12">
                  <p:embed/>
                </p:oleObj>
              </mc:Choice>
              <mc:Fallback>
                <p:oleObj name="Document" r:id="rId3" imgW="6807200" imgH="4140200" progId="Word.Document.12">
                  <p:embed/>
                  <p:pic>
                    <p:nvPicPr>
                      <p:cNvPr id="0" name=""/>
                      <p:cNvPicPr/>
                      <p:nvPr/>
                    </p:nvPicPr>
                    <p:blipFill>
                      <a:blip r:embed="rId4"/>
                      <a:stretch>
                        <a:fillRect/>
                      </a:stretch>
                    </p:blipFill>
                    <p:spPr>
                      <a:xfrm>
                        <a:off x="1187624" y="1772816"/>
                        <a:ext cx="6807200" cy="4140200"/>
                      </a:xfrm>
                      <a:prstGeom prst="rect">
                        <a:avLst/>
                      </a:prstGeom>
                    </p:spPr>
                  </p:pic>
                </p:oleObj>
              </mc:Fallback>
            </mc:AlternateContent>
          </a:graphicData>
        </a:graphic>
      </p:graphicFrame>
      <p:sp>
        <p:nvSpPr>
          <p:cNvPr id="5" name="Rectangle 4"/>
          <p:cNvSpPr/>
          <p:nvPr/>
        </p:nvSpPr>
        <p:spPr>
          <a:xfrm>
            <a:off x="899592" y="4365104"/>
            <a:ext cx="7416824" cy="360040"/>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494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b="1"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1800" dirty="0" smtClean="0"/>
              <a:t>Viewing country average test scores or enrolment rates in isolation is misleading, (</a:t>
            </a:r>
            <a:r>
              <a:rPr lang="en-US" sz="1800" dirty="0" err="1" smtClean="0"/>
              <a:t>esp</a:t>
            </a:r>
            <a:r>
              <a:rPr lang="en-US" sz="1800" dirty="0" smtClean="0"/>
              <a:t> RE trends)</a:t>
            </a:r>
          </a:p>
          <a:p>
            <a:pPr marL="514350" indent="-514350">
              <a:buFont typeface="+mj-lt"/>
              <a:buAutoNum type="arabicPeriod"/>
            </a:pPr>
            <a:r>
              <a:rPr lang="en-US" sz="1800" dirty="0" smtClean="0"/>
              <a:t>Education system performance should be </a:t>
            </a:r>
            <a:r>
              <a:rPr lang="en-US" sz="1800" dirty="0" err="1" smtClean="0"/>
              <a:t>reconceptualised</a:t>
            </a:r>
            <a:r>
              <a:rPr lang="en-US" sz="1800" dirty="0" smtClean="0"/>
              <a:t> as the amount of learning that takes place in the overall population of children (enrolled and non-enrolled)</a:t>
            </a:r>
          </a:p>
          <a:p>
            <a:pPr marL="514350" indent="-514350">
              <a:buFont typeface="+mj-lt"/>
              <a:buAutoNum type="arabicPeriod"/>
            </a:pPr>
            <a:r>
              <a:rPr lang="en-US" sz="1800" dirty="0" smtClean="0"/>
              <a:t>Expansion of access to primary schooling in these 10 countries contributed to improved access to literacy &amp; numeracy</a:t>
            </a:r>
          </a:p>
          <a:p>
            <a:pPr marL="914400" lvl="1" indent="-514350"/>
            <a:r>
              <a:rPr lang="en-US" sz="1600" dirty="0" smtClean="0"/>
              <a:t>Girls and the poor benefitted disproportionately </a:t>
            </a:r>
          </a:p>
          <a:p>
            <a:pPr marL="914400" lvl="1" indent="-514350"/>
            <a:r>
              <a:rPr lang="en-US" sz="1600" dirty="0" smtClean="0"/>
              <a:t>Also accompanied by </a:t>
            </a:r>
          </a:p>
          <a:p>
            <a:pPr marL="1314450" lvl="2" indent="-514350"/>
            <a:r>
              <a:rPr lang="en-US" sz="1200" dirty="0" smtClean="0"/>
              <a:t>access to higher order literacy and numeracy</a:t>
            </a:r>
          </a:p>
          <a:p>
            <a:pPr marL="1314450" lvl="2" indent="-514350"/>
            <a:r>
              <a:rPr lang="en-US" sz="1200" dirty="0" smtClean="0"/>
              <a:t>Increased attainment of higher levels of schooling (Gr9 completion)</a:t>
            </a:r>
          </a:p>
          <a:p>
            <a:pPr marL="914400" lvl="1" indent="-514350"/>
            <a:r>
              <a:rPr lang="en-US" sz="1600" dirty="0" smtClean="0"/>
              <a:t>Results robust to alternative measure of access (using augmented administrative data) rather than HH survey data</a:t>
            </a:r>
          </a:p>
          <a:p>
            <a:pPr marL="514350" indent="-514350">
              <a:buFont typeface="+mj-lt"/>
              <a:buAutoNum type="arabicPeriod"/>
            </a:pPr>
            <a:r>
              <a:rPr lang="en-US" sz="1800" dirty="0" smtClean="0"/>
              <a:t>The perception of an access-quality trade-off has less empirical support than was previously thought to be the case </a:t>
            </a:r>
          </a:p>
          <a:p>
            <a:pPr marL="514350" indent="-514350">
              <a:buFont typeface="+mj-lt"/>
              <a:buAutoNum type="arabicPeriod"/>
            </a:pPr>
            <a:r>
              <a:rPr lang="en-US" sz="1800" dirty="0" smtClean="0"/>
              <a:t>Important to develop these types of statistics for post-2015 MDG</a:t>
            </a:r>
          </a:p>
          <a:p>
            <a:pPr marL="914400" lvl="1" indent="-514350"/>
            <a:endParaRPr lang="en-US" sz="1600" dirty="0"/>
          </a:p>
        </p:txBody>
      </p:sp>
    </p:spTree>
    <p:extLst>
      <p:ext uri="{BB962C8B-B14F-4D97-AF65-F5344CB8AC3E}">
        <p14:creationId xmlns:p14="http://schemas.microsoft.com/office/powerpoint/2010/main" val="51007855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p:cNvSpPr>
            <a:spLocks noGrp="1"/>
          </p:cNvSpPr>
          <p:nvPr>
            <p:ph idx="1"/>
          </p:nvPr>
        </p:nvSpPr>
        <p:spPr/>
        <p:txBody>
          <a:bodyPr>
            <a:noAutofit/>
          </a:bodyPr>
          <a:lstStyle/>
          <a:p>
            <a:pPr lvl="1"/>
            <a:endParaRPr lang="en-ZA" sz="1400" dirty="0" smtClean="0">
              <a:solidFill>
                <a:srgbClr val="008000"/>
              </a:solidFill>
            </a:endParaRPr>
          </a:p>
          <a:p>
            <a:pPr lvl="1"/>
            <a:r>
              <a:rPr lang="en-ZA" sz="1400" dirty="0" smtClean="0">
                <a:solidFill>
                  <a:srgbClr val="008000"/>
                </a:solidFill>
              </a:rPr>
              <a:t>Spaull</a:t>
            </a:r>
            <a:r>
              <a:rPr lang="en-ZA" sz="1400" dirty="0">
                <a:solidFill>
                  <a:srgbClr val="008000"/>
                </a:solidFill>
              </a:rPr>
              <a:t>, N., and Taylor, S</a:t>
            </a:r>
            <a:r>
              <a:rPr lang="en-ZA" sz="1400" dirty="0" smtClean="0">
                <a:solidFill>
                  <a:srgbClr val="008000"/>
                </a:solidFill>
              </a:rPr>
              <a:t>. (2015). </a:t>
            </a:r>
            <a:r>
              <a:rPr lang="en-ZA" sz="1400" i="1" dirty="0">
                <a:solidFill>
                  <a:srgbClr val="008000"/>
                </a:solidFill>
              </a:rPr>
              <a:t>Access to what? Creating a composite measure of educational quantity and educational quality for 11 African countries</a:t>
            </a:r>
            <a:r>
              <a:rPr lang="en-ZA" sz="1400" dirty="0">
                <a:solidFill>
                  <a:srgbClr val="008000"/>
                </a:solidFill>
              </a:rPr>
              <a:t>. </a:t>
            </a:r>
            <a:r>
              <a:rPr lang="en-ZA" sz="1400" b="1" dirty="0">
                <a:solidFill>
                  <a:srgbClr val="008000"/>
                </a:solidFill>
              </a:rPr>
              <a:t>Comparative Education Review</a:t>
            </a:r>
            <a:r>
              <a:rPr lang="en-ZA" sz="1400" dirty="0">
                <a:solidFill>
                  <a:srgbClr val="008000"/>
                </a:solidFill>
              </a:rPr>
              <a:t>. Vol. 58, No. 1</a:t>
            </a:r>
            <a:r>
              <a:rPr lang="en-ZA" sz="1400" dirty="0" smtClean="0">
                <a:solidFill>
                  <a:srgbClr val="008000"/>
                </a:solidFill>
              </a:rPr>
              <a:t>.</a:t>
            </a:r>
          </a:p>
          <a:p>
            <a:pPr lvl="1"/>
            <a:endParaRPr lang="en-ZA" sz="400" dirty="0"/>
          </a:p>
          <a:p>
            <a:pPr lvl="1"/>
            <a:r>
              <a:rPr lang="en-US" sz="1400" dirty="0" smtClean="0">
                <a:solidFill>
                  <a:srgbClr val="008000"/>
                </a:solidFill>
              </a:rPr>
              <a:t>Taylor</a:t>
            </a:r>
            <a:r>
              <a:rPr lang="en-US" sz="1400" dirty="0" smtClean="0">
                <a:solidFill>
                  <a:srgbClr val="008000"/>
                </a:solidFill>
              </a:rPr>
              <a:t>, S., and Spaull, N. (2015). Measuring access to learning over a period of increased access to schooling: The case of Southern and Eastern Africa since 2000. </a:t>
            </a:r>
            <a:r>
              <a:rPr lang="en-US" sz="1400" b="1" dirty="0" smtClean="0">
                <a:solidFill>
                  <a:srgbClr val="008000"/>
                </a:solidFill>
              </a:rPr>
              <a:t>International Journal of Educational Development</a:t>
            </a:r>
            <a:r>
              <a:rPr lang="en-US" sz="1400" dirty="0" smtClean="0">
                <a:solidFill>
                  <a:srgbClr val="008000"/>
                </a:solidFill>
              </a:rPr>
              <a:t>. (accepted)</a:t>
            </a:r>
          </a:p>
          <a:p>
            <a:endParaRPr lang="en-US" sz="1600" dirty="0"/>
          </a:p>
        </p:txBody>
      </p:sp>
    </p:spTree>
    <p:extLst>
      <p:ext uri="{BB962C8B-B14F-4D97-AF65-F5344CB8AC3E}">
        <p14:creationId xmlns:p14="http://schemas.microsoft.com/office/powerpoint/2010/main" val="24892790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556792"/>
            <a:ext cx="6563072" cy="3226370"/>
          </a:xfrm>
          <a:solidFill>
            <a:schemeClr val="accent1">
              <a:lumMod val="40000"/>
              <a:lumOff val="60000"/>
            </a:schemeClr>
          </a:solidFill>
        </p:spPr>
        <p:txBody>
          <a:bodyPr>
            <a:normAutofit/>
          </a:bodyPr>
          <a:lstStyle/>
          <a:p>
            <a:r>
              <a:rPr lang="en-ZA" sz="4800" b="1" dirty="0" smtClean="0"/>
              <a:t>Thank you</a:t>
            </a:r>
            <a:br>
              <a:rPr lang="en-ZA" sz="4800" b="1" dirty="0" smtClean="0"/>
            </a:br>
            <a:r>
              <a:rPr lang="en-ZA" sz="3600" dirty="0" smtClean="0"/>
              <a:t>Comments</a:t>
            </a:r>
            <a:r>
              <a:rPr lang="en-ZA" sz="3600" dirty="0" smtClean="0"/>
              <a:t>, suggestions &amp; questions welcome</a:t>
            </a:r>
            <a:endParaRPr lang="en-ZA" sz="3600" dirty="0"/>
          </a:p>
        </p:txBody>
      </p:sp>
    </p:spTree>
    <p:extLst>
      <p:ext uri="{BB962C8B-B14F-4D97-AF65-F5344CB8AC3E}">
        <p14:creationId xmlns:p14="http://schemas.microsoft.com/office/powerpoint/2010/main" val="197303354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Mozambique reading</a:t>
            </a:r>
            <a:endParaRPr lang="en-ZA" sz="2400" dirty="0">
              <a:solidFill>
                <a:srgbClr val="C00000"/>
              </a:solidFill>
            </a:endParaRPr>
          </a:p>
        </p:txBody>
      </p:sp>
      <p:graphicFrame>
        <p:nvGraphicFramePr>
          <p:cNvPr id="7" name="Chart 6"/>
          <p:cNvGraphicFramePr/>
          <p:nvPr/>
        </p:nvGraphicFramePr>
        <p:xfrm>
          <a:off x="857224" y="1857364"/>
          <a:ext cx="7358114" cy="45720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380312" y="6165304"/>
            <a:ext cx="1584176" cy="430887"/>
          </a:xfrm>
          <a:prstGeom prst="rect">
            <a:avLst/>
          </a:prstGeom>
          <a:noFill/>
        </p:spPr>
        <p:txBody>
          <a:bodyPr wrap="square" rtlCol="0">
            <a:spAutoFit/>
          </a:bodyPr>
          <a:lstStyle/>
          <a:p>
            <a:r>
              <a:rPr lang="en-ZA" sz="1100" dirty="0" smtClean="0"/>
              <a:t>Population growth (2000-2007) 20.6%.</a:t>
            </a:r>
            <a:endParaRPr lang="en-ZA" sz="1100" dirty="0"/>
          </a:p>
        </p:txBody>
      </p:sp>
    </p:spTree>
    <p:extLst>
      <p:ext uri="{BB962C8B-B14F-4D97-AF65-F5344CB8AC3E}">
        <p14:creationId xmlns:p14="http://schemas.microsoft.com/office/powerpoint/2010/main" val="59109965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Kenya reading</a:t>
            </a:r>
            <a:endParaRPr lang="en-ZA" sz="2400" dirty="0">
              <a:solidFill>
                <a:srgbClr val="C00000"/>
              </a:solidFill>
            </a:endParaRPr>
          </a:p>
        </p:txBody>
      </p:sp>
      <p:graphicFrame>
        <p:nvGraphicFramePr>
          <p:cNvPr id="6" name="Chart 5"/>
          <p:cNvGraphicFramePr/>
          <p:nvPr/>
        </p:nvGraphicFramePr>
        <p:xfrm>
          <a:off x="1357290" y="1785926"/>
          <a:ext cx="6715172"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380747"/>
            <a:ext cx="1584176" cy="430887"/>
          </a:xfrm>
          <a:prstGeom prst="rect">
            <a:avLst/>
          </a:prstGeom>
          <a:noFill/>
        </p:spPr>
        <p:txBody>
          <a:bodyPr wrap="square" rtlCol="0">
            <a:spAutoFit/>
          </a:bodyPr>
          <a:lstStyle/>
          <a:p>
            <a:r>
              <a:rPr lang="en-ZA" sz="1100" dirty="0" smtClean="0"/>
              <a:t>Population growth (2000-2007) 6.3%.</a:t>
            </a:r>
            <a:endParaRPr lang="en-ZA" sz="1100" dirty="0"/>
          </a:p>
        </p:txBody>
      </p:sp>
    </p:spTree>
    <p:extLst>
      <p:ext uri="{BB962C8B-B14F-4D97-AF65-F5344CB8AC3E}">
        <p14:creationId xmlns:p14="http://schemas.microsoft.com/office/powerpoint/2010/main" val="17028145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Tanzania maths</a:t>
            </a:r>
            <a:endParaRPr lang="en-ZA" sz="2400" dirty="0">
              <a:solidFill>
                <a:srgbClr val="C00000"/>
              </a:solidFill>
            </a:endParaRPr>
          </a:p>
        </p:txBody>
      </p:sp>
      <p:graphicFrame>
        <p:nvGraphicFramePr>
          <p:cNvPr id="7" name="Chart 6"/>
          <p:cNvGraphicFramePr/>
          <p:nvPr/>
        </p:nvGraphicFramePr>
        <p:xfrm>
          <a:off x="1214414" y="1714488"/>
          <a:ext cx="6786610" cy="492922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533150" y="6427113"/>
            <a:ext cx="1584176" cy="430887"/>
          </a:xfrm>
          <a:prstGeom prst="rect">
            <a:avLst/>
          </a:prstGeom>
          <a:noFill/>
        </p:spPr>
        <p:txBody>
          <a:bodyPr wrap="square" rtlCol="0">
            <a:spAutoFit/>
          </a:bodyPr>
          <a:lstStyle/>
          <a:p>
            <a:r>
              <a:rPr lang="en-ZA" sz="1100" dirty="0" smtClean="0"/>
              <a:t>Population growth (2000-2007) 16.8%.</a:t>
            </a:r>
            <a:endParaRPr lang="en-ZA" sz="1100" dirty="0"/>
          </a:p>
        </p:txBody>
      </p:sp>
    </p:spTree>
    <p:extLst>
      <p:ext uri="{BB962C8B-B14F-4D97-AF65-F5344CB8AC3E}">
        <p14:creationId xmlns:p14="http://schemas.microsoft.com/office/powerpoint/2010/main" val="145509750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Uganda maths</a:t>
            </a:r>
            <a:endParaRPr lang="en-ZA" sz="2400" dirty="0">
              <a:solidFill>
                <a:srgbClr val="C00000"/>
              </a:solidFill>
            </a:endParaRPr>
          </a:p>
        </p:txBody>
      </p:sp>
      <p:graphicFrame>
        <p:nvGraphicFramePr>
          <p:cNvPr id="6" name="Chart 5"/>
          <p:cNvGraphicFramePr/>
          <p:nvPr/>
        </p:nvGraphicFramePr>
        <p:xfrm>
          <a:off x="1142976" y="1857364"/>
          <a:ext cx="6786610" cy="478634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559824" y="6427113"/>
            <a:ext cx="1584176" cy="430887"/>
          </a:xfrm>
          <a:prstGeom prst="rect">
            <a:avLst/>
          </a:prstGeom>
          <a:noFill/>
        </p:spPr>
        <p:txBody>
          <a:bodyPr wrap="square" rtlCol="0">
            <a:spAutoFit/>
          </a:bodyPr>
          <a:lstStyle/>
          <a:p>
            <a:r>
              <a:rPr lang="en-ZA" sz="1100" dirty="0" smtClean="0"/>
              <a:t>Population growth (2000-2007) 25.6%.</a:t>
            </a:r>
            <a:endParaRPr lang="en-ZA" sz="1100" dirty="0"/>
          </a:p>
        </p:txBody>
      </p:sp>
    </p:spTree>
    <p:extLst>
      <p:ext uri="{BB962C8B-B14F-4D97-AF65-F5344CB8AC3E}">
        <p14:creationId xmlns:p14="http://schemas.microsoft.com/office/powerpoint/2010/main" val="325015973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32656"/>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642918"/>
            <a:ext cx="6143668" cy="830997"/>
          </a:xfrm>
          <a:prstGeom prst="rect">
            <a:avLst/>
          </a:prstGeom>
          <a:solidFill>
            <a:schemeClr val="bg1">
              <a:lumMod val="85000"/>
              <a:alpha val="79000"/>
            </a:schemeClr>
          </a:solidFill>
        </p:spPr>
        <p:txBody>
          <a:bodyPr wrap="square" rtlCol="0">
            <a:spAutoFit/>
          </a:bodyPr>
          <a:lstStyle/>
          <a:p>
            <a:r>
              <a:rPr lang="en-ZA" sz="2400" dirty="0" smtClean="0"/>
              <a:t>The numbers of grade 6 children reaching each level of achievement:  </a:t>
            </a:r>
            <a:r>
              <a:rPr lang="en-ZA" sz="2400" dirty="0" smtClean="0">
                <a:solidFill>
                  <a:srgbClr val="C00000"/>
                </a:solidFill>
              </a:rPr>
              <a:t>Malawi reading</a:t>
            </a:r>
            <a:endParaRPr lang="en-ZA" sz="2400" dirty="0">
              <a:solidFill>
                <a:srgbClr val="C00000"/>
              </a:solidFill>
            </a:endParaRPr>
          </a:p>
        </p:txBody>
      </p:sp>
      <p:graphicFrame>
        <p:nvGraphicFramePr>
          <p:cNvPr id="7" name="Chart 6"/>
          <p:cNvGraphicFramePr/>
          <p:nvPr/>
        </p:nvGraphicFramePr>
        <p:xfrm>
          <a:off x="1000100" y="1857364"/>
          <a:ext cx="6929486" cy="478634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452320" y="6367673"/>
            <a:ext cx="1584176" cy="430887"/>
          </a:xfrm>
          <a:prstGeom prst="rect">
            <a:avLst/>
          </a:prstGeom>
          <a:noFill/>
        </p:spPr>
        <p:txBody>
          <a:bodyPr wrap="square" rtlCol="0">
            <a:spAutoFit/>
          </a:bodyPr>
          <a:lstStyle/>
          <a:p>
            <a:r>
              <a:rPr lang="en-ZA" sz="1100" dirty="0" smtClean="0"/>
              <a:t>Population growth (2000-2007) 26.8%.</a:t>
            </a:r>
            <a:endParaRPr lang="en-ZA" sz="1100" dirty="0"/>
          </a:p>
        </p:txBody>
      </p:sp>
    </p:spTree>
    <p:extLst>
      <p:ext uri="{BB962C8B-B14F-4D97-AF65-F5344CB8AC3E}">
        <p14:creationId xmlns:p14="http://schemas.microsoft.com/office/powerpoint/2010/main" val="161026623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14290"/>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285728"/>
            <a:ext cx="6143668" cy="769441"/>
          </a:xfrm>
          <a:prstGeom prst="rect">
            <a:avLst/>
          </a:prstGeom>
          <a:solidFill>
            <a:schemeClr val="bg1">
              <a:lumMod val="85000"/>
              <a:alpha val="79000"/>
            </a:schemeClr>
          </a:solidFill>
        </p:spPr>
        <p:txBody>
          <a:bodyPr wrap="square" rtlCol="0">
            <a:spAutoFit/>
          </a:bodyPr>
          <a:lstStyle/>
          <a:p>
            <a:r>
              <a:rPr lang="en-ZA" sz="2400" dirty="0" smtClean="0"/>
              <a:t>The TAULL story:</a:t>
            </a:r>
          </a:p>
          <a:p>
            <a:r>
              <a:rPr lang="en-ZA" sz="2000" dirty="0" smtClean="0"/>
              <a:t>Social composition:</a:t>
            </a:r>
          </a:p>
        </p:txBody>
      </p:sp>
      <p:graphicFrame>
        <p:nvGraphicFramePr>
          <p:cNvPr id="6" name="Chart 5"/>
          <p:cNvGraphicFramePr/>
          <p:nvPr/>
        </p:nvGraphicFramePr>
        <p:xfrm>
          <a:off x="785786" y="1571612"/>
          <a:ext cx="7858180" cy="42862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82304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14290"/>
            <a:ext cx="2339752" cy="1167518"/>
          </a:xfrm>
          <a:prstGeom prst="rect">
            <a:avLst/>
          </a:prstGeom>
          <a:solidFill>
            <a:schemeClr val="accent1">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1800" b="1" i="0" u="none" strike="noStrike" kern="1200" cap="none" spc="0" normalizeH="0" baseline="0" noProof="0" dirty="0" smtClean="0">
                <a:ln>
                  <a:noFill/>
                </a:ln>
                <a:solidFill>
                  <a:srgbClr val="C00000"/>
                </a:solidFill>
                <a:effectLst/>
                <a:uLnTx/>
                <a:uFillTx/>
                <a:latin typeface="+mj-lt"/>
                <a:ea typeface="+mj-ea"/>
                <a:cs typeface="+mj-cs"/>
              </a:rPr>
              <a:t>A trade-off between</a:t>
            </a:r>
            <a:r>
              <a:rPr kumimoji="0" lang="en-ZA" sz="1800" b="1" i="0" u="none" strike="noStrike" kern="1200" cap="none" spc="0" normalizeH="0" noProof="0" dirty="0" smtClean="0">
                <a:ln>
                  <a:noFill/>
                </a:ln>
                <a:solidFill>
                  <a:srgbClr val="C00000"/>
                </a:solidFill>
                <a:effectLst/>
                <a:uLnTx/>
                <a:uFillTx/>
                <a:latin typeface="+mj-lt"/>
                <a:ea typeface="+mj-ea"/>
                <a:cs typeface="+mj-cs"/>
              </a:rPr>
              <a:t> access &amp; quality?</a:t>
            </a:r>
            <a:endParaRPr kumimoji="0" lang="en-ZA" sz="1800" b="1" i="0" u="none" strike="noStrike" kern="1200" cap="none" spc="0" normalizeH="0" baseline="0" noProof="0" dirty="0">
              <a:ln>
                <a:noFill/>
              </a:ln>
              <a:solidFill>
                <a:srgbClr val="C00000"/>
              </a:solidFill>
              <a:effectLst/>
              <a:uLnTx/>
              <a:uFillTx/>
              <a:latin typeface="+mj-lt"/>
              <a:ea typeface="+mj-ea"/>
              <a:cs typeface="+mj-cs"/>
            </a:endParaRPr>
          </a:p>
        </p:txBody>
      </p:sp>
      <p:sp>
        <p:nvSpPr>
          <p:cNvPr id="8" name="TextBox 7"/>
          <p:cNvSpPr txBox="1"/>
          <p:nvPr/>
        </p:nvSpPr>
        <p:spPr>
          <a:xfrm>
            <a:off x="2571736" y="285728"/>
            <a:ext cx="6143668" cy="769441"/>
          </a:xfrm>
          <a:prstGeom prst="rect">
            <a:avLst/>
          </a:prstGeom>
          <a:solidFill>
            <a:schemeClr val="bg1">
              <a:lumMod val="85000"/>
              <a:alpha val="79000"/>
            </a:schemeClr>
          </a:solidFill>
        </p:spPr>
        <p:txBody>
          <a:bodyPr wrap="square" rtlCol="0">
            <a:spAutoFit/>
          </a:bodyPr>
          <a:lstStyle/>
          <a:p>
            <a:r>
              <a:rPr lang="en-ZA" sz="2400" dirty="0" smtClean="0"/>
              <a:t>The TAULL story:</a:t>
            </a:r>
          </a:p>
          <a:p>
            <a:r>
              <a:rPr lang="en-ZA" sz="2000" dirty="0" smtClean="0"/>
              <a:t>Returns to parental education:</a:t>
            </a:r>
          </a:p>
        </p:txBody>
      </p:sp>
      <p:graphicFrame>
        <p:nvGraphicFramePr>
          <p:cNvPr id="7" name="Chart 6"/>
          <p:cNvGraphicFramePr/>
          <p:nvPr/>
        </p:nvGraphicFramePr>
        <p:xfrm>
          <a:off x="571472" y="1565034"/>
          <a:ext cx="7786742" cy="46500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823040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ZA" dirty="0" smtClean="0"/>
              <a:t>Stretch on school resources</a:t>
            </a:r>
            <a:endParaRPr lang="en-ZA" dirty="0"/>
          </a:p>
        </p:txBody>
      </p:sp>
      <p:pic>
        <p:nvPicPr>
          <p:cNvPr id="21505" name="Picture 1"/>
          <p:cNvPicPr>
            <a:picLocks noGrp="1" noChangeAspect="1" noChangeArrowheads="1"/>
          </p:cNvPicPr>
          <p:nvPr>
            <p:ph idx="1"/>
          </p:nvPr>
        </p:nvPicPr>
        <p:blipFill>
          <a:blip r:embed="rId3" cstate="print"/>
          <a:srcRect/>
          <a:stretch>
            <a:fillRect/>
          </a:stretch>
        </p:blipFill>
        <p:spPr bwMode="auto">
          <a:xfrm>
            <a:off x="428596" y="1714488"/>
            <a:ext cx="8229600" cy="2571768"/>
          </a:xfrm>
          <a:prstGeom prst="rect">
            <a:avLst/>
          </a:prstGeom>
          <a:noFill/>
          <a:ln w="9525">
            <a:noFill/>
            <a:miter lim="800000"/>
            <a:headEnd/>
            <a:tailEnd/>
          </a:ln>
          <a:effectLst/>
        </p:spPr>
      </p:pic>
      <p:sp>
        <p:nvSpPr>
          <p:cNvPr id="5" name="TextBox 4"/>
          <p:cNvSpPr txBox="1"/>
          <p:nvPr/>
        </p:nvSpPr>
        <p:spPr>
          <a:xfrm>
            <a:off x="928662" y="4786322"/>
            <a:ext cx="5572164" cy="646331"/>
          </a:xfrm>
          <a:prstGeom prst="rect">
            <a:avLst/>
          </a:prstGeom>
          <a:noFill/>
        </p:spPr>
        <p:txBody>
          <a:bodyPr wrap="square" rtlCol="0">
            <a:spAutoFit/>
          </a:bodyPr>
          <a:lstStyle/>
          <a:p>
            <a:r>
              <a:rPr lang="en-ZA" dirty="0" smtClean="0"/>
              <a:t>Possibly consistent with production function literature:  Teacher quality more NB than physical resources</a:t>
            </a:r>
            <a:endParaRPr lang="en-ZA" dirty="0"/>
          </a:p>
        </p:txBody>
      </p:sp>
    </p:spTree>
    <p:extLst>
      <p:ext uri="{BB962C8B-B14F-4D97-AF65-F5344CB8AC3E}">
        <p14:creationId xmlns:p14="http://schemas.microsoft.com/office/powerpoint/2010/main" val="222861117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ZA" dirty="0" smtClean="0"/>
              <a:t>Concluding discussion </a:t>
            </a:r>
            <a:r>
              <a:rPr lang="en-ZA" sz="2400" dirty="0" smtClean="0"/>
              <a:t>(Nic’s section)</a:t>
            </a:r>
            <a:endParaRPr lang="en-ZA"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ZA" sz="2000" dirty="0" smtClean="0"/>
              <a:t>We take the view that schooling that does not improve cognitive outcomes is only of limited value </a:t>
            </a:r>
            <a:r>
              <a:rPr lang="en-ZA" sz="2000" dirty="0" smtClean="0">
                <a:sym typeface="Wingdings" pitchFamily="2" charset="2"/>
              </a:rPr>
              <a:t> Therefore enrolment rates are incomplete and inaccurate  Effectual enrolment rates are more informative</a:t>
            </a:r>
            <a:endParaRPr lang="en-ZA" sz="1600" dirty="0" smtClean="0">
              <a:sym typeface="Wingdings" pitchFamily="2" charset="2"/>
            </a:endParaRPr>
          </a:p>
          <a:p>
            <a:pPr marL="457200" indent="-457200">
              <a:buFont typeface="+mj-lt"/>
              <a:buAutoNum type="arabicPeriod"/>
            </a:pPr>
            <a:endParaRPr lang="en-ZA" sz="2000" dirty="0" smtClean="0"/>
          </a:p>
          <a:p>
            <a:pPr marL="457200" indent="-457200">
              <a:buFont typeface="+mj-lt"/>
              <a:buAutoNum type="arabicPeriod"/>
            </a:pPr>
            <a:r>
              <a:rPr lang="en-ZA" sz="2000" dirty="0" smtClean="0"/>
              <a:t>Our method of combining access (NAR) and quality (literacy/numeracy) is the most accurate, reliable and well-rounded measure of overall educational performance in SSA (as far as we are aware).</a:t>
            </a:r>
          </a:p>
          <a:p>
            <a:pPr marL="857250" lvl="1" indent="-457200"/>
            <a:r>
              <a:rPr lang="en-ZA" sz="1600" dirty="0" smtClean="0"/>
              <a:t>The main innovation is the assumption that grade-6 aged students that are not attending school (dropout or non-enrolment) are functionally illiterate and functionally innumerate, allowing us to combine binary and continuous measures.</a:t>
            </a:r>
          </a:p>
          <a:p>
            <a:pPr marL="857250" lvl="1" indent="-457200"/>
            <a:r>
              <a:rPr lang="en-ZA" sz="1600" dirty="0" smtClean="0"/>
              <a:t>Although it is uncomplicated it has not been done before for SSA</a:t>
            </a:r>
          </a:p>
          <a:p>
            <a:pPr marL="857250" lvl="1" indent="-457200"/>
            <a:r>
              <a:rPr lang="en-ZA" sz="1600" dirty="0" smtClean="0"/>
              <a:t>Using DHS for cross-country comparisons of attendance rates is methodologically more sound than UNESCO’s NER</a:t>
            </a:r>
          </a:p>
          <a:p>
            <a:pPr marL="857250" lvl="1" indent="-457200"/>
            <a:endParaRPr lang="en-ZA" sz="300" dirty="0" smtClean="0"/>
          </a:p>
        </p:txBody>
      </p:sp>
    </p:spTree>
    <p:extLst>
      <p:ext uri="{BB962C8B-B14F-4D97-AF65-F5344CB8AC3E}">
        <p14:creationId xmlns:p14="http://schemas.microsoft.com/office/powerpoint/2010/main" val="222861117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ZA" dirty="0" smtClean="0"/>
              <a:t>Concluding discussion </a:t>
            </a:r>
            <a:r>
              <a:rPr lang="en-ZA" sz="2400" dirty="0" smtClean="0"/>
              <a:t>(Stephen’s section)</a:t>
            </a:r>
            <a:endParaRPr lang="en-ZA" dirty="0"/>
          </a:p>
        </p:txBody>
      </p:sp>
      <p:sp>
        <p:nvSpPr>
          <p:cNvPr id="3" name="Content Placeholder 2"/>
          <p:cNvSpPr>
            <a:spLocks noGrp="1"/>
          </p:cNvSpPr>
          <p:nvPr>
            <p:ph idx="1"/>
          </p:nvPr>
        </p:nvSpPr>
        <p:spPr/>
        <p:txBody>
          <a:bodyPr>
            <a:noAutofit/>
          </a:bodyPr>
          <a:lstStyle/>
          <a:p>
            <a:pPr marL="857250" lvl="1" indent="-457200"/>
            <a:endParaRPr lang="en-ZA" sz="300" dirty="0" smtClean="0"/>
          </a:p>
          <a:p>
            <a:pPr marL="457200" indent="-457200">
              <a:buFont typeface="+mj-lt"/>
              <a:buAutoNum type="arabicPeriod"/>
            </a:pPr>
            <a:r>
              <a:rPr lang="en-ZA" sz="2000" dirty="0" smtClean="0"/>
              <a:t>The case for a trade-off between access and quality (as measured by outcomes) has been overstated, at least for most countries included here. Countries can and have managed to increase both access to education, and the quality thereof. </a:t>
            </a:r>
          </a:p>
          <a:p>
            <a:pPr marL="857250" lvl="1" indent="-457200"/>
            <a:r>
              <a:rPr lang="en-ZA" sz="1600" dirty="0" smtClean="0"/>
              <a:t>Resources are often stretched </a:t>
            </a:r>
            <a:r>
              <a:rPr lang="en-ZA" sz="1600" dirty="0" smtClean="0">
                <a:sym typeface="Wingdings" pitchFamily="2" charset="2"/>
              </a:rPr>
              <a:t> however, limited impact on performance – able to do more with less per pupil.</a:t>
            </a:r>
          </a:p>
          <a:p>
            <a:pPr marL="857250" lvl="1" indent="-457200"/>
            <a:r>
              <a:rPr lang="en-ZA" sz="1600" dirty="0" smtClean="0">
                <a:sym typeface="Wingdings" pitchFamily="2" charset="2"/>
              </a:rPr>
              <a:t>Only one country could not keep up with population growth: Malawi</a:t>
            </a:r>
            <a:endParaRPr lang="en-ZA" sz="1600" dirty="0" smtClean="0"/>
          </a:p>
          <a:p>
            <a:pPr marL="457200" indent="-457200">
              <a:buFont typeface="+mj-lt"/>
              <a:buAutoNum type="arabicPeriod"/>
            </a:pPr>
            <a:endParaRPr lang="en-ZA" sz="2000" dirty="0"/>
          </a:p>
        </p:txBody>
      </p:sp>
    </p:spTree>
    <p:extLst>
      <p:ext uri="{BB962C8B-B14F-4D97-AF65-F5344CB8AC3E}">
        <p14:creationId xmlns:p14="http://schemas.microsoft.com/office/powerpoint/2010/main" val="222861117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Further research</a:t>
            </a:r>
            <a:endParaRPr lang="en-ZA" dirty="0"/>
          </a:p>
        </p:txBody>
      </p:sp>
      <p:sp>
        <p:nvSpPr>
          <p:cNvPr id="3" name="Content Placeholder 2"/>
          <p:cNvSpPr>
            <a:spLocks noGrp="1"/>
          </p:cNvSpPr>
          <p:nvPr>
            <p:ph idx="1"/>
          </p:nvPr>
        </p:nvSpPr>
        <p:spPr/>
        <p:txBody>
          <a:bodyPr/>
          <a:lstStyle/>
          <a:p>
            <a:pPr>
              <a:buFont typeface="Wingdings" pitchFamily="2" charset="2"/>
              <a:buChar char="q"/>
            </a:pPr>
            <a:r>
              <a:rPr lang="en-ZA" sz="2400" dirty="0" smtClean="0"/>
              <a:t>Does </a:t>
            </a:r>
            <a:r>
              <a:rPr lang="en-ZA" sz="2400" dirty="0"/>
              <a:t>increased access to primary school lead to increase access to secondary and tertiary education</a:t>
            </a:r>
            <a:r>
              <a:rPr lang="en-ZA" sz="2400" dirty="0" smtClean="0"/>
              <a:t>?</a:t>
            </a:r>
          </a:p>
          <a:p>
            <a:pPr>
              <a:buFont typeface="+mj-lt"/>
              <a:buAutoNum type="arabicPeriod"/>
            </a:pPr>
            <a:endParaRPr lang="en-ZA" sz="2400" dirty="0"/>
          </a:p>
          <a:p>
            <a:pPr lvl="1"/>
            <a:r>
              <a:rPr lang="en-ZA" sz="1600" dirty="0">
                <a:solidFill>
                  <a:schemeClr val="accent3">
                    <a:lumMod val="75000"/>
                  </a:schemeClr>
                </a:solidFill>
              </a:rPr>
              <a:t>Somerset (2007) </a:t>
            </a:r>
            <a:r>
              <a:rPr lang="en-ZA" sz="1600" dirty="0"/>
              <a:t>argues that the abolition of school fees in Kenya in 1974 led to a massive increase in grade 1 enrolments accompanied by a huge increase in drop-out thereafter.</a:t>
            </a:r>
          </a:p>
          <a:p>
            <a:pPr lvl="1"/>
            <a:r>
              <a:rPr lang="en-ZA" sz="1600" dirty="0" smtClean="0"/>
              <a:t>Our </a:t>
            </a:r>
            <a:r>
              <a:rPr lang="en-ZA" sz="1600" dirty="0"/>
              <a:t>preliminary analysis suggests that the big expanders in SACMEQ also improved </a:t>
            </a:r>
            <a:r>
              <a:rPr lang="en-ZA" sz="1600" dirty="0" err="1"/>
              <a:t>wrt</a:t>
            </a:r>
            <a:r>
              <a:rPr lang="en-ZA" sz="1600" dirty="0"/>
              <a:t> survival to grade 9 and enrolment amongst 16 </a:t>
            </a:r>
            <a:r>
              <a:rPr lang="en-ZA" sz="1600" dirty="0" smtClean="0"/>
              <a:t>year-olds (using consecutive DHS’s)</a:t>
            </a:r>
            <a:endParaRPr lang="en-ZA" sz="1600" dirty="0"/>
          </a:p>
          <a:p>
            <a:pPr lvl="1"/>
            <a:r>
              <a:rPr lang="en-ZA" sz="1600" dirty="0" smtClean="0"/>
              <a:t>However, bottlenecks </a:t>
            </a:r>
            <a:r>
              <a:rPr lang="en-ZA" sz="1600" dirty="0"/>
              <a:t>can mean that expanded access can have the perverse impact of SES becoming a more important determinant of access to higher levels of education. </a:t>
            </a:r>
            <a:r>
              <a:rPr lang="en-ZA" sz="1600" dirty="0">
                <a:solidFill>
                  <a:schemeClr val="accent3">
                    <a:lumMod val="75000"/>
                  </a:schemeClr>
                </a:solidFill>
              </a:rPr>
              <a:t>(</a:t>
            </a:r>
            <a:r>
              <a:rPr lang="en-ZA" sz="1600" dirty="0" err="1">
                <a:solidFill>
                  <a:schemeClr val="accent3">
                    <a:lumMod val="75000"/>
                  </a:schemeClr>
                </a:solidFill>
              </a:rPr>
              <a:t>Lewin</a:t>
            </a:r>
            <a:r>
              <a:rPr lang="en-ZA" sz="1600" dirty="0">
                <a:solidFill>
                  <a:schemeClr val="accent3">
                    <a:lumMod val="75000"/>
                  </a:schemeClr>
                </a:solidFill>
              </a:rPr>
              <a:t>, 2007)</a:t>
            </a:r>
          </a:p>
          <a:p>
            <a:endParaRPr lang="en-ZA" dirty="0"/>
          </a:p>
        </p:txBody>
      </p:sp>
    </p:spTree>
    <p:extLst>
      <p:ext uri="{BB962C8B-B14F-4D97-AF65-F5344CB8AC3E}">
        <p14:creationId xmlns:p14="http://schemas.microsoft.com/office/powerpoint/2010/main" val="217304915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Persistence of benefits?</a:t>
            </a:r>
            <a:endParaRPr lang="en-ZA" dirty="0"/>
          </a:p>
        </p:txBody>
      </p:sp>
      <p:pic>
        <p:nvPicPr>
          <p:cNvPr id="125955" name="Picture 3"/>
          <p:cNvPicPr>
            <a:picLocks noGrp="1" noChangeAspect="1" noChangeArrowheads="1"/>
          </p:cNvPicPr>
          <p:nvPr>
            <p:ph idx="1"/>
          </p:nvPr>
        </p:nvPicPr>
        <p:blipFill>
          <a:blip r:embed="rId3" cstate="print"/>
          <a:srcRect/>
          <a:stretch>
            <a:fillRect/>
          </a:stretch>
        </p:blipFill>
        <p:spPr bwMode="auto">
          <a:xfrm>
            <a:off x="1071538" y="1888720"/>
            <a:ext cx="6786610" cy="2914796"/>
          </a:xfrm>
          <a:prstGeom prst="rect">
            <a:avLst/>
          </a:prstGeom>
          <a:noFill/>
          <a:ln w="9525">
            <a:noFill/>
            <a:miter lim="800000"/>
            <a:headEnd/>
            <a:tailEnd/>
          </a:ln>
          <a:effectLst/>
        </p:spPr>
      </p:pic>
    </p:spTree>
    <p:extLst>
      <p:ext uri="{BB962C8B-B14F-4D97-AF65-F5344CB8AC3E}">
        <p14:creationId xmlns:p14="http://schemas.microsoft.com/office/powerpoint/2010/main" val="217304915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Questions we have:</a:t>
            </a:r>
            <a:endParaRPr lang="en-ZA" dirty="0"/>
          </a:p>
        </p:txBody>
      </p:sp>
      <p:sp>
        <p:nvSpPr>
          <p:cNvPr id="3" name="Content Placeholder 2"/>
          <p:cNvSpPr>
            <a:spLocks noGrp="1"/>
          </p:cNvSpPr>
          <p:nvPr>
            <p:ph idx="1"/>
          </p:nvPr>
        </p:nvSpPr>
        <p:spPr/>
        <p:txBody>
          <a:bodyPr>
            <a:normAutofit/>
          </a:bodyPr>
          <a:lstStyle/>
          <a:p>
            <a:r>
              <a:rPr lang="en-ZA" sz="2400" dirty="0" smtClean="0"/>
              <a:t>How to link SACMEQ/skills distribution of the student population to skills distribution of the labour force?</a:t>
            </a:r>
          </a:p>
          <a:p>
            <a:r>
              <a:rPr lang="en-ZA" sz="2400" dirty="0" smtClean="0"/>
              <a:t>DHS enrolment rates are based on a questionnaire that says something like “Were you at school for at least one day in the past year?” </a:t>
            </a:r>
            <a:r>
              <a:rPr lang="en-ZA" sz="2400" dirty="0" smtClean="0">
                <a:sym typeface="Wingdings" pitchFamily="2" charset="2"/>
              </a:rPr>
              <a:t> very coarse measure of attendance</a:t>
            </a:r>
          </a:p>
          <a:p>
            <a:r>
              <a:rPr lang="en-ZA" sz="2400" dirty="0" smtClean="0">
                <a:sym typeface="Wingdings" pitchFamily="2" charset="2"/>
              </a:rPr>
              <a:t>Including SACMEQ scores in cross-country growth regressions ala H&amp;W? – useful? Interesting? Martin?</a:t>
            </a:r>
            <a:endParaRPr lang="en-ZA" sz="2400"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References</a:t>
            </a:r>
            <a:endParaRPr lang="en-ZA" dirty="0"/>
          </a:p>
        </p:txBody>
      </p:sp>
      <p:sp>
        <p:nvSpPr>
          <p:cNvPr id="3" name="Content Placeholder 2"/>
          <p:cNvSpPr>
            <a:spLocks noGrp="1"/>
          </p:cNvSpPr>
          <p:nvPr>
            <p:ph idx="1"/>
          </p:nvPr>
        </p:nvSpPr>
        <p:spPr/>
        <p:txBody>
          <a:bodyPr>
            <a:normAutofit fontScale="32500" lnSpcReduction="20000"/>
          </a:bodyPr>
          <a:lstStyle/>
          <a:p>
            <a:r>
              <a:rPr lang="en-US" dirty="0" err="1" smtClean="0"/>
              <a:t>Filmer</a:t>
            </a:r>
            <a:r>
              <a:rPr lang="en-US" dirty="0" smtClean="0"/>
              <a:t>, D. (2010). </a:t>
            </a:r>
            <a:r>
              <a:rPr lang="en-US" i="1" dirty="0" smtClean="0"/>
              <a:t>Educational Attainment and Enrollment around the World.</a:t>
            </a:r>
            <a:r>
              <a:rPr lang="en-US" dirty="0" smtClean="0"/>
              <a:t> The World Bank. econ.worldbank.org/projects/</a:t>
            </a:r>
            <a:r>
              <a:rPr lang="en-US" dirty="0" err="1" smtClean="0"/>
              <a:t>edattain</a:t>
            </a:r>
            <a:r>
              <a:rPr lang="en-US" dirty="0" smtClean="0"/>
              <a:t>: Development Research Group.</a:t>
            </a:r>
            <a:endParaRPr lang="en-ZA" dirty="0" smtClean="0"/>
          </a:p>
          <a:p>
            <a:r>
              <a:rPr lang="en-US" dirty="0" err="1" smtClean="0"/>
              <a:t>Filmer</a:t>
            </a:r>
            <a:r>
              <a:rPr lang="en-US" dirty="0" smtClean="0"/>
              <a:t>, D., &amp; Pritchett, T. (1999). The Effect of Household Wealth on Educational Attainment: Evidence from 35 Countries. </a:t>
            </a:r>
            <a:r>
              <a:rPr lang="en-US" i="1" dirty="0" smtClean="0"/>
              <a:t>Population and Development Review, 25</a:t>
            </a:r>
            <a:r>
              <a:rPr lang="en-US" dirty="0" smtClean="0"/>
              <a:t>(1), 85-120.</a:t>
            </a:r>
            <a:endParaRPr lang="en-ZA" dirty="0" smtClean="0"/>
          </a:p>
          <a:p>
            <a:r>
              <a:rPr lang="en-US" dirty="0" err="1" smtClean="0"/>
              <a:t>Hanushek</a:t>
            </a:r>
            <a:r>
              <a:rPr lang="en-US" dirty="0" smtClean="0"/>
              <a:t>, E., &amp; </a:t>
            </a:r>
            <a:r>
              <a:rPr lang="en-US" dirty="0" err="1" smtClean="0"/>
              <a:t>Woessmann</a:t>
            </a:r>
            <a:r>
              <a:rPr lang="en-US" dirty="0" smtClean="0"/>
              <a:t>, L. (2008). The Role of Cognitive Skills in Economic Development. </a:t>
            </a:r>
            <a:r>
              <a:rPr lang="en-US" i="1" dirty="0" smtClean="0"/>
              <a:t>Journal of Economic Literature, 46</a:t>
            </a:r>
            <a:r>
              <a:rPr lang="en-US" dirty="0" smtClean="0"/>
              <a:t>(3), 607-668.</a:t>
            </a:r>
            <a:endParaRPr lang="en-ZA" dirty="0" smtClean="0"/>
          </a:p>
          <a:p>
            <a:r>
              <a:rPr lang="en-US" dirty="0" err="1" smtClean="0"/>
              <a:t>Hungi</a:t>
            </a:r>
            <a:r>
              <a:rPr lang="en-US" dirty="0" smtClean="0"/>
              <a:t>, N. (2010). </a:t>
            </a:r>
            <a:r>
              <a:rPr lang="en-US" i="1" dirty="0" smtClean="0"/>
              <a:t>What are the levels and trends in grade repetition?</a:t>
            </a:r>
            <a:r>
              <a:rPr lang="en-US" dirty="0" smtClean="0"/>
              <a:t> www.sacmeq.org: Southern and East African Consortium for Monitoring Educational Quality .</a:t>
            </a:r>
            <a:endParaRPr lang="en-ZA" dirty="0" smtClean="0"/>
          </a:p>
          <a:p>
            <a:r>
              <a:rPr lang="en-US" dirty="0" err="1" smtClean="0"/>
              <a:t>Hungi</a:t>
            </a:r>
            <a:r>
              <a:rPr lang="en-US" dirty="0" smtClean="0"/>
              <a:t>, N., </a:t>
            </a:r>
            <a:r>
              <a:rPr lang="en-US" dirty="0" err="1" smtClean="0"/>
              <a:t>Makuwa</a:t>
            </a:r>
            <a:r>
              <a:rPr lang="en-US" dirty="0" smtClean="0"/>
              <a:t>, D., Ross, K., Saito, M., </a:t>
            </a:r>
            <a:r>
              <a:rPr lang="en-US" dirty="0" err="1" smtClean="0"/>
              <a:t>Dolata</a:t>
            </a:r>
            <a:r>
              <a:rPr lang="en-US" dirty="0" smtClean="0"/>
              <a:t>, S., van </a:t>
            </a:r>
            <a:r>
              <a:rPr lang="en-US" dirty="0" err="1" smtClean="0"/>
              <a:t>Capelle</a:t>
            </a:r>
            <a:r>
              <a:rPr lang="en-US" dirty="0" smtClean="0"/>
              <a:t>, F., et al. (2010). </a:t>
            </a:r>
            <a:r>
              <a:rPr lang="en-US" i="1" dirty="0" smtClean="0"/>
              <a:t>SACMEQ III Project Results: Pupil Achievement Levels in Reading and Mathematics.</a:t>
            </a:r>
            <a:r>
              <a:rPr lang="en-US" dirty="0" smtClean="0"/>
              <a:t> Paris: Southern and Eastern Africa Consortium for Monitoring Educational Quality.</a:t>
            </a:r>
            <a:endParaRPr lang="en-ZA" dirty="0" smtClean="0"/>
          </a:p>
          <a:p>
            <a:r>
              <a:rPr lang="en-US" dirty="0" err="1" smtClean="0"/>
              <a:t>Lambin</a:t>
            </a:r>
            <a:r>
              <a:rPr lang="en-US" dirty="0" smtClean="0"/>
              <a:t>, R. (1995). "What can Planners Expect from International Quantitative Studies?" </a:t>
            </a:r>
            <a:r>
              <a:rPr lang="en-US" i="1" dirty="0" smtClean="0"/>
              <a:t>Reflections on Educational Achievement: Papers in </a:t>
            </a:r>
            <a:r>
              <a:rPr lang="en-US" i="1" dirty="0" err="1" smtClean="0"/>
              <a:t>Honour</a:t>
            </a:r>
            <a:r>
              <a:rPr lang="en-US" i="1" dirty="0" smtClean="0"/>
              <a:t> of T. Neville </a:t>
            </a:r>
            <a:r>
              <a:rPr lang="en-US" i="1" dirty="0" err="1" smtClean="0"/>
              <a:t>Postlethwaite</a:t>
            </a:r>
            <a:r>
              <a:rPr lang="en-US" i="1" dirty="0" smtClean="0"/>
              <a:t>.</a:t>
            </a:r>
            <a:r>
              <a:rPr lang="en-US" dirty="0" smtClean="0"/>
              <a:t> </a:t>
            </a:r>
            <a:r>
              <a:rPr lang="en-US" dirty="0" err="1" smtClean="0"/>
              <a:t>Waxmann</a:t>
            </a:r>
            <a:r>
              <a:rPr lang="en-US" dirty="0" smtClean="0"/>
              <a:t> </a:t>
            </a:r>
            <a:r>
              <a:rPr lang="en-US" dirty="0" err="1" smtClean="0"/>
              <a:t>Verlag</a:t>
            </a:r>
            <a:r>
              <a:rPr lang="en-US" dirty="0" smtClean="0"/>
              <a:t>.</a:t>
            </a:r>
            <a:endParaRPr lang="en-ZA" dirty="0" smtClean="0"/>
          </a:p>
          <a:p>
            <a:r>
              <a:rPr lang="en-US" dirty="0" err="1" smtClean="0"/>
              <a:t>Lewin</a:t>
            </a:r>
            <a:r>
              <a:rPr lang="en-US" dirty="0" smtClean="0"/>
              <a:t>, K. (2007). </a:t>
            </a:r>
            <a:r>
              <a:rPr lang="en-US" i="1" dirty="0" smtClean="0"/>
              <a:t>Improving Access, Equity and Transitions in Education: Creating a Research Agenda.</a:t>
            </a:r>
            <a:r>
              <a:rPr lang="en-US" dirty="0" smtClean="0"/>
              <a:t> Co. Sussex: Consortium for research on Educational Access, Transitions and Equity (CREATE).</a:t>
            </a:r>
            <a:endParaRPr lang="en-ZA" dirty="0" smtClean="0"/>
          </a:p>
          <a:p>
            <a:r>
              <a:rPr lang="en-US" dirty="0" err="1" smtClean="0"/>
              <a:t>Lewin</a:t>
            </a:r>
            <a:r>
              <a:rPr lang="en-US" dirty="0" smtClean="0"/>
              <a:t>, K. (2009). Access to education in sub-Saharan Africa: patterns, problems and possibilities. </a:t>
            </a:r>
            <a:r>
              <a:rPr lang="en-US" i="1" dirty="0" smtClean="0"/>
              <a:t>Comparative Education, 45</a:t>
            </a:r>
            <a:r>
              <a:rPr lang="en-US" dirty="0" smtClean="0"/>
              <a:t>(2).</a:t>
            </a:r>
            <a:endParaRPr lang="en-ZA" dirty="0" smtClean="0"/>
          </a:p>
          <a:p>
            <a:r>
              <a:rPr lang="en-US" dirty="0" smtClean="0"/>
              <a:t>Pritchett, L. </a:t>
            </a:r>
            <a:r>
              <a:rPr lang="en-US" i="1" dirty="0" smtClean="0"/>
              <a:t>Towards a New Consensus for Addressing the Global Challenge of the Lack of Education.</a:t>
            </a:r>
            <a:r>
              <a:rPr lang="en-US" dirty="0" smtClean="0"/>
              <a:t> Copenhagen: Copenhagen Consensus, 2004.</a:t>
            </a:r>
            <a:endParaRPr lang="en-ZA" dirty="0" smtClean="0"/>
          </a:p>
          <a:p>
            <a:r>
              <a:rPr lang="en-US" dirty="0" smtClean="0"/>
              <a:t>Ross, K., Saito, M., </a:t>
            </a:r>
            <a:r>
              <a:rPr lang="en-US" dirty="0" err="1" smtClean="0"/>
              <a:t>Dolata</a:t>
            </a:r>
            <a:r>
              <a:rPr lang="en-US" dirty="0" smtClean="0"/>
              <a:t>, S., Ikeda, M., </a:t>
            </a:r>
            <a:r>
              <a:rPr lang="en-US" dirty="0" err="1" smtClean="0"/>
              <a:t>Zuze</a:t>
            </a:r>
            <a:r>
              <a:rPr lang="en-US" dirty="0" smtClean="0"/>
              <a:t>, L., </a:t>
            </a:r>
            <a:r>
              <a:rPr lang="en-US" dirty="0" err="1" smtClean="0"/>
              <a:t>Murimba</a:t>
            </a:r>
            <a:r>
              <a:rPr lang="en-US" dirty="0" smtClean="0"/>
              <a:t>, S., et al. (2005). The Conduct of the SACMEQ II Project. In E. </a:t>
            </a:r>
            <a:r>
              <a:rPr lang="en-US" dirty="0" err="1" smtClean="0"/>
              <a:t>Onsomu</a:t>
            </a:r>
            <a:r>
              <a:rPr lang="en-US" dirty="0" smtClean="0"/>
              <a:t>, J. </a:t>
            </a:r>
            <a:r>
              <a:rPr lang="en-US" dirty="0" err="1" smtClean="0"/>
              <a:t>Nzomo</a:t>
            </a:r>
            <a:r>
              <a:rPr lang="en-US" dirty="0" smtClean="0"/>
              <a:t>, &amp; C. </a:t>
            </a:r>
            <a:r>
              <a:rPr lang="en-US" dirty="0" err="1" smtClean="0"/>
              <a:t>Obiero</a:t>
            </a:r>
            <a:r>
              <a:rPr lang="en-US" dirty="0" smtClean="0"/>
              <a:t>, </a:t>
            </a:r>
            <a:r>
              <a:rPr lang="en-US" i="1" dirty="0" smtClean="0"/>
              <a:t>The SACMEQ II Project in Kenya: A Study of the Conditions of Schooling and the Quality of Education.</a:t>
            </a:r>
            <a:r>
              <a:rPr lang="en-US" dirty="0" smtClean="0"/>
              <a:t> Harare: SACMEQ.</a:t>
            </a:r>
            <a:endParaRPr lang="en-ZA" dirty="0" smtClean="0"/>
          </a:p>
          <a:p>
            <a:r>
              <a:rPr lang="en-US" dirty="0" smtClean="0"/>
              <a:t>SACMEQ. (2010). </a:t>
            </a:r>
            <a:r>
              <a:rPr lang="en-US" i="1" dirty="0" smtClean="0"/>
              <a:t>SACMEQ III Project Results: Pupil Achievement Levels in Reading and Mathematics.</a:t>
            </a:r>
            <a:r>
              <a:rPr lang="en-US" dirty="0" smtClean="0"/>
              <a:t> Retrieved January 2011, from Southern and Eastern Africa Consortium for Monitoring Educational Quality: </a:t>
            </a:r>
            <a:r>
              <a:rPr lang="en-US" dirty="0" smtClean="0">
                <a:hlinkClick r:id="rId3"/>
              </a:rPr>
              <a:t>http://www.sacmeq.org/downloads/sacmeqIII/WD01_SACMEQ_III_Results_Pupil_Achievement.pdf</a:t>
            </a:r>
            <a:endParaRPr lang="en-ZA" dirty="0" smtClean="0"/>
          </a:p>
          <a:p>
            <a:r>
              <a:rPr lang="en-US" dirty="0" err="1" smtClean="0"/>
              <a:t>Sen</a:t>
            </a:r>
            <a:r>
              <a:rPr lang="en-US" dirty="0" smtClean="0"/>
              <a:t>, A. (1999). </a:t>
            </a:r>
            <a:r>
              <a:rPr lang="en-US" i="1" dirty="0" smtClean="0"/>
              <a:t>Development as Freedom.</a:t>
            </a:r>
            <a:r>
              <a:rPr lang="en-US" dirty="0" smtClean="0"/>
              <a:t> Oxford: Oxford University Press</a:t>
            </a:r>
            <a:endParaRPr lang="en-ZA" dirty="0" smtClean="0"/>
          </a:p>
          <a:p>
            <a:r>
              <a:rPr lang="en-US" dirty="0" smtClean="0"/>
              <a:t>UIS. (2009). </a:t>
            </a:r>
            <a:r>
              <a:rPr lang="en-US" i="1" dirty="0" smtClean="0"/>
              <a:t>Global Education Digest 2009: Comparing Education Statistics Across the World.</a:t>
            </a:r>
            <a:r>
              <a:rPr lang="en-US" dirty="0" smtClean="0"/>
              <a:t> Montreal: UNESCO Institute for Statistics.</a:t>
            </a:r>
            <a:endParaRPr lang="en-ZA" dirty="0" smtClean="0"/>
          </a:p>
          <a:p>
            <a:r>
              <a:rPr lang="en-US" dirty="0" smtClean="0"/>
              <a:t>UNESCO. (2005). </a:t>
            </a:r>
            <a:r>
              <a:rPr lang="en-US" i="1" dirty="0" smtClean="0"/>
              <a:t>Education For All Global Monitoring Report 2005.</a:t>
            </a:r>
            <a:r>
              <a:rPr lang="en-US" dirty="0" smtClean="0"/>
              <a:t> Paris: UNESCO Publishing.</a:t>
            </a:r>
            <a:endParaRPr lang="en-ZA" dirty="0" smtClean="0"/>
          </a:p>
          <a:p>
            <a:endParaRPr lang="en-ZA"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err="1" smtClean="0"/>
              <a:t>Lewin</a:t>
            </a:r>
            <a:r>
              <a:rPr lang="en-ZA" dirty="0" smtClean="0"/>
              <a:t> 2007</a:t>
            </a:r>
            <a:endParaRPr lang="en-ZA" dirty="0"/>
          </a:p>
        </p:txBody>
      </p:sp>
      <p:pic>
        <p:nvPicPr>
          <p:cNvPr id="90114" name="Picture 2"/>
          <p:cNvPicPr>
            <a:picLocks noChangeAspect="1" noChangeArrowheads="1"/>
          </p:cNvPicPr>
          <p:nvPr/>
        </p:nvPicPr>
        <p:blipFill>
          <a:blip r:embed="rId3" cstate="print"/>
          <a:srcRect/>
          <a:stretch>
            <a:fillRect/>
          </a:stretch>
        </p:blipFill>
        <p:spPr bwMode="auto">
          <a:xfrm>
            <a:off x="395536" y="2708920"/>
            <a:ext cx="4248472" cy="3178035"/>
          </a:xfrm>
          <a:prstGeom prst="rect">
            <a:avLst/>
          </a:prstGeom>
          <a:ln>
            <a:noFill/>
          </a:ln>
          <a:effectLst>
            <a:outerShdw blurRad="292100" dist="139700" dir="2700000" algn="tl" rotWithShape="0">
              <a:srgbClr val="333333">
                <a:alpha val="65000"/>
              </a:srgbClr>
            </a:outerShdw>
          </a:effectLst>
        </p:spPr>
      </p:pic>
      <p:pic>
        <p:nvPicPr>
          <p:cNvPr id="90115" name="Picture 3"/>
          <p:cNvPicPr>
            <a:picLocks noChangeAspect="1" noChangeArrowheads="1"/>
          </p:cNvPicPr>
          <p:nvPr/>
        </p:nvPicPr>
        <p:blipFill>
          <a:blip r:embed="rId4" cstate="print"/>
          <a:srcRect/>
          <a:stretch>
            <a:fillRect/>
          </a:stretch>
        </p:blipFill>
        <p:spPr bwMode="auto">
          <a:xfrm>
            <a:off x="4932040" y="2636912"/>
            <a:ext cx="3779912" cy="321761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572000" y="1556792"/>
            <a:ext cx="3970784" cy="4565104"/>
          </a:xfrm>
        </p:spPr>
        <p:txBody>
          <a:bodyPr>
            <a:normAutofit/>
          </a:bodyPr>
          <a:lstStyle/>
          <a:p>
            <a:r>
              <a:rPr lang="en-ZA" sz="2400" dirty="0" err="1" smtClean="0"/>
              <a:t>Filmer</a:t>
            </a:r>
            <a:r>
              <a:rPr lang="en-ZA" sz="2400" dirty="0" smtClean="0"/>
              <a:t> &amp; Pritchett 1999</a:t>
            </a:r>
            <a:endParaRPr lang="en-ZA" sz="2400" dirty="0"/>
          </a:p>
        </p:txBody>
      </p:sp>
      <p:pic>
        <p:nvPicPr>
          <p:cNvPr id="91138" name="Picture 2"/>
          <p:cNvPicPr>
            <a:picLocks noChangeAspect="1" noChangeArrowheads="1"/>
          </p:cNvPicPr>
          <p:nvPr/>
        </p:nvPicPr>
        <p:blipFill>
          <a:blip r:embed="rId3" cstate="print"/>
          <a:srcRect/>
          <a:stretch>
            <a:fillRect/>
          </a:stretch>
        </p:blipFill>
        <p:spPr bwMode="auto">
          <a:xfrm>
            <a:off x="112078" y="0"/>
            <a:ext cx="4237647" cy="620429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59832" y="476672"/>
          <a:ext cx="5758232" cy="3816424"/>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a:spLocks noGrp="1"/>
          </p:cNvSpPr>
          <p:nvPr>
            <p:ph type="title"/>
          </p:nvPr>
        </p:nvSpPr>
        <p:spPr>
          <a:xfrm>
            <a:off x="0" y="332656"/>
            <a:ext cx="2339752" cy="1282154"/>
          </a:xfrm>
          <a:solidFill>
            <a:schemeClr val="accent1">
              <a:lumMod val="40000"/>
              <a:lumOff val="60000"/>
            </a:schemeClr>
          </a:solidFill>
        </p:spPr>
        <p:txBody>
          <a:bodyPr>
            <a:normAutofit/>
          </a:bodyPr>
          <a:lstStyle/>
          <a:p>
            <a:r>
              <a:rPr lang="en-ZA" sz="1800" b="1" dirty="0" smtClean="0">
                <a:solidFill>
                  <a:srgbClr val="C00000"/>
                </a:solidFill>
              </a:rPr>
              <a:t>Wealth differences</a:t>
            </a:r>
            <a:endParaRPr lang="en-ZA" sz="1800" b="1" dirty="0">
              <a:solidFill>
                <a:srgbClr val="C00000"/>
              </a:solidFill>
            </a:endParaRPr>
          </a:p>
        </p:txBody>
      </p:sp>
      <p:graphicFrame>
        <p:nvGraphicFramePr>
          <p:cNvPr id="9" name="Chart 8"/>
          <p:cNvGraphicFramePr>
            <a:graphicFrameLocks/>
          </p:cNvGraphicFramePr>
          <p:nvPr>
            <p:extLst>
              <p:ext uri="{D42A27DB-BD31-4B8C-83A1-F6EECF244321}">
                <p14:modId xmlns:p14="http://schemas.microsoft.com/office/powerpoint/2010/main" val="2845371184"/>
              </p:ext>
            </p:extLst>
          </p:nvPr>
        </p:nvGraphicFramePr>
        <p:xfrm>
          <a:off x="3059832" y="4293096"/>
          <a:ext cx="5760640" cy="2268463"/>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6084168" y="1340768"/>
            <a:ext cx="432048" cy="3816424"/>
          </a:xfrm>
          <a:prstGeom prst="rect">
            <a:avLst/>
          </a:prstGeom>
          <a:solidFill>
            <a:srgbClr val="FFFF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ZA" dirty="0" smtClean="0"/>
              <a:t>Functionally literate/numerate</a:t>
            </a:r>
            <a:endParaRPr lang="en-ZA" dirty="0"/>
          </a:p>
        </p:txBody>
      </p:sp>
      <p:sp>
        <p:nvSpPr>
          <p:cNvPr id="3" name="Content Placeholder 2"/>
          <p:cNvSpPr>
            <a:spLocks noGrp="1"/>
          </p:cNvSpPr>
          <p:nvPr>
            <p:ph idx="1"/>
          </p:nvPr>
        </p:nvSpPr>
        <p:spPr>
          <a:xfrm>
            <a:off x="3203848" y="1600200"/>
            <a:ext cx="5482952" cy="4525963"/>
          </a:xfrm>
        </p:spPr>
        <p:txBody>
          <a:bodyPr/>
          <a:lstStyle/>
          <a:p>
            <a:pPr marL="342900" lvl="1" indent="-342900">
              <a:buFont typeface="Arial" pitchFamily="34" charset="0"/>
              <a:buChar char="•"/>
            </a:pPr>
            <a:r>
              <a:rPr lang="en-ZA" sz="1600" dirty="0" smtClean="0"/>
              <a:t>If a student reaches Level 3 for Reading and Mathematics, they are classified as being functionally literate and functionally literate. </a:t>
            </a:r>
          </a:p>
          <a:p>
            <a:pPr marL="342900" lvl="1" indent="-342900">
              <a:buFont typeface="Arial" pitchFamily="34" charset="0"/>
              <a:buChar char="•"/>
            </a:pPr>
            <a:r>
              <a:rPr lang="en-ZA" sz="1600" dirty="0" smtClean="0"/>
              <a:t>If not, they are classified as functionally illiterate and functionally innumerate. By this definition, a functionally illiterate learner cannot read a short and simple text and extract meaning, while a functionally innumerate learner cannot translate graphical information into fractions or interpret everyday units of measurement.</a:t>
            </a:r>
          </a:p>
          <a:p>
            <a:pPr marL="342900" lvl="1" indent="-342900">
              <a:buFont typeface="Arial" pitchFamily="34" charset="0"/>
              <a:buChar char="•"/>
            </a:pPr>
            <a:r>
              <a:rPr lang="en-ZA" sz="1600" dirty="0" smtClean="0"/>
              <a:t>An </a:t>
            </a:r>
            <a:r>
              <a:rPr lang="en-ZA" sz="1600" u="sng" dirty="0" smtClean="0"/>
              <a:t>important innovation </a:t>
            </a:r>
            <a:r>
              <a:rPr lang="en-ZA" sz="1600" dirty="0" smtClean="0"/>
              <a:t>in the paper is our assumption </a:t>
            </a:r>
            <a:r>
              <a:rPr lang="en-ZA" sz="1600" dirty="0"/>
              <a:t>that grade-6 aged students that are not attending school (due to dropout or non-enrolment) are functionally illiterate and functionally innumerate</a:t>
            </a:r>
            <a:r>
              <a:rPr lang="en-ZA" sz="1600" dirty="0" smtClean="0"/>
              <a:t>….this allows us to combine access (binary) and quality (continuous) variables.</a:t>
            </a:r>
          </a:p>
          <a:p>
            <a:pPr marL="342900" lvl="1" indent="-342900">
              <a:buFont typeface="Arial" pitchFamily="34" charset="0"/>
              <a:buChar char="•"/>
            </a:pPr>
            <a:r>
              <a:rPr lang="en-ZA" sz="1600" dirty="0" smtClean="0"/>
              <a:t>See </a:t>
            </a:r>
            <a:r>
              <a:rPr lang="en-ZA" sz="1600" dirty="0" smtClean="0">
                <a:solidFill>
                  <a:schemeClr val="accent3">
                    <a:lumMod val="75000"/>
                  </a:schemeClr>
                </a:solidFill>
              </a:rPr>
              <a:t>Shabalala, 2005: p222</a:t>
            </a:r>
            <a:endParaRPr lang="en-ZA" sz="1600" dirty="0">
              <a:solidFill>
                <a:schemeClr val="accent3">
                  <a:lumMod val="75000"/>
                </a:schemeClr>
              </a:solidFill>
            </a:endParaRPr>
          </a:p>
          <a:p>
            <a:endParaRPr lang="en-ZA" dirty="0"/>
          </a:p>
        </p:txBody>
      </p:sp>
      <p:sp>
        <p:nvSpPr>
          <p:cNvPr id="4" name="TextBox 3"/>
          <p:cNvSpPr txBox="1"/>
          <p:nvPr/>
        </p:nvSpPr>
        <p:spPr>
          <a:xfrm>
            <a:off x="345690" y="1844824"/>
            <a:ext cx="2232248" cy="1107996"/>
          </a:xfrm>
          <a:prstGeom prst="rect">
            <a:avLst/>
          </a:prstGeom>
          <a:solidFill>
            <a:schemeClr val="bg1">
              <a:lumMod val="85000"/>
            </a:schemeClr>
          </a:solidFill>
        </p:spPr>
        <p:txBody>
          <a:bodyPr wrap="square" rtlCol="0">
            <a:spAutoFit/>
          </a:bodyPr>
          <a:lstStyle/>
          <a:p>
            <a:pPr algn="just"/>
            <a:r>
              <a:rPr lang="en-ZA" sz="1100" b="1" dirty="0" smtClean="0"/>
              <a:t>Basic reading (L3)</a:t>
            </a:r>
          </a:p>
          <a:p>
            <a:pPr algn="just"/>
            <a:r>
              <a:rPr lang="en-ZA" sz="1100" dirty="0" smtClean="0"/>
              <a:t>Interprets meaning (by matching words and phrases, completing a sentence, or matching adjacent words) in a short and simple text by reading on or reading back.</a:t>
            </a:r>
          </a:p>
        </p:txBody>
      </p:sp>
      <p:sp>
        <p:nvSpPr>
          <p:cNvPr id="5" name="TextBox 4"/>
          <p:cNvSpPr txBox="1"/>
          <p:nvPr/>
        </p:nvSpPr>
        <p:spPr>
          <a:xfrm>
            <a:off x="345690" y="3140968"/>
            <a:ext cx="2232248" cy="1954381"/>
          </a:xfrm>
          <a:prstGeom prst="rect">
            <a:avLst/>
          </a:prstGeom>
          <a:solidFill>
            <a:schemeClr val="bg1">
              <a:lumMod val="85000"/>
            </a:schemeClr>
          </a:solidFill>
        </p:spPr>
        <p:txBody>
          <a:bodyPr wrap="square" rtlCol="0">
            <a:spAutoFit/>
          </a:bodyPr>
          <a:lstStyle/>
          <a:p>
            <a:pPr algn="just"/>
            <a:r>
              <a:rPr lang="en-ZA" sz="1100" b="1" dirty="0" smtClean="0"/>
              <a:t>Basic numeracy (L3)</a:t>
            </a:r>
          </a:p>
          <a:p>
            <a:pPr algn="just"/>
            <a:r>
              <a:rPr lang="en-ZA" sz="1100" dirty="0" smtClean="0"/>
              <a:t>Translates verbal information presented in a sentence, simple graph or table using one arithmetic operation in several repeated steps. Translates graphical information into fractions. Interprets place value in whole numbers up to thousands. Interprets simple common everyday units of measurement.</a:t>
            </a:r>
          </a:p>
        </p:txBody>
      </p:sp>
    </p:spTree>
    <p:extLst>
      <p:ext uri="{BB962C8B-B14F-4D97-AF65-F5344CB8AC3E}">
        <p14:creationId xmlns:p14="http://schemas.microsoft.com/office/powerpoint/2010/main" val="252351587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2841582598"/>
              </p:ext>
            </p:extLst>
          </p:nvPr>
        </p:nvGraphicFramePr>
        <p:xfrm>
          <a:off x="179512" y="1484784"/>
          <a:ext cx="4032448" cy="36004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7544" y="188640"/>
            <a:ext cx="8229600" cy="1143000"/>
          </a:xfrm>
          <a:solidFill>
            <a:schemeClr val="accent1">
              <a:lumMod val="40000"/>
              <a:lumOff val="60000"/>
            </a:schemeClr>
          </a:solidFill>
        </p:spPr>
        <p:txBody>
          <a:bodyPr>
            <a:noAutofit/>
          </a:bodyPr>
          <a:lstStyle/>
          <a:p>
            <a:r>
              <a:rPr lang="en-ZA" sz="3200" dirty="0" smtClean="0"/>
              <a:t>Correcting for differential access by quintile</a:t>
            </a:r>
            <a:endParaRPr lang="en-ZA" sz="3200" dirty="0"/>
          </a:p>
        </p:txBody>
      </p:sp>
      <p:graphicFrame>
        <p:nvGraphicFramePr>
          <p:cNvPr id="4" name="Chart 3"/>
          <p:cNvGraphicFramePr>
            <a:graphicFrameLocks/>
          </p:cNvGraphicFramePr>
          <p:nvPr>
            <p:extLst>
              <p:ext uri="{D42A27DB-BD31-4B8C-83A1-F6EECF244321}">
                <p14:modId xmlns:p14="http://schemas.microsoft.com/office/powerpoint/2010/main" val="4138191068"/>
              </p:ext>
            </p:extLst>
          </p:nvPr>
        </p:nvGraphicFramePr>
        <p:xfrm>
          <a:off x="4283968" y="1484784"/>
          <a:ext cx="4392488" cy="360040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a:xfrm>
            <a:off x="1763688" y="2564904"/>
            <a:ext cx="1080120" cy="2520280"/>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7" name="Rounded Rectangle 6"/>
          <p:cNvSpPr/>
          <p:nvPr/>
        </p:nvSpPr>
        <p:spPr>
          <a:xfrm>
            <a:off x="5004048" y="2852936"/>
            <a:ext cx="1080120" cy="2088232"/>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graphicFrame>
        <p:nvGraphicFramePr>
          <p:cNvPr id="8" name="Table 7"/>
          <p:cNvGraphicFramePr>
            <a:graphicFrameLocks noGrp="1"/>
          </p:cNvGraphicFramePr>
          <p:nvPr>
            <p:extLst>
              <p:ext uri="{D42A27DB-BD31-4B8C-83A1-F6EECF244321}">
                <p14:modId xmlns:p14="http://schemas.microsoft.com/office/powerpoint/2010/main" val="951347606"/>
              </p:ext>
            </p:extLst>
          </p:nvPr>
        </p:nvGraphicFramePr>
        <p:xfrm>
          <a:off x="251520" y="5229200"/>
          <a:ext cx="5112568" cy="1512167"/>
        </p:xfrm>
        <a:graphic>
          <a:graphicData uri="http://schemas.openxmlformats.org/drawingml/2006/table">
            <a:tbl>
              <a:tblPr>
                <a:tableStyleId>{5C22544A-7EE6-4342-B048-85BDC9FD1C3A}</a:tableStyleId>
              </a:tblPr>
              <a:tblGrid>
                <a:gridCol w="613508"/>
                <a:gridCol w="613508"/>
                <a:gridCol w="971388"/>
                <a:gridCol w="971388"/>
                <a:gridCol w="971388"/>
                <a:gridCol w="971388"/>
              </a:tblGrid>
              <a:tr h="401912">
                <a:tc>
                  <a:txBody>
                    <a:bodyPr/>
                    <a:lstStyle/>
                    <a:p>
                      <a:pPr algn="l" fontAlgn="b"/>
                      <a:endParaRPr lang="en-ZA" sz="1100" b="0" i="0" u="none" strike="noStrike" dirty="0">
                        <a:solidFill>
                          <a:srgbClr val="000000"/>
                        </a:solidFill>
                        <a:effectLst/>
                        <a:latin typeface="Calibri"/>
                      </a:endParaRPr>
                    </a:p>
                  </a:txBody>
                  <a:tcPr marL="9525" marR="9525" marT="9525" marB="0" anchor="b"/>
                </a:tc>
                <a:tc>
                  <a:txBody>
                    <a:bodyPr/>
                    <a:lstStyle/>
                    <a:p>
                      <a:pPr algn="ctr" fontAlgn="b"/>
                      <a:r>
                        <a:rPr lang="en-ZA" sz="1100" u="none" strike="noStrike" dirty="0">
                          <a:effectLst/>
                        </a:rPr>
                        <a:t>NAR by quintile</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b="0" i="0" u="none" strike="noStrike" dirty="0" smtClean="0">
                          <a:solidFill>
                            <a:srgbClr val="000000"/>
                          </a:solidFill>
                          <a:effectLst/>
                          <a:latin typeface="Calibri"/>
                        </a:rPr>
                        <a:t>Quintile</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u="none" strike="noStrike" dirty="0">
                          <a:effectLst/>
                        </a:rPr>
                        <a:t>from DHS</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u="none" strike="noStrike" dirty="0">
                          <a:effectLst/>
                        </a:rPr>
                        <a:t>As proportion</a:t>
                      </a:r>
                      <a:endParaRPr lang="en-ZA" sz="1100" b="0" i="0" u="none" strike="noStrike" dirty="0">
                        <a:solidFill>
                          <a:srgbClr val="000000"/>
                        </a:solidFill>
                        <a:effectLst/>
                        <a:latin typeface="Calibri"/>
                      </a:endParaRPr>
                    </a:p>
                  </a:txBody>
                  <a:tcPr marL="9525" marR="9525" marT="9525" marB="0" anchor="ctr"/>
                </a:tc>
                <a:tc>
                  <a:txBody>
                    <a:bodyPr/>
                    <a:lstStyle/>
                    <a:p>
                      <a:pPr algn="ctr" fontAlgn="b"/>
                      <a:r>
                        <a:rPr lang="en-ZA" sz="1100" b="0" i="0" u="none" strike="noStrike" dirty="0" smtClean="0">
                          <a:solidFill>
                            <a:srgbClr val="000000"/>
                          </a:solidFill>
                          <a:effectLst/>
                          <a:latin typeface="Calibri"/>
                        </a:rPr>
                        <a:t>F-Lit (SACMEQ)</a:t>
                      </a:r>
                      <a:endParaRPr lang="en-ZA" sz="1100" b="0" i="0" u="none" strike="noStrike" dirty="0">
                        <a:solidFill>
                          <a:srgbClr val="000000"/>
                        </a:solidFill>
                        <a:effectLst/>
                        <a:latin typeface="Calibri"/>
                      </a:endParaRPr>
                    </a:p>
                  </a:txBody>
                  <a:tcPr marL="9525" marR="9525" marT="9525" marB="0" anchor="ctr"/>
                </a:tc>
              </a:tr>
              <a:tr h="222051">
                <a:tc>
                  <a:txBody>
                    <a:bodyPr/>
                    <a:lstStyle/>
                    <a:p>
                      <a:pPr algn="ctr" fontAlgn="b"/>
                      <a:r>
                        <a:rPr lang="en-ZA" sz="1100" u="none" strike="noStrike">
                          <a:effectLst/>
                        </a:rPr>
                        <a:t>Q1</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79.9</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16.0</a:t>
                      </a:r>
                    </a:p>
                  </a:txBody>
                  <a:tcPr marL="9525" marR="9525" marT="9525" marB="0" anchor="b"/>
                </a:tc>
                <a:tc>
                  <a:txBody>
                    <a:bodyPr/>
                    <a:lstStyle/>
                    <a:p>
                      <a:pPr algn="ctr" fontAlgn="b"/>
                      <a:r>
                        <a:rPr lang="en-ZA" sz="1100" b="0" i="0" u="none" strike="noStrike" dirty="0">
                          <a:solidFill>
                            <a:srgbClr val="000000"/>
                          </a:solidFill>
                          <a:effectLst/>
                          <a:latin typeface="Calibri"/>
                        </a:rPr>
                        <a:t>18.7</a:t>
                      </a:r>
                    </a:p>
                  </a:txBody>
                  <a:tcPr marL="9525" marR="9525" marT="9525" marB="0" anchor="b"/>
                </a:tc>
                <a:tc>
                  <a:txBody>
                    <a:bodyPr/>
                    <a:lstStyle/>
                    <a:p>
                      <a:pPr algn="ctr" rtl="0" fontAlgn="b"/>
                      <a:r>
                        <a:rPr lang="en-ZA" sz="1100" b="0" i="0" u="none" strike="noStrike">
                          <a:solidFill>
                            <a:srgbClr val="000000"/>
                          </a:solidFill>
                          <a:effectLst/>
                          <a:latin typeface="Calibri"/>
                        </a:rPr>
                        <a:t>94%</a:t>
                      </a:r>
                    </a:p>
                  </a:txBody>
                  <a:tcPr marL="9525" marR="9525" marT="9525" marB="0" anchor="b"/>
                </a:tc>
              </a:tr>
              <a:tr h="222051">
                <a:tc>
                  <a:txBody>
                    <a:bodyPr/>
                    <a:lstStyle/>
                    <a:p>
                      <a:pPr algn="ctr" fontAlgn="b"/>
                      <a:r>
                        <a:rPr lang="en-ZA" sz="1100" u="none" strike="noStrike">
                          <a:effectLst/>
                        </a:rPr>
                        <a:t>Q2</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83</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16.6</a:t>
                      </a:r>
                    </a:p>
                  </a:txBody>
                  <a:tcPr marL="9525" marR="9525" marT="9525" marB="0" anchor="b"/>
                </a:tc>
                <a:tc>
                  <a:txBody>
                    <a:bodyPr/>
                    <a:lstStyle/>
                    <a:p>
                      <a:pPr algn="ctr" fontAlgn="b"/>
                      <a:r>
                        <a:rPr lang="en-ZA" sz="1100" b="0" i="0" u="none" strike="noStrike">
                          <a:solidFill>
                            <a:srgbClr val="000000"/>
                          </a:solidFill>
                          <a:effectLst/>
                          <a:latin typeface="Calibri"/>
                        </a:rPr>
                        <a:t>19.4</a:t>
                      </a:r>
                    </a:p>
                  </a:txBody>
                  <a:tcPr marL="9525" marR="9525" marT="9525" marB="0" anchor="b"/>
                </a:tc>
                <a:tc>
                  <a:txBody>
                    <a:bodyPr/>
                    <a:lstStyle/>
                    <a:p>
                      <a:pPr algn="ctr" rtl="0" fontAlgn="b"/>
                      <a:r>
                        <a:rPr lang="en-ZA" sz="1100" b="0" i="0" u="none" strike="noStrike">
                          <a:solidFill>
                            <a:srgbClr val="000000"/>
                          </a:solidFill>
                          <a:effectLst/>
                          <a:latin typeface="Calibri"/>
                        </a:rPr>
                        <a:t>95%</a:t>
                      </a:r>
                    </a:p>
                  </a:txBody>
                  <a:tcPr marL="9525" marR="9525" marT="9525" marB="0" anchor="b"/>
                </a:tc>
              </a:tr>
              <a:tr h="222051">
                <a:tc>
                  <a:txBody>
                    <a:bodyPr/>
                    <a:lstStyle/>
                    <a:p>
                      <a:pPr algn="ctr" fontAlgn="b"/>
                      <a:r>
                        <a:rPr lang="en-ZA" sz="1100" u="none" strike="noStrike">
                          <a:effectLst/>
                        </a:rPr>
                        <a:t>Q3</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89.2</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17.8</a:t>
                      </a:r>
                    </a:p>
                  </a:txBody>
                  <a:tcPr marL="9525" marR="9525" marT="9525" marB="0" anchor="b"/>
                </a:tc>
                <a:tc>
                  <a:txBody>
                    <a:bodyPr/>
                    <a:lstStyle/>
                    <a:p>
                      <a:pPr algn="ctr" fontAlgn="b"/>
                      <a:r>
                        <a:rPr lang="en-ZA" sz="1100" b="0" i="0" u="none" strike="noStrike">
                          <a:solidFill>
                            <a:srgbClr val="000000"/>
                          </a:solidFill>
                          <a:effectLst/>
                          <a:latin typeface="Calibri"/>
                        </a:rPr>
                        <a:t>20.9</a:t>
                      </a:r>
                    </a:p>
                  </a:txBody>
                  <a:tcPr marL="9525" marR="9525" marT="9525" marB="0" anchor="b"/>
                </a:tc>
                <a:tc>
                  <a:txBody>
                    <a:bodyPr/>
                    <a:lstStyle/>
                    <a:p>
                      <a:pPr algn="ctr" rtl="0" fontAlgn="b"/>
                      <a:r>
                        <a:rPr lang="en-ZA" sz="1100" b="0" i="0" u="none" strike="noStrike">
                          <a:solidFill>
                            <a:srgbClr val="000000"/>
                          </a:solidFill>
                          <a:effectLst/>
                          <a:latin typeface="Calibri"/>
                        </a:rPr>
                        <a:t>97%</a:t>
                      </a:r>
                    </a:p>
                  </a:txBody>
                  <a:tcPr marL="9525" marR="9525" marT="9525" marB="0" anchor="b"/>
                </a:tc>
              </a:tr>
              <a:tr h="222051">
                <a:tc>
                  <a:txBody>
                    <a:bodyPr/>
                    <a:lstStyle/>
                    <a:p>
                      <a:pPr algn="ctr" fontAlgn="b"/>
                      <a:r>
                        <a:rPr lang="en-ZA" sz="1100" u="none" strike="noStrike">
                          <a:effectLst/>
                        </a:rPr>
                        <a:t>Q4</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85.7</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17.1</a:t>
                      </a:r>
                    </a:p>
                  </a:txBody>
                  <a:tcPr marL="9525" marR="9525" marT="9525" marB="0" anchor="b"/>
                </a:tc>
                <a:tc>
                  <a:txBody>
                    <a:bodyPr/>
                    <a:lstStyle/>
                    <a:p>
                      <a:pPr algn="ctr" fontAlgn="b"/>
                      <a:r>
                        <a:rPr lang="en-ZA" sz="1100" b="0" i="0" u="none" strike="noStrike">
                          <a:solidFill>
                            <a:srgbClr val="000000"/>
                          </a:solidFill>
                          <a:effectLst/>
                          <a:latin typeface="Calibri"/>
                        </a:rPr>
                        <a:t>20.1</a:t>
                      </a:r>
                    </a:p>
                  </a:txBody>
                  <a:tcPr marL="9525" marR="9525" marT="9525" marB="0" anchor="b"/>
                </a:tc>
                <a:tc>
                  <a:txBody>
                    <a:bodyPr/>
                    <a:lstStyle/>
                    <a:p>
                      <a:pPr algn="ctr" rtl="0" fontAlgn="b"/>
                      <a:r>
                        <a:rPr lang="en-ZA" sz="1100" b="0" i="0" u="none" strike="noStrike">
                          <a:solidFill>
                            <a:srgbClr val="000000"/>
                          </a:solidFill>
                          <a:effectLst/>
                          <a:latin typeface="Calibri"/>
                        </a:rPr>
                        <a:t>99%</a:t>
                      </a:r>
                    </a:p>
                  </a:txBody>
                  <a:tcPr marL="9525" marR="9525" marT="9525" marB="0" anchor="b"/>
                </a:tc>
              </a:tr>
              <a:tr h="222051">
                <a:tc>
                  <a:txBody>
                    <a:bodyPr/>
                    <a:lstStyle/>
                    <a:p>
                      <a:pPr algn="ctr" fontAlgn="b"/>
                      <a:r>
                        <a:rPr lang="en-ZA" sz="1100" u="none" strike="noStrike">
                          <a:effectLst/>
                        </a:rPr>
                        <a:t>Q5</a:t>
                      </a:r>
                      <a:endParaRPr lang="en-ZA" sz="1100" b="0" i="0" u="none" strike="noStrike">
                        <a:solidFill>
                          <a:srgbClr val="000000"/>
                        </a:solidFill>
                        <a:effectLst/>
                        <a:latin typeface="Calibri"/>
                      </a:endParaRPr>
                    </a:p>
                  </a:txBody>
                  <a:tcPr marL="9525" marR="9525" marT="9525" marB="0" anchor="b"/>
                </a:tc>
                <a:tc>
                  <a:txBody>
                    <a:bodyPr/>
                    <a:lstStyle/>
                    <a:p>
                      <a:pPr algn="ctr" fontAlgn="b"/>
                      <a:r>
                        <a:rPr lang="en-ZA" sz="1100" b="0" i="0" u="none" strike="noStrike">
                          <a:solidFill>
                            <a:srgbClr val="000000"/>
                          </a:solidFill>
                          <a:effectLst/>
                          <a:latin typeface="Calibri"/>
                        </a:rPr>
                        <a:t>89</a:t>
                      </a:r>
                    </a:p>
                  </a:txBody>
                  <a:tcPr marL="9525" marR="9525" marT="9525" marB="0" anchor="b"/>
                </a:tc>
                <a:tc>
                  <a:txBody>
                    <a:bodyPr/>
                    <a:lstStyle/>
                    <a:p>
                      <a:pPr algn="ctr" fontAlgn="b"/>
                      <a:r>
                        <a:rPr lang="en-ZA" sz="1100" b="0" i="0" u="none" strike="noStrike">
                          <a:solidFill>
                            <a:srgbClr val="000000"/>
                          </a:solidFill>
                          <a:effectLst/>
                          <a:latin typeface="Calibri"/>
                        </a:rPr>
                        <a:t>20</a:t>
                      </a:r>
                    </a:p>
                  </a:txBody>
                  <a:tcPr marL="9525" marR="9525" marT="9525" marB="0" anchor="b"/>
                </a:tc>
                <a:tc>
                  <a:txBody>
                    <a:bodyPr/>
                    <a:lstStyle/>
                    <a:p>
                      <a:pPr algn="ctr" fontAlgn="b"/>
                      <a:r>
                        <a:rPr lang="en-ZA" sz="1100" b="0" i="0" u="none" strike="noStrike">
                          <a:solidFill>
                            <a:srgbClr val="000000"/>
                          </a:solidFill>
                          <a:effectLst/>
                          <a:latin typeface="Calibri"/>
                        </a:rPr>
                        <a:t>17.8</a:t>
                      </a:r>
                    </a:p>
                  </a:txBody>
                  <a:tcPr marL="9525" marR="9525" marT="9525" marB="0" anchor="b"/>
                </a:tc>
                <a:tc>
                  <a:txBody>
                    <a:bodyPr/>
                    <a:lstStyle/>
                    <a:p>
                      <a:pPr algn="ctr" fontAlgn="b"/>
                      <a:r>
                        <a:rPr lang="en-ZA" sz="1100" b="0" i="0" u="none" strike="noStrike">
                          <a:solidFill>
                            <a:srgbClr val="000000"/>
                          </a:solidFill>
                          <a:effectLst/>
                          <a:latin typeface="Calibri"/>
                        </a:rPr>
                        <a:t>20.9</a:t>
                      </a:r>
                    </a:p>
                  </a:txBody>
                  <a:tcPr marL="9525" marR="9525" marT="9525" marB="0" anchor="b"/>
                </a:tc>
                <a:tc>
                  <a:txBody>
                    <a:bodyPr/>
                    <a:lstStyle/>
                    <a:p>
                      <a:pPr algn="ctr" rtl="0" fontAlgn="b"/>
                      <a:r>
                        <a:rPr lang="en-ZA" sz="1100" b="0" i="0" u="none" strike="noStrike" dirty="0">
                          <a:solidFill>
                            <a:srgbClr val="000000"/>
                          </a:solidFill>
                          <a:effectLst/>
                          <a:latin typeface="Calibri"/>
                        </a:rPr>
                        <a:t>98%</a:t>
                      </a:r>
                    </a:p>
                  </a:txBody>
                  <a:tcPr marL="9525" marR="9525" marT="9525" marB="0" anchor="b"/>
                </a:tc>
              </a:tr>
            </a:tbl>
          </a:graphicData>
        </a:graphic>
      </p:graphicFrame>
      <p:grpSp>
        <p:nvGrpSpPr>
          <p:cNvPr id="24" name="Group 23"/>
          <p:cNvGrpSpPr/>
          <p:nvPr/>
        </p:nvGrpSpPr>
        <p:grpSpPr>
          <a:xfrm>
            <a:off x="3549275" y="1599183"/>
            <a:ext cx="936104" cy="844424"/>
            <a:chOff x="3549275" y="1599183"/>
            <a:chExt cx="936104" cy="844424"/>
          </a:xfrm>
        </p:grpSpPr>
        <p:sp>
          <p:nvSpPr>
            <p:cNvPr id="11" name="TextBox 10"/>
            <p:cNvSpPr txBox="1"/>
            <p:nvPr/>
          </p:nvSpPr>
          <p:spPr>
            <a:xfrm>
              <a:off x="3549275" y="1599183"/>
              <a:ext cx="936104" cy="461665"/>
            </a:xfrm>
            <a:prstGeom prst="rect">
              <a:avLst/>
            </a:prstGeom>
            <a:solidFill>
              <a:schemeClr val="accent2">
                <a:lumMod val="60000"/>
                <a:lumOff val="40000"/>
              </a:schemeClr>
            </a:solidFill>
          </p:spPr>
          <p:txBody>
            <a:bodyPr wrap="square" rtlCol="0">
              <a:spAutoFit/>
            </a:bodyPr>
            <a:lstStyle/>
            <a:p>
              <a:r>
                <a:rPr lang="en-ZA" sz="1200" dirty="0" smtClean="0"/>
                <a:t>Functionally illiterate</a:t>
              </a:r>
              <a:endParaRPr lang="en-ZA" sz="1200" dirty="0"/>
            </a:p>
          </p:txBody>
        </p:sp>
        <p:cxnSp>
          <p:nvCxnSpPr>
            <p:cNvPr id="13" name="Straight Arrow Connector 12"/>
            <p:cNvCxnSpPr>
              <a:stCxn id="11" idx="2"/>
            </p:cNvCxnSpPr>
            <p:nvPr/>
          </p:nvCxnSpPr>
          <p:spPr>
            <a:xfrm flipH="1">
              <a:off x="3779912" y="2060848"/>
              <a:ext cx="237415" cy="38275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pSp>
      <p:sp>
        <p:nvSpPr>
          <p:cNvPr id="25" name="TextBox 24"/>
          <p:cNvSpPr txBox="1"/>
          <p:nvPr/>
        </p:nvSpPr>
        <p:spPr>
          <a:xfrm>
            <a:off x="6958111" y="2054534"/>
            <a:ext cx="2088232" cy="523220"/>
          </a:xfrm>
          <a:prstGeom prst="rect">
            <a:avLst/>
          </a:prstGeom>
          <a:solidFill>
            <a:srgbClr val="8EB4E3"/>
          </a:solidFill>
        </p:spPr>
        <p:txBody>
          <a:bodyPr wrap="square" rtlCol="0">
            <a:spAutoFit/>
          </a:bodyPr>
          <a:lstStyle/>
          <a:p>
            <a:r>
              <a:rPr lang="en-ZA" sz="1400" dirty="0" smtClean="0"/>
              <a:t>21% of SACMEQ students come from quintile 5</a:t>
            </a:r>
            <a:endParaRPr lang="en-ZA" sz="1400" dirty="0"/>
          </a:p>
        </p:txBody>
      </p:sp>
      <p:sp>
        <p:nvSpPr>
          <p:cNvPr id="29" name="TextBox 28"/>
          <p:cNvSpPr txBox="1"/>
          <p:nvPr/>
        </p:nvSpPr>
        <p:spPr>
          <a:xfrm>
            <a:off x="7110189" y="4725144"/>
            <a:ext cx="2088232" cy="523220"/>
          </a:xfrm>
          <a:prstGeom prst="rect">
            <a:avLst/>
          </a:prstGeom>
          <a:solidFill>
            <a:srgbClr val="8EB4E3"/>
          </a:solidFill>
        </p:spPr>
        <p:txBody>
          <a:bodyPr wrap="square" rtlCol="0">
            <a:spAutoFit/>
          </a:bodyPr>
          <a:lstStyle/>
          <a:p>
            <a:r>
              <a:rPr lang="en-ZA" sz="1400" dirty="0" smtClean="0"/>
              <a:t>19% of SACMEQ students come from quintile 1</a:t>
            </a:r>
            <a:endParaRPr lang="en-ZA" sz="1400" dirty="0"/>
          </a:p>
        </p:txBody>
      </p:sp>
      <p:cxnSp>
        <p:nvCxnSpPr>
          <p:cNvPr id="31" name="Straight Arrow Connector 30"/>
          <p:cNvCxnSpPr/>
          <p:nvPr/>
        </p:nvCxnSpPr>
        <p:spPr>
          <a:xfrm>
            <a:off x="2843808" y="3645024"/>
            <a:ext cx="2088232" cy="0"/>
          </a:xfrm>
          <a:prstGeom prst="straightConnector1">
            <a:avLst/>
          </a:prstGeom>
          <a:ln>
            <a:solidFill>
              <a:srgbClr val="FF0000"/>
            </a:solidFill>
            <a:tailEnd type="arrow"/>
          </a:ln>
        </p:spPr>
        <p:style>
          <a:lnRef idx="2">
            <a:schemeClr val="accent6"/>
          </a:lnRef>
          <a:fillRef idx="0">
            <a:schemeClr val="accent6"/>
          </a:fillRef>
          <a:effectRef idx="1">
            <a:schemeClr val="accent6"/>
          </a:effectRef>
          <a:fontRef idx="minor">
            <a:schemeClr val="tx1"/>
          </a:fontRef>
        </p:style>
      </p:cxnSp>
      <p:grpSp>
        <p:nvGrpSpPr>
          <p:cNvPr id="17" name="Group 16"/>
          <p:cNvGrpSpPr/>
          <p:nvPr/>
        </p:nvGrpSpPr>
        <p:grpSpPr>
          <a:xfrm>
            <a:off x="1043608" y="4725144"/>
            <a:ext cx="6192688" cy="1754326"/>
            <a:chOff x="827584" y="3861048"/>
            <a:chExt cx="6192688" cy="1754326"/>
          </a:xfrm>
          <a:solidFill>
            <a:schemeClr val="bg1"/>
          </a:solidFill>
        </p:grpSpPr>
        <p:sp>
          <p:nvSpPr>
            <p:cNvPr id="18" name="TextBox 17"/>
            <p:cNvSpPr txBox="1"/>
            <p:nvPr/>
          </p:nvSpPr>
          <p:spPr>
            <a:xfrm>
              <a:off x="827584" y="3861048"/>
              <a:ext cx="6192688" cy="1754326"/>
            </a:xfrm>
            <a:prstGeom prst="rect">
              <a:avLst/>
            </a:prstGeom>
            <a:grpFill/>
          </p:spPr>
          <p:txBody>
            <a:bodyPr wrap="square" rtlCol="0">
              <a:spAutoFit/>
            </a:bodyPr>
            <a:lstStyle/>
            <a:p>
              <a:r>
                <a:rPr lang="en-ZA" dirty="0" smtClean="0"/>
                <a:t>   </a:t>
              </a:r>
            </a:p>
            <a:p>
              <a:endParaRPr lang="en-ZA" dirty="0" smtClean="0"/>
            </a:p>
            <a:p>
              <a:endParaRPr lang="en-ZA" dirty="0" smtClean="0"/>
            </a:p>
            <a:p>
              <a:endParaRPr lang="en-ZA" dirty="0" smtClean="0"/>
            </a:p>
            <a:p>
              <a:endParaRPr lang="en-ZA" dirty="0" smtClean="0"/>
            </a:p>
            <a:p>
              <a:endParaRPr lang="en-ZA" dirty="0"/>
            </a:p>
          </p:txBody>
        </p:sp>
        <p:pic>
          <p:nvPicPr>
            <p:cNvPr id="19"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43608" y="4149080"/>
              <a:ext cx="5943600" cy="1285875"/>
            </a:xfrm>
            <a:prstGeom prst="rect">
              <a:avLst/>
            </a:prstGeom>
            <a:grpFill/>
          </p:spPr>
        </p:pic>
      </p:grpSp>
    </p:spTree>
    <p:extLst>
      <p:ext uri="{BB962C8B-B14F-4D97-AF65-F5344CB8AC3E}">
        <p14:creationId xmlns:p14="http://schemas.microsoft.com/office/powerpoint/2010/main" val="643957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arn(inVertical)">
                                      <p:cBhvr>
                                        <p:cTn id="23" dur="500"/>
                                        <p:tgtEl>
                                          <p:spTgt spid="3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25" grpId="0" animBg="1"/>
      <p:bldP spid="2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Sense-check</a:t>
            </a:r>
            <a:endParaRPr lang="en-ZA" dirty="0"/>
          </a:p>
        </p:txBody>
      </p:sp>
      <p:graphicFrame>
        <p:nvGraphicFramePr>
          <p:cNvPr id="4" name="Table 3"/>
          <p:cNvGraphicFramePr>
            <a:graphicFrameLocks noGrp="1"/>
          </p:cNvGraphicFramePr>
          <p:nvPr/>
        </p:nvGraphicFramePr>
        <p:xfrm>
          <a:off x="251520" y="1772816"/>
          <a:ext cx="6095997" cy="1956471"/>
        </p:xfrm>
        <a:graphic>
          <a:graphicData uri="http://schemas.openxmlformats.org/drawingml/2006/table">
            <a:tbl>
              <a:tblPr/>
              <a:tblGrid>
                <a:gridCol w="863193"/>
                <a:gridCol w="581558"/>
                <a:gridCol w="581558"/>
                <a:gridCol w="581558"/>
                <a:gridCol w="581558"/>
                <a:gridCol w="581558"/>
                <a:gridCol w="581558"/>
                <a:gridCol w="581558"/>
                <a:gridCol w="581558"/>
                <a:gridCol w="580340"/>
              </a:tblGrid>
              <a:tr h="177861">
                <a:tc>
                  <a:txBody>
                    <a:bodyPr/>
                    <a:lstStyle/>
                    <a:p>
                      <a:endParaRPr lang="en-ZA" sz="1100" dirty="0">
                        <a:latin typeface="Calibri"/>
                        <a:ea typeface="Times New Roman"/>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1</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2</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3</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4</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6</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7</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8</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1000">
                          <a:solidFill>
                            <a:srgbClr val="000000"/>
                          </a:solidFill>
                          <a:latin typeface="Calibri"/>
                          <a:ea typeface="Times New Roman"/>
                          <a:cs typeface="Times New Roman"/>
                        </a:rPr>
                        <a:t>Gr 9</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Tanzania</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82%</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55%</a:t>
                      </a:r>
                      <a:endParaRPr lang="en-ZA" sz="1100">
                        <a:latin typeface="Calibri"/>
                        <a:ea typeface="MS Mincho"/>
                        <a:cs typeface="Times New Roman"/>
                      </a:endParaRPr>
                    </a:p>
                  </a:txBody>
                  <a:tcPr marL="68117" marR="68117" marT="0" marB="0" anchor="b">
                    <a:lnL>
                      <a:noFill/>
                    </a:lnL>
                    <a:lnR>
                      <a:noFill/>
                    </a:lnR>
                    <a:lnT w="12700" cap="flat" cmpd="sng" algn="ctr">
                      <a:solidFill>
                        <a:srgbClr val="000000"/>
                      </a:solidFill>
                      <a:prstDash val="solid"/>
                      <a:round/>
                      <a:headEnd type="none" w="med" len="med"/>
                      <a:tailEnd type="none" w="med" len="med"/>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Malawi</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61%</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Zambia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71%</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Kenya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76%</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Uganda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59%</a:t>
                      </a:r>
                      <a:endParaRPr lang="en-ZA" sz="1100" dirty="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56%</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Namibia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93%</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86%</a:t>
                      </a:r>
                      <a:endParaRPr lang="en-ZA" sz="1100" dirty="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83%</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Swaziland</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90%</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85%</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Lesotho</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84%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72%</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68%</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Zimbabwe</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97%</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91%</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74%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69%</a:t>
                      </a:r>
                      <a:endParaRPr lang="en-ZA" sz="1100">
                        <a:latin typeface="Calibri"/>
                        <a:ea typeface="MS Mincho"/>
                        <a:cs typeface="Times New Roman"/>
                      </a:endParaRPr>
                    </a:p>
                  </a:txBody>
                  <a:tcPr marL="68117" marR="68117" marT="0" marB="0" anchor="b">
                    <a:lnL>
                      <a:noFill/>
                    </a:lnL>
                    <a:lnR>
                      <a:noFill/>
                    </a:lnR>
                    <a:lnT>
                      <a:noFill/>
                    </a:lnT>
                    <a:lnB>
                      <a:noFill/>
                    </a:lnB>
                  </a:tcPr>
                </a:tc>
              </a:tr>
              <a:tr h="177861">
                <a:tc>
                  <a:txBody>
                    <a:bodyPr/>
                    <a:lstStyle/>
                    <a:p>
                      <a:pPr>
                        <a:lnSpc>
                          <a:spcPct val="115000"/>
                        </a:lnSpc>
                        <a:spcAft>
                          <a:spcPts val="0"/>
                        </a:spcAft>
                      </a:pPr>
                      <a:r>
                        <a:rPr lang="en-ZA" sz="1000">
                          <a:solidFill>
                            <a:srgbClr val="000000"/>
                          </a:solidFill>
                          <a:latin typeface="Calibri"/>
                          <a:ea typeface="Times New Roman"/>
                          <a:cs typeface="Times New Roman"/>
                        </a:rPr>
                        <a:t>South Africa</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99%</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98%</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96%</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a:solidFill>
                            <a:srgbClr val="000000"/>
                          </a:solidFill>
                          <a:latin typeface="Calibri"/>
                          <a:ea typeface="Times New Roman"/>
                          <a:cs typeface="Times New Roman"/>
                        </a:rPr>
                        <a:t>94%</a:t>
                      </a:r>
                      <a:endParaRPr lang="en-ZA" sz="1100">
                        <a:latin typeface="Calibri"/>
                        <a:ea typeface="MS Mincho"/>
                        <a:cs typeface="Times New Roman"/>
                      </a:endParaRPr>
                    </a:p>
                  </a:txBody>
                  <a:tcPr marL="68117" marR="68117" marT="0" marB="0" anchor="b">
                    <a:lnL>
                      <a:noFill/>
                    </a:lnL>
                    <a:lnR>
                      <a:noFill/>
                    </a:lnR>
                    <a:lnT>
                      <a:noFill/>
                    </a:lnT>
                    <a:lnB>
                      <a:noFill/>
                    </a:lnB>
                  </a:tcPr>
                </a:tc>
                <a:tc>
                  <a:txBody>
                    <a:bodyPr/>
                    <a:lstStyle/>
                    <a:p>
                      <a:pPr algn="ctr">
                        <a:lnSpc>
                          <a:spcPct val="115000"/>
                        </a:lnSpc>
                        <a:spcAft>
                          <a:spcPts val="0"/>
                        </a:spcAft>
                      </a:pPr>
                      <a:r>
                        <a:rPr lang="en-ZA" sz="1000" dirty="0">
                          <a:solidFill>
                            <a:srgbClr val="000000"/>
                          </a:solidFill>
                          <a:latin typeface="Calibri"/>
                          <a:ea typeface="Times New Roman"/>
                          <a:cs typeface="Times New Roman"/>
                        </a:rPr>
                        <a:t>91%</a:t>
                      </a:r>
                      <a:endParaRPr lang="en-ZA" sz="1100" dirty="0">
                        <a:latin typeface="Calibri"/>
                        <a:ea typeface="MS Mincho"/>
                        <a:cs typeface="Times New Roman"/>
                      </a:endParaRPr>
                    </a:p>
                  </a:txBody>
                  <a:tcPr marL="68117" marR="68117" marT="0" marB="0" anchor="b">
                    <a:lnL>
                      <a:noFill/>
                    </a:lnL>
                    <a:lnR>
                      <a:noFill/>
                    </a:lnR>
                    <a:lnT>
                      <a:noFill/>
                    </a:lnT>
                    <a:lnB>
                      <a:noFill/>
                    </a:lnB>
                  </a:tcPr>
                </a:tc>
              </a:tr>
            </a:tbl>
          </a:graphicData>
        </a:graphic>
      </p:graphicFrame>
      <p:graphicFrame>
        <p:nvGraphicFramePr>
          <p:cNvPr id="5" name="Chart 4"/>
          <p:cNvGraphicFramePr/>
          <p:nvPr/>
        </p:nvGraphicFramePr>
        <p:xfrm>
          <a:off x="179512" y="3861048"/>
          <a:ext cx="6448527" cy="299695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1484784"/>
            <a:ext cx="4572000" cy="261610"/>
          </a:xfrm>
          <a:prstGeom prst="rect">
            <a:avLst/>
          </a:prstGeom>
        </p:spPr>
        <p:txBody>
          <a:bodyPr>
            <a:spAutoFit/>
          </a:bodyPr>
          <a:lstStyle/>
          <a:p>
            <a:r>
              <a:rPr lang="en-AU" sz="1100" b="1" dirty="0" smtClean="0"/>
              <a:t>Table 3: Grade survival rate [Data: World Bank survey data, </a:t>
            </a:r>
            <a:r>
              <a:rPr lang="en-AU" sz="1100" b="1" dirty="0" err="1" smtClean="0"/>
              <a:t>Filmer</a:t>
            </a:r>
            <a:r>
              <a:rPr lang="en-AU" sz="1100" b="1" dirty="0" smtClean="0"/>
              <a:t> (2010)]</a:t>
            </a:r>
            <a:endParaRPr lang="en-ZA" sz="1100" b="1" dirty="0"/>
          </a:p>
        </p:txBody>
      </p:sp>
      <p:sp>
        <p:nvSpPr>
          <p:cNvPr id="7" name="TextBox 6"/>
          <p:cNvSpPr txBox="1"/>
          <p:nvPr/>
        </p:nvSpPr>
        <p:spPr>
          <a:xfrm>
            <a:off x="6732240" y="1484784"/>
            <a:ext cx="2016224" cy="4770537"/>
          </a:xfrm>
          <a:prstGeom prst="rect">
            <a:avLst/>
          </a:prstGeom>
          <a:noFill/>
        </p:spPr>
        <p:txBody>
          <a:bodyPr wrap="square" rtlCol="0">
            <a:spAutoFit/>
          </a:bodyPr>
          <a:lstStyle/>
          <a:p>
            <a:r>
              <a:rPr lang="en-ZA" sz="1600" b="1" u="sng" dirty="0" smtClean="0"/>
              <a:t>What about literate pre-Grade 6 dropout?</a:t>
            </a:r>
          </a:p>
          <a:p>
            <a:endParaRPr lang="en-ZA" sz="1600" dirty="0" smtClean="0"/>
          </a:p>
          <a:p>
            <a:pPr>
              <a:buFont typeface="Arial" pitchFamily="34" charset="0"/>
              <a:buChar char="•"/>
            </a:pPr>
            <a:r>
              <a:rPr lang="en-ZA" sz="1600" dirty="0" smtClean="0"/>
              <a:t>Perhaps children from SWA / TAN / KEN (where literacy rates in Gr6 are high) will be literate even though they dropout in Gr5?</a:t>
            </a:r>
          </a:p>
          <a:p>
            <a:pPr>
              <a:buFont typeface="Arial" pitchFamily="34" charset="0"/>
              <a:buChar char="•"/>
            </a:pPr>
            <a:endParaRPr lang="en-ZA" sz="1600" dirty="0" smtClean="0"/>
          </a:p>
          <a:p>
            <a:pPr>
              <a:buFont typeface="Arial" pitchFamily="34" charset="0"/>
              <a:buChar char="•"/>
            </a:pPr>
            <a:r>
              <a:rPr lang="en-ZA" sz="1600" dirty="0" smtClean="0"/>
              <a:t>% children who survive to grade 5 but not grade six is never &gt; 5%</a:t>
            </a:r>
          </a:p>
          <a:p>
            <a:pPr>
              <a:buFont typeface="Arial" pitchFamily="34" charset="0"/>
              <a:buChar char="•"/>
            </a:pPr>
            <a:endParaRPr lang="en-ZA" sz="1600" dirty="0" smtClean="0"/>
          </a:p>
          <a:p>
            <a:pPr>
              <a:buFont typeface="Arial" pitchFamily="34" charset="0"/>
              <a:buChar char="•"/>
            </a:pPr>
            <a:r>
              <a:rPr lang="en-ZA" sz="1600" dirty="0" smtClean="0"/>
              <a:t>School system has still “failed” these children</a:t>
            </a:r>
            <a:endParaRPr lang="en-ZA" sz="1600"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Sense-check</a:t>
            </a:r>
            <a:endParaRPr lang="en-ZA" dirty="0"/>
          </a:p>
        </p:txBody>
      </p:sp>
      <p:graphicFrame>
        <p:nvGraphicFramePr>
          <p:cNvPr id="4" name="Chart 3"/>
          <p:cNvGraphicFramePr/>
          <p:nvPr/>
        </p:nvGraphicFramePr>
        <p:xfrm>
          <a:off x="755576" y="2060848"/>
          <a:ext cx="7488832"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763688" y="1628800"/>
            <a:ext cx="5670376" cy="261610"/>
          </a:xfrm>
          <a:prstGeom prst="rect">
            <a:avLst/>
          </a:prstGeom>
        </p:spPr>
        <p:txBody>
          <a:bodyPr wrap="square">
            <a:spAutoFit/>
          </a:bodyPr>
          <a:lstStyle/>
          <a:p>
            <a:r>
              <a:rPr lang="en-AU" sz="1100" b="1" dirty="0" smtClean="0"/>
              <a:t>Figure 7: Percentage point decrease in grade survival rate relative to previous grade</a:t>
            </a:r>
            <a:endParaRPr lang="en-ZA" sz="1100" b="1"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6066</TotalTime>
  <Words>3611</Words>
  <Application>Microsoft Macintosh PowerPoint</Application>
  <PresentationFormat>On-screen Show (4:3)</PresentationFormat>
  <Paragraphs>404</Paragraphs>
  <Slides>46</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Office Theme</vt:lpstr>
      <vt:lpstr>Document</vt:lpstr>
      <vt:lpstr>Measuring access to learning over a period of increased access to schooling: The case of Southern and Eastern Africa since 2000 - Stephen Taylor &amp; Nicholas Spaull              17 Feb 2015  Presentation at University of the Western Cape (UWC) Economics Department  </vt:lpstr>
      <vt:lpstr>Introduction &amp; background</vt:lpstr>
      <vt:lpstr>Access &amp; Quality</vt:lpstr>
      <vt:lpstr>Access &amp; Quality</vt:lpstr>
      <vt:lpstr>Access &amp; Quality</vt:lpstr>
      <vt:lpstr>Access to what? Creating a composite indicator of educational access and educational quality for 11 African countries </vt:lpstr>
      <vt:lpstr>Chapter 4: Access to what? Creating a composite indicator of educational access and educational quality for 11 African countries </vt:lpstr>
      <vt:lpstr>Chapter 4: Access to what? Creating a composite indicator of educational access and educational quality for 11 African countries     Take Mozambique:  Gr6 comp rate (DHS):   53% Gr6 literacy rate (SACMEQ):  79%  Access-to-literacy rate:  42%</vt:lpstr>
      <vt:lpstr>Access to what? Creating a composite indicator of educational access and educational quality for 11 African countries </vt:lpstr>
      <vt:lpstr>Figure 19: Access to literacy rates for Mozambican sub-groups (DHS 2011, SACMEQ 2007) </vt:lpstr>
      <vt:lpstr>Figure 22: Access to literacy for Lesotho 19-23 year old sub-groups (DHS 2009, SACMEQ 2007) </vt:lpstr>
      <vt:lpstr>Measuring access to learning over a period of increased access to schooling: The case of Southern and Eastern Africa 2000-2007</vt:lpstr>
      <vt:lpstr>Access to quality</vt:lpstr>
      <vt:lpstr>Findings</vt:lpstr>
      <vt:lpstr>Access to literacy 2000-2007</vt:lpstr>
      <vt:lpstr>Access to numeracy 2000-2007</vt:lpstr>
      <vt:lpstr>Access to literacy (Mozambique)</vt:lpstr>
      <vt:lpstr>Access to quality &amp; GPI</vt:lpstr>
      <vt:lpstr>Access to literacy (SES)</vt:lpstr>
      <vt:lpstr>Access to literacy, gender</vt:lpstr>
      <vt:lpstr>Access to higher order skills?</vt:lpstr>
      <vt:lpstr>Access to higher grades?</vt:lpstr>
      <vt:lpstr>Conclusions</vt:lpstr>
      <vt:lpstr>Publications</vt:lpstr>
      <vt:lpstr>Thank you Comments, suggestions &amp; questions 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Stretch on school resources</vt:lpstr>
      <vt:lpstr>Concluding discussion (Nic’s section)</vt:lpstr>
      <vt:lpstr>Concluding discussion (Stephen’s section)</vt:lpstr>
      <vt:lpstr>Further research</vt:lpstr>
      <vt:lpstr>Persistence of benefits?</vt:lpstr>
      <vt:lpstr>Questions we have:</vt:lpstr>
      <vt:lpstr>References</vt:lpstr>
      <vt:lpstr>PowerPoint Presentation</vt:lpstr>
      <vt:lpstr>PowerPoint Presentation</vt:lpstr>
      <vt:lpstr>Wealth differences</vt:lpstr>
      <vt:lpstr>Functionally literate/numerate</vt:lpstr>
      <vt:lpstr>Correcting for differential access by quintile</vt:lpstr>
      <vt:lpstr>Sense-check</vt:lpstr>
      <vt:lpstr>Sense-check</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136</cp:revision>
  <cp:lastPrinted>2015-01-28T10:17:38Z</cp:lastPrinted>
  <dcterms:created xsi:type="dcterms:W3CDTF">2012-04-20T08:16:58Z</dcterms:created>
  <dcterms:modified xsi:type="dcterms:W3CDTF">2015-02-17T07:39:53Z</dcterms:modified>
</cp:coreProperties>
</file>