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charts/chart4.xml" ContentType="application/vnd.openxmlformats-officedocument.drawingml.chart+xml"/>
  <Override PartName="/ppt/notesSlides/notesSlide7.xml" ContentType="application/vnd.openxmlformats-officedocument.presentationml.notesSlide+xml"/>
  <Override PartName="/ppt/charts/chart5.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256" r:id="rId2"/>
    <p:sldId id="273" r:id="rId3"/>
    <p:sldId id="275" r:id="rId4"/>
    <p:sldId id="299" r:id="rId5"/>
    <p:sldId id="260" r:id="rId6"/>
    <p:sldId id="281" r:id="rId7"/>
    <p:sldId id="287" r:id="rId8"/>
    <p:sldId id="288" r:id="rId9"/>
    <p:sldId id="290" r:id="rId10"/>
    <p:sldId id="291" r:id="rId11"/>
    <p:sldId id="292" r:id="rId12"/>
    <p:sldId id="293" r:id="rId13"/>
    <p:sldId id="267" r:id="rId14"/>
    <p:sldId id="295" r:id="rId15"/>
    <p:sldId id="296" r:id="rId16"/>
    <p:sldId id="280" r:id="rId17"/>
    <p:sldId id="298" r:id="rId18"/>
    <p:sldId id="286" r:id="rId19"/>
    <p:sldId id="282" r:id="rId20"/>
    <p:sldId id="283" r:id="rId21"/>
    <p:sldId id="301" r:id="rId22"/>
    <p:sldId id="284" r:id="rId23"/>
    <p:sldId id="285" r:id="rId24"/>
    <p:sldId id="302" r:id="rId25"/>
    <p:sldId id="270" r:id="rId26"/>
    <p:sldId id="263" r:id="rId27"/>
    <p:sldId id="303" r:id="rId28"/>
    <p:sldId id="268" r:id="rId29"/>
    <p:sldId id="264" r:id="rId30"/>
    <p:sldId id="304" r:id="rId31"/>
    <p:sldId id="305" r:id="rId32"/>
    <p:sldId id="297" r:id="rId33"/>
    <p:sldId id="259" r:id="rId34"/>
    <p:sldId id="265" r:id="rId35"/>
    <p:sldId id="271" r:id="rId36"/>
    <p:sldId id="272" r:id="rId37"/>
    <p:sldId id="276" r:id="rId38"/>
    <p:sldId id="279" r:id="rId39"/>
    <p:sldId id="294" r:id="rId40"/>
    <p:sldId id="300" r:id="rId4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75" d="100"/>
          <a:sy n="75" d="100"/>
        </p:scale>
        <p:origin x="-32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theme" Target="theme/theme1.xml"/><Relationship Id="rId4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interSettings" Target="printerSettings/printerSettings1.bin"/><Relationship Id="rId44" Type="http://schemas.openxmlformats.org/officeDocument/2006/relationships/presProps" Target="presProps.xml"/><Relationship Id="rId4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nicholasspaull:Documents:Dropbox:Journal%20articles:2014%20(PhD)%20Triple-Diff%20Langauge%20paper:Literature:Matrix%20of%20lang%20and%20nonlang%20factors%20(Aug%202014).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Spaull:Dropbox:_PSPPD:Policy%20Briefs:final:REading%20policy%20brief%20PSPPD:Fig1%20and%20Fig2%20policy%20brief%20SPAULL.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Spaull:Dropbox:_PSPPD:Policy%20Briefs:final:REading%20policy%20brief%20PSPPD:Fig1%20and%20Fig2%20policy%20brief%20SPAULL.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Spaull:Dropbox:_SVDB%20work:Zenex%20FP%202015:MG%20Class%20size%20ASS:Class%20size%20graphs%20for%20FP%20(Zenex%20April%202016).xlsx" TargetMode="External"/></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percentStacked"/>
        <c:varyColors val="0"/>
        <c:ser>
          <c:idx val="0"/>
          <c:order val="0"/>
          <c:tx>
            <c:strRef>
              <c:f>'LOLT by grade'!$A$38</c:f>
              <c:strCache>
                <c:ptCount val="1"/>
                <c:pt idx="0">
                  <c:v>isiNdebele</c:v>
                </c:pt>
              </c:strCache>
            </c:strRef>
          </c:tx>
          <c:invertIfNegative val="0"/>
          <c:cat>
            <c:strRef>
              <c:f>'LOLT by grade'!$B$37:$H$37</c:f>
              <c:strCache>
                <c:ptCount val="7"/>
                <c:pt idx="0">
                  <c:v>Gr1</c:v>
                </c:pt>
                <c:pt idx="1">
                  <c:v>Gr2</c:v>
                </c:pt>
                <c:pt idx="2">
                  <c:v>Gr3</c:v>
                </c:pt>
                <c:pt idx="3">
                  <c:v>Gr4</c:v>
                </c:pt>
                <c:pt idx="4">
                  <c:v>Gr5</c:v>
                </c:pt>
                <c:pt idx="5">
                  <c:v>Gr6</c:v>
                </c:pt>
                <c:pt idx="6">
                  <c:v>Gr9</c:v>
                </c:pt>
              </c:strCache>
            </c:strRef>
          </c:cat>
          <c:val>
            <c:numRef>
              <c:f>'LOLT by grade'!$B$38:$H$38</c:f>
              <c:numCache>
                <c:formatCode>0%</c:formatCode>
                <c:ptCount val="7"/>
                <c:pt idx="0">
                  <c:v>0.00792781415744171</c:v>
                </c:pt>
                <c:pt idx="1">
                  <c:v>0.0069886877882854</c:v>
                </c:pt>
                <c:pt idx="2">
                  <c:v>0.00718288279791658</c:v>
                </c:pt>
                <c:pt idx="3">
                  <c:v>7.79860722651681E-5</c:v>
                </c:pt>
                <c:pt idx="4">
                  <c:v>8.12514733098944E-5</c:v>
                </c:pt>
                <c:pt idx="5">
                  <c:v>8.78360232694792E-5</c:v>
                </c:pt>
                <c:pt idx="6">
                  <c:v>6.05039692524591E-5</c:v>
                </c:pt>
              </c:numCache>
            </c:numRef>
          </c:val>
          <c:extLst xmlns:c16r2="http://schemas.microsoft.com/office/drawing/2015/06/chart">
            <c:ext xmlns:c16="http://schemas.microsoft.com/office/drawing/2014/chart" uri="{C3380CC4-5D6E-409C-BE32-E72D297353CC}">
              <c16:uniqueId val="{00000000-1A9D-4D4D-B672-7387CCF3267F}"/>
            </c:ext>
          </c:extLst>
        </c:ser>
        <c:ser>
          <c:idx val="1"/>
          <c:order val="1"/>
          <c:tx>
            <c:strRef>
              <c:f>'LOLT by grade'!$A$39</c:f>
              <c:strCache>
                <c:ptCount val="1"/>
                <c:pt idx="0">
                  <c:v>Venda</c:v>
                </c:pt>
              </c:strCache>
            </c:strRef>
          </c:tx>
          <c:invertIfNegative val="0"/>
          <c:cat>
            <c:strRef>
              <c:f>'LOLT by grade'!$B$37:$H$37</c:f>
              <c:strCache>
                <c:ptCount val="7"/>
                <c:pt idx="0">
                  <c:v>Gr1</c:v>
                </c:pt>
                <c:pt idx="1">
                  <c:v>Gr2</c:v>
                </c:pt>
                <c:pt idx="2">
                  <c:v>Gr3</c:v>
                </c:pt>
                <c:pt idx="3">
                  <c:v>Gr4</c:v>
                </c:pt>
                <c:pt idx="4">
                  <c:v>Gr5</c:v>
                </c:pt>
                <c:pt idx="5">
                  <c:v>Gr6</c:v>
                </c:pt>
                <c:pt idx="6">
                  <c:v>Gr9</c:v>
                </c:pt>
              </c:strCache>
            </c:strRef>
          </c:cat>
          <c:val>
            <c:numRef>
              <c:f>'LOLT by grade'!$B$39:$H$39</c:f>
              <c:numCache>
                <c:formatCode>0%</c:formatCode>
                <c:ptCount val="7"/>
                <c:pt idx="0">
                  <c:v>0.0205580041600824</c:v>
                </c:pt>
                <c:pt idx="1">
                  <c:v>0.0185213144481593</c:v>
                </c:pt>
                <c:pt idx="2">
                  <c:v>0.0182388101665418</c:v>
                </c:pt>
                <c:pt idx="3">
                  <c:v>0.000183893083983297</c:v>
                </c:pt>
                <c:pt idx="4">
                  <c:v>0.00010933840235529</c:v>
                </c:pt>
                <c:pt idx="5">
                  <c:v>0.000143364543727195</c:v>
                </c:pt>
                <c:pt idx="6">
                  <c:v>4.80190232162374E-6</c:v>
                </c:pt>
              </c:numCache>
            </c:numRef>
          </c:val>
          <c:extLst xmlns:c16r2="http://schemas.microsoft.com/office/drawing/2015/06/chart">
            <c:ext xmlns:c16="http://schemas.microsoft.com/office/drawing/2014/chart" uri="{C3380CC4-5D6E-409C-BE32-E72D297353CC}">
              <c16:uniqueId val="{00000001-1A9D-4D4D-B672-7387CCF3267F}"/>
            </c:ext>
          </c:extLst>
        </c:ser>
        <c:ser>
          <c:idx val="2"/>
          <c:order val="2"/>
          <c:tx>
            <c:strRef>
              <c:f>'LOLT by grade'!$A$40</c:f>
              <c:strCache>
                <c:ptCount val="1"/>
                <c:pt idx="0">
                  <c:v>siSwati</c:v>
                </c:pt>
              </c:strCache>
            </c:strRef>
          </c:tx>
          <c:invertIfNegative val="0"/>
          <c:cat>
            <c:strRef>
              <c:f>'LOLT by grade'!$B$37:$H$37</c:f>
              <c:strCache>
                <c:ptCount val="7"/>
                <c:pt idx="0">
                  <c:v>Gr1</c:v>
                </c:pt>
                <c:pt idx="1">
                  <c:v>Gr2</c:v>
                </c:pt>
                <c:pt idx="2">
                  <c:v>Gr3</c:v>
                </c:pt>
                <c:pt idx="3">
                  <c:v>Gr4</c:v>
                </c:pt>
                <c:pt idx="4">
                  <c:v>Gr5</c:v>
                </c:pt>
                <c:pt idx="5">
                  <c:v>Gr6</c:v>
                </c:pt>
                <c:pt idx="6">
                  <c:v>Gr9</c:v>
                </c:pt>
              </c:strCache>
            </c:strRef>
          </c:cat>
          <c:val>
            <c:numRef>
              <c:f>'LOLT by grade'!$B$40:$H$40</c:f>
              <c:numCache>
                <c:formatCode>0%</c:formatCode>
                <c:ptCount val="7"/>
                <c:pt idx="0">
                  <c:v>0.0267947956486571</c:v>
                </c:pt>
                <c:pt idx="1">
                  <c:v>0.0223709058731299</c:v>
                </c:pt>
                <c:pt idx="2">
                  <c:v>0.0225629536569264</c:v>
                </c:pt>
                <c:pt idx="3">
                  <c:v>1.82930292967679E-5</c:v>
                </c:pt>
                <c:pt idx="4">
                  <c:v>2.60807198278673E-5</c:v>
                </c:pt>
                <c:pt idx="5">
                  <c:v>2.01921892573515E-5</c:v>
                </c:pt>
                <c:pt idx="6">
                  <c:v>1.24849460362217E-5</c:v>
                </c:pt>
              </c:numCache>
            </c:numRef>
          </c:val>
          <c:extLst xmlns:c16r2="http://schemas.microsoft.com/office/drawing/2015/06/chart">
            <c:ext xmlns:c16="http://schemas.microsoft.com/office/drawing/2014/chart" uri="{C3380CC4-5D6E-409C-BE32-E72D297353CC}">
              <c16:uniqueId val="{00000002-1A9D-4D4D-B672-7387CCF3267F}"/>
            </c:ext>
          </c:extLst>
        </c:ser>
        <c:ser>
          <c:idx val="3"/>
          <c:order val="3"/>
          <c:tx>
            <c:strRef>
              <c:f>'LOLT by grade'!$A$41</c:f>
              <c:strCache>
                <c:ptCount val="1"/>
                <c:pt idx="0">
                  <c:v>Xitsonga</c:v>
                </c:pt>
              </c:strCache>
            </c:strRef>
          </c:tx>
          <c:invertIfNegative val="0"/>
          <c:cat>
            <c:strRef>
              <c:f>'LOLT by grade'!$B$37:$H$37</c:f>
              <c:strCache>
                <c:ptCount val="7"/>
                <c:pt idx="0">
                  <c:v>Gr1</c:v>
                </c:pt>
                <c:pt idx="1">
                  <c:v>Gr2</c:v>
                </c:pt>
                <c:pt idx="2">
                  <c:v>Gr3</c:v>
                </c:pt>
                <c:pt idx="3">
                  <c:v>Gr4</c:v>
                </c:pt>
                <c:pt idx="4">
                  <c:v>Gr5</c:v>
                </c:pt>
                <c:pt idx="5">
                  <c:v>Gr6</c:v>
                </c:pt>
                <c:pt idx="6">
                  <c:v>Gr9</c:v>
                </c:pt>
              </c:strCache>
            </c:strRef>
          </c:cat>
          <c:val>
            <c:numRef>
              <c:f>'LOLT by grade'!$B$41:$H$41</c:f>
              <c:numCache>
                <c:formatCode>0%</c:formatCode>
                <c:ptCount val="7"/>
                <c:pt idx="0">
                  <c:v>0.0326275743321085</c:v>
                </c:pt>
                <c:pt idx="1">
                  <c:v>0.0291674370424674</c:v>
                </c:pt>
                <c:pt idx="2">
                  <c:v>0.0279547868980232</c:v>
                </c:pt>
                <c:pt idx="3">
                  <c:v>0.000396669898435176</c:v>
                </c:pt>
                <c:pt idx="4">
                  <c:v>0.000340052462371038</c:v>
                </c:pt>
                <c:pt idx="5">
                  <c:v>0.000239277442699615</c:v>
                </c:pt>
                <c:pt idx="6">
                  <c:v>3.0732174858392E-5</c:v>
                </c:pt>
              </c:numCache>
            </c:numRef>
          </c:val>
          <c:extLst xmlns:c16r2="http://schemas.microsoft.com/office/drawing/2015/06/chart">
            <c:ext xmlns:c16="http://schemas.microsoft.com/office/drawing/2014/chart" uri="{C3380CC4-5D6E-409C-BE32-E72D297353CC}">
              <c16:uniqueId val="{00000003-1A9D-4D4D-B672-7387CCF3267F}"/>
            </c:ext>
          </c:extLst>
        </c:ser>
        <c:ser>
          <c:idx val="4"/>
          <c:order val="4"/>
          <c:tx>
            <c:strRef>
              <c:f>'LOLT by grade'!$A$42</c:f>
              <c:strCache>
                <c:ptCount val="1"/>
                <c:pt idx="0">
                  <c:v>Sesotho</c:v>
                </c:pt>
              </c:strCache>
            </c:strRef>
          </c:tx>
          <c:invertIfNegative val="0"/>
          <c:dLbls>
            <c:dLbl>
              <c:idx val="3"/>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1A9D-4D4D-B672-7387CCF3267F}"/>
                </c:ext>
              </c:extLst>
            </c:dLbl>
            <c:spPr>
              <a:noFill/>
              <a:ln>
                <a:noFill/>
              </a:ln>
              <a:effectLst/>
            </c:sp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'LOLT by grade'!$B$37:$H$37</c:f>
              <c:strCache>
                <c:ptCount val="7"/>
                <c:pt idx="0">
                  <c:v>Gr1</c:v>
                </c:pt>
                <c:pt idx="1">
                  <c:v>Gr2</c:v>
                </c:pt>
                <c:pt idx="2">
                  <c:v>Gr3</c:v>
                </c:pt>
                <c:pt idx="3">
                  <c:v>Gr4</c:v>
                </c:pt>
                <c:pt idx="4">
                  <c:v>Gr5</c:v>
                </c:pt>
                <c:pt idx="5">
                  <c:v>Gr6</c:v>
                </c:pt>
                <c:pt idx="6">
                  <c:v>Gr9</c:v>
                </c:pt>
              </c:strCache>
            </c:strRef>
          </c:cat>
          <c:val>
            <c:numRef>
              <c:f>'LOLT by grade'!$B$42:$H$42</c:f>
              <c:numCache>
                <c:formatCode>0%</c:formatCode>
                <c:ptCount val="7"/>
                <c:pt idx="0">
                  <c:v>0.0551739879062724</c:v>
                </c:pt>
                <c:pt idx="1">
                  <c:v>0.0513373051083787</c:v>
                </c:pt>
                <c:pt idx="2">
                  <c:v>0.0519929318938504</c:v>
                </c:pt>
                <c:pt idx="3">
                  <c:v>0.00171665638084932</c:v>
                </c:pt>
                <c:pt idx="4">
                  <c:v>0.00129199873608819</c:v>
                </c:pt>
                <c:pt idx="5">
                  <c:v>0.000969225084352872</c:v>
                </c:pt>
                <c:pt idx="6">
                  <c:v>0.000126770221290867</c:v>
                </c:pt>
              </c:numCache>
            </c:numRef>
          </c:val>
          <c:extLst xmlns:c16r2="http://schemas.microsoft.com/office/drawing/2015/06/chart">
            <c:ext xmlns:c16="http://schemas.microsoft.com/office/drawing/2014/chart" uri="{C3380CC4-5D6E-409C-BE32-E72D297353CC}">
              <c16:uniqueId val="{00000005-1A9D-4D4D-B672-7387CCF3267F}"/>
            </c:ext>
          </c:extLst>
        </c:ser>
        <c:ser>
          <c:idx val="5"/>
          <c:order val="5"/>
          <c:tx>
            <c:strRef>
              <c:f>'LOLT by grade'!$A$43</c:f>
              <c:strCache>
                <c:ptCount val="1"/>
                <c:pt idx="0">
                  <c:v>Setswana</c:v>
                </c:pt>
              </c:strCache>
            </c:strRef>
          </c:tx>
          <c:invertIfNegative val="0"/>
          <c:dLbls>
            <c:spPr>
              <a:noFill/>
              <a:ln>
                <a:noFill/>
              </a:ln>
              <a:effectLst/>
            </c:sp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'LOLT by grade'!$B$37:$H$37</c:f>
              <c:strCache>
                <c:ptCount val="7"/>
                <c:pt idx="0">
                  <c:v>Gr1</c:v>
                </c:pt>
                <c:pt idx="1">
                  <c:v>Gr2</c:v>
                </c:pt>
                <c:pt idx="2">
                  <c:v>Gr3</c:v>
                </c:pt>
                <c:pt idx="3">
                  <c:v>Gr4</c:v>
                </c:pt>
                <c:pt idx="4">
                  <c:v>Gr5</c:v>
                </c:pt>
                <c:pt idx="5">
                  <c:v>Gr6</c:v>
                </c:pt>
                <c:pt idx="6">
                  <c:v>Gr9</c:v>
                </c:pt>
              </c:strCache>
            </c:strRef>
          </c:cat>
          <c:val>
            <c:numRef>
              <c:f>'LOLT by grade'!$B$43:$H$43</c:f>
              <c:numCache>
                <c:formatCode>0%</c:formatCode>
                <c:ptCount val="7"/>
                <c:pt idx="0">
                  <c:v>0.0825227392567997</c:v>
                </c:pt>
                <c:pt idx="1">
                  <c:v>0.0758929832960997</c:v>
                </c:pt>
                <c:pt idx="2">
                  <c:v>0.0769128106754739</c:v>
                </c:pt>
                <c:pt idx="3">
                  <c:v>0.00222597282811196</c:v>
                </c:pt>
                <c:pt idx="4">
                  <c:v>0.00117764481068908</c:v>
                </c:pt>
                <c:pt idx="5">
                  <c:v>0.00136196316540836</c:v>
                </c:pt>
                <c:pt idx="6">
                  <c:v>0.000122928699433568</c:v>
                </c:pt>
              </c:numCache>
            </c:numRef>
          </c:val>
          <c:extLst xmlns:c16r2="http://schemas.microsoft.com/office/drawing/2015/06/chart">
            <c:ext xmlns:c16="http://schemas.microsoft.com/office/drawing/2014/chart" uri="{C3380CC4-5D6E-409C-BE32-E72D297353CC}">
              <c16:uniqueId val="{00000006-1A9D-4D4D-B672-7387CCF3267F}"/>
            </c:ext>
          </c:extLst>
        </c:ser>
        <c:ser>
          <c:idx val="6"/>
          <c:order val="6"/>
          <c:tx>
            <c:strRef>
              <c:f>'LOLT by grade'!$A$44</c:f>
              <c:strCache>
                <c:ptCount val="1"/>
                <c:pt idx="0">
                  <c:v>Afrikaans</c:v>
                </c:pt>
              </c:strCache>
            </c:strRef>
          </c:tx>
          <c:spPr>
            <a:solidFill>
              <a:srgbClr val="FF0000"/>
            </a:solidFill>
          </c:spPr>
          <c:invertIfNegative val="0"/>
          <c:dLbls>
            <c:spPr>
              <a:noFill/>
              <a:ln>
                <a:noFill/>
              </a:ln>
              <a:effectLst/>
            </c:sp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'LOLT by grade'!$B$37:$H$37</c:f>
              <c:strCache>
                <c:ptCount val="7"/>
                <c:pt idx="0">
                  <c:v>Gr1</c:v>
                </c:pt>
                <c:pt idx="1">
                  <c:v>Gr2</c:v>
                </c:pt>
                <c:pt idx="2">
                  <c:v>Gr3</c:v>
                </c:pt>
                <c:pt idx="3">
                  <c:v>Gr4</c:v>
                </c:pt>
                <c:pt idx="4">
                  <c:v>Gr5</c:v>
                </c:pt>
                <c:pt idx="5">
                  <c:v>Gr6</c:v>
                </c:pt>
                <c:pt idx="6">
                  <c:v>Gr9</c:v>
                </c:pt>
              </c:strCache>
            </c:strRef>
          </c:cat>
          <c:val>
            <c:numRef>
              <c:f>'LOLT by grade'!$B$44:$H$44</c:f>
              <c:numCache>
                <c:formatCode>0%</c:formatCode>
                <c:ptCount val="7"/>
                <c:pt idx="0">
                  <c:v>0.0885729351405341</c:v>
                </c:pt>
                <c:pt idx="1">
                  <c:v>0.0807744073219746</c:v>
                </c:pt>
                <c:pt idx="2">
                  <c:v>0.0837833942213072</c:v>
                </c:pt>
                <c:pt idx="3">
                  <c:v>0.0891024573315092</c:v>
                </c:pt>
                <c:pt idx="4">
                  <c:v>0.0881237429845372</c:v>
                </c:pt>
                <c:pt idx="5">
                  <c:v>0.0882277517410715</c:v>
                </c:pt>
                <c:pt idx="6">
                  <c:v>0.0837134839337952</c:v>
                </c:pt>
              </c:numCache>
            </c:numRef>
          </c:val>
          <c:extLst xmlns:c16r2="http://schemas.microsoft.com/office/drawing/2015/06/chart">
            <c:ext xmlns:c16="http://schemas.microsoft.com/office/drawing/2014/chart" uri="{C3380CC4-5D6E-409C-BE32-E72D297353CC}">
              <c16:uniqueId val="{00000007-1A9D-4D4D-B672-7387CCF3267F}"/>
            </c:ext>
          </c:extLst>
        </c:ser>
        <c:ser>
          <c:idx val="7"/>
          <c:order val="7"/>
          <c:tx>
            <c:strRef>
              <c:f>'LOLT by grade'!$A$45</c:f>
              <c:strCache>
                <c:ptCount val="1"/>
                <c:pt idx="0">
                  <c:v>Sepedi</c:v>
                </c:pt>
              </c:strCache>
            </c:strRef>
          </c:tx>
          <c:spPr>
            <a:solidFill>
              <a:schemeClr val="accent6">
                <a:lumMod val="75000"/>
              </a:schemeClr>
            </a:solidFill>
          </c:spPr>
          <c:invertIfNegative val="0"/>
          <c:dLbls>
            <c:spPr>
              <a:noFill/>
              <a:ln>
                <a:noFill/>
              </a:ln>
              <a:effectLst/>
            </c:sp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'LOLT by grade'!$B$37:$H$37</c:f>
              <c:strCache>
                <c:ptCount val="7"/>
                <c:pt idx="0">
                  <c:v>Gr1</c:v>
                </c:pt>
                <c:pt idx="1">
                  <c:v>Gr2</c:v>
                </c:pt>
                <c:pt idx="2">
                  <c:v>Gr3</c:v>
                </c:pt>
                <c:pt idx="3">
                  <c:v>Gr4</c:v>
                </c:pt>
                <c:pt idx="4">
                  <c:v>Gr5</c:v>
                </c:pt>
                <c:pt idx="5">
                  <c:v>Gr6</c:v>
                </c:pt>
                <c:pt idx="6">
                  <c:v>Gr9</c:v>
                </c:pt>
              </c:strCache>
            </c:strRef>
          </c:cat>
          <c:val>
            <c:numRef>
              <c:f>'LOLT by grade'!$B$45:$H$45</c:f>
              <c:numCache>
                <c:formatCode>0%</c:formatCode>
                <c:ptCount val="7"/>
                <c:pt idx="0">
                  <c:v>0.0915459695765864</c:v>
                </c:pt>
                <c:pt idx="1">
                  <c:v>0.080826887070847</c:v>
                </c:pt>
                <c:pt idx="2">
                  <c:v>0.081412233233267</c:v>
                </c:pt>
                <c:pt idx="3">
                  <c:v>0.00138449348046064</c:v>
                </c:pt>
                <c:pt idx="4">
                  <c:v>0.000806496105446356</c:v>
                </c:pt>
                <c:pt idx="5">
                  <c:v>0.000543169891022755</c:v>
                </c:pt>
                <c:pt idx="6">
                  <c:v>0.000117166416647619</c:v>
                </c:pt>
              </c:numCache>
            </c:numRef>
          </c:val>
          <c:extLst xmlns:c16r2="http://schemas.microsoft.com/office/drawing/2015/06/chart">
            <c:ext xmlns:c16="http://schemas.microsoft.com/office/drawing/2014/chart" uri="{C3380CC4-5D6E-409C-BE32-E72D297353CC}">
              <c16:uniqueId val="{00000008-1A9D-4D4D-B672-7387CCF3267F}"/>
            </c:ext>
          </c:extLst>
        </c:ser>
        <c:ser>
          <c:idx val="8"/>
          <c:order val="8"/>
          <c:tx>
            <c:strRef>
              <c:f>'LOLT by grade'!$A$46</c:f>
              <c:strCache>
                <c:ptCount val="1"/>
                <c:pt idx="0">
                  <c:v>isiXhosa</c:v>
                </c:pt>
              </c:strCache>
            </c:strRef>
          </c:tx>
          <c:spPr>
            <a:solidFill>
              <a:schemeClr val="accent3">
                <a:lumMod val="75000"/>
              </a:schemeClr>
            </a:solidFill>
          </c:spPr>
          <c:invertIfNegative val="0"/>
          <c:dLbls>
            <c:spPr>
              <a:noFill/>
              <a:ln>
                <a:noFill/>
              </a:ln>
              <a:effectLst/>
            </c:sp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'LOLT by grade'!$B$37:$H$37</c:f>
              <c:strCache>
                <c:ptCount val="7"/>
                <c:pt idx="0">
                  <c:v>Gr1</c:v>
                </c:pt>
                <c:pt idx="1">
                  <c:v>Gr2</c:v>
                </c:pt>
                <c:pt idx="2">
                  <c:v>Gr3</c:v>
                </c:pt>
                <c:pt idx="3">
                  <c:v>Gr4</c:v>
                </c:pt>
                <c:pt idx="4">
                  <c:v>Gr5</c:v>
                </c:pt>
                <c:pt idx="5">
                  <c:v>Gr6</c:v>
                </c:pt>
                <c:pt idx="6">
                  <c:v>Gr9</c:v>
                </c:pt>
              </c:strCache>
            </c:strRef>
          </c:cat>
          <c:val>
            <c:numRef>
              <c:f>'LOLT by grade'!$B$46:$H$46</c:f>
              <c:numCache>
                <c:formatCode>0%</c:formatCode>
                <c:ptCount val="7"/>
                <c:pt idx="0">
                  <c:v>0.131877276737109</c:v>
                </c:pt>
                <c:pt idx="1">
                  <c:v>0.215162933472633</c:v>
                </c:pt>
                <c:pt idx="2">
                  <c:v>0.196459362838346</c:v>
                </c:pt>
                <c:pt idx="3">
                  <c:v>0.00602418338473034</c:v>
                </c:pt>
                <c:pt idx="4">
                  <c:v>0.00491621568755298</c:v>
                </c:pt>
                <c:pt idx="5">
                  <c:v>0.00349122952259608</c:v>
                </c:pt>
                <c:pt idx="6">
                  <c:v>0.00205329343272632</c:v>
                </c:pt>
              </c:numCache>
            </c:numRef>
          </c:val>
          <c:extLst xmlns:c16r2="http://schemas.microsoft.com/office/drawing/2015/06/chart">
            <c:ext xmlns:c16="http://schemas.microsoft.com/office/drawing/2014/chart" uri="{C3380CC4-5D6E-409C-BE32-E72D297353CC}">
              <c16:uniqueId val="{00000009-1A9D-4D4D-B672-7387CCF3267F}"/>
            </c:ext>
          </c:extLst>
        </c:ser>
        <c:ser>
          <c:idx val="9"/>
          <c:order val="9"/>
          <c:tx>
            <c:strRef>
              <c:f>'LOLT by grade'!$A$47</c:f>
              <c:strCache>
                <c:ptCount val="1"/>
                <c:pt idx="0">
                  <c:v>isiZulu</c:v>
                </c:pt>
              </c:strCache>
            </c:strRef>
          </c:tx>
          <c:spPr>
            <a:solidFill>
              <a:srgbClr val="3366FF"/>
            </a:solidFill>
          </c:spPr>
          <c:invertIfNegative val="0"/>
          <c:dLbls>
            <c:spPr>
              <a:noFill/>
              <a:ln>
                <a:noFill/>
              </a:ln>
              <a:effectLst/>
            </c:sp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'LOLT by grade'!$B$37:$H$37</c:f>
              <c:strCache>
                <c:ptCount val="7"/>
                <c:pt idx="0">
                  <c:v>Gr1</c:v>
                </c:pt>
                <c:pt idx="1">
                  <c:v>Gr2</c:v>
                </c:pt>
                <c:pt idx="2">
                  <c:v>Gr3</c:v>
                </c:pt>
                <c:pt idx="3">
                  <c:v>Gr4</c:v>
                </c:pt>
                <c:pt idx="4">
                  <c:v>Gr5</c:v>
                </c:pt>
                <c:pt idx="5">
                  <c:v>Gr6</c:v>
                </c:pt>
                <c:pt idx="6">
                  <c:v>Gr9</c:v>
                </c:pt>
              </c:strCache>
            </c:strRef>
          </c:cat>
          <c:val>
            <c:numRef>
              <c:f>'LOLT by grade'!$B$47:$H$47</c:f>
              <c:numCache>
                <c:formatCode>0%</c:formatCode>
                <c:ptCount val="7"/>
                <c:pt idx="0">
                  <c:v>0.227992339584008</c:v>
                </c:pt>
                <c:pt idx="1">
                  <c:v>0.191463078881907</c:v>
                </c:pt>
                <c:pt idx="2">
                  <c:v>0.193874663900164</c:v>
                </c:pt>
                <c:pt idx="3">
                  <c:v>0.00357195466794783</c:v>
                </c:pt>
                <c:pt idx="4">
                  <c:v>0.00242450383938289</c:v>
                </c:pt>
                <c:pt idx="5">
                  <c:v>0.00204647838123257</c:v>
                </c:pt>
                <c:pt idx="6">
                  <c:v>0.000271787671403903</c:v>
                </c:pt>
              </c:numCache>
            </c:numRef>
          </c:val>
          <c:extLst xmlns:c16r2="http://schemas.microsoft.com/office/drawing/2015/06/chart">
            <c:ext xmlns:c16="http://schemas.microsoft.com/office/drawing/2014/chart" uri="{C3380CC4-5D6E-409C-BE32-E72D297353CC}">
              <c16:uniqueId val="{0000000A-1A9D-4D4D-B672-7387CCF3267F}"/>
            </c:ext>
          </c:extLst>
        </c:ser>
        <c:ser>
          <c:idx val="10"/>
          <c:order val="10"/>
          <c:tx>
            <c:strRef>
              <c:f>'LOLT by grade'!$A$48</c:f>
              <c:strCache>
                <c:ptCount val="1"/>
                <c:pt idx="0">
                  <c:v>English</c:v>
                </c:pt>
              </c:strCache>
            </c:strRef>
          </c:tx>
          <c:spPr>
            <a:solidFill>
              <a:srgbClr val="000090"/>
            </a:solidFill>
          </c:spPr>
          <c:invertIfNegative val="0"/>
          <c:dLbls>
            <c:spPr>
              <a:noFill/>
              <a:ln>
                <a:noFill/>
              </a:ln>
              <a:effectLst/>
            </c:spPr>
            <c:txPr>
              <a:bodyPr/>
              <a:lstStyle/>
              <a:p>
                <a:pPr>
                  <a:defRPr>
                    <a:solidFill>
                      <a:schemeClr val="bg1"/>
                    </a:solidFill>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'LOLT by grade'!$B$37:$H$37</c:f>
              <c:strCache>
                <c:ptCount val="7"/>
                <c:pt idx="0">
                  <c:v>Gr1</c:v>
                </c:pt>
                <c:pt idx="1">
                  <c:v>Gr2</c:v>
                </c:pt>
                <c:pt idx="2">
                  <c:v>Gr3</c:v>
                </c:pt>
                <c:pt idx="3">
                  <c:v>Gr4</c:v>
                </c:pt>
                <c:pt idx="4">
                  <c:v>Gr5</c:v>
                </c:pt>
                <c:pt idx="5">
                  <c:v>Gr6</c:v>
                </c:pt>
                <c:pt idx="6">
                  <c:v>Gr9</c:v>
                </c:pt>
              </c:strCache>
            </c:strRef>
          </c:cat>
          <c:val>
            <c:numRef>
              <c:f>'LOLT by grade'!$B$48:$H$48</c:f>
              <c:numCache>
                <c:formatCode>0%</c:formatCode>
                <c:ptCount val="7"/>
                <c:pt idx="0">
                  <c:v>0.2344065635004</c:v>
                </c:pt>
                <c:pt idx="1">
                  <c:v>0.227494059696118</c:v>
                </c:pt>
                <c:pt idx="2">
                  <c:v>0.239625169718183</c:v>
                </c:pt>
                <c:pt idx="3">
                  <c:v>0.89529743984241</c:v>
                </c:pt>
                <c:pt idx="4">
                  <c:v>0.900702674778439</c:v>
                </c:pt>
                <c:pt idx="5">
                  <c:v>0.902869512015362</c:v>
                </c:pt>
                <c:pt idx="6">
                  <c:v>0.913486046632233</c:v>
                </c:pt>
              </c:numCache>
            </c:numRef>
          </c:val>
          <c:extLst xmlns:c16r2="http://schemas.microsoft.com/office/drawing/2015/06/chart">
            <c:ext xmlns:c16="http://schemas.microsoft.com/office/drawing/2014/chart" uri="{C3380CC4-5D6E-409C-BE32-E72D297353CC}">
              <c16:uniqueId val="{0000000B-1A9D-4D4D-B672-7387CCF3267F}"/>
            </c:ext>
          </c:extLst>
        </c:ser>
        <c:dLbls>
          <c:showLegendKey val="0"/>
          <c:showVal val="0"/>
          <c:showCatName val="0"/>
          <c:showSerName val="0"/>
          <c:showPercent val="0"/>
          <c:showBubbleSize val="0"/>
        </c:dLbls>
        <c:gapWidth val="150"/>
        <c:overlap val="100"/>
        <c:axId val="2133083656"/>
        <c:axId val="-2112914520"/>
      </c:barChart>
      <c:catAx>
        <c:axId val="2133083656"/>
        <c:scaling>
          <c:orientation val="minMax"/>
        </c:scaling>
        <c:delete val="0"/>
        <c:axPos val="b"/>
        <c:numFmt formatCode="General" sourceLinked="0"/>
        <c:majorTickMark val="out"/>
        <c:minorTickMark val="none"/>
        <c:tickLblPos val="nextTo"/>
        <c:txPr>
          <a:bodyPr/>
          <a:lstStyle/>
          <a:p>
            <a:pPr>
              <a:defRPr sz="1600"/>
            </a:pPr>
            <a:endParaRPr lang="en-US"/>
          </a:p>
        </c:txPr>
        <c:crossAx val="-2112914520"/>
        <c:crosses val="autoZero"/>
        <c:auto val="1"/>
        <c:lblAlgn val="ctr"/>
        <c:lblOffset val="100"/>
        <c:noMultiLvlLbl val="0"/>
      </c:catAx>
      <c:valAx>
        <c:axId val="-2112914520"/>
        <c:scaling>
          <c:orientation val="minMax"/>
        </c:scaling>
        <c:delete val="0"/>
        <c:axPos val="l"/>
        <c:majorGridlines/>
        <c:numFmt formatCode="0%" sourceLinked="1"/>
        <c:majorTickMark val="out"/>
        <c:minorTickMark val="none"/>
        <c:tickLblPos val="nextTo"/>
        <c:crossAx val="2133083656"/>
        <c:crosses val="autoZero"/>
        <c:crossBetween val="between"/>
      </c:valAx>
      <c:spPr>
        <a:solidFill>
          <a:srgbClr val="D9D9D9"/>
        </a:solidFill>
      </c:spPr>
    </c:plotArea>
    <c:legend>
      <c:legendPos val="r"/>
      <c:layout/>
      <c:overlay val="0"/>
      <c:txPr>
        <a:bodyPr/>
        <a:lstStyle/>
        <a:p>
          <a:pPr>
            <a:defRPr sz="1600"/>
          </a:pPr>
          <a:endParaRPr lang="en-US"/>
        </a:p>
      </c:txPr>
    </c:legend>
    <c:plotVisOnly val="1"/>
    <c:dispBlanksAs val="gap"/>
    <c:showDLblsOverMax val="0"/>
  </c:chart>
  <c:txPr>
    <a:bodyPr/>
    <a:lstStyle/>
    <a:p>
      <a:pPr>
        <a:defRPr sz="1200">
          <a:latin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err="1" smtClean="0"/>
              <a:t>PrePIRLS</a:t>
            </a:r>
            <a:r>
              <a:rPr lang="en-US" dirty="0" smtClean="0"/>
              <a:t> 2011 - Proportion </a:t>
            </a:r>
            <a:r>
              <a:rPr lang="en-US" dirty="0"/>
              <a:t>of Grade 4 students that are </a:t>
            </a:r>
            <a:r>
              <a:rPr lang="en-US" u="sng" dirty="0"/>
              <a:t>illiterate</a:t>
            </a:r>
            <a:r>
              <a:rPr lang="en-US" dirty="0"/>
              <a:t> and the</a:t>
            </a:r>
            <a:r>
              <a:rPr lang="en-US" baseline="0" dirty="0"/>
              <a:t> proportion who </a:t>
            </a:r>
            <a:r>
              <a:rPr lang="en-US" u="sng" baseline="0" dirty="0"/>
              <a:t>cannot read for meaning </a:t>
            </a:r>
            <a:r>
              <a:rPr lang="en-US" baseline="0" dirty="0"/>
              <a:t>(in LOLT Gr1-3)</a:t>
            </a:r>
          </a:p>
          <a:p>
            <a:pPr>
              <a:defRPr/>
            </a:pPr>
            <a:r>
              <a:rPr lang="en-US" sz="1100" b="0" i="1" baseline="0" dirty="0"/>
              <a:t>Using </a:t>
            </a:r>
            <a:r>
              <a:rPr lang="en-US" sz="1100" b="0" i="1" baseline="0" dirty="0" err="1"/>
              <a:t>prePIRLS</a:t>
            </a:r>
            <a:r>
              <a:rPr lang="en-US" sz="1100" b="0" i="1" baseline="0" dirty="0"/>
              <a:t> 2011 illiterate: cannot reach low benchmark. Read for meaning: reach intermediate benchmark. Note: </a:t>
            </a:r>
            <a:r>
              <a:rPr lang="en-US" sz="1100" b="0" i="1" baseline="0" dirty="0" err="1"/>
              <a:t>prePIRLS</a:t>
            </a:r>
            <a:r>
              <a:rPr lang="en-US" sz="1100" b="0" i="1" baseline="0" dirty="0"/>
              <a:t> </a:t>
            </a:r>
            <a:r>
              <a:rPr lang="en-US" sz="1100" b="0" i="1" baseline="0" dirty="0" smtClean="0"/>
              <a:t>not</a:t>
            </a:r>
            <a:endParaRPr lang="en-US" sz="1100" b="0" i="1" dirty="0"/>
          </a:p>
        </c:rich>
      </c:tx>
      <c:layout/>
      <c:overlay val="0"/>
      <c:spPr>
        <a:solidFill>
          <a:srgbClr val="F2F2F2"/>
        </a:solidFill>
      </c:spPr>
    </c:title>
    <c:autoTitleDeleted val="0"/>
    <c:plotArea>
      <c:layout/>
      <c:barChart>
        <c:barDir val="col"/>
        <c:grouping val="clustered"/>
        <c:varyColors val="0"/>
        <c:ser>
          <c:idx val="0"/>
          <c:order val="0"/>
          <c:tx>
            <c:strRef>
              <c:f>'Fig 1-FprePIRLS by Prov (2) '!$C$45</c:f>
              <c:strCache>
                <c:ptCount val="1"/>
                <c:pt idx="0">
                  <c:v>% Illiterate</c:v>
                </c:pt>
              </c:strCache>
            </c:strRef>
          </c:tx>
          <c:spPr>
            <a:solidFill>
              <a:srgbClr val="FF0000"/>
            </a:solidFill>
          </c:spPr>
          <c:invertIfNegative val="0"/>
          <c:dLbls>
            <c:txPr>
              <a:bodyPr/>
              <a:lstStyle/>
              <a:p>
                <a:pPr>
                  <a:defRPr sz="1400"/>
                </a:pPr>
                <a:endParaRPr lang="en-US"/>
              </a:p>
            </c:txPr>
            <c:dLblPos val="ctr"/>
            <c:showLegendKey val="0"/>
            <c:showVal val="1"/>
            <c:showCatName val="0"/>
            <c:showSerName val="0"/>
            <c:showPercent val="0"/>
            <c:showBubbleSize val="0"/>
            <c:showLeaderLines val="0"/>
          </c:dLbls>
          <c:errBars>
            <c:errBarType val="both"/>
            <c:errValType val="cust"/>
            <c:noEndCap val="0"/>
            <c:plus>
              <c:numRef>
                <c:f>'Fig 1-FprePIRLS by Prov (2) '!$E$46:$E$54</c:f>
                <c:numCache>
                  <c:formatCode>General</c:formatCode>
                  <c:ptCount val="9"/>
                  <c:pt idx="0">
                    <c:v>0.01952748</c:v>
                  </c:pt>
                  <c:pt idx="1">
                    <c:v>0.0232652</c:v>
                  </c:pt>
                  <c:pt idx="2">
                    <c:v>0.0240884</c:v>
                  </c:pt>
                  <c:pt idx="3">
                    <c:v>0.0271852</c:v>
                  </c:pt>
                  <c:pt idx="4">
                    <c:v>0.0331828</c:v>
                  </c:pt>
                  <c:pt idx="5">
                    <c:v>0.0284004</c:v>
                  </c:pt>
                  <c:pt idx="6">
                    <c:v>0.025186</c:v>
                  </c:pt>
                  <c:pt idx="8">
                    <c:v>0.00963144</c:v>
                  </c:pt>
                </c:numCache>
              </c:numRef>
            </c:plus>
            <c:minus>
              <c:numRef>
                <c:f>'Fig 1-FprePIRLS by Prov (2) '!$E$46:$E$54</c:f>
                <c:numCache>
                  <c:formatCode>General</c:formatCode>
                  <c:ptCount val="9"/>
                  <c:pt idx="0">
                    <c:v>0.01952748</c:v>
                  </c:pt>
                  <c:pt idx="1">
                    <c:v>0.0232652</c:v>
                  </c:pt>
                  <c:pt idx="2">
                    <c:v>0.0240884</c:v>
                  </c:pt>
                  <c:pt idx="3">
                    <c:v>0.0271852</c:v>
                  </c:pt>
                  <c:pt idx="4">
                    <c:v>0.0331828</c:v>
                  </c:pt>
                  <c:pt idx="5">
                    <c:v>0.0284004</c:v>
                  </c:pt>
                  <c:pt idx="6">
                    <c:v>0.025186</c:v>
                  </c:pt>
                  <c:pt idx="8">
                    <c:v>0.00963144</c:v>
                  </c:pt>
                </c:numCache>
              </c:numRef>
            </c:minus>
          </c:errBars>
          <c:cat>
            <c:strRef>
              <c:f>'Fig 1-FprePIRLS by Prov (2) '!$A$46:$A$54</c:f>
              <c:strCache>
                <c:ptCount val="9"/>
                <c:pt idx="0">
                  <c:v>Western Cape</c:v>
                </c:pt>
                <c:pt idx="1">
                  <c:v>Gauteng</c:v>
                </c:pt>
                <c:pt idx="2">
                  <c:v>KwaZulu-Natal</c:v>
                </c:pt>
                <c:pt idx="3">
                  <c:v>Eastern Cape</c:v>
                </c:pt>
                <c:pt idx="4">
                  <c:v>Mpumalanga</c:v>
                </c:pt>
                <c:pt idx="5">
                  <c:v>North West</c:v>
                </c:pt>
                <c:pt idx="6">
                  <c:v>Limpopo</c:v>
                </c:pt>
                <c:pt idx="8">
                  <c:v>South Africa</c:v>
                </c:pt>
              </c:strCache>
            </c:strRef>
          </c:cat>
          <c:val>
            <c:numRef>
              <c:f>'Fig 1-FprePIRLS by Prov (2) '!$C$46:$C$54</c:f>
              <c:numCache>
                <c:formatCode>0%</c:formatCode>
                <c:ptCount val="9"/>
                <c:pt idx="0">
                  <c:v>0.1108</c:v>
                </c:pt>
                <c:pt idx="1">
                  <c:v>0.2139</c:v>
                </c:pt>
                <c:pt idx="2">
                  <c:v>0.255</c:v>
                </c:pt>
                <c:pt idx="3">
                  <c:v>0.318</c:v>
                </c:pt>
                <c:pt idx="4">
                  <c:v>0.3242</c:v>
                </c:pt>
                <c:pt idx="5">
                  <c:v>0.2882</c:v>
                </c:pt>
                <c:pt idx="6">
                  <c:v>0.5022</c:v>
                </c:pt>
                <c:pt idx="8">
                  <c:v>0.2878</c:v>
                </c:pt>
              </c:numCache>
            </c:numRef>
          </c:val>
        </c:ser>
        <c:ser>
          <c:idx val="1"/>
          <c:order val="1"/>
          <c:tx>
            <c:strRef>
              <c:f>'Fig 1-FprePIRLS by Prov (2) '!$F$45</c:f>
              <c:strCache>
                <c:ptCount val="1"/>
                <c:pt idx="0">
                  <c:v>% Cannot read for meaning</c:v>
                </c:pt>
              </c:strCache>
            </c:strRef>
          </c:tx>
          <c:spPr>
            <a:solidFill>
              <a:schemeClr val="accent2">
                <a:lumMod val="60000"/>
                <a:lumOff val="40000"/>
              </a:schemeClr>
            </a:solidFill>
          </c:spPr>
          <c:invertIfNegative val="0"/>
          <c:dLbls>
            <c:txPr>
              <a:bodyPr/>
              <a:lstStyle/>
              <a:p>
                <a:pPr>
                  <a:defRPr sz="1400"/>
                </a:pPr>
                <a:endParaRPr lang="en-US"/>
              </a:p>
            </c:txPr>
            <c:dLblPos val="ctr"/>
            <c:showLegendKey val="0"/>
            <c:showVal val="1"/>
            <c:showCatName val="0"/>
            <c:showSerName val="0"/>
            <c:showPercent val="0"/>
            <c:showBubbleSize val="0"/>
            <c:showLeaderLines val="0"/>
          </c:dLbls>
          <c:errBars>
            <c:errBarType val="both"/>
            <c:errValType val="cust"/>
            <c:noEndCap val="0"/>
            <c:plus>
              <c:numRef>
                <c:f>'Fig 1-FprePIRLS by Prov (2) '!$H$46:$H$54</c:f>
                <c:numCache>
                  <c:formatCode>General</c:formatCode>
                  <c:ptCount val="9"/>
                  <c:pt idx="0">
                    <c:v>0.0287728</c:v>
                  </c:pt>
                  <c:pt idx="1">
                    <c:v>0.0290864</c:v>
                  </c:pt>
                  <c:pt idx="2">
                    <c:v>0.0275772</c:v>
                  </c:pt>
                  <c:pt idx="3">
                    <c:v>0.0291452</c:v>
                  </c:pt>
                  <c:pt idx="4">
                    <c:v>0.0333984</c:v>
                  </c:pt>
                  <c:pt idx="5">
                    <c:v>0.0322616</c:v>
                  </c:pt>
                  <c:pt idx="6">
                    <c:v>0.01920212</c:v>
                  </c:pt>
                  <c:pt idx="8">
                    <c:v>0.01054872</c:v>
                  </c:pt>
                </c:numCache>
              </c:numRef>
            </c:plus>
            <c:minus>
              <c:numRef>
                <c:f>'Fig 1-FprePIRLS by Prov (2) '!$H$46:$H$54</c:f>
                <c:numCache>
                  <c:formatCode>General</c:formatCode>
                  <c:ptCount val="9"/>
                  <c:pt idx="0">
                    <c:v>0.0287728</c:v>
                  </c:pt>
                  <c:pt idx="1">
                    <c:v>0.0290864</c:v>
                  </c:pt>
                  <c:pt idx="2">
                    <c:v>0.0275772</c:v>
                  </c:pt>
                  <c:pt idx="3">
                    <c:v>0.0291452</c:v>
                  </c:pt>
                  <c:pt idx="4">
                    <c:v>0.0333984</c:v>
                  </c:pt>
                  <c:pt idx="5">
                    <c:v>0.0322616</c:v>
                  </c:pt>
                  <c:pt idx="6">
                    <c:v>0.01920212</c:v>
                  </c:pt>
                  <c:pt idx="8">
                    <c:v>0.01054872</c:v>
                  </c:pt>
                </c:numCache>
              </c:numRef>
            </c:minus>
          </c:errBars>
          <c:cat>
            <c:strRef>
              <c:f>'Fig 1-FprePIRLS by Prov (2) '!$A$46:$A$54</c:f>
              <c:strCache>
                <c:ptCount val="9"/>
                <c:pt idx="0">
                  <c:v>Western Cape</c:v>
                </c:pt>
                <c:pt idx="1">
                  <c:v>Gauteng</c:v>
                </c:pt>
                <c:pt idx="2">
                  <c:v>KwaZulu-Natal</c:v>
                </c:pt>
                <c:pt idx="3">
                  <c:v>Eastern Cape</c:v>
                </c:pt>
                <c:pt idx="4">
                  <c:v>Mpumalanga</c:v>
                </c:pt>
                <c:pt idx="5">
                  <c:v>North West</c:v>
                </c:pt>
                <c:pt idx="6">
                  <c:v>Limpopo</c:v>
                </c:pt>
                <c:pt idx="8">
                  <c:v>South Africa</c:v>
                </c:pt>
              </c:strCache>
            </c:strRef>
          </c:cat>
          <c:val>
            <c:numRef>
              <c:f>'Fig 1-FprePIRLS by Prov (2) '!$F$46:$F$54</c:f>
              <c:numCache>
                <c:formatCode>0%</c:formatCode>
                <c:ptCount val="9"/>
                <c:pt idx="0">
                  <c:v>0.274</c:v>
                </c:pt>
                <c:pt idx="1">
                  <c:v>0.4438</c:v>
                </c:pt>
                <c:pt idx="2">
                  <c:v>0.574</c:v>
                </c:pt>
                <c:pt idx="3">
                  <c:v>0.5997</c:v>
                </c:pt>
                <c:pt idx="4">
                  <c:v>0.6345</c:v>
                </c:pt>
                <c:pt idx="5">
                  <c:v>0.6639</c:v>
                </c:pt>
                <c:pt idx="6">
                  <c:v>0.8328</c:v>
                </c:pt>
                <c:pt idx="8">
                  <c:v>0.5835</c:v>
                </c:pt>
              </c:numCache>
            </c:numRef>
          </c:val>
        </c:ser>
        <c:dLbls>
          <c:showLegendKey val="0"/>
          <c:showVal val="0"/>
          <c:showCatName val="0"/>
          <c:showSerName val="0"/>
          <c:showPercent val="0"/>
          <c:showBubbleSize val="0"/>
        </c:dLbls>
        <c:gapWidth val="150"/>
        <c:axId val="-2055274216"/>
        <c:axId val="-2055272808"/>
      </c:barChart>
      <c:catAx>
        <c:axId val="-2055274216"/>
        <c:scaling>
          <c:orientation val="minMax"/>
        </c:scaling>
        <c:delete val="0"/>
        <c:axPos val="b"/>
        <c:majorTickMark val="out"/>
        <c:minorTickMark val="none"/>
        <c:tickLblPos val="nextTo"/>
        <c:crossAx val="-2055272808"/>
        <c:crosses val="autoZero"/>
        <c:auto val="1"/>
        <c:lblAlgn val="ctr"/>
        <c:lblOffset val="100"/>
        <c:noMultiLvlLbl val="0"/>
      </c:catAx>
      <c:valAx>
        <c:axId val="-2055272808"/>
        <c:scaling>
          <c:orientation val="minMax"/>
        </c:scaling>
        <c:delete val="0"/>
        <c:axPos val="l"/>
        <c:majorGridlines/>
        <c:numFmt formatCode="0%" sourceLinked="1"/>
        <c:majorTickMark val="out"/>
        <c:minorTickMark val="none"/>
        <c:tickLblPos val="nextTo"/>
        <c:crossAx val="-2055274216"/>
        <c:crosses val="autoZero"/>
        <c:crossBetween val="between"/>
      </c:valAx>
      <c:spPr>
        <a:solidFill>
          <a:schemeClr val="bg1">
            <a:lumMod val="95000"/>
          </a:schemeClr>
        </a:solidFill>
      </c:spPr>
    </c:plotArea>
    <c:legend>
      <c:legendPos val="t"/>
      <c:layout/>
      <c:overlay val="0"/>
      <c:txPr>
        <a:bodyPr/>
        <a:lstStyle/>
        <a:p>
          <a:pPr>
            <a:defRPr sz="14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smtClean="0"/>
              <a:t>PIRLS</a:t>
            </a:r>
            <a:r>
              <a:rPr lang="en-US" baseline="0" dirty="0" smtClean="0"/>
              <a:t> 2011 - </a:t>
            </a:r>
            <a:r>
              <a:rPr lang="en-US" dirty="0" smtClean="0"/>
              <a:t>Proportion </a:t>
            </a:r>
            <a:r>
              <a:rPr lang="en-US" dirty="0"/>
              <a:t>of Gr5 students in English &amp; Afrikaans schools acquiring </a:t>
            </a:r>
            <a:r>
              <a:rPr lang="en-US" u="sng" dirty="0"/>
              <a:t>basic reading skills </a:t>
            </a:r>
            <a:r>
              <a:rPr lang="en-US" dirty="0"/>
              <a:t>by school location</a:t>
            </a:r>
          </a:p>
          <a:p>
            <a:pPr>
              <a:defRPr/>
            </a:pPr>
            <a:r>
              <a:rPr lang="en-US" sz="1200" b="0" i="1" dirty="0"/>
              <a:t>Note:</a:t>
            </a:r>
            <a:r>
              <a:rPr lang="en-US" sz="1200" b="0" i="1" baseline="0" dirty="0"/>
              <a:t> Proportion </a:t>
            </a:r>
            <a:r>
              <a:rPr lang="en-US" sz="1200" b="0" i="1" dirty="0"/>
              <a:t>reaching low international benchmark in PIRLS</a:t>
            </a:r>
            <a:r>
              <a:rPr lang="en-US" sz="1200" b="0" i="1" baseline="0" dirty="0"/>
              <a:t> 2011. SA tested 3515 grade 5 students in 92 schools where </a:t>
            </a:r>
            <a:r>
              <a:rPr lang="en-US" sz="1200" b="0" i="1" baseline="0" dirty="0" err="1"/>
              <a:t>Eng</a:t>
            </a:r>
            <a:r>
              <a:rPr lang="en-US" sz="1200" b="0" i="1" baseline="0" dirty="0"/>
              <a:t>/</a:t>
            </a:r>
            <a:r>
              <a:rPr lang="en-US" sz="1200" b="0" i="1" baseline="0" dirty="0" err="1"/>
              <a:t>Afr</a:t>
            </a:r>
            <a:r>
              <a:rPr lang="en-US" sz="1200" b="0" i="1" baseline="0" dirty="0"/>
              <a:t> was </a:t>
            </a:r>
            <a:r>
              <a:rPr lang="en-US" sz="1200" b="0" i="1" baseline="0" dirty="0" smtClean="0"/>
              <a:t>LO</a:t>
            </a:r>
            <a:endParaRPr lang="en-US" sz="1200" b="0" i="1" dirty="0"/>
          </a:p>
        </c:rich>
      </c:tx>
      <c:layout/>
      <c:overlay val="0"/>
      <c:spPr>
        <a:solidFill>
          <a:srgbClr val="F2F2F2"/>
        </a:solidFill>
      </c:spPr>
    </c:title>
    <c:autoTitleDeleted val="0"/>
    <c:plotArea>
      <c:layout/>
      <c:barChart>
        <c:barDir val="col"/>
        <c:grouping val="clustered"/>
        <c:varyColors val="0"/>
        <c:ser>
          <c:idx val="0"/>
          <c:order val="0"/>
          <c:spPr>
            <a:solidFill>
              <a:schemeClr val="accent3">
                <a:lumMod val="75000"/>
              </a:schemeClr>
            </a:solidFill>
          </c:spPr>
          <c:invertIfNegative val="0"/>
          <c:dPt>
            <c:idx val="6"/>
            <c:invertIfNegative val="0"/>
            <c:bubble3D val="0"/>
            <c:spPr>
              <a:solidFill>
                <a:schemeClr val="accent3">
                  <a:lumMod val="50000"/>
                </a:schemeClr>
              </a:solidFill>
            </c:spPr>
          </c:dPt>
          <c:dPt>
            <c:idx val="7"/>
            <c:invertIfNegative val="0"/>
            <c:bubble3D val="0"/>
            <c:spPr>
              <a:solidFill>
                <a:schemeClr val="accent6">
                  <a:lumMod val="75000"/>
                </a:schemeClr>
              </a:solidFill>
            </c:spPr>
          </c:dPt>
          <c:dLbls>
            <c:txPr>
              <a:bodyPr/>
              <a:lstStyle/>
              <a:p>
                <a:pPr>
                  <a:defRPr sz="1200" b="1">
                    <a:solidFill>
                      <a:schemeClr val="tx1"/>
                    </a:solidFill>
                  </a:defRPr>
                </a:pPr>
                <a:endParaRPr lang="en-US"/>
              </a:p>
            </c:txPr>
            <c:dLblPos val="outEnd"/>
            <c:showLegendKey val="0"/>
            <c:showVal val="1"/>
            <c:showCatName val="0"/>
            <c:showSerName val="0"/>
            <c:showPercent val="0"/>
            <c:showBubbleSize val="0"/>
            <c:showLeaderLines val="0"/>
          </c:dLbls>
          <c:cat>
            <c:strRef>
              <c:f>'Fig2'!$A$7:$A$14</c:f>
              <c:strCache>
                <c:ptCount val="8"/>
                <c:pt idx="0">
                  <c:v>Remote rural</c:v>
                </c:pt>
                <c:pt idx="1">
                  <c:v>Township</c:v>
                </c:pt>
                <c:pt idx="2">
                  <c:v>Small town/ village</c:v>
                </c:pt>
                <c:pt idx="3">
                  <c:v>Medium-city or large town</c:v>
                </c:pt>
                <c:pt idx="4">
                  <c:v>Urban</c:v>
                </c:pt>
                <c:pt idx="5">
                  <c:v>Suburban</c:v>
                </c:pt>
                <c:pt idx="6">
                  <c:v>National</c:v>
                </c:pt>
                <c:pt idx="7">
                  <c:v>International median (Gr4)</c:v>
                </c:pt>
              </c:strCache>
            </c:strRef>
          </c:cat>
          <c:val>
            <c:numRef>
              <c:f>'Fig2'!$B$7:$B$14</c:f>
              <c:numCache>
                <c:formatCode>0%</c:formatCode>
                <c:ptCount val="8"/>
                <c:pt idx="0">
                  <c:v>0.26</c:v>
                </c:pt>
                <c:pt idx="1">
                  <c:v>0.28</c:v>
                </c:pt>
                <c:pt idx="2">
                  <c:v>0.55</c:v>
                </c:pt>
                <c:pt idx="3">
                  <c:v>0.64</c:v>
                </c:pt>
                <c:pt idx="4">
                  <c:v>0.81</c:v>
                </c:pt>
                <c:pt idx="5">
                  <c:v>0.84</c:v>
                </c:pt>
                <c:pt idx="6">
                  <c:v>0.57</c:v>
                </c:pt>
                <c:pt idx="7">
                  <c:v>0.95</c:v>
                </c:pt>
              </c:numCache>
            </c:numRef>
          </c:val>
        </c:ser>
        <c:dLbls>
          <c:showLegendKey val="0"/>
          <c:showVal val="0"/>
          <c:showCatName val="0"/>
          <c:showSerName val="0"/>
          <c:showPercent val="0"/>
          <c:showBubbleSize val="0"/>
        </c:dLbls>
        <c:gapWidth val="150"/>
        <c:axId val="2111961640"/>
        <c:axId val="2111953688"/>
      </c:barChart>
      <c:catAx>
        <c:axId val="2111961640"/>
        <c:scaling>
          <c:orientation val="minMax"/>
        </c:scaling>
        <c:delete val="0"/>
        <c:axPos val="b"/>
        <c:majorTickMark val="out"/>
        <c:minorTickMark val="none"/>
        <c:tickLblPos val="nextTo"/>
        <c:crossAx val="2111953688"/>
        <c:crosses val="autoZero"/>
        <c:auto val="1"/>
        <c:lblAlgn val="ctr"/>
        <c:lblOffset val="100"/>
        <c:noMultiLvlLbl val="0"/>
      </c:catAx>
      <c:valAx>
        <c:axId val="2111953688"/>
        <c:scaling>
          <c:orientation val="minMax"/>
        </c:scaling>
        <c:delete val="0"/>
        <c:axPos val="l"/>
        <c:majorGridlines/>
        <c:numFmt formatCode="0%" sourceLinked="1"/>
        <c:majorTickMark val="out"/>
        <c:minorTickMark val="none"/>
        <c:tickLblPos val="nextTo"/>
        <c:crossAx val="2111961640"/>
        <c:crosses val="autoZero"/>
        <c:crossBetween val="between"/>
      </c:valAx>
      <c:spPr>
        <a:solidFill>
          <a:schemeClr val="bg1">
            <a:lumMod val="95000"/>
          </a:schemeClr>
        </a:solidFill>
      </c:spPr>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stacked"/>
        <c:varyColors val="0"/>
        <c:ser>
          <c:idx val="1"/>
          <c:order val="0"/>
          <c:tx>
            <c:strRef>
              <c:f>Sheet1!$D$38</c:f>
              <c:strCache>
                <c:ptCount val="1"/>
                <c:pt idx="0">
                  <c:v>46-50 Learners/class</c:v>
                </c:pt>
              </c:strCache>
            </c:strRef>
          </c:tx>
          <c:spPr>
            <a:solidFill>
              <a:srgbClr val="800000"/>
            </a:solidFill>
          </c:spPr>
          <c:invertIfNegative val="0"/>
          <c:dLbls>
            <c:txPr>
              <a:bodyPr/>
              <a:lstStyle/>
              <a:p>
                <a:pPr>
                  <a:defRPr sz="1400">
                    <a:solidFill>
                      <a:srgbClr val="FFFFFF"/>
                    </a:solidFill>
                  </a:defRPr>
                </a:pPr>
                <a:endParaRPr lang="en-US"/>
              </a:p>
            </c:txPr>
            <c:dLblPos val="ctr"/>
            <c:showLegendKey val="0"/>
            <c:showVal val="1"/>
            <c:showCatName val="0"/>
            <c:showSerName val="0"/>
            <c:showPercent val="0"/>
            <c:showBubbleSize val="0"/>
            <c:showLeaderLines val="0"/>
          </c:dLbls>
          <c:cat>
            <c:strRef>
              <c:f>Sheet1!$A$39:$A$47</c:f>
              <c:strCache>
                <c:ptCount val="9"/>
                <c:pt idx="0">
                  <c:v>LP</c:v>
                </c:pt>
                <c:pt idx="1">
                  <c:v>EC</c:v>
                </c:pt>
                <c:pt idx="2">
                  <c:v>GP</c:v>
                </c:pt>
                <c:pt idx="3">
                  <c:v>MP</c:v>
                </c:pt>
                <c:pt idx="4">
                  <c:v>NW</c:v>
                </c:pt>
                <c:pt idx="5">
                  <c:v>KN</c:v>
                </c:pt>
                <c:pt idx="6">
                  <c:v>FS</c:v>
                </c:pt>
                <c:pt idx="7">
                  <c:v>NC</c:v>
                </c:pt>
                <c:pt idx="8">
                  <c:v>WC</c:v>
                </c:pt>
              </c:strCache>
            </c:strRef>
          </c:cat>
          <c:val>
            <c:numRef>
              <c:f>Sheet1!$D$39:$D$47</c:f>
              <c:numCache>
                <c:formatCode>0%</c:formatCode>
                <c:ptCount val="9"/>
                <c:pt idx="0">
                  <c:v>0.14</c:v>
                </c:pt>
                <c:pt idx="1">
                  <c:v>0.09</c:v>
                </c:pt>
                <c:pt idx="2">
                  <c:v>0.19</c:v>
                </c:pt>
                <c:pt idx="3">
                  <c:v>0.15</c:v>
                </c:pt>
                <c:pt idx="4">
                  <c:v>0.15</c:v>
                </c:pt>
                <c:pt idx="5">
                  <c:v>0.12</c:v>
                </c:pt>
                <c:pt idx="6">
                  <c:v>0.16</c:v>
                </c:pt>
                <c:pt idx="7">
                  <c:v>0.0699999999999999</c:v>
                </c:pt>
                <c:pt idx="8">
                  <c:v>0.03</c:v>
                </c:pt>
              </c:numCache>
            </c:numRef>
          </c:val>
        </c:ser>
        <c:ser>
          <c:idx val="2"/>
          <c:order val="1"/>
          <c:tx>
            <c:strRef>
              <c:f>Sheet1!$E$38</c:f>
              <c:strCache>
                <c:ptCount val="1"/>
                <c:pt idx="0">
                  <c:v>51+ Learners/class</c:v>
                </c:pt>
              </c:strCache>
            </c:strRef>
          </c:tx>
          <c:spPr>
            <a:solidFill>
              <a:schemeClr val="tx1"/>
            </a:solidFill>
          </c:spPr>
          <c:invertIfNegative val="0"/>
          <c:dLbls>
            <c:dLbl>
              <c:idx val="8"/>
              <c:delete val="1"/>
            </c:dLbl>
            <c:txPr>
              <a:bodyPr/>
              <a:lstStyle/>
              <a:p>
                <a:pPr>
                  <a:defRPr sz="1400">
                    <a:solidFill>
                      <a:srgbClr val="FFFFFF"/>
                    </a:solidFill>
                  </a:defRPr>
                </a:pPr>
                <a:endParaRPr lang="en-US"/>
              </a:p>
            </c:txPr>
            <c:dLblPos val="ctr"/>
            <c:showLegendKey val="0"/>
            <c:showVal val="1"/>
            <c:showCatName val="0"/>
            <c:showSerName val="0"/>
            <c:showPercent val="0"/>
            <c:showBubbleSize val="0"/>
            <c:showLeaderLines val="0"/>
          </c:dLbls>
          <c:cat>
            <c:strRef>
              <c:f>Sheet1!$A$39:$A$47</c:f>
              <c:strCache>
                <c:ptCount val="9"/>
                <c:pt idx="0">
                  <c:v>LP</c:v>
                </c:pt>
                <c:pt idx="1">
                  <c:v>EC</c:v>
                </c:pt>
                <c:pt idx="2">
                  <c:v>GP</c:v>
                </c:pt>
                <c:pt idx="3">
                  <c:v>MP</c:v>
                </c:pt>
                <c:pt idx="4">
                  <c:v>NW</c:v>
                </c:pt>
                <c:pt idx="5">
                  <c:v>KN</c:v>
                </c:pt>
                <c:pt idx="6">
                  <c:v>FS</c:v>
                </c:pt>
                <c:pt idx="7">
                  <c:v>NC</c:v>
                </c:pt>
                <c:pt idx="8">
                  <c:v>WC</c:v>
                </c:pt>
              </c:strCache>
            </c:strRef>
          </c:cat>
          <c:val>
            <c:numRef>
              <c:f>Sheet1!$E$39:$E$47</c:f>
              <c:numCache>
                <c:formatCode>0%</c:formatCode>
                <c:ptCount val="9"/>
                <c:pt idx="0">
                  <c:v>0.27</c:v>
                </c:pt>
                <c:pt idx="1">
                  <c:v>0.27</c:v>
                </c:pt>
                <c:pt idx="2">
                  <c:v>0.14</c:v>
                </c:pt>
                <c:pt idx="3">
                  <c:v>0.18</c:v>
                </c:pt>
                <c:pt idx="4">
                  <c:v>0.16</c:v>
                </c:pt>
                <c:pt idx="5">
                  <c:v>0.15</c:v>
                </c:pt>
                <c:pt idx="6">
                  <c:v>0.06</c:v>
                </c:pt>
                <c:pt idx="7">
                  <c:v>0.06</c:v>
                </c:pt>
                <c:pt idx="8">
                  <c:v>0.0</c:v>
                </c:pt>
              </c:numCache>
            </c:numRef>
          </c:val>
        </c:ser>
        <c:dLbls>
          <c:showLegendKey val="0"/>
          <c:showVal val="0"/>
          <c:showCatName val="0"/>
          <c:showSerName val="0"/>
          <c:showPercent val="0"/>
          <c:showBubbleSize val="0"/>
        </c:dLbls>
        <c:gapWidth val="150"/>
        <c:overlap val="100"/>
        <c:axId val="2137652376"/>
        <c:axId val="2137651448"/>
      </c:barChart>
      <c:catAx>
        <c:axId val="2137652376"/>
        <c:scaling>
          <c:orientation val="minMax"/>
        </c:scaling>
        <c:delete val="0"/>
        <c:axPos val="b"/>
        <c:majorTickMark val="out"/>
        <c:minorTickMark val="none"/>
        <c:tickLblPos val="nextTo"/>
        <c:txPr>
          <a:bodyPr/>
          <a:lstStyle/>
          <a:p>
            <a:pPr>
              <a:defRPr sz="1600"/>
            </a:pPr>
            <a:endParaRPr lang="en-US"/>
          </a:p>
        </c:txPr>
        <c:crossAx val="2137651448"/>
        <c:crosses val="autoZero"/>
        <c:auto val="1"/>
        <c:lblAlgn val="ctr"/>
        <c:lblOffset val="100"/>
        <c:noMultiLvlLbl val="0"/>
      </c:catAx>
      <c:valAx>
        <c:axId val="2137651448"/>
        <c:scaling>
          <c:orientation val="minMax"/>
        </c:scaling>
        <c:delete val="0"/>
        <c:axPos val="l"/>
        <c:majorGridlines/>
        <c:numFmt formatCode="0%" sourceLinked="1"/>
        <c:majorTickMark val="out"/>
        <c:minorTickMark val="none"/>
        <c:tickLblPos val="nextTo"/>
        <c:txPr>
          <a:bodyPr/>
          <a:lstStyle/>
          <a:p>
            <a:pPr>
              <a:defRPr sz="1600"/>
            </a:pPr>
            <a:endParaRPr lang="en-US"/>
          </a:p>
        </c:txPr>
        <c:crossAx val="2137652376"/>
        <c:crosses val="autoZero"/>
        <c:crossBetween val="between"/>
      </c:valAx>
      <c:spPr>
        <a:solidFill>
          <a:schemeClr val="bg1">
            <a:lumMod val="95000"/>
          </a:schemeClr>
        </a:solidFill>
      </c:spPr>
    </c:plotArea>
    <c:legend>
      <c:legendPos val="t"/>
      <c:layout/>
      <c:overlay val="0"/>
      <c:txPr>
        <a:bodyPr/>
        <a:lstStyle/>
        <a:p>
          <a:pPr>
            <a:defRPr sz="1400"/>
          </a:pPr>
          <a:endParaRPr lang="en-US"/>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chemeClr val="accent1">
                <a:lumMod val="60000"/>
                <a:lumOff val="40000"/>
              </a:schemeClr>
            </a:solidFill>
          </c:spPr>
          <c:invertIfNegative val="0"/>
          <c:dPt>
            <c:idx val="12"/>
            <c:invertIfNegative val="0"/>
            <c:bubble3D val="0"/>
            <c:spPr>
              <a:solidFill>
                <a:schemeClr val="accent1">
                  <a:lumMod val="75000"/>
                </a:schemeClr>
              </a:solidFill>
            </c:spPr>
          </c:dPt>
          <c:dPt>
            <c:idx val="13"/>
            <c:invertIfNegative val="0"/>
            <c:bubble3D val="0"/>
            <c:spPr>
              <a:solidFill>
                <a:srgbClr val="0070C0"/>
              </a:solidFill>
            </c:spPr>
          </c:dPt>
          <c:dPt>
            <c:idx val="14"/>
            <c:invertIfNegative val="0"/>
            <c:bubble3D val="0"/>
            <c:spPr>
              <a:solidFill>
                <a:srgbClr val="7F9E40"/>
              </a:solidFill>
            </c:spPr>
          </c:dPt>
          <c:dLbls>
            <c:dLblPos val="outEnd"/>
            <c:showLegendKey val="0"/>
            <c:showVal val="1"/>
            <c:showCatName val="0"/>
            <c:showSerName val="0"/>
            <c:showPercent val="0"/>
            <c:showBubbleSize val="0"/>
            <c:showLeaderLines val="0"/>
          </c:dLbls>
          <c:cat>
            <c:strRef>
              <c:f>PIRLS!$B$2:$B$16</c:f>
              <c:strCache>
                <c:ptCount val="15"/>
                <c:pt idx="0">
                  <c:v>English</c:v>
                </c:pt>
                <c:pt idx="1">
                  <c:v>Afrikaans</c:v>
                </c:pt>
                <c:pt idx="2">
                  <c:v>siSwati</c:v>
                </c:pt>
                <c:pt idx="3">
                  <c:v>isiZulu</c:v>
                </c:pt>
                <c:pt idx="4">
                  <c:v>isiNdebele</c:v>
                </c:pt>
                <c:pt idx="5">
                  <c:v>isiXhosa</c:v>
                </c:pt>
                <c:pt idx="6">
                  <c:v>setswana</c:v>
                </c:pt>
                <c:pt idx="7">
                  <c:v>Sesotho</c:v>
                </c:pt>
                <c:pt idx="8">
                  <c:v>Xitsonga</c:v>
                </c:pt>
                <c:pt idx="9">
                  <c:v>Tshivenda</c:v>
                </c:pt>
                <c:pt idx="10">
                  <c:v>Sepedi</c:v>
                </c:pt>
                <c:pt idx="12">
                  <c:v>South Africa</c:v>
                </c:pt>
                <c:pt idx="13">
                  <c:v>Botswana</c:v>
                </c:pt>
                <c:pt idx="14">
                  <c:v>Columbia</c:v>
                </c:pt>
              </c:strCache>
            </c:strRef>
          </c:cat>
          <c:val>
            <c:numRef>
              <c:f>PIRLS!$C$2:$C$16</c:f>
              <c:numCache>
                <c:formatCode>General</c:formatCode>
                <c:ptCount val="15"/>
                <c:pt idx="0">
                  <c:v>531.0</c:v>
                </c:pt>
                <c:pt idx="1">
                  <c:v>525.0</c:v>
                </c:pt>
                <c:pt idx="2">
                  <c:v>452.0</c:v>
                </c:pt>
                <c:pt idx="3">
                  <c:v>443.0</c:v>
                </c:pt>
                <c:pt idx="4">
                  <c:v>436.0</c:v>
                </c:pt>
                <c:pt idx="5">
                  <c:v>429.0</c:v>
                </c:pt>
                <c:pt idx="6">
                  <c:v>428.0</c:v>
                </c:pt>
                <c:pt idx="7">
                  <c:v>425.0</c:v>
                </c:pt>
                <c:pt idx="8">
                  <c:v>407.0</c:v>
                </c:pt>
                <c:pt idx="9">
                  <c:v>395.0</c:v>
                </c:pt>
                <c:pt idx="10">
                  <c:v>388.0</c:v>
                </c:pt>
                <c:pt idx="12">
                  <c:v>461.0</c:v>
                </c:pt>
                <c:pt idx="13">
                  <c:v>463.0</c:v>
                </c:pt>
                <c:pt idx="14">
                  <c:v>576.0</c:v>
                </c:pt>
              </c:numCache>
            </c:numRef>
          </c:val>
        </c:ser>
        <c:dLbls>
          <c:showLegendKey val="0"/>
          <c:showVal val="0"/>
          <c:showCatName val="0"/>
          <c:showSerName val="0"/>
          <c:showPercent val="0"/>
          <c:showBubbleSize val="0"/>
        </c:dLbls>
        <c:gapWidth val="150"/>
        <c:axId val="-2055281752"/>
        <c:axId val="-2055309096"/>
      </c:barChart>
      <c:catAx>
        <c:axId val="-2055281752"/>
        <c:scaling>
          <c:orientation val="minMax"/>
        </c:scaling>
        <c:delete val="0"/>
        <c:axPos val="b"/>
        <c:title>
          <c:tx>
            <c:rich>
              <a:bodyPr/>
              <a:lstStyle/>
              <a:p>
                <a:pPr>
                  <a:defRPr/>
                </a:pPr>
                <a:r>
                  <a:rPr lang="en-ZA"/>
                  <a:t>Test</a:t>
                </a:r>
                <a:r>
                  <a:rPr lang="en-ZA" baseline="0"/>
                  <a:t> language</a:t>
                </a:r>
                <a:endParaRPr lang="en-ZA"/>
              </a:p>
            </c:rich>
          </c:tx>
          <c:layout/>
          <c:overlay val="0"/>
        </c:title>
        <c:majorTickMark val="out"/>
        <c:minorTickMark val="none"/>
        <c:tickLblPos val="nextTo"/>
        <c:crossAx val="-2055309096"/>
        <c:crosses val="autoZero"/>
        <c:auto val="1"/>
        <c:lblAlgn val="ctr"/>
        <c:lblOffset val="100"/>
        <c:noMultiLvlLbl val="0"/>
      </c:catAx>
      <c:valAx>
        <c:axId val="-2055309096"/>
        <c:scaling>
          <c:orientation val="minMax"/>
          <c:min val="240.0"/>
        </c:scaling>
        <c:delete val="0"/>
        <c:axPos val="l"/>
        <c:majorGridlines/>
        <c:title>
          <c:tx>
            <c:rich>
              <a:bodyPr rot="-5400000" vert="horz"/>
              <a:lstStyle/>
              <a:p>
                <a:pPr>
                  <a:defRPr/>
                </a:pPr>
                <a:r>
                  <a:rPr lang="en-ZA"/>
                  <a:t>prePIRLS reading score 2011</a:t>
                </a:r>
              </a:p>
            </c:rich>
          </c:tx>
          <c:layout/>
          <c:overlay val="0"/>
        </c:title>
        <c:numFmt formatCode="General" sourceLinked="1"/>
        <c:majorTickMark val="out"/>
        <c:minorTickMark val="none"/>
        <c:tickLblPos val="nextTo"/>
        <c:crossAx val="-2055281752"/>
        <c:crosses val="autoZero"/>
        <c:crossBetween val="between"/>
        <c:majorUnit val="40.0"/>
      </c:valAx>
      <c:spPr>
        <a:solidFill>
          <a:schemeClr val="bg1">
            <a:lumMod val="95000"/>
          </a:schemeClr>
        </a:solidFill>
      </c:spPr>
    </c:plotArea>
    <c:plotVisOnly val="1"/>
    <c:dispBlanksAs val="gap"/>
    <c:showDLblsOverMax val="0"/>
  </c:chart>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6CC03-10D6-4152-BEED-6E1B31A79FE9}" type="doc">
      <dgm:prSet loTypeId="urn:microsoft.com/office/officeart/2005/8/layout/pyramid1" loCatId="pyramid" qsTypeId="urn:microsoft.com/office/officeart/2005/8/quickstyle/simple1" qsCatId="simple" csTypeId="urn:microsoft.com/office/officeart/2005/8/colors/accent1_2" csCatId="accent1" phldr="1"/>
      <dgm:spPr/>
    </dgm:pt>
    <dgm:pt modelId="{B1CD9239-600B-41D7-9067-E587838267CF}">
      <dgm:prSet phldrT="[Text]" custT="1"/>
      <dgm:spPr>
        <a:solidFill>
          <a:schemeClr val="accent3">
            <a:lumMod val="75000"/>
          </a:schemeClr>
        </a:solidFill>
      </dgm:spPr>
      <dgm:t>
        <a:bodyPr/>
        <a:lstStyle/>
        <a:p>
          <a:endParaRPr lang="en-ZA" sz="3600" dirty="0" smtClean="0"/>
        </a:p>
        <a:p>
          <a:r>
            <a:rPr lang="en-ZA" sz="1800" b="1" dirty="0" smtClean="0">
              <a:solidFill>
                <a:schemeClr val="bg1"/>
              </a:solidFill>
            </a:rPr>
            <a:t>15%</a:t>
          </a:r>
        </a:p>
        <a:p>
          <a:r>
            <a:rPr lang="en-ZA" sz="700" b="1" dirty="0" smtClean="0">
              <a:solidFill>
                <a:schemeClr val="bg1"/>
              </a:solidFill>
            </a:rPr>
            <a:t>Legislators, managers, </a:t>
          </a:r>
          <a:r>
            <a:rPr lang="en-ZA" sz="700" b="1" dirty="0" err="1" smtClean="0">
              <a:solidFill>
                <a:schemeClr val="bg1"/>
              </a:solidFill>
            </a:rPr>
            <a:t>assoc</a:t>
          </a:r>
          <a:r>
            <a:rPr lang="en-ZA" sz="700" b="1" dirty="0" smtClean="0">
              <a:solidFill>
                <a:schemeClr val="bg1"/>
              </a:solidFill>
            </a:rPr>
            <a:t> professionals</a:t>
          </a:r>
          <a:endParaRPr lang="en-ZA" sz="100" b="1" dirty="0" smtClean="0">
            <a:solidFill>
              <a:schemeClr val="bg1"/>
            </a:solidFill>
          </a:endParaRPr>
        </a:p>
      </dgm:t>
    </dgm:pt>
    <dgm:pt modelId="{EE902B38-1BCD-46BE-93C2-F4A3C7D99659}" type="parTrans" cxnId="{42DDFD2A-F396-4110-B15A-B5A9D81A206E}">
      <dgm:prSet/>
      <dgm:spPr/>
      <dgm:t>
        <a:bodyPr/>
        <a:lstStyle/>
        <a:p>
          <a:endParaRPr lang="en-ZA"/>
        </a:p>
      </dgm:t>
    </dgm:pt>
    <dgm:pt modelId="{F200C0A8-75E6-426C-A74E-56F74AA876B2}" type="sibTrans" cxnId="{42DDFD2A-F396-4110-B15A-B5A9D81A206E}">
      <dgm:prSet/>
      <dgm:spPr/>
      <dgm:t>
        <a:bodyPr/>
        <a:lstStyle/>
        <a:p>
          <a:endParaRPr lang="en-ZA"/>
        </a:p>
      </dgm:t>
    </dgm:pt>
    <dgm:pt modelId="{932237BE-64C3-4DED-BF2D-9B9821B44AFA}">
      <dgm:prSet phldrT="[Text]" custT="1"/>
      <dgm:spPr>
        <a:solidFill>
          <a:srgbClr val="561F1E"/>
        </a:solidFill>
      </dgm:spPr>
      <dgm:t>
        <a:bodyPr/>
        <a:lstStyle/>
        <a:p>
          <a:r>
            <a:rPr lang="en-ZA" sz="1400" b="1" dirty="0" smtClean="0">
              <a:solidFill>
                <a:schemeClr val="bg1"/>
              </a:solidFill>
            </a:rPr>
            <a:t>Unemployed</a:t>
          </a:r>
        </a:p>
        <a:p>
          <a:endParaRPr lang="en-ZA" sz="1400" b="1" dirty="0" smtClean="0">
            <a:solidFill>
              <a:schemeClr val="bg1"/>
            </a:solidFill>
          </a:endParaRPr>
        </a:p>
        <a:p>
          <a:r>
            <a:rPr lang="en-ZA" sz="1400" b="1" dirty="0" smtClean="0">
              <a:solidFill>
                <a:schemeClr val="bg1"/>
              </a:solidFill>
            </a:rPr>
            <a:t>(Broad - 35%)</a:t>
          </a:r>
          <a:endParaRPr lang="en-ZA" sz="7200" b="1" dirty="0">
            <a:solidFill>
              <a:schemeClr val="bg1"/>
            </a:solidFill>
          </a:endParaRPr>
        </a:p>
      </dgm:t>
    </dgm:pt>
    <dgm:pt modelId="{650C775E-27D0-46B8-8320-C035405A54B8}" type="parTrans" cxnId="{E59EA57B-4940-4EE4-B93A-F07CC895E7C4}">
      <dgm:prSet/>
      <dgm:spPr/>
      <dgm:t>
        <a:bodyPr/>
        <a:lstStyle/>
        <a:p>
          <a:endParaRPr lang="en-ZA"/>
        </a:p>
      </dgm:t>
    </dgm:pt>
    <dgm:pt modelId="{9E4E6BA0-8962-4C7C-9314-CBA481F6C26D}" type="sibTrans" cxnId="{E59EA57B-4940-4EE4-B93A-F07CC895E7C4}">
      <dgm:prSet/>
      <dgm:spPr/>
      <dgm:t>
        <a:bodyPr/>
        <a:lstStyle/>
        <a:p>
          <a:endParaRPr lang="en-ZA"/>
        </a:p>
      </dgm:t>
    </dgm:pt>
    <dgm:pt modelId="{94BFDC29-A62B-4867-9EFD-4C3299F2A986}">
      <dgm:prSet phldrT="[Text]" custT="1"/>
      <dgm:spPr>
        <a:solidFill>
          <a:schemeClr val="accent2">
            <a:lumMod val="75000"/>
          </a:schemeClr>
        </a:solidFill>
      </dgm:spPr>
      <dgm:t>
        <a:bodyPr/>
        <a:lstStyle/>
        <a:p>
          <a:r>
            <a:rPr lang="en-ZA" sz="1200" b="1" dirty="0" smtClean="0">
              <a:solidFill>
                <a:schemeClr val="bg1"/>
              </a:solidFill>
            </a:rPr>
            <a:t>Unskilled</a:t>
          </a:r>
        </a:p>
        <a:p>
          <a:r>
            <a:rPr lang="en-ZA" sz="1200" b="1" dirty="0" smtClean="0">
              <a:solidFill>
                <a:schemeClr val="bg1"/>
              </a:solidFill>
            </a:rPr>
            <a:t>(18%)</a:t>
          </a:r>
        </a:p>
        <a:p>
          <a:r>
            <a:rPr lang="en-ZA" sz="600" b="0" dirty="0" smtClean="0">
              <a:solidFill>
                <a:schemeClr val="bg1"/>
              </a:solidFill>
            </a:rPr>
            <a:t>Elementary occupations &amp; domestic workers</a:t>
          </a:r>
          <a:endParaRPr lang="en-ZA" sz="600" b="0" dirty="0">
            <a:solidFill>
              <a:schemeClr val="bg1"/>
            </a:solidFill>
          </a:endParaRPr>
        </a:p>
      </dgm:t>
    </dgm:pt>
    <dgm:pt modelId="{A4CA2450-8494-4924-8A3E-C33940DEACB7}" type="sibTrans" cxnId="{4225F736-D5C0-4C5E-A52E-FD56D7BA2EA5}">
      <dgm:prSet/>
      <dgm:spPr/>
      <dgm:t>
        <a:bodyPr/>
        <a:lstStyle/>
        <a:p>
          <a:endParaRPr lang="en-ZA"/>
        </a:p>
      </dgm:t>
    </dgm:pt>
    <dgm:pt modelId="{958277C2-E0D9-4F82-8132-42DD836804C3}" type="parTrans" cxnId="{4225F736-D5C0-4C5E-A52E-FD56D7BA2EA5}">
      <dgm:prSet/>
      <dgm:spPr/>
      <dgm:t>
        <a:bodyPr/>
        <a:lstStyle/>
        <a:p>
          <a:endParaRPr lang="en-ZA"/>
        </a:p>
      </dgm:t>
    </dgm:pt>
    <dgm:pt modelId="{DD7E1C66-5AA1-4148-8D24-0F59EB34F27B}">
      <dgm:prSet custT="1"/>
      <dgm:spPr>
        <a:solidFill>
          <a:schemeClr val="accent2">
            <a:lumMod val="60000"/>
            <a:lumOff val="40000"/>
          </a:schemeClr>
        </a:solidFill>
      </dgm:spPr>
      <dgm:t>
        <a:bodyPr/>
        <a:lstStyle/>
        <a:p>
          <a:r>
            <a:rPr lang="en-US" sz="1600" dirty="0" smtClean="0">
              <a:solidFill>
                <a:schemeClr val="bg1"/>
              </a:solidFill>
            </a:rPr>
            <a:t>Semi-Skilled (32%)</a:t>
          </a:r>
        </a:p>
        <a:p>
          <a:r>
            <a:rPr lang="en-US" sz="600" dirty="0" smtClean="0">
              <a:solidFill>
                <a:schemeClr val="bg1"/>
              </a:solidFill>
            </a:rPr>
            <a:t>Clerks, service workers, shop personnel, skilled </a:t>
          </a:r>
          <a:r>
            <a:rPr lang="en-US" sz="600" dirty="0" err="1" smtClean="0">
              <a:solidFill>
                <a:schemeClr val="bg1"/>
              </a:solidFill>
            </a:rPr>
            <a:t>agric</a:t>
          </a:r>
          <a:r>
            <a:rPr lang="en-US" sz="600" dirty="0" smtClean="0">
              <a:solidFill>
                <a:schemeClr val="bg1"/>
              </a:solidFill>
            </a:rPr>
            <a:t>/fishery workers, plant and machinery operators)</a:t>
          </a:r>
          <a:endParaRPr lang="en-US" sz="600" dirty="0">
            <a:solidFill>
              <a:schemeClr val="bg1"/>
            </a:solidFill>
          </a:endParaRPr>
        </a:p>
      </dgm:t>
    </dgm:pt>
    <dgm:pt modelId="{CF22B758-8218-9947-898E-59E75AA111A6}" type="parTrans" cxnId="{D28B3B95-1605-6049-8D74-AFE5C5F10525}">
      <dgm:prSet/>
      <dgm:spPr/>
      <dgm:t>
        <a:bodyPr/>
        <a:lstStyle/>
        <a:p>
          <a:endParaRPr lang="en-US"/>
        </a:p>
      </dgm:t>
    </dgm:pt>
    <dgm:pt modelId="{078737C8-25D4-9542-9513-0DF97F01B2E5}" type="sibTrans" cxnId="{D28B3B95-1605-6049-8D74-AFE5C5F10525}">
      <dgm:prSet/>
      <dgm:spPr/>
      <dgm:t>
        <a:bodyPr/>
        <a:lstStyle/>
        <a:p>
          <a:endParaRPr lang="en-US"/>
        </a:p>
      </dgm:t>
    </dgm:pt>
    <dgm:pt modelId="{FD31F5A5-7680-4C7A-91FB-24138E0D7CDC}" type="pres">
      <dgm:prSet presAssocID="{5896CC03-10D6-4152-BEED-6E1B31A79FE9}" presName="Name0" presStyleCnt="0">
        <dgm:presLayoutVars>
          <dgm:dir/>
          <dgm:animLvl val="lvl"/>
          <dgm:resizeHandles val="exact"/>
        </dgm:presLayoutVars>
      </dgm:prSet>
      <dgm:spPr/>
    </dgm:pt>
    <dgm:pt modelId="{2CFCD532-C2BB-43F0-894D-44DFFD76D26E}" type="pres">
      <dgm:prSet presAssocID="{B1CD9239-600B-41D7-9067-E587838267CF}" presName="Name8" presStyleCnt="0"/>
      <dgm:spPr/>
    </dgm:pt>
    <dgm:pt modelId="{6B2A6CEB-8AEB-485A-B51F-4BA3BA410D0B}" type="pres">
      <dgm:prSet presAssocID="{B1CD9239-600B-41D7-9067-E587838267CF}" presName="level" presStyleLbl="node1" presStyleIdx="0" presStyleCnt="4">
        <dgm:presLayoutVars>
          <dgm:chMax val="1"/>
          <dgm:bulletEnabled val="1"/>
        </dgm:presLayoutVars>
      </dgm:prSet>
      <dgm:spPr/>
      <dgm:t>
        <a:bodyPr/>
        <a:lstStyle/>
        <a:p>
          <a:endParaRPr lang="en-ZA"/>
        </a:p>
      </dgm:t>
    </dgm:pt>
    <dgm:pt modelId="{C548DC47-1489-4EF5-BDCB-DEBE01D4E862}" type="pres">
      <dgm:prSet presAssocID="{B1CD9239-600B-41D7-9067-E587838267CF}" presName="levelTx" presStyleLbl="revTx" presStyleIdx="0" presStyleCnt="0">
        <dgm:presLayoutVars>
          <dgm:chMax val="1"/>
          <dgm:bulletEnabled val="1"/>
        </dgm:presLayoutVars>
      </dgm:prSet>
      <dgm:spPr/>
      <dgm:t>
        <a:bodyPr/>
        <a:lstStyle/>
        <a:p>
          <a:endParaRPr lang="en-ZA"/>
        </a:p>
      </dgm:t>
    </dgm:pt>
    <dgm:pt modelId="{E1D542F2-75FE-304E-A897-B81A2DE13B71}" type="pres">
      <dgm:prSet presAssocID="{DD7E1C66-5AA1-4148-8D24-0F59EB34F27B}" presName="Name8" presStyleCnt="0"/>
      <dgm:spPr/>
    </dgm:pt>
    <dgm:pt modelId="{3030949F-5DAF-1F40-B4D0-84FF1FABAA00}" type="pres">
      <dgm:prSet presAssocID="{DD7E1C66-5AA1-4148-8D24-0F59EB34F27B}" presName="level" presStyleLbl="node1" presStyleIdx="1" presStyleCnt="4" custScaleY="82483">
        <dgm:presLayoutVars>
          <dgm:chMax val="1"/>
          <dgm:bulletEnabled val="1"/>
        </dgm:presLayoutVars>
      </dgm:prSet>
      <dgm:spPr/>
      <dgm:t>
        <a:bodyPr/>
        <a:lstStyle/>
        <a:p>
          <a:endParaRPr lang="en-US"/>
        </a:p>
      </dgm:t>
    </dgm:pt>
    <dgm:pt modelId="{EDA92B55-1435-714B-8A67-D6D0B3E5538C}" type="pres">
      <dgm:prSet presAssocID="{DD7E1C66-5AA1-4148-8D24-0F59EB34F27B}" presName="levelTx" presStyleLbl="revTx" presStyleIdx="0" presStyleCnt="0">
        <dgm:presLayoutVars>
          <dgm:chMax val="1"/>
          <dgm:bulletEnabled val="1"/>
        </dgm:presLayoutVars>
      </dgm:prSet>
      <dgm:spPr/>
      <dgm:t>
        <a:bodyPr/>
        <a:lstStyle/>
        <a:p>
          <a:endParaRPr lang="en-US"/>
        </a:p>
      </dgm:t>
    </dgm:pt>
    <dgm:pt modelId="{9A0D1490-6EC1-4DB5-B0A0-E2BC4B232661}" type="pres">
      <dgm:prSet presAssocID="{94BFDC29-A62B-4867-9EFD-4C3299F2A986}" presName="Name8" presStyleCnt="0"/>
      <dgm:spPr/>
    </dgm:pt>
    <dgm:pt modelId="{BAE3347D-F78F-4227-B054-5BC36A596218}" type="pres">
      <dgm:prSet presAssocID="{94BFDC29-A62B-4867-9EFD-4C3299F2A986}" presName="level" presStyleLbl="node1" presStyleIdx="2" presStyleCnt="4" custScaleY="35787">
        <dgm:presLayoutVars>
          <dgm:chMax val="1"/>
          <dgm:bulletEnabled val="1"/>
        </dgm:presLayoutVars>
      </dgm:prSet>
      <dgm:spPr/>
      <dgm:t>
        <a:bodyPr/>
        <a:lstStyle/>
        <a:p>
          <a:endParaRPr lang="en-ZA"/>
        </a:p>
      </dgm:t>
    </dgm:pt>
    <dgm:pt modelId="{26521744-C9FE-42F2-BE3A-D2D28AE76CA5}" type="pres">
      <dgm:prSet presAssocID="{94BFDC29-A62B-4867-9EFD-4C3299F2A986}" presName="levelTx" presStyleLbl="revTx" presStyleIdx="0" presStyleCnt="0">
        <dgm:presLayoutVars>
          <dgm:chMax val="1"/>
          <dgm:bulletEnabled val="1"/>
        </dgm:presLayoutVars>
      </dgm:prSet>
      <dgm:spPr/>
      <dgm:t>
        <a:bodyPr/>
        <a:lstStyle/>
        <a:p>
          <a:endParaRPr lang="en-ZA"/>
        </a:p>
      </dgm:t>
    </dgm:pt>
    <dgm:pt modelId="{BA18687B-851F-47DE-8991-18650FF1E018}" type="pres">
      <dgm:prSet presAssocID="{932237BE-64C3-4DED-BF2D-9B9821B44AFA}" presName="Name8" presStyleCnt="0"/>
      <dgm:spPr/>
    </dgm:pt>
    <dgm:pt modelId="{D9EA3055-42F1-4773-B6E1-4489FC8B1BD1}" type="pres">
      <dgm:prSet presAssocID="{932237BE-64C3-4DED-BF2D-9B9821B44AFA}" presName="level" presStyleLbl="node1" presStyleIdx="3" presStyleCnt="4" custScaleY="78910">
        <dgm:presLayoutVars>
          <dgm:chMax val="1"/>
          <dgm:bulletEnabled val="1"/>
        </dgm:presLayoutVars>
      </dgm:prSet>
      <dgm:spPr/>
      <dgm:t>
        <a:bodyPr/>
        <a:lstStyle/>
        <a:p>
          <a:endParaRPr lang="en-ZA"/>
        </a:p>
      </dgm:t>
    </dgm:pt>
    <dgm:pt modelId="{0EDD4896-C891-4183-9B7B-D45A38634F03}" type="pres">
      <dgm:prSet presAssocID="{932237BE-64C3-4DED-BF2D-9B9821B44AFA}" presName="levelTx" presStyleLbl="revTx" presStyleIdx="0" presStyleCnt="0">
        <dgm:presLayoutVars>
          <dgm:chMax val="1"/>
          <dgm:bulletEnabled val="1"/>
        </dgm:presLayoutVars>
      </dgm:prSet>
      <dgm:spPr/>
      <dgm:t>
        <a:bodyPr/>
        <a:lstStyle/>
        <a:p>
          <a:endParaRPr lang="en-ZA"/>
        </a:p>
      </dgm:t>
    </dgm:pt>
  </dgm:ptLst>
  <dgm:cxnLst>
    <dgm:cxn modelId="{3C666FD1-2EE8-3745-AEEF-E9C0691AEB20}" type="presOf" srcId="{94BFDC29-A62B-4867-9EFD-4C3299F2A986}" destId="{26521744-C9FE-42F2-BE3A-D2D28AE76CA5}" srcOrd="1" destOrd="0" presId="urn:microsoft.com/office/officeart/2005/8/layout/pyramid1"/>
    <dgm:cxn modelId="{5E030A1F-63AF-EA4B-85C8-A61C4D024ADF}" type="presOf" srcId="{932237BE-64C3-4DED-BF2D-9B9821B44AFA}" destId="{D9EA3055-42F1-4773-B6E1-4489FC8B1BD1}" srcOrd="0" destOrd="0" presId="urn:microsoft.com/office/officeart/2005/8/layout/pyramid1"/>
    <dgm:cxn modelId="{6E9FEBF3-6D8F-EB40-B8BF-702D5D00992D}" type="presOf" srcId="{932237BE-64C3-4DED-BF2D-9B9821B44AFA}" destId="{0EDD4896-C891-4183-9B7B-D45A38634F03}" srcOrd="1" destOrd="0" presId="urn:microsoft.com/office/officeart/2005/8/layout/pyramid1"/>
    <dgm:cxn modelId="{E59EA57B-4940-4EE4-B93A-F07CC895E7C4}" srcId="{5896CC03-10D6-4152-BEED-6E1B31A79FE9}" destId="{932237BE-64C3-4DED-BF2D-9B9821B44AFA}" srcOrd="3" destOrd="0" parTransId="{650C775E-27D0-46B8-8320-C035405A54B8}" sibTransId="{9E4E6BA0-8962-4C7C-9314-CBA481F6C26D}"/>
    <dgm:cxn modelId="{F002837C-F9AB-7849-85D5-1EFF2B096CE5}" type="presOf" srcId="{DD7E1C66-5AA1-4148-8D24-0F59EB34F27B}" destId="{3030949F-5DAF-1F40-B4D0-84FF1FABAA00}" srcOrd="0" destOrd="0" presId="urn:microsoft.com/office/officeart/2005/8/layout/pyramid1"/>
    <dgm:cxn modelId="{243BA993-6758-AD4E-9AF3-CF0A241D8E1C}" type="presOf" srcId="{DD7E1C66-5AA1-4148-8D24-0F59EB34F27B}" destId="{EDA92B55-1435-714B-8A67-D6D0B3E5538C}" srcOrd="1" destOrd="0" presId="urn:microsoft.com/office/officeart/2005/8/layout/pyramid1"/>
    <dgm:cxn modelId="{EC9F7DBE-39BF-1C4E-8786-0B126764C06D}" type="presOf" srcId="{B1CD9239-600B-41D7-9067-E587838267CF}" destId="{6B2A6CEB-8AEB-485A-B51F-4BA3BA410D0B}" srcOrd="0" destOrd="0" presId="urn:microsoft.com/office/officeart/2005/8/layout/pyramid1"/>
    <dgm:cxn modelId="{BA1430C0-A5F3-3C4A-B3A0-E95FF7664849}" type="presOf" srcId="{5896CC03-10D6-4152-BEED-6E1B31A79FE9}" destId="{FD31F5A5-7680-4C7A-91FB-24138E0D7CDC}" srcOrd="0" destOrd="0" presId="urn:microsoft.com/office/officeart/2005/8/layout/pyramid1"/>
    <dgm:cxn modelId="{42DDFD2A-F396-4110-B15A-B5A9D81A206E}" srcId="{5896CC03-10D6-4152-BEED-6E1B31A79FE9}" destId="{B1CD9239-600B-41D7-9067-E587838267CF}" srcOrd="0" destOrd="0" parTransId="{EE902B38-1BCD-46BE-93C2-F4A3C7D99659}" sibTransId="{F200C0A8-75E6-426C-A74E-56F74AA876B2}"/>
    <dgm:cxn modelId="{C6821230-BF14-4540-BDC9-3CF9391ED354}" type="presOf" srcId="{B1CD9239-600B-41D7-9067-E587838267CF}" destId="{C548DC47-1489-4EF5-BDCB-DEBE01D4E862}" srcOrd="1" destOrd="0" presId="urn:microsoft.com/office/officeart/2005/8/layout/pyramid1"/>
    <dgm:cxn modelId="{D28B3B95-1605-6049-8D74-AFE5C5F10525}" srcId="{5896CC03-10D6-4152-BEED-6E1B31A79FE9}" destId="{DD7E1C66-5AA1-4148-8D24-0F59EB34F27B}" srcOrd="1" destOrd="0" parTransId="{CF22B758-8218-9947-898E-59E75AA111A6}" sibTransId="{078737C8-25D4-9542-9513-0DF97F01B2E5}"/>
    <dgm:cxn modelId="{C5691473-C9B4-EA4F-883A-8D3C9BB267AC}" type="presOf" srcId="{94BFDC29-A62B-4867-9EFD-4C3299F2A986}" destId="{BAE3347D-F78F-4227-B054-5BC36A596218}" srcOrd="0" destOrd="0" presId="urn:microsoft.com/office/officeart/2005/8/layout/pyramid1"/>
    <dgm:cxn modelId="{4225F736-D5C0-4C5E-A52E-FD56D7BA2EA5}" srcId="{5896CC03-10D6-4152-BEED-6E1B31A79FE9}" destId="{94BFDC29-A62B-4867-9EFD-4C3299F2A986}" srcOrd="2" destOrd="0" parTransId="{958277C2-E0D9-4F82-8132-42DD836804C3}" sibTransId="{A4CA2450-8494-4924-8A3E-C33940DEACB7}"/>
    <dgm:cxn modelId="{EDAC927B-F08D-5942-A2F9-9D8E12D69BF7}" type="presParOf" srcId="{FD31F5A5-7680-4C7A-91FB-24138E0D7CDC}" destId="{2CFCD532-C2BB-43F0-894D-44DFFD76D26E}" srcOrd="0" destOrd="0" presId="urn:microsoft.com/office/officeart/2005/8/layout/pyramid1"/>
    <dgm:cxn modelId="{F23CAF1A-D90A-4242-8248-9B050ACE8B7E}" type="presParOf" srcId="{2CFCD532-C2BB-43F0-894D-44DFFD76D26E}" destId="{6B2A6CEB-8AEB-485A-B51F-4BA3BA410D0B}" srcOrd="0" destOrd="0" presId="urn:microsoft.com/office/officeart/2005/8/layout/pyramid1"/>
    <dgm:cxn modelId="{CCED1E0E-6C12-8944-9B45-3156A4A34B45}" type="presParOf" srcId="{2CFCD532-C2BB-43F0-894D-44DFFD76D26E}" destId="{C548DC47-1489-4EF5-BDCB-DEBE01D4E862}" srcOrd="1" destOrd="0" presId="urn:microsoft.com/office/officeart/2005/8/layout/pyramid1"/>
    <dgm:cxn modelId="{18081C43-2AE7-2947-9866-6BA05306DDE2}" type="presParOf" srcId="{FD31F5A5-7680-4C7A-91FB-24138E0D7CDC}" destId="{E1D542F2-75FE-304E-A897-B81A2DE13B71}" srcOrd="1" destOrd="0" presId="urn:microsoft.com/office/officeart/2005/8/layout/pyramid1"/>
    <dgm:cxn modelId="{DA869D63-F7CA-6A43-AD9C-AE43E1246C5B}" type="presParOf" srcId="{E1D542F2-75FE-304E-A897-B81A2DE13B71}" destId="{3030949F-5DAF-1F40-B4D0-84FF1FABAA00}" srcOrd="0" destOrd="0" presId="urn:microsoft.com/office/officeart/2005/8/layout/pyramid1"/>
    <dgm:cxn modelId="{68457B2C-6FFF-5F44-937C-F78DA9192AB4}" type="presParOf" srcId="{E1D542F2-75FE-304E-A897-B81A2DE13B71}" destId="{EDA92B55-1435-714B-8A67-D6D0B3E5538C}" srcOrd="1" destOrd="0" presId="urn:microsoft.com/office/officeart/2005/8/layout/pyramid1"/>
    <dgm:cxn modelId="{6DBB88D8-1DAA-DF4C-8C32-F529D0E5CF7E}" type="presParOf" srcId="{FD31F5A5-7680-4C7A-91FB-24138E0D7CDC}" destId="{9A0D1490-6EC1-4DB5-B0A0-E2BC4B232661}" srcOrd="2" destOrd="0" presId="urn:microsoft.com/office/officeart/2005/8/layout/pyramid1"/>
    <dgm:cxn modelId="{F47063F3-0F47-0B4F-8073-D3B305338CB9}" type="presParOf" srcId="{9A0D1490-6EC1-4DB5-B0A0-E2BC4B232661}" destId="{BAE3347D-F78F-4227-B054-5BC36A596218}" srcOrd="0" destOrd="0" presId="urn:microsoft.com/office/officeart/2005/8/layout/pyramid1"/>
    <dgm:cxn modelId="{FC9A3CE5-47B2-2342-BF94-C0221AFB6567}" type="presParOf" srcId="{9A0D1490-6EC1-4DB5-B0A0-E2BC4B232661}" destId="{26521744-C9FE-42F2-BE3A-D2D28AE76CA5}" srcOrd="1" destOrd="0" presId="urn:microsoft.com/office/officeart/2005/8/layout/pyramid1"/>
    <dgm:cxn modelId="{FFC650C4-A4B3-2D48-94F8-E67A9E718D98}" type="presParOf" srcId="{FD31F5A5-7680-4C7A-91FB-24138E0D7CDC}" destId="{BA18687B-851F-47DE-8991-18650FF1E018}" srcOrd="3" destOrd="0" presId="urn:microsoft.com/office/officeart/2005/8/layout/pyramid1"/>
    <dgm:cxn modelId="{28A5D760-FE9E-F345-B2E8-F21F9D549997}" type="presParOf" srcId="{BA18687B-851F-47DE-8991-18650FF1E018}" destId="{D9EA3055-42F1-4773-B6E1-4489FC8B1BD1}" srcOrd="0" destOrd="0" presId="urn:microsoft.com/office/officeart/2005/8/layout/pyramid1"/>
    <dgm:cxn modelId="{17F326BD-37C8-034C-9A2E-5A0482F99B9D}" type="presParOf" srcId="{BA18687B-851F-47DE-8991-18650FF1E018}" destId="{0EDD4896-C891-4183-9B7B-D45A38634F0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A6CEB-8AEB-485A-B51F-4BA3BA410D0B}">
      <dsp:nvSpPr>
        <dsp:cNvPr id="0" name=""/>
        <dsp:cNvSpPr/>
      </dsp:nvSpPr>
      <dsp:spPr>
        <a:xfrm>
          <a:off x="740552" y="0"/>
          <a:ext cx="751143" cy="1982674"/>
        </a:xfrm>
        <a:prstGeom prst="trapezoid">
          <a:avLst>
            <a:gd name="adj" fmla="val 5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ZA" sz="3600" kern="1200" dirty="0" smtClean="0"/>
        </a:p>
        <a:p>
          <a:pPr lvl="0" algn="ctr" defTabSz="1600200">
            <a:lnSpc>
              <a:spcPct val="90000"/>
            </a:lnSpc>
            <a:spcBef>
              <a:spcPct val="0"/>
            </a:spcBef>
            <a:spcAft>
              <a:spcPct val="35000"/>
            </a:spcAft>
          </a:pPr>
          <a:r>
            <a:rPr lang="en-ZA" sz="1800" b="1" kern="1200" dirty="0" smtClean="0">
              <a:solidFill>
                <a:schemeClr val="bg1"/>
              </a:solidFill>
            </a:rPr>
            <a:t>15%</a:t>
          </a:r>
        </a:p>
        <a:p>
          <a:pPr lvl="0" algn="ctr" defTabSz="1600200">
            <a:lnSpc>
              <a:spcPct val="90000"/>
            </a:lnSpc>
            <a:spcBef>
              <a:spcPct val="0"/>
            </a:spcBef>
            <a:spcAft>
              <a:spcPct val="35000"/>
            </a:spcAft>
          </a:pPr>
          <a:r>
            <a:rPr lang="en-ZA" sz="700" b="1" kern="1200" dirty="0" smtClean="0">
              <a:solidFill>
                <a:schemeClr val="bg1"/>
              </a:solidFill>
            </a:rPr>
            <a:t>Legislators, managers, </a:t>
          </a:r>
          <a:r>
            <a:rPr lang="en-ZA" sz="700" b="1" kern="1200" dirty="0" err="1" smtClean="0">
              <a:solidFill>
                <a:schemeClr val="bg1"/>
              </a:solidFill>
            </a:rPr>
            <a:t>assoc</a:t>
          </a:r>
          <a:r>
            <a:rPr lang="en-ZA" sz="700" b="1" kern="1200" dirty="0" smtClean="0">
              <a:solidFill>
                <a:schemeClr val="bg1"/>
              </a:solidFill>
            </a:rPr>
            <a:t> professionals</a:t>
          </a:r>
          <a:endParaRPr lang="en-ZA" sz="100" b="1" kern="1200" dirty="0" smtClean="0">
            <a:solidFill>
              <a:schemeClr val="bg1"/>
            </a:solidFill>
          </a:endParaRPr>
        </a:p>
      </dsp:txBody>
      <dsp:txXfrm>
        <a:off x="740552" y="0"/>
        <a:ext cx="751143" cy="1982674"/>
      </dsp:txXfrm>
    </dsp:sp>
    <dsp:sp modelId="{3030949F-5DAF-1F40-B4D0-84FF1FABAA00}">
      <dsp:nvSpPr>
        <dsp:cNvPr id="0" name=""/>
        <dsp:cNvSpPr/>
      </dsp:nvSpPr>
      <dsp:spPr>
        <a:xfrm>
          <a:off x="430769" y="1982674"/>
          <a:ext cx="1370709" cy="1635369"/>
        </a:xfrm>
        <a:prstGeom prst="trapezoid">
          <a:avLst>
            <a:gd name="adj" fmla="val 226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Semi-Skilled (32%)</a:t>
          </a:r>
        </a:p>
        <a:p>
          <a:pPr lvl="0" algn="ctr" defTabSz="711200">
            <a:lnSpc>
              <a:spcPct val="90000"/>
            </a:lnSpc>
            <a:spcBef>
              <a:spcPct val="0"/>
            </a:spcBef>
            <a:spcAft>
              <a:spcPct val="35000"/>
            </a:spcAft>
          </a:pPr>
          <a:r>
            <a:rPr lang="en-US" sz="600" kern="1200" dirty="0" smtClean="0">
              <a:solidFill>
                <a:schemeClr val="bg1"/>
              </a:solidFill>
            </a:rPr>
            <a:t>Clerks, service workers, shop personnel, skilled </a:t>
          </a:r>
          <a:r>
            <a:rPr lang="en-US" sz="600" kern="1200" dirty="0" err="1" smtClean="0">
              <a:solidFill>
                <a:schemeClr val="bg1"/>
              </a:solidFill>
            </a:rPr>
            <a:t>agric</a:t>
          </a:r>
          <a:r>
            <a:rPr lang="en-US" sz="600" kern="1200" dirty="0" smtClean="0">
              <a:solidFill>
                <a:schemeClr val="bg1"/>
              </a:solidFill>
            </a:rPr>
            <a:t>/fishery workers, plant and machinery operators)</a:t>
          </a:r>
          <a:endParaRPr lang="en-US" sz="600" kern="1200" dirty="0">
            <a:solidFill>
              <a:schemeClr val="bg1"/>
            </a:solidFill>
          </a:endParaRPr>
        </a:p>
      </dsp:txBody>
      <dsp:txXfrm>
        <a:off x="670643" y="1982674"/>
        <a:ext cx="890960" cy="1635369"/>
      </dsp:txXfrm>
    </dsp:sp>
    <dsp:sp modelId="{BAE3347D-F78F-4227-B054-5BC36A596218}">
      <dsp:nvSpPr>
        <dsp:cNvPr id="0" name=""/>
        <dsp:cNvSpPr/>
      </dsp:nvSpPr>
      <dsp:spPr>
        <a:xfrm>
          <a:off x="296363" y="3618043"/>
          <a:ext cx="1639520" cy="709539"/>
        </a:xfrm>
        <a:prstGeom prst="trapezoid">
          <a:avLst>
            <a:gd name="adj" fmla="val 18943"/>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ZA" sz="1200" b="1" kern="1200" dirty="0" smtClean="0">
              <a:solidFill>
                <a:schemeClr val="bg1"/>
              </a:solidFill>
            </a:rPr>
            <a:t>Unskilled</a:t>
          </a:r>
        </a:p>
        <a:p>
          <a:pPr lvl="0" algn="ctr" defTabSz="533400">
            <a:lnSpc>
              <a:spcPct val="90000"/>
            </a:lnSpc>
            <a:spcBef>
              <a:spcPct val="0"/>
            </a:spcBef>
            <a:spcAft>
              <a:spcPct val="35000"/>
            </a:spcAft>
          </a:pPr>
          <a:r>
            <a:rPr lang="en-ZA" sz="1200" b="1" kern="1200" dirty="0" smtClean="0">
              <a:solidFill>
                <a:schemeClr val="bg1"/>
              </a:solidFill>
            </a:rPr>
            <a:t>(18%)</a:t>
          </a:r>
        </a:p>
        <a:p>
          <a:pPr lvl="0" algn="ctr" defTabSz="533400">
            <a:lnSpc>
              <a:spcPct val="90000"/>
            </a:lnSpc>
            <a:spcBef>
              <a:spcPct val="0"/>
            </a:spcBef>
            <a:spcAft>
              <a:spcPct val="35000"/>
            </a:spcAft>
          </a:pPr>
          <a:r>
            <a:rPr lang="en-ZA" sz="600" b="0" kern="1200" dirty="0" smtClean="0">
              <a:solidFill>
                <a:schemeClr val="bg1"/>
              </a:solidFill>
            </a:rPr>
            <a:t>Elementary occupations &amp; domestic workers</a:t>
          </a:r>
          <a:endParaRPr lang="en-ZA" sz="600" b="0" kern="1200" dirty="0">
            <a:solidFill>
              <a:schemeClr val="bg1"/>
            </a:solidFill>
          </a:endParaRPr>
        </a:p>
      </dsp:txBody>
      <dsp:txXfrm>
        <a:off x="583279" y="3618043"/>
        <a:ext cx="1065688" cy="709539"/>
      </dsp:txXfrm>
    </dsp:sp>
    <dsp:sp modelId="{D9EA3055-42F1-4773-B6E1-4489FC8B1BD1}">
      <dsp:nvSpPr>
        <dsp:cNvPr id="0" name=""/>
        <dsp:cNvSpPr/>
      </dsp:nvSpPr>
      <dsp:spPr>
        <a:xfrm>
          <a:off x="0" y="4327582"/>
          <a:ext cx="2232248" cy="1564528"/>
        </a:xfrm>
        <a:prstGeom prst="trapezoid">
          <a:avLst>
            <a:gd name="adj" fmla="val 18943"/>
          </a:avLst>
        </a:prstGeom>
        <a:solidFill>
          <a:srgbClr val="561F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ZA" sz="1400" b="1" kern="1200" dirty="0" smtClean="0">
              <a:solidFill>
                <a:schemeClr val="bg1"/>
              </a:solidFill>
            </a:rPr>
            <a:t>Unemployed</a:t>
          </a:r>
        </a:p>
        <a:p>
          <a:pPr lvl="0" algn="ctr" defTabSz="622300">
            <a:lnSpc>
              <a:spcPct val="90000"/>
            </a:lnSpc>
            <a:spcBef>
              <a:spcPct val="0"/>
            </a:spcBef>
            <a:spcAft>
              <a:spcPct val="35000"/>
            </a:spcAft>
          </a:pPr>
          <a:endParaRPr lang="en-ZA" sz="1400" b="1" kern="1200" dirty="0" smtClean="0">
            <a:solidFill>
              <a:schemeClr val="bg1"/>
            </a:solidFill>
          </a:endParaRPr>
        </a:p>
        <a:p>
          <a:pPr lvl="0" algn="ctr" defTabSz="622300">
            <a:lnSpc>
              <a:spcPct val="90000"/>
            </a:lnSpc>
            <a:spcBef>
              <a:spcPct val="0"/>
            </a:spcBef>
            <a:spcAft>
              <a:spcPct val="35000"/>
            </a:spcAft>
          </a:pPr>
          <a:r>
            <a:rPr lang="en-ZA" sz="1400" b="1" kern="1200" dirty="0" smtClean="0">
              <a:solidFill>
                <a:schemeClr val="bg1"/>
              </a:solidFill>
            </a:rPr>
            <a:t>(Broad - 35%)</a:t>
          </a:r>
          <a:endParaRPr lang="en-ZA" sz="7200" b="1" kern="1200" dirty="0">
            <a:solidFill>
              <a:schemeClr val="bg1"/>
            </a:solidFill>
          </a:endParaRPr>
        </a:p>
      </dsp:txBody>
      <dsp:txXfrm>
        <a:off x="390643" y="4327582"/>
        <a:ext cx="1450961" cy="1564528"/>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3F30A7-8645-174A-BD1F-C550196A2820}" type="datetimeFigureOut">
              <a:rPr lang="en-US" smtClean="0"/>
              <a:t>16/05/18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B95443-1B46-A242-97D0-1AC5248CDAED}" type="slidenum">
              <a:rPr lang="en-US" smtClean="0"/>
              <a:t>‹#›</a:t>
            </a:fld>
            <a:endParaRPr lang="en-US"/>
          </a:p>
        </p:txBody>
      </p:sp>
    </p:spTree>
    <p:extLst>
      <p:ext uri="{BB962C8B-B14F-4D97-AF65-F5344CB8AC3E}">
        <p14:creationId xmlns:p14="http://schemas.microsoft.com/office/powerpoint/2010/main" val="427879040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9319FBFF-7473-4DEA-B4DD-655F10FA4ACC}" type="slidenum">
              <a:rPr lang="en-US" smtClean="0"/>
              <a:pPr/>
              <a:t>4</a:t>
            </a:fld>
            <a:endParaRPr lang="en-US"/>
          </a:p>
        </p:txBody>
      </p:sp>
    </p:spTree>
    <p:extLst>
      <p:ext uri="{BB962C8B-B14F-4D97-AF65-F5344CB8AC3E}">
        <p14:creationId xmlns:p14="http://schemas.microsoft.com/office/powerpoint/2010/main" val="3784119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09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409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F5E017E-046C-0F48-A088-B3D469038DED}" type="slidenum">
              <a:rPr lang="en-ZA" sz="1200"/>
              <a:pPr eaLnBrk="1" hangingPunct="1"/>
              <a:t>14</a:t>
            </a:fld>
            <a:endParaRPr lang="en-ZA"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30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430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03ECCE15-3B99-CE49-8ADB-E10F28B676D0}" type="slidenum">
              <a:rPr lang="en-ZA" sz="1200"/>
              <a:pPr eaLnBrk="1" hangingPunct="1"/>
              <a:t>15</a:t>
            </a:fld>
            <a:endParaRPr lang="en-ZA"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71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471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53CA1B9C-3490-6344-9F93-41AB6293EE10}" type="slidenum">
              <a:rPr lang="en-ZA" sz="1200">
                <a:ea typeface="MS PGothic" charset="0"/>
                <a:cs typeface="MS PGothic" charset="0"/>
              </a:rPr>
              <a:pPr eaLnBrk="1" hangingPunct="1"/>
              <a:t>17</a:t>
            </a:fld>
            <a:endParaRPr lang="en-ZA" sz="1200">
              <a:ea typeface="MS PGothic" charset="0"/>
              <a:cs typeface="MS PGothic"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32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ZA">
                <a:latin typeface="Calibri" charset="0"/>
              </a:rPr>
              <a:t>The QLFS classifies professions as follows: Highly skilled (legislators, senior officials and managers, professionals, technicians and associate profesionals); Semi-skilled (Clerks, service workers and shop and market personnel, skilled agricultural and fishery workers, craft and related trade workers, plant and machinery operators and assembly), Unskilled (Elementary occupations, domestic workers).</a:t>
            </a:r>
          </a:p>
        </p:txBody>
      </p:sp>
      <p:sp>
        <p:nvSpPr>
          <p:cNvPr id="532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CE9EE03E-7077-3949-B783-F73C3F1E53A0}" type="slidenum">
              <a:rPr lang="en-ZA" sz="1200">
                <a:ea typeface="MS PGothic" charset="0"/>
                <a:cs typeface="MS PGothic" charset="0"/>
              </a:rPr>
              <a:pPr eaLnBrk="1" hangingPunct="1"/>
              <a:t>18</a:t>
            </a:fld>
            <a:endParaRPr lang="en-ZA" sz="1200">
              <a:ea typeface="MS PGothic" charset="0"/>
              <a:cs typeface="MS PGothic"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71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471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3F9D79B9-5DAD-1D4E-8C9A-2A5085870475}" type="slidenum">
              <a:rPr lang="en-ZA" sz="1200"/>
              <a:pPr eaLnBrk="1" hangingPunct="1"/>
              <a:t>32</a:t>
            </a:fld>
            <a:endParaRPr lang="en-ZA"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68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ZA">
              <a:latin typeface="Calibri" charset="0"/>
            </a:endParaRPr>
          </a:p>
        </p:txBody>
      </p:sp>
      <p:sp>
        <p:nvSpPr>
          <p:cNvPr id="368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0ABA141-7272-DC46-AE82-9158DBF1696C}" type="slidenum">
              <a:rPr lang="en-ZA" sz="1200"/>
              <a:pPr eaLnBrk="1" hangingPunct="1"/>
              <a:t>39</a:t>
            </a:fld>
            <a:endParaRPr lang="en-ZA"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7FC18D2-D4A8-3743-A294-7D78F997A3F3}" type="datetimeFigureOut">
              <a:rPr lang="en-US" smtClean="0"/>
              <a:t>16/05/18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2D26B6-0E0F-8A4F-8626-91CBF5275F2A}" type="slidenum">
              <a:rPr lang="en-US" smtClean="0"/>
              <a:t>‹#›</a:t>
            </a:fld>
            <a:endParaRPr lang="en-US"/>
          </a:p>
        </p:txBody>
      </p:sp>
    </p:spTree>
    <p:extLst>
      <p:ext uri="{BB962C8B-B14F-4D97-AF65-F5344CB8AC3E}">
        <p14:creationId xmlns:p14="http://schemas.microsoft.com/office/powerpoint/2010/main" val="2391383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FC18D2-D4A8-3743-A294-7D78F997A3F3}" type="datetimeFigureOut">
              <a:rPr lang="en-US" smtClean="0"/>
              <a:t>16/05/18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2D26B6-0E0F-8A4F-8626-91CBF5275F2A}" type="slidenum">
              <a:rPr lang="en-US" smtClean="0"/>
              <a:t>‹#›</a:t>
            </a:fld>
            <a:endParaRPr lang="en-US"/>
          </a:p>
        </p:txBody>
      </p:sp>
    </p:spTree>
    <p:extLst>
      <p:ext uri="{BB962C8B-B14F-4D97-AF65-F5344CB8AC3E}">
        <p14:creationId xmlns:p14="http://schemas.microsoft.com/office/powerpoint/2010/main" val="1449235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FC18D2-D4A8-3743-A294-7D78F997A3F3}" type="datetimeFigureOut">
              <a:rPr lang="en-US" smtClean="0"/>
              <a:t>16/05/18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2D26B6-0E0F-8A4F-8626-91CBF5275F2A}" type="slidenum">
              <a:rPr lang="en-US" smtClean="0"/>
              <a:t>‹#›</a:t>
            </a:fld>
            <a:endParaRPr lang="en-US"/>
          </a:p>
        </p:txBody>
      </p:sp>
    </p:spTree>
    <p:extLst>
      <p:ext uri="{BB962C8B-B14F-4D97-AF65-F5344CB8AC3E}">
        <p14:creationId xmlns:p14="http://schemas.microsoft.com/office/powerpoint/2010/main" val="3543927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7FC18D2-D4A8-3743-A294-7D78F997A3F3}" type="datetimeFigureOut">
              <a:rPr lang="en-US" smtClean="0"/>
              <a:t>16/05/18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2D26B6-0E0F-8A4F-8626-91CBF5275F2A}" type="slidenum">
              <a:rPr lang="en-US" smtClean="0"/>
              <a:t>‹#›</a:t>
            </a:fld>
            <a:endParaRPr lang="en-US"/>
          </a:p>
        </p:txBody>
      </p:sp>
    </p:spTree>
    <p:extLst>
      <p:ext uri="{BB962C8B-B14F-4D97-AF65-F5344CB8AC3E}">
        <p14:creationId xmlns:p14="http://schemas.microsoft.com/office/powerpoint/2010/main" val="3927764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7FC18D2-D4A8-3743-A294-7D78F997A3F3}" type="datetimeFigureOut">
              <a:rPr lang="en-US" smtClean="0"/>
              <a:t>16/05/18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2D26B6-0E0F-8A4F-8626-91CBF5275F2A}" type="slidenum">
              <a:rPr lang="en-US" smtClean="0"/>
              <a:t>‹#›</a:t>
            </a:fld>
            <a:endParaRPr lang="en-US"/>
          </a:p>
        </p:txBody>
      </p:sp>
    </p:spTree>
    <p:extLst>
      <p:ext uri="{BB962C8B-B14F-4D97-AF65-F5344CB8AC3E}">
        <p14:creationId xmlns:p14="http://schemas.microsoft.com/office/powerpoint/2010/main" val="1769915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FC18D2-D4A8-3743-A294-7D78F997A3F3}" type="datetimeFigureOut">
              <a:rPr lang="en-US" smtClean="0"/>
              <a:t>16/05/18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2D26B6-0E0F-8A4F-8626-91CBF5275F2A}" type="slidenum">
              <a:rPr lang="en-US" smtClean="0"/>
              <a:t>‹#›</a:t>
            </a:fld>
            <a:endParaRPr lang="en-US"/>
          </a:p>
        </p:txBody>
      </p:sp>
    </p:spTree>
    <p:extLst>
      <p:ext uri="{BB962C8B-B14F-4D97-AF65-F5344CB8AC3E}">
        <p14:creationId xmlns:p14="http://schemas.microsoft.com/office/powerpoint/2010/main" val="2166455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FC18D2-D4A8-3743-A294-7D78F997A3F3}" type="datetimeFigureOut">
              <a:rPr lang="en-US" smtClean="0"/>
              <a:t>16/05/18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2D26B6-0E0F-8A4F-8626-91CBF5275F2A}" type="slidenum">
              <a:rPr lang="en-US" smtClean="0"/>
              <a:t>‹#›</a:t>
            </a:fld>
            <a:endParaRPr lang="en-US"/>
          </a:p>
        </p:txBody>
      </p:sp>
    </p:spTree>
    <p:extLst>
      <p:ext uri="{BB962C8B-B14F-4D97-AF65-F5344CB8AC3E}">
        <p14:creationId xmlns:p14="http://schemas.microsoft.com/office/powerpoint/2010/main" val="1028315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FC18D2-D4A8-3743-A294-7D78F997A3F3}" type="datetimeFigureOut">
              <a:rPr lang="en-US" smtClean="0"/>
              <a:t>16/05/18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2D26B6-0E0F-8A4F-8626-91CBF5275F2A}" type="slidenum">
              <a:rPr lang="en-US" smtClean="0"/>
              <a:t>‹#›</a:t>
            </a:fld>
            <a:endParaRPr lang="en-US"/>
          </a:p>
        </p:txBody>
      </p:sp>
    </p:spTree>
    <p:extLst>
      <p:ext uri="{BB962C8B-B14F-4D97-AF65-F5344CB8AC3E}">
        <p14:creationId xmlns:p14="http://schemas.microsoft.com/office/powerpoint/2010/main" val="3928128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FC18D2-D4A8-3743-A294-7D78F997A3F3}" type="datetimeFigureOut">
              <a:rPr lang="en-US" smtClean="0"/>
              <a:t>16/05/18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2D26B6-0E0F-8A4F-8626-91CBF5275F2A}" type="slidenum">
              <a:rPr lang="en-US" smtClean="0"/>
              <a:t>‹#›</a:t>
            </a:fld>
            <a:endParaRPr lang="en-US"/>
          </a:p>
        </p:txBody>
      </p:sp>
    </p:spTree>
    <p:extLst>
      <p:ext uri="{BB962C8B-B14F-4D97-AF65-F5344CB8AC3E}">
        <p14:creationId xmlns:p14="http://schemas.microsoft.com/office/powerpoint/2010/main" val="3827034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FC18D2-D4A8-3743-A294-7D78F997A3F3}" type="datetimeFigureOut">
              <a:rPr lang="en-US" smtClean="0"/>
              <a:t>16/05/18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2D26B6-0E0F-8A4F-8626-91CBF5275F2A}" type="slidenum">
              <a:rPr lang="en-US" smtClean="0"/>
              <a:t>‹#›</a:t>
            </a:fld>
            <a:endParaRPr lang="en-US"/>
          </a:p>
        </p:txBody>
      </p:sp>
    </p:spTree>
    <p:extLst>
      <p:ext uri="{BB962C8B-B14F-4D97-AF65-F5344CB8AC3E}">
        <p14:creationId xmlns:p14="http://schemas.microsoft.com/office/powerpoint/2010/main" val="2325614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FC18D2-D4A8-3743-A294-7D78F997A3F3}" type="datetimeFigureOut">
              <a:rPr lang="en-US" smtClean="0"/>
              <a:t>16/05/18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2D26B6-0E0F-8A4F-8626-91CBF5275F2A}" type="slidenum">
              <a:rPr lang="en-US" smtClean="0"/>
              <a:t>‹#›</a:t>
            </a:fld>
            <a:endParaRPr lang="en-US"/>
          </a:p>
        </p:txBody>
      </p:sp>
    </p:spTree>
    <p:extLst>
      <p:ext uri="{BB962C8B-B14F-4D97-AF65-F5344CB8AC3E}">
        <p14:creationId xmlns:p14="http://schemas.microsoft.com/office/powerpoint/2010/main" val="31589315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FC18D2-D4A8-3743-A294-7D78F997A3F3}" type="datetimeFigureOut">
              <a:rPr lang="en-US" smtClean="0"/>
              <a:t>16/05/18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2D26B6-0E0F-8A4F-8626-91CBF5275F2A}" type="slidenum">
              <a:rPr lang="en-US" smtClean="0"/>
              <a:t>‹#›</a:t>
            </a:fld>
            <a:endParaRPr lang="en-US"/>
          </a:p>
        </p:txBody>
      </p:sp>
    </p:spTree>
    <p:extLst>
      <p:ext uri="{BB962C8B-B14F-4D97-AF65-F5344CB8AC3E}">
        <p14:creationId xmlns:p14="http://schemas.microsoft.com/office/powerpoint/2010/main" val="37758828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emf"/></Relationships>
</file>

<file path=ppt/slides/_rels/slide17.xml.rels><?xml version="1.0" encoding="UTF-8" standalone="yes"?>
<Relationships xmlns="http://schemas.openxmlformats.org/package/2006/relationships"><Relationship Id="rId3" Type="http://schemas.openxmlformats.org/officeDocument/2006/relationships/image" Target="../media/image11.wmf"/><Relationship Id="rId4" Type="http://schemas.openxmlformats.org/officeDocument/2006/relationships/image" Target="../media/image9.wmf"/><Relationship Id="rId5" Type="http://schemas.openxmlformats.org/officeDocument/2006/relationships/image" Target="../media/image12.emf"/><Relationship Id="rId6" Type="http://schemas.openxmlformats.org/officeDocument/2006/relationships/image" Target="../media/image13.png"/><Relationship Id="rId7" Type="http://schemas.openxmlformats.org/officeDocument/2006/relationships/image" Target="../media/image14.emf"/><Relationship Id="rId8" Type="http://schemas.openxmlformats.org/officeDocument/2006/relationships/image" Target="../media/image15.wmf"/><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 Id="rId3" Type="http://schemas.openxmlformats.org/officeDocument/2006/relationships/image" Target="../media/image2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hyperlink" Target="mailto:nicholasspaull@gmail.com" TargetMode="Externa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29.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emf"/></Relationships>
</file>

<file path=ppt/slides/_rels/slide39.xml.rels><?xml version="1.0" encoding="UTF-8" standalone="yes"?>
<Relationships xmlns="http://schemas.openxmlformats.org/package/2006/relationships"><Relationship Id="rId3" Type="http://schemas.openxmlformats.org/officeDocument/2006/relationships/image" Target="../media/image12.emf"/><Relationship Id="rId4" Type="http://schemas.openxmlformats.org/officeDocument/2006/relationships/chart" Target="../charts/chart5.xm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40.xml.rels><?xml version="1.0" encoding="UTF-8" standalone="yes"?>
<Relationships xmlns="http://schemas.openxmlformats.org/package/2006/relationships"><Relationship Id="rId3" Type="http://schemas.openxmlformats.org/officeDocument/2006/relationships/package" Target="../embeddings/Microsoft_Word_Document2.docx"/><Relationship Id="rId4" Type="http://schemas.openxmlformats.org/officeDocument/2006/relationships/image" Target="../media/image32.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92701" y="288758"/>
            <a:ext cx="3429000" cy="1895642"/>
          </a:xfrm>
          <a:solidFill>
            <a:srgbClr val="00FF00"/>
          </a:solidFill>
        </p:spPr>
        <p:txBody>
          <a:bodyPr>
            <a:noAutofit/>
          </a:bodyPr>
          <a:lstStyle/>
          <a:p>
            <a:r>
              <a:rPr lang="en-US" sz="2400" b="1" dirty="0" smtClean="0"/>
              <a:t>What do we know about reading outcomes in SA?</a:t>
            </a:r>
            <a:br>
              <a:rPr lang="en-US" sz="2400" b="1" dirty="0" smtClean="0"/>
            </a:br>
            <a:r>
              <a:rPr lang="en-US" sz="2400" b="1" dirty="0" smtClean="0"/>
              <a:t>-Nic Spaull </a:t>
            </a:r>
            <a:br>
              <a:rPr lang="en-US" sz="2400" b="1" dirty="0" smtClean="0"/>
            </a:br>
            <a:r>
              <a:rPr lang="en-US" sz="1800" i="1" dirty="0" smtClean="0"/>
              <a:t>(OECD/UJ/SU)</a:t>
            </a:r>
            <a:endParaRPr lang="en-US" sz="1800" i="1" dirty="0"/>
          </a:p>
        </p:txBody>
      </p:sp>
      <p:sp>
        <p:nvSpPr>
          <p:cNvPr id="3" name="Subtitle 2"/>
          <p:cNvSpPr>
            <a:spLocks noGrp="1"/>
          </p:cNvSpPr>
          <p:nvPr>
            <p:ph type="subTitle" idx="1"/>
          </p:nvPr>
        </p:nvSpPr>
        <p:spPr>
          <a:xfrm>
            <a:off x="5092701" y="2286000"/>
            <a:ext cx="3429000" cy="546099"/>
          </a:xfrm>
          <a:solidFill>
            <a:srgbClr val="D9D9D9"/>
          </a:solidFill>
        </p:spPr>
        <p:txBody>
          <a:bodyPr>
            <a:noAutofit/>
          </a:bodyPr>
          <a:lstStyle/>
          <a:p>
            <a:r>
              <a:rPr lang="en-US" sz="1400" dirty="0" smtClean="0"/>
              <a:t>18 May 2016 </a:t>
            </a:r>
            <a:endParaRPr lang="en-US" sz="1000" dirty="0" smtClean="0"/>
          </a:p>
          <a:p>
            <a:r>
              <a:rPr lang="en-US" sz="1400" dirty="0" smtClean="0"/>
              <a:t>BRIDGE</a:t>
            </a:r>
            <a:endParaRPr lang="en-US" sz="1400" dirty="0"/>
          </a:p>
        </p:txBody>
      </p:sp>
      <p:pic>
        <p:nvPicPr>
          <p:cNvPr id="6" name="Picture 5" descr="el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88757"/>
            <a:ext cx="4280234" cy="6060133"/>
          </a:xfrm>
          <a:prstGeom prst="rect">
            <a:avLst/>
          </a:prstGeom>
        </p:spPr>
      </p:pic>
      <p:pic>
        <p:nvPicPr>
          <p:cNvPr id="7" name="Picture 6"/>
          <p:cNvPicPr>
            <a:picLocks noChangeAspect="1"/>
          </p:cNvPicPr>
          <p:nvPr/>
        </p:nvPicPr>
        <p:blipFill>
          <a:blip r:embed="rId3"/>
          <a:stretch>
            <a:fillRect/>
          </a:stretch>
        </p:blipFill>
        <p:spPr>
          <a:xfrm>
            <a:off x="5092700" y="2920999"/>
            <a:ext cx="3429000" cy="3414283"/>
          </a:xfrm>
          <a:prstGeom prst="rect">
            <a:avLst/>
          </a:prstGeom>
        </p:spPr>
      </p:pic>
    </p:spTree>
    <p:extLst>
      <p:ext uri="{BB962C8B-B14F-4D97-AF65-F5344CB8AC3E}">
        <p14:creationId xmlns:p14="http://schemas.microsoft.com/office/powerpoint/2010/main" val="183526703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FF00"/>
          </a:solidFill>
        </p:spPr>
        <p:txBody>
          <a:bodyPr/>
          <a:lstStyle/>
          <a:p>
            <a:r>
              <a:rPr lang="en-US" dirty="0" smtClean="0"/>
              <a:t>Overview</a:t>
            </a:r>
            <a:endParaRPr lang="en-US" dirty="0"/>
          </a:p>
        </p:txBody>
      </p:sp>
      <p:sp>
        <p:nvSpPr>
          <p:cNvPr id="3" name="Content Placeholder 2"/>
          <p:cNvSpPr>
            <a:spLocks noGrp="1"/>
          </p:cNvSpPr>
          <p:nvPr>
            <p:ph idx="1"/>
          </p:nvPr>
        </p:nvSpPr>
        <p:spPr>
          <a:xfrm>
            <a:off x="457200" y="1600200"/>
            <a:ext cx="8229600" cy="4934014"/>
          </a:xfrm>
        </p:spPr>
        <p:txBody>
          <a:bodyPr>
            <a:normAutofit fontScale="92500" lnSpcReduction="10000"/>
          </a:bodyPr>
          <a:lstStyle/>
          <a:p>
            <a:pPr marL="514350" indent="-514350">
              <a:buFont typeface="+mj-lt"/>
              <a:buAutoNum type="arabicPeriod"/>
            </a:pPr>
            <a:r>
              <a:rPr lang="en-US" dirty="0" smtClean="0"/>
              <a:t>SA context </a:t>
            </a:r>
          </a:p>
          <a:p>
            <a:pPr marL="514350" indent="-514350">
              <a:buFont typeface="+mj-lt"/>
              <a:buAutoNum type="arabicPeriod"/>
            </a:pPr>
            <a:r>
              <a:rPr lang="en-US" dirty="0" smtClean="0"/>
              <a:t>Why focus on reading?</a:t>
            </a:r>
          </a:p>
          <a:p>
            <a:pPr marL="514350" indent="-514350">
              <a:buFont typeface="+mj-lt"/>
              <a:buAutoNum type="arabicPeriod"/>
            </a:pPr>
            <a:r>
              <a:rPr lang="en-US" dirty="0" smtClean="0"/>
              <a:t>Background research on reading in SA </a:t>
            </a:r>
          </a:p>
          <a:p>
            <a:pPr marL="514350" indent="-514350">
              <a:buFont typeface="+mj-lt"/>
              <a:buAutoNum type="arabicPeriod"/>
            </a:pPr>
            <a:r>
              <a:rPr lang="en-US" dirty="0" smtClean="0"/>
              <a:t>What data is there on reading outcomes?</a:t>
            </a:r>
          </a:p>
          <a:p>
            <a:pPr lvl="1"/>
            <a:r>
              <a:rPr lang="en-US" sz="2000" dirty="0" smtClean="0"/>
              <a:t>How do sample-based assessments work?</a:t>
            </a:r>
          </a:p>
          <a:p>
            <a:pPr lvl="1"/>
            <a:r>
              <a:rPr lang="en-US" sz="2000" dirty="0" smtClean="0"/>
              <a:t>Inequality as the over-arching feature of SA education system</a:t>
            </a:r>
          </a:p>
          <a:p>
            <a:pPr lvl="2"/>
            <a:r>
              <a:rPr lang="en-US" sz="1600" dirty="0" smtClean="0"/>
              <a:t>Language, Province, Former-department, Socioeconomic status (SES)</a:t>
            </a:r>
          </a:p>
          <a:p>
            <a:pPr lvl="1"/>
            <a:r>
              <a:rPr lang="en-US" sz="2000" dirty="0" smtClean="0"/>
              <a:t>PIRLS (2011), </a:t>
            </a:r>
            <a:r>
              <a:rPr lang="en-US" sz="2000" dirty="0" err="1" smtClean="0"/>
              <a:t>prePIRLS</a:t>
            </a:r>
            <a:r>
              <a:rPr lang="en-US" sz="2000" dirty="0" smtClean="0"/>
              <a:t> (2011), SACMEQ 2007, NSES 2007-2009</a:t>
            </a:r>
          </a:p>
          <a:p>
            <a:pPr marL="514350" indent="-514350">
              <a:buFont typeface="+mj-lt"/>
              <a:buAutoNum type="arabicPeriod"/>
            </a:pPr>
            <a:r>
              <a:rPr lang="en-US" dirty="0" smtClean="0"/>
              <a:t>New research on Oral Reading Fluency</a:t>
            </a:r>
          </a:p>
          <a:p>
            <a:pPr lvl="1"/>
            <a:r>
              <a:rPr lang="en-US" sz="2000" dirty="0" smtClean="0"/>
              <a:t>Draper &amp; Spaull (2015)</a:t>
            </a:r>
          </a:p>
          <a:p>
            <a:pPr marL="514350" indent="-514350">
              <a:buFont typeface="+mj-lt"/>
              <a:buAutoNum type="arabicPeriod"/>
            </a:pPr>
            <a:r>
              <a:rPr lang="en-US" sz="3000" dirty="0" smtClean="0"/>
              <a:t>Reading as THE binding constraint in the education system</a:t>
            </a:r>
          </a:p>
          <a:p>
            <a:endParaRPr lang="en-US" dirty="0"/>
          </a:p>
        </p:txBody>
      </p:sp>
    </p:spTree>
    <p:extLst>
      <p:ext uri="{BB962C8B-B14F-4D97-AF65-F5344CB8AC3E}">
        <p14:creationId xmlns:p14="http://schemas.microsoft.com/office/powerpoint/2010/main" val="218415413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299293" y="2307032"/>
            <a:ext cx="2692887" cy="1938992"/>
          </a:xfrm>
          <a:prstGeom prst="rect">
            <a:avLst/>
          </a:prstGeom>
          <a:solidFill>
            <a:srgbClr val="00FF00"/>
          </a:solidFill>
        </p:spPr>
        <p:txBody>
          <a:bodyPr wrap="square" rtlCol="0">
            <a:spAutoFit/>
          </a:bodyPr>
          <a:lstStyle/>
          <a:p>
            <a:pPr algn="ctr"/>
            <a:r>
              <a:rPr lang="en-US" sz="4000" b="1" dirty="0" smtClean="0"/>
              <a:t>The curse of inequality</a:t>
            </a:r>
            <a:endParaRPr lang="en-US" sz="4000" b="1" dirty="0"/>
          </a:p>
        </p:txBody>
      </p:sp>
    </p:spTree>
    <p:extLst>
      <p:ext uri="{BB962C8B-B14F-4D97-AF65-F5344CB8AC3E}">
        <p14:creationId xmlns:p14="http://schemas.microsoft.com/office/powerpoint/2010/main" val="410094773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802" y="332655"/>
            <a:ext cx="8229600" cy="803729"/>
          </a:xfrm>
          <a:solidFill>
            <a:srgbClr val="00FF00"/>
          </a:solidFill>
        </p:spPr>
        <p:txBody>
          <a:bodyPr>
            <a:normAutofit/>
          </a:bodyPr>
          <a:lstStyle/>
          <a:p>
            <a:r>
              <a:rPr lang="en-ZA" dirty="0" smtClean="0"/>
              <a:t>Not all schools are born equal</a:t>
            </a:r>
            <a:endParaRPr lang="en-ZA" dirty="0"/>
          </a:p>
        </p:txBody>
      </p:sp>
      <p:sp>
        <p:nvSpPr>
          <p:cNvPr id="4" name="Slide Number Placeholder 3"/>
          <p:cNvSpPr>
            <a:spLocks noGrp="1"/>
          </p:cNvSpPr>
          <p:nvPr>
            <p:ph type="sldNum" sz="quarter" idx="10"/>
          </p:nvPr>
        </p:nvSpPr>
        <p:spPr>
          <a:xfrm>
            <a:off x="746318" y="6492875"/>
            <a:ext cx="2133600" cy="365125"/>
          </a:xfrm>
        </p:spPr>
        <p:txBody>
          <a:bodyPr/>
          <a:lstStyle/>
          <a:p>
            <a:fld id="{4CD881CE-D3EF-44A3-9F23-C91E96DCFFBA}" type="slidenum">
              <a:rPr lang="en-US" smtClean="0"/>
              <a:pPr/>
              <a:t>4</a:t>
            </a:fld>
            <a:endParaRPr lang="en-US"/>
          </a:p>
        </p:txBody>
      </p:sp>
      <p:pic>
        <p:nvPicPr>
          <p:cNvPr id="8194" name="Picture 2" descr="http://www.illanamay.com/shannon/pbh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1341448"/>
            <a:ext cx="3901770" cy="33116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982002" y="5898945"/>
            <a:ext cx="3614334" cy="584775"/>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ZA" sz="3200" smtClean="0"/>
              <a:t>SA public schools?</a:t>
            </a:r>
            <a:endParaRPr lang="en-ZA" sz="3200" dirty="0"/>
          </a:p>
        </p:txBody>
      </p:sp>
      <p:cxnSp>
        <p:nvCxnSpPr>
          <p:cNvPr id="12" name="Straight Arrow Connector 11"/>
          <p:cNvCxnSpPr/>
          <p:nvPr/>
        </p:nvCxnSpPr>
        <p:spPr bwMode="auto">
          <a:xfrm flipV="1">
            <a:off x="5463199" y="4746818"/>
            <a:ext cx="1021105" cy="1152128"/>
          </a:xfrm>
          <a:prstGeom prst="straightConnector1">
            <a:avLst/>
          </a:prstGeom>
          <a:ln>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cxnSp>
        <p:nvCxnSpPr>
          <p:cNvPr id="14" name="Straight Arrow Connector 13"/>
          <p:cNvCxnSpPr/>
          <p:nvPr/>
        </p:nvCxnSpPr>
        <p:spPr bwMode="auto">
          <a:xfrm flipH="1" flipV="1">
            <a:off x="3635896" y="4962842"/>
            <a:ext cx="1111324" cy="920661"/>
          </a:xfrm>
          <a:prstGeom prst="straightConnector1">
            <a:avLst/>
          </a:prstGeom>
          <a:ln>
            <a:solidFill>
              <a:srgbClr val="FF0000"/>
            </a:solidFill>
            <a:headEnd type="none" w="sm" len="sm"/>
            <a:tailEnd type="arrow"/>
          </a:ln>
        </p:spPr>
        <p:style>
          <a:lnRef idx="2">
            <a:schemeClr val="accent4"/>
          </a:lnRef>
          <a:fillRef idx="0">
            <a:schemeClr val="accent4"/>
          </a:fillRef>
          <a:effectRef idx="1">
            <a:schemeClr val="accent4"/>
          </a:effectRef>
          <a:fontRef idx="minor">
            <a:schemeClr val="tx1"/>
          </a:fontRef>
        </p:style>
      </p:cxnSp>
      <p:sp>
        <p:nvSpPr>
          <p:cNvPr id="15" name="TextBox 14"/>
          <p:cNvSpPr txBox="1"/>
          <p:nvPr/>
        </p:nvSpPr>
        <p:spPr>
          <a:xfrm>
            <a:off x="3795514" y="2690395"/>
            <a:ext cx="792088" cy="1107996"/>
          </a:xfrm>
          <a:prstGeom prst="rect">
            <a:avLst/>
          </a:prstGeom>
          <a:noFill/>
        </p:spPr>
        <p:txBody>
          <a:bodyPr wrap="square" rtlCol="0">
            <a:spAutoFit/>
          </a:bodyPr>
          <a:lstStyle/>
          <a:p>
            <a:r>
              <a:rPr lang="en-ZA" sz="6600" b="1" dirty="0" smtClean="0">
                <a:solidFill>
                  <a:srgbClr val="FF0000"/>
                </a:solidFill>
              </a:rPr>
              <a:t>?</a:t>
            </a:r>
            <a:endParaRPr lang="en-ZA" sz="6600" b="1" dirty="0">
              <a:solidFill>
                <a:srgbClr val="FF0000"/>
              </a:solidFill>
            </a:endParaRPr>
          </a:p>
        </p:txBody>
      </p:sp>
      <p:pic>
        <p:nvPicPr>
          <p:cNvPr id="3" name="Picture 2" descr="http://25.media.tumblr.com/tumblr_m90kb4EIr71r4xva3o1_50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3794" y="1362442"/>
            <a:ext cx="2968377" cy="18819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196" name="Picture 4" descr="Mud school in the Eastern Cape. Photo courtesy of Equal Educati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3794" y="3460943"/>
            <a:ext cx="3058649" cy="22939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020272" y="4653136"/>
            <a:ext cx="1872208" cy="261610"/>
          </a:xfrm>
          <a:prstGeom prst="rect">
            <a:avLst/>
          </a:prstGeom>
          <a:noFill/>
        </p:spPr>
        <p:txBody>
          <a:bodyPr wrap="square" rtlCol="0">
            <a:spAutoFit/>
          </a:bodyPr>
          <a:lstStyle/>
          <a:p>
            <a:r>
              <a:rPr lang="en-US" sz="1100" dirty="0" smtClean="0"/>
              <a:t>Pretoria Boys High School</a:t>
            </a:r>
            <a:endParaRPr lang="en-US" sz="1100" dirty="0"/>
          </a:p>
        </p:txBody>
      </p:sp>
    </p:spTree>
    <p:extLst>
      <p:ext uri="{BB962C8B-B14F-4D97-AF65-F5344CB8AC3E}">
        <p14:creationId xmlns:p14="http://schemas.microsoft.com/office/powerpoint/2010/main" val="1784856509"/>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FF00"/>
          </a:solidFill>
        </p:spPr>
        <p:txBody>
          <a:bodyPr>
            <a:normAutofit/>
          </a:bodyPr>
          <a:lstStyle/>
          <a:p>
            <a:r>
              <a:rPr lang="en-US" sz="3600" dirty="0" smtClean="0"/>
              <a:t>Complex </a:t>
            </a:r>
            <a:r>
              <a:rPr lang="en-US" sz="3600" dirty="0" smtClean="0"/>
              <a:t>language dynamics in SA</a:t>
            </a:r>
            <a:r>
              <a:rPr lang="en-US" dirty="0" smtClean="0"/>
              <a:t/>
            </a:r>
            <a:br>
              <a:rPr lang="en-US" dirty="0" smtClean="0"/>
            </a:br>
            <a:r>
              <a:rPr lang="en-US" sz="2200" i="1" dirty="0" smtClean="0"/>
              <a:t>ANA 2013 Language of Assessment</a:t>
            </a:r>
            <a:endParaRPr lang="en-US" sz="2200" i="1" dirty="0"/>
          </a:p>
        </p:txBody>
      </p:sp>
      <p:graphicFrame>
        <p:nvGraphicFramePr>
          <p:cNvPr id="4" name="Chart 3"/>
          <p:cNvGraphicFramePr/>
          <p:nvPr>
            <p:extLst>
              <p:ext uri="{D42A27DB-BD31-4B8C-83A1-F6EECF244321}">
                <p14:modId xmlns:p14="http://schemas.microsoft.com/office/powerpoint/2010/main" val="1799427618"/>
              </p:ext>
            </p:extLst>
          </p:nvPr>
        </p:nvGraphicFramePr>
        <p:xfrm>
          <a:off x="457200" y="1727584"/>
          <a:ext cx="8229600" cy="44619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944957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FF00"/>
          </a:solidFill>
        </p:spPr>
        <p:txBody>
          <a:bodyPr>
            <a:normAutofit fontScale="90000"/>
          </a:bodyPr>
          <a:lstStyle/>
          <a:p>
            <a:r>
              <a:rPr lang="en-US" dirty="0" smtClean="0"/>
              <a:t>Background: qualitative research on </a:t>
            </a:r>
            <a:r>
              <a:rPr lang="en-US" dirty="0" smtClean="0"/>
              <a:t>reading in </a:t>
            </a:r>
            <a:r>
              <a:rPr lang="en-US" dirty="0" smtClean="0"/>
              <a:t>SA</a:t>
            </a:r>
            <a:endParaRPr lang="en-US" dirty="0"/>
          </a:p>
        </p:txBody>
      </p:sp>
      <p:sp>
        <p:nvSpPr>
          <p:cNvPr id="3" name="Content Placeholder 2"/>
          <p:cNvSpPr>
            <a:spLocks noGrp="1"/>
          </p:cNvSpPr>
          <p:nvPr>
            <p:ph idx="1"/>
          </p:nvPr>
        </p:nvSpPr>
        <p:spPr>
          <a:xfrm>
            <a:off x="457200" y="1600200"/>
            <a:ext cx="8229600" cy="4781128"/>
          </a:xfrm>
        </p:spPr>
        <p:txBody>
          <a:bodyPr>
            <a:normAutofit fontScale="77500" lnSpcReduction="20000"/>
          </a:bodyPr>
          <a:lstStyle/>
          <a:p>
            <a:pPr marL="0" indent="0">
              <a:buNone/>
            </a:pPr>
            <a:r>
              <a:rPr lang="en-US" sz="2800" b="1" dirty="0" err="1" smtClean="0"/>
              <a:t>Hoadley</a:t>
            </a:r>
            <a:r>
              <a:rPr lang="en-US" sz="2800" dirty="0" smtClean="0"/>
              <a:t> (</a:t>
            </a:r>
            <a:r>
              <a:rPr lang="en-US" sz="2800" dirty="0" smtClean="0"/>
              <a:t>2016) </a:t>
            </a:r>
            <a:r>
              <a:rPr lang="en-US" sz="2800" dirty="0" smtClean="0"/>
              <a:t>summarizes the SA classroom-based research and finds the following descriptive features:</a:t>
            </a:r>
          </a:p>
          <a:p>
            <a:pPr lvl="1"/>
            <a:r>
              <a:rPr lang="en-US" sz="2400" dirty="0" smtClean="0"/>
              <a:t>Lack of opportunities for reading and writing (</a:t>
            </a:r>
            <a:r>
              <a:rPr lang="en-US" sz="2400" b="1" dirty="0" smtClean="0"/>
              <a:t>oral discourse dominates</a:t>
            </a:r>
            <a:r>
              <a:rPr lang="en-US" sz="2400" dirty="0" smtClean="0"/>
              <a:t>)</a:t>
            </a:r>
          </a:p>
          <a:p>
            <a:pPr lvl="1"/>
            <a:r>
              <a:rPr lang="en-US" sz="2400" dirty="0" smtClean="0"/>
              <a:t>Classroom interaction patterns that privilege the </a:t>
            </a:r>
            <a:r>
              <a:rPr lang="en-US" sz="2400" b="1" dirty="0" smtClean="0"/>
              <a:t>collective</a:t>
            </a:r>
            <a:r>
              <a:rPr lang="en-US" sz="2400" dirty="0" smtClean="0"/>
              <a:t> (chorusing)</a:t>
            </a:r>
          </a:p>
          <a:p>
            <a:pPr lvl="1"/>
            <a:r>
              <a:rPr lang="en-US" sz="2400" dirty="0" smtClean="0"/>
              <a:t>Weak forms of assessment and lack of feedback on student </a:t>
            </a:r>
            <a:r>
              <a:rPr lang="en-US" sz="2400" dirty="0" smtClean="0"/>
              <a:t>responses</a:t>
            </a:r>
          </a:p>
          <a:p>
            <a:pPr lvl="1"/>
            <a:r>
              <a:rPr lang="en-GB" sz="2500" dirty="0"/>
              <a:t>S</a:t>
            </a:r>
            <a:r>
              <a:rPr lang="en-GB" sz="2500" dirty="0" smtClean="0"/>
              <a:t>tudents </a:t>
            </a:r>
            <a:r>
              <a:rPr lang="en-GB" sz="2500" dirty="0"/>
              <a:t>in </a:t>
            </a:r>
            <a:r>
              <a:rPr lang="en-GB" sz="2500" dirty="0" smtClean="0"/>
              <a:t>poorer </a:t>
            </a:r>
            <a:r>
              <a:rPr lang="en-GB" sz="2500" dirty="0"/>
              <a:t>schools can usually mechanically decode text (i.e. </a:t>
            </a:r>
            <a:r>
              <a:rPr lang="en-GB" sz="2500" dirty="0"/>
              <a:t>pronounce sounds and words) but </a:t>
            </a:r>
            <a:r>
              <a:rPr lang="en-GB" sz="2500" b="1" dirty="0"/>
              <a:t>have little comprehension </a:t>
            </a:r>
            <a:r>
              <a:rPr lang="en-GB" sz="2500" dirty="0"/>
              <a:t>of the content of what they are reading</a:t>
            </a:r>
            <a:r>
              <a:rPr lang="en-ZA" sz="2500" dirty="0"/>
              <a:t> </a:t>
            </a:r>
            <a:endParaRPr lang="en-US" sz="2500" dirty="0"/>
          </a:p>
          <a:p>
            <a:pPr lvl="1"/>
            <a:endParaRPr lang="en-US" sz="2400" dirty="0" smtClean="0"/>
          </a:p>
          <a:p>
            <a:r>
              <a:rPr lang="en-US" sz="2600" dirty="0" smtClean="0"/>
              <a:t>Similarly </a:t>
            </a:r>
            <a:r>
              <a:rPr lang="en-US" sz="2600" b="1" dirty="0" smtClean="0"/>
              <a:t>Pretorius &amp; co-authors </a:t>
            </a:r>
            <a:r>
              <a:rPr lang="en-US" sz="2600" dirty="0" smtClean="0"/>
              <a:t>have found that a number of instructional practices (prevalent in SA) contribute to poor reading development:</a:t>
            </a:r>
          </a:p>
          <a:p>
            <a:pPr lvl="1"/>
            <a:r>
              <a:rPr lang="en-US" sz="2200" dirty="0" smtClean="0"/>
              <a:t>The </a:t>
            </a:r>
            <a:r>
              <a:rPr lang="en-US" sz="2200" dirty="0"/>
              <a:t>tendency of teachers to rely on whole class oral chorusing of reading</a:t>
            </a:r>
            <a:r>
              <a:rPr lang="en-US" sz="2200" dirty="0" smtClean="0"/>
              <a:t>,</a:t>
            </a:r>
          </a:p>
          <a:p>
            <a:pPr lvl="1"/>
            <a:r>
              <a:rPr lang="en-US" sz="2200" dirty="0" smtClean="0"/>
              <a:t>The </a:t>
            </a:r>
            <a:r>
              <a:rPr lang="en-US" sz="2200" dirty="0"/>
              <a:t>lack of reading homework </a:t>
            </a:r>
          </a:p>
          <a:p>
            <a:pPr lvl="1"/>
            <a:r>
              <a:rPr lang="en-US" sz="2200" b="1" dirty="0"/>
              <a:t>M</a:t>
            </a:r>
            <a:r>
              <a:rPr lang="en-US" sz="2200" b="1" dirty="0" smtClean="0"/>
              <a:t>inimal </a:t>
            </a:r>
            <a:r>
              <a:rPr lang="en-US" sz="2200" b="1" dirty="0"/>
              <a:t>reading of extended texts </a:t>
            </a:r>
            <a:r>
              <a:rPr lang="en-US" sz="2200" dirty="0"/>
              <a:t>in the early grades </a:t>
            </a:r>
            <a:endParaRPr lang="en-US" sz="2200" dirty="0" smtClean="0"/>
          </a:p>
          <a:p>
            <a:pPr lvl="1"/>
            <a:r>
              <a:rPr lang="en-US" sz="2200" dirty="0" smtClean="0"/>
              <a:t>(</a:t>
            </a:r>
            <a:r>
              <a:rPr lang="en-US" sz="2200" b="1" i="1" dirty="0"/>
              <a:t>Pretorius &amp; </a:t>
            </a:r>
            <a:r>
              <a:rPr lang="en-US" sz="2200" b="1" i="1" dirty="0" err="1"/>
              <a:t>Machet</a:t>
            </a:r>
            <a:r>
              <a:rPr lang="en-US" sz="2200" b="1" i="1" dirty="0"/>
              <a:t> 2004; Pretorius &amp; </a:t>
            </a:r>
            <a:r>
              <a:rPr lang="en-US" sz="2200" b="1" i="1" dirty="0" err="1"/>
              <a:t>Mokhwesana</a:t>
            </a:r>
            <a:r>
              <a:rPr lang="en-US" sz="2200" b="1" i="1" dirty="0"/>
              <a:t> 2009; Pretorius 2014</a:t>
            </a:r>
            <a:r>
              <a:rPr lang="en-US" sz="2200" dirty="0"/>
              <a:t>). </a:t>
            </a:r>
          </a:p>
        </p:txBody>
      </p:sp>
    </p:spTree>
    <p:extLst>
      <p:ext uri="{BB962C8B-B14F-4D97-AF65-F5344CB8AC3E}">
        <p14:creationId xmlns:p14="http://schemas.microsoft.com/office/powerpoint/2010/main" val="58816075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30018"/>
            <a:ext cx="8229600" cy="1652774"/>
          </a:xfrm>
          <a:solidFill>
            <a:srgbClr val="00FF00"/>
          </a:solidFill>
        </p:spPr>
        <p:txBody>
          <a:bodyPr>
            <a:normAutofit/>
          </a:bodyPr>
          <a:lstStyle/>
          <a:p>
            <a:r>
              <a:rPr lang="en-US" dirty="0" smtClean="0"/>
              <a:t>What data is there on reading outcomes in SA?</a:t>
            </a:r>
            <a:endParaRPr lang="en-US" dirty="0"/>
          </a:p>
        </p:txBody>
      </p:sp>
      <p:sp>
        <p:nvSpPr>
          <p:cNvPr id="5" name="Title 1"/>
          <p:cNvSpPr txBox="1">
            <a:spLocks/>
          </p:cNvSpPr>
          <p:nvPr/>
        </p:nvSpPr>
        <p:spPr>
          <a:xfrm>
            <a:off x="2481007" y="3738746"/>
            <a:ext cx="4386391" cy="1652774"/>
          </a:xfrm>
          <a:prstGeom prst="rect">
            <a:avLst/>
          </a:prstGeom>
          <a:solidFill>
            <a:srgbClr val="00FF00"/>
          </a:solidFill>
        </p:spPr>
        <p:txBody>
          <a:bodyPr vert="horz" lIns="91440" tIns="45720" rIns="91440" bIns="45720" rtlCol="0" anchor="ctr">
            <a:normAutofit fontScale="7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a:t>
            </a:r>
            <a:r>
              <a:rPr lang="en-US" b="1" i="1" dirty="0" smtClean="0"/>
              <a:t>Without data you are just another person with an opinion</a:t>
            </a:r>
            <a:r>
              <a:rPr lang="en-US" dirty="0" smtClean="0"/>
              <a:t>” </a:t>
            </a:r>
          </a:p>
          <a:p>
            <a:r>
              <a:rPr lang="en-US" dirty="0" smtClean="0"/>
              <a:t>- Andreas Schleicher</a:t>
            </a:r>
            <a:endParaRPr lang="en-US" dirty="0"/>
          </a:p>
        </p:txBody>
      </p:sp>
    </p:spTree>
    <p:extLst>
      <p:ext uri="{BB962C8B-B14F-4D97-AF65-F5344CB8AC3E}">
        <p14:creationId xmlns:p14="http://schemas.microsoft.com/office/powerpoint/2010/main" val="78118654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994018659"/>
              </p:ext>
            </p:extLst>
          </p:nvPr>
        </p:nvGraphicFramePr>
        <p:xfrm>
          <a:off x="179514" y="260644"/>
          <a:ext cx="8712967" cy="6573535"/>
        </p:xfrm>
        <a:graphic>
          <a:graphicData uri="http://schemas.openxmlformats.org/drawingml/2006/table">
            <a:tbl>
              <a:tblPr/>
              <a:tblGrid>
                <a:gridCol w="1888043"/>
                <a:gridCol w="1846086"/>
                <a:gridCol w="1272681"/>
                <a:gridCol w="992971"/>
                <a:gridCol w="1356593"/>
                <a:gridCol w="1356593"/>
              </a:tblGrid>
              <a:tr h="865003">
                <a:tc>
                  <a:txBody>
                    <a:bodyPr/>
                    <a:lstStyle/>
                    <a:p>
                      <a:pPr algn="ctr" fontAlgn="ctr"/>
                      <a:r>
                        <a:rPr lang="en-US" sz="1800" b="0" i="0" u="none" strike="noStrike" dirty="0">
                          <a:solidFill>
                            <a:srgbClr val="000000"/>
                          </a:solidFill>
                          <a:effectLst/>
                          <a:latin typeface="Calibri"/>
                        </a:rPr>
                        <a:t> </a:t>
                      </a:r>
                    </a:p>
                  </a:txBody>
                  <a:tcPr marL="12700" marR="12700" marT="1270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9694"/>
                    </a:solidFill>
                  </a:tcPr>
                </a:tc>
                <a:tc>
                  <a:txBody>
                    <a:bodyPr/>
                    <a:lstStyle/>
                    <a:p>
                      <a:pPr algn="ctr" fontAlgn="ctr"/>
                      <a:r>
                        <a:rPr lang="en-US" sz="1800" b="0" i="0" u="none" strike="noStrike" dirty="0">
                          <a:solidFill>
                            <a:srgbClr val="000000"/>
                          </a:solidFill>
                          <a:effectLst/>
                          <a:latin typeface="Calibri"/>
                        </a:rPr>
                        <a:t>Sample-based</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9694"/>
                    </a:solidFill>
                  </a:tcPr>
                </a:tc>
                <a:tc>
                  <a:txBody>
                    <a:bodyPr/>
                    <a:lstStyle/>
                    <a:p>
                      <a:pPr algn="ctr" fontAlgn="ctr"/>
                      <a:r>
                        <a:rPr lang="en-US" sz="1800" b="0" i="0" u="none" strike="noStrike" dirty="0">
                          <a:solidFill>
                            <a:srgbClr val="000000"/>
                          </a:solidFill>
                          <a:effectLst/>
                          <a:latin typeface="Calibri"/>
                        </a:rPr>
                        <a:t>Census-based</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9694"/>
                    </a:solidFill>
                  </a:tcPr>
                </a:tc>
                <a:tc>
                  <a:txBody>
                    <a:bodyPr/>
                    <a:lstStyle/>
                    <a:p>
                      <a:pPr algn="ctr" fontAlgn="ctr"/>
                      <a:r>
                        <a:rPr lang="en-US" sz="1800" b="0" i="0" u="none" strike="noStrike" dirty="0">
                          <a:solidFill>
                            <a:srgbClr val="000000"/>
                          </a:solidFill>
                          <a:effectLst/>
                          <a:latin typeface="Calibri"/>
                        </a:rPr>
                        <a:t>Number of schools?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9694"/>
                    </a:solidFill>
                  </a:tcPr>
                </a:tc>
                <a:tc>
                  <a:txBody>
                    <a:bodyPr/>
                    <a:lstStyle/>
                    <a:p>
                      <a:pPr algn="ctr" fontAlgn="ctr"/>
                      <a:r>
                        <a:rPr lang="en-US" sz="1800" b="0" i="0" u="none" strike="noStrike" dirty="0">
                          <a:solidFill>
                            <a:srgbClr val="000000"/>
                          </a:solidFill>
                          <a:effectLst/>
                          <a:latin typeface="Calibri"/>
                        </a:rPr>
                        <a:t>Number of students?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9694"/>
                    </a:solidFill>
                  </a:tcPr>
                </a:tc>
                <a:tc>
                  <a:txBody>
                    <a:bodyPr/>
                    <a:lstStyle/>
                    <a:p>
                      <a:pPr algn="ctr" fontAlgn="ctr"/>
                      <a:r>
                        <a:rPr lang="en-US" sz="1800" b="0" i="0" u="none" strike="noStrike" dirty="0">
                          <a:solidFill>
                            <a:srgbClr val="000000"/>
                          </a:solidFill>
                          <a:effectLst/>
                          <a:latin typeface="Calibri"/>
                        </a:rPr>
                        <a:t>Comparable over time?</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9694"/>
                    </a:solidFill>
                  </a:tcPr>
                </a:tc>
              </a:tr>
              <a:tr h="576669">
                <a:tc rowSpan="4">
                  <a:txBody>
                    <a:bodyPr/>
                    <a:lstStyle/>
                    <a:p>
                      <a:pPr algn="ctr" fontAlgn="ctr"/>
                      <a:r>
                        <a:rPr lang="en-US" sz="1600" b="0" i="0" u="none" strike="noStrike" dirty="0">
                          <a:solidFill>
                            <a:srgbClr val="000000"/>
                          </a:solidFill>
                          <a:effectLst/>
                          <a:latin typeface="Calibri"/>
                        </a:rPr>
                        <a:t>Cross-national studies of educational achievement</a:t>
                      </a:r>
                    </a:p>
                  </a:txBody>
                  <a:tcPr marL="12700" marR="12700" marT="1270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600" b="1" i="0" u="none" strike="noStrike" dirty="0">
                          <a:solidFill>
                            <a:srgbClr val="000000"/>
                          </a:solidFill>
                          <a:effectLst/>
                          <a:latin typeface="Calibri"/>
                        </a:rPr>
                        <a:t>TIMSS</a:t>
                      </a:r>
                      <a:r>
                        <a:rPr lang="en-US" sz="1600" b="0" i="0" u="none" strike="noStrike" dirty="0">
                          <a:solidFill>
                            <a:srgbClr val="000000"/>
                          </a:solidFill>
                          <a:effectLst/>
                          <a:latin typeface="Calibri"/>
                        </a:rPr>
                        <a:t> 1995, 1999, 2003, </a:t>
                      </a:r>
                      <a:r>
                        <a:rPr lang="en-US" sz="1600" b="0" i="0" u="none" strike="noStrike" dirty="0" smtClean="0">
                          <a:solidFill>
                            <a:srgbClr val="000000"/>
                          </a:solidFill>
                          <a:effectLst/>
                          <a:latin typeface="Calibri"/>
                        </a:rPr>
                        <a:t>2011, </a:t>
                      </a:r>
                      <a:r>
                        <a:rPr lang="en-US" sz="1600" b="0" i="0" u="none" strike="noStrike" dirty="0" smtClean="0">
                          <a:solidFill>
                            <a:srgbClr val="A6A6A6"/>
                          </a:solidFill>
                          <a:effectLst/>
                          <a:latin typeface="Calibri"/>
                        </a:rPr>
                        <a:t>2015</a:t>
                      </a:r>
                      <a:endParaRPr lang="en-US" sz="1600" b="0" i="0" u="none" strike="noStrike" dirty="0">
                        <a:solidFill>
                          <a:srgbClr val="A6A6A6"/>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600" b="0" i="0" u="none" strike="noStrike">
                          <a:solidFill>
                            <a:srgbClr val="000000"/>
                          </a:solidFill>
                          <a:effectLst/>
                          <a:latin typeface="Calibri"/>
                        </a:rPr>
                        <a: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600" b="0" i="0" u="none" strike="noStrike">
                          <a:solidFill>
                            <a:srgbClr val="000000"/>
                          </a:solidFill>
                          <a:effectLst/>
                          <a:latin typeface="Calibri"/>
                        </a:rPr>
                        <a:t>285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600" b="0" i="0" u="none" strike="noStrike">
                          <a:solidFill>
                            <a:srgbClr val="000000"/>
                          </a:solidFill>
                          <a:effectLst/>
                          <a:latin typeface="Calibri"/>
                        </a:rPr>
                        <a:t>11969</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600" b="0" i="0" u="none" strike="noStrike">
                          <a:solidFill>
                            <a:srgbClr val="000000"/>
                          </a:solidFill>
                          <a:effectLst/>
                          <a:latin typeface="Calibri"/>
                        </a:rPr>
                        <a:t>Yes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576669">
                <a:tc vMerge="1">
                  <a:txBody>
                    <a:bodyPr/>
                    <a:lstStyle/>
                    <a:p>
                      <a:endParaRPr lang="en-US"/>
                    </a:p>
                  </a:txBody>
                  <a:tcPr/>
                </a:tc>
                <a:tc>
                  <a:txBody>
                    <a:bodyPr/>
                    <a:lstStyle/>
                    <a:p>
                      <a:pPr algn="ctr" fontAlgn="ctr"/>
                      <a:r>
                        <a:rPr lang="en-US" sz="1600" b="1" i="0" u="none" strike="noStrike" dirty="0">
                          <a:solidFill>
                            <a:srgbClr val="000000"/>
                          </a:solidFill>
                          <a:effectLst/>
                          <a:latin typeface="Calibri"/>
                        </a:rPr>
                        <a:t>SACMEQ</a:t>
                      </a:r>
                      <a:r>
                        <a:rPr lang="en-US" sz="1600" b="0" i="0" u="none" strike="noStrike" dirty="0">
                          <a:solidFill>
                            <a:srgbClr val="000000"/>
                          </a:solidFill>
                          <a:effectLst/>
                          <a:latin typeface="Calibri"/>
                        </a:rPr>
                        <a:t> 2000, 2007, </a:t>
                      </a:r>
                      <a:r>
                        <a:rPr lang="en-US" sz="1600" b="0" i="0" u="none" strike="noStrike" dirty="0">
                          <a:solidFill>
                            <a:srgbClr val="A6A6A6"/>
                          </a:solidFill>
                          <a:effectLst/>
                          <a:latin typeface="Calibri"/>
                        </a:rPr>
                        <a:t>2013</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392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9071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Yes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576669">
                <a:tc vMerge="1">
                  <a:txBody>
                    <a:bodyPr/>
                    <a:lstStyle/>
                    <a:p>
                      <a:endParaRPr lang="en-US"/>
                    </a:p>
                  </a:txBody>
                  <a:tcPr/>
                </a:tc>
                <a:tc>
                  <a:txBody>
                    <a:bodyPr/>
                    <a:lstStyle/>
                    <a:p>
                      <a:pPr algn="ctr" fontAlgn="ctr"/>
                      <a:r>
                        <a:rPr lang="en-US" sz="1600" b="1" i="0" u="none" strike="noStrike" dirty="0">
                          <a:solidFill>
                            <a:srgbClr val="000000"/>
                          </a:solidFill>
                          <a:effectLst/>
                          <a:latin typeface="Calibri"/>
                        </a:rPr>
                        <a:t>PIRLS</a:t>
                      </a:r>
                      <a:r>
                        <a:rPr lang="en-US" sz="1600" b="0" i="0" u="none" strike="noStrike" dirty="0">
                          <a:solidFill>
                            <a:srgbClr val="000000"/>
                          </a:solidFill>
                          <a:effectLst/>
                          <a:latin typeface="Calibri"/>
                        </a:rPr>
                        <a:t> 2006, </a:t>
                      </a:r>
                      <a:r>
                        <a:rPr lang="en-US" sz="1600" b="0" i="0" u="none" strike="noStrike" dirty="0" smtClean="0">
                          <a:solidFill>
                            <a:srgbClr val="000000"/>
                          </a:solidFill>
                          <a:effectLst/>
                          <a:latin typeface="Calibri"/>
                        </a:rPr>
                        <a:t>2011, </a:t>
                      </a:r>
                      <a:r>
                        <a:rPr lang="en-US" sz="1600" b="0" i="0" u="none" strike="noStrike" dirty="0" smtClean="0">
                          <a:solidFill>
                            <a:srgbClr val="A6A6A6"/>
                          </a:solidFill>
                          <a:effectLst/>
                          <a:latin typeface="Calibri"/>
                        </a:rPr>
                        <a:t>2015</a:t>
                      </a:r>
                      <a:r>
                        <a:rPr lang="en-US" sz="1600" b="0" i="0" u="none" strike="noStrike" dirty="0" smtClean="0">
                          <a:solidFill>
                            <a:srgbClr val="000000"/>
                          </a:solidFill>
                          <a:effectLst/>
                          <a:latin typeface="Calibri"/>
                        </a:rPr>
                        <a:t> </a:t>
                      </a:r>
                      <a:r>
                        <a:rPr lang="en-US" sz="1600" b="0" i="0" u="none" strike="noStrike" dirty="0">
                          <a:solidFill>
                            <a:srgbClr val="000000"/>
                          </a:solidFill>
                          <a:effectLst/>
                          <a:latin typeface="Calibri"/>
                        </a:rPr>
                        <a:t>(</a:t>
                      </a:r>
                      <a:r>
                        <a:rPr lang="en-US" sz="1600" b="0" i="0" u="none" strike="noStrike" dirty="0" err="1">
                          <a:solidFill>
                            <a:srgbClr val="000000"/>
                          </a:solidFill>
                          <a:effectLst/>
                          <a:latin typeface="Calibri"/>
                        </a:rPr>
                        <a:t>Eng</a:t>
                      </a:r>
                      <a:r>
                        <a:rPr lang="en-US" sz="1600" b="0" i="0" u="none" strike="noStrike" dirty="0">
                          <a:solidFill>
                            <a:srgbClr val="000000"/>
                          </a:solidFill>
                          <a:effectLst/>
                          <a:latin typeface="Calibri"/>
                        </a:rPr>
                        <a:t>/</a:t>
                      </a:r>
                      <a:r>
                        <a:rPr lang="en-US" sz="1600" b="0" i="0" u="none" strike="noStrike" dirty="0" err="1">
                          <a:solidFill>
                            <a:srgbClr val="000000"/>
                          </a:solidFill>
                          <a:effectLst/>
                          <a:latin typeface="Calibri"/>
                        </a:rPr>
                        <a:t>Afr</a:t>
                      </a:r>
                      <a:r>
                        <a:rPr lang="en-US" sz="1600" b="0" i="0" u="none" strike="noStrike" dirty="0">
                          <a:solidFill>
                            <a:srgbClr val="000000"/>
                          </a:solidFill>
                          <a:effectLst/>
                          <a:latin typeface="Calibri"/>
                        </a:rPr>
                        <a:t> only)</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92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3515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Sort of</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296024">
                <a:tc vMerge="1">
                  <a:txBody>
                    <a:bodyPr/>
                    <a:lstStyle/>
                    <a:p>
                      <a:endParaRPr lang="en-US"/>
                    </a:p>
                  </a:txBody>
                  <a:tcPr/>
                </a:tc>
                <a:tc>
                  <a:txBody>
                    <a:bodyPr/>
                    <a:lstStyle/>
                    <a:p>
                      <a:pPr algn="ctr" fontAlgn="ctr"/>
                      <a:r>
                        <a:rPr lang="en-US" sz="1600" b="1" i="0" u="none" strike="noStrike" dirty="0" err="1">
                          <a:solidFill>
                            <a:srgbClr val="000000"/>
                          </a:solidFill>
                          <a:effectLst/>
                          <a:latin typeface="Calibri"/>
                        </a:rPr>
                        <a:t>prePIRLS</a:t>
                      </a:r>
                      <a:r>
                        <a:rPr lang="en-US" sz="1600" b="0" i="0" u="none" strike="noStrike" dirty="0">
                          <a:solidFill>
                            <a:srgbClr val="000000"/>
                          </a:solidFill>
                          <a:effectLst/>
                          <a:latin typeface="Calibri"/>
                        </a:rPr>
                        <a:t> </a:t>
                      </a:r>
                      <a:r>
                        <a:rPr lang="en-US" sz="1600" b="0" i="0" u="none" strike="noStrike" dirty="0" smtClean="0">
                          <a:solidFill>
                            <a:srgbClr val="000000"/>
                          </a:solidFill>
                          <a:effectLst/>
                          <a:latin typeface="Calibri"/>
                        </a:rPr>
                        <a:t>2011, </a:t>
                      </a:r>
                      <a:r>
                        <a:rPr lang="en-US" sz="1600" b="0" i="0" u="none" strike="noStrike" dirty="0" smtClean="0">
                          <a:solidFill>
                            <a:schemeClr val="bg1">
                              <a:lumMod val="65000"/>
                            </a:schemeClr>
                          </a:solidFill>
                          <a:effectLst/>
                          <a:latin typeface="Calibri"/>
                        </a:rPr>
                        <a:t>2015</a:t>
                      </a:r>
                      <a:endParaRPr lang="en-US" sz="1600" b="0" i="0" u="none" strike="noStrike" dirty="0">
                        <a:solidFill>
                          <a:schemeClr val="bg1">
                            <a:lumMod val="65000"/>
                          </a:schemeClr>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a:rPr>
                        <a:t>341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15744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NA</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576669">
                <a:tc rowSpan="4">
                  <a:txBody>
                    <a:bodyPr/>
                    <a:lstStyle/>
                    <a:p>
                      <a:pPr algn="ctr" fontAlgn="ctr"/>
                      <a:r>
                        <a:rPr lang="en-US" sz="1600" b="0" i="0" u="none" strike="noStrike" dirty="0">
                          <a:solidFill>
                            <a:srgbClr val="000000"/>
                          </a:solidFill>
                          <a:effectLst/>
                          <a:latin typeface="Calibri"/>
                        </a:rPr>
                        <a:t>National assessments (diagnostic)</a:t>
                      </a:r>
                    </a:p>
                  </a:txBody>
                  <a:tcPr marL="12700" marR="12700" marT="1270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600" b="1" i="0" u="none" strike="noStrike" dirty="0">
                          <a:solidFill>
                            <a:srgbClr val="000000"/>
                          </a:solidFill>
                          <a:effectLst/>
                          <a:latin typeface="Calibri"/>
                        </a:rPr>
                        <a:t>Systemic Evaluations</a:t>
                      </a:r>
                      <a:r>
                        <a:rPr lang="en-US" sz="1600" b="0" i="0" u="none" strike="noStrike" dirty="0">
                          <a:solidFill>
                            <a:srgbClr val="000000"/>
                          </a:solidFill>
                          <a:effectLst/>
                          <a:latin typeface="Calibri"/>
                        </a:rPr>
                        <a:t> </a:t>
                      </a:r>
                      <a:r>
                        <a:rPr lang="en-US" sz="1600" b="0" i="0" u="none" strike="noStrike" dirty="0" smtClean="0">
                          <a:solidFill>
                            <a:srgbClr val="000000"/>
                          </a:solidFill>
                          <a:effectLst/>
                          <a:latin typeface="Calibri"/>
                        </a:rPr>
                        <a:t>2001</a:t>
                      </a:r>
                      <a:r>
                        <a:rPr lang="en-US" sz="1600" b="0" i="0" u="none" strike="noStrike" baseline="0" dirty="0" smtClean="0">
                          <a:solidFill>
                            <a:srgbClr val="000000"/>
                          </a:solidFill>
                          <a:effectLst/>
                          <a:latin typeface="Calibri"/>
                        </a:rPr>
                        <a:t> (Gr3) </a:t>
                      </a:r>
                      <a:r>
                        <a:rPr lang="en-US" sz="1600" b="0" i="0" u="none" strike="noStrike" dirty="0" smtClean="0">
                          <a:solidFill>
                            <a:srgbClr val="000000"/>
                          </a:solidFill>
                          <a:effectLst/>
                          <a:latin typeface="Calibri"/>
                        </a:rPr>
                        <a:t>2004 </a:t>
                      </a:r>
                      <a:r>
                        <a:rPr lang="en-US" sz="1600" b="0" i="0" u="none" strike="noStrike" dirty="0">
                          <a:solidFill>
                            <a:srgbClr val="000000"/>
                          </a:solidFill>
                          <a:effectLst/>
                          <a:latin typeface="Calibri"/>
                        </a:rPr>
                        <a:t>(Gr6), 2007 (Gr3)</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600" b="0" i="0" u="none" strike="noStrike">
                          <a:solidFill>
                            <a:srgbClr val="000000"/>
                          </a:solidFill>
                          <a:effectLst/>
                          <a:latin typeface="Calibri"/>
                        </a:rPr>
                        <a: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600" b="0" i="0" u="none" strike="noStrike">
                          <a:solidFill>
                            <a:srgbClr val="000000"/>
                          </a:solidFill>
                          <a:effectLst/>
                          <a:latin typeface="Calibri"/>
                        </a:rPr>
                        <a:t>2340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600" b="0" i="0" u="none" strike="noStrike" dirty="0" smtClean="0">
                          <a:solidFill>
                            <a:srgbClr val="000000"/>
                          </a:solidFill>
                          <a:effectLst/>
                          <a:latin typeface="Calibri"/>
                        </a:rPr>
                        <a:t>54,000</a:t>
                      </a:r>
                      <a:endParaRPr lang="en-US" sz="16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600" b="0" i="0" u="none" strike="noStrike">
                          <a:solidFill>
                            <a:srgbClr val="000000"/>
                          </a:solidFill>
                          <a:effectLst/>
                          <a:latin typeface="Calibri"/>
                        </a:rPr>
                        <a:t>Sort-of</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634336">
                <a:tc vMerge="1">
                  <a:txBody>
                    <a:bodyPr/>
                    <a:lstStyle/>
                    <a:p>
                      <a:endParaRPr lang="en-US"/>
                    </a:p>
                  </a:txBody>
                  <a:tcPr/>
                </a:tc>
                <a:tc>
                  <a:txBody>
                    <a:bodyPr/>
                    <a:lstStyle/>
                    <a:p>
                      <a:pPr algn="ctr" fontAlgn="ctr"/>
                      <a:r>
                        <a:rPr lang="en-US" sz="1600" b="0" i="0" u="none" strike="noStrike">
                          <a:solidFill>
                            <a:srgbClr val="000000"/>
                          </a:solidFill>
                          <a:effectLst/>
                          <a:latin typeface="Calibri"/>
                        </a:rPr>
                        <a: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1" i="0" u="none" strike="noStrike" dirty="0">
                          <a:solidFill>
                            <a:srgbClr val="000000"/>
                          </a:solidFill>
                          <a:effectLst/>
                          <a:latin typeface="Calibri"/>
                        </a:rPr>
                        <a:t>ANA</a:t>
                      </a:r>
                      <a:r>
                        <a:rPr lang="en-US" sz="1600" b="0" i="0" u="none" strike="noStrike" dirty="0">
                          <a:solidFill>
                            <a:srgbClr val="000000"/>
                          </a:solidFill>
                          <a:effectLst/>
                          <a:latin typeface="Calibri"/>
                        </a:rPr>
                        <a:t> </a:t>
                      </a:r>
                      <a:r>
                        <a:rPr lang="en-US" sz="1200" b="0" i="0" u="none" strike="noStrike" dirty="0">
                          <a:solidFill>
                            <a:srgbClr val="000000"/>
                          </a:solidFill>
                          <a:effectLst/>
                          <a:latin typeface="Calibri"/>
                        </a:rPr>
                        <a:t>2011/12/13/14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dirty="0">
                          <a:solidFill>
                            <a:srgbClr val="000000"/>
                          </a:solidFill>
                          <a:effectLst/>
                          <a:latin typeface="Calibri"/>
                        </a:rPr>
                        <a:t>24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dirty="0">
                          <a:solidFill>
                            <a:srgbClr val="000000"/>
                          </a:solidFill>
                          <a:effectLst/>
                          <a:latin typeface="Calibri"/>
                        </a:rPr>
                        <a:t>7mil</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Definitely not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634336">
                <a:tc vMerge="1">
                  <a:txBody>
                    <a:bodyPr/>
                    <a:lstStyle/>
                    <a:p>
                      <a:endParaRPr lang="en-US"/>
                    </a:p>
                  </a:txBody>
                  <a:tcPr/>
                </a:tc>
                <a:tc>
                  <a:txBody>
                    <a:bodyPr/>
                    <a:lstStyle/>
                    <a:p>
                      <a:pPr algn="ctr" fontAlgn="ctr"/>
                      <a:r>
                        <a:rPr lang="en-US" sz="1600" b="1" i="0" u="none" strike="noStrike" dirty="0">
                          <a:solidFill>
                            <a:srgbClr val="000000"/>
                          </a:solidFill>
                          <a:effectLst/>
                          <a:latin typeface="Calibri"/>
                        </a:rPr>
                        <a:t>Verification-ANA </a:t>
                      </a:r>
                      <a:r>
                        <a:rPr lang="en-US" sz="1600" b="0" i="0" u="none" strike="noStrike" dirty="0">
                          <a:solidFill>
                            <a:srgbClr val="000000"/>
                          </a:solidFill>
                          <a:effectLst/>
                          <a:latin typeface="Calibri"/>
                        </a:rPr>
                        <a:t>2011, 2013 (Gr 3 &amp; 6)</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dirty="0" smtClean="0">
                          <a:solidFill>
                            <a:srgbClr val="000000"/>
                          </a:solidFill>
                          <a:effectLst/>
                          <a:latin typeface="Calibri"/>
                        </a:rPr>
                        <a:t>2164</a:t>
                      </a:r>
                      <a:r>
                        <a:rPr lang="en-US" sz="1600" b="0" i="0" u="none" strike="noStrike" dirty="0">
                          <a:solidFill>
                            <a:srgbClr val="000000"/>
                          </a:solidFill>
                          <a:effectLst/>
                          <a:latin typeface="Calibri"/>
                        </a:rPr>
                        <a:t> </a:t>
                      </a:r>
                      <a:r>
                        <a:rPr lang="en-US" sz="1600" b="0" i="0" u="none" strike="noStrike" dirty="0" smtClean="0">
                          <a:solidFill>
                            <a:srgbClr val="000000"/>
                          </a:solidFill>
                          <a:effectLst/>
                          <a:latin typeface="Calibri"/>
                        </a:rPr>
                        <a:t>(125/prov)</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No</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653558">
                <a:tc vMerge="1">
                  <a:txBody>
                    <a:bodyPr/>
                    <a:lstStyle/>
                    <a:p>
                      <a:endParaRPr lang="en-US"/>
                    </a:p>
                  </a:txBody>
                  <a:tcPr/>
                </a:tc>
                <a:tc>
                  <a:txBody>
                    <a:bodyPr/>
                    <a:lstStyle/>
                    <a:p>
                      <a:pPr algn="ctr" fontAlgn="ctr"/>
                      <a:r>
                        <a:rPr lang="en-US" sz="1600" b="1" i="0" u="none" strike="noStrike">
                          <a:solidFill>
                            <a:srgbClr val="000000"/>
                          </a:solidFill>
                          <a:effectLst/>
                          <a:latin typeface="Calibri"/>
                        </a:rPr>
                        <a:t>NSES* </a:t>
                      </a:r>
                      <a:r>
                        <a:rPr lang="en-US" sz="1600" b="0" i="0" u="none" strike="noStrike">
                          <a:solidFill>
                            <a:srgbClr val="000000"/>
                          </a:solidFill>
                          <a:effectLst/>
                          <a:latin typeface="Calibri"/>
                        </a:rPr>
                        <a:t>Gr3 (2007) Gr4 (2008) Gr5 (2009)</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266</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24000             (8383 panel)</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Yes                             (+ longitudinal)</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576669">
                <a:tc>
                  <a:txBody>
                    <a:bodyPr/>
                    <a:lstStyle/>
                    <a:p>
                      <a:pPr algn="ctr" fontAlgn="ctr"/>
                      <a:r>
                        <a:rPr lang="en-US" sz="1600" b="0" i="0" u="none" strike="noStrike" dirty="0">
                          <a:solidFill>
                            <a:srgbClr val="000000"/>
                          </a:solidFill>
                          <a:effectLst/>
                          <a:latin typeface="Calibri"/>
                        </a:rPr>
                        <a:t>National assessments (certification)</a:t>
                      </a:r>
                    </a:p>
                  </a:txBody>
                  <a:tcPr marL="12700" marR="12700" marT="1270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600" b="0" i="0" u="none" strike="noStrike">
                          <a:solidFill>
                            <a:srgbClr val="000000"/>
                          </a:solidFill>
                          <a:effectLst/>
                          <a:latin typeface="Calibri"/>
                        </a:rPr>
                        <a: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a:rPr>
                        <a:t>Matric</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6591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about 550,000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42113">
                <a:tc gridSpan="6">
                  <a:txBody>
                    <a:bodyPr/>
                    <a:lstStyle/>
                    <a:p>
                      <a:pPr algn="l" fontAlgn="ctr"/>
                      <a:r>
                        <a:rPr lang="en-US" sz="1600" b="0" i="0" u="none" strike="noStrike" dirty="0">
                          <a:solidFill>
                            <a:srgbClr val="000000"/>
                          </a:solidFill>
                          <a:effectLst/>
                          <a:latin typeface="Calibri"/>
                        </a:rPr>
                        <a:t>*Number of schools and students is for the most recent round of assessments</a:t>
                      </a: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2" name="Rectangle 1"/>
          <p:cNvSpPr/>
          <p:nvPr/>
        </p:nvSpPr>
        <p:spPr>
          <a:xfrm>
            <a:off x="5259500" y="4336468"/>
            <a:ext cx="3528392" cy="201622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In addition to these, the Western Cape is the only province to have a population-based assessment at Grades 3, 6 and 9, also (confusingly) called the </a:t>
            </a:r>
            <a:r>
              <a:rPr lang="en-US" b="1" u="sng" dirty="0" smtClean="0"/>
              <a:t>Systemic Evaluations </a:t>
            </a:r>
            <a:r>
              <a:rPr lang="en-US" dirty="0" smtClean="0"/>
              <a:t>(sometimes WCED SE)</a:t>
            </a:r>
            <a:endParaRPr lang="en-US" dirty="0"/>
          </a:p>
        </p:txBody>
      </p:sp>
      <p:sp>
        <p:nvSpPr>
          <p:cNvPr id="3" name="Rectangle 2"/>
          <p:cNvSpPr/>
          <p:nvPr/>
        </p:nvSpPr>
        <p:spPr>
          <a:xfrm>
            <a:off x="430149" y="116981"/>
            <a:ext cx="3329268" cy="935846"/>
          </a:xfrm>
          <a:prstGeom prst="rect">
            <a:avLst/>
          </a:prstGeom>
          <a:solidFill>
            <a:srgbClr val="00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How do sample-based assessments work?</a:t>
            </a:r>
            <a:endParaRPr lang="en-US" dirty="0"/>
          </a:p>
        </p:txBody>
      </p:sp>
    </p:spTree>
    <p:extLst>
      <p:ext uri="{BB962C8B-B14F-4D97-AF65-F5344CB8AC3E}">
        <p14:creationId xmlns:p14="http://schemas.microsoft.com/office/powerpoint/2010/main" val="1700630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4-08-10 at 2.47.5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669400" cy="6858000"/>
          </a:xfrm>
          <a:prstGeom prst="rect">
            <a:avLst/>
          </a:prstGeom>
        </p:spPr>
      </p:pic>
      <p:sp>
        <p:nvSpPr>
          <p:cNvPr id="5" name="TextBox 4"/>
          <p:cNvSpPr txBox="1"/>
          <p:nvPr/>
        </p:nvSpPr>
        <p:spPr>
          <a:xfrm>
            <a:off x="5914986" y="5288339"/>
            <a:ext cx="3455178" cy="1569661"/>
          </a:xfrm>
          <a:prstGeom prst="rect">
            <a:avLst/>
          </a:prstGeom>
          <a:noFill/>
        </p:spPr>
        <p:txBody>
          <a:bodyPr wrap="square" rtlCol="0">
            <a:spAutoFit/>
          </a:bodyPr>
          <a:lstStyle/>
          <a:p>
            <a:r>
              <a:rPr lang="en-US" sz="2000" b="1" dirty="0" smtClean="0"/>
              <a:t>Purple dots = 266 NSES sampled schools</a:t>
            </a:r>
          </a:p>
          <a:p>
            <a:r>
              <a:rPr lang="en-US" sz="1400" dirty="0" smtClean="0"/>
              <a:t>Brown </a:t>
            </a:r>
            <a:r>
              <a:rPr lang="en-US" sz="1400" dirty="0" smtClean="0"/>
              <a:t>dots = former black schools</a:t>
            </a:r>
          </a:p>
          <a:p>
            <a:r>
              <a:rPr lang="en-US" sz="1400" dirty="0" smtClean="0"/>
              <a:t>Blue dots = former white schools</a:t>
            </a:r>
          </a:p>
          <a:p>
            <a:r>
              <a:rPr lang="en-US" sz="1400" dirty="0" smtClean="0"/>
              <a:t>Purple dots = school included in NSES</a:t>
            </a:r>
          </a:p>
          <a:p>
            <a:r>
              <a:rPr lang="en-US" sz="1400" dirty="0" smtClean="0"/>
              <a:t>(courtesy of Marisa Coetzee)</a:t>
            </a:r>
            <a:endParaRPr lang="en-US" sz="1400" dirty="0"/>
          </a:p>
        </p:txBody>
      </p:sp>
    </p:spTree>
    <p:extLst>
      <p:ext uri="{BB962C8B-B14F-4D97-AF65-F5344CB8AC3E}">
        <p14:creationId xmlns:p14="http://schemas.microsoft.com/office/powerpoint/2010/main" val="71157892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734" y="2274114"/>
            <a:ext cx="8229600" cy="1522188"/>
          </a:xfrm>
          <a:solidFill>
            <a:srgbClr val="00FF00"/>
          </a:solidFill>
        </p:spPr>
        <p:txBody>
          <a:bodyPr>
            <a:normAutofit/>
          </a:bodyPr>
          <a:lstStyle/>
          <a:p>
            <a:r>
              <a:rPr lang="en-US" dirty="0" smtClean="0"/>
              <a:t>What do they show?</a:t>
            </a:r>
            <a:endParaRPr lang="en-US" b="1" dirty="0"/>
          </a:p>
        </p:txBody>
      </p:sp>
    </p:spTree>
    <p:extLst>
      <p:ext uri="{BB962C8B-B14F-4D97-AF65-F5344CB8AC3E}">
        <p14:creationId xmlns:p14="http://schemas.microsoft.com/office/powerpoint/2010/main" val="341157159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323850" y="476250"/>
            <a:ext cx="6850063" cy="1228725"/>
          </a:xfrm>
        </p:spPr>
        <p:txBody>
          <a:bodyPr/>
          <a:lstStyle/>
          <a:p>
            <a:r>
              <a:rPr lang="en-ZA" sz="3600">
                <a:latin typeface="Calibri" charset="0"/>
              </a:rPr>
              <a:t>Numerous correlated dimensions</a:t>
            </a:r>
          </a:p>
        </p:txBody>
      </p:sp>
      <p:sp>
        <p:nvSpPr>
          <p:cNvPr id="34818" name="Content Placeholder 2"/>
          <p:cNvSpPr>
            <a:spLocks noGrp="1"/>
          </p:cNvSpPr>
          <p:nvPr>
            <p:ph idx="1"/>
          </p:nvPr>
        </p:nvSpPr>
        <p:spPr>
          <a:xfrm>
            <a:off x="498475" y="2060575"/>
            <a:ext cx="8229600" cy="4065588"/>
          </a:xfrm>
        </p:spPr>
        <p:txBody>
          <a:bodyPr/>
          <a:lstStyle/>
          <a:p>
            <a:r>
              <a:rPr lang="en-ZA" sz="2800">
                <a:latin typeface="Calibri" charset="0"/>
              </a:rPr>
              <a:t>Given the apartheid-era policies, it is unsurprising that the inequalities we see in South Africa can be seen along a number of correlated dimensions, including </a:t>
            </a:r>
          </a:p>
          <a:p>
            <a:pPr lvl="1"/>
            <a:r>
              <a:rPr lang="en-ZA" sz="2400">
                <a:latin typeface="Calibri" charset="0"/>
              </a:rPr>
              <a:t>Language, </a:t>
            </a:r>
          </a:p>
          <a:p>
            <a:pPr lvl="1"/>
            <a:r>
              <a:rPr lang="en-ZA" sz="2400">
                <a:latin typeface="Calibri" charset="0"/>
              </a:rPr>
              <a:t>Geographical location, </a:t>
            </a:r>
          </a:p>
          <a:p>
            <a:pPr lvl="1"/>
            <a:r>
              <a:rPr lang="en-ZA" sz="2400">
                <a:latin typeface="Calibri" charset="0"/>
              </a:rPr>
              <a:t>Socioeconomic status, </a:t>
            </a:r>
          </a:p>
          <a:p>
            <a:pPr lvl="1"/>
            <a:r>
              <a:rPr lang="en-ZA" sz="2400">
                <a:latin typeface="Calibri" charset="0"/>
              </a:rPr>
              <a:t>Race</a:t>
            </a:r>
          </a:p>
          <a:p>
            <a:pPr lvl="1"/>
            <a:r>
              <a:rPr lang="en-ZA" sz="2400">
                <a:latin typeface="Calibri" charset="0"/>
              </a:rPr>
              <a:t>Former department</a:t>
            </a:r>
          </a:p>
          <a:p>
            <a:pPr lvl="1"/>
            <a:endParaRPr lang="en-ZA">
              <a:latin typeface="Calibri" charset="0"/>
            </a:endParaRPr>
          </a:p>
        </p:txBody>
      </p:sp>
      <p:sp>
        <p:nvSpPr>
          <p:cNvPr id="4" name="Title 1"/>
          <p:cNvSpPr txBox="1">
            <a:spLocks/>
          </p:cNvSpPr>
          <p:nvPr/>
        </p:nvSpPr>
        <p:spPr bwMode="auto">
          <a:xfrm>
            <a:off x="250825" y="476250"/>
            <a:ext cx="8723313" cy="1228725"/>
          </a:xfrm>
          <a:prstGeom prst="roundRect">
            <a:avLst/>
          </a:prstGeom>
          <a:solidFill>
            <a:srgbClr val="00FF00"/>
          </a:solidFill>
          <a:ln>
            <a:noFill/>
          </a:ln>
          <a:extLst/>
        </p:spPr>
        <p:txBody>
          <a:bodyPr anchor="ctr"/>
          <a:lstStyle>
            <a:lvl1pPr algn="l" rtl="0" eaLnBrk="0" fontAlgn="base" hangingPunct="0">
              <a:spcBef>
                <a:spcPct val="0"/>
              </a:spcBef>
              <a:spcAft>
                <a:spcPct val="0"/>
              </a:spcAft>
              <a:defRPr sz="4000" kern="1200">
                <a:solidFill>
                  <a:srgbClr val="C00000"/>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a:pPr>
            <a:r>
              <a:rPr lang="en-ZA" altLang="en-US" dirty="0" smtClean="0"/>
              <a:t>Inequality as the over-arching feature of education in SA</a:t>
            </a:r>
            <a:endParaRPr lang="en-ZA" altLang="en-US" b="1" dirty="0" smtClean="0"/>
          </a:p>
        </p:txBody>
      </p:sp>
    </p:spTree>
    <p:extLst>
      <p:ext uri="{BB962C8B-B14F-4D97-AF65-F5344CB8AC3E}">
        <p14:creationId xmlns:p14="http://schemas.microsoft.com/office/powerpoint/2010/main" val="243795062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04862"/>
          </a:xfrm>
          <a:solidFill>
            <a:srgbClr val="00FF00"/>
          </a:solidFill>
        </p:spPr>
        <p:txBody>
          <a:bodyPr>
            <a:normAutofit/>
          </a:bodyPr>
          <a:lstStyle/>
          <a:p>
            <a:r>
              <a:rPr lang="en-US" sz="3600" dirty="0" smtClean="0"/>
              <a:t>Can children read in African languages?</a:t>
            </a:r>
            <a:endParaRPr lang="en-US" sz="3600" dirty="0"/>
          </a:p>
        </p:txBody>
      </p:sp>
      <p:graphicFrame>
        <p:nvGraphicFramePr>
          <p:cNvPr id="4" name="Chart 3"/>
          <p:cNvGraphicFramePr>
            <a:graphicFrameLocks/>
          </p:cNvGraphicFramePr>
          <p:nvPr>
            <p:extLst>
              <p:ext uri="{D42A27DB-BD31-4B8C-83A1-F6EECF244321}">
                <p14:modId xmlns:p14="http://schemas.microsoft.com/office/powerpoint/2010/main" val="2297112609"/>
              </p:ext>
            </p:extLst>
          </p:nvPr>
        </p:nvGraphicFramePr>
        <p:xfrm>
          <a:off x="457200" y="1244600"/>
          <a:ext cx="8420100" cy="53213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628682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7" dur="500"/>
                                        <p:tgtEl>
                                          <p:spTgt spid="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wipe(down)">
                                      <p:cBhvr>
                                        <p:cTn id="12" dur="500"/>
                                        <p:tgtEl>
                                          <p:spTgt spid="4">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wipe(down)">
                                      <p:cBhvr>
                                        <p:cTn id="17" dur="500"/>
                                        <p:tgtEl>
                                          <p:spTgt spid="4">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series"/>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69962"/>
          </a:xfrm>
          <a:solidFill>
            <a:srgbClr val="00FF00"/>
          </a:solidFill>
        </p:spPr>
        <p:txBody>
          <a:bodyPr>
            <a:noAutofit/>
          </a:bodyPr>
          <a:lstStyle/>
          <a:p>
            <a:r>
              <a:rPr lang="en-US" sz="3200" dirty="0" smtClean="0"/>
              <a:t>Do children in English or Afrikaans LOLT schools learn to read?</a:t>
            </a:r>
            <a:endParaRPr lang="en-US" sz="3200" dirty="0"/>
          </a:p>
        </p:txBody>
      </p:sp>
      <p:graphicFrame>
        <p:nvGraphicFramePr>
          <p:cNvPr id="4" name="Chart 3"/>
          <p:cNvGraphicFramePr>
            <a:graphicFrameLocks/>
          </p:cNvGraphicFramePr>
          <p:nvPr>
            <p:extLst>
              <p:ext uri="{D42A27DB-BD31-4B8C-83A1-F6EECF244321}">
                <p14:modId xmlns:p14="http://schemas.microsoft.com/office/powerpoint/2010/main" val="390670025"/>
              </p:ext>
            </p:extLst>
          </p:nvPr>
        </p:nvGraphicFramePr>
        <p:xfrm>
          <a:off x="457200" y="1244600"/>
          <a:ext cx="8229600" cy="54705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587117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7" dur="500"/>
                                        <p:tgtEl>
                                          <p:spTgt spid="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chart seriesIdx="0" categoryIdx="0" bldStep="ptInSeries"/>
                                            </p:graphicEl>
                                          </p:spTgt>
                                        </p:tgtEl>
                                        <p:attrNameLst>
                                          <p:attrName>style.visibility</p:attrName>
                                        </p:attrNameLst>
                                      </p:cBhvr>
                                      <p:to>
                                        <p:strVal val="visible"/>
                                      </p:to>
                                    </p:set>
                                    <p:animEffect transition="in" filter="wipe(down)">
                                      <p:cBhvr>
                                        <p:cTn id="12" dur="500"/>
                                        <p:tgtEl>
                                          <p:spTgt spid="4">
                                            <p:graphicEl>
                                              <a:chart seriesIdx="0" categoryIdx="0" bldStep="ptIn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graphicEl>
                                              <a:chart seriesIdx="0" categoryIdx="1" bldStep="ptInSeries"/>
                                            </p:graphicEl>
                                          </p:spTgt>
                                        </p:tgtEl>
                                        <p:attrNameLst>
                                          <p:attrName>style.visibility</p:attrName>
                                        </p:attrNameLst>
                                      </p:cBhvr>
                                      <p:to>
                                        <p:strVal val="visible"/>
                                      </p:to>
                                    </p:set>
                                    <p:animEffect transition="in" filter="wipe(down)">
                                      <p:cBhvr>
                                        <p:cTn id="17" dur="500"/>
                                        <p:tgtEl>
                                          <p:spTgt spid="4">
                                            <p:graphicEl>
                                              <a:chart seriesIdx="0" categoryIdx="1" bldStep="ptIn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graphicEl>
                                              <a:chart seriesIdx="0" categoryIdx="2" bldStep="ptInSeries"/>
                                            </p:graphicEl>
                                          </p:spTgt>
                                        </p:tgtEl>
                                        <p:attrNameLst>
                                          <p:attrName>style.visibility</p:attrName>
                                        </p:attrNameLst>
                                      </p:cBhvr>
                                      <p:to>
                                        <p:strVal val="visible"/>
                                      </p:to>
                                    </p:set>
                                    <p:animEffect transition="in" filter="wipe(down)">
                                      <p:cBhvr>
                                        <p:cTn id="22" dur="500"/>
                                        <p:tgtEl>
                                          <p:spTgt spid="4">
                                            <p:graphicEl>
                                              <a:chart seriesIdx="0" categoryIdx="2" bldStep="ptIn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graphicEl>
                                              <a:chart seriesIdx="0" categoryIdx="3" bldStep="ptInSeries"/>
                                            </p:graphicEl>
                                          </p:spTgt>
                                        </p:tgtEl>
                                        <p:attrNameLst>
                                          <p:attrName>style.visibility</p:attrName>
                                        </p:attrNameLst>
                                      </p:cBhvr>
                                      <p:to>
                                        <p:strVal val="visible"/>
                                      </p:to>
                                    </p:set>
                                    <p:animEffect transition="in" filter="wipe(down)">
                                      <p:cBhvr>
                                        <p:cTn id="27" dur="500"/>
                                        <p:tgtEl>
                                          <p:spTgt spid="4">
                                            <p:graphicEl>
                                              <a:chart seriesIdx="0" categoryIdx="3" bldStep="ptIn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
                                            <p:graphicEl>
                                              <a:chart seriesIdx="0" categoryIdx="4" bldStep="ptInSeries"/>
                                            </p:graphicEl>
                                          </p:spTgt>
                                        </p:tgtEl>
                                        <p:attrNameLst>
                                          <p:attrName>style.visibility</p:attrName>
                                        </p:attrNameLst>
                                      </p:cBhvr>
                                      <p:to>
                                        <p:strVal val="visible"/>
                                      </p:to>
                                    </p:set>
                                    <p:animEffect transition="in" filter="wipe(down)">
                                      <p:cBhvr>
                                        <p:cTn id="32" dur="500"/>
                                        <p:tgtEl>
                                          <p:spTgt spid="4">
                                            <p:graphicEl>
                                              <a:chart seriesIdx="0" categoryIdx="4" bldStep="ptIn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
                                            <p:graphicEl>
                                              <a:chart seriesIdx="0" categoryIdx="5" bldStep="ptInSeries"/>
                                            </p:graphicEl>
                                          </p:spTgt>
                                        </p:tgtEl>
                                        <p:attrNameLst>
                                          <p:attrName>style.visibility</p:attrName>
                                        </p:attrNameLst>
                                      </p:cBhvr>
                                      <p:to>
                                        <p:strVal val="visible"/>
                                      </p:to>
                                    </p:set>
                                    <p:animEffect transition="in" filter="wipe(down)">
                                      <p:cBhvr>
                                        <p:cTn id="37" dur="500"/>
                                        <p:tgtEl>
                                          <p:spTgt spid="4">
                                            <p:graphicEl>
                                              <a:chart seriesIdx="0" categoryIdx="5" bldStep="ptInSeries"/>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
                                            <p:graphicEl>
                                              <a:chart seriesIdx="0" categoryIdx="6" bldStep="ptInSeries"/>
                                            </p:graphicEl>
                                          </p:spTgt>
                                        </p:tgtEl>
                                        <p:attrNameLst>
                                          <p:attrName>style.visibility</p:attrName>
                                        </p:attrNameLst>
                                      </p:cBhvr>
                                      <p:to>
                                        <p:strVal val="visible"/>
                                      </p:to>
                                    </p:set>
                                    <p:animEffect transition="in" filter="wipe(down)">
                                      <p:cBhvr>
                                        <p:cTn id="42" dur="500"/>
                                        <p:tgtEl>
                                          <p:spTgt spid="4">
                                            <p:graphicEl>
                                              <a:chart seriesIdx="0" categoryIdx="6" bldStep="ptInSeries"/>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4">
                                            <p:graphicEl>
                                              <a:chart seriesIdx="0" categoryIdx="7" bldStep="ptInSeries"/>
                                            </p:graphicEl>
                                          </p:spTgt>
                                        </p:tgtEl>
                                        <p:attrNameLst>
                                          <p:attrName>style.visibility</p:attrName>
                                        </p:attrNameLst>
                                      </p:cBhvr>
                                      <p:to>
                                        <p:strVal val="visible"/>
                                      </p:to>
                                    </p:set>
                                    <p:animEffect transition="in" filter="wipe(down)">
                                      <p:cBhvr>
                                        <p:cTn id="47" dur="500"/>
                                        <p:tgtEl>
                                          <p:spTgt spid="4">
                                            <p:graphicEl>
                                              <a:chart seriesIdx="0" categoryIdx="7" bldStep="ptIn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seriesEl"/>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323850" y="333375"/>
            <a:ext cx="8398248" cy="1228725"/>
          </a:xfrm>
          <a:solidFill>
            <a:srgbClr val="00FF00"/>
          </a:solidFill>
        </p:spPr>
        <p:txBody>
          <a:bodyPr/>
          <a:lstStyle/>
          <a:p>
            <a:pPr>
              <a:defRPr/>
            </a:pPr>
            <a:r>
              <a:rPr lang="en-ZA" dirty="0">
                <a:latin typeface="Calibri" charset="0"/>
                <a:cs typeface="+mj-cs"/>
              </a:rPr>
              <a:t>Former department</a:t>
            </a:r>
            <a:r>
              <a:rPr lang="en-ZA" dirty="0" smtClean="0">
                <a:latin typeface="Calibri" charset="0"/>
                <a:cs typeface="+mj-cs"/>
              </a:rPr>
              <a:t>… (NSES)</a:t>
            </a:r>
            <a:endParaRPr lang="en-ZA" dirty="0">
              <a:latin typeface="Calibri" charset="0"/>
              <a:cs typeface="+mj-cs"/>
            </a:endParaRPr>
          </a:p>
        </p:txBody>
      </p:sp>
      <p:sp>
        <p:nvSpPr>
          <p:cNvPr id="4" name="Content Placeholder 2"/>
          <p:cNvSpPr txBox="1">
            <a:spLocks/>
          </p:cNvSpPr>
          <p:nvPr/>
        </p:nvSpPr>
        <p:spPr bwMode="auto">
          <a:xfrm>
            <a:off x="6261100" y="1625332"/>
            <a:ext cx="2309813" cy="790575"/>
          </a:xfrm>
          <a:prstGeom prst="rect">
            <a:avLst/>
          </a:prstGeom>
          <a:noFill/>
          <a:ln w="9525">
            <a:noFill/>
            <a:miter lim="800000"/>
            <a:headEnd/>
            <a:tailEnd/>
          </a:ln>
        </p:spPr>
        <p:txBody>
          <a:bodyPr/>
          <a:lstStyle/>
          <a:p>
            <a:pPr algn="ctr">
              <a:spcBef>
                <a:spcPct val="20000"/>
              </a:spcBef>
              <a:buFont typeface="Arial" pitchFamily="34" charset="0"/>
              <a:buNone/>
              <a:defRPr/>
            </a:pPr>
            <a:r>
              <a:rPr lang="en-ZA" sz="1400" b="1" u="sng" dirty="0">
                <a:latin typeface="+mn-lt"/>
                <a:ea typeface="+mn-ea"/>
                <a:cs typeface="+mn-cs"/>
              </a:rPr>
              <a:t>NSES 2007-9</a:t>
            </a:r>
          </a:p>
          <a:p>
            <a:pPr algn="ctr">
              <a:spcBef>
                <a:spcPct val="20000"/>
              </a:spcBef>
              <a:buFont typeface="Arial" pitchFamily="34" charset="0"/>
              <a:buNone/>
              <a:defRPr/>
            </a:pPr>
            <a:r>
              <a:rPr lang="en-ZA" sz="1400" dirty="0">
                <a:latin typeface="+mn-lt"/>
                <a:ea typeface="+mn-ea"/>
                <a:cs typeface="+mn-cs"/>
              </a:rPr>
              <a:t>(Taylor, 2011)</a:t>
            </a:r>
          </a:p>
        </p:txBody>
      </p:sp>
      <p:grpSp>
        <p:nvGrpSpPr>
          <p:cNvPr id="8" name="Group 7"/>
          <p:cNvGrpSpPr>
            <a:grpSpLocks/>
          </p:cNvGrpSpPr>
          <p:nvPr/>
        </p:nvGrpSpPr>
        <p:grpSpPr bwMode="auto">
          <a:xfrm>
            <a:off x="927449" y="1625332"/>
            <a:ext cx="7643464" cy="5295900"/>
            <a:chOff x="179512" y="3717032"/>
            <a:chExt cx="3704817" cy="3089559"/>
          </a:xfrm>
        </p:grpSpPr>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3717032"/>
              <a:ext cx="3524912" cy="2846317"/>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2943856" y="6530238"/>
              <a:ext cx="940473" cy="276353"/>
            </a:xfrm>
            <a:prstGeom prst="rect">
              <a:avLst/>
            </a:prstGeom>
            <a:noFill/>
          </p:spPr>
          <p:txBody>
            <a:bodyPr>
              <a:spAutoFit/>
            </a:bodyPr>
            <a:lstStyle/>
            <a:p>
              <a:pPr>
                <a:defRPr/>
              </a:pPr>
              <a:r>
                <a:rPr lang="en-ZA" sz="1200" dirty="0">
                  <a:solidFill>
                    <a:schemeClr val="accent6">
                      <a:lumMod val="75000"/>
                    </a:schemeClr>
                  </a:solidFill>
                  <a:latin typeface="Calibri" pitchFamily="34" charset="0"/>
                  <a:ea typeface="+mn-ea"/>
                  <a:cs typeface="Arial" charset="0"/>
                </a:rPr>
                <a:t>Taylor, 2011</a:t>
              </a:r>
            </a:p>
          </p:txBody>
        </p:sp>
      </p:grpSp>
    </p:spTree>
    <p:extLst>
      <p:ext uri="{BB962C8B-B14F-4D97-AF65-F5344CB8AC3E}">
        <p14:creationId xmlns:p14="http://schemas.microsoft.com/office/powerpoint/2010/main" val="16634631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323850" y="476250"/>
            <a:ext cx="6850063" cy="1228725"/>
          </a:xfrm>
          <a:solidFill>
            <a:srgbClr val="00FF00"/>
          </a:solidFill>
        </p:spPr>
        <p:txBody>
          <a:bodyPr/>
          <a:lstStyle/>
          <a:p>
            <a:pPr>
              <a:defRPr/>
            </a:pPr>
            <a:r>
              <a:rPr lang="en-ZA" altLang="en-US" dirty="0" smtClean="0">
                <a:ea typeface="+mj-ea"/>
                <a:cs typeface="+mj-cs"/>
              </a:rPr>
              <a:t>Socioeconomic status...</a:t>
            </a:r>
          </a:p>
        </p:txBody>
      </p:sp>
      <p:pic>
        <p:nvPicPr>
          <p:cNvPr id="6" name="Picture 4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6847" y="2790825"/>
            <a:ext cx="5513970" cy="4008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Rectangle 1"/>
          <p:cNvSpPr>
            <a:spLocks noChangeArrowheads="1"/>
          </p:cNvSpPr>
          <p:nvPr/>
        </p:nvSpPr>
        <p:spPr bwMode="auto">
          <a:xfrm>
            <a:off x="2919664" y="2420938"/>
            <a:ext cx="36147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eaLnBrk="0" hangingPunct="0"/>
            <a:r>
              <a:rPr lang="en-ZA" sz="900" b="1" dirty="0">
                <a:cs typeface="Calibri" charset="0"/>
              </a:rPr>
              <a:t>SACMEQ III (2007) Distribution of student reading scores by quartiles of </a:t>
            </a:r>
          </a:p>
          <a:p>
            <a:pPr algn="just" eaLnBrk="0" hangingPunct="0"/>
            <a:r>
              <a:rPr lang="en-ZA" sz="900" b="1" dirty="0">
                <a:cs typeface="Calibri" charset="0"/>
              </a:rPr>
              <a:t>school socioeconomic status (Spaull, 2013)</a:t>
            </a:r>
            <a:endParaRPr lang="en-ZA" dirty="0"/>
          </a:p>
        </p:txBody>
      </p:sp>
      <p:sp>
        <p:nvSpPr>
          <p:cNvPr id="8" name="Content Placeholder 2"/>
          <p:cNvSpPr txBox="1">
            <a:spLocks/>
          </p:cNvSpPr>
          <p:nvPr/>
        </p:nvSpPr>
        <p:spPr bwMode="auto">
          <a:xfrm>
            <a:off x="3543419" y="1805366"/>
            <a:ext cx="20034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spcBef>
                <a:spcPct val="20000"/>
              </a:spcBef>
              <a:buClr>
                <a:schemeClr val="bg2"/>
              </a:buClr>
            </a:pPr>
            <a:r>
              <a:rPr lang="en-ZA" sz="1600" b="1" u="sng" dirty="0"/>
              <a:t>SACMEQ III (2007)</a:t>
            </a:r>
            <a:endParaRPr lang="en-ZA" sz="1600" dirty="0"/>
          </a:p>
        </p:txBody>
      </p:sp>
    </p:spTree>
    <p:extLst>
      <p:ext uri="{BB962C8B-B14F-4D97-AF65-F5344CB8AC3E}">
        <p14:creationId xmlns:p14="http://schemas.microsoft.com/office/powerpoint/2010/main" val="318875810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801" y="300808"/>
            <a:ext cx="8229600" cy="1143000"/>
          </a:xfrm>
          <a:solidFill>
            <a:srgbClr val="00FF00"/>
          </a:solidFill>
        </p:spPr>
        <p:txBody>
          <a:bodyPr>
            <a:normAutofit fontScale="90000"/>
          </a:bodyPr>
          <a:lstStyle/>
          <a:p>
            <a:r>
              <a:rPr lang="en-US" dirty="0" smtClean="0"/>
              <a:t>Province…SACMEQ III Reading (Gr6)</a:t>
            </a:r>
            <a:endParaRPr lang="en-US" dirty="0"/>
          </a:p>
        </p:txBody>
      </p:sp>
      <p:pic>
        <p:nvPicPr>
          <p:cNvPr id="3" name="Picture 2" descr="HRANGEBAR - SACMEQ III Reading Performance Distribution for South Africa, by Region.em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588" y="1718264"/>
            <a:ext cx="8603813" cy="4557030"/>
          </a:xfrm>
          <a:prstGeom prst="rect">
            <a:avLst/>
          </a:prstGeom>
        </p:spPr>
      </p:pic>
      <p:grpSp>
        <p:nvGrpSpPr>
          <p:cNvPr id="15" name="Group 14"/>
          <p:cNvGrpSpPr/>
          <p:nvPr/>
        </p:nvGrpSpPr>
        <p:grpSpPr>
          <a:xfrm>
            <a:off x="4561558" y="1576216"/>
            <a:ext cx="1368257" cy="646238"/>
            <a:chOff x="4561558" y="1576216"/>
            <a:chExt cx="1368257" cy="646238"/>
          </a:xfrm>
        </p:grpSpPr>
        <p:cxnSp>
          <p:nvCxnSpPr>
            <p:cNvPr id="10" name="Straight Arrow Connector 9"/>
            <p:cNvCxnSpPr/>
            <p:nvPr/>
          </p:nvCxnSpPr>
          <p:spPr>
            <a:xfrm flipH="1">
              <a:off x="5010821" y="1576216"/>
              <a:ext cx="918994" cy="284096"/>
            </a:xfrm>
            <a:prstGeom prst="straightConnector1">
              <a:avLst/>
            </a:prstGeom>
            <a:ln w="5715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4561558" y="1768399"/>
              <a:ext cx="449263" cy="454055"/>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4446475" y="4998748"/>
            <a:ext cx="1368257" cy="511123"/>
            <a:chOff x="4446475" y="4998748"/>
            <a:chExt cx="1368257" cy="511123"/>
          </a:xfrm>
        </p:grpSpPr>
        <p:cxnSp>
          <p:nvCxnSpPr>
            <p:cNvPr id="12" name="Straight Arrow Connector 11"/>
            <p:cNvCxnSpPr/>
            <p:nvPr/>
          </p:nvCxnSpPr>
          <p:spPr>
            <a:xfrm flipH="1">
              <a:off x="4895738" y="4998748"/>
              <a:ext cx="918994" cy="284096"/>
            </a:xfrm>
            <a:prstGeom prst="straightConnector1">
              <a:avLst/>
            </a:prstGeom>
            <a:ln w="5715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4" name="Oval 13"/>
            <p:cNvSpPr/>
            <p:nvPr/>
          </p:nvSpPr>
          <p:spPr>
            <a:xfrm>
              <a:off x="4446475" y="5055816"/>
              <a:ext cx="449263" cy="454055"/>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856493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457200" y="274638"/>
            <a:ext cx="8229600" cy="706437"/>
          </a:xfrm>
          <a:solidFill>
            <a:srgbClr val="00FF00"/>
          </a:solidFill>
        </p:spPr>
        <p:txBody>
          <a:bodyPr/>
          <a:lstStyle/>
          <a:p>
            <a:r>
              <a:rPr lang="en-US" sz="3200" dirty="0">
                <a:latin typeface="Calibri" charset="0"/>
              </a:rPr>
              <a:t>Bimodality – indisputable fact</a:t>
            </a:r>
          </a:p>
        </p:txBody>
      </p:sp>
      <p:sp>
        <p:nvSpPr>
          <p:cNvPr id="4608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49DEF0E8-FCDB-ED4F-90CB-672C1476A2EC}" type="slidenum">
              <a:rPr lang="en-ZA" sz="1200">
                <a:solidFill>
                  <a:srgbClr val="898989"/>
                </a:solidFill>
                <a:ea typeface="MS PGothic" charset="0"/>
                <a:cs typeface="MS PGothic" charset="0"/>
              </a:rPr>
              <a:pPr eaLnBrk="1" hangingPunct="1"/>
              <a:t>17</a:t>
            </a:fld>
            <a:endParaRPr lang="en-ZA" sz="1200">
              <a:solidFill>
                <a:srgbClr val="898989"/>
              </a:solidFill>
              <a:ea typeface="MS PGothic" charset="0"/>
              <a:cs typeface="MS PGothic" charset="0"/>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196975"/>
            <a:ext cx="2808288" cy="201612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788" y="1196975"/>
            <a:ext cx="2735262" cy="1989138"/>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1196975"/>
            <a:ext cx="2767013" cy="201612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850" y="4076700"/>
            <a:ext cx="2671763" cy="2122488"/>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6600" y="4149725"/>
            <a:ext cx="2808288" cy="204787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C:\Users\Nic Spaull\Dropbox\_SVDB work\UNICEF DBE - 2012\Graphs\All provinces\Kdensities\kdens lit by quint for SA.wm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72225" y="4149725"/>
            <a:ext cx="2520950" cy="2016125"/>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9" name="TextBox 12"/>
          <p:cNvSpPr txBox="1">
            <a:spLocks noChangeArrowheads="1"/>
          </p:cNvSpPr>
          <p:nvPr/>
        </p:nvSpPr>
        <p:spPr bwMode="auto">
          <a:xfrm>
            <a:off x="250825" y="3573463"/>
            <a:ext cx="87137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a:ea typeface="MS PGothic" charset="0"/>
                <a:cs typeface="MS PGothic" charset="0"/>
              </a:rPr>
              <a:t>PIRLS / TIMSS / SACMEQ / NSES / ANA / Matric…  by Wealth / Language / Location / Dept…</a:t>
            </a:r>
          </a:p>
        </p:txBody>
      </p:sp>
    </p:spTree>
    <p:extLst>
      <p:ext uri="{BB962C8B-B14F-4D97-AF65-F5344CB8AC3E}">
        <p14:creationId xmlns:p14="http://schemas.microsoft.com/office/powerpoint/2010/main" val="206393900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89"/>
          <p:cNvGrpSpPr>
            <a:grpSpLocks/>
          </p:cNvGrpSpPr>
          <p:nvPr/>
        </p:nvGrpSpPr>
        <p:grpSpPr bwMode="auto">
          <a:xfrm>
            <a:off x="1274763" y="415925"/>
            <a:ext cx="2576512" cy="6230938"/>
            <a:chOff x="56286" y="168437"/>
            <a:chExt cx="2576098" cy="6436236"/>
          </a:xfrm>
        </p:grpSpPr>
        <p:grpSp>
          <p:nvGrpSpPr>
            <p:cNvPr id="52282" name="Group 88"/>
            <p:cNvGrpSpPr>
              <a:grpSpLocks/>
            </p:cNvGrpSpPr>
            <p:nvPr/>
          </p:nvGrpSpPr>
          <p:grpSpPr bwMode="auto">
            <a:xfrm>
              <a:off x="56286" y="168437"/>
              <a:ext cx="2576098" cy="6436236"/>
              <a:chOff x="56286" y="168437"/>
              <a:chExt cx="2576098" cy="6436237"/>
            </a:xfrm>
          </p:grpSpPr>
          <p:sp>
            <p:nvSpPr>
              <p:cNvPr id="69" name="Rectangle 68"/>
              <p:cNvSpPr/>
              <p:nvPr/>
            </p:nvSpPr>
            <p:spPr>
              <a:xfrm>
                <a:off x="56286" y="168437"/>
                <a:ext cx="2576098" cy="6436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aphicFrame>
            <p:nvGraphicFramePr>
              <p:cNvPr id="70" name="Diagram 69"/>
              <p:cNvGraphicFramePr/>
              <p:nvPr/>
            </p:nvGraphicFramePr>
            <p:xfrm>
              <a:off x="251520" y="547201"/>
              <a:ext cx="2232248" cy="5892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68" name="TextBox 67"/>
            <p:cNvSpPr txBox="1"/>
            <p:nvPr/>
          </p:nvSpPr>
          <p:spPr>
            <a:xfrm>
              <a:off x="611822" y="188115"/>
              <a:ext cx="1584070" cy="370596"/>
            </a:xfrm>
            <a:prstGeom prst="rect">
              <a:avLst/>
            </a:prstGeom>
            <a:solidFill>
              <a:schemeClr val="bg1">
                <a:lumMod val="85000"/>
              </a:schemeClr>
            </a:solidFill>
          </p:spPr>
          <p:txBody>
            <a:bodyPr>
              <a:spAutoFit/>
            </a:bodyPr>
            <a:lstStyle/>
            <a:p>
              <a:pPr>
                <a:defRPr/>
              </a:pPr>
              <a:r>
                <a:rPr lang="en-ZA" b="1">
                  <a:latin typeface="Calibri" pitchFamily="34" charset="0"/>
                  <a:ea typeface="+mn-ea"/>
                  <a:cs typeface="Arial" pitchFamily="34" charset="0"/>
                </a:rPr>
                <a:t>Labour Market</a:t>
              </a:r>
            </a:p>
          </p:txBody>
        </p:sp>
      </p:grpSp>
      <p:grpSp>
        <p:nvGrpSpPr>
          <p:cNvPr id="2" name="Group 106"/>
          <p:cNvGrpSpPr/>
          <p:nvPr/>
        </p:nvGrpSpPr>
        <p:grpSpPr>
          <a:xfrm rot="16200000">
            <a:off x="1013269" y="3355710"/>
            <a:ext cx="6186690" cy="306778"/>
            <a:chOff x="918450" y="2901113"/>
            <a:chExt cx="6186690" cy="960838"/>
          </a:xfrm>
          <a:solidFill>
            <a:schemeClr val="bg1">
              <a:lumMod val="65000"/>
            </a:schemeClr>
          </a:solidFill>
        </p:grpSpPr>
        <p:sp>
          <p:nvSpPr>
            <p:cNvPr id="108" name="Freeform 107"/>
            <p:cNvSpPr/>
            <p:nvPr/>
          </p:nvSpPr>
          <p:spPr>
            <a:xfrm>
              <a:off x="918450" y="2901116"/>
              <a:ext cx="1430464" cy="96083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Attainment</a:t>
              </a:r>
            </a:p>
          </p:txBody>
        </p:sp>
        <p:sp>
          <p:nvSpPr>
            <p:cNvPr id="110" name="Freeform 109"/>
            <p:cNvSpPr/>
            <p:nvPr/>
          </p:nvSpPr>
          <p:spPr>
            <a:xfrm>
              <a:off x="3261803"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Quality</a:t>
              </a:r>
            </a:p>
          </p:txBody>
        </p:sp>
        <p:sp>
          <p:nvSpPr>
            <p:cNvPr id="112" name="Freeform 111"/>
            <p:cNvSpPr/>
            <p:nvPr/>
          </p:nvSpPr>
          <p:spPr>
            <a:xfrm>
              <a:off x="5503750" y="2901113"/>
              <a:ext cx="1601390" cy="96083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15772" tIns="115772" rIns="115772" bIns="115772" spcCol="1270" anchor="ctr"/>
            <a:lstStyle/>
            <a:p>
              <a:pPr algn="ctr" defTabSz="1022350">
                <a:lnSpc>
                  <a:spcPct val="90000"/>
                </a:lnSpc>
                <a:spcAft>
                  <a:spcPct val="35000"/>
                </a:spcAft>
                <a:defRPr/>
              </a:pPr>
              <a:r>
                <a:rPr lang="en-ZA" sz="1600">
                  <a:solidFill>
                    <a:schemeClr val="tx1"/>
                  </a:solidFill>
                </a:rPr>
                <a:t>Type</a:t>
              </a:r>
            </a:p>
          </p:txBody>
        </p:sp>
      </p:grpSp>
      <p:sp>
        <p:nvSpPr>
          <p:cNvPr id="5222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EA74E9C2-64A0-0B45-8D01-BCDD21CE5940}" type="slidenum">
              <a:rPr lang="en-ZA" sz="1200">
                <a:solidFill>
                  <a:srgbClr val="898989"/>
                </a:solidFill>
                <a:ea typeface="MS PGothic" charset="0"/>
                <a:cs typeface="MS PGothic" charset="0"/>
              </a:rPr>
              <a:pPr eaLnBrk="1" hangingPunct="1"/>
              <a:t>18</a:t>
            </a:fld>
            <a:endParaRPr lang="en-ZA" sz="1200">
              <a:solidFill>
                <a:srgbClr val="898989"/>
              </a:solidFill>
              <a:ea typeface="MS PGothic" charset="0"/>
              <a:cs typeface="MS PGothic" charset="0"/>
            </a:endParaRPr>
          </a:p>
        </p:txBody>
      </p:sp>
      <p:sp>
        <p:nvSpPr>
          <p:cNvPr id="54" name="Rectangle 53"/>
          <p:cNvSpPr/>
          <p:nvPr/>
        </p:nvSpPr>
        <p:spPr>
          <a:xfrm>
            <a:off x="6135688" y="857250"/>
            <a:ext cx="2735262" cy="173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grpSp>
        <p:nvGrpSpPr>
          <p:cNvPr id="3" name="Group 117"/>
          <p:cNvGrpSpPr>
            <a:grpSpLocks/>
          </p:cNvGrpSpPr>
          <p:nvPr/>
        </p:nvGrpSpPr>
        <p:grpSpPr bwMode="auto">
          <a:xfrm>
            <a:off x="7229475" y="855663"/>
            <a:ext cx="1474788" cy="1400175"/>
            <a:chOff x="7229077" y="856066"/>
            <a:chExt cx="1475600" cy="1399948"/>
          </a:xfrm>
        </p:grpSpPr>
        <p:sp>
          <p:nvSpPr>
            <p:cNvPr id="13" name="Freeform 12"/>
            <p:cNvSpPr/>
            <p:nvPr/>
          </p:nvSpPr>
          <p:spPr>
            <a:xfrm rot="18252152">
              <a:off x="7391481" y="1046125"/>
              <a:ext cx="1093610" cy="115157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16" name="Circular Arrow 15"/>
            <p:cNvSpPr/>
            <p:nvPr/>
          </p:nvSpPr>
          <p:spPr>
            <a:xfrm rot="18252152">
              <a:off x="7266902" y="818240"/>
              <a:ext cx="1399948" cy="1475600"/>
            </a:xfrm>
            <a:prstGeom prst="circularArrow">
              <a:avLst>
                <a:gd name="adj1" fmla="val 4687"/>
                <a:gd name="adj2" fmla="val 299029"/>
                <a:gd name="adj3" fmla="val 2523572"/>
                <a:gd name="adj4" fmla="val 15845412"/>
                <a:gd name="adj5" fmla="val 5469"/>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52281" name="TextBox 19"/>
            <p:cNvSpPr txBox="1">
              <a:spLocks noChangeArrowheads="1"/>
            </p:cNvSpPr>
            <p:nvPr/>
          </p:nvSpPr>
          <p:spPr bwMode="auto">
            <a:xfrm>
              <a:off x="7549275" y="1417184"/>
              <a:ext cx="778181" cy="58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900" b="1">
                  <a:solidFill>
                    <a:schemeClr val="bg1"/>
                  </a:solidFill>
                  <a:ea typeface="MS PGothic" charset="0"/>
                  <a:cs typeface="MS PGothic" charset="0"/>
                </a:rPr>
                <a:t>High SES background</a:t>
              </a:r>
            </a:p>
            <a:p>
              <a:pPr algn="ctr" eaLnBrk="1" hangingPunct="1"/>
              <a:r>
                <a:rPr lang="en-ZA" sz="900" b="1">
                  <a:solidFill>
                    <a:schemeClr val="bg1"/>
                  </a:solidFill>
                  <a:ea typeface="MS PGothic" charset="0"/>
                  <a:cs typeface="MS PGothic" charset="0"/>
                </a:rPr>
                <a:t>+</a:t>
              </a:r>
              <a:r>
                <a:rPr lang="en-ZA" sz="1400" b="1">
                  <a:solidFill>
                    <a:schemeClr val="bg1"/>
                  </a:solidFill>
                  <a:ea typeface="MS PGothic" charset="0"/>
                  <a:cs typeface="MS PGothic" charset="0"/>
                </a:rPr>
                <a:t>ECD</a:t>
              </a:r>
              <a:endParaRPr lang="en-ZA" sz="900" b="1">
                <a:solidFill>
                  <a:schemeClr val="bg1"/>
                </a:solidFill>
                <a:ea typeface="MS PGothic" charset="0"/>
                <a:cs typeface="MS PGothic" charset="0"/>
              </a:endParaRPr>
            </a:p>
          </p:txBody>
        </p:sp>
      </p:grpSp>
      <p:grpSp>
        <p:nvGrpSpPr>
          <p:cNvPr id="5" name="Group 118"/>
          <p:cNvGrpSpPr>
            <a:grpSpLocks/>
          </p:cNvGrpSpPr>
          <p:nvPr/>
        </p:nvGrpSpPr>
        <p:grpSpPr bwMode="auto">
          <a:xfrm>
            <a:off x="6530975" y="1508125"/>
            <a:ext cx="1071563" cy="1016000"/>
            <a:chOff x="6531207" y="1507437"/>
            <a:chExt cx="1072116" cy="1017150"/>
          </a:xfrm>
        </p:grpSpPr>
        <p:sp>
          <p:nvSpPr>
            <p:cNvPr id="14" name="Freeform 13"/>
            <p:cNvSpPr/>
            <p:nvPr/>
          </p:nvSpPr>
          <p:spPr>
            <a:xfrm rot="18252152">
              <a:off x="6743797" y="1611000"/>
              <a:ext cx="794648" cy="838633"/>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17" name="Shape 16"/>
            <p:cNvSpPr/>
            <p:nvPr/>
          </p:nvSpPr>
          <p:spPr>
            <a:xfrm rot="18252152">
              <a:off x="6558691" y="1479953"/>
              <a:ext cx="1017150" cy="1072116"/>
            </a:xfrm>
            <a:prstGeom prst="leftCircularArrow">
              <a:avLst>
                <a:gd name="adj1" fmla="val 6452"/>
                <a:gd name="adj2" fmla="val 429999"/>
                <a:gd name="adj3" fmla="val 10489124"/>
                <a:gd name="adj4" fmla="val 14837806"/>
                <a:gd name="adj5" fmla="val 7527"/>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52278" name="TextBox 22"/>
            <p:cNvSpPr txBox="1">
              <a:spLocks noChangeArrowheads="1"/>
            </p:cNvSpPr>
            <p:nvPr/>
          </p:nvSpPr>
          <p:spPr bwMode="auto">
            <a:xfrm>
              <a:off x="6878805" y="1768548"/>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ea typeface="MS PGothic" charset="0"/>
                  <a:cs typeface="MS PGothic" charset="0"/>
                </a:rPr>
                <a:t>High quality primary school</a:t>
              </a:r>
            </a:p>
          </p:txBody>
        </p:sp>
      </p:grpSp>
      <p:grpSp>
        <p:nvGrpSpPr>
          <p:cNvPr id="6" name="Group 119"/>
          <p:cNvGrpSpPr>
            <a:grpSpLocks/>
          </p:cNvGrpSpPr>
          <p:nvPr/>
        </p:nvGrpSpPr>
        <p:grpSpPr bwMode="auto">
          <a:xfrm>
            <a:off x="6300788" y="800100"/>
            <a:ext cx="1155700" cy="1096963"/>
            <a:chOff x="6300826" y="800453"/>
            <a:chExt cx="1155957" cy="1096692"/>
          </a:xfrm>
        </p:grpSpPr>
        <p:sp>
          <p:nvSpPr>
            <p:cNvPr id="15" name="Freeform 14"/>
            <p:cNvSpPr/>
            <p:nvPr/>
          </p:nvSpPr>
          <p:spPr>
            <a:xfrm rot="18252152">
              <a:off x="6424109" y="835927"/>
              <a:ext cx="955439" cy="1005110"/>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18" name="Circular Arrow 17"/>
            <p:cNvSpPr/>
            <p:nvPr/>
          </p:nvSpPr>
          <p:spPr>
            <a:xfrm rot="18252152">
              <a:off x="6330458" y="770821"/>
              <a:ext cx="1096692" cy="1155957"/>
            </a:xfrm>
            <a:prstGeom prst="circularArrow">
              <a:avLst>
                <a:gd name="adj1" fmla="val 5984"/>
                <a:gd name="adj2" fmla="val 394124"/>
                <a:gd name="adj3" fmla="val 13313824"/>
                <a:gd name="adj4" fmla="val 10508221"/>
                <a:gd name="adj5" fmla="val 6981"/>
              </a:avLst>
            </a:prstGeom>
            <a:solidFill>
              <a:schemeClr val="accent3">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52275" name="TextBox 23"/>
            <p:cNvSpPr txBox="1">
              <a:spLocks noChangeArrowheads="1"/>
            </p:cNvSpPr>
            <p:nvPr/>
          </p:nvSpPr>
          <p:spPr bwMode="auto">
            <a:xfrm>
              <a:off x="6608729" y="1084597"/>
              <a:ext cx="562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700" b="1">
                  <a:solidFill>
                    <a:schemeClr val="bg1"/>
                  </a:solidFill>
                  <a:ea typeface="MS PGothic" charset="0"/>
                  <a:cs typeface="MS PGothic" charset="0"/>
                </a:rPr>
                <a:t>High quality secondaryschool</a:t>
              </a:r>
            </a:p>
          </p:txBody>
        </p:sp>
      </p:grpSp>
      <p:sp>
        <p:nvSpPr>
          <p:cNvPr id="55" name="Rectangle 54"/>
          <p:cNvSpPr/>
          <p:nvPr/>
        </p:nvSpPr>
        <p:spPr>
          <a:xfrm>
            <a:off x="4344988" y="2676525"/>
            <a:ext cx="4527550" cy="31226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5" name="Circular Arrow 44"/>
          <p:cNvSpPr/>
          <p:nvPr/>
        </p:nvSpPr>
        <p:spPr>
          <a:xfrm rot="18252152">
            <a:off x="6243638" y="2714625"/>
            <a:ext cx="2557462" cy="2598738"/>
          </a:xfrm>
          <a:prstGeom prst="circularArrow">
            <a:avLst>
              <a:gd name="adj1" fmla="val 4687"/>
              <a:gd name="adj2" fmla="val 299029"/>
              <a:gd name="adj3" fmla="val 2523572"/>
              <a:gd name="adj4" fmla="val 15845412"/>
              <a:gd name="adj5" fmla="val 5469"/>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7" name="Group 112"/>
          <p:cNvGrpSpPr>
            <a:grpSpLocks/>
          </p:cNvGrpSpPr>
          <p:nvPr/>
        </p:nvGrpSpPr>
        <p:grpSpPr bwMode="auto">
          <a:xfrm>
            <a:off x="6454775" y="3135313"/>
            <a:ext cx="2030413" cy="1997075"/>
            <a:chOff x="6454460" y="3135022"/>
            <a:chExt cx="2030682" cy="1997695"/>
          </a:xfrm>
        </p:grpSpPr>
        <p:sp>
          <p:nvSpPr>
            <p:cNvPr id="42" name="Freeform 41"/>
            <p:cNvSpPr/>
            <p:nvPr/>
          </p:nvSpPr>
          <p:spPr>
            <a:xfrm rot="18252152">
              <a:off x="6470953" y="3118528"/>
              <a:ext cx="1997695" cy="2030682"/>
            </a:xfrm>
            <a:custGeom>
              <a:avLst/>
              <a:gdLst>
                <a:gd name="connsiteX0" fmla="*/ 1766901 w 2489279"/>
                <a:gd name="connsiteY0" fmla="*/ 396887 h 2489279"/>
                <a:gd name="connsiteX1" fmla="*/ 1960527 w 2489279"/>
                <a:gd name="connsiteY1" fmla="*/ 234406 h 2489279"/>
                <a:gd name="connsiteX2" fmla="*/ 2115212 w 2489279"/>
                <a:gd name="connsiteY2" fmla="*/ 364203 h 2489279"/>
                <a:gd name="connsiteX3" fmla="*/ 1988823 w 2489279"/>
                <a:gd name="connsiteY3" fmla="*/ 583102 h 2489279"/>
                <a:gd name="connsiteX4" fmla="*/ 2189640 w 2489279"/>
                <a:gd name="connsiteY4" fmla="*/ 930927 h 2489279"/>
                <a:gd name="connsiteX5" fmla="*/ 2442407 w 2489279"/>
                <a:gd name="connsiteY5" fmla="*/ 930920 h 2489279"/>
                <a:gd name="connsiteX6" fmla="*/ 2477471 w 2489279"/>
                <a:gd name="connsiteY6" fmla="*/ 1129779 h 2489279"/>
                <a:gd name="connsiteX7" fmla="*/ 2239946 w 2489279"/>
                <a:gd name="connsiteY7" fmla="*/ 1216224 h 2489279"/>
                <a:gd name="connsiteX8" fmla="*/ 2170203 w 2489279"/>
                <a:gd name="connsiteY8" fmla="*/ 1611756 h 2489279"/>
                <a:gd name="connsiteX9" fmla="*/ 2363838 w 2489279"/>
                <a:gd name="connsiteY9" fmla="*/ 1774226 h 2489279"/>
                <a:gd name="connsiteX10" fmla="*/ 2262874 w 2489279"/>
                <a:gd name="connsiteY10" fmla="*/ 1949100 h 2489279"/>
                <a:gd name="connsiteX11" fmla="*/ 2025353 w 2489279"/>
                <a:gd name="connsiteY11" fmla="*/ 1862643 h 2489279"/>
                <a:gd name="connsiteX12" fmla="*/ 1717684 w 2489279"/>
                <a:gd name="connsiteY12" fmla="*/ 2120808 h 2489279"/>
                <a:gd name="connsiteX13" fmla="*/ 1761583 w 2489279"/>
                <a:gd name="connsiteY13" fmla="*/ 2369733 h 2489279"/>
                <a:gd name="connsiteX14" fmla="*/ 1571834 w 2489279"/>
                <a:gd name="connsiteY14" fmla="*/ 2438796 h 2489279"/>
                <a:gd name="connsiteX15" fmla="*/ 1445456 w 2489279"/>
                <a:gd name="connsiteY15" fmla="*/ 2219890 h 2489279"/>
                <a:gd name="connsiteX16" fmla="*/ 1043823 w 2489279"/>
                <a:gd name="connsiteY16" fmla="*/ 2219890 h 2489279"/>
                <a:gd name="connsiteX17" fmla="*/ 917445 w 2489279"/>
                <a:gd name="connsiteY17" fmla="*/ 2438796 h 2489279"/>
                <a:gd name="connsiteX18" fmla="*/ 727696 w 2489279"/>
                <a:gd name="connsiteY18" fmla="*/ 2369733 h 2489279"/>
                <a:gd name="connsiteX19" fmla="*/ 771595 w 2489279"/>
                <a:gd name="connsiteY19" fmla="*/ 2120807 h 2489279"/>
                <a:gd name="connsiteX20" fmla="*/ 463926 w 2489279"/>
                <a:gd name="connsiteY20" fmla="*/ 1862642 h 2489279"/>
                <a:gd name="connsiteX21" fmla="*/ 226405 w 2489279"/>
                <a:gd name="connsiteY21" fmla="*/ 1949100 h 2489279"/>
                <a:gd name="connsiteX22" fmla="*/ 125441 w 2489279"/>
                <a:gd name="connsiteY22" fmla="*/ 1774226 h 2489279"/>
                <a:gd name="connsiteX23" fmla="*/ 319076 w 2489279"/>
                <a:gd name="connsiteY23" fmla="*/ 1611756 h 2489279"/>
                <a:gd name="connsiteX24" fmla="*/ 249333 w 2489279"/>
                <a:gd name="connsiteY24" fmla="*/ 1216224 h 2489279"/>
                <a:gd name="connsiteX25" fmla="*/ 11808 w 2489279"/>
                <a:gd name="connsiteY25" fmla="*/ 1129779 h 2489279"/>
                <a:gd name="connsiteX26" fmla="*/ 46872 w 2489279"/>
                <a:gd name="connsiteY26" fmla="*/ 930920 h 2489279"/>
                <a:gd name="connsiteX27" fmla="*/ 299639 w 2489279"/>
                <a:gd name="connsiteY27" fmla="*/ 930926 h 2489279"/>
                <a:gd name="connsiteX28" fmla="*/ 500456 w 2489279"/>
                <a:gd name="connsiteY28" fmla="*/ 583101 h 2489279"/>
                <a:gd name="connsiteX29" fmla="*/ 374067 w 2489279"/>
                <a:gd name="connsiteY29" fmla="*/ 364203 h 2489279"/>
                <a:gd name="connsiteX30" fmla="*/ 528752 w 2489279"/>
                <a:gd name="connsiteY30" fmla="*/ 234406 h 2489279"/>
                <a:gd name="connsiteX31" fmla="*/ 722378 w 2489279"/>
                <a:gd name="connsiteY31" fmla="*/ 396887 h 2489279"/>
                <a:gd name="connsiteX32" fmla="*/ 1099790 w 2489279"/>
                <a:gd name="connsiteY32" fmla="*/ 259520 h 2489279"/>
                <a:gd name="connsiteX33" fmla="*/ 1143676 w 2489279"/>
                <a:gd name="connsiteY33" fmla="*/ 10592 h 2489279"/>
                <a:gd name="connsiteX34" fmla="*/ 1345603 w 2489279"/>
                <a:gd name="connsiteY34" fmla="*/ 10592 h 2489279"/>
                <a:gd name="connsiteX35" fmla="*/ 1389489 w 2489279"/>
                <a:gd name="connsiteY35" fmla="*/ 259520 h 2489279"/>
                <a:gd name="connsiteX36" fmla="*/ 1766901 w 2489279"/>
                <a:gd name="connsiteY36" fmla="*/ 396887 h 2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9279" h="2489279">
                  <a:moveTo>
                    <a:pt x="1766901" y="396887"/>
                  </a:moveTo>
                  <a:lnTo>
                    <a:pt x="1960527" y="234406"/>
                  </a:lnTo>
                  <a:lnTo>
                    <a:pt x="2115212" y="364203"/>
                  </a:lnTo>
                  <a:lnTo>
                    <a:pt x="1988823" y="583102"/>
                  </a:lnTo>
                  <a:cubicBezTo>
                    <a:pt x="2078693" y="684199"/>
                    <a:pt x="2147022" y="802548"/>
                    <a:pt x="2189640" y="930927"/>
                  </a:cubicBezTo>
                  <a:lnTo>
                    <a:pt x="2442407" y="930920"/>
                  </a:lnTo>
                  <a:lnTo>
                    <a:pt x="2477471" y="1129779"/>
                  </a:lnTo>
                  <a:lnTo>
                    <a:pt x="2239946" y="1216224"/>
                  </a:lnTo>
                  <a:cubicBezTo>
                    <a:pt x="2243806" y="1351437"/>
                    <a:pt x="2220076" y="1486018"/>
                    <a:pt x="2170203" y="1611756"/>
                  </a:cubicBezTo>
                  <a:lnTo>
                    <a:pt x="2363838" y="1774226"/>
                  </a:lnTo>
                  <a:lnTo>
                    <a:pt x="2262874" y="1949100"/>
                  </a:lnTo>
                  <a:lnTo>
                    <a:pt x="2025353" y="1862643"/>
                  </a:lnTo>
                  <a:cubicBezTo>
                    <a:pt x="1941397" y="1968703"/>
                    <a:pt x="1836712" y="2056545"/>
                    <a:pt x="1717684" y="2120808"/>
                  </a:cubicBezTo>
                  <a:lnTo>
                    <a:pt x="1761583" y="2369733"/>
                  </a:lnTo>
                  <a:lnTo>
                    <a:pt x="1571834" y="2438796"/>
                  </a:lnTo>
                  <a:lnTo>
                    <a:pt x="1445456" y="2219890"/>
                  </a:lnTo>
                  <a:cubicBezTo>
                    <a:pt x="1312968" y="2247171"/>
                    <a:pt x="1176311" y="2247171"/>
                    <a:pt x="1043823" y="2219890"/>
                  </a:cubicBezTo>
                  <a:lnTo>
                    <a:pt x="917445" y="2438796"/>
                  </a:lnTo>
                  <a:lnTo>
                    <a:pt x="727696" y="2369733"/>
                  </a:lnTo>
                  <a:lnTo>
                    <a:pt x="771595" y="2120807"/>
                  </a:lnTo>
                  <a:cubicBezTo>
                    <a:pt x="652567" y="2056544"/>
                    <a:pt x="547882" y="1968702"/>
                    <a:pt x="463926" y="1862642"/>
                  </a:cubicBezTo>
                  <a:lnTo>
                    <a:pt x="226405" y="1949100"/>
                  </a:lnTo>
                  <a:lnTo>
                    <a:pt x="125441" y="1774226"/>
                  </a:lnTo>
                  <a:lnTo>
                    <a:pt x="319076" y="1611756"/>
                  </a:lnTo>
                  <a:cubicBezTo>
                    <a:pt x="269203" y="1486018"/>
                    <a:pt x="245473" y="1351437"/>
                    <a:pt x="249333" y="1216224"/>
                  </a:cubicBezTo>
                  <a:lnTo>
                    <a:pt x="11808" y="1129779"/>
                  </a:lnTo>
                  <a:lnTo>
                    <a:pt x="46872" y="930920"/>
                  </a:lnTo>
                  <a:lnTo>
                    <a:pt x="299639" y="930926"/>
                  </a:lnTo>
                  <a:cubicBezTo>
                    <a:pt x="342257" y="802548"/>
                    <a:pt x="410586" y="684199"/>
                    <a:pt x="500456" y="583101"/>
                  </a:cubicBezTo>
                  <a:lnTo>
                    <a:pt x="374067" y="364203"/>
                  </a:lnTo>
                  <a:lnTo>
                    <a:pt x="528752" y="234406"/>
                  </a:lnTo>
                  <a:lnTo>
                    <a:pt x="722378" y="396887"/>
                  </a:lnTo>
                  <a:cubicBezTo>
                    <a:pt x="837545" y="325938"/>
                    <a:pt x="965961" y="279198"/>
                    <a:pt x="1099790" y="259520"/>
                  </a:cubicBezTo>
                  <a:lnTo>
                    <a:pt x="1143676" y="10592"/>
                  </a:lnTo>
                  <a:lnTo>
                    <a:pt x="1345603" y="10592"/>
                  </a:lnTo>
                  <a:lnTo>
                    <a:pt x="1389489" y="259520"/>
                  </a:lnTo>
                  <a:cubicBezTo>
                    <a:pt x="1523318" y="279198"/>
                    <a:pt x="1651734" y="325937"/>
                    <a:pt x="1766901" y="396887"/>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60146" tIns="642792" rIns="560146" bIns="686326" spcCol="1270" anchor="ctr"/>
            <a:lstStyle/>
            <a:p>
              <a:pPr algn="ctr" defTabSz="2089150">
                <a:lnSpc>
                  <a:spcPct val="90000"/>
                </a:lnSpc>
                <a:spcAft>
                  <a:spcPct val="35000"/>
                </a:spcAft>
                <a:defRPr/>
              </a:pPr>
              <a:endParaRPr lang="en-ZA" sz="4700"/>
            </a:p>
          </p:txBody>
        </p:sp>
        <p:sp>
          <p:nvSpPr>
            <p:cNvPr id="52272" name="TextBox 38"/>
            <p:cNvSpPr txBox="1">
              <a:spLocks noChangeArrowheads="1"/>
            </p:cNvSpPr>
            <p:nvPr/>
          </p:nvSpPr>
          <p:spPr bwMode="auto">
            <a:xfrm>
              <a:off x="6844271" y="3877593"/>
              <a:ext cx="12489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600" b="1">
                  <a:solidFill>
                    <a:schemeClr val="bg1"/>
                  </a:solidFill>
                  <a:ea typeface="MS PGothic" charset="0"/>
                  <a:cs typeface="MS PGothic" charset="0"/>
                </a:rPr>
                <a:t>Low SES background</a:t>
              </a:r>
            </a:p>
          </p:txBody>
        </p:sp>
      </p:grpSp>
      <p:grpSp>
        <p:nvGrpSpPr>
          <p:cNvPr id="8" name="Group 116"/>
          <p:cNvGrpSpPr>
            <a:grpSpLocks/>
          </p:cNvGrpSpPr>
          <p:nvPr/>
        </p:nvGrpSpPr>
        <p:grpSpPr bwMode="auto">
          <a:xfrm>
            <a:off x="4960938" y="3943350"/>
            <a:ext cx="1889125" cy="1857375"/>
            <a:chOff x="4961274" y="3942758"/>
            <a:chExt cx="1888536" cy="1857858"/>
          </a:xfrm>
        </p:grpSpPr>
        <p:sp>
          <p:nvSpPr>
            <p:cNvPr id="46" name="Shape 45"/>
            <p:cNvSpPr/>
            <p:nvPr/>
          </p:nvSpPr>
          <p:spPr>
            <a:xfrm rot="18252152">
              <a:off x="4976613" y="3927419"/>
              <a:ext cx="1857858" cy="1888536"/>
            </a:xfrm>
            <a:prstGeom prst="leftCircularArrow">
              <a:avLst>
                <a:gd name="adj1" fmla="val 6452"/>
                <a:gd name="adj2" fmla="val 429999"/>
                <a:gd name="adj3" fmla="val 10489124"/>
                <a:gd name="adj4" fmla="val 14837806"/>
                <a:gd name="adj5" fmla="val 7527"/>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52268" name="Group 113"/>
            <p:cNvGrpSpPr>
              <a:grpSpLocks/>
            </p:cNvGrpSpPr>
            <p:nvPr/>
          </p:nvGrpSpPr>
          <p:grpSpPr bwMode="auto">
            <a:xfrm>
              <a:off x="5298901" y="4168556"/>
              <a:ext cx="1476861" cy="1452871"/>
              <a:chOff x="5298901" y="4168556"/>
              <a:chExt cx="1476861" cy="1452871"/>
            </a:xfrm>
          </p:grpSpPr>
          <p:sp>
            <p:nvSpPr>
              <p:cNvPr id="43" name="Freeform 42"/>
              <p:cNvSpPr/>
              <p:nvPr/>
            </p:nvSpPr>
            <p:spPr>
              <a:xfrm rot="18252152">
                <a:off x="5310793" y="4156755"/>
                <a:ext cx="1452941" cy="1475914"/>
              </a:xfrm>
              <a:custGeom>
                <a:avLst/>
                <a:gdLst>
                  <a:gd name="connsiteX0" fmla="*/ 1354615 w 1810385"/>
                  <a:gd name="connsiteY0" fmla="*/ 458525 h 1810385"/>
                  <a:gd name="connsiteX1" fmla="*/ 1621708 w 1810385"/>
                  <a:gd name="connsiteY1" fmla="*/ 378028 h 1810385"/>
                  <a:gd name="connsiteX2" fmla="*/ 1719988 w 1810385"/>
                  <a:gd name="connsiteY2" fmla="*/ 548254 h 1810385"/>
                  <a:gd name="connsiteX3" fmla="*/ 1516730 w 1810385"/>
                  <a:gd name="connsiteY3" fmla="*/ 739315 h 1810385"/>
                  <a:gd name="connsiteX4" fmla="*/ 1516730 w 1810385"/>
                  <a:gd name="connsiteY4" fmla="*/ 1071070 h 1810385"/>
                  <a:gd name="connsiteX5" fmla="*/ 1719988 w 1810385"/>
                  <a:gd name="connsiteY5" fmla="*/ 1262131 h 1810385"/>
                  <a:gd name="connsiteX6" fmla="*/ 1621708 w 1810385"/>
                  <a:gd name="connsiteY6" fmla="*/ 1432357 h 1810385"/>
                  <a:gd name="connsiteX7" fmla="*/ 1354615 w 1810385"/>
                  <a:gd name="connsiteY7" fmla="*/ 1351860 h 1810385"/>
                  <a:gd name="connsiteX8" fmla="*/ 1067307 w 1810385"/>
                  <a:gd name="connsiteY8" fmla="*/ 1517738 h 1810385"/>
                  <a:gd name="connsiteX9" fmla="*/ 1003473 w 1810385"/>
                  <a:gd name="connsiteY9" fmla="*/ 1789296 h 1810385"/>
                  <a:gd name="connsiteX10" fmla="*/ 806912 w 1810385"/>
                  <a:gd name="connsiteY10" fmla="*/ 1789296 h 1810385"/>
                  <a:gd name="connsiteX11" fmla="*/ 743078 w 1810385"/>
                  <a:gd name="connsiteY11" fmla="*/ 1517738 h 1810385"/>
                  <a:gd name="connsiteX12" fmla="*/ 455770 w 1810385"/>
                  <a:gd name="connsiteY12" fmla="*/ 1351860 h 1810385"/>
                  <a:gd name="connsiteX13" fmla="*/ 188677 w 1810385"/>
                  <a:gd name="connsiteY13" fmla="*/ 1432357 h 1810385"/>
                  <a:gd name="connsiteX14" fmla="*/ 90397 w 1810385"/>
                  <a:gd name="connsiteY14" fmla="*/ 1262131 h 1810385"/>
                  <a:gd name="connsiteX15" fmla="*/ 293655 w 1810385"/>
                  <a:gd name="connsiteY15" fmla="*/ 1071070 h 1810385"/>
                  <a:gd name="connsiteX16" fmla="*/ 293655 w 1810385"/>
                  <a:gd name="connsiteY16" fmla="*/ 739315 h 1810385"/>
                  <a:gd name="connsiteX17" fmla="*/ 90397 w 1810385"/>
                  <a:gd name="connsiteY17" fmla="*/ 548254 h 1810385"/>
                  <a:gd name="connsiteX18" fmla="*/ 188677 w 1810385"/>
                  <a:gd name="connsiteY18" fmla="*/ 378028 h 1810385"/>
                  <a:gd name="connsiteX19" fmla="*/ 455770 w 1810385"/>
                  <a:gd name="connsiteY19" fmla="*/ 458525 h 1810385"/>
                  <a:gd name="connsiteX20" fmla="*/ 743078 w 1810385"/>
                  <a:gd name="connsiteY20" fmla="*/ 292647 h 1810385"/>
                  <a:gd name="connsiteX21" fmla="*/ 806912 w 1810385"/>
                  <a:gd name="connsiteY21" fmla="*/ 21089 h 1810385"/>
                  <a:gd name="connsiteX22" fmla="*/ 1003473 w 1810385"/>
                  <a:gd name="connsiteY22" fmla="*/ 21089 h 1810385"/>
                  <a:gd name="connsiteX23" fmla="*/ 1067307 w 1810385"/>
                  <a:gd name="connsiteY23" fmla="*/ 292647 h 1810385"/>
                  <a:gd name="connsiteX24" fmla="*/ 1354615 w 1810385"/>
                  <a:gd name="connsiteY24" fmla="*/ 458525 h 181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10385" h="1810385">
                    <a:moveTo>
                      <a:pt x="1354615" y="458525"/>
                    </a:moveTo>
                    <a:lnTo>
                      <a:pt x="1621708" y="378028"/>
                    </a:lnTo>
                    <a:lnTo>
                      <a:pt x="1719988" y="548254"/>
                    </a:lnTo>
                    <a:lnTo>
                      <a:pt x="1516730" y="739315"/>
                    </a:lnTo>
                    <a:cubicBezTo>
                      <a:pt x="1546193" y="847937"/>
                      <a:pt x="1546193" y="962448"/>
                      <a:pt x="1516730" y="1071070"/>
                    </a:cubicBezTo>
                    <a:lnTo>
                      <a:pt x="1719988" y="1262131"/>
                    </a:lnTo>
                    <a:lnTo>
                      <a:pt x="1621708" y="1432357"/>
                    </a:lnTo>
                    <a:lnTo>
                      <a:pt x="1354615" y="1351860"/>
                    </a:lnTo>
                    <a:cubicBezTo>
                      <a:pt x="1275277" y="1431687"/>
                      <a:pt x="1176108" y="1488942"/>
                      <a:pt x="1067307" y="1517738"/>
                    </a:cubicBezTo>
                    <a:lnTo>
                      <a:pt x="1003473" y="1789296"/>
                    </a:lnTo>
                    <a:lnTo>
                      <a:pt x="806912" y="1789296"/>
                    </a:lnTo>
                    <a:lnTo>
                      <a:pt x="743078" y="1517738"/>
                    </a:lnTo>
                    <a:cubicBezTo>
                      <a:pt x="634276" y="1488943"/>
                      <a:pt x="535108" y="1431688"/>
                      <a:pt x="455770" y="1351860"/>
                    </a:cubicBezTo>
                    <a:lnTo>
                      <a:pt x="188677" y="1432357"/>
                    </a:lnTo>
                    <a:lnTo>
                      <a:pt x="90397" y="1262131"/>
                    </a:lnTo>
                    <a:lnTo>
                      <a:pt x="293655" y="1071070"/>
                    </a:lnTo>
                    <a:cubicBezTo>
                      <a:pt x="264192" y="962448"/>
                      <a:pt x="264192" y="847937"/>
                      <a:pt x="293655" y="739315"/>
                    </a:cubicBezTo>
                    <a:lnTo>
                      <a:pt x="90397" y="548254"/>
                    </a:lnTo>
                    <a:lnTo>
                      <a:pt x="188677" y="378028"/>
                    </a:lnTo>
                    <a:lnTo>
                      <a:pt x="455770" y="458525"/>
                    </a:lnTo>
                    <a:cubicBezTo>
                      <a:pt x="535108" y="378698"/>
                      <a:pt x="634277" y="321443"/>
                      <a:pt x="743078" y="292647"/>
                    </a:cubicBezTo>
                    <a:lnTo>
                      <a:pt x="806912" y="21089"/>
                    </a:lnTo>
                    <a:lnTo>
                      <a:pt x="1003473" y="21089"/>
                    </a:lnTo>
                    <a:lnTo>
                      <a:pt x="1067307" y="292647"/>
                    </a:lnTo>
                    <a:cubicBezTo>
                      <a:pt x="1176109" y="321442"/>
                      <a:pt x="1275277" y="378697"/>
                      <a:pt x="1354615" y="458525"/>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1330" tIns="494085" rIns="491330" bIns="494085" spcCol="1270" anchor="ctr"/>
              <a:lstStyle/>
              <a:p>
                <a:pPr algn="ctr" defTabSz="1244600">
                  <a:lnSpc>
                    <a:spcPct val="90000"/>
                  </a:lnSpc>
                  <a:spcAft>
                    <a:spcPct val="35000"/>
                  </a:spcAft>
                  <a:defRPr/>
                </a:pPr>
                <a:endParaRPr lang="en-ZA" sz="2800"/>
              </a:p>
            </p:txBody>
          </p:sp>
          <p:sp>
            <p:nvSpPr>
              <p:cNvPr id="52270" name="TextBox 39"/>
              <p:cNvSpPr txBox="1">
                <a:spLocks noChangeArrowheads="1"/>
              </p:cNvSpPr>
              <p:nvPr/>
            </p:nvSpPr>
            <p:spPr bwMode="auto">
              <a:xfrm>
                <a:off x="5520163" y="4617032"/>
                <a:ext cx="990000" cy="55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ea typeface="MS PGothic" charset="0"/>
                    <a:cs typeface="MS PGothic" charset="0"/>
                  </a:rPr>
                  <a:t>Low quality primary school</a:t>
                </a:r>
              </a:p>
            </p:txBody>
          </p:sp>
        </p:grpSp>
      </p:grpSp>
      <p:grpSp>
        <p:nvGrpSpPr>
          <p:cNvPr id="10" name="Group 115"/>
          <p:cNvGrpSpPr>
            <a:grpSpLocks/>
          </p:cNvGrpSpPr>
          <p:nvPr/>
        </p:nvGrpSpPr>
        <p:grpSpPr bwMode="auto">
          <a:xfrm>
            <a:off x="4572000" y="2670175"/>
            <a:ext cx="2036763" cy="2003425"/>
            <a:chOff x="4571758" y="2670834"/>
            <a:chExt cx="2036221" cy="2003144"/>
          </a:xfrm>
        </p:grpSpPr>
        <p:sp>
          <p:nvSpPr>
            <p:cNvPr id="47" name="Circular Arrow 46"/>
            <p:cNvSpPr/>
            <p:nvPr/>
          </p:nvSpPr>
          <p:spPr>
            <a:xfrm rot="18252152">
              <a:off x="4588297" y="2654296"/>
              <a:ext cx="2003144" cy="2036221"/>
            </a:xfrm>
            <a:prstGeom prst="circularArrow">
              <a:avLst>
                <a:gd name="adj1" fmla="val 5984"/>
                <a:gd name="adj2" fmla="val 394124"/>
                <a:gd name="adj3" fmla="val 13313824"/>
                <a:gd name="adj4" fmla="val 10508221"/>
                <a:gd name="adj5" fmla="val 6981"/>
              </a:avLst>
            </a:prstGeom>
            <a:solidFill>
              <a:schemeClr val="accent2">
                <a:lumMod val="40000"/>
                <a:lumOff val="6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52264" name="Group 114"/>
            <p:cNvGrpSpPr>
              <a:grpSpLocks/>
            </p:cNvGrpSpPr>
            <p:nvPr/>
          </p:nvGrpSpPr>
          <p:grpSpPr bwMode="auto">
            <a:xfrm>
              <a:off x="4745381" y="2781266"/>
              <a:ext cx="1772234" cy="1743445"/>
              <a:chOff x="4745381" y="2781266"/>
              <a:chExt cx="1772234" cy="1743445"/>
            </a:xfrm>
          </p:grpSpPr>
          <p:sp>
            <p:nvSpPr>
              <p:cNvPr id="44" name="Freeform 43"/>
              <p:cNvSpPr/>
              <p:nvPr/>
            </p:nvSpPr>
            <p:spPr>
              <a:xfrm rot="18252152">
                <a:off x="4759718" y="2766977"/>
                <a:ext cx="1742830" cy="1772765"/>
              </a:xfrm>
              <a:custGeom>
                <a:avLst/>
                <a:gdLst>
                  <a:gd name="connsiteX0" fmla="*/ 1327246 w 1773807"/>
                  <a:gd name="connsiteY0" fmla="*/ 449260 h 1773807"/>
                  <a:gd name="connsiteX1" fmla="*/ 1588942 w 1773807"/>
                  <a:gd name="connsiteY1" fmla="*/ 370390 h 1773807"/>
                  <a:gd name="connsiteX2" fmla="*/ 1685237 w 1773807"/>
                  <a:gd name="connsiteY2" fmla="*/ 537177 h 1773807"/>
                  <a:gd name="connsiteX3" fmla="*/ 1486085 w 1773807"/>
                  <a:gd name="connsiteY3" fmla="*/ 724378 h 1773807"/>
                  <a:gd name="connsiteX4" fmla="*/ 1486085 w 1773807"/>
                  <a:gd name="connsiteY4" fmla="*/ 1049430 h 1773807"/>
                  <a:gd name="connsiteX5" fmla="*/ 1685237 w 1773807"/>
                  <a:gd name="connsiteY5" fmla="*/ 1236630 h 1773807"/>
                  <a:gd name="connsiteX6" fmla="*/ 1588942 w 1773807"/>
                  <a:gd name="connsiteY6" fmla="*/ 1403417 h 1773807"/>
                  <a:gd name="connsiteX7" fmla="*/ 1327246 w 1773807"/>
                  <a:gd name="connsiteY7" fmla="*/ 1324547 h 1773807"/>
                  <a:gd name="connsiteX8" fmla="*/ 1045743 w 1773807"/>
                  <a:gd name="connsiteY8" fmla="*/ 1487073 h 1773807"/>
                  <a:gd name="connsiteX9" fmla="*/ 983198 w 1773807"/>
                  <a:gd name="connsiteY9" fmla="*/ 1753144 h 1773807"/>
                  <a:gd name="connsiteX10" fmla="*/ 790609 w 1773807"/>
                  <a:gd name="connsiteY10" fmla="*/ 1753144 h 1773807"/>
                  <a:gd name="connsiteX11" fmla="*/ 728064 w 1773807"/>
                  <a:gd name="connsiteY11" fmla="*/ 1487073 h 1773807"/>
                  <a:gd name="connsiteX12" fmla="*/ 446561 w 1773807"/>
                  <a:gd name="connsiteY12" fmla="*/ 1324547 h 1773807"/>
                  <a:gd name="connsiteX13" fmla="*/ 184865 w 1773807"/>
                  <a:gd name="connsiteY13" fmla="*/ 1403417 h 1773807"/>
                  <a:gd name="connsiteX14" fmla="*/ 88570 w 1773807"/>
                  <a:gd name="connsiteY14" fmla="*/ 1236630 h 1773807"/>
                  <a:gd name="connsiteX15" fmla="*/ 287722 w 1773807"/>
                  <a:gd name="connsiteY15" fmla="*/ 1049429 h 1773807"/>
                  <a:gd name="connsiteX16" fmla="*/ 287722 w 1773807"/>
                  <a:gd name="connsiteY16" fmla="*/ 724377 h 1773807"/>
                  <a:gd name="connsiteX17" fmla="*/ 88570 w 1773807"/>
                  <a:gd name="connsiteY17" fmla="*/ 537177 h 1773807"/>
                  <a:gd name="connsiteX18" fmla="*/ 184865 w 1773807"/>
                  <a:gd name="connsiteY18" fmla="*/ 370390 h 1773807"/>
                  <a:gd name="connsiteX19" fmla="*/ 446561 w 1773807"/>
                  <a:gd name="connsiteY19" fmla="*/ 449260 h 1773807"/>
                  <a:gd name="connsiteX20" fmla="*/ 728064 w 1773807"/>
                  <a:gd name="connsiteY20" fmla="*/ 286734 h 1773807"/>
                  <a:gd name="connsiteX21" fmla="*/ 790609 w 1773807"/>
                  <a:gd name="connsiteY21" fmla="*/ 20663 h 1773807"/>
                  <a:gd name="connsiteX22" fmla="*/ 983198 w 1773807"/>
                  <a:gd name="connsiteY22" fmla="*/ 20663 h 1773807"/>
                  <a:gd name="connsiteX23" fmla="*/ 1045743 w 1773807"/>
                  <a:gd name="connsiteY23" fmla="*/ 286734 h 1773807"/>
                  <a:gd name="connsiteX24" fmla="*/ 1327246 w 1773807"/>
                  <a:gd name="connsiteY24" fmla="*/ 449260 h 177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73807" h="1773807">
                    <a:moveTo>
                      <a:pt x="1141705" y="448690"/>
                    </a:moveTo>
                    <a:lnTo>
                      <a:pt x="1331431" y="331184"/>
                    </a:lnTo>
                    <a:lnTo>
                      <a:pt x="1442623" y="442376"/>
                    </a:lnTo>
                    <a:lnTo>
                      <a:pt x="1325117" y="632102"/>
                    </a:lnTo>
                    <a:cubicBezTo>
                      <a:pt x="1370375" y="709938"/>
                      <a:pt x="1394085" y="798425"/>
                      <a:pt x="1393808" y="888462"/>
                    </a:cubicBezTo>
                    <a:lnTo>
                      <a:pt x="1590435" y="994016"/>
                    </a:lnTo>
                    <a:lnTo>
                      <a:pt x="1549735" y="1145906"/>
                    </a:lnTo>
                    <a:lnTo>
                      <a:pt x="1326675" y="1139006"/>
                    </a:lnTo>
                    <a:cubicBezTo>
                      <a:pt x="1281896" y="1217119"/>
                      <a:pt x="1217120" y="1281896"/>
                      <a:pt x="1139007" y="1326675"/>
                    </a:cubicBezTo>
                    <a:lnTo>
                      <a:pt x="1145906" y="1549736"/>
                    </a:lnTo>
                    <a:lnTo>
                      <a:pt x="994016" y="1590435"/>
                    </a:lnTo>
                    <a:lnTo>
                      <a:pt x="888461" y="1393809"/>
                    </a:lnTo>
                    <a:cubicBezTo>
                      <a:pt x="798424" y="1394086"/>
                      <a:pt x="709938" y="1370376"/>
                      <a:pt x="632102" y="1325117"/>
                    </a:cubicBezTo>
                    <a:lnTo>
                      <a:pt x="442376" y="1442623"/>
                    </a:lnTo>
                    <a:lnTo>
                      <a:pt x="331184" y="1331431"/>
                    </a:lnTo>
                    <a:lnTo>
                      <a:pt x="448690" y="1141705"/>
                    </a:lnTo>
                    <a:cubicBezTo>
                      <a:pt x="403432" y="1063869"/>
                      <a:pt x="379722" y="975382"/>
                      <a:pt x="379999" y="885345"/>
                    </a:cubicBezTo>
                    <a:lnTo>
                      <a:pt x="183372" y="779791"/>
                    </a:lnTo>
                    <a:lnTo>
                      <a:pt x="224072" y="627901"/>
                    </a:lnTo>
                    <a:lnTo>
                      <a:pt x="447132" y="634801"/>
                    </a:lnTo>
                    <a:cubicBezTo>
                      <a:pt x="491911" y="556688"/>
                      <a:pt x="556687" y="491911"/>
                      <a:pt x="634800" y="447132"/>
                    </a:cubicBezTo>
                    <a:lnTo>
                      <a:pt x="627901" y="224071"/>
                    </a:lnTo>
                    <a:lnTo>
                      <a:pt x="779791" y="183372"/>
                    </a:lnTo>
                    <a:lnTo>
                      <a:pt x="885346" y="379998"/>
                    </a:lnTo>
                    <a:cubicBezTo>
                      <a:pt x="975383" y="379721"/>
                      <a:pt x="1063869" y="403431"/>
                      <a:pt x="1141705" y="448690"/>
                    </a:cubicBez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27746" tIns="627746" rIns="627746" bIns="627746" spcCol="1270" anchor="ctr"/>
              <a:lstStyle/>
              <a:p>
                <a:pPr algn="ctr" defTabSz="1377950">
                  <a:lnSpc>
                    <a:spcPct val="90000"/>
                  </a:lnSpc>
                  <a:spcAft>
                    <a:spcPct val="35000"/>
                  </a:spcAft>
                  <a:defRPr/>
                </a:pPr>
                <a:endParaRPr lang="en-ZA" sz="3100"/>
              </a:p>
            </p:txBody>
          </p:sp>
          <p:sp>
            <p:nvSpPr>
              <p:cNvPr id="52266" name="TextBox 40"/>
              <p:cNvSpPr txBox="1">
                <a:spLocks noChangeArrowheads="1"/>
              </p:cNvSpPr>
              <p:nvPr/>
            </p:nvSpPr>
            <p:spPr bwMode="auto">
              <a:xfrm>
                <a:off x="5157671" y="3296349"/>
                <a:ext cx="990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ZA" sz="1200" b="1">
                    <a:solidFill>
                      <a:schemeClr val="bg1"/>
                    </a:solidFill>
                    <a:ea typeface="MS PGothic" charset="0"/>
                    <a:cs typeface="MS PGothic" charset="0"/>
                  </a:rPr>
                  <a:t>Low quality secondary</a:t>
                </a:r>
              </a:p>
              <a:p>
                <a:pPr algn="ctr" eaLnBrk="1" hangingPunct="1"/>
                <a:r>
                  <a:rPr lang="en-ZA" sz="1200" b="1">
                    <a:solidFill>
                      <a:schemeClr val="bg1"/>
                    </a:solidFill>
                    <a:ea typeface="MS PGothic" charset="0"/>
                    <a:cs typeface="MS PGothic" charset="0"/>
                  </a:rPr>
                  <a:t>schoo</a:t>
                </a:r>
                <a:r>
                  <a:rPr lang="en-ZA" sz="1400" b="1">
                    <a:solidFill>
                      <a:schemeClr val="bg1"/>
                    </a:solidFill>
                    <a:ea typeface="MS PGothic" charset="0"/>
                    <a:cs typeface="MS PGothic" charset="0"/>
                  </a:rPr>
                  <a:t>l</a:t>
                </a:r>
              </a:p>
            </p:txBody>
          </p:sp>
        </p:grpSp>
      </p:grpSp>
      <p:grpSp>
        <p:nvGrpSpPr>
          <p:cNvPr id="12" name="Group 52"/>
          <p:cNvGrpSpPr>
            <a:grpSpLocks/>
          </p:cNvGrpSpPr>
          <p:nvPr/>
        </p:nvGrpSpPr>
        <p:grpSpPr bwMode="auto">
          <a:xfrm>
            <a:off x="7993063" y="2265363"/>
            <a:ext cx="1081087" cy="658812"/>
            <a:chOff x="1445059" y="821184"/>
            <a:chExt cx="2985757" cy="2005038"/>
          </a:xfrm>
        </p:grpSpPr>
        <p:grpSp>
          <p:nvGrpSpPr>
            <p:cNvPr id="52259" name="Group 48"/>
            <p:cNvGrpSpPr>
              <a:grpSpLocks/>
            </p:cNvGrpSpPr>
            <p:nvPr/>
          </p:nvGrpSpPr>
          <p:grpSpPr bwMode="auto">
            <a:xfrm rot="5400000">
              <a:off x="852439" y="1413804"/>
              <a:ext cx="2005038" cy="819798"/>
              <a:chOff x="1298524" y="3051580"/>
              <a:chExt cx="3270558" cy="1700571"/>
            </a:xfrm>
          </p:grpSpPr>
          <p:sp>
            <p:nvSpPr>
              <p:cNvPr id="50" name="Freeform 49"/>
              <p:cNvSpPr/>
              <p:nvPr/>
            </p:nvSpPr>
            <p:spPr>
              <a:xfrm>
                <a:off x="1243353" y="3115078"/>
                <a:ext cx="1710151" cy="170073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51" name="Freeform 50"/>
              <p:cNvSpPr/>
              <p:nvPr/>
            </p:nvSpPr>
            <p:spPr>
              <a:xfrm>
                <a:off x="3032313" y="3115078"/>
                <a:ext cx="1481603" cy="170073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876349" y="0"/>
                    </a:moveTo>
                    <a:lnTo>
                      <a:pt x="1348230" y="674115"/>
                    </a:lnTo>
                    <a:lnTo>
                      <a:pt x="876349" y="1348230"/>
                    </a:lnTo>
                    <a:lnTo>
                      <a:pt x="876349" y="1011173"/>
                    </a:lnTo>
                    <a:lnTo>
                      <a:pt x="0" y="1011173"/>
                    </a:lnTo>
                    <a:lnTo>
                      <a:pt x="0" y="337058"/>
                    </a:lnTo>
                    <a:lnTo>
                      <a:pt x="876349" y="337058"/>
                    </a:lnTo>
                    <a:lnTo>
                      <a:pt x="876349"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3577" tIns="500634" rIns="399515" bIns="500633" spcCol="1270" anchor="ctr"/>
              <a:lstStyle/>
              <a:p>
                <a:pPr algn="ctr" defTabSz="1022350">
                  <a:lnSpc>
                    <a:spcPct val="90000"/>
                  </a:lnSpc>
                  <a:spcAft>
                    <a:spcPct val="35000"/>
                  </a:spcAft>
                  <a:defRPr/>
                </a:pPr>
                <a:endParaRPr lang="en-ZA" sz="2300"/>
              </a:p>
            </p:txBody>
          </p:sp>
        </p:grpSp>
        <p:sp>
          <p:nvSpPr>
            <p:cNvPr id="52" name="TextBox 51"/>
            <p:cNvSpPr txBox="1"/>
            <p:nvPr/>
          </p:nvSpPr>
          <p:spPr>
            <a:xfrm>
              <a:off x="2317548" y="1309156"/>
              <a:ext cx="2113268" cy="1265832"/>
            </a:xfrm>
            <a:prstGeom prst="rect">
              <a:avLst/>
            </a:prstGeom>
            <a:noFill/>
          </p:spPr>
          <p:txBody>
            <a:bodyPr>
              <a:spAutoFit/>
            </a:bodyPr>
            <a:lstStyle/>
            <a:p>
              <a:pPr algn="ctr">
                <a:defRPr/>
              </a:pPr>
              <a:r>
                <a:rPr lang="en-ZA" sz="1050" b="1">
                  <a:solidFill>
                    <a:srgbClr val="C00000"/>
                  </a:solidFill>
                  <a:latin typeface="Calibri" pitchFamily="34" charset="0"/>
                  <a:ea typeface="+mn-ea"/>
                  <a:cs typeface="Arial" pitchFamily="34" charset="0"/>
                </a:rPr>
                <a:t>Unequal society</a:t>
              </a:r>
            </a:p>
          </p:txBody>
        </p:sp>
      </p:grpSp>
      <p:sp>
        <p:nvSpPr>
          <p:cNvPr id="58" name="Freeform 57"/>
          <p:cNvSpPr/>
          <p:nvPr/>
        </p:nvSpPr>
        <p:spPr>
          <a:xfrm>
            <a:off x="5695950" y="1612900"/>
            <a:ext cx="419100" cy="26987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77" name="TextBox 76"/>
          <p:cNvSpPr txBox="1"/>
          <p:nvPr/>
        </p:nvSpPr>
        <p:spPr>
          <a:xfrm>
            <a:off x="84138" y="1009650"/>
            <a:ext cx="1635125" cy="1262063"/>
          </a:xfrm>
          <a:prstGeom prst="rect">
            <a:avLst/>
          </a:prstGeom>
          <a:solidFill>
            <a:schemeClr val="accent3">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High productivity jobs and incomes (17%)</a:t>
            </a:r>
          </a:p>
          <a:p>
            <a:pPr marL="171450" indent="-171450">
              <a:buFont typeface="Arial" pitchFamily="34" charset="0"/>
              <a:buChar char="•"/>
              <a:defRPr/>
            </a:pPr>
            <a:r>
              <a:rPr lang="en-ZA" sz="900" dirty="0">
                <a:latin typeface="Calibri" pitchFamily="34" charset="0"/>
                <a:ea typeface="+mn-ea"/>
                <a:cs typeface="Arial" pitchFamily="34" charset="0"/>
              </a:rPr>
              <a:t>Mainly professional, managerial &amp; skilled jobs</a:t>
            </a:r>
          </a:p>
          <a:p>
            <a:pPr marL="171450" indent="-171450">
              <a:buFont typeface="Arial" pitchFamily="34" charset="0"/>
              <a:buChar char="•"/>
              <a:defRPr/>
            </a:pPr>
            <a:r>
              <a:rPr lang="en-ZA" sz="900" dirty="0">
                <a:latin typeface="Calibri" pitchFamily="34" charset="0"/>
                <a:ea typeface="+mn-ea"/>
                <a:cs typeface="Arial" pitchFamily="34" charset="0"/>
              </a:rPr>
              <a:t>Requires graduates, good quality matric or good vocational skills</a:t>
            </a:r>
          </a:p>
          <a:p>
            <a:pPr marL="171450" indent="-171450">
              <a:buFont typeface="Arial" pitchFamily="34" charset="0"/>
              <a:buChar char="•"/>
              <a:defRPr/>
            </a:pPr>
            <a:r>
              <a:rPr lang="en-ZA" sz="900" dirty="0">
                <a:latin typeface="Calibri" pitchFamily="34" charset="0"/>
                <a:ea typeface="+mn-ea"/>
                <a:cs typeface="Arial" pitchFamily="34" charset="0"/>
              </a:rPr>
              <a:t>Historically mainly white</a:t>
            </a:r>
            <a:endParaRPr lang="en-ZA" sz="800" dirty="0">
              <a:latin typeface="Calibri" pitchFamily="34" charset="0"/>
              <a:ea typeface="+mn-ea"/>
              <a:cs typeface="Arial" pitchFamily="34" charset="0"/>
            </a:endParaRPr>
          </a:p>
        </p:txBody>
      </p:sp>
      <p:sp>
        <p:nvSpPr>
          <p:cNvPr id="92" name="TextBox 91"/>
          <p:cNvSpPr txBox="1"/>
          <p:nvPr/>
        </p:nvSpPr>
        <p:spPr>
          <a:xfrm>
            <a:off x="30163" y="3716338"/>
            <a:ext cx="1633537" cy="1260475"/>
          </a:xfrm>
          <a:prstGeom prst="rect">
            <a:avLst/>
          </a:prstGeom>
          <a:solidFill>
            <a:schemeClr val="accent2">
              <a:lumMod val="60000"/>
              <a:lumOff val="40000"/>
            </a:schemeClr>
          </a:solidFill>
        </p:spPr>
        <p:txBody>
          <a:bodyPr>
            <a:spAutoFit/>
          </a:bodyPr>
          <a:lstStyle/>
          <a:p>
            <a:pPr algn="ctr">
              <a:defRPr/>
            </a:pPr>
            <a:r>
              <a:rPr lang="en-ZA" sz="1100" b="1" dirty="0">
                <a:latin typeface="Calibri" pitchFamily="34" charset="0"/>
                <a:ea typeface="+mn-ea"/>
                <a:cs typeface="Arial" pitchFamily="34" charset="0"/>
              </a:rPr>
              <a:t>Low productivity jobs &amp; incomes</a:t>
            </a:r>
          </a:p>
          <a:p>
            <a:pPr marL="171450" indent="-171450">
              <a:buFont typeface="Arial" pitchFamily="34" charset="0"/>
              <a:buChar char="•"/>
              <a:defRPr/>
            </a:pPr>
            <a:r>
              <a:rPr lang="en-ZA" sz="900" dirty="0">
                <a:latin typeface="Calibri" pitchFamily="34" charset="0"/>
                <a:ea typeface="+mn-ea"/>
                <a:cs typeface="Arial" pitchFamily="34" charset="0"/>
              </a:rPr>
              <a:t>Often manual or low skill jobs</a:t>
            </a:r>
          </a:p>
          <a:p>
            <a:pPr marL="171450" indent="-171450">
              <a:buFont typeface="Arial" pitchFamily="34" charset="0"/>
              <a:buChar char="•"/>
              <a:defRPr/>
            </a:pPr>
            <a:r>
              <a:rPr lang="en-ZA" sz="900" dirty="0">
                <a:latin typeface="Calibri" pitchFamily="34" charset="0"/>
                <a:ea typeface="+mn-ea"/>
                <a:cs typeface="Arial" pitchFamily="34" charset="0"/>
              </a:rPr>
              <a:t>Limited or low quality education</a:t>
            </a:r>
          </a:p>
          <a:p>
            <a:pPr marL="171450" indent="-171450">
              <a:buFont typeface="Arial" pitchFamily="34" charset="0"/>
              <a:buChar char="•"/>
              <a:defRPr/>
            </a:pPr>
            <a:r>
              <a:rPr lang="en-ZA" sz="900" dirty="0">
                <a:latin typeface="Calibri" pitchFamily="34" charset="0"/>
                <a:ea typeface="+mn-ea"/>
                <a:cs typeface="Arial" pitchFamily="34" charset="0"/>
              </a:rPr>
              <a:t>Minimum wage can exceed productivity</a:t>
            </a:r>
            <a:endParaRPr lang="en-ZA" sz="800" dirty="0">
              <a:latin typeface="Calibri" pitchFamily="34" charset="0"/>
              <a:ea typeface="+mn-ea"/>
              <a:cs typeface="Arial" pitchFamily="34" charset="0"/>
            </a:endParaRPr>
          </a:p>
        </p:txBody>
      </p:sp>
      <p:sp>
        <p:nvSpPr>
          <p:cNvPr id="74" name="Freeform 73"/>
          <p:cNvSpPr/>
          <p:nvPr/>
        </p:nvSpPr>
        <p:spPr>
          <a:xfrm>
            <a:off x="3654425" y="5013325"/>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4" name="Freeform 93"/>
          <p:cNvSpPr/>
          <p:nvPr/>
        </p:nvSpPr>
        <p:spPr>
          <a:xfrm>
            <a:off x="3654425" y="4032250"/>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95" name="Rectangle 94"/>
          <p:cNvSpPr/>
          <p:nvPr/>
        </p:nvSpPr>
        <p:spPr>
          <a:xfrm>
            <a:off x="4344988" y="879475"/>
            <a:ext cx="1308100" cy="17383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b="1" dirty="0">
                <a:solidFill>
                  <a:schemeClr val="tx1"/>
                </a:solidFill>
              </a:rPr>
              <a:t>University/FET</a:t>
            </a:r>
          </a:p>
          <a:p>
            <a:pPr algn="ctr">
              <a:defRPr/>
            </a:pPr>
            <a:endParaRPr lang="en-ZA" sz="800" b="1" dirty="0">
              <a:solidFill>
                <a:schemeClr val="tx1"/>
              </a:solidFill>
            </a:endParaRPr>
          </a:p>
          <a:p>
            <a:pPr marL="171450" indent="-171450">
              <a:buFont typeface="Arial" pitchFamily="34" charset="0"/>
              <a:buChar char="•"/>
              <a:defRPr/>
            </a:pPr>
            <a:r>
              <a:rPr lang="en-ZA" sz="800" b="1" dirty="0">
                <a:solidFill>
                  <a:schemeClr val="tx1"/>
                </a:solidFill>
              </a:rPr>
              <a:t>Type</a:t>
            </a:r>
            <a:r>
              <a:rPr lang="en-ZA" sz="800" dirty="0">
                <a:solidFill>
                  <a:schemeClr val="tx1"/>
                </a:solidFill>
              </a:rPr>
              <a:t> of institution (FET or University)</a:t>
            </a:r>
          </a:p>
          <a:p>
            <a:pPr marL="171450" indent="-171450">
              <a:buFont typeface="Arial" pitchFamily="34" charset="0"/>
              <a:buChar char="•"/>
              <a:defRPr/>
            </a:pPr>
            <a:r>
              <a:rPr lang="en-ZA" sz="800" b="1" dirty="0">
                <a:solidFill>
                  <a:schemeClr val="tx1"/>
                </a:solidFill>
              </a:rPr>
              <a:t>Quality</a:t>
            </a:r>
            <a:r>
              <a:rPr lang="en-ZA" sz="800" dirty="0">
                <a:solidFill>
                  <a:schemeClr val="tx1"/>
                </a:solidFill>
              </a:rPr>
              <a:t> of institution </a:t>
            </a:r>
          </a:p>
          <a:p>
            <a:pPr marL="171450" indent="-171450">
              <a:buFont typeface="Arial" pitchFamily="34" charset="0"/>
              <a:buChar char="•"/>
              <a:defRPr/>
            </a:pPr>
            <a:r>
              <a:rPr lang="en-ZA" sz="800" dirty="0">
                <a:solidFill>
                  <a:schemeClr val="tx1"/>
                </a:solidFill>
              </a:rPr>
              <a:t>Type of </a:t>
            </a:r>
            <a:r>
              <a:rPr lang="en-ZA" sz="800" b="1" dirty="0">
                <a:solidFill>
                  <a:schemeClr val="tx1"/>
                </a:solidFill>
              </a:rPr>
              <a:t>qualification</a:t>
            </a:r>
            <a:r>
              <a:rPr lang="en-ZA" sz="800" dirty="0">
                <a:solidFill>
                  <a:schemeClr val="tx1"/>
                </a:solidFill>
              </a:rPr>
              <a:t> </a:t>
            </a:r>
            <a:r>
              <a:rPr lang="en-ZA" sz="800" i="1" dirty="0">
                <a:solidFill>
                  <a:schemeClr val="tx1"/>
                </a:solidFill>
              </a:rPr>
              <a:t>(diploma, degree etc.)</a:t>
            </a:r>
          </a:p>
          <a:p>
            <a:pPr marL="171450" indent="-171450">
              <a:buFont typeface="Arial" pitchFamily="34" charset="0"/>
              <a:buChar char="•"/>
              <a:defRPr/>
            </a:pPr>
            <a:r>
              <a:rPr lang="en-ZA" sz="800" b="1" dirty="0">
                <a:solidFill>
                  <a:schemeClr val="tx1"/>
                </a:solidFill>
              </a:rPr>
              <a:t>Field</a:t>
            </a:r>
            <a:r>
              <a:rPr lang="en-ZA" sz="800" dirty="0">
                <a:solidFill>
                  <a:schemeClr val="tx1"/>
                </a:solidFill>
              </a:rPr>
              <a:t> of study </a:t>
            </a:r>
            <a:r>
              <a:rPr lang="en-ZA" sz="800" i="1" dirty="0">
                <a:solidFill>
                  <a:schemeClr val="tx1"/>
                </a:solidFill>
              </a:rPr>
              <a:t>(Engineering, Arts etc.)</a:t>
            </a:r>
            <a:endParaRPr lang="en-ZA" sz="1200" i="1" dirty="0">
              <a:solidFill>
                <a:schemeClr val="tx1"/>
              </a:solidFill>
            </a:endParaRPr>
          </a:p>
        </p:txBody>
      </p:sp>
      <p:grpSp>
        <p:nvGrpSpPr>
          <p:cNvPr id="22" name="Group 129"/>
          <p:cNvGrpSpPr>
            <a:grpSpLocks/>
          </p:cNvGrpSpPr>
          <p:nvPr/>
        </p:nvGrpSpPr>
        <p:grpSpPr bwMode="auto">
          <a:xfrm>
            <a:off x="107950" y="2492375"/>
            <a:ext cx="1563688" cy="1050925"/>
            <a:chOff x="114383" y="2291767"/>
            <a:chExt cx="1564095" cy="1050749"/>
          </a:xfrm>
        </p:grpSpPr>
        <p:sp>
          <p:nvSpPr>
            <p:cNvPr id="96" name="TextBox 95"/>
            <p:cNvSpPr txBox="1"/>
            <p:nvPr/>
          </p:nvSpPr>
          <p:spPr>
            <a:xfrm>
              <a:off x="309697" y="2617150"/>
              <a:ext cx="1368781" cy="399983"/>
            </a:xfrm>
            <a:prstGeom prst="rect">
              <a:avLst/>
            </a:prstGeom>
            <a:solidFill>
              <a:schemeClr val="accent1">
                <a:lumMod val="60000"/>
                <a:lumOff val="40000"/>
              </a:schemeClr>
            </a:solidFill>
          </p:spPr>
          <p:txBody>
            <a:bodyPr>
              <a:spAutoFit/>
            </a:bodyPr>
            <a:lstStyle/>
            <a:p>
              <a:pPr marL="171450" indent="-171450">
                <a:buFont typeface="Arial" pitchFamily="34" charset="0"/>
                <a:buChar char="•"/>
                <a:defRPr/>
              </a:pPr>
              <a:r>
                <a:rPr lang="en-ZA" sz="1000">
                  <a:latin typeface="Calibri" pitchFamily="34" charset="0"/>
                  <a:ea typeface="+mn-ea"/>
                  <a:cs typeface="Arial" pitchFamily="34" charset="0"/>
                </a:rPr>
                <a:t>Vocational training</a:t>
              </a:r>
            </a:p>
            <a:p>
              <a:pPr marL="171450" indent="-171450">
                <a:buFont typeface="Arial" pitchFamily="34" charset="0"/>
                <a:buChar char="•"/>
                <a:defRPr/>
              </a:pPr>
              <a:r>
                <a:rPr lang="en-ZA" sz="1000">
                  <a:latin typeface="Calibri" pitchFamily="34" charset="0"/>
                  <a:ea typeface="+mn-ea"/>
                  <a:cs typeface="Arial" pitchFamily="34" charset="0"/>
                </a:rPr>
                <a:t>Affirmative action</a:t>
              </a:r>
            </a:p>
          </p:txBody>
        </p:sp>
        <p:sp>
          <p:nvSpPr>
            <p:cNvPr id="97" name="Freeform 96"/>
            <p:cNvSpPr/>
            <p:nvPr/>
          </p:nvSpPr>
          <p:spPr>
            <a:xfrm rot="5400000">
              <a:off x="-252201" y="2658351"/>
              <a:ext cx="1050749" cy="317583"/>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98" name="Freeform 97"/>
          <p:cNvSpPr/>
          <p:nvPr/>
        </p:nvSpPr>
        <p:spPr>
          <a:xfrm>
            <a:off x="3640138" y="1566863"/>
            <a:ext cx="701675" cy="317500"/>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3">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sp>
        <p:nvSpPr>
          <p:cNvPr id="129" name="Rounded Rectangle 128"/>
          <p:cNvSpPr/>
          <p:nvPr/>
        </p:nvSpPr>
        <p:spPr>
          <a:xfrm>
            <a:off x="8297863" y="2813050"/>
            <a:ext cx="828675" cy="3683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ZA" sz="1000" b="1">
                <a:solidFill>
                  <a:schemeClr val="tx1"/>
                </a:solidFill>
              </a:rPr>
              <a:t>Majority (80%)</a:t>
            </a:r>
          </a:p>
        </p:txBody>
      </p:sp>
      <p:grpSp>
        <p:nvGrpSpPr>
          <p:cNvPr id="23" name="Group 125"/>
          <p:cNvGrpSpPr>
            <a:grpSpLocks/>
          </p:cNvGrpSpPr>
          <p:nvPr/>
        </p:nvGrpSpPr>
        <p:grpSpPr bwMode="auto">
          <a:xfrm>
            <a:off x="5005388" y="2506663"/>
            <a:ext cx="1444625" cy="804862"/>
            <a:chOff x="5005980" y="2506040"/>
            <a:chExt cx="1444651" cy="804794"/>
          </a:xfrm>
        </p:grpSpPr>
        <p:sp>
          <p:nvSpPr>
            <p:cNvPr id="123" name="TextBox 122"/>
            <p:cNvSpPr txBox="1"/>
            <p:nvPr/>
          </p:nvSpPr>
          <p:spPr>
            <a:xfrm>
              <a:off x="5234584" y="2506040"/>
              <a:ext cx="1216047" cy="415890"/>
            </a:xfrm>
            <a:prstGeom prst="rect">
              <a:avLst/>
            </a:prstGeom>
            <a:solidFill>
              <a:schemeClr val="accent1">
                <a:lumMod val="60000"/>
                <a:lumOff val="40000"/>
              </a:schemeClr>
            </a:solidFill>
          </p:spPr>
          <p:txBody>
            <a:bodyPr>
              <a:spAutoFit/>
            </a:bodyPr>
            <a:lstStyle/>
            <a:p>
              <a:pPr>
                <a:defRPr/>
              </a:pPr>
              <a:r>
                <a:rPr lang="en-ZA" sz="700">
                  <a:latin typeface="Calibri" pitchFamily="34" charset="0"/>
                  <a:ea typeface="+mn-ea"/>
                  <a:cs typeface="Arial" pitchFamily="34" charset="0"/>
                </a:rPr>
                <a:t>Some motivated, lucky or talented students make  the transition</a:t>
              </a:r>
            </a:p>
          </p:txBody>
        </p:sp>
        <p:sp>
          <p:nvSpPr>
            <p:cNvPr id="124" name="Freeform 123"/>
            <p:cNvSpPr/>
            <p:nvPr/>
          </p:nvSpPr>
          <p:spPr>
            <a:xfrm rot="3499488">
              <a:off x="4770271" y="2771908"/>
              <a:ext cx="774635" cy="303217"/>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128" name="Rounded Rectangle 127"/>
          <p:cNvSpPr/>
          <p:nvPr/>
        </p:nvSpPr>
        <p:spPr>
          <a:xfrm>
            <a:off x="8262938" y="2070100"/>
            <a:ext cx="828675" cy="3683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ZA" sz="1000" b="1">
                <a:solidFill>
                  <a:schemeClr val="tx1"/>
                </a:solidFill>
              </a:rPr>
              <a:t>Minority (20%)</a:t>
            </a:r>
          </a:p>
        </p:txBody>
      </p:sp>
      <p:grpSp>
        <p:nvGrpSpPr>
          <p:cNvPr id="24" name="Group 124"/>
          <p:cNvGrpSpPr>
            <a:grpSpLocks/>
          </p:cNvGrpSpPr>
          <p:nvPr/>
        </p:nvGrpSpPr>
        <p:grpSpPr bwMode="auto">
          <a:xfrm>
            <a:off x="7008813" y="2424113"/>
            <a:ext cx="1416050" cy="757237"/>
            <a:chOff x="7008134" y="2423712"/>
            <a:chExt cx="1416719" cy="778151"/>
          </a:xfrm>
        </p:grpSpPr>
        <p:sp>
          <p:nvSpPr>
            <p:cNvPr id="122" name="TextBox 121"/>
            <p:cNvSpPr txBox="1"/>
            <p:nvPr/>
          </p:nvSpPr>
          <p:spPr>
            <a:xfrm>
              <a:off x="7208254" y="2678202"/>
              <a:ext cx="1216600" cy="523661"/>
            </a:xfrm>
            <a:prstGeom prst="rect">
              <a:avLst/>
            </a:prstGeom>
            <a:solidFill>
              <a:schemeClr val="accent1">
                <a:lumMod val="60000"/>
                <a:lumOff val="40000"/>
              </a:schemeClr>
            </a:solidFill>
          </p:spPr>
          <p:txBody>
            <a:bodyPr>
              <a:spAutoFit/>
            </a:bodyPr>
            <a:lstStyle/>
            <a:p>
              <a:pPr marL="171450" indent="-171450">
                <a:buFontTx/>
                <a:buChar char="-"/>
                <a:defRPr/>
              </a:pPr>
              <a:r>
                <a:rPr lang="en-ZA" sz="700">
                  <a:latin typeface="Calibri" pitchFamily="34" charset="0"/>
                  <a:ea typeface="+mn-ea"/>
                  <a:cs typeface="Arial" pitchFamily="34" charset="0"/>
                </a:rPr>
                <a:t>Big demand for good schools despite fees</a:t>
              </a:r>
            </a:p>
            <a:p>
              <a:pPr marL="171450" indent="-171450">
                <a:buFontTx/>
                <a:buChar char="-"/>
                <a:defRPr/>
              </a:pPr>
              <a:r>
                <a:rPr lang="en-ZA" sz="700">
                  <a:latin typeface="Calibri" pitchFamily="34" charset="0"/>
                  <a:ea typeface="+mn-ea"/>
                  <a:cs typeface="Arial" pitchFamily="34" charset="0"/>
                </a:rPr>
                <a:t>Some scholarships/bursaries </a:t>
              </a:r>
            </a:p>
          </p:txBody>
        </p:sp>
        <p:sp>
          <p:nvSpPr>
            <p:cNvPr id="121" name="Freeform 120"/>
            <p:cNvSpPr/>
            <p:nvPr/>
          </p:nvSpPr>
          <p:spPr>
            <a:xfrm rot="5400000">
              <a:off x="6770736" y="2661110"/>
              <a:ext cx="778151" cy="303355"/>
            </a:xfrm>
            <a:custGeom>
              <a:avLst/>
              <a:gdLst>
                <a:gd name="connsiteX0" fmla="*/ 0 w 1348230"/>
                <a:gd name="connsiteY0" fmla="*/ 471881 h 1348230"/>
                <a:gd name="connsiteX1" fmla="*/ 674115 w 1348230"/>
                <a:gd name="connsiteY1" fmla="*/ 0 h 1348230"/>
                <a:gd name="connsiteX2" fmla="*/ 1348230 w 1348230"/>
                <a:gd name="connsiteY2" fmla="*/ 471881 h 1348230"/>
                <a:gd name="connsiteX3" fmla="*/ 1011173 w 1348230"/>
                <a:gd name="connsiteY3" fmla="*/ 471881 h 1348230"/>
                <a:gd name="connsiteX4" fmla="*/ 1011173 w 1348230"/>
                <a:gd name="connsiteY4" fmla="*/ 1348230 h 1348230"/>
                <a:gd name="connsiteX5" fmla="*/ 337058 w 1348230"/>
                <a:gd name="connsiteY5" fmla="*/ 1348230 h 1348230"/>
                <a:gd name="connsiteX6" fmla="*/ 337058 w 1348230"/>
                <a:gd name="connsiteY6" fmla="*/ 471881 h 1348230"/>
                <a:gd name="connsiteX7" fmla="*/ 0 w 1348230"/>
                <a:gd name="connsiteY7" fmla="*/ 471881 h 134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30" h="1348230">
                  <a:moveTo>
                    <a:pt x="471881" y="1348230"/>
                  </a:moveTo>
                  <a:lnTo>
                    <a:pt x="0" y="674115"/>
                  </a:lnTo>
                  <a:lnTo>
                    <a:pt x="471881" y="0"/>
                  </a:lnTo>
                  <a:lnTo>
                    <a:pt x="471881" y="337057"/>
                  </a:lnTo>
                  <a:lnTo>
                    <a:pt x="1348230" y="337057"/>
                  </a:lnTo>
                  <a:lnTo>
                    <a:pt x="1348230" y="1011172"/>
                  </a:lnTo>
                  <a:lnTo>
                    <a:pt x="471881" y="1011172"/>
                  </a:lnTo>
                  <a:lnTo>
                    <a:pt x="471881" y="134823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99517" tIns="500632" rIns="163575" bIns="500634" spcCol="1270" anchor="ctr"/>
            <a:lstStyle/>
            <a:p>
              <a:pPr algn="ctr" defTabSz="1022350">
                <a:lnSpc>
                  <a:spcPct val="90000"/>
                </a:lnSpc>
                <a:spcAft>
                  <a:spcPct val="35000"/>
                </a:spcAft>
                <a:defRPr/>
              </a:pPr>
              <a:endParaRPr lang="en-ZA" sz="2300"/>
            </a:p>
          </p:txBody>
        </p:sp>
      </p:grpSp>
      <p:sp>
        <p:nvSpPr>
          <p:cNvPr id="52250" name="TextBox 1"/>
          <p:cNvSpPr txBox="1">
            <a:spLocks noChangeArrowheads="1"/>
          </p:cNvSpPr>
          <p:nvPr/>
        </p:nvSpPr>
        <p:spPr bwMode="auto">
          <a:xfrm>
            <a:off x="2051050" y="6545263"/>
            <a:ext cx="1077913"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ZA" sz="1400">
                <a:ea typeface="MS PGothic" charset="0"/>
                <a:cs typeface="MS PGothic" charset="0"/>
              </a:rPr>
              <a:t> QLFS 2014</a:t>
            </a:r>
          </a:p>
        </p:txBody>
      </p:sp>
      <p:sp>
        <p:nvSpPr>
          <p:cNvPr id="131" name="Curved Up Arrow 130"/>
          <p:cNvSpPr/>
          <p:nvPr/>
        </p:nvSpPr>
        <p:spPr>
          <a:xfrm flipV="1">
            <a:off x="2411413" y="101600"/>
            <a:ext cx="5722937" cy="1192213"/>
          </a:xfrm>
          <a:prstGeom prst="curvedUpArrow">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
        <p:nvSpPr>
          <p:cNvPr id="132" name="Curved Up Arrow 131"/>
          <p:cNvSpPr/>
          <p:nvPr/>
        </p:nvSpPr>
        <p:spPr>
          <a:xfrm rot="20815970">
            <a:off x="3033713" y="5267325"/>
            <a:ext cx="5178425" cy="1287463"/>
          </a:xfrm>
          <a:prstGeom prst="curvedUp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solidFill>
                <a:schemeClr val="tx1"/>
              </a:solidFill>
            </a:endParaRPr>
          </a:p>
        </p:txBody>
      </p:sp>
    </p:spTree>
    <p:extLst>
      <p:ext uri="{BB962C8B-B14F-4D97-AF65-F5344CB8AC3E}">
        <p14:creationId xmlns:p14="http://schemas.microsoft.com/office/powerpoint/2010/main" val="285032242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childTnLst>
                          </p:cTn>
                        </p:par>
                        <p:par>
                          <p:cTn id="63" fill="hold" nodeType="afterGroup">
                            <p:stCondLst>
                              <p:cond delay="0"/>
                            </p:stCondLst>
                            <p:childTnLst>
                              <p:par>
                                <p:cTn id="64" presetID="1" presetClass="entr" presetSubtype="0" fill="hold"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par>
                          <p:cTn id="66" fill="hold" nodeType="afterGroup">
                            <p:stCondLst>
                              <p:cond delay="0"/>
                            </p:stCondLst>
                            <p:childTnLst>
                              <p:par>
                                <p:cTn id="67" presetID="1"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childTnLst>
                          </p:cTn>
                        </p:par>
                        <p:par>
                          <p:cTn id="69" fill="hold" nodeType="afterGroup">
                            <p:stCondLst>
                              <p:cond delay="0"/>
                            </p:stCondLst>
                            <p:childTnLst>
                              <p:par>
                                <p:cTn id="70" presetID="1" presetClass="entr" presetSubtype="0" fill="hold" nodeType="afterEffect">
                                  <p:stCondLst>
                                    <p:cond delay="0"/>
                                  </p:stCondLst>
                                  <p:childTnLst>
                                    <p:set>
                                      <p:cBhvr>
                                        <p:cTn id="71" dur="1" fill="hold">
                                          <p:stCondLst>
                                            <p:cond delay="0"/>
                                          </p:stCondLst>
                                        </p:cTn>
                                        <p:tgtEl>
                                          <p:spTgt spid="66"/>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92"/>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77"/>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131"/>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77" grpId="0" animBg="1"/>
      <p:bldP spid="92" grpId="0" animBg="1"/>
      <p:bldP spid="95" grpId="0" animBg="1"/>
      <p:bldP spid="129" grpId="0" animBg="1"/>
      <p:bldP spid="128" grpId="0" animBg="1"/>
      <p:bldP spid="131" grpId="0" animBg="1"/>
      <p:bldP spid="13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734" y="569537"/>
            <a:ext cx="8229600" cy="1522188"/>
          </a:xfrm>
          <a:solidFill>
            <a:srgbClr val="00FF00"/>
          </a:solidFill>
        </p:spPr>
        <p:txBody>
          <a:bodyPr>
            <a:normAutofit/>
          </a:bodyPr>
          <a:lstStyle/>
          <a:p>
            <a:r>
              <a:rPr lang="en-US" dirty="0" smtClean="0"/>
              <a:t>New research: </a:t>
            </a:r>
            <a:br>
              <a:rPr lang="en-US" dirty="0" smtClean="0"/>
            </a:br>
            <a:r>
              <a:rPr lang="en-US" b="1" dirty="0" smtClean="0"/>
              <a:t>Oral Reading Fluency</a:t>
            </a:r>
            <a:endParaRPr lang="en-US" b="1" dirty="0"/>
          </a:p>
        </p:txBody>
      </p:sp>
      <p:pic>
        <p:nvPicPr>
          <p:cNvPr id="4" name="Picture 3"/>
          <p:cNvPicPr>
            <a:picLocks noChangeAspect="1"/>
          </p:cNvPicPr>
          <p:nvPr/>
        </p:nvPicPr>
        <p:blipFill>
          <a:blip r:embed="rId2"/>
          <a:stretch>
            <a:fillRect/>
          </a:stretch>
        </p:blipFill>
        <p:spPr>
          <a:xfrm>
            <a:off x="2569640" y="2336095"/>
            <a:ext cx="4214213" cy="4196126"/>
          </a:xfrm>
          <a:prstGeom prst="rect">
            <a:avLst/>
          </a:prstGeom>
        </p:spPr>
      </p:pic>
    </p:spTree>
    <p:extLst>
      <p:ext uri="{BB962C8B-B14F-4D97-AF65-F5344CB8AC3E}">
        <p14:creationId xmlns:p14="http://schemas.microsoft.com/office/powerpoint/2010/main" val="333497450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FF00"/>
          </a:solidFill>
        </p:spPr>
        <p:txBody>
          <a:bodyPr/>
          <a:lstStyle/>
          <a:p>
            <a:r>
              <a:rPr lang="en-US" dirty="0" smtClean="0"/>
              <a:t>ORF literature</a:t>
            </a:r>
            <a:endParaRPr lang="en-US" dirty="0"/>
          </a:p>
        </p:txBody>
      </p:sp>
      <p:sp>
        <p:nvSpPr>
          <p:cNvPr id="3" name="Content Placeholder 2"/>
          <p:cNvSpPr>
            <a:spLocks noGrp="1"/>
          </p:cNvSpPr>
          <p:nvPr>
            <p:ph idx="1"/>
          </p:nvPr>
        </p:nvSpPr>
        <p:spPr>
          <a:xfrm>
            <a:off x="457200" y="1600200"/>
            <a:ext cx="8507288" cy="5069160"/>
          </a:xfrm>
        </p:spPr>
        <p:txBody>
          <a:bodyPr>
            <a:normAutofit fontScale="55000" lnSpcReduction="20000"/>
          </a:bodyPr>
          <a:lstStyle/>
          <a:p>
            <a:r>
              <a:rPr lang="en-US" dirty="0"/>
              <a:t>Oral reading fluency, defined in terms of </a:t>
            </a:r>
            <a:r>
              <a:rPr lang="en-US" b="1" dirty="0"/>
              <a:t>accuracy</a:t>
            </a:r>
            <a:r>
              <a:rPr lang="en-US" dirty="0"/>
              <a:t> and </a:t>
            </a:r>
            <a:r>
              <a:rPr lang="en-US" b="1" dirty="0"/>
              <a:t>speed</a:t>
            </a:r>
            <a:r>
              <a:rPr lang="en-US" dirty="0"/>
              <a:t> in word recognition, has been found to be a reliable indicator of reading comprehension (Fuchs et al, 2001; Spear-</a:t>
            </a:r>
            <a:r>
              <a:rPr lang="en-US" dirty="0" err="1"/>
              <a:t>Swerling</a:t>
            </a:r>
            <a:r>
              <a:rPr lang="en-US" dirty="0"/>
              <a:t> 2006). Although prosody is part of fluency, difficult to measure objectively. </a:t>
            </a:r>
            <a:endParaRPr lang="en-US" dirty="0" smtClean="0"/>
          </a:p>
          <a:p>
            <a:endParaRPr lang="en-US" dirty="0"/>
          </a:p>
          <a:p>
            <a:r>
              <a:rPr lang="en-US" dirty="0" smtClean="0"/>
              <a:t>There </a:t>
            </a:r>
            <a:r>
              <a:rPr lang="en-US" dirty="0"/>
              <a:t>is a strong empirical basis attesting to a relationship between fluency and reading comprehension. </a:t>
            </a:r>
            <a:r>
              <a:rPr lang="en-US" dirty="0" smtClean="0"/>
              <a:t>Fluency typically measured as </a:t>
            </a:r>
            <a:r>
              <a:rPr lang="en-US" b="1" dirty="0" smtClean="0"/>
              <a:t>total words read correct per minute</a:t>
            </a:r>
            <a:r>
              <a:rPr lang="en-US" dirty="0" smtClean="0"/>
              <a:t>.</a:t>
            </a:r>
          </a:p>
          <a:p>
            <a:endParaRPr lang="en-US" dirty="0" smtClean="0"/>
          </a:p>
          <a:p>
            <a:r>
              <a:rPr lang="en-US" dirty="0" smtClean="0"/>
              <a:t>Fuchs et al. (2001) report </a:t>
            </a:r>
            <a:r>
              <a:rPr lang="en-US" b="1" dirty="0" smtClean="0"/>
              <a:t>high correlations (0.8) </a:t>
            </a:r>
            <a:r>
              <a:rPr lang="en-US" dirty="0" smtClean="0"/>
              <a:t>between ORF and various kinds of reading comprehension measure such as high stakes state mandated comprehension tests, as well as a variety of other comprehension tests using different formats (e.g. multiple choice or open questions, cloze procedures or story recall protocols). </a:t>
            </a:r>
          </a:p>
          <a:p>
            <a:endParaRPr lang="en-US" dirty="0" smtClean="0"/>
          </a:p>
          <a:p>
            <a:r>
              <a:rPr lang="en-US" dirty="0"/>
              <a:t>The </a:t>
            </a:r>
            <a:r>
              <a:rPr lang="en-US" b="1" dirty="0"/>
              <a:t>relationship obtains across schools serving children from different socioeconomic backgrounds </a:t>
            </a:r>
            <a:r>
              <a:rPr lang="en-US" dirty="0"/>
              <a:t>or instructional </a:t>
            </a:r>
            <a:r>
              <a:rPr lang="en-US" dirty="0" err="1"/>
              <a:t>programmes</a:t>
            </a:r>
            <a:r>
              <a:rPr lang="en-US" dirty="0"/>
              <a:t>, and occurs with children without reading difficulties as well as with children with learning disabilities with reading (</a:t>
            </a:r>
            <a:r>
              <a:rPr lang="en-US" dirty="0" err="1"/>
              <a:t>Deno</a:t>
            </a:r>
            <a:r>
              <a:rPr lang="en-US" dirty="0"/>
              <a:t> et al. 2001; Wolf &amp; </a:t>
            </a:r>
            <a:r>
              <a:rPr lang="en-US" dirty="0" err="1"/>
              <a:t>Katzir</a:t>
            </a:r>
            <a:r>
              <a:rPr lang="en-US" dirty="0"/>
              <a:t>-Cohen 2001). </a:t>
            </a:r>
          </a:p>
        </p:txBody>
      </p:sp>
    </p:spTree>
    <p:extLst>
      <p:ext uri="{BB962C8B-B14F-4D97-AF65-F5344CB8AC3E}">
        <p14:creationId xmlns:p14="http://schemas.microsoft.com/office/powerpoint/2010/main" val="143347627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FF00"/>
          </a:solidFill>
        </p:spPr>
        <p:txBody>
          <a:bodyPr/>
          <a:lstStyle/>
          <a:p>
            <a:r>
              <a:rPr lang="en-US" dirty="0" smtClean="0"/>
              <a:t>How do ORF assessments work?</a:t>
            </a:r>
            <a:endParaRPr lang="en-US" dirty="0"/>
          </a:p>
        </p:txBody>
      </p:sp>
      <p:pic>
        <p:nvPicPr>
          <p:cNvPr id="4" name="Picture 3"/>
          <p:cNvPicPr>
            <a:picLocks noChangeAspect="1"/>
          </p:cNvPicPr>
          <p:nvPr/>
        </p:nvPicPr>
        <p:blipFill>
          <a:blip r:embed="rId2"/>
          <a:stretch>
            <a:fillRect/>
          </a:stretch>
        </p:blipFill>
        <p:spPr>
          <a:xfrm>
            <a:off x="5885323" y="2219793"/>
            <a:ext cx="2634387" cy="2977497"/>
          </a:xfrm>
          <a:prstGeom prst="rect">
            <a:avLst/>
          </a:prstGeom>
        </p:spPr>
      </p:pic>
      <p:pic>
        <p:nvPicPr>
          <p:cNvPr id="5" name="Picture 4" descr="Screen Shot 2016-05-18 at 8.07.06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594896"/>
            <a:ext cx="5207000" cy="5092700"/>
          </a:xfrm>
          <a:prstGeom prst="rect">
            <a:avLst/>
          </a:prstGeom>
        </p:spPr>
      </p:pic>
    </p:spTree>
    <p:extLst>
      <p:ext uri="{BB962C8B-B14F-4D97-AF65-F5344CB8AC3E}">
        <p14:creationId xmlns:p14="http://schemas.microsoft.com/office/powerpoint/2010/main" val="270142745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71600" y="2636912"/>
            <a:ext cx="6654800" cy="4051300"/>
          </a:xfrm>
          <a:prstGeom prst="rect">
            <a:avLst/>
          </a:prstGeom>
        </p:spPr>
      </p:pic>
      <p:pic>
        <p:nvPicPr>
          <p:cNvPr id="5" name="Picture 4"/>
          <p:cNvPicPr>
            <a:picLocks noChangeAspect="1"/>
          </p:cNvPicPr>
          <p:nvPr/>
        </p:nvPicPr>
        <p:blipFill>
          <a:blip r:embed="rId3"/>
          <a:stretch>
            <a:fillRect/>
          </a:stretch>
        </p:blipFill>
        <p:spPr>
          <a:xfrm>
            <a:off x="683568" y="116632"/>
            <a:ext cx="3721100" cy="2540000"/>
          </a:xfrm>
          <a:prstGeom prst="rect">
            <a:avLst/>
          </a:prstGeom>
        </p:spPr>
      </p:pic>
      <p:pic>
        <p:nvPicPr>
          <p:cNvPr id="6" name="Picture 5"/>
          <p:cNvPicPr>
            <a:picLocks noChangeAspect="1"/>
          </p:cNvPicPr>
          <p:nvPr/>
        </p:nvPicPr>
        <p:blipFill>
          <a:blip r:embed="rId4"/>
          <a:stretch>
            <a:fillRect/>
          </a:stretch>
        </p:blipFill>
        <p:spPr>
          <a:xfrm>
            <a:off x="4572000" y="31127"/>
            <a:ext cx="2654300" cy="2730500"/>
          </a:xfrm>
          <a:prstGeom prst="rect">
            <a:avLst/>
          </a:prstGeom>
        </p:spPr>
      </p:pic>
      <p:sp>
        <p:nvSpPr>
          <p:cNvPr id="7" name="TextBox 6"/>
          <p:cNvSpPr txBox="1"/>
          <p:nvPr/>
        </p:nvSpPr>
        <p:spPr>
          <a:xfrm>
            <a:off x="7596336" y="980728"/>
            <a:ext cx="1185203" cy="369332"/>
          </a:xfrm>
          <a:prstGeom prst="rect">
            <a:avLst/>
          </a:prstGeom>
          <a:solidFill>
            <a:srgbClr val="BFBFBF"/>
          </a:solidFill>
        </p:spPr>
        <p:txBody>
          <a:bodyPr wrap="none" rtlCol="0">
            <a:spAutoFit/>
          </a:bodyPr>
          <a:lstStyle/>
          <a:p>
            <a:r>
              <a:rPr lang="en-US" dirty="0" smtClean="0"/>
              <a:t>ORF Test 1</a:t>
            </a:r>
            <a:endParaRPr lang="en-US" dirty="0"/>
          </a:p>
        </p:txBody>
      </p:sp>
    </p:spTree>
    <p:extLst>
      <p:ext uri="{BB962C8B-B14F-4D97-AF65-F5344CB8AC3E}">
        <p14:creationId xmlns:p14="http://schemas.microsoft.com/office/powerpoint/2010/main" val="346618890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59632" y="2780928"/>
            <a:ext cx="6540500" cy="3898900"/>
          </a:xfrm>
          <a:prstGeom prst="rect">
            <a:avLst/>
          </a:prstGeom>
        </p:spPr>
      </p:pic>
      <p:pic>
        <p:nvPicPr>
          <p:cNvPr id="5" name="Picture 4"/>
          <p:cNvPicPr>
            <a:picLocks noChangeAspect="1"/>
          </p:cNvPicPr>
          <p:nvPr/>
        </p:nvPicPr>
        <p:blipFill>
          <a:blip r:embed="rId3"/>
          <a:stretch>
            <a:fillRect/>
          </a:stretch>
        </p:blipFill>
        <p:spPr>
          <a:xfrm>
            <a:off x="1403648" y="-22412"/>
            <a:ext cx="6362700" cy="2717800"/>
          </a:xfrm>
          <a:prstGeom prst="rect">
            <a:avLst/>
          </a:prstGeom>
        </p:spPr>
      </p:pic>
      <p:sp>
        <p:nvSpPr>
          <p:cNvPr id="6" name="TextBox 5"/>
          <p:cNvSpPr txBox="1"/>
          <p:nvPr/>
        </p:nvSpPr>
        <p:spPr>
          <a:xfrm>
            <a:off x="7812360" y="980728"/>
            <a:ext cx="1185203" cy="369332"/>
          </a:xfrm>
          <a:prstGeom prst="rect">
            <a:avLst/>
          </a:prstGeom>
          <a:solidFill>
            <a:srgbClr val="BFBFBF"/>
          </a:solidFill>
        </p:spPr>
        <p:txBody>
          <a:bodyPr wrap="none" rtlCol="0">
            <a:spAutoFit/>
          </a:bodyPr>
          <a:lstStyle/>
          <a:p>
            <a:r>
              <a:rPr lang="en-US" dirty="0" smtClean="0"/>
              <a:t>ORF Test 2</a:t>
            </a:r>
            <a:endParaRPr lang="en-US" dirty="0"/>
          </a:p>
        </p:txBody>
      </p:sp>
    </p:spTree>
    <p:extLst>
      <p:ext uri="{BB962C8B-B14F-4D97-AF65-F5344CB8AC3E}">
        <p14:creationId xmlns:p14="http://schemas.microsoft.com/office/powerpoint/2010/main" val="90711138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548680"/>
            <a:ext cx="8229600" cy="1152128"/>
          </a:xfrm>
          <a:solidFill>
            <a:srgbClr val="00FF00"/>
          </a:solidFill>
        </p:spPr>
        <p:txBody>
          <a:bodyPr>
            <a:normAutofit/>
          </a:bodyPr>
          <a:lstStyle/>
          <a:p>
            <a:r>
              <a:rPr lang="en-US" dirty="0" smtClean="0"/>
              <a:t>NEEDU testing </a:t>
            </a:r>
            <a:r>
              <a:rPr lang="en-US" dirty="0" smtClean="0"/>
              <a:t>procedure - 2013</a:t>
            </a:r>
            <a:endParaRPr lang="en-US" dirty="0"/>
          </a:p>
        </p:txBody>
      </p:sp>
      <p:sp>
        <p:nvSpPr>
          <p:cNvPr id="4" name="Rectangle 3"/>
          <p:cNvSpPr/>
          <p:nvPr/>
        </p:nvSpPr>
        <p:spPr>
          <a:xfrm>
            <a:off x="4674973" y="2132856"/>
            <a:ext cx="4320480" cy="43204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214 rural primary schools</a:t>
            </a:r>
            <a:endParaRPr lang="en-US" dirty="0"/>
          </a:p>
        </p:txBody>
      </p:sp>
      <p:grpSp>
        <p:nvGrpSpPr>
          <p:cNvPr id="14" name="Group 13"/>
          <p:cNvGrpSpPr/>
          <p:nvPr/>
        </p:nvGrpSpPr>
        <p:grpSpPr>
          <a:xfrm>
            <a:off x="402801" y="2204864"/>
            <a:ext cx="8232612" cy="1440160"/>
            <a:chOff x="251520" y="1916832"/>
            <a:chExt cx="8232612" cy="1440160"/>
          </a:xfrm>
        </p:grpSpPr>
        <p:sp>
          <p:nvSpPr>
            <p:cNvPr id="5" name="Rounded Rectangle 4"/>
            <p:cNvSpPr/>
            <p:nvPr/>
          </p:nvSpPr>
          <p:spPr>
            <a:xfrm>
              <a:off x="4523692" y="2492896"/>
              <a:ext cx="3960440" cy="86409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4697 grade 5 students wrote a comprehension test (San-Hunter /20)</a:t>
              </a:r>
              <a:endParaRPr lang="en-US" dirty="0"/>
            </a:p>
          </p:txBody>
        </p:sp>
        <p:sp>
          <p:nvSpPr>
            <p:cNvPr id="7" name="Curved Right Arrow 6"/>
            <p:cNvSpPr/>
            <p:nvPr/>
          </p:nvSpPr>
          <p:spPr>
            <a:xfrm>
              <a:off x="3515580" y="1916832"/>
              <a:ext cx="864096" cy="936104"/>
            </a:xfrm>
            <a:prstGeom prst="curvedRight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solidFill>
                  <a:schemeClr val="tx1"/>
                </a:solidFill>
              </a:endParaRPr>
            </a:p>
          </p:txBody>
        </p:sp>
        <p:sp>
          <p:nvSpPr>
            <p:cNvPr id="11" name="TextBox 10"/>
            <p:cNvSpPr txBox="1"/>
            <p:nvPr/>
          </p:nvSpPr>
          <p:spPr>
            <a:xfrm>
              <a:off x="251520" y="2060848"/>
              <a:ext cx="3192052" cy="646331"/>
            </a:xfrm>
            <a:prstGeom prst="rect">
              <a:avLst/>
            </a:prstGeom>
            <a:solidFill>
              <a:schemeClr val="bg1">
                <a:lumMod val="75000"/>
              </a:schemeClr>
            </a:solidFill>
          </p:spPr>
          <p:txBody>
            <a:bodyPr wrap="square" rtlCol="0">
              <a:spAutoFit/>
            </a:bodyPr>
            <a:lstStyle/>
            <a:p>
              <a:pPr algn="r"/>
              <a:r>
                <a:rPr lang="en-US" dirty="0" smtClean="0"/>
                <a:t>All grade 5 students in one class were selected to participate</a:t>
              </a:r>
              <a:endParaRPr lang="en-US" dirty="0"/>
            </a:p>
          </p:txBody>
        </p:sp>
      </p:grpSp>
      <p:grpSp>
        <p:nvGrpSpPr>
          <p:cNvPr id="20" name="Group 19"/>
          <p:cNvGrpSpPr/>
          <p:nvPr/>
        </p:nvGrpSpPr>
        <p:grpSpPr>
          <a:xfrm>
            <a:off x="402801" y="3284984"/>
            <a:ext cx="8726575" cy="1368152"/>
            <a:chOff x="251520" y="2420888"/>
            <a:chExt cx="8726575" cy="1368152"/>
          </a:xfrm>
        </p:grpSpPr>
        <p:grpSp>
          <p:nvGrpSpPr>
            <p:cNvPr id="15" name="Group 14"/>
            <p:cNvGrpSpPr/>
            <p:nvPr/>
          </p:nvGrpSpPr>
          <p:grpSpPr>
            <a:xfrm>
              <a:off x="251520" y="2420888"/>
              <a:ext cx="6840760" cy="1368152"/>
              <a:chOff x="251520" y="2996952"/>
              <a:chExt cx="6840760" cy="1368152"/>
            </a:xfrm>
          </p:grpSpPr>
          <p:sp>
            <p:nvSpPr>
              <p:cNvPr id="6" name="Rounded Rectangle 5"/>
              <p:cNvSpPr/>
              <p:nvPr/>
            </p:nvSpPr>
            <p:spPr>
              <a:xfrm>
                <a:off x="4523692" y="3501008"/>
                <a:ext cx="2568588" cy="86409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1786 students selected to write Oral Reading Fluency Test 1 (next day)</a:t>
                </a:r>
              </a:p>
            </p:txBody>
          </p:sp>
          <p:sp>
            <p:nvSpPr>
              <p:cNvPr id="8" name="Curved Right Arrow 7"/>
              <p:cNvSpPr/>
              <p:nvPr/>
            </p:nvSpPr>
            <p:spPr>
              <a:xfrm>
                <a:off x="3515580" y="2996952"/>
                <a:ext cx="864096" cy="936104"/>
              </a:xfrm>
              <a:prstGeom prst="curvedRight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solidFill>
                    <a:schemeClr val="tx1"/>
                  </a:solidFill>
                </a:endParaRPr>
              </a:p>
            </p:txBody>
          </p:sp>
          <p:sp>
            <p:nvSpPr>
              <p:cNvPr id="12" name="TextBox 11"/>
              <p:cNvSpPr txBox="1"/>
              <p:nvPr/>
            </p:nvSpPr>
            <p:spPr>
              <a:xfrm>
                <a:off x="251520" y="3068960"/>
                <a:ext cx="3192052" cy="646331"/>
              </a:xfrm>
              <a:prstGeom prst="rect">
                <a:avLst/>
              </a:prstGeom>
              <a:solidFill>
                <a:srgbClr val="BFBFBF"/>
              </a:solidFill>
            </p:spPr>
            <p:txBody>
              <a:bodyPr wrap="square" rtlCol="0">
                <a:spAutoFit/>
              </a:bodyPr>
              <a:lstStyle/>
              <a:p>
                <a:pPr algn="r"/>
                <a:r>
                  <a:rPr lang="en-US" dirty="0" smtClean="0"/>
                  <a:t>The top 3, middle 4 and bottom 3 students  did the ORF 1 test</a:t>
                </a:r>
                <a:endParaRPr lang="en-US" dirty="0"/>
              </a:p>
            </p:txBody>
          </p:sp>
        </p:grpSp>
        <p:sp>
          <p:nvSpPr>
            <p:cNvPr id="19" name="TextBox 18"/>
            <p:cNvSpPr txBox="1"/>
            <p:nvPr/>
          </p:nvSpPr>
          <p:spPr>
            <a:xfrm>
              <a:off x="7092280" y="3140968"/>
              <a:ext cx="1885815" cy="646331"/>
            </a:xfrm>
            <a:prstGeom prst="rect">
              <a:avLst/>
            </a:prstGeom>
            <a:noFill/>
          </p:spPr>
          <p:txBody>
            <a:bodyPr wrap="none" rtlCol="0">
              <a:spAutoFit/>
            </a:bodyPr>
            <a:lstStyle/>
            <a:p>
              <a:r>
                <a:rPr lang="en-US" dirty="0" smtClean="0"/>
                <a:t>(+ comprehension </a:t>
              </a:r>
            </a:p>
            <a:p>
              <a:r>
                <a:rPr lang="en-US" dirty="0" smtClean="0"/>
                <a:t>Test /5)</a:t>
              </a:r>
              <a:endParaRPr lang="en-US" dirty="0"/>
            </a:p>
          </p:txBody>
        </p:sp>
      </p:grpSp>
      <p:grpSp>
        <p:nvGrpSpPr>
          <p:cNvPr id="22" name="Group 21"/>
          <p:cNvGrpSpPr/>
          <p:nvPr/>
        </p:nvGrpSpPr>
        <p:grpSpPr>
          <a:xfrm>
            <a:off x="330793" y="4437112"/>
            <a:ext cx="8222519" cy="1296144"/>
            <a:chOff x="179512" y="3573016"/>
            <a:chExt cx="8222519" cy="1296144"/>
          </a:xfrm>
        </p:grpSpPr>
        <p:grpSp>
          <p:nvGrpSpPr>
            <p:cNvPr id="16" name="Group 15"/>
            <p:cNvGrpSpPr/>
            <p:nvPr/>
          </p:nvGrpSpPr>
          <p:grpSpPr>
            <a:xfrm>
              <a:off x="179512" y="3573016"/>
              <a:ext cx="6216388" cy="1296144"/>
              <a:chOff x="179512" y="4149080"/>
              <a:chExt cx="6216388" cy="1296144"/>
            </a:xfrm>
          </p:grpSpPr>
          <p:sp>
            <p:nvSpPr>
              <p:cNvPr id="9" name="Curved Right Arrow 8"/>
              <p:cNvSpPr/>
              <p:nvPr/>
            </p:nvSpPr>
            <p:spPr>
              <a:xfrm>
                <a:off x="3515580" y="4149080"/>
                <a:ext cx="864096" cy="936104"/>
              </a:xfrm>
              <a:prstGeom prst="curvedRight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solidFill>
                    <a:schemeClr val="tx1"/>
                  </a:solidFill>
                </a:endParaRPr>
              </a:p>
            </p:txBody>
          </p:sp>
          <p:sp>
            <p:nvSpPr>
              <p:cNvPr id="10" name="Rounded Rectangle 9"/>
              <p:cNvSpPr/>
              <p:nvPr/>
            </p:nvSpPr>
            <p:spPr>
              <a:xfrm>
                <a:off x="4523692" y="4581128"/>
                <a:ext cx="1872208" cy="86409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878 students selected to write ORF Test 2</a:t>
                </a:r>
              </a:p>
            </p:txBody>
          </p:sp>
          <p:sp>
            <p:nvSpPr>
              <p:cNvPr id="13" name="TextBox 12"/>
              <p:cNvSpPr txBox="1"/>
              <p:nvPr/>
            </p:nvSpPr>
            <p:spPr>
              <a:xfrm>
                <a:off x="179512" y="4221088"/>
                <a:ext cx="3264060" cy="646331"/>
              </a:xfrm>
              <a:prstGeom prst="rect">
                <a:avLst/>
              </a:prstGeom>
              <a:solidFill>
                <a:srgbClr val="BFBFBF"/>
              </a:solidFill>
            </p:spPr>
            <p:txBody>
              <a:bodyPr wrap="square" rtlCol="0">
                <a:spAutoFit/>
              </a:bodyPr>
              <a:lstStyle/>
              <a:p>
                <a:pPr algn="r"/>
                <a:r>
                  <a:rPr lang="en-US" dirty="0" smtClean="0"/>
                  <a:t>If students read  50 WCPM they did the more difficult ORF test 2</a:t>
                </a:r>
                <a:endParaRPr lang="en-US" dirty="0"/>
              </a:p>
            </p:txBody>
          </p:sp>
        </p:grpSp>
        <p:sp>
          <p:nvSpPr>
            <p:cNvPr id="21" name="TextBox 20"/>
            <p:cNvSpPr txBox="1"/>
            <p:nvPr/>
          </p:nvSpPr>
          <p:spPr>
            <a:xfrm>
              <a:off x="6516216" y="4149080"/>
              <a:ext cx="1885815" cy="646331"/>
            </a:xfrm>
            <a:prstGeom prst="rect">
              <a:avLst/>
            </a:prstGeom>
            <a:noFill/>
          </p:spPr>
          <p:txBody>
            <a:bodyPr wrap="none" rtlCol="0">
              <a:spAutoFit/>
            </a:bodyPr>
            <a:lstStyle/>
            <a:p>
              <a:r>
                <a:rPr lang="en-US" dirty="0" smtClean="0"/>
                <a:t>(+ comprehension </a:t>
              </a:r>
            </a:p>
            <a:p>
              <a:r>
                <a:rPr lang="en-US" dirty="0" smtClean="0"/>
                <a:t>Test /5)</a:t>
              </a:r>
              <a:endParaRPr lang="en-US" dirty="0"/>
            </a:p>
          </p:txBody>
        </p:sp>
      </p:grpSp>
      <p:sp>
        <p:nvSpPr>
          <p:cNvPr id="23" name="TextBox 22"/>
          <p:cNvSpPr txBox="1"/>
          <p:nvPr/>
        </p:nvSpPr>
        <p:spPr>
          <a:xfrm>
            <a:off x="323528" y="6093296"/>
            <a:ext cx="8310801" cy="646331"/>
          </a:xfrm>
          <a:prstGeom prst="rect">
            <a:avLst/>
          </a:prstGeom>
          <a:solidFill>
            <a:schemeClr val="bg1">
              <a:lumMod val="85000"/>
            </a:schemeClr>
          </a:solidFill>
        </p:spPr>
        <p:txBody>
          <a:bodyPr wrap="none" rtlCol="0">
            <a:spAutoFit/>
          </a:bodyPr>
          <a:lstStyle/>
          <a:p>
            <a:r>
              <a:rPr lang="en-US" i="1" dirty="0" smtClean="0"/>
              <a:t>Tests were administered at different times in the year. Preliminary analysis shows little </a:t>
            </a:r>
          </a:p>
          <a:p>
            <a:r>
              <a:rPr lang="en-US" i="1" dirty="0" smtClean="0"/>
              <a:t>Relation between time of test and results.</a:t>
            </a:r>
            <a:endParaRPr lang="en-US" i="1" dirty="0"/>
          </a:p>
        </p:txBody>
      </p:sp>
    </p:spTree>
    <p:extLst>
      <p:ext uri="{BB962C8B-B14F-4D97-AF65-F5344CB8AC3E}">
        <p14:creationId xmlns:p14="http://schemas.microsoft.com/office/powerpoint/2010/main" val="44648196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FF00"/>
          </a:solidFill>
        </p:spPr>
        <p:txBody>
          <a:bodyPr/>
          <a:lstStyle/>
          <a:p>
            <a:r>
              <a:rPr lang="en-US" dirty="0" smtClean="0"/>
              <a:t>What about ESL kids in rural areas?</a:t>
            </a:r>
            <a:endParaRPr lang="en-US" dirty="0"/>
          </a:p>
        </p:txBody>
      </p:sp>
      <p:sp>
        <p:nvSpPr>
          <p:cNvPr id="5" name="TextBox 4"/>
          <p:cNvSpPr txBox="1"/>
          <p:nvPr/>
        </p:nvSpPr>
        <p:spPr>
          <a:xfrm>
            <a:off x="3378200" y="6399594"/>
            <a:ext cx="3031987" cy="369332"/>
          </a:xfrm>
          <a:prstGeom prst="rect">
            <a:avLst/>
          </a:prstGeom>
          <a:noFill/>
        </p:spPr>
        <p:txBody>
          <a:bodyPr wrap="none" rtlCol="0">
            <a:spAutoFit/>
          </a:bodyPr>
          <a:lstStyle/>
          <a:p>
            <a:r>
              <a:rPr lang="en-US" i="1" dirty="0" smtClean="0"/>
              <a:t>Draper &amp; Spaull, 2015 (SAJCE)</a:t>
            </a:r>
            <a:endParaRPr lang="en-US" i="1" dirty="0"/>
          </a:p>
        </p:txBody>
      </p:sp>
      <p:pic>
        <p:nvPicPr>
          <p:cNvPr id="6" name="Picture 5" descr="Macintosh HD:Users:Spaull:Dropbox:Journal articles:2015 NEEDU reading Gr5:Kim - READING STUDY (1):Graphs and tables:Fig3-Hist &amp; kdensities WCPM A1 + NEEDU (18 June 2015).tif"/>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15427"/>
            <a:ext cx="6979506" cy="4884167"/>
          </a:xfrm>
          <a:prstGeom prst="rect">
            <a:avLst/>
          </a:prstGeom>
          <a:noFill/>
          <a:ln>
            <a:noFill/>
          </a:ln>
        </p:spPr>
      </p:pic>
      <p:sp>
        <p:nvSpPr>
          <p:cNvPr id="3" name="Rectangle 2"/>
          <p:cNvSpPr/>
          <p:nvPr/>
        </p:nvSpPr>
        <p:spPr>
          <a:xfrm>
            <a:off x="4043578" y="1417638"/>
            <a:ext cx="5100422" cy="2308324"/>
          </a:xfrm>
          <a:prstGeom prst="rect">
            <a:avLst/>
          </a:prstGeom>
          <a:solidFill>
            <a:schemeClr val="bg1">
              <a:lumMod val="95000"/>
            </a:schemeClr>
          </a:solidFill>
        </p:spPr>
        <p:txBody>
          <a:bodyPr wrap="square">
            <a:spAutoFit/>
          </a:bodyPr>
          <a:lstStyle/>
          <a:p>
            <a:r>
              <a:rPr lang="en-GB" dirty="0" smtClean="0"/>
              <a:t>“We </a:t>
            </a:r>
            <a:r>
              <a:rPr lang="en-GB" dirty="0"/>
              <a:t>found that South African Grade 5 second language learners from rural areas in South Africa had essentially the same distribution as </a:t>
            </a:r>
            <a:r>
              <a:rPr lang="en-GB" b="1" dirty="0"/>
              <a:t>Grade 1 second language learners in Florida, or Grade 2 second language remedial learners who had been removed from normal classes </a:t>
            </a:r>
            <a:r>
              <a:rPr lang="en-GB" dirty="0"/>
              <a:t>because they ‘cannot communicate meaning orally in English and demonstrate very little understanding in English’. </a:t>
            </a:r>
            <a:endParaRPr lang="en-ZA" dirty="0"/>
          </a:p>
        </p:txBody>
      </p:sp>
    </p:spTree>
    <p:extLst>
      <p:ext uri="{BB962C8B-B14F-4D97-AF65-F5344CB8AC3E}">
        <p14:creationId xmlns:p14="http://schemas.microsoft.com/office/powerpoint/2010/main" val="10347090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588029"/>
          </a:xfrm>
          <a:solidFill>
            <a:srgbClr val="00FF00"/>
          </a:solidFill>
        </p:spPr>
        <p:txBody>
          <a:bodyPr/>
          <a:lstStyle/>
          <a:p>
            <a:r>
              <a:rPr lang="en-US" dirty="0" smtClean="0"/>
              <a:t>2 Large Research Projects</a:t>
            </a:r>
            <a:endParaRPr lang="en-US" dirty="0"/>
          </a:p>
        </p:txBody>
      </p:sp>
      <p:sp>
        <p:nvSpPr>
          <p:cNvPr id="3" name="Content Placeholder 2"/>
          <p:cNvSpPr>
            <a:spLocks noGrp="1"/>
          </p:cNvSpPr>
          <p:nvPr>
            <p:ph idx="1"/>
          </p:nvPr>
        </p:nvSpPr>
        <p:spPr/>
        <p:txBody>
          <a:bodyPr>
            <a:normAutofit/>
          </a:bodyPr>
          <a:lstStyle/>
          <a:p>
            <a:endParaRPr lang="en-US" sz="2800" dirty="0" smtClean="0"/>
          </a:p>
          <a:p>
            <a:r>
              <a:rPr lang="en-US" sz="2800" dirty="0" smtClean="0"/>
              <a:t>Two </a:t>
            </a:r>
            <a:r>
              <a:rPr lang="en-US" sz="2800" dirty="0" smtClean="0"/>
              <a:t>large research projects are </a:t>
            </a:r>
            <a:r>
              <a:rPr lang="en-US" sz="2800" dirty="0" smtClean="0"/>
              <a:t>completed:</a:t>
            </a:r>
            <a:endParaRPr lang="en-US" sz="2800" dirty="0" smtClean="0"/>
          </a:p>
          <a:p>
            <a:pPr lvl="1"/>
            <a:r>
              <a:rPr lang="en-US" sz="2400" b="1" dirty="0" smtClean="0"/>
              <a:t>Binding Constraints </a:t>
            </a:r>
            <a:r>
              <a:rPr lang="en-US" sz="2400" b="1" dirty="0" smtClean="0"/>
              <a:t>in Education in SA </a:t>
            </a:r>
            <a:r>
              <a:rPr lang="en-US" sz="2400" dirty="0" smtClean="0"/>
              <a:t>(</a:t>
            </a:r>
            <a:r>
              <a:rPr lang="en-US" sz="2400" dirty="0" smtClean="0"/>
              <a:t>PSPPD)</a:t>
            </a:r>
          </a:p>
          <a:p>
            <a:pPr lvl="1"/>
            <a:r>
              <a:rPr lang="en-US" sz="2400" b="1" dirty="0" smtClean="0"/>
              <a:t>Laying Firm Foundations: Getting Reading Right </a:t>
            </a:r>
            <a:r>
              <a:rPr lang="en-US" sz="2400" dirty="0" smtClean="0"/>
              <a:t>(</a:t>
            </a:r>
            <a:r>
              <a:rPr lang="en-US" sz="2400" dirty="0" err="1" smtClean="0"/>
              <a:t>Zenex</a:t>
            </a:r>
            <a:r>
              <a:rPr lang="en-US" sz="2400" dirty="0" smtClean="0"/>
              <a:t>)</a:t>
            </a:r>
          </a:p>
          <a:p>
            <a:r>
              <a:rPr lang="en-US" sz="2800" dirty="0" smtClean="0"/>
              <a:t>Both make the argument that reading in the FP is </a:t>
            </a:r>
            <a:r>
              <a:rPr lang="en-US" sz="2800" i="1" dirty="0" smtClean="0"/>
              <a:t>the</a:t>
            </a:r>
            <a:r>
              <a:rPr lang="en-US" sz="2800" dirty="0" smtClean="0"/>
              <a:t> biggest solvable problem in our education system. </a:t>
            </a:r>
          </a:p>
        </p:txBody>
      </p:sp>
    </p:spTree>
    <p:extLst>
      <p:ext uri="{BB962C8B-B14F-4D97-AF65-F5344CB8AC3E}">
        <p14:creationId xmlns:p14="http://schemas.microsoft.com/office/powerpoint/2010/main" val="159620046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417" y="6377079"/>
            <a:ext cx="8229600" cy="480921"/>
          </a:xfrm>
          <a:noFill/>
        </p:spPr>
        <p:txBody>
          <a:bodyPr>
            <a:noAutofit/>
          </a:bodyPr>
          <a:lstStyle/>
          <a:p>
            <a:r>
              <a:rPr lang="en-US" sz="2400" b="1" dirty="0" smtClean="0"/>
              <a:t>PSPPD &amp; </a:t>
            </a:r>
            <a:r>
              <a:rPr lang="en-US" sz="2400" b="1" dirty="0" err="1" smtClean="0"/>
              <a:t>Zenex</a:t>
            </a:r>
            <a:r>
              <a:rPr lang="en-US" sz="2400" b="1" dirty="0" smtClean="0"/>
              <a:t> Report Launch 24 May 2016</a:t>
            </a:r>
            <a:endParaRPr lang="en-US" sz="2400" b="1" dirty="0"/>
          </a:p>
        </p:txBody>
      </p:sp>
      <p:pic>
        <p:nvPicPr>
          <p:cNvPr id="4" name="Picture 3" descr="Screen Shot 2016-05-18 at 8.12.09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4494721" cy="6353703"/>
          </a:xfrm>
          <a:prstGeom prst="rect">
            <a:avLst/>
          </a:prstGeom>
          <a:ln>
            <a:noFill/>
          </a:ln>
          <a:effectLst>
            <a:outerShdw blurRad="292100" dist="139700" dir="2700000" algn="tl" rotWithShape="0">
              <a:srgbClr val="333333">
                <a:alpha val="65000"/>
              </a:srgbClr>
            </a:outerShdw>
          </a:effectLst>
        </p:spPr>
      </p:pic>
      <p:pic>
        <p:nvPicPr>
          <p:cNvPr id="5" name="Picture 4" descr="Screen Shot 2016-05-18 at 8.12.25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5102" y="0"/>
            <a:ext cx="4498898" cy="637707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151327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2674" y="274638"/>
            <a:ext cx="8029551" cy="1143000"/>
          </a:xfrm>
          <a:solidFill>
            <a:srgbClr val="00FF00"/>
          </a:solidFill>
        </p:spPr>
        <p:txBody>
          <a:bodyPr/>
          <a:lstStyle/>
          <a:p>
            <a:r>
              <a:rPr lang="en-US" dirty="0" smtClean="0"/>
              <a:t>Main conclusions</a:t>
            </a:r>
            <a:endParaRPr lang="en-US" dirty="0"/>
          </a:p>
        </p:txBody>
      </p:sp>
      <p:sp>
        <p:nvSpPr>
          <p:cNvPr id="3" name="Content Placeholder 2"/>
          <p:cNvSpPr>
            <a:spLocks noGrp="1"/>
          </p:cNvSpPr>
          <p:nvPr>
            <p:ph idx="1"/>
          </p:nvPr>
        </p:nvSpPr>
        <p:spPr>
          <a:xfrm>
            <a:off x="457200" y="2133600"/>
            <a:ext cx="5778500" cy="3352799"/>
          </a:xfrm>
        </p:spPr>
        <p:txBody>
          <a:bodyPr>
            <a:normAutofit fontScale="70000" lnSpcReduction="20000"/>
          </a:bodyPr>
          <a:lstStyle/>
          <a:p>
            <a:pPr marL="514350" indent="-514350">
              <a:buFont typeface="+mj-lt"/>
              <a:buAutoNum type="arabicPeriod"/>
            </a:pPr>
            <a:r>
              <a:rPr lang="en-US" dirty="0" smtClean="0"/>
              <a:t>The majority of South African children are not learning to read in any language by the end of Grade 3. </a:t>
            </a:r>
          </a:p>
          <a:p>
            <a:pPr marL="514350" indent="-514350">
              <a:buFont typeface="+mj-lt"/>
              <a:buAutoNum type="arabicPeriod"/>
            </a:pPr>
            <a:endParaRPr lang="en-US" dirty="0" smtClean="0"/>
          </a:p>
          <a:p>
            <a:pPr marL="514350" indent="-514350">
              <a:buFont typeface="+mj-lt"/>
              <a:buAutoNum type="arabicPeriod"/>
            </a:pPr>
            <a:r>
              <a:rPr lang="en-US" dirty="0" smtClean="0"/>
              <a:t>This is the binding constraint to improved educational outcomes for the poor. </a:t>
            </a:r>
          </a:p>
          <a:p>
            <a:pPr marL="514350" indent="-514350">
              <a:buFont typeface="+mj-lt"/>
              <a:buAutoNum type="arabicPeriod"/>
            </a:pPr>
            <a:endParaRPr lang="en-US" dirty="0" smtClean="0"/>
          </a:p>
          <a:p>
            <a:pPr marL="514350" indent="-514350">
              <a:buFont typeface="+mj-lt"/>
              <a:buAutoNum type="arabicPeriod"/>
            </a:pPr>
            <a:r>
              <a:rPr lang="en-US" dirty="0" smtClean="0"/>
              <a:t>These students never get a firm hold on the first rung of the academic ladder and stumble forward into higher grades with low self esteem and compromised learning.</a:t>
            </a:r>
            <a:endParaRPr lang="en-US" dirty="0"/>
          </a:p>
        </p:txBody>
      </p:sp>
      <p:pic>
        <p:nvPicPr>
          <p:cNvPr id="4" name="Picture 3" descr="Screen Shot 2016-04-28 at 7.42.59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5700" y="2374900"/>
            <a:ext cx="2736574" cy="2590800"/>
          </a:xfrm>
          <a:prstGeom prst="rect">
            <a:avLst/>
          </a:prstGeom>
        </p:spPr>
      </p:pic>
    </p:spTree>
    <p:extLst>
      <p:ext uri="{BB962C8B-B14F-4D97-AF65-F5344CB8AC3E}">
        <p14:creationId xmlns:p14="http://schemas.microsoft.com/office/powerpoint/2010/main" val="1553942517"/>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600" y="1900238"/>
            <a:ext cx="3218780" cy="2163762"/>
          </a:xfrm>
          <a:solidFill>
            <a:srgbClr val="00FF00"/>
          </a:solidFill>
        </p:spPr>
        <p:txBody>
          <a:bodyPr>
            <a:normAutofit/>
          </a:bodyPr>
          <a:lstStyle/>
          <a:p>
            <a:pPr algn="l"/>
            <a:r>
              <a:rPr lang="en-US" sz="3600" u="sng" dirty="0" smtClean="0"/>
              <a:t>PSPPD</a:t>
            </a:r>
            <a:r>
              <a:rPr lang="en-US" sz="3600" dirty="0" smtClean="0"/>
              <a:t>: Binding Constraints in Education</a:t>
            </a:r>
            <a:endParaRPr lang="en-US" sz="3600" dirty="0"/>
          </a:p>
        </p:txBody>
      </p:sp>
      <p:pic>
        <p:nvPicPr>
          <p:cNvPr id="3" name="Picture 2" descr="Screen Shot 2016-05-18 at 8.16.4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1225" y="156104"/>
            <a:ext cx="5702775" cy="6534214"/>
          </a:xfrm>
          <a:prstGeom prst="rect">
            <a:avLst/>
          </a:prstGeom>
        </p:spPr>
      </p:pic>
    </p:spTree>
    <p:extLst>
      <p:ext uri="{BB962C8B-B14F-4D97-AF65-F5344CB8AC3E}">
        <p14:creationId xmlns:p14="http://schemas.microsoft.com/office/powerpoint/2010/main" val="2332866027"/>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FF00"/>
          </a:solidFill>
        </p:spPr>
        <p:txBody>
          <a:bodyPr>
            <a:normAutofit fontScale="90000"/>
          </a:bodyPr>
          <a:lstStyle/>
          <a:p>
            <a:r>
              <a:rPr lang="en-US" dirty="0" smtClean="0"/>
              <a:t>Policy d</a:t>
            </a:r>
            <a:r>
              <a:rPr lang="en-US" dirty="0" smtClean="0"/>
              <a:t>é</a:t>
            </a:r>
            <a:r>
              <a:rPr lang="en-US" dirty="0" smtClean="0"/>
              <a:t>j</a:t>
            </a:r>
            <a:r>
              <a:rPr lang="en-US" dirty="0" smtClean="0"/>
              <a:t>à</a:t>
            </a:r>
            <a:r>
              <a:rPr lang="en-US" dirty="0" smtClean="0"/>
              <a:t> vu? Plus </a:t>
            </a:r>
            <a:r>
              <a:rPr lang="en-US" dirty="0" err="1" smtClean="0"/>
              <a:t>que</a:t>
            </a:r>
            <a:r>
              <a:rPr lang="en-US" dirty="0" smtClean="0"/>
              <a:t> </a:t>
            </a:r>
            <a:r>
              <a:rPr lang="en-US" dirty="0" err="1" smtClean="0"/>
              <a:t>ç</a:t>
            </a:r>
            <a:r>
              <a:rPr lang="en-US" dirty="0" err="1" smtClean="0"/>
              <a:t>a</a:t>
            </a:r>
            <a:r>
              <a:rPr lang="en-US" dirty="0" smtClean="0"/>
              <a:t> change?</a:t>
            </a:r>
            <a:endParaRPr lang="en-US" dirty="0"/>
          </a:p>
        </p:txBody>
      </p:sp>
      <p:sp>
        <p:nvSpPr>
          <p:cNvPr id="3" name="Content Placeholder 2"/>
          <p:cNvSpPr>
            <a:spLocks noGrp="1"/>
          </p:cNvSpPr>
          <p:nvPr>
            <p:ph idx="1"/>
          </p:nvPr>
        </p:nvSpPr>
        <p:spPr>
          <a:xfrm>
            <a:off x="457200" y="2056725"/>
            <a:ext cx="8229600" cy="4405029"/>
          </a:xfrm>
        </p:spPr>
        <p:txBody>
          <a:bodyPr>
            <a:normAutofit lnSpcReduction="10000"/>
          </a:bodyPr>
          <a:lstStyle/>
          <a:p>
            <a:pPr marL="0" indent="0">
              <a:buNone/>
            </a:pPr>
            <a:r>
              <a:rPr lang="en-US" dirty="0" smtClean="0"/>
              <a:t>We’ve been on this rodeo before…</a:t>
            </a:r>
          </a:p>
          <a:p>
            <a:pPr marL="571500" indent="-514350">
              <a:buFont typeface="+mj-lt"/>
              <a:buAutoNum type="arabicPeriod"/>
            </a:pPr>
            <a:r>
              <a:rPr lang="en-US" sz="2000" dirty="0" smtClean="0"/>
              <a:t>National Reading Strategy (DBE, 2008) – </a:t>
            </a:r>
            <a:r>
              <a:rPr lang="en-US" sz="2000" dirty="0" err="1" smtClean="0"/>
              <a:t>Pandor</a:t>
            </a:r>
            <a:endParaRPr lang="en-US" sz="2000" dirty="0" smtClean="0"/>
          </a:p>
          <a:p>
            <a:pPr marL="571500" indent="-514350">
              <a:buFont typeface="+mj-lt"/>
              <a:buAutoNum type="arabicPeriod"/>
            </a:pPr>
            <a:r>
              <a:rPr lang="en-US" sz="2000" dirty="0" smtClean="0"/>
              <a:t>Teaching Reading in the Early Grades: A Teacher’s Handbooks (DBE, 2008)</a:t>
            </a:r>
          </a:p>
          <a:p>
            <a:pPr marL="571500" indent="-514350">
              <a:buFont typeface="+mj-lt"/>
              <a:buAutoNum type="arabicPeriod"/>
            </a:pPr>
            <a:r>
              <a:rPr lang="en-US" sz="2000" dirty="0" smtClean="0"/>
              <a:t>Western Cape Numeracy &amp; Literacy Strategy 2006-2016 (WCED, 2006)</a:t>
            </a:r>
          </a:p>
          <a:p>
            <a:pPr marL="571500" indent="-514350">
              <a:buFont typeface="+mj-lt"/>
              <a:buAutoNum type="arabicPeriod"/>
            </a:pPr>
            <a:r>
              <a:rPr lang="en-US" sz="2000" dirty="0" smtClean="0"/>
              <a:t>Foundations for Learning Campaign (DBE, 2008)</a:t>
            </a:r>
          </a:p>
          <a:p>
            <a:pPr marL="571500" indent="-514350">
              <a:buFont typeface="+mj-lt"/>
              <a:buAutoNum type="arabicPeriod"/>
            </a:pPr>
            <a:r>
              <a:rPr lang="en-US" sz="2000" dirty="0" smtClean="0"/>
              <a:t>Gauteng Primary Literacy Strategy 2010-2014 (GDE, 2010)</a:t>
            </a:r>
          </a:p>
          <a:p>
            <a:pPr marL="571500" indent="-514350">
              <a:buFont typeface="+mj-lt"/>
              <a:buAutoNum type="arabicPeriod"/>
            </a:pPr>
            <a:r>
              <a:rPr lang="en-US" sz="2000" dirty="0" smtClean="0"/>
              <a:t>NEED Reading Study 2013 (NEEDU, 2013)</a:t>
            </a:r>
          </a:p>
          <a:p>
            <a:pPr marL="571500" indent="-514350">
              <a:buFont typeface="+mj-lt"/>
              <a:buAutoNum type="arabicPeriod"/>
            </a:pPr>
            <a:r>
              <a:rPr lang="en-US" sz="2000" dirty="0" smtClean="0"/>
              <a:t>Systematic Method for Reading Success (Hollingsworth &amp; Gains, 2009)</a:t>
            </a:r>
          </a:p>
          <a:p>
            <a:pPr marL="571500" indent="-514350">
              <a:buFont typeface="+mj-lt"/>
              <a:buAutoNum type="arabicPeriod"/>
            </a:pPr>
            <a:r>
              <a:rPr lang="en-US" sz="2000" dirty="0" smtClean="0"/>
              <a:t>Western Cape Living Labs Schools (WCED, 2015)</a:t>
            </a:r>
          </a:p>
          <a:p>
            <a:pPr marL="571500" indent="-514350">
              <a:buFont typeface="+mj-lt"/>
              <a:buAutoNum type="arabicPeriod"/>
            </a:pPr>
            <a:endParaRPr lang="en-US" sz="2000" dirty="0" smtClean="0"/>
          </a:p>
          <a:p>
            <a:pPr marL="57150" indent="0" algn="ctr">
              <a:buNone/>
            </a:pPr>
            <a:r>
              <a:rPr lang="en-US" sz="1400" i="1" dirty="0" smtClean="0"/>
              <a:t>(See PSPPD Report (2016) for full discussion of previous reading initiatives)</a:t>
            </a:r>
          </a:p>
          <a:p>
            <a:pPr marL="571500" indent="-514350">
              <a:buFont typeface="+mj-lt"/>
              <a:buAutoNum type="arabicPeriod"/>
            </a:pPr>
            <a:endParaRPr lang="en-US" sz="2000" dirty="0" smtClean="0"/>
          </a:p>
          <a:p>
            <a:pPr marL="971550" lvl="1" indent="-514350">
              <a:buFont typeface="+mj-lt"/>
              <a:buAutoNum type="arabicPeriod"/>
            </a:pPr>
            <a:endParaRPr lang="en-US" sz="2000" dirty="0"/>
          </a:p>
        </p:txBody>
      </p:sp>
      <p:sp>
        <p:nvSpPr>
          <p:cNvPr id="4" name="Rectangle 3"/>
          <p:cNvSpPr/>
          <p:nvPr/>
        </p:nvSpPr>
        <p:spPr>
          <a:xfrm>
            <a:off x="4080933" y="25400"/>
            <a:ext cx="5063067" cy="2031325"/>
          </a:xfrm>
          <a:prstGeom prst="rect">
            <a:avLst/>
          </a:prstGeom>
          <a:solidFill>
            <a:schemeClr val="bg1">
              <a:lumMod val="85000"/>
            </a:schemeClr>
          </a:solidFill>
        </p:spPr>
        <p:txBody>
          <a:bodyPr wrap="square">
            <a:spAutoFit/>
          </a:bodyPr>
          <a:lstStyle/>
          <a:p>
            <a:r>
              <a:rPr lang="en-GB" i="1" dirty="0"/>
              <a:t>“Reading is, without doubt, the most important linguistic skill that needs to be developed in young children. Reading serves as a building block upon which all other learning takes place…This National Reading Strategy takes as its focus that reading failure begins in early grades, and it is at that level that interventions must be made” (DoE, 2008: 18).</a:t>
            </a:r>
            <a:endParaRPr lang="en-ZA" dirty="0"/>
          </a:p>
        </p:txBody>
      </p:sp>
    </p:spTree>
    <p:extLst>
      <p:ext uri="{BB962C8B-B14F-4D97-AF65-F5344CB8AC3E}">
        <p14:creationId xmlns:p14="http://schemas.microsoft.com/office/powerpoint/2010/main" val="35166176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FF00"/>
          </a:solidFill>
        </p:spPr>
        <p:txBody>
          <a:bodyPr/>
          <a:lstStyle/>
          <a:p>
            <a:r>
              <a:rPr lang="en-US" dirty="0" smtClean="0"/>
              <a:t>Conclusions?</a:t>
            </a:r>
            <a:endParaRPr lang="en-US" dirty="0"/>
          </a:p>
        </p:txBody>
      </p:sp>
      <p:sp>
        <p:nvSpPr>
          <p:cNvPr id="3" name="Content Placeholder 2"/>
          <p:cNvSpPr>
            <a:spLocks noGrp="1"/>
          </p:cNvSpPr>
          <p:nvPr>
            <p:ph idx="1"/>
          </p:nvPr>
        </p:nvSpPr>
        <p:spPr/>
        <p:txBody>
          <a:bodyPr>
            <a:normAutofit lnSpcReduction="10000"/>
          </a:bodyPr>
          <a:lstStyle/>
          <a:p>
            <a:r>
              <a:rPr lang="en-US" sz="2800" dirty="0" smtClean="0"/>
              <a:t>Unless we get reading right in the Foundation Phase we are “</a:t>
            </a:r>
            <a:r>
              <a:rPr lang="en-US" sz="2800" dirty="0" smtClean="0">
                <a:solidFill>
                  <a:srgbClr val="FF0000"/>
                </a:solidFill>
              </a:rPr>
              <a:t>falling at the first hurdle</a:t>
            </a:r>
            <a:r>
              <a:rPr lang="en-US" sz="2800" dirty="0" smtClean="0"/>
              <a:t>” (Taylor, 1989)</a:t>
            </a:r>
          </a:p>
          <a:p>
            <a:r>
              <a:rPr lang="en-US" sz="2800" dirty="0" smtClean="0"/>
              <a:t>Need to understand why previous reading initiatives failed </a:t>
            </a:r>
          </a:p>
          <a:p>
            <a:r>
              <a:rPr lang="en-US" sz="2800" dirty="0" smtClean="0"/>
              <a:t>Need for both </a:t>
            </a:r>
            <a:r>
              <a:rPr lang="en-US" sz="2800" b="1" dirty="0" smtClean="0"/>
              <a:t>capacity</a:t>
            </a:r>
            <a:r>
              <a:rPr lang="en-US" sz="2800" dirty="0" smtClean="0"/>
              <a:t> &amp; </a:t>
            </a:r>
            <a:r>
              <a:rPr lang="en-US" sz="2800" b="1" dirty="0" smtClean="0"/>
              <a:t>accountability </a:t>
            </a:r>
            <a:r>
              <a:rPr lang="en-US" sz="2800" dirty="0" smtClean="0"/>
              <a:t> - not one or the other</a:t>
            </a:r>
          </a:p>
          <a:p>
            <a:endParaRPr lang="en-US" sz="1600" dirty="0" smtClean="0"/>
          </a:p>
          <a:p>
            <a:r>
              <a:rPr lang="en-US" sz="2800" dirty="0" smtClean="0"/>
              <a:t>#1 Goal of the DBE must become: </a:t>
            </a:r>
          </a:p>
          <a:p>
            <a:pPr marL="0" indent="0">
              <a:buNone/>
            </a:pPr>
            <a:r>
              <a:rPr lang="en-US" sz="2800" b="1" dirty="0"/>
              <a:t>	</a:t>
            </a:r>
            <a:r>
              <a:rPr lang="en-US" sz="2800" b="1" dirty="0" smtClean="0"/>
              <a:t>“</a:t>
            </a:r>
            <a:r>
              <a:rPr lang="en-US" sz="2800" b="1" dirty="0" smtClean="0">
                <a:solidFill>
                  <a:srgbClr val="FF0000"/>
                </a:solidFill>
              </a:rPr>
              <a:t>Every child must read for fluently and with 	comprehension by the end of Grade 3 (age 9)</a:t>
            </a:r>
            <a:r>
              <a:rPr lang="en-US" sz="2800" b="1" dirty="0" smtClean="0"/>
              <a:t>”</a:t>
            </a:r>
            <a:endParaRPr lang="en-US" sz="2800" b="1" dirty="0"/>
          </a:p>
        </p:txBody>
      </p:sp>
    </p:spTree>
    <p:extLst>
      <p:ext uri="{BB962C8B-B14F-4D97-AF65-F5344CB8AC3E}">
        <p14:creationId xmlns:p14="http://schemas.microsoft.com/office/powerpoint/2010/main" val="23546451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738" y="1577975"/>
            <a:ext cx="5148262" cy="341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
          <p:cNvSpPr txBox="1">
            <a:spLocks/>
          </p:cNvSpPr>
          <p:nvPr/>
        </p:nvSpPr>
        <p:spPr bwMode="auto">
          <a:xfrm>
            <a:off x="0" y="2205038"/>
            <a:ext cx="3563938" cy="2376487"/>
          </a:xfrm>
          <a:prstGeom prst="rect">
            <a:avLst/>
          </a:prstGeom>
          <a:solidFill>
            <a:schemeClr val="bg1">
              <a:lumMod val="85000"/>
            </a:schemeClr>
          </a:solidFill>
          <a:ln>
            <a:noFill/>
          </a:ln>
          <a:extLst/>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charset="0"/>
              <a:buNone/>
              <a:defRPr/>
            </a:pPr>
            <a:endParaRPr lang="en-ZA" sz="100" b="1" dirty="0" smtClean="0">
              <a:solidFill>
                <a:srgbClr val="C00000"/>
              </a:solidFill>
            </a:endParaRPr>
          </a:p>
          <a:p>
            <a:pPr marL="0" indent="0" algn="ctr">
              <a:buFont typeface="Arial" charset="0"/>
              <a:buNone/>
              <a:defRPr/>
            </a:pPr>
            <a:endParaRPr lang="en-ZA" sz="1600" b="1" dirty="0" smtClean="0">
              <a:solidFill>
                <a:srgbClr val="C00000"/>
              </a:solidFill>
            </a:endParaRPr>
          </a:p>
          <a:p>
            <a:pPr marL="0" indent="0" algn="ctr">
              <a:buFont typeface="Arial" charset="0"/>
              <a:buNone/>
              <a:defRPr/>
            </a:pPr>
            <a:r>
              <a:rPr lang="en-ZA" b="1" dirty="0" smtClean="0">
                <a:solidFill>
                  <a:srgbClr val="C00000"/>
                </a:solidFill>
              </a:rPr>
              <a:t>Thank you</a:t>
            </a:r>
          </a:p>
          <a:p>
            <a:pPr marL="0" indent="0" algn="ctr">
              <a:buFont typeface="Arial" charset="0"/>
              <a:buNone/>
              <a:defRPr/>
            </a:pPr>
            <a:r>
              <a:rPr lang="en-ZA" sz="2000" dirty="0" smtClean="0">
                <a:solidFill>
                  <a:srgbClr val="0070C0"/>
                </a:solidFill>
                <a:hlinkClick r:id="rId4"/>
              </a:rPr>
              <a:t>www.nicspaull.com/research nicholasspaull@gmail.com</a:t>
            </a:r>
            <a:endParaRPr lang="en-ZA" sz="2000" dirty="0" smtClean="0">
              <a:solidFill>
                <a:srgbClr val="0070C0"/>
              </a:solidFill>
            </a:endParaRPr>
          </a:p>
          <a:p>
            <a:pPr marL="0" indent="0" algn="ctr">
              <a:buFont typeface="Arial" charset="0"/>
              <a:buNone/>
              <a:defRPr/>
            </a:pPr>
            <a:r>
              <a:rPr lang="en-ZA" sz="2000" dirty="0" smtClean="0">
                <a:solidFill>
                  <a:srgbClr val="0070C0"/>
                </a:solidFill>
              </a:rPr>
              <a:t>@</a:t>
            </a:r>
            <a:r>
              <a:rPr lang="en-ZA" sz="2000" dirty="0" err="1" smtClean="0">
                <a:solidFill>
                  <a:srgbClr val="0070C0"/>
                </a:solidFill>
              </a:rPr>
              <a:t>NicSpaull</a:t>
            </a:r>
            <a:r>
              <a:rPr lang="en-ZA" sz="2000" dirty="0" smtClean="0">
                <a:solidFill>
                  <a:srgbClr val="0070C0"/>
                </a:solidFill>
              </a:rPr>
              <a:t> </a:t>
            </a:r>
          </a:p>
          <a:p>
            <a:pPr marL="0" indent="0">
              <a:buFont typeface="Arial" charset="0"/>
              <a:buNone/>
              <a:defRPr/>
            </a:pPr>
            <a:endParaRPr lang="en-ZA" dirty="0"/>
          </a:p>
        </p:txBody>
      </p:sp>
    </p:spTree>
    <p:extLst>
      <p:ext uri="{BB962C8B-B14F-4D97-AF65-F5344CB8AC3E}">
        <p14:creationId xmlns:p14="http://schemas.microsoft.com/office/powerpoint/2010/main" val="4209526802"/>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3873"/>
          </a:xfrm>
          <a:solidFill>
            <a:srgbClr val="E46C0A"/>
          </a:solidFill>
        </p:spPr>
        <p:txBody>
          <a:bodyPr>
            <a:noAutofit/>
          </a:bodyPr>
          <a:lstStyle/>
          <a:p>
            <a:r>
              <a:rPr lang="en-US" sz="2800" b="1" dirty="0" err="1" smtClean="0"/>
              <a:t>Zenex</a:t>
            </a:r>
            <a:r>
              <a:rPr lang="en-US" sz="2800" dirty="0" smtClean="0"/>
              <a:t>: Extreme class sizes in the Foundation Phase</a:t>
            </a:r>
            <a:endParaRPr lang="en-US" sz="2800" dirty="0"/>
          </a:p>
        </p:txBody>
      </p:sp>
      <p:graphicFrame>
        <p:nvGraphicFramePr>
          <p:cNvPr id="4" name="Chart 3"/>
          <p:cNvGraphicFramePr>
            <a:graphicFrameLocks/>
          </p:cNvGraphicFramePr>
          <p:nvPr>
            <p:extLst>
              <p:ext uri="{D42A27DB-BD31-4B8C-83A1-F6EECF244321}">
                <p14:modId xmlns:p14="http://schemas.microsoft.com/office/powerpoint/2010/main" val="3060509767"/>
              </p:ext>
            </p:extLst>
          </p:nvPr>
        </p:nvGraphicFramePr>
        <p:xfrm>
          <a:off x="457200" y="1844842"/>
          <a:ext cx="8382000" cy="482600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457200" y="1506288"/>
            <a:ext cx="8229600" cy="338554"/>
          </a:xfrm>
          <a:prstGeom prst="rect">
            <a:avLst/>
          </a:prstGeom>
          <a:solidFill>
            <a:schemeClr val="bg1">
              <a:lumMod val="85000"/>
            </a:schemeClr>
          </a:solidFill>
        </p:spPr>
        <p:txBody>
          <a:bodyPr wrap="square">
            <a:spAutoFit/>
          </a:bodyPr>
          <a:lstStyle/>
          <a:p>
            <a:pPr algn="ctr"/>
            <a:r>
              <a:rPr lang="en-US" sz="1600" b="1" dirty="0" smtClean="0"/>
              <a:t>Proportion of children in Grades 1-3 in class different class sizes  (</a:t>
            </a:r>
            <a:r>
              <a:rPr lang="en-US" sz="1600" b="1" i="1" dirty="0" smtClean="0"/>
              <a:t>using ASS 2013 data) </a:t>
            </a:r>
            <a:endParaRPr lang="en-US" sz="1600" b="1" dirty="0"/>
          </a:p>
        </p:txBody>
      </p:sp>
    </p:spTree>
    <p:extLst>
      <p:ext uri="{BB962C8B-B14F-4D97-AF65-F5344CB8AC3E}">
        <p14:creationId xmlns:p14="http://schemas.microsoft.com/office/powerpoint/2010/main" val="27299675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7" dur="500"/>
                                        <p:tgtEl>
                                          <p:spTgt spid="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wipe(down)">
                                      <p:cBhvr>
                                        <p:cTn id="12" dur="500"/>
                                        <p:tgtEl>
                                          <p:spTgt spid="4">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wipe(down)">
                                      <p:cBhvr>
                                        <p:cTn id="17" dur="500"/>
                                        <p:tgtEl>
                                          <p:spTgt spid="4">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series"/>
        </p:bldSub>
      </p:bldGraphic>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E46C0A"/>
          </a:solidFill>
        </p:spPr>
        <p:txBody>
          <a:bodyPr/>
          <a:lstStyle/>
          <a:p>
            <a:r>
              <a:rPr lang="en-US" dirty="0" smtClean="0"/>
              <a:t>My questions</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sz="2000" dirty="0" smtClean="0"/>
              <a:t>What evidence do we have to say that FP teachers don’t know how to teach reading? </a:t>
            </a:r>
          </a:p>
          <a:p>
            <a:pPr marL="514350" indent="-514350">
              <a:buFont typeface="+mj-lt"/>
              <a:buAutoNum type="arabicPeriod"/>
            </a:pPr>
            <a:r>
              <a:rPr lang="en-US" sz="2000" dirty="0" smtClean="0"/>
              <a:t>Is it possible to teach in-service FP teachers how to teach reading?</a:t>
            </a:r>
          </a:p>
          <a:p>
            <a:pPr marL="514350" indent="-514350">
              <a:buFont typeface="+mj-lt"/>
              <a:buAutoNum type="arabicPeriod"/>
            </a:pPr>
            <a:r>
              <a:rPr lang="en-US" sz="2000" dirty="0" smtClean="0"/>
              <a:t>Is there consensus on the most effective way(s) to teach reading in the African languages?</a:t>
            </a:r>
          </a:p>
          <a:p>
            <a:pPr marL="514350" indent="-514350">
              <a:buFont typeface="+mj-lt"/>
              <a:buAutoNum type="arabicPeriod"/>
            </a:pPr>
            <a:r>
              <a:rPr lang="en-US" sz="2000" dirty="0" smtClean="0"/>
              <a:t>Is the abrupt-switch model of language transition to English in Gr</a:t>
            </a:r>
            <a:r>
              <a:rPr lang="en-US" sz="2000" dirty="0" smtClean="0">
                <a:sym typeface="Wingdings"/>
              </a:rPr>
              <a:t>4 the only way or the best way? </a:t>
            </a:r>
          </a:p>
          <a:p>
            <a:pPr marL="514350" indent="-514350">
              <a:buFont typeface="+mj-lt"/>
              <a:buAutoNum type="arabicPeriod"/>
            </a:pPr>
            <a:r>
              <a:rPr lang="en-US" sz="2000" dirty="0" smtClean="0">
                <a:sym typeface="Wingdings"/>
              </a:rPr>
              <a:t>Is there consensus on a ‘tight’/explicit definitions of “reading for meaning” or “basic reading” or “reading with fluency and comprehension” or “literate” or “reading grade appropriate texts”?</a:t>
            </a:r>
          </a:p>
          <a:p>
            <a:pPr marL="514350" indent="-514350">
              <a:buFont typeface="+mj-lt"/>
              <a:buAutoNum type="arabicPeriod"/>
            </a:pPr>
            <a:r>
              <a:rPr lang="en-US" sz="2000" dirty="0" smtClean="0">
                <a:sym typeface="Wingdings"/>
              </a:rPr>
              <a:t>Measuring is only the first step, we need to know how to help teachers/kids who can’t read or teach reading. Programs? Evidence?</a:t>
            </a:r>
            <a:endParaRPr lang="en-US" sz="2000" dirty="0"/>
          </a:p>
        </p:txBody>
      </p:sp>
    </p:spTree>
    <p:extLst>
      <p:ext uri="{BB962C8B-B14F-4D97-AF65-F5344CB8AC3E}">
        <p14:creationId xmlns:p14="http://schemas.microsoft.com/office/powerpoint/2010/main" val="160209427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576351568"/>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1170329991"/>
              </p:ext>
            </p:extLst>
          </p:nvPr>
        </p:nvGraphicFramePr>
        <p:xfrm>
          <a:off x="0" y="980728"/>
          <a:ext cx="9144000" cy="5652415"/>
        </p:xfrm>
        <a:graphic>
          <a:graphicData uri="http://schemas.openxmlformats.org/presentationml/2006/ole">
            <mc:AlternateContent xmlns:mc="http://schemas.openxmlformats.org/markup-compatibility/2006">
              <mc:Choice xmlns:v="urn:schemas-microsoft-com:vml" Requires="v">
                <p:oleObj spid="_x0000_s1058" name="Document" r:id="rId3" imgW="8813800" imgH="5448300" progId="Word.Document.12">
                  <p:embed/>
                </p:oleObj>
              </mc:Choice>
              <mc:Fallback>
                <p:oleObj name="Document" r:id="rId3" imgW="8813800" imgH="5448300" progId="Word.Document.12">
                  <p:embed/>
                  <p:pic>
                    <p:nvPicPr>
                      <p:cNvPr id="0" name=""/>
                      <p:cNvPicPr/>
                      <p:nvPr/>
                    </p:nvPicPr>
                    <p:blipFill>
                      <a:blip r:embed="rId4"/>
                      <a:stretch>
                        <a:fillRect/>
                      </a:stretch>
                    </p:blipFill>
                    <p:spPr>
                      <a:xfrm>
                        <a:off x="0" y="980728"/>
                        <a:ext cx="9144000" cy="5652415"/>
                      </a:xfrm>
                      <a:prstGeom prst="rect">
                        <a:avLst/>
                      </a:prstGeom>
                    </p:spPr>
                  </p:pic>
                </p:oleObj>
              </mc:Fallback>
            </mc:AlternateContent>
          </a:graphicData>
        </a:graphic>
      </p:graphicFrame>
      <p:sp>
        <p:nvSpPr>
          <p:cNvPr id="5" name="Rectangle 4"/>
          <p:cNvSpPr/>
          <p:nvPr/>
        </p:nvSpPr>
        <p:spPr>
          <a:xfrm>
            <a:off x="16414" y="188640"/>
            <a:ext cx="8948073" cy="646331"/>
          </a:xfrm>
          <a:prstGeom prst="rect">
            <a:avLst/>
          </a:prstGeom>
          <a:solidFill>
            <a:srgbClr val="D9D9D9"/>
          </a:solidFill>
        </p:spPr>
        <p:txBody>
          <a:bodyPr wrap="square">
            <a:spAutoFit/>
          </a:bodyPr>
          <a:lstStyle/>
          <a:p>
            <a:r>
              <a:rPr lang="en-US" b="1" dirty="0"/>
              <a:t>Table 13: Oral Reading Fluency scores for English Second Language (ESL/ELL) in Broward County Public Schools (Florida, US) (Broward County, 2012)</a:t>
            </a:r>
            <a:endParaRPr lang="en-ZA" dirty="0"/>
          </a:p>
        </p:txBody>
      </p:sp>
    </p:spTree>
    <p:extLst>
      <p:ext uri="{BB962C8B-B14F-4D97-AF65-F5344CB8AC3E}">
        <p14:creationId xmlns:p14="http://schemas.microsoft.com/office/powerpoint/2010/main" val="411797224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FF00"/>
          </a:solidFill>
        </p:spPr>
        <p:txBody>
          <a:bodyPr/>
          <a:lstStyle/>
          <a:p>
            <a:r>
              <a:rPr lang="en-US" dirty="0" smtClean="0"/>
              <a:t>SACMEQ III Reading (Gr6)</a:t>
            </a:r>
            <a:endParaRPr lang="en-US" dirty="0"/>
          </a:p>
        </p:txBody>
      </p:sp>
      <p:pic>
        <p:nvPicPr>
          <p:cNvPr id="5" name="Picture 4" descr="HDOT - SACMEQ III Reading Performance Competency Levels for South Africa, by Region.em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864773"/>
            <a:ext cx="8686801" cy="4600985"/>
          </a:xfrm>
          <a:prstGeom prst="rect">
            <a:avLst/>
          </a:prstGeom>
        </p:spPr>
      </p:pic>
    </p:spTree>
    <p:extLst>
      <p:ext uri="{BB962C8B-B14F-4D97-AF65-F5344CB8AC3E}">
        <p14:creationId xmlns:p14="http://schemas.microsoft.com/office/powerpoint/2010/main" val="3110602686"/>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FF00"/>
          </a:solidFill>
        </p:spPr>
        <p:txBody>
          <a:bodyPr/>
          <a:lstStyle/>
          <a:p>
            <a:r>
              <a:rPr lang="en-US" dirty="0" smtClean="0"/>
              <a:t>SACMEQ III Reading (Gr6)</a:t>
            </a:r>
            <a:endParaRPr lang="en-US" dirty="0"/>
          </a:p>
        </p:txBody>
      </p:sp>
      <p:sp>
        <p:nvSpPr>
          <p:cNvPr id="4" name="Rectangle 3"/>
          <p:cNvSpPr/>
          <p:nvPr/>
        </p:nvSpPr>
        <p:spPr>
          <a:xfrm>
            <a:off x="148501" y="5657671"/>
            <a:ext cx="8498824" cy="1200329"/>
          </a:xfrm>
          <a:prstGeom prst="rect">
            <a:avLst/>
          </a:prstGeom>
        </p:spPr>
        <p:txBody>
          <a:bodyPr wrap="square">
            <a:spAutoFit/>
          </a:bodyPr>
          <a:lstStyle/>
          <a:p>
            <a:pPr marL="285750" indent="-285750">
              <a:buFont typeface="Arial"/>
              <a:buChar char="•"/>
            </a:pPr>
            <a:r>
              <a:rPr lang="en-GB" dirty="0" smtClean="0"/>
              <a:t>the</a:t>
            </a:r>
            <a:r>
              <a:rPr lang="en-GB" b="1" u="sng" dirty="0" smtClean="0"/>
              <a:t> </a:t>
            </a:r>
            <a:r>
              <a:rPr lang="en-GB" b="1" u="sng" dirty="0"/>
              <a:t>‘minimum level</a:t>
            </a:r>
            <a:r>
              <a:rPr lang="en-GB" dirty="0"/>
              <a:t>’ – was the level of achievement they would expect from a student who would barely survive during the next year of schooling. </a:t>
            </a:r>
            <a:endParaRPr lang="en-GB" dirty="0" smtClean="0"/>
          </a:p>
          <a:p>
            <a:pPr marL="285750" indent="-285750">
              <a:buFont typeface="Arial"/>
              <a:buChar char="•"/>
            </a:pPr>
            <a:r>
              <a:rPr lang="en-GB" dirty="0" smtClean="0"/>
              <a:t>the </a:t>
            </a:r>
            <a:r>
              <a:rPr lang="en-GB" b="1" u="sng" dirty="0"/>
              <a:t>‘desirable level</a:t>
            </a:r>
            <a:r>
              <a:rPr lang="en-GB" dirty="0"/>
              <a:t>’ – was </a:t>
            </a:r>
            <a:r>
              <a:rPr lang="en-GB" dirty="0" smtClean="0"/>
              <a:t>the level associated </a:t>
            </a:r>
            <a:r>
              <a:rPr lang="en-GB" dirty="0"/>
              <a:t>with a student that was guaranteed to cope with the next year of schooling.</a:t>
            </a:r>
            <a:r>
              <a:rPr lang="en-ZA" dirty="0"/>
              <a:t> </a:t>
            </a:r>
            <a:endParaRPr lang="en-US" dirty="0"/>
          </a:p>
        </p:txBody>
      </p:sp>
      <p:pic>
        <p:nvPicPr>
          <p:cNvPr id="8" name="Picture 7" descr="HDOT - SACMEQ III Minimum _ Desirable Reading Performance Levels for South Africa, by Region.em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199" y="1417637"/>
            <a:ext cx="8014263" cy="4244773"/>
          </a:xfrm>
          <a:prstGeom prst="rect">
            <a:avLst/>
          </a:prstGeom>
        </p:spPr>
      </p:pic>
    </p:spTree>
    <p:extLst>
      <p:ext uri="{BB962C8B-B14F-4D97-AF65-F5344CB8AC3E}">
        <p14:creationId xmlns:p14="http://schemas.microsoft.com/office/powerpoint/2010/main" val="1483726480"/>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323850" y="333375"/>
            <a:ext cx="8135938" cy="1228725"/>
          </a:xfrm>
          <a:solidFill>
            <a:srgbClr val="00FF00"/>
          </a:solidFill>
        </p:spPr>
        <p:txBody>
          <a:bodyPr/>
          <a:lstStyle/>
          <a:p>
            <a:pPr>
              <a:defRPr/>
            </a:pPr>
            <a:r>
              <a:rPr lang="en-ZA" altLang="en-US" dirty="0" smtClean="0">
                <a:ea typeface="+mj-ea"/>
                <a:cs typeface="+mj-cs"/>
              </a:rPr>
              <a:t>Language...</a:t>
            </a:r>
          </a:p>
        </p:txBody>
      </p:sp>
      <p:sp>
        <p:nvSpPr>
          <p:cNvPr id="4" name="Content Placeholder 2"/>
          <p:cNvSpPr txBox="1">
            <a:spLocks/>
          </p:cNvSpPr>
          <p:nvPr/>
        </p:nvSpPr>
        <p:spPr bwMode="auto">
          <a:xfrm>
            <a:off x="1116013" y="1989138"/>
            <a:ext cx="2309812" cy="790575"/>
          </a:xfrm>
          <a:prstGeom prst="rect">
            <a:avLst/>
          </a:prstGeom>
          <a:noFill/>
          <a:ln w="9525">
            <a:noFill/>
            <a:miter lim="800000"/>
            <a:headEnd/>
            <a:tailEnd/>
          </a:ln>
        </p:spPr>
        <p:txBody>
          <a:bodyPr/>
          <a:lstStyle/>
          <a:p>
            <a:pPr algn="ctr">
              <a:spcBef>
                <a:spcPct val="20000"/>
              </a:spcBef>
              <a:buFont typeface="Arial" pitchFamily="34" charset="0"/>
              <a:buNone/>
              <a:defRPr/>
            </a:pPr>
            <a:r>
              <a:rPr lang="en-ZA" sz="1400" b="1" u="sng" dirty="0">
                <a:latin typeface="+mn-lt"/>
                <a:ea typeface="+mn-ea"/>
                <a:cs typeface="+mn-cs"/>
              </a:rPr>
              <a:t>PIRLS 2006</a:t>
            </a:r>
          </a:p>
          <a:p>
            <a:pPr algn="ctr">
              <a:spcBef>
                <a:spcPct val="20000"/>
              </a:spcBef>
              <a:buFont typeface="Arial" pitchFamily="34" charset="0"/>
              <a:buNone/>
              <a:defRPr/>
            </a:pPr>
            <a:r>
              <a:rPr lang="en-ZA" sz="1400" dirty="0">
                <a:solidFill>
                  <a:srgbClr val="FF0000"/>
                </a:solidFill>
                <a:latin typeface="+mn-lt"/>
                <a:ea typeface="+mn-ea"/>
                <a:cs typeface="+mn-cs"/>
              </a:rPr>
              <a:t>PIRLS</a:t>
            </a:r>
            <a:r>
              <a:rPr lang="en-ZA" sz="1400" dirty="0">
                <a:latin typeface="+mn-lt"/>
                <a:ea typeface="+mn-ea"/>
                <a:cs typeface="+mn-cs"/>
              </a:rPr>
              <a:t> </a:t>
            </a:r>
            <a:r>
              <a:rPr lang="en-ZA" sz="1400" dirty="0" err="1">
                <a:solidFill>
                  <a:srgbClr val="00B0F0"/>
                </a:solidFill>
                <a:latin typeface="+mn-lt"/>
                <a:ea typeface="+mn-ea"/>
                <a:cs typeface="+mn-cs"/>
              </a:rPr>
              <a:t>Gr</a:t>
            </a:r>
            <a:r>
              <a:rPr lang="en-ZA" sz="1400" dirty="0">
                <a:solidFill>
                  <a:srgbClr val="00B0F0"/>
                </a:solidFill>
                <a:latin typeface="+mn-lt"/>
                <a:ea typeface="+mn-ea"/>
                <a:cs typeface="+mn-cs"/>
              </a:rPr>
              <a:t> 5</a:t>
            </a:r>
            <a:r>
              <a:rPr lang="en-ZA" sz="1400" dirty="0">
                <a:latin typeface="+mn-lt"/>
                <a:ea typeface="+mn-ea"/>
                <a:cs typeface="+mn-cs"/>
              </a:rPr>
              <a:t> </a:t>
            </a:r>
          </a:p>
          <a:p>
            <a:pPr algn="ctr">
              <a:spcBef>
                <a:spcPct val="20000"/>
              </a:spcBef>
              <a:buFont typeface="Arial" pitchFamily="34" charset="0"/>
              <a:buNone/>
              <a:defRPr/>
            </a:pPr>
            <a:r>
              <a:rPr lang="en-ZA" sz="1400" dirty="0">
                <a:latin typeface="+mn-lt"/>
                <a:ea typeface="+mn-ea"/>
                <a:cs typeface="+mn-cs"/>
              </a:rPr>
              <a:t>(Shepherd, 2011)</a:t>
            </a: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2997200"/>
            <a:ext cx="3592512" cy="283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Chart 5"/>
          <p:cNvGraphicFramePr/>
          <p:nvPr/>
        </p:nvGraphicFramePr>
        <p:xfrm>
          <a:off x="4175448" y="2924944"/>
          <a:ext cx="4968552" cy="3409514"/>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2"/>
          <p:cNvSpPr txBox="1">
            <a:spLocks/>
          </p:cNvSpPr>
          <p:nvPr/>
        </p:nvSpPr>
        <p:spPr bwMode="auto">
          <a:xfrm>
            <a:off x="5292725" y="2133600"/>
            <a:ext cx="3167063" cy="862013"/>
          </a:xfrm>
          <a:prstGeom prst="rect">
            <a:avLst/>
          </a:prstGeom>
          <a:noFill/>
          <a:ln w="9525">
            <a:noFill/>
            <a:miter lim="800000"/>
            <a:headEnd/>
            <a:tailEnd/>
          </a:ln>
        </p:spPr>
        <p:txBody>
          <a:bodyPr/>
          <a:lstStyle/>
          <a:p>
            <a:pPr algn="ctr">
              <a:spcBef>
                <a:spcPct val="20000"/>
              </a:spcBef>
              <a:buFont typeface="Arial" pitchFamily="34" charset="0"/>
              <a:buNone/>
              <a:defRPr/>
            </a:pPr>
            <a:r>
              <a:rPr lang="en-ZA" sz="1400" b="1" u="sng" dirty="0" err="1">
                <a:latin typeface="+mn-lt"/>
                <a:ea typeface="+mn-ea"/>
                <a:cs typeface="+mn-cs"/>
              </a:rPr>
              <a:t>prePIRLS</a:t>
            </a:r>
            <a:r>
              <a:rPr lang="en-ZA" sz="1400" b="1" u="sng" dirty="0">
                <a:latin typeface="+mn-lt"/>
                <a:ea typeface="+mn-ea"/>
                <a:cs typeface="+mn-cs"/>
              </a:rPr>
              <a:t> 2011</a:t>
            </a:r>
          </a:p>
          <a:p>
            <a:pPr algn="ctr">
              <a:spcBef>
                <a:spcPct val="20000"/>
              </a:spcBef>
              <a:buFont typeface="Arial" pitchFamily="34" charset="0"/>
              <a:buNone/>
              <a:defRPr/>
            </a:pPr>
            <a:r>
              <a:rPr lang="en-ZA" sz="1400" dirty="0" err="1">
                <a:solidFill>
                  <a:srgbClr val="FF0000"/>
                </a:solidFill>
                <a:latin typeface="+mn-lt"/>
                <a:ea typeface="+mn-ea"/>
                <a:cs typeface="+mn-cs"/>
              </a:rPr>
              <a:t>prePIRLS</a:t>
            </a:r>
            <a:r>
              <a:rPr lang="en-ZA" sz="1400" dirty="0">
                <a:latin typeface="+mn-lt"/>
                <a:ea typeface="+mn-ea"/>
                <a:cs typeface="+mn-cs"/>
              </a:rPr>
              <a:t> </a:t>
            </a:r>
            <a:r>
              <a:rPr lang="en-ZA" sz="1400" dirty="0" err="1">
                <a:solidFill>
                  <a:srgbClr val="00B0F0"/>
                </a:solidFill>
                <a:latin typeface="+mn-lt"/>
                <a:ea typeface="+mn-ea"/>
                <a:cs typeface="+mn-cs"/>
              </a:rPr>
              <a:t>Gr</a:t>
            </a:r>
            <a:r>
              <a:rPr lang="en-ZA" sz="1400" dirty="0">
                <a:solidFill>
                  <a:srgbClr val="00B0F0"/>
                </a:solidFill>
                <a:latin typeface="+mn-lt"/>
                <a:ea typeface="+mn-ea"/>
                <a:cs typeface="+mn-cs"/>
              </a:rPr>
              <a:t> 4</a:t>
            </a:r>
            <a:r>
              <a:rPr lang="en-ZA" sz="1400" dirty="0">
                <a:latin typeface="+mn-lt"/>
                <a:ea typeface="+mn-ea"/>
                <a:cs typeface="+mn-cs"/>
              </a:rPr>
              <a:t> </a:t>
            </a:r>
          </a:p>
          <a:p>
            <a:pPr algn="ctr">
              <a:spcBef>
                <a:spcPct val="20000"/>
              </a:spcBef>
              <a:buFont typeface="Arial" pitchFamily="34" charset="0"/>
              <a:buNone/>
              <a:defRPr/>
            </a:pPr>
            <a:r>
              <a:rPr lang="en-ZA" sz="1400" dirty="0">
                <a:latin typeface="+mn-lt"/>
                <a:ea typeface="+mn-ea"/>
                <a:cs typeface="+mn-cs"/>
              </a:rPr>
              <a:t>(</a:t>
            </a:r>
            <a:r>
              <a:rPr lang="en-ZA" sz="1400" dirty="0" err="1">
                <a:latin typeface="+mn-lt"/>
                <a:ea typeface="+mn-ea"/>
                <a:cs typeface="+mn-cs"/>
              </a:rPr>
              <a:t>Howie</a:t>
            </a:r>
            <a:r>
              <a:rPr lang="en-ZA" sz="1400" dirty="0">
                <a:latin typeface="+mn-lt"/>
                <a:ea typeface="+mn-ea"/>
                <a:cs typeface="+mn-cs"/>
              </a:rPr>
              <a:t> &amp; Van </a:t>
            </a:r>
            <a:r>
              <a:rPr lang="en-ZA" sz="1400" dirty="0" err="1">
                <a:latin typeface="+mn-lt"/>
                <a:ea typeface="+mn-ea"/>
                <a:cs typeface="+mn-cs"/>
              </a:rPr>
              <a:t>Staden</a:t>
            </a:r>
            <a:r>
              <a:rPr lang="en-ZA" sz="1400" dirty="0">
                <a:latin typeface="+mn-lt"/>
                <a:ea typeface="+mn-ea"/>
                <a:cs typeface="+mn-cs"/>
              </a:rPr>
              <a:t>, 2012)</a:t>
            </a:r>
          </a:p>
        </p:txBody>
      </p:sp>
    </p:spTree>
    <p:extLst>
      <p:ext uri="{BB962C8B-B14F-4D97-AF65-F5344CB8AC3E}">
        <p14:creationId xmlns:p14="http://schemas.microsoft.com/office/powerpoint/2010/main" val="19203919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barn(inVertical)">
                                      <p:cBhvr>
                                        <p:cTn id="10" dur="500"/>
                                        <p:tgtEl>
                                          <p:spTgt spid="4">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barn(inVertical)">
                                      <p:cBhvr>
                                        <p:cTn id="15" dur="500"/>
                                        <p:tgtEl>
                                          <p:spTgt spid="4">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barn(inVertical)">
                                      <p:cBhvr>
                                        <p:cTn id="20" dur="500"/>
                                        <p:tgtEl>
                                          <p:spTgt spid="4">
                                            <p:txEl>
                                              <p:pRg st="2" end="2"/>
                                            </p:txEl>
                                          </p:spTgt>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barn(inVertical)">
                                      <p:cBhvr>
                                        <p:cTn id="23" dur="500"/>
                                        <p:tgtEl>
                                          <p:spTgt spid="7">
                                            <p:txEl>
                                              <p:pRg st="0" end="0"/>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7">
                                            <p:txEl>
                                              <p:pRg st="1" end="1"/>
                                            </p:txEl>
                                          </p:spTgt>
                                        </p:tgtEl>
                                        <p:attrNameLst>
                                          <p:attrName>style.visibility</p:attrName>
                                        </p:attrNameLst>
                                      </p:cBhvr>
                                      <p:to>
                                        <p:strVal val="visible"/>
                                      </p:to>
                                    </p:set>
                                    <p:animEffect transition="in" filter="barn(inVertical)">
                                      <p:cBhvr>
                                        <p:cTn id="28" dur="500"/>
                                        <p:tgtEl>
                                          <p:spTgt spid="7">
                                            <p:txEl>
                                              <p:pRg st="1" end="1"/>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7">
                                            <p:txEl>
                                              <p:pRg st="2" end="2"/>
                                            </p:txEl>
                                          </p:spTgt>
                                        </p:tgtEl>
                                        <p:attrNameLst>
                                          <p:attrName>style.visibility</p:attrName>
                                        </p:attrNameLst>
                                      </p:cBhvr>
                                      <p:to>
                                        <p:strVal val="visible"/>
                                      </p:to>
                                    </p:set>
                                    <p:animEffect transition="in" filter="barn(inVertical)">
                                      <p:cBhvr>
                                        <p:cTn id="33"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7"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FF00"/>
          </a:solidFill>
        </p:spPr>
        <p:txBody>
          <a:bodyPr>
            <a:noAutofit/>
          </a:bodyPr>
          <a:lstStyle/>
          <a:p>
            <a:r>
              <a:rPr lang="en-US" sz="3200" b="1" dirty="0" err="1" smtClean="0"/>
              <a:t>Hoadley</a:t>
            </a:r>
            <a:r>
              <a:rPr lang="en-US" sz="3200" b="1" dirty="0" smtClean="0"/>
              <a:t> (2016)</a:t>
            </a:r>
            <a:br>
              <a:rPr lang="en-US" sz="3200" b="1" dirty="0" smtClean="0"/>
            </a:br>
            <a:r>
              <a:rPr lang="en-US" sz="2800" dirty="0" smtClean="0"/>
              <a:t>Descriptive features of Foundation Phase classrooms</a:t>
            </a:r>
            <a:endParaRPr lang="en-US" sz="2800" dirty="0"/>
          </a:p>
        </p:txBody>
      </p:sp>
      <p:graphicFrame>
        <p:nvGraphicFramePr>
          <p:cNvPr id="4" name="Object 3"/>
          <p:cNvGraphicFramePr>
            <a:graphicFrameLocks noChangeAspect="1"/>
          </p:cNvGraphicFramePr>
          <p:nvPr>
            <p:extLst>
              <p:ext uri="{D42A27DB-BD31-4B8C-83A1-F6EECF244321}">
                <p14:modId xmlns:p14="http://schemas.microsoft.com/office/powerpoint/2010/main" val="3732587713"/>
              </p:ext>
            </p:extLst>
          </p:nvPr>
        </p:nvGraphicFramePr>
        <p:xfrm>
          <a:off x="457200" y="2165349"/>
          <a:ext cx="9095661" cy="3900941"/>
        </p:xfrm>
        <a:graphic>
          <a:graphicData uri="http://schemas.openxmlformats.org/presentationml/2006/ole">
            <mc:AlternateContent xmlns:mc="http://schemas.openxmlformats.org/markup-compatibility/2006">
              <mc:Choice xmlns:v="urn:schemas-microsoft-com:vml" Requires="v">
                <p:oleObj spid="_x0000_s14347" name="Document" r:id="rId3" imgW="5892800" imgH="2527300" progId="Word.Document.12">
                  <p:embed/>
                </p:oleObj>
              </mc:Choice>
              <mc:Fallback>
                <p:oleObj name="Document" r:id="rId3" imgW="5892800" imgH="2527300" progId="Word.Document.12">
                  <p:embed/>
                  <p:pic>
                    <p:nvPicPr>
                      <p:cNvPr id="0" name=""/>
                      <p:cNvPicPr/>
                      <p:nvPr/>
                    </p:nvPicPr>
                    <p:blipFill>
                      <a:blip r:embed="rId4"/>
                      <a:stretch>
                        <a:fillRect/>
                      </a:stretch>
                    </p:blipFill>
                    <p:spPr>
                      <a:xfrm>
                        <a:off x="457200" y="2165349"/>
                        <a:ext cx="9095661" cy="3900941"/>
                      </a:xfrm>
                      <a:prstGeom prst="rect">
                        <a:avLst/>
                      </a:prstGeom>
                    </p:spPr>
                  </p:pic>
                </p:oleObj>
              </mc:Fallback>
            </mc:AlternateContent>
          </a:graphicData>
        </a:graphic>
      </p:graphicFrame>
    </p:spTree>
    <p:extLst>
      <p:ext uri="{BB962C8B-B14F-4D97-AF65-F5344CB8AC3E}">
        <p14:creationId xmlns:p14="http://schemas.microsoft.com/office/powerpoint/2010/main" val="258842224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832</TotalTime>
  <Words>2193</Words>
  <Application>Microsoft Macintosh PowerPoint</Application>
  <PresentationFormat>On-screen Show (4:3)</PresentationFormat>
  <Paragraphs>273</Paragraphs>
  <Slides>40</Slides>
  <Notes>7</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40</vt:i4>
      </vt:variant>
    </vt:vector>
  </HeadingPairs>
  <TitlesOfParts>
    <vt:vector size="43" baseType="lpstr">
      <vt:lpstr>Office Theme</vt:lpstr>
      <vt:lpstr>Document</vt:lpstr>
      <vt:lpstr>Microsoft Word Document</vt:lpstr>
      <vt:lpstr>What do we know about reading outcomes in SA? -Nic Spaull  (OECD/UJ/SU)</vt:lpstr>
      <vt:lpstr>Overview</vt:lpstr>
      <vt:lpstr>PowerPoint Presentation</vt:lpstr>
      <vt:lpstr>Not all schools are born equal</vt:lpstr>
      <vt:lpstr>Complex language dynamics in SA ANA 2013 Language of Assessment</vt:lpstr>
      <vt:lpstr>Background: qualitative research on reading in SA</vt:lpstr>
      <vt:lpstr>What data is there on reading outcomes in SA?</vt:lpstr>
      <vt:lpstr>PowerPoint Presentation</vt:lpstr>
      <vt:lpstr>PowerPoint Presentation</vt:lpstr>
      <vt:lpstr>What do they show?</vt:lpstr>
      <vt:lpstr>Numerous correlated dimensions</vt:lpstr>
      <vt:lpstr>Can children read in African languages?</vt:lpstr>
      <vt:lpstr>Do children in English or Afrikaans LOLT schools learn to read?</vt:lpstr>
      <vt:lpstr>Former department… (NSES)</vt:lpstr>
      <vt:lpstr>Socioeconomic status...</vt:lpstr>
      <vt:lpstr>Province…SACMEQ III Reading (Gr6)</vt:lpstr>
      <vt:lpstr>Bimodality – indisputable fact</vt:lpstr>
      <vt:lpstr>PowerPoint Presentation</vt:lpstr>
      <vt:lpstr>New research:  Oral Reading Fluency</vt:lpstr>
      <vt:lpstr>ORF literature</vt:lpstr>
      <vt:lpstr>How do ORF assessments work?</vt:lpstr>
      <vt:lpstr>PowerPoint Presentation</vt:lpstr>
      <vt:lpstr>PowerPoint Presentation</vt:lpstr>
      <vt:lpstr>NEEDU testing procedure - 2013</vt:lpstr>
      <vt:lpstr>What about ESL kids in rural areas?</vt:lpstr>
      <vt:lpstr>2 Large Research Projects</vt:lpstr>
      <vt:lpstr>PSPPD &amp; Zenex Report Launch 24 May 2016</vt:lpstr>
      <vt:lpstr>Main conclusions</vt:lpstr>
      <vt:lpstr>PSPPD: Binding Constraints in Education</vt:lpstr>
      <vt:lpstr>Policy déjà vu? Plus que ça change?</vt:lpstr>
      <vt:lpstr>Conclusions?</vt:lpstr>
      <vt:lpstr>PowerPoint Presentation</vt:lpstr>
      <vt:lpstr>Zenex: Extreme class sizes in the Foundation Phase</vt:lpstr>
      <vt:lpstr>My questions</vt:lpstr>
      <vt:lpstr>PowerPoint Presentation</vt:lpstr>
      <vt:lpstr>PowerPoint Presentation</vt:lpstr>
      <vt:lpstr>SACMEQ III Reading (Gr6)</vt:lpstr>
      <vt:lpstr>SACMEQ III Reading (Gr6)</vt:lpstr>
      <vt:lpstr>Language...</vt:lpstr>
      <vt:lpstr>Hoadley (2016) Descriptive features of Foundation Phase classrooms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in the Foundation Phase   Current developments and remaining gaps</dc:title>
  <dc:creator>Nic</dc:creator>
  <cp:lastModifiedBy>Nic</cp:lastModifiedBy>
  <cp:revision>39</cp:revision>
  <dcterms:created xsi:type="dcterms:W3CDTF">2016-04-27T19:16:23Z</dcterms:created>
  <dcterms:modified xsi:type="dcterms:W3CDTF">2016-05-18T07:34:41Z</dcterms:modified>
</cp:coreProperties>
</file>