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embeddings/oleObject1.bin" ContentType="application/vnd.openxmlformats-officedocument.oleObject"/>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8" r:id="rId2"/>
    <p:sldId id="403" r:id="rId3"/>
    <p:sldId id="336" r:id="rId4"/>
    <p:sldId id="354" r:id="rId5"/>
    <p:sldId id="407" r:id="rId6"/>
    <p:sldId id="399" r:id="rId7"/>
    <p:sldId id="402" r:id="rId8"/>
    <p:sldId id="409" r:id="rId9"/>
    <p:sldId id="410" r:id="rId10"/>
    <p:sldId id="412" r:id="rId11"/>
    <p:sldId id="400" r:id="rId12"/>
    <p:sldId id="413" r:id="rId13"/>
    <p:sldId id="414" r:id="rId14"/>
    <p:sldId id="415" r:id="rId15"/>
    <p:sldId id="416" r:id="rId16"/>
    <p:sldId id="417" r:id="rId17"/>
    <p:sldId id="418" r:id="rId18"/>
    <p:sldId id="422" r:id="rId19"/>
    <p:sldId id="423" r:id="rId20"/>
    <p:sldId id="425" r:id="rId21"/>
    <p:sldId id="401" r:id="rId22"/>
    <p:sldId id="404" r:id="rId23"/>
    <p:sldId id="391" r:id="rId24"/>
    <p:sldId id="406" r:id="rId25"/>
    <p:sldId id="424" r:id="rId26"/>
    <p:sldId id="335" r:id="rId27"/>
    <p:sldId id="392" r:id="rId28"/>
    <p:sldId id="419" r:id="rId29"/>
    <p:sldId id="420" r:id="rId30"/>
    <p:sldId id="421" r:id="rId31"/>
    <p:sldId id="393" r:id="rId32"/>
    <p:sldId id="398" r:id="rId33"/>
    <p:sldId id="396" r:id="rId34"/>
    <p:sldId id="394" r:id="rId35"/>
    <p:sldId id="395" r:id="rId36"/>
    <p:sldId id="326" r:id="rId37"/>
    <p:sldId id="332" r:id="rId38"/>
    <p:sldId id="348" r:id="rId39"/>
    <p:sldId id="347" r:id="rId40"/>
    <p:sldId id="334"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B6D25C"/>
    <a:srgbClr val="D0202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73" autoAdjust="0"/>
    <p:restoredTop sz="94660"/>
  </p:normalViewPr>
  <p:slideViewPr>
    <p:cSldViewPr>
      <p:cViewPr>
        <p:scale>
          <a:sx n="68" d="100"/>
          <a:sy n="68" d="100"/>
        </p:scale>
        <p:origin x="-1616"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Spaull:Dropbox:Data:prePIRLS%202011:PIRLS%202011%20Benchamrk%20performance%20by%20location%20(from%20reports)%2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Spaull:Dropbox:Data:prePIRLS%202011:PIRLS%202011%20Benchamrk%20performance%20by%20location%20(from%20reports)%20.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Nic%20Spaull\Dropbox\_SVDB%20work\UNICEF%20DBE%20-%202012\Tables\Language%206%20June%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041768664"/>
        <c:axId val="-202482304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ser>
        <c:dLbls>
          <c:showLegendKey val="0"/>
          <c:showVal val="0"/>
          <c:showCatName val="0"/>
          <c:showSerName val="0"/>
          <c:showPercent val="0"/>
          <c:showBubbleSize val="0"/>
        </c:dLbls>
        <c:marker val="1"/>
        <c:smooth val="0"/>
        <c:axId val="-2041768664"/>
        <c:axId val="-2024823048"/>
      </c:lineChart>
      <c:catAx>
        <c:axId val="-2041768664"/>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2024823048"/>
        <c:crosses val="autoZero"/>
        <c:auto val="1"/>
        <c:lblAlgn val="ctr"/>
        <c:lblOffset val="100"/>
        <c:noMultiLvlLbl val="0"/>
      </c:catAx>
      <c:valAx>
        <c:axId val="-202482304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2041768664"/>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'prePIRLS by Prov (2) - no FSNC'!$C$45</c:f>
              <c:strCache>
                <c:ptCount val="1"/>
                <c:pt idx="0">
                  <c:v>% Illiterate</c:v>
                </c:pt>
              </c:strCache>
            </c:strRef>
          </c:tx>
          <c:spPr>
            <a:solidFill>
              <a:srgbClr val="FF0000"/>
            </a:solidFill>
          </c:spPr>
          <c:invertIfNegative val="0"/>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errBars>
            <c:errBarType val="both"/>
            <c:errValType val="cust"/>
            <c:noEndCap val="0"/>
            <c:plus>
              <c:numRef>
                <c:f>'prePIRLS by Prov (2) - no FSNC'!$E$46:$E$54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plus>
            <c:minus>
              <c:numRef>
                <c:f>'prePIRLS by Prov (2) - no FSNC'!$E$46:$E$54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minus>
            <c:spPr>
              <a:ln>
                <a:solidFill>
                  <a:srgbClr val="7F7F7F"/>
                </a:solidFill>
              </a:ln>
            </c:spPr>
          </c:errBars>
          <c:cat>
            <c:strRef>
              <c:f>'prePIRLS by Prov (2) - no FSNC'!$A$46:$A$54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'prePIRLS by Prov (2) - no FSNC'!$C$46:$C$54</c:f>
              <c:numCache>
                <c:formatCode>0%</c:formatCode>
                <c:ptCount val="9"/>
                <c:pt idx="0">
                  <c:v>0.1108</c:v>
                </c:pt>
                <c:pt idx="1">
                  <c:v>0.2139</c:v>
                </c:pt>
                <c:pt idx="2">
                  <c:v>0.255</c:v>
                </c:pt>
                <c:pt idx="3">
                  <c:v>0.318</c:v>
                </c:pt>
                <c:pt idx="4">
                  <c:v>0.3242</c:v>
                </c:pt>
                <c:pt idx="5">
                  <c:v>0.2882</c:v>
                </c:pt>
                <c:pt idx="6">
                  <c:v>0.5022</c:v>
                </c:pt>
                <c:pt idx="8">
                  <c:v>0.2878</c:v>
                </c:pt>
              </c:numCache>
            </c:numRef>
          </c:val>
          <c:extLst xmlns:c16r2="http://schemas.microsoft.com/office/drawing/2015/06/chart">
            <c:ext xmlns:c16="http://schemas.microsoft.com/office/drawing/2014/chart" uri="{C3380CC4-5D6E-409C-BE32-E72D297353CC}">
              <c16:uniqueId val="{00000000-7AF3-4E56-875F-A9DF72654ACC}"/>
            </c:ext>
          </c:extLst>
        </c:ser>
        <c:ser>
          <c:idx val="1"/>
          <c:order val="1"/>
          <c:tx>
            <c:strRef>
              <c:f>'prePIRLS by Prov (2) - no FSNC'!$F$45</c:f>
              <c:strCache>
                <c:ptCount val="1"/>
                <c:pt idx="0">
                  <c:v>% Cannot read for meaning</c:v>
                </c:pt>
              </c:strCache>
            </c:strRef>
          </c:tx>
          <c:spPr>
            <a:solidFill>
              <a:schemeClr val="accent2">
                <a:lumMod val="60000"/>
                <a:lumOff val="40000"/>
              </a:schemeClr>
            </a:solidFill>
          </c:spPr>
          <c:invertIfNegative val="0"/>
          <c:dLbls>
            <c:spPr>
              <a:noFill/>
              <a:ln>
                <a:noFill/>
              </a:ln>
              <a:effectLst/>
            </c:spPr>
            <c:txPr>
              <a:bodyPr/>
              <a:lstStyle/>
              <a:p>
                <a:pPr>
                  <a:defRPr sz="14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errBars>
            <c:errBarType val="both"/>
            <c:errValType val="cust"/>
            <c:noEndCap val="0"/>
            <c:plus>
              <c:numRef>
                <c:f>'prePIRLS by Prov (2) - no FSNC'!$H$46:$H$54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plus>
            <c:minus>
              <c:numRef>
                <c:f>'prePIRLS by Prov (2) - no FSNC'!$H$46:$H$54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minus>
            <c:spPr>
              <a:ln>
                <a:solidFill>
                  <a:schemeClr val="bg1">
                    <a:lumMod val="50000"/>
                  </a:schemeClr>
                </a:solidFill>
              </a:ln>
            </c:spPr>
          </c:errBars>
          <c:cat>
            <c:strRef>
              <c:f>'prePIRLS by Prov (2) - no FSNC'!$A$46:$A$54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'prePIRLS by Prov (2) - no FSNC'!$F$46:$F$54</c:f>
              <c:numCache>
                <c:formatCode>0%</c:formatCode>
                <c:ptCount val="9"/>
                <c:pt idx="0">
                  <c:v>0.274</c:v>
                </c:pt>
                <c:pt idx="1">
                  <c:v>0.4438</c:v>
                </c:pt>
                <c:pt idx="2">
                  <c:v>0.574</c:v>
                </c:pt>
                <c:pt idx="3">
                  <c:v>0.5997</c:v>
                </c:pt>
                <c:pt idx="4">
                  <c:v>0.6345</c:v>
                </c:pt>
                <c:pt idx="5">
                  <c:v>0.6639</c:v>
                </c:pt>
                <c:pt idx="6">
                  <c:v>0.8328</c:v>
                </c:pt>
                <c:pt idx="8">
                  <c:v>0.5835</c:v>
                </c:pt>
              </c:numCache>
            </c:numRef>
          </c:val>
          <c:extLst xmlns:c16r2="http://schemas.microsoft.com/office/drawing/2015/06/chart">
            <c:ext xmlns:c16="http://schemas.microsoft.com/office/drawing/2014/chart" uri="{C3380CC4-5D6E-409C-BE32-E72D297353CC}">
              <c16:uniqueId val="{00000001-7AF3-4E56-875F-A9DF72654ACC}"/>
            </c:ext>
          </c:extLst>
        </c:ser>
        <c:dLbls>
          <c:showLegendKey val="0"/>
          <c:showVal val="0"/>
          <c:showCatName val="0"/>
          <c:showSerName val="0"/>
          <c:showPercent val="0"/>
          <c:showBubbleSize val="0"/>
        </c:dLbls>
        <c:gapWidth val="150"/>
        <c:axId val="-2096219704"/>
        <c:axId val="-2027367544"/>
      </c:barChart>
      <c:catAx>
        <c:axId val="-2096219704"/>
        <c:scaling>
          <c:orientation val="minMax"/>
        </c:scaling>
        <c:delete val="0"/>
        <c:axPos val="b"/>
        <c:numFmt formatCode="General" sourceLinked="0"/>
        <c:majorTickMark val="out"/>
        <c:minorTickMark val="none"/>
        <c:tickLblPos val="nextTo"/>
        <c:crossAx val="-2027367544"/>
        <c:crosses val="autoZero"/>
        <c:auto val="1"/>
        <c:lblAlgn val="ctr"/>
        <c:lblOffset val="100"/>
        <c:noMultiLvlLbl val="0"/>
      </c:catAx>
      <c:valAx>
        <c:axId val="-2027367544"/>
        <c:scaling>
          <c:orientation val="minMax"/>
        </c:scaling>
        <c:delete val="0"/>
        <c:axPos val="l"/>
        <c:majorGridlines/>
        <c:numFmt formatCode="0%" sourceLinked="1"/>
        <c:majorTickMark val="out"/>
        <c:minorTickMark val="none"/>
        <c:tickLblPos val="nextTo"/>
        <c:crossAx val="-2096219704"/>
        <c:crosses val="autoZero"/>
        <c:crossBetween val="between"/>
      </c:valAx>
      <c:spPr>
        <a:solidFill>
          <a:schemeClr val="bg1">
            <a:lumMod val="95000"/>
          </a:schemeClr>
        </a:solidFill>
      </c:spPr>
    </c:plotArea>
    <c:legend>
      <c:legendPos val="t"/>
      <c:layout/>
      <c:overlay val="0"/>
      <c:txPr>
        <a:bodyPr/>
        <a:lstStyle/>
        <a:p>
          <a:pPr>
            <a:defRPr sz="1800"/>
          </a:pPr>
          <a:endParaRPr lang="en-US"/>
        </a:p>
      </c:txPr>
    </c:legend>
    <c:plotVisOnly val="1"/>
    <c:dispBlanksAs val="gap"/>
    <c:showDLblsOverMax val="0"/>
  </c:chart>
  <c:txPr>
    <a:bodyPr/>
    <a:lstStyle/>
    <a:p>
      <a:pPr>
        <a:defRPr sz="1100">
          <a:latin typeface="+mj-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spPr>
            <a:solidFill>
              <a:schemeClr val="accent3">
                <a:lumMod val="75000"/>
              </a:schemeClr>
            </a:solidFill>
          </c:spPr>
          <c:invertIfNegative val="0"/>
          <c:dPt>
            <c:idx val="6"/>
            <c:invertIfNegative val="0"/>
            <c:bubble3D val="0"/>
            <c:spPr>
              <a:solidFill>
                <a:schemeClr val="accent3">
                  <a:lumMod val="50000"/>
                </a:schemeClr>
              </a:solidFill>
            </c:spPr>
            <c:extLst xmlns:c16r2="http://schemas.microsoft.com/office/drawing/2015/06/chart">
              <c:ext xmlns:c16="http://schemas.microsoft.com/office/drawing/2014/chart" uri="{C3380CC4-5D6E-409C-BE32-E72D297353CC}">
                <c16:uniqueId val="{00000001-476B-4739-B94B-34323A73CAA3}"/>
              </c:ext>
            </c:extLst>
          </c:dPt>
          <c:dPt>
            <c:idx val="7"/>
            <c:invertIfNegative val="0"/>
            <c:bubble3D val="0"/>
            <c:spPr>
              <a:solidFill>
                <a:schemeClr val="accent6">
                  <a:lumMod val="75000"/>
                </a:schemeClr>
              </a:solidFill>
            </c:spPr>
            <c:extLst xmlns:c16r2="http://schemas.microsoft.com/office/drawing/2015/06/chart">
              <c:ext xmlns:c16="http://schemas.microsoft.com/office/drawing/2014/chart" uri="{C3380CC4-5D6E-409C-BE32-E72D297353CC}">
                <c16:uniqueId val="{00000003-476B-4739-B94B-34323A73CAA3}"/>
              </c:ext>
            </c:extLst>
          </c:dPt>
          <c:dLbls>
            <c:spPr>
              <a:noFill/>
              <a:ln>
                <a:noFill/>
              </a:ln>
              <a:effectLst/>
            </c:spPr>
            <c:txPr>
              <a:bodyPr/>
              <a:lstStyle/>
              <a:p>
                <a:pPr>
                  <a:defRPr sz="16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Sheet1!$A$7:$A$14</c:f>
              <c:strCache>
                <c:ptCount val="8"/>
                <c:pt idx="0">
                  <c:v>Remote rural</c:v>
                </c:pt>
                <c:pt idx="1">
                  <c:v>Township</c:v>
                </c:pt>
                <c:pt idx="2">
                  <c:v>Small town/ village</c:v>
                </c:pt>
                <c:pt idx="3">
                  <c:v>Medium-city or large town</c:v>
                </c:pt>
                <c:pt idx="4">
                  <c:v>Urban</c:v>
                </c:pt>
                <c:pt idx="5">
                  <c:v>Suburban</c:v>
                </c:pt>
                <c:pt idx="6">
                  <c:v>National</c:v>
                </c:pt>
                <c:pt idx="7">
                  <c:v>International median (Gr4)</c:v>
                </c:pt>
              </c:strCache>
            </c:strRef>
          </c:cat>
          <c:val>
            <c:numRef>
              <c:f>Sheet1!$B$7:$B$14</c:f>
              <c:numCache>
                <c:formatCode>0%</c:formatCode>
                <c:ptCount val="8"/>
                <c:pt idx="0">
                  <c:v>0.26</c:v>
                </c:pt>
                <c:pt idx="1">
                  <c:v>0.28</c:v>
                </c:pt>
                <c:pt idx="2">
                  <c:v>0.55</c:v>
                </c:pt>
                <c:pt idx="3">
                  <c:v>0.64</c:v>
                </c:pt>
                <c:pt idx="4">
                  <c:v>0.81</c:v>
                </c:pt>
                <c:pt idx="5">
                  <c:v>0.84</c:v>
                </c:pt>
                <c:pt idx="6">
                  <c:v>0.57</c:v>
                </c:pt>
                <c:pt idx="7">
                  <c:v>0.95</c:v>
                </c:pt>
              </c:numCache>
            </c:numRef>
          </c:val>
          <c:extLst xmlns:c16r2="http://schemas.microsoft.com/office/drawing/2015/06/chart">
            <c:ext xmlns:c16="http://schemas.microsoft.com/office/drawing/2014/chart" uri="{C3380CC4-5D6E-409C-BE32-E72D297353CC}">
              <c16:uniqueId val="{00000004-476B-4739-B94B-34323A73CAA3}"/>
            </c:ext>
          </c:extLst>
        </c:ser>
        <c:dLbls>
          <c:showLegendKey val="0"/>
          <c:showVal val="0"/>
          <c:showCatName val="0"/>
          <c:showSerName val="0"/>
          <c:showPercent val="0"/>
          <c:showBubbleSize val="0"/>
        </c:dLbls>
        <c:gapWidth val="150"/>
        <c:axId val="-2095559400"/>
        <c:axId val="-2019280600"/>
      </c:barChart>
      <c:catAx>
        <c:axId val="-2095559400"/>
        <c:scaling>
          <c:orientation val="minMax"/>
        </c:scaling>
        <c:delete val="0"/>
        <c:axPos val="b"/>
        <c:numFmt formatCode="General" sourceLinked="0"/>
        <c:majorTickMark val="out"/>
        <c:minorTickMark val="none"/>
        <c:tickLblPos val="nextTo"/>
        <c:txPr>
          <a:bodyPr/>
          <a:lstStyle/>
          <a:p>
            <a:pPr>
              <a:defRPr sz="1400"/>
            </a:pPr>
            <a:endParaRPr lang="en-US"/>
          </a:p>
        </c:txPr>
        <c:crossAx val="-2019280600"/>
        <c:crosses val="autoZero"/>
        <c:auto val="1"/>
        <c:lblAlgn val="ctr"/>
        <c:lblOffset val="100"/>
        <c:noMultiLvlLbl val="0"/>
      </c:catAx>
      <c:valAx>
        <c:axId val="-2019280600"/>
        <c:scaling>
          <c:orientation val="minMax"/>
        </c:scaling>
        <c:delete val="0"/>
        <c:axPos val="l"/>
        <c:majorGridlines/>
        <c:numFmt formatCode="0%" sourceLinked="1"/>
        <c:majorTickMark val="out"/>
        <c:minorTickMark val="none"/>
        <c:tickLblPos val="nextTo"/>
        <c:crossAx val="-2095559400"/>
        <c:crosses val="autoZero"/>
        <c:crossBetween val="between"/>
      </c:valAx>
      <c:spPr>
        <a:solidFill>
          <a:schemeClr val="bg1">
            <a:lumMod val="95000"/>
          </a:schemeClr>
        </a:solidFill>
      </c:spPr>
    </c:plotArea>
    <c:plotVisOnly val="1"/>
    <c:dispBlanksAs val="gap"/>
    <c:showDLblsOverMax val="0"/>
  </c:chart>
  <c:txPr>
    <a:bodyPr/>
    <a:lstStyle/>
    <a:p>
      <a:pPr>
        <a:defRPr>
          <a:latin typeface="+mj-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044209544"/>
        <c:axId val="-2127827784"/>
      </c:barChart>
      <c:catAx>
        <c:axId val="-2044209544"/>
        <c:scaling>
          <c:orientation val="minMax"/>
        </c:scaling>
        <c:delete val="0"/>
        <c:axPos val="b"/>
        <c:majorTickMark val="out"/>
        <c:minorTickMark val="none"/>
        <c:tickLblPos val="nextTo"/>
        <c:crossAx val="-2127827784"/>
        <c:crosses val="autoZero"/>
        <c:auto val="1"/>
        <c:lblAlgn val="ctr"/>
        <c:lblOffset val="100"/>
        <c:noMultiLvlLbl val="0"/>
      </c:catAx>
      <c:valAx>
        <c:axId val="-2127827784"/>
        <c:scaling>
          <c:orientation val="minMax"/>
        </c:scaling>
        <c:delete val="0"/>
        <c:axPos val="l"/>
        <c:majorGridlines/>
        <c:numFmt formatCode="0%" sourceLinked="1"/>
        <c:majorTickMark val="out"/>
        <c:minorTickMark val="none"/>
        <c:tickLblPos val="nextTo"/>
        <c:crossAx val="-2044209544"/>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1400"/>
              <a:t>Race Distribution by Quintile (KZN)</a:t>
            </a:r>
          </a:p>
          <a:p>
            <a:pPr>
              <a:defRPr/>
            </a:pPr>
            <a:r>
              <a:rPr lang="en-ZA" sz="1200" b="0"/>
              <a:t>U-ANA 2011</a:t>
            </a:r>
          </a:p>
        </c:rich>
      </c:tx>
      <c:layout/>
      <c:overlay val="0"/>
      <c:spPr>
        <a:solidFill>
          <a:schemeClr val="bg1">
            <a:lumMod val="95000"/>
          </a:schemeClr>
        </a:solidFill>
      </c:spPr>
    </c:title>
    <c:autoTitleDeleted val="0"/>
    <c:plotArea>
      <c:layout/>
      <c:barChart>
        <c:barDir val="col"/>
        <c:grouping val="percentStacked"/>
        <c:varyColors val="0"/>
        <c:ser>
          <c:idx val="0"/>
          <c:order val="0"/>
          <c:tx>
            <c:strRef>
              <c:f>'KZN-5'!$A$51</c:f>
              <c:strCache>
                <c:ptCount val="1"/>
                <c:pt idx="0">
                  <c:v>Black</c:v>
                </c:pt>
              </c:strCache>
            </c:strRef>
          </c:tx>
          <c:spPr>
            <a:solidFill>
              <a:schemeClr val="accent3">
                <a:lumMod val="75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'KZN-5'!$B$51:$F$51</c:f>
              <c:numCache>
                <c:formatCode>0</c:formatCode>
                <c:ptCount val="5"/>
                <c:pt idx="0">
                  <c:v>99.83</c:v>
                </c:pt>
                <c:pt idx="1">
                  <c:v>99.92</c:v>
                </c:pt>
                <c:pt idx="2">
                  <c:v>98.41000000000002</c:v>
                </c:pt>
                <c:pt idx="3">
                  <c:v>91.4</c:v>
                </c:pt>
                <c:pt idx="4">
                  <c:v>64.71</c:v>
                </c:pt>
              </c:numCache>
            </c:numRef>
          </c:val>
        </c:ser>
        <c:ser>
          <c:idx val="1"/>
          <c:order val="1"/>
          <c:tx>
            <c:strRef>
              <c:f>'KZN-5'!$A$52</c:f>
              <c:strCache>
                <c:ptCount val="1"/>
                <c:pt idx="0">
                  <c:v>Coloured</c:v>
                </c:pt>
              </c:strCache>
            </c:strRef>
          </c:tx>
          <c:spPr>
            <a:solidFill>
              <a:schemeClr val="accent6">
                <a:lumMod val="60000"/>
                <a:lumOff val="40000"/>
              </a:schemeClr>
            </a:solidFill>
          </c:spPr>
          <c:invertIfNegative val="0"/>
          <c:dLbls>
            <c:dLbl>
              <c:idx val="0"/>
              <c:delete val="1"/>
            </c:dLbl>
            <c:dLbl>
              <c:idx val="1"/>
              <c:delete val="1"/>
            </c:dLbl>
            <c:dLbl>
              <c:idx val="2"/>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'KZN-5'!$B$52:$F$52</c:f>
              <c:numCache>
                <c:formatCode>0</c:formatCode>
                <c:ptCount val="5"/>
                <c:pt idx="0">
                  <c:v>0.01</c:v>
                </c:pt>
                <c:pt idx="1">
                  <c:v>0.01</c:v>
                </c:pt>
                <c:pt idx="2">
                  <c:v>0.4</c:v>
                </c:pt>
                <c:pt idx="3">
                  <c:v>0.850000000000001</c:v>
                </c:pt>
                <c:pt idx="4">
                  <c:v>2.98</c:v>
                </c:pt>
              </c:numCache>
            </c:numRef>
          </c:val>
        </c:ser>
        <c:ser>
          <c:idx val="2"/>
          <c:order val="2"/>
          <c:tx>
            <c:strRef>
              <c:f>'KZN-5'!$A$53</c:f>
              <c:strCache>
                <c:ptCount val="1"/>
                <c:pt idx="0">
                  <c:v>White</c:v>
                </c:pt>
              </c:strCache>
            </c:strRef>
          </c:tx>
          <c:spPr>
            <a:solidFill>
              <a:srgbClr val="FF0000"/>
            </a:solidFill>
          </c:spPr>
          <c:invertIfNegative val="0"/>
          <c:dLbls>
            <c:dLbl>
              <c:idx val="0"/>
              <c:delete val="1"/>
            </c:dLbl>
            <c:dLbl>
              <c:idx val="1"/>
              <c:delete val="1"/>
            </c:dLbl>
            <c:dLbl>
              <c:idx val="2"/>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'KZN-5'!$B$53:$F$53</c:f>
              <c:numCache>
                <c:formatCode>0</c:formatCode>
                <c:ptCount val="5"/>
                <c:pt idx="0">
                  <c:v>0.0</c:v>
                </c:pt>
                <c:pt idx="1">
                  <c:v>0.01</c:v>
                </c:pt>
                <c:pt idx="2">
                  <c:v>0.14</c:v>
                </c:pt>
                <c:pt idx="3">
                  <c:v>1.09</c:v>
                </c:pt>
                <c:pt idx="4">
                  <c:v>7.63</c:v>
                </c:pt>
              </c:numCache>
            </c:numRef>
          </c:val>
        </c:ser>
        <c:ser>
          <c:idx val="3"/>
          <c:order val="3"/>
          <c:tx>
            <c:strRef>
              <c:f>'KZN-5'!$A$54</c:f>
              <c:strCache>
                <c:ptCount val="1"/>
                <c:pt idx="0">
                  <c:v>Indian</c:v>
                </c:pt>
              </c:strCache>
            </c:strRef>
          </c:tx>
          <c:spPr>
            <a:solidFill>
              <a:srgbClr val="00B0F0"/>
            </a:solid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'KZN-5'!$B$54:$F$54</c:f>
              <c:numCache>
                <c:formatCode>0</c:formatCode>
                <c:ptCount val="5"/>
                <c:pt idx="0">
                  <c:v>0.0</c:v>
                </c:pt>
                <c:pt idx="1">
                  <c:v>0.0</c:v>
                </c:pt>
                <c:pt idx="2">
                  <c:v>0.52</c:v>
                </c:pt>
                <c:pt idx="3">
                  <c:v>3.4</c:v>
                </c:pt>
                <c:pt idx="4">
                  <c:v>10.92</c:v>
                </c:pt>
              </c:numCache>
            </c:numRef>
          </c:val>
        </c:ser>
        <c:ser>
          <c:idx val="4"/>
          <c:order val="4"/>
          <c:tx>
            <c:strRef>
              <c:f>'KZN-5'!$A$55</c:f>
              <c:strCache>
                <c:ptCount val="1"/>
                <c:pt idx="0">
                  <c:v>Asian</c:v>
                </c:pt>
              </c:strCache>
            </c:strRef>
          </c:tx>
          <c:spPr>
            <a:solidFill>
              <a:schemeClr val="accent2">
                <a:lumMod val="40000"/>
                <a:lumOff val="60000"/>
              </a:schemeClr>
            </a:solid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'KZN-5'!$B$55:$F$55</c:f>
              <c:numCache>
                <c:formatCode>0</c:formatCode>
                <c:ptCount val="5"/>
                <c:pt idx="0">
                  <c:v>0.15</c:v>
                </c:pt>
                <c:pt idx="1">
                  <c:v>0.06</c:v>
                </c:pt>
                <c:pt idx="2">
                  <c:v>0.52</c:v>
                </c:pt>
                <c:pt idx="3">
                  <c:v>3.26</c:v>
                </c:pt>
                <c:pt idx="4">
                  <c:v>13.67</c:v>
                </c:pt>
              </c:numCache>
            </c:numRef>
          </c:val>
        </c:ser>
        <c:ser>
          <c:idx val="5"/>
          <c:order val="5"/>
          <c:tx>
            <c:strRef>
              <c:f>'KZN-5'!$A$56</c:f>
              <c:strCache>
                <c:ptCount val="1"/>
                <c:pt idx="0">
                  <c:v>Other</c:v>
                </c:pt>
              </c:strCache>
            </c:strRef>
          </c:tx>
          <c:invertIfNegative val="0"/>
          <c:cat>
            <c:strRef>
              <c:f>'KZN-5'!$B$50:$F$50</c:f>
              <c:strCache>
                <c:ptCount val="5"/>
                <c:pt idx="0">
                  <c:v>Q1</c:v>
                </c:pt>
                <c:pt idx="1">
                  <c:v>Q2</c:v>
                </c:pt>
                <c:pt idx="2">
                  <c:v>Q3</c:v>
                </c:pt>
                <c:pt idx="3">
                  <c:v>Q4</c:v>
                </c:pt>
                <c:pt idx="4">
                  <c:v>Q5</c:v>
                </c:pt>
              </c:strCache>
            </c:strRef>
          </c:cat>
          <c:val>
            <c:numRef>
              <c:f>'KZN-5'!$B$56:$F$56</c:f>
              <c:numCache>
                <c:formatCode>0</c:formatCode>
                <c:ptCount val="5"/>
                <c:pt idx="0">
                  <c:v>0.0</c:v>
                </c:pt>
                <c:pt idx="1">
                  <c:v>0.0</c:v>
                </c:pt>
                <c:pt idx="2">
                  <c:v>0.0</c:v>
                </c:pt>
                <c:pt idx="3">
                  <c:v>0.01</c:v>
                </c:pt>
                <c:pt idx="4">
                  <c:v>0.09</c:v>
                </c:pt>
              </c:numCache>
            </c:numRef>
          </c:val>
        </c:ser>
        <c:dLbls>
          <c:showLegendKey val="0"/>
          <c:showVal val="0"/>
          <c:showCatName val="0"/>
          <c:showSerName val="0"/>
          <c:showPercent val="0"/>
          <c:showBubbleSize val="0"/>
        </c:dLbls>
        <c:gapWidth val="150"/>
        <c:overlap val="100"/>
        <c:axId val="-2056426840"/>
        <c:axId val="-2115476536"/>
      </c:barChart>
      <c:catAx>
        <c:axId val="-2056426840"/>
        <c:scaling>
          <c:orientation val="minMax"/>
        </c:scaling>
        <c:delete val="0"/>
        <c:axPos val="b"/>
        <c:majorTickMark val="out"/>
        <c:minorTickMark val="none"/>
        <c:tickLblPos val="nextTo"/>
        <c:crossAx val="-2115476536"/>
        <c:crosses val="autoZero"/>
        <c:auto val="1"/>
        <c:lblAlgn val="ctr"/>
        <c:lblOffset val="100"/>
        <c:noMultiLvlLbl val="0"/>
      </c:catAx>
      <c:valAx>
        <c:axId val="-2115476536"/>
        <c:scaling>
          <c:orientation val="minMax"/>
        </c:scaling>
        <c:delete val="0"/>
        <c:axPos val="l"/>
        <c:majorGridlines/>
        <c:numFmt formatCode="0%" sourceLinked="1"/>
        <c:majorTickMark val="out"/>
        <c:minorTickMark val="none"/>
        <c:tickLblPos val="nextTo"/>
        <c:crossAx val="-2056426840"/>
        <c:crosses val="autoZero"/>
        <c:crossBetween val="between"/>
      </c:valAx>
      <c:spPr>
        <a:solidFill>
          <a:schemeClr val="bg1">
            <a:lumMod val="95000"/>
          </a:schemeClr>
        </a:solidFill>
        <a:ln>
          <a:solidFill>
            <a:schemeClr val="bg1">
              <a:lumMod val="75000"/>
            </a:schemeClr>
          </a:solidFill>
        </a:ln>
      </c:spPr>
    </c:plotArea>
    <c:legend>
      <c:legendPos val="r"/>
      <c:layout/>
      <c:overlay val="0"/>
      <c:spPr>
        <a:solidFill>
          <a:schemeClr val="bg1">
            <a:lumMod val="95000"/>
          </a:schemeClr>
        </a:solidFill>
      </c:spPr>
    </c:legend>
    <c:plotVisOnly val="1"/>
    <c:dispBlanksAs val="gap"/>
    <c:showDLblsOverMax val="0"/>
  </c:chart>
  <c:spPr>
    <a:ln>
      <a:solidFill>
        <a:schemeClr val="tx1"/>
      </a:solid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ZA"/>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Arial" charset="0"/>
              </a:defRPr>
            </a:lvl1pPr>
          </a:lstStyle>
          <a:p>
            <a:pPr>
              <a:defRPr/>
            </a:pPr>
            <a:fld id="{402171E4-5E45-AF4F-9FAC-CECA1E919B21}" type="datetimeFigureOut">
              <a:rPr lang="en-ZA"/>
              <a:pPr>
                <a:defRPr/>
              </a:pPr>
              <a:t>16/03/02</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ZA"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cs typeface="Arial" charset="0"/>
              </a:defRPr>
            </a:lvl1pPr>
          </a:lstStyle>
          <a:p>
            <a:pPr>
              <a:defRPr/>
            </a:pPr>
            <a:fld id="{3EDF92C7-544E-AC49-846D-519208546A64}" type="slidenum">
              <a:rPr lang="en-ZA"/>
              <a:pPr>
                <a:defRPr/>
              </a:pPr>
              <a:t>‹#›</a:t>
            </a:fld>
            <a:endParaRPr lang="en-ZA"/>
          </a:p>
        </p:txBody>
      </p:sp>
    </p:spTree>
    <p:extLst>
      <p:ext uri="{BB962C8B-B14F-4D97-AF65-F5344CB8AC3E}">
        <p14:creationId xmlns:p14="http://schemas.microsoft.com/office/powerpoint/2010/main" val="33862483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1677A5BC-C967-704C-BF4B-88EADF4FCA6C}" type="slidenum">
              <a:rPr lang="en-ZA" sz="1200"/>
              <a:pPr eaLnBrk="1" hangingPunct="1"/>
              <a:t>1</a:t>
            </a:fld>
            <a:endParaRPr lang="en-ZA"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17</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5463" y="685800"/>
            <a:ext cx="3336925" cy="2501900"/>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F9D79B9-5DAD-1D4E-8C9A-2A5085870475}" type="slidenum">
              <a:rPr lang="en-ZA" sz="1200"/>
              <a:pPr eaLnBrk="1" hangingPunct="1"/>
              <a:t>26</a:t>
            </a:fld>
            <a:endParaRPr lang="en-ZA"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28</a:t>
            </a:fld>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29</a:t>
            </a:fld>
            <a:endParaRPr lang="en-ZA"/>
          </a:p>
        </p:txBody>
      </p:sp>
    </p:spTree>
    <p:extLst>
      <p:ext uri="{BB962C8B-B14F-4D97-AF65-F5344CB8AC3E}">
        <p14:creationId xmlns:p14="http://schemas.microsoft.com/office/powerpoint/2010/main" val="3008992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30</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r>
              <a:rPr lang="en-ZA" sz="1400">
                <a:latin typeface="Calibri" charset="0"/>
              </a:rPr>
              <a:t>If we consider the performance of the learners per test language, the following observations are made:</a:t>
            </a:r>
          </a:p>
          <a:p>
            <a:pPr>
              <a:buFontTx/>
              <a:buAutoNum type="arabicPeriod"/>
            </a:pPr>
            <a:r>
              <a:rPr lang="en-ZA" sz="1400">
                <a:latin typeface="Calibri" charset="0"/>
              </a:rPr>
              <a:t>Overall 29% of learners in SA don’t meet the low benchmark</a:t>
            </a:r>
          </a:p>
          <a:p>
            <a:pPr>
              <a:buFontTx/>
              <a:buAutoNum type="arabicPeriod"/>
            </a:pPr>
            <a:r>
              <a:rPr lang="en-ZA" sz="1400">
                <a:latin typeface="Calibri" charset="0"/>
              </a:rPr>
              <a:t>However, in Afrikaans and English, there are only 12 and 10% who do not meet the low benchmark</a:t>
            </a:r>
          </a:p>
          <a:p>
            <a:pPr>
              <a:buFontTx/>
              <a:buAutoNum type="arabicPeriod"/>
            </a:pPr>
            <a:r>
              <a:rPr lang="en-ZA" sz="1400">
                <a:latin typeface="Calibri" charset="0"/>
              </a:rPr>
              <a:t>Of serious concern is that more than half the learners tested in Sepedi and Tshivenda do not reach the low benchmark putting them at risk educationally.</a:t>
            </a:r>
          </a:p>
          <a:p>
            <a:pPr>
              <a:buFontTx/>
              <a:buAutoNum type="arabicPeriod"/>
            </a:pPr>
            <a:r>
              <a:rPr lang="en-ZA" sz="1400">
                <a:latin typeface="Calibri" charset="0"/>
              </a:rPr>
              <a:t>More than 15% of learners in Afrikaans and English reach the advanced level in contrast to less than 1% in African languages.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CF9416C8-0E07-FB46-9F33-404E15BD124A}" type="slidenum">
              <a:rPr lang="en-GB"/>
              <a:pPr eaLnBrk="1" hangingPunct="1"/>
              <a:t>32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76E0EA4-48DC-8B43-9BAC-B8BBE9FEF136}" type="slidenum">
              <a:rPr lang="en-ZA" sz="1200"/>
              <a:pPr eaLnBrk="1" hangingPunct="1"/>
              <a:t>36</a:t>
            </a:fld>
            <a:endParaRPr lang="en-ZA"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DB03AA8B-B9BE-C544-9C4F-6321147FE020}" type="slidenum">
              <a:rPr lang="en-ZA" sz="1200"/>
              <a:pPr eaLnBrk="1" hangingPunct="1"/>
              <a:t>37</a:t>
            </a:fld>
            <a:endParaRPr lang="en-ZA"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1A411B35-9CD5-244F-A169-802EF2933103}" type="slidenum">
              <a:rPr lang="en-ZA" sz="1200"/>
              <a:pPr eaLnBrk="1" hangingPunct="1"/>
              <a:t>40</a:t>
            </a:fld>
            <a:endParaRPr lang="en-ZA"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fld id="{73B0CCD9-7407-114D-9D07-E77E104A6DF5}" type="datetimeFigureOut">
              <a:rPr lang="en-ZA"/>
              <a:pPr>
                <a:defRPr/>
              </a:pPr>
              <a:t>16/03/02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FE2324E-D561-8946-B23C-678D370D29A2}" type="slidenum">
              <a:rPr lang="en-ZA"/>
              <a:pPr>
                <a:defRPr/>
              </a:pPr>
              <a:t>‹#›</a:t>
            </a:fld>
            <a:endParaRPr lang="en-ZA"/>
          </a:p>
        </p:txBody>
      </p:sp>
    </p:spTree>
    <p:extLst>
      <p:ext uri="{BB962C8B-B14F-4D97-AF65-F5344CB8AC3E}">
        <p14:creationId xmlns:p14="http://schemas.microsoft.com/office/powerpoint/2010/main" val="1066507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6851104" cy="1228998"/>
          </a:xfrm>
          <a:prstGeom prst="roundRect">
            <a:avLst/>
          </a:prstGeom>
          <a:solidFill>
            <a:schemeClr val="bg1">
              <a:lumMod val="85000"/>
            </a:schemeClr>
          </a:solidFill>
          <a:ln>
            <a:noFill/>
          </a:ln>
        </p:spPr>
        <p:txBody>
          <a:bodyPr/>
          <a:lstStyle>
            <a:lvl1pPr algn="l">
              <a:defRPr sz="4000">
                <a:solidFill>
                  <a:srgbClr val="C00000"/>
                </a:solidFill>
              </a:defRPr>
            </a:lvl1pPr>
          </a:lstStyle>
          <a:p>
            <a:endParaRPr lang="en-ZA" dirty="0"/>
          </a:p>
        </p:txBody>
      </p:sp>
      <p:sp>
        <p:nvSpPr>
          <p:cNvPr id="3" name="Content Placeholder 2"/>
          <p:cNvSpPr>
            <a:spLocks noGrp="1"/>
          </p:cNvSpPr>
          <p:nvPr>
            <p:ph idx="1"/>
          </p:nvPr>
        </p:nvSpPr>
        <p:spPr>
          <a:xfrm>
            <a:off x="457200" y="2060848"/>
            <a:ext cx="8229600" cy="406531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4" name="Date Placeholder 3"/>
          <p:cNvSpPr>
            <a:spLocks noGrp="1"/>
          </p:cNvSpPr>
          <p:nvPr>
            <p:ph type="dt" sz="half" idx="10"/>
          </p:nvPr>
        </p:nvSpPr>
        <p:spPr/>
        <p:txBody>
          <a:bodyPr/>
          <a:lstStyle>
            <a:lvl1pPr>
              <a:defRPr/>
            </a:lvl1pPr>
          </a:lstStyle>
          <a:p>
            <a:pPr>
              <a:defRPr/>
            </a:pPr>
            <a:fld id="{9319BB0C-4712-C54F-BFB8-D07E7DFB7337}" type="datetimeFigureOut">
              <a:rPr lang="en-ZA"/>
              <a:pPr>
                <a:defRPr/>
              </a:pPr>
              <a:t>16/03/02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F0865F05-EC88-F147-968B-C59A544C1686}" type="slidenum">
              <a:rPr lang="en-ZA"/>
              <a:pPr>
                <a:defRPr/>
              </a:pPr>
              <a:t>‹#›</a:t>
            </a:fld>
            <a:endParaRPr lang="en-ZA"/>
          </a:p>
        </p:txBody>
      </p:sp>
    </p:spTree>
    <p:extLst>
      <p:ext uri="{BB962C8B-B14F-4D97-AF65-F5344CB8AC3E}">
        <p14:creationId xmlns:p14="http://schemas.microsoft.com/office/powerpoint/2010/main" val="2886984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2073083-8E94-2E40-8077-701B6BA2D38C}" type="datetimeFigureOut">
              <a:rPr lang="en-ZA"/>
              <a:pPr>
                <a:defRPr/>
              </a:pPr>
              <a:t>16/03/02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267FB898-9F58-634B-8156-FB2DAD64565D}" type="slidenum">
              <a:rPr lang="en-ZA"/>
              <a:pPr>
                <a:defRPr/>
              </a:pPr>
              <a:t>‹#›</a:t>
            </a:fld>
            <a:endParaRPr lang="en-ZA"/>
          </a:p>
        </p:txBody>
      </p:sp>
    </p:spTree>
    <p:extLst>
      <p:ext uri="{BB962C8B-B14F-4D97-AF65-F5344CB8AC3E}">
        <p14:creationId xmlns:p14="http://schemas.microsoft.com/office/powerpoint/2010/main" val="312459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ZA"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3"/>
          <p:cNvSpPr>
            <a:spLocks noGrp="1"/>
          </p:cNvSpPr>
          <p:nvPr>
            <p:ph type="dt" sz="half" idx="10"/>
          </p:nvPr>
        </p:nvSpPr>
        <p:spPr/>
        <p:txBody>
          <a:bodyPr/>
          <a:lstStyle>
            <a:lvl1pPr>
              <a:defRPr/>
            </a:lvl1pPr>
          </a:lstStyle>
          <a:p>
            <a:pPr>
              <a:defRPr/>
            </a:pPr>
            <a:fld id="{745940D7-85BF-2444-AE5B-00C2DB639B14}" type="datetimeFigureOut">
              <a:rPr lang="en-ZA"/>
              <a:pPr>
                <a:defRPr/>
              </a:pPr>
              <a:t>16/03/02</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AC01CA2C-09D2-BC44-BE1E-DCD8D530E681}" type="slidenum">
              <a:rPr lang="en-ZA"/>
              <a:pPr>
                <a:defRPr/>
              </a:pPr>
              <a:t>‹#›</a:t>
            </a:fld>
            <a:endParaRPr lang="en-ZA"/>
          </a:p>
        </p:txBody>
      </p:sp>
    </p:spTree>
    <p:extLst>
      <p:ext uri="{BB962C8B-B14F-4D97-AF65-F5344CB8AC3E}">
        <p14:creationId xmlns:p14="http://schemas.microsoft.com/office/powerpoint/2010/main" val="2813994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3"/>
          <p:cNvSpPr>
            <a:spLocks noGrp="1"/>
          </p:cNvSpPr>
          <p:nvPr>
            <p:ph type="dt" sz="half" idx="10"/>
          </p:nvPr>
        </p:nvSpPr>
        <p:spPr/>
        <p:txBody>
          <a:bodyPr/>
          <a:lstStyle>
            <a:lvl1pPr>
              <a:defRPr/>
            </a:lvl1pPr>
          </a:lstStyle>
          <a:p>
            <a:pPr>
              <a:defRPr/>
            </a:pPr>
            <a:fld id="{D4ABDE56-9927-2C49-B664-6DEC78249270}" type="datetimeFigureOut">
              <a:rPr lang="en-ZA"/>
              <a:pPr>
                <a:defRPr/>
              </a:pPr>
              <a:t>16/03/02</a:t>
            </a:fld>
            <a:endParaRPr lang="en-ZA"/>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CEF71353-5852-D346-B0A5-DE29B9842040}" type="slidenum">
              <a:rPr lang="en-ZA"/>
              <a:pPr>
                <a:defRPr/>
              </a:pPr>
              <a:t>‹#›</a:t>
            </a:fld>
            <a:endParaRPr lang="en-ZA"/>
          </a:p>
        </p:txBody>
      </p:sp>
    </p:spTree>
    <p:extLst>
      <p:ext uri="{BB962C8B-B14F-4D97-AF65-F5344CB8AC3E}">
        <p14:creationId xmlns:p14="http://schemas.microsoft.com/office/powerpoint/2010/main" val="2189172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fld id="{6D1FBC0E-602F-AF46-93CA-6612181CB142}" type="datetimeFigureOut">
              <a:rPr lang="en-ZA"/>
              <a:pPr>
                <a:defRPr/>
              </a:pPr>
              <a:t>16/03/02</a:t>
            </a:fld>
            <a:endParaRPr lang="en-ZA"/>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E82FED84-E9FB-F24E-ADD7-15C348911064}" type="slidenum">
              <a:rPr lang="en-ZA"/>
              <a:pPr>
                <a:defRPr/>
              </a:pPr>
              <a:t>‹#›</a:t>
            </a:fld>
            <a:endParaRPr lang="en-ZA"/>
          </a:p>
        </p:txBody>
      </p:sp>
    </p:spTree>
    <p:extLst>
      <p:ext uri="{BB962C8B-B14F-4D97-AF65-F5344CB8AC3E}">
        <p14:creationId xmlns:p14="http://schemas.microsoft.com/office/powerpoint/2010/main" val="2048014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677CD46-1D5F-8D47-BCFB-2F78314D0301}" type="datetimeFigureOut">
              <a:rPr lang="en-ZA"/>
              <a:pPr>
                <a:defRPr/>
              </a:pPr>
              <a:t>16/03/02</a:t>
            </a:fld>
            <a:endParaRPr lang="en-ZA"/>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CF94D13D-B8B3-9248-84F7-93D242051B13}" type="slidenum">
              <a:rPr lang="en-ZA"/>
              <a:pPr>
                <a:defRPr/>
              </a:pPr>
              <a:t>‹#›</a:t>
            </a:fld>
            <a:endParaRPr lang="en-ZA"/>
          </a:p>
        </p:txBody>
      </p:sp>
    </p:spTree>
    <p:extLst>
      <p:ext uri="{BB962C8B-B14F-4D97-AF65-F5344CB8AC3E}">
        <p14:creationId xmlns:p14="http://schemas.microsoft.com/office/powerpoint/2010/main" val="1134902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B499636-BB72-5E43-9119-E19C88B6040A}" type="datetimeFigureOut">
              <a:rPr lang="en-ZA"/>
              <a:pPr>
                <a:defRPr/>
              </a:pPr>
              <a:t>16/03/02</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1C178F7A-9F47-914B-9AE6-A64DE2B73E59}" type="slidenum">
              <a:rPr lang="en-ZA"/>
              <a:pPr>
                <a:defRPr/>
              </a:pPr>
              <a:t>‹#›</a:t>
            </a:fld>
            <a:endParaRPr lang="en-ZA"/>
          </a:p>
        </p:txBody>
      </p:sp>
    </p:spTree>
    <p:extLst>
      <p:ext uri="{BB962C8B-B14F-4D97-AF65-F5344CB8AC3E}">
        <p14:creationId xmlns:p14="http://schemas.microsoft.com/office/powerpoint/2010/main" val="408913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AA92BE0-84FD-984D-BF49-B7525D48BC30}" type="datetimeFigureOut">
              <a:rPr lang="en-ZA"/>
              <a:pPr>
                <a:defRPr/>
              </a:pPr>
              <a:t>16/03/02</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FD55CCE9-6602-3447-85BA-9CDB961E0E58}" type="slidenum">
              <a:rPr lang="en-ZA"/>
              <a:pPr>
                <a:defRPr/>
              </a:pPr>
              <a:t>‹#›</a:t>
            </a:fld>
            <a:endParaRPr lang="en-ZA"/>
          </a:p>
        </p:txBody>
      </p:sp>
    </p:spTree>
    <p:extLst>
      <p:ext uri="{BB962C8B-B14F-4D97-AF65-F5344CB8AC3E}">
        <p14:creationId xmlns:p14="http://schemas.microsoft.com/office/powerpoint/2010/main" val="237802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86C132C5-AECC-884E-915C-B6CAB451C20E}" type="datetimeFigureOut">
              <a:rPr lang="en-ZA"/>
              <a:pPr>
                <a:defRPr/>
              </a:pPr>
              <a:t>16/03/02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482E4F19-6FB1-F848-9614-EBD7AAF67CD0}" type="slidenum">
              <a:rPr lang="en-ZA"/>
              <a:pPr>
                <a:defRPr/>
              </a:pPr>
              <a:t>‹#›</a:t>
            </a:fld>
            <a:endParaRPr lang="en-ZA"/>
          </a:p>
        </p:txBody>
      </p:sp>
    </p:spTree>
    <p:extLst>
      <p:ext uri="{BB962C8B-B14F-4D97-AF65-F5344CB8AC3E}">
        <p14:creationId xmlns:p14="http://schemas.microsoft.com/office/powerpoint/2010/main" val="2320870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pPr>
              <a:defRPr/>
            </a:pPr>
            <a:fld id="{F1AA9D21-E136-6E46-9A0A-CDB0BB633CF3}" type="datetimeFigureOut">
              <a:rPr lang="en-ZA"/>
              <a:pPr>
                <a:defRPr/>
              </a:pPr>
              <a:t>16/03/02</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A27AAA10-2123-D041-8712-7D127C5F1945}" type="slidenum">
              <a:rPr lang="en-ZA"/>
              <a:pPr>
                <a:defRPr/>
              </a:pPr>
              <a:t>‹#›</a:t>
            </a:fld>
            <a:endParaRPr lang="en-ZA"/>
          </a:p>
        </p:txBody>
      </p:sp>
    </p:spTree>
    <p:extLst>
      <p:ext uri="{BB962C8B-B14F-4D97-AF65-F5344CB8AC3E}">
        <p14:creationId xmlns:p14="http://schemas.microsoft.com/office/powerpoint/2010/main" val="38645969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ZA"/>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cs typeface="Arial" charset="0"/>
              </a:defRPr>
            </a:lvl1pPr>
          </a:lstStyle>
          <a:p>
            <a:pPr>
              <a:defRPr/>
            </a:pPr>
            <a:fld id="{B4E641E9-EE78-6341-9BF4-EEE84D7E2477}" type="datetimeFigureOut">
              <a:rPr lang="en-ZA"/>
              <a:pPr>
                <a:defRPr/>
              </a:pPr>
              <a:t>16/03/02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cs typeface="Arial" charset="0"/>
              </a:defRPr>
            </a:lvl1pPr>
          </a:lstStyle>
          <a:p>
            <a:pPr>
              <a:defRPr/>
            </a:pPr>
            <a:fld id="{126A0C56-DEA4-C549-9D4E-E0694BBCF8D4}"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png"/><Relationship Id="rId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tags" Target="../tags/tag18.xml"/><Relationship Id="rId63" Type="http://schemas.openxmlformats.org/officeDocument/2006/relationships/tags" Target="../tags/tag62.xml"/><Relationship Id="rId64" Type="http://schemas.openxmlformats.org/officeDocument/2006/relationships/tags" Target="../tags/tag63.xml"/><Relationship Id="rId65" Type="http://schemas.openxmlformats.org/officeDocument/2006/relationships/tags" Target="../tags/tag64.xml"/><Relationship Id="rId66" Type="http://schemas.openxmlformats.org/officeDocument/2006/relationships/tags" Target="../tags/tag65.xml"/><Relationship Id="rId67" Type="http://schemas.openxmlformats.org/officeDocument/2006/relationships/tags" Target="../tags/tag66.xml"/><Relationship Id="rId68" Type="http://schemas.openxmlformats.org/officeDocument/2006/relationships/tags" Target="../tags/tag67.xml"/><Relationship Id="rId69" Type="http://schemas.openxmlformats.org/officeDocument/2006/relationships/tags" Target="../tags/tag68.xml"/><Relationship Id="rId50" Type="http://schemas.openxmlformats.org/officeDocument/2006/relationships/tags" Target="../tags/tag49.xml"/><Relationship Id="rId51" Type="http://schemas.openxmlformats.org/officeDocument/2006/relationships/tags" Target="../tags/tag50.xml"/><Relationship Id="rId52" Type="http://schemas.openxmlformats.org/officeDocument/2006/relationships/tags" Target="../tags/tag51.xml"/><Relationship Id="rId53" Type="http://schemas.openxmlformats.org/officeDocument/2006/relationships/tags" Target="../tags/tag52.xml"/><Relationship Id="rId54" Type="http://schemas.openxmlformats.org/officeDocument/2006/relationships/tags" Target="../tags/tag53.xml"/><Relationship Id="rId55" Type="http://schemas.openxmlformats.org/officeDocument/2006/relationships/tags" Target="../tags/tag54.xml"/><Relationship Id="rId56" Type="http://schemas.openxmlformats.org/officeDocument/2006/relationships/tags" Target="../tags/tag55.xml"/><Relationship Id="rId57" Type="http://schemas.openxmlformats.org/officeDocument/2006/relationships/tags" Target="../tags/tag56.xml"/><Relationship Id="rId58" Type="http://schemas.openxmlformats.org/officeDocument/2006/relationships/tags" Target="../tags/tag57.xml"/><Relationship Id="rId59" Type="http://schemas.openxmlformats.org/officeDocument/2006/relationships/tags" Target="../tags/tag58.xml"/><Relationship Id="rId40" Type="http://schemas.openxmlformats.org/officeDocument/2006/relationships/tags" Target="../tags/tag39.xml"/><Relationship Id="rId41" Type="http://schemas.openxmlformats.org/officeDocument/2006/relationships/tags" Target="../tags/tag40.xml"/><Relationship Id="rId42" Type="http://schemas.openxmlformats.org/officeDocument/2006/relationships/tags" Target="../tags/tag41.xml"/><Relationship Id="rId43" Type="http://schemas.openxmlformats.org/officeDocument/2006/relationships/tags" Target="../tags/tag42.xml"/><Relationship Id="rId44" Type="http://schemas.openxmlformats.org/officeDocument/2006/relationships/tags" Target="../tags/tag43.xml"/><Relationship Id="rId45" Type="http://schemas.openxmlformats.org/officeDocument/2006/relationships/tags" Target="../tags/tag44.xml"/><Relationship Id="rId46" Type="http://schemas.openxmlformats.org/officeDocument/2006/relationships/tags" Target="../tags/tag45.xml"/><Relationship Id="rId47" Type="http://schemas.openxmlformats.org/officeDocument/2006/relationships/tags" Target="../tags/tag46.xml"/><Relationship Id="rId48" Type="http://schemas.openxmlformats.org/officeDocument/2006/relationships/tags" Target="../tags/tag47.xml"/><Relationship Id="rId49" Type="http://schemas.openxmlformats.org/officeDocument/2006/relationships/tags" Target="../tags/tag48.xml"/><Relationship Id="rId1" Type="http://schemas.openxmlformats.org/officeDocument/2006/relationships/vmlDrawing" Target="../drawings/vmlDrawing1.vml"/><Relationship Id="rId2" Type="http://schemas.openxmlformats.org/officeDocument/2006/relationships/tags" Target="../tags/tag1.xml"/><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30" Type="http://schemas.openxmlformats.org/officeDocument/2006/relationships/tags" Target="../tags/tag29.xml"/><Relationship Id="rId31" Type="http://schemas.openxmlformats.org/officeDocument/2006/relationships/tags" Target="../tags/tag30.xml"/><Relationship Id="rId32" Type="http://schemas.openxmlformats.org/officeDocument/2006/relationships/tags" Target="../tags/tag31.xml"/><Relationship Id="rId33" Type="http://schemas.openxmlformats.org/officeDocument/2006/relationships/tags" Target="../tags/tag32.xml"/><Relationship Id="rId34" Type="http://schemas.openxmlformats.org/officeDocument/2006/relationships/tags" Target="../tags/tag33.xml"/><Relationship Id="rId35" Type="http://schemas.openxmlformats.org/officeDocument/2006/relationships/tags" Target="../tags/tag34.xml"/><Relationship Id="rId36" Type="http://schemas.openxmlformats.org/officeDocument/2006/relationships/tags" Target="../tags/tag35.xml"/><Relationship Id="rId37" Type="http://schemas.openxmlformats.org/officeDocument/2006/relationships/tags" Target="../tags/tag36.xml"/><Relationship Id="rId38" Type="http://schemas.openxmlformats.org/officeDocument/2006/relationships/tags" Target="../tags/tag37.xml"/><Relationship Id="rId39" Type="http://schemas.openxmlformats.org/officeDocument/2006/relationships/tags" Target="../tags/tag38.xml"/><Relationship Id="rId70" Type="http://schemas.openxmlformats.org/officeDocument/2006/relationships/tags" Target="../tags/tag69.xml"/><Relationship Id="rId71" Type="http://schemas.openxmlformats.org/officeDocument/2006/relationships/slideLayout" Target="../slideLayouts/slideLayout2.xml"/><Relationship Id="rId72" Type="http://schemas.openxmlformats.org/officeDocument/2006/relationships/oleObject" Target="../embeddings/oleObject1.bin"/><Relationship Id="rId20" Type="http://schemas.openxmlformats.org/officeDocument/2006/relationships/tags" Target="../tags/tag19.xml"/><Relationship Id="rId21" Type="http://schemas.openxmlformats.org/officeDocument/2006/relationships/tags" Target="../tags/tag20.xml"/><Relationship Id="rId22" Type="http://schemas.openxmlformats.org/officeDocument/2006/relationships/tags" Target="../tags/tag21.xml"/><Relationship Id="rId23" Type="http://schemas.openxmlformats.org/officeDocument/2006/relationships/tags" Target="../tags/tag22.xml"/><Relationship Id="rId24" Type="http://schemas.openxmlformats.org/officeDocument/2006/relationships/tags" Target="../tags/tag23.xml"/><Relationship Id="rId25" Type="http://schemas.openxmlformats.org/officeDocument/2006/relationships/tags" Target="../tags/tag24.xml"/><Relationship Id="rId26" Type="http://schemas.openxmlformats.org/officeDocument/2006/relationships/tags" Target="../tags/tag25.xml"/><Relationship Id="rId27" Type="http://schemas.openxmlformats.org/officeDocument/2006/relationships/tags" Target="../tags/tag26.xml"/><Relationship Id="rId28" Type="http://schemas.openxmlformats.org/officeDocument/2006/relationships/tags" Target="../tags/tag27.xml"/><Relationship Id="rId29" Type="http://schemas.openxmlformats.org/officeDocument/2006/relationships/tags" Target="../tags/tag28.xml"/><Relationship Id="rId73" Type="http://schemas.openxmlformats.org/officeDocument/2006/relationships/image" Target="../media/image20.emf"/><Relationship Id="rId60" Type="http://schemas.openxmlformats.org/officeDocument/2006/relationships/tags" Target="../tags/tag59.xml"/><Relationship Id="rId61" Type="http://schemas.openxmlformats.org/officeDocument/2006/relationships/tags" Target="../tags/tag60.xml"/><Relationship Id="rId62" Type="http://schemas.openxmlformats.org/officeDocument/2006/relationships/tags" Target="../tags/tag61.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be.gov.za/training" TargetMode="Externa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hyperlink" Target="mailto:nicholasspaull@gmail.com"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Microsoft_Excel_97_-_2004_Worksheet1.xls"/><Relationship Id="rId5" Type="http://schemas.openxmlformats.org/officeDocument/2006/relationships/image" Target="../media/image31.emf"/><Relationship Id="rId6" Type="http://schemas.openxmlformats.org/officeDocument/2006/relationships/image" Target="../media/image32.png"/><Relationship Id="rId7" Type="http://schemas.openxmlformats.org/officeDocument/2006/relationships/image" Target="../media/image33.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emf"/><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imssandpirls.bc.edu/timss2011/international-released-items.html"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8.wmf"/><Relationship Id="rId4" Type="http://schemas.openxmlformats.org/officeDocument/2006/relationships/image" Target="../media/image39.wmf"/><Relationship Id="rId5" Type="http://schemas.openxmlformats.org/officeDocument/2006/relationships/image" Target="../media/image40.w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4" descr="Powerpoint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 name="Picture 11" descr="C:\Users\Nic Spaull\Dropbox\_University\Ecos of Education\Useful presentations and stuff\Pictures of education in Africa\sl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9725" y="1412875"/>
            <a:ext cx="626427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881313" y="0"/>
            <a:ext cx="6262687" cy="1470025"/>
          </a:xfrm>
          <a:solidFill>
            <a:schemeClr val="accent2">
              <a:lumMod val="20000"/>
              <a:lumOff val="80000"/>
            </a:schemeClr>
          </a:solidFill>
          <a:ln>
            <a:solidFill>
              <a:schemeClr val="bg1"/>
            </a:solidFill>
          </a:ln>
        </p:spPr>
        <p:txBody>
          <a:bodyPr>
            <a:noAutofit/>
          </a:bodyPr>
          <a:lstStyle/>
          <a:p>
            <a:pPr>
              <a:defRPr/>
            </a:pPr>
            <a:r>
              <a:rPr lang="en-US" sz="2400" b="1" dirty="0" smtClean="0">
                <a:solidFill>
                  <a:srgbClr val="800000"/>
                </a:solidFill>
                <a:latin typeface="Calibri" charset="0"/>
                <a:cs typeface="+mj-cs"/>
              </a:rPr>
              <a:t>Remodeling the Annual National Assessments</a:t>
            </a:r>
            <a:br>
              <a:rPr lang="en-US" sz="2400" b="1" dirty="0" smtClean="0">
                <a:solidFill>
                  <a:srgbClr val="800000"/>
                </a:solidFill>
                <a:latin typeface="Calibri" charset="0"/>
                <a:cs typeface="+mj-cs"/>
              </a:rPr>
            </a:br>
            <a:r>
              <a:rPr lang="en-US" sz="2000" i="1" dirty="0" smtClean="0">
                <a:solidFill>
                  <a:srgbClr val="800000"/>
                </a:solidFill>
                <a:latin typeface="Calibri" charset="0"/>
                <a:cs typeface="+mj-cs"/>
              </a:rPr>
              <a:t>Thoughts &amp; suggestions for the road ahead</a:t>
            </a:r>
            <a:endParaRPr lang="en-US" sz="1100" dirty="0">
              <a:solidFill>
                <a:srgbClr val="800000"/>
              </a:solidFill>
              <a:latin typeface="Calibri" charset="0"/>
              <a:cs typeface="+mj-cs"/>
            </a:endParaRPr>
          </a:p>
        </p:txBody>
      </p:sp>
      <p:sp>
        <p:nvSpPr>
          <p:cNvPr id="3" name="Subtitle 2"/>
          <p:cNvSpPr>
            <a:spLocks noGrp="1"/>
          </p:cNvSpPr>
          <p:nvPr>
            <p:ph type="subTitle" idx="1"/>
          </p:nvPr>
        </p:nvSpPr>
        <p:spPr>
          <a:xfrm>
            <a:off x="2916238" y="4652963"/>
            <a:ext cx="6200775" cy="936625"/>
          </a:xfrm>
          <a:solidFill>
            <a:srgbClr val="800000">
              <a:alpha val="27000"/>
            </a:srgbClr>
          </a:solidFill>
        </p:spPr>
        <p:txBody>
          <a:bodyPr>
            <a:normAutofit/>
          </a:bodyPr>
          <a:lstStyle/>
          <a:p>
            <a:pPr algn="r">
              <a:buFont typeface="Arial" pitchFamily="34" charset="0"/>
              <a:buNone/>
              <a:defRPr/>
            </a:pPr>
            <a:r>
              <a:rPr lang="en-US" sz="2000" b="1" dirty="0" smtClean="0">
                <a:solidFill>
                  <a:schemeClr val="bg1"/>
                </a:solidFill>
                <a:ea typeface="+mn-ea"/>
                <a:cs typeface="+mn-cs"/>
              </a:rPr>
              <a:t>Nic Spaull</a:t>
            </a:r>
          </a:p>
          <a:p>
            <a:pPr algn="r">
              <a:buFont typeface="Arial" pitchFamily="34" charset="0"/>
              <a:buNone/>
              <a:defRPr/>
            </a:pPr>
            <a:endParaRPr lang="en-US" sz="400" b="1" dirty="0" smtClean="0">
              <a:ea typeface="+mn-ea"/>
              <a:cs typeface="+mn-cs"/>
            </a:endParaRPr>
          </a:p>
          <a:p>
            <a:pPr algn="r">
              <a:buFont typeface="Arial" pitchFamily="34" charset="0"/>
              <a:buNone/>
              <a:defRPr/>
            </a:pPr>
            <a:r>
              <a:rPr lang="en-US" sz="1500" b="1" dirty="0" smtClean="0">
                <a:solidFill>
                  <a:srgbClr val="FFFFFF"/>
                </a:solidFill>
                <a:ea typeface="+mn-ea"/>
                <a:cs typeface="+mn-cs"/>
              </a:rPr>
              <a:t>Department of Basic Education|  2 March 2016</a:t>
            </a:r>
            <a:endParaRPr lang="en-US" sz="1500" b="1" dirty="0">
              <a:solidFill>
                <a:srgbClr val="FFFFFF"/>
              </a:solidFill>
              <a:ea typeface="+mn-ea"/>
              <a:cs typeface="+mn-cs"/>
            </a:endParaRPr>
          </a:p>
        </p:txBody>
      </p:sp>
      <p:pic>
        <p:nvPicPr>
          <p:cNvPr id="14341"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5876925"/>
            <a:ext cx="20907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logostackleft3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3663" y="5876925"/>
            <a:ext cx="1873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What</a:t>
            </a:r>
            <a:r>
              <a:rPr lang="en-US" dirty="0" smtClean="0"/>
              <a:t> ongoing assessments do we have in SA?</a:t>
            </a:r>
            <a:endParaRPr lang="en-US" dirty="0"/>
          </a:p>
        </p:txBody>
      </p:sp>
      <p:sp>
        <p:nvSpPr>
          <p:cNvPr id="3" name="Content Placeholder 2"/>
          <p:cNvSpPr>
            <a:spLocks noGrp="1"/>
          </p:cNvSpPr>
          <p:nvPr>
            <p:ph idx="1"/>
          </p:nvPr>
        </p:nvSpPr>
        <p:spPr>
          <a:xfrm>
            <a:off x="457200" y="2060848"/>
            <a:ext cx="8363272" cy="4065315"/>
          </a:xfrm>
        </p:spPr>
        <p:txBody>
          <a:bodyPr>
            <a:normAutofit fontScale="92500" lnSpcReduction="20000"/>
          </a:bodyPr>
          <a:lstStyle/>
          <a:p>
            <a:pPr marL="514350" indent="-514350">
              <a:buFont typeface="+mj-lt"/>
              <a:buAutoNum type="arabicPeriod"/>
            </a:pPr>
            <a:r>
              <a:rPr lang="en-US" sz="2800" b="1" dirty="0" smtClean="0"/>
              <a:t>TIMSS</a:t>
            </a:r>
            <a:r>
              <a:rPr lang="en-US" sz="2800" dirty="0" smtClean="0"/>
              <a:t> – Tests </a:t>
            </a:r>
            <a:r>
              <a:rPr lang="en-US" sz="2800" dirty="0" err="1" smtClean="0"/>
              <a:t>maths</a:t>
            </a:r>
            <a:r>
              <a:rPr lang="en-US" sz="2800" dirty="0" smtClean="0"/>
              <a:t> &amp; science Gr8/9</a:t>
            </a:r>
          </a:p>
          <a:p>
            <a:pPr marL="514350" indent="-514350">
              <a:buFont typeface="+mj-lt"/>
              <a:buAutoNum type="arabicPeriod"/>
            </a:pPr>
            <a:r>
              <a:rPr lang="en-US" sz="2800" b="1" dirty="0" smtClean="0"/>
              <a:t>PIRLS</a:t>
            </a:r>
            <a:r>
              <a:rPr lang="en-US" sz="2800" dirty="0" smtClean="0"/>
              <a:t> – Tests reading literacy in </a:t>
            </a:r>
            <a:r>
              <a:rPr lang="en-US" sz="2800" dirty="0" err="1" smtClean="0"/>
              <a:t>Eng</a:t>
            </a:r>
            <a:r>
              <a:rPr lang="en-US" sz="2800" dirty="0" smtClean="0"/>
              <a:t>/</a:t>
            </a:r>
            <a:r>
              <a:rPr lang="en-US" sz="2800" dirty="0" err="1" smtClean="0"/>
              <a:t>Afr</a:t>
            </a:r>
            <a:r>
              <a:rPr lang="en-US" sz="2800" dirty="0" smtClean="0"/>
              <a:t> (Gr5)</a:t>
            </a:r>
          </a:p>
          <a:p>
            <a:pPr marL="514350" indent="-514350">
              <a:buFont typeface="+mj-lt"/>
              <a:buAutoNum type="arabicPeriod"/>
            </a:pPr>
            <a:r>
              <a:rPr lang="en-US" sz="2800" b="1" dirty="0" err="1" smtClean="0"/>
              <a:t>prePIRLS</a:t>
            </a:r>
            <a:r>
              <a:rPr lang="en-US" sz="2800" dirty="0" smtClean="0"/>
              <a:t> – Tests reading literacy all 11 languages (Gr4)</a:t>
            </a:r>
          </a:p>
          <a:p>
            <a:pPr marL="514350" indent="-514350">
              <a:buFont typeface="+mj-lt"/>
              <a:buAutoNum type="arabicPeriod"/>
            </a:pPr>
            <a:r>
              <a:rPr lang="en-US" sz="2800" b="1" dirty="0" smtClean="0"/>
              <a:t>SACMEQ</a:t>
            </a:r>
            <a:r>
              <a:rPr lang="en-US" sz="2800" dirty="0" smtClean="0"/>
              <a:t> – Tests language and </a:t>
            </a:r>
            <a:r>
              <a:rPr lang="en-US" sz="2800" dirty="0" err="1" smtClean="0"/>
              <a:t>maths</a:t>
            </a:r>
            <a:r>
              <a:rPr lang="en-US" sz="2800" dirty="0" smtClean="0"/>
              <a:t> </a:t>
            </a:r>
            <a:r>
              <a:rPr lang="en-US" sz="2800" dirty="0" err="1" smtClean="0"/>
              <a:t>Eng</a:t>
            </a:r>
            <a:r>
              <a:rPr lang="en-US" sz="2800" dirty="0" smtClean="0"/>
              <a:t>/</a:t>
            </a:r>
            <a:r>
              <a:rPr lang="en-US" sz="2800" dirty="0" err="1" smtClean="0"/>
              <a:t>Afr</a:t>
            </a:r>
            <a:r>
              <a:rPr lang="en-US" sz="2800" dirty="0" smtClean="0"/>
              <a:t> (Gr6) </a:t>
            </a:r>
          </a:p>
          <a:p>
            <a:pPr marL="514350" indent="-514350">
              <a:buFont typeface="+mj-lt"/>
              <a:buAutoNum type="arabicPeriod"/>
            </a:pPr>
            <a:r>
              <a:rPr lang="en-US" sz="2800" b="1" dirty="0" smtClean="0"/>
              <a:t>WC-Systemic Evaluations </a:t>
            </a:r>
            <a:r>
              <a:rPr lang="en-US" sz="2800" dirty="0" smtClean="0"/>
              <a:t>(WC only) – Tests </a:t>
            </a:r>
            <a:r>
              <a:rPr lang="en-US" sz="2800" dirty="0" err="1" smtClean="0"/>
              <a:t>Maths</a:t>
            </a:r>
            <a:r>
              <a:rPr lang="en-US" sz="2800" dirty="0" smtClean="0"/>
              <a:t> and </a:t>
            </a:r>
            <a:r>
              <a:rPr lang="en-US" sz="2800" dirty="0" err="1" smtClean="0"/>
              <a:t>langauge</a:t>
            </a:r>
            <a:r>
              <a:rPr lang="en-US" sz="2800" dirty="0" smtClean="0"/>
              <a:t> at Gr3, 6 and 9 every year. </a:t>
            </a:r>
          </a:p>
          <a:p>
            <a:pPr marL="514350" indent="-514350">
              <a:buFont typeface="+mj-lt"/>
              <a:buAutoNum type="arabicPeriod"/>
            </a:pPr>
            <a:endParaRPr lang="en-US" sz="2800" dirty="0" smtClean="0"/>
          </a:p>
          <a:p>
            <a:pPr marL="514350" indent="-514350">
              <a:buFont typeface="+mj-lt"/>
              <a:buAutoNum type="arabicPeriod"/>
            </a:pPr>
            <a:r>
              <a:rPr lang="en-US" sz="2800" b="1" i="1" dirty="0" smtClean="0"/>
              <a:t>NATIONAL</a:t>
            </a:r>
            <a:r>
              <a:rPr lang="en-US" sz="2800" b="1" dirty="0" smtClean="0"/>
              <a:t>: Matric</a:t>
            </a:r>
            <a:r>
              <a:rPr lang="en-US" sz="2800" dirty="0" smtClean="0"/>
              <a:t> – Tests many subjects, school-leaving exam</a:t>
            </a:r>
          </a:p>
          <a:p>
            <a:pPr marL="514350" indent="-514350">
              <a:buFont typeface="+mj-lt"/>
              <a:buAutoNum type="arabicPeriod"/>
            </a:pPr>
            <a:r>
              <a:rPr lang="en-US" sz="2800" b="1" i="1" dirty="0" smtClean="0"/>
              <a:t>NATIONAL</a:t>
            </a:r>
            <a:r>
              <a:rPr lang="en-US" sz="2800" b="1" dirty="0" smtClean="0"/>
              <a:t>: </a:t>
            </a:r>
            <a:r>
              <a:rPr lang="en-US" sz="2800" b="1" dirty="0" smtClean="0">
                <a:solidFill>
                  <a:srgbClr val="FF0000"/>
                </a:solidFill>
              </a:rPr>
              <a:t>ANAs</a:t>
            </a:r>
            <a:r>
              <a:rPr lang="en-US" sz="2800" dirty="0" smtClean="0">
                <a:solidFill>
                  <a:srgbClr val="FF0000"/>
                </a:solidFill>
              </a:rPr>
              <a:t> </a:t>
            </a:r>
            <a:r>
              <a:rPr lang="en-US" sz="2800" dirty="0" smtClean="0"/>
              <a:t>– Tests Gr1-9 in </a:t>
            </a:r>
            <a:r>
              <a:rPr lang="en-US" sz="2800" dirty="0" err="1" smtClean="0"/>
              <a:t>Maths</a:t>
            </a:r>
            <a:r>
              <a:rPr lang="en-US" sz="2800" dirty="0" smtClean="0"/>
              <a:t> &amp; Language</a:t>
            </a:r>
            <a:endParaRPr lang="en-US" sz="2800" dirty="0"/>
          </a:p>
        </p:txBody>
      </p:sp>
    </p:spTree>
    <p:extLst>
      <p:ext uri="{BB962C8B-B14F-4D97-AF65-F5344CB8AC3E}">
        <p14:creationId xmlns:p14="http://schemas.microsoft.com/office/powerpoint/2010/main" val="170466208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323850" y="476250"/>
            <a:ext cx="6850063" cy="1228725"/>
          </a:xfrm>
        </p:spPr>
        <p:txBody>
          <a:bodyPr/>
          <a:lstStyle/>
          <a:p>
            <a:r>
              <a:rPr lang="en-US" u="sng" dirty="0" smtClean="0">
                <a:latin typeface="Calibri" charset="0"/>
              </a:rPr>
              <a:t>When</a:t>
            </a:r>
            <a:r>
              <a:rPr lang="en-US" dirty="0" smtClean="0">
                <a:latin typeface="Calibri" charset="0"/>
              </a:rPr>
              <a:t> were they conducted?</a:t>
            </a:r>
            <a:endParaRPr lang="en-US" dirty="0">
              <a:latin typeface="Calibri" charset="0"/>
            </a:endParaRPr>
          </a:p>
        </p:txBody>
      </p:sp>
      <p:sp>
        <p:nvSpPr>
          <p:cNvPr id="3" name="Content Placeholder 2"/>
          <p:cNvSpPr>
            <a:spLocks noGrp="1"/>
          </p:cNvSpPr>
          <p:nvPr>
            <p:ph idx="1"/>
          </p:nvPr>
        </p:nvSpPr>
        <p:spPr>
          <a:xfrm>
            <a:off x="179512" y="2060848"/>
            <a:ext cx="9155360" cy="4065588"/>
          </a:xfrm>
        </p:spPr>
        <p:txBody>
          <a:bodyPr/>
          <a:lstStyle/>
          <a:p>
            <a:pPr>
              <a:defRPr/>
            </a:pPr>
            <a:endParaRPr lang="en-US" sz="1800" dirty="0">
              <a:cs typeface="+mn-cs"/>
            </a:endParaRPr>
          </a:p>
          <a:p>
            <a:pPr>
              <a:defRPr/>
            </a:pPr>
            <a:r>
              <a:rPr lang="en-US" sz="2000" dirty="0" smtClean="0">
                <a:cs typeface="+mn-cs"/>
              </a:rPr>
              <a:t>PIRLS</a:t>
            </a:r>
            <a:r>
              <a:rPr lang="en-US" sz="1600" dirty="0" smtClean="0">
                <a:cs typeface="+mn-cs"/>
              </a:rPr>
              <a:t>				                2006	      2011		     </a:t>
            </a:r>
            <a:r>
              <a:rPr lang="en-US" sz="1600" dirty="0" smtClean="0">
                <a:solidFill>
                  <a:schemeClr val="bg1">
                    <a:lumMod val="65000"/>
                  </a:schemeClr>
                </a:solidFill>
                <a:cs typeface="+mn-cs"/>
              </a:rPr>
              <a:t>2015</a:t>
            </a:r>
          </a:p>
          <a:p>
            <a:pPr>
              <a:defRPr/>
            </a:pPr>
            <a:r>
              <a:rPr lang="en-US" sz="1600" dirty="0" err="1" smtClean="0">
                <a:cs typeface="+mn-cs"/>
              </a:rPr>
              <a:t>prePIRLS</a:t>
            </a:r>
            <a:r>
              <a:rPr lang="en-US" sz="1600" dirty="0" smtClean="0">
                <a:cs typeface="+mn-cs"/>
              </a:rPr>
              <a:t>					      2011		     </a:t>
            </a:r>
            <a:r>
              <a:rPr lang="en-US" sz="1600" dirty="0" smtClean="0">
                <a:solidFill>
                  <a:schemeClr val="bg1">
                    <a:lumMod val="65000"/>
                  </a:schemeClr>
                </a:solidFill>
                <a:cs typeface="+mn-cs"/>
              </a:rPr>
              <a:t>2015</a:t>
            </a:r>
            <a:r>
              <a:rPr lang="en-US" sz="1600" dirty="0" smtClean="0">
                <a:cs typeface="+mn-cs"/>
              </a:rPr>
              <a:t>	</a:t>
            </a:r>
            <a:endParaRPr lang="en-US" sz="1600" dirty="0">
              <a:cs typeface="+mn-cs"/>
            </a:endParaRPr>
          </a:p>
          <a:p>
            <a:pPr>
              <a:defRPr/>
            </a:pPr>
            <a:r>
              <a:rPr lang="en-US" sz="2000" dirty="0" smtClean="0">
                <a:cs typeface="+mn-cs"/>
              </a:rPr>
              <a:t>TIMSS</a:t>
            </a:r>
            <a:r>
              <a:rPr lang="en-US" sz="1600" dirty="0" smtClean="0">
                <a:cs typeface="+mn-cs"/>
              </a:rPr>
              <a:t>	1995</a:t>
            </a:r>
            <a:r>
              <a:rPr lang="en-US" sz="1050" dirty="0">
                <a:cs typeface="+mn-cs"/>
              </a:rPr>
              <a:t> </a:t>
            </a:r>
            <a:r>
              <a:rPr lang="en-US" sz="1050" dirty="0" smtClean="0">
                <a:cs typeface="+mn-cs"/>
              </a:rPr>
              <a:t>    </a:t>
            </a:r>
            <a:r>
              <a:rPr lang="en-US" sz="1600" dirty="0" smtClean="0">
                <a:cs typeface="+mn-cs"/>
              </a:rPr>
              <a:t>1999      2002	</a:t>
            </a:r>
            <a:r>
              <a:rPr lang="en-US" sz="1600" dirty="0">
                <a:cs typeface="+mn-cs"/>
              </a:rPr>
              <a:t>	</a:t>
            </a:r>
            <a:r>
              <a:rPr lang="en-US" sz="1600" dirty="0" smtClean="0">
                <a:cs typeface="+mn-cs"/>
              </a:rPr>
              <a:t>    	      2011		     </a:t>
            </a:r>
            <a:r>
              <a:rPr lang="en-US" sz="1600" dirty="0" smtClean="0">
                <a:solidFill>
                  <a:schemeClr val="bg1">
                    <a:lumMod val="65000"/>
                  </a:schemeClr>
                </a:solidFill>
                <a:cs typeface="+mn-cs"/>
              </a:rPr>
              <a:t>2015</a:t>
            </a:r>
            <a:endParaRPr lang="en-US" sz="1600" dirty="0">
              <a:solidFill>
                <a:schemeClr val="bg1">
                  <a:lumMod val="65000"/>
                </a:schemeClr>
              </a:solidFill>
              <a:cs typeface="+mn-cs"/>
            </a:endParaRPr>
          </a:p>
          <a:p>
            <a:pPr>
              <a:defRPr/>
            </a:pPr>
            <a:r>
              <a:rPr lang="en-US" sz="1800" dirty="0" smtClean="0">
                <a:cs typeface="+mn-cs"/>
              </a:rPr>
              <a:t>TIMSS-N</a:t>
            </a:r>
            <a:r>
              <a:rPr lang="en-US" sz="1600" dirty="0" smtClean="0">
                <a:cs typeface="+mn-cs"/>
              </a:rPr>
              <a:t>							     </a:t>
            </a:r>
            <a:r>
              <a:rPr lang="en-US" sz="1600" dirty="0" smtClean="0">
                <a:solidFill>
                  <a:schemeClr val="bg1">
                    <a:lumMod val="65000"/>
                  </a:schemeClr>
                </a:solidFill>
                <a:cs typeface="+mn-cs"/>
              </a:rPr>
              <a:t>2015</a:t>
            </a:r>
            <a:endParaRPr lang="en-US" sz="1600" dirty="0">
              <a:solidFill>
                <a:schemeClr val="bg1">
                  <a:lumMod val="65000"/>
                </a:schemeClr>
              </a:solidFill>
              <a:cs typeface="+mn-cs"/>
            </a:endParaRPr>
          </a:p>
          <a:p>
            <a:pPr>
              <a:defRPr/>
            </a:pPr>
            <a:r>
              <a:rPr lang="en-US" sz="1800" dirty="0" smtClean="0">
                <a:cs typeface="+mn-cs"/>
              </a:rPr>
              <a:t>SACMEQ</a:t>
            </a:r>
            <a:r>
              <a:rPr lang="en-US" sz="1600" dirty="0" smtClean="0">
                <a:cs typeface="+mn-cs"/>
              </a:rPr>
              <a:t>		2000	                    2007</a:t>
            </a:r>
            <a:r>
              <a:rPr lang="en-US" sz="1050" dirty="0" smtClean="0">
                <a:cs typeface="+mn-cs"/>
              </a:rPr>
              <a:t>	</a:t>
            </a:r>
            <a:r>
              <a:rPr lang="en-US" sz="1050" dirty="0">
                <a:cs typeface="+mn-cs"/>
              </a:rPr>
              <a:t>	</a:t>
            </a:r>
            <a:r>
              <a:rPr lang="en-US" sz="1050" dirty="0" smtClean="0">
                <a:cs typeface="+mn-cs"/>
              </a:rPr>
              <a:t>               </a:t>
            </a:r>
            <a:r>
              <a:rPr lang="en-US" sz="1600" dirty="0" smtClean="0">
                <a:solidFill>
                  <a:schemeClr val="bg1">
                    <a:lumMod val="65000"/>
                  </a:schemeClr>
                </a:solidFill>
                <a:cs typeface="+mn-cs"/>
              </a:rPr>
              <a:t>2013</a:t>
            </a:r>
          </a:p>
          <a:p>
            <a:pPr>
              <a:defRPr/>
            </a:pPr>
            <a:r>
              <a:rPr lang="en-US" sz="1800" b="1" dirty="0" smtClean="0">
                <a:solidFill>
                  <a:srgbClr val="D99694"/>
                </a:solidFill>
                <a:cs typeface="+mn-cs"/>
              </a:rPr>
              <a:t>V-ANA</a:t>
            </a:r>
            <a:r>
              <a:rPr lang="en-US" sz="1600" b="1" dirty="0" smtClean="0">
                <a:solidFill>
                  <a:srgbClr val="FF0000"/>
                </a:solidFill>
                <a:cs typeface="+mn-cs"/>
              </a:rPr>
              <a:t>					     2011	          2013</a:t>
            </a:r>
          </a:p>
          <a:p>
            <a:pPr>
              <a:defRPr/>
            </a:pPr>
            <a:r>
              <a:rPr lang="en-US" sz="1800" b="1" dirty="0" smtClean="0">
                <a:solidFill>
                  <a:srgbClr val="FF0000"/>
                </a:solidFill>
                <a:cs typeface="+mn-cs"/>
              </a:rPr>
              <a:t>ANA</a:t>
            </a:r>
            <a:r>
              <a:rPr lang="en-US" sz="1600" b="1" dirty="0" smtClean="0">
                <a:solidFill>
                  <a:srgbClr val="FF0000"/>
                </a:solidFill>
                <a:cs typeface="+mn-cs"/>
              </a:rPr>
              <a:t>						      2011    2012  2013  2014 </a:t>
            </a:r>
          </a:p>
          <a:p>
            <a:pPr>
              <a:defRPr/>
            </a:pPr>
            <a:r>
              <a:rPr lang="en-US" sz="2000" dirty="0" smtClean="0">
                <a:cs typeface="+mn-cs"/>
              </a:rPr>
              <a:t>NSES</a:t>
            </a:r>
            <a:r>
              <a:rPr lang="en-US" sz="1600" dirty="0" smtClean="0">
                <a:cs typeface="+mn-cs"/>
              </a:rPr>
              <a:t>					2007  2008  2009</a:t>
            </a:r>
          </a:p>
          <a:p>
            <a:pPr>
              <a:defRPr/>
            </a:pPr>
            <a:r>
              <a:rPr lang="en-US" sz="1800" b="1" dirty="0" smtClean="0">
                <a:solidFill>
                  <a:schemeClr val="accent2">
                    <a:lumMod val="60000"/>
                    <a:lumOff val="40000"/>
                  </a:schemeClr>
                </a:solidFill>
                <a:cs typeface="+mn-cs"/>
              </a:rPr>
              <a:t>Systemic Evaluation (Nat)     </a:t>
            </a:r>
            <a:r>
              <a:rPr lang="en-US" sz="1600" b="1" dirty="0" smtClean="0">
                <a:solidFill>
                  <a:schemeClr val="accent2">
                    <a:lumMod val="60000"/>
                    <a:lumOff val="40000"/>
                  </a:schemeClr>
                </a:solidFill>
                <a:cs typeface="+mn-cs"/>
              </a:rPr>
              <a:t>2001</a:t>
            </a:r>
            <a:r>
              <a:rPr lang="en-US" sz="1600" b="1" baseline="30000" dirty="0" smtClean="0">
                <a:solidFill>
                  <a:schemeClr val="accent2">
                    <a:lumMod val="60000"/>
                    <a:lumOff val="40000"/>
                  </a:schemeClr>
                </a:solidFill>
                <a:cs typeface="+mn-cs"/>
              </a:rPr>
              <a:t>3</a:t>
            </a:r>
            <a:r>
              <a:rPr lang="en-US" sz="1600" b="1" dirty="0" smtClean="0">
                <a:solidFill>
                  <a:schemeClr val="accent2">
                    <a:lumMod val="60000"/>
                    <a:lumOff val="40000"/>
                  </a:schemeClr>
                </a:solidFill>
                <a:cs typeface="+mn-cs"/>
              </a:rPr>
              <a:t>       2004</a:t>
            </a:r>
            <a:r>
              <a:rPr lang="en-US" sz="1600" b="1" baseline="30000" dirty="0" smtClean="0">
                <a:solidFill>
                  <a:schemeClr val="accent2">
                    <a:lumMod val="60000"/>
                    <a:lumOff val="40000"/>
                  </a:schemeClr>
                </a:solidFill>
                <a:cs typeface="+mn-cs"/>
              </a:rPr>
              <a:t>6</a:t>
            </a:r>
            <a:r>
              <a:rPr lang="en-US" sz="1600" b="1" dirty="0" smtClean="0">
                <a:solidFill>
                  <a:schemeClr val="accent2">
                    <a:lumMod val="60000"/>
                    <a:lumOff val="40000"/>
                  </a:schemeClr>
                </a:solidFill>
                <a:cs typeface="+mn-cs"/>
              </a:rPr>
              <a:t>     2007</a:t>
            </a:r>
            <a:r>
              <a:rPr lang="en-US" sz="1600" b="1" baseline="30000" dirty="0" smtClean="0">
                <a:solidFill>
                  <a:schemeClr val="accent2">
                    <a:lumMod val="60000"/>
                    <a:lumOff val="40000"/>
                  </a:schemeClr>
                </a:solidFill>
                <a:cs typeface="+mn-cs"/>
              </a:rPr>
              <a:t>3</a:t>
            </a:r>
          </a:p>
          <a:p>
            <a:pPr>
              <a:defRPr/>
            </a:pPr>
            <a:r>
              <a:rPr lang="en-US" sz="2000" dirty="0" smtClean="0">
                <a:cs typeface="+mn-cs"/>
              </a:rPr>
              <a:t>Matric (annual)</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855242310"/>
              </p:ext>
            </p:extLst>
          </p:nvPr>
        </p:nvGraphicFramePr>
        <p:xfrm>
          <a:off x="179514" y="260644"/>
          <a:ext cx="8712967" cy="6680688"/>
        </p:xfrm>
        <a:graphic>
          <a:graphicData uri="http://schemas.openxmlformats.org/drawingml/2006/table">
            <a:tbl>
              <a:tblPr/>
              <a:tblGrid>
                <a:gridCol w="1888043"/>
                <a:gridCol w="1846086"/>
                <a:gridCol w="1272681"/>
                <a:gridCol w="992971"/>
                <a:gridCol w="1356593"/>
                <a:gridCol w="1356593"/>
              </a:tblGrid>
              <a:tr h="865003">
                <a:tc>
                  <a:txBody>
                    <a:bodyPr/>
                    <a:lstStyle/>
                    <a:p>
                      <a:pPr algn="ctr" fontAlgn="ctr"/>
                      <a:r>
                        <a:rPr lang="en-US" sz="1800" b="0" i="0" u="none" strike="noStrike" dirty="0">
                          <a:solidFill>
                            <a:srgbClr val="000000"/>
                          </a:solidFill>
                          <a:effectLst/>
                          <a:latin typeface="Calibri"/>
                        </a:rPr>
                        <a:t> </a:t>
                      </a:r>
                    </a:p>
                  </a:txBody>
                  <a:tcPr marL="12700" marR="12700" marT="1270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Sample-based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Census-based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Number of schools?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Number of students?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Comparable over time?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r>
              <a:tr h="576669">
                <a:tc rowSpan="4">
                  <a:txBody>
                    <a:bodyPr/>
                    <a:lstStyle/>
                    <a:p>
                      <a:pPr algn="ctr" fontAlgn="ctr"/>
                      <a:r>
                        <a:rPr lang="en-US" sz="1600" b="0" i="0" u="none" strike="noStrike" dirty="0">
                          <a:solidFill>
                            <a:srgbClr val="000000"/>
                          </a:solidFill>
                          <a:effectLst/>
                          <a:latin typeface="Calibri"/>
                        </a:rPr>
                        <a:t>Cross-national studies of educational achievement</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a:solidFill>
                            <a:srgbClr val="000000"/>
                          </a:solidFill>
                          <a:effectLst/>
                          <a:latin typeface="Calibri"/>
                        </a:rPr>
                        <a:t>TIMSS</a:t>
                      </a:r>
                      <a:r>
                        <a:rPr lang="en-US" sz="1600" b="0" i="0" u="none" strike="noStrike">
                          <a:solidFill>
                            <a:srgbClr val="000000"/>
                          </a:solidFill>
                          <a:effectLst/>
                          <a:latin typeface="Calibri"/>
                        </a:rPr>
                        <a:t> 1995, 1999, 2003, 2011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285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11969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Yes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576669">
                <a:tc vMerge="1">
                  <a:txBody>
                    <a:bodyPr/>
                    <a:lstStyle/>
                    <a:p>
                      <a:endParaRPr lang="en-US"/>
                    </a:p>
                  </a:txBody>
                  <a:tcPr/>
                </a:tc>
                <a:tc>
                  <a:txBody>
                    <a:bodyPr/>
                    <a:lstStyle/>
                    <a:p>
                      <a:pPr algn="ctr" fontAlgn="ctr"/>
                      <a:r>
                        <a:rPr lang="en-US" sz="1600" b="1" i="0" u="none" strike="noStrike">
                          <a:solidFill>
                            <a:srgbClr val="000000"/>
                          </a:solidFill>
                          <a:effectLst/>
                          <a:latin typeface="Calibri"/>
                        </a:rPr>
                        <a:t>SACMEQ</a:t>
                      </a:r>
                      <a:r>
                        <a:rPr lang="en-US" sz="1600" b="0" i="0" u="none" strike="noStrike">
                          <a:solidFill>
                            <a:srgbClr val="000000"/>
                          </a:solidFill>
                          <a:effectLst/>
                          <a:latin typeface="Calibri"/>
                        </a:rPr>
                        <a:t> 2000, 2007, 2013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392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9071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Yes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576669">
                <a:tc vMerge="1">
                  <a:txBody>
                    <a:bodyPr/>
                    <a:lstStyle/>
                    <a:p>
                      <a:endParaRPr lang="en-US"/>
                    </a:p>
                  </a:txBody>
                  <a:tcPr/>
                </a:tc>
                <a:tc>
                  <a:txBody>
                    <a:bodyPr/>
                    <a:lstStyle/>
                    <a:p>
                      <a:pPr algn="ctr" fontAlgn="ctr"/>
                      <a:r>
                        <a:rPr lang="en-US" sz="1600" b="1" i="0" u="none" strike="noStrike">
                          <a:solidFill>
                            <a:srgbClr val="000000"/>
                          </a:solidFill>
                          <a:effectLst/>
                          <a:latin typeface="Calibri"/>
                        </a:rPr>
                        <a:t>PIRLS</a:t>
                      </a:r>
                      <a:r>
                        <a:rPr lang="en-US" sz="1600" b="0" i="0" u="none" strike="noStrike">
                          <a:solidFill>
                            <a:srgbClr val="000000"/>
                          </a:solidFill>
                          <a:effectLst/>
                          <a:latin typeface="Calibri"/>
                        </a:rPr>
                        <a:t> 2006, 2011 (Eng/Afr only)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3515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Sort of</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96024">
                <a:tc vMerge="1">
                  <a:txBody>
                    <a:bodyPr/>
                    <a:lstStyle/>
                    <a:p>
                      <a:endParaRPr lang="en-US"/>
                    </a:p>
                  </a:txBody>
                  <a:tcPr/>
                </a:tc>
                <a:tc>
                  <a:txBody>
                    <a:bodyPr/>
                    <a:lstStyle/>
                    <a:p>
                      <a:pPr algn="ctr" fontAlgn="ctr"/>
                      <a:r>
                        <a:rPr lang="en-US" sz="1600" b="1" i="0" u="none" strike="noStrike">
                          <a:solidFill>
                            <a:srgbClr val="000000"/>
                          </a:solidFill>
                          <a:effectLst/>
                          <a:latin typeface="Calibri"/>
                        </a:rPr>
                        <a:t>prePIRLS</a:t>
                      </a:r>
                      <a:r>
                        <a:rPr lang="en-US" sz="1600" b="0" i="0" u="none" strike="noStrike">
                          <a:solidFill>
                            <a:srgbClr val="000000"/>
                          </a:solidFill>
                          <a:effectLst/>
                          <a:latin typeface="Calibri"/>
                        </a:rPr>
                        <a:t> 2011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341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15744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76669">
                <a:tc rowSpan="4">
                  <a:txBody>
                    <a:bodyPr/>
                    <a:lstStyle/>
                    <a:p>
                      <a:pPr algn="ctr" fontAlgn="ctr"/>
                      <a:r>
                        <a:rPr lang="en-US" sz="1600" b="0" i="0" u="none" strike="noStrike" dirty="0">
                          <a:solidFill>
                            <a:srgbClr val="000000"/>
                          </a:solidFill>
                          <a:effectLst/>
                          <a:latin typeface="Calibri"/>
                        </a:rPr>
                        <a:t>National assessments (diagnostic)</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dirty="0">
                          <a:solidFill>
                            <a:srgbClr val="000000"/>
                          </a:solidFill>
                          <a:effectLst/>
                          <a:latin typeface="Calibri"/>
                        </a:rPr>
                        <a:t>Systemic Evaluations</a:t>
                      </a:r>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2001</a:t>
                      </a:r>
                      <a:r>
                        <a:rPr lang="en-US" sz="1600" b="0" i="0" u="none" strike="noStrike" baseline="0" dirty="0" smtClean="0">
                          <a:solidFill>
                            <a:srgbClr val="000000"/>
                          </a:solidFill>
                          <a:effectLst/>
                          <a:latin typeface="Calibri"/>
                        </a:rPr>
                        <a:t> (Gr3) </a:t>
                      </a:r>
                      <a:r>
                        <a:rPr lang="en-US" sz="1600" b="0" i="0" u="none" strike="noStrike" dirty="0" smtClean="0">
                          <a:solidFill>
                            <a:srgbClr val="000000"/>
                          </a:solidFill>
                          <a:effectLst/>
                          <a:latin typeface="Calibri"/>
                        </a:rPr>
                        <a:t>2004 </a:t>
                      </a:r>
                      <a:r>
                        <a:rPr lang="en-US" sz="1600" b="0" i="0" u="none" strike="noStrike" dirty="0">
                          <a:solidFill>
                            <a:srgbClr val="000000"/>
                          </a:solidFill>
                          <a:effectLst/>
                          <a:latin typeface="Calibri"/>
                        </a:rPr>
                        <a:t>(Gr6), 2007 (Gr3)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1" i="0" u="none" strike="noStrike" dirty="0">
                          <a:solidFill>
                            <a:schemeClr val="accent6">
                              <a:lumMod val="75000"/>
                            </a:schemeClr>
                          </a:solidFill>
                          <a:effectLst/>
                          <a:latin typeface="Calibri"/>
                        </a:rPr>
                        <a:t>2340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dirty="0" smtClean="0">
                          <a:solidFill>
                            <a:srgbClr val="000000"/>
                          </a:solidFill>
                          <a:effectLst/>
                          <a:latin typeface="Calibri"/>
                        </a:rPr>
                        <a:t>54,000</a:t>
                      </a:r>
                      <a:endParaRPr lang="en-US" sz="16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Sort-of</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634336">
                <a:tc vMerge="1">
                  <a:txBody>
                    <a:bodyPr/>
                    <a:lstStyle/>
                    <a:p>
                      <a:endParaRPr lang="en-US"/>
                    </a:p>
                  </a:txBody>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1" i="0" u="none" strike="noStrike" dirty="0" smtClean="0">
                          <a:solidFill>
                            <a:srgbClr val="000000"/>
                          </a:solidFill>
                          <a:effectLst/>
                          <a:latin typeface="Calibri"/>
                        </a:rPr>
                        <a:t>U-ANA</a:t>
                      </a:r>
                      <a:r>
                        <a:rPr lang="en-US" sz="1600" b="0" i="0" u="none" strike="noStrike" dirty="0" smtClean="0">
                          <a:solidFill>
                            <a:srgbClr val="000000"/>
                          </a:solidFill>
                          <a:effectLst/>
                          <a:latin typeface="Calibri"/>
                        </a:rPr>
                        <a:t> </a:t>
                      </a:r>
                      <a:r>
                        <a:rPr lang="en-US" sz="1600" b="0" i="0" u="none" strike="noStrike" dirty="0">
                          <a:solidFill>
                            <a:srgbClr val="000000"/>
                          </a:solidFill>
                          <a:effectLst/>
                          <a:latin typeface="Calibri"/>
                        </a:rPr>
                        <a:t>2011/12/13/14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smtClean="0">
                          <a:solidFill>
                            <a:srgbClr val="000000"/>
                          </a:solidFill>
                          <a:effectLst/>
                          <a:latin typeface="Calibri"/>
                        </a:rPr>
                        <a:t>24,000</a:t>
                      </a:r>
                      <a:endParaRPr lang="en-US" sz="16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a:solidFill>
                            <a:srgbClr val="000000"/>
                          </a:solidFill>
                          <a:effectLst/>
                          <a:latin typeface="Calibri"/>
                        </a:rPr>
                        <a:t>7mil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a:solidFill>
                            <a:srgbClr val="FF0000"/>
                          </a:solidFill>
                          <a:effectLst/>
                          <a:latin typeface="Calibri"/>
                        </a:rPr>
                        <a:t>Definitely not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634336">
                <a:tc vMerge="1">
                  <a:txBody>
                    <a:bodyPr/>
                    <a:lstStyle/>
                    <a:p>
                      <a:endParaRPr lang="en-US"/>
                    </a:p>
                  </a:txBody>
                  <a:tcPr/>
                </a:tc>
                <a:tc>
                  <a:txBody>
                    <a:bodyPr/>
                    <a:lstStyle/>
                    <a:p>
                      <a:pPr algn="ctr" fontAlgn="ctr"/>
                      <a:r>
                        <a:rPr lang="en-US" sz="1600" b="1" i="0" u="none" strike="noStrike" dirty="0">
                          <a:solidFill>
                            <a:srgbClr val="000000"/>
                          </a:solidFill>
                          <a:effectLst/>
                          <a:latin typeface="Calibri"/>
                        </a:rPr>
                        <a:t>Verification-ANA </a:t>
                      </a:r>
                      <a:r>
                        <a:rPr lang="en-US" sz="1600" b="0" i="0" u="none" strike="noStrike" dirty="0">
                          <a:solidFill>
                            <a:srgbClr val="000000"/>
                          </a:solidFill>
                          <a:effectLst/>
                          <a:latin typeface="Calibri"/>
                        </a:rPr>
                        <a:t>2011, 2013 (Gr 3 &amp; 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1" i="0" u="none" strike="noStrike" dirty="0" smtClean="0">
                          <a:solidFill>
                            <a:srgbClr val="E46C0A"/>
                          </a:solidFill>
                          <a:effectLst/>
                          <a:latin typeface="Calibri"/>
                        </a:rPr>
                        <a:t>2164</a:t>
                      </a:r>
                      <a:r>
                        <a:rPr lang="en-US" sz="1600" b="0" i="0" u="none" strike="noStrike" dirty="0" smtClean="0">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a:solidFill>
                            <a:srgbClr val="FF0000"/>
                          </a:solidFill>
                          <a:effectLst/>
                          <a:latin typeface="Calibri"/>
                        </a:rPr>
                        <a:t>No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653558">
                <a:tc vMerge="1">
                  <a:txBody>
                    <a:bodyPr/>
                    <a:lstStyle/>
                    <a:p>
                      <a:endParaRPr lang="en-US"/>
                    </a:p>
                  </a:txBody>
                  <a:tcPr/>
                </a:tc>
                <a:tc>
                  <a:txBody>
                    <a:bodyPr/>
                    <a:lstStyle/>
                    <a:p>
                      <a:pPr algn="ctr" fontAlgn="ctr"/>
                      <a:r>
                        <a:rPr lang="en-US" sz="1600" b="1" i="0" u="none" strike="noStrike" dirty="0">
                          <a:solidFill>
                            <a:srgbClr val="000000"/>
                          </a:solidFill>
                          <a:effectLst/>
                          <a:latin typeface="Calibri"/>
                        </a:rPr>
                        <a:t>NSES* </a:t>
                      </a:r>
                      <a:r>
                        <a:rPr lang="en-US" sz="1600" b="0" i="0" u="none" strike="noStrike" dirty="0">
                          <a:solidFill>
                            <a:srgbClr val="000000"/>
                          </a:solidFill>
                          <a:effectLst/>
                          <a:latin typeface="Calibri"/>
                        </a:rPr>
                        <a:t>Gr3 (2007) Gr4 (2008) Gr5 (2009)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266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24000             (8383 panel)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Yes                             (+ longitudinal)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76669">
                <a:tc>
                  <a:txBody>
                    <a:bodyPr/>
                    <a:lstStyle/>
                    <a:p>
                      <a:pPr algn="ctr" fontAlgn="ctr"/>
                      <a:r>
                        <a:rPr lang="en-US" sz="1600" b="0" i="0" u="none" strike="noStrike" dirty="0">
                          <a:solidFill>
                            <a:srgbClr val="000000"/>
                          </a:solidFill>
                          <a:effectLst/>
                          <a:latin typeface="Calibri"/>
                        </a:rPr>
                        <a:t>National assessments (certification)</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Matric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6591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about 550,000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smtClean="0">
                          <a:solidFill>
                            <a:srgbClr val="FF0000"/>
                          </a:solidFill>
                          <a:effectLst/>
                          <a:latin typeface="Calibri"/>
                        </a:rPr>
                        <a:t>Strictly, no.</a:t>
                      </a:r>
                      <a:r>
                        <a:rPr lang="en-US" sz="1600" b="0" i="0" u="none" strike="noStrike" dirty="0">
                          <a:solidFill>
                            <a:srgbClr val="FF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2113">
                <a:tc gridSpan="6">
                  <a:txBody>
                    <a:bodyPr/>
                    <a:lstStyle/>
                    <a:p>
                      <a:pPr algn="l" fontAlgn="ctr"/>
                      <a:r>
                        <a:rPr lang="en-US" sz="1600" b="0" i="0" u="none" strike="noStrike" dirty="0">
                          <a:solidFill>
                            <a:srgbClr val="000000"/>
                          </a:solidFill>
                          <a:effectLst/>
                          <a:latin typeface="Calibri"/>
                        </a:rPr>
                        <a:t>*Number of schools and students is for the most recent round of assessments</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2" name="Rectangle 1"/>
          <p:cNvSpPr/>
          <p:nvPr/>
        </p:nvSpPr>
        <p:spPr>
          <a:xfrm>
            <a:off x="179512" y="3212976"/>
            <a:ext cx="3528392" cy="10801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In addition to these, the Western Cape is the only province to have a population-based assessment at Grades 3, 6 and 9, also (confusingly) called the </a:t>
            </a:r>
            <a:r>
              <a:rPr lang="en-US" sz="1200" b="1" u="sng" dirty="0" smtClean="0"/>
              <a:t>Systemic Evaluations </a:t>
            </a:r>
            <a:r>
              <a:rPr lang="en-US" sz="1200" dirty="0" smtClean="0"/>
              <a:t>(sometimes WCED SE)</a:t>
            </a:r>
            <a:endParaRPr lang="en-US" sz="1200" dirty="0"/>
          </a:p>
        </p:txBody>
      </p:sp>
    </p:spTree>
    <p:extLst>
      <p:ext uri="{BB962C8B-B14F-4D97-AF65-F5344CB8AC3E}">
        <p14:creationId xmlns:p14="http://schemas.microsoft.com/office/powerpoint/2010/main" val="25160735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6851104" cy="720080"/>
          </a:xfrm>
        </p:spPr>
        <p:txBody>
          <a:bodyPr/>
          <a:lstStyle/>
          <a:p>
            <a:r>
              <a:rPr lang="en-US" dirty="0" smtClean="0"/>
              <a:t>My starting assumptions</a:t>
            </a:r>
            <a:endParaRPr lang="en-US" dirty="0"/>
          </a:p>
        </p:txBody>
      </p:sp>
      <p:sp>
        <p:nvSpPr>
          <p:cNvPr id="3" name="Content Placeholder 2"/>
          <p:cNvSpPr>
            <a:spLocks noGrp="1"/>
          </p:cNvSpPr>
          <p:nvPr>
            <p:ph idx="1"/>
          </p:nvPr>
        </p:nvSpPr>
        <p:spPr>
          <a:xfrm>
            <a:off x="323528" y="1340768"/>
            <a:ext cx="7139136" cy="5112568"/>
          </a:xfrm>
        </p:spPr>
        <p:txBody>
          <a:bodyPr>
            <a:normAutofit fontScale="62500" lnSpcReduction="20000"/>
          </a:bodyPr>
          <a:lstStyle/>
          <a:p>
            <a:pPr marL="514350" indent="-514350">
              <a:buFont typeface="+mj-lt"/>
              <a:buAutoNum type="arabicPeriod"/>
            </a:pPr>
            <a:r>
              <a:rPr lang="en-US" u="sng" dirty="0" smtClean="0"/>
              <a:t>Targeting support</a:t>
            </a:r>
            <a:r>
              <a:rPr lang="en-US" dirty="0" smtClean="0"/>
              <a:t>: </a:t>
            </a:r>
            <a:r>
              <a:rPr lang="en-US" b="1" dirty="0" smtClean="0"/>
              <a:t>More support </a:t>
            </a:r>
            <a:r>
              <a:rPr lang="en-US" dirty="0"/>
              <a:t>should be </a:t>
            </a:r>
            <a:r>
              <a:rPr lang="en-US" dirty="0" smtClean="0"/>
              <a:t>targeted </a:t>
            </a:r>
            <a:r>
              <a:rPr lang="en-US" dirty="0"/>
              <a:t>at those schools with the largest challenges. Without learning outcomes </a:t>
            </a:r>
            <a:r>
              <a:rPr lang="en-US" dirty="0" smtClean="0"/>
              <a:t>(U-ANA) we </a:t>
            </a:r>
            <a:r>
              <a:rPr lang="en-US" dirty="0"/>
              <a:t>cannot properly identify which schools need the most </a:t>
            </a:r>
            <a:r>
              <a:rPr lang="en-US" dirty="0" smtClean="0"/>
              <a:t>support (can’t be done with V-ANA).</a:t>
            </a:r>
            <a:endParaRPr lang="en-US" dirty="0" smtClean="0"/>
          </a:p>
          <a:p>
            <a:pPr marL="514350" indent="-514350">
              <a:buFont typeface="+mj-lt"/>
              <a:buAutoNum type="arabicPeriod"/>
            </a:pPr>
            <a:endParaRPr lang="en-US" dirty="0"/>
          </a:p>
          <a:p>
            <a:pPr marL="514350" indent="-514350">
              <a:buFont typeface="+mj-lt"/>
              <a:buAutoNum type="arabicPeriod"/>
            </a:pPr>
            <a:r>
              <a:rPr lang="en-US" u="sng" dirty="0" smtClean="0"/>
              <a:t>Information</a:t>
            </a:r>
            <a:r>
              <a:rPr lang="en-US" dirty="0" smtClean="0"/>
              <a:t>: All parents have a </a:t>
            </a:r>
            <a:r>
              <a:rPr lang="en-US" b="1" u="sng" dirty="0" smtClean="0"/>
              <a:t>right to know </a:t>
            </a:r>
            <a:r>
              <a:rPr lang="en-US" dirty="0" smtClean="0"/>
              <a:t>what their children are learning (or not learning). The DBE has a right to know what students are learning in primary school.</a:t>
            </a:r>
          </a:p>
          <a:p>
            <a:pPr marL="514350" indent="-514350">
              <a:buFont typeface="+mj-lt"/>
              <a:buAutoNum type="arabicPeriod"/>
            </a:pPr>
            <a:endParaRPr lang="en-US" dirty="0" smtClean="0"/>
          </a:p>
          <a:p>
            <a:pPr marL="514350" indent="-514350">
              <a:buFont typeface="+mj-lt"/>
              <a:buAutoNum type="arabicPeriod"/>
            </a:pPr>
            <a:r>
              <a:rPr lang="en-US" u="sng" dirty="0" smtClean="0"/>
              <a:t>Consensus</a:t>
            </a:r>
            <a:r>
              <a:rPr lang="en-US" dirty="0" smtClean="0"/>
              <a:t>: There needs to be a </a:t>
            </a:r>
            <a:r>
              <a:rPr lang="en-US" b="1" u="sng" dirty="0" smtClean="0"/>
              <a:t>nationally-agreed upon test </a:t>
            </a:r>
            <a:r>
              <a:rPr lang="en-US" dirty="0" smtClean="0"/>
              <a:t>at the primary school level so that everyone can have a common conversation about learning outcomes (matric is too late).</a:t>
            </a:r>
          </a:p>
          <a:p>
            <a:pPr marL="914400" lvl="1" indent="-514350"/>
            <a:r>
              <a:rPr lang="en-US" dirty="0" smtClean="0"/>
              <a:t>Districts, SAs, NGOs, Interventions, support, evaluations</a:t>
            </a:r>
          </a:p>
          <a:p>
            <a:pPr marL="914400" lvl="1" indent="-514350"/>
            <a:endParaRPr lang="en-US" dirty="0" smtClean="0"/>
          </a:p>
          <a:p>
            <a:pPr marL="514350" indent="-514350">
              <a:buFont typeface="+mj-lt"/>
              <a:buAutoNum type="arabicPeriod"/>
            </a:pPr>
            <a:r>
              <a:rPr lang="en-US" u="sng" dirty="0" smtClean="0"/>
              <a:t>Assessment standards</a:t>
            </a:r>
            <a:r>
              <a:rPr lang="en-US" dirty="0" smtClean="0"/>
              <a:t>: Traditionally school-based-assessment at primary school is</a:t>
            </a:r>
            <a:r>
              <a:rPr lang="en-US" b="1" u="sng" dirty="0" smtClean="0"/>
              <a:t> highly variable and problematic </a:t>
            </a:r>
            <a:r>
              <a:rPr lang="en-US" dirty="0" smtClean="0"/>
              <a:t>(Van der Berg et al. 2010).</a:t>
            </a:r>
          </a:p>
        </p:txBody>
      </p:sp>
      <p:pic>
        <p:nvPicPr>
          <p:cNvPr id="4" name="Picture 3"/>
          <p:cNvPicPr>
            <a:picLocks noChangeAspect="1"/>
          </p:cNvPicPr>
          <p:nvPr/>
        </p:nvPicPr>
        <p:blipFill>
          <a:blip r:embed="rId2"/>
          <a:stretch>
            <a:fillRect/>
          </a:stretch>
        </p:blipFill>
        <p:spPr>
          <a:xfrm>
            <a:off x="7668344" y="1196752"/>
            <a:ext cx="1086768" cy="1086768"/>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3"/>
          <a:srcRect l="10815" r="20111"/>
          <a:stretch/>
        </p:blipFill>
        <p:spPr>
          <a:xfrm>
            <a:off x="7596336" y="2564904"/>
            <a:ext cx="1158393" cy="936104"/>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stretch>
            <a:fillRect/>
          </a:stretch>
        </p:blipFill>
        <p:spPr>
          <a:xfrm>
            <a:off x="7596336" y="5445224"/>
            <a:ext cx="1226194" cy="1008112"/>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a:stretch>
            <a:fillRect/>
          </a:stretch>
        </p:blipFill>
        <p:spPr>
          <a:xfrm>
            <a:off x="7596336" y="3861048"/>
            <a:ext cx="1209965" cy="12099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959907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7200800" cy="720080"/>
          </a:xfrm>
        </p:spPr>
        <p:txBody>
          <a:bodyPr/>
          <a:lstStyle/>
          <a:p>
            <a:r>
              <a:rPr lang="en-US" dirty="0" smtClean="0"/>
              <a:t>What is the purpose of the ANA?</a:t>
            </a:r>
            <a:endParaRPr lang="en-US" dirty="0"/>
          </a:p>
        </p:txBody>
      </p:sp>
      <p:sp>
        <p:nvSpPr>
          <p:cNvPr id="3" name="Content Placeholder 2"/>
          <p:cNvSpPr>
            <a:spLocks noGrp="1"/>
          </p:cNvSpPr>
          <p:nvPr>
            <p:ph idx="1"/>
          </p:nvPr>
        </p:nvSpPr>
        <p:spPr>
          <a:xfrm>
            <a:off x="457200" y="1340768"/>
            <a:ext cx="8229600" cy="5256584"/>
          </a:xfrm>
        </p:spPr>
        <p:txBody>
          <a:bodyPr>
            <a:normAutofit fontScale="85000" lnSpcReduction="10000"/>
          </a:bodyPr>
          <a:lstStyle/>
          <a:p>
            <a:r>
              <a:rPr lang="en-US" sz="2800" dirty="0" smtClean="0"/>
              <a:t>Before we can say what the ‘remodeled ANAs’ we need to look like, we have to agree on what they are for. </a:t>
            </a:r>
          </a:p>
          <a:p>
            <a:r>
              <a:rPr lang="en-US" sz="2800" dirty="0" smtClean="0"/>
              <a:t>Our take:</a:t>
            </a:r>
          </a:p>
          <a:p>
            <a:pPr marL="914400" lvl="1" indent="-457200">
              <a:buFont typeface="+mj-lt"/>
              <a:buAutoNum type="arabicPeriod"/>
            </a:pPr>
            <a:r>
              <a:rPr lang="en-US" sz="2400" b="1" dirty="0" smtClean="0"/>
              <a:t>U-ANA</a:t>
            </a:r>
            <a:r>
              <a:rPr lang="en-US" sz="2400" dirty="0" smtClean="0"/>
              <a:t>: To provide teachers, officials, parents and students with </a:t>
            </a:r>
            <a:r>
              <a:rPr lang="en-US" sz="2400" u="sng" dirty="0" smtClean="0"/>
              <a:t>accurate and nationally comparable information </a:t>
            </a:r>
            <a:r>
              <a:rPr lang="en-US" sz="2400" dirty="0" smtClean="0"/>
              <a:t>on what students know and can do in language and mathematics at key grades (especially at the primary school level). </a:t>
            </a:r>
          </a:p>
          <a:p>
            <a:pPr marL="914400" lvl="1" indent="-457200">
              <a:buFont typeface="+mj-lt"/>
              <a:buAutoNum type="arabicPeriod"/>
            </a:pPr>
            <a:endParaRPr lang="en-US" sz="1600" dirty="0" smtClean="0"/>
          </a:p>
          <a:p>
            <a:pPr marL="914400" lvl="1" indent="-457200">
              <a:buFont typeface="+mj-lt"/>
              <a:buAutoNum type="arabicPeriod"/>
            </a:pPr>
            <a:r>
              <a:rPr lang="en-US" sz="2400" b="1" dirty="0" smtClean="0"/>
              <a:t>U-ANA</a:t>
            </a:r>
            <a:r>
              <a:rPr lang="en-US" sz="2400" dirty="0" smtClean="0"/>
              <a:t>: To provide information that can be used to </a:t>
            </a:r>
            <a:r>
              <a:rPr lang="en-US" sz="2400" u="sng" dirty="0" smtClean="0"/>
              <a:t>target support and interventions </a:t>
            </a:r>
            <a:r>
              <a:rPr lang="en-US" sz="2400" dirty="0" smtClean="0"/>
              <a:t>to where it is most needed. </a:t>
            </a:r>
          </a:p>
          <a:p>
            <a:pPr marL="914400" lvl="1" indent="-457200">
              <a:buFont typeface="+mj-lt"/>
              <a:buAutoNum type="arabicPeriod"/>
            </a:pPr>
            <a:endParaRPr lang="en-US" sz="1700" dirty="0" smtClean="0"/>
          </a:p>
          <a:p>
            <a:pPr marL="914400" lvl="1" indent="-457200">
              <a:buFont typeface="+mj-lt"/>
              <a:buAutoNum type="arabicPeriod"/>
            </a:pPr>
            <a:r>
              <a:rPr lang="en-US" sz="2400" b="1" dirty="0" smtClean="0"/>
              <a:t>U-ANA</a:t>
            </a:r>
            <a:r>
              <a:rPr lang="en-US" sz="2400" dirty="0" smtClean="0"/>
              <a:t>: To expose teachers to </a:t>
            </a:r>
            <a:r>
              <a:rPr lang="en-US" sz="2400" u="sng" dirty="0" smtClean="0"/>
              <a:t>grade-appropriate assessment</a:t>
            </a:r>
          </a:p>
          <a:p>
            <a:pPr marL="914400" lvl="1" indent="-457200">
              <a:buFont typeface="+mj-lt"/>
              <a:buAutoNum type="arabicPeriod"/>
            </a:pPr>
            <a:endParaRPr lang="en-US" sz="1700" dirty="0" smtClean="0"/>
          </a:p>
          <a:p>
            <a:pPr marL="914400" lvl="1" indent="-457200">
              <a:buFont typeface="+mj-lt"/>
              <a:buAutoNum type="arabicPeriod"/>
            </a:pPr>
            <a:r>
              <a:rPr lang="en-US" sz="2400" b="1" dirty="0" smtClean="0">
                <a:solidFill>
                  <a:srgbClr val="FF0000"/>
                </a:solidFill>
              </a:rPr>
              <a:t>V</a:t>
            </a:r>
            <a:r>
              <a:rPr lang="en-US" sz="2400" b="1" dirty="0" smtClean="0"/>
              <a:t>-ANA</a:t>
            </a:r>
            <a:r>
              <a:rPr lang="en-US" sz="2400" dirty="0" smtClean="0"/>
              <a:t>: To provide an </a:t>
            </a:r>
            <a:r>
              <a:rPr lang="en-US" sz="2400" u="sng" dirty="0" smtClean="0"/>
              <a:t>independent evaluation </a:t>
            </a:r>
            <a:r>
              <a:rPr lang="en-US" sz="2400" dirty="0" smtClean="0"/>
              <a:t>of whether or not mathematics and language outcomes are improving over time and </a:t>
            </a:r>
            <a:r>
              <a:rPr lang="en-US" sz="2400" i="1" dirty="0" smtClean="0"/>
              <a:t>where</a:t>
            </a:r>
            <a:r>
              <a:rPr lang="en-US" sz="2400" dirty="0" smtClean="0"/>
              <a:t> they are/aren’t improving (should be called Systemic ANA</a:t>
            </a:r>
            <a:r>
              <a:rPr lang="en-US" sz="2400" dirty="0" smtClean="0"/>
              <a:t>). </a:t>
            </a:r>
            <a:r>
              <a:rPr lang="en-US" sz="2400" i="1" dirty="0" smtClean="0"/>
              <a:t>[Not the same test as U-ANA, some common items]</a:t>
            </a:r>
            <a:endParaRPr lang="en-US" sz="2400" i="1" dirty="0" smtClean="0"/>
          </a:p>
          <a:p>
            <a:pPr lvl="1"/>
            <a:endParaRPr lang="en-US" sz="2400" dirty="0"/>
          </a:p>
        </p:txBody>
      </p:sp>
    </p:spTree>
    <p:extLst>
      <p:ext uri="{BB962C8B-B14F-4D97-AF65-F5344CB8AC3E}">
        <p14:creationId xmlns:p14="http://schemas.microsoft.com/office/powerpoint/2010/main" val="317466994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of ANAs</a:t>
            </a:r>
            <a:endParaRPr lang="en-US" dirty="0"/>
          </a:p>
        </p:txBody>
      </p:sp>
      <p:pic>
        <p:nvPicPr>
          <p:cNvPr id="5" name="Picture 4" descr="Screen Shot 2016-03-01 at 4.33.5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76390">
            <a:off x="3355111" y="964818"/>
            <a:ext cx="5408510" cy="5013176"/>
          </a:xfrm>
          <a:prstGeom prst="rect">
            <a:avLst/>
          </a:prstGeom>
          <a:ln>
            <a:noFill/>
          </a:ln>
          <a:effectLst>
            <a:outerShdw blurRad="292100" dist="139700" dir="2700000" algn="tl" rotWithShape="0">
              <a:srgbClr val="333333">
                <a:alpha val="65000"/>
              </a:srgbClr>
            </a:outerShdw>
          </a:effectLst>
        </p:spPr>
      </p:pic>
      <p:pic>
        <p:nvPicPr>
          <p:cNvPr id="6" name="Picture 5" descr="Screen Shot 2016-03-01 at 4.37.1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49852">
            <a:off x="1545945" y="1205278"/>
            <a:ext cx="6141192" cy="5949280"/>
          </a:xfrm>
          <a:prstGeom prst="rect">
            <a:avLst/>
          </a:prstGeom>
          <a:ln>
            <a:noFill/>
          </a:ln>
          <a:effectLst>
            <a:outerShdw blurRad="292100" dist="139700" dir="2700000" algn="tl" rotWithShape="0">
              <a:srgbClr val="333333">
                <a:alpha val="65000"/>
              </a:srgbClr>
            </a:outerShdw>
          </a:effectLst>
        </p:spPr>
      </p:pic>
      <p:pic>
        <p:nvPicPr>
          <p:cNvPr id="4" name="Picture 3" descr="Screen Shot 2016-03-01 at 4.32.4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321047">
            <a:off x="195766" y="2062252"/>
            <a:ext cx="5570209" cy="50565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697780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6851104" cy="936104"/>
          </a:xfrm>
        </p:spPr>
        <p:txBody>
          <a:bodyPr/>
          <a:lstStyle/>
          <a:p>
            <a:r>
              <a:rPr lang="en-US" sz="3200" dirty="0" smtClean="0"/>
              <a:t>Main problems with ANA at the moment…</a:t>
            </a:r>
            <a:endParaRPr lang="en-US" sz="3200" dirty="0"/>
          </a:p>
        </p:txBody>
      </p:sp>
      <p:sp>
        <p:nvSpPr>
          <p:cNvPr id="3" name="Content Placeholder 2"/>
          <p:cNvSpPr>
            <a:spLocks noGrp="1"/>
          </p:cNvSpPr>
          <p:nvPr>
            <p:ph idx="1"/>
          </p:nvPr>
        </p:nvSpPr>
        <p:spPr>
          <a:xfrm>
            <a:off x="323528" y="1196752"/>
            <a:ext cx="8496944" cy="5661248"/>
          </a:xfrm>
        </p:spPr>
        <p:txBody>
          <a:bodyPr>
            <a:noAutofit/>
          </a:bodyPr>
          <a:lstStyle/>
          <a:p>
            <a:pPr marL="514350" indent="-514350">
              <a:buFont typeface="+mj-lt"/>
              <a:buAutoNum type="arabicPeriod"/>
            </a:pPr>
            <a:r>
              <a:rPr lang="en-US" sz="1800" b="1" dirty="0" smtClean="0"/>
              <a:t>Comparability</a:t>
            </a:r>
            <a:r>
              <a:rPr lang="en-US" sz="1600" dirty="0" smtClean="0"/>
              <a:t>: The ANAs are not at all comparable grade-on-grade or year-on-year (U-ANA or V-ANA). Despite DBE and the Minister making comparisons. </a:t>
            </a:r>
          </a:p>
          <a:p>
            <a:pPr marL="514350" indent="-514350">
              <a:buFont typeface="+mj-lt"/>
              <a:buAutoNum type="arabicPeriod"/>
            </a:pPr>
            <a:endParaRPr lang="en-US" sz="500" dirty="0" smtClean="0"/>
          </a:p>
          <a:p>
            <a:pPr marL="514350" indent="-514350">
              <a:buFont typeface="+mj-lt"/>
              <a:buAutoNum type="arabicPeriod"/>
            </a:pPr>
            <a:r>
              <a:rPr lang="en-US" sz="1800" b="1" dirty="0" smtClean="0"/>
              <a:t>Public perception</a:t>
            </a:r>
            <a:r>
              <a:rPr lang="en-US" sz="1600" dirty="0" smtClean="0"/>
              <a:t>: The results do not mean much in the public’s eye. The public do not trust the results and do not know what they mean.</a:t>
            </a:r>
          </a:p>
          <a:p>
            <a:pPr marL="514350" indent="-514350">
              <a:buFont typeface="+mj-lt"/>
              <a:buAutoNum type="arabicPeriod"/>
            </a:pPr>
            <a:endParaRPr lang="en-US" sz="500" dirty="0" smtClean="0"/>
          </a:p>
          <a:p>
            <a:pPr marL="514350" indent="-514350">
              <a:buFont typeface="+mj-lt"/>
              <a:buAutoNum type="arabicPeriod"/>
            </a:pPr>
            <a:r>
              <a:rPr lang="en-US" sz="1800" b="1" dirty="0" smtClean="0"/>
              <a:t>Undesirable behavior</a:t>
            </a:r>
            <a:r>
              <a:rPr lang="en-US" sz="1600" dirty="0" smtClean="0"/>
              <a:t>: ANA Fridays, cheating, selective absenteeism</a:t>
            </a:r>
          </a:p>
          <a:p>
            <a:pPr marL="514350" indent="-514350">
              <a:buFont typeface="+mj-lt"/>
              <a:buAutoNum type="arabicPeriod"/>
            </a:pPr>
            <a:endParaRPr lang="en-US" sz="500" dirty="0" smtClean="0"/>
          </a:p>
          <a:p>
            <a:pPr marL="514350" indent="-514350">
              <a:buFont typeface="+mj-lt"/>
              <a:buAutoNum type="arabicPeriod"/>
            </a:pPr>
            <a:r>
              <a:rPr lang="en-US" sz="1800" b="1" dirty="0" smtClean="0"/>
              <a:t>Too much too soon</a:t>
            </a:r>
            <a:r>
              <a:rPr lang="en-US" sz="1600" dirty="0" smtClean="0"/>
              <a:t>: DBE doesn’t have the capacity, the people, the time</a:t>
            </a:r>
            <a:r>
              <a:rPr lang="en-US" sz="1600" dirty="0"/>
              <a:t> </a:t>
            </a:r>
            <a:r>
              <a:rPr lang="en-US" sz="1600" dirty="0" smtClean="0"/>
              <a:t>or the budget to plan, set, moderate and administer tests for all 9 million (!!) children in Gr1-9, nor to mark, analyze, report and disseminate the results in meaningful ways. It has bitten off much more than it can chew. If something is worth doing it is worth doing properly. Only assess Grade 3, 6 and 9 (as in WC).</a:t>
            </a:r>
          </a:p>
          <a:p>
            <a:pPr marL="514350" indent="-514350">
              <a:buFont typeface="+mj-lt"/>
              <a:buAutoNum type="arabicPeriod"/>
            </a:pPr>
            <a:endParaRPr lang="en-US" sz="600" dirty="0"/>
          </a:p>
          <a:p>
            <a:pPr marL="514350" indent="-514350">
              <a:buFont typeface="+mj-lt"/>
              <a:buAutoNum type="arabicPeriod"/>
            </a:pPr>
            <a:r>
              <a:rPr lang="en-US" sz="1800" b="1" dirty="0" smtClean="0"/>
              <a:t>Over-testing</a:t>
            </a:r>
            <a:r>
              <a:rPr lang="en-US" sz="1600" dirty="0" smtClean="0"/>
              <a:t>: Teachers that must implement ANAs &amp; province-tests &amp; district tests &amp; own classroom tests.  </a:t>
            </a:r>
          </a:p>
          <a:p>
            <a:pPr marL="514350" indent="-514350">
              <a:buFont typeface="+mj-lt"/>
              <a:buAutoNum type="arabicPeriod"/>
            </a:pPr>
            <a:endParaRPr lang="en-US" sz="500" dirty="0"/>
          </a:p>
          <a:p>
            <a:pPr marL="514350" indent="-514350">
              <a:buFont typeface="+mj-lt"/>
              <a:buAutoNum type="arabicPeriod"/>
            </a:pPr>
            <a:endParaRPr lang="en-US" sz="300" dirty="0" smtClean="0"/>
          </a:p>
          <a:p>
            <a:pPr marL="514350" indent="-514350">
              <a:buFont typeface="+mj-lt"/>
              <a:buAutoNum type="arabicPeriod"/>
            </a:pPr>
            <a:r>
              <a:rPr lang="en-US" sz="1800" b="1" dirty="0" smtClean="0"/>
              <a:t>Reporting</a:t>
            </a:r>
            <a:r>
              <a:rPr lang="en-US" sz="1600" b="1" dirty="0" smtClean="0"/>
              <a:t>: </a:t>
            </a:r>
            <a:r>
              <a:rPr lang="en-US" sz="1600" dirty="0" smtClean="0"/>
              <a:t>When ANA results are given to students, teachers and parents they don’t mean much and are confusing. There is no intuitive explanation of what it means to get 25% or 45% or 65%? It is not a requirement for grade progression. </a:t>
            </a:r>
            <a:r>
              <a:rPr lang="en-US" sz="1600" dirty="0" smtClean="0"/>
              <a:t>…[</a:t>
            </a:r>
            <a:r>
              <a:rPr lang="en-US" sz="1600" i="1" dirty="0" smtClean="0"/>
              <a:t>See next slide]</a:t>
            </a:r>
          </a:p>
          <a:p>
            <a:pPr marL="514350" indent="-514350">
              <a:buFont typeface="+mj-lt"/>
              <a:buAutoNum type="arabicPeriod"/>
            </a:pPr>
            <a:r>
              <a:rPr lang="en-US" sz="1800" b="1" dirty="0"/>
              <a:t>Independence</a:t>
            </a:r>
            <a:r>
              <a:rPr lang="en-US" sz="1600" dirty="0"/>
              <a:t>: Currently the DBE is setting, marking and reporting the results of the ANAs (DBE is player &amp; referee). Needs to be some independence, like </a:t>
            </a:r>
            <a:r>
              <a:rPr lang="en-US" sz="1600" dirty="0" err="1"/>
              <a:t>Umalusi</a:t>
            </a:r>
            <a:r>
              <a:rPr lang="en-US" sz="1600" dirty="0"/>
              <a:t> for matric. V-ANA implemented by </a:t>
            </a:r>
            <a:r>
              <a:rPr lang="en-US" sz="1600" dirty="0" err="1"/>
              <a:t>Umalusi</a:t>
            </a:r>
            <a:r>
              <a:rPr lang="en-US" sz="1600" dirty="0"/>
              <a:t>?</a:t>
            </a:r>
          </a:p>
          <a:p>
            <a:pPr marL="514350" indent="-514350">
              <a:buFont typeface="+mj-lt"/>
              <a:buAutoNum type="arabicPeriod"/>
            </a:pPr>
            <a:endParaRPr lang="en-US" sz="1600" dirty="0"/>
          </a:p>
        </p:txBody>
      </p:sp>
      <p:pic>
        <p:nvPicPr>
          <p:cNvPr id="4" name="Picture 3"/>
          <p:cNvPicPr>
            <a:picLocks noChangeAspect="1"/>
          </p:cNvPicPr>
          <p:nvPr/>
        </p:nvPicPr>
        <p:blipFill rotWithShape="1">
          <a:blip r:embed="rId2"/>
          <a:srcRect b="7965"/>
          <a:stretch/>
        </p:blipFill>
        <p:spPr>
          <a:xfrm>
            <a:off x="7667158" y="-11538"/>
            <a:ext cx="1495940" cy="1196752"/>
          </a:xfrm>
          <a:prstGeom prst="rect">
            <a:avLst/>
          </a:prstGeom>
        </p:spPr>
      </p:pic>
    </p:spTree>
    <p:extLst>
      <p:ext uri="{BB962C8B-B14F-4D97-AF65-F5344CB8AC3E}">
        <p14:creationId xmlns:p14="http://schemas.microsoft.com/office/powerpoint/2010/main" val="26017939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6851104" cy="576064"/>
          </a:xfrm>
        </p:spPr>
        <p:txBody>
          <a:bodyPr/>
          <a:lstStyle/>
          <a:p>
            <a:r>
              <a:rPr lang="en-US" dirty="0" smtClean="0"/>
              <a:t>Quick exercise on reporting…</a:t>
            </a:r>
            <a:endParaRPr lang="en-US" dirty="0"/>
          </a:p>
        </p:txBody>
      </p:sp>
      <p:sp>
        <p:nvSpPr>
          <p:cNvPr id="3" name="Content Placeholder 2"/>
          <p:cNvSpPr>
            <a:spLocks noGrp="1"/>
          </p:cNvSpPr>
          <p:nvPr>
            <p:ph idx="1"/>
          </p:nvPr>
        </p:nvSpPr>
        <p:spPr>
          <a:xfrm>
            <a:off x="395536" y="1124744"/>
            <a:ext cx="8229600" cy="1368152"/>
          </a:xfrm>
        </p:spPr>
        <p:txBody>
          <a:bodyPr/>
          <a:lstStyle/>
          <a:p>
            <a:r>
              <a:rPr lang="en-US" dirty="0" smtClean="0"/>
              <a:t>Rank these 7 “levels” of achievement from worst performance to best performance…</a:t>
            </a:r>
            <a:endParaRPr lang="en-US" dirty="0"/>
          </a:p>
        </p:txBody>
      </p:sp>
      <p:sp>
        <p:nvSpPr>
          <p:cNvPr id="4" name="Oval 3"/>
          <p:cNvSpPr/>
          <p:nvPr/>
        </p:nvSpPr>
        <p:spPr>
          <a:xfrm rot="701339">
            <a:off x="666026" y="3747736"/>
            <a:ext cx="1872208" cy="14401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Meritorious Achievement</a:t>
            </a:r>
            <a:endParaRPr lang="en-US" sz="1600" dirty="0"/>
          </a:p>
        </p:txBody>
      </p:sp>
      <p:sp>
        <p:nvSpPr>
          <p:cNvPr id="5" name="Oval 4"/>
          <p:cNvSpPr/>
          <p:nvPr/>
        </p:nvSpPr>
        <p:spPr>
          <a:xfrm>
            <a:off x="1403648" y="5386368"/>
            <a:ext cx="1800200" cy="14401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Not achieved</a:t>
            </a:r>
            <a:endParaRPr lang="en-US" sz="1600" dirty="0"/>
          </a:p>
        </p:txBody>
      </p:sp>
      <p:sp>
        <p:nvSpPr>
          <p:cNvPr id="6" name="Oval 5"/>
          <p:cNvSpPr/>
          <p:nvPr/>
        </p:nvSpPr>
        <p:spPr>
          <a:xfrm rot="904717">
            <a:off x="6888574" y="2702259"/>
            <a:ext cx="1800200" cy="14401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Substantial Achievement</a:t>
            </a:r>
            <a:endParaRPr lang="en-US" sz="1600" dirty="0"/>
          </a:p>
        </p:txBody>
      </p:sp>
      <p:sp>
        <p:nvSpPr>
          <p:cNvPr id="7" name="Oval 6"/>
          <p:cNvSpPr/>
          <p:nvPr/>
        </p:nvSpPr>
        <p:spPr>
          <a:xfrm rot="620581">
            <a:off x="3895155" y="5274400"/>
            <a:ext cx="1728192" cy="14401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Outstanding Achievement</a:t>
            </a:r>
            <a:endParaRPr lang="en-US" sz="1400" dirty="0"/>
          </a:p>
        </p:txBody>
      </p:sp>
      <p:sp>
        <p:nvSpPr>
          <p:cNvPr id="8" name="Oval 7"/>
          <p:cNvSpPr/>
          <p:nvPr/>
        </p:nvSpPr>
        <p:spPr>
          <a:xfrm rot="20883604">
            <a:off x="5637606" y="4247710"/>
            <a:ext cx="1800200" cy="14401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Moderate Achievement</a:t>
            </a:r>
            <a:endParaRPr lang="en-US" sz="1600" dirty="0"/>
          </a:p>
        </p:txBody>
      </p:sp>
      <p:sp>
        <p:nvSpPr>
          <p:cNvPr id="9" name="Oval 8"/>
          <p:cNvSpPr/>
          <p:nvPr/>
        </p:nvSpPr>
        <p:spPr>
          <a:xfrm rot="20459481">
            <a:off x="3311405" y="3574070"/>
            <a:ext cx="2016224" cy="14401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Adequate Achievement</a:t>
            </a:r>
            <a:endParaRPr lang="en-US" sz="1600" dirty="0"/>
          </a:p>
        </p:txBody>
      </p:sp>
      <p:sp>
        <p:nvSpPr>
          <p:cNvPr id="10" name="Oval 9"/>
          <p:cNvSpPr/>
          <p:nvPr/>
        </p:nvSpPr>
        <p:spPr>
          <a:xfrm rot="21243784">
            <a:off x="5145709" y="2222093"/>
            <a:ext cx="1800200" cy="14401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Elementary Achievement</a:t>
            </a:r>
            <a:endParaRPr lang="en-US" sz="1600" dirty="0"/>
          </a:p>
        </p:txBody>
      </p:sp>
      <p:sp>
        <p:nvSpPr>
          <p:cNvPr id="12" name="Rounded Rectangle 11"/>
          <p:cNvSpPr/>
          <p:nvPr/>
        </p:nvSpPr>
        <p:spPr>
          <a:xfrm>
            <a:off x="6141368" y="0"/>
            <a:ext cx="3002632" cy="2060848"/>
          </a:xfrm>
          <a:prstGeom prst="round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Compare this to the well-respected </a:t>
            </a:r>
            <a:r>
              <a:rPr lang="en-US" dirty="0">
                <a:solidFill>
                  <a:srgbClr val="FFFF00"/>
                </a:solidFill>
              </a:rPr>
              <a:t>NAEP</a:t>
            </a:r>
            <a:r>
              <a:rPr lang="en-US" dirty="0"/>
              <a:t> in the U.S which has THREE levels: </a:t>
            </a:r>
          </a:p>
          <a:p>
            <a:pPr marL="342900" indent="-342900">
              <a:buAutoNum type="arabicParenBoth"/>
            </a:pPr>
            <a:r>
              <a:rPr lang="en-US" dirty="0"/>
              <a:t>Basic</a:t>
            </a:r>
          </a:p>
          <a:p>
            <a:r>
              <a:rPr lang="en-US" dirty="0"/>
              <a:t>(2) Proficient</a:t>
            </a:r>
          </a:p>
          <a:p>
            <a:r>
              <a:rPr lang="en-US" dirty="0"/>
              <a:t>(3) Advanced</a:t>
            </a:r>
          </a:p>
        </p:txBody>
      </p:sp>
      <p:pic>
        <p:nvPicPr>
          <p:cNvPr id="13" name="Picture 12"/>
          <p:cNvPicPr>
            <a:picLocks noChangeAspect="1"/>
          </p:cNvPicPr>
          <p:nvPr/>
        </p:nvPicPr>
        <p:blipFill>
          <a:blip r:embed="rId2"/>
          <a:stretch>
            <a:fillRect/>
          </a:stretch>
        </p:blipFill>
        <p:spPr>
          <a:xfrm>
            <a:off x="611560" y="2276872"/>
            <a:ext cx="2937768" cy="1364790"/>
          </a:xfrm>
          <a:prstGeom prst="rect">
            <a:avLst/>
          </a:prstGeom>
        </p:spPr>
      </p:pic>
      <p:sp>
        <p:nvSpPr>
          <p:cNvPr id="14" name="TextBox 13"/>
          <p:cNvSpPr txBox="1"/>
          <p:nvPr/>
        </p:nvSpPr>
        <p:spPr>
          <a:xfrm>
            <a:off x="3563888" y="2420888"/>
            <a:ext cx="505555" cy="923330"/>
          </a:xfrm>
          <a:prstGeom prst="rect">
            <a:avLst/>
          </a:prstGeom>
          <a:noFill/>
        </p:spPr>
        <p:txBody>
          <a:bodyPr wrap="none" rtlCol="0">
            <a:spAutoFit/>
          </a:bodyPr>
          <a:lstStyle/>
          <a:p>
            <a:r>
              <a:rPr lang="en-US" sz="5400" dirty="0" smtClean="0"/>
              <a:t>?</a:t>
            </a:r>
            <a:endParaRPr lang="en-US" sz="5400" dirty="0"/>
          </a:p>
        </p:txBody>
      </p:sp>
    </p:spTree>
    <p:extLst>
      <p:ext uri="{BB962C8B-B14F-4D97-AF65-F5344CB8AC3E}">
        <p14:creationId xmlns:p14="http://schemas.microsoft.com/office/powerpoint/2010/main" val="3516686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352928" cy="936104"/>
          </a:xfrm>
        </p:spPr>
        <p:txBody>
          <a:bodyPr/>
          <a:lstStyle/>
          <a:p>
            <a:r>
              <a:rPr lang="en-US" sz="3200" dirty="0" smtClean="0"/>
              <a:t>BUT, also strong </a:t>
            </a:r>
            <a:r>
              <a:rPr lang="en-US" sz="3200" dirty="0" smtClean="0"/>
              <a:t>support for a national assessment at primary level</a:t>
            </a:r>
            <a:endParaRPr lang="en-US" sz="3200" dirty="0"/>
          </a:p>
        </p:txBody>
      </p:sp>
      <p:sp>
        <p:nvSpPr>
          <p:cNvPr id="3" name="Content Placeholder 2"/>
          <p:cNvSpPr>
            <a:spLocks noGrp="1"/>
          </p:cNvSpPr>
          <p:nvPr>
            <p:ph idx="1"/>
          </p:nvPr>
        </p:nvSpPr>
        <p:spPr>
          <a:xfrm>
            <a:off x="457200" y="1484784"/>
            <a:ext cx="8229600" cy="5373216"/>
          </a:xfrm>
        </p:spPr>
        <p:txBody>
          <a:bodyPr>
            <a:normAutofit fontScale="70000" lnSpcReduction="20000"/>
          </a:bodyPr>
          <a:lstStyle/>
          <a:p>
            <a:r>
              <a:rPr lang="en-US" sz="2800" dirty="0" smtClean="0"/>
              <a:t>It is my view (and our view at RESEP, Stellenbosch University) that the introduction of Universal and Verification ANAs in 2011 was a </a:t>
            </a:r>
            <a:r>
              <a:rPr lang="en-US" sz="2800" b="1" dirty="0" smtClean="0"/>
              <a:t>profound step forward </a:t>
            </a:r>
            <a:r>
              <a:rPr lang="en-US" sz="2800" dirty="0" smtClean="0"/>
              <a:t>on the journey to improving the quality of education in our country.</a:t>
            </a:r>
          </a:p>
          <a:p>
            <a:endParaRPr lang="en-US" sz="2800" dirty="0" smtClean="0"/>
          </a:p>
          <a:p>
            <a:r>
              <a:rPr lang="en-US" sz="2800" dirty="0"/>
              <a:t>Universal ANA should be </a:t>
            </a:r>
            <a:r>
              <a:rPr lang="en-US" sz="2800" dirty="0" smtClean="0"/>
              <a:t>improved and refined, </a:t>
            </a:r>
            <a:r>
              <a:rPr lang="en-US" sz="2800" b="1" dirty="0"/>
              <a:t>not </a:t>
            </a:r>
            <a:r>
              <a:rPr lang="en-US" sz="2800" b="1" dirty="0" smtClean="0"/>
              <a:t>scrapped!</a:t>
            </a:r>
          </a:p>
          <a:p>
            <a:endParaRPr lang="en-US" sz="2800" b="1" dirty="0"/>
          </a:p>
          <a:p>
            <a:r>
              <a:rPr lang="en-US" sz="2800" dirty="0" smtClean="0"/>
              <a:t>There are some fundamental problems with the way the ANAs are set, administered and used (as I have documented at length) BUT the principle of at least one nationally-</a:t>
            </a:r>
            <a:r>
              <a:rPr lang="en-US" sz="2800" dirty="0" err="1" smtClean="0"/>
              <a:t>standardised</a:t>
            </a:r>
            <a:r>
              <a:rPr lang="en-US" sz="2800" dirty="0" smtClean="0"/>
              <a:t> test at the primary school level is of </a:t>
            </a:r>
            <a:r>
              <a:rPr lang="en-US" sz="2800" b="1" dirty="0" smtClean="0"/>
              <a:t>utmost importance</a:t>
            </a:r>
            <a:r>
              <a:rPr lang="en-US" sz="2800" dirty="0" smtClean="0"/>
              <a:t>. </a:t>
            </a:r>
          </a:p>
          <a:p>
            <a:endParaRPr lang="en-US" sz="2800" dirty="0" smtClean="0"/>
          </a:p>
          <a:p>
            <a:r>
              <a:rPr lang="en-US" sz="2800" dirty="0" smtClean="0"/>
              <a:t>I do not know of a single educational researcher in the country who thinks it would be better to have no population-wide nationally-</a:t>
            </a:r>
            <a:r>
              <a:rPr lang="en-US" sz="2800" dirty="0" err="1" smtClean="0"/>
              <a:t>standardised</a:t>
            </a:r>
            <a:r>
              <a:rPr lang="en-US" sz="2800" dirty="0" smtClean="0"/>
              <a:t> exam at all at the primary level (i.e. 1994-2010). This would be a big step backwards. </a:t>
            </a:r>
          </a:p>
          <a:p>
            <a:r>
              <a:rPr lang="en-US" sz="2800" i="1" dirty="0" smtClean="0"/>
              <a:t> All of the above is not </a:t>
            </a:r>
            <a:r>
              <a:rPr lang="en-US" sz="2800" i="1" dirty="0" smtClean="0"/>
              <a:t>to say there aren’t problems with the way that ANAs were </a:t>
            </a:r>
            <a:r>
              <a:rPr lang="en-US" sz="2800" i="1" dirty="0" smtClean="0"/>
              <a:t>implemented up to 2014 or that they don’t need to change. They do!</a:t>
            </a:r>
            <a:endParaRPr lang="en-US" sz="2800" i="1" dirty="0" smtClean="0"/>
          </a:p>
          <a:p>
            <a:endParaRPr lang="en-US" sz="2800" dirty="0"/>
          </a:p>
          <a:p>
            <a:pPr marL="0" indent="0">
              <a:buNone/>
            </a:pPr>
            <a:endParaRPr lang="en-US" sz="2800" dirty="0"/>
          </a:p>
        </p:txBody>
      </p:sp>
    </p:spTree>
    <p:extLst>
      <p:ext uri="{BB962C8B-B14F-4D97-AF65-F5344CB8AC3E}">
        <p14:creationId xmlns:p14="http://schemas.microsoft.com/office/powerpoint/2010/main" val="112712419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352928" cy="1228998"/>
          </a:xfrm>
        </p:spPr>
        <p:txBody>
          <a:bodyPr/>
          <a:lstStyle/>
          <a:p>
            <a:r>
              <a:rPr lang="en-US" sz="3600" dirty="0" smtClean="0"/>
              <a:t>Clear need </a:t>
            </a:r>
            <a:r>
              <a:rPr lang="en-US" sz="3600" dirty="0" smtClean="0"/>
              <a:t>for a nationally-standardized test at primary school level</a:t>
            </a:r>
            <a:endParaRPr lang="en-US" sz="3600" dirty="0"/>
          </a:p>
        </p:txBody>
      </p:sp>
      <p:sp>
        <p:nvSpPr>
          <p:cNvPr id="3" name="Content Placeholder 2"/>
          <p:cNvSpPr>
            <a:spLocks noGrp="1"/>
          </p:cNvSpPr>
          <p:nvPr>
            <p:ph idx="1"/>
          </p:nvPr>
        </p:nvSpPr>
        <p:spPr>
          <a:xfrm>
            <a:off x="457200" y="2060848"/>
            <a:ext cx="8229600" cy="4464496"/>
          </a:xfrm>
        </p:spPr>
        <p:txBody>
          <a:bodyPr>
            <a:normAutofit fontScale="92500" lnSpcReduction="20000"/>
          </a:bodyPr>
          <a:lstStyle/>
          <a:p>
            <a:r>
              <a:rPr lang="en-US" dirty="0" smtClean="0"/>
              <a:t>South Africa is one of the few countries that does not have a nationally </a:t>
            </a:r>
            <a:r>
              <a:rPr lang="en-US" dirty="0" err="1" smtClean="0"/>
              <a:t>standardised</a:t>
            </a:r>
            <a:r>
              <a:rPr lang="en-US" dirty="0" smtClean="0"/>
              <a:t> exam at the primary school level. </a:t>
            </a:r>
            <a:endParaRPr lang="en-US" dirty="0"/>
          </a:p>
          <a:p>
            <a:pPr lvl="1"/>
            <a:r>
              <a:rPr lang="en-US" dirty="0" smtClean="0"/>
              <a:t>Brazil: SAEB</a:t>
            </a:r>
          </a:p>
          <a:p>
            <a:pPr lvl="1"/>
            <a:r>
              <a:rPr lang="en-US" dirty="0" smtClean="0"/>
              <a:t>Australia: NAPLAN</a:t>
            </a:r>
          </a:p>
          <a:p>
            <a:pPr lvl="1"/>
            <a:r>
              <a:rPr lang="en-US" dirty="0" smtClean="0"/>
              <a:t>Botswana: PSLE</a:t>
            </a:r>
          </a:p>
          <a:p>
            <a:pPr lvl="1"/>
            <a:r>
              <a:rPr lang="en-US" dirty="0" smtClean="0"/>
              <a:t>Zambia: PSLCE</a:t>
            </a:r>
          </a:p>
          <a:p>
            <a:pPr lvl="1"/>
            <a:r>
              <a:rPr lang="en-US" dirty="0" smtClean="0"/>
              <a:t>Kenya: KCPE</a:t>
            </a:r>
          </a:p>
          <a:p>
            <a:pPr lvl="1"/>
            <a:r>
              <a:rPr lang="en-US" dirty="0" smtClean="0"/>
              <a:t>Malawi:</a:t>
            </a:r>
          </a:p>
          <a:p>
            <a:pPr lvl="1"/>
            <a:r>
              <a:rPr lang="en-US" dirty="0" smtClean="0"/>
              <a:t>UK: NCA/</a:t>
            </a:r>
            <a:r>
              <a:rPr lang="en-US" dirty="0" err="1" smtClean="0"/>
              <a:t>Sats</a:t>
            </a:r>
            <a:endParaRPr lang="en-US" dirty="0" smtClean="0"/>
          </a:p>
          <a:p>
            <a:pPr lvl="1"/>
            <a:r>
              <a:rPr lang="en-US" dirty="0" smtClean="0"/>
              <a:t>Etc.</a:t>
            </a:r>
          </a:p>
          <a:p>
            <a:pPr lvl="1"/>
            <a:endParaRPr lang="en-US" dirty="0" smtClean="0"/>
          </a:p>
          <a:p>
            <a:pPr lvl="1"/>
            <a:endParaRPr lang="en-US" dirty="0" smtClean="0"/>
          </a:p>
          <a:p>
            <a:pPr lvl="1"/>
            <a:endParaRPr lang="en-US" dirty="0" smtClean="0"/>
          </a:p>
          <a:p>
            <a:pPr lvl="1"/>
            <a:endParaRPr lang="en-US" dirty="0"/>
          </a:p>
        </p:txBody>
      </p:sp>
      <p:sp>
        <p:nvSpPr>
          <p:cNvPr id="4" name="Rounded Rectangular Callout 3"/>
          <p:cNvSpPr/>
          <p:nvPr/>
        </p:nvSpPr>
        <p:spPr>
          <a:xfrm>
            <a:off x="4355976" y="3501008"/>
            <a:ext cx="4248472" cy="2520280"/>
          </a:xfrm>
          <a:prstGeom prst="wedgeRoundRectCallou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How are we meant to know how much learning is taking place in primary schools without a national assessment in all primary schools at least every 2</a:t>
            </a:r>
            <a:r>
              <a:rPr lang="en-US" baseline="30000" dirty="0" smtClean="0"/>
              <a:t>nd</a:t>
            </a:r>
            <a:r>
              <a:rPr lang="en-US" dirty="0" smtClean="0"/>
              <a:t> year?</a:t>
            </a:r>
          </a:p>
          <a:p>
            <a:pPr algn="ctr"/>
            <a:endParaRPr lang="en-US" dirty="0"/>
          </a:p>
          <a:p>
            <a:pPr algn="ctr"/>
            <a:r>
              <a:rPr lang="en-US" dirty="0" smtClean="0"/>
              <a:t>Why is SA unique in this area?</a:t>
            </a:r>
            <a:endParaRPr lang="en-US" dirty="0"/>
          </a:p>
        </p:txBody>
      </p:sp>
    </p:spTree>
    <p:extLst>
      <p:ext uri="{BB962C8B-B14F-4D97-AF65-F5344CB8AC3E}">
        <p14:creationId xmlns:p14="http://schemas.microsoft.com/office/powerpoint/2010/main" val="15899535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6851104" cy="576064"/>
          </a:xfrm>
        </p:spPr>
        <p:txBody>
          <a:bodyPr/>
          <a:lstStyle/>
          <a:p>
            <a:r>
              <a:rPr lang="en-US" dirty="0" smtClean="0"/>
              <a:t>Suggestions</a:t>
            </a:r>
            <a:endParaRPr lang="en-US" dirty="0"/>
          </a:p>
        </p:txBody>
      </p:sp>
      <p:sp>
        <p:nvSpPr>
          <p:cNvPr id="3" name="Content Placeholder 2"/>
          <p:cNvSpPr>
            <a:spLocks noGrp="1"/>
          </p:cNvSpPr>
          <p:nvPr>
            <p:ph idx="1"/>
          </p:nvPr>
        </p:nvSpPr>
        <p:spPr>
          <a:xfrm>
            <a:off x="323528" y="980728"/>
            <a:ext cx="8229600" cy="5688632"/>
          </a:xfrm>
        </p:spPr>
        <p:txBody>
          <a:bodyPr>
            <a:normAutofit fontScale="92500" lnSpcReduction="20000"/>
          </a:bodyPr>
          <a:lstStyle/>
          <a:p>
            <a:pPr marL="514350" indent="-514350">
              <a:buFont typeface="+mj-lt"/>
              <a:buAutoNum type="arabicPeriod"/>
            </a:pPr>
            <a:r>
              <a:rPr lang="en-US" sz="2000" b="1" dirty="0" smtClean="0"/>
              <a:t>Grades</a:t>
            </a:r>
            <a:r>
              <a:rPr lang="en-US" sz="2000" dirty="0" smtClean="0"/>
              <a:t>: ANA should only be done in Grade 3, 6 and 9</a:t>
            </a:r>
          </a:p>
          <a:p>
            <a:pPr marL="514350" indent="-514350">
              <a:buFont typeface="+mj-lt"/>
              <a:buAutoNum type="arabicPeriod"/>
            </a:pPr>
            <a:r>
              <a:rPr lang="en-US" sz="2000" b="1" dirty="0" smtClean="0"/>
              <a:t>Frequency</a:t>
            </a:r>
            <a:r>
              <a:rPr lang="en-US" sz="2000" dirty="0" smtClean="0"/>
              <a:t>: ANA needs to be done every year in every school. V-ANA could be done every second year if it is done properly (i.e. can track trends).</a:t>
            </a:r>
          </a:p>
          <a:p>
            <a:pPr marL="514350" indent="-514350">
              <a:buFont typeface="+mj-lt"/>
              <a:buAutoNum type="arabicPeriod"/>
            </a:pPr>
            <a:r>
              <a:rPr lang="en-US" sz="2000" b="1" dirty="0" smtClean="0"/>
              <a:t>Clarification</a:t>
            </a:r>
            <a:r>
              <a:rPr lang="en-US" sz="2000" dirty="0" smtClean="0"/>
              <a:t>: Separate Universal ANA and Verification ANA.</a:t>
            </a:r>
          </a:p>
          <a:p>
            <a:pPr marL="914400" lvl="1" indent="-514350"/>
            <a:r>
              <a:rPr lang="en-US" sz="1600" dirty="0" smtClean="0"/>
              <a:t>Rename V-ANA Systemic ANA. It’s aim is to track progress over time</a:t>
            </a:r>
          </a:p>
          <a:p>
            <a:pPr marL="514350" indent="-514350">
              <a:buFont typeface="+mj-lt"/>
              <a:buAutoNum type="arabicPeriod"/>
            </a:pPr>
            <a:r>
              <a:rPr lang="en-US" sz="2000" b="1" dirty="0" smtClean="0"/>
              <a:t>Independence</a:t>
            </a:r>
            <a:r>
              <a:rPr lang="en-US" sz="2000" dirty="0" smtClean="0"/>
              <a:t>: Expand Umalusi’s mandate to include quality controlling the Systemic-ANA in a sample of schools where an expanded test is used (ANA + Anchor items) and retrieved (i.e. kept secure). Entire Systemic-ANA must be marked by </a:t>
            </a:r>
            <a:r>
              <a:rPr lang="en-US" sz="2000" dirty="0" err="1" smtClean="0"/>
              <a:t>Umalusi</a:t>
            </a:r>
            <a:r>
              <a:rPr lang="en-US" sz="2000" dirty="0" smtClean="0"/>
              <a:t> or Service Provider. </a:t>
            </a:r>
          </a:p>
          <a:p>
            <a:pPr marL="514350" indent="-514350">
              <a:buFont typeface="+mj-lt"/>
              <a:buAutoNum type="arabicPeriod"/>
            </a:pPr>
            <a:r>
              <a:rPr lang="en-US" sz="2000" b="1" dirty="0" smtClean="0"/>
              <a:t>Comparability</a:t>
            </a:r>
            <a:r>
              <a:rPr lang="en-US" sz="2000" dirty="0" smtClean="0"/>
              <a:t>: Use the Systemic-ANA sample to compare results over time using anchor items and IRT. Must bring in international experts with experience in large-scale assessment using IRT. </a:t>
            </a:r>
            <a:r>
              <a:rPr lang="en-US" sz="2000" u="sng" dirty="0" smtClean="0"/>
              <a:t>No one </a:t>
            </a:r>
            <a:r>
              <a:rPr lang="en-US" sz="2000" dirty="0" smtClean="0"/>
              <a:t>in SA has experience conducting a country-wide assessment that is psychometrically comparable.</a:t>
            </a:r>
          </a:p>
          <a:p>
            <a:pPr marL="514350" indent="-514350">
              <a:buFont typeface="+mj-lt"/>
              <a:buAutoNum type="arabicPeriod"/>
            </a:pPr>
            <a:r>
              <a:rPr lang="en-US" sz="2000" b="1" dirty="0" smtClean="0"/>
              <a:t>Marking U-ANA</a:t>
            </a:r>
            <a:r>
              <a:rPr lang="en-US" sz="2000" dirty="0" smtClean="0"/>
              <a:t>: All ANAs should be 50% multiple-choice questions (MCQs) and 50% open-response.</a:t>
            </a:r>
          </a:p>
          <a:p>
            <a:pPr marL="914400" lvl="1" indent="-514350"/>
            <a:r>
              <a:rPr lang="en-US" sz="1600" dirty="0" smtClean="0"/>
              <a:t>Open-response questions should be marked by teachers at school and moderated by principal and circuit/district.</a:t>
            </a:r>
          </a:p>
          <a:p>
            <a:pPr marL="914400" lvl="1" indent="-514350"/>
            <a:r>
              <a:rPr lang="en-US" sz="1600" dirty="0" smtClean="0"/>
              <a:t> MCQ sheets should be recorded on bubble-sheets and marked centrally using OCR-scanning machines.</a:t>
            </a:r>
          </a:p>
          <a:p>
            <a:pPr marL="514350" indent="-514350">
              <a:buFont typeface="+mj-lt"/>
              <a:buAutoNum type="arabicPeriod"/>
            </a:pPr>
            <a:r>
              <a:rPr lang="en-US" sz="2400" b="1" dirty="0" smtClean="0"/>
              <a:t>Reporting</a:t>
            </a:r>
            <a:r>
              <a:rPr lang="en-US" sz="2400" dirty="0" smtClean="0"/>
              <a:t>: Provide meaningful feedback to teachers, principals and parents via school-specific reports. Possible by </a:t>
            </a:r>
            <a:r>
              <a:rPr lang="en-US" sz="2400" dirty="0" err="1" smtClean="0"/>
              <a:t>analysing</a:t>
            </a:r>
            <a:r>
              <a:rPr lang="en-US" sz="2400" dirty="0" smtClean="0"/>
              <a:t> MCQ responses. </a:t>
            </a:r>
            <a:endParaRPr lang="en-US" sz="2400" dirty="0"/>
          </a:p>
        </p:txBody>
      </p:sp>
      <p:sp>
        <p:nvSpPr>
          <p:cNvPr id="4" name="Oval Callout 3"/>
          <p:cNvSpPr/>
          <p:nvPr/>
        </p:nvSpPr>
        <p:spPr>
          <a:xfrm>
            <a:off x="6588224" y="0"/>
            <a:ext cx="2915816" cy="1728192"/>
          </a:xfrm>
          <a:prstGeom prst="wedgeEllipseCallout">
            <a:avLst>
              <a:gd name="adj1" fmla="val -64068"/>
              <a:gd name="adj2" fmla="val 19278"/>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We must get a small number of grades ‘right’. Better to have accurate information on three grades than dodgy info on all grades.</a:t>
            </a:r>
            <a:endParaRPr lang="en-US" sz="1400" dirty="0"/>
          </a:p>
        </p:txBody>
      </p:sp>
      <p:sp>
        <p:nvSpPr>
          <p:cNvPr id="5" name="Oval Callout 4"/>
          <p:cNvSpPr/>
          <p:nvPr/>
        </p:nvSpPr>
        <p:spPr>
          <a:xfrm>
            <a:off x="6695728" y="1772816"/>
            <a:ext cx="2448272" cy="1728192"/>
          </a:xfrm>
          <a:prstGeom prst="wedgeEllipseCallout">
            <a:avLst>
              <a:gd name="adj1" fmla="val -65075"/>
              <a:gd name="adj2" fmla="val -60683"/>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One function of ANAs is to provide accurate information to parents. Not possible if every 2</a:t>
            </a:r>
            <a:r>
              <a:rPr lang="en-US" sz="1400" baseline="30000" dirty="0" smtClean="0"/>
              <a:t>nd</a:t>
            </a:r>
            <a:r>
              <a:rPr lang="en-US" sz="1400" dirty="0" smtClean="0"/>
              <a:t> year. </a:t>
            </a:r>
            <a:endParaRPr lang="en-US" sz="1400" dirty="0"/>
          </a:p>
        </p:txBody>
      </p:sp>
      <p:sp>
        <p:nvSpPr>
          <p:cNvPr id="6" name="Oval Callout 5"/>
          <p:cNvSpPr/>
          <p:nvPr/>
        </p:nvSpPr>
        <p:spPr>
          <a:xfrm>
            <a:off x="2555776" y="5375477"/>
            <a:ext cx="6840760" cy="1512168"/>
          </a:xfrm>
          <a:prstGeom prst="wedgeEllipseCallout">
            <a:avLst>
              <a:gd name="adj1" fmla="val -53818"/>
              <a:gd name="adj2" fmla="val -43302"/>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914400" lvl="1" indent="-514350"/>
            <a:r>
              <a:rPr lang="en-US" sz="1400" dirty="0" smtClean="0"/>
              <a:t>This  </a:t>
            </a:r>
            <a:r>
              <a:rPr lang="en-US" sz="1400" dirty="0"/>
              <a:t>is done everywhere with large-</a:t>
            </a:r>
            <a:r>
              <a:rPr lang="en-US" sz="1400" dirty="0" smtClean="0"/>
              <a:t>scale assessment (internationally </a:t>
            </a:r>
            <a:r>
              <a:rPr lang="en-US" sz="1400" dirty="0"/>
              <a:t>and at local universities). MCQ-sheets from U-ANA should be collected and marked centrally using computers. Decreases the marking burden on </a:t>
            </a:r>
            <a:r>
              <a:rPr lang="en-US" sz="1400" dirty="0" smtClean="0"/>
              <a:t>teachers, provides </a:t>
            </a:r>
            <a:r>
              <a:rPr lang="en-US" sz="1400" dirty="0"/>
              <a:t>external check on marking </a:t>
            </a:r>
            <a:r>
              <a:rPr lang="en-US" sz="1400" dirty="0" smtClean="0"/>
              <a:t>process, item-level feedback</a:t>
            </a:r>
            <a:endParaRPr lang="en-US" sz="1400" dirty="0"/>
          </a:p>
        </p:txBody>
      </p:sp>
    </p:spTree>
    <p:extLst>
      <p:ext uri="{BB962C8B-B14F-4D97-AF65-F5344CB8AC3E}">
        <p14:creationId xmlns:p14="http://schemas.microsoft.com/office/powerpoint/2010/main" val="4070715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6851104" cy="720080"/>
          </a:xfrm>
        </p:spPr>
        <p:txBody>
          <a:bodyPr/>
          <a:lstStyle/>
          <a:p>
            <a:r>
              <a:rPr lang="en-US" dirty="0" smtClean="0"/>
              <a:t>MCQ</a:t>
            </a:r>
            <a:endParaRPr lang="en-US" dirty="0"/>
          </a:p>
        </p:txBody>
      </p:sp>
      <p:pic>
        <p:nvPicPr>
          <p:cNvPr id="4" name="Picture 3"/>
          <p:cNvPicPr>
            <a:picLocks noChangeAspect="1"/>
          </p:cNvPicPr>
          <p:nvPr/>
        </p:nvPicPr>
        <p:blipFill rotWithShape="1">
          <a:blip r:embed="rId2"/>
          <a:srcRect l="51762"/>
          <a:stretch/>
        </p:blipFill>
        <p:spPr>
          <a:xfrm>
            <a:off x="4427984" y="332656"/>
            <a:ext cx="4611874" cy="5704477"/>
          </a:xfrm>
          <a:prstGeom prst="rect">
            <a:avLst/>
          </a:prstGeom>
        </p:spPr>
      </p:pic>
      <p:pic>
        <p:nvPicPr>
          <p:cNvPr id="5" name="Picture 4"/>
          <p:cNvPicPr>
            <a:picLocks noChangeAspect="1"/>
          </p:cNvPicPr>
          <p:nvPr/>
        </p:nvPicPr>
        <p:blipFill>
          <a:blip r:embed="rId3"/>
          <a:stretch>
            <a:fillRect/>
          </a:stretch>
        </p:blipFill>
        <p:spPr>
          <a:xfrm>
            <a:off x="611560" y="1196752"/>
            <a:ext cx="2507861" cy="1694931"/>
          </a:xfrm>
          <a:prstGeom prst="rect">
            <a:avLst/>
          </a:prstGeom>
        </p:spPr>
      </p:pic>
      <p:sp>
        <p:nvSpPr>
          <p:cNvPr id="6" name="TextBox 5"/>
          <p:cNvSpPr txBox="1"/>
          <p:nvPr/>
        </p:nvSpPr>
        <p:spPr>
          <a:xfrm>
            <a:off x="0" y="3140968"/>
            <a:ext cx="4355976" cy="3693319"/>
          </a:xfrm>
          <a:prstGeom prst="rect">
            <a:avLst/>
          </a:prstGeom>
          <a:noFill/>
        </p:spPr>
        <p:txBody>
          <a:bodyPr wrap="square" rtlCol="0">
            <a:spAutoFit/>
          </a:bodyPr>
          <a:lstStyle/>
          <a:p>
            <a:pPr marL="285750" indent="-285750">
              <a:buFont typeface="Arial"/>
              <a:buChar char="•"/>
            </a:pPr>
            <a:r>
              <a:rPr lang="en-US" dirty="0" smtClean="0"/>
              <a:t>All large-scale testing programs (TIMSS, PIRLS, SACMEQ, PISA) use a combination of MCQ questions and open-response. </a:t>
            </a:r>
          </a:p>
          <a:p>
            <a:pPr marL="285750" indent="-285750">
              <a:buFont typeface="Arial"/>
              <a:buChar char="•"/>
            </a:pPr>
            <a:r>
              <a:rPr lang="en-US" dirty="0" smtClean="0"/>
              <a:t>Optical Character Recognition (OCR) machines scan these and automatically score &amp; record in a data base.</a:t>
            </a:r>
          </a:p>
          <a:p>
            <a:pPr marL="285750" indent="-285750">
              <a:buFont typeface="Arial"/>
              <a:buChar char="•"/>
            </a:pPr>
            <a:r>
              <a:rPr lang="en-US" dirty="0" smtClean="0"/>
              <a:t>Not clear why we haven’t been using these up to now?</a:t>
            </a:r>
          </a:p>
          <a:p>
            <a:pPr marL="285750" indent="-285750">
              <a:buFont typeface="Arial"/>
              <a:buChar char="•"/>
            </a:pPr>
            <a:r>
              <a:rPr lang="en-US" dirty="0" smtClean="0"/>
              <a:t>Less marking for teachers + external check on marking</a:t>
            </a:r>
          </a:p>
          <a:p>
            <a:pPr marL="285750" indent="-285750">
              <a:buFont typeface="Arial"/>
              <a:buChar char="•"/>
            </a:pPr>
            <a:r>
              <a:rPr lang="en-US" dirty="0" smtClean="0"/>
              <a:t>SA universities (and most school systems internationally) have been using them forever. </a:t>
            </a:r>
            <a:endParaRPr lang="en-US" dirty="0"/>
          </a:p>
        </p:txBody>
      </p:sp>
    </p:spTree>
    <p:extLst>
      <p:ext uri="{BB962C8B-B14F-4D97-AF65-F5344CB8AC3E}">
        <p14:creationId xmlns:p14="http://schemas.microsoft.com/office/powerpoint/2010/main" val="252230317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6851104" cy="504056"/>
          </a:xfrm>
        </p:spPr>
        <p:txBody>
          <a:bodyPr/>
          <a:lstStyle/>
          <a:p>
            <a:r>
              <a:rPr lang="en-ZA" dirty="0" smtClean="0"/>
              <a:t>Types of reports</a:t>
            </a:r>
            <a:endParaRPr lang="en-ZA" dirty="0"/>
          </a:p>
        </p:txBody>
      </p:sp>
      <p:sp>
        <p:nvSpPr>
          <p:cNvPr id="3" name="Content Placeholder 2"/>
          <p:cNvSpPr>
            <a:spLocks noGrp="1"/>
          </p:cNvSpPr>
          <p:nvPr>
            <p:ph idx="1"/>
          </p:nvPr>
        </p:nvSpPr>
        <p:spPr>
          <a:xfrm>
            <a:off x="395536" y="1196752"/>
            <a:ext cx="8229600" cy="4886003"/>
          </a:xfrm>
        </p:spPr>
        <p:txBody>
          <a:bodyPr>
            <a:noAutofit/>
          </a:bodyPr>
          <a:lstStyle/>
          <a:p>
            <a:pPr lvl="0"/>
            <a:r>
              <a:rPr lang="en-ZA" sz="1600" b="1" u="sng" dirty="0" smtClean="0"/>
              <a:t>Comprehensive national report</a:t>
            </a:r>
            <a:r>
              <a:rPr lang="en-ZA" sz="1600" b="1" dirty="0" smtClean="0"/>
              <a:t> </a:t>
            </a:r>
            <a:r>
              <a:rPr lang="en-ZA" sz="1100" dirty="0" smtClean="0"/>
              <a:t>on the ANA’s showing performance breakdown by race, language, gender, grade, province, school location and quintile. Extensive analysis of each category as well as discussion regarding key issues such as LOLT, functional illiteracy and innumeracy, and which pre-specified goals were and were not achieved. Key areas for improvement should also be identified and discussed.</a:t>
            </a:r>
          </a:p>
          <a:p>
            <a:pPr lvl="0"/>
            <a:endParaRPr lang="en-ZA" sz="1100" dirty="0" smtClean="0"/>
          </a:p>
          <a:p>
            <a:pPr lvl="0"/>
            <a:r>
              <a:rPr lang="en-ZA" sz="1600" b="1" u="sng" dirty="0" smtClean="0"/>
              <a:t>Comprehensive provincial reports</a:t>
            </a:r>
            <a:r>
              <a:rPr lang="en-ZA" sz="1600" b="1" dirty="0" smtClean="0"/>
              <a:t> </a:t>
            </a:r>
            <a:r>
              <a:rPr lang="en-ZA" sz="1100" dirty="0" smtClean="0"/>
              <a:t>on the levels and trends of student performance in numeracy and literacy by race, language, gender, grade, and district.</a:t>
            </a:r>
          </a:p>
          <a:p>
            <a:pPr lvl="0"/>
            <a:endParaRPr lang="en-ZA" sz="1100" dirty="0" smtClean="0"/>
          </a:p>
          <a:p>
            <a:pPr lvl="0"/>
            <a:r>
              <a:rPr lang="en-ZA" sz="1400" b="1" u="sng" dirty="0" smtClean="0"/>
              <a:t>Concise district reports </a:t>
            </a:r>
            <a:r>
              <a:rPr lang="en-ZA" sz="1100" dirty="0" smtClean="0"/>
              <a:t>on the comparative performance of that district relative to similar districts provincially and nationally, as well as detailed information on the performance of schools in that district both relative to each other, and relative to socioeconomically similar schools in other districts and provinces. Also to provide a comprehensive, accessible list of schools categorized by average school performance (from </a:t>
            </a:r>
            <a:r>
              <a:rPr lang="en-ZA" sz="1100" i="1" dirty="0" smtClean="0"/>
              <a:t>Dysfunctional</a:t>
            </a:r>
            <a:r>
              <a:rPr lang="en-ZA" sz="1100" dirty="0" smtClean="0"/>
              <a:t> to </a:t>
            </a:r>
            <a:r>
              <a:rPr lang="en-ZA" sz="1100" i="1" dirty="0" smtClean="0"/>
              <a:t>Excellent</a:t>
            </a:r>
            <a:r>
              <a:rPr lang="en-ZA" sz="1100" dirty="0" smtClean="0"/>
              <a:t>). This information will ensure that interventions and district support can be targeted to where they are most needed, and are most pedagogically appropriate for the types of difficulties experienced in that school.</a:t>
            </a:r>
          </a:p>
          <a:p>
            <a:pPr lvl="0"/>
            <a:endParaRPr lang="en-ZA" sz="1100" dirty="0" smtClean="0"/>
          </a:p>
          <a:p>
            <a:pPr lvl="0"/>
            <a:r>
              <a:rPr lang="en-ZA" sz="1400" b="1" u="sng" dirty="0" smtClean="0"/>
              <a:t>Detailed school reports</a:t>
            </a:r>
            <a:r>
              <a:rPr lang="en-ZA" sz="1400" b="1" dirty="0" smtClean="0"/>
              <a:t> </a:t>
            </a:r>
            <a:r>
              <a:rPr lang="en-ZA" sz="1100" dirty="0" smtClean="0"/>
              <a:t>for every school indicating the average numeracy and literacy scores for that school as well as for each grade and each learner. Results should be linked to specific teachers and classes. Comparative information should be provided in an accessible format on the performance of the school nationally, provincially and within the district, as well as relative to socioeconomically similar schools in the district and province. This information should be sufficiently detailed and specific (for example, include other school names and rankings).</a:t>
            </a:r>
          </a:p>
          <a:p>
            <a:pPr lvl="0"/>
            <a:endParaRPr lang="en-ZA" sz="1100" dirty="0" smtClean="0"/>
          </a:p>
          <a:p>
            <a:r>
              <a:rPr lang="en-ZA" sz="1400" b="1" u="sng" dirty="0" smtClean="0"/>
              <a:t>Concise learner reports</a:t>
            </a:r>
            <a:r>
              <a:rPr lang="en-ZA" sz="1400" b="1" dirty="0" smtClean="0"/>
              <a:t> </a:t>
            </a:r>
            <a:r>
              <a:rPr lang="en-ZA" sz="1100" dirty="0" smtClean="0"/>
              <a:t>should be provided to the parents of every primary school child in South Africa. They should be understandable and make it clear how their child has performed in the recent tests. The report should show if the child has reached certain measurable educational milestones for their age (for example if they can read and write at a basic level by 8 years of age), as well as the performance of their child relative to other children in his grade, and socioeconomically-similar students of the same age in other schools in the province. One could also provide information on the relative performance of their school as compared to similar schools in the district and the province. These reports should be clear and understandable to all parents, including illiterate and innumerate parents. The reports could also indicate what the parents can do to help their child improve (encourage homework, reading aloud etc.).</a:t>
            </a:r>
            <a:endParaRPr lang="en-ZA" sz="11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extLst>
      <p:ext uri="{BB962C8B-B14F-4D97-AF65-F5344CB8AC3E}">
        <p14:creationId xmlns:p14="http://schemas.microsoft.com/office/powerpoint/2010/main" val="4065794870"/>
      </p:ext>
    </p:extLst>
  </p:cSld>
  <p:clrMapOvr>
    <a:masterClrMapping/>
  </p:clrMapOvr>
  <p:transition xmlns:p14="http://schemas.microsoft.com/office/powerpoint/2010/mai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hoto.png"/>
          <p:cNvPicPr>
            <a:picLocks noGrp="1" noChangeAspect="1"/>
          </p:cNvPicPr>
          <p:nvPr>
            <p:ph idx="1"/>
          </p:nvPr>
        </p:nvPicPr>
        <p:blipFill rotWithShape="1">
          <a:blip r:embed="rId2">
            <a:extLst>
              <a:ext uri="{28A0092B-C50C-407E-A947-70E740481C1C}">
                <a14:useLocalDpi xmlns:a14="http://schemas.microsoft.com/office/drawing/2010/main" val="0"/>
              </a:ext>
            </a:extLst>
          </a:blip>
          <a:srcRect l="5587" t="17888" r="16786" b="5036"/>
          <a:stretch/>
        </p:blipFill>
        <p:spPr>
          <a:xfrm>
            <a:off x="1331640" y="1556792"/>
            <a:ext cx="6735321" cy="5015624"/>
          </a:xfrm>
        </p:spPr>
      </p:pic>
      <p:sp>
        <p:nvSpPr>
          <p:cNvPr id="2" name="Title 1"/>
          <p:cNvSpPr>
            <a:spLocks noGrp="1"/>
          </p:cNvSpPr>
          <p:nvPr>
            <p:ph type="title"/>
          </p:nvPr>
        </p:nvSpPr>
        <p:spPr>
          <a:xfrm>
            <a:off x="323528" y="476672"/>
            <a:ext cx="6851104" cy="792088"/>
          </a:xfrm>
        </p:spPr>
        <p:txBody>
          <a:bodyPr/>
          <a:lstStyle/>
          <a:p>
            <a:r>
              <a:rPr lang="en-US" dirty="0" smtClean="0"/>
              <a:t>Existing ANA reports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1267368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36912"/>
            <a:ext cx="8229600" cy="1143000"/>
          </a:xfrm>
        </p:spPr>
        <p:txBody>
          <a:bodyPr/>
          <a:lstStyle/>
          <a:p>
            <a:r>
              <a:rPr lang="en-US" dirty="0" smtClean="0"/>
              <a:t>Possibilities for SA report cards…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Tree>
    <p:extLst>
      <p:ext uri="{BB962C8B-B14F-4D97-AF65-F5344CB8AC3E}">
        <p14:creationId xmlns:p14="http://schemas.microsoft.com/office/powerpoint/2010/main" val="2911501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ZA"/>
          </a:p>
        </p:txBody>
      </p:sp>
      <p:pic>
        <p:nvPicPr>
          <p:cNvPr id="81922" name="Picture 2"/>
          <p:cNvPicPr>
            <a:picLocks noChangeAspect="1" noChangeArrowheads="1"/>
          </p:cNvPicPr>
          <p:nvPr/>
        </p:nvPicPr>
        <p:blipFill>
          <a:blip r:embed="rId3" cstate="print"/>
          <a:srcRect/>
          <a:stretch>
            <a:fillRect/>
          </a:stretch>
        </p:blipFill>
        <p:spPr bwMode="auto">
          <a:xfrm>
            <a:off x="179512" y="476672"/>
            <a:ext cx="8779963" cy="61467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5589612"/>
      </p:ext>
    </p:extLst>
  </p:cSld>
  <p:clrMapOvr>
    <a:masterClrMapping/>
  </p:clrMapOvr>
  <p:transition xmlns:p14="http://schemas.microsoft.com/office/powerpoint/2010/mai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6851104" cy="864096"/>
          </a:xfrm>
        </p:spPr>
        <p:txBody>
          <a:bodyPr/>
          <a:lstStyle/>
          <a:p>
            <a:r>
              <a:rPr lang="en-ZA" dirty="0" err="1" smtClean="0"/>
              <a:t>ProvaBrasil</a:t>
            </a:r>
            <a:r>
              <a:rPr lang="en-ZA" dirty="0" smtClean="0"/>
              <a:t> report card</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pic>
        <p:nvPicPr>
          <p:cNvPr id="51202" name="Picture 2"/>
          <p:cNvPicPr>
            <a:picLocks noChangeAspect="1" noChangeArrowheads="1"/>
          </p:cNvPicPr>
          <p:nvPr/>
        </p:nvPicPr>
        <p:blipFill>
          <a:blip r:embed="rId3" cstate="print"/>
          <a:srcRect/>
          <a:stretch>
            <a:fillRect/>
          </a:stretch>
        </p:blipFill>
        <p:spPr bwMode="auto">
          <a:xfrm>
            <a:off x="683568" y="1504480"/>
            <a:ext cx="7726809" cy="5353520"/>
          </a:xfrm>
          <a:prstGeom prst="rect">
            <a:avLst/>
          </a:prstGeom>
          <a:noFill/>
          <a:ln w="9525">
            <a:noFill/>
            <a:miter lim="800000"/>
            <a:headEnd/>
            <a:tailEnd/>
          </a:ln>
        </p:spPr>
      </p:pic>
    </p:spTree>
    <p:extLst>
      <p:ext uri="{BB962C8B-B14F-4D97-AF65-F5344CB8AC3E}">
        <p14:creationId xmlns:p14="http://schemas.microsoft.com/office/powerpoint/2010/main" val="4046844749"/>
      </p:ext>
    </p:extLst>
  </p:cSld>
  <p:clrMapOvr>
    <a:masterClrMapping/>
  </p:clrMapOvr>
  <p:transition xmlns:p14="http://schemas.microsoft.com/office/powerpoint/2010/mai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6851104" cy="864096"/>
          </a:xfrm>
        </p:spPr>
        <p:txBody>
          <a:bodyPr/>
          <a:lstStyle/>
          <a:p>
            <a:r>
              <a:rPr lang="en-ZA" dirty="0" err="1" smtClean="0"/>
              <a:t>ProvaBrasil</a:t>
            </a:r>
            <a:r>
              <a:rPr lang="en-ZA" dirty="0" smtClean="0"/>
              <a:t> report card</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52226" name="Picture 2"/>
          <p:cNvPicPr>
            <a:picLocks noChangeAspect="1" noChangeArrowheads="1"/>
          </p:cNvPicPr>
          <p:nvPr/>
        </p:nvPicPr>
        <p:blipFill>
          <a:blip r:embed="rId3" cstate="print"/>
          <a:srcRect/>
          <a:stretch>
            <a:fillRect/>
          </a:stretch>
        </p:blipFill>
        <p:spPr bwMode="auto">
          <a:xfrm>
            <a:off x="899592" y="1484784"/>
            <a:ext cx="7600528" cy="5048698"/>
          </a:xfrm>
          <a:prstGeom prst="rect">
            <a:avLst/>
          </a:prstGeom>
          <a:noFill/>
          <a:ln w="9525">
            <a:noFill/>
            <a:miter lim="800000"/>
            <a:headEnd/>
            <a:tailEnd/>
          </a:ln>
        </p:spPr>
      </p:pic>
    </p:spTree>
    <p:extLst>
      <p:ext uri="{BB962C8B-B14F-4D97-AF65-F5344CB8AC3E}">
        <p14:creationId xmlns:p14="http://schemas.microsoft.com/office/powerpoint/2010/main" val="123074807"/>
      </p:ext>
    </p:extLst>
  </p:cSld>
  <p:clrMapOvr>
    <a:masterClrMapping/>
  </p:clrMapOvr>
  <p:transition xmlns:p14="http://schemas.microsoft.com/office/powerpoint/2010/mai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2" name="Object 201" hidden="1"/>
          <p:cNvGraphicFramePr>
            <a:graphicFrameLocks noChangeAspect="1"/>
          </p:cNvGraphicFramePr>
          <p:nvPr>
            <p:custDataLst>
              <p:tags r:id="rId2"/>
            </p:custDataLst>
            <p:extLst>
              <p:ext uri="{D42A27DB-BD31-4B8C-83A1-F6EECF244321}">
                <p14:modId xmlns:p14="http://schemas.microsoft.com/office/powerpoint/2010/main" val="172033745"/>
              </p:ext>
            </p:ext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spid="_x0000_s2071" name="think-cell Slide" r:id="rId72" imgW="270" imgH="270" progId="TCLayout.ActiveDocument.1">
                  <p:embed/>
                </p:oleObj>
              </mc:Choice>
              <mc:Fallback>
                <p:oleObj name="think-cell Slide" r:id="rId72" imgW="270" imgH="270" progId="TCLayout.ActiveDocument.1">
                  <p:embed/>
                  <p:pic>
                    <p:nvPicPr>
                      <p:cNvPr id="0" name=""/>
                      <p:cNvPicPr/>
                      <p:nvPr/>
                    </p:nvPicPr>
                    <p:blipFill>
                      <a:blip r:embed="rId73"/>
                      <a:stretch>
                        <a:fillRect/>
                      </a:stretch>
                    </p:blipFill>
                    <p:spPr>
                      <a:xfrm>
                        <a:off x="1621" y="1621"/>
                        <a:ext cx="1619" cy="1619"/>
                      </a:xfrm>
                      <a:prstGeom prst="rect">
                        <a:avLst/>
                      </a:prstGeom>
                    </p:spPr>
                  </p:pic>
                </p:oleObj>
              </mc:Fallback>
            </mc:AlternateContent>
          </a:graphicData>
        </a:graphic>
      </p:graphicFrame>
      <p:sp>
        <p:nvSpPr>
          <p:cNvPr id="389" name="Rectangle 388" hidden="1"/>
          <p:cNvSpPr/>
          <p:nvPr>
            <p:custDataLst>
              <p:tags r:id="rId3"/>
            </p:custDataLst>
          </p:nvPr>
        </p:nvSpPr>
        <p:spPr bwMode="auto">
          <a:xfrm>
            <a:off x="0" y="0"/>
            <a:ext cx="161984" cy="161974"/>
          </a:xfrm>
          <a:prstGeom prst="rect">
            <a:avLst/>
          </a:prstGeom>
          <a:gradFill flip="none" rotWithShape="1">
            <a:gsLst>
              <a:gs pos="0">
                <a:srgbClr val="FFFFFF"/>
              </a:gs>
              <a:gs pos="100000">
                <a:schemeClr val="accent1"/>
              </a:gs>
            </a:gsLst>
            <a:lin ang="5400000" scaled="1"/>
            <a:tileRect/>
          </a:gradFill>
          <a:ln w="22225" algn="ctr">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0" tIns="0" rIns="0" bIns="0" numCol="1" rtlCol="0" anchor="t" anchorCtr="0" compatLnSpc="1">
            <a:prstTxWarp prst="textNoShape">
              <a:avLst/>
            </a:prstTxWarp>
          </a:bodyPr>
          <a:lstStyle/>
          <a:p>
            <a:pPr algn="ctr"/>
            <a:endParaRPr lang="en-US" sz="600" dirty="0">
              <a:latin typeface="Arial"/>
              <a:sym typeface="Arial"/>
            </a:endParaRPr>
          </a:p>
        </p:txBody>
      </p:sp>
      <p:sp>
        <p:nvSpPr>
          <p:cNvPr id="2" name="Title 1"/>
          <p:cNvSpPr>
            <a:spLocks noGrp="1"/>
          </p:cNvSpPr>
          <p:nvPr>
            <p:ph type="title"/>
            <p:custDataLst>
              <p:tags r:id="rId4"/>
            </p:custDataLst>
          </p:nvPr>
        </p:nvSpPr>
        <p:spPr>
          <a:xfrm>
            <a:off x="121488" y="309372"/>
            <a:ext cx="8698984" cy="599348"/>
          </a:xfrm>
        </p:spPr>
        <p:txBody>
          <a:bodyPr/>
          <a:lstStyle/>
          <a:p>
            <a:r>
              <a:rPr lang="en-US" sz="2800" dirty="0" smtClean="0"/>
              <a:t>EXAMPLE: Dashboard for districts (MSDF DELL </a:t>
            </a:r>
            <a:r>
              <a:rPr lang="en-US" sz="2800" dirty="0" err="1" smtClean="0"/>
              <a:t>Fdn</a:t>
            </a:r>
            <a:r>
              <a:rPr lang="en-US" sz="2800" dirty="0" smtClean="0"/>
              <a:t>)</a:t>
            </a:r>
            <a:endParaRPr lang="en-US" sz="2800" dirty="0"/>
          </a:p>
        </p:txBody>
      </p:sp>
      <p:sp>
        <p:nvSpPr>
          <p:cNvPr id="5" name="Folded Corner 4"/>
          <p:cNvSpPr/>
          <p:nvPr>
            <p:custDataLst>
              <p:tags r:id="rId5"/>
            </p:custDataLst>
          </p:nvPr>
        </p:nvSpPr>
        <p:spPr bwMode="auto">
          <a:xfrm>
            <a:off x="258381" y="1169326"/>
            <a:ext cx="4198464" cy="5373925"/>
          </a:xfrm>
          <a:prstGeom prst="foldedCorner">
            <a:avLst>
              <a:gd name="adj" fmla="val 8282"/>
            </a:avLst>
          </a:prstGeom>
          <a:solidFill>
            <a:schemeClr val="bg1"/>
          </a:solidFill>
          <a:ln w="22225" algn="ctr">
            <a:solidFill>
              <a:schemeClr val="accent1"/>
            </a:solidFill>
            <a:miter lim="800000"/>
            <a:headEnd/>
            <a:tailEnd/>
          </a:ln>
          <a:effectLst>
            <a:outerShdw dist="35921" dir="2700000" algn="ctr" rotWithShape="0">
              <a:srgbClr val="808080"/>
            </a:outerShdw>
          </a:effectLst>
        </p:spPr>
        <p:txBody>
          <a:bodyPr vert="horz" wrap="square" lIns="93296" tIns="46648" rIns="93296" bIns="46648" numCol="1" rtlCol="0" anchor="t" anchorCtr="0" compatLnSpc="1">
            <a:prstTxWarp prst="textNoShape">
              <a:avLst/>
            </a:prstTxWarp>
          </a:bodyPr>
          <a:lstStyle/>
          <a:p>
            <a:pPr algn="ctr" defTabSz="932962"/>
            <a:endParaRPr lang="en-US" sz="1200" b="1" dirty="0">
              <a:latin typeface="Arial" pitchFamily="34" charset="0"/>
              <a:cs typeface="Arial" pitchFamily="34" charset="0"/>
            </a:endParaRPr>
          </a:p>
        </p:txBody>
      </p:sp>
      <p:grpSp>
        <p:nvGrpSpPr>
          <p:cNvPr id="1032" name="Group 1031"/>
          <p:cNvGrpSpPr/>
          <p:nvPr>
            <p:custDataLst>
              <p:tags r:id="rId6"/>
            </p:custDataLst>
          </p:nvPr>
        </p:nvGrpSpPr>
        <p:grpSpPr>
          <a:xfrm>
            <a:off x="393590" y="4474902"/>
            <a:ext cx="3945233" cy="1933439"/>
            <a:chOff x="385732" y="1208506"/>
            <a:chExt cx="3866466" cy="1894949"/>
          </a:xfrm>
        </p:grpSpPr>
        <p:grpSp>
          <p:nvGrpSpPr>
            <p:cNvPr id="10" name="Group 9"/>
            <p:cNvGrpSpPr/>
            <p:nvPr>
              <p:custDataLst>
                <p:tags r:id="rId50"/>
              </p:custDataLst>
            </p:nvPr>
          </p:nvGrpSpPr>
          <p:grpSpPr>
            <a:xfrm>
              <a:off x="490378" y="2795678"/>
              <a:ext cx="1967530" cy="307777"/>
              <a:chOff x="382016" y="3602126"/>
              <a:chExt cx="3882024" cy="607258"/>
            </a:xfrm>
          </p:grpSpPr>
          <p:sp>
            <p:nvSpPr>
              <p:cNvPr id="111" name="Rectangle 5"/>
              <p:cNvSpPr txBox="1"/>
              <p:nvPr/>
            </p:nvSpPr>
            <p:spPr>
              <a:xfrm>
                <a:off x="382016"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00B050"/>
                    </a:solidFill>
                    <a:sym typeface="Webdings"/>
                  </a:rPr>
                  <a:t></a:t>
                </a:r>
                <a:endParaRPr lang="en-ZA" sz="1400" dirty="0">
                  <a:solidFill>
                    <a:srgbClr val="00B050"/>
                  </a:solidFill>
                </a:endParaRPr>
              </a:p>
            </p:txBody>
          </p:sp>
          <p:sp>
            <p:nvSpPr>
              <p:cNvPr id="112" name="Rectangle 5"/>
              <p:cNvSpPr txBox="1"/>
              <p:nvPr/>
            </p:nvSpPr>
            <p:spPr>
              <a:xfrm>
                <a:off x="794757"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00B050"/>
                    </a:solidFill>
                    <a:sym typeface="Webdings"/>
                  </a:rPr>
                  <a:t></a:t>
                </a:r>
                <a:endParaRPr lang="en-ZA" sz="1400" dirty="0">
                  <a:solidFill>
                    <a:srgbClr val="00B050"/>
                  </a:solidFill>
                </a:endParaRPr>
              </a:p>
            </p:txBody>
          </p:sp>
          <p:sp>
            <p:nvSpPr>
              <p:cNvPr id="113" name="Rectangle 5"/>
              <p:cNvSpPr txBox="1"/>
              <p:nvPr/>
            </p:nvSpPr>
            <p:spPr>
              <a:xfrm>
                <a:off x="1207500"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00B050"/>
                    </a:solidFill>
                    <a:sym typeface="Webdings"/>
                  </a:rPr>
                  <a:t></a:t>
                </a:r>
                <a:endParaRPr lang="en-ZA" sz="1400" dirty="0">
                  <a:solidFill>
                    <a:srgbClr val="00B050"/>
                  </a:solidFill>
                </a:endParaRPr>
              </a:p>
            </p:txBody>
          </p:sp>
          <p:sp>
            <p:nvSpPr>
              <p:cNvPr id="114" name="Rectangle 5"/>
              <p:cNvSpPr txBox="1"/>
              <p:nvPr/>
            </p:nvSpPr>
            <p:spPr>
              <a:xfrm>
                <a:off x="1620241"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00B050"/>
                    </a:solidFill>
                    <a:sym typeface="Webdings"/>
                  </a:rPr>
                  <a:t></a:t>
                </a:r>
                <a:endParaRPr lang="en-ZA" sz="1400" dirty="0">
                  <a:solidFill>
                    <a:srgbClr val="00B050"/>
                  </a:solidFill>
                </a:endParaRPr>
              </a:p>
            </p:txBody>
          </p:sp>
          <p:sp>
            <p:nvSpPr>
              <p:cNvPr id="115" name="Rectangle 5"/>
              <p:cNvSpPr txBox="1"/>
              <p:nvPr/>
            </p:nvSpPr>
            <p:spPr>
              <a:xfrm>
                <a:off x="2032985"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3"/>
                    </a:solidFill>
                    <a:sym typeface="Webdings"/>
                  </a:rPr>
                  <a:t></a:t>
                </a:r>
                <a:endParaRPr lang="en-ZA" sz="1400" dirty="0">
                  <a:solidFill>
                    <a:schemeClr val="accent3"/>
                  </a:solidFill>
                </a:endParaRPr>
              </a:p>
            </p:txBody>
          </p:sp>
          <p:sp>
            <p:nvSpPr>
              <p:cNvPr id="116" name="Rectangle 5"/>
              <p:cNvSpPr txBox="1"/>
              <p:nvPr/>
            </p:nvSpPr>
            <p:spPr>
              <a:xfrm>
                <a:off x="2445726"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3"/>
                    </a:solidFill>
                    <a:sym typeface="Webdings"/>
                  </a:rPr>
                  <a:t></a:t>
                </a:r>
                <a:endParaRPr lang="en-ZA" sz="1400" dirty="0">
                  <a:solidFill>
                    <a:schemeClr val="accent3"/>
                  </a:solidFill>
                </a:endParaRPr>
              </a:p>
            </p:txBody>
          </p:sp>
          <p:sp>
            <p:nvSpPr>
              <p:cNvPr id="117" name="Rectangle 5"/>
              <p:cNvSpPr txBox="1"/>
              <p:nvPr/>
            </p:nvSpPr>
            <p:spPr>
              <a:xfrm>
                <a:off x="2858469"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3"/>
                    </a:solidFill>
                    <a:sym typeface="Webdings"/>
                  </a:rPr>
                  <a:t></a:t>
                </a:r>
                <a:endParaRPr lang="en-ZA" sz="1400" dirty="0">
                  <a:solidFill>
                    <a:schemeClr val="accent3"/>
                  </a:solidFill>
                </a:endParaRPr>
              </a:p>
            </p:txBody>
          </p:sp>
          <p:sp>
            <p:nvSpPr>
              <p:cNvPr id="118" name="Rectangle 5"/>
              <p:cNvSpPr txBox="1"/>
              <p:nvPr/>
            </p:nvSpPr>
            <p:spPr>
              <a:xfrm>
                <a:off x="3271210"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3"/>
                    </a:solidFill>
                    <a:sym typeface="Webdings"/>
                  </a:rPr>
                  <a:t></a:t>
                </a:r>
                <a:endParaRPr lang="en-ZA" sz="1400" dirty="0">
                  <a:solidFill>
                    <a:schemeClr val="accent3"/>
                  </a:solidFill>
                </a:endParaRPr>
              </a:p>
            </p:txBody>
          </p:sp>
          <p:sp>
            <p:nvSpPr>
              <p:cNvPr id="119" name="Rectangle 5"/>
              <p:cNvSpPr txBox="1"/>
              <p:nvPr/>
            </p:nvSpPr>
            <p:spPr>
              <a:xfrm>
                <a:off x="3683951"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3"/>
                    </a:solidFill>
                    <a:sym typeface="Webdings"/>
                  </a:rPr>
                  <a:t></a:t>
                </a:r>
                <a:endParaRPr lang="en-ZA" sz="1400" dirty="0">
                  <a:solidFill>
                    <a:schemeClr val="accent3"/>
                  </a:solidFill>
                </a:endParaRPr>
              </a:p>
            </p:txBody>
          </p:sp>
          <p:sp>
            <p:nvSpPr>
              <p:cNvPr id="120" name="Rectangle 5"/>
              <p:cNvSpPr txBox="1"/>
              <p:nvPr/>
            </p:nvSpPr>
            <p:spPr>
              <a:xfrm>
                <a:off x="4096694" y="3602126"/>
                <a:ext cx="167346" cy="60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3"/>
                    </a:solidFill>
                    <a:sym typeface="Webdings"/>
                  </a:rPr>
                  <a:t></a:t>
                </a:r>
                <a:endParaRPr lang="en-ZA" sz="1400" dirty="0">
                  <a:solidFill>
                    <a:schemeClr val="accent3"/>
                  </a:solidFill>
                </a:endParaRPr>
              </a:p>
            </p:txBody>
          </p:sp>
        </p:grpSp>
        <p:grpSp>
          <p:nvGrpSpPr>
            <p:cNvPr id="11" name="Group 10"/>
            <p:cNvGrpSpPr/>
            <p:nvPr>
              <p:custDataLst>
                <p:tags r:id="rId51"/>
              </p:custDataLst>
            </p:nvPr>
          </p:nvGrpSpPr>
          <p:grpSpPr>
            <a:xfrm>
              <a:off x="490378" y="2642202"/>
              <a:ext cx="1967530" cy="307777"/>
              <a:chOff x="382016" y="3322228"/>
              <a:chExt cx="3882024" cy="607257"/>
            </a:xfrm>
          </p:grpSpPr>
          <p:sp>
            <p:nvSpPr>
              <p:cNvPr id="101" name="Rectangle 5"/>
              <p:cNvSpPr txBox="1"/>
              <p:nvPr/>
            </p:nvSpPr>
            <p:spPr>
              <a:xfrm>
                <a:off x="382016"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102" name="Rectangle 5"/>
              <p:cNvSpPr txBox="1"/>
              <p:nvPr/>
            </p:nvSpPr>
            <p:spPr>
              <a:xfrm>
                <a:off x="794757"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103" name="Rectangle 5"/>
              <p:cNvSpPr txBox="1"/>
              <p:nvPr/>
            </p:nvSpPr>
            <p:spPr>
              <a:xfrm>
                <a:off x="1207500"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104" name="Rectangle 5"/>
              <p:cNvSpPr txBox="1"/>
              <p:nvPr/>
            </p:nvSpPr>
            <p:spPr>
              <a:xfrm>
                <a:off x="1620241"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105" name="Rectangle 5"/>
              <p:cNvSpPr txBox="1"/>
              <p:nvPr/>
            </p:nvSpPr>
            <p:spPr>
              <a:xfrm>
                <a:off x="2032985"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106" name="Rectangle 5"/>
              <p:cNvSpPr txBox="1"/>
              <p:nvPr/>
            </p:nvSpPr>
            <p:spPr>
              <a:xfrm>
                <a:off x="2445726"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107" name="Rectangle 5"/>
              <p:cNvSpPr txBox="1"/>
              <p:nvPr/>
            </p:nvSpPr>
            <p:spPr>
              <a:xfrm>
                <a:off x="2858469"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00B050"/>
                    </a:solidFill>
                    <a:sym typeface="Webdings"/>
                  </a:rPr>
                  <a:t></a:t>
                </a:r>
                <a:endParaRPr lang="en-ZA" sz="1400" dirty="0">
                  <a:solidFill>
                    <a:srgbClr val="00B050"/>
                  </a:solidFill>
                </a:endParaRPr>
              </a:p>
            </p:txBody>
          </p:sp>
          <p:sp>
            <p:nvSpPr>
              <p:cNvPr id="108" name="Rectangle 5"/>
              <p:cNvSpPr txBox="1"/>
              <p:nvPr/>
            </p:nvSpPr>
            <p:spPr>
              <a:xfrm>
                <a:off x="3271210"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00B050"/>
                    </a:solidFill>
                    <a:sym typeface="Webdings"/>
                  </a:rPr>
                  <a:t></a:t>
                </a:r>
                <a:endParaRPr lang="en-ZA" sz="1400" dirty="0">
                  <a:solidFill>
                    <a:srgbClr val="00B050"/>
                  </a:solidFill>
                </a:endParaRPr>
              </a:p>
            </p:txBody>
          </p:sp>
          <p:sp>
            <p:nvSpPr>
              <p:cNvPr id="109" name="Rectangle 5"/>
              <p:cNvSpPr txBox="1"/>
              <p:nvPr/>
            </p:nvSpPr>
            <p:spPr>
              <a:xfrm>
                <a:off x="3683951"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00B050"/>
                    </a:solidFill>
                    <a:sym typeface="Webdings"/>
                  </a:rPr>
                  <a:t></a:t>
                </a:r>
                <a:endParaRPr lang="en-ZA" sz="1400" dirty="0">
                  <a:solidFill>
                    <a:srgbClr val="00B050"/>
                  </a:solidFill>
                </a:endParaRPr>
              </a:p>
            </p:txBody>
          </p:sp>
          <p:sp>
            <p:nvSpPr>
              <p:cNvPr id="110" name="Rectangle 5"/>
              <p:cNvSpPr txBox="1"/>
              <p:nvPr/>
            </p:nvSpPr>
            <p:spPr>
              <a:xfrm>
                <a:off x="4096694" y="3322228"/>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00B050"/>
                    </a:solidFill>
                    <a:sym typeface="Webdings"/>
                  </a:rPr>
                  <a:t></a:t>
                </a:r>
                <a:endParaRPr lang="en-ZA" sz="1400" dirty="0">
                  <a:solidFill>
                    <a:srgbClr val="00B050"/>
                  </a:solidFill>
                </a:endParaRPr>
              </a:p>
            </p:txBody>
          </p:sp>
        </p:grpSp>
        <p:grpSp>
          <p:nvGrpSpPr>
            <p:cNvPr id="12" name="Group 11"/>
            <p:cNvGrpSpPr/>
            <p:nvPr>
              <p:custDataLst>
                <p:tags r:id="rId52"/>
              </p:custDataLst>
            </p:nvPr>
          </p:nvGrpSpPr>
          <p:grpSpPr>
            <a:xfrm>
              <a:off x="490378" y="2488724"/>
              <a:ext cx="1967530" cy="307777"/>
              <a:chOff x="382016" y="3042330"/>
              <a:chExt cx="3882024" cy="607257"/>
            </a:xfrm>
          </p:grpSpPr>
          <p:sp>
            <p:nvSpPr>
              <p:cNvPr id="91" name="Rectangle 5"/>
              <p:cNvSpPr txBox="1"/>
              <p:nvPr/>
            </p:nvSpPr>
            <p:spPr>
              <a:xfrm>
                <a:off x="382016"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2" name="Rectangle 5"/>
              <p:cNvSpPr txBox="1"/>
              <p:nvPr/>
            </p:nvSpPr>
            <p:spPr>
              <a:xfrm>
                <a:off x="794757"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3" name="Rectangle 5"/>
              <p:cNvSpPr txBox="1"/>
              <p:nvPr/>
            </p:nvSpPr>
            <p:spPr>
              <a:xfrm>
                <a:off x="1207500"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4" name="Rectangle 5"/>
              <p:cNvSpPr txBox="1"/>
              <p:nvPr/>
            </p:nvSpPr>
            <p:spPr>
              <a:xfrm>
                <a:off x="1620241"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5" name="Rectangle 5"/>
              <p:cNvSpPr txBox="1"/>
              <p:nvPr/>
            </p:nvSpPr>
            <p:spPr>
              <a:xfrm>
                <a:off x="2032985"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6" name="Rectangle 5"/>
              <p:cNvSpPr txBox="1"/>
              <p:nvPr/>
            </p:nvSpPr>
            <p:spPr>
              <a:xfrm>
                <a:off x="2445726"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7" name="Rectangle 5"/>
              <p:cNvSpPr txBox="1"/>
              <p:nvPr/>
            </p:nvSpPr>
            <p:spPr>
              <a:xfrm>
                <a:off x="2858469"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8" name="Rectangle 5"/>
              <p:cNvSpPr txBox="1"/>
              <p:nvPr/>
            </p:nvSpPr>
            <p:spPr>
              <a:xfrm>
                <a:off x="3271210"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9" name="Rectangle 5"/>
              <p:cNvSpPr txBox="1"/>
              <p:nvPr/>
            </p:nvSpPr>
            <p:spPr>
              <a:xfrm>
                <a:off x="3683951"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100" name="Rectangle 5"/>
              <p:cNvSpPr txBox="1"/>
              <p:nvPr/>
            </p:nvSpPr>
            <p:spPr>
              <a:xfrm>
                <a:off x="4096694" y="304233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grpSp>
        <p:grpSp>
          <p:nvGrpSpPr>
            <p:cNvPr id="13" name="Group 12"/>
            <p:cNvGrpSpPr/>
            <p:nvPr>
              <p:custDataLst>
                <p:tags r:id="rId53"/>
              </p:custDataLst>
            </p:nvPr>
          </p:nvGrpSpPr>
          <p:grpSpPr>
            <a:xfrm>
              <a:off x="490378" y="2335246"/>
              <a:ext cx="1967530" cy="307777"/>
              <a:chOff x="382016" y="2762431"/>
              <a:chExt cx="3882024" cy="607257"/>
            </a:xfrm>
          </p:grpSpPr>
          <p:sp>
            <p:nvSpPr>
              <p:cNvPr id="81" name="Rectangle 5"/>
              <p:cNvSpPr txBox="1"/>
              <p:nvPr/>
            </p:nvSpPr>
            <p:spPr>
              <a:xfrm>
                <a:off x="382016"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82" name="Rectangle 5"/>
              <p:cNvSpPr txBox="1"/>
              <p:nvPr/>
            </p:nvSpPr>
            <p:spPr>
              <a:xfrm>
                <a:off x="794757"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83" name="Rectangle 5"/>
              <p:cNvSpPr txBox="1"/>
              <p:nvPr/>
            </p:nvSpPr>
            <p:spPr>
              <a:xfrm>
                <a:off x="1207500"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84" name="Rectangle 5"/>
              <p:cNvSpPr txBox="1"/>
              <p:nvPr/>
            </p:nvSpPr>
            <p:spPr>
              <a:xfrm>
                <a:off x="1620241"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85" name="Rectangle 5"/>
              <p:cNvSpPr txBox="1"/>
              <p:nvPr/>
            </p:nvSpPr>
            <p:spPr>
              <a:xfrm>
                <a:off x="2032985"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86" name="Rectangle 5"/>
              <p:cNvSpPr txBox="1"/>
              <p:nvPr/>
            </p:nvSpPr>
            <p:spPr>
              <a:xfrm>
                <a:off x="2445726"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87" name="Rectangle 5"/>
              <p:cNvSpPr txBox="1"/>
              <p:nvPr/>
            </p:nvSpPr>
            <p:spPr>
              <a:xfrm>
                <a:off x="2858469"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88" name="Rectangle 5"/>
              <p:cNvSpPr txBox="1"/>
              <p:nvPr/>
            </p:nvSpPr>
            <p:spPr>
              <a:xfrm>
                <a:off x="3271210"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89" name="Rectangle 5"/>
              <p:cNvSpPr txBox="1"/>
              <p:nvPr/>
            </p:nvSpPr>
            <p:spPr>
              <a:xfrm>
                <a:off x="3683951"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sp>
            <p:nvSpPr>
              <p:cNvPr id="90" name="Rectangle 5"/>
              <p:cNvSpPr txBox="1"/>
              <p:nvPr/>
            </p:nvSpPr>
            <p:spPr>
              <a:xfrm>
                <a:off x="4096694" y="2762431"/>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rgbClr val="EBE600"/>
                    </a:solidFill>
                    <a:sym typeface="Webdings"/>
                  </a:rPr>
                  <a:t></a:t>
                </a:r>
                <a:endParaRPr lang="en-ZA" sz="1400" dirty="0">
                  <a:solidFill>
                    <a:srgbClr val="EBE600"/>
                  </a:solidFill>
                </a:endParaRPr>
              </a:p>
            </p:txBody>
          </p:sp>
        </p:grpSp>
        <p:grpSp>
          <p:nvGrpSpPr>
            <p:cNvPr id="14" name="Group 13"/>
            <p:cNvGrpSpPr/>
            <p:nvPr>
              <p:custDataLst>
                <p:tags r:id="rId54"/>
              </p:custDataLst>
            </p:nvPr>
          </p:nvGrpSpPr>
          <p:grpSpPr>
            <a:xfrm>
              <a:off x="490378" y="2181768"/>
              <a:ext cx="1967530" cy="307777"/>
              <a:chOff x="382016" y="2482533"/>
              <a:chExt cx="3882024" cy="607257"/>
            </a:xfrm>
          </p:grpSpPr>
          <p:sp>
            <p:nvSpPr>
              <p:cNvPr id="71" name="Rectangle 5"/>
              <p:cNvSpPr txBox="1"/>
              <p:nvPr/>
            </p:nvSpPr>
            <p:spPr>
              <a:xfrm>
                <a:off x="382016"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2" name="Rectangle 5"/>
              <p:cNvSpPr txBox="1"/>
              <p:nvPr/>
            </p:nvSpPr>
            <p:spPr>
              <a:xfrm>
                <a:off x="794757"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3" name="Rectangle 5"/>
              <p:cNvSpPr txBox="1"/>
              <p:nvPr/>
            </p:nvSpPr>
            <p:spPr>
              <a:xfrm>
                <a:off x="1207500"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4" name="Rectangle 5"/>
              <p:cNvSpPr txBox="1"/>
              <p:nvPr/>
            </p:nvSpPr>
            <p:spPr>
              <a:xfrm>
                <a:off x="1620241"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5" name="Rectangle 5"/>
              <p:cNvSpPr txBox="1"/>
              <p:nvPr/>
            </p:nvSpPr>
            <p:spPr>
              <a:xfrm>
                <a:off x="2032985"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6" name="Rectangle 5"/>
              <p:cNvSpPr txBox="1"/>
              <p:nvPr/>
            </p:nvSpPr>
            <p:spPr>
              <a:xfrm>
                <a:off x="2445726"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7" name="Rectangle 5"/>
              <p:cNvSpPr txBox="1"/>
              <p:nvPr/>
            </p:nvSpPr>
            <p:spPr>
              <a:xfrm>
                <a:off x="2858469"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8" name="Rectangle 5"/>
              <p:cNvSpPr txBox="1"/>
              <p:nvPr/>
            </p:nvSpPr>
            <p:spPr>
              <a:xfrm>
                <a:off x="3271210"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9" name="Rectangle 5"/>
              <p:cNvSpPr txBox="1"/>
              <p:nvPr/>
            </p:nvSpPr>
            <p:spPr>
              <a:xfrm>
                <a:off x="3683951"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80" name="Rectangle 5"/>
              <p:cNvSpPr txBox="1"/>
              <p:nvPr/>
            </p:nvSpPr>
            <p:spPr>
              <a:xfrm>
                <a:off x="4096694" y="2482533"/>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grpSp>
        <p:grpSp>
          <p:nvGrpSpPr>
            <p:cNvPr id="15" name="Group 14"/>
            <p:cNvGrpSpPr/>
            <p:nvPr>
              <p:custDataLst>
                <p:tags r:id="rId55"/>
              </p:custDataLst>
            </p:nvPr>
          </p:nvGrpSpPr>
          <p:grpSpPr>
            <a:xfrm>
              <a:off x="490378" y="2028289"/>
              <a:ext cx="1967530" cy="307777"/>
              <a:chOff x="382016" y="2202634"/>
              <a:chExt cx="3882024" cy="607257"/>
            </a:xfrm>
          </p:grpSpPr>
          <p:sp>
            <p:nvSpPr>
              <p:cNvPr id="61" name="Rectangle 5"/>
              <p:cNvSpPr txBox="1"/>
              <p:nvPr/>
            </p:nvSpPr>
            <p:spPr>
              <a:xfrm>
                <a:off x="382016"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2" name="Rectangle 5"/>
              <p:cNvSpPr txBox="1"/>
              <p:nvPr/>
            </p:nvSpPr>
            <p:spPr>
              <a:xfrm>
                <a:off x="794757"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3" name="Rectangle 5"/>
              <p:cNvSpPr txBox="1"/>
              <p:nvPr/>
            </p:nvSpPr>
            <p:spPr>
              <a:xfrm>
                <a:off x="1207500"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4" name="Rectangle 5"/>
              <p:cNvSpPr txBox="1"/>
              <p:nvPr/>
            </p:nvSpPr>
            <p:spPr>
              <a:xfrm>
                <a:off x="1620241"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5" name="Rectangle 5"/>
              <p:cNvSpPr txBox="1"/>
              <p:nvPr/>
            </p:nvSpPr>
            <p:spPr>
              <a:xfrm>
                <a:off x="2032985"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6" name="Rectangle 5"/>
              <p:cNvSpPr txBox="1"/>
              <p:nvPr/>
            </p:nvSpPr>
            <p:spPr>
              <a:xfrm>
                <a:off x="2445726"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7" name="Rectangle 5"/>
              <p:cNvSpPr txBox="1"/>
              <p:nvPr/>
            </p:nvSpPr>
            <p:spPr>
              <a:xfrm>
                <a:off x="2858469"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8" name="Rectangle 5"/>
              <p:cNvSpPr txBox="1"/>
              <p:nvPr/>
            </p:nvSpPr>
            <p:spPr>
              <a:xfrm>
                <a:off x="3271210"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9" name="Rectangle 5"/>
              <p:cNvSpPr txBox="1"/>
              <p:nvPr/>
            </p:nvSpPr>
            <p:spPr>
              <a:xfrm>
                <a:off x="3683951"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70" name="Rectangle 5"/>
              <p:cNvSpPr txBox="1"/>
              <p:nvPr/>
            </p:nvSpPr>
            <p:spPr>
              <a:xfrm>
                <a:off x="4096694" y="2202634"/>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grpSp>
        <p:grpSp>
          <p:nvGrpSpPr>
            <p:cNvPr id="16" name="Group 15"/>
            <p:cNvGrpSpPr/>
            <p:nvPr>
              <p:custDataLst>
                <p:tags r:id="rId56"/>
              </p:custDataLst>
            </p:nvPr>
          </p:nvGrpSpPr>
          <p:grpSpPr>
            <a:xfrm>
              <a:off x="490378" y="1874811"/>
              <a:ext cx="1967530" cy="307777"/>
              <a:chOff x="382016" y="1922736"/>
              <a:chExt cx="3882024" cy="607257"/>
            </a:xfrm>
          </p:grpSpPr>
          <p:sp>
            <p:nvSpPr>
              <p:cNvPr id="51" name="Rectangle 5"/>
              <p:cNvSpPr txBox="1"/>
              <p:nvPr/>
            </p:nvSpPr>
            <p:spPr>
              <a:xfrm>
                <a:off x="382016"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2" name="Rectangle 5"/>
              <p:cNvSpPr txBox="1"/>
              <p:nvPr/>
            </p:nvSpPr>
            <p:spPr>
              <a:xfrm>
                <a:off x="794757"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3" name="Rectangle 5"/>
              <p:cNvSpPr txBox="1"/>
              <p:nvPr/>
            </p:nvSpPr>
            <p:spPr>
              <a:xfrm>
                <a:off x="1207500"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4" name="Rectangle 5"/>
              <p:cNvSpPr txBox="1"/>
              <p:nvPr/>
            </p:nvSpPr>
            <p:spPr>
              <a:xfrm>
                <a:off x="1620241"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5" name="Rectangle 5"/>
              <p:cNvSpPr txBox="1"/>
              <p:nvPr/>
            </p:nvSpPr>
            <p:spPr>
              <a:xfrm>
                <a:off x="2032985"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6" name="Rectangle 5"/>
              <p:cNvSpPr txBox="1"/>
              <p:nvPr/>
            </p:nvSpPr>
            <p:spPr>
              <a:xfrm>
                <a:off x="2445726"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7" name="Rectangle 5"/>
              <p:cNvSpPr txBox="1"/>
              <p:nvPr/>
            </p:nvSpPr>
            <p:spPr>
              <a:xfrm>
                <a:off x="2858469"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8" name="Rectangle 5"/>
              <p:cNvSpPr txBox="1"/>
              <p:nvPr/>
            </p:nvSpPr>
            <p:spPr>
              <a:xfrm>
                <a:off x="3271210"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9" name="Rectangle 5"/>
              <p:cNvSpPr txBox="1"/>
              <p:nvPr/>
            </p:nvSpPr>
            <p:spPr>
              <a:xfrm>
                <a:off x="3683951"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60" name="Rectangle 5"/>
              <p:cNvSpPr txBox="1"/>
              <p:nvPr/>
            </p:nvSpPr>
            <p:spPr>
              <a:xfrm>
                <a:off x="4096694" y="1922736"/>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grpSp>
        <p:grpSp>
          <p:nvGrpSpPr>
            <p:cNvPr id="17" name="Group 16"/>
            <p:cNvGrpSpPr/>
            <p:nvPr>
              <p:custDataLst>
                <p:tags r:id="rId57"/>
              </p:custDataLst>
            </p:nvPr>
          </p:nvGrpSpPr>
          <p:grpSpPr>
            <a:xfrm>
              <a:off x="490378" y="1721333"/>
              <a:ext cx="1967530" cy="307777"/>
              <a:chOff x="382016" y="1642837"/>
              <a:chExt cx="3882024" cy="607257"/>
            </a:xfrm>
          </p:grpSpPr>
          <p:sp>
            <p:nvSpPr>
              <p:cNvPr id="41" name="Rectangle 5"/>
              <p:cNvSpPr txBox="1"/>
              <p:nvPr/>
            </p:nvSpPr>
            <p:spPr>
              <a:xfrm>
                <a:off x="382016"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2" name="Rectangle 5"/>
              <p:cNvSpPr txBox="1"/>
              <p:nvPr/>
            </p:nvSpPr>
            <p:spPr>
              <a:xfrm>
                <a:off x="794757"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3" name="Rectangle 5"/>
              <p:cNvSpPr txBox="1"/>
              <p:nvPr/>
            </p:nvSpPr>
            <p:spPr>
              <a:xfrm>
                <a:off x="1207500"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4" name="Rectangle 5"/>
              <p:cNvSpPr txBox="1"/>
              <p:nvPr/>
            </p:nvSpPr>
            <p:spPr>
              <a:xfrm>
                <a:off x="1620241"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5" name="Rectangle 5"/>
              <p:cNvSpPr txBox="1"/>
              <p:nvPr/>
            </p:nvSpPr>
            <p:spPr>
              <a:xfrm>
                <a:off x="2032985"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6" name="Rectangle 5"/>
              <p:cNvSpPr txBox="1"/>
              <p:nvPr/>
            </p:nvSpPr>
            <p:spPr>
              <a:xfrm>
                <a:off x="2445726"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7" name="Rectangle 5"/>
              <p:cNvSpPr txBox="1"/>
              <p:nvPr/>
            </p:nvSpPr>
            <p:spPr>
              <a:xfrm>
                <a:off x="2858469"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8" name="Rectangle 5"/>
              <p:cNvSpPr txBox="1"/>
              <p:nvPr/>
            </p:nvSpPr>
            <p:spPr>
              <a:xfrm>
                <a:off x="3271210"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9" name="Rectangle 5"/>
              <p:cNvSpPr txBox="1"/>
              <p:nvPr/>
            </p:nvSpPr>
            <p:spPr>
              <a:xfrm>
                <a:off x="3683951"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sp>
            <p:nvSpPr>
              <p:cNvPr id="50" name="Rectangle 5"/>
              <p:cNvSpPr txBox="1"/>
              <p:nvPr/>
            </p:nvSpPr>
            <p:spPr>
              <a:xfrm>
                <a:off x="4096694" y="1642837"/>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tx2"/>
                    </a:solidFill>
                    <a:sym typeface="Webdings"/>
                  </a:rPr>
                  <a:t></a:t>
                </a:r>
                <a:endParaRPr lang="en-ZA" sz="1400" dirty="0">
                  <a:solidFill>
                    <a:schemeClr val="tx2"/>
                  </a:solidFill>
                </a:endParaRPr>
              </a:p>
            </p:txBody>
          </p:sp>
        </p:grpSp>
        <p:grpSp>
          <p:nvGrpSpPr>
            <p:cNvPr id="18" name="Group 17"/>
            <p:cNvGrpSpPr/>
            <p:nvPr>
              <p:custDataLst>
                <p:tags r:id="rId58"/>
              </p:custDataLst>
            </p:nvPr>
          </p:nvGrpSpPr>
          <p:grpSpPr>
            <a:xfrm>
              <a:off x="490378" y="1567855"/>
              <a:ext cx="1967530" cy="307777"/>
              <a:chOff x="382016" y="1362939"/>
              <a:chExt cx="3882024" cy="607257"/>
            </a:xfrm>
          </p:grpSpPr>
          <p:sp>
            <p:nvSpPr>
              <p:cNvPr id="31" name="Rectangle 5"/>
              <p:cNvSpPr txBox="1"/>
              <p:nvPr/>
            </p:nvSpPr>
            <p:spPr>
              <a:xfrm>
                <a:off x="382016"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2" name="Rectangle 5"/>
              <p:cNvSpPr txBox="1"/>
              <p:nvPr/>
            </p:nvSpPr>
            <p:spPr>
              <a:xfrm>
                <a:off x="794757"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3" name="Rectangle 5"/>
              <p:cNvSpPr txBox="1"/>
              <p:nvPr/>
            </p:nvSpPr>
            <p:spPr>
              <a:xfrm>
                <a:off x="1207500"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4" name="Rectangle 5"/>
              <p:cNvSpPr txBox="1"/>
              <p:nvPr/>
            </p:nvSpPr>
            <p:spPr>
              <a:xfrm>
                <a:off x="1620241"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5" name="Rectangle 5"/>
              <p:cNvSpPr txBox="1"/>
              <p:nvPr/>
            </p:nvSpPr>
            <p:spPr>
              <a:xfrm>
                <a:off x="2032985"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6" name="Rectangle 5"/>
              <p:cNvSpPr txBox="1"/>
              <p:nvPr/>
            </p:nvSpPr>
            <p:spPr>
              <a:xfrm>
                <a:off x="2445726"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7" name="Rectangle 5"/>
              <p:cNvSpPr txBox="1"/>
              <p:nvPr/>
            </p:nvSpPr>
            <p:spPr>
              <a:xfrm>
                <a:off x="2858469"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8" name="Rectangle 5"/>
              <p:cNvSpPr txBox="1"/>
              <p:nvPr/>
            </p:nvSpPr>
            <p:spPr>
              <a:xfrm>
                <a:off x="3271210"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9" name="Rectangle 5"/>
              <p:cNvSpPr txBox="1"/>
              <p:nvPr/>
            </p:nvSpPr>
            <p:spPr>
              <a:xfrm>
                <a:off x="3683951"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40" name="Rectangle 5"/>
              <p:cNvSpPr txBox="1"/>
              <p:nvPr/>
            </p:nvSpPr>
            <p:spPr>
              <a:xfrm>
                <a:off x="4096694" y="1362939"/>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grpSp>
        <p:grpSp>
          <p:nvGrpSpPr>
            <p:cNvPr id="19" name="Group 18"/>
            <p:cNvGrpSpPr/>
            <p:nvPr>
              <p:custDataLst>
                <p:tags r:id="rId59"/>
              </p:custDataLst>
            </p:nvPr>
          </p:nvGrpSpPr>
          <p:grpSpPr>
            <a:xfrm>
              <a:off x="490378" y="1414377"/>
              <a:ext cx="1967530" cy="307777"/>
              <a:chOff x="382016" y="1083040"/>
              <a:chExt cx="3882024" cy="607257"/>
            </a:xfrm>
          </p:grpSpPr>
          <p:sp>
            <p:nvSpPr>
              <p:cNvPr id="21" name="Rectangle 5"/>
              <p:cNvSpPr txBox="1"/>
              <p:nvPr/>
            </p:nvSpPr>
            <p:spPr>
              <a:xfrm>
                <a:off x="382016"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22" name="Rectangle 5"/>
              <p:cNvSpPr txBox="1"/>
              <p:nvPr/>
            </p:nvSpPr>
            <p:spPr>
              <a:xfrm>
                <a:off x="794757"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23" name="Rectangle 5"/>
              <p:cNvSpPr txBox="1"/>
              <p:nvPr/>
            </p:nvSpPr>
            <p:spPr>
              <a:xfrm>
                <a:off x="1207500"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24" name="Rectangle 5"/>
              <p:cNvSpPr txBox="1"/>
              <p:nvPr/>
            </p:nvSpPr>
            <p:spPr>
              <a:xfrm>
                <a:off x="1620241"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25" name="Rectangle 5"/>
              <p:cNvSpPr txBox="1"/>
              <p:nvPr/>
            </p:nvSpPr>
            <p:spPr>
              <a:xfrm>
                <a:off x="2032985"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26" name="Rectangle 5"/>
              <p:cNvSpPr txBox="1"/>
              <p:nvPr/>
            </p:nvSpPr>
            <p:spPr>
              <a:xfrm>
                <a:off x="2445726"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27" name="Rectangle 5"/>
              <p:cNvSpPr txBox="1"/>
              <p:nvPr/>
            </p:nvSpPr>
            <p:spPr>
              <a:xfrm>
                <a:off x="2858469"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28" name="Rectangle 5"/>
              <p:cNvSpPr txBox="1"/>
              <p:nvPr/>
            </p:nvSpPr>
            <p:spPr>
              <a:xfrm>
                <a:off x="3271210"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29" name="Rectangle 5"/>
              <p:cNvSpPr txBox="1"/>
              <p:nvPr/>
            </p:nvSpPr>
            <p:spPr>
              <a:xfrm>
                <a:off x="3683951"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sp>
            <p:nvSpPr>
              <p:cNvPr id="30" name="Rectangle 5"/>
              <p:cNvSpPr txBox="1"/>
              <p:nvPr/>
            </p:nvSpPr>
            <p:spPr>
              <a:xfrm>
                <a:off x="4096694" y="1083040"/>
                <a:ext cx="167346" cy="60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algn="ctr"/>
                <a:r>
                  <a:rPr lang="en-ZA" sz="1400" dirty="0">
                    <a:solidFill>
                      <a:schemeClr val="accent2"/>
                    </a:solidFill>
                    <a:sym typeface="Webdings"/>
                  </a:rPr>
                  <a:t></a:t>
                </a:r>
                <a:endParaRPr lang="en-ZA" sz="1400" dirty="0">
                  <a:solidFill>
                    <a:schemeClr val="accent2"/>
                  </a:solidFill>
                </a:endParaRPr>
              </a:p>
            </p:txBody>
          </p:sp>
        </p:grpSp>
        <p:sp>
          <p:nvSpPr>
            <p:cNvPr id="20" name="Rectangle 295"/>
            <p:cNvSpPr txBox="1"/>
            <p:nvPr>
              <p:custDataLst>
                <p:tags r:id="rId60"/>
              </p:custDataLst>
            </p:nvPr>
          </p:nvSpPr>
          <p:spPr>
            <a:xfrm>
              <a:off x="385732" y="1208506"/>
              <a:ext cx="366514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1000" dirty="0"/>
                <a:t>Overall learner performance and progression</a:t>
              </a:r>
            </a:p>
          </p:txBody>
        </p:sp>
        <p:sp>
          <p:nvSpPr>
            <p:cNvPr id="122" name="Rectangle 235"/>
            <p:cNvSpPr txBox="1"/>
            <p:nvPr>
              <p:custDataLst>
                <p:tags r:id="rId61"/>
              </p:custDataLst>
            </p:nvPr>
          </p:nvSpPr>
          <p:spPr>
            <a:xfrm>
              <a:off x="3132041" y="1450953"/>
              <a:ext cx="11201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800" dirty="0"/>
                <a:t>Fell behind in GET phase</a:t>
              </a:r>
            </a:p>
          </p:txBody>
        </p:sp>
        <p:sp>
          <p:nvSpPr>
            <p:cNvPr id="123" name="Rectangle 240"/>
            <p:cNvSpPr txBox="1"/>
            <p:nvPr>
              <p:custDataLst>
                <p:tags r:id="rId62"/>
              </p:custDataLst>
            </p:nvPr>
          </p:nvSpPr>
          <p:spPr>
            <a:xfrm>
              <a:off x="2522298" y="1414377"/>
              <a:ext cx="8703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2000" dirty="0">
                  <a:solidFill>
                    <a:schemeClr val="accent2"/>
                  </a:solidFill>
                </a:rPr>
                <a:t>28%</a:t>
              </a:r>
            </a:p>
          </p:txBody>
        </p:sp>
        <p:sp>
          <p:nvSpPr>
            <p:cNvPr id="125" name="Rectangle 235"/>
            <p:cNvSpPr txBox="1"/>
            <p:nvPr>
              <p:custDataLst>
                <p:tags r:id="rId63"/>
              </p:custDataLst>
            </p:nvPr>
          </p:nvSpPr>
          <p:spPr>
            <a:xfrm>
              <a:off x="3132041" y="1773195"/>
              <a:ext cx="11201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800" dirty="0"/>
                <a:t>Fell behind in </a:t>
              </a:r>
              <a:r>
                <a:rPr lang="en-ZA" sz="800" dirty="0" err="1"/>
                <a:t>FET</a:t>
              </a:r>
              <a:r>
                <a:rPr lang="en-ZA" sz="800" dirty="0"/>
                <a:t> phase</a:t>
              </a:r>
            </a:p>
          </p:txBody>
        </p:sp>
        <p:sp>
          <p:nvSpPr>
            <p:cNvPr id="126" name="Rectangle 240"/>
            <p:cNvSpPr txBox="1"/>
            <p:nvPr>
              <p:custDataLst>
                <p:tags r:id="rId64"/>
              </p:custDataLst>
            </p:nvPr>
          </p:nvSpPr>
          <p:spPr>
            <a:xfrm>
              <a:off x="2522298" y="1736619"/>
              <a:ext cx="8703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2000" dirty="0">
                  <a:solidFill>
                    <a:srgbClr val="FFC000"/>
                  </a:solidFill>
                </a:rPr>
                <a:t>32%</a:t>
              </a:r>
            </a:p>
          </p:txBody>
        </p:sp>
        <p:sp>
          <p:nvSpPr>
            <p:cNvPr id="128" name="Rectangle 235"/>
            <p:cNvSpPr txBox="1"/>
            <p:nvPr>
              <p:custDataLst>
                <p:tags r:id="rId65"/>
              </p:custDataLst>
            </p:nvPr>
          </p:nvSpPr>
          <p:spPr>
            <a:xfrm>
              <a:off x="3132041" y="2095437"/>
              <a:ext cx="112015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800" dirty="0"/>
                <a:t>Did not pass </a:t>
              </a:r>
              <a:r>
                <a:rPr lang="en-ZA" sz="800" dirty="0" err="1"/>
                <a:t>NSC</a:t>
              </a:r>
              <a:endParaRPr lang="en-ZA" sz="800" dirty="0"/>
            </a:p>
          </p:txBody>
        </p:sp>
        <p:sp>
          <p:nvSpPr>
            <p:cNvPr id="129" name="Rectangle 240"/>
            <p:cNvSpPr txBox="1"/>
            <p:nvPr>
              <p:custDataLst>
                <p:tags r:id="rId66"/>
              </p:custDataLst>
            </p:nvPr>
          </p:nvSpPr>
          <p:spPr>
            <a:xfrm>
              <a:off x="2522298" y="2058861"/>
              <a:ext cx="8703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2000" dirty="0">
                  <a:solidFill>
                    <a:srgbClr val="EBE600"/>
                  </a:solidFill>
                </a:rPr>
                <a:t>26%</a:t>
              </a:r>
            </a:p>
          </p:txBody>
        </p:sp>
        <p:sp>
          <p:nvSpPr>
            <p:cNvPr id="131" name="Rectangle 235"/>
            <p:cNvSpPr txBox="1"/>
            <p:nvPr>
              <p:custDataLst>
                <p:tags r:id="rId67"/>
              </p:custDataLst>
            </p:nvPr>
          </p:nvSpPr>
          <p:spPr>
            <a:xfrm>
              <a:off x="3132041" y="2417679"/>
              <a:ext cx="11201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800" dirty="0"/>
                <a:t>Passed </a:t>
              </a:r>
              <a:r>
                <a:rPr lang="en-ZA" sz="800" dirty="0" err="1"/>
                <a:t>NSC</a:t>
              </a:r>
              <a:r>
                <a:rPr lang="en-ZA" sz="800" dirty="0"/>
                <a:t> successfully</a:t>
              </a:r>
            </a:p>
          </p:txBody>
        </p:sp>
        <p:sp>
          <p:nvSpPr>
            <p:cNvPr id="132" name="Rectangle 240"/>
            <p:cNvSpPr txBox="1"/>
            <p:nvPr>
              <p:custDataLst>
                <p:tags r:id="rId68"/>
              </p:custDataLst>
            </p:nvPr>
          </p:nvSpPr>
          <p:spPr>
            <a:xfrm>
              <a:off x="2522298" y="2381103"/>
              <a:ext cx="8703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2000" dirty="0">
                  <a:solidFill>
                    <a:srgbClr val="00B050"/>
                  </a:solidFill>
                </a:rPr>
                <a:t>14%</a:t>
              </a:r>
            </a:p>
          </p:txBody>
        </p:sp>
        <p:sp>
          <p:nvSpPr>
            <p:cNvPr id="134" name="Rectangle 235"/>
            <p:cNvSpPr txBox="1"/>
            <p:nvPr>
              <p:custDataLst>
                <p:tags r:id="rId69"/>
              </p:custDataLst>
            </p:nvPr>
          </p:nvSpPr>
          <p:spPr>
            <a:xfrm>
              <a:off x="3132041" y="2739921"/>
              <a:ext cx="11201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800" dirty="0"/>
                <a:t>Received bachelor’s certificate</a:t>
              </a:r>
            </a:p>
          </p:txBody>
        </p:sp>
        <p:sp>
          <p:nvSpPr>
            <p:cNvPr id="135" name="Rectangle 240"/>
            <p:cNvSpPr txBox="1"/>
            <p:nvPr>
              <p:custDataLst>
                <p:tags r:id="rId70"/>
              </p:custDataLst>
            </p:nvPr>
          </p:nvSpPr>
          <p:spPr>
            <a:xfrm>
              <a:off x="2522298" y="2703345"/>
              <a:ext cx="8703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2000" dirty="0">
                  <a:solidFill>
                    <a:schemeClr val="accent3"/>
                  </a:solidFill>
                </a:rPr>
                <a:t>6%</a:t>
              </a:r>
            </a:p>
          </p:txBody>
        </p:sp>
      </p:grpSp>
      <p:grpSp>
        <p:nvGrpSpPr>
          <p:cNvPr id="1031" name="Group 1030"/>
          <p:cNvGrpSpPr/>
          <p:nvPr>
            <p:custDataLst>
              <p:tags r:id="rId7"/>
            </p:custDataLst>
          </p:nvPr>
        </p:nvGrpSpPr>
        <p:grpSpPr>
          <a:xfrm>
            <a:off x="393590" y="1220613"/>
            <a:ext cx="4063256" cy="3177347"/>
            <a:chOff x="385732" y="3231187"/>
            <a:chExt cx="3982132" cy="3114094"/>
          </a:xfrm>
        </p:grpSpPr>
        <p:sp>
          <p:nvSpPr>
            <p:cNvPr id="137" name="Rectangle 295"/>
            <p:cNvSpPr txBox="1"/>
            <p:nvPr>
              <p:custDataLst>
                <p:tags r:id="rId47"/>
              </p:custDataLst>
            </p:nvPr>
          </p:nvSpPr>
          <p:spPr>
            <a:xfrm>
              <a:off x="385732" y="3231187"/>
              <a:ext cx="366514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1000" dirty="0"/>
                <a:t>Overall learner performance on standardised exams</a:t>
              </a:r>
            </a:p>
          </p:txBody>
        </p:sp>
        <p:grpSp>
          <p:nvGrpSpPr>
            <p:cNvPr id="201" name="Group 200"/>
            <p:cNvGrpSpPr/>
            <p:nvPr>
              <p:custDataLst>
                <p:tags r:id="rId48"/>
              </p:custDataLst>
            </p:nvPr>
          </p:nvGrpSpPr>
          <p:grpSpPr>
            <a:xfrm>
              <a:off x="478186" y="3596640"/>
              <a:ext cx="2641663" cy="2472358"/>
              <a:chOff x="694514" y="3791712"/>
              <a:chExt cx="2942334" cy="2243017"/>
            </a:xfrm>
          </p:grpSpPr>
          <p:grpSp>
            <p:nvGrpSpPr>
              <p:cNvPr id="154" name="Group 153"/>
              <p:cNvGrpSpPr/>
              <p:nvPr/>
            </p:nvGrpSpPr>
            <p:grpSpPr>
              <a:xfrm>
                <a:off x="694514" y="3791712"/>
                <a:ext cx="2686113" cy="2243017"/>
                <a:chOff x="4191001" y="1402452"/>
                <a:chExt cx="4483100" cy="4483100"/>
              </a:xfrm>
            </p:grpSpPr>
            <p:grpSp>
              <p:nvGrpSpPr>
                <p:cNvPr id="179" name="Group 178"/>
                <p:cNvGrpSpPr/>
                <p:nvPr/>
              </p:nvGrpSpPr>
              <p:grpSpPr>
                <a:xfrm>
                  <a:off x="4191001" y="1402452"/>
                  <a:ext cx="4483100" cy="4483100"/>
                  <a:chOff x="4191000" y="1300964"/>
                  <a:chExt cx="4483100" cy="4483100"/>
                </a:xfrm>
              </p:grpSpPr>
              <p:cxnSp>
                <p:nvCxnSpPr>
                  <p:cNvPr id="199" name="Straight Arrow Connector 198"/>
                  <p:cNvCxnSpPr/>
                  <p:nvPr/>
                </p:nvCxnSpPr>
                <p:spPr bwMode="auto">
                  <a:xfrm>
                    <a:off x="4191000" y="3542514"/>
                    <a:ext cx="4483100" cy="0"/>
                  </a:xfrm>
                  <a:prstGeom prst="straightConnector1">
                    <a:avLst/>
                  </a:prstGeom>
                  <a:noFill/>
                  <a:ln w="12700" cap="flat" cmpd="sng" algn="ctr">
                    <a:solidFill>
                      <a:schemeClr val="tx1"/>
                    </a:solidFill>
                    <a:prstDash val="solid"/>
                    <a:round/>
                    <a:headEnd type="arrow"/>
                    <a:tailEnd type="arrow"/>
                  </a:ln>
                  <a:effectLst/>
                  <a:extLst>
                    <a:ext uri="{909E8E84-426E-40dd-AFC4-6F175D3DCCD1}">
                      <a14:hiddenFill xmlns:a14="http://schemas.microsoft.com/office/drawing/2010/main">
                        <a:solidFill>
                          <a:schemeClr val="accent1"/>
                        </a:solidFill>
                      </a14:hiddenFill>
                    </a:ext>
                  </a:extLst>
                </p:spPr>
              </p:cxnSp>
              <p:cxnSp>
                <p:nvCxnSpPr>
                  <p:cNvPr id="200" name="Straight Arrow Connector 199"/>
                  <p:cNvCxnSpPr/>
                  <p:nvPr/>
                </p:nvCxnSpPr>
                <p:spPr bwMode="auto">
                  <a:xfrm rot="5400000">
                    <a:off x="4191000" y="3542514"/>
                    <a:ext cx="4483100" cy="0"/>
                  </a:xfrm>
                  <a:prstGeom prst="straightConnector1">
                    <a:avLst/>
                  </a:prstGeom>
                  <a:noFill/>
                  <a:ln w="12700" cap="flat" cmpd="sng" algn="ctr">
                    <a:solidFill>
                      <a:schemeClr val="tx1"/>
                    </a:solidFill>
                    <a:prstDash val="solid"/>
                    <a:round/>
                    <a:headEnd type="arrow"/>
                    <a:tailEnd type="arrow"/>
                  </a:ln>
                  <a:effectLst/>
                  <a:extLst>
                    <a:ext uri="{909E8E84-426E-40dd-AFC4-6F175D3DCCD1}">
                      <a14:hiddenFill xmlns:a14="http://schemas.microsoft.com/office/drawing/2010/main">
                        <a:solidFill>
                          <a:schemeClr val="accent1"/>
                        </a:solidFill>
                      </a14:hiddenFill>
                    </a:ext>
                  </a:extLst>
                </p:spPr>
              </p:cxnSp>
            </p:grpSp>
            <p:sp>
              <p:nvSpPr>
                <p:cNvPr id="180" name="Rectangle 179"/>
                <p:cNvSpPr/>
                <p:nvPr/>
              </p:nvSpPr>
              <p:spPr bwMode="auto">
                <a:xfrm>
                  <a:off x="5473700" y="2318012"/>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81" name="Rectangle 180"/>
                <p:cNvSpPr/>
                <p:nvPr/>
              </p:nvSpPr>
              <p:spPr bwMode="auto">
                <a:xfrm>
                  <a:off x="5473700" y="2927528"/>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82" name="Rectangle 181"/>
                <p:cNvSpPr/>
                <p:nvPr/>
              </p:nvSpPr>
              <p:spPr bwMode="auto">
                <a:xfrm>
                  <a:off x="5080000" y="2927528"/>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83" name="Rectangle 182"/>
                <p:cNvSpPr/>
                <p:nvPr/>
              </p:nvSpPr>
              <p:spPr bwMode="auto">
                <a:xfrm>
                  <a:off x="5003800" y="4616023"/>
                  <a:ext cx="76200" cy="76200"/>
                </a:xfrm>
                <a:prstGeom prst="rect">
                  <a:avLst/>
                </a:prstGeom>
                <a:solidFill>
                  <a:srgbClr val="FF0000"/>
                </a:solidFill>
                <a:ln w="22225" algn="ctr">
                  <a:solidFill>
                    <a:srgbClr val="FF00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solidFill>
                      <a:schemeClr val="accent2"/>
                    </a:solidFill>
                    <a:latin typeface="Arial" pitchFamily="34" charset="0"/>
                    <a:cs typeface="Arial" pitchFamily="34" charset="0"/>
                  </a:endParaRPr>
                </a:p>
              </p:txBody>
            </p:sp>
            <p:sp>
              <p:nvSpPr>
                <p:cNvPr id="184" name="Rectangle 183"/>
                <p:cNvSpPr/>
                <p:nvPr/>
              </p:nvSpPr>
              <p:spPr bwMode="auto">
                <a:xfrm>
                  <a:off x="7696200" y="2927528"/>
                  <a:ext cx="76200" cy="76200"/>
                </a:xfrm>
                <a:prstGeom prst="rect">
                  <a:avLst/>
                </a:prstGeom>
                <a:solidFill>
                  <a:srgbClr val="00B050"/>
                </a:solidFill>
                <a:ln w="22225" algn="ctr">
                  <a:solidFill>
                    <a:srgbClr val="00B05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85" name="Rectangle 184"/>
                <p:cNvSpPr/>
                <p:nvPr/>
              </p:nvSpPr>
              <p:spPr bwMode="auto">
                <a:xfrm>
                  <a:off x="6096000" y="3474170"/>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86" name="Rectangle 185"/>
                <p:cNvSpPr/>
                <p:nvPr/>
              </p:nvSpPr>
              <p:spPr bwMode="auto">
                <a:xfrm>
                  <a:off x="5473700" y="3847398"/>
                  <a:ext cx="76200" cy="76200"/>
                </a:xfrm>
                <a:prstGeom prst="rect">
                  <a:avLst/>
                </a:prstGeom>
                <a:solidFill>
                  <a:srgbClr val="FF0000"/>
                </a:solidFill>
                <a:ln w="22225" algn="ctr">
                  <a:solidFill>
                    <a:srgbClr val="FF00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solidFill>
                      <a:schemeClr val="accent2"/>
                    </a:solidFill>
                    <a:latin typeface="Arial" pitchFamily="34" charset="0"/>
                    <a:cs typeface="Arial" pitchFamily="34" charset="0"/>
                  </a:endParaRPr>
                </a:p>
              </p:txBody>
            </p:sp>
            <p:sp>
              <p:nvSpPr>
                <p:cNvPr id="187" name="Rectangle 186"/>
                <p:cNvSpPr/>
                <p:nvPr/>
              </p:nvSpPr>
              <p:spPr bwMode="auto">
                <a:xfrm>
                  <a:off x="7620000" y="3847398"/>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88" name="Rectangle 187"/>
                <p:cNvSpPr/>
                <p:nvPr/>
              </p:nvSpPr>
              <p:spPr bwMode="auto">
                <a:xfrm>
                  <a:off x="7086600" y="1773608"/>
                  <a:ext cx="76200" cy="76200"/>
                </a:xfrm>
                <a:prstGeom prst="rect">
                  <a:avLst/>
                </a:prstGeom>
                <a:solidFill>
                  <a:srgbClr val="00B050"/>
                </a:solidFill>
                <a:ln w="22225" algn="ctr">
                  <a:solidFill>
                    <a:srgbClr val="00B05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89" name="Rectangle 188"/>
                <p:cNvSpPr/>
                <p:nvPr/>
              </p:nvSpPr>
              <p:spPr bwMode="auto">
                <a:xfrm>
                  <a:off x="6096000" y="4362107"/>
                  <a:ext cx="76200" cy="76200"/>
                </a:xfrm>
                <a:prstGeom prst="rect">
                  <a:avLst/>
                </a:prstGeom>
                <a:solidFill>
                  <a:srgbClr val="FF0000"/>
                </a:solidFill>
                <a:ln w="22225" algn="ctr">
                  <a:solidFill>
                    <a:srgbClr val="FF00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solidFill>
                      <a:schemeClr val="accent2"/>
                    </a:solidFill>
                    <a:latin typeface="Arial" pitchFamily="34" charset="0"/>
                    <a:cs typeface="Arial" pitchFamily="34" charset="0"/>
                  </a:endParaRPr>
                </a:p>
              </p:txBody>
            </p:sp>
            <p:sp>
              <p:nvSpPr>
                <p:cNvPr id="190" name="Rectangle 189"/>
                <p:cNvSpPr/>
                <p:nvPr/>
              </p:nvSpPr>
              <p:spPr bwMode="auto">
                <a:xfrm>
                  <a:off x="6432552" y="4362107"/>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91" name="Rectangle 190"/>
                <p:cNvSpPr/>
                <p:nvPr/>
              </p:nvSpPr>
              <p:spPr bwMode="auto">
                <a:xfrm>
                  <a:off x="6832604" y="2480339"/>
                  <a:ext cx="76200" cy="76200"/>
                </a:xfrm>
                <a:prstGeom prst="rect">
                  <a:avLst/>
                </a:prstGeom>
                <a:solidFill>
                  <a:srgbClr val="00B050"/>
                </a:solidFill>
                <a:ln w="22225" algn="ctr">
                  <a:solidFill>
                    <a:srgbClr val="00B05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92" name="Rectangle 191"/>
                <p:cNvSpPr/>
                <p:nvPr/>
              </p:nvSpPr>
              <p:spPr bwMode="auto">
                <a:xfrm>
                  <a:off x="8274052" y="2585789"/>
                  <a:ext cx="76200" cy="76200"/>
                </a:xfrm>
                <a:prstGeom prst="rect">
                  <a:avLst/>
                </a:prstGeom>
                <a:solidFill>
                  <a:srgbClr val="00B050"/>
                </a:solidFill>
                <a:ln w="22225" algn="ctr">
                  <a:solidFill>
                    <a:srgbClr val="00B05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93" name="Rectangle 192"/>
                <p:cNvSpPr/>
                <p:nvPr/>
              </p:nvSpPr>
              <p:spPr bwMode="auto">
                <a:xfrm>
                  <a:off x="8274052" y="4100497"/>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94" name="Rectangle 193"/>
                <p:cNvSpPr/>
                <p:nvPr/>
              </p:nvSpPr>
              <p:spPr bwMode="auto">
                <a:xfrm>
                  <a:off x="7296152" y="4611012"/>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95" name="Rectangle 194"/>
                <p:cNvSpPr/>
                <p:nvPr/>
              </p:nvSpPr>
              <p:spPr bwMode="auto">
                <a:xfrm>
                  <a:off x="5295900" y="5545931"/>
                  <a:ext cx="76200" cy="76200"/>
                </a:xfrm>
                <a:prstGeom prst="rect">
                  <a:avLst/>
                </a:prstGeom>
                <a:solidFill>
                  <a:srgbClr val="FF0000"/>
                </a:solidFill>
                <a:ln w="22225" algn="ctr">
                  <a:solidFill>
                    <a:srgbClr val="FF00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solidFill>
                      <a:schemeClr val="accent2"/>
                    </a:solidFill>
                    <a:latin typeface="Arial" pitchFamily="34" charset="0"/>
                    <a:cs typeface="Arial" pitchFamily="34" charset="0"/>
                  </a:endParaRPr>
                </a:p>
              </p:txBody>
            </p:sp>
            <p:sp>
              <p:nvSpPr>
                <p:cNvPr id="196" name="Rectangle 195"/>
                <p:cNvSpPr/>
                <p:nvPr/>
              </p:nvSpPr>
              <p:spPr bwMode="auto">
                <a:xfrm>
                  <a:off x="7981952" y="2168374"/>
                  <a:ext cx="76200" cy="76200"/>
                </a:xfrm>
                <a:prstGeom prst="rect">
                  <a:avLst/>
                </a:prstGeom>
                <a:solidFill>
                  <a:srgbClr val="00B050"/>
                </a:solidFill>
                <a:ln w="22225" algn="ctr">
                  <a:solidFill>
                    <a:srgbClr val="00B05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97" name="Rectangle 196"/>
                <p:cNvSpPr/>
                <p:nvPr/>
              </p:nvSpPr>
              <p:spPr bwMode="auto">
                <a:xfrm>
                  <a:off x="6883408" y="3507259"/>
                  <a:ext cx="76200" cy="76200"/>
                </a:xfrm>
                <a:prstGeom prst="rect">
                  <a:avLst/>
                </a:prstGeom>
                <a:solidFill>
                  <a:srgbClr val="00B050"/>
                </a:solidFill>
                <a:ln w="22225" algn="ctr">
                  <a:solidFill>
                    <a:srgbClr val="00B05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sp>
              <p:nvSpPr>
                <p:cNvPr id="198" name="Rectangle 197"/>
                <p:cNvSpPr/>
                <p:nvPr/>
              </p:nvSpPr>
              <p:spPr bwMode="auto">
                <a:xfrm>
                  <a:off x="7378704" y="4438307"/>
                  <a:ext cx="76200" cy="76200"/>
                </a:xfrm>
                <a:prstGeom prst="rect">
                  <a:avLst/>
                </a:prstGeom>
                <a:solidFill>
                  <a:srgbClr val="EBE600"/>
                </a:solidFill>
                <a:ln w="22225" algn="ctr">
                  <a:solidFill>
                    <a:srgbClr val="EBE600"/>
                  </a:solidFill>
                  <a:miter lim="800000"/>
                  <a:headEnd/>
                  <a:tailEnd/>
                </a:ln>
                <a:effectLst/>
              </p:spPr>
              <p:txBody>
                <a:bodyPr vert="horz" wrap="square" lIns="91440" tIns="45720" rIns="91440" bIns="45720" numCol="1" rtlCol="0" anchor="t" anchorCtr="0" compatLnSpc="1">
                  <a:prstTxWarp prst="textNoShape">
                    <a:avLst/>
                  </a:prstTxWarp>
                </a:bodyPr>
                <a:lstStyle/>
                <a:p>
                  <a:pPr algn="ctr" defTabSz="932962"/>
                  <a:endParaRPr lang="en-US" sz="400" b="1" dirty="0">
                    <a:latin typeface="Arial" pitchFamily="34" charset="0"/>
                    <a:cs typeface="Arial" pitchFamily="34" charset="0"/>
                  </a:endParaRPr>
                </a:p>
              </p:txBody>
            </p:sp>
          </p:grpSp>
          <p:sp>
            <p:nvSpPr>
              <p:cNvPr id="156" name="Rectangle 316"/>
              <p:cNvSpPr txBox="1"/>
              <p:nvPr/>
            </p:nvSpPr>
            <p:spPr>
              <a:xfrm>
                <a:off x="694514" y="4706714"/>
                <a:ext cx="495916" cy="191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US" sz="800" dirty="0"/>
                  <a:t>- </a:t>
                </a:r>
                <a:r>
                  <a:rPr lang="el-GR" sz="800" dirty="0"/>
                  <a:t>Δ</a:t>
                </a:r>
                <a:endParaRPr lang="en-ZA" sz="800" dirty="0"/>
              </a:p>
            </p:txBody>
          </p:sp>
          <p:sp>
            <p:nvSpPr>
              <p:cNvPr id="157" name="Rectangle 316"/>
              <p:cNvSpPr txBox="1"/>
              <p:nvPr/>
            </p:nvSpPr>
            <p:spPr>
              <a:xfrm>
                <a:off x="3140932" y="4706714"/>
                <a:ext cx="495916" cy="191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US" sz="800" dirty="0"/>
                  <a:t>+ </a:t>
                </a:r>
                <a:r>
                  <a:rPr lang="el-GR" sz="800" dirty="0"/>
                  <a:t>Δ</a:t>
                </a:r>
                <a:endParaRPr lang="en-ZA" sz="800" dirty="0"/>
              </a:p>
            </p:txBody>
          </p:sp>
          <p:sp>
            <p:nvSpPr>
              <p:cNvPr id="158" name="Rectangle 316"/>
              <p:cNvSpPr txBox="1"/>
              <p:nvPr/>
            </p:nvSpPr>
            <p:spPr>
              <a:xfrm>
                <a:off x="1725057" y="3809982"/>
                <a:ext cx="495916" cy="191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US" sz="800" dirty="0"/>
                  <a:t>+ P</a:t>
                </a:r>
                <a:endParaRPr lang="en-ZA" sz="800" dirty="0"/>
              </a:p>
            </p:txBody>
          </p:sp>
          <p:sp>
            <p:nvSpPr>
              <p:cNvPr id="159" name="Rectangle 316"/>
              <p:cNvSpPr txBox="1"/>
              <p:nvPr/>
            </p:nvSpPr>
            <p:spPr>
              <a:xfrm>
                <a:off x="1725057" y="5821660"/>
                <a:ext cx="495916" cy="191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US" sz="800" dirty="0"/>
                  <a:t>- P</a:t>
                </a:r>
                <a:endParaRPr lang="en-ZA" sz="800" dirty="0"/>
              </a:p>
            </p:txBody>
          </p:sp>
          <p:sp>
            <p:nvSpPr>
              <p:cNvPr id="160" name="Rectangle 323"/>
              <p:cNvSpPr txBox="1"/>
              <p:nvPr/>
            </p:nvSpPr>
            <p:spPr>
              <a:xfrm>
                <a:off x="1181514" y="5328665"/>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a:t>
                </a:r>
              </a:p>
            </p:txBody>
          </p:sp>
          <p:sp>
            <p:nvSpPr>
              <p:cNvPr id="161" name="Rectangle 323"/>
              <p:cNvSpPr txBox="1"/>
              <p:nvPr/>
            </p:nvSpPr>
            <p:spPr>
              <a:xfrm>
                <a:off x="1848581" y="5197364"/>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2</a:t>
                </a:r>
              </a:p>
            </p:txBody>
          </p:sp>
          <p:sp>
            <p:nvSpPr>
              <p:cNvPr id="162" name="Rectangle 323"/>
              <p:cNvSpPr txBox="1"/>
              <p:nvPr/>
            </p:nvSpPr>
            <p:spPr>
              <a:xfrm>
                <a:off x="1479294" y="4944670"/>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3</a:t>
                </a:r>
              </a:p>
            </p:txBody>
          </p:sp>
          <p:sp>
            <p:nvSpPr>
              <p:cNvPr id="163" name="Rectangle 323"/>
              <p:cNvSpPr txBox="1"/>
              <p:nvPr/>
            </p:nvSpPr>
            <p:spPr>
              <a:xfrm>
                <a:off x="1381888" y="5795480"/>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4</a:t>
                </a:r>
              </a:p>
            </p:txBody>
          </p:sp>
          <p:sp>
            <p:nvSpPr>
              <p:cNvPr id="164" name="Rectangle 323"/>
              <p:cNvSpPr txBox="1"/>
              <p:nvPr/>
            </p:nvSpPr>
            <p:spPr>
              <a:xfrm>
                <a:off x="2760130" y="4944670"/>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6</a:t>
                </a:r>
              </a:p>
            </p:txBody>
          </p:sp>
          <p:sp>
            <p:nvSpPr>
              <p:cNvPr id="165" name="Rectangle 323"/>
              <p:cNvSpPr txBox="1"/>
              <p:nvPr/>
            </p:nvSpPr>
            <p:spPr>
              <a:xfrm>
                <a:off x="2622127" y="5231120"/>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7</a:t>
                </a:r>
              </a:p>
            </p:txBody>
          </p:sp>
          <p:sp>
            <p:nvSpPr>
              <p:cNvPr id="166" name="Rectangle 323"/>
              <p:cNvSpPr txBox="1"/>
              <p:nvPr/>
            </p:nvSpPr>
            <p:spPr>
              <a:xfrm>
                <a:off x="2572682" y="5327987"/>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8</a:t>
                </a:r>
              </a:p>
            </p:txBody>
          </p:sp>
          <p:sp>
            <p:nvSpPr>
              <p:cNvPr id="167" name="Rectangle 323"/>
              <p:cNvSpPr txBox="1"/>
              <p:nvPr/>
            </p:nvSpPr>
            <p:spPr>
              <a:xfrm>
                <a:off x="3146068" y="5063094"/>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9</a:t>
                </a:r>
              </a:p>
            </p:txBody>
          </p:sp>
          <p:sp>
            <p:nvSpPr>
              <p:cNvPr id="168" name="Rectangle 323"/>
              <p:cNvSpPr txBox="1"/>
              <p:nvPr/>
            </p:nvSpPr>
            <p:spPr>
              <a:xfrm>
                <a:off x="2042706" y="5197250"/>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5</a:t>
                </a:r>
              </a:p>
            </p:txBody>
          </p:sp>
          <p:sp>
            <p:nvSpPr>
              <p:cNvPr id="169" name="Rectangle 323"/>
              <p:cNvSpPr txBox="1"/>
              <p:nvPr/>
            </p:nvSpPr>
            <p:spPr>
              <a:xfrm>
                <a:off x="2983066" y="4103706"/>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19</a:t>
                </a:r>
              </a:p>
            </p:txBody>
          </p:sp>
          <p:sp>
            <p:nvSpPr>
              <p:cNvPr id="170" name="Rectangle 323"/>
              <p:cNvSpPr txBox="1"/>
              <p:nvPr/>
            </p:nvSpPr>
            <p:spPr>
              <a:xfrm>
                <a:off x="2446605" y="3897775"/>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14</a:t>
                </a:r>
              </a:p>
            </p:txBody>
          </p:sp>
          <p:sp>
            <p:nvSpPr>
              <p:cNvPr id="171" name="Rectangle 323"/>
              <p:cNvSpPr txBox="1"/>
              <p:nvPr/>
            </p:nvSpPr>
            <p:spPr>
              <a:xfrm>
                <a:off x="1478631" y="4183343"/>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10</a:t>
                </a:r>
              </a:p>
            </p:txBody>
          </p:sp>
          <p:sp>
            <p:nvSpPr>
              <p:cNvPr id="172" name="Rectangle 323"/>
              <p:cNvSpPr txBox="1"/>
              <p:nvPr/>
            </p:nvSpPr>
            <p:spPr>
              <a:xfrm>
                <a:off x="1858399" y="4757366"/>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13</a:t>
                </a:r>
              </a:p>
            </p:txBody>
          </p:sp>
          <p:sp>
            <p:nvSpPr>
              <p:cNvPr id="173" name="Rectangle 323"/>
              <p:cNvSpPr txBox="1"/>
              <p:nvPr/>
            </p:nvSpPr>
            <p:spPr>
              <a:xfrm>
                <a:off x="1240470" y="4477261"/>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12</a:t>
                </a:r>
              </a:p>
            </p:txBody>
          </p:sp>
          <p:sp>
            <p:nvSpPr>
              <p:cNvPr id="174" name="Rectangle 323"/>
              <p:cNvSpPr txBox="1"/>
              <p:nvPr/>
            </p:nvSpPr>
            <p:spPr>
              <a:xfrm>
                <a:off x="1479294" y="4475113"/>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11</a:t>
                </a:r>
              </a:p>
            </p:txBody>
          </p:sp>
          <p:sp>
            <p:nvSpPr>
              <p:cNvPr id="175" name="Rectangle 323"/>
              <p:cNvSpPr txBox="1"/>
              <p:nvPr/>
            </p:nvSpPr>
            <p:spPr>
              <a:xfrm>
                <a:off x="3152615" y="4309236"/>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18</a:t>
                </a:r>
              </a:p>
            </p:txBody>
          </p:sp>
          <p:sp>
            <p:nvSpPr>
              <p:cNvPr id="176" name="Rectangle 323"/>
              <p:cNvSpPr txBox="1"/>
              <p:nvPr/>
            </p:nvSpPr>
            <p:spPr>
              <a:xfrm>
                <a:off x="2293501" y="4255381"/>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15</a:t>
                </a:r>
              </a:p>
            </p:txBody>
          </p:sp>
          <p:sp>
            <p:nvSpPr>
              <p:cNvPr id="177" name="Rectangle 323"/>
              <p:cNvSpPr txBox="1"/>
              <p:nvPr/>
            </p:nvSpPr>
            <p:spPr>
              <a:xfrm>
                <a:off x="2805100" y="4478990"/>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17</a:t>
                </a:r>
              </a:p>
            </p:txBody>
          </p:sp>
          <p:sp>
            <p:nvSpPr>
              <p:cNvPr id="178" name="Rectangle 323"/>
              <p:cNvSpPr txBox="1"/>
              <p:nvPr/>
            </p:nvSpPr>
            <p:spPr>
              <a:xfrm>
                <a:off x="2321007" y="4775476"/>
                <a:ext cx="411520" cy="16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16</a:t>
                </a:r>
              </a:p>
            </p:txBody>
          </p:sp>
        </p:grpSp>
        <p:sp>
          <p:nvSpPr>
            <p:cNvPr id="203" name="Rectangle 321"/>
            <p:cNvSpPr txBox="1"/>
            <p:nvPr>
              <p:custDataLst>
                <p:tags r:id="rId49"/>
              </p:custDataLst>
            </p:nvPr>
          </p:nvSpPr>
          <p:spPr>
            <a:xfrm>
              <a:off x="3144234" y="3452181"/>
              <a:ext cx="1223630"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800" dirty="0">
                  <a:solidFill>
                    <a:srgbClr val="FF0000"/>
                  </a:solidFill>
                </a:rPr>
                <a:t>Focus support</a:t>
              </a:r>
            </a:p>
            <a:p>
              <a:pPr lvl="1"/>
              <a:r>
                <a:rPr lang="en-ZA" sz="800" dirty="0">
                  <a:solidFill>
                    <a:srgbClr val="FF0000"/>
                  </a:solidFill>
                </a:rPr>
                <a:t>Circuit 1</a:t>
              </a:r>
            </a:p>
            <a:p>
              <a:pPr lvl="1"/>
              <a:r>
                <a:rPr lang="en-ZA" sz="800" dirty="0">
                  <a:solidFill>
                    <a:srgbClr val="FF0000"/>
                  </a:solidFill>
                </a:rPr>
                <a:t>Circuit 2</a:t>
              </a:r>
            </a:p>
            <a:p>
              <a:pPr lvl="1"/>
              <a:r>
                <a:rPr lang="en-ZA" sz="800" dirty="0">
                  <a:solidFill>
                    <a:srgbClr val="FF0000"/>
                  </a:solidFill>
                </a:rPr>
                <a:t>Circuit 3</a:t>
              </a:r>
            </a:p>
            <a:p>
              <a:pPr lvl="1"/>
              <a:r>
                <a:rPr lang="en-ZA" sz="800" dirty="0">
                  <a:solidFill>
                    <a:srgbClr val="FF0000"/>
                  </a:solidFill>
                </a:rPr>
                <a:t>Circuit 4</a:t>
              </a:r>
              <a:br>
                <a:rPr lang="en-ZA" sz="800" dirty="0">
                  <a:solidFill>
                    <a:srgbClr val="FF0000"/>
                  </a:solidFill>
                </a:rPr>
              </a:br>
              <a:endParaRPr lang="en-ZA" sz="300" dirty="0">
                <a:solidFill>
                  <a:srgbClr val="FF0000"/>
                </a:solidFill>
              </a:endParaRPr>
            </a:p>
            <a:p>
              <a:r>
                <a:rPr lang="en-ZA" sz="800" dirty="0">
                  <a:solidFill>
                    <a:schemeClr val="tx2"/>
                  </a:solidFill>
                </a:rPr>
                <a:t>Monitor and evaluate</a:t>
              </a:r>
            </a:p>
            <a:p>
              <a:pPr lvl="1"/>
              <a:r>
                <a:rPr lang="en-ZA" sz="800" dirty="0">
                  <a:solidFill>
                    <a:schemeClr val="tx2"/>
                  </a:solidFill>
                </a:rPr>
                <a:t>Circuit 5</a:t>
              </a:r>
            </a:p>
            <a:p>
              <a:pPr lvl="1"/>
              <a:r>
                <a:rPr lang="en-ZA" sz="800" dirty="0">
                  <a:solidFill>
                    <a:schemeClr val="tx2"/>
                  </a:solidFill>
                </a:rPr>
                <a:t>Circuit 6</a:t>
              </a:r>
            </a:p>
            <a:p>
              <a:pPr lvl="1"/>
              <a:r>
                <a:rPr lang="en-ZA" sz="800" dirty="0">
                  <a:solidFill>
                    <a:schemeClr val="tx2"/>
                  </a:solidFill>
                </a:rPr>
                <a:t>Circuit 7</a:t>
              </a:r>
            </a:p>
            <a:p>
              <a:pPr lvl="1"/>
              <a:r>
                <a:rPr lang="en-ZA" sz="800" dirty="0">
                  <a:solidFill>
                    <a:schemeClr val="tx2"/>
                  </a:solidFill>
                </a:rPr>
                <a:t>Circuit 8</a:t>
              </a:r>
            </a:p>
            <a:p>
              <a:pPr lvl="1"/>
              <a:r>
                <a:rPr lang="en-ZA" sz="800" dirty="0">
                  <a:solidFill>
                    <a:schemeClr val="tx2"/>
                  </a:solidFill>
                </a:rPr>
                <a:t>Circuit 9</a:t>
              </a:r>
            </a:p>
            <a:p>
              <a:pPr lvl="1"/>
              <a:r>
                <a:rPr lang="en-ZA" sz="800" dirty="0">
                  <a:solidFill>
                    <a:schemeClr val="tx2"/>
                  </a:solidFill>
                </a:rPr>
                <a:t>Circuit 10</a:t>
              </a:r>
            </a:p>
            <a:p>
              <a:pPr lvl="1"/>
              <a:r>
                <a:rPr lang="en-ZA" sz="800" dirty="0">
                  <a:solidFill>
                    <a:schemeClr val="tx2"/>
                  </a:solidFill>
                </a:rPr>
                <a:t>Circuit 11</a:t>
              </a:r>
            </a:p>
            <a:p>
              <a:pPr lvl="1"/>
              <a:r>
                <a:rPr lang="en-ZA" sz="800" dirty="0">
                  <a:solidFill>
                    <a:schemeClr val="tx2"/>
                  </a:solidFill>
                </a:rPr>
                <a:t>Circuit 12</a:t>
              </a:r>
            </a:p>
            <a:p>
              <a:pPr lvl="1"/>
              <a:r>
                <a:rPr lang="en-ZA" sz="800" dirty="0">
                  <a:solidFill>
                    <a:schemeClr val="tx2"/>
                  </a:solidFill>
                </a:rPr>
                <a:t>Circuit 13</a:t>
              </a:r>
            </a:p>
            <a:p>
              <a:pPr lvl="1"/>
              <a:endParaRPr lang="en-ZA" sz="300" dirty="0">
                <a:solidFill>
                  <a:srgbClr val="FFC000"/>
                </a:solidFill>
              </a:endParaRPr>
            </a:p>
            <a:p>
              <a:r>
                <a:rPr lang="en-ZA" sz="800" dirty="0">
                  <a:solidFill>
                    <a:srgbClr val="00B050"/>
                  </a:solidFill>
                </a:rPr>
                <a:t>Celebrate and learn</a:t>
              </a:r>
            </a:p>
            <a:p>
              <a:pPr lvl="1"/>
              <a:r>
                <a:rPr lang="en-ZA" sz="800" dirty="0">
                  <a:solidFill>
                    <a:srgbClr val="00B050"/>
                  </a:solidFill>
                </a:rPr>
                <a:t>Circuit 14</a:t>
              </a:r>
            </a:p>
            <a:p>
              <a:pPr lvl="1"/>
              <a:r>
                <a:rPr lang="en-ZA" sz="800" dirty="0">
                  <a:solidFill>
                    <a:srgbClr val="00B050"/>
                  </a:solidFill>
                </a:rPr>
                <a:t>Circuit 15</a:t>
              </a:r>
            </a:p>
            <a:p>
              <a:pPr lvl="1"/>
              <a:r>
                <a:rPr lang="en-ZA" sz="800" dirty="0">
                  <a:solidFill>
                    <a:srgbClr val="00B050"/>
                  </a:solidFill>
                </a:rPr>
                <a:t>Circuit 16</a:t>
              </a:r>
            </a:p>
            <a:p>
              <a:pPr lvl="1"/>
              <a:r>
                <a:rPr lang="en-ZA" sz="800" dirty="0">
                  <a:solidFill>
                    <a:srgbClr val="00B050"/>
                  </a:solidFill>
                </a:rPr>
                <a:t>Circuit 17</a:t>
              </a:r>
            </a:p>
            <a:p>
              <a:pPr lvl="1"/>
              <a:r>
                <a:rPr lang="en-ZA" sz="800" dirty="0">
                  <a:solidFill>
                    <a:srgbClr val="00B050"/>
                  </a:solidFill>
                </a:rPr>
                <a:t>Circuit 18</a:t>
              </a:r>
            </a:p>
            <a:p>
              <a:pPr lvl="1"/>
              <a:r>
                <a:rPr lang="en-ZA" sz="800" dirty="0">
                  <a:solidFill>
                    <a:srgbClr val="00B050"/>
                  </a:solidFill>
                </a:rPr>
                <a:t>Circuit 19</a:t>
              </a:r>
            </a:p>
          </p:txBody>
        </p:sp>
      </p:grpSp>
      <p:sp>
        <p:nvSpPr>
          <p:cNvPr id="215" name="Folded Corner 214"/>
          <p:cNvSpPr/>
          <p:nvPr>
            <p:custDataLst>
              <p:tags r:id="rId8"/>
            </p:custDataLst>
          </p:nvPr>
        </p:nvSpPr>
        <p:spPr bwMode="auto">
          <a:xfrm>
            <a:off x="4626427" y="1169326"/>
            <a:ext cx="4198464" cy="5373925"/>
          </a:xfrm>
          <a:prstGeom prst="foldedCorner">
            <a:avLst>
              <a:gd name="adj" fmla="val 8282"/>
            </a:avLst>
          </a:prstGeom>
          <a:solidFill>
            <a:schemeClr val="bg1"/>
          </a:solidFill>
          <a:ln w="22225" algn="ctr">
            <a:solidFill>
              <a:schemeClr val="accent1"/>
            </a:solidFill>
            <a:miter lim="800000"/>
            <a:headEnd/>
            <a:tailEnd/>
          </a:ln>
          <a:effectLst>
            <a:outerShdw dist="35921" dir="2700000" algn="ctr" rotWithShape="0">
              <a:srgbClr val="808080"/>
            </a:outerShdw>
          </a:effectLst>
        </p:spPr>
        <p:txBody>
          <a:bodyPr vert="horz" wrap="square" lIns="93296" tIns="46648" rIns="93296" bIns="46648" numCol="1" rtlCol="0" anchor="t" anchorCtr="0" compatLnSpc="1">
            <a:prstTxWarp prst="textNoShape">
              <a:avLst/>
            </a:prstTxWarp>
          </a:bodyPr>
          <a:lstStyle/>
          <a:p>
            <a:pPr algn="ctr" defTabSz="932962"/>
            <a:endParaRPr lang="en-US" sz="1200" b="1" dirty="0">
              <a:latin typeface="Arial" pitchFamily="34" charset="0"/>
              <a:cs typeface="Arial" pitchFamily="34" charset="0"/>
            </a:endParaRPr>
          </a:p>
        </p:txBody>
      </p:sp>
      <p:sp>
        <p:nvSpPr>
          <p:cNvPr id="464" name="Rectangle 464"/>
          <p:cNvSpPr txBox="1"/>
          <p:nvPr>
            <p:custDataLst>
              <p:tags r:id="rId9"/>
            </p:custDataLst>
          </p:nvPr>
        </p:nvSpPr>
        <p:spPr>
          <a:xfrm>
            <a:off x="4756824" y="1233053"/>
            <a:ext cx="3980984"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1000" dirty="0"/>
              <a:t>TEMPLATE: District annual strategy on learner performance</a:t>
            </a:r>
          </a:p>
        </p:txBody>
      </p:sp>
      <p:cxnSp>
        <p:nvCxnSpPr>
          <p:cNvPr id="1033" name="Straight Connector 1032"/>
          <p:cNvCxnSpPr/>
          <p:nvPr>
            <p:custDataLst>
              <p:tags r:id="rId10"/>
            </p:custDataLst>
          </p:nvPr>
        </p:nvCxnSpPr>
        <p:spPr bwMode="auto">
          <a:xfrm>
            <a:off x="406031" y="4429662"/>
            <a:ext cx="3945233" cy="0"/>
          </a:xfrm>
          <a:prstGeom prst="line">
            <a:avLst/>
          </a:prstGeom>
          <a:noFill/>
          <a:ln w="254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sp>
        <p:nvSpPr>
          <p:cNvPr id="1035" name="Rectangle 6"/>
          <p:cNvSpPr txBox="1"/>
          <p:nvPr/>
        </p:nvSpPr>
        <p:spPr>
          <a:xfrm>
            <a:off x="4719503" y="5621669"/>
            <a:ext cx="1281359"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Notes</a:t>
            </a:r>
          </a:p>
        </p:txBody>
      </p:sp>
      <p:sp>
        <p:nvSpPr>
          <p:cNvPr id="133" name="Rectangle 132"/>
          <p:cNvSpPr/>
          <p:nvPr/>
        </p:nvSpPr>
        <p:spPr bwMode="auto">
          <a:xfrm>
            <a:off x="4782287" y="5781960"/>
            <a:ext cx="3955520" cy="383387"/>
          </a:xfrm>
          <a:prstGeom prst="rect">
            <a:avLst/>
          </a:prstGeom>
          <a:solidFill>
            <a:schemeClr val="bg1"/>
          </a:solidFill>
          <a:ln w="6350" algn="ctr">
            <a:solidFill>
              <a:schemeClr val="accent1"/>
            </a:solidFill>
            <a:miter lim="800000"/>
            <a:headEnd/>
            <a:tailEnd/>
          </a:ln>
          <a:effectLst/>
        </p:spPr>
        <p:txBody>
          <a:bodyPr vert="horz" wrap="square" lIns="93296" tIns="46648" rIns="93296" bIns="46648" numCol="1" rtlCol="0" anchor="t" anchorCtr="0" compatLnSpc="1">
            <a:prstTxWarp prst="textNoShape">
              <a:avLst/>
            </a:prstTxWarp>
          </a:bodyPr>
          <a:lstStyle/>
          <a:p>
            <a:pPr algn="ctr"/>
            <a:endParaRPr lang="en-US" dirty="0">
              <a:latin typeface="Arial" pitchFamily="34" charset="0"/>
              <a:cs typeface="Arial" pitchFamily="34" charset="0"/>
            </a:endParaRPr>
          </a:p>
        </p:txBody>
      </p:sp>
      <p:grpSp>
        <p:nvGrpSpPr>
          <p:cNvPr id="1036" name="Group 1035"/>
          <p:cNvGrpSpPr/>
          <p:nvPr/>
        </p:nvGrpSpPr>
        <p:grpSpPr>
          <a:xfrm>
            <a:off x="4719504" y="2809940"/>
            <a:ext cx="4018305" cy="1036262"/>
            <a:chOff x="4625277" y="1499914"/>
            <a:chExt cx="3938079" cy="1015633"/>
          </a:xfrm>
        </p:grpSpPr>
        <p:sp>
          <p:nvSpPr>
            <p:cNvPr id="1037" name="Rectangle 6"/>
            <p:cNvSpPr txBox="1"/>
            <p:nvPr>
              <p:custDataLst>
                <p:tags r:id="rId31"/>
              </p:custDataLst>
            </p:nvPr>
          </p:nvSpPr>
          <p:spPr>
            <a:xfrm>
              <a:off x="4625277" y="1643082"/>
              <a:ext cx="495363"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Circuit</a:t>
              </a:r>
            </a:p>
          </p:txBody>
        </p:sp>
        <p:sp>
          <p:nvSpPr>
            <p:cNvPr id="1038" name="Rectangle 6"/>
            <p:cNvSpPr txBox="1"/>
            <p:nvPr>
              <p:custDataLst>
                <p:tags r:id="rId32"/>
              </p:custDataLst>
            </p:nvPr>
          </p:nvSpPr>
          <p:spPr>
            <a:xfrm>
              <a:off x="5042790" y="1643082"/>
              <a:ext cx="82454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Performance</a:t>
              </a:r>
            </a:p>
          </p:txBody>
        </p:sp>
        <p:sp>
          <p:nvSpPr>
            <p:cNvPr id="1039" name="Rectangle 6"/>
            <p:cNvSpPr txBox="1"/>
            <p:nvPr>
              <p:custDataLst>
                <p:tags r:id="rId33"/>
              </p:custDataLst>
            </p:nvPr>
          </p:nvSpPr>
          <p:spPr>
            <a:xfrm>
              <a:off x="5666105" y="1643082"/>
              <a:ext cx="1812099"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Action steps</a:t>
              </a:r>
            </a:p>
          </p:txBody>
        </p:sp>
        <p:sp>
          <p:nvSpPr>
            <p:cNvPr id="1040" name="Rectangle 6"/>
            <p:cNvSpPr txBox="1"/>
            <p:nvPr>
              <p:custDataLst>
                <p:tags r:id="rId34"/>
              </p:custDataLst>
            </p:nvPr>
          </p:nvSpPr>
          <p:spPr>
            <a:xfrm>
              <a:off x="4625277" y="1499914"/>
              <a:ext cx="1255776"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Areas to focus on </a:t>
              </a:r>
              <a:r>
                <a:rPr lang="en-ZA" sz="600" dirty="0">
                  <a:solidFill>
                    <a:srgbClr val="FF0000"/>
                  </a:solidFill>
                </a:rPr>
                <a:t>red circuits</a:t>
              </a:r>
            </a:p>
          </p:txBody>
        </p:sp>
        <p:sp>
          <p:nvSpPr>
            <p:cNvPr id="1041" name="Rectangle 6"/>
            <p:cNvSpPr txBox="1"/>
            <p:nvPr>
              <p:custDataLst>
                <p:tags r:id="rId35"/>
              </p:custDataLst>
            </p:nvPr>
          </p:nvSpPr>
          <p:spPr>
            <a:xfrm>
              <a:off x="7711440" y="1643083"/>
              <a:ext cx="67056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Responsible</a:t>
              </a:r>
            </a:p>
          </p:txBody>
        </p:sp>
        <p:cxnSp>
          <p:nvCxnSpPr>
            <p:cNvPr id="1042" name="Straight Connector 1041"/>
            <p:cNvCxnSpPr/>
            <p:nvPr>
              <p:custDataLst>
                <p:tags r:id="rId36"/>
              </p:custDataLst>
            </p:nvPr>
          </p:nvCxnSpPr>
          <p:spPr bwMode="auto">
            <a:xfrm>
              <a:off x="4707636" y="1812509"/>
              <a:ext cx="3855720"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43" name="Straight Connector 1042"/>
            <p:cNvCxnSpPr/>
            <p:nvPr>
              <p:custDataLst>
                <p:tags r:id="rId37"/>
              </p:custDataLst>
            </p:nvPr>
          </p:nvCxnSpPr>
          <p:spPr bwMode="auto">
            <a:xfrm>
              <a:off x="4707636" y="1953117"/>
              <a:ext cx="3855720"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44" name="Straight Connector 1043"/>
            <p:cNvCxnSpPr/>
            <p:nvPr>
              <p:custDataLst>
                <p:tags r:id="rId38"/>
              </p:custDataLst>
            </p:nvPr>
          </p:nvCxnSpPr>
          <p:spPr bwMode="auto">
            <a:xfrm>
              <a:off x="4707636" y="2234333"/>
              <a:ext cx="3855720"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45" name="Straight Connector 1044"/>
            <p:cNvCxnSpPr/>
            <p:nvPr>
              <p:custDataLst>
                <p:tags r:id="rId39"/>
              </p:custDataLst>
            </p:nvPr>
          </p:nvCxnSpPr>
          <p:spPr bwMode="auto">
            <a:xfrm>
              <a:off x="4707636" y="2515547"/>
              <a:ext cx="3855720"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46" name="Straight Connector 1045"/>
            <p:cNvCxnSpPr>
              <a:cxnSpLocks/>
            </p:cNvCxnSpPr>
            <p:nvPr>
              <p:custDataLst>
                <p:tags r:id="rId40"/>
              </p:custDataLst>
            </p:nvPr>
          </p:nvCxnSpPr>
          <p:spPr bwMode="auto">
            <a:xfrm>
              <a:off x="5079429" y="1827749"/>
              <a:ext cx="0" cy="687798"/>
            </a:xfrm>
            <a:prstGeom prst="line">
              <a:avLst/>
            </a:prstGeom>
            <a:noFill/>
            <a:ln w="127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47" name="Straight Connector 1046"/>
            <p:cNvCxnSpPr>
              <a:cxnSpLocks/>
            </p:cNvCxnSpPr>
            <p:nvPr>
              <p:custDataLst>
                <p:tags r:id="rId41"/>
              </p:custDataLst>
            </p:nvPr>
          </p:nvCxnSpPr>
          <p:spPr bwMode="auto">
            <a:xfrm>
              <a:off x="5673726" y="1827749"/>
              <a:ext cx="0" cy="687798"/>
            </a:xfrm>
            <a:prstGeom prst="line">
              <a:avLst/>
            </a:prstGeom>
            <a:noFill/>
            <a:ln w="127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48" name="Straight Connector 1047"/>
            <p:cNvCxnSpPr>
              <a:cxnSpLocks/>
            </p:cNvCxnSpPr>
            <p:nvPr>
              <p:custDataLst>
                <p:tags r:id="rId42"/>
              </p:custDataLst>
            </p:nvPr>
          </p:nvCxnSpPr>
          <p:spPr bwMode="auto">
            <a:xfrm>
              <a:off x="7711440" y="1827749"/>
              <a:ext cx="0" cy="687798"/>
            </a:xfrm>
            <a:prstGeom prst="line">
              <a:avLst/>
            </a:prstGeom>
            <a:noFill/>
            <a:ln w="127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49" name="Straight Connector 1048"/>
            <p:cNvCxnSpPr>
              <a:cxnSpLocks/>
            </p:cNvCxnSpPr>
            <p:nvPr>
              <p:custDataLst>
                <p:tags r:id="rId43"/>
              </p:custDataLst>
            </p:nvPr>
          </p:nvCxnSpPr>
          <p:spPr bwMode="auto">
            <a:xfrm>
              <a:off x="7380606" y="1827749"/>
              <a:ext cx="0" cy="687798"/>
            </a:xfrm>
            <a:prstGeom prst="line">
              <a:avLst/>
            </a:prstGeom>
            <a:noFill/>
            <a:ln w="127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sp>
          <p:nvSpPr>
            <p:cNvPr id="1050" name="Rectangle 6"/>
            <p:cNvSpPr txBox="1"/>
            <p:nvPr>
              <p:custDataLst>
                <p:tags r:id="rId44"/>
              </p:custDataLst>
            </p:nvPr>
          </p:nvSpPr>
          <p:spPr>
            <a:xfrm>
              <a:off x="7331902" y="1643082"/>
              <a:ext cx="412273"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Target</a:t>
              </a:r>
            </a:p>
          </p:txBody>
        </p:sp>
        <p:cxnSp>
          <p:nvCxnSpPr>
            <p:cNvPr id="1051" name="Straight Connector 1050"/>
            <p:cNvCxnSpPr/>
            <p:nvPr>
              <p:custDataLst>
                <p:tags r:id="rId45"/>
              </p:custDataLst>
            </p:nvPr>
          </p:nvCxnSpPr>
          <p:spPr bwMode="auto">
            <a:xfrm>
              <a:off x="4707636" y="2374941"/>
              <a:ext cx="3855720"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52" name="Straight Connector 1051"/>
            <p:cNvCxnSpPr/>
            <p:nvPr>
              <p:custDataLst>
                <p:tags r:id="rId46"/>
              </p:custDataLst>
            </p:nvPr>
          </p:nvCxnSpPr>
          <p:spPr bwMode="auto">
            <a:xfrm>
              <a:off x="4707636" y="2093725"/>
              <a:ext cx="3855720"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grpSp>
      <p:sp>
        <p:nvSpPr>
          <p:cNvPr id="1054" name="Rectangle 6"/>
          <p:cNvSpPr txBox="1"/>
          <p:nvPr>
            <p:custDataLst>
              <p:tags r:id="rId11"/>
            </p:custDataLst>
          </p:nvPr>
        </p:nvSpPr>
        <p:spPr>
          <a:xfrm>
            <a:off x="4719503" y="4091559"/>
            <a:ext cx="505455"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Circuit</a:t>
            </a:r>
          </a:p>
        </p:txBody>
      </p:sp>
      <p:sp>
        <p:nvSpPr>
          <p:cNvPr id="1055" name="Rectangle 6"/>
          <p:cNvSpPr txBox="1"/>
          <p:nvPr>
            <p:custDataLst>
              <p:tags r:id="rId12"/>
            </p:custDataLst>
          </p:nvPr>
        </p:nvSpPr>
        <p:spPr>
          <a:xfrm>
            <a:off x="5145522" y="4091559"/>
            <a:ext cx="841345"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Performance</a:t>
            </a:r>
          </a:p>
        </p:txBody>
      </p:sp>
      <p:sp>
        <p:nvSpPr>
          <p:cNvPr id="1056" name="Rectangle 6"/>
          <p:cNvSpPr txBox="1"/>
          <p:nvPr>
            <p:custDataLst>
              <p:tags r:id="rId13"/>
            </p:custDataLst>
          </p:nvPr>
        </p:nvSpPr>
        <p:spPr>
          <a:xfrm>
            <a:off x="5781535" y="4091559"/>
            <a:ext cx="1849015"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Action steps</a:t>
            </a:r>
          </a:p>
        </p:txBody>
      </p:sp>
      <p:sp>
        <p:nvSpPr>
          <p:cNvPr id="1057" name="Rectangle 6"/>
          <p:cNvSpPr txBox="1"/>
          <p:nvPr>
            <p:custDataLst>
              <p:tags r:id="rId14"/>
            </p:custDataLst>
          </p:nvPr>
        </p:nvSpPr>
        <p:spPr>
          <a:xfrm>
            <a:off x="4719503" y="3945483"/>
            <a:ext cx="1625088"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dirty="0"/>
              <a:t>Areas to focus on </a:t>
            </a:r>
            <a:r>
              <a:rPr lang="en-ZA" sz="600" dirty="0">
                <a:solidFill>
                  <a:srgbClr val="FFC000"/>
                </a:solidFill>
              </a:rPr>
              <a:t>orange circuits</a:t>
            </a:r>
          </a:p>
        </p:txBody>
      </p:sp>
      <p:sp>
        <p:nvSpPr>
          <p:cNvPr id="1058" name="Rectangle 6"/>
          <p:cNvSpPr txBox="1"/>
          <p:nvPr>
            <p:custDataLst>
              <p:tags r:id="rId15"/>
            </p:custDataLst>
          </p:nvPr>
        </p:nvSpPr>
        <p:spPr>
          <a:xfrm>
            <a:off x="7868537" y="4091560"/>
            <a:ext cx="684221"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Responsible</a:t>
            </a:r>
          </a:p>
        </p:txBody>
      </p:sp>
      <p:cxnSp>
        <p:nvCxnSpPr>
          <p:cNvPr id="1059" name="Straight Connector 1058"/>
          <p:cNvCxnSpPr/>
          <p:nvPr>
            <p:custDataLst>
              <p:tags r:id="rId16"/>
            </p:custDataLst>
          </p:nvPr>
        </p:nvCxnSpPr>
        <p:spPr bwMode="auto">
          <a:xfrm>
            <a:off x="4803540" y="4264428"/>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60" name="Straight Connector 1059"/>
          <p:cNvCxnSpPr/>
          <p:nvPr>
            <p:custDataLst>
              <p:tags r:id="rId17"/>
            </p:custDataLst>
          </p:nvPr>
        </p:nvCxnSpPr>
        <p:spPr bwMode="auto">
          <a:xfrm>
            <a:off x="4803540" y="4407892"/>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61" name="Straight Connector 1060"/>
          <p:cNvCxnSpPr/>
          <p:nvPr>
            <p:custDataLst>
              <p:tags r:id="rId18"/>
            </p:custDataLst>
          </p:nvPr>
        </p:nvCxnSpPr>
        <p:spPr bwMode="auto">
          <a:xfrm>
            <a:off x="4803540" y="4694820"/>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62" name="Straight Connector 1061"/>
          <p:cNvCxnSpPr/>
          <p:nvPr>
            <p:custDataLst>
              <p:tags r:id="rId19"/>
            </p:custDataLst>
          </p:nvPr>
        </p:nvCxnSpPr>
        <p:spPr bwMode="auto">
          <a:xfrm>
            <a:off x="4803540" y="4981746"/>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63" name="Straight Connector 1062"/>
          <p:cNvCxnSpPr>
            <a:cxnSpLocks/>
          </p:cNvCxnSpPr>
          <p:nvPr>
            <p:custDataLst>
              <p:tags r:id="rId20"/>
            </p:custDataLst>
          </p:nvPr>
        </p:nvCxnSpPr>
        <p:spPr bwMode="auto">
          <a:xfrm>
            <a:off x="5182907" y="4279978"/>
            <a:ext cx="0" cy="1281047"/>
          </a:xfrm>
          <a:prstGeom prst="line">
            <a:avLst/>
          </a:prstGeom>
          <a:noFill/>
          <a:ln w="127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64" name="Straight Connector 1063"/>
          <p:cNvCxnSpPr>
            <a:cxnSpLocks/>
          </p:cNvCxnSpPr>
          <p:nvPr>
            <p:custDataLst>
              <p:tags r:id="rId21"/>
            </p:custDataLst>
          </p:nvPr>
        </p:nvCxnSpPr>
        <p:spPr bwMode="auto">
          <a:xfrm>
            <a:off x="5789311" y="4279978"/>
            <a:ext cx="0" cy="1281047"/>
          </a:xfrm>
          <a:prstGeom prst="line">
            <a:avLst/>
          </a:prstGeom>
          <a:noFill/>
          <a:ln w="127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65" name="Straight Connector 1064"/>
          <p:cNvCxnSpPr>
            <a:cxnSpLocks/>
          </p:cNvCxnSpPr>
          <p:nvPr>
            <p:custDataLst>
              <p:tags r:id="rId22"/>
            </p:custDataLst>
          </p:nvPr>
        </p:nvCxnSpPr>
        <p:spPr bwMode="auto">
          <a:xfrm>
            <a:off x="7868537" y="4279978"/>
            <a:ext cx="0" cy="1281047"/>
          </a:xfrm>
          <a:prstGeom prst="line">
            <a:avLst/>
          </a:prstGeom>
          <a:noFill/>
          <a:ln w="127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66" name="Straight Connector 1065"/>
          <p:cNvCxnSpPr>
            <a:cxnSpLocks/>
          </p:cNvCxnSpPr>
          <p:nvPr>
            <p:custDataLst>
              <p:tags r:id="rId23"/>
            </p:custDataLst>
          </p:nvPr>
        </p:nvCxnSpPr>
        <p:spPr bwMode="auto">
          <a:xfrm>
            <a:off x="7530963" y="4279978"/>
            <a:ext cx="0" cy="1281047"/>
          </a:xfrm>
          <a:prstGeom prst="line">
            <a:avLst/>
          </a:prstGeom>
          <a:noFill/>
          <a:ln w="12700" cap="flat" cmpd="sng" algn="ctr">
            <a:solidFill>
              <a:schemeClr val="accent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sp>
        <p:nvSpPr>
          <p:cNvPr id="1067" name="Rectangle 6"/>
          <p:cNvSpPr txBox="1"/>
          <p:nvPr>
            <p:custDataLst>
              <p:tags r:id="rId24"/>
            </p:custDataLst>
          </p:nvPr>
        </p:nvSpPr>
        <p:spPr>
          <a:xfrm>
            <a:off x="7481268" y="4091559"/>
            <a:ext cx="420672"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r>
              <a:rPr lang="en-ZA" sz="600" i="1" dirty="0"/>
              <a:t>Target</a:t>
            </a:r>
          </a:p>
        </p:txBody>
      </p:sp>
      <p:cxnSp>
        <p:nvCxnSpPr>
          <p:cNvPr id="1068" name="Straight Connector 1067"/>
          <p:cNvCxnSpPr/>
          <p:nvPr>
            <p:custDataLst>
              <p:tags r:id="rId25"/>
            </p:custDataLst>
          </p:nvPr>
        </p:nvCxnSpPr>
        <p:spPr bwMode="auto">
          <a:xfrm>
            <a:off x="4803540" y="4838284"/>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069" name="Straight Connector 1068"/>
          <p:cNvCxnSpPr/>
          <p:nvPr>
            <p:custDataLst>
              <p:tags r:id="rId26"/>
            </p:custDataLst>
          </p:nvPr>
        </p:nvCxnSpPr>
        <p:spPr bwMode="auto">
          <a:xfrm>
            <a:off x="4803540" y="4551356"/>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sp>
        <p:nvSpPr>
          <p:cNvPr id="136" name="Rectangle 137"/>
          <p:cNvSpPr txBox="1"/>
          <p:nvPr/>
        </p:nvSpPr>
        <p:spPr>
          <a:xfrm>
            <a:off x="4725787" y="1600308"/>
            <a:ext cx="3883665"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96" tIns="46648" rIns="93296" bIns="46648"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defTabSz="1013949"/>
            <a:r>
              <a:rPr lang="en-ZA" sz="600" dirty="0"/>
              <a:t>How many circuits met their target? 	This year:	Last year:</a:t>
            </a:r>
          </a:p>
        </p:txBody>
      </p:sp>
      <p:sp>
        <p:nvSpPr>
          <p:cNvPr id="139" name="Rectangle 138"/>
          <p:cNvSpPr/>
          <p:nvPr/>
        </p:nvSpPr>
        <p:spPr bwMode="auto">
          <a:xfrm>
            <a:off x="7256237" y="1624340"/>
            <a:ext cx="470402" cy="120562"/>
          </a:xfrm>
          <a:prstGeom prst="rect">
            <a:avLst/>
          </a:prstGeom>
          <a:solidFill>
            <a:schemeClr val="bg1"/>
          </a:solidFill>
          <a:ln w="6350" algn="ctr">
            <a:solidFill>
              <a:schemeClr val="accent1"/>
            </a:solidFill>
            <a:miter lim="800000"/>
            <a:headEnd/>
            <a:tailEnd/>
          </a:ln>
          <a:effectLst/>
        </p:spPr>
        <p:txBody>
          <a:bodyPr vert="horz" wrap="square" lIns="93296" tIns="46648" rIns="93296" bIns="46648" numCol="1" rtlCol="0" anchor="t" anchorCtr="0" compatLnSpc="1">
            <a:prstTxWarp prst="textNoShape">
              <a:avLst/>
            </a:prstTxWarp>
          </a:bodyPr>
          <a:lstStyle/>
          <a:p>
            <a:pPr algn="ctr"/>
            <a:endParaRPr lang="en-US" dirty="0">
              <a:latin typeface="Arial" pitchFamily="34" charset="0"/>
              <a:cs typeface="Arial" pitchFamily="34" charset="0"/>
            </a:endParaRPr>
          </a:p>
        </p:txBody>
      </p:sp>
      <p:sp>
        <p:nvSpPr>
          <p:cNvPr id="1088" name="Rectangle 1087"/>
          <p:cNvSpPr/>
          <p:nvPr/>
        </p:nvSpPr>
        <p:spPr bwMode="auto">
          <a:xfrm>
            <a:off x="8239804" y="1624340"/>
            <a:ext cx="470402" cy="120562"/>
          </a:xfrm>
          <a:prstGeom prst="rect">
            <a:avLst/>
          </a:prstGeom>
          <a:solidFill>
            <a:schemeClr val="bg1"/>
          </a:solidFill>
          <a:ln w="6350" algn="ctr">
            <a:solidFill>
              <a:schemeClr val="accent1"/>
            </a:solidFill>
            <a:miter lim="800000"/>
            <a:headEnd/>
            <a:tailEnd/>
          </a:ln>
          <a:effectLst/>
        </p:spPr>
        <p:txBody>
          <a:bodyPr vert="horz" wrap="square" lIns="93296" tIns="46648" rIns="93296" bIns="46648" numCol="1" rtlCol="0" anchor="t" anchorCtr="0" compatLnSpc="1">
            <a:prstTxWarp prst="textNoShape">
              <a:avLst/>
            </a:prstTxWarp>
          </a:bodyPr>
          <a:lstStyle/>
          <a:p>
            <a:pPr algn="ctr"/>
            <a:endParaRPr lang="en-US" dirty="0">
              <a:latin typeface="Arial" pitchFamily="34" charset="0"/>
              <a:cs typeface="Arial" pitchFamily="34" charset="0"/>
            </a:endParaRPr>
          </a:p>
        </p:txBody>
      </p:sp>
      <p:grpSp>
        <p:nvGrpSpPr>
          <p:cNvPr id="140" name="Group 139"/>
          <p:cNvGrpSpPr/>
          <p:nvPr/>
        </p:nvGrpSpPr>
        <p:grpSpPr>
          <a:xfrm>
            <a:off x="4725786" y="1802334"/>
            <a:ext cx="3984420" cy="188417"/>
            <a:chOff x="4631435" y="1766454"/>
            <a:chExt cx="3904870" cy="184666"/>
          </a:xfrm>
        </p:grpSpPr>
        <p:sp>
          <p:nvSpPr>
            <p:cNvPr id="1087" name="Rectangle 137"/>
            <p:cNvSpPr txBox="1"/>
            <p:nvPr/>
          </p:nvSpPr>
          <p:spPr>
            <a:xfrm>
              <a:off x="4631435" y="1766454"/>
              <a:ext cx="380612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defTabSz="1127329">
                <a:tabLst>
                  <a:tab pos="2044095" algn="l"/>
                </a:tabLst>
              </a:pPr>
              <a:r>
                <a:rPr lang="en-ZA" sz="600" dirty="0"/>
                <a:t>How many circuits improved performance? 	This year:                             Last year:</a:t>
              </a:r>
            </a:p>
          </p:txBody>
        </p:sp>
        <p:sp>
          <p:nvSpPr>
            <p:cNvPr id="1089" name="Rectangle 1088"/>
            <p:cNvSpPr/>
            <p:nvPr/>
          </p:nvSpPr>
          <p:spPr bwMode="auto">
            <a:xfrm>
              <a:off x="7111365" y="1790932"/>
              <a:ext cx="461010" cy="118162"/>
            </a:xfrm>
            <a:prstGeom prst="rect">
              <a:avLst/>
            </a:prstGeom>
            <a:solidFill>
              <a:schemeClr val="bg1"/>
            </a:solidFill>
            <a:ln w="6350" algn="ctr">
              <a:solidFill>
                <a:schemeClr val="accent1"/>
              </a:solidFill>
              <a:miter lim="800000"/>
              <a:headEnd/>
              <a:tailEnd/>
            </a:ln>
            <a:effectLst/>
          </p:spPr>
          <p:txBody>
            <a:bodyPr vert="horz" wrap="square" lIns="91440" tIns="45720" rIns="91440" bIns="45720" numCol="1" rtlCol="0" anchor="t" anchorCtr="0" compatLnSpc="1">
              <a:prstTxWarp prst="textNoShape">
                <a:avLst/>
              </a:prstTxWarp>
            </a:bodyPr>
            <a:lstStyle/>
            <a:p>
              <a:pPr algn="ctr"/>
              <a:endParaRPr lang="en-US" dirty="0">
                <a:latin typeface="Arial" pitchFamily="34" charset="0"/>
                <a:cs typeface="Arial" pitchFamily="34" charset="0"/>
              </a:endParaRPr>
            </a:p>
          </p:txBody>
        </p:sp>
        <p:sp>
          <p:nvSpPr>
            <p:cNvPr id="1090" name="Rectangle 1089"/>
            <p:cNvSpPr/>
            <p:nvPr/>
          </p:nvSpPr>
          <p:spPr bwMode="auto">
            <a:xfrm>
              <a:off x="8075295" y="1790932"/>
              <a:ext cx="461010" cy="118162"/>
            </a:xfrm>
            <a:prstGeom prst="rect">
              <a:avLst/>
            </a:prstGeom>
            <a:solidFill>
              <a:schemeClr val="bg1"/>
            </a:solidFill>
            <a:ln w="6350" algn="ctr">
              <a:solidFill>
                <a:schemeClr val="accent1"/>
              </a:solidFill>
              <a:miter lim="800000"/>
              <a:headEnd/>
              <a:tailEnd/>
            </a:ln>
            <a:effectLst/>
          </p:spPr>
          <p:txBody>
            <a:bodyPr vert="horz" wrap="square" lIns="91440" tIns="45720" rIns="91440" bIns="45720" numCol="1" rtlCol="0" anchor="t" anchorCtr="0" compatLnSpc="1">
              <a:prstTxWarp prst="textNoShape">
                <a:avLst/>
              </a:prstTxWarp>
            </a:bodyPr>
            <a:lstStyle/>
            <a:p>
              <a:pPr algn="ctr"/>
              <a:endParaRPr lang="en-US" dirty="0">
                <a:latin typeface="Arial" pitchFamily="34" charset="0"/>
                <a:cs typeface="Arial" pitchFamily="34" charset="0"/>
              </a:endParaRPr>
            </a:p>
          </p:txBody>
        </p:sp>
      </p:grpSp>
      <p:grpSp>
        <p:nvGrpSpPr>
          <p:cNvPr id="1096" name="Group 1095"/>
          <p:cNvGrpSpPr/>
          <p:nvPr/>
        </p:nvGrpSpPr>
        <p:grpSpPr>
          <a:xfrm>
            <a:off x="4725786" y="2007027"/>
            <a:ext cx="3984420" cy="188417"/>
            <a:chOff x="4631435" y="1766454"/>
            <a:chExt cx="3904870" cy="184666"/>
          </a:xfrm>
        </p:grpSpPr>
        <p:sp>
          <p:nvSpPr>
            <p:cNvPr id="1097" name="Rectangle 137"/>
            <p:cNvSpPr txBox="1"/>
            <p:nvPr/>
          </p:nvSpPr>
          <p:spPr>
            <a:xfrm>
              <a:off x="4631435" y="1766454"/>
              <a:ext cx="380612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defTabSz="1127329">
                <a:tabLst>
                  <a:tab pos="2044095" algn="l"/>
                </a:tabLst>
              </a:pPr>
              <a:r>
                <a:rPr lang="en-ZA" sz="600" dirty="0"/>
                <a:t>What change is there in GET progression?	This year:                             Last year:</a:t>
              </a:r>
            </a:p>
          </p:txBody>
        </p:sp>
        <p:sp>
          <p:nvSpPr>
            <p:cNvPr id="1098" name="Rectangle 1097"/>
            <p:cNvSpPr/>
            <p:nvPr/>
          </p:nvSpPr>
          <p:spPr bwMode="auto">
            <a:xfrm>
              <a:off x="7111365" y="1790932"/>
              <a:ext cx="461010" cy="118162"/>
            </a:xfrm>
            <a:prstGeom prst="rect">
              <a:avLst/>
            </a:prstGeom>
            <a:solidFill>
              <a:schemeClr val="bg1"/>
            </a:solidFill>
            <a:ln w="6350" algn="ctr">
              <a:solidFill>
                <a:schemeClr val="accent1"/>
              </a:solidFill>
              <a:miter lim="800000"/>
              <a:headEnd/>
              <a:tailEnd/>
            </a:ln>
            <a:effectLst/>
          </p:spPr>
          <p:txBody>
            <a:bodyPr vert="horz" wrap="square" lIns="91440" tIns="45720" rIns="91440" bIns="45720" numCol="1" rtlCol="0" anchor="t" anchorCtr="0" compatLnSpc="1">
              <a:prstTxWarp prst="textNoShape">
                <a:avLst/>
              </a:prstTxWarp>
            </a:bodyPr>
            <a:lstStyle/>
            <a:p>
              <a:pPr algn="ctr"/>
              <a:endParaRPr lang="en-US" dirty="0">
                <a:latin typeface="Arial" pitchFamily="34" charset="0"/>
                <a:cs typeface="Arial" pitchFamily="34" charset="0"/>
              </a:endParaRPr>
            </a:p>
          </p:txBody>
        </p:sp>
        <p:sp>
          <p:nvSpPr>
            <p:cNvPr id="1099" name="Rectangle 1098"/>
            <p:cNvSpPr/>
            <p:nvPr/>
          </p:nvSpPr>
          <p:spPr bwMode="auto">
            <a:xfrm>
              <a:off x="8075295" y="1790932"/>
              <a:ext cx="461010" cy="118162"/>
            </a:xfrm>
            <a:prstGeom prst="rect">
              <a:avLst/>
            </a:prstGeom>
            <a:solidFill>
              <a:schemeClr val="bg1"/>
            </a:solidFill>
            <a:ln w="6350" algn="ctr">
              <a:solidFill>
                <a:schemeClr val="accent1"/>
              </a:solidFill>
              <a:miter lim="800000"/>
              <a:headEnd/>
              <a:tailEnd/>
            </a:ln>
            <a:effectLst/>
          </p:spPr>
          <p:txBody>
            <a:bodyPr vert="horz" wrap="square" lIns="91440" tIns="45720" rIns="91440" bIns="45720" numCol="1" rtlCol="0" anchor="t" anchorCtr="0" compatLnSpc="1">
              <a:prstTxWarp prst="textNoShape">
                <a:avLst/>
              </a:prstTxWarp>
            </a:bodyPr>
            <a:lstStyle/>
            <a:p>
              <a:pPr algn="ctr"/>
              <a:endParaRPr lang="en-US" dirty="0">
                <a:latin typeface="Arial" pitchFamily="34" charset="0"/>
                <a:cs typeface="Arial" pitchFamily="34" charset="0"/>
              </a:endParaRPr>
            </a:p>
          </p:txBody>
        </p:sp>
      </p:grpSp>
      <p:grpSp>
        <p:nvGrpSpPr>
          <p:cNvPr id="1101" name="Group 1100"/>
          <p:cNvGrpSpPr/>
          <p:nvPr/>
        </p:nvGrpSpPr>
        <p:grpSpPr>
          <a:xfrm>
            <a:off x="4725786" y="2219528"/>
            <a:ext cx="3984420" cy="188417"/>
            <a:chOff x="4631435" y="1766454"/>
            <a:chExt cx="3904870" cy="184666"/>
          </a:xfrm>
        </p:grpSpPr>
        <p:sp>
          <p:nvSpPr>
            <p:cNvPr id="1102" name="Rectangle 137"/>
            <p:cNvSpPr txBox="1"/>
            <p:nvPr/>
          </p:nvSpPr>
          <p:spPr>
            <a:xfrm>
              <a:off x="4631435" y="1766454"/>
              <a:ext cx="380612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defTabSz="1127329">
                <a:tabLst>
                  <a:tab pos="2044095" algn="l"/>
                </a:tabLst>
              </a:pPr>
              <a:r>
                <a:rPr lang="en-ZA" sz="600" dirty="0"/>
                <a:t>What change is there in </a:t>
              </a:r>
              <a:r>
                <a:rPr lang="en-ZA" sz="600" dirty="0" err="1"/>
                <a:t>FET</a:t>
              </a:r>
              <a:r>
                <a:rPr lang="en-ZA" sz="600" dirty="0"/>
                <a:t> progression?	This year:                             Last year:</a:t>
              </a:r>
            </a:p>
          </p:txBody>
        </p:sp>
        <p:sp>
          <p:nvSpPr>
            <p:cNvPr id="1103" name="Rectangle 1102"/>
            <p:cNvSpPr/>
            <p:nvPr/>
          </p:nvSpPr>
          <p:spPr bwMode="auto">
            <a:xfrm>
              <a:off x="7111365" y="1790932"/>
              <a:ext cx="461010" cy="118162"/>
            </a:xfrm>
            <a:prstGeom prst="rect">
              <a:avLst/>
            </a:prstGeom>
            <a:solidFill>
              <a:schemeClr val="bg1"/>
            </a:solidFill>
            <a:ln w="6350" algn="ctr">
              <a:solidFill>
                <a:schemeClr val="accent1"/>
              </a:solidFill>
              <a:miter lim="800000"/>
              <a:headEnd/>
              <a:tailEnd/>
            </a:ln>
            <a:effectLst/>
          </p:spPr>
          <p:txBody>
            <a:bodyPr vert="horz" wrap="square" lIns="91440" tIns="45720" rIns="91440" bIns="45720" numCol="1" rtlCol="0" anchor="t" anchorCtr="0" compatLnSpc="1">
              <a:prstTxWarp prst="textNoShape">
                <a:avLst/>
              </a:prstTxWarp>
            </a:bodyPr>
            <a:lstStyle/>
            <a:p>
              <a:pPr algn="ctr"/>
              <a:endParaRPr lang="en-US" dirty="0">
                <a:latin typeface="Arial" pitchFamily="34" charset="0"/>
                <a:cs typeface="Arial" pitchFamily="34" charset="0"/>
              </a:endParaRPr>
            </a:p>
          </p:txBody>
        </p:sp>
        <p:sp>
          <p:nvSpPr>
            <p:cNvPr id="1104" name="Rectangle 1103"/>
            <p:cNvSpPr/>
            <p:nvPr/>
          </p:nvSpPr>
          <p:spPr bwMode="auto">
            <a:xfrm>
              <a:off x="8075295" y="1790932"/>
              <a:ext cx="461010" cy="118162"/>
            </a:xfrm>
            <a:prstGeom prst="rect">
              <a:avLst/>
            </a:prstGeom>
            <a:solidFill>
              <a:schemeClr val="bg1"/>
            </a:solidFill>
            <a:ln w="6350" algn="ctr">
              <a:solidFill>
                <a:schemeClr val="accent1"/>
              </a:solidFill>
              <a:miter lim="800000"/>
              <a:headEnd/>
              <a:tailEnd/>
            </a:ln>
            <a:effectLst/>
          </p:spPr>
          <p:txBody>
            <a:bodyPr vert="horz" wrap="square" lIns="91440" tIns="45720" rIns="91440" bIns="45720" numCol="1" rtlCol="0" anchor="t" anchorCtr="0" compatLnSpc="1">
              <a:prstTxWarp prst="textNoShape">
                <a:avLst/>
              </a:prstTxWarp>
            </a:bodyPr>
            <a:lstStyle/>
            <a:p>
              <a:pPr algn="ctr"/>
              <a:endParaRPr lang="en-US" dirty="0">
                <a:latin typeface="Arial" pitchFamily="34" charset="0"/>
                <a:cs typeface="Arial" pitchFamily="34" charset="0"/>
              </a:endParaRPr>
            </a:p>
          </p:txBody>
        </p:sp>
      </p:grpSp>
      <p:grpSp>
        <p:nvGrpSpPr>
          <p:cNvPr id="1106" name="Group 1105"/>
          <p:cNvGrpSpPr/>
          <p:nvPr/>
        </p:nvGrpSpPr>
        <p:grpSpPr>
          <a:xfrm>
            <a:off x="4725786" y="2450578"/>
            <a:ext cx="3984420" cy="188417"/>
            <a:chOff x="4631435" y="1766454"/>
            <a:chExt cx="3904870" cy="184666"/>
          </a:xfrm>
        </p:grpSpPr>
        <p:sp>
          <p:nvSpPr>
            <p:cNvPr id="1107" name="Rectangle 137"/>
            <p:cNvSpPr txBox="1"/>
            <p:nvPr/>
          </p:nvSpPr>
          <p:spPr>
            <a:xfrm>
              <a:off x="4631435" y="1766454"/>
              <a:ext cx="380612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lvl="0" defTabSz="895350">
                <a:buClr>
                  <a:schemeClr val="tx2"/>
                </a:buClr>
                <a:defRPr sz="1600">
                  <a:latin typeface="+mn-lt"/>
                </a:defRPr>
              </a:lvl1pPr>
              <a:lvl2pPr marL="193675" lvl="1" indent="-192088" defTabSz="895350">
                <a:buClr>
                  <a:schemeClr val="tx2"/>
                </a:buClr>
                <a:buSzPct val="125000"/>
                <a:buFont typeface="Arial" charset="0"/>
                <a:buChar char="▪"/>
                <a:defRPr sz="1600">
                  <a:latin typeface="+mn-lt"/>
                </a:defRPr>
              </a:lvl2pPr>
              <a:lvl3pPr marL="457200" lvl="2" indent="-261938" defTabSz="895350">
                <a:buClr>
                  <a:schemeClr val="tx2"/>
                </a:buClr>
                <a:buSzPct val="120000"/>
                <a:buFont typeface="Arial" charset="0"/>
                <a:buChar char="–"/>
                <a:defRPr sz="1600">
                  <a:latin typeface="+mn-lt"/>
                </a:defRPr>
              </a:lvl3pPr>
              <a:lvl4pPr marL="614363" lvl="3" indent="-155575" defTabSz="895350">
                <a:buClr>
                  <a:schemeClr val="tx2"/>
                </a:buClr>
                <a:buSzPct val="120000"/>
                <a:buFont typeface="Arial" charset="0"/>
                <a:buChar char="▫"/>
                <a:defRPr sz="1600">
                  <a:latin typeface="+mn-lt"/>
                </a:defRPr>
              </a:lvl4pPr>
              <a:lvl5pPr marL="746125" lvl="4" indent="-130175" defTabSz="895350">
                <a:buClr>
                  <a:schemeClr val="tx2"/>
                </a:buClr>
                <a:buSzPct val="89000"/>
                <a:buFont typeface="Arial" charset="0"/>
                <a:buChar char="-"/>
                <a:defRPr sz="1600">
                  <a:latin typeface="+mn-lt"/>
                </a:defRPr>
              </a:lvl5pPr>
              <a:lvl6pPr marL="1203325" indent="-130175" defTabSz="895350" fontAlgn="base">
                <a:spcBef>
                  <a:spcPct val="0"/>
                </a:spcBef>
                <a:spcAft>
                  <a:spcPct val="0"/>
                </a:spcAft>
                <a:buClr>
                  <a:schemeClr val="tx2"/>
                </a:buClr>
                <a:buSzPct val="89000"/>
                <a:buFont typeface="Arial" charset="0"/>
                <a:buChar char="-"/>
                <a:defRPr sz="1600">
                  <a:latin typeface="+mn-lt"/>
                </a:defRPr>
              </a:lvl6pPr>
              <a:lvl7pPr marL="1660525" indent="-130175" defTabSz="895350" fontAlgn="base">
                <a:spcBef>
                  <a:spcPct val="0"/>
                </a:spcBef>
                <a:spcAft>
                  <a:spcPct val="0"/>
                </a:spcAft>
                <a:buClr>
                  <a:schemeClr val="tx2"/>
                </a:buClr>
                <a:buSzPct val="89000"/>
                <a:buFont typeface="Arial" charset="0"/>
                <a:buChar char="-"/>
                <a:defRPr sz="1600">
                  <a:latin typeface="+mn-lt"/>
                </a:defRPr>
              </a:lvl7pPr>
              <a:lvl8pPr marL="2117725" indent="-130175" defTabSz="895350" fontAlgn="base">
                <a:spcBef>
                  <a:spcPct val="0"/>
                </a:spcBef>
                <a:spcAft>
                  <a:spcPct val="0"/>
                </a:spcAft>
                <a:buClr>
                  <a:schemeClr val="tx2"/>
                </a:buClr>
                <a:buSzPct val="89000"/>
                <a:buFont typeface="Arial" charset="0"/>
                <a:buChar char="-"/>
                <a:defRPr sz="1600">
                  <a:latin typeface="+mn-lt"/>
                </a:defRPr>
              </a:lvl8pPr>
              <a:lvl9pPr marL="2574925" indent="-130175" defTabSz="895350" fontAlgn="base">
                <a:spcBef>
                  <a:spcPct val="0"/>
                </a:spcBef>
                <a:spcAft>
                  <a:spcPct val="0"/>
                </a:spcAft>
                <a:buClr>
                  <a:schemeClr val="tx2"/>
                </a:buClr>
                <a:buSzPct val="89000"/>
                <a:buFont typeface="Arial" charset="0"/>
                <a:buChar char="-"/>
                <a:defRPr sz="1600">
                  <a:latin typeface="+mn-lt"/>
                </a:defRPr>
              </a:lvl9pPr>
            </a:lstStyle>
            <a:p>
              <a:pPr defTabSz="1127329">
                <a:tabLst>
                  <a:tab pos="2044095" algn="l"/>
                </a:tabLst>
              </a:pPr>
              <a:r>
                <a:rPr lang="en-ZA" sz="600" dirty="0"/>
                <a:t>What change is there in </a:t>
              </a:r>
              <a:r>
                <a:rPr lang="en-ZA" sz="600" dirty="0" err="1"/>
                <a:t>NSC</a:t>
              </a:r>
              <a:r>
                <a:rPr lang="en-ZA" sz="600" dirty="0"/>
                <a:t> performance?	This year:                             Last year:</a:t>
              </a:r>
            </a:p>
          </p:txBody>
        </p:sp>
        <p:sp>
          <p:nvSpPr>
            <p:cNvPr id="1108" name="Rectangle 1107"/>
            <p:cNvSpPr/>
            <p:nvPr/>
          </p:nvSpPr>
          <p:spPr bwMode="auto">
            <a:xfrm>
              <a:off x="7111365" y="1790932"/>
              <a:ext cx="461010" cy="118162"/>
            </a:xfrm>
            <a:prstGeom prst="rect">
              <a:avLst/>
            </a:prstGeom>
            <a:solidFill>
              <a:schemeClr val="bg1"/>
            </a:solidFill>
            <a:ln w="6350" algn="ctr">
              <a:solidFill>
                <a:schemeClr val="accent1"/>
              </a:solidFill>
              <a:miter lim="800000"/>
              <a:headEnd/>
              <a:tailEnd/>
            </a:ln>
            <a:effectLst/>
          </p:spPr>
          <p:txBody>
            <a:bodyPr vert="horz" wrap="square" lIns="91440" tIns="45720" rIns="91440" bIns="45720" numCol="1" rtlCol="0" anchor="t" anchorCtr="0" compatLnSpc="1">
              <a:prstTxWarp prst="textNoShape">
                <a:avLst/>
              </a:prstTxWarp>
            </a:bodyPr>
            <a:lstStyle/>
            <a:p>
              <a:pPr algn="ctr"/>
              <a:endParaRPr lang="en-US" dirty="0">
                <a:latin typeface="Arial" pitchFamily="34" charset="0"/>
                <a:cs typeface="Arial" pitchFamily="34" charset="0"/>
              </a:endParaRPr>
            </a:p>
          </p:txBody>
        </p:sp>
        <p:sp>
          <p:nvSpPr>
            <p:cNvPr id="1109" name="Rectangle 1108"/>
            <p:cNvSpPr/>
            <p:nvPr/>
          </p:nvSpPr>
          <p:spPr bwMode="auto">
            <a:xfrm>
              <a:off x="8075295" y="1790932"/>
              <a:ext cx="461010" cy="118162"/>
            </a:xfrm>
            <a:prstGeom prst="rect">
              <a:avLst/>
            </a:prstGeom>
            <a:solidFill>
              <a:schemeClr val="bg1"/>
            </a:solidFill>
            <a:ln w="6350" algn="ctr">
              <a:solidFill>
                <a:schemeClr val="accent1"/>
              </a:solidFill>
              <a:miter lim="800000"/>
              <a:headEnd/>
              <a:tailEnd/>
            </a:ln>
            <a:effectLst/>
          </p:spPr>
          <p:txBody>
            <a:bodyPr vert="horz" wrap="square" lIns="91440" tIns="45720" rIns="91440" bIns="45720" numCol="1" rtlCol="0" anchor="t" anchorCtr="0" compatLnSpc="1">
              <a:prstTxWarp prst="textNoShape">
                <a:avLst/>
              </a:prstTxWarp>
            </a:bodyPr>
            <a:lstStyle/>
            <a:p>
              <a:pPr algn="ctr"/>
              <a:endParaRPr lang="en-US" dirty="0">
                <a:latin typeface="Arial" pitchFamily="34" charset="0"/>
                <a:cs typeface="Arial" pitchFamily="34" charset="0"/>
              </a:endParaRPr>
            </a:p>
          </p:txBody>
        </p:sp>
      </p:grpSp>
      <p:cxnSp>
        <p:nvCxnSpPr>
          <p:cNvPr id="1111" name="Straight Connector 1110"/>
          <p:cNvCxnSpPr/>
          <p:nvPr>
            <p:custDataLst>
              <p:tags r:id="rId27"/>
            </p:custDataLst>
          </p:nvPr>
        </p:nvCxnSpPr>
        <p:spPr bwMode="auto">
          <a:xfrm>
            <a:off x="4803540" y="5274099"/>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112" name="Straight Connector 1111"/>
          <p:cNvCxnSpPr/>
          <p:nvPr>
            <p:custDataLst>
              <p:tags r:id="rId28"/>
            </p:custDataLst>
          </p:nvPr>
        </p:nvCxnSpPr>
        <p:spPr bwMode="auto">
          <a:xfrm>
            <a:off x="4803540" y="5561025"/>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113" name="Straight Connector 1112"/>
          <p:cNvCxnSpPr/>
          <p:nvPr>
            <p:custDataLst>
              <p:tags r:id="rId29"/>
            </p:custDataLst>
          </p:nvPr>
        </p:nvCxnSpPr>
        <p:spPr bwMode="auto">
          <a:xfrm>
            <a:off x="4803540" y="5417563"/>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cxnSp>
        <p:nvCxnSpPr>
          <p:cNvPr id="1114" name="Straight Connector 1113"/>
          <p:cNvCxnSpPr/>
          <p:nvPr>
            <p:custDataLst>
              <p:tags r:id="rId30"/>
            </p:custDataLst>
          </p:nvPr>
        </p:nvCxnSpPr>
        <p:spPr bwMode="auto">
          <a:xfrm>
            <a:off x="4803540" y="5130635"/>
            <a:ext cx="393426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cxnSp>
    </p:spTree>
    <p:extLst>
      <p:ext uri="{BB962C8B-B14F-4D97-AF65-F5344CB8AC3E}">
        <p14:creationId xmlns:p14="http://schemas.microsoft.com/office/powerpoint/2010/main" val="221401987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424936" cy="720080"/>
          </a:xfrm>
        </p:spPr>
        <p:txBody>
          <a:bodyPr/>
          <a:lstStyle/>
          <a:p>
            <a:r>
              <a:rPr lang="en-US" sz="3600" dirty="0" smtClean="0"/>
              <a:t>What will happen if we have no U-ANA?</a:t>
            </a:r>
            <a:endParaRPr lang="en-US" sz="3600" dirty="0"/>
          </a:p>
        </p:txBody>
      </p:sp>
      <p:sp>
        <p:nvSpPr>
          <p:cNvPr id="3" name="Content Placeholder 2"/>
          <p:cNvSpPr>
            <a:spLocks noGrp="1"/>
          </p:cNvSpPr>
          <p:nvPr>
            <p:ph idx="1"/>
          </p:nvPr>
        </p:nvSpPr>
        <p:spPr>
          <a:xfrm>
            <a:off x="457200" y="1268760"/>
            <a:ext cx="8229600" cy="5328592"/>
          </a:xfrm>
        </p:spPr>
        <p:txBody>
          <a:bodyPr>
            <a:normAutofit fontScale="77500" lnSpcReduction="20000"/>
          </a:bodyPr>
          <a:lstStyle/>
          <a:p>
            <a:pPr marL="0" indent="0">
              <a:buNone/>
            </a:pPr>
            <a:r>
              <a:rPr lang="en-US" b="1" dirty="0" smtClean="0">
                <a:solidFill>
                  <a:srgbClr val="FF0000"/>
                </a:solidFill>
              </a:rPr>
              <a:t>(1) More functional provinces will begin to create their own ‘</a:t>
            </a:r>
            <a:r>
              <a:rPr lang="en-US" b="1" dirty="0" smtClean="0">
                <a:solidFill>
                  <a:srgbClr val="FF0000"/>
                </a:solidFill>
              </a:rPr>
              <a:t>ANAs’</a:t>
            </a:r>
            <a:endParaRPr lang="en-US" b="1" dirty="0" smtClean="0">
              <a:solidFill>
                <a:srgbClr val="FF0000"/>
              </a:solidFill>
            </a:endParaRPr>
          </a:p>
          <a:p>
            <a:pPr lvl="1"/>
            <a:r>
              <a:rPr lang="en-US" dirty="0" smtClean="0"/>
              <a:t>Gauteng decided to scrap it’s province-wide assessment because ANA was introduced in 2011. Almost certain it (and perhaps FST) will implement their own annual assessments. WC has SE which it has been running since 2004. </a:t>
            </a:r>
          </a:p>
          <a:p>
            <a:r>
              <a:rPr lang="en-US" dirty="0" smtClean="0"/>
              <a:t>Problems: </a:t>
            </a:r>
          </a:p>
          <a:p>
            <a:pPr marL="1314450" lvl="2" indent="-514350">
              <a:buFont typeface="+mj-lt"/>
              <a:buAutoNum type="arabicPeriod"/>
            </a:pPr>
            <a:r>
              <a:rPr lang="en-US" dirty="0" smtClean="0"/>
              <a:t>Each province’s tests will be different and thus not comparable. </a:t>
            </a:r>
            <a:r>
              <a:rPr lang="en-US" b="1" dirty="0" smtClean="0"/>
              <a:t>Different standards</a:t>
            </a:r>
            <a:r>
              <a:rPr lang="en-US" dirty="0" smtClean="0"/>
              <a:t>. </a:t>
            </a:r>
          </a:p>
          <a:p>
            <a:pPr marL="1314450" lvl="2" indent="-514350">
              <a:buFont typeface="+mj-lt"/>
              <a:buAutoNum type="arabicPeriod"/>
            </a:pPr>
            <a:r>
              <a:rPr lang="en-US" b="1" dirty="0" smtClean="0"/>
              <a:t>Increased inequality </a:t>
            </a:r>
            <a:r>
              <a:rPr lang="en-US" dirty="0" smtClean="0"/>
              <a:t>as some provinces get more information, feedback, support, accountability. Not capacity in EC or LP (&amp; others) to create a proper provincial testing system. </a:t>
            </a:r>
          </a:p>
          <a:p>
            <a:pPr marL="1314450" lvl="2" indent="-514350">
              <a:buFont typeface="+mj-lt"/>
              <a:buAutoNum type="arabicPeriod"/>
            </a:pPr>
            <a:r>
              <a:rPr lang="en-US" b="1" dirty="0" smtClean="0"/>
              <a:t>Waste of resources </a:t>
            </a:r>
            <a:r>
              <a:rPr lang="en-US" dirty="0" smtClean="0"/>
              <a:t>as provinces unnecessarily replicate each others’ work. Each one has to employ service providers or in-house personnel to create tests, administer, mark etc.</a:t>
            </a:r>
          </a:p>
          <a:p>
            <a:pPr marL="1314450" lvl="2" indent="-514350">
              <a:buFont typeface="+mj-lt"/>
              <a:buAutoNum type="arabicPeriod"/>
            </a:pPr>
            <a:r>
              <a:rPr lang="en-US" dirty="0" smtClean="0"/>
              <a:t>NGO and province-led interventions can no longer be evaluated using a common metric. </a:t>
            </a:r>
          </a:p>
          <a:p>
            <a:pPr marL="1314450" lvl="2" indent="-514350">
              <a:buFont typeface="+mj-lt"/>
              <a:buAutoNum type="arabicPeriod"/>
            </a:pPr>
            <a:r>
              <a:rPr lang="en-US" dirty="0" smtClean="0"/>
              <a:t>Education research will suffer. Major breakthroughs in understanding impact of LOLT and impact of Grade-R using U-ANA. </a:t>
            </a:r>
          </a:p>
          <a:p>
            <a:pPr marL="1314450" lvl="2" indent="-514350">
              <a:buFont typeface="+mj-lt"/>
              <a:buAutoNum type="arabicPeriod"/>
            </a:pPr>
            <a:endParaRPr lang="en-US" dirty="0" smtClean="0"/>
          </a:p>
          <a:p>
            <a:pPr lvl="1"/>
            <a:endParaRPr lang="en-US" dirty="0"/>
          </a:p>
        </p:txBody>
      </p:sp>
    </p:spTree>
    <p:extLst>
      <p:ext uri="{BB962C8B-B14F-4D97-AF65-F5344CB8AC3E}">
        <p14:creationId xmlns:p14="http://schemas.microsoft.com/office/powerpoint/2010/main" val="270072204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5904656" cy="1228998"/>
          </a:xfrm>
        </p:spPr>
        <p:txBody>
          <a:bodyPr/>
          <a:lstStyle/>
          <a:p>
            <a:r>
              <a:rPr lang="en-US" sz="3600" dirty="0" smtClean="0"/>
              <a:t>What will happen if we have no U-ANA?</a:t>
            </a:r>
            <a:endParaRPr lang="en-US" sz="3600" dirty="0"/>
          </a:p>
        </p:txBody>
      </p:sp>
      <p:sp>
        <p:nvSpPr>
          <p:cNvPr id="3" name="Content Placeholder 2"/>
          <p:cNvSpPr>
            <a:spLocks noGrp="1"/>
          </p:cNvSpPr>
          <p:nvPr>
            <p:ph idx="1"/>
          </p:nvPr>
        </p:nvSpPr>
        <p:spPr>
          <a:xfrm>
            <a:off x="457200" y="2060848"/>
            <a:ext cx="8229600" cy="4536504"/>
          </a:xfrm>
        </p:spPr>
        <p:txBody>
          <a:bodyPr>
            <a:normAutofit fontScale="92500" lnSpcReduction="20000"/>
          </a:bodyPr>
          <a:lstStyle/>
          <a:p>
            <a:pPr marL="0" indent="0">
              <a:buNone/>
            </a:pPr>
            <a:r>
              <a:rPr lang="en-US" b="1" dirty="0" smtClean="0">
                <a:solidFill>
                  <a:srgbClr val="FF0000"/>
                </a:solidFill>
              </a:rPr>
              <a:t>(2) We lose the focus on primary school learning outcomes (&amp; go back to matric!)</a:t>
            </a:r>
          </a:p>
          <a:p>
            <a:pPr lvl="1"/>
            <a:r>
              <a:rPr lang="en-US" dirty="0" smtClean="0"/>
              <a:t>What’s important gets measured, what’s measured is important. </a:t>
            </a:r>
          </a:p>
          <a:p>
            <a:pPr lvl="1"/>
            <a:r>
              <a:rPr lang="en-US" dirty="0" smtClean="0"/>
              <a:t>What gets assessed gets taught. </a:t>
            </a:r>
          </a:p>
          <a:p>
            <a:pPr lvl="1"/>
            <a:r>
              <a:rPr lang="en-US" dirty="0" smtClean="0"/>
              <a:t>We move 3 steps backwards to a time when primary school was the neglected step-child of </a:t>
            </a:r>
            <a:r>
              <a:rPr lang="en-US" dirty="0" err="1" smtClean="0"/>
              <a:t>educ</a:t>
            </a:r>
            <a:r>
              <a:rPr lang="en-US" dirty="0" smtClean="0"/>
              <a:t> in SA.</a:t>
            </a:r>
          </a:p>
          <a:p>
            <a:pPr lvl="1"/>
            <a:r>
              <a:rPr lang="en-US" dirty="0" smtClean="0"/>
              <a:t>Short-sighted focus on matric (because most information on performance is at matric level).</a:t>
            </a:r>
          </a:p>
          <a:p>
            <a:pPr lvl="1"/>
            <a:r>
              <a:rPr lang="en-US" dirty="0" smtClean="0"/>
              <a:t>EG: Only </a:t>
            </a:r>
            <a:r>
              <a:rPr lang="en-US" b="1" dirty="0" smtClean="0"/>
              <a:t>9% </a:t>
            </a:r>
            <a:r>
              <a:rPr lang="en-US" dirty="0" smtClean="0"/>
              <a:t>of primary schools were visited by a district director compared to </a:t>
            </a:r>
            <a:r>
              <a:rPr lang="en-US" b="1" dirty="0" smtClean="0"/>
              <a:t>25% </a:t>
            </a:r>
            <a:r>
              <a:rPr lang="en-US" dirty="0" smtClean="0"/>
              <a:t>of high schools (School Monitoring Survey, 2011) #</a:t>
            </a:r>
            <a:r>
              <a:rPr lang="en-US" i="1" dirty="0" smtClean="0"/>
              <a:t>priorities</a:t>
            </a:r>
          </a:p>
          <a:p>
            <a:pPr marL="1314450" lvl="2" indent="-514350">
              <a:buFont typeface="+mj-lt"/>
              <a:buAutoNum type="arabicPeriod"/>
            </a:pPr>
            <a:endParaRPr lang="en-US" dirty="0" smtClean="0"/>
          </a:p>
          <a:p>
            <a:pPr lvl="1"/>
            <a:endParaRPr lang="en-US" dirty="0"/>
          </a:p>
        </p:txBody>
      </p:sp>
      <p:pic>
        <p:nvPicPr>
          <p:cNvPr id="4" name="Picture 3"/>
          <p:cNvPicPr>
            <a:picLocks noChangeAspect="1"/>
          </p:cNvPicPr>
          <p:nvPr/>
        </p:nvPicPr>
        <p:blipFill>
          <a:blip r:embed="rId2"/>
          <a:stretch>
            <a:fillRect/>
          </a:stretch>
        </p:blipFill>
        <p:spPr>
          <a:xfrm>
            <a:off x="6660232" y="0"/>
            <a:ext cx="1904132" cy="1916260"/>
          </a:xfrm>
          <a:prstGeom prst="rect">
            <a:avLst/>
          </a:prstGeom>
        </p:spPr>
      </p:pic>
    </p:spTree>
    <p:extLst>
      <p:ext uri="{BB962C8B-B14F-4D97-AF65-F5344CB8AC3E}">
        <p14:creationId xmlns:p14="http://schemas.microsoft.com/office/powerpoint/2010/main" val="254298395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
        <p:nvSpPr>
          <p:cNvPr id="6" name="Title 1"/>
          <p:cNvSpPr>
            <a:spLocks noGrp="1"/>
          </p:cNvSpPr>
          <p:nvPr>
            <p:ph type="title"/>
          </p:nvPr>
        </p:nvSpPr>
        <p:spPr>
          <a:xfrm>
            <a:off x="468313" y="115888"/>
            <a:ext cx="8136135" cy="1008856"/>
          </a:xfrm>
        </p:spPr>
        <p:txBody>
          <a:bodyPr/>
          <a:lstStyle/>
          <a:p>
            <a:r>
              <a:rPr lang="en-US" sz="3600" dirty="0" err="1" smtClean="0">
                <a:latin typeface="Calibri" charset="0"/>
              </a:rPr>
              <a:t>Maths</a:t>
            </a:r>
            <a:r>
              <a:rPr lang="en-US" sz="3600" dirty="0" smtClean="0">
                <a:latin typeface="Calibri" charset="0"/>
              </a:rPr>
              <a:t>: Insurmountable </a:t>
            </a:r>
            <a:r>
              <a:rPr lang="en-US" sz="3600" dirty="0">
                <a:latin typeface="Calibri" charset="0"/>
              </a:rPr>
              <a:t>learning </a:t>
            </a:r>
            <a:r>
              <a:rPr lang="en-US" sz="3600" dirty="0" smtClean="0">
                <a:latin typeface="Calibri" charset="0"/>
              </a:rPr>
              <a:t>deficits</a:t>
            </a:r>
            <a:endParaRPr lang="en-US" sz="3600" dirty="0">
              <a:latin typeface="Calibri" charset="0"/>
            </a:endParaRPr>
          </a:p>
        </p:txBody>
      </p:sp>
      <p:sp>
        <p:nvSpPr>
          <p:cNvPr id="2" name="TextBox 1"/>
          <p:cNvSpPr txBox="1"/>
          <p:nvPr/>
        </p:nvSpPr>
        <p:spPr>
          <a:xfrm>
            <a:off x="5220072" y="6503106"/>
            <a:ext cx="2561084" cy="276999"/>
          </a:xfrm>
          <a:prstGeom prst="rect">
            <a:avLst/>
          </a:prstGeom>
          <a:solidFill>
            <a:schemeClr val="bg1">
              <a:lumMod val="85000"/>
            </a:schemeClr>
          </a:solidFill>
        </p:spPr>
        <p:txBody>
          <a:bodyPr wrap="square" rtlCol="0">
            <a:spAutoFit/>
          </a:bodyPr>
          <a:lstStyle/>
          <a:p>
            <a:r>
              <a:rPr lang="en-ZA" sz="1200" i="1" dirty="0" smtClean="0"/>
              <a:t>Spaull &amp; Viljoen, 2015</a:t>
            </a:r>
            <a:endParaRPr lang="en-ZA" sz="1200" i="1" dirty="0"/>
          </a:p>
        </p:txBody>
      </p:sp>
      <p:graphicFrame>
        <p:nvGraphicFramePr>
          <p:cNvPr id="8" name="Chart 7"/>
          <p:cNvGraphicFramePr/>
          <p:nvPr>
            <p:extLst>
              <p:ext uri="{D42A27DB-BD31-4B8C-83A1-F6EECF244321}">
                <p14:modId xmlns:p14="http://schemas.microsoft.com/office/powerpoint/2010/main" val="546986674"/>
              </p:ext>
            </p:extLst>
          </p:nvPr>
        </p:nvGraphicFramePr>
        <p:xfrm>
          <a:off x="0" y="1772816"/>
          <a:ext cx="9146540" cy="46394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39553" y="1196754"/>
            <a:ext cx="8352928" cy="646331"/>
          </a:xfrm>
          <a:prstGeom prst="rect">
            <a:avLst/>
          </a:prstGeom>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Tree>
    <p:extLst>
      <p:ext uri="{BB962C8B-B14F-4D97-AF65-F5344CB8AC3E}">
        <p14:creationId xmlns:p14="http://schemas.microsoft.com/office/powerpoint/2010/main" val="4340422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graphicEl>
                                              <a:chart seriesIdx="-4" categoryIdx="4" bldStep="category"/>
                                            </p:graphicEl>
                                          </p:spTgt>
                                        </p:tgtEl>
                                        <p:attrNameLst>
                                          <p:attrName>style.visibility</p:attrName>
                                        </p:attrNameLst>
                                      </p:cBhvr>
                                      <p:to>
                                        <p:strVal val="visible"/>
                                      </p:to>
                                    </p:set>
                                    <p:animEffect transition="in" filter="wipe(down)">
                                      <p:cBhvr>
                                        <p:cTn id="32" dur="500"/>
                                        <p:tgtEl>
                                          <p:spTgt spid="8">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4" categoryIdx="5" bldStep="category"/>
                                            </p:graphicEl>
                                          </p:spTgt>
                                        </p:tgtEl>
                                        <p:attrNameLst>
                                          <p:attrName>style.visibility</p:attrName>
                                        </p:attrNameLst>
                                      </p:cBhvr>
                                      <p:to>
                                        <p:strVal val="visible"/>
                                      </p:to>
                                    </p:set>
                                    <p:animEffect transition="in" filter="wipe(down)">
                                      <p:cBhvr>
                                        <p:cTn id="37" dur="500"/>
                                        <p:tgtEl>
                                          <p:spTgt spid="8">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graphicEl>
                                              <a:chart seriesIdx="-4" categoryIdx="6" bldStep="category"/>
                                            </p:graphicEl>
                                          </p:spTgt>
                                        </p:tgtEl>
                                        <p:attrNameLst>
                                          <p:attrName>style.visibility</p:attrName>
                                        </p:attrNameLst>
                                      </p:cBhvr>
                                      <p:to>
                                        <p:strVal val="visible"/>
                                      </p:to>
                                    </p:set>
                                    <p:animEffect transition="in" filter="wipe(down)">
                                      <p:cBhvr>
                                        <p:cTn id="42" dur="500"/>
                                        <p:tgtEl>
                                          <p:spTgt spid="8">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graphicEl>
                                              <a:chart seriesIdx="-4" categoryIdx="7" bldStep="category"/>
                                            </p:graphicEl>
                                          </p:spTgt>
                                        </p:tgtEl>
                                        <p:attrNameLst>
                                          <p:attrName>style.visibility</p:attrName>
                                        </p:attrNameLst>
                                      </p:cBhvr>
                                      <p:to>
                                        <p:strVal val="visible"/>
                                      </p:to>
                                    </p:set>
                                    <p:animEffect transition="in" filter="wipe(down)">
                                      <p:cBhvr>
                                        <p:cTn id="47" dur="500"/>
                                        <p:tgtEl>
                                          <p:spTgt spid="8">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graphicEl>
                                              <a:chart seriesIdx="-4" categoryIdx="8" bldStep="category"/>
                                            </p:graphicEl>
                                          </p:spTgt>
                                        </p:tgtEl>
                                        <p:attrNameLst>
                                          <p:attrName>style.visibility</p:attrName>
                                        </p:attrNameLst>
                                      </p:cBhvr>
                                      <p:to>
                                        <p:strVal val="visible"/>
                                      </p:to>
                                    </p:set>
                                    <p:animEffect transition="in" filter="wipe(down)">
                                      <p:cBhvr>
                                        <p:cTn id="52" dur="500"/>
                                        <p:tgtEl>
                                          <p:spTgt spid="8">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graphicEl>
                                              <a:chart seriesIdx="-4" categoryIdx="9" bldStep="category"/>
                                            </p:graphicEl>
                                          </p:spTgt>
                                        </p:tgtEl>
                                        <p:attrNameLst>
                                          <p:attrName>style.visibility</p:attrName>
                                        </p:attrNameLst>
                                      </p:cBhvr>
                                      <p:to>
                                        <p:strVal val="visible"/>
                                      </p:to>
                                    </p:set>
                                    <p:animEffect transition="in" filter="wipe(down)">
                                      <p:cBhvr>
                                        <p:cTn id="57" dur="500"/>
                                        <p:tgtEl>
                                          <p:spTgt spid="8">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Related to ANA…interventions</a:t>
            </a:r>
            <a:endParaRPr lang="en-US" sz="3200" dirty="0"/>
          </a:p>
        </p:txBody>
      </p:sp>
      <p:sp>
        <p:nvSpPr>
          <p:cNvPr id="3" name="Content Placeholder 2"/>
          <p:cNvSpPr>
            <a:spLocks noGrp="1"/>
          </p:cNvSpPr>
          <p:nvPr>
            <p:ph idx="1"/>
          </p:nvPr>
        </p:nvSpPr>
        <p:spPr/>
        <p:txBody>
          <a:bodyPr>
            <a:normAutofit fontScale="70000" lnSpcReduction="20000"/>
          </a:bodyPr>
          <a:lstStyle/>
          <a:p>
            <a:r>
              <a:rPr lang="en-US" dirty="0" smtClean="0"/>
              <a:t>One of the major limitations with the way the ANAs were previously implemented is that:</a:t>
            </a:r>
          </a:p>
          <a:p>
            <a:pPr lvl="1"/>
            <a:r>
              <a:rPr lang="en-US" sz="2400" dirty="0" smtClean="0"/>
              <a:t>There was no useful feedback to teachers on how to use the results or what they were showing.</a:t>
            </a:r>
          </a:p>
          <a:p>
            <a:pPr lvl="2"/>
            <a:r>
              <a:rPr lang="en-US" sz="2000" dirty="0" smtClean="0"/>
              <a:t>If we had </a:t>
            </a:r>
          </a:p>
          <a:p>
            <a:pPr lvl="1"/>
            <a:r>
              <a:rPr lang="en-US" sz="2400" dirty="0" smtClean="0"/>
              <a:t>There were no clear guidelines on what to do differently or which interventions were available</a:t>
            </a:r>
          </a:p>
          <a:p>
            <a:r>
              <a:rPr lang="en-US" dirty="0" smtClean="0"/>
              <a:t>We need interventions that have been proven to work that are available to teachers. </a:t>
            </a:r>
          </a:p>
          <a:p>
            <a:pPr lvl="1"/>
            <a:r>
              <a:rPr lang="en-US" dirty="0" smtClean="0"/>
              <a:t>“You are a grade 3 teacher and 65% of the children in your class were classified as “non-readers” in the most recent ANAs. It is recommended that you use the ’FP</a:t>
            </a:r>
            <a:r>
              <a:rPr lang="en-US" dirty="0"/>
              <a:t>-</a:t>
            </a:r>
            <a:r>
              <a:rPr lang="en-US" dirty="0" smtClean="0"/>
              <a:t>Remedial-Reading-Workbook’ series for the next 6 weeks to catch up. This is available from your district office. There is also a training module on how to use the workbooks. You can register at </a:t>
            </a:r>
            <a:r>
              <a:rPr lang="en-US" dirty="0" smtClean="0">
                <a:hlinkClick r:id="rId2"/>
              </a:rPr>
              <a:t>www.dbe.gov.za/training</a:t>
            </a:r>
            <a:r>
              <a:rPr lang="en-US" dirty="0" smtClean="0"/>
              <a:t> ” </a:t>
            </a:r>
            <a:endParaRPr lang="en-US" dirty="0"/>
          </a:p>
        </p:txBody>
      </p:sp>
      <p:pic>
        <p:nvPicPr>
          <p:cNvPr id="4" name="Picture 3"/>
          <p:cNvPicPr>
            <a:picLocks noChangeAspect="1"/>
          </p:cNvPicPr>
          <p:nvPr/>
        </p:nvPicPr>
        <p:blipFill>
          <a:blip r:embed="rId3"/>
          <a:stretch>
            <a:fillRect/>
          </a:stretch>
        </p:blipFill>
        <p:spPr>
          <a:xfrm>
            <a:off x="6084168" y="12092"/>
            <a:ext cx="3036556" cy="1821934"/>
          </a:xfrm>
          <a:prstGeom prst="rect">
            <a:avLst/>
          </a:prstGeom>
        </p:spPr>
      </p:pic>
    </p:spTree>
    <p:extLst>
      <p:ext uri="{BB962C8B-B14F-4D97-AF65-F5344CB8AC3E}">
        <p14:creationId xmlns:p14="http://schemas.microsoft.com/office/powerpoint/2010/main" val="332752383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resources</a:t>
            </a:r>
            <a:endParaRPr lang="en-US" dirty="0"/>
          </a:p>
        </p:txBody>
      </p:sp>
      <p:sp>
        <p:nvSpPr>
          <p:cNvPr id="3" name="Content Placeholder 2"/>
          <p:cNvSpPr>
            <a:spLocks noGrp="1"/>
          </p:cNvSpPr>
          <p:nvPr>
            <p:ph idx="1"/>
          </p:nvPr>
        </p:nvSpPr>
        <p:spPr>
          <a:xfrm>
            <a:off x="457200" y="2060849"/>
            <a:ext cx="8229600" cy="1080120"/>
          </a:xfrm>
        </p:spPr>
        <p:txBody>
          <a:bodyPr/>
          <a:lstStyle/>
          <a:p>
            <a:r>
              <a:rPr lang="en-US" sz="2400" dirty="0" smtClean="0"/>
              <a:t>World Bank. 2013. </a:t>
            </a:r>
            <a:r>
              <a:rPr lang="en-US" sz="2400" i="1" dirty="0" smtClean="0"/>
              <a:t>Review of the Annual National Assessment (ANA) program, South Africa</a:t>
            </a:r>
            <a:r>
              <a:rPr lang="en-US" sz="2400" dirty="0" smtClean="0"/>
              <a:t>. Report commissioned by DBE. </a:t>
            </a:r>
          </a:p>
          <a:p>
            <a:pPr marL="0" indent="0">
              <a:buNone/>
            </a:pPr>
            <a:endParaRPr lang="en-US" dirty="0"/>
          </a:p>
        </p:txBody>
      </p:sp>
      <p:grpSp>
        <p:nvGrpSpPr>
          <p:cNvPr id="7" name="Group 6"/>
          <p:cNvGrpSpPr/>
          <p:nvPr/>
        </p:nvGrpSpPr>
        <p:grpSpPr>
          <a:xfrm>
            <a:off x="611560" y="3068960"/>
            <a:ext cx="7851483" cy="3629933"/>
            <a:chOff x="899592" y="3220784"/>
            <a:chExt cx="7851483" cy="3629933"/>
          </a:xfrm>
        </p:grpSpPr>
        <p:pic>
          <p:nvPicPr>
            <p:cNvPr id="4" name="Picture 3" descr="Screen Shot 2016-03-02 at 8.03.2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230184"/>
              <a:ext cx="2520280" cy="3615298"/>
            </a:xfrm>
            <a:prstGeom prst="rect">
              <a:avLst/>
            </a:prstGeom>
          </p:spPr>
        </p:pic>
        <p:pic>
          <p:nvPicPr>
            <p:cNvPr id="5" name="Picture 4" descr="Screen Shot 2016-03-02 at 8.03.4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3888" y="3224436"/>
              <a:ext cx="2533814" cy="3618078"/>
            </a:xfrm>
            <a:prstGeom prst="rect">
              <a:avLst/>
            </a:prstGeom>
          </p:spPr>
        </p:pic>
        <p:pic>
          <p:nvPicPr>
            <p:cNvPr id="6" name="Picture 5" descr="Screen Shot 2016-03-02 at 8.04.0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3220784"/>
              <a:ext cx="2522891" cy="3629933"/>
            </a:xfrm>
            <a:prstGeom prst="rect">
              <a:avLst/>
            </a:prstGeom>
          </p:spPr>
        </p:pic>
      </p:grpSp>
    </p:spTree>
    <p:extLst>
      <p:ext uri="{BB962C8B-B14F-4D97-AF65-F5344CB8AC3E}">
        <p14:creationId xmlns:p14="http://schemas.microsoft.com/office/powerpoint/2010/main" val="2777512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1577975"/>
            <a:ext cx="5148262" cy="341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0" y="2205038"/>
            <a:ext cx="3563938" cy="2376487"/>
          </a:xfrm>
          <a:prstGeom prst="rect">
            <a:avLst/>
          </a:prstGeom>
          <a:solidFill>
            <a:schemeClr val="bg1">
              <a:lumMod val="85000"/>
            </a:schemeClr>
          </a:solid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defRPr/>
            </a:pPr>
            <a:endParaRPr lang="en-ZA" sz="100" b="1" dirty="0" smtClean="0">
              <a:solidFill>
                <a:srgbClr val="C00000"/>
              </a:solidFill>
            </a:endParaRPr>
          </a:p>
          <a:p>
            <a:pPr marL="0" indent="0" algn="ctr">
              <a:buFont typeface="Arial" charset="0"/>
              <a:buNone/>
              <a:defRPr/>
            </a:pPr>
            <a:endParaRPr lang="en-ZA" sz="1600" b="1" dirty="0" smtClean="0">
              <a:solidFill>
                <a:srgbClr val="C00000"/>
              </a:solidFill>
            </a:endParaRPr>
          </a:p>
          <a:p>
            <a:pPr marL="0" indent="0" algn="ctr">
              <a:buFont typeface="Arial" charset="0"/>
              <a:buNone/>
              <a:defRPr/>
            </a:pPr>
            <a:r>
              <a:rPr lang="en-ZA" b="1" dirty="0" smtClean="0">
                <a:solidFill>
                  <a:srgbClr val="C00000"/>
                </a:solidFill>
              </a:rPr>
              <a:t>Thank you</a:t>
            </a:r>
          </a:p>
          <a:p>
            <a:pPr marL="0" indent="0" algn="ctr">
              <a:buFont typeface="Arial" charset="0"/>
              <a:buNone/>
              <a:defRPr/>
            </a:pPr>
            <a:r>
              <a:rPr lang="en-ZA" sz="2000" dirty="0" smtClean="0">
                <a:solidFill>
                  <a:srgbClr val="0070C0"/>
                </a:solidFill>
                <a:hlinkClick r:id="rId4"/>
              </a:rPr>
              <a:t>www.nicspaull.com/research nicholasspaull@gmail.com</a:t>
            </a:r>
            <a:endParaRPr lang="en-ZA" sz="2000" dirty="0" smtClean="0">
              <a:solidFill>
                <a:srgbClr val="0070C0"/>
              </a:solidFill>
            </a:endParaRPr>
          </a:p>
          <a:p>
            <a:pPr marL="0" indent="0" algn="ctr">
              <a:buFont typeface="Arial" charset="0"/>
              <a:buNone/>
              <a:defRPr/>
            </a:pPr>
            <a:r>
              <a:rPr lang="en-ZA" sz="2000" dirty="0" smtClean="0">
                <a:solidFill>
                  <a:srgbClr val="0070C0"/>
                </a:solidFill>
              </a:rPr>
              <a:t>@</a:t>
            </a:r>
            <a:r>
              <a:rPr lang="en-ZA" sz="2000" dirty="0" err="1" smtClean="0">
                <a:solidFill>
                  <a:srgbClr val="0070C0"/>
                </a:solidFill>
              </a:rPr>
              <a:t>NicSpaull</a:t>
            </a:r>
            <a:r>
              <a:rPr lang="en-ZA" sz="2000" dirty="0" smtClean="0">
                <a:solidFill>
                  <a:srgbClr val="0070C0"/>
                </a:solidFill>
              </a:rPr>
              <a:t> </a:t>
            </a:r>
          </a:p>
          <a:p>
            <a:pPr marL="0" indent="0">
              <a:buFont typeface="Arial" charset="0"/>
              <a:buNone/>
              <a:defRPr/>
            </a:pPr>
            <a:endParaRPr lang="en-ZA"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136904" cy="1517030"/>
          </a:xfrm>
        </p:spPr>
        <p:txBody>
          <a:bodyPr>
            <a:normAutofit fontScale="90000"/>
          </a:bodyPr>
          <a:lstStyle/>
          <a:p>
            <a:pPr>
              <a:defRPr sz="1320" b="1" i="0" u="none" strike="noStrike" kern="1200" baseline="0">
                <a:solidFill>
                  <a:prstClr val="black"/>
                </a:solidFill>
                <a:latin typeface="+mj-lt"/>
                <a:ea typeface="+mn-ea"/>
                <a:cs typeface="+mn-cs"/>
              </a:defRPr>
            </a:pPr>
            <a:r>
              <a:rPr lang="en-US" sz="2700" dirty="0">
                <a:solidFill>
                  <a:prstClr val="black"/>
                </a:solidFill>
              </a:rPr>
              <a:t>Figure 1: Proportion of Grade 4 students that are illiterate and the proportion who cannot read for meaning (in LOLT Gr1-3)</a:t>
            </a:r>
            <a:br>
              <a:rPr lang="en-US" sz="2700" dirty="0">
                <a:solidFill>
                  <a:prstClr val="black"/>
                </a:solidFill>
              </a:rPr>
            </a:br>
            <a:r>
              <a:rPr lang="en-US" i="1" dirty="0">
                <a:solidFill>
                  <a:prstClr val="black"/>
                </a:solidFill>
              </a:rPr>
              <a:t>Using </a:t>
            </a:r>
            <a:r>
              <a:rPr lang="en-US" i="1" dirty="0" err="1">
                <a:solidFill>
                  <a:prstClr val="black"/>
                </a:solidFill>
              </a:rPr>
              <a:t>prePIRLS</a:t>
            </a:r>
            <a:r>
              <a:rPr lang="en-US" i="1" dirty="0">
                <a:solidFill>
                  <a:prstClr val="black"/>
                </a:solidFill>
              </a:rPr>
              <a:t> 2011 illiterate: cannot reach low benchmark. Read for meaning: reach intermediate benchmark. Note: </a:t>
            </a:r>
            <a:r>
              <a:rPr lang="en-US" i="1" dirty="0" err="1">
                <a:solidFill>
                  <a:prstClr val="black"/>
                </a:solidFill>
              </a:rPr>
              <a:t>prePIRLS</a:t>
            </a:r>
            <a:r>
              <a:rPr lang="en-US" i="1" dirty="0">
                <a:solidFill>
                  <a:prstClr val="black"/>
                </a:solidFill>
              </a:rPr>
              <a:t> not </a:t>
            </a:r>
            <a:r>
              <a:rPr lang="en-US" i="1" dirty="0" err="1" smtClean="0">
                <a:solidFill>
                  <a:prstClr val="black"/>
                </a:solidFill>
              </a:rPr>
              <a:t>strat</a:t>
            </a:r>
            <a:r>
              <a:rPr lang="en-ZA" i="1" dirty="0" smtClean="0">
                <a:solidFill>
                  <a:prstClr val="black"/>
                </a:solidFill>
              </a:rPr>
              <a:t>fied by province (Northern Cape and Free State excluded because they had less than 1000 learners)</a:t>
            </a:r>
            <a:endParaRPr lang="en-US" i="1" dirty="0"/>
          </a:p>
        </p:txBody>
      </p:sp>
      <p:graphicFrame>
        <p:nvGraphicFramePr>
          <p:cNvPr id="4" name="Chart 3"/>
          <p:cNvGraphicFramePr/>
          <p:nvPr>
            <p:extLst>
              <p:ext uri="{D42A27DB-BD31-4B8C-83A1-F6EECF244321}">
                <p14:modId xmlns:p14="http://schemas.microsoft.com/office/powerpoint/2010/main" val="1285933552"/>
              </p:ext>
            </p:extLst>
          </p:nvPr>
        </p:nvGraphicFramePr>
        <p:xfrm>
          <a:off x="395536" y="1772816"/>
          <a:ext cx="8280920" cy="44644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734283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539552" y="1628800"/>
            <a:ext cx="8015829" cy="3879130"/>
          </a:xfrm>
          <a:prstGeom prst="rect">
            <a:avLst/>
          </a:prstGeom>
          <a:noFill/>
          <a:ln w="9525">
            <a:noFill/>
            <a:miter lim="800000"/>
            <a:headEnd/>
            <a:tailEnd/>
          </a:ln>
        </p:spPr>
      </p:pic>
      <p:sp>
        <p:nvSpPr>
          <p:cNvPr id="2" name="Title 1"/>
          <p:cNvSpPr>
            <a:spLocks noGrp="1"/>
          </p:cNvSpPr>
          <p:nvPr>
            <p:ph type="title"/>
          </p:nvPr>
        </p:nvSpPr>
        <p:spPr/>
        <p:txBody>
          <a:bodyPr/>
          <a:lstStyle/>
          <a:p>
            <a:r>
              <a:rPr lang="en-ZA" dirty="0" smtClean="0"/>
              <a:t>Ashbury Primary</a:t>
            </a:r>
            <a:endParaRPr lang="en-ZA" dirty="0"/>
          </a:p>
        </p:txBody>
      </p:sp>
      <p:pic>
        <p:nvPicPr>
          <p:cNvPr id="2050" name="Picture 2"/>
          <p:cNvPicPr>
            <a:picLocks noChangeAspect="1" noChangeArrowheads="1"/>
          </p:cNvPicPr>
          <p:nvPr/>
        </p:nvPicPr>
        <p:blipFill>
          <a:blip r:embed="rId4" cstate="print"/>
          <a:srcRect/>
          <a:stretch>
            <a:fillRect/>
          </a:stretch>
        </p:blipFill>
        <p:spPr bwMode="auto">
          <a:xfrm>
            <a:off x="683568" y="1916832"/>
            <a:ext cx="7963446" cy="37975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4816604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Peter Jacobs</a:t>
            </a:r>
            <a:endParaRPr lang="en-ZA"/>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132856"/>
            <a:ext cx="7919978" cy="38932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554235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Peter Jacobs</a:t>
            </a:r>
            <a:endParaRPr lang="en-ZA" dirty="0"/>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060848"/>
            <a:ext cx="7837350" cy="37444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833116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sz="1800" b="1" i="0" u="none" strike="noStrike" kern="1200" baseline="0">
                <a:solidFill>
                  <a:prstClr val="black"/>
                </a:solidFill>
                <a:latin typeface="+mj-lt"/>
                <a:ea typeface="+mn-ea"/>
                <a:cs typeface="+mn-cs"/>
              </a:defRPr>
            </a:pPr>
            <a:r>
              <a:rPr lang="en-US" sz="2000" b="1" dirty="0">
                <a:solidFill>
                  <a:prstClr val="black"/>
                </a:solidFill>
              </a:rPr>
              <a:t>Figure 2: Proportion of Gr5 students in English &amp; Afrikaans schools acquiring basic reading skills by school location</a:t>
            </a:r>
            <a:br>
              <a:rPr lang="en-US" sz="2000" b="1" dirty="0">
                <a:solidFill>
                  <a:prstClr val="black"/>
                </a:solidFill>
              </a:rPr>
            </a:br>
            <a:r>
              <a:rPr lang="en-US" sz="1100" i="1" dirty="0">
                <a:solidFill>
                  <a:prstClr val="black"/>
                </a:solidFill>
              </a:rPr>
              <a:t>Note: Proportion reaching low international benchmark in PIRLS 2011. SA tested 3515 grade 5 students in 92 schools where </a:t>
            </a:r>
            <a:r>
              <a:rPr lang="en-US" sz="1100" i="1" dirty="0" err="1">
                <a:solidFill>
                  <a:prstClr val="black"/>
                </a:solidFill>
              </a:rPr>
              <a:t>Eng</a:t>
            </a:r>
            <a:r>
              <a:rPr lang="en-US" sz="1100" i="1" dirty="0">
                <a:solidFill>
                  <a:prstClr val="black"/>
                </a:solidFill>
              </a:rPr>
              <a:t>/</a:t>
            </a:r>
            <a:r>
              <a:rPr lang="en-US" sz="1100" i="1" dirty="0" err="1">
                <a:solidFill>
                  <a:prstClr val="black"/>
                </a:solidFill>
              </a:rPr>
              <a:t>Afr</a:t>
            </a:r>
            <a:r>
              <a:rPr lang="en-US" sz="1100" i="1" dirty="0">
                <a:solidFill>
                  <a:prstClr val="black"/>
                </a:solidFill>
              </a:rPr>
              <a:t> was </a:t>
            </a:r>
            <a:r>
              <a:rPr lang="en-US" sz="1100" i="1" dirty="0" smtClean="0">
                <a:solidFill>
                  <a:prstClr val="black"/>
                </a:solidFill>
              </a:rPr>
              <a:t>LOLT</a:t>
            </a:r>
            <a:endParaRPr lang="en-US" sz="1100" dirty="0"/>
          </a:p>
        </p:txBody>
      </p:sp>
      <p:graphicFrame>
        <p:nvGraphicFramePr>
          <p:cNvPr id="4" name="Chart 3"/>
          <p:cNvGraphicFramePr/>
          <p:nvPr>
            <p:extLst>
              <p:ext uri="{D42A27DB-BD31-4B8C-83A1-F6EECF244321}">
                <p14:modId xmlns:p14="http://schemas.microsoft.com/office/powerpoint/2010/main" val="1247697214"/>
              </p:ext>
            </p:extLst>
          </p:nvPr>
        </p:nvGraphicFramePr>
        <p:xfrm>
          <a:off x="467544" y="1700808"/>
          <a:ext cx="8208912"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643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050" y="174625"/>
            <a:ext cx="8313738" cy="806450"/>
          </a:xfrm>
        </p:spPr>
        <p:txBody>
          <a:bodyPr>
            <a:normAutofit fontScale="90000"/>
          </a:bodyPr>
          <a:lstStyle/>
          <a:p>
            <a:r>
              <a:rPr lang="en-ZA" sz="2300">
                <a:latin typeface="Calibri" charset="0"/>
              </a:rPr>
              <a:t>By Gr 3 all children should be able to read, Gr 4 children should be transitioning from “learning to read” to “reading to learn”</a:t>
            </a:r>
          </a:p>
        </p:txBody>
      </p:sp>
      <p:graphicFrame>
        <p:nvGraphicFramePr>
          <p:cNvPr id="16387" name="Content Placeholder 7"/>
          <p:cNvGraphicFramePr>
            <a:graphicFrameLocks noGrp="1"/>
          </p:cNvGraphicFramePr>
          <p:nvPr>
            <p:ph idx="1"/>
            <p:extLst>
              <p:ext uri="{D42A27DB-BD31-4B8C-83A1-F6EECF244321}">
                <p14:modId xmlns:p14="http://schemas.microsoft.com/office/powerpoint/2010/main" val="396084425"/>
              </p:ext>
            </p:extLst>
          </p:nvPr>
        </p:nvGraphicFramePr>
        <p:xfrm>
          <a:off x="123825" y="849313"/>
          <a:ext cx="8850313" cy="5891212"/>
        </p:xfrm>
        <a:graphic>
          <a:graphicData uri="http://schemas.openxmlformats.org/presentationml/2006/ole">
            <mc:AlternateContent xmlns:mc="http://schemas.openxmlformats.org/markup-compatibility/2006">
              <mc:Choice xmlns:v="urn:schemas-microsoft-com:vml" Requires="v">
                <p:oleObj spid="_x0000_s1072" name="Worksheet" r:id="rId4" imgW="8851900" imgH="5892800" progId="Excel.Sheet.8">
                  <p:embed/>
                </p:oleObj>
              </mc:Choice>
              <mc:Fallback>
                <p:oleObj name="Worksheet" r:id="rId4" imgW="8851900" imgH="5892800" progId="Excel.Sheet.8">
                  <p:embed/>
                  <p:pic>
                    <p:nvPicPr>
                      <p:cNvPr id="0" name=""/>
                      <p:cNvPicPr>
                        <a:picLocks noGrp="1" noChangeArrowheads="1"/>
                      </p:cNvPicPr>
                      <p:nvPr/>
                    </p:nvPicPr>
                    <p:blipFill>
                      <a:blip r:embed="rId5"/>
                      <a:srcRect/>
                      <a:stretch>
                        <a:fillRect/>
                      </a:stretch>
                    </p:blipFill>
                    <p:spPr bwMode="auto">
                      <a:xfrm>
                        <a:off x="123825" y="849313"/>
                        <a:ext cx="8850313" cy="5891212"/>
                      </a:xfrm>
                      <a:prstGeom prst="rect">
                        <a:avLst/>
                      </a:prstGeom>
                    </p:spPr>
                  </p:pic>
                </p:oleObj>
              </mc:Fallback>
            </mc:AlternateContent>
          </a:graphicData>
        </a:graphic>
      </p:graphicFrame>
      <p:pic>
        <p:nvPicPr>
          <p:cNvPr id="16388" name="Picture 3" descr="C:\Documents and Settings\User\Desktop\PIRLS2011_logo_l.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050" y="6457950"/>
            <a:ext cx="330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7">
            <a:extLst>
              <a:ext uri="{28A0092B-C50C-407E-A947-70E740481C1C}">
                <a14:useLocalDpi xmlns:a14="http://schemas.microsoft.com/office/drawing/2010/main" val="0"/>
              </a:ext>
            </a:extLst>
          </a:blip>
          <a:srcRect t="14803" r="16418" b="18585"/>
          <a:stretch>
            <a:fillRect/>
          </a:stretch>
        </p:blipFill>
        <p:spPr bwMode="auto">
          <a:xfrm>
            <a:off x="8210550" y="6469063"/>
            <a:ext cx="7350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p:cNvSpPr txBox="1">
            <a:spLocks noChangeArrowheads="1"/>
          </p:cNvSpPr>
          <p:nvPr/>
        </p:nvSpPr>
        <p:spPr bwMode="auto">
          <a:xfrm>
            <a:off x="5859463" y="2133600"/>
            <a:ext cx="3086100" cy="1476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US"/>
              <a:t>Red sections here show the </a:t>
            </a:r>
          </a:p>
          <a:p>
            <a:pPr eaLnBrk="1" hangingPunct="1"/>
            <a:r>
              <a:rPr lang="en-US"/>
              <a:t>proportion of children that are </a:t>
            </a:r>
          </a:p>
          <a:p>
            <a:pPr eaLnBrk="1" hangingPunct="1"/>
            <a:r>
              <a:rPr lang="en-US"/>
              <a:t>completely illiterate in Grade 4</a:t>
            </a:r>
          </a:p>
          <a:p>
            <a:pPr eaLnBrk="1" hangingPunct="1"/>
            <a:r>
              <a:rPr lang="en-US"/>
              <a:t>, i.e. they cannot read in any </a:t>
            </a:r>
          </a:p>
          <a:p>
            <a:pPr eaLnBrk="1" hangingPunct="1"/>
            <a:r>
              <a:rPr lang="en-US"/>
              <a:t>language</a:t>
            </a:r>
          </a:p>
        </p:txBody>
      </p:sp>
    </p:spTree>
    <p:extLst>
      <p:ext uri="{BB962C8B-B14F-4D97-AF65-F5344CB8AC3E}">
        <p14:creationId xmlns:p14="http://schemas.microsoft.com/office/powerpoint/2010/main" val="219542587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2730332563"/>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2014)</a:t>
            </a:r>
            <a:endParaRPr lang="en-ZA" sz="1400" dirty="0"/>
          </a:p>
        </p:txBody>
      </p:sp>
    </p:spTree>
    <p:extLst>
      <p:ext uri="{BB962C8B-B14F-4D97-AF65-F5344CB8AC3E}">
        <p14:creationId xmlns:p14="http://schemas.microsoft.com/office/powerpoint/2010/main" val="4044522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might we use them for?</a:t>
            </a:r>
            <a:endParaRPr lang="en-US" dirty="0"/>
          </a:p>
        </p:txBody>
      </p:sp>
      <p:sp>
        <p:nvSpPr>
          <p:cNvPr id="3" name="Content Placeholder 2"/>
          <p:cNvSpPr>
            <a:spLocks noGrp="1"/>
          </p:cNvSpPr>
          <p:nvPr>
            <p:ph idx="1"/>
          </p:nvPr>
        </p:nvSpPr>
        <p:spPr/>
        <p:txBody>
          <a:bodyPr/>
          <a:lstStyle/>
          <a:p>
            <a:r>
              <a:rPr lang="en-US" sz="2400" dirty="0" smtClean="0"/>
              <a:t>Nationally representative information on some important aspect that does not exist in administrative data sets</a:t>
            </a:r>
          </a:p>
          <a:p>
            <a:pPr lvl="1"/>
            <a:r>
              <a:rPr lang="en-US" sz="2000" dirty="0" smtClean="0"/>
              <a:t>Teacher content knowledge (SACMEQ)</a:t>
            </a:r>
          </a:p>
          <a:p>
            <a:pPr lvl="1"/>
            <a:r>
              <a:rPr lang="en-US" sz="2000" dirty="0" smtClean="0"/>
              <a:t>Curriculum coverage (NSES)</a:t>
            </a:r>
          </a:p>
          <a:p>
            <a:pPr lvl="1"/>
            <a:r>
              <a:rPr lang="en-US" sz="2000" dirty="0" smtClean="0"/>
              <a:t>Focusing on curriculum learning areas (TIMSS)</a:t>
            </a:r>
          </a:p>
          <a:p>
            <a:r>
              <a:rPr lang="en-US" sz="2400" dirty="0" smtClean="0"/>
              <a:t>Use the released items from TIMSS or PIRLS</a:t>
            </a:r>
          </a:p>
          <a:p>
            <a:pPr lvl="1"/>
            <a:r>
              <a:rPr lang="en-US" sz="2000" dirty="0">
                <a:hlinkClick r:id="rId2"/>
              </a:rPr>
              <a:t>http://timssandpirls.bc.edu/timss2011/international-released-</a:t>
            </a:r>
            <a:r>
              <a:rPr lang="en-US" sz="2000" dirty="0" smtClean="0">
                <a:hlinkClick r:id="rId2"/>
              </a:rPr>
              <a:t>items.html</a:t>
            </a:r>
            <a:r>
              <a:rPr lang="en-US" sz="2000" dirty="0" smtClean="0"/>
              <a:t> </a:t>
            </a:r>
          </a:p>
          <a:p>
            <a:pPr lvl="1"/>
            <a:r>
              <a:rPr lang="en-US" sz="2000" dirty="0" smtClean="0"/>
              <a:t>When creating the Systemic Evaluation surveys and tests? In provincial surveys? For other kinds of assessments (teacher tests?)</a:t>
            </a:r>
            <a:endParaRPr lang="en-US" sz="2000" dirty="0"/>
          </a:p>
        </p:txBody>
      </p:sp>
    </p:spTree>
    <p:extLst>
      <p:ext uri="{BB962C8B-B14F-4D97-AF65-F5344CB8AC3E}">
        <p14:creationId xmlns:p14="http://schemas.microsoft.com/office/powerpoint/2010/main" val="16942037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Released items</a:t>
            </a:r>
            <a:endParaRPr lang="en-US" dirty="0"/>
          </a:p>
        </p:txBody>
      </p:sp>
      <p:pic>
        <p:nvPicPr>
          <p:cNvPr id="4" name="Picture 3" descr="Screen Shot 2016-02-03 at 11.59.4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916831"/>
            <a:ext cx="3096344" cy="3759847"/>
          </a:xfrm>
          <a:prstGeom prst="rect">
            <a:avLst/>
          </a:prstGeom>
          <a:ln>
            <a:noFill/>
          </a:ln>
          <a:effectLst>
            <a:outerShdw blurRad="292100" dist="139700" dir="2700000" algn="tl" rotWithShape="0">
              <a:srgbClr val="333333">
                <a:alpha val="65000"/>
              </a:srgbClr>
            </a:outerShdw>
          </a:effectLst>
        </p:spPr>
      </p:pic>
      <p:pic>
        <p:nvPicPr>
          <p:cNvPr id="5" name="Picture 4" descr="Screen Shot 2016-02-03 at 12.00.4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736" y="2276872"/>
            <a:ext cx="3096344" cy="3718004"/>
          </a:xfrm>
          <a:prstGeom prst="rect">
            <a:avLst/>
          </a:prstGeom>
          <a:ln>
            <a:noFill/>
          </a:ln>
          <a:effectLst>
            <a:outerShdw blurRad="292100" dist="139700" dir="2700000" algn="tl" rotWithShape="0">
              <a:srgbClr val="333333">
                <a:alpha val="65000"/>
              </a:srgbClr>
            </a:outerShdw>
          </a:effectLst>
        </p:spPr>
      </p:pic>
      <p:pic>
        <p:nvPicPr>
          <p:cNvPr id="6" name="Picture 5" descr="Screen Shot 2016-02-03 at 12.03.1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2466677"/>
            <a:ext cx="3620120" cy="43913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95590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333375"/>
            <a:ext cx="3959225" cy="6335713"/>
          </a:xfrm>
          <a:solidFill>
            <a:schemeClr val="bg1">
              <a:lumMod val="95000"/>
            </a:schemeClr>
          </a:solidFill>
        </p:spPr>
        <p:txBody>
          <a:bodyPr/>
          <a:lstStyle/>
          <a:p>
            <a:pPr algn="ctr">
              <a:spcBef>
                <a:spcPct val="0"/>
              </a:spcBef>
              <a:buFont typeface="Arial" pitchFamily="34" charset="0"/>
              <a:buNone/>
              <a:defRPr/>
            </a:pPr>
            <a:r>
              <a:rPr lang="en-ZA" sz="4800" b="1" dirty="0" smtClean="0">
                <a:solidFill>
                  <a:srgbClr val="C00000"/>
                </a:solidFill>
                <a:latin typeface="+mj-lt"/>
                <a:ea typeface="+mj-ea"/>
                <a:cs typeface="+mj-cs"/>
              </a:rPr>
              <a:t>ANA</a:t>
            </a:r>
          </a:p>
          <a:p>
            <a:pPr algn="ctr">
              <a:spcBef>
                <a:spcPct val="0"/>
              </a:spcBef>
              <a:buFont typeface="Arial" pitchFamily="34" charset="0"/>
              <a:buNone/>
              <a:defRPr/>
            </a:pPr>
            <a:endParaRPr lang="en-ZA" sz="2400" b="1" dirty="0" smtClean="0">
              <a:solidFill>
                <a:srgbClr val="C00000"/>
              </a:solidFill>
              <a:latin typeface="+mj-lt"/>
              <a:ea typeface="+mj-ea"/>
              <a:cs typeface="+mj-cs"/>
            </a:endParaRPr>
          </a:p>
          <a:p>
            <a:pPr>
              <a:buFont typeface="Arial" pitchFamily="34" charset="0"/>
              <a:buNone/>
              <a:defRPr/>
            </a:pPr>
            <a:r>
              <a:rPr lang="en-ZA" sz="2000" b="1" dirty="0" smtClean="0">
                <a:ea typeface="+mn-ea"/>
                <a:cs typeface="+mn-cs"/>
              </a:rPr>
              <a:t>What:</a:t>
            </a:r>
          </a:p>
          <a:p>
            <a:pPr>
              <a:buFont typeface="Arial" pitchFamily="34" charset="0"/>
              <a:buChar char="•"/>
              <a:defRPr/>
            </a:pPr>
            <a:r>
              <a:rPr lang="en-ZA" sz="1400" i="1" dirty="0" smtClean="0">
                <a:ea typeface="+mn-ea"/>
                <a:cs typeface="+mn-cs"/>
              </a:rPr>
              <a:t>Annual National Assessments</a:t>
            </a:r>
          </a:p>
          <a:p>
            <a:pPr>
              <a:buFont typeface="Arial" pitchFamily="34" charset="0"/>
              <a:buChar char="•"/>
              <a:defRPr/>
            </a:pPr>
            <a:r>
              <a:rPr lang="en-ZA" sz="1400" i="1" dirty="0" smtClean="0">
                <a:ea typeface="+mn-ea"/>
                <a:cs typeface="+mn-cs"/>
              </a:rPr>
              <a:t>Administrative data on enrolments, staff, schools etc.</a:t>
            </a:r>
          </a:p>
          <a:p>
            <a:pPr>
              <a:buFont typeface="Arial" pitchFamily="34" charset="0"/>
              <a:buChar char="•"/>
              <a:defRPr/>
            </a:pPr>
            <a:r>
              <a:rPr lang="en-ZA" sz="1400" i="1" dirty="0" smtClean="0">
                <a:ea typeface="+mn-ea"/>
                <a:cs typeface="+mn-cs"/>
              </a:rPr>
              <a:t>Collected by DBE</a:t>
            </a:r>
          </a:p>
          <a:p>
            <a:pPr>
              <a:buFont typeface="Arial" pitchFamily="34" charset="0"/>
              <a:buNone/>
              <a:defRPr/>
            </a:pPr>
            <a:r>
              <a:rPr lang="en-ZA" sz="2000" b="1" dirty="0" smtClean="0">
                <a:ea typeface="+mn-ea"/>
                <a:cs typeface="+mn-cs"/>
              </a:rPr>
              <a:t>When and Who:</a:t>
            </a:r>
          </a:p>
          <a:p>
            <a:pPr>
              <a:buFont typeface="Arial" pitchFamily="34" charset="0"/>
              <a:buChar char="•"/>
              <a:defRPr/>
            </a:pPr>
            <a:r>
              <a:rPr lang="en-ZA" sz="1400" dirty="0" smtClean="0">
                <a:ea typeface="+mn-ea"/>
                <a:cs typeface="+mn-cs"/>
              </a:rPr>
              <a:t>Grades 1-6 and 9 (maths and language - FAL and HL)</a:t>
            </a:r>
            <a:endParaRPr lang="en-ZA" sz="2000" b="1" dirty="0" smtClean="0">
              <a:solidFill>
                <a:schemeClr val="bg1">
                  <a:lumMod val="50000"/>
                </a:schemeClr>
              </a:solidFill>
              <a:ea typeface="+mn-ea"/>
              <a:cs typeface="+mn-cs"/>
            </a:endParaRPr>
          </a:p>
          <a:p>
            <a:pPr>
              <a:buFont typeface="Arial" pitchFamily="34" charset="0"/>
              <a:buNone/>
              <a:defRPr/>
            </a:pPr>
            <a:r>
              <a:rPr lang="en-ZA" sz="2000" b="1" dirty="0" smtClean="0">
                <a:ea typeface="+mn-ea"/>
                <a:cs typeface="+mn-cs"/>
              </a:rPr>
              <a:t>Examples of how can we use it?</a:t>
            </a:r>
          </a:p>
          <a:p>
            <a:pPr>
              <a:buFont typeface="Arial" pitchFamily="34" charset="0"/>
              <a:buChar char="•"/>
              <a:defRPr/>
            </a:pPr>
            <a:r>
              <a:rPr lang="en-ZA" sz="1400" dirty="0" smtClean="0">
                <a:ea typeface="+mn-ea"/>
                <a:cs typeface="+mn-cs"/>
              </a:rPr>
              <a:t>Analyse performance at primary grades, potentially at the micro-level (district/circuit)</a:t>
            </a:r>
          </a:p>
          <a:p>
            <a:pPr>
              <a:buFont typeface="Arial" pitchFamily="34" charset="0"/>
              <a:buChar char="•"/>
              <a:defRPr/>
            </a:pPr>
            <a:r>
              <a:rPr lang="en-ZA" sz="1400" dirty="0" smtClean="0">
                <a:ea typeface="+mn-ea"/>
                <a:cs typeface="+mn-cs"/>
              </a:rPr>
              <a:t>Create indicators for dashboards</a:t>
            </a:r>
          </a:p>
          <a:p>
            <a:pPr>
              <a:buFont typeface="Arial" pitchFamily="34" charset="0"/>
              <a:buChar char="•"/>
              <a:defRPr/>
            </a:pPr>
            <a:r>
              <a:rPr lang="en-ZA" sz="1400" dirty="0" smtClean="0">
                <a:ea typeface="+mn-ea"/>
                <a:cs typeface="+mn-cs"/>
              </a:rPr>
              <a:t>Report cards (once ANA is externally evaluated at one grade)</a:t>
            </a:r>
          </a:p>
          <a:p>
            <a:pPr>
              <a:buFont typeface="Arial" pitchFamily="34" charset="0"/>
              <a:buChar char="•"/>
              <a:defRPr/>
            </a:pPr>
            <a:r>
              <a:rPr lang="en-ZA" sz="1400" dirty="0" smtClean="0">
                <a:ea typeface="+mn-ea"/>
                <a:cs typeface="+mn-cs"/>
              </a:rPr>
              <a:t>Early indicators of problems/deficits</a:t>
            </a:r>
          </a:p>
          <a:p>
            <a:pPr>
              <a:buFont typeface="Arial" pitchFamily="34" charset="0"/>
              <a:buChar char="•"/>
              <a:defRPr/>
            </a:pPr>
            <a:r>
              <a:rPr lang="en-ZA" sz="1400" dirty="0" smtClean="0">
                <a:ea typeface="+mn-ea"/>
                <a:cs typeface="+mn-cs"/>
              </a:rPr>
              <a:t>Planning at primary school level</a:t>
            </a:r>
          </a:p>
          <a:p>
            <a:pPr>
              <a:buFont typeface="Arial" pitchFamily="34" charset="0"/>
              <a:buChar char="•"/>
              <a:defRPr/>
            </a:pPr>
            <a:r>
              <a:rPr lang="en-ZA" sz="1400" dirty="0" smtClean="0">
                <a:ea typeface="+mn-ea"/>
                <a:cs typeface="+mn-cs"/>
              </a:rPr>
              <a:t>Serious comparability problems between ANA 2011 and ANA 2012 </a:t>
            </a:r>
            <a:r>
              <a:rPr lang="en-ZA" sz="1200" dirty="0" smtClean="0">
                <a:ea typeface="+mn-ea"/>
                <a:cs typeface="+mn-cs"/>
              </a:rPr>
              <a:t>(see SVDB and </a:t>
            </a:r>
            <a:r>
              <a:rPr lang="en-ZA" sz="1200" dirty="0" err="1" smtClean="0">
                <a:ea typeface="+mn-ea"/>
                <a:cs typeface="+mn-cs"/>
              </a:rPr>
              <a:t>Spaull</a:t>
            </a:r>
            <a:r>
              <a:rPr lang="en-ZA" sz="1200" dirty="0" smtClean="0">
                <a:ea typeface="+mn-ea"/>
                <a:cs typeface="+mn-cs"/>
              </a:rPr>
              <a:t> interview)</a:t>
            </a:r>
            <a:endParaRPr lang="en-ZA" sz="1400"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sp>
        <p:nvSpPr>
          <p:cNvPr id="27650" name="TextBox 9"/>
          <p:cNvSpPr txBox="1">
            <a:spLocks noChangeArrowheads="1"/>
          </p:cNvSpPr>
          <p:nvPr/>
        </p:nvSpPr>
        <p:spPr bwMode="auto">
          <a:xfrm>
            <a:off x="5327650" y="0"/>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a:t>ANA – see Spaull (2012)</a:t>
            </a:r>
          </a:p>
        </p:txBody>
      </p:sp>
      <p:pic>
        <p:nvPicPr>
          <p:cNvPr id="9" name="Picture 8"/>
          <p:cNvPicPr/>
          <p:nvPr/>
        </p:nvPicPr>
        <p:blipFill>
          <a:blip r:embed="rId3"/>
          <a:stretch>
            <a:fillRect/>
          </a:stretch>
        </p:blipFill>
        <p:spPr bwMode="auto">
          <a:xfrm>
            <a:off x="4500563" y="333375"/>
            <a:ext cx="4500562" cy="2232025"/>
          </a:xfrm>
          <a:prstGeom prst="rect">
            <a:avLst/>
          </a:prstGeom>
          <a:ln>
            <a:noFill/>
          </a:ln>
          <a:effectLst>
            <a:outerShdw blurRad="292100" dist="139700" dir="2700000" algn="tl" rotWithShape="0">
              <a:srgbClr val="333333">
                <a:alpha val="65000"/>
              </a:srgbClr>
            </a:outerShdw>
          </a:effectLst>
        </p:spPr>
      </p:pic>
      <p:pic>
        <p:nvPicPr>
          <p:cNvPr id="2765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2636838"/>
            <a:ext cx="33845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14" descr="C:\Users\Nic Spaull\Dropbox\_SVDB work\UNICEF DBE - 2012\Graphs\Scatter gr3-6 num WC.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4724400"/>
            <a:ext cx="331311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0" y="549275"/>
            <a:ext cx="3827463" cy="2362200"/>
          </a:xfrm>
        </p:spPr>
        <p:txBody>
          <a:bodyPr/>
          <a:lstStyle/>
          <a:p>
            <a:r>
              <a:rPr lang="en-ZA" sz="5400" b="1">
                <a:latin typeface="Calibri" charset="0"/>
              </a:rPr>
              <a:t>ANA</a:t>
            </a:r>
            <a:r>
              <a:rPr lang="en-ZA">
                <a:latin typeface="Calibri" charset="0"/>
              </a:rPr>
              <a:t/>
            </a:r>
            <a:br>
              <a:rPr lang="en-ZA">
                <a:latin typeface="Calibri" charset="0"/>
              </a:rPr>
            </a:br>
            <a:r>
              <a:rPr lang="en-ZA" sz="2800">
                <a:latin typeface="Calibri" charset="0"/>
              </a:rPr>
              <a:t>Language by grade/quintile (KZN)</a:t>
            </a:r>
            <a:endParaRPr lang="en-ZA">
              <a:latin typeface="Calibri" charset="0"/>
            </a:endParaRP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188913"/>
            <a:ext cx="5167312" cy="644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Chart 3"/>
          <p:cNvGraphicFramePr/>
          <p:nvPr/>
        </p:nvGraphicFramePr>
        <p:xfrm>
          <a:off x="0" y="3933056"/>
          <a:ext cx="3779912" cy="280831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7500" y="342900"/>
            <a:ext cx="8496300" cy="6159500"/>
          </a:xfrm>
          <a:prstGeom prst="rect">
            <a:avLst/>
          </a:prstGeom>
        </p:spPr>
      </p:pic>
    </p:spTree>
    <p:extLst>
      <p:ext uri="{BB962C8B-B14F-4D97-AF65-F5344CB8AC3E}">
        <p14:creationId xmlns:p14="http://schemas.microsoft.com/office/powerpoint/2010/main" val="291122211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2100" y="330200"/>
            <a:ext cx="8547100" cy="6197600"/>
          </a:xfrm>
          <a:prstGeom prst="rect">
            <a:avLst/>
          </a:prstGeom>
        </p:spPr>
      </p:pic>
    </p:spTree>
    <p:extLst>
      <p:ext uri="{BB962C8B-B14F-4D97-AF65-F5344CB8AC3E}">
        <p14:creationId xmlns:p14="http://schemas.microsoft.com/office/powerpoint/2010/main" val="238259013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323850" y="476250"/>
            <a:ext cx="6850063" cy="1228725"/>
          </a:xfrm>
        </p:spPr>
        <p:txBody>
          <a:bodyPr/>
          <a:lstStyle/>
          <a:p>
            <a:r>
              <a:rPr lang="en-ZA" b="1">
                <a:latin typeface="Calibri" charset="0"/>
              </a:rPr>
              <a:t>Conclusion</a:t>
            </a:r>
          </a:p>
        </p:txBody>
      </p:sp>
      <p:sp>
        <p:nvSpPr>
          <p:cNvPr id="44034" name="Content Placeholder 2"/>
          <p:cNvSpPr>
            <a:spLocks noGrp="1"/>
          </p:cNvSpPr>
          <p:nvPr>
            <p:ph idx="1"/>
          </p:nvPr>
        </p:nvSpPr>
        <p:spPr>
          <a:xfrm>
            <a:off x="467544" y="1700808"/>
            <a:ext cx="8229600" cy="4065588"/>
          </a:xfrm>
        </p:spPr>
        <p:txBody>
          <a:bodyPr/>
          <a:lstStyle/>
          <a:p>
            <a:r>
              <a:rPr lang="en-ZA" sz="2400" dirty="0">
                <a:latin typeface="Calibri" charset="0"/>
              </a:rPr>
              <a:t>Data is essential for making </a:t>
            </a:r>
            <a:r>
              <a:rPr lang="en-ZA" sz="2400" b="1" dirty="0">
                <a:latin typeface="Calibri" charset="0"/>
              </a:rPr>
              <a:t>informed decisions</a:t>
            </a:r>
          </a:p>
          <a:p>
            <a:r>
              <a:rPr lang="en-ZA" sz="2400" dirty="0" smtClean="0">
                <a:latin typeface="Calibri" charset="0"/>
              </a:rPr>
              <a:t>To be able to use these data sets requires some level of analytic proficiency. Basic proficiency can take as little as 4 months but is infinitely valuable.</a:t>
            </a:r>
            <a:endParaRPr lang="en-ZA" sz="2400" dirty="0">
              <a:latin typeface="Calibri" charset="0"/>
            </a:endParaRPr>
          </a:p>
          <a:p>
            <a:r>
              <a:rPr lang="en-ZA" sz="2400" b="1" dirty="0">
                <a:latin typeface="Calibri" charset="0"/>
              </a:rPr>
              <a:t>Nationally representative datasets </a:t>
            </a:r>
            <a:r>
              <a:rPr lang="en-ZA" sz="2400" dirty="0">
                <a:latin typeface="Calibri" charset="0"/>
              </a:rPr>
              <a:t>allow us to draw conclusions for each province and the whole country – something that is not possible from small local studies.</a:t>
            </a:r>
          </a:p>
          <a:p>
            <a:r>
              <a:rPr lang="en-ZA" sz="2400" dirty="0">
                <a:latin typeface="Calibri" charset="0"/>
              </a:rPr>
              <a:t>DBE has access to a wealth of useful but </a:t>
            </a:r>
            <a:r>
              <a:rPr lang="en-ZA" sz="2400" b="1" dirty="0">
                <a:latin typeface="Calibri" charset="0"/>
              </a:rPr>
              <a:t>under-utilized </a:t>
            </a:r>
            <a:r>
              <a:rPr lang="en-ZA" sz="2400" dirty="0">
                <a:latin typeface="Calibri" charset="0"/>
              </a:rPr>
              <a:t>data</a:t>
            </a:r>
          </a:p>
          <a:p>
            <a:pPr lvl="1"/>
            <a:r>
              <a:rPr lang="en-ZA" sz="2000" dirty="0" smtClean="0">
                <a:latin typeface="Calibri" charset="0"/>
              </a:rPr>
              <a:t>ANA, </a:t>
            </a:r>
            <a:r>
              <a:rPr lang="en-ZA" sz="2000" dirty="0">
                <a:latin typeface="Calibri" charset="0"/>
              </a:rPr>
              <a:t>EMIS, MATRIC, HH-SURVEYS (also PERSAL &amp; SYSTEMIC</a:t>
            </a:r>
            <a:r>
              <a:rPr lang="en-ZA" sz="2000" dirty="0" smtClean="0">
                <a:latin typeface="Calibri" charset="0"/>
              </a:rPr>
              <a:t>)</a:t>
            </a:r>
          </a:p>
          <a:p>
            <a:r>
              <a:rPr lang="en-ZA" sz="2400" dirty="0" smtClean="0">
                <a:latin typeface="Calibri" charset="0"/>
              </a:rPr>
              <a:t>Many datasets are publicly available on request</a:t>
            </a:r>
          </a:p>
          <a:p>
            <a:pPr lvl="1"/>
            <a:r>
              <a:rPr lang="en-ZA" sz="2000" dirty="0">
                <a:latin typeface="Calibri" charset="0"/>
              </a:rPr>
              <a:t>SACMEQ, TIMSS, </a:t>
            </a:r>
            <a:r>
              <a:rPr lang="en-ZA" sz="2000" dirty="0" smtClean="0">
                <a:latin typeface="Calibri" charset="0"/>
              </a:rPr>
              <a:t>PIRLS (SACMEQ 2013 soon to be available)</a:t>
            </a:r>
            <a:endParaRPr lang="en-ZA" sz="2400" dirty="0">
              <a:latin typeface="Calibri" charset="0"/>
            </a:endParaRPr>
          </a:p>
          <a:p>
            <a:pPr algn="r"/>
            <a:r>
              <a:rPr lang="en-ZA" sz="2400" dirty="0">
                <a:latin typeface="Calibri" charset="0"/>
              </a:rPr>
              <a:t>“</a:t>
            </a:r>
            <a:r>
              <a:rPr lang="en-ZA" altLang="ja-JP" sz="2400" b="1" i="1" dirty="0">
                <a:solidFill>
                  <a:srgbClr val="FF0000"/>
                </a:solidFill>
                <a:latin typeface="Calibri" charset="0"/>
              </a:rPr>
              <a:t>Without data you are just another person with an opinion</a:t>
            </a:r>
            <a:r>
              <a:rPr lang="en-ZA" sz="2400" dirty="0">
                <a:latin typeface="Calibri" charset="0"/>
              </a:rPr>
              <a:t>”</a:t>
            </a:r>
            <a:r>
              <a:rPr lang="en-ZA" altLang="ja-JP" sz="2400" dirty="0">
                <a:latin typeface="Calibri" charset="0"/>
              </a:rPr>
              <a:t> – Andreas Schleicher</a:t>
            </a:r>
            <a:endParaRPr lang="en-ZA" sz="2400" dirty="0">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qWPActWJAEGo6_rz6pOAY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PpsMXrDx0C.LHztWw4K7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9gBvTrR0VUWhc5jO.Gu.w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WKRe3mWa70esB1s8NJrH8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nlZPKjFzUmmAXMT_fQ2i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0W0v6Jw1bkO1mWNhQv2.v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DMR163fNEqRyKX5ge6nv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n8mawPPVWEKQ0wnpzxlaA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mJkCpH600O_IU17WsfL1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HpOol8aV6kCqeDHqPqZUE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9pMMdWLykUO0VIFgtOcrh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aa0wLvuAdkyFrQ8pC0rAb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ciML4X2fi02sQRrryk.7x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vXxhpXQ5xU6WihijCRbJk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sYbgVXyXDE.mEO_nLxV3I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98d7lLNHr0iLbTTIiqQsM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4jAqQlx7dkeMhtRHwlA99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M4XlsmUpd0q_lTSUzv7iB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Xu1zHm12dUWUOgoc5a3_N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TN5_fpnvh0imjGwhWGHlT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PaFLtXTwUUWsHuQ9yhivv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98d7lLNHr0iLbTTIiqQsM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mJkCpH600O_IU17WsfL1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HpOol8aV6kCqeDHqPqZUE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9pMMdWLykUO0VIFgtOcrh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aa0wLvuAdkyFrQ8pC0rAb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ciML4X2fi02sQRrryk.7x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vXxhpXQ5xU6WihijCRbJk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sYbgVXyXDE.mEO_nLxV3I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98d7lLNHr0iLbTTIiqQs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4jAqQlx7dkeMhtRHwlA99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M4XlsmUpd0q_lTSUzv7iB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Xu1zHm12dUWUOgoc5a3_N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TN5_fpnvh0imjGwhWGHlT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PaFLtXTwUUWsHuQ9yhivv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adEhCIerJ0GlCM60NwOJ_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2U_qzh_rukWbQmyIYZO1Z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u2jZmOgm4Eu23jz_.PiIQ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eJMJ4t6jlUiUQhh60bmEF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oQsxqYDs0Kjkk_87zn1F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gGF4QtcaQ0a1v0vPQ.sst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dVtqjZ1jekC7_O78a3fLc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5tAET9AYDUGZ5wtaFZYNX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nTbT7QK3h0i7xwldgVZ5x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K7Ws96ACjkavQUpoon0j2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aEy4l_jrHEWIzVRIBFW.E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vugaV2M3TkKjlGqwJOBFk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1.22KixBBU6paxFeN6hC0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IKSqTjiB7U6VyPSIpPjtg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46rrz6pLeEqY7ZVUkE0Ka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3IsjA7fQU06hPC40fcJDt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J6ulVy1NfkCG5CJh09DjW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nJH39t70RkyLGGCNqx9_m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RunAgkNYB0eHZJ4H8wE07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nBnpviQzt0CF_y0a4wZpD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I.vl5LJ5rka4L_qXYQ34n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opqXn2f0mEaRf2AGAUxuK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0ycLfo7bEifQzzxYDSq4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9rsOLh9OI0KiywTBlfciH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OuovTUBnzU6MXXDkkvsY4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5704</TotalTime>
  <Words>3820</Words>
  <Application>Microsoft Macintosh PowerPoint</Application>
  <PresentationFormat>On-screen Show (4:3)</PresentationFormat>
  <Paragraphs>483</Paragraphs>
  <Slides>40</Slides>
  <Notes>15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Office Theme</vt:lpstr>
      <vt:lpstr>think-cell Slide</vt:lpstr>
      <vt:lpstr>Worksheet</vt:lpstr>
      <vt:lpstr>Remodeling the Annual National Assessments Thoughts &amp; suggestions for the road ahead</vt:lpstr>
      <vt:lpstr>What ongoing assessments do we have in SA?</vt:lpstr>
      <vt:lpstr>When were they conducted?</vt:lpstr>
      <vt:lpstr>PowerPoint Presentation</vt:lpstr>
      <vt:lpstr>My starting assumptions</vt:lpstr>
      <vt:lpstr>What is the purpose of the ANA?</vt:lpstr>
      <vt:lpstr>Critical of ANAs</vt:lpstr>
      <vt:lpstr>Main problems with ANA at the moment…</vt:lpstr>
      <vt:lpstr>Quick exercise on reporting…</vt:lpstr>
      <vt:lpstr>BUT, also strong support for a national assessment at primary level</vt:lpstr>
      <vt:lpstr>Clear need for a nationally-standardized test at primary school level</vt:lpstr>
      <vt:lpstr>Suggestions</vt:lpstr>
      <vt:lpstr>MCQ</vt:lpstr>
      <vt:lpstr>Types of reports</vt:lpstr>
      <vt:lpstr>Existing ANA reports</vt:lpstr>
      <vt:lpstr>Possibilities for SA report cards…</vt:lpstr>
      <vt:lpstr>PowerPoint Presentation</vt:lpstr>
      <vt:lpstr>ProvaBrasil report card</vt:lpstr>
      <vt:lpstr>ProvaBrasil report card</vt:lpstr>
      <vt:lpstr>EXAMPLE: Dashboard for districts (MSDF DELL Fdn)</vt:lpstr>
      <vt:lpstr>What will happen if we have no U-ANA?</vt:lpstr>
      <vt:lpstr>What will happen if we have no U-ANA?</vt:lpstr>
      <vt:lpstr>Maths: Insurmountable learning deficits</vt:lpstr>
      <vt:lpstr>Related to ANA…interventions</vt:lpstr>
      <vt:lpstr>Further resources</vt:lpstr>
      <vt:lpstr>PowerPoint Presentation</vt:lpstr>
      <vt:lpstr>Figure 1: Proportion of Grade 4 students that are illiterate and the proportion who cannot read for meaning (in LOLT Gr1-3) Using prePIRLS 2011 illiterate: cannot reach low benchmark. Read for meaning: reach intermediate benchmark. Note: prePIRLS not stratfied by province (Northern Cape and Free State excluded because they had less than 1000 learners)</vt:lpstr>
      <vt:lpstr>Ashbury Primary</vt:lpstr>
      <vt:lpstr>Peter Jacobs</vt:lpstr>
      <vt:lpstr>Peter Jacobs</vt:lpstr>
      <vt:lpstr>Figure 2: Proportion of Gr5 students in English &amp; Afrikaans schools acquiring basic reading skills by school location Note: Proportion reaching low international benchmark in PIRLS 2011. SA tested 3515 grade 5 students in 92 schools where Eng/Afr was LOLT</vt:lpstr>
      <vt:lpstr>By Gr 3 all children should be able to read, Gr 4 children should be transitioning from “learning to read” to “reading to learn”</vt:lpstr>
      <vt:lpstr>NSES question 42 NSES followed about 15000 students (266 schools) and tested them in Grade 3 (2007), Grade 4 (2008) and Grade 5 (2009). </vt:lpstr>
      <vt:lpstr>What might we use them for?</vt:lpstr>
      <vt:lpstr>Released items</vt:lpstr>
      <vt:lpstr>PowerPoint Presentation</vt:lpstr>
      <vt:lpstr>ANA Language by grade/quintile (KZN)</vt:lpstr>
      <vt:lpstr>PowerPoint Presentation</vt:lpstr>
      <vt:lpstr>PowerPoint Presentation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 Spaull</dc:creator>
  <cp:lastModifiedBy>Nic</cp:lastModifiedBy>
  <cp:revision>316</cp:revision>
  <dcterms:created xsi:type="dcterms:W3CDTF">2012-02-08T19:45:13Z</dcterms:created>
  <dcterms:modified xsi:type="dcterms:W3CDTF">2016-03-02T08:59:06Z</dcterms:modified>
</cp:coreProperties>
</file>