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g" ContentType="image/jpeg"/>
  <Default Extension="jpe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3" r:id="rId4"/>
    <p:sldId id="261" r:id="rId5"/>
    <p:sldId id="260" r:id="rId6"/>
    <p:sldId id="269" r:id="rId7"/>
    <p:sldId id="266" r:id="rId8"/>
    <p:sldId id="267" r:id="rId9"/>
    <p:sldId id="270" r:id="rId10"/>
    <p:sldId id="268" r:id="rId11"/>
    <p:sldId id="264" r:id="rId12"/>
    <p:sldId id="259" r:id="rId13"/>
    <p:sldId id="265" r:id="rId14"/>
    <p:sldId id="271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072" y="-5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nicholasspaull:Documents:Dropbox:Journal%20articles:2014%20(PhD)%20Triple-Diff%20Langauge%20paper:Literature:Matrix%20of%20lang%20and%20nonlang%20factors%20(Aug%202014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paull:Dropbox:_PSPPD:Policy%20Briefs:final:REading%20policy%20brief%20PSPPD:Fig1%20and%20Fig2%20policy%20brief%20SPAULL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paull:Dropbox:_PSPPD:Policy%20Briefs:final:REading%20policy%20brief%20PSPPD:Fig1%20and%20Fig2%20policy%20brief%20SPAULL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paull:Dropbox:_SVDB%20work:Zenex%20FP%202015:MG%20Class%20size%20ASS:Class%20size%20graphs%20for%20FP%20(Zenex%20April%202016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'LOLT by grade'!$A$38</c:f>
              <c:strCache>
                <c:ptCount val="1"/>
                <c:pt idx="0">
                  <c:v>isiNdebele</c:v>
                </c:pt>
              </c:strCache>
            </c:strRef>
          </c:tx>
          <c:invertIfNegative val="0"/>
          <c:cat>
            <c:strRef>
              <c:f>'LOLT by grade'!$B$37:$H$37</c:f>
              <c:strCache>
                <c:ptCount val="7"/>
                <c:pt idx="0">
                  <c:v>Gr1</c:v>
                </c:pt>
                <c:pt idx="1">
                  <c:v>Gr2</c:v>
                </c:pt>
                <c:pt idx="2">
                  <c:v>Gr3</c:v>
                </c:pt>
                <c:pt idx="3">
                  <c:v>Gr4</c:v>
                </c:pt>
                <c:pt idx="4">
                  <c:v>Gr5</c:v>
                </c:pt>
                <c:pt idx="5">
                  <c:v>Gr6</c:v>
                </c:pt>
                <c:pt idx="6">
                  <c:v>Gr9</c:v>
                </c:pt>
              </c:strCache>
            </c:strRef>
          </c:cat>
          <c:val>
            <c:numRef>
              <c:f>'LOLT by grade'!$B$38:$H$38</c:f>
              <c:numCache>
                <c:formatCode>0%</c:formatCode>
                <c:ptCount val="7"/>
                <c:pt idx="0">
                  <c:v>0.00792781415744171</c:v>
                </c:pt>
                <c:pt idx="1">
                  <c:v>0.0069886877882854</c:v>
                </c:pt>
                <c:pt idx="2">
                  <c:v>0.00718288279791658</c:v>
                </c:pt>
                <c:pt idx="3">
                  <c:v>7.79860722651681E-5</c:v>
                </c:pt>
                <c:pt idx="4">
                  <c:v>8.12514733098944E-5</c:v>
                </c:pt>
                <c:pt idx="5">
                  <c:v>8.78360232694792E-5</c:v>
                </c:pt>
                <c:pt idx="6">
                  <c:v>6.05039692524591E-5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A9D-4D4D-B672-7387CCF3267F}"/>
            </c:ext>
          </c:extLst>
        </c:ser>
        <c:ser>
          <c:idx val="1"/>
          <c:order val="1"/>
          <c:tx>
            <c:strRef>
              <c:f>'LOLT by grade'!$A$39</c:f>
              <c:strCache>
                <c:ptCount val="1"/>
                <c:pt idx="0">
                  <c:v>Venda</c:v>
                </c:pt>
              </c:strCache>
            </c:strRef>
          </c:tx>
          <c:invertIfNegative val="0"/>
          <c:cat>
            <c:strRef>
              <c:f>'LOLT by grade'!$B$37:$H$37</c:f>
              <c:strCache>
                <c:ptCount val="7"/>
                <c:pt idx="0">
                  <c:v>Gr1</c:v>
                </c:pt>
                <c:pt idx="1">
                  <c:v>Gr2</c:v>
                </c:pt>
                <c:pt idx="2">
                  <c:v>Gr3</c:v>
                </c:pt>
                <c:pt idx="3">
                  <c:v>Gr4</c:v>
                </c:pt>
                <c:pt idx="4">
                  <c:v>Gr5</c:v>
                </c:pt>
                <c:pt idx="5">
                  <c:v>Gr6</c:v>
                </c:pt>
                <c:pt idx="6">
                  <c:v>Gr9</c:v>
                </c:pt>
              </c:strCache>
            </c:strRef>
          </c:cat>
          <c:val>
            <c:numRef>
              <c:f>'LOLT by grade'!$B$39:$H$39</c:f>
              <c:numCache>
                <c:formatCode>0%</c:formatCode>
                <c:ptCount val="7"/>
                <c:pt idx="0">
                  <c:v>0.0205580041600824</c:v>
                </c:pt>
                <c:pt idx="1">
                  <c:v>0.0185213144481593</c:v>
                </c:pt>
                <c:pt idx="2">
                  <c:v>0.0182388101665418</c:v>
                </c:pt>
                <c:pt idx="3">
                  <c:v>0.000183893083983297</c:v>
                </c:pt>
                <c:pt idx="4">
                  <c:v>0.00010933840235529</c:v>
                </c:pt>
                <c:pt idx="5">
                  <c:v>0.000143364543727195</c:v>
                </c:pt>
                <c:pt idx="6">
                  <c:v>4.80190232162374E-6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A9D-4D4D-B672-7387CCF3267F}"/>
            </c:ext>
          </c:extLst>
        </c:ser>
        <c:ser>
          <c:idx val="2"/>
          <c:order val="2"/>
          <c:tx>
            <c:strRef>
              <c:f>'LOLT by grade'!$A$40</c:f>
              <c:strCache>
                <c:ptCount val="1"/>
                <c:pt idx="0">
                  <c:v>siSwati</c:v>
                </c:pt>
              </c:strCache>
            </c:strRef>
          </c:tx>
          <c:invertIfNegative val="0"/>
          <c:cat>
            <c:strRef>
              <c:f>'LOLT by grade'!$B$37:$H$37</c:f>
              <c:strCache>
                <c:ptCount val="7"/>
                <c:pt idx="0">
                  <c:v>Gr1</c:v>
                </c:pt>
                <c:pt idx="1">
                  <c:v>Gr2</c:v>
                </c:pt>
                <c:pt idx="2">
                  <c:v>Gr3</c:v>
                </c:pt>
                <c:pt idx="3">
                  <c:v>Gr4</c:v>
                </c:pt>
                <c:pt idx="4">
                  <c:v>Gr5</c:v>
                </c:pt>
                <c:pt idx="5">
                  <c:v>Gr6</c:v>
                </c:pt>
                <c:pt idx="6">
                  <c:v>Gr9</c:v>
                </c:pt>
              </c:strCache>
            </c:strRef>
          </c:cat>
          <c:val>
            <c:numRef>
              <c:f>'LOLT by grade'!$B$40:$H$40</c:f>
              <c:numCache>
                <c:formatCode>0%</c:formatCode>
                <c:ptCount val="7"/>
                <c:pt idx="0">
                  <c:v>0.0267947956486571</c:v>
                </c:pt>
                <c:pt idx="1">
                  <c:v>0.0223709058731299</c:v>
                </c:pt>
                <c:pt idx="2">
                  <c:v>0.0225629536569264</c:v>
                </c:pt>
                <c:pt idx="3">
                  <c:v>1.82930292967679E-5</c:v>
                </c:pt>
                <c:pt idx="4">
                  <c:v>2.60807198278673E-5</c:v>
                </c:pt>
                <c:pt idx="5">
                  <c:v>2.01921892573515E-5</c:v>
                </c:pt>
                <c:pt idx="6">
                  <c:v>1.24849460362217E-5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A9D-4D4D-B672-7387CCF3267F}"/>
            </c:ext>
          </c:extLst>
        </c:ser>
        <c:ser>
          <c:idx val="3"/>
          <c:order val="3"/>
          <c:tx>
            <c:strRef>
              <c:f>'LOLT by grade'!$A$41</c:f>
              <c:strCache>
                <c:ptCount val="1"/>
                <c:pt idx="0">
                  <c:v>Xitsonga</c:v>
                </c:pt>
              </c:strCache>
            </c:strRef>
          </c:tx>
          <c:invertIfNegative val="0"/>
          <c:cat>
            <c:strRef>
              <c:f>'LOLT by grade'!$B$37:$H$37</c:f>
              <c:strCache>
                <c:ptCount val="7"/>
                <c:pt idx="0">
                  <c:v>Gr1</c:v>
                </c:pt>
                <c:pt idx="1">
                  <c:v>Gr2</c:v>
                </c:pt>
                <c:pt idx="2">
                  <c:v>Gr3</c:v>
                </c:pt>
                <c:pt idx="3">
                  <c:v>Gr4</c:v>
                </c:pt>
                <c:pt idx="4">
                  <c:v>Gr5</c:v>
                </c:pt>
                <c:pt idx="5">
                  <c:v>Gr6</c:v>
                </c:pt>
                <c:pt idx="6">
                  <c:v>Gr9</c:v>
                </c:pt>
              </c:strCache>
            </c:strRef>
          </c:cat>
          <c:val>
            <c:numRef>
              <c:f>'LOLT by grade'!$B$41:$H$41</c:f>
              <c:numCache>
                <c:formatCode>0%</c:formatCode>
                <c:ptCount val="7"/>
                <c:pt idx="0">
                  <c:v>0.0326275743321085</c:v>
                </c:pt>
                <c:pt idx="1">
                  <c:v>0.0291674370424674</c:v>
                </c:pt>
                <c:pt idx="2">
                  <c:v>0.0279547868980232</c:v>
                </c:pt>
                <c:pt idx="3">
                  <c:v>0.000396669898435176</c:v>
                </c:pt>
                <c:pt idx="4">
                  <c:v>0.000340052462371038</c:v>
                </c:pt>
                <c:pt idx="5">
                  <c:v>0.000239277442699615</c:v>
                </c:pt>
                <c:pt idx="6">
                  <c:v>3.0732174858392E-5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A9D-4D4D-B672-7387CCF3267F}"/>
            </c:ext>
          </c:extLst>
        </c:ser>
        <c:ser>
          <c:idx val="4"/>
          <c:order val="4"/>
          <c:tx>
            <c:strRef>
              <c:f>'LOLT by grade'!$A$42</c:f>
              <c:strCache>
                <c:ptCount val="1"/>
                <c:pt idx="0">
                  <c:v>Sesotho</c:v>
                </c:pt>
              </c:strCache>
            </c:strRef>
          </c:tx>
          <c:invertIfNegative val="0"/>
          <c:dLbls>
            <c:dLbl>
              <c:idx val="3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A9D-4D4D-B672-7387CCF3267F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'LOLT by grade'!$B$37:$H$37</c:f>
              <c:strCache>
                <c:ptCount val="7"/>
                <c:pt idx="0">
                  <c:v>Gr1</c:v>
                </c:pt>
                <c:pt idx="1">
                  <c:v>Gr2</c:v>
                </c:pt>
                <c:pt idx="2">
                  <c:v>Gr3</c:v>
                </c:pt>
                <c:pt idx="3">
                  <c:v>Gr4</c:v>
                </c:pt>
                <c:pt idx="4">
                  <c:v>Gr5</c:v>
                </c:pt>
                <c:pt idx="5">
                  <c:v>Gr6</c:v>
                </c:pt>
                <c:pt idx="6">
                  <c:v>Gr9</c:v>
                </c:pt>
              </c:strCache>
            </c:strRef>
          </c:cat>
          <c:val>
            <c:numRef>
              <c:f>'LOLT by grade'!$B$42:$H$42</c:f>
              <c:numCache>
                <c:formatCode>0%</c:formatCode>
                <c:ptCount val="7"/>
                <c:pt idx="0">
                  <c:v>0.0551739879062724</c:v>
                </c:pt>
                <c:pt idx="1">
                  <c:v>0.0513373051083787</c:v>
                </c:pt>
                <c:pt idx="2">
                  <c:v>0.0519929318938504</c:v>
                </c:pt>
                <c:pt idx="3">
                  <c:v>0.00171665638084932</c:v>
                </c:pt>
                <c:pt idx="4">
                  <c:v>0.00129199873608819</c:v>
                </c:pt>
                <c:pt idx="5">
                  <c:v>0.000969225084352872</c:v>
                </c:pt>
                <c:pt idx="6">
                  <c:v>0.000126770221290867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1A9D-4D4D-B672-7387CCF3267F}"/>
            </c:ext>
          </c:extLst>
        </c:ser>
        <c:ser>
          <c:idx val="5"/>
          <c:order val="5"/>
          <c:tx>
            <c:strRef>
              <c:f>'LOLT by grade'!$A$43</c:f>
              <c:strCache>
                <c:ptCount val="1"/>
                <c:pt idx="0">
                  <c:v>Setswana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'LOLT by grade'!$B$37:$H$37</c:f>
              <c:strCache>
                <c:ptCount val="7"/>
                <c:pt idx="0">
                  <c:v>Gr1</c:v>
                </c:pt>
                <c:pt idx="1">
                  <c:v>Gr2</c:v>
                </c:pt>
                <c:pt idx="2">
                  <c:v>Gr3</c:v>
                </c:pt>
                <c:pt idx="3">
                  <c:v>Gr4</c:v>
                </c:pt>
                <c:pt idx="4">
                  <c:v>Gr5</c:v>
                </c:pt>
                <c:pt idx="5">
                  <c:v>Gr6</c:v>
                </c:pt>
                <c:pt idx="6">
                  <c:v>Gr9</c:v>
                </c:pt>
              </c:strCache>
            </c:strRef>
          </c:cat>
          <c:val>
            <c:numRef>
              <c:f>'LOLT by grade'!$B$43:$H$43</c:f>
              <c:numCache>
                <c:formatCode>0%</c:formatCode>
                <c:ptCount val="7"/>
                <c:pt idx="0">
                  <c:v>0.0825227392567997</c:v>
                </c:pt>
                <c:pt idx="1">
                  <c:v>0.0758929832960997</c:v>
                </c:pt>
                <c:pt idx="2">
                  <c:v>0.0769128106754739</c:v>
                </c:pt>
                <c:pt idx="3">
                  <c:v>0.00222597282811196</c:v>
                </c:pt>
                <c:pt idx="4">
                  <c:v>0.00117764481068908</c:v>
                </c:pt>
                <c:pt idx="5">
                  <c:v>0.00136196316540836</c:v>
                </c:pt>
                <c:pt idx="6">
                  <c:v>0.000122928699433568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1A9D-4D4D-B672-7387CCF3267F}"/>
            </c:ext>
          </c:extLst>
        </c:ser>
        <c:ser>
          <c:idx val="6"/>
          <c:order val="6"/>
          <c:tx>
            <c:strRef>
              <c:f>'LOLT by grade'!$A$44</c:f>
              <c:strCache>
                <c:ptCount val="1"/>
                <c:pt idx="0">
                  <c:v>Afrikaans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'LOLT by grade'!$B$37:$H$37</c:f>
              <c:strCache>
                <c:ptCount val="7"/>
                <c:pt idx="0">
                  <c:v>Gr1</c:v>
                </c:pt>
                <c:pt idx="1">
                  <c:v>Gr2</c:v>
                </c:pt>
                <c:pt idx="2">
                  <c:v>Gr3</c:v>
                </c:pt>
                <c:pt idx="3">
                  <c:v>Gr4</c:v>
                </c:pt>
                <c:pt idx="4">
                  <c:v>Gr5</c:v>
                </c:pt>
                <c:pt idx="5">
                  <c:v>Gr6</c:v>
                </c:pt>
                <c:pt idx="6">
                  <c:v>Gr9</c:v>
                </c:pt>
              </c:strCache>
            </c:strRef>
          </c:cat>
          <c:val>
            <c:numRef>
              <c:f>'LOLT by grade'!$B$44:$H$44</c:f>
              <c:numCache>
                <c:formatCode>0%</c:formatCode>
                <c:ptCount val="7"/>
                <c:pt idx="0">
                  <c:v>0.0885729351405341</c:v>
                </c:pt>
                <c:pt idx="1">
                  <c:v>0.0807744073219746</c:v>
                </c:pt>
                <c:pt idx="2">
                  <c:v>0.0837833942213072</c:v>
                </c:pt>
                <c:pt idx="3">
                  <c:v>0.0891024573315092</c:v>
                </c:pt>
                <c:pt idx="4">
                  <c:v>0.0881237429845372</c:v>
                </c:pt>
                <c:pt idx="5">
                  <c:v>0.0882277517410715</c:v>
                </c:pt>
                <c:pt idx="6">
                  <c:v>0.0837134839337952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1A9D-4D4D-B672-7387CCF3267F}"/>
            </c:ext>
          </c:extLst>
        </c:ser>
        <c:ser>
          <c:idx val="7"/>
          <c:order val="7"/>
          <c:tx>
            <c:strRef>
              <c:f>'LOLT by grade'!$A$45</c:f>
              <c:strCache>
                <c:ptCount val="1"/>
                <c:pt idx="0">
                  <c:v>Sepedi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'LOLT by grade'!$B$37:$H$37</c:f>
              <c:strCache>
                <c:ptCount val="7"/>
                <c:pt idx="0">
                  <c:v>Gr1</c:v>
                </c:pt>
                <c:pt idx="1">
                  <c:v>Gr2</c:v>
                </c:pt>
                <c:pt idx="2">
                  <c:v>Gr3</c:v>
                </c:pt>
                <c:pt idx="3">
                  <c:v>Gr4</c:v>
                </c:pt>
                <c:pt idx="4">
                  <c:v>Gr5</c:v>
                </c:pt>
                <c:pt idx="5">
                  <c:v>Gr6</c:v>
                </c:pt>
                <c:pt idx="6">
                  <c:v>Gr9</c:v>
                </c:pt>
              </c:strCache>
            </c:strRef>
          </c:cat>
          <c:val>
            <c:numRef>
              <c:f>'LOLT by grade'!$B$45:$H$45</c:f>
              <c:numCache>
                <c:formatCode>0%</c:formatCode>
                <c:ptCount val="7"/>
                <c:pt idx="0">
                  <c:v>0.0915459695765864</c:v>
                </c:pt>
                <c:pt idx="1">
                  <c:v>0.080826887070847</c:v>
                </c:pt>
                <c:pt idx="2">
                  <c:v>0.081412233233267</c:v>
                </c:pt>
                <c:pt idx="3">
                  <c:v>0.00138449348046064</c:v>
                </c:pt>
                <c:pt idx="4">
                  <c:v>0.000806496105446356</c:v>
                </c:pt>
                <c:pt idx="5">
                  <c:v>0.000543169891022755</c:v>
                </c:pt>
                <c:pt idx="6">
                  <c:v>0.000117166416647619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1A9D-4D4D-B672-7387CCF3267F}"/>
            </c:ext>
          </c:extLst>
        </c:ser>
        <c:ser>
          <c:idx val="8"/>
          <c:order val="8"/>
          <c:tx>
            <c:strRef>
              <c:f>'LOLT by grade'!$A$46</c:f>
              <c:strCache>
                <c:ptCount val="1"/>
                <c:pt idx="0">
                  <c:v>isiXhosa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'LOLT by grade'!$B$37:$H$37</c:f>
              <c:strCache>
                <c:ptCount val="7"/>
                <c:pt idx="0">
                  <c:v>Gr1</c:v>
                </c:pt>
                <c:pt idx="1">
                  <c:v>Gr2</c:v>
                </c:pt>
                <c:pt idx="2">
                  <c:v>Gr3</c:v>
                </c:pt>
                <c:pt idx="3">
                  <c:v>Gr4</c:v>
                </c:pt>
                <c:pt idx="4">
                  <c:v>Gr5</c:v>
                </c:pt>
                <c:pt idx="5">
                  <c:v>Gr6</c:v>
                </c:pt>
                <c:pt idx="6">
                  <c:v>Gr9</c:v>
                </c:pt>
              </c:strCache>
            </c:strRef>
          </c:cat>
          <c:val>
            <c:numRef>
              <c:f>'LOLT by grade'!$B$46:$H$46</c:f>
              <c:numCache>
                <c:formatCode>0%</c:formatCode>
                <c:ptCount val="7"/>
                <c:pt idx="0">
                  <c:v>0.131877276737109</c:v>
                </c:pt>
                <c:pt idx="1">
                  <c:v>0.215162933472633</c:v>
                </c:pt>
                <c:pt idx="2">
                  <c:v>0.196459362838346</c:v>
                </c:pt>
                <c:pt idx="3">
                  <c:v>0.00602418338473034</c:v>
                </c:pt>
                <c:pt idx="4">
                  <c:v>0.00491621568755298</c:v>
                </c:pt>
                <c:pt idx="5">
                  <c:v>0.00349122952259608</c:v>
                </c:pt>
                <c:pt idx="6">
                  <c:v>0.00205329343272632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1A9D-4D4D-B672-7387CCF3267F}"/>
            </c:ext>
          </c:extLst>
        </c:ser>
        <c:ser>
          <c:idx val="9"/>
          <c:order val="9"/>
          <c:tx>
            <c:strRef>
              <c:f>'LOLT by grade'!$A$47</c:f>
              <c:strCache>
                <c:ptCount val="1"/>
                <c:pt idx="0">
                  <c:v>isiZulu</c:v>
                </c:pt>
              </c:strCache>
            </c:strRef>
          </c:tx>
          <c:spPr>
            <a:solidFill>
              <a:srgbClr val="3366FF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'LOLT by grade'!$B$37:$H$37</c:f>
              <c:strCache>
                <c:ptCount val="7"/>
                <c:pt idx="0">
                  <c:v>Gr1</c:v>
                </c:pt>
                <c:pt idx="1">
                  <c:v>Gr2</c:v>
                </c:pt>
                <c:pt idx="2">
                  <c:v>Gr3</c:v>
                </c:pt>
                <c:pt idx="3">
                  <c:v>Gr4</c:v>
                </c:pt>
                <c:pt idx="4">
                  <c:v>Gr5</c:v>
                </c:pt>
                <c:pt idx="5">
                  <c:v>Gr6</c:v>
                </c:pt>
                <c:pt idx="6">
                  <c:v>Gr9</c:v>
                </c:pt>
              </c:strCache>
            </c:strRef>
          </c:cat>
          <c:val>
            <c:numRef>
              <c:f>'LOLT by grade'!$B$47:$H$47</c:f>
              <c:numCache>
                <c:formatCode>0%</c:formatCode>
                <c:ptCount val="7"/>
                <c:pt idx="0">
                  <c:v>0.227992339584008</c:v>
                </c:pt>
                <c:pt idx="1">
                  <c:v>0.191463078881907</c:v>
                </c:pt>
                <c:pt idx="2">
                  <c:v>0.193874663900164</c:v>
                </c:pt>
                <c:pt idx="3">
                  <c:v>0.00357195466794783</c:v>
                </c:pt>
                <c:pt idx="4">
                  <c:v>0.00242450383938289</c:v>
                </c:pt>
                <c:pt idx="5">
                  <c:v>0.00204647838123257</c:v>
                </c:pt>
                <c:pt idx="6">
                  <c:v>0.000271787671403903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1A9D-4D4D-B672-7387CCF3267F}"/>
            </c:ext>
          </c:extLst>
        </c:ser>
        <c:ser>
          <c:idx val="10"/>
          <c:order val="10"/>
          <c:tx>
            <c:strRef>
              <c:f>'LOLT by grade'!$A$48</c:f>
              <c:strCache>
                <c:ptCount val="1"/>
                <c:pt idx="0">
                  <c:v>English</c:v>
                </c:pt>
              </c:strCache>
            </c:strRef>
          </c:tx>
          <c:spPr>
            <a:solidFill>
              <a:srgbClr val="00009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'LOLT by grade'!$B$37:$H$37</c:f>
              <c:strCache>
                <c:ptCount val="7"/>
                <c:pt idx="0">
                  <c:v>Gr1</c:v>
                </c:pt>
                <c:pt idx="1">
                  <c:v>Gr2</c:v>
                </c:pt>
                <c:pt idx="2">
                  <c:v>Gr3</c:v>
                </c:pt>
                <c:pt idx="3">
                  <c:v>Gr4</c:v>
                </c:pt>
                <c:pt idx="4">
                  <c:v>Gr5</c:v>
                </c:pt>
                <c:pt idx="5">
                  <c:v>Gr6</c:v>
                </c:pt>
                <c:pt idx="6">
                  <c:v>Gr9</c:v>
                </c:pt>
              </c:strCache>
            </c:strRef>
          </c:cat>
          <c:val>
            <c:numRef>
              <c:f>'LOLT by grade'!$B$48:$H$48</c:f>
              <c:numCache>
                <c:formatCode>0%</c:formatCode>
                <c:ptCount val="7"/>
                <c:pt idx="0">
                  <c:v>0.2344065635004</c:v>
                </c:pt>
                <c:pt idx="1">
                  <c:v>0.227494059696118</c:v>
                </c:pt>
                <c:pt idx="2">
                  <c:v>0.239625169718183</c:v>
                </c:pt>
                <c:pt idx="3">
                  <c:v>0.89529743984241</c:v>
                </c:pt>
                <c:pt idx="4">
                  <c:v>0.900702674778439</c:v>
                </c:pt>
                <c:pt idx="5">
                  <c:v>0.902869512015362</c:v>
                </c:pt>
                <c:pt idx="6">
                  <c:v>0.913486046632233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1A9D-4D4D-B672-7387CCF326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124412296"/>
        <c:axId val="-2120047080"/>
      </c:barChart>
      <c:catAx>
        <c:axId val="-21244122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-2120047080"/>
        <c:crosses val="autoZero"/>
        <c:auto val="1"/>
        <c:lblAlgn val="ctr"/>
        <c:lblOffset val="100"/>
        <c:noMultiLvlLbl val="0"/>
      </c:catAx>
      <c:valAx>
        <c:axId val="-212004708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-2124412296"/>
        <c:crosses val="autoZero"/>
        <c:crossBetween val="between"/>
      </c:valAx>
      <c:spPr>
        <a:solidFill>
          <a:srgbClr val="D9D9D9"/>
        </a:solidFill>
      </c:spPr>
    </c:plotArea>
    <c:legend>
      <c:legendPos val="r"/>
      <c:layout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 smtClean="0"/>
              <a:t>PrePIRLS</a:t>
            </a:r>
            <a:r>
              <a:rPr lang="en-US" dirty="0" smtClean="0"/>
              <a:t> 2011 - Proportion </a:t>
            </a:r>
            <a:r>
              <a:rPr lang="en-US" dirty="0"/>
              <a:t>of Grade 4 students that are </a:t>
            </a:r>
            <a:r>
              <a:rPr lang="en-US" u="sng" dirty="0"/>
              <a:t>illiterate</a:t>
            </a:r>
            <a:r>
              <a:rPr lang="en-US" dirty="0"/>
              <a:t> and the</a:t>
            </a:r>
            <a:r>
              <a:rPr lang="en-US" baseline="0" dirty="0"/>
              <a:t> proportion who </a:t>
            </a:r>
            <a:r>
              <a:rPr lang="en-US" u="sng" baseline="0" dirty="0"/>
              <a:t>cannot read for meaning </a:t>
            </a:r>
            <a:r>
              <a:rPr lang="en-US" baseline="0" dirty="0"/>
              <a:t>(in LOLT Gr1-3)</a:t>
            </a:r>
          </a:p>
          <a:p>
            <a:pPr>
              <a:defRPr/>
            </a:pPr>
            <a:r>
              <a:rPr lang="en-US" sz="1100" b="0" i="1" baseline="0" dirty="0"/>
              <a:t>Using </a:t>
            </a:r>
            <a:r>
              <a:rPr lang="en-US" sz="1100" b="0" i="1" baseline="0" dirty="0" err="1"/>
              <a:t>prePIRLS</a:t>
            </a:r>
            <a:r>
              <a:rPr lang="en-US" sz="1100" b="0" i="1" baseline="0" dirty="0"/>
              <a:t> 2011 illiterate: cannot reach low benchmark. Read for meaning: reach intermediate benchmark. Note: </a:t>
            </a:r>
            <a:r>
              <a:rPr lang="en-US" sz="1100" b="0" i="1" baseline="0" dirty="0" err="1"/>
              <a:t>prePIRLS</a:t>
            </a:r>
            <a:r>
              <a:rPr lang="en-US" sz="1100" b="0" i="1" baseline="0" dirty="0"/>
              <a:t> not</a:t>
            </a:r>
            <a:endParaRPr lang="en-US" sz="1100" b="0" i="1" dirty="0"/>
          </a:p>
        </c:rich>
      </c:tx>
      <c:layout/>
      <c:overlay val="0"/>
      <c:spPr>
        <a:solidFill>
          <a:srgbClr val="F2F2F2"/>
        </a:solidFill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'Fig 1-FprePIRLS by Prov (2) '!$C$45</c:f>
              <c:strCache>
                <c:ptCount val="1"/>
                <c:pt idx="0">
                  <c:v>% Illiterate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errBars>
            <c:errBarType val="both"/>
            <c:errValType val="cust"/>
            <c:noEndCap val="0"/>
            <c:plus>
              <c:numRef>
                <c:f>'Fig 1-FprePIRLS by Prov (2) '!$E$46:$E$54</c:f>
                <c:numCache>
                  <c:formatCode>General</c:formatCode>
                  <c:ptCount val="9"/>
                  <c:pt idx="0">
                    <c:v>0.01952748</c:v>
                  </c:pt>
                  <c:pt idx="1">
                    <c:v>0.0232652</c:v>
                  </c:pt>
                  <c:pt idx="2">
                    <c:v>0.0240884</c:v>
                  </c:pt>
                  <c:pt idx="3">
                    <c:v>0.0271852</c:v>
                  </c:pt>
                  <c:pt idx="4">
                    <c:v>0.0331828</c:v>
                  </c:pt>
                  <c:pt idx="5">
                    <c:v>0.0284004</c:v>
                  </c:pt>
                  <c:pt idx="6">
                    <c:v>0.025186</c:v>
                  </c:pt>
                  <c:pt idx="8">
                    <c:v>0.00963144</c:v>
                  </c:pt>
                </c:numCache>
              </c:numRef>
            </c:plus>
            <c:minus>
              <c:numRef>
                <c:f>'Fig 1-FprePIRLS by Prov (2) '!$E$46:$E$54</c:f>
                <c:numCache>
                  <c:formatCode>General</c:formatCode>
                  <c:ptCount val="9"/>
                  <c:pt idx="0">
                    <c:v>0.01952748</c:v>
                  </c:pt>
                  <c:pt idx="1">
                    <c:v>0.0232652</c:v>
                  </c:pt>
                  <c:pt idx="2">
                    <c:v>0.0240884</c:v>
                  </c:pt>
                  <c:pt idx="3">
                    <c:v>0.0271852</c:v>
                  </c:pt>
                  <c:pt idx="4">
                    <c:v>0.0331828</c:v>
                  </c:pt>
                  <c:pt idx="5">
                    <c:v>0.0284004</c:v>
                  </c:pt>
                  <c:pt idx="6">
                    <c:v>0.025186</c:v>
                  </c:pt>
                  <c:pt idx="8">
                    <c:v>0.00963144</c:v>
                  </c:pt>
                </c:numCache>
              </c:numRef>
            </c:minus>
          </c:errBars>
          <c:cat>
            <c:strRef>
              <c:f>'Fig 1-FprePIRLS by Prov (2) '!$A$46:$A$54</c:f>
              <c:strCache>
                <c:ptCount val="9"/>
                <c:pt idx="0">
                  <c:v>Western Cape</c:v>
                </c:pt>
                <c:pt idx="1">
                  <c:v>Gauteng</c:v>
                </c:pt>
                <c:pt idx="2">
                  <c:v>KwaZulu-Natal</c:v>
                </c:pt>
                <c:pt idx="3">
                  <c:v>Eastern Cape</c:v>
                </c:pt>
                <c:pt idx="4">
                  <c:v>Mpumalanga</c:v>
                </c:pt>
                <c:pt idx="5">
                  <c:v>North West</c:v>
                </c:pt>
                <c:pt idx="6">
                  <c:v>Limpopo</c:v>
                </c:pt>
                <c:pt idx="8">
                  <c:v>South Africa</c:v>
                </c:pt>
              </c:strCache>
            </c:strRef>
          </c:cat>
          <c:val>
            <c:numRef>
              <c:f>'Fig 1-FprePIRLS by Prov (2) '!$C$46:$C$54</c:f>
              <c:numCache>
                <c:formatCode>0%</c:formatCode>
                <c:ptCount val="9"/>
                <c:pt idx="0">
                  <c:v>0.1108</c:v>
                </c:pt>
                <c:pt idx="1">
                  <c:v>0.2139</c:v>
                </c:pt>
                <c:pt idx="2">
                  <c:v>0.255</c:v>
                </c:pt>
                <c:pt idx="3">
                  <c:v>0.318</c:v>
                </c:pt>
                <c:pt idx="4">
                  <c:v>0.3242</c:v>
                </c:pt>
                <c:pt idx="5">
                  <c:v>0.2882</c:v>
                </c:pt>
                <c:pt idx="6">
                  <c:v>0.5022</c:v>
                </c:pt>
                <c:pt idx="8">
                  <c:v>0.2878</c:v>
                </c:pt>
              </c:numCache>
            </c:numRef>
          </c:val>
        </c:ser>
        <c:ser>
          <c:idx val="1"/>
          <c:order val="1"/>
          <c:tx>
            <c:strRef>
              <c:f>'Fig 1-FprePIRLS by Prov (2) '!$F$45</c:f>
              <c:strCache>
                <c:ptCount val="1"/>
                <c:pt idx="0">
                  <c:v>% Cannot read for meaning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errBars>
            <c:errBarType val="both"/>
            <c:errValType val="cust"/>
            <c:noEndCap val="0"/>
            <c:plus>
              <c:numRef>
                <c:f>'Fig 1-FprePIRLS by Prov (2) '!$H$46:$H$54</c:f>
                <c:numCache>
                  <c:formatCode>General</c:formatCode>
                  <c:ptCount val="9"/>
                  <c:pt idx="0">
                    <c:v>0.0287728</c:v>
                  </c:pt>
                  <c:pt idx="1">
                    <c:v>0.0290864</c:v>
                  </c:pt>
                  <c:pt idx="2">
                    <c:v>0.0275772</c:v>
                  </c:pt>
                  <c:pt idx="3">
                    <c:v>0.0291452</c:v>
                  </c:pt>
                  <c:pt idx="4">
                    <c:v>0.0333984</c:v>
                  </c:pt>
                  <c:pt idx="5">
                    <c:v>0.0322616</c:v>
                  </c:pt>
                  <c:pt idx="6">
                    <c:v>0.01920212</c:v>
                  </c:pt>
                  <c:pt idx="8">
                    <c:v>0.01054872</c:v>
                  </c:pt>
                </c:numCache>
              </c:numRef>
            </c:plus>
            <c:minus>
              <c:numRef>
                <c:f>'Fig 1-FprePIRLS by Prov (2) '!$H$46:$H$54</c:f>
                <c:numCache>
                  <c:formatCode>General</c:formatCode>
                  <c:ptCount val="9"/>
                  <c:pt idx="0">
                    <c:v>0.0287728</c:v>
                  </c:pt>
                  <c:pt idx="1">
                    <c:v>0.0290864</c:v>
                  </c:pt>
                  <c:pt idx="2">
                    <c:v>0.0275772</c:v>
                  </c:pt>
                  <c:pt idx="3">
                    <c:v>0.0291452</c:v>
                  </c:pt>
                  <c:pt idx="4">
                    <c:v>0.0333984</c:v>
                  </c:pt>
                  <c:pt idx="5">
                    <c:v>0.0322616</c:v>
                  </c:pt>
                  <c:pt idx="6">
                    <c:v>0.01920212</c:v>
                  </c:pt>
                  <c:pt idx="8">
                    <c:v>0.01054872</c:v>
                  </c:pt>
                </c:numCache>
              </c:numRef>
            </c:minus>
          </c:errBars>
          <c:cat>
            <c:strRef>
              <c:f>'Fig 1-FprePIRLS by Prov (2) '!$A$46:$A$54</c:f>
              <c:strCache>
                <c:ptCount val="9"/>
                <c:pt idx="0">
                  <c:v>Western Cape</c:v>
                </c:pt>
                <c:pt idx="1">
                  <c:v>Gauteng</c:v>
                </c:pt>
                <c:pt idx="2">
                  <c:v>KwaZulu-Natal</c:v>
                </c:pt>
                <c:pt idx="3">
                  <c:v>Eastern Cape</c:v>
                </c:pt>
                <c:pt idx="4">
                  <c:v>Mpumalanga</c:v>
                </c:pt>
                <c:pt idx="5">
                  <c:v>North West</c:v>
                </c:pt>
                <c:pt idx="6">
                  <c:v>Limpopo</c:v>
                </c:pt>
                <c:pt idx="8">
                  <c:v>South Africa</c:v>
                </c:pt>
              </c:strCache>
            </c:strRef>
          </c:cat>
          <c:val>
            <c:numRef>
              <c:f>'Fig 1-FprePIRLS by Prov (2) '!$F$46:$F$54</c:f>
              <c:numCache>
                <c:formatCode>0%</c:formatCode>
                <c:ptCount val="9"/>
                <c:pt idx="0">
                  <c:v>0.274</c:v>
                </c:pt>
                <c:pt idx="1">
                  <c:v>0.4438</c:v>
                </c:pt>
                <c:pt idx="2">
                  <c:v>0.574</c:v>
                </c:pt>
                <c:pt idx="3">
                  <c:v>0.5997</c:v>
                </c:pt>
                <c:pt idx="4">
                  <c:v>0.6345</c:v>
                </c:pt>
                <c:pt idx="5">
                  <c:v>0.6639</c:v>
                </c:pt>
                <c:pt idx="6">
                  <c:v>0.8328</c:v>
                </c:pt>
                <c:pt idx="8">
                  <c:v>0.5835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92200680"/>
        <c:axId val="-2092243704"/>
      </c:barChart>
      <c:catAx>
        <c:axId val="-2092200680"/>
        <c:scaling>
          <c:orientation val="minMax"/>
        </c:scaling>
        <c:delete val="0"/>
        <c:axPos val="b"/>
        <c:majorTickMark val="out"/>
        <c:minorTickMark val="none"/>
        <c:tickLblPos val="nextTo"/>
        <c:crossAx val="-2092243704"/>
        <c:crosses val="autoZero"/>
        <c:auto val="1"/>
        <c:lblAlgn val="ctr"/>
        <c:lblOffset val="100"/>
        <c:noMultiLvlLbl val="0"/>
      </c:catAx>
      <c:valAx>
        <c:axId val="-209224370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-2092200680"/>
        <c:crosses val="autoZero"/>
        <c:crossBetween val="between"/>
      </c:valAx>
      <c:spPr>
        <a:solidFill>
          <a:schemeClr val="bg1">
            <a:lumMod val="95000"/>
          </a:schemeClr>
        </a:solidFill>
      </c:spPr>
    </c:plotArea>
    <c:legend>
      <c:legendPos val="t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PIRLS</a:t>
            </a:r>
            <a:r>
              <a:rPr lang="en-US" baseline="0" dirty="0" smtClean="0"/>
              <a:t> 2011 - </a:t>
            </a:r>
            <a:r>
              <a:rPr lang="en-US" dirty="0" smtClean="0"/>
              <a:t>Proportion </a:t>
            </a:r>
            <a:r>
              <a:rPr lang="en-US" dirty="0"/>
              <a:t>of Gr5 students in English &amp; Afrikaans schools acquiring </a:t>
            </a:r>
            <a:r>
              <a:rPr lang="en-US" u="sng" dirty="0"/>
              <a:t>basic reading skills </a:t>
            </a:r>
            <a:r>
              <a:rPr lang="en-US" dirty="0"/>
              <a:t>by school location</a:t>
            </a:r>
          </a:p>
          <a:p>
            <a:pPr>
              <a:defRPr/>
            </a:pPr>
            <a:r>
              <a:rPr lang="en-US" sz="1200" b="0" i="1" dirty="0"/>
              <a:t>Note:</a:t>
            </a:r>
            <a:r>
              <a:rPr lang="en-US" sz="1200" b="0" i="1" baseline="0" dirty="0"/>
              <a:t> Proportion </a:t>
            </a:r>
            <a:r>
              <a:rPr lang="en-US" sz="1200" b="0" i="1" dirty="0"/>
              <a:t>reaching low international benchmark in PIRLS</a:t>
            </a:r>
            <a:r>
              <a:rPr lang="en-US" sz="1200" b="0" i="1" baseline="0" dirty="0"/>
              <a:t> 2011. SA tested 3515 grade 5 students in 92 schools where </a:t>
            </a:r>
            <a:r>
              <a:rPr lang="en-US" sz="1200" b="0" i="1" baseline="0" dirty="0" err="1"/>
              <a:t>Eng</a:t>
            </a:r>
            <a:r>
              <a:rPr lang="en-US" sz="1200" b="0" i="1" baseline="0" dirty="0"/>
              <a:t>/</a:t>
            </a:r>
            <a:r>
              <a:rPr lang="en-US" sz="1200" b="0" i="1" baseline="0" dirty="0" err="1"/>
              <a:t>Afr</a:t>
            </a:r>
            <a:r>
              <a:rPr lang="en-US" sz="1200" b="0" i="1" baseline="0" dirty="0"/>
              <a:t> was LO</a:t>
            </a:r>
            <a:endParaRPr lang="en-US" sz="1200" b="0" i="1" dirty="0"/>
          </a:p>
        </c:rich>
      </c:tx>
      <c:layout/>
      <c:overlay val="0"/>
      <c:spPr>
        <a:solidFill>
          <a:srgbClr val="F2F2F2"/>
        </a:solidFill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75000"/>
              </a:schemeClr>
            </a:solidFill>
          </c:spPr>
          <c:invertIfNegative val="0"/>
          <c:dPt>
            <c:idx val="6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</c:spPr>
          </c:dPt>
          <c:dPt>
            <c:idx val="7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Lbls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'Fig2'!$A$7:$A$14</c:f>
              <c:strCache>
                <c:ptCount val="8"/>
                <c:pt idx="0">
                  <c:v>Remote rural</c:v>
                </c:pt>
                <c:pt idx="1">
                  <c:v>Township</c:v>
                </c:pt>
                <c:pt idx="2">
                  <c:v>Small town/ village</c:v>
                </c:pt>
                <c:pt idx="3">
                  <c:v>Medium-city or large town</c:v>
                </c:pt>
                <c:pt idx="4">
                  <c:v>Urban</c:v>
                </c:pt>
                <c:pt idx="5">
                  <c:v>Suburban</c:v>
                </c:pt>
                <c:pt idx="6">
                  <c:v>National</c:v>
                </c:pt>
                <c:pt idx="7">
                  <c:v>International median (Gr4)</c:v>
                </c:pt>
              </c:strCache>
            </c:strRef>
          </c:cat>
          <c:val>
            <c:numRef>
              <c:f>'Fig2'!$B$7:$B$14</c:f>
              <c:numCache>
                <c:formatCode>0%</c:formatCode>
                <c:ptCount val="8"/>
                <c:pt idx="0">
                  <c:v>0.26</c:v>
                </c:pt>
                <c:pt idx="1">
                  <c:v>0.28</c:v>
                </c:pt>
                <c:pt idx="2">
                  <c:v>0.55</c:v>
                </c:pt>
                <c:pt idx="3">
                  <c:v>0.64</c:v>
                </c:pt>
                <c:pt idx="4">
                  <c:v>0.81</c:v>
                </c:pt>
                <c:pt idx="5">
                  <c:v>0.84</c:v>
                </c:pt>
                <c:pt idx="6">
                  <c:v>0.57</c:v>
                </c:pt>
                <c:pt idx="7">
                  <c:v>0.95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96286600"/>
        <c:axId val="-2114253336"/>
      </c:barChart>
      <c:catAx>
        <c:axId val="-2096286600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4253336"/>
        <c:crosses val="autoZero"/>
        <c:auto val="1"/>
        <c:lblAlgn val="ctr"/>
        <c:lblOffset val="100"/>
        <c:noMultiLvlLbl val="0"/>
      </c:catAx>
      <c:valAx>
        <c:axId val="-211425333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-2096286600"/>
        <c:crosses val="autoZero"/>
        <c:crossBetween val="between"/>
      </c:valAx>
      <c:spPr>
        <a:solidFill>
          <a:schemeClr val="bg1">
            <a:lumMod val="95000"/>
          </a:schemeClr>
        </a:solidFill>
      </c:spPr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1"/>
          <c:order val="0"/>
          <c:tx>
            <c:strRef>
              <c:f>Sheet1!$D$38</c:f>
              <c:strCache>
                <c:ptCount val="1"/>
                <c:pt idx="0">
                  <c:v>46-50 Learners/class</c:v>
                </c:pt>
              </c:strCache>
            </c:strRef>
          </c:tx>
          <c:spPr>
            <a:solidFill>
              <a:srgbClr val="800000"/>
            </a:solidFill>
          </c:spPr>
          <c:invertIfNegative val="0"/>
          <c:dLbls>
            <c:txPr>
              <a:bodyPr/>
              <a:lstStyle/>
              <a:p>
                <a:pPr>
                  <a:defRPr sz="1400">
                    <a:solidFill>
                      <a:srgbClr val="FFFFFF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Sheet1!$A$39:$A$47</c:f>
              <c:strCache>
                <c:ptCount val="9"/>
                <c:pt idx="0">
                  <c:v>LP</c:v>
                </c:pt>
                <c:pt idx="1">
                  <c:v>EC</c:v>
                </c:pt>
                <c:pt idx="2">
                  <c:v>GP</c:v>
                </c:pt>
                <c:pt idx="3">
                  <c:v>MP</c:v>
                </c:pt>
                <c:pt idx="4">
                  <c:v>NW</c:v>
                </c:pt>
                <c:pt idx="5">
                  <c:v>KN</c:v>
                </c:pt>
                <c:pt idx="6">
                  <c:v>FS</c:v>
                </c:pt>
                <c:pt idx="7">
                  <c:v>NC</c:v>
                </c:pt>
                <c:pt idx="8">
                  <c:v>WC</c:v>
                </c:pt>
              </c:strCache>
            </c:strRef>
          </c:cat>
          <c:val>
            <c:numRef>
              <c:f>Sheet1!$D$39:$D$47</c:f>
              <c:numCache>
                <c:formatCode>0%</c:formatCode>
                <c:ptCount val="9"/>
                <c:pt idx="0">
                  <c:v>0.14</c:v>
                </c:pt>
                <c:pt idx="1">
                  <c:v>0.09</c:v>
                </c:pt>
                <c:pt idx="2">
                  <c:v>0.19</c:v>
                </c:pt>
                <c:pt idx="3">
                  <c:v>0.15</c:v>
                </c:pt>
                <c:pt idx="4">
                  <c:v>0.15</c:v>
                </c:pt>
                <c:pt idx="5">
                  <c:v>0.12</c:v>
                </c:pt>
                <c:pt idx="6">
                  <c:v>0.16</c:v>
                </c:pt>
                <c:pt idx="7">
                  <c:v>0.0699999999999999</c:v>
                </c:pt>
                <c:pt idx="8">
                  <c:v>0.03</c:v>
                </c:pt>
              </c:numCache>
            </c:numRef>
          </c:val>
        </c:ser>
        <c:ser>
          <c:idx val="2"/>
          <c:order val="1"/>
          <c:tx>
            <c:strRef>
              <c:f>Sheet1!$E$38</c:f>
              <c:strCache>
                <c:ptCount val="1"/>
                <c:pt idx="0">
                  <c:v>51+ Learners/class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dLbl>
              <c:idx val="8"/>
              <c:delete val="1"/>
            </c:dLbl>
            <c:txPr>
              <a:bodyPr/>
              <a:lstStyle/>
              <a:p>
                <a:pPr>
                  <a:defRPr sz="1400">
                    <a:solidFill>
                      <a:srgbClr val="FFFFFF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Sheet1!$A$39:$A$47</c:f>
              <c:strCache>
                <c:ptCount val="9"/>
                <c:pt idx="0">
                  <c:v>LP</c:v>
                </c:pt>
                <c:pt idx="1">
                  <c:v>EC</c:v>
                </c:pt>
                <c:pt idx="2">
                  <c:v>GP</c:v>
                </c:pt>
                <c:pt idx="3">
                  <c:v>MP</c:v>
                </c:pt>
                <c:pt idx="4">
                  <c:v>NW</c:v>
                </c:pt>
                <c:pt idx="5">
                  <c:v>KN</c:v>
                </c:pt>
                <c:pt idx="6">
                  <c:v>FS</c:v>
                </c:pt>
                <c:pt idx="7">
                  <c:v>NC</c:v>
                </c:pt>
                <c:pt idx="8">
                  <c:v>WC</c:v>
                </c:pt>
              </c:strCache>
            </c:strRef>
          </c:cat>
          <c:val>
            <c:numRef>
              <c:f>Sheet1!$E$39:$E$47</c:f>
              <c:numCache>
                <c:formatCode>0%</c:formatCode>
                <c:ptCount val="9"/>
                <c:pt idx="0">
                  <c:v>0.27</c:v>
                </c:pt>
                <c:pt idx="1">
                  <c:v>0.27</c:v>
                </c:pt>
                <c:pt idx="2">
                  <c:v>0.14</c:v>
                </c:pt>
                <c:pt idx="3">
                  <c:v>0.18</c:v>
                </c:pt>
                <c:pt idx="4">
                  <c:v>0.16</c:v>
                </c:pt>
                <c:pt idx="5">
                  <c:v>0.15</c:v>
                </c:pt>
                <c:pt idx="6">
                  <c:v>0.06</c:v>
                </c:pt>
                <c:pt idx="7">
                  <c:v>0.06</c:v>
                </c:pt>
                <c:pt idx="8">
                  <c:v>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126366984"/>
        <c:axId val="-2119280584"/>
      </c:barChart>
      <c:catAx>
        <c:axId val="-21263669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-2119280584"/>
        <c:crosses val="autoZero"/>
        <c:auto val="1"/>
        <c:lblAlgn val="ctr"/>
        <c:lblOffset val="100"/>
        <c:noMultiLvlLbl val="0"/>
      </c:catAx>
      <c:valAx>
        <c:axId val="-211928058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-2126366984"/>
        <c:crosses val="autoZero"/>
        <c:crossBetween val="between"/>
      </c:valAx>
      <c:spPr>
        <a:solidFill>
          <a:schemeClr val="bg1">
            <a:lumMod val="95000"/>
          </a:schemeClr>
        </a:solidFill>
      </c:spPr>
    </c:plotArea>
    <c:legend>
      <c:legendPos val="t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F30A7-8645-174A-BD1F-C550196A2820}" type="datetimeFigureOut">
              <a:rPr lang="en-US" smtClean="0"/>
              <a:t>16/04/27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B95443-1B46-A242-97D0-1AC5248CD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790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C18D2-D4A8-3743-A294-7D78F997A3F3}" type="datetimeFigureOut">
              <a:rPr lang="en-US" smtClean="0"/>
              <a:t>16/04/27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D26B6-0E0F-8A4F-8626-91CBF5275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383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C18D2-D4A8-3743-A294-7D78F997A3F3}" type="datetimeFigureOut">
              <a:rPr lang="en-US" smtClean="0"/>
              <a:t>16/04/27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D26B6-0E0F-8A4F-8626-91CBF5275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235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C18D2-D4A8-3743-A294-7D78F997A3F3}" type="datetimeFigureOut">
              <a:rPr lang="en-US" smtClean="0"/>
              <a:t>16/04/27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D26B6-0E0F-8A4F-8626-91CBF5275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927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C18D2-D4A8-3743-A294-7D78F997A3F3}" type="datetimeFigureOut">
              <a:rPr lang="en-US" smtClean="0"/>
              <a:t>16/04/27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D26B6-0E0F-8A4F-8626-91CBF5275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764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C18D2-D4A8-3743-A294-7D78F997A3F3}" type="datetimeFigureOut">
              <a:rPr lang="en-US" smtClean="0"/>
              <a:t>16/04/27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D26B6-0E0F-8A4F-8626-91CBF5275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915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C18D2-D4A8-3743-A294-7D78F997A3F3}" type="datetimeFigureOut">
              <a:rPr lang="en-US" smtClean="0"/>
              <a:t>16/04/27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D26B6-0E0F-8A4F-8626-91CBF5275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455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C18D2-D4A8-3743-A294-7D78F997A3F3}" type="datetimeFigureOut">
              <a:rPr lang="en-US" smtClean="0"/>
              <a:t>16/04/27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D26B6-0E0F-8A4F-8626-91CBF5275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315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C18D2-D4A8-3743-A294-7D78F997A3F3}" type="datetimeFigureOut">
              <a:rPr lang="en-US" smtClean="0"/>
              <a:t>16/04/27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D26B6-0E0F-8A4F-8626-91CBF5275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128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C18D2-D4A8-3743-A294-7D78F997A3F3}" type="datetimeFigureOut">
              <a:rPr lang="en-US" smtClean="0"/>
              <a:t>16/04/27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D26B6-0E0F-8A4F-8626-91CBF5275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034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C18D2-D4A8-3743-A294-7D78F997A3F3}" type="datetimeFigureOut">
              <a:rPr lang="en-US" smtClean="0"/>
              <a:t>16/04/27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D26B6-0E0F-8A4F-8626-91CBF5275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614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C18D2-D4A8-3743-A294-7D78F997A3F3}" type="datetimeFigureOut">
              <a:rPr lang="en-US" smtClean="0"/>
              <a:t>16/04/27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D26B6-0E0F-8A4F-8626-91CBF5275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93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C18D2-D4A8-3743-A294-7D78F997A3F3}" type="datetimeFigureOut">
              <a:rPr lang="en-US" smtClean="0"/>
              <a:t>16/04/27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D26B6-0E0F-8A4F-8626-91CBF5275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882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11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92701" y="288758"/>
            <a:ext cx="3429000" cy="1895642"/>
          </a:xfrm>
          <a:solidFill>
            <a:srgbClr val="E46C0A"/>
          </a:solidFill>
        </p:spPr>
        <p:txBody>
          <a:bodyPr>
            <a:noAutofit/>
          </a:bodyPr>
          <a:lstStyle/>
          <a:p>
            <a:r>
              <a:rPr lang="en-US" sz="3200" b="1" dirty="0" smtClean="0"/>
              <a:t>Reading in the Foundation Phase</a:t>
            </a:r>
            <a:r>
              <a:rPr lang="en-US" sz="200" b="1" dirty="0" smtClean="0"/>
              <a:t/>
            </a:r>
            <a:br>
              <a:rPr lang="en-US" sz="200" b="1" dirty="0" smtClean="0"/>
            </a:br>
            <a:r>
              <a:rPr lang="en-US" sz="3200" b="1" dirty="0" smtClean="0"/>
              <a:t> </a:t>
            </a:r>
            <a:r>
              <a:rPr lang="en-US" sz="2000" i="1" dirty="0" smtClean="0"/>
              <a:t>Current developments and remaining gaps</a:t>
            </a: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92701" y="2286000"/>
            <a:ext cx="3429000" cy="546099"/>
          </a:xfrm>
          <a:solidFill>
            <a:srgbClr val="D9D9D9"/>
          </a:solidFill>
        </p:spPr>
        <p:txBody>
          <a:bodyPr>
            <a:noAutofit/>
          </a:bodyPr>
          <a:lstStyle/>
          <a:p>
            <a:r>
              <a:rPr lang="en-US" sz="1400" dirty="0" smtClean="0"/>
              <a:t>27 April 2016 </a:t>
            </a:r>
            <a:endParaRPr lang="en-US" sz="1000" dirty="0" smtClean="0"/>
          </a:p>
          <a:p>
            <a:r>
              <a:rPr lang="en-US" sz="1400" dirty="0" smtClean="0"/>
              <a:t>University  of Johannesburg</a:t>
            </a:r>
            <a:endParaRPr lang="en-US" sz="1400" dirty="0"/>
          </a:p>
        </p:txBody>
      </p:sp>
      <p:pic>
        <p:nvPicPr>
          <p:cNvPr id="6" name="Picture 5" descr="e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88757"/>
            <a:ext cx="4280234" cy="60601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2700" y="2920999"/>
            <a:ext cx="3429000" cy="3414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267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04-27 at 9.18.4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0"/>
            <a:ext cx="5784273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71782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E46C0A"/>
          </a:solidFill>
        </p:spPr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Two large research projects are now in the final stages:</a:t>
            </a:r>
          </a:p>
          <a:p>
            <a:pPr lvl="1"/>
            <a:r>
              <a:rPr lang="en-US" sz="2400" b="1" dirty="0" smtClean="0"/>
              <a:t>Binding Constraints project </a:t>
            </a:r>
            <a:r>
              <a:rPr lang="en-US" sz="2400" dirty="0" smtClean="0"/>
              <a:t>(PSPPD)</a:t>
            </a:r>
          </a:p>
          <a:p>
            <a:pPr lvl="1"/>
            <a:r>
              <a:rPr lang="en-US" sz="2400" b="1" dirty="0" smtClean="0"/>
              <a:t>Building Evidence for Policy-making </a:t>
            </a:r>
            <a:r>
              <a:rPr lang="en-US" sz="2400" dirty="0" smtClean="0"/>
              <a:t>(</a:t>
            </a:r>
            <a:r>
              <a:rPr lang="en-US" sz="2400" dirty="0" err="1" smtClean="0"/>
              <a:t>Zenex</a:t>
            </a:r>
            <a:r>
              <a:rPr lang="en-US" sz="2400" dirty="0" smtClean="0"/>
              <a:t>)</a:t>
            </a:r>
          </a:p>
          <a:p>
            <a:r>
              <a:rPr lang="en-US" sz="2800" dirty="0" smtClean="0"/>
              <a:t>Both make the argument that reading in the FP is </a:t>
            </a:r>
            <a:r>
              <a:rPr lang="en-US" sz="2800" i="1" dirty="0" smtClean="0"/>
              <a:t>the</a:t>
            </a:r>
            <a:r>
              <a:rPr lang="en-US" sz="2800" dirty="0" smtClean="0"/>
              <a:t> biggest solvable problem in our education system. </a:t>
            </a:r>
          </a:p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TODAY</a:t>
            </a:r>
            <a:r>
              <a:rPr lang="en-US" sz="2800" dirty="0" smtClean="0"/>
              <a:t>: Stock-taking of where we’re at, what we know, what we still don’t know</a:t>
            </a:r>
          </a:p>
          <a:p>
            <a:r>
              <a:rPr lang="en-US" sz="2800" dirty="0" smtClean="0"/>
              <a:t>Get some like-minded reading researchers in the same room to touch-base.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96200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5212"/>
            <a:ext cx="3499172" cy="1614388"/>
          </a:xfrm>
          <a:solidFill>
            <a:srgbClr val="E46C0A"/>
          </a:solidFill>
        </p:spPr>
        <p:txBody>
          <a:bodyPr>
            <a:noAutofit/>
          </a:bodyPr>
          <a:lstStyle/>
          <a:p>
            <a:r>
              <a:rPr lang="en-US" sz="3200" dirty="0" smtClean="0"/>
              <a:t>South African context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9952" y="265212"/>
            <a:ext cx="4896544" cy="76449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smtClean="0"/>
              <a:t>(1) Low</a:t>
            </a:r>
            <a:r>
              <a:rPr lang="en-US" sz="2000" dirty="0" smtClean="0"/>
              <a:t> </a:t>
            </a:r>
            <a:r>
              <a:rPr lang="en-US" sz="2000" b="1" dirty="0" smtClean="0"/>
              <a:t>achievement</a:t>
            </a:r>
          </a:p>
          <a:p>
            <a:pPr lvl="1"/>
            <a:r>
              <a:rPr lang="en-US" sz="1600" i="1" dirty="0" err="1" smtClean="0"/>
              <a:t>Pirls</a:t>
            </a:r>
            <a:r>
              <a:rPr lang="en-US" sz="1600" i="1" dirty="0" smtClean="0"/>
              <a:t>/</a:t>
            </a:r>
            <a:r>
              <a:rPr lang="en-US" sz="1600" i="1" dirty="0" err="1" smtClean="0"/>
              <a:t>prePirls</a:t>
            </a:r>
            <a:r>
              <a:rPr lang="en-US" sz="1600" i="1" dirty="0" smtClean="0"/>
              <a:t> 2011</a:t>
            </a:r>
          </a:p>
        </p:txBody>
      </p:sp>
      <p:pic>
        <p:nvPicPr>
          <p:cNvPr id="4" name="Picture 4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56992"/>
            <a:ext cx="3764689" cy="2736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5" name="Group 4"/>
          <p:cNvGrpSpPr/>
          <p:nvPr/>
        </p:nvGrpSpPr>
        <p:grpSpPr>
          <a:xfrm>
            <a:off x="4040946" y="956310"/>
            <a:ext cx="5104898" cy="5901690"/>
            <a:chOff x="0" y="0"/>
            <a:chExt cx="5272405" cy="590169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5" y="0"/>
              <a:ext cx="5270500" cy="579818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765165"/>
              <a:ext cx="5182870" cy="136525"/>
            </a:xfrm>
            <a:prstGeom prst="rect">
              <a:avLst/>
            </a:prstGeom>
          </p:spPr>
        </p:pic>
      </p:grpSp>
      <p:sp>
        <p:nvSpPr>
          <p:cNvPr id="8" name="Content Placeholder 2"/>
          <p:cNvSpPr txBox="1">
            <a:spLocks/>
          </p:cNvSpPr>
          <p:nvPr/>
        </p:nvSpPr>
        <p:spPr>
          <a:xfrm>
            <a:off x="323528" y="2276872"/>
            <a:ext cx="3499172" cy="764492"/>
          </a:xfrm>
          <a:prstGeom prst="rect">
            <a:avLst/>
          </a:prstGeom>
          <a:solidFill>
            <a:srgbClr val="D9D9D9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Helvetica"/>
                <a:ea typeface="+mn-ea"/>
                <a:cs typeface="Helvetica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000" b="1" dirty="0" smtClean="0"/>
              <a:t>(2) Unequal achievement</a:t>
            </a:r>
          </a:p>
          <a:p>
            <a:pPr lvl="1"/>
            <a:r>
              <a:rPr lang="en-US" sz="1600" i="1" dirty="0" smtClean="0"/>
              <a:t>SACMEQ 2007</a:t>
            </a:r>
          </a:p>
        </p:txBody>
      </p:sp>
    </p:spTree>
    <p:extLst>
      <p:ext uri="{BB962C8B-B14F-4D97-AF65-F5344CB8AC3E}">
        <p14:creationId xmlns:p14="http://schemas.microsoft.com/office/powerpoint/2010/main" val="3308105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E46C0A"/>
          </a:solidFill>
        </p:spPr>
        <p:txBody>
          <a:bodyPr>
            <a:normAutofit/>
          </a:bodyPr>
          <a:lstStyle/>
          <a:p>
            <a:r>
              <a:rPr lang="en-US" dirty="0" smtClean="0"/>
              <a:t>(3) </a:t>
            </a:r>
            <a:r>
              <a:rPr lang="en-US" sz="3600" dirty="0" smtClean="0"/>
              <a:t>Complex language dynamics in SA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200" i="1" dirty="0" smtClean="0"/>
              <a:t>ANA 2013 Language of Assessment</a:t>
            </a:r>
            <a:endParaRPr lang="en-US" sz="2200" i="1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799427618"/>
              </p:ext>
            </p:extLst>
          </p:nvPr>
        </p:nvGraphicFramePr>
        <p:xfrm>
          <a:off x="457200" y="1727584"/>
          <a:ext cx="8229600" cy="44619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94495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7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chart seriesIdx="7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8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">
                                            <p:graphicEl>
                                              <a:chart seriesIdx="8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9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">
                                            <p:graphicEl>
                                              <a:chart seriesIdx="9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">
                                            <p:graphicEl>
                                              <a:chart seriesIdx="1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54200"/>
            <a:ext cx="8229600" cy="1905000"/>
          </a:xfrm>
          <a:solidFill>
            <a:schemeClr val="accent6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How many South African children learn to read in lower primary school?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648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4862"/>
          </a:xfrm>
          <a:solidFill>
            <a:srgbClr val="E46C0A"/>
          </a:solidFill>
        </p:spPr>
        <p:txBody>
          <a:bodyPr>
            <a:normAutofit/>
          </a:bodyPr>
          <a:lstStyle/>
          <a:p>
            <a:r>
              <a:rPr lang="en-US" sz="3600" dirty="0" smtClean="0"/>
              <a:t>Can children read in African languages?</a:t>
            </a:r>
            <a:endParaRPr lang="en-US" sz="3600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5536049"/>
              </p:ext>
            </p:extLst>
          </p:nvPr>
        </p:nvGraphicFramePr>
        <p:xfrm>
          <a:off x="457200" y="1244600"/>
          <a:ext cx="8420100" cy="5321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01735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69962"/>
          </a:xfrm>
          <a:solidFill>
            <a:srgbClr val="E46C0A"/>
          </a:solidFill>
        </p:spPr>
        <p:txBody>
          <a:bodyPr>
            <a:noAutofit/>
          </a:bodyPr>
          <a:lstStyle/>
          <a:p>
            <a:r>
              <a:rPr lang="en-US" sz="3200" dirty="0" smtClean="0"/>
              <a:t>Do children in English or Afrikaans LOLT schools learn to read?</a:t>
            </a:r>
            <a:endParaRPr lang="en-US" sz="3200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9814715"/>
              </p:ext>
            </p:extLst>
          </p:nvPr>
        </p:nvGraphicFramePr>
        <p:xfrm>
          <a:off x="457200" y="1244600"/>
          <a:ext cx="8229600" cy="5470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58711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graphicEl>
                                              <a:chart seriesIdx="0" categoryIdx="4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5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graphicEl>
                                              <a:chart seriesIdx="0" categoryIdx="5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6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chart seriesIdx="0" categoryIdx="6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7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chart seriesIdx="0" categoryIdx="7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El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E46C0A"/>
          </a:solidFill>
        </p:spPr>
        <p:txBody>
          <a:bodyPr/>
          <a:lstStyle/>
          <a:p>
            <a:r>
              <a:rPr lang="en-US" dirty="0" smtClean="0"/>
              <a:t>What about ESL kids in rural areas?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884" y="1556792"/>
            <a:ext cx="6912768" cy="50274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78200" y="6399594"/>
            <a:ext cx="3031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Draper &amp; Spaull, 2015 (SAJCE)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034709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E46C0A"/>
          </a:solidFill>
        </p:spPr>
        <p:txBody>
          <a:bodyPr/>
          <a:lstStyle/>
          <a:p>
            <a:r>
              <a:rPr lang="en-US" dirty="0" smtClean="0"/>
              <a:t>Propositions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5778500" cy="3352799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majority of South African children are not learning to read in any language by the end of Grade 3. 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This is the binding constraint to improved educational outcomes for the poor. 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These students never get a firm hold on the first rung of the academic ladder and stumble forward into higher grades with low self esteem and compromised learning.</a:t>
            </a:r>
            <a:endParaRPr lang="en-US" dirty="0"/>
          </a:p>
        </p:txBody>
      </p:sp>
      <p:pic>
        <p:nvPicPr>
          <p:cNvPr id="4" name="Picture 3" descr="Screen Shot 2016-04-28 at 7.42.59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700" y="2374900"/>
            <a:ext cx="2736574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942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235200" cy="1143000"/>
          </a:xfrm>
          <a:solidFill>
            <a:srgbClr val="E46C0A"/>
          </a:solidFill>
        </p:spPr>
        <p:txBody>
          <a:bodyPr/>
          <a:lstStyle/>
          <a:p>
            <a:pPr algn="l"/>
            <a:r>
              <a:rPr lang="en-US" dirty="0" smtClean="0"/>
              <a:t>PSPPD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83" t="20858" r="15081" b="9190"/>
          <a:stretch/>
        </p:blipFill>
        <p:spPr bwMode="auto">
          <a:xfrm>
            <a:off x="2446420" y="0"/>
            <a:ext cx="4760829" cy="6842860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 descr="Screen Shot 2016-04-27 at 9.43.4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906366"/>
            <a:ext cx="6358361" cy="4935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66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3873"/>
          </a:xfrm>
          <a:solidFill>
            <a:srgbClr val="E46C0A"/>
          </a:solidFill>
        </p:spPr>
        <p:txBody>
          <a:bodyPr>
            <a:noAutofit/>
          </a:bodyPr>
          <a:lstStyle/>
          <a:p>
            <a:r>
              <a:rPr lang="en-US" sz="2800" b="1" dirty="0" err="1" smtClean="0"/>
              <a:t>Zenex</a:t>
            </a:r>
            <a:r>
              <a:rPr lang="en-US" sz="2800" dirty="0" smtClean="0"/>
              <a:t>: Extreme class sizes in the Foundation Phase</a:t>
            </a:r>
            <a:endParaRPr lang="en-US" sz="2800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0509767"/>
              </p:ext>
            </p:extLst>
          </p:nvPr>
        </p:nvGraphicFramePr>
        <p:xfrm>
          <a:off x="457200" y="1844842"/>
          <a:ext cx="8382000" cy="482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457200" y="1506288"/>
            <a:ext cx="822960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/>
              <a:t>Proportion of children in Grades 1-3 in class different class sizes  (</a:t>
            </a:r>
            <a:r>
              <a:rPr lang="en-US" sz="1600" b="1" i="1" dirty="0" smtClean="0"/>
              <a:t>using ASS 2013 data) 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729967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E46C0A"/>
          </a:solidFill>
        </p:spPr>
        <p:txBody>
          <a:bodyPr/>
          <a:lstStyle/>
          <a:p>
            <a:r>
              <a:rPr lang="en-US" dirty="0" smtClean="0"/>
              <a:t>My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000" dirty="0" smtClean="0"/>
              <a:t>What evidence do we have to say that FP teachers don’t know how to teach reading?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/>
              <a:t>Is it possible to teach in-service FP teachers how to teach reading?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/>
              <a:t>Is there consensus on the most effective way(s) to teach reading in the African languages?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/>
              <a:t>Is the abrupt-switch model of language transition to English in Gr</a:t>
            </a:r>
            <a:r>
              <a:rPr lang="en-US" sz="2000" dirty="0" smtClean="0">
                <a:sym typeface="Wingdings"/>
              </a:rPr>
              <a:t>4 the only way or the best way?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>
                <a:sym typeface="Wingdings"/>
              </a:rPr>
              <a:t>Is there consensus on a ‘tight’/explicit definitions of “reading for meaning” or “basic reading” or “reading with fluency and comprehension” or “literate” or “reading grade appropriate texts”?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>
                <a:sym typeface="Wingdings"/>
              </a:rPr>
              <a:t>Measuring is only the first step, we need to know how to help teachers/kids who can’t read or teach reading. Programs? Evidence?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02094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351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0329991"/>
              </p:ext>
            </p:extLst>
          </p:nvPr>
        </p:nvGraphicFramePr>
        <p:xfrm>
          <a:off x="0" y="980728"/>
          <a:ext cx="9144000" cy="56524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Document" r:id="rId3" imgW="8813800" imgH="5448300" progId="Word.Document.12">
                  <p:embed/>
                </p:oleObj>
              </mc:Choice>
              <mc:Fallback>
                <p:oleObj name="Document" r:id="rId3" imgW="8813800" imgH="54483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980728"/>
                        <a:ext cx="9144000" cy="56524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16414" y="188640"/>
            <a:ext cx="8948073" cy="646331"/>
          </a:xfrm>
          <a:prstGeom prst="rect">
            <a:avLst/>
          </a:prstGeom>
          <a:solidFill>
            <a:srgbClr val="D9D9D9"/>
          </a:solidFill>
        </p:spPr>
        <p:txBody>
          <a:bodyPr wrap="square">
            <a:spAutoFit/>
          </a:bodyPr>
          <a:lstStyle/>
          <a:p>
            <a:r>
              <a:rPr lang="en-US" b="1" dirty="0"/>
              <a:t>Table 13: Oral Reading Fluency scores for English Second Language (ESL/ELL) in Broward County Public Schools (Florida, US) (Broward County, 2012)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117972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627</TotalTime>
  <Words>546</Words>
  <Application>Microsoft Macintosh PowerPoint</Application>
  <PresentationFormat>On-screen Show (4:3)</PresentationFormat>
  <Paragraphs>42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Microsoft Word Document</vt:lpstr>
      <vt:lpstr>Reading in the Foundation Phase  Current developments and remaining gaps</vt:lpstr>
      <vt:lpstr>PowerPoint Presentation</vt:lpstr>
      <vt:lpstr>Overview</vt:lpstr>
      <vt:lpstr>South African context </vt:lpstr>
      <vt:lpstr>(3) Complex language dynamics in SA ANA 2013 Language of Assessment</vt:lpstr>
      <vt:lpstr>How many South African children learn to read in lower primary school?</vt:lpstr>
      <vt:lpstr>Can children read in African languages?</vt:lpstr>
      <vt:lpstr>Do children in English or Afrikaans LOLT schools learn to read?</vt:lpstr>
      <vt:lpstr>What about ESL kids in rural areas?</vt:lpstr>
      <vt:lpstr>Propositions</vt:lpstr>
      <vt:lpstr>PSPPD</vt:lpstr>
      <vt:lpstr>Zenex: Extreme class sizes in the Foundation Phase</vt:lpstr>
      <vt:lpstr>My questions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 in the Foundation Phase   Current developments and remaining gaps</dc:title>
  <dc:creator>Nic</dc:creator>
  <cp:lastModifiedBy>Nic</cp:lastModifiedBy>
  <cp:revision>10</cp:revision>
  <dcterms:created xsi:type="dcterms:W3CDTF">2016-04-27T19:16:23Z</dcterms:created>
  <dcterms:modified xsi:type="dcterms:W3CDTF">2016-04-28T05:44:09Z</dcterms:modified>
</cp:coreProperties>
</file>