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jpg" ContentType="image/jpeg"/>
  <Default Extension="emf" ContentType="image/x-emf"/>
  <Default Extension="tiff" ContentType="image/tiff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bin" ContentType="application/vnd.openxmlformats-officedocument.oleObjec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3">
  <p:sldMasterIdLst>
    <p:sldMasterId id="2147483668" r:id="rId1"/>
  </p:sldMasterIdLst>
  <p:notesMasterIdLst>
    <p:notesMasterId r:id="rId40"/>
  </p:notesMasterIdLst>
  <p:handoutMasterIdLst>
    <p:handoutMasterId r:id="rId41"/>
  </p:handoutMasterIdLst>
  <p:sldIdLst>
    <p:sldId id="330" r:id="rId2"/>
    <p:sldId id="445" r:id="rId3"/>
    <p:sldId id="436" r:id="rId4"/>
    <p:sldId id="437" r:id="rId5"/>
    <p:sldId id="438" r:id="rId6"/>
    <p:sldId id="439" r:id="rId7"/>
    <p:sldId id="440" r:id="rId8"/>
    <p:sldId id="441" r:id="rId9"/>
    <p:sldId id="442" r:id="rId10"/>
    <p:sldId id="446" r:id="rId11"/>
    <p:sldId id="447" r:id="rId12"/>
    <p:sldId id="444" r:id="rId13"/>
    <p:sldId id="449" r:id="rId14"/>
    <p:sldId id="450" r:id="rId15"/>
    <p:sldId id="451" r:id="rId16"/>
    <p:sldId id="452" r:id="rId17"/>
    <p:sldId id="453" r:id="rId18"/>
    <p:sldId id="462" r:id="rId19"/>
    <p:sldId id="458" r:id="rId20"/>
    <p:sldId id="461" r:id="rId21"/>
    <p:sldId id="459" r:id="rId22"/>
    <p:sldId id="460" r:id="rId23"/>
    <p:sldId id="455" r:id="rId24"/>
    <p:sldId id="456" r:id="rId25"/>
    <p:sldId id="448" r:id="rId26"/>
    <p:sldId id="434" r:id="rId27"/>
    <p:sldId id="457" r:id="rId28"/>
    <p:sldId id="432" r:id="rId29"/>
    <p:sldId id="454" r:id="rId30"/>
    <p:sldId id="418" r:id="rId31"/>
    <p:sldId id="423" r:id="rId32"/>
    <p:sldId id="425" r:id="rId33"/>
    <p:sldId id="414" r:id="rId34"/>
    <p:sldId id="415" r:id="rId35"/>
    <p:sldId id="413" r:id="rId36"/>
    <p:sldId id="416" r:id="rId37"/>
    <p:sldId id="412" r:id="rId38"/>
    <p:sldId id="422" r:id="rId3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060" autoAdjust="0"/>
    <p:restoredTop sz="50000" autoAdjust="0"/>
  </p:normalViewPr>
  <p:slideViewPr>
    <p:cSldViewPr snapToGrid="0" snapToObjects="1">
      <p:cViewPr>
        <p:scale>
          <a:sx n="110" d="100"/>
          <a:sy n="110" d="100"/>
        </p:scale>
        <p:origin x="248" y="280"/>
      </p:cViewPr>
      <p:guideLst>
        <p:guide orient="horz" pos="2135"/>
        <p:guide pos="2880"/>
      </p:guideLst>
    </p:cSldViewPr>
  </p:slideViewPr>
  <p:outlineViewPr>
    <p:cViewPr>
      <p:scale>
        <a:sx n="33" d="100"/>
        <a:sy n="33" d="100"/>
      </p:scale>
      <p:origin x="6" y="819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41" Type="http://schemas.openxmlformats.org/officeDocument/2006/relationships/handoutMaster" Target="handoutMasters/handoutMaster1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Macintosh%20HD:Users:nicholasspaull:Documents:Dropbox:Journal%20articles:2014%20(Janeli)%20Spaull%202014%20Insurmountable%20learning%20deficits%20paper:Nic:Final:ZIP%20diagrams%20for%20quintiles%20and%20provinces%20(21%20Aug%202014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Spaull:Dropbox:_PSPPD:Policy%20Briefs:final:REading%20policy%20brief%20PSPPD:Fig1%20and%20Fig2%20policy%20brief%20SPAULL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Spaull:Dropbox:_PSPPD:Policy%20Briefs:final:REading%20policy%20brief%20PSPPD:Fig1%20and%20Fig2%20policy%20brief%20SPAULL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oleObject" Target="Work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'Flexi SD'!$B$25</c:f>
              <c:strCache>
                <c:ptCount val="1"/>
                <c:pt idx="0">
                  <c:v>Quintile 1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Pt>
            <c:idx val="9"/>
            <c:invertIfNegative val="0"/>
            <c:bubble3D val="0"/>
            <c:spPr>
              <a:pattFill prst="ltHorz">
                <a:fgClr>
                  <a:schemeClr val="accent2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BC1-4E35-801A-9FFA655E34B2}"/>
              </c:ext>
            </c:extLst>
          </c:dPt>
          <c:errBars>
            <c:errBarType val="both"/>
            <c:errValType val="cust"/>
            <c:noEndCap val="0"/>
            <c:plus>
              <c:numRef>
                <c:f>'Standard Graph'!$O$15:$U$15</c:f>
                <c:numCache>
                  <c:formatCode>General</c:formatCode>
                  <c:ptCount val="7"/>
                  <c:pt idx="0">
                    <c:v>0.164305283461566</c:v>
                  </c:pt>
                  <c:pt idx="1">
                    <c:v>0.177679353472047</c:v>
                  </c:pt>
                  <c:pt idx="2">
                    <c:v>0.17507781451873</c:v>
                  </c:pt>
                  <c:pt idx="3">
                    <c:v>0.513578967353647</c:v>
                  </c:pt>
                  <c:pt idx="6">
                    <c:v>0.499670337410326</c:v>
                  </c:pt>
                </c:numCache>
              </c:numRef>
            </c:plus>
            <c:minus>
              <c:numRef>
                <c:f>'Standard Graph'!$O$15:$U$15</c:f>
                <c:numCache>
                  <c:formatCode>General</c:formatCode>
                  <c:ptCount val="7"/>
                  <c:pt idx="0">
                    <c:v>0.164305283461566</c:v>
                  </c:pt>
                  <c:pt idx="1">
                    <c:v>0.177679353472047</c:v>
                  </c:pt>
                  <c:pt idx="2">
                    <c:v>0.17507781451873</c:v>
                  </c:pt>
                  <c:pt idx="3">
                    <c:v>0.513578967353647</c:v>
                  </c:pt>
                  <c:pt idx="6">
                    <c:v>0.499670337410326</c:v>
                  </c:pt>
                </c:numCache>
              </c:numRef>
            </c:minus>
            <c:spPr>
              <a:ln>
                <a:solidFill>
                  <a:sysClr val="windowText" lastClr="000000"/>
                </a:solidFill>
              </a:ln>
            </c:spPr>
          </c:errBars>
          <c:cat>
            <c:multiLvlStrRef>
              <c:f>'Flexi SD'!$C$23:$L$24</c:f>
              <c:multiLvlStrCache>
                <c:ptCount val="10"/>
                <c:lvl>
                  <c:pt idx="0">
                    <c:v>Gr3</c:v>
                  </c:pt>
                  <c:pt idx="1">
                    <c:v>Gr4</c:v>
                  </c:pt>
                  <c:pt idx="2">
                    <c:v>Gr5</c:v>
                  </c:pt>
                  <c:pt idx="3">
                    <c:v>Gr6</c:v>
                  </c:pt>
                  <c:pt idx="4">
                    <c:v>Gr7</c:v>
                  </c:pt>
                  <c:pt idx="5">
                    <c:v>Gr8</c:v>
                  </c:pt>
                  <c:pt idx="6">
                    <c:v>Gr9</c:v>
                  </c:pt>
                  <c:pt idx="7">
                    <c:v>Gr10</c:v>
                  </c:pt>
                  <c:pt idx="8">
                    <c:v>Gr11</c:v>
                  </c:pt>
                  <c:pt idx="9">
                    <c:v>Gr12</c:v>
                  </c:pt>
                </c:lvl>
                <c:lvl>
                  <c:pt idx="0">
                    <c:v>(NSES 2007/8/9)</c:v>
                  </c:pt>
                  <c:pt idx="3">
                    <c:v>(SACMEQ 2007)</c:v>
                  </c:pt>
                  <c:pt idx="4">
                    <c:v>Projections</c:v>
                  </c:pt>
                  <c:pt idx="6">
                    <c:v>(TIMSS 2011)</c:v>
                  </c:pt>
                  <c:pt idx="7">
                    <c:v>Projections</c:v>
                  </c:pt>
                </c:lvl>
              </c:multiLvlStrCache>
            </c:multiLvlStrRef>
          </c:cat>
          <c:val>
            <c:numRef>
              <c:f>'Flexi SD'!$C$25:$L$25</c:f>
              <c:numCache>
                <c:formatCode>0.00</c:formatCode>
                <c:ptCount val="10"/>
                <c:pt idx="0">
                  <c:v>-1.182718964120783</c:v>
                </c:pt>
                <c:pt idx="1">
                  <c:v>0.812083879421107</c:v>
                </c:pt>
                <c:pt idx="2">
                  <c:v>1.846076017591458</c:v>
                </c:pt>
                <c:pt idx="3">
                  <c:v>0.259201107500647</c:v>
                </c:pt>
                <c:pt idx="6">
                  <c:v>2.326144767441858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BC1-4E35-801A-9FFA655E34B2}"/>
            </c:ext>
          </c:extLst>
        </c:ser>
        <c:ser>
          <c:idx val="1"/>
          <c:order val="1"/>
          <c:tx>
            <c:strRef>
              <c:f>'Flexi SD'!$B$26</c:f>
              <c:strCache>
                <c:ptCount val="1"/>
                <c:pt idx="0">
                  <c:v>Quintile 2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'Standard Graph'!$O$16:$U$16</c:f>
                <c:numCache>
                  <c:formatCode>General</c:formatCode>
                  <c:ptCount val="7"/>
                  <c:pt idx="0">
                    <c:v>0.170368570348661</c:v>
                  </c:pt>
                  <c:pt idx="1">
                    <c:v>0.175639266309159</c:v>
                  </c:pt>
                  <c:pt idx="2">
                    <c:v>0.170704245696365</c:v>
                  </c:pt>
                  <c:pt idx="3">
                    <c:v>0.481796535352744</c:v>
                  </c:pt>
                  <c:pt idx="6">
                    <c:v>0.418557357688682</c:v>
                  </c:pt>
                </c:numCache>
              </c:numRef>
            </c:plus>
            <c:minus>
              <c:numRef>
                <c:f>'Standard Graph'!$O$16:$U$16</c:f>
                <c:numCache>
                  <c:formatCode>General</c:formatCode>
                  <c:ptCount val="7"/>
                  <c:pt idx="0">
                    <c:v>0.170368570348661</c:v>
                  </c:pt>
                  <c:pt idx="1">
                    <c:v>0.175639266309159</c:v>
                  </c:pt>
                  <c:pt idx="2">
                    <c:v>0.170704245696365</c:v>
                  </c:pt>
                  <c:pt idx="3">
                    <c:v>0.481796535352744</c:v>
                  </c:pt>
                  <c:pt idx="6">
                    <c:v>0.418557357688682</c:v>
                  </c:pt>
                </c:numCache>
              </c:numRef>
            </c:minus>
          </c:errBars>
          <c:cat>
            <c:multiLvlStrRef>
              <c:f>'Flexi SD'!$C$23:$L$24</c:f>
              <c:multiLvlStrCache>
                <c:ptCount val="10"/>
                <c:lvl>
                  <c:pt idx="0">
                    <c:v>Gr3</c:v>
                  </c:pt>
                  <c:pt idx="1">
                    <c:v>Gr4</c:v>
                  </c:pt>
                  <c:pt idx="2">
                    <c:v>Gr5</c:v>
                  </c:pt>
                  <c:pt idx="3">
                    <c:v>Gr6</c:v>
                  </c:pt>
                  <c:pt idx="4">
                    <c:v>Gr7</c:v>
                  </c:pt>
                  <c:pt idx="5">
                    <c:v>Gr8</c:v>
                  </c:pt>
                  <c:pt idx="6">
                    <c:v>Gr9</c:v>
                  </c:pt>
                  <c:pt idx="7">
                    <c:v>Gr10</c:v>
                  </c:pt>
                  <c:pt idx="8">
                    <c:v>Gr11</c:v>
                  </c:pt>
                  <c:pt idx="9">
                    <c:v>Gr12</c:v>
                  </c:pt>
                </c:lvl>
                <c:lvl>
                  <c:pt idx="0">
                    <c:v>(NSES 2007/8/9)</c:v>
                  </c:pt>
                  <c:pt idx="3">
                    <c:v>(SACMEQ 2007)</c:v>
                  </c:pt>
                  <c:pt idx="4">
                    <c:v>Projections</c:v>
                  </c:pt>
                  <c:pt idx="6">
                    <c:v>(TIMSS 2011)</c:v>
                  </c:pt>
                  <c:pt idx="7">
                    <c:v>Projections</c:v>
                  </c:pt>
                </c:lvl>
              </c:multiLvlStrCache>
            </c:multiLvlStrRef>
          </c:cat>
          <c:val>
            <c:numRef>
              <c:f>'Flexi SD'!$C$26:$L$26</c:f>
              <c:numCache>
                <c:formatCode>0.00</c:formatCode>
                <c:ptCount val="10"/>
                <c:pt idx="0">
                  <c:v>0.287695237937526</c:v>
                </c:pt>
                <c:pt idx="1">
                  <c:v>0.834427318266704</c:v>
                </c:pt>
                <c:pt idx="2">
                  <c:v>2.100328914273557</c:v>
                </c:pt>
                <c:pt idx="3">
                  <c:v>0.743842610321006</c:v>
                </c:pt>
                <c:pt idx="6">
                  <c:v>3.655715116279067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3BC1-4E35-801A-9FFA655E34B2}"/>
            </c:ext>
          </c:extLst>
        </c:ser>
        <c:ser>
          <c:idx val="2"/>
          <c:order val="2"/>
          <c:tx>
            <c:strRef>
              <c:f>'Flexi SD'!$B$27</c:f>
              <c:strCache>
                <c:ptCount val="1"/>
                <c:pt idx="0">
                  <c:v>Quintile 3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'Standard Graph'!$O$17:$U$17</c:f>
                <c:numCache>
                  <c:formatCode>General</c:formatCode>
                  <c:ptCount val="7"/>
                  <c:pt idx="0">
                    <c:v>0.166675806814175</c:v>
                  </c:pt>
                  <c:pt idx="1">
                    <c:v>0.175703301400185</c:v>
                  </c:pt>
                  <c:pt idx="2">
                    <c:v>0.173198882053062</c:v>
                  </c:pt>
                  <c:pt idx="3">
                    <c:v>0.489799570420701</c:v>
                  </c:pt>
                  <c:pt idx="6">
                    <c:v>0.427833344450778</c:v>
                  </c:pt>
                </c:numCache>
              </c:numRef>
            </c:plus>
            <c:minus>
              <c:numRef>
                <c:f>'Standard Graph'!$O$17:$U$17</c:f>
                <c:numCache>
                  <c:formatCode>General</c:formatCode>
                  <c:ptCount val="7"/>
                  <c:pt idx="0">
                    <c:v>0.166675806814175</c:v>
                  </c:pt>
                  <c:pt idx="1">
                    <c:v>0.175703301400185</c:v>
                  </c:pt>
                  <c:pt idx="2">
                    <c:v>0.173198882053062</c:v>
                  </c:pt>
                  <c:pt idx="3">
                    <c:v>0.489799570420701</c:v>
                  </c:pt>
                  <c:pt idx="6">
                    <c:v>0.427833344450778</c:v>
                  </c:pt>
                </c:numCache>
              </c:numRef>
            </c:minus>
          </c:errBars>
          <c:cat>
            <c:multiLvlStrRef>
              <c:f>'Flexi SD'!$C$23:$L$24</c:f>
              <c:multiLvlStrCache>
                <c:ptCount val="10"/>
                <c:lvl>
                  <c:pt idx="0">
                    <c:v>Gr3</c:v>
                  </c:pt>
                  <c:pt idx="1">
                    <c:v>Gr4</c:v>
                  </c:pt>
                  <c:pt idx="2">
                    <c:v>Gr5</c:v>
                  </c:pt>
                  <c:pt idx="3">
                    <c:v>Gr6</c:v>
                  </c:pt>
                  <c:pt idx="4">
                    <c:v>Gr7</c:v>
                  </c:pt>
                  <c:pt idx="5">
                    <c:v>Gr8</c:v>
                  </c:pt>
                  <c:pt idx="6">
                    <c:v>Gr9</c:v>
                  </c:pt>
                  <c:pt idx="7">
                    <c:v>Gr10</c:v>
                  </c:pt>
                  <c:pt idx="8">
                    <c:v>Gr11</c:v>
                  </c:pt>
                  <c:pt idx="9">
                    <c:v>Gr12</c:v>
                  </c:pt>
                </c:lvl>
                <c:lvl>
                  <c:pt idx="0">
                    <c:v>(NSES 2007/8/9)</c:v>
                  </c:pt>
                  <c:pt idx="3">
                    <c:v>(SACMEQ 2007)</c:v>
                  </c:pt>
                  <c:pt idx="4">
                    <c:v>Projections</c:v>
                  </c:pt>
                  <c:pt idx="6">
                    <c:v>(TIMSS 2011)</c:v>
                  </c:pt>
                  <c:pt idx="7">
                    <c:v>Projections</c:v>
                  </c:pt>
                </c:lvl>
              </c:multiLvlStrCache>
            </c:multiLvlStrRef>
          </c:cat>
          <c:val>
            <c:numRef>
              <c:f>'Flexi SD'!$C$27:$L$27</c:f>
              <c:numCache>
                <c:formatCode>0.00</c:formatCode>
                <c:ptCount val="10"/>
                <c:pt idx="0">
                  <c:v>0.106508636023168</c:v>
                </c:pt>
                <c:pt idx="1">
                  <c:v>0.962030211280411</c:v>
                </c:pt>
                <c:pt idx="2">
                  <c:v>2.22097938806862</c:v>
                </c:pt>
                <c:pt idx="3">
                  <c:v>1.369470732143652</c:v>
                </c:pt>
                <c:pt idx="6">
                  <c:v>3.875860465116276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BC1-4E35-801A-9FFA655E34B2}"/>
            </c:ext>
          </c:extLst>
        </c:ser>
        <c:ser>
          <c:idx val="3"/>
          <c:order val="3"/>
          <c:tx>
            <c:strRef>
              <c:f>'Flexi SD'!$B$28</c:f>
              <c:strCache>
                <c:ptCount val="1"/>
                <c:pt idx="0">
                  <c:v>Quintile 4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'Standard Graph'!$O$18:$U$18</c:f>
                <c:numCache>
                  <c:formatCode>General</c:formatCode>
                  <c:ptCount val="7"/>
                  <c:pt idx="0">
                    <c:v>0.173212699144432</c:v>
                  </c:pt>
                  <c:pt idx="1">
                    <c:v>0.17726074023471</c:v>
                  </c:pt>
                  <c:pt idx="2">
                    <c:v>0.176368853543246</c:v>
                  </c:pt>
                  <c:pt idx="3">
                    <c:v>0.551762023855359</c:v>
                  </c:pt>
                  <c:pt idx="6">
                    <c:v>0.453808696133191</c:v>
                  </c:pt>
                </c:numCache>
              </c:numRef>
            </c:plus>
            <c:minus>
              <c:numRef>
                <c:f>'Standard Graph'!$O$18:$U$18</c:f>
                <c:numCache>
                  <c:formatCode>General</c:formatCode>
                  <c:ptCount val="7"/>
                  <c:pt idx="0">
                    <c:v>0.173212699144432</c:v>
                  </c:pt>
                  <c:pt idx="1">
                    <c:v>0.17726074023471</c:v>
                  </c:pt>
                  <c:pt idx="2">
                    <c:v>0.176368853543246</c:v>
                  </c:pt>
                  <c:pt idx="3">
                    <c:v>0.551762023855359</c:v>
                  </c:pt>
                  <c:pt idx="6">
                    <c:v>0.453808696133191</c:v>
                  </c:pt>
                </c:numCache>
              </c:numRef>
            </c:minus>
          </c:errBars>
          <c:cat>
            <c:multiLvlStrRef>
              <c:f>'Flexi SD'!$C$23:$L$24</c:f>
              <c:multiLvlStrCache>
                <c:ptCount val="10"/>
                <c:lvl>
                  <c:pt idx="0">
                    <c:v>Gr3</c:v>
                  </c:pt>
                  <c:pt idx="1">
                    <c:v>Gr4</c:v>
                  </c:pt>
                  <c:pt idx="2">
                    <c:v>Gr5</c:v>
                  </c:pt>
                  <c:pt idx="3">
                    <c:v>Gr6</c:v>
                  </c:pt>
                  <c:pt idx="4">
                    <c:v>Gr7</c:v>
                  </c:pt>
                  <c:pt idx="5">
                    <c:v>Gr8</c:v>
                  </c:pt>
                  <c:pt idx="6">
                    <c:v>Gr9</c:v>
                  </c:pt>
                  <c:pt idx="7">
                    <c:v>Gr10</c:v>
                  </c:pt>
                  <c:pt idx="8">
                    <c:v>Gr11</c:v>
                  </c:pt>
                  <c:pt idx="9">
                    <c:v>Gr12</c:v>
                  </c:pt>
                </c:lvl>
                <c:lvl>
                  <c:pt idx="0">
                    <c:v>(NSES 2007/8/9)</c:v>
                  </c:pt>
                  <c:pt idx="3">
                    <c:v>(SACMEQ 2007)</c:v>
                  </c:pt>
                  <c:pt idx="4">
                    <c:v>Projections</c:v>
                  </c:pt>
                  <c:pt idx="6">
                    <c:v>(TIMSS 2011)</c:v>
                  </c:pt>
                  <c:pt idx="7">
                    <c:v>Projections</c:v>
                  </c:pt>
                </c:lvl>
              </c:multiLvlStrCache>
            </c:multiLvlStrRef>
          </c:cat>
          <c:val>
            <c:numRef>
              <c:f>'Flexi SD'!$C$28:$L$28</c:f>
              <c:numCache>
                <c:formatCode>0.00</c:formatCode>
                <c:ptCount val="10"/>
                <c:pt idx="0">
                  <c:v>0.429493448131372</c:v>
                </c:pt>
                <c:pt idx="1">
                  <c:v>1.231200064038208</c:v>
                </c:pt>
                <c:pt idx="2">
                  <c:v>2.5171362347707</c:v>
                </c:pt>
                <c:pt idx="3">
                  <c:v>2.589886152882194</c:v>
                </c:pt>
                <c:pt idx="6">
                  <c:v>4.80960639534884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3BC1-4E35-801A-9FFA655E34B2}"/>
            </c:ext>
          </c:extLst>
        </c:ser>
        <c:ser>
          <c:idx val="4"/>
          <c:order val="4"/>
          <c:tx>
            <c:strRef>
              <c:f>'Flexi SD'!$B$29</c:f>
              <c:strCache>
                <c:ptCount val="1"/>
                <c:pt idx="0">
                  <c:v>Quintile 5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dPt>
            <c:idx val="9"/>
            <c:invertIfNegative val="0"/>
            <c:bubble3D val="0"/>
            <c:spPr>
              <a:pattFill prst="ltHorz">
                <a:fgClr>
                  <a:schemeClr val="accent2">
                    <a:lumMod val="40000"/>
                    <a:lumOff val="60000"/>
                  </a:schemeClr>
                </a:fgClr>
                <a:bgClr>
                  <a:schemeClr val="bg1"/>
                </a:bgClr>
              </a:patt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BC1-4E35-801A-9FFA655E34B2}"/>
              </c:ext>
            </c:extLst>
          </c:dPt>
          <c:errBars>
            <c:errBarType val="both"/>
            <c:errValType val="cust"/>
            <c:noEndCap val="0"/>
            <c:plus>
              <c:numRef>
                <c:f>'Standard Graph'!$O$19:$U$19</c:f>
                <c:numCache>
                  <c:formatCode>General</c:formatCode>
                  <c:ptCount val="7"/>
                  <c:pt idx="0">
                    <c:v>0.196357267543483</c:v>
                  </c:pt>
                  <c:pt idx="1">
                    <c:v>0.204047083336858</c:v>
                  </c:pt>
                  <c:pt idx="2">
                    <c:v>0.186933435660273</c:v>
                  </c:pt>
                  <c:pt idx="3">
                    <c:v>0.614220791094727</c:v>
                  </c:pt>
                  <c:pt idx="6">
                    <c:v>0.531650856113367</c:v>
                  </c:pt>
                </c:numCache>
              </c:numRef>
            </c:plus>
            <c:minus>
              <c:numRef>
                <c:f>'Standard Graph'!#REF!</c:f>
                <c:numCache>
                  <c:formatCode>General</c:formatCode>
                  <c:ptCount val="1"/>
                  <c:pt idx="0">
                    <c:v>1.0</c:v>
                  </c:pt>
                </c:numCache>
              </c:numRef>
            </c:minus>
          </c:errBars>
          <c:cat>
            <c:multiLvlStrRef>
              <c:f>'Flexi SD'!$C$23:$L$24</c:f>
              <c:multiLvlStrCache>
                <c:ptCount val="10"/>
                <c:lvl>
                  <c:pt idx="0">
                    <c:v>Gr3</c:v>
                  </c:pt>
                  <c:pt idx="1">
                    <c:v>Gr4</c:v>
                  </c:pt>
                  <c:pt idx="2">
                    <c:v>Gr5</c:v>
                  </c:pt>
                  <c:pt idx="3">
                    <c:v>Gr6</c:v>
                  </c:pt>
                  <c:pt idx="4">
                    <c:v>Gr7</c:v>
                  </c:pt>
                  <c:pt idx="5">
                    <c:v>Gr8</c:v>
                  </c:pt>
                  <c:pt idx="6">
                    <c:v>Gr9</c:v>
                  </c:pt>
                  <c:pt idx="7">
                    <c:v>Gr10</c:v>
                  </c:pt>
                  <c:pt idx="8">
                    <c:v>Gr11</c:v>
                  </c:pt>
                  <c:pt idx="9">
                    <c:v>Gr12</c:v>
                  </c:pt>
                </c:lvl>
                <c:lvl>
                  <c:pt idx="0">
                    <c:v>(NSES 2007/8/9)</c:v>
                  </c:pt>
                  <c:pt idx="3">
                    <c:v>(SACMEQ 2007)</c:v>
                  </c:pt>
                  <c:pt idx="4">
                    <c:v>Projections</c:v>
                  </c:pt>
                  <c:pt idx="6">
                    <c:v>(TIMSS 2011)</c:v>
                  </c:pt>
                  <c:pt idx="7">
                    <c:v>Projections</c:v>
                  </c:pt>
                </c:lvl>
              </c:multiLvlStrCache>
            </c:multiLvlStrRef>
          </c:cat>
          <c:val>
            <c:numRef>
              <c:f>'Flexi SD'!$C$29:$L$29</c:f>
              <c:numCache>
                <c:formatCode>0.00</c:formatCode>
                <c:ptCount val="10"/>
                <c:pt idx="0">
                  <c:v>3.0</c:v>
                </c:pt>
                <c:pt idx="1">
                  <c:v>4.0</c:v>
                </c:pt>
                <c:pt idx="2">
                  <c:v>5.0</c:v>
                </c:pt>
                <c:pt idx="3">
                  <c:v>6.0</c:v>
                </c:pt>
                <c:pt idx="6">
                  <c:v>9.0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3BC1-4E35-801A-9FFA655E34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6205920"/>
        <c:axId val="366209952"/>
      </c:barChart>
      <c:lineChart>
        <c:grouping val="standard"/>
        <c:varyColors val="0"/>
        <c:ser>
          <c:idx val="5"/>
          <c:order val="5"/>
          <c:tx>
            <c:strRef>
              <c:f>'Flexi SD'!$B$30</c:f>
              <c:strCache>
                <c:ptCount val="1"/>
                <c:pt idx="0">
                  <c:v>Q1-4 Trajectory</c:v>
                </c:pt>
              </c:strCache>
            </c:strRef>
          </c:tx>
          <c:spPr>
            <a:ln>
              <a:solidFill>
                <a:srgbClr val="0070C0"/>
              </a:solidFill>
              <a:prstDash val="sysDash"/>
            </a:ln>
          </c:spPr>
          <c:marker>
            <c:symbol val="none"/>
          </c:marker>
          <c:cat>
            <c:multiLvlStrRef>
              <c:f>'Flexi SD'!$C$23:$L$24</c:f>
              <c:multiLvlStrCache>
                <c:ptCount val="10"/>
                <c:lvl>
                  <c:pt idx="0">
                    <c:v>Gr3</c:v>
                  </c:pt>
                  <c:pt idx="1">
                    <c:v>Gr4</c:v>
                  </c:pt>
                  <c:pt idx="2">
                    <c:v>Gr5</c:v>
                  </c:pt>
                  <c:pt idx="3">
                    <c:v>Gr6</c:v>
                  </c:pt>
                  <c:pt idx="4">
                    <c:v>Gr7</c:v>
                  </c:pt>
                  <c:pt idx="5">
                    <c:v>Gr8</c:v>
                  </c:pt>
                  <c:pt idx="6">
                    <c:v>Gr9</c:v>
                  </c:pt>
                  <c:pt idx="7">
                    <c:v>Gr10</c:v>
                  </c:pt>
                  <c:pt idx="8">
                    <c:v>Gr11</c:v>
                  </c:pt>
                  <c:pt idx="9">
                    <c:v>Gr12</c:v>
                  </c:pt>
                </c:lvl>
                <c:lvl>
                  <c:pt idx="0">
                    <c:v>(NSES 2007/8/9)</c:v>
                  </c:pt>
                  <c:pt idx="3">
                    <c:v>(SACMEQ 2007)</c:v>
                  </c:pt>
                  <c:pt idx="4">
                    <c:v>Projections</c:v>
                  </c:pt>
                  <c:pt idx="6">
                    <c:v>(TIMSS 2011)</c:v>
                  </c:pt>
                  <c:pt idx="7">
                    <c:v>Projections</c:v>
                  </c:pt>
                </c:lvl>
              </c:multiLvlStrCache>
            </c:multiLvlStrRef>
          </c:cat>
          <c:val>
            <c:numRef>
              <c:f>'Flexi SD'!$C$30:$L$30</c:f>
              <c:numCache>
                <c:formatCode>0.00</c:formatCode>
                <c:ptCount val="10"/>
                <c:pt idx="0">
                  <c:v>-0.0897554105071793</c:v>
                </c:pt>
                <c:pt idx="1">
                  <c:v>0.536342438918436</c:v>
                </c:pt>
                <c:pt idx="2">
                  <c:v>1.162440288344051</c:v>
                </c:pt>
                <c:pt idx="3">
                  <c:v>1.788538137769665</c:v>
                </c:pt>
                <c:pt idx="4" formatCode="0.0">
                  <c:v>2.414635987195278</c:v>
                </c:pt>
                <c:pt idx="5" formatCode="0.0">
                  <c:v>3.040733836620895</c:v>
                </c:pt>
                <c:pt idx="6">
                  <c:v>3.66683168604651</c:v>
                </c:pt>
                <c:pt idx="7" formatCode="0.0">
                  <c:v>4.292929535472127</c:v>
                </c:pt>
                <c:pt idx="8" formatCode="0.0">
                  <c:v>4.91902738489774</c:v>
                </c:pt>
                <c:pt idx="9" formatCode="0.0">
                  <c:v>5.545125234323355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3BC1-4E35-801A-9FFA655E34B2}"/>
            </c:ext>
          </c:extLst>
        </c:ser>
        <c:ser>
          <c:idx val="6"/>
          <c:order val="6"/>
          <c:tx>
            <c:strRef>
              <c:f>'Flexi SD'!$B$31</c:f>
              <c:strCache>
                <c:ptCount val="1"/>
                <c:pt idx="0">
                  <c:v>Q5 Trajectory</c:v>
                </c:pt>
              </c:strCache>
            </c:strRef>
          </c:tx>
          <c:spPr>
            <a:ln>
              <a:solidFill>
                <a:srgbClr val="FF0000"/>
              </a:solidFill>
              <a:prstDash val="sysDot"/>
            </a:ln>
          </c:spPr>
          <c:marker>
            <c:symbol val="none"/>
          </c:marker>
          <c:cat>
            <c:multiLvlStrRef>
              <c:f>'Flexi SD'!$C$23:$L$24</c:f>
              <c:multiLvlStrCache>
                <c:ptCount val="10"/>
                <c:lvl>
                  <c:pt idx="0">
                    <c:v>Gr3</c:v>
                  </c:pt>
                  <c:pt idx="1">
                    <c:v>Gr4</c:v>
                  </c:pt>
                  <c:pt idx="2">
                    <c:v>Gr5</c:v>
                  </c:pt>
                  <c:pt idx="3">
                    <c:v>Gr6</c:v>
                  </c:pt>
                  <c:pt idx="4">
                    <c:v>Gr7</c:v>
                  </c:pt>
                  <c:pt idx="5">
                    <c:v>Gr8</c:v>
                  </c:pt>
                  <c:pt idx="6">
                    <c:v>Gr9</c:v>
                  </c:pt>
                  <c:pt idx="7">
                    <c:v>Gr10</c:v>
                  </c:pt>
                  <c:pt idx="8">
                    <c:v>Gr11</c:v>
                  </c:pt>
                  <c:pt idx="9">
                    <c:v>Gr12</c:v>
                  </c:pt>
                </c:lvl>
                <c:lvl>
                  <c:pt idx="0">
                    <c:v>(NSES 2007/8/9)</c:v>
                  </c:pt>
                  <c:pt idx="3">
                    <c:v>(SACMEQ 2007)</c:v>
                  </c:pt>
                  <c:pt idx="4">
                    <c:v>Projections</c:v>
                  </c:pt>
                  <c:pt idx="6">
                    <c:v>(TIMSS 2011)</c:v>
                  </c:pt>
                  <c:pt idx="7">
                    <c:v>Projections</c:v>
                  </c:pt>
                </c:lvl>
              </c:multiLvlStrCache>
            </c:multiLvlStrRef>
          </c:cat>
          <c:val>
            <c:numRef>
              <c:f>'Flexi SD'!$C$31:$L$31</c:f>
              <c:numCache>
                <c:formatCode>0.00</c:formatCode>
                <c:ptCount val="10"/>
                <c:pt idx="0">
                  <c:v>3.0</c:v>
                </c:pt>
                <c:pt idx="1">
                  <c:v>4.0</c:v>
                </c:pt>
                <c:pt idx="2">
                  <c:v>5.0</c:v>
                </c:pt>
                <c:pt idx="3">
                  <c:v>6.0</c:v>
                </c:pt>
                <c:pt idx="4" formatCode="0.0">
                  <c:v>7.0</c:v>
                </c:pt>
                <c:pt idx="5" formatCode="0.0">
                  <c:v>8.0</c:v>
                </c:pt>
                <c:pt idx="6">
                  <c:v>9.0</c:v>
                </c:pt>
                <c:pt idx="7" formatCode="0.0">
                  <c:v>10.0</c:v>
                </c:pt>
                <c:pt idx="8" formatCode="0.0">
                  <c:v>11.0</c:v>
                </c:pt>
                <c:pt idx="9" formatCode="0.0">
                  <c:v>12.0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3BC1-4E35-801A-9FFA655E34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66205920"/>
        <c:axId val="366209952"/>
      </c:lineChart>
      <c:catAx>
        <c:axId val="36620592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ZA"/>
                  <a:t>Actual grade (and data source)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crossAx val="366209952"/>
        <c:crosses val="autoZero"/>
        <c:auto val="1"/>
        <c:lblAlgn val="ctr"/>
        <c:lblOffset val="100"/>
        <c:noMultiLvlLbl val="0"/>
      </c:catAx>
      <c:valAx>
        <c:axId val="366209952"/>
        <c:scaling>
          <c:orientation val="minMax"/>
          <c:min val="0.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ZA"/>
                  <a:t>Effective grade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crossAx val="366205920"/>
        <c:crosses val="autoZero"/>
        <c:crossBetween val="between"/>
        <c:majorUnit val="1.0"/>
      </c:valAx>
    </c:plotArea>
    <c:legend>
      <c:legendPos val="r"/>
      <c:layout/>
      <c:overlay val="0"/>
      <c:spPr>
        <a:ln>
          <a:solidFill>
            <a:schemeClr val="bg1">
              <a:lumMod val="85000"/>
            </a:schemeClr>
          </a:solidFill>
        </a:ln>
      </c:spPr>
    </c:legend>
    <c:plotVisOnly val="1"/>
    <c:dispBlanksAs val="gap"/>
    <c:showDLblsOverMax val="0"/>
  </c:chart>
  <c:spPr>
    <a:solidFill>
      <a:srgbClr val="FFFFFF"/>
    </a:solidFill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PIRLS</a:t>
            </a:r>
            <a:r>
              <a:rPr lang="en-US" baseline="0" dirty="0" smtClean="0"/>
              <a:t> 2011 - </a:t>
            </a:r>
            <a:r>
              <a:rPr lang="en-US" dirty="0" smtClean="0"/>
              <a:t>Proportion </a:t>
            </a:r>
            <a:r>
              <a:rPr lang="en-US" dirty="0"/>
              <a:t>of Gr5 students in English &amp; Afrikaans schools acquiring </a:t>
            </a:r>
            <a:r>
              <a:rPr lang="en-US" u="sng" dirty="0"/>
              <a:t>basic reading skills </a:t>
            </a:r>
            <a:r>
              <a:rPr lang="en-US" dirty="0"/>
              <a:t>by school location</a:t>
            </a:r>
          </a:p>
          <a:p>
            <a:pPr>
              <a:defRPr/>
            </a:pPr>
            <a:r>
              <a:rPr lang="en-US" sz="1200" b="0" i="1" dirty="0"/>
              <a:t>Note:</a:t>
            </a:r>
            <a:r>
              <a:rPr lang="en-US" sz="1200" b="0" i="1" baseline="0" dirty="0"/>
              <a:t> Proportion </a:t>
            </a:r>
            <a:r>
              <a:rPr lang="en-US" sz="1200" b="0" i="1" dirty="0"/>
              <a:t>reaching low international benchmark in PIRLS</a:t>
            </a:r>
            <a:r>
              <a:rPr lang="en-US" sz="1200" b="0" i="1" baseline="0" dirty="0"/>
              <a:t> 2011. SA tested 3515 grade 5 students in 92 schools where </a:t>
            </a:r>
            <a:r>
              <a:rPr lang="en-US" sz="1200" b="0" i="1" baseline="0" dirty="0" err="1"/>
              <a:t>Eng</a:t>
            </a:r>
            <a:r>
              <a:rPr lang="en-US" sz="1200" b="0" i="1" baseline="0" dirty="0"/>
              <a:t>/</a:t>
            </a:r>
            <a:r>
              <a:rPr lang="en-US" sz="1200" b="0" i="1" baseline="0" dirty="0" err="1"/>
              <a:t>Afr</a:t>
            </a:r>
            <a:r>
              <a:rPr lang="en-US" sz="1200" b="0" i="1" baseline="0" dirty="0"/>
              <a:t> was </a:t>
            </a:r>
            <a:r>
              <a:rPr lang="en-US" sz="1200" b="0" i="1" baseline="0" dirty="0" smtClean="0"/>
              <a:t>LO</a:t>
            </a:r>
            <a:endParaRPr lang="en-US" sz="1200" b="0" i="1" dirty="0"/>
          </a:p>
        </c:rich>
      </c:tx>
      <c:layout/>
      <c:overlay val="0"/>
      <c:spPr>
        <a:solidFill>
          <a:srgbClr val="F2F2F2"/>
        </a:solidFill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3">
                <a:lumMod val="75000"/>
              </a:schemeClr>
            </a:solidFill>
          </c:spPr>
          <c:invertIfNegative val="0"/>
          <c:dPt>
            <c:idx val="6"/>
            <c:invertIfNegative val="0"/>
            <c:bubble3D val="0"/>
            <c:spPr>
              <a:solidFill>
                <a:schemeClr val="accent3">
                  <a:lumMod val="50000"/>
                </a:schemeClr>
              </a:solidFill>
            </c:spPr>
          </c:dPt>
          <c:dPt>
            <c:idx val="7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tx1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'Fig2'!$A$7:$A$14</c:f>
              <c:strCache>
                <c:ptCount val="8"/>
                <c:pt idx="0">
                  <c:v>Remote rural</c:v>
                </c:pt>
                <c:pt idx="1">
                  <c:v>Township</c:v>
                </c:pt>
                <c:pt idx="2">
                  <c:v>Small town/ village</c:v>
                </c:pt>
                <c:pt idx="3">
                  <c:v>Medium-city or large town</c:v>
                </c:pt>
                <c:pt idx="4">
                  <c:v>Urban</c:v>
                </c:pt>
                <c:pt idx="5">
                  <c:v>Suburban</c:v>
                </c:pt>
                <c:pt idx="6">
                  <c:v>National</c:v>
                </c:pt>
                <c:pt idx="7">
                  <c:v>International median (Gr4)</c:v>
                </c:pt>
              </c:strCache>
            </c:strRef>
          </c:cat>
          <c:val>
            <c:numRef>
              <c:f>'Fig2'!$B$7:$B$14</c:f>
              <c:numCache>
                <c:formatCode>0%</c:formatCode>
                <c:ptCount val="8"/>
                <c:pt idx="0">
                  <c:v>0.26</c:v>
                </c:pt>
                <c:pt idx="1">
                  <c:v>0.28</c:v>
                </c:pt>
                <c:pt idx="2">
                  <c:v>0.55</c:v>
                </c:pt>
                <c:pt idx="3">
                  <c:v>0.64</c:v>
                </c:pt>
                <c:pt idx="4">
                  <c:v>0.81</c:v>
                </c:pt>
                <c:pt idx="5">
                  <c:v>0.84</c:v>
                </c:pt>
                <c:pt idx="6">
                  <c:v>0.57</c:v>
                </c:pt>
                <c:pt idx="7">
                  <c:v>0.95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3352560"/>
        <c:axId val="283353920"/>
      </c:barChart>
      <c:catAx>
        <c:axId val="2833525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83353920"/>
        <c:crosses val="autoZero"/>
        <c:auto val="1"/>
        <c:lblAlgn val="ctr"/>
        <c:lblOffset val="100"/>
        <c:noMultiLvlLbl val="0"/>
      </c:catAx>
      <c:valAx>
        <c:axId val="28335392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283352560"/>
        <c:crosses val="autoZero"/>
        <c:crossBetween val="between"/>
      </c:valAx>
      <c:spPr>
        <a:solidFill>
          <a:schemeClr val="bg1">
            <a:lumMod val="95000"/>
          </a:schemeClr>
        </a:solidFill>
      </c:spPr>
    </c:plotArea>
    <c:plotVisOnly val="1"/>
    <c:dispBlanksAs val="gap"/>
    <c:showDLblsOverMax val="0"/>
  </c:chart>
  <c:spPr>
    <a:solidFill>
      <a:schemeClr val="bg1"/>
    </a:solidFill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 smtClean="0"/>
              <a:t>PrePIRLS</a:t>
            </a:r>
            <a:r>
              <a:rPr lang="en-US" dirty="0" smtClean="0"/>
              <a:t> 2011 - Proportion </a:t>
            </a:r>
            <a:r>
              <a:rPr lang="en-US" dirty="0"/>
              <a:t>of Grade 4 students that are </a:t>
            </a:r>
            <a:r>
              <a:rPr lang="en-US" u="sng" dirty="0"/>
              <a:t>illiterate</a:t>
            </a:r>
            <a:r>
              <a:rPr lang="en-US" dirty="0"/>
              <a:t> and the</a:t>
            </a:r>
            <a:r>
              <a:rPr lang="en-US" baseline="0" dirty="0"/>
              <a:t> proportion who </a:t>
            </a:r>
            <a:r>
              <a:rPr lang="en-US" u="sng" baseline="0" dirty="0"/>
              <a:t>cannot read for meaning </a:t>
            </a:r>
            <a:r>
              <a:rPr lang="en-US" baseline="0" dirty="0"/>
              <a:t>(in LOLT Gr1-3)</a:t>
            </a:r>
          </a:p>
          <a:p>
            <a:pPr>
              <a:defRPr/>
            </a:pPr>
            <a:r>
              <a:rPr lang="en-US" sz="1100" b="0" i="1" baseline="0" dirty="0"/>
              <a:t>Using </a:t>
            </a:r>
            <a:r>
              <a:rPr lang="en-US" sz="1100" b="0" i="1" baseline="0" dirty="0" err="1"/>
              <a:t>prePIRLS</a:t>
            </a:r>
            <a:r>
              <a:rPr lang="en-US" sz="1100" b="0" i="1" baseline="0" dirty="0"/>
              <a:t> 2011 illiterate: cannot reach low benchmark. Read for meaning: reach intermediate benchmark. Note: </a:t>
            </a:r>
            <a:r>
              <a:rPr lang="en-US" sz="1100" b="0" i="1" baseline="0" dirty="0" err="1"/>
              <a:t>prePIRLS</a:t>
            </a:r>
            <a:r>
              <a:rPr lang="en-US" sz="1100" b="0" i="1" baseline="0" dirty="0"/>
              <a:t> </a:t>
            </a:r>
            <a:r>
              <a:rPr lang="en-US" sz="1100" b="0" i="1" baseline="0" dirty="0" smtClean="0"/>
              <a:t>not</a:t>
            </a:r>
            <a:endParaRPr lang="en-US" sz="1100" b="0" i="1" dirty="0"/>
          </a:p>
        </c:rich>
      </c:tx>
      <c:layout/>
      <c:overlay val="0"/>
      <c:spPr>
        <a:solidFill>
          <a:srgbClr val="F2F2F2"/>
        </a:solidFill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'Fig 1-FprePIRLS by Prov (2) '!$C$45</c:f>
              <c:strCache>
                <c:ptCount val="1"/>
                <c:pt idx="0">
                  <c:v>% Illiterate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errBars>
            <c:errBarType val="both"/>
            <c:errValType val="cust"/>
            <c:noEndCap val="0"/>
            <c:plus>
              <c:numRef>
                <c:f>'Fig 1-FprePIRLS by Prov (2) '!$E$46:$E$54</c:f>
                <c:numCache>
                  <c:formatCode>General</c:formatCode>
                  <c:ptCount val="9"/>
                  <c:pt idx="0">
                    <c:v>0.01952748</c:v>
                  </c:pt>
                  <c:pt idx="1">
                    <c:v>0.0232652</c:v>
                  </c:pt>
                  <c:pt idx="2">
                    <c:v>0.0240884</c:v>
                  </c:pt>
                  <c:pt idx="3">
                    <c:v>0.0271852</c:v>
                  </c:pt>
                  <c:pt idx="4">
                    <c:v>0.0331828</c:v>
                  </c:pt>
                  <c:pt idx="5">
                    <c:v>0.0284004</c:v>
                  </c:pt>
                  <c:pt idx="6">
                    <c:v>0.025186</c:v>
                  </c:pt>
                  <c:pt idx="8">
                    <c:v>0.00963144</c:v>
                  </c:pt>
                </c:numCache>
              </c:numRef>
            </c:plus>
            <c:minus>
              <c:numRef>
                <c:f>'Fig 1-FprePIRLS by Prov (2) '!$E$46:$E$54</c:f>
                <c:numCache>
                  <c:formatCode>General</c:formatCode>
                  <c:ptCount val="9"/>
                  <c:pt idx="0">
                    <c:v>0.01952748</c:v>
                  </c:pt>
                  <c:pt idx="1">
                    <c:v>0.0232652</c:v>
                  </c:pt>
                  <c:pt idx="2">
                    <c:v>0.0240884</c:v>
                  </c:pt>
                  <c:pt idx="3">
                    <c:v>0.0271852</c:v>
                  </c:pt>
                  <c:pt idx="4">
                    <c:v>0.0331828</c:v>
                  </c:pt>
                  <c:pt idx="5">
                    <c:v>0.0284004</c:v>
                  </c:pt>
                  <c:pt idx="6">
                    <c:v>0.025186</c:v>
                  </c:pt>
                  <c:pt idx="8">
                    <c:v>0.00963144</c:v>
                  </c:pt>
                </c:numCache>
              </c:numRef>
            </c:minus>
          </c:errBars>
          <c:cat>
            <c:strRef>
              <c:f>'Fig 1-FprePIRLS by Prov (2) '!$A$46:$A$54</c:f>
              <c:strCache>
                <c:ptCount val="9"/>
                <c:pt idx="0">
                  <c:v>Western Cape</c:v>
                </c:pt>
                <c:pt idx="1">
                  <c:v>Gauteng</c:v>
                </c:pt>
                <c:pt idx="2">
                  <c:v>KwaZulu-Natal</c:v>
                </c:pt>
                <c:pt idx="3">
                  <c:v>Eastern Cape</c:v>
                </c:pt>
                <c:pt idx="4">
                  <c:v>Mpumalanga</c:v>
                </c:pt>
                <c:pt idx="5">
                  <c:v>North West</c:v>
                </c:pt>
                <c:pt idx="6">
                  <c:v>Limpopo</c:v>
                </c:pt>
                <c:pt idx="8">
                  <c:v>South Africa</c:v>
                </c:pt>
              </c:strCache>
            </c:strRef>
          </c:cat>
          <c:val>
            <c:numRef>
              <c:f>'Fig 1-FprePIRLS by Prov (2) '!$C$46:$C$54</c:f>
              <c:numCache>
                <c:formatCode>0%</c:formatCode>
                <c:ptCount val="9"/>
                <c:pt idx="0">
                  <c:v>0.1108</c:v>
                </c:pt>
                <c:pt idx="1">
                  <c:v>0.2139</c:v>
                </c:pt>
                <c:pt idx="2">
                  <c:v>0.255</c:v>
                </c:pt>
                <c:pt idx="3">
                  <c:v>0.318</c:v>
                </c:pt>
                <c:pt idx="4">
                  <c:v>0.3242</c:v>
                </c:pt>
                <c:pt idx="5">
                  <c:v>0.2882</c:v>
                </c:pt>
                <c:pt idx="6">
                  <c:v>0.5022</c:v>
                </c:pt>
                <c:pt idx="8">
                  <c:v>0.2878</c:v>
                </c:pt>
              </c:numCache>
            </c:numRef>
          </c:val>
        </c:ser>
        <c:ser>
          <c:idx val="1"/>
          <c:order val="1"/>
          <c:tx>
            <c:strRef>
              <c:f>'Fig 1-FprePIRLS by Prov (2) '!$F$45</c:f>
              <c:strCache>
                <c:ptCount val="1"/>
                <c:pt idx="0">
                  <c:v>% Cannot read for meaning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errBars>
            <c:errBarType val="both"/>
            <c:errValType val="cust"/>
            <c:noEndCap val="0"/>
            <c:plus>
              <c:numRef>
                <c:f>'Fig 1-FprePIRLS by Prov (2) '!$H$46:$H$54</c:f>
                <c:numCache>
                  <c:formatCode>General</c:formatCode>
                  <c:ptCount val="9"/>
                  <c:pt idx="0">
                    <c:v>0.0287728</c:v>
                  </c:pt>
                  <c:pt idx="1">
                    <c:v>0.0290864</c:v>
                  </c:pt>
                  <c:pt idx="2">
                    <c:v>0.0275772</c:v>
                  </c:pt>
                  <c:pt idx="3">
                    <c:v>0.0291452</c:v>
                  </c:pt>
                  <c:pt idx="4">
                    <c:v>0.0333984</c:v>
                  </c:pt>
                  <c:pt idx="5">
                    <c:v>0.0322616</c:v>
                  </c:pt>
                  <c:pt idx="6">
                    <c:v>0.01920212</c:v>
                  </c:pt>
                  <c:pt idx="8">
                    <c:v>0.01054872</c:v>
                  </c:pt>
                </c:numCache>
              </c:numRef>
            </c:plus>
            <c:minus>
              <c:numRef>
                <c:f>'Fig 1-FprePIRLS by Prov (2) '!$H$46:$H$54</c:f>
                <c:numCache>
                  <c:formatCode>General</c:formatCode>
                  <c:ptCount val="9"/>
                  <c:pt idx="0">
                    <c:v>0.0287728</c:v>
                  </c:pt>
                  <c:pt idx="1">
                    <c:v>0.0290864</c:v>
                  </c:pt>
                  <c:pt idx="2">
                    <c:v>0.0275772</c:v>
                  </c:pt>
                  <c:pt idx="3">
                    <c:v>0.0291452</c:v>
                  </c:pt>
                  <c:pt idx="4">
                    <c:v>0.0333984</c:v>
                  </c:pt>
                  <c:pt idx="5">
                    <c:v>0.0322616</c:v>
                  </c:pt>
                  <c:pt idx="6">
                    <c:v>0.01920212</c:v>
                  </c:pt>
                  <c:pt idx="8">
                    <c:v>0.01054872</c:v>
                  </c:pt>
                </c:numCache>
              </c:numRef>
            </c:minus>
          </c:errBars>
          <c:cat>
            <c:strRef>
              <c:f>'Fig 1-FprePIRLS by Prov (2) '!$A$46:$A$54</c:f>
              <c:strCache>
                <c:ptCount val="9"/>
                <c:pt idx="0">
                  <c:v>Western Cape</c:v>
                </c:pt>
                <c:pt idx="1">
                  <c:v>Gauteng</c:v>
                </c:pt>
                <c:pt idx="2">
                  <c:v>KwaZulu-Natal</c:v>
                </c:pt>
                <c:pt idx="3">
                  <c:v>Eastern Cape</c:v>
                </c:pt>
                <c:pt idx="4">
                  <c:v>Mpumalanga</c:v>
                </c:pt>
                <c:pt idx="5">
                  <c:v>North West</c:v>
                </c:pt>
                <c:pt idx="6">
                  <c:v>Limpopo</c:v>
                </c:pt>
                <c:pt idx="8">
                  <c:v>South Africa</c:v>
                </c:pt>
              </c:strCache>
            </c:strRef>
          </c:cat>
          <c:val>
            <c:numRef>
              <c:f>'Fig 1-FprePIRLS by Prov (2) '!$F$46:$F$54</c:f>
              <c:numCache>
                <c:formatCode>0%</c:formatCode>
                <c:ptCount val="9"/>
                <c:pt idx="0">
                  <c:v>0.274</c:v>
                </c:pt>
                <c:pt idx="1">
                  <c:v>0.4438</c:v>
                </c:pt>
                <c:pt idx="2">
                  <c:v>0.574</c:v>
                </c:pt>
                <c:pt idx="3">
                  <c:v>0.5997</c:v>
                </c:pt>
                <c:pt idx="4">
                  <c:v>0.6345</c:v>
                </c:pt>
                <c:pt idx="5">
                  <c:v>0.6639</c:v>
                </c:pt>
                <c:pt idx="6">
                  <c:v>0.8328</c:v>
                </c:pt>
                <c:pt idx="8">
                  <c:v>0.5835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4454416"/>
        <c:axId val="364456192"/>
      </c:barChart>
      <c:catAx>
        <c:axId val="3644544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64456192"/>
        <c:crosses val="autoZero"/>
        <c:auto val="1"/>
        <c:lblAlgn val="ctr"/>
        <c:lblOffset val="100"/>
        <c:noMultiLvlLbl val="0"/>
      </c:catAx>
      <c:valAx>
        <c:axId val="36445619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364454416"/>
        <c:crosses val="autoZero"/>
        <c:crossBetween val="between"/>
      </c:valAx>
      <c:spPr>
        <a:solidFill>
          <a:schemeClr val="bg1">
            <a:lumMod val="95000"/>
          </a:schemeClr>
        </a:solidFill>
      </c:spPr>
    </c:plotArea>
    <c:legend>
      <c:legendPos val="t"/>
      <c:layout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6094423859597"/>
          <c:y val="0.0643013431230278"/>
          <c:w val="0.780356159561468"/>
          <c:h val="0.82820422044260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Sheet1!$D$4:$D$8</c:f>
              <c:strCache>
                <c:ptCount val="5"/>
                <c:pt idx="0">
                  <c:v>Reaching Matric (2008)</c:v>
                </c:pt>
                <c:pt idx="1">
                  <c:v>Attaining Bachelor Passes</c:v>
                </c:pt>
                <c:pt idx="2">
                  <c:v>Accessing Higher Education</c:v>
                </c:pt>
                <c:pt idx="3">
                  <c:v>Completing any UG Qualification</c:v>
                </c:pt>
                <c:pt idx="4">
                  <c:v>Completing an UG Degree</c:v>
                </c:pt>
              </c:strCache>
            </c:strRef>
          </c:cat>
          <c:val>
            <c:numRef>
              <c:f>Sheet1!$E$4:$E$8</c:f>
              <c:numCache>
                <c:formatCode>0%</c:formatCode>
                <c:ptCount val="5"/>
                <c:pt idx="0">
                  <c:v>0.17</c:v>
                </c:pt>
                <c:pt idx="1">
                  <c:v>0.27</c:v>
                </c:pt>
                <c:pt idx="2">
                  <c:v>0.34</c:v>
                </c:pt>
                <c:pt idx="3">
                  <c:v>0.56</c:v>
                </c:pt>
                <c:pt idx="4">
                  <c:v>0.66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2502496"/>
        <c:axId val="192490256"/>
      </c:barChart>
      <c:catAx>
        <c:axId val="192502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192490256"/>
        <c:crosses val="autoZero"/>
        <c:auto val="1"/>
        <c:lblAlgn val="ctr"/>
        <c:lblOffset val="100"/>
        <c:noMultiLvlLbl val="0"/>
      </c:catAx>
      <c:valAx>
        <c:axId val="192490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2502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96CC03-10D6-4152-BEED-6E1B31A79FE9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B1CD9239-600B-41D7-9067-E587838267CF}">
      <dgm:prSet phldrT="[Text]" custT="1"/>
      <dgm:spPr>
        <a:solidFill>
          <a:schemeClr val="accent3">
            <a:lumMod val="75000"/>
          </a:schemeClr>
        </a:solidFill>
      </dgm:spPr>
      <dgm:t>
        <a:bodyPr/>
        <a:lstStyle/>
        <a:p>
          <a:endParaRPr lang="en-ZA" sz="3600" dirty="0"/>
        </a:p>
        <a:p>
          <a:r>
            <a:rPr lang="en-ZA" sz="1800" b="1" dirty="0">
              <a:solidFill>
                <a:schemeClr val="bg1"/>
              </a:solidFill>
            </a:rPr>
            <a:t>15%</a:t>
          </a:r>
        </a:p>
        <a:p>
          <a:r>
            <a:rPr lang="en-ZA" sz="700" b="1" dirty="0">
              <a:solidFill>
                <a:schemeClr val="bg1"/>
              </a:solidFill>
            </a:rPr>
            <a:t>Legislators, managers, </a:t>
          </a:r>
          <a:r>
            <a:rPr lang="en-ZA" sz="700" b="1" dirty="0" err="1">
              <a:solidFill>
                <a:schemeClr val="bg1"/>
              </a:solidFill>
            </a:rPr>
            <a:t>assoc</a:t>
          </a:r>
          <a:r>
            <a:rPr lang="en-ZA" sz="700" b="1" dirty="0">
              <a:solidFill>
                <a:schemeClr val="bg1"/>
              </a:solidFill>
            </a:rPr>
            <a:t> professionals</a:t>
          </a:r>
          <a:endParaRPr lang="en-ZA" sz="100" b="1" dirty="0">
            <a:solidFill>
              <a:schemeClr val="bg1"/>
            </a:solidFill>
          </a:endParaRPr>
        </a:p>
      </dgm:t>
    </dgm:pt>
    <dgm:pt modelId="{EE902B38-1BCD-46BE-93C2-F4A3C7D99659}" type="parTrans" cxnId="{42DDFD2A-F396-4110-B15A-B5A9D81A206E}">
      <dgm:prSet/>
      <dgm:spPr/>
      <dgm:t>
        <a:bodyPr/>
        <a:lstStyle/>
        <a:p>
          <a:endParaRPr lang="en-ZA"/>
        </a:p>
      </dgm:t>
    </dgm:pt>
    <dgm:pt modelId="{F200C0A8-75E6-426C-A74E-56F74AA876B2}" type="sibTrans" cxnId="{42DDFD2A-F396-4110-B15A-B5A9D81A206E}">
      <dgm:prSet/>
      <dgm:spPr/>
      <dgm:t>
        <a:bodyPr/>
        <a:lstStyle/>
        <a:p>
          <a:endParaRPr lang="en-ZA"/>
        </a:p>
      </dgm:t>
    </dgm:pt>
    <dgm:pt modelId="{932237BE-64C3-4DED-BF2D-9B9821B44AFA}">
      <dgm:prSet phldrT="[Text]" custT="1"/>
      <dgm:spPr>
        <a:solidFill>
          <a:srgbClr val="561F1E"/>
        </a:solidFill>
      </dgm:spPr>
      <dgm:t>
        <a:bodyPr/>
        <a:lstStyle/>
        <a:p>
          <a:r>
            <a:rPr lang="en-ZA" sz="1400" b="1" dirty="0">
              <a:solidFill>
                <a:schemeClr val="bg1"/>
              </a:solidFill>
            </a:rPr>
            <a:t>Unemployed</a:t>
          </a:r>
        </a:p>
        <a:p>
          <a:endParaRPr lang="en-ZA" sz="1400" b="1" dirty="0">
            <a:solidFill>
              <a:schemeClr val="bg1"/>
            </a:solidFill>
          </a:endParaRPr>
        </a:p>
        <a:p>
          <a:r>
            <a:rPr lang="en-ZA" sz="1400" b="1" dirty="0">
              <a:solidFill>
                <a:schemeClr val="bg1"/>
              </a:solidFill>
            </a:rPr>
            <a:t>(Broad - 35%)</a:t>
          </a:r>
          <a:endParaRPr lang="en-ZA" sz="7200" b="1" dirty="0">
            <a:solidFill>
              <a:schemeClr val="bg1"/>
            </a:solidFill>
          </a:endParaRPr>
        </a:p>
      </dgm:t>
    </dgm:pt>
    <dgm:pt modelId="{650C775E-27D0-46B8-8320-C035405A54B8}" type="parTrans" cxnId="{E59EA57B-4940-4EE4-B93A-F07CC895E7C4}">
      <dgm:prSet/>
      <dgm:spPr/>
      <dgm:t>
        <a:bodyPr/>
        <a:lstStyle/>
        <a:p>
          <a:endParaRPr lang="en-ZA"/>
        </a:p>
      </dgm:t>
    </dgm:pt>
    <dgm:pt modelId="{9E4E6BA0-8962-4C7C-9314-CBA481F6C26D}" type="sibTrans" cxnId="{E59EA57B-4940-4EE4-B93A-F07CC895E7C4}">
      <dgm:prSet/>
      <dgm:spPr/>
      <dgm:t>
        <a:bodyPr/>
        <a:lstStyle/>
        <a:p>
          <a:endParaRPr lang="en-ZA"/>
        </a:p>
      </dgm:t>
    </dgm:pt>
    <dgm:pt modelId="{94BFDC29-A62B-4867-9EFD-4C3299F2A986}">
      <dgm:prSet phldrT="[Text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ZA" sz="1200" b="1" dirty="0">
              <a:solidFill>
                <a:schemeClr val="bg1"/>
              </a:solidFill>
            </a:rPr>
            <a:t>Unskilled</a:t>
          </a:r>
        </a:p>
        <a:p>
          <a:r>
            <a:rPr lang="en-ZA" sz="1200" b="1" dirty="0">
              <a:solidFill>
                <a:schemeClr val="bg1"/>
              </a:solidFill>
            </a:rPr>
            <a:t>(18%)</a:t>
          </a:r>
        </a:p>
        <a:p>
          <a:r>
            <a:rPr lang="en-ZA" sz="600" b="0" dirty="0">
              <a:solidFill>
                <a:schemeClr val="bg1"/>
              </a:solidFill>
            </a:rPr>
            <a:t>Elementary occupations &amp; domestic workers</a:t>
          </a:r>
        </a:p>
      </dgm:t>
    </dgm:pt>
    <dgm:pt modelId="{A4CA2450-8494-4924-8A3E-C33940DEACB7}" type="sibTrans" cxnId="{4225F736-D5C0-4C5E-A52E-FD56D7BA2EA5}">
      <dgm:prSet/>
      <dgm:spPr/>
      <dgm:t>
        <a:bodyPr/>
        <a:lstStyle/>
        <a:p>
          <a:endParaRPr lang="en-ZA"/>
        </a:p>
      </dgm:t>
    </dgm:pt>
    <dgm:pt modelId="{958277C2-E0D9-4F82-8132-42DD836804C3}" type="parTrans" cxnId="{4225F736-D5C0-4C5E-A52E-FD56D7BA2EA5}">
      <dgm:prSet/>
      <dgm:spPr/>
      <dgm:t>
        <a:bodyPr/>
        <a:lstStyle/>
        <a:p>
          <a:endParaRPr lang="en-ZA"/>
        </a:p>
      </dgm:t>
    </dgm:pt>
    <dgm:pt modelId="{DD7E1C66-5AA1-4148-8D24-0F59EB34F27B}">
      <dgm:prSet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1600" dirty="0">
              <a:solidFill>
                <a:schemeClr val="bg1"/>
              </a:solidFill>
            </a:rPr>
            <a:t>Semi-Skilled (32%)</a:t>
          </a:r>
        </a:p>
        <a:p>
          <a:r>
            <a:rPr lang="en-US" sz="600" dirty="0">
              <a:solidFill>
                <a:schemeClr val="bg1"/>
              </a:solidFill>
            </a:rPr>
            <a:t>Clerks, service workers, shop personnel, skilled </a:t>
          </a:r>
          <a:r>
            <a:rPr lang="en-US" sz="600" dirty="0" err="1">
              <a:solidFill>
                <a:schemeClr val="bg1"/>
              </a:solidFill>
            </a:rPr>
            <a:t>agric</a:t>
          </a:r>
          <a:r>
            <a:rPr lang="en-US" sz="600" dirty="0">
              <a:solidFill>
                <a:schemeClr val="bg1"/>
              </a:solidFill>
            </a:rPr>
            <a:t>/fishery workers, plant and machinery operators)</a:t>
          </a:r>
        </a:p>
      </dgm:t>
    </dgm:pt>
    <dgm:pt modelId="{CF22B758-8218-9947-898E-59E75AA111A6}" type="parTrans" cxnId="{D28B3B95-1605-6049-8D74-AFE5C5F10525}">
      <dgm:prSet/>
      <dgm:spPr/>
      <dgm:t>
        <a:bodyPr/>
        <a:lstStyle/>
        <a:p>
          <a:endParaRPr lang="en-US"/>
        </a:p>
      </dgm:t>
    </dgm:pt>
    <dgm:pt modelId="{078737C8-25D4-9542-9513-0DF97F01B2E5}" type="sibTrans" cxnId="{D28B3B95-1605-6049-8D74-AFE5C5F10525}">
      <dgm:prSet/>
      <dgm:spPr/>
      <dgm:t>
        <a:bodyPr/>
        <a:lstStyle/>
        <a:p>
          <a:endParaRPr lang="en-US"/>
        </a:p>
      </dgm:t>
    </dgm:pt>
    <dgm:pt modelId="{FD31F5A5-7680-4C7A-91FB-24138E0D7CDC}" type="pres">
      <dgm:prSet presAssocID="{5896CC03-10D6-4152-BEED-6E1B31A79FE9}" presName="Name0" presStyleCnt="0">
        <dgm:presLayoutVars>
          <dgm:dir/>
          <dgm:animLvl val="lvl"/>
          <dgm:resizeHandles val="exact"/>
        </dgm:presLayoutVars>
      </dgm:prSet>
      <dgm:spPr/>
    </dgm:pt>
    <dgm:pt modelId="{2CFCD532-C2BB-43F0-894D-44DFFD76D26E}" type="pres">
      <dgm:prSet presAssocID="{B1CD9239-600B-41D7-9067-E587838267CF}" presName="Name8" presStyleCnt="0"/>
      <dgm:spPr/>
    </dgm:pt>
    <dgm:pt modelId="{6B2A6CEB-8AEB-485A-B51F-4BA3BA410D0B}" type="pres">
      <dgm:prSet presAssocID="{B1CD9239-600B-41D7-9067-E587838267CF}" presName="level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48DC47-1489-4EF5-BDCB-DEBE01D4E862}" type="pres">
      <dgm:prSet presAssocID="{B1CD9239-600B-41D7-9067-E587838267C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D542F2-75FE-304E-A897-B81A2DE13B71}" type="pres">
      <dgm:prSet presAssocID="{DD7E1C66-5AA1-4148-8D24-0F59EB34F27B}" presName="Name8" presStyleCnt="0"/>
      <dgm:spPr/>
    </dgm:pt>
    <dgm:pt modelId="{3030949F-5DAF-1F40-B4D0-84FF1FABAA00}" type="pres">
      <dgm:prSet presAssocID="{DD7E1C66-5AA1-4148-8D24-0F59EB34F27B}" presName="level" presStyleLbl="node1" presStyleIdx="1" presStyleCnt="4" custScaleY="8248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A92B55-1435-714B-8A67-D6D0B3E5538C}" type="pres">
      <dgm:prSet presAssocID="{DD7E1C66-5AA1-4148-8D24-0F59EB34F27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0D1490-6EC1-4DB5-B0A0-E2BC4B232661}" type="pres">
      <dgm:prSet presAssocID="{94BFDC29-A62B-4867-9EFD-4C3299F2A986}" presName="Name8" presStyleCnt="0"/>
      <dgm:spPr/>
    </dgm:pt>
    <dgm:pt modelId="{BAE3347D-F78F-4227-B054-5BC36A596218}" type="pres">
      <dgm:prSet presAssocID="{94BFDC29-A62B-4867-9EFD-4C3299F2A986}" presName="level" presStyleLbl="node1" presStyleIdx="2" presStyleCnt="4" custScaleY="3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521744-C9FE-42F2-BE3A-D2D28AE76CA5}" type="pres">
      <dgm:prSet presAssocID="{94BFDC29-A62B-4867-9EFD-4C3299F2A986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18687B-851F-47DE-8991-18650FF1E018}" type="pres">
      <dgm:prSet presAssocID="{932237BE-64C3-4DED-BF2D-9B9821B44AFA}" presName="Name8" presStyleCnt="0"/>
      <dgm:spPr/>
    </dgm:pt>
    <dgm:pt modelId="{D9EA3055-42F1-4773-B6E1-4489FC8B1BD1}" type="pres">
      <dgm:prSet presAssocID="{932237BE-64C3-4DED-BF2D-9B9821B44AFA}" presName="level" presStyleLbl="node1" presStyleIdx="3" presStyleCnt="4" custScaleY="7891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DD4896-C891-4183-9B7B-D45A38634F03}" type="pres">
      <dgm:prSet presAssocID="{932237BE-64C3-4DED-BF2D-9B9821B44AF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6E3AF23-737E-DC40-AF77-999BDEE6ADC4}" type="presOf" srcId="{932237BE-64C3-4DED-BF2D-9B9821B44AFA}" destId="{0EDD4896-C891-4183-9B7B-D45A38634F03}" srcOrd="1" destOrd="0" presId="urn:microsoft.com/office/officeart/2005/8/layout/pyramid1"/>
    <dgm:cxn modelId="{B2B47580-D0A7-0946-A71D-B0D1C5C377F7}" type="presOf" srcId="{94BFDC29-A62B-4867-9EFD-4C3299F2A986}" destId="{BAE3347D-F78F-4227-B054-5BC36A596218}" srcOrd="0" destOrd="0" presId="urn:microsoft.com/office/officeart/2005/8/layout/pyramid1"/>
    <dgm:cxn modelId="{E59EA57B-4940-4EE4-B93A-F07CC895E7C4}" srcId="{5896CC03-10D6-4152-BEED-6E1B31A79FE9}" destId="{932237BE-64C3-4DED-BF2D-9B9821B44AFA}" srcOrd="3" destOrd="0" parTransId="{650C775E-27D0-46B8-8320-C035405A54B8}" sibTransId="{9E4E6BA0-8962-4C7C-9314-CBA481F6C26D}"/>
    <dgm:cxn modelId="{B7C8ECA4-5B39-E64A-89AB-69A658D430E7}" type="presOf" srcId="{B1CD9239-600B-41D7-9067-E587838267CF}" destId="{C548DC47-1489-4EF5-BDCB-DEBE01D4E862}" srcOrd="1" destOrd="0" presId="urn:microsoft.com/office/officeart/2005/8/layout/pyramid1"/>
    <dgm:cxn modelId="{42DDFD2A-F396-4110-B15A-B5A9D81A206E}" srcId="{5896CC03-10D6-4152-BEED-6E1B31A79FE9}" destId="{B1CD9239-600B-41D7-9067-E587838267CF}" srcOrd="0" destOrd="0" parTransId="{EE902B38-1BCD-46BE-93C2-F4A3C7D99659}" sibTransId="{F200C0A8-75E6-426C-A74E-56F74AA876B2}"/>
    <dgm:cxn modelId="{87535884-18E7-B145-890A-7D86C7F17AF2}" type="presOf" srcId="{DD7E1C66-5AA1-4148-8D24-0F59EB34F27B}" destId="{EDA92B55-1435-714B-8A67-D6D0B3E5538C}" srcOrd="1" destOrd="0" presId="urn:microsoft.com/office/officeart/2005/8/layout/pyramid1"/>
    <dgm:cxn modelId="{D28B3B95-1605-6049-8D74-AFE5C5F10525}" srcId="{5896CC03-10D6-4152-BEED-6E1B31A79FE9}" destId="{DD7E1C66-5AA1-4148-8D24-0F59EB34F27B}" srcOrd="1" destOrd="0" parTransId="{CF22B758-8218-9947-898E-59E75AA111A6}" sibTransId="{078737C8-25D4-9542-9513-0DF97F01B2E5}"/>
    <dgm:cxn modelId="{D09FAA12-F667-B449-B228-E71CC13CB58E}" type="presOf" srcId="{5896CC03-10D6-4152-BEED-6E1B31A79FE9}" destId="{FD31F5A5-7680-4C7A-91FB-24138E0D7CDC}" srcOrd="0" destOrd="0" presId="urn:microsoft.com/office/officeart/2005/8/layout/pyramid1"/>
    <dgm:cxn modelId="{9074C62D-1F27-BC4A-B968-962816942C24}" type="presOf" srcId="{DD7E1C66-5AA1-4148-8D24-0F59EB34F27B}" destId="{3030949F-5DAF-1F40-B4D0-84FF1FABAA00}" srcOrd="0" destOrd="0" presId="urn:microsoft.com/office/officeart/2005/8/layout/pyramid1"/>
    <dgm:cxn modelId="{83117C3E-0470-5648-A762-272C34596DCC}" type="presOf" srcId="{932237BE-64C3-4DED-BF2D-9B9821B44AFA}" destId="{D9EA3055-42F1-4773-B6E1-4489FC8B1BD1}" srcOrd="0" destOrd="0" presId="urn:microsoft.com/office/officeart/2005/8/layout/pyramid1"/>
    <dgm:cxn modelId="{01B4138B-5E9F-AB4D-99D6-75913D9D2F26}" type="presOf" srcId="{B1CD9239-600B-41D7-9067-E587838267CF}" destId="{6B2A6CEB-8AEB-485A-B51F-4BA3BA410D0B}" srcOrd="0" destOrd="0" presId="urn:microsoft.com/office/officeart/2005/8/layout/pyramid1"/>
    <dgm:cxn modelId="{4225F736-D5C0-4C5E-A52E-FD56D7BA2EA5}" srcId="{5896CC03-10D6-4152-BEED-6E1B31A79FE9}" destId="{94BFDC29-A62B-4867-9EFD-4C3299F2A986}" srcOrd="2" destOrd="0" parTransId="{958277C2-E0D9-4F82-8132-42DD836804C3}" sibTransId="{A4CA2450-8494-4924-8A3E-C33940DEACB7}"/>
    <dgm:cxn modelId="{77D80A14-4287-E040-AD43-184849B6A043}" type="presOf" srcId="{94BFDC29-A62B-4867-9EFD-4C3299F2A986}" destId="{26521744-C9FE-42F2-BE3A-D2D28AE76CA5}" srcOrd="1" destOrd="0" presId="urn:microsoft.com/office/officeart/2005/8/layout/pyramid1"/>
    <dgm:cxn modelId="{0DFFEA7D-FEA6-644C-93A8-51D6A7022E3B}" type="presParOf" srcId="{FD31F5A5-7680-4C7A-91FB-24138E0D7CDC}" destId="{2CFCD532-C2BB-43F0-894D-44DFFD76D26E}" srcOrd="0" destOrd="0" presId="urn:microsoft.com/office/officeart/2005/8/layout/pyramid1"/>
    <dgm:cxn modelId="{03A58312-C726-7F47-8A40-9EFD333B2C70}" type="presParOf" srcId="{2CFCD532-C2BB-43F0-894D-44DFFD76D26E}" destId="{6B2A6CEB-8AEB-485A-B51F-4BA3BA410D0B}" srcOrd="0" destOrd="0" presId="urn:microsoft.com/office/officeart/2005/8/layout/pyramid1"/>
    <dgm:cxn modelId="{9B0E95A7-E735-BF43-8937-BFD2FADD8AE2}" type="presParOf" srcId="{2CFCD532-C2BB-43F0-894D-44DFFD76D26E}" destId="{C548DC47-1489-4EF5-BDCB-DEBE01D4E862}" srcOrd="1" destOrd="0" presId="urn:microsoft.com/office/officeart/2005/8/layout/pyramid1"/>
    <dgm:cxn modelId="{CA073377-F4F2-EE40-8FF9-798E31EEB212}" type="presParOf" srcId="{FD31F5A5-7680-4C7A-91FB-24138E0D7CDC}" destId="{E1D542F2-75FE-304E-A897-B81A2DE13B71}" srcOrd="1" destOrd="0" presId="urn:microsoft.com/office/officeart/2005/8/layout/pyramid1"/>
    <dgm:cxn modelId="{9774294A-3DCC-094D-9743-348F8EED766A}" type="presParOf" srcId="{E1D542F2-75FE-304E-A897-B81A2DE13B71}" destId="{3030949F-5DAF-1F40-B4D0-84FF1FABAA00}" srcOrd="0" destOrd="0" presId="urn:microsoft.com/office/officeart/2005/8/layout/pyramid1"/>
    <dgm:cxn modelId="{236CFBED-0FE7-BC41-AD4F-B464D7555407}" type="presParOf" srcId="{E1D542F2-75FE-304E-A897-B81A2DE13B71}" destId="{EDA92B55-1435-714B-8A67-D6D0B3E5538C}" srcOrd="1" destOrd="0" presId="urn:microsoft.com/office/officeart/2005/8/layout/pyramid1"/>
    <dgm:cxn modelId="{B0FBCF90-F6A4-0B46-8247-90738464D89A}" type="presParOf" srcId="{FD31F5A5-7680-4C7A-91FB-24138E0D7CDC}" destId="{9A0D1490-6EC1-4DB5-B0A0-E2BC4B232661}" srcOrd="2" destOrd="0" presId="urn:microsoft.com/office/officeart/2005/8/layout/pyramid1"/>
    <dgm:cxn modelId="{E95FCD8D-F15F-C742-A215-0D2A50E3C6BD}" type="presParOf" srcId="{9A0D1490-6EC1-4DB5-B0A0-E2BC4B232661}" destId="{BAE3347D-F78F-4227-B054-5BC36A596218}" srcOrd="0" destOrd="0" presId="urn:microsoft.com/office/officeart/2005/8/layout/pyramid1"/>
    <dgm:cxn modelId="{281E9B9E-873F-5A4C-8C1C-07DBFABDDA42}" type="presParOf" srcId="{9A0D1490-6EC1-4DB5-B0A0-E2BC4B232661}" destId="{26521744-C9FE-42F2-BE3A-D2D28AE76CA5}" srcOrd="1" destOrd="0" presId="urn:microsoft.com/office/officeart/2005/8/layout/pyramid1"/>
    <dgm:cxn modelId="{278DC99A-7ED8-D244-A0BF-D868DCDB02A0}" type="presParOf" srcId="{FD31F5A5-7680-4C7A-91FB-24138E0D7CDC}" destId="{BA18687B-851F-47DE-8991-18650FF1E018}" srcOrd="3" destOrd="0" presId="urn:microsoft.com/office/officeart/2005/8/layout/pyramid1"/>
    <dgm:cxn modelId="{7BE55DCC-75DF-7A47-87D7-91B8329802D8}" type="presParOf" srcId="{BA18687B-851F-47DE-8991-18650FF1E018}" destId="{D9EA3055-42F1-4773-B6E1-4489FC8B1BD1}" srcOrd="0" destOrd="0" presId="urn:microsoft.com/office/officeart/2005/8/layout/pyramid1"/>
    <dgm:cxn modelId="{711EB662-BA18-FE41-932D-360716D0873A}" type="presParOf" srcId="{BA18687B-851F-47DE-8991-18650FF1E018}" destId="{0EDD4896-C891-4183-9B7B-D45A38634F03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2A6CEB-8AEB-485A-B51F-4BA3BA410D0B}">
      <dsp:nvSpPr>
        <dsp:cNvPr id="0" name=""/>
        <dsp:cNvSpPr/>
      </dsp:nvSpPr>
      <dsp:spPr>
        <a:xfrm>
          <a:off x="740552" y="0"/>
          <a:ext cx="751143" cy="1982674"/>
        </a:xfrm>
        <a:prstGeom prst="trapezoid">
          <a:avLst>
            <a:gd name="adj" fmla="val 5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3600" kern="1200" dirty="0"/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800" b="1" kern="1200" dirty="0">
              <a:solidFill>
                <a:schemeClr val="bg1"/>
              </a:solidFill>
            </a:rPr>
            <a:t>15%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700" b="1" kern="1200" dirty="0">
              <a:solidFill>
                <a:schemeClr val="bg1"/>
              </a:solidFill>
            </a:rPr>
            <a:t>Legislators, managers, </a:t>
          </a:r>
          <a:r>
            <a:rPr lang="en-ZA" sz="700" b="1" kern="1200" dirty="0" err="1">
              <a:solidFill>
                <a:schemeClr val="bg1"/>
              </a:solidFill>
            </a:rPr>
            <a:t>assoc</a:t>
          </a:r>
          <a:r>
            <a:rPr lang="en-ZA" sz="700" b="1" kern="1200" dirty="0">
              <a:solidFill>
                <a:schemeClr val="bg1"/>
              </a:solidFill>
            </a:rPr>
            <a:t> professionals</a:t>
          </a:r>
          <a:endParaRPr lang="en-ZA" sz="100" b="1" kern="1200" dirty="0">
            <a:solidFill>
              <a:schemeClr val="bg1"/>
            </a:solidFill>
          </a:endParaRPr>
        </a:p>
      </dsp:txBody>
      <dsp:txXfrm>
        <a:off x="740552" y="0"/>
        <a:ext cx="751143" cy="1982674"/>
      </dsp:txXfrm>
    </dsp:sp>
    <dsp:sp modelId="{3030949F-5DAF-1F40-B4D0-84FF1FABAA00}">
      <dsp:nvSpPr>
        <dsp:cNvPr id="0" name=""/>
        <dsp:cNvSpPr/>
      </dsp:nvSpPr>
      <dsp:spPr>
        <a:xfrm>
          <a:off x="430769" y="1982674"/>
          <a:ext cx="1370709" cy="1635369"/>
        </a:xfrm>
        <a:prstGeom prst="trapezoid">
          <a:avLst>
            <a:gd name="adj" fmla="val 226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solidFill>
                <a:schemeClr val="bg1"/>
              </a:solidFill>
            </a:rPr>
            <a:t>Semi-Skilled (32%)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 dirty="0">
              <a:solidFill>
                <a:schemeClr val="bg1"/>
              </a:solidFill>
            </a:rPr>
            <a:t>Clerks, service workers, shop personnel, skilled </a:t>
          </a:r>
          <a:r>
            <a:rPr lang="en-US" sz="600" kern="1200" dirty="0" err="1">
              <a:solidFill>
                <a:schemeClr val="bg1"/>
              </a:solidFill>
            </a:rPr>
            <a:t>agric</a:t>
          </a:r>
          <a:r>
            <a:rPr lang="en-US" sz="600" kern="1200" dirty="0">
              <a:solidFill>
                <a:schemeClr val="bg1"/>
              </a:solidFill>
            </a:rPr>
            <a:t>/fishery workers, plant and machinery operators)</a:t>
          </a:r>
        </a:p>
      </dsp:txBody>
      <dsp:txXfrm>
        <a:off x="670643" y="1982674"/>
        <a:ext cx="890960" cy="1635369"/>
      </dsp:txXfrm>
    </dsp:sp>
    <dsp:sp modelId="{BAE3347D-F78F-4227-B054-5BC36A596218}">
      <dsp:nvSpPr>
        <dsp:cNvPr id="0" name=""/>
        <dsp:cNvSpPr/>
      </dsp:nvSpPr>
      <dsp:spPr>
        <a:xfrm>
          <a:off x="296363" y="3618043"/>
          <a:ext cx="1639520" cy="709539"/>
        </a:xfrm>
        <a:prstGeom prst="trapezoid">
          <a:avLst>
            <a:gd name="adj" fmla="val 18943"/>
          </a:avLst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200" b="1" kern="1200" dirty="0">
              <a:solidFill>
                <a:schemeClr val="bg1"/>
              </a:solidFill>
            </a:rPr>
            <a:t>Unskilled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200" b="1" kern="1200" dirty="0">
              <a:solidFill>
                <a:schemeClr val="bg1"/>
              </a:solidFill>
            </a:rPr>
            <a:t>(18%)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600" b="0" kern="1200" dirty="0">
              <a:solidFill>
                <a:schemeClr val="bg1"/>
              </a:solidFill>
            </a:rPr>
            <a:t>Elementary occupations &amp; domestic workers</a:t>
          </a:r>
        </a:p>
      </dsp:txBody>
      <dsp:txXfrm>
        <a:off x="583279" y="3618043"/>
        <a:ext cx="1065688" cy="709539"/>
      </dsp:txXfrm>
    </dsp:sp>
    <dsp:sp modelId="{D9EA3055-42F1-4773-B6E1-4489FC8B1BD1}">
      <dsp:nvSpPr>
        <dsp:cNvPr id="0" name=""/>
        <dsp:cNvSpPr/>
      </dsp:nvSpPr>
      <dsp:spPr>
        <a:xfrm>
          <a:off x="0" y="4327582"/>
          <a:ext cx="2232248" cy="1564528"/>
        </a:xfrm>
        <a:prstGeom prst="trapezoid">
          <a:avLst>
            <a:gd name="adj" fmla="val 18943"/>
          </a:avLst>
        </a:prstGeom>
        <a:solidFill>
          <a:srgbClr val="561F1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400" b="1" kern="1200" dirty="0">
              <a:solidFill>
                <a:schemeClr val="bg1"/>
              </a:solidFill>
            </a:rPr>
            <a:t>Unemployed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1400" b="1" kern="1200" dirty="0">
            <a:solidFill>
              <a:schemeClr val="bg1"/>
            </a:solidFill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400" b="1" kern="1200" dirty="0">
              <a:solidFill>
                <a:schemeClr val="bg1"/>
              </a:solidFill>
            </a:rPr>
            <a:t>(Broad - 35%)</a:t>
          </a:r>
          <a:endParaRPr lang="en-ZA" sz="7200" b="1" kern="1200" dirty="0">
            <a:solidFill>
              <a:schemeClr val="bg1"/>
            </a:solidFill>
          </a:endParaRPr>
        </a:p>
      </dsp:txBody>
      <dsp:txXfrm>
        <a:off x="390643" y="4327582"/>
        <a:ext cx="1450961" cy="15645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af-Z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599A7B-B352-4246-9492-5A0E11580D5D}" type="datetimeFigureOut">
              <a:rPr lang="af-ZA" smtClean="0"/>
              <a:pPr/>
              <a:t>2017-09-19</a:t>
            </a:fld>
            <a:endParaRPr lang="af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af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E0B629-DAF3-4096-9BD5-11F61BA99C78}" type="slidenum">
              <a:rPr lang="af-ZA" smtClean="0"/>
              <a:pPr/>
              <a:t>‹#›</a:t>
            </a:fld>
            <a:endParaRPr lang="af-ZA"/>
          </a:p>
        </p:txBody>
      </p:sp>
    </p:spTree>
    <p:extLst>
      <p:ext uri="{BB962C8B-B14F-4D97-AF65-F5344CB8AC3E}">
        <p14:creationId xmlns:p14="http://schemas.microsoft.com/office/powerpoint/2010/main" val="167434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60962F-B208-4BCE-B6D2-7A35EA3FF1AC}" type="datetimeFigureOut">
              <a:rPr lang="en-ZA" smtClean="0"/>
              <a:pPr/>
              <a:t>2017/09/19</a:t>
            </a:fld>
            <a:endParaRPr lang="en-Z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4761D1-90BF-4F1E-B703-810326E71D66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98151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761D1-90BF-4F1E-B703-810326E71D66}" type="slidenum">
              <a:rPr lang="en-ZA" smtClean="0"/>
              <a:pPr/>
              <a:t>1</a:t>
            </a:fld>
            <a:endParaRPr lang="en-ZA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662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x-none" altLang="x-none">
              <a:ea typeface="MS PGothic" charset="-128"/>
            </a:endParaRPr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fld id="{F49E9F41-AAC2-7943-99A0-0B19264FC253}" type="slidenum">
              <a:rPr lang="en-US" altLang="x-none" sz="1200"/>
              <a:pPr/>
              <a:t>2</a:t>
            </a:fld>
            <a:endParaRPr lang="en-US" altLang="x-none" sz="1200"/>
          </a:p>
        </p:txBody>
      </p:sp>
    </p:spTree>
    <p:extLst>
      <p:ext uri="{BB962C8B-B14F-4D97-AF65-F5344CB8AC3E}">
        <p14:creationId xmlns:p14="http://schemas.microsoft.com/office/powerpoint/2010/main" val="10660400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909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ZA" altLang="x-none">
                <a:ea typeface="MS PGothic" charset="-128"/>
              </a:rPr>
              <a:t>The QLFS classifies professions as follows: Highly skilled (legislators, senior officials and managers, professionals, technicians and associate profesionals); Semi-skilled (Clerks, service workers and shop and market personnel, skilled agricultural and fishery workers, craft and related trade workers, plant and machinery operators and assembly), Unskilled (Elementary occupations, domestic workers).</a:t>
            </a:r>
          </a:p>
        </p:txBody>
      </p:sp>
      <p:sp>
        <p:nvSpPr>
          <p:cNvPr id="8909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fld id="{2DA12488-0FE3-0342-BE8D-2CDEE482211D}" type="slidenum">
              <a:rPr lang="en-ZA" altLang="x-none" sz="1200"/>
              <a:pPr/>
              <a:t>12</a:t>
            </a:fld>
            <a:endParaRPr lang="en-ZA" altLang="x-none" sz="1200"/>
          </a:p>
        </p:txBody>
      </p:sp>
    </p:spTree>
    <p:extLst>
      <p:ext uri="{BB962C8B-B14F-4D97-AF65-F5344CB8AC3E}">
        <p14:creationId xmlns:p14="http://schemas.microsoft.com/office/powerpoint/2010/main" val="5468077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553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x-none" altLang="x-none">
              <a:ea typeface="MS PGothic" charset="-128"/>
            </a:endParaRPr>
          </a:p>
        </p:txBody>
      </p:sp>
      <p:sp>
        <p:nvSpPr>
          <p:cNvPr id="655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fld id="{586C4A66-A0DB-1044-9DBE-C6BE7CCBEF5F}" type="slidenum">
              <a:rPr lang="en-US" altLang="x-none" sz="1200"/>
              <a:pPr/>
              <a:t>13</a:t>
            </a:fld>
            <a:endParaRPr lang="en-US" altLang="x-none" sz="1200"/>
          </a:p>
        </p:txBody>
      </p:sp>
    </p:spTree>
    <p:extLst>
      <p:ext uri="{BB962C8B-B14F-4D97-AF65-F5344CB8AC3E}">
        <p14:creationId xmlns:p14="http://schemas.microsoft.com/office/powerpoint/2010/main" val="6005377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40</a:t>
            </a:r>
            <a:r>
              <a:rPr lang="en-US" baseline="0" dirty="0" smtClean="0"/>
              <a:t> words in 60s = 1,5s/word</a:t>
            </a:r>
          </a:p>
          <a:p>
            <a:r>
              <a:rPr lang="en-US" baseline="0" dirty="0" smtClean="0"/>
              <a:t>130 words in 60s = 0,46s/word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B9D7A-377F-8E43-BD29-02F2631BF11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536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oleObject" Target="../embeddings/oleObject1.bin"/><Relationship Id="rId5" Type="http://schemas.openxmlformats.org/officeDocument/2006/relationships/image" Target="../media/image2.wmf"/><Relationship Id="rId1" Type="http://schemas.openxmlformats.org/officeDocument/2006/relationships/vmlDrawing" Target="../drawings/vmlDrawing1.vml"/><Relationship Id="rId2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5F3CD-25AA-4699-8540-858C4AA9168A}" type="datetime1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2017/09/19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B2511-D5A3-487A-82FF-4C039FEE504B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733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5775" y="465138"/>
            <a:ext cx="8201025" cy="931862"/>
          </a:xfrm>
          <a:solidFill>
            <a:srgbClr val="92D050"/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ZA" noProof="0" dirty="0" smtClean="0"/>
              <a:t>Click to edit Master title style</a:t>
            </a:r>
            <a:endParaRPr lang="en-ZA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000" y="1728788"/>
            <a:ext cx="8839200" cy="4627562"/>
          </a:xfrm>
        </p:spPr>
        <p:txBody>
          <a:bodyPr/>
          <a:lstStyle/>
          <a:p>
            <a:pPr lvl="0"/>
            <a:r>
              <a:rPr lang="en-ZA" noProof="0" dirty="0" smtClean="0"/>
              <a:t>Click to edit Master text styles</a:t>
            </a:r>
          </a:p>
          <a:p>
            <a:pPr lvl="1"/>
            <a:r>
              <a:rPr lang="en-ZA" noProof="0" dirty="0" smtClean="0"/>
              <a:t>Second level</a:t>
            </a:r>
          </a:p>
          <a:p>
            <a:pPr lvl="2"/>
            <a:r>
              <a:rPr lang="en-ZA" noProof="0" dirty="0" smtClean="0"/>
              <a:t>Third level</a:t>
            </a:r>
          </a:p>
          <a:p>
            <a:pPr lvl="3"/>
            <a:r>
              <a:rPr lang="en-ZA" noProof="0" dirty="0" smtClean="0"/>
              <a:t>Fourth level</a:t>
            </a:r>
          </a:p>
          <a:p>
            <a:pPr lvl="4"/>
            <a:r>
              <a:rPr lang="en-ZA" noProof="0" dirty="0" smtClean="0"/>
              <a:t>Fifth level</a:t>
            </a:r>
            <a:endParaRPr lang="en-ZA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40352" y="6440240"/>
            <a:ext cx="946448" cy="365125"/>
          </a:xfrm>
        </p:spPr>
        <p:txBody>
          <a:bodyPr/>
          <a:lstStyle/>
          <a:p>
            <a:fld id="{555B2511-D5A3-487A-82FF-4C039FEE504B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0482" name="Picture 2" descr="http://resep.sun.ac.za/wp-content/uploads/2012/10/ReSEPbanner4.png"/>
          <p:cNvPicPr>
            <a:picLocks noChangeAspect="1" noChangeArrowheads="1"/>
          </p:cNvPicPr>
          <p:nvPr userDrawn="1"/>
        </p:nvPicPr>
        <p:blipFill>
          <a:blip r:embed="rId2" cstate="print"/>
          <a:srcRect r="71879"/>
          <a:stretch>
            <a:fillRect/>
          </a:stretch>
        </p:blipFill>
        <p:spPr bwMode="auto">
          <a:xfrm>
            <a:off x="7740352" y="6499515"/>
            <a:ext cx="1008112" cy="3584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04259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9359C-90A8-4CF7-AE2E-6DA8B228B972}" type="datetime1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2017/09/19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B2511-D5A3-487A-82FF-4C039FEE504B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773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07277-6135-4FA1-945A-3254859E33D1}" type="datetime1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2017/09/19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B2511-D5A3-487A-82FF-4C039FEE504B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708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2D41D-86DD-411B-9505-3206B4B1A5DC}" type="datetime1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2017/09/19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B2511-D5A3-487A-82FF-4C039FEE504B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488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E0A88-DA98-4EA4-9BE3-DD28F45DC06F}" type="datetime1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2017/09/19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B2511-D5A3-487A-82FF-4C039FEE504B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028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11A45-F8A3-4A96-8498-DD20F4465EE1}" type="datetime1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2017/09/19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B2511-D5A3-487A-82FF-4C039FEE504B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15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9A5DE-9CAA-4E14-82CD-0A0B9B19A117}" type="datetime1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2017/09/19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B2511-D5A3-487A-82FF-4C039FEE504B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38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D898E-F9D4-42AB-A91B-E68168814BE9}" type="datetime1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2017/09/19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B2511-D5A3-487A-82FF-4C039FEE504B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0225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E3C44-F5F8-4713-A14D-166F07DD5BCC}" type="datetime1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2017/09/19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B2511-D5A3-487A-82FF-4C039FEE504B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9594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82D99-F730-4AB4-807B-61CF6D0F38E7}" type="datetime1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2017/09/19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B2511-D5A3-487A-82FF-4C039FEE504B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215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8"/>
          <p:cNvSpPr txBox="1">
            <a:spLocks noChangeArrowheads="1"/>
          </p:cNvSpPr>
          <p:nvPr userDrawn="1"/>
        </p:nvSpPr>
        <p:spPr bwMode="auto">
          <a:xfrm>
            <a:off x="900113" y="6308725"/>
            <a:ext cx="68405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  <a:alpha val="74998"/>
              </a:schemeClr>
            </a:prstShdw>
          </a:effec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en-GB" sz="1200" smtClean="0"/>
              <a:t>Programme to Support Pro-Poor Policy Development</a:t>
            </a:r>
          </a:p>
          <a:p>
            <a:pPr algn="ctr" eaLnBrk="1" hangingPunct="1">
              <a:defRPr/>
            </a:pPr>
            <a:r>
              <a:rPr lang="en-GB" sz="1200" smtClean="0"/>
              <a:t>A partnership between the Presidency, Republic of South Africa and the European Union</a:t>
            </a:r>
            <a:endParaRPr lang="en-US" sz="120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6092825"/>
            <a:ext cx="460375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Object 2"/>
          <p:cNvGraphicFramePr>
            <a:graphicFrameLocks noChangeAspect="1"/>
          </p:cNvGraphicFramePr>
          <p:nvPr userDrawn="1"/>
        </p:nvGraphicFramePr>
        <p:xfrm>
          <a:off x="7812088" y="6165850"/>
          <a:ext cx="935037" cy="56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6" r:id="rId4" imgW="2879725" imgH="1920875" progId="">
                  <p:embed/>
                </p:oleObj>
              </mc:Choice>
              <mc:Fallback>
                <p:oleObj r:id="rId4" imgW="2879725" imgH="1920875" progId="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12088" y="6165850"/>
                        <a:ext cx="935037" cy="5699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B2C853-6FF8-47EF-B7F8-A633464C7D7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15105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6"/>
          <p:cNvSpPr/>
          <p:nvPr userDrawn="1"/>
        </p:nvSpPr>
        <p:spPr>
          <a:xfrm>
            <a:off x="8636000" y="6302375"/>
            <a:ext cx="258763" cy="300038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id-ID" sz="1013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487363" y="1016000"/>
            <a:ext cx="481012" cy="460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>
              <a:defRPr/>
            </a:pPr>
            <a:endParaRPr lang="id-ID" sz="1013" dirty="0">
              <a:solidFill>
                <a:srgbClr val="118CE7"/>
              </a:solidFill>
            </a:endParaRP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3106807" y="2277376"/>
            <a:ext cx="2978944" cy="2233611"/>
          </a:xfrm>
          <a:prstGeom prst="rect">
            <a:avLst/>
          </a:prstGeom>
          <a:solidFill>
            <a:srgbClr val="D9D9D9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id-ID" noProof="0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78411" y="625852"/>
            <a:ext cx="8178929" cy="30462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0" kern="0" spc="113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487936" y="415428"/>
            <a:ext cx="8178929" cy="15607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750" kern="0" spc="150">
                <a:solidFill>
                  <a:schemeClr val="bg1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23"/>
          </p:nvPr>
        </p:nvSpPr>
        <p:spPr>
          <a:xfrm>
            <a:off x="8604250" y="6257925"/>
            <a:ext cx="322263" cy="388938"/>
          </a:xfrm>
        </p:spPr>
        <p:txBody>
          <a:bodyPr lIns="0" tIns="0" rIns="0" bIns="0"/>
          <a:lstStyle>
            <a:lvl1pPr algn="ctr">
              <a:defRPr sz="700">
                <a:solidFill>
                  <a:srgbClr val="7F7F7F"/>
                </a:solidFill>
                <a:latin typeface="Roboto Light" charset="0"/>
                <a:ea typeface="Roboto Light" charset="0"/>
              </a:defRPr>
            </a:lvl1pPr>
          </a:lstStyle>
          <a:p>
            <a:fld id="{D310C472-88D2-764B-8DBA-0EA901804911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04650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79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800" y="1384300"/>
            <a:ext cx="8737600" cy="47418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Z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A50EA1DE-F2E8-49BB-8C32-09BC2E7E9A7D}" type="datetime1">
              <a:rPr lang="en-ZA" smtClean="0">
                <a:solidFill>
                  <a:prstClr val="black">
                    <a:tint val="75000"/>
                  </a:prstClr>
                </a:solidFill>
              </a:rPr>
              <a:pPr defTabSz="914400"/>
              <a:t>2017/09/19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555B2511-D5A3-487A-82FF-4C039FEE504B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118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2" r:id="rId12"/>
    <p:sldLayoutId id="2147483683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jpeg"/><Relationship Id="rId6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5" Type="http://schemas.openxmlformats.org/officeDocument/2006/relationships/image" Target="../media/image10.jpe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chart" Target="../charts/char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4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4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4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NicholasSpaull@gmail.com" TargetMode="External"/><Relationship Id="rId3" Type="http://schemas.openxmlformats.org/officeDocument/2006/relationships/image" Target="../media/image35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tiff"/><Relationship Id="rId4" Type="http://schemas.openxmlformats.org/officeDocument/2006/relationships/image" Target="../media/image38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tif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tiff"/><Relationship Id="rId4" Type="http://schemas.openxmlformats.org/officeDocument/2006/relationships/image" Target="../media/image42.jpeg"/><Relationship Id="rId5" Type="http://schemas.microsoft.com/office/2007/relationships/hdphoto" Target="../media/hdphoto1.wdp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tif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emf"/></Relationships>
</file>

<file path=ppt/slides/_rels/slide3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52.png"/><Relationship Id="rId12" Type="http://schemas.openxmlformats.org/officeDocument/2006/relationships/image" Target="../media/image53.tif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47.png"/><Relationship Id="rId4" Type="http://schemas.openxmlformats.org/officeDocument/2006/relationships/oleObject" Target="../embeddings/oleObject2.bin"/><Relationship Id="rId5" Type="http://schemas.openxmlformats.org/officeDocument/2006/relationships/image" Target="../media/image46.emf"/><Relationship Id="rId6" Type="http://schemas.openxmlformats.org/officeDocument/2006/relationships/image" Target="../media/image48.emf"/><Relationship Id="rId7" Type="http://schemas.openxmlformats.org/officeDocument/2006/relationships/image" Target="../media/image49.png"/><Relationship Id="rId8" Type="http://schemas.openxmlformats.org/officeDocument/2006/relationships/image" Target="../media/image18.png"/><Relationship Id="rId9" Type="http://schemas.openxmlformats.org/officeDocument/2006/relationships/image" Target="../media/image50.png"/><Relationship Id="rId10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owerpoint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3663" y="4726983"/>
            <a:ext cx="6281554" cy="1264072"/>
          </a:xfrm>
          <a:noFill/>
        </p:spPr>
        <p:txBody>
          <a:bodyPr>
            <a:normAutofit fontScale="70000" lnSpcReduction="20000"/>
          </a:bodyPr>
          <a:lstStyle/>
          <a:p>
            <a:pPr>
              <a:lnSpc>
                <a:spcPct val="80000"/>
              </a:lnSpc>
            </a:pPr>
            <a:r>
              <a:rPr lang="en-ZA" sz="4600" b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Dr Nic </a:t>
            </a:r>
            <a:r>
              <a:rPr lang="en-ZA" sz="4600" b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Spaull</a:t>
            </a:r>
            <a:endParaRPr lang="en-ZA" sz="4600" b="1" dirty="0">
              <a:solidFill>
                <a:srgbClr val="000066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80000"/>
              </a:lnSpc>
            </a:pPr>
            <a:endParaRPr lang="en-ZA" sz="2400" b="1" dirty="0" smtClean="0">
              <a:solidFill>
                <a:srgbClr val="000066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80000"/>
              </a:lnSpc>
            </a:pPr>
            <a:r>
              <a:rPr lang="en-ZA" sz="2400" b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WCED Metro South Strategic Planning</a:t>
            </a:r>
            <a:endParaRPr lang="en-ZA" sz="2400" b="1" dirty="0" smtClean="0">
              <a:solidFill>
                <a:srgbClr val="000066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80000"/>
              </a:lnSpc>
            </a:pPr>
            <a:endParaRPr lang="en-ZA" sz="2400" b="1" dirty="0" smtClean="0">
              <a:solidFill>
                <a:srgbClr val="000066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80000"/>
              </a:lnSpc>
            </a:pPr>
            <a:r>
              <a:rPr lang="en-ZA" sz="2400" b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19 </a:t>
            </a:r>
            <a:r>
              <a:rPr lang="en-ZA" sz="2400" b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September 2017</a:t>
            </a:r>
          </a:p>
          <a:p>
            <a:pPr>
              <a:lnSpc>
                <a:spcPct val="80000"/>
              </a:lnSpc>
            </a:pPr>
            <a:endParaRPr lang="en-GB" sz="2400" b="1" dirty="0">
              <a:solidFill>
                <a:srgbClr val="000066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3888" y="6246150"/>
            <a:ext cx="1550554" cy="480672"/>
          </a:xfrm>
          <a:prstGeom prst="rect">
            <a:avLst/>
          </a:prstGeom>
        </p:spPr>
      </p:pic>
      <p:pic>
        <p:nvPicPr>
          <p:cNvPr id="7" name="Picture 6" descr="logostackleft300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44208" y="6307810"/>
            <a:ext cx="1388608" cy="41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788" y="815037"/>
            <a:ext cx="6269990" cy="34944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4628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Number Placeholder 3"/>
          <p:cNvSpPr>
            <a:spLocks noGrp="1"/>
          </p:cNvSpPr>
          <p:nvPr>
            <p:ph type="sldNum" sz="quarter" idx="2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fld id="{FFCF9445-9C43-3945-84B3-AA94EEC9A27E}" type="slidenum">
              <a:rPr lang="en-AU" altLang="x-none" sz="700">
                <a:solidFill>
                  <a:srgbClr val="7F7F7F"/>
                </a:solidFill>
                <a:latin typeface="Roboto Light" charset="0"/>
                <a:ea typeface="Roboto Light" charset="0"/>
              </a:rPr>
              <a:pPr/>
              <a:t>2</a:t>
            </a:fld>
            <a:endParaRPr lang="en-AU" altLang="x-none" sz="700">
              <a:solidFill>
                <a:srgbClr val="7F7F7F"/>
              </a:solidFill>
              <a:latin typeface="Roboto Light" charset="0"/>
              <a:ea typeface="Roboto Light" charset="0"/>
            </a:endParaRPr>
          </a:p>
        </p:txBody>
      </p:sp>
      <p:sp>
        <p:nvSpPr>
          <p:cNvPr id="25602" name="TextBox 8"/>
          <p:cNvSpPr txBox="1">
            <a:spLocks noChangeArrowheads="1"/>
          </p:cNvSpPr>
          <p:nvPr/>
        </p:nvSpPr>
        <p:spPr bwMode="auto">
          <a:xfrm>
            <a:off x="411163" y="1301750"/>
            <a:ext cx="2706687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eaLnBrk="1" hangingPunct="1"/>
            <a:r>
              <a:rPr lang="en-US" altLang="x-none" sz="1500"/>
              <a:t>Higher Education in South Africa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1163" y="1112838"/>
            <a:ext cx="1441450" cy="207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75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New Solutions for a New Future</a:t>
            </a:r>
          </a:p>
        </p:txBody>
      </p:sp>
      <p:pic>
        <p:nvPicPr>
          <p:cNvPr id="25604" name="Picture 2" descr="Image result for feesmustf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r="1431"/>
          <a:stretch>
            <a:fillRect/>
          </a:stretch>
        </p:blipFill>
        <p:spPr bwMode="auto">
          <a:xfrm>
            <a:off x="0" y="2147888"/>
            <a:ext cx="3805238" cy="257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3805238" y="5664200"/>
            <a:ext cx="1330325" cy="254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050" dirty="0">
                <a:latin typeface="Calibri" panose="020F0502020204030204" pitchFamily="34" charset="0"/>
                <a:ea typeface="MS PGothic" panose="020B0600070205080204" pitchFamily="34" charset="-128"/>
              </a:rPr>
              <a:t>Source: </a:t>
            </a:r>
            <a:r>
              <a:rPr lang="en-US" sz="1050" dirty="0" err="1">
                <a:latin typeface="Calibri" panose="020F0502020204030204" pitchFamily="34" charset="0"/>
                <a:ea typeface="MS PGothic" panose="020B0600070205080204" pitchFamily="34" charset="-128"/>
              </a:rPr>
              <a:t>Kierran</a:t>
            </a:r>
            <a:r>
              <a:rPr lang="en-US" sz="1050" dirty="0">
                <a:latin typeface="Calibri" panose="020F0502020204030204" pitchFamily="34" charset="0"/>
                <a:ea typeface="MS PGothic" panose="020B0600070205080204" pitchFamily="34" charset="-128"/>
              </a:rPr>
              <a:t> Allen</a:t>
            </a:r>
          </a:p>
        </p:txBody>
      </p:sp>
      <p:pic>
        <p:nvPicPr>
          <p:cNvPr id="25606" name="Picture 6" descr="Feesmustfall - 0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213" y="2138363"/>
            <a:ext cx="3887787" cy="25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Picture 2" descr="Image result for revoluti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888" y="2138363"/>
            <a:ext cx="3262312" cy="2582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72915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Picture Placeholder 1"/>
          <p:cNvSpPr>
            <a:spLocks noGrp="1" noTextEdit="1"/>
          </p:cNvSpPr>
          <p:nvPr>
            <p:ph type="pic" sz="quarter" idx="22"/>
          </p:nvPr>
        </p:nvSpPr>
        <p:spPr>
          <a:xfrm>
            <a:off x="3106738" y="2278063"/>
            <a:ext cx="2979737" cy="2233612"/>
          </a:xfrm>
        </p:spPr>
      </p:sp>
      <p:sp>
        <p:nvSpPr>
          <p:cNvPr id="31746" name="Slide Number Placeholder 2"/>
          <p:cNvSpPr>
            <a:spLocks noGrp="1"/>
          </p:cNvSpPr>
          <p:nvPr>
            <p:ph type="sldNum" sz="quarter" idx="2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fld id="{18CB96DA-450E-634A-9D39-15E5B7B2A5A2}" type="slidenum">
              <a:rPr lang="en-US" altLang="x-none" sz="700">
                <a:solidFill>
                  <a:srgbClr val="7F7F7F"/>
                </a:solidFill>
                <a:latin typeface="Roboto Light" charset="0"/>
                <a:ea typeface="Roboto Light" charset="0"/>
              </a:rPr>
              <a:pPr/>
              <a:t>3</a:t>
            </a:fld>
            <a:endParaRPr lang="en-US" altLang="x-none" sz="700">
              <a:solidFill>
                <a:srgbClr val="7F7F7F"/>
              </a:solidFill>
              <a:latin typeface="Roboto Light" charset="0"/>
              <a:ea typeface="Roboto Light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77838" y="625475"/>
            <a:ext cx="8178800" cy="304800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b="1" dirty="0">
                <a:cs typeface="ＭＳ Ｐゴシック" charset="0"/>
              </a:rPr>
              <a:t>Higher Education in SA: The Qualifications Hierarchy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487363" y="415925"/>
            <a:ext cx="8178800" cy="155575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cs typeface="ＭＳ Ｐゴシック" charset="0"/>
              </a:rPr>
              <a:t>New Solutions for a New Future</a:t>
            </a:r>
          </a:p>
          <a:p>
            <a:pPr>
              <a:buFont typeface="Arial" panose="020B0604020202020204" pitchFamily="34" charset="0"/>
              <a:buNone/>
              <a:defRPr/>
            </a:pPr>
            <a:endParaRPr lang="en-US" dirty="0">
              <a:cs typeface="ＭＳ Ｐゴシック" charset="0"/>
            </a:endParaRPr>
          </a:p>
        </p:txBody>
      </p:sp>
      <p:pic>
        <p:nvPicPr>
          <p:cNvPr id="31749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88" y="1871663"/>
            <a:ext cx="6470650" cy="367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0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788" y="1985963"/>
            <a:ext cx="6470650" cy="367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2" name="TextBox 14"/>
          <p:cNvSpPr txBox="1">
            <a:spLocks noChangeArrowheads="1"/>
          </p:cNvSpPr>
          <p:nvPr/>
        </p:nvSpPr>
        <p:spPr bwMode="auto">
          <a:xfrm>
            <a:off x="1989138" y="5746750"/>
            <a:ext cx="603567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eaLnBrk="1" hangingPunct="1"/>
            <a:r>
              <a:rPr lang="en-US" altLang="x-none" sz="900" b="1"/>
              <a:t>Source</a:t>
            </a:r>
            <a:r>
              <a:rPr lang="en-US" altLang="x-none" sz="900"/>
              <a:t>: Van Broekhuizen &amp; Van der Berg, 2016 (Higher Education Access and Outcomes for the 2008 National Matric Cohort)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4440458" y="1860154"/>
            <a:ext cx="2816016" cy="1787738"/>
            <a:chOff x="8372105" y="2329963"/>
            <a:chExt cx="2596986" cy="2527346"/>
          </a:xfrm>
          <a:solidFill>
            <a:schemeClr val="bg1">
              <a:lumMod val="95000"/>
            </a:schemeClr>
          </a:solidFill>
        </p:grpSpPr>
        <p:sp>
          <p:nvSpPr>
            <p:cNvPr id="18" name="Rectangle 17"/>
            <p:cNvSpPr/>
            <p:nvPr/>
          </p:nvSpPr>
          <p:spPr>
            <a:xfrm>
              <a:off x="8473337" y="2475097"/>
              <a:ext cx="2418741" cy="2382212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just" eaLnBrk="1" hangingPunct="1">
                <a:defRPr/>
              </a:pPr>
              <a:r>
                <a:rPr lang="en-US" sz="1200" dirty="0">
                  <a:latin typeface="Calibri" panose="020F0502020204030204" pitchFamily="34" charset="0"/>
                  <a:ea typeface="MS PGothic" panose="020B0600070205080204" pitchFamily="34" charset="-128"/>
                </a:rPr>
                <a:t>How many of those who start school reach matric? Graduate with matric? Graduate with a degree? </a:t>
              </a:r>
            </a:p>
            <a:p>
              <a:pPr algn="just" eaLnBrk="1" hangingPunct="1">
                <a:defRPr/>
              </a:pPr>
              <a:endParaRPr lang="en-US" sz="1200" b="1" dirty="0">
                <a:latin typeface="Calibri" panose="020F0502020204030204" pitchFamily="34" charset="0"/>
                <a:ea typeface="MS PGothic" panose="020B0600070205080204" pitchFamily="34" charset="-128"/>
              </a:endParaRPr>
            </a:p>
            <a:p>
              <a:pPr algn="just" eaLnBrk="1" hangingPunct="1">
                <a:defRPr/>
              </a:pPr>
              <a:r>
                <a:rPr lang="en-US" sz="1200" b="1" dirty="0">
                  <a:latin typeface="Calibri" panose="020F0502020204030204" pitchFamily="34" charset="0"/>
                  <a:ea typeface="MS PGothic" panose="020B0600070205080204" pitchFamily="34" charset="-128"/>
                </a:rPr>
                <a:t>New (2016) study followed the entire matric cohort of 2008 into university and tracked them 2009-2014</a:t>
              </a:r>
            </a:p>
            <a:p>
              <a:pPr algn="just" eaLnBrk="1" hangingPunct="1">
                <a:defRPr/>
              </a:pPr>
              <a:endParaRPr lang="en-US" sz="900" b="1" dirty="0">
                <a:latin typeface="Calibri" panose="020F0502020204030204" pitchFamily="34" charset="0"/>
                <a:ea typeface="MS PGothic" panose="020B0600070205080204" pitchFamily="34" charset="-128"/>
              </a:endParaRPr>
            </a:p>
            <a:p>
              <a:pPr algn="just" eaLnBrk="1" hangingPunct="1">
                <a:defRPr/>
              </a:pPr>
              <a:r>
                <a:rPr lang="en-GB" sz="1050" dirty="0">
                  <a:latin typeface="Calibri" panose="020F0502020204030204" pitchFamily="34" charset="0"/>
                  <a:ea typeface="MS PGothic" panose="020B0600070205080204" pitchFamily="34" charset="-128"/>
                </a:rPr>
                <a:t>(Van </a:t>
              </a:r>
              <a:r>
                <a:rPr lang="en-GB" sz="1050" dirty="0" err="1">
                  <a:latin typeface="Calibri" panose="020F0502020204030204" pitchFamily="34" charset="0"/>
                  <a:ea typeface="MS PGothic" panose="020B0600070205080204" pitchFamily="34" charset="-128"/>
                </a:rPr>
                <a:t>Broekhuizen</a:t>
              </a:r>
              <a:r>
                <a:rPr lang="en-GB" sz="1050" dirty="0">
                  <a:latin typeface="Calibri" panose="020F0502020204030204" pitchFamily="34" charset="0"/>
                  <a:ea typeface="MS PGothic" panose="020B0600070205080204" pitchFamily="34" charset="-128"/>
                </a:rPr>
                <a:t> &amp; Van der Berg, 2016)</a:t>
              </a:r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8372105" y="2329963"/>
              <a:ext cx="2596986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1754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438" y="881063"/>
            <a:ext cx="1495425" cy="111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0856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Picture Placeholder 1"/>
          <p:cNvSpPr>
            <a:spLocks noGrp="1" noTextEdit="1"/>
          </p:cNvSpPr>
          <p:nvPr>
            <p:ph type="pic" sz="quarter" idx="22"/>
          </p:nvPr>
        </p:nvSpPr>
        <p:spPr>
          <a:xfrm>
            <a:off x="3106738" y="2278063"/>
            <a:ext cx="2979737" cy="2233612"/>
          </a:xfrm>
        </p:spPr>
      </p:sp>
      <p:sp>
        <p:nvSpPr>
          <p:cNvPr id="32770" name="Slide Number Placeholder 2"/>
          <p:cNvSpPr>
            <a:spLocks noGrp="1"/>
          </p:cNvSpPr>
          <p:nvPr>
            <p:ph type="sldNum" sz="quarter" idx="2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fld id="{42520ACF-55F8-6F41-96F6-0B4E2DC0C4DE}" type="slidenum">
              <a:rPr lang="en-US" altLang="x-none" sz="700">
                <a:solidFill>
                  <a:srgbClr val="7F7F7F"/>
                </a:solidFill>
                <a:latin typeface="Roboto Light" charset="0"/>
                <a:ea typeface="Roboto Light" charset="0"/>
              </a:rPr>
              <a:pPr/>
              <a:t>4</a:t>
            </a:fld>
            <a:endParaRPr lang="en-US" altLang="x-none" sz="700">
              <a:solidFill>
                <a:srgbClr val="7F7F7F"/>
              </a:solidFill>
              <a:latin typeface="Roboto Light" charset="0"/>
              <a:ea typeface="Roboto Light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77838" y="625475"/>
            <a:ext cx="8178800" cy="304800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b="1" dirty="0">
                <a:cs typeface="ＭＳ Ｐゴシック" charset="0"/>
              </a:rPr>
              <a:t>Higher Education in SA: The Qualifications Hierarchy</a:t>
            </a:r>
          </a:p>
          <a:p>
            <a:pPr>
              <a:buFont typeface="Arial" panose="020B0604020202020204" pitchFamily="34" charset="0"/>
              <a:buNone/>
              <a:defRPr/>
            </a:pPr>
            <a:endParaRPr lang="en-US" dirty="0">
              <a:cs typeface="ＭＳ Ｐゴシック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487363" y="415925"/>
            <a:ext cx="8178800" cy="155575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cs typeface="ＭＳ Ｐゴシック" charset="0"/>
              </a:rPr>
              <a:t>New Solutions for a New Future</a:t>
            </a:r>
          </a:p>
          <a:p>
            <a:pPr>
              <a:buFont typeface="Arial" panose="020B0604020202020204" pitchFamily="34" charset="0"/>
              <a:buNone/>
              <a:defRPr/>
            </a:pPr>
            <a:endParaRPr lang="en-US" dirty="0">
              <a:cs typeface="ＭＳ Ｐゴシック" charset="0"/>
            </a:endParaRPr>
          </a:p>
        </p:txBody>
      </p:sp>
      <p:pic>
        <p:nvPicPr>
          <p:cNvPr id="32773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88" y="1871663"/>
            <a:ext cx="6470650" cy="367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75" y="1985963"/>
            <a:ext cx="6465888" cy="367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6" name="TextBox 8"/>
          <p:cNvSpPr txBox="1">
            <a:spLocks noChangeArrowheads="1"/>
          </p:cNvSpPr>
          <p:nvPr/>
        </p:nvSpPr>
        <p:spPr bwMode="auto">
          <a:xfrm>
            <a:off x="1989138" y="5746750"/>
            <a:ext cx="603567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eaLnBrk="1" hangingPunct="1"/>
            <a:r>
              <a:rPr lang="en-US" altLang="x-none" sz="900" b="1"/>
              <a:t>Source</a:t>
            </a:r>
            <a:r>
              <a:rPr lang="en-US" altLang="x-none" sz="900"/>
              <a:t>: Van Broekhuizen &amp; Van der Berg, 2016 (Higher Education Access and Outcomes for the 2008 National Matric Cohort)</a:t>
            </a:r>
          </a:p>
        </p:txBody>
      </p:sp>
      <p:pic>
        <p:nvPicPr>
          <p:cNvPr id="32777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438" y="881063"/>
            <a:ext cx="1495425" cy="111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3887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Picture Placeholder 1"/>
          <p:cNvSpPr>
            <a:spLocks noGrp="1" noTextEdit="1"/>
          </p:cNvSpPr>
          <p:nvPr>
            <p:ph type="pic" sz="quarter" idx="22"/>
          </p:nvPr>
        </p:nvSpPr>
        <p:spPr>
          <a:xfrm>
            <a:off x="3106738" y="2278063"/>
            <a:ext cx="2979737" cy="2233612"/>
          </a:xfrm>
        </p:spPr>
      </p:sp>
      <p:sp>
        <p:nvSpPr>
          <p:cNvPr id="33794" name="Slide Number Placeholder 2"/>
          <p:cNvSpPr>
            <a:spLocks noGrp="1"/>
          </p:cNvSpPr>
          <p:nvPr>
            <p:ph type="sldNum" sz="quarter" idx="2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fld id="{BB7EF016-E506-E248-B94C-CD0CE4D20742}" type="slidenum">
              <a:rPr lang="en-US" altLang="x-none" sz="700">
                <a:solidFill>
                  <a:srgbClr val="7F7F7F"/>
                </a:solidFill>
                <a:latin typeface="Roboto Light" charset="0"/>
                <a:ea typeface="Roboto Light" charset="0"/>
              </a:rPr>
              <a:pPr/>
              <a:t>5</a:t>
            </a:fld>
            <a:endParaRPr lang="en-US" altLang="x-none" sz="700">
              <a:solidFill>
                <a:srgbClr val="7F7F7F"/>
              </a:solidFill>
              <a:latin typeface="Roboto Light" charset="0"/>
              <a:ea typeface="Roboto Light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77838" y="625475"/>
            <a:ext cx="8178800" cy="304800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b="1" dirty="0">
                <a:cs typeface="ＭＳ Ｐゴシック" charset="0"/>
              </a:rPr>
              <a:t>Higher Education in SA: The Qualifications Hierarchy</a:t>
            </a:r>
          </a:p>
          <a:p>
            <a:pPr>
              <a:buFont typeface="Arial" panose="020B0604020202020204" pitchFamily="34" charset="0"/>
              <a:buNone/>
              <a:defRPr/>
            </a:pPr>
            <a:endParaRPr lang="en-US" dirty="0">
              <a:cs typeface="ＭＳ Ｐゴシック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487363" y="415925"/>
            <a:ext cx="8178800" cy="155575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cs typeface="ＭＳ Ｐゴシック" charset="0"/>
              </a:rPr>
              <a:t>New Solutions for a New Future</a:t>
            </a:r>
          </a:p>
          <a:p>
            <a:pPr>
              <a:buFont typeface="Arial" panose="020B0604020202020204" pitchFamily="34" charset="0"/>
              <a:buNone/>
              <a:defRPr/>
            </a:pPr>
            <a:endParaRPr lang="en-US" dirty="0">
              <a:cs typeface="ＭＳ Ｐゴシック" charset="0"/>
            </a:endParaRPr>
          </a:p>
        </p:txBody>
      </p:sp>
      <p:pic>
        <p:nvPicPr>
          <p:cNvPr id="3379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88" y="1871663"/>
            <a:ext cx="6470650" cy="367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788" y="1987550"/>
            <a:ext cx="6470650" cy="367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0" name="TextBox 8"/>
          <p:cNvSpPr txBox="1">
            <a:spLocks noChangeArrowheads="1"/>
          </p:cNvSpPr>
          <p:nvPr/>
        </p:nvSpPr>
        <p:spPr bwMode="auto">
          <a:xfrm>
            <a:off x="1989138" y="5746750"/>
            <a:ext cx="603567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eaLnBrk="1" hangingPunct="1"/>
            <a:r>
              <a:rPr lang="en-US" altLang="x-none" sz="900" b="1"/>
              <a:t>Source</a:t>
            </a:r>
            <a:r>
              <a:rPr lang="en-US" altLang="x-none" sz="900"/>
              <a:t>: Van Broekhuizen &amp; Van der Berg, 2016 (Higher Education Access and Outcomes for the 2008 National Matric Cohort)</a:t>
            </a:r>
          </a:p>
        </p:txBody>
      </p:sp>
      <p:pic>
        <p:nvPicPr>
          <p:cNvPr id="33801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438" y="881063"/>
            <a:ext cx="1495425" cy="111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8998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Picture Placeholder 1"/>
          <p:cNvSpPr>
            <a:spLocks noGrp="1" noTextEdit="1"/>
          </p:cNvSpPr>
          <p:nvPr>
            <p:ph type="pic" sz="quarter" idx="22"/>
          </p:nvPr>
        </p:nvSpPr>
        <p:spPr>
          <a:xfrm>
            <a:off x="3106738" y="2278063"/>
            <a:ext cx="2979737" cy="2233612"/>
          </a:xfrm>
        </p:spPr>
      </p:sp>
      <p:sp>
        <p:nvSpPr>
          <p:cNvPr id="34818" name="Slide Number Placeholder 2"/>
          <p:cNvSpPr>
            <a:spLocks noGrp="1"/>
          </p:cNvSpPr>
          <p:nvPr>
            <p:ph type="sldNum" sz="quarter" idx="2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fld id="{75CDB5C2-1988-AC40-9659-B45EE6ADE3DE}" type="slidenum">
              <a:rPr lang="en-US" altLang="x-none" sz="700">
                <a:solidFill>
                  <a:srgbClr val="7F7F7F"/>
                </a:solidFill>
                <a:latin typeface="Roboto Light" charset="0"/>
                <a:ea typeface="Roboto Light" charset="0"/>
              </a:rPr>
              <a:pPr/>
              <a:t>6</a:t>
            </a:fld>
            <a:endParaRPr lang="en-US" altLang="x-none" sz="700">
              <a:solidFill>
                <a:srgbClr val="7F7F7F"/>
              </a:solidFill>
              <a:latin typeface="Roboto Light" charset="0"/>
              <a:ea typeface="Roboto Light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77838" y="625475"/>
            <a:ext cx="8178800" cy="304800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b="1" dirty="0">
                <a:cs typeface="ＭＳ Ｐゴシック" charset="0"/>
              </a:rPr>
              <a:t>Higher Education in SA: The Qualifications Hierarchy</a:t>
            </a:r>
          </a:p>
          <a:p>
            <a:pPr>
              <a:buFont typeface="Arial" panose="020B0604020202020204" pitchFamily="34" charset="0"/>
              <a:buNone/>
              <a:defRPr/>
            </a:pPr>
            <a:endParaRPr lang="en-US" dirty="0">
              <a:cs typeface="ＭＳ Ｐゴシック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487363" y="415925"/>
            <a:ext cx="8178800" cy="155575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cs typeface="ＭＳ Ｐゴシック" charset="0"/>
              </a:rPr>
              <a:t>New Solutions for a New Future</a:t>
            </a:r>
          </a:p>
          <a:p>
            <a:pPr>
              <a:buFont typeface="Arial" panose="020B0604020202020204" pitchFamily="34" charset="0"/>
              <a:buNone/>
              <a:defRPr/>
            </a:pPr>
            <a:endParaRPr lang="en-US" dirty="0">
              <a:cs typeface="ＭＳ Ｐゴシック" charset="0"/>
            </a:endParaRPr>
          </a:p>
        </p:txBody>
      </p:sp>
      <p:pic>
        <p:nvPicPr>
          <p:cNvPr id="34821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88" y="1871663"/>
            <a:ext cx="6470650" cy="367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3" y="1985963"/>
            <a:ext cx="6450012" cy="367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4" name="TextBox 8"/>
          <p:cNvSpPr txBox="1">
            <a:spLocks noChangeArrowheads="1"/>
          </p:cNvSpPr>
          <p:nvPr/>
        </p:nvSpPr>
        <p:spPr bwMode="auto">
          <a:xfrm>
            <a:off x="1989138" y="5746750"/>
            <a:ext cx="603567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eaLnBrk="1" hangingPunct="1"/>
            <a:r>
              <a:rPr lang="en-US" altLang="x-none" sz="900" b="1"/>
              <a:t>Source</a:t>
            </a:r>
            <a:r>
              <a:rPr lang="en-US" altLang="x-none" sz="900"/>
              <a:t>: Van Broekhuizen &amp; Van der Berg, 2016 (Higher Education Access and Outcomes for the 2008 National Matric Cohort)</a:t>
            </a:r>
          </a:p>
        </p:txBody>
      </p:sp>
      <p:pic>
        <p:nvPicPr>
          <p:cNvPr id="34825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438" y="881063"/>
            <a:ext cx="1495425" cy="111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929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Picture Placeholder 1"/>
          <p:cNvSpPr>
            <a:spLocks noGrp="1" noTextEdit="1"/>
          </p:cNvSpPr>
          <p:nvPr>
            <p:ph type="pic" sz="quarter" idx="22"/>
          </p:nvPr>
        </p:nvSpPr>
        <p:spPr>
          <a:xfrm>
            <a:off x="3106738" y="2278063"/>
            <a:ext cx="2979737" cy="2233612"/>
          </a:xfrm>
        </p:spPr>
      </p:sp>
      <p:sp>
        <p:nvSpPr>
          <p:cNvPr id="35842" name="Slide Number Placeholder 2"/>
          <p:cNvSpPr>
            <a:spLocks noGrp="1"/>
          </p:cNvSpPr>
          <p:nvPr>
            <p:ph type="sldNum" sz="quarter" idx="2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fld id="{A9B0DF12-DC7F-2C42-AB32-4995CE1CB0D0}" type="slidenum">
              <a:rPr lang="en-US" altLang="x-none" sz="700">
                <a:solidFill>
                  <a:srgbClr val="7F7F7F"/>
                </a:solidFill>
                <a:latin typeface="Roboto Light" charset="0"/>
                <a:ea typeface="Roboto Light" charset="0"/>
              </a:rPr>
              <a:pPr/>
              <a:t>7</a:t>
            </a:fld>
            <a:endParaRPr lang="en-US" altLang="x-none" sz="700">
              <a:solidFill>
                <a:srgbClr val="7F7F7F"/>
              </a:solidFill>
              <a:latin typeface="Roboto Light" charset="0"/>
              <a:ea typeface="Roboto Light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77838" y="625475"/>
            <a:ext cx="8178800" cy="304800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b="1" dirty="0">
                <a:cs typeface="ＭＳ Ｐゴシック" charset="0"/>
              </a:rPr>
              <a:t>Higher Education in SA: The Qualifications Hierarchy</a:t>
            </a:r>
          </a:p>
          <a:p>
            <a:pPr>
              <a:buFont typeface="Arial" panose="020B0604020202020204" pitchFamily="34" charset="0"/>
              <a:buNone/>
              <a:defRPr/>
            </a:pPr>
            <a:endParaRPr lang="en-US" dirty="0">
              <a:cs typeface="ＭＳ Ｐゴシック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487363" y="415925"/>
            <a:ext cx="8178800" cy="155575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cs typeface="ＭＳ Ｐゴシック" charset="0"/>
              </a:rPr>
              <a:t>New Solutions for a New Future</a:t>
            </a:r>
          </a:p>
          <a:p>
            <a:pPr>
              <a:buFont typeface="Arial" panose="020B0604020202020204" pitchFamily="34" charset="0"/>
              <a:buNone/>
              <a:defRPr/>
            </a:pPr>
            <a:endParaRPr lang="en-US" dirty="0">
              <a:cs typeface="ＭＳ Ｐゴシック" charset="0"/>
            </a:endParaRPr>
          </a:p>
        </p:txBody>
      </p:sp>
      <p:pic>
        <p:nvPicPr>
          <p:cNvPr id="35845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88" y="1871663"/>
            <a:ext cx="6470650" cy="367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6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788" y="1997075"/>
            <a:ext cx="6470650" cy="365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8" name="TextBox 8"/>
          <p:cNvSpPr txBox="1">
            <a:spLocks noChangeArrowheads="1"/>
          </p:cNvSpPr>
          <p:nvPr/>
        </p:nvSpPr>
        <p:spPr bwMode="auto">
          <a:xfrm>
            <a:off x="1989138" y="5746750"/>
            <a:ext cx="603567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eaLnBrk="1" hangingPunct="1"/>
            <a:r>
              <a:rPr lang="en-US" altLang="x-none" sz="900" b="1"/>
              <a:t>Source</a:t>
            </a:r>
            <a:r>
              <a:rPr lang="en-US" altLang="x-none" sz="900"/>
              <a:t>: Van Broekhuizen &amp; Van der Berg, 2016 (Higher Education Access and Outcomes for the 2008 National Matric Cohort)</a:t>
            </a:r>
          </a:p>
        </p:txBody>
      </p:sp>
      <p:pic>
        <p:nvPicPr>
          <p:cNvPr id="35849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438" y="881063"/>
            <a:ext cx="1495425" cy="111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6437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Picture Placeholder 1"/>
          <p:cNvSpPr>
            <a:spLocks noGrp="1" noTextEdit="1"/>
          </p:cNvSpPr>
          <p:nvPr>
            <p:ph type="pic" sz="quarter" idx="22"/>
          </p:nvPr>
        </p:nvSpPr>
        <p:spPr>
          <a:xfrm>
            <a:off x="3106738" y="2278063"/>
            <a:ext cx="2979737" cy="2233612"/>
          </a:xfrm>
        </p:spPr>
      </p:sp>
      <p:sp>
        <p:nvSpPr>
          <p:cNvPr id="36866" name="Slide Number Placeholder 2"/>
          <p:cNvSpPr>
            <a:spLocks noGrp="1"/>
          </p:cNvSpPr>
          <p:nvPr>
            <p:ph type="sldNum" sz="quarter" idx="2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fld id="{C5C470D5-6328-7F47-BD13-AA807A5EE37B}" type="slidenum">
              <a:rPr lang="en-US" altLang="x-none" sz="700">
                <a:solidFill>
                  <a:srgbClr val="7F7F7F"/>
                </a:solidFill>
                <a:latin typeface="Roboto Light" charset="0"/>
                <a:ea typeface="Roboto Light" charset="0"/>
              </a:rPr>
              <a:pPr/>
              <a:t>8</a:t>
            </a:fld>
            <a:endParaRPr lang="en-US" altLang="x-none" sz="700">
              <a:solidFill>
                <a:srgbClr val="7F7F7F"/>
              </a:solidFill>
              <a:latin typeface="Roboto Light" charset="0"/>
              <a:ea typeface="Roboto Light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77838" y="625475"/>
            <a:ext cx="8178800" cy="304800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b="1" dirty="0">
                <a:cs typeface="ＭＳ Ｐゴシック" charset="0"/>
              </a:rPr>
              <a:t>Higher Education in SA: The Qualifications Hierarchy</a:t>
            </a:r>
          </a:p>
          <a:p>
            <a:pPr>
              <a:buFont typeface="Arial" panose="020B0604020202020204" pitchFamily="34" charset="0"/>
              <a:buNone/>
              <a:defRPr/>
            </a:pPr>
            <a:endParaRPr lang="en-US" dirty="0">
              <a:cs typeface="ＭＳ Ｐゴシック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487363" y="415925"/>
            <a:ext cx="8178800" cy="155575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cs typeface="ＭＳ Ｐゴシック" charset="0"/>
              </a:rPr>
              <a:t>New Solutions for a New Future</a:t>
            </a:r>
          </a:p>
          <a:p>
            <a:pPr>
              <a:buFont typeface="Arial" panose="020B0604020202020204" pitchFamily="34" charset="0"/>
              <a:buNone/>
              <a:defRPr/>
            </a:pPr>
            <a:endParaRPr lang="en-US" dirty="0">
              <a:cs typeface="ＭＳ Ｐゴシック" charset="0"/>
            </a:endParaRPr>
          </a:p>
        </p:txBody>
      </p:sp>
      <p:pic>
        <p:nvPicPr>
          <p:cNvPr id="36869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88" y="1871663"/>
            <a:ext cx="6470650" cy="367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788" y="1990725"/>
            <a:ext cx="6470650" cy="366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2" name="TextBox 8"/>
          <p:cNvSpPr txBox="1">
            <a:spLocks noChangeArrowheads="1"/>
          </p:cNvSpPr>
          <p:nvPr/>
        </p:nvSpPr>
        <p:spPr bwMode="auto">
          <a:xfrm>
            <a:off x="1989138" y="5746750"/>
            <a:ext cx="603567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eaLnBrk="1" hangingPunct="1"/>
            <a:r>
              <a:rPr lang="en-US" altLang="x-none" sz="900" b="1"/>
              <a:t>Source</a:t>
            </a:r>
            <a:r>
              <a:rPr lang="en-US" altLang="x-none" sz="900"/>
              <a:t>: Van Broekhuizen &amp; Van der Berg, 2016 (Higher Education Access and Outcomes for the 2008 National Matric Cohort)</a:t>
            </a:r>
          </a:p>
        </p:txBody>
      </p:sp>
      <p:pic>
        <p:nvPicPr>
          <p:cNvPr id="36873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438" y="881063"/>
            <a:ext cx="1495425" cy="111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334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Picture Placeholder 1"/>
          <p:cNvSpPr>
            <a:spLocks noGrp="1" noTextEdit="1"/>
          </p:cNvSpPr>
          <p:nvPr>
            <p:ph type="pic" sz="quarter" idx="22"/>
          </p:nvPr>
        </p:nvSpPr>
        <p:spPr>
          <a:xfrm>
            <a:off x="3106738" y="2278063"/>
            <a:ext cx="2979737" cy="2233612"/>
          </a:xfrm>
        </p:spPr>
      </p:sp>
      <p:sp>
        <p:nvSpPr>
          <p:cNvPr id="39938" name="Slide Number Placeholder 2"/>
          <p:cNvSpPr>
            <a:spLocks noGrp="1"/>
          </p:cNvSpPr>
          <p:nvPr>
            <p:ph type="sldNum" sz="quarter" idx="2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fld id="{5F2E2FFC-9AF4-3F4A-97FC-7CF85D0992CD}" type="slidenum">
              <a:rPr lang="en-US" altLang="x-none" sz="700">
                <a:solidFill>
                  <a:srgbClr val="7F7F7F"/>
                </a:solidFill>
                <a:latin typeface="Roboto Light" charset="0"/>
                <a:ea typeface="Roboto Light" charset="0"/>
              </a:rPr>
              <a:pPr/>
              <a:t>9</a:t>
            </a:fld>
            <a:endParaRPr lang="en-US" altLang="x-none" sz="700">
              <a:solidFill>
                <a:srgbClr val="7F7F7F"/>
              </a:solidFill>
              <a:latin typeface="Roboto Light" charset="0"/>
              <a:ea typeface="Roboto Light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77838" y="625475"/>
            <a:ext cx="8178800" cy="304800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b="1" dirty="0">
                <a:cs typeface="ＭＳ Ｐゴシック" charset="0"/>
              </a:rPr>
              <a:t>Higher Education in SA: Inequality: Who accesses university?</a:t>
            </a:r>
          </a:p>
          <a:p>
            <a:pPr>
              <a:buFont typeface="Arial" panose="020B0604020202020204" pitchFamily="34" charset="0"/>
              <a:buNone/>
              <a:defRPr/>
            </a:pPr>
            <a:endParaRPr lang="en-US" dirty="0">
              <a:cs typeface="ＭＳ Ｐゴシック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487363" y="415925"/>
            <a:ext cx="8178800" cy="155575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cs typeface="ＭＳ Ｐゴシック" charset="0"/>
              </a:rPr>
              <a:t>New Solutions for a New Future</a:t>
            </a:r>
          </a:p>
          <a:p>
            <a:pPr>
              <a:buFont typeface="Arial" panose="020B0604020202020204" pitchFamily="34" charset="0"/>
              <a:buNone/>
              <a:defRPr/>
            </a:pPr>
            <a:endParaRPr lang="en-US" dirty="0">
              <a:cs typeface="ＭＳ Ｐゴシック" charset="0"/>
            </a:endParaRPr>
          </a:p>
        </p:txBody>
      </p:sp>
      <p:pic>
        <p:nvPicPr>
          <p:cNvPr id="39941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13" y="1835150"/>
            <a:ext cx="7331075" cy="382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5562600"/>
            <a:ext cx="1328738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3" name="TextBox 8"/>
          <p:cNvSpPr txBox="1">
            <a:spLocks noChangeArrowheads="1"/>
          </p:cNvSpPr>
          <p:nvPr/>
        </p:nvSpPr>
        <p:spPr bwMode="auto">
          <a:xfrm>
            <a:off x="1989138" y="5746750"/>
            <a:ext cx="603567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eaLnBrk="1" hangingPunct="1"/>
            <a:r>
              <a:rPr lang="en-US" altLang="x-none" sz="900" b="1"/>
              <a:t>Source</a:t>
            </a:r>
            <a:r>
              <a:rPr lang="en-US" altLang="x-none" sz="900"/>
              <a:t>: Van Broekhuizen &amp; Van der Berg, 2016 (Higher Education Access and Outcomes for the 2008 National Matric Cohort)</a:t>
            </a:r>
          </a:p>
        </p:txBody>
      </p:sp>
      <p:pic>
        <p:nvPicPr>
          <p:cNvPr id="39944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923925"/>
            <a:ext cx="122872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7800975" y="3427413"/>
            <a:ext cx="1239838" cy="50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900" b="1" dirty="0">
                <a:latin typeface="Calibri" panose="020F0502020204030204" pitchFamily="34" charset="0"/>
                <a:ea typeface="MS PGothic" panose="020B0600070205080204" pitchFamily="34" charset="-128"/>
              </a:rPr>
              <a:t>Note: This is for a full cohort not just </a:t>
            </a:r>
            <a:r>
              <a:rPr lang="en-US" sz="900" b="1" dirty="0" err="1">
                <a:latin typeface="Calibri" panose="020F0502020204030204" pitchFamily="34" charset="0"/>
                <a:ea typeface="MS PGothic" panose="020B0600070205080204" pitchFamily="34" charset="-128"/>
              </a:rPr>
              <a:t>matrics</a:t>
            </a:r>
            <a:endParaRPr lang="en-US" sz="900" dirty="0"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45230" y="6290629"/>
            <a:ext cx="488249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mtClean="0"/>
              <a:t>What does this look like in the WC / Metro South?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339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Neighborhood wealth (Census 2011)</a:t>
            </a:r>
            <a:br>
              <a:rPr lang="en-US" sz="2800" dirty="0" smtClean="0"/>
            </a:br>
            <a:r>
              <a:rPr lang="en-US" sz="2800" dirty="0" smtClean="0"/>
              <a:t>Green=richest; Red=poorest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B2511-D5A3-487A-82FF-4C039FEE504B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5" y="1579562"/>
            <a:ext cx="9049055" cy="504324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1932972" y="4363655"/>
            <a:ext cx="428263" cy="37039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259806" y="2442258"/>
            <a:ext cx="1426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Dots=schools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355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Matric results by school quintile (Census 2011)</a:t>
            </a:r>
            <a:br>
              <a:rPr lang="en-US" sz="2800" dirty="0" smtClean="0"/>
            </a:br>
            <a:r>
              <a:rPr lang="en-US" sz="2800" dirty="0" smtClean="0"/>
              <a:t>Green=richest; Red=poorest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B2511-D5A3-487A-82FF-4C039FEE504B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7000"/>
            <a:ext cx="9133818" cy="5408365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1632030" y="4409953"/>
            <a:ext cx="428263" cy="37039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259806" y="2442258"/>
            <a:ext cx="1641126" cy="147732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Dots=schools &amp; </a:t>
            </a:r>
            <a:r>
              <a:rPr lang="en-US" dirty="0" err="1" smtClean="0"/>
              <a:t>colour</a:t>
            </a:r>
            <a:r>
              <a:rPr lang="en-US" dirty="0" smtClean="0"/>
              <a:t> of dot = wealth of kids attending the school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227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89"/>
          <p:cNvGrpSpPr>
            <a:grpSpLocks/>
          </p:cNvGrpSpPr>
          <p:nvPr/>
        </p:nvGrpSpPr>
        <p:grpSpPr bwMode="auto">
          <a:xfrm>
            <a:off x="1274763" y="415925"/>
            <a:ext cx="2576512" cy="6230938"/>
            <a:chOff x="56286" y="168437"/>
            <a:chExt cx="2576098" cy="6436236"/>
          </a:xfrm>
        </p:grpSpPr>
        <p:grpSp>
          <p:nvGrpSpPr>
            <p:cNvPr id="88122" name="Group 88"/>
            <p:cNvGrpSpPr>
              <a:grpSpLocks/>
            </p:cNvGrpSpPr>
            <p:nvPr/>
          </p:nvGrpSpPr>
          <p:grpSpPr bwMode="auto">
            <a:xfrm>
              <a:off x="56286" y="168437"/>
              <a:ext cx="2576098" cy="6436236"/>
              <a:chOff x="56286" y="168437"/>
              <a:chExt cx="2576098" cy="6436237"/>
            </a:xfrm>
          </p:grpSpPr>
          <p:sp>
            <p:nvSpPr>
              <p:cNvPr id="69" name="Rectangle 68"/>
              <p:cNvSpPr/>
              <p:nvPr/>
            </p:nvSpPr>
            <p:spPr>
              <a:xfrm>
                <a:off x="56286" y="168437"/>
                <a:ext cx="2576098" cy="6436237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ZA"/>
              </a:p>
            </p:txBody>
          </p:sp>
          <p:graphicFrame>
            <p:nvGraphicFramePr>
              <p:cNvPr id="70" name="Diagram 69"/>
              <p:cNvGraphicFramePr/>
              <p:nvPr/>
            </p:nvGraphicFramePr>
            <p:xfrm>
              <a:off x="251520" y="547201"/>
              <a:ext cx="2232248" cy="5892111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3" r:lo="rId4" r:qs="rId5" r:cs="rId6"/>
              </a:graphicData>
            </a:graphic>
          </p:graphicFrame>
        </p:grpSp>
        <p:sp>
          <p:nvSpPr>
            <p:cNvPr id="68" name="TextBox 67"/>
            <p:cNvSpPr txBox="1"/>
            <p:nvPr/>
          </p:nvSpPr>
          <p:spPr>
            <a:xfrm>
              <a:off x="611822" y="188115"/>
              <a:ext cx="1584070" cy="37059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ZA" b="1">
                  <a:latin typeface="Calibri" panose="020F0502020204030204" pitchFamily="34" charset="0"/>
                  <a:ea typeface="+mn-ea"/>
                  <a:cs typeface="Arial" pitchFamily="34" charset="0"/>
                </a:rPr>
                <a:t>Labour Market</a:t>
              </a:r>
            </a:p>
          </p:txBody>
        </p:sp>
      </p:grpSp>
      <p:grpSp>
        <p:nvGrpSpPr>
          <p:cNvPr id="2" name="Group 106"/>
          <p:cNvGrpSpPr/>
          <p:nvPr/>
        </p:nvGrpSpPr>
        <p:grpSpPr>
          <a:xfrm rot="16200000">
            <a:off x="1013269" y="3355710"/>
            <a:ext cx="6186690" cy="306778"/>
            <a:chOff x="918450" y="2901113"/>
            <a:chExt cx="6186690" cy="960838"/>
          </a:xfrm>
          <a:solidFill>
            <a:schemeClr val="bg1">
              <a:lumMod val="65000"/>
            </a:schemeClr>
          </a:solidFill>
        </p:grpSpPr>
        <p:sp>
          <p:nvSpPr>
            <p:cNvPr id="108" name="Freeform 107"/>
            <p:cNvSpPr/>
            <p:nvPr/>
          </p:nvSpPr>
          <p:spPr>
            <a:xfrm>
              <a:off x="918450" y="2901116"/>
              <a:ext cx="1430464" cy="960835"/>
            </a:xfrm>
            <a:custGeom>
              <a:avLst/>
              <a:gdLst>
                <a:gd name="connsiteX0" fmla="*/ 0 w 1601390"/>
                <a:gd name="connsiteY0" fmla="*/ 96083 h 960834"/>
                <a:gd name="connsiteX1" fmla="*/ 96083 w 1601390"/>
                <a:gd name="connsiteY1" fmla="*/ 0 h 960834"/>
                <a:gd name="connsiteX2" fmla="*/ 1505307 w 1601390"/>
                <a:gd name="connsiteY2" fmla="*/ 0 h 960834"/>
                <a:gd name="connsiteX3" fmla="*/ 1601390 w 1601390"/>
                <a:gd name="connsiteY3" fmla="*/ 96083 h 960834"/>
                <a:gd name="connsiteX4" fmla="*/ 1601390 w 1601390"/>
                <a:gd name="connsiteY4" fmla="*/ 864751 h 960834"/>
                <a:gd name="connsiteX5" fmla="*/ 1505307 w 1601390"/>
                <a:gd name="connsiteY5" fmla="*/ 960834 h 960834"/>
                <a:gd name="connsiteX6" fmla="*/ 96083 w 1601390"/>
                <a:gd name="connsiteY6" fmla="*/ 960834 h 960834"/>
                <a:gd name="connsiteX7" fmla="*/ 0 w 1601390"/>
                <a:gd name="connsiteY7" fmla="*/ 864751 h 960834"/>
                <a:gd name="connsiteX8" fmla="*/ 0 w 1601390"/>
                <a:gd name="connsiteY8" fmla="*/ 96083 h 960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1390" h="960834">
                  <a:moveTo>
                    <a:pt x="0" y="96083"/>
                  </a:moveTo>
                  <a:cubicBezTo>
                    <a:pt x="0" y="43018"/>
                    <a:pt x="43018" y="0"/>
                    <a:pt x="96083" y="0"/>
                  </a:cubicBezTo>
                  <a:lnTo>
                    <a:pt x="1505307" y="0"/>
                  </a:lnTo>
                  <a:cubicBezTo>
                    <a:pt x="1558372" y="0"/>
                    <a:pt x="1601390" y="43018"/>
                    <a:pt x="1601390" y="96083"/>
                  </a:cubicBezTo>
                  <a:lnTo>
                    <a:pt x="1601390" y="864751"/>
                  </a:lnTo>
                  <a:cubicBezTo>
                    <a:pt x="1601390" y="917816"/>
                    <a:pt x="1558372" y="960834"/>
                    <a:pt x="1505307" y="960834"/>
                  </a:cubicBezTo>
                  <a:lnTo>
                    <a:pt x="96083" y="960834"/>
                  </a:lnTo>
                  <a:cubicBezTo>
                    <a:pt x="43018" y="960834"/>
                    <a:pt x="0" y="917816"/>
                    <a:pt x="0" y="864751"/>
                  </a:cubicBezTo>
                  <a:lnTo>
                    <a:pt x="0" y="96083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15772" tIns="115772" rIns="115772" bIns="115772" spcCol="1270" anchor="ctr"/>
            <a:lstStyle/>
            <a:p>
              <a:pPr algn="ctr" defTabSz="102235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ZA" sz="1600">
                  <a:solidFill>
                    <a:schemeClr val="tx1"/>
                  </a:solidFill>
                </a:rPr>
                <a:t>Attainment</a:t>
              </a:r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3261803" y="2901113"/>
              <a:ext cx="1601390" cy="960834"/>
            </a:xfrm>
            <a:custGeom>
              <a:avLst/>
              <a:gdLst>
                <a:gd name="connsiteX0" fmla="*/ 0 w 1601390"/>
                <a:gd name="connsiteY0" fmla="*/ 96083 h 960834"/>
                <a:gd name="connsiteX1" fmla="*/ 96083 w 1601390"/>
                <a:gd name="connsiteY1" fmla="*/ 0 h 960834"/>
                <a:gd name="connsiteX2" fmla="*/ 1505307 w 1601390"/>
                <a:gd name="connsiteY2" fmla="*/ 0 h 960834"/>
                <a:gd name="connsiteX3" fmla="*/ 1601390 w 1601390"/>
                <a:gd name="connsiteY3" fmla="*/ 96083 h 960834"/>
                <a:gd name="connsiteX4" fmla="*/ 1601390 w 1601390"/>
                <a:gd name="connsiteY4" fmla="*/ 864751 h 960834"/>
                <a:gd name="connsiteX5" fmla="*/ 1505307 w 1601390"/>
                <a:gd name="connsiteY5" fmla="*/ 960834 h 960834"/>
                <a:gd name="connsiteX6" fmla="*/ 96083 w 1601390"/>
                <a:gd name="connsiteY6" fmla="*/ 960834 h 960834"/>
                <a:gd name="connsiteX7" fmla="*/ 0 w 1601390"/>
                <a:gd name="connsiteY7" fmla="*/ 864751 h 960834"/>
                <a:gd name="connsiteX8" fmla="*/ 0 w 1601390"/>
                <a:gd name="connsiteY8" fmla="*/ 96083 h 960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1390" h="960834">
                  <a:moveTo>
                    <a:pt x="0" y="96083"/>
                  </a:moveTo>
                  <a:cubicBezTo>
                    <a:pt x="0" y="43018"/>
                    <a:pt x="43018" y="0"/>
                    <a:pt x="96083" y="0"/>
                  </a:cubicBezTo>
                  <a:lnTo>
                    <a:pt x="1505307" y="0"/>
                  </a:lnTo>
                  <a:cubicBezTo>
                    <a:pt x="1558372" y="0"/>
                    <a:pt x="1601390" y="43018"/>
                    <a:pt x="1601390" y="96083"/>
                  </a:cubicBezTo>
                  <a:lnTo>
                    <a:pt x="1601390" y="864751"/>
                  </a:lnTo>
                  <a:cubicBezTo>
                    <a:pt x="1601390" y="917816"/>
                    <a:pt x="1558372" y="960834"/>
                    <a:pt x="1505307" y="960834"/>
                  </a:cubicBezTo>
                  <a:lnTo>
                    <a:pt x="96083" y="960834"/>
                  </a:lnTo>
                  <a:cubicBezTo>
                    <a:pt x="43018" y="960834"/>
                    <a:pt x="0" y="917816"/>
                    <a:pt x="0" y="864751"/>
                  </a:cubicBezTo>
                  <a:lnTo>
                    <a:pt x="0" y="96083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15772" tIns="115772" rIns="115772" bIns="115772" spcCol="1270" anchor="ctr"/>
            <a:lstStyle/>
            <a:p>
              <a:pPr algn="ctr" defTabSz="102235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ZA" sz="1600">
                  <a:solidFill>
                    <a:schemeClr val="tx1"/>
                  </a:solidFill>
                </a:rPr>
                <a:t>Quality</a:t>
              </a:r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5503750" y="2901113"/>
              <a:ext cx="1601390" cy="960834"/>
            </a:xfrm>
            <a:custGeom>
              <a:avLst/>
              <a:gdLst>
                <a:gd name="connsiteX0" fmla="*/ 0 w 1601390"/>
                <a:gd name="connsiteY0" fmla="*/ 96083 h 960834"/>
                <a:gd name="connsiteX1" fmla="*/ 96083 w 1601390"/>
                <a:gd name="connsiteY1" fmla="*/ 0 h 960834"/>
                <a:gd name="connsiteX2" fmla="*/ 1505307 w 1601390"/>
                <a:gd name="connsiteY2" fmla="*/ 0 h 960834"/>
                <a:gd name="connsiteX3" fmla="*/ 1601390 w 1601390"/>
                <a:gd name="connsiteY3" fmla="*/ 96083 h 960834"/>
                <a:gd name="connsiteX4" fmla="*/ 1601390 w 1601390"/>
                <a:gd name="connsiteY4" fmla="*/ 864751 h 960834"/>
                <a:gd name="connsiteX5" fmla="*/ 1505307 w 1601390"/>
                <a:gd name="connsiteY5" fmla="*/ 960834 h 960834"/>
                <a:gd name="connsiteX6" fmla="*/ 96083 w 1601390"/>
                <a:gd name="connsiteY6" fmla="*/ 960834 h 960834"/>
                <a:gd name="connsiteX7" fmla="*/ 0 w 1601390"/>
                <a:gd name="connsiteY7" fmla="*/ 864751 h 960834"/>
                <a:gd name="connsiteX8" fmla="*/ 0 w 1601390"/>
                <a:gd name="connsiteY8" fmla="*/ 96083 h 960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1390" h="960834">
                  <a:moveTo>
                    <a:pt x="0" y="96083"/>
                  </a:moveTo>
                  <a:cubicBezTo>
                    <a:pt x="0" y="43018"/>
                    <a:pt x="43018" y="0"/>
                    <a:pt x="96083" y="0"/>
                  </a:cubicBezTo>
                  <a:lnTo>
                    <a:pt x="1505307" y="0"/>
                  </a:lnTo>
                  <a:cubicBezTo>
                    <a:pt x="1558372" y="0"/>
                    <a:pt x="1601390" y="43018"/>
                    <a:pt x="1601390" y="96083"/>
                  </a:cubicBezTo>
                  <a:lnTo>
                    <a:pt x="1601390" y="864751"/>
                  </a:lnTo>
                  <a:cubicBezTo>
                    <a:pt x="1601390" y="917816"/>
                    <a:pt x="1558372" y="960834"/>
                    <a:pt x="1505307" y="960834"/>
                  </a:cubicBezTo>
                  <a:lnTo>
                    <a:pt x="96083" y="960834"/>
                  </a:lnTo>
                  <a:cubicBezTo>
                    <a:pt x="43018" y="960834"/>
                    <a:pt x="0" y="917816"/>
                    <a:pt x="0" y="864751"/>
                  </a:cubicBezTo>
                  <a:lnTo>
                    <a:pt x="0" y="96083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15772" tIns="115772" rIns="115772" bIns="115772" spcCol="1270" anchor="ctr"/>
            <a:lstStyle/>
            <a:p>
              <a:pPr algn="ctr" defTabSz="102235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ZA" sz="1600">
                  <a:solidFill>
                    <a:schemeClr val="tx1"/>
                  </a:solidFill>
                </a:rPr>
                <a:t>Type</a:t>
              </a:r>
            </a:p>
          </p:txBody>
        </p:sp>
      </p:grpSp>
      <p:sp>
        <p:nvSpPr>
          <p:cNvPr id="8806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fld id="{8C2D172B-5280-2E43-9DC2-03B58F554C9E}" type="slidenum">
              <a:rPr lang="en-ZA" altLang="x-none" sz="1200">
                <a:solidFill>
                  <a:srgbClr val="898989"/>
                </a:solidFill>
              </a:rPr>
              <a:pPr/>
              <a:t>12</a:t>
            </a:fld>
            <a:endParaRPr lang="en-ZA" altLang="x-none" sz="1200">
              <a:solidFill>
                <a:srgbClr val="898989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6135688" y="857250"/>
            <a:ext cx="2735262" cy="17367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ZA"/>
          </a:p>
        </p:txBody>
      </p:sp>
      <p:grpSp>
        <p:nvGrpSpPr>
          <p:cNvPr id="3" name="Group 117"/>
          <p:cNvGrpSpPr>
            <a:grpSpLocks/>
          </p:cNvGrpSpPr>
          <p:nvPr/>
        </p:nvGrpSpPr>
        <p:grpSpPr bwMode="auto">
          <a:xfrm>
            <a:off x="7229475" y="855663"/>
            <a:ext cx="1474788" cy="1400175"/>
            <a:chOff x="7229077" y="856066"/>
            <a:chExt cx="1475600" cy="1399948"/>
          </a:xfrm>
        </p:grpSpPr>
        <p:sp>
          <p:nvSpPr>
            <p:cNvPr id="13" name="Freeform 12"/>
            <p:cNvSpPr/>
            <p:nvPr/>
          </p:nvSpPr>
          <p:spPr>
            <a:xfrm rot="18252152">
              <a:off x="7391481" y="1046125"/>
              <a:ext cx="1093610" cy="1151572"/>
            </a:xfrm>
            <a:custGeom>
              <a:avLst/>
              <a:gdLst>
                <a:gd name="connsiteX0" fmla="*/ 1766901 w 2489279"/>
                <a:gd name="connsiteY0" fmla="*/ 396887 h 2489279"/>
                <a:gd name="connsiteX1" fmla="*/ 1960527 w 2489279"/>
                <a:gd name="connsiteY1" fmla="*/ 234406 h 2489279"/>
                <a:gd name="connsiteX2" fmla="*/ 2115212 w 2489279"/>
                <a:gd name="connsiteY2" fmla="*/ 364203 h 2489279"/>
                <a:gd name="connsiteX3" fmla="*/ 1988823 w 2489279"/>
                <a:gd name="connsiteY3" fmla="*/ 583102 h 2489279"/>
                <a:gd name="connsiteX4" fmla="*/ 2189640 w 2489279"/>
                <a:gd name="connsiteY4" fmla="*/ 930927 h 2489279"/>
                <a:gd name="connsiteX5" fmla="*/ 2442407 w 2489279"/>
                <a:gd name="connsiteY5" fmla="*/ 930920 h 2489279"/>
                <a:gd name="connsiteX6" fmla="*/ 2477471 w 2489279"/>
                <a:gd name="connsiteY6" fmla="*/ 1129779 h 2489279"/>
                <a:gd name="connsiteX7" fmla="*/ 2239946 w 2489279"/>
                <a:gd name="connsiteY7" fmla="*/ 1216224 h 2489279"/>
                <a:gd name="connsiteX8" fmla="*/ 2170203 w 2489279"/>
                <a:gd name="connsiteY8" fmla="*/ 1611756 h 2489279"/>
                <a:gd name="connsiteX9" fmla="*/ 2363838 w 2489279"/>
                <a:gd name="connsiteY9" fmla="*/ 1774226 h 2489279"/>
                <a:gd name="connsiteX10" fmla="*/ 2262874 w 2489279"/>
                <a:gd name="connsiteY10" fmla="*/ 1949100 h 2489279"/>
                <a:gd name="connsiteX11" fmla="*/ 2025353 w 2489279"/>
                <a:gd name="connsiteY11" fmla="*/ 1862643 h 2489279"/>
                <a:gd name="connsiteX12" fmla="*/ 1717684 w 2489279"/>
                <a:gd name="connsiteY12" fmla="*/ 2120808 h 2489279"/>
                <a:gd name="connsiteX13" fmla="*/ 1761583 w 2489279"/>
                <a:gd name="connsiteY13" fmla="*/ 2369733 h 2489279"/>
                <a:gd name="connsiteX14" fmla="*/ 1571834 w 2489279"/>
                <a:gd name="connsiteY14" fmla="*/ 2438796 h 2489279"/>
                <a:gd name="connsiteX15" fmla="*/ 1445456 w 2489279"/>
                <a:gd name="connsiteY15" fmla="*/ 2219890 h 2489279"/>
                <a:gd name="connsiteX16" fmla="*/ 1043823 w 2489279"/>
                <a:gd name="connsiteY16" fmla="*/ 2219890 h 2489279"/>
                <a:gd name="connsiteX17" fmla="*/ 917445 w 2489279"/>
                <a:gd name="connsiteY17" fmla="*/ 2438796 h 2489279"/>
                <a:gd name="connsiteX18" fmla="*/ 727696 w 2489279"/>
                <a:gd name="connsiteY18" fmla="*/ 2369733 h 2489279"/>
                <a:gd name="connsiteX19" fmla="*/ 771595 w 2489279"/>
                <a:gd name="connsiteY19" fmla="*/ 2120807 h 2489279"/>
                <a:gd name="connsiteX20" fmla="*/ 463926 w 2489279"/>
                <a:gd name="connsiteY20" fmla="*/ 1862642 h 2489279"/>
                <a:gd name="connsiteX21" fmla="*/ 226405 w 2489279"/>
                <a:gd name="connsiteY21" fmla="*/ 1949100 h 2489279"/>
                <a:gd name="connsiteX22" fmla="*/ 125441 w 2489279"/>
                <a:gd name="connsiteY22" fmla="*/ 1774226 h 2489279"/>
                <a:gd name="connsiteX23" fmla="*/ 319076 w 2489279"/>
                <a:gd name="connsiteY23" fmla="*/ 1611756 h 2489279"/>
                <a:gd name="connsiteX24" fmla="*/ 249333 w 2489279"/>
                <a:gd name="connsiteY24" fmla="*/ 1216224 h 2489279"/>
                <a:gd name="connsiteX25" fmla="*/ 11808 w 2489279"/>
                <a:gd name="connsiteY25" fmla="*/ 1129779 h 2489279"/>
                <a:gd name="connsiteX26" fmla="*/ 46872 w 2489279"/>
                <a:gd name="connsiteY26" fmla="*/ 930920 h 2489279"/>
                <a:gd name="connsiteX27" fmla="*/ 299639 w 2489279"/>
                <a:gd name="connsiteY27" fmla="*/ 930926 h 2489279"/>
                <a:gd name="connsiteX28" fmla="*/ 500456 w 2489279"/>
                <a:gd name="connsiteY28" fmla="*/ 583101 h 2489279"/>
                <a:gd name="connsiteX29" fmla="*/ 374067 w 2489279"/>
                <a:gd name="connsiteY29" fmla="*/ 364203 h 2489279"/>
                <a:gd name="connsiteX30" fmla="*/ 528752 w 2489279"/>
                <a:gd name="connsiteY30" fmla="*/ 234406 h 2489279"/>
                <a:gd name="connsiteX31" fmla="*/ 722378 w 2489279"/>
                <a:gd name="connsiteY31" fmla="*/ 396887 h 2489279"/>
                <a:gd name="connsiteX32" fmla="*/ 1099790 w 2489279"/>
                <a:gd name="connsiteY32" fmla="*/ 259520 h 2489279"/>
                <a:gd name="connsiteX33" fmla="*/ 1143676 w 2489279"/>
                <a:gd name="connsiteY33" fmla="*/ 10592 h 2489279"/>
                <a:gd name="connsiteX34" fmla="*/ 1345603 w 2489279"/>
                <a:gd name="connsiteY34" fmla="*/ 10592 h 2489279"/>
                <a:gd name="connsiteX35" fmla="*/ 1389489 w 2489279"/>
                <a:gd name="connsiteY35" fmla="*/ 259520 h 2489279"/>
                <a:gd name="connsiteX36" fmla="*/ 1766901 w 2489279"/>
                <a:gd name="connsiteY36" fmla="*/ 396887 h 248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489279" h="2489279">
                  <a:moveTo>
                    <a:pt x="1766901" y="396887"/>
                  </a:moveTo>
                  <a:lnTo>
                    <a:pt x="1960527" y="234406"/>
                  </a:lnTo>
                  <a:lnTo>
                    <a:pt x="2115212" y="364203"/>
                  </a:lnTo>
                  <a:lnTo>
                    <a:pt x="1988823" y="583102"/>
                  </a:lnTo>
                  <a:cubicBezTo>
                    <a:pt x="2078693" y="684199"/>
                    <a:pt x="2147022" y="802548"/>
                    <a:pt x="2189640" y="930927"/>
                  </a:cubicBezTo>
                  <a:lnTo>
                    <a:pt x="2442407" y="930920"/>
                  </a:lnTo>
                  <a:lnTo>
                    <a:pt x="2477471" y="1129779"/>
                  </a:lnTo>
                  <a:lnTo>
                    <a:pt x="2239946" y="1216224"/>
                  </a:lnTo>
                  <a:cubicBezTo>
                    <a:pt x="2243806" y="1351437"/>
                    <a:pt x="2220076" y="1486018"/>
                    <a:pt x="2170203" y="1611756"/>
                  </a:cubicBezTo>
                  <a:lnTo>
                    <a:pt x="2363838" y="1774226"/>
                  </a:lnTo>
                  <a:lnTo>
                    <a:pt x="2262874" y="1949100"/>
                  </a:lnTo>
                  <a:lnTo>
                    <a:pt x="2025353" y="1862643"/>
                  </a:lnTo>
                  <a:cubicBezTo>
                    <a:pt x="1941397" y="1968703"/>
                    <a:pt x="1836712" y="2056545"/>
                    <a:pt x="1717684" y="2120808"/>
                  </a:cubicBezTo>
                  <a:lnTo>
                    <a:pt x="1761583" y="2369733"/>
                  </a:lnTo>
                  <a:lnTo>
                    <a:pt x="1571834" y="2438796"/>
                  </a:lnTo>
                  <a:lnTo>
                    <a:pt x="1445456" y="2219890"/>
                  </a:lnTo>
                  <a:cubicBezTo>
                    <a:pt x="1312968" y="2247171"/>
                    <a:pt x="1176311" y="2247171"/>
                    <a:pt x="1043823" y="2219890"/>
                  </a:cubicBezTo>
                  <a:lnTo>
                    <a:pt x="917445" y="2438796"/>
                  </a:lnTo>
                  <a:lnTo>
                    <a:pt x="727696" y="2369733"/>
                  </a:lnTo>
                  <a:lnTo>
                    <a:pt x="771595" y="2120807"/>
                  </a:lnTo>
                  <a:cubicBezTo>
                    <a:pt x="652567" y="2056544"/>
                    <a:pt x="547882" y="1968702"/>
                    <a:pt x="463926" y="1862642"/>
                  </a:cubicBezTo>
                  <a:lnTo>
                    <a:pt x="226405" y="1949100"/>
                  </a:lnTo>
                  <a:lnTo>
                    <a:pt x="125441" y="1774226"/>
                  </a:lnTo>
                  <a:lnTo>
                    <a:pt x="319076" y="1611756"/>
                  </a:lnTo>
                  <a:cubicBezTo>
                    <a:pt x="269203" y="1486018"/>
                    <a:pt x="245473" y="1351437"/>
                    <a:pt x="249333" y="1216224"/>
                  </a:cubicBezTo>
                  <a:lnTo>
                    <a:pt x="11808" y="1129779"/>
                  </a:lnTo>
                  <a:lnTo>
                    <a:pt x="46872" y="930920"/>
                  </a:lnTo>
                  <a:lnTo>
                    <a:pt x="299639" y="930926"/>
                  </a:lnTo>
                  <a:cubicBezTo>
                    <a:pt x="342257" y="802548"/>
                    <a:pt x="410586" y="684199"/>
                    <a:pt x="500456" y="583101"/>
                  </a:cubicBezTo>
                  <a:lnTo>
                    <a:pt x="374067" y="364203"/>
                  </a:lnTo>
                  <a:lnTo>
                    <a:pt x="528752" y="234406"/>
                  </a:lnTo>
                  <a:lnTo>
                    <a:pt x="722378" y="396887"/>
                  </a:lnTo>
                  <a:cubicBezTo>
                    <a:pt x="837545" y="325938"/>
                    <a:pt x="965961" y="279198"/>
                    <a:pt x="1099790" y="259520"/>
                  </a:cubicBezTo>
                  <a:lnTo>
                    <a:pt x="1143676" y="10592"/>
                  </a:lnTo>
                  <a:lnTo>
                    <a:pt x="1345603" y="10592"/>
                  </a:lnTo>
                  <a:lnTo>
                    <a:pt x="1389489" y="259520"/>
                  </a:lnTo>
                  <a:cubicBezTo>
                    <a:pt x="1523318" y="279198"/>
                    <a:pt x="1651734" y="325937"/>
                    <a:pt x="1766901" y="39688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560146" tIns="642792" rIns="560146" bIns="686326" spcCol="1270" anchor="ctr"/>
            <a:lstStyle/>
            <a:p>
              <a:pPr algn="ctr" defTabSz="208915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ZA" sz="4700"/>
            </a:p>
          </p:txBody>
        </p:sp>
        <p:sp>
          <p:nvSpPr>
            <p:cNvPr id="16" name="Circular Arrow 15"/>
            <p:cNvSpPr/>
            <p:nvPr/>
          </p:nvSpPr>
          <p:spPr>
            <a:xfrm rot="18252152">
              <a:off x="7266902" y="818240"/>
              <a:ext cx="1399948" cy="1475600"/>
            </a:xfrm>
            <a:prstGeom prst="circularArrow">
              <a:avLst>
                <a:gd name="adj1" fmla="val 4687"/>
                <a:gd name="adj2" fmla="val 299029"/>
                <a:gd name="adj3" fmla="val 2523572"/>
                <a:gd name="adj4" fmla="val 15845412"/>
                <a:gd name="adj5" fmla="val 5469"/>
              </a:avLst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8121" name="TextBox 19"/>
            <p:cNvSpPr txBox="1">
              <a:spLocks noChangeArrowheads="1"/>
            </p:cNvSpPr>
            <p:nvPr/>
          </p:nvSpPr>
          <p:spPr bwMode="auto">
            <a:xfrm>
              <a:off x="7549275" y="1417184"/>
              <a:ext cx="778181" cy="584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9pPr>
            </a:lstStyle>
            <a:p>
              <a:pPr algn="ctr" eaLnBrk="1" hangingPunct="1"/>
              <a:r>
                <a:rPr lang="en-ZA" altLang="x-none" sz="900" b="1">
                  <a:solidFill>
                    <a:schemeClr val="bg1"/>
                  </a:solidFill>
                </a:rPr>
                <a:t>High SES background</a:t>
              </a:r>
            </a:p>
            <a:p>
              <a:pPr algn="ctr" eaLnBrk="1" hangingPunct="1"/>
              <a:r>
                <a:rPr lang="en-ZA" altLang="x-none" sz="900" b="1">
                  <a:solidFill>
                    <a:schemeClr val="bg1"/>
                  </a:solidFill>
                </a:rPr>
                <a:t>+</a:t>
              </a:r>
              <a:r>
                <a:rPr lang="en-ZA" altLang="x-none" sz="1400" b="1">
                  <a:solidFill>
                    <a:schemeClr val="bg1"/>
                  </a:solidFill>
                </a:rPr>
                <a:t>ECD</a:t>
              </a:r>
              <a:endParaRPr lang="en-ZA" altLang="x-none" sz="9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Group 118"/>
          <p:cNvGrpSpPr>
            <a:grpSpLocks/>
          </p:cNvGrpSpPr>
          <p:nvPr/>
        </p:nvGrpSpPr>
        <p:grpSpPr bwMode="auto">
          <a:xfrm>
            <a:off x="6530975" y="1508125"/>
            <a:ext cx="1071563" cy="1016000"/>
            <a:chOff x="6531207" y="1507437"/>
            <a:chExt cx="1072116" cy="1017150"/>
          </a:xfrm>
        </p:grpSpPr>
        <p:sp>
          <p:nvSpPr>
            <p:cNvPr id="14" name="Freeform 13"/>
            <p:cNvSpPr/>
            <p:nvPr/>
          </p:nvSpPr>
          <p:spPr>
            <a:xfrm rot="18252152">
              <a:off x="6743797" y="1611000"/>
              <a:ext cx="794648" cy="838633"/>
            </a:xfrm>
            <a:custGeom>
              <a:avLst/>
              <a:gdLst>
                <a:gd name="connsiteX0" fmla="*/ 1354615 w 1810385"/>
                <a:gd name="connsiteY0" fmla="*/ 458525 h 1810385"/>
                <a:gd name="connsiteX1" fmla="*/ 1621708 w 1810385"/>
                <a:gd name="connsiteY1" fmla="*/ 378028 h 1810385"/>
                <a:gd name="connsiteX2" fmla="*/ 1719988 w 1810385"/>
                <a:gd name="connsiteY2" fmla="*/ 548254 h 1810385"/>
                <a:gd name="connsiteX3" fmla="*/ 1516730 w 1810385"/>
                <a:gd name="connsiteY3" fmla="*/ 739315 h 1810385"/>
                <a:gd name="connsiteX4" fmla="*/ 1516730 w 1810385"/>
                <a:gd name="connsiteY4" fmla="*/ 1071070 h 1810385"/>
                <a:gd name="connsiteX5" fmla="*/ 1719988 w 1810385"/>
                <a:gd name="connsiteY5" fmla="*/ 1262131 h 1810385"/>
                <a:gd name="connsiteX6" fmla="*/ 1621708 w 1810385"/>
                <a:gd name="connsiteY6" fmla="*/ 1432357 h 1810385"/>
                <a:gd name="connsiteX7" fmla="*/ 1354615 w 1810385"/>
                <a:gd name="connsiteY7" fmla="*/ 1351860 h 1810385"/>
                <a:gd name="connsiteX8" fmla="*/ 1067307 w 1810385"/>
                <a:gd name="connsiteY8" fmla="*/ 1517738 h 1810385"/>
                <a:gd name="connsiteX9" fmla="*/ 1003473 w 1810385"/>
                <a:gd name="connsiteY9" fmla="*/ 1789296 h 1810385"/>
                <a:gd name="connsiteX10" fmla="*/ 806912 w 1810385"/>
                <a:gd name="connsiteY10" fmla="*/ 1789296 h 1810385"/>
                <a:gd name="connsiteX11" fmla="*/ 743078 w 1810385"/>
                <a:gd name="connsiteY11" fmla="*/ 1517738 h 1810385"/>
                <a:gd name="connsiteX12" fmla="*/ 455770 w 1810385"/>
                <a:gd name="connsiteY12" fmla="*/ 1351860 h 1810385"/>
                <a:gd name="connsiteX13" fmla="*/ 188677 w 1810385"/>
                <a:gd name="connsiteY13" fmla="*/ 1432357 h 1810385"/>
                <a:gd name="connsiteX14" fmla="*/ 90397 w 1810385"/>
                <a:gd name="connsiteY14" fmla="*/ 1262131 h 1810385"/>
                <a:gd name="connsiteX15" fmla="*/ 293655 w 1810385"/>
                <a:gd name="connsiteY15" fmla="*/ 1071070 h 1810385"/>
                <a:gd name="connsiteX16" fmla="*/ 293655 w 1810385"/>
                <a:gd name="connsiteY16" fmla="*/ 739315 h 1810385"/>
                <a:gd name="connsiteX17" fmla="*/ 90397 w 1810385"/>
                <a:gd name="connsiteY17" fmla="*/ 548254 h 1810385"/>
                <a:gd name="connsiteX18" fmla="*/ 188677 w 1810385"/>
                <a:gd name="connsiteY18" fmla="*/ 378028 h 1810385"/>
                <a:gd name="connsiteX19" fmla="*/ 455770 w 1810385"/>
                <a:gd name="connsiteY19" fmla="*/ 458525 h 1810385"/>
                <a:gd name="connsiteX20" fmla="*/ 743078 w 1810385"/>
                <a:gd name="connsiteY20" fmla="*/ 292647 h 1810385"/>
                <a:gd name="connsiteX21" fmla="*/ 806912 w 1810385"/>
                <a:gd name="connsiteY21" fmla="*/ 21089 h 1810385"/>
                <a:gd name="connsiteX22" fmla="*/ 1003473 w 1810385"/>
                <a:gd name="connsiteY22" fmla="*/ 21089 h 1810385"/>
                <a:gd name="connsiteX23" fmla="*/ 1067307 w 1810385"/>
                <a:gd name="connsiteY23" fmla="*/ 292647 h 1810385"/>
                <a:gd name="connsiteX24" fmla="*/ 1354615 w 1810385"/>
                <a:gd name="connsiteY24" fmla="*/ 458525 h 181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810385" h="1810385">
                  <a:moveTo>
                    <a:pt x="1354615" y="458525"/>
                  </a:moveTo>
                  <a:lnTo>
                    <a:pt x="1621708" y="378028"/>
                  </a:lnTo>
                  <a:lnTo>
                    <a:pt x="1719988" y="548254"/>
                  </a:lnTo>
                  <a:lnTo>
                    <a:pt x="1516730" y="739315"/>
                  </a:lnTo>
                  <a:cubicBezTo>
                    <a:pt x="1546193" y="847937"/>
                    <a:pt x="1546193" y="962448"/>
                    <a:pt x="1516730" y="1071070"/>
                  </a:cubicBezTo>
                  <a:lnTo>
                    <a:pt x="1719988" y="1262131"/>
                  </a:lnTo>
                  <a:lnTo>
                    <a:pt x="1621708" y="1432357"/>
                  </a:lnTo>
                  <a:lnTo>
                    <a:pt x="1354615" y="1351860"/>
                  </a:lnTo>
                  <a:cubicBezTo>
                    <a:pt x="1275277" y="1431687"/>
                    <a:pt x="1176108" y="1488942"/>
                    <a:pt x="1067307" y="1517738"/>
                  </a:cubicBezTo>
                  <a:lnTo>
                    <a:pt x="1003473" y="1789296"/>
                  </a:lnTo>
                  <a:lnTo>
                    <a:pt x="806912" y="1789296"/>
                  </a:lnTo>
                  <a:lnTo>
                    <a:pt x="743078" y="1517738"/>
                  </a:lnTo>
                  <a:cubicBezTo>
                    <a:pt x="634276" y="1488943"/>
                    <a:pt x="535108" y="1431688"/>
                    <a:pt x="455770" y="1351860"/>
                  </a:cubicBezTo>
                  <a:lnTo>
                    <a:pt x="188677" y="1432357"/>
                  </a:lnTo>
                  <a:lnTo>
                    <a:pt x="90397" y="1262131"/>
                  </a:lnTo>
                  <a:lnTo>
                    <a:pt x="293655" y="1071070"/>
                  </a:lnTo>
                  <a:cubicBezTo>
                    <a:pt x="264192" y="962448"/>
                    <a:pt x="264192" y="847937"/>
                    <a:pt x="293655" y="739315"/>
                  </a:cubicBezTo>
                  <a:lnTo>
                    <a:pt x="90397" y="548254"/>
                  </a:lnTo>
                  <a:lnTo>
                    <a:pt x="188677" y="378028"/>
                  </a:lnTo>
                  <a:lnTo>
                    <a:pt x="455770" y="458525"/>
                  </a:lnTo>
                  <a:cubicBezTo>
                    <a:pt x="535108" y="378698"/>
                    <a:pt x="634277" y="321443"/>
                    <a:pt x="743078" y="292647"/>
                  </a:cubicBezTo>
                  <a:lnTo>
                    <a:pt x="806912" y="21089"/>
                  </a:lnTo>
                  <a:lnTo>
                    <a:pt x="1003473" y="21089"/>
                  </a:lnTo>
                  <a:lnTo>
                    <a:pt x="1067307" y="292647"/>
                  </a:lnTo>
                  <a:cubicBezTo>
                    <a:pt x="1176109" y="321442"/>
                    <a:pt x="1275277" y="378697"/>
                    <a:pt x="1354615" y="458525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491330" tIns="494085" rIns="491330" bIns="494085" spcCol="1270" anchor="ctr"/>
            <a:lstStyle/>
            <a:p>
              <a:pPr algn="ctr" defTabSz="12446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ZA" sz="2800"/>
            </a:p>
          </p:txBody>
        </p:sp>
        <p:sp>
          <p:nvSpPr>
            <p:cNvPr id="17" name="Shape 16"/>
            <p:cNvSpPr/>
            <p:nvPr/>
          </p:nvSpPr>
          <p:spPr>
            <a:xfrm rot="18252152">
              <a:off x="6558691" y="1479953"/>
              <a:ext cx="1017150" cy="1072116"/>
            </a:xfrm>
            <a:prstGeom prst="leftCircularArrow">
              <a:avLst>
                <a:gd name="adj1" fmla="val 6452"/>
                <a:gd name="adj2" fmla="val 429999"/>
                <a:gd name="adj3" fmla="val 10489124"/>
                <a:gd name="adj4" fmla="val 14837806"/>
                <a:gd name="adj5" fmla="val 7527"/>
              </a:avLst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8118" name="TextBox 22"/>
            <p:cNvSpPr txBox="1">
              <a:spLocks noChangeArrowheads="1"/>
            </p:cNvSpPr>
            <p:nvPr/>
          </p:nvSpPr>
          <p:spPr bwMode="auto">
            <a:xfrm>
              <a:off x="6878805" y="1768548"/>
              <a:ext cx="56202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9pPr>
            </a:lstStyle>
            <a:p>
              <a:pPr algn="ctr" eaLnBrk="1" hangingPunct="1"/>
              <a:r>
                <a:rPr lang="en-ZA" altLang="x-none" sz="700" b="1">
                  <a:solidFill>
                    <a:schemeClr val="bg1"/>
                  </a:solidFill>
                </a:rPr>
                <a:t>High quality primary school</a:t>
              </a:r>
            </a:p>
          </p:txBody>
        </p:sp>
      </p:grpSp>
      <p:grpSp>
        <p:nvGrpSpPr>
          <p:cNvPr id="6" name="Group 119"/>
          <p:cNvGrpSpPr>
            <a:grpSpLocks/>
          </p:cNvGrpSpPr>
          <p:nvPr/>
        </p:nvGrpSpPr>
        <p:grpSpPr bwMode="auto">
          <a:xfrm>
            <a:off x="6300788" y="800100"/>
            <a:ext cx="1155700" cy="1096963"/>
            <a:chOff x="6300826" y="800453"/>
            <a:chExt cx="1155957" cy="1096692"/>
          </a:xfrm>
        </p:grpSpPr>
        <p:sp>
          <p:nvSpPr>
            <p:cNvPr id="15" name="Freeform 14"/>
            <p:cNvSpPr/>
            <p:nvPr/>
          </p:nvSpPr>
          <p:spPr>
            <a:xfrm rot="18252152">
              <a:off x="6424109" y="835927"/>
              <a:ext cx="955439" cy="1005110"/>
            </a:xfrm>
            <a:custGeom>
              <a:avLst/>
              <a:gdLst>
                <a:gd name="connsiteX0" fmla="*/ 1327246 w 1773807"/>
                <a:gd name="connsiteY0" fmla="*/ 449260 h 1773807"/>
                <a:gd name="connsiteX1" fmla="*/ 1588942 w 1773807"/>
                <a:gd name="connsiteY1" fmla="*/ 370390 h 1773807"/>
                <a:gd name="connsiteX2" fmla="*/ 1685237 w 1773807"/>
                <a:gd name="connsiteY2" fmla="*/ 537177 h 1773807"/>
                <a:gd name="connsiteX3" fmla="*/ 1486085 w 1773807"/>
                <a:gd name="connsiteY3" fmla="*/ 724378 h 1773807"/>
                <a:gd name="connsiteX4" fmla="*/ 1486085 w 1773807"/>
                <a:gd name="connsiteY4" fmla="*/ 1049430 h 1773807"/>
                <a:gd name="connsiteX5" fmla="*/ 1685237 w 1773807"/>
                <a:gd name="connsiteY5" fmla="*/ 1236630 h 1773807"/>
                <a:gd name="connsiteX6" fmla="*/ 1588942 w 1773807"/>
                <a:gd name="connsiteY6" fmla="*/ 1403417 h 1773807"/>
                <a:gd name="connsiteX7" fmla="*/ 1327246 w 1773807"/>
                <a:gd name="connsiteY7" fmla="*/ 1324547 h 1773807"/>
                <a:gd name="connsiteX8" fmla="*/ 1045743 w 1773807"/>
                <a:gd name="connsiteY8" fmla="*/ 1487073 h 1773807"/>
                <a:gd name="connsiteX9" fmla="*/ 983198 w 1773807"/>
                <a:gd name="connsiteY9" fmla="*/ 1753144 h 1773807"/>
                <a:gd name="connsiteX10" fmla="*/ 790609 w 1773807"/>
                <a:gd name="connsiteY10" fmla="*/ 1753144 h 1773807"/>
                <a:gd name="connsiteX11" fmla="*/ 728064 w 1773807"/>
                <a:gd name="connsiteY11" fmla="*/ 1487073 h 1773807"/>
                <a:gd name="connsiteX12" fmla="*/ 446561 w 1773807"/>
                <a:gd name="connsiteY12" fmla="*/ 1324547 h 1773807"/>
                <a:gd name="connsiteX13" fmla="*/ 184865 w 1773807"/>
                <a:gd name="connsiteY13" fmla="*/ 1403417 h 1773807"/>
                <a:gd name="connsiteX14" fmla="*/ 88570 w 1773807"/>
                <a:gd name="connsiteY14" fmla="*/ 1236630 h 1773807"/>
                <a:gd name="connsiteX15" fmla="*/ 287722 w 1773807"/>
                <a:gd name="connsiteY15" fmla="*/ 1049429 h 1773807"/>
                <a:gd name="connsiteX16" fmla="*/ 287722 w 1773807"/>
                <a:gd name="connsiteY16" fmla="*/ 724377 h 1773807"/>
                <a:gd name="connsiteX17" fmla="*/ 88570 w 1773807"/>
                <a:gd name="connsiteY17" fmla="*/ 537177 h 1773807"/>
                <a:gd name="connsiteX18" fmla="*/ 184865 w 1773807"/>
                <a:gd name="connsiteY18" fmla="*/ 370390 h 1773807"/>
                <a:gd name="connsiteX19" fmla="*/ 446561 w 1773807"/>
                <a:gd name="connsiteY19" fmla="*/ 449260 h 1773807"/>
                <a:gd name="connsiteX20" fmla="*/ 728064 w 1773807"/>
                <a:gd name="connsiteY20" fmla="*/ 286734 h 1773807"/>
                <a:gd name="connsiteX21" fmla="*/ 790609 w 1773807"/>
                <a:gd name="connsiteY21" fmla="*/ 20663 h 1773807"/>
                <a:gd name="connsiteX22" fmla="*/ 983198 w 1773807"/>
                <a:gd name="connsiteY22" fmla="*/ 20663 h 1773807"/>
                <a:gd name="connsiteX23" fmla="*/ 1045743 w 1773807"/>
                <a:gd name="connsiteY23" fmla="*/ 286734 h 1773807"/>
                <a:gd name="connsiteX24" fmla="*/ 1327246 w 1773807"/>
                <a:gd name="connsiteY24" fmla="*/ 449260 h 1773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773807" h="1773807">
                  <a:moveTo>
                    <a:pt x="1141705" y="448690"/>
                  </a:moveTo>
                  <a:lnTo>
                    <a:pt x="1331431" y="331184"/>
                  </a:lnTo>
                  <a:lnTo>
                    <a:pt x="1442623" y="442376"/>
                  </a:lnTo>
                  <a:lnTo>
                    <a:pt x="1325117" y="632102"/>
                  </a:lnTo>
                  <a:cubicBezTo>
                    <a:pt x="1370375" y="709938"/>
                    <a:pt x="1394085" y="798425"/>
                    <a:pt x="1393808" y="888462"/>
                  </a:cubicBezTo>
                  <a:lnTo>
                    <a:pt x="1590435" y="994016"/>
                  </a:lnTo>
                  <a:lnTo>
                    <a:pt x="1549735" y="1145906"/>
                  </a:lnTo>
                  <a:lnTo>
                    <a:pt x="1326675" y="1139006"/>
                  </a:lnTo>
                  <a:cubicBezTo>
                    <a:pt x="1281896" y="1217119"/>
                    <a:pt x="1217120" y="1281896"/>
                    <a:pt x="1139007" y="1326675"/>
                  </a:cubicBezTo>
                  <a:lnTo>
                    <a:pt x="1145906" y="1549736"/>
                  </a:lnTo>
                  <a:lnTo>
                    <a:pt x="994016" y="1590435"/>
                  </a:lnTo>
                  <a:lnTo>
                    <a:pt x="888461" y="1393809"/>
                  </a:lnTo>
                  <a:cubicBezTo>
                    <a:pt x="798424" y="1394086"/>
                    <a:pt x="709938" y="1370376"/>
                    <a:pt x="632102" y="1325117"/>
                  </a:cubicBezTo>
                  <a:lnTo>
                    <a:pt x="442376" y="1442623"/>
                  </a:lnTo>
                  <a:lnTo>
                    <a:pt x="331184" y="1331431"/>
                  </a:lnTo>
                  <a:lnTo>
                    <a:pt x="448690" y="1141705"/>
                  </a:lnTo>
                  <a:cubicBezTo>
                    <a:pt x="403432" y="1063869"/>
                    <a:pt x="379722" y="975382"/>
                    <a:pt x="379999" y="885345"/>
                  </a:cubicBezTo>
                  <a:lnTo>
                    <a:pt x="183372" y="779791"/>
                  </a:lnTo>
                  <a:lnTo>
                    <a:pt x="224072" y="627901"/>
                  </a:lnTo>
                  <a:lnTo>
                    <a:pt x="447132" y="634801"/>
                  </a:lnTo>
                  <a:cubicBezTo>
                    <a:pt x="491911" y="556688"/>
                    <a:pt x="556687" y="491911"/>
                    <a:pt x="634800" y="447132"/>
                  </a:cubicBezTo>
                  <a:lnTo>
                    <a:pt x="627901" y="224071"/>
                  </a:lnTo>
                  <a:lnTo>
                    <a:pt x="779791" y="183372"/>
                  </a:lnTo>
                  <a:lnTo>
                    <a:pt x="885346" y="379998"/>
                  </a:lnTo>
                  <a:cubicBezTo>
                    <a:pt x="975383" y="379721"/>
                    <a:pt x="1063869" y="403431"/>
                    <a:pt x="1141705" y="44869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627746" tIns="627746" rIns="627746" bIns="627746" spcCol="1270" anchor="ctr"/>
            <a:lstStyle/>
            <a:p>
              <a:pPr algn="ctr" defTabSz="137795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ZA" sz="3100"/>
            </a:p>
          </p:txBody>
        </p:sp>
        <p:sp>
          <p:nvSpPr>
            <p:cNvPr id="18" name="Circular Arrow 17"/>
            <p:cNvSpPr/>
            <p:nvPr/>
          </p:nvSpPr>
          <p:spPr>
            <a:xfrm rot="18252152">
              <a:off x="6330458" y="770821"/>
              <a:ext cx="1096692" cy="1155957"/>
            </a:xfrm>
            <a:prstGeom prst="circularArrow">
              <a:avLst>
                <a:gd name="adj1" fmla="val 5984"/>
                <a:gd name="adj2" fmla="val 394124"/>
                <a:gd name="adj3" fmla="val 13313824"/>
                <a:gd name="adj4" fmla="val 10508221"/>
                <a:gd name="adj5" fmla="val 6981"/>
              </a:avLst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8115" name="TextBox 23"/>
            <p:cNvSpPr txBox="1">
              <a:spLocks noChangeArrowheads="1"/>
            </p:cNvSpPr>
            <p:nvPr/>
          </p:nvSpPr>
          <p:spPr bwMode="auto">
            <a:xfrm>
              <a:off x="6608729" y="1084597"/>
              <a:ext cx="56202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9pPr>
            </a:lstStyle>
            <a:p>
              <a:pPr algn="ctr" eaLnBrk="1" hangingPunct="1"/>
              <a:r>
                <a:rPr lang="en-ZA" altLang="x-none" sz="700" b="1">
                  <a:solidFill>
                    <a:schemeClr val="bg1"/>
                  </a:solidFill>
                </a:rPr>
                <a:t>High quality secondaryschool</a:t>
              </a:r>
            </a:p>
          </p:txBody>
        </p:sp>
      </p:grpSp>
      <p:sp>
        <p:nvSpPr>
          <p:cNvPr id="55" name="Rectangle 54"/>
          <p:cNvSpPr/>
          <p:nvPr/>
        </p:nvSpPr>
        <p:spPr>
          <a:xfrm>
            <a:off x="4344988" y="2676525"/>
            <a:ext cx="4527550" cy="312261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ZA"/>
          </a:p>
        </p:txBody>
      </p:sp>
      <p:sp>
        <p:nvSpPr>
          <p:cNvPr id="45" name="Circular Arrow 44"/>
          <p:cNvSpPr/>
          <p:nvPr/>
        </p:nvSpPr>
        <p:spPr>
          <a:xfrm rot="18252152">
            <a:off x="6243638" y="2714625"/>
            <a:ext cx="2557462" cy="2598738"/>
          </a:xfrm>
          <a:prstGeom prst="circularArrow">
            <a:avLst>
              <a:gd name="adj1" fmla="val 4687"/>
              <a:gd name="adj2" fmla="val 299029"/>
              <a:gd name="adj3" fmla="val 2523572"/>
              <a:gd name="adj4" fmla="val 15845412"/>
              <a:gd name="adj5" fmla="val 5469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7" name="Group 112"/>
          <p:cNvGrpSpPr>
            <a:grpSpLocks/>
          </p:cNvGrpSpPr>
          <p:nvPr/>
        </p:nvGrpSpPr>
        <p:grpSpPr bwMode="auto">
          <a:xfrm>
            <a:off x="6454775" y="3135313"/>
            <a:ext cx="2030413" cy="1997075"/>
            <a:chOff x="6454460" y="3135022"/>
            <a:chExt cx="2030682" cy="1997695"/>
          </a:xfrm>
        </p:grpSpPr>
        <p:sp>
          <p:nvSpPr>
            <p:cNvPr id="42" name="Freeform 41"/>
            <p:cNvSpPr/>
            <p:nvPr/>
          </p:nvSpPr>
          <p:spPr>
            <a:xfrm rot="18252152">
              <a:off x="6470953" y="3118528"/>
              <a:ext cx="1997695" cy="2030682"/>
            </a:xfrm>
            <a:custGeom>
              <a:avLst/>
              <a:gdLst>
                <a:gd name="connsiteX0" fmla="*/ 1766901 w 2489279"/>
                <a:gd name="connsiteY0" fmla="*/ 396887 h 2489279"/>
                <a:gd name="connsiteX1" fmla="*/ 1960527 w 2489279"/>
                <a:gd name="connsiteY1" fmla="*/ 234406 h 2489279"/>
                <a:gd name="connsiteX2" fmla="*/ 2115212 w 2489279"/>
                <a:gd name="connsiteY2" fmla="*/ 364203 h 2489279"/>
                <a:gd name="connsiteX3" fmla="*/ 1988823 w 2489279"/>
                <a:gd name="connsiteY3" fmla="*/ 583102 h 2489279"/>
                <a:gd name="connsiteX4" fmla="*/ 2189640 w 2489279"/>
                <a:gd name="connsiteY4" fmla="*/ 930927 h 2489279"/>
                <a:gd name="connsiteX5" fmla="*/ 2442407 w 2489279"/>
                <a:gd name="connsiteY5" fmla="*/ 930920 h 2489279"/>
                <a:gd name="connsiteX6" fmla="*/ 2477471 w 2489279"/>
                <a:gd name="connsiteY6" fmla="*/ 1129779 h 2489279"/>
                <a:gd name="connsiteX7" fmla="*/ 2239946 w 2489279"/>
                <a:gd name="connsiteY7" fmla="*/ 1216224 h 2489279"/>
                <a:gd name="connsiteX8" fmla="*/ 2170203 w 2489279"/>
                <a:gd name="connsiteY8" fmla="*/ 1611756 h 2489279"/>
                <a:gd name="connsiteX9" fmla="*/ 2363838 w 2489279"/>
                <a:gd name="connsiteY9" fmla="*/ 1774226 h 2489279"/>
                <a:gd name="connsiteX10" fmla="*/ 2262874 w 2489279"/>
                <a:gd name="connsiteY10" fmla="*/ 1949100 h 2489279"/>
                <a:gd name="connsiteX11" fmla="*/ 2025353 w 2489279"/>
                <a:gd name="connsiteY11" fmla="*/ 1862643 h 2489279"/>
                <a:gd name="connsiteX12" fmla="*/ 1717684 w 2489279"/>
                <a:gd name="connsiteY12" fmla="*/ 2120808 h 2489279"/>
                <a:gd name="connsiteX13" fmla="*/ 1761583 w 2489279"/>
                <a:gd name="connsiteY13" fmla="*/ 2369733 h 2489279"/>
                <a:gd name="connsiteX14" fmla="*/ 1571834 w 2489279"/>
                <a:gd name="connsiteY14" fmla="*/ 2438796 h 2489279"/>
                <a:gd name="connsiteX15" fmla="*/ 1445456 w 2489279"/>
                <a:gd name="connsiteY15" fmla="*/ 2219890 h 2489279"/>
                <a:gd name="connsiteX16" fmla="*/ 1043823 w 2489279"/>
                <a:gd name="connsiteY16" fmla="*/ 2219890 h 2489279"/>
                <a:gd name="connsiteX17" fmla="*/ 917445 w 2489279"/>
                <a:gd name="connsiteY17" fmla="*/ 2438796 h 2489279"/>
                <a:gd name="connsiteX18" fmla="*/ 727696 w 2489279"/>
                <a:gd name="connsiteY18" fmla="*/ 2369733 h 2489279"/>
                <a:gd name="connsiteX19" fmla="*/ 771595 w 2489279"/>
                <a:gd name="connsiteY19" fmla="*/ 2120807 h 2489279"/>
                <a:gd name="connsiteX20" fmla="*/ 463926 w 2489279"/>
                <a:gd name="connsiteY20" fmla="*/ 1862642 h 2489279"/>
                <a:gd name="connsiteX21" fmla="*/ 226405 w 2489279"/>
                <a:gd name="connsiteY21" fmla="*/ 1949100 h 2489279"/>
                <a:gd name="connsiteX22" fmla="*/ 125441 w 2489279"/>
                <a:gd name="connsiteY22" fmla="*/ 1774226 h 2489279"/>
                <a:gd name="connsiteX23" fmla="*/ 319076 w 2489279"/>
                <a:gd name="connsiteY23" fmla="*/ 1611756 h 2489279"/>
                <a:gd name="connsiteX24" fmla="*/ 249333 w 2489279"/>
                <a:gd name="connsiteY24" fmla="*/ 1216224 h 2489279"/>
                <a:gd name="connsiteX25" fmla="*/ 11808 w 2489279"/>
                <a:gd name="connsiteY25" fmla="*/ 1129779 h 2489279"/>
                <a:gd name="connsiteX26" fmla="*/ 46872 w 2489279"/>
                <a:gd name="connsiteY26" fmla="*/ 930920 h 2489279"/>
                <a:gd name="connsiteX27" fmla="*/ 299639 w 2489279"/>
                <a:gd name="connsiteY27" fmla="*/ 930926 h 2489279"/>
                <a:gd name="connsiteX28" fmla="*/ 500456 w 2489279"/>
                <a:gd name="connsiteY28" fmla="*/ 583101 h 2489279"/>
                <a:gd name="connsiteX29" fmla="*/ 374067 w 2489279"/>
                <a:gd name="connsiteY29" fmla="*/ 364203 h 2489279"/>
                <a:gd name="connsiteX30" fmla="*/ 528752 w 2489279"/>
                <a:gd name="connsiteY30" fmla="*/ 234406 h 2489279"/>
                <a:gd name="connsiteX31" fmla="*/ 722378 w 2489279"/>
                <a:gd name="connsiteY31" fmla="*/ 396887 h 2489279"/>
                <a:gd name="connsiteX32" fmla="*/ 1099790 w 2489279"/>
                <a:gd name="connsiteY32" fmla="*/ 259520 h 2489279"/>
                <a:gd name="connsiteX33" fmla="*/ 1143676 w 2489279"/>
                <a:gd name="connsiteY33" fmla="*/ 10592 h 2489279"/>
                <a:gd name="connsiteX34" fmla="*/ 1345603 w 2489279"/>
                <a:gd name="connsiteY34" fmla="*/ 10592 h 2489279"/>
                <a:gd name="connsiteX35" fmla="*/ 1389489 w 2489279"/>
                <a:gd name="connsiteY35" fmla="*/ 259520 h 2489279"/>
                <a:gd name="connsiteX36" fmla="*/ 1766901 w 2489279"/>
                <a:gd name="connsiteY36" fmla="*/ 396887 h 248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489279" h="2489279">
                  <a:moveTo>
                    <a:pt x="1766901" y="396887"/>
                  </a:moveTo>
                  <a:lnTo>
                    <a:pt x="1960527" y="234406"/>
                  </a:lnTo>
                  <a:lnTo>
                    <a:pt x="2115212" y="364203"/>
                  </a:lnTo>
                  <a:lnTo>
                    <a:pt x="1988823" y="583102"/>
                  </a:lnTo>
                  <a:cubicBezTo>
                    <a:pt x="2078693" y="684199"/>
                    <a:pt x="2147022" y="802548"/>
                    <a:pt x="2189640" y="930927"/>
                  </a:cubicBezTo>
                  <a:lnTo>
                    <a:pt x="2442407" y="930920"/>
                  </a:lnTo>
                  <a:lnTo>
                    <a:pt x="2477471" y="1129779"/>
                  </a:lnTo>
                  <a:lnTo>
                    <a:pt x="2239946" y="1216224"/>
                  </a:lnTo>
                  <a:cubicBezTo>
                    <a:pt x="2243806" y="1351437"/>
                    <a:pt x="2220076" y="1486018"/>
                    <a:pt x="2170203" y="1611756"/>
                  </a:cubicBezTo>
                  <a:lnTo>
                    <a:pt x="2363838" y="1774226"/>
                  </a:lnTo>
                  <a:lnTo>
                    <a:pt x="2262874" y="1949100"/>
                  </a:lnTo>
                  <a:lnTo>
                    <a:pt x="2025353" y="1862643"/>
                  </a:lnTo>
                  <a:cubicBezTo>
                    <a:pt x="1941397" y="1968703"/>
                    <a:pt x="1836712" y="2056545"/>
                    <a:pt x="1717684" y="2120808"/>
                  </a:cubicBezTo>
                  <a:lnTo>
                    <a:pt x="1761583" y="2369733"/>
                  </a:lnTo>
                  <a:lnTo>
                    <a:pt x="1571834" y="2438796"/>
                  </a:lnTo>
                  <a:lnTo>
                    <a:pt x="1445456" y="2219890"/>
                  </a:lnTo>
                  <a:cubicBezTo>
                    <a:pt x="1312968" y="2247171"/>
                    <a:pt x="1176311" y="2247171"/>
                    <a:pt x="1043823" y="2219890"/>
                  </a:cubicBezTo>
                  <a:lnTo>
                    <a:pt x="917445" y="2438796"/>
                  </a:lnTo>
                  <a:lnTo>
                    <a:pt x="727696" y="2369733"/>
                  </a:lnTo>
                  <a:lnTo>
                    <a:pt x="771595" y="2120807"/>
                  </a:lnTo>
                  <a:cubicBezTo>
                    <a:pt x="652567" y="2056544"/>
                    <a:pt x="547882" y="1968702"/>
                    <a:pt x="463926" y="1862642"/>
                  </a:cubicBezTo>
                  <a:lnTo>
                    <a:pt x="226405" y="1949100"/>
                  </a:lnTo>
                  <a:lnTo>
                    <a:pt x="125441" y="1774226"/>
                  </a:lnTo>
                  <a:lnTo>
                    <a:pt x="319076" y="1611756"/>
                  </a:lnTo>
                  <a:cubicBezTo>
                    <a:pt x="269203" y="1486018"/>
                    <a:pt x="245473" y="1351437"/>
                    <a:pt x="249333" y="1216224"/>
                  </a:cubicBezTo>
                  <a:lnTo>
                    <a:pt x="11808" y="1129779"/>
                  </a:lnTo>
                  <a:lnTo>
                    <a:pt x="46872" y="930920"/>
                  </a:lnTo>
                  <a:lnTo>
                    <a:pt x="299639" y="930926"/>
                  </a:lnTo>
                  <a:cubicBezTo>
                    <a:pt x="342257" y="802548"/>
                    <a:pt x="410586" y="684199"/>
                    <a:pt x="500456" y="583101"/>
                  </a:cubicBezTo>
                  <a:lnTo>
                    <a:pt x="374067" y="364203"/>
                  </a:lnTo>
                  <a:lnTo>
                    <a:pt x="528752" y="234406"/>
                  </a:lnTo>
                  <a:lnTo>
                    <a:pt x="722378" y="396887"/>
                  </a:lnTo>
                  <a:cubicBezTo>
                    <a:pt x="837545" y="325938"/>
                    <a:pt x="965961" y="279198"/>
                    <a:pt x="1099790" y="259520"/>
                  </a:cubicBezTo>
                  <a:lnTo>
                    <a:pt x="1143676" y="10592"/>
                  </a:lnTo>
                  <a:lnTo>
                    <a:pt x="1345603" y="10592"/>
                  </a:lnTo>
                  <a:lnTo>
                    <a:pt x="1389489" y="259520"/>
                  </a:lnTo>
                  <a:cubicBezTo>
                    <a:pt x="1523318" y="279198"/>
                    <a:pt x="1651734" y="325937"/>
                    <a:pt x="1766901" y="396887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560146" tIns="642792" rIns="560146" bIns="686326" spcCol="1270" anchor="ctr"/>
            <a:lstStyle/>
            <a:p>
              <a:pPr algn="ctr" defTabSz="208915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ZA" sz="4700"/>
            </a:p>
          </p:txBody>
        </p:sp>
        <p:sp>
          <p:nvSpPr>
            <p:cNvPr id="88112" name="TextBox 38"/>
            <p:cNvSpPr txBox="1">
              <a:spLocks noChangeArrowheads="1"/>
            </p:cNvSpPr>
            <p:nvPr/>
          </p:nvSpPr>
          <p:spPr bwMode="auto">
            <a:xfrm>
              <a:off x="6844271" y="3877593"/>
              <a:ext cx="124894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9pPr>
            </a:lstStyle>
            <a:p>
              <a:pPr algn="ctr" eaLnBrk="1" hangingPunct="1"/>
              <a:r>
                <a:rPr lang="en-ZA" altLang="x-none" sz="1600" b="1">
                  <a:solidFill>
                    <a:schemeClr val="bg1"/>
                  </a:solidFill>
                </a:rPr>
                <a:t>Low SES background</a:t>
              </a:r>
            </a:p>
          </p:txBody>
        </p:sp>
      </p:grpSp>
      <p:grpSp>
        <p:nvGrpSpPr>
          <p:cNvPr id="8" name="Group 116"/>
          <p:cNvGrpSpPr>
            <a:grpSpLocks/>
          </p:cNvGrpSpPr>
          <p:nvPr/>
        </p:nvGrpSpPr>
        <p:grpSpPr bwMode="auto">
          <a:xfrm>
            <a:off x="4960938" y="3943350"/>
            <a:ext cx="1889125" cy="1857375"/>
            <a:chOff x="4961274" y="3942758"/>
            <a:chExt cx="1888536" cy="1857858"/>
          </a:xfrm>
        </p:grpSpPr>
        <p:sp>
          <p:nvSpPr>
            <p:cNvPr id="46" name="Shape 45"/>
            <p:cNvSpPr/>
            <p:nvPr/>
          </p:nvSpPr>
          <p:spPr>
            <a:xfrm rot="18252152">
              <a:off x="4976613" y="3927419"/>
              <a:ext cx="1857858" cy="1888536"/>
            </a:xfrm>
            <a:prstGeom prst="leftCircularArrow">
              <a:avLst>
                <a:gd name="adj1" fmla="val 6452"/>
                <a:gd name="adj2" fmla="val 429999"/>
                <a:gd name="adj3" fmla="val 10489124"/>
                <a:gd name="adj4" fmla="val 14837806"/>
                <a:gd name="adj5" fmla="val 7527"/>
              </a:avLst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88108" name="Group 113"/>
            <p:cNvGrpSpPr>
              <a:grpSpLocks/>
            </p:cNvGrpSpPr>
            <p:nvPr/>
          </p:nvGrpSpPr>
          <p:grpSpPr bwMode="auto">
            <a:xfrm>
              <a:off x="5298901" y="4168556"/>
              <a:ext cx="1476861" cy="1452871"/>
              <a:chOff x="5298901" y="4168556"/>
              <a:chExt cx="1476861" cy="1452871"/>
            </a:xfrm>
          </p:grpSpPr>
          <p:sp>
            <p:nvSpPr>
              <p:cNvPr id="43" name="Freeform 42"/>
              <p:cNvSpPr/>
              <p:nvPr/>
            </p:nvSpPr>
            <p:spPr>
              <a:xfrm rot="18252152">
                <a:off x="5310793" y="4156755"/>
                <a:ext cx="1452941" cy="1475914"/>
              </a:xfrm>
              <a:custGeom>
                <a:avLst/>
                <a:gdLst>
                  <a:gd name="connsiteX0" fmla="*/ 1354615 w 1810385"/>
                  <a:gd name="connsiteY0" fmla="*/ 458525 h 1810385"/>
                  <a:gd name="connsiteX1" fmla="*/ 1621708 w 1810385"/>
                  <a:gd name="connsiteY1" fmla="*/ 378028 h 1810385"/>
                  <a:gd name="connsiteX2" fmla="*/ 1719988 w 1810385"/>
                  <a:gd name="connsiteY2" fmla="*/ 548254 h 1810385"/>
                  <a:gd name="connsiteX3" fmla="*/ 1516730 w 1810385"/>
                  <a:gd name="connsiteY3" fmla="*/ 739315 h 1810385"/>
                  <a:gd name="connsiteX4" fmla="*/ 1516730 w 1810385"/>
                  <a:gd name="connsiteY4" fmla="*/ 1071070 h 1810385"/>
                  <a:gd name="connsiteX5" fmla="*/ 1719988 w 1810385"/>
                  <a:gd name="connsiteY5" fmla="*/ 1262131 h 1810385"/>
                  <a:gd name="connsiteX6" fmla="*/ 1621708 w 1810385"/>
                  <a:gd name="connsiteY6" fmla="*/ 1432357 h 1810385"/>
                  <a:gd name="connsiteX7" fmla="*/ 1354615 w 1810385"/>
                  <a:gd name="connsiteY7" fmla="*/ 1351860 h 1810385"/>
                  <a:gd name="connsiteX8" fmla="*/ 1067307 w 1810385"/>
                  <a:gd name="connsiteY8" fmla="*/ 1517738 h 1810385"/>
                  <a:gd name="connsiteX9" fmla="*/ 1003473 w 1810385"/>
                  <a:gd name="connsiteY9" fmla="*/ 1789296 h 1810385"/>
                  <a:gd name="connsiteX10" fmla="*/ 806912 w 1810385"/>
                  <a:gd name="connsiteY10" fmla="*/ 1789296 h 1810385"/>
                  <a:gd name="connsiteX11" fmla="*/ 743078 w 1810385"/>
                  <a:gd name="connsiteY11" fmla="*/ 1517738 h 1810385"/>
                  <a:gd name="connsiteX12" fmla="*/ 455770 w 1810385"/>
                  <a:gd name="connsiteY12" fmla="*/ 1351860 h 1810385"/>
                  <a:gd name="connsiteX13" fmla="*/ 188677 w 1810385"/>
                  <a:gd name="connsiteY13" fmla="*/ 1432357 h 1810385"/>
                  <a:gd name="connsiteX14" fmla="*/ 90397 w 1810385"/>
                  <a:gd name="connsiteY14" fmla="*/ 1262131 h 1810385"/>
                  <a:gd name="connsiteX15" fmla="*/ 293655 w 1810385"/>
                  <a:gd name="connsiteY15" fmla="*/ 1071070 h 1810385"/>
                  <a:gd name="connsiteX16" fmla="*/ 293655 w 1810385"/>
                  <a:gd name="connsiteY16" fmla="*/ 739315 h 1810385"/>
                  <a:gd name="connsiteX17" fmla="*/ 90397 w 1810385"/>
                  <a:gd name="connsiteY17" fmla="*/ 548254 h 1810385"/>
                  <a:gd name="connsiteX18" fmla="*/ 188677 w 1810385"/>
                  <a:gd name="connsiteY18" fmla="*/ 378028 h 1810385"/>
                  <a:gd name="connsiteX19" fmla="*/ 455770 w 1810385"/>
                  <a:gd name="connsiteY19" fmla="*/ 458525 h 1810385"/>
                  <a:gd name="connsiteX20" fmla="*/ 743078 w 1810385"/>
                  <a:gd name="connsiteY20" fmla="*/ 292647 h 1810385"/>
                  <a:gd name="connsiteX21" fmla="*/ 806912 w 1810385"/>
                  <a:gd name="connsiteY21" fmla="*/ 21089 h 1810385"/>
                  <a:gd name="connsiteX22" fmla="*/ 1003473 w 1810385"/>
                  <a:gd name="connsiteY22" fmla="*/ 21089 h 1810385"/>
                  <a:gd name="connsiteX23" fmla="*/ 1067307 w 1810385"/>
                  <a:gd name="connsiteY23" fmla="*/ 292647 h 1810385"/>
                  <a:gd name="connsiteX24" fmla="*/ 1354615 w 1810385"/>
                  <a:gd name="connsiteY24" fmla="*/ 458525 h 1810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810385" h="1810385">
                    <a:moveTo>
                      <a:pt x="1354615" y="458525"/>
                    </a:moveTo>
                    <a:lnTo>
                      <a:pt x="1621708" y="378028"/>
                    </a:lnTo>
                    <a:lnTo>
                      <a:pt x="1719988" y="548254"/>
                    </a:lnTo>
                    <a:lnTo>
                      <a:pt x="1516730" y="739315"/>
                    </a:lnTo>
                    <a:cubicBezTo>
                      <a:pt x="1546193" y="847937"/>
                      <a:pt x="1546193" y="962448"/>
                      <a:pt x="1516730" y="1071070"/>
                    </a:cubicBezTo>
                    <a:lnTo>
                      <a:pt x="1719988" y="1262131"/>
                    </a:lnTo>
                    <a:lnTo>
                      <a:pt x="1621708" y="1432357"/>
                    </a:lnTo>
                    <a:lnTo>
                      <a:pt x="1354615" y="1351860"/>
                    </a:lnTo>
                    <a:cubicBezTo>
                      <a:pt x="1275277" y="1431687"/>
                      <a:pt x="1176108" y="1488942"/>
                      <a:pt x="1067307" y="1517738"/>
                    </a:cubicBezTo>
                    <a:lnTo>
                      <a:pt x="1003473" y="1789296"/>
                    </a:lnTo>
                    <a:lnTo>
                      <a:pt x="806912" y="1789296"/>
                    </a:lnTo>
                    <a:lnTo>
                      <a:pt x="743078" y="1517738"/>
                    </a:lnTo>
                    <a:cubicBezTo>
                      <a:pt x="634276" y="1488943"/>
                      <a:pt x="535108" y="1431688"/>
                      <a:pt x="455770" y="1351860"/>
                    </a:cubicBezTo>
                    <a:lnTo>
                      <a:pt x="188677" y="1432357"/>
                    </a:lnTo>
                    <a:lnTo>
                      <a:pt x="90397" y="1262131"/>
                    </a:lnTo>
                    <a:lnTo>
                      <a:pt x="293655" y="1071070"/>
                    </a:lnTo>
                    <a:cubicBezTo>
                      <a:pt x="264192" y="962448"/>
                      <a:pt x="264192" y="847937"/>
                      <a:pt x="293655" y="739315"/>
                    </a:cubicBezTo>
                    <a:lnTo>
                      <a:pt x="90397" y="548254"/>
                    </a:lnTo>
                    <a:lnTo>
                      <a:pt x="188677" y="378028"/>
                    </a:lnTo>
                    <a:lnTo>
                      <a:pt x="455770" y="458525"/>
                    </a:lnTo>
                    <a:cubicBezTo>
                      <a:pt x="535108" y="378698"/>
                      <a:pt x="634277" y="321443"/>
                      <a:pt x="743078" y="292647"/>
                    </a:cubicBezTo>
                    <a:lnTo>
                      <a:pt x="806912" y="21089"/>
                    </a:lnTo>
                    <a:lnTo>
                      <a:pt x="1003473" y="21089"/>
                    </a:lnTo>
                    <a:lnTo>
                      <a:pt x="1067307" y="292647"/>
                    </a:lnTo>
                    <a:cubicBezTo>
                      <a:pt x="1176109" y="321442"/>
                      <a:pt x="1275277" y="378697"/>
                      <a:pt x="1354615" y="458525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491330" tIns="494085" rIns="491330" bIns="494085" spcCol="1270" anchor="ctr"/>
              <a:lstStyle/>
              <a:p>
                <a:pPr algn="ctr" defTabSz="1244600" eaLnBrk="1" hangingPunct="1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ZA" sz="2800"/>
              </a:p>
            </p:txBody>
          </p:sp>
          <p:sp>
            <p:nvSpPr>
              <p:cNvPr id="88110" name="TextBox 39"/>
              <p:cNvSpPr txBox="1">
                <a:spLocks noChangeArrowheads="1"/>
              </p:cNvSpPr>
              <p:nvPr/>
            </p:nvSpPr>
            <p:spPr bwMode="auto">
              <a:xfrm>
                <a:off x="5520163" y="4617032"/>
                <a:ext cx="990000" cy="5549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9pPr>
              </a:lstStyle>
              <a:p>
                <a:pPr algn="ctr" eaLnBrk="1" hangingPunct="1"/>
                <a:r>
                  <a:rPr lang="en-ZA" altLang="x-none" sz="1200" b="1">
                    <a:solidFill>
                      <a:schemeClr val="bg1"/>
                    </a:solidFill>
                  </a:rPr>
                  <a:t>Low quality primary school</a:t>
                </a:r>
              </a:p>
            </p:txBody>
          </p:sp>
        </p:grpSp>
      </p:grpSp>
      <p:grpSp>
        <p:nvGrpSpPr>
          <p:cNvPr id="10" name="Group 115"/>
          <p:cNvGrpSpPr>
            <a:grpSpLocks/>
          </p:cNvGrpSpPr>
          <p:nvPr/>
        </p:nvGrpSpPr>
        <p:grpSpPr bwMode="auto">
          <a:xfrm>
            <a:off x="4572000" y="2670175"/>
            <a:ext cx="2036763" cy="2003425"/>
            <a:chOff x="4571758" y="2670834"/>
            <a:chExt cx="2036221" cy="2003144"/>
          </a:xfrm>
        </p:grpSpPr>
        <p:sp>
          <p:nvSpPr>
            <p:cNvPr id="47" name="Circular Arrow 46"/>
            <p:cNvSpPr/>
            <p:nvPr/>
          </p:nvSpPr>
          <p:spPr>
            <a:xfrm rot="18252152">
              <a:off x="4588297" y="2654296"/>
              <a:ext cx="2003144" cy="2036221"/>
            </a:xfrm>
            <a:prstGeom prst="circularArrow">
              <a:avLst>
                <a:gd name="adj1" fmla="val 5984"/>
                <a:gd name="adj2" fmla="val 394124"/>
                <a:gd name="adj3" fmla="val 13313824"/>
                <a:gd name="adj4" fmla="val 10508221"/>
                <a:gd name="adj5" fmla="val 6981"/>
              </a:avLst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88104" name="Group 114"/>
            <p:cNvGrpSpPr>
              <a:grpSpLocks/>
            </p:cNvGrpSpPr>
            <p:nvPr/>
          </p:nvGrpSpPr>
          <p:grpSpPr bwMode="auto">
            <a:xfrm>
              <a:off x="4745381" y="2781266"/>
              <a:ext cx="1772234" cy="1743445"/>
              <a:chOff x="4745381" y="2781266"/>
              <a:chExt cx="1772234" cy="1743445"/>
            </a:xfrm>
          </p:grpSpPr>
          <p:sp>
            <p:nvSpPr>
              <p:cNvPr id="44" name="Freeform 43"/>
              <p:cNvSpPr/>
              <p:nvPr/>
            </p:nvSpPr>
            <p:spPr>
              <a:xfrm rot="18252152">
                <a:off x="4759718" y="2766977"/>
                <a:ext cx="1742830" cy="1772765"/>
              </a:xfrm>
              <a:custGeom>
                <a:avLst/>
                <a:gdLst>
                  <a:gd name="connsiteX0" fmla="*/ 1327246 w 1773807"/>
                  <a:gd name="connsiteY0" fmla="*/ 449260 h 1773807"/>
                  <a:gd name="connsiteX1" fmla="*/ 1588942 w 1773807"/>
                  <a:gd name="connsiteY1" fmla="*/ 370390 h 1773807"/>
                  <a:gd name="connsiteX2" fmla="*/ 1685237 w 1773807"/>
                  <a:gd name="connsiteY2" fmla="*/ 537177 h 1773807"/>
                  <a:gd name="connsiteX3" fmla="*/ 1486085 w 1773807"/>
                  <a:gd name="connsiteY3" fmla="*/ 724378 h 1773807"/>
                  <a:gd name="connsiteX4" fmla="*/ 1486085 w 1773807"/>
                  <a:gd name="connsiteY4" fmla="*/ 1049430 h 1773807"/>
                  <a:gd name="connsiteX5" fmla="*/ 1685237 w 1773807"/>
                  <a:gd name="connsiteY5" fmla="*/ 1236630 h 1773807"/>
                  <a:gd name="connsiteX6" fmla="*/ 1588942 w 1773807"/>
                  <a:gd name="connsiteY6" fmla="*/ 1403417 h 1773807"/>
                  <a:gd name="connsiteX7" fmla="*/ 1327246 w 1773807"/>
                  <a:gd name="connsiteY7" fmla="*/ 1324547 h 1773807"/>
                  <a:gd name="connsiteX8" fmla="*/ 1045743 w 1773807"/>
                  <a:gd name="connsiteY8" fmla="*/ 1487073 h 1773807"/>
                  <a:gd name="connsiteX9" fmla="*/ 983198 w 1773807"/>
                  <a:gd name="connsiteY9" fmla="*/ 1753144 h 1773807"/>
                  <a:gd name="connsiteX10" fmla="*/ 790609 w 1773807"/>
                  <a:gd name="connsiteY10" fmla="*/ 1753144 h 1773807"/>
                  <a:gd name="connsiteX11" fmla="*/ 728064 w 1773807"/>
                  <a:gd name="connsiteY11" fmla="*/ 1487073 h 1773807"/>
                  <a:gd name="connsiteX12" fmla="*/ 446561 w 1773807"/>
                  <a:gd name="connsiteY12" fmla="*/ 1324547 h 1773807"/>
                  <a:gd name="connsiteX13" fmla="*/ 184865 w 1773807"/>
                  <a:gd name="connsiteY13" fmla="*/ 1403417 h 1773807"/>
                  <a:gd name="connsiteX14" fmla="*/ 88570 w 1773807"/>
                  <a:gd name="connsiteY14" fmla="*/ 1236630 h 1773807"/>
                  <a:gd name="connsiteX15" fmla="*/ 287722 w 1773807"/>
                  <a:gd name="connsiteY15" fmla="*/ 1049429 h 1773807"/>
                  <a:gd name="connsiteX16" fmla="*/ 287722 w 1773807"/>
                  <a:gd name="connsiteY16" fmla="*/ 724377 h 1773807"/>
                  <a:gd name="connsiteX17" fmla="*/ 88570 w 1773807"/>
                  <a:gd name="connsiteY17" fmla="*/ 537177 h 1773807"/>
                  <a:gd name="connsiteX18" fmla="*/ 184865 w 1773807"/>
                  <a:gd name="connsiteY18" fmla="*/ 370390 h 1773807"/>
                  <a:gd name="connsiteX19" fmla="*/ 446561 w 1773807"/>
                  <a:gd name="connsiteY19" fmla="*/ 449260 h 1773807"/>
                  <a:gd name="connsiteX20" fmla="*/ 728064 w 1773807"/>
                  <a:gd name="connsiteY20" fmla="*/ 286734 h 1773807"/>
                  <a:gd name="connsiteX21" fmla="*/ 790609 w 1773807"/>
                  <a:gd name="connsiteY21" fmla="*/ 20663 h 1773807"/>
                  <a:gd name="connsiteX22" fmla="*/ 983198 w 1773807"/>
                  <a:gd name="connsiteY22" fmla="*/ 20663 h 1773807"/>
                  <a:gd name="connsiteX23" fmla="*/ 1045743 w 1773807"/>
                  <a:gd name="connsiteY23" fmla="*/ 286734 h 1773807"/>
                  <a:gd name="connsiteX24" fmla="*/ 1327246 w 1773807"/>
                  <a:gd name="connsiteY24" fmla="*/ 449260 h 1773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773807" h="1773807">
                    <a:moveTo>
                      <a:pt x="1141705" y="448690"/>
                    </a:moveTo>
                    <a:lnTo>
                      <a:pt x="1331431" y="331184"/>
                    </a:lnTo>
                    <a:lnTo>
                      <a:pt x="1442623" y="442376"/>
                    </a:lnTo>
                    <a:lnTo>
                      <a:pt x="1325117" y="632102"/>
                    </a:lnTo>
                    <a:cubicBezTo>
                      <a:pt x="1370375" y="709938"/>
                      <a:pt x="1394085" y="798425"/>
                      <a:pt x="1393808" y="888462"/>
                    </a:cubicBezTo>
                    <a:lnTo>
                      <a:pt x="1590435" y="994016"/>
                    </a:lnTo>
                    <a:lnTo>
                      <a:pt x="1549735" y="1145906"/>
                    </a:lnTo>
                    <a:lnTo>
                      <a:pt x="1326675" y="1139006"/>
                    </a:lnTo>
                    <a:cubicBezTo>
                      <a:pt x="1281896" y="1217119"/>
                      <a:pt x="1217120" y="1281896"/>
                      <a:pt x="1139007" y="1326675"/>
                    </a:cubicBezTo>
                    <a:lnTo>
                      <a:pt x="1145906" y="1549736"/>
                    </a:lnTo>
                    <a:lnTo>
                      <a:pt x="994016" y="1590435"/>
                    </a:lnTo>
                    <a:lnTo>
                      <a:pt x="888461" y="1393809"/>
                    </a:lnTo>
                    <a:cubicBezTo>
                      <a:pt x="798424" y="1394086"/>
                      <a:pt x="709938" y="1370376"/>
                      <a:pt x="632102" y="1325117"/>
                    </a:cubicBezTo>
                    <a:lnTo>
                      <a:pt x="442376" y="1442623"/>
                    </a:lnTo>
                    <a:lnTo>
                      <a:pt x="331184" y="1331431"/>
                    </a:lnTo>
                    <a:lnTo>
                      <a:pt x="448690" y="1141705"/>
                    </a:lnTo>
                    <a:cubicBezTo>
                      <a:pt x="403432" y="1063869"/>
                      <a:pt x="379722" y="975382"/>
                      <a:pt x="379999" y="885345"/>
                    </a:cubicBezTo>
                    <a:lnTo>
                      <a:pt x="183372" y="779791"/>
                    </a:lnTo>
                    <a:lnTo>
                      <a:pt x="224072" y="627901"/>
                    </a:lnTo>
                    <a:lnTo>
                      <a:pt x="447132" y="634801"/>
                    </a:lnTo>
                    <a:cubicBezTo>
                      <a:pt x="491911" y="556688"/>
                      <a:pt x="556687" y="491911"/>
                      <a:pt x="634800" y="447132"/>
                    </a:cubicBezTo>
                    <a:lnTo>
                      <a:pt x="627901" y="224071"/>
                    </a:lnTo>
                    <a:lnTo>
                      <a:pt x="779791" y="183372"/>
                    </a:lnTo>
                    <a:lnTo>
                      <a:pt x="885346" y="379998"/>
                    </a:lnTo>
                    <a:cubicBezTo>
                      <a:pt x="975383" y="379721"/>
                      <a:pt x="1063869" y="403431"/>
                      <a:pt x="1141705" y="44869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627746" tIns="627746" rIns="627746" bIns="627746" spcCol="1270" anchor="ctr"/>
              <a:lstStyle/>
              <a:p>
                <a:pPr algn="ctr" defTabSz="1377950" eaLnBrk="1" hangingPunct="1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ZA" sz="3100"/>
              </a:p>
            </p:txBody>
          </p:sp>
          <p:sp>
            <p:nvSpPr>
              <p:cNvPr id="88106" name="TextBox 40"/>
              <p:cNvSpPr txBox="1">
                <a:spLocks noChangeArrowheads="1"/>
              </p:cNvSpPr>
              <p:nvPr/>
            </p:nvSpPr>
            <p:spPr bwMode="auto">
              <a:xfrm>
                <a:off x="5157671" y="3296349"/>
                <a:ext cx="990000" cy="6771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9pPr>
              </a:lstStyle>
              <a:p>
                <a:pPr algn="ctr" eaLnBrk="1" hangingPunct="1"/>
                <a:r>
                  <a:rPr lang="en-ZA" altLang="x-none" sz="1200" b="1">
                    <a:solidFill>
                      <a:schemeClr val="bg1"/>
                    </a:solidFill>
                  </a:rPr>
                  <a:t>Low quality secondary</a:t>
                </a:r>
              </a:p>
              <a:p>
                <a:pPr algn="ctr" eaLnBrk="1" hangingPunct="1"/>
                <a:r>
                  <a:rPr lang="en-ZA" altLang="x-none" sz="1200" b="1">
                    <a:solidFill>
                      <a:schemeClr val="bg1"/>
                    </a:solidFill>
                  </a:rPr>
                  <a:t>schoo</a:t>
                </a:r>
                <a:r>
                  <a:rPr lang="en-ZA" altLang="x-none" sz="1400" b="1">
                    <a:solidFill>
                      <a:schemeClr val="bg1"/>
                    </a:solidFill>
                  </a:rPr>
                  <a:t>l</a:t>
                </a:r>
              </a:p>
            </p:txBody>
          </p:sp>
        </p:grpSp>
      </p:grpSp>
      <p:grpSp>
        <p:nvGrpSpPr>
          <p:cNvPr id="12" name="Group 52"/>
          <p:cNvGrpSpPr>
            <a:grpSpLocks/>
          </p:cNvGrpSpPr>
          <p:nvPr/>
        </p:nvGrpSpPr>
        <p:grpSpPr bwMode="auto">
          <a:xfrm>
            <a:off x="7993063" y="2265363"/>
            <a:ext cx="1081087" cy="658812"/>
            <a:chOff x="1445059" y="821184"/>
            <a:chExt cx="2985757" cy="2005038"/>
          </a:xfrm>
        </p:grpSpPr>
        <p:grpSp>
          <p:nvGrpSpPr>
            <p:cNvPr id="88099" name="Group 48"/>
            <p:cNvGrpSpPr>
              <a:grpSpLocks/>
            </p:cNvGrpSpPr>
            <p:nvPr/>
          </p:nvGrpSpPr>
          <p:grpSpPr bwMode="auto">
            <a:xfrm rot="5400000">
              <a:off x="852439" y="1413804"/>
              <a:ext cx="2005038" cy="819798"/>
              <a:chOff x="1298524" y="3051580"/>
              <a:chExt cx="3270558" cy="1700571"/>
            </a:xfrm>
          </p:grpSpPr>
          <p:sp>
            <p:nvSpPr>
              <p:cNvPr id="50" name="Freeform 49"/>
              <p:cNvSpPr/>
              <p:nvPr/>
            </p:nvSpPr>
            <p:spPr>
              <a:xfrm>
                <a:off x="1235480" y="3124181"/>
                <a:ext cx="1710146" cy="1700731"/>
              </a:xfrm>
              <a:custGeom>
                <a:avLst/>
                <a:gdLst>
                  <a:gd name="connsiteX0" fmla="*/ 0 w 1348230"/>
                  <a:gd name="connsiteY0" fmla="*/ 471881 h 1348230"/>
                  <a:gd name="connsiteX1" fmla="*/ 674115 w 1348230"/>
                  <a:gd name="connsiteY1" fmla="*/ 0 h 1348230"/>
                  <a:gd name="connsiteX2" fmla="*/ 1348230 w 1348230"/>
                  <a:gd name="connsiteY2" fmla="*/ 471881 h 1348230"/>
                  <a:gd name="connsiteX3" fmla="*/ 1011173 w 1348230"/>
                  <a:gd name="connsiteY3" fmla="*/ 471881 h 1348230"/>
                  <a:gd name="connsiteX4" fmla="*/ 1011173 w 1348230"/>
                  <a:gd name="connsiteY4" fmla="*/ 1348230 h 1348230"/>
                  <a:gd name="connsiteX5" fmla="*/ 337058 w 1348230"/>
                  <a:gd name="connsiteY5" fmla="*/ 1348230 h 1348230"/>
                  <a:gd name="connsiteX6" fmla="*/ 337058 w 1348230"/>
                  <a:gd name="connsiteY6" fmla="*/ 471881 h 1348230"/>
                  <a:gd name="connsiteX7" fmla="*/ 0 w 1348230"/>
                  <a:gd name="connsiteY7" fmla="*/ 471881 h 1348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48230" h="1348230">
                    <a:moveTo>
                      <a:pt x="471881" y="1348230"/>
                    </a:moveTo>
                    <a:lnTo>
                      <a:pt x="0" y="674115"/>
                    </a:lnTo>
                    <a:lnTo>
                      <a:pt x="471881" y="0"/>
                    </a:lnTo>
                    <a:lnTo>
                      <a:pt x="471881" y="337057"/>
                    </a:lnTo>
                    <a:lnTo>
                      <a:pt x="1348230" y="337057"/>
                    </a:lnTo>
                    <a:lnTo>
                      <a:pt x="1348230" y="1011172"/>
                    </a:lnTo>
                    <a:lnTo>
                      <a:pt x="471881" y="1011172"/>
                    </a:lnTo>
                    <a:lnTo>
                      <a:pt x="471881" y="134823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399517" tIns="500632" rIns="163575" bIns="500634" spcCol="1270" anchor="ctr"/>
              <a:lstStyle/>
              <a:p>
                <a:pPr algn="ctr" defTabSz="1022350" eaLnBrk="1" hangingPunct="1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ZA" sz="2300"/>
              </a:p>
            </p:txBody>
          </p:sp>
          <p:sp>
            <p:nvSpPr>
              <p:cNvPr id="51" name="Freeform 50"/>
              <p:cNvSpPr/>
              <p:nvPr/>
            </p:nvSpPr>
            <p:spPr>
              <a:xfrm>
                <a:off x="3024432" y="3124178"/>
                <a:ext cx="1481603" cy="1700731"/>
              </a:xfrm>
              <a:custGeom>
                <a:avLst/>
                <a:gdLst>
                  <a:gd name="connsiteX0" fmla="*/ 0 w 1348230"/>
                  <a:gd name="connsiteY0" fmla="*/ 471881 h 1348230"/>
                  <a:gd name="connsiteX1" fmla="*/ 674115 w 1348230"/>
                  <a:gd name="connsiteY1" fmla="*/ 0 h 1348230"/>
                  <a:gd name="connsiteX2" fmla="*/ 1348230 w 1348230"/>
                  <a:gd name="connsiteY2" fmla="*/ 471881 h 1348230"/>
                  <a:gd name="connsiteX3" fmla="*/ 1011173 w 1348230"/>
                  <a:gd name="connsiteY3" fmla="*/ 471881 h 1348230"/>
                  <a:gd name="connsiteX4" fmla="*/ 1011173 w 1348230"/>
                  <a:gd name="connsiteY4" fmla="*/ 1348230 h 1348230"/>
                  <a:gd name="connsiteX5" fmla="*/ 337058 w 1348230"/>
                  <a:gd name="connsiteY5" fmla="*/ 1348230 h 1348230"/>
                  <a:gd name="connsiteX6" fmla="*/ 337058 w 1348230"/>
                  <a:gd name="connsiteY6" fmla="*/ 471881 h 1348230"/>
                  <a:gd name="connsiteX7" fmla="*/ 0 w 1348230"/>
                  <a:gd name="connsiteY7" fmla="*/ 471881 h 1348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48230" h="1348230">
                    <a:moveTo>
                      <a:pt x="876349" y="0"/>
                    </a:moveTo>
                    <a:lnTo>
                      <a:pt x="1348230" y="674115"/>
                    </a:lnTo>
                    <a:lnTo>
                      <a:pt x="876349" y="1348230"/>
                    </a:lnTo>
                    <a:lnTo>
                      <a:pt x="876349" y="1011173"/>
                    </a:lnTo>
                    <a:lnTo>
                      <a:pt x="0" y="1011173"/>
                    </a:lnTo>
                    <a:lnTo>
                      <a:pt x="0" y="337058"/>
                    </a:lnTo>
                    <a:lnTo>
                      <a:pt x="876349" y="337058"/>
                    </a:lnTo>
                    <a:lnTo>
                      <a:pt x="876349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163577" tIns="500634" rIns="399515" bIns="500633" spcCol="1270" anchor="ctr"/>
              <a:lstStyle/>
              <a:p>
                <a:pPr algn="ctr" defTabSz="1022350" eaLnBrk="1" hangingPunct="1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ZA" sz="2300"/>
              </a:p>
            </p:txBody>
          </p:sp>
        </p:grpSp>
        <p:sp>
          <p:nvSpPr>
            <p:cNvPr id="52" name="TextBox 51"/>
            <p:cNvSpPr txBox="1"/>
            <p:nvPr/>
          </p:nvSpPr>
          <p:spPr>
            <a:xfrm>
              <a:off x="2317548" y="1309156"/>
              <a:ext cx="2113268" cy="12658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ZA" sz="1050" b="1">
                  <a:solidFill>
                    <a:srgbClr val="C00000"/>
                  </a:solidFill>
                  <a:latin typeface="Calibri" panose="020F0502020204030204" pitchFamily="34" charset="0"/>
                  <a:ea typeface="+mn-ea"/>
                  <a:cs typeface="Arial" pitchFamily="34" charset="0"/>
                </a:rPr>
                <a:t>Unequal society</a:t>
              </a:r>
            </a:p>
          </p:txBody>
        </p:sp>
      </p:grpSp>
      <p:sp>
        <p:nvSpPr>
          <p:cNvPr id="58" name="Freeform 57"/>
          <p:cNvSpPr/>
          <p:nvPr/>
        </p:nvSpPr>
        <p:spPr>
          <a:xfrm>
            <a:off x="5695950" y="1612900"/>
            <a:ext cx="419100" cy="269875"/>
          </a:xfrm>
          <a:custGeom>
            <a:avLst/>
            <a:gdLst>
              <a:gd name="connsiteX0" fmla="*/ 0 w 1348230"/>
              <a:gd name="connsiteY0" fmla="*/ 471881 h 1348230"/>
              <a:gd name="connsiteX1" fmla="*/ 674115 w 1348230"/>
              <a:gd name="connsiteY1" fmla="*/ 0 h 1348230"/>
              <a:gd name="connsiteX2" fmla="*/ 1348230 w 1348230"/>
              <a:gd name="connsiteY2" fmla="*/ 471881 h 1348230"/>
              <a:gd name="connsiteX3" fmla="*/ 1011173 w 1348230"/>
              <a:gd name="connsiteY3" fmla="*/ 471881 h 1348230"/>
              <a:gd name="connsiteX4" fmla="*/ 1011173 w 1348230"/>
              <a:gd name="connsiteY4" fmla="*/ 1348230 h 1348230"/>
              <a:gd name="connsiteX5" fmla="*/ 337058 w 1348230"/>
              <a:gd name="connsiteY5" fmla="*/ 1348230 h 1348230"/>
              <a:gd name="connsiteX6" fmla="*/ 337058 w 1348230"/>
              <a:gd name="connsiteY6" fmla="*/ 471881 h 1348230"/>
              <a:gd name="connsiteX7" fmla="*/ 0 w 1348230"/>
              <a:gd name="connsiteY7" fmla="*/ 471881 h 1348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8230" h="1348230">
                <a:moveTo>
                  <a:pt x="471881" y="1348230"/>
                </a:moveTo>
                <a:lnTo>
                  <a:pt x="0" y="674115"/>
                </a:lnTo>
                <a:lnTo>
                  <a:pt x="471881" y="0"/>
                </a:lnTo>
                <a:lnTo>
                  <a:pt x="471881" y="337057"/>
                </a:lnTo>
                <a:lnTo>
                  <a:pt x="1348230" y="337057"/>
                </a:lnTo>
                <a:lnTo>
                  <a:pt x="1348230" y="1011172"/>
                </a:lnTo>
                <a:lnTo>
                  <a:pt x="471881" y="1011172"/>
                </a:lnTo>
                <a:lnTo>
                  <a:pt x="471881" y="134823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399517" tIns="500632" rIns="163575" bIns="500634" spcCol="1270" anchor="ctr"/>
          <a:lstStyle/>
          <a:p>
            <a:pPr algn="ctr" defTabSz="1022350" eaLnBrk="1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ZA" sz="2300"/>
          </a:p>
        </p:txBody>
      </p:sp>
      <p:sp>
        <p:nvSpPr>
          <p:cNvPr id="77" name="TextBox 76"/>
          <p:cNvSpPr txBox="1"/>
          <p:nvPr/>
        </p:nvSpPr>
        <p:spPr>
          <a:xfrm>
            <a:off x="84138" y="1009650"/>
            <a:ext cx="1635125" cy="126206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ZA" sz="1100" b="1" dirty="0">
                <a:latin typeface="Calibri" panose="020F0502020204030204" pitchFamily="34" charset="0"/>
                <a:ea typeface="+mn-ea"/>
                <a:cs typeface="Arial" pitchFamily="34" charset="0"/>
              </a:rPr>
              <a:t>High productivity jobs and incomes (17%)</a:t>
            </a:r>
          </a:p>
          <a:p>
            <a:pPr marL="171450" indent="-171450" eaLnBrk="1" hangingPunct="1">
              <a:buFont typeface="Arial" pitchFamily="34" charset="0"/>
              <a:buChar char="•"/>
              <a:defRPr/>
            </a:pPr>
            <a:r>
              <a:rPr lang="en-ZA" sz="900" dirty="0">
                <a:latin typeface="Calibri" panose="020F0502020204030204" pitchFamily="34" charset="0"/>
                <a:ea typeface="+mn-ea"/>
                <a:cs typeface="Arial" pitchFamily="34" charset="0"/>
              </a:rPr>
              <a:t>Mainly professional, managerial &amp; skilled jobs</a:t>
            </a:r>
          </a:p>
          <a:p>
            <a:pPr marL="171450" indent="-171450" eaLnBrk="1" hangingPunct="1">
              <a:buFont typeface="Arial" pitchFamily="34" charset="0"/>
              <a:buChar char="•"/>
              <a:defRPr/>
            </a:pPr>
            <a:r>
              <a:rPr lang="en-ZA" sz="900" dirty="0">
                <a:latin typeface="Calibri" panose="020F0502020204030204" pitchFamily="34" charset="0"/>
                <a:ea typeface="+mn-ea"/>
                <a:cs typeface="Arial" pitchFamily="34" charset="0"/>
              </a:rPr>
              <a:t>Requires graduates, good quality matric or good vocational skills</a:t>
            </a:r>
          </a:p>
          <a:p>
            <a:pPr marL="171450" indent="-171450" eaLnBrk="1" hangingPunct="1">
              <a:buFont typeface="Arial" pitchFamily="34" charset="0"/>
              <a:buChar char="•"/>
              <a:defRPr/>
            </a:pPr>
            <a:r>
              <a:rPr lang="en-ZA" sz="900" dirty="0">
                <a:latin typeface="Calibri" panose="020F0502020204030204" pitchFamily="34" charset="0"/>
                <a:ea typeface="+mn-ea"/>
                <a:cs typeface="Arial" pitchFamily="34" charset="0"/>
              </a:rPr>
              <a:t>Historically mainly white</a:t>
            </a:r>
            <a:endParaRPr lang="en-ZA" sz="800" dirty="0">
              <a:latin typeface="Calibri" panose="020F0502020204030204" pitchFamily="34" charset="0"/>
              <a:ea typeface="+mn-ea"/>
              <a:cs typeface="Arial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30163" y="3716338"/>
            <a:ext cx="1633537" cy="12604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ZA" sz="1100" b="1" dirty="0">
                <a:latin typeface="Calibri" panose="020F0502020204030204" pitchFamily="34" charset="0"/>
                <a:ea typeface="+mn-ea"/>
                <a:cs typeface="Arial" pitchFamily="34" charset="0"/>
              </a:rPr>
              <a:t>Low productivity jobs &amp; incomes</a:t>
            </a:r>
          </a:p>
          <a:p>
            <a:pPr marL="171450" indent="-171450" eaLnBrk="1" hangingPunct="1">
              <a:buFont typeface="Arial" pitchFamily="34" charset="0"/>
              <a:buChar char="•"/>
              <a:defRPr/>
            </a:pPr>
            <a:r>
              <a:rPr lang="en-ZA" sz="900" dirty="0">
                <a:latin typeface="Calibri" panose="020F0502020204030204" pitchFamily="34" charset="0"/>
                <a:ea typeface="+mn-ea"/>
                <a:cs typeface="Arial" pitchFamily="34" charset="0"/>
              </a:rPr>
              <a:t>Often manual or low skill jobs</a:t>
            </a:r>
          </a:p>
          <a:p>
            <a:pPr marL="171450" indent="-171450" eaLnBrk="1" hangingPunct="1">
              <a:buFont typeface="Arial" pitchFamily="34" charset="0"/>
              <a:buChar char="•"/>
              <a:defRPr/>
            </a:pPr>
            <a:r>
              <a:rPr lang="en-ZA" sz="900" dirty="0">
                <a:latin typeface="Calibri" panose="020F0502020204030204" pitchFamily="34" charset="0"/>
                <a:ea typeface="+mn-ea"/>
                <a:cs typeface="Arial" pitchFamily="34" charset="0"/>
              </a:rPr>
              <a:t>Limited or low quality education</a:t>
            </a:r>
          </a:p>
          <a:p>
            <a:pPr marL="171450" indent="-171450" eaLnBrk="1" hangingPunct="1">
              <a:buFont typeface="Arial" pitchFamily="34" charset="0"/>
              <a:buChar char="•"/>
              <a:defRPr/>
            </a:pPr>
            <a:r>
              <a:rPr lang="en-ZA" sz="900" dirty="0">
                <a:latin typeface="Calibri" panose="020F0502020204030204" pitchFamily="34" charset="0"/>
                <a:ea typeface="+mn-ea"/>
                <a:cs typeface="Arial" pitchFamily="34" charset="0"/>
              </a:rPr>
              <a:t>Minimum wage can exceed productivity</a:t>
            </a:r>
            <a:endParaRPr lang="en-ZA" sz="800" dirty="0">
              <a:latin typeface="Calibri" panose="020F0502020204030204" pitchFamily="34" charset="0"/>
              <a:ea typeface="+mn-ea"/>
              <a:cs typeface="Arial" pitchFamily="34" charset="0"/>
            </a:endParaRPr>
          </a:p>
        </p:txBody>
      </p:sp>
      <p:sp>
        <p:nvSpPr>
          <p:cNvPr id="74" name="Freeform 73"/>
          <p:cNvSpPr/>
          <p:nvPr/>
        </p:nvSpPr>
        <p:spPr>
          <a:xfrm>
            <a:off x="3654425" y="5013325"/>
            <a:ext cx="701675" cy="317500"/>
          </a:xfrm>
          <a:custGeom>
            <a:avLst/>
            <a:gdLst>
              <a:gd name="connsiteX0" fmla="*/ 0 w 1348230"/>
              <a:gd name="connsiteY0" fmla="*/ 471881 h 1348230"/>
              <a:gd name="connsiteX1" fmla="*/ 674115 w 1348230"/>
              <a:gd name="connsiteY1" fmla="*/ 0 h 1348230"/>
              <a:gd name="connsiteX2" fmla="*/ 1348230 w 1348230"/>
              <a:gd name="connsiteY2" fmla="*/ 471881 h 1348230"/>
              <a:gd name="connsiteX3" fmla="*/ 1011173 w 1348230"/>
              <a:gd name="connsiteY3" fmla="*/ 471881 h 1348230"/>
              <a:gd name="connsiteX4" fmla="*/ 1011173 w 1348230"/>
              <a:gd name="connsiteY4" fmla="*/ 1348230 h 1348230"/>
              <a:gd name="connsiteX5" fmla="*/ 337058 w 1348230"/>
              <a:gd name="connsiteY5" fmla="*/ 1348230 h 1348230"/>
              <a:gd name="connsiteX6" fmla="*/ 337058 w 1348230"/>
              <a:gd name="connsiteY6" fmla="*/ 471881 h 1348230"/>
              <a:gd name="connsiteX7" fmla="*/ 0 w 1348230"/>
              <a:gd name="connsiteY7" fmla="*/ 471881 h 1348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8230" h="1348230">
                <a:moveTo>
                  <a:pt x="471881" y="1348230"/>
                </a:moveTo>
                <a:lnTo>
                  <a:pt x="0" y="674115"/>
                </a:lnTo>
                <a:lnTo>
                  <a:pt x="471881" y="0"/>
                </a:lnTo>
                <a:lnTo>
                  <a:pt x="471881" y="337057"/>
                </a:lnTo>
                <a:lnTo>
                  <a:pt x="1348230" y="337057"/>
                </a:lnTo>
                <a:lnTo>
                  <a:pt x="1348230" y="1011172"/>
                </a:lnTo>
                <a:lnTo>
                  <a:pt x="471881" y="1011172"/>
                </a:lnTo>
                <a:lnTo>
                  <a:pt x="471881" y="134823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399517" tIns="500632" rIns="163575" bIns="500634" spcCol="1270" anchor="ctr"/>
          <a:lstStyle/>
          <a:p>
            <a:pPr algn="ctr" defTabSz="1022350" eaLnBrk="1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ZA" sz="2300"/>
          </a:p>
        </p:txBody>
      </p:sp>
      <p:sp>
        <p:nvSpPr>
          <p:cNvPr id="94" name="Freeform 93"/>
          <p:cNvSpPr/>
          <p:nvPr/>
        </p:nvSpPr>
        <p:spPr>
          <a:xfrm>
            <a:off x="3654425" y="4032250"/>
            <a:ext cx="701675" cy="317500"/>
          </a:xfrm>
          <a:custGeom>
            <a:avLst/>
            <a:gdLst>
              <a:gd name="connsiteX0" fmla="*/ 0 w 1348230"/>
              <a:gd name="connsiteY0" fmla="*/ 471881 h 1348230"/>
              <a:gd name="connsiteX1" fmla="*/ 674115 w 1348230"/>
              <a:gd name="connsiteY1" fmla="*/ 0 h 1348230"/>
              <a:gd name="connsiteX2" fmla="*/ 1348230 w 1348230"/>
              <a:gd name="connsiteY2" fmla="*/ 471881 h 1348230"/>
              <a:gd name="connsiteX3" fmla="*/ 1011173 w 1348230"/>
              <a:gd name="connsiteY3" fmla="*/ 471881 h 1348230"/>
              <a:gd name="connsiteX4" fmla="*/ 1011173 w 1348230"/>
              <a:gd name="connsiteY4" fmla="*/ 1348230 h 1348230"/>
              <a:gd name="connsiteX5" fmla="*/ 337058 w 1348230"/>
              <a:gd name="connsiteY5" fmla="*/ 1348230 h 1348230"/>
              <a:gd name="connsiteX6" fmla="*/ 337058 w 1348230"/>
              <a:gd name="connsiteY6" fmla="*/ 471881 h 1348230"/>
              <a:gd name="connsiteX7" fmla="*/ 0 w 1348230"/>
              <a:gd name="connsiteY7" fmla="*/ 471881 h 1348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8230" h="1348230">
                <a:moveTo>
                  <a:pt x="471881" y="1348230"/>
                </a:moveTo>
                <a:lnTo>
                  <a:pt x="0" y="674115"/>
                </a:lnTo>
                <a:lnTo>
                  <a:pt x="471881" y="0"/>
                </a:lnTo>
                <a:lnTo>
                  <a:pt x="471881" y="337057"/>
                </a:lnTo>
                <a:lnTo>
                  <a:pt x="1348230" y="337057"/>
                </a:lnTo>
                <a:lnTo>
                  <a:pt x="1348230" y="1011172"/>
                </a:lnTo>
                <a:lnTo>
                  <a:pt x="471881" y="1011172"/>
                </a:lnTo>
                <a:lnTo>
                  <a:pt x="471881" y="134823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399517" tIns="500632" rIns="163575" bIns="500634" spcCol="1270" anchor="ctr"/>
          <a:lstStyle/>
          <a:p>
            <a:pPr algn="ctr" defTabSz="1022350" eaLnBrk="1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ZA" sz="2300"/>
          </a:p>
        </p:txBody>
      </p:sp>
      <p:sp>
        <p:nvSpPr>
          <p:cNvPr id="95" name="Rectangle 94"/>
          <p:cNvSpPr/>
          <p:nvPr/>
        </p:nvSpPr>
        <p:spPr>
          <a:xfrm>
            <a:off x="4344988" y="879475"/>
            <a:ext cx="1308100" cy="173831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ZA" b="1" dirty="0">
                <a:solidFill>
                  <a:schemeClr val="tx1"/>
                </a:solidFill>
              </a:rPr>
              <a:t>University/FET</a:t>
            </a:r>
          </a:p>
          <a:p>
            <a:pPr algn="ctr" eaLnBrk="1" hangingPunct="1">
              <a:defRPr/>
            </a:pPr>
            <a:endParaRPr lang="en-ZA" sz="800" b="1" dirty="0">
              <a:solidFill>
                <a:schemeClr val="tx1"/>
              </a:solidFill>
            </a:endParaRPr>
          </a:p>
          <a:p>
            <a:pPr marL="171450" indent="-171450" eaLnBrk="1" hangingPunct="1">
              <a:buFont typeface="Arial" pitchFamily="34" charset="0"/>
              <a:buChar char="•"/>
              <a:defRPr/>
            </a:pPr>
            <a:r>
              <a:rPr lang="en-ZA" sz="800" b="1" dirty="0">
                <a:solidFill>
                  <a:schemeClr val="tx1"/>
                </a:solidFill>
              </a:rPr>
              <a:t>Type</a:t>
            </a:r>
            <a:r>
              <a:rPr lang="en-ZA" sz="800" dirty="0">
                <a:solidFill>
                  <a:schemeClr val="tx1"/>
                </a:solidFill>
              </a:rPr>
              <a:t> of institution (FET or University)</a:t>
            </a:r>
          </a:p>
          <a:p>
            <a:pPr marL="171450" indent="-171450" eaLnBrk="1" hangingPunct="1">
              <a:buFont typeface="Arial" pitchFamily="34" charset="0"/>
              <a:buChar char="•"/>
              <a:defRPr/>
            </a:pPr>
            <a:r>
              <a:rPr lang="en-ZA" sz="800" b="1" dirty="0">
                <a:solidFill>
                  <a:schemeClr val="tx1"/>
                </a:solidFill>
              </a:rPr>
              <a:t>Quality</a:t>
            </a:r>
            <a:r>
              <a:rPr lang="en-ZA" sz="800" dirty="0">
                <a:solidFill>
                  <a:schemeClr val="tx1"/>
                </a:solidFill>
              </a:rPr>
              <a:t> of institution </a:t>
            </a:r>
          </a:p>
          <a:p>
            <a:pPr marL="171450" indent="-171450" eaLnBrk="1" hangingPunct="1">
              <a:buFont typeface="Arial" pitchFamily="34" charset="0"/>
              <a:buChar char="•"/>
              <a:defRPr/>
            </a:pPr>
            <a:r>
              <a:rPr lang="en-ZA" sz="800" dirty="0">
                <a:solidFill>
                  <a:schemeClr val="tx1"/>
                </a:solidFill>
              </a:rPr>
              <a:t>Type of </a:t>
            </a:r>
            <a:r>
              <a:rPr lang="en-ZA" sz="800" b="1" dirty="0">
                <a:solidFill>
                  <a:schemeClr val="tx1"/>
                </a:solidFill>
              </a:rPr>
              <a:t>qualification</a:t>
            </a:r>
            <a:r>
              <a:rPr lang="en-ZA" sz="800" dirty="0">
                <a:solidFill>
                  <a:schemeClr val="tx1"/>
                </a:solidFill>
              </a:rPr>
              <a:t> </a:t>
            </a:r>
            <a:r>
              <a:rPr lang="en-ZA" sz="800" i="1" dirty="0">
                <a:solidFill>
                  <a:schemeClr val="tx1"/>
                </a:solidFill>
              </a:rPr>
              <a:t>(diploma, degree etc.)</a:t>
            </a:r>
          </a:p>
          <a:p>
            <a:pPr marL="171450" indent="-171450" eaLnBrk="1" hangingPunct="1">
              <a:buFont typeface="Arial" pitchFamily="34" charset="0"/>
              <a:buChar char="•"/>
              <a:defRPr/>
            </a:pPr>
            <a:r>
              <a:rPr lang="en-ZA" sz="800" b="1" dirty="0">
                <a:solidFill>
                  <a:schemeClr val="tx1"/>
                </a:solidFill>
              </a:rPr>
              <a:t>Field</a:t>
            </a:r>
            <a:r>
              <a:rPr lang="en-ZA" sz="800" dirty="0">
                <a:solidFill>
                  <a:schemeClr val="tx1"/>
                </a:solidFill>
              </a:rPr>
              <a:t> of study </a:t>
            </a:r>
            <a:r>
              <a:rPr lang="en-ZA" sz="800" i="1" dirty="0">
                <a:solidFill>
                  <a:schemeClr val="tx1"/>
                </a:solidFill>
              </a:rPr>
              <a:t>(Engineering, Arts etc.)</a:t>
            </a:r>
            <a:endParaRPr lang="en-ZA" sz="1200" i="1" dirty="0">
              <a:solidFill>
                <a:schemeClr val="tx1"/>
              </a:solidFill>
            </a:endParaRPr>
          </a:p>
        </p:txBody>
      </p:sp>
      <p:grpSp>
        <p:nvGrpSpPr>
          <p:cNvPr id="22" name="Group 129"/>
          <p:cNvGrpSpPr>
            <a:grpSpLocks/>
          </p:cNvGrpSpPr>
          <p:nvPr/>
        </p:nvGrpSpPr>
        <p:grpSpPr bwMode="auto">
          <a:xfrm>
            <a:off x="107950" y="2492375"/>
            <a:ext cx="1563688" cy="1050925"/>
            <a:chOff x="114383" y="2291767"/>
            <a:chExt cx="1564095" cy="1050749"/>
          </a:xfrm>
        </p:grpSpPr>
        <p:sp>
          <p:nvSpPr>
            <p:cNvPr id="96" name="TextBox 95"/>
            <p:cNvSpPr txBox="1"/>
            <p:nvPr/>
          </p:nvSpPr>
          <p:spPr>
            <a:xfrm>
              <a:off x="309697" y="2617150"/>
              <a:ext cx="1368781" cy="39998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>
              <a:spAutoFit/>
            </a:bodyPr>
            <a:lstStyle/>
            <a:p>
              <a:pPr marL="171450" indent="-171450" eaLnBrk="1" hangingPunct="1">
                <a:buFont typeface="Arial" pitchFamily="34" charset="0"/>
                <a:buChar char="•"/>
                <a:defRPr/>
              </a:pPr>
              <a:r>
                <a:rPr lang="en-ZA" sz="1000">
                  <a:latin typeface="Calibri" panose="020F0502020204030204" pitchFamily="34" charset="0"/>
                  <a:ea typeface="+mn-ea"/>
                  <a:cs typeface="Arial" pitchFamily="34" charset="0"/>
                </a:rPr>
                <a:t>Vocational training</a:t>
              </a:r>
            </a:p>
            <a:p>
              <a:pPr marL="171450" indent="-171450" eaLnBrk="1" hangingPunct="1">
                <a:buFont typeface="Arial" pitchFamily="34" charset="0"/>
                <a:buChar char="•"/>
                <a:defRPr/>
              </a:pPr>
              <a:r>
                <a:rPr lang="en-ZA" sz="1000">
                  <a:latin typeface="Calibri" panose="020F0502020204030204" pitchFamily="34" charset="0"/>
                  <a:ea typeface="+mn-ea"/>
                  <a:cs typeface="Arial" pitchFamily="34" charset="0"/>
                </a:rPr>
                <a:t>Affirmative action</a:t>
              </a:r>
            </a:p>
          </p:txBody>
        </p:sp>
        <p:sp>
          <p:nvSpPr>
            <p:cNvPr id="97" name="Freeform 96"/>
            <p:cNvSpPr/>
            <p:nvPr/>
          </p:nvSpPr>
          <p:spPr>
            <a:xfrm rot="5400000">
              <a:off x="-252201" y="2658351"/>
              <a:ext cx="1050749" cy="317583"/>
            </a:xfrm>
            <a:custGeom>
              <a:avLst/>
              <a:gdLst>
                <a:gd name="connsiteX0" fmla="*/ 0 w 1348230"/>
                <a:gd name="connsiteY0" fmla="*/ 471881 h 1348230"/>
                <a:gd name="connsiteX1" fmla="*/ 674115 w 1348230"/>
                <a:gd name="connsiteY1" fmla="*/ 0 h 1348230"/>
                <a:gd name="connsiteX2" fmla="*/ 1348230 w 1348230"/>
                <a:gd name="connsiteY2" fmla="*/ 471881 h 1348230"/>
                <a:gd name="connsiteX3" fmla="*/ 1011173 w 1348230"/>
                <a:gd name="connsiteY3" fmla="*/ 471881 h 1348230"/>
                <a:gd name="connsiteX4" fmla="*/ 1011173 w 1348230"/>
                <a:gd name="connsiteY4" fmla="*/ 1348230 h 1348230"/>
                <a:gd name="connsiteX5" fmla="*/ 337058 w 1348230"/>
                <a:gd name="connsiteY5" fmla="*/ 1348230 h 1348230"/>
                <a:gd name="connsiteX6" fmla="*/ 337058 w 1348230"/>
                <a:gd name="connsiteY6" fmla="*/ 471881 h 1348230"/>
                <a:gd name="connsiteX7" fmla="*/ 0 w 1348230"/>
                <a:gd name="connsiteY7" fmla="*/ 471881 h 1348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8230" h="1348230">
                  <a:moveTo>
                    <a:pt x="471881" y="1348230"/>
                  </a:moveTo>
                  <a:lnTo>
                    <a:pt x="0" y="674115"/>
                  </a:lnTo>
                  <a:lnTo>
                    <a:pt x="471881" y="0"/>
                  </a:lnTo>
                  <a:lnTo>
                    <a:pt x="471881" y="337057"/>
                  </a:lnTo>
                  <a:lnTo>
                    <a:pt x="1348230" y="337057"/>
                  </a:lnTo>
                  <a:lnTo>
                    <a:pt x="1348230" y="1011172"/>
                  </a:lnTo>
                  <a:lnTo>
                    <a:pt x="471881" y="1011172"/>
                  </a:lnTo>
                  <a:lnTo>
                    <a:pt x="471881" y="134823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399517" tIns="500632" rIns="163575" bIns="500634" spcCol="1270" anchor="ctr"/>
            <a:lstStyle/>
            <a:p>
              <a:pPr algn="ctr" defTabSz="102235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ZA" sz="2300"/>
            </a:p>
          </p:txBody>
        </p:sp>
      </p:grpSp>
      <p:sp>
        <p:nvSpPr>
          <p:cNvPr id="98" name="Freeform 97"/>
          <p:cNvSpPr/>
          <p:nvPr/>
        </p:nvSpPr>
        <p:spPr>
          <a:xfrm>
            <a:off x="3640138" y="1566863"/>
            <a:ext cx="701675" cy="317500"/>
          </a:xfrm>
          <a:custGeom>
            <a:avLst/>
            <a:gdLst>
              <a:gd name="connsiteX0" fmla="*/ 0 w 1348230"/>
              <a:gd name="connsiteY0" fmla="*/ 471881 h 1348230"/>
              <a:gd name="connsiteX1" fmla="*/ 674115 w 1348230"/>
              <a:gd name="connsiteY1" fmla="*/ 0 h 1348230"/>
              <a:gd name="connsiteX2" fmla="*/ 1348230 w 1348230"/>
              <a:gd name="connsiteY2" fmla="*/ 471881 h 1348230"/>
              <a:gd name="connsiteX3" fmla="*/ 1011173 w 1348230"/>
              <a:gd name="connsiteY3" fmla="*/ 471881 h 1348230"/>
              <a:gd name="connsiteX4" fmla="*/ 1011173 w 1348230"/>
              <a:gd name="connsiteY4" fmla="*/ 1348230 h 1348230"/>
              <a:gd name="connsiteX5" fmla="*/ 337058 w 1348230"/>
              <a:gd name="connsiteY5" fmla="*/ 1348230 h 1348230"/>
              <a:gd name="connsiteX6" fmla="*/ 337058 w 1348230"/>
              <a:gd name="connsiteY6" fmla="*/ 471881 h 1348230"/>
              <a:gd name="connsiteX7" fmla="*/ 0 w 1348230"/>
              <a:gd name="connsiteY7" fmla="*/ 471881 h 1348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8230" h="1348230">
                <a:moveTo>
                  <a:pt x="471881" y="1348230"/>
                </a:moveTo>
                <a:lnTo>
                  <a:pt x="0" y="674115"/>
                </a:lnTo>
                <a:lnTo>
                  <a:pt x="471881" y="0"/>
                </a:lnTo>
                <a:lnTo>
                  <a:pt x="471881" y="337057"/>
                </a:lnTo>
                <a:lnTo>
                  <a:pt x="1348230" y="337057"/>
                </a:lnTo>
                <a:lnTo>
                  <a:pt x="1348230" y="1011172"/>
                </a:lnTo>
                <a:lnTo>
                  <a:pt x="471881" y="1011172"/>
                </a:lnTo>
                <a:lnTo>
                  <a:pt x="471881" y="134823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399517" tIns="500632" rIns="163575" bIns="500634" spcCol="1270" anchor="ctr"/>
          <a:lstStyle/>
          <a:p>
            <a:pPr algn="ctr" defTabSz="1022350" eaLnBrk="1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ZA" sz="2300"/>
          </a:p>
        </p:txBody>
      </p:sp>
      <p:sp>
        <p:nvSpPr>
          <p:cNvPr id="129" name="Rounded Rectangle 128"/>
          <p:cNvSpPr/>
          <p:nvPr/>
        </p:nvSpPr>
        <p:spPr>
          <a:xfrm>
            <a:off x="8297863" y="2813050"/>
            <a:ext cx="828675" cy="3683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ZA" sz="1000" b="1">
                <a:solidFill>
                  <a:schemeClr val="tx1"/>
                </a:solidFill>
              </a:rPr>
              <a:t>Majority (80%)</a:t>
            </a:r>
          </a:p>
        </p:txBody>
      </p:sp>
      <p:grpSp>
        <p:nvGrpSpPr>
          <p:cNvPr id="23" name="Group 125"/>
          <p:cNvGrpSpPr>
            <a:grpSpLocks/>
          </p:cNvGrpSpPr>
          <p:nvPr/>
        </p:nvGrpSpPr>
        <p:grpSpPr bwMode="auto">
          <a:xfrm>
            <a:off x="5005388" y="2506663"/>
            <a:ext cx="1444625" cy="804862"/>
            <a:chOff x="5005980" y="2506040"/>
            <a:chExt cx="1444651" cy="804794"/>
          </a:xfrm>
        </p:grpSpPr>
        <p:sp>
          <p:nvSpPr>
            <p:cNvPr id="123" name="TextBox 122"/>
            <p:cNvSpPr txBox="1"/>
            <p:nvPr/>
          </p:nvSpPr>
          <p:spPr>
            <a:xfrm>
              <a:off x="5234584" y="2506040"/>
              <a:ext cx="1216047" cy="41589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ZA" sz="700">
                  <a:latin typeface="Calibri" panose="020F0502020204030204" pitchFamily="34" charset="0"/>
                  <a:ea typeface="+mn-ea"/>
                  <a:cs typeface="Arial" pitchFamily="34" charset="0"/>
                </a:rPr>
                <a:t>Some motivated, lucky or talented students make  the transition</a:t>
              </a:r>
            </a:p>
          </p:txBody>
        </p:sp>
        <p:sp>
          <p:nvSpPr>
            <p:cNvPr id="124" name="Freeform 123"/>
            <p:cNvSpPr/>
            <p:nvPr/>
          </p:nvSpPr>
          <p:spPr>
            <a:xfrm rot="3499488">
              <a:off x="4770271" y="2771908"/>
              <a:ext cx="774635" cy="303217"/>
            </a:xfrm>
            <a:custGeom>
              <a:avLst/>
              <a:gdLst>
                <a:gd name="connsiteX0" fmla="*/ 0 w 1348230"/>
                <a:gd name="connsiteY0" fmla="*/ 471881 h 1348230"/>
                <a:gd name="connsiteX1" fmla="*/ 674115 w 1348230"/>
                <a:gd name="connsiteY1" fmla="*/ 0 h 1348230"/>
                <a:gd name="connsiteX2" fmla="*/ 1348230 w 1348230"/>
                <a:gd name="connsiteY2" fmla="*/ 471881 h 1348230"/>
                <a:gd name="connsiteX3" fmla="*/ 1011173 w 1348230"/>
                <a:gd name="connsiteY3" fmla="*/ 471881 h 1348230"/>
                <a:gd name="connsiteX4" fmla="*/ 1011173 w 1348230"/>
                <a:gd name="connsiteY4" fmla="*/ 1348230 h 1348230"/>
                <a:gd name="connsiteX5" fmla="*/ 337058 w 1348230"/>
                <a:gd name="connsiteY5" fmla="*/ 1348230 h 1348230"/>
                <a:gd name="connsiteX6" fmla="*/ 337058 w 1348230"/>
                <a:gd name="connsiteY6" fmla="*/ 471881 h 1348230"/>
                <a:gd name="connsiteX7" fmla="*/ 0 w 1348230"/>
                <a:gd name="connsiteY7" fmla="*/ 471881 h 1348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8230" h="1348230">
                  <a:moveTo>
                    <a:pt x="471881" y="1348230"/>
                  </a:moveTo>
                  <a:lnTo>
                    <a:pt x="0" y="674115"/>
                  </a:lnTo>
                  <a:lnTo>
                    <a:pt x="471881" y="0"/>
                  </a:lnTo>
                  <a:lnTo>
                    <a:pt x="471881" y="337057"/>
                  </a:lnTo>
                  <a:lnTo>
                    <a:pt x="1348230" y="337057"/>
                  </a:lnTo>
                  <a:lnTo>
                    <a:pt x="1348230" y="1011172"/>
                  </a:lnTo>
                  <a:lnTo>
                    <a:pt x="471881" y="1011172"/>
                  </a:lnTo>
                  <a:lnTo>
                    <a:pt x="471881" y="134823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399517" tIns="500632" rIns="163575" bIns="500634" spcCol="1270" anchor="ctr"/>
            <a:lstStyle/>
            <a:p>
              <a:pPr algn="ctr" defTabSz="102235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ZA" sz="2300"/>
            </a:p>
          </p:txBody>
        </p:sp>
      </p:grpSp>
      <p:sp>
        <p:nvSpPr>
          <p:cNvPr id="128" name="Rounded Rectangle 127"/>
          <p:cNvSpPr/>
          <p:nvPr/>
        </p:nvSpPr>
        <p:spPr>
          <a:xfrm>
            <a:off x="8262938" y="2070100"/>
            <a:ext cx="828675" cy="3683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ZA" sz="1000" b="1">
                <a:solidFill>
                  <a:schemeClr val="tx1"/>
                </a:solidFill>
              </a:rPr>
              <a:t>Minority (20%)</a:t>
            </a:r>
          </a:p>
        </p:txBody>
      </p:sp>
      <p:grpSp>
        <p:nvGrpSpPr>
          <p:cNvPr id="24" name="Group 124"/>
          <p:cNvGrpSpPr>
            <a:grpSpLocks/>
          </p:cNvGrpSpPr>
          <p:nvPr/>
        </p:nvGrpSpPr>
        <p:grpSpPr bwMode="auto">
          <a:xfrm>
            <a:off x="7008813" y="2424113"/>
            <a:ext cx="1416050" cy="757237"/>
            <a:chOff x="7008134" y="2423712"/>
            <a:chExt cx="1416719" cy="778151"/>
          </a:xfrm>
        </p:grpSpPr>
        <p:sp>
          <p:nvSpPr>
            <p:cNvPr id="122" name="TextBox 121"/>
            <p:cNvSpPr txBox="1"/>
            <p:nvPr/>
          </p:nvSpPr>
          <p:spPr>
            <a:xfrm>
              <a:off x="7208254" y="2678202"/>
              <a:ext cx="1216600" cy="52366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>
              <a:spAutoFit/>
            </a:bodyPr>
            <a:lstStyle/>
            <a:p>
              <a:pPr marL="171450" indent="-171450" eaLnBrk="1" hangingPunct="1">
                <a:buFontTx/>
                <a:buChar char="-"/>
                <a:defRPr/>
              </a:pPr>
              <a:r>
                <a:rPr lang="en-ZA" sz="700">
                  <a:latin typeface="Calibri" panose="020F0502020204030204" pitchFamily="34" charset="0"/>
                  <a:ea typeface="+mn-ea"/>
                  <a:cs typeface="Arial" pitchFamily="34" charset="0"/>
                </a:rPr>
                <a:t>Big demand for good schools despite fees</a:t>
              </a:r>
            </a:p>
            <a:p>
              <a:pPr marL="171450" indent="-171450" eaLnBrk="1" hangingPunct="1">
                <a:buFontTx/>
                <a:buChar char="-"/>
                <a:defRPr/>
              </a:pPr>
              <a:r>
                <a:rPr lang="en-ZA" sz="700">
                  <a:latin typeface="Calibri" panose="020F0502020204030204" pitchFamily="34" charset="0"/>
                  <a:ea typeface="+mn-ea"/>
                  <a:cs typeface="Arial" pitchFamily="34" charset="0"/>
                </a:rPr>
                <a:t>Some scholarships/bursaries </a:t>
              </a:r>
            </a:p>
          </p:txBody>
        </p:sp>
        <p:sp>
          <p:nvSpPr>
            <p:cNvPr id="121" name="Freeform 120"/>
            <p:cNvSpPr/>
            <p:nvPr/>
          </p:nvSpPr>
          <p:spPr>
            <a:xfrm rot="5400000">
              <a:off x="6770736" y="2661110"/>
              <a:ext cx="778151" cy="303355"/>
            </a:xfrm>
            <a:custGeom>
              <a:avLst/>
              <a:gdLst>
                <a:gd name="connsiteX0" fmla="*/ 0 w 1348230"/>
                <a:gd name="connsiteY0" fmla="*/ 471881 h 1348230"/>
                <a:gd name="connsiteX1" fmla="*/ 674115 w 1348230"/>
                <a:gd name="connsiteY1" fmla="*/ 0 h 1348230"/>
                <a:gd name="connsiteX2" fmla="*/ 1348230 w 1348230"/>
                <a:gd name="connsiteY2" fmla="*/ 471881 h 1348230"/>
                <a:gd name="connsiteX3" fmla="*/ 1011173 w 1348230"/>
                <a:gd name="connsiteY3" fmla="*/ 471881 h 1348230"/>
                <a:gd name="connsiteX4" fmla="*/ 1011173 w 1348230"/>
                <a:gd name="connsiteY4" fmla="*/ 1348230 h 1348230"/>
                <a:gd name="connsiteX5" fmla="*/ 337058 w 1348230"/>
                <a:gd name="connsiteY5" fmla="*/ 1348230 h 1348230"/>
                <a:gd name="connsiteX6" fmla="*/ 337058 w 1348230"/>
                <a:gd name="connsiteY6" fmla="*/ 471881 h 1348230"/>
                <a:gd name="connsiteX7" fmla="*/ 0 w 1348230"/>
                <a:gd name="connsiteY7" fmla="*/ 471881 h 1348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8230" h="1348230">
                  <a:moveTo>
                    <a:pt x="471881" y="1348230"/>
                  </a:moveTo>
                  <a:lnTo>
                    <a:pt x="0" y="674115"/>
                  </a:lnTo>
                  <a:lnTo>
                    <a:pt x="471881" y="0"/>
                  </a:lnTo>
                  <a:lnTo>
                    <a:pt x="471881" y="337057"/>
                  </a:lnTo>
                  <a:lnTo>
                    <a:pt x="1348230" y="337057"/>
                  </a:lnTo>
                  <a:lnTo>
                    <a:pt x="1348230" y="1011172"/>
                  </a:lnTo>
                  <a:lnTo>
                    <a:pt x="471881" y="1011172"/>
                  </a:lnTo>
                  <a:lnTo>
                    <a:pt x="471881" y="134823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399517" tIns="500632" rIns="163575" bIns="500634" spcCol="1270" anchor="ctr"/>
            <a:lstStyle/>
            <a:p>
              <a:pPr algn="ctr" defTabSz="102235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ZA" sz="2300"/>
            </a:p>
          </p:txBody>
        </p:sp>
      </p:grpSp>
      <p:sp>
        <p:nvSpPr>
          <p:cNvPr id="88090" name="TextBox 1"/>
          <p:cNvSpPr txBox="1">
            <a:spLocks noChangeArrowheads="1"/>
          </p:cNvSpPr>
          <p:nvPr/>
        </p:nvSpPr>
        <p:spPr bwMode="auto">
          <a:xfrm>
            <a:off x="2051050" y="6545263"/>
            <a:ext cx="1077913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eaLnBrk="1" hangingPunct="1"/>
            <a:r>
              <a:rPr lang="en-ZA" altLang="x-none" sz="1400"/>
              <a:t> QLFS 2014</a:t>
            </a:r>
          </a:p>
        </p:txBody>
      </p:sp>
      <p:sp>
        <p:nvSpPr>
          <p:cNvPr id="131" name="Curved Up Arrow 130"/>
          <p:cNvSpPr/>
          <p:nvPr/>
        </p:nvSpPr>
        <p:spPr>
          <a:xfrm flipV="1">
            <a:off x="2411413" y="101600"/>
            <a:ext cx="5722937" cy="1192213"/>
          </a:xfrm>
          <a:prstGeom prst="curvedUpArrow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ZA">
              <a:solidFill>
                <a:schemeClr val="tx1"/>
              </a:solidFill>
            </a:endParaRPr>
          </a:p>
        </p:txBody>
      </p:sp>
      <p:sp>
        <p:nvSpPr>
          <p:cNvPr id="132" name="Curved Up Arrow 131"/>
          <p:cNvSpPr/>
          <p:nvPr/>
        </p:nvSpPr>
        <p:spPr>
          <a:xfrm rot="20815970">
            <a:off x="3033713" y="5267325"/>
            <a:ext cx="5178425" cy="1287463"/>
          </a:xfrm>
          <a:prstGeom prst="curvedUp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ZA">
              <a:solidFill>
                <a:schemeClr val="tx1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161777" y="6488668"/>
            <a:ext cx="3966535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Where/when should we </a:t>
            </a:r>
            <a:r>
              <a:rPr lang="en-US" smtClean="0"/>
              <a:t>be intervening?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5277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  <p:bldP spid="77" grpId="0" animBg="1"/>
      <p:bldP spid="92" grpId="0" animBg="1"/>
      <p:bldP spid="95" grpId="0" animBg="1"/>
      <p:bldP spid="129" grpId="0" animBg="1"/>
      <p:bldP spid="128" grpId="0" animBg="1"/>
      <p:bldP spid="131" grpId="0" animBg="1"/>
      <p:bldP spid="132" grpId="0" animBg="1"/>
      <p:bldP spid="67" grpId="0" animBg="1"/>
      <p:bldP spid="67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Slide Number Placeholder 3"/>
          <p:cNvSpPr>
            <a:spLocks noGrp="1"/>
          </p:cNvSpPr>
          <p:nvPr>
            <p:ph type="sldNum" sz="quarter" idx="2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fld id="{3238535F-293A-1D40-869A-26A37815D39E}" type="slidenum">
              <a:rPr lang="en-AU" altLang="x-none" sz="700">
                <a:solidFill>
                  <a:srgbClr val="7F7F7F"/>
                </a:solidFill>
                <a:latin typeface="Roboto Light" charset="0"/>
                <a:ea typeface="Roboto Light" charset="0"/>
              </a:rPr>
              <a:pPr/>
              <a:t>13</a:t>
            </a:fld>
            <a:endParaRPr lang="en-AU" altLang="x-none" sz="700">
              <a:solidFill>
                <a:srgbClr val="7F7F7F"/>
              </a:solidFill>
              <a:latin typeface="Roboto Light" charset="0"/>
              <a:ea typeface="Roboto Light" charset="0"/>
            </a:endParaRPr>
          </a:p>
        </p:txBody>
      </p:sp>
      <p:sp>
        <p:nvSpPr>
          <p:cNvPr id="64514" name="TextBox 8"/>
          <p:cNvSpPr txBox="1">
            <a:spLocks noChangeArrowheads="1"/>
          </p:cNvSpPr>
          <p:nvPr/>
        </p:nvSpPr>
        <p:spPr bwMode="auto">
          <a:xfrm>
            <a:off x="411163" y="1301750"/>
            <a:ext cx="27178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eaLnBrk="1" hangingPunct="1"/>
            <a:r>
              <a:rPr lang="en-US" altLang="x-none" sz="1500"/>
              <a:t>Insurmountable learning deficits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1163" y="1112838"/>
            <a:ext cx="1441450" cy="207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75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New Solutions for a New Future</a:t>
            </a:r>
          </a:p>
        </p:txBody>
      </p:sp>
      <p:graphicFrame>
        <p:nvGraphicFramePr>
          <p:cNvPr id="12" name="Chart 11"/>
          <p:cNvGraphicFramePr/>
          <p:nvPr>
            <p:extLst>
              <p:ext uri="{D42A27DB-BD31-4B8C-83A1-F6EECF244321}">
                <p14:modId xmlns:p14="http://schemas.microsoft.com/office/powerpoint/2010/main" val="1109986788"/>
              </p:ext>
            </p:extLst>
          </p:nvPr>
        </p:nvGraphicFramePr>
        <p:xfrm>
          <a:off x="121285" y="2311617"/>
          <a:ext cx="8805228" cy="41891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4517" name="Rectangle 2"/>
          <p:cNvSpPr>
            <a:spLocks noChangeArrowheads="1"/>
          </p:cNvSpPr>
          <p:nvPr/>
        </p:nvSpPr>
        <p:spPr bwMode="auto">
          <a:xfrm>
            <a:off x="776288" y="1916113"/>
            <a:ext cx="6264275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eaLnBrk="1" hangingPunct="1"/>
            <a:r>
              <a:rPr lang="en-GB" altLang="x-none" sz="900" dirty="0"/>
              <a:t>Figure 10b: South African mathematics learning trajectories by national socioeconomic quintiles using a variable standard deviation for a year of learning (0.28 in grade 3 to 0.2 in grade 8 with interpolated values for in-between grades (Based on NSES 2007/8/9 for grades 3/4/5, SACMEQ 2007 for grade 6 and TIMSS 2011 for grade 9, including 95% confidence interval</a:t>
            </a:r>
            <a:r>
              <a:rPr lang="en-US" altLang="x-none" sz="900" dirty="0"/>
              <a:t>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54812" y="1333500"/>
            <a:ext cx="2389188" cy="64611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b="1" dirty="0">
                <a:latin typeface="Calibri" panose="020F0502020204030204" pitchFamily="34" charset="0"/>
                <a:ea typeface="MS PGothic" panose="020B0600070205080204" pitchFamily="34" charset="-128"/>
              </a:rPr>
              <a:t>Where should we be intervening?</a:t>
            </a:r>
          </a:p>
        </p:txBody>
      </p:sp>
      <p:sp>
        <p:nvSpPr>
          <p:cNvPr id="64519" name="TextBox 10"/>
          <p:cNvSpPr txBox="1">
            <a:spLocks noChangeArrowheads="1"/>
          </p:cNvSpPr>
          <p:nvPr/>
        </p:nvSpPr>
        <p:spPr bwMode="auto">
          <a:xfrm>
            <a:off x="3754755" y="6452394"/>
            <a:ext cx="121602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eaLnBrk="1" hangingPunct="1"/>
            <a:r>
              <a:rPr lang="en-US" altLang="x-none" sz="900"/>
              <a:t>(Spaull &amp; </a:t>
            </a:r>
            <a:r>
              <a:rPr lang="en-US" altLang="x-none" sz="900" dirty="0" err="1"/>
              <a:t>Kotze</a:t>
            </a:r>
            <a:r>
              <a:rPr lang="en-US" altLang="x-none" sz="900" dirty="0"/>
              <a:t>, 2015)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23386" y="234950"/>
            <a:ext cx="8201025" cy="931862"/>
          </a:xfrm>
          <a:prstGeom prst="rect">
            <a:avLst/>
          </a:prstGeom>
          <a:solidFill>
            <a:srgbClr val="92D050"/>
          </a:solidFill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solidFill>
                  <a:schemeClr val="bg1"/>
                </a:solidFill>
              </a:rPr>
              <a:t>Mathematics results over the grades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781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 uiExpand="1">
        <p:bldSub>
          <a:bldChart bld="series"/>
        </p:bldSub>
      </p:bldGraphic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llar mazes2016_Page_5.jpe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773"/>
          <a:stretch/>
        </p:blipFill>
        <p:spPr>
          <a:xfrm>
            <a:off x="4600070" y="3657600"/>
            <a:ext cx="4543930" cy="2481815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71596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dirty="0">
              <a:latin typeface="Calibri"/>
              <a:cs typeface="Calibri"/>
            </a:endParaRPr>
          </a:p>
        </p:txBody>
      </p:sp>
      <p:pic>
        <p:nvPicPr>
          <p:cNvPr id="5" name="Picture 4" descr="Pillar mazes2016_Page_5.jpe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485" r="25811" b="13711"/>
          <a:stretch/>
        </p:blipFill>
        <p:spPr>
          <a:xfrm>
            <a:off x="1228957" y="5565914"/>
            <a:ext cx="3371113" cy="861391"/>
          </a:xfrm>
          <a:prstGeom prst="rect">
            <a:avLst/>
          </a:prstGeom>
        </p:spPr>
      </p:pic>
      <p:pic>
        <p:nvPicPr>
          <p:cNvPr id="6" name="Picture 5" descr="Pillar mazes2016_Page_5.jpe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20" t="59485" r="25811" b="13711"/>
          <a:stretch/>
        </p:blipFill>
        <p:spPr>
          <a:xfrm>
            <a:off x="0" y="5562601"/>
            <a:ext cx="1452679" cy="861391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/>
              <a:t>Wha</a:t>
            </a:r>
            <a:r>
              <a:rPr lang="en-US" sz="3600" dirty="0" smtClean="0"/>
              <a:t>t about reading?</a:t>
            </a:r>
            <a:br>
              <a:rPr lang="en-US" sz="3600" dirty="0" smtClean="0"/>
            </a:br>
            <a:r>
              <a:rPr lang="en-US" sz="2400" b="1" dirty="0" smtClean="0"/>
              <a:t>Do </a:t>
            </a:r>
            <a:r>
              <a:rPr lang="en-US" sz="2400" b="1" dirty="0"/>
              <a:t>children in English or Afrikaans LOLT schools learn to read</a:t>
            </a:r>
            <a:r>
              <a:rPr lang="en-US" sz="2400" b="1" dirty="0" smtClean="0"/>
              <a:t>?</a:t>
            </a:r>
            <a:endParaRPr lang="en-US" sz="2400" b="1" dirty="0"/>
          </a:p>
        </p:txBody>
      </p:sp>
      <p:pic>
        <p:nvPicPr>
          <p:cNvPr id="10" name="Picture 9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16" y="6268969"/>
            <a:ext cx="1771154" cy="443259"/>
          </a:xfrm>
          <a:prstGeom prst="rect">
            <a:avLst/>
          </a:prstGeom>
        </p:spPr>
      </p:pic>
      <p:graphicFrame>
        <p:nvGraphicFramePr>
          <p:cNvPr id="11" name="Chart 10"/>
          <p:cNvGraphicFramePr>
            <a:graphicFrameLocks/>
          </p:cNvGraphicFramePr>
          <p:nvPr>
            <p:extLst/>
          </p:nvPr>
        </p:nvGraphicFramePr>
        <p:xfrm>
          <a:off x="0" y="1597472"/>
          <a:ext cx="8955784" cy="51147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457200" y="2840962"/>
            <a:ext cx="2390398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Colombia all Gr</a:t>
            </a:r>
            <a:r>
              <a:rPr lang="en-US" u="sng" dirty="0" smtClean="0"/>
              <a:t>4</a:t>
            </a:r>
            <a:r>
              <a:rPr lang="en-US" dirty="0" smtClean="0"/>
              <a:t> = 72%</a:t>
            </a:r>
          </a:p>
          <a:p>
            <a:r>
              <a:rPr lang="en-US" dirty="0" smtClean="0"/>
              <a:t>Honduras all Gr</a:t>
            </a:r>
            <a:r>
              <a:rPr lang="en-US" u="sng" dirty="0" smtClean="0"/>
              <a:t>4</a:t>
            </a:r>
            <a:r>
              <a:rPr lang="en-US" dirty="0" smtClean="0"/>
              <a:t> = 74%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15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0" categoryIdx="4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>
                                            <p:graphicEl>
                                              <a:chart seriesIdx="0" categoryIdx="4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0" categoryIdx="5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>
                                            <p:graphicEl>
                                              <a:chart seriesIdx="0" categoryIdx="5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0" categoryIdx="6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>
                                            <p:graphicEl>
                                              <a:chart seriesIdx="0" categoryIdx="6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0" categoryIdx="7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">
                                            <p:graphicEl>
                                              <a:chart seriesIdx="0" categoryIdx="7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 uiExpand="1">
        <p:bldSub>
          <a:bldChart bld="seriesEl"/>
        </p:bldSub>
      </p:bldGraphic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llar mazes2016_Page_5.jpe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773"/>
          <a:stretch/>
        </p:blipFill>
        <p:spPr>
          <a:xfrm>
            <a:off x="4600070" y="3657600"/>
            <a:ext cx="4543930" cy="2481815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71596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dirty="0">
              <a:latin typeface="Calibri"/>
              <a:cs typeface="Calibri"/>
            </a:endParaRPr>
          </a:p>
        </p:txBody>
      </p:sp>
      <p:pic>
        <p:nvPicPr>
          <p:cNvPr id="5" name="Picture 4" descr="Pillar mazes2016_Page_5.jpe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485" r="25811" b="13711"/>
          <a:stretch/>
        </p:blipFill>
        <p:spPr>
          <a:xfrm>
            <a:off x="1228957" y="5565914"/>
            <a:ext cx="3371113" cy="861391"/>
          </a:xfrm>
          <a:prstGeom prst="rect">
            <a:avLst/>
          </a:prstGeom>
        </p:spPr>
      </p:pic>
      <p:pic>
        <p:nvPicPr>
          <p:cNvPr id="6" name="Picture 5" descr="Pillar mazes2016_Page_5.jpe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20" t="59485" r="25811" b="13711"/>
          <a:stretch/>
        </p:blipFill>
        <p:spPr>
          <a:xfrm>
            <a:off x="0" y="5562601"/>
            <a:ext cx="1452679" cy="861391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101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cs typeface="Calibri"/>
              </a:rPr>
              <a:t>What % of students do not learn to read in any language?</a:t>
            </a:r>
            <a:endParaRPr lang="en-US" dirty="0"/>
          </a:p>
        </p:txBody>
      </p:sp>
      <p:pic>
        <p:nvPicPr>
          <p:cNvPr id="10" name="Picture 9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16" y="6268969"/>
            <a:ext cx="1771154" cy="443259"/>
          </a:xfrm>
          <a:prstGeom prst="rect">
            <a:avLst/>
          </a:prstGeom>
        </p:spPr>
      </p:pic>
      <p:graphicFrame>
        <p:nvGraphicFramePr>
          <p:cNvPr id="11" name="Chart 10"/>
          <p:cNvGraphicFramePr>
            <a:graphicFrameLocks/>
          </p:cNvGraphicFramePr>
          <p:nvPr>
            <p:extLst/>
          </p:nvPr>
        </p:nvGraphicFramePr>
        <p:xfrm>
          <a:off x="457200" y="1244600"/>
          <a:ext cx="8686800" cy="5321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31790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Sub>
          <a:bldChart bld="series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6-09-22 at 7.49.42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0200"/>
            <a:ext cx="9144000" cy="6196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19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llar mazes2016_Page_5.jpe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773"/>
          <a:stretch/>
        </p:blipFill>
        <p:spPr>
          <a:xfrm>
            <a:off x="4600070" y="3657600"/>
            <a:ext cx="4543930" cy="2481815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71596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dirty="0">
              <a:latin typeface="Calibri"/>
              <a:cs typeface="Calibri"/>
            </a:endParaRPr>
          </a:p>
        </p:txBody>
      </p:sp>
      <p:pic>
        <p:nvPicPr>
          <p:cNvPr id="5" name="Picture 4" descr="Pillar mazes2016_Page_5.jpe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485" r="25811" b="13711"/>
          <a:stretch/>
        </p:blipFill>
        <p:spPr>
          <a:xfrm>
            <a:off x="1228957" y="5565914"/>
            <a:ext cx="3371113" cy="861391"/>
          </a:xfrm>
          <a:prstGeom prst="rect">
            <a:avLst/>
          </a:prstGeom>
        </p:spPr>
      </p:pic>
      <p:pic>
        <p:nvPicPr>
          <p:cNvPr id="6" name="Picture 5" descr="Pillar mazes2016_Page_5.jpe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20" t="59485" r="25811" b="13711"/>
          <a:stretch/>
        </p:blipFill>
        <p:spPr>
          <a:xfrm>
            <a:off x="0" y="5562601"/>
            <a:ext cx="1452679" cy="861391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Calibri"/>
              </a:rPr>
              <a:t>What does this look like in reality?</a:t>
            </a:r>
            <a:endParaRPr lang="en-US" dirty="0"/>
          </a:p>
        </p:txBody>
      </p:sp>
      <p:pic>
        <p:nvPicPr>
          <p:cNvPr id="10" name="Picture 9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16" y="6268969"/>
            <a:ext cx="1771154" cy="44325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63552" y="1932325"/>
            <a:ext cx="718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Many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01281" y="1924661"/>
            <a:ext cx="685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years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222567" y="1924661"/>
            <a:ext cx="525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ago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748184" y="1935477"/>
            <a:ext cx="9518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Leopard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705153" y="1935477"/>
            <a:ext cx="5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was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255679" y="1938629"/>
            <a:ext cx="295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550915" y="1941462"/>
            <a:ext cx="982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creature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533012" y="1924661"/>
            <a:ext cx="6012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with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139353" y="1929173"/>
            <a:ext cx="427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687128" y="1924661"/>
            <a:ext cx="743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spots.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63552" y="2443241"/>
            <a:ext cx="573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One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1421499" y="2435577"/>
            <a:ext cx="578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day,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2328958" y="2435577"/>
            <a:ext cx="4207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2854575" y="2446393"/>
            <a:ext cx="5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was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3457179" y="2452378"/>
            <a:ext cx="9264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relaxing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362070" y="2449545"/>
            <a:ext cx="358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4657306" y="2452378"/>
            <a:ext cx="498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5155422" y="2452378"/>
            <a:ext cx="7429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shade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5945745" y="2452378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of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6419406" y="2455734"/>
            <a:ext cx="295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724210" y="2449545"/>
            <a:ext cx="706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thorn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849332" y="2873272"/>
            <a:ext cx="572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tree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1621876" y="2873272"/>
            <a:ext cx="707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when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2389788" y="2873272"/>
            <a:ext cx="719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Zebra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3109719" y="2873272"/>
            <a:ext cx="854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walked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3987957" y="2873272"/>
            <a:ext cx="642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past.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54299" y="3889572"/>
            <a:ext cx="718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Many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1492028" y="3881908"/>
            <a:ext cx="685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years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2213314" y="3881908"/>
            <a:ext cx="525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ago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2738931" y="3892724"/>
            <a:ext cx="9518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Leopard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3695900" y="3892724"/>
            <a:ext cx="5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was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4246426" y="3895876"/>
            <a:ext cx="295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4541662" y="3898709"/>
            <a:ext cx="982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creature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5523759" y="3881908"/>
            <a:ext cx="6012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with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6130100" y="3886420"/>
            <a:ext cx="427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6677875" y="3881908"/>
            <a:ext cx="743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spots.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654299" y="4400488"/>
            <a:ext cx="573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One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1412246" y="4392824"/>
            <a:ext cx="578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day,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2319705" y="4392824"/>
            <a:ext cx="4207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2845322" y="4403640"/>
            <a:ext cx="5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was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3447926" y="4409625"/>
            <a:ext cx="9264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relaxing</a:t>
            </a:r>
            <a:endParaRPr 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4352817" y="4406792"/>
            <a:ext cx="358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</a:t>
            </a:r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4648053" y="4409625"/>
            <a:ext cx="498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</a:t>
            </a:r>
            <a:endParaRPr lang="en-US" dirty="0"/>
          </a:p>
        </p:txBody>
      </p:sp>
      <p:sp>
        <p:nvSpPr>
          <p:cNvPr id="56" name="TextBox 55"/>
          <p:cNvSpPr txBox="1"/>
          <p:nvPr/>
        </p:nvSpPr>
        <p:spPr>
          <a:xfrm>
            <a:off x="5146169" y="4409625"/>
            <a:ext cx="7429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shade</a:t>
            </a:r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5936492" y="4409625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of</a:t>
            </a:r>
            <a:endParaRPr lang="en-US" dirty="0"/>
          </a:p>
        </p:txBody>
      </p:sp>
      <p:sp>
        <p:nvSpPr>
          <p:cNvPr id="58" name="TextBox 57"/>
          <p:cNvSpPr txBox="1"/>
          <p:nvPr/>
        </p:nvSpPr>
        <p:spPr>
          <a:xfrm>
            <a:off x="6410153" y="4412981"/>
            <a:ext cx="295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714957" y="4406792"/>
            <a:ext cx="706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thorn</a:t>
            </a:r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840079" y="4830519"/>
            <a:ext cx="572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tree</a:t>
            </a:r>
            <a:endParaRPr lang="en-US" dirty="0"/>
          </a:p>
        </p:txBody>
      </p:sp>
      <p:sp>
        <p:nvSpPr>
          <p:cNvPr id="61" name="TextBox 60"/>
          <p:cNvSpPr txBox="1"/>
          <p:nvPr/>
        </p:nvSpPr>
        <p:spPr>
          <a:xfrm>
            <a:off x="1612623" y="4830519"/>
            <a:ext cx="707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when</a:t>
            </a:r>
            <a:endParaRPr lang="en-US" dirty="0"/>
          </a:p>
        </p:txBody>
      </p:sp>
      <p:sp>
        <p:nvSpPr>
          <p:cNvPr id="62" name="TextBox 61"/>
          <p:cNvSpPr txBox="1"/>
          <p:nvPr/>
        </p:nvSpPr>
        <p:spPr>
          <a:xfrm>
            <a:off x="2380535" y="4830519"/>
            <a:ext cx="719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Zebra</a:t>
            </a:r>
            <a:endParaRPr lang="en-US" dirty="0"/>
          </a:p>
        </p:txBody>
      </p:sp>
      <p:sp>
        <p:nvSpPr>
          <p:cNvPr id="63" name="TextBox 62"/>
          <p:cNvSpPr txBox="1"/>
          <p:nvPr/>
        </p:nvSpPr>
        <p:spPr>
          <a:xfrm>
            <a:off x="3100466" y="4830519"/>
            <a:ext cx="854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walked</a:t>
            </a:r>
            <a:endParaRPr lang="en-US" dirty="0"/>
          </a:p>
        </p:txBody>
      </p:sp>
      <p:sp>
        <p:nvSpPr>
          <p:cNvPr id="64" name="TextBox 63"/>
          <p:cNvSpPr txBox="1"/>
          <p:nvPr/>
        </p:nvSpPr>
        <p:spPr>
          <a:xfrm>
            <a:off x="3978704" y="4830519"/>
            <a:ext cx="642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past.</a:t>
            </a:r>
            <a:endParaRPr lang="en-US" dirty="0"/>
          </a:p>
        </p:txBody>
      </p:sp>
      <p:cxnSp>
        <p:nvCxnSpPr>
          <p:cNvPr id="65" name="Straight Connector 64"/>
          <p:cNvCxnSpPr/>
          <p:nvPr/>
        </p:nvCxnSpPr>
        <p:spPr>
          <a:xfrm flipV="1">
            <a:off x="654299" y="3624177"/>
            <a:ext cx="7700201" cy="33423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Rectangle 67"/>
          <p:cNvSpPr/>
          <p:nvPr/>
        </p:nvSpPr>
        <p:spPr>
          <a:xfrm>
            <a:off x="2282894" y="6139415"/>
            <a:ext cx="6858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/>
              <a:t>Draper, K., and Spaull, S. (2015). Examining oral reading fluency among grade 5 rural English Second Language (ESL) learners in South Africa: Analysis of NEEDU 2013. South African Journal of Childhood Education 5(2) pp.44-77.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7619304" y="1994069"/>
            <a:ext cx="1521589" cy="58477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Recommended rate at Gr5</a:t>
            </a:r>
            <a:endParaRPr lang="en-US" sz="1600" dirty="0"/>
          </a:p>
        </p:txBody>
      </p:sp>
      <p:sp>
        <p:nvSpPr>
          <p:cNvPr id="70" name="TextBox 69"/>
          <p:cNvSpPr txBox="1"/>
          <p:nvPr/>
        </p:nvSpPr>
        <p:spPr>
          <a:xfrm>
            <a:off x="7593705" y="3898709"/>
            <a:ext cx="1521589" cy="107721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40% of SA rural Gr5 learners  (&lt;40WCPM) WCPM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74013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46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92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138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84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276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322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368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414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506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552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598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644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69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736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782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828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874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9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966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1012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1058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1104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1196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196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346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496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646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796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946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1096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1246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1396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1546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1696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1846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1996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2146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2296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2446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2596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2746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2896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3046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3196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3346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3496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3646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3796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Neighborhood wealth (Census 2011)</a:t>
            </a:r>
            <a:br>
              <a:rPr lang="en-US" sz="2800" dirty="0" smtClean="0"/>
            </a:br>
            <a:r>
              <a:rPr lang="en-US" sz="2800" dirty="0" smtClean="0"/>
              <a:t>Green=richest; Red=poorest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B2511-D5A3-487A-82FF-4C039FEE504B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5" y="1579562"/>
            <a:ext cx="9049055" cy="50432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59806" y="2442258"/>
            <a:ext cx="1426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Dots=schools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943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Western Cape Primary schools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B2511-D5A3-487A-82FF-4C039FEE504B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0" y="1814265"/>
            <a:ext cx="8242300" cy="499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09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Progression through WC primary schools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B2511-D5A3-487A-82FF-4C039FEE504B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99" y="1527174"/>
            <a:ext cx="9027929" cy="4913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745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Western Cape Secondary Schools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B2511-D5A3-487A-82FF-4C039FEE504B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61" y="1397000"/>
            <a:ext cx="9068718" cy="504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807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B2511-D5A3-487A-82FF-4C039FEE504B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1542" y="1667287"/>
            <a:ext cx="9395658" cy="4502666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85775" y="465138"/>
            <a:ext cx="8201025" cy="931862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Progression through WC secondary schools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65059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Distribution of schools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B2511-D5A3-487A-82FF-4C039FEE504B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23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75" y="1551940"/>
            <a:ext cx="8255148" cy="488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96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Distribution of learners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B2511-D5A3-487A-82FF-4C039FEE504B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24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74" y="1523364"/>
            <a:ext cx="8303405" cy="491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075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can be done?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Prioritize!</a:t>
            </a:r>
          </a:p>
          <a:p>
            <a:pPr lvl="1"/>
            <a:r>
              <a:rPr lang="en-US" dirty="0" smtClean="0"/>
              <a:t>Need to focus intensively on a limited number of goals with clearly measurable outcomes.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Intervene early!</a:t>
            </a:r>
          </a:p>
          <a:p>
            <a:pPr lvl="1"/>
            <a:r>
              <a:rPr lang="en-US" dirty="0" smtClean="0"/>
              <a:t>Matric starts in grade 1. If learners can’t read for meaning by the end of Grade 3 the battle is lost! 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Use data better!</a:t>
            </a:r>
          </a:p>
          <a:p>
            <a:pPr lvl="1"/>
            <a:r>
              <a:rPr lang="en-US" dirty="0" smtClean="0"/>
              <a:t>WC in an extremely good position </a:t>
            </a:r>
            <a:r>
              <a:rPr lang="en-US" dirty="0" err="1" smtClean="0"/>
              <a:t>w.r.t</a:t>
            </a:r>
            <a:r>
              <a:rPr lang="en-US" dirty="0" smtClean="0"/>
              <a:t> data. It has the CEMIS &amp; Systemic data (Gr 3/6/9)</a:t>
            </a:r>
          </a:p>
          <a:p>
            <a:pPr lvl="1"/>
            <a:r>
              <a:rPr lang="en-US" dirty="0" smtClean="0"/>
              <a:t>Identifying schools that need support </a:t>
            </a:r>
          </a:p>
          <a:p>
            <a:pPr lvl="1"/>
            <a:r>
              <a:rPr lang="en-US" dirty="0" smtClean="0"/>
              <a:t>Identifying schools that are exceeding expectations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B2511-D5A3-487A-82FF-4C039FEE504B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25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546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B2511-D5A3-487A-82FF-4C039FEE504B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26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200" y="0"/>
            <a:ext cx="9144000" cy="354244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3542446"/>
            <a:ext cx="4957763" cy="305331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663" y="1330863"/>
            <a:ext cx="3843337" cy="5109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580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B2511-D5A3-487A-82FF-4C039FEE504B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27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825" y="542924"/>
            <a:ext cx="5980831" cy="5743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156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423144" y="1627458"/>
            <a:ext cx="4720856" cy="3240484"/>
          </a:xfrm>
          <a:solidFill>
            <a:srgbClr val="FF0080"/>
          </a:solidFill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Comments / Questions</a:t>
            </a:r>
            <a:r>
              <a:rPr lang="en-US" b="1" dirty="0" smtClean="0">
                <a:solidFill>
                  <a:schemeClr val="bg1"/>
                </a:solidFill>
              </a:rPr>
              <a:t>?</a:t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sz="1800" b="1" dirty="0" smtClean="0">
                <a:solidFill>
                  <a:schemeClr val="bg1"/>
                </a:solidFill>
              </a:rPr>
              <a:t/>
            </a:r>
            <a:br>
              <a:rPr lang="en-US" sz="1800" b="1" dirty="0" smtClean="0">
                <a:solidFill>
                  <a:schemeClr val="bg1"/>
                </a:solidFill>
              </a:rPr>
            </a:br>
            <a:r>
              <a:rPr lang="en-US" sz="1400" dirty="0">
                <a:solidFill>
                  <a:schemeClr val="bg1"/>
                </a:solidFill>
              </a:rPr>
              <a:t/>
            </a:r>
            <a:br>
              <a:rPr lang="en-US" sz="1400" dirty="0">
                <a:solidFill>
                  <a:schemeClr val="bg1"/>
                </a:solidFill>
              </a:rPr>
            </a:br>
            <a:r>
              <a:rPr lang="en-US" sz="2000" dirty="0" smtClean="0">
                <a:solidFill>
                  <a:schemeClr val="bg1"/>
                </a:solidFill>
                <a:hlinkClick r:id="rId2"/>
              </a:rPr>
              <a:t>NicSpaull@gmail.com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endParaRPr lang="en-US" sz="60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209" y="2328645"/>
            <a:ext cx="1921032" cy="1838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95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B2511-D5A3-487A-82FF-4C039FEE504B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29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62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7463" y="426026"/>
            <a:ext cx="6129337" cy="763155"/>
          </a:xfrm>
        </p:spPr>
        <p:txBody>
          <a:bodyPr>
            <a:normAutofit/>
          </a:bodyPr>
          <a:lstStyle/>
          <a:p>
            <a:r>
              <a:rPr lang="en-US" sz="3600" dirty="0" err="1" smtClean="0"/>
              <a:t>Randomised</a:t>
            </a:r>
            <a:r>
              <a:rPr lang="en-US" sz="3600" dirty="0" smtClean="0"/>
              <a:t> Control Trial (RCT)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B2511-D5A3-487A-82FF-4C039FEE504B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30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22" y="1253854"/>
            <a:ext cx="9144000" cy="51217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72" y="0"/>
            <a:ext cx="1557338" cy="149504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098" y="5007567"/>
            <a:ext cx="1695450" cy="1615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39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0080"/>
          </a:solidFill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Findings (1)</a:t>
            </a:r>
            <a:r>
              <a:rPr lang="en-US" b="1" dirty="0">
                <a:solidFill>
                  <a:schemeClr val="bg1"/>
                </a:solidFill>
              </a:rPr>
              <a:t/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sz="3100" i="1" dirty="0" smtClean="0">
                <a:solidFill>
                  <a:schemeClr val="bg1"/>
                </a:solidFill>
              </a:rPr>
              <a:t>National HE outcomes by gender (2008 NSC cohort)</a:t>
            </a:r>
            <a:endParaRPr lang="en-US" sz="4000" b="1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13481"/>
            <a:ext cx="8999621" cy="415898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57200" y="1651816"/>
            <a:ext cx="83820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>
                <a:latin typeface="Arial" charset="0"/>
                <a:ea typeface="Calibri" charset="0"/>
              </a:rPr>
              <a:t>Figure 1:</a:t>
            </a:r>
            <a:r>
              <a:rPr lang="en-US">
                <a:latin typeface="Arial" charset="0"/>
                <a:ea typeface="Calibri" charset="0"/>
              </a:rPr>
              <a:t> National higher education outcomes by gender (2008 NSC Cohort) </a:t>
            </a:r>
            <a:endParaRPr lang="en-US" sz="2800">
              <a:effectLst/>
              <a:latin typeface="Times New Roman" charset="0"/>
              <a:ea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3288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008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High-level findings</a:t>
            </a:r>
            <a:endParaRPr lang="en-US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Chart 3"/>
          <p:cNvGraphicFramePr/>
          <p:nvPr>
            <p:extLst/>
          </p:nvPr>
        </p:nvGraphicFramePr>
        <p:xfrm>
          <a:off x="571500" y="2382519"/>
          <a:ext cx="7572375" cy="44754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457200" y="1417638"/>
            <a:ext cx="84010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b="1" dirty="0">
                <a:latin typeface="Arial" charset="0"/>
                <a:ea typeface="Calibri" charset="0"/>
              </a:rPr>
              <a:t>Figure 1</a:t>
            </a:r>
            <a:r>
              <a:rPr lang="en-US" dirty="0">
                <a:latin typeface="Arial" charset="0"/>
                <a:ea typeface="Calibri" charset="0"/>
              </a:rPr>
              <a:t>: The percentage more females than males from the 2008 NSC Cohort (N=112,402) attaining higher education outcomes (2009-2014) (For corresponding figures see Table 1)</a:t>
            </a:r>
            <a:endParaRPr lang="en-US" sz="2800" dirty="0">
              <a:effectLst/>
              <a:latin typeface="Times New Roman" charset="0"/>
              <a:ea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1296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0"/>
          <a:stretch/>
        </p:blipFill>
        <p:spPr>
          <a:xfrm>
            <a:off x="420967" y="116632"/>
            <a:ext cx="8302066" cy="664197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t="6454" b="12405"/>
          <a:stretch/>
        </p:blipFill>
        <p:spPr>
          <a:xfrm>
            <a:off x="766502" y="2812809"/>
            <a:ext cx="1791503" cy="181706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19578" r="41139"/>
          <a:stretch/>
        </p:blipFill>
        <p:spPr>
          <a:xfrm>
            <a:off x="6655444" y="2812810"/>
            <a:ext cx="1773210" cy="1817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6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229600" cy="720080"/>
          </a:xfrm>
        </p:spPr>
        <p:txBody>
          <a:bodyPr>
            <a:normAutofit/>
          </a:bodyPr>
          <a:lstStyle/>
          <a:p>
            <a:pPr algn="l"/>
            <a:r>
              <a:rPr lang="en-ZA" sz="1600" b="1" dirty="0" smtClean="0">
                <a:solidFill>
                  <a:srgbClr val="0C3936"/>
                </a:solidFill>
                <a:latin typeface="Tunga" panose="020B0502040204020203" pitchFamily="34" charset="0"/>
                <a:cs typeface="Tunga" panose="020B0502040204020203" pitchFamily="34" charset="0"/>
              </a:rPr>
              <a:t>Sample: 230 </a:t>
            </a:r>
            <a:r>
              <a:rPr lang="en-ZA" sz="1600" b="1" dirty="0">
                <a:solidFill>
                  <a:srgbClr val="0C3936"/>
                </a:solidFill>
                <a:latin typeface="Tunga" panose="020B0502040204020203" pitchFamily="34" charset="0"/>
                <a:cs typeface="Tunga" panose="020B0502040204020203" pitchFamily="34" charset="0"/>
              </a:rPr>
              <a:t>schools in North West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4726462"/>
            <a:ext cx="2523281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ZA" sz="2400" dirty="0" smtClean="0">
                <a:latin typeface="Tunga" panose="020B0502040204020203" pitchFamily="34" charset="0"/>
                <a:cs typeface="Tunga" panose="020B0502040204020203" pitchFamily="34" charset="0"/>
              </a:rPr>
              <a:t>3 Interventions targeting HL literacy (Setswana)</a:t>
            </a:r>
            <a:endParaRPr lang="en-ZA" sz="2400" dirty="0">
              <a:latin typeface="Tunga" panose="020B0502040204020203" pitchFamily="34" charset="0"/>
              <a:cs typeface="Tunga" panose="020B0502040204020203" pitchFamily="34" charset="0"/>
            </a:endParaRPr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5574712"/>
              </p:ext>
            </p:extLst>
          </p:nvPr>
        </p:nvGraphicFramePr>
        <p:xfrm>
          <a:off x="647564" y="1088112"/>
          <a:ext cx="8064896" cy="2376264"/>
        </p:xfrm>
        <a:graphic>
          <a:graphicData uri="http://schemas.openxmlformats.org/drawingml/2006/table">
            <a:tbl>
              <a:tblPr firstRow="1" firstCol="1" bandRow="1"/>
              <a:tblGrid>
                <a:gridCol w="2015788"/>
                <a:gridCol w="2015788"/>
                <a:gridCol w="2016660"/>
                <a:gridCol w="2016660"/>
              </a:tblGrid>
              <a:tr h="23762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Control group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5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5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(80 schools)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“Training”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5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Lesson plans, reading materials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5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5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central teacher training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5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5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(50 schools)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“Coaching”</a:t>
                      </a:r>
                      <a:endParaRPr lang="en-Z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5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Lesson plans, reading materials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5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5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on-site </a:t>
                      </a:r>
                      <a:r>
                        <a:rPr lang="en-ZA" sz="15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coaching</a:t>
                      </a:r>
                      <a:r>
                        <a:rPr lang="en-ZA" sz="15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ZA" sz="15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ZA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5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(50 schools)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“Parent Involvement”</a:t>
                      </a:r>
                      <a:endParaRPr lang="en-Z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5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5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(50 schools)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24281" b="15660"/>
          <a:stretch/>
        </p:blipFill>
        <p:spPr>
          <a:xfrm>
            <a:off x="2894608" y="3712998"/>
            <a:ext cx="5658520" cy="272005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b="76482"/>
          <a:stretch/>
        </p:blipFill>
        <p:spPr>
          <a:xfrm>
            <a:off x="3934299" y="105435"/>
            <a:ext cx="4778161" cy="947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28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0" r="4167" b="3537"/>
          <a:stretch/>
        </p:blipFill>
        <p:spPr bwMode="auto">
          <a:xfrm>
            <a:off x="179512" y="1052737"/>
            <a:ext cx="8784976" cy="489654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/>
          <p:cNvSpPr txBox="1">
            <a:spLocks/>
          </p:cNvSpPr>
          <p:nvPr/>
        </p:nvSpPr>
        <p:spPr bwMode="auto">
          <a:xfrm>
            <a:off x="323528" y="332656"/>
            <a:ext cx="8229600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en-ZA" b="1" dirty="0" smtClean="0">
                <a:solidFill>
                  <a:srgbClr val="0C3936"/>
                </a:solidFill>
                <a:latin typeface="Tunga" panose="020B0502040204020203" pitchFamily="34" charset="0"/>
                <a:cs typeface="Tunga" panose="020B0502040204020203" pitchFamily="34" charset="0"/>
              </a:rPr>
              <a:t>Sample: 230 schools in North West</a:t>
            </a:r>
            <a:endParaRPr lang="en-ZA" b="1" dirty="0">
              <a:solidFill>
                <a:srgbClr val="0C3936"/>
              </a:solidFill>
              <a:latin typeface="Tunga" panose="020B0502040204020203" pitchFamily="34" charset="0"/>
              <a:cs typeface="Tunga" panose="020B0502040204020203" pitchFamily="34" charset="0"/>
            </a:endParaRPr>
          </a:p>
        </p:txBody>
      </p:sp>
      <p:pic>
        <p:nvPicPr>
          <p:cNvPr id="6" name="Content Placeholder 3"/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28" t="2880" r="4167" b="18578"/>
          <a:stretch/>
        </p:blipFill>
        <p:spPr bwMode="auto">
          <a:xfrm>
            <a:off x="891250" y="890690"/>
            <a:ext cx="7931499" cy="57879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5349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ZA" b="1" dirty="0" smtClean="0">
                <a:solidFill>
                  <a:srgbClr val="0C3936"/>
                </a:solidFill>
                <a:latin typeface="Tunga" panose="020B0502040204020203" pitchFamily="34" charset="0"/>
                <a:cs typeface="Tunga" panose="020B0502040204020203" pitchFamily="34" charset="0"/>
              </a:rPr>
              <a:t>Main results: </a:t>
            </a:r>
            <a:r>
              <a:rPr lang="en-ZA" sz="3600" b="1" dirty="0" smtClean="0">
                <a:solidFill>
                  <a:srgbClr val="0C3936"/>
                </a:solidFill>
                <a:latin typeface="Tunga" panose="020B0502040204020203" pitchFamily="34" charset="0"/>
                <a:cs typeface="Tunga" panose="020B0502040204020203" pitchFamily="34" charset="0"/>
              </a:rPr>
              <a:t/>
            </a:r>
            <a:br>
              <a:rPr lang="en-ZA" sz="3600" b="1" dirty="0" smtClean="0">
                <a:solidFill>
                  <a:srgbClr val="0C3936"/>
                </a:solidFill>
                <a:latin typeface="Tunga" panose="020B0502040204020203" pitchFamily="34" charset="0"/>
                <a:cs typeface="Tunga" panose="020B0502040204020203" pitchFamily="34" charset="0"/>
              </a:rPr>
            </a:br>
            <a:r>
              <a:rPr lang="en-ZA" sz="3600" b="1" dirty="0" smtClean="0">
                <a:solidFill>
                  <a:srgbClr val="0C3936"/>
                </a:solidFill>
                <a:latin typeface="Tunga" panose="020B0502040204020203" pitchFamily="34" charset="0"/>
                <a:cs typeface="Tunga" panose="020B0502040204020203" pitchFamily="34" charset="0"/>
              </a:rPr>
              <a:t>Impact for those with 2 years of interventions</a:t>
            </a:r>
            <a:endParaRPr lang="en-ZA" sz="3600" b="1" dirty="0">
              <a:solidFill>
                <a:srgbClr val="0C3936"/>
              </a:solidFill>
              <a:latin typeface="Tunga" panose="020B0502040204020203" pitchFamily="34" charset="0"/>
              <a:cs typeface="Tunga" panose="020B050204020402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7122" y="3759423"/>
            <a:ext cx="6341142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ZA" sz="2400" b="1" dirty="0" smtClean="0">
                <a:solidFill>
                  <a:prstClr val="black"/>
                </a:solidFill>
              </a:rPr>
              <a:t>Coaching</a:t>
            </a:r>
            <a:r>
              <a:rPr lang="en-ZA" sz="2400" dirty="0" smtClean="0">
                <a:solidFill>
                  <a:prstClr val="black"/>
                </a:solidFill>
              </a:rPr>
              <a:t>:</a:t>
            </a:r>
            <a:r>
              <a:rPr lang="en-ZA" sz="2000" dirty="0" smtClean="0">
                <a:solidFill>
                  <a:prstClr val="black"/>
                </a:solidFill>
              </a:rPr>
              <a:t> About </a:t>
            </a:r>
            <a:r>
              <a:rPr lang="en-ZA" sz="2400" b="1" dirty="0">
                <a:solidFill>
                  <a:prstClr val="black"/>
                </a:solidFill>
              </a:rPr>
              <a:t>40%</a:t>
            </a:r>
            <a:r>
              <a:rPr lang="en-ZA" sz="2000" dirty="0">
                <a:solidFill>
                  <a:prstClr val="black"/>
                </a:solidFill>
              </a:rPr>
              <a:t> of a year of learning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1560" y="2430180"/>
            <a:ext cx="4608512" cy="461665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ZA" sz="2400" b="1" dirty="0" smtClean="0">
                <a:solidFill>
                  <a:prstClr val="black"/>
                </a:solidFill>
              </a:rPr>
              <a:t>Control</a:t>
            </a:r>
            <a:r>
              <a:rPr lang="en-ZA" sz="2200" dirty="0" smtClean="0">
                <a:solidFill>
                  <a:prstClr val="black"/>
                </a:solidFill>
              </a:rPr>
              <a:t>: 2 years of school</a:t>
            </a:r>
            <a:endParaRPr lang="en-ZA" sz="2200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7122" y="3111351"/>
            <a:ext cx="5333030" cy="461665"/>
          </a:xfrm>
          <a:prstGeom prst="rect">
            <a:avLst/>
          </a:prstGeom>
          <a:solidFill>
            <a:srgbClr val="3D6AA1">
              <a:alpha val="61961"/>
            </a:srgbClr>
          </a:solidFill>
        </p:spPr>
        <p:txBody>
          <a:bodyPr wrap="square" rtlCol="0">
            <a:spAutoFit/>
          </a:bodyPr>
          <a:lstStyle/>
          <a:p>
            <a:r>
              <a:rPr lang="en-ZA" sz="2400" b="1" dirty="0" smtClean="0">
                <a:solidFill>
                  <a:prstClr val="black"/>
                </a:solidFill>
              </a:rPr>
              <a:t>Training</a:t>
            </a:r>
            <a:r>
              <a:rPr lang="en-ZA" sz="2400" dirty="0">
                <a:solidFill>
                  <a:prstClr val="black"/>
                </a:solidFill>
              </a:rPr>
              <a:t>:</a:t>
            </a:r>
            <a:r>
              <a:rPr lang="en-ZA" sz="2000" dirty="0">
                <a:solidFill>
                  <a:prstClr val="black"/>
                </a:solidFill>
              </a:rPr>
              <a:t> About </a:t>
            </a:r>
            <a:r>
              <a:rPr lang="en-ZA" sz="2400" b="1" dirty="0" smtClean="0">
                <a:solidFill>
                  <a:prstClr val="black"/>
                </a:solidFill>
              </a:rPr>
              <a:t>19%</a:t>
            </a:r>
            <a:r>
              <a:rPr lang="en-ZA" sz="2000" dirty="0" smtClean="0">
                <a:solidFill>
                  <a:prstClr val="black"/>
                </a:solidFill>
              </a:rPr>
              <a:t> </a:t>
            </a:r>
            <a:r>
              <a:rPr lang="en-ZA" sz="2000" dirty="0">
                <a:solidFill>
                  <a:prstClr val="black"/>
                </a:solidFill>
              </a:rPr>
              <a:t>of a year of learning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7122" y="4407495"/>
            <a:ext cx="5189014" cy="461665"/>
          </a:xfrm>
          <a:prstGeom prst="rect">
            <a:avLst/>
          </a:prstGeom>
          <a:solidFill>
            <a:schemeClr val="accent3">
              <a:lumMod val="75000"/>
              <a:alpha val="5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ZA" sz="2400" b="1" dirty="0" smtClean="0">
                <a:solidFill>
                  <a:prstClr val="black"/>
                </a:solidFill>
              </a:rPr>
              <a:t>Parents:</a:t>
            </a:r>
            <a:r>
              <a:rPr lang="en-ZA" sz="2000" dirty="0" smtClean="0">
                <a:solidFill>
                  <a:prstClr val="black"/>
                </a:solidFill>
              </a:rPr>
              <a:t> About </a:t>
            </a:r>
            <a:r>
              <a:rPr lang="en-ZA" sz="2400" b="1" dirty="0" smtClean="0">
                <a:solidFill>
                  <a:prstClr val="black"/>
                </a:solidFill>
              </a:rPr>
              <a:t>13%</a:t>
            </a:r>
            <a:r>
              <a:rPr lang="en-ZA" sz="2000" dirty="0" smtClean="0">
                <a:solidFill>
                  <a:prstClr val="black"/>
                </a:solidFill>
              </a:rPr>
              <a:t> </a:t>
            </a:r>
            <a:r>
              <a:rPr lang="en-ZA" sz="2000" dirty="0">
                <a:solidFill>
                  <a:prstClr val="black"/>
                </a:solidFill>
              </a:rPr>
              <a:t>of a year of learning</a:t>
            </a:r>
          </a:p>
        </p:txBody>
      </p:sp>
    </p:spTree>
    <p:extLst>
      <p:ext uri="{BB962C8B-B14F-4D97-AF65-F5344CB8AC3E}">
        <p14:creationId xmlns:p14="http://schemas.microsoft.com/office/powerpoint/2010/main" val="707577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" t="8047" r="10752" b="8988"/>
          <a:stretch/>
        </p:blipFill>
        <p:spPr bwMode="auto">
          <a:xfrm>
            <a:off x="35496" y="0"/>
            <a:ext cx="9108504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val="1502170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B2511-D5A3-487A-82FF-4C039FEE504B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38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81"/>
            <a:ext cx="3287210" cy="2476080"/>
          </a:xfrm>
          <a:prstGeom prst="rect">
            <a:avLst/>
          </a:prstGeom>
        </p:spPr>
      </p:pic>
      <p:graphicFrame>
        <p:nvGraphicFramePr>
          <p:cNvPr id="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7630105"/>
              </p:ext>
            </p:extLst>
          </p:nvPr>
        </p:nvGraphicFramePr>
        <p:xfrm>
          <a:off x="6120311" y="0"/>
          <a:ext cx="3023689" cy="19098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7" name="Chart" r:id="rId4" imgW="8343872" imgH="5286379" progId="MSGraph.Chart.8">
                  <p:embed followColorScheme="full"/>
                </p:oleObj>
              </mc:Choice>
              <mc:Fallback>
                <p:oleObj name="Chart" r:id="rId4" imgW="8343872" imgH="5286379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0311" y="0"/>
                        <a:ext cx="3023689" cy="190982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9786" y="3846601"/>
            <a:ext cx="3320918" cy="173493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22154"/>
            <a:ext cx="2836995" cy="3718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1124" y="1909823"/>
            <a:ext cx="3622876" cy="1892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8836" y="131181"/>
            <a:ext cx="2969850" cy="1720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9" descr="Macintosh HD:Users:Spaull:Dropbox:Journal articles:2015 NEEDU reading Gr5:Kim - READING STUDY (1):Graphs and tables:Fig3-Hist &amp; kdensities WCPM A1 + NEEDU (18 June 2015).tif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723" y="4365016"/>
            <a:ext cx="3097092" cy="2132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3268282" y="2146667"/>
            <a:ext cx="2610533" cy="2103456"/>
            <a:chOff x="179512" y="3717032"/>
            <a:chExt cx="3704817" cy="3239856"/>
          </a:xfrm>
        </p:grpSpPr>
        <p:pic>
          <p:nvPicPr>
            <p:cNvPr id="16" name="Picture 15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3717032"/>
              <a:ext cx="3524912" cy="2846317"/>
            </a:xfrm>
            <a:prstGeom prst="rect">
              <a:avLst/>
            </a:prstGeom>
            <a:noFill/>
            <a:ln>
              <a:noFill/>
            </a:ln>
            <a:effectLst>
              <a:outerShdw blurRad="292100" dist="139700" dir="2700000" algn="tl" rotWithShape="0">
                <a:srgbClr val="333333">
                  <a:alpha val="64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2943857" y="6530239"/>
              <a:ext cx="940472" cy="4266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endParaRPr lang="en-ZA" sz="12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Arial" charset="0"/>
              </a:endParaRPr>
            </a:p>
          </p:txBody>
        </p:sp>
      </p:grpSp>
      <p:pic>
        <p:nvPicPr>
          <p:cNvPr id="21" name="Picture 2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59786" y="5448041"/>
            <a:ext cx="1924493" cy="1409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307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7" grpId="0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15347</TotalTime>
  <Words>1295</Words>
  <Application>Microsoft Macintosh PowerPoint</Application>
  <PresentationFormat>On-screen Show (4:3)</PresentationFormat>
  <Paragraphs>241</Paragraphs>
  <Slides>38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8" baseType="lpstr">
      <vt:lpstr>Calibri</vt:lpstr>
      <vt:lpstr>MS PGothic</vt:lpstr>
      <vt:lpstr>ＭＳ Ｐゴシック</vt:lpstr>
      <vt:lpstr>Roboto Light</vt:lpstr>
      <vt:lpstr>Roboto Medium</vt:lpstr>
      <vt:lpstr>Times New Roman</vt:lpstr>
      <vt:lpstr>Tunga</vt:lpstr>
      <vt:lpstr>Arial</vt:lpstr>
      <vt:lpstr>1_Office Theme</vt:lpstr>
      <vt:lpstr>Chart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Neighborhood wealth (Census 2011) Green=richest; Red=poorest</vt:lpstr>
      <vt:lpstr>Matric results by school quintile (Census 2011) Green=richest; Red=poorest</vt:lpstr>
      <vt:lpstr>PowerPoint Presentation</vt:lpstr>
      <vt:lpstr>PowerPoint Presentation</vt:lpstr>
      <vt:lpstr>What about reading? Do children in English or Afrikaans LOLT schools learn to read?</vt:lpstr>
      <vt:lpstr>What % of students do not learn to read in any language?</vt:lpstr>
      <vt:lpstr>PowerPoint Presentation</vt:lpstr>
      <vt:lpstr>What does this look like in reality?</vt:lpstr>
      <vt:lpstr>Neighborhood wealth (Census 2011) Green=richest; Red=poorest</vt:lpstr>
      <vt:lpstr>Western Cape Primary schools</vt:lpstr>
      <vt:lpstr>Progression through WC primary schools</vt:lpstr>
      <vt:lpstr>Western Cape Secondary Schools</vt:lpstr>
      <vt:lpstr>Progression through WC secondary schools</vt:lpstr>
      <vt:lpstr>Distribution of schools</vt:lpstr>
      <vt:lpstr>Distribution of learners</vt:lpstr>
      <vt:lpstr>What can be done?</vt:lpstr>
      <vt:lpstr>PowerPoint Presentation</vt:lpstr>
      <vt:lpstr>PowerPoint Presentation</vt:lpstr>
      <vt:lpstr>Comments / Questions?   NicSpaull@gmail.com </vt:lpstr>
      <vt:lpstr>PowerPoint Presentation</vt:lpstr>
      <vt:lpstr>Randomised Control Trial (RCT)</vt:lpstr>
      <vt:lpstr>Findings (1) National HE outcomes by gender (2008 NSC cohort)</vt:lpstr>
      <vt:lpstr>High-level findings</vt:lpstr>
      <vt:lpstr>PowerPoint Presentation</vt:lpstr>
      <vt:lpstr>Sample: 230 schools in North West</vt:lpstr>
      <vt:lpstr>PowerPoint Presentation</vt:lpstr>
      <vt:lpstr>Main results:  Impact for those with 2 years of interventions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15.0036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Nic Spaull</cp:lastModifiedBy>
  <cp:revision>195</cp:revision>
  <dcterms:created xsi:type="dcterms:W3CDTF">2012-08-14T16:08:11Z</dcterms:created>
  <dcterms:modified xsi:type="dcterms:W3CDTF">2017-09-19T05:38:35Z</dcterms:modified>
</cp:coreProperties>
</file>