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333" r:id="rId2"/>
    <p:sldId id="393" r:id="rId3"/>
    <p:sldId id="394" r:id="rId4"/>
    <p:sldId id="395" r:id="rId5"/>
    <p:sldId id="396" r:id="rId6"/>
    <p:sldId id="388" r:id="rId7"/>
    <p:sldId id="389" r:id="rId8"/>
    <p:sldId id="390" r:id="rId9"/>
    <p:sldId id="391" r:id="rId10"/>
    <p:sldId id="392" r:id="rId11"/>
    <p:sldId id="367" r:id="rId12"/>
    <p:sldId id="361" r:id="rId13"/>
    <p:sldId id="365" r:id="rId14"/>
    <p:sldId id="366" r:id="rId15"/>
    <p:sldId id="362" r:id="rId16"/>
    <p:sldId id="363" r:id="rId17"/>
    <p:sldId id="364" r:id="rId18"/>
    <p:sldId id="359" r:id="rId19"/>
    <p:sldId id="368" r:id="rId20"/>
    <p:sldId id="381" r:id="rId21"/>
    <p:sldId id="276" r:id="rId22"/>
    <p:sldId id="358" r:id="rId23"/>
    <p:sldId id="382" r:id="rId24"/>
    <p:sldId id="384" r:id="rId25"/>
    <p:sldId id="383" r:id="rId26"/>
    <p:sldId id="385" r:id="rId27"/>
    <p:sldId id="399" r:id="rId28"/>
    <p:sldId id="397" r:id="rId29"/>
    <p:sldId id="398" r:id="rId30"/>
    <p:sldId id="386" r:id="rId31"/>
    <p:sldId id="352" r:id="rId32"/>
    <p:sldId id="353" r:id="rId33"/>
    <p:sldId id="354" r:id="rId34"/>
    <p:sldId id="400" r:id="rId35"/>
    <p:sldId id="369" r:id="rId36"/>
    <p:sldId id="360" r:id="rId37"/>
    <p:sldId id="380" r:id="rId38"/>
    <p:sldId id="372" r:id="rId39"/>
    <p:sldId id="373" r:id="rId40"/>
    <p:sldId id="374" r:id="rId41"/>
    <p:sldId id="387" r:id="rId42"/>
    <p:sldId id="401"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92" autoAdjust="0"/>
    <p:restoredTop sz="94783"/>
  </p:normalViewPr>
  <p:slideViewPr>
    <p:cSldViewPr snapToGrid="0" snapToObjects="1">
      <p:cViewPr>
        <p:scale>
          <a:sx n="72" d="100"/>
          <a:sy n="72" d="100"/>
        </p:scale>
        <p:origin x="-1104" y="-8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paull:Dropbox:Data:prePIRLS%202011:prePIRLS%20levels%20by%20location%20(Apr%20201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paull:Dropbox:AGOF:Meetings:28%20March%20funders%20meeting:prePIRLS%20reading%20graph%20(March%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PrePIRLS</a:t>
            </a:r>
            <a:r>
              <a:rPr lang="en-US" dirty="0" smtClean="0"/>
              <a:t> 2011 - Proportion </a:t>
            </a:r>
            <a:r>
              <a:rPr lang="en-US" dirty="0"/>
              <a:t>of Grade 4 students that are </a:t>
            </a:r>
            <a:r>
              <a:rPr lang="en-US" u="sng" dirty="0"/>
              <a:t>illiterate</a:t>
            </a:r>
            <a:r>
              <a:rPr lang="en-US" dirty="0"/>
              <a:t> and the</a:t>
            </a:r>
            <a:r>
              <a:rPr lang="en-US" baseline="0" dirty="0"/>
              <a:t> proportion who </a:t>
            </a:r>
            <a:r>
              <a:rPr lang="en-US" u="sng" baseline="0" dirty="0"/>
              <a:t>cannot read for meaning </a:t>
            </a:r>
            <a:r>
              <a:rPr lang="en-US" baseline="0" dirty="0"/>
              <a:t>(in LOLT Gr1-3)</a:t>
            </a:r>
          </a:p>
          <a:p>
            <a:pPr>
              <a:defRPr/>
            </a:pPr>
            <a:r>
              <a:rPr lang="en-US" sz="1100" b="0" i="1" baseline="0" dirty="0"/>
              <a:t>Using </a:t>
            </a:r>
            <a:r>
              <a:rPr lang="en-US" sz="1100" b="0" i="1" baseline="0" dirty="0" err="1"/>
              <a:t>prePIRLS</a:t>
            </a:r>
            <a:r>
              <a:rPr lang="en-US" sz="1100" b="0" i="1" baseline="0" dirty="0"/>
              <a:t> 2011 illiterate: cannot reach low benchmark. Read for meaning: reach intermediate benchmark. Note: </a:t>
            </a:r>
            <a:r>
              <a:rPr lang="en-US" sz="1100" b="0" i="1" baseline="0" dirty="0" err="1"/>
              <a:t>prePIRLS</a:t>
            </a:r>
            <a:r>
              <a:rPr lang="en-US" sz="1100" b="0" i="1" baseline="0" dirty="0"/>
              <a:t> </a:t>
            </a:r>
            <a:r>
              <a:rPr lang="en-US" sz="1100" b="0" i="1" baseline="0" dirty="0" smtClean="0"/>
              <a:t>not</a:t>
            </a:r>
            <a:endParaRPr lang="en-US" sz="1100" b="0" i="1" dirty="0"/>
          </a:p>
        </c:rich>
      </c:tx>
      <c:layout/>
      <c:overlay val="0"/>
      <c:spPr>
        <a:solidFill>
          <a:srgbClr val="F2F2F2"/>
        </a:solidFill>
      </c:spPr>
    </c:title>
    <c:autoTitleDeleted val="0"/>
    <c:plotArea>
      <c:layout/>
      <c:barChart>
        <c:barDir val="col"/>
        <c:grouping val="clustered"/>
        <c:varyColors val="0"/>
        <c:ser>
          <c:idx val="0"/>
          <c:order val="0"/>
          <c:tx>
            <c:strRef>
              <c:f>'Fig 1-FprePIRLS by Prov (2) '!$C$45</c:f>
              <c:strCache>
                <c:ptCount val="1"/>
                <c:pt idx="0">
                  <c:v>% Illiterate</c:v>
                </c:pt>
              </c:strCache>
            </c:strRef>
          </c:tx>
          <c:spPr>
            <a:solidFill>
              <a:srgbClr val="FF0000"/>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'!$C$46:$C$54</c:f>
              <c:numCache>
                <c:formatCode>0%</c:formatCode>
                <c:ptCount val="9"/>
                <c:pt idx="0">
                  <c:v>0.1108</c:v>
                </c:pt>
                <c:pt idx="1">
                  <c:v>0.2139</c:v>
                </c:pt>
                <c:pt idx="2">
                  <c:v>0.255</c:v>
                </c:pt>
                <c:pt idx="3">
                  <c:v>0.318</c:v>
                </c:pt>
                <c:pt idx="4">
                  <c:v>0.3242</c:v>
                </c:pt>
                <c:pt idx="5">
                  <c:v>0.2882</c:v>
                </c:pt>
                <c:pt idx="6">
                  <c:v>0.5022</c:v>
                </c:pt>
                <c:pt idx="8">
                  <c:v>0.2878</c:v>
                </c:pt>
              </c:numCache>
            </c:numRef>
          </c:val>
        </c:ser>
        <c:ser>
          <c:idx val="1"/>
          <c:order val="1"/>
          <c:tx>
            <c:strRef>
              <c:f>'Fig 1-FprePIRLS by Prov (2) '!$F$45</c:f>
              <c:strCache>
                <c:ptCount val="1"/>
                <c:pt idx="0">
                  <c:v>% Cannot read for meaning</c:v>
                </c:pt>
              </c:strCache>
            </c:strRef>
          </c:tx>
          <c:spPr>
            <a:solidFill>
              <a:schemeClr val="accent2">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'!$F$46:$F$54</c:f>
              <c:numCache>
                <c:formatCode>0%</c:formatCode>
                <c:ptCount val="9"/>
                <c:pt idx="0">
                  <c:v>0.274</c:v>
                </c:pt>
                <c:pt idx="1">
                  <c:v>0.4438</c:v>
                </c:pt>
                <c:pt idx="2">
                  <c:v>0.574</c:v>
                </c:pt>
                <c:pt idx="3">
                  <c:v>0.5997</c:v>
                </c:pt>
                <c:pt idx="4">
                  <c:v>0.6345</c:v>
                </c:pt>
                <c:pt idx="5">
                  <c:v>0.6639</c:v>
                </c:pt>
                <c:pt idx="6">
                  <c:v>0.8328</c:v>
                </c:pt>
                <c:pt idx="8">
                  <c:v>0.5835</c:v>
                </c:pt>
              </c:numCache>
            </c:numRef>
          </c:val>
        </c:ser>
        <c:dLbls>
          <c:showLegendKey val="0"/>
          <c:showVal val="0"/>
          <c:showCatName val="0"/>
          <c:showSerName val="0"/>
          <c:showPercent val="0"/>
          <c:showBubbleSize val="0"/>
        </c:dLbls>
        <c:gapWidth val="150"/>
        <c:axId val="-2115682904"/>
        <c:axId val="-2073591736"/>
      </c:barChart>
      <c:catAx>
        <c:axId val="-2115682904"/>
        <c:scaling>
          <c:orientation val="minMax"/>
        </c:scaling>
        <c:delete val="0"/>
        <c:axPos val="b"/>
        <c:majorTickMark val="out"/>
        <c:minorTickMark val="none"/>
        <c:tickLblPos val="nextTo"/>
        <c:crossAx val="-2073591736"/>
        <c:crosses val="autoZero"/>
        <c:auto val="1"/>
        <c:lblAlgn val="ctr"/>
        <c:lblOffset val="100"/>
        <c:noMultiLvlLbl val="0"/>
      </c:catAx>
      <c:valAx>
        <c:axId val="-2073591736"/>
        <c:scaling>
          <c:orientation val="minMax"/>
        </c:scaling>
        <c:delete val="0"/>
        <c:axPos val="l"/>
        <c:majorGridlines/>
        <c:numFmt formatCode="0%" sourceLinked="1"/>
        <c:majorTickMark val="out"/>
        <c:minorTickMark val="none"/>
        <c:tickLblPos val="nextTo"/>
        <c:crossAx val="-2115682904"/>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tx>
            <c:strRef>
              <c:f>Sheet2!$K$21</c:f>
              <c:strCache>
                <c:ptCount val="1"/>
                <c:pt idx="0">
                  <c:v>Cannot reach 475 points</c:v>
                </c:pt>
              </c:strCache>
            </c:strRef>
          </c:tx>
          <c:spPr>
            <a:solidFill>
              <a:schemeClr val="tx1"/>
            </a:solidFill>
          </c:spPr>
          <c:invertIfNegative val="0"/>
          <c:dLbls>
            <c:txPr>
              <a:bodyPr/>
              <a:lstStyle/>
              <a:p>
                <a:pPr>
                  <a:defRPr sz="1200" b="1">
                    <a:solidFill>
                      <a:schemeClr val="bg1"/>
                    </a:solidFill>
                  </a:defRPr>
                </a:pPr>
                <a:endParaRPr lang="en-US"/>
              </a:p>
            </c:txPr>
            <c:dLblPos val="ctr"/>
            <c:showLegendKey val="0"/>
            <c:showVal val="1"/>
            <c:showCatName val="0"/>
            <c:showSerName val="0"/>
            <c:showPercent val="0"/>
            <c:showBubbleSize val="0"/>
            <c:showLeaderLines val="0"/>
          </c:dLbls>
          <c:cat>
            <c:strRef>
              <c:f>Sheet2!$L$20:$R$20</c:f>
              <c:strCache>
                <c:ptCount val="7"/>
                <c:pt idx="0">
                  <c:v>Urban</c:v>
                </c:pt>
                <c:pt idx="1">
                  <c:v>Suburban</c:v>
                </c:pt>
                <c:pt idx="2">
                  <c:v>Township</c:v>
                </c:pt>
                <c:pt idx="3">
                  <c:v>Small town/village</c:v>
                </c:pt>
                <c:pt idx="4">
                  <c:v>Remote rural</c:v>
                </c:pt>
                <c:pt idx="6">
                  <c:v>Total</c:v>
                </c:pt>
              </c:strCache>
            </c:strRef>
          </c:cat>
          <c:val>
            <c:numRef>
              <c:f>Sheet2!$L$21:$R$21</c:f>
              <c:numCache>
                <c:formatCode>0%</c:formatCode>
                <c:ptCount val="7"/>
                <c:pt idx="0">
                  <c:v>0.3066</c:v>
                </c:pt>
                <c:pt idx="1">
                  <c:v>0.3073</c:v>
                </c:pt>
                <c:pt idx="2">
                  <c:v>0.6524</c:v>
                </c:pt>
                <c:pt idx="3">
                  <c:v>0.6717</c:v>
                </c:pt>
                <c:pt idx="4">
                  <c:v>0.7068</c:v>
                </c:pt>
                <c:pt idx="6">
                  <c:v>0.604</c:v>
                </c:pt>
              </c:numCache>
            </c:numRef>
          </c:val>
        </c:ser>
        <c:ser>
          <c:idx val="1"/>
          <c:order val="1"/>
          <c:tx>
            <c:strRef>
              <c:f>Sheet2!$K$22</c:f>
              <c:strCache>
                <c:ptCount val="1"/>
                <c:pt idx="0">
                  <c:v>Can read for meaning</c:v>
                </c:pt>
              </c:strCache>
            </c:strRef>
          </c:tx>
          <c:spPr>
            <a:solidFill>
              <a:srgbClr val="80FF00"/>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cat>
            <c:strRef>
              <c:f>Sheet2!$L$20:$R$20</c:f>
              <c:strCache>
                <c:ptCount val="7"/>
                <c:pt idx="0">
                  <c:v>Urban</c:v>
                </c:pt>
                <c:pt idx="1">
                  <c:v>Suburban</c:v>
                </c:pt>
                <c:pt idx="2">
                  <c:v>Township</c:v>
                </c:pt>
                <c:pt idx="3">
                  <c:v>Small town/village</c:v>
                </c:pt>
                <c:pt idx="4">
                  <c:v>Remote rural</c:v>
                </c:pt>
                <c:pt idx="6">
                  <c:v>Total</c:v>
                </c:pt>
              </c:strCache>
            </c:strRef>
          </c:cat>
          <c:val>
            <c:numRef>
              <c:f>Sheet2!$L$22:$R$22</c:f>
              <c:numCache>
                <c:formatCode>0%</c:formatCode>
                <c:ptCount val="7"/>
                <c:pt idx="0">
                  <c:v>0.6934</c:v>
                </c:pt>
                <c:pt idx="1">
                  <c:v>0.6927</c:v>
                </c:pt>
                <c:pt idx="2">
                  <c:v>0.3476</c:v>
                </c:pt>
                <c:pt idx="3">
                  <c:v>0.3283</c:v>
                </c:pt>
                <c:pt idx="4">
                  <c:v>0.2932</c:v>
                </c:pt>
                <c:pt idx="6">
                  <c:v>0.396</c:v>
                </c:pt>
              </c:numCache>
            </c:numRef>
          </c:val>
        </c:ser>
        <c:dLbls>
          <c:showLegendKey val="0"/>
          <c:showVal val="0"/>
          <c:showCatName val="0"/>
          <c:showSerName val="0"/>
          <c:showPercent val="0"/>
          <c:showBubbleSize val="0"/>
        </c:dLbls>
        <c:gapWidth val="150"/>
        <c:overlap val="100"/>
        <c:axId val="-2074299944"/>
        <c:axId val="-2074170776"/>
      </c:barChart>
      <c:catAx>
        <c:axId val="-2074299944"/>
        <c:scaling>
          <c:orientation val="minMax"/>
        </c:scaling>
        <c:delete val="0"/>
        <c:axPos val="b"/>
        <c:majorTickMark val="out"/>
        <c:minorTickMark val="none"/>
        <c:tickLblPos val="nextTo"/>
        <c:txPr>
          <a:bodyPr/>
          <a:lstStyle/>
          <a:p>
            <a:pPr>
              <a:defRPr sz="1050" b="1"/>
            </a:pPr>
            <a:endParaRPr lang="en-US"/>
          </a:p>
        </c:txPr>
        <c:crossAx val="-2074170776"/>
        <c:crosses val="autoZero"/>
        <c:auto val="1"/>
        <c:lblAlgn val="ctr"/>
        <c:lblOffset val="100"/>
        <c:noMultiLvlLbl val="0"/>
      </c:catAx>
      <c:valAx>
        <c:axId val="-2074170776"/>
        <c:scaling>
          <c:orientation val="minMax"/>
        </c:scaling>
        <c:delete val="0"/>
        <c:axPos val="l"/>
        <c:majorGridlines/>
        <c:numFmt formatCode="0%" sourceLinked="1"/>
        <c:majorTickMark val="out"/>
        <c:minorTickMark val="none"/>
        <c:tickLblPos val="nextTo"/>
        <c:crossAx val="-2074299944"/>
        <c:crosses val="autoZero"/>
        <c:crossBetween val="between"/>
      </c:valAx>
      <c:spPr>
        <a:solidFill>
          <a:schemeClr val="bg1">
            <a:lumMod val="95000"/>
          </a:schemeClr>
        </a:solidFill>
      </c:spPr>
    </c:plotArea>
    <c:legend>
      <c:legendPos val="r"/>
      <c:layout/>
      <c:overlay val="0"/>
      <c:spPr>
        <a:solidFill>
          <a:schemeClr val="bg1">
            <a:lumMod val="95000"/>
          </a:schemeClr>
        </a:solidFill>
      </c:spPr>
      <c:txPr>
        <a:bodyPr/>
        <a:lstStyle/>
        <a:p>
          <a:pPr>
            <a:defRPr sz="14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spPr>
            <a:solidFill>
              <a:srgbClr val="A80000"/>
            </a:solidFill>
          </c:spPr>
          <c:invertIfNegative val="0"/>
          <c:dLbls>
            <c:txPr>
              <a:bodyPr/>
              <a:lstStyle/>
              <a:p>
                <a:pPr>
                  <a:defRPr sz="1100">
                    <a:solidFill>
                      <a:schemeClr val="bg1"/>
                    </a:solidFill>
                  </a:defRPr>
                </a:pPr>
                <a:endParaRPr lang="en-US"/>
              </a:p>
            </c:txPr>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Sheet1!$C$46:$C$66</c:f>
              <c:numCache>
                <c:formatCode>0%</c:formatCode>
                <c:ptCount val="21"/>
                <c:pt idx="0">
                  <c:v>0.722</c:v>
                </c:pt>
                <c:pt idx="1">
                  <c:v>0.7694</c:v>
                </c:pt>
                <c:pt idx="2">
                  <c:v>0.7796</c:v>
                </c:pt>
                <c:pt idx="3">
                  <c:v>0.7014</c:v>
                </c:pt>
                <c:pt idx="4">
                  <c:v>0.7714</c:v>
                </c:pt>
                <c:pt idx="5">
                  <c:v>0.5741</c:v>
                </c:pt>
                <c:pt idx="6">
                  <c:v>0.7224</c:v>
                </c:pt>
                <c:pt idx="7">
                  <c:v>0.8292</c:v>
                </c:pt>
                <c:pt idx="8">
                  <c:v>0.7655</c:v>
                </c:pt>
                <c:pt idx="9">
                  <c:v>0.7402</c:v>
                </c:pt>
                <c:pt idx="10">
                  <c:v>0.5541</c:v>
                </c:pt>
                <c:pt idx="11">
                  <c:v>0.5738</c:v>
                </c:pt>
                <c:pt idx="12">
                  <c:v>0.7297</c:v>
                </c:pt>
                <c:pt idx="13">
                  <c:v>0.6853</c:v>
                </c:pt>
                <c:pt idx="14">
                  <c:v>0.5993</c:v>
                </c:pt>
                <c:pt idx="15">
                  <c:v>0.5584</c:v>
                </c:pt>
                <c:pt idx="17">
                  <c:v>0.3041</c:v>
                </c:pt>
                <c:pt idx="18">
                  <c:v>0.4366</c:v>
                </c:pt>
                <c:pt idx="19">
                  <c:v>0.2033</c:v>
                </c:pt>
                <c:pt idx="20">
                  <c:v>0.0315</c:v>
                </c:pt>
              </c:numCache>
            </c:numRef>
          </c:val>
        </c:ser>
        <c:ser>
          <c:idx val="1"/>
          <c:order val="1"/>
          <c:spPr>
            <a:solidFill>
              <a:schemeClr val="bg1">
                <a:lumMod val="50000"/>
              </a:schemeClr>
            </a:solidFill>
          </c:spPr>
          <c:invertIfNegative val="0"/>
          <c:dLbls>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Sheet1!$D$46:$D$66</c:f>
              <c:numCache>
                <c:formatCode>0%</c:formatCode>
                <c:ptCount val="21"/>
                <c:pt idx="0">
                  <c:v>0.1929</c:v>
                </c:pt>
                <c:pt idx="1">
                  <c:v>0.1581</c:v>
                </c:pt>
                <c:pt idx="2">
                  <c:v>0.1871</c:v>
                </c:pt>
                <c:pt idx="3">
                  <c:v>0.249</c:v>
                </c:pt>
                <c:pt idx="4">
                  <c:v>0.1837</c:v>
                </c:pt>
                <c:pt idx="5">
                  <c:v>0.3301</c:v>
                </c:pt>
                <c:pt idx="6">
                  <c:v>0.2174</c:v>
                </c:pt>
                <c:pt idx="7">
                  <c:v>0.1594</c:v>
                </c:pt>
                <c:pt idx="8">
                  <c:v>0.1994</c:v>
                </c:pt>
                <c:pt idx="9">
                  <c:v>0.1901</c:v>
                </c:pt>
                <c:pt idx="10">
                  <c:v>0.3308</c:v>
                </c:pt>
                <c:pt idx="11">
                  <c:v>0.3006</c:v>
                </c:pt>
                <c:pt idx="12">
                  <c:v>0.2294</c:v>
                </c:pt>
                <c:pt idx="13">
                  <c:v>0.2635</c:v>
                </c:pt>
                <c:pt idx="14">
                  <c:v>0.3053</c:v>
                </c:pt>
                <c:pt idx="15">
                  <c:v>0.2814</c:v>
                </c:pt>
                <c:pt idx="17">
                  <c:v>0.3048</c:v>
                </c:pt>
                <c:pt idx="18">
                  <c:v>0.2394</c:v>
                </c:pt>
                <c:pt idx="19">
                  <c:v>0.3079</c:v>
                </c:pt>
                <c:pt idx="20">
                  <c:v>0.1069</c:v>
                </c:pt>
              </c:numCache>
            </c:numRef>
          </c:val>
        </c:ser>
        <c:ser>
          <c:idx val="2"/>
          <c:order val="2"/>
          <c:spPr>
            <a:solidFill>
              <a:srgbClr val="3366FF"/>
            </a:solidFill>
          </c:spPr>
          <c:invertIfNegative val="0"/>
          <c:dLbls>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Sheet1!$E$46:$E$66</c:f>
              <c:numCache>
                <c:formatCode>0%</c:formatCode>
                <c:ptCount val="21"/>
                <c:pt idx="0">
                  <c:v>0.0675</c:v>
                </c:pt>
                <c:pt idx="1">
                  <c:v>0.0675</c:v>
                </c:pt>
                <c:pt idx="2">
                  <c:v>0.0333</c:v>
                </c:pt>
                <c:pt idx="3">
                  <c:v>0.0495</c:v>
                </c:pt>
                <c:pt idx="4">
                  <c:v>0.0446</c:v>
                </c:pt>
                <c:pt idx="5">
                  <c:v>0.0856</c:v>
                </c:pt>
                <c:pt idx="6">
                  <c:v>0.0541</c:v>
                </c:pt>
                <c:pt idx="7">
                  <c:v>0.0114</c:v>
                </c:pt>
                <c:pt idx="8">
                  <c:v>0.0351</c:v>
                </c:pt>
                <c:pt idx="9">
                  <c:v>0.0646</c:v>
                </c:pt>
                <c:pt idx="10">
                  <c:v>0.1056</c:v>
                </c:pt>
                <c:pt idx="11">
                  <c:v>0.1252</c:v>
                </c:pt>
                <c:pt idx="12">
                  <c:v>0.0394</c:v>
                </c:pt>
                <c:pt idx="13">
                  <c:v>0.0384</c:v>
                </c:pt>
                <c:pt idx="14">
                  <c:v>0.0954</c:v>
                </c:pt>
                <c:pt idx="15">
                  <c:v>0.1303</c:v>
                </c:pt>
                <c:pt idx="17">
                  <c:v>0.2663</c:v>
                </c:pt>
                <c:pt idx="18">
                  <c:v>0.2195</c:v>
                </c:pt>
                <c:pt idx="19">
                  <c:v>0.3252</c:v>
                </c:pt>
                <c:pt idx="20">
                  <c:v>0.3911</c:v>
                </c:pt>
              </c:numCache>
            </c:numRef>
          </c:val>
        </c:ser>
        <c:ser>
          <c:idx val="3"/>
          <c:order val="3"/>
          <c:spPr>
            <a:solidFill>
              <a:srgbClr val="00009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Sheet1!$F$46:$F$66</c:f>
              <c:numCache>
                <c:formatCode>0%</c:formatCode>
                <c:ptCount val="21"/>
                <c:pt idx="0">
                  <c:v>0.0176</c:v>
                </c:pt>
                <c:pt idx="1">
                  <c:v>0.005</c:v>
                </c:pt>
                <c:pt idx="2">
                  <c:v>0.0</c:v>
                </c:pt>
                <c:pt idx="3">
                  <c:v>0.0</c:v>
                </c:pt>
                <c:pt idx="4">
                  <c:v>0.0003</c:v>
                </c:pt>
                <c:pt idx="5">
                  <c:v>0.0102</c:v>
                </c:pt>
                <c:pt idx="6">
                  <c:v>0.0061</c:v>
                </c:pt>
                <c:pt idx="7">
                  <c:v>0.0</c:v>
                </c:pt>
                <c:pt idx="8">
                  <c:v>0.0</c:v>
                </c:pt>
                <c:pt idx="9">
                  <c:v>0.0051</c:v>
                </c:pt>
                <c:pt idx="10">
                  <c:v>0.0094</c:v>
                </c:pt>
                <c:pt idx="11">
                  <c:v>0.0004</c:v>
                </c:pt>
                <c:pt idx="12">
                  <c:v>0.0015</c:v>
                </c:pt>
                <c:pt idx="13">
                  <c:v>0.0127</c:v>
                </c:pt>
                <c:pt idx="14">
                  <c:v>0.0</c:v>
                </c:pt>
                <c:pt idx="15">
                  <c:v>0.0298</c:v>
                </c:pt>
                <c:pt idx="17">
                  <c:v>0.1247</c:v>
                </c:pt>
                <c:pt idx="18">
                  <c:v>0.1044</c:v>
                </c:pt>
                <c:pt idx="19">
                  <c:v>0.1636</c:v>
                </c:pt>
                <c:pt idx="20">
                  <c:v>0.4705</c:v>
                </c:pt>
              </c:numCache>
            </c:numRef>
          </c:val>
        </c:ser>
        <c:dLbls>
          <c:showLegendKey val="0"/>
          <c:showVal val="0"/>
          <c:showCatName val="0"/>
          <c:showSerName val="0"/>
          <c:showPercent val="0"/>
          <c:showBubbleSize val="0"/>
        </c:dLbls>
        <c:gapWidth val="5"/>
        <c:overlap val="100"/>
        <c:axId val="-2074868584"/>
        <c:axId val="-2074327784"/>
      </c:barChart>
      <c:catAx>
        <c:axId val="-2074868584"/>
        <c:scaling>
          <c:orientation val="minMax"/>
        </c:scaling>
        <c:delete val="0"/>
        <c:axPos val="b"/>
        <c:majorTickMark val="out"/>
        <c:minorTickMark val="none"/>
        <c:tickLblPos val="nextTo"/>
        <c:txPr>
          <a:bodyPr/>
          <a:lstStyle/>
          <a:p>
            <a:pPr>
              <a:defRPr sz="700"/>
            </a:pPr>
            <a:endParaRPr lang="en-US"/>
          </a:p>
        </c:txPr>
        <c:crossAx val="-2074327784"/>
        <c:crosses val="autoZero"/>
        <c:auto val="1"/>
        <c:lblAlgn val="ctr"/>
        <c:lblOffset val="100"/>
        <c:noMultiLvlLbl val="0"/>
      </c:catAx>
      <c:valAx>
        <c:axId val="-2074327784"/>
        <c:scaling>
          <c:orientation val="minMax"/>
        </c:scaling>
        <c:delete val="0"/>
        <c:axPos val="l"/>
        <c:majorGridlines/>
        <c:numFmt formatCode="0%" sourceLinked="1"/>
        <c:majorTickMark val="out"/>
        <c:minorTickMark val="none"/>
        <c:tickLblPos val="nextTo"/>
        <c:crossAx val="-2074868584"/>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A89403-DA38-B047-8854-25FD7CC6E876}" type="datetimeFigureOut">
              <a:rPr lang="en-US" smtClean="0"/>
              <a:t>17/03/19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6B9D7A-377F-8E43-BD29-02F2631BF112}" type="slidenum">
              <a:rPr lang="en-US" smtClean="0"/>
              <a:t>‹#›</a:t>
            </a:fld>
            <a:endParaRPr lang="en-US"/>
          </a:p>
        </p:txBody>
      </p:sp>
    </p:spTree>
    <p:extLst>
      <p:ext uri="{BB962C8B-B14F-4D97-AF65-F5344CB8AC3E}">
        <p14:creationId xmlns:p14="http://schemas.microsoft.com/office/powerpoint/2010/main" val="17285545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Click</a:t>
            </a:r>
            <a:r>
              <a:rPr lang="en-ZA" baseline="0" dirty="0" smtClean="0"/>
              <a:t> once: 3 images for 4 seconds</a:t>
            </a:r>
            <a:endParaRPr lang="en-ZA" dirty="0"/>
          </a:p>
        </p:txBody>
      </p:sp>
      <p:sp>
        <p:nvSpPr>
          <p:cNvPr id="4" name="Slide Number Placeholder 3"/>
          <p:cNvSpPr>
            <a:spLocks noGrp="1"/>
          </p:cNvSpPr>
          <p:nvPr>
            <p:ph type="sldNum" sz="quarter" idx="10"/>
          </p:nvPr>
        </p:nvSpPr>
        <p:spPr/>
        <p:txBody>
          <a:bodyPr/>
          <a:lstStyle/>
          <a:p>
            <a:fld id="{CB9C34DF-470D-40A6-9074-20B5166A8264}" type="slidenum">
              <a:rPr lang="en-US" smtClean="0"/>
              <a:t>2</a:t>
            </a:fld>
            <a:endParaRPr lang="en-US"/>
          </a:p>
        </p:txBody>
      </p:sp>
    </p:spTree>
    <p:extLst>
      <p:ext uri="{BB962C8B-B14F-4D97-AF65-F5344CB8AC3E}">
        <p14:creationId xmlns:p14="http://schemas.microsoft.com/office/powerpoint/2010/main" val="3579627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B9C34DF-470D-40A6-9074-20B5166A8264}" type="slidenum">
              <a:rPr lang="en-US" smtClean="0"/>
              <a:t>3</a:t>
            </a:fld>
            <a:endParaRPr lang="en-US"/>
          </a:p>
        </p:txBody>
      </p:sp>
    </p:spTree>
    <p:extLst>
      <p:ext uri="{BB962C8B-B14F-4D97-AF65-F5344CB8AC3E}">
        <p14:creationId xmlns:p14="http://schemas.microsoft.com/office/powerpoint/2010/main" val="3525843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B9C34DF-470D-40A6-9074-20B5166A8264}" type="slidenum">
              <a:rPr lang="en-US" smtClean="0"/>
              <a:t>4</a:t>
            </a:fld>
            <a:endParaRPr lang="en-US"/>
          </a:p>
        </p:txBody>
      </p:sp>
    </p:spTree>
    <p:extLst>
      <p:ext uri="{BB962C8B-B14F-4D97-AF65-F5344CB8AC3E}">
        <p14:creationId xmlns:p14="http://schemas.microsoft.com/office/powerpoint/2010/main" val="3525843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Dekaban</a:t>
            </a:r>
            <a:r>
              <a:rPr lang="en-US" dirty="0"/>
              <a:t>, A.S. and </a:t>
            </a:r>
            <a:r>
              <a:rPr lang="en-US" dirty="0" err="1"/>
              <a:t>Sadowsky</a:t>
            </a:r>
            <a:r>
              <a:rPr lang="en-US" dirty="0"/>
              <a:t>, D., Changes in brain weights during the span of human life: relation of brain weights to body heights and body weights, </a:t>
            </a:r>
            <a:r>
              <a:rPr lang="en-US" i="1" dirty="0" smtClean="0"/>
              <a:t>Annals of Neurology</a:t>
            </a:r>
            <a:r>
              <a:rPr lang="en-US" dirty="0"/>
              <a:t>, 4:345-356, 1978</a:t>
            </a:r>
          </a:p>
        </p:txBody>
      </p:sp>
      <p:sp>
        <p:nvSpPr>
          <p:cNvPr id="4" name="Slide Number Placeholder 3"/>
          <p:cNvSpPr>
            <a:spLocks noGrp="1"/>
          </p:cNvSpPr>
          <p:nvPr>
            <p:ph type="sldNum" sz="quarter" idx="10"/>
          </p:nvPr>
        </p:nvSpPr>
        <p:spPr/>
        <p:txBody>
          <a:bodyPr/>
          <a:lstStyle/>
          <a:p>
            <a:fld id="{CB9C34DF-470D-40A6-9074-20B5166A8264}" type="slidenum">
              <a:rPr lang="en-US" smtClean="0"/>
              <a:t>5</a:t>
            </a:fld>
            <a:endParaRPr lang="en-US"/>
          </a:p>
        </p:txBody>
      </p:sp>
    </p:spTree>
    <p:extLst>
      <p:ext uri="{BB962C8B-B14F-4D97-AF65-F5344CB8AC3E}">
        <p14:creationId xmlns:p14="http://schemas.microsoft.com/office/powerpoint/2010/main" val="1571086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ZA" dirty="0"/>
              <a:t>The basic architecture of the brain is constructed through an ongoing process that begins before birth and continues into adulthood. </a:t>
            </a:r>
            <a:r>
              <a:rPr lang="en-ZA" b="1" dirty="0">
                <a:solidFill>
                  <a:srgbClr val="FF0000"/>
                </a:solidFill>
              </a:rPr>
              <a:t>During the first few years of life, 700 new synapses (neural connections) are formed every second</a:t>
            </a:r>
            <a:r>
              <a:rPr lang="en-ZA" dirty="0"/>
              <a:t>. After a period of rapid proliferation, connections are reduced through a process called pruning, so that brain circuits can become more efficient. Early experiences affect the nature and quality of the brain’s developing architecture by determining which circuits are reinforced and which are pruned through lack of use. Some people refer to this as “use it or lose it." Graphic Source: Chugani, H.T. Synaptic Density. [Drawing]. In R. Shore, Rethinking the Brain: New Insights into Early Development (p. 20). New York: Families and Work Institute, 1997</a:t>
            </a:r>
          </a:p>
          <a:p>
            <a:r>
              <a:rPr lang="en-GB" dirty="0"/>
              <a:t> </a:t>
            </a:r>
            <a:endParaRPr lang="en-ZA" dirty="0"/>
          </a:p>
          <a:p>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6</a:t>
            </a:fld>
            <a:endParaRPr lang="en-US"/>
          </a:p>
        </p:txBody>
      </p:sp>
    </p:spTree>
    <p:extLst>
      <p:ext uri="{BB962C8B-B14F-4D97-AF65-F5344CB8AC3E}">
        <p14:creationId xmlns:p14="http://schemas.microsoft.com/office/powerpoint/2010/main" val="3237812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747,000 km (747,000,000m) of roads in South </a:t>
            </a:r>
            <a:r>
              <a:rPr lang="en-US" dirty="0" err="1" smtClean="0"/>
              <a:t>africa</a:t>
            </a:r>
            <a:r>
              <a:rPr lang="en-US" dirty="0" smtClean="0"/>
              <a:t>. If we assume that there was an interchange every 100m that’s </a:t>
            </a:r>
            <a:r>
              <a:rPr lang="en-US" dirty="0" smtClean="0"/>
              <a:t>7,</a:t>
            </a:r>
            <a:r>
              <a:rPr lang="en-US" baseline="0" dirty="0" smtClean="0"/>
              <a:t> 47</a:t>
            </a:r>
            <a:r>
              <a:rPr lang="en-US" dirty="0" smtClean="0"/>
              <a:t>0,000 interchanges (world=300mil</a:t>
            </a:r>
            <a:r>
              <a:rPr lang="en-US" baseline="0" dirty="0" smtClean="0"/>
              <a:t> interchanges if you assume that there are 1,500,000 interchanges per country) </a:t>
            </a:r>
            <a:endParaRPr lang="en-US" dirty="0" smtClean="0"/>
          </a:p>
          <a:p>
            <a:endParaRPr lang="en-US" dirty="0" smtClean="0"/>
          </a:p>
          <a:p>
            <a:r>
              <a:rPr lang="en-US" dirty="0" smtClean="0"/>
              <a:t>700 synapses/s = 42,000 in a minute = 2,520 000 in an hour. 142,857. It would take a child under 3-days to build it from scratch.</a:t>
            </a:r>
            <a:r>
              <a:rPr lang="en-US" baseline="0" dirty="0" smtClean="0"/>
              <a:t> For every single interchange in the entire world it would take 3 months. </a:t>
            </a:r>
            <a:endParaRPr lang="en-US" dirty="0" smtClean="0"/>
          </a:p>
          <a:p>
            <a:endParaRPr lang="en-US" dirty="0" smtClean="0"/>
          </a:p>
          <a:p>
            <a:r>
              <a:rPr lang="en-US" dirty="0" smtClean="0"/>
              <a:t>http://</a:t>
            </a:r>
            <a:r>
              <a:rPr lang="en-US" dirty="0" err="1" smtClean="0"/>
              <a:t>www.tradingeconomics.com</a:t>
            </a:r>
            <a:r>
              <a:rPr lang="en-US" dirty="0" smtClean="0"/>
              <a:t>/south-</a:t>
            </a:r>
            <a:r>
              <a:rPr lang="en-US" dirty="0" err="1" smtClean="0"/>
              <a:t>africa</a:t>
            </a:r>
            <a:r>
              <a:rPr lang="en-US" dirty="0" smtClean="0"/>
              <a:t>/roads-total-network-km-</a:t>
            </a:r>
            <a:r>
              <a:rPr lang="en-US" dirty="0" err="1" smtClean="0"/>
              <a:t>wb</a:t>
            </a:r>
            <a:r>
              <a:rPr lang="en-US" dirty="0" smtClean="0"/>
              <a:t>-</a:t>
            </a:r>
            <a:r>
              <a:rPr lang="en-US" dirty="0" err="1" smtClean="0"/>
              <a:t>data.html</a:t>
            </a:r>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8</a:t>
            </a:fld>
            <a:endParaRPr lang="en-US"/>
          </a:p>
        </p:txBody>
      </p:sp>
    </p:spTree>
    <p:extLst>
      <p:ext uri="{BB962C8B-B14F-4D97-AF65-F5344CB8AC3E}">
        <p14:creationId xmlns:p14="http://schemas.microsoft.com/office/powerpoint/2010/main" val="55206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 is a big country. Maybe 1,500,000 interchanges in the average country</a:t>
            </a:r>
          </a:p>
          <a:p>
            <a:r>
              <a:rPr lang="en-US" dirty="0" smtClean="0"/>
              <a:t>300 million road interchanges on the earth</a:t>
            </a:r>
            <a:r>
              <a:rPr lang="is-IS" dirty="0" smtClean="0"/>
              <a:t>…</a:t>
            </a:r>
            <a:r>
              <a:rPr lang="en-US" dirty="0" smtClean="0"/>
              <a:t>  </a:t>
            </a:r>
          </a:p>
          <a:p>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10</a:t>
            </a:fld>
            <a:endParaRPr lang="en-US"/>
          </a:p>
        </p:txBody>
      </p:sp>
    </p:spTree>
    <p:extLst>
      <p:ext uri="{BB962C8B-B14F-4D97-AF65-F5344CB8AC3E}">
        <p14:creationId xmlns:p14="http://schemas.microsoft.com/office/powerpoint/2010/main" val="2325531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40</a:t>
            </a:r>
            <a:r>
              <a:rPr lang="en-US" baseline="0" dirty="0" smtClean="0"/>
              <a:t> words in 60s = 1,5s/word</a:t>
            </a:r>
          </a:p>
          <a:p>
            <a:r>
              <a:rPr lang="en-US" baseline="0" dirty="0" smtClean="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17</a:t>
            </a:fld>
            <a:endParaRPr lang="en-US"/>
          </a:p>
        </p:txBody>
      </p:sp>
    </p:spTree>
    <p:extLst>
      <p:ext uri="{BB962C8B-B14F-4D97-AF65-F5344CB8AC3E}">
        <p14:creationId xmlns:p14="http://schemas.microsoft.com/office/powerpoint/2010/main" val="2476153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87338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4129009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C05CF-3FD4-6847-8B95-DA3FECF780BC}" type="datetimeFigureOut">
              <a:rPr lang="en-US" smtClean="0"/>
              <a:t>17/03/19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4062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4C05CF-3FD4-6847-8B95-DA3FECF780BC}" type="datetimeFigureOut">
              <a:rPr lang="en-US" smtClean="0"/>
              <a:t>17/03/19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974445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4C05CF-3FD4-6847-8B95-DA3FECF780BC}" type="datetimeFigureOut">
              <a:rPr lang="en-US" smtClean="0"/>
              <a:t>17/03/19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719747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4C05CF-3FD4-6847-8B95-DA3FECF780BC}" type="datetimeFigureOut">
              <a:rPr lang="en-US" smtClean="0"/>
              <a:t>17/03/19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417625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C05CF-3FD4-6847-8B95-DA3FECF780BC}" type="datetimeFigureOut">
              <a:rPr lang="en-US" smtClean="0"/>
              <a:t>17/03/19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0401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17/03/19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69990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17/03/19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104686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536632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2307624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C05CF-3FD4-6847-8B95-DA3FECF780BC}" type="datetimeFigureOut">
              <a:rPr lang="en-US" smtClean="0"/>
              <a:t>17/03/19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4C1A2-1124-BF4A-9144-71D5D089101A}" type="slidenum">
              <a:rPr lang="en-US" smtClean="0"/>
              <a:t>‹#›</a:t>
            </a:fld>
            <a:endParaRPr lang="en-US"/>
          </a:p>
        </p:txBody>
      </p:sp>
    </p:spTree>
    <p:extLst>
      <p:ext uri="{BB962C8B-B14F-4D97-AF65-F5344CB8AC3E}">
        <p14:creationId xmlns:p14="http://schemas.microsoft.com/office/powerpoint/2010/main" val="3323970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6" Type="http://schemas.openxmlformats.org/officeDocument/2006/relationships/image" Target="../media/image43.jpeg"/><Relationship Id="rId7" Type="http://schemas.openxmlformats.org/officeDocument/2006/relationships/image" Target="../media/image44.jpeg"/><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6" Type="http://schemas.openxmlformats.org/officeDocument/2006/relationships/image" Target="../media/image49.jpeg"/><Relationship Id="rId7"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92701" y="288758"/>
            <a:ext cx="3429000" cy="1895642"/>
          </a:xfrm>
          <a:solidFill>
            <a:srgbClr val="0080FF"/>
          </a:solidFill>
        </p:spPr>
        <p:txBody>
          <a:bodyPr>
            <a:noAutofit/>
          </a:bodyPr>
          <a:lstStyle/>
          <a:p>
            <a:r>
              <a:rPr lang="en-US" sz="2400" b="1" dirty="0" smtClean="0">
                <a:solidFill>
                  <a:srgbClr val="FFFFFF"/>
                </a:solidFill>
              </a:rPr>
              <a:t>ECD and reading in South Africa?</a:t>
            </a:r>
            <a:r>
              <a:rPr lang="en-US" sz="2400" b="1" dirty="0" smtClean="0">
                <a:solidFill>
                  <a:srgbClr val="FFFFFF"/>
                </a:solidFill>
              </a:rPr>
              <a:t/>
            </a:r>
            <a:br>
              <a:rPr lang="en-US" sz="2400" b="1" dirty="0" smtClean="0">
                <a:solidFill>
                  <a:srgbClr val="FFFFFF"/>
                </a:solidFill>
              </a:rPr>
            </a:br>
            <a:r>
              <a:rPr lang="en-US" sz="2400" b="1" dirty="0" smtClean="0">
                <a:solidFill>
                  <a:srgbClr val="FFFFFF"/>
                </a:solidFill>
              </a:rPr>
              <a:t>-Nic Spaull </a:t>
            </a:r>
            <a:br>
              <a:rPr lang="en-US" sz="2400" b="1" dirty="0" smtClean="0">
                <a:solidFill>
                  <a:srgbClr val="FFFFFF"/>
                </a:solidFill>
              </a:rPr>
            </a:br>
            <a:r>
              <a:rPr lang="en-US" sz="1600" i="1" dirty="0" smtClean="0">
                <a:solidFill>
                  <a:srgbClr val="FFFFFF"/>
                </a:solidFill>
              </a:rPr>
              <a:t>Stellenbosch University &amp; </a:t>
            </a:r>
            <a:br>
              <a:rPr lang="en-US" sz="1600" i="1" dirty="0" smtClean="0">
                <a:solidFill>
                  <a:srgbClr val="FFFFFF"/>
                </a:solidFill>
              </a:rPr>
            </a:br>
            <a:r>
              <a:rPr lang="en-US" sz="1600" i="1" dirty="0" smtClean="0">
                <a:solidFill>
                  <a:srgbClr val="FFFFFF"/>
                </a:solidFill>
              </a:rPr>
              <a:t>Allan Gray </a:t>
            </a:r>
            <a:r>
              <a:rPr lang="en-US" sz="1600" i="1" dirty="0" err="1" smtClean="0">
                <a:solidFill>
                  <a:srgbClr val="FFFFFF"/>
                </a:solidFill>
              </a:rPr>
              <a:t>Orbis</a:t>
            </a:r>
            <a:r>
              <a:rPr lang="en-US" sz="1600" i="1" dirty="0" smtClean="0">
                <a:solidFill>
                  <a:srgbClr val="FFFFFF"/>
                </a:solidFill>
              </a:rPr>
              <a:t> Foundation Endowment</a:t>
            </a:r>
            <a:endParaRPr lang="en-US" sz="1600" i="1" dirty="0">
              <a:solidFill>
                <a:srgbClr val="FFFFFF"/>
              </a:solidFill>
            </a:endParaRPr>
          </a:p>
        </p:txBody>
      </p:sp>
      <p:sp>
        <p:nvSpPr>
          <p:cNvPr id="3" name="Subtitle 2"/>
          <p:cNvSpPr>
            <a:spLocks noGrp="1"/>
          </p:cNvSpPr>
          <p:nvPr>
            <p:ph type="subTitle" idx="1"/>
          </p:nvPr>
        </p:nvSpPr>
        <p:spPr>
          <a:xfrm>
            <a:off x="5092701" y="2286000"/>
            <a:ext cx="3429000" cy="546099"/>
          </a:xfrm>
          <a:solidFill>
            <a:srgbClr val="D9D9D9"/>
          </a:solidFill>
        </p:spPr>
        <p:txBody>
          <a:bodyPr>
            <a:noAutofit/>
          </a:bodyPr>
          <a:lstStyle/>
          <a:p>
            <a:r>
              <a:rPr lang="en-US" sz="1400" dirty="0" smtClean="0"/>
              <a:t>20</a:t>
            </a:r>
            <a:r>
              <a:rPr lang="en-US" sz="1400" dirty="0" smtClean="0"/>
              <a:t> </a:t>
            </a:r>
            <a:r>
              <a:rPr lang="en-US" sz="1400" dirty="0" smtClean="0"/>
              <a:t>March 2017 </a:t>
            </a:r>
            <a:endParaRPr lang="en-US" sz="1000" dirty="0" smtClean="0"/>
          </a:p>
          <a:p>
            <a:r>
              <a:rPr lang="en-US" sz="1400" dirty="0" err="1" smtClean="0"/>
              <a:t>Akanyang</a:t>
            </a:r>
            <a:r>
              <a:rPr lang="en-US" sz="1400" dirty="0" smtClean="0"/>
              <a:t> ECD</a:t>
            </a:r>
            <a:endParaRPr lang="en-US" sz="1400" dirty="0"/>
          </a:p>
        </p:txBody>
      </p:sp>
      <p:pic>
        <p:nvPicPr>
          <p:cNvPr id="6" name="Picture 5" descr="e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88757"/>
            <a:ext cx="4280234" cy="6060133"/>
          </a:xfrm>
          <a:prstGeom prst="rect">
            <a:avLst/>
          </a:prstGeom>
        </p:spPr>
      </p:pic>
      <p:pic>
        <p:nvPicPr>
          <p:cNvPr id="7" name="Picture 6"/>
          <p:cNvPicPr>
            <a:picLocks noChangeAspect="1"/>
          </p:cNvPicPr>
          <p:nvPr/>
        </p:nvPicPr>
        <p:blipFill>
          <a:blip r:embed="rId3"/>
          <a:stretch>
            <a:fillRect/>
          </a:stretch>
        </p:blipFill>
        <p:spPr>
          <a:xfrm>
            <a:off x="5092700" y="2920999"/>
            <a:ext cx="3429000" cy="3414283"/>
          </a:xfrm>
          <a:prstGeom prst="rect">
            <a:avLst/>
          </a:prstGeom>
        </p:spPr>
      </p:pic>
    </p:spTree>
    <p:extLst>
      <p:ext uri="{BB962C8B-B14F-4D97-AF65-F5344CB8AC3E}">
        <p14:creationId xmlns:p14="http://schemas.microsoft.com/office/powerpoint/2010/main" val="39396475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3800" y="99000"/>
            <a:ext cx="8928000" cy="66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extBox 1"/>
          <p:cNvSpPr txBox="1"/>
          <p:nvPr/>
        </p:nvSpPr>
        <p:spPr>
          <a:xfrm>
            <a:off x="795900" y="152400"/>
            <a:ext cx="7543800" cy="707886"/>
          </a:xfrm>
          <a:prstGeom prst="rect">
            <a:avLst/>
          </a:prstGeom>
          <a:noFill/>
        </p:spPr>
        <p:txBody>
          <a:bodyPr wrap="square" rtlCol="0">
            <a:spAutoFit/>
          </a:bodyPr>
          <a:lstStyle/>
          <a:p>
            <a:r>
              <a:rPr lang="en-US" sz="4000" b="1" dirty="0" smtClean="0">
                <a:solidFill>
                  <a:srgbClr val="FF0000"/>
                </a:solidFill>
                <a:latin typeface="Arial" panose="020B0604020202020204" pitchFamily="34" charset="0"/>
                <a:cs typeface="Arial" panose="020B0604020202020204" pitchFamily="34" charset="0"/>
              </a:rPr>
              <a:t>Pre-natal brain development</a:t>
            </a:r>
            <a:endParaRPr lang="en-US" sz="4000" b="1" dirty="0">
              <a:solidFill>
                <a:srgbClr val="FF0000"/>
              </a:solidFill>
              <a:latin typeface="Arial" panose="020B0604020202020204" pitchFamily="34" charset="0"/>
              <a:cs typeface="Arial" panose="020B0604020202020204" pitchFamily="34"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898386"/>
            <a:ext cx="4495800" cy="5752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76200" y="0"/>
            <a:ext cx="9067800" cy="6781800"/>
            <a:chOff x="103800" y="99000"/>
            <a:chExt cx="9067800" cy="6781800"/>
          </a:xfrm>
        </p:grpSpPr>
        <p:sp>
          <p:nvSpPr>
            <p:cNvPr id="11" name="Rectangle 10"/>
            <p:cNvSpPr/>
            <p:nvPr/>
          </p:nvSpPr>
          <p:spPr>
            <a:xfrm>
              <a:off x="103800" y="99000"/>
              <a:ext cx="9067800" cy="678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8600"/>
              <a:ext cx="5362500" cy="3048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526600" y="533400"/>
              <a:ext cx="3505200" cy="1938992"/>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Post-natal brain development</a:t>
              </a:r>
            </a:p>
          </p:txBody>
        </p:sp>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295808"/>
              <a:ext cx="8557600" cy="3463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Group 14"/>
          <p:cNvGrpSpPr/>
          <p:nvPr/>
        </p:nvGrpSpPr>
        <p:grpSpPr>
          <a:xfrm>
            <a:off x="-713" y="-76200"/>
            <a:ext cx="9144713" cy="6991500"/>
            <a:chOff x="103800" y="99000"/>
            <a:chExt cx="9144713" cy="6991500"/>
          </a:xfrm>
        </p:grpSpPr>
        <p:sp>
          <p:nvSpPr>
            <p:cNvPr id="16" name="Rectangle 15"/>
            <p:cNvSpPr/>
            <p:nvPr/>
          </p:nvSpPr>
          <p:spPr>
            <a:xfrm>
              <a:off x="104513" y="209700"/>
              <a:ext cx="9144000" cy="688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103800" y="99000"/>
              <a:ext cx="4544400" cy="66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p:cNvSpPr txBox="1"/>
            <p:nvPr/>
          </p:nvSpPr>
          <p:spPr>
            <a:xfrm>
              <a:off x="126999" y="134818"/>
              <a:ext cx="8892913" cy="769441"/>
            </a:xfrm>
            <a:prstGeom prst="rect">
              <a:avLst/>
            </a:prstGeom>
            <a:noFill/>
          </p:spPr>
          <p:txBody>
            <a:bodyPr wrap="square" rtlCol="0">
              <a:spAutoFit/>
            </a:bodyPr>
            <a:lstStyle/>
            <a:p>
              <a:pPr algn="ctr"/>
              <a:r>
                <a:rPr lang="en-US" sz="4400" b="1" dirty="0" smtClean="0">
                  <a:latin typeface="Arial" panose="020B0604020202020204" pitchFamily="34" charset="0"/>
                  <a:cs typeface="Arial" panose="020B0604020202020204" pitchFamily="34" charset="0"/>
                </a:rPr>
                <a:t>Brain development before birth</a:t>
              </a:r>
              <a:endParaRPr lang="en-US" sz="4400" b="1" dirty="0">
                <a:latin typeface="Arial" panose="020B0604020202020204" pitchFamily="34" charset="0"/>
                <a:cs typeface="Arial" panose="020B0604020202020204" pitchFamily="34" charset="0"/>
              </a:endParaRPr>
            </a:p>
          </p:txBody>
        </p:sp>
        <p:pic>
          <p:nvPicPr>
            <p:cNvPr id="19"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13" y="1439189"/>
              <a:ext cx="3913800" cy="500812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1504" y="1680300"/>
              <a:ext cx="4647209" cy="264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Rectangle 23"/>
          <p:cNvSpPr/>
          <p:nvPr/>
        </p:nvSpPr>
        <p:spPr>
          <a:xfrm>
            <a:off x="1001842" y="762000"/>
            <a:ext cx="6934200" cy="1143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Oval 4"/>
          <p:cNvSpPr/>
          <p:nvPr/>
        </p:nvSpPr>
        <p:spPr>
          <a:xfrm>
            <a:off x="2438400" y="3962400"/>
            <a:ext cx="1752600" cy="1752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876800" y="2514600"/>
            <a:ext cx="1752600" cy="1752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495800" y="4495800"/>
            <a:ext cx="4421700" cy="2246769"/>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During the 40 weeks of pregnancy, </a:t>
            </a:r>
            <a:r>
              <a:rPr lang="en-US" sz="2800" dirty="0" smtClean="0">
                <a:solidFill>
                  <a:srgbClr val="FF0000"/>
                </a:solidFill>
                <a:latin typeface="Arial" panose="020B0604020202020204" pitchFamily="34" charset="0"/>
                <a:cs typeface="Arial" panose="020B0604020202020204" pitchFamily="34" charset="0"/>
              </a:rPr>
              <a:t>learning and adapting to the specific context</a:t>
            </a:r>
            <a:r>
              <a:rPr lang="en-US" sz="2800" dirty="0" smtClean="0">
                <a:latin typeface="Arial" panose="020B0604020202020204" pitchFamily="34" charset="0"/>
                <a:cs typeface="Arial" panose="020B0604020202020204" pitchFamily="34" charset="0"/>
              </a:rPr>
              <a:t> in which a child is born</a:t>
            </a:r>
            <a:endParaRPr lang="en-US" sz="2800" dirty="0">
              <a:latin typeface="Arial" panose="020B0604020202020204" pitchFamily="34" charset="0"/>
              <a:cs typeface="Arial" panose="020B0604020202020204" pitchFamily="34" charset="0"/>
            </a:endParaRPr>
          </a:p>
        </p:txBody>
      </p:sp>
      <p:sp>
        <p:nvSpPr>
          <p:cNvPr id="6" name="TextBox 5"/>
          <p:cNvSpPr txBox="1"/>
          <p:nvPr/>
        </p:nvSpPr>
        <p:spPr>
          <a:xfrm>
            <a:off x="6629400" y="6545968"/>
            <a:ext cx="2609872" cy="369332"/>
          </a:xfrm>
          <a:prstGeom prst="rect">
            <a:avLst/>
          </a:prstGeom>
          <a:noFill/>
        </p:spPr>
        <p:txBody>
          <a:bodyPr wrap="none" rtlCol="0">
            <a:spAutoFit/>
          </a:bodyPr>
          <a:lstStyle/>
          <a:p>
            <a:r>
              <a:rPr lang="en-US" dirty="0" smtClean="0"/>
              <a:t>Source: Prof Linda Richter</a:t>
            </a:r>
            <a:endParaRPr lang="en-US" dirty="0"/>
          </a:p>
        </p:txBody>
      </p:sp>
    </p:spTree>
    <p:extLst>
      <p:ext uri="{BB962C8B-B14F-4D97-AF65-F5344CB8AC3E}">
        <p14:creationId xmlns:p14="http://schemas.microsoft.com/office/powerpoint/2010/main" val="30923502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9677400" cy="1143000"/>
          </a:xfrm>
        </p:spPr>
        <p:txBody>
          <a:bodyPr>
            <a:normAutofit/>
          </a:bodyPr>
          <a:lstStyle/>
          <a:p>
            <a:r>
              <a:rPr lang="en-US" b="1" dirty="0" smtClean="0"/>
              <a:t>Illustrative functions before birth</a:t>
            </a:r>
            <a:endParaRPr lang="en-US" b="1" dirty="0"/>
          </a:p>
        </p:txBody>
      </p:sp>
      <p:sp>
        <p:nvSpPr>
          <p:cNvPr id="4" name="Rectangle 3"/>
          <p:cNvSpPr/>
          <p:nvPr/>
        </p:nvSpPr>
        <p:spPr>
          <a:xfrm>
            <a:off x="1116300" y="9144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74414"/>
            <a:ext cx="9268283" cy="3759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Down Arrow 13"/>
          <p:cNvSpPr/>
          <p:nvPr/>
        </p:nvSpPr>
        <p:spPr>
          <a:xfrm rot="10800000">
            <a:off x="1904999" y="4800600"/>
            <a:ext cx="304801" cy="1143000"/>
          </a:xfrm>
          <a:prstGeom prst="downArrow">
            <a:avLst>
              <a:gd name="adj1" fmla="val 50000"/>
              <a:gd name="adj2" fmla="val 7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438400" y="5257800"/>
            <a:ext cx="6400800" cy="1384995"/>
          </a:xfrm>
          <a:prstGeom prst="rect">
            <a:avLst/>
          </a:prstGeom>
        </p:spPr>
        <p:txBody>
          <a:bodyPr wrap="square">
            <a:spAutoFit/>
          </a:bodyPr>
          <a:lstStyle/>
          <a:p>
            <a:r>
              <a:rPr lang="en-US" sz="2800" dirty="0">
                <a:latin typeface="Arial" panose="020B0604020202020204" pitchFamily="34" charset="0"/>
                <a:cs typeface="Arial" panose="020B0604020202020204" pitchFamily="34" charset="0"/>
              </a:rPr>
              <a:t>By 4 months </a:t>
            </a:r>
            <a:r>
              <a:rPr lang="en-US" sz="2800" dirty="0" smtClean="0">
                <a:latin typeface="Arial" panose="020B0604020202020204" pitchFamily="34" charset="0"/>
                <a:cs typeface="Arial" panose="020B0604020202020204" pitchFamily="34" charset="0"/>
              </a:rPr>
              <a:t>a </a:t>
            </a:r>
            <a:r>
              <a:rPr lang="en-US" sz="2800" dirty="0">
                <a:latin typeface="Arial" panose="020B0604020202020204" pitchFamily="34" charset="0"/>
                <a:cs typeface="Arial" panose="020B0604020202020204" pitchFamily="34" charset="0"/>
              </a:rPr>
              <a:t>sense of hearing and after birth </a:t>
            </a:r>
            <a:r>
              <a:rPr lang="en-US" sz="2800" dirty="0" smtClean="0">
                <a:latin typeface="Arial" panose="020B0604020202020204" pitchFamily="34" charset="0"/>
                <a:cs typeface="Arial" panose="020B0604020202020204" pitchFamily="34" charset="0"/>
              </a:rPr>
              <a:t>recognition of music heard during pregnancy</a:t>
            </a:r>
            <a:endParaRPr lang="en-US" sz="2800" dirty="0">
              <a:latin typeface="Arial" panose="020B0604020202020204" pitchFamily="34" charset="0"/>
              <a:cs typeface="Arial" panose="020B0604020202020204" pitchFamily="34" charset="0"/>
            </a:endParaRPr>
          </a:p>
        </p:txBody>
      </p:sp>
      <p:sp>
        <p:nvSpPr>
          <p:cNvPr id="7" name="TextBox 6"/>
          <p:cNvSpPr txBox="1"/>
          <p:nvPr/>
        </p:nvSpPr>
        <p:spPr>
          <a:xfrm>
            <a:off x="6629400" y="6545968"/>
            <a:ext cx="2609872" cy="369332"/>
          </a:xfrm>
          <a:prstGeom prst="rect">
            <a:avLst/>
          </a:prstGeom>
          <a:noFill/>
        </p:spPr>
        <p:txBody>
          <a:bodyPr wrap="none" rtlCol="0">
            <a:spAutoFit/>
          </a:bodyPr>
          <a:lstStyle/>
          <a:p>
            <a:r>
              <a:rPr lang="en-US" dirty="0" smtClean="0"/>
              <a:t>Source: Prof Linda Richter</a:t>
            </a:r>
            <a:endParaRPr lang="en-US" dirty="0"/>
          </a:p>
        </p:txBody>
      </p:sp>
    </p:spTree>
    <p:extLst>
      <p:ext uri="{BB962C8B-B14F-4D97-AF65-F5344CB8AC3E}">
        <p14:creationId xmlns:p14="http://schemas.microsoft.com/office/powerpoint/2010/main" val="244683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9677400" cy="1143000"/>
          </a:xfrm>
        </p:spPr>
        <p:txBody>
          <a:bodyPr>
            <a:normAutofit/>
          </a:bodyPr>
          <a:lstStyle/>
          <a:p>
            <a:r>
              <a:rPr lang="en-US" b="1" dirty="0" smtClean="0"/>
              <a:t>Illustrative functions before birth</a:t>
            </a:r>
            <a:endParaRPr lang="en-US" b="1" dirty="0"/>
          </a:p>
        </p:txBody>
      </p:sp>
      <p:sp>
        <p:nvSpPr>
          <p:cNvPr id="4" name="Rectangle 3"/>
          <p:cNvSpPr/>
          <p:nvPr/>
        </p:nvSpPr>
        <p:spPr>
          <a:xfrm>
            <a:off x="1116300" y="9144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74414"/>
            <a:ext cx="9268283" cy="3759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Down Arrow 13"/>
          <p:cNvSpPr/>
          <p:nvPr/>
        </p:nvSpPr>
        <p:spPr>
          <a:xfrm rot="10800000">
            <a:off x="3657600" y="4816929"/>
            <a:ext cx="304801" cy="1143000"/>
          </a:xfrm>
          <a:prstGeom prst="downArrow">
            <a:avLst>
              <a:gd name="adj1" fmla="val 50000"/>
              <a:gd name="adj2" fmla="val 7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2400" y="5903893"/>
            <a:ext cx="8839200" cy="954107"/>
          </a:xfrm>
          <a:prstGeom prst="rect">
            <a:avLst/>
          </a:prstGeom>
        </p:spPr>
        <p:txBody>
          <a:bodyPr wrap="square">
            <a:spAutoFit/>
          </a:bodyPr>
          <a:lstStyle/>
          <a:p>
            <a:r>
              <a:rPr lang="en-US" sz="2800" dirty="0">
                <a:latin typeface="Arial" panose="020B0604020202020204" pitchFamily="34" charset="0"/>
                <a:cs typeface="Arial" panose="020B0604020202020204" pitchFamily="34" charset="0"/>
              </a:rPr>
              <a:t>By </a:t>
            </a:r>
            <a:r>
              <a:rPr lang="en-US" sz="2800" dirty="0" smtClean="0">
                <a:latin typeface="Arial" panose="020B0604020202020204" pitchFamily="34" charset="0"/>
                <a:cs typeface="Arial" panose="020B0604020202020204" pitchFamily="34" charset="0"/>
              </a:rPr>
              <a:t>6 months a basic sleep-wake cycle with open and closed eyes</a:t>
            </a:r>
            <a:endParaRPr lang="en-US" sz="2800" dirty="0">
              <a:latin typeface="Arial" panose="020B0604020202020204" pitchFamily="34" charset="0"/>
              <a:cs typeface="Arial" panose="020B0604020202020204" pitchFamily="34" charset="0"/>
            </a:endParaRPr>
          </a:p>
        </p:txBody>
      </p:sp>
      <p:sp>
        <p:nvSpPr>
          <p:cNvPr id="7" name="TextBox 6"/>
          <p:cNvSpPr txBox="1"/>
          <p:nvPr/>
        </p:nvSpPr>
        <p:spPr>
          <a:xfrm>
            <a:off x="6629400" y="6545968"/>
            <a:ext cx="2609872" cy="369332"/>
          </a:xfrm>
          <a:prstGeom prst="rect">
            <a:avLst/>
          </a:prstGeom>
          <a:noFill/>
        </p:spPr>
        <p:txBody>
          <a:bodyPr wrap="none" rtlCol="0">
            <a:spAutoFit/>
          </a:bodyPr>
          <a:lstStyle/>
          <a:p>
            <a:r>
              <a:rPr lang="en-US" dirty="0" smtClean="0"/>
              <a:t>Source: Prof Linda Richter</a:t>
            </a:r>
            <a:endParaRPr lang="en-US" dirty="0"/>
          </a:p>
        </p:txBody>
      </p:sp>
    </p:spTree>
    <p:extLst>
      <p:ext uri="{BB962C8B-B14F-4D97-AF65-F5344CB8AC3E}">
        <p14:creationId xmlns:p14="http://schemas.microsoft.com/office/powerpoint/2010/main" val="22977622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57" y="228600"/>
            <a:ext cx="5105400" cy="62295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5381171" y="183757"/>
            <a:ext cx="3657600" cy="2954655"/>
          </a:xfrm>
          <a:prstGeom prst="rect">
            <a:avLst/>
          </a:prstGeom>
          <a:noFill/>
        </p:spPr>
        <p:txBody>
          <a:bodyPr wrap="square" rtlCol="0">
            <a:spAutoFit/>
          </a:bodyPr>
          <a:lstStyle/>
          <a:p>
            <a:pPr algn="just">
              <a:spcAft>
                <a:spcPts val="600"/>
              </a:spcAft>
            </a:pPr>
            <a:r>
              <a:rPr lang="en-US" sz="2800" dirty="0" smtClean="0">
                <a:latin typeface="Arial" panose="020B0604020202020204" pitchFamily="34" charset="0"/>
                <a:cs typeface="Arial" panose="020B0604020202020204" pitchFamily="34" charset="0"/>
              </a:rPr>
              <a:t>Grows 1% heavier per day for the first 3 months</a:t>
            </a:r>
            <a:endParaRPr lang="en-US" sz="2800" dirty="0">
              <a:latin typeface="Arial" panose="020B0604020202020204" pitchFamily="34" charset="0"/>
              <a:cs typeface="Arial" panose="020B0604020202020204" pitchFamily="34" charset="0"/>
            </a:endParaRPr>
          </a:p>
          <a:p>
            <a:pPr algn="just">
              <a:spcAft>
                <a:spcPts val="600"/>
              </a:spcAft>
            </a:pPr>
            <a:endParaRPr lang="en-US" sz="800" dirty="0" smtClean="0">
              <a:latin typeface="Arial" panose="020B0604020202020204" pitchFamily="34" charset="0"/>
              <a:cs typeface="Arial" panose="020B0604020202020204" pitchFamily="34" charset="0"/>
            </a:endParaRPr>
          </a:p>
          <a:p>
            <a:pPr algn="just">
              <a:spcAft>
                <a:spcPts val="600"/>
              </a:spcAft>
            </a:pPr>
            <a:r>
              <a:rPr lang="en-US" sz="2800" dirty="0" smtClean="0">
                <a:latin typeface="Arial" panose="020B0604020202020204" pitchFamily="34" charset="0"/>
                <a:cs typeface="Arial" panose="020B0604020202020204" pitchFamily="34" charset="0"/>
              </a:rPr>
              <a:t>At 3 years, is +80% the size of the adult brain </a:t>
            </a:r>
          </a:p>
        </p:txBody>
      </p:sp>
      <p:sp>
        <p:nvSpPr>
          <p:cNvPr id="2" name="Rectangle 1"/>
          <p:cNvSpPr/>
          <p:nvPr/>
        </p:nvSpPr>
        <p:spPr>
          <a:xfrm>
            <a:off x="76200" y="3048000"/>
            <a:ext cx="5334000" cy="3505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76200" y="3048000"/>
            <a:ext cx="51054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266655" y="2362200"/>
            <a:ext cx="647745" cy="646331"/>
          </a:xfrm>
          <a:prstGeom prst="rect">
            <a:avLst/>
          </a:prstGeom>
          <a:noFill/>
        </p:spPr>
        <p:txBody>
          <a:bodyPr wrap="square" rtlCol="0">
            <a:spAutoFit/>
          </a:bodyPr>
          <a:lstStyle/>
          <a:p>
            <a:r>
              <a:rPr lang="en-US" dirty="0" smtClean="0"/>
              <a:t>Age (</a:t>
            </a:r>
            <a:r>
              <a:rPr lang="en-US" dirty="0" err="1" smtClean="0"/>
              <a:t>yrs</a:t>
            </a:r>
            <a:r>
              <a:rPr lang="en-US" dirty="0" smtClean="0"/>
              <a:t>)</a:t>
            </a:r>
            <a:endParaRPr lang="en-US"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167441"/>
            <a:ext cx="2609058" cy="350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a:off x="1676400" y="76200"/>
            <a:ext cx="152400" cy="4572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66656" y="3819942"/>
            <a:ext cx="5676944" cy="2123658"/>
          </a:xfrm>
          <a:prstGeom prst="rect">
            <a:avLst/>
          </a:prstGeom>
          <a:noFill/>
        </p:spPr>
        <p:txBody>
          <a:bodyPr wrap="square" rtlCol="0">
            <a:spAutoFit/>
          </a:bodyPr>
          <a:lstStyle/>
          <a:p>
            <a:pPr algn="ctr"/>
            <a:r>
              <a:rPr lang="en-US" sz="4400" b="1" dirty="0" smtClean="0"/>
              <a:t>Rapid brain development after birth</a:t>
            </a:r>
            <a:endParaRPr lang="en-US" sz="4400" b="1" dirty="0"/>
          </a:p>
        </p:txBody>
      </p:sp>
      <p:sp>
        <p:nvSpPr>
          <p:cNvPr id="10" name="Rectangle 9"/>
          <p:cNvSpPr/>
          <p:nvPr/>
        </p:nvSpPr>
        <p:spPr>
          <a:xfrm>
            <a:off x="533400" y="6286500"/>
            <a:ext cx="49530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TextBox 10"/>
          <p:cNvSpPr txBox="1"/>
          <p:nvPr/>
        </p:nvSpPr>
        <p:spPr>
          <a:xfrm>
            <a:off x="6629400" y="6545968"/>
            <a:ext cx="2609872" cy="369332"/>
          </a:xfrm>
          <a:prstGeom prst="rect">
            <a:avLst/>
          </a:prstGeom>
          <a:noFill/>
        </p:spPr>
        <p:txBody>
          <a:bodyPr wrap="none" rtlCol="0">
            <a:spAutoFit/>
          </a:bodyPr>
          <a:lstStyle/>
          <a:p>
            <a:r>
              <a:rPr lang="en-US" dirty="0" smtClean="0"/>
              <a:t>Source: Prof Linda Richter</a:t>
            </a:r>
            <a:endParaRPr lang="en-US" dirty="0"/>
          </a:p>
        </p:txBody>
      </p:sp>
    </p:spTree>
    <p:extLst>
      <p:ext uri="{BB962C8B-B14F-4D97-AF65-F5344CB8AC3E}">
        <p14:creationId xmlns:p14="http://schemas.microsoft.com/office/powerpoint/2010/main" val="25017972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Early brain development</a:t>
            </a:r>
            <a:endParaRPr lang="en-US" b="1" dirty="0">
              <a:solidFill>
                <a:srgbClr val="FF0000"/>
              </a:solidFill>
            </a:endParaRPr>
          </a:p>
        </p:txBody>
      </p:sp>
      <p:pic>
        <p:nvPicPr>
          <p:cNvPr id="6" name="Picture 5" descr="Screen Shot 2017-03-19 at 8.14.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2600"/>
            <a:ext cx="9144000" cy="4677684"/>
          </a:xfrm>
          <a:prstGeom prst="rect">
            <a:avLst/>
          </a:prstGeom>
        </p:spPr>
      </p:pic>
      <p:sp>
        <p:nvSpPr>
          <p:cNvPr id="7" name="TextBox 6"/>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2935650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648200" y="3276599"/>
            <a:ext cx="4516563" cy="3001973"/>
          </a:xfrm>
          <a:prstGeom prst="rect">
            <a:avLst/>
          </a:prstGeom>
        </p:spPr>
      </p:pic>
      <p:sp>
        <p:nvSpPr>
          <p:cNvPr id="2" name="Title 1"/>
          <p:cNvSpPr>
            <a:spLocks noGrp="1"/>
          </p:cNvSpPr>
          <p:nvPr>
            <p:ph type="title"/>
          </p:nvPr>
        </p:nvSpPr>
        <p:spPr>
          <a:xfrm>
            <a:off x="5410200" y="1524000"/>
            <a:ext cx="3581400" cy="1143000"/>
          </a:xfrm>
        </p:spPr>
        <p:txBody>
          <a:bodyPr/>
          <a:lstStyle/>
          <a:p>
            <a:r>
              <a:rPr lang="en-US" b="1" dirty="0" smtClean="0">
                <a:solidFill>
                  <a:srgbClr val="FF0000"/>
                </a:solidFill>
              </a:rPr>
              <a:t>Road analogy</a:t>
            </a:r>
            <a:endParaRPr lang="en-US" b="1" dirty="0">
              <a:solidFill>
                <a:srgbClr val="FF0000"/>
              </a:solidFill>
            </a:endParaRPr>
          </a:p>
        </p:txBody>
      </p:sp>
      <p:pic>
        <p:nvPicPr>
          <p:cNvPr id="4" name="Picture 3"/>
          <p:cNvPicPr>
            <a:picLocks noChangeAspect="1"/>
          </p:cNvPicPr>
          <p:nvPr/>
        </p:nvPicPr>
        <p:blipFill>
          <a:blip r:embed="rId3"/>
          <a:stretch>
            <a:fillRect/>
          </a:stretch>
        </p:blipFill>
        <p:spPr>
          <a:xfrm>
            <a:off x="0" y="1193800"/>
            <a:ext cx="5181600" cy="2159000"/>
          </a:xfrm>
          <a:prstGeom prst="rect">
            <a:avLst/>
          </a:prstGeom>
        </p:spPr>
      </p:pic>
      <p:pic>
        <p:nvPicPr>
          <p:cNvPr id="5" name="Picture 4"/>
          <p:cNvPicPr>
            <a:picLocks noChangeAspect="1"/>
          </p:cNvPicPr>
          <p:nvPr/>
        </p:nvPicPr>
        <p:blipFill>
          <a:blip r:embed="rId4"/>
          <a:stretch>
            <a:fillRect/>
          </a:stretch>
        </p:blipFill>
        <p:spPr>
          <a:xfrm>
            <a:off x="22197" y="3276599"/>
            <a:ext cx="5159403" cy="2953571"/>
          </a:xfrm>
          <a:prstGeom prst="rect">
            <a:avLst/>
          </a:prstGeom>
        </p:spPr>
      </p:pic>
    </p:spTree>
    <p:extLst>
      <p:ext uri="{BB962C8B-B14F-4D97-AF65-F5344CB8AC3E}">
        <p14:creationId xmlns:p14="http://schemas.microsoft.com/office/powerpoint/2010/main" val="17854585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101600" y="0"/>
            <a:ext cx="8920196" cy="6858000"/>
          </a:xfrm>
          <a:prstGeom prst="rect">
            <a:avLst/>
          </a:prstGeom>
        </p:spPr>
      </p:pic>
      <p:sp>
        <p:nvSpPr>
          <p:cNvPr id="5" name="TextBox 4"/>
          <p:cNvSpPr txBox="1"/>
          <p:nvPr/>
        </p:nvSpPr>
        <p:spPr>
          <a:xfrm>
            <a:off x="2057400" y="457200"/>
            <a:ext cx="6470679" cy="646331"/>
          </a:xfrm>
          <a:prstGeom prst="rect">
            <a:avLst/>
          </a:prstGeom>
          <a:solidFill>
            <a:srgbClr val="F2F2F2"/>
          </a:solidFill>
        </p:spPr>
        <p:txBody>
          <a:bodyPr wrap="none" rtlCol="0">
            <a:spAutoFit/>
          </a:bodyPr>
          <a:lstStyle/>
          <a:p>
            <a:r>
              <a:rPr lang="en-US" dirty="0" smtClean="0"/>
              <a:t>747,000km of roads in SA (paved and unpaved)</a:t>
            </a:r>
          </a:p>
          <a:p>
            <a:r>
              <a:rPr lang="en-US" dirty="0" smtClean="0"/>
              <a:t>Assume an interchange every 100m = 7,470,000 interchanges in SA</a:t>
            </a:r>
          </a:p>
        </p:txBody>
      </p:sp>
    </p:spTree>
    <p:extLst>
      <p:ext uri="{BB962C8B-B14F-4D97-AF65-F5344CB8AC3E}">
        <p14:creationId xmlns:p14="http://schemas.microsoft.com/office/powerpoint/2010/main" val="336150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4555" y="681634"/>
            <a:ext cx="3581400" cy="1143000"/>
          </a:xfrm>
        </p:spPr>
        <p:txBody>
          <a:bodyPr>
            <a:normAutofit fontScale="90000"/>
          </a:bodyPr>
          <a:lstStyle/>
          <a:p>
            <a:r>
              <a:rPr lang="en-US" b="1" dirty="0" smtClean="0">
                <a:solidFill>
                  <a:srgbClr val="FF0000"/>
                </a:solidFill>
              </a:rPr>
              <a:t>How ‘big’ is a child’s brain?</a:t>
            </a:r>
            <a:endParaRPr lang="en-US" b="1" dirty="0">
              <a:solidFill>
                <a:srgbClr val="FF0000"/>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9872" y="2825087"/>
            <a:ext cx="3006083" cy="4032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3"/>
          <a:stretch>
            <a:fillRect/>
          </a:stretch>
        </p:blipFill>
        <p:spPr>
          <a:xfrm>
            <a:off x="159036" y="-1"/>
            <a:ext cx="4532908" cy="2825087"/>
          </a:xfrm>
          <a:prstGeom prst="rect">
            <a:avLst/>
          </a:prstGeom>
        </p:spPr>
      </p:pic>
      <p:pic>
        <p:nvPicPr>
          <p:cNvPr id="3" name="Picture 2"/>
          <p:cNvPicPr>
            <a:picLocks noChangeAspect="1"/>
          </p:cNvPicPr>
          <p:nvPr/>
        </p:nvPicPr>
        <p:blipFill>
          <a:blip r:embed="rId4"/>
          <a:stretch>
            <a:fillRect/>
          </a:stretch>
        </p:blipFill>
        <p:spPr>
          <a:xfrm>
            <a:off x="159036" y="2825087"/>
            <a:ext cx="5820836" cy="3883589"/>
          </a:xfrm>
          <a:prstGeom prst="rect">
            <a:avLst/>
          </a:prstGeom>
        </p:spPr>
      </p:pic>
    </p:spTree>
    <p:extLst>
      <p:ext uri="{BB962C8B-B14F-4D97-AF65-F5344CB8AC3E}">
        <p14:creationId xmlns:p14="http://schemas.microsoft.com/office/powerpoint/2010/main" val="30466834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9600" y="0"/>
            <a:ext cx="11353800" cy="7096125"/>
          </a:xfrm>
          <a:prstGeom prst="rect">
            <a:avLst/>
          </a:prstGeom>
        </p:spPr>
      </p:pic>
      <p:sp>
        <p:nvSpPr>
          <p:cNvPr id="3" name="Content Placeholder 2"/>
          <p:cNvSpPr>
            <a:spLocks noGrp="1"/>
          </p:cNvSpPr>
          <p:nvPr>
            <p:ph idx="1"/>
          </p:nvPr>
        </p:nvSpPr>
        <p:spPr>
          <a:xfrm>
            <a:off x="582111" y="0"/>
            <a:ext cx="8229600" cy="4525963"/>
          </a:xfrm>
        </p:spPr>
        <p:txBody>
          <a:bodyPr/>
          <a:lstStyle/>
          <a:p>
            <a:pPr marL="0" indent="0">
              <a:buNone/>
            </a:pPr>
            <a:r>
              <a:rPr lang="en-US" sz="6600" b="1" dirty="0" smtClean="0">
                <a:solidFill>
                  <a:schemeClr val="bg1"/>
                </a:solidFill>
              </a:rPr>
              <a:t>333,000</a:t>
            </a:r>
            <a:r>
              <a:rPr lang="en-US" dirty="0" smtClean="0">
                <a:solidFill>
                  <a:schemeClr val="bg1"/>
                </a:solidFill>
              </a:rPr>
              <a:t> planet Earth’s roads and interchanges = 1 child’s brain</a:t>
            </a:r>
            <a:endParaRPr lang="en-US" dirty="0">
              <a:solidFill>
                <a:schemeClr val="bg1"/>
              </a:solidFill>
            </a:endParaRPr>
          </a:p>
        </p:txBody>
      </p:sp>
    </p:spTree>
    <p:extLst>
      <p:ext uri="{BB962C8B-B14F-4D97-AF65-F5344CB8AC3E}">
        <p14:creationId xmlns:p14="http://schemas.microsoft.com/office/powerpoint/2010/main" val="40678901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The centrality of reading</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9" name="Rectangle 8"/>
          <p:cNvSpPr/>
          <p:nvPr/>
        </p:nvSpPr>
        <p:spPr>
          <a:xfrm>
            <a:off x="457200" y="3656957"/>
            <a:ext cx="8229600" cy="2118529"/>
          </a:xfrm>
          <a:prstGeom prst="rect">
            <a:avLst/>
          </a:prstGeom>
          <a:solidFill>
            <a:schemeClr val="bg1">
              <a:lumMod val="85000"/>
            </a:schemeClr>
          </a:solidFill>
        </p:spPr>
        <p:txBody>
          <a:bodyPr wrap="square">
            <a:spAutoFit/>
          </a:bodyPr>
          <a:lstStyle/>
          <a:p>
            <a:pPr algn="just">
              <a:lnSpc>
                <a:spcPct val="110000"/>
              </a:lnSpc>
            </a:pPr>
            <a:r>
              <a:rPr lang="en-GB" sz="2000" i="1" dirty="0"/>
              <a:t>“Reading is, without doubt, the most important linguistic skill that needs to be developed in young children. </a:t>
            </a:r>
            <a:r>
              <a:rPr lang="en-GB" sz="2000" b="1" i="1" dirty="0"/>
              <a:t>Reading serves as a building block upon which all other learning takes place</a:t>
            </a:r>
            <a:r>
              <a:rPr lang="en-GB" sz="2000" i="1" dirty="0"/>
              <a:t>…This National Reading Strategy takes as its focus that </a:t>
            </a:r>
            <a:r>
              <a:rPr lang="en-GB" sz="2000" b="1" i="1" dirty="0"/>
              <a:t>reading failure begins in early grades</a:t>
            </a:r>
            <a:r>
              <a:rPr lang="en-GB" sz="2000" i="1" dirty="0"/>
              <a:t>, and it is at that level that interventions must be made</a:t>
            </a:r>
            <a:r>
              <a:rPr lang="en-GB" sz="2000" i="1" dirty="0" smtClean="0"/>
              <a:t>”</a:t>
            </a:r>
          </a:p>
          <a:p>
            <a:pPr algn="just">
              <a:lnSpc>
                <a:spcPct val="110000"/>
              </a:lnSpc>
            </a:pPr>
            <a:r>
              <a:rPr lang="en-GB" sz="2000" i="1" dirty="0" smtClean="0"/>
              <a:t> </a:t>
            </a:r>
            <a:r>
              <a:rPr lang="en-GB" sz="2000" i="1" dirty="0"/>
              <a:t>(DoE, 2008: 18).</a:t>
            </a:r>
            <a:endParaRPr lang="en-ZA" sz="2000" dirty="0"/>
          </a:p>
        </p:txBody>
      </p:sp>
      <p:sp>
        <p:nvSpPr>
          <p:cNvPr id="7" name="Rectangle 6"/>
          <p:cNvSpPr/>
          <p:nvPr/>
        </p:nvSpPr>
        <p:spPr>
          <a:xfrm>
            <a:off x="485269" y="1149828"/>
            <a:ext cx="8229601" cy="2287805"/>
          </a:xfrm>
          <a:prstGeom prst="rect">
            <a:avLst/>
          </a:prstGeom>
          <a:solidFill>
            <a:srgbClr val="D9D9D9"/>
          </a:solidFill>
        </p:spPr>
        <p:txBody>
          <a:bodyPr wrap="square">
            <a:spAutoFit/>
          </a:bodyPr>
          <a:lstStyle/>
          <a:p>
            <a:endParaRPr lang="en-US" baseline="30000" dirty="0"/>
          </a:p>
          <a:p>
            <a:pPr algn="just"/>
            <a:r>
              <a:rPr lang="en-US" sz="2800" i="1" baseline="30000" dirty="0" smtClean="0"/>
              <a:t>“Professional </a:t>
            </a:r>
            <a:r>
              <a:rPr lang="en-US" sz="2800" i="1" baseline="30000" dirty="0"/>
              <a:t>educators and the public at large have long known that reading is an enabling process that spans academic disciplines and translates into meaningful personal, social, and economic outcomes for individuals. </a:t>
            </a:r>
            <a:r>
              <a:rPr lang="en-US" sz="2800" b="1" i="1" baseline="30000" dirty="0"/>
              <a:t>Reading is the fulcrum of academics</a:t>
            </a:r>
            <a:r>
              <a:rPr lang="en-US" sz="2800" i="1" baseline="30000" dirty="0"/>
              <a:t>, the pivotal process that stabilizes and leverages children’s opportunities to success </a:t>
            </a:r>
            <a:r>
              <a:rPr lang="en-US" sz="2800" i="1" baseline="30000" dirty="0" smtClean="0"/>
              <a:t>and</a:t>
            </a:r>
            <a:r>
              <a:rPr lang="en-US" sz="2800" i="1" dirty="0" smtClean="0"/>
              <a:t> </a:t>
            </a:r>
            <a:r>
              <a:rPr lang="en-US" sz="2800" i="1" baseline="30000" dirty="0" smtClean="0"/>
              <a:t>become </a:t>
            </a:r>
            <a:r>
              <a:rPr lang="en-US" sz="2800" i="1" baseline="30000" dirty="0"/>
              <a:t>reflective, independent </a:t>
            </a:r>
            <a:r>
              <a:rPr lang="en-US" sz="2800" i="1" baseline="30000" dirty="0" smtClean="0"/>
              <a:t>learners. </a:t>
            </a:r>
          </a:p>
          <a:p>
            <a:pPr algn="just"/>
            <a:r>
              <a:rPr lang="en-US" sz="2800" i="1" baseline="30000" dirty="0" smtClean="0"/>
              <a:t>(</a:t>
            </a:r>
            <a:r>
              <a:rPr lang="en-US" sz="2800" baseline="30000" dirty="0" smtClean="0"/>
              <a:t>Good</a:t>
            </a:r>
            <a:r>
              <a:rPr lang="en-US" sz="2800" baseline="30000" dirty="0"/>
              <a:t>, Simmons and </a:t>
            </a:r>
            <a:r>
              <a:rPr lang="en-US" sz="2800" baseline="30000" dirty="0" smtClean="0"/>
              <a:t>Smith,</a:t>
            </a:r>
            <a:r>
              <a:rPr lang="en-US" sz="2800" dirty="0" smtClean="0"/>
              <a:t> </a:t>
            </a:r>
            <a:r>
              <a:rPr lang="en-US" sz="2800" baseline="30000" dirty="0" smtClean="0"/>
              <a:t>1998</a:t>
            </a:r>
            <a:r>
              <a:rPr lang="en-US" sz="2800" baseline="30000" dirty="0"/>
              <a:t>:45) </a:t>
            </a:r>
            <a:r>
              <a:rPr lang="en-US" sz="2800" i="1" baseline="30000" dirty="0" smtClean="0"/>
              <a:t>.</a:t>
            </a:r>
            <a:endParaRPr lang="en-US" sz="2800" dirty="0"/>
          </a:p>
        </p:txBody>
      </p:sp>
    </p:spTree>
    <p:extLst>
      <p:ext uri="{BB962C8B-B14F-4D97-AF65-F5344CB8AC3E}">
        <p14:creationId xmlns:p14="http://schemas.microsoft.com/office/powerpoint/2010/main" val="284316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101600"/>
            <a:ext cx="8229600" cy="1143000"/>
          </a:xfrm>
        </p:spPr>
        <p:txBody>
          <a:bodyPr>
            <a:noAutofit/>
          </a:bodyPr>
          <a:lstStyle/>
          <a:p>
            <a:r>
              <a:rPr lang="en-US" sz="2800" b="1" dirty="0" smtClean="0">
                <a:solidFill>
                  <a:srgbClr val="FF0000"/>
                </a:solidFill>
                <a:cs typeface="Calibri"/>
              </a:rPr>
              <a:t>READING</a:t>
            </a:r>
            <a:r>
              <a:rPr lang="en-US" sz="2800" b="1" dirty="0" smtClean="0">
                <a:solidFill>
                  <a:prstClr val="black">
                    <a:lumMod val="75000"/>
                    <a:lumOff val="25000"/>
                  </a:prstClr>
                </a:solidFill>
                <a:cs typeface="Calibri"/>
              </a:rPr>
              <a:t>: </a:t>
            </a:r>
            <a:r>
              <a:rPr lang="en-US" sz="2800" b="1" dirty="0" smtClean="0">
                <a:solidFill>
                  <a:prstClr val="black">
                    <a:lumMod val="75000"/>
                    <a:lumOff val="25000"/>
                  </a:prstClr>
                </a:solidFill>
                <a:cs typeface="Calibri"/>
              </a:rPr>
              <a:t>What % of </a:t>
            </a:r>
            <a:r>
              <a:rPr lang="en-US" sz="2800" b="1" dirty="0" smtClean="0">
                <a:solidFill>
                  <a:prstClr val="black">
                    <a:lumMod val="75000"/>
                    <a:lumOff val="25000"/>
                  </a:prstClr>
                </a:solidFill>
                <a:cs typeface="Calibri"/>
              </a:rPr>
              <a:t>Gr4 students </a:t>
            </a:r>
            <a:r>
              <a:rPr lang="en-US" sz="2800" b="1" dirty="0" smtClean="0">
                <a:solidFill>
                  <a:prstClr val="black">
                    <a:lumMod val="75000"/>
                    <a:lumOff val="25000"/>
                  </a:prstClr>
                </a:solidFill>
                <a:cs typeface="Calibri"/>
              </a:rPr>
              <a:t>do not learn to read in any language?</a:t>
            </a:r>
            <a:endParaRPr lang="en-US" sz="2800"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1489757771"/>
              </p:ext>
            </p:extLst>
          </p:nvPr>
        </p:nvGraphicFramePr>
        <p:xfrm>
          <a:off x="457200" y="1244600"/>
          <a:ext cx="8686800" cy="53213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01968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down)">
                                      <p:cBhvr>
                                        <p:cTn id="12" dur="500"/>
                                        <p:tgtEl>
                                          <p:spTgt spid="11">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wipe(down)">
                                      <p:cBhvr>
                                        <p:cTn id="17" dur="500"/>
                                        <p:tgtEl>
                                          <p:spTgt spid="11">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4C1A2-1124-BF4A-9144-71D5D089101A}" type="slidenum">
              <a:rPr lang="en-US" smtClean="0"/>
              <a:t>13</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295710411"/>
              </p:ext>
            </p:extLst>
          </p:nvPr>
        </p:nvGraphicFramePr>
        <p:xfrm>
          <a:off x="628650" y="1998171"/>
          <a:ext cx="8216526" cy="4627565"/>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7"/>
          <p:cNvSpPr>
            <a:spLocks noGrp="1"/>
          </p:cNvSpPr>
          <p:nvPr>
            <p:ph type="title"/>
          </p:nvPr>
        </p:nvSpPr>
        <p:spPr>
          <a:xfrm>
            <a:off x="457200" y="101600"/>
            <a:ext cx="8229600" cy="1143000"/>
          </a:xfrm>
        </p:spPr>
        <p:txBody>
          <a:bodyPr>
            <a:noAutofit/>
          </a:bodyPr>
          <a:lstStyle/>
          <a:p>
            <a:r>
              <a:rPr lang="en-US" sz="3200" b="1" dirty="0" smtClean="0">
                <a:solidFill>
                  <a:srgbClr val="FF0000"/>
                </a:solidFill>
                <a:cs typeface="Calibri"/>
              </a:rPr>
              <a:t>Location</a:t>
            </a:r>
            <a:r>
              <a:rPr lang="en-US" sz="3200" b="1" dirty="0" smtClean="0">
                <a:solidFill>
                  <a:prstClr val="black">
                    <a:lumMod val="75000"/>
                    <a:lumOff val="25000"/>
                  </a:prstClr>
                </a:solidFill>
                <a:cs typeface="Calibri"/>
              </a:rPr>
              <a:t>: What % of students do not learn to read for meaning in any language?</a:t>
            </a:r>
            <a:br>
              <a:rPr lang="en-US" sz="3200" b="1" dirty="0" smtClean="0">
                <a:solidFill>
                  <a:prstClr val="black">
                    <a:lumMod val="75000"/>
                    <a:lumOff val="25000"/>
                  </a:prstClr>
                </a:solidFill>
                <a:cs typeface="Calibri"/>
              </a:rPr>
            </a:br>
            <a:r>
              <a:rPr lang="en-US" sz="2000" i="1" dirty="0" smtClean="0">
                <a:solidFill>
                  <a:prstClr val="black">
                    <a:lumMod val="75000"/>
                    <a:lumOff val="25000"/>
                  </a:prstClr>
                </a:solidFill>
                <a:cs typeface="Calibri"/>
              </a:rPr>
              <a:t>(</a:t>
            </a:r>
            <a:r>
              <a:rPr lang="en-US" sz="2000" i="1" dirty="0" err="1" smtClean="0">
                <a:solidFill>
                  <a:prstClr val="black">
                    <a:lumMod val="75000"/>
                    <a:lumOff val="25000"/>
                  </a:prstClr>
                </a:solidFill>
                <a:cs typeface="Calibri"/>
              </a:rPr>
              <a:t>prePIRLS</a:t>
            </a:r>
            <a:r>
              <a:rPr lang="en-US" sz="2000" i="1" dirty="0" smtClean="0">
                <a:solidFill>
                  <a:prstClr val="black">
                    <a:lumMod val="75000"/>
                    <a:lumOff val="25000"/>
                  </a:prstClr>
                </a:solidFill>
                <a:cs typeface="Calibri"/>
              </a:rPr>
              <a:t> 2011)</a:t>
            </a:r>
            <a:endParaRPr lang="en-US" sz="2000" i="1" dirty="0"/>
          </a:p>
        </p:txBody>
      </p:sp>
    </p:spTree>
    <p:extLst>
      <p:ext uri="{BB962C8B-B14F-4D97-AF65-F5344CB8AC3E}">
        <p14:creationId xmlns:p14="http://schemas.microsoft.com/office/powerpoint/2010/main" val="1593841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89403200"/>
              </p:ext>
            </p:extLst>
          </p:nvPr>
        </p:nvGraphicFramePr>
        <p:xfrm>
          <a:off x="0" y="1968500"/>
          <a:ext cx="7694706" cy="48895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7"/>
          <p:cNvSpPr>
            <a:spLocks noGrp="1"/>
          </p:cNvSpPr>
          <p:nvPr>
            <p:ph type="title"/>
          </p:nvPr>
        </p:nvSpPr>
        <p:spPr>
          <a:xfrm>
            <a:off x="457200" y="415365"/>
            <a:ext cx="8229600" cy="1143000"/>
          </a:xfrm>
        </p:spPr>
        <p:txBody>
          <a:bodyPr>
            <a:noAutofit/>
          </a:bodyPr>
          <a:lstStyle/>
          <a:p>
            <a:r>
              <a:rPr lang="en-US" sz="3200" b="1" dirty="0" smtClean="0">
                <a:solidFill>
                  <a:srgbClr val="FF0000"/>
                </a:solidFill>
                <a:cs typeface="Calibri"/>
              </a:rPr>
              <a:t>School wealth</a:t>
            </a:r>
            <a:r>
              <a:rPr lang="en-US" sz="3200" b="1" dirty="0" smtClean="0">
                <a:solidFill>
                  <a:prstClr val="black">
                    <a:lumMod val="75000"/>
                    <a:lumOff val="25000"/>
                  </a:prstClr>
                </a:solidFill>
                <a:cs typeface="Calibri"/>
              </a:rPr>
              <a:t>: What % of students do not learn to read for meaning in any language?</a:t>
            </a:r>
            <a:br>
              <a:rPr lang="en-US" sz="3200" b="1" dirty="0" smtClean="0">
                <a:solidFill>
                  <a:prstClr val="black">
                    <a:lumMod val="75000"/>
                    <a:lumOff val="25000"/>
                  </a:prstClr>
                </a:solidFill>
                <a:cs typeface="Calibri"/>
              </a:rPr>
            </a:br>
            <a:r>
              <a:rPr lang="en-US" sz="2400" i="1" dirty="0" err="1" smtClean="0">
                <a:solidFill>
                  <a:prstClr val="black">
                    <a:lumMod val="75000"/>
                    <a:lumOff val="25000"/>
                  </a:prstClr>
                </a:solidFill>
                <a:cs typeface="Calibri"/>
              </a:rPr>
              <a:t>prePIRLS</a:t>
            </a:r>
            <a:r>
              <a:rPr lang="en-US" sz="2400" i="1" dirty="0" smtClean="0">
                <a:solidFill>
                  <a:prstClr val="black">
                    <a:lumMod val="75000"/>
                    <a:lumOff val="25000"/>
                  </a:prstClr>
                </a:solidFill>
                <a:cs typeface="Calibri"/>
              </a:rPr>
              <a:t> 2011</a:t>
            </a:r>
            <a:endParaRPr lang="en-US" sz="2400" i="1" dirty="0"/>
          </a:p>
        </p:txBody>
      </p:sp>
      <p:grpSp>
        <p:nvGrpSpPr>
          <p:cNvPr id="9" name="Group 8"/>
          <p:cNvGrpSpPr/>
          <p:nvPr/>
        </p:nvGrpSpPr>
        <p:grpSpPr>
          <a:xfrm>
            <a:off x="7634942" y="2997805"/>
            <a:ext cx="1389530" cy="307777"/>
            <a:chOff x="7634942" y="2997805"/>
            <a:chExt cx="1389530" cy="307777"/>
          </a:xfrm>
        </p:grpSpPr>
        <p:sp>
          <p:nvSpPr>
            <p:cNvPr id="6" name="TextBox 5"/>
            <p:cNvSpPr txBox="1"/>
            <p:nvPr/>
          </p:nvSpPr>
          <p:spPr>
            <a:xfrm>
              <a:off x="7888942" y="2997805"/>
              <a:ext cx="1135530" cy="307777"/>
            </a:xfrm>
            <a:prstGeom prst="rect">
              <a:avLst/>
            </a:prstGeom>
            <a:noFill/>
          </p:spPr>
          <p:txBody>
            <a:bodyPr wrap="square" rtlCol="0">
              <a:spAutoFit/>
            </a:bodyPr>
            <a:lstStyle/>
            <a:p>
              <a:r>
                <a:rPr lang="en-US" sz="1400" dirty="0" smtClean="0"/>
                <a:t>Advanced</a:t>
              </a:r>
              <a:endParaRPr lang="en-US" dirty="0" smtClean="0"/>
            </a:p>
          </p:txBody>
        </p:sp>
        <p:cxnSp>
          <p:nvCxnSpPr>
            <p:cNvPr id="8" name="Straight Arrow Connector 7"/>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a:off x="7634942" y="4614440"/>
            <a:ext cx="1389530" cy="307777"/>
            <a:chOff x="7634942" y="2997805"/>
            <a:chExt cx="1389530" cy="307777"/>
          </a:xfrm>
        </p:grpSpPr>
        <p:sp>
          <p:nvSpPr>
            <p:cNvPr id="11" name="TextBox 10"/>
            <p:cNvSpPr txBox="1"/>
            <p:nvPr/>
          </p:nvSpPr>
          <p:spPr>
            <a:xfrm>
              <a:off x="7888942" y="2997805"/>
              <a:ext cx="1135530" cy="307777"/>
            </a:xfrm>
            <a:prstGeom prst="rect">
              <a:avLst/>
            </a:prstGeom>
            <a:noFill/>
          </p:spPr>
          <p:txBody>
            <a:bodyPr wrap="square" rtlCol="0">
              <a:spAutoFit/>
            </a:bodyPr>
            <a:lstStyle/>
            <a:p>
              <a:r>
                <a:rPr lang="en-US" sz="1400" dirty="0" smtClean="0"/>
                <a:t>High</a:t>
              </a:r>
              <a:endParaRPr lang="en-US" dirty="0" smtClean="0"/>
            </a:p>
          </p:txBody>
        </p:sp>
        <p:cxnSp>
          <p:nvCxnSpPr>
            <p:cNvPr id="12" name="Straight Arrow Connector 11"/>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7634942" y="5495969"/>
            <a:ext cx="1389530" cy="307777"/>
            <a:chOff x="7634942" y="2997805"/>
            <a:chExt cx="1389530" cy="307777"/>
          </a:xfrm>
        </p:grpSpPr>
        <p:sp>
          <p:nvSpPr>
            <p:cNvPr id="14" name="TextBox 13"/>
            <p:cNvSpPr txBox="1"/>
            <p:nvPr/>
          </p:nvSpPr>
          <p:spPr>
            <a:xfrm>
              <a:off x="7888942" y="2997805"/>
              <a:ext cx="1135530" cy="307777"/>
            </a:xfrm>
            <a:prstGeom prst="rect">
              <a:avLst/>
            </a:prstGeom>
            <a:noFill/>
          </p:spPr>
          <p:txBody>
            <a:bodyPr wrap="square" rtlCol="0">
              <a:spAutoFit/>
            </a:bodyPr>
            <a:lstStyle/>
            <a:p>
              <a:r>
                <a:rPr lang="en-US" sz="1400" dirty="0" smtClean="0"/>
                <a:t>Intermediate</a:t>
              </a:r>
            </a:p>
          </p:txBody>
        </p:sp>
        <p:cxnSp>
          <p:nvCxnSpPr>
            <p:cNvPr id="15" name="Straight Arrow Connector 14"/>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7634942" y="5803746"/>
            <a:ext cx="1389530" cy="276999"/>
            <a:chOff x="7634942" y="2997805"/>
            <a:chExt cx="1389530" cy="276999"/>
          </a:xfrm>
        </p:grpSpPr>
        <p:sp>
          <p:nvSpPr>
            <p:cNvPr id="17" name="TextBox 16"/>
            <p:cNvSpPr txBox="1"/>
            <p:nvPr/>
          </p:nvSpPr>
          <p:spPr>
            <a:xfrm>
              <a:off x="7888942" y="2997805"/>
              <a:ext cx="1135530" cy="276999"/>
            </a:xfrm>
            <a:prstGeom prst="rect">
              <a:avLst/>
            </a:prstGeom>
            <a:noFill/>
          </p:spPr>
          <p:txBody>
            <a:bodyPr wrap="square" rtlCol="0">
              <a:spAutoFit/>
            </a:bodyPr>
            <a:lstStyle/>
            <a:p>
              <a:r>
                <a:rPr lang="en-US" sz="1200" dirty="0" smtClean="0"/>
                <a:t>&lt; Intermediate</a:t>
              </a:r>
            </a:p>
          </p:txBody>
        </p:sp>
        <p:cxnSp>
          <p:nvCxnSpPr>
            <p:cNvPr id="18" name="Straight Arrow Connector 17"/>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rot="20578293">
            <a:off x="705769" y="2139639"/>
            <a:ext cx="2046210" cy="307777"/>
            <a:chOff x="7634942" y="2997804"/>
            <a:chExt cx="2046210" cy="307777"/>
          </a:xfrm>
        </p:grpSpPr>
        <p:sp>
          <p:nvSpPr>
            <p:cNvPr id="20" name="TextBox 19"/>
            <p:cNvSpPr txBox="1"/>
            <p:nvPr/>
          </p:nvSpPr>
          <p:spPr>
            <a:xfrm>
              <a:off x="7888941" y="2997804"/>
              <a:ext cx="1792211" cy="307777"/>
            </a:xfrm>
            <a:prstGeom prst="rect">
              <a:avLst/>
            </a:prstGeom>
            <a:noFill/>
          </p:spPr>
          <p:txBody>
            <a:bodyPr wrap="square" rtlCol="0">
              <a:spAutoFit/>
            </a:bodyPr>
            <a:lstStyle/>
            <a:p>
              <a:r>
                <a:rPr lang="en-US" sz="1400" b="1" dirty="0" smtClean="0">
                  <a:solidFill>
                    <a:srgbClr val="000000"/>
                  </a:solidFill>
                </a:rPr>
                <a:t>Poorest 5% of schools</a:t>
              </a:r>
              <a:endParaRPr lang="en-US" b="1" dirty="0" smtClean="0">
                <a:solidFill>
                  <a:srgbClr val="000000"/>
                </a:solidFill>
              </a:endParaRPr>
            </a:p>
          </p:txBody>
        </p:sp>
        <p:cxnSp>
          <p:nvCxnSpPr>
            <p:cNvPr id="21" name="Straight Arrow Connector 20"/>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2" name="Group 21"/>
          <p:cNvGrpSpPr/>
          <p:nvPr/>
        </p:nvGrpSpPr>
        <p:grpSpPr>
          <a:xfrm rot="19459137">
            <a:off x="7184369" y="1944897"/>
            <a:ext cx="2046210" cy="307777"/>
            <a:chOff x="7634942" y="2997804"/>
            <a:chExt cx="2046210" cy="307777"/>
          </a:xfrm>
        </p:grpSpPr>
        <p:sp>
          <p:nvSpPr>
            <p:cNvPr id="23" name="TextBox 22"/>
            <p:cNvSpPr txBox="1"/>
            <p:nvPr/>
          </p:nvSpPr>
          <p:spPr>
            <a:xfrm>
              <a:off x="7888941" y="2997804"/>
              <a:ext cx="1792211" cy="307777"/>
            </a:xfrm>
            <a:prstGeom prst="rect">
              <a:avLst/>
            </a:prstGeom>
            <a:noFill/>
          </p:spPr>
          <p:txBody>
            <a:bodyPr wrap="square" rtlCol="0">
              <a:spAutoFit/>
            </a:bodyPr>
            <a:lstStyle/>
            <a:p>
              <a:r>
                <a:rPr lang="en-US" sz="1400" b="1" dirty="0" smtClean="0"/>
                <a:t>Richest 5% of schools</a:t>
              </a:r>
              <a:endParaRPr lang="en-US" b="1" dirty="0" smtClean="0"/>
            </a:p>
          </p:txBody>
        </p:sp>
        <p:cxnSp>
          <p:nvCxnSpPr>
            <p:cNvPr id="24" name="Straight Arrow Connector 23"/>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162618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274638"/>
            <a:ext cx="8229600" cy="715962"/>
          </a:xfrm>
        </p:spPr>
        <p:txBody>
          <a:bodyPr>
            <a:normAutofit fontScale="90000"/>
          </a:bodyPr>
          <a:lstStyle/>
          <a:p>
            <a:r>
              <a:rPr lang="en-US" b="1" dirty="0" smtClean="0">
                <a:solidFill>
                  <a:prstClr val="black">
                    <a:lumMod val="75000"/>
                    <a:lumOff val="25000"/>
                  </a:prstClr>
                </a:solidFill>
                <a:cs typeface="Calibri"/>
              </a:rPr>
              <a:t>What does this look like in reality?</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68" name="Rectangle 67"/>
          <p:cNvSpPr/>
          <p:nvPr/>
        </p:nvSpPr>
        <p:spPr>
          <a:xfrm>
            <a:off x="2282894" y="6139415"/>
            <a:ext cx="6858000" cy="646331"/>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pic>
        <p:nvPicPr>
          <p:cNvPr id="66" name="Picture 65" descr="Macintosh HD:Users:Spaull:Dropbox:Journal articles:2015 NEEDU reading Gr5:Kim - READING STUDY (1):Graphs and tables:Fig3-Hist &amp; kdensities WCPM A1 + NEEDU (18 June 2015).tif"/>
          <p:cNvPicPr/>
          <p:nvPr/>
        </p:nvPicPr>
        <p:blipFill>
          <a:blip r:embed="rId4">
            <a:extLst>
              <a:ext uri="{28A0092B-C50C-407E-A947-70E740481C1C}">
                <a14:useLocalDpi xmlns:a14="http://schemas.microsoft.com/office/drawing/2010/main" val="0"/>
              </a:ext>
            </a:extLst>
          </a:blip>
          <a:srcRect/>
          <a:stretch>
            <a:fillRect/>
          </a:stretch>
        </p:blipFill>
        <p:spPr bwMode="auto">
          <a:xfrm>
            <a:off x="457200" y="990600"/>
            <a:ext cx="6979506" cy="4884167"/>
          </a:xfrm>
          <a:prstGeom prst="rect">
            <a:avLst/>
          </a:prstGeom>
          <a:noFill/>
          <a:ln>
            <a:noFill/>
          </a:ln>
        </p:spPr>
      </p:pic>
      <p:sp>
        <p:nvSpPr>
          <p:cNvPr id="67" name="Rectangle 66"/>
          <p:cNvSpPr/>
          <p:nvPr/>
        </p:nvSpPr>
        <p:spPr>
          <a:xfrm>
            <a:off x="4138846" y="1004468"/>
            <a:ext cx="5100422" cy="2308324"/>
          </a:xfrm>
          <a:prstGeom prst="rect">
            <a:avLst/>
          </a:prstGeom>
          <a:solidFill>
            <a:schemeClr val="bg1">
              <a:lumMod val="95000"/>
            </a:schemeClr>
          </a:solidFill>
        </p:spPr>
        <p:txBody>
          <a:bodyPr wrap="square">
            <a:spAutoFit/>
          </a:bodyPr>
          <a:lstStyle/>
          <a:p>
            <a:r>
              <a:rPr lang="en-GB" dirty="0" smtClean="0"/>
              <a:t>“We </a:t>
            </a:r>
            <a:r>
              <a:rPr lang="en-GB" dirty="0"/>
              <a:t>found that South African Grade 5 second language learners from rural areas in South Africa had essentially the same distribution as </a:t>
            </a:r>
            <a:r>
              <a:rPr lang="en-GB" b="1" dirty="0"/>
              <a:t>Grade 1 second language learners in Florida, or Grade 2 second language remedial learners who had been removed from normal classes </a:t>
            </a:r>
            <a:r>
              <a:rPr lang="en-GB" dirty="0"/>
              <a:t>because they </a:t>
            </a:r>
            <a:r>
              <a:rPr lang="en-GB" dirty="0" smtClean="0"/>
              <a:t>“cannot </a:t>
            </a:r>
            <a:r>
              <a:rPr lang="en-GB" dirty="0"/>
              <a:t>communicate meaning orally in English and demonstrate very little understanding in </a:t>
            </a:r>
            <a:r>
              <a:rPr lang="en-GB" dirty="0" smtClean="0"/>
              <a:t>English”. </a:t>
            </a:r>
            <a:endParaRPr lang="en-ZA" dirty="0"/>
          </a:p>
        </p:txBody>
      </p:sp>
    </p:spTree>
    <p:extLst>
      <p:ext uri="{BB962C8B-B14F-4D97-AF65-F5344CB8AC3E}">
        <p14:creationId xmlns:p14="http://schemas.microsoft.com/office/powerpoint/2010/main" val="20147671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0200"/>
            <a:ext cx="9144000" cy="6196263"/>
          </a:xfrm>
          <a:prstGeom prst="rect">
            <a:avLst/>
          </a:prstGeom>
        </p:spPr>
      </p:pic>
    </p:spTree>
    <p:extLst>
      <p:ext uri="{BB962C8B-B14F-4D97-AF65-F5344CB8AC3E}">
        <p14:creationId xmlns:p14="http://schemas.microsoft.com/office/powerpoint/2010/main" val="1478441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b="1" dirty="0" smtClean="0">
                <a:solidFill>
                  <a:prstClr val="black">
                    <a:lumMod val="75000"/>
                    <a:lumOff val="25000"/>
                  </a:prstClr>
                </a:solidFill>
                <a:cs typeface="Calibri"/>
              </a:rPr>
              <a:t>What does this look like in reality?</a:t>
            </a:r>
            <a:endParaRPr lang="en-US"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3" name="TextBox 2"/>
          <p:cNvSpPr txBox="1"/>
          <p:nvPr/>
        </p:nvSpPr>
        <p:spPr>
          <a:xfrm>
            <a:off x="663552" y="1932325"/>
            <a:ext cx="718353" cy="369332"/>
          </a:xfrm>
          <a:prstGeom prst="rect">
            <a:avLst/>
          </a:prstGeom>
          <a:noFill/>
        </p:spPr>
        <p:txBody>
          <a:bodyPr wrap="none" rtlCol="0">
            <a:spAutoFit/>
          </a:bodyPr>
          <a:lstStyle/>
          <a:p>
            <a:r>
              <a:rPr lang="en-US" dirty="0" smtClean="0"/>
              <a:t>Many</a:t>
            </a:r>
            <a:endParaRPr lang="en-US" dirty="0"/>
          </a:p>
        </p:txBody>
      </p:sp>
      <p:sp>
        <p:nvSpPr>
          <p:cNvPr id="9" name="TextBox 8"/>
          <p:cNvSpPr txBox="1"/>
          <p:nvPr/>
        </p:nvSpPr>
        <p:spPr>
          <a:xfrm>
            <a:off x="1501281" y="1924661"/>
            <a:ext cx="685329" cy="369332"/>
          </a:xfrm>
          <a:prstGeom prst="rect">
            <a:avLst/>
          </a:prstGeom>
          <a:noFill/>
        </p:spPr>
        <p:txBody>
          <a:bodyPr wrap="none" rtlCol="0">
            <a:spAutoFit/>
          </a:bodyPr>
          <a:lstStyle/>
          <a:p>
            <a:r>
              <a:rPr lang="en-US" dirty="0" smtClean="0"/>
              <a:t>years</a:t>
            </a:r>
            <a:endParaRPr lang="en-US" dirty="0"/>
          </a:p>
        </p:txBody>
      </p:sp>
      <p:sp>
        <p:nvSpPr>
          <p:cNvPr id="11" name="TextBox 10"/>
          <p:cNvSpPr txBox="1"/>
          <p:nvPr/>
        </p:nvSpPr>
        <p:spPr>
          <a:xfrm>
            <a:off x="2222567" y="1924661"/>
            <a:ext cx="525617" cy="369332"/>
          </a:xfrm>
          <a:prstGeom prst="rect">
            <a:avLst/>
          </a:prstGeom>
          <a:noFill/>
        </p:spPr>
        <p:txBody>
          <a:bodyPr wrap="none" rtlCol="0">
            <a:spAutoFit/>
          </a:bodyPr>
          <a:lstStyle/>
          <a:p>
            <a:r>
              <a:rPr lang="en-US" dirty="0" smtClean="0"/>
              <a:t>ago</a:t>
            </a:r>
            <a:endParaRPr lang="en-US" dirty="0"/>
          </a:p>
        </p:txBody>
      </p:sp>
      <p:sp>
        <p:nvSpPr>
          <p:cNvPr id="12" name="TextBox 11"/>
          <p:cNvSpPr txBox="1"/>
          <p:nvPr/>
        </p:nvSpPr>
        <p:spPr>
          <a:xfrm>
            <a:off x="2748184" y="1935477"/>
            <a:ext cx="951891" cy="369332"/>
          </a:xfrm>
          <a:prstGeom prst="rect">
            <a:avLst/>
          </a:prstGeom>
          <a:noFill/>
        </p:spPr>
        <p:txBody>
          <a:bodyPr wrap="none" rtlCol="0">
            <a:spAutoFit/>
          </a:bodyPr>
          <a:lstStyle/>
          <a:p>
            <a:r>
              <a:rPr lang="en-US" dirty="0" smtClean="0"/>
              <a:t>Leopard</a:t>
            </a:r>
            <a:endParaRPr lang="en-US" dirty="0"/>
          </a:p>
        </p:txBody>
      </p:sp>
      <p:sp>
        <p:nvSpPr>
          <p:cNvPr id="13" name="TextBox 12"/>
          <p:cNvSpPr txBox="1"/>
          <p:nvPr/>
        </p:nvSpPr>
        <p:spPr>
          <a:xfrm>
            <a:off x="3705153" y="1935477"/>
            <a:ext cx="550526" cy="369332"/>
          </a:xfrm>
          <a:prstGeom prst="rect">
            <a:avLst/>
          </a:prstGeom>
          <a:noFill/>
        </p:spPr>
        <p:txBody>
          <a:bodyPr wrap="none" rtlCol="0">
            <a:spAutoFit/>
          </a:bodyPr>
          <a:lstStyle/>
          <a:p>
            <a:r>
              <a:rPr lang="en-US" dirty="0" smtClean="0"/>
              <a:t>was</a:t>
            </a:r>
            <a:endParaRPr lang="en-US" dirty="0"/>
          </a:p>
        </p:txBody>
      </p:sp>
      <p:sp>
        <p:nvSpPr>
          <p:cNvPr id="14" name="TextBox 13"/>
          <p:cNvSpPr txBox="1"/>
          <p:nvPr/>
        </p:nvSpPr>
        <p:spPr>
          <a:xfrm>
            <a:off x="4255679" y="1938629"/>
            <a:ext cx="295236" cy="369332"/>
          </a:xfrm>
          <a:prstGeom prst="rect">
            <a:avLst/>
          </a:prstGeom>
          <a:noFill/>
        </p:spPr>
        <p:txBody>
          <a:bodyPr wrap="none" rtlCol="0">
            <a:spAutoFit/>
          </a:bodyPr>
          <a:lstStyle/>
          <a:p>
            <a:r>
              <a:rPr lang="en-US" dirty="0" smtClean="0"/>
              <a:t>a</a:t>
            </a:r>
            <a:endParaRPr lang="en-US" dirty="0"/>
          </a:p>
        </p:txBody>
      </p:sp>
      <p:sp>
        <p:nvSpPr>
          <p:cNvPr id="15" name="TextBox 14"/>
          <p:cNvSpPr txBox="1"/>
          <p:nvPr/>
        </p:nvSpPr>
        <p:spPr>
          <a:xfrm>
            <a:off x="4550915" y="1941462"/>
            <a:ext cx="982097" cy="369332"/>
          </a:xfrm>
          <a:prstGeom prst="rect">
            <a:avLst/>
          </a:prstGeom>
          <a:noFill/>
        </p:spPr>
        <p:txBody>
          <a:bodyPr wrap="none" rtlCol="0">
            <a:spAutoFit/>
          </a:bodyPr>
          <a:lstStyle/>
          <a:p>
            <a:r>
              <a:rPr lang="en-US" dirty="0" smtClean="0"/>
              <a:t>creature</a:t>
            </a:r>
            <a:endParaRPr lang="en-US" dirty="0"/>
          </a:p>
        </p:txBody>
      </p:sp>
      <p:sp>
        <p:nvSpPr>
          <p:cNvPr id="16" name="TextBox 15"/>
          <p:cNvSpPr txBox="1"/>
          <p:nvPr/>
        </p:nvSpPr>
        <p:spPr>
          <a:xfrm>
            <a:off x="5533012" y="1924661"/>
            <a:ext cx="601246" cy="369332"/>
          </a:xfrm>
          <a:prstGeom prst="rect">
            <a:avLst/>
          </a:prstGeom>
          <a:noFill/>
        </p:spPr>
        <p:txBody>
          <a:bodyPr wrap="none" rtlCol="0">
            <a:spAutoFit/>
          </a:bodyPr>
          <a:lstStyle/>
          <a:p>
            <a:r>
              <a:rPr lang="en-US" dirty="0" smtClean="0"/>
              <a:t>with</a:t>
            </a:r>
            <a:endParaRPr lang="en-US" dirty="0"/>
          </a:p>
        </p:txBody>
      </p:sp>
      <p:sp>
        <p:nvSpPr>
          <p:cNvPr id="17" name="TextBox 16"/>
          <p:cNvSpPr txBox="1"/>
          <p:nvPr/>
        </p:nvSpPr>
        <p:spPr>
          <a:xfrm>
            <a:off x="6139353" y="1929173"/>
            <a:ext cx="427671" cy="369332"/>
          </a:xfrm>
          <a:prstGeom prst="rect">
            <a:avLst/>
          </a:prstGeom>
          <a:noFill/>
        </p:spPr>
        <p:txBody>
          <a:bodyPr wrap="none" rtlCol="0">
            <a:spAutoFit/>
          </a:bodyPr>
          <a:lstStyle/>
          <a:p>
            <a:r>
              <a:rPr lang="en-US" dirty="0" smtClean="0"/>
              <a:t>no</a:t>
            </a:r>
            <a:endParaRPr lang="en-US" dirty="0"/>
          </a:p>
        </p:txBody>
      </p:sp>
      <p:sp>
        <p:nvSpPr>
          <p:cNvPr id="18" name="TextBox 17"/>
          <p:cNvSpPr txBox="1"/>
          <p:nvPr/>
        </p:nvSpPr>
        <p:spPr>
          <a:xfrm>
            <a:off x="6687128" y="1924661"/>
            <a:ext cx="743826" cy="369332"/>
          </a:xfrm>
          <a:prstGeom prst="rect">
            <a:avLst/>
          </a:prstGeom>
          <a:noFill/>
        </p:spPr>
        <p:txBody>
          <a:bodyPr wrap="none" rtlCol="0">
            <a:spAutoFit/>
          </a:bodyPr>
          <a:lstStyle/>
          <a:p>
            <a:r>
              <a:rPr lang="en-US" dirty="0" smtClean="0"/>
              <a:t>spots.</a:t>
            </a:r>
            <a:endParaRPr lang="en-US" dirty="0"/>
          </a:p>
        </p:txBody>
      </p:sp>
      <p:sp>
        <p:nvSpPr>
          <p:cNvPr id="19" name="TextBox 18"/>
          <p:cNvSpPr txBox="1"/>
          <p:nvPr/>
        </p:nvSpPr>
        <p:spPr>
          <a:xfrm>
            <a:off x="663552" y="2443241"/>
            <a:ext cx="573632" cy="369332"/>
          </a:xfrm>
          <a:prstGeom prst="rect">
            <a:avLst/>
          </a:prstGeom>
          <a:noFill/>
        </p:spPr>
        <p:txBody>
          <a:bodyPr wrap="none" rtlCol="0">
            <a:spAutoFit/>
          </a:bodyPr>
          <a:lstStyle/>
          <a:p>
            <a:r>
              <a:rPr lang="en-US" dirty="0" smtClean="0"/>
              <a:t>One</a:t>
            </a:r>
            <a:endParaRPr lang="en-US" dirty="0"/>
          </a:p>
        </p:txBody>
      </p:sp>
      <p:sp>
        <p:nvSpPr>
          <p:cNvPr id="20" name="TextBox 19"/>
          <p:cNvSpPr txBox="1"/>
          <p:nvPr/>
        </p:nvSpPr>
        <p:spPr>
          <a:xfrm>
            <a:off x="1421499" y="2435577"/>
            <a:ext cx="578591" cy="369332"/>
          </a:xfrm>
          <a:prstGeom prst="rect">
            <a:avLst/>
          </a:prstGeom>
          <a:noFill/>
        </p:spPr>
        <p:txBody>
          <a:bodyPr wrap="none" rtlCol="0">
            <a:spAutoFit/>
          </a:bodyPr>
          <a:lstStyle/>
          <a:p>
            <a:r>
              <a:rPr lang="en-US" dirty="0" smtClean="0"/>
              <a:t>day,</a:t>
            </a:r>
            <a:endParaRPr lang="en-US" dirty="0"/>
          </a:p>
        </p:txBody>
      </p:sp>
      <p:sp>
        <p:nvSpPr>
          <p:cNvPr id="21" name="TextBox 20"/>
          <p:cNvSpPr txBox="1"/>
          <p:nvPr/>
        </p:nvSpPr>
        <p:spPr>
          <a:xfrm>
            <a:off x="2328958" y="2435577"/>
            <a:ext cx="420796" cy="369332"/>
          </a:xfrm>
          <a:prstGeom prst="rect">
            <a:avLst/>
          </a:prstGeom>
          <a:noFill/>
        </p:spPr>
        <p:txBody>
          <a:bodyPr wrap="none" rtlCol="0">
            <a:spAutoFit/>
          </a:bodyPr>
          <a:lstStyle/>
          <a:p>
            <a:r>
              <a:rPr lang="en-US" dirty="0" smtClean="0"/>
              <a:t>he</a:t>
            </a:r>
            <a:endParaRPr lang="en-US" dirty="0"/>
          </a:p>
        </p:txBody>
      </p:sp>
      <p:sp>
        <p:nvSpPr>
          <p:cNvPr id="22" name="TextBox 21"/>
          <p:cNvSpPr txBox="1"/>
          <p:nvPr/>
        </p:nvSpPr>
        <p:spPr>
          <a:xfrm>
            <a:off x="2854575" y="2446393"/>
            <a:ext cx="550526" cy="369332"/>
          </a:xfrm>
          <a:prstGeom prst="rect">
            <a:avLst/>
          </a:prstGeom>
          <a:noFill/>
        </p:spPr>
        <p:txBody>
          <a:bodyPr wrap="none" rtlCol="0">
            <a:spAutoFit/>
          </a:bodyPr>
          <a:lstStyle/>
          <a:p>
            <a:r>
              <a:rPr lang="en-US" dirty="0" smtClean="0"/>
              <a:t>was</a:t>
            </a:r>
            <a:endParaRPr lang="en-US" dirty="0"/>
          </a:p>
        </p:txBody>
      </p:sp>
      <p:sp>
        <p:nvSpPr>
          <p:cNvPr id="23" name="TextBox 22"/>
          <p:cNvSpPr txBox="1"/>
          <p:nvPr/>
        </p:nvSpPr>
        <p:spPr>
          <a:xfrm>
            <a:off x="3457179" y="2452378"/>
            <a:ext cx="926418" cy="369332"/>
          </a:xfrm>
          <a:prstGeom prst="rect">
            <a:avLst/>
          </a:prstGeom>
          <a:noFill/>
        </p:spPr>
        <p:txBody>
          <a:bodyPr wrap="none" rtlCol="0">
            <a:spAutoFit/>
          </a:bodyPr>
          <a:lstStyle/>
          <a:p>
            <a:r>
              <a:rPr lang="en-US" dirty="0" smtClean="0"/>
              <a:t>relaxing</a:t>
            </a:r>
            <a:endParaRPr lang="en-US" dirty="0"/>
          </a:p>
        </p:txBody>
      </p:sp>
      <p:sp>
        <p:nvSpPr>
          <p:cNvPr id="24" name="TextBox 23"/>
          <p:cNvSpPr txBox="1"/>
          <p:nvPr/>
        </p:nvSpPr>
        <p:spPr>
          <a:xfrm>
            <a:off x="4362070" y="2449545"/>
            <a:ext cx="358917" cy="369332"/>
          </a:xfrm>
          <a:prstGeom prst="rect">
            <a:avLst/>
          </a:prstGeom>
          <a:noFill/>
        </p:spPr>
        <p:txBody>
          <a:bodyPr wrap="none" rtlCol="0">
            <a:spAutoFit/>
          </a:bodyPr>
          <a:lstStyle/>
          <a:p>
            <a:r>
              <a:rPr lang="en-US" dirty="0" smtClean="0"/>
              <a:t>in</a:t>
            </a:r>
            <a:endParaRPr lang="en-US" dirty="0"/>
          </a:p>
        </p:txBody>
      </p:sp>
      <p:sp>
        <p:nvSpPr>
          <p:cNvPr id="25" name="TextBox 24"/>
          <p:cNvSpPr txBox="1"/>
          <p:nvPr/>
        </p:nvSpPr>
        <p:spPr>
          <a:xfrm>
            <a:off x="4657306" y="2452378"/>
            <a:ext cx="498116" cy="369332"/>
          </a:xfrm>
          <a:prstGeom prst="rect">
            <a:avLst/>
          </a:prstGeom>
          <a:noFill/>
        </p:spPr>
        <p:txBody>
          <a:bodyPr wrap="none" rtlCol="0">
            <a:spAutoFit/>
          </a:bodyPr>
          <a:lstStyle/>
          <a:p>
            <a:r>
              <a:rPr lang="en-US" dirty="0" smtClean="0"/>
              <a:t>the</a:t>
            </a:r>
            <a:endParaRPr lang="en-US" dirty="0"/>
          </a:p>
        </p:txBody>
      </p:sp>
      <p:sp>
        <p:nvSpPr>
          <p:cNvPr id="26" name="TextBox 25"/>
          <p:cNvSpPr txBox="1"/>
          <p:nvPr/>
        </p:nvSpPr>
        <p:spPr>
          <a:xfrm>
            <a:off x="5155422" y="2452378"/>
            <a:ext cx="742924" cy="369332"/>
          </a:xfrm>
          <a:prstGeom prst="rect">
            <a:avLst/>
          </a:prstGeom>
          <a:noFill/>
        </p:spPr>
        <p:txBody>
          <a:bodyPr wrap="none" rtlCol="0">
            <a:spAutoFit/>
          </a:bodyPr>
          <a:lstStyle/>
          <a:p>
            <a:r>
              <a:rPr lang="en-US" dirty="0" smtClean="0"/>
              <a:t>shade</a:t>
            </a:r>
            <a:endParaRPr lang="en-US" dirty="0"/>
          </a:p>
        </p:txBody>
      </p:sp>
      <p:sp>
        <p:nvSpPr>
          <p:cNvPr id="27" name="TextBox 26"/>
          <p:cNvSpPr txBox="1"/>
          <p:nvPr/>
        </p:nvSpPr>
        <p:spPr>
          <a:xfrm>
            <a:off x="5945745" y="2452378"/>
            <a:ext cx="377026" cy="369332"/>
          </a:xfrm>
          <a:prstGeom prst="rect">
            <a:avLst/>
          </a:prstGeom>
          <a:noFill/>
        </p:spPr>
        <p:txBody>
          <a:bodyPr wrap="none" rtlCol="0">
            <a:spAutoFit/>
          </a:bodyPr>
          <a:lstStyle/>
          <a:p>
            <a:r>
              <a:rPr lang="en-US" dirty="0" smtClean="0"/>
              <a:t>of</a:t>
            </a:r>
            <a:endParaRPr lang="en-US" dirty="0"/>
          </a:p>
        </p:txBody>
      </p:sp>
      <p:sp>
        <p:nvSpPr>
          <p:cNvPr id="28" name="TextBox 27"/>
          <p:cNvSpPr txBox="1"/>
          <p:nvPr/>
        </p:nvSpPr>
        <p:spPr>
          <a:xfrm>
            <a:off x="6419406" y="2455734"/>
            <a:ext cx="295236" cy="369332"/>
          </a:xfrm>
          <a:prstGeom prst="rect">
            <a:avLst/>
          </a:prstGeom>
          <a:noFill/>
        </p:spPr>
        <p:txBody>
          <a:bodyPr wrap="none" rtlCol="0">
            <a:spAutoFit/>
          </a:bodyPr>
          <a:lstStyle/>
          <a:p>
            <a:r>
              <a:rPr lang="en-US" dirty="0"/>
              <a:t>a</a:t>
            </a:r>
          </a:p>
        </p:txBody>
      </p:sp>
      <p:sp>
        <p:nvSpPr>
          <p:cNvPr id="29" name="TextBox 28"/>
          <p:cNvSpPr txBox="1"/>
          <p:nvPr/>
        </p:nvSpPr>
        <p:spPr>
          <a:xfrm>
            <a:off x="6724210" y="2449545"/>
            <a:ext cx="706744" cy="369332"/>
          </a:xfrm>
          <a:prstGeom prst="rect">
            <a:avLst/>
          </a:prstGeom>
          <a:noFill/>
        </p:spPr>
        <p:txBody>
          <a:bodyPr wrap="none" rtlCol="0">
            <a:spAutoFit/>
          </a:bodyPr>
          <a:lstStyle/>
          <a:p>
            <a:r>
              <a:rPr lang="en-US" dirty="0" smtClean="0"/>
              <a:t>thorn</a:t>
            </a:r>
            <a:endParaRPr lang="en-US" dirty="0"/>
          </a:p>
        </p:txBody>
      </p:sp>
      <p:sp>
        <p:nvSpPr>
          <p:cNvPr id="30" name="TextBox 29"/>
          <p:cNvSpPr txBox="1"/>
          <p:nvPr/>
        </p:nvSpPr>
        <p:spPr>
          <a:xfrm>
            <a:off x="849332" y="2873272"/>
            <a:ext cx="572167" cy="369332"/>
          </a:xfrm>
          <a:prstGeom prst="rect">
            <a:avLst/>
          </a:prstGeom>
          <a:noFill/>
        </p:spPr>
        <p:txBody>
          <a:bodyPr wrap="none" rtlCol="0">
            <a:spAutoFit/>
          </a:bodyPr>
          <a:lstStyle/>
          <a:p>
            <a:r>
              <a:rPr lang="en-US" dirty="0" smtClean="0"/>
              <a:t>tree</a:t>
            </a:r>
            <a:endParaRPr lang="en-US" dirty="0"/>
          </a:p>
        </p:txBody>
      </p:sp>
      <p:sp>
        <p:nvSpPr>
          <p:cNvPr id="31" name="TextBox 30"/>
          <p:cNvSpPr txBox="1"/>
          <p:nvPr/>
        </p:nvSpPr>
        <p:spPr>
          <a:xfrm>
            <a:off x="1621876" y="2873272"/>
            <a:ext cx="707082" cy="369332"/>
          </a:xfrm>
          <a:prstGeom prst="rect">
            <a:avLst/>
          </a:prstGeom>
          <a:noFill/>
        </p:spPr>
        <p:txBody>
          <a:bodyPr wrap="none" rtlCol="0">
            <a:spAutoFit/>
          </a:bodyPr>
          <a:lstStyle/>
          <a:p>
            <a:r>
              <a:rPr lang="en-US" dirty="0" smtClean="0"/>
              <a:t>when</a:t>
            </a:r>
            <a:endParaRPr lang="en-US" dirty="0"/>
          </a:p>
        </p:txBody>
      </p:sp>
      <p:sp>
        <p:nvSpPr>
          <p:cNvPr id="32" name="TextBox 31"/>
          <p:cNvSpPr txBox="1"/>
          <p:nvPr/>
        </p:nvSpPr>
        <p:spPr>
          <a:xfrm>
            <a:off x="2389788" y="2873272"/>
            <a:ext cx="719931" cy="369332"/>
          </a:xfrm>
          <a:prstGeom prst="rect">
            <a:avLst/>
          </a:prstGeom>
          <a:noFill/>
        </p:spPr>
        <p:txBody>
          <a:bodyPr wrap="none" rtlCol="0">
            <a:spAutoFit/>
          </a:bodyPr>
          <a:lstStyle/>
          <a:p>
            <a:r>
              <a:rPr lang="en-US" dirty="0" smtClean="0"/>
              <a:t>Zebra</a:t>
            </a:r>
            <a:endParaRPr lang="en-US" dirty="0"/>
          </a:p>
        </p:txBody>
      </p:sp>
      <p:sp>
        <p:nvSpPr>
          <p:cNvPr id="33" name="TextBox 32"/>
          <p:cNvSpPr txBox="1"/>
          <p:nvPr/>
        </p:nvSpPr>
        <p:spPr>
          <a:xfrm>
            <a:off x="3109719" y="2873272"/>
            <a:ext cx="854283" cy="369332"/>
          </a:xfrm>
          <a:prstGeom prst="rect">
            <a:avLst/>
          </a:prstGeom>
          <a:noFill/>
        </p:spPr>
        <p:txBody>
          <a:bodyPr wrap="none" rtlCol="0">
            <a:spAutoFit/>
          </a:bodyPr>
          <a:lstStyle/>
          <a:p>
            <a:r>
              <a:rPr lang="en-US" dirty="0" smtClean="0"/>
              <a:t>walked</a:t>
            </a:r>
            <a:endParaRPr lang="en-US" dirty="0"/>
          </a:p>
        </p:txBody>
      </p:sp>
      <p:sp>
        <p:nvSpPr>
          <p:cNvPr id="34" name="TextBox 33"/>
          <p:cNvSpPr txBox="1"/>
          <p:nvPr/>
        </p:nvSpPr>
        <p:spPr>
          <a:xfrm>
            <a:off x="3987957" y="2873272"/>
            <a:ext cx="642386" cy="369332"/>
          </a:xfrm>
          <a:prstGeom prst="rect">
            <a:avLst/>
          </a:prstGeom>
          <a:noFill/>
        </p:spPr>
        <p:txBody>
          <a:bodyPr wrap="none" rtlCol="0">
            <a:spAutoFit/>
          </a:bodyPr>
          <a:lstStyle/>
          <a:p>
            <a:r>
              <a:rPr lang="en-US" dirty="0" smtClean="0"/>
              <a:t>past.</a:t>
            </a:r>
            <a:endParaRPr lang="en-US" dirty="0"/>
          </a:p>
        </p:txBody>
      </p:sp>
      <p:sp>
        <p:nvSpPr>
          <p:cNvPr id="39" name="TextBox 38"/>
          <p:cNvSpPr txBox="1"/>
          <p:nvPr/>
        </p:nvSpPr>
        <p:spPr>
          <a:xfrm>
            <a:off x="654299" y="3889572"/>
            <a:ext cx="718353" cy="369332"/>
          </a:xfrm>
          <a:prstGeom prst="rect">
            <a:avLst/>
          </a:prstGeom>
          <a:noFill/>
        </p:spPr>
        <p:txBody>
          <a:bodyPr wrap="none" rtlCol="0">
            <a:spAutoFit/>
          </a:bodyPr>
          <a:lstStyle/>
          <a:p>
            <a:r>
              <a:rPr lang="en-US" dirty="0" smtClean="0"/>
              <a:t>Many</a:t>
            </a:r>
            <a:endParaRPr lang="en-US" dirty="0"/>
          </a:p>
        </p:txBody>
      </p:sp>
      <p:sp>
        <p:nvSpPr>
          <p:cNvPr id="40" name="TextBox 39"/>
          <p:cNvSpPr txBox="1"/>
          <p:nvPr/>
        </p:nvSpPr>
        <p:spPr>
          <a:xfrm>
            <a:off x="1492028" y="3881908"/>
            <a:ext cx="685329" cy="369332"/>
          </a:xfrm>
          <a:prstGeom prst="rect">
            <a:avLst/>
          </a:prstGeom>
          <a:noFill/>
        </p:spPr>
        <p:txBody>
          <a:bodyPr wrap="none" rtlCol="0">
            <a:spAutoFit/>
          </a:bodyPr>
          <a:lstStyle/>
          <a:p>
            <a:r>
              <a:rPr lang="en-US" dirty="0" smtClean="0"/>
              <a:t>years</a:t>
            </a:r>
            <a:endParaRPr lang="en-US" dirty="0"/>
          </a:p>
        </p:txBody>
      </p:sp>
      <p:sp>
        <p:nvSpPr>
          <p:cNvPr id="41" name="TextBox 40"/>
          <p:cNvSpPr txBox="1"/>
          <p:nvPr/>
        </p:nvSpPr>
        <p:spPr>
          <a:xfrm>
            <a:off x="2213314" y="3881908"/>
            <a:ext cx="525617" cy="369332"/>
          </a:xfrm>
          <a:prstGeom prst="rect">
            <a:avLst/>
          </a:prstGeom>
          <a:noFill/>
        </p:spPr>
        <p:txBody>
          <a:bodyPr wrap="none" rtlCol="0">
            <a:spAutoFit/>
          </a:bodyPr>
          <a:lstStyle/>
          <a:p>
            <a:r>
              <a:rPr lang="en-US" dirty="0" smtClean="0"/>
              <a:t>ago</a:t>
            </a:r>
            <a:endParaRPr lang="en-US" dirty="0"/>
          </a:p>
        </p:txBody>
      </p:sp>
      <p:sp>
        <p:nvSpPr>
          <p:cNvPr id="42" name="TextBox 41"/>
          <p:cNvSpPr txBox="1"/>
          <p:nvPr/>
        </p:nvSpPr>
        <p:spPr>
          <a:xfrm>
            <a:off x="2738931" y="3892724"/>
            <a:ext cx="951891" cy="369332"/>
          </a:xfrm>
          <a:prstGeom prst="rect">
            <a:avLst/>
          </a:prstGeom>
          <a:noFill/>
        </p:spPr>
        <p:txBody>
          <a:bodyPr wrap="none" rtlCol="0">
            <a:spAutoFit/>
          </a:bodyPr>
          <a:lstStyle/>
          <a:p>
            <a:r>
              <a:rPr lang="en-US" dirty="0" smtClean="0"/>
              <a:t>Leopard</a:t>
            </a:r>
            <a:endParaRPr lang="en-US" dirty="0"/>
          </a:p>
        </p:txBody>
      </p:sp>
      <p:sp>
        <p:nvSpPr>
          <p:cNvPr id="43" name="TextBox 42"/>
          <p:cNvSpPr txBox="1"/>
          <p:nvPr/>
        </p:nvSpPr>
        <p:spPr>
          <a:xfrm>
            <a:off x="3695900" y="3892724"/>
            <a:ext cx="550526" cy="369332"/>
          </a:xfrm>
          <a:prstGeom prst="rect">
            <a:avLst/>
          </a:prstGeom>
          <a:noFill/>
        </p:spPr>
        <p:txBody>
          <a:bodyPr wrap="none" rtlCol="0">
            <a:spAutoFit/>
          </a:bodyPr>
          <a:lstStyle/>
          <a:p>
            <a:r>
              <a:rPr lang="en-US" dirty="0" smtClean="0"/>
              <a:t>was</a:t>
            </a:r>
            <a:endParaRPr lang="en-US" dirty="0"/>
          </a:p>
        </p:txBody>
      </p:sp>
      <p:sp>
        <p:nvSpPr>
          <p:cNvPr id="44" name="TextBox 43"/>
          <p:cNvSpPr txBox="1"/>
          <p:nvPr/>
        </p:nvSpPr>
        <p:spPr>
          <a:xfrm>
            <a:off x="4246426" y="3895876"/>
            <a:ext cx="295236" cy="369332"/>
          </a:xfrm>
          <a:prstGeom prst="rect">
            <a:avLst/>
          </a:prstGeom>
          <a:noFill/>
        </p:spPr>
        <p:txBody>
          <a:bodyPr wrap="none" rtlCol="0">
            <a:spAutoFit/>
          </a:bodyPr>
          <a:lstStyle/>
          <a:p>
            <a:r>
              <a:rPr lang="en-US" dirty="0" smtClean="0"/>
              <a:t>a</a:t>
            </a:r>
            <a:endParaRPr lang="en-US" dirty="0"/>
          </a:p>
        </p:txBody>
      </p:sp>
      <p:sp>
        <p:nvSpPr>
          <p:cNvPr id="45" name="TextBox 44"/>
          <p:cNvSpPr txBox="1"/>
          <p:nvPr/>
        </p:nvSpPr>
        <p:spPr>
          <a:xfrm>
            <a:off x="4541662" y="3898709"/>
            <a:ext cx="982097" cy="369332"/>
          </a:xfrm>
          <a:prstGeom prst="rect">
            <a:avLst/>
          </a:prstGeom>
          <a:noFill/>
        </p:spPr>
        <p:txBody>
          <a:bodyPr wrap="none" rtlCol="0">
            <a:spAutoFit/>
          </a:bodyPr>
          <a:lstStyle/>
          <a:p>
            <a:r>
              <a:rPr lang="en-US" dirty="0" smtClean="0"/>
              <a:t>creature</a:t>
            </a:r>
            <a:endParaRPr lang="en-US" dirty="0"/>
          </a:p>
        </p:txBody>
      </p:sp>
      <p:sp>
        <p:nvSpPr>
          <p:cNvPr id="46" name="TextBox 45"/>
          <p:cNvSpPr txBox="1"/>
          <p:nvPr/>
        </p:nvSpPr>
        <p:spPr>
          <a:xfrm>
            <a:off x="5523759" y="3881908"/>
            <a:ext cx="601246" cy="369332"/>
          </a:xfrm>
          <a:prstGeom prst="rect">
            <a:avLst/>
          </a:prstGeom>
          <a:noFill/>
        </p:spPr>
        <p:txBody>
          <a:bodyPr wrap="none" rtlCol="0">
            <a:spAutoFit/>
          </a:bodyPr>
          <a:lstStyle/>
          <a:p>
            <a:r>
              <a:rPr lang="en-US" dirty="0" smtClean="0"/>
              <a:t>with</a:t>
            </a:r>
            <a:endParaRPr lang="en-US" dirty="0"/>
          </a:p>
        </p:txBody>
      </p:sp>
      <p:sp>
        <p:nvSpPr>
          <p:cNvPr id="47" name="TextBox 46"/>
          <p:cNvSpPr txBox="1"/>
          <p:nvPr/>
        </p:nvSpPr>
        <p:spPr>
          <a:xfrm>
            <a:off x="6130100" y="3886420"/>
            <a:ext cx="427671" cy="369332"/>
          </a:xfrm>
          <a:prstGeom prst="rect">
            <a:avLst/>
          </a:prstGeom>
          <a:noFill/>
        </p:spPr>
        <p:txBody>
          <a:bodyPr wrap="none" rtlCol="0">
            <a:spAutoFit/>
          </a:bodyPr>
          <a:lstStyle/>
          <a:p>
            <a:r>
              <a:rPr lang="en-US" dirty="0" smtClean="0"/>
              <a:t>no</a:t>
            </a:r>
            <a:endParaRPr lang="en-US" dirty="0"/>
          </a:p>
        </p:txBody>
      </p:sp>
      <p:sp>
        <p:nvSpPr>
          <p:cNvPr id="48" name="TextBox 47"/>
          <p:cNvSpPr txBox="1"/>
          <p:nvPr/>
        </p:nvSpPr>
        <p:spPr>
          <a:xfrm>
            <a:off x="6677875" y="3881908"/>
            <a:ext cx="743826" cy="369332"/>
          </a:xfrm>
          <a:prstGeom prst="rect">
            <a:avLst/>
          </a:prstGeom>
          <a:noFill/>
        </p:spPr>
        <p:txBody>
          <a:bodyPr wrap="none" rtlCol="0">
            <a:spAutoFit/>
          </a:bodyPr>
          <a:lstStyle/>
          <a:p>
            <a:r>
              <a:rPr lang="en-US" dirty="0" smtClean="0"/>
              <a:t>spots.</a:t>
            </a:r>
            <a:endParaRPr lang="en-US" dirty="0"/>
          </a:p>
        </p:txBody>
      </p:sp>
      <p:sp>
        <p:nvSpPr>
          <p:cNvPr id="49" name="TextBox 48"/>
          <p:cNvSpPr txBox="1"/>
          <p:nvPr/>
        </p:nvSpPr>
        <p:spPr>
          <a:xfrm>
            <a:off x="654299" y="4400488"/>
            <a:ext cx="573632" cy="369332"/>
          </a:xfrm>
          <a:prstGeom prst="rect">
            <a:avLst/>
          </a:prstGeom>
          <a:noFill/>
        </p:spPr>
        <p:txBody>
          <a:bodyPr wrap="none" rtlCol="0">
            <a:spAutoFit/>
          </a:bodyPr>
          <a:lstStyle/>
          <a:p>
            <a:r>
              <a:rPr lang="en-US" dirty="0" smtClean="0"/>
              <a:t>One</a:t>
            </a:r>
            <a:endParaRPr lang="en-US" dirty="0"/>
          </a:p>
        </p:txBody>
      </p:sp>
      <p:sp>
        <p:nvSpPr>
          <p:cNvPr id="50" name="TextBox 49"/>
          <p:cNvSpPr txBox="1"/>
          <p:nvPr/>
        </p:nvSpPr>
        <p:spPr>
          <a:xfrm>
            <a:off x="1412246" y="4392824"/>
            <a:ext cx="578591" cy="369332"/>
          </a:xfrm>
          <a:prstGeom prst="rect">
            <a:avLst/>
          </a:prstGeom>
          <a:noFill/>
        </p:spPr>
        <p:txBody>
          <a:bodyPr wrap="none" rtlCol="0">
            <a:spAutoFit/>
          </a:bodyPr>
          <a:lstStyle/>
          <a:p>
            <a:r>
              <a:rPr lang="en-US" dirty="0" smtClean="0"/>
              <a:t>day,</a:t>
            </a:r>
            <a:endParaRPr lang="en-US" dirty="0"/>
          </a:p>
        </p:txBody>
      </p:sp>
      <p:sp>
        <p:nvSpPr>
          <p:cNvPr id="51" name="TextBox 50"/>
          <p:cNvSpPr txBox="1"/>
          <p:nvPr/>
        </p:nvSpPr>
        <p:spPr>
          <a:xfrm>
            <a:off x="2319705" y="4392824"/>
            <a:ext cx="420796" cy="369332"/>
          </a:xfrm>
          <a:prstGeom prst="rect">
            <a:avLst/>
          </a:prstGeom>
          <a:noFill/>
        </p:spPr>
        <p:txBody>
          <a:bodyPr wrap="none" rtlCol="0">
            <a:spAutoFit/>
          </a:bodyPr>
          <a:lstStyle/>
          <a:p>
            <a:r>
              <a:rPr lang="en-US" dirty="0" smtClean="0"/>
              <a:t>he</a:t>
            </a:r>
            <a:endParaRPr lang="en-US" dirty="0"/>
          </a:p>
        </p:txBody>
      </p:sp>
      <p:sp>
        <p:nvSpPr>
          <p:cNvPr id="52" name="TextBox 51"/>
          <p:cNvSpPr txBox="1"/>
          <p:nvPr/>
        </p:nvSpPr>
        <p:spPr>
          <a:xfrm>
            <a:off x="2845322" y="4403640"/>
            <a:ext cx="550526" cy="369332"/>
          </a:xfrm>
          <a:prstGeom prst="rect">
            <a:avLst/>
          </a:prstGeom>
          <a:noFill/>
        </p:spPr>
        <p:txBody>
          <a:bodyPr wrap="none" rtlCol="0">
            <a:spAutoFit/>
          </a:bodyPr>
          <a:lstStyle/>
          <a:p>
            <a:r>
              <a:rPr lang="en-US" dirty="0" smtClean="0"/>
              <a:t>was</a:t>
            </a:r>
            <a:endParaRPr lang="en-US" dirty="0"/>
          </a:p>
        </p:txBody>
      </p:sp>
      <p:sp>
        <p:nvSpPr>
          <p:cNvPr id="53" name="TextBox 52"/>
          <p:cNvSpPr txBox="1"/>
          <p:nvPr/>
        </p:nvSpPr>
        <p:spPr>
          <a:xfrm>
            <a:off x="3447926" y="4409625"/>
            <a:ext cx="926418" cy="369332"/>
          </a:xfrm>
          <a:prstGeom prst="rect">
            <a:avLst/>
          </a:prstGeom>
          <a:noFill/>
        </p:spPr>
        <p:txBody>
          <a:bodyPr wrap="none" rtlCol="0">
            <a:spAutoFit/>
          </a:bodyPr>
          <a:lstStyle/>
          <a:p>
            <a:r>
              <a:rPr lang="en-US" dirty="0" smtClean="0"/>
              <a:t>relaxing</a:t>
            </a:r>
            <a:endParaRPr lang="en-US" dirty="0"/>
          </a:p>
        </p:txBody>
      </p:sp>
      <p:sp>
        <p:nvSpPr>
          <p:cNvPr id="54" name="TextBox 53"/>
          <p:cNvSpPr txBox="1"/>
          <p:nvPr/>
        </p:nvSpPr>
        <p:spPr>
          <a:xfrm>
            <a:off x="4352817" y="4406792"/>
            <a:ext cx="358917" cy="369332"/>
          </a:xfrm>
          <a:prstGeom prst="rect">
            <a:avLst/>
          </a:prstGeom>
          <a:noFill/>
        </p:spPr>
        <p:txBody>
          <a:bodyPr wrap="none" rtlCol="0">
            <a:spAutoFit/>
          </a:bodyPr>
          <a:lstStyle/>
          <a:p>
            <a:r>
              <a:rPr lang="en-US" dirty="0" smtClean="0"/>
              <a:t>in</a:t>
            </a:r>
            <a:endParaRPr lang="en-US" dirty="0"/>
          </a:p>
        </p:txBody>
      </p:sp>
      <p:sp>
        <p:nvSpPr>
          <p:cNvPr id="55" name="TextBox 54"/>
          <p:cNvSpPr txBox="1"/>
          <p:nvPr/>
        </p:nvSpPr>
        <p:spPr>
          <a:xfrm>
            <a:off x="4648053" y="4409625"/>
            <a:ext cx="498116" cy="369332"/>
          </a:xfrm>
          <a:prstGeom prst="rect">
            <a:avLst/>
          </a:prstGeom>
          <a:noFill/>
        </p:spPr>
        <p:txBody>
          <a:bodyPr wrap="none" rtlCol="0">
            <a:spAutoFit/>
          </a:bodyPr>
          <a:lstStyle/>
          <a:p>
            <a:r>
              <a:rPr lang="en-US" dirty="0" smtClean="0"/>
              <a:t>the</a:t>
            </a:r>
            <a:endParaRPr lang="en-US" dirty="0"/>
          </a:p>
        </p:txBody>
      </p:sp>
      <p:sp>
        <p:nvSpPr>
          <p:cNvPr id="56" name="TextBox 55"/>
          <p:cNvSpPr txBox="1"/>
          <p:nvPr/>
        </p:nvSpPr>
        <p:spPr>
          <a:xfrm>
            <a:off x="5146169" y="4409625"/>
            <a:ext cx="742924" cy="369332"/>
          </a:xfrm>
          <a:prstGeom prst="rect">
            <a:avLst/>
          </a:prstGeom>
          <a:noFill/>
        </p:spPr>
        <p:txBody>
          <a:bodyPr wrap="none" rtlCol="0">
            <a:spAutoFit/>
          </a:bodyPr>
          <a:lstStyle/>
          <a:p>
            <a:r>
              <a:rPr lang="en-US" dirty="0" smtClean="0"/>
              <a:t>shade</a:t>
            </a:r>
            <a:endParaRPr lang="en-US" dirty="0"/>
          </a:p>
        </p:txBody>
      </p:sp>
      <p:sp>
        <p:nvSpPr>
          <p:cNvPr id="57" name="TextBox 56"/>
          <p:cNvSpPr txBox="1"/>
          <p:nvPr/>
        </p:nvSpPr>
        <p:spPr>
          <a:xfrm>
            <a:off x="5936492" y="4409625"/>
            <a:ext cx="377026" cy="369332"/>
          </a:xfrm>
          <a:prstGeom prst="rect">
            <a:avLst/>
          </a:prstGeom>
          <a:noFill/>
        </p:spPr>
        <p:txBody>
          <a:bodyPr wrap="none" rtlCol="0">
            <a:spAutoFit/>
          </a:bodyPr>
          <a:lstStyle/>
          <a:p>
            <a:r>
              <a:rPr lang="en-US" dirty="0" smtClean="0"/>
              <a:t>of</a:t>
            </a:r>
            <a:endParaRPr lang="en-US" dirty="0"/>
          </a:p>
        </p:txBody>
      </p:sp>
      <p:sp>
        <p:nvSpPr>
          <p:cNvPr id="58" name="TextBox 57"/>
          <p:cNvSpPr txBox="1"/>
          <p:nvPr/>
        </p:nvSpPr>
        <p:spPr>
          <a:xfrm>
            <a:off x="6410153" y="4412981"/>
            <a:ext cx="295236" cy="369332"/>
          </a:xfrm>
          <a:prstGeom prst="rect">
            <a:avLst/>
          </a:prstGeom>
          <a:noFill/>
        </p:spPr>
        <p:txBody>
          <a:bodyPr wrap="none" rtlCol="0">
            <a:spAutoFit/>
          </a:bodyPr>
          <a:lstStyle/>
          <a:p>
            <a:r>
              <a:rPr lang="en-US" dirty="0"/>
              <a:t>a</a:t>
            </a:r>
          </a:p>
        </p:txBody>
      </p:sp>
      <p:sp>
        <p:nvSpPr>
          <p:cNvPr id="59" name="TextBox 58"/>
          <p:cNvSpPr txBox="1"/>
          <p:nvPr/>
        </p:nvSpPr>
        <p:spPr>
          <a:xfrm>
            <a:off x="6714957" y="4406792"/>
            <a:ext cx="706744" cy="369332"/>
          </a:xfrm>
          <a:prstGeom prst="rect">
            <a:avLst/>
          </a:prstGeom>
          <a:noFill/>
        </p:spPr>
        <p:txBody>
          <a:bodyPr wrap="none" rtlCol="0">
            <a:spAutoFit/>
          </a:bodyPr>
          <a:lstStyle/>
          <a:p>
            <a:r>
              <a:rPr lang="en-US" dirty="0" smtClean="0"/>
              <a:t>thorn</a:t>
            </a:r>
            <a:endParaRPr lang="en-US" dirty="0"/>
          </a:p>
        </p:txBody>
      </p:sp>
      <p:sp>
        <p:nvSpPr>
          <p:cNvPr id="60" name="TextBox 59"/>
          <p:cNvSpPr txBox="1"/>
          <p:nvPr/>
        </p:nvSpPr>
        <p:spPr>
          <a:xfrm>
            <a:off x="840079" y="4830519"/>
            <a:ext cx="572167" cy="369332"/>
          </a:xfrm>
          <a:prstGeom prst="rect">
            <a:avLst/>
          </a:prstGeom>
          <a:noFill/>
        </p:spPr>
        <p:txBody>
          <a:bodyPr wrap="none" rtlCol="0">
            <a:spAutoFit/>
          </a:bodyPr>
          <a:lstStyle/>
          <a:p>
            <a:r>
              <a:rPr lang="en-US" dirty="0" smtClean="0"/>
              <a:t>tree</a:t>
            </a:r>
            <a:endParaRPr lang="en-US" dirty="0"/>
          </a:p>
        </p:txBody>
      </p:sp>
      <p:sp>
        <p:nvSpPr>
          <p:cNvPr id="61" name="TextBox 60"/>
          <p:cNvSpPr txBox="1"/>
          <p:nvPr/>
        </p:nvSpPr>
        <p:spPr>
          <a:xfrm>
            <a:off x="1612623" y="4830519"/>
            <a:ext cx="707082" cy="369332"/>
          </a:xfrm>
          <a:prstGeom prst="rect">
            <a:avLst/>
          </a:prstGeom>
          <a:noFill/>
        </p:spPr>
        <p:txBody>
          <a:bodyPr wrap="none" rtlCol="0">
            <a:spAutoFit/>
          </a:bodyPr>
          <a:lstStyle/>
          <a:p>
            <a:r>
              <a:rPr lang="en-US" dirty="0" smtClean="0"/>
              <a:t>when</a:t>
            </a:r>
            <a:endParaRPr lang="en-US" dirty="0"/>
          </a:p>
        </p:txBody>
      </p:sp>
      <p:sp>
        <p:nvSpPr>
          <p:cNvPr id="62" name="TextBox 61"/>
          <p:cNvSpPr txBox="1"/>
          <p:nvPr/>
        </p:nvSpPr>
        <p:spPr>
          <a:xfrm>
            <a:off x="2380535" y="4830519"/>
            <a:ext cx="719931" cy="369332"/>
          </a:xfrm>
          <a:prstGeom prst="rect">
            <a:avLst/>
          </a:prstGeom>
          <a:noFill/>
        </p:spPr>
        <p:txBody>
          <a:bodyPr wrap="none" rtlCol="0">
            <a:spAutoFit/>
          </a:bodyPr>
          <a:lstStyle/>
          <a:p>
            <a:r>
              <a:rPr lang="en-US" dirty="0" smtClean="0"/>
              <a:t>Zebra</a:t>
            </a:r>
            <a:endParaRPr lang="en-US" dirty="0"/>
          </a:p>
        </p:txBody>
      </p:sp>
      <p:sp>
        <p:nvSpPr>
          <p:cNvPr id="63" name="TextBox 62"/>
          <p:cNvSpPr txBox="1"/>
          <p:nvPr/>
        </p:nvSpPr>
        <p:spPr>
          <a:xfrm>
            <a:off x="3100466" y="4830519"/>
            <a:ext cx="854283" cy="369332"/>
          </a:xfrm>
          <a:prstGeom prst="rect">
            <a:avLst/>
          </a:prstGeom>
          <a:noFill/>
        </p:spPr>
        <p:txBody>
          <a:bodyPr wrap="none" rtlCol="0">
            <a:spAutoFit/>
          </a:bodyPr>
          <a:lstStyle/>
          <a:p>
            <a:r>
              <a:rPr lang="en-US" dirty="0" smtClean="0"/>
              <a:t>walked</a:t>
            </a:r>
            <a:endParaRPr lang="en-US" dirty="0"/>
          </a:p>
        </p:txBody>
      </p:sp>
      <p:sp>
        <p:nvSpPr>
          <p:cNvPr id="64" name="TextBox 63"/>
          <p:cNvSpPr txBox="1"/>
          <p:nvPr/>
        </p:nvSpPr>
        <p:spPr>
          <a:xfrm>
            <a:off x="3978704" y="4830519"/>
            <a:ext cx="642386" cy="369332"/>
          </a:xfrm>
          <a:prstGeom prst="rect">
            <a:avLst/>
          </a:prstGeom>
          <a:noFill/>
        </p:spPr>
        <p:txBody>
          <a:bodyPr wrap="none" rtlCol="0">
            <a:spAutoFit/>
          </a:bodyPr>
          <a:lstStyle/>
          <a:p>
            <a:r>
              <a:rPr lang="en-US" dirty="0" smtClean="0"/>
              <a:t>past.</a:t>
            </a:r>
            <a:endParaRPr lang="en-US" dirty="0"/>
          </a:p>
        </p:txBody>
      </p:sp>
      <p:cxnSp>
        <p:nvCxnSpPr>
          <p:cNvPr id="65" name="Straight Connector 64"/>
          <p:cNvCxnSpPr/>
          <p:nvPr/>
        </p:nvCxnSpPr>
        <p:spPr>
          <a:xfrm flipV="1">
            <a:off x="654299" y="3624177"/>
            <a:ext cx="7700201" cy="33423"/>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2282894" y="6139415"/>
            <a:ext cx="6858000" cy="646331"/>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619304" y="1994069"/>
            <a:ext cx="1521589" cy="584776"/>
          </a:xfrm>
          <a:prstGeom prst="rect">
            <a:avLst/>
          </a:prstGeom>
          <a:solidFill>
            <a:schemeClr val="bg1">
              <a:lumMod val="85000"/>
            </a:schemeClr>
          </a:solidFill>
        </p:spPr>
        <p:txBody>
          <a:bodyPr wrap="square" rtlCol="0">
            <a:spAutoFit/>
          </a:bodyPr>
          <a:lstStyle/>
          <a:p>
            <a:r>
              <a:rPr lang="en-US" sz="1600" dirty="0" smtClean="0"/>
              <a:t>Recommended rate at Gr5</a:t>
            </a:r>
            <a:endParaRPr lang="en-US" sz="1600" dirty="0"/>
          </a:p>
        </p:txBody>
      </p:sp>
      <p:sp>
        <p:nvSpPr>
          <p:cNvPr id="70" name="TextBox 69"/>
          <p:cNvSpPr txBox="1"/>
          <p:nvPr/>
        </p:nvSpPr>
        <p:spPr>
          <a:xfrm>
            <a:off x="7593705" y="3898709"/>
            <a:ext cx="1521589" cy="1077218"/>
          </a:xfrm>
          <a:prstGeom prst="rect">
            <a:avLst/>
          </a:prstGeom>
          <a:solidFill>
            <a:schemeClr val="bg1">
              <a:lumMod val="85000"/>
            </a:schemeClr>
          </a:solidFill>
        </p:spPr>
        <p:txBody>
          <a:bodyPr wrap="square" rtlCol="0">
            <a:spAutoFit/>
          </a:bodyPr>
          <a:lstStyle/>
          <a:p>
            <a:r>
              <a:rPr lang="en-US" sz="1600" dirty="0" smtClean="0"/>
              <a:t>40% of SA rural Gr5 learners  (&lt;40WCPM) WCPM</a:t>
            </a:r>
            <a:endParaRPr lang="en-US" sz="1600" dirty="0"/>
          </a:p>
        </p:txBody>
      </p:sp>
    </p:spTree>
    <p:extLst>
      <p:ext uri="{BB962C8B-B14F-4D97-AF65-F5344CB8AC3E}">
        <p14:creationId xmlns:p14="http://schemas.microsoft.com/office/powerpoint/2010/main" val="15366504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Eye-tracking research in SA</a:t>
            </a:r>
            <a:endParaRPr lang="en-US" b="1" dirty="0"/>
          </a:p>
        </p:txBody>
      </p:sp>
      <p:pic>
        <p:nvPicPr>
          <p:cNvPr id="4" name="Picture 3" descr="Screen Shot 2017-03-20 at 7.02.2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863" y="1675909"/>
            <a:ext cx="6203807" cy="4652855"/>
          </a:xfrm>
          <a:prstGeom prst="rect">
            <a:avLst/>
          </a:prstGeom>
        </p:spPr>
      </p:pic>
    </p:spTree>
    <p:extLst>
      <p:ext uri="{BB962C8B-B14F-4D97-AF65-F5344CB8AC3E}">
        <p14:creationId xmlns:p14="http://schemas.microsoft.com/office/powerpoint/2010/main" val="418629920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258600097"/>
              </p:ext>
            </p:extLst>
          </p:nvPr>
        </p:nvGraphicFramePr>
        <p:xfrm>
          <a:off x="419818" y="188554"/>
          <a:ext cx="8307030" cy="6487778"/>
        </p:xfrm>
        <a:graphic>
          <a:graphicData uri="http://schemas.openxmlformats.org/drawingml/2006/table">
            <a:tbl>
              <a:tblPr firstRow="1" bandRow="1">
                <a:tableStyleId>{5C22544A-7EE6-4342-B048-85BDC9FD1C3A}</a:tableStyleId>
              </a:tblPr>
              <a:tblGrid>
                <a:gridCol w="4944398">
                  <a:extLst>
                    <a:ext uri="{9D8B030D-6E8A-4147-A177-3AD203B41FA5}">
                      <a16:colId xmlns:a16="http://schemas.microsoft.com/office/drawing/2014/main" xmlns="" val="3953411592"/>
                    </a:ext>
                  </a:extLst>
                </a:gridCol>
                <a:gridCol w="1255184">
                  <a:extLst>
                    <a:ext uri="{9D8B030D-6E8A-4147-A177-3AD203B41FA5}">
                      <a16:colId xmlns:a16="http://schemas.microsoft.com/office/drawing/2014/main" xmlns="" val="20001"/>
                    </a:ext>
                  </a:extLst>
                </a:gridCol>
                <a:gridCol w="2107448">
                  <a:extLst>
                    <a:ext uri="{9D8B030D-6E8A-4147-A177-3AD203B41FA5}">
                      <a16:colId xmlns:a16="http://schemas.microsoft.com/office/drawing/2014/main" xmlns="" val="3781355084"/>
                    </a:ext>
                  </a:extLst>
                </a:gridCol>
              </a:tblGrid>
              <a:tr h="6044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000" dirty="0">
                          <a:solidFill>
                            <a:srgbClr val="FFFF00"/>
                          </a:solidFill>
                        </a:rPr>
                        <a:t>COMMON CLASSROOM</a:t>
                      </a:r>
                      <a:r>
                        <a:rPr lang="en-ZA" sz="2000" baseline="0" dirty="0">
                          <a:solidFill>
                            <a:srgbClr val="FFFF00"/>
                          </a:solidFill>
                        </a:rPr>
                        <a:t> PRACTICES</a:t>
                      </a:r>
                      <a:endParaRPr lang="en-ZA" sz="2000" dirty="0">
                        <a:solidFill>
                          <a:srgbClr val="FFFF00"/>
                        </a:solidFill>
                      </a:endParaRPr>
                    </a:p>
                    <a:p>
                      <a:r>
                        <a:rPr lang="en-ZA" sz="1800" dirty="0">
                          <a:solidFill>
                            <a:srgbClr val="FFFF00"/>
                          </a:solidFill>
                        </a:rPr>
                        <a:t>RESEARCH</a:t>
                      </a:r>
                      <a:r>
                        <a:rPr lang="en-ZA" sz="1800" baseline="0" dirty="0">
                          <a:solidFill>
                            <a:srgbClr val="FFFF00"/>
                          </a:solidFill>
                        </a:rPr>
                        <a:t> IN SOUTH AFRICA   2004-2015</a:t>
                      </a:r>
                      <a:endParaRPr lang="en-ZA" sz="1800" dirty="0">
                        <a:solidFill>
                          <a:srgbClr val="FFFF00"/>
                        </a:solidFill>
                      </a:endParaRPr>
                    </a:p>
                  </a:txBody>
                  <a:tcPr marL="51435" marR="51435" marT="34290" marB="34290"/>
                </a:tc>
                <a:tc>
                  <a:txBody>
                    <a:bodyPr/>
                    <a:lstStyle/>
                    <a:p>
                      <a:endParaRPr lang="en-ZA" sz="2000" dirty="0">
                        <a:solidFill>
                          <a:srgbClr val="FFFF00"/>
                        </a:solidFill>
                      </a:endParaRPr>
                    </a:p>
                  </a:txBody>
                  <a:tcPr marL="51435" marR="51435" marT="34290" marB="34290"/>
                </a:tc>
                <a:tc>
                  <a:txBody>
                    <a:bodyPr/>
                    <a:lstStyle/>
                    <a:p>
                      <a:r>
                        <a:rPr lang="en-ZA" sz="2000" dirty="0">
                          <a:solidFill>
                            <a:srgbClr val="FFFF00"/>
                          </a:solidFill>
                        </a:rPr>
                        <a:t>OUTCOMES</a:t>
                      </a:r>
                    </a:p>
                  </a:txBody>
                  <a:tcPr marL="51435" marR="51435" marT="34290" marB="34290"/>
                </a:tc>
                <a:extLst>
                  <a:ext uri="{0D108BD9-81ED-4DB2-BD59-A6C34878D82A}">
                    <a16:rowId xmlns:a16="http://schemas.microsoft.com/office/drawing/2014/main" xmlns="" val="160194936"/>
                  </a:ext>
                </a:extLst>
              </a:tr>
              <a:tr h="5840078">
                <a:tc>
                  <a:txBody>
                    <a:bodyPr/>
                    <a:lstStyle/>
                    <a:p>
                      <a:r>
                        <a:rPr lang="en-GB" sz="1800" b="1" kern="1200" dirty="0">
                          <a:solidFill>
                            <a:schemeClr val="dk1"/>
                          </a:solidFill>
                          <a:effectLst/>
                          <a:latin typeface="+mn-lt"/>
                          <a:ea typeface="+mn-ea"/>
                          <a:cs typeface="+mn-cs"/>
                        </a:rPr>
                        <a:t>Whole class teaching (little or no differentiated teaching)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Whole class chorusing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Collective teaching/learning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Little attention to meaning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Little or no attention to higher order skills (literal meaning)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Little or no explicit instruction</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Little</a:t>
                      </a:r>
                      <a:r>
                        <a:rPr lang="en-GB" sz="1800" b="1" kern="1200" baseline="0" dirty="0">
                          <a:solidFill>
                            <a:schemeClr val="dk1"/>
                          </a:solidFill>
                          <a:effectLst/>
                          <a:latin typeface="+mn-lt"/>
                          <a:ea typeface="+mn-ea"/>
                          <a:cs typeface="+mn-cs"/>
                        </a:rPr>
                        <a:t> </a:t>
                      </a:r>
                      <a:r>
                        <a:rPr lang="en-GB" sz="1800" b="1" kern="1200" dirty="0">
                          <a:solidFill>
                            <a:schemeClr val="dk1"/>
                          </a:solidFill>
                          <a:effectLst/>
                          <a:latin typeface="+mn-lt"/>
                          <a:ea typeface="+mn-ea"/>
                          <a:cs typeface="+mn-cs"/>
                        </a:rPr>
                        <a:t>and ineffective feedback</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Low expectations</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Teaching reading from the blackboard</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Teacher reads a line and learners repeat it</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Very little time spent on reading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No/little reading homework given</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Print poor classrooms  </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Few books in classrooms</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Slow pace of teaching</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Poor time management in classrooms</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Minimal and ineffective assessment</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Very little writing done in classrooms</a:t>
                      </a:r>
                      <a:endParaRPr lang="en-ZA" sz="1800" dirty="0"/>
                    </a:p>
                  </a:txBody>
                  <a:tcPr marL="51435" marR="51435" marT="34290" marB="34290"/>
                </a:tc>
                <a:tc>
                  <a:txBody>
                    <a:bodyPr/>
                    <a:lstStyle/>
                    <a:p>
                      <a:endParaRPr lang="en-ZA" sz="1200" dirty="0"/>
                    </a:p>
                  </a:txBody>
                  <a:tcPr marL="51435" marR="51435" marT="34290" marB="34290"/>
                </a:tc>
                <a:tc>
                  <a:txBody>
                    <a:bodyPr/>
                    <a:lstStyle/>
                    <a:p>
                      <a:pPr lvl="0" rtl="0"/>
                      <a:endParaRPr lang="en-GB" sz="1200" b="1" kern="1200" dirty="0">
                        <a:solidFill>
                          <a:schemeClr val="dk1"/>
                        </a:solidFill>
                        <a:effectLst/>
                        <a:latin typeface="+mn-lt"/>
                        <a:ea typeface="+mn-ea"/>
                        <a:cs typeface="+mn-cs"/>
                      </a:endParaRPr>
                    </a:p>
                    <a:p>
                      <a:pPr lvl="0" rtl="0"/>
                      <a:r>
                        <a:rPr lang="en-GB" sz="1800" b="1" kern="1200" dirty="0">
                          <a:solidFill>
                            <a:schemeClr val="dk1"/>
                          </a:solidFill>
                          <a:effectLst/>
                          <a:latin typeface="+mn-lt"/>
                          <a:ea typeface="+mn-ea"/>
                          <a:cs typeface="+mn-cs"/>
                        </a:rPr>
                        <a:t>Children in primary school who can hardly read and write </a:t>
                      </a:r>
                      <a:endParaRPr lang="en-US" sz="1800" kern="1200" dirty="0">
                        <a:solidFill>
                          <a:schemeClr val="dk1"/>
                        </a:solidFill>
                        <a:effectLst/>
                        <a:latin typeface="+mn-lt"/>
                        <a:ea typeface="+mn-ea"/>
                        <a:cs typeface="+mn-cs"/>
                      </a:endParaRPr>
                    </a:p>
                    <a:p>
                      <a:pPr lvl="0"/>
                      <a:endParaRPr lang="en-GB" sz="1800" b="1" kern="1200" dirty="0">
                        <a:solidFill>
                          <a:schemeClr val="dk1"/>
                        </a:solidFill>
                        <a:effectLst/>
                        <a:latin typeface="+mn-lt"/>
                        <a:ea typeface="+mn-ea"/>
                        <a:cs typeface="+mn-cs"/>
                      </a:endParaRPr>
                    </a:p>
                    <a:p>
                      <a:pPr lvl="0"/>
                      <a:r>
                        <a:rPr lang="en-GB" sz="1800" b="1" kern="1200" dirty="0">
                          <a:solidFill>
                            <a:schemeClr val="dk1"/>
                          </a:solidFill>
                          <a:effectLst/>
                          <a:latin typeface="+mn-lt"/>
                          <a:ea typeface="+mn-ea"/>
                          <a:cs typeface="+mn-cs"/>
                        </a:rPr>
                        <a:t>Passive, dependent learners</a:t>
                      </a:r>
                      <a:endParaRPr lang="en-US" sz="1800" kern="1200" dirty="0">
                        <a:solidFill>
                          <a:schemeClr val="dk1"/>
                        </a:solidFill>
                        <a:effectLst/>
                        <a:latin typeface="+mn-lt"/>
                        <a:ea typeface="+mn-ea"/>
                        <a:cs typeface="+mn-cs"/>
                      </a:endParaRPr>
                    </a:p>
                    <a:p>
                      <a:r>
                        <a:rPr lang="en-GB" sz="1800" b="1" kern="1200" dirty="0">
                          <a:solidFill>
                            <a:schemeClr val="dk1"/>
                          </a:solidFill>
                          <a:effectLst/>
                          <a:latin typeface="+mn-lt"/>
                          <a:ea typeface="+mn-ea"/>
                          <a:cs typeface="+mn-cs"/>
                        </a:rPr>
                        <a:t> </a:t>
                      </a:r>
                      <a:endParaRPr lang="en-US" sz="18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latin typeface="+mn-lt"/>
                          <a:ea typeface="+mn-ea"/>
                          <a:cs typeface="+mn-cs"/>
                        </a:rPr>
                        <a:t>Children who struggle with higher order thinking</a:t>
                      </a:r>
                      <a:endParaRPr lang="en-US" sz="1800" kern="1200" dirty="0">
                        <a:solidFill>
                          <a:schemeClr val="dk1"/>
                        </a:solidFill>
                        <a:effectLst/>
                        <a:latin typeface="+mn-lt"/>
                        <a:ea typeface="+mn-ea"/>
                        <a:cs typeface="+mn-cs"/>
                      </a:endParaRPr>
                    </a:p>
                    <a:p>
                      <a:pPr lvl="0"/>
                      <a:endParaRPr lang="en-GB" sz="1800" b="1" kern="1200" dirty="0">
                        <a:solidFill>
                          <a:schemeClr val="dk1"/>
                        </a:solidFill>
                        <a:effectLst/>
                        <a:latin typeface="+mn-lt"/>
                        <a:ea typeface="+mn-ea"/>
                        <a:cs typeface="+mn-cs"/>
                      </a:endParaRPr>
                    </a:p>
                    <a:p>
                      <a:pPr lvl="0"/>
                      <a:r>
                        <a:rPr lang="en-GB" sz="1800" b="1" kern="1200" dirty="0">
                          <a:solidFill>
                            <a:schemeClr val="dk1"/>
                          </a:solidFill>
                          <a:effectLst/>
                          <a:latin typeface="+mn-lt"/>
                          <a:ea typeface="+mn-ea"/>
                          <a:cs typeface="+mn-cs"/>
                        </a:rPr>
                        <a:t>An education system producing mainly semi-literate and semi-numerate children; about 30% of children in Grade 4 are illiterate (</a:t>
                      </a:r>
                      <a:r>
                        <a:rPr lang="en-GB" sz="1800" b="1" kern="1200" dirty="0" err="1">
                          <a:solidFill>
                            <a:schemeClr val="dk1"/>
                          </a:solidFill>
                          <a:effectLst/>
                          <a:latin typeface="+mn-lt"/>
                          <a:ea typeface="+mn-ea"/>
                          <a:cs typeface="+mn-cs"/>
                        </a:rPr>
                        <a:t>Spaull</a:t>
                      </a:r>
                      <a:r>
                        <a:rPr lang="en-GB" sz="1800" b="1" kern="1200" dirty="0">
                          <a:solidFill>
                            <a:schemeClr val="dk1"/>
                          </a:solidFill>
                          <a:effectLst/>
                          <a:latin typeface="+mn-lt"/>
                          <a:ea typeface="+mn-ea"/>
                          <a:cs typeface="+mn-cs"/>
                        </a:rPr>
                        <a:t> 2015)</a:t>
                      </a:r>
                      <a:endParaRPr lang="en-ZA" sz="1800" dirty="0"/>
                    </a:p>
                  </a:txBody>
                  <a:tcPr marL="51435" marR="51435" marT="34290" marB="34290"/>
                </a:tc>
                <a:extLst>
                  <a:ext uri="{0D108BD9-81ED-4DB2-BD59-A6C34878D82A}">
                    <a16:rowId xmlns:a16="http://schemas.microsoft.com/office/drawing/2014/main" xmlns="" val="1185916809"/>
                  </a:ext>
                </a:extLst>
              </a:tr>
            </a:tbl>
          </a:graphicData>
        </a:graphic>
      </p:graphicFrame>
      <p:sp>
        <p:nvSpPr>
          <p:cNvPr id="3" name="Right Arrow 2"/>
          <p:cNvSpPr/>
          <p:nvPr/>
        </p:nvSpPr>
        <p:spPr>
          <a:xfrm>
            <a:off x="5589135" y="3634639"/>
            <a:ext cx="550355" cy="36347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FF00"/>
              </a:solidFill>
            </a:endParaRPr>
          </a:p>
        </p:txBody>
      </p:sp>
      <p:sp>
        <p:nvSpPr>
          <p:cNvPr id="4" name="Right Arrow 2"/>
          <p:cNvSpPr/>
          <p:nvPr/>
        </p:nvSpPr>
        <p:spPr>
          <a:xfrm>
            <a:off x="5576491" y="1513115"/>
            <a:ext cx="550355" cy="36347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00"/>
              </a:solidFill>
            </a:endParaRPr>
          </a:p>
        </p:txBody>
      </p:sp>
      <p:sp>
        <p:nvSpPr>
          <p:cNvPr id="6" name="Right Arrow 2"/>
          <p:cNvSpPr/>
          <p:nvPr/>
        </p:nvSpPr>
        <p:spPr>
          <a:xfrm>
            <a:off x="5576491" y="5187381"/>
            <a:ext cx="550355" cy="36347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00"/>
              </a:solidFill>
            </a:endParaRPr>
          </a:p>
        </p:txBody>
      </p:sp>
      <p:sp>
        <p:nvSpPr>
          <p:cNvPr id="7" name="Right Arrow 2"/>
          <p:cNvSpPr/>
          <p:nvPr/>
        </p:nvSpPr>
        <p:spPr>
          <a:xfrm>
            <a:off x="5578585" y="2573877"/>
            <a:ext cx="550355" cy="36347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00"/>
              </a:solidFill>
            </a:endParaRPr>
          </a:p>
        </p:txBody>
      </p:sp>
      <p:sp>
        <p:nvSpPr>
          <p:cNvPr id="2" name="TextBox 1"/>
          <p:cNvSpPr txBox="1"/>
          <p:nvPr/>
        </p:nvSpPr>
        <p:spPr>
          <a:xfrm>
            <a:off x="3692486" y="6514284"/>
            <a:ext cx="2447004" cy="369332"/>
          </a:xfrm>
          <a:prstGeom prst="rect">
            <a:avLst/>
          </a:prstGeom>
          <a:noFill/>
        </p:spPr>
        <p:txBody>
          <a:bodyPr wrap="none" rtlCol="0">
            <a:spAutoFit/>
          </a:bodyPr>
          <a:lstStyle/>
          <a:p>
            <a:r>
              <a:rPr lang="en-US" dirty="0" smtClean="0"/>
              <a:t>Source: Pretorius, 2017</a:t>
            </a:r>
            <a:endParaRPr lang="en-US" dirty="0"/>
          </a:p>
        </p:txBody>
      </p:sp>
    </p:spTree>
    <p:extLst>
      <p:ext uri="{BB962C8B-B14F-4D97-AF65-F5344CB8AC3E}">
        <p14:creationId xmlns:p14="http://schemas.microsoft.com/office/powerpoint/2010/main" val="7629647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5216" y="2222788"/>
            <a:ext cx="6120990" cy="2381556"/>
          </a:xfrm>
          <a:solidFill>
            <a:schemeClr val="bg1">
              <a:lumMod val="95000"/>
            </a:schemeClr>
          </a:solidFill>
        </p:spPr>
        <p:txBody>
          <a:bodyPr>
            <a:normAutofit/>
          </a:bodyPr>
          <a:lstStyle/>
          <a:p>
            <a:pPr marL="0" indent="0" algn="ctr">
              <a:buNone/>
            </a:pPr>
            <a:r>
              <a:rPr lang="en-US" sz="4000" b="1" dirty="0" smtClean="0">
                <a:solidFill>
                  <a:srgbClr val="FF0000"/>
                </a:solidFill>
              </a:rPr>
              <a:t>But we are ECD teachers what has this got to do with us? </a:t>
            </a:r>
            <a:endParaRPr lang="en-US" sz="4000" b="1" dirty="0">
              <a:solidFill>
                <a:srgbClr val="FF0000"/>
              </a:solidFill>
            </a:endParaRPr>
          </a:p>
        </p:txBody>
      </p:sp>
    </p:spTree>
    <p:extLst>
      <p:ext uri="{BB962C8B-B14F-4D97-AF65-F5344CB8AC3E}">
        <p14:creationId xmlns:p14="http://schemas.microsoft.com/office/powerpoint/2010/main" val="11515436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How children learn to read</a:t>
            </a:r>
            <a:r>
              <a:rPr lang="is-IS" b="1" dirty="0" smtClean="0">
                <a:solidFill>
                  <a:prstClr val="black">
                    <a:lumMod val="75000"/>
                    <a:lumOff val="25000"/>
                  </a:prstClr>
                </a:solidFill>
                <a:cs typeface="Calibri"/>
              </a:rPr>
              <a:t>…</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3" name="Picture 2" descr="Screen Shot 2016-09-21 at 8.57.2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376" y="1149828"/>
            <a:ext cx="6716187" cy="4692532"/>
          </a:xfrm>
          <a:prstGeom prst="rect">
            <a:avLst/>
          </a:prstGeom>
        </p:spPr>
      </p:pic>
    </p:spTree>
    <p:extLst>
      <p:ext uri="{BB962C8B-B14F-4D97-AF65-F5344CB8AC3E}">
        <p14:creationId xmlns:p14="http://schemas.microsoft.com/office/powerpoint/2010/main" val="3847137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188913"/>
            <a:ext cx="8712200" cy="6480175"/>
          </a:xfrm>
          <a:prstGeom prst="roundRect">
            <a:avLst>
              <a:gd name="adj" fmla="val 4986"/>
            </a:avLst>
          </a:prstGeom>
          <a:noFill/>
          <a:ln w="12700" cmpd="sng">
            <a:solidFill>
              <a:srgbClr val="0075C2"/>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solidFill>
                <a:srgbClr val="0075C2"/>
              </a:solidFill>
              <a:ea typeface="ＭＳ Ｐゴシック" pitchFamily="34" charset="-128"/>
            </a:endParaRPr>
          </a:p>
        </p:txBody>
      </p:sp>
      <p:sp>
        <p:nvSpPr>
          <p:cNvPr id="12291" name="Content Placeholder 2"/>
          <p:cNvSpPr txBox="1">
            <a:spLocks/>
          </p:cNvSpPr>
          <p:nvPr/>
        </p:nvSpPr>
        <p:spPr bwMode="auto">
          <a:xfrm>
            <a:off x="446088" y="600075"/>
            <a:ext cx="82296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0"/>
                <a:cs typeface="MS PGothic" charset="0"/>
              </a:defRPr>
            </a:lvl1pPr>
            <a:lvl2pPr marL="742950" indent="-285750">
              <a:defRPr>
                <a:solidFill>
                  <a:schemeClr val="tx1"/>
                </a:solidFill>
                <a:latin typeface="Calibri" charset="0"/>
                <a:ea typeface="MS PGothic" charset="0"/>
                <a:cs typeface="MS PGothic" charset="0"/>
              </a:defRPr>
            </a:lvl2pPr>
            <a:lvl3pPr marL="1143000" indent="-228600">
              <a:defRPr>
                <a:solidFill>
                  <a:schemeClr val="tx1"/>
                </a:solidFill>
                <a:latin typeface="Calibri" charset="0"/>
                <a:ea typeface="MS PGothic" charset="0"/>
                <a:cs typeface="MS PGothic" charset="0"/>
              </a:defRPr>
            </a:lvl3pPr>
            <a:lvl4pPr marL="1600200" indent="-228600">
              <a:defRPr>
                <a:solidFill>
                  <a:schemeClr val="tx1"/>
                </a:solidFill>
                <a:latin typeface="Calibri" charset="0"/>
                <a:ea typeface="MS PGothic" charset="0"/>
                <a:cs typeface="MS PGothic" charset="0"/>
              </a:defRPr>
            </a:lvl4pPr>
            <a:lvl5pPr marL="2057400" indent="-22860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a:spcBef>
                <a:spcPct val="20000"/>
              </a:spcBef>
              <a:buFont typeface="Arial" charset="0"/>
              <a:buNone/>
            </a:pPr>
            <a:r>
              <a:rPr lang="en-US" sz="3200" b="1">
                <a:solidFill>
                  <a:srgbClr val="0075C2"/>
                </a:solidFill>
              </a:rPr>
              <a:t>The essential role of language in early learning</a:t>
            </a:r>
            <a:endParaRPr lang="en-ZA" sz="3200" b="1">
              <a:solidFill>
                <a:srgbClr val="0075C2"/>
              </a:solidFill>
            </a:endParaRPr>
          </a:p>
        </p:txBody>
      </p:sp>
      <p:pic>
        <p:nvPicPr>
          <p:cNvPr id="1229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1679575"/>
            <a:ext cx="8542338" cy="43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6645" y="6051801"/>
            <a:ext cx="1527355" cy="8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11220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1796" y="2352783"/>
            <a:ext cx="7620000" cy="2540000"/>
          </a:xfrm>
          <a:prstGeom prst="rect">
            <a:avLst/>
          </a:prstGeom>
        </p:spPr>
      </p:pic>
      <p:sp>
        <p:nvSpPr>
          <p:cNvPr id="6" name="Title 1"/>
          <p:cNvSpPr txBox="1">
            <a:spLocks/>
          </p:cNvSpPr>
          <p:nvPr/>
        </p:nvSpPr>
        <p:spPr>
          <a:xfrm>
            <a:off x="588725" y="684674"/>
            <a:ext cx="7974596" cy="1143000"/>
          </a:xfrm>
          <a:prstGeom prst="rect">
            <a:avLst/>
          </a:prstGeom>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t>The importance of vocabulary – </a:t>
            </a:r>
            <a:r>
              <a:rPr lang="en-US" b="1" dirty="0" err="1" smtClean="0"/>
              <a:t>Colour</a:t>
            </a:r>
            <a:r>
              <a:rPr lang="en-US" b="1" dirty="0" smtClean="0"/>
              <a:t> analogy</a:t>
            </a:r>
            <a:endParaRPr lang="en-US" b="1" dirty="0"/>
          </a:p>
        </p:txBody>
      </p:sp>
    </p:spTree>
    <p:extLst>
      <p:ext uri="{BB962C8B-B14F-4D97-AF65-F5344CB8AC3E}">
        <p14:creationId xmlns:p14="http://schemas.microsoft.com/office/powerpoint/2010/main" val="167423627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21796" y="303551"/>
            <a:ext cx="7727639" cy="114300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t>The importance of vocabulary</a:t>
            </a:r>
            <a:endParaRPr lang="en-US" b="1" dirty="0"/>
          </a:p>
        </p:txBody>
      </p:sp>
      <p:pic>
        <p:nvPicPr>
          <p:cNvPr id="7" name="Picture 6"/>
          <p:cNvPicPr>
            <a:picLocks noChangeAspect="1"/>
          </p:cNvPicPr>
          <p:nvPr/>
        </p:nvPicPr>
        <p:blipFill>
          <a:blip r:embed="rId2"/>
          <a:stretch>
            <a:fillRect/>
          </a:stretch>
        </p:blipFill>
        <p:spPr>
          <a:xfrm>
            <a:off x="1767436" y="1584110"/>
            <a:ext cx="5097478" cy="5097478"/>
          </a:xfrm>
          <a:prstGeom prst="rect">
            <a:avLst/>
          </a:prstGeom>
        </p:spPr>
      </p:pic>
    </p:spTree>
    <p:extLst>
      <p:ext uri="{BB962C8B-B14F-4D97-AF65-F5344CB8AC3E}">
        <p14:creationId xmlns:p14="http://schemas.microsoft.com/office/powerpoint/2010/main" val="127167466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9783"/>
            <a:ext cx="3300065" cy="1143000"/>
          </a:xfrm>
        </p:spPr>
        <p:txBody>
          <a:bodyPr>
            <a:normAutofit fontScale="90000"/>
          </a:bodyPr>
          <a:lstStyle/>
          <a:p>
            <a:r>
              <a:rPr lang="en-US" dirty="0" smtClean="0"/>
              <a:t>The importance of vocabulary</a:t>
            </a:r>
            <a:endParaRPr lang="en-US" dirty="0"/>
          </a:p>
        </p:txBody>
      </p:sp>
      <p:pic>
        <p:nvPicPr>
          <p:cNvPr id="4" name="Picture 3"/>
          <p:cNvPicPr>
            <a:picLocks noChangeAspect="1"/>
          </p:cNvPicPr>
          <p:nvPr/>
        </p:nvPicPr>
        <p:blipFill>
          <a:blip r:embed="rId2"/>
          <a:stretch>
            <a:fillRect/>
          </a:stretch>
        </p:blipFill>
        <p:spPr>
          <a:xfrm>
            <a:off x="4217276" y="0"/>
            <a:ext cx="4926724" cy="6858000"/>
          </a:xfrm>
          <a:prstGeom prst="rect">
            <a:avLst/>
          </a:prstGeom>
        </p:spPr>
      </p:pic>
    </p:spTree>
    <p:extLst>
      <p:ext uri="{BB962C8B-B14F-4D97-AF65-F5344CB8AC3E}">
        <p14:creationId xmlns:p14="http://schemas.microsoft.com/office/powerpoint/2010/main" val="399108174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0 at 7.33.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18412" cy="6858000"/>
          </a:xfrm>
          <a:prstGeom prst="rect">
            <a:avLst/>
          </a:prstGeom>
        </p:spPr>
      </p:pic>
      <p:pic>
        <p:nvPicPr>
          <p:cNvPr id="5" name="Picture 4" descr="Screen Shot 2017-03-20 at 7.34.2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360" y="0"/>
            <a:ext cx="6070642" cy="6858000"/>
          </a:xfrm>
          <a:prstGeom prst="rect">
            <a:avLst/>
          </a:prstGeom>
        </p:spPr>
      </p:pic>
    </p:spTree>
    <p:extLst>
      <p:ext uri="{BB962C8B-B14F-4D97-AF65-F5344CB8AC3E}">
        <p14:creationId xmlns:p14="http://schemas.microsoft.com/office/powerpoint/2010/main" val="116745191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2F2F2"/>
          </a:solidFill>
        </p:spPr>
        <p:txBody>
          <a:bodyPr/>
          <a:lstStyle/>
          <a:p>
            <a:r>
              <a:rPr lang="en-US" dirty="0" smtClean="0"/>
              <a:t>Core Vocabulary Lists</a:t>
            </a:r>
            <a:endParaRPr lang="en-US" dirty="0"/>
          </a:p>
        </p:txBody>
      </p:sp>
      <p:sp>
        <p:nvSpPr>
          <p:cNvPr id="3" name="Content Placeholder 2"/>
          <p:cNvSpPr>
            <a:spLocks noGrp="1"/>
          </p:cNvSpPr>
          <p:nvPr>
            <p:ph idx="1"/>
          </p:nvPr>
        </p:nvSpPr>
        <p:spPr/>
        <p:txBody>
          <a:bodyPr>
            <a:normAutofit fontScale="70000" lnSpcReduction="20000"/>
          </a:bodyPr>
          <a:lstStyle/>
          <a:p>
            <a:r>
              <a:rPr lang="en-ZA" sz="4600" dirty="0" smtClean="0">
                <a:sym typeface="Symbol"/>
              </a:rPr>
              <a:t>350 most frequent words account for approximately 80% of words actually spoken </a:t>
            </a:r>
          </a:p>
          <a:p>
            <a:pPr lvl="2"/>
            <a:r>
              <a:rPr lang="en-ZA" dirty="0" smtClean="0">
                <a:sym typeface="Symbol"/>
              </a:rPr>
              <a:t></a:t>
            </a:r>
            <a:r>
              <a:rPr lang="en-ZA" dirty="0" smtClean="0"/>
              <a:t> </a:t>
            </a:r>
            <a:r>
              <a:rPr lang="en-ZA" dirty="0"/>
              <a:t>Derived from language samples collected during research studies: www.minspeak.com/CoreVocabulary.php </a:t>
            </a:r>
            <a:endParaRPr lang="en-ZA" dirty="0" smtClean="0"/>
          </a:p>
          <a:p>
            <a:r>
              <a:rPr lang="en-ZA" dirty="0" smtClean="0"/>
              <a:t>- </a:t>
            </a:r>
            <a:r>
              <a:rPr lang="en-ZA" b="1" dirty="0"/>
              <a:t>Banajee</a:t>
            </a:r>
            <a:r>
              <a:rPr lang="en-ZA" dirty="0"/>
              <a:t> list of 26 toddler core words* </a:t>
            </a:r>
            <a:endParaRPr lang="en-ZA" dirty="0" smtClean="0"/>
          </a:p>
          <a:p>
            <a:r>
              <a:rPr lang="en-ZA" dirty="0" smtClean="0"/>
              <a:t>- </a:t>
            </a:r>
            <a:r>
              <a:rPr lang="en-ZA" b="1" dirty="0"/>
              <a:t>Marvin</a:t>
            </a:r>
            <a:r>
              <a:rPr lang="en-ZA" dirty="0"/>
              <a:t> list of 333 alphabetized preschool core </a:t>
            </a:r>
            <a:r>
              <a:rPr lang="en-ZA" dirty="0" smtClean="0"/>
              <a:t>words</a:t>
            </a:r>
          </a:p>
          <a:p>
            <a:r>
              <a:rPr lang="en-ZA" dirty="0" smtClean="0"/>
              <a:t>- </a:t>
            </a:r>
            <a:r>
              <a:rPr lang="en-ZA" b="1" dirty="0"/>
              <a:t>Balandin</a:t>
            </a:r>
            <a:r>
              <a:rPr lang="en-ZA" dirty="0"/>
              <a:t> list of 347 core words used by adults </a:t>
            </a:r>
            <a:endParaRPr lang="en-ZA" dirty="0" smtClean="0"/>
          </a:p>
          <a:p>
            <a:r>
              <a:rPr lang="en-ZA" dirty="0" smtClean="0"/>
              <a:t>- </a:t>
            </a:r>
            <a:r>
              <a:rPr lang="en-ZA" b="1" dirty="0"/>
              <a:t>Stuart</a:t>
            </a:r>
            <a:r>
              <a:rPr lang="en-ZA" dirty="0"/>
              <a:t> list of 174 core words used by seniors </a:t>
            </a:r>
            <a:endParaRPr lang="en-ZA" dirty="0" smtClean="0"/>
          </a:p>
          <a:p>
            <a:r>
              <a:rPr lang="en-ZA" dirty="0" smtClean="0"/>
              <a:t>- </a:t>
            </a:r>
            <a:r>
              <a:rPr lang="en-ZA" b="1" dirty="0"/>
              <a:t>Hill</a:t>
            </a:r>
            <a:r>
              <a:rPr lang="en-ZA" dirty="0"/>
              <a:t> list of the top 100 core words used by fluent augmented communicators </a:t>
            </a:r>
            <a:endParaRPr lang="en-ZA" dirty="0" smtClean="0"/>
          </a:p>
          <a:p>
            <a:r>
              <a:rPr lang="en-ZA" dirty="0" smtClean="0">
                <a:sym typeface="Symbol"/>
              </a:rPr>
              <a:t></a:t>
            </a:r>
            <a:r>
              <a:rPr lang="en-ZA" dirty="0" smtClean="0"/>
              <a:t> </a:t>
            </a:r>
            <a:r>
              <a:rPr lang="en-ZA" dirty="0"/>
              <a:t>From the above research studies, </a:t>
            </a:r>
            <a:r>
              <a:rPr lang="en-ZA" b="1" dirty="0">
                <a:solidFill>
                  <a:srgbClr val="FF0000"/>
                </a:solidFill>
              </a:rPr>
              <a:t>250-350 words collected in the language samples accounted for approximately 75-80% of the words communicated</a:t>
            </a:r>
            <a:r>
              <a:rPr lang="en-ZA" dirty="0"/>
              <a:t>. (* accounted for 96% )</a:t>
            </a:r>
          </a:p>
          <a:p>
            <a:endParaRPr lang="en-US" dirty="0"/>
          </a:p>
        </p:txBody>
      </p:sp>
    </p:spTree>
    <p:extLst>
      <p:ext uri="{BB962C8B-B14F-4D97-AF65-F5344CB8AC3E}">
        <p14:creationId xmlns:p14="http://schemas.microsoft.com/office/powerpoint/2010/main" val="1211616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0 at 8.24.0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0"/>
            <a:ext cx="8846244" cy="6858000"/>
          </a:xfrm>
          <a:prstGeom prst="rect">
            <a:avLst/>
          </a:prstGeom>
        </p:spPr>
      </p:pic>
    </p:spTree>
    <p:extLst>
      <p:ext uri="{BB962C8B-B14F-4D97-AF65-F5344CB8AC3E}">
        <p14:creationId xmlns:p14="http://schemas.microsoft.com/office/powerpoint/2010/main" val="287894457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20 at 8.27.2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0"/>
            <a:ext cx="8636000" cy="6858000"/>
          </a:xfrm>
          <a:prstGeom prst="rect">
            <a:avLst/>
          </a:prstGeom>
        </p:spPr>
      </p:pic>
    </p:spTree>
    <p:extLst>
      <p:ext uri="{BB962C8B-B14F-4D97-AF65-F5344CB8AC3E}">
        <p14:creationId xmlns:p14="http://schemas.microsoft.com/office/powerpoint/2010/main" val="323149806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Teaching across the curriculum</a:t>
            </a:r>
            <a:endParaRPr lang="en-US" b="1" dirty="0">
              <a:solidFill>
                <a:srgbClr val="FF0000"/>
              </a:solidFill>
            </a:endParaRPr>
          </a:p>
        </p:txBody>
      </p:sp>
      <p:pic>
        <p:nvPicPr>
          <p:cNvPr id="4" name="Picture 3"/>
          <p:cNvPicPr>
            <a:picLocks noChangeAspect="1"/>
          </p:cNvPicPr>
          <p:nvPr/>
        </p:nvPicPr>
        <p:blipFill rotWithShape="1">
          <a:blip r:embed="rId2"/>
          <a:srcRect l="1929" t="3016" r="3544"/>
          <a:stretch/>
        </p:blipFill>
        <p:spPr>
          <a:xfrm>
            <a:off x="219724" y="1417638"/>
            <a:ext cx="8643473" cy="5064064"/>
          </a:xfrm>
          <a:prstGeom prst="rect">
            <a:avLst/>
          </a:prstGeom>
        </p:spPr>
      </p:pic>
    </p:spTree>
    <p:extLst>
      <p:ext uri="{BB962C8B-B14F-4D97-AF65-F5344CB8AC3E}">
        <p14:creationId xmlns:p14="http://schemas.microsoft.com/office/powerpoint/2010/main" val="385542199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18 at 10.02.0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596" y="1570270"/>
            <a:ext cx="5449184" cy="4894852"/>
          </a:xfrm>
          <a:prstGeom prst="rect">
            <a:avLst/>
          </a:prstGeom>
        </p:spPr>
      </p:pic>
      <p:sp>
        <p:nvSpPr>
          <p:cNvPr id="5" name="TextBox 4"/>
          <p:cNvSpPr txBox="1"/>
          <p:nvPr/>
        </p:nvSpPr>
        <p:spPr>
          <a:xfrm>
            <a:off x="5184588" y="2807770"/>
            <a:ext cx="3780118" cy="2308324"/>
          </a:xfrm>
          <a:prstGeom prst="rect">
            <a:avLst/>
          </a:prstGeom>
          <a:solidFill>
            <a:schemeClr val="bg1">
              <a:lumMod val="95000"/>
            </a:schemeClr>
          </a:solidFill>
        </p:spPr>
        <p:txBody>
          <a:bodyPr wrap="square" rtlCol="0">
            <a:spAutoFit/>
          </a:bodyPr>
          <a:lstStyle/>
          <a:p>
            <a:r>
              <a:rPr lang="en-US" b="1" dirty="0" smtClean="0"/>
              <a:t>Expose</a:t>
            </a:r>
            <a:r>
              <a:rPr lang="en-US" dirty="0" smtClean="0"/>
              <a:t>: “make something visible by uncovering it”</a:t>
            </a:r>
          </a:p>
          <a:p>
            <a:endParaRPr lang="en-US" dirty="0"/>
          </a:p>
          <a:p>
            <a:r>
              <a:rPr lang="en-US" b="1" dirty="0" smtClean="0"/>
              <a:t>Elicit</a:t>
            </a:r>
            <a:r>
              <a:rPr lang="en-US" dirty="0" smtClean="0"/>
              <a:t>: “evoke or draw out (a reaction, answer or fact) from someone</a:t>
            </a:r>
          </a:p>
          <a:p>
            <a:endParaRPr lang="en-US" dirty="0"/>
          </a:p>
          <a:p>
            <a:r>
              <a:rPr lang="en-US" b="1" dirty="0" smtClean="0"/>
              <a:t>Extend</a:t>
            </a:r>
            <a:r>
              <a:rPr lang="en-US" dirty="0" smtClean="0"/>
              <a:t>: “cause to cover a wider area, make larger” </a:t>
            </a:r>
            <a:endParaRPr lang="en-US" dirty="0"/>
          </a:p>
        </p:txBody>
      </p:sp>
      <p:sp>
        <p:nvSpPr>
          <p:cNvPr id="6" name="Title 1"/>
          <p:cNvSpPr>
            <a:spLocks noGrp="1"/>
          </p:cNvSpPr>
          <p:nvPr>
            <p:ph type="title"/>
          </p:nvPr>
        </p:nvSpPr>
        <p:spPr>
          <a:xfrm>
            <a:off x="457200" y="274638"/>
            <a:ext cx="8229600" cy="1143000"/>
          </a:xfrm>
        </p:spPr>
        <p:txBody>
          <a:bodyPr>
            <a:normAutofit fontScale="90000"/>
          </a:bodyPr>
          <a:lstStyle/>
          <a:p>
            <a:r>
              <a:rPr lang="en-US" b="1" dirty="0" smtClean="0">
                <a:solidFill>
                  <a:srgbClr val="FF0000"/>
                </a:solidFill>
              </a:rPr>
              <a:t>Developing Emergent Literacy Skills</a:t>
            </a:r>
            <a:endParaRPr lang="en-US" b="1" dirty="0">
              <a:solidFill>
                <a:srgbClr val="FF0000"/>
              </a:solidFill>
            </a:endParaRPr>
          </a:p>
        </p:txBody>
      </p:sp>
    </p:spTree>
    <p:extLst>
      <p:ext uri="{BB962C8B-B14F-4D97-AF65-F5344CB8AC3E}">
        <p14:creationId xmlns:p14="http://schemas.microsoft.com/office/powerpoint/2010/main" val="147669934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IMG_136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55804590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IMG_137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734" y="0"/>
            <a:ext cx="6858000" cy="6858000"/>
          </a:xfrm>
          <a:prstGeom prst="rect">
            <a:avLst/>
          </a:prstGeom>
        </p:spPr>
      </p:pic>
    </p:spTree>
    <p:extLst>
      <p:ext uri="{BB962C8B-B14F-4D97-AF65-F5344CB8AC3E}">
        <p14:creationId xmlns:p14="http://schemas.microsoft.com/office/powerpoint/2010/main" val="421856811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7046" y="715666"/>
            <a:ext cx="2839998" cy="1143000"/>
          </a:xfrm>
        </p:spPr>
        <p:txBody>
          <a:bodyPr>
            <a:normAutofit fontScale="90000"/>
          </a:bodyPr>
          <a:lstStyle/>
          <a:p>
            <a:r>
              <a:rPr lang="en-US" b="1" dirty="0" smtClean="0"/>
              <a:t>Literal and inferential questions</a:t>
            </a:r>
            <a:endParaRPr lang="en-US" b="1" dirty="0"/>
          </a:p>
        </p:txBody>
      </p:sp>
      <p:pic>
        <p:nvPicPr>
          <p:cNvPr id="4" name="Picture 3"/>
          <p:cNvPicPr>
            <a:picLocks noChangeAspect="1"/>
          </p:cNvPicPr>
          <p:nvPr/>
        </p:nvPicPr>
        <p:blipFill>
          <a:blip r:embed="rId2"/>
          <a:stretch>
            <a:fillRect/>
          </a:stretch>
        </p:blipFill>
        <p:spPr>
          <a:xfrm>
            <a:off x="172082" y="0"/>
            <a:ext cx="5743575" cy="6858000"/>
          </a:xfrm>
          <a:prstGeom prst="rect">
            <a:avLst/>
          </a:prstGeom>
        </p:spPr>
      </p:pic>
      <p:sp>
        <p:nvSpPr>
          <p:cNvPr id="5" name="Rectangle 4"/>
          <p:cNvSpPr/>
          <p:nvPr/>
        </p:nvSpPr>
        <p:spPr>
          <a:xfrm>
            <a:off x="6057046" y="2575609"/>
            <a:ext cx="2934812" cy="3416320"/>
          </a:xfrm>
          <a:prstGeom prst="rect">
            <a:avLst/>
          </a:prstGeom>
        </p:spPr>
        <p:txBody>
          <a:bodyPr wrap="square">
            <a:spAutoFit/>
          </a:bodyPr>
          <a:lstStyle/>
          <a:p>
            <a:pPr algn="just"/>
            <a:r>
              <a:rPr lang="en-US" b="1" i="1" dirty="0"/>
              <a:t>INFERENTIAL questions</a:t>
            </a:r>
            <a:r>
              <a:rPr lang="en-US" i="1" dirty="0"/>
              <a:t>: Ones where the text does not actually tell us, but we can work out the answer by considering the hints and clues in the text in the light of our own knowledge and experience. </a:t>
            </a:r>
            <a:endParaRPr lang="en-US" i="1" dirty="0" smtClean="0"/>
          </a:p>
          <a:p>
            <a:pPr algn="just"/>
            <a:endParaRPr lang="en-US" i="1" dirty="0" smtClean="0"/>
          </a:p>
          <a:p>
            <a:pPr algn="just"/>
            <a:r>
              <a:rPr lang="en-US" b="1" i="1" dirty="0" smtClean="0"/>
              <a:t>LITERAL </a:t>
            </a:r>
            <a:r>
              <a:rPr lang="en-US" b="1" i="1" dirty="0"/>
              <a:t>questions</a:t>
            </a:r>
            <a:r>
              <a:rPr lang="en-US" i="1" dirty="0"/>
              <a:t>: Ones where we can find the answer directly in the text.</a:t>
            </a:r>
          </a:p>
        </p:txBody>
      </p:sp>
    </p:spTree>
    <p:extLst>
      <p:ext uri="{BB962C8B-B14F-4D97-AF65-F5344CB8AC3E}">
        <p14:creationId xmlns:p14="http://schemas.microsoft.com/office/powerpoint/2010/main" val="168608353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19 at 9.29.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00" y="0"/>
            <a:ext cx="8019085" cy="6858000"/>
          </a:xfrm>
          <a:prstGeom prst="rect">
            <a:avLst/>
          </a:prstGeom>
        </p:spPr>
      </p:pic>
      <p:sp>
        <p:nvSpPr>
          <p:cNvPr id="5" name="TextBox 4"/>
          <p:cNvSpPr txBox="1"/>
          <p:nvPr/>
        </p:nvSpPr>
        <p:spPr>
          <a:xfrm>
            <a:off x="6050431" y="6527228"/>
            <a:ext cx="2048683" cy="369332"/>
          </a:xfrm>
          <a:prstGeom prst="rect">
            <a:avLst/>
          </a:prstGeom>
          <a:noFill/>
        </p:spPr>
        <p:txBody>
          <a:bodyPr wrap="none" rtlCol="0">
            <a:spAutoFit/>
          </a:bodyPr>
          <a:lstStyle/>
          <a:p>
            <a:r>
              <a:rPr lang="en-US" dirty="0" smtClean="0"/>
              <a:t>Source: USAID 2016</a:t>
            </a:r>
            <a:endParaRPr lang="en-US" dirty="0"/>
          </a:p>
        </p:txBody>
      </p:sp>
    </p:spTree>
    <p:extLst>
      <p:ext uri="{BB962C8B-B14F-4D97-AF65-F5344CB8AC3E}">
        <p14:creationId xmlns:p14="http://schemas.microsoft.com/office/powerpoint/2010/main" val="116376160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0774"/>
          </a:xfrm>
        </p:spPr>
        <p:txBody>
          <a:bodyPr/>
          <a:lstStyle/>
          <a:p>
            <a:r>
              <a:rPr lang="en-US" dirty="0" smtClean="0">
                <a:solidFill>
                  <a:srgbClr val="FF0080"/>
                </a:solidFill>
                <a:latin typeface="Helvetica"/>
                <a:cs typeface="Helvetica"/>
              </a:rPr>
              <a:t>Bloom’s Taxonomy: </a:t>
            </a:r>
            <a:r>
              <a:rPr lang="en-US" u="sng" dirty="0" smtClean="0">
                <a:solidFill>
                  <a:srgbClr val="FF0080"/>
                </a:solidFill>
                <a:latin typeface="Helvetica"/>
                <a:cs typeface="Helvetica"/>
              </a:rPr>
              <a:t>Cognitive</a:t>
            </a:r>
            <a:endParaRPr lang="en-US" u="sng" dirty="0">
              <a:solidFill>
                <a:srgbClr val="FF0080"/>
              </a:solidFill>
              <a:latin typeface="Helvetica"/>
              <a:cs typeface="Helvetica"/>
            </a:endParaRPr>
          </a:p>
        </p:txBody>
      </p:sp>
      <p:pic>
        <p:nvPicPr>
          <p:cNvPr id="4" name="Picture 3"/>
          <p:cNvPicPr>
            <a:picLocks noChangeAspect="1"/>
          </p:cNvPicPr>
          <p:nvPr/>
        </p:nvPicPr>
        <p:blipFill>
          <a:blip r:embed="rId2"/>
          <a:stretch>
            <a:fillRect/>
          </a:stretch>
        </p:blipFill>
        <p:spPr>
          <a:xfrm>
            <a:off x="1435452" y="1417638"/>
            <a:ext cx="6871842" cy="5046382"/>
          </a:xfrm>
          <a:prstGeom prst="rect">
            <a:avLst/>
          </a:prstGeom>
        </p:spPr>
      </p:pic>
    </p:spTree>
    <p:extLst>
      <p:ext uri="{BB962C8B-B14F-4D97-AF65-F5344CB8AC3E}">
        <p14:creationId xmlns:p14="http://schemas.microsoft.com/office/powerpoint/2010/main" val="224472735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0919"/>
            <a:ext cx="8229600" cy="3593787"/>
          </a:xfrm>
          <a:solidFill>
            <a:srgbClr val="3366FF"/>
          </a:solidFill>
        </p:spPr>
        <p:txBody>
          <a:bodyPr>
            <a:normAutofit/>
          </a:bodyPr>
          <a:lstStyle/>
          <a:p>
            <a:r>
              <a:rPr lang="en-US" b="1" dirty="0" smtClean="0"/>
              <a:t>One example of an intervention: </a:t>
            </a:r>
            <a:br>
              <a:rPr lang="en-US" b="1" dirty="0" smtClean="0"/>
            </a:br>
            <a:r>
              <a:rPr lang="en-US" sz="3200" b="1" dirty="0" err="1" smtClean="0"/>
              <a:t>Zenex</a:t>
            </a:r>
            <a:r>
              <a:rPr lang="en-US" sz="3200" b="1" dirty="0" smtClean="0"/>
              <a:t> FP Literacy Project </a:t>
            </a:r>
            <a:r>
              <a:rPr lang="en-US" sz="3200" dirty="0" smtClean="0"/>
              <a:t>by Elizabeth Pretorius (UNISA) &amp; Sarah Murray (RHODES)</a:t>
            </a:r>
            <a:br>
              <a:rPr lang="en-US" sz="3200" dirty="0" smtClean="0"/>
            </a:br>
            <a:r>
              <a:rPr lang="en-US" sz="3200" dirty="0" smtClean="0"/>
              <a:t/>
            </a:r>
            <a:br>
              <a:rPr lang="en-US" sz="3200" dirty="0" smtClean="0"/>
            </a:br>
            <a:r>
              <a:rPr lang="en-US" sz="3200" dirty="0" smtClean="0"/>
              <a:t>(Slights courtesy of Lillie Pretorius)</a:t>
            </a:r>
            <a:endParaRPr lang="en-US" sz="3200" dirty="0"/>
          </a:p>
        </p:txBody>
      </p:sp>
    </p:spTree>
    <p:extLst>
      <p:ext uri="{BB962C8B-B14F-4D97-AF65-F5344CB8AC3E}">
        <p14:creationId xmlns:p14="http://schemas.microsoft.com/office/powerpoint/2010/main" val="386411918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330" y="224449"/>
            <a:ext cx="4984755" cy="1325563"/>
          </a:xfrm>
          <a:solidFill>
            <a:srgbClr val="3366FF"/>
          </a:solidFill>
        </p:spPr>
        <p:txBody>
          <a:bodyPr>
            <a:normAutofit/>
          </a:bodyPr>
          <a:lstStyle/>
          <a:p>
            <a:r>
              <a:rPr lang="en-ZA" sz="3600" dirty="0">
                <a:latin typeface="AR CENA" panose="02000000000000000000" pitchFamily="2" charset="0"/>
              </a:rPr>
              <a:t>THEME TABLES –</a:t>
            </a:r>
            <a:r>
              <a:rPr lang="en-ZA" sz="1600" dirty="0">
                <a:latin typeface="+mn-lt"/>
              </a:rPr>
              <a:t/>
            </a:r>
            <a:br>
              <a:rPr lang="en-ZA" sz="1600" dirty="0">
                <a:latin typeface="+mn-lt"/>
              </a:rPr>
            </a:br>
            <a:r>
              <a:rPr lang="en-ZA" sz="1600" dirty="0">
                <a:latin typeface="+mn-lt"/>
              </a:rPr>
              <a:t>initially almost non-existent; now appearing in most of the classrooms; large qualitative differences across sites</a:t>
            </a:r>
            <a:endParaRPr lang="en-ZA" sz="3600" dirty="0">
              <a:latin typeface="AR CENA" panose="02000000000000000000" pitchFamily="2"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54357" y="590208"/>
            <a:ext cx="3271532" cy="2617226"/>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951" r="15876" b="8596"/>
          <a:stretch/>
        </p:blipFill>
        <p:spPr>
          <a:xfrm>
            <a:off x="277020" y="1701271"/>
            <a:ext cx="2603341" cy="2406088"/>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9842" r="11310"/>
          <a:stretch/>
        </p:blipFill>
        <p:spPr>
          <a:xfrm>
            <a:off x="5908432" y="3535649"/>
            <a:ext cx="3049172" cy="290032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3615" t="9027" r="17258" b="5949"/>
          <a:stretch/>
        </p:blipFill>
        <p:spPr>
          <a:xfrm>
            <a:off x="3445480" y="4479952"/>
            <a:ext cx="2264555" cy="2089052"/>
          </a:xfrm>
          <a:prstGeom prst="rect">
            <a:avLst/>
          </a:prstGeom>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12808" t="8172" r="8499"/>
          <a:stretch/>
        </p:blipFill>
        <p:spPr>
          <a:xfrm>
            <a:off x="354330" y="4258619"/>
            <a:ext cx="2892754" cy="2531718"/>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15923" t="3273" r="10362"/>
          <a:stretch/>
        </p:blipFill>
        <p:spPr>
          <a:xfrm>
            <a:off x="2972562" y="1781079"/>
            <a:ext cx="2282660" cy="2246472"/>
          </a:xfrm>
          <a:prstGeom prst="rect">
            <a:avLst/>
          </a:prstGeom>
        </p:spPr>
      </p:pic>
    </p:spTree>
    <p:extLst>
      <p:ext uri="{BB962C8B-B14F-4D97-AF65-F5344CB8AC3E}">
        <p14:creationId xmlns:p14="http://schemas.microsoft.com/office/powerpoint/2010/main" val="265888993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5195" t="10354" r="59839" b="59076"/>
          <a:stretch/>
        </p:blipFill>
        <p:spPr>
          <a:xfrm>
            <a:off x="5041402" y="2264058"/>
            <a:ext cx="2282828" cy="2096427"/>
          </a:xfrm>
          <a:prstGeom prst="rect">
            <a:avLst/>
          </a:prstGeom>
        </p:spPr>
      </p:pic>
      <p:sp>
        <p:nvSpPr>
          <p:cNvPr id="2" name="Title 1"/>
          <p:cNvSpPr>
            <a:spLocks noGrp="1"/>
          </p:cNvSpPr>
          <p:nvPr>
            <p:ph type="title"/>
          </p:nvPr>
        </p:nvSpPr>
        <p:spPr>
          <a:xfrm>
            <a:off x="70210" y="152476"/>
            <a:ext cx="2877107" cy="1585414"/>
          </a:xfrm>
          <a:solidFill>
            <a:srgbClr val="3366FF"/>
          </a:solidFill>
        </p:spPr>
        <p:txBody>
          <a:bodyPr>
            <a:noAutofit/>
          </a:bodyPr>
          <a:lstStyle/>
          <a:p>
            <a:r>
              <a:rPr lang="en-ZA" sz="2800" dirty="0">
                <a:latin typeface="AR CENA" panose="02000000000000000000" pitchFamily="2" charset="0"/>
              </a:rPr>
              <a:t>WORD WALLS </a:t>
            </a:r>
            <a:r>
              <a:rPr lang="en-ZA" sz="1200" dirty="0" smtClean="0">
                <a:latin typeface="+mn-lt"/>
              </a:rPr>
              <a:t>now </a:t>
            </a:r>
            <a:r>
              <a:rPr lang="en-ZA" sz="1200" dirty="0">
                <a:latin typeface="+mn-lt"/>
              </a:rPr>
              <a:t>starting to appear in most classrooms; large qualitative differences across sites</a:t>
            </a:r>
            <a:endParaRPr lang="en-ZA" sz="2800" dirty="0">
              <a:latin typeface="AR CENA" panose="02000000000000000000" pitchFamily="2"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724" t="9038" r="5857" b="7618"/>
          <a:stretch/>
        </p:blipFill>
        <p:spPr>
          <a:xfrm>
            <a:off x="5151520" y="4360485"/>
            <a:ext cx="3669803" cy="2412225"/>
          </a:xfrm>
          <a:prstGeom prst="rect">
            <a:avLst/>
          </a:prstGeom>
        </p:spPr>
      </p:pic>
      <p:pic>
        <p:nvPicPr>
          <p:cNvPr id="10" name="Content Placeholder 9"/>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12953"/>
          <a:stretch/>
        </p:blipFill>
        <p:spPr>
          <a:xfrm>
            <a:off x="5703779" y="152476"/>
            <a:ext cx="3235670" cy="2112423"/>
          </a:xfrm>
        </p:spPr>
      </p:pic>
      <p:pic>
        <p:nvPicPr>
          <p:cNvPr id="7" name="Picture 2" descr="C:\Users\portiao\Documents\ZENEX\IMG-20160408-WA000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651" t="8205" r="4838" b="12409"/>
          <a:stretch/>
        </p:blipFill>
        <p:spPr bwMode="auto">
          <a:xfrm>
            <a:off x="3017857" y="152475"/>
            <a:ext cx="2585528" cy="22930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portiao\Documents\ZENEX\IMG-20160405-WA0003.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972" r="13096" b="8707"/>
          <a:stretch/>
        </p:blipFill>
        <p:spPr bwMode="auto">
          <a:xfrm>
            <a:off x="196284" y="1737890"/>
            <a:ext cx="2534252" cy="29687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portiao\Pictures\zenex\IMG-20160414-WA0001.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616" t="11177" r="5384"/>
          <a:stretch/>
        </p:blipFill>
        <p:spPr bwMode="auto">
          <a:xfrm>
            <a:off x="1890499" y="4260744"/>
            <a:ext cx="2659475" cy="2379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01202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59" y="206478"/>
            <a:ext cx="3711148" cy="1312607"/>
          </a:xfrm>
          <a:solidFill>
            <a:srgbClr val="3366FF"/>
          </a:solidFill>
        </p:spPr>
        <p:txBody>
          <a:bodyPr>
            <a:noAutofit/>
          </a:bodyPr>
          <a:lstStyle/>
          <a:p>
            <a:r>
              <a:rPr lang="en-ZA" sz="3200" b="1" dirty="0">
                <a:latin typeface="AR CENA" panose="02000000000000000000" pitchFamily="2" charset="0"/>
              </a:rPr>
              <a:t>READING GLOVES –</a:t>
            </a:r>
            <a:br>
              <a:rPr lang="en-ZA" sz="3200" b="1" dirty="0">
                <a:latin typeface="AR CENA" panose="02000000000000000000" pitchFamily="2" charset="0"/>
              </a:rPr>
            </a:br>
            <a:r>
              <a:rPr lang="en-ZA" sz="1400" dirty="0">
                <a:latin typeface="+mn-lt"/>
              </a:rPr>
              <a:t>helping </a:t>
            </a:r>
            <a:r>
              <a:rPr lang="en-ZA" sz="1400" dirty="0" smtClean="0">
                <a:latin typeface="+mn-lt"/>
              </a:rPr>
              <a:t>teachers</a:t>
            </a:r>
            <a:endParaRPr lang="en-ZA" sz="3200" dirty="0">
              <a:latin typeface="AR CENA" panose="02000000000000000000" pitchFamily="2"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5186" y="2050307"/>
            <a:ext cx="3388865" cy="3500744"/>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1232" y="206478"/>
            <a:ext cx="3367426" cy="269394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6896"/>
          <a:stretch/>
        </p:blipFill>
        <p:spPr>
          <a:xfrm rot="5400000">
            <a:off x="5813978" y="3731445"/>
            <a:ext cx="3769360" cy="232029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21291" t="14280" r="9743" b="8410"/>
          <a:stretch/>
        </p:blipFill>
        <p:spPr>
          <a:xfrm rot="5400000">
            <a:off x="3263083" y="3904638"/>
            <a:ext cx="3362628" cy="2013155"/>
          </a:xfrm>
          <a:prstGeom prst="rect">
            <a:avLst/>
          </a:prstGeom>
        </p:spPr>
      </p:pic>
    </p:spTree>
    <p:extLst>
      <p:ext uri="{BB962C8B-B14F-4D97-AF65-F5344CB8AC3E}">
        <p14:creationId xmlns:p14="http://schemas.microsoft.com/office/powerpoint/2010/main" val="264073053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to ask</a:t>
            </a:r>
            <a:r>
              <a:rPr lang="is-IS" b="1" dirty="0" smtClean="0"/>
              <a:t>…</a:t>
            </a:r>
            <a:endParaRPr lang="en-US" b="1" dirty="0"/>
          </a:p>
        </p:txBody>
      </p:sp>
      <p:sp>
        <p:nvSpPr>
          <p:cNvPr id="3" name="Content Placeholder 2"/>
          <p:cNvSpPr>
            <a:spLocks noGrp="1"/>
          </p:cNvSpPr>
          <p:nvPr>
            <p:ph idx="1"/>
          </p:nvPr>
        </p:nvSpPr>
        <p:spPr/>
        <p:txBody>
          <a:bodyPr>
            <a:normAutofit fontScale="92500" lnSpcReduction="10000"/>
          </a:bodyPr>
          <a:lstStyle/>
          <a:p>
            <a:r>
              <a:rPr lang="en-US" b="1" dirty="0" smtClean="0"/>
              <a:t>Am I consciously aware of the language I am using and developing with my students?</a:t>
            </a:r>
          </a:p>
          <a:p>
            <a:pPr lvl="1"/>
            <a:r>
              <a:rPr lang="en-US" dirty="0" smtClean="0"/>
              <a:t>Am I regularly extending their vocabulary?</a:t>
            </a:r>
          </a:p>
          <a:p>
            <a:pPr lvl="1"/>
            <a:r>
              <a:rPr lang="en-US" dirty="0" smtClean="0"/>
              <a:t>Am I exposing them to new words?</a:t>
            </a:r>
          </a:p>
          <a:p>
            <a:r>
              <a:rPr lang="en-US" b="1" dirty="0" smtClean="0"/>
              <a:t>Am I asking my students ‘deeper’ (inferential) questions and not just ‘surface’ (literal) questions? </a:t>
            </a:r>
          </a:p>
          <a:p>
            <a:pPr lvl="1"/>
            <a:r>
              <a:rPr lang="en-US" b="1" dirty="0" smtClean="0"/>
              <a:t>Literal</a:t>
            </a:r>
            <a:r>
              <a:rPr lang="en-US" dirty="0" smtClean="0"/>
              <a:t>: “What color is the boy’s balloon?” </a:t>
            </a:r>
          </a:p>
          <a:p>
            <a:pPr lvl="1"/>
            <a:r>
              <a:rPr lang="en-US" b="1" dirty="0" smtClean="0"/>
              <a:t>Inferential</a:t>
            </a:r>
            <a:r>
              <a:rPr lang="en-US" dirty="0" smtClean="0"/>
              <a:t>: “How do you think the boy felt when his balloon popped?”</a:t>
            </a:r>
            <a:endParaRPr lang="en-US" dirty="0"/>
          </a:p>
        </p:txBody>
      </p:sp>
    </p:spTree>
    <p:extLst>
      <p:ext uri="{BB962C8B-B14F-4D97-AF65-F5344CB8AC3E}">
        <p14:creationId xmlns:p14="http://schemas.microsoft.com/office/powerpoint/2010/main" val="407903250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47800"/>
            <a:ext cx="9144000" cy="3946071"/>
          </a:xfrm>
          <a:prstGeom prst="rect">
            <a:avLst/>
          </a:prstGeom>
        </p:spPr>
      </p:pic>
      <p:sp>
        <p:nvSpPr>
          <p:cNvPr id="5" name="TextBox 4"/>
          <p:cNvSpPr txBox="1"/>
          <p:nvPr/>
        </p:nvSpPr>
        <p:spPr>
          <a:xfrm>
            <a:off x="373530" y="3346823"/>
            <a:ext cx="4009869" cy="800219"/>
          </a:xfrm>
          <a:prstGeom prst="rect">
            <a:avLst/>
          </a:prstGeom>
          <a:noFill/>
        </p:spPr>
        <p:txBody>
          <a:bodyPr wrap="none" rtlCol="0">
            <a:spAutoFit/>
          </a:bodyPr>
          <a:lstStyle/>
          <a:p>
            <a:r>
              <a:rPr lang="en-US" sz="2800" b="1" dirty="0" smtClean="0">
                <a:solidFill>
                  <a:schemeClr val="bg1"/>
                </a:solidFill>
              </a:rPr>
              <a:t>Questions &amp; comments?</a:t>
            </a:r>
          </a:p>
          <a:p>
            <a:r>
              <a:rPr lang="en-US" b="1" i="1" dirty="0" smtClean="0">
                <a:solidFill>
                  <a:schemeClr val="bg1"/>
                </a:solidFill>
              </a:rPr>
              <a:t>Presentation available at </a:t>
            </a:r>
            <a:r>
              <a:rPr lang="en-US" b="1" i="1" dirty="0" err="1" smtClean="0">
                <a:solidFill>
                  <a:schemeClr val="bg1"/>
                </a:solidFill>
              </a:rPr>
              <a:t>nicspaull.com</a:t>
            </a:r>
            <a:endParaRPr lang="en-US" b="1" i="1" dirty="0">
              <a:solidFill>
                <a:schemeClr val="bg1"/>
              </a:solidFill>
            </a:endParaRPr>
          </a:p>
        </p:txBody>
      </p:sp>
    </p:spTree>
    <p:extLst>
      <p:ext uri="{BB962C8B-B14F-4D97-AF65-F5344CB8AC3E}">
        <p14:creationId xmlns:p14="http://schemas.microsoft.com/office/powerpoint/2010/main" val="19092355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5003</TotalTime>
  <Words>1591</Words>
  <Application>Microsoft Macintosh PowerPoint</Application>
  <PresentationFormat>On-screen Show (4:3)</PresentationFormat>
  <Paragraphs>197</Paragraphs>
  <Slides>42</Slides>
  <Notes>8</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ECD and reading in South Africa? -Nic Spaull  Stellenbosch University &amp;  Allan Gray Orbis Foundation Endowment</vt:lpstr>
      <vt:lpstr>PowerPoint Presentation</vt:lpstr>
      <vt:lpstr>Illustrative functions before birth</vt:lpstr>
      <vt:lpstr>Illustrative functions before birth</vt:lpstr>
      <vt:lpstr>PowerPoint Presentation</vt:lpstr>
      <vt:lpstr>Early brain development</vt:lpstr>
      <vt:lpstr>Road analogy</vt:lpstr>
      <vt:lpstr>PowerPoint Presentation</vt:lpstr>
      <vt:lpstr>How ‘big’ is a child’s brain?</vt:lpstr>
      <vt:lpstr>PowerPoint Presentation</vt:lpstr>
      <vt:lpstr>The centrality of reading</vt:lpstr>
      <vt:lpstr>READING: What % of Gr4 students do not learn to read in any language?</vt:lpstr>
      <vt:lpstr>Location: What % of students do not learn to read for meaning in any language? (prePIRLS 2011)</vt:lpstr>
      <vt:lpstr>School wealth: What % of students do not learn to read for meaning in any language? prePIRLS 2011</vt:lpstr>
      <vt:lpstr>What does this look like in reality?</vt:lpstr>
      <vt:lpstr>PowerPoint Presentation</vt:lpstr>
      <vt:lpstr>What does this look like in reality?</vt:lpstr>
      <vt:lpstr>Eye-tracking research in SA</vt:lpstr>
      <vt:lpstr>PowerPoint Presentation</vt:lpstr>
      <vt:lpstr>PowerPoint Presentation</vt:lpstr>
      <vt:lpstr>How children learn to read…</vt:lpstr>
      <vt:lpstr>PowerPoint Presentation</vt:lpstr>
      <vt:lpstr>PowerPoint Presentation</vt:lpstr>
      <vt:lpstr>PowerPoint Presentation</vt:lpstr>
      <vt:lpstr>The importance of vocabulary</vt:lpstr>
      <vt:lpstr>PowerPoint Presentation</vt:lpstr>
      <vt:lpstr>Core Vocabulary Lists</vt:lpstr>
      <vt:lpstr>PowerPoint Presentation</vt:lpstr>
      <vt:lpstr>PowerPoint Presentation</vt:lpstr>
      <vt:lpstr>Teaching across the curriculum</vt:lpstr>
      <vt:lpstr>Developing Emergent Literacy Skills</vt:lpstr>
      <vt:lpstr>PowerPoint Presentation</vt:lpstr>
      <vt:lpstr>PowerPoint Presentation</vt:lpstr>
      <vt:lpstr>Literal and inferential questions</vt:lpstr>
      <vt:lpstr>PowerPoint Presentation</vt:lpstr>
      <vt:lpstr>Bloom’s Taxonomy: Cognitive</vt:lpstr>
      <vt:lpstr>One example of an intervention:  Zenex FP Literacy Project by Elizabeth Pretorius (UNISA) &amp; Sarah Murray (RHODES)  (Slights courtesy of Lillie Pretorius)</vt:lpstr>
      <vt:lpstr>THEME TABLES – initially almost non-existent; now appearing in most of the classrooms; large qualitative differences across sites</vt:lpstr>
      <vt:lpstr>WORD WALLS now starting to appear in most classrooms; large qualitative differences across sites</vt:lpstr>
      <vt:lpstr>READING GLOVES – helping teachers</vt:lpstr>
      <vt:lpstr>Questions to ask…</vt:lpstr>
      <vt:lpstr>PowerPoint Presentation</vt:lpstr>
    </vt:vector>
  </TitlesOfParts>
  <Company>Allan Gray Orbis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Coetzee</dc:creator>
  <cp:lastModifiedBy>Nic</cp:lastModifiedBy>
  <cp:revision>97</cp:revision>
  <dcterms:created xsi:type="dcterms:W3CDTF">2016-03-17T04:48:50Z</dcterms:created>
  <dcterms:modified xsi:type="dcterms:W3CDTF">2017-03-20T11:54:49Z</dcterms:modified>
</cp:coreProperties>
</file>