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7.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charts/chart8.xml" ContentType="application/vnd.openxmlformats-officedocument.drawingml.chart+xml"/>
  <Override PartName="/ppt/drawings/drawing2.xml" ContentType="application/vnd.openxmlformats-officedocument.drawingml.chartshapes+xml"/>
  <Override PartName="/ppt/notesSlides/notesSlide7.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7" r:id="rId2"/>
    <p:sldId id="320" r:id="rId3"/>
    <p:sldId id="264" r:id="rId4"/>
    <p:sldId id="286" r:id="rId5"/>
    <p:sldId id="328" r:id="rId6"/>
    <p:sldId id="275" r:id="rId7"/>
    <p:sldId id="294" r:id="rId8"/>
    <p:sldId id="285" r:id="rId9"/>
    <p:sldId id="295" r:id="rId10"/>
    <p:sldId id="298" r:id="rId11"/>
    <p:sldId id="296" r:id="rId12"/>
    <p:sldId id="274" r:id="rId13"/>
    <p:sldId id="267" r:id="rId14"/>
    <p:sldId id="321" r:id="rId15"/>
    <p:sldId id="316" r:id="rId16"/>
    <p:sldId id="319" r:id="rId17"/>
    <p:sldId id="305" r:id="rId18"/>
    <p:sldId id="270" r:id="rId19"/>
    <p:sldId id="271" r:id="rId20"/>
    <p:sldId id="283" r:id="rId21"/>
    <p:sldId id="266" r:id="rId22"/>
    <p:sldId id="282" r:id="rId23"/>
    <p:sldId id="269" r:id="rId24"/>
    <p:sldId id="324" r:id="rId25"/>
    <p:sldId id="327" r:id="rId26"/>
    <p:sldId id="325" r:id="rId27"/>
    <p:sldId id="322" r:id="rId28"/>
    <p:sldId id="323" r:id="rId29"/>
    <p:sldId id="329" r:id="rId30"/>
    <p:sldId id="272" r:id="rId31"/>
    <p:sldId id="326" r:id="rId32"/>
    <p:sldId id="287" r:id="rId33"/>
    <p:sldId id="288" r:id="rId34"/>
    <p:sldId id="311" r:id="rId35"/>
    <p:sldId id="301" r:id="rId36"/>
    <p:sldId id="302" r:id="rId37"/>
    <p:sldId id="300" r:id="rId38"/>
    <p:sldId id="291" r:id="rId39"/>
    <p:sldId id="292" r:id="rId40"/>
    <p:sldId id="289" r:id="rId41"/>
    <p:sldId id="299" r:id="rId42"/>
    <p:sldId id="303" r:id="rId43"/>
    <p:sldId id="306" r:id="rId44"/>
    <p:sldId id="309" r:id="rId45"/>
    <p:sldId id="310" r:id="rId46"/>
    <p:sldId id="312" r:id="rId47"/>
    <p:sldId id="313" r:id="rId48"/>
    <p:sldId id="314" r:id="rId49"/>
    <p:sldId id="315"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92" autoAdjust="0"/>
    <p:restoredTop sz="94783"/>
  </p:normalViewPr>
  <p:slideViewPr>
    <p:cSldViewPr snapToGrid="0" snapToObjects="1">
      <p:cViewPr>
        <p:scale>
          <a:sx n="85" d="100"/>
          <a:sy n="85" d="100"/>
        </p:scale>
        <p:origin x="-552" y="-6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Spaull:Dropbox:_PSPPD:Policy%20Briefs:final:REading%20policy%20brief%20PSPPD:Fig1%20and%20Fig2%20policy%20brief%20SPAULL.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Spaull:Dropbox:_PSPPD:Policy%20Briefs:final:REading%20policy%20brief%20PSPPD:Fig1%20and%20Fig2%20policy%20brief%20SPAULL.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4" Type="http://schemas.openxmlformats.org/officeDocument/2006/relationships/chartUserShapes" Target="../drawings/drawing1.xml"/><Relationship Id="rId1" Type="http://schemas.openxmlformats.org/officeDocument/2006/relationships/image" Target="../media/image34.png"/><Relationship Id="rId2" Type="http://schemas.openxmlformats.org/officeDocument/2006/relationships/image" Target="../media/image35.png"/></Relationships>
</file>

<file path=ppt/charts/_rels/chart8.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 Id="rId2" Type="http://schemas.openxmlformats.org/officeDocument/2006/relationships/chartUserShapes" Target="../drawings/drawing2.xml"/></Relationships>
</file>

<file path=ppt/charts/_rels/chart9.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3">
                <a:lumMod val="60000"/>
                <a:lumOff val="40000"/>
              </a:schemeClr>
            </a:solidFill>
          </c:spPr>
          <c:invertIfNegative val="0"/>
          <c:dPt>
            <c:idx val="22"/>
            <c:invertIfNegative val="0"/>
            <c:bubble3D val="0"/>
            <c:spPr>
              <a:solidFill>
                <a:srgbClr val="7F9E40"/>
              </a:solidFill>
            </c:spPr>
          </c:dPt>
          <c:dPt>
            <c:idx val="25"/>
            <c:invertIfNegative val="0"/>
            <c:bubble3D val="0"/>
            <c:spPr>
              <a:solidFill>
                <a:srgbClr val="7F9E40"/>
              </a:solidFill>
            </c:spPr>
          </c:dPt>
          <c:dPt>
            <c:idx val="26"/>
            <c:invertIfNegative val="0"/>
            <c:bubble3D val="0"/>
            <c:spPr>
              <a:solidFill>
                <a:srgbClr val="7F9E40"/>
              </a:solidFill>
            </c:spPr>
          </c:dPt>
          <c:dPt>
            <c:idx val="27"/>
            <c:invertIfNegative val="0"/>
            <c:bubble3D val="0"/>
            <c:spPr>
              <a:solidFill>
                <a:srgbClr val="7F9E40"/>
              </a:solidFill>
            </c:spPr>
          </c:dPt>
          <c:dPt>
            <c:idx val="28"/>
            <c:invertIfNegative val="0"/>
            <c:bubble3D val="0"/>
            <c:spPr>
              <a:solidFill>
                <a:srgbClr val="7F9E40"/>
              </a:solidFill>
            </c:spPr>
          </c:dPt>
          <c:dPt>
            <c:idx val="29"/>
            <c:invertIfNegative val="0"/>
            <c:bubble3D val="0"/>
            <c:spPr>
              <a:solidFill>
                <a:srgbClr val="7F9E40"/>
              </a:solidFill>
            </c:spPr>
          </c:dPt>
          <c:dPt>
            <c:idx val="30"/>
            <c:invertIfNegative val="0"/>
            <c:bubble3D val="0"/>
            <c:spPr>
              <a:solidFill>
                <a:srgbClr val="7F9E40"/>
              </a:solidFill>
            </c:spPr>
          </c:dPt>
          <c:errBars>
            <c:errBarType val="both"/>
            <c:errValType val="cust"/>
            <c:noEndCap val="0"/>
            <c:plus>
              <c:numRef>
                <c:f>TIMSS!$M$3:$M$33</c:f>
                <c:numCache>
                  <c:formatCode>General</c:formatCode>
                  <c:ptCount val="31"/>
                  <c:pt idx="0">
                    <c:v>6.4</c:v>
                  </c:pt>
                  <c:pt idx="1">
                    <c:v>5.2</c:v>
                  </c:pt>
                  <c:pt idx="2">
                    <c:v>6.8</c:v>
                  </c:pt>
                  <c:pt idx="3">
                    <c:v>8.6</c:v>
                  </c:pt>
                  <c:pt idx="4">
                    <c:v>6.8</c:v>
                  </c:pt>
                  <c:pt idx="5">
                    <c:v>8.0</c:v>
                  </c:pt>
                  <c:pt idx="6">
                    <c:v>7.0</c:v>
                  </c:pt>
                  <c:pt idx="7">
                    <c:v>5.0</c:v>
                  </c:pt>
                  <c:pt idx="8">
                    <c:v>7.8</c:v>
                  </c:pt>
                  <c:pt idx="9">
                    <c:v>8.0</c:v>
                  </c:pt>
                  <c:pt idx="10">
                    <c:v>5.0</c:v>
                  </c:pt>
                  <c:pt idx="11">
                    <c:v>6.2</c:v>
                  </c:pt>
                  <c:pt idx="12">
                    <c:v>12.6</c:v>
                  </c:pt>
                  <c:pt idx="13">
                    <c:v>7.8</c:v>
                  </c:pt>
                  <c:pt idx="14">
                    <c:v>6.0</c:v>
                  </c:pt>
                  <c:pt idx="15">
                    <c:v>6.4</c:v>
                  </c:pt>
                  <c:pt idx="16">
                    <c:v>10.8</c:v>
                  </c:pt>
                  <c:pt idx="17">
                    <c:v>9.0</c:v>
                  </c:pt>
                  <c:pt idx="18">
                    <c:v>9.8</c:v>
                  </c:pt>
                  <c:pt idx="19">
                    <c:v>7.2</c:v>
                  </c:pt>
                  <c:pt idx="20">
                    <c:v>4.4</c:v>
                  </c:pt>
                  <c:pt idx="21">
                    <c:v>8.0</c:v>
                  </c:pt>
                  <c:pt idx="22">
                    <c:v>7.4</c:v>
                  </c:pt>
                  <c:pt idx="23">
                    <c:v>10.4</c:v>
                  </c:pt>
                  <c:pt idx="25">
                    <c:v>15.8</c:v>
                  </c:pt>
                  <c:pt idx="26">
                    <c:v>12.8</c:v>
                  </c:pt>
                  <c:pt idx="27">
                    <c:v>11.8</c:v>
                  </c:pt>
                  <c:pt idx="28">
                    <c:v>15.2</c:v>
                  </c:pt>
                  <c:pt idx="29">
                    <c:v>25.2</c:v>
                  </c:pt>
                  <c:pt idx="30">
                    <c:v>38.0</c:v>
                  </c:pt>
                </c:numCache>
              </c:numRef>
            </c:plus>
            <c:minus>
              <c:numRef>
                <c:f>TIMSS!$M$3:$M$33</c:f>
                <c:numCache>
                  <c:formatCode>General</c:formatCode>
                  <c:ptCount val="31"/>
                  <c:pt idx="0">
                    <c:v>6.4</c:v>
                  </c:pt>
                  <c:pt idx="1">
                    <c:v>5.2</c:v>
                  </c:pt>
                  <c:pt idx="2">
                    <c:v>6.8</c:v>
                  </c:pt>
                  <c:pt idx="3">
                    <c:v>8.6</c:v>
                  </c:pt>
                  <c:pt idx="4">
                    <c:v>6.8</c:v>
                  </c:pt>
                  <c:pt idx="5">
                    <c:v>8.0</c:v>
                  </c:pt>
                  <c:pt idx="6">
                    <c:v>7.0</c:v>
                  </c:pt>
                  <c:pt idx="7">
                    <c:v>5.0</c:v>
                  </c:pt>
                  <c:pt idx="8">
                    <c:v>7.8</c:v>
                  </c:pt>
                  <c:pt idx="9">
                    <c:v>8.0</c:v>
                  </c:pt>
                  <c:pt idx="10">
                    <c:v>5.0</c:v>
                  </c:pt>
                  <c:pt idx="11">
                    <c:v>6.2</c:v>
                  </c:pt>
                  <c:pt idx="12">
                    <c:v>12.6</c:v>
                  </c:pt>
                  <c:pt idx="13">
                    <c:v>7.8</c:v>
                  </c:pt>
                  <c:pt idx="14">
                    <c:v>6.0</c:v>
                  </c:pt>
                  <c:pt idx="15">
                    <c:v>6.4</c:v>
                  </c:pt>
                  <c:pt idx="16">
                    <c:v>10.8</c:v>
                  </c:pt>
                  <c:pt idx="17">
                    <c:v>9.0</c:v>
                  </c:pt>
                  <c:pt idx="18">
                    <c:v>9.8</c:v>
                  </c:pt>
                  <c:pt idx="19">
                    <c:v>7.2</c:v>
                  </c:pt>
                  <c:pt idx="20">
                    <c:v>4.4</c:v>
                  </c:pt>
                  <c:pt idx="21">
                    <c:v>8.0</c:v>
                  </c:pt>
                  <c:pt idx="22">
                    <c:v>7.4</c:v>
                  </c:pt>
                  <c:pt idx="23">
                    <c:v>10.4</c:v>
                  </c:pt>
                  <c:pt idx="25">
                    <c:v>15.8</c:v>
                  </c:pt>
                  <c:pt idx="26">
                    <c:v>12.8</c:v>
                  </c:pt>
                  <c:pt idx="27">
                    <c:v>11.8</c:v>
                  </c:pt>
                  <c:pt idx="28">
                    <c:v>15.2</c:v>
                  </c:pt>
                  <c:pt idx="29">
                    <c:v>25.2</c:v>
                  </c:pt>
                  <c:pt idx="30">
                    <c:v>38.0</c:v>
                  </c:pt>
                </c:numCache>
              </c:numRef>
            </c:minus>
          </c:errBars>
          <c:cat>
            <c:multiLvlStrRef>
              <c:f>TIMSS!$I$3:$J$33</c:f>
              <c:multiLvlStrCache>
                <c:ptCount val="31"/>
                <c:lvl>
                  <c:pt idx="0">
                    <c:v> Russian Federation  </c:v>
                  </c:pt>
                  <c:pt idx="1">
                    <c:v> Lithuania  </c:v>
                  </c:pt>
                  <c:pt idx="2">
                    <c:v> Ukraine  </c:v>
                  </c:pt>
                  <c:pt idx="3">
                    <c:v> Kazakhstan  </c:v>
                  </c:pt>
                  <c:pt idx="4">
                    <c:v> Turkey  </c:v>
                  </c:pt>
                  <c:pt idx="5">
                    <c:v> Iran, Islamic Rep. of  </c:v>
                  </c:pt>
                  <c:pt idx="6">
                    <c:v> Romania  </c:v>
                  </c:pt>
                  <c:pt idx="7">
                    <c:v> Chile  </c:v>
                  </c:pt>
                  <c:pt idx="8">
                    <c:v> Thailand  </c:v>
                  </c:pt>
                  <c:pt idx="9">
                    <c:v> Jordan  </c:v>
                  </c:pt>
                  <c:pt idx="10">
                    <c:v> Tunisia  </c:v>
                  </c:pt>
                  <c:pt idx="11">
                    <c:v> Armenia  </c:v>
                  </c:pt>
                  <c:pt idx="12">
                    <c:v> Malaysia  </c:v>
                  </c:pt>
                  <c:pt idx="13">
                    <c:v> Syrian Arab Republic  </c:v>
                  </c:pt>
                  <c:pt idx="14">
                    <c:v> Georgia  </c:v>
                  </c:pt>
                  <c:pt idx="15">
                    <c:v> Palestinian Nat'l Auth.  </c:v>
                  </c:pt>
                  <c:pt idx="16">
                    <c:v> Macedonia, Rep. of  </c:v>
                  </c:pt>
                  <c:pt idx="17">
                    <c:v> Indonesia  </c:v>
                  </c:pt>
                  <c:pt idx="18">
                    <c:v> Lebanon  </c:v>
                  </c:pt>
                  <c:pt idx="19">
                    <c:v> Botswana  (Gr 9)</c:v>
                  </c:pt>
                  <c:pt idx="20">
                    <c:v> Morocco  </c:v>
                  </c:pt>
                  <c:pt idx="21">
                    <c:v> Honduras   (gr 9)</c:v>
                  </c:pt>
                  <c:pt idx="22">
                    <c:v> South Africa  (Gr 9)</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TIMSS!$K$3:$K$33</c:f>
              <c:numCache>
                <c:formatCode>0</c:formatCode>
                <c:ptCount val="31"/>
                <c:pt idx="0">
                  <c:v>542.0</c:v>
                </c:pt>
                <c:pt idx="1">
                  <c:v>514.0</c:v>
                </c:pt>
                <c:pt idx="2">
                  <c:v>501.0</c:v>
                </c:pt>
                <c:pt idx="3">
                  <c:v>490.0</c:v>
                </c:pt>
                <c:pt idx="4">
                  <c:v>483.0</c:v>
                </c:pt>
                <c:pt idx="5">
                  <c:v>474.0</c:v>
                </c:pt>
                <c:pt idx="6">
                  <c:v>465.0</c:v>
                </c:pt>
                <c:pt idx="7">
                  <c:v>461.0</c:v>
                </c:pt>
                <c:pt idx="8">
                  <c:v>451.0</c:v>
                </c:pt>
                <c:pt idx="9">
                  <c:v>449.0</c:v>
                </c:pt>
                <c:pt idx="10">
                  <c:v>439.0</c:v>
                </c:pt>
                <c:pt idx="11">
                  <c:v>437.0</c:v>
                </c:pt>
                <c:pt idx="12">
                  <c:v>426.0</c:v>
                </c:pt>
                <c:pt idx="13">
                  <c:v>426.0</c:v>
                </c:pt>
                <c:pt idx="14">
                  <c:v>420.0</c:v>
                </c:pt>
                <c:pt idx="15">
                  <c:v>420.0</c:v>
                </c:pt>
                <c:pt idx="16">
                  <c:v>407.0</c:v>
                </c:pt>
                <c:pt idx="17">
                  <c:v>406.0</c:v>
                </c:pt>
                <c:pt idx="18">
                  <c:v>406.0</c:v>
                </c:pt>
                <c:pt idx="19">
                  <c:v>404.0</c:v>
                </c:pt>
                <c:pt idx="20">
                  <c:v>376.0</c:v>
                </c:pt>
                <c:pt idx="21">
                  <c:v>369.0</c:v>
                </c:pt>
                <c:pt idx="22">
                  <c:v>332.0</c:v>
                </c:pt>
                <c:pt idx="23">
                  <c:v>306.0</c:v>
                </c:pt>
                <c:pt idx="25">
                  <c:v>279.0</c:v>
                </c:pt>
                <c:pt idx="26">
                  <c:v>285.0</c:v>
                </c:pt>
                <c:pt idx="27">
                  <c:v>314.0</c:v>
                </c:pt>
                <c:pt idx="28">
                  <c:v>348.0</c:v>
                </c:pt>
                <c:pt idx="29">
                  <c:v>445.0</c:v>
                </c:pt>
                <c:pt idx="30">
                  <c:v>479.0</c:v>
                </c:pt>
              </c:numCache>
            </c:numRef>
          </c:val>
        </c:ser>
        <c:dLbls>
          <c:showLegendKey val="0"/>
          <c:showVal val="0"/>
          <c:showCatName val="0"/>
          <c:showSerName val="0"/>
          <c:showPercent val="0"/>
          <c:showBubbleSize val="0"/>
        </c:dLbls>
        <c:gapWidth val="150"/>
        <c:axId val="-2021413656"/>
        <c:axId val="-2107796744"/>
      </c:barChart>
      <c:catAx>
        <c:axId val="-2021413656"/>
        <c:scaling>
          <c:orientation val="minMax"/>
        </c:scaling>
        <c:delete val="0"/>
        <c:axPos val="b"/>
        <c:majorTickMark val="out"/>
        <c:minorTickMark val="none"/>
        <c:tickLblPos val="nextTo"/>
        <c:txPr>
          <a:bodyPr/>
          <a:lstStyle/>
          <a:p>
            <a:pPr>
              <a:defRPr sz="1600"/>
            </a:pPr>
            <a:endParaRPr lang="en-US"/>
          </a:p>
        </c:txPr>
        <c:crossAx val="-2107796744"/>
        <c:crosses val="autoZero"/>
        <c:auto val="1"/>
        <c:lblAlgn val="ctr"/>
        <c:lblOffset val="100"/>
        <c:noMultiLvlLbl val="0"/>
      </c:catAx>
      <c:valAx>
        <c:axId val="-2107796744"/>
        <c:scaling>
          <c:orientation val="minMax"/>
          <c:min val="200.0"/>
        </c:scaling>
        <c:delete val="0"/>
        <c:axPos val="l"/>
        <c:majorGridlines/>
        <c:title>
          <c:tx>
            <c:rich>
              <a:bodyPr rot="-5400000" vert="horz"/>
              <a:lstStyle/>
              <a:p>
                <a:pPr>
                  <a:defRPr sz="2400"/>
                </a:pPr>
                <a:r>
                  <a:rPr lang="en-ZA" sz="2400"/>
                  <a:t>TIMSS</a:t>
                </a:r>
                <a:r>
                  <a:rPr lang="en-ZA" sz="2400" baseline="0"/>
                  <a:t> 2011 Science score</a:t>
                </a:r>
                <a:endParaRPr lang="en-ZA" sz="2400"/>
              </a:p>
            </c:rich>
          </c:tx>
          <c:layout/>
          <c:overlay val="0"/>
        </c:title>
        <c:numFmt formatCode="0" sourceLinked="1"/>
        <c:majorTickMark val="out"/>
        <c:minorTickMark val="none"/>
        <c:tickLblPos val="nextTo"/>
        <c:crossAx val="-2021413656"/>
        <c:crosses val="autoZero"/>
        <c:crossBetween val="between"/>
        <c:majorUnit val="40.0"/>
      </c:valAx>
      <c:spPr>
        <a:solidFill>
          <a:schemeClr val="bg1">
            <a:lumMod val="95000"/>
          </a:schemeClr>
        </a:solidFill>
      </c:spPr>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1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015531688"/>
        <c:axId val="-2015553528"/>
      </c:barChart>
      <c:catAx>
        <c:axId val="-2015531688"/>
        <c:scaling>
          <c:orientation val="minMax"/>
        </c:scaling>
        <c:delete val="0"/>
        <c:axPos val="b"/>
        <c:majorTickMark val="out"/>
        <c:minorTickMark val="none"/>
        <c:tickLblPos val="nextTo"/>
        <c:crossAx val="-2015553528"/>
        <c:crosses val="autoZero"/>
        <c:auto val="1"/>
        <c:lblAlgn val="ctr"/>
        <c:lblOffset val="100"/>
        <c:noMultiLvlLbl val="0"/>
      </c:catAx>
      <c:valAx>
        <c:axId val="-2015553528"/>
        <c:scaling>
          <c:orientation val="minMax"/>
        </c:scaling>
        <c:delete val="0"/>
        <c:axPos val="l"/>
        <c:majorGridlines/>
        <c:numFmt formatCode="0%" sourceLinked="1"/>
        <c:majorTickMark val="out"/>
        <c:minorTickMark val="none"/>
        <c:tickLblPos val="nextTo"/>
        <c:crossAx val="-2015531688"/>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2015418264"/>
        <c:axId val="-2012275256"/>
      </c:barChart>
      <c:catAx>
        <c:axId val="-2015418264"/>
        <c:scaling>
          <c:orientation val="minMax"/>
        </c:scaling>
        <c:delete val="0"/>
        <c:axPos val="b"/>
        <c:majorTickMark val="out"/>
        <c:minorTickMark val="none"/>
        <c:tickLblPos val="nextTo"/>
        <c:txPr>
          <a:bodyPr/>
          <a:lstStyle/>
          <a:p>
            <a:pPr>
              <a:defRPr sz="1200"/>
            </a:pPr>
            <a:endParaRPr lang="en-US"/>
          </a:p>
        </c:txPr>
        <c:crossAx val="-2012275256"/>
        <c:crosses val="autoZero"/>
        <c:auto val="1"/>
        <c:lblAlgn val="ctr"/>
        <c:lblOffset val="100"/>
        <c:noMultiLvlLbl val="0"/>
      </c:catAx>
      <c:valAx>
        <c:axId val="-2012275256"/>
        <c:scaling>
          <c:orientation val="minMax"/>
        </c:scaling>
        <c:delete val="0"/>
        <c:axPos val="l"/>
        <c:majorGridlines/>
        <c:numFmt formatCode="0%" sourceLinked="1"/>
        <c:majorTickMark val="out"/>
        <c:minorTickMark val="none"/>
        <c:tickLblPos val="nextTo"/>
        <c:txPr>
          <a:bodyPr/>
          <a:lstStyle/>
          <a:p>
            <a:pPr>
              <a:defRPr sz="1200"/>
            </a:pPr>
            <a:endParaRPr lang="en-US"/>
          </a:p>
        </c:txPr>
        <c:crossAx val="-2015418264"/>
        <c:crosses val="autoZero"/>
        <c:crossBetween val="between"/>
      </c:valAx>
      <c:spPr>
        <a:solidFill>
          <a:schemeClr val="bg1">
            <a:lumMod val="95000"/>
          </a:schemeClr>
        </a:solidFill>
      </c:spPr>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ser>
        <c:dLbls>
          <c:showLegendKey val="0"/>
          <c:showVal val="0"/>
          <c:showCatName val="0"/>
          <c:showSerName val="0"/>
          <c:showPercent val="0"/>
          <c:showBubbleSize val="0"/>
        </c:dLbls>
        <c:gapWidth val="150"/>
        <c:axId val="-2074041128"/>
        <c:axId val="-2012296120"/>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ser>
        <c:dLbls>
          <c:showLegendKey val="0"/>
          <c:showVal val="0"/>
          <c:showCatName val="0"/>
          <c:showSerName val="0"/>
          <c:showPercent val="0"/>
          <c:showBubbleSize val="0"/>
        </c:dLbls>
        <c:marker val="1"/>
        <c:smooth val="0"/>
        <c:axId val="-2074041128"/>
        <c:axId val="-2012296120"/>
      </c:lineChart>
      <c:catAx>
        <c:axId val="-2074041128"/>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2012296120"/>
        <c:crosses val="autoZero"/>
        <c:auto val="1"/>
        <c:lblAlgn val="ctr"/>
        <c:lblOffset val="100"/>
        <c:noMultiLvlLbl val="0"/>
      </c:catAx>
      <c:valAx>
        <c:axId val="-2012296120"/>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2074041128"/>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spPr>
    <a:solidFill>
      <a:srgbClr val="FFFFFF"/>
    </a:solid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PIRLS</a:t>
            </a:r>
            <a:r>
              <a:rPr lang="en-US" baseline="0" dirty="0" smtClean="0"/>
              <a:t> 2011 - </a:t>
            </a:r>
            <a:r>
              <a:rPr lang="en-US" dirty="0" smtClean="0"/>
              <a:t>Proportion </a:t>
            </a:r>
            <a:r>
              <a:rPr lang="en-US" dirty="0"/>
              <a:t>of Gr5 students in English &amp; Afrikaans schools acquiring </a:t>
            </a:r>
            <a:r>
              <a:rPr lang="en-US" u="sng" dirty="0"/>
              <a:t>basic reading skills </a:t>
            </a:r>
            <a:r>
              <a:rPr lang="en-US" dirty="0"/>
              <a:t>by school location</a:t>
            </a:r>
          </a:p>
          <a:p>
            <a:pPr>
              <a:defRPr/>
            </a:pPr>
            <a:r>
              <a:rPr lang="en-US" sz="1200" b="0" i="1" dirty="0"/>
              <a:t>Note:</a:t>
            </a:r>
            <a:r>
              <a:rPr lang="en-US" sz="1200" b="0" i="1" baseline="0" dirty="0"/>
              <a:t> Proportion </a:t>
            </a:r>
            <a:r>
              <a:rPr lang="en-US" sz="1200" b="0" i="1" dirty="0"/>
              <a:t>reaching low international benchmark in PIRLS</a:t>
            </a:r>
            <a:r>
              <a:rPr lang="en-US" sz="1200" b="0" i="1" baseline="0" dirty="0"/>
              <a:t> 2011. SA tested 3515 grade 5 students in 92 schools where </a:t>
            </a:r>
            <a:r>
              <a:rPr lang="en-US" sz="1200" b="0" i="1" baseline="0" dirty="0" err="1"/>
              <a:t>Eng</a:t>
            </a:r>
            <a:r>
              <a:rPr lang="en-US" sz="1200" b="0" i="1" baseline="0" dirty="0"/>
              <a:t>/</a:t>
            </a:r>
            <a:r>
              <a:rPr lang="en-US" sz="1200" b="0" i="1" baseline="0" dirty="0" err="1"/>
              <a:t>Afr</a:t>
            </a:r>
            <a:r>
              <a:rPr lang="en-US" sz="1200" b="0" i="1" baseline="0" dirty="0"/>
              <a:t> was </a:t>
            </a:r>
            <a:r>
              <a:rPr lang="en-US" sz="1200" b="0" i="1" baseline="0" dirty="0" smtClean="0"/>
              <a:t>LO</a:t>
            </a:r>
            <a:endParaRPr lang="en-US" sz="1200" b="0" i="1" dirty="0"/>
          </a:p>
        </c:rich>
      </c:tx>
      <c:layout/>
      <c:overlay val="0"/>
      <c:spPr>
        <a:solidFill>
          <a:srgbClr val="F2F2F2"/>
        </a:solidFill>
      </c:spPr>
    </c:title>
    <c:autoTitleDeleted val="0"/>
    <c:plotArea>
      <c:layout/>
      <c:barChart>
        <c:barDir val="col"/>
        <c:grouping val="clustered"/>
        <c:varyColors val="0"/>
        <c:ser>
          <c:idx val="0"/>
          <c:order val="0"/>
          <c:spPr>
            <a:solidFill>
              <a:schemeClr val="accent3">
                <a:lumMod val="75000"/>
              </a:schemeClr>
            </a:solidFill>
          </c:spPr>
          <c:invertIfNegative val="0"/>
          <c:dPt>
            <c:idx val="6"/>
            <c:invertIfNegative val="0"/>
            <c:bubble3D val="0"/>
            <c:spPr>
              <a:solidFill>
                <a:schemeClr val="accent3">
                  <a:lumMod val="50000"/>
                </a:schemeClr>
              </a:solidFill>
            </c:spPr>
          </c:dPt>
          <c:dPt>
            <c:idx val="7"/>
            <c:invertIfNegative val="0"/>
            <c:bubble3D val="0"/>
            <c:spPr>
              <a:solidFill>
                <a:schemeClr val="accent6">
                  <a:lumMod val="75000"/>
                </a:schemeClr>
              </a:solidFill>
            </c:spPr>
          </c:dPt>
          <c:dLbls>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dLbls>
          <c:cat>
            <c:strRef>
              <c:f>'Fig2'!$A$7:$A$14</c:f>
              <c:strCache>
                <c:ptCount val="8"/>
                <c:pt idx="0">
                  <c:v>Remote rural</c:v>
                </c:pt>
                <c:pt idx="1">
                  <c:v>Township</c:v>
                </c:pt>
                <c:pt idx="2">
                  <c:v>Small town/ village</c:v>
                </c:pt>
                <c:pt idx="3">
                  <c:v>Medium-city or large town</c:v>
                </c:pt>
                <c:pt idx="4">
                  <c:v>Urban</c:v>
                </c:pt>
                <c:pt idx="5">
                  <c:v>Suburban</c:v>
                </c:pt>
                <c:pt idx="6">
                  <c:v>National</c:v>
                </c:pt>
                <c:pt idx="7">
                  <c:v>International median (Gr4)</c:v>
                </c:pt>
              </c:strCache>
            </c:strRef>
          </c:cat>
          <c:val>
            <c:numRef>
              <c:f>'Fig2'!$B$7:$B$14</c:f>
              <c:numCache>
                <c:formatCode>0%</c:formatCode>
                <c:ptCount val="8"/>
                <c:pt idx="0">
                  <c:v>0.26</c:v>
                </c:pt>
                <c:pt idx="1">
                  <c:v>0.28</c:v>
                </c:pt>
                <c:pt idx="2">
                  <c:v>0.55</c:v>
                </c:pt>
                <c:pt idx="3">
                  <c:v>0.64</c:v>
                </c:pt>
                <c:pt idx="4">
                  <c:v>0.81</c:v>
                </c:pt>
                <c:pt idx="5">
                  <c:v>0.84</c:v>
                </c:pt>
                <c:pt idx="6">
                  <c:v>0.57</c:v>
                </c:pt>
                <c:pt idx="7">
                  <c:v>0.95</c:v>
                </c:pt>
              </c:numCache>
            </c:numRef>
          </c:val>
        </c:ser>
        <c:dLbls>
          <c:showLegendKey val="0"/>
          <c:showVal val="0"/>
          <c:showCatName val="0"/>
          <c:showSerName val="0"/>
          <c:showPercent val="0"/>
          <c:showBubbleSize val="0"/>
        </c:dLbls>
        <c:gapWidth val="150"/>
        <c:axId val="-1995001128"/>
        <c:axId val="-1994474568"/>
      </c:barChart>
      <c:catAx>
        <c:axId val="-1995001128"/>
        <c:scaling>
          <c:orientation val="minMax"/>
        </c:scaling>
        <c:delete val="0"/>
        <c:axPos val="b"/>
        <c:majorTickMark val="out"/>
        <c:minorTickMark val="none"/>
        <c:tickLblPos val="nextTo"/>
        <c:crossAx val="-1994474568"/>
        <c:crosses val="autoZero"/>
        <c:auto val="1"/>
        <c:lblAlgn val="ctr"/>
        <c:lblOffset val="100"/>
        <c:noMultiLvlLbl val="0"/>
      </c:catAx>
      <c:valAx>
        <c:axId val="-1994474568"/>
        <c:scaling>
          <c:orientation val="minMax"/>
        </c:scaling>
        <c:delete val="0"/>
        <c:axPos val="l"/>
        <c:majorGridlines/>
        <c:numFmt formatCode="0%" sourceLinked="1"/>
        <c:majorTickMark val="out"/>
        <c:minorTickMark val="none"/>
        <c:tickLblPos val="nextTo"/>
        <c:crossAx val="-1995001128"/>
        <c:crosses val="autoZero"/>
        <c:crossBetween val="between"/>
      </c:valAx>
      <c:spPr>
        <a:solidFill>
          <a:schemeClr val="bg1">
            <a:lumMod val="95000"/>
          </a:schemeClr>
        </a:solidFill>
      </c:spPr>
    </c:plotArea>
    <c:plotVisOnly val="1"/>
    <c:dispBlanksAs val="gap"/>
    <c:showDLblsOverMax val="0"/>
  </c:chart>
  <c:spPr>
    <a:solidFill>
      <a:schemeClr val="bg1"/>
    </a:solidFill>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err="1" smtClean="0"/>
              <a:t>PrePIRLS</a:t>
            </a:r>
            <a:r>
              <a:rPr lang="en-US" dirty="0" smtClean="0"/>
              <a:t> 2011 - Proportion </a:t>
            </a:r>
            <a:r>
              <a:rPr lang="en-US" dirty="0"/>
              <a:t>of Grade 4 students that are </a:t>
            </a:r>
            <a:r>
              <a:rPr lang="en-US" u="sng" dirty="0"/>
              <a:t>illiterate</a:t>
            </a:r>
            <a:r>
              <a:rPr lang="en-US" dirty="0"/>
              <a:t> and the</a:t>
            </a:r>
            <a:r>
              <a:rPr lang="en-US" baseline="0" dirty="0"/>
              <a:t> proportion who </a:t>
            </a:r>
            <a:r>
              <a:rPr lang="en-US" u="sng" baseline="0" dirty="0"/>
              <a:t>cannot read for meaning </a:t>
            </a:r>
            <a:r>
              <a:rPr lang="en-US" baseline="0" dirty="0"/>
              <a:t>(in LOLT Gr1-3)</a:t>
            </a:r>
          </a:p>
          <a:p>
            <a:pPr>
              <a:defRPr/>
            </a:pPr>
            <a:r>
              <a:rPr lang="en-US" sz="1100" b="0" i="1" baseline="0" dirty="0"/>
              <a:t>Using </a:t>
            </a:r>
            <a:r>
              <a:rPr lang="en-US" sz="1100" b="0" i="1" baseline="0" dirty="0" err="1"/>
              <a:t>prePIRLS</a:t>
            </a:r>
            <a:r>
              <a:rPr lang="en-US" sz="1100" b="0" i="1" baseline="0" dirty="0"/>
              <a:t> 2011 illiterate: cannot reach low benchmark. Read for meaning: reach intermediate benchmark. Note: </a:t>
            </a:r>
            <a:r>
              <a:rPr lang="en-US" sz="1100" b="0" i="1" baseline="0" dirty="0" err="1"/>
              <a:t>prePIRLS</a:t>
            </a:r>
            <a:r>
              <a:rPr lang="en-US" sz="1100" b="0" i="1" baseline="0" dirty="0"/>
              <a:t> </a:t>
            </a:r>
            <a:r>
              <a:rPr lang="en-US" sz="1100" b="0" i="1" baseline="0" dirty="0" smtClean="0"/>
              <a:t>not</a:t>
            </a:r>
            <a:endParaRPr lang="en-US" sz="1100" b="0" i="1" dirty="0"/>
          </a:p>
        </c:rich>
      </c:tx>
      <c:layout/>
      <c:overlay val="0"/>
      <c:spPr>
        <a:solidFill>
          <a:srgbClr val="F2F2F2"/>
        </a:solidFill>
      </c:spPr>
    </c:title>
    <c:autoTitleDeleted val="0"/>
    <c:plotArea>
      <c:layout/>
      <c:barChart>
        <c:barDir val="col"/>
        <c:grouping val="clustered"/>
        <c:varyColors val="0"/>
        <c:ser>
          <c:idx val="0"/>
          <c:order val="0"/>
          <c:tx>
            <c:strRef>
              <c:f>'Fig 1-FprePIRLS by Prov (2) '!$C$45</c:f>
              <c:strCache>
                <c:ptCount val="1"/>
                <c:pt idx="0">
                  <c:v>% Illiterate</c:v>
                </c:pt>
              </c:strCache>
            </c:strRef>
          </c:tx>
          <c:spPr>
            <a:solidFill>
              <a:srgbClr val="FF0000"/>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errBars>
            <c:errBarType val="both"/>
            <c:errValType val="cust"/>
            <c:noEndCap val="0"/>
            <c:plus>
              <c:numRef>
                <c:f>'Fig 1-FprePIRLS by Prov (2) '!$E$46:$E$54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plus>
            <c:minus>
              <c:numRef>
                <c:f>'Fig 1-FprePIRLS by Prov (2) '!$E$46:$E$54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minus>
          </c:errBars>
          <c:cat>
            <c:strRef>
              <c:f>'Fig 1-FprePIRLS by Prov (2) '!$A$46:$A$54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'Fig 1-FprePIRLS by Prov (2) '!$C$46:$C$54</c:f>
              <c:numCache>
                <c:formatCode>0%</c:formatCode>
                <c:ptCount val="9"/>
                <c:pt idx="0">
                  <c:v>0.1108</c:v>
                </c:pt>
                <c:pt idx="1">
                  <c:v>0.2139</c:v>
                </c:pt>
                <c:pt idx="2">
                  <c:v>0.255</c:v>
                </c:pt>
                <c:pt idx="3">
                  <c:v>0.318</c:v>
                </c:pt>
                <c:pt idx="4">
                  <c:v>0.3242</c:v>
                </c:pt>
                <c:pt idx="5">
                  <c:v>0.2882</c:v>
                </c:pt>
                <c:pt idx="6">
                  <c:v>0.5022</c:v>
                </c:pt>
                <c:pt idx="8">
                  <c:v>0.2878</c:v>
                </c:pt>
              </c:numCache>
            </c:numRef>
          </c:val>
        </c:ser>
        <c:ser>
          <c:idx val="1"/>
          <c:order val="1"/>
          <c:tx>
            <c:strRef>
              <c:f>'Fig 1-FprePIRLS by Prov (2) '!$F$45</c:f>
              <c:strCache>
                <c:ptCount val="1"/>
                <c:pt idx="0">
                  <c:v>% Cannot read for meaning</c:v>
                </c:pt>
              </c:strCache>
            </c:strRef>
          </c:tx>
          <c:spPr>
            <a:solidFill>
              <a:schemeClr val="accent2">
                <a:lumMod val="60000"/>
                <a:lumOff val="40000"/>
              </a:schemeClr>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errBars>
            <c:errBarType val="both"/>
            <c:errValType val="cust"/>
            <c:noEndCap val="0"/>
            <c:plus>
              <c:numRef>
                <c:f>'Fig 1-FprePIRLS by Prov (2) '!$H$46:$H$54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plus>
            <c:minus>
              <c:numRef>
                <c:f>'Fig 1-FprePIRLS by Prov (2) '!$H$46:$H$54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minus>
          </c:errBars>
          <c:cat>
            <c:strRef>
              <c:f>'Fig 1-FprePIRLS by Prov (2) '!$A$46:$A$54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'Fig 1-FprePIRLS by Prov (2) '!$F$46:$F$54</c:f>
              <c:numCache>
                <c:formatCode>0%</c:formatCode>
                <c:ptCount val="9"/>
                <c:pt idx="0">
                  <c:v>0.274</c:v>
                </c:pt>
                <c:pt idx="1">
                  <c:v>0.4438</c:v>
                </c:pt>
                <c:pt idx="2">
                  <c:v>0.574</c:v>
                </c:pt>
                <c:pt idx="3">
                  <c:v>0.5997</c:v>
                </c:pt>
                <c:pt idx="4">
                  <c:v>0.6345</c:v>
                </c:pt>
                <c:pt idx="5">
                  <c:v>0.6639</c:v>
                </c:pt>
                <c:pt idx="6">
                  <c:v>0.8328</c:v>
                </c:pt>
                <c:pt idx="8">
                  <c:v>0.5835</c:v>
                </c:pt>
              </c:numCache>
            </c:numRef>
          </c:val>
        </c:ser>
        <c:dLbls>
          <c:showLegendKey val="0"/>
          <c:showVal val="0"/>
          <c:showCatName val="0"/>
          <c:showSerName val="0"/>
          <c:showPercent val="0"/>
          <c:showBubbleSize val="0"/>
        </c:dLbls>
        <c:gapWidth val="150"/>
        <c:axId val="-1995058504"/>
        <c:axId val="-1995306616"/>
      </c:barChart>
      <c:catAx>
        <c:axId val="-1995058504"/>
        <c:scaling>
          <c:orientation val="minMax"/>
        </c:scaling>
        <c:delete val="0"/>
        <c:axPos val="b"/>
        <c:majorTickMark val="out"/>
        <c:minorTickMark val="none"/>
        <c:tickLblPos val="nextTo"/>
        <c:crossAx val="-1995306616"/>
        <c:crosses val="autoZero"/>
        <c:auto val="1"/>
        <c:lblAlgn val="ctr"/>
        <c:lblOffset val="100"/>
        <c:noMultiLvlLbl val="0"/>
      </c:catAx>
      <c:valAx>
        <c:axId val="-1995306616"/>
        <c:scaling>
          <c:orientation val="minMax"/>
        </c:scaling>
        <c:delete val="0"/>
        <c:axPos val="l"/>
        <c:majorGridlines/>
        <c:numFmt formatCode="0%" sourceLinked="1"/>
        <c:majorTickMark val="out"/>
        <c:minorTickMark val="none"/>
        <c:tickLblPos val="nextTo"/>
        <c:crossAx val="-1995058504"/>
        <c:crosses val="autoZero"/>
        <c:crossBetween val="between"/>
      </c:valAx>
      <c:spPr>
        <a:solidFill>
          <a:schemeClr val="bg1">
            <a:lumMod val="95000"/>
          </a:schemeClr>
        </a:solidFill>
      </c:spPr>
    </c:plotArea>
    <c:legend>
      <c:legendPos val="t"/>
      <c:layout/>
      <c:overlay val="0"/>
      <c:txPr>
        <a:bodyPr/>
        <a:lstStyle/>
        <a:p>
          <a:pPr>
            <a:defRPr sz="1400"/>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73005249343832"/>
          <c:y val="0.0509259259259259"/>
          <c:w val="0.489203193350831"/>
          <c:h val="0.833094196558764"/>
        </c:manualLayout>
      </c:layout>
      <c:barChart>
        <c:barDir val="bar"/>
        <c:grouping val="stacked"/>
        <c:varyColors val="0"/>
        <c:ser>
          <c:idx val="0"/>
          <c:order val="0"/>
          <c:spPr>
            <a:solidFill>
              <a:srgbClr val="0070C0"/>
            </a:solidFill>
            <a:ln>
              <a:solidFill>
                <a:schemeClr val="tx1"/>
              </a:solidFill>
            </a:ln>
          </c:spPr>
          <c:invertIfNegative val="0"/>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dLbl>
              <c:idx val="2"/>
              <c:layout/>
              <c:showLegendKey val="0"/>
              <c:showVal val="1"/>
              <c:showCatName val="0"/>
              <c:showSerName val="0"/>
              <c:showPercent val="0"/>
              <c:showBubbleSize val="0"/>
            </c:dLbl>
            <c:dLbl>
              <c:idx val="3"/>
              <c:layout/>
              <c:showLegendKey val="0"/>
              <c:showVal val="1"/>
              <c:showCatName val="0"/>
              <c:showSerName val="0"/>
              <c:showPercent val="0"/>
              <c:showBubbleSize val="0"/>
            </c:dLbl>
            <c:dLbl>
              <c:idx val="4"/>
              <c:layout/>
              <c:showLegendKey val="0"/>
              <c:showVal val="1"/>
              <c:showCatName val="0"/>
              <c:showSerName val="0"/>
              <c:showPercent val="0"/>
              <c:showBubbleSize val="0"/>
            </c:dLbl>
            <c:dLbl>
              <c:idx val="5"/>
              <c:layout/>
              <c:showLegendKey val="0"/>
              <c:showVal val="1"/>
              <c:showCatName val="0"/>
              <c:showSerName val="0"/>
              <c:showPercent val="0"/>
              <c:showBubbleSize val="0"/>
            </c:dLbl>
            <c:txPr>
              <a:bodyPr/>
              <a:lstStyle/>
              <a:p>
                <a:pPr>
                  <a:defRPr sz="1800"/>
                </a:pPr>
                <a:endParaRPr lang="en-US"/>
              </a:p>
            </c:txPr>
            <c:showLegendKey val="0"/>
            <c:showVal val="0"/>
            <c:showCatName val="0"/>
            <c:showSerName val="0"/>
            <c:showPercent val="0"/>
            <c:showBubbleSize val="0"/>
          </c:dLbls>
          <c:cat>
            <c:strRef>
              <c:f>Sheet2!$A$20:$A$25</c:f>
              <c:strCache>
                <c:ptCount val="6"/>
                <c:pt idx="0">
                  <c:v>Start school</c:v>
                </c:pt>
                <c:pt idx="1">
                  <c:v>Write matric</c:v>
                </c:pt>
                <c:pt idx="2">
                  <c:v>Pass matric</c:v>
                </c:pt>
                <c:pt idx="3">
                  <c:v>Go to university</c:v>
                </c:pt>
                <c:pt idx="4">
                  <c:v>Get some kind of university qualification within 6 years of matric</c:v>
                </c:pt>
                <c:pt idx="5">
                  <c:v>Get a degree within six years of matric</c:v>
                </c:pt>
              </c:strCache>
            </c:strRef>
          </c:cat>
          <c:val>
            <c:numRef>
              <c:f>Sheet2!$B$20:$B$25</c:f>
              <c:numCache>
                <c:formatCode>General</c:formatCode>
                <c:ptCount val="6"/>
                <c:pt idx="0">
                  <c:v>100.0</c:v>
                </c:pt>
                <c:pt idx="1">
                  <c:v>60.0</c:v>
                </c:pt>
                <c:pt idx="2">
                  <c:v>37.0</c:v>
                </c:pt>
                <c:pt idx="3">
                  <c:v>14.0</c:v>
                </c:pt>
                <c:pt idx="4">
                  <c:v>4.5</c:v>
                </c:pt>
                <c:pt idx="5">
                  <c:v>3.0</c:v>
                </c:pt>
              </c:numCache>
            </c:numRef>
          </c:val>
        </c:ser>
        <c:ser>
          <c:idx val="1"/>
          <c:order val="1"/>
          <c:spPr>
            <a:solidFill>
              <a:schemeClr val="tx2">
                <a:lumMod val="40000"/>
                <a:lumOff val="60000"/>
              </a:schemeClr>
            </a:solidFill>
            <a:ln>
              <a:solidFill>
                <a:schemeClr val="tx1"/>
              </a:solidFill>
            </a:ln>
          </c:spPr>
          <c:invertIfNegative val="0"/>
          <c:dPt>
            <c:idx val="1"/>
            <c:invertIfNegative val="0"/>
            <c:bubble3D val="0"/>
            <c:spPr>
              <a:noFill/>
              <a:ln>
                <a:solidFill>
                  <a:schemeClr val="tx1"/>
                </a:solidFill>
              </a:ln>
            </c:spPr>
          </c:dPt>
          <c:dPt>
            <c:idx val="2"/>
            <c:invertIfNegative val="0"/>
            <c:bubble3D val="0"/>
            <c:spPr>
              <a:blipFill>
                <a:blip xmlns:r="http://schemas.openxmlformats.org/officeDocument/2006/relationships" r:embed="rId1"/>
                <a:stretch>
                  <a:fillRect/>
                </a:stretch>
              </a:blipFill>
              <a:ln>
                <a:solidFill>
                  <a:schemeClr val="tx1"/>
                </a:solidFill>
              </a:ln>
            </c:spPr>
          </c:dPt>
          <c:dPt>
            <c:idx val="3"/>
            <c:invertIfNegative val="0"/>
            <c:bubble3D val="0"/>
            <c:spPr>
              <a:blipFill>
                <a:blip xmlns:r="http://schemas.openxmlformats.org/officeDocument/2006/relationships" r:embed="rId2"/>
                <a:stretch>
                  <a:fillRect/>
                </a:stretch>
              </a:blipFill>
              <a:ln>
                <a:solidFill>
                  <a:schemeClr val="tx1"/>
                </a:solidFill>
              </a:ln>
            </c:spPr>
          </c:dPt>
          <c:dPt>
            <c:idx val="4"/>
            <c:invertIfNegative val="0"/>
            <c:bubble3D val="0"/>
            <c:spPr>
              <a:noFill/>
              <a:ln>
                <a:solidFill>
                  <a:schemeClr val="tx1"/>
                </a:solidFill>
              </a:ln>
            </c:spPr>
          </c:dPt>
          <c:dPt>
            <c:idx val="5"/>
            <c:invertIfNegative val="0"/>
            <c:bubble3D val="0"/>
            <c:spPr>
              <a:noFill/>
              <a:ln>
                <a:solidFill>
                  <a:schemeClr val="tx1"/>
                </a:solidFill>
              </a:ln>
            </c:spPr>
          </c:dPt>
          <c:cat>
            <c:strRef>
              <c:f>Sheet2!$A$20:$A$25</c:f>
              <c:strCache>
                <c:ptCount val="6"/>
                <c:pt idx="0">
                  <c:v>Start school</c:v>
                </c:pt>
                <c:pt idx="1">
                  <c:v>Write matric</c:v>
                </c:pt>
                <c:pt idx="2">
                  <c:v>Pass matric</c:v>
                </c:pt>
                <c:pt idx="3">
                  <c:v>Go to university</c:v>
                </c:pt>
                <c:pt idx="4">
                  <c:v>Get some kind of university qualification within 6 years of matric</c:v>
                </c:pt>
                <c:pt idx="5">
                  <c:v>Get a degree within six years of matric</c:v>
                </c:pt>
              </c:strCache>
            </c:strRef>
          </c:cat>
          <c:val>
            <c:numRef>
              <c:f>Sheet2!$C$20:$C$25</c:f>
              <c:numCache>
                <c:formatCode>General</c:formatCode>
                <c:ptCount val="6"/>
                <c:pt idx="0">
                  <c:v>0.0</c:v>
                </c:pt>
                <c:pt idx="1">
                  <c:v>40.0</c:v>
                </c:pt>
                <c:pt idx="2">
                  <c:v>63.0</c:v>
                </c:pt>
                <c:pt idx="3">
                  <c:v>86.0</c:v>
                </c:pt>
                <c:pt idx="4">
                  <c:v>95.5</c:v>
                </c:pt>
                <c:pt idx="5">
                  <c:v>97.0</c:v>
                </c:pt>
              </c:numCache>
            </c:numRef>
          </c:val>
        </c:ser>
        <c:dLbls>
          <c:showLegendKey val="0"/>
          <c:showVal val="0"/>
          <c:showCatName val="0"/>
          <c:showSerName val="0"/>
          <c:showPercent val="0"/>
          <c:showBubbleSize val="0"/>
        </c:dLbls>
        <c:gapWidth val="0"/>
        <c:overlap val="100"/>
        <c:axId val="-1989134504"/>
        <c:axId val="-1988257896"/>
      </c:barChart>
      <c:catAx>
        <c:axId val="-1989134504"/>
        <c:scaling>
          <c:orientation val="minMax"/>
        </c:scaling>
        <c:delete val="0"/>
        <c:axPos val="l"/>
        <c:majorTickMark val="out"/>
        <c:minorTickMark val="none"/>
        <c:tickLblPos val="nextTo"/>
        <c:txPr>
          <a:bodyPr/>
          <a:lstStyle/>
          <a:p>
            <a:pPr>
              <a:defRPr sz="1600" b="1"/>
            </a:pPr>
            <a:endParaRPr lang="en-US"/>
          </a:p>
        </c:txPr>
        <c:crossAx val="-1988257896"/>
        <c:crosses val="autoZero"/>
        <c:auto val="1"/>
        <c:lblAlgn val="ctr"/>
        <c:lblOffset val="100"/>
        <c:noMultiLvlLbl val="0"/>
      </c:catAx>
      <c:valAx>
        <c:axId val="-1988257896"/>
        <c:scaling>
          <c:orientation val="minMax"/>
          <c:max val="100.0"/>
        </c:scaling>
        <c:delete val="0"/>
        <c:axPos val="b"/>
        <c:majorGridlines/>
        <c:numFmt formatCode="General" sourceLinked="1"/>
        <c:majorTickMark val="out"/>
        <c:minorTickMark val="none"/>
        <c:tickLblPos val="nextTo"/>
        <c:txPr>
          <a:bodyPr/>
          <a:lstStyle/>
          <a:p>
            <a:pPr>
              <a:defRPr b="1"/>
            </a:pPr>
            <a:endParaRPr lang="en-US"/>
          </a:p>
        </c:txPr>
        <c:crossAx val="-1989134504"/>
        <c:crosses val="autoZero"/>
        <c:crossBetween val="between"/>
      </c:valAx>
    </c:plotArea>
    <c:plotVisOnly val="1"/>
    <c:dispBlanksAs val="gap"/>
    <c:showDLblsOverMax val="0"/>
  </c:chart>
  <c:spPr>
    <a:solidFill>
      <a:srgbClr val="FFFFFF"/>
    </a:solidFill>
  </c:sp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ser>
        <c:dLbls>
          <c:showLegendKey val="0"/>
          <c:showVal val="0"/>
          <c:showCatName val="0"/>
          <c:showSerName val="0"/>
          <c:showPercent val="0"/>
          <c:showBubbleSize val="0"/>
        </c:dLbls>
        <c:axId val="-1988142264"/>
        <c:axId val="-1988143512"/>
      </c:areaChart>
      <c:catAx>
        <c:axId val="-1988142264"/>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1988143512"/>
        <c:crosses val="autoZero"/>
        <c:auto val="1"/>
        <c:lblAlgn val="ctr"/>
        <c:lblOffset val="100"/>
        <c:tickLblSkip val="5"/>
        <c:tickMarkSkip val="5"/>
        <c:noMultiLvlLbl val="0"/>
      </c:catAx>
      <c:valAx>
        <c:axId val="-1988143512"/>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1988142264"/>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1996163368"/>
        <c:axId val="-1996153320"/>
      </c:barChart>
      <c:catAx>
        <c:axId val="-1996163368"/>
        <c:scaling>
          <c:orientation val="minMax"/>
        </c:scaling>
        <c:delete val="0"/>
        <c:axPos val="b"/>
        <c:majorTickMark val="out"/>
        <c:minorTickMark val="none"/>
        <c:tickLblPos val="nextTo"/>
        <c:txPr>
          <a:bodyPr/>
          <a:lstStyle/>
          <a:p>
            <a:pPr>
              <a:defRPr sz="1200"/>
            </a:pPr>
            <a:endParaRPr lang="en-US"/>
          </a:p>
        </c:txPr>
        <c:crossAx val="-1996153320"/>
        <c:crosses val="autoZero"/>
        <c:auto val="1"/>
        <c:lblAlgn val="ctr"/>
        <c:lblOffset val="100"/>
        <c:noMultiLvlLbl val="0"/>
      </c:catAx>
      <c:valAx>
        <c:axId val="-1996153320"/>
        <c:scaling>
          <c:orientation val="minMax"/>
        </c:scaling>
        <c:delete val="0"/>
        <c:axPos val="l"/>
        <c:majorGridlines/>
        <c:numFmt formatCode="0%" sourceLinked="1"/>
        <c:majorTickMark val="out"/>
        <c:minorTickMark val="none"/>
        <c:tickLblPos val="nextTo"/>
        <c:txPr>
          <a:bodyPr/>
          <a:lstStyle/>
          <a:p>
            <a:pPr>
              <a:defRPr sz="1200"/>
            </a:pPr>
            <a:endParaRPr lang="en-US"/>
          </a:p>
        </c:txPr>
        <c:crossAx val="-1996163368"/>
        <c:crosses val="autoZero"/>
        <c:crossBetween val="between"/>
      </c:valAx>
      <c:spPr>
        <a:solidFill>
          <a:schemeClr val="bg1">
            <a:lumMod val="95000"/>
          </a:schemeClr>
        </a:solidFill>
      </c:spPr>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Union membership (2012)</a:t>
            </a:r>
          </a:p>
        </c:rich>
      </c:tx>
      <c:layout/>
      <c:overlay val="0"/>
    </c:title>
    <c:autoTitleDeleted val="0"/>
    <c:plotArea>
      <c:layout/>
      <c:pieChart>
        <c:varyColors val="1"/>
        <c:ser>
          <c:idx val="0"/>
          <c:order val="0"/>
          <c:tx>
            <c:strRef>
              <c:f>Sheet1!$K$4</c:f>
              <c:strCache>
                <c:ptCount val="1"/>
                <c:pt idx="0">
                  <c:v>TOTAL</c:v>
                </c:pt>
              </c:strCache>
            </c:strRef>
          </c:tx>
          <c:explosion val="25"/>
          <c:dPt>
            <c:idx val="0"/>
            <c:bubble3D val="0"/>
            <c:spPr>
              <a:solidFill>
                <a:srgbClr val="3366FF"/>
              </a:solidFill>
            </c:spPr>
          </c:dPt>
          <c:dPt>
            <c:idx val="1"/>
            <c:bubble3D val="0"/>
            <c:spPr>
              <a:solidFill>
                <a:srgbClr val="FF0000"/>
              </a:solidFill>
            </c:spPr>
          </c:dPt>
          <c:dLbls>
            <c:dLbl>
              <c:idx val="0"/>
              <c:spPr/>
              <c:txPr>
                <a:bodyPr/>
                <a:lstStyle/>
                <a:p>
                  <a:pPr>
                    <a:defRPr sz="1200" b="1"/>
                  </a:pPr>
                  <a:endParaRPr lang="en-US"/>
                </a:p>
              </c:txPr>
              <c:showLegendKey val="0"/>
              <c:showVal val="0"/>
              <c:showCatName val="1"/>
              <c:showSerName val="0"/>
              <c:showPercent val="1"/>
              <c:showBubbleSize val="0"/>
            </c:dLbl>
            <c:dLbl>
              <c:idx val="1"/>
              <c:spPr/>
              <c:txPr>
                <a:bodyPr/>
                <a:lstStyle/>
                <a:p>
                  <a:pPr>
                    <a:defRPr sz="2000" b="1"/>
                  </a:pPr>
                  <a:endParaRPr lang="en-US"/>
                </a:p>
              </c:txPr>
              <c:showLegendKey val="0"/>
              <c:showVal val="0"/>
              <c:showCatName val="1"/>
              <c:showSerName val="0"/>
              <c:showPercent val="1"/>
              <c:showBubbleSize val="0"/>
            </c:dLbl>
            <c:showLegendKey val="0"/>
            <c:showVal val="0"/>
            <c:showCatName val="1"/>
            <c:showSerName val="0"/>
            <c:showPercent val="1"/>
            <c:showBubbleSize val="0"/>
            <c:showLeaderLines val="1"/>
          </c:dLbls>
          <c:cat>
            <c:strRef>
              <c:f>Sheet1!$A$5:$A$9</c:f>
              <c:strCache>
                <c:ptCount val="5"/>
                <c:pt idx="0">
                  <c:v>NAPTOSA</c:v>
                </c:pt>
                <c:pt idx="1">
                  <c:v>SADTU</c:v>
                </c:pt>
                <c:pt idx="2">
                  <c:v>SAOU</c:v>
                </c:pt>
                <c:pt idx="3">
                  <c:v>PEU</c:v>
                </c:pt>
                <c:pt idx="4">
                  <c:v>NATU</c:v>
                </c:pt>
              </c:strCache>
            </c:strRef>
          </c:cat>
          <c:val>
            <c:numRef>
              <c:f>Sheet1!$K$5:$K$9</c:f>
              <c:numCache>
                <c:formatCode>General</c:formatCode>
                <c:ptCount val="5"/>
                <c:pt idx="0">
                  <c:v>56138.0</c:v>
                </c:pt>
                <c:pt idx="1">
                  <c:v>253012.0</c:v>
                </c:pt>
                <c:pt idx="2">
                  <c:v>28862.0</c:v>
                </c:pt>
                <c:pt idx="3">
                  <c:v>14341.0</c:v>
                </c:pt>
                <c:pt idx="4">
                  <c:v>28473.0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spPr>
    <a:solidFill>
      <a:schemeClr val="bg1">
        <a:lumMod val="95000"/>
      </a:schemeClr>
    </a:solidFill>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SADTU % of </a:t>
            </a:r>
            <a:r>
              <a:rPr lang="en-US" dirty="0" smtClean="0"/>
              <a:t>total (2012)</a:t>
            </a:r>
            <a:endParaRPr lang="en-US" dirty="0"/>
          </a:p>
        </c:rich>
      </c:tx>
      <c:layout/>
      <c:overlay val="0"/>
    </c:title>
    <c:autoTitleDeleted val="0"/>
    <c:plotArea>
      <c:layout/>
      <c:barChart>
        <c:barDir val="bar"/>
        <c:grouping val="clustered"/>
        <c:varyColors val="0"/>
        <c:ser>
          <c:idx val="0"/>
          <c:order val="0"/>
          <c:tx>
            <c:strRef>
              <c:f>Sheet1!$A$13</c:f>
              <c:strCache>
                <c:ptCount val="1"/>
                <c:pt idx="0">
                  <c:v>SADTU %</c:v>
                </c:pt>
              </c:strCache>
            </c:strRef>
          </c:tx>
          <c:spPr>
            <a:solidFill>
              <a:srgbClr val="FF0000"/>
            </a:solidFill>
          </c:spPr>
          <c:invertIfNegative val="0"/>
          <c:dPt>
            <c:idx val="9"/>
            <c:invertIfNegative val="0"/>
            <c:bubble3D val="0"/>
            <c:spPr>
              <a:solidFill>
                <a:srgbClr val="800000"/>
              </a:solidFill>
            </c:spPr>
          </c:dPt>
          <c:dLbls>
            <c:txPr>
              <a:bodyPr/>
              <a:lstStyle/>
              <a:p>
                <a:pPr>
                  <a:defRPr sz="1600"/>
                </a:pPr>
                <a:endParaRPr lang="en-US"/>
              </a:p>
            </c:txPr>
            <c:dLblPos val="outEnd"/>
            <c:showLegendKey val="0"/>
            <c:showVal val="1"/>
            <c:showCatName val="0"/>
            <c:showSerName val="0"/>
            <c:showPercent val="0"/>
            <c:showBubbleSize val="0"/>
            <c:showLeaderLines val="0"/>
          </c:dLbls>
          <c:cat>
            <c:strRef>
              <c:f>Sheet1!$B$4:$K$4</c:f>
              <c:strCache>
                <c:ptCount val="10"/>
                <c:pt idx="0">
                  <c:v>EC</c:v>
                </c:pt>
                <c:pt idx="1">
                  <c:v>GP</c:v>
                </c:pt>
                <c:pt idx="2">
                  <c:v>FS</c:v>
                </c:pt>
                <c:pt idx="3">
                  <c:v>KZN</c:v>
                </c:pt>
                <c:pt idx="4">
                  <c:v>LP</c:v>
                </c:pt>
                <c:pt idx="5">
                  <c:v>MP</c:v>
                </c:pt>
                <c:pt idx="6">
                  <c:v>NC</c:v>
                </c:pt>
                <c:pt idx="7">
                  <c:v>NW</c:v>
                </c:pt>
                <c:pt idx="8">
                  <c:v>WP</c:v>
                </c:pt>
                <c:pt idx="9">
                  <c:v>TOTAL</c:v>
                </c:pt>
              </c:strCache>
            </c:strRef>
          </c:cat>
          <c:val>
            <c:numRef>
              <c:f>Sheet1!$B$13:$K$13</c:f>
              <c:numCache>
                <c:formatCode>0%</c:formatCode>
                <c:ptCount val="10"/>
                <c:pt idx="0">
                  <c:v>0.739118550319168</c:v>
                </c:pt>
                <c:pt idx="1">
                  <c:v>0.527208620410513</c:v>
                </c:pt>
                <c:pt idx="2">
                  <c:v>0.591099163679809</c:v>
                </c:pt>
                <c:pt idx="3">
                  <c:v>0.625305335567897</c:v>
                </c:pt>
                <c:pt idx="4">
                  <c:v>0.817759982037945</c:v>
                </c:pt>
                <c:pt idx="5">
                  <c:v>0.75813337258943</c:v>
                </c:pt>
                <c:pt idx="6">
                  <c:v>0.687920651788877</c:v>
                </c:pt>
                <c:pt idx="7">
                  <c:v>0.724252232578091</c:v>
                </c:pt>
                <c:pt idx="8">
                  <c:v>0.483129292326067</c:v>
                </c:pt>
                <c:pt idx="9">
                  <c:v>0.66437690703891</c:v>
                </c:pt>
              </c:numCache>
            </c:numRef>
          </c:val>
        </c:ser>
        <c:dLbls>
          <c:showLegendKey val="0"/>
          <c:showVal val="0"/>
          <c:showCatName val="0"/>
          <c:showSerName val="0"/>
          <c:showPercent val="0"/>
          <c:showBubbleSize val="0"/>
        </c:dLbls>
        <c:gapWidth val="150"/>
        <c:axId val="-1995064632"/>
        <c:axId val="-1995066776"/>
      </c:barChart>
      <c:catAx>
        <c:axId val="-1995064632"/>
        <c:scaling>
          <c:orientation val="minMax"/>
        </c:scaling>
        <c:delete val="0"/>
        <c:axPos val="l"/>
        <c:majorTickMark val="out"/>
        <c:minorTickMark val="none"/>
        <c:tickLblPos val="nextTo"/>
        <c:txPr>
          <a:bodyPr/>
          <a:lstStyle/>
          <a:p>
            <a:pPr>
              <a:defRPr sz="1600"/>
            </a:pPr>
            <a:endParaRPr lang="en-US"/>
          </a:p>
        </c:txPr>
        <c:crossAx val="-1995066776"/>
        <c:crosses val="autoZero"/>
        <c:auto val="1"/>
        <c:lblAlgn val="ctr"/>
        <c:lblOffset val="100"/>
        <c:noMultiLvlLbl val="0"/>
      </c:catAx>
      <c:valAx>
        <c:axId val="-1995066776"/>
        <c:scaling>
          <c:orientation val="minMax"/>
        </c:scaling>
        <c:delete val="0"/>
        <c:axPos val="b"/>
        <c:majorGridlines/>
        <c:numFmt formatCode="0%" sourceLinked="1"/>
        <c:majorTickMark val="out"/>
        <c:minorTickMark val="none"/>
        <c:tickLblPos val="nextTo"/>
        <c:crossAx val="-1995064632"/>
        <c:crosses val="autoZero"/>
        <c:crossBetween val="between"/>
      </c:valAx>
      <c:spPr>
        <a:solidFill>
          <a:schemeClr val="bg1">
            <a:lumMod val="85000"/>
          </a:schemeClr>
        </a:solidFill>
      </c:spPr>
    </c:plotArea>
    <c:plotVisOnly val="1"/>
    <c:dispBlanksAs val="gap"/>
    <c:showDLblsOverMax val="0"/>
  </c:chart>
  <c:spPr>
    <a:solidFill>
      <a:schemeClr val="bg1">
        <a:lumMod val="95000"/>
      </a:schemeClr>
    </a:solidFill>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15%</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(18%)</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(32%)</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44C63381-80FF-4843-9259-3017F4C69008}" type="presOf" srcId="{94BFDC29-A62B-4867-9EFD-4C3299F2A986}" destId="{BAE3347D-F78F-4227-B054-5BC36A596218}" srcOrd="0" destOrd="0" presId="urn:microsoft.com/office/officeart/2005/8/layout/pyramid1"/>
    <dgm:cxn modelId="{95F845E5-A143-5F4A-9356-C4F34003FCB5}" type="presOf" srcId="{B1CD9239-600B-41D7-9067-E587838267CF}" destId="{6B2A6CEB-8AEB-485A-B51F-4BA3BA410D0B}" srcOrd="0" destOrd="0" presId="urn:microsoft.com/office/officeart/2005/8/layout/pyramid1"/>
    <dgm:cxn modelId="{FEBCBBEF-9881-2C4E-8A57-AA10940A8457}" type="presOf" srcId="{B1CD9239-600B-41D7-9067-E587838267CF}" destId="{C548DC47-1489-4EF5-BDCB-DEBE01D4E862}" srcOrd="1" destOrd="0" presId="urn:microsoft.com/office/officeart/2005/8/layout/pyramid1"/>
    <dgm:cxn modelId="{3373F425-0AB6-A64C-9B4E-DE2025AC629B}" type="presOf" srcId="{DD7E1C66-5AA1-4148-8D24-0F59EB34F27B}" destId="{EDA92B55-1435-714B-8A67-D6D0B3E5538C}" srcOrd="1" destOrd="0" presId="urn:microsoft.com/office/officeart/2005/8/layout/pyramid1"/>
    <dgm:cxn modelId="{4A5857FC-B140-1344-9A5C-0F439307E95E}" type="presOf" srcId="{5896CC03-10D6-4152-BEED-6E1B31A79FE9}" destId="{FD31F5A5-7680-4C7A-91FB-24138E0D7CDC}" srcOrd="0" destOrd="0" presId="urn:microsoft.com/office/officeart/2005/8/layout/pyramid1"/>
    <dgm:cxn modelId="{FD51BFAD-4AD0-3C4C-BD0B-2324ECBE4625}" type="presOf" srcId="{932237BE-64C3-4DED-BF2D-9B9821B44AFA}" destId="{D9EA3055-42F1-4773-B6E1-4489FC8B1BD1}"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CE713E6D-F1A2-8F4C-AD20-072AD1F59782}" type="presOf" srcId="{94BFDC29-A62B-4867-9EFD-4C3299F2A986}" destId="{26521744-C9FE-42F2-BE3A-D2D28AE76CA5}"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5FC7F59D-1019-3F4D-B7A6-B6D35C5E70DE}" type="presOf" srcId="{DD7E1C66-5AA1-4148-8D24-0F59EB34F27B}" destId="{3030949F-5DAF-1F40-B4D0-84FF1FABAA00}"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F69C6A38-D458-A443-A41B-4310982172C2}" type="presOf" srcId="{932237BE-64C3-4DED-BF2D-9B9821B44AFA}" destId="{0EDD4896-C891-4183-9B7B-D45A38634F03}"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82E0EB9E-7128-4247-8F0B-26152EF57C2B}" type="presParOf" srcId="{FD31F5A5-7680-4C7A-91FB-24138E0D7CDC}" destId="{2CFCD532-C2BB-43F0-894D-44DFFD76D26E}" srcOrd="0" destOrd="0" presId="urn:microsoft.com/office/officeart/2005/8/layout/pyramid1"/>
    <dgm:cxn modelId="{9C4B699D-66BC-5F47-A762-F017D15D531A}" type="presParOf" srcId="{2CFCD532-C2BB-43F0-894D-44DFFD76D26E}" destId="{6B2A6CEB-8AEB-485A-B51F-4BA3BA410D0B}" srcOrd="0" destOrd="0" presId="urn:microsoft.com/office/officeart/2005/8/layout/pyramid1"/>
    <dgm:cxn modelId="{86BB47B5-1435-2546-93C2-99182E773738}" type="presParOf" srcId="{2CFCD532-C2BB-43F0-894D-44DFFD76D26E}" destId="{C548DC47-1489-4EF5-BDCB-DEBE01D4E862}" srcOrd="1" destOrd="0" presId="urn:microsoft.com/office/officeart/2005/8/layout/pyramid1"/>
    <dgm:cxn modelId="{E8DD456B-AE76-4F46-B910-53A29A8170DC}" type="presParOf" srcId="{FD31F5A5-7680-4C7A-91FB-24138E0D7CDC}" destId="{E1D542F2-75FE-304E-A897-B81A2DE13B71}" srcOrd="1" destOrd="0" presId="urn:microsoft.com/office/officeart/2005/8/layout/pyramid1"/>
    <dgm:cxn modelId="{25752AE0-2E09-D043-8147-BC11817A77C8}" type="presParOf" srcId="{E1D542F2-75FE-304E-A897-B81A2DE13B71}" destId="{3030949F-5DAF-1F40-B4D0-84FF1FABAA00}" srcOrd="0" destOrd="0" presId="urn:microsoft.com/office/officeart/2005/8/layout/pyramid1"/>
    <dgm:cxn modelId="{029EA7EC-A047-9548-B225-596BD649FB10}" type="presParOf" srcId="{E1D542F2-75FE-304E-A897-B81A2DE13B71}" destId="{EDA92B55-1435-714B-8A67-D6D0B3E5538C}" srcOrd="1" destOrd="0" presId="urn:microsoft.com/office/officeart/2005/8/layout/pyramid1"/>
    <dgm:cxn modelId="{4611B3D5-F6B2-E746-A86B-9C0ADE2195A7}" type="presParOf" srcId="{FD31F5A5-7680-4C7A-91FB-24138E0D7CDC}" destId="{9A0D1490-6EC1-4DB5-B0A0-E2BC4B232661}" srcOrd="2" destOrd="0" presId="urn:microsoft.com/office/officeart/2005/8/layout/pyramid1"/>
    <dgm:cxn modelId="{4D4E63D2-763A-394D-AB35-FCFA5DE3C848}" type="presParOf" srcId="{9A0D1490-6EC1-4DB5-B0A0-E2BC4B232661}" destId="{BAE3347D-F78F-4227-B054-5BC36A596218}" srcOrd="0" destOrd="0" presId="urn:microsoft.com/office/officeart/2005/8/layout/pyramid1"/>
    <dgm:cxn modelId="{2064810D-B3DD-3F49-B0A5-2FD8616B7BDF}" type="presParOf" srcId="{9A0D1490-6EC1-4DB5-B0A0-E2BC4B232661}" destId="{26521744-C9FE-42F2-BE3A-D2D28AE76CA5}" srcOrd="1" destOrd="0" presId="urn:microsoft.com/office/officeart/2005/8/layout/pyramid1"/>
    <dgm:cxn modelId="{8104D24D-4D7F-6D43-B121-8B537B5196DE}" type="presParOf" srcId="{FD31F5A5-7680-4C7A-91FB-24138E0D7CDC}" destId="{BA18687B-851F-47DE-8991-18650FF1E018}" srcOrd="3" destOrd="0" presId="urn:microsoft.com/office/officeart/2005/8/layout/pyramid1"/>
    <dgm:cxn modelId="{3E8B48C6-AFED-7C4C-9A41-0EB938CF912F}" type="presParOf" srcId="{BA18687B-851F-47DE-8991-18650FF1E018}" destId="{D9EA3055-42F1-4773-B6E1-4489FC8B1BD1}" srcOrd="0" destOrd="0" presId="urn:microsoft.com/office/officeart/2005/8/layout/pyramid1"/>
    <dgm:cxn modelId="{8D38C2C5-852B-914D-AE64-C3C4E68F897C}"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15%</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(32%)</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(18%)</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- 35%)</a:t>
          </a:r>
          <a:endParaRPr lang="en-ZA" sz="7200" b="1" kern="1200" dirty="0">
            <a:solidFill>
              <a:schemeClr val="bg1"/>
            </a:solidFill>
          </a:endParaRPr>
        </a:p>
      </dsp:txBody>
      <dsp:txXfrm>
        <a:off x="390706" y="4189544"/>
        <a:ext cx="1451194" cy="151462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0.57813</cdr:x>
      <cdr:y>0.47049</cdr:y>
    </cdr:from>
    <cdr:to>
      <cdr:x>0.91354</cdr:x>
      <cdr:y>0.5434</cdr:y>
    </cdr:to>
    <cdr:sp macro="" textlink="">
      <cdr:nvSpPr>
        <cdr:cNvPr id="2" name="TextBox 1"/>
        <cdr:cNvSpPr txBox="1"/>
      </cdr:nvSpPr>
      <cdr:spPr>
        <a:xfrm xmlns:a="http://schemas.openxmlformats.org/drawingml/2006/main">
          <a:off x="2643188" y="1290638"/>
          <a:ext cx="1533525" cy="2000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A" sz="1100"/>
        </a:p>
      </cdr:txBody>
    </cdr:sp>
  </cdr:relSizeAnchor>
  <cdr:relSizeAnchor xmlns:cdr="http://schemas.openxmlformats.org/drawingml/2006/chartDrawing">
    <cdr:from>
      <cdr:x>0.63125</cdr:x>
      <cdr:y>0.10178</cdr:y>
    </cdr:from>
    <cdr:to>
      <cdr:x>0.74236</cdr:x>
      <cdr:y>0.30381</cdr:y>
    </cdr:to>
    <cdr:sp macro="" textlink="">
      <cdr:nvSpPr>
        <cdr:cNvPr id="5" name="TextBox 4"/>
        <cdr:cNvSpPr txBox="1"/>
      </cdr:nvSpPr>
      <cdr:spPr>
        <a:xfrm xmlns:a="http://schemas.openxmlformats.org/drawingml/2006/main">
          <a:off x="5194920" y="46064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ZA"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0.09051</cdr:x>
      <cdr:y>0.70905</cdr:y>
    </cdr:from>
    <cdr:to>
      <cdr:x>0.20075</cdr:x>
      <cdr:y>0.75633</cdr:y>
    </cdr:to>
    <cdr:sp macro="" textlink="">
      <cdr:nvSpPr>
        <cdr:cNvPr id="2" name="TextBox 1"/>
        <cdr:cNvSpPr txBox="1"/>
      </cdr:nvSpPr>
      <cdr:spPr>
        <a:xfrm xmlns:a="http://schemas.openxmlformats.org/drawingml/2006/main">
          <a:off x="827584" y="4320480"/>
          <a:ext cx="1008113" cy="28806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200" b="1" dirty="0"/>
            <a:t>No schooling</a:t>
          </a:r>
        </a:p>
      </cdr:txBody>
    </cdr:sp>
  </cdr:relSizeAnchor>
  <cdr:relSizeAnchor xmlns:cdr="http://schemas.openxmlformats.org/drawingml/2006/chartDrawing">
    <cdr:from>
      <cdr:x>0.08263</cdr:x>
      <cdr:y>0.44907</cdr:y>
    </cdr:from>
    <cdr:to>
      <cdr:x>0.22438</cdr:x>
      <cdr:y>0.49633</cdr:y>
    </cdr:to>
    <cdr:sp macro="" textlink="">
      <cdr:nvSpPr>
        <cdr:cNvPr id="3" name="TextBox 2"/>
        <cdr:cNvSpPr txBox="1"/>
      </cdr:nvSpPr>
      <cdr:spPr>
        <a:xfrm xmlns:a="http://schemas.openxmlformats.org/drawingml/2006/main">
          <a:off x="755576" y="2736304"/>
          <a:ext cx="1296156" cy="2880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primary</a:t>
          </a:r>
        </a:p>
      </cdr:txBody>
    </cdr:sp>
  </cdr:relSizeAnchor>
  <cdr:relSizeAnchor xmlns:cdr="http://schemas.openxmlformats.org/drawingml/2006/chartDrawing">
    <cdr:from>
      <cdr:x>0.07607</cdr:x>
      <cdr:y>0.3496</cdr:y>
    </cdr:from>
    <cdr:to>
      <cdr:x>0.25719</cdr:x>
      <cdr:y>0.39687</cdr:y>
    </cdr:to>
    <cdr:sp macro="" textlink="">
      <cdr:nvSpPr>
        <cdr:cNvPr id="4" name="TextBox 3"/>
        <cdr:cNvSpPr txBox="1"/>
      </cdr:nvSpPr>
      <cdr:spPr>
        <a:xfrm xmlns:a="http://schemas.openxmlformats.org/drawingml/2006/main" rot="480623">
          <a:off x="695559" y="2130213"/>
          <a:ext cx="1656145" cy="28805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Primary completed</a:t>
          </a:r>
        </a:p>
      </cdr:txBody>
    </cdr:sp>
  </cdr:relSizeAnchor>
  <cdr:relSizeAnchor xmlns:cdr="http://schemas.openxmlformats.org/drawingml/2006/chartDrawing">
    <cdr:from>
      <cdr:x>0.08263</cdr:x>
      <cdr:y>0.24817</cdr:y>
    </cdr:from>
    <cdr:to>
      <cdr:x>0.24777</cdr:x>
      <cdr:y>0.29492</cdr:y>
    </cdr:to>
    <cdr:sp macro="" textlink="">
      <cdr:nvSpPr>
        <cdr:cNvPr id="5" name="TextBox 4"/>
        <cdr:cNvSpPr txBox="1"/>
      </cdr:nvSpPr>
      <cdr:spPr>
        <a:xfrm xmlns:a="http://schemas.openxmlformats.org/drawingml/2006/main">
          <a:off x="755576" y="1512168"/>
          <a:ext cx="1510022" cy="28484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a:t>
          </a:r>
          <a:r>
            <a:rPr lang="en-ZA" sz="1400" b="1" dirty="0" smtClean="0"/>
            <a:t>secondary</a:t>
          </a:r>
          <a:endParaRPr lang="en-ZA" sz="1400" b="1" dirty="0"/>
        </a:p>
      </cdr:txBody>
    </cdr:sp>
  </cdr:relSizeAnchor>
  <cdr:relSizeAnchor xmlns:cdr="http://schemas.openxmlformats.org/drawingml/2006/chartDrawing">
    <cdr:from>
      <cdr:x>0.08263</cdr:x>
      <cdr:y>0.10636</cdr:y>
    </cdr:from>
    <cdr:to>
      <cdr:x>0.16325</cdr:x>
      <cdr:y>0.15766</cdr:y>
    </cdr:to>
    <cdr:sp macro="" textlink="">
      <cdr:nvSpPr>
        <cdr:cNvPr id="6" name="TextBox 5"/>
        <cdr:cNvSpPr txBox="1"/>
      </cdr:nvSpPr>
      <cdr:spPr>
        <a:xfrm xmlns:a="http://schemas.openxmlformats.org/drawingml/2006/main">
          <a:off x="755576" y="648072"/>
          <a:ext cx="737212" cy="3126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Matric</a:t>
          </a:r>
        </a:p>
      </cdr:txBody>
    </cdr:sp>
  </cdr:relSizeAnchor>
  <cdr:relSizeAnchor xmlns:cdr="http://schemas.openxmlformats.org/drawingml/2006/chartDrawing">
    <cdr:from>
      <cdr:x>0.08263</cdr:x>
      <cdr:y>0.04727</cdr:y>
    </cdr:from>
    <cdr:to>
      <cdr:x>0.21352</cdr:x>
      <cdr:y>0.09796</cdr:y>
    </cdr:to>
    <cdr:sp macro="" textlink="">
      <cdr:nvSpPr>
        <cdr:cNvPr id="7" name="TextBox 6"/>
        <cdr:cNvSpPr txBox="1"/>
      </cdr:nvSpPr>
      <cdr:spPr>
        <a:xfrm xmlns:a="http://schemas.openxmlformats.org/drawingml/2006/main">
          <a:off x="755576" y="288032"/>
          <a:ext cx="1196836" cy="30889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tertiary</a:t>
          </a:r>
        </a:p>
      </cdr:txBody>
    </cdr:sp>
  </cdr:relSizeAnchor>
  <cdr:relSizeAnchor xmlns:cdr="http://schemas.openxmlformats.org/drawingml/2006/chartDrawing">
    <cdr:from>
      <cdr:x>0.08263</cdr:x>
      <cdr:y>0.01182</cdr:y>
    </cdr:from>
    <cdr:to>
      <cdr:x>0.17713</cdr:x>
      <cdr:y>0.05909</cdr:y>
    </cdr:to>
    <cdr:sp macro="" textlink="">
      <cdr:nvSpPr>
        <cdr:cNvPr id="8" name="TextBox 7"/>
        <cdr:cNvSpPr txBox="1"/>
      </cdr:nvSpPr>
      <cdr:spPr>
        <a:xfrm xmlns:a="http://schemas.openxmlformats.org/drawingml/2006/main">
          <a:off x="755576" y="72008"/>
          <a:ext cx="864063" cy="288032"/>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A89403-DA38-B047-8854-25FD7CC6E876}" type="datetimeFigureOut">
              <a:rPr lang="en-US" smtClean="0"/>
              <a:t>16/09/25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6B9D7A-377F-8E43-BD29-02F2631BF112}" type="slidenum">
              <a:rPr lang="en-US" smtClean="0"/>
              <a:t>‹#›</a:t>
            </a:fld>
            <a:endParaRPr lang="en-US"/>
          </a:p>
        </p:txBody>
      </p:sp>
    </p:spTree>
    <p:extLst>
      <p:ext uri="{BB962C8B-B14F-4D97-AF65-F5344CB8AC3E}">
        <p14:creationId xmlns:p14="http://schemas.microsoft.com/office/powerpoint/2010/main" val="17285545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 everyone to </a:t>
            </a:r>
          </a:p>
          <a:p>
            <a:r>
              <a:rPr lang="en-US" dirty="0" smtClean="0"/>
              <a:t>Start off</a:t>
            </a:r>
            <a:r>
              <a:rPr lang="en-US" baseline="0" dirty="0" smtClean="0"/>
              <a:t> by thanking everyone for their contribution</a:t>
            </a:r>
          </a:p>
          <a:p>
            <a:endParaRPr lang="en-US" dirty="0"/>
          </a:p>
        </p:txBody>
      </p:sp>
      <p:sp>
        <p:nvSpPr>
          <p:cNvPr id="4" name="Slide Number Placeholder 3"/>
          <p:cNvSpPr>
            <a:spLocks noGrp="1"/>
          </p:cNvSpPr>
          <p:nvPr>
            <p:ph type="sldNum" sz="quarter" idx="10"/>
          </p:nvPr>
        </p:nvSpPr>
        <p:spPr/>
        <p:txBody>
          <a:bodyPr/>
          <a:lstStyle/>
          <a:p>
            <a:fld id="{73779DE7-E3DD-F347-9678-7326A26EDB67}" type="slidenum">
              <a:rPr lang="en-US" smtClean="0"/>
              <a:t>1</a:t>
            </a:fld>
            <a:endParaRPr lang="en-US"/>
          </a:p>
        </p:txBody>
      </p:sp>
    </p:spTree>
    <p:extLst>
      <p:ext uri="{BB962C8B-B14F-4D97-AF65-F5344CB8AC3E}">
        <p14:creationId xmlns:p14="http://schemas.microsoft.com/office/powerpoint/2010/main" val="3864865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OECD report- https://</a:t>
            </a:r>
            <a:r>
              <a:rPr lang="en-US" dirty="0" err="1" smtClean="0"/>
              <a:t>www.oecd.org</a:t>
            </a:r>
            <a:r>
              <a:rPr lang="en-US" dirty="0" smtClean="0"/>
              <a:t>/</a:t>
            </a:r>
            <a:r>
              <a:rPr lang="en-US" dirty="0" err="1" smtClean="0"/>
              <a:t>pisa</a:t>
            </a:r>
            <a:r>
              <a:rPr lang="en-US" dirty="0" smtClean="0"/>
              <a:t>/44417824.pdf </a:t>
            </a:r>
            <a:endParaRPr lang="en-US" dirty="0"/>
          </a:p>
        </p:txBody>
      </p:sp>
      <p:sp>
        <p:nvSpPr>
          <p:cNvPr id="4" name="Slide Number Placeholder 3"/>
          <p:cNvSpPr>
            <a:spLocks noGrp="1"/>
          </p:cNvSpPr>
          <p:nvPr>
            <p:ph type="sldNum" sz="quarter" idx="10"/>
          </p:nvPr>
        </p:nvSpPr>
        <p:spPr/>
        <p:txBody>
          <a:bodyPr/>
          <a:lstStyle/>
          <a:p>
            <a:fld id="{FD6B9D7A-377F-8E43-BD29-02F2631BF112}" type="slidenum">
              <a:rPr lang="en-US" smtClean="0"/>
              <a:t>3</a:t>
            </a:fld>
            <a:endParaRPr lang="en-US"/>
          </a:p>
        </p:txBody>
      </p:sp>
    </p:spTree>
    <p:extLst>
      <p:ext uri="{BB962C8B-B14F-4D97-AF65-F5344CB8AC3E}">
        <p14:creationId xmlns:p14="http://schemas.microsoft.com/office/powerpoint/2010/main" val="3244906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40</a:t>
            </a:r>
            <a:r>
              <a:rPr lang="en-US" baseline="0" dirty="0" smtClean="0"/>
              <a:t> words in 60s = 1,5s/word</a:t>
            </a:r>
          </a:p>
          <a:p>
            <a:r>
              <a:rPr lang="en-US" baseline="0" dirty="0" smtClean="0"/>
              <a:t>130 words in 60s = 0,46s/word </a:t>
            </a:r>
            <a:endParaRPr lang="en-US" dirty="0"/>
          </a:p>
        </p:txBody>
      </p:sp>
      <p:sp>
        <p:nvSpPr>
          <p:cNvPr id="4" name="Slide Number Placeholder 3"/>
          <p:cNvSpPr>
            <a:spLocks noGrp="1"/>
          </p:cNvSpPr>
          <p:nvPr>
            <p:ph type="sldNum" sz="quarter" idx="10"/>
          </p:nvPr>
        </p:nvSpPr>
        <p:spPr/>
        <p:txBody>
          <a:bodyPr/>
          <a:lstStyle/>
          <a:p>
            <a:fld id="{FD6B9D7A-377F-8E43-BD29-02F2631BF112}" type="slidenum">
              <a:rPr lang="en-US" smtClean="0"/>
              <a:t>22</a:t>
            </a:fld>
            <a:endParaRPr lang="en-US"/>
          </a:p>
        </p:txBody>
      </p:sp>
    </p:spTree>
    <p:extLst>
      <p:ext uri="{BB962C8B-B14F-4D97-AF65-F5344CB8AC3E}">
        <p14:creationId xmlns:p14="http://schemas.microsoft.com/office/powerpoint/2010/main" val="2476153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a:t>
            </a:r>
            <a:r>
              <a:rPr lang="en-US" dirty="0" err="1" smtClean="0"/>
              <a:t>Hendrik</a:t>
            </a:r>
            <a:r>
              <a:rPr lang="en-US" dirty="0" smtClean="0"/>
              <a:t> van </a:t>
            </a:r>
            <a:r>
              <a:rPr lang="en-US" dirty="0" err="1" smtClean="0"/>
              <a:t>Broekhuizen</a:t>
            </a:r>
            <a:r>
              <a:rPr lang="en-US" dirty="0" smtClean="0"/>
              <a:t> (2016)</a:t>
            </a:r>
            <a:endParaRPr lang="en-US" dirty="0"/>
          </a:p>
        </p:txBody>
      </p:sp>
      <p:sp>
        <p:nvSpPr>
          <p:cNvPr id="4" name="Slide Number Placeholder 3"/>
          <p:cNvSpPr>
            <a:spLocks noGrp="1"/>
          </p:cNvSpPr>
          <p:nvPr>
            <p:ph type="sldNum" sz="quarter" idx="10"/>
          </p:nvPr>
        </p:nvSpPr>
        <p:spPr/>
        <p:txBody>
          <a:bodyPr/>
          <a:lstStyle/>
          <a:p>
            <a:fld id="{FD6B9D7A-377F-8E43-BD29-02F2631BF112}" type="slidenum">
              <a:rPr lang="en-US" smtClean="0"/>
              <a:t>23</a:t>
            </a:fld>
            <a:endParaRPr lang="en-US"/>
          </a:p>
        </p:txBody>
      </p:sp>
    </p:spTree>
    <p:extLst>
      <p:ext uri="{BB962C8B-B14F-4D97-AF65-F5344CB8AC3E}">
        <p14:creationId xmlns:p14="http://schemas.microsoft.com/office/powerpoint/2010/main" val="2643022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atin typeface="Calibri" charset="0"/>
              </a:rPr>
              <a:t>The QLFS classifies professions as follows: Highly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28639B6-F5FB-2446-A520-E806C76DF870}" type="slidenum">
              <a:rPr lang="en-ZA" sz="1200">
                <a:ea typeface="MS PGothic" charset="0"/>
                <a:cs typeface="MS PGothic" charset="0"/>
              </a:rPr>
              <a:pPr eaLnBrk="1" hangingPunct="1"/>
              <a:t>33</a:t>
            </a:fld>
            <a:endParaRPr lang="en-ZA" sz="1200">
              <a:ea typeface="MS PGothic" charset="0"/>
              <a:cs typeface="MS PGothic"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34</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B2E64947-B051-5F4B-91F2-5494E35DD1EA}" type="slidenum">
              <a:rPr lang="en-ZA" sz="1200">
                <a:ea typeface="MS PGothic" charset="0"/>
                <a:cs typeface="MS PGothic" charset="0"/>
              </a:rPr>
              <a:pPr eaLnBrk="1" hangingPunct="1"/>
              <a:t>40</a:t>
            </a:fld>
            <a:endParaRPr lang="en-ZA" sz="1200">
              <a:ea typeface="MS PGothic" charset="0"/>
              <a:cs typeface="MS PGothic"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403583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48</a:t>
            </a:fld>
            <a:endParaRPr lang="en-ZA"/>
          </a:p>
        </p:txBody>
      </p:sp>
    </p:spTree>
    <p:extLst>
      <p:ext uri="{BB962C8B-B14F-4D97-AF65-F5344CB8AC3E}">
        <p14:creationId xmlns:p14="http://schemas.microsoft.com/office/powerpoint/2010/main" val="1988202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16/09/25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1873387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16/09/25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4129009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4C05CF-3FD4-6847-8B95-DA3FECF780BC}" type="datetimeFigureOut">
              <a:rPr lang="en-US" smtClean="0"/>
              <a:t>16/09/25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240620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4C05CF-3FD4-6847-8B95-DA3FECF780BC}" type="datetimeFigureOut">
              <a:rPr lang="en-US" smtClean="0"/>
              <a:t>16/09/25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974445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4C05CF-3FD4-6847-8B95-DA3FECF780BC}" type="datetimeFigureOut">
              <a:rPr lang="en-US" smtClean="0"/>
              <a:t>16/09/25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2719747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4C05CF-3FD4-6847-8B95-DA3FECF780BC}" type="datetimeFigureOut">
              <a:rPr lang="en-US" smtClean="0"/>
              <a:t>16/09/25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2417625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4C05CF-3FD4-6847-8B95-DA3FECF780BC}" type="datetimeFigureOut">
              <a:rPr lang="en-US" smtClean="0"/>
              <a:t>16/09/25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20401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C05CF-3FD4-6847-8B95-DA3FECF780BC}" type="datetimeFigureOut">
              <a:rPr lang="en-US" smtClean="0"/>
              <a:t>16/09/25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699902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C05CF-3FD4-6847-8B95-DA3FECF780BC}" type="datetimeFigureOut">
              <a:rPr lang="en-US" smtClean="0"/>
              <a:t>16/09/25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1104686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16/09/25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1536632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16/09/25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22307624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C05CF-3FD4-6847-8B95-DA3FECF780BC}" type="datetimeFigureOut">
              <a:rPr lang="en-US" smtClean="0"/>
              <a:t>16/09/25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4C1A2-1124-BF4A-9144-71D5D089101A}" type="slidenum">
              <a:rPr lang="en-US" smtClean="0"/>
              <a:t>‹#›</a:t>
            </a:fld>
            <a:endParaRPr lang="en-US"/>
          </a:p>
        </p:txBody>
      </p:sp>
    </p:spTree>
    <p:extLst>
      <p:ext uri="{BB962C8B-B14F-4D97-AF65-F5344CB8AC3E}">
        <p14:creationId xmlns:p14="http://schemas.microsoft.com/office/powerpoint/2010/main" val="3323970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7.emf"/><Relationship Id="rId5"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10.emf"/><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chart" Target="../charts/chart6.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g"/><Relationship Id="rId5" Type="http://schemas.openxmlformats.org/officeDocument/2006/relationships/image" Target="../media/image15.emf"/><Relationship Id="rId6" Type="http://schemas.openxmlformats.org/officeDocument/2006/relationships/image" Target="../media/image16.png"/><Relationship Id="rId7"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hyperlink" Target="mailto:NicholasSpaull@gmail.com" TargetMode="External"/><Relationship Id="rId5" Type="http://schemas.openxmlformats.org/officeDocument/2006/relationships/image" Target="../media/image15.emf"/><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hyperlink" Target="https://www.ideo.com/expertise/education/" TargetMode="External"/><Relationship Id="rId4" Type="http://schemas.openxmlformats.org/officeDocument/2006/relationships/hyperlink" Target="https://vimeo.com/40895671" TargetMode="External"/><Relationship Id="rId5" Type="http://schemas.openxmlformats.org/officeDocument/2006/relationships/hyperlink" Target="http://education.vermont.gov/documents/EDU-WhitePaper-Making_Good_Use-of_New_Assessments.pdf" TargetMode="External"/><Relationship Id="rId6" Type="http://schemas.openxmlformats.org/officeDocument/2006/relationships/image" Target="../media/image33.png"/><Relationship Id="rId7" Type="http://schemas.openxmlformats.org/officeDocument/2006/relationships/hyperlink" Target="https://www.oecd.org/pisa/pisaproducts/PISA2015-Released-FT-Cognitive-Items.pdf" TargetMode="External"/><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chart" Target="../charts/chart7.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8.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5.wmf"/><Relationship Id="rId4" Type="http://schemas.openxmlformats.org/officeDocument/2006/relationships/image" Target="../media/image46.wmf"/><Relationship Id="rId5" Type="http://schemas.openxmlformats.org/officeDocument/2006/relationships/image" Target="../media/image47.emf"/><Relationship Id="rId6" Type="http://schemas.openxmlformats.org/officeDocument/2006/relationships/image" Target="../media/image48.png"/><Relationship Id="rId7" Type="http://schemas.openxmlformats.org/officeDocument/2006/relationships/image" Target="../media/image49.emf"/><Relationship Id="rId8" Type="http://schemas.openxmlformats.org/officeDocument/2006/relationships/image" Target="../media/image50.wm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0.xml"/><Relationship Id="rId3" Type="http://schemas.openxmlformats.org/officeDocument/2006/relationships/chart" Target="../charts/char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l="43089" t="25281" r="1932" b="20245"/>
          <a:stretch/>
        </p:blipFill>
        <p:spPr>
          <a:xfrm>
            <a:off x="0" y="132265"/>
            <a:ext cx="9144000" cy="6407687"/>
          </a:xfrm>
          <a:prstGeom prst="rect">
            <a:avLst/>
          </a:prstGeom>
        </p:spPr>
      </p:pic>
      <p:sp>
        <p:nvSpPr>
          <p:cNvPr id="7" name="Content Placeholder 2"/>
          <p:cNvSpPr>
            <a:spLocks noGrp="1"/>
          </p:cNvSpPr>
          <p:nvPr>
            <p:ph idx="1"/>
          </p:nvPr>
        </p:nvSpPr>
        <p:spPr>
          <a:xfrm>
            <a:off x="484561" y="1151114"/>
            <a:ext cx="3575726" cy="3342308"/>
          </a:xfrm>
        </p:spPr>
        <p:txBody>
          <a:bodyPr/>
          <a:lstStyle/>
          <a:p>
            <a:pPr marL="0" lvl="0" indent="0" algn="ctr" defTabSz="914400">
              <a:lnSpc>
                <a:spcPct val="90000"/>
              </a:lnSpc>
              <a:buNone/>
            </a:pPr>
            <a:r>
              <a:rPr lang="en-US" dirty="0" err="1" smtClean="0">
                <a:solidFill>
                  <a:srgbClr val="58595B"/>
                </a:solidFill>
                <a:cs typeface="Calibri"/>
              </a:rPr>
              <a:t>NicSpaull.com</a:t>
            </a:r>
            <a:endParaRPr lang="en-US" dirty="0" smtClean="0">
              <a:solidFill>
                <a:srgbClr val="58595B"/>
              </a:solidFill>
              <a:cs typeface="Calibri"/>
            </a:endParaRPr>
          </a:p>
          <a:p>
            <a:pPr marL="0" lvl="0" indent="0" algn="ctr" defTabSz="914400">
              <a:lnSpc>
                <a:spcPct val="90000"/>
              </a:lnSpc>
              <a:buNone/>
            </a:pPr>
            <a:r>
              <a:rPr lang="en-US" dirty="0" smtClean="0">
                <a:solidFill>
                  <a:srgbClr val="58595B"/>
                </a:solidFill>
                <a:cs typeface="Calibri"/>
              </a:rPr>
              <a:t> </a:t>
            </a:r>
          </a:p>
          <a:p>
            <a:pPr marL="0" lvl="0" indent="0" algn="ctr" defTabSz="914400">
              <a:lnSpc>
                <a:spcPct val="90000"/>
              </a:lnSpc>
              <a:buNone/>
            </a:pPr>
            <a:r>
              <a:rPr lang="en-US" b="1" dirty="0" smtClean="0">
                <a:solidFill>
                  <a:srgbClr val="58595B"/>
                </a:solidFill>
                <a:cs typeface="Calibri"/>
              </a:rPr>
              <a:t>Binding Constraints in Education </a:t>
            </a:r>
            <a:endParaRPr lang="en-US" sz="2000" b="1" dirty="0">
              <a:solidFill>
                <a:srgbClr val="58595B"/>
              </a:solidFill>
              <a:cs typeface="Calibri"/>
            </a:endParaRPr>
          </a:p>
          <a:p>
            <a:pPr marL="0" lvl="0" indent="0" algn="ctr" defTabSz="914400">
              <a:buNone/>
            </a:pPr>
            <a:endParaRPr lang="en-US" sz="2000" dirty="0" smtClean="0">
              <a:solidFill>
                <a:srgbClr val="58595B"/>
              </a:solidFill>
              <a:cs typeface="Calibri"/>
            </a:endParaRPr>
          </a:p>
          <a:p>
            <a:pPr marL="0" lvl="0" indent="0" algn="ctr" defTabSz="914400">
              <a:buNone/>
            </a:pPr>
            <a:r>
              <a:rPr lang="en-US" sz="2000" dirty="0" smtClean="0">
                <a:solidFill>
                  <a:srgbClr val="58595B"/>
                </a:solidFill>
                <a:cs typeface="Calibri"/>
              </a:rPr>
              <a:t>23 September 2016</a:t>
            </a:r>
            <a:endParaRPr lang="en-US" sz="2000" dirty="0">
              <a:solidFill>
                <a:srgbClr val="58595B"/>
              </a:solidFill>
              <a:cs typeface="Calibri"/>
            </a:endParaRPr>
          </a:p>
        </p:txBody>
      </p:sp>
      <p:pic>
        <p:nvPicPr>
          <p:cNvPr id="8" name="Picture 7"/>
          <p:cNvPicPr/>
          <p:nvPr/>
        </p:nvPicPr>
        <p:blipFill>
          <a:blip r:embed="rId4">
            <a:extLst>
              <a:ext uri="{28A0092B-C50C-407E-A947-70E740481C1C}">
                <a14:useLocalDpi xmlns:a14="http://schemas.microsoft.com/office/drawing/2010/main" val="0"/>
              </a:ext>
            </a:extLst>
          </a:blip>
          <a:stretch>
            <a:fillRect/>
          </a:stretch>
        </p:blipFill>
        <p:spPr>
          <a:xfrm>
            <a:off x="1078064" y="4651514"/>
            <a:ext cx="3268649" cy="848138"/>
          </a:xfrm>
          <a:prstGeom prst="rect">
            <a:avLst/>
          </a:prstGeom>
        </p:spPr>
      </p:pic>
    </p:spTree>
    <p:extLst>
      <p:ext uri="{BB962C8B-B14F-4D97-AF65-F5344CB8AC3E}">
        <p14:creationId xmlns:p14="http://schemas.microsoft.com/office/powerpoint/2010/main" val="7464368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417" y="6377079"/>
            <a:ext cx="8229600" cy="480921"/>
          </a:xfrm>
          <a:noFill/>
        </p:spPr>
        <p:txBody>
          <a:bodyPr>
            <a:noAutofit/>
          </a:bodyPr>
          <a:lstStyle/>
          <a:p>
            <a:r>
              <a:rPr lang="en-US" sz="2400" b="1" dirty="0" smtClean="0"/>
              <a:t>PSPPD &amp; </a:t>
            </a:r>
            <a:r>
              <a:rPr lang="en-US" sz="2400" b="1" dirty="0" err="1" smtClean="0"/>
              <a:t>Zenex</a:t>
            </a:r>
            <a:r>
              <a:rPr lang="en-US" sz="2400" b="1" dirty="0" smtClean="0"/>
              <a:t> Report Launch</a:t>
            </a:r>
            <a:endParaRPr lang="en-US" sz="2400" b="1" dirty="0"/>
          </a:p>
        </p:txBody>
      </p:sp>
      <p:pic>
        <p:nvPicPr>
          <p:cNvPr id="4" name="Picture 3" descr="Screen Shot 2016-05-18 at 8.12.0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4494721" cy="6353703"/>
          </a:xfrm>
          <a:prstGeom prst="rect">
            <a:avLst/>
          </a:prstGeom>
          <a:ln>
            <a:noFill/>
          </a:ln>
          <a:effectLst>
            <a:outerShdw blurRad="292100" dist="139700" dir="2700000" algn="tl" rotWithShape="0">
              <a:srgbClr val="333333">
                <a:alpha val="65000"/>
              </a:srgbClr>
            </a:outerShdw>
          </a:effectLst>
        </p:spPr>
      </p:pic>
      <p:pic>
        <p:nvPicPr>
          <p:cNvPr id="5" name="Picture 4" descr="Screen Shot 2016-05-18 at 8.12.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102" y="0"/>
            <a:ext cx="4498898" cy="63770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81934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p:txBody>
          <a:bodyPr>
            <a:normAutofit/>
          </a:bodyPr>
          <a:lstStyle/>
          <a:p>
            <a:r>
              <a:rPr lang="en-US" sz="3600" b="1" dirty="0" smtClean="0">
                <a:solidFill>
                  <a:prstClr val="black">
                    <a:lumMod val="75000"/>
                    <a:lumOff val="25000"/>
                  </a:prstClr>
                </a:solidFill>
                <a:cs typeface="Calibri"/>
              </a:rPr>
              <a:t>What do we know about education in SA?</a:t>
            </a:r>
            <a:endParaRPr lang="en-US" sz="3600" dirty="0"/>
          </a:p>
        </p:txBody>
      </p:sp>
      <p:pic>
        <p:nvPicPr>
          <p:cNvPr id="10" name="Picture 9"/>
          <p:cNvPicPr/>
          <p:nvPr/>
        </p:nvPicPr>
        <p:blipFill>
          <a:blip r:embed="rId4">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Content Placeholder 2"/>
          <p:cNvSpPr>
            <a:spLocks noGrp="1"/>
          </p:cNvSpPr>
          <p:nvPr>
            <p:ph idx="1"/>
          </p:nvPr>
        </p:nvSpPr>
        <p:spPr>
          <a:xfrm>
            <a:off x="457199" y="1296711"/>
            <a:ext cx="7312485" cy="4721778"/>
          </a:xfrm>
        </p:spPr>
        <p:txBody>
          <a:bodyPr>
            <a:normAutofit fontScale="55000" lnSpcReduction="20000"/>
          </a:bodyPr>
          <a:lstStyle/>
          <a:p>
            <a:pPr marL="514350" indent="-514350" algn="just">
              <a:buFont typeface="+mj-lt"/>
              <a:buAutoNum type="arabicPeriod"/>
            </a:pPr>
            <a:r>
              <a:rPr lang="en-US" b="1" dirty="0" smtClean="0">
                <a:solidFill>
                  <a:srgbClr val="800000"/>
                </a:solidFill>
              </a:rPr>
              <a:t>High </a:t>
            </a:r>
            <a:r>
              <a:rPr lang="en-US" b="1" u="sng" dirty="0" smtClean="0">
                <a:solidFill>
                  <a:srgbClr val="800000"/>
                </a:solidFill>
              </a:rPr>
              <a:t>access</a:t>
            </a:r>
            <a:r>
              <a:rPr lang="en-US" dirty="0" smtClean="0"/>
              <a:t>: South Africa has relatively high access to education up to Grade 9. Expanding Grade R. Also new progression policies. </a:t>
            </a:r>
          </a:p>
          <a:p>
            <a:pPr marL="514350" indent="-514350" algn="just">
              <a:buFont typeface="+mj-lt"/>
              <a:buAutoNum type="arabicPeriod"/>
            </a:pPr>
            <a:endParaRPr lang="en-US" dirty="0"/>
          </a:p>
          <a:p>
            <a:pPr marL="514350" indent="-514350" algn="just">
              <a:buFont typeface="+mj-lt"/>
              <a:buAutoNum type="arabicPeriod"/>
            </a:pPr>
            <a:r>
              <a:rPr lang="en-US" b="1" dirty="0" smtClean="0">
                <a:solidFill>
                  <a:srgbClr val="800000"/>
                </a:solidFill>
              </a:rPr>
              <a:t>Low </a:t>
            </a:r>
            <a:r>
              <a:rPr lang="en-US" b="1" u="sng" dirty="0" smtClean="0">
                <a:solidFill>
                  <a:srgbClr val="800000"/>
                </a:solidFill>
              </a:rPr>
              <a:t>quality</a:t>
            </a:r>
            <a:r>
              <a:rPr lang="en-US" dirty="0" smtClean="0"/>
              <a:t>: South Africa has very low levels of educational achievement even by low/middle-income standards. OECD ranks SA 74/75 countries beating only Ghana.</a:t>
            </a:r>
          </a:p>
          <a:p>
            <a:pPr marL="514350" indent="-514350" algn="just">
              <a:buFont typeface="+mj-lt"/>
              <a:buAutoNum type="arabicPeriod"/>
            </a:pPr>
            <a:endParaRPr lang="en-US" dirty="0"/>
          </a:p>
          <a:p>
            <a:pPr marL="514350" indent="-514350" algn="just">
              <a:buFont typeface="+mj-lt"/>
              <a:buAutoNum type="arabicPeriod"/>
            </a:pPr>
            <a:r>
              <a:rPr lang="en-US" b="1" dirty="0" smtClean="0">
                <a:solidFill>
                  <a:srgbClr val="800000"/>
                </a:solidFill>
              </a:rPr>
              <a:t>Egregious </a:t>
            </a:r>
            <a:r>
              <a:rPr lang="en-US" b="1" u="sng" dirty="0" smtClean="0">
                <a:solidFill>
                  <a:srgbClr val="800000"/>
                </a:solidFill>
              </a:rPr>
              <a:t>inequality</a:t>
            </a:r>
            <a:r>
              <a:rPr lang="en-US" dirty="0" smtClean="0"/>
              <a:t>: The gap between the better performing 20% of schools and the 80% of dysfunctional schools is one of (or </a:t>
            </a:r>
            <a:r>
              <a:rPr lang="en-US" i="1" dirty="0" smtClean="0"/>
              <a:t>the</a:t>
            </a:r>
            <a:r>
              <a:rPr lang="en-US" dirty="0" smtClean="0"/>
              <a:t>) largest in the world. Gap between two systems  is between 3 &amp; 4 grade levels. Largely determined by ability-to-pay and location. </a:t>
            </a:r>
          </a:p>
          <a:p>
            <a:pPr marL="514350" indent="-514350" algn="just">
              <a:buFont typeface="+mj-lt"/>
              <a:buAutoNum type="arabicPeriod"/>
            </a:pPr>
            <a:endParaRPr lang="en-US" dirty="0" smtClean="0"/>
          </a:p>
          <a:p>
            <a:pPr marL="514350" indent="-514350" algn="just">
              <a:buFont typeface="+mj-lt"/>
              <a:buAutoNum type="arabicPeriod"/>
            </a:pPr>
            <a:r>
              <a:rPr lang="en-US" b="1" dirty="0" smtClean="0">
                <a:solidFill>
                  <a:srgbClr val="800000"/>
                </a:solidFill>
              </a:rPr>
              <a:t>Weak </a:t>
            </a:r>
            <a:r>
              <a:rPr lang="en-US" b="1" u="sng" dirty="0" smtClean="0">
                <a:solidFill>
                  <a:srgbClr val="800000"/>
                </a:solidFill>
              </a:rPr>
              <a:t>accountability</a:t>
            </a:r>
            <a:r>
              <a:rPr lang="en-US" dirty="0" smtClean="0"/>
              <a:t>: The alliance between the ANC and COSATU/SADTU means that almost all accountability initiatives never get off the ground. (</a:t>
            </a:r>
            <a:r>
              <a:rPr lang="en-US" dirty="0" err="1" smtClean="0"/>
              <a:t>Volmink</a:t>
            </a:r>
            <a:r>
              <a:rPr lang="en-US" dirty="0" smtClean="0"/>
              <a:t> Report, ANAs, SACE)</a:t>
            </a:r>
          </a:p>
          <a:p>
            <a:pPr marL="514350" indent="-514350" algn="just">
              <a:buFont typeface="+mj-lt"/>
              <a:buAutoNum type="arabicPeriod"/>
            </a:pPr>
            <a:endParaRPr lang="en-US" dirty="0" smtClean="0"/>
          </a:p>
          <a:p>
            <a:pPr marL="514350" indent="-514350" algn="just">
              <a:buFont typeface="+mj-lt"/>
              <a:buAutoNum type="arabicPeriod"/>
            </a:pPr>
            <a:r>
              <a:rPr lang="en-US" b="1" dirty="0" smtClean="0">
                <a:solidFill>
                  <a:srgbClr val="800000"/>
                </a:solidFill>
              </a:rPr>
              <a:t>Low </a:t>
            </a:r>
            <a:r>
              <a:rPr lang="en-US" b="1" u="sng" dirty="0" smtClean="0">
                <a:solidFill>
                  <a:srgbClr val="800000"/>
                </a:solidFill>
              </a:rPr>
              <a:t>capacity</a:t>
            </a:r>
            <a:r>
              <a:rPr lang="en-US" dirty="0" smtClean="0"/>
              <a:t>: Most teachers in quintiles 1-4 do not know enough about their subjects (content knowledge) or how to teach them (pedagogy) meaning that students rarely grasp the content either. </a:t>
            </a:r>
            <a:endParaRPr lang="en-US" dirty="0"/>
          </a:p>
        </p:txBody>
      </p:sp>
    </p:spTree>
    <p:extLst>
      <p:ext uri="{BB962C8B-B14F-4D97-AF65-F5344CB8AC3E}">
        <p14:creationId xmlns:p14="http://schemas.microsoft.com/office/powerpoint/2010/main" val="39560964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274638"/>
            <a:ext cx="8229600" cy="487362"/>
          </a:xfrm>
        </p:spPr>
        <p:txBody>
          <a:bodyPr>
            <a:normAutofit fontScale="90000"/>
          </a:bodyPr>
          <a:lstStyle/>
          <a:p>
            <a:r>
              <a:rPr lang="en-US" sz="3600" b="1" dirty="0" smtClean="0">
                <a:solidFill>
                  <a:srgbClr val="800000"/>
                </a:solidFill>
                <a:cs typeface="Calibri"/>
              </a:rPr>
              <a:t>Low Quality</a:t>
            </a:r>
            <a:r>
              <a:rPr lang="en-US" sz="3600" b="1" dirty="0" smtClean="0">
                <a:solidFill>
                  <a:prstClr val="black">
                    <a:lumMod val="75000"/>
                    <a:lumOff val="25000"/>
                  </a:prstClr>
                </a:solidFill>
                <a:cs typeface="Calibri"/>
              </a:rPr>
              <a:t>: Student performance in SA</a:t>
            </a:r>
            <a:endParaRPr lang="en-US" sz="3600"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23" name="Slide Number Placeholder 3"/>
          <p:cNvSpPr>
            <a:spLocks noGrp="1"/>
          </p:cNvSpPr>
          <p:nvPr>
            <p:ph type="sldNum" sz="quarter" idx="12"/>
          </p:nvPr>
        </p:nvSpPr>
        <p:spPr>
          <a:xfrm>
            <a:off x="6553200" y="6356350"/>
            <a:ext cx="2133600" cy="365125"/>
          </a:xfrm>
        </p:spPr>
        <p:txBody>
          <a:bodyPr/>
          <a:lstStyle/>
          <a:p>
            <a:fld id="{555B2511-D5A3-487A-82FF-4C039FEE504B}" type="slidenum">
              <a:rPr lang="en-ZA" smtClean="0"/>
              <a:pPr/>
              <a:t>4</a:t>
            </a:fld>
            <a:endParaRPr lang="en-ZA" dirty="0"/>
          </a:p>
        </p:txBody>
      </p:sp>
      <p:pic>
        <p:nvPicPr>
          <p:cNvPr id="2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182715"/>
            <a:ext cx="3009153" cy="40597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0616" y="1182715"/>
            <a:ext cx="2990207" cy="42167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Content Placeholder 2"/>
          <p:cNvSpPr txBox="1">
            <a:spLocks/>
          </p:cNvSpPr>
          <p:nvPr/>
        </p:nvSpPr>
        <p:spPr>
          <a:xfrm>
            <a:off x="4824028" y="3017914"/>
            <a:ext cx="3862772" cy="2913733"/>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language)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58% cannot read for meaning </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R="0" lvl="0" defTabSz="914400" rtl="0" eaLnBrk="1" fontAlgn="auto" latinLnBrk="0" hangingPunct="1">
              <a:lnSpc>
                <a:spcPct val="100000"/>
              </a:lnSpc>
              <a:spcBef>
                <a:spcPct val="20000"/>
              </a:spcBef>
              <a:spcAft>
                <a:spcPts val="0"/>
              </a:spcAft>
              <a:buClrTx/>
              <a:buSzTx/>
              <a:tabLst/>
              <a:defRPr/>
            </a:pPr>
            <a:r>
              <a:rPr lang="en-ZA" sz="1700" dirty="0" smtClean="0"/>
              <a:t>(New TIMSS 2015, PIRLS 2015 and SACMEQ 2013* results soon to be released) – see today’s M&amp;G </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6" name="Content Placeholder 2"/>
          <p:cNvSpPr txBox="1">
            <a:spLocks/>
          </p:cNvSpPr>
          <p:nvPr/>
        </p:nvSpPr>
        <p:spPr>
          <a:xfrm>
            <a:off x="863588" y="3018734"/>
            <a:ext cx="3960440" cy="2912913"/>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spTree>
    <p:extLst>
      <p:ext uri="{BB962C8B-B14F-4D97-AF65-F5344CB8AC3E}">
        <p14:creationId xmlns:p14="http://schemas.microsoft.com/office/powerpoint/2010/main" val="37767735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525191706"/>
              </p:ext>
            </p:extLst>
          </p:nvPr>
        </p:nvGraphicFramePr>
        <p:xfrm>
          <a:off x="0" y="732118"/>
          <a:ext cx="8872143" cy="612588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426038" y="144040"/>
            <a:ext cx="2717962" cy="369332"/>
          </a:xfrm>
          <a:prstGeom prst="rect">
            <a:avLst/>
          </a:prstGeom>
          <a:noFill/>
        </p:spPr>
        <p:txBody>
          <a:bodyPr wrap="none" rtlCol="0">
            <a:spAutoFit/>
          </a:bodyPr>
          <a:lstStyle/>
          <a:p>
            <a:r>
              <a:rPr lang="en-US" dirty="0" smtClean="0"/>
              <a:t>England = 533, Turkey=480</a:t>
            </a:r>
            <a:endParaRPr lang="en-US" dirty="0"/>
          </a:p>
        </p:txBody>
      </p:sp>
    </p:spTree>
    <p:extLst>
      <p:ext uri="{BB962C8B-B14F-4D97-AF65-F5344CB8AC3E}">
        <p14:creationId xmlns:p14="http://schemas.microsoft.com/office/powerpoint/2010/main" val="38378257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85270" y="124234"/>
            <a:ext cx="8229600" cy="715962"/>
          </a:xfrm>
        </p:spPr>
        <p:txBody>
          <a:bodyPr>
            <a:normAutofit fontScale="90000"/>
          </a:bodyPr>
          <a:lstStyle/>
          <a:p>
            <a:r>
              <a:rPr lang="en-US" b="1" dirty="0" smtClean="0">
                <a:solidFill>
                  <a:prstClr val="black">
                    <a:lumMod val="75000"/>
                    <a:lumOff val="25000"/>
                  </a:prstClr>
                </a:solidFill>
                <a:cs typeface="Calibri"/>
              </a:rPr>
              <a:t>NSES Question 42</a:t>
            </a:r>
            <a:br>
              <a:rPr lang="en-US" b="1" dirty="0" smtClean="0">
                <a:solidFill>
                  <a:prstClr val="black">
                    <a:lumMod val="75000"/>
                    <a:lumOff val="25000"/>
                  </a:prstClr>
                </a:solidFill>
                <a:cs typeface="Calibri"/>
              </a:rPr>
            </a:br>
            <a:r>
              <a:rPr lang="en-ZA" sz="1800" i="1" dirty="0">
                <a:solidFill>
                  <a:srgbClr val="800000"/>
                </a:solidFill>
              </a:rPr>
              <a:t>NSES</a:t>
            </a:r>
            <a:r>
              <a:rPr lang="en-GB" sz="1800" i="1" dirty="0">
                <a:solidFill>
                  <a:srgbClr val="800000"/>
                </a:solidFill>
              </a:rPr>
              <a:t> followed about 15000 students (266 schools) and tested them in Grade 3 (2007), Grade 4 (2008) and Grade 5 (2009). </a:t>
            </a:r>
            <a:endParaRPr lang="en-US" sz="1800" dirty="0">
              <a:solidFill>
                <a:srgbClr val="800000"/>
              </a:solidFill>
            </a:endParaRPr>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Content Placeholder 2"/>
          <p:cNvSpPr>
            <a:spLocks noGrp="1"/>
          </p:cNvSpPr>
          <p:nvPr>
            <p:ph idx="1"/>
          </p:nvPr>
        </p:nvSpPr>
        <p:spPr>
          <a:xfrm>
            <a:off x="6533645" y="1385552"/>
            <a:ext cx="2181225" cy="1152525"/>
          </a:xfrm>
          <a:solidFill>
            <a:schemeClr val="bg1">
              <a:lumMod val="95000"/>
            </a:schemeClr>
          </a:solidFill>
        </p:spPr>
        <p:txBody>
          <a:bodyPr>
            <a:normAutofit/>
          </a:bodyPr>
          <a:lstStyle/>
          <a:p>
            <a:pPr marL="0" indent="0">
              <a:lnSpc>
                <a:spcPct val="80000"/>
              </a:lnSpc>
              <a:buFont typeface="Arial" charset="0"/>
              <a:buNone/>
              <a:defRPr/>
            </a:pPr>
            <a:r>
              <a:rPr lang="en-ZA" sz="1300" b="1">
                <a:latin typeface="Calibri" charset="0"/>
                <a:cs typeface="+mn-cs"/>
              </a:rPr>
              <a:t>Grade 3 maths curriculum</a:t>
            </a:r>
            <a:r>
              <a:rPr lang="en-ZA" sz="1300">
                <a:latin typeface="Calibri" charset="0"/>
                <a:cs typeface="+mn-cs"/>
              </a:rPr>
              <a:t>: “Can perform calculations using appropriate symbols to solve problems involving: division of at least 2-digit by 1-digit numbers”</a:t>
            </a:r>
          </a:p>
          <a:p>
            <a:pPr marL="0" indent="0">
              <a:lnSpc>
                <a:spcPct val="80000"/>
              </a:lnSpc>
              <a:buFont typeface="Arial" charset="0"/>
              <a:buNone/>
              <a:defRPr/>
            </a:pPr>
            <a:endParaRPr lang="en-ZA" sz="1300">
              <a:latin typeface="Calibri" charset="0"/>
              <a:cs typeface="+mn-cs"/>
            </a:endParaRPr>
          </a:p>
        </p:txBody>
      </p:sp>
      <p:sp>
        <p:nvSpPr>
          <p:cNvPr id="12" name="Slide Number Placeholder 3"/>
          <p:cNvSpPr>
            <a:spLocks noGrp="1"/>
          </p:cNvSpPr>
          <p:nvPr>
            <p:ph type="sldNum" sz="quarter" idx="12"/>
          </p:nvPr>
        </p:nvSpPr>
        <p:spPr bwMode="auto">
          <a:xfrm>
            <a:off x="6553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7C56C036-FA1B-CC4A-A0A9-9CC51CA6454F}" type="slidenum">
              <a:rPr lang="en-ZA" sz="1200">
                <a:solidFill>
                  <a:srgbClr val="898989"/>
                </a:solidFill>
              </a:rPr>
              <a:pPr eaLnBrk="1" hangingPunct="1"/>
              <a:t>6</a:t>
            </a:fld>
            <a:endParaRPr lang="en-ZA" sz="1200">
              <a:solidFill>
                <a:srgbClr val="898989"/>
              </a:solidFill>
            </a:endParaRPr>
          </a:p>
        </p:txBody>
      </p:sp>
      <p:pic>
        <p:nvPicPr>
          <p:cNvPr id="13"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833" y="993440"/>
            <a:ext cx="5746750" cy="164941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Chart 13"/>
          <p:cNvGraphicFramePr/>
          <p:nvPr>
            <p:extLst>
              <p:ext uri="{D42A27DB-BD31-4B8C-83A1-F6EECF244321}">
                <p14:modId xmlns:p14="http://schemas.microsoft.com/office/powerpoint/2010/main" val="1681835798"/>
              </p:ext>
            </p:extLst>
          </p:nvPr>
        </p:nvGraphicFramePr>
        <p:xfrm>
          <a:off x="413833" y="2831635"/>
          <a:ext cx="5745091" cy="3024336"/>
        </p:xfrm>
        <a:graphic>
          <a:graphicData uri="http://schemas.openxmlformats.org/drawingml/2006/chart">
            <c:chart xmlns:c="http://schemas.openxmlformats.org/drawingml/2006/chart" xmlns:r="http://schemas.openxmlformats.org/officeDocument/2006/relationships" r:id="rId5"/>
          </a:graphicData>
        </a:graphic>
      </p:graphicFrame>
      <p:sp>
        <p:nvSpPr>
          <p:cNvPr id="15" name="Content Placeholder 2"/>
          <p:cNvSpPr txBox="1">
            <a:spLocks/>
          </p:cNvSpPr>
          <p:nvPr/>
        </p:nvSpPr>
        <p:spPr>
          <a:xfrm>
            <a:off x="6533645" y="2839360"/>
            <a:ext cx="2181225" cy="2736850"/>
          </a:xfrm>
          <a:prstGeom prst="rect">
            <a:avLst/>
          </a:prstGeom>
          <a:solidFill>
            <a:schemeClr val="bg1">
              <a:lumMod val="95000"/>
            </a:schemeClr>
          </a:solidFill>
        </p:spPr>
        <p:txBody>
          <a:bodyPr>
            <a:norm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lnSpc>
                <a:spcPct val="80000"/>
              </a:lnSpc>
              <a:spcBef>
                <a:spcPct val="20000"/>
              </a:spcBef>
              <a:buFont typeface="Arial" charset="0"/>
              <a:buNone/>
            </a:pPr>
            <a:r>
              <a:rPr lang="en-ZA" sz="1400" b="1" dirty="0"/>
              <a:t>Even at the end of Grade 5 most (55%+) quintile 1-4 students cannot answer this simple Grade-3-level problem. </a:t>
            </a:r>
            <a:endParaRPr lang="en-ZA" sz="1400" dirty="0"/>
          </a:p>
          <a:p>
            <a:pPr eaLnBrk="1" hangingPunct="1">
              <a:lnSpc>
                <a:spcPct val="80000"/>
              </a:lnSpc>
              <a:spcBef>
                <a:spcPct val="20000"/>
              </a:spcBef>
              <a:buFont typeface="Arial" charset="0"/>
              <a:buNone/>
            </a:pPr>
            <a:endParaRPr lang="en-ZA" sz="1000" dirty="0"/>
          </a:p>
          <a:p>
            <a:pPr algn="just" eaLnBrk="1" hangingPunct="1">
              <a:lnSpc>
                <a:spcPct val="80000"/>
              </a:lnSpc>
              <a:spcBef>
                <a:spcPct val="20000"/>
              </a:spcBef>
              <a:buFont typeface="Arial" charset="0"/>
              <a:buNone/>
            </a:pPr>
            <a:r>
              <a:rPr lang="en-ZA" sz="1000" dirty="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Reddi, 2013: 194)</a:t>
            </a:r>
          </a:p>
        </p:txBody>
      </p:sp>
      <p:sp>
        <p:nvSpPr>
          <p:cNvPr id="3" name="Rectangle 2"/>
          <p:cNvSpPr/>
          <p:nvPr/>
        </p:nvSpPr>
        <p:spPr>
          <a:xfrm>
            <a:off x="2250701" y="6356350"/>
            <a:ext cx="7087749" cy="430887"/>
          </a:xfrm>
          <a:prstGeom prst="rect">
            <a:avLst/>
          </a:prstGeom>
        </p:spPr>
        <p:txBody>
          <a:bodyPr wrap="square">
            <a:spAutoFit/>
          </a:bodyPr>
          <a:lstStyle/>
          <a:p>
            <a:r>
              <a:rPr lang="en-US" sz="1100" i="1" dirty="0"/>
              <a:t>Spaull, N. </a:t>
            </a:r>
            <a:r>
              <a:rPr lang="en-US" sz="1100" i="1" dirty="0" smtClean="0"/>
              <a:t>&amp; </a:t>
            </a:r>
            <a:r>
              <a:rPr lang="en-US" sz="1100" i="1" dirty="0" err="1" smtClean="0"/>
              <a:t>Kotze</a:t>
            </a:r>
            <a:r>
              <a:rPr lang="en-US" sz="1100" i="1" dirty="0"/>
              <a:t>, J. (2015). Starting behind and staying behind in South Africa: The case of insurmountable learning deficits in mathematics. International Journal of Educational Development. </a:t>
            </a:r>
            <a:r>
              <a:rPr lang="en-US" sz="1100" i="1" dirty="0" err="1"/>
              <a:t>Vol</a:t>
            </a:r>
            <a:r>
              <a:rPr lang="en-US" sz="1100" i="1" dirty="0"/>
              <a:t> 41 (March) pp12-24 </a:t>
            </a:r>
          </a:p>
        </p:txBody>
      </p:sp>
      <p:sp>
        <p:nvSpPr>
          <p:cNvPr id="17" name="TextBox 16"/>
          <p:cNvSpPr txBox="1"/>
          <p:nvPr/>
        </p:nvSpPr>
        <p:spPr>
          <a:xfrm>
            <a:off x="2525059" y="5719024"/>
            <a:ext cx="6618941" cy="1077218"/>
          </a:xfrm>
          <a:prstGeom prst="rect">
            <a:avLst/>
          </a:prstGeom>
          <a:solidFill>
            <a:schemeClr val="bg1">
              <a:lumMod val="85000"/>
            </a:schemeClr>
          </a:solidFill>
        </p:spPr>
        <p:txBody>
          <a:bodyPr wrap="square" rtlCol="0">
            <a:spAutoFit/>
          </a:bodyPr>
          <a:lstStyle/>
          <a:p>
            <a:pPr algn="ctr"/>
            <a:r>
              <a:rPr lang="en-US" sz="3200" b="1" dirty="0" smtClean="0"/>
              <a:t>How does this affect learning as students move into higher grades?</a:t>
            </a:r>
            <a:endParaRPr lang="en-US" sz="3200" b="1" dirty="0"/>
          </a:p>
        </p:txBody>
      </p:sp>
    </p:spTree>
    <p:extLst>
      <p:ext uri="{BB962C8B-B14F-4D97-AF65-F5344CB8AC3E}">
        <p14:creationId xmlns:p14="http://schemas.microsoft.com/office/powerpoint/2010/main" val="38471370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graphicEl>
                                              <a:chart seriesIdx="-3" categoryIdx="-3" bldStep="gridLegend"/>
                                            </p:graphicEl>
                                          </p:spTgt>
                                        </p:tgtEl>
                                        <p:attrNameLst>
                                          <p:attrName>style.visibility</p:attrName>
                                        </p:attrNameLst>
                                      </p:cBhvr>
                                      <p:to>
                                        <p:strVal val="visible"/>
                                      </p:to>
                                    </p:set>
                                    <p:animEffect transition="in" filter="wipe(down)">
                                      <p:cBhvr>
                                        <p:cTn id="7" dur="500"/>
                                        <p:tgtEl>
                                          <p:spTgt spid="1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graphicEl>
                                              <a:chart seriesIdx="0" categoryIdx="-4" bldStep="series"/>
                                            </p:graphicEl>
                                          </p:spTgt>
                                        </p:tgtEl>
                                        <p:attrNameLst>
                                          <p:attrName>style.visibility</p:attrName>
                                        </p:attrNameLst>
                                      </p:cBhvr>
                                      <p:to>
                                        <p:strVal val="visible"/>
                                      </p:to>
                                    </p:set>
                                    <p:animEffect transition="in" filter="wipe(down)">
                                      <p:cBhvr>
                                        <p:cTn id="12" dur="500"/>
                                        <p:tgtEl>
                                          <p:spTgt spid="1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graphicEl>
                                              <a:chart seriesIdx="1" categoryIdx="-4" bldStep="series"/>
                                            </p:graphicEl>
                                          </p:spTgt>
                                        </p:tgtEl>
                                        <p:attrNameLst>
                                          <p:attrName>style.visibility</p:attrName>
                                        </p:attrNameLst>
                                      </p:cBhvr>
                                      <p:to>
                                        <p:strVal val="visible"/>
                                      </p:to>
                                    </p:set>
                                    <p:animEffect transition="in" filter="wipe(down)">
                                      <p:cBhvr>
                                        <p:cTn id="17" dur="500"/>
                                        <p:tgtEl>
                                          <p:spTgt spid="14">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graphicEl>
                                              <a:chart seriesIdx="2" categoryIdx="-4" bldStep="series"/>
                                            </p:graphicEl>
                                          </p:spTgt>
                                        </p:tgtEl>
                                        <p:attrNameLst>
                                          <p:attrName>style.visibility</p:attrName>
                                        </p:attrNameLst>
                                      </p:cBhvr>
                                      <p:to>
                                        <p:strVal val="visible"/>
                                      </p:to>
                                    </p:set>
                                    <p:animEffect transition="in" filter="wipe(down)">
                                      <p:cBhvr>
                                        <p:cTn id="22" dur="500"/>
                                        <p:tgtEl>
                                          <p:spTgt spid="14">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graphicEl>
                                              <a:chart seriesIdx="3" categoryIdx="-4" bldStep="series"/>
                                            </p:graphicEl>
                                          </p:spTgt>
                                        </p:tgtEl>
                                        <p:attrNameLst>
                                          <p:attrName>style.visibility</p:attrName>
                                        </p:attrNameLst>
                                      </p:cBhvr>
                                      <p:to>
                                        <p:strVal val="visible"/>
                                      </p:to>
                                    </p:set>
                                    <p:animEffect transition="in" filter="wipe(down)">
                                      <p:cBhvr>
                                        <p:cTn id="27" dur="500"/>
                                        <p:tgtEl>
                                          <p:spTgt spid="14">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Chart bld="series"/>
        </p:bldSub>
      </p:bldGraphic>
      <p:bldP spid="15"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p:txBody>
          <a:bodyPr>
            <a:normAutofit fontScale="90000"/>
          </a:bodyPr>
          <a:lstStyle/>
          <a:p>
            <a:r>
              <a:rPr lang="en-US" b="1" dirty="0" smtClean="0">
                <a:solidFill>
                  <a:srgbClr val="800000"/>
                </a:solidFill>
                <a:cs typeface="Calibri"/>
              </a:rPr>
              <a:t>Low capacity</a:t>
            </a:r>
            <a:r>
              <a:rPr lang="en-US" b="1" dirty="0" smtClean="0">
                <a:solidFill>
                  <a:prstClr val="black">
                    <a:lumMod val="75000"/>
                    <a:lumOff val="25000"/>
                  </a:prstClr>
                </a:solidFill>
                <a:cs typeface="Calibri"/>
              </a:rPr>
              <a:t>: teachers cannot teach what they do not know</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Slide Number Placeholder 3"/>
          <p:cNvSpPr>
            <a:spLocks noGrp="1"/>
          </p:cNvSpPr>
          <p:nvPr>
            <p:ph type="sldNum" sz="quarter" idx="12"/>
          </p:nvPr>
        </p:nvSpPr>
        <p:spPr>
          <a:xfrm>
            <a:off x="6553200" y="6356350"/>
            <a:ext cx="1917181" cy="365125"/>
          </a:xfrm>
        </p:spPr>
        <p:txBody>
          <a:bodyPr/>
          <a:lstStyle/>
          <a:p>
            <a:fld id="{555B2511-D5A3-487A-82FF-4C039FEE504B}" type="slidenum">
              <a:rPr lang="en-ZA" smtClean="0"/>
              <a:pPr/>
              <a:t>7</a:t>
            </a:fld>
            <a:endParaRPr lang="en-ZA"/>
          </a:p>
        </p:txBody>
      </p:sp>
      <p:sp>
        <p:nvSpPr>
          <p:cNvPr id="12" name="Rectangle 11"/>
          <p:cNvSpPr/>
          <p:nvPr/>
        </p:nvSpPr>
        <p:spPr>
          <a:xfrm>
            <a:off x="467545" y="1628800"/>
            <a:ext cx="7311546" cy="523220"/>
          </a:xfrm>
          <a:prstGeom prst="rect">
            <a:avLst/>
          </a:prstGeom>
        </p:spPr>
        <p:txBody>
          <a:bodyPr wrap="square">
            <a:spAutoFit/>
          </a:bodyPr>
          <a:lstStyle/>
          <a:p>
            <a:r>
              <a:rPr lang="en-ZA" sz="1400" b="1" dirty="0"/>
              <a:t>Figure 1: Proportion of South African grade 6 mathematics teachers by content knowledge (CK) group - SACMEQ 2007 (with 95% confidence interval) [</a:t>
            </a:r>
            <a:r>
              <a:rPr lang="en-ZA" sz="1400" b="1" u="sng" dirty="0"/>
              <a:t>401 Gr6 maths teachers</a:t>
            </a:r>
            <a:r>
              <a:rPr lang="en-ZA" sz="1400" b="1" dirty="0"/>
              <a:t>]</a:t>
            </a:r>
          </a:p>
        </p:txBody>
      </p:sp>
      <p:graphicFrame>
        <p:nvGraphicFramePr>
          <p:cNvPr id="13" name="Chart 12"/>
          <p:cNvGraphicFramePr/>
          <p:nvPr>
            <p:extLst>
              <p:ext uri="{D42A27DB-BD31-4B8C-83A1-F6EECF244321}">
                <p14:modId xmlns:p14="http://schemas.microsoft.com/office/powerpoint/2010/main" val="4220348292"/>
              </p:ext>
            </p:extLst>
          </p:nvPr>
        </p:nvGraphicFramePr>
        <p:xfrm>
          <a:off x="539553" y="2152020"/>
          <a:ext cx="7246842" cy="3814001"/>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p:cNvSpPr/>
          <p:nvPr/>
        </p:nvSpPr>
        <p:spPr>
          <a:xfrm>
            <a:off x="2148578" y="6139415"/>
            <a:ext cx="6321803" cy="923330"/>
          </a:xfrm>
          <a:prstGeom prst="rect">
            <a:avLst/>
          </a:prstGeom>
        </p:spPr>
        <p:txBody>
          <a:bodyPr wrap="square">
            <a:spAutoFit/>
          </a:bodyPr>
          <a:lstStyle/>
          <a:p>
            <a:r>
              <a:rPr lang="en-GB" sz="1200" dirty="0" err="1"/>
              <a:t>Venkat</a:t>
            </a:r>
            <a:r>
              <a:rPr lang="en-GB" sz="1200" dirty="0"/>
              <a:t>, H. and Spaull, N. (2015). </a:t>
            </a:r>
            <a:r>
              <a:rPr lang="en-GB" sz="1200" i="1" dirty="0"/>
              <a:t>What do we know about primary teachers’ mathematical content knowledge in South Africa? An analysis of SACMEQ 2007</a:t>
            </a:r>
            <a:r>
              <a:rPr lang="en-GB" sz="1200" dirty="0"/>
              <a:t>. International Journal of Educational Development. </a:t>
            </a:r>
            <a:r>
              <a:rPr lang="en-GB" sz="1200" dirty="0" err="1"/>
              <a:t>Vol</a:t>
            </a:r>
            <a:r>
              <a:rPr lang="en-GB" sz="1200" dirty="0"/>
              <a:t> 41. pp121-130. </a:t>
            </a:r>
            <a:endParaRPr lang="en-ZA" sz="1200" dirty="0"/>
          </a:p>
          <a:p>
            <a:r>
              <a:rPr lang="en-GB" dirty="0"/>
              <a:t> </a:t>
            </a:r>
            <a:endParaRPr lang="en-ZA" dirty="0"/>
          </a:p>
        </p:txBody>
      </p:sp>
    </p:spTree>
    <p:extLst>
      <p:ext uri="{BB962C8B-B14F-4D97-AF65-F5344CB8AC3E}">
        <p14:creationId xmlns:p14="http://schemas.microsoft.com/office/powerpoint/2010/main" val="31970362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graphicEl>
                                              <a:chart seriesIdx="-3" categoryIdx="-3" bldStep="gridLegend"/>
                                            </p:graphicEl>
                                          </p:spTgt>
                                        </p:tgtEl>
                                        <p:attrNameLst>
                                          <p:attrName>style.visibility</p:attrName>
                                        </p:attrNameLst>
                                      </p:cBhvr>
                                      <p:to>
                                        <p:strVal val="visible"/>
                                      </p:to>
                                    </p:set>
                                    <p:animEffect transition="in" filter="wipe(down)">
                                      <p:cBhvr>
                                        <p:cTn id="7" dur="500"/>
                                        <p:tgtEl>
                                          <p:spTgt spid="1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graphicEl>
                                              <a:chart seriesIdx="-4" categoryIdx="0" bldStep="category"/>
                                            </p:graphicEl>
                                          </p:spTgt>
                                        </p:tgtEl>
                                        <p:attrNameLst>
                                          <p:attrName>style.visibility</p:attrName>
                                        </p:attrNameLst>
                                      </p:cBhvr>
                                      <p:to>
                                        <p:strVal val="visible"/>
                                      </p:to>
                                    </p:set>
                                    <p:animEffect transition="in" filter="wipe(down)">
                                      <p:cBhvr>
                                        <p:cTn id="12" dur="500"/>
                                        <p:tgtEl>
                                          <p:spTgt spid="13">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graphicEl>
                                              <a:chart seriesIdx="-4" categoryIdx="1" bldStep="category"/>
                                            </p:graphicEl>
                                          </p:spTgt>
                                        </p:tgtEl>
                                        <p:attrNameLst>
                                          <p:attrName>style.visibility</p:attrName>
                                        </p:attrNameLst>
                                      </p:cBhvr>
                                      <p:to>
                                        <p:strVal val="visible"/>
                                      </p:to>
                                    </p:set>
                                    <p:animEffect transition="in" filter="wipe(down)">
                                      <p:cBhvr>
                                        <p:cTn id="17" dur="500"/>
                                        <p:tgtEl>
                                          <p:spTgt spid="13">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graphicEl>
                                              <a:chart seriesIdx="-4" categoryIdx="2" bldStep="category"/>
                                            </p:graphicEl>
                                          </p:spTgt>
                                        </p:tgtEl>
                                        <p:attrNameLst>
                                          <p:attrName>style.visibility</p:attrName>
                                        </p:attrNameLst>
                                      </p:cBhvr>
                                      <p:to>
                                        <p:strVal val="visible"/>
                                      </p:to>
                                    </p:set>
                                    <p:animEffect transition="in" filter="wipe(down)">
                                      <p:cBhvr>
                                        <p:cTn id="22" dur="500"/>
                                        <p:tgtEl>
                                          <p:spTgt spid="13">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graphicEl>
                                              <a:chart seriesIdx="-4" categoryIdx="3" bldStep="category"/>
                                            </p:graphicEl>
                                          </p:spTgt>
                                        </p:tgtEl>
                                        <p:attrNameLst>
                                          <p:attrName>style.visibility</p:attrName>
                                        </p:attrNameLst>
                                      </p:cBhvr>
                                      <p:to>
                                        <p:strVal val="visible"/>
                                      </p:to>
                                    </p:set>
                                    <p:animEffect transition="in" filter="wipe(down)">
                                      <p:cBhvr>
                                        <p:cTn id="27" dur="500"/>
                                        <p:tgtEl>
                                          <p:spTgt spid="13">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Chart bld="category"/>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176916" y="124234"/>
            <a:ext cx="8779108" cy="715962"/>
          </a:xfrm>
        </p:spPr>
        <p:txBody>
          <a:bodyPr>
            <a:noAutofit/>
          </a:bodyPr>
          <a:lstStyle/>
          <a:p>
            <a:r>
              <a:rPr lang="en-US" sz="2800" b="1" dirty="0" smtClean="0">
                <a:solidFill>
                  <a:srgbClr val="800000"/>
                </a:solidFill>
                <a:cs typeface="Calibri"/>
              </a:rPr>
              <a:t>Egregious inequality: </a:t>
            </a:r>
            <a:r>
              <a:rPr lang="en-US" sz="2800" b="1" dirty="0">
                <a:solidFill>
                  <a:prstClr val="black">
                    <a:lumMod val="75000"/>
                    <a:lumOff val="25000"/>
                  </a:prstClr>
                </a:solidFill>
                <a:cs typeface="Calibri"/>
              </a:rPr>
              <a:t>I</a:t>
            </a:r>
            <a:r>
              <a:rPr lang="en-US" sz="2800" b="1" dirty="0" smtClean="0">
                <a:solidFill>
                  <a:prstClr val="black">
                    <a:lumMod val="75000"/>
                    <a:lumOff val="25000"/>
                  </a:prstClr>
                </a:solidFill>
                <a:cs typeface="Calibri"/>
              </a:rPr>
              <a:t>nsurmountable Learning Deficits</a:t>
            </a:r>
            <a:endParaRPr lang="en-US" sz="1100" dirty="0">
              <a:solidFill>
                <a:srgbClr val="800000"/>
              </a:solidFill>
            </a:endParaRPr>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2" name="Slide Number Placeholder 3"/>
          <p:cNvSpPr>
            <a:spLocks noGrp="1"/>
          </p:cNvSpPr>
          <p:nvPr>
            <p:ph type="sldNum" sz="quarter" idx="12"/>
          </p:nvPr>
        </p:nvSpPr>
        <p:spPr bwMode="auto">
          <a:xfrm>
            <a:off x="6553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7C56C036-FA1B-CC4A-A0A9-9CC51CA6454F}" type="slidenum">
              <a:rPr lang="en-ZA" sz="1200">
                <a:solidFill>
                  <a:srgbClr val="898989"/>
                </a:solidFill>
              </a:rPr>
              <a:pPr eaLnBrk="1" hangingPunct="1"/>
              <a:t>8</a:t>
            </a:fld>
            <a:endParaRPr lang="en-ZA" sz="1200">
              <a:solidFill>
                <a:srgbClr val="898989"/>
              </a:solidFill>
            </a:endParaRPr>
          </a:p>
        </p:txBody>
      </p:sp>
      <p:sp>
        <p:nvSpPr>
          <p:cNvPr id="3" name="Rectangle 2"/>
          <p:cNvSpPr/>
          <p:nvPr/>
        </p:nvSpPr>
        <p:spPr>
          <a:xfrm>
            <a:off x="2250701" y="6268969"/>
            <a:ext cx="7087749" cy="430887"/>
          </a:xfrm>
          <a:prstGeom prst="rect">
            <a:avLst/>
          </a:prstGeom>
        </p:spPr>
        <p:txBody>
          <a:bodyPr wrap="square">
            <a:spAutoFit/>
          </a:bodyPr>
          <a:lstStyle/>
          <a:p>
            <a:r>
              <a:rPr lang="en-US" sz="1100" i="1" dirty="0"/>
              <a:t>Spaull, N. </a:t>
            </a:r>
            <a:r>
              <a:rPr lang="en-US" sz="1100" i="1" dirty="0" smtClean="0"/>
              <a:t>&amp; </a:t>
            </a:r>
            <a:r>
              <a:rPr lang="en-US" sz="1100" i="1" dirty="0" err="1" smtClean="0"/>
              <a:t>Kotze</a:t>
            </a:r>
            <a:r>
              <a:rPr lang="en-US" sz="1100" i="1" dirty="0"/>
              <a:t>, J. (2015). Starting behind and staying behind in South Africa: The case of insurmountable learning deficits in mathematics. International Journal of Educational Development. </a:t>
            </a:r>
            <a:r>
              <a:rPr lang="en-US" sz="1100" i="1" dirty="0" err="1"/>
              <a:t>Vol</a:t>
            </a:r>
            <a:r>
              <a:rPr lang="en-US" sz="1100" i="1" dirty="0"/>
              <a:t> 41 (March) pp12-24 </a:t>
            </a:r>
          </a:p>
        </p:txBody>
      </p:sp>
      <p:graphicFrame>
        <p:nvGraphicFramePr>
          <p:cNvPr id="16" name="Chart 15"/>
          <p:cNvGraphicFramePr/>
          <p:nvPr>
            <p:extLst>
              <p:ext uri="{D42A27DB-BD31-4B8C-83A1-F6EECF244321}">
                <p14:modId xmlns:p14="http://schemas.microsoft.com/office/powerpoint/2010/main" val="274726553"/>
              </p:ext>
            </p:extLst>
          </p:nvPr>
        </p:nvGraphicFramePr>
        <p:xfrm>
          <a:off x="26800" y="1337878"/>
          <a:ext cx="9146540" cy="4639444"/>
        </p:xfrm>
        <a:graphic>
          <a:graphicData uri="http://schemas.openxmlformats.org/drawingml/2006/chart">
            <c:chart xmlns:c="http://schemas.openxmlformats.org/drawingml/2006/chart" xmlns:r="http://schemas.openxmlformats.org/officeDocument/2006/relationships" r:id="rId4"/>
          </a:graphicData>
        </a:graphic>
      </p:graphicFrame>
      <p:sp>
        <p:nvSpPr>
          <p:cNvPr id="17" name="Rectangle 2"/>
          <p:cNvSpPr>
            <a:spLocks noChangeArrowheads="1"/>
          </p:cNvSpPr>
          <p:nvPr/>
        </p:nvSpPr>
        <p:spPr bwMode="auto">
          <a:xfrm>
            <a:off x="333375" y="873918"/>
            <a:ext cx="8353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sz="12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1200" dirty="0"/>
              <a:t> </a:t>
            </a:r>
          </a:p>
        </p:txBody>
      </p:sp>
      <p:sp>
        <p:nvSpPr>
          <p:cNvPr id="19" name="TextBox 18"/>
          <p:cNvSpPr txBox="1"/>
          <p:nvPr/>
        </p:nvSpPr>
        <p:spPr>
          <a:xfrm>
            <a:off x="2525059" y="6151009"/>
            <a:ext cx="6618941" cy="584776"/>
          </a:xfrm>
          <a:prstGeom prst="rect">
            <a:avLst/>
          </a:prstGeom>
          <a:solidFill>
            <a:schemeClr val="bg1">
              <a:lumMod val="85000"/>
            </a:schemeClr>
          </a:solidFill>
        </p:spPr>
        <p:txBody>
          <a:bodyPr wrap="square" rtlCol="0">
            <a:spAutoFit/>
          </a:bodyPr>
          <a:lstStyle/>
          <a:p>
            <a:pPr algn="ctr"/>
            <a:r>
              <a:rPr lang="en-US" sz="3200" b="1" dirty="0" smtClean="0"/>
              <a:t>How does this affect matric?</a:t>
            </a:r>
            <a:endParaRPr lang="en-US" sz="3200" b="1" dirty="0"/>
          </a:p>
        </p:txBody>
      </p:sp>
      <p:sp>
        <p:nvSpPr>
          <p:cNvPr id="20" name="TextBox 19"/>
          <p:cNvSpPr txBox="1"/>
          <p:nvPr/>
        </p:nvSpPr>
        <p:spPr>
          <a:xfrm>
            <a:off x="1018988" y="753102"/>
            <a:ext cx="6618941" cy="584776"/>
          </a:xfrm>
          <a:prstGeom prst="rect">
            <a:avLst/>
          </a:prstGeom>
          <a:solidFill>
            <a:schemeClr val="bg1">
              <a:lumMod val="85000"/>
            </a:schemeClr>
          </a:solidFill>
        </p:spPr>
        <p:txBody>
          <a:bodyPr wrap="square" rtlCol="0">
            <a:spAutoFit/>
          </a:bodyPr>
          <a:lstStyle/>
          <a:p>
            <a:pPr algn="ctr"/>
            <a:r>
              <a:rPr lang="en-US" sz="3200" b="1" dirty="0" smtClean="0"/>
              <a:t>Where should we be intervening?</a:t>
            </a:r>
            <a:endParaRPr lang="en-US" sz="3200" b="1" dirty="0"/>
          </a:p>
        </p:txBody>
      </p:sp>
    </p:spTree>
    <p:extLst>
      <p:ext uri="{BB962C8B-B14F-4D97-AF65-F5344CB8AC3E}">
        <p14:creationId xmlns:p14="http://schemas.microsoft.com/office/powerpoint/2010/main" val="21816825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graphicEl>
                                              <a:chart seriesIdx="-3" categoryIdx="-3" bldStep="gridLegend"/>
                                            </p:graphicEl>
                                          </p:spTgt>
                                        </p:tgtEl>
                                        <p:attrNameLst>
                                          <p:attrName>style.visibility</p:attrName>
                                        </p:attrNameLst>
                                      </p:cBhvr>
                                      <p:to>
                                        <p:strVal val="visible"/>
                                      </p:to>
                                    </p:set>
                                    <p:animEffect transition="in" filter="wipe(down)">
                                      <p:cBhvr>
                                        <p:cTn id="7" dur="500"/>
                                        <p:tgtEl>
                                          <p:spTgt spid="16">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graphicEl>
                                              <a:chart seriesIdx="-4" categoryIdx="0" bldStep="category"/>
                                            </p:graphicEl>
                                          </p:spTgt>
                                        </p:tgtEl>
                                        <p:attrNameLst>
                                          <p:attrName>style.visibility</p:attrName>
                                        </p:attrNameLst>
                                      </p:cBhvr>
                                      <p:to>
                                        <p:strVal val="visible"/>
                                      </p:to>
                                    </p:set>
                                    <p:animEffect transition="in" filter="wipe(down)">
                                      <p:cBhvr>
                                        <p:cTn id="12" dur="500"/>
                                        <p:tgtEl>
                                          <p:spTgt spid="16">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graphicEl>
                                              <a:chart seriesIdx="-4" categoryIdx="1" bldStep="category"/>
                                            </p:graphicEl>
                                          </p:spTgt>
                                        </p:tgtEl>
                                        <p:attrNameLst>
                                          <p:attrName>style.visibility</p:attrName>
                                        </p:attrNameLst>
                                      </p:cBhvr>
                                      <p:to>
                                        <p:strVal val="visible"/>
                                      </p:to>
                                    </p:set>
                                    <p:animEffect transition="in" filter="wipe(down)">
                                      <p:cBhvr>
                                        <p:cTn id="17" dur="500"/>
                                        <p:tgtEl>
                                          <p:spTgt spid="16">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graphicEl>
                                              <a:chart seriesIdx="-4" categoryIdx="2" bldStep="category"/>
                                            </p:graphicEl>
                                          </p:spTgt>
                                        </p:tgtEl>
                                        <p:attrNameLst>
                                          <p:attrName>style.visibility</p:attrName>
                                        </p:attrNameLst>
                                      </p:cBhvr>
                                      <p:to>
                                        <p:strVal val="visible"/>
                                      </p:to>
                                    </p:set>
                                    <p:animEffect transition="in" filter="wipe(down)">
                                      <p:cBhvr>
                                        <p:cTn id="22" dur="500"/>
                                        <p:tgtEl>
                                          <p:spTgt spid="16">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graphicEl>
                                              <a:chart seriesIdx="-4" categoryIdx="3" bldStep="category"/>
                                            </p:graphicEl>
                                          </p:spTgt>
                                        </p:tgtEl>
                                        <p:attrNameLst>
                                          <p:attrName>style.visibility</p:attrName>
                                        </p:attrNameLst>
                                      </p:cBhvr>
                                      <p:to>
                                        <p:strVal val="visible"/>
                                      </p:to>
                                    </p:set>
                                    <p:animEffect transition="in" filter="wipe(down)">
                                      <p:cBhvr>
                                        <p:cTn id="27" dur="500"/>
                                        <p:tgtEl>
                                          <p:spTgt spid="16">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6">
                                            <p:graphicEl>
                                              <a:chart seriesIdx="-4" categoryIdx="4" bldStep="category"/>
                                            </p:graphicEl>
                                          </p:spTgt>
                                        </p:tgtEl>
                                        <p:attrNameLst>
                                          <p:attrName>style.visibility</p:attrName>
                                        </p:attrNameLst>
                                      </p:cBhvr>
                                      <p:to>
                                        <p:strVal val="visible"/>
                                      </p:to>
                                    </p:set>
                                    <p:animEffect transition="in" filter="wipe(down)">
                                      <p:cBhvr>
                                        <p:cTn id="32" dur="500"/>
                                        <p:tgtEl>
                                          <p:spTgt spid="16">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6">
                                            <p:graphicEl>
                                              <a:chart seriesIdx="-4" categoryIdx="5" bldStep="category"/>
                                            </p:graphicEl>
                                          </p:spTgt>
                                        </p:tgtEl>
                                        <p:attrNameLst>
                                          <p:attrName>style.visibility</p:attrName>
                                        </p:attrNameLst>
                                      </p:cBhvr>
                                      <p:to>
                                        <p:strVal val="visible"/>
                                      </p:to>
                                    </p:set>
                                    <p:animEffect transition="in" filter="wipe(down)">
                                      <p:cBhvr>
                                        <p:cTn id="37" dur="500"/>
                                        <p:tgtEl>
                                          <p:spTgt spid="16">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6">
                                            <p:graphicEl>
                                              <a:chart seriesIdx="-4" categoryIdx="6" bldStep="category"/>
                                            </p:graphicEl>
                                          </p:spTgt>
                                        </p:tgtEl>
                                        <p:attrNameLst>
                                          <p:attrName>style.visibility</p:attrName>
                                        </p:attrNameLst>
                                      </p:cBhvr>
                                      <p:to>
                                        <p:strVal val="visible"/>
                                      </p:to>
                                    </p:set>
                                    <p:animEffect transition="in" filter="wipe(down)">
                                      <p:cBhvr>
                                        <p:cTn id="42" dur="500"/>
                                        <p:tgtEl>
                                          <p:spTgt spid="16">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6">
                                            <p:graphicEl>
                                              <a:chart seriesIdx="-4" categoryIdx="7" bldStep="category"/>
                                            </p:graphicEl>
                                          </p:spTgt>
                                        </p:tgtEl>
                                        <p:attrNameLst>
                                          <p:attrName>style.visibility</p:attrName>
                                        </p:attrNameLst>
                                      </p:cBhvr>
                                      <p:to>
                                        <p:strVal val="visible"/>
                                      </p:to>
                                    </p:set>
                                    <p:animEffect transition="in" filter="wipe(down)">
                                      <p:cBhvr>
                                        <p:cTn id="47" dur="500"/>
                                        <p:tgtEl>
                                          <p:spTgt spid="16">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6">
                                            <p:graphicEl>
                                              <a:chart seriesIdx="-4" categoryIdx="8" bldStep="category"/>
                                            </p:graphicEl>
                                          </p:spTgt>
                                        </p:tgtEl>
                                        <p:attrNameLst>
                                          <p:attrName>style.visibility</p:attrName>
                                        </p:attrNameLst>
                                      </p:cBhvr>
                                      <p:to>
                                        <p:strVal val="visible"/>
                                      </p:to>
                                    </p:set>
                                    <p:animEffect transition="in" filter="wipe(down)">
                                      <p:cBhvr>
                                        <p:cTn id="52" dur="500"/>
                                        <p:tgtEl>
                                          <p:spTgt spid="16">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6">
                                            <p:graphicEl>
                                              <a:chart seriesIdx="-4" categoryIdx="9" bldStep="category"/>
                                            </p:graphicEl>
                                          </p:spTgt>
                                        </p:tgtEl>
                                        <p:attrNameLst>
                                          <p:attrName>style.visibility</p:attrName>
                                        </p:attrNameLst>
                                      </p:cBhvr>
                                      <p:to>
                                        <p:strVal val="visible"/>
                                      </p:to>
                                    </p:set>
                                    <p:animEffect transition="in" filter="wipe(down)">
                                      <p:cBhvr>
                                        <p:cTn id="57" dur="500"/>
                                        <p:tgtEl>
                                          <p:spTgt spid="16">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Sub>
          <a:bldChart bld="category"/>
        </p:bldSub>
      </p:bldGraphic>
      <p:bldP spid="19"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Rectangle 10"/>
          <p:cNvSpPr/>
          <p:nvPr/>
        </p:nvSpPr>
        <p:spPr>
          <a:xfrm>
            <a:off x="2250701" y="6268969"/>
            <a:ext cx="7087749" cy="261610"/>
          </a:xfrm>
          <a:prstGeom prst="rect">
            <a:avLst/>
          </a:prstGeom>
        </p:spPr>
        <p:txBody>
          <a:bodyPr wrap="square">
            <a:spAutoFit/>
          </a:bodyPr>
          <a:lstStyle/>
          <a:p>
            <a:r>
              <a:rPr lang="en-US" sz="1100" i="1" dirty="0" smtClean="0"/>
              <a:t>Uses </a:t>
            </a:r>
            <a:endParaRPr lang="en-US" sz="1100" i="1" dirty="0"/>
          </a:p>
        </p:txBody>
      </p:sp>
      <p:sp>
        <p:nvSpPr>
          <p:cNvPr id="12" name="Title 7"/>
          <p:cNvSpPr txBox="1">
            <a:spLocks/>
          </p:cNvSpPr>
          <p:nvPr/>
        </p:nvSpPr>
        <p:spPr>
          <a:xfrm>
            <a:off x="618233" y="660988"/>
            <a:ext cx="8068567" cy="3588362"/>
          </a:xfrm>
          <a:prstGeom prst="rect">
            <a:avLst/>
          </a:prstGeom>
          <a:solidFill>
            <a:srgbClr val="D9D9D9"/>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lumMod val="75000"/>
                    <a:lumOff val="25000"/>
                  </a:prstClr>
                </a:solidFill>
                <a:cs typeface="Calibri"/>
              </a:rPr>
              <a:t>What are the “</a:t>
            </a:r>
            <a:r>
              <a:rPr lang="en-US" sz="4800" b="1" dirty="0" smtClean="0">
                <a:solidFill>
                  <a:prstClr val="black">
                    <a:lumMod val="75000"/>
                    <a:lumOff val="25000"/>
                  </a:prstClr>
                </a:solidFill>
                <a:cs typeface="Calibri"/>
              </a:rPr>
              <a:t>binding constraints</a:t>
            </a:r>
            <a:r>
              <a:rPr lang="en-US" b="1" dirty="0" smtClean="0">
                <a:solidFill>
                  <a:prstClr val="black">
                    <a:lumMod val="75000"/>
                    <a:lumOff val="25000"/>
                  </a:prstClr>
                </a:solidFill>
                <a:cs typeface="Calibri"/>
              </a:rPr>
              <a:t>" in education?</a:t>
            </a:r>
          </a:p>
          <a:p>
            <a:pPr marL="342900" indent="-342900">
              <a:buFont typeface="Arial"/>
              <a:buChar char="•"/>
            </a:pPr>
            <a:endParaRPr lang="en-US" sz="2000" dirty="0" smtClean="0">
              <a:solidFill>
                <a:prstClr val="black">
                  <a:lumMod val="75000"/>
                  <a:lumOff val="25000"/>
                </a:prstClr>
              </a:solidFill>
              <a:cs typeface="Calibri"/>
            </a:endParaRPr>
          </a:p>
          <a:p>
            <a:pPr marL="342900" indent="-342900">
              <a:buFont typeface="Arial"/>
              <a:buChar char="•"/>
            </a:pPr>
            <a:r>
              <a:rPr lang="en-US" sz="2000" dirty="0" smtClean="0">
                <a:solidFill>
                  <a:prstClr val="black">
                    <a:lumMod val="75000"/>
                    <a:lumOff val="25000"/>
                  </a:prstClr>
                </a:solidFill>
                <a:cs typeface="Calibri"/>
              </a:rPr>
              <a:t>A binding constraint is one where, if you do not address it first, trying to address other constraints has almost no impact.</a:t>
            </a:r>
            <a:endParaRPr lang="en-US" sz="2000" dirty="0">
              <a:solidFill>
                <a:srgbClr val="800000"/>
              </a:solidFill>
            </a:endParaRPr>
          </a:p>
        </p:txBody>
      </p:sp>
    </p:spTree>
    <p:extLst>
      <p:ext uri="{BB962C8B-B14F-4D97-AF65-F5344CB8AC3E}">
        <p14:creationId xmlns:p14="http://schemas.microsoft.com/office/powerpoint/2010/main" val="16501776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Rectangle 10"/>
          <p:cNvSpPr/>
          <p:nvPr/>
        </p:nvSpPr>
        <p:spPr>
          <a:xfrm>
            <a:off x="2250701" y="6268969"/>
            <a:ext cx="7087749" cy="261610"/>
          </a:xfrm>
          <a:prstGeom prst="rect">
            <a:avLst/>
          </a:prstGeom>
        </p:spPr>
        <p:txBody>
          <a:bodyPr wrap="square">
            <a:spAutoFit/>
          </a:bodyPr>
          <a:lstStyle/>
          <a:p>
            <a:r>
              <a:rPr lang="en-US" sz="1100" i="1" dirty="0" smtClean="0"/>
              <a:t>Uses </a:t>
            </a:r>
            <a:endParaRPr lang="en-US" sz="1100" i="1" dirty="0"/>
          </a:p>
        </p:txBody>
      </p:sp>
      <p:sp>
        <p:nvSpPr>
          <p:cNvPr id="9" name="Content Placeholder 2"/>
          <p:cNvSpPr>
            <a:spLocks noGrp="1"/>
          </p:cNvSpPr>
          <p:nvPr>
            <p:ph idx="1"/>
          </p:nvPr>
        </p:nvSpPr>
        <p:spPr>
          <a:xfrm>
            <a:off x="761119" y="1321977"/>
            <a:ext cx="7953751" cy="4968552"/>
          </a:xfrm>
        </p:spPr>
        <p:txBody>
          <a:bodyPr numCol="2">
            <a:normAutofit/>
          </a:bodyPr>
          <a:lstStyle/>
          <a:p>
            <a:pPr marL="0" indent="0">
              <a:buNone/>
            </a:pPr>
            <a:r>
              <a:rPr lang="en-ZA" sz="2000" dirty="0" smtClean="0"/>
              <a:t>Paula Armstrong</a:t>
            </a:r>
          </a:p>
          <a:p>
            <a:pPr marL="0" indent="0">
              <a:buNone/>
            </a:pPr>
            <a:r>
              <a:rPr lang="en-ZA" sz="2000" dirty="0" smtClean="0"/>
              <a:t>Annika Bergbauer</a:t>
            </a:r>
          </a:p>
          <a:p>
            <a:pPr marL="0" indent="0">
              <a:buNone/>
            </a:pPr>
            <a:r>
              <a:rPr lang="en-ZA" sz="2000" dirty="0" smtClean="0"/>
              <a:t>Carol Nuga Deliwe (DBE)</a:t>
            </a:r>
          </a:p>
          <a:p>
            <a:pPr marL="0" indent="0">
              <a:buNone/>
            </a:pPr>
            <a:r>
              <a:rPr lang="en-ZA" sz="2000" dirty="0" smtClean="0"/>
              <a:t>Jaamia </a:t>
            </a:r>
            <a:r>
              <a:rPr lang="en-ZA" sz="2000" dirty="0" err="1" smtClean="0"/>
              <a:t>Galant</a:t>
            </a:r>
            <a:endParaRPr lang="en-ZA" sz="2000" dirty="0" smtClean="0"/>
          </a:p>
          <a:p>
            <a:pPr marL="0" indent="0">
              <a:buNone/>
            </a:pPr>
            <a:r>
              <a:rPr lang="en-ZA" sz="2000" dirty="0" smtClean="0"/>
              <a:t>Janet Graaff</a:t>
            </a:r>
          </a:p>
          <a:p>
            <a:pPr marL="0" indent="0">
              <a:buNone/>
            </a:pPr>
            <a:r>
              <a:rPr lang="en-ZA" sz="2000" dirty="0" smtClean="0"/>
              <a:t>Martin Gustafsson</a:t>
            </a:r>
          </a:p>
          <a:p>
            <a:pPr marL="0" indent="0">
              <a:buNone/>
            </a:pPr>
            <a:r>
              <a:rPr lang="en-ZA" sz="2000" dirty="0" smtClean="0"/>
              <a:t>Ursula Hoadley</a:t>
            </a:r>
          </a:p>
          <a:p>
            <a:pPr marL="0" indent="0">
              <a:buNone/>
            </a:pPr>
            <a:r>
              <a:rPr lang="en-ZA" sz="2000" dirty="0" smtClean="0"/>
              <a:t>Dumisani Hompashe </a:t>
            </a:r>
          </a:p>
          <a:p>
            <a:pPr marL="0" indent="0">
              <a:buNone/>
            </a:pPr>
            <a:r>
              <a:rPr lang="en-ZA" sz="2000" dirty="0" smtClean="0"/>
              <a:t>Janeli Kotzé</a:t>
            </a:r>
          </a:p>
          <a:p>
            <a:pPr marL="0" indent="0">
              <a:buNone/>
            </a:pPr>
            <a:r>
              <a:rPr lang="en-ZA" sz="2000" dirty="0" smtClean="0"/>
              <a:t>Nompumelelo Mohohlwane (DBE)</a:t>
            </a:r>
          </a:p>
          <a:p>
            <a:pPr marL="0" indent="0">
              <a:buNone/>
            </a:pPr>
            <a:r>
              <a:rPr lang="en-ZA" sz="2000" dirty="0" smtClean="0"/>
              <a:t>Megan Sager</a:t>
            </a:r>
          </a:p>
          <a:p>
            <a:pPr marL="0" indent="0">
              <a:buNone/>
            </a:pPr>
            <a:endParaRPr lang="en-ZA" sz="2000" dirty="0"/>
          </a:p>
          <a:p>
            <a:pPr marL="0" indent="0">
              <a:buNone/>
            </a:pPr>
            <a:endParaRPr lang="en-ZA" sz="2000" dirty="0" smtClean="0"/>
          </a:p>
          <a:p>
            <a:pPr marL="0" indent="0">
              <a:buNone/>
            </a:pPr>
            <a:r>
              <a:rPr lang="en-ZA" sz="2000" dirty="0" smtClean="0"/>
              <a:t>Debra Shepherd</a:t>
            </a:r>
          </a:p>
          <a:p>
            <a:pPr marL="0" indent="0">
              <a:buNone/>
            </a:pPr>
            <a:r>
              <a:rPr lang="en-ZA" sz="2000" dirty="0" smtClean="0"/>
              <a:t>Nicholas Spaull</a:t>
            </a:r>
          </a:p>
          <a:p>
            <a:pPr marL="0" indent="0">
              <a:buNone/>
            </a:pPr>
            <a:r>
              <a:rPr lang="en-ZA" sz="2000" dirty="0" smtClean="0"/>
              <a:t>Stephen Taylor (DBE)</a:t>
            </a:r>
          </a:p>
          <a:p>
            <a:pPr marL="0" indent="0">
              <a:buNone/>
            </a:pPr>
            <a:r>
              <a:rPr lang="en-ZA" sz="2000" dirty="0" smtClean="0"/>
              <a:t>Hendrik van Broekhuizen</a:t>
            </a:r>
          </a:p>
          <a:p>
            <a:pPr marL="0" indent="0">
              <a:buNone/>
            </a:pPr>
            <a:r>
              <a:rPr lang="en-ZA" sz="2000" dirty="0" smtClean="0"/>
              <a:t>Servaas van der Berg</a:t>
            </a:r>
          </a:p>
          <a:p>
            <a:pPr marL="0" indent="0">
              <a:buNone/>
            </a:pPr>
            <a:r>
              <a:rPr lang="en-ZA" sz="2000" dirty="0" smtClean="0"/>
              <a:t>Surette van Staden</a:t>
            </a:r>
          </a:p>
          <a:p>
            <a:pPr marL="0" indent="0">
              <a:buNone/>
            </a:pPr>
            <a:r>
              <a:rPr lang="en-ZA" sz="2000" dirty="0" smtClean="0"/>
              <a:t>Chris van Wyk</a:t>
            </a:r>
          </a:p>
          <a:p>
            <a:pPr marL="0" indent="0">
              <a:buNone/>
            </a:pPr>
            <a:r>
              <a:rPr lang="en-ZA" sz="2000" dirty="0" err="1" smtClean="0"/>
              <a:t>Ntsizwa</a:t>
            </a:r>
            <a:r>
              <a:rPr lang="en-ZA" sz="2000" dirty="0" smtClean="0"/>
              <a:t> </a:t>
            </a:r>
            <a:r>
              <a:rPr lang="en-ZA" sz="2000" dirty="0" err="1" smtClean="0"/>
              <a:t>Vilakazi</a:t>
            </a:r>
            <a:r>
              <a:rPr lang="en-ZA" sz="2000" dirty="0" smtClean="0"/>
              <a:t>*</a:t>
            </a:r>
          </a:p>
          <a:p>
            <a:pPr marL="0" indent="0">
              <a:buNone/>
            </a:pPr>
            <a:r>
              <a:rPr lang="en-ZA" sz="2000" dirty="0" smtClean="0"/>
              <a:t>Marisa von Fintel</a:t>
            </a:r>
          </a:p>
          <a:p>
            <a:pPr marL="0" indent="0">
              <a:buNone/>
            </a:pPr>
            <a:r>
              <a:rPr lang="en-ZA" sz="2000" dirty="0" smtClean="0"/>
              <a:t>Gabrielle Wills </a:t>
            </a:r>
          </a:p>
          <a:p>
            <a:endParaRPr lang="en-ZA" sz="2400" dirty="0" smtClean="0"/>
          </a:p>
        </p:txBody>
      </p:sp>
      <p:sp>
        <p:nvSpPr>
          <p:cNvPr id="13" name="Title 7"/>
          <p:cNvSpPr txBox="1">
            <a:spLocks/>
          </p:cNvSpPr>
          <p:nvPr/>
        </p:nvSpPr>
        <p:spPr>
          <a:xfrm>
            <a:off x="485270" y="274638"/>
            <a:ext cx="8229600" cy="715962"/>
          </a:xfrm>
          <a:prstGeom prst="rect">
            <a:avLst/>
          </a:prstGeom>
        </p:spPr>
        <p:txBody>
          <a:bodyPr vert="horz" lIns="91440" tIns="45720" rIns="91440" bIns="45720" rtlCol="0" anchor="ctr">
            <a:normAutofit fontScale="97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lumMod val="75000"/>
                    <a:lumOff val="25000"/>
                  </a:prstClr>
                </a:solidFill>
                <a:cs typeface="Calibri"/>
              </a:rPr>
              <a:t>PSPPD: Researchers</a:t>
            </a:r>
            <a:endParaRPr lang="en-US" sz="1800" dirty="0">
              <a:solidFill>
                <a:srgbClr val="800000"/>
              </a:solidFill>
            </a:endParaRPr>
          </a:p>
        </p:txBody>
      </p:sp>
    </p:spTree>
    <p:extLst>
      <p:ext uri="{BB962C8B-B14F-4D97-AF65-F5344CB8AC3E}">
        <p14:creationId xmlns:p14="http://schemas.microsoft.com/office/powerpoint/2010/main" val="27778657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9-23 at 8.09.5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1300"/>
            <a:ext cx="9144000" cy="6363368"/>
          </a:xfrm>
          <a:prstGeom prst="rect">
            <a:avLst/>
          </a:prstGeom>
        </p:spPr>
      </p:pic>
      <p:pic>
        <p:nvPicPr>
          <p:cNvPr id="5" name="Picture 4" descr="Screen Shot 2016-09-23 at 8.10.0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0084" y="0"/>
            <a:ext cx="6063916"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885835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417" y="6377079"/>
            <a:ext cx="8229600" cy="480921"/>
          </a:xfrm>
          <a:noFill/>
        </p:spPr>
        <p:txBody>
          <a:bodyPr>
            <a:noAutofit/>
          </a:bodyPr>
          <a:lstStyle/>
          <a:p>
            <a:r>
              <a:rPr lang="en-US" sz="2400" b="1" dirty="0" smtClean="0"/>
              <a:t>PSPPD &amp; </a:t>
            </a:r>
            <a:r>
              <a:rPr lang="en-US" sz="2400" b="1" dirty="0" err="1" smtClean="0"/>
              <a:t>Zenex</a:t>
            </a:r>
            <a:r>
              <a:rPr lang="en-US" sz="2400" b="1" dirty="0" smtClean="0"/>
              <a:t> Report Launch</a:t>
            </a:r>
            <a:endParaRPr lang="en-US" sz="2400" b="1" dirty="0"/>
          </a:p>
        </p:txBody>
      </p:sp>
      <p:pic>
        <p:nvPicPr>
          <p:cNvPr id="4" name="Picture 3" descr="Screen Shot 2016-05-18 at 8.12.0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4494721" cy="6353703"/>
          </a:xfrm>
          <a:prstGeom prst="rect">
            <a:avLst/>
          </a:prstGeom>
          <a:ln>
            <a:noFill/>
          </a:ln>
          <a:effectLst>
            <a:outerShdw blurRad="292100" dist="139700" dir="2700000" algn="tl" rotWithShape="0">
              <a:srgbClr val="333333">
                <a:alpha val="65000"/>
              </a:srgbClr>
            </a:outerShdw>
          </a:effectLst>
        </p:spPr>
      </p:pic>
      <p:pic>
        <p:nvPicPr>
          <p:cNvPr id="5" name="Picture 4" descr="Screen Shot 2016-05-18 at 8.12.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102" y="0"/>
            <a:ext cx="4498898" cy="63770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01045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Title 1"/>
          <p:cNvSpPr txBox="1">
            <a:spLocks/>
          </p:cNvSpPr>
          <p:nvPr/>
        </p:nvSpPr>
        <p:spPr>
          <a:xfrm>
            <a:off x="0" y="1118169"/>
            <a:ext cx="4978896" cy="4090466"/>
          </a:xfrm>
          <a:prstGeom prst="rect">
            <a:avLst/>
          </a:prstGeom>
          <a:solidFill>
            <a:srgbClr val="FF0080"/>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b="1" smtClean="0">
                <a:solidFill>
                  <a:schemeClr val="bg1"/>
                </a:solidFill>
              </a:rPr>
              <a:t>Accountability</a:t>
            </a:r>
            <a:br>
              <a:rPr lang="en-US" sz="4800" b="1" smtClean="0">
                <a:solidFill>
                  <a:schemeClr val="bg1"/>
                </a:solidFill>
              </a:rPr>
            </a:br>
            <a:r>
              <a:rPr lang="en-US" sz="4800" b="1" smtClean="0">
                <a:solidFill>
                  <a:schemeClr val="bg1"/>
                </a:solidFill>
              </a:rPr>
              <a:t>&amp;</a:t>
            </a:r>
            <a:br>
              <a:rPr lang="en-US" sz="4800" b="1" smtClean="0">
                <a:solidFill>
                  <a:schemeClr val="bg1"/>
                </a:solidFill>
              </a:rPr>
            </a:br>
            <a:r>
              <a:rPr lang="en-US" sz="4800" b="1" smtClean="0">
                <a:solidFill>
                  <a:schemeClr val="bg1"/>
                </a:solidFill>
              </a:rPr>
              <a:t>Capacity </a:t>
            </a:r>
            <a:br>
              <a:rPr lang="en-US" sz="4800" b="1" smtClean="0">
                <a:solidFill>
                  <a:schemeClr val="bg1"/>
                </a:solidFill>
              </a:rPr>
            </a:br>
            <a:r>
              <a:rPr lang="en-US" sz="4800" b="1" smtClean="0">
                <a:solidFill>
                  <a:schemeClr val="bg1"/>
                </a:solidFill>
              </a:rPr>
              <a:t/>
            </a:r>
            <a:br>
              <a:rPr lang="en-US" sz="4800" b="1" smtClean="0">
                <a:solidFill>
                  <a:schemeClr val="bg1"/>
                </a:solidFill>
              </a:rPr>
            </a:br>
            <a:r>
              <a:rPr lang="en-US" sz="2000" i="1" smtClean="0">
                <a:solidFill>
                  <a:schemeClr val="bg1"/>
                </a:solidFill>
              </a:rPr>
              <a:t>Richard Elmore &amp; colleagues</a:t>
            </a:r>
            <a:endParaRPr lang="en-US" sz="2400" i="1" dirty="0">
              <a:solidFill>
                <a:schemeClr val="bg1"/>
              </a:solidFill>
            </a:endParaRPr>
          </a:p>
        </p:txBody>
      </p:sp>
      <p:pic>
        <p:nvPicPr>
          <p:cNvPr id="12" name="Picture 11"/>
          <p:cNvPicPr>
            <a:picLocks noChangeAspect="1"/>
          </p:cNvPicPr>
          <p:nvPr/>
        </p:nvPicPr>
        <p:blipFill>
          <a:blip r:embed="rId4"/>
          <a:stretch>
            <a:fillRect/>
          </a:stretch>
        </p:blipFill>
        <p:spPr>
          <a:xfrm>
            <a:off x="5423345" y="1740053"/>
            <a:ext cx="3375375" cy="2842421"/>
          </a:xfrm>
          <a:prstGeom prst="rect">
            <a:avLst/>
          </a:prstGeom>
        </p:spPr>
      </p:pic>
    </p:spTree>
    <p:extLst>
      <p:ext uri="{BB962C8B-B14F-4D97-AF65-F5344CB8AC3E}">
        <p14:creationId xmlns:p14="http://schemas.microsoft.com/office/powerpoint/2010/main" val="2247324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7530" y="1913966"/>
            <a:ext cx="5274235" cy="2687918"/>
          </a:xfrm>
          <a:solidFill>
            <a:srgbClr val="FF0080"/>
          </a:solidFill>
        </p:spPr>
        <p:txBody>
          <a:bodyPr>
            <a:normAutofit/>
          </a:bodyPr>
          <a:lstStyle/>
          <a:p>
            <a:pPr marL="0" indent="0" algn="ctr">
              <a:buNone/>
            </a:pPr>
            <a:endParaRPr lang="en-US" sz="4000" b="1" dirty="0" smtClean="0">
              <a:solidFill>
                <a:srgbClr val="FFFFFF"/>
              </a:solidFill>
            </a:endParaRPr>
          </a:p>
          <a:p>
            <a:pPr marL="0" indent="0" algn="ctr">
              <a:buNone/>
            </a:pPr>
            <a:r>
              <a:rPr lang="en-US" sz="4000" b="1" dirty="0" smtClean="0">
                <a:solidFill>
                  <a:srgbClr val="FFFFFF"/>
                </a:solidFill>
              </a:rPr>
              <a:t>What were the binding constraints?</a:t>
            </a:r>
          </a:p>
          <a:p>
            <a:pPr marL="0" indent="0" algn="ctr">
              <a:buNone/>
            </a:pPr>
            <a:endParaRPr lang="en-US" sz="4000" b="1" dirty="0">
              <a:solidFill>
                <a:srgbClr val="FFFFFF"/>
              </a:solidFill>
            </a:endParaRPr>
          </a:p>
        </p:txBody>
      </p:sp>
    </p:spTree>
    <p:extLst>
      <p:ext uri="{BB962C8B-B14F-4D97-AF65-F5344CB8AC3E}">
        <p14:creationId xmlns:p14="http://schemas.microsoft.com/office/powerpoint/2010/main" val="17511933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cstate="print">
            <a:extLst>
              <a:ext uri="{28A0092B-C50C-407E-A947-70E740481C1C}">
                <a14:useLocalDpi xmlns:a14="http://schemas.microsoft.com/office/drawing/2010/main" val="0"/>
              </a:ext>
            </a:extLst>
          </a:blip>
          <a:srcRect l="2460" t="1567" r="2956" b="2172"/>
          <a:stretch/>
        </p:blipFill>
        <p:spPr bwMode="auto">
          <a:xfrm>
            <a:off x="1791540" y="30645"/>
            <a:ext cx="5328592" cy="6597352"/>
          </a:xfrm>
          <a:prstGeom prst="rect">
            <a:avLst/>
          </a:prstGeom>
          <a:noFill/>
          <a:ln>
            <a:noFill/>
          </a:ln>
          <a:extLst>
            <a:ext uri="{53640926-AAD7-44d8-BBD7-CCE9431645EC}">
              <a14:shadowObscured xmlns:a14="http://schemas.microsoft.com/office/drawing/2010/main"/>
            </a:ext>
          </a:extLst>
        </p:spPr>
      </p:pic>
      <p:pic>
        <p:nvPicPr>
          <p:cNvPr id="5" name="Picture 4" descr="Screen Shot 2016-09-15 at 10.21.5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464" y="30645"/>
            <a:ext cx="8085276" cy="6285727"/>
          </a:xfrm>
          <a:prstGeom prst="rect">
            <a:avLst/>
          </a:prstGeom>
        </p:spPr>
      </p:pic>
    </p:spTree>
    <p:extLst>
      <p:ext uri="{BB962C8B-B14F-4D97-AF65-F5344CB8AC3E}">
        <p14:creationId xmlns:p14="http://schemas.microsoft.com/office/powerpoint/2010/main" val="9736374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4118" y="1435847"/>
            <a:ext cx="5961529" cy="3823447"/>
          </a:xfrm>
          <a:solidFill>
            <a:srgbClr val="FF0080"/>
          </a:solidFill>
        </p:spPr>
        <p:txBody>
          <a:bodyPr>
            <a:normAutofit fontScale="85000" lnSpcReduction="10000"/>
          </a:bodyPr>
          <a:lstStyle/>
          <a:p>
            <a:pPr marL="0" indent="0">
              <a:buNone/>
            </a:pPr>
            <a:endParaRPr lang="en-US" dirty="0" smtClean="0">
              <a:solidFill>
                <a:schemeClr val="bg1"/>
              </a:solidFill>
            </a:endParaRPr>
          </a:p>
          <a:p>
            <a:pPr marL="0" indent="0">
              <a:buNone/>
            </a:pPr>
            <a:r>
              <a:rPr lang="en-US" sz="4300" b="1" dirty="0" smtClean="0">
                <a:solidFill>
                  <a:schemeClr val="bg1"/>
                </a:solidFill>
              </a:rPr>
              <a:t>OK, so where to from here? </a:t>
            </a:r>
          </a:p>
          <a:p>
            <a:pPr marL="0" indent="0">
              <a:buNone/>
            </a:pPr>
            <a:endParaRPr lang="en-US" dirty="0">
              <a:solidFill>
                <a:schemeClr val="bg1"/>
              </a:solidFill>
            </a:endParaRPr>
          </a:p>
          <a:p>
            <a:pPr marL="0" indent="0">
              <a:buNone/>
            </a:pPr>
            <a:r>
              <a:rPr lang="en-US" dirty="0" smtClean="0">
                <a:solidFill>
                  <a:schemeClr val="bg1"/>
                </a:solidFill>
              </a:rPr>
              <a:t>What should we focus on of all these problems? </a:t>
            </a:r>
          </a:p>
          <a:p>
            <a:pPr marL="0" indent="0">
              <a:buNone/>
            </a:pPr>
            <a:endParaRPr lang="en-US" dirty="0">
              <a:solidFill>
                <a:schemeClr val="bg1"/>
              </a:solidFill>
            </a:endParaRPr>
          </a:p>
          <a:p>
            <a:pPr marL="0" indent="0">
              <a:buNone/>
            </a:pPr>
            <a:r>
              <a:rPr lang="en-US" dirty="0" smtClean="0">
                <a:solidFill>
                  <a:schemeClr val="bg1"/>
                </a:solidFill>
              </a:rPr>
              <a:t>What to prioritize?</a:t>
            </a:r>
          </a:p>
          <a:p>
            <a:pPr marL="0" indent="0">
              <a:buNone/>
            </a:pPr>
            <a:r>
              <a:rPr lang="en-US" dirty="0" smtClean="0">
                <a:solidFill>
                  <a:schemeClr val="bg1"/>
                </a:solidFill>
              </a:rPr>
              <a:t> </a:t>
            </a:r>
          </a:p>
          <a:p>
            <a:pPr marL="0" indent="0">
              <a:buNone/>
            </a:pPr>
            <a:endParaRPr lang="en-US" dirty="0">
              <a:solidFill>
                <a:schemeClr val="bg1"/>
              </a:solidFill>
            </a:endParaRPr>
          </a:p>
        </p:txBody>
      </p:sp>
    </p:spTree>
    <p:extLst>
      <p:ext uri="{BB962C8B-B14F-4D97-AF65-F5344CB8AC3E}">
        <p14:creationId xmlns:p14="http://schemas.microsoft.com/office/powerpoint/2010/main" val="334082083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6828"/>
            <a:ext cx="8229600" cy="1143000"/>
          </a:xfrm>
        </p:spPr>
        <p:txBody>
          <a:bodyPr>
            <a:normAutofit/>
          </a:bodyPr>
          <a:lstStyle/>
          <a:p>
            <a:r>
              <a:rPr lang="en-US" b="1" dirty="0" smtClean="0">
                <a:solidFill>
                  <a:prstClr val="black">
                    <a:lumMod val="75000"/>
                    <a:lumOff val="25000"/>
                  </a:prstClr>
                </a:solidFill>
                <a:cs typeface="Calibri"/>
              </a:rPr>
              <a:t>It all comes back to reading</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9" name="Rectangle 8"/>
          <p:cNvSpPr/>
          <p:nvPr/>
        </p:nvSpPr>
        <p:spPr>
          <a:xfrm>
            <a:off x="485270" y="1923781"/>
            <a:ext cx="8229600" cy="2118529"/>
          </a:xfrm>
          <a:prstGeom prst="rect">
            <a:avLst/>
          </a:prstGeom>
          <a:solidFill>
            <a:schemeClr val="bg1">
              <a:lumMod val="85000"/>
            </a:schemeClr>
          </a:solidFill>
        </p:spPr>
        <p:txBody>
          <a:bodyPr wrap="square">
            <a:spAutoFit/>
          </a:bodyPr>
          <a:lstStyle/>
          <a:p>
            <a:pPr algn="just">
              <a:lnSpc>
                <a:spcPct val="110000"/>
              </a:lnSpc>
            </a:pPr>
            <a:r>
              <a:rPr lang="en-GB" sz="2000" i="1" dirty="0"/>
              <a:t>“Reading is, without doubt, the most important linguistic skill that needs to be developed in young children. </a:t>
            </a:r>
            <a:r>
              <a:rPr lang="en-GB" sz="2000" b="1" i="1" dirty="0"/>
              <a:t>Reading serves as a building block upon which all other learning takes place</a:t>
            </a:r>
            <a:r>
              <a:rPr lang="en-GB" sz="2000" i="1" dirty="0"/>
              <a:t>…This National Reading Strategy takes as its focus that </a:t>
            </a:r>
            <a:r>
              <a:rPr lang="en-GB" sz="2000" b="1" i="1" dirty="0"/>
              <a:t>reading failure begins in early grades</a:t>
            </a:r>
            <a:r>
              <a:rPr lang="en-GB" sz="2000" i="1" dirty="0"/>
              <a:t>, and it is at that level that interventions must be made</a:t>
            </a:r>
            <a:r>
              <a:rPr lang="en-GB" sz="2000" i="1" dirty="0" smtClean="0"/>
              <a:t>”</a:t>
            </a:r>
          </a:p>
          <a:p>
            <a:pPr algn="just">
              <a:lnSpc>
                <a:spcPct val="110000"/>
              </a:lnSpc>
            </a:pPr>
            <a:r>
              <a:rPr lang="en-GB" sz="2000" i="1" dirty="0" smtClean="0"/>
              <a:t> </a:t>
            </a:r>
            <a:r>
              <a:rPr lang="en-GB" sz="2000" i="1" dirty="0"/>
              <a:t>(DoE, 2008: 18).</a:t>
            </a:r>
            <a:endParaRPr lang="en-ZA" sz="2000" dirty="0"/>
          </a:p>
        </p:txBody>
      </p:sp>
    </p:spTree>
    <p:extLst>
      <p:ext uri="{BB962C8B-B14F-4D97-AF65-F5344CB8AC3E}">
        <p14:creationId xmlns:p14="http://schemas.microsoft.com/office/powerpoint/2010/main" val="6214465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p:txBody>
          <a:bodyPr>
            <a:noAutofit/>
          </a:bodyPr>
          <a:lstStyle/>
          <a:p>
            <a:r>
              <a:rPr lang="en-US" sz="3600" b="1" dirty="0" smtClean="0"/>
              <a:t>Do </a:t>
            </a:r>
            <a:r>
              <a:rPr lang="en-US" sz="3600" b="1" dirty="0"/>
              <a:t>children in English or Afrikaans LOLT schools learn to </a:t>
            </a:r>
            <a:r>
              <a:rPr lang="en-US" sz="3600" b="1" dirty="0" smtClean="0"/>
              <a:t>read by Gr5?</a:t>
            </a:r>
            <a:endParaRPr lang="en-US" sz="3600" b="1"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graphicFrame>
        <p:nvGraphicFramePr>
          <p:cNvPr id="11" name="Chart 10"/>
          <p:cNvGraphicFramePr>
            <a:graphicFrameLocks/>
          </p:cNvGraphicFramePr>
          <p:nvPr>
            <p:extLst>
              <p:ext uri="{D42A27DB-BD31-4B8C-83A1-F6EECF244321}">
                <p14:modId xmlns:p14="http://schemas.microsoft.com/office/powerpoint/2010/main" val="4011321215"/>
              </p:ext>
            </p:extLst>
          </p:nvPr>
        </p:nvGraphicFramePr>
        <p:xfrm>
          <a:off x="0" y="1597472"/>
          <a:ext cx="8955784" cy="5114756"/>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457200" y="2840962"/>
            <a:ext cx="2390398" cy="646331"/>
          </a:xfrm>
          <a:prstGeom prst="rect">
            <a:avLst/>
          </a:prstGeom>
          <a:solidFill>
            <a:srgbClr val="FFFF00"/>
          </a:solidFill>
        </p:spPr>
        <p:txBody>
          <a:bodyPr wrap="none" rtlCol="0">
            <a:spAutoFit/>
          </a:bodyPr>
          <a:lstStyle/>
          <a:p>
            <a:r>
              <a:rPr lang="en-US" dirty="0" smtClean="0"/>
              <a:t>Colombia all Gr</a:t>
            </a:r>
            <a:r>
              <a:rPr lang="en-US" u="sng" dirty="0" smtClean="0"/>
              <a:t>4</a:t>
            </a:r>
            <a:r>
              <a:rPr lang="en-US" dirty="0" smtClean="0"/>
              <a:t> = 72%</a:t>
            </a:r>
          </a:p>
          <a:p>
            <a:r>
              <a:rPr lang="en-US" dirty="0" smtClean="0"/>
              <a:t>Honduras all Gr</a:t>
            </a:r>
            <a:r>
              <a:rPr lang="en-US" u="sng" dirty="0" smtClean="0"/>
              <a:t>4</a:t>
            </a:r>
            <a:r>
              <a:rPr lang="en-US" dirty="0" smtClean="0"/>
              <a:t> = 74%</a:t>
            </a:r>
            <a:endParaRPr lang="en-US" dirty="0"/>
          </a:p>
        </p:txBody>
      </p:sp>
    </p:spTree>
    <p:extLst>
      <p:ext uri="{BB962C8B-B14F-4D97-AF65-F5344CB8AC3E}">
        <p14:creationId xmlns:p14="http://schemas.microsoft.com/office/powerpoint/2010/main" val="2247324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wipe(down)">
                                      <p:cBhvr>
                                        <p:cTn id="7" dur="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graphicEl>
                                              <a:chart seriesIdx="0" categoryIdx="0" bldStep="ptInSeries"/>
                                            </p:graphicEl>
                                          </p:spTgt>
                                        </p:tgtEl>
                                        <p:attrNameLst>
                                          <p:attrName>style.visibility</p:attrName>
                                        </p:attrNameLst>
                                      </p:cBhvr>
                                      <p:to>
                                        <p:strVal val="visible"/>
                                      </p:to>
                                    </p:set>
                                    <p:animEffect transition="in" filter="wipe(down)">
                                      <p:cBhvr>
                                        <p:cTn id="12" dur="500"/>
                                        <p:tgtEl>
                                          <p:spTgt spid="11">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graphicEl>
                                              <a:chart seriesIdx="0" categoryIdx="1" bldStep="ptInSeries"/>
                                            </p:graphicEl>
                                          </p:spTgt>
                                        </p:tgtEl>
                                        <p:attrNameLst>
                                          <p:attrName>style.visibility</p:attrName>
                                        </p:attrNameLst>
                                      </p:cBhvr>
                                      <p:to>
                                        <p:strVal val="visible"/>
                                      </p:to>
                                    </p:set>
                                    <p:animEffect transition="in" filter="wipe(down)">
                                      <p:cBhvr>
                                        <p:cTn id="17" dur="500"/>
                                        <p:tgtEl>
                                          <p:spTgt spid="11">
                                            <p:graphicEl>
                                              <a:chart seriesIdx="0" categoryIdx="1"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graphicEl>
                                              <a:chart seriesIdx="0" categoryIdx="2" bldStep="ptInSeries"/>
                                            </p:graphicEl>
                                          </p:spTgt>
                                        </p:tgtEl>
                                        <p:attrNameLst>
                                          <p:attrName>style.visibility</p:attrName>
                                        </p:attrNameLst>
                                      </p:cBhvr>
                                      <p:to>
                                        <p:strVal val="visible"/>
                                      </p:to>
                                    </p:set>
                                    <p:animEffect transition="in" filter="wipe(down)">
                                      <p:cBhvr>
                                        <p:cTn id="22" dur="500"/>
                                        <p:tgtEl>
                                          <p:spTgt spid="11">
                                            <p:graphicEl>
                                              <a:chart seriesIdx="0" categoryIdx="2"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graphicEl>
                                              <a:chart seriesIdx="0" categoryIdx="3" bldStep="ptInSeries"/>
                                            </p:graphicEl>
                                          </p:spTgt>
                                        </p:tgtEl>
                                        <p:attrNameLst>
                                          <p:attrName>style.visibility</p:attrName>
                                        </p:attrNameLst>
                                      </p:cBhvr>
                                      <p:to>
                                        <p:strVal val="visible"/>
                                      </p:to>
                                    </p:set>
                                    <p:animEffect transition="in" filter="wipe(down)">
                                      <p:cBhvr>
                                        <p:cTn id="27" dur="500"/>
                                        <p:tgtEl>
                                          <p:spTgt spid="11">
                                            <p:graphicEl>
                                              <a:chart seriesIdx="0" categoryIdx="3"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
                                            <p:graphicEl>
                                              <a:chart seriesIdx="0" categoryIdx="4" bldStep="ptInSeries"/>
                                            </p:graphicEl>
                                          </p:spTgt>
                                        </p:tgtEl>
                                        <p:attrNameLst>
                                          <p:attrName>style.visibility</p:attrName>
                                        </p:attrNameLst>
                                      </p:cBhvr>
                                      <p:to>
                                        <p:strVal val="visible"/>
                                      </p:to>
                                    </p:set>
                                    <p:animEffect transition="in" filter="wipe(down)">
                                      <p:cBhvr>
                                        <p:cTn id="32" dur="500"/>
                                        <p:tgtEl>
                                          <p:spTgt spid="11">
                                            <p:graphicEl>
                                              <a:chart seriesIdx="0" categoryIdx="4" bldStep="ptIn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graphicEl>
                                              <a:chart seriesIdx="0" categoryIdx="5" bldStep="ptInSeries"/>
                                            </p:graphicEl>
                                          </p:spTgt>
                                        </p:tgtEl>
                                        <p:attrNameLst>
                                          <p:attrName>style.visibility</p:attrName>
                                        </p:attrNameLst>
                                      </p:cBhvr>
                                      <p:to>
                                        <p:strVal val="visible"/>
                                      </p:to>
                                    </p:set>
                                    <p:animEffect transition="in" filter="wipe(down)">
                                      <p:cBhvr>
                                        <p:cTn id="37" dur="500"/>
                                        <p:tgtEl>
                                          <p:spTgt spid="11">
                                            <p:graphicEl>
                                              <a:chart seriesIdx="0" categoryIdx="5" bldStep="ptIn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graphicEl>
                                              <a:chart seriesIdx="0" categoryIdx="6" bldStep="ptInSeries"/>
                                            </p:graphicEl>
                                          </p:spTgt>
                                        </p:tgtEl>
                                        <p:attrNameLst>
                                          <p:attrName>style.visibility</p:attrName>
                                        </p:attrNameLst>
                                      </p:cBhvr>
                                      <p:to>
                                        <p:strVal val="visible"/>
                                      </p:to>
                                    </p:set>
                                    <p:animEffect transition="in" filter="wipe(down)">
                                      <p:cBhvr>
                                        <p:cTn id="42" dur="500"/>
                                        <p:tgtEl>
                                          <p:spTgt spid="11">
                                            <p:graphicEl>
                                              <a:chart seriesIdx="0" categoryIdx="6" bldStep="ptIn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
                                            <p:graphicEl>
                                              <a:chart seriesIdx="0" categoryIdx="7" bldStep="ptInSeries"/>
                                            </p:graphicEl>
                                          </p:spTgt>
                                        </p:tgtEl>
                                        <p:attrNameLst>
                                          <p:attrName>style.visibility</p:attrName>
                                        </p:attrNameLst>
                                      </p:cBhvr>
                                      <p:to>
                                        <p:strVal val="visible"/>
                                      </p:to>
                                    </p:set>
                                    <p:animEffect transition="in" filter="wipe(down)">
                                      <p:cBhvr>
                                        <p:cTn id="47" dur="500"/>
                                        <p:tgtEl>
                                          <p:spTgt spid="11">
                                            <p:graphicEl>
                                              <a:chart seriesIdx="0" categoryIdx="7" bldStep="ptInSeries"/>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seriesEl"/>
        </p:bldSub>
      </p:bldGraphic>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101600"/>
            <a:ext cx="8229600" cy="1143000"/>
          </a:xfrm>
        </p:spPr>
        <p:txBody>
          <a:bodyPr>
            <a:normAutofit fontScale="90000"/>
          </a:bodyPr>
          <a:lstStyle/>
          <a:p>
            <a:r>
              <a:rPr lang="en-US" b="1" dirty="0" smtClean="0">
                <a:solidFill>
                  <a:prstClr val="black">
                    <a:lumMod val="75000"/>
                    <a:lumOff val="25000"/>
                  </a:prstClr>
                </a:solidFill>
                <a:cs typeface="Calibri"/>
              </a:rPr>
              <a:t>What % of students learn to read in </a:t>
            </a:r>
            <a:r>
              <a:rPr lang="en-US" b="1" smtClean="0">
                <a:solidFill>
                  <a:prstClr val="black">
                    <a:lumMod val="75000"/>
                    <a:lumOff val="25000"/>
                  </a:prstClr>
                </a:solidFill>
                <a:cs typeface="Calibri"/>
              </a:rPr>
              <a:t>any </a:t>
            </a:r>
            <a:r>
              <a:rPr lang="en-US" b="1" smtClean="0">
                <a:solidFill>
                  <a:prstClr val="black">
                    <a:lumMod val="75000"/>
                    <a:lumOff val="25000"/>
                  </a:prstClr>
                </a:solidFill>
                <a:cs typeface="Calibri"/>
              </a:rPr>
              <a:t>language by Gr4?</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graphicFrame>
        <p:nvGraphicFramePr>
          <p:cNvPr id="11" name="Chart 10"/>
          <p:cNvGraphicFramePr>
            <a:graphicFrameLocks/>
          </p:cNvGraphicFramePr>
          <p:nvPr>
            <p:extLst>
              <p:ext uri="{D42A27DB-BD31-4B8C-83A1-F6EECF244321}">
                <p14:modId xmlns:p14="http://schemas.microsoft.com/office/powerpoint/2010/main" val="503957942"/>
              </p:ext>
            </p:extLst>
          </p:nvPr>
        </p:nvGraphicFramePr>
        <p:xfrm>
          <a:off x="457200" y="1244600"/>
          <a:ext cx="8686800" cy="53213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47324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wipe(down)">
                                      <p:cBhvr>
                                        <p:cTn id="7" dur="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graphicEl>
                                              <a:chart seriesIdx="0" categoryIdx="-4" bldStep="series"/>
                                            </p:graphicEl>
                                          </p:spTgt>
                                        </p:tgtEl>
                                        <p:attrNameLst>
                                          <p:attrName>style.visibility</p:attrName>
                                        </p:attrNameLst>
                                      </p:cBhvr>
                                      <p:to>
                                        <p:strVal val="visible"/>
                                      </p:to>
                                    </p:set>
                                    <p:animEffect transition="in" filter="wipe(down)">
                                      <p:cBhvr>
                                        <p:cTn id="12" dur="500"/>
                                        <p:tgtEl>
                                          <p:spTgt spid="11">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graphicEl>
                                              <a:chart seriesIdx="1" categoryIdx="-4" bldStep="series"/>
                                            </p:graphicEl>
                                          </p:spTgt>
                                        </p:tgtEl>
                                        <p:attrNameLst>
                                          <p:attrName>style.visibility</p:attrName>
                                        </p:attrNameLst>
                                      </p:cBhvr>
                                      <p:to>
                                        <p:strVal val="visible"/>
                                      </p:to>
                                    </p:set>
                                    <p:animEffect transition="in" filter="wipe(down)">
                                      <p:cBhvr>
                                        <p:cTn id="17" dur="500"/>
                                        <p:tgtEl>
                                          <p:spTgt spid="11">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series"/>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274638"/>
            <a:ext cx="8229600" cy="715962"/>
          </a:xfrm>
        </p:spPr>
        <p:txBody>
          <a:bodyPr>
            <a:normAutofit fontScale="90000"/>
          </a:bodyPr>
          <a:lstStyle/>
          <a:p>
            <a:r>
              <a:rPr lang="en-US" b="1" dirty="0" smtClean="0">
                <a:solidFill>
                  <a:prstClr val="black">
                    <a:lumMod val="75000"/>
                    <a:lumOff val="25000"/>
                  </a:prstClr>
                </a:solidFill>
                <a:cs typeface="Calibri"/>
              </a:rPr>
              <a:t>What does this look like in reality?</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68" name="Rectangle 67"/>
          <p:cNvSpPr/>
          <p:nvPr/>
        </p:nvSpPr>
        <p:spPr>
          <a:xfrm>
            <a:off x="2282894" y="6139415"/>
            <a:ext cx="6858000" cy="646331"/>
          </a:xfrm>
          <a:prstGeom prst="rect">
            <a:avLst/>
          </a:prstGeom>
        </p:spPr>
        <p:txBody>
          <a:bodyPr wrap="square">
            <a:spAutoFit/>
          </a:bodyPr>
          <a:lstStyle/>
          <a:p>
            <a:r>
              <a:rPr lang="en-US" sz="1200" i="1" dirty="0"/>
              <a:t>Draper, K., and Spaull, S. (2015). Examining oral reading fluency among grade 5 rural English Second Language (ESL) learners in South Africa: Analysis of NEEDU 2013. South African Journal of Childhood Education 5(2) pp.44-77.</a:t>
            </a:r>
          </a:p>
        </p:txBody>
      </p:sp>
      <p:pic>
        <p:nvPicPr>
          <p:cNvPr id="66" name="Picture 65" descr="Macintosh HD:Users:Spaull:Dropbox:Journal articles:2015 NEEDU reading Gr5:Kim - READING STUDY (1):Graphs and tables:Fig3-Hist &amp; kdensities WCPM A1 + NEEDU (18 June 2015).tif"/>
          <p:cNvPicPr/>
          <p:nvPr/>
        </p:nvPicPr>
        <p:blipFill>
          <a:blip r:embed="rId4">
            <a:extLst>
              <a:ext uri="{28A0092B-C50C-407E-A947-70E740481C1C}">
                <a14:useLocalDpi xmlns:a14="http://schemas.microsoft.com/office/drawing/2010/main" val="0"/>
              </a:ext>
            </a:extLst>
          </a:blip>
          <a:srcRect/>
          <a:stretch>
            <a:fillRect/>
          </a:stretch>
        </p:blipFill>
        <p:spPr bwMode="auto">
          <a:xfrm>
            <a:off x="457200" y="990600"/>
            <a:ext cx="6979506" cy="4884167"/>
          </a:xfrm>
          <a:prstGeom prst="rect">
            <a:avLst/>
          </a:prstGeom>
          <a:noFill/>
          <a:ln>
            <a:noFill/>
          </a:ln>
        </p:spPr>
      </p:pic>
      <p:sp>
        <p:nvSpPr>
          <p:cNvPr id="67" name="Rectangle 66"/>
          <p:cNvSpPr/>
          <p:nvPr/>
        </p:nvSpPr>
        <p:spPr>
          <a:xfrm>
            <a:off x="4138846" y="1004468"/>
            <a:ext cx="5100422" cy="2308324"/>
          </a:xfrm>
          <a:prstGeom prst="rect">
            <a:avLst/>
          </a:prstGeom>
          <a:solidFill>
            <a:schemeClr val="bg1">
              <a:lumMod val="95000"/>
            </a:schemeClr>
          </a:solidFill>
        </p:spPr>
        <p:txBody>
          <a:bodyPr wrap="square">
            <a:spAutoFit/>
          </a:bodyPr>
          <a:lstStyle/>
          <a:p>
            <a:r>
              <a:rPr lang="en-GB" dirty="0" smtClean="0"/>
              <a:t>“We </a:t>
            </a:r>
            <a:r>
              <a:rPr lang="en-GB" dirty="0"/>
              <a:t>found that South African Grade 5 second language learners from rural areas in South Africa had essentially the same distribution as </a:t>
            </a:r>
            <a:r>
              <a:rPr lang="en-GB" b="1" dirty="0"/>
              <a:t>Grade 1 second language learners in Florida, or Grade 2 second language remedial learners who had been removed from normal classes </a:t>
            </a:r>
            <a:r>
              <a:rPr lang="en-GB" dirty="0"/>
              <a:t>because they </a:t>
            </a:r>
            <a:r>
              <a:rPr lang="en-GB" dirty="0" smtClean="0"/>
              <a:t>“cannot </a:t>
            </a:r>
            <a:r>
              <a:rPr lang="en-GB" dirty="0"/>
              <a:t>communicate meaning orally in English and demonstrate very little understanding in </a:t>
            </a:r>
            <a:r>
              <a:rPr lang="en-GB" dirty="0" smtClean="0"/>
              <a:t>English”. </a:t>
            </a:r>
            <a:endParaRPr lang="en-ZA" dirty="0"/>
          </a:p>
        </p:txBody>
      </p:sp>
    </p:spTree>
    <p:extLst>
      <p:ext uri="{BB962C8B-B14F-4D97-AF65-F5344CB8AC3E}">
        <p14:creationId xmlns:p14="http://schemas.microsoft.com/office/powerpoint/2010/main" val="12114376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09-22 at 7.49.4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0200"/>
            <a:ext cx="9144000" cy="6196263"/>
          </a:xfrm>
          <a:prstGeom prst="rect">
            <a:avLst/>
          </a:prstGeom>
        </p:spPr>
      </p:pic>
    </p:spTree>
    <p:extLst>
      <p:ext uri="{BB962C8B-B14F-4D97-AF65-F5344CB8AC3E}">
        <p14:creationId xmlns:p14="http://schemas.microsoft.com/office/powerpoint/2010/main" val="37339722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p:txBody>
          <a:bodyPr>
            <a:normAutofit/>
          </a:bodyPr>
          <a:lstStyle/>
          <a:p>
            <a:r>
              <a:rPr lang="en-US" b="1" dirty="0" smtClean="0">
                <a:solidFill>
                  <a:prstClr val="black">
                    <a:lumMod val="75000"/>
                    <a:lumOff val="25000"/>
                  </a:prstClr>
                </a:solidFill>
                <a:cs typeface="Calibri"/>
              </a:rPr>
              <a:t>What does this look like in reality?</a:t>
            </a:r>
            <a:endParaRPr lang="en-US" dirty="0"/>
          </a:p>
        </p:txBody>
      </p:sp>
      <p:pic>
        <p:nvPicPr>
          <p:cNvPr id="10" name="Picture 9"/>
          <p:cNvPicPr/>
          <p:nvPr/>
        </p:nvPicPr>
        <p:blipFill>
          <a:blip r:embed="rId4">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3" name="TextBox 2"/>
          <p:cNvSpPr txBox="1"/>
          <p:nvPr/>
        </p:nvSpPr>
        <p:spPr>
          <a:xfrm>
            <a:off x="663552" y="1932325"/>
            <a:ext cx="718353" cy="369332"/>
          </a:xfrm>
          <a:prstGeom prst="rect">
            <a:avLst/>
          </a:prstGeom>
          <a:noFill/>
        </p:spPr>
        <p:txBody>
          <a:bodyPr wrap="none" rtlCol="0">
            <a:spAutoFit/>
          </a:bodyPr>
          <a:lstStyle/>
          <a:p>
            <a:r>
              <a:rPr lang="en-US" dirty="0" smtClean="0"/>
              <a:t>Many</a:t>
            </a:r>
            <a:endParaRPr lang="en-US" dirty="0"/>
          </a:p>
        </p:txBody>
      </p:sp>
      <p:sp>
        <p:nvSpPr>
          <p:cNvPr id="9" name="TextBox 8"/>
          <p:cNvSpPr txBox="1"/>
          <p:nvPr/>
        </p:nvSpPr>
        <p:spPr>
          <a:xfrm>
            <a:off x="1501281" y="1924661"/>
            <a:ext cx="685329" cy="369332"/>
          </a:xfrm>
          <a:prstGeom prst="rect">
            <a:avLst/>
          </a:prstGeom>
          <a:noFill/>
        </p:spPr>
        <p:txBody>
          <a:bodyPr wrap="none" rtlCol="0">
            <a:spAutoFit/>
          </a:bodyPr>
          <a:lstStyle/>
          <a:p>
            <a:r>
              <a:rPr lang="en-US" dirty="0" smtClean="0"/>
              <a:t>years</a:t>
            </a:r>
            <a:endParaRPr lang="en-US" dirty="0"/>
          </a:p>
        </p:txBody>
      </p:sp>
      <p:sp>
        <p:nvSpPr>
          <p:cNvPr id="11" name="TextBox 10"/>
          <p:cNvSpPr txBox="1"/>
          <p:nvPr/>
        </p:nvSpPr>
        <p:spPr>
          <a:xfrm>
            <a:off x="2222567" y="1924661"/>
            <a:ext cx="525617" cy="369332"/>
          </a:xfrm>
          <a:prstGeom prst="rect">
            <a:avLst/>
          </a:prstGeom>
          <a:noFill/>
        </p:spPr>
        <p:txBody>
          <a:bodyPr wrap="none" rtlCol="0">
            <a:spAutoFit/>
          </a:bodyPr>
          <a:lstStyle/>
          <a:p>
            <a:r>
              <a:rPr lang="en-US" dirty="0" smtClean="0"/>
              <a:t>ago</a:t>
            </a:r>
            <a:endParaRPr lang="en-US" dirty="0"/>
          </a:p>
        </p:txBody>
      </p:sp>
      <p:sp>
        <p:nvSpPr>
          <p:cNvPr id="12" name="TextBox 11"/>
          <p:cNvSpPr txBox="1"/>
          <p:nvPr/>
        </p:nvSpPr>
        <p:spPr>
          <a:xfrm>
            <a:off x="2748184" y="1935477"/>
            <a:ext cx="951891" cy="369332"/>
          </a:xfrm>
          <a:prstGeom prst="rect">
            <a:avLst/>
          </a:prstGeom>
          <a:noFill/>
        </p:spPr>
        <p:txBody>
          <a:bodyPr wrap="none" rtlCol="0">
            <a:spAutoFit/>
          </a:bodyPr>
          <a:lstStyle/>
          <a:p>
            <a:r>
              <a:rPr lang="en-US" dirty="0" smtClean="0"/>
              <a:t>Leopard</a:t>
            </a:r>
            <a:endParaRPr lang="en-US" dirty="0"/>
          </a:p>
        </p:txBody>
      </p:sp>
      <p:sp>
        <p:nvSpPr>
          <p:cNvPr id="13" name="TextBox 12"/>
          <p:cNvSpPr txBox="1"/>
          <p:nvPr/>
        </p:nvSpPr>
        <p:spPr>
          <a:xfrm>
            <a:off x="3705153" y="1935477"/>
            <a:ext cx="550526" cy="369332"/>
          </a:xfrm>
          <a:prstGeom prst="rect">
            <a:avLst/>
          </a:prstGeom>
          <a:noFill/>
        </p:spPr>
        <p:txBody>
          <a:bodyPr wrap="none" rtlCol="0">
            <a:spAutoFit/>
          </a:bodyPr>
          <a:lstStyle/>
          <a:p>
            <a:r>
              <a:rPr lang="en-US" dirty="0" smtClean="0"/>
              <a:t>was</a:t>
            </a:r>
            <a:endParaRPr lang="en-US" dirty="0"/>
          </a:p>
        </p:txBody>
      </p:sp>
      <p:sp>
        <p:nvSpPr>
          <p:cNvPr id="14" name="TextBox 13"/>
          <p:cNvSpPr txBox="1"/>
          <p:nvPr/>
        </p:nvSpPr>
        <p:spPr>
          <a:xfrm>
            <a:off x="4255679" y="1938629"/>
            <a:ext cx="295236" cy="369332"/>
          </a:xfrm>
          <a:prstGeom prst="rect">
            <a:avLst/>
          </a:prstGeom>
          <a:noFill/>
        </p:spPr>
        <p:txBody>
          <a:bodyPr wrap="none" rtlCol="0">
            <a:spAutoFit/>
          </a:bodyPr>
          <a:lstStyle/>
          <a:p>
            <a:r>
              <a:rPr lang="en-US" dirty="0" smtClean="0"/>
              <a:t>a</a:t>
            </a:r>
            <a:endParaRPr lang="en-US" dirty="0"/>
          </a:p>
        </p:txBody>
      </p:sp>
      <p:sp>
        <p:nvSpPr>
          <p:cNvPr id="15" name="TextBox 14"/>
          <p:cNvSpPr txBox="1"/>
          <p:nvPr/>
        </p:nvSpPr>
        <p:spPr>
          <a:xfrm>
            <a:off x="4550915" y="1941462"/>
            <a:ext cx="982097" cy="369332"/>
          </a:xfrm>
          <a:prstGeom prst="rect">
            <a:avLst/>
          </a:prstGeom>
          <a:noFill/>
        </p:spPr>
        <p:txBody>
          <a:bodyPr wrap="none" rtlCol="0">
            <a:spAutoFit/>
          </a:bodyPr>
          <a:lstStyle/>
          <a:p>
            <a:r>
              <a:rPr lang="en-US" dirty="0" smtClean="0"/>
              <a:t>creature</a:t>
            </a:r>
            <a:endParaRPr lang="en-US" dirty="0"/>
          </a:p>
        </p:txBody>
      </p:sp>
      <p:sp>
        <p:nvSpPr>
          <p:cNvPr id="16" name="TextBox 15"/>
          <p:cNvSpPr txBox="1"/>
          <p:nvPr/>
        </p:nvSpPr>
        <p:spPr>
          <a:xfrm>
            <a:off x="5533012" y="1924661"/>
            <a:ext cx="601246" cy="369332"/>
          </a:xfrm>
          <a:prstGeom prst="rect">
            <a:avLst/>
          </a:prstGeom>
          <a:noFill/>
        </p:spPr>
        <p:txBody>
          <a:bodyPr wrap="none" rtlCol="0">
            <a:spAutoFit/>
          </a:bodyPr>
          <a:lstStyle/>
          <a:p>
            <a:r>
              <a:rPr lang="en-US" dirty="0" smtClean="0"/>
              <a:t>with</a:t>
            </a:r>
            <a:endParaRPr lang="en-US" dirty="0"/>
          </a:p>
        </p:txBody>
      </p:sp>
      <p:sp>
        <p:nvSpPr>
          <p:cNvPr id="17" name="TextBox 16"/>
          <p:cNvSpPr txBox="1"/>
          <p:nvPr/>
        </p:nvSpPr>
        <p:spPr>
          <a:xfrm>
            <a:off x="6139353" y="1929173"/>
            <a:ext cx="427671" cy="369332"/>
          </a:xfrm>
          <a:prstGeom prst="rect">
            <a:avLst/>
          </a:prstGeom>
          <a:noFill/>
        </p:spPr>
        <p:txBody>
          <a:bodyPr wrap="none" rtlCol="0">
            <a:spAutoFit/>
          </a:bodyPr>
          <a:lstStyle/>
          <a:p>
            <a:r>
              <a:rPr lang="en-US" dirty="0" smtClean="0"/>
              <a:t>no</a:t>
            </a:r>
            <a:endParaRPr lang="en-US" dirty="0"/>
          </a:p>
        </p:txBody>
      </p:sp>
      <p:sp>
        <p:nvSpPr>
          <p:cNvPr id="18" name="TextBox 17"/>
          <p:cNvSpPr txBox="1"/>
          <p:nvPr/>
        </p:nvSpPr>
        <p:spPr>
          <a:xfrm>
            <a:off x="6687128" y="1924661"/>
            <a:ext cx="743826" cy="369332"/>
          </a:xfrm>
          <a:prstGeom prst="rect">
            <a:avLst/>
          </a:prstGeom>
          <a:noFill/>
        </p:spPr>
        <p:txBody>
          <a:bodyPr wrap="none" rtlCol="0">
            <a:spAutoFit/>
          </a:bodyPr>
          <a:lstStyle/>
          <a:p>
            <a:r>
              <a:rPr lang="en-US" dirty="0" smtClean="0"/>
              <a:t>spots.</a:t>
            </a:r>
            <a:endParaRPr lang="en-US" dirty="0"/>
          </a:p>
        </p:txBody>
      </p:sp>
      <p:sp>
        <p:nvSpPr>
          <p:cNvPr id="19" name="TextBox 18"/>
          <p:cNvSpPr txBox="1"/>
          <p:nvPr/>
        </p:nvSpPr>
        <p:spPr>
          <a:xfrm>
            <a:off x="663552" y="2443241"/>
            <a:ext cx="573632" cy="369332"/>
          </a:xfrm>
          <a:prstGeom prst="rect">
            <a:avLst/>
          </a:prstGeom>
          <a:noFill/>
        </p:spPr>
        <p:txBody>
          <a:bodyPr wrap="none" rtlCol="0">
            <a:spAutoFit/>
          </a:bodyPr>
          <a:lstStyle/>
          <a:p>
            <a:r>
              <a:rPr lang="en-US" dirty="0" smtClean="0"/>
              <a:t>One</a:t>
            </a:r>
            <a:endParaRPr lang="en-US" dirty="0"/>
          </a:p>
        </p:txBody>
      </p:sp>
      <p:sp>
        <p:nvSpPr>
          <p:cNvPr id="20" name="TextBox 19"/>
          <p:cNvSpPr txBox="1"/>
          <p:nvPr/>
        </p:nvSpPr>
        <p:spPr>
          <a:xfrm>
            <a:off x="1421499" y="2435577"/>
            <a:ext cx="578591" cy="369332"/>
          </a:xfrm>
          <a:prstGeom prst="rect">
            <a:avLst/>
          </a:prstGeom>
          <a:noFill/>
        </p:spPr>
        <p:txBody>
          <a:bodyPr wrap="none" rtlCol="0">
            <a:spAutoFit/>
          </a:bodyPr>
          <a:lstStyle/>
          <a:p>
            <a:r>
              <a:rPr lang="en-US" dirty="0" smtClean="0"/>
              <a:t>day,</a:t>
            </a:r>
            <a:endParaRPr lang="en-US" dirty="0"/>
          </a:p>
        </p:txBody>
      </p:sp>
      <p:sp>
        <p:nvSpPr>
          <p:cNvPr id="21" name="TextBox 20"/>
          <p:cNvSpPr txBox="1"/>
          <p:nvPr/>
        </p:nvSpPr>
        <p:spPr>
          <a:xfrm>
            <a:off x="2328958" y="2435577"/>
            <a:ext cx="420796" cy="369332"/>
          </a:xfrm>
          <a:prstGeom prst="rect">
            <a:avLst/>
          </a:prstGeom>
          <a:noFill/>
        </p:spPr>
        <p:txBody>
          <a:bodyPr wrap="none" rtlCol="0">
            <a:spAutoFit/>
          </a:bodyPr>
          <a:lstStyle/>
          <a:p>
            <a:r>
              <a:rPr lang="en-US" dirty="0" smtClean="0"/>
              <a:t>he</a:t>
            </a:r>
            <a:endParaRPr lang="en-US" dirty="0"/>
          </a:p>
        </p:txBody>
      </p:sp>
      <p:sp>
        <p:nvSpPr>
          <p:cNvPr id="22" name="TextBox 21"/>
          <p:cNvSpPr txBox="1"/>
          <p:nvPr/>
        </p:nvSpPr>
        <p:spPr>
          <a:xfrm>
            <a:off x="2854575" y="2446393"/>
            <a:ext cx="550526" cy="369332"/>
          </a:xfrm>
          <a:prstGeom prst="rect">
            <a:avLst/>
          </a:prstGeom>
          <a:noFill/>
        </p:spPr>
        <p:txBody>
          <a:bodyPr wrap="none" rtlCol="0">
            <a:spAutoFit/>
          </a:bodyPr>
          <a:lstStyle/>
          <a:p>
            <a:r>
              <a:rPr lang="en-US" dirty="0" smtClean="0"/>
              <a:t>was</a:t>
            </a:r>
            <a:endParaRPr lang="en-US" dirty="0"/>
          </a:p>
        </p:txBody>
      </p:sp>
      <p:sp>
        <p:nvSpPr>
          <p:cNvPr id="23" name="TextBox 22"/>
          <p:cNvSpPr txBox="1"/>
          <p:nvPr/>
        </p:nvSpPr>
        <p:spPr>
          <a:xfrm>
            <a:off x="3457179" y="2452378"/>
            <a:ext cx="926418" cy="369332"/>
          </a:xfrm>
          <a:prstGeom prst="rect">
            <a:avLst/>
          </a:prstGeom>
          <a:noFill/>
        </p:spPr>
        <p:txBody>
          <a:bodyPr wrap="none" rtlCol="0">
            <a:spAutoFit/>
          </a:bodyPr>
          <a:lstStyle/>
          <a:p>
            <a:r>
              <a:rPr lang="en-US" dirty="0" smtClean="0"/>
              <a:t>relaxing</a:t>
            </a:r>
            <a:endParaRPr lang="en-US" dirty="0"/>
          </a:p>
        </p:txBody>
      </p:sp>
      <p:sp>
        <p:nvSpPr>
          <p:cNvPr id="24" name="TextBox 23"/>
          <p:cNvSpPr txBox="1"/>
          <p:nvPr/>
        </p:nvSpPr>
        <p:spPr>
          <a:xfrm>
            <a:off x="4362070" y="2449545"/>
            <a:ext cx="358917" cy="369332"/>
          </a:xfrm>
          <a:prstGeom prst="rect">
            <a:avLst/>
          </a:prstGeom>
          <a:noFill/>
        </p:spPr>
        <p:txBody>
          <a:bodyPr wrap="none" rtlCol="0">
            <a:spAutoFit/>
          </a:bodyPr>
          <a:lstStyle/>
          <a:p>
            <a:r>
              <a:rPr lang="en-US" dirty="0" smtClean="0"/>
              <a:t>in</a:t>
            </a:r>
            <a:endParaRPr lang="en-US" dirty="0"/>
          </a:p>
        </p:txBody>
      </p:sp>
      <p:sp>
        <p:nvSpPr>
          <p:cNvPr id="25" name="TextBox 24"/>
          <p:cNvSpPr txBox="1"/>
          <p:nvPr/>
        </p:nvSpPr>
        <p:spPr>
          <a:xfrm>
            <a:off x="4657306" y="2452378"/>
            <a:ext cx="498116" cy="369332"/>
          </a:xfrm>
          <a:prstGeom prst="rect">
            <a:avLst/>
          </a:prstGeom>
          <a:noFill/>
        </p:spPr>
        <p:txBody>
          <a:bodyPr wrap="none" rtlCol="0">
            <a:spAutoFit/>
          </a:bodyPr>
          <a:lstStyle/>
          <a:p>
            <a:r>
              <a:rPr lang="en-US" dirty="0" smtClean="0"/>
              <a:t>the</a:t>
            </a:r>
            <a:endParaRPr lang="en-US" dirty="0"/>
          </a:p>
        </p:txBody>
      </p:sp>
      <p:sp>
        <p:nvSpPr>
          <p:cNvPr id="26" name="TextBox 25"/>
          <p:cNvSpPr txBox="1"/>
          <p:nvPr/>
        </p:nvSpPr>
        <p:spPr>
          <a:xfrm>
            <a:off x="5155422" y="2452378"/>
            <a:ext cx="742924" cy="369332"/>
          </a:xfrm>
          <a:prstGeom prst="rect">
            <a:avLst/>
          </a:prstGeom>
          <a:noFill/>
        </p:spPr>
        <p:txBody>
          <a:bodyPr wrap="none" rtlCol="0">
            <a:spAutoFit/>
          </a:bodyPr>
          <a:lstStyle/>
          <a:p>
            <a:r>
              <a:rPr lang="en-US" dirty="0" smtClean="0"/>
              <a:t>shade</a:t>
            </a:r>
            <a:endParaRPr lang="en-US" dirty="0"/>
          </a:p>
        </p:txBody>
      </p:sp>
      <p:sp>
        <p:nvSpPr>
          <p:cNvPr id="27" name="TextBox 26"/>
          <p:cNvSpPr txBox="1"/>
          <p:nvPr/>
        </p:nvSpPr>
        <p:spPr>
          <a:xfrm>
            <a:off x="5945745" y="2452378"/>
            <a:ext cx="377026" cy="369332"/>
          </a:xfrm>
          <a:prstGeom prst="rect">
            <a:avLst/>
          </a:prstGeom>
          <a:noFill/>
        </p:spPr>
        <p:txBody>
          <a:bodyPr wrap="none" rtlCol="0">
            <a:spAutoFit/>
          </a:bodyPr>
          <a:lstStyle/>
          <a:p>
            <a:r>
              <a:rPr lang="en-US" dirty="0" smtClean="0"/>
              <a:t>of</a:t>
            </a:r>
            <a:endParaRPr lang="en-US" dirty="0"/>
          </a:p>
        </p:txBody>
      </p:sp>
      <p:sp>
        <p:nvSpPr>
          <p:cNvPr id="28" name="TextBox 27"/>
          <p:cNvSpPr txBox="1"/>
          <p:nvPr/>
        </p:nvSpPr>
        <p:spPr>
          <a:xfrm>
            <a:off x="6419406" y="2455734"/>
            <a:ext cx="295236" cy="369332"/>
          </a:xfrm>
          <a:prstGeom prst="rect">
            <a:avLst/>
          </a:prstGeom>
          <a:noFill/>
        </p:spPr>
        <p:txBody>
          <a:bodyPr wrap="none" rtlCol="0">
            <a:spAutoFit/>
          </a:bodyPr>
          <a:lstStyle/>
          <a:p>
            <a:r>
              <a:rPr lang="en-US" dirty="0"/>
              <a:t>a</a:t>
            </a:r>
          </a:p>
        </p:txBody>
      </p:sp>
      <p:sp>
        <p:nvSpPr>
          <p:cNvPr id="29" name="TextBox 28"/>
          <p:cNvSpPr txBox="1"/>
          <p:nvPr/>
        </p:nvSpPr>
        <p:spPr>
          <a:xfrm>
            <a:off x="6724210" y="2449545"/>
            <a:ext cx="706744" cy="369332"/>
          </a:xfrm>
          <a:prstGeom prst="rect">
            <a:avLst/>
          </a:prstGeom>
          <a:noFill/>
        </p:spPr>
        <p:txBody>
          <a:bodyPr wrap="none" rtlCol="0">
            <a:spAutoFit/>
          </a:bodyPr>
          <a:lstStyle/>
          <a:p>
            <a:r>
              <a:rPr lang="en-US" dirty="0" smtClean="0"/>
              <a:t>thorn</a:t>
            </a:r>
            <a:endParaRPr lang="en-US" dirty="0"/>
          </a:p>
        </p:txBody>
      </p:sp>
      <p:sp>
        <p:nvSpPr>
          <p:cNvPr id="30" name="TextBox 29"/>
          <p:cNvSpPr txBox="1"/>
          <p:nvPr/>
        </p:nvSpPr>
        <p:spPr>
          <a:xfrm>
            <a:off x="849332" y="2873272"/>
            <a:ext cx="572167" cy="369332"/>
          </a:xfrm>
          <a:prstGeom prst="rect">
            <a:avLst/>
          </a:prstGeom>
          <a:noFill/>
        </p:spPr>
        <p:txBody>
          <a:bodyPr wrap="none" rtlCol="0">
            <a:spAutoFit/>
          </a:bodyPr>
          <a:lstStyle/>
          <a:p>
            <a:r>
              <a:rPr lang="en-US" dirty="0" smtClean="0"/>
              <a:t>tree</a:t>
            </a:r>
            <a:endParaRPr lang="en-US" dirty="0"/>
          </a:p>
        </p:txBody>
      </p:sp>
      <p:sp>
        <p:nvSpPr>
          <p:cNvPr id="31" name="TextBox 30"/>
          <p:cNvSpPr txBox="1"/>
          <p:nvPr/>
        </p:nvSpPr>
        <p:spPr>
          <a:xfrm>
            <a:off x="1621876" y="2873272"/>
            <a:ext cx="707082" cy="369332"/>
          </a:xfrm>
          <a:prstGeom prst="rect">
            <a:avLst/>
          </a:prstGeom>
          <a:noFill/>
        </p:spPr>
        <p:txBody>
          <a:bodyPr wrap="none" rtlCol="0">
            <a:spAutoFit/>
          </a:bodyPr>
          <a:lstStyle/>
          <a:p>
            <a:r>
              <a:rPr lang="en-US" dirty="0" smtClean="0"/>
              <a:t>when</a:t>
            </a:r>
            <a:endParaRPr lang="en-US" dirty="0"/>
          </a:p>
        </p:txBody>
      </p:sp>
      <p:sp>
        <p:nvSpPr>
          <p:cNvPr id="32" name="TextBox 31"/>
          <p:cNvSpPr txBox="1"/>
          <p:nvPr/>
        </p:nvSpPr>
        <p:spPr>
          <a:xfrm>
            <a:off x="2389788" y="2873272"/>
            <a:ext cx="719931" cy="369332"/>
          </a:xfrm>
          <a:prstGeom prst="rect">
            <a:avLst/>
          </a:prstGeom>
          <a:noFill/>
        </p:spPr>
        <p:txBody>
          <a:bodyPr wrap="none" rtlCol="0">
            <a:spAutoFit/>
          </a:bodyPr>
          <a:lstStyle/>
          <a:p>
            <a:r>
              <a:rPr lang="en-US" dirty="0" smtClean="0"/>
              <a:t>Zebra</a:t>
            </a:r>
            <a:endParaRPr lang="en-US" dirty="0"/>
          </a:p>
        </p:txBody>
      </p:sp>
      <p:sp>
        <p:nvSpPr>
          <p:cNvPr id="33" name="TextBox 32"/>
          <p:cNvSpPr txBox="1"/>
          <p:nvPr/>
        </p:nvSpPr>
        <p:spPr>
          <a:xfrm>
            <a:off x="3109719" y="2873272"/>
            <a:ext cx="854283" cy="369332"/>
          </a:xfrm>
          <a:prstGeom prst="rect">
            <a:avLst/>
          </a:prstGeom>
          <a:noFill/>
        </p:spPr>
        <p:txBody>
          <a:bodyPr wrap="none" rtlCol="0">
            <a:spAutoFit/>
          </a:bodyPr>
          <a:lstStyle/>
          <a:p>
            <a:r>
              <a:rPr lang="en-US" dirty="0" smtClean="0"/>
              <a:t>walked</a:t>
            </a:r>
            <a:endParaRPr lang="en-US" dirty="0"/>
          </a:p>
        </p:txBody>
      </p:sp>
      <p:sp>
        <p:nvSpPr>
          <p:cNvPr id="34" name="TextBox 33"/>
          <p:cNvSpPr txBox="1"/>
          <p:nvPr/>
        </p:nvSpPr>
        <p:spPr>
          <a:xfrm>
            <a:off x="3987957" y="2873272"/>
            <a:ext cx="642386" cy="369332"/>
          </a:xfrm>
          <a:prstGeom prst="rect">
            <a:avLst/>
          </a:prstGeom>
          <a:noFill/>
        </p:spPr>
        <p:txBody>
          <a:bodyPr wrap="none" rtlCol="0">
            <a:spAutoFit/>
          </a:bodyPr>
          <a:lstStyle/>
          <a:p>
            <a:r>
              <a:rPr lang="en-US" dirty="0" smtClean="0"/>
              <a:t>past.</a:t>
            </a:r>
            <a:endParaRPr lang="en-US" dirty="0"/>
          </a:p>
        </p:txBody>
      </p:sp>
      <p:sp>
        <p:nvSpPr>
          <p:cNvPr id="39" name="TextBox 38"/>
          <p:cNvSpPr txBox="1"/>
          <p:nvPr/>
        </p:nvSpPr>
        <p:spPr>
          <a:xfrm>
            <a:off x="654299" y="3889572"/>
            <a:ext cx="718353" cy="369332"/>
          </a:xfrm>
          <a:prstGeom prst="rect">
            <a:avLst/>
          </a:prstGeom>
          <a:noFill/>
        </p:spPr>
        <p:txBody>
          <a:bodyPr wrap="none" rtlCol="0">
            <a:spAutoFit/>
          </a:bodyPr>
          <a:lstStyle/>
          <a:p>
            <a:r>
              <a:rPr lang="en-US" dirty="0" smtClean="0"/>
              <a:t>Many</a:t>
            </a:r>
            <a:endParaRPr lang="en-US" dirty="0"/>
          </a:p>
        </p:txBody>
      </p:sp>
      <p:sp>
        <p:nvSpPr>
          <p:cNvPr id="40" name="TextBox 39"/>
          <p:cNvSpPr txBox="1"/>
          <p:nvPr/>
        </p:nvSpPr>
        <p:spPr>
          <a:xfrm>
            <a:off x="1492028" y="3881908"/>
            <a:ext cx="685329" cy="369332"/>
          </a:xfrm>
          <a:prstGeom prst="rect">
            <a:avLst/>
          </a:prstGeom>
          <a:noFill/>
        </p:spPr>
        <p:txBody>
          <a:bodyPr wrap="none" rtlCol="0">
            <a:spAutoFit/>
          </a:bodyPr>
          <a:lstStyle/>
          <a:p>
            <a:r>
              <a:rPr lang="en-US" dirty="0" smtClean="0"/>
              <a:t>years</a:t>
            </a:r>
            <a:endParaRPr lang="en-US" dirty="0"/>
          </a:p>
        </p:txBody>
      </p:sp>
      <p:sp>
        <p:nvSpPr>
          <p:cNvPr id="41" name="TextBox 40"/>
          <p:cNvSpPr txBox="1"/>
          <p:nvPr/>
        </p:nvSpPr>
        <p:spPr>
          <a:xfrm>
            <a:off x="2213314" y="3881908"/>
            <a:ext cx="525617" cy="369332"/>
          </a:xfrm>
          <a:prstGeom prst="rect">
            <a:avLst/>
          </a:prstGeom>
          <a:noFill/>
        </p:spPr>
        <p:txBody>
          <a:bodyPr wrap="none" rtlCol="0">
            <a:spAutoFit/>
          </a:bodyPr>
          <a:lstStyle/>
          <a:p>
            <a:r>
              <a:rPr lang="en-US" dirty="0" smtClean="0"/>
              <a:t>ago</a:t>
            </a:r>
            <a:endParaRPr lang="en-US" dirty="0"/>
          </a:p>
        </p:txBody>
      </p:sp>
      <p:sp>
        <p:nvSpPr>
          <p:cNvPr id="42" name="TextBox 41"/>
          <p:cNvSpPr txBox="1"/>
          <p:nvPr/>
        </p:nvSpPr>
        <p:spPr>
          <a:xfrm>
            <a:off x="2738931" y="3892724"/>
            <a:ext cx="951891" cy="369332"/>
          </a:xfrm>
          <a:prstGeom prst="rect">
            <a:avLst/>
          </a:prstGeom>
          <a:noFill/>
        </p:spPr>
        <p:txBody>
          <a:bodyPr wrap="none" rtlCol="0">
            <a:spAutoFit/>
          </a:bodyPr>
          <a:lstStyle/>
          <a:p>
            <a:r>
              <a:rPr lang="en-US" dirty="0" smtClean="0"/>
              <a:t>Leopard</a:t>
            </a:r>
            <a:endParaRPr lang="en-US" dirty="0"/>
          </a:p>
        </p:txBody>
      </p:sp>
      <p:sp>
        <p:nvSpPr>
          <p:cNvPr id="43" name="TextBox 42"/>
          <p:cNvSpPr txBox="1"/>
          <p:nvPr/>
        </p:nvSpPr>
        <p:spPr>
          <a:xfrm>
            <a:off x="3695900" y="3892724"/>
            <a:ext cx="550526" cy="369332"/>
          </a:xfrm>
          <a:prstGeom prst="rect">
            <a:avLst/>
          </a:prstGeom>
          <a:noFill/>
        </p:spPr>
        <p:txBody>
          <a:bodyPr wrap="none" rtlCol="0">
            <a:spAutoFit/>
          </a:bodyPr>
          <a:lstStyle/>
          <a:p>
            <a:r>
              <a:rPr lang="en-US" dirty="0" smtClean="0"/>
              <a:t>was</a:t>
            </a:r>
            <a:endParaRPr lang="en-US" dirty="0"/>
          </a:p>
        </p:txBody>
      </p:sp>
      <p:sp>
        <p:nvSpPr>
          <p:cNvPr id="44" name="TextBox 43"/>
          <p:cNvSpPr txBox="1"/>
          <p:nvPr/>
        </p:nvSpPr>
        <p:spPr>
          <a:xfrm>
            <a:off x="4246426" y="3895876"/>
            <a:ext cx="295236" cy="369332"/>
          </a:xfrm>
          <a:prstGeom prst="rect">
            <a:avLst/>
          </a:prstGeom>
          <a:noFill/>
        </p:spPr>
        <p:txBody>
          <a:bodyPr wrap="none" rtlCol="0">
            <a:spAutoFit/>
          </a:bodyPr>
          <a:lstStyle/>
          <a:p>
            <a:r>
              <a:rPr lang="en-US" dirty="0" smtClean="0"/>
              <a:t>a</a:t>
            </a:r>
            <a:endParaRPr lang="en-US" dirty="0"/>
          </a:p>
        </p:txBody>
      </p:sp>
      <p:sp>
        <p:nvSpPr>
          <p:cNvPr id="45" name="TextBox 44"/>
          <p:cNvSpPr txBox="1"/>
          <p:nvPr/>
        </p:nvSpPr>
        <p:spPr>
          <a:xfrm>
            <a:off x="4541662" y="3898709"/>
            <a:ext cx="982097" cy="369332"/>
          </a:xfrm>
          <a:prstGeom prst="rect">
            <a:avLst/>
          </a:prstGeom>
          <a:noFill/>
        </p:spPr>
        <p:txBody>
          <a:bodyPr wrap="none" rtlCol="0">
            <a:spAutoFit/>
          </a:bodyPr>
          <a:lstStyle/>
          <a:p>
            <a:r>
              <a:rPr lang="en-US" dirty="0" smtClean="0"/>
              <a:t>creature</a:t>
            </a:r>
            <a:endParaRPr lang="en-US" dirty="0"/>
          </a:p>
        </p:txBody>
      </p:sp>
      <p:sp>
        <p:nvSpPr>
          <p:cNvPr id="46" name="TextBox 45"/>
          <p:cNvSpPr txBox="1"/>
          <p:nvPr/>
        </p:nvSpPr>
        <p:spPr>
          <a:xfrm>
            <a:off x="5523759" y="3881908"/>
            <a:ext cx="601246" cy="369332"/>
          </a:xfrm>
          <a:prstGeom prst="rect">
            <a:avLst/>
          </a:prstGeom>
          <a:noFill/>
        </p:spPr>
        <p:txBody>
          <a:bodyPr wrap="none" rtlCol="0">
            <a:spAutoFit/>
          </a:bodyPr>
          <a:lstStyle/>
          <a:p>
            <a:r>
              <a:rPr lang="en-US" dirty="0" smtClean="0"/>
              <a:t>with</a:t>
            </a:r>
            <a:endParaRPr lang="en-US" dirty="0"/>
          </a:p>
        </p:txBody>
      </p:sp>
      <p:sp>
        <p:nvSpPr>
          <p:cNvPr id="47" name="TextBox 46"/>
          <p:cNvSpPr txBox="1"/>
          <p:nvPr/>
        </p:nvSpPr>
        <p:spPr>
          <a:xfrm>
            <a:off x="6130100" y="3886420"/>
            <a:ext cx="427671" cy="369332"/>
          </a:xfrm>
          <a:prstGeom prst="rect">
            <a:avLst/>
          </a:prstGeom>
          <a:noFill/>
        </p:spPr>
        <p:txBody>
          <a:bodyPr wrap="none" rtlCol="0">
            <a:spAutoFit/>
          </a:bodyPr>
          <a:lstStyle/>
          <a:p>
            <a:r>
              <a:rPr lang="en-US" dirty="0" smtClean="0"/>
              <a:t>no</a:t>
            </a:r>
            <a:endParaRPr lang="en-US" dirty="0"/>
          </a:p>
        </p:txBody>
      </p:sp>
      <p:sp>
        <p:nvSpPr>
          <p:cNvPr id="48" name="TextBox 47"/>
          <p:cNvSpPr txBox="1"/>
          <p:nvPr/>
        </p:nvSpPr>
        <p:spPr>
          <a:xfrm>
            <a:off x="6677875" y="3881908"/>
            <a:ext cx="743826" cy="369332"/>
          </a:xfrm>
          <a:prstGeom prst="rect">
            <a:avLst/>
          </a:prstGeom>
          <a:noFill/>
        </p:spPr>
        <p:txBody>
          <a:bodyPr wrap="none" rtlCol="0">
            <a:spAutoFit/>
          </a:bodyPr>
          <a:lstStyle/>
          <a:p>
            <a:r>
              <a:rPr lang="en-US" dirty="0" smtClean="0"/>
              <a:t>spots.</a:t>
            </a:r>
            <a:endParaRPr lang="en-US" dirty="0"/>
          </a:p>
        </p:txBody>
      </p:sp>
      <p:sp>
        <p:nvSpPr>
          <p:cNvPr id="49" name="TextBox 48"/>
          <p:cNvSpPr txBox="1"/>
          <p:nvPr/>
        </p:nvSpPr>
        <p:spPr>
          <a:xfrm>
            <a:off x="654299" y="4400488"/>
            <a:ext cx="573632" cy="369332"/>
          </a:xfrm>
          <a:prstGeom prst="rect">
            <a:avLst/>
          </a:prstGeom>
          <a:noFill/>
        </p:spPr>
        <p:txBody>
          <a:bodyPr wrap="none" rtlCol="0">
            <a:spAutoFit/>
          </a:bodyPr>
          <a:lstStyle/>
          <a:p>
            <a:r>
              <a:rPr lang="en-US" dirty="0" smtClean="0"/>
              <a:t>One</a:t>
            </a:r>
            <a:endParaRPr lang="en-US" dirty="0"/>
          </a:p>
        </p:txBody>
      </p:sp>
      <p:sp>
        <p:nvSpPr>
          <p:cNvPr id="50" name="TextBox 49"/>
          <p:cNvSpPr txBox="1"/>
          <p:nvPr/>
        </p:nvSpPr>
        <p:spPr>
          <a:xfrm>
            <a:off x="1412246" y="4392824"/>
            <a:ext cx="578591" cy="369332"/>
          </a:xfrm>
          <a:prstGeom prst="rect">
            <a:avLst/>
          </a:prstGeom>
          <a:noFill/>
        </p:spPr>
        <p:txBody>
          <a:bodyPr wrap="none" rtlCol="0">
            <a:spAutoFit/>
          </a:bodyPr>
          <a:lstStyle/>
          <a:p>
            <a:r>
              <a:rPr lang="en-US" dirty="0" smtClean="0"/>
              <a:t>day,</a:t>
            </a:r>
            <a:endParaRPr lang="en-US" dirty="0"/>
          </a:p>
        </p:txBody>
      </p:sp>
      <p:sp>
        <p:nvSpPr>
          <p:cNvPr id="51" name="TextBox 50"/>
          <p:cNvSpPr txBox="1"/>
          <p:nvPr/>
        </p:nvSpPr>
        <p:spPr>
          <a:xfrm>
            <a:off x="2319705" y="4392824"/>
            <a:ext cx="420796" cy="369332"/>
          </a:xfrm>
          <a:prstGeom prst="rect">
            <a:avLst/>
          </a:prstGeom>
          <a:noFill/>
        </p:spPr>
        <p:txBody>
          <a:bodyPr wrap="none" rtlCol="0">
            <a:spAutoFit/>
          </a:bodyPr>
          <a:lstStyle/>
          <a:p>
            <a:r>
              <a:rPr lang="en-US" dirty="0" smtClean="0"/>
              <a:t>he</a:t>
            </a:r>
            <a:endParaRPr lang="en-US" dirty="0"/>
          </a:p>
        </p:txBody>
      </p:sp>
      <p:sp>
        <p:nvSpPr>
          <p:cNvPr id="52" name="TextBox 51"/>
          <p:cNvSpPr txBox="1"/>
          <p:nvPr/>
        </p:nvSpPr>
        <p:spPr>
          <a:xfrm>
            <a:off x="2845322" y="4403640"/>
            <a:ext cx="550526" cy="369332"/>
          </a:xfrm>
          <a:prstGeom prst="rect">
            <a:avLst/>
          </a:prstGeom>
          <a:noFill/>
        </p:spPr>
        <p:txBody>
          <a:bodyPr wrap="none" rtlCol="0">
            <a:spAutoFit/>
          </a:bodyPr>
          <a:lstStyle/>
          <a:p>
            <a:r>
              <a:rPr lang="en-US" dirty="0" smtClean="0"/>
              <a:t>was</a:t>
            </a:r>
            <a:endParaRPr lang="en-US" dirty="0"/>
          </a:p>
        </p:txBody>
      </p:sp>
      <p:sp>
        <p:nvSpPr>
          <p:cNvPr id="53" name="TextBox 52"/>
          <p:cNvSpPr txBox="1"/>
          <p:nvPr/>
        </p:nvSpPr>
        <p:spPr>
          <a:xfrm>
            <a:off x="3447926" y="4409625"/>
            <a:ext cx="926418" cy="369332"/>
          </a:xfrm>
          <a:prstGeom prst="rect">
            <a:avLst/>
          </a:prstGeom>
          <a:noFill/>
        </p:spPr>
        <p:txBody>
          <a:bodyPr wrap="none" rtlCol="0">
            <a:spAutoFit/>
          </a:bodyPr>
          <a:lstStyle/>
          <a:p>
            <a:r>
              <a:rPr lang="en-US" dirty="0" smtClean="0"/>
              <a:t>relaxing</a:t>
            </a:r>
            <a:endParaRPr lang="en-US" dirty="0"/>
          </a:p>
        </p:txBody>
      </p:sp>
      <p:sp>
        <p:nvSpPr>
          <p:cNvPr id="54" name="TextBox 53"/>
          <p:cNvSpPr txBox="1"/>
          <p:nvPr/>
        </p:nvSpPr>
        <p:spPr>
          <a:xfrm>
            <a:off x="4352817" y="4406792"/>
            <a:ext cx="358917" cy="369332"/>
          </a:xfrm>
          <a:prstGeom prst="rect">
            <a:avLst/>
          </a:prstGeom>
          <a:noFill/>
        </p:spPr>
        <p:txBody>
          <a:bodyPr wrap="none" rtlCol="0">
            <a:spAutoFit/>
          </a:bodyPr>
          <a:lstStyle/>
          <a:p>
            <a:r>
              <a:rPr lang="en-US" dirty="0" smtClean="0"/>
              <a:t>in</a:t>
            </a:r>
            <a:endParaRPr lang="en-US" dirty="0"/>
          </a:p>
        </p:txBody>
      </p:sp>
      <p:sp>
        <p:nvSpPr>
          <p:cNvPr id="55" name="TextBox 54"/>
          <p:cNvSpPr txBox="1"/>
          <p:nvPr/>
        </p:nvSpPr>
        <p:spPr>
          <a:xfrm>
            <a:off x="4648053" y="4409625"/>
            <a:ext cx="498116" cy="369332"/>
          </a:xfrm>
          <a:prstGeom prst="rect">
            <a:avLst/>
          </a:prstGeom>
          <a:noFill/>
        </p:spPr>
        <p:txBody>
          <a:bodyPr wrap="none" rtlCol="0">
            <a:spAutoFit/>
          </a:bodyPr>
          <a:lstStyle/>
          <a:p>
            <a:r>
              <a:rPr lang="en-US" dirty="0" smtClean="0"/>
              <a:t>the</a:t>
            </a:r>
            <a:endParaRPr lang="en-US" dirty="0"/>
          </a:p>
        </p:txBody>
      </p:sp>
      <p:sp>
        <p:nvSpPr>
          <p:cNvPr id="56" name="TextBox 55"/>
          <p:cNvSpPr txBox="1"/>
          <p:nvPr/>
        </p:nvSpPr>
        <p:spPr>
          <a:xfrm>
            <a:off x="5146169" y="4409625"/>
            <a:ext cx="742924" cy="369332"/>
          </a:xfrm>
          <a:prstGeom prst="rect">
            <a:avLst/>
          </a:prstGeom>
          <a:noFill/>
        </p:spPr>
        <p:txBody>
          <a:bodyPr wrap="none" rtlCol="0">
            <a:spAutoFit/>
          </a:bodyPr>
          <a:lstStyle/>
          <a:p>
            <a:r>
              <a:rPr lang="en-US" dirty="0" smtClean="0"/>
              <a:t>shade</a:t>
            </a:r>
            <a:endParaRPr lang="en-US" dirty="0"/>
          </a:p>
        </p:txBody>
      </p:sp>
      <p:sp>
        <p:nvSpPr>
          <p:cNvPr id="57" name="TextBox 56"/>
          <p:cNvSpPr txBox="1"/>
          <p:nvPr/>
        </p:nvSpPr>
        <p:spPr>
          <a:xfrm>
            <a:off x="5936492" y="4409625"/>
            <a:ext cx="377026" cy="369332"/>
          </a:xfrm>
          <a:prstGeom prst="rect">
            <a:avLst/>
          </a:prstGeom>
          <a:noFill/>
        </p:spPr>
        <p:txBody>
          <a:bodyPr wrap="none" rtlCol="0">
            <a:spAutoFit/>
          </a:bodyPr>
          <a:lstStyle/>
          <a:p>
            <a:r>
              <a:rPr lang="en-US" dirty="0" smtClean="0"/>
              <a:t>of</a:t>
            </a:r>
            <a:endParaRPr lang="en-US" dirty="0"/>
          </a:p>
        </p:txBody>
      </p:sp>
      <p:sp>
        <p:nvSpPr>
          <p:cNvPr id="58" name="TextBox 57"/>
          <p:cNvSpPr txBox="1"/>
          <p:nvPr/>
        </p:nvSpPr>
        <p:spPr>
          <a:xfrm>
            <a:off x="6410153" y="4412981"/>
            <a:ext cx="295236" cy="369332"/>
          </a:xfrm>
          <a:prstGeom prst="rect">
            <a:avLst/>
          </a:prstGeom>
          <a:noFill/>
        </p:spPr>
        <p:txBody>
          <a:bodyPr wrap="none" rtlCol="0">
            <a:spAutoFit/>
          </a:bodyPr>
          <a:lstStyle/>
          <a:p>
            <a:r>
              <a:rPr lang="en-US" dirty="0"/>
              <a:t>a</a:t>
            </a:r>
          </a:p>
        </p:txBody>
      </p:sp>
      <p:sp>
        <p:nvSpPr>
          <p:cNvPr id="59" name="TextBox 58"/>
          <p:cNvSpPr txBox="1"/>
          <p:nvPr/>
        </p:nvSpPr>
        <p:spPr>
          <a:xfrm>
            <a:off x="6714957" y="4406792"/>
            <a:ext cx="706744" cy="369332"/>
          </a:xfrm>
          <a:prstGeom prst="rect">
            <a:avLst/>
          </a:prstGeom>
          <a:noFill/>
        </p:spPr>
        <p:txBody>
          <a:bodyPr wrap="none" rtlCol="0">
            <a:spAutoFit/>
          </a:bodyPr>
          <a:lstStyle/>
          <a:p>
            <a:r>
              <a:rPr lang="en-US" dirty="0" smtClean="0"/>
              <a:t>thorn</a:t>
            </a:r>
            <a:endParaRPr lang="en-US" dirty="0"/>
          </a:p>
        </p:txBody>
      </p:sp>
      <p:sp>
        <p:nvSpPr>
          <p:cNvPr id="60" name="TextBox 59"/>
          <p:cNvSpPr txBox="1"/>
          <p:nvPr/>
        </p:nvSpPr>
        <p:spPr>
          <a:xfrm>
            <a:off x="840079" y="4830519"/>
            <a:ext cx="572167" cy="369332"/>
          </a:xfrm>
          <a:prstGeom prst="rect">
            <a:avLst/>
          </a:prstGeom>
          <a:noFill/>
        </p:spPr>
        <p:txBody>
          <a:bodyPr wrap="none" rtlCol="0">
            <a:spAutoFit/>
          </a:bodyPr>
          <a:lstStyle/>
          <a:p>
            <a:r>
              <a:rPr lang="en-US" dirty="0" smtClean="0"/>
              <a:t>tree</a:t>
            </a:r>
            <a:endParaRPr lang="en-US" dirty="0"/>
          </a:p>
        </p:txBody>
      </p:sp>
      <p:sp>
        <p:nvSpPr>
          <p:cNvPr id="61" name="TextBox 60"/>
          <p:cNvSpPr txBox="1"/>
          <p:nvPr/>
        </p:nvSpPr>
        <p:spPr>
          <a:xfrm>
            <a:off x="1612623" y="4830519"/>
            <a:ext cx="707082" cy="369332"/>
          </a:xfrm>
          <a:prstGeom prst="rect">
            <a:avLst/>
          </a:prstGeom>
          <a:noFill/>
        </p:spPr>
        <p:txBody>
          <a:bodyPr wrap="none" rtlCol="0">
            <a:spAutoFit/>
          </a:bodyPr>
          <a:lstStyle/>
          <a:p>
            <a:r>
              <a:rPr lang="en-US" dirty="0" smtClean="0"/>
              <a:t>when</a:t>
            </a:r>
            <a:endParaRPr lang="en-US" dirty="0"/>
          </a:p>
        </p:txBody>
      </p:sp>
      <p:sp>
        <p:nvSpPr>
          <p:cNvPr id="62" name="TextBox 61"/>
          <p:cNvSpPr txBox="1"/>
          <p:nvPr/>
        </p:nvSpPr>
        <p:spPr>
          <a:xfrm>
            <a:off x="2380535" y="4830519"/>
            <a:ext cx="719931" cy="369332"/>
          </a:xfrm>
          <a:prstGeom prst="rect">
            <a:avLst/>
          </a:prstGeom>
          <a:noFill/>
        </p:spPr>
        <p:txBody>
          <a:bodyPr wrap="none" rtlCol="0">
            <a:spAutoFit/>
          </a:bodyPr>
          <a:lstStyle/>
          <a:p>
            <a:r>
              <a:rPr lang="en-US" dirty="0" smtClean="0"/>
              <a:t>Zebra</a:t>
            </a:r>
            <a:endParaRPr lang="en-US" dirty="0"/>
          </a:p>
        </p:txBody>
      </p:sp>
      <p:sp>
        <p:nvSpPr>
          <p:cNvPr id="63" name="TextBox 62"/>
          <p:cNvSpPr txBox="1"/>
          <p:nvPr/>
        </p:nvSpPr>
        <p:spPr>
          <a:xfrm>
            <a:off x="3100466" y="4830519"/>
            <a:ext cx="854283" cy="369332"/>
          </a:xfrm>
          <a:prstGeom prst="rect">
            <a:avLst/>
          </a:prstGeom>
          <a:noFill/>
        </p:spPr>
        <p:txBody>
          <a:bodyPr wrap="none" rtlCol="0">
            <a:spAutoFit/>
          </a:bodyPr>
          <a:lstStyle/>
          <a:p>
            <a:r>
              <a:rPr lang="en-US" dirty="0" smtClean="0"/>
              <a:t>walked</a:t>
            </a:r>
            <a:endParaRPr lang="en-US" dirty="0"/>
          </a:p>
        </p:txBody>
      </p:sp>
      <p:sp>
        <p:nvSpPr>
          <p:cNvPr id="64" name="TextBox 63"/>
          <p:cNvSpPr txBox="1"/>
          <p:nvPr/>
        </p:nvSpPr>
        <p:spPr>
          <a:xfrm>
            <a:off x="3978704" y="4830519"/>
            <a:ext cx="642386" cy="369332"/>
          </a:xfrm>
          <a:prstGeom prst="rect">
            <a:avLst/>
          </a:prstGeom>
          <a:noFill/>
        </p:spPr>
        <p:txBody>
          <a:bodyPr wrap="none" rtlCol="0">
            <a:spAutoFit/>
          </a:bodyPr>
          <a:lstStyle/>
          <a:p>
            <a:r>
              <a:rPr lang="en-US" dirty="0" smtClean="0"/>
              <a:t>past.</a:t>
            </a:r>
            <a:endParaRPr lang="en-US" dirty="0"/>
          </a:p>
        </p:txBody>
      </p:sp>
      <p:cxnSp>
        <p:nvCxnSpPr>
          <p:cNvPr id="65" name="Straight Connector 64"/>
          <p:cNvCxnSpPr/>
          <p:nvPr/>
        </p:nvCxnSpPr>
        <p:spPr>
          <a:xfrm flipV="1">
            <a:off x="654299" y="3624177"/>
            <a:ext cx="7700201" cy="33423"/>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68" name="Rectangle 67"/>
          <p:cNvSpPr/>
          <p:nvPr/>
        </p:nvSpPr>
        <p:spPr>
          <a:xfrm>
            <a:off x="2282894" y="6139415"/>
            <a:ext cx="6858000" cy="646331"/>
          </a:xfrm>
          <a:prstGeom prst="rect">
            <a:avLst/>
          </a:prstGeom>
        </p:spPr>
        <p:txBody>
          <a:bodyPr wrap="square">
            <a:spAutoFit/>
          </a:bodyPr>
          <a:lstStyle/>
          <a:p>
            <a:r>
              <a:rPr lang="en-US" sz="1200" i="1" dirty="0"/>
              <a:t>Draper, K., and Spaull, S. (2015). Examining oral reading fluency among grade 5 rural English Second Language (ESL) learners in South Africa: Analysis of NEEDU 2013. South African Journal of Childhood Education 5(2) pp.44-77.</a:t>
            </a:r>
          </a:p>
        </p:txBody>
      </p:sp>
      <p:sp>
        <p:nvSpPr>
          <p:cNvPr id="69" name="TextBox 68"/>
          <p:cNvSpPr txBox="1"/>
          <p:nvPr/>
        </p:nvSpPr>
        <p:spPr>
          <a:xfrm>
            <a:off x="7619304" y="1994069"/>
            <a:ext cx="1521589" cy="584776"/>
          </a:xfrm>
          <a:prstGeom prst="rect">
            <a:avLst/>
          </a:prstGeom>
          <a:solidFill>
            <a:schemeClr val="bg1">
              <a:lumMod val="85000"/>
            </a:schemeClr>
          </a:solidFill>
        </p:spPr>
        <p:txBody>
          <a:bodyPr wrap="square" rtlCol="0">
            <a:spAutoFit/>
          </a:bodyPr>
          <a:lstStyle/>
          <a:p>
            <a:r>
              <a:rPr lang="en-US" sz="1600" dirty="0" smtClean="0"/>
              <a:t>Recommended rate at Gr5</a:t>
            </a:r>
            <a:endParaRPr lang="en-US" sz="1600" dirty="0"/>
          </a:p>
        </p:txBody>
      </p:sp>
      <p:sp>
        <p:nvSpPr>
          <p:cNvPr id="70" name="TextBox 69"/>
          <p:cNvSpPr txBox="1"/>
          <p:nvPr/>
        </p:nvSpPr>
        <p:spPr>
          <a:xfrm>
            <a:off x="7593705" y="3898709"/>
            <a:ext cx="1521589" cy="1077218"/>
          </a:xfrm>
          <a:prstGeom prst="rect">
            <a:avLst/>
          </a:prstGeom>
          <a:solidFill>
            <a:schemeClr val="bg1">
              <a:lumMod val="85000"/>
            </a:schemeClr>
          </a:solidFill>
        </p:spPr>
        <p:txBody>
          <a:bodyPr wrap="square" rtlCol="0">
            <a:spAutoFit/>
          </a:bodyPr>
          <a:lstStyle/>
          <a:p>
            <a:r>
              <a:rPr lang="en-US" sz="1600" dirty="0" smtClean="0"/>
              <a:t>40% of SA rural Gr5 learners  (&lt;40WCPM) WCPM</a:t>
            </a:r>
            <a:endParaRPr lang="en-US" sz="1600" dirty="0"/>
          </a:p>
        </p:txBody>
      </p:sp>
    </p:spTree>
    <p:extLst>
      <p:ext uri="{BB962C8B-B14F-4D97-AF65-F5344CB8AC3E}">
        <p14:creationId xmlns:p14="http://schemas.microsoft.com/office/powerpoint/2010/main" val="24570155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46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92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138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184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230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276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322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368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414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460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506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552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598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644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690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736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782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828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874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920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966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1012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1058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1104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1150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1196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grpId="0" nodeType="withEffect">
                                  <p:stCondLst>
                                    <p:cond delay="46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196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346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496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646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796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grpId="0" nodeType="withEffect">
                                  <p:stCondLst>
                                    <p:cond delay="946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1096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grpId="0" nodeType="withEffect">
                                  <p:stCondLst>
                                    <p:cond delay="1246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1396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grpId="0" nodeType="withEffect">
                                  <p:stCondLst>
                                    <p:cond delay="1546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grpId="0" nodeType="withEffect">
                                  <p:stCondLst>
                                    <p:cond delay="1696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1846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1996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grpId="0" nodeType="withEffect">
                                  <p:stCondLst>
                                    <p:cond delay="2146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2296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24460"/>
                                  </p:stCondLst>
                                  <p:childTnLst>
                                    <p:set>
                                      <p:cBhvr>
                                        <p:cTn id="90" dur="1" fill="hold">
                                          <p:stCondLst>
                                            <p:cond delay="0"/>
                                          </p:stCondLst>
                                        </p:cTn>
                                        <p:tgtEl>
                                          <p:spTgt spid="55"/>
                                        </p:tgtEl>
                                        <p:attrNameLst>
                                          <p:attrName>style.visibility</p:attrName>
                                        </p:attrNameLst>
                                      </p:cBhvr>
                                      <p:to>
                                        <p:strVal val="visible"/>
                                      </p:to>
                                    </p:set>
                                  </p:childTnLst>
                                </p:cTn>
                              </p:par>
                              <p:par>
                                <p:cTn id="91" presetID="1" presetClass="entr" presetSubtype="0" fill="hold" grpId="0" nodeType="withEffect">
                                  <p:stCondLst>
                                    <p:cond delay="25960"/>
                                  </p:stCondLst>
                                  <p:childTnLst>
                                    <p:set>
                                      <p:cBhvr>
                                        <p:cTn id="92" dur="1" fill="hold">
                                          <p:stCondLst>
                                            <p:cond delay="0"/>
                                          </p:stCondLst>
                                        </p:cTn>
                                        <p:tgtEl>
                                          <p:spTgt spid="56"/>
                                        </p:tgtEl>
                                        <p:attrNameLst>
                                          <p:attrName>style.visibility</p:attrName>
                                        </p:attrNameLst>
                                      </p:cBhvr>
                                      <p:to>
                                        <p:strVal val="visible"/>
                                      </p:to>
                                    </p:set>
                                  </p:childTnLst>
                                </p:cTn>
                              </p:par>
                              <p:par>
                                <p:cTn id="93" presetID="1" presetClass="entr" presetSubtype="0" fill="hold" grpId="0" nodeType="withEffect">
                                  <p:stCondLst>
                                    <p:cond delay="27460"/>
                                  </p:stCondLst>
                                  <p:childTnLst>
                                    <p:set>
                                      <p:cBhvr>
                                        <p:cTn id="94" dur="1" fill="hold">
                                          <p:stCondLst>
                                            <p:cond delay="0"/>
                                          </p:stCondLst>
                                        </p:cTn>
                                        <p:tgtEl>
                                          <p:spTgt spid="57"/>
                                        </p:tgtEl>
                                        <p:attrNameLst>
                                          <p:attrName>style.visibility</p:attrName>
                                        </p:attrNameLst>
                                      </p:cBhvr>
                                      <p:to>
                                        <p:strVal val="visible"/>
                                      </p:to>
                                    </p:set>
                                  </p:childTnLst>
                                </p:cTn>
                              </p:par>
                              <p:par>
                                <p:cTn id="95" presetID="1" presetClass="entr" presetSubtype="0" fill="hold" grpId="0" nodeType="withEffect">
                                  <p:stCondLst>
                                    <p:cond delay="2896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ntr" presetSubtype="0" fill="hold" grpId="0" nodeType="withEffect">
                                  <p:stCondLst>
                                    <p:cond delay="3046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grpId="0" nodeType="withEffect">
                                  <p:stCondLst>
                                    <p:cond delay="31960"/>
                                  </p:stCondLst>
                                  <p:childTnLst>
                                    <p:set>
                                      <p:cBhvr>
                                        <p:cTn id="100" dur="1" fill="hold">
                                          <p:stCondLst>
                                            <p:cond delay="0"/>
                                          </p:stCondLst>
                                        </p:cTn>
                                        <p:tgtEl>
                                          <p:spTgt spid="60"/>
                                        </p:tgtEl>
                                        <p:attrNameLst>
                                          <p:attrName>style.visibility</p:attrName>
                                        </p:attrNameLst>
                                      </p:cBhvr>
                                      <p:to>
                                        <p:strVal val="visible"/>
                                      </p:to>
                                    </p:set>
                                  </p:childTnLst>
                                </p:cTn>
                              </p:par>
                              <p:par>
                                <p:cTn id="101" presetID="1" presetClass="entr" presetSubtype="0" fill="hold" grpId="0" nodeType="withEffect">
                                  <p:stCondLst>
                                    <p:cond delay="33460"/>
                                  </p:stCondLst>
                                  <p:childTnLst>
                                    <p:set>
                                      <p:cBhvr>
                                        <p:cTn id="102" dur="1" fill="hold">
                                          <p:stCondLst>
                                            <p:cond delay="0"/>
                                          </p:stCondLst>
                                        </p:cTn>
                                        <p:tgtEl>
                                          <p:spTgt spid="61"/>
                                        </p:tgtEl>
                                        <p:attrNameLst>
                                          <p:attrName>style.visibility</p:attrName>
                                        </p:attrNameLst>
                                      </p:cBhvr>
                                      <p:to>
                                        <p:strVal val="visible"/>
                                      </p:to>
                                    </p:set>
                                  </p:childTnLst>
                                </p:cTn>
                              </p:par>
                              <p:par>
                                <p:cTn id="103" presetID="1" presetClass="entr" presetSubtype="0" fill="hold" grpId="0" nodeType="withEffect">
                                  <p:stCondLst>
                                    <p:cond delay="34960"/>
                                  </p:stCondLst>
                                  <p:childTnLst>
                                    <p:set>
                                      <p:cBhvr>
                                        <p:cTn id="104" dur="1" fill="hold">
                                          <p:stCondLst>
                                            <p:cond delay="0"/>
                                          </p:stCondLst>
                                        </p:cTn>
                                        <p:tgtEl>
                                          <p:spTgt spid="62"/>
                                        </p:tgtEl>
                                        <p:attrNameLst>
                                          <p:attrName>style.visibility</p:attrName>
                                        </p:attrNameLst>
                                      </p:cBhvr>
                                      <p:to>
                                        <p:strVal val="visible"/>
                                      </p:to>
                                    </p:set>
                                  </p:childTnLst>
                                </p:cTn>
                              </p:par>
                              <p:par>
                                <p:cTn id="105" presetID="1" presetClass="entr" presetSubtype="0" fill="hold" grpId="0" nodeType="withEffect">
                                  <p:stCondLst>
                                    <p:cond delay="36460"/>
                                  </p:stCondLst>
                                  <p:childTnLst>
                                    <p:set>
                                      <p:cBhvr>
                                        <p:cTn id="106" dur="1" fill="hold">
                                          <p:stCondLst>
                                            <p:cond delay="0"/>
                                          </p:stCondLst>
                                        </p:cTn>
                                        <p:tgtEl>
                                          <p:spTgt spid="63"/>
                                        </p:tgtEl>
                                        <p:attrNameLst>
                                          <p:attrName>style.visibility</p:attrName>
                                        </p:attrNameLst>
                                      </p:cBhvr>
                                      <p:to>
                                        <p:strVal val="visible"/>
                                      </p:to>
                                    </p:set>
                                  </p:childTnLst>
                                </p:cTn>
                              </p:par>
                              <p:par>
                                <p:cTn id="107" presetID="1" presetClass="entr" presetSubtype="0" fill="hold" grpId="0" nodeType="withEffect">
                                  <p:stCondLst>
                                    <p:cond delay="37960"/>
                                  </p:stCondLst>
                                  <p:childTnLst>
                                    <p:set>
                                      <p:cBhvr>
                                        <p:cTn id="10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274638"/>
            <a:ext cx="8229600" cy="477381"/>
          </a:xfrm>
        </p:spPr>
        <p:txBody>
          <a:bodyPr>
            <a:noAutofit/>
          </a:bodyPr>
          <a:lstStyle/>
          <a:p>
            <a:r>
              <a:rPr lang="en-US" sz="3200" b="1" dirty="0" smtClean="0">
                <a:solidFill>
                  <a:prstClr val="black">
                    <a:lumMod val="75000"/>
                    <a:lumOff val="25000"/>
                  </a:prstClr>
                </a:solidFill>
                <a:cs typeface="Calibri"/>
              </a:rPr>
              <a:t>What </a:t>
            </a:r>
            <a:r>
              <a:rPr lang="en-US" sz="3200" b="1" dirty="0">
                <a:solidFill>
                  <a:prstClr val="black">
                    <a:lumMod val="75000"/>
                    <a:lumOff val="25000"/>
                  </a:prstClr>
                </a:solidFill>
                <a:cs typeface="Calibri"/>
              </a:rPr>
              <a:t>c</a:t>
            </a:r>
            <a:r>
              <a:rPr lang="en-US" sz="3200" b="1" dirty="0" smtClean="0">
                <a:solidFill>
                  <a:prstClr val="black">
                    <a:lumMod val="75000"/>
                    <a:lumOff val="25000"/>
                  </a:prstClr>
                </a:solidFill>
                <a:cs typeface="Calibri"/>
              </a:rPr>
              <a:t>an you do </a:t>
            </a:r>
            <a:r>
              <a:rPr lang="en-US" sz="3200" b="1" dirty="0" smtClean="0">
                <a:solidFill>
                  <a:prstClr val="black">
                    <a:lumMod val="75000"/>
                    <a:lumOff val="25000"/>
                  </a:prstClr>
                </a:solidFill>
                <a:cs typeface="Calibri"/>
              </a:rPr>
              <a:t>about this?</a:t>
            </a:r>
            <a:endParaRPr lang="en-US" sz="3200" dirty="0"/>
          </a:p>
        </p:txBody>
      </p:sp>
      <p:pic>
        <p:nvPicPr>
          <p:cNvPr id="10" name="Picture 9"/>
          <p:cNvPicPr/>
          <p:nvPr/>
        </p:nvPicPr>
        <p:blipFill>
          <a:blip r:embed="rId4">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Content Placeholder 2"/>
          <p:cNvSpPr>
            <a:spLocks noGrp="1"/>
          </p:cNvSpPr>
          <p:nvPr>
            <p:ph idx="1"/>
          </p:nvPr>
        </p:nvSpPr>
        <p:spPr>
          <a:xfrm>
            <a:off x="176916" y="990600"/>
            <a:ext cx="7007982" cy="5148815"/>
          </a:xfrm>
        </p:spPr>
        <p:txBody>
          <a:bodyPr>
            <a:normAutofit fontScale="70000" lnSpcReduction="20000"/>
          </a:bodyPr>
          <a:lstStyle/>
          <a:p>
            <a:pPr marL="514350" indent="-514350" algn="just">
              <a:buFont typeface="+mj-lt"/>
              <a:buAutoNum type="arabicPeriod"/>
            </a:pPr>
            <a:r>
              <a:rPr lang="en-US" b="1" dirty="0" smtClean="0"/>
              <a:t>Use this coalition to train teachers (</a:t>
            </a:r>
            <a:r>
              <a:rPr lang="en-US" b="1" dirty="0" err="1" smtClean="0"/>
              <a:t>CoE</a:t>
            </a:r>
            <a:r>
              <a:rPr lang="en-US" b="1" dirty="0" smtClean="0"/>
              <a:t>)</a:t>
            </a:r>
            <a:r>
              <a:rPr lang="en-US" dirty="0" smtClean="0"/>
              <a:t>: If you would like to help train teachers at your school (interns/induction) lobby as a group rather than individually. Op-eds? Private donors? Alumni?</a:t>
            </a:r>
            <a:endParaRPr lang="en-US" dirty="0" smtClean="0"/>
          </a:p>
          <a:p>
            <a:pPr marL="0" indent="0" algn="just">
              <a:buNone/>
            </a:pPr>
            <a:endParaRPr lang="en-US" dirty="0" smtClean="0"/>
          </a:p>
          <a:p>
            <a:pPr marL="514350" indent="-514350" algn="just">
              <a:buFont typeface="+mj-lt"/>
              <a:buAutoNum type="arabicPeriod"/>
            </a:pPr>
            <a:r>
              <a:rPr lang="en-US" b="1" dirty="0" smtClean="0"/>
              <a:t>Help those who want help</a:t>
            </a:r>
            <a:r>
              <a:rPr lang="en-US" dirty="0" smtClean="0"/>
              <a:t>: There ARE schools and teachers that want help. They aren’t always the closest school or the most obvious ones. You can lead a horse to water</a:t>
            </a:r>
            <a:r>
              <a:rPr lang="is-IS" dirty="0" smtClean="0"/>
              <a:t>…</a:t>
            </a:r>
            <a:endParaRPr lang="en-US" dirty="0" smtClean="0"/>
          </a:p>
          <a:p>
            <a:pPr marL="514350" indent="-514350" algn="just">
              <a:buFont typeface="+mj-lt"/>
              <a:buAutoNum type="arabicPeriod"/>
            </a:pPr>
            <a:endParaRPr lang="en-US" dirty="0"/>
          </a:p>
          <a:p>
            <a:pPr marL="514350" indent="-514350" algn="just">
              <a:buFont typeface="+mj-lt"/>
              <a:buAutoNum type="arabicPeriod"/>
            </a:pPr>
            <a:r>
              <a:rPr lang="en-US" dirty="0" smtClean="0"/>
              <a:t>Build </a:t>
            </a:r>
            <a:r>
              <a:rPr lang="en-US" b="1" dirty="0" smtClean="0"/>
              <a:t>teaching/HOD/principal capacity </a:t>
            </a:r>
            <a:r>
              <a:rPr lang="en-US" dirty="0" smtClean="0"/>
              <a:t>– 1000 principals retiring a year for 10 years (Wills, 2016)</a:t>
            </a:r>
          </a:p>
          <a:p>
            <a:pPr marL="514350" indent="-514350" algn="just">
              <a:buFont typeface="+mj-lt"/>
              <a:buAutoNum type="arabicPeriod"/>
            </a:pPr>
            <a:endParaRPr lang="en-US" dirty="0" smtClean="0"/>
          </a:p>
          <a:p>
            <a:pPr marL="514350" indent="-514350" algn="just">
              <a:buFont typeface="+mj-lt"/>
              <a:buAutoNum type="arabicPeriod"/>
            </a:pPr>
            <a:r>
              <a:rPr lang="en-US" dirty="0" smtClean="0"/>
              <a:t>Build </a:t>
            </a:r>
            <a:r>
              <a:rPr lang="en-US" b="1" dirty="0" smtClean="0"/>
              <a:t>social justice </a:t>
            </a:r>
            <a:r>
              <a:rPr lang="en-US" dirty="0" smtClean="0"/>
              <a:t>into everything that you do at the school. </a:t>
            </a:r>
            <a:r>
              <a:rPr lang="en-US" dirty="0" err="1" smtClean="0"/>
              <a:t>Parktown</a:t>
            </a:r>
            <a:r>
              <a:rPr lang="en-US" dirty="0" smtClean="0"/>
              <a:t> Girls shoes, donate a book, project topics</a:t>
            </a:r>
            <a:r>
              <a:rPr lang="is-IS" dirty="0" smtClean="0"/>
              <a:t>…</a:t>
            </a:r>
            <a:endParaRPr lang="en-US" dirty="0"/>
          </a:p>
          <a:p>
            <a:pPr marL="514350" indent="-514350" algn="just">
              <a:buFont typeface="+mj-lt"/>
              <a:buAutoNum type="arabicPeriod"/>
            </a:pPr>
            <a:endParaRPr lang="en-US" b="1" dirty="0" smtClean="0"/>
          </a:p>
          <a:p>
            <a:pPr marL="514350" indent="-514350" algn="just">
              <a:buFont typeface="+mj-lt"/>
              <a:buAutoNum type="arabicPeriod"/>
            </a:pPr>
            <a:endParaRPr lang="en-US" dirty="0" smtClean="0"/>
          </a:p>
        </p:txBody>
      </p:sp>
      <p:pic>
        <p:nvPicPr>
          <p:cNvPr id="13" name="Picture 12"/>
          <p:cNvPicPr>
            <a:picLocks noChangeAspect="1"/>
          </p:cNvPicPr>
          <p:nvPr/>
        </p:nvPicPr>
        <p:blipFill>
          <a:blip r:embed="rId5"/>
          <a:stretch>
            <a:fillRect/>
          </a:stretch>
        </p:blipFill>
        <p:spPr>
          <a:xfrm>
            <a:off x="7184898" y="1783064"/>
            <a:ext cx="1959101" cy="1874536"/>
          </a:xfrm>
          <a:prstGeom prst="rect">
            <a:avLst/>
          </a:prstGeom>
        </p:spPr>
      </p:pic>
      <p:pic>
        <p:nvPicPr>
          <p:cNvPr id="3" name="Picture 2"/>
          <p:cNvPicPr>
            <a:picLocks noChangeAspect="1"/>
          </p:cNvPicPr>
          <p:nvPr/>
        </p:nvPicPr>
        <p:blipFill>
          <a:blip r:embed="rId6"/>
          <a:stretch>
            <a:fillRect/>
          </a:stretch>
        </p:blipFill>
        <p:spPr>
          <a:xfrm>
            <a:off x="5453529" y="4485554"/>
            <a:ext cx="3690471" cy="2372446"/>
          </a:xfrm>
          <a:prstGeom prst="rect">
            <a:avLst/>
          </a:prstGeom>
        </p:spPr>
      </p:pic>
      <p:pic>
        <p:nvPicPr>
          <p:cNvPr id="7" name="Picture 6" descr="Screen Shot 2016-09-25 at 7.01.54 A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24012"/>
            <a:ext cx="9144000" cy="2180492"/>
          </a:xfrm>
          <a:prstGeom prst="rect">
            <a:avLst/>
          </a:prstGeom>
        </p:spPr>
      </p:pic>
      <p:sp>
        <p:nvSpPr>
          <p:cNvPr id="9" name="Rectangle 8"/>
          <p:cNvSpPr/>
          <p:nvPr/>
        </p:nvSpPr>
        <p:spPr>
          <a:xfrm>
            <a:off x="2212612" y="6460327"/>
            <a:ext cx="2840879" cy="307777"/>
          </a:xfrm>
          <a:prstGeom prst="rect">
            <a:avLst/>
          </a:prstGeom>
        </p:spPr>
        <p:txBody>
          <a:bodyPr wrap="none">
            <a:spAutoFit/>
          </a:bodyPr>
          <a:lstStyle/>
          <a:p>
            <a:r>
              <a:rPr lang="en-US" sz="1400" i="1" dirty="0"/>
              <a:t>See </a:t>
            </a:r>
            <a:r>
              <a:rPr lang="en-US" sz="1400" i="1" dirty="0" err="1"/>
              <a:t>Hendrik</a:t>
            </a:r>
            <a:r>
              <a:rPr lang="en-US" sz="1400" i="1" dirty="0"/>
              <a:t> van </a:t>
            </a:r>
            <a:r>
              <a:rPr lang="en-US" sz="1400" i="1" dirty="0" err="1"/>
              <a:t>Broekhuizen</a:t>
            </a:r>
            <a:r>
              <a:rPr lang="en-US" sz="1400" i="1" dirty="0"/>
              <a:t> (2016)</a:t>
            </a:r>
            <a:endParaRPr lang="en-US" sz="1400" i="1" dirty="0"/>
          </a:p>
        </p:txBody>
      </p:sp>
    </p:spTree>
    <p:extLst>
      <p:ext uri="{BB962C8B-B14F-4D97-AF65-F5344CB8AC3E}">
        <p14:creationId xmlns:p14="http://schemas.microsoft.com/office/powerpoint/2010/main" val="2247324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08000" y="393700"/>
            <a:ext cx="8128000" cy="6070600"/>
          </a:xfrm>
          <a:prstGeom prst="rect">
            <a:avLst/>
          </a:prstGeom>
        </p:spPr>
      </p:pic>
    </p:spTree>
    <p:extLst>
      <p:ext uri="{BB962C8B-B14F-4D97-AF65-F5344CB8AC3E}">
        <p14:creationId xmlns:p14="http://schemas.microsoft.com/office/powerpoint/2010/main" val="94092106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4646479" cy="3066676"/>
          </a:xfrm>
          <a:prstGeom prst="rect">
            <a:avLst/>
          </a:prstGeom>
        </p:spPr>
      </p:pic>
      <p:pic>
        <p:nvPicPr>
          <p:cNvPr id="5" name="Picture 4"/>
          <p:cNvPicPr>
            <a:picLocks noChangeAspect="1"/>
          </p:cNvPicPr>
          <p:nvPr/>
        </p:nvPicPr>
        <p:blipFill>
          <a:blip r:embed="rId3"/>
          <a:stretch>
            <a:fillRect/>
          </a:stretch>
        </p:blipFill>
        <p:spPr>
          <a:xfrm>
            <a:off x="-149412" y="4167668"/>
            <a:ext cx="5692588" cy="2690332"/>
          </a:xfrm>
          <a:prstGeom prst="rect">
            <a:avLst/>
          </a:prstGeom>
        </p:spPr>
      </p:pic>
      <p:pic>
        <p:nvPicPr>
          <p:cNvPr id="6" name="Picture 5"/>
          <p:cNvPicPr>
            <a:picLocks noChangeAspect="1"/>
          </p:cNvPicPr>
          <p:nvPr/>
        </p:nvPicPr>
        <p:blipFill>
          <a:blip r:embed="rId4"/>
          <a:stretch>
            <a:fillRect/>
          </a:stretch>
        </p:blipFill>
        <p:spPr>
          <a:xfrm>
            <a:off x="4462957" y="0"/>
            <a:ext cx="4725866" cy="3066676"/>
          </a:xfrm>
          <a:prstGeom prst="rect">
            <a:avLst/>
          </a:prstGeom>
        </p:spPr>
      </p:pic>
      <p:pic>
        <p:nvPicPr>
          <p:cNvPr id="7" name="Picture 6"/>
          <p:cNvPicPr>
            <a:picLocks noChangeAspect="1"/>
          </p:cNvPicPr>
          <p:nvPr/>
        </p:nvPicPr>
        <p:blipFill>
          <a:blip r:embed="rId5"/>
          <a:stretch>
            <a:fillRect/>
          </a:stretch>
        </p:blipFill>
        <p:spPr>
          <a:xfrm>
            <a:off x="4811060" y="3066676"/>
            <a:ext cx="4332940" cy="2437279"/>
          </a:xfrm>
          <a:prstGeom prst="rect">
            <a:avLst/>
          </a:prstGeom>
        </p:spPr>
      </p:pic>
      <p:sp>
        <p:nvSpPr>
          <p:cNvPr id="2" name="TextBox 1"/>
          <p:cNvSpPr txBox="1"/>
          <p:nvPr/>
        </p:nvSpPr>
        <p:spPr>
          <a:xfrm>
            <a:off x="821765" y="3466353"/>
            <a:ext cx="2677135" cy="523220"/>
          </a:xfrm>
          <a:prstGeom prst="rect">
            <a:avLst/>
          </a:prstGeom>
          <a:noFill/>
        </p:spPr>
        <p:txBody>
          <a:bodyPr wrap="none" rtlCol="0">
            <a:spAutoFit/>
          </a:bodyPr>
          <a:lstStyle/>
          <a:p>
            <a:r>
              <a:rPr lang="en-US" sz="2800" dirty="0" smtClean="0"/>
              <a:t>Design thinking</a:t>
            </a:r>
            <a:r>
              <a:rPr lang="is-IS" sz="2800" dirty="0" smtClean="0"/>
              <a:t>…</a:t>
            </a:r>
            <a:endParaRPr lang="en-US" sz="2800" dirty="0"/>
          </a:p>
        </p:txBody>
      </p:sp>
    </p:spTree>
    <p:extLst>
      <p:ext uri="{BB962C8B-B14F-4D97-AF65-F5344CB8AC3E}">
        <p14:creationId xmlns:p14="http://schemas.microsoft.com/office/powerpoint/2010/main" val="335790987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54000" y="3526118"/>
            <a:ext cx="3526118" cy="3526118"/>
          </a:xfrm>
          <a:prstGeom prst="rect">
            <a:avLst/>
          </a:prstGeom>
        </p:spPr>
      </p:pic>
      <p:pic>
        <p:nvPicPr>
          <p:cNvPr id="4" name="Picture 3"/>
          <p:cNvPicPr>
            <a:picLocks noChangeAspect="1"/>
          </p:cNvPicPr>
          <p:nvPr/>
        </p:nvPicPr>
        <p:blipFill>
          <a:blip r:embed="rId3"/>
          <a:stretch>
            <a:fillRect/>
          </a:stretch>
        </p:blipFill>
        <p:spPr>
          <a:xfrm>
            <a:off x="0" y="0"/>
            <a:ext cx="4011706" cy="3008780"/>
          </a:xfrm>
          <a:prstGeom prst="rect">
            <a:avLst/>
          </a:prstGeom>
        </p:spPr>
      </p:pic>
      <p:pic>
        <p:nvPicPr>
          <p:cNvPr id="7" name="Picture 6"/>
          <p:cNvPicPr>
            <a:picLocks noChangeAspect="1"/>
          </p:cNvPicPr>
          <p:nvPr/>
        </p:nvPicPr>
        <p:blipFill>
          <a:blip r:embed="rId4"/>
          <a:stretch>
            <a:fillRect/>
          </a:stretch>
        </p:blipFill>
        <p:spPr>
          <a:xfrm>
            <a:off x="3971863" y="-24279"/>
            <a:ext cx="5172137" cy="3879103"/>
          </a:xfrm>
          <a:prstGeom prst="rect">
            <a:avLst/>
          </a:prstGeom>
        </p:spPr>
      </p:pic>
      <p:pic>
        <p:nvPicPr>
          <p:cNvPr id="9" name="Picture 8"/>
          <p:cNvPicPr>
            <a:picLocks noChangeAspect="1"/>
          </p:cNvPicPr>
          <p:nvPr/>
        </p:nvPicPr>
        <p:blipFill>
          <a:blip r:embed="rId5"/>
          <a:stretch>
            <a:fillRect/>
          </a:stretch>
        </p:blipFill>
        <p:spPr>
          <a:xfrm>
            <a:off x="4011706" y="3854824"/>
            <a:ext cx="5132294" cy="3397579"/>
          </a:xfrm>
          <a:prstGeom prst="rect">
            <a:avLst/>
          </a:prstGeom>
        </p:spPr>
      </p:pic>
      <p:sp>
        <p:nvSpPr>
          <p:cNvPr id="8" name="TextBox 7"/>
          <p:cNvSpPr txBox="1"/>
          <p:nvPr/>
        </p:nvSpPr>
        <p:spPr>
          <a:xfrm>
            <a:off x="2108462" y="707864"/>
            <a:ext cx="5242597" cy="6124753"/>
          </a:xfrm>
          <a:prstGeom prst="rect">
            <a:avLst/>
          </a:prstGeom>
          <a:solidFill>
            <a:srgbClr val="D9D9D9"/>
          </a:solidFill>
        </p:spPr>
        <p:txBody>
          <a:bodyPr wrap="square" rtlCol="0">
            <a:spAutoFit/>
          </a:bodyPr>
          <a:lstStyle/>
          <a:p>
            <a:r>
              <a:rPr lang="en-US" sz="3200" b="1" dirty="0" smtClean="0"/>
              <a:t>Examples</a:t>
            </a:r>
            <a:endParaRPr lang="en-US" sz="2400" b="1" dirty="0" smtClean="0"/>
          </a:p>
          <a:p>
            <a:r>
              <a:rPr lang="en-US" sz="2400" dirty="0" smtClean="0"/>
              <a:t>-Inter-grade teaching</a:t>
            </a:r>
          </a:p>
          <a:p>
            <a:r>
              <a:rPr lang="en-US" sz="2400" dirty="0" smtClean="0"/>
              <a:t>-team teaching</a:t>
            </a:r>
          </a:p>
          <a:p>
            <a:r>
              <a:rPr lang="en-US" sz="2400" dirty="0" smtClean="0"/>
              <a:t>-combined-subject teaching</a:t>
            </a:r>
          </a:p>
          <a:p>
            <a:r>
              <a:rPr lang="en-US" sz="2400" dirty="0" smtClean="0"/>
              <a:t>-Explicitly teaching a curriculum of socio-emotional skills like empathy (21C skills)</a:t>
            </a:r>
            <a:endParaRPr lang="en-US" sz="2400" dirty="0"/>
          </a:p>
          <a:p>
            <a:r>
              <a:rPr lang="en-US" sz="2400" dirty="0" smtClean="0"/>
              <a:t>- </a:t>
            </a:r>
            <a:r>
              <a:rPr lang="en-US" sz="2400" dirty="0"/>
              <a:t>‘</a:t>
            </a:r>
            <a:r>
              <a:rPr lang="en-US" sz="2400" dirty="0" err="1"/>
              <a:t>FuckUp</a:t>
            </a:r>
            <a:r>
              <a:rPr lang="en-US" sz="2400" dirty="0"/>
              <a:t> Nights’ – stories of </a:t>
            </a:r>
            <a:r>
              <a:rPr lang="en-US" sz="2400" dirty="0" smtClean="0"/>
              <a:t>failure</a:t>
            </a:r>
          </a:p>
          <a:p>
            <a:r>
              <a:rPr lang="en-US" sz="2400" dirty="0" smtClean="0"/>
              <a:t>-Permanent high-speed </a:t>
            </a:r>
            <a:r>
              <a:rPr lang="en-US" sz="2400" dirty="0" err="1" smtClean="0"/>
              <a:t>wifi</a:t>
            </a:r>
            <a:r>
              <a:rPr lang="en-US" sz="2400" dirty="0" smtClean="0"/>
              <a:t> (</a:t>
            </a:r>
            <a:r>
              <a:rPr lang="en-US" sz="2400" dirty="0" err="1" smtClean="0"/>
              <a:t>obvs</a:t>
            </a:r>
            <a:r>
              <a:rPr lang="en-US" sz="2400" dirty="0" smtClean="0"/>
              <a:t>)</a:t>
            </a:r>
          </a:p>
          <a:p>
            <a:r>
              <a:rPr lang="en-US" sz="2400" dirty="0" smtClean="0"/>
              <a:t>-Drone-building clubs</a:t>
            </a:r>
          </a:p>
          <a:p>
            <a:r>
              <a:rPr lang="en-US" sz="2400" dirty="0" smtClean="0"/>
              <a:t>-robotics classes in school time</a:t>
            </a:r>
          </a:p>
          <a:p>
            <a:r>
              <a:rPr lang="en-US" sz="2400" dirty="0" smtClean="0"/>
              <a:t>-</a:t>
            </a:r>
            <a:r>
              <a:rPr lang="en-US" sz="2400" dirty="0" err="1" smtClean="0"/>
              <a:t>arduinos</a:t>
            </a:r>
            <a:endParaRPr lang="en-US" sz="2400" dirty="0" smtClean="0"/>
          </a:p>
          <a:p>
            <a:r>
              <a:rPr lang="en-US" sz="2400" dirty="0" smtClean="0"/>
              <a:t>-Raspberry Pi (costs $35)</a:t>
            </a:r>
          </a:p>
          <a:p>
            <a:r>
              <a:rPr lang="en-US" sz="2400" dirty="0" smtClean="0"/>
              <a:t>-coding classes</a:t>
            </a:r>
          </a:p>
          <a:p>
            <a:r>
              <a:rPr lang="en-US" sz="2400" dirty="0" smtClean="0"/>
              <a:t>-</a:t>
            </a:r>
            <a:r>
              <a:rPr lang="en-US" sz="2400" dirty="0" err="1" smtClean="0"/>
              <a:t>MakerSpace</a:t>
            </a:r>
            <a:r>
              <a:rPr lang="en-US" sz="2400" dirty="0" smtClean="0"/>
              <a:t> labs / </a:t>
            </a:r>
            <a:r>
              <a:rPr lang="en-US" sz="2400" dirty="0" err="1" smtClean="0"/>
              <a:t>FabLabs</a:t>
            </a:r>
            <a:endParaRPr lang="en-US" sz="2400" dirty="0" smtClean="0"/>
          </a:p>
          <a:p>
            <a:r>
              <a:rPr lang="en-US" sz="2400" dirty="0" smtClean="0"/>
              <a:t>-3D-printers</a:t>
            </a:r>
          </a:p>
          <a:p>
            <a:endParaRPr lang="en-US" sz="2400" dirty="0"/>
          </a:p>
        </p:txBody>
      </p:sp>
    </p:spTree>
    <p:extLst>
      <p:ext uri="{BB962C8B-B14F-4D97-AF65-F5344CB8AC3E}">
        <p14:creationId xmlns:p14="http://schemas.microsoft.com/office/powerpoint/2010/main" val="7120304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pic>
        <p:nvPicPr>
          <p:cNvPr id="3" name="Picture 2"/>
          <p:cNvPicPr>
            <a:picLocks noChangeAspect="1"/>
          </p:cNvPicPr>
          <p:nvPr/>
        </p:nvPicPr>
        <p:blipFill>
          <a:blip r:embed="rId4"/>
          <a:stretch>
            <a:fillRect/>
          </a:stretch>
        </p:blipFill>
        <p:spPr>
          <a:xfrm>
            <a:off x="0" y="2600325"/>
            <a:ext cx="9144000" cy="3219450"/>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2464716" y="508000"/>
            <a:ext cx="4270708" cy="1107996"/>
          </a:xfrm>
          <a:prstGeom prst="rect">
            <a:avLst/>
          </a:prstGeom>
          <a:noFill/>
        </p:spPr>
        <p:txBody>
          <a:bodyPr wrap="none" rtlCol="0">
            <a:spAutoFit/>
          </a:bodyPr>
          <a:lstStyle/>
          <a:p>
            <a:r>
              <a:rPr lang="en-US" sz="6600" dirty="0" smtClean="0"/>
              <a:t>3-D Printing</a:t>
            </a:r>
            <a:endParaRPr lang="en-US" sz="6600" dirty="0"/>
          </a:p>
        </p:txBody>
      </p:sp>
    </p:spTree>
    <p:extLst>
      <p:ext uri="{BB962C8B-B14F-4D97-AF65-F5344CB8AC3E}">
        <p14:creationId xmlns:p14="http://schemas.microsoft.com/office/powerpoint/2010/main" val="16704469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03420" y="2991691"/>
            <a:ext cx="5822206" cy="3866309"/>
          </a:xfrm>
          <a:prstGeom prst="rect">
            <a:avLst/>
          </a:prstGeom>
        </p:spPr>
      </p:pic>
      <p:pic>
        <p:nvPicPr>
          <p:cNvPr id="6" name="Picture 5"/>
          <p:cNvPicPr>
            <a:picLocks noChangeAspect="1"/>
          </p:cNvPicPr>
          <p:nvPr/>
        </p:nvPicPr>
        <p:blipFill>
          <a:blip r:embed="rId3"/>
          <a:stretch>
            <a:fillRect/>
          </a:stretch>
        </p:blipFill>
        <p:spPr>
          <a:xfrm>
            <a:off x="1449293" y="0"/>
            <a:ext cx="5876333" cy="3224306"/>
          </a:xfrm>
          <a:prstGeom prst="rect">
            <a:avLst/>
          </a:prstGeom>
        </p:spPr>
      </p:pic>
      <p:pic>
        <p:nvPicPr>
          <p:cNvPr id="4" name="Picture 3" descr="Screen Shot 2016-09-25 at 6.18.04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426" y="579345"/>
            <a:ext cx="9553719" cy="5379570"/>
          </a:xfrm>
          <a:prstGeom prst="rect">
            <a:avLst/>
          </a:prstGeom>
        </p:spPr>
      </p:pic>
      <p:grpSp>
        <p:nvGrpSpPr>
          <p:cNvPr id="9" name="Group 8"/>
          <p:cNvGrpSpPr/>
          <p:nvPr/>
        </p:nvGrpSpPr>
        <p:grpSpPr>
          <a:xfrm>
            <a:off x="1897530" y="1192913"/>
            <a:ext cx="5005294" cy="3198714"/>
            <a:chOff x="1897530" y="1192913"/>
            <a:chExt cx="5005294" cy="3198714"/>
          </a:xfrm>
        </p:grpSpPr>
        <p:pic>
          <p:nvPicPr>
            <p:cNvPr id="7" name="Picture 6"/>
            <p:cNvPicPr>
              <a:picLocks noChangeAspect="1"/>
            </p:cNvPicPr>
            <p:nvPr/>
          </p:nvPicPr>
          <p:blipFill>
            <a:blip r:embed="rId5"/>
            <a:stretch>
              <a:fillRect/>
            </a:stretch>
          </p:blipFill>
          <p:spPr>
            <a:xfrm>
              <a:off x="1897530" y="1192913"/>
              <a:ext cx="5005294" cy="1798778"/>
            </a:xfrm>
            <a:prstGeom prst="rect">
              <a:avLst/>
            </a:prstGeom>
          </p:spPr>
        </p:pic>
        <p:sp>
          <p:nvSpPr>
            <p:cNvPr id="8" name="TextBox 7"/>
            <p:cNvSpPr txBox="1"/>
            <p:nvPr/>
          </p:nvSpPr>
          <p:spPr>
            <a:xfrm>
              <a:off x="1897530" y="3006632"/>
              <a:ext cx="5005294" cy="1384995"/>
            </a:xfrm>
            <a:prstGeom prst="rect">
              <a:avLst/>
            </a:prstGeom>
            <a:solidFill>
              <a:schemeClr val="bg1">
                <a:lumMod val="85000"/>
              </a:schemeClr>
            </a:solidFill>
          </p:spPr>
          <p:txBody>
            <a:bodyPr wrap="square" rtlCol="0">
              <a:spAutoFit/>
            </a:bodyPr>
            <a:lstStyle/>
            <a:p>
              <a:pPr algn="ctr"/>
              <a:r>
                <a:rPr lang="en-US" sz="2800" b="1" dirty="0" smtClean="0"/>
                <a:t>Crawford College La Lucia Grade 8’s are helping print a prosthetic hand for </a:t>
              </a:r>
              <a:r>
                <a:rPr lang="en-US" sz="2800" b="1" dirty="0" err="1" smtClean="0"/>
                <a:t>Bongani</a:t>
              </a:r>
              <a:r>
                <a:rPr lang="en-US" sz="2800" b="1" dirty="0" smtClean="0"/>
                <a:t>   </a:t>
              </a:r>
              <a:endParaRPr lang="en-US" sz="2800" b="1" dirty="0"/>
            </a:p>
          </p:txBody>
        </p:sp>
      </p:grpSp>
    </p:spTree>
    <p:extLst>
      <p:ext uri="{BB962C8B-B14F-4D97-AF65-F5344CB8AC3E}">
        <p14:creationId xmlns:p14="http://schemas.microsoft.com/office/powerpoint/2010/main" val="39615797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33176" y="1032435"/>
            <a:ext cx="6170706" cy="4525963"/>
          </a:xfrm>
          <a:solidFill>
            <a:srgbClr val="FF0080"/>
          </a:solidFill>
        </p:spPr>
        <p:txBody>
          <a:bodyPr>
            <a:normAutofit fontScale="92500" lnSpcReduction="10000"/>
          </a:bodyPr>
          <a:lstStyle/>
          <a:p>
            <a:pPr marL="0" indent="0" algn="ctr">
              <a:buNone/>
            </a:pPr>
            <a:r>
              <a:rPr lang="en-US" sz="3600" b="1" dirty="0" smtClean="0">
                <a:solidFill>
                  <a:srgbClr val="FFFFFF"/>
                </a:solidFill>
              </a:rPr>
              <a:t>You have an amazing set of assets (human and financial) at your disposal, are you using them as best you can? </a:t>
            </a:r>
          </a:p>
          <a:p>
            <a:pPr marL="0" indent="0" algn="ctr">
              <a:buNone/>
            </a:pPr>
            <a:endParaRPr lang="en-US" sz="3600" b="1" dirty="0">
              <a:solidFill>
                <a:srgbClr val="FFFFFF"/>
              </a:solidFill>
            </a:endParaRPr>
          </a:p>
          <a:p>
            <a:pPr marL="0" indent="0" algn="ctr">
              <a:buNone/>
            </a:pPr>
            <a:r>
              <a:rPr lang="en-US" sz="3600" b="1" dirty="0" smtClean="0">
                <a:solidFill>
                  <a:srgbClr val="FFFFFF"/>
                </a:solidFill>
              </a:rPr>
              <a:t>If you aren’t regularly out of your comfort zone you aren’t trying hard enough. </a:t>
            </a:r>
          </a:p>
          <a:p>
            <a:pPr marL="0" indent="0" algn="ctr">
              <a:buNone/>
            </a:pPr>
            <a:r>
              <a:rPr lang="en-US" sz="3600" b="1" dirty="0" smtClean="0">
                <a:solidFill>
                  <a:srgbClr val="FFFFFF"/>
                </a:solidFill>
                <a:sym typeface="Wingdings"/>
              </a:rPr>
              <a:t></a:t>
            </a:r>
            <a:endParaRPr lang="en-US" sz="3600" b="1" dirty="0">
              <a:solidFill>
                <a:srgbClr val="FFFFFF"/>
              </a:solidFill>
            </a:endParaRPr>
          </a:p>
        </p:txBody>
      </p:sp>
    </p:spTree>
    <p:extLst>
      <p:ext uri="{BB962C8B-B14F-4D97-AF65-F5344CB8AC3E}">
        <p14:creationId xmlns:p14="http://schemas.microsoft.com/office/powerpoint/2010/main" val="248539108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Title 1"/>
          <p:cNvSpPr txBox="1">
            <a:spLocks/>
          </p:cNvSpPr>
          <p:nvPr/>
        </p:nvSpPr>
        <p:spPr>
          <a:xfrm>
            <a:off x="0" y="1340768"/>
            <a:ext cx="4978896" cy="4090466"/>
          </a:xfrm>
          <a:prstGeom prst="rect">
            <a:avLst/>
          </a:prstGeom>
          <a:solidFill>
            <a:srgbClr val="FF0080"/>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400" b="1" smtClean="0">
                <a:solidFill>
                  <a:schemeClr val="bg1"/>
                </a:solidFill>
              </a:rPr>
              <a:t>Comments / Questions?</a:t>
            </a:r>
            <a:br>
              <a:rPr lang="en-US" sz="5400" b="1" smtClean="0">
                <a:solidFill>
                  <a:schemeClr val="bg1"/>
                </a:solidFill>
              </a:rPr>
            </a:br>
            <a:r>
              <a:rPr lang="en-US" sz="2000" smtClean="0">
                <a:solidFill>
                  <a:schemeClr val="bg1"/>
                </a:solidFill>
              </a:rPr>
              <a:t>These research reports &amp; policy briefs are available online at </a:t>
            </a:r>
            <a:r>
              <a:rPr lang="en-US" sz="2400" b="1" smtClean="0">
                <a:solidFill>
                  <a:schemeClr val="bg1"/>
                </a:solidFill>
              </a:rPr>
              <a:t>resep.sun.ac.za </a:t>
            </a:r>
            <a:br>
              <a:rPr lang="en-US" sz="2400" b="1" smtClean="0">
                <a:solidFill>
                  <a:schemeClr val="bg1"/>
                </a:solidFill>
              </a:rPr>
            </a:br>
            <a:r>
              <a:rPr lang="en-US" sz="2000" smtClean="0">
                <a:solidFill>
                  <a:schemeClr val="bg1"/>
                </a:solidFill>
              </a:rPr>
              <a:t/>
            </a:r>
            <a:br>
              <a:rPr lang="en-US" sz="2000" smtClean="0">
                <a:solidFill>
                  <a:schemeClr val="bg1"/>
                </a:solidFill>
              </a:rPr>
            </a:br>
            <a:r>
              <a:rPr lang="en-US" sz="2000" smtClean="0">
                <a:solidFill>
                  <a:schemeClr val="bg1"/>
                </a:solidFill>
                <a:hlinkClick r:id="rId4"/>
              </a:rPr>
              <a:t>NicholasSpaull@gmail.com</a:t>
            </a:r>
            <a:r>
              <a:rPr lang="en-US" sz="2000" smtClean="0">
                <a:solidFill>
                  <a:schemeClr val="bg1"/>
                </a:solidFill>
              </a:rPr>
              <a:t> </a:t>
            </a:r>
            <a:endParaRPr lang="en-US" sz="6000" dirty="0">
              <a:solidFill>
                <a:schemeClr val="bg1"/>
              </a:solidFill>
            </a:endParaRPr>
          </a:p>
        </p:txBody>
      </p:sp>
      <p:pic>
        <p:nvPicPr>
          <p:cNvPr id="12" name="Picture 11"/>
          <p:cNvPicPr>
            <a:picLocks noChangeAspect="1"/>
          </p:cNvPicPr>
          <p:nvPr/>
        </p:nvPicPr>
        <p:blipFill>
          <a:blip r:embed="rId5"/>
          <a:stretch>
            <a:fillRect/>
          </a:stretch>
        </p:blipFill>
        <p:spPr>
          <a:xfrm>
            <a:off x="5803020" y="1982266"/>
            <a:ext cx="2520280" cy="2411491"/>
          </a:xfrm>
          <a:prstGeom prst="rect">
            <a:avLst/>
          </a:prstGeom>
        </p:spPr>
      </p:pic>
    </p:spTree>
    <p:extLst>
      <p:ext uri="{BB962C8B-B14F-4D97-AF65-F5344CB8AC3E}">
        <p14:creationId xmlns:p14="http://schemas.microsoft.com/office/powerpoint/2010/main" val="2247324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6421"/>
          </a:xfrm>
          <a:solidFill>
            <a:srgbClr val="00FF00"/>
          </a:solidFill>
        </p:spPr>
        <p:txBody>
          <a:bodyPr>
            <a:normAutofit fontScale="90000"/>
          </a:bodyPr>
          <a:lstStyle/>
          <a:p>
            <a:r>
              <a:rPr lang="en-US" dirty="0" smtClean="0"/>
              <a:t>Resources</a:t>
            </a:r>
            <a:endParaRPr lang="en-US" dirty="0"/>
          </a:p>
        </p:txBody>
      </p:sp>
      <p:pic>
        <p:nvPicPr>
          <p:cNvPr id="4" name="Picture 3" descr="Screen Shot 2016-04-20 at 8.12.2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79913"/>
            <a:ext cx="5412956" cy="3828676"/>
          </a:xfrm>
          <a:prstGeom prst="rect">
            <a:avLst/>
          </a:prstGeom>
        </p:spPr>
      </p:pic>
      <p:sp>
        <p:nvSpPr>
          <p:cNvPr id="5" name="Rectangle 4"/>
          <p:cNvSpPr/>
          <p:nvPr/>
        </p:nvSpPr>
        <p:spPr>
          <a:xfrm>
            <a:off x="0" y="1057819"/>
            <a:ext cx="4403770" cy="369332"/>
          </a:xfrm>
          <a:prstGeom prst="rect">
            <a:avLst/>
          </a:prstGeom>
        </p:spPr>
        <p:txBody>
          <a:bodyPr wrap="none">
            <a:spAutoFit/>
          </a:bodyPr>
          <a:lstStyle/>
          <a:p>
            <a:r>
              <a:rPr lang="en-US" dirty="0" smtClean="0">
                <a:hlinkClick r:id="rId3"/>
              </a:rPr>
              <a:t>https://www.ideo.com/expertise/education/</a:t>
            </a:r>
            <a:r>
              <a:rPr lang="en-US" dirty="0" smtClean="0"/>
              <a:t> </a:t>
            </a:r>
            <a:endParaRPr lang="en-US" dirty="0"/>
          </a:p>
        </p:txBody>
      </p:sp>
      <p:sp>
        <p:nvSpPr>
          <p:cNvPr id="6" name="Rectangle 5"/>
          <p:cNvSpPr/>
          <p:nvPr/>
        </p:nvSpPr>
        <p:spPr>
          <a:xfrm>
            <a:off x="0" y="1375543"/>
            <a:ext cx="2969307" cy="369332"/>
          </a:xfrm>
          <a:prstGeom prst="rect">
            <a:avLst/>
          </a:prstGeom>
        </p:spPr>
        <p:txBody>
          <a:bodyPr wrap="none">
            <a:spAutoFit/>
          </a:bodyPr>
          <a:lstStyle/>
          <a:p>
            <a:r>
              <a:rPr lang="pt-BR" dirty="0" smtClean="0">
                <a:hlinkClick r:id="rId4"/>
              </a:rPr>
              <a:t>https://vimeo.com/40895671</a:t>
            </a:r>
            <a:r>
              <a:rPr lang="pt-BR" dirty="0" smtClean="0"/>
              <a:t> </a:t>
            </a:r>
            <a:endParaRPr lang="en-US" dirty="0"/>
          </a:p>
        </p:txBody>
      </p:sp>
      <p:sp>
        <p:nvSpPr>
          <p:cNvPr id="7" name="Rectangle 6"/>
          <p:cNvSpPr/>
          <p:nvPr/>
        </p:nvSpPr>
        <p:spPr>
          <a:xfrm>
            <a:off x="0" y="1764387"/>
            <a:ext cx="4572000" cy="923330"/>
          </a:xfrm>
          <a:prstGeom prst="rect">
            <a:avLst/>
          </a:prstGeom>
        </p:spPr>
        <p:txBody>
          <a:bodyPr>
            <a:spAutoFit/>
          </a:bodyPr>
          <a:lstStyle/>
          <a:p>
            <a:r>
              <a:rPr lang="en-US" dirty="0" smtClean="0">
                <a:hlinkClick r:id="rId5"/>
              </a:rPr>
              <a:t>http://education.vermont.gov/documents/EDU-WhitePaper-Making_Good_Use-of_New_Assessments.pdf</a:t>
            </a:r>
            <a:r>
              <a:rPr lang="en-US" dirty="0" smtClean="0"/>
              <a:t> </a:t>
            </a:r>
            <a:endParaRPr lang="en-US" dirty="0"/>
          </a:p>
        </p:txBody>
      </p:sp>
      <p:pic>
        <p:nvPicPr>
          <p:cNvPr id="8" name="Picture 7" descr="Screen Shot 2016-04-20 at 12.21.28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6910" y="1242485"/>
            <a:ext cx="3189023" cy="3274856"/>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5776910" y="4488130"/>
            <a:ext cx="3027162" cy="1477328"/>
          </a:xfrm>
          <a:prstGeom prst="rect">
            <a:avLst/>
          </a:prstGeom>
          <a:noFill/>
        </p:spPr>
        <p:txBody>
          <a:bodyPr wrap="square" rtlCol="0">
            <a:spAutoFit/>
          </a:bodyPr>
          <a:lstStyle/>
          <a:p>
            <a:r>
              <a:rPr lang="en-US" dirty="0" smtClean="0"/>
              <a:t>Michael </a:t>
            </a:r>
            <a:r>
              <a:rPr lang="en-US" dirty="0" err="1" smtClean="0"/>
              <a:t>Fullan</a:t>
            </a:r>
            <a:r>
              <a:rPr lang="en-US" dirty="0" smtClean="0"/>
              <a:t>, Ken Robinson, Linda Darling-Hammond, </a:t>
            </a:r>
            <a:r>
              <a:rPr lang="en-US" dirty="0" err="1" smtClean="0"/>
              <a:t>Alaine</a:t>
            </a:r>
            <a:r>
              <a:rPr lang="en-US" dirty="0" smtClean="0"/>
              <a:t> De </a:t>
            </a:r>
            <a:r>
              <a:rPr lang="en-US" dirty="0" err="1" smtClean="0"/>
              <a:t>Botton</a:t>
            </a:r>
            <a:r>
              <a:rPr lang="en-US" dirty="0" smtClean="0"/>
              <a:t>, Carnegie Mellon University, </a:t>
            </a:r>
            <a:r>
              <a:rPr lang="en-US" dirty="0" err="1" smtClean="0"/>
              <a:t>d.school</a:t>
            </a:r>
            <a:r>
              <a:rPr lang="en-US" dirty="0" smtClean="0"/>
              <a:t> at Stanford</a:t>
            </a:r>
            <a:endParaRPr lang="en-US" dirty="0"/>
          </a:p>
        </p:txBody>
      </p:sp>
      <p:sp>
        <p:nvSpPr>
          <p:cNvPr id="10" name="Rectangle 9"/>
          <p:cNvSpPr/>
          <p:nvPr/>
        </p:nvSpPr>
        <p:spPr>
          <a:xfrm>
            <a:off x="5776910" y="6011575"/>
            <a:ext cx="3367090" cy="738664"/>
          </a:xfrm>
          <a:prstGeom prst="rect">
            <a:avLst/>
          </a:prstGeom>
        </p:spPr>
        <p:txBody>
          <a:bodyPr wrap="square">
            <a:spAutoFit/>
          </a:bodyPr>
          <a:lstStyle/>
          <a:p>
            <a:r>
              <a:rPr lang="en-US" sz="1400" dirty="0" smtClean="0"/>
              <a:t>Released items - </a:t>
            </a:r>
            <a:r>
              <a:rPr lang="en-US" sz="1400" dirty="0" smtClean="0">
                <a:hlinkClick r:id="rId7"/>
              </a:rPr>
              <a:t>https://www.oecd.org/pisa/pisaproducts/PISA2015-Released-FT-Cognitive-Items.pdf</a:t>
            </a:r>
            <a:r>
              <a:rPr lang="en-US" sz="1400" dirty="0" smtClean="0"/>
              <a:t> </a:t>
            </a:r>
            <a:endParaRPr lang="en-US" sz="1400" dirty="0"/>
          </a:p>
        </p:txBody>
      </p:sp>
    </p:spTree>
    <p:extLst>
      <p:ext uri="{BB962C8B-B14F-4D97-AF65-F5344CB8AC3E}">
        <p14:creationId xmlns:p14="http://schemas.microsoft.com/office/powerpoint/2010/main" val="398548883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graphicFrame>
        <p:nvGraphicFramePr>
          <p:cNvPr id="9" name="Content Placeholder 3"/>
          <p:cNvGraphicFramePr>
            <a:graphicFrameLocks noGrp="1"/>
          </p:cNvGraphicFramePr>
          <p:nvPr>
            <p:ph idx="1"/>
            <p:extLst>
              <p:ext uri="{D42A27DB-BD31-4B8C-83A1-F6EECF244321}">
                <p14:modId xmlns:p14="http://schemas.microsoft.com/office/powerpoint/2010/main" val="3870703375"/>
              </p:ext>
            </p:extLst>
          </p:nvPr>
        </p:nvGraphicFramePr>
        <p:xfrm>
          <a:off x="696298" y="1228898"/>
          <a:ext cx="6806043" cy="4670277"/>
        </p:xfrm>
        <a:graphic>
          <a:graphicData uri="http://schemas.openxmlformats.org/drawingml/2006/chart">
            <c:chart xmlns:c="http://schemas.openxmlformats.org/drawingml/2006/chart" xmlns:r="http://schemas.openxmlformats.org/officeDocument/2006/relationships" r:id="rId4"/>
          </a:graphicData>
        </a:graphic>
      </p:graphicFrame>
      <p:sp>
        <p:nvSpPr>
          <p:cNvPr id="11" name="Rectangle 10"/>
          <p:cNvSpPr/>
          <p:nvPr/>
        </p:nvSpPr>
        <p:spPr>
          <a:xfrm>
            <a:off x="2250701" y="6268969"/>
            <a:ext cx="7087749" cy="430887"/>
          </a:xfrm>
          <a:prstGeom prst="rect">
            <a:avLst/>
          </a:prstGeom>
        </p:spPr>
        <p:txBody>
          <a:bodyPr wrap="square">
            <a:spAutoFit/>
          </a:bodyPr>
          <a:lstStyle/>
          <a:p>
            <a:r>
              <a:rPr lang="en-US" sz="1100" i="1" dirty="0" smtClean="0"/>
              <a:t>Uses national HEMIS/NSC data for the 2008 matric cohort between 2009 and 2014 (Van </a:t>
            </a:r>
            <a:r>
              <a:rPr lang="en-US" sz="1100" i="1" dirty="0" err="1" smtClean="0"/>
              <a:t>Broekhuizen</a:t>
            </a:r>
            <a:r>
              <a:rPr lang="en-US" sz="1100" i="1" dirty="0" smtClean="0"/>
              <a:t>, Van der Berg &amp; </a:t>
            </a:r>
            <a:r>
              <a:rPr lang="en-US" sz="1100" i="1" dirty="0" err="1" smtClean="0"/>
              <a:t>Hofmeyr</a:t>
            </a:r>
            <a:r>
              <a:rPr lang="en-US" sz="1100" i="1" dirty="0" smtClean="0"/>
              <a:t>, 2016)</a:t>
            </a:r>
            <a:endParaRPr lang="en-US" sz="1100" i="1" dirty="0"/>
          </a:p>
        </p:txBody>
      </p:sp>
      <p:sp>
        <p:nvSpPr>
          <p:cNvPr id="12" name="Title 7"/>
          <p:cNvSpPr txBox="1">
            <a:spLocks/>
          </p:cNvSpPr>
          <p:nvPr/>
        </p:nvSpPr>
        <p:spPr>
          <a:xfrm>
            <a:off x="485270" y="274638"/>
            <a:ext cx="8229600" cy="715962"/>
          </a:xfrm>
          <a:prstGeom prst="rect">
            <a:avLst/>
          </a:prstGeom>
        </p:spPr>
        <p:txBody>
          <a:bodyPr vert="horz" lIns="91440" tIns="45720" rIns="91440" bIns="45720" rtlCol="0" anchor="ctr">
            <a:normAutofit fontScale="8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800000"/>
                </a:solidFill>
                <a:cs typeface="Calibri"/>
              </a:rPr>
              <a:t>Access</a:t>
            </a:r>
            <a:r>
              <a:rPr lang="en-US" b="1" dirty="0" smtClean="0">
                <a:solidFill>
                  <a:prstClr val="black">
                    <a:lumMod val="75000"/>
                    <a:lumOff val="25000"/>
                  </a:prstClr>
                </a:solidFill>
                <a:cs typeface="Calibri"/>
              </a:rPr>
              <a:t>: How does all of this affect matric?</a:t>
            </a:r>
            <a:endParaRPr lang="en-US" sz="1800" dirty="0">
              <a:solidFill>
                <a:srgbClr val="800000"/>
              </a:solidFill>
            </a:endParaRPr>
          </a:p>
        </p:txBody>
      </p:sp>
    </p:spTree>
    <p:extLst>
      <p:ext uri="{BB962C8B-B14F-4D97-AF65-F5344CB8AC3E}">
        <p14:creationId xmlns:p14="http://schemas.microsoft.com/office/powerpoint/2010/main" val="37767735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wipe(right)">
                                      <p:cBhvr>
                                        <p:cTn id="7" dur="500"/>
                                        <p:tgtEl>
                                          <p:spTgt spid="9">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9">
                                            <p:graphicEl>
                                              <a:chart seriesIdx="-4" categoryIdx="0" bldStep="category"/>
                                            </p:graphicEl>
                                          </p:spTgt>
                                        </p:tgtEl>
                                        <p:attrNameLst>
                                          <p:attrName>style.visibility</p:attrName>
                                        </p:attrNameLst>
                                      </p:cBhvr>
                                      <p:to>
                                        <p:strVal val="visible"/>
                                      </p:to>
                                    </p:set>
                                    <p:animEffect transition="in" filter="wipe(right)">
                                      <p:cBhvr>
                                        <p:cTn id="12" dur="500"/>
                                        <p:tgtEl>
                                          <p:spTgt spid="9">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9">
                                            <p:graphicEl>
                                              <a:chart seriesIdx="-4" categoryIdx="1" bldStep="category"/>
                                            </p:graphicEl>
                                          </p:spTgt>
                                        </p:tgtEl>
                                        <p:attrNameLst>
                                          <p:attrName>style.visibility</p:attrName>
                                        </p:attrNameLst>
                                      </p:cBhvr>
                                      <p:to>
                                        <p:strVal val="visible"/>
                                      </p:to>
                                    </p:set>
                                    <p:animEffect transition="in" filter="wipe(right)">
                                      <p:cBhvr>
                                        <p:cTn id="17" dur="500"/>
                                        <p:tgtEl>
                                          <p:spTgt spid="9">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wipe(right)">
                                      <p:cBhvr>
                                        <p:cTn id="22" dur="500"/>
                                        <p:tgtEl>
                                          <p:spTgt spid="9">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wipe(right)">
                                      <p:cBhvr>
                                        <p:cTn id="27" dur="500"/>
                                        <p:tgtEl>
                                          <p:spTgt spid="9">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wipe(right)">
                                      <p:cBhvr>
                                        <p:cTn id="32" dur="500"/>
                                        <p:tgtEl>
                                          <p:spTgt spid="9">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wipe(right)">
                                      <p:cBhvr>
                                        <p:cTn id="37" dur="500"/>
                                        <p:tgtEl>
                                          <p:spTgt spid="9">
                                            <p:graphicEl>
                                              <a:chart seriesIdx="-4" categoryIdx="5"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Chart bld="category"/>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89"/>
          <p:cNvGrpSpPr>
            <a:grpSpLocks/>
          </p:cNvGrpSpPr>
          <p:nvPr/>
        </p:nvGrpSpPr>
        <p:grpSpPr bwMode="auto">
          <a:xfrm>
            <a:off x="1274763" y="415925"/>
            <a:ext cx="2576512" cy="6230938"/>
            <a:chOff x="56286" y="168437"/>
            <a:chExt cx="2576098" cy="6436236"/>
          </a:xfrm>
        </p:grpSpPr>
        <p:grpSp>
          <p:nvGrpSpPr>
            <p:cNvPr id="52282" name="Group 88"/>
            <p:cNvGrpSpPr>
              <a:grpSpLocks/>
            </p:cNvGrpSpPr>
            <p:nvPr/>
          </p:nvGrpSpPr>
          <p:grpSpPr bwMode="auto">
            <a:xfrm>
              <a:off x="56286" y="168437"/>
              <a:ext cx="2576098" cy="6436236"/>
              <a:chOff x="56286" y="168437"/>
              <a:chExt cx="2576098" cy="6436237"/>
            </a:xfrm>
          </p:grpSpPr>
          <p:sp>
            <p:nvSpPr>
              <p:cNvPr id="69" name="Rectangle 68"/>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70" name="Diagram 69"/>
              <p:cNvGraphicFramePr/>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68" name="TextBox 67"/>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5222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FC05584-57C1-D743-8F71-2FEE7AA47BA2}" type="slidenum">
              <a:rPr lang="en-ZA" sz="1200">
                <a:solidFill>
                  <a:srgbClr val="898989"/>
                </a:solidFill>
                <a:ea typeface="MS PGothic" charset="0"/>
                <a:cs typeface="MS PGothic" charset="0"/>
              </a:rPr>
              <a:pPr eaLnBrk="1" hangingPunct="1"/>
              <a:t>33</a:t>
            </a:fld>
            <a:endParaRPr lang="en-ZA" sz="1200">
              <a:solidFill>
                <a:srgbClr val="898989"/>
              </a:solidFill>
              <a:ea typeface="MS PGothic" charset="0"/>
              <a:cs typeface="MS PGothic" charset="0"/>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5" y="855663"/>
            <a:ext cx="1474788" cy="1400175"/>
            <a:chOff x="7229077" y="856066"/>
            <a:chExt cx="1475600" cy="1399948"/>
          </a:xfrm>
        </p:grpSpPr>
        <p:sp>
          <p:nvSpPr>
            <p:cNvPr id="13" name="Freeform 12"/>
            <p:cNvSpPr/>
            <p:nvPr/>
          </p:nvSpPr>
          <p:spPr>
            <a:xfrm rot="18252152">
              <a:off x="7391481"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2"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281" name="TextBox 19"/>
            <p:cNvSpPr txBox="1">
              <a:spLocks noChangeArrowheads="1"/>
            </p:cNvSpPr>
            <p:nvPr/>
          </p:nvSpPr>
          <p:spPr bwMode="auto">
            <a:xfrm>
              <a:off x="7549275" y="1417184"/>
              <a:ext cx="778181" cy="58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a:solidFill>
                    <a:schemeClr val="bg1"/>
                  </a:solidFill>
                  <a:ea typeface="MS PGothic" charset="0"/>
                  <a:cs typeface="MS PGothic" charset="0"/>
                </a:rPr>
                <a:t>High SES background</a:t>
              </a:r>
            </a:p>
            <a:p>
              <a:pPr algn="ctr" eaLnBrk="1" hangingPunct="1"/>
              <a:r>
                <a:rPr lang="en-ZA" sz="900" b="1">
                  <a:solidFill>
                    <a:schemeClr val="bg1"/>
                  </a:solidFill>
                  <a:ea typeface="MS PGothic" charset="0"/>
                  <a:cs typeface="MS PGothic" charset="0"/>
                </a:rPr>
                <a:t>+</a:t>
              </a:r>
              <a:r>
                <a:rPr lang="en-ZA" sz="1400" b="1">
                  <a:solidFill>
                    <a:schemeClr val="bg1"/>
                  </a:solidFill>
                  <a:ea typeface="MS PGothic" charset="0"/>
                  <a:cs typeface="MS PGothic" charset="0"/>
                </a:rPr>
                <a:t>ECD</a:t>
              </a:r>
              <a:endParaRPr lang="en-ZA" sz="900" b="1">
                <a:solidFill>
                  <a:schemeClr val="bg1"/>
                </a:solidFill>
                <a:ea typeface="MS PGothic" charset="0"/>
                <a:cs typeface="MS PGothic" charset="0"/>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278"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ea typeface="MS PGothic" charset="0"/>
                  <a:cs typeface="MS PGothic" charset="0"/>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275"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ea typeface="MS PGothic" charset="0"/>
                  <a:cs typeface="MS PGothic" charset="0"/>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2"/>
            <a:ext cx="2030413" cy="1997075"/>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52272" name="TextBox 38"/>
            <p:cNvSpPr txBox="1">
              <a:spLocks noChangeArrowheads="1"/>
            </p:cNvSpPr>
            <p:nvPr/>
          </p:nvSpPr>
          <p:spPr bwMode="auto">
            <a:xfrm>
              <a:off x="6844271" y="3877593"/>
              <a:ext cx="1248942" cy="769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dirty="0">
                  <a:solidFill>
                    <a:schemeClr val="bg1"/>
                  </a:solidFill>
                  <a:ea typeface="MS PGothic" charset="0"/>
                  <a:cs typeface="MS PGothic" charset="0"/>
                </a:rPr>
                <a:t>Low SES </a:t>
              </a:r>
              <a:r>
                <a:rPr lang="en-ZA" sz="1600" b="1" dirty="0" smtClean="0">
                  <a:solidFill>
                    <a:schemeClr val="bg1"/>
                  </a:solidFill>
                  <a:ea typeface="MS PGothic" charset="0"/>
                  <a:cs typeface="MS PGothic" charset="0"/>
                </a:rPr>
                <a:t>background</a:t>
              </a:r>
            </a:p>
            <a:p>
              <a:pPr algn="ctr" eaLnBrk="1" hangingPunct="1"/>
              <a:r>
                <a:rPr lang="en-ZA" sz="1100" i="1" dirty="0" smtClean="0">
                  <a:solidFill>
                    <a:schemeClr val="bg1"/>
                  </a:solidFill>
                  <a:ea typeface="MS PGothic" charset="0"/>
                  <a:cs typeface="MS PGothic" charset="0"/>
                </a:rPr>
                <a:t>Low qual ECD</a:t>
              </a:r>
              <a:endParaRPr lang="en-ZA" sz="1100" i="1" dirty="0">
                <a:solidFill>
                  <a:schemeClr val="bg1"/>
                </a:solidFill>
                <a:ea typeface="MS PGothic" charset="0"/>
                <a:cs typeface="MS PGothic" charset="0"/>
              </a:endParaRP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52268"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52270"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ea typeface="MS PGothic" charset="0"/>
                    <a:cs typeface="MS PGothic" charset="0"/>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52264"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52266"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ea typeface="MS PGothic" charset="0"/>
                    <a:cs typeface="MS PGothic" charset="0"/>
                  </a:rPr>
                  <a:t>Low quality secondary</a:t>
                </a:r>
              </a:p>
              <a:p>
                <a:pPr algn="ctr" eaLnBrk="1" hangingPunct="1"/>
                <a:r>
                  <a:rPr lang="en-ZA" sz="1200" b="1">
                    <a:solidFill>
                      <a:schemeClr val="bg1"/>
                    </a:solidFill>
                    <a:ea typeface="MS PGothic" charset="0"/>
                    <a:cs typeface="MS PGothic" charset="0"/>
                  </a:rPr>
                  <a:t>schoo</a:t>
                </a:r>
                <a:r>
                  <a:rPr lang="en-ZA" sz="1400" b="1">
                    <a:solidFill>
                      <a:schemeClr val="bg1"/>
                    </a:solidFill>
                    <a:ea typeface="MS PGothic" charset="0"/>
                    <a:cs typeface="MS PGothic" charset="0"/>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52259"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51241" y="3105991"/>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40193" y="310598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dirty="0">
                <a:solidFill>
                  <a:schemeClr val="tx1"/>
                </a:solidFill>
              </a:rPr>
              <a:t>University/FET</a:t>
            </a:r>
          </a:p>
          <a:p>
            <a:pPr algn="ctr">
              <a:defRPr/>
            </a:pPr>
            <a:endParaRPr lang="en-ZA" sz="800" b="1" dirty="0">
              <a:solidFill>
                <a:schemeClr val="tx1"/>
              </a:solidFill>
            </a:endParaRPr>
          </a:p>
          <a:p>
            <a:pPr marL="171450" indent="-171450">
              <a:buFont typeface="Arial" pitchFamily="34" charset="0"/>
              <a:buChar char="•"/>
              <a:defRPr/>
            </a:pPr>
            <a:r>
              <a:rPr lang="en-ZA" sz="800" b="1" dirty="0">
                <a:solidFill>
                  <a:schemeClr val="tx1"/>
                </a:solidFill>
              </a:rPr>
              <a:t>Type</a:t>
            </a:r>
            <a:r>
              <a:rPr lang="en-ZA" sz="800" dirty="0">
                <a:solidFill>
                  <a:schemeClr val="tx1"/>
                </a:solidFill>
              </a:rPr>
              <a:t> of institution (FET or University)</a:t>
            </a:r>
          </a:p>
          <a:p>
            <a:pPr marL="171450" indent="-171450">
              <a:buFont typeface="Arial" pitchFamily="34" charset="0"/>
              <a:buChar char="•"/>
              <a:defRPr/>
            </a:pPr>
            <a:r>
              <a:rPr lang="en-ZA" sz="800" b="1" dirty="0">
                <a:solidFill>
                  <a:schemeClr val="tx1"/>
                </a:solidFill>
              </a:rPr>
              <a:t>Quality</a:t>
            </a:r>
            <a:r>
              <a:rPr lang="en-ZA" sz="800" dirty="0">
                <a:solidFill>
                  <a:schemeClr val="tx1"/>
                </a:solidFill>
              </a:rPr>
              <a:t> of institution </a:t>
            </a:r>
          </a:p>
          <a:p>
            <a:pPr marL="171450" indent="-171450">
              <a:buFont typeface="Arial" pitchFamily="34" charset="0"/>
              <a:buChar char="•"/>
              <a:defRPr/>
            </a:pPr>
            <a:r>
              <a:rPr lang="en-ZA" sz="800" dirty="0">
                <a:solidFill>
                  <a:schemeClr val="tx1"/>
                </a:solidFill>
              </a:rPr>
              <a:t>Type of </a:t>
            </a:r>
            <a:r>
              <a:rPr lang="en-ZA" sz="800" b="1" dirty="0">
                <a:solidFill>
                  <a:schemeClr val="tx1"/>
                </a:solidFill>
              </a:rPr>
              <a:t>qualification</a:t>
            </a:r>
            <a:r>
              <a:rPr lang="en-ZA" sz="800" dirty="0">
                <a:solidFill>
                  <a:schemeClr val="tx1"/>
                </a:solidFill>
              </a:rPr>
              <a:t> </a:t>
            </a:r>
            <a:r>
              <a:rPr lang="en-ZA" sz="800" i="1" dirty="0">
                <a:solidFill>
                  <a:schemeClr val="tx1"/>
                </a:solidFill>
              </a:rPr>
              <a:t>(diploma, degree etc.)</a:t>
            </a:r>
          </a:p>
          <a:p>
            <a:pPr marL="171450" indent="-171450">
              <a:buFont typeface="Arial" pitchFamily="34" charset="0"/>
              <a:buChar char="•"/>
              <a:defRPr/>
            </a:pPr>
            <a:r>
              <a:rPr lang="en-ZA" sz="800" b="1" dirty="0">
                <a:solidFill>
                  <a:schemeClr val="tx1"/>
                </a:solidFill>
              </a:rPr>
              <a:t>Field</a:t>
            </a:r>
            <a:r>
              <a:rPr lang="en-ZA" sz="800" dirty="0">
                <a:solidFill>
                  <a:schemeClr val="tx1"/>
                </a:solidFill>
              </a:rPr>
              <a:t> of study </a:t>
            </a:r>
            <a:r>
              <a:rPr lang="en-ZA" sz="800" i="1" dirty="0">
                <a:solidFill>
                  <a:schemeClr val="tx1"/>
                </a:solidFill>
              </a:rPr>
              <a:t>(Engineering, Arts etc.)</a:t>
            </a:r>
            <a:endParaRPr lang="en-ZA" sz="1200" i="1" dirty="0">
              <a:solidFill>
                <a:schemeClr val="tx1"/>
              </a:solidFill>
            </a:endParaRPr>
          </a:p>
        </p:txBody>
      </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52250" name="TextBox 1"/>
          <p:cNvSpPr txBox="1">
            <a:spLocks noChangeArrowheads="1"/>
          </p:cNvSpPr>
          <p:nvPr/>
        </p:nvSpPr>
        <p:spPr bwMode="auto">
          <a:xfrm>
            <a:off x="2051050" y="6545263"/>
            <a:ext cx="1077913"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ea typeface="MS PGothic" charset="0"/>
                <a:cs typeface="MS PGothic" charset="0"/>
              </a:rPr>
              <a:t> QLFS 2014</a:t>
            </a:r>
          </a:p>
        </p:txBody>
      </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Tree>
    <p:extLst>
      <p:ext uri="{BB962C8B-B14F-4D97-AF65-F5344CB8AC3E}">
        <p14:creationId xmlns:p14="http://schemas.microsoft.com/office/powerpoint/2010/main" val="27656852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66"/>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52250"/>
                                        </p:tgtEl>
                                        <p:attrNameLst>
                                          <p:attrName>style.visibility</p:attrName>
                                        </p:attrNameLst>
                                      </p:cBhvr>
                                      <p:to>
                                        <p:strVal val="visible"/>
                                      </p:to>
                                    </p:set>
                                    <p:animEffect transition="in" filter="wipe(down)">
                                      <p:cBhvr>
                                        <p:cTn id="76" dur="500"/>
                                        <p:tgtEl>
                                          <p:spTgt spid="52250"/>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31"/>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95" grpId="0" animBg="1"/>
      <p:bldP spid="129" grpId="0" animBg="1"/>
      <p:bldP spid="128" grpId="0" animBg="1"/>
      <p:bldP spid="52250" grpId="0"/>
      <p:bldP spid="131" grpId="0" animBg="1"/>
      <p:bldP spid="13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Census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25651327"/>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0" y="2774303"/>
            <a:ext cx="9144000" cy="1569660"/>
          </a:xfrm>
          <a:prstGeom prst="rect">
            <a:avLst/>
          </a:prstGeom>
          <a:solidFill>
            <a:schemeClr val="bg1">
              <a:lumMod val="85000"/>
            </a:schemeClr>
          </a:solidFill>
        </p:spPr>
        <p:txBody>
          <a:bodyPr wrap="square" rtlCol="0">
            <a:spAutoFit/>
          </a:bodyPr>
          <a:lstStyle/>
          <a:p>
            <a:pPr algn="ctr"/>
            <a:endParaRPr lang="en-US" sz="3200" b="1" dirty="0" smtClean="0"/>
          </a:p>
          <a:p>
            <a:pPr algn="ctr"/>
            <a:r>
              <a:rPr lang="en-US" sz="3200" b="1" dirty="0" smtClean="0"/>
              <a:t>How does all of this affect the </a:t>
            </a:r>
            <a:r>
              <a:rPr lang="en-US" sz="3200" b="1" dirty="0" err="1" smtClean="0"/>
              <a:t>labour</a:t>
            </a:r>
            <a:r>
              <a:rPr lang="en-US" sz="3200" b="1" dirty="0" smtClean="0"/>
              <a:t> market?</a:t>
            </a:r>
          </a:p>
          <a:p>
            <a:pPr algn="ctr"/>
            <a:endParaRPr lang="en-US" sz="3200" b="1" dirty="0"/>
          </a:p>
        </p:txBody>
      </p:sp>
      <p:sp>
        <p:nvSpPr>
          <p:cNvPr id="5" name="Oval 4"/>
          <p:cNvSpPr/>
          <p:nvPr/>
        </p:nvSpPr>
        <p:spPr>
          <a:xfrm>
            <a:off x="7976864" y="880208"/>
            <a:ext cx="464901" cy="643792"/>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79537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3035895" y="764704"/>
            <a:ext cx="3079273" cy="5805264"/>
            <a:chOff x="3035895" y="764704"/>
            <a:chExt cx="3079273" cy="5805264"/>
          </a:xfrm>
        </p:grpSpPr>
        <p:sp>
          <p:nvSpPr>
            <p:cNvPr id="7" name="Rectangle 6"/>
            <p:cNvSpPr/>
            <p:nvPr/>
          </p:nvSpPr>
          <p:spPr>
            <a:xfrm>
              <a:off x="3035895" y="3501008"/>
              <a:ext cx="3079273" cy="3068960"/>
            </a:xfrm>
            <a:prstGeom prst="rect">
              <a:avLst/>
            </a:prstGeom>
            <a:solidFill>
              <a:srgbClr val="FF0080"/>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216000" rIns="216000" rtlCol="0" anchor="ctr"/>
            <a:lstStyle/>
            <a:p>
              <a:pPr algn="ctr"/>
              <a:r>
                <a:rPr lang="en-US" sz="2400" b="1" dirty="0" smtClean="0"/>
                <a:t>Mother-Tongue Instruction</a:t>
              </a:r>
            </a:p>
            <a:p>
              <a:pPr algn="ctr"/>
              <a:endParaRPr lang="en-US" dirty="0"/>
            </a:p>
            <a:p>
              <a:pPr algn="just"/>
              <a:r>
                <a:rPr lang="en-US" dirty="0" smtClean="0"/>
                <a:t>“Using ANA data from 9,180 schools Taylor &amp; Von </a:t>
              </a:r>
              <a:r>
                <a:rPr lang="en-US" dirty="0" err="1" smtClean="0"/>
                <a:t>Fintel</a:t>
              </a:r>
              <a:r>
                <a:rPr lang="en-US" dirty="0"/>
                <a:t> </a:t>
              </a:r>
              <a:r>
                <a:rPr lang="en-US" dirty="0" smtClean="0"/>
                <a:t>(2016) find that additional instruction in mother-tongue improves English acquisition by </a:t>
              </a:r>
              <a:r>
                <a:rPr lang="en-US" sz="2000" b="1" dirty="0" smtClean="0"/>
                <a:t>0.17SD</a:t>
              </a:r>
              <a:r>
                <a:rPr lang="en-US" b="1" dirty="0" smtClean="0"/>
                <a:t>.</a:t>
              </a:r>
              <a:r>
                <a:rPr lang="en-US" dirty="0" smtClean="0"/>
                <a:t>”</a:t>
              </a:r>
              <a:endParaRPr lang="en-US" dirty="0"/>
            </a:p>
          </p:txBody>
        </p:sp>
        <p:pic>
          <p:nvPicPr>
            <p:cNvPr id="14" name="Picture 13" descr="Screen Shot 2016-05-23 at 8.16.0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764704"/>
              <a:ext cx="2312831" cy="1744605"/>
            </a:xfrm>
            <a:prstGeom prst="rect">
              <a:avLst/>
            </a:prstGeom>
          </p:spPr>
        </p:pic>
      </p:grpSp>
      <p:grpSp>
        <p:nvGrpSpPr>
          <p:cNvPr id="26" name="Group 25"/>
          <p:cNvGrpSpPr/>
          <p:nvPr/>
        </p:nvGrpSpPr>
        <p:grpSpPr>
          <a:xfrm>
            <a:off x="6040790" y="620688"/>
            <a:ext cx="3079273" cy="5949280"/>
            <a:chOff x="6040790" y="620688"/>
            <a:chExt cx="3079273" cy="5949280"/>
          </a:xfrm>
        </p:grpSpPr>
        <p:sp>
          <p:nvSpPr>
            <p:cNvPr id="6" name="Rectangle 5"/>
            <p:cNvSpPr/>
            <p:nvPr/>
          </p:nvSpPr>
          <p:spPr>
            <a:xfrm>
              <a:off x="6040790" y="3501008"/>
              <a:ext cx="3079273" cy="3068960"/>
            </a:xfrm>
            <a:prstGeom prst="rect">
              <a:avLst/>
            </a:prstGeom>
            <a:solidFill>
              <a:srgbClr val="43C0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District </a:t>
              </a:r>
            </a:p>
            <a:p>
              <a:pPr algn="ctr"/>
              <a:r>
                <a:rPr lang="en-US" sz="2800" b="1" dirty="0" smtClean="0"/>
                <a:t>Resources</a:t>
              </a:r>
              <a:endParaRPr lang="en-US" sz="2800" b="1" dirty="0"/>
            </a:p>
            <a:p>
              <a:pPr algn="ctr"/>
              <a:r>
                <a:rPr lang="en-US" sz="2400" b="1" dirty="0" smtClean="0"/>
                <a:t>  </a:t>
              </a:r>
              <a:endParaRPr lang="en-US" dirty="0"/>
            </a:p>
            <a:p>
              <a:pPr algn="ctr"/>
              <a:r>
                <a:rPr lang="en-US" sz="2400" dirty="0" smtClean="0"/>
                <a:t>“</a:t>
              </a:r>
              <a:r>
                <a:rPr lang="en-US" sz="2400" b="1" dirty="0" smtClean="0"/>
                <a:t>61</a:t>
              </a:r>
              <a:r>
                <a:rPr lang="en-US" sz="2400" dirty="0" smtClean="0"/>
                <a:t>% </a:t>
              </a:r>
              <a:r>
                <a:rPr lang="en-US" dirty="0" smtClean="0"/>
                <a:t>of Gr10-12 teachers were visited by a curriculum advisor compared to </a:t>
              </a:r>
              <a:r>
                <a:rPr lang="en-US" sz="2400" b="1" dirty="0" smtClean="0"/>
                <a:t>45% </a:t>
              </a:r>
              <a:r>
                <a:rPr lang="en-US" dirty="0" smtClean="0"/>
                <a:t>of Grade 1-3 teachers” (Wills, 2016)</a:t>
              </a:r>
              <a:endParaRPr lang="en-US" dirty="0"/>
            </a:p>
          </p:txBody>
        </p:sp>
        <p:pic>
          <p:nvPicPr>
            <p:cNvPr id="15" name="Picture 14" descr="Screen Shot 2016-05-23 at 8.25.0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620688"/>
              <a:ext cx="2160240" cy="2218363"/>
            </a:xfrm>
            <a:prstGeom prst="rect">
              <a:avLst/>
            </a:prstGeom>
          </p:spPr>
        </p:pic>
      </p:grpSp>
      <p:grpSp>
        <p:nvGrpSpPr>
          <p:cNvPr id="24" name="Group 23"/>
          <p:cNvGrpSpPr/>
          <p:nvPr/>
        </p:nvGrpSpPr>
        <p:grpSpPr>
          <a:xfrm>
            <a:off x="0" y="332656"/>
            <a:ext cx="3079273" cy="6237312"/>
            <a:chOff x="0" y="332656"/>
            <a:chExt cx="3079273" cy="6237312"/>
          </a:xfrm>
        </p:grpSpPr>
        <p:sp>
          <p:nvSpPr>
            <p:cNvPr id="22" name="Rectangle 21"/>
            <p:cNvSpPr/>
            <p:nvPr/>
          </p:nvSpPr>
          <p:spPr>
            <a:xfrm>
              <a:off x="0" y="3501008"/>
              <a:ext cx="3079273" cy="3068960"/>
            </a:xfrm>
            <a:prstGeom prst="rect">
              <a:avLst/>
            </a:prstGeom>
            <a:solidFill>
              <a:srgbClr val="8743B3"/>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Learning </a:t>
              </a:r>
            </a:p>
            <a:p>
              <a:pPr algn="ctr"/>
              <a:r>
                <a:rPr lang="en-US" sz="2800" b="1" dirty="0" smtClean="0"/>
                <a:t>Deficits </a:t>
              </a:r>
            </a:p>
            <a:p>
              <a:pPr algn="ctr"/>
              <a:endParaRPr lang="en-US" dirty="0"/>
            </a:p>
            <a:p>
              <a:pPr algn="ctr"/>
              <a:r>
                <a:rPr lang="en-US" sz="1600" dirty="0" smtClean="0"/>
                <a:t>“</a:t>
              </a:r>
              <a:r>
                <a:rPr lang="en-US" sz="2000" dirty="0" smtClean="0"/>
                <a:t>Already by Grade 2 more than </a:t>
              </a:r>
              <a:r>
                <a:rPr lang="en-US" sz="2800" b="1" dirty="0" smtClean="0"/>
                <a:t>50% </a:t>
              </a:r>
              <a:r>
                <a:rPr lang="en-US" sz="2000" dirty="0" smtClean="0"/>
                <a:t>of students in quintiles 1-4 are not on track according to the ANAs</a:t>
              </a:r>
              <a:r>
                <a:rPr lang="en-US" sz="1600" dirty="0" smtClean="0"/>
                <a:t>” (Van der Berg, 2015)</a:t>
              </a:r>
            </a:p>
            <a:p>
              <a:pPr algn="ctr"/>
              <a:endParaRPr lang="en-US" sz="1600" dirty="0"/>
            </a:p>
          </p:txBody>
        </p:sp>
        <p:pic>
          <p:nvPicPr>
            <p:cNvPr id="23" name="Picture 22" descr="Screen Shot 2016-05-23 at 9.03.2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9" y="332656"/>
              <a:ext cx="2562110" cy="2520280"/>
            </a:xfrm>
            <a:prstGeom prst="rect">
              <a:avLst/>
            </a:prstGeom>
          </p:spPr>
        </p:pic>
      </p:grpSp>
      <p:sp>
        <p:nvSpPr>
          <p:cNvPr id="2" name="TextBox 1"/>
          <p:cNvSpPr txBox="1"/>
          <p:nvPr/>
        </p:nvSpPr>
        <p:spPr>
          <a:xfrm>
            <a:off x="1765896" y="2852936"/>
            <a:ext cx="6164969" cy="461665"/>
          </a:xfrm>
          <a:prstGeom prst="rect">
            <a:avLst/>
          </a:prstGeom>
          <a:solidFill>
            <a:srgbClr val="FF0080"/>
          </a:solidFill>
        </p:spPr>
        <p:txBody>
          <a:bodyPr wrap="none" rtlCol="0">
            <a:spAutoFit/>
          </a:bodyPr>
          <a:lstStyle/>
          <a:p>
            <a:r>
              <a:rPr lang="en-US" sz="2400" dirty="0" smtClean="0">
                <a:solidFill>
                  <a:srgbClr val="FFFFFF"/>
                </a:solidFill>
              </a:rPr>
              <a:t>Brief headline findings from some new research </a:t>
            </a:r>
            <a:endParaRPr lang="en-US" sz="2400" dirty="0">
              <a:solidFill>
                <a:srgbClr val="FFFFFF"/>
              </a:solidFill>
            </a:endParaRPr>
          </a:p>
        </p:txBody>
      </p:sp>
    </p:spTree>
    <p:extLst>
      <p:ext uri="{BB962C8B-B14F-4D97-AF65-F5344CB8AC3E}">
        <p14:creationId xmlns:p14="http://schemas.microsoft.com/office/powerpoint/2010/main" val="20266364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3035895" y="692696"/>
            <a:ext cx="3079273" cy="5877272"/>
            <a:chOff x="3035895" y="692696"/>
            <a:chExt cx="3079273" cy="5877272"/>
          </a:xfrm>
        </p:grpSpPr>
        <p:sp>
          <p:nvSpPr>
            <p:cNvPr id="7" name="Rectangle 6"/>
            <p:cNvSpPr/>
            <p:nvPr/>
          </p:nvSpPr>
          <p:spPr>
            <a:xfrm>
              <a:off x="3035895" y="3501008"/>
              <a:ext cx="3079273" cy="3068960"/>
            </a:xfrm>
            <a:prstGeom prst="rect">
              <a:avLst/>
            </a:prstGeom>
            <a:solidFill>
              <a:srgbClr val="312890"/>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216000" rIns="216000" rtlCol="0" anchor="ctr"/>
            <a:lstStyle/>
            <a:p>
              <a:pPr algn="ctr"/>
              <a:r>
                <a:rPr lang="en-US" sz="2400" b="1" dirty="0" smtClean="0"/>
                <a:t>Early Childhood Development</a:t>
              </a:r>
            </a:p>
            <a:p>
              <a:pPr algn="ctr"/>
              <a:endParaRPr lang="en-US" dirty="0"/>
            </a:p>
            <a:p>
              <a:pPr algn="ctr"/>
              <a:r>
                <a:rPr lang="en-US" dirty="0" smtClean="0"/>
                <a:t>“The ECD Audit 2013 shows that ECD practitioners earn </a:t>
              </a:r>
              <a:r>
                <a:rPr lang="en-US" sz="2000" b="1" dirty="0" smtClean="0"/>
                <a:t>R1,400 - R2,000 </a:t>
              </a:r>
              <a:r>
                <a:rPr lang="en-US" dirty="0" smtClean="0"/>
                <a:t>per month and 70% have no qualifications whatsoever” (</a:t>
              </a:r>
              <a:r>
                <a:rPr lang="en-US" dirty="0" err="1" smtClean="0"/>
                <a:t>Kotze</a:t>
              </a:r>
              <a:r>
                <a:rPr lang="en-US" dirty="0" smtClean="0"/>
                <a:t>, 2015)</a:t>
              </a:r>
              <a:endParaRPr lang="en-US" dirty="0"/>
            </a:p>
          </p:txBody>
        </p:sp>
        <p:pic>
          <p:nvPicPr>
            <p:cNvPr id="2" name="Picture 1" descr="Screen Shot 2016-05-23 at 8.58.0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692696"/>
              <a:ext cx="2130274" cy="1971116"/>
            </a:xfrm>
            <a:prstGeom prst="rect">
              <a:avLst/>
            </a:prstGeom>
          </p:spPr>
        </p:pic>
      </p:grpSp>
      <p:grpSp>
        <p:nvGrpSpPr>
          <p:cNvPr id="10" name="Group 9"/>
          <p:cNvGrpSpPr/>
          <p:nvPr/>
        </p:nvGrpSpPr>
        <p:grpSpPr>
          <a:xfrm>
            <a:off x="6040790" y="620688"/>
            <a:ext cx="3079273" cy="5949280"/>
            <a:chOff x="6040790" y="620688"/>
            <a:chExt cx="3079273" cy="5949280"/>
          </a:xfrm>
        </p:grpSpPr>
        <p:sp>
          <p:nvSpPr>
            <p:cNvPr id="6" name="Rectangle 5"/>
            <p:cNvSpPr/>
            <p:nvPr/>
          </p:nvSpPr>
          <p:spPr>
            <a:xfrm>
              <a:off x="6040790" y="3501008"/>
              <a:ext cx="3079273" cy="3068960"/>
            </a:xfrm>
            <a:prstGeom prst="rect">
              <a:avLst/>
            </a:prstGeom>
            <a:solidFill>
              <a:srgbClr val="FF0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Weak Pedagogy</a:t>
              </a:r>
            </a:p>
            <a:p>
              <a:pPr algn="ctr"/>
              <a:r>
                <a:rPr lang="en-US" sz="2400" b="1" dirty="0"/>
                <a:t> </a:t>
              </a:r>
              <a:r>
                <a:rPr lang="en-US" sz="2400" b="1" dirty="0" smtClean="0"/>
                <a:t> </a:t>
              </a:r>
              <a:endParaRPr lang="en-US" dirty="0"/>
            </a:p>
            <a:p>
              <a:pPr algn="ctr"/>
              <a:r>
                <a:rPr lang="en-US" dirty="0" smtClean="0"/>
                <a:t>“</a:t>
              </a:r>
              <a:r>
                <a:rPr lang="en-US" b="1" dirty="0" smtClean="0"/>
                <a:t>In a review of the literature </a:t>
              </a:r>
              <a:r>
                <a:rPr lang="en-US" b="1" dirty="0" err="1" smtClean="0"/>
                <a:t>Hoadley</a:t>
              </a:r>
              <a:r>
                <a:rPr lang="en-US" b="1" dirty="0" smtClean="0"/>
                <a:t> (2016) finds that reading classroom practice is characterized by collective instruction or chorusing with little opportunity for reading &amp; writing</a:t>
              </a:r>
              <a:r>
                <a:rPr lang="en-US" dirty="0" smtClean="0"/>
                <a:t>”</a:t>
              </a:r>
              <a:endParaRPr lang="en-US" dirty="0"/>
            </a:p>
          </p:txBody>
        </p:sp>
        <p:pic>
          <p:nvPicPr>
            <p:cNvPr id="4" name="Picture 3" descr="Screen Shot 2016-05-23 at 9.12.0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620688"/>
              <a:ext cx="2160381" cy="2276872"/>
            </a:xfrm>
            <a:prstGeom prst="rect">
              <a:avLst/>
            </a:prstGeom>
          </p:spPr>
        </p:pic>
      </p:grpSp>
      <p:grpSp>
        <p:nvGrpSpPr>
          <p:cNvPr id="5" name="Group 4"/>
          <p:cNvGrpSpPr/>
          <p:nvPr/>
        </p:nvGrpSpPr>
        <p:grpSpPr>
          <a:xfrm>
            <a:off x="0" y="1031750"/>
            <a:ext cx="3079273" cy="5538218"/>
            <a:chOff x="0" y="1031750"/>
            <a:chExt cx="3079273" cy="5538218"/>
          </a:xfrm>
        </p:grpSpPr>
        <p:pic>
          <p:nvPicPr>
            <p:cNvPr id="11" name="Picture 10" descr="Screen Shot 2016-05-23 at 8.36.4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1031750"/>
              <a:ext cx="2664296" cy="1372442"/>
            </a:xfrm>
            <a:prstGeom prst="rect">
              <a:avLst/>
            </a:prstGeom>
          </p:spPr>
        </p:pic>
        <p:sp>
          <p:nvSpPr>
            <p:cNvPr id="12" name="Rectangle 11"/>
            <p:cNvSpPr/>
            <p:nvPr/>
          </p:nvSpPr>
          <p:spPr>
            <a:xfrm>
              <a:off x="0" y="3501008"/>
              <a:ext cx="3079273" cy="3068960"/>
            </a:xfrm>
            <a:prstGeom prst="rect">
              <a:avLst/>
            </a:prstGeom>
            <a:solidFill>
              <a:srgbClr val="66CC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Gender Inequality</a:t>
              </a:r>
            </a:p>
            <a:p>
              <a:pPr algn="ctr"/>
              <a:endParaRPr lang="en-US" dirty="0"/>
            </a:p>
            <a:p>
              <a:pPr algn="ctr"/>
              <a:r>
                <a:rPr lang="en-US" dirty="0" smtClean="0"/>
                <a:t>“</a:t>
              </a:r>
              <a:r>
                <a:rPr lang="en-US" sz="2400" b="1" dirty="0" smtClean="0"/>
                <a:t>71% </a:t>
              </a:r>
              <a:r>
                <a:rPr lang="en-US" dirty="0" smtClean="0"/>
                <a:t>of school </a:t>
              </a:r>
              <a:r>
                <a:rPr lang="en-US" u="sng" dirty="0" smtClean="0"/>
                <a:t>teachers</a:t>
              </a:r>
              <a:r>
                <a:rPr lang="en-US" dirty="0" smtClean="0"/>
                <a:t> are women</a:t>
              </a:r>
            </a:p>
            <a:p>
              <a:pPr algn="ctr"/>
              <a:r>
                <a:rPr lang="en-US" sz="2400" b="1" dirty="0" smtClean="0"/>
                <a:t>36% </a:t>
              </a:r>
              <a:r>
                <a:rPr lang="en-US" dirty="0" smtClean="0"/>
                <a:t>of school </a:t>
              </a:r>
              <a:r>
                <a:rPr lang="en-US" u="sng" dirty="0" smtClean="0"/>
                <a:t>principals</a:t>
              </a:r>
              <a:r>
                <a:rPr lang="en-US" dirty="0" smtClean="0"/>
                <a:t> are women” (Wills, 2016)</a:t>
              </a:r>
              <a:endParaRPr lang="en-US" dirty="0"/>
            </a:p>
          </p:txBody>
        </p:sp>
      </p:grpSp>
    </p:spTree>
    <p:extLst>
      <p:ext uri="{BB962C8B-B14F-4D97-AF65-F5344CB8AC3E}">
        <p14:creationId xmlns:p14="http://schemas.microsoft.com/office/powerpoint/2010/main" val="41507375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9-15 at 10.31.5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59175"/>
            <a:ext cx="9144000" cy="6398825"/>
          </a:xfrm>
          <a:prstGeom prst="rect">
            <a:avLst/>
          </a:prstGeom>
        </p:spPr>
      </p:pic>
      <p:sp>
        <p:nvSpPr>
          <p:cNvPr id="7" name="TextBox 6"/>
          <p:cNvSpPr txBox="1"/>
          <p:nvPr/>
        </p:nvSpPr>
        <p:spPr>
          <a:xfrm>
            <a:off x="1" y="0"/>
            <a:ext cx="4034118" cy="923330"/>
          </a:xfrm>
          <a:prstGeom prst="rect">
            <a:avLst/>
          </a:prstGeom>
          <a:solidFill>
            <a:schemeClr val="bg1">
              <a:lumMod val="85000"/>
            </a:schemeClr>
          </a:solidFill>
        </p:spPr>
        <p:txBody>
          <a:bodyPr wrap="square" rtlCol="0">
            <a:spAutoFit/>
          </a:bodyPr>
          <a:lstStyle/>
          <a:p>
            <a:pPr algn="just"/>
            <a:r>
              <a:rPr lang="en-US" b="1" u="sng" dirty="0" smtClean="0"/>
              <a:t>State Capacity: </a:t>
            </a:r>
            <a:r>
              <a:rPr lang="en-US" dirty="0" smtClean="0"/>
              <a:t>158 schools “moved” in 2005 due to boundary changes (29 from NW</a:t>
            </a:r>
            <a:r>
              <a:rPr lang="en-US" dirty="0" smtClean="0">
                <a:sym typeface="Wingdings"/>
              </a:rPr>
              <a:t>GP)</a:t>
            </a:r>
            <a:r>
              <a:rPr lang="en-US" dirty="0"/>
              <a:t> </a:t>
            </a:r>
            <a:r>
              <a:rPr lang="en-US" dirty="0" smtClean="0"/>
              <a:t> </a:t>
            </a:r>
            <a:endParaRPr lang="en-US" dirty="0"/>
          </a:p>
        </p:txBody>
      </p:sp>
      <p:sp>
        <p:nvSpPr>
          <p:cNvPr id="8" name="TextBox 7"/>
          <p:cNvSpPr txBox="1"/>
          <p:nvPr/>
        </p:nvSpPr>
        <p:spPr>
          <a:xfrm>
            <a:off x="1" y="974165"/>
            <a:ext cx="4034118" cy="2031325"/>
          </a:xfrm>
          <a:prstGeom prst="rect">
            <a:avLst/>
          </a:prstGeom>
          <a:solidFill>
            <a:schemeClr val="bg1">
              <a:lumMod val="85000"/>
            </a:schemeClr>
          </a:solidFill>
        </p:spPr>
        <p:txBody>
          <a:bodyPr wrap="square" rtlCol="0">
            <a:spAutoFit/>
          </a:bodyPr>
          <a:lstStyle/>
          <a:p>
            <a:pPr algn="just"/>
            <a:r>
              <a:rPr lang="en-US" dirty="0" smtClean="0"/>
              <a:t>“The school-level improvements ultimately brought about were considerable, </a:t>
            </a:r>
            <a:r>
              <a:rPr lang="en-US" b="1" dirty="0" smtClean="0"/>
              <a:t>about as large as one year of progress in a rapidly improving schooling system </a:t>
            </a:r>
            <a:r>
              <a:rPr lang="en-US" dirty="0" smtClean="0"/>
              <a:t>elsewhere in the world.” </a:t>
            </a:r>
          </a:p>
          <a:p>
            <a:pPr algn="just"/>
            <a:r>
              <a:rPr lang="en-US" dirty="0" smtClean="0"/>
              <a:t> </a:t>
            </a:r>
            <a:endParaRPr lang="en-US" dirty="0"/>
          </a:p>
        </p:txBody>
      </p:sp>
    </p:spTree>
    <p:extLst>
      <p:ext uri="{BB962C8B-B14F-4D97-AF65-F5344CB8AC3E}">
        <p14:creationId xmlns:p14="http://schemas.microsoft.com/office/powerpoint/2010/main" val="28762461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6-09-23 at 7.40.4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660199" cy="6858000"/>
          </a:xfrm>
          <a:prstGeom prst="rect">
            <a:avLst/>
          </a:prstGeom>
        </p:spPr>
      </p:pic>
      <p:sp>
        <p:nvSpPr>
          <p:cNvPr id="7" name="TextBox 6"/>
          <p:cNvSpPr txBox="1"/>
          <p:nvPr/>
        </p:nvSpPr>
        <p:spPr>
          <a:xfrm>
            <a:off x="5931695" y="2239347"/>
            <a:ext cx="2792961" cy="2862323"/>
          </a:xfrm>
          <a:prstGeom prst="rect">
            <a:avLst/>
          </a:prstGeom>
          <a:solidFill>
            <a:srgbClr val="D9D9D9"/>
          </a:solidFill>
        </p:spPr>
        <p:txBody>
          <a:bodyPr wrap="square" rtlCol="0">
            <a:spAutoFit/>
          </a:bodyPr>
          <a:lstStyle/>
          <a:p>
            <a:pPr algn="ctr"/>
            <a:r>
              <a:rPr lang="en-US" sz="3600" b="1" dirty="0" smtClean="0"/>
              <a:t>Grade 5 unit counting</a:t>
            </a:r>
          </a:p>
          <a:p>
            <a:r>
              <a:rPr lang="en-US" dirty="0" smtClean="0"/>
              <a:t>Many students do not learn to move beyond a base-1 number system to a base-10 number system etc.</a:t>
            </a:r>
          </a:p>
          <a:p>
            <a:r>
              <a:rPr lang="en-US" dirty="0" smtClean="0"/>
              <a:t>(Eric Scholar)</a:t>
            </a:r>
            <a:endParaRPr lang="en-US" dirty="0"/>
          </a:p>
        </p:txBody>
      </p:sp>
    </p:spTree>
    <p:extLst>
      <p:ext uri="{BB962C8B-B14F-4D97-AF65-F5344CB8AC3E}">
        <p14:creationId xmlns:p14="http://schemas.microsoft.com/office/powerpoint/2010/main" val="24883709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9-23 at 7.41.1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8000"/>
            <a:ext cx="9144000" cy="5818909"/>
          </a:xfrm>
          <a:prstGeom prst="rect">
            <a:avLst/>
          </a:prstGeom>
        </p:spPr>
      </p:pic>
      <p:sp>
        <p:nvSpPr>
          <p:cNvPr id="5" name="TextBox 4"/>
          <p:cNvSpPr txBox="1"/>
          <p:nvPr/>
        </p:nvSpPr>
        <p:spPr>
          <a:xfrm>
            <a:off x="5146372" y="6326909"/>
            <a:ext cx="1697901" cy="369332"/>
          </a:xfrm>
          <a:prstGeom prst="rect">
            <a:avLst/>
          </a:prstGeom>
          <a:solidFill>
            <a:srgbClr val="D9D9D9"/>
          </a:solidFill>
        </p:spPr>
        <p:txBody>
          <a:bodyPr wrap="none" rtlCol="0">
            <a:spAutoFit/>
          </a:bodyPr>
          <a:lstStyle/>
          <a:p>
            <a:r>
              <a:rPr lang="en-US" dirty="0" smtClean="0"/>
              <a:t>Ref: Eric Scholar </a:t>
            </a:r>
            <a:endParaRPr lang="en-US" dirty="0"/>
          </a:p>
        </p:txBody>
      </p:sp>
    </p:spTree>
    <p:extLst>
      <p:ext uri="{BB962C8B-B14F-4D97-AF65-F5344CB8AC3E}">
        <p14:creationId xmlns:p14="http://schemas.microsoft.com/office/powerpoint/2010/main" val="9741019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457200" y="274638"/>
            <a:ext cx="8229600" cy="706437"/>
          </a:xfrm>
        </p:spPr>
        <p:txBody>
          <a:bodyPr>
            <a:normAutofit fontScale="90000"/>
          </a:bodyPr>
          <a:lstStyle/>
          <a:p>
            <a:r>
              <a:rPr lang="en-US" sz="3200" b="1" dirty="0" smtClean="0">
                <a:solidFill>
                  <a:srgbClr val="800000"/>
                </a:solidFill>
                <a:latin typeface="Calibri" charset="0"/>
              </a:rPr>
              <a:t>Egregious Inequality</a:t>
            </a:r>
            <a:r>
              <a:rPr lang="en-US" sz="3200" dirty="0" smtClean="0">
                <a:latin typeface="Calibri" charset="0"/>
              </a:rPr>
              <a:t>: Bimodality– </a:t>
            </a:r>
            <a:r>
              <a:rPr lang="en-US" sz="3200" dirty="0">
                <a:latin typeface="Calibri" charset="0"/>
              </a:rPr>
              <a:t>indisputable fact</a:t>
            </a:r>
          </a:p>
        </p:txBody>
      </p:sp>
      <p:sp>
        <p:nvSpPr>
          <p:cNvPr id="4608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7538FC7-4BFA-DA48-8545-1C21EABA2818}" type="slidenum">
              <a:rPr lang="en-ZA" sz="1200">
                <a:solidFill>
                  <a:srgbClr val="898989"/>
                </a:solidFill>
                <a:ea typeface="MS PGothic" charset="0"/>
                <a:cs typeface="MS PGothic" charset="0"/>
              </a:rPr>
              <a:pPr eaLnBrk="1" hangingPunct="1"/>
              <a:t>40</a:t>
            </a:fld>
            <a:endParaRPr lang="en-ZA" sz="1200">
              <a:solidFill>
                <a:srgbClr val="898989"/>
              </a:solidFill>
              <a:ea typeface="MS PGothic" charset="0"/>
              <a:cs typeface="MS PGothic"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196975"/>
            <a:ext cx="2808288"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8" y="1196975"/>
            <a:ext cx="2735262" cy="1989138"/>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196975"/>
            <a:ext cx="2767013"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4076700"/>
            <a:ext cx="2671763" cy="2122488"/>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4149725"/>
            <a:ext cx="2808288" cy="204787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72225" y="4149725"/>
            <a:ext cx="2520950"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TextBox 12"/>
          <p:cNvSpPr txBox="1">
            <a:spLocks noChangeArrowheads="1"/>
          </p:cNvSpPr>
          <p:nvPr/>
        </p:nvSpPr>
        <p:spPr bwMode="auto">
          <a:xfrm>
            <a:off x="250825" y="3573463"/>
            <a:ext cx="87137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ea typeface="MS PGothic" charset="0"/>
                <a:cs typeface="MS PGothic" charset="0"/>
              </a:rPr>
              <a:t>PIRLS / TIMSS / SACMEQ / NSES / ANA / Matric…  by Wealth / Language / Location / Dept…</a:t>
            </a:r>
          </a:p>
        </p:txBody>
      </p:sp>
    </p:spTree>
    <p:extLst>
      <p:ext uri="{BB962C8B-B14F-4D97-AF65-F5344CB8AC3E}">
        <p14:creationId xmlns:p14="http://schemas.microsoft.com/office/powerpoint/2010/main" val="24924670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60048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5-23 at 9.39.4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8100"/>
            <a:ext cx="9144000" cy="4224584"/>
          </a:xfrm>
          <a:prstGeom prst="rect">
            <a:avLst/>
          </a:prstGeom>
        </p:spPr>
      </p:pic>
    </p:spTree>
    <p:extLst>
      <p:ext uri="{BB962C8B-B14F-4D97-AF65-F5344CB8AC3E}">
        <p14:creationId xmlns:p14="http://schemas.microsoft.com/office/powerpoint/2010/main" val="7820588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276872"/>
            <a:ext cx="2314600" cy="2002234"/>
          </a:xfrm>
          <a:solidFill>
            <a:srgbClr val="66CCFF"/>
          </a:solidFill>
        </p:spPr>
        <p:txBody>
          <a:bodyPr>
            <a:normAutofit/>
          </a:bodyPr>
          <a:lstStyle/>
          <a:p>
            <a:r>
              <a:rPr lang="en-US" b="1" dirty="0" smtClean="0">
                <a:solidFill>
                  <a:srgbClr val="FFFFFF"/>
                </a:solidFill>
              </a:rPr>
              <a:t>Policy déjà vu</a:t>
            </a:r>
            <a:endParaRPr lang="en-US" b="1" dirty="0">
              <a:solidFill>
                <a:srgbClr val="FFFFFF"/>
              </a:solidFill>
            </a:endParaRPr>
          </a:p>
        </p:txBody>
      </p:sp>
      <p:sp>
        <p:nvSpPr>
          <p:cNvPr id="4" name="Content Placeholder 2"/>
          <p:cNvSpPr>
            <a:spLocks noGrp="1"/>
          </p:cNvSpPr>
          <p:nvPr>
            <p:ph idx="1"/>
          </p:nvPr>
        </p:nvSpPr>
        <p:spPr>
          <a:xfrm>
            <a:off x="3491880" y="476672"/>
            <a:ext cx="5338936" cy="6048672"/>
          </a:xfrm>
          <a:solidFill>
            <a:srgbClr val="66CCFF"/>
          </a:solidFill>
        </p:spPr>
        <p:txBody>
          <a:bodyPr>
            <a:normAutofit fontScale="92500" lnSpcReduction="20000"/>
          </a:bodyPr>
          <a:lstStyle/>
          <a:p>
            <a:pPr marL="0" indent="0">
              <a:buNone/>
            </a:pPr>
            <a:r>
              <a:rPr lang="en-US" sz="3900" b="1" dirty="0" smtClean="0">
                <a:solidFill>
                  <a:srgbClr val="FFFFFF"/>
                </a:solidFill>
              </a:rPr>
              <a:t>We’ve been on this rodeo before…</a:t>
            </a:r>
          </a:p>
          <a:p>
            <a:pPr marL="0" indent="0">
              <a:buNone/>
            </a:pPr>
            <a:endParaRPr lang="en-US" dirty="0" smtClean="0"/>
          </a:p>
          <a:p>
            <a:pPr marL="571500" indent="-514350">
              <a:buFont typeface="+mj-lt"/>
              <a:buAutoNum type="arabicPeriod"/>
            </a:pPr>
            <a:r>
              <a:rPr lang="en-US" sz="2000" b="1" dirty="0" smtClean="0"/>
              <a:t>National Reading Strategy</a:t>
            </a:r>
            <a:r>
              <a:rPr lang="en-US" sz="2000" dirty="0" smtClean="0"/>
              <a:t> (DBE, 2008) – </a:t>
            </a:r>
            <a:r>
              <a:rPr lang="en-US" sz="2000" dirty="0" err="1" smtClean="0"/>
              <a:t>Pandor</a:t>
            </a:r>
            <a:endParaRPr lang="en-US" sz="2000" dirty="0" smtClean="0"/>
          </a:p>
          <a:p>
            <a:pPr marL="571500" indent="-514350">
              <a:buFont typeface="+mj-lt"/>
              <a:buAutoNum type="arabicPeriod"/>
            </a:pPr>
            <a:r>
              <a:rPr lang="en-US" sz="2000" b="1" dirty="0" smtClean="0"/>
              <a:t>Teaching Reading in the Early Grades</a:t>
            </a:r>
            <a:r>
              <a:rPr lang="en-US" sz="2000" dirty="0" smtClean="0"/>
              <a:t>: A Teacher’s Handbooks (DBE, 2008)</a:t>
            </a:r>
          </a:p>
          <a:p>
            <a:pPr marL="571500" indent="-514350">
              <a:buFont typeface="+mj-lt"/>
              <a:buAutoNum type="arabicPeriod"/>
            </a:pPr>
            <a:r>
              <a:rPr lang="en-US" sz="2000" b="1" dirty="0" smtClean="0"/>
              <a:t>Western Cape Numeracy &amp; Literacy Strategy </a:t>
            </a:r>
            <a:r>
              <a:rPr lang="en-US" sz="2000" dirty="0" smtClean="0"/>
              <a:t>2006-2016 (WCED, 2006)</a:t>
            </a:r>
          </a:p>
          <a:p>
            <a:pPr marL="571500" indent="-514350">
              <a:buFont typeface="+mj-lt"/>
              <a:buAutoNum type="arabicPeriod"/>
            </a:pPr>
            <a:r>
              <a:rPr lang="en-US" sz="2000" b="1" dirty="0" smtClean="0"/>
              <a:t>Foundations for Learning Campaign</a:t>
            </a:r>
            <a:r>
              <a:rPr lang="en-US" sz="2000" dirty="0" smtClean="0"/>
              <a:t> (DBE, 2008)</a:t>
            </a:r>
          </a:p>
          <a:p>
            <a:pPr marL="571500" indent="-514350">
              <a:buFont typeface="+mj-lt"/>
              <a:buAutoNum type="arabicPeriod"/>
            </a:pPr>
            <a:r>
              <a:rPr lang="en-US" sz="2000" b="1" dirty="0" smtClean="0"/>
              <a:t>Gauteng Primary Literacy Strategy </a:t>
            </a:r>
            <a:r>
              <a:rPr lang="en-US" sz="2000" dirty="0" smtClean="0"/>
              <a:t>2010-2014 (GDE, 2010)</a:t>
            </a:r>
          </a:p>
          <a:p>
            <a:pPr marL="571500" indent="-514350">
              <a:buFont typeface="+mj-lt"/>
              <a:buAutoNum type="arabicPeriod"/>
            </a:pPr>
            <a:r>
              <a:rPr lang="en-US" sz="2000" b="1" dirty="0" smtClean="0"/>
              <a:t>Systematic Method for Reading Success</a:t>
            </a:r>
            <a:r>
              <a:rPr lang="en-US" sz="2000" dirty="0" smtClean="0"/>
              <a:t> (Hollingsworth &amp; Gains, 2009)</a:t>
            </a:r>
          </a:p>
          <a:p>
            <a:pPr marL="571500" indent="-514350">
              <a:buFont typeface="+mj-lt"/>
              <a:buAutoNum type="arabicPeriod"/>
            </a:pPr>
            <a:r>
              <a:rPr lang="en-US" sz="2000" b="1" dirty="0" smtClean="0"/>
              <a:t>Western Cape Living Labs Schools </a:t>
            </a:r>
            <a:r>
              <a:rPr lang="en-US" sz="2000" dirty="0" smtClean="0"/>
              <a:t>(WCED, 2015)</a:t>
            </a:r>
          </a:p>
          <a:p>
            <a:pPr marL="571500" indent="-514350">
              <a:buFont typeface="+mj-lt"/>
              <a:buAutoNum type="arabicPeriod"/>
            </a:pPr>
            <a:r>
              <a:rPr lang="en-US" sz="2000" b="1" dirty="0" smtClean="0"/>
              <a:t>Drop Everything &amp; Read Campaign</a:t>
            </a:r>
          </a:p>
          <a:p>
            <a:pPr marL="571500" indent="-514350">
              <a:buFont typeface="+mj-lt"/>
              <a:buAutoNum type="arabicPeriod"/>
            </a:pPr>
            <a:endParaRPr lang="en-US" sz="2000" dirty="0" smtClean="0"/>
          </a:p>
          <a:p>
            <a:pPr marL="57150" indent="0" algn="ctr">
              <a:buNone/>
            </a:pPr>
            <a:r>
              <a:rPr lang="en-US" sz="1400" i="1" dirty="0" smtClean="0"/>
              <a:t>(See PSPPD Report (2016) for full discussion of previous reading initiatives)</a:t>
            </a:r>
          </a:p>
          <a:p>
            <a:pPr marL="571500" indent="-514350">
              <a:buFont typeface="+mj-lt"/>
              <a:buAutoNum type="arabicPeriod"/>
            </a:pPr>
            <a:endParaRPr lang="en-US" sz="2000" dirty="0" smtClean="0"/>
          </a:p>
          <a:p>
            <a:pPr marL="971550" lvl="1" indent="-514350">
              <a:buFont typeface="+mj-lt"/>
              <a:buAutoNum type="arabicPeriod"/>
            </a:pPr>
            <a:endParaRPr lang="en-US" sz="2000" dirty="0"/>
          </a:p>
        </p:txBody>
      </p:sp>
    </p:spTree>
    <p:extLst>
      <p:ext uri="{BB962C8B-B14F-4D97-AF65-F5344CB8AC3E}">
        <p14:creationId xmlns:p14="http://schemas.microsoft.com/office/powerpoint/2010/main" val="36559572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What do primary school mathematics teachers know about mathematics? </a:t>
            </a:r>
            <a:r>
              <a:rPr lang="en-ZA" sz="2000" dirty="0" smtClean="0"/>
              <a:t>(</a:t>
            </a:r>
            <a:r>
              <a:rPr lang="en-ZA" sz="2000" dirty="0"/>
              <a:t>Spaull &amp; Venkat, </a:t>
            </a:r>
            <a:r>
              <a:rPr lang="en-ZA" sz="2000" dirty="0" smtClean="0"/>
              <a:t>2015)</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sp>
        <p:nvSpPr>
          <p:cNvPr id="6" name="Rectangle 5"/>
          <p:cNvSpPr/>
          <p:nvPr/>
        </p:nvSpPr>
        <p:spPr>
          <a:xfrm>
            <a:off x="467544" y="1628800"/>
            <a:ext cx="8136904" cy="523220"/>
          </a:xfrm>
          <a:prstGeom prst="rect">
            <a:avLst/>
          </a:prstGeom>
        </p:spPr>
        <p:txBody>
          <a:bodyPr wrap="square">
            <a:spAutoFit/>
          </a:bodyPr>
          <a:lstStyle/>
          <a:p>
            <a:r>
              <a:rPr lang="en-ZA" sz="1400" b="1" dirty="0"/>
              <a:t>Figure 1: Proportion of South African grade 6 mathematics teachers by content knowledge (CK) group - SACMEQ 2007 (with 95% confidence interval) [401 Gr6 maths teachers]</a:t>
            </a:r>
          </a:p>
        </p:txBody>
      </p:sp>
      <p:graphicFrame>
        <p:nvGraphicFramePr>
          <p:cNvPr id="8" name="Chart 7"/>
          <p:cNvGraphicFramePr/>
          <p:nvPr>
            <p:extLst>
              <p:ext uri="{D42A27DB-BD31-4B8C-83A1-F6EECF244321}">
                <p14:modId xmlns:p14="http://schemas.microsoft.com/office/powerpoint/2010/main" val="1198606062"/>
              </p:ext>
            </p:extLst>
          </p:nvPr>
        </p:nvGraphicFramePr>
        <p:xfrm>
          <a:off x="539552" y="2152020"/>
          <a:ext cx="8064896" cy="41838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291765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chart seriesIdx="-4" categoryIdx="0" bldStep="category"/>
                                            </p:graphicEl>
                                          </p:spTgt>
                                        </p:tgtEl>
                                        <p:attrNameLst>
                                          <p:attrName>style.visibility</p:attrName>
                                        </p:attrNameLst>
                                      </p:cBhvr>
                                      <p:to>
                                        <p:strVal val="visible"/>
                                      </p:to>
                                    </p:set>
                                    <p:animEffect transition="in" filter="wipe(down)">
                                      <p:cBhvr>
                                        <p:cTn id="12" dur="500"/>
                                        <p:tgtEl>
                                          <p:spTgt spid="8">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graphicEl>
                                              <a:chart seriesIdx="-4" categoryIdx="1" bldStep="category"/>
                                            </p:graphicEl>
                                          </p:spTgt>
                                        </p:tgtEl>
                                        <p:attrNameLst>
                                          <p:attrName>style.visibility</p:attrName>
                                        </p:attrNameLst>
                                      </p:cBhvr>
                                      <p:to>
                                        <p:strVal val="visible"/>
                                      </p:to>
                                    </p:set>
                                    <p:animEffect transition="in" filter="wipe(down)">
                                      <p:cBhvr>
                                        <p:cTn id="17" dur="500"/>
                                        <p:tgtEl>
                                          <p:spTgt spid="8">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graphicEl>
                                              <a:chart seriesIdx="-4" categoryIdx="2" bldStep="category"/>
                                            </p:graphicEl>
                                          </p:spTgt>
                                        </p:tgtEl>
                                        <p:attrNameLst>
                                          <p:attrName>style.visibility</p:attrName>
                                        </p:attrNameLst>
                                      </p:cBhvr>
                                      <p:to>
                                        <p:strVal val="visible"/>
                                      </p:to>
                                    </p:set>
                                    <p:animEffect transition="in" filter="wipe(down)">
                                      <p:cBhvr>
                                        <p:cTn id="22" dur="500"/>
                                        <p:tgtEl>
                                          <p:spTgt spid="8">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graphicEl>
                                              <a:chart seriesIdx="-4" categoryIdx="3" bldStep="category"/>
                                            </p:graphicEl>
                                          </p:spTgt>
                                        </p:tgtEl>
                                        <p:attrNameLst>
                                          <p:attrName>style.visibility</p:attrName>
                                        </p:attrNameLst>
                                      </p:cBhvr>
                                      <p:to>
                                        <p:strVal val="visible"/>
                                      </p:to>
                                    </p:set>
                                    <p:animEffect transition="in" filter="wipe(down)">
                                      <p:cBhvr>
                                        <p:cTn id="27" dur="500"/>
                                        <p:tgtEl>
                                          <p:spTgt spid="8">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SADTU membership</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991448169"/>
              </p:ext>
            </p:extLst>
          </p:nvPr>
        </p:nvGraphicFramePr>
        <p:xfrm>
          <a:off x="4499992" y="1916832"/>
          <a:ext cx="4645992" cy="42484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3651813921"/>
              </p:ext>
            </p:extLst>
          </p:nvPr>
        </p:nvGraphicFramePr>
        <p:xfrm>
          <a:off x="467544" y="1916832"/>
          <a:ext cx="4572000" cy="42484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078702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41366889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Higher education in perspective</a:t>
            </a:r>
            <a:endParaRPr lang="en-ZA" dirty="0"/>
          </a:p>
        </p:txBody>
      </p:sp>
      <p:sp>
        <p:nvSpPr>
          <p:cNvPr id="3" name="Content Placeholder 2"/>
          <p:cNvSpPr>
            <a:spLocks noGrp="1"/>
          </p:cNvSpPr>
          <p:nvPr>
            <p:ph idx="1"/>
          </p:nvPr>
        </p:nvSpPr>
        <p:spPr>
          <a:xfrm>
            <a:off x="6906975" y="2852937"/>
            <a:ext cx="2203888" cy="2448272"/>
          </a:xfrm>
          <a:solidFill>
            <a:schemeClr val="bg1">
              <a:lumMod val="85000"/>
            </a:schemeClr>
          </a:solidFill>
        </p:spPr>
        <p:txBody>
          <a:bodyPr>
            <a:normAutofit fontScale="85000" lnSpcReduction="10000"/>
          </a:bodyPr>
          <a:lstStyle/>
          <a:p>
            <a:pPr marL="0" indent="0">
              <a:buNone/>
            </a:pPr>
            <a:r>
              <a:rPr lang="en-ZA" sz="1800" dirty="0" smtClean="0"/>
              <a:t>When speaking about higher education it’s important to remember that this is only a </a:t>
            </a:r>
            <a:r>
              <a:rPr lang="en-ZA" sz="1800" b="1" dirty="0" smtClean="0"/>
              <a:t> very </a:t>
            </a:r>
            <a:r>
              <a:rPr lang="en-ZA" sz="1800" dirty="0" smtClean="0"/>
              <a:t>small proportion of the population</a:t>
            </a:r>
          </a:p>
          <a:p>
            <a:pPr marL="0" indent="0">
              <a:buNone/>
            </a:pPr>
            <a:endParaRPr lang="en-ZA" sz="1800" dirty="0"/>
          </a:p>
          <a:p>
            <a:pPr marL="0" indent="0">
              <a:buNone/>
            </a:pPr>
            <a:r>
              <a:rPr lang="en-ZA" sz="1800" dirty="0" smtClean="0"/>
              <a:t>Source: DBE (2013) </a:t>
            </a:r>
            <a:r>
              <a:rPr lang="en-ZA" sz="1800" i="1" dirty="0" smtClean="0"/>
              <a:t>Internal Efficiency of the schooling System</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 y="1506980"/>
            <a:ext cx="6877050" cy="534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659101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err="1" smtClean="0"/>
              <a:t>Gustafsson</a:t>
            </a:r>
            <a:r>
              <a:rPr lang="en-ZA" dirty="0" smtClean="0"/>
              <a:t>, 2011 – When &amp; how WP</a:t>
            </a:r>
            <a:endParaRPr lang="en-ZA" dirty="0"/>
          </a:p>
        </p:txBody>
      </p:sp>
      <p:sp>
        <p:nvSpPr>
          <p:cNvPr id="3" name="Content Placeholder 2"/>
          <p:cNvSpPr>
            <a:spLocks noGrp="1"/>
          </p:cNvSpPr>
          <p:nvPr>
            <p:ph idx="1"/>
          </p:nvPr>
        </p:nvSpPr>
        <p:spPr>
          <a:xfrm>
            <a:off x="5076056" y="1628800"/>
            <a:ext cx="3621088" cy="4525963"/>
          </a:xfrm>
        </p:spPr>
        <p:txBody>
          <a:bodyPr>
            <a:normAutofit fontScale="70000" lnSpcReduction="20000"/>
          </a:bodyPr>
          <a:lstStyle/>
          <a:p>
            <a:r>
              <a:rPr lang="en-ZA" dirty="0" smtClean="0"/>
              <a:t>“What </a:t>
            </a:r>
            <a:r>
              <a:rPr lang="en-ZA" dirty="0"/>
              <a:t>do the magnitudes from Figure 4 mean in terms of the holding of qualifications? In particular, what widely recognised qualifications do the 60% of youths who do not obtain a Matric hold? </a:t>
            </a:r>
            <a:r>
              <a:rPr lang="en-ZA" dirty="0" smtClean="0"/>
              <a:t>…</a:t>
            </a:r>
            <a:r>
              <a:rPr lang="en-ZA" b="1" dirty="0"/>
              <a:t>Only around 1% of youths hold no Matric but do hold some other </a:t>
            </a:r>
            <a:r>
              <a:rPr lang="en-ZA" b="1" dirty="0" smtClean="0"/>
              <a:t>non-</a:t>
            </a:r>
            <a:r>
              <a:rPr lang="en-ZA" b="1" dirty="0"/>
              <a:t>school certificate or diploma issued by, for instance, an FET </a:t>
            </a:r>
            <a:r>
              <a:rPr lang="en-ZA" b="1" dirty="0" smtClean="0"/>
              <a:t>college</a:t>
            </a:r>
            <a:r>
              <a:rPr lang="en-ZA" dirty="0" smtClean="0"/>
              <a:t>” </a:t>
            </a:r>
          </a:p>
          <a:p>
            <a:pPr marL="0" indent="0" algn="r">
              <a:buNone/>
            </a:pPr>
            <a:r>
              <a:rPr lang="en-ZA" sz="2600" dirty="0" smtClean="0"/>
              <a:t>(</a:t>
            </a:r>
            <a:r>
              <a:rPr lang="en-ZA" sz="2600" dirty="0" err="1" smtClean="0"/>
              <a:t>Gustafsson</a:t>
            </a:r>
            <a:r>
              <a:rPr lang="en-ZA" sz="2600" dirty="0" smtClean="0"/>
              <a:t>, 2011: p.11)</a:t>
            </a:r>
            <a:endParaRPr lang="en-ZA" sz="2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43" y="1628800"/>
            <a:ext cx="5092819" cy="489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779912" y="3933056"/>
            <a:ext cx="1192718" cy="115212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961794" y="5118929"/>
            <a:ext cx="1008101" cy="461665"/>
          </a:xfrm>
          <a:prstGeom prst="rect">
            <a:avLst/>
          </a:prstGeom>
          <a:noFill/>
          <a:ln>
            <a:noFill/>
          </a:ln>
        </p:spPr>
        <p:txBody>
          <a:bodyPr wrap="square" rtlCol="0">
            <a:spAutoFit/>
          </a:bodyPr>
          <a:lstStyle/>
          <a:p>
            <a:r>
              <a:rPr lang="en-ZA" sz="2400" b="1" dirty="0" smtClean="0">
                <a:solidFill>
                  <a:srgbClr val="92D050"/>
                </a:solidFill>
              </a:rPr>
              <a:t>10%</a:t>
            </a:r>
            <a:endParaRPr lang="en-ZA" sz="2400" b="1" dirty="0">
              <a:solidFill>
                <a:srgbClr val="92D050"/>
              </a:solidFill>
            </a:endParaRPr>
          </a:p>
        </p:txBody>
      </p:sp>
    </p:spTree>
    <p:extLst>
      <p:ext uri="{BB962C8B-B14F-4D97-AF65-F5344CB8AC3E}">
        <p14:creationId xmlns:p14="http://schemas.microsoft.com/office/powerpoint/2010/main" val="252507538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1" y="300808"/>
            <a:ext cx="8229600" cy="1143000"/>
          </a:xfrm>
          <a:solidFill>
            <a:srgbClr val="00FF00"/>
          </a:solidFill>
        </p:spPr>
        <p:txBody>
          <a:bodyPr>
            <a:normAutofit fontScale="90000"/>
          </a:bodyPr>
          <a:lstStyle/>
          <a:p>
            <a:r>
              <a:rPr lang="en-US" dirty="0" smtClean="0"/>
              <a:t>Province…SACMEQ III Reading (Gr6)</a:t>
            </a:r>
            <a:endParaRPr lang="en-US" dirty="0"/>
          </a:p>
        </p:txBody>
      </p:sp>
      <p:pic>
        <p:nvPicPr>
          <p:cNvPr id="3" name="Picture 2" descr="HRANGEBAR - SACMEQ III Reading Performance Distribution for South Africa, by Region.em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88" y="1718264"/>
            <a:ext cx="8603813" cy="4557030"/>
          </a:xfrm>
          <a:prstGeom prst="rect">
            <a:avLst/>
          </a:prstGeom>
        </p:spPr>
      </p:pic>
      <p:grpSp>
        <p:nvGrpSpPr>
          <p:cNvPr id="15" name="Group 14"/>
          <p:cNvGrpSpPr/>
          <p:nvPr/>
        </p:nvGrpSpPr>
        <p:grpSpPr>
          <a:xfrm>
            <a:off x="4561559" y="1576216"/>
            <a:ext cx="1368256" cy="1133117"/>
            <a:chOff x="4561559" y="1576216"/>
            <a:chExt cx="1368256" cy="1133117"/>
          </a:xfrm>
        </p:grpSpPr>
        <p:cxnSp>
          <p:nvCxnSpPr>
            <p:cNvPr id="10" name="Straight Arrow Connector 9"/>
            <p:cNvCxnSpPr/>
            <p:nvPr/>
          </p:nvCxnSpPr>
          <p:spPr>
            <a:xfrm flipH="1">
              <a:off x="5010821" y="1576216"/>
              <a:ext cx="918994" cy="284096"/>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4561559" y="1768399"/>
              <a:ext cx="334180" cy="940934"/>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4446475" y="4998748"/>
            <a:ext cx="1368257" cy="511123"/>
            <a:chOff x="4446475" y="4998748"/>
            <a:chExt cx="1368257" cy="511123"/>
          </a:xfrm>
        </p:grpSpPr>
        <p:cxnSp>
          <p:nvCxnSpPr>
            <p:cNvPr id="12" name="Straight Arrow Connector 11"/>
            <p:cNvCxnSpPr/>
            <p:nvPr/>
          </p:nvCxnSpPr>
          <p:spPr>
            <a:xfrm flipH="1">
              <a:off x="4895738" y="4998748"/>
              <a:ext cx="918994" cy="284096"/>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Oval 13"/>
            <p:cNvSpPr/>
            <p:nvPr/>
          </p:nvSpPr>
          <p:spPr>
            <a:xfrm>
              <a:off x="4446475" y="5055816"/>
              <a:ext cx="449263" cy="45405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081175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3001</TotalTime>
  <Words>2953</Words>
  <Application>Microsoft Macintosh PowerPoint</Application>
  <PresentationFormat>On-screen Show (4:3)</PresentationFormat>
  <Paragraphs>340</Paragraphs>
  <Slides>49</Slides>
  <Notes>10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PowerPoint Presentation</vt:lpstr>
      <vt:lpstr>PSPPD &amp; Zenex Report Launch</vt:lpstr>
      <vt:lpstr>What do we know about education in SA?</vt:lpstr>
      <vt:lpstr>Low Quality: Student performance in SA</vt:lpstr>
      <vt:lpstr>PowerPoint Presentation</vt:lpstr>
      <vt:lpstr>NSES Question 42 NSES followed about 15000 students (266 schools) and tested them in Grade 3 (2007), Grade 4 (2008) and Grade 5 (2009). </vt:lpstr>
      <vt:lpstr>Low capacity: teachers cannot teach what they do not know</vt:lpstr>
      <vt:lpstr>Egregious inequality: Insurmountable Learning Deficits</vt:lpstr>
      <vt:lpstr>PowerPoint Presentation</vt:lpstr>
      <vt:lpstr>PowerPoint Presentation</vt:lpstr>
      <vt:lpstr>PowerPoint Presentation</vt:lpstr>
      <vt:lpstr>PSPPD &amp; Zenex Report Launch</vt:lpstr>
      <vt:lpstr>PowerPoint Presentation</vt:lpstr>
      <vt:lpstr>PowerPoint Presentation</vt:lpstr>
      <vt:lpstr>PowerPoint Presentation</vt:lpstr>
      <vt:lpstr>PowerPoint Presentation</vt:lpstr>
      <vt:lpstr>It all comes back to reading</vt:lpstr>
      <vt:lpstr>Do children in English or Afrikaans LOLT schools learn to read by Gr5?</vt:lpstr>
      <vt:lpstr>What % of students learn to read in any language by Gr4?</vt:lpstr>
      <vt:lpstr>What does this look like in reality?</vt:lpstr>
      <vt:lpstr>PowerPoint Presentation</vt:lpstr>
      <vt:lpstr>What does this look like in reality?</vt:lpstr>
      <vt:lpstr>What can you do about this?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lpstr>PowerPoint Presentation</vt:lpstr>
      <vt:lpstr>PowerPoint Presentation</vt:lpstr>
      <vt:lpstr>Qualifications by age (birth cohort), Census 2011 (Van der Berg, 2013)</vt:lpstr>
      <vt:lpstr>PowerPoint Presentation</vt:lpstr>
      <vt:lpstr>PowerPoint Presentation</vt:lpstr>
      <vt:lpstr>PowerPoint Presentation</vt:lpstr>
      <vt:lpstr>PowerPoint Presentation</vt:lpstr>
      <vt:lpstr>PowerPoint Presentation</vt:lpstr>
      <vt:lpstr>Egregious Inequality: Bimodality– indisputable fact</vt:lpstr>
      <vt:lpstr>PowerPoint Presentation</vt:lpstr>
      <vt:lpstr>PowerPoint Presentation</vt:lpstr>
      <vt:lpstr>Policy déjà vu</vt:lpstr>
      <vt:lpstr>What do primary school mathematics teachers know about mathematics? (Spaull &amp; Venkat, 2015)</vt:lpstr>
      <vt:lpstr>SADTU membership</vt:lpstr>
      <vt:lpstr>PowerPoint Presentation</vt:lpstr>
      <vt:lpstr>Higher education in perspective</vt:lpstr>
      <vt:lpstr>Gustafsson, 2011 – When &amp; how WP</vt:lpstr>
      <vt:lpstr>Province…SACMEQ III Reading (Gr6)</vt:lpstr>
    </vt:vector>
  </TitlesOfParts>
  <Company>Allan Gray Orbis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Coetzee</dc:creator>
  <cp:lastModifiedBy>Nic</cp:lastModifiedBy>
  <cp:revision>81</cp:revision>
  <dcterms:created xsi:type="dcterms:W3CDTF">2016-03-17T04:48:50Z</dcterms:created>
  <dcterms:modified xsi:type="dcterms:W3CDTF">2016-09-25T05:22:53Z</dcterms:modified>
</cp:coreProperties>
</file>