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theme/themeOverride7.xml" ContentType="application/vnd.openxmlformats-officedocument.themeOverride+xml"/>
  <Override PartName="/ppt/charts/chart14.xml" ContentType="application/vnd.openxmlformats-officedocument.drawingml.chart+xml"/>
  <Override PartName="/ppt/charts/chart15.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0"/>
  </p:notesMasterIdLst>
  <p:sldIdLst>
    <p:sldId id="282" r:id="rId2"/>
    <p:sldId id="344" r:id="rId3"/>
    <p:sldId id="347" r:id="rId4"/>
    <p:sldId id="285" r:id="rId5"/>
    <p:sldId id="328" r:id="rId6"/>
    <p:sldId id="329" r:id="rId7"/>
    <p:sldId id="331" r:id="rId8"/>
    <p:sldId id="346" r:id="rId9"/>
    <p:sldId id="289" r:id="rId10"/>
    <p:sldId id="338" r:id="rId11"/>
    <p:sldId id="383" r:id="rId12"/>
    <p:sldId id="332" r:id="rId13"/>
    <p:sldId id="335" r:id="rId14"/>
    <p:sldId id="292" r:id="rId15"/>
    <p:sldId id="297" r:id="rId16"/>
    <p:sldId id="349" r:id="rId17"/>
    <p:sldId id="348" r:id="rId18"/>
    <p:sldId id="355" r:id="rId19"/>
    <p:sldId id="357" r:id="rId20"/>
    <p:sldId id="358" r:id="rId21"/>
    <p:sldId id="281" r:id="rId22"/>
    <p:sldId id="351" r:id="rId23"/>
    <p:sldId id="350" r:id="rId24"/>
    <p:sldId id="359" r:id="rId25"/>
    <p:sldId id="360" r:id="rId26"/>
    <p:sldId id="365" r:id="rId27"/>
    <p:sldId id="367" r:id="rId28"/>
    <p:sldId id="372" r:id="rId29"/>
    <p:sldId id="368" r:id="rId30"/>
    <p:sldId id="369" r:id="rId31"/>
    <p:sldId id="376" r:id="rId32"/>
    <p:sldId id="386" r:id="rId33"/>
    <p:sldId id="258" r:id="rId34"/>
    <p:sldId id="385" r:id="rId35"/>
    <p:sldId id="370" r:id="rId36"/>
    <p:sldId id="366" r:id="rId37"/>
    <p:sldId id="381" r:id="rId38"/>
    <p:sldId id="373" r:id="rId39"/>
    <p:sldId id="374" r:id="rId40"/>
    <p:sldId id="375" r:id="rId41"/>
    <p:sldId id="353" r:id="rId42"/>
    <p:sldId id="361" r:id="rId43"/>
    <p:sldId id="377" r:id="rId44"/>
    <p:sldId id="371" r:id="rId45"/>
    <p:sldId id="362" r:id="rId46"/>
    <p:sldId id="363" r:id="rId47"/>
    <p:sldId id="364" r:id="rId48"/>
    <p:sldId id="339" r:id="rId49"/>
    <p:sldId id="340" r:id="rId50"/>
    <p:sldId id="341" r:id="rId51"/>
    <p:sldId id="343" r:id="rId52"/>
    <p:sldId id="342" r:id="rId53"/>
    <p:sldId id="352" r:id="rId54"/>
    <p:sldId id="378" r:id="rId55"/>
    <p:sldId id="379" r:id="rId56"/>
    <p:sldId id="380" r:id="rId57"/>
    <p:sldId id="305" r:id="rId58"/>
    <p:sldId id="307" r:id="rId59"/>
    <p:sldId id="262" r:id="rId60"/>
    <p:sldId id="278" r:id="rId61"/>
    <p:sldId id="261" r:id="rId62"/>
    <p:sldId id="266" r:id="rId63"/>
    <p:sldId id="268" r:id="rId64"/>
    <p:sldId id="293" r:id="rId65"/>
    <p:sldId id="263" r:id="rId66"/>
    <p:sldId id="279" r:id="rId67"/>
    <p:sldId id="269" r:id="rId68"/>
    <p:sldId id="270" r:id="rId69"/>
    <p:sldId id="271" r:id="rId70"/>
    <p:sldId id="294" r:id="rId71"/>
    <p:sldId id="264" r:id="rId72"/>
    <p:sldId id="280" r:id="rId73"/>
    <p:sldId id="272" r:id="rId74"/>
    <p:sldId id="273" r:id="rId75"/>
    <p:sldId id="274" r:id="rId76"/>
    <p:sldId id="295" r:id="rId77"/>
    <p:sldId id="265" r:id="rId78"/>
    <p:sldId id="275" r:id="rId79"/>
    <p:sldId id="276" r:id="rId80"/>
    <p:sldId id="277" r:id="rId81"/>
    <p:sldId id="296" r:id="rId82"/>
    <p:sldId id="304" r:id="rId83"/>
    <p:sldId id="301" r:id="rId84"/>
    <p:sldId id="299" r:id="rId85"/>
    <p:sldId id="308" r:id="rId86"/>
    <p:sldId id="310" r:id="rId87"/>
    <p:sldId id="313" r:id="rId88"/>
    <p:sldId id="317" r:id="rId89"/>
    <p:sldId id="298" r:id="rId90"/>
    <p:sldId id="312" r:id="rId91"/>
    <p:sldId id="309" r:id="rId92"/>
    <p:sldId id="300" r:id="rId93"/>
    <p:sldId id="314" r:id="rId94"/>
    <p:sldId id="321" r:id="rId95"/>
    <p:sldId id="322" r:id="rId96"/>
    <p:sldId id="320" r:id="rId97"/>
    <p:sldId id="318" r:id="rId98"/>
    <p:sldId id="319"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80"/>
    <a:srgbClr val="00BB00"/>
    <a:srgbClr val="C40063"/>
    <a:srgbClr val="F04FFF"/>
    <a:srgbClr val="FFD722"/>
    <a:srgbClr val="00FF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22" autoAdjust="0"/>
    <p:restoredTop sz="95192" autoAdjust="0"/>
  </p:normalViewPr>
  <p:slideViewPr>
    <p:cSldViewPr snapToGrid="0" snapToObjects="1">
      <p:cViewPr>
        <p:scale>
          <a:sx n="100" d="100"/>
          <a:sy n="100" d="100"/>
        </p:scale>
        <p:origin x="304" y="6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presProps" Target="presProps.xml"/><Relationship Id="rId102" Type="http://schemas.openxmlformats.org/officeDocument/2006/relationships/viewProps" Target="viewProps.xml"/><Relationship Id="rId103" Type="http://schemas.openxmlformats.org/officeDocument/2006/relationships/theme" Target="theme/theme1.xml"/><Relationship Id="rId10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notesMaster" Target="notesMasters/notesMaster1.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Spaull:Dropbox:OECD%20TJA%20Fellowship:Tables:v3%20MASTER%20Combining%20CI3%20and%20Levels%20(28%20May%202016)%20(version%201).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6.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Workbook2"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Spaull:Dropbox:OECD%20TJA%20Fellowship:Nic:Final:Turkey%20PISA%20eligibility%202003-2012.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Spaull:Dropbox:OECD%20TJA%20Fellowship:Tables:v3%20MASTER%20Combining%20CI3%20and%20Levels%20(28%20May%202016)%20(version%201).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Spaull:Library:Application%20Support:Microsoft:Office:Office%202011%20AutoRecovery:v2Combining%20CI3%20and%20Levels%20(28%20May%202016).xlsx"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Macintosh%20HD:Users:Spaull:Dropbox:OECD%20TJA%20Fellowship:Tables:v3%20MASTER%20Combining%20CI3%20and%20Levels%20(28%20May%202016)%20(version%20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Macintosh%20HD:Users:Spaull:Dropbox:OECD%20TJA%20Fellowship:Nic:Results:access_to_litnum.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Macintosh%20HD:Users:Spaull:Dropbox:OECD%20TJA%20Fellowship:TJA%20Update%20(May%202016):My%20July%202016%20Presentations:access_to_litnum%20(version%2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'Turkey v2'!$C$16</c:f>
              <c:strCache>
                <c:ptCount val="1"/>
                <c:pt idx="0">
                  <c:v>Level 2+ (408+)</c:v>
                </c:pt>
              </c:strCache>
            </c:strRef>
          </c:tx>
          <c:spPr>
            <a:solidFill>
              <a:srgbClr val="66C803"/>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v2'!$C$17:$C$25</c:f>
              <c:numCache>
                <c:formatCode>0%</c:formatCode>
                <c:ptCount val="9"/>
                <c:pt idx="0">
                  <c:v>0.22752</c:v>
                </c:pt>
                <c:pt idx="1">
                  <c:v>0.31866</c:v>
                </c:pt>
                <c:pt idx="2">
                  <c:v>0.43035</c:v>
                </c:pt>
                <c:pt idx="3">
                  <c:v>0.53244</c:v>
                </c:pt>
                <c:pt idx="5">
                  <c:v>0.632</c:v>
                </c:pt>
                <c:pt idx="6">
                  <c:v>0.678</c:v>
                </c:pt>
                <c:pt idx="7">
                  <c:v>0.755</c:v>
                </c:pt>
                <c:pt idx="8">
                  <c:v>0.783</c:v>
                </c:pt>
              </c:numCache>
            </c:numRef>
          </c:val>
        </c:ser>
        <c:ser>
          <c:idx val="1"/>
          <c:order val="1"/>
          <c:tx>
            <c:strRef>
              <c:f>'Turkey v2'!$D$16</c:f>
              <c:strCache>
                <c:ptCount val="1"/>
                <c:pt idx="0">
                  <c:v>Level 1 (335-407)</c:v>
                </c:pt>
              </c:strCache>
            </c:strRef>
          </c:tx>
          <c:spPr>
            <a:solidFill>
              <a:schemeClr val="accent3">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v2'!$D$17:$D$25</c:f>
              <c:numCache>
                <c:formatCode>0%</c:formatCode>
                <c:ptCount val="9"/>
                <c:pt idx="0">
                  <c:v>0.08748</c:v>
                </c:pt>
                <c:pt idx="1">
                  <c:v>0.10058</c:v>
                </c:pt>
                <c:pt idx="2">
                  <c:v>0.10317</c:v>
                </c:pt>
                <c:pt idx="3">
                  <c:v>0.11288</c:v>
                </c:pt>
                <c:pt idx="5">
                  <c:v>0.243</c:v>
                </c:pt>
                <c:pt idx="6">
                  <c:v>0.214</c:v>
                </c:pt>
                <c:pt idx="7">
                  <c:v>0.181</c:v>
                </c:pt>
                <c:pt idx="8">
                  <c:v>0.166</c:v>
                </c:pt>
              </c:numCache>
            </c:numRef>
          </c:val>
        </c:ser>
        <c:ser>
          <c:idx val="2"/>
          <c:order val="2"/>
          <c:tx>
            <c:strRef>
              <c:f>'Turkey v2'!$E$16</c:f>
              <c:strCache>
                <c:ptCount val="1"/>
                <c:pt idx="0">
                  <c:v>Below Level 1 (&lt;335)</c:v>
                </c:pt>
              </c:strCache>
            </c:strRef>
          </c:tx>
          <c:spPr>
            <a:solidFill>
              <a:srgbClr val="FF0000"/>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v2'!$E$17:$E$25</c:f>
              <c:numCache>
                <c:formatCode>0%</c:formatCode>
                <c:ptCount val="9"/>
                <c:pt idx="0">
                  <c:v>0.045</c:v>
                </c:pt>
                <c:pt idx="1">
                  <c:v>0.05076</c:v>
                </c:pt>
                <c:pt idx="2">
                  <c:v>0.03648</c:v>
                </c:pt>
                <c:pt idx="3">
                  <c:v>0.03468</c:v>
                </c:pt>
                <c:pt idx="5">
                  <c:v>0.125</c:v>
                </c:pt>
                <c:pt idx="6">
                  <c:v>0.108</c:v>
                </c:pt>
                <c:pt idx="7">
                  <c:v>0.064</c:v>
                </c:pt>
                <c:pt idx="8">
                  <c:v>0.051</c:v>
                </c:pt>
              </c:numCache>
            </c:numRef>
          </c:val>
        </c:ser>
        <c:ser>
          <c:idx val="3"/>
          <c:order val="3"/>
          <c:tx>
            <c:strRef>
              <c:f>'Turkey v2'!$F$16</c:f>
              <c:strCache>
                <c:ptCount val="1"/>
                <c:pt idx="0">
                  <c:v>15yrs but not eligible for PISA</c:v>
                </c:pt>
              </c:strCache>
            </c:strRef>
          </c:tx>
          <c:spPr>
            <a:solidFill>
              <a:srgbClr val="BFBFBF"/>
            </a:solidFill>
          </c:spPr>
          <c:invertIfNegative val="0"/>
          <c:dLbls>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b="1">
                    <a:solidFill>
                      <a:srgbClr val="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v2'!$F$17:$F$25</c:f>
              <c:numCache>
                <c:formatCode>0%</c:formatCode>
                <c:ptCount val="9"/>
                <c:pt idx="0">
                  <c:v>0.64</c:v>
                </c:pt>
                <c:pt idx="1">
                  <c:v>0.53</c:v>
                </c:pt>
                <c:pt idx="2">
                  <c:v>0.43</c:v>
                </c:pt>
                <c:pt idx="3">
                  <c:v>0.32</c:v>
                </c:pt>
              </c:numCache>
            </c:numRef>
          </c:val>
        </c:ser>
        <c:dLbls>
          <c:showLegendKey val="0"/>
          <c:showVal val="0"/>
          <c:showCatName val="0"/>
          <c:showSerName val="0"/>
          <c:showPercent val="0"/>
          <c:showBubbleSize val="0"/>
        </c:dLbls>
        <c:gapWidth val="150"/>
        <c:overlap val="100"/>
        <c:axId val="-1241339136"/>
        <c:axId val="-1267346720"/>
      </c:barChart>
      <c:lineChart>
        <c:grouping val="standard"/>
        <c:varyColors val="0"/>
        <c:ser>
          <c:idx val="4"/>
          <c:order val="4"/>
          <c:tx>
            <c:strRef>
              <c:f>'Turkey v2'!$G$16</c:f>
              <c:strCache>
                <c:ptCount val="1"/>
                <c:pt idx="0">
                  <c:v>PISA Reading Score</c:v>
                </c:pt>
              </c:strCache>
            </c:strRef>
          </c:tx>
          <c:spPr>
            <a:ln>
              <a:solidFill>
                <a:sysClr val="windowText" lastClr="000000"/>
              </a:solidFill>
            </a:ln>
          </c:spPr>
          <c:marker>
            <c:symbol val="circle"/>
            <c:size val="10"/>
            <c:spPr>
              <a:solidFill>
                <a:srgbClr val="0080FF"/>
              </a:solidFill>
              <a:ln>
                <a:solidFill>
                  <a:sysClr val="windowText" lastClr="000000"/>
                </a:solidFill>
              </a:ln>
            </c:spPr>
          </c:marker>
          <c:dLbls>
            <c:spPr>
              <a:noFill/>
              <a:ln>
                <a:noFill/>
              </a:ln>
              <a:effectLst/>
            </c:spPr>
            <c:txPr>
              <a:bodyPr/>
              <a:lstStyle/>
              <a:p>
                <a:pPr>
                  <a:defRPr sz="9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v2'!$G$17:$G$25</c:f>
              <c:numCache>
                <c:formatCode>General</c:formatCode>
                <c:ptCount val="9"/>
                <c:pt idx="5" formatCode="0">
                  <c:v>441.0</c:v>
                </c:pt>
                <c:pt idx="6" formatCode="0">
                  <c:v>447.0</c:v>
                </c:pt>
                <c:pt idx="7" formatCode="0">
                  <c:v>464.0</c:v>
                </c:pt>
                <c:pt idx="8" formatCode="0">
                  <c:v>475.0</c:v>
                </c:pt>
              </c:numCache>
            </c:numRef>
          </c:val>
          <c:smooth val="0"/>
        </c:ser>
        <c:dLbls>
          <c:showLegendKey val="0"/>
          <c:showVal val="0"/>
          <c:showCatName val="0"/>
          <c:showSerName val="0"/>
          <c:showPercent val="0"/>
          <c:showBubbleSize val="0"/>
        </c:dLbls>
        <c:marker val="1"/>
        <c:smooth val="0"/>
        <c:axId val="-1267343168"/>
        <c:axId val="-1267344944"/>
      </c:lineChart>
      <c:catAx>
        <c:axId val="-1241339136"/>
        <c:scaling>
          <c:orientation val="minMax"/>
        </c:scaling>
        <c:delete val="0"/>
        <c:axPos val="b"/>
        <c:numFmt formatCode="General" sourceLinked="0"/>
        <c:majorTickMark val="out"/>
        <c:minorTickMark val="none"/>
        <c:tickLblPos val="nextTo"/>
        <c:txPr>
          <a:bodyPr/>
          <a:lstStyle/>
          <a:p>
            <a:pPr>
              <a:defRPr sz="1200"/>
            </a:pPr>
            <a:endParaRPr lang="en-US"/>
          </a:p>
        </c:txPr>
        <c:crossAx val="-1267346720"/>
        <c:crosses val="autoZero"/>
        <c:auto val="1"/>
        <c:lblAlgn val="ctr"/>
        <c:lblOffset val="100"/>
        <c:noMultiLvlLbl val="0"/>
      </c:catAx>
      <c:valAx>
        <c:axId val="-1267346720"/>
        <c:scaling>
          <c:orientation val="minMax"/>
        </c:scaling>
        <c:delete val="0"/>
        <c:axPos val="l"/>
        <c:majorGridlines/>
        <c:numFmt formatCode="0%" sourceLinked="1"/>
        <c:majorTickMark val="out"/>
        <c:minorTickMark val="none"/>
        <c:tickLblPos val="nextTo"/>
        <c:crossAx val="-1241339136"/>
        <c:crosses val="autoZero"/>
        <c:crossBetween val="between"/>
      </c:valAx>
      <c:valAx>
        <c:axId val="-1267344944"/>
        <c:scaling>
          <c:orientation val="minMax"/>
          <c:max val="500.0"/>
          <c:min val="0.0"/>
        </c:scaling>
        <c:delete val="0"/>
        <c:axPos val="r"/>
        <c:numFmt formatCode="General" sourceLinked="1"/>
        <c:majorTickMark val="out"/>
        <c:minorTickMark val="none"/>
        <c:tickLblPos val="nextTo"/>
        <c:crossAx val="-1267343168"/>
        <c:crosses val="max"/>
        <c:crossBetween val="between"/>
      </c:valAx>
      <c:catAx>
        <c:axId val="-1267343168"/>
        <c:scaling>
          <c:orientation val="minMax"/>
        </c:scaling>
        <c:delete val="1"/>
        <c:axPos val="b"/>
        <c:numFmt formatCode="General" sourceLinked="0"/>
        <c:majorTickMark val="out"/>
        <c:minorTickMark val="none"/>
        <c:tickLblPos val="nextTo"/>
        <c:crossAx val="-1267344944"/>
        <c:crosses val="autoZero"/>
        <c:auto val="1"/>
        <c:lblAlgn val="ctr"/>
        <c:lblOffset val="100"/>
        <c:noMultiLvlLbl val="0"/>
      </c:catAx>
      <c:spPr>
        <a:solidFill>
          <a:schemeClr val="bg1">
            <a:lumMod val="95000"/>
          </a:schemeClr>
        </a:solidFill>
      </c:spPr>
    </c:plotArea>
    <c:legend>
      <c:legendPos val="r"/>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'TUR vs GER'!$C$32</c:f>
              <c:strCache>
                <c:ptCount val="1"/>
                <c:pt idx="0">
                  <c:v>Germany 2003</c:v>
                </c:pt>
              </c:strCache>
            </c:strRef>
          </c:tx>
          <c:spPr>
            <a:solidFill>
              <a:schemeClr val="bg1">
                <a:lumMod val="65000"/>
              </a:schemeClr>
            </a:solidFill>
            <a:ln>
              <a:solidFill>
                <a:schemeClr val="tx1"/>
              </a:solidFill>
            </a:ln>
          </c:spPr>
          <c:invertIfNegative val="0"/>
          <c:cat>
            <c:strRef>
              <c:f>'TUR vs GER'!$D$31:$I$31</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GER'!$D$32:$I$32</c:f>
              <c:numCache>
                <c:formatCode>0%</c:formatCode>
                <c:ptCount val="6"/>
                <c:pt idx="0">
                  <c:v>0.093</c:v>
                </c:pt>
                <c:pt idx="1">
                  <c:v>0.13</c:v>
                </c:pt>
                <c:pt idx="2">
                  <c:v>0.198</c:v>
                </c:pt>
                <c:pt idx="3">
                  <c:v>0.263</c:v>
                </c:pt>
                <c:pt idx="4">
                  <c:v>0.219</c:v>
                </c:pt>
                <c:pt idx="5">
                  <c:v>0.096</c:v>
                </c:pt>
              </c:numCache>
            </c:numRef>
          </c:val>
        </c:ser>
        <c:ser>
          <c:idx val="1"/>
          <c:order val="1"/>
          <c:tx>
            <c:strRef>
              <c:f>'TUR vs GER'!$C$33</c:f>
              <c:strCache>
                <c:ptCount val="1"/>
                <c:pt idx="0">
                  <c:v>Germany 2012</c:v>
                </c:pt>
              </c:strCache>
            </c:strRef>
          </c:tx>
          <c:spPr>
            <a:solidFill>
              <a:srgbClr val="000090"/>
            </a:solidFill>
          </c:spPr>
          <c:invertIfNegative val="0"/>
          <c:cat>
            <c:strRef>
              <c:f>'TUR vs GER'!$D$31:$I$31</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GER'!$D$33:$I$33</c:f>
              <c:numCache>
                <c:formatCode>0%</c:formatCode>
                <c:ptCount val="6"/>
                <c:pt idx="0">
                  <c:v>0.035</c:v>
                </c:pt>
                <c:pt idx="1">
                  <c:v>0.107</c:v>
                </c:pt>
                <c:pt idx="2">
                  <c:v>0.221</c:v>
                </c:pt>
                <c:pt idx="3">
                  <c:v>0.299</c:v>
                </c:pt>
                <c:pt idx="4">
                  <c:v>0.246</c:v>
                </c:pt>
                <c:pt idx="5">
                  <c:v>0.09</c:v>
                </c:pt>
              </c:numCache>
            </c:numRef>
          </c:val>
        </c:ser>
        <c:dLbls>
          <c:showLegendKey val="0"/>
          <c:showVal val="0"/>
          <c:showCatName val="0"/>
          <c:showSerName val="0"/>
          <c:showPercent val="0"/>
          <c:showBubbleSize val="0"/>
        </c:dLbls>
        <c:gapWidth val="150"/>
        <c:axId val="-1308742912"/>
        <c:axId val="-1308740080"/>
      </c:barChart>
      <c:catAx>
        <c:axId val="-1308742912"/>
        <c:scaling>
          <c:orientation val="minMax"/>
        </c:scaling>
        <c:delete val="0"/>
        <c:axPos val="b"/>
        <c:numFmt formatCode="General" sourceLinked="0"/>
        <c:majorTickMark val="out"/>
        <c:minorTickMark val="none"/>
        <c:tickLblPos val="nextTo"/>
        <c:crossAx val="-1308740080"/>
        <c:crosses val="autoZero"/>
        <c:auto val="1"/>
        <c:lblAlgn val="ctr"/>
        <c:lblOffset val="100"/>
        <c:noMultiLvlLbl val="0"/>
      </c:catAx>
      <c:valAx>
        <c:axId val="-1308740080"/>
        <c:scaling>
          <c:orientation val="minMax"/>
        </c:scaling>
        <c:delete val="0"/>
        <c:axPos val="l"/>
        <c:majorGridlines/>
        <c:numFmt formatCode="0%" sourceLinked="1"/>
        <c:majorTickMark val="out"/>
        <c:minorTickMark val="none"/>
        <c:tickLblPos val="nextTo"/>
        <c:crossAx val="-1308742912"/>
        <c:crosses val="autoZero"/>
        <c:crossBetween val="between"/>
      </c:valAx>
      <c:spPr>
        <a:solidFill>
          <a:schemeClr val="bg1">
            <a:lumMod val="95000"/>
          </a:schemeClr>
        </a:solidFill>
      </c:spPr>
    </c:plotArea>
    <c:legend>
      <c:legendPos val="t"/>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'TUR vs GER'!$C$47</c:f>
              <c:strCache>
                <c:ptCount val="1"/>
                <c:pt idx="0">
                  <c:v>Germany 2003</c:v>
                </c:pt>
              </c:strCache>
            </c:strRef>
          </c:tx>
          <c:spPr>
            <a:solidFill>
              <a:schemeClr val="bg1">
                <a:lumMod val="65000"/>
              </a:schemeClr>
            </a:solidFill>
            <a:ln>
              <a:solidFill>
                <a:schemeClr val="tx1"/>
              </a:solidFill>
            </a:ln>
          </c:spPr>
          <c:invertIfNegative val="0"/>
          <c:cat>
            <c:strRef>
              <c:f>'TUR vs GER'!$D$46:$I$46</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GER'!$D$47:$I$47</c:f>
              <c:numCache>
                <c:formatCode>0</c:formatCode>
                <c:ptCount val="6"/>
                <c:pt idx="0">
                  <c:v>71316.08279999999</c:v>
                </c:pt>
                <c:pt idx="1">
                  <c:v>99689.148</c:v>
                </c:pt>
                <c:pt idx="2">
                  <c:v>151834.2408</c:v>
                </c:pt>
                <c:pt idx="3">
                  <c:v>201678.8148</c:v>
                </c:pt>
                <c:pt idx="4">
                  <c:v>167937.8724</c:v>
                </c:pt>
                <c:pt idx="5">
                  <c:v>73616.6016</c:v>
                </c:pt>
              </c:numCache>
            </c:numRef>
          </c:val>
        </c:ser>
        <c:ser>
          <c:idx val="1"/>
          <c:order val="1"/>
          <c:tx>
            <c:strRef>
              <c:f>'TUR vs GER'!$C$48</c:f>
              <c:strCache>
                <c:ptCount val="1"/>
                <c:pt idx="0">
                  <c:v>Germany 2012</c:v>
                </c:pt>
              </c:strCache>
            </c:strRef>
          </c:tx>
          <c:spPr>
            <a:solidFill>
              <a:srgbClr val="000090"/>
            </a:solidFill>
          </c:spPr>
          <c:invertIfNegative val="0"/>
          <c:cat>
            <c:strRef>
              <c:f>'TUR vs GER'!$D$46:$I$46</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GER'!$D$48:$I$48</c:f>
              <c:numCache>
                <c:formatCode>0</c:formatCode>
                <c:ptCount val="6"/>
                <c:pt idx="0">
                  <c:v>26538.022</c:v>
                </c:pt>
                <c:pt idx="1">
                  <c:v>81130.5244</c:v>
                </c:pt>
                <c:pt idx="2">
                  <c:v>167568.6532</c:v>
                </c:pt>
                <c:pt idx="3">
                  <c:v>226710.5308</c:v>
                </c:pt>
                <c:pt idx="4">
                  <c:v>186524.3832</c:v>
                </c:pt>
                <c:pt idx="5">
                  <c:v>68240.628</c:v>
                </c:pt>
              </c:numCache>
            </c:numRef>
          </c:val>
        </c:ser>
        <c:dLbls>
          <c:showLegendKey val="0"/>
          <c:showVal val="0"/>
          <c:showCatName val="0"/>
          <c:showSerName val="0"/>
          <c:showPercent val="0"/>
          <c:showBubbleSize val="0"/>
        </c:dLbls>
        <c:gapWidth val="150"/>
        <c:axId val="-1310768928"/>
        <c:axId val="-1240341216"/>
      </c:barChart>
      <c:catAx>
        <c:axId val="-1310768928"/>
        <c:scaling>
          <c:orientation val="minMax"/>
        </c:scaling>
        <c:delete val="0"/>
        <c:axPos val="b"/>
        <c:numFmt formatCode="General" sourceLinked="0"/>
        <c:majorTickMark val="out"/>
        <c:minorTickMark val="none"/>
        <c:tickLblPos val="nextTo"/>
        <c:crossAx val="-1240341216"/>
        <c:crosses val="autoZero"/>
        <c:auto val="1"/>
        <c:lblAlgn val="ctr"/>
        <c:lblOffset val="100"/>
        <c:noMultiLvlLbl val="0"/>
      </c:catAx>
      <c:valAx>
        <c:axId val="-1240341216"/>
        <c:scaling>
          <c:orientation val="minMax"/>
          <c:max val="270000.0"/>
          <c:min val="0.0"/>
        </c:scaling>
        <c:delete val="0"/>
        <c:axPos val="l"/>
        <c:majorGridlines/>
        <c:numFmt formatCode="0" sourceLinked="1"/>
        <c:majorTickMark val="out"/>
        <c:minorTickMark val="none"/>
        <c:tickLblPos val="nextTo"/>
        <c:crossAx val="-1310768928"/>
        <c:crosses val="autoZero"/>
        <c:crossBetween val="between"/>
      </c:valAx>
      <c:spPr>
        <a:solidFill>
          <a:schemeClr val="bg1">
            <a:lumMod val="95000"/>
          </a:schemeClr>
        </a:solidFill>
      </c:spPr>
    </c:plotArea>
    <c:legend>
      <c:legendPos val="t"/>
      <c:layout/>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'TUR vs GER'!$A$14</c:f>
              <c:strCache>
                <c:ptCount val="1"/>
                <c:pt idx="0">
                  <c:v>Turkey 2003</c:v>
                </c:pt>
              </c:strCache>
            </c:strRef>
          </c:tx>
          <c:spPr>
            <a:solidFill>
              <a:schemeClr val="bg1">
                <a:lumMod val="65000"/>
              </a:schemeClr>
            </a:solidFill>
            <a:ln>
              <a:solidFill>
                <a:schemeClr val="tx1"/>
              </a:solidFill>
            </a:ln>
          </c:spPr>
          <c:invertIfNegative val="0"/>
          <c:cat>
            <c:strRef>
              <c:f>'TUR vs GER'!$E$13:$J$13</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GER'!$E$14:$J$14</c:f>
              <c:numCache>
                <c:formatCode>0%</c:formatCode>
                <c:ptCount val="6"/>
                <c:pt idx="0">
                  <c:v>0.125</c:v>
                </c:pt>
                <c:pt idx="1">
                  <c:v>0.243</c:v>
                </c:pt>
                <c:pt idx="2">
                  <c:v>0.309</c:v>
                </c:pt>
                <c:pt idx="3">
                  <c:v>0.208</c:v>
                </c:pt>
                <c:pt idx="4">
                  <c:v>0.077</c:v>
                </c:pt>
                <c:pt idx="5">
                  <c:v>0.038</c:v>
                </c:pt>
              </c:numCache>
            </c:numRef>
          </c:val>
        </c:ser>
        <c:ser>
          <c:idx val="1"/>
          <c:order val="1"/>
          <c:tx>
            <c:strRef>
              <c:f>'TUR vs GER'!$A$17</c:f>
              <c:strCache>
                <c:ptCount val="1"/>
                <c:pt idx="0">
                  <c:v>Turkey 2012</c:v>
                </c:pt>
              </c:strCache>
            </c:strRef>
          </c:tx>
          <c:spPr>
            <a:solidFill>
              <a:srgbClr val="FF0080"/>
            </a:solidFill>
          </c:spPr>
          <c:invertIfNegative val="0"/>
          <c:cat>
            <c:strRef>
              <c:f>'TUR vs GER'!$E$13:$J$13</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GER'!$E$17:$J$17</c:f>
              <c:numCache>
                <c:formatCode>0%</c:formatCode>
                <c:ptCount val="6"/>
                <c:pt idx="0">
                  <c:v>0.051</c:v>
                </c:pt>
                <c:pt idx="1">
                  <c:v>0.166</c:v>
                </c:pt>
                <c:pt idx="2">
                  <c:v>0.308</c:v>
                </c:pt>
                <c:pt idx="3">
                  <c:v>0.287</c:v>
                </c:pt>
                <c:pt idx="4">
                  <c:v>0.145</c:v>
                </c:pt>
                <c:pt idx="5">
                  <c:v>0.044</c:v>
                </c:pt>
              </c:numCache>
            </c:numRef>
          </c:val>
        </c:ser>
        <c:dLbls>
          <c:showLegendKey val="0"/>
          <c:showVal val="0"/>
          <c:showCatName val="0"/>
          <c:showSerName val="0"/>
          <c:showPercent val="0"/>
          <c:showBubbleSize val="0"/>
        </c:dLbls>
        <c:gapWidth val="150"/>
        <c:axId val="-1308733120"/>
        <c:axId val="-1308730080"/>
      </c:barChart>
      <c:catAx>
        <c:axId val="-1308733120"/>
        <c:scaling>
          <c:orientation val="minMax"/>
        </c:scaling>
        <c:delete val="0"/>
        <c:axPos val="b"/>
        <c:numFmt formatCode="General" sourceLinked="0"/>
        <c:majorTickMark val="out"/>
        <c:minorTickMark val="none"/>
        <c:tickLblPos val="nextTo"/>
        <c:crossAx val="-1308730080"/>
        <c:crosses val="autoZero"/>
        <c:auto val="1"/>
        <c:lblAlgn val="ctr"/>
        <c:lblOffset val="100"/>
        <c:noMultiLvlLbl val="0"/>
      </c:catAx>
      <c:valAx>
        <c:axId val="-1308730080"/>
        <c:scaling>
          <c:orientation val="minMax"/>
        </c:scaling>
        <c:delete val="0"/>
        <c:axPos val="l"/>
        <c:majorGridlines/>
        <c:numFmt formatCode="0%" sourceLinked="1"/>
        <c:majorTickMark val="out"/>
        <c:minorTickMark val="none"/>
        <c:tickLblPos val="nextTo"/>
        <c:crossAx val="-1308733120"/>
        <c:crosses val="autoZero"/>
        <c:crossBetween val="between"/>
      </c:valAx>
      <c:spPr>
        <a:solidFill>
          <a:schemeClr val="bg1">
            <a:lumMod val="95000"/>
          </a:schemeClr>
        </a:solidFill>
      </c:spPr>
    </c:plotArea>
    <c:legend>
      <c:legendPos val="t"/>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'TUR vs GER'!$C$23</c:f>
              <c:strCache>
                <c:ptCount val="1"/>
                <c:pt idx="0">
                  <c:v>Turkey 2003</c:v>
                </c:pt>
              </c:strCache>
            </c:strRef>
          </c:tx>
          <c:spPr>
            <a:solidFill>
              <a:srgbClr val="A6A6A6"/>
            </a:solidFill>
            <a:ln>
              <a:solidFill>
                <a:srgbClr val="000000"/>
              </a:solidFill>
            </a:ln>
          </c:spPr>
          <c:invertIfNegative val="0"/>
          <c:cat>
            <c:strRef>
              <c:f>'TUR vs GER'!$D$22:$I$22</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GER'!$D$23:$I$23</c:f>
              <c:numCache>
                <c:formatCode>0</c:formatCode>
                <c:ptCount val="6"/>
                <c:pt idx="0">
                  <c:v>60817.14</c:v>
                </c:pt>
                <c:pt idx="1">
                  <c:v>118228.52016</c:v>
                </c:pt>
                <c:pt idx="2">
                  <c:v>150339.97008</c:v>
                </c:pt>
                <c:pt idx="3">
                  <c:v>101199.72096</c:v>
                </c:pt>
                <c:pt idx="4">
                  <c:v>37463.35824</c:v>
                </c:pt>
                <c:pt idx="5">
                  <c:v>18488.41056</c:v>
                </c:pt>
              </c:numCache>
            </c:numRef>
          </c:val>
        </c:ser>
        <c:ser>
          <c:idx val="1"/>
          <c:order val="1"/>
          <c:tx>
            <c:strRef>
              <c:f>'TUR vs GER'!$C$24</c:f>
              <c:strCache>
                <c:ptCount val="1"/>
                <c:pt idx="0">
                  <c:v>Turkey 2012</c:v>
                </c:pt>
              </c:strCache>
            </c:strRef>
          </c:tx>
          <c:spPr>
            <a:solidFill>
              <a:srgbClr val="FF0080"/>
            </a:solidFill>
          </c:spPr>
          <c:invertIfNegative val="0"/>
          <c:cat>
            <c:strRef>
              <c:f>'TUR vs GER'!$D$22:$I$22</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GER'!$D$24:$I$24</c:f>
              <c:numCache>
                <c:formatCode>0</c:formatCode>
                <c:ptCount val="6"/>
                <c:pt idx="0">
                  <c:v>43927.00584000001</c:v>
                </c:pt>
                <c:pt idx="1">
                  <c:v>142978.09744</c:v>
                </c:pt>
                <c:pt idx="2">
                  <c:v>265284.6627199998</c:v>
                </c:pt>
                <c:pt idx="3">
                  <c:v>247197.07208</c:v>
                </c:pt>
                <c:pt idx="4">
                  <c:v>124890.5068</c:v>
                </c:pt>
                <c:pt idx="5">
                  <c:v>37897.80896000001</c:v>
                </c:pt>
              </c:numCache>
            </c:numRef>
          </c:val>
        </c:ser>
        <c:dLbls>
          <c:showLegendKey val="0"/>
          <c:showVal val="0"/>
          <c:showCatName val="0"/>
          <c:showSerName val="0"/>
          <c:showPercent val="0"/>
          <c:showBubbleSize val="0"/>
        </c:dLbls>
        <c:gapWidth val="150"/>
        <c:axId val="-1308643696"/>
        <c:axId val="-1308640944"/>
      </c:barChart>
      <c:catAx>
        <c:axId val="-1308643696"/>
        <c:scaling>
          <c:orientation val="minMax"/>
        </c:scaling>
        <c:delete val="0"/>
        <c:axPos val="b"/>
        <c:numFmt formatCode="General" sourceLinked="0"/>
        <c:majorTickMark val="out"/>
        <c:minorTickMark val="none"/>
        <c:tickLblPos val="nextTo"/>
        <c:crossAx val="-1308640944"/>
        <c:crosses val="autoZero"/>
        <c:auto val="1"/>
        <c:lblAlgn val="ctr"/>
        <c:lblOffset val="100"/>
        <c:noMultiLvlLbl val="0"/>
      </c:catAx>
      <c:valAx>
        <c:axId val="-1308640944"/>
        <c:scaling>
          <c:orientation val="minMax"/>
        </c:scaling>
        <c:delete val="0"/>
        <c:axPos val="l"/>
        <c:majorGridlines/>
        <c:numFmt formatCode="0" sourceLinked="1"/>
        <c:majorTickMark val="out"/>
        <c:minorTickMark val="none"/>
        <c:tickLblPos val="nextTo"/>
        <c:crossAx val="-1308643696"/>
        <c:crosses val="autoZero"/>
        <c:crossBetween val="between"/>
      </c:valAx>
      <c:spPr>
        <a:solidFill>
          <a:schemeClr val="bg1">
            <a:lumMod val="95000"/>
          </a:schemeClr>
        </a:solidFill>
      </c:spPr>
    </c:plotArea>
    <c:legend>
      <c:legendPos val="t"/>
      <c:layout/>
      <c:overlay val="0"/>
    </c:legend>
    <c:plotVisOnly val="1"/>
    <c:dispBlanksAs val="gap"/>
    <c:showDLblsOverMax val="0"/>
  </c:chart>
  <c:spPr>
    <a:solidFill>
      <a:srgbClr val="FFFFFF"/>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a:t>% of pages</a:t>
            </a:r>
            <a:r>
              <a:rPr lang="en-US" sz="2400" b="1" baseline="0"/>
              <a:t> in PISA reports</a:t>
            </a:r>
            <a:r>
              <a:rPr lang="en-US" sz="2400" b="1"/>
              <a:t> where the word "coverage" appears at least once</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PISA 2003</c:v>
                </c:pt>
                <c:pt idx="1">
                  <c:v>PISA 2006</c:v>
                </c:pt>
                <c:pt idx="2">
                  <c:v>PISA 2009</c:v>
                </c:pt>
                <c:pt idx="3">
                  <c:v>PISA 2012</c:v>
                </c:pt>
                <c:pt idx="4">
                  <c:v>PISA 2015</c:v>
                </c:pt>
              </c:strCache>
            </c:strRef>
          </c:cat>
          <c:val>
            <c:numRef>
              <c:f>Sheet1!$D$2:$D$6</c:f>
              <c:numCache>
                <c:formatCode>0%</c:formatCode>
                <c:ptCount val="5"/>
                <c:pt idx="0">
                  <c:v>0.0169851380042463</c:v>
                </c:pt>
                <c:pt idx="1">
                  <c:v>0.0205128205128205</c:v>
                </c:pt>
                <c:pt idx="2">
                  <c:v>0.036231884057971</c:v>
                </c:pt>
                <c:pt idx="3">
                  <c:v>0.0195035460992908</c:v>
                </c:pt>
                <c:pt idx="4">
                  <c:v>0.323886639676113</c:v>
                </c:pt>
              </c:numCache>
            </c:numRef>
          </c:val>
        </c:ser>
        <c:dLbls>
          <c:showLegendKey val="0"/>
          <c:showVal val="0"/>
          <c:showCatName val="0"/>
          <c:showSerName val="0"/>
          <c:showPercent val="0"/>
          <c:showBubbleSize val="0"/>
        </c:dLbls>
        <c:gapWidth val="219"/>
        <c:overlap val="-27"/>
        <c:axId val="-1240722464"/>
        <c:axId val="-1310909248"/>
      </c:barChart>
      <c:catAx>
        <c:axId val="-124072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1310909248"/>
        <c:crosses val="autoZero"/>
        <c:auto val="1"/>
        <c:lblAlgn val="ctr"/>
        <c:lblOffset val="100"/>
        <c:noMultiLvlLbl val="0"/>
      </c:catAx>
      <c:valAx>
        <c:axId val="-1310909248"/>
        <c:scaling>
          <c:orientation val="minMax"/>
        </c:scaling>
        <c:delete val="1"/>
        <c:axPos val="l"/>
        <c:majorGridlines>
          <c:spPr>
            <a:ln w="9525" cap="flat" cmpd="sng" algn="ctr">
              <a:solidFill>
                <a:schemeClr val="bg1">
                  <a:lumMod val="95000"/>
                </a:schemeClr>
              </a:solidFill>
              <a:round/>
            </a:ln>
            <a:effectLst/>
          </c:spPr>
        </c:majorGridlines>
        <c:majorTickMark val="none"/>
        <c:minorTickMark val="none"/>
        <c:tickLblPos val="nextTo"/>
        <c:crossAx val="-1240722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Sheet1!$L$31</c:f>
              <c:strCache>
                <c:ptCount val="1"/>
                <c:pt idx="0">
                  <c:v>DHS 2003</c:v>
                </c:pt>
              </c:strCache>
            </c:strRef>
          </c:tx>
          <c:spPr>
            <a:solidFill>
              <a:schemeClr val="tx1">
                <a:lumMod val="65000"/>
                <a:lumOff val="35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errBars>
            <c:errBarType val="both"/>
            <c:errValType val="cust"/>
            <c:noEndCap val="0"/>
            <c:plus>
              <c:numRef>
                <c:f>Sheet1!$M$36:$Q$36</c:f>
                <c:numCache>
                  <c:formatCode>General</c:formatCode>
                  <c:ptCount val="5"/>
                  <c:pt idx="0">
                    <c:v>0.058996</c:v>
                  </c:pt>
                  <c:pt idx="1">
                    <c:v>0.0735</c:v>
                  </c:pt>
                  <c:pt idx="2">
                    <c:v>0.0653072</c:v>
                  </c:pt>
                  <c:pt idx="3">
                    <c:v>0.0862204</c:v>
                  </c:pt>
                  <c:pt idx="4">
                    <c:v>0.043904</c:v>
                  </c:pt>
                </c:numCache>
              </c:numRef>
            </c:plus>
            <c:minus>
              <c:numRef>
                <c:f>Sheet1!$M$36:$Q$36</c:f>
                <c:numCache>
                  <c:formatCode>General</c:formatCode>
                  <c:ptCount val="5"/>
                  <c:pt idx="0">
                    <c:v>0.058996</c:v>
                  </c:pt>
                  <c:pt idx="1">
                    <c:v>0.0735</c:v>
                  </c:pt>
                  <c:pt idx="2">
                    <c:v>0.0653072</c:v>
                  </c:pt>
                  <c:pt idx="3">
                    <c:v>0.0862204</c:v>
                  </c:pt>
                  <c:pt idx="4">
                    <c:v>0.043904</c:v>
                  </c:pt>
                </c:numCache>
              </c:numRef>
            </c:minus>
          </c:errBars>
          <c:cat>
            <c:strRef>
              <c:f>Sheet1!$M$30:$Q$30</c:f>
              <c:strCache>
                <c:ptCount val="5"/>
                <c:pt idx="0">
                  <c:v>West</c:v>
                </c:pt>
                <c:pt idx="1">
                  <c:v>South</c:v>
                </c:pt>
                <c:pt idx="2">
                  <c:v>Central</c:v>
                </c:pt>
                <c:pt idx="3">
                  <c:v>North</c:v>
                </c:pt>
                <c:pt idx="4">
                  <c:v>East</c:v>
                </c:pt>
              </c:strCache>
            </c:strRef>
          </c:cat>
          <c:val>
            <c:numRef>
              <c:f>Sheet1!$M$31:$Q$31</c:f>
              <c:numCache>
                <c:formatCode>0%</c:formatCode>
                <c:ptCount val="5"/>
                <c:pt idx="0">
                  <c:v>0.5112</c:v>
                </c:pt>
                <c:pt idx="1">
                  <c:v>0.4383</c:v>
                </c:pt>
                <c:pt idx="2">
                  <c:v>0.4804</c:v>
                </c:pt>
                <c:pt idx="3">
                  <c:v>0.501</c:v>
                </c:pt>
                <c:pt idx="4">
                  <c:v>0.3294</c:v>
                </c:pt>
              </c:numCache>
            </c:numRef>
          </c:val>
        </c:ser>
        <c:ser>
          <c:idx val="1"/>
          <c:order val="1"/>
          <c:tx>
            <c:strRef>
              <c:f>Sheet1!$L$32</c:f>
              <c:strCache>
                <c:ptCount val="1"/>
                <c:pt idx="0">
                  <c:v>DHS 2008</c:v>
                </c:pt>
              </c:strCache>
            </c:strRef>
          </c:tx>
          <c:spPr>
            <a:solidFill>
              <a:schemeClr val="bg1">
                <a:lumMod val="65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errBars>
            <c:errBarType val="both"/>
            <c:errValType val="cust"/>
            <c:noEndCap val="0"/>
            <c:plus>
              <c:numRef>
                <c:f>Sheet1!$M$37:$Q$37</c:f>
                <c:numCache>
                  <c:formatCode>General</c:formatCode>
                  <c:ptCount val="5"/>
                  <c:pt idx="0">
                    <c:v>0.0626416</c:v>
                  </c:pt>
                  <c:pt idx="1">
                    <c:v>0.0868476</c:v>
                  </c:pt>
                  <c:pt idx="2">
                    <c:v>0.0662088</c:v>
                  </c:pt>
                  <c:pt idx="3">
                    <c:v>0.1015084</c:v>
                  </c:pt>
                  <c:pt idx="4">
                    <c:v>0.0503328</c:v>
                  </c:pt>
                </c:numCache>
              </c:numRef>
            </c:plus>
            <c:minus>
              <c:numRef>
                <c:f>Sheet1!$M$37:$Q$37</c:f>
                <c:numCache>
                  <c:formatCode>General</c:formatCode>
                  <c:ptCount val="5"/>
                  <c:pt idx="0">
                    <c:v>0.0626416</c:v>
                  </c:pt>
                  <c:pt idx="1">
                    <c:v>0.0868476</c:v>
                  </c:pt>
                  <c:pt idx="2">
                    <c:v>0.0662088</c:v>
                  </c:pt>
                  <c:pt idx="3">
                    <c:v>0.1015084</c:v>
                  </c:pt>
                  <c:pt idx="4">
                    <c:v>0.0503328</c:v>
                  </c:pt>
                </c:numCache>
              </c:numRef>
            </c:minus>
          </c:errBars>
          <c:cat>
            <c:strRef>
              <c:f>Sheet1!$M$30:$Q$30</c:f>
              <c:strCache>
                <c:ptCount val="5"/>
                <c:pt idx="0">
                  <c:v>West</c:v>
                </c:pt>
                <c:pt idx="1">
                  <c:v>South</c:v>
                </c:pt>
                <c:pt idx="2">
                  <c:v>Central</c:v>
                </c:pt>
                <c:pt idx="3">
                  <c:v>North</c:v>
                </c:pt>
                <c:pt idx="4">
                  <c:v>East</c:v>
                </c:pt>
              </c:strCache>
            </c:strRef>
          </c:cat>
          <c:val>
            <c:numRef>
              <c:f>Sheet1!$M$32:$Q$32</c:f>
              <c:numCache>
                <c:formatCode>0%</c:formatCode>
                <c:ptCount val="5"/>
                <c:pt idx="0">
                  <c:v>0.6722</c:v>
                </c:pt>
                <c:pt idx="1">
                  <c:v>0.6033</c:v>
                </c:pt>
                <c:pt idx="2">
                  <c:v>0.6421</c:v>
                </c:pt>
                <c:pt idx="3">
                  <c:v>0.6625</c:v>
                </c:pt>
                <c:pt idx="4">
                  <c:v>0.4815</c:v>
                </c:pt>
              </c:numCache>
            </c:numRef>
          </c:val>
        </c:ser>
        <c:ser>
          <c:idx val="2"/>
          <c:order val="2"/>
          <c:tx>
            <c:strRef>
              <c:f>Sheet1!$L$33</c:f>
              <c:strCache>
                <c:ptCount val="1"/>
                <c:pt idx="0">
                  <c:v>DHS 2013</c:v>
                </c:pt>
              </c:strCache>
            </c:strRef>
          </c:tx>
          <c:spPr>
            <a:solidFill>
              <a:schemeClr val="bg1">
                <a:lumMod val="85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errBars>
            <c:errBarType val="both"/>
            <c:errValType val="cust"/>
            <c:noEndCap val="0"/>
            <c:plus>
              <c:numRef>
                <c:f>Sheet1!$M$38:$Q$38</c:f>
                <c:numCache>
                  <c:formatCode>General</c:formatCode>
                  <c:ptCount val="5"/>
                  <c:pt idx="0">
                    <c:v>0.052332</c:v>
                  </c:pt>
                  <c:pt idx="1">
                    <c:v>0.061152</c:v>
                  </c:pt>
                  <c:pt idx="2">
                    <c:v>0.043708</c:v>
                  </c:pt>
                  <c:pt idx="3">
                    <c:v>0.0489804</c:v>
                  </c:pt>
                  <c:pt idx="4">
                    <c:v>0.051352</c:v>
                  </c:pt>
                </c:numCache>
              </c:numRef>
            </c:plus>
            <c:minus>
              <c:numRef>
                <c:f>Sheet1!$M$38:$Q$38</c:f>
                <c:numCache>
                  <c:formatCode>General</c:formatCode>
                  <c:ptCount val="5"/>
                  <c:pt idx="0">
                    <c:v>0.052332</c:v>
                  </c:pt>
                  <c:pt idx="1">
                    <c:v>0.061152</c:v>
                  </c:pt>
                  <c:pt idx="2">
                    <c:v>0.043708</c:v>
                  </c:pt>
                  <c:pt idx="3">
                    <c:v>0.0489804</c:v>
                  </c:pt>
                  <c:pt idx="4">
                    <c:v>0.051352</c:v>
                  </c:pt>
                </c:numCache>
              </c:numRef>
            </c:minus>
          </c:errBars>
          <c:cat>
            <c:strRef>
              <c:f>Sheet1!$M$30:$Q$30</c:f>
              <c:strCache>
                <c:ptCount val="5"/>
                <c:pt idx="0">
                  <c:v>West</c:v>
                </c:pt>
                <c:pt idx="1">
                  <c:v>South</c:v>
                </c:pt>
                <c:pt idx="2">
                  <c:v>Central</c:v>
                </c:pt>
                <c:pt idx="3">
                  <c:v>North</c:v>
                </c:pt>
                <c:pt idx="4">
                  <c:v>East</c:v>
                </c:pt>
              </c:strCache>
            </c:strRef>
          </c:cat>
          <c:val>
            <c:numRef>
              <c:f>Sheet1!$M$33:$Q$33</c:f>
              <c:numCache>
                <c:formatCode>0%</c:formatCode>
                <c:ptCount val="5"/>
                <c:pt idx="0">
                  <c:v>0.8365</c:v>
                </c:pt>
                <c:pt idx="1">
                  <c:v>0.8326</c:v>
                </c:pt>
                <c:pt idx="2">
                  <c:v>0.8727</c:v>
                </c:pt>
                <c:pt idx="3">
                  <c:v>0.8911</c:v>
                </c:pt>
                <c:pt idx="4">
                  <c:v>0.6596</c:v>
                </c:pt>
              </c:numCache>
            </c:numRef>
          </c:val>
        </c:ser>
        <c:dLbls>
          <c:dLblPos val="ctr"/>
          <c:showLegendKey val="0"/>
          <c:showVal val="1"/>
          <c:showCatName val="0"/>
          <c:showSerName val="0"/>
          <c:showPercent val="0"/>
          <c:showBubbleSize val="0"/>
        </c:dLbls>
        <c:gapWidth val="150"/>
        <c:axId val="-1241047760"/>
        <c:axId val="-1241043664"/>
      </c:barChart>
      <c:catAx>
        <c:axId val="-1241047760"/>
        <c:scaling>
          <c:orientation val="minMax"/>
        </c:scaling>
        <c:delete val="0"/>
        <c:axPos val="b"/>
        <c:numFmt formatCode="General" sourceLinked="0"/>
        <c:majorTickMark val="out"/>
        <c:minorTickMark val="none"/>
        <c:tickLblPos val="nextTo"/>
        <c:crossAx val="-1241043664"/>
        <c:crosses val="autoZero"/>
        <c:auto val="1"/>
        <c:lblAlgn val="ctr"/>
        <c:lblOffset val="100"/>
        <c:noMultiLvlLbl val="0"/>
      </c:catAx>
      <c:valAx>
        <c:axId val="-1241043664"/>
        <c:scaling>
          <c:orientation val="minMax"/>
        </c:scaling>
        <c:delete val="0"/>
        <c:axPos val="l"/>
        <c:majorGridlines/>
        <c:numFmt formatCode="0%" sourceLinked="1"/>
        <c:majorTickMark val="out"/>
        <c:minorTickMark val="none"/>
        <c:tickLblPos val="nextTo"/>
        <c:crossAx val="-1241047760"/>
        <c:crosses val="autoZero"/>
        <c:crossBetween val="between"/>
      </c:valAx>
    </c:plotArea>
    <c:legend>
      <c:legendPos val="t"/>
      <c:layout/>
      <c:overlay val="0"/>
    </c:legend>
    <c:plotVisOnly val="1"/>
    <c:dispBlanksAs val="gap"/>
    <c:showDLblsOverMax val="0"/>
  </c:chart>
  <c:txPr>
    <a:bodyPr/>
    <a:lstStyle/>
    <a:p>
      <a:pPr>
        <a:defRPr sz="16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'Turkey v2'!$C$16</c:f>
              <c:strCache>
                <c:ptCount val="1"/>
                <c:pt idx="0">
                  <c:v>Level 2+ (408+)</c:v>
                </c:pt>
              </c:strCache>
            </c:strRef>
          </c:tx>
          <c:spPr>
            <a:solidFill>
              <a:srgbClr val="66C803"/>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v2'!$C$17:$C$25</c:f>
              <c:numCache>
                <c:formatCode>0%</c:formatCode>
                <c:ptCount val="9"/>
                <c:pt idx="0">
                  <c:v>0.22752</c:v>
                </c:pt>
                <c:pt idx="1">
                  <c:v>0.31866</c:v>
                </c:pt>
                <c:pt idx="2">
                  <c:v>0.43035</c:v>
                </c:pt>
                <c:pt idx="3">
                  <c:v>0.53244</c:v>
                </c:pt>
                <c:pt idx="5">
                  <c:v>0.632</c:v>
                </c:pt>
                <c:pt idx="6">
                  <c:v>0.678</c:v>
                </c:pt>
                <c:pt idx="7">
                  <c:v>0.755</c:v>
                </c:pt>
                <c:pt idx="8">
                  <c:v>0.783</c:v>
                </c:pt>
              </c:numCache>
            </c:numRef>
          </c:val>
        </c:ser>
        <c:ser>
          <c:idx val="1"/>
          <c:order val="1"/>
          <c:tx>
            <c:strRef>
              <c:f>'Turkey v2'!$D$16</c:f>
              <c:strCache>
                <c:ptCount val="1"/>
                <c:pt idx="0">
                  <c:v>Level 1 (335-407)</c:v>
                </c:pt>
              </c:strCache>
            </c:strRef>
          </c:tx>
          <c:spPr>
            <a:solidFill>
              <a:schemeClr val="accent3">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v2'!$D$17:$D$25</c:f>
              <c:numCache>
                <c:formatCode>0%</c:formatCode>
                <c:ptCount val="9"/>
                <c:pt idx="0">
                  <c:v>0.08748</c:v>
                </c:pt>
                <c:pt idx="1">
                  <c:v>0.10058</c:v>
                </c:pt>
                <c:pt idx="2">
                  <c:v>0.10317</c:v>
                </c:pt>
                <c:pt idx="3">
                  <c:v>0.11288</c:v>
                </c:pt>
                <c:pt idx="5">
                  <c:v>0.243</c:v>
                </c:pt>
                <c:pt idx="6">
                  <c:v>0.214</c:v>
                </c:pt>
                <c:pt idx="7">
                  <c:v>0.181</c:v>
                </c:pt>
                <c:pt idx="8">
                  <c:v>0.166</c:v>
                </c:pt>
              </c:numCache>
            </c:numRef>
          </c:val>
        </c:ser>
        <c:ser>
          <c:idx val="2"/>
          <c:order val="2"/>
          <c:tx>
            <c:strRef>
              <c:f>'Turkey v2'!$E$16</c:f>
              <c:strCache>
                <c:ptCount val="1"/>
                <c:pt idx="0">
                  <c:v>Below Level 1 (&lt;335)</c:v>
                </c:pt>
              </c:strCache>
            </c:strRef>
          </c:tx>
          <c:spPr>
            <a:solidFill>
              <a:srgbClr val="FF0000"/>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v2'!$E$17:$E$25</c:f>
              <c:numCache>
                <c:formatCode>0%</c:formatCode>
                <c:ptCount val="9"/>
                <c:pt idx="0">
                  <c:v>0.045</c:v>
                </c:pt>
                <c:pt idx="1">
                  <c:v>0.05076</c:v>
                </c:pt>
                <c:pt idx="2">
                  <c:v>0.03648</c:v>
                </c:pt>
                <c:pt idx="3">
                  <c:v>0.03468</c:v>
                </c:pt>
                <c:pt idx="5">
                  <c:v>0.125</c:v>
                </c:pt>
                <c:pt idx="6">
                  <c:v>0.108</c:v>
                </c:pt>
                <c:pt idx="7">
                  <c:v>0.064</c:v>
                </c:pt>
                <c:pt idx="8">
                  <c:v>0.051</c:v>
                </c:pt>
              </c:numCache>
            </c:numRef>
          </c:val>
        </c:ser>
        <c:ser>
          <c:idx val="3"/>
          <c:order val="3"/>
          <c:tx>
            <c:strRef>
              <c:f>'Turkey v2'!$F$16</c:f>
              <c:strCache>
                <c:ptCount val="1"/>
                <c:pt idx="0">
                  <c:v>15yrs but not eligible for PISA</c:v>
                </c:pt>
              </c:strCache>
            </c:strRef>
          </c:tx>
          <c:spPr>
            <a:solidFill>
              <a:srgbClr val="BFBFBF"/>
            </a:solidFill>
          </c:spPr>
          <c:invertIfNegative val="0"/>
          <c:dLbls>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b="1">
                    <a:solidFill>
                      <a:srgbClr val="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v2'!$F$17:$F$25</c:f>
              <c:numCache>
                <c:formatCode>0%</c:formatCode>
                <c:ptCount val="9"/>
                <c:pt idx="0">
                  <c:v>0.64</c:v>
                </c:pt>
                <c:pt idx="1">
                  <c:v>0.53</c:v>
                </c:pt>
                <c:pt idx="2">
                  <c:v>0.43</c:v>
                </c:pt>
                <c:pt idx="3">
                  <c:v>0.32</c:v>
                </c:pt>
              </c:numCache>
            </c:numRef>
          </c:val>
        </c:ser>
        <c:dLbls>
          <c:showLegendKey val="0"/>
          <c:showVal val="0"/>
          <c:showCatName val="0"/>
          <c:showSerName val="0"/>
          <c:showPercent val="0"/>
          <c:showBubbleSize val="0"/>
        </c:dLbls>
        <c:gapWidth val="150"/>
        <c:overlap val="100"/>
        <c:axId val="-1239306560"/>
        <c:axId val="-1239304080"/>
      </c:barChart>
      <c:lineChart>
        <c:grouping val="standard"/>
        <c:varyColors val="0"/>
        <c:ser>
          <c:idx val="4"/>
          <c:order val="4"/>
          <c:tx>
            <c:strRef>
              <c:f>'Turkey v2'!$G$16</c:f>
              <c:strCache>
                <c:ptCount val="1"/>
                <c:pt idx="0">
                  <c:v>PISA Reading Score</c:v>
                </c:pt>
              </c:strCache>
            </c:strRef>
          </c:tx>
          <c:spPr>
            <a:ln>
              <a:solidFill>
                <a:sysClr val="windowText" lastClr="000000"/>
              </a:solidFill>
            </a:ln>
          </c:spPr>
          <c:marker>
            <c:symbol val="circle"/>
            <c:size val="10"/>
            <c:spPr>
              <a:solidFill>
                <a:srgbClr val="0080FF"/>
              </a:solidFill>
              <a:ln>
                <a:solidFill>
                  <a:sysClr val="windowText" lastClr="000000"/>
                </a:solidFill>
              </a:ln>
            </c:spPr>
          </c:marker>
          <c:dLbls>
            <c:spPr>
              <a:noFill/>
              <a:ln>
                <a:noFill/>
              </a:ln>
              <a:effectLst/>
            </c:spPr>
            <c:txPr>
              <a:bodyPr/>
              <a:lstStyle/>
              <a:p>
                <a:pPr>
                  <a:defRPr sz="9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'Turkey v2'!$A$17:$B$25</c:f>
              <c:multiLvlStrCache>
                <c:ptCount val="9"/>
                <c:lvl>
                  <c:pt idx="0">
                    <c:v>Turkey 2003</c:v>
                  </c:pt>
                  <c:pt idx="1">
                    <c:v>Turkey 2006</c:v>
                  </c:pt>
                  <c:pt idx="2">
                    <c:v>Turkey 2009</c:v>
                  </c:pt>
                  <c:pt idx="3">
                    <c:v>Turkey 2012</c:v>
                  </c:pt>
                  <c:pt idx="5">
                    <c:v>Turkey 2003</c:v>
                  </c:pt>
                  <c:pt idx="6">
                    <c:v>Turkey 2006</c:v>
                  </c:pt>
                  <c:pt idx="7">
                    <c:v>Turkey 2009</c:v>
                  </c:pt>
                  <c:pt idx="8">
                    <c:v>Turkey 2012</c:v>
                  </c:pt>
                </c:lvl>
                <c:lvl>
                  <c:pt idx="0">
                    <c:v>All Turkish 15 year olds</c:v>
                  </c:pt>
                  <c:pt idx="5">
                    <c:v>PISA-eligible Turkish 15 year olds (as % of PISA sample)</c:v>
                  </c:pt>
                </c:lvl>
              </c:multiLvlStrCache>
            </c:multiLvlStrRef>
          </c:cat>
          <c:val>
            <c:numRef>
              <c:f>'Turkey v2'!$G$17:$G$25</c:f>
              <c:numCache>
                <c:formatCode>General</c:formatCode>
                <c:ptCount val="9"/>
                <c:pt idx="5" formatCode="0">
                  <c:v>441.0</c:v>
                </c:pt>
                <c:pt idx="6" formatCode="0">
                  <c:v>447.0</c:v>
                </c:pt>
                <c:pt idx="7" formatCode="0">
                  <c:v>464.0</c:v>
                </c:pt>
                <c:pt idx="8" formatCode="0">
                  <c:v>475.0</c:v>
                </c:pt>
              </c:numCache>
            </c:numRef>
          </c:val>
          <c:smooth val="0"/>
        </c:ser>
        <c:dLbls>
          <c:showLegendKey val="0"/>
          <c:showVal val="0"/>
          <c:showCatName val="0"/>
          <c:showSerName val="0"/>
          <c:showPercent val="0"/>
          <c:showBubbleSize val="0"/>
        </c:dLbls>
        <c:marker val="1"/>
        <c:smooth val="0"/>
        <c:axId val="-1239299120"/>
        <c:axId val="-1239301600"/>
      </c:lineChart>
      <c:catAx>
        <c:axId val="-1239306560"/>
        <c:scaling>
          <c:orientation val="minMax"/>
        </c:scaling>
        <c:delete val="0"/>
        <c:axPos val="b"/>
        <c:numFmt formatCode="General" sourceLinked="0"/>
        <c:majorTickMark val="out"/>
        <c:minorTickMark val="none"/>
        <c:tickLblPos val="nextTo"/>
        <c:txPr>
          <a:bodyPr/>
          <a:lstStyle/>
          <a:p>
            <a:pPr>
              <a:defRPr sz="1200"/>
            </a:pPr>
            <a:endParaRPr lang="en-US"/>
          </a:p>
        </c:txPr>
        <c:crossAx val="-1239304080"/>
        <c:crosses val="autoZero"/>
        <c:auto val="1"/>
        <c:lblAlgn val="ctr"/>
        <c:lblOffset val="100"/>
        <c:noMultiLvlLbl val="0"/>
      </c:catAx>
      <c:valAx>
        <c:axId val="-1239304080"/>
        <c:scaling>
          <c:orientation val="minMax"/>
        </c:scaling>
        <c:delete val="0"/>
        <c:axPos val="l"/>
        <c:majorGridlines/>
        <c:numFmt formatCode="0%" sourceLinked="1"/>
        <c:majorTickMark val="out"/>
        <c:minorTickMark val="none"/>
        <c:tickLblPos val="nextTo"/>
        <c:crossAx val="-1239306560"/>
        <c:crosses val="autoZero"/>
        <c:crossBetween val="between"/>
      </c:valAx>
      <c:valAx>
        <c:axId val="-1239301600"/>
        <c:scaling>
          <c:orientation val="minMax"/>
          <c:max val="500.0"/>
          <c:min val="0.0"/>
        </c:scaling>
        <c:delete val="0"/>
        <c:axPos val="r"/>
        <c:numFmt formatCode="General" sourceLinked="1"/>
        <c:majorTickMark val="out"/>
        <c:minorTickMark val="none"/>
        <c:tickLblPos val="nextTo"/>
        <c:crossAx val="-1239299120"/>
        <c:crosses val="max"/>
        <c:crossBetween val="between"/>
      </c:valAx>
      <c:catAx>
        <c:axId val="-1239299120"/>
        <c:scaling>
          <c:orientation val="minMax"/>
        </c:scaling>
        <c:delete val="1"/>
        <c:axPos val="b"/>
        <c:numFmt formatCode="General" sourceLinked="0"/>
        <c:majorTickMark val="out"/>
        <c:minorTickMark val="none"/>
        <c:tickLblPos val="nextTo"/>
        <c:crossAx val="-1239301600"/>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'TUR vs GER'!$C$32</c:f>
              <c:strCache>
                <c:ptCount val="1"/>
                <c:pt idx="0">
                  <c:v>Germany 2003</c:v>
                </c:pt>
              </c:strCache>
            </c:strRef>
          </c:tx>
          <c:spPr>
            <a:solidFill>
              <a:schemeClr val="bg1">
                <a:lumMod val="65000"/>
              </a:schemeClr>
            </a:solidFill>
            <a:ln>
              <a:solidFill>
                <a:schemeClr val="tx1"/>
              </a:solidFill>
            </a:ln>
          </c:spPr>
          <c:invertIfNegative val="0"/>
          <c:cat>
            <c:strRef>
              <c:f>'TUR vs GER'!$D$31:$I$31</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GER'!$D$32:$I$32</c:f>
              <c:numCache>
                <c:formatCode>0%</c:formatCode>
                <c:ptCount val="6"/>
                <c:pt idx="0">
                  <c:v>0.093</c:v>
                </c:pt>
                <c:pt idx="1">
                  <c:v>0.13</c:v>
                </c:pt>
                <c:pt idx="2">
                  <c:v>0.198</c:v>
                </c:pt>
                <c:pt idx="3">
                  <c:v>0.263</c:v>
                </c:pt>
                <c:pt idx="4">
                  <c:v>0.219</c:v>
                </c:pt>
                <c:pt idx="5">
                  <c:v>0.096</c:v>
                </c:pt>
              </c:numCache>
            </c:numRef>
          </c:val>
        </c:ser>
        <c:ser>
          <c:idx val="1"/>
          <c:order val="1"/>
          <c:tx>
            <c:strRef>
              <c:f>'TUR vs GER'!$C$33</c:f>
              <c:strCache>
                <c:ptCount val="1"/>
                <c:pt idx="0">
                  <c:v>Germany 2012</c:v>
                </c:pt>
              </c:strCache>
            </c:strRef>
          </c:tx>
          <c:spPr>
            <a:solidFill>
              <a:srgbClr val="000090"/>
            </a:solidFill>
          </c:spPr>
          <c:invertIfNegative val="0"/>
          <c:cat>
            <c:strRef>
              <c:f>'TUR vs GER'!$D$31:$I$31</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GER'!$D$33:$I$33</c:f>
              <c:numCache>
                <c:formatCode>0%</c:formatCode>
                <c:ptCount val="6"/>
                <c:pt idx="0">
                  <c:v>0.035</c:v>
                </c:pt>
                <c:pt idx="1">
                  <c:v>0.107</c:v>
                </c:pt>
                <c:pt idx="2">
                  <c:v>0.221</c:v>
                </c:pt>
                <c:pt idx="3">
                  <c:v>0.299</c:v>
                </c:pt>
                <c:pt idx="4">
                  <c:v>0.246</c:v>
                </c:pt>
                <c:pt idx="5">
                  <c:v>0.09</c:v>
                </c:pt>
              </c:numCache>
            </c:numRef>
          </c:val>
        </c:ser>
        <c:dLbls>
          <c:showLegendKey val="0"/>
          <c:showVal val="0"/>
          <c:showCatName val="0"/>
          <c:showSerName val="0"/>
          <c:showPercent val="0"/>
          <c:showBubbleSize val="0"/>
        </c:dLbls>
        <c:gapWidth val="150"/>
        <c:axId val="-1239991648"/>
        <c:axId val="-1239988896"/>
      </c:barChart>
      <c:catAx>
        <c:axId val="-1239991648"/>
        <c:scaling>
          <c:orientation val="minMax"/>
        </c:scaling>
        <c:delete val="0"/>
        <c:axPos val="b"/>
        <c:numFmt formatCode="General" sourceLinked="0"/>
        <c:majorTickMark val="out"/>
        <c:minorTickMark val="none"/>
        <c:tickLblPos val="nextTo"/>
        <c:crossAx val="-1239988896"/>
        <c:crosses val="autoZero"/>
        <c:auto val="1"/>
        <c:lblAlgn val="ctr"/>
        <c:lblOffset val="100"/>
        <c:noMultiLvlLbl val="0"/>
      </c:catAx>
      <c:valAx>
        <c:axId val="-1239988896"/>
        <c:scaling>
          <c:orientation val="minMax"/>
        </c:scaling>
        <c:delete val="0"/>
        <c:axPos val="l"/>
        <c:majorGridlines/>
        <c:numFmt formatCode="0%" sourceLinked="1"/>
        <c:majorTickMark val="out"/>
        <c:minorTickMark val="none"/>
        <c:tickLblPos val="nextTo"/>
        <c:crossAx val="-1239991648"/>
        <c:crosses val="autoZero"/>
        <c:crossBetween val="between"/>
      </c:valAx>
      <c:spPr>
        <a:solidFill>
          <a:schemeClr val="bg1">
            <a:lumMod val="95000"/>
          </a:schemeClr>
        </a:solidFill>
      </c:spPr>
    </c:plotArea>
    <c:legend>
      <c:legendPos val="t"/>
      <c:overlay val="0"/>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'TUR vs GER'!$C$47</c:f>
              <c:strCache>
                <c:ptCount val="1"/>
                <c:pt idx="0">
                  <c:v>Germany 2003</c:v>
                </c:pt>
              </c:strCache>
            </c:strRef>
          </c:tx>
          <c:spPr>
            <a:solidFill>
              <a:schemeClr val="bg1">
                <a:lumMod val="65000"/>
              </a:schemeClr>
            </a:solidFill>
            <a:ln>
              <a:solidFill>
                <a:schemeClr val="tx1"/>
              </a:solidFill>
            </a:ln>
          </c:spPr>
          <c:invertIfNegative val="0"/>
          <c:cat>
            <c:strRef>
              <c:f>'TUR vs GER'!$D$46:$I$46</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GER'!$D$47:$I$47</c:f>
              <c:numCache>
                <c:formatCode>0</c:formatCode>
                <c:ptCount val="6"/>
                <c:pt idx="0">
                  <c:v>71316.08279999999</c:v>
                </c:pt>
                <c:pt idx="1">
                  <c:v>99689.148</c:v>
                </c:pt>
                <c:pt idx="2">
                  <c:v>151834.2408</c:v>
                </c:pt>
                <c:pt idx="3">
                  <c:v>201678.8148</c:v>
                </c:pt>
                <c:pt idx="4">
                  <c:v>167937.8724</c:v>
                </c:pt>
                <c:pt idx="5">
                  <c:v>73616.6016</c:v>
                </c:pt>
              </c:numCache>
            </c:numRef>
          </c:val>
        </c:ser>
        <c:ser>
          <c:idx val="1"/>
          <c:order val="1"/>
          <c:tx>
            <c:strRef>
              <c:f>'TUR vs GER'!$C$48</c:f>
              <c:strCache>
                <c:ptCount val="1"/>
                <c:pt idx="0">
                  <c:v>Germany 2012</c:v>
                </c:pt>
              </c:strCache>
            </c:strRef>
          </c:tx>
          <c:spPr>
            <a:solidFill>
              <a:srgbClr val="000090"/>
            </a:solidFill>
          </c:spPr>
          <c:invertIfNegative val="0"/>
          <c:cat>
            <c:strRef>
              <c:f>'TUR vs GER'!$D$46:$I$46</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GER'!$D$48:$I$48</c:f>
              <c:numCache>
                <c:formatCode>0</c:formatCode>
                <c:ptCount val="6"/>
                <c:pt idx="0">
                  <c:v>26538.022</c:v>
                </c:pt>
                <c:pt idx="1">
                  <c:v>81130.5244</c:v>
                </c:pt>
                <c:pt idx="2">
                  <c:v>167568.6532</c:v>
                </c:pt>
                <c:pt idx="3">
                  <c:v>226710.5308</c:v>
                </c:pt>
                <c:pt idx="4">
                  <c:v>186524.3832</c:v>
                </c:pt>
                <c:pt idx="5">
                  <c:v>68240.628</c:v>
                </c:pt>
              </c:numCache>
            </c:numRef>
          </c:val>
        </c:ser>
        <c:dLbls>
          <c:showLegendKey val="0"/>
          <c:showVal val="0"/>
          <c:showCatName val="0"/>
          <c:showSerName val="0"/>
          <c:showPercent val="0"/>
          <c:showBubbleSize val="0"/>
        </c:dLbls>
        <c:gapWidth val="150"/>
        <c:axId val="-1239959440"/>
        <c:axId val="-1239956688"/>
      </c:barChart>
      <c:catAx>
        <c:axId val="-1239959440"/>
        <c:scaling>
          <c:orientation val="minMax"/>
        </c:scaling>
        <c:delete val="0"/>
        <c:axPos val="b"/>
        <c:numFmt formatCode="General" sourceLinked="0"/>
        <c:majorTickMark val="out"/>
        <c:minorTickMark val="none"/>
        <c:tickLblPos val="nextTo"/>
        <c:crossAx val="-1239956688"/>
        <c:crosses val="autoZero"/>
        <c:auto val="1"/>
        <c:lblAlgn val="ctr"/>
        <c:lblOffset val="100"/>
        <c:noMultiLvlLbl val="0"/>
      </c:catAx>
      <c:valAx>
        <c:axId val="-1239956688"/>
        <c:scaling>
          <c:orientation val="minMax"/>
        </c:scaling>
        <c:delete val="0"/>
        <c:axPos val="l"/>
        <c:majorGridlines/>
        <c:numFmt formatCode="0" sourceLinked="1"/>
        <c:majorTickMark val="out"/>
        <c:minorTickMark val="none"/>
        <c:tickLblPos val="nextTo"/>
        <c:crossAx val="-1239959440"/>
        <c:crosses val="autoZero"/>
        <c:crossBetween val="between"/>
      </c:valAx>
      <c:spPr>
        <a:solidFill>
          <a:schemeClr val="bg1">
            <a:lumMod val="95000"/>
          </a:schemeClr>
        </a:solidFill>
      </c:spPr>
    </c:plotArea>
    <c:legend>
      <c:legendPos val="t"/>
      <c:overlay val="0"/>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'TUR vs GER'!$A$14</c:f>
              <c:strCache>
                <c:ptCount val="1"/>
                <c:pt idx="0">
                  <c:v>Turkey 2003</c:v>
                </c:pt>
              </c:strCache>
            </c:strRef>
          </c:tx>
          <c:spPr>
            <a:solidFill>
              <a:schemeClr val="bg1">
                <a:lumMod val="65000"/>
              </a:schemeClr>
            </a:solidFill>
            <a:ln>
              <a:solidFill>
                <a:schemeClr val="tx1"/>
              </a:solidFill>
            </a:ln>
          </c:spPr>
          <c:invertIfNegative val="0"/>
          <c:cat>
            <c:strRef>
              <c:f>'TUR vs GER'!$E$13:$J$13</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GER'!$E$14:$J$14</c:f>
              <c:numCache>
                <c:formatCode>0%</c:formatCode>
                <c:ptCount val="6"/>
                <c:pt idx="0">
                  <c:v>0.125</c:v>
                </c:pt>
                <c:pt idx="1">
                  <c:v>0.243</c:v>
                </c:pt>
                <c:pt idx="2">
                  <c:v>0.309</c:v>
                </c:pt>
                <c:pt idx="3">
                  <c:v>0.208</c:v>
                </c:pt>
                <c:pt idx="4">
                  <c:v>0.077</c:v>
                </c:pt>
                <c:pt idx="5">
                  <c:v>0.038</c:v>
                </c:pt>
              </c:numCache>
            </c:numRef>
          </c:val>
        </c:ser>
        <c:ser>
          <c:idx val="1"/>
          <c:order val="1"/>
          <c:tx>
            <c:strRef>
              <c:f>'TUR vs GER'!$A$17</c:f>
              <c:strCache>
                <c:ptCount val="1"/>
                <c:pt idx="0">
                  <c:v>Turkey 2012</c:v>
                </c:pt>
              </c:strCache>
            </c:strRef>
          </c:tx>
          <c:spPr>
            <a:solidFill>
              <a:srgbClr val="FF0080"/>
            </a:solidFill>
          </c:spPr>
          <c:invertIfNegative val="0"/>
          <c:cat>
            <c:strRef>
              <c:f>'TUR vs GER'!$E$13:$J$13</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GER'!$E$17:$J$17</c:f>
              <c:numCache>
                <c:formatCode>0%</c:formatCode>
                <c:ptCount val="6"/>
                <c:pt idx="0">
                  <c:v>0.051</c:v>
                </c:pt>
                <c:pt idx="1">
                  <c:v>0.166</c:v>
                </c:pt>
                <c:pt idx="2">
                  <c:v>0.308</c:v>
                </c:pt>
                <c:pt idx="3">
                  <c:v>0.287</c:v>
                </c:pt>
                <c:pt idx="4">
                  <c:v>0.145</c:v>
                </c:pt>
                <c:pt idx="5">
                  <c:v>0.044</c:v>
                </c:pt>
              </c:numCache>
            </c:numRef>
          </c:val>
        </c:ser>
        <c:dLbls>
          <c:showLegendKey val="0"/>
          <c:showVal val="0"/>
          <c:showCatName val="0"/>
          <c:showSerName val="0"/>
          <c:showPercent val="0"/>
          <c:showBubbleSize val="0"/>
        </c:dLbls>
        <c:gapWidth val="150"/>
        <c:axId val="-1240066048"/>
        <c:axId val="-1239939792"/>
      </c:barChart>
      <c:catAx>
        <c:axId val="-1240066048"/>
        <c:scaling>
          <c:orientation val="minMax"/>
        </c:scaling>
        <c:delete val="0"/>
        <c:axPos val="b"/>
        <c:numFmt formatCode="General" sourceLinked="0"/>
        <c:majorTickMark val="out"/>
        <c:minorTickMark val="none"/>
        <c:tickLblPos val="nextTo"/>
        <c:crossAx val="-1239939792"/>
        <c:crosses val="autoZero"/>
        <c:auto val="1"/>
        <c:lblAlgn val="ctr"/>
        <c:lblOffset val="100"/>
        <c:noMultiLvlLbl val="0"/>
      </c:catAx>
      <c:valAx>
        <c:axId val="-1239939792"/>
        <c:scaling>
          <c:orientation val="minMax"/>
        </c:scaling>
        <c:delete val="0"/>
        <c:axPos val="l"/>
        <c:majorGridlines/>
        <c:numFmt formatCode="0%" sourceLinked="1"/>
        <c:majorTickMark val="out"/>
        <c:minorTickMark val="none"/>
        <c:tickLblPos val="nextTo"/>
        <c:crossAx val="-1240066048"/>
        <c:crosses val="autoZero"/>
        <c:crossBetween val="between"/>
      </c:valAx>
      <c:spPr>
        <a:solidFill>
          <a:schemeClr val="bg1">
            <a:lumMod val="95000"/>
          </a:schemeClr>
        </a:solidFill>
      </c:spPr>
    </c:plotArea>
    <c:legend>
      <c:legendPos val="t"/>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'TUR vs GER'!$C$23</c:f>
              <c:strCache>
                <c:ptCount val="1"/>
                <c:pt idx="0">
                  <c:v>Turkey 2003</c:v>
                </c:pt>
              </c:strCache>
            </c:strRef>
          </c:tx>
          <c:spPr>
            <a:solidFill>
              <a:srgbClr val="A6A6A6"/>
            </a:solidFill>
            <a:ln>
              <a:solidFill>
                <a:srgbClr val="000000"/>
              </a:solidFill>
            </a:ln>
          </c:spPr>
          <c:invertIfNegative val="0"/>
          <c:cat>
            <c:strRef>
              <c:f>'TUR vs GER'!$D$22:$I$22</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GER'!$D$23:$I$23</c:f>
              <c:numCache>
                <c:formatCode>0</c:formatCode>
                <c:ptCount val="6"/>
                <c:pt idx="0">
                  <c:v>60817.14</c:v>
                </c:pt>
                <c:pt idx="1">
                  <c:v>118228.52016</c:v>
                </c:pt>
                <c:pt idx="2">
                  <c:v>150339.97008</c:v>
                </c:pt>
                <c:pt idx="3">
                  <c:v>101199.72096</c:v>
                </c:pt>
                <c:pt idx="4">
                  <c:v>37463.35824</c:v>
                </c:pt>
                <c:pt idx="5">
                  <c:v>18488.41056</c:v>
                </c:pt>
              </c:numCache>
            </c:numRef>
          </c:val>
        </c:ser>
        <c:ser>
          <c:idx val="1"/>
          <c:order val="1"/>
          <c:tx>
            <c:strRef>
              <c:f>'TUR vs GER'!$C$24</c:f>
              <c:strCache>
                <c:ptCount val="1"/>
                <c:pt idx="0">
                  <c:v>Turkey 2012</c:v>
                </c:pt>
              </c:strCache>
            </c:strRef>
          </c:tx>
          <c:spPr>
            <a:solidFill>
              <a:srgbClr val="FF0080"/>
            </a:solidFill>
          </c:spPr>
          <c:invertIfNegative val="0"/>
          <c:cat>
            <c:strRef>
              <c:f>'TUR vs GER'!$D$22:$I$22</c:f>
              <c:strCache>
                <c:ptCount val="6"/>
                <c:pt idx="0">
                  <c:v>Reading Below Level 1 (&lt;335)</c:v>
                </c:pt>
                <c:pt idx="1">
                  <c:v>Reading at Level 1 (335-407)</c:v>
                </c:pt>
                <c:pt idx="2">
                  <c:v>Reading at Level 2 (408-480)</c:v>
                </c:pt>
                <c:pt idx="3">
                  <c:v>Reading at Level 3 (481-552)</c:v>
                </c:pt>
                <c:pt idx="4">
                  <c:v>Reading at Level 4 (553-625)</c:v>
                </c:pt>
                <c:pt idx="5">
                  <c:v>Reading at Level 5+ (625+)</c:v>
                </c:pt>
              </c:strCache>
            </c:strRef>
          </c:cat>
          <c:val>
            <c:numRef>
              <c:f>'TUR vs GER'!$D$24:$I$24</c:f>
              <c:numCache>
                <c:formatCode>0</c:formatCode>
                <c:ptCount val="6"/>
                <c:pt idx="0">
                  <c:v>43927.00584000001</c:v>
                </c:pt>
                <c:pt idx="1">
                  <c:v>142978.09744</c:v>
                </c:pt>
                <c:pt idx="2">
                  <c:v>265284.6627199998</c:v>
                </c:pt>
                <c:pt idx="3">
                  <c:v>247197.07208</c:v>
                </c:pt>
                <c:pt idx="4">
                  <c:v>124890.5068</c:v>
                </c:pt>
                <c:pt idx="5">
                  <c:v>37897.80896000001</c:v>
                </c:pt>
              </c:numCache>
            </c:numRef>
          </c:val>
        </c:ser>
        <c:dLbls>
          <c:showLegendKey val="0"/>
          <c:showVal val="0"/>
          <c:showCatName val="0"/>
          <c:showSerName val="0"/>
          <c:showPercent val="0"/>
          <c:showBubbleSize val="0"/>
        </c:dLbls>
        <c:gapWidth val="150"/>
        <c:axId val="-1239918960"/>
        <c:axId val="-1239916208"/>
      </c:barChart>
      <c:catAx>
        <c:axId val="-1239918960"/>
        <c:scaling>
          <c:orientation val="minMax"/>
        </c:scaling>
        <c:delete val="0"/>
        <c:axPos val="b"/>
        <c:numFmt formatCode="General" sourceLinked="0"/>
        <c:majorTickMark val="out"/>
        <c:minorTickMark val="none"/>
        <c:tickLblPos val="nextTo"/>
        <c:crossAx val="-1239916208"/>
        <c:crosses val="autoZero"/>
        <c:auto val="1"/>
        <c:lblAlgn val="ctr"/>
        <c:lblOffset val="100"/>
        <c:noMultiLvlLbl val="0"/>
      </c:catAx>
      <c:valAx>
        <c:axId val="-1239916208"/>
        <c:scaling>
          <c:orientation val="minMax"/>
        </c:scaling>
        <c:delete val="0"/>
        <c:axPos val="l"/>
        <c:majorGridlines/>
        <c:numFmt formatCode="0" sourceLinked="1"/>
        <c:majorTickMark val="out"/>
        <c:minorTickMark val="none"/>
        <c:tickLblPos val="nextTo"/>
        <c:crossAx val="-1239918960"/>
        <c:crosses val="autoZero"/>
        <c:crossBetween val="between"/>
      </c:valAx>
      <c:spPr>
        <a:solidFill>
          <a:schemeClr val="bg1">
            <a:lumMod val="95000"/>
          </a:schemeClr>
        </a:solidFill>
      </c:spPr>
    </c:plotArea>
    <c:legend>
      <c:legendPos val="t"/>
      <c:overlay val="0"/>
    </c:legend>
    <c:plotVisOnly val="1"/>
    <c:dispBlanksAs val="gap"/>
    <c:showDLblsOverMax val="0"/>
  </c:chart>
  <c:spPr>
    <a:solidFill>
      <a:srgbClr val="FFFFFF"/>
    </a:solidFill>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'Indonesia v3'!$C$13</c:f>
              <c:strCache>
                <c:ptCount val="1"/>
                <c:pt idx="0">
                  <c:v>Level 2+ (408+)</c:v>
                </c:pt>
              </c:strCache>
            </c:strRef>
          </c:tx>
          <c:spPr>
            <a:solidFill>
              <a:srgbClr val="66C803"/>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'Indonesia v3'!$A$14:$B$24</c:f>
              <c:multiLvlStrCache>
                <c:ptCount val="11"/>
                <c:lvl>
                  <c:pt idx="0">
                    <c:v>Indonesia 2000</c:v>
                  </c:pt>
                  <c:pt idx="1">
                    <c:v>Indonesia 2003</c:v>
                  </c:pt>
                  <c:pt idx="2">
                    <c:v>Indonesia 2006</c:v>
                  </c:pt>
                  <c:pt idx="3">
                    <c:v>Indonesia 2009</c:v>
                  </c:pt>
                  <c:pt idx="4">
                    <c:v>Indonesia 2012</c:v>
                  </c:pt>
                  <c:pt idx="6">
                    <c:v>Indonesia 2000</c:v>
                  </c:pt>
                  <c:pt idx="7">
                    <c:v>Indonesia 2003</c:v>
                  </c:pt>
                  <c:pt idx="8">
                    <c:v>Indonesia 2006</c:v>
                  </c:pt>
                  <c:pt idx="9">
                    <c:v>Indonesia 2009</c:v>
                  </c:pt>
                  <c:pt idx="10">
                    <c:v>Indonesia 2012</c:v>
                  </c:pt>
                </c:lvl>
                <c:lvl>
                  <c:pt idx="0">
                    <c:v>All Indonesian 15 year olds</c:v>
                  </c:pt>
                  <c:pt idx="6">
                    <c:v>PISA-eligible Indonesian 15 year olds (as % of PISA sample)</c:v>
                  </c:pt>
                </c:lvl>
              </c:multiLvlStrCache>
            </c:multiLvlStrRef>
          </c:cat>
          <c:val>
            <c:numRef>
              <c:f>'Indonesia v3'!$C$14:$C$24</c:f>
              <c:numCache>
                <c:formatCode>0%</c:formatCode>
                <c:ptCount val="11"/>
                <c:pt idx="0">
                  <c:v>0.1233765902426</c:v>
                </c:pt>
                <c:pt idx="1">
                  <c:v>0.16928</c:v>
                </c:pt>
                <c:pt idx="2">
                  <c:v>0.22101</c:v>
                </c:pt>
                <c:pt idx="3">
                  <c:v>0.24698</c:v>
                </c:pt>
                <c:pt idx="4">
                  <c:v>0.28224</c:v>
                </c:pt>
                <c:pt idx="6">
                  <c:v>0.313</c:v>
                </c:pt>
                <c:pt idx="7">
                  <c:v>0.368</c:v>
                </c:pt>
                <c:pt idx="8">
                  <c:v>0.417</c:v>
                </c:pt>
                <c:pt idx="9">
                  <c:v>0.466</c:v>
                </c:pt>
                <c:pt idx="10">
                  <c:v>0.448</c:v>
                </c:pt>
              </c:numCache>
            </c:numRef>
          </c:val>
        </c:ser>
        <c:ser>
          <c:idx val="1"/>
          <c:order val="1"/>
          <c:tx>
            <c:strRef>
              <c:f>'Indonesia v3'!$D$13</c:f>
              <c:strCache>
                <c:ptCount val="1"/>
                <c:pt idx="0">
                  <c:v>Level 1 (335-407)</c:v>
                </c:pt>
              </c:strCache>
            </c:strRef>
          </c:tx>
          <c:spPr>
            <a:solidFill>
              <a:schemeClr val="accent3">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'Indonesia v3'!$A$14:$B$24</c:f>
              <c:multiLvlStrCache>
                <c:ptCount val="11"/>
                <c:lvl>
                  <c:pt idx="0">
                    <c:v>Indonesia 2000</c:v>
                  </c:pt>
                  <c:pt idx="1">
                    <c:v>Indonesia 2003</c:v>
                  </c:pt>
                  <c:pt idx="2">
                    <c:v>Indonesia 2006</c:v>
                  </c:pt>
                  <c:pt idx="3">
                    <c:v>Indonesia 2009</c:v>
                  </c:pt>
                  <c:pt idx="4">
                    <c:v>Indonesia 2012</c:v>
                  </c:pt>
                  <c:pt idx="6">
                    <c:v>Indonesia 2000</c:v>
                  </c:pt>
                  <c:pt idx="7">
                    <c:v>Indonesia 2003</c:v>
                  </c:pt>
                  <c:pt idx="8">
                    <c:v>Indonesia 2006</c:v>
                  </c:pt>
                  <c:pt idx="9">
                    <c:v>Indonesia 2009</c:v>
                  </c:pt>
                  <c:pt idx="10">
                    <c:v>Indonesia 2012</c:v>
                  </c:pt>
                </c:lvl>
                <c:lvl>
                  <c:pt idx="0">
                    <c:v>All Indonesian 15 year olds</c:v>
                  </c:pt>
                  <c:pt idx="6">
                    <c:v>PISA-eligible Indonesian 15 year olds (as % of PISA sample)</c:v>
                  </c:pt>
                </c:lvl>
              </c:multiLvlStrCache>
            </c:multiLvlStrRef>
          </c:cat>
          <c:val>
            <c:numRef>
              <c:f>'Indonesia v3'!$D$14:$D$24</c:f>
              <c:numCache>
                <c:formatCode>0%</c:formatCode>
                <c:ptCount val="11"/>
                <c:pt idx="0">
                  <c:v>0.148209578055009</c:v>
                </c:pt>
                <c:pt idx="1">
                  <c:v>0.17112</c:v>
                </c:pt>
                <c:pt idx="2">
                  <c:v>0.19345</c:v>
                </c:pt>
                <c:pt idx="3">
                  <c:v>0.19928</c:v>
                </c:pt>
                <c:pt idx="4">
                  <c:v>0.21924</c:v>
                </c:pt>
                <c:pt idx="6">
                  <c:v>0.376</c:v>
                </c:pt>
                <c:pt idx="7">
                  <c:v>0.372</c:v>
                </c:pt>
                <c:pt idx="8">
                  <c:v>0.365</c:v>
                </c:pt>
                <c:pt idx="9">
                  <c:v>0.376</c:v>
                </c:pt>
                <c:pt idx="10">
                  <c:v>0.348</c:v>
                </c:pt>
              </c:numCache>
            </c:numRef>
          </c:val>
        </c:ser>
        <c:ser>
          <c:idx val="2"/>
          <c:order val="2"/>
          <c:tx>
            <c:strRef>
              <c:f>'Indonesia v3'!$E$13</c:f>
              <c:strCache>
                <c:ptCount val="1"/>
                <c:pt idx="0">
                  <c:v>Below Level 1 (&lt;335)</c:v>
                </c:pt>
              </c:strCache>
            </c:strRef>
          </c:tx>
          <c:spPr>
            <a:solidFill>
              <a:srgbClr val="FF0000"/>
            </a:solidFill>
          </c:spPr>
          <c:invertIfNegative val="0"/>
          <c:dLbls>
            <c:spPr>
              <a:noFill/>
              <a:ln>
                <a:noFill/>
              </a:ln>
              <a:effectLst/>
            </c:spPr>
            <c:txPr>
              <a:bodyPr/>
              <a:lstStyle/>
              <a:p>
                <a:pPr>
                  <a:defRPr sz="10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'Indonesia v3'!$A$14:$B$24</c:f>
              <c:multiLvlStrCache>
                <c:ptCount val="11"/>
                <c:lvl>
                  <c:pt idx="0">
                    <c:v>Indonesia 2000</c:v>
                  </c:pt>
                  <c:pt idx="1">
                    <c:v>Indonesia 2003</c:v>
                  </c:pt>
                  <c:pt idx="2">
                    <c:v>Indonesia 2006</c:v>
                  </c:pt>
                  <c:pt idx="3">
                    <c:v>Indonesia 2009</c:v>
                  </c:pt>
                  <c:pt idx="4">
                    <c:v>Indonesia 2012</c:v>
                  </c:pt>
                  <c:pt idx="6">
                    <c:v>Indonesia 2000</c:v>
                  </c:pt>
                  <c:pt idx="7">
                    <c:v>Indonesia 2003</c:v>
                  </c:pt>
                  <c:pt idx="8">
                    <c:v>Indonesia 2006</c:v>
                  </c:pt>
                  <c:pt idx="9">
                    <c:v>Indonesia 2009</c:v>
                  </c:pt>
                  <c:pt idx="10">
                    <c:v>Indonesia 2012</c:v>
                  </c:pt>
                </c:lvl>
                <c:lvl>
                  <c:pt idx="0">
                    <c:v>All Indonesian 15 year olds</c:v>
                  </c:pt>
                  <c:pt idx="6">
                    <c:v>PISA-eligible Indonesian 15 year olds (as % of PISA sample)</c:v>
                  </c:pt>
                </c:lvl>
              </c:multiLvlStrCache>
            </c:multiLvlStrRef>
          </c:cat>
          <c:val>
            <c:numRef>
              <c:f>'Indonesia v3'!$E$14:$E$24</c:f>
              <c:numCache>
                <c:formatCode>0%</c:formatCode>
                <c:ptCount val="11"/>
                <c:pt idx="0">
                  <c:v>0.122588241423159</c:v>
                </c:pt>
                <c:pt idx="1">
                  <c:v>0.1196</c:v>
                </c:pt>
                <c:pt idx="2">
                  <c:v>0.11554</c:v>
                </c:pt>
                <c:pt idx="3">
                  <c:v>0.08374</c:v>
                </c:pt>
                <c:pt idx="4">
                  <c:v>0.12852</c:v>
                </c:pt>
                <c:pt idx="6">
                  <c:v>0.311</c:v>
                </c:pt>
                <c:pt idx="7">
                  <c:v>0.26</c:v>
                </c:pt>
                <c:pt idx="8">
                  <c:v>0.218</c:v>
                </c:pt>
                <c:pt idx="9">
                  <c:v>0.158</c:v>
                </c:pt>
                <c:pt idx="10">
                  <c:v>0.204</c:v>
                </c:pt>
              </c:numCache>
            </c:numRef>
          </c:val>
        </c:ser>
        <c:ser>
          <c:idx val="3"/>
          <c:order val="3"/>
          <c:tx>
            <c:strRef>
              <c:f>'Indonesia v3'!$F$13</c:f>
              <c:strCache>
                <c:ptCount val="1"/>
                <c:pt idx="0">
                  <c:v>15yrs but not eligible for PISA</c:v>
                </c:pt>
              </c:strCache>
            </c:strRef>
          </c:tx>
          <c:spPr>
            <a:solidFill>
              <a:sysClr val="window" lastClr="FFFFFF">
                <a:lumMod val="75000"/>
              </a:sysClr>
            </a:solidFill>
          </c:spPr>
          <c:invertIfNegative val="0"/>
          <c:dLbls>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b="1">
                    <a:solidFill>
                      <a:srgbClr val="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'Indonesia v3'!$A$14:$B$24</c:f>
              <c:multiLvlStrCache>
                <c:ptCount val="11"/>
                <c:lvl>
                  <c:pt idx="0">
                    <c:v>Indonesia 2000</c:v>
                  </c:pt>
                  <c:pt idx="1">
                    <c:v>Indonesia 2003</c:v>
                  </c:pt>
                  <c:pt idx="2">
                    <c:v>Indonesia 2006</c:v>
                  </c:pt>
                  <c:pt idx="3">
                    <c:v>Indonesia 2009</c:v>
                  </c:pt>
                  <c:pt idx="4">
                    <c:v>Indonesia 2012</c:v>
                  </c:pt>
                  <c:pt idx="6">
                    <c:v>Indonesia 2000</c:v>
                  </c:pt>
                  <c:pt idx="7">
                    <c:v>Indonesia 2003</c:v>
                  </c:pt>
                  <c:pt idx="8">
                    <c:v>Indonesia 2006</c:v>
                  </c:pt>
                  <c:pt idx="9">
                    <c:v>Indonesia 2009</c:v>
                  </c:pt>
                  <c:pt idx="10">
                    <c:v>Indonesia 2012</c:v>
                  </c:pt>
                </c:lvl>
                <c:lvl>
                  <c:pt idx="0">
                    <c:v>All Indonesian 15 year olds</c:v>
                  </c:pt>
                  <c:pt idx="6">
                    <c:v>PISA-eligible Indonesian 15 year olds (as % of PISA sample)</c:v>
                  </c:pt>
                </c:lvl>
              </c:multiLvlStrCache>
            </c:multiLvlStrRef>
          </c:cat>
          <c:val>
            <c:numRef>
              <c:f>'Indonesia v3'!$F$14:$F$24</c:f>
              <c:numCache>
                <c:formatCode>0%</c:formatCode>
                <c:ptCount val="11"/>
                <c:pt idx="0">
                  <c:v>0.605825590279232</c:v>
                </c:pt>
                <c:pt idx="1">
                  <c:v>0.54</c:v>
                </c:pt>
                <c:pt idx="2">
                  <c:v>0.47</c:v>
                </c:pt>
                <c:pt idx="3">
                  <c:v>0.47</c:v>
                </c:pt>
                <c:pt idx="4">
                  <c:v>0.37</c:v>
                </c:pt>
              </c:numCache>
            </c:numRef>
          </c:val>
        </c:ser>
        <c:dLbls>
          <c:showLegendKey val="0"/>
          <c:showVal val="0"/>
          <c:showCatName val="0"/>
          <c:showSerName val="0"/>
          <c:showPercent val="0"/>
          <c:showBubbleSize val="0"/>
        </c:dLbls>
        <c:gapWidth val="150"/>
        <c:overlap val="100"/>
        <c:axId val="-1239851808"/>
        <c:axId val="-1239849328"/>
      </c:barChart>
      <c:lineChart>
        <c:grouping val="standard"/>
        <c:varyColors val="0"/>
        <c:ser>
          <c:idx val="4"/>
          <c:order val="4"/>
          <c:tx>
            <c:strRef>
              <c:f>'Indonesia v3'!$G$13</c:f>
              <c:strCache>
                <c:ptCount val="1"/>
                <c:pt idx="0">
                  <c:v>PISA Reading Score</c:v>
                </c:pt>
              </c:strCache>
            </c:strRef>
          </c:tx>
          <c:spPr>
            <a:ln>
              <a:solidFill>
                <a:sysClr val="windowText" lastClr="000000"/>
              </a:solidFill>
            </a:ln>
          </c:spPr>
          <c:marker>
            <c:symbol val="circle"/>
            <c:size val="10"/>
            <c:spPr>
              <a:solidFill>
                <a:srgbClr val="0080FF"/>
              </a:solidFill>
              <a:ln>
                <a:solidFill>
                  <a:sysClr val="windowText" lastClr="000000"/>
                </a:solidFill>
              </a:ln>
            </c:spPr>
          </c:marker>
          <c:dLbls>
            <c:spPr>
              <a:noFill/>
              <a:ln>
                <a:noFill/>
              </a:ln>
              <a:effectLst/>
            </c:spPr>
            <c:txPr>
              <a:bodyPr/>
              <a:lstStyle/>
              <a:p>
                <a:pPr>
                  <a:defRPr sz="9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'Indonesia v3'!$A$14:$B$24</c:f>
              <c:multiLvlStrCache>
                <c:ptCount val="11"/>
                <c:lvl>
                  <c:pt idx="0">
                    <c:v>Indonesia 2000</c:v>
                  </c:pt>
                  <c:pt idx="1">
                    <c:v>Indonesia 2003</c:v>
                  </c:pt>
                  <c:pt idx="2">
                    <c:v>Indonesia 2006</c:v>
                  </c:pt>
                  <c:pt idx="3">
                    <c:v>Indonesia 2009</c:v>
                  </c:pt>
                  <c:pt idx="4">
                    <c:v>Indonesia 2012</c:v>
                  </c:pt>
                  <c:pt idx="6">
                    <c:v>Indonesia 2000</c:v>
                  </c:pt>
                  <c:pt idx="7">
                    <c:v>Indonesia 2003</c:v>
                  </c:pt>
                  <c:pt idx="8">
                    <c:v>Indonesia 2006</c:v>
                  </c:pt>
                  <c:pt idx="9">
                    <c:v>Indonesia 2009</c:v>
                  </c:pt>
                  <c:pt idx="10">
                    <c:v>Indonesia 2012</c:v>
                  </c:pt>
                </c:lvl>
                <c:lvl>
                  <c:pt idx="0">
                    <c:v>All Indonesian 15 year olds</c:v>
                  </c:pt>
                  <c:pt idx="6">
                    <c:v>PISA-eligible Indonesian 15 year olds (as % of PISA sample)</c:v>
                  </c:pt>
                </c:lvl>
              </c:multiLvlStrCache>
            </c:multiLvlStrRef>
          </c:cat>
          <c:val>
            <c:numRef>
              <c:f>'Indonesia v3'!$G$14:$G$24</c:f>
              <c:numCache>
                <c:formatCode>General</c:formatCode>
                <c:ptCount val="11"/>
                <c:pt idx="6">
                  <c:v>371.0</c:v>
                </c:pt>
                <c:pt idx="7">
                  <c:v>382.0</c:v>
                </c:pt>
                <c:pt idx="8">
                  <c:v>393.0</c:v>
                </c:pt>
                <c:pt idx="9">
                  <c:v>402.0</c:v>
                </c:pt>
                <c:pt idx="10">
                  <c:v>396.0</c:v>
                </c:pt>
              </c:numCache>
            </c:numRef>
          </c:val>
          <c:smooth val="0"/>
        </c:ser>
        <c:dLbls>
          <c:showLegendKey val="0"/>
          <c:showVal val="0"/>
          <c:showCatName val="0"/>
          <c:showSerName val="0"/>
          <c:showPercent val="0"/>
          <c:showBubbleSize val="0"/>
        </c:dLbls>
        <c:marker val="1"/>
        <c:smooth val="0"/>
        <c:axId val="-1239844368"/>
        <c:axId val="-1239846848"/>
      </c:lineChart>
      <c:catAx>
        <c:axId val="-1239851808"/>
        <c:scaling>
          <c:orientation val="minMax"/>
        </c:scaling>
        <c:delete val="0"/>
        <c:axPos val="b"/>
        <c:numFmt formatCode="General" sourceLinked="0"/>
        <c:majorTickMark val="out"/>
        <c:minorTickMark val="none"/>
        <c:tickLblPos val="nextTo"/>
        <c:txPr>
          <a:bodyPr/>
          <a:lstStyle/>
          <a:p>
            <a:pPr>
              <a:defRPr sz="1100"/>
            </a:pPr>
            <a:endParaRPr lang="en-US"/>
          </a:p>
        </c:txPr>
        <c:crossAx val="-1239849328"/>
        <c:crosses val="autoZero"/>
        <c:auto val="1"/>
        <c:lblAlgn val="ctr"/>
        <c:lblOffset val="100"/>
        <c:noMultiLvlLbl val="0"/>
      </c:catAx>
      <c:valAx>
        <c:axId val="-1239849328"/>
        <c:scaling>
          <c:orientation val="minMax"/>
        </c:scaling>
        <c:delete val="0"/>
        <c:axPos val="l"/>
        <c:majorGridlines/>
        <c:numFmt formatCode="0%" sourceLinked="1"/>
        <c:majorTickMark val="out"/>
        <c:minorTickMark val="none"/>
        <c:tickLblPos val="nextTo"/>
        <c:crossAx val="-1239851808"/>
        <c:crosses val="autoZero"/>
        <c:crossBetween val="between"/>
      </c:valAx>
      <c:valAx>
        <c:axId val="-1239846848"/>
        <c:scaling>
          <c:orientation val="minMax"/>
          <c:max val="420.0"/>
          <c:min val="0.0"/>
        </c:scaling>
        <c:delete val="0"/>
        <c:axPos val="r"/>
        <c:numFmt formatCode="#,##0" sourceLinked="0"/>
        <c:majorTickMark val="out"/>
        <c:minorTickMark val="none"/>
        <c:tickLblPos val="nextTo"/>
        <c:crossAx val="-1239844368"/>
        <c:crosses val="max"/>
        <c:crossBetween val="between"/>
      </c:valAx>
      <c:catAx>
        <c:axId val="-1239844368"/>
        <c:scaling>
          <c:orientation val="minMax"/>
        </c:scaling>
        <c:delete val="1"/>
        <c:axPos val="b"/>
        <c:numFmt formatCode="General" sourceLinked="0"/>
        <c:majorTickMark val="out"/>
        <c:minorTickMark val="none"/>
        <c:tickLblPos val="nextTo"/>
        <c:crossAx val="-1239846848"/>
        <c:crosses val="autoZero"/>
        <c:auto val="1"/>
        <c:lblAlgn val="ctr"/>
        <c:lblOffset val="100"/>
        <c:noMultiLvlLbl val="0"/>
      </c:catAx>
      <c:spPr>
        <a:solidFill>
          <a:schemeClr val="bg1">
            <a:lumMod val="95000"/>
          </a:schemeClr>
        </a:solidFill>
      </c:spPr>
    </c:plotArea>
    <c:legend>
      <c:legendPos val="r"/>
      <c:overlay val="0"/>
    </c:legend>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barChart>
        <c:barDir val="col"/>
        <c:grouping val="clustered"/>
        <c:varyColors val="0"/>
        <c:ser>
          <c:idx val="0"/>
          <c:order val="0"/>
          <c:tx>
            <c:strRef>
              <c:f>a2l_graphing!$B$2</c:f>
              <c:strCache>
                <c:ptCount val="1"/>
                <c:pt idx="0">
                  <c:v>NATIONAL Access to Literacy (Level 2+)</c:v>
                </c:pt>
              </c:strCache>
            </c:strRef>
          </c:tx>
          <c:invertIfNegative val="0"/>
          <c:dPt>
            <c:idx val="0"/>
            <c:invertIfNegative val="0"/>
            <c:bubble3D val="0"/>
            <c:spPr>
              <a:solidFill>
                <a:srgbClr val="FF6FCF"/>
              </a:solidFill>
            </c:spPr>
          </c:dPt>
          <c:dPt>
            <c:idx val="1"/>
            <c:invertIfNegative val="0"/>
            <c:bubble3D val="0"/>
            <c:spPr>
              <a:solidFill>
                <a:srgbClr val="FF6FCF"/>
              </a:solidFill>
            </c:spPr>
          </c:dPt>
          <c:dPt>
            <c:idx val="3"/>
            <c:invertIfNegative val="0"/>
            <c:bubble3D val="0"/>
            <c:spPr>
              <a:solidFill>
                <a:srgbClr val="00FF00"/>
              </a:solidFill>
            </c:spPr>
          </c:dPt>
          <c:dPt>
            <c:idx val="4"/>
            <c:invertIfNegative val="0"/>
            <c:bubble3D val="0"/>
            <c:spPr>
              <a:solidFill>
                <a:srgbClr val="00FF00"/>
              </a:solidFill>
            </c:spPr>
          </c:dPt>
          <c:dPt>
            <c:idx val="5"/>
            <c:invertIfNegative val="0"/>
            <c:bubble3D val="0"/>
            <c:spPr>
              <a:solidFill>
                <a:srgbClr val="00FF00"/>
              </a:solidFill>
            </c:spPr>
          </c:dPt>
          <c:dPt>
            <c:idx val="7"/>
            <c:invertIfNegative val="0"/>
            <c:bubble3D val="0"/>
            <c:spPr>
              <a:solidFill>
                <a:srgbClr val="3366FF"/>
              </a:solidFill>
            </c:spPr>
          </c:dPt>
          <c:dPt>
            <c:idx val="8"/>
            <c:invertIfNegative val="0"/>
            <c:bubble3D val="0"/>
            <c:spPr>
              <a:solidFill>
                <a:srgbClr val="3366FF"/>
              </a:solidFill>
            </c:spPr>
          </c:dPt>
          <c:dPt>
            <c:idx val="9"/>
            <c:invertIfNegative val="0"/>
            <c:bubble3D val="0"/>
            <c:spPr>
              <a:solidFill>
                <a:srgbClr val="3366FF"/>
              </a:solidFill>
            </c:spPr>
          </c:dPt>
          <c:dPt>
            <c:idx val="11"/>
            <c:invertIfNegative val="0"/>
            <c:bubble3D val="0"/>
            <c:spPr>
              <a:solidFill>
                <a:srgbClr val="FF690C"/>
              </a:solidFill>
            </c:spPr>
          </c:dPt>
          <c:dPt>
            <c:idx val="12"/>
            <c:invertIfNegative val="0"/>
            <c:bubble3D val="0"/>
            <c:spPr>
              <a:solidFill>
                <a:srgbClr val="FF690C"/>
              </a:solidFill>
            </c:spPr>
          </c:dPt>
          <c:dPt>
            <c:idx val="13"/>
            <c:invertIfNegative val="0"/>
            <c:bubble3D val="0"/>
            <c:spPr>
              <a:solidFill>
                <a:srgbClr val="FF690C"/>
              </a:solidFill>
            </c:spPr>
          </c:dPt>
          <c:dLbls>
            <c:spPr>
              <a:noFill/>
              <a:ln>
                <a:noFill/>
              </a:ln>
              <a:effectLst/>
            </c:spPr>
            <c:txPr>
              <a:bodyPr/>
              <a:lstStyle/>
              <a:p>
                <a:pPr>
                  <a:defRPr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a2l_graphing!$D$3:$D$16</c:f>
                <c:numCache>
                  <c:formatCode>General</c:formatCode>
                  <c:ptCount val="14"/>
                  <c:pt idx="0">
                    <c:v>4.752</c:v>
                  </c:pt>
                  <c:pt idx="1">
                    <c:v>4.355999999999996</c:v>
                  </c:pt>
                  <c:pt idx="3">
                    <c:v>5.147999999999996</c:v>
                  </c:pt>
                  <c:pt idx="4">
                    <c:v>7.325999999999996</c:v>
                  </c:pt>
                  <c:pt idx="5">
                    <c:v>4.95</c:v>
                  </c:pt>
                  <c:pt idx="7">
                    <c:v>3.762</c:v>
                  </c:pt>
                  <c:pt idx="8">
                    <c:v>3.96</c:v>
                  </c:pt>
                  <c:pt idx="9">
                    <c:v>4.355999999999996</c:v>
                  </c:pt>
                  <c:pt idx="11">
                    <c:v>6.137999999999996</c:v>
                  </c:pt>
                  <c:pt idx="12">
                    <c:v>4.95</c:v>
                  </c:pt>
                  <c:pt idx="13">
                    <c:v>4.355999999999996</c:v>
                  </c:pt>
                </c:numCache>
              </c:numRef>
            </c:plus>
            <c:minus>
              <c:numRef>
                <c:f>a2l_graphing!$D$3:$D$16</c:f>
                <c:numCache>
                  <c:formatCode>General</c:formatCode>
                  <c:ptCount val="14"/>
                  <c:pt idx="0">
                    <c:v>4.752</c:v>
                  </c:pt>
                  <c:pt idx="1">
                    <c:v>4.355999999999996</c:v>
                  </c:pt>
                  <c:pt idx="3">
                    <c:v>5.147999999999996</c:v>
                  </c:pt>
                  <c:pt idx="4">
                    <c:v>7.325999999999996</c:v>
                  </c:pt>
                  <c:pt idx="5">
                    <c:v>4.95</c:v>
                  </c:pt>
                  <c:pt idx="7">
                    <c:v>3.762</c:v>
                  </c:pt>
                  <c:pt idx="8">
                    <c:v>3.96</c:v>
                  </c:pt>
                  <c:pt idx="9">
                    <c:v>4.355999999999996</c:v>
                  </c:pt>
                  <c:pt idx="11">
                    <c:v>6.137999999999996</c:v>
                  </c:pt>
                  <c:pt idx="12">
                    <c:v>4.95</c:v>
                  </c:pt>
                  <c:pt idx="13">
                    <c:v>4.355999999999996</c:v>
                  </c:pt>
                </c:numCache>
              </c:numRef>
            </c:minus>
          </c:errBars>
          <c:cat>
            <c:strRef>
              <c:f>a2l_graphing!$A$3:$A$16</c:f>
              <c:strCache>
                <c:ptCount val="14"/>
                <c:pt idx="0">
                  <c:v>Colombia06</c:v>
                </c:pt>
                <c:pt idx="1">
                  <c:v>Colombia09</c:v>
                </c:pt>
                <c:pt idx="3">
                  <c:v>Indonesia03</c:v>
                </c:pt>
                <c:pt idx="4">
                  <c:v>Indonesia06</c:v>
                </c:pt>
                <c:pt idx="5">
                  <c:v>Indonesia12</c:v>
                </c:pt>
                <c:pt idx="7">
                  <c:v>Peru00</c:v>
                </c:pt>
                <c:pt idx="8">
                  <c:v>Peru09</c:v>
                </c:pt>
                <c:pt idx="9">
                  <c:v>Peru12</c:v>
                </c:pt>
                <c:pt idx="11">
                  <c:v>Turkey03</c:v>
                </c:pt>
                <c:pt idx="12">
                  <c:v>Turkey09</c:v>
                </c:pt>
                <c:pt idx="13">
                  <c:v>Turkey12</c:v>
                </c:pt>
              </c:strCache>
            </c:strRef>
          </c:cat>
          <c:val>
            <c:numRef>
              <c:f>a2l_graphing!$B$3:$B$16</c:f>
              <c:numCache>
                <c:formatCode>0</c:formatCode>
                <c:ptCount val="14"/>
                <c:pt idx="0">
                  <c:v>27.9</c:v>
                </c:pt>
                <c:pt idx="1">
                  <c:v>37.9</c:v>
                </c:pt>
                <c:pt idx="3">
                  <c:v>23.2</c:v>
                </c:pt>
                <c:pt idx="4">
                  <c:v>28.2</c:v>
                </c:pt>
                <c:pt idx="5">
                  <c:v>33.4</c:v>
                </c:pt>
                <c:pt idx="7">
                  <c:v>14.1</c:v>
                </c:pt>
                <c:pt idx="8">
                  <c:v>27.9</c:v>
                </c:pt>
                <c:pt idx="9">
                  <c:v>32.5</c:v>
                </c:pt>
                <c:pt idx="11">
                  <c:v>25.3</c:v>
                </c:pt>
                <c:pt idx="12">
                  <c:v>52.1</c:v>
                </c:pt>
                <c:pt idx="13">
                  <c:v>65.3</c:v>
                </c:pt>
              </c:numCache>
            </c:numRef>
          </c:val>
        </c:ser>
        <c:dLbls>
          <c:showLegendKey val="0"/>
          <c:showVal val="0"/>
          <c:showCatName val="0"/>
          <c:showSerName val="0"/>
          <c:showPercent val="0"/>
          <c:showBubbleSize val="0"/>
        </c:dLbls>
        <c:gapWidth val="150"/>
        <c:axId val="-1236980240"/>
        <c:axId val="-1236978032"/>
      </c:barChart>
      <c:catAx>
        <c:axId val="-1236980240"/>
        <c:scaling>
          <c:orientation val="minMax"/>
        </c:scaling>
        <c:delete val="0"/>
        <c:axPos val="b"/>
        <c:numFmt formatCode="General" sourceLinked="0"/>
        <c:majorTickMark val="out"/>
        <c:minorTickMark val="none"/>
        <c:tickLblPos val="nextTo"/>
        <c:crossAx val="-1236978032"/>
        <c:crosses val="autoZero"/>
        <c:auto val="1"/>
        <c:lblAlgn val="ctr"/>
        <c:lblOffset val="100"/>
        <c:noMultiLvlLbl val="0"/>
      </c:catAx>
      <c:valAx>
        <c:axId val="-1236978032"/>
        <c:scaling>
          <c:orientation val="minMax"/>
        </c:scaling>
        <c:delete val="0"/>
        <c:axPos val="l"/>
        <c:majorGridlines/>
        <c:numFmt formatCode="0" sourceLinked="0"/>
        <c:majorTickMark val="out"/>
        <c:minorTickMark val="none"/>
        <c:tickLblPos val="nextTo"/>
        <c:crossAx val="-1236980240"/>
        <c:crosses val="autoZero"/>
        <c:crossBetween val="between"/>
      </c:valAx>
      <c:spPr>
        <a:solidFill>
          <a:schemeClr val="bg1">
            <a:lumMod val="95000"/>
          </a:schemeClr>
        </a:solidFill>
      </c:spPr>
    </c:plotArea>
    <c:legend>
      <c:legendPos val="r"/>
      <c:legendEntry>
        <c:idx val="2"/>
        <c:delete val="1"/>
      </c:legendEntry>
      <c:legendEntry>
        <c:idx val="6"/>
        <c:delete val="1"/>
      </c:legendEntry>
      <c:legendEntry>
        <c:idx val="10"/>
        <c:delete val="1"/>
      </c:legendEntry>
      <c:overlay val="0"/>
      <c:txPr>
        <a:bodyPr/>
        <a:lstStyle/>
        <a:p>
          <a:pPr>
            <a:defRPr sz="1200"/>
          </a:pPr>
          <a:endParaRPr lang="en-US"/>
        </a:p>
      </c:txPr>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1"/>
          <c:order val="1"/>
          <c:tx>
            <c:strRef>
              <c:f>a2l!$C$32</c:f>
              <c:strCache>
                <c:ptCount val="1"/>
                <c:pt idx="0">
                  <c:v>Rich20 - Poor40 (Access to PISA Level 2+)</c:v>
                </c:pt>
              </c:strCache>
            </c:strRef>
          </c:tx>
          <c:spPr>
            <a:ln>
              <a:noFill/>
            </a:ln>
          </c:spPr>
          <c:marker>
            <c:symbol val="triangle"/>
            <c:size val="13"/>
            <c:spPr>
              <a:solidFill>
                <a:srgbClr val="FF0000"/>
              </a:solidFill>
              <a:ln w="19050">
                <a:noFill/>
              </a:ln>
            </c:spPr>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a2l!$A$33:$A$46</c:f>
              <c:strCache>
                <c:ptCount val="14"/>
                <c:pt idx="0">
                  <c:v>Colombia06</c:v>
                </c:pt>
                <c:pt idx="1">
                  <c:v>Colombia09</c:v>
                </c:pt>
                <c:pt idx="3">
                  <c:v>Indonesia03</c:v>
                </c:pt>
                <c:pt idx="4">
                  <c:v>Indonesia06</c:v>
                </c:pt>
                <c:pt idx="5">
                  <c:v>Indonesia12</c:v>
                </c:pt>
                <c:pt idx="7">
                  <c:v>Peru00</c:v>
                </c:pt>
                <c:pt idx="8">
                  <c:v>Peru09</c:v>
                </c:pt>
                <c:pt idx="9">
                  <c:v>Peru12</c:v>
                </c:pt>
                <c:pt idx="11">
                  <c:v>Turkey03</c:v>
                </c:pt>
                <c:pt idx="12">
                  <c:v>Turkey09</c:v>
                </c:pt>
                <c:pt idx="13">
                  <c:v>Turkey12</c:v>
                </c:pt>
              </c:strCache>
            </c:strRef>
          </c:cat>
          <c:val>
            <c:numRef>
              <c:f>a2l!$C$33:$C$46</c:f>
              <c:numCache>
                <c:formatCode>0%</c:formatCode>
                <c:ptCount val="14"/>
                <c:pt idx="0">
                  <c:v>0.403556690216064</c:v>
                </c:pt>
                <c:pt idx="1">
                  <c:v>0.466559581756592</c:v>
                </c:pt>
                <c:pt idx="3">
                  <c:v>0.254274435043335</c:v>
                </c:pt>
                <c:pt idx="4">
                  <c:v>0.409799823760986</c:v>
                </c:pt>
                <c:pt idx="5">
                  <c:v>0.276814002990723</c:v>
                </c:pt>
                <c:pt idx="7">
                  <c:v>0.282542243003845</c:v>
                </c:pt>
                <c:pt idx="8">
                  <c:v>0.473669319152832</c:v>
                </c:pt>
                <c:pt idx="9">
                  <c:v>0.450537166595459</c:v>
                </c:pt>
                <c:pt idx="11">
                  <c:v>0.235659074783325</c:v>
                </c:pt>
                <c:pt idx="12">
                  <c:v>0.513590183258057</c:v>
                </c:pt>
                <c:pt idx="13">
                  <c:v>0.342984275817871</c:v>
                </c:pt>
              </c:numCache>
            </c:numRef>
          </c:val>
          <c:smooth val="0"/>
        </c:ser>
        <c:dLbls>
          <c:showLegendKey val="0"/>
          <c:showVal val="0"/>
          <c:showCatName val="0"/>
          <c:showSerName val="0"/>
          <c:showPercent val="0"/>
          <c:showBubbleSize val="0"/>
        </c:dLbls>
        <c:marker val="1"/>
        <c:smooth val="0"/>
        <c:axId val="-1236771360"/>
        <c:axId val="-1236769312"/>
      </c:lineChart>
      <c:scatterChart>
        <c:scatterStyle val="lineMarker"/>
        <c:varyColors val="0"/>
        <c:ser>
          <c:idx val="0"/>
          <c:order val="0"/>
          <c:tx>
            <c:strRef>
              <c:f>a2l!$B$32</c:f>
              <c:strCache>
                <c:ptCount val="1"/>
                <c:pt idx="0">
                  <c:v>Rich20 - Poor40 (PISA Level 2+)</c:v>
                </c:pt>
              </c:strCache>
            </c:strRef>
          </c:tx>
          <c:spPr>
            <a:ln w="47625">
              <a:noFill/>
            </a:ln>
          </c:spPr>
          <c:marker>
            <c:symbol val="square"/>
            <c:size val="12"/>
            <c:spPr>
              <a:solidFill>
                <a:schemeClr val="tx1"/>
              </a:solidFill>
            </c:spPr>
          </c:marker>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strRef>
              <c:f>a2l!$A$33:$A$46</c:f>
              <c:strCache>
                <c:ptCount val="14"/>
                <c:pt idx="0">
                  <c:v>Colombia06</c:v>
                </c:pt>
                <c:pt idx="1">
                  <c:v>Colombia09</c:v>
                </c:pt>
                <c:pt idx="3">
                  <c:v>Indonesia03</c:v>
                </c:pt>
                <c:pt idx="4">
                  <c:v>Indonesia06</c:v>
                </c:pt>
                <c:pt idx="5">
                  <c:v>Indonesia12</c:v>
                </c:pt>
                <c:pt idx="7">
                  <c:v>Peru00</c:v>
                </c:pt>
                <c:pt idx="8">
                  <c:v>Peru09</c:v>
                </c:pt>
                <c:pt idx="9">
                  <c:v>Peru12</c:v>
                </c:pt>
                <c:pt idx="11">
                  <c:v>Turkey03</c:v>
                </c:pt>
                <c:pt idx="12">
                  <c:v>Turkey09</c:v>
                </c:pt>
                <c:pt idx="13">
                  <c:v>Turkey12</c:v>
                </c:pt>
              </c:strCache>
            </c:strRef>
          </c:xVal>
          <c:yVal>
            <c:numRef>
              <c:f>a2l!$B$33:$B$46</c:f>
              <c:numCache>
                <c:formatCode>0%</c:formatCode>
                <c:ptCount val="14"/>
                <c:pt idx="0">
                  <c:v>0.307900045451443</c:v>
                </c:pt>
                <c:pt idx="1">
                  <c:v>0.377717556162198</c:v>
                </c:pt>
                <c:pt idx="3">
                  <c:v>0.176588125225186</c:v>
                </c:pt>
                <c:pt idx="4">
                  <c:v>0.356503203852714</c:v>
                </c:pt>
                <c:pt idx="5">
                  <c:v>0.244875444792726</c:v>
                </c:pt>
                <c:pt idx="7">
                  <c:v>0.274963185626665</c:v>
                </c:pt>
                <c:pt idx="8">
                  <c:v>0.469754547212284</c:v>
                </c:pt>
                <c:pt idx="9">
                  <c:v>0.454777214371413</c:v>
                </c:pt>
                <c:pt idx="11">
                  <c:v>0.357675887412095</c:v>
                </c:pt>
                <c:pt idx="12">
                  <c:v>0.212293990910668</c:v>
                </c:pt>
                <c:pt idx="13">
                  <c:v>0.143151540964272</c:v>
                </c:pt>
              </c:numCache>
            </c:numRef>
          </c:yVal>
          <c:smooth val="0"/>
        </c:ser>
        <c:dLbls>
          <c:showLegendKey val="0"/>
          <c:showVal val="0"/>
          <c:showCatName val="0"/>
          <c:showSerName val="0"/>
          <c:showPercent val="0"/>
          <c:showBubbleSize val="0"/>
        </c:dLbls>
        <c:axId val="-1236771360"/>
        <c:axId val="-1236769312"/>
      </c:scatterChart>
      <c:catAx>
        <c:axId val="-1236771360"/>
        <c:scaling>
          <c:orientation val="minMax"/>
        </c:scaling>
        <c:delete val="0"/>
        <c:axPos val="b"/>
        <c:numFmt formatCode="General" sourceLinked="1"/>
        <c:majorTickMark val="out"/>
        <c:minorTickMark val="none"/>
        <c:tickLblPos val="nextTo"/>
        <c:txPr>
          <a:bodyPr/>
          <a:lstStyle/>
          <a:p>
            <a:pPr>
              <a:defRPr sz="1400" b="1"/>
            </a:pPr>
            <a:endParaRPr lang="en-US"/>
          </a:p>
        </c:txPr>
        <c:crossAx val="-1236769312"/>
        <c:crosses val="autoZero"/>
        <c:auto val="1"/>
        <c:lblAlgn val="ctr"/>
        <c:lblOffset val="100"/>
        <c:tickMarkSkip val="1"/>
        <c:noMultiLvlLbl val="0"/>
      </c:catAx>
      <c:valAx>
        <c:axId val="-1236769312"/>
        <c:scaling>
          <c:orientation val="minMax"/>
        </c:scaling>
        <c:delete val="0"/>
        <c:axPos val="l"/>
        <c:majorGridlines/>
        <c:numFmt formatCode="0%" sourceLinked="1"/>
        <c:majorTickMark val="out"/>
        <c:minorTickMark val="none"/>
        <c:tickLblPos val="nextTo"/>
        <c:crossAx val="-1236771360"/>
        <c:crosses val="autoZero"/>
        <c:crossBetween val="between"/>
      </c:valAx>
      <c:spPr>
        <a:solidFill>
          <a:schemeClr val="bg1">
            <a:lumMod val="95000"/>
          </a:schemeClr>
        </a:solidFill>
      </c:spPr>
    </c:plotArea>
    <c:legend>
      <c:legendPos val="r"/>
      <c:layout>
        <c:manualLayout>
          <c:xMode val="edge"/>
          <c:yMode val="edge"/>
          <c:x val="0.741695981859599"/>
          <c:y val="0.282038286880807"/>
          <c:w val="0.213360238820874"/>
          <c:h val="0.303823063783694"/>
        </c:manualLayout>
      </c:layout>
      <c:overlay val="0"/>
      <c:spPr>
        <a:solidFill>
          <a:srgbClr val="F2F2F2"/>
        </a:solidFill>
      </c:spPr>
      <c:txPr>
        <a:bodyPr/>
        <a:lstStyle/>
        <a:p>
          <a:pPr>
            <a:defRPr sz="1200"/>
          </a:pPr>
          <a:endParaRPr lang="en-U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BDEE52-137C-6443-BCF0-63214F563B73}" type="doc">
      <dgm:prSet loTypeId="urn:microsoft.com/office/officeart/2005/8/layout/pyramid4" loCatId="" qsTypeId="urn:microsoft.com/office/officeart/2005/8/quickstyle/simple4" qsCatId="simple" csTypeId="urn:microsoft.com/office/officeart/2005/8/colors/accent1_2" csCatId="accent1" phldr="1"/>
      <dgm:spPr/>
      <dgm:t>
        <a:bodyPr/>
        <a:lstStyle/>
        <a:p>
          <a:endParaRPr lang="en-US"/>
        </a:p>
      </dgm:t>
    </dgm:pt>
    <dgm:pt modelId="{18756690-BFDF-CF4E-A1BF-3ECC8D847847}">
      <dgm:prSet phldrT="[Text]"/>
      <dgm:spPr>
        <a:solidFill>
          <a:srgbClr val="FF0080"/>
        </a:solidFill>
      </dgm:spPr>
      <dgm:t>
        <a:bodyPr/>
        <a:lstStyle/>
        <a:p>
          <a:r>
            <a:rPr lang="en-US" dirty="0" smtClean="0"/>
            <a:t>Quality</a:t>
          </a:r>
          <a:endParaRPr lang="en-US" dirty="0"/>
        </a:p>
      </dgm:t>
    </dgm:pt>
    <dgm:pt modelId="{D061B46F-C51B-544B-B913-60261C22F841}" type="parTrans" cxnId="{368C2372-5B77-434E-8EDF-4BE83DF9C04B}">
      <dgm:prSet/>
      <dgm:spPr/>
      <dgm:t>
        <a:bodyPr/>
        <a:lstStyle/>
        <a:p>
          <a:endParaRPr lang="en-US"/>
        </a:p>
      </dgm:t>
    </dgm:pt>
    <dgm:pt modelId="{22A5AF03-9FC7-9D43-BDD0-40EB3AE7F0E7}" type="sibTrans" cxnId="{368C2372-5B77-434E-8EDF-4BE83DF9C04B}">
      <dgm:prSet/>
      <dgm:spPr/>
      <dgm:t>
        <a:bodyPr/>
        <a:lstStyle/>
        <a:p>
          <a:endParaRPr lang="en-US"/>
        </a:p>
      </dgm:t>
    </dgm:pt>
    <dgm:pt modelId="{9E694782-61DD-5C41-AD9B-E15E629BD50A}">
      <dgm:prSet phldrT="[Text]"/>
      <dgm:spPr>
        <a:solidFill>
          <a:srgbClr val="FF0080"/>
        </a:solidFill>
      </dgm:spPr>
      <dgm:t>
        <a:bodyPr/>
        <a:lstStyle/>
        <a:p>
          <a:r>
            <a:rPr lang="en-US" dirty="0" smtClean="0"/>
            <a:t>Equity</a:t>
          </a:r>
          <a:endParaRPr lang="en-US" dirty="0"/>
        </a:p>
      </dgm:t>
    </dgm:pt>
    <dgm:pt modelId="{F4FDE549-1B27-F847-BA92-5640F9BBC2AC}" type="parTrans" cxnId="{E5F66F8D-73CB-744C-A8B7-2B713DF30A8C}">
      <dgm:prSet/>
      <dgm:spPr/>
      <dgm:t>
        <a:bodyPr/>
        <a:lstStyle/>
        <a:p>
          <a:endParaRPr lang="en-US"/>
        </a:p>
      </dgm:t>
    </dgm:pt>
    <dgm:pt modelId="{D3D500DD-4779-1541-9464-490DB1ACEA61}" type="sibTrans" cxnId="{E5F66F8D-73CB-744C-A8B7-2B713DF30A8C}">
      <dgm:prSet/>
      <dgm:spPr/>
      <dgm:t>
        <a:bodyPr/>
        <a:lstStyle/>
        <a:p>
          <a:endParaRPr lang="en-US"/>
        </a:p>
      </dgm:t>
    </dgm:pt>
    <dgm:pt modelId="{B988A1D7-B25B-EC47-893F-1CE9EC0138B5}">
      <dgm:prSet phldrT="[Text]"/>
      <dgm:spPr>
        <a:solidFill>
          <a:srgbClr val="FFD722"/>
        </a:solidFill>
      </dgm:spPr>
      <dgm:t>
        <a:bodyPr/>
        <a:lstStyle/>
        <a:p>
          <a:r>
            <a:rPr lang="en-US" dirty="0" smtClean="0"/>
            <a:t>Education</a:t>
          </a:r>
          <a:endParaRPr lang="en-US" dirty="0"/>
        </a:p>
      </dgm:t>
    </dgm:pt>
    <dgm:pt modelId="{589E708D-8FEF-E044-B80F-130C2B2C5C8D}" type="parTrans" cxnId="{E37DD4F4-A035-854E-85AD-27BDDEA87420}">
      <dgm:prSet/>
      <dgm:spPr/>
      <dgm:t>
        <a:bodyPr/>
        <a:lstStyle/>
        <a:p>
          <a:endParaRPr lang="en-US"/>
        </a:p>
      </dgm:t>
    </dgm:pt>
    <dgm:pt modelId="{B1F211D2-75FF-9D4A-A536-EEE7500B9CEE}" type="sibTrans" cxnId="{E37DD4F4-A035-854E-85AD-27BDDEA87420}">
      <dgm:prSet/>
      <dgm:spPr/>
      <dgm:t>
        <a:bodyPr/>
        <a:lstStyle/>
        <a:p>
          <a:endParaRPr lang="en-US"/>
        </a:p>
      </dgm:t>
    </dgm:pt>
    <dgm:pt modelId="{F22E0D14-A60B-2845-8D86-7109B6457DBF}">
      <dgm:prSet phldrT="[Text]"/>
      <dgm:spPr>
        <a:solidFill>
          <a:srgbClr val="00FF00"/>
        </a:solidFill>
      </dgm:spPr>
      <dgm:t>
        <a:bodyPr/>
        <a:lstStyle/>
        <a:p>
          <a:r>
            <a:rPr lang="en-US" dirty="0" smtClean="0"/>
            <a:t>Access</a:t>
          </a:r>
          <a:endParaRPr lang="en-US" dirty="0"/>
        </a:p>
      </dgm:t>
    </dgm:pt>
    <dgm:pt modelId="{B4D194AE-4B74-D645-882B-86FC4061262F}" type="parTrans" cxnId="{74DAD295-659B-5942-9EAB-2F9D96588EE3}">
      <dgm:prSet/>
      <dgm:spPr/>
      <dgm:t>
        <a:bodyPr/>
        <a:lstStyle/>
        <a:p>
          <a:endParaRPr lang="en-US"/>
        </a:p>
      </dgm:t>
    </dgm:pt>
    <dgm:pt modelId="{E94F7026-6931-C744-BC60-27AFC3F94768}" type="sibTrans" cxnId="{74DAD295-659B-5942-9EAB-2F9D96588EE3}">
      <dgm:prSet/>
      <dgm:spPr/>
      <dgm:t>
        <a:bodyPr/>
        <a:lstStyle/>
        <a:p>
          <a:endParaRPr lang="en-US"/>
        </a:p>
      </dgm:t>
    </dgm:pt>
    <dgm:pt modelId="{43E39987-5E1A-2C41-B54A-68A660866E10}" type="pres">
      <dgm:prSet presAssocID="{81BDEE52-137C-6443-BCF0-63214F563B73}" presName="compositeShape" presStyleCnt="0">
        <dgm:presLayoutVars>
          <dgm:chMax val="9"/>
          <dgm:dir/>
          <dgm:resizeHandles val="exact"/>
        </dgm:presLayoutVars>
      </dgm:prSet>
      <dgm:spPr/>
      <dgm:t>
        <a:bodyPr/>
        <a:lstStyle/>
        <a:p>
          <a:endParaRPr lang="en-GB"/>
        </a:p>
      </dgm:t>
    </dgm:pt>
    <dgm:pt modelId="{6708A351-97B1-E442-967C-ADCD2F0027BA}" type="pres">
      <dgm:prSet presAssocID="{81BDEE52-137C-6443-BCF0-63214F563B73}" presName="triangle1" presStyleLbl="node1" presStyleIdx="0" presStyleCnt="4">
        <dgm:presLayoutVars>
          <dgm:bulletEnabled val="1"/>
        </dgm:presLayoutVars>
      </dgm:prSet>
      <dgm:spPr/>
      <dgm:t>
        <a:bodyPr/>
        <a:lstStyle/>
        <a:p>
          <a:endParaRPr lang="en-GB"/>
        </a:p>
      </dgm:t>
    </dgm:pt>
    <dgm:pt modelId="{12384E15-67E0-B74D-87E6-E4BBDB1EE38A}" type="pres">
      <dgm:prSet presAssocID="{81BDEE52-137C-6443-BCF0-63214F563B73}" presName="triangle2" presStyleLbl="node1" presStyleIdx="1" presStyleCnt="4">
        <dgm:presLayoutVars>
          <dgm:bulletEnabled val="1"/>
        </dgm:presLayoutVars>
      </dgm:prSet>
      <dgm:spPr/>
      <dgm:t>
        <a:bodyPr/>
        <a:lstStyle/>
        <a:p>
          <a:endParaRPr lang="en-GB"/>
        </a:p>
      </dgm:t>
    </dgm:pt>
    <dgm:pt modelId="{2E744428-A7FD-E24B-A7C3-7DEA397D004E}" type="pres">
      <dgm:prSet presAssocID="{81BDEE52-137C-6443-BCF0-63214F563B73}" presName="triangle3" presStyleLbl="node1" presStyleIdx="2" presStyleCnt="4">
        <dgm:presLayoutVars>
          <dgm:bulletEnabled val="1"/>
        </dgm:presLayoutVars>
      </dgm:prSet>
      <dgm:spPr/>
      <dgm:t>
        <a:bodyPr/>
        <a:lstStyle/>
        <a:p>
          <a:endParaRPr lang="en-GB"/>
        </a:p>
      </dgm:t>
    </dgm:pt>
    <dgm:pt modelId="{243719D4-1A66-EE4B-9A2D-AC619074A8DD}" type="pres">
      <dgm:prSet presAssocID="{81BDEE52-137C-6443-BCF0-63214F563B73}" presName="triangle4" presStyleLbl="node1" presStyleIdx="3" presStyleCnt="4">
        <dgm:presLayoutVars>
          <dgm:bulletEnabled val="1"/>
        </dgm:presLayoutVars>
      </dgm:prSet>
      <dgm:spPr/>
      <dgm:t>
        <a:bodyPr/>
        <a:lstStyle/>
        <a:p>
          <a:endParaRPr lang="en-GB"/>
        </a:p>
      </dgm:t>
    </dgm:pt>
  </dgm:ptLst>
  <dgm:cxnLst>
    <dgm:cxn modelId="{D8EAFC1A-AB1C-6F48-A8D8-E4EF5ABDEC26}" type="presOf" srcId="{81BDEE52-137C-6443-BCF0-63214F563B73}" destId="{43E39987-5E1A-2C41-B54A-68A660866E10}" srcOrd="0" destOrd="0" presId="urn:microsoft.com/office/officeart/2005/8/layout/pyramid4"/>
    <dgm:cxn modelId="{E37DD4F4-A035-854E-85AD-27BDDEA87420}" srcId="{81BDEE52-137C-6443-BCF0-63214F563B73}" destId="{B988A1D7-B25B-EC47-893F-1CE9EC0138B5}" srcOrd="2" destOrd="0" parTransId="{589E708D-8FEF-E044-B80F-130C2B2C5C8D}" sibTransId="{B1F211D2-75FF-9D4A-A536-EEE7500B9CEE}"/>
    <dgm:cxn modelId="{46995808-7D9D-D94F-80E1-DE33240E6DB2}" type="presOf" srcId="{B988A1D7-B25B-EC47-893F-1CE9EC0138B5}" destId="{2E744428-A7FD-E24B-A7C3-7DEA397D004E}" srcOrd="0" destOrd="0" presId="urn:microsoft.com/office/officeart/2005/8/layout/pyramid4"/>
    <dgm:cxn modelId="{14506A91-129B-9845-B4F7-1DB5C4CE6647}" type="presOf" srcId="{18756690-BFDF-CF4E-A1BF-3ECC8D847847}" destId="{6708A351-97B1-E442-967C-ADCD2F0027BA}" srcOrd="0" destOrd="0" presId="urn:microsoft.com/office/officeart/2005/8/layout/pyramid4"/>
    <dgm:cxn modelId="{2D0ECBF7-3123-844E-AAD9-C073C5270872}" type="presOf" srcId="{9E694782-61DD-5C41-AD9B-E15E629BD50A}" destId="{12384E15-67E0-B74D-87E6-E4BBDB1EE38A}" srcOrd="0" destOrd="0" presId="urn:microsoft.com/office/officeart/2005/8/layout/pyramid4"/>
    <dgm:cxn modelId="{E5F66F8D-73CB-744C-A8B7-2B713DF30A8C}" srcId="{81BDEE52-137C-6443-BCF0-63214F563B73}" destId="{9E694782-61DD-5C41-AD9B-E15E629BD50A}" srcOrd="1" destOrd="0" parTransId="{F4FDE549-1B27-F847-BA92-5640F9BBC2AC}" sibTransId="{D3D500DD-4779-1541-9464-490DB1ACEA61}"/>
    <dgm:cxn modelId="{368C2372-5B77-434E-8EDF-4BE83DF9C04B}" srcId="{81BDEE52-137C-6443-BCF0-63214F563B73}" destId="{18756690-BFDF-CF4E-A1BF-3ECC8D847847}" srcOrd="0" destOrd="0" parTransId="{D061B46F-C51B-544B-B913-60261C22F841}" sibTransId="{22A5AF03-9FC7-9D43-BDD0-40EB3AE7F0E7}"/>
    <dgm:cxn modelId="{74DAD295-659B-5942-9EAB-2F9D96588EE3}" srcId="{81BDEE52-137C-6443-BCF0-63214F563B73}" destId="{F22E0D14-A60B-2845-8D86-7109B6457DBF}" srcOrd="3" destOrd="0" parTransId="{B4D194AE-4B74-D645-882B-86FC4061262F}" sibTransId="{E94F7026-6931-C744-BC60-27AFC3F94768}"/>
    <dgm:cxn modelId="{570D2E4C-038A-5549-8B42-9005A58BB362}" type="presOf" srcId="{F22E0D14-A60B-2845-8D86-7109B6457DBF}" destId="{243719D4-1A66-EE4B-9A2D-AC619074A8DD}" srcOrd="0" destOrd="0" presId="urn:microsoft.com/office/officeart/2005/8/layout/pyramid4"/>
    <dgm:cxn modelId="{22C66845-23C0-DE48-B929-F302E4B662C0}" type="presParOf" srcId="{43E39987-5E1A-2C41-B54A-68A660866E10}" destId="{6708A351-97B1-E442-967C-ADCD2F0027BA}" srcOrd="0" destOrd="0" presId="urn:microsoft.com/office/officeart/2005/8/layout/pyramid4"/>
    <dgm:cxn modelId="{C400D04D-1FDE-654A-AD0B-8B0847A025DD}" type="presParOf" srcId="{43E39987-5E1A-2C41-B54A-68A660866E10}" destId="{12384E15-67E0-B74D-87E6-E4BBDB1EE38A}" srcOrd="1" destOrd="0" presId="urn:microsoft.com/office/officeart/2005/8/layout/pyramid4"/>
    <dgm:cxn modelId="{4071EC6D-B723-F24D-BBCA-2431A617B84A}" type="presParOf" srcId="{43E39987-5E1A-2C41-B54A-68A660866E10}" destId="{2E744428-A7FD-E24B-A7C3-7DEA397D004E}" srcOrd="2" destOrd="0" presId="urn:microsoft.com/office/officeart/2005/8/layout/pyramid4"/>
    <dgm:cxn modelId="{0D6311A4-9051-CF42-9800-38E07CCF8CA9}" type="presParOf" srcId="{43E39987-5E1A-2C41-B54A-68A660866E10}" destId="{243719D4-1A66-EE4B-9A2D-AC619074A8DD}"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8A351-97B1-E442-967C-ADCD2F0027BA}">
      <dsp:nvSpPr>
        <dsp:cNvPr id="0" name=""/>
        <dsp:cNvSpPr/>
      </dsp:nvSpPr>
      <dsp:spPr>
        <a:xfrm>
          <a:off x="2032000" y="0"/>
          <a:ext cx="2032000" cy="2032000"/>
        </a:xfrm>
        <a:prstGeom prst="triangle">
          <a:avLst/>
        </a:prstGeom>
        <a:solidFill>
          <a:srgbClr val="FF008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Quality</a:t>
          </a:r>
          <a:endParaRPr lang="en-US" sz="1700" kern="1200" dirty="0"/>
        </a:p>
      </dsp:txBody>
      <dsp:txXfrm>
        <a:off x="2540000" y="1016000"/>
        <a:ext cx="1016000" cy="1016000"/>
      </dsp:txXfrm>
    </dsp:sp>
    <dsp:sp modelId="{12384E15-67E0-B74D-87E6-E4BBDB1EE38A}">
      <dsp:nvSpPr>
        <dsp:cNvPr id="0" name=""/>
        <dsp:cNvSpPr/>
      </dsp:nvSpPr>
      <dsp:spPr>
        <a:xfrm>
          <a:off x="1016000" y="2032000"/>
          <a:ext cx="2032000" cy="2032000"/>
        </a:xfrm>
        <a:prstGeom prst="triangle">
          <a:avLst/>
        </a:prstGeom>
        <a:solidFill>
          <a:srgbClr val="FF008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Equity</a:t>
          </a:r>
          <a:endParaRPr lang="en-US" sz="1700" kern="1200" dirty="0"/>
        </a:p>
      </dsp:txBody>
      <dsp:txXfrm>
        <a:off x="1524000" y="3048000"/>
        <a:ext cx="1016000" cy="1016000"/>
      </dsp:txXfrm>
    </dsp:sp>
    <dsp:sp modelId="{2E744428-A7FD-E24B-A7C3-7DEA397D004E}">
      <dsp:nvSpPr>
        <dsp:cNvPr id="0" name=""/>
        <dsp:cNvSpPr/>
      </dsp:nvSpPr>
      <dsp:spPr>
        <a:xfrm rot="10800000">
          <a:off x="2032000" y="2032000"/>
          <a:ext cx="2032000" cy="2032000"/>
        </a:xfrm>
        <a:prstGeom prst="triangle">
          <a:avLst/>
        </a:prstGeom>
        <a:solidFill>
          <a:srgbClr val="FFD72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Education</a:t>
          </a:r>
          <a:endParaRPr lang="en-US" sz="1700" kern="1200" dirty="0"/>
        </a:p>
      </dsp:txBody>
      <dsp:txXfrm rot="10800000">
        <a:off x="2540000" y="2032000"/>
        <a:ext cx="1016000" cy="1016000"/>
      </dsp:txXfrm>
    </dsp:sp>
    <dsp:sp modelId="{243719D4-1A66-EE4B-9A2D-AC619074A8DD}">
      <dsp:nvSpPr>
        <dsp:cNvPr id="0" name=""/>
        <dsp:cNvSpPr/>
      </dsp:nvSpPr>
      <dsp:spPr>
        <a:xfrm>
          <a:off x="3048000" y="2032000"/>
          <a:ext cx="2032000" cy="2032000"/>
        </a:xfrm>
        <a:prstGeom prst="triangle">
          <a:avLst/>
        </a:prstGeom>
        <a:solidFill>
          <a:srgbClr val="00FF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Access</a:t>
          </a:r>
          <a:endParaRPr lang="en-US" sz="1700" kern="1200" dirty="0"/>
        </a:p>
      </dsp:txBody>
      <dsp:txXfrm>
        <a:off x="3556000" y="3048000"/>
        <a:ext cx="1016000" cy="10160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900FFE-CFCD-FE40-8493-9748ABB8C08F}" type="datetimeFigureOut">
              <a:rPr lang="en-US" smtClean="0"/>
              <a:t>8/23/17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4AC02F-2A30-6147-A0ED-A36E450F1C51}" type="slidenum">
              <a:rPr lang="en-US" smtClean="0"/>
              <a:t>‹#›</a:t>
            </a:fld>
            <a:endParaRPr lang="en-US"/>
          </a:p>
        </p:txBody>
      </p:sp>
    </p:spTree>
    <p:extLst>
      <p:ext uri="{BB962C8B-B14F-4D97-AF65-F5344CB8AC3E}">
        <p14:creationId xmlns:p14="http://schemas.microsoft.com/office/powerpoint/2010/main" val="31441828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4AC02F-2A30-6147-A0ED-A36E450F1C51}" type="slidenum">
              <a:rPr lang="en-US" smtClean="0"/>
              <a:t>59</a:t>
            </a:fld>
            <a:endParaRPr lang="en-US"/>
          </a:p>
        </p:txBody>
      </p:sp>
    </p:spTree>
    <p:extLst>
      <p:ext uri="{BB962C8B-B14F-4D97-AF65-F5344CB8AC3E}">
        <p14:creationId xmlns:p14="http://schemas.microsoft.com/office/powerpoint/2010/main" val="1290011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4AC02F-2A30-6147-A0ED-A36E450F1C51}" type="slidenum">
              <a:rPr lang="en-US" smtClean="0"/>
              <a:t>65</a:t>
            </a:fld>
            <a:endParaRPr lang="en-US"/>
          </a:p>
        </p:txBody>
      </p:sp>
    </p:spTree>
    <p:extLst>
      <p:ext uri="{BB962C8B-B14F-4D97-AF65-F5344CB8AC3E}">
        <p14:creationId xmlns:p14="http://schemas.microsoft.com/office/powerpoint/2010/main" val="1290011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4AC02F-2A30-6147-A0ED-A36E450F1C51}" type="slidenum">
              <a:rPr lang="en-US" smtClean="0"/>
              <a:t>71</a:t>
            </a:fld>
            <a:endParaRPr lang="en-US"/>
          </a:p>
        </p:txBody>
      </p:sp>
    </p:spTree>
    <p:extLst>
      <p:ext uri="{BB962C8B-B14F-4D97-AF65-F5344CB8AC3E}">
        <p14:creationId xmlns:p14="http://schemas.microsoft.com/office/powerpoint/2010/main" val="1290011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4AC02F-2A30-6147-A0ED-A36E450F1C51}" type="slidenum">
              <a:rPr lang="en-US" smtClean="0"/>
              <a:t>77</a:t>
            </a:fld>
            <a:endParaRPr lang="en-US"/>
          </a:p>
        </p:txBody>
      </p:sp>
    </p:spTree>
    <p:extLst>
      <p:ext uri="{BB962C8B-B14F-4D97-AF65-F5344CB8AC3E}">
        <p14:creationId xmlns:p14="http://schemas.microsoft.com/office/powerpoint/2010/main" val="1290011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324600" y="5815471"/>
            <a:ext cx="2133600" cy="365125"/>
          </a:xfrm>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882758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8/23/17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83931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40B48B-EFE3-6F44-9280-5937AF0D80B6}" type="datetimeFigureOut">
              <a:rPr lang="en-US" smtClean="0"/>
              <a:t>8/23/17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92655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40B48B-EFE3-6F44-9280-5937AF0D80B6}" type="datetimeFigureOut">
              <a:rPr lang="en-US" smtClean="0"/>
              <a:t>8/23/17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186626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40B48B-EFE3-6F44-9280-5937AF0D80B6}" type="datetimeFigureOut">
              <a:rPr lang="en-US" smtClean="0"/>
              <a:t>8/23/17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409248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40B48B-EFE3-6F44-9280-5937AF0D80B6}" type="datetimeFigureOut">
              <a:rPr lang="en-US" smtClean="0"/>
              <a:t>8/23/17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968172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40B48B-EFE3-6F44-9280-5937AF0D80B6}" type="datetimeFigureOut">
              <a:rPr lang="en-US" smtClean="0"/>
              <a:t>8/23/17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20699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0B48B-EFE3-6F44-9280-5937AF0D80B6}" type="datetimeFigureOut">
              <a:rPr lang="en-US" smtClean="0"/>
              <a:t>8/23/17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227498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0B48B-EFE3-6F44-9280-5937AF0D80B6}" type="datetimeFigureOut">
              <a:rPr lang="en-US" smtClean="0"/>
              <a:t>8/23/17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1880243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500700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0B48B-EFE3-6F44-9280-5937AF0D80B6}" type="datetimeFigureOut">
              <a:rPr lang="en-US" smtClean="0"/>
              <a:t>8/23/17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896DE-126E-4E4C-BD2E-44D7105D530B}" type="slidenum">
              <a:rPr lang="en-US" smtClean="0"/>
              <a:t>‹#›</a:t>
            </a:fld>
            <a:endParaRPr lang="en-US"/>
          </a:p>
        </p:txBody>
      </p:sp>
    </p:spTree>
    <p:extLst>
      <p:ext uri="{BB962C8B-B14F-4D97-AF65-F5344CB8AC3E}">
        <p14:creationId xmlns:p14="http://schemas.microsoft.com/office/powerpoint/2010/main" val="39990041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0B48B-EFE3-6F44-9280-5937AF0D80B6}" type="datetimeFigureOut">
              <a:rPr lang="en-US" smtClean="0"/>
              <a:t>8/23/17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896DE-126E-4E4C-BD2E-44D7105D530B}" type="slidenum">
              <a:rPr lang="en-US" smtClean="0"/>
              <a:t>‹#›</a:t>
            </a:fld>
            <a:endParaRPr lang="en-US"/>
          </a:p>
        </p:txBody>
      </p:sp>
      <p:pic>
        <p:nvPicPr>
          <p:cNvPr id="7" name="Picture 6"/>
          <p:cNvPicPr>
            <a:picLocks noChangeAspect="1"/>
          </p:cNvPicPr>
          <p:nvPr userDrawn="1"/>
        </p:nvPicPr>
        <p:blipFill>
          <a:blip r:embed="rId13"/>
          <a:stretch>
            <a:fillRect/>
          </a:stretch>
        </p:blipFill>
        <p:spPr>
          <a:xfrm>
            <a:off x="7530353" y="6311699"/>
            <a:ext cx="1327673" cy="409776"/>
          </a:xfrm>
          <a:prstGeom prst="rect">
            <a:avLst/>
          </a:prstGeom>
        </p:spPr>
      </p:pic>
    </p:spTree>
    <p:extLst>
      <p:ext uri="{BB962C8B-B14F-4D97-AF65-F5344CB8AC3E}">
        <p14:creationId xmlns:p14="http://schemas.microsoft.com/office/powerpoint/2010/main" val="3004253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oecd.org/pisa/aboutpisa/pisa-participants.ht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 Id="rId3" Type="http://schemas.openxmlformats.org/officeDocument/2006/relationships/image" Target="../media/image26.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34.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emf"/><Relationship Id="rId3" Type="http://schemas.openxmlformats.org/officeDocument/2006/relationships/image" Target="../media/image37.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emf"/></Relationships>
</file>

<file path=ppt/slides/_rels/slide53.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4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emf"/><Relationship Id="rId3" Type="http://schemas.openxmlformats.org/officeDocument/2006/relationships/image" Target="../media/image54.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emf"/><Relationship Id="rId3" Type="http://schemas.openxmlformats.org/officeDocument/2006/relationships/image" Target="../media/image56.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7.png"/></Relationships>
</file>

<file path=ppt/slides/_rels/slide66.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emf"/><Relationship Id="rId3" Type="http://schemas.openxmlformats.org/officeDocument/2006/relationships/image" Target="../media/image64.emf"/></Relationships>
</file>

<file path=ppt/slides/_rels/slide70.xml.rels><?xml version="1.0" encoding="UTF-8" standalone="yes"?>
<Relationships xmlns="http://schemas.openxmlformats.org/package/2006/relationships"><Relationship Id="rId3" Type="http://schemas.openxmlformats.org/officeDocument/2006/relationships/image" Target="../media/image66.emf"/><Relationship Id="rId4" Type="http://schemas.openxmlformats.org/officeDocument/2006/relationships/image" Target="../media/image67.emf"/><Relationship Id="rId1" Type="http://schemas.openxmlformats.org/officeDocument/2006/relationships/slideLayout" Target="../slideLayouts/slideLayout2.xml"/><Relationship Id="rId2" Type="http://schemas.openxmlformats.org/officeDocument/2006/relationships/image" Target="../media/image65.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8.png"/></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emf"/><Relationship Id="rId3" Type="http://schemas.openxmlformats.org/officeDocument/2006/relationships/image" Target="../media/image75.emf"/></Relationships>
</file>

<file path=ppt/slides/_rels/slide76.xml.rels><?xml version="1.0" encoding="UTF-8" standalone="yes"?>
<Relationships xmlns="http://schemas.openxmlformats.org/package/2006/relationships"><Relationship Id="rId3" Type="http://schemas.openxmlformats.org/officeDocument/2006/relationships/image" Target="../media/image77.emf"/><Relationship Id="rId4" Type="http://schemas.openxmlformats.org/officeDocument/2006/relationships/image" Target="../media/image78.emf"/><Relationship Id="rId1" Type="http://schemas.openxmlformats.org/officeDocument/2006/relationships/slideLayout" Target="../slideLayouts/slideLayout2.xml"/><Relationship Id="rId2" Type="http://schemas.openxmlformats.org/officeDocument/2006/relationships/image" Target="../media/image76.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emf"/><Relationship Id="rId3" Type="http://schemas.openxmlformats.org/officeDocument/2006/relationships/image" Target="../media/image82.emf"/></Relationships>
</file>

<file path=ppt/slides/_rels/slide81.xml.rels><?xml version="1.0" encoding="UTF-8" standalone="yes"?>
<Relationships xmlns="http://schemas.openxmlformats.org/package/2006/relationships"><Relationship Id="rId3" Type="http://schemas.openxmlformats.org/officeDocument/2006/relationships/image" Target="../media/image84.emf"/><Relationship Id="rId4" Type="http://schemas.openxmlformats.org/officeDocument/2006/relationships/image" Target="../media/image85.emf"/><Relationship Id="rId1" Type="http://schemas.openxmlformats.org/officeDocument/2006/relationships/slideLayout" Target="../slideLayouts/slideLayout2.xml"/><Relationship Id="rId2" Type="http://schemas.openxmlformats.org/officeDocument/2006/relationships/image" Target="../media/image83.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83.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chart" Target="../charts/chart11.xml"/><Relationship Id="rId5" Type="http://schemas.openxmlformats.org/officeDocument/2006/relationships/chart" Target="../charts/chart12.xml"/><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png"/><Relationship Id="rId3" Type="http://schemas.openxmlformats.org/officeDocument/2006/relationships/image" Target="../media/image25.png"/></Relationships>
</file>

<file path=ppt/slides/_rels/slide88.xml.rels><?xml version="1.0" encoding="UTF-8" standalone="yes"?>
<Relationships xmlns="http://schemas.openxmlformats.org/package/2006/relationships"><Relationship Id="rId3" Type="http://schemas.openxmlformats.org/officeDocument/2006/relationships/image" Target="../media/image87.emf"/><Relationship Id="rId4" Type="http://schemas.openxmlformats.org/officeDocument/2006/relationships/image" Target="../media/image88.emf"/><Relationship Id="rId5" Type="http://schemas.openxmlformats.org/officeDocument/2006/relationships/image" Target="../media/image89.emf"/><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nicholas.spaull@gmail.com"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5887" y="1098079"/>
            <a:ext cx="5757842" cy="4415556"/>
            <a:chOff x="-503102" y="1216333"/>
            <a:chExt cx="5314161" cy="3994059"/>
          </a:xfrm>
        </p:grpSpPr>
        <p:pic>
          <p:nvPicPr>
            <p:cNvPr id="4" name="Picture 3" descr="Screen Shot 2016-05-22 at 8.24.4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102" y="1216333"/>
              <a:ext cx="5314161" cy="3994059"/>
            </a:xfrm>
            <a:prstGeom prst="rect">
              <a:avLst/>
            </a:prstGeom>
            <a:ln>
              <a:noFill/>
            </a:ln>
          </p:spPr>
        </p:pic>
        <p:sp>
          <p:nvSpPr>
            <p:cNvPr id="12" name="TextBox 11"/>
            <p:cNvSpPr txBox="1"/>
            <p:nvPr/>
          </p:nvSpPr>
          <p:spPr>
            <a:xfrm>
              <a:off x="1975737" y="1877046"/>
              <a:ext cx="925678" cy="400110"/>
            </a:xfrm>
            <a:prstGeom prst="rect">
              <a:avLst/>
            </a:prstGeom>
            <a:noFill/>
            <a:ln>
              <a:noFill/>
            </a:ln>
          </p:spPr>
          <p:txBody>
            <a:bodyPr wrap="square" rtlCol="0">
              <a:spAutoFit/>
            </a:bodyPr>
            <a:lstStyle/>
            <a:p>
              <a:r>
                <a:rPr lang="en-US" sz="2000" b="1" kern="1700" spc="100" dirty="0" smtClean="0"/>
                <a:t>PISA</a:t>
              </a:r>
              <a:endParaRPr lang="en-US" sz="2000" b="1" kern="1700" spc="100" dirty="0"/>
            </a:p>
          </p:txBody>
        </p:sp>
      </p:grpSp>
      <p:sp>
        <p:nvSpPr>
          <p:cNvPr id="5" name="Rounded Rectangle 4"/>
          <p:cNvSpPr/>
          <p:nvPr/>
        </p:nvSpPr>
        <p:spPr>
          <a:xfrm>
            <a:off x="5139766" y="1699327"/>
            <a:ext cx="3645646" cy="3052414"/>
          </a:xfrm>
          <a:prstGeom prst="roundRect">
            <a:avLst>
              <a:gd name="adj" fmla="val 8932"/>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Who makes it into </a:t>
            </a:r>
            <a:r>
              <a:rPr lang="en-US" sz="2400" b="1" dirty="0" smtClean="0">
                <a:solidFill>
                  <a:schemeClr val="bg1"/>
                </a:solidFill>
              </a:rPr>
              <a:t>PISA?</a:t>
            </a:r>
            <a:endParaRPr lang="en-US" sz="1000" b="1" dirty="0" smtClean="0">
              <a:solidFill>
                <a:schemeClr val="bg1"/>
              </a:solidFill>
            </a:endParaRPr>
          </a:p>
          <a:p>
            <a:pPr algn="ctr"/>
            <a:r>
              <a:rPr lang="en-US" i="1" dirty="0" smtClean="0">
                <a:solidFill>
                  <a:schemeClr val="bg1"/>
                </a:solidFill>
              </a:rPr>
              <a:t>Understanding the impact of s</a:t>
            </a:r>
            <a:r>
              <a:rPr lang="en-US" i="1" dirty="0" smtClean="0">
                <a:solidFill>
                  <a:schemeClr val="bg1"/>
                </a:solidFill>
              </a:rPr>
              <a:t>ample </a:t>
            </a:r>
            <a:r>
              <a:rPr lang="en-US" i="1" dirty="0">
                <a:solidFill>
                  <a:schemeClr val="bg1"/>
                </a:solidFill>
              </a:rPr>
              <a:t>e</a:t>
            </a:r>
            <a:r>
              <a:rPr lang="en-US" i="1" dirty="0" smtClean="0">
                <a:solidFill>
                  <a:schemeClr val="bg1"/>
                </a:solidFill>
              </a:rPr>
              <a:t>ligibility using Turkey as a case study (PISA 2003-PISA 2012)</a:t>
            </a:r>
            <a:endParaRPr lang="en-US" i="1" dirty="0" smtClean="0">
              <a:solidFill>
                <a:schemeClr val="bg1"/>
              </a:solidFill>
            </a:endParaRPr>
          </a:p>
          <a:p>
            <a:pPr algn="ctr"/>
            <a:r>
              <a:rPr lang="en-US" sz="1100" dirty="0" smtClean="0">
                <a:solidFill>
                  <a:schemeClr val="bg1"/>
                </a:solidFill>
              </a:rPr>
              <a:t> </a:t>
            </a:r>
            <a:r>
              <a:rPr lang="en-US" sz="100" dirty="0" smtClean="0">
                <a:solidFill>
                  <a:schemeClr val="bg1"/>
                </a:solidFill>
              </a:rPr>
              <a:t> </a:t>
            </a:r>
            <a:endParaRPr lang="en-US" dirty="0">
              <a:solidFill>
                <a:schemeClr val="bg1"/>
              </a:solidFill>
            </a:endParaRPr>
          </a:p>
          <a:p>
            <a:pPr algn="ctr"/>
            <a:r>
              <a:rPr lang="en-US" sz="1600" b="1" dirty="0" err="1" smtClean="0">
                <a:solidFill>
                  <a:srgbClr val="000000"/>
                </a:solidFill>
              </a:rPr>
              <a:t>Dr</a:t>
            </a:r>
            <a:r>
              <a:rPr lang="en-US" sz="1600" b="1" dirty="0" smtClean="0">
                <a:solidFill>
                  <a:srgbClr val="000000"/>
                </a:solidFill>
              </a:rPr>
              <a:t> </a:t>
            </a:r>
            <a:r>
              <a:rPr lang="en-US" sz="1600" b="1" dirty="0">
                <a:solidFill>
                  <a:srgbClr val="000000"/>
                </a:solidFill>
              </a:rPr>
              <a:t>Nicholas Spaull </a:t>
            </a:r>
            <a:r>
              <a:rPr lang="en-US" sz="1600" dirty="0">
                <a:solidFill>
                  <a:srgbClr val="000000"/>
                </a:solidFill>
              </a:rPr>
              <a:t/>
            </a:r>
            <a:br>
              <a:rPr lang="en-US" sz="1600" dirty="0">
                <a:solidFill>
                  <a:srgbClr val="000000"/>
                </a:solidFill>
              </a:rPr>
            </a:br>
            <a:r>
              <a:rPr lang="en-US" sz="1200" dirty="0">
                <a:solidFill>
                  <a:srgbClr val="000000"/>
                </a:solidFill>
              </a:rPr>
              <a:t>Thomas J Alexander </a:t>
            </a:r>
            <a:r>
              <a:rPr lang="en-US" sz="1200" dirty="0" smtClean="0">
                <a:solidFill>
                  <a:srgbClr val="000000"/>
                </a:solidFill>
              </a:rPr>
              <a:t>Fellow</a:t>
            </a:r>
            <a:endParaRPr lang="en-US" sz="1200" i="1" dirty="0" smtClean="0">
              <a:solidFill>
                <a:srgbClr val="000000"/>
              </a:solidFill>
            </a:endParaRPr>
          </a:p>
          <a:p>
            <a:pPr algn="ctr"/>
            <a:r>
              <a:rPr lang="en-US" sz="1200" i="1" dirty="0" smtClean="0">
                <a:solidFill>
                  <a:srgbClr val="000000"/>
                </a:solidFill>
              </a:rPr>
              <a:t>ECER 2017 23 Aug 2017</a:t>
            </a:r>
            <a:endParaRPr lang="en-US" sz="1200" i="1" dirty="0" smtClean="0">
              <a:solidFill>
                <a:srgbClr val="000000"/>
              </a:solidFill>
            </a:endParaRPr>
          </a:p>
          <a:p>
            <a:pPr algn="ctr"/>
            <a:r>
              <a:rPr lang="en-US" sz="1400" i="1" dirty="0" smtClean="0">
                <a:solidFill>
                  <a:srgbClr val="000000"/>
                </a:solidFill>
              </a:rPr>
              <a:t>@</a:t>
            </a:r>
            <a:r>
              <a:rPr lang="en-US" sz="1400" i="1" dirty="0" err="1" smtClean="0">
                <a:solidFill>
                  <a:srgbClr val="000000"/>
                </a:solidFill>
              </a:rPr>
              <a:t>NicSpaull</a:t>
            </a:r>
            <a:r>
              <a:rPr lang="en-US" sz="1400" i="1" dirty="0" smtClean="0">
                <a:solidFill>
                  <a:srgbClr val="000000"/>
                </a:solidFill>
              </a:rPr>
              <a:t>      </a:t>
            </a:r>
          </a:p>
          <a:p>
            <a:pPr algn="ctr"/>
            <a:r>
              <a:rPr lang="en-US" sz="1400" i="1" dirty="0" err="1" smtClean="0">
                <a:solidFill>
                  <a:srgbClr val="000000"/>
                </a:solidFill>
              </a:rPr>
              <a:t>nicspaull.com</a:t>
            </a:r>
            <a:r>
              <a:rPr lang="en-US" sz="1400" i="1" dirty="0" smtClean="0">
                <a:solidFill>
                  <a:srgbClr val="000000"/>
                </a:solidFill>
              </a:rPr>
              <a:t>/research</a:t>
            </a:r>
            <a:endParaRPr lang="en-US" sz="1400" dirty="0">
              <a:solidFill>
                <a:srgbClr val="000000"/>
              </a:solidFill>
            </a:endParaRPr>
          </a:p>
        </p:txBody>
      </p:sp>
      <p:sp>
        <p:nvSpPr>
          <p:cNvPr id="7" name="Rectangle 6"/>
          <p:cNvSpPr/>
          <p:nvPr/>
        </p:nvSpPr>
        <p:spPr>
          <a:xfrm>
            <a:off x="-142319" y="1184516"/>
            <a:ext cx="9447796" cy="153282"/>
          </a:xfrm>
          <a:prstGeom prst="rect">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40848" y="5233318"/>
            <a:ext cx="9688644" cy="153282"/>
          </a:xfrm>
          <a:prstGeom prst="rect">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1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66"/>
          <a:stretch/>
        </p:blipFill>
        <p:spPr bwMode="auto">
          <a:xfrm>
            <a:off x="3602162" y="5879949"/>
            <a:ext cx="1759793" cy="5578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8" descr="logostackleft300.jpg"/>
          <p:cNvPicPr/>
          <p:nvPr/>
        </p:nvPicPr>
        <p:blipFill>
          <a:blip r:embed="rId4" cstate="print"/>
          <a:srcRect/>
          <a:stretch>
            <a:fillRect/>
          </a:stretch>
        </p:blipFill>
        <p:spPr bwMode="auto">
          <a:xfrm>
            <a:off x="978451" y="5818954"/>
            <a:ext cx="2088232" cy="692697"/>
          </a:xfrm>
          <a:prstGeom prst="rect">
            <a:avLst/>
          </a:prstGeom>
          <a:noFill/>
          <a:ln w="9525">
            <a:noFill/>
            <a:miter lim="800000"/>
            <a:headEnd/>
            <a:tailEnd/>
          </a:ln>
        </p:spPr>
      </p:pic>
      <p:sp>
        <p:nvSpPr>
          <p:cNvPr id="10" name="TextBox 9"/>
          <p:cNvSpPr txBox="1"/>
          <p:nvPr/>
        </p:nvSpPr>
        <p:spPr>
          <a:xfrm>
            <a:off x="5985271" y="6262308"/>
            <a:ext cx="3762842" cy="717253"/>
          </a:xfrm>
          <a:prstGeom prst="rect">
            <a:avLst/>
          </a:prstGeom>
          <a:solidFill>
            <a:schemeClr val="bg1"/>
          </a:solidFill>
        </p:spPr>
        <p:txBody>
          <a:bodyPr wrap="square" rtlCol="0">
            <a:spAutoFit/>
          </a:bodyPr>
          <a:lstStyle/>
          <a:p>
            <a:endParaRPr lang="en-US" dirty="0"/>
          </a:p>
        </p:txBody>
      </p:sp>
      <p:pic>
        <p:nvPicPr>
          <p:cNvPr id="14" name="Picture 13"/>
          <p:cNvPicPr>
            <a:picLocks noChangeAspect="1"/>
          </p:cNvPicPr>
          <p:nvPr/>
        </p:nvPicPr>
        <p:blipFill>
          <a:blip r:embed="rId5"/>
          <a:stretch>
            <a:fillRect/>
          </a:stretch>
        </p:blipFill>
        <p:spPr>
          <a:xfrm>
            <a:off x="6448536" y="5818954"/>
            <a:ext cx="2004981" cy="618822"/>
          </a:xfrm>
          <a:prstGeom prst="rect">
            <a:avLst/>
          </a:prstGeom>
        </p:spPr>
      </p:pic>
    </p:spTree>
    <p:extLst>
      <p:ext uri="{BB962C8B-B14F-4D97-AF65-F5344CB8AC3E}">
        <p14:creationId xmlns:p14="http://schemas.microsoft.com/office/powerpoint/2010/main" val="3084658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2-03 at 9.15.5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0"/>
            <a:ext cx="5064512" cy="6858000"/>
          </a:xfrm>
          <a:prstGeom prst="rect">
            <a:avLst/>
          </a:prstGeom>
          <a:ln>
            <a:noFill/>
          </a:ln>
          <a:effectLst>
            <a:outerShdw blurRad="292100" dist="139700" dir="2700000" algn="tl" rotWithShape="0">
              <a:srgbClr val="333333">
                <a:alpha val="65000"/>
              </a:srgbClr>
            </a:outerShdw>
          </a:effectLst>
        </p:spPr>
      </p:pic>
      <p:grpSp>
        <p:nvGrpSpPr>
          <p:cNvPr id="2" name="Group 1"/>
          <p:cNvGrpSpPr/>
          <p:nvPr/>
        </p:nvGrpSpPr>
        <p:grpSpPr>
          <a:xfrm>
            <a:off x="155222" y="4124446"/>
            <a:ext cx="2229556" cy="923330"/>
            <a:chOff x="155222" y="4124446"/>
            <a:chExt cx="2229556" cy="923330"/>
          </a:xfrm>
        </p:grpSpPr>
        <p:cxnSp>
          <p:nvCxnSpPr>
            <p:cNvPr id="6" name="Straight Arrow Connector 5"/>
            <p:cNvCxnSpPr/>
            <p:nvPr/>
          </p:nvCxnSpPr>
          <p:spPr>
            <a:xfrm>
              <a:off x="1524000" y="4586111"/>
              <a:ext cx="860778"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55222" y="4124446"/>
              <a:ext cx="1368778" cy="923330"/>
            </a:xfrm>
            <a:prstGeom prst="rect">
              <a:avLst/>
            </a:prstGeom>
            <a:solidFill>
              <a:schemeClr val="bg1">
                <a:lumMod val="95000"/>
              </a:schemeClr>
            </a:solidFill>
          </p:spPr>
          <p:txBody>
            <a:bodyPr wrap="square" rtlCol="0">
              <a:spAutoFit/>
            </a:bodyPr>
            <a:lstStyle/>
            <a:p>
              <a:r>
                <a:rPr lang="en-US" dirty="0" smtClean="0"/>
                <a:t>Let’s use Vietnam as an example</a:t>
              </a:r>
              <a:endParaRPr lang="en-US" dirty="0"/>
            </a:p>
          </p:txBody>
        </p:sp>
      </p:grpSp>
    </p:spTree>
    <p:extLst>
      <p:ext uri="{BB962C8B-B14F-4D97-AF65-F5344CB8AC3E}">
        <p14:creationId xmlns:p14="http://schemas.microsoft.com/office/powerpoint/2010/main" val="17598743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a:bodyPr>
          <a:lstStyle/>
          <a:p>
            <a:r>
              <a:rPr lang="en-US" dirty="0">
                <a:solidFill>
                  <a:schemeClr val="bg1"/>
                </a:solidFill>
              </a:rPr>
              <a:t>Cross-national assessments </a:t>
            </a:r>
            <a:r>
              <a:rPr lang="en-US" dirty="0" smtClean="0">
                <a:solidFill>
                  <a:schemeClr val="bg1"/>
                </a:solidFill>
              </a:rPr>
              <a:t>101</a:t>
            </a:r>
            <a:endParaRPr lang="en-US" dirty="0">
              <a:solidFill>
                <a:schemeClr val="bg1"/>
              </a:solidFill>
            </a:endParaRPr>
          </a:p>
        </p:txBody>
      </p:sp>
      <p:sp>
        <p:nvSpPr>
          <p:cNvPr id="3" name="Content Placeholder 2"/>
          <p:cNvSpPr>
            <a:spLocks noGrp="1"/>
          </p:cNvSpPr>
          <p:nvPr>
            <p:ph idx="1"/>
          </p:nvPr>
        </p:nvSpPr>
        <p:spPr>
          <a:xfrm>
            <a:off x="1128889" y="2122312"/>
            <a:ext cx="6843889" cy="3409244"/>
          </a:xfrm>
          <a:solidFill>
            <a:schemeClr val="bg1">
              <a:lumMod val="85000"/>
            </a:schemeClr>
          </a:solidFill>
        </p:spPr>
        <p:txBody>
          <a:bodyPr>
            <a:normAutofit lnSpcReduction="10000"/>
          </a:bodyPr>
          <a:lstStyle/>
          <a:p>
            <a:pPr marL="457200" lvl="1" indent="0">
              <a:buNone/>
            </a:pPr>
            <a:r>
              <a:rPr lang="en-US" dirty="0" smtClean="0"/>
              <a:t>Test scores can change for 4 main reasons:</a:t>
            </a:r>
            <a:endParaRPr lang="en-US" sz="1000" dirty="0" smtClean="0"/>
          </a:p>
          <a:p>
            <a:pPr marL="971550" lvl="1" indent="-514350">
              <a:buFont typeface="+mj-lt"/>
              <a:buAutoNum type="arabicPeriod"/>
            </a:pPr>
            <a:r>
              <a:rPr lang="en-US" sz="2400" dirty="0" smtClean="0"/>
              <a:t>There is a </a:t>
            </a:r>
            <a:r>
              <a:rPr lang="en-US" sz="2400" b="1" u="sng" dirty="0" smtClean="0"/>
              <a:t>real/legitimate </a:t>
            </a:r>
            <a:r>
              <a:rPr lang="en-US" sz="2400" dirty="0" smtClean="0"/>
              <a:t>change </a:t>
            </a:r>
          </a:p>
          <a:p>
            <a:pPr marL="971550" lvl="1" indent="-514350">
              <a:buFont typeface="+mj-lt"/>
              <a:buAutoNum type="arabicPeriod"/>
            </a:pPr>
            <a:r>
              <a:rPr lang="en-US" sz="2400" dirty="0" smtClean="0"/>
              <a:t>The </a:t>
            </a:r>
            <a:r>
              <a:rPr lang="en-US" sz="2400" b="1" u="sng" dirty="0" smtClean="0"/>
              <a:t>test</a:t>
            </a:r>
            <a:r>
              <a:rPr lang="en-US" sz="2400" dirty="0" smtClean="0"/>
              <a:t> scope/difficulty changes – what content is tested and how difficult it is.</a:t>
            </a:r>
          </a:p>
          <a:p>
            <a:pPr marL="971550" lvl="1" indent="-514350">
              <a:buFont typeface="+mj-lt"/>
              <a:buAutoNum type="arabicPeriod"/>
            </a:pPr>
            <a:r>
              <a:rPr lang="en-US" sz="2400" dirty="0" smtClean="0"/>
              <a:t>The </a:t>
            </a:r>
            <a:r>
              <a:rPr lang="en-US" sz="2400" b="1" u="sng" dirty="0" smtClean="0"/>
              <a:t>sample</a:t>
            </a:r>
            <a:r>
              <a:rPr lang="en-US" sz="2400" dirty="0" smtClean="0"/>
              <a:t> changes – who writes the test changes.</a:t>
            </a:r>
          </a:p>
          <a:p>
            <a:pPr marL="971550" lvl="1" indent="-514350">
              <a:buFont typeface="+mj-lt"/>
              <a:buAutoNum type="arabicPeriod"/>
            </a:pPr>
            <a:r>
              <a:rPr lang="en-US" sz="2400" b="1" u="sng" dirty="0" smtClean="0"/>
              <a:t>Extraneous </a:t>
            </a:r>
            <a:r>
              <a:rPr lang="en-US" sz="2400" dirty="0" smtClean="0"/>
              <a:t>factors – when the test is written in the year, age, modality </a:t>
            </a:r>
            <a:r>
              <a:rPr lang="en-US" sz="2400" dirty="0" err="1" smtClean="0"/>
              <a:t>etc</a:t>
            </a:r>
            <a:r>
              <a:rPr lang="en-US" sz="2400" dirty="0" smtClean="0"/>
              <a:t> </a:t>
            </a:r>
            <a:r>
              <a:rPr lang="en-US" sz="1800" dirty="0" smtClean="0"/>
              <a:t>(see Brazil especially –</a:t>
            </a:r>
            <a:r>
              <a:rPr lang="en-US" sz="1800" dirty="0" err="1" smtClean="0"/>
              <a:t>Carnoy</a:t>
            </a:r>
            <a:r>
              <a:rPr lang="en-US" sz="1800" dirty="0" smtClean="0"/>
              <a:t> </a:t>
            </a:r>
            <a:r>
              <a:rPr lang="en-US" sz="1800" i="1" dirty="0" smtClean="0"/>
              <a:t>et al, </a:t>
            </a:r>
            <a:r>
              <a:rPr lang="en-US" sz="1800" dirty="0" smtClean="0"/>
              <a:t>2015; Klein, 2011)</a:t>
            </a:r>
            <a:endParaRPr lang="en-US" sz="1800" dirty="0"/>
          </a:p>
        </p:txBody>
      </p:sp>
      <p:sp>
        <p:nvSpPr>
          <p:cNvPr id="4" name="Rectangle 3"/>
          <p:cNvSpPr/>
          <p:nvPr/>
        </p:nvSpPr>
        <p:spPr>
          <a:xfrm>
            <a:off x="169334" y="6354001"/>
            <a:ext cx="8184444" cy="276999"/>
          </a:xfrm>
          <a:prstGeom prst="rect">
            <a:avLst/>
          </a:prstGeom>
        </p:spPr>
        <p:txBody>
          <a:bodyPr wrap="square">
            <a:spAutoFit/>
          </a:bodyPr>
          <a:lstStyle/>
          <a:p>
            <a:r>
              <a:rPr lang="en-US" sz="1200" b="1" dirty="0" smtClean="0"/>
              <a:t>Klein, 2011 </a:t>
            </a:r>
            <a:r>
              <a:rPr lang="en-US" sz="1200" dirty="0" smtClean="0"/>
              <a:t>- http</a:t>
            </a:r>
            <a:r>
              <a:rPr lang="en-US" sz="1200" dirty="0"/>
              <a:t>://</a:t>
            </a:r>
            <a:r>
              <a:rPr lang="en-US" sz="1200" dirty="0" err="1"/>
              <a:t>www.scielo.br</a:t>
            </a:r>
            <a:r>
              <a:rPr lang="en-US" sz="1200" dirty="0"/>
              <a:t>/</a:t>
            </a:r>
            <a:r>
              <a:rPr lang="en-US" sz="1200" dirty="0" err="1"/>
              <a:t>scielo.php?script</a:t>
            </a:r>
            <a:r>
              <a:rPr lang="en-US" sz="1200" dirty="0"/>
              <a:t>=</a:t>
            </a:r>
            <a:r>
              <a:rPr lang="en-US" sz="1200" dirty="0" err="1"/>
              <a:t>sci_arttext&amp;pid</a:t>
            </a:r>
            <a:r>
              <a:rPr lang="en-US" sz="1200" dirty="0"/>
              <a:t>=S0104-40362011000500002</a:t>
            </a:r>
          </a:p>
        </p:txBody>
      </p:sp>
      <p:sp>
        <p:nvSpPr>
          <p:cNvPr id="5" name="Rectangle 4"/>
          <p:cNvSpPr/>
          <p:nvPr/>
        </p:nvSpPr>
        <p:spPr>
          <a:xfrm>
            <a:off x="169334" y="6073169"/>
            <a:ext cx="8517466" cy="276999"/>
          </a:xfrm>
          <a:prstGeom prst="rect">
            <a:avLst/>
          </a:prstGeom>
        </p:spPr>
        <p:txBody>
          <a:bodyPr wrap="square">
            <a:spAutoFit/>
          </a:bodyPr>
          <a:lstStyle/>
          <a:p>
            <a:r>
              <a:rPr lang="en-US" sz="1200" b="1" dirty="0" err="1" smtClean="0"/>
              <a:t>Carnoy</a:t>
            </a:r>
            <a:r>
              <a:rPr lang="en-US" sz="1200" b="1" dirty="0" smtClean="0"/>
              <a:t> et al, 2015 </a:t>
            </a:r>
            <a:r>
              <a:rPr lang="en-US" sz="1200" dirty="0" smtClean="0"/>
              <a:t>- http</a:t>
            </a:r>
            <a:r>
              <a:rPr lang="en-US" sz="1200" dirty="0"/>
              <a:t>://</a:t>
            </a:r>
            <a:r>
              <a:rPr lang="en-US" sz="1200" dirty="0" err="1"/>
              <a:t>www.scielo.br</a:t>
            </a:r>
            <a:r>
              <a:rPr lang="en-US" sz="1200" dirty="0"/>
              <a:t>/</a:t>
            </a:r>
            <a:r>
              <a:rPr lang="en-US" sz="1200" dirty="0" err="1"/>
              <a:t>scielo.php?script</a:t>
            </a:r>
            <a:r>
              <a:rPr lang="en-US" sz="1200" dirty="0"/>
              <a:t>=</a:t>
            </a:r>
            <a:r>
              <a:rPr lang="en-US" sz="1200" dirty="0" err="1"/>
              <a:t>sci_arttext&amp;pid</a:t>
            </a:r>
            <a:r>
              <a:rPr lang="en-US" sz="1200" dirty="0"/>
              <a:t>=S0100-15742015000300450&amp;lng=</a:t>
            </a:r>
            <a:r>
              <a:rPr lang="en-US" sz="1200" dirty="0" err="1"/>
              <a:t>pt&amp;nrm</a:t>
            </a:r>
            <a:r>
              <a:rPr lang="en-US" sz="1200" dirty="0"/>
              <a:t>=</a:t>
            </a:r>
            <a:r>
              <a:rPr lang="en-US" sz="1200" dirty="0" err="1"/>
              <a:t>iso&amp;tlng</a:t>
            </a:r>
            <a:r>
              <a:rPr lang="en-US" sz="1200" dirty="0"/>
              <a:t>=en</a:t>
            </a:r>
          </a:p>
        </p:txBody>
      </p:sp>
      <p:cxnSp>
        <p:nvCxnSpPr>
          <p:cNvPr id="7" name="Straight Arrow Connector 6"/>
          <p:cNvCxnSpPr/>
          <p:nvPr/>
        </p:nvCxnSpPr>
        <p:spPr>
          <a:xfrm flipV="1">
            <a:off x="457200" y="4113388"/>
            <a:ext cx="1622777" cy="239889"/>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3552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1016"/>
            <a:ext cx="8305801" cy="915559"/>
          </a:xfrm>
          <a:solidFill>
            <a:srgbClr val="00FF00"/>
          </a:solidFill>
        </p:spPr>
        <p:txBody>
          <a:bodyPr>
            <a:normAutofit/>
          </a:bodyPr>
          <a:lstStyle/>
          <a:p>
            <a:r>
              <a:rPr lang="en-US" sz="3600" dirty="0" smtClean="0">
                <a:solidFill>
                  <a:srgbClr val="FFFFFF"/>
                </a:solidFill>
              </a:rPr>
              <a:t>Who makes it into PISA? </a:t>
            </a:r>
            <a:r>
              <a:rPr lang="en-US" sz="3600" dirty="0">
                <a:solidFill>
                  <a:srgbClr val="FFFFFF"/>
                </a:solidFill>
              </a:rPr>
              <a:t>(</a:t>
            </a:r>
            <a:r>
              <a:rPr lang="en-US" sz="3600" dirty="0" smtClean="0">
                <a:solidFill>
                  <a:srgbClr val="FFFFFF"/>
                </a:solidFill>
              </a:rPr>
              <a:t>sample eligibility)</a:t>
            </a:r>
            <a:endParaRPr lang="en-US" sz="3600" dirty="0">
              <a:solidFill>
                <a:srgbClr val="FFFFFF"/>
              </a:solidFill>
            </a:endParaRPr>
          </a:p>
        </p:txBody>
      </p:sp>
      <p:sp>
        <p:nvSpPr>
          <p:cNvPr id="3" name="Content Placeholder 2"/>
          <p:cNvSpPr>
            <a:spLocks noGrp="1"/>
          </p:cNvSpPr>
          <p:nvPr>
            <p:ph idx="1"/>
          </p:nvPr>
        </p:nvSpPr>
        <p:spPr>
          <a:xfrm>
            <a:off x="457199" y="1583140"/>
            <a:ext cx="5099319" cy="5138335"/>
          </a:xfrm>
        </p:spPr>
        <p:txBody>
          <a:bodyPr>
            <a:normAutofit fontScale="92500" lnSpcReduction="10000"/>
          </a:bodyPr>
          <a:lstStyle/>
          <a:p>
            <a:pPr algn="just"/>
            <a:r>
              <a:rPr lang="en-US" dirty="0" smtClean="0"/>
              <a:t>For a 15* year old to be </a:t>
            </a:r>
            <a:r>
              <a:rPr lang="en-US" b="1" dirty="0" smtClean="0">
                <a:solidFill>
                  <a:srgbClr val="00FF00"/>
                </a:solidFill>
              </a:rPr>
              <a:t>eligible</a:t>
            </a:r>
            <a:r>
              <a:rPr lang="en-US" dirty="0" smtClean="0">
                <a:solidFill>
                  <a:srgbClr val="00FF00"/>
                </a:solidFill>
              </a:rPr>
              <a:t> </a:t>
            </a:r>
            <a:r>
              <a:rPr lang="en-US" dirty="0" smtClean="0"/>
              <a:t>for the PISA sampling frame they must meet two criteria:</a:t>
            </a:r>
          </a:p>
          <a:p>
            <a:pPr marL="800100" lvl="2" indent="-342900" algn="just">
              <a:buFont typeface="+mj-lt"/>
              <a:buAutoNum type="arabicPeriod"/>
            </a:pPr>
            <a:r>
              <a:rPr lang="en-US" sz="2100" dirty="0" smtClean="0"/>
              <a:t>They must still be enrolled in school</a:t>
            </a:r>
          </a:p>
          <a:p>
            <a:pPr marL="800100" lvl="2" indent="-342900" algn="just">
              <a:buFont typeface="+mj-lt"/>
              <a:buAutoNum type="arabicPeriod"/>
            </a:pPr>
            <a:r>
              <a:rPr lang="en-US" sz="2100" dirty="0" smtClean="0"/>
              <a:t>They must be in grade 7 or higher</a:t>
            </a:r>
          </a:p>
          <a:p>
            <a:pPr marL="571500" lvl="1" indent="-342900" algn="just">
              <a:buFont typeface="+mj-lt"/>
              <a:buAutoNum type="arabicPeriod"/>
            </a:pPr>
            <a:endParaRPr lang="en-US" sz="1500" dirty="0"/>
          </a:p>
          <a:p>
            <a:pPr algn="just"/>
            <a:r>
              <a:rPr lang="en-US" dirty="0" smtClean="0"/>
              <a:t>This </a:t>
            </a:r>
            <a:r>
              <a:rPr lang="en-US" b="1" dirty="0" smtClean="0">
                <a:solidFill>
                  <a:srgbClr val="00FF00"/>
                </a:solidFill>
              </a:rPr>
              <a:t>excludes</a:t>
            </a:r>
            <a:r>
              <a:rPr lang="en-US" dirty="0" smtClean="0">
                <a:solidFill>
                  <a:srgbClr val="00FF00"/>
                </a:solidFill>
              </a:rPr>
              <a:t> </a:t>
            </a:r>
            <a:r>
              <a:rPr lang="en-US" dirty="0" smtClean="0"/>
              <a:t>the following students:</a:t>
            </a:r>
          </a:p>
          <a:p>
            <a:pPr marL="914400" lvl="2" indent="-457200" algn="just">
              <a:buFont typeface="+mj-lt"/>
              <a:buAutoNum type="arabicPeriod"/>
            </a:pPr>
            <a:r>
              <a:rPr lang="en-US" sz="1800" dirty="0" smtClean="0"/>
              <a:t>Those who never enroll </a:t>
            </a:r>
          </a:p>
          <a:p>
            <a:pPr marL="914400" lvl="2" indent="-457200" algn="just">
              <a:buFont typeface="+mj-lt"/>
              <a:buAutoNum type="arabicPeriod"/>
            </a:pPr>
            <a:r>
              <a:rPr lang="en-US" sz="1800" dirty="0" smtClean="0"/>
              <a:t>Those who enroll but dropout before age 15</a:t>
            </a:r>
          </a:p>
          <a:p>
            <a:pPr marL="914400" lvl="2" indent="-457200" algn="just">
              <a:buFont typeface="+mj-lt"/>
              <a:buAutoNum type="arabicPeriod"/>
            </a:pPr>
            <a:r>
              <a:rPr lang="en-US" sz="1800" dirty="0" smtClean="0"/>
              <a:t>Those who enroll and remain in school but are ‘delayed’ and are still in grade 6 or lower at age 15.</a:t>
            </a:r>
          </a:p>
        </p:txBody>
      </p:sp>
      <p:sp>
        <p:nvSpPr>
          <p:cNvPr id="4" name="Slide Number Placeholder 3"/>
          <p:cNvSpPr>
            <a:spLocks noGrp="1"/>
          </p:cNvSpPr>
          <p:nvPr>
            <p:ph type="sldNum" sz="quarter" idx="4294967295"/>
          </p:nvPr>
        </p:nvSpPr>
        <p:spPr>
          <a:xfrm>
            <a:off x="6553200" y="6356350"/>
            <a:ext cx="2133600" cy="365125"/>
          </a:xfrm>
        </p:spPr>
        <p:txBody>
          <a:bodyPr/>
          <a:lstStyle/>
          <a:p>
            <a:fld id="{57AF16DE-A0D5-4438-950F-5B1E159C2C28}" type="slidenum">
              <a:rPr lang="en-US" smtClean="0"/>
              <a:t>4</a:t>
            </a:fld>
            <a:endParaRPr lang="en-US" dirty="0"/>
          </a:p>
        </p:txBody>
      </p:sp>
      <p:pic>
        <p:nvPicPr>
          <p:cNvPr id="9" name="Picture 8" descr="Screen Shot 2016-05-22 at 8.24.44 AM.png"/>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24059" y="2272769"/>
            <a:ext cx="3619941" cy="2356329"/>
          </a:xfrm>
          <a:prstGeom prst="rect">
            <a:avLst/>
          </a:prstGeom>
        </p:spPr>
      </p:pic>
      <p:sp>
        <p:nvSpPr>
          <p:cNvPr id="10" name="TextBox 9"/>
          <p:cNvSpPr txBox="1"/>
          <p:nvPr/>
        </p:nvSpPr>
        <p:spPr>
          <a:xfrm>
            <a:off x="7151522" y="2622145"/>
            <a:ext cx="509024" cy="307777"/>
          </a:xfrm>
          <a:prstGeom prst="rect">
            <a:avLst/>
          </a:prstGeom>
          <a:noFill/>
        </p:spPr>
        <p:txBody>
          <a:bodyPr wrap="none" rtlCol="0">
            <a:spAutoFit/>
          </a:bodyPr>
          <a:lstStyle/>
          <a:p>
            <a:r>
              <a:rPr lang="en-US" sz="1400" dirty="0" smtClean="0">
                <a:solidFill>
                  <a:srgbClr val="00FF00"/>
                </a:solidFill>
              </a:rPr>
              <a:t>PISA</a:t>
            </a:r>
            <a:endParaRPr lang="en-US" sz="1400" dirty="0">
              <a:solidFill>
                <a:srgbClr val="00FF00"/>
              </a:solidFill>
            </a:endParaRPr>
          </a:p>
        </p:txBody>
      </p:sp>
      <p:sp>
        <p:nvSpPr>
          <p:cNvPr id="5" name="TextBox 4"/>
          <p:cNvSpPr txBox="1"/>
          <p:nvPr/>
        </p:nvSpPr>
        <p:spPr>
          <a:xfrm>
            <a:off x="4562998" y="6486017"/>
            <a:ext cx="2832902" cy="307777"/>
          </a:xfrm>
          <a:prstGeom prst="rect">
            <a:avLst/>
          </a:prstGeom>
          <a:noFill/>
        </p:spPr>
        <p:txBody>
          <a:bodyPr wrap="none" rtlCol="0">
            <a:spAutoFit/>
          </a:bodyPr>
          <a:lstStyle/>
          <a:p>
            <a:r>
              <a:rPr lang="en-US" sz="1400" i="1" dirty="0" smtClean="0">
                <a:solidFill>
                  <a:schemeClr val="bg1">
                    <a:lumMod val="50000"/>
                  </a:schemeClr>
                </a:solidFill>
              </a:rPr>
              <a:t>*Technically 15yrs3mo to 16yrs2mo</a:t>
            </a:r>
            <a:endParaRPr lang="en-US" sz="1400" i="1" dirty="0">
              <a:solidFill>
                <a:schemeClr val="bg1">
                  <a:lumMod val="50000"/>
                </a:schemeClr>
              </a:solidFill>
            </a:endParaRPr>
          </a:p>
        </p:txBody>
      </p:sp>
      <p:sp>
        <p:nvSpPr>
          <p:cNvPr id="6" name="TextBox 5"/>
          <p:cNvSpPr txBox="1"/>
          <p:nvPr/>
        </p:nvSpPr>
        <p:spPr>
          <a:xfrm>
            <a:off x="5997222" y="5044596"/>
            <a:ext cx="2892778" cy="830997"/>
          </a:xfrm>
          <a:prstGeom prst="rect">
            <a:avLst/>
          </a:prstGeom>
          <a:solidFill>
            <a:srgbClr val="FFFF00"/>
          </a:solidFill>
        </p:spPr>
        <p:txBody>
          <a:bodyPr wrap="square" rtlCol="0">
            <a:spAutoFit/>
          </a:bodyPr>
          <a:lstStyle/>
          <a:p>
            <a:r>
              <a:rPr lang="en-US" sz="2400" b="1" dirty="0" smtClean="0"/>
              <a:t>So what does this look like in Vietnam?</a:t>
            </a:r>
            <a:endParaRPr lang="en-US" sz="2400" b="1" dirty="0"/>
          </a:p>
        </p:txBody>
      </p:sp>
    </p:spTree>
    <p:extLst>
      <p:ext uri="{BB962C8B-B14F-4D97-AF65-F5344CB8AC3E}">
        <p14:creationId xmlns:p14="http://schemas.microsoft.com/office/powerpoint/2010/main" val="14804441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93343" y="134470"/>
            <a:ext cx="5095266" cy="6858000"/>
          </a:xfrm>
          <a:prstGeom prst="rect">
            <a:avLst/>
          </a:prstGeom>
          <a:solidFill>
            <a:schemeClr val="bg1"/>
          </a:solidFill>
        </p:spPr>
      </p:pic>
      <p:pic>
        <p:nvPicPr>
          <p:cNvPr id="6" name="Picture 5"/>
          <p:cNvPicPr>
            <a:picLocks noChangeAspect="1"/>
          </p:cNvPicPr>
          <p:nvPr/>
        </p:nvPicPr>
        <p:blipFill>
          <a:blip r:embed="rId3"/>
          <a:stretch>
            <a:fillRect/>
          </a:stretch>
        </p:blipFill>
        <p:spPr>
          <a:xfrm>
            <a:off x="121772" y="991444"/>
            <a:ext cx="4360582" cy="5866556"/>
          </a:xfrm>
          <a:prstGeom prst="rect">
            <a:avLst/>
          </a:prstGeom>
        </p:spPr>
      </p:pic>
      <p:sp>
        <p:nvSpPr>
          <p:cNvPr id="7" name="Rectangle 6"/>
          <p:cNvSpPr/>
          <p:nvPr/>
        </p:nvSpPr>
        <p:spPr>
          <a:xfrm>
            <a:off x="0" y="0"/>
            <a:ext cx="4572000" cy="1200329"/>
          </a:xfrm>
          <a:prstGeom prst="rect">
            <a:avLst/>
          </a:prstGeom>
          <a:solidFill>
            <a:srgbClr val="D9D9D9"/>
          </a:solidFill>
        </p:spPr>
        <p:txBody>
          <a:bodyPr>
            <a:spAutoFit/>
          </a:bodyPr>
          <a:lstStyle/>
          <a:p>
            <a:pPr algn="just"/>
            <a:r>
              <a:rPr lang="en-US" dirty="0">
                <a:solidFill>
                  <a:srgbClr val="000000"/>
                </a:solidFill>
              </a:rPr>
              <a:t>Coverage Index 3 is defined as the </a:t>
            </a:r>
            <a:r>
              <a:rPr lang="en-US" b="1" dirty="0">
                <a:solidFill>
                  <a:srgbClr val="000000"/>
                </a:solidFill>
              </a:rPr>
              <a:t>proportion of the national population of 15 year olds (enrolled and not enrolled) that are eligible for the PISA sample </a:t>
            </a:r>
            <a:r>
              <a:rPr lang="en-GB" dirty="0"/>
              <a:t>(OECD, 2014b, p. 177).</a:t>
            </a:r>
            <a:r>
              <a:rPr lang="en-ZA" dirty="0"/>
              <a:t> </a:t>
            </a:r>
          </a:p>
        </p:txBody>
      </p:sp>
    </p:spTree>
    <p:extLst>
      <p:ext uri="{BB962C8B-B14F-4D97-AF65-F5344CB8AC3E}">
        <p14:creationId xmlns:p14="http://schemas.microsoft.com/office/powerpoint/2010/main" val="1078485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2-03 at 11.51.3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941" y="4362075"/>
            <a:ext cx="7834593" cy="2239416"/>
          </a:xfrm>
          <a:prstGeom prst="rect">
            <a:avLst/>
          </a:prstGeom>
        </p:spPr>
      </p:pic>
      <p:pic>
        <p:nvPicPr>
          <p:cNvPr id="5" name="Picture 4" descr="Screen Shot 2016-12-03 at 11.52.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941" y="207276"/>
            <a:ext cx="8053294" cy="4154799"/>
          </a:xfrm>
          <a:prstGeom prst="rect">
            <a:avLst/>
          </a:prstGeom>
        </p:spPr>
      </p:pic>
      <p:sp>
        <p:nvSpPr>
          <p:cNvPr id="7" name="TextBox 6"/>
          <p:cNvSpPr txBox="1"/>
          <p:nvPr/>
        </p:nvSpPr>
        <p:spPr>
          <a:xfrm>
            <a:off x="522941" y="5948415"/>
            <a:ext cx="7834593" cy="830997"/>
          </a:xfrm>
          <a:prstGeom prst="rect">
            <a:avLst/>
          </a:prstGeom>
          <a:solidFill>
            <a:schemeClr val="bg1">
              <a:lumMod val="85000"/>
            </a:schemeClr>
          </a:solidFill>
        </p:spPr>
        <p:txBody>
          <a:bodyPr wrap="square" rtlCol="0">
            <a:spAutoFit/>
          </a:bodyPr>
          <a:lstStyle/>
          <a:p>
            <a:r>
              <a:rPr lang="en-US" sz="2800" b="1" dirty="0" smtClean="0">
                <a:solidFill>
                  <a:srgbClr val="FF0000"/>
                </a:solidFill>
              </a:rPr>
              <a:t>56% </a:t>
            </a:r>
            <a:r>
              <a:rPr lang="en-US" sz="2000" dirty="0" smtClean="0">
                <a:solidFill>
                  <a:srgbClr val="FF0000"/>
                </a:solidFill>
              </a:rPr>
              <a:t>of Vietnamese 15 year olds were eligible for the PISA sample</a:t>
            </a:r>
          </a:p>
          <a:p>
            <a:r>
              <a:rPr lang="en-US" sz="2000" dirty="0" smtClean="0">
                <a:solidFill>
                  <a:srgbClr val="FF0000"/>
                </a:solidFill>
              </a:rPr>
              <a:t>(UK=93%, US=89</a:t>
            </a:r>
            <a:r>
              <a:rPr lang="en-US" sz="2000" dirty="0" smtClean="0">
                <a:solidFill>
                  <a:srgbClr val="FF0000"/>
                </a:solidFill>
              </a:rPr>
              <a:t>%; Denmark: 91%)</a:t>
            </a:r>
            <a:endParaRPr lang="en-US" sz="2000" dirty="0">
              <a:solidFill>
                <a:srgbClr val="FF0000"/>
              </a:solidFill>
            </a:endParaRPr>
          </a:p>
        </p:txBody>
      </p:sp>
      <p:sp>
        <p:nvSpPr>
          <p:cNvPr id="6" name="Oval 5"/>
          <p:cNvSpPr/>
          <p:nvPr/>
        </p:nvSpPr>
        <p:spPr>
          <a:xfrm>
            <a:off x="7772044" y="5674736"/>
            <a:ext cx="454949" cy="27700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1538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25778"/>
            <a:ext cx="8305801" cy="1368778"/>
          </a:xfrm>
          <a:solidFill>
            <a:srgbClr val="66CCFF"/>
          </a:solidFill>
        </p:spPr>
        <p:txBody>
          <a:bodyPr>
            <a:noAutofit/>
          </a:bodyPr>
          <a:lstStyle/>
          <a:p>
            <a:r>
              <a:rPr lang="en-US" sz="3200" b="1" dirty="0" smtClean="0">
                <a:solidFill>
                  <a:srgbClr val="FFFFFF"/>
                </a:solidFill>
              </a:rPr>
              <a:t>Large existing literature on </a:t>
            </a:r>
            <a:r>
              <a:rPr lang="en-US" sz="3200" b="1" u="sng" dirty="0" smtClean="0">
                <a:solidFill>
                  <a:srgbClr val="FFFFFF"/>
                </a:solidFill>
              </a:rPr>
              <a:t>sample </a:t>
            </a:r>
            <a:r>
              <a:rPr lang="en-US" sz="3200" b="1" u="sng" dirty="0" smtClean="0">
                <a:solidFill>
                  <a:srgbClr val="FFFFFF"/>
                </a:solidFill>
              </a:rPr>
              <a:t>selection</a:t>
            </a:r>
            <a:r>
              <a:rPr lang="mr-IN" sz="3200" b="1" dirty="0" smtClean="0">
                <a:solidFill>
                  <a:srgbClr val="FFFFFF"/>
                </a:solidFill>
              </a:rPr>
              <a:t>…</a:t>
            </a:r>
            <a:endParaRPr lang="en-US" sz="3200" b="1" dirty="0">
              <a:solidFill>
                <a:srgbClr val="FFFFFF"/>
              </a:solidFill>
            </a:endParaRPr>
          </a:p>
        </p:txBody>
      </p:sp>
      <p:sp>
        <p:nvSpPr>
          <p:cNvPr id="3" name="Content Placeholder 2"/>
          <p:cNvSpPr>
            <a:spLocks noGrp="1"/>
          </p:cNvSpPr>
          <p:nvPr>
            <p:ph idx="1"/>
          </p:nvPr>
        </p:nvSpPr>
        <p:spPr>
          <a:xfrm>
            <a:off x="457199" y="1454821"/>
            <a:ext cx="5774691" cy="5165846"/>
          </a:xfrm>
        </p:spPr>
        <p:txBody>
          <a:bodyPr>
            <a:normAutofit fontScale="47500" lnSpcReduction="20000"/>
          </a:bodyPr>
          <a:lstStyle/>
          <a:p>
            <a:pPr marL="0" indent="0" algn="just">
              <a:buNone/>
            </a:pPr>
            <a:endParaRPr lang="en-US" b="1" dirty="0" smtClean="0">
              <a:solidFill>
                <a:srgbClr val="66CCFF"/>
              </a:solidFill>
            </a:endParaRPr>
          </a:p>
          <a:p>
            <a:pPr algn="just"/>
            <a:r>
              <a:rPr lang="en-GB" dirty="0" smtClean="0"/>
              <a:t>“</a:t>
            </a:r>
            <a:r>
              <a:rPr lang="en-GB" dirty="0"/>
              <a:t>The basic problem is </a:t>
            </a:r>
            <a:r>
              <a:rPr lang="en-GB" b="1" dirty="0"/>
              <a:t>student selectivity</a:t>
            </a:r>
            <a:r>
              <a:rPr lang="en-GB" dirty="0"/>
              <a:t>: The fewer the students who take the test, the higher the average score. That score is not a valid measure of the overall quality of the education system. It simply reflects the fact that the students represented in the test comparisons have been much more highly selected in some countries than in </a:t>
            </a:r>
            <a:r>
              <a:rPr lang="en-GB" dirty="0" smtClean="0"/>
              <a:t>others” - </a:t>
            </a:r>
            <a:r>
              <a:rPr lang="en-GB" i="1" dirty="0" err="1" smtClean="0">
                <a:solidFill>
                  <a:srgbClr val="FF0000"/>
                </a:solidFill>
              </a:rPr>
              <a:t>Rotberg</a:t>
            </a:r>
            <a:r>
              <a:rPr lang="en-GB" i="1" dirty="0" smtClean="0">
                <a:solidFill>
                  <a:srgbClr val="FF0000"/>
                </a:solidFill>
              </a:rPr>
              <a:t> </a:t>
            </a:r>
            <a:r>
              <a:rPr lang="en-GB" i="1" dirty="0">
                <a:solidFill>
                  <a:srgbClr val="FF0000"/>
                </a:solidFill>
              </a:rPr>
              <a:t>(1995, p. 1446) </a:t>
            </a:r>
            <a:endParaRPr lang="en-GB" i="1" dirty="0" smtClean="0">
              <a:solidFill>
                <a:srgbClr val="FF0000"/>
              </a:solidFill>
            </a:endParaRPr>
          </a:p>
          <a:p>
            <a:pPr algn="just"/>
            <a:endParaRPr lang="en-ZA" dirty="0">
              <a:solidFill>
                <a:srgbClr val="FF0000"/>
              </a:solidFill>
            </a:endParaRPr>
          </a:p>
          <a:p>
            <a:pPr algn="just"/>
            <a:r>
              <a:rPr lang="en-GB" dirty="0" smtClean="0"/>
              <a:t>“</a:t>
            </a:r>
            <a:r>
              <a:rPr lang="en-GB" dirty="0"/>
              <a:t>Selection would not be a problem if one were interested </a:t>
            </a:r>
            <a:r>
              <a:rPr lang="en-GB" i="1" dirty="0"/>
              <a:t>exclusively </a:t>
            </a:r>
            <a:r>
              <a:rPr lang="en-GB" dirty="0"/>
              <a:t>in the performance of 15 year-olds that are in school, and within a reasonable range of their expected grade of attendance. But this is likely to be an </a:t>
            </a:r>
            <a:r>
              <a:rPr lang="en-GB" b="1" dirty="0"/>
              <a:t>excessively narrow prism through which to assess a country’s education system </a:t>
            </a:r>
            <a:r>
              <a:rPr lang="en-GB" dirty="0"/>
              <a:t>and – even more so – to make international comparisons” </a:t>
            </a:r>
            <a:r>
              <a:rPr lang="en-GB" i="1" dirty="0" smtClean="0"/>
              <a:t>- </a:t>
            </a:r>
            <a:r>
              <a:rPr lang="en-GB" i="1" dirty="0" smtClean="0">
                <a:solidFill>
                  <a:srgbClr val="FF0000"/>
                </a:solidFill>
              </a:rPr>
              <a:t>Ferreira </a:t>
            </a:r>
            <a:r>
              <a:rPr lang="en-GB" i="1" dirty="0">
                <a:solidFill>
                  <a:srgbClr val="FF0000"/>
                </a:solidFill>
              </a:rPr>
              <a:t>&amp; </a:t>
            </a:r>
            <a:r>
              <a:rPr lang="en-GB" i="1" dirty="0" err="1">
                <a:solidFill>
                  <a:srgbClr val="FF0000"/>
                </a:solidFill>
              </a:rPr>
              <a:t>Gignoux</a:t>
            </a:r>
            <a:r>
              <a:rPr lang="en-GB" i="1" dirty="0">
                <a:solidFill>
                  <a:srgbClr val="FF0000"/>
                </a:solidFill>
              </a:rPr>
              <a:t> (2014, p. 16) </a:t>
            </a:r>
            <a:endParaRPr lang="en-GB" i="1" dirty="0" smtClean="0">
              <a:solidFill>
                <a:srgbClr val="FF0000"/>
              </a:solidFill>
            </a:endParaRPr>
          </a:p>
          <a:p>
            <a:pPr algn="just"/>
            <a:endParaRPr lang="en-ZA" dirty="0">
              <a:solidFill>
                <a:srgbClr val="FF0000"/>
              </a:solidFill>
            </a:endParaRPr>
          </a:p>
          <a:p>
            <a:pPr algn="just"/>
            <a:r>
              <a:rPr lang="en-GB" dirty="0"/>
              <a:t>“</a:t>
            </a:r>
            <a:r>
              <a:rPr lang="en-GB" b="1" dirty="0"/>
              <a:t>Non-random differences in patterns of school enrolment, sample exclusions, and non-response are clearly able to influence rankings of countries </a:t>
            </a:r>
            <a:r>
              <a:rPr lang="en-GB" dirty="0"/>
              <a:t>on international league tables of average student </a:t>
            </a:r>
            <a:r>
              <a:rPr lang="en-GB" dirty="0" smtClean="0"/>
              <a:t>achievement</a:t>
            </a:r>
            <a:r>
              <a:rPr lang="is-IS" dirty="0" smtClean="0"/>
              <a:t>….</a:t>
            </a:r>
            <a:r>
              <a:rPr lang="en-GB" dirty="0" smtClean="0"/>
              <a:t>We </a:t>
            </a:r>
            <a:r>
              <a:rPr lang="en-GB" dirty="0"/>
              <a:t>find that countries having more schools and students excluded from the targeted sample, having schools and students who are less likely to participate in the test, and having higher overall school enrolment at the relevant age level tend to perform better on the international tests” </a:t>
            </a:r>
            <a:r>
              <a:rPr lang="en-GB" dirty="0" smtClean="0">
                <a:solidFill>
                  <a:srgbClr val="FF0000"/>
                </a:solidFill>
              </a:rPr>
              <a:t>- </a:t>
            </a:r>
            <a:r>
              <a:rPr lang="en-GB" i="1" dirty="0" err="1" smtClean="0">
                <a:solidFill>
                  <a:srgbClr val="FF0000"/>
                </a:solidFill>
              </a:rPr>
              <a:t>Hanushek</a:t>
            </a:r>
            <a:r>
              <a:rPr lang="en-GB" i="1" dirty="0" smtClean="0">
                <a:solidFill>
                  <a:srgbClr val="FF0000"/>
                </a:solidFill>
              </a:rPr>
              <a:t> </a:t>
            </a:r>
            <a:r>
              <a:rPr lang="en-GB" i="1" dirty="0">
                <a:solidFill>
                  <a:srgbClr val="FF0000"/>
                </a:solidFill>
              </a:rPr>
              <a:t>&amp; </a:t>
            </a:r>
            <a:r>
              <a:rPr lang="en-GB" i="1" dirty="0" err="1" smtClean="0">
                <a:solidFill>
                  <a:srgbClr val="FF0000"/>
                </a:solidFill>
              </a:rPr>
              <a:t>Woessmann</a:t>
            </a:r>
            <a:r>
              <a:rPr lang="en-GB" i="1" dirty="0">
                <a:solidFill>
                  <a:srgbClr val="FF0000"/>
                </a:solidFill>
              </a:rPr>
              <a:t> </a:t>
            </a:r>
            <a:r>
              <a:rPr lang="en-GB" i="1" dirty="0" smtClean="0">
                <a:solidFill>
                  <a:srgbClr val="FF0000"/>
                </a:solidFill>
              </a:rPr>
              <a:t>(2011b</a:t>
            </a:r>
            <a:r>
              <a:rPr lang="en-GB" i="1" dirty="0">
                <a:solidFill>
                  <a:srgbClr val="FF0000"/>
                </a:solidFill>
              </a:rPr>
              <a:t>, p. 79).</a:t>
            </a:r>
            <a:endParaRPr lang="en-ZA" i="1" dirty="0">
              <a:solidFill>
                <a:srgbClr val="FF0000"/>
              </a:solidFill>
            </a:endParaRPr>
          </a:p>
          <a:p>
            <a:pPr algn="just"/>
            <a:endParaRPr lang="en-ZA" dirty="0"/>
          </a:p>
          <a:p>
            <a:pPr marL="0" indent="0" algn="just">
              <a:buNone/>
            </a:pPr>
            <a:endParaRPr lang="en-ZA" dirty="0"/>
          </a:p>
          <a:p>
            <a:pPr algn="just"/>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7AF16DE-A0D5-4438-950F-5B1E159C2C28}" type="slidenum">
              <a:rPr lang="en-US" smtClean="0"/>
              <a:t>7</a:t>
            </a:fld>
            <a:endParaRPr lang="en-US"/>
          </a:p>
        </p:txBody>
      </p:sp>
      <p:pic>
        <p:nvPicPr>
          <p:cNvPr id="14" name="Picture 13" descr="Macintosh HD:Users:Spaull:Desktop:Screen Shot 2016-05-22 at 8.36.20 AM.png"/>
          <p:cNvPicPr/>
          <p:nvPr/>
        </p:nvPicPr>
        <p:blipFill>
          <a:blip r:embed="rId2">
            <a:extLst>
              <a:ext uri="{28A0092B-C50C-407E-A947-70E740481C1C}">
                <a14:useLocalDpi xmlns:a14="http://schemas.microsoft.com/office/drawing/2010/main" val="0"/>
              </a:ext>
            </a:extLst>
          </a:blip>
          <a:srcRect/>
          <a:stretch>
            <a:fillRect/>
          </a:stretch>
        </p:blipFill>
        <p:spPr bwMode="auto">
          <a:xfrm>
            <a:off x="6453824" y="2606040"/>
            <a:ext cx="2442210" cy="2118360"/>
          </a:xfrm>
          <a:prstGeom prst="rect">
            <a:avLst/>
          </a:prstGeom>
          <a:noFill/>
          <a:ln>
            <a:noFill/>
          </a:ln>
        </p:spPr>
      </p:pic>
      <p:sp>
        <p:nvSpPr>
          <p:cNvPr id="5" name="TextBox 4"/>
          <p:cNvSpPr txBox="1"/>
          <p:nvPr/>
        </p:nvSpPr>
        <p:spPr>
          <a:xfrm>
            <a:off x="6731000" y="4893733"/>
            <a:ext cx="2413000" cy="1169551"/>
          </a:xfrm>
          <a:prstGeom prst="rect">
            <a:avLst/>
          </a:prstGeom>
          <a:noFill/>
        </p:spPr>
        <p:txBody>
          <a:bodyPr wrap="square" rtlCol="0">
            <a:spAutoFit/>
          </a:bodyPr>
          <a:lstStyle/>
          <a:p>
            <a:r>
              <a:rPr lang="en-US" sz="1400" b="1" i="1" dirty="0" smtClean="0"/>
              <a:t>See also </a:t>
            </a:r>
          </a:p>
          <a:p>
            <a:pPr marL="285750" indent="-285750">
              <a:buFont typeface="Arial"/>
              <a:buChar char="•"/>
            </a:pPr>
            <a:r>
              <a:rPr lang="en-US" sz="1400" i="1" dirty="0" err="1" smtClean="0"/>
              <a:t>Lambin</a:t>
            </a:r>
            <a:r>
              <a:rPr lang="en-US" sz="1400" i="1" dirty="0" smtClean="0"/>
              <a:t>, 1995</a:t>
            </a:r>
          </a:p>
          <a:p>
            <a:pPr marL="285750" indent="-285750">
              <a:buFont typeface="Arial"/>
              <a:buChar char="•"/>
            </a:pPr>
            <a:r>
              <a:rPr lang="en-US" sz="1400" i="1" dirty="0" err="1" smtClean="0"/>
              <a:t>Filmer</a:t>
            </a:r>
            <a:r>
              <a:rPr lang="en-US" sz="1400" i="1" dirty="0" smtClean="0"/>
              <a:t> &amp; Pritchett, 1999 </a:t>
            </a:r>
          </a:p>
          <a:p>
            <a:pPr marL="285750" indent="-285750">
              <a:buFont typeface="Arial"/>
              <a:buChar char="•"/>
            </a:pPr>
            <a:r>
              <a:rPr lang="en-US" sz="1400" i="1" dirty="0" smtClean="0"/>
              <a:t>Pritchett, 2013</a:t>
            </a:r>
          </a:p>
          <a:p>
            <a:pPr marL="285750" indent="-285750">
              <a:buFont typeface="Arial"/>
              <a:buChar char="•"/>
            </a:pPr>
            <a:r>
              <a:rPr lang="en-US" sz="1400" i="1" dirty="0" err="1" smtClean="0"/>
              <a:t>Lewin</a:t>
            </a:r>
            <a:r>
              <a:rPr lang="en-US" sz="1400" i="1" dirty="0" smtClean="0"/>
              <a:t>, 2007</a:t>
            </a:r>
            <a:endParaRPr lang="en-US" sz="1400" i="1" dirty="0"/>
          </a:p>
        </p:txBody>
      </p:sp>
    </p:spTree>
    <p:extLst>
      <p:ext uri="{BB962C8B-B14F-4D97-AF65-F5344CB8AC3E}">
        <p14:creationId xmlns:p14="http://schemas.microsoft.com/office/powerpoint/2010/main" val="33576130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2-03 at 9.15.5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0024" y="0"/>
            <a:ext cx="5064512" cy="6858000"/>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167394" y="2877624"/>
            <a:ext cx="2316484" cy="3970318"/>
          </a:xfrm>
          <a:prstGeom prst="rect">
            <a:avLst/>
          </a:prstGeom>
          <a:noFill/>
        </p:spPr>
        <p:txBody>
          <a:bodyPr wrap="none" rtlCol="0">
            <a:spAutoFit/>
          </a:bodyPr>
          <a:lstStyle/>
          <a:p>
            <a:r>
              <a:rPr lang="en-US" b="1" u="sng" dirty="0" smtClean="0"/>
              <a:t>PISA Coverage Index 3 </a:t>
            </a:r>
          </a:p>
          <a:p>
            <a:r>
              <a:rPr lang="en-US" dirty="0" smtClean="0"/>
              <a:t>Shanghai –</a:t>
            </a:r>
            <a:r>
              <a:rPr lang="en-US" b="1" dirty="0" smtClean="0">
                <a:solidFill>
                  <a:srgbClr val="FF0000"/>
                </a:solidFill>
              </a:rPr>
              <a:t> 79%</a:t>
            </a:r>
          </a:p>
          <a:p>
            <a:r>
              <a:rPr lang="en-US" dirty="0" smtClean="0"/>
              <a:t>Singapore – 95%</a:t>
            </a:r>
          </a:p>
          <a:p>
            <a:r>
              <a:rPr lang="en-US" dirty="0" smtClean="0"/>
              <a:t>Hong Kong – 84%</a:t>
            </a:r>
          </a:p>
          <a:p>
            <a:r>
              <a:rPr lang="en-US" dirty="0" smtClean="0"/>
              <a:t>Switzerland – 91%</a:t>
            </a:r>
          </a:p>
          <a:p>
            <a:r>
              <a:rPr lang="en-US" dirty="0" smtClean="0"/>
              <a:t>Germany – 95%</a:t>
            </a:r>
          </a:p>
          <a:p>
            <a:r>
              <a:rPr lang="en-US" dirty="0" smtClean="0"/>
              <a:t>Vietnam –</a:t>
            </a:r>
            <a:r>
              <a:rPr lang="en-US" b="1" dirty="0" smtClean="0">
                <a:solidFill>
                  <a:srgbClr val="FF0000"/>
                </a:solidFill>
              </a:rPr>
              <a:t> 56%</a:t>
            </a:r>
          </a:p>
          <a:p>
            <a:r>
              <a:rPr lang="en-US" dirty="0" smtClean="0"/>
              <a:t>France – 88%</a:t>
            </a:r>
          </a:p>
          <a:p>
            <a:r>
              <a:rPr lang="en-US" dirty="0" smtClean="0"/>
              <a:t>UK – 93%</a:t>
            </a:r>
          </a:p>
          <a:p>
            <a:r>
              <a:rPr lang="en-US" dirty="0" smtClean="0"/>
              <a:t>USA – 89%</a:t>
            </a:r>
          </a:p>
          <a:p>
            <a:r>
              <a:rPr lang="en-US" dirty="0" smtClean="0"/>
              <a:t>Sweden – 93%</a:t>
            </a:r>
          </a:p>
          <a:p>
            <a:r>
              <a:rPr lang="en-US" dirty="0" smtClean="0"/>
              <a:t>Brazil – </a:t>
            </a:r>
            <a:r>
              <a:rPr lang="en-US" b="1" dirty="0" smtClean="0">
                <a:solidFill>
                  <a:srgbClr val="FF0000"/>
                </a:solidFill>
              </a:rPr>
              <a:t>69%</a:t>
            </a:r>
          </a:p>
          <a:p>
            <a:r>
              <a:rPr lang="en-US" dirty="0" smtClean="0"/>
              <a:t>Peru – </a:t>
            </a:r>
            <a:r>
              <a:rPr lang="en-US" b="1" dirty="0" smtClean="0">
                <a:solidFill>
                  <a:srgbClr val="FF0000"/>
                </a:solidFill>
              </a:rPr>
              <a:t>72%</a:t>
            </a:r>
          </a:p>
          <a:p>
            <a:endParaRPr lang="en-US" dirty="0"/>
          </a:p>
        </p:txBody>
      </p:sp>
    </p:spTree>
    <p:extLst>
      <p:ext uri="{BB962C8B-B14F-4D97-AF65-F5344CB8AC3E}">
        <p14:creationId xmlns:p14="http://schemas.microsoft.com/office/powerpoint/2010/main" val="3090492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 y="1859557"/>
            <a:ext cx="8020530" cy="5187248"/>
          </a:xfrm>
          <a:prstGeom prst="rect">
            <a:avLst/>
          </a:prstGeom>
        </p:spPr>
      </p:pic>
      <p:sp>
        <p:nvSpPr>
          <p:cNvPr id="2" name="Title 1"/>
          <p:cNvSpPr>
            <a:spLocks noGrp="1"/>
          </p:cNvSpPr>
          <p:nvPr>
            <p:ph type="title"/>
          </p:nvPr>
        </p:nvSpPr>
        <p:spPr>
          <a:xfrm>
            <a:off x="457199" y="361016"/>
            <a:ext cx="8305801" cy="1191406"/>
          </a:xfrm>
          <a:solidFill>
            <a:srgbClr val="FF0080"/>
          </a:solidFill>
        </p:spPr>
        <p:txBody>
          <a:bodyPr/>
          <a:lstStyle/>
          <a:p>
            <a:r>
              <a:rPr lang="en-US" sz="2400" dirty="0" smtClean="0">
                <a:solidFill>
                  <a:srgbClr val="FFFFFF"/>
                </a:solidFill>
              </a:rPr>
              <a:t>How many 15 year olds were actually eligible to take the PISA assessments in selected developing countries? </a:t>
            </a:r>
            <a:endParaRPr lang="en-US" sz="2400" i="1" dirty="0">
              <a:solidFill>
                <a:srgbClr val="FFFFFF"/>
              </a:solidFill>
            </a:endParaRPr>
          </a:p>
        </p:txBody>
      </p:sp>
      <p:sp>
        <p:nvSpPr>
          <p:cNvPr id="4" name="Slide Number Placeholder 3"/>
          <p:cNvSpPr>
            <a:spLocks noGrp="1"/>
          </p:cNvSpPr>
          <p:nvPr>
            <p:ph type="sldNum" sz="quarter" idx="4294967295"/>
          </p:nvPr>
        </p:nvSpPr>
        <p:spPr>
          <a:xfrm>
            <a:off x="6553200" y="6356350"/>
            <a:ext cx="2133600" cy="365125"/>
          </a:xfrm>
        </p:spPr>
        <p:txBody>
          <a:bodyPr/>
          <a:lstStyle/>
          <a:p>
            <a:fld id="{57AF16DE-A0D5-4438-950F-5B1E159C2C28}" type="slidenum">
              <a:rPr lang="en-US" smtClean="0"/>
              <a:t>9</a:t>
            </a:fld>
            <a:endParaRPr lang="en-US"/>
          </a:p>
        </p:txBody>
      </p:sp>
      <p:sp>
        <p:nvSpPr>
          <p:cNvPr id="11" name="Oval 10"/>
          <p:cNvSpPr/>
          <p:nvPr/>
        </p:nvSpPr>
        <p:spPr>
          <a:xfrm>
            <a:off x="6249980" y="2350387"/>
            <a:ext cx="2221591" cy="404625"/>
          </a:xfrm>
          <a:prstGeom prst="ellipse">
            <a:avLst/>
          </a:prstGeom>
          <a:noFill/>
          <a:ln w="57150" cmpd="sng">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356350"/>
            <a:ext cx="8058629" cy="369332"/>
          </a:xfrm>
          <a:prstGeom prst="rect">
            <a:avLst/>
          </a:prstGeom>
          <a:solidFill>
            <a:srgbClr val="D9D9D9"/>
          </a:solidFill>
        </p:spPr>
        <p:txBody>
          <a:bodyPr wrap="none">
            <a:spAutoFit/>
          </a:bodyPr>
          <a:lstStyle/>
          <a:p>
            <a:r>
              <a:rPr lang="en-US" b="1" i="1" dirty="0" smtClean="0">
                <a:solidFill>
                  <a:srgbClr val="FF0080"/>
                </a:solidFill>
              </a:rPr>
              <a:t>Is </a:t>
            </a:r>
            <a:r>
              <a:rPr lang="en-US" b="1" i="1" dirty="0">
                <a:solidFill>
                  <a:srgbClr val="FF0080"/>
                </a:solidFill>
              </a:rPr>
              <a:t>PISA </a:t>
            </a:r>
            <a:r>
              <a:rPr lang="en-US" b="1" i="1" dirty="0" smtClean="0">
                <a:solidFill>
                  <a:srgbClr val="FF0080"/>
                </a:solidFill>
              </a:rPr>
              <a:t>really representative of the total 15 year old population in these countries?</a:t>
            </a:r>
            <a:endParaRPr lang="en-US" b="1" dirty="0">
              <a:solidFill>
                <a:srgbClr val="FF0080"/>
              </a:solidFill>
            </a:endParaRPr>
          </a:p>
        </p:txBody>
      </p:sp>
      <p:sp>
        <p:nvSpPr>
          <p:cNvPr id="12" name="Oval 11"/>
          <p:cNvSpPr/>
          <p:nvPr/>
        </p:nvSpPr>
        <p:spPr>
          <a:xfrm>
            <a:off x="7417925" y="5493123"/>
            <a:ext cx="888091" cy="330443"/>
          </a:xfrm>
          <a:prstGeom prst="ellipse">
            <a:avLst/>
          </a:prstGeom>
          <a:noFill/>
          <a:ln w="57150" cmpd="sng">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2750644" y="5018273"/>
            <a:ext cx="888091" cy="337799"/>
          </a:xfrm>
          <a:prstGeom prst="ellipse">
            <a:avLst/>
          </a:prstGeom>
          <a:noFill/>
          <a:ln w="57150" cmpd="sng">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1553885" y="3958861"/>
            <a:ext cx="888091" cy="330443"/>
          </a:xfrm>
          <a:prstGeom prst="ellipse">
            <a:avLst/>
          </a:prstGeom>
          <a:noFill/>
          <a:ln w="57150" cmpd="sng">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38099" y="53881"/>
            <a:ext cx="9144000" cy="2031325"/>
          </a:xfrm>
          <a:prstGeom prst="rect">
            <a:avLst/>
          </a:prstGeom>
          <a:solidFill>
            <a:srgbClr val="D9D9D9"/>
          </a:solidFill>
        </p:spPr>
        <p:txBody>
          <a:bodyPr wrap="square">
            <a:spAutoFit/>
          </a:bodyPr>
          <a:lstStyle/>
          <a:p>
            <a:r>
              <a:rPr lang="en-US" b="1" u="sng" dirty="0" smtClean="0">
                <a:solidFill>
                  <a:srgbClr val="FF0000"/>
                </a:solidFill>
              </a:rPr>
              <a:t>NB Errata</a:t>
            </a:r>
            <a:r>
              <a:rPr lang="en-US" dirty="0" smtClean="0"/>
              <a:t>: In </a:t>
            </a:r>
            <a:r>
              <a:rPr lang="en-US" dirty="0"/>
              <a:t>the </a:t>
            </a:r>
            <a:r>
              <a:rPr lang="en-US" b="1" dirty="0"/>
              <a:t>PISA 2003 Report </a:t>
            </a:r>
            <a:r>
              <a:rPr lang="en-US" dirty="0"/>
              <a:t>the Coverage Index 3 reported for all countries (page 322) is different to that reported in the </a:t>
            </a:r>
            <a:r>
              <a:rPr lang="en-US" b="1" dirty="0"/>
              <a:t>PISA 2003 Technical Report</a:t>
            </a:r>
            <a:r>
              <a:rPr lang="en-US" dirty="0"/>
              <a:t> (pg169)</a:t>
            </a:r>
          </a:p>
          <a:p>
            <a:endParaRPr lang="en-US" dirty="0"/>
          </a:p>
          <a:p>
            <a:r>
              <a:rPr lang="en-US" dirty="0"/>
              <a:t>Have checked this with </a:t>
            </a:r>
            <a:r>
              <a:rPr lang="en-US" dirty="0" err="1"/>
              <a:t>Miyako</a:t>
            </a:r>
            <a:r>
              <a:rPr lang="en-US" dirty="0"/>
              <a:t> </a:t>
            </a:r>
            <a:r>
              <a:rPr lang="en-US" dirty="0" smtClean="0"/>
              <a:t>Ikeda and </a:t>
            </a:r>
            <a:r>
              <a:rPr lang="en-US" dirty="0"/>
              <a:t>the PISA 2003 Technical Report has the correct figures and the PISA Report 2003 the wrong ones. The latter is not Coverage Index 3 despite being labeled as </a:t>
            </a:r>
            <a:r>
              <a:rPr lang="en-US" dirty="0" smtClean="0"/>
              <a:t>such. Unfortunately PISA 2012 Report analyses on impact of out of school children based on incorrect figures.</a:t>
            </a:r>
            <a:endParaRPr lang="en-US" dirty="0"/>
          </a:p>
        </p:txBody>
      </p:sp>
    </p:spTree>
    <p:extLst>
      <p:ext uri="{BB962C8B-B14F-4D97-AF65-F5344CB8AC3E}">
        <p14:creationId xmlns:p14="http://schemas.microsoft.com/office/powerpoint/2010/main" val="1711727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p:tgtEl>
                                          <p:spTgt spid="5"/>
                                        </p:tgtEl>
                                        <p:attrNameLst>
                                          <p:attrName>ppt_y</p:attrName>
                                        </p:attrNameLst>
                                      </p:cBhvr>
                                      <p:tavLst>
                                        <p:tav tm="0">
                                          <p:val>
                                            <p:strVal val="#ppt_y+#ppt_h*1.125000"/>
                                          </p:val>
                                        </p:tav>
                                        <p:tav tm="100000">
                                          <p:val>
                                            <p:strVal val="#ppt_y"/>
                                          </p:val>
                                        </p:tav>
                                      </p:tavLst>
                                    </p:anim>
                                    <p:animEffect transition="in" filter="wipe(up)">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12" grpId="0" animBg="1"/>
      <p:bldP spid="13" grpId="0" animBg="1"/>
      <p:bldP spid="1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83445" y="1639407"/>
            <a:ext cx="8833386" cy="3429000"/>
            <a:chOff x="0" y="0"/>
            <a:chExt cx="8833386" cy="3429000"/>
          </a:xfrm>
        </p:grpSpPr>
        <p:grpSp>
          <p:nvGrpSpPr>
            <p:cNvPr id="8" name="Group 7"/>
            <p:cNvGrpSpPr/>
            <p:nvPr/>
          </p:nvGrpSpPr>
          <p:grpSpPr>
            <a:xfrm>
              <a:off x="0" y="0"/>
              <a:ext cx="3797300" cy="3429000"/>
              <a:chOff x="0" y="0"/>
              <a:chExt cx="3797300" cy="3429000"/>
            </a:xfrm>
          </p:grpSpPr>
          <p:pic>
            <p:nvPicPr>
              <p:cNvPr id="6" name="Picture 5"/>
              <p:cNvPicPr>
                <a:picLocks noChangeAspect="1"/>
              </p:cNvPicPr>
              <p:nvPr/>
            </p:nvPicPr>
            <p:blipFill>
              <a:blip r:embed="rId2"/>
              <a:stretch>
                <a:fillRect/>
              </a:stretch>
            </p:blipFill>
            <p:spPr>
              <a:xfrm>
                <a:off x="0" y="0"/>
                <a:ext cx="3797300" cy="3429000"/>
              </a:xfrm>
              <a:prstGeom prst="rect">
                <a:avLst/>
              </a:prstGeom>
            </p:spPr>
          </p:pic>
          <p:sp>
            <p:nvSpPr>
              <p:cNvPr id="7" name="TextBox 6"/>
              <p:cNvSpPr txBox="1"/>
              <p:nvPr/>
            </p:nvSpPr>
            <p:spPr>
              <a:xfrm rot="20051026">
                <a:off x="636747" y="1393706"/>
                <a:ext cx="813043" cy="369332"/>
              </a:xfrm>
              <a:prstGeom prst="rect">
                <a:avLst/>
              </a:prstGeom>
              <a:noFill/>
            </p:spPr>
            <p:txBody>
              <a:bodyPr wrap="none" rtlCol="0">
                <a:spAutoFit/>
              </a:bodyPr>
              <a:lstStyle/>
              <a:p>
                <a:r>
                  <a:rPr lang="en-US" dirty="0" smtClean="0"/>
                  <a:t>Access</a:t>
                </a:r>
                <a:endParaRPr lang="en-US" dirty="0"/>
              </a:p>
            </p:txBody>
          </p:sp>
        </p:grpSp>
        <p:sp>
          <p:nvSpPr>
            <p:cNvPr id="9" name="Rectangle 8"/>
            <p:cNvSpPr/>
            <p:nvPr/>
          </p:nvSpPr>
          <p:spPr>
            <a:xfrm>
              <a:off x="4261386" y="284740"/>
              <a:ext cx="4572000" cy="2031325"/>
            </a:xfrm>
            <a:prstGeom prst="rect">
              <a:avLst/>
            </a:prstGeom>
            <a:solidFill>
              <a:schemeClr val="bg1"/>
            </a:solidFill>
          </p:spPr>
          <p:txBody>
            <a:bodyPr>
              <a:spAutoFit/>
            </a:bodyPr>
            <a:lstStyle/>
            <a:p>
              <a:pPr algn="just"/>
              <a:r>
                <a:rPr lang="en-US" dirty="0">
                  <a:solidFill>
                    <a:srgbClr val="000000"/>
                  </a:solidFill>
                </a:rPr>
                <a:t>Although it is almost never discussed in the PISA reports, or the PISA Technical Reports, or even the peer-reviewed literature critiquing PISA, this issue of </a:t>
              </a:r>
              <a:r>
                <a:rPr lang="en-US" b="1" dirty="0">
                  <a:solidFill>
                    <a:srgbClr val="000000"/>
                  </a:solidFill>
                </a:rPr>
                <a:t>expanding access and attainment has been one of the defining features of education systems in developing countries </a:t>
              </a:r>
              <a:r>
                <a:rPr lang="en-US" dirty="0">
                  <a:solidFill>
                    <a:srgbClr val="000000"/>
                  </a:solidFill>
                </a:rPr>
                <a:t>for the last two </a:t>
              </a:r>
              <a:r>
                <a:rPr lang="en-US" dirty="0" smtClean="0">
                  <a:solidFill>
                    <a:srgbClr val="000000"/>
                  </a:solidFill>
                </a:rPr>
                <a:t>decades.</a:t>
              </a:r>
              <a:endParaRPr lang="en-US" dirty="0">
                <a:solidFill>
                  <a:srgbClr val="000000"/>
                </a:solidFill>
              </a:endParaRPr>
            </a:p>
          </p:txBody>
        </p:sp>
      </p:grpSp>
    </p:spTree>
    <p:extLst>
      <p:ext uri="{BB962C8B-B14F-4D97-AF65-F5344CB8AC3E}">
        <p14:creationId xmlns:p14="http://schemas.microsoft.com/office/powerpoint/2010/main" val="16903593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chemeClr val="bg1"/>
                </a:solidFill>
              </a:rPr>
              <a:t>PISA literature on sample eligibility</a:t>
            </a:r>
            <a:endParaRPr lang="en-US" dirty="0">
              <a:solidFill>
                <a:schemeClr val="bg1"/>
              </a:solidFill>
            </a:endParaRPr>
          </a:p>
        </p:txBody>
      </p:sp>
      <p:sp>
        <p:nvSpPr>
          <p:cNvPr id="3" name="Content Placeholder 2"/>
          <p:cNvSpPr>
            <a:spLocks noGrp="1"/>
          </p:cNvSpPr>
          <p:nvPr>
            <p:ph idx="1"/>
          </p:nvPr>
        </p:nvSpPr>
        <p:spPr/>
        <p:txBody>
          <a:bodyPr>
            <a:noAutofit/>
          </a:bodyPr>
          <a:lstStyle/>
          <a:p>
            <a:pPr algn="just"/>
            <a:r>
              <a:rPr lang="en-GB" sz="1800" b="1" dirty="0" err="1" smtClean="0"/>
              <a:t>Bloem</a:t>
            </a:r>
            <a:r>
              <a:rPr lang="en-GB" sz="1800" b="1" dirty="0" smtClean="0"/>
              <a:t> 2013 </a:t>
            </a:r>
            <a:r>
              <a:rPr lang="mr-IN" sz="1800" b="1" dirty="0" smtClean="0"/>
              <a:t>–</a:t>
            </a:r>
            <a:r>
              <a:rPr lang="en-GB" sz="1800" b="1" dirty="0" smtClean="0"/>
              <a:t> </a:t>
            </a:r>
            <a:r>
              <a:rPr lang="en-GB" sz="1400" dirty="0" smtClean="0"/>
              <a:t>Mentions the issue of sample eligibility in developing countries</a:t>
            </a:r>
            <a:endParaRPr lang="en-GB" sz="1400" b="1" dirty="0" smtClean="0"/>
          </a:p>
          <a:p>
            <a:pPr algn="just"/>
            <a:r>
              <a:rPr lang="en-GB" sz="1800" b="1" dirty="0" smtClean="0"/>
              <a:t>One </a:t>
            </a:r>
            <a:r>
              <a:rPr lang="en-GB" sz="1800" b="1" dirty="0" smtClean="0"/>
              <a:t>paragraph repeated in all PISA reports from 2003: </a:t>
            </a:r>
            <a:r>
              <a:rPr lang="en-GB" sz="1100" dirty="0" smtClean="0"/>
              <a:t>“</a:t>
            </a:r>
            <a:r>
              <a:rPr lang="en-GB" sz="1100" dirty="0"/>
              <a:t>This high level of coverage contributes to the comparability of the assessment results. For example, even assuming that the excluded students would have systematically scored worse than those who participated, and that this relationship is moderately strong, an exclusion rate in the order of 5 per cent would likely lead to an overestimation of national mean scores of less than 5 score points … This assessment is based on the following calculations: If the correlation between the propensity of exclusions and student performance in 0.3, resulting mean scores would likely to overestimated by 1 score point if the exclusion rate is 1 per cent, by 3 score points if the exclusion rate is 5 per cent, and by 6 score points if the exclusion rate is 10 per cent. If the correlation between the propensity of exclusions and student performance in 0.5, resulting mean scores would be overestimated by 1 score point if the exclusion rate is 1 per cent, by 5 score points if the exclusion rate is 5 per cent, and </a:t>
            </a:r>
            <a:r>
              <a:rPr lang="en-GB" sz="1100" b="1" dirty="0"/>
              <a:t>by 10 score points if the exclusion rate is 10 per cent</a:t>
            </a:r>
            <a:r>
              <a:rPr lang="en-GB" sz="1100" dirty="0"/>
              <a:t>. For this calculation, a model was employed that assumes a bivariate normal distribution for the propensity to participate and performance” (OECD, 2004, p. 325</a:t>
            </a:r>
            <a:r>
              <a:rPr lang="en-GB" sz="1100" dirty="0" smtClean="0"/>
              <a:t>)</a:t>
            </a:r>
          </a:p>
          <a:p>
            <a:pPr algn="just"/>
            <a:r>
              <a:rPr lang="en-GB" sz="2000" b="1" dirty="0"/>
              <a:t>Lockheed, </a:t>
            </a:r>
            <a:r>
              <a:rPr lang="en-GB" sz="2000" b="1" dirty="0" err="1"/>
              <a:t>Prokic</a:t>
            </a:r>
            <a:r>
              <a:rPr lang="en-GB" sz="2000" b="1" dirty="0"/>
              <a:t>-Breuer &amp; </a:t>
            </a:r>
            <a:r>
              <a:rPr lang="en-GB" sz="2000" b="1" dirty="0" err="1"/>
              <a:t>Shadrova</a:t>
            </a:r>
            <a:r>
              <a:rPr lang="en-GB" sz="2000" b="1" dirty="0"/>
              <a:t> </a:t>
            </a:r>
            <a:r>
              <a:rPr lang="en-GB" sz="2000" b="1" dirty="0" smtClean="0"/>
              <a:t>(2015) </a:t>
            </a:r>
            <a:r>
              <a:rPr lang="en-GB" sz="2000" b="1" u="sng" dirty="0" smtClean="0"/>
              <a:t>130</a:t>
            </a:r>
            <a:r>
              <a:rPr lang="en-GB" sz="2000" b="1" dirty="0" smtClean="0"/>
              <a:t>-page report</a:t>
            </a:r>
            <a:r>
              <a:rPr lang="en-GB" sz="1100" dirty="0" smtClean="0"/>
              <a:t>: “As </a:t>
            </a:r>
            <a:r>
              <a:rPr lang="en-GB" sz="1100" dirty="0"/>
              <a:t>mentioned above, in some countries a substantial proportion of the 15-year-olds enrolled in school are enrolled in grades considerably lower than the modal grade for their age and country: often in grades 7 or 8, rather than grades 9 or 10 as in OECD countries. In addition, out-of-school rates for lower secondary school children are high in many low- and middle-income countries, exceeding 10% in Argentina, Bulgaria, Jordan, Mexico, Thailand and Turkey. The rate is exceptionally high in Viet Nam, at 37%. This implies selection bias among the population eligible for the PISA survey in these countries. The combination of these two exclusion mechanisms, plus other minor exclusion criteria,12 result in indices of coverage of the 15-year-old population as low as 50% in Costa Rica, 56% in Viet Nam, and 63% in Indonesia, compared with 96% for OECD countries. </a:t>
            </a:r>
            <a:r>
              <a:rPr lang="en-GB" sz="1100" b="1" dirty="0"/>
              <a:t>These relatively low levels of coverage limit the comparability of the results of middle-income countries with other </a:t>
            </a:r>
            <a:r>
              <a:rPr lang="en-GB" sz="1100" b="1" dirty="0" smtClean="0"/>
              <a:t>countries</a:t>
            </a:r>
            <a:r>
              <a:rPr lang="en-GB" sz="1100" dirty="0" smtClean="0"/>
              <a:t>“ Lockheed</a:t>
            </a:r>
            <a:r>
              <a:rPr lang="en-GB" sz="1100" dirty="0"/>
              <a:t>, </a:t>
            </a:r>
            <a:r>
              <a:rPr lang="en-GB" sz="1100" dirty="0" err="1"/>
              <a:t>Prokic</a:t>
            </a:r>
            <a:r>
              <a:rPr lang="en-GB" sz="1100" dirty="0"/>
              <a:t>-Breuer &amp; </a:t>
            </a:r>
            <a:r>
              <a:rPr lang="en-GB" sz="1100" dirty="0" err="1"/>
              <a:t>Shadrova</a:t>
            </a:r>
            <a:r>
              <a:rPr lang="en-GB" sz="1100" dirty="0"/>
              <a:t> (2015, p. </a:t>
            </a:r>
            <a:r>
              <a:rPr lang="en-GB" sz="1100" dirty="0" smtClean="0"/>
              <a:t>99) </a:t>
            </a:r>
            <a:endParaRPr lang="en-GB" sz="1100" dirty="0"/>
          </a:p>
          <a:p>
            <a:pPr algn="just"/>
            <a:endParaRPr lang="en-GB" sz="1100" dirty="0" smtClean="0"/>
          </a:p>
          <a:p>
            <a:r>
              <a:rPr lang="en-GB" sz="1800" dirty="0" smtClean="0"/>
              <a:t>“</a:t>
            </a:r>
            <a:r>
              <a:rPr lang="en-GB" sz="1800" b="1" dirty="0"/>
              <a:t>Most countries would show no or very small changes in average performance after taking into account the performance of those outside the school system</a:t>
            </a:r>
            <a:r>
              <a:rPr lang="en-GB" sz="1800" dirty="0" smtClean="0"/>
              <a:t>” </a:t>
            </a:r>
            <a:r>
              <a:rPr lang="en-GB" sz="1600" dirty="0" smtClean="0"/>
              <a:t>– </a:t>
            </a:r>
          </a:p>
          <a:p>
            <a:pPr lvl="1"/>
            <a:r>
              <a:rPr lang="en-GB" sz="1600" dirty="0" smtClean="0"/>
              <a:t>Providing </a:t>
            </a:r>
            <a:r>
              <a:rPr lang="en-GB" sz="1600" dirty="0"/>
              <a:t>Access to Schooling to All 15-year-olds” (OECD, 2012b, p. 53).  </a:t>
            </a:r>
            <a:endParaRPr lang="en-GB" sz="1600" dirty="0" smtClean="0"/>
          </a:p>
          <a:p>
            <a:pPr lvl="1"/>
            <a:r>
              <a:rPr lang="en-GB" sz="1600" dirty="0" smtClean="0"/>
              <a:t>Based on flawed Coverage Index 3 data from PISA Report 2003 (see paper)</a:t>
            </a:r>
            <a:endParaRPr lang="en-ZA" sz="1600" dirty="0"/>
          </a:p>
          <a:p>
            <a:endParaRPr lang="en-US" dirty="0"/>
          </a:p>
        </p:txBody>
      </p:sp>
    </p:spTree>
    <p:extLst>
      <p:ext uri="{BB962C8B-B14F-4D97-AF65-F5344CB8AC3E}">
        <p14:creationId xmlns:p14="http://schemas.microsoft.com/office/powerpoint/2010/main" val="26640724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acintosh HD:Users:Spaull:Desktop:Screen Shot 2016-05-22 at 8.43.42 AM.png"/>
          <p:cNvPicPr/>
          <p:nvPr/>
        </p:nvPicPr>
        <p:blipFill>
          <a:blip r:embed="rId2">
            <a:extLst>
              <a:ext uri="{28A0092B-C50C-407E-A947-70E740481C1C}">
                <a14:useLocalDpi xmlns:a14="http://schemas.microsoft.com/office/drawing/2010/main" val="0"/>
              </a:ext>
            </a:extLst>
          </a:blip>
          <a:srcRect/>
          <a:stretch>
            <a:fillRect/>
          </a:stretch>
        </p:blipFill>
        <p:spPr bwMode="auto">
          <a:xfrm>
            <a:off x="6905142" y="4893730"/>
            <a:ext cx="1536290" cy="1351239"/>
          </a:xfrm>
          <a:prstGeom prst="rect">
            <a:avLst/>
          </a:prstGeom>
          <a:noFill/>
          <a:ln>
            <a:noFill/>
          </a:ln>
        </p:spPr>
      </p:pic>
      <p:sp>
        <p:nvSpPr>
          <p:cNvPr id="2" name="Title 1"/>
          <p:cNvSpPr>
            <a:spLocks noGrp="1"/>
          </p:cNvSpPr>
          <p:nvPr>
            <p:ph type="title"/>
          </p:nvPr>
        </p:nvSpPr>
        <p:spPr>
          <a:xfrm>
            <a:off x="457199" y="361016"/>
            <a:ext cx="8305801" cy="915559"/>
          </a:xfrm>
          <a:solidFill>
            <a:srgbClr val="FF0080"/>
          </a:solidFill>
        </p:spPr>
        <p:txBody>
          <a:bodyPr/>
          <a:lstStyle/>
          <a:p>
            <a:r>
              <a:rPr lang="en-US" dirty="0" smtClean="0">
                <a:solidFill>
                  <a:srgbClr val="FFFFFF"/>
                </a:solidFill>
              </a:rPr>
              <a:t>Problem Statement</a:t>
            </a:r>
            <a:endParaRPr lang="en-US" dirty="0">
              <a:solidFill>
                <a:srgbClr val="FFFFFF"/>
              </a:solidFill>
            </a:endParaRPr>
          </a:p>
        </p:txBody>
      </p:sp>
      <p:sp>
        <p:nvSpPr>
          <p:cNvPr id="3" name="Content Placeholder 2"/>
          <p:cNvSpPr>
            <a:spLocks noGrp="1"/>
          </p:cNvSpPr>
          <p:nvPr>
            <p:ph idx="1"/>
          </p:nvPr>
        </p:nvSpPr>
        <p:spPr>
          <a:xfrm>
            <a:off x="457199" y="1576093"/>
            <a:ext cx="5433875" cy="5010282"/>
          </a:xfrm>
        </p:spPr>
        <p:txBody>
          <a:bodyPr>
            <a:normAutofit fontScale="55000" lnSpcReduction="20000"/>
          </a:bodyPr>
          <a:lstStyle/>
          <a:p>
            <a:pPr algn="just"/>
            <a:r>
              <a:rPr lang="en-GB" b="1" u="sng" dirty="0">
                <a:solidFill>
                  <a:srgbClr val="FF0080"/>
                </a:solidFill>
              </a:rPr>
              <a:t>Problem 1</a:t>
            </a:r>
            <a:r>
              <a:rPr lang="en-GB" u="sng" dirty="0">
                <a:solidFill>
                  <a:srgbClr val="FF0080"/>
                </a:solidFill>
              </a:rPr>
              <a:t>: </a:t>
            </a:r>
            <a:r>
              <a:rPr lang="en-GB" b="1" u="sng" dirty="0" smtClean="0">
                <a:solidFill>
                  <a:srgbClr val="FF0080"/>
                </a:solidFill>
              </a:rPr>
              <a:t>Generally misleading results </a:t>
            </a:r>
            <a:r>
              <a:rPr lang="en-GB" dirty="0" smtClean="0"/>
              <a:t>Using </a:t>
            </a:r>
            <a:r>
              <a:rPr lang="en-GB" dirty="0"/>
              <a:t>small non-representative sub-samples as a proxy for a cohort </a:t>
            </a:r>
            <a:r>
              <a:rPr lang="en-GB" dirty="0" smtClean="0"/>
              <a:t>of 15 year olds or an entire </a:t>
            </a:r>
            <a:r>
              <a:rPr lang="en-GB" dirty="0"/>
              <a:t>schooling system can lead to misleading results</a:t>
            </a:r>
            <a:r>
              <a:rPr lang="en-GB" dirty="0" smtClean="0"/>
              <a:t>.</a:t>
            </a:r>
          </a:p>
          <a:p>
            <a:pPr algn="just"/>
            <a:endParaRPr lang="en-GB" dirty="0" smtClean="0"/>
          </a:p>
          <a:p>
            <a:pPr algn="just"/>
            <a:r>
              <a:rPr lang="en-GB" b="1" u="sng" dirty="0">
                <a:solidFill>
                  <a:srgbClr val="FF0080"/>
                </a:solidFill>
              </a:rPr>
              <a:t>Problem 2: Inaccurate </a:t>
            </a:r>
            <a:r>
              <a:rPr lang="en-GB" b="1" u="sng" dirty="0" smtClean="0">
                <a:solidFill>
                  <a:srgbClr val="FF0080"/>
                </a:solidFill>
              </a:rPr>
              <a:t>cross-</a:t>
            </a:r>
            <a:r>
              <a:rPr lang="en-GB" b="1" u="sng" dirty="0">
                <a:solidFill>
                  <a:srgbClr val="FF0080"/>
                </a:solidFill>
              </a:rPr>
              <a:t>country comparisons</a:t>
            </a:r>
            <a:r>
              <a:rPr lang="en-GB" b="1" u="sng" dirty="0"/>
              <a:t> </a:t>
            </a:r>
            <a:r>
              <a:rPr lang="en-GB" dirty="0"/>
              <a:t>when using only PISA </a:t>
            </a:r>
            <a:r>
              <a:rPr lang="en-GB" dirty="0" smtClean="0"/>
              <a:t>data, especially when countries have different levels of incomplete </a:t>
            </a:r>
            <a:r>
              <a:rPr lang="en-GB" dirty="0"/>
              <a:t>access or </a:t>
            </a:r>
            <a:r>
              <a:rPr lang="en-GB" dirty="0" smtClean="0"/>
              <a:t>different proportions of delayed (&amp; ineligible) students.</a:t>
            </a:r>
          </a:p>
          <a:p>
            <a:pPr algn="just"/>
            <a:endParaRPr lang="en-GB" dirty="0" smtClean="0"/>
          </a:p>
          <a:p>
            <a:pPr algn="just"/>
            <a:r>
              <a:rPr lang="en-GB" b="1" u="sng" dirty="0">
                <a:solidFill>
                  <a:srgbClr val="FF0080"/>
                </a:solidFill>
              </a:rPr>
              <a:t>Problem 3: Underestimating </a:t>
            </a:r>
            <a:r>
              <a:rPr lang="en-GB" b="1" u="sng" dirty="0" smtClean="0">
                <a:solidFill>
                  <a:srgbClr val="FF0080"/>
                </a:solidFill>
              </a:rPr>
              <a:t>progress of</a:t>
            </a:r>
            <a:r>
              <a:rPr lang="en-GB" b="1" dirty="0" smtClean="0">
                <a:solidFill>
                  <a:srgbClr val="FF0080"/>
                </a:solidFill>
              </a:rPr>
              <a:t> </a:t>
            </a:r>
            <a:r>
              <a:rPr lang="en-GB" dirty="0" smtClean="0"/>
              <a:t>the </a:t>
            </a:r>
            <a:r>
              <a:rPr lang="en-GB" dirty="0"/>
              <a:t>real educational improvements over time for countries that have </a:t>
            </a:r>
            <a:r>
              <a:rPr lang="en-GB" dirty="0" smtClean="0"/>
              <a:t>improved access/attainment</a:t>
            </a:r>
            <a:r>
              <a:rPr lang="en-GB" dirty="0"/>
              <a:t>. </a:t>
            </a:r>
            <a:endParaRPr lang="en-GB" dirty="0" smtClean="0"/>
          </a:p>
          <a:p>
            <a:pPr algn="just"/>
            <a:endParaRPr lang="en-GB" dirty="0"/>
          </a:p>
          <a:p>
            <a:pPr algn="just"/>
            <a:r>
              <a:rPr lang="en-GB" b="1" u="sng" dirty="0" smtClean="0">
                <a:solidFill>
                  <a:srgbClr val="FF0080"/>
                </a:solidFill>
              </a:rPr>
              <a:t>Problem 4: Underestimating inequality </a:t>
            </a:r>
            <a:r>
              <a:rPr lang="en-GB" dirty="0" smtClean="0"/>
              <a:t>When there is a sample selection process involved such that poorer students are more likely to be excluded from the sample, PISA will underestimate socioeconomic inequalities</a:t>
            </a:r>
            <a:endParaRPr lang="en-ZA" dirty="0"/>
          </a:p>
          <a:p>
            <a:pPr algn="just"/>
            <a:endParaRPr lang="en-ZA" dirty="0"/>
          </a:p>
          <a:p>
            <a:pPr marL="0" indent="0" algn="just">
              <a:buNone/>
            </a:pPr>
            <a:endParaRPr lang="en-ZA" dirty="0"/>
          </a:p>
          <a:p>
            <a:pPr algn="just"/>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7AF16DE-A0D5-4438-950F-5B1E159C2C28}" type="slidenum">
              <a:rPr lang="en-US" smtClean="0"/>
              <a:t>12</a:t>
            </a:fld>
            <a:endParaRPr lang="en-US"/>
          </a:p>
        </p:txBody>
      </p:sp>
      <p:pic>
        <p:nvPicPr>
          <p:cNvPr id="11" name="Picture 10" descr="Macintosh HD:Users:Spaull:Desktop:Screen Shot 2016-05-22 at 8.37.46 AM.png"/>
          <p:cNvPicPr/>
          <p:nvPr/>
        </p:nvPicPr>
        <p:blipFill>
          <a:blip r:embed="rId3">
            <a:extLst>
              <a:ext uri="{28A0092B-C50C-407E-A947-70E740481C1C}">
                <a14:useLocalDpi xmlns:a14="http://schemas.microsoft.com/office/drawing/2010/main" val="0"/>
              </a:ext>
            </a:extLst>
          </a:blip>
          <a:srcRect/>
          <a:stretch>
            <a:fillRect/>
          </a:stretch>
        </p:blipFill>
        <p:spPr bwMode="auto">
          <a:xfrm>
            <a:off x="6749792" y="3225722"/>
            <a:ext cx="1691640" cy="1394460"/>
          </a:xfrm>
          <a:prstGeom prst="rect">
            <a:avLst/>
          </a:prstGeom>
          <a:noFill/>
          <a:ln>
            <a:noFill/>
          </a:ln>
        </p:spPr>
      </p:pic>
      <p:pic>
        <p:nvPicPr>
          <p:cNvPr id="12" name="Picture 11" descr="Macintosh HD:Users:Spaull:Desktop:Screen Shot 2016-05-22 at 8.45.05 AM.png"/>
          <p:cNvPicPr/>
          <p:nvPr/>
        </p:nvPicPr>
        <p:blipFill>
          <a:blip r:embed="rId4">
            <a:extLst>
              <a:ext uri="{28A0092B-C50C-407E-A947-70E740481C1C}">
                <a14:useLocalDpi xmlns:a14="http://schemas.microsoft.com/office/drawing/2010/main" val="0"/>
              </a:ext>
            </a:extLst>
          </a:blip>
          <a:srcRect/>
          <a:stretch>
            <a:fillRect/>
          </a:stretch>
        </p:blipFill>
        <p:spPr bwMode="auto">
          <a:xfrm>
            <a:off x="6498332" y="1445950"/>
            <a:ext cx="1943100" cy="1531620"/>
          </a:xfrm>
          <a:prstGeom prst="rect">
            <a:avLst/>
          </a:prstGeom>
          <a:noFill/>
          <a:ln>
            <a:noFill/>
          </a:ln>
        </p:spPr>
      </p:pic>
      <p:sp>
        <p:nvSpPr>
          <p:cNvPr id="7" name="Oval 6"/>
          <p:cNvSpPr/>
          <p:nvPr/>
        </p:nvSpPr>
        <p:spPr>
          <a:xfrm>
            <a:off x="7975600" y="1904069"/>
            <a:ext cx="465832" cy="1073501"/>
          </a:xfrm>
          <a:prstGeom prst="ellipse">
            <a:avLst/>
          </a:prstGeom>
          <a:solidFill>
            <a:srgbClr val="4CA42B">
              <a:alpha val="33000"/>
            </a:srgbClr>
          </a:solidFill>
          <a:ln w="57150" cmpd="sng">
            <a:solidFill>
              <a:srgbClr val="4CA42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23829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66CCFF"/>
          </a:solidFill>
        </p:spPr>
        <p:txBody>
          <a:bodyPr/>
          <a:lstStyle/>
          <a:p>
            <a:r>
              <a:rPr lang="en-US" dirty="0" smtClean="0">
                <a:solidFill>
                  <a:srgbClr val="FFFFFF"/>
                </a:solidFill>
              </a:rPr>
              <a:t>Conceptual o</a:t>
            </a:r>
            <a:r>
              <a:rPr lang="en-US" dirty="0" smtClean="0">
                <a:solidFill>
                  <a:srgbClr val="FFFFFF"/>
                </a:solidFill>
              </a:rPr>
              <a:t>verview</a:t>
            </a:r>
            <a:endParaRPr lang="en-US" dirty="0">
              <a:solidFill>
                <a:srgbClr val="FFFFFF"/>
              </a:solidFill>
            </a:endParaRPr>
          </a:p>
        </p:txBody>
      </p:sp>
      <p:sp>
        <p:nvSpPr>
          <p:cNvPr id="3" name="Content Placeholder 2"/>
          <p:cNvSpPr>
            <a:spLocks noGrp="1"/>
          </p:cNvSpPr>
          <p:nvPr>
            <p:ph idx="1"/>
          </p:nvPr>
        </p:nvSpPr>
        <p:spPr>
          <a:xfrm>
            <a:off x="457200" y="1600200"/>
            <a:ext cx="8229600" cy="4654917"/>
          </a:xfrm>
        </p:spPr>
        <p:txBody>
          <a:bodyPr>
            <a:normAutofit fontScale="55000" lnSpcReduction="20000"/>
          </a:bodyPr>
          <a:lstStyle/>
          <a:p>
            <a:pPr marL="514350" indent="-514350">
              <a:buFont typeface="+mj-lt"/>
              <a:buAutoNum type="arabicPeriod"/>
            </a:pPr>
            <a:r>
              <a:rPr lang="en-US" b="1" dirty="0" smtClean="0"/>
              <a:t>Access &amp; Quality – </a:t>
            </a:r>
            <a:r>
              <a:rPr lang="en-US" dirty="0" smtClean="0"/>
              <a:t>Post-SDG’s it is now a truism that we need to focus on both access and quality. But when </a:t>
            </a:r>
            <a:r>
              <a:rPr lang="en-US" i="1" dirty="0" err="1" smtClean="0"/>
              <a:t>Filmer</a:t>
            </a:r>
            <a:r>
              <a:rPr lang="en-US" i="1" dirty="0" smtClean="0"/>
              <a:t>, </a:t>
            </a:r>
            <a:r>
              <a:rPr lang="en-US" i="1" dirty="0" err="1" smtClean="0"/>
              <a:t>Hasan</a:t>
            </a:r>
            <a:r>
              <a:rPr lang="en-US" i="1" dirty="0" smtClean="0"/>
              <a:t> &amp; Pritchett (2006) </a:t>
            </a:r>
            <a:r>
              <a:rPr lang="en-US" dirty="0" smtClean="0"/>
              <a:t>were arguing for it it wasn’t common cause. Coming from Sub-Saharan Africa this is a MAJOR issue. Comparing SACMEQ scores across countries for example (Spaull &amp; Taylor, 2015)</a:t>
            </a:r>
          </a:p>
          <a:p>
            <a:pPr marL="514350" indent="-514350">
              <a:buFont typeface="+mj-lt"/>
              <a:buAutoNum type="arabicPeriod"/>
            </a:pPr>
            <a:endParaRPr lang="en-US" b="1" dirty="0" smtClean="0"/>
          </a:p>
          <a:p>
            <a:pPr marL="514350" indent="-514350">
              <a:buFont typeface="+mj-lt"/>
              <a:buAutoNum type="arabicPeriod"/>
            </a:pPr>
            <a:r>
              <a:rPr lang="en-US" b="1" dirty="0" smtClean="0"/>
              <a:t>Centre &amp; periphery – </a:t>
            </a:r>
            <a:r>
              <a:rPr lang="en-US" dirty="0" smtClean="0"/>
              <a:t>While PISA was designed with OECD countries in mind, there has been a rapid expansion into ‘partner’ (typically developing) countries. PISA assumptions built on the ‘</a:t>
            </a:r>
            <a:r>
              <a:rPr lang="en-US" dirty="0" err="1" smtClean="0"/>
              <a:t>centre</a:t>
            </a:r>
            <a:r>
              <a:rPr lang="en-US" dirty="0" smtClean="0"/>
              <a:t>’ not the periphery</a:t>
            </a:r>
          </a:p>
          <a:p>
            <a:pPr lvl="1"/>
            <a:r>
              <a:rPr lang="en-GB" sz="2900" dirty="0"/>
              <a:t>“PISA provides an assessment of the cumulative yield of education and learning </a:t>
            </a:r>
            <a:r>
              <a:rPr lang="en-GB" sz="2900" b="1" dirty="0">
                <a:solidFill>
                  <a:srgbClr val="000000"/>
                </a:solidFill>
              </a:rPr>
              <a:t>at a point at which most young adults are still enrolled in initial education</a:t>
            </a:r>
            <a:r>
              <a:rPr lang="en-GB" sz="2900" dirty="0"/>
              <a:t>” - OECD &amp; UNESCO-UIS (2003, p. 249). </a:t>
            </a:r>
            <a:endParaRPr lang="en-GB" sz="2900" dirty="0" smtClean="0"/>
          </a:p>
          <a:p>
            <a:pPr lvl="1"/>
            <a:r>
              <a:rPr lang="en-GB" sz="2900" dirty="0" smtClean="0"/>
              <a:t>Of the </a:t>
            </a:r>
            <a:r>
              <a:rPr lang="en-GB" sz="2900" b="1" dirty="0" smtClean="0">
                <a:solidFill>
                  <a:srgbClr val="FF0000"/>
                </a:solidFill>
              </a:rPr>
              <a:t>88</a:t>
            </a:r>
            <a:r>
              <a:rPr lang="en-GB" sz="2900" dirty="0" smtClean="0"/>
              <a:t> economies/regions that have participated in PISA only </a:t>
            </a:r>
            <a:r>
              <a:rPr lang="en-GB" sz="2900" b="1" dirty="0">
                <a:solidFill>
                  <a:srgbClr val="FF0000"/>
                </a:solidFill>
              </a:rPr>
              <a:t>36</a:t>
            </a:r>
            <a:r>
              <a:rPr lang="en-GB" sz="2900" dirty="0"/>
              <a:t> are OECD (</a:t>
            </a:r>
            <a:r>
              <a:rPr lang="en-GB" sz="2900" dirty="0">
                <a:hlinkClick r:id="rId2"/>
              </a:rPr>
              <a:t>https://www.oecd.org/pisa/aboutpisa/pisa-</a:t>
            </a:r>
            <a:r>
              <a:rPr lang="en-GB" sz="2900" dirty="0" smtClean="0">
                <a:hlinkClick r:id="rId2"/>
              </a:rPr>
              <a:t>participants.htm</a:t>
            </a:r>
            <a:r>
              <a:rPr lang="en-GB" sz="2900" dirty="0" smtClean="0"/>
              <a:t>). </a:t>
            </a:r>
            <a:endParaRPr lang="en-US" sz="2900" b="1" dirty="0" smtClean="0"/>
          </a:p>
          <a:p>
            <a:endParaRPr lang="en-US" dirty="0" smtClean="0"/>
          </a:p>
          <a:p>
            <a:pPr marL="514350" indent="-514350">
              <a:buFont typeface="+mj-lt"/>
              <a:buAutoNum type="arabicPeriod"/>
            </a:pPr>
            <a:r>
              <a:rPr lang="en-US" b="1" dirty="0" smtClean="0"/>
              <a:t>Overlooking huge contextual differences - </a:t>
            </a:r>
            <a:r>
              <a:rPr lang="en-US" dirty="0" smtClean="0"/>
              <a:t>Problems that were initially overlooked as being overly technical or unimportant (sample selection &amp; coverage) need to be revisited in light of changing PISA demographic. Much more nuanced analyses and interpretations are necessary for developing countries.</a:t>
            </a:r>
            <a:endParaRPr lang="en-US" dirty="0"/>
          </a:p>
        </p:txBody>
      </p:sp>
    </p:spTree>
    <p:extLst>
      <p:ext uri="{BB962C8B-B14F-4D97-AF65-F5344CB8AC3E}">
        <p14:creationId xmlns:p14="http://schemas.microsoft.com/office/powerpoint/2010/main" val="39207930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a:bodyPr>
          <a:lstStyle/>
          <a:p>
            <a:r>
              <a:rPr lang="en-US" sz="3600" dirty="0" smtClean="0">
                <a:solidFill>
                  <a:schemeClr val="bg1"/>
                </a:solidFill>
              </a:rPr>
              <a:t>Firstly, moving beyond Coverage Index 3</a:t>
            </a:r>
            <a:endParaRPr lang="en-US" sz="3600" dirty="0">
              <a:solidFill>
                <a:schemeClr val="bg1"/>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2800" dirty="0" smtClean="0"/>
              <a:t>Coverage Index 3 gives us one aggregate measure of how many 15 year-olds are PISA-eligible. But</a:t>
            </a:r>
            <a:r>
              <a:rPr lang="is-IS" sz="2800" dirty="0" smtClean="0"/>
              <a:t>…</a:t>
            </a:r>
          </a:p>
          <a:p>
            <a:pPr lvl="1"/>
            <a:r>
              <a:rPr lang="is-IS" sz="2400" dirty="0" smtClean="0"/>
              <a:t>It’s based on </a:t>
            </a:r>
            <a:r>
              <a:rPr lang="is-IS" sz="2400" b="1" dirty="0" smtClean="0"/>
              <a:t>census data </a:t>
            </a:r>
            <a:r>
              <a:rPr lang="is-IS" sz="2400" dirty="0" smtClean="0"/>
              <a:t>in each country and reported by the NRC. Censuses are infrequent and thus the figures may be out of date </a:t>
            </a:r>
          </a:p>
          <a:p>
            <a:pPr lvl="2"/>
            <a:r>
              <a:rPr lang="is-IS" sz="2000" u="sng" dirty="0" smtClean="0"/>
              <a:t>Colombia</a:t>
            </a:r>
            <a:r>
              <a:rPr lang="is-IS" sz="2000" dirty="0" smtClean="0"/>
              <a:t>: 1985; 2005; </a:t>
            </a:r>
            <a:r>
              <a:rPr lang="is-IS" sz="2000" u="sng" dirty="0" smtClean="0"/>
              <a:t>Indonesia</a:t>
            </a:r>
            <a:r>
              <a:rPr lang="is-IS" sz="2000" dirty="0" smtClean="0"/>
              <a:t>: 2000, 2010; </a:t>
            </a:r>
            <a:r>
              <a:rPr lang="is-IS" sz="2000" u="sng" dirty="0" smtClean="0"/>
              <a:t>Peru</a:t>
            </a:r>
            <a:r>
              <a:rPr lang="is-IS" sz="2000" dirty="0" smtClean="0"/>
              <a:t>: 1993; 2005 </a:t>
            </a:r>
            <a:r>
              <a:rPr lang="is-IS" sz="2000" u="sng" dirty="0" smtClean="0"/>
              <a:t>Turkey</a:t>
            </a:r>
            <a:r>
              <a:rPr lang="is-IS" sz="2000" dirty="0" smtClean="0"/>
              <a:t>: 1997; 2011</a:t>
            </a:r>
            <a:endParaRPr lang="en-US" sz="2000" dirty="0" smtClean="0"/>
          </a:p>
          <a:p>
            <a:r>
              <a:rPr lang="en-US" sz="2800" b="1" dirty="0" smtClean="0"/>
              <a:t>CI3 doesn’t provide disaggregated statistics of the ineligible 15 year olds. Who are they? Rich/poor? Boys/girls?</a:t>
            </a:r>
          </a:p>
          <a:p>
            <a:r>
              <a:rPr lang="en-US" sz="2800" dirty="0" smtClean="0"/>
              <a:t>Need to move to household survey data</a:t>
            </a:r>
          </a:p>
          <a:p>
            <a:pPr lvl="1"/>
            <a:r>
              <a:rPr lang="en-US" sz="2400" dirty="0" smtClean="0"/>
              <a:t>DHS, MICS</a:t>
            </a:r>
            <a:endParaRPr lang="en-US" sz="2400" dirty="0"/>
          </a:p>
        </p:txBody>
      </p:sp>
    </p:spTree>
    <p:extLst>
      <p:ext uri="{BB962C8B-B14F-4D97-AF65-F5344CB8AC3E}">
        <p14:creationId xmlns:p14="http://schemas.microsoft.com/office/powerpoint/2010/main" val="771675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1016"/>
            <a:ext cx="8305801" cy="915559"/>
          </a:xfrm>
          <a:solidFill>
            <a:srgbClr val="FF0080"/>
          </a:solidFill>
        </p:spPr>
        <p:txBody>
          <a:bodyPr>
            <a:normAutofit fontScale="90000"/>
          </a:bodyPr>
          <a:lstStyle/>
          <a:p>
            <a:r>
              <a:rPr lang="en-US" sz="3600" b="1" dirty="0" smtClean="0">
                <a:solidFill>
                  <a:srgbClr val="FFFFFF"/>
                </a:solidFill>
              </a:rPr>
              <a:t>Method</a:t>
            </a:r>
            <a:r>
              <a:rPr lang="en-US" sz="2400" dirty="0" smtClean="0">
                <a:solidFill>
                  <a:srgbClr val="FFFFFF"/>
                </a:solidFill>
              </a:rPr>
              <a:t>: </a:t>
            </a:r>
            <a:br>
              <a:rPr lang="en-US" sz="2400" dirty="0" smtClean="0">
                <a:solidFill>
                  <a:srgbClr val="FFFFFF"/>
                </a:solidFill>
              </a:rPr>
            </a:br>
            <a:r>
              <a:rPr lang="en-US" sz="2200" dirty="0" smtClean="0">
                <a:solidFill>
                  <a:srgbClr val="FFFFFF"/>
                </a:solidFill>
              </a:rPr>
              <a:t>Spaull &amp; Taylor (2015); Taylor &amp; Spaull (2015); Spaull &amp; </a:t>
            </a:r>
            <a:r>
              <a:rPr lang="en-US" sz="2200" dirty="0" err="1" smtClean="0">
                <a:solidFill>
                  <a:srgbClr val="FFFFFF"/>
                </a:solidFill>
              </a:rPr>
              <a:t>Lillenstein</a:t>
            </a:r>
            <a:r>
              <a:rPr lang="en-US" sz="2200" dirty="0" smtClean="0">
                <a:solidFill>
                  <a:srgbClr val="FFFFFF"/>
                </a:solidFill>
              </a:rPr>
              <a:t> (2016)</a:t>
            </a:r>
            <a:endParaRPr lang="en-US" sz="2200" dirty="0">
              <a:solidFill>
                <a:srgbClr val="FFFFFF"/>
              </a:solidFill>
            </a:endParaRPr>
          </a:p>
        </p:txBody>
      </p:sp>
      <p:sp>
        <p:nvSpPr>
          <p:cNvPr id="4" name="Slide Number Placeholder 3"/>
          <p:cNvSpPr>
            <a:spLocks noGrp="1"/>
          </p:cNvSpPr>
          <p:nvPr>
            <p:ph type="sldNum" sz="quarter" idx="4294967295"/>
          </p:nvPr>
        </p:nvSpPr>
        <p:spPr>
          <a:xfrm>
            <a:off x="6553200" y="6356350"/>
            <a:ext cx="2133600" cy="365125"/>
          </a:xfrm>
        </p:spPr>
        <p:txBody>
          <a:bodyPr/>
          <a:lstStyle/>
          <a:p>
            <a:fld id="{57AF16DE-A0D5-4438-950F-5B1E159C2C28}" type="slidenum">
              <a:rPr lang="en-US" smtClean="0"/>
              <a:t>15</a:t>
            </a:fld>
            <a:endParaRPr lang="en-US"/>
          </a:p>
        </p:txBody>
      </p:sp>
      <p:pic>
        <p:nvPicPr>
          <p:cNvPr id="6" name="Picture 5" descr="Screen Shot 2016-05-22 at 10.29.2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23" y="1663065"/>
            <a:ext cx="4125932" cy="6317536"/>
          </a:xfrm>
          <a:prstGeom prst="rect">
            <a:avLst/>
          </a:prstGeom>
          <a:ln>
            <a:noFill/>
          </a:ln>
          <a:effectLst>
            <a:outerShdw blurRad="292100" dist="139700" dir="2700000" algn="tl" rotWithShape="0">
              <a:srgbClr val="333333">
                <a:alpha val="65000"/>
              </a:srgbClr>
            </a:outerShdw>
          </a:effectLst>
        </p:spPr>
      </p:pic>
      <p:pic>
        <p:nvPicPr>
          <p:cNvPr id="7" name="Picture 6" descr="Screen Shot 2016-05-22 at 10.30.3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6332" y="1663065"/>
            <a:ext cx="4388345" cy="49411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07190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chemeClr val="bg1"/>
                </a:solidFill>
              </a:rPr>
              <a:t>My research</a:t>
            </a:r>
            <a:endParaRPr lang="en-US" dirty="0">
              <a:solidFill>
                <a:schemeClr val="bg1"/>
              </a:solidFill>
            </a:endParaRPr>
          </a:p>
        </p:txBody>
      </p:sp>
      <p:sp>
        <p:nvSpPr>
          <p:cNvPr id="3" name="Content Placeholder 2"/>
          <p:cNvSpPr>
            <a:spLocks noGrp="1"/>
          </p:cNvSpPr>
          <p:nvPr>
            <p:ph idx="1"/>
          </p:nvPr>
        </p:nvSpPr>
        <p:spPr>
          <a:xfrm>
            <a:off x="457200" y="1600200"/>
            <a:ext cx="4086062" cy="4525963"/>
          </a:xfrm>
        </p:spPr>
        <p:txBody>
          <a:bodyPr>
            <a:normAutofit/>
          </a:bodyPr>
          <a:lstStyle/>
          <a:p>
            <a:r>
              <a:rPr lang="en-US" sz="2400" dirty="0" smtClean="0"/>
              <a:t>Focus on 4 countries</a:t>
            </a:r>
          </a:p>
          <a:p>
            <a:pPr marL="971550" lvl="1" indent="-514350">
              <a:buFont typeface="+mj-lt"/>
              <a:buAutoNum type="arabicPeriod"/>
            </a:pPr>
            <a:r>
              <a:rPr lang="en-US" sz="2000" dirty="0" smtClean="0"/>
              <a:t>Colombia</a:t>
            </a:r>
          </a:p>
          <a:p>
            <a:pPr marL="971550" lvl="1" indent="-514350">
              <a:buFont typeface="+mj-lt"/>
              <a:buAutoNum type="arabicPeriod"/>
            </a:pPr>
            <a:r>
              <a:rPr lang="en-US" sz="2000" dirty="0" smtClean="0"/>
              <a:t>Indonesia</a:t>
            </a:r>
          </a:p>
          <a:p>
            <a:pPr marL="971550" lvl="1" indent="-514350">
              <a:buFont typeface="+mj-lt"/>
              <a:buAutoNum type="arabicPeriod"/>
            </a:pPr>
            <a:r>
              <a:rPr lang="en-US" sz="2000" dirty="0" smtClean="0"/>
              <a:t>Peru </a:t>
            </a:r>
          </a:p>
          <a:p>
            <a:pPr marL="971550" lvl="1" indent="-514350">
              <a:buFont typeface="+mj-lt"/>
              <a:buAutoNum type="arabicPeriod"/>
            </a:pPr>
            <a:r>
              <a:rPr lang="en-US" sz="2000" dirty="0" smtClean="0"/>
              <a:t>Turkey</a:t>
            </a:r>
          </a:p>
          <a:p>
            <a:r>
              <a:rPr lang="en-US" sz="2400" dirty="0" smtClean="0"/>
              <a:t>At least 2 waves of PISA and matching DHS years </a:t>
            </a:r>
          </a:p>
          <a:p>
            <a:r>
              <a:rPr lang="en-US" sz="2400" dirty="0" smtClean="0"/>
              <a:t>Combine statistics from surveys of achievement (PISA) and attainment (DHS)</a:t>
            </a:r>
          </a:p>
          <a:p>
            <a:endParaRPr lang="en-US" sz="2400" dirty="0" smtClean="0"/>
          </a:p>
        </p:txBody>
      </p:sp>
      <p:graphicFrame>
        <p:nvGraphicFramePr>
          <p:cNvPr id="4" name="Table 3"/>
          <p:cNvGraphicFramePr>
            <a:graphicFrameLocks noGrp="1"/>
          </p:cNvGraphicFramePr>
          <p:nvPr>
            <p:extLst>
              <p:ext uri="{D42A27DB-BD31-4B8C-83A1-F6EECF244321}">
                <p14:modId xmlns:p14="http://schemas.microsoft.com/office/powerpoint/2010/main" val="113227861"/>
              </p:ext>
            </p:extLst>
          </p:nvPr>
        </p:nvGraphicFramePr>
        <p:xfrm>
          <a:off x="4674635" y="1667777"/>
          <a:ext cx="4012166" cy="5032830"/>
        </p:xfrm>
        <a:graphic>
          <a:graphicData uri="http://schemas.openxmlformats.org/drawingml/2006/table">
            <a:tbl>
              <a:tblPr/>
              <a:tblGrid>
                <a:gridCol w="2025750"/>
                <a:gridCol w="1986416"/>
              </a:tblGrid>
              <a:tr h="335522">
                <a:tc>
                  <a:txBody>
                    <a:bodyPr/>
                    <a:lstStyle/>
                    <a:p>
                      <a:pPr algn="ctr" fontAlgn="b"/>
                      <a:r>
                        <a:rPr lang="en-US" sz="2000" b="1" i="0" u="none" strike="noStrike" dirty="0">
                          <a:solidFill>
                            <a:srgbClr val="000000"/>
                          </a:solidFill>
                          <a:effectLst/>
                          <a:latin typeface="Calibri"/>
                        </a:rPr>
                        <a:t>DHS</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2000" b="1" i="0" u="none" strike="noStrike" dirty="0">
                          <a:solidFill>
                            <a:srgbClr val="000000"/>
                          </a:solidFill>
                          <a:effectLst/>
                          <a:latin typeface="Calibri"/>
                        </a:rPr>
                        <a:t>PISA</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r>
              <a:tr h="335522">
                <a:tc>
                  <a:txBody>
                    <a:bodyPr/>
                    <a:lstStyle/>
                    <a:p>
                      <a:pPr algn="l" fontAlgn="b"/>
                      <a:r>
                        <a:rPr lang="en-US" sz="2000" b="0" i="0" u="none" strike="noStrike" dirty="0">
                          <a:solidFill>
                            <a:srgbClr val="000000"/>
                          </a:solidFill>
                          <a:effectLst/>
                          <a:latin typeface="Calibri"/>
                        </a:rPr>
                        <a:t>Colombia 2005</a:t>
                      </a: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solidFill>
                      <a:schemeClr val="bg1">
                        <a:lumMod val="95000"/>
                      </a:schemeClr>
                    </a:solidFill>
                  </a:tcPr>
                </a:tc>
                <a:tc>
                  <a:txBody>
                    <a:bodyPr/>
                    <a:lstStyle/>
                    <a:p>
                      <a:pPr algn="ctr" fontAlgn="b"/>
                      <a:r>
                        <a:rPr lang="is-IS" sz="2000" b="0" i="0" u="none" strike="noStrike">
                          <a:solidFill>
                            <a:srgbClr val="000000"/>
                          </a:solidFill>
                          <a:effectLst/>
                          <a:latin typeface="Calibri"/>
                        </a:rPr>
                        <a:t>PISA 2006</a:t>
                      </a: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solidFill>
                      <a:schemeClr val="bg1">
                        <a:lumMod val="95000"/>
                      </a:schemeClr>
                    </a:solidFill>
                  </a:tcPr>
                </a:tc>
              </a:tr>
              <a:tr h="335522">
                <a:tc>
                  <a:txBody>
                    <a:bodyPr/>
                    <a:lstStyle/>
                    <a:p>
                      <a:pPr algn="l" fontAlgn="b"/>
                      <a:r>
                        <a:rPr lang="en-US" sz="2000" b="0" i="0" u="none" strike="noStrike" dirty="0">
                          <a:solidFill>
                            <a:srgbClr val="000000"/>
                          </a:solidFill>
                          <a:effectLst/>
                          <a:latin typeface="Calibri"/>
                        </a:rPr>
                        <a:t>Colombia 2010</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is-IS" sz="2000" b="0" i="0" u="none" strike="noStrike" dirty="0">
                          <a:solidFill>
                            <a:srgbClr val="000000"/>
                          </a:solidFill>
                          <a:effectLst/>
                          <a:latin typeface="Calibri"/>
                        </a:rPr>
                        <a:t>PISA 2009</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95000"/>
                      </a:schemeClr>
                    </a:solidFill>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en-US" sz="2000" b="0" i="0" u="none" strike="noStrike" dirty="0">
                          <a:solidFill>
                            <a:srgbClr val="000000"/>
                          </a:solidFill>
                          <a:effectLst/>
                          <a:latin typeface="Calibri"/>
                        </a:rPr>
                        <a:t>Indonesia 2002/3</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pt-BR" sz="2000" b="0" i="0" u="none" strike="noStrike" dirty="0">
                          <a:solidFill>
                            <a:srgbClr val="000000"/>
                          </a:solidFill>
                          <a:effectLst/>
                          <a:latin typeface="Calibri"/>
                        </a:rPr>
                        <a:t>PISA 2003</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en-US" sz="2000" b="0" i="0" u="none" strike="noStrike" dirty="0">
                          <a:solidFill>
                            <a:srgbClr val="000000"/>
                          </a:solidFill>
                          <a:effectLst/>
                          <a:latin typeface="Calibri"/>
                        </a:rPr>
                        <a:t>Indonesia 2007</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is-IS" sz="2000" b="0" i="0" u="none" strike="noStrike" dirty="0">
                          <a:solidFill>
                            <a:srgbClr val="000000"/>
                          </a:solidFill>
                          <a:effectLst/>
                          <a:latin typeface="Calibri"/>
                        </a:rPr>
                        <a:t>PISA 2006</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en-US" sz="2000" b="0" i="0" u="none" strike="noStrike">
                          <a:solidFill>
                            <a:srgbClr val="000000"/>
                          </a:solidFill>
                          <a:effectLst/>
                          <a:latin typeface="Calibri"/>
                        </a:rPr>
                        <a:t>Indonesia 2012</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pt-BR" sz="2000" b="0" i="0" u="none" strike="noStrike" dirty="0">
                          <a:solidFill>
                            <a:srgbClr val="000000"/>
                          </a:solidFill>
                          <a:effectLst/>
                          <a:latin typeface="Calibri"/>
                        </a:rPr>
                        <a:t>PISA 2012</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95000"/>
                      </a:schemeClr>
                    </a:solidFill>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is-IS" sz="2000" b="0" i="0" u="none" strike="noStrike">
                          <a:solidFill>
                            <a:srgbClr val="000000"/>
                          </a:solidFill>
                          <a:effectLst/>
                          <a:latin typeface="Calibri"/>
                        </a:rPr>
                        <a:t>Peru 2000</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pt-BR" sz="2000" b="0" i="0" u="none" strike="noStrike" dirty="0">
                          <a:solidFill>
                            <a:srgbClr val="000000"/>
                          </a:solidFill>
                          <a:effectLst/>
                          <a:latin typeface="Calibri"/>
                        </a:rPr>
                        <a:t>PISA 2000</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is-IS" sz="2000" b="0" i="0" u="none" strike="noStrike" dirty="0">
                          <a:solidFill>
                            <a:srgbClr val="000000"/>
                          </a:solidFill>
                          <a:effectLst/>
                          <a:latin typeface="Calibri"/>
                        </a:rPr>
                        <a:t>Peru 2009</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is-IS" sz="2000" b="0" i="0" u="none" strike="noStrike" dirty="0">
                          <a:solidFill>
                            <a:srgbClr val="000000"/>
                          </a:solidFill>
                          <a:effectLst/>
                          <a:latin typeface="Calibri"/>
                        </a:rPr>
                        <a:t>PISA 2009</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is-IS" sz="2000" b="0" i="0" u="none" strike="noStrike" dirty="0">
                          <a:solidFill>
                            <a:srgbClr val="000000"/>
                          </a:solidFill>
                          <a:effectLst/>
                          <a:latin typeface="Calibri"/>
                        </a:rPr>
                        <a:t>Peru 2012</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pt-BR" sz="2000" b="0" i="0" u="none" strike="noStrike" dirty="0">
                          <a:solidFill>
                            <a:srgbClr val="000000"/>
                          </a:solidFill>
                          <a:effectLst/>
                          <a:latin typeface="Calibri"/>
                        </a:rPr>
                        <a:t>PISA 2012</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95000"/>
                      </a:schemeClr>
                    </a:solidFill>
                  </a:tcPr>
                </a:tc>
                <a:tc>
                  <a:txBody>
                    <a:bodyPr/>
                    <a:lstStyle/>
                    <a:p>
                      <a:pPr algn="ctr"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en-US" sz="2000" b="0" i="0" u="none" strike="noStrike" dirty="0">
                          <a:solidFill>
                            <a:srgbClr val="000000"/>
                          </a:solidFill>
                          <a:effectLst/>
                          <a:latin typeface="Calibri"/>
                        </a:rPr>
                        <a:t>Turkey 2003</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pt-BR" sz="2000" b="0" i="0" u="none" strike="noStrike" dirty="0">
                          <a:solidFill>
                            <a:srgbClr val="000000"/>
                          </a:solidFill>
                          <a:effectLst/>
                          <a:latin typeface="Calibri"/>
                        </a:rPr>
                        <a:t>PISA 2003</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is-IS" sz="2000" b="0" i="0" u="none" strike="noStrike" dirty="0">
                          <a:solidFill>
                            <a:srgbClr val="000000"/>
                          </a:solidFill>
                          <a:effectLst/>
                          <a:latin typeface="Calibri"/>
                        </a:rPr>
                        <a:t>Turkey 2008</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is-IS" sz="2000" b="0" i="0" u="none" strike="noStrike" dirty="0">
                          <a:solidFill>
                            <a:srgbClr val="000000"/>
                          </a:solidFill>
                          <a:effectLst/>
                          <a:latin typeface="Calibri"/>
                        </a:rPr>
                        <a:t>PISA 2009</a:t>
                      </a:r>
                    </a:p>
                  </a:txBody>
                  <a:tcPr marL="12700" marR="12700" marT="12700" marB="0" anchor="b">
                    <a:lnL>
                      <a:noFill/>
                    </a:lnL>
                    <a:lnR>
                      <a:noFill/>
                    </a:lnR>
                    <a:lnT>
                      <a:noFill/>
                    </a:lnT>
                    <a:lnB>
                      <a:noFill/>
                    </a:lnB>
                    <a:solidFill>
                      <a:schemeClr val="bg1">
                        <a:lumMod val="95000"/>
                      </a:schemeClr>
                    </a:solidFill>
                  </a:tcPr>
                </a:tc>
              </a:tr>
              <a:tr h="335522">
                <a:tc>
                  <a:txBody>
                    <a:bodyPr/>
                    <a:lstStyle/>
                    <a:p>
                      <a:pPr algn="l" fontAlgn="b"/>
                      <a:r>
                        <a:rPr lang="en-US" sz="2000" b="0" i="0" u="none" strike="noStrike" dirty="0">
                          <a:solidFill>
                            <a:srgbClr val="000000"/>
                          </a:solidFill>
                          <a:effectLst/>
                          <a:latin typeface="Calibri"/>
                        </a:rPr>
                        <a:t>Turkey 2012</a:t>
                      </a:r>
                    </a:p>
                  </a:txBody>
                  <a:tcPr marL="12700" marR="12700" marT="12700" marB="0" anchor="b">
                    <a:lnL>
                      <a:noFill/>
                    </a:lnL>
                    <a:lnR>
                      <a:noFill/>
                    </a:lnR>
                    <a:lnT>
                      <a:noFill/>
                    </a:lnT>
                    <a:lnB>
                      <a:noFill/>
                    </a:lnB>
                    <a:solidFill>
                      <a:schemeClr val="bg1">
                        <a:lumMod val="95000"/>
                      </a:schemeClr>
                    </a:solidFill>
                  </a:tcPr>
                </a:tc>
                <a:tc>
                  <a:txBody>
                    <a:bodyPr/>
                    <a:lstStyle/>
                    <a:p>
                      <a:pPr algn="ctr" fontAlgn="b"/>
                      <a:r>
                        <a:rPr lang="pt-BR" sz="2000" b="0" i="0" u="none" strike="noStrike" dirty="0">
                          <a:solidFill>
                            <a:srgbClr val="000000"/>
                          </a:solidFill>
                          <a:effectLst/>
                          <a:latin typeface="Calibri"/>
                        </a:rPr>
                        <a:t>PISA 2012</a:t>
                      </a:r>
                    </a:p>
                  </a:txBody>
                  <a:tcPr marL="12700" marR="12700" marT="12700" marB="0" anchor="b">
                    <a:lnL>
                      <a:noFill/>
                    </a:lnL>
                    <a:lnR>
                      <a:noFill/>
                    </a:lnR>
                    <a:lnT>
                      <a:noFill/>
                    </a:lnT>
                    <a:lnB>
                      <a:noFill/>
                    </a:lnB>
                    <a:solidFill>
                      <a:schemeClr val="bg1">
                        <a:lumMod val="95000"/>
                      </a:schemeClr>
                    </a:solidFill>
                  </a:tcPr>
                </a:tc>
              </a:tr>
            </a:tbl>
          </a:graphicData>
        </a:graphic>
      </p:graphicFrame>
      <p:sp>
        <p:nvSpPr>
          <p:cNvPr id="5" name="Left-Right Arrow Callout 4"/>
          <p:cNvSpPr/>
          <p:nvPr/>
        </p:nvSpPr>
        <p:spPr>
          <a:xfrm>
            <a:off x="5993822" y="1667777"/>
            <a:ext cx="1258976" cy="437948"/>
          </a:xfrm>
          <a:prstGeom prst="leftRightArrowCallout">
            <a:avLst/>
          </a:prstGeom>
          <a:solidFill>
            <a:srgbClr val="FF008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COMBINE</a:t>
            </a:r>
            <a:endParaRPr lang="en-US" sz="800" dirty="0"/>
          </a:p>
        </p:txBody>
      </p:sp>
      <p:sp>
        <p:nvSpPr>
          <p:cNvPr id="6" name="Rounded Rectangle 5"/>
          <p:cNvSpPr/>
          <p:nvPr/>
        </p:nvSpPr>
        <p:spPr>
          <a:xfrm>
            <a:off x="4239342" y="5695548"/>
            <a:ext cx="4447458" cy="1162452"/>
          </a:xfrm>
          <a:prstGeom prst="round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0338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545695"/>
          </a:xfrm>
        </p:spPr>
        <p:txBody>
          <a:bodyPr>
            <a:normAutofit fontScale="90000"/>
          </a:bodyPr>
          <a:lstStyle/>
          <a:p>
            <a:r>
              <a:rPr lang="en-US" dirty="0" smtClean="0"/>
              <a:t>Case Study </a:t>
            </a:r>
            <a:br>
              <a:rPr lang="en-US" dirty="0" smtClean="0"/>
            </a:br>
            <a:r>
              <a:rPr lang="en-US" sz="6000" b="1" dirty="0" smtClean="0"/>
              <a:t>TURKEY</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5555" y="2274007"/>
            <a:ext cx="5388829" cy="35943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359118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1016"/>
            <a:ext cx="8305801" cy="915559"/>
          </a:xfrm>
          <a:solidFill>
            <a:srgbClr val="FF0000"/>
          </a:solidFill>
        </p:spPr>
        <p:txBody>
          <a:bodyPr>
            <a:normAutofit fontScale="90000"/>
          </a:bodyPr>
          <a:lstStyle/>
          <a:p>
            <a:r>
              <a:rPr lang="en-US" dirty="0" smtClean="0">
                <a:solidFill>
                  <a:srgbClr val="FFFFFF"/>
                </a:solidFill>
              </a:rPr>
              <a:t>Literature: Turkey’s education system</a:t>
            </a:r>
            <a:endParaRPr lang="en-US" dirty="0">
              <a:solidFill>
                <a:srgbClr val="FFFFFF"/>
              </a:solidFill>
            </a:endParaRPr>
          </a:p>
        </p:txBody>
      </p:sp>
      <p:sp>
        <p:nvSpPr>
          <p:cNvPr id="3" name="Content Placeholder 2"/>
          <p:cNvSpPr>
            <a:spLocks noGrp="1"/>
          </p:cNvSpPr>
          <p:nvPr>
            <p:ph idx="1"/>
          </p:nvPr>
        </p:nvSpPr>
        <p:spPr>
          <a:xfrm>
            <a:off x="457199" y="1454821"/>
            <a:ext cx="5774691" cy="5165846"/>
          </a:xfrm>
        </p:spPr>
        <p:txBody>
          <a:bodyPr>
            <a:normAutofit fontScale="47500" lnSpcReduction="20000"/>
          </a:bodyPr>
          <a:lstStyle/>
          <a:p>
            <a:pPr marL="0" indent="0" algn="just">
              <a:buNone/>
            </a:pPr>
            <a:endParaRPr lang="en-US" b="1" dirty="0" smtClean="0">
              <a:solidFill>
                <a:srgbClr val="66CCFF"/>
              </a:solidFill>
            </a:endParaRPr>
          </a:p>
          <a:p>
            <a:pPr algn="just"/>
            <a:r>
              <a:rPr lang="en-GB" dirty="0" smtClean="0">
                <a:solidFill>
                  <a:srgbClr val="FF0000"/>
                </a:solidFill>
              </a:rPr>
              <a:t>Uncontested literature</a:t>
            </a:r>
            <a:r>
              <a:rPr lang="en-GB" dirty="0" smtClean="0"/>
              <a:t> showing that Turkey has made significant progress, both in terms of learning outcomes, access &amp; attainment.</a:t>
            </a:r>
          </a:p>
          <a:p>
            <a:pPr lvl="1" algn="just"/>
            <a:r>
              <a:rPr lang="en-GB" dirty="0" smtClean="0"/>
              <a:t>Access &amp; attainment </a:t>
            </a:r>
            <a:r>
              <a:rPr lang="en-GB" dirty="0"/>
              <a:t>(</a:t>
            </a:r>
            <a:r>
              <a:rPr lang="en-GB" dirty="0" err="1"/>
              <a:t>Aydagül</a:t>
            </a:r>
            <a:r>
              <a:rPr lang="en-GB" dirty="0"/>
              <a:t>, 2008a; </a:t>
            </a:r>
            <a:r>
              <a:rPr lang="en-GB" dirty="0" err="1"/>
              <a:t>Dülger</a:t>
            </a:r>
            <a:r>
              <a:rPr lang="en-GB" dirty="0"/>
              <a:t>, 2004), </a:t>
            </a:r>
            <a:endParaRPr lang="en-GB" dirty="0" smtClean="0"/>
          </a:p>
          <a:p>
            <a:pPr lvl="1" algn="just"/>
            <a:r>
              <a:rPr lang="en-GB" dirty="0"/>
              <a:t>C</a:t>
            </a:r>
            <a:r>
              <a:rPr lang="en-GB" dirty="0" smtClean="0"/>
              <a:t>losing </a:t>
            </a:r>
            <a:r>
              <a:rPr lang="en-GB" dirty="0"/>
              <a:t>the gender gap (</a:t>
            </a:r>
            <a:r>
              <a:rPr lang="en-GB" dirty="0" err="1"/>
              <a:t>Tansel</a:t>
            </a:r>
            <a:r>
              <a:rPr lang="en-GB" dirty="0"/>
              <a:t>, 2002), </a:t>
            </a:r>
          </a:p>
          <a:p>
            <a:pPr lvl="1" algn="just"/>
            <a:r>
              <a:rPr lang="en-GB" dirty="0" smtClean="0"/>
              <a:t>But less </a:t>
            </a:r>
            <a:r>
              <a:rPr lang="en-GB" dirty="0"/>
              <a:t>successful in the eastern </a:t>
            </a:r>
            <a:r>
              <a:rPr lang="en-GB" dirty="0" smtClean="0"/>
              <a:t>&amp; south </a:t>
            </a:r>
            <a:r>
              <a:rPr lang="en-GB" dirty="0"/>
              <a:t>eastern regions of Turkey (</a:t>
            </a:r>
            <a:r>
              <a:rPr lang="en-GB" dirty="0" err="1"/>
              <a:t>Kırdar</a:t>
            </a:r>
            <a:r>
              <a:rPr lang="en-GB" dirty="0"/>
              <a:t>, 2009; </a:t>
            </a:r>
            <a:r>
              <a:rPr lang="en-GB" dirty="0" err="1"/>
              <a:t>O’Dwyer</a:t>
            </a:r>
            <a:r>
              <a:rPr lang="en-GB" dirty="0"/>
              <a:t>, </a:t>
            </a:r>
            <a:r>
              <a:rPr lang="en-GB" dirty="0" err="1"/>
              <a:t>Aksit</a:t>
            </a:r>
            <a:r>
              <a:rPr lang="en-GB" dirty="0"/>
              <a:t>, &amp; Sands, 2010). </a:t>
            </a:r>
            <a:endParaRPr lang="en-GB" i="1" dirty="0" smtClean="0">
              <a:solidFill>
                <a:srgbClr val="FF0000"/>
              </a:solidFill>
            </a:endParaRPr>
          </a:p>
          <a:p>
            <a:pPr algn="just"/>
            <a:endParaRPr lang="en-ZA" dirty="0">
              <a:solidFill>
                <a:srgbClr val="FF0000"/>
              </a:solidFill>
            </a:endParaRPr>
          </a:p>
          <a:p>
            <a:pPr algn="just"/>
            <a:r>
              <a:rPr lang="en-GB" dirty="0"/>
              <a:t>‘Rapid Coverage for Compulsory Education Program of 1997’ where </a:t>
            </a:r>
            <a:r>
              <a:rPr lang="en-GB" dirty="0">
                <a:solidFill>
                  <a:srgbClr val="FF0000"/>
                </a:solidFill>
              </a:rPr>
              <a:t>over 1 million students enrolled </a:t>
            </a:r>
            <a:r>
              <a:rPr lang="en-GB" dirty="0"/>
              <a:t>in Grades 1-8 in the six year period 1997-2002 (</a:t>
            </a:r>
            <a:r>
              <a:rPr lang="en-GB" dirty="0" err="1"/>
              <a:t>Dülger</a:t>
            </a:r>
            <a:r>
              <a:rPr lang="en-GB" dirty="0"/>
              <a:t>, 2004</a:t>
            </a:r>
            <a:r>
              <a:rPr lang="en-GB" dirty="0" smtClean="0"/>
              <a:t>)</a:t>
            </a:r>
            <a:endParaRPr lang="en-GB" dirty="0"/>
          </a:p>
          <a:p>
            <a:pPr algn="just"/>
            <a:endParaRPr lang="en-GB" dirty="0" smtClean="0"/>
          </a:p>
          <a:p>
            <a:pPr algn="just"/>
            <a:r>
              <a:rPr lang="en-GB" dirty="0"/>
              <a:t>P</a:t>
            </a:r>
            <a:r>
              <a:rPr lang="en-GB" dirty="0" smtClean="0"/>
              <a:t>rogress </a:t>
            </a:r>
            <a:r>
              <a:rPr lang="en-GB" dirty="0"/>
              <a:t>in equity in response to the Ninth Development Plan (covering 2007-2013) which “</a:t>
            </a:r>
            <a:r>
              <a:rPr lang="en-GB" dirty="0">
                <a:solidFill>
                  <a:srgbClr val="FF0000"/>
                </a:solidFill>
              </a:rPr>
              <a:t>prioritizes girls and students in rural areas and addresses dropouts as important policy issues</a:t>
            </a:r>
            <a:r>
              <a:rPr lang="en-GB" dirty="0"/>
              <a:t>” (</a:t>
            </a:r>
            <a:r>
              <a:rPr lang="en-GB" dirty="0" err="1"/>
              <a:t>Aydagül</a:t>
            </a:r>
            <a:r>
              <a:rPr lang="en-GB" dirty="0"/>
              <a:t>, 2008a, p. 402). This included bussing students, expanding boarding schools as well as free textbooks and school meals to low-income students (</a:t>
            </a:r>
            <a:r>
              <a:rPr lang="en-GB" dirty="0" err="1"/>
              <a:t>Dülger</a:t>
            </a:r>
            <a:r>
              <a:rPr lang="en-GB" dirty="0"/>
              <a:t>, 2004). </a:t>
            </a:r>
            <a:endParaRPr lang="en-GB" dirty="0" smtClean="0"/>
          </a:p>
          <a:p>
            <a:pPr algn="just"/>
            <a:endParaRPr lang="en-ZA" dirty="0">
              <a:solidFill>
                <a:srgbClr val="FF0000"/>
              </a:solidFill>
            </a:endParaRPr>
          </a:p>
          <a:p>
            <a:pPr algn="just"/>
            <a:r>
              <a:rPr lang="en-GB" dirty="0"/>
              <a:t>Notwithstanding the above achievements, most authors also emphasise the </a:t>
            </a:r>
            <a:r>
              <a:rPr lang="en-GB" dirty="0">
                <a:solidFill>
                  <a:srgbClr val="FF0000"/>
                </a:solidFill>
              </a:rPr>
              <a:t>high levels of inequality </a:t>
            </a:r>
            <a:r>
              <a:rPr lang="en-GB" dirty="0"/>
              <a:t>in the system. The major dimensions of inequality are typical of those found in the literature: household income, parental education and occupation, rural/urban status, ethnicity and school selectivity (</a:t>
            </a:r>
            <a:r>
              <a:rPr lang="en-GB" dirty="0" err="1"/>
              <a:t>Alacacı</a:t>
            </a:r>
            <a:r>
              <a:rPr lang="en-GB" dirty="0"/>
              <a:t> &amp; </a:t>
            </a:r>
            <a:r>
              <a:rPr lang="en-GB" dirty="0" err="1"/>
              <a:t>Erbaş</a:t>
            </a:r>
            <a:r>
              <a:rPr lang="en-GB" dirty="0"/>
              <a:t>, 2010; </a:t>
            </a:r>
            <a:r>
              <a:rPr lang="en-GB" dirty="0" err="1"/>
              <a:t>Kırdar</a:t>
            </a:r>
            <a:r>
              <a:rPr lang="en-GB" dirty="0"/>
              <a:t>, 2009; </a:t>
            </a:r>
            <a:r>
              <a:rPr lang="en-GB" dirty="0" err="1"/>
              <a:t>Köseleci</a:t>
            </a:r>
            <a:r>
              <a:rPr lang="en-GB" dirty="0"/>
              <a:t>, 2015; Rankin &amp; </a:t>
            </a:r>
            <a:r>
              <a:rPr lang="en-GB" dirty="0" err="1"/>
              <a:t>Aytac</a:t>
            </a:r>
            <a:r>
              <a:rPr lang="en-GB" dirty="0"/>
              <a:t>, 2006).</a:t>
            </a:r>
            <a:r>
              <a:rPr lang="en-ZA" dirty="0"/>
              <a:t> </a:t>
            </a:r>
          </a:p>
          <a:p>
            <a:pPr marL="0" indent="0" algn="just">
              <a:buNone/>
            </a:pPr>
            <a:endParaRPr lang="en-ZA" dirty="0"/>
          </a:p>
          <a:p>
            <a:pPr algn="just"/>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7AF16DE-A0D5-4438-950F-5B1E159C2C28}" type="slidenum">
              <a:rPr lang="en-US" smtClean="0"/>
              <a:t>18</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0733" y="3365822"/>
            <a:ext cx="1722267" cy="1148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97285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a:bodyPr>
          <a:lstStyle/>
          <a:p>
            <a:r>
              <a:rPr lang="en-US" sz="3600" dirty="0" smtClean="0">
                <a:solidFill>
                  <a:srgbClr val="FFFFFF"/>
                </a:solidFill>
              </a:rPr>
              <a:t>Turkey 2003</a:t>
            </a:r>
            <a:r>
              <a:rPr lang="en-US" sz="3600" dirty="0" smtClean="0">
                <a:solidFill>
                  <a:srgbClr val="FFFFFF"/>
                </a:solidFill>
                <a:sym typeface="Wingdings"/>
              </a:rPr>
              <a:t>2012 (Coverage Index 3)</a:t>
            </a:r>
            <a:endParaRPr lang="en-US" sz="3600" dirty="0">
              <a:solidFill>
                <a:srgbClr val="FFFFFF"/>
              </a:solidFill>
            </a:endParaRPr>
          </a:p>
        </p:txBody>
      </p:sp>
      <p:graphicFrame>
        <p:nvGraphicFramePr>
          <p:cNvPr id="4" name="Chart 3"/>
          <p:cNvGraphicFramePr>
            <a:graphicFrameLocks/>
          </p:cNvGraphicFramePr>
          <p:nvPr>
            <p:extLst>
              <p:ext uri="{D42A27DB-BD31-4B8C-83A1-F6EECF244321}">
                <p14:modId xmlns:p14="http://schemas.microsoft.com/office/powerpoint/2010/main" val="809965477"/>
              </p:ext>
            </p:extLst>
          </p:nvPr>
        </p:nvGraphicFramePr>
        <p:xfrm>
          <a:off x="109477" y="1417638"/>
          <a:ext cx="9034524" cy="544036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34962" y="1417638"/>
            <a:ext cx="3306181" cy="544036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5748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533649621"/>
              </p:ext>
            </p:extLst>
          </p:nvPr>
        </p:nvGraphicFramePr>
        <p:xfrm>
          <a:off x="36019" y="89342"/>
          <a:ext cx="4229100" cy="31538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2609393388"/>
              </p:ext>
            </p:extLst>
          </p:nvPr>
        </p:nvGraphicFramePr>
        <p:xfrm>
          <a:off x="4265119" y="76642"/>
          <a:ext cx="4642485" cy="3080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3080001770"/>
              </p:ext>
            </p:extLst>
          </p:nvPr>
        </p:nvGraphicFramePr>
        <p:xfrm>
          <a:off x="41734" y="3664453"/>
          <a:ext cx="4223385" cy="30799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p14="http://schemas.microsoft.com/office/powerpoint/2010/main" val="3109348774"/>
              </p:ext>
            </p:extLst>
          </p:nvPr>
        </p:nvGraphicFramePr>
        <p:xfrm>
          <a:off x="4265119" y="3683939"/>
          <a:ext cx="4642485" cy="2856865"/>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p:cNvSpPr txBox="1"/>
          <p:nvPr/>
        </p:nvSpPr>
        <p:spPr>
          <a:xfrm>
            <a:off x="553172" y="3230491"/>
            <a:ext cx="2453364" cy="584775"/>
          </a:xfrm>
          <a:prstGeom prst="rect">
            <a:avLst/>
          </a:prstGeom>
          <a:solidFill>
            <a:schemeClr val="bg1">
              <a:lumMod val="95000"/>
            </a:schemeClr>
          </a:solidFill>
        </p:spPr>
        <p:txBody>
          <a:bodyPr wrap="none" rtlCol="0">
            <a:spAutoFit/>
          </a:bodyPr>
          <a:lstStyle/>
          <a:p>
            <a:r>
              <a:rPr lang="en-US" sz="3200" b="1" dirty="0" smtClean="0">
                <a:solidFill>
                  <a:srgbClr val="FF0000"/>
                </a:solidFill>
              </a:rPr>
              <a:t>%</a:t>
            </a:r>
            <a:r>
              <a:rPr lang="en-US" b="1" dirty="0" smtClean="0">
                <a:solidFill>
                  <a:srgbClr val="000000"/>
                </a:solidFill>
              </a:rPr>
              <a:t> </a:t>
            </a:r>
            <a:r>
              <a:rPr lang="en-US" dirty="0" smtClean="0"/>
              <a:t>of </a:t>
            </a:r>
            <a:r>
              <a:rPr lang="en-US" dirty="0" smtClean="0"/>
              <a:t>students per level</a:t>
            </a:r>
            <a:endParaRPr lang="en-US" dirty="0"/>
          </a:p>
        </p:txBody>
      </p:sp>
      <p:sp>
        <p:nvSpPr>
          <p:cNvPr id="9" name="TextBox 8"/>
          <p:cNvSpPr txBox="1"/>
          <p:nvPr/>
        </p:nvSpPr>
        <p:spPr>
          <a:xfrm>
            <a:off x="5253954" y="3230491"/>
            <a:ext cx="2358787" cy="584775"/>
          </a:xfrm>
          <a:prstGeom prst="rect">
            <a:avLst/>
          </a:prstGeom>
          <a:solidFill>
            <a:schemeClr val="bg1">
              <a:lumMod val="95000"/>
            </a:schemeClr>
          </a:solidFill>
        </p:spPr>
        <p:txBody>
          <a:bodyPr wrap="none" rtlCol="0">
            <a:spAutoFit/>
          </a:bodyPr>
          <a:lstStyle/>
          <a:p>
            <a:r>
              <a:rPr lang="en-US" sz="3200" b="1" dirty="0" smtClean="0">
                <a:solidFill>
                  <a:srgbClr val="FF0000"/>
                </a:solidFill>
              </a:rPr>
              <a:t>#</a:t>
            </a:r>
            <a:r>
              <a:rPr lang="en-US" b="1" dirty="0" smtClean="0">
                <a:solidFill>
                  <a:srgbClr val="000000"/>
                </a:solidFill>
              </a:rPr>
              <a:t> </a:t>
            </a:r>
            <a:r>
              <a:rPr lang="en-US" dirty="0" smtClean="0"/>
              <a:t>of </a:t>
            </a:r>
            <a:r>
              <a:rPr lang="en-US" dirty="0" smtClean="0"/>
              <a:t>students per level</a:t>
            </a:r>
            <a:endParaRPr lang="en-US" dirty="0"/>
          </a:p>
        </p:txBody>
      </p:sp>
      <p:cxnSp>
        <p:nvCxnSpPr>
          <p:cNvPr id="11" name="Straight Connector 10"/>
          <p:cNvCxnSpPr/>
          <p:nvPr/>
        </p:nvCxnSpPr>
        <p:spPr>
          <a:xfrm>
            <a:off x="4265119" y="76642"/>
            <a:ext cx="0" cy="678135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6054035" y="3908691"/>
            <a:ext cx="2266158" cy="2321128"/>
          </a:xfrm>
          <a:prstGeom prst="ellipse">
            <a:avLst/>
          </a:prstGeom>
          <a:noFill/>
          <a:ln w="38100"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6163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6-29 at 8.09.1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40" y="1733176"/>
            <a:ext cx="2911209" cy="3795058"/>
          </a:xfrm>
          <a:prstGeom prst="rect">
            <a:avLst/>
          </a:prstGeom>
        </p:spPr>
      </p:pic>
      <p:pic>
        <p:nvPicPr>
          <p:cNvPr id="5" name="Picture 4" descr="Screen Shot 2016-06-29 at 8.09.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9187" y="1733717"/>
            <a:ext cx="2937370" cy="3814694"/>
          </a:xfrm>
          <a:prstGeom prst="rect">
            <a:avLst/>
          </a:prstGeom>
        </p:spPr>
      </p:pic>
      <p:pic>
        <p:nvPicPr>
          <p:cNvPr id="6" name="Picture 5" descr="Screen Shot 2016-06-29 at 8.10.5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7028" y="1705327"/>
            <a:ext cx="2936972" cy="3868896"/>
          </a:xfrm>
          <a:prstGeom prst="rect">
            <a:avLst/>
          </a:prstGeom>
        </p:spPr>
      </p:pic>
      <p:sp>
        <p:nvSpPr>
          <p:cNvPr id="2" name="TextBox 1"/>
          <p:cNvSpPr txBox="1"/>
          <p:nvPr/>
        </p:nvSpPr>
        <p:spPr>
          <a:xfrm>
            <a:off x="1568743" y="634914"/>
            <a:ext cx="6444142" cy="400110"/>
          </a:xfrm>
          <a:prstGeom prst="rect">
            <a:avLst/>
          </a:prstGeom>
          <a:noFill/>
        </p:spPr>
        <p:txBody>
          <a:bodyPr wrap="none" rtlCol="0">
            <a:spAutoFit/>
          </a:bodyPr>
          <a:lstStyle/>
          <a:p>
            <a:r>
              <a:rPr lang="en-US" sz="2000" b="1" dirty="0" smtClean="0"/>
              <a:t>In order to disaggregate you need household survey data</a:t>
            </a:r>
            <a:r>
              <a:rPr lang="is-IS" sz="2000" b="1" dirty="0" smtClean="0"/>
              <a:t>…</a:t>
            </a:r>
            <a:endParaRPr lang="en-US" sz="2000" b="1" dirty="0"/>
          </a:p>
        </p:txBody>
      </p:sp>
    </p:spTree>
    <p:extLst>
      <p:ext uri="{BB962C8B-B14F-4D97-AF65-F5344CB8AC3E}">
        <p14:creationId xmlns:p14="http://schemas.microsoft.com/office/powerpoint/2010/main" val="4205365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rotWithShape="1">
          <a:blip r:embed="rId2">
            <a:extLst>
              <a:ext uri="{28A0092B-C50C-407E-A947-70E740481C1C}">
                <a14:useLocalDpi xmlns:a14="http://schemas.microsoft.com/office/drawing/2010/main" val="0"/>
              </a:ext>
            </a:extLst>
          </a:blip>
          <a:srcRect b="6746"/>
          <a:stretch/>
        </p:blipFill>
        <p:spPr bwMode="auto">
          <a:xfrm>
            <a:off x="457199" y="1258498"/>
            <a:ext cx="8305801" cy="5599502"/>
          </a:xfrm>
          <a:prstGeom prst="rect">
            <a:avLst/>
          </a:prstGeom>
          <a:noFill/>
          <a:ln>
            <a:noFill/>
          </a:ln>
          <a:extLst>
            <a:ext uri="{53640926-AAD7-44d8-BBD7-CCE9431645EC}">
              <a14:shadowObscured xmlns:a14="http://schemas.microsoft.com/office/drawing/2010/main" xmlns=""/>
            </a:ext>
          </a:extLst>
        </p:spPr>
      </p:pic>
      <p:sp>
        <p:nvSpPr>
          <p:cNvPr id="2" name="Title 1"/>
          <p:cNvSpPr>
            <a:spLocks noGrp="1"/>
          </p:cNvSpPr>
          <p:nvPr>
            <p:ph type="title"/>
          </p:nvPr>
        </p:nvSpPr>
        <p:spPr>
          <a:xfrm>
            <a:off x="457199" y="149350"/>
            <a:ext cx="8305801" cy="1191406"/>
          </a:xfrm>
          <a:solidFill>
            <a:srgbClr val="FF0080"/>
          </a:solidFill>
        </p:spPr>
        <p:txBody>
          <a:bodyPr/>
          <a:lstStyle/>
          <a:p>
            <a:r>
              <a:rPr lang="en-US" sz="2400" dirty="0" smtClean="0">
                <a:solidFill>
                  <a:srgbClr val="FFFFFF"/>
                </a:solidFill>
              </a:rPr>
              <a:t>Alternatively one can use household survey data to ask the same question: DHS 2003, DHS 2008, DHS 2012</a:t>
            </a:r>
            <a:endParaRPr lang="en-US" sz="2400" i="1" dirty="0">
              <a:solidFill>
                <a:srgbClr val="FFFFFF"/>
              </a:solidFill>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7AF16DE-A0D5-4438-950F-5B1E159C2C28}" type="slidenum">
              <a:rPr lang="en-US" smtClean="0"/>
              <a:t>22</a:t>
            </a:fld>
            <a:endParaRPr lang="en-US"/>
          </a:p>
        </p:txBody>
      </p:sp>
    </p:spTree>
    <p:extLst>
      <p:ext uri="{BB962C8B-B14F-4D97-AF65-F5344CB8AC3E}">
        <p14:creationId xmlns:p14="http://schemas.microsoft.com/office/powerpoint/2010/main" val="34218439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1016"/>
            <a:ext cx="8305801" cy="915559"/>
          </a:xfrm>
          <a:solidFill>
            <a:srgbClr val="00FF00"/>
          </a:solidFill>
        </p:spPr>
        <p:txBody>
          <a:bodyPr/>
          <a:lstStyle/>
          <a:p>
            <a:r>
              <a:rPr lang="en-US" dirty="0" smtClean="0">
                <a:solidFill>
                  <a:srgbClr val="FFFFFF"/>
                </a:solidFill>
              </a:rPr>
              <a:t>Existing Turkish academic literature </a:t>
            </a:r>
            <a:endParaRPr lang="en-US" dirty="0">
              <a:solidFill>
                <a:srgbClr val="FFFFFF"/>
              </a:solidFill>
            </a:endParaRPr>
          </a:p>
        </p:txBody>
      </p:sp>
      <p:sp>
        <p:nvSpPr>
          <p:cNvPr id="3" name="Content Placeholder 2"/>
          <p:cNvSpPr>
            <a:spLocks noGrp="1"/>
          </p:cNvSpPr>
          <p:nvPr>
            <p:ph idx="1"/>
          </p:nvPr>
        </p:nvSpPr>
        <p:spPr>
          <a:xfrm>
            <a:off x="457199" y="1711193"/>
            <a:ext cx="8229601" cy="4674906"/>
          </a:xfrm>
        </p:spPr>
        <p:txBody>
          <a:bodyPr>
            <a:normAutofit fontScale="92500" lnSpcReduction="10000"/>
          </a:bodyPr>
          <a:lstStyle/>
          <a:p>
            <a:pPr algn="just"/>
            <a:r>
              <a:rPr lang="en-US" sz="1800" dirty="0" smtClean="0">
                <a:solidFill>
                  <a:srgbClr val="000000"/>
                </a:solidFill>
              </a:rPr>
              <a:t>Almost no discussion in peer-reviewed literature using Turkey’s PISA results of the impact of low and changing sample representivity. </a:t>
            </a:r>
          </a:p>
          <a:p>
            <a:pPr algn="just"/>
            <a:endParaRPr lang="en-US" sz="1800" dirty="0" smtClean="0">
              <a:solidFill>
                <a:srgbClr val="000000"/>
              </a:solidFill>
            </a:endParaRPr>
          </a:p>
          <a:p>
            <a:pPr algn="just"/>
            <a:r>
              <a:rPr lang="en-GB" sz="1800" dirty="0" err="1">
                <a:solidFill>
                  <a:srgbClr val="FF0000"/>
                </a:solidFill>
              </a:rPr>
              <a:t>Gür</a:t>
            </a:r>
            <a:r>
              <a:rPr lang="en-GB" sz="1800" dirty="0">
                <a:solidFill>
                  <a:srgbClr val="FF0000"/>
                </a:solidFill>
              </a:rPr>
              <a:t>, </a:t>
            </a:r>
            <a:r>
              <a:rPr lang="en-GB" sz="1800" dirty="0" err="1">
                <a:solidFill>
                  <a:srgbClr val="FF0000"/>
                </a:solidFill>
              </a:rPr>
              <a:t>Çelik</a:t>
            </a:r>
            <a:r>
              <a:rPr lang="en-GB" sz="1800" dirty="0">
                <a:solidFill>
                  <a:srgbClr val="FF0000"/>
                </a:solidFill>
              </a:rPr>
              <a:t> &amp; </a:t>
            </a:r>
            <a:r>
              <a:rPr lang="en-GB" sz="1800" dirty="0" err="1">
                <a:solidFill>
                  <a:srgbClr val="FF0000"/>
                </a:solidFill>
              </a:rPr>
              <a:t>Özoglu</a:t>
            </a:r>
            <a:r>
              <a:rPr lang="en-GB" sz="1800" dirty="0">
                <a:solidFill>
                  <a:srgbClr val="FF0000"/>
                </a:solidFill>
              </a:rPr>
              <a:t> </a:t>
            </a:r>
            <a:r>
              <a:rPr lang="en-GB" sz="1800" dirty="0"/>
              <a:t>(2012) do not mention that less than half of Turkish 15 year olds were actually eligible for PISA 2003 in the first place, which is perhaps the most self-evident </a:t>
            </a:r>
            <a:r>
              <a:rPr lang="en-GB" sz="1800" b="1" dirty="0"/>
              <a:t>critique</a:t>
            </a:r>
            <a:r>
              <a:rPr lang="en-ZA" sz="1800" b="1" dirty="0"/>
              <a:t> </a:t>
            </a:r>
            <a:endParaRPr lang="en-ZA" sz="1800" b="1" dirty="0" smtClean="0"/>
          </a:p>
          <a:p>
            <a:pPr algn="just"/>
            <a:r>
              <a:rPr lang="en-GB" sz="1800" dirty="0" smtClean="0"/>
              <a:t>Similarly</a:t>
            </a:r>
            <a:r>
              <a:rPr lang="en-GB" sz="1800" dirty="0" smtClean="0">
                <a:solidFill>
                  <a:srgbClr val="FF0000"/>
                </a:solidFill>
              </a:rPr>
              <a:t> </a:t>
            </a:r>
            <a:r>
              <a:rPr lang="en-GB" sz="1800" dirty="0" err="1">
                <a:solidFill>
                  <a:srgbClr val="FF0000"/>
                </a:solidFill>
              </a:rPr>
              <a:t>Alacaci</a:t>
            </a:r>
            <a:r>
              <a:rPr lang="en-GB" sz="1800" dirty="0">
                <a:solidFill>
                  <a:srgbClr val="FF0000"/>
                </a:solidFill>
              </a:rPr>
              <a:t> &amp; </a:t>
            </a:r>
            <a:r>
              <a:rPr lang="en-GB" sz="1800" dirty="0" err="1">
                <a:solidFill>
                  <a:srgbClr val="FF0000"/>
                </a:solidFill>
              </a:rPr>
              <a:t>Erbas</a:t>
            </a:r>
            <a:r>
              <a:rPr lang="en-GB" sz="1800" dirty="0">
                <a:solidFill>
                  <a:srgbClr val="FF0000"/>
                </a:solidFill>
              </a:rPr>
              <a:t> </a:t>
            </a:r>
            <a:r>
              <a:rPr lang="en-GB" sz="1800" dirty="0"/>
              <a:t>(2010) analyse PISA 2006 data and focus on </a:t>
            </a:r>
            <a:r>
              <a:rPr lang="en-GB" sz="1800" b="1" dirty="0"/>
              <a:t>inequality</a:t>
            </a:r>
            <a:r>
              <a:rPr lang="en-GB" sz="1800" dirty="0"/>
              <a:t> but do not mention that less than half of 15 year olds (CI3=47%) were eligible for the PISA sample in Turkey </a:t>
            </a:r>
            <a:endParaRPr lang="en-GB" sz="1800" dirty="0" smtClean="0"/>
          </a:p>
          <a:p>
            <a:pPr algn="just"/>
            <a:r>
              <a:rPr lang="en-GB" sz="1800" dirty="0"/>
              <a:t>The same can be said for a more recent analysis by </a:t>
            </a:r>
            <a:r>
              <a:rPr lang="en-GB" sz="1800" dirty="0" err="1">
                <a:solidFill>
                  <a:srgbClr val="FF0000"/>
                </a:solidFill>
              </a:rPr>
              <a:t>Özdemir</a:t>
            </a:r>
            <a:r>
              <a:rPr lang="en-GB" sz="1800" dirty="0">
                <a:solidFill>
                  <a:srgbClr val="FF0000"/>
                </a:solidFill>
              </a:rPr>
              <a:t> </a:t>
            </a:r>
            <a:r>
              <a:rPr lang="en-GB" sz="1800" dirty="0"/>
              <a:t>(2016) on “</a:t>
            </a:r>
            <a:r>
              <a:rPr lang="en-GB" sz="1800" b="1" dirty="0"/>
              <a:t>Equity</a:t>
            </a:r>
            <a:r>
              <a:rPr lang="en-GB" sz="1800" dirty="0"/>
              <a:t> in the Turkish Education System” which analyses PISA 2012 data, which again, is only representative of 2 of every 3 (CI3=68%) 15-16 year olds, according to the OECD</a:t>
            </a:r>
            <a:r>
              <a:rPr lang="en-ZA" sz="1800" dirty="0"/>
              <a:t> </a:t>
            </a:r>
            <a:endParaRPr lang="en-ZA" sz="1800" dirty="0" smtClean="0"/>
          </a:p>
          <a:p>
            <a:pPr algn="just"/>
            <a:r>
              <a:rPr lang="en-ZA" sz="1800" dirty="0" smtClean="0">
                <a:solidFill>
                  <a:srgbClr val="000000"/>
                </a:solidFill>
              </a:rPr>
              <a:t>One exception: </a:t>
            </a:r>
            <a:r>
              <a:rPr lang="en-GB" sz="1800" dirty="0" err="1">
                <a:solidFill>
                  <a:srgbClr val="FF0000"/>
                </a:solidFill>
              </a:rPr>
              <a:t>Köseleci</a:t>
            </a:r>
            <a:r>
              <a:rPr lang="en-GB" sz="1800" dirty="0">
                <a:solidFill>
                  <a:srgbClr val="FF0000"/>
                </a:solidFill>
              </a:rPr>
              <a:t> &amp; </a:t>
            </a:r>
            <a:r>
              <a:rPr lang="en-GB" sz="1800" dirty="0" err="1">
                <a:solidFill>
                  <a:srgbClr val="FF0000"/>
                </a:solidFill>
              </a:rPr>
              <a:t>Şaşmaz</a:t>
            </a:r>
            <a:r>
              <a:rPr lang="en-GB" sz="1800" dirty="0">
                <a:solidFill>
                  <a:srgbClr val="FF0000"/>
                </a:solidFill>
              </a:rPr>
              <a:t> </a:t>
            </a:r>
            <a:r>
              <a:rPr lang="en-GB" sz="1800" dirty="0"/>
              <a:t>(2011, p. 128) who caution that “</a:t>
            </a:r>
            <a:r>
              <a:rPr lang="en-GB" sz="1800" i="1" dirty="0"/>
              <a:t>it should be kept in mind that PISA does not cover all 15-year-old children but students of this age</a:t>
            </a:r>
            <a:r>
              <a:rPr lang="en-GB" sz="1800" dirty="0"/>
              <a:t>.”</a:t>
            </a:r>
            <a:r>
              <a:rPr lang="en-ZA" sz="1800" dirty="0"/>
              <a:t> </a:t>
            </a:r>
            <a:endParaRPr lang="en-ZA" sz="1800" dirty="0" smtClean="0"/>
          </a:p>
          <a:p>
            <a:pPr algn="just"/>
            <a:r>
              <a:rPr lang="en-GB" sz="1800" dirty="0"/>
              <a:t>“</a:t>
            </a:r>
            <a:r>
              <a:rPr lang="en-GB" sz="1800" i="1" dirty="0"/>
              <a:t>When children who are not enrolled in schools, who are most likely at a lower knowledge and skill level are also accounted for, Turkey’s average performance and level distribution will be worse than what is reflected by PISA scores</a:t>
            </a:r>
            <a:r>
              <a:rPr lang="en-GB" sz="1800" dirty="0"/>
              <a:t>” </a:t>
            </a:r>
            <a:r>
              <a:rPr lang="en-GB" sz="1800" dirty="0">
                <a:solidFill>
                  <a:srgbClr val="FF0000"/>
                </a:solidFill>
              </a:rPr>
              <a:t>(</a:t>
            </a:r>
            <a:r>
              <a:rPr lang="en-GB" sz="1800" dirty="0" err="1">
                <a:solidFill>
                  <a:srgbClr val="FF0000"/>
                </a:solidFill>
              </a:rPr>
              <a:t>Köseleci</a:t>
            </a:r>
            <a:r>
              <a:rPr lang="en-GB" sz="1800" dirty="0">
                <a:solidFill>
                  <a:srgbClr val="FF0000"/>
                </a:solidFill>
              </a:rPr>
              <a:t> &amp; </a:t>
            </a:r>
            <a:r>
              <a:rPr lang="en-GB" sz="1800" dirty="0" err="1">
                <a:solidFill>
                  <a:srgbClr val="FF0000"/>
                </a:solidFill>
              </a:rPr>
              <a:t>Sasmaz</a:t>
            </a:r>
            <a:r>
              <a:rPr lang="en-GB" sz="1800" dirty="0">
                <a:solidFill>
                  <a:srgbClr val="FF0000"/>
                </a:solidFill>
              </a:rPr>
              <a:t>, 2011, p. 128). </a:t>
            </a:r>
            <a:endParaRPr lang="en-ZA" sz="1800" dirty="0">
              <a:solidFill>
                <a:srgbClr val="FF0000"/>
              </a:solidFill>
            </a:endParaRPr>
          </a:p>
          <a:p>
            <a:pPr algn="just"/>
            <a:endParaRPr lang="en-ZA" sz="1800" dirty="0">
              <a:solidFill>
                <a:srgbClr val="000000"/>
              </a:solidFill>
            </a:endParaRPr>
          </a:p>
          <a:p>
            <a:pPr marL="0" indent="0" algn="just">
              <a:buNone/>
            </a:pPr>
            <a:endParaRPr lang="en-ZA" sz="1800" dirty="0">
              <a:solidFill>
                <a:srgbClr val="000000"/>
              </a:solidFill>
            </a:endParaRPr>
          </a:p>
          <a:p>
            <a:pPr algn="just"/>
            <a:endParaRPr lang="en-US" sz="1800" dirty="0">
              <a:solidFill>
                <a:srgbClr val="000000"/>
              </a:solidFill>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7AF16DE-A0D5-4438-950F-5B1E159C2C28}" type="slidenum">
              <a:rPr lang="en-US" smtClean="0"/>
              <a:t>23</a:t>
            </a:fld>
            <a:endParaRPr lang="en-US"/>
          </a:p>
        </p:txBody>
      </p:sp>
      <p:pic>
        <p:nvPicPr>
          <p:cNvPr id="6" name="Picture 5" descr="Screen Shot 2016-07-04 at 12.11.1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1780" y="223048"/>
            <a:ext cx="4743766" cy="21705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903323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Creating “access to </a:t>
            </a:r>
            <a:r>
              <a:rPr lang="en-US" dirty="0" smtClean="0">
                <a:solidFill>
                  <a:srgbClr val="FFFFFF"/>
                </a:solidFill>
              </a:rPr>
              <a:t>numeracy”</a:t>
            </a:r>
            <a:endParaRPr lang="en-US" dirty="0">
              <a:solidFill>
                <a:srgbClr val="FFFFFF"/>
              </a:solidFill>
            </a:endParaRP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sz="2800" dirty="0" smtClean="0"/>
              <a:t>Get estimates of:</a:t>
            </a:r>
          </a:p>
          <a:p>
            <a:pPr marL="914400" lvl="1" indent="-514350"/>
            <a:r>
              <a:rPr lang="en-US" sz="2400" dirty="0" smtClean="0"/>
              <a:t>Percentage of 15-16 year-olds that are eligible for the PISA sample (enrolled and in Gr7+) </a:t>
            </a:r>
            <a:r>
              <a:rPr lang="en-US" sz="2400" dirty="0" smtClean="0">
                <a:solidFill>
                  <a:srgbClr val="FF0000"/>
                </a:solidFill>
              </a:rPr>
              <a:t>(from DHS)</a:t>
            </a:r>
          </a:p>
          <a:p>
            <a:pPr marL="914400" lvl="1" indent="-514350"/>
            <a:r>
              <a:rPr lang="en-US" sz="2400" i="1" dirty="0" smtClean="0"/>
              <a:t>(I choose to use 2 age years to increase the sample size and decrease the standard errors)</a:t>
            </a:r>
          </a:p>
          <a:p>
            <a:pPr marL="914400" lvl="1" indent="-514350"/>
            <a:r>
              <a:rPr lang="en-US" sz="2400" dirty="0" smtClean="0"/>
              <a:t>Percentage of PISA sample that achieved Level 2+ in </a:t>
            </a:r>
            <a:r>
              <a:rPr lang="en-US" sz="2400" dirty="0" err="1" smtClean="0"/>
              <a:t>Maths</a:t>
            </a:r>
            <a:r>
              <a:rPr lang="en-US" sz="2400" dirty="0" smtClean="0"/>
              <a:t> </a:t>
            </a:r>
            <a:r>
              <a:rPr lang="en-US" sz="2400" dirty="0" smtClean="0">
                <a:solidFill>
                  <a:srgbClr val="FF0000"/>
                </a:solidFill>
              </a:rPr>
              <a:t>(from </a:t>
            </a:r>
            <a:r>
              <a:rPr lang="en-US" sz="2400" dirty="0" smtClean="0">
                <a:solidFill>
                  <a:srgbClr val="FF0000"/>
                </a:solidFill>
              </a:rPr>
              <a:t>PISA)</a:t>
            </a:r>
          </a:p>
          <a:p>
            <a:pPr marL="514350" indent="-514350">
              <a:buFont typeface="+mj-lt"/>
              <a:buAutoNum type="arabicPeriod"/>
            </a:pPr>
            <a:r>
              <a:rPr lang="en-US" sz="2800" dirty="0" smtClean="0"/>
              <a:t>Multiply the two together, </a:t>
            </a:r>
            <a:r>
              <a:rPr lang="en-US" sz="2800" i="1" dirty="0" smtClean="0"/>
              <a:t>assuming that ineligible students would not have reached Level 2</a:t>
            </a:r>
            <a:r>
              <a:rPr lang="is-IS" sz="2800" i="1" dirty="0" smtClean="0"/>
              <a:t>…</a:t>
            </a:r>
          </a:p>
          <a:p>
            <a:pPr marL="914400" lvl="1" indent="-514350">
              <a:buFont typeface="+mj-lt"/>
              <a:buAutoNum type="arabicPeriod"/>
            </a:pPr>
            <a:r>
              <a:rPr lang="is-IS" sz="2400" i="1" dirty="0" smtClean="0"/>
              <a:t>eg 80% of 15-16 year-old girls reach Gr7+</a:t>
            </a:r>
          </a:p>
          <a:p>
            <a:pPr marL="914400" lvl="1" indent="-514350">
              <a:buFont typeface="+mj-lt"/>
              <a:buAutoNum type="arabicPeriod"/>
            </a:pPr>
            <a:r>
              <a:rPr lang="is-IS" sz="2400" i="1" dirty="0" smtClean="0"/>
              <a:t>50% of girls in PISA reach Level 2+</a:t>
            </a:r>
          </a:p>
          <a:p>
            <a:pPr marL="1314450" lvl="2" indent="-514350">
              <a:buFont typeface="+mj-lt"/>
              <a:buAutoNum type="arabicPeriod"/>
            </a:pPr>
            <a:r>
              <a:rPr lang="is-IS" sz="2000" i="1" dirty="0" smtClean="0"/>
              <a:t>Access-to-numeracy </a:t>
            </a:r>
            <a:r>
              <a:rPr lang="is-IS" sz="2000" i="1" dirty="0" smtClean="0"/>
              <a:t>= 0.8*0.5 = 40%</a:t>
            </a:r>
            <a:endParaRPr lang="en-US" sz="2000" i="1" dirty="0" smtClean="0"/>
          </a:p>
          <a:p>
            <a:pPr marL="514350" indent="-514350">
              <a:buFont typeface="+mj-lt"/>
              <a:buAutoNum type="arabicPeriod"/>
            </a:pPr>
            <a:r>
              <a:rPr lang="en-US" sz="2800" dirty="0" smtClean="0"/>
              <a:t>Correct for differential access-to-PISA-sample by SES</a:t>
            </a:r>
            <a:r>
              <a:rPr lang="is-IS" sz="2800" dirty="0" smtClean="0"/>
              <a:t>…</a:t>
            </a:r>
            <a:endParaRPr lang="en-US" sz="2800" dirty="0"/>
          </a:p>
        </p:txBody>
      </p:sp>
    </p:spTree>
    <p:extLst>
      <p:ext uri="{BB962C8B-B14F-4D97-AF65-F5344CB8AC3E}">
        <p14:creationId xmlns:p14="http://schemas.microsoft.com/office/powerpoint/2010/main" val="28224279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0233"/>
          </a:xfrm>
          <a:solidFill>
            <a:srgbClr val="FF0080"/>
          </a:solidFill>
        </p:spPr>
        <p:txBody>
          <a:bodyPr>
            <a:noAutofit/>
          </a:bodyPr>
          <a:lstStyle/>
          <a:p>
            <a:r>
              <a:rPr lang="en-US" sz="2800" dirty="0" smtClean="0">
                <a:solidFill>
                  <a:schemeClr val="bg1"/>
                </a:solidFill>
              </a:rPr>
              <a:t>Adjusting PISA SES 40-40-20 categories to correspond with DHS categories</a:t>
            </a:r>
            <a:endParaRPr lang="en-US" sz="2800"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8324"/>
            <a:ext cx="9020484" cy="1582322"/>
          </a:xfrm>
          <a:prstGeom prst="rect">
            <a:avLst/>
          </a:prstGeom>
          <a:ln>
            <a:noFill/>
          </a:ln>
          <a:effectLst>
            <a:outerShdw blurRad="292100" dist="139700" dir="2700000" algn="tl" rotWithShape="0">
              <a:srgbClr val="333333">
                <a:alpha val="65000"/>
              </a:srgbClr>
            </a:outerShdw>
          </a:effectLst>
        </p:spPr>
      </p:pic>
      <p:grpSp>
        <p:nvGrpSpPr>
          <p:cNvPr id="7" name="Group 6"/>
          <p:cNvGrpSpPr/>
          <p:nvPr/>
        </p:nvGrpSpPr>
        <p:grpSpPr>
          <a:xfrm>
            <a:off x="1190690" y="3234244"/>
            <a:ext cx="6111373" cy="3528215"/>
            <a:chOff x="1190690" y="3234244"/>
            <a:chExt cx="6111373" cy="3528215"/>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90" y="3234244"/>
              <a:ext cx="6111373" cy="352821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5309596" y="4257587"/>
              <a:ext cx="1149500" cy="369332"/>
            </a:xfrm>
            <a:prstGeom prst="rect">
              <a:avLst/>
            </a:prstGeom>
            <a:solidFill>
              <a:schemeClr val="bg1"/>
            </a:solidFill>
          </p:spPr>
          <p:txBody>
            <a:bodyPr wrap="square" rtlCol="0">
              <a:spAutoFit/>
            </a:bodyPr>
            <a:lstStyle/>
            <a:p>
              <a:r>
                <a:rPr lang="en-US" dirty="0" smtClean="0"/>
                <a:t>PISA Data</a:t>
              </a:r>
              <a:endParaRPr lang="en-US" dirty="0"/>
            </a:p>
          </p:txBody>
        </p:sp>
      </p:grpSp>
      <p:cxnSp>
        <p:nvCxnSpPr>
          <p:cNvPr id="9" name="Curved Connector 8"/>
          <p:cNvCxnSpPr/>
          <p:nvPr/>
        </p:nvCxnSpPr>
        <p:spPr>
          <a:xfrm>
            <a:off x="3426605" y="3908690"/>
            <a:ext cx="1882991" cy="1007282"/>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cxnSp>
        <p:nvCxnSpPr>
          <p:cNvPr id="10" name="Curved Connector 9"/>
          <p:cNvCxnSpPr/>
          <p:nvPr/>
        </p:nvCxnSpPr>
        <p:spPr>
          <a:xfrm>
            <a:off x="3426605" y="5068372"/>
            <a:ext cx="1882991" cy="646856"/>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cxnSp>
        <p:nvCxnSpPr>
          <p:cNvPr id="13" name="Curved Connector 12"/>
          <p:cNvCxnSpPr/>
          <p:nvPr/>
        </p:nvCxnSpPr>
        <p:spPr>
          <a:xfrm>
            <a:off x="3426605" y="6382218"/>
            <a:ext cx="1882991" cy="12700"/>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92719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269068" y="595837"/>
            <a:ext cx="8417732" cy="6357713"/>
          </a:xfrm>
          <a:prstGeom prst="rect">
            <a:avLst/>
          </a:prstGeom>
          <a:noFill/>
          <a:ln>
            <a:noFill/>
          </a:ln>
        </p:spPr>
      </p:pic>
      <p:sp>
        <p:nvSpPr>
          <p:cNvPr id="2" name="Title 1"/>
          <p:cNvSpPr>
            <a:spLocks noGrp="1"/>
          </p:cNvSpPr>
          <p:nvPr>
            <p:ph type="title"/>
          </p:nvPr>
        </p:nvSpPr>
        <p:spPr>
          <a:xfrm>
            <a:off x="457200" y="149198"/>
            <a:ext cx="8229600" cy="1143000"/>
          </a:xfrm>
          <a:solidFill>
            <a:srgbClr val="FFFFFF"/>
          </a:solidFill>
        </p:spPr>
        <p:txBody>
          <a:bodyPr>
            <a:noAutofit/>
          </a:bodyPr>
          <a:lstStyle/>
          <a:p>
            <a:r>
              <a:rPr lang="en-GB" sz="3200" b="1" dirty="0"/>
              <a:t>Figure 5</a:t>
            </a:r>
            <a:r>
              <a:rPr lang="en-GB" sz="3200" dirty="0"/>
              <a:t> Access to Numeracy (Level 2) in Turkey 2003 (PISA 2003 and DHS 2003) </a:t>
            </a:r>
            <a:endParaRPr lang="en-US" sz="3200" dirty="0"/>
          </a:p>
        </p:txBody>
      </p:sp>
    </p:spTree>
    <p:extLst>
      <p:ext uri="{BB962C8B-B14F-4D97-AF65-F5344CB8AC3E}">
        <p14:creationId xmlns:p14="http://schemas.microsoft.com/office/powerpoint/2010/main" val="38305112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0" y="533117"/>
            <a:ext cx="8716784" cy="6457419"/>
          </a:xfrm>
          <a:prstGeom prst="rect">
            <a:avLst/>
          </a:prstGeom>
          <a:noFill/>
          <a:ln>
            <a:noFill/>
          </a:ln>
        </p:spPr>
      </p:pic>
      <p:sp>
        <p:nvSpPr>
          <p:cNvPr id="2" name="Title 1"/>
          <p:cNvSpPr>
            <a:spLocks noGrp="1"/>
          </p:cNvSpPr>
          <p:nvPr>
            <p:ph type="title"/>
          </p:nvPr>
        </p:nvSpPr>
        <p:spPr>
          <a:xfrm>
            <a:off x="629654" y="23759"/>
            <a:ext cx="8229600" cy="1143000"/>
          </a:xfrm>
          <a:solidFill>
            <a:srgbClr val="FFFFFF"/>
          </a:solidFill>
        </p:spPr>
        <p:txBody>
          <a:bodyPr>
            <a:noAutofit/>
          </a:bodyPr>
          <a:lstStyle/>
          <a:p>
            <a:r>
              <a:rPr lang="en-GB" sz="3200" b="1" dirty="0"/>
              <a:t>Figure 7</a:t>
            </a:r>
            <a:r>
              <a:rPr lang="en-GB" sz="3200" dirty="0"/>
              <a:t> Access to Literacy (Level 2) in Turkey 2012 (PISA 2012 and DHS 2013) </a:t>
            </a:r>
            <a:endParaRPr lang="en-US" sz="3200" dirty="0"/>
          </a:p>
        </p:txBody>
      </p:sp>
    </p:spTree>
    <p:extLst>
      <p:ext uri="{BB962C8B-B14F-4D97-AF65-F5344CB8AC3E}">
        <p14:creationId xmlns:p14="http://schemas.microsoft.com/office/powerpoint/2010/main" val="1597165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2">
            <a:extLst>
              <a:ext uri="{28A0092B-C50C-407E-A947-70E740481C1C}">
                <a14:useLocalDpi xmlns:a14="http://schemas.microsoft.com/office/drawing/2010/main" val="0"/>
              </a:ext>
            </a:extLst>
          </a:blip>
          <a:stretch>
            <a:fillRect/>
          </a:stretch>
        </p:blipFill>
        <p:spPr bwMode="auto">
          <a:xfrm>
            <a:off x="4364707" y="1573213"/>
            <a:ext cx="4931436" cy="3876201"/>
          </a:xfrm>
          <a:prstGeom prst="rect">
            <a:avLst/>
          </a:prstGeom>
          <a:noFill/>
          <a:ln>
            <a:noFill/>
          </a:ln>
        </p:spPr>
      </p:pic>
      <p:sp>
        <p:nvSpPr>
          <p:cNvPr id="6" name="Title 1"/>
          <p:cNvSpPr txBox="1">
            <a:spLocks/>
          </p:cNvSpPr>
          <p:nvPr/>
        </p:nvSpPr>
        <p:spPr>
          <a:xfrm>
            <a:off x="344909" y="287658"/>
            <a:ext cx="8497295" cy="1143000"/>
          </a:xfrm>
          <a:prstGeom prst="rect">
            <a:avLst/>
          </a:prstGeom>
          <a:solidFill>
            <a:srgbClr val="FFD722"/>
          </a:solid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Turkey: Numeracy</a:t>
            </a:r>
            <a:endParaRPr lang="en-US" sz="4000" b="1" dirty="0" smtClean="0">
              <a:solidFill>
                <a:schemeClr val="bg1"/>
              </a:solidFill>
              <a:sym typeface="Wingdings"/>
            </a:endParaRPr>
          </a:p>
          <a:p>
            <a:r>
              <a:rPr lang="en-US" sz="3800" i="1" dirty="0" smtClean="0">
                <a:solidFill>
                  <a:schemeClr val="bg1"/>
                </a:solidFill>
              </a:rPr>
              <a:t>Who benefitted between 2003 </a:t>
            </a:r>
            <a:r>
              <a:rPr lang="en-US" sz="3800" i="1" dirty="0" smtClean="0">
                <a:solidFill>
                  <a:schemeClr val="bg1"/>
                </a:solidFill>
                <a:sym typeface="Wingdings"/>
              </a:rPr>
              <a:t> 2013?</a:t>
            </a:r>
            <a:endParaRPr lang="en-US" sz="3800" b="1" i="1" dirty="0">
              <a:solidFill>
                <a:schemeClr val="bg1"/>
              </a:solidFill>
            </a:endParaRPr>
          </a:p>
        </p:txBody>
      </p:sp>
      <p:pic>
        <p:nvPicPr>
          <p:cNvPr id="7" name="Picture 6"/>
          <p:cNvPicPr/>
          <p:nvPr/>
        </p:nvPicPr>
        <p:blipFill>
          <a:blip r:embed="rId3">
            <a:extLst>
              <a:ext uri="{28A0092B-C50C-407E-A947-70E740481C1C}">
                <a14:useLocalDpi xmlns:a14="http://schemas.microsoft.com/office/drawing/2010/main" val="0"/>
              </a:ext>
            </a:extLst>
          </a:blip>
          <a:stretch>
            <a:fillRect/>
          </a:stretch>
        </p:blipFill>
        <p:spPr bwMode="auto">
          <a:xfrm>
            <a:off x="-104588" y="1573214"/>
            <a:ext cx="5159757" cy="3876200"/>
          </a:xfrm>
          <a:prstGeom prst="rect">
            <a:avLst/>
          </a:prstGeom>
          <a:noFill/>
          <a:ln>
            <a:noFill/>
          </a:ln>
        </p:spPr>
      </p:pic>
    </p:spTree>
    <p:extLst>
      <p:ext uri="{BB962C8B-B14F-4D97-AF65-F5344CB8AC3E}">
        <p14:creationId xmlns:p14="http://schemas.microsoft.com/office/powerpoint/2010/main" val="3590625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44909" y="287658"/>
            <a:ext cx="8497295" cy="1143000"/>
          </a:xfrm>
          <a:prstGeom prst="rect">
            <a:avLst/>
          </a:prstGeom>
          <a:solidFill>
            <a:srgbClr val="FFD7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9 Main Findings: Turkey</a:t>
            </a:r>
            <a:endParaRPr lang="en-US" sz="4000" b="1" dirty="0" smtClean="0">
              <a:solidFill>
                <a:schemeClr val="bg1"/>
              </a:solidFill>
              <a:sym typeface="Wingdings"/>
            </a:endParaRPr>
          </a:p>
        </p:txBody>
      </p:sp>
      <p:sp>
        <p:nvSpPr>
          <p:cNvPr id="7" name="Content Placeholder 2"/>
          <p:cNvSpPr>
            <a:spLocks noGrp="1"/>
          </p:cNvSpPr>
          <p:nvPr>
            <p:ph idx="1"/>
          </p:nvPr>
        </p:nvSpPr>
        <p:spPr>
          <a:xfrm>
            <a:off x="457200" y="1600200"/>
            <a:ext cx="8229600" cy="4525963"/>
          </a:xfrm>
        </p:spPr>
        <p:txBody>
          <a:bodyPr>
            <a:normAutofit fontScale="92500" lnSpcReduction="10000"/>
          </a:bodyPr>
          <a:lstStyle/>
          <a:p>
            <a:pPr marL="514350" indent="-514350">
              <a:buFont typeface="+mj-lt"/>
              <a:buAutoNum type="arabicPeriod"/>
            </a:pPr>
            <a:r>
              <a:rPr lang="en-US" sz="2400" b="1" dirty="0" smtClean="0"/>
              <a:t>Significant increases in PISA sample eligibility over time</a:t>
            </a:r>
          </a:p>
          <a:p>
            <a:pPr marL="914400" lvl="1" indent="-514350"/>
            <a:r>
              <a:rPr lang="en-US" sz="2000" dirty="0" smtClean="0"/>
              <a:t>Increased from 45% (2003) to 80% (2012) according to DHS’s</a:t>
            </a:r>
          </a:p>
          <a:p>
            <a:pPr marL="914400" lvl="1" indent="-514350"/>
            <a:r>
              <a:rPr lang="en-US" sz="2000" dirty="0" smtClean="0"/>
              <a:t>Increased from 36% (2003) to 68% (2012) according to OECD CI-3</a:t>
            </a:r>
          </a:p>
          <a:p>
            <a:pPr marL="914400" lvl="1" indent="-514350"/>
            <a:endParaRPr lang="en-US" sz="2000" dirty="0" smtClean="0"/>
          </a:p>
          <a:p>
            <a:pPr marL="514350" indent="-514350">
              <a:buFont typeface="+mj-lt"/>
              <a:buAutoNum type="arabicPeriod"/>
            </a:pPr>
            <a:r>
              <a:rPr lang="en-US" sz="2400" b="1" dirty="0" smtClean="0"/>
              <a:t> Improvement in % of 15-16 year olds reaching Level 2 in PISA is between 2 times (Literacy) and 5 times (Numeracy) larger than estimates in PISA reports</a:t>
            </a:r>
          </a:p>
          <a:p>
            <a:pPr marL="914400" lvl="1" indent="-514350"/>
            <a:r>
              <a:rPr lang="en-US" sz="2000" dirty="0" smtClean="0"/>
              <a:t>PISA reports: % achieving L2+ in Literacy went from 63% to 78%</a:t>
            </a:r>
          </a:p>
          <a:p>
            <a:pPr marL="914400" lvl="1" indent="-514350"/>
            <a:r>
              <a:rPr lang="en-US" sz="2000" dirty="0" smtClean="0"/>
              <a:t>This method: % achieving L2+ in Literacy went from 28% to 63%</a:t>
            </a:r>
          </a:p>
          <a:p>
            <a:pPr marL="914400" lvl="1" indent="-514350"/>
            <a:endParaRPr lang="en-US" sz="2000" dirty="0"/>
          </a:p>
          <a:p>
            <a:pPr marL="514350" indent="-514350">
              <a:buFont typeface="+mj-lt"/>
              <a:buAutoNum type="arabicPeriod"/>
            </a:pPr>
            <a:r>
              <a:rPr lang="en-US" sz="2400" b="1" dirty="0" smtClean="0"/>
              <a:t>There are considerably more functionally illiterate and functionally innumerate Turkish 15-16 year olds than PISA reports indicate</a:t>
            </a:r>
          </a:p>
        </p:txBody>
      </p:sp>
    </p:spTree>
    <p:extLst>
      <p:ext uri="{BB962C8B-B14F-4D97-AF65-F5344CB8AC3E}">
        <p14:creationId xmlns:p14="http://schemas.microsoft.com/office/powerpoint/2010/main" val="1337661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44909" y="287658"/>
            <a:ext cx="8497295" cy="1143000"/>
          </a:xfrm>
          <a:prstGeom prst="rect">
            <a:avLst/>
          </a:prstGeom>
          <a:solidFill>
            <a:srgbClr val="FFD7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9 Main Findings: Turkey</a:t>
            </a:r>
            <a:endParaRPr lang="en-US" sz="4000" b="1" dirty="0" smtClean="0">
              <a:solidFill>
                <a:schemeClr val="bg1"/>
              </a:solidFill>
              <a:sym typeface="Wingdings"/>
            </a:endParaRPr>
          </a:p>
        </p:txBody>
      </p:sp>
      <p:sp>
        <p:nvSpPr>
          <p:cNvPr id="7" name="Content Placeholder 2"/>
          <p:cNvSpPr>
            <a:spLocks noGrp="1"/>
          </p:cNvSpPr>
          <p:nvPr>
            <p:ph idx="1"/>
          </p:nvPr>
        </p:nvSpPr>
        <p:spPr>
          <a:xfrm>
            <a:off x="457200" y="1600200"/>
            <a:ext cx="8229600" cy="5010370"/>
          </a:xfrm>
        </p:spPr>
        <p:txBody>
          <a:bodyPr>
            <a:normAutofit fontScale="85000" lnSpcReduction="10000"/>
          </a:bodyPr>
          <a:lstStyle/>
          <a:p>
            <a:pPr marL="457200" indent="-457200">
              <a:buAutoNum type="arabicPeriod" startAt="4"/>
            </a:pPr>
            <a:r>
              <a:rPr lang="en-US" sz="2400" b="1" dirty="0" smtClean="0"/>
              <a:t>Severe delays </a:t>
            </a:r>
            <a:r>
              <a:rPr lang="en-US" sz="2400" dirty="0" smtClean="0"/>
              <a:t>in progression have been virtually eliminated in Turkey.</a:t>
            </a:r>
          </a:p>
          <a:p>
            <a:pPr marL="457200" indent="-457200">
              <a:buAutoNum type="arabicPeriod" startAt="4"/>
            </a:pPr>
            <a:endParaRPr lang="en-US" sz="2400" dirty="0" smtClean="0"/>
          </a:p>
          <a:p>
            <a:pPr marL="457200" indent="-457200">
              <a:buAutoNum type="arabicPeriod" startAt="4"/>
            </a:pPr>
            <a:r>
              <a:rPr lang="en-US" sz="2400" b="1" dirty="0" smtClean="0"/>
              <a:t>Dropout</a:t>
            </a:r>
            <a:r>
              <a:rPr lang="en-US" sz="2400" dirty="0" smtClean="0"/>
              <a:t> among 15-16 year olds </a:t>
            </a:r>
            <a:r>
              <a:rPr lang="en-US" sz="2400" b="1" dirty="0" smtClean="0"/>
              <a:t>declined by 42% </a:t>
            </a:r>
            <a:r>
              <a:rPr lang="en-US" sz="2400" dirty="0" smtClean="0"/>
              <a:t>over the period.</a:t>
            </a:r>
          </a:p>
          <a:p>
            <a:pPr marL="457200" indent="-457200">
              <a:buAutoNum type="arabicPeriod" startAt="4"/>
            </a:pPr>
            <a:endParaRPr lang="en-US" sz="2400" dirty="0" smtClean="0"/>
          </a:p>
          <a:p>
            <a:pPr marL="457200" indent="-457200">
              <a:buAutoNum type="arabicPeriod" startAt="4"/>
            </a:pPr>
            <a:r>
              <a:rPr lang="en-US" sz="2400" b="1" dirty="0" smtClean="0"/>
              <a:t>The rich are twice as likely to be in PISA </a:t>
            </a:r>
            <a:r>
              <a:rPr lang="en-US" sz="2400" dirty="0" smtClean="0"/>
              <a:t>as compared to the poor.</a:t>
            </a:r>
          </a:p>
          <a:p>
            <a:pPr marL="457200" indent="-457200">
              <a:buAutoNum type="arabicPeriod" startAt="4"/>
            </a:pPr>
            <a:endParaRPr lang="en-US" sz="2400" dirty="0" smtClean="0"/>
          </a:p>
          <a:p>
            <a:pPr marL="457200" indent="-457200">
              <a:buAutoNum type="arabicPeriod" startAt="4"/>
            </a:pPr>
            <a:r>
              <a:rPr lang="en-US" sz="2400" dirty="0" smtClean="0"/>
              <a:t>Contrary to earlier research, the </a:t>
            </a:r>
            <a:r>
              <a:rPr lang="en-US" sz="2400" b="1" dirty="0" smtClean="0"/>
              <a:t>gap between rich and poor has not declined</a:t>
            </a:r>
            <a:r>
              <a:rPr lang="en-US" sz="2400" dirty="0" smtClean="0"/>
              <a:t> between 2003 and 2012. This gap is 2.3 times as large as was previously thought.</a:t>
            </a:r>
          </a:p>
          <a:p>
            <a:pPr marL="0" indent="0">
              <a:buNone/>
            </a:pPr>
            <a:endParaRPr lang="en-US" sz="2400" dirty="0" smtClean="0"/>
          </a:p>
          <a:p>
            <a:pPr marL="457200" indent="-457200">
              <a:buAutoNum type="arabicPeriod" startAt="4"/>
            </a:pPr>
            <a:r>
              <a:rPr lang="en-US" sz="2400" dirty="0" smtClean="0"/>
              <a:t>Although both boys and girls benefitted from increased access to literacy and numeracy</a:t>
            </a:r>
            <a:r>
              <a:rPr lang="en-US" sz="2400" b="1" dirty="0" smtClean="0"/>
              <a:t>, girls benefitted more </a:t>
            </a:r>
          </a:p>
          <a:p>
            <a:pPr marL="457200" indent="-457200">
              <a:buAutoNum type="arabicPeriod" startAt="4"/>
            </a:pPr>
            <a:endParaRPr lang="en-US" sz="2400" dirty="0" smtClean="0"/>
          </a:p>
          <a:p>
            <a:pPr marL="457200" indent="-457200">
              <a:buAutoNum type="arabicPeriod" startAt="4"/>
            </a:pPr>
            <a:r>
              <a:rPr lang="en-US" sz="2400" dirty="0" smtClean="0"/>
              <a:t>15-16 year olds in the </a:t>
            </a:r>
            <a:r>
              <a:rPr lang="en-US" sz="2400" b="1" dirty="0" smtClean="0"/>
              <a:t>East region are less likely to make it into the PISA </a:t>
            </a:r>
            <a:r>
              <a:rPr lang="en-US" sz="2400" dirty="0" smtClean="0"/>
              <a:t>sample </a:t>
            </a:r>
          </a:p>
        </p:txBody>
      </p:sp>
    </p:spTree>
    <p:extLst>
      <p:ext uri="{BB962C8B-B14F-4D97-AF65-F5344CB8AC3E}">
        <p14:creationId xmlns:p14="http://schemas.microsoft.com/office/powerpoint/2010/main" val="24903257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chemeClr val="bg1"/>
                </a:solidFill>
              </a:rPr>
              <a:t>Take home points</a:t>
            </a:r>
            <a:endParaRPr lang="en-US" dirty="0">
              <a:solidFill>
                <a:schemeClr val="bg1"/>
              </a:solidFill>
            </a:endParaRP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b="1" dirty="0" smtClean="0"/>
              <a:t>Existing OECD and peer-reviewed research of developing countries using large-scale assessment ignore a big part of the story in developing countries</a:t>
            </a:r>
          </a:p>
          <a:p>
            <a:pPr marL="857250" lvl="1" indent="-457200"/>
            <a:r>
              <a:rPr lang="en-US" dirty="0" smtClean="0"/>
              <a:t>Cross-country comparisons that ignore sample representivity of 15 year olds are inaccurate </a:t>
            </a:r>
          </a:p>
          <a:p>
            <a:pPr marL="514350" indent="-514350">
              <a:buFont typeface="+mj-lt"/>
              <a:buAutoNum type="arabicPeriod"/>
            </a:pPr>
            <a:r>
              <a:rPr lang="en-US" b="1" dirty="0" smtClean="0"/>
              <a:t>More progress &amp; more inequality than previously thought from the PISA literature</a:t>
            </a:r>
          </a:p>
          <a:p>
            <a:pPr marL="914400" lvl="1" indent="-514350"/>
            <a:r>
              <a:rPr lang="en-US" dirty="0" smtClean="0"/>
              <a:t> Given sample selectivity and increasing access across the board, if you account for sample eligibility (assuming </a:t>
            </a:r>
            <a:r>
              <a:rPr lang="en-US" dirty="0" err="1" smtClean="0"/>
              <a:t>ordinality</a:t>
            </a:r>
            <a:r>
              <a:rPr lang="en-US" dirty="0" smtClean="0"/>
              <a:t>/</a:t>
            </a:r>
            <a:r>
              <a:rPr lang="en-US" dirty="0" err="1" smtClean="0"/>
              <a:t>monoticity</a:t>
            </a:r>
            <a:r>
              <a:rPr lang="en-US" dirty="0" smtClean="0"/>
              <a:t> in the selection process) this will increase estimates of both inequality and progress </a:t>
            </a:r>
          </a:p>
          <a:p>
            <a:pPr marL="514350" indent="-514350">
              <a:buFont typeface="+mj-lt"/>
              <a:buAutoNum type="arabicPeriod"/>
            </a:pPr>
            <a:r>
              <a:rPr lang="en-US" b="1" dirty="0" smtClean="0"/>
              <a:t>Onus is on the OECD to do more to highlight where PISA results are, and are not, comparable</a:t>
            </a:r>
          </a:p>
        </p:txBody>
      </p:sp>
    </p:spTree>
    <p:extLst>
      <p:ext uri="{BB962C8B-B14F-4D97-AF65-F5344CB8AC3E}">
        <p14:creationId xmlns:p14="http://schemas.microsoft.com/office/powerpoint/2010/main" val="28377024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OECD are taking head of this</a:t>
            </a:r>
            <a:r>
              <a:rPr lang="mr-IN" dirty="0" smtClean="0"/>
              <a:t>…</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259848368"/>
              </p:ext>
            </p:extLst>
          </p:nvPr>
        </p:nvGraphicFramePr>
        <p:xfrm>
          <a:off x="457200" y="1752600"/>
          <a:ext cx="8229600" cy="4133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4280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54" y="246529"/>
            <a:ext cx="7920691" cy="6336553"/>
          </a:xfrm>
          <a:prstGeom prst="rect">
            <a:avLst/>
          </a:prstGeom>
        </p:spPr>
      </p:pic>
      <p:grpSp>
        <p:nvGrpSpPr>
          <p:cNvPr id="8" name="Group 7"/>
          <p:cNvGrpSpPr/>
          <p:nvPr/>
        </p:nvGrpSpPr>
        <p:grpSpPr>
          <a:xfrm>
            <a:off x="1020842" y="5322838"/>
            <a:ext cx="2403222" cy="1155656"/>
            <a:chOff x="1020842" y="5322838"/>
            <a:chExt cx="2403222" cy="1155656"/>
          </a:xfrm>
        </p:grpSpPr>
        <p:sp>
          <p:nvSpPr>
            <p:cNvPr id="6" name="TextBox 5"/>
            <p:cNvSpPr txBox="1"/>
            <p:nvPr/>
          </p:nvSpPr>
          <p:spPr>
            <a:xfrm rot="21250496">
              <a:off x="2950263" y="5770608"/>
              <a:ext cx="440145" cy="707886"/>
            </a:xfrm>
            <a:prstGeom prst="rect">
              <a:avLst/>
            </a:prstGeom>
            <a:noFill/>
          </p:spPr>
          <p:txBody>
            <a:bodyPr wrap="none" rtlCol="0">
              <a:spAutoFit/>
            </a:bodyPr>
            <a:lstStyle/>
            <a:p>
              <a:r>
                <a:rPr lang="en-US" sz="4000" dirty="0" smtClean="0">
                  <a:solidFill>
                    <a:srgbClr val="FF0000"/>
                  </a:solidFill>
                </a:rPr>
                <a:t>^</a:t>
              </a:r>
              <a:endParaRPr lang="en-US" sz="4000" dirty="0">
                <a:solidFill>
                  <a:srgbClr val="FF0000"/>
                </a:solidFill>
              </a:endParaRPr>
            </a:p>
          </p:txBody>
        </p:sp>
        <p:sp>
          <p:nvSpPr>
            <p:cNvPr id="7" name="TextBox 6"/>
            <p:cNvSpPr txBox="1"/>
            <p:nvPr/>
          </p:nvSpPr>
          <p:spPr>
            <a:xfrm rot="21311393">
              <a:off x="1020842" y="5322838"/>
              <a:ext cx="2403222" cy="369332"/>
            </a:xfrm>
            <a:prstGeom prst="rect">
              <a:avLst/>
            </a:prstGeom>
            <a:noFill/>
          </p:spPr>
          <p:txBody>
            <a:bodyPr wrap="none" rtlCol="0">
              <a:spAutoFit/>
            </a:bodyPr>
            <a:lstStyle/>
            <a:p>
              <a:r>
                <a:rPr lang="en-US" dirty="0">
                  <a:solidFill>
                    <a:schemeClr val="bg1"/>
                  </a:solidFill>
                  <a:latin typeface="Wawati TC Regular"/>
                  <a:cs typeface="Wawati TC Regular"/>
                </a:rPr>
                <a:t>o</a:t>
              </a:r>
              <a:r>
                <a:rPr lang="en-US" dirty="0" smtClean="0">
                  <a:solidFill>
                    <a:schemeClr val="bg1"/>
                  </a:solidFill>
                  <a:latin typeface="Wawati TC Regular"/>
                  <a:cs typeface="Wawati TC Regular"/>
                </a:rPr>
                <a:t>n quality </a:t>
              </a:r>
              <a:r>
                <a:rPr lang="en-US" b="1" u="sng" dirty="0" smtClean="0">
                  <a:solidFill>
                    <a:schemeClr val="bg1"/>
                  </a:solidFill>
                  <a:latin typeface="Wawati TC Regular"/>
                  <a:cs typeface="Wawati TC Regular"/>
                </a:rPr>
                <a:t>AND access</a:t>
              </a:r>
              <a:endParaRPr lang="en-US" b="1" u="sng" dirty="0">
                <a:solidFill>
                  <a:schemeClr val="bg1"/>
                </a:solidFill>
                <a:latin typeface="Wawati TC Regular"/>
                <a:cs typeface="Wawati TC Regular"/>
              </a:endParaRPr>
            </a:p>
          </p:txBody>
        </p:sp>
      </p:grpSp>
    </p:spTree>
    <p:extLst>
      <p:ext uri="{BB962C8B-B14F-4D97-AF65-F5344CB8AC3E}">
        <p14:creationId xmlns:p14="http://schemas.microsoft.com/office/powerpoint/2010/main" val="21659036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57900" y="2546513"/>
            <a:ext cx="3086100" cy="3240484"/>
          </a:xfrm>
          <a:solidFill>
            <a:srgbClr val="FF0080"/>
          </a:solidFill>
        </p:spPr>
        <p:txBody>
          <a:bodyPr>
            <a:normAutofit/>
          </a:bodyPr>
          <a:lstStyle/>
          <a:p>
            <a:r>
              <a:rPr lang="en-US" b="1" dirty="0">
                <a:solidFill>
                  <a:schemeClr val="bg1"/>
                </a:solidFill>
              </a:rPr>
              <a:t>Comments / Questions</a:t>
            </a:r>
            <a:r>
              <a:rPr lang="en-US" b="1" dirty="0" smtClean="0">
                <a:solidFill>
                  <a:schemeClr val="bg1"/>
                </a:solidFill>
              </a:rPr>
              <a:t>?</a:t>
            </a:r>
            <a:br>
              <a:rPr lang="en-US" b="1" dirty="0" smtClean="0">
                <a:solidFill>
                  <a:schemeClr val="bg1"/>
                </a:solidFill>
              </a:rPr>
            </a:br>
            <a:r>
              <a:rPr lang="en-US" sz="1800" b="1" dirty="0" smtClean="0">
                <a:solidFill>
                  <a:schemeClr val="bg1"/>
                </a:solidFill>
              </a:rPr>
              <a:t/>
            </a:r>
            <a:br>
              <a:rPr lang="en-US" sz="1800" b="1" dirty="0" smtClean="0">
                <a:solidFill>
                  <a:schemeClr val="bg1"/>
                </a:solidFill>
              </a:rPr>
            </a:br>
            <a:r>
              <a:rPr lang="en-US" sz="1400" dirty="0">
                <a:solidFill>
                  <a:schemeClr val="bg1"/>
                </a:solidFill>
              </a:rPr>
              <a:t/>
            </a:r>
            <a:br>
              <a:rPr lang="en-US" sz="1400" dirty="0">
                <a:solidFill>
                  <a:schemeClr val="bg1"/>
                </a:solidFill>
              </a:rPr>
            </a:br>
            <a:r>
              <a:rPr lang="en-US" sz="1400" dirty="0" smtClean="0">
                <a:solidFill>
                  <a:schemeClr val="bg1"/>
                </a:solidFill>
                <a:hlinkClick r:id="rId2"/>
              </a:rPr>
              <a:t>NicholasSpaull@gmail.com</a:t>
            </a:r>
            <a:r>
              <a:rPr lang="en-US" sz="1400" dirty="0" smtClean="0">
                <a:solidFill>
                  <a:schemeClr val="bg1"/>
                </a:solidFill>
              </a:rPr>
              <a:t> </a:t>
            </a:r>
            <a:endParaRPr lang="en-US" dirty="0">
              <a:solidFill>
                <a:schemeClr val="bg1"/>
              </a:solidFill>
            </a:endParaRPr>
          </a:p>
        </p:txBody>
      </p:sp>
      <p:pic>
        <p:nvPicPr>
          <p:cNvPr id="5" name="Picture 4"/>
          <p:cNvPicPr>
            <a:picLocks noChangeAspect="1"/>
          </p:cNvPicPr>
          <p:nvPr/>
        </p:nvPicPr>
        <p:blipFill>
          <a:blip r:embed="rId3"/>
          <a:stretch>
            <a:fillRect/>
          </a:stretch>
        </p:blipFill>
        <p:spPr>
          <a:xfrm>
            <a:off x="6553200" y="403604"/>
            <a:ext cx="1921032" cy="1838109"/>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546513"/>
            <a:ext cx="5538546" cy="32404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58632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a:t>Figure 8: PISA eligibility among Turkish 15-16 year olds by region in the Turkish DHS 2003, 2008 and </a:t>
            </a:r>
            <a:r>
              <a:rPr lang="en-GB" sz="2800" b="1" dirty="0" smtClean="0"/>
              <a:t>2013</a:t>
            </a:r>
            <a:endParaRPr lang="en-US" sz="2800" dirty="0"/>
          </a:p>
        </p:txBody>
      </p:sp>
      <p:graphicFrame>
        <p:nvGraphicFramePr>
          <p:cNvPr id="4" name="Chart 3"/>
          <p:cNvGraphicFramePr/>
          <p:nvPr>
            <p:extLst>
              <p:ext uri="{D42A27DB-BD31-4B8C-83A1-F6EECF244321}">
                <p14:modId xmlns:p14="http://schemas.microsoft.com/office/powerpoint/2010/main" val="3253432948"/>
              </p:ext>
            </p:extLst>
          </p:nvPr>
        </p:nvGraphicFramePr>
        <p:xfrm>
          <a:off x="457200" y="1701426"/>
          <a:ext cx="8229600" cy="44991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00542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1" y="501757"/>
            <a:ext cx="8686799" cy="6525767"/>
          </a:xfrm>
          <a:prstGeom prst="rect">
            <a:avLst/>
          </a:prstGeom>
          <a:noFill/>
          <a:ln>
            <a:noFill/>
          </a:ln>
        </p:spPr>
      </p:pic>
      <p:sp>
        <p:nvSpPr>
          <p:cNvPr id="2" name="Title 1"/>
          <p:cNvSpPr>
            <a:spLocks noGrp="1"/>
          </p:cNvSpPr>
          <p:nvPr>
            <p:ph type="title"/>
          </p:nvPr>
        </p:nvSpPr>
        <p:spPr>
          <a:xfrm>
            <a:off x="457200" y="0"/>
            <a:ext cx="8229600" cy="1143000"/>
          </a:xfrm>
          <a:solidFill>
            <a:srgbClr val="FFFFFF"/>
          </a:solidFill>
        </p:spPr>
        <p:txBody>
          <a:bodyPr>
            <a:noAutofit/>
          </a:bodyPr>
          <a:lstStyle/>
          <a:p>
            <a:r>
              <a:rPr lang="en-GB" sz="3200" b="1" dirty="0"/>
              <a:t>Figure 6</a:t>
            </a:r>
            <a:r>
              <a:rPr lang="en-GB" sz="3200" dirty="0"/>
              <a:t> Access to Numeracy (Level 2) in Turkey 2009 (PISA 2009 and DHS 2008) </a:t>
            </a:r>
            <a:endParaRPr lang="en-US" sz="3200" dirty="0"/>
          </a:p>
        </p:txBody>
      </p:sp>
    </p:spTree>
    <p:extLst>
      <p:ext uri="{BB962C8B-B14F-4D97-AF65-F5344CB8AC3E}">
        <p14:creationId xmlns:p14="http://schemas.microsoft.com/office/powerpoint/2010/main" val="18982112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PISA Literature – </a:t>
            </a:r>
            <a:r>
              <a:rPr lang="en-US" dirty="0" err="1" smtClean="0">
                <a:solidFill>
                  <a:srgbClr val="FFFFFF"/>
                </a:solidFill>
              </a:rPr>
              <a:t>Bloem</a:t>
            </a:r>
            <a:r>
              <a:rPr lang="en-US" dirty="0" smtClean="0">
                <a:solidFill>
                  <a:srgbClr val="FFFFFF"/>
                </a:solidFill>
              </a:rPr>
              <a:t> 2013</a:t>
            </a:r>
            <a:endParaRPr lang="en-US" dirty="0">
              <a:solidFill>
                <a:srgbClr val="FFFFFF"/>
              </a:solidFill>
            </a:endParaRPr>
          </a:p>
        </p:txBody>
      </p:sp>
      <p:pic>
        <p:nvPicPr>
          <p:cNvPr id="4" name="Picture 3" descr="Screen Shot 2016-08-25 at 8.53.1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030" y="1664218"/>
            <a:ext cx="6554047" cy="7138680"/>
          </a:xfrm>
          <a:prstGeom prst="rect">
            <a:avLst/>
          </a:prstGeom>
        </p:spPr>
      </p:pic>
      <p:pic>
        <p:nvPicPr>
          <p:cNvPr id="5" name="Picture 4" descr="Screen Shot 2016-08-25 at 8.53.5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7922" y="2365139"/>
            <a:ext cx="3470452" cy="2838843"/>
          </a:xfrm>
          <a:prstGeom prst="rect">
            <a:avLst/>
          </a:prstGeom>
          <a:ln>
            <a:noFill/>
          </a:ln>
          <a:effectLst>
            <a:outerShdw blurRad="292100" dist="139700" dir="2700000" algn="tl" rotWithShape="0">
              <a:srgbClr val="333333">
                <a:alpha val="65000"/>
              </a:srgbClr>
            </a:outerShdw>
          </a:effectLst>
        </p:spPr>
      </p:pic>
      <p:pic>
        <p:nvPicPr>
          <p:cNvPr id="6" name="Picture 5" descr="Screen Shot 2016-08-25 at 8.55.4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274638"/>
            <a:ext cx="9144000" cy="46311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281804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Sensitivity Analysis &amp; Limitations</a:t>
            </a:r>
            <a:endParaRPr lang="en-US" dirty="0">
              <a:solidFill>
                <a:srgbClr val="FFFFFF"/>
              </a:solidFill>
            </a:endParaRPr>
          </a:p>
        </p:txBody>
      </p:sp>
      <p:sp>
        <p:nvSpPr>
          <p:cNvPr id="3" name="Content Placeholder 2"/>
          <p:cNvSpPr>
            <a:spLocks noGrp="1"/>
          </p:cNvSpPr>
          <p:nvPr>
            <p:ph idx="1"/>
          </p:nvPr>
        </p:nvSpPr>
        <p:spPr/>
        <p:txBody>
          <a:bodyPr>
            <a:normAutofit lnSpcReduction="10000"/>
          </a:bodyPr>
          <a:lstStyle/>
          <a:p>
            <a:r>
              <a:rPr lang="en-US" sz="2400" b="1" u="sng" dirty="0" smtClean="0"/>
              <a:t>Ineligible </a:t>
            </a:r>
            <a:r>
              <a:rPr lang="en-US" sz="2400" b="1" u="sng" dirty="0" smtClean="0"/>
              <a:t>= illiterate? </a:t>
            </a:r>
            <a:r>
              <a:rPr lang="en-US" sz="2400" dirty="0" smtClean="0"/>
              <a:t>Large literature attesting to the fact that delayed students and those who drop out are more likely to come from poorer families, rural areas, be female and be low-performers prior to dropout (</a:t>
            </a:r>
            <a:r>
              <a:rPr lang="en-US" sz="2400" dirty="0" err="1" smtClean="0"/>
              <a:t>Lambin</a:t>
            </a:r>
            <a:r>
              <a:rPr lang="en-US" sz="2400" dirty="0" smtClean="0"/>
              <a:t>, 1995; </a:t>
            </a:r>
            <a:r>
              <a:rPr lang="en-US" sz="2400" dirty="0" err="1" smtClean="0"/>
              <a:t>Filmer</a:t>
            </a:r>
            <a:r>
              <a:rPr lang="en-US" sz="2400" dirty="0" smtClean="0"/>
              <a:t> &amp; Pritchett, 1999; UNESCO, 2005; </a:t>
            </a:r>
            <a:r>
              <a:rPr lang="en-US" sz="2400" dirty="0" err="1" smtClean="0"/>
              <a:t>Lewin</a:t>
            </a:r>
            <a:r>
              <a:rPr lang="en-US" sz="2400" dirty="0" smtClean="0"/>
              <a:t>, 2007; Lewis &amp; Lockheed, 2006) </a:t>
            </a:r>
          </a:p>
          <a:p>
            <a:r>
              <a:rPr lang="en-US" sz="2400" dirty="0" smtClean="0"/>
              <a:t>Similar correlates in Turkey as shown in </a:t>
            </a:r>
            <a:r>
              <a:rPr lang="en-US" sz="2400" dirty="0" err="1" smtClean="0"/>
              <a:t>Köseleci’s</a:t>
            </a:r>
            <a:r>
              <a:rPr lang="en-US" sz="2400" dirty="0" smtClean="0"/>
              <a:t> (2015) review of the Turkish literature. </a:t>
            </a:r>
          </a:p>
          <a:p>
            <a:endParaRPr lang="en-US" sz="2400" dirty="0" smtClean="0"/>
          </a:p>
          <a:p>
            <a:r>
              <a:rPr lang="en-US" sz="2400" dirty="0" smtClean="0"/>
              <a:t>In PISA 2012, those delayed 2-3 grades		 </a:t>
            </a:r>
            <a:r>
              <a:rPr lang="en-US" sz="2400" b="1" dirty="0" smtClean="0"/>
              <a:t>362</a:t>
            </a:r>
            <a:r>
              <a:rPr lang="en-US" sz="2400" dirty="0" smtClean="0"/>
              <a:t> (Reading)</a:t>
            </a:r>
          </a:p>
          <a:p>
            <a:r>
              <a:rPr lang="en-US" sz="2400" dirty="0" smtClean="0"/>
              <a:t>In PISA 2012, those ‘on-track’/modal-grade	 </a:t>
            </a:r>
            <a:r>
              <a:rPr lang="en-US" sz="2400" b="1" dirty="0" smtClean="0"/>
              <a:t>500</a:t>
            </a:r>
            <a:r>
              <a:rPr lang="en-US" sz="2400" dirty="0" smtClean="0"/>
              <a:t> (Reading)</a:t>
            </a:r>
          </a:p>
          <a:p>
            <a:r>
              <a:rPr lang="en-US" sz="2400" i="1" dirty="0" smtClean="0"/>
              <a:t>(i.e. 1.6 SD’s lower)</a:t>
            </a:r>
            <a:endParaRPr lang="en-US" sz="2400" i="1" dirty="0"/>
          </a:p>
        </p:txBody>
      </p:sp>
    </p:spTree>
    <p:extLst>
      <p:ext uri="{BB962C8B-B14F-4D97-AF65-F5344CB8AC3E}">
        <p14:creationId xmlns:p14="http://schemas.microsoft.com/office/powerpoint/2010/main" val="28815339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SA_kdens_TUR.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925" y="805066"/>
            <a:ext cx="6520651" cy="4742292"/>
          </a:xfrm>
          <a:prstGeom prst="rect">
            <a:avLst/>
          </a:prstGeom>
        </p:spPr>
      </p:pic>
      <p:sp>
        <p:nvSpPr>
          <p:cNvPr id="8" name="TextBox 7"/>
          <p:cNvSpPr txBox="1"/>
          <p:nvPr/>
        </p:nvSpPr>
        <p:spPr>
          <a:xfrm>
            <a:off x="227351" y="435734"/>
            <a:ext cx="8738290" cy="369332"/>
          </a:xfrm>
          <a:prstGeom prst="rect">
            <a:avLst/>
          </a:prstGeom>
          <a:solidFill>
            <a:srgbClr val="FF0080"/>
          </a:solidFill>
        </p:spPr>
        <p:txBody>
          <a:bodyPr wrap="none" rtlCol="0">
            <a:spAutoFit/>
          </a:bodyPr>
          <a:lstStyle/>
          <a:p>
            <a:r>
              <a:rPr lang="en-US" dirty="0" smtClean="0">
                <a:solidFill>
                  <a:srgbClr val="FFFFFF"/>
                </a:solidFill>
              </a:rPr>
              <a:t>Very few extremely delayed students achieve Level 2 in PISA Reading. Gr1-6 even less likely</a:t>
            </a:r>
            <a:endParaRPr lang="en-US" dirty="0">
              <a:solidFill>
                <a:srgbClr val="FFFFFF"/>
              </a:solidFill>
            </a:endParaRPr>
          </a:p>
        </p:txBody>
      </p:sp>
      <p:sp>
        <p:nvSpPr>
          <p:cNvPr id="2" name="TextBox 1"/>
          <p:cNvSpPr txBox="1"/>
          <p:nvPr/>
        </p:nvSpPr>
        <p:spPr>
          <a:xfrm>
            <a:off x="227351" y="6013934"/>
            <a:ext cx="7823931" cy="523220"/>
          </a:xfrm>
          <a:prstGeom prst="rect">
            <a:avLst/>
          </a:prstGeom>
          <a:solidFill>
            <a:schemeClr val="bg1">
              <a:lumMod val="85000"/>
            </a:schemeClr>
          </a:solidFill>
        </p:spPr>
        <p:txBody>
          <a:bodyPr wrap="square" rtlCol="0">
            <a:spAutoFit/>
          </a:bodyPr>
          <a:lstStyle/>
          <a:p>
            <a:r>
              <a:rPr lang="en-US" sz="1400" dirty="0" smtClean="0"/>
              <a:t>On-track students: 	</a:t>
            </a:r>
            <a:r>
              <a:rPr lang="en-US" sz="1400" b="1" dirty="0" smtClean="0"/>
              <a:t>63% </a:t>
            </a:r>
            <a:r>
              <a:rPr lang="en-US" sz="1400" dirty="0" smtClean="0"/>
              <a:t>scored &gt;L2 (2003)	  </a:t>
            </a:r>
            <a:r>
              <a:rPr lang="en-US" sz="1400" b="1" dirty="0" smtClean="0"/>
              <a:t>	89% </a:t>
            </a:r>
            <a:r>
              <a:rPr lang="en-US" sz="1400" dirty="0" smtClean="0"/>
              <a:t>(2009)  		</a:t>
            </a:r>
            <a:r>
              <a:rPr lang="en-US" sz="1400" b="1" dirty="0" smtClean="0"/>
              <a:t>89%</a:t>
            </a:r>
            <a:r>
              <a:rPr lang="en-US" sz="1400" dirty="0" smtClean="0"/>
              <a:t>(2012) </a:t>
            </a:r>
          </a:p>
          <a:p>
            <a:r>
              <a:rPr lang="en-US" sz="1400" dirty="0" smtClean="0"/>
              <a:t>Delayed 2-3 grades:	</a:t>
            </a:r>
            <a:r>
              <a:rPr lang="en-US" sz="1400" b="1" dirty="0" smtClean="0"/>
              <a:t>13</a:t>
            </a:r>
            <a:r>
              <a:rPr lang="en-US" sz="1400" dirty="0" smtClean="0"/>
              <a:t>% scores &gt;L2 (2003) 		</a:t>
            </a:r>
            <a:r>
              <a:rPr lang="en-US" sz="1400" b="1" dirty="0" smtClean="0"/>
              <a:t>14</a:t>
            </a:r>
            <a:r>
              <a:rPr lang="en-US" sz="1400" dirty="0" smtClean="0"/>
              <a:t>%  (2009)		</a:t>
            </a:r>
            <a:r>
              <a:rPr lang="en-US" sz="1400" b="1" dirty="0" smtClean="0"/>
              <a:t>30% </a:t>
            </a:r>
            <a:r>
              <a:rPr lang="en-US" sz="1400" dirty="0" smtClean="0"/>
              <a:t>(2012)</a:t>
            </a:r>
            <a:endParaRPr lang="en-US" sz="1400" dirty="0"/>
          </a:p>
        </p:txBody>
      </p:sp>
    </p:spTree>
    <p:extLst>
      <p:ext uri="{BB962C8B-B14F-4D97-AF65-F5344CB8AC3E}">
        <p14:creationId xmlns:p14="http://schemas.microsoft.com/office/powerpoint/2010/main" val="37557814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Sensitivity analysis	</a:t>
            </a:r>
            <a:endParaRPr lang="en-US" dirty="0">
              <a:solidFill>
                <a:srgbClr val="FFFFFF"/>
              </a:solidFill>
            </a:endParaRPr>
          </a:p>
        </p:txBody>
      </p:sp>
      <p:sp>
        <p:nvSpPr>
          <p:cNvPr id="3" name="Content Placeholder 2"/>
          <p:cNvSpPr>
            <a:spLocks noGrp="1"/>
          </p:cNvSpPr>
          <p:nvPr>
            <p:ph idx="1"/>
          </p:nvPr>
        </p:nvSpPr>
        <p:spPr>
          <a:xfrm>
            <a:off x="457200" y="1600200"/>
            <a:ext cx="8229600" cy="4734483"/>
          </a:xfrm>
        </p:spPr>
        <p:txBody>
          <a:bodyPr>
            <a:normAutofit lnSpcReduction="10000"/>
          </a:bodyPr>
          <a:lstStyle/>
          <a:p>
            <a:r>
              <a:rPr lang="en-US" sz="2400" dirty="0" smtClean="0"/>
              <a:t>If those students who were (a) severely delayed, and (b) had dropped out achieved the same performance as those who were in PISA but were delayed by 2-3 years, how would the access-to-literacy rates change? </a:t>
            </a:r>
          </a:p>
          <a:p>
            <a:pPr lvl="1"/>
            <a:r>
              <a:rPr lang="en-US" sz="2000" b="1" dirty="0" smtClean="0"/>
              <a:t>Access to literacy</a:t>
            </a:r>
          </a:p>
          <a:p>
            <a:pPr lvl="2"/>
            <a:r>
              <a:rPr lang="en-US" sz="1800" b="1" dirty="0" smtClean="0"/>
              <a:t>2003</a:t>
            </a:r>
            <a:r>
              <a:rPr lang="en-US" sz="1800" dirty="0" smtClean="0"/>
              <a:t>    28%</a:t>
            </a:r>
            <a:r>
              <a:rPr lang="en-US" sz="1800" dirty="0" smtClean="0">
                <a:sym typeface="Wingdings"/>
              </a:rPr>
              <a:t>35% (compared to 63% in PISA report)</a:t>
            </a:r>
          </a:p>
          <a:p>
            <a:pPr lvl="2"/>
            <a:r>
              <a:rPr lang="en-US" sz="1800" b="1" dirty="0" smtClean="0">
                <a:sym typeface="Wingdings"/>
              </a:rPr>
              <a:t>2009</a:t>
            </a:r>
            <a:r>
              <a:rPr lang="en-US" sz="1800" dirty="0" smtClean="0">
                <a:sym typeface="Wingdings"/>
              </a:rPr>
              <a:t>    46%51% (compared to 76% in PISA report)</a:t>
            </a:r>
          </a:p>
          <a:p>
            <a:pPr lvl="2"/>
            <a:r>
              <a:rPr lang="en-US" sz="1800" b="1" dirty="0" smtClean="0">
                <a:sym typeface="Wingdings"/>
              </a:rPr>
              <a:t>2012</a:t>
            </a:r>
            <a:r>
              <a:rPr lang="en-US" sz="1800" dirty="0" smtClean="0">
                <a:sym typeface="Wingdings"/>
              </a:rPr>
              <a:t>    63%69% (compared to 78% in PISA report)</a:t>
            </a:r>
          </a:p>
          <a:p>
            <a:pPr lvl="1"/>
            <a:r>
              <a:rPr lang="en-US" sz="2200" b="1" dirty="0" smtClean="0">
                <a:sym typeface="Wingdings"/>
              </a:rPr>
              <a:t>Access to numeracy </a:t>
            </a:r>
          </a:p>
          <a:p>
            <a:pPr lvl="2"/>
            <a:r>
              <a:rPr lang="en-US" sz="1800" b="1" dirty="0" smtClean="0">
                <a:sym typeface="Wingdings"/>
              </a:rPr>
              <a:t>2003</a:t>
            </a:r>
            <a:r>
              <a:rPr lang="en-US" sz="1800" dirty="0" smtClean="0">
                <a:sym typeface="Wingdings"/>
              </a:rPr>
              <a:t>    21%26% </a:t>
            </a:r>
            <a:r>
              <a:rPr lang="en-US" sz="1800" dirty="0">
                <a:sym typeface="Wingdings"/>
              </a:rPr>
              <a:t>(compared to </a:t>
            </a:r>
            <a:r>
              <a:rPr lang="en-US" sz="1800" dirty="0" smtClean="0">
                <a:sym typeface="Wingdings"/>
              </a:rPr>
              <a:t>48% </a:t>
            </a:r>
            <a:r>
              <a:rPr lang="en-US" sz="1800" dirty="0">
                <a:sym typeface="Wingdings"/>
              </a:rPr>
              <a:t>in PISA report</a:t>
            </a:r>
            <a:r>
              <a:rPr lang="en-US" sz="1800" dirty="0" smtClean="0">
                <a:sym typeface="Wingdings"/>
              </a:rPr>
              <a:t>)</a:t>
            </a:r>
          </a:p>
          <a:p>
            <a:pPr lvl="2"/>
            <a:r>
              <a:rPr lang="en-US" sz="1800" b="1" dirty="0" smtClean="0">
                <a:sym typeface="Wingdings"/>
              </a:rPr>
              <a:t>2009</a:t>
            </a:r>
            <a:r>
              <a:rPr lang="en-US" sz="1800" dirty="0" smtClean="0">
                <a:sym typeface="Wingdings"/>
              </a:rPr>
              <a:t>    35%36% (</a:t>
            </a:r>
            <a:r>
              <a:rPr lang="en-US" sz="1800" dirty="0">
                <a:sym typeface="Wingdings"/>
              </a:rPr>
              <a:t>compared to </a:t>
            </a:r>
            <a:r>
              <a:rPr lang="en-US" sz="1800" dirty="0" smtClean="0">
                <a:sym typeface="Wingdings"/>
              </a:rPr>
              <a:t>58% </a:t>
            </a:r>
            <a:r>
              <a:rPr lang="en-US" sz="1800" dirty="0">
                <a:sym typeface="Wingdings"/>
              </a:rPr>
              <a:t>in PISA report</a:t>
            </a:r>
            <a:r>
              <a:rPr lang="en-US" sz="1800" dirty="0" smtClean="0">
                <a:sym typeface="Wingdings"/>
              </a:rPr>
              <a:t>)</a:t>
            </a:r>
          </a:p>
          <a:p>
            <a:pPr lvl="2"/>
            <a:r>
              <a:rPr lang="en-US" sz="1800" b="1" dirty="0" smtClean="0">
                <a:sym typeface="Wingdings"/>
              </a:rPr>
              <a:t>2012</a:t>
            </a:r>
            <a:r>
              <a:rPr lang="en-US" sz="1800" dirty="0" smtClean="0">
                <a:sym typeface="Wingdings"/>
              </a:rPr>
              <a:t>    47%51% </a:t>
            </a:r>
            <a:r>
              <a:rPr lang="en-US" sz="1800" dirty="0">
                <a:sym typeface="Wingdings"/>
              </a:rPr>
              <a:t>(compared to </a:t>
            </a:r>
            <a:r>
              <a:rPr lang="en-US" sz="1800" dirty="0" smtClean="0">
                <a:sym typeface="Wingdings"/>
              </a:rPr>
              <a:t>58% </a:t>
            </a:r>
            <a:r>
              <a:rPr lang="en-US" sz="1800" dirty="0">
                <a:sym typeface="Wingdings"/>
              </a:rPr>
              <a:t>in PISA report</a:t>
            </a:r>
            <a:r>
              <a:rPr lang="en-US" sz="1800" dirty="0" smtClean="0">
                <a:sym typeface="Wingdings"/>
              </a:rPr>
              <a:t>)</a:t>
            </a:r>
            <a:endParaRPr lang="en-US" sz="2600" dirty="0" smtClean="0">
              <a:sym typeface="Wingdings"/>
            </a:endParaRPr>
          </a:p>
          <a:p>
            <a:r>
              <a:rPr lang="en-US" sz="2600" dirty="0" smtClean="0">
                <a:sym typeface="Wingdings"/>
              </a:rPr>
              <a:t>All changes &lt; 7 percentage points </a:t>
            </a:r>
          </a:p>
          <a:p>
            <a:pPr lvl="2"/>
            <a:endParaRPr lang="en-US" sz="1800" dirty="0"/>
          </a:p>
        </p:txBody>
      </p:sp>
    </p:spTree>
    <p:extLst>
      <p:ext uri="{BB962C8B-B14F-4D97-AF65-F5344CB8AC3E}">
        <p14:creationId xmlns:p14="http://schemas.microsoft.com/office/powerpoint/2010/main" val="1229024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9667"/>
          </a:xfrm>
        </p:spPr>
        <p:txBody>
          <a:bodyPr>
            <a:normAutofit fontScale="90000"/>
          </a:bodyPr>
          <a:lstStyle/>
          <a:p>
            <a:r>
              <a:rPr lang="en-US" dirty="0" smtClean="0"/>
              <a:t>References</a:t>
            </a:r>
            <a:endParaRPr lang="en-US" dirty="0"/>
          </a:p>
        </p:txBody>
      </p:sp>
      <p:sp>
        <p:nvSpPr>
          <p:cNvPr id="3" name="Content Placeholder 2"/>
          <p:cNvSpPr>
            <a:spLocks noGrp="1"/>
          </p:cNvSpPr>
          <p:nvPr>
            <p:ph idx="1"/>
          </p:nvPr>
        </p:nvSpPr>
        <p:spPr>
          <a:xfrm>
            <a:off x="457200" y="784306"/>
            <a:ext cx="8229600" cy="6073694"/>
          </a:xfrm>
        </p:spPr>
        <p:txBody>
          <a:bodyPr>
            <a:normAutofit fontScale="32500" lnSpcReduction="20000"/>
          </a:bodyPr>
          <a:lstStyle/>
          <a:p>
            <a:r>
              <a:rPr lang="en-US" dirty="0"/>
              <a:t>Adams, R., &amp; Wu, M. (2002). </a:t>
            </a:r>
            <a:r>
              <a:rPr lang="en-US" i="1" dirty="0"/>
              <a:t>PISA 2000 Technical Report</a:t>
            </a:r>
            <a:r>
              <a:rPr lang="en-US" dirty="0"/>
              <a:t>. Paris: Organization for Economic Cooperation and Development.</a:t>
            </a:r>
            <a:endParaRPr lang="en-ZA" dirty="0"/>
          </a:p>
          <a:p>
            <a:r>
              <a:rPr lang="es-ES_tradnl" dirty="0" err="1"/>
              <a:t>Alacacı</a:t>
            </a:r>
            <a:r>
              <a:rPr lang="es-ES_tradnl" dirty="0"/>
              <a:t>, C., &amp; </a:t>
            </a:r>
            <a:r>
              <a:rPr lang="es-ES_tradnl" dirty="0" err="1"/>
              <a:t>Erbaş</a:t>
            </a:r>
            <a:r>
              <a:rPr lang="es-ES_tradnl" dirty="0"/>
              <a:t>, A. K. (2010). </a:t>
            </a:r>
            <a:r>
              <a:rPr lang="en-US" dirty="0"/>
              <a:t>Unpacking the inequality among Turkish schools: Findings from PISA 2006. </a:t>
            </a:r>
            <a:r>
              <a:rPr lang="en-US" i="1" dirty="0"/>
              <a:t>International Journal of Educational Development</a:t>
            </a:r>
            <a:r>
              <a:rPr lang="en-US" dirty="0"/>
              <a:t>, </a:t>
            </a:r>
            <a:r>
              <a:rPr lang="en-US" i="1" dirty="0"/>
              <a:t>30</a:t>
            </a:r>
            <a:r>
              <a:rPr lang="en-US" dirty="0"/>
              <a:t>(2), 182–192. http://</a:t>
            </a:r>
            <a:r>
              <a:rPr lang="en-US" dirty="0" err="1"/>
              <a:t>doi.org</a:t>
            </a:r>
            <a:r>
              <a:rPr lang="en-US" dirty="0"/>
              <a:t>/10.1016/j.ijedudev.2009.03.006</a:t>
            </a:r>
            <a:endParaRPr lang="en-ZA" dirty="0"/>
          </a:p>
          <a:p>
            <a:r>
              <a:rPr lang="en-US" dirty="0" err="1"/>
              <a:t>Avvisati</a:t>
            </a:r>
            <a:r>
              <a:rPr lang="en-US" dirty="0"/>
              <a:t>, F., &amp; </a:t>
            </a:r>
            <a:r>
              <a:rPr lang="en-US" dirty="0" err="1"/>
              <a:t>Keslair</a:t>
            </a:r>
            <a:r>
              <a:rPr lang="en-US" dirty="0"/>
              <a:t>, F. (2014). REPEST: </a:t>
            </a:r>
            <a:r>
              <a:rPr lang="en-US" dirty="0" err="1"/>
              <a:t>Stata</a:t>
            </a:r>
            <a:r>
              <a:rPr lang="en-US" dirty="0"/>
              <a:t> module to run estimations with weighted replicate samples and plausible values. Boston: Statistical Software Components, Boston College </a:t>
            </a:r>
            <a:r>
              <a:rPr lang="en-US" dirty="0" err="1"/>
              <a:t>Departmenr</a:t>
            </a:r>
            <a:r>
              <a:rPr lang="en-US" dirty="0"/>
              <a:t> of Economics. Retrieved from https://</a:t>
            </a:r>
            <a:r>
              <a:rPr lang="en-US" dirty="0" err="1"/>
              <a:t>ideas.repec.org</a:t>
            </a:r>
            <a:r>
              <a:rPr lang="en-US" dirty="0"/>
              <a:t>/c/</a:t>
            </a:r>
            <a:r>
              <a:rPr lang="en-US" dirty="0" err="1"/>
              <a:t>boc</a:t>
            </a:r>
            <a:r>
              <a:rPr lang="en-US" dirty="0"/>
              <a:t>/</a:t>
            </a:r>
            <a:r>
              <a:rPr lang="en-US" dirty="0" err="1"/>
              <a:t>bocode</a:t>
            </a:r>
            <a:r>
              <a:rPr lang="en-US" dirty="0"/>
              <a:t>/s457918.html.</a:t>
            </a:r>
            <a:endParaRPr lang="en-ZA" dirty="0"/>
          </a:p>
          <a:p>
            <a:r>
              <a:rPr lang="en-US" dirty="0" err="1"/>
              <a:t>Aydagül</a:t>
            </a:r>
            <a:r>
              <a:rPr lang="en-US" dirty="0"/>
              <a:t>, B. (2008a). No shared vision for achieving Education for All: Turkey at risk. </a:t>
            </a:r>
            <a:r>
              <a:rPr lang="en-US" i="1" dirty="0"/>
              <a:t>PROSPECTS</a:t>
            </a:r>
            <a:r>
              <a:rPr lang="en-US" dirty="0"/>
              <a:t>, </a:t>
            </a:r>
            <a:r>
              <a:rPr lang="en-US" i="1" dirty="0"/>
              <a:t>38</a:t>
            </a:r>
            <a:r>
              <a:rPr lang="en-US" dirty="0"/>
              <a:t>(3), 401–407. http://</a:t>
            </a:r>
            <a:r>
              <a:rPr lang="en-US" dirty="0" err="1"/>
              <a:t>doi.org</a:t>
            </a:r>
            <a:r>
              <a:rPr lang="en-US" dirty="0"/>
              <a:t>/10.1007/s11125-009-9085-2</a:t>
            </a:r>
            <a:endParaRPr lang="en-ZA" dirty="0"/>
          </a:p>
          <a:p>
            <a:r>
              <a:rPr lang="en-US" dirty="0" err="1"/>
              <a:t>Aydagül</a:t>
            </a:r>
            <a:r>
              <a:rPr lang="en-US" dirty="0"/>
              <a:t>, B. (2008b). No shared vision for achieving Education for All: Turkey at risk. </a:t>
            </a:r>
            <a:r>
              <a:rPr lang="en-US" i="1" dirty="0"/>
              <a:t>PROSPECTS</a:t>
            </a:r>
            <a:r>
              <a:rPr lang="en-US" dirty="0"/>
              <a:t>, </a:t>
            </a:r>
            <a:r>
              <a:rPr lang="en-US" i="1" dirty="0"/>
              <a:t>38</a:t>
            </a:r>
            <a:r>
              <a:rPr lang="en-US" dirty="0"/>
              <a:t>(3), 401–407. http://</a:t>
            </a:r>
            <a:r>
              <a:rPr lang="en-US" dirty="0" err="1"/>
              <a:t>doi.org</a:t>
            </a:r>
            <a:r>
              <a:rPr lang="en-US" dirty="0"/>
              <a:t>/10.1007/s11125-009-9085-2</a:t>
            </a:r>
            <a:endParaRPr lang="en-ZA" dirty="0"/>
          </a:p>
          <a:p>
            <a:r>
              <a:rPr lang="en-US" dirty="0" err="1"/>
              <a:t>Bloem</a:t>
            </a:r>
            <a:r>
              <a:rPr lang="en-US" dirty="0"/>
              <a:t>, S. (2013). PISA for low- and middle-income countries. </a:t>
            </a:r>
            <a:r>
              <a:rPr lang="en-US" i="1" dirty="0"/>
              <a:t>OECD Education Working Papers</a:t>
            </a:r>
            <a:r>
              <a:rPr lang="en-US" dirty="0"/>
              <a:t>, (93), 40.</a:t>
            </a:r>
            <a:endParaRPr lang="en-ZA" dirty="0"/>
          </a:p>
          <a:p>
            <a:r>
              <a:rPr lang="en-US" dirty="0" err="1"/>
              <a:t>Bloem</a:t>
            </a:r>
            <a:r>
              <a:rPr lang="en-US" dirty="0"/>
              <a:t>, S. (2015). PISA for low- and middle-income countries. </a:t>
            </a:r>
            <a:r>
              <a:rPr lang="en-US" i="1" dirty="0"/>
              <a:t>Compare: A Journal of Comparative and International Education</a:t>
            </a:r>
            <a:r>
              <a:rPr lang="en-US" dirty="0"/>
              <a:t>, </a:t>
            </a:r>
            <a:r>
              <a:rPr lang="en-US" i="1" dirty="0"/>
              <a:t>45</a:t>
            </a:r>
            <a:r>
              <a:rPr lang="en-US" dirty="0"/>
              <a:t>(3), 481–486. http://</a:t>
            </a:r>
            <a:r>
              <a:rPr lang="en-US" dirty="0" err="1"/>
              <a:t>doi.org</a:t>
            </a:r>
            <a:r>
              <a:rPr lang="en-US" dirty="0"/>
              <a:t>/10.1080/03057925.2015.1027513</a:t>
            </a:r>
            <a:endParaRPr lang="en-ZA" dirty="0"/>
          </a:p>
          <a:p>
            <a:r>
              <a:rPr lang="en-US" dirty="0" err="1"/>
              <a:t>Demiray</a:t>
            </a:r>
            <a:r>
              <a:rPr lang="en-US" dirty="0"/>
              <a:t>, U., &amp; </a:t>
            </a:r>
            <a:r>
              <a:rPr lang="en-US" dirty="0" err="1"/>
              <a:t>Adiyaman</a:t>
            </a:r>
            <a:r>
              <a:rPr lang="en-US" dirty="0"/>
              <a:t>, Z. (2002). </a:t>
            </a:r>
            <a:r>
              <a:rPr lang="en-US" i="1" dirty="0"/>
              <a:t>A Review of the Literature on the Open High School in Turkey Between the Years on its 10th Anniversary (1992-2002)</a:t>
            </a:r>
            <a:r>
              <a:rPr lang="en-US" dirty="0"/>
              <a:t>. Istanbul: Turkish republic: Ministry of National Education.</a:t>
            </a:r>
            <a:endParaRPr lang="en-ZA" dirty="0"/>
          </a:p>
          <a:p>
            <a:r>
              <a:rPr lang="en-US" dirty="0" err="1"/>
              <a:t>Dülger</a:t>
            </a:r>
            <a:r>
              <a:rPr lang="en-US" dirty="0"/>
              <a:t>, I. (2004). Case Study on Turkey: Rapid Coverage for Compulsory Education Program. In </a:t>
            </a:r>
            <a:r>
              <a:rPr lang="en-US" i="1" dirty="0"/>
              <a:t>Scaling Up Poverty Reduction</a:t>
            </a:r>
            <a:r>
              <a:rPr lang="en-US" dirty="0"/>
              <a:t> (pp. 1–46). Shanghai, China.</a:t>
            </a:r>
            <a:endParaRPr lang="en-ZA" dirty="0"/>
          </a:p>
          <a:p>
            <a:r>
              <a:rPr lang="en-US" dirty="0"/>
              <a:t>Ferreira, F. H. G., &amp; </a:t>
            </a:r>
            <a:r>
              <a:rPr lang="en-US" dirty="0" err="1"/>
              <a:t>Gignoux</a:t>
            </a:r>
            <a:r>
              <a:rPr lang="en-US" dirty="0"/>
              <a:t>, J. (2014). The Measurement of Educational Inequality: Achievement and Opportunity. </a:t>
            </a:r>
            <a:r>
              <a:rPr lang="en-US" i="1" dirty="0"/>
              <a:t>The World Bank Economic Review</a:t>
            </a:r>
            <a:r>
              <a:rPr lang="en-US" dirty="0"/>
              <a:t>, </a:t>
            </a:r>
            <a:r>
              <a:rPr lang="en-US" i="1" dirty="0"/>
              <a:t>28</a:t>
            </a:r>
            <a:r>
              <a:rPr lang="en-US" dirty="0"/>
              <a:t>(2), 210–246. http://</a:t>
            </a:r>
            <a:r>
              <a:rPr lang="en-US" dirty="0" err="1"/>
              <a:t>doi.org</a:t>
            </a:r>
            <a:r>
              <a:rPr lang="en-US" dirty="0"/>
              <a:t>/10.1093/</a:t>
            </a:r>
            <a:r>
              <a:rPr lang="en-US" dirty="0" err="1"/>
              <a:t>wber</a:t>
            </a:r>
            <a:r>
              <a:rPr lang="en-US" dirty="0"/>
              <a:t>/lht004</a:t>
            </a:r>
            <a:endParaRPr lang="en-ZA" dirty="0"/>
          </a:p>
          <a:p>
            <a:r>
              <a:rPr lang="en-US" dirty="0" err="1"/>
              <a:t>Filmer</a:t>
            </a:r>
            <a:r>
              <a:rPr lang="en-US" dirty="0"/>
              <a:t>, D., </a:t>
            </a:r>
            <a:r>
              <a:rPr lang="en-US" dirty="0" err="1"/>
              <a:t>Hasan</a:t>
            </a:r>
            <a:r>
              <a:rPr lang="en-US" dirty="0"/>
              <a:t>, A., &amp; Pritchett, L. (2006). A Millennium Learning Goal: Measuring Real Progress in Education. </a:t>
            </a:r>
            <a:r>
              <a:rPr lang="en-US" i="1" dirty="0"/>
              <a:t>SSRN Electronic Journal</a:t>
            </a:r>
            <a:r>
              <a:rPr lang="en-US" dirty="0"/>
              <a:t>. http://</a:t>
            </a:r>
            <a:r>
              <a:rPr lang="en-US" dirty="0" err="1"/>
              <a:t>doi.org</a:t>
            </a:r>
            <a:r>
              <a:rPr lang="en-US" dirty="0"/>
              <a:t>/10.2139/ssrn.982968</a:t>
            </a:r>
            <a:endParaRPr lang="en-ZA" dirty="0"/>
          </a:p>
          <a:p>
            <a:r>
              <a:rPr lang="en-US" dirty="0" err="1"/>
              <a:t>Filmer</a:t>
            </a:r>
            <a:r>
              <a:rPr lang="en-US" dirty="0"/>
              <a:t>, D., &amp; Pritchett, L. (1999). The effect of household wealth on educational attainment: evidence from 35 countries. </a:t>
            </a:r>
            <a:r>
              <a:rPr lang="en-US" i="1" dirty="0"/>
              <a:t>Population and Development Review</a:t>
            </a:r>
            <a:r>
              <a:rPr lang="en-US" dirty="0"/>
              <a:t>, </a:t>
            </a:r>
            <a:r>
              <a:rPr lang="en-US" i="1" dirty="0"/>
              <a:t>25</a:t>
            </a:r>
            <a:r>
              <a:rPr lang="en-US" dirty="0"/>
              <a:t>, 85–120. http://</a:t>
            </a:r>
            <a:r>
              <a:rPr lang="en-US" dirty="0" err="1"/>
              <a:t>doi.org</a:t>
            </a:r>
            <a:r>
              <a:rPr lang="en-US" dirty="0"/>
              <a:t>/10.1111/j.1728-4457.1999.00085.x</a:t>
            </a:r>
            <a:endParaRPr lang="en-ZA" dirty="0"/>
          </a:p>
          <a:p>
            <a:r>
              <a:rPr lang="en-US" dirty="0" err="1"/>
              <a:t>Filmer</a:t>
            </a:r>
            <a:r>
              <a:rPr lang="en-US" dirty="0"/>
              <a:t>, D., &amp; Pritchett, L. (2001). Estimating wealth effects without expenditure data—Or tears: An application to educational enrollments in states of India*. </a:t>
            </a:r>
            <a:r>
              <a:rPr lang="en-US" i="1" dirty="0"/>
              <a:t>Demography</a:t>
            </a:r>
            <a:r>
              <a:rPr lang="en-US" dirty="0"/>
              <a:t>. Retrieved from http://</a:t>
            </a:r>
            <a:r>
              <a:rPr lang="en-US" dirty="0" err="1"/>
              <a:t>link.springer.com</a:t>
            </a:r>
            <a:r>
              <a:rPr lang="en-US" dirty="0"/>
              <a:t>/article/10.1353/dem.2001.0003</a:t>
            </a:r>
            <a:endParaRPr lang="en-ZA" dirty="0"/>
          </a:p>
          <a:p>
            <a:r>
              <a:rPr lang="en-US" dirty="0" err="1"/>
              <a:t>Gur</a:t>
            </a:r>
            <a:r>
              <a:rPr lang="en-US" dirty="0"/>
              <a:t>, B., </a:t>
            </a:r>
            <a:r>
              <a:rPr lang="en-US" dirty="0" err="1"/>
              <a:t>Celik</a:t>
            </a:r>
            <a:r>
              <a:rPr lang="en-US" dirty="0"/>
              <a:t>, Z., &amp; </a:t>
            </a:r>
            <a:r>
              <a:rPr lang="en-US" dirty="0" err="1"/>
              <a:t>Ozoglu</a:t>
            </a:r>
            <a:r>
              <a:rPr lang="en-US" dirty="0"/>
              <a:t>, M. (2012). Policy options for Turkey: a critique of the interpretation and utilization of PISA results in Turkey. </a:t>
            </a:r>
            <a:r>
              <a:rPr lang="en-US" i="1" dirty="0"/>
              <a:t>Journal of Education Policy</a:t>
            </a:r>
            <a:r>
              <a:rPr lang="en-US" dirty="0"/>
              <a:t>, </a:t>
            </a:r>
            <a:r>
              <a:rPr lang="en-US" i="1" dirty="0"/>
              <a:t>27</a:t>
            </a:r>
            <a:r>
              <a:rPr lang="en-US" dirty="0"/>
              <a:t>(1), 1–21.</a:t>
            </a:r>
            <a:endParaRPr lang="en-ZA" dirty="0"/>
          </a:p>
          <a:p>
            <a:r>
              <a:rPr lang="en-US" dirty="0" err="1"/>
              <a:t>Hacettepe</a:t>
            </a:r>
            <a:r>
              <a:rPr lang="en-US" dirty="0"/>
              <a:t>-UIPS. (2003). </a:t>
            </a:r>
            <a:r>
              <a:rPr lang="en-US" i="1" dirty="0"/>
              <a:t>Turkey Demographic and Health Survey 2003</a:t>
            </a:r>
            <a:r>
              <a:rPr lang="en-US" dirty="0"/>
              <a:t>. Ankara, Turkey: </a:t>
            </a:r>
            <a:r>
              <a:rPr lang="en-US" dirty="0" err="1"/>
              <a:t>Hacettepe</a:t>
            </a:r>
            <a:r>
              <a:rPr lang="en-US" dirty="0"/>
              <a:t> University Institute of Population Studies.</a:t>
            </a:r>
            <a:endParaRPr lang="en-ZA" dirty="0"/>
          </a:p>
          <a:p>
            <a:r>
              <a:rPr lang="en-US" dirty="0" err="1"/>
              <a:t>Hacettepe</a:t>
            </a:r>
            <a:r>
              <a:rPr lang="en-US" dirty="0"/>
              <a:t>-UIPS. (2009). </a:t>
            </a:r>
            <a:r>
              <a:rPr lang="en-US" i="1" dirty="0"/>
              <a:t>Turkey Demographic and Health Survey, 2008</a:t>
            </a:r>
            <a:r>
              <a:rPr lang="en-US" dirty="0"/>
              <a:t>. Ankara, Turkey: </a:t>
            </a:r>
            <a:r>
              <a:rPr lang="en-US" dirty="0" err="1"/>
              <a:t>Hacettepe</a:t>
            </a:r>
            <a:r>
              <a:rPr lang="en-US" dirty="0"/>
              <a:t> University Institute of Population Studies.</a:t>
            </a:r>
            <a:endParaRPr lang="en-ZA" dirty="0"/>
          </a:p>
          <a:p>
            <a:r>
              <a:rPr lang="en-US" dirty="0" err="1"/>
              <a:t>Hacettepe</a:t>
            </a:r>
            <a:r>
              <a:rPr lang="en-US" dirty="0"/>
              <a:t>-UIPS. (2014). </a:t>
            </a:r>
            <a:r>
              <a:rPr lang="en-US" i="1" dirty="0"/>
              <a:t>2013 Turkey Demographic and Health Survey</a:t>
            </a:r>
            <a:r>
              <a:rPr lang="en-US" dirty="0"/>
              <a:t>. Ankara, Turkey: </a:t>
            </a:r>
            <a:r>
              <a:rPr lang="en-US" dirty="0" err="1"/>
              <a:t>Hacettepe</a:t>
            </a:r>
            <a:r>
              <a:rPr lang="en-US" dirty="0"/>
              <a:t> University Institute of Population Studies.</a:t>
            </a:r>
            <a:endParaRPr lang="en-ZA" dirty="0"/>
          </a:p>
          <a:p>
            <a:r>
              <a:rPr lang="en-US" dirty="0" err="1"/>
              <a:t>Hanushek</a:t>
            </a:r>
            <a:r>
              <a:rPr lang="en-US" dirty="0"/>
              <a:t>, E. A., &amp; </a:t>
            </a:r>
            <a:r>
              <a:rPr lang="en-US" dirty="0" err="1"/>
              <a:t>Woessmann</a:t>
            </a:r>
            <a:r>
              <a:rPr lang="en-US" dirty="0"/>
              <a:t>, L. (2011a). Sample Selectivity and the Validity of International Student Achievement Tests in Economic Research. </a:t>
            </a:r>
            <a:r>
              <a:rPr lang="en-US" i="1" dirty="0"/>
              <a:t>Economics Letters</a:t>
            </a:r>
            <a:r>
              <a:rPr lang="en-US" dirty="0"/>
              <a:t>. Retrieved from http://</a:t>
            </a:r>
            <a:r>
              <a:rPr lang="en-US" dirty="0" err="1"/>
              <a:t>www.sciencedirect.com</a:t>
            </a:r>
            <a:r>
              <a:rPr lang="en-US" dirty="0"/>
              <a:t>/science/article/</a:t>
            </a:r>
            <a:r>
              <a:rPr lang="en-US" dirty="0" err="1"/>
              <a:t>pii</a:t>
            </a:r>
            <a:r>
              <a:rPr lang="en-US" dirty="0"/>
              <a:t>/S0165176510003605</a:t>
            </a:r>
            <a:endParaRPr lang="en-ZA" dirty="0"/>
          </a:p>
          <a:p>
            <a:r>
              <a:rPr lang="en-US" dirty="0" err="1"/>
              <a:t>Hanushek</a:t>
            </a:r>
            <a:r>
              <a:rPr lang="en-US" dirty="0"/>
              <a:t>, E. A., &amp; </a:t>
            </a:r>
            <a:r>
              <a:rPr lang="en-US" dirty="0" err="1"/>
              <a:t>Woessmann</a:t>
            </a:r>
            <a:r>
              <a:rPr lang="en-US" dirty="0"/>
              <a:t>, L. (2011b). Sample selectivity and the validity of international student achievement tests in economic research. </a:t>
            </a:r>
            <a:r>
              <a:rPr lang="en-US" i="1" dirty="0"/>
              <a:t>Economics Letters</a:t>
            </a:r>
            <a:r>
              <a:rPr lang="en-US" dirty="0"/>
              <a:t>, </a:t>
            </a:r>
            <a:r>
              <a:rPr lang="en-US" i="1" dirty="0"/>
              <a:t>110</a:t>
            </a:r>
            <a:r>
              <a:rPr lang="en-US" dirty="0"/>
              <a:t>(2), 79–82. http://</a:t>
            </a:r>
            <a:r>
              <a:rPr lang="en-US" dirty="0" err="1"/>
              <a:t>doi.org</a:t>
            </a:r>
            <a:r>
              <a:rPr lang="en-US" dirty="0"/>
              <a:t>/10.1016/j.econlet.2010.10.022</a:t>
            </a:r>
            <a:endParaRPr lang="en-ZA" dirty="0"/>
          </a:p>
          <a:p>
            <a:r>
              <a:rPr lang="en-US" dirty="0" err="1"/>
              <a:t>Hanushek</a:t>
            </a:r>
            <a:r>
              <a:rPr lang="en-US" dirty="0"/>
              <a:t>, E., &amp; </a:t>
            </a:r>
            <a:r>
              <a:rPr lang="en-US" dirty="0" err="1"/>
              <a:t>Woessmann</a:t>
            </a:r>
            <a:r>
              <a:rPr lang="en-US" dirty="0"/>
              <a:t>, L. (2008). The role of cognitive skills in economic development. </a:t>
            </a:r>
            <a:r>
              <a:rPr lang="en-US" i="1" dirty="0"/>
              <a:t>Journal of Economic Literature</a:t>
            </a:r>
            <a:r>
              <a:rPr lang="en-US" dirty="0"/>
              <a:t>, </a:t>
            </a:r>
            <a:r>
              <a:rPr lang="en-US" i="1" dirty="0"/>
              <a:t>46</a:t>
            </a:r>
            <a:r>
              <a:rPr lang="en-US" dirty="0"/>
              <a:t>(3), 607–668. Retrieved from http://</a:t>
            </a:r>
            <a:r>
              <a:rPr lang="en-US" dirty="0" err="1"/>
              <a:t>www.jstor.org</a:t>
            </a:r>
            <a:r>
              <a:rPr lang="en-US" dirty="0"/>
              <a:t>/stable/27647039</a:t>
            </a:r>
            <a:endParaRPr lang="en-ZA" dirty="0"/>
          </a:p>
          <a:p>
            <a:r>
              <a:rPr lang="en-US" dirty="0" err="1"/>
              <a:t>Hanushek</a:t>
            </a:r>
            <a:r>
              <a:rPr lang="en-US" dirty="0"/>
              <a:t>, E., &amp; </a:t>
            </a:r>
            <a:r>
              <a:rPr lang="en-US" dirty="0" err="1"/>
              <a:t>Woessmann</a:t>
            </a:r>
            <a:r>
              <a:rPr lang="en-US" dirty="0"/>
              <a:t>, L. (2011). </a:t>
            </a:r>
            <a:r>
              <a:rPr lang="en-US" i="1" dirty="0"/>
              <a:t>Sample selectivity and the validity of international student achievement tests in economic research</a:t>
            </a:r>
            <a:r>
              <a:rPr lang="en-US" dirty="0"/>
              <a:t>. </a:t>
            </a:r>
            <a:r>
              <a:rPr lang="en-US" i="1" dirty="0"/>
              <a:t>Economics Letters</a:t>
            </a:r>
            <a:r>
              <a:rPr lang="en-US" dirty="0"/>
              <a:t> (Vol. 110).</a:t>
            </a:r>
            <a:endParaRPr lang="en-ZA" dirty="0"/>
          </a:p>
          <a:p>
            <a:r>
              <a:rPr lang="en-US" dirty="0" err="1"/>
              <a:t>Kırdar</a:t>
            </a:r>
            <a:r>
              <a:rPr lang="en-US" dirty="0"/>
              <a:t>, M. G. (2009). Explaining Ethnic Disparities in School Enrollment in Turkey. </a:t>
            </a:r>
            <a:r>
              <a:rPr lang="en-US" i="1" dirty="0"/>
              <a:t>Economic Development and Cultural Change</a:t>
            </a:r>
            <a:r>
              <a:rPr lang="en-US" dirty="0"/>
              <a:t>, </a:t>
            </a:r>
            <a:r>
              <a:rPr lang="en-US" i="1" dirty="0"/>
              <a:t>57</a:t>
            </a:r>
            <a:r>
              <a:rPr lang="en-US" dirty="0"/>
              <a:t>(2), 297–333. http://</a:t>
            </a:r>
            <a:r>
              <a:rPr lang="en-US" dirty="0" err="1"/>
              <a:t>doi.org</a:t>
            </a:r>
            <a:r>
              <a:rPr lang="en-US" dirty="0"/>
              <a:t>/10.1086/592841</a:t>
            </a:r>
            <a:endParaRPr lang="en-ZA" dirty="0"/>
          </a:p>
          <a:p>
            <a:r>
              <a:rPr lang="en-US" dirty="0" err="1"/>
              <a:t>Köksal</a:t>
            </a:r>
            <a:r>
              <a:rPr lang="en-US" dirty="0"/>
              <a:t>, S. (2014). </a:t>
            </a:r>
            <a:r>
              <a:rPr lang="en-US" i="1" dirty="0"/>
              <a:t>Open and Distance Education in Turkey</a:t>
            </a:r>
            <a:r>
              <a:rPr lang="en-US" dirty="0"/>
              <a:t>. </a:t>
            </a:r>
            <a:r>
              <a:rPr lang="en-US" dirty="0" err="1"/>
              <a:t>Galatawaray</a:t>
            </a:r>
            <a:r>
              <a:rPr lang="en-US" dirty="0"/>
              <a:t> University.</a:t>
            </a:r>
            <a:endParaRPr lang="en-ZA" dirty="0"/>
          </a:p>
          <a:p>
            <a:r>
              <a:rPr lang="en-US" dirty="0" err="1"/>
              <a:t>Köseleci</a:t>
            </a:r>
            <a:r>
              <a:rPr lang="en-US" dirty="0"/>
              <a:t>, N. (2015). Progress towards good-quality education for all in Turkey: a qualified success? </a:t>
            </a:r>
            <a:r>
              <a:rPr lang="en-US" i="1" dirty="0"/>
              <a:t>Comparative Education</a:t>
            </a:r>
            <a:r>
              <a:rPr lang="en-US" dirty="0"/>
              <a:t>, </a:t>
            </a:r>
            <a:r>
              <a:rPr lang="en-US" i="1" dirty="0"/>
              <a:t>51</a:t>
            </a:r>
            <a:r>
              <a:rPr lang="en-US" dirty="0"/>
              <a:t>(4), 555–574. http://</a:t>
            </a:r>
            <a:r>
              <a:rPr lang="en-US" dirty="0" err="1"/>
              <a:t>doi.org</a:t>
            </a:r>
            <a:r>
              <a:rPr lang="en-US" dirty="0" smtClean="0"/>
              <a:t>/</a:t>
            </a:r>
            <a:endParaRPr lang="en-US" dirty="0"/>
          </a:p>
        </p:txBody>
      </p:sp>
    </p:spTree>
    <p:extLst>
      <p:ext uri="{BB962C8B-B14F-4D97-AF65-F5344CB8AC3E}">
        <p14:creationId xmlns:p14="http://schemas.microsoft.com/office/powerpoint/2010/main" val="358567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solidFill>
                  <a:schemeClr val="bg1"/>
                </a:solidFill>
              </a:rPr>
              <a:t>Technical issues</a:t>
            </a:r>
            <a:endParaRPr lang="en-US" dirty="0">
              <a:solidFill>
                <a:schemeClr val="bg1"/>
              </a:solidFill>
            </a:endParaRPr>
          </a:p>
        </p:txBody>
      </p:sp>
      <p:sp>
        <p:nvSpPr>
          <p:cNvPr id="3" name="Content Placeholder 2"/>
          <p:cNvSpPr>
            <a:spLocks noGrp="1"/>
          </p:cNvSpPr>
          <p:nvPr>
            <p:ph idx="1"/>
          </p:nvPr>
        </p:nvSpPr>
        <p:spPr>
          <a:xfrm>
            <a:off x="457200" y="1600200"/>
            <a:ext cx="8229600" cy="4828563"/>
          </a:xfrm>
        </p:spPr>
        <p:txBody>
          <a:bodyPr>
            <a:normAutofit/>
          </a:bodyPr>
          <a:lstStyle/>
          <a:p>
            <a:r>
              <a:rPr lang="en-US" sz="2400" dirty="0" smtClean="0"/>
              <a:t>DHS 2003 </a:t>
            </a:r>
            <a:r>
              <a:rPr lang="en-US" sz="2400" dirty="0" smtClean="0">
                <a:sym typeface="Wingdings"/>
              </a:rPr>
              <a:t> available from DHS Program Website</a:t>
            </a:r>
          </a:p>
          <a:p>
            <a:r>
              <a:rPr lang="en-US" sz="2400" dirty="0" smtClean="0">
                <a:sym typeface="Wingdings"/>
              </a:rPr>
              <a:t>DHS 2008 &amp; 2013  Available from </a:t>
            </a:r>
            <a:r>
              <a:rPr lang="en-US" sz="2400" dirty="0" err="1" smtClean="0">
                <a:sym typeface="Wingdings"/>
              </a:rPr>
              <a:t>Hacettepe</a:t>
            </a:r>
            <a:r>
              <a:rPr lang="en-US" sz="2400" dirty="0" smtClean="0">
                <a:sym typeface="Wingdings"/>
              </a:rPr>
              <a:t> UIPS</a:t>
            </a:r>
          </a:p>
          <a:p>
            <a:r>
              <a:rPr lang="en-US" sz="2400" dirty="0" smtClean="0">
                <a:sym typeface="Wingdings"/>
              </a:rPr>
              <a:t>I used the </a:t>
            </a:r>
            <a:r>
              <a:rPr lang="en-US" sz="2400" i="1" dirty="0" smtClean="0">
                <a:sym typeface="Wingdings"/>
              </a:rPr>
              <a:t>de jure </a:t>
            </a:r>
            <a:r>
              <a:rPr lang="en-US" sz="2400" dirty="0" smtClean="0">
                <a:sym typeface="Wingdings"/>
              </a:rPr>
              <a:t>sample which is slightly larger than the </a:t>
            </a:r>
            <a:r>
              <a:rPr lang="en-US" sz="2400" i="1" dirty="0" smtClean="0">
                <a:sym typeface="Wingdings"/>
              </a:rPr>
              <a:t>de facto </a:t>
            </a:r>
            <a:r>
              <a:rPr lang="en-US" sz="2400" dirty="0" smtClean="0">
                <a:sym typeface="Wingdings"/>
              </a:rPr>
              <a:t>sample </a:t>
            </a:r>
          </a:p>
          <a:p>
            <a:pPr lvl="1"/>
            <a:r>
              <a:rPr lang="en-US" sz="2000" dirty="0" smtClean="0">
                <a:sym typeface="Wingdings"/>
              </a:rPr>
              <a:t>DHS 2003 1982 15-16 year olds from 1800 unique households</a:t>
            </a:r>
          </a:p>
          <a:p>
            <a:pPr lvl="1"/>
            <a:r>
              <a:rPr lang="en-US" sz="2000" dirty="0" smtClean="0">
                <a:sym typeface="Wingdings"/>
              </a:rPr>
              <a:t>DHS 2008 1780 15-16 year olds from 1629 unique households </a:t>
            </a:r>
          </a:p>
          <a:p>
            <a:pPr lvl="1"/>
            <a:r>
              <a:rPr lang="en-US" sz="2000" dirty="0" smtClean="0">
                <a:sym typeface="Wingdings"/>
              </a:rPr>
              <a:t>DHS 2013 1646 15-16 year olds from 1535 unique households </a:t>
            </a:r>
          </a:p>
          <a:p>
            <a:r>
              <a:rPr lang="en-US" sz="2400" dirty="0" smtClean="0">
                <a:sym typeface="Wingdings"/>
              </a:rPr>
              <a:t>DHS eligibility rates (15-16 years enrolled in Gr7+) are higher than Coverage Index 3</a:t>
            </a:r>
          </a:p>
          <a:p>
            <a:pPr lvl="1"/>
            <a:r>
              <a:rPr lang="en-US" sz="2000" dirty="0" smtClean="0">
                <a:sym typeface="Wingdings"/>
              </a:rPr>
              <a:t>2003: 		 45% compared to 36%</a:t>
            </a:r>
          </a:p>
          <a:p>
            <a:pPr lvl="1"/>
            <a:r>
              <a:rPr lang="en-US" sz="2000" dirty="0" smtClean="0">
                <a:sym typeface="Wingdings"/>
              </a:rPr>
              <a:t>2008/9:		 61% compared to 57%</a:t>
            </a:r>
          </a:p>
          <a:p>
            <a:pPr lvl="1"/>
            <a:r>
              <a:rPr lang="en-US" sz="2000" dirty="0" smtClean="0">
                <a:sym typeface="Wingdings"/>
              </a:rPr>
              <a:t>2012/13: 		 80% compared to 68%</a:t>
            </a:r>
          </a:p>
          <a:p>
            <a:pPr lvl="1"/>
            <a:endParaRPr lang="en-US" sz="2000" dirty="0" smtClean="0">
              <a:sym typeface="Wingdings"/>
            </a:endParaRPr>
          </a:p>
          <a:p>
            <a:endParaRPr lang="en-US" sz="2400" dirty="0"/>
          </a:p>
        </p:txBody>
      </p:sp>
    </p:spTree>
    <p:extLst>
      <p:ext uri="{BB962C8B-B14F-4D97-AF65-F5344CB8AC3E}">
        <p14:creationId xmlns:p14="http://schemas.microsoft.com/office/powerpoint/2010/main" val="117364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40"/>
            <a:ext cx="8229600" cy="7004590"/>
          </a:xfrm>
        </p:spPr>
        <p:txBody>
          <a:bodyPr>
            <a:normAutofit fontScale="32500" lnSpcReduction="20000"/>
          </a:bodyPr>
          <a:lstStyle/>
          <a:p>
            <a:r>
              <a:rPr lang="en-US" dirty="0"/>
              <a:t>10.1080/03050068.2015.1087211</a:t>
            </a:r>
            <a:endParaRPr lang="en-ZA" dirty="0"/>
          </a:p>
          <a:p>
            <a:r>
              <a:rPr lang="en-US" dirty="0" err="1"/>
              <a:t>Köseleci</a:t>
            </a:r>
            <a:r>
              <a:rPr lang="en-US" dirty="0"/>
              <a:t>, N., &amp; </a:t>
            </a:r>
            <a:r>
              <a:rPr lang="en-US" dirty="0" err="1"/>
              <a:t>Sasmaz</a:t>
            </a:r>
            <a:r>
              <a:rPr lang="en-US" dirty="0"/>
              <a:t>, A. (2011). PISA 2009: Where Does Turkey Stand? </a:t>
            </a:r>
            <a:r>
              <a:rPr lang="en-US" i="1" dirty="0"/>
              <a:t>Turkish Policy Quarterly</a:t>
            </a:r>
            <a:r>
              <a:rPr lang="en-US" dirty="0"/>
              <a:t>, </a:t>
            </a:r>
            <a:r>
              <a:rPr lang="en-US" i="1" dirty="0"/>
              <a:t>10</a:t>
            </a:r>
            <a:r>
              <a:rPr lang="en-US" dirty="0"/>
              <a:t>(2), 125–134.</a:t>
            </a:r>
            <a:endParaRPr lang="en-ZA" dirty="0"/>
          </a:p>
          <a:p>
            <a:r>
              <a:rPr lang="en-US" dirty="0" err="1"/>
              <a:t>Lambin</a:t>
            </a:r>
            <a:r>
              <a:rPr lang="en-US" dirty="0"/>
              <a:t>, R. (1995). What can Planners Expect from International Quantitative Studies ? </a:t>
            </a:r>
            <a:r>
              <a:rPr lang="en-US" i="1" dirty="0"/>
              <a:t>Reflections on Educational Achievement: Papers in Honor of T. Neville </a:t>
            </a:r>
            <a:r>
              <a:rPr lang="en-US" i="1" dirty="0" err="1"/>
              <a:t>Postlethwaite</a:t>
            </a:r>
            <a:r>
              <a:rPr lang="en-US" dirty="0"/>
              <a:t>, 169–182.</a:t>
            </a:r>
            <a:endParaRPr lang="en-ZA" dirty="0"/>
          </a:p>
          <a:p>
            <a:r>
              <a:rPr lang="en-US" dirty="0" err="1"/>
              <a:t>Lewin</a:t>
            </a:r>
            <a:r>
              <a:rPr lang="en-US" dirty="0"/>
              <a:t>, K. M. (2007). </a:t>
            </a:r>
            <a:r>
              <a:rPr lang="en-US" i="1" dirty="0"/>
              <a:t>Transitions and Equity. Improving Access , Equity and Transitions in Education : Creating a Research Agenda</a:t>
            </a:r>
            <a:r>
              <a:rPr lang="en-US" dirty="0"/>
              <a:t> (No. 1). </a:t>
            </a:r>
            <a:r>
              <a:rPr lang="en-US" i="1" dirty="0"/>
              <a:t>CREATE</a:t>
            </a:r>
            <a:r>
              <a:rPr lang="en-US" dirty="0"/>
              <a:t>.</a:t>
            </a:r>
            <a:endParaRPr lang="en-ZA" dirty="0"/>
          </a:p>
          <a:p>
            <a:r>
              <a:rPr lang="en-US" dirty="0" err="1"/>
              <a:t>Lewin</a:t>
            </a:r>
            <a:r>
              <a:rPr lang="en-US" dirty="0"/>
              <a:t>, K. M. (2009). Access to education in sub‐Saharan Africa: patterns, problems and possibilities. </a:t>
            </a:r>
            <a:r>
              <a:rPr lang="en-US" i="1" dirty="0"/>
              <a:t>Comparative Education</a:t>
            </a:r>
            <a:r>
              <a:rPr lang="en-US" dirty="0"/>
              <a:t>, </a:t>
            </a:r>
            <a:r>
              <a:rPr lang="en-US" i="1" dirty="0"/>
              <a:t>45</a:t>
            </a:r>
            <a:r>
              <a:rPr lang="en-US" dirty="0"/>
              <a:t>(2), 151–174. http://</a:t>
            </a:r>
            <a:r>
              <a:rPr lang="en-US" dirty="0" err="1"/>
              <a:t>doi.org</a:t>
            </a:r>
            <a:r>
              <a:rPr lang="en-US" dirty="0"/>
              <a:t>/10.1080/03050060902920518</a:t>
            </a:r>
            <a:endParaRPr lang="en-ZA" dirty="0"/>
          </a:p>
          <a:p>
            <a:r>
              <a:rPr lang="en-US" dirty="0" err="1"/>
              <a:t>Lewin</a:t>
            </a:r>
            <a:r>
              <a:rPr lang="en-US" dirty="0"/>
              <a:t>, K. M., &amp; Little, A. W. (2011). Access to education revisited: Equity, drop out and transitions to secondary school in South Asia and Sub-Saharan Africa. </a:t>
            </a:r>
            <a:r>
              <a:rPr lang="en-US" i="1" dirty="0"/>
              <a:t>International Journal of Educational Development</a:t>
            </a:r>
            <a:r>
              <a:rPr lang="en-US" dirty="0"/>
              <a:t>, </a:t>
            </a:r>
            <a:r>
              <a:rPr lang="en-US" i="1" dirty="0"/>
              <a:t>31</a:t>
            </a:r>
            <a:r>
              <a:rPr lang="en-US" dirty="0"/>
              <a:t>(4), 333–337.</a:t>
            </a:r>
            <a:endParaRPr lang="en-ZA" dirty="0"/>
          </a:p>
          <a:p>
            <a:r>
              <a:rPr lang="en-US" dirty="0"/>
              <a:t>Lewis, M., &amp; Lockheed, M. (2006). Inexcusable absence: Why 60 million girls still aren’t in school and what to do about it. </a:t>
            </a:r>
            <a:r>
              <a:rPr lang="en-US" i="1" dirty="0"/>
              <a:t>Center for Global Development</a:t>
            </a:r>
            <a:r>
              <a:rPr lang="en-US" dirty="0"/>
              <a:t>. Retrieved from http://</a:t>
            </a:r>
            <a:r>
              <a:rPr lang="en-US" dirty="0" err="1"/>
              <a:t>scholar.google.com</a:t>
            </a:r>
            <a:r>
              <a:rPr lang="en-US" dirty="0"/>
              <a:t>/</a:t>
            </a:r>
            <a:r>
              <a:rPr lang="en-US" dirty="0" err="1"/>
              <a:t>scholar?hl</a:t>
            </a:r>
            <a:r>
              <a:rPr lang="en-US" dirty="0"/>
              <a:t>=</a:t>
            </a:r>
            <a:r>
              <a:rPr lang="en-US" dirty="0" err="1"/>
              <a:t>en&amp;btnG</a:t>
            </a:r>
            <a:r>
              <a:rPr lang="en-US" dirty="0"/>
              <a:t>=</a:t>
            </a:r>
            <a:r>
              <a:rPr lang="en-US" dirty="0" err="1"/>
              <a:t>Search&amp;q</a:t>
            </a:r>
            <a:r>
              <a:rPr lang="en-US" dirty="0"/>
              <a:t>=intitle:Inexcusable+Absence:Why+60+Million+Girls+Still+Aren’t+in+School+and+What+to+Do+About+It#0</a:t>
            </a:r>
            <a:endParaRPr lang="en-ZA" dirty="0"/>
          </a:p>
          <a:p>
            <a:r>
              <a:rPr lang="en-US" dirty="0" err="1"/>
              <a:t>MoNE</a:t>
            </a:r>
            <a:r>
              <a:rPr lang="en-US" dirty="0"/>
              <a:t>. (2016). </a:t>
            </a:r>
            <a:r>
              <a:rPr lang="en-US" i="1" dirty="0"/>
              <a:t>National Education Statistics: Formal Education 2015/16</a:t>
            </a:r>
            <a:r>
              <a:rPr lang="en-US" dirty="0"/>
              <a:t>. Istanbul: Turkish Republic Ministry of National Education.</a:t>
            </a:r>
            <a:endParaRPr lang="en-ZA" dirty="0"/>
          </a:p>
          <a:p>
            <a:r>
              <a:rPr lang="en-US" dirty="0" err="1"/>
              <a:t>O’Dwyer</a:t>
            </a:r>
            <a:r>
              <a:rPr lang="en-US" dirty="0"/>
              <a:t>, J., </a:t>
            </a:r>
            <a:r>
              <a:rPr lang="en-US" dirty="0" err="1"/>
              <a:t>Aksit</a:t>
            </a:r>
            <a:r>
              <a:rPr lang="en-US" dirty="0"/>
              <a:t>, N., &amp; Sands, M. (2010). Expanding educational access in Eastern Turkey: A new initiative. </a:t>
            </a:r>
            <a:r>
              <a:rPr lang="en-US" i="1" dirty="0"/>
              <a:t>International Journal of Educational Development</a:t>
            </a:r>
            <a:r>
              <a:rPr lang="en-US" dirty="0"/>
              <a:t>, </a:t>
            </a:r>
            <a:r>
              <a:rPr lang="en-US" i="1" dirty="0"/>
              <a:t>30</a:t>
            </a:r>
            <a:r>
              <a:rPr lang="en-US" dirty="0"/>
              <a:t>(2), 193–203. http://</a:t>
            </a:r>
            <a:r>
              <a:rPr lang="en-US" dirty="0" err="1"/>
              <a:t>doi.org</a:t>
            </a:r>
            <a:r>
              <a:rPr lang="en-US" dirty="0"/>
              <a:t>/10.1016/j.ijedudev.2009.03.005</a:t>
            </a:r>
            <a:endParaRPr lang="en-ZA" dirty="0"/>
          </a:p>
          <a:p>
            <a:r>
              <a:rPr lang="en-US" dirty="0"/>
              <a:t>OECD. (2004). </a:t>
            </a:r>
            <a:r>
              <a:rPr lang="en-US" i="1" dirty="0"/>
              <a:t>PISA Report 2003: Learning for Tomorrow’s World</a:t>
            </a:r>
            <a:r>
              <a:rPr lang="en-US" dirty="0"/>
              <a:t>. Paris: Organization for Economic Cooperation and Development.</a:t>
            </a:r>
            <a:endParaRPr lang="en-ZA" dirty="0"/>
          </a:p>
          <a:p>
            <a:r>
              <a:rPr lang="en-US" dirty="0"/>
              <a:t>OECD. (2005). </a:t>
            </a:r>
            <a:r>
              <a:rPr lang="en-US" i="1" dirty="0"/>
              <a:t>PISA 2003 Technical Report</a:t>
            </a:r>
            <a:r>
              <a:rPr lang="en-US" dirty="0"/>
              <a:t>. Paris: Organization for Economic Cooperation and Development.</a:t>
            </a:r>
            <a:endParaRPr lang="en-ZA" dirty="0"/>
          </a:p>
          <a:p>
            <a:r>
              <a:rPr lang="en-US" dirty="0"/>
              <a:t>OECD. (2009). </a:t>
            </a:r>
            <a:r>
              <a:rPr lang="en-US" i="1" dirty="0"/>
              <a:t>PISA 2006 Technical Report</a:t>
            </a:r>
            <a:r>
              <a:rPr lang="en-US" dirty="0"/>
              <a:t>. Paris: Organization for Economic Cooperation and Development.</a:t>
            </a:r>
            <a:endParaRPr lang="en-ZA" dirty="0"/>
          </a:p>
          <a:p>
            <a:r>
              <a:rPr lang="en-US" dirty="0"/>
              <a:t>OECD. (2010). </a:t>
            </a:r>
            <a:r>
              <a:rPr lang="en-US" i="1" dirty="0"/>
              <a:t>PISA 2009 Report: What Students Know and Can Do</a:t>
            </a:r>
            <a:r>
              <a:rPr lang="en-US" dirty="0"/>
              <a:t>. Paris.</a:t>
            </a:r>
            <a:endParaRPr lang="en-ZA" dirty="0"/>
          </a:p>
          <a:p>
            <a:r>
              <a:rPr lang="en-US" dirty="0"/>
              <a:t>OECD. (2012a). </a:t>
            </a:r>
            <a:r>
              <a:rPr lang="en-US" i="1" dirty="0"/>
              <a:t>PISA 2009 Technical Report</a:t>
            </a:r>
            <a:r>
              <a:rPr lang="en-US" dirty="0"/>
              <a:t>. Paris: Organization for Economic Cooperation and Development.</a:t>
            </a:r>
            <a:endParaRPr lang="en-ZA" dirty="0"/>
          </a:p>
          <a:p>
            <a:r>
              <a:rPr lang="en-US" dirty="0"/>
              <a:t>OECD. (2012b). </a:t>
            </a:r>
            <a:r>
              <a:rPr lang="en-US" i="1" dirty="0"/>
              <a:t>PISA 2012 Results: Excellence through Equity: Giving Every Student the Chance to Succeed (Vol.2)</a:t>
            </a:r>
            <a:r>
              <a:rPr lang="en-US" dirty="0"/>
              <a:t>. Paris: Organization for Economic Cooperation and Development.</a:t>
            </a:r>
            <a:endParaRPr lang="en-ZA" dirty="0"/>
          </a:p>
          <a:p>
            <a:r>
              <a:rPr lang="en-US" dirty="0"/>
              <a:t>OECD. (2014a). </a:t>
            </a:r>
            <a:r>
              <a:rPr lang="en-US" i="1" dirty="0"/>
              <a:t>PISA 2012 Results: What Students Know and Can Do. Student Performance in Mathematics Reading and Science (</a:t>
            </a:r>
            <a:r>
              <a:rPr lang="en-US" i="1" dirty="0" err="1"/>
              <a:t>Vol</a:t>
            </a:r>
            <a:r>
              <a:rPr lang="en-US" i="1" dirty="0"/>
              <a:t> 1)</a:t>
            </a:r>
            <a:r>
              <a:rPr lang="en-US" dirty="0"/>
              <a:t>. Paris: Organization for Economic Cooperation and Development.</a:t>
            </a:r>
            <a:endParaRPr lang="en-ZA" dirty="0"/>
          </a:p>
          <a:p>
            <a:r>
              <a:rPr lang="en-US" dirty="0"/>
              <a:t>OECD. (2014b). </a:t>
            </a:r>
            <a:r>
              <a:rPr lang="en-US" i="1" dirty="0"/>
              <a:t>PISA 2012 Technical Report</a:t>
            </a:r>
            <a:r>
              <a:rPr lang="en-US" dirty="0"/>
              <a:t>. Paris: Organization for Economic Cooperation and Development.</a:t>
            </a:r>
            <a:endParaRPr lang="en-ZA" dirty="0"/>
          </a:p>
          <a:p>
            <a:r>
              <a:rPr lang="es-ES_tradnl" dirty="0"/>
              <a:t>OECD, &amp; UNESCO-UIS. (2003). </a:t>
            </a:r>
            <a:r>
              <a:rPr lang="es-ES_tradnl" i="1" dirty="0"/>
              <a:t>PISA 2000 </a:t>
            </a:r>
            <a:r>
              <a:rPr lang="es-ES_tradnl" i="1" dirty="0" err="1"/>
              <a:t>Report</a:t>
            </a:r>
            <a:r>
              <a:rPr lang="es-ES_tradnl" dirty="0"/>
              <a:t>. </a:t>
            </a:r>
            <a:r>
              <a:rPr lang="en-US" dirty="0"/>
              <a:t>Paris: Organization for Economic Cooperation and Development.</a:t>
            </a:r>
            <a:endParaRPr lang="en-ZA" dirty="0"/>
          </a:p>
          <a:p>
            <a:r>
              <a:rPr lang="en-US" dirty="0" err="1"/>
              <a:t>Özdemir</a:t>
            </a:r>
            <a:r>
              <a:rPr lang="en-US" dirty="0"/>
              <a:t>, C. (2016). Equity in the Turkish education system: A multilevel analysis of social background influences on the mathematics performance of 15-year-old students. </a:t>
            </a:r>
            <a:r>
              <a:rPr lang="en-US" i="1" dirty="0"/>
              <a:t>European Educational Research Journal</a:t>
            </a:r>
            <a:r>
              <a:rPr lang="en-US" dirty="0"/>
              <a:t>, </a:t>
            </a:r>
            <a:r>
              <a:rPr lang="en-US" i="1" dirty="0"/>
              <a:t>15</a:t>
            </a:r>
            <a:r>
              <a:rPr lang="en-US" dirty="0"/>
              <a:t>(2), 193–217. http://</a:t>
            </a:r>
            <a:r>
              <a:rPr lang="en-US" dirty="0" err="1"/>
              <a:t>doi.org</a:t>
            </a:r>
            <a:r>
              <a:rPr lang="en-US" dirty="0"/>
              <a:t>/10.1177/1474904115627159</a:t>
            </a:r>
            <a:endParaRPr lang="en-ZA" dirty="0"/>
          </a:p>
          <a:p>
            <a:r>
              <a:rPr lang="en-US" dirty="0"/>
              <a:t>Pritchett, L. (2013). </a:t>
            </a:r>
            <a:r>
              <a:rPr lang="en-US" i="1" dirty="0"/>
              <a:t>The Rebirth of Education: Schooling </a:t>
            </a:r>
            <a:r>
              <a:rPr lang="en-US" i="1" dirty="0" err="1"/>
              <a:t>Ain’t</a:t>
            </a:r>
            <a:r>
              <a:rPr lang="en-US" i="1" dirty="0"/>
              <a:t> Learning</a:t>
            </a:r>
            <a:r>
              <a:rPr lang="en-US" dirty="0"/>
              <a:t>. </a:t>
            </a:r>
            <a:r>
              <a:rPr lang="en-US" i="1" dirty="0"/>
              <a:t>2013</a:t>
            </a:r>
            <a:r>
              <a:rPr lang="en-US" dirty="0"/>
              <a:t>. Washington, DC.: Center for Global Development.</a:t>
            </a:r>
            <a:endParaRPr lang="en-ZA" dirty="0"/>
          </a:p>
          <a:p>
            <a:r>
              <a:rPr lang="en-US" dirty="0"/>
              <a:t>Rankin, B. H., &amp; </a:t>
            </a:r>
            <a:r>
              <a:rPr lang="en-US" dirty="0" err="1"/>
              <a:t>Aytac</a:t>
            </a:r>
            <a:r>
              <a:rPr lang="en-US" dirty="0"/>
              <a:t>, I. A. (2006). Gender Inequality in Schooling: The Case of Turkey. </a:t>
            </a:r>
            <a:r>
              <a:rPr lang="en-US" i="1" dirty="0"/>
              <a:t>Sociology of Education</a:t>
            </a:r>
            <a:r>
              <a:rPr lang="en-US" dirty="0"/>
              <a:t>, </a:t>
            </a:r>
            <a:r>
              <a:rPr lang="en-US" i="1" dirty="0"/>
              <a:t>79</a:t>
            </a:r>
            <a:r>
              <a:rPr lang="en-US" dirty="0"/>
              <a:t>(1), 25–43. http://</a:t>
            </a:r>
            <a:r>
              <a:rPr lang="en-US" dirty="0" err="1"/>
              <a:t>doi.org</a:t>
            </a:r>
            <a:r>
              <a:rPr lang="en-US" dirty="0"/>
              <a:t>/10.1177/003804070607900102</a:t>
            </a:r>
            <a:endParaRPr lang="en-ZA" dirty="0"/>
          </a:p>
          <a:p>
            <a:r>
              <a:rPr lang="en-US" dirty="0" err="1"/>
              <a:t>Rotberg</a:t>
            </a:r>
            <a:r>
              <a:rPr lang="en-US" dirty="0"/>
              <a:t>, I. C., ELMORE, R. F., ELMORE, R. F., FERGUSON, R. F., GREANEY, V., GRISSMER, D. W., … ZIATOS, B. (1995). Myths About Test Score Comparisons. </a:t>
            </a:r>
            <a:r>
              <a:rPr lang="en-US" i="1" dirty="0"/>
              <a:t>Science</a:t>
            </a:r>
            <a:r>
              <a:rPr lang="en-US" dirty="0"/>
              <a:t>, </a:t>
            </a:r>
            <a:r>
              <a:rPr lang="en-US" i="1" dirty="0"/>
              <a:t>270</a:t>
            </a:r>
            <a:r>
              <a:rPr lang="en-US" dirty="0"/>
              <a:t>(5241), 1446–1448. http://</a:t>
            </a:r>
            <a:r>
              <a:rPr lang="en-US" dirty="0" err="1"/>
              <a:t>doi.org</a:t>
            </a:r>
            <a:r>
              <a:rPr lang="en-US" dirty="0"/>
              <a:t>/10.1126/science.270.5241.1446</a:t>
            </a:r>
            <a:endParaRPr lang="en-ZA" dirty="0"/>
          </a:p>
          <a:p>
            <a:r>
              <a:rPr lang="en-US" dirty="0"/>
              <a:t>Schleicher, A. (2014). </a:t>
            </a:r>
            <a:r>
              <a:rPr lang="en-US" i="1" dirty="0"/>
              <a:t>Strong Performers and Successful Reformers: Lessons from PISA for Turkey</a:t>
            </a:r>
            <a:r>
              <a:rPr lang="en-US" dirty="0"/>
              <a:t>. Istanbul.</a:t>
            </a:r>
            <a:endParaRPr lang="en-ZA" dirty="0"/>
          </a:p>
          <a:p>
            <a:r>
              <a:rPr lang="en-US" dirty="0"/>
              <a:t>Spaull, N., &amp; Taylor, S. (2015). Access to What? Creating a Composite Measure of Educational Quantity and Educational Quality for 11 African Countries. </a:t>
            </a:r>
            <a:r>
              <a:rPr lang="en-US" i="1" dirty="0"/>
              <a:t>Comparative Education Review</a:t>
            </a:r>
            <a:r>
              <a:rPr lang="en-US" dirty="0"/>
              <a:t>, </a:t>
            </a:r>
            <a:r>
              <a:rPr lang="en-US" i="1" dirty="0"/>
              <a:t>59</a:t>
            </a:r>
            <a:r>
              <a:rPr lang="en-US" dirty="0"/>
              <a:t>(1), 133–165.</a:t>
            </a:r>
            <a:endParaRPr lang="en-ZA" dirty="0"/>
          </a:p>
          <a:p>
            <a:r>
              <a:rPr lang="en-US" dirty="0" err="1"/>
              <a:t>Tansel</a:t>
            </a:r>
            <a:r>
              <a:rPr lang="en-US" dirty="0"/>
              <a:t>, A. (2002). Determinants of school attainment of boys and girls in Turkey: individual, household and community factors. </a:t>
            </a:r>
            <a:r>
              <a:rPr lang="en-US" i="1" dirty="0"/>
              <a:t>Economics of Education Review</a:t>
            </a:r>
            <a:r>
              <a:rPr lang="en-US" dirty="0"/>
              <a:t>, </a:t>
            </a:r>
            <a:r>
              <a:rPr lang="en-US" i="1" dirty="0"/>
              <a:t>21</a:t>
            </a:r>
            <a:r>
              <a:rPr lang="en-US" dirty="0"/>
              <a:t>(5), 455–470. http://</a:t>
            </a:r>
            <a:r>
              <a:rPr lang="en-US" dirty="0" err="1"/>
              <a:t>doi.org</a:t>
            </a:r>
            <a:r>
              <a:rPr lang="en-US" dirty="0"/>
              <a:t>/10.1016/S0272-7757(01)00028-0</a:t>
            </a:r>
            <a:endParaRPr lang="en-ZA" dirty="0"/>
          </a:p>
          <a:p>
            <a:r>
              <a:rPr lang="en-US" dirty="0"/>
              <a:t>Taylor, S., &amp; Spaull, N. (2015). Measuring access to learning over a period of increased access to schooling: The case of Southern and Eastern Africa since 2000. </a:t>
            </a:r>
            <a:r>
              <a:rPr lang="en-US" i="1" dirty="0"/>
              <a:t>International Journal of Educational Development</a:t>
            </a:r>
            <a:r>
              <a:rPr lang="en-US" dirty="0"/>
              <a:t>, </a:t>
            </a:r>
            <a:r>
              <a:rPr lang="en-US" i="1" dirty="0"/>
              <a:t>41</a:t>
            </a:r>
            <a:r>
              <a:rPr lang="en-US" dirty="0"/>
              <a:t>, 47–59.</a:t>
            </a:r>
            <a:endParaRPr lang="en-ZA" dirty="0"/>
          </a:p>
          <a:p>
            <a:r>
              <a:rPr lang="en-US" dirty="0"/>
              <a:t>UNESCO. (2005). </a:t>
            </a:r>
            <a:r>
              <a:rPr lang="en-US" i="1" dirty="0"/>
              <a:t>Education For All Global Monitoring Report 2005: The Quality Imperative</a:t>
            </a:r>
            <a:r>
              <a:rPr lang="en-US" dirty="0"/>
              <a:t>. Paris.</a:t>
            </a:r>
            <a:endParaRPr lang="en-ZA" dirty="0"/>
          </a:p>
          <a:p>
            <a:r>
              <a:rPr lang="en-US" dirty="0"/>
              <a:t>UNESCO Institute for Statistics. (2010). </a:t>
            </a:r>
            <a:r>
              <a:rPr lang="en-US" i="1" dirty="0"/>
              <a:t>Measuring educational participation: Analysis of data quality and methodology based on ten studies (Technical Paper 4)</a:t>
            </a:r>
            <a:r>
              <a:rPr lang="en-US" dirty="0"/>
              <a:t>.</a:t>
            </a:r>
            <a:endParaRPr lang="en-ZA" dirty="0"/>
          </a:p>
          <a:p>
            <a:r>
              <a:rPr lang="en-US" dirty="0"/>
              <a:t>World Bank. (2005). </a:t>
            </a:r>
            <a:r>
              <a:rPr lang="en-US" i="1" dirty="0"/>
              <a:t>Turkey - Education Sector Study</a:t>
            </a:r>
            <a:r>
              <a:rPr lang="en-US" dirty="0"/>
              <a:t>. Washington, DC</a:t>
            </a:r>
            <a:r>
              <a:rPr lang="en-US" dirty="0" smtClean="0"/>
              <a:t>.</a:t>
            </a:r>
            <a:endParaRPr lang="en-ZA" dirty="0"/>
          </a:p>
        </p:txBody>
      </p:sp>
    </p:spTree>
    <p:extLst>
      <p:ext uri="{BB962C8B-B14F-4D97-AF65-F5344CB8AC3E}">
        <p14:creationId xmlns:p14="http://schemas.microsoft.com/office/powerpoint/2010/main" val="34983208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bwMode="auto">
          <a:xfrm>
            <a:off x="4480495" y="1573213"/>
            <a:ext cx="4815648" cy="4014788"/>
          </a:xfrm>
          <a:prstGeom prst="rect">
            <a:avLst/>
          </a:prstGeom>
          <a:noFill/>
          <a:ln>
            <a:noFill/>
          </a:ln>
        </p:spPr>
      </p:pic>
      <p:pic>
        <p:nvPicPr>
          <p:cNvPr id="4" name="Picture 3"/>
          <p:cNvPicPr/>
          <p:nvPr/>
        </p:nvPicPr>
        <p:blipFill>
          <a:blip r:embed="rId3">
            <a:extLst>
              <a:ext uri="{28A0092B-C50C-407E-A947-70E740481C1C}">
                <a14:useLocalDpi xmlns:a14="http://schemas.microsoft.com/office/drawing/2010/main" val="0"/>
              </a:ext>
            </a:extLst>
          </a:blip>
          <a:stretch>
            <a:fillRect/>
          </a:stretch>
        </p:blipFill>
        <p:spPr bwMode="auto">
          <a:xfrm>
            <a:off x="-104588" y="1573212"/>
            <a:ext cx="4990353" cy="4014788"/>
          </a:xfrm>
          <a:prstGeom prst="rect">
            <a:avLst/>
          </a:prstGeom>
          <a:noFill/>
          <a:ln>
            <a:noFill/>
          </a:ln>
        </p:spPr>
      </p:pic>
      <p:sp>
        <p:nvSpPr>
          <p:cNvPr id="6" name="Title 1"/>
          <p:cNvSpPr txBox="1">
            <a:spLocks/>
          </p:cNvSpPr>
          <p:nvPr/>
        </p:nvSpPr>
        <p:spPr>
          <a:xfrm>
            <a:off x="344909" y="287658"/>
            <a:ext cx="8497295" cy="1143000"/>
          </a:xfrm>
          <a:prstGeom prst="rect">
            <a:avLst/>
          </a:prstGeom>
          <a:solidFill>
            <a:srgbClr val="FFD722"/>
          </a:solid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Turkey: Literacy</a:t>
            </a:r>
            <a:endParaRPr lang="en-US" sz="4000" b="1" dirty="0" smtClean="0">
              <a:solidFill>
                <a:schemeClr val="bg1"/>
              </a:solidFill>
              <a:sym typeface="Wingdings"/>
            </a:endParaRPr>
          </a:p>
          <a:p>
            <a:r>
              <a:rPr lang="en-US" sz="3800" i="1" dirty="0" smtClean="0">
                <a:solidFill>
                  <a:schemeClr val="bg1"/>
                </a:solidFill>
              </a:rPr>
              <a:t>Who benefitted between 2003 </a:t>
            </a:r>
            <a:r>
              <a:rPr lang="en-US" sz="3800" i="1" dirty="0" smtClean="0">
                <a:solidFill>
                  <a:schemeClr val="bg1"/>
                </a:solidFill>
                <a:sym typeface="Wingdings"/>
              </a:rPr>
              <a:t> 2013?</a:t>
            </a:r>
            <a:endParaRPr lang="en-US" sz="3800" b="1" i="1" dirty="0">
              <a:solidFill>
                <a:schemeClr val="bg1"/>
              </a:solidFill>
            </a:endParaRPr>
          </a:p>
        </p:txBody>
      </p:sp>
    </p:spTree>
    <p:extLst>
      <p:ext uri="{BB962C8B-B14F-4D97-AF65-F5344CB8AC3E}">
        <p14:creationId xmlns:p14="http://schemas.microsoft.com/office/powerpoint/2010/main" val="11195253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604154" y="736956"/>
            <a:ext cx="8082645" cy="6241252"/>
          </a:xfrm>
          <a:prstGeom prst="rect">
            <a:avLst/>
          </a:prstGeom>
          <a:noFill/>
          <a:ln>
            <a:noFill/>
          </a:ln>
        </p:spPr>
      </p:pic>
      <p:sp>
        <p:nvSpPr>
          <p:cNvPr id="2" name="Title 1"/>
          <p:cNvSpPr>
            <a:spLocks noGrp="1"/>
          </p:cNvSpPr>
          <p:nvPr>
            <p:ph type="title"/>
          </p:nvPr>
        </p:nvSpPr>
        <p:spPr>
          <a:xfrm>
            <a:off x="457200" y="70799"/>
            <a:ext cx="8229600" cy="1143000"/>
          </a:xfrm>
          <a:solidFill>
            <a:schemeClr val="bg1"/>
          </a:solidFill>
        </p:spPr>
        <p:txBody>
          <a:bodyPr>
            <a:noAutofit/>
          </a:bodyPr>
          <a:lstStyle/>
          <a:p>
            <a:r>
              <a:rPr lang="en-GB" sz="3200" b="1" dirty="0"/>
              <a:t>Figure 2</a:t>
            </a:r>
            <a:r>
              <a:rPr lang="en-GB" sz="3200" dirty="0"/>
              <a:t> Access to Literacy (Level 2) in Turkey 2003 (PISA 2003 and DHS 2003) </a:t>
            </a:r>
            <a:endParaRPr lang="en-US" sz="3200" dirty="0"/>
          </a:p>
        </p:txBody>
      </p:sp>
    </p:spTree>
    <p:extLst>
      <p:ext uri="{BB962C8B-B14F-4D97-AF65-F5344CB8AC3E}">
        <p14:creationId xmlns:p14="http://schemas.microsoft.com/office/powerpoint/2010/main" val="33497303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209605" y="548797"/>
            <a:ext cx="8477195" cy="6429412"/>
          </a:xfrm>
          <a:prstGeom prst="rect">
            <a:avLst/>
          </a:prstGeom>
          <a:noFill/>
          <a:ln>
            <a:noFill/>
          </a:ln>
        </p:spPr>
      </p:pic>
      <p:sp>
        <p:nvSpPr>
          <p:cNvPr id="2" name="Title 1"/>
          <p:cNvSpPr>
            <a:spLocks noGrp="1"/>
          </p:cNvSpPr>
          <p:nvPr>
            <p:ph type="title"/>
          </p:nvPr>
        </p:nvSpPr>
        <p:spPr>
          <a:xfrm>
            <a:off x="457200" y="123270"/>
            <a:ext cx="8229600" cy="1143000"/>
          </a:xfrm>
          <a:solidFill>
            <a:schemeClr val="bg1"/>
          </a:solidFill>
        </p:spPr>
        <p:txBody>
          <a:bodyPr>
            <a:noAutofit/>
          </a:bodyPr>
          <a:lstStyle/>
          <a:p>
            <a:r>
              <a:rPr lang="en-GB" sz="3200" b="1" dirty="0"/>
              <a:t>Figure 3</a:t>
            </a:r>
            <a:r>
              <a:rPr lang="en-GB" sz="3200" dirty="0"/>
              <a:t> Access to Literacy (Level 2) in Turkey 2009 (PISA 2009 and DHS 2008) </a:t>
            </a:r>
            <a:endParaRPr lang="en-US" sz="3200" dirty="0"/>
          </a:p>
        </p:txBody>
      </p:sp>
    </p:spTree>
    <p:extLst>
      <p:ext uri="{BB962C8B-B14F-4D97-AF65-F5344CB8AC3E}">
        <p14:creationId xmlns:p14="http://schemas.microsoft.com/office/powerpoint/2010/main" val="11617467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bwMode="auto">
          <a:xfrm>
            <a:off x="457200" y="627196"/>
            <a:ext cx="7883320" cy="6338683"/>
          </a:xfrm>
          <a:prstGeom prst="rect">
            <a:avLst/>
          </a:prstGeom>
          <a:noFill/>
          <a:ln>
            <a:noFill/>
          </a:ln>
        </p:spPr>
      </p:pic>
      <p:sp>
        <p:nvSpPr>
          <p:cNvPr id="2" name="Title 1"/>
          <p:cNvSpPr>
            <a:spLocks noGrp="1"/>
          </p:cNvSpPr>
          <p:nvPr>
            <p:ph type="title"/>
          </p:nvPr>
        </p:nvSpPr>
        <p:spPr>
          <a:xfrm>
            <a:off x="457200" y="164878"/>
            <a:ext cx="8229600" cy="1143000"/>
          </a:xfrm>
          <a:solidFill>
            <a:srgbClr val="FFFFFF"/>
          </a:solidFill>
        </p:spPr>
        <p:txBody>
          <a:bodyPr>
            <a:noAutofit/>
          </a:bodyPr>
          <a:lstStyle/>
          <a:p>
            <a:r>
              <a:rPr lang="en-GB" sz="3200" b="1" dirty="0"/>
              <a:t>Figure 4</a:t>
            </a:r>
            <a:r>
              <a:rPr lang="en-GB" sz="3200" dirty="0"/>
              <a:t> Access to Literacy (Level 2) in Turkey 2012 (PISA 2012 and DHS 2013) </a:t>
            </a:r>
            <a:endParaRPr lang="en-US" sz="3200" dirty="0"/>
          </a:p>
        </p:txBody>
      </p:sp>
    </p:spTree>
    <p:extLst>
      <p:ext uri="{BB962C8B-B14F-4D97-AF65-F5344CB8AC3E}">
        <p14:creationId xmlns:p14="http://schemas.microsoft.com/office/powerpoint/2010/main" val="7398917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702188" y="-5135"/>
            <a:ext cx="5282534" cy="6863135"/>
          </a:xfrm>
          <a:prstGeom prst="rect">
            <a:avLst/>
          </a:prstGeom>
          <a:solidFill>
            <a:schemeClr val="bg1"/>
          </a:solidFill>
        </p:spPr>
      </p:pic>
      <p:sp>
        <p:nvSpPr>
          <p:cNvPr id="2" name="TextBox 1"/>
          <p:cNvSpPr txBox="1"/>
          <p:nvPr/>
        </p:nvSpPr>
        <p:spPr>
          <a:xfrm>
            <a:off x="354835" y="2520980"/>
            <a:ext cx="2893040" cy="1200328"/>
          </a:xfrm>
          <a:prstGeom prst="rect">
            <a:avLst/>
          </a:prstGeom>
          <a:solidFill>
            <a:schemeClr val="bg1">
              <a:lumMod val="95000"/>
            </a:schemeClr>
          </a:solidFill>
        </p:spPr>
        <p:txBody>
          <a:bodyPr wrap="none" rtlCol="0">
            <a:spAutoFit/>
          </a:bodyPr>
          <a:lstStyle/>
          <a:p>
            <a:pPr algn="ctr"/>
            <a:r>
              <a:rPr lang="en-US" sz="2400" b="1" dirty="0" smtClean="0"/>
              <a:t>Sub-Saharan Africa </a:t>
            </a:r>
          </a:p>
          <a:p>
            <a:pPr algn="ctr"/>
            <a:endParaRPr lang="en-US" sz="2400" b="1" dirty="0"/>
          </a:p>
          <a:p>
            <a:pPr algn="ctr"/>
            <a:r>
              <a:rPr lang="en-US" sz="2400" b="1" dirty="0" smtClean="0"/>
              <a:t>Spaull &amp; Taylor, 2015</a:t>
            </a:r>
            <a:endParaRPr lang="en-US" sz="2400" b="1" dirty="0"/>
          </a:p>
        </p:txBody>
      </p:sp>
    </p:spTree>
    <p:extLst>
      <p:ext uri="{BB962C8B-B14F-4D97-AF65-F5344CB8AC3E}">
        <p14:creationId xmlns:p14="http://schemas.microsoft.com/office/powerpoint/2010/main" val="2592610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1937" y="43382"/>
            <a:ext cx="8441334" cy="6814618"/>
          </a:xfrm>
          <a:prstGeom prst="rect">
            <a:avLst/>
          </a:prstGeom>
          <a:solidFill>
            <a:srgbClr val="FFFFFF"/>
          </a:solidFill>
        </p:spPr>
      </p:pic>
      <p:sp>
        <p:nvSpPr>
          <p:cNvPr id="2" name="TextBox 1"/>
          <p:cNvSpPr txBox="1"/>
          <p:nvPr/>
        </p:nvSpPr>
        <p:spPr>
          <a:xfrm>
            <a:off x="6831911" y="5790991"/>
            <a:ext cx="2312089" cy="369332"/>
          </a:xfrm>
          <a:prstGeom prst="rect">
            <a:avLst/>
          </a:prstGeom>
          <a:noFill/>
        </p:spPr>
        <p:txBody>
          <a:bodyPr wrap="none" rtlCol="0">
            <a:spAutoFit/>
          </a:bodyPr>
          <a:lstStyle/>
          <a:p>
            <a:r>
              <a:rPr lang="en-US" dirty="0" smtClean="0"/>
              <a:t>(Spaull &amp; Taylor, 2015)</a:t>
            </a:r>
            <a:endParaRPr lang="en-US" dirty="0"/>
          </a:p>
        </p:txBody>
      </p:sp>
    </p:spTree>
    <p:extLst>
      <p:ext uri="{BB962C8B-B14F-4D97-AF65-F5344CB8AC3E}">
        <p14:creationId xmlns:p14="http://schemas.microsoft.com/office/powerpoint/2010/main" val="14497437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9628" y="1007429"/>
            <a:ext cx="7488225" cy="5129297"/>
          </a:xfrm>
          <a:prstGeom prst="rect">
            <a:avLst/>
          </a:prstGeom>
        </p:spPr>
      </p:pic>
      <p:sp>
        <p:nvSpPr>
          <p:cNvPr id="5" name="TextBox 4"/>
          <p:cNvSpPr txBox="1"/>
          <p:nvPr/>
        </p:nvSpPr>
        <p:spPr>
          <a:xfrm>
            <a:off x="5229046" y="18674"/>
            <a:ext cx="3914954" cy="1200328"/>
          </a:xfrm>
          <a:prstGeom prst="rect">
            <a:avLst/>
          </a:prstGeom>
          <a:solidFill>
            <a:schemeClr val="bg1">
              <a:lumMod val="95000"/>
            </a:schemeClr>
          </a:solidFill>
        </p:spPr>
        <p:txBody>
          <a:bodyPr wrap="none" rtlCol="0">
            <a:spAutoFit/>
          </a:bodyPr>
          <a:lstStyle/>
          <a:p>
            <a:pPr algn="ctr"/>
            <a:r>
              <a:rPr lang="en-US" sz="2400" b="1" dirty="0" smtClean="0"/>
              <a:t>Sub-Saharan Africa over time  </a:t>
            </a:r>
          </a:p>
          <a:p>
            <a:pPr algn="ctr"/>
            <a:endParaRPr lang="en-US" sz="2400" b="1" dirty="0"/>
          </a:p>
          <a:p>
            <a:pPr algn="ctr"/>
            <a:r>
              <a:rPr lang="en-US" sz="2400" b="1" dirty="0" smtClean="0"/>
              <a:t>Taylor &amp; Spaull, 2015</a:t>
            </a:r>
            <a:endParaRPr lang="en-US" sz="2400" b="1" dirty="0"/>
          </a:p>
        </p:txBody>
      </p:sp>
    </p:spTree>
    <p:extLst>
      <p:ext uri="{BB962C8B-B14F-4D97-AF65-F5344CB8AC3E}">
        <p14:creationId xmlns:p14="http://schemas.microsoft.com/office/powerpoint/2010/main" val="36037916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1457" y="543935"/>
            <a:ext cx="9105546" cy="6314065"/>
          </a:xfrm>
          <a:prstGeom prst="rect">
            <a:avLst/>
          </a:prstGeom>
        </p:spPr>
      </p:pic>
      <p:sp>
        <p:nvSpPr>
          <p:cNvPr id="3" name="TextBox 2"/>
          <p:cNvSpPr txBox="1"/>
          <p:nvPr/>
        </p:nvSpPr>
        <p:spPr>
          <a:xfrm>
            <a:off x="5229046" y="18674"/>
            <a:ext cx="3914954" cy="1200328"/>
          </a:xfrm>
          <a:prstGeom prst="rect">
            <a:avLst/>
          </a:prstGeom>
          <a:solidFill>
            <a:schemeClr val="bg1">
              <a:lumMod val="95000"/>
            </a:schemeClr>
          </a:solidFill>
        </p:spPr>
        <p:txBody>
          <a:bodyPr wrap="none" rtlCol="0">
            <a:spAutoFit/>
          </a:bodyPr>
          <a:lstStyle/>
          <a:p>
            <a:pPr algn="ctr"/>
            <a:r>
              <a:rPr lang="en-US" sz="2400" b="1" dirty="0" smtClean="0"/>
              <a:t>Sub-Saharan Africa over time  </a:t>
            </a:r>
          </a:p>
          <a:p>
            <a:pPr algn="ctr"/>
            <a:endParaRPr lang="en-US" sz="2400" b="1" dirty="0"/>
          </a:p>
          <a:p>
            <a:pPr algn="ctr"/>
            <a:r>
              <a:rPr lang="en-US" sz="2400" b="1" dirty="0" smtClean="0"/>
              <a:t>Taylor &amp; Spaull, 2015</a:t>
            </a:r>
            <a:endParaRPr lang="en-US" sz="2400" b="1" dirty="0"/>
          </a:p>
        </p:txBody>
      </p:sp>
    </p:spTree>
    <p:extLst>
      <p:ext uri="{BB962C8B-B14F-4D97-AF65-F5344CB8AC3E}">
        <p14:creationId xmlns:p14="http://schemas.microsoft.com/office/powerpoint/2010/main" val="40885061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42380"/>
            <a:ext cx="7338785" cy="6615620"/>
          </a:xfrm>
          <a:prstGeom prst="rect">
            <a:avLst/>
          </a:prstGeom>
        </p:spPr>
      </p:pic>
      <p:sp>
        <p:nvSpPr>
          <p:cNvPr id="3" name="TextBox 2"/>
          <p:cNvSpPr txBox="1"/>
          <p:nvPr/>
        </p:nvSpPr>
        <p:spPr>
          <a:xfrm>
            <a:off x="7338785" y="1830045"/>
            <a:ext cx="1805215" cy="2308324"/>
          </a:xfrm>
          <a:prstGeom prst="rect">
            <a:avLst/>
          </a:prstGeom>
          <a:solidFill>
            <a:schemeClr val="bg1">
              <a:lumMod val="95000"/>
            </a:schemeClr>
          </a:solidFill>
        </p:spPr>
        <p:txBody>
          <a:bodyPr wrap="square" rtlCol="0">
            <a:spAutoFit/>
          </a:bodyPr>
          <a:lstStyle/>
          <a:p>
            <a:pPr algn="ctr"/>
            <a:r>
              <a:rPr lang="en-US" sz="2400" b="1" dirty="0" smtClean="0"/>
              <a:t>Sub-Saharan Africa over time  </a:t>
            </a:r>
          </a:p>
          <a:p>
            <a:pPr algn="ctr"/>
            <a:endParaRPr lang="en-US" sz="2400" b="1" dirty="0"/>
          </a:p>
          <a:p>
            <a:pPr algn="ctr"/>
            <a:r>
              <a:rPr lang="en-US" sz="2400" b="1" dirty="0" smtClean="0"/>
              <a:t>Taylor &amp; Spaull, 2015</a:t>
            </a:r>
            <a:endParaRPr lang="en-US" sz="2400" b="1" dirty="0"/>
          </a:p>
        </p:txBody>
      </p:sp>
    </p:spTree>
    <p:extLst>
      <p:ext uri="{BB962C8B-B14F-4D97-AF65-F5344CB8AC3E}">
        <p14:creationId xmlns:p14="http://schemas.microsoft.com/office/powerpoint/2010/main" val="36933168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858718160"/>
              </p:ext>
            </p:extLst>
          </p:nvPr>
        </p:nvGraphicFramePr>
        <p:xfrm>
          <a:off x="2783416" y="0"/>
          <a:ext cx="6332361" cy="6774863"/>
        </p:xfrm>
        <a:graphic>
          <a:graphicData uri="http://schemas.openxmlformats.org/presentationml/2006/ole">
            <mc:AlternateContent xmlns:mc="http://schemas.openxmlformats.org/markup-compatibility/2006">
              <mc:Choice xmlns:v="urn:schemas-microsoft-com:vml" Requires="v">
                <p:oleObj spid="_x0000_s1053" name="Document" r:id="rId3" imgW="5270500" imgH="5638800" progId="Word.Document.12">
                  <p:embed/>
                </p:oleObj>
              </mc:Choice>
              <mc:Fallback>
                <p:oleObj name="Document" r:id="rId3" imgW="5270500" imgH="5638800" progId="Word.Document.12">
                  <p:embed/>
                  <p:pic>
                    <p:nvPicPr>
                      <p:cNvPr id="0" name=""/>
                      <p:cNvPicPr/>
                      <p:nvPr/>
                    </p:nvPicPr>
                    <p:blipFill>
                      <a:blip r:embed="rId4"/>
                      <a:stretch>
                        <a:fillRect/>
                      </a:stretch>
                    </p:blipFill>
                    <p:spPr>
                      <a:xfrm>
                        <a:off x="2783416" y="0"/>
                        <a:ext cx="6332361" cy="6774863"/>
                      </a:xfrm>
                      <a:prstGeom prst="rect">
                        <a:avLst/>
                      </a:prstGeom>
                    </p:spPr>
                  </p:pic>
                </p:oleObj>
              </mc:Fallback>
            </mc:AlternateContent>
          </a:graphicData>
        </a:graphic>
      </p:graphicFrame>
      <p:sp>
        <p:nvSpPr>
          <p:cNvPr id="5" name="TextBox 4"/>
          <p:cNvSpPr txBox="1"/>
          <p:nvPr/>
        </p:nvSpPr>
        <p:spPr>
          <a:xfrm>
            <a:off x="271047" y="4121666"/>
            <a:ext cx="2678175" cy="369332"/>
          </a:xfrm>
          <a:prstGeom prst="rect">
            <a:avLst/>
          </a:prstGeom>
          <a:noFill/>
        </p:spPr>
        <p:txBody>
          <a:bodyPr wrap="none" rtlCol="0">
            <a:spAutoFit/>
          </a:bodyPr>
          <a:lstStyle/>
          <a:p>
            <a:r>
              <a:rPr lang="en-US" dirty="0" smtClean="0"/>
              <a:t>(Spaull &amp; </a:t>
            </a:r>
            <a:r>
              <a:rPr lang="en-US" dirty="0" err="1" smtClean="0"/>
              <a:t>Lillenstein</a:t>
            </a:r>
            <a:r>
              <a:rPr lang="en-US" dirty="0" smtClean="0"/>
              <a:t>, 2017)</a:t>
            </a:r>
            <a:endParaRPr lang="en-US" dirty="0"/>
          </a:p>
        </p:txBody>
      </p:sp>
      <p:sp>
        <p:nvSpPr>
          <p:cNvPr id="6" name="Rectangle 5"/>
          <p:cNvSpPr/>
          <p:nvPr/>
        </p:nvSpPr>
        <p:spPr>
          <a:xfrm>
            <a:off x="271047" y="792782"/>
            <a:ext cx="2991555" cy="2862323"/>
          </a:xfrm>
          <a:prstGeom prst="rect">
            <a:avLst/>
          </a:prstGeom>
          <a:solidFill>
            <a:srgbClr val="D9D9D9"/>
          </a:solidFill>
        </p:spPr>
        <p:txBody>
          <a:bodyPr wrap="square">
            <a:spAutoFit/>
          </a:bodyPr>
          <a:lstStyle/>
          <a:p>
            <a:pPr algn="ctr"/>
            <a:r>
              <a:rPr lang="en-GB" b="1" dirty="0" smtClean="0"/>
              <a:t>Francophone West Africa </a:t>
            </a:r>
          </a:p>
          <a:p>
            <a:pPr algn="ctr"/>
            <a:endParaRPr lang="en-GB" b="1" dirty="0"/>
          </a:p>
          <a:p>
            <a:pPr algn="ctr"/>
            <a:r>
              <a:rPr lang="en-GB" b="1" dirty="0" smtClean="0"/>
              <a:t>DHS &amp; PASEC </a:t>
            </a:r>
          </a:p>
          <a:p>
            <a:pPr algn="ctr"/>
            <a:endParaRPr lang="en-GB" b="1" dirty="0"/>
          </a:p>
          <a:p>
            <a:pPr algn="ctr"/>
            <a:r>
              <a:rPr lang="en-GB" b="1" dirty="0" smtClean="0"/>
              <a:t>ASSESSING </a:t>
            </a:r>
            <a:r>
              <a:rPr lang="en-GB" b="1" dirty="0"/>
              <a:t>EARLY LITERACY OUTCOMES IN BURKINA FASO AND SENEGAL: USING DHS AND PASEC TO COMBINE ACCESS AND QUALITY</a:t>
            </a:r>
            <a:endParaRPr lang="en-ZA" dirty="0"/>
          </a:p>
        </p:txBody>
      </p:sp>
    </p:spTree>
    <p:extLst>
      <p:ext uri="{BB962C8B-B14F-4D97-AF65-F5344CB8AC3E}">
        <p14:creationId xmlns:p14="http://schemas.microsoft.com/office/powerpoint/2010/main" val="16257355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8-25 at 7.06.3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00" y="444500"/>
            <a:ext cx="7950200" cy="5969000"/>
          </a:xfrm>
          <a:prstGeom prst="rect">
            <a:avLst/>
          </a:prstGeom>
        </p:spPr>
      </p:pic>
      <p:sp>
        <p:nvSpPr>
          <p:cNvPr id="5" name="TextBox 4"/>
          <p:cNvSpPr txBox="1"/>
          <p:nvPr/>
        </p:nvSpPr>
        <p:spPr>
          <a:xfrm>
            <a:off x="5881258" y="4500081"/>
            <a:ext cx="2398876" cy="707886"/>
          </a:xfrm>
          <a:prstGeom prst="rect">
            <a:avLst/>
          </a:prstGeom>
          <a:solidFill>
            <a:schemeClr val="bg1">
              <a:lumMod val="50000"/>
            </a:schemeClr>
          </a:solidFill>
          <a:ln>
            <a:solidFill>
              <a:schemeClr val="bg1"/>
            </a:solidFill>
          </a:ln>
        </p:spPr>
        <p:txBody>
          <a:bodyPr wrap="none" rtlCol="0">
            <a:spAutoFit/>
          </a:bodyPr>
          <a:lstStyle/>
          <a:p>
            <a:r>
              <a:rPr lang="en-US" dirty="0" smtClean="0">
                <a:solidFill>
                  <a:schemeClr val="bg1"/>
                </a:solidFill>
              </a:rPr>
              <a:t>Serbia = </a:t>
            </a:r>
            <a:r>
              <a:rPr lang="en-US" dirty="0" smtClean="0">
                <a:solidFill>
                  <a:srgbClr val="800000"/>
                </a:solidFill>
              </a:rPr>
              <a:t>93 </a:t>
            </a:r>
            <a:r>
              <a:rPr lang="en-US" dirty="0" smtClean="0">
                <a:solidFill>
                  <a:schemeClr val="bg1"/>
                </a:solidFill>
              </a:rPr>
              <a:t>% coverage</a:t>
            </a:r>
          </a:p>
          <a:p>
            <a:endParaRPr lang="en-US" sz="400" dirty="0" smtClean="0">
              <a:solidFill>
                <a:schemeClr val="bg1"/>
              </a:solidFill>
            </a:endParaRPr>
          </a:p>
          <a:p>
            <a:r>
              <a:rPr lang="en-US" dirty="0" smtClean="0">
                <a:solidFill>
                  <a:schemeClr val="bg1"/>
                </a:solidFill>
              </a:rPr>
              <a:t>Turkey =</a:t>
            </a:r>
            <a:r>
              <a:rPr lang="en-US" dirty="0" smtClean="0">
                <a:solidFill>
                  <a:srgbClr val="800000"/>
                </a:solidFill>
              </a:rPr>
              <a:t> 68</a:t>
            </a:r>
            <a:r>
              <a:rPr lang="en-US" dirty="0" smtClean="0">
                <a:solidFill>
                  <a:srgbClr val="FF0000"/>
                </a:solidFill>
              </a:rPr>
              <a:t> </a:t>
            </a:r>
            <a:r>
              <a:rPr lang="en-US" dirty="0" smtClean="0">
                <a:solidFill>
                  <a:schemeClr val="bg1"/>
                </a:solidFill>
              </a:rPr>
              <a:t>% coverage</a:t>
            </a:r>
            <a:endParaRPr lang="en-US" dirty="0">
              <a:solidFill>
                <a:schemeClr val="bg1"/>
              </a:solidFill>
            </a:endParaRPr>
          </a:p>
        </p:txBody>
      </p:sp>
    </p:spTree>
    <p:extLst>
      <p:ext uri="{BB962C8B-B14F-4D97-AF65-F5344CB8AC3E}">
        <p14:creationId xmlns:p14="http://schemas.microsoft.com/office/powerpoint/2010/main" val="2791197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8-25 at 7.07.3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200" y="431800"/>
            <a:ext cx="7962900" cy="5994400"/>
          </a:xfrm>
          <a:prstGeom prst="rect">
            <a:avLst/>
          </a:prstGeom>
        </p:spPr>
      </p:pic>
      <p:pic>
        <p:nvPicPr>
          <p:cNvPr id="4" name="Picture 3" descr="Screen Shot 2016-08-25 at 7.07.5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00" y="444500"/>
            <a:ext cx="7950200" cy="5956300"/>
          </a:xfrm>
          <a:prstGeom prst="rect">
            <a:avLst/>
          </a:prstGeom>
        </p:spPr>
      </p:pic>
      <p:grpSp>
        <p:nvGrpSpPr>
          <p:cNvPr id="10" name="Group 9"/>
          <p:cNvGrpSpPr/>
          <p:nvPr/>
        </p:nvGrpSpPr>
        <p:grpSpPr>
          <a:xfrm>
            <a:off x="0" y="0"/>
            <a:ext cx="8833386" cy="3429000"/>
            <a:chOff x="0" y="0"/>
            <a:chExt cx="8833386" cy="3429000"/>
          </a:xfrm>
        </p:grpSpPr>
        <p:grpSp>
          <p:nvGrpSpPr>
            <p:cNvPr id="8" name="Group 7"/>
            <p:cNvGrpSpPr/>
            <p:nvPr/>
          </p:nvGrpSpPr>
          <p:grpSpPr>
            <a:xfrm>
              <a:off x="0" y="0"/>
              <a:ext cx="3797300" cy="3429000"/>
              <a:chOff x="0" y="0"/>
              <a:chExt cx="3797300" cy="3429000"/>
            </a:xfrm>
          </p:grpSpPr>
          <p:pic>
            <p:nvPicPr>
              <p:cNvPr id="6" name="Picture 5"/>
              <p:cNvPicPr>
                <a:picLocks noChangeAspect="1"/>
              </p:cNvPicPr>
              <p:nvPr/>
            </p:nvPicPr>
            <p:blipFill>
              <a:blip r:embed="rId4"/>
              <a:stretch>
                <a:fillRect/>
              </a:stretch>
            </p:blipFill>
            <p:spPr>
              <a:xfrm>
                <a:off x="0" y="0"/>
                <a:ext cx="3797300" cy="3429000"/>
              </a:xfrm>
              <a:prstGeom prst="rect">
                <a:avLst/>
              </a:prstGeom>
            </p:spPr>
          </p:pic>
          <p:sp>
            <p:nvSpPr>
              <p:cNvPr id="7" name="TextBox 6"/>
              <p:cNvSpPr txBox="1"/>
              <p:nvPr/>
            </p:nvSpPr>
            <p:spPr>
              <a:xfrm rot="20051026">
                <a:off x="636747" y="1393706"/>
                <a:ext cx="813043" cy="369332"/>
              </a:xfrm>
              <a:prstGeom prst="rect">
                <a:avLst/>
              </a:prstGeom>
              <a:noFill/>
            </p:spPr>
            <p:txBody>
              <a:bodyPr wrap="none" rtlCol="0">
                <a:spAutoFit/>
              </a:bodyPr>
              <a:lstStyle/>
              <a:p>
                <a:r>
                  <a:rPr lang="en-US" dirty="0" smtClean="0"/>
                  <a:t>Access</a:t>
                </a:r>
                <a:endParaRPr lang="en-US" dirty="0"/>
              </a:p>
            </p:txBody>
          </p:sp>
        </p:grpSp>
        <p:sp>
          <p:nvSpPr>
            <p:cNvPr id="9" name="Rectangle 8"/>
            <p:cNvSpPr/>
            <p:nvPr/>
          </p:nvSpPr>
          <p:spPr>
            <a:xfrm>
              <a:off x="4261386" y="284740"/>
              <a:ext cx="4572000" cy="2308324"/>
            </a:xfrm>
            <a:prstGeom prst="rect">
              <a:avLst/>
            </a:prstGeom>
            <a:solidFill>
              <a:schemeClr val="bg1"/>
            </a:solidFill>
          </p:spPr>
          <p:txBody>
            <a:bodyPr>
              <a:spAutoFit/>
            </a:bodyPr>
            <a:lstStyle/>
            <a:p>
              <a:pPr algn="just"/>
              <a:r>
                <a:rPr lang="en-US" dirty="0">
                  <a:solidFill>
                    <a:srgbClr val="000000"/>
                  </a:solidFill>
                </a:rPr>
                <a:t>Although it is almost never discussed in the PISA reports, or the PISA Technical Reports, or even the peer-reviewed literature critiquing PISA, this issue of </a:t>
              </a:r>
              <a:r>
                <a:rPr lang="en-US" b="1" dirty="0">
                  <a:solidFill>
                    <a:srgbClr val="000000"/>
                  </a:solidFill>
                </a:rPr>
                <a:t>expanding access and attainment has been one of the defining features of education systems in developing countries </a:t>
              </a:r>
              <a:r>
                <a:rPr lang="en-US" dirty="0">
                  <a:solidFill>
                    <a:srgbClr val="000000"/>
                  </a:solidFill>
                </a:rPr>
                <a:t>for the last two decades and definitely in Turkey</a:t>
              </a:r>
            </a:p>
          </p:txBody>
        </p:sp>
      </p:grpSp>
    </p:spTree>
    <p:extLst>
      <p:ext uri="{BB962C8B-B14F-4D97-AF65-F5344CB8AC3E}">
        <p14:creationId xmlns:p14="http://schemas.microsoft.com/office/powerpoint/2010/main" val="2185015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chemeClr val="bg1"/>
                </a:solidFill>
              </a:rPr>
              <a:t>PISA literature on sample eligibility</a:t>
            </a:r>
            <a:endParaRPr lang="en-US" dirty="0">
              <a:solidFill>
                <a:schemeClr val="bg1"/>
              </a:solidFill>
            </a:endParaRPr>
          </a:p>
        </p:txBody>
      </p:sp>
      <p:sp>
        <p:nvSpPr>
          <p:cNvPr id="3" name="Content Placeholder 2"/>
          <p:cNvSpPr>
            <a:spLocks noGrp="1"/>
          </p:cNvSpPr>
          <p:nvPr>
            <p:ph idx="1"/>
          </p:nvPr>
        </p:nvSpPr>
        <p:spPr/>
        <p:txBody>
          <a:bodyPr>
            <a:noAutofit/>
          </a:bodyPr>
          <a:lstStyle/>
          <a:p>
            <a:pPr algn="just"/>
            <a:r>
              <a:rPr lang="en-GB" sz="1800" b="1" dirty="0" smtClean="0"/>
              <a:t>One paragraph repeated in all PISA reports from 2003: </a:t>
            </a:r>
            <a:r>
              <a:rPr lang="en-GB" sz="1100" dirty="0" smtClean="0"/>
              <a:t>“</a:t>
            </a:r>
            <a:r>
              <a:rPr lang="en-GB" sz="1100" dirty="0"/>
              <a:t>This high level of coverage contributes to the comparability of the assessment results. For example, even assuming that the excluded students would have systematically scored worse than those who participated, and that this relationship is moderately strong, an exclusion rate in the order of 5 per cent would likely lead to an overestimation of national mean scores of less than 5 score points … This assessment is based on the following calculations: If the correlation between the propensity of exclusions and student performance in 0.3, resulting mean scores would likely to overestimated by 1 score point if the exclusion rate is 1 per cent, by 3 score points if the exclusion rate is 5 per cent, and by 6 score points if the exclusion rate is 10 per cent. If the correlation between the propensity of exclusions and student performance in 0.5, resulting mean scores would be overestimated by 1 score point if the exclusion rate is 1 per cent, by 5 score points if the exclusion rate is 5 per cent, and </a:t>
            </a:r>
            <a:r>
              <a:rPr lang="en-GB" sz="1100" b="1" dirty="0"/>
              <a:t>by 10 score points if the exclusion rate is 10 per cent</a:t>
            </a:r>
            <a:r>
              <a:rPr lang="en-GB" sz="1100" dirty="0"/>
              <a:t>. For this calculation, a model was employed that assumes a bivariate normal distribution for the propensity to participate and performance” (OECD, 2004, p. 325</a:t>
            </a:r>
            <a:r>
              <a:rPr lang="en-GB" sz="1100" dirty="0" smtClean="0"/>
              <a:t>)</a:t>
            </a:r>
          </a:p>
          <a:p>
            <a:pPr algn="just"/>
            <a:r>
              <a:rPr lang="en-GB" sz="2000" b="1" dirty="0"/>
              <a:t>Lockheed, </a:t>
            </a:r>
            <a:r>
              <a:rPr lang="en-GB" sz="2000" b="1" dirty="0" err="1"/>
              <a:t>Prokic</a:t>
            </a:r>
            <a:r>
              <a:rPr lang="en-GB" sz="2000" b="1" dirty="0"/>
              <a:t>-Breuer &amp; </a:t>
            </a:r>
            <a:r>
              <a:rPr lang="en-GB" sz="2000" b="1" dirty="0" err="1"/>
              <a:t>Shadrova</a:t>
            </a:r>
            <a:r>
              <a:rPr lang="en-GB" sz="2000" b="1" dirty="0"/>
              <a:t> </a:t>
            </a:r>
            <a:r>
              <a:rPr lang="en-GB" sz="2000" b="1" dirty="0" smtClean="0"/>
              <a:t>(2015) 130-page report</a:t>
            </a:r>
            <a:r>
              <a:rPr lang="en-GB" sz="1100" dirty="0" smtClean="0"/>
              <a:t>: “As </a:t>
            </a:r>
            <a:r>
              <a:rPr lang="en-GB" sz="1100" dirty="0"/>
              <a:t>mentioned above, in some countries a substantial proportion of the 15-year-olds enrolled in school are enrolled in grades considerably lower than the modal grade for their age and country: often in grades 7 or 8, rather than grades 9 or 10 as in OECD countries. In addition, out-of-school rates for lower secondary school children are high in many low- and middle-income countries, exceeding 10% in Argentina, Bulgaria, Jordan, Mexico, Thailand and Turkey. The rate is exceptionally high in Viet Nam, at 37%. This implies selection bias among the population eligible for the PISA survey in these countries. The combination of these two exclusion mechanisms, plus other minor exclusion criteria,12 result in indices of coverage of the 15-year-old population as low as 50% in Costa Rica, 56% in Viet Nam, and 63% in Indonesia, compared with 96% for OECD countries. </a:t>
            </a:r>
            <a:r>
              <a:rPr lang="en-GB" sz="1100" b="1" dirty="0"/>
              <a:t>These relatively low levels of coverage limit the comparability of the results of middle-income countries with other </a:t>
            </a:r>
            <a:r>
              <a:rPr lang="en-GB" sz="1100" b="1" dirty="0" smtClean="0"/>
              <a:t>countries</a:t>
            </a:r>
            <a:r>
              <a:rPr lang="en-GB" sz="1100" dirty="0" smtClean="0"/>
              <a:t>“ Lockheed</a:t>
            </a:r>
            <a:r>
              <a:rPr lang="en-GB" sz="1100" dirty="0"/>
              <a:t>, </a:t>
            </a:r>
            <a:r>
              <a:rPr lang="en-GB" sz="1100" dirty="0" err="1"/>
              <a:t>Prokic</a:t>
            </a:r>
            <a:r>
              <a:rPr lang="en-GB" sz="1100" dirty="0"/>
              <a:t>-Breuer &amp; </a:t>
            </a:r>
            <a:r>
              <a:rPr lang="en-GB" sz="1100" dirty="0" err="1"/>
              <a:t>Shadrova</a:t>
            </a:r>
            <a:r>
              <a:rPr lang="en-GB" sz="1100" dirty="0"/>
              <a:t> (2015, p. </a:t>
            </a:r>
            <a:r>
              <a:rPr lang="en-GB" sz="1100" dirty="0" smtClean="0"/>
              <a:t>99) </a:t>
            </a:r>
            <a:endParaRPr lang="en-GB" sz="1100" dirty="0"/>
          </a:p>
          <a:p>
            <a:pPr algn="just"/>
            <a:endParaRPr lang="en-GB" sz="1100" dirty="0" smtClean="0"/>
          </a:p>
          <a:p>
            <a:r>
              <a:rPr lang="en-GB" sz="1800" dirty="0" smtClean="0"/>
              <a:t>“</a:t>
            </a:r>
            <a:r>
              <a:rPr lang="en-GB" sz="1800" b="1" dirty="0"/>
              <a:t>Most countries would show no or very small changes in average performance after taking into account the performance of those outside the school system</a:t>
            </a:r>
            <a:r>
              <a:rPr lang="en-GB" sz="1800" dirty="0" smtClean="0"/>
              <a:t>” </a:t>
            </a:r>
            <a:r>
              <a:rPr lang="en-GB" sz="1600" dirty="0" smtClean="0"/>
              <a:t>– </a:t>
            </a:r>
          </a:p>
          <a:p>
            <a:pPr lvl="1"/>
            <a:r>
              <a:rPr lang="en-GB" sz="1600" dirty="0" smtClean="0"/>
              <a:t>Providing </a:t>
            </a:r>
            <a:r>
              <a:rPr lang="en-GB" sz="1600" dirty="0"/>
              <a:t>Access to Schooling to All 15-year-olds” (OECD, 2012b, p. 53).  </a:t>
            </a:r>
            <a:endParaRPr lang="en-GB" sz="1600" dirty="0" smtClean="0"/>
          </a:p>
          <a:p>
            <a:pPr lvl="1"/>
            <a:r>
              <a:rPr lang="en-GB" sz="1600" dirty="0" smtClean="0"/>
              <a:t>Based on flawed Coverage Index 3 data from PISA Report 2003 (see paper)</a:t>
            </a:r>
            <a:endParaRPr lang="en-ZA" sz="1600" dirty="0"/>
          </a:p>
          <a:p>
            <a:endParaRPr lang="en-US" dirty="0"/>
          </a:p>
        </p:txBody>
      </p:sp>
    </p:spTree>
    <p:extLst>
      <p:ext uri="{BB962C8B-B14F-4D97-AF65-F5344CB8AC3E}">
        <p14:creationId xmlns:p14="http://schemas.microsoft.com/office/powerpoint/2010/main" val="17039818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514" y="1544688"/>
            <a:ext cx="3363520" cy="2670565"/>
          </a:xfrm>
          <a:solidFill>
            <a:srgbClr val="FF0080"/>
          </a:solidFill>
        </p:spPr>
        <p:txBody>
          <a:bodyPr>
            <a:normAutofit fontScale="90000"/>
          </a:bodyPr>
          <a:lstStyle/>
          <a:p>
            <a:r>
              <a:rPr lang="en-US" dirty="0" smtClean="0">
                <a:solidFill>
                  <a:schemeClr val="bg1"/>
                </a:solidFill>
              </a:rPr>
              <a:t>Total number of 15 year olds &amp; households in each DHS</a:t>
            </a:r>
            <a:endParaRPr lang="en-US"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73371085"/>
              </p:ext>
            </p:extLst>
          </p:nvPr>
        </p:nvGraphicFramePr>
        <p:xfrm>
          <a:off x="4072515" y="53024"/>
          <a:ext cx="5071485" cy="6804976"/>
        </p:xfrm>
        <a:graphic>
          <a:graphicData uri="http://schemas.openxmlformats.org/drawingml/2006/table">
            <a:tbl>
              <a:tblPr/>
              <a:tblGrid>
                <a:gridCol w="1551723"/>
                <a:gridCol w="1627417"/>
                <a:gridCol w="1892345"/>
              </a:tblGrid>
              <a:tr h="368164">
                <a:tc>
                  <a:txBody>
                    <a:bodyPr/>
                    <a:lstStyle/>
                    <a:p>
                      <a:pPr algn="ctr" fontAlgn="ctr"/>
                      <a:r>
                        <a:rPr lang="en-US" sz="1600" b="1" i="0" u="none" strike="noStrike" dirty="0">
                          <a:solidFill>
                            <a:srgbClr val="000000"/>
                          </a:solidFill>
                          <a:effectLst/>
                          <a:latin typeface="Calibri"/>
                        </a:rPr>
                        <a:t>DHS</a:t>
                      </a:r>
                    </a:p>
                  </a:txBody>
                  <a:tcPr marL="12272" marR="12272" marT="12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600" b="1" i="0" u="none" strike="noStrike" dirty="0">
                          <a:solidFill>
                            <a:srgbClr val="000000"/>
                          </a:solidFill>
                          <a:effectLst/>
                          <a:latin typeface="Calibri"/>
                        </a:rPr>
                        <a:t>15 year olds </a:t>
                      </a:r>
                    </a:p>
                  </a:txBody>
                  <a:tcPr marL="12272" marR="12272" marT="12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600" b="1" i="0" u="none" strike="noStrike" dirty="0">
                          <a:solidFill>
                            <a:srgbClr val="000000"/>
                          </a:solidFill>
                          <a:effectLst/>
                          <a:latin typeface="Calibri"/>
                        </a:rPr>
                        <a:t>From __ unique households</a:t>
                      </a:r>
                    </a:p>
                  </a:txBody>
                  <a:tcPr marL="12272" marR="12272" marT="12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188991">
                <a:tc>
                  <a:txBody>
                    <a:bodyPr/>
                    <a:lstStyle/>
                    <a:p>
                      <a:pPr algn="l" fontAlgn="b"/>
                      <a:r>
                        <a:rPr lang="en-US" sz="1600" b="1" i="0" u="none" strike="noStrike">
                          <a:solidFill>
                            <a:srgbClr val="000000"/>
                          </a:solidFill>
                          <a:effectLst/>
                          <a:latin typeface="Calibri"/>
                        </a:rPr>
                        <a:t>Colombia 2005</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fi-FI" sz="1800" b="0" i="0" u="none" strike="noStrike" dirty="0">
                          <a:solidFill>
                            <a:srgbClr val="000000"/>
                          </a:solidFill>
                          <a:effectLst/>
                          <a:latin typeface="Calibri"/>
                        </a:rPr>
                        <a:t>3402</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3307</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ctr"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en-US" sz="1600" b="1" i="0" u="none" strike="noStrike">
                          <a:solidFill>
                            <a:srgbClr val="000000"/>
                          </a:solidFill>
                          <a:effectLst/>
                          <a:latin typeface="Calibri"/>
                        </a:rPr>
                        <a:t>Colombia 2010</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800" b="0" i="0" u="none" strike="noStrike">
                          <a:solidFill>
                            <a:srgbClr val="000000"/>
                          </a:solidFill>
                          <a:effectLst/>
                          <a:latin typeface="Calibri"/>
                        </a:rPr>
                        <a:t>4330</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dirty="0">
                          <a:solidFill>
                            <a:srgbClr val="000000"/>
                          </a:solidFill>
                          <a:effectLst/>
                          <a:latin typeface="Calibri"/>
                        </a:rPr>
                        <a:t>4247</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en-US" sz="1600" b="1" i="0" u="none" strike="noStrike" dirty="0">
                          <a:solidFill>
                            <a:srgbClr val="000000"/>
                          </a:solidFill>
                          <a:effectLst/>
                          <a:latin typeface="Calibri"/>
                        </a:rPr>
                        <a:t>Indonesia </a:t>
                      </a:r>
                      <a:r>
                        <a:rPr lang="en-US" sz="1600" b="1" i="0" u="none" strike="noStrike" dirty="0" smtClean="0">
                          <a:solidFill>
                            <a:srgbClr val="000000"/>
                          </a:solidFill>
                          <a:effectLst/>
                          <a:latin typeface="Calibri"/>
                        </a:rPr>
                        <a:t>2002/3</a:t>
                      </a:r>
                      <a:endParaRPr lang="en-US" sz="1600" b="1" i="0" u="none" strike="noStrike" dirty="0">
                        <a:solidFill>
                          <a:srgbClr val="000000"/>
                        </a:solidFill>
                        <a:effectLst/>
                        <a:latin typeface="Calibri"/>
                      </a:endParaRP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2960</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cs-CZ" sz="1800" b="0" i="0" u="none" strike="noStrike" dirty="0">
                          <a:solidFill>
                            <a:srgbClr val="000000"/>
                          </a:solidFill>
                          <a:effectLst/>
                          <a:latin typeface="Calibri"/>
                        </a:rPr>
                        <a:t>2940</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en-US" sz="1600" b="1" i="0" u="none" strike="noStrike">
                          <a:solidFill>
                            <a:srgbClr val="000000"/>
                          </a:solidFill>
                          <a:effectLst/>
                          <a:latin typeface="Calibri"/>
                        </a:rPr>
                        <a:t>Indonesia 2007</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800" b="0" i="0" u="none" strike="noStrike">
                          <a:solidFill>
                            <a:srgbClr val="000000"/>
                          </a:solidFill>
                          <a:effectLst/>
                          <a:latin typeface="Calibri"/>
                        </a:rPr>
                        <a:t>3338</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dirty="0">
                          <a:solidFill>
                            <a:srgbClr val="000000"/>
                          </a:solidFill>
                          <a:effectLst/>
                          <a:latin typeface="Calibri"/>
                        </a:rPr>
                        <a:t>3282</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en-US" sz="1600" b="1" i="0" u="none" strike="noStrike">
                          <a:solidFill>
                            <a:srgbClr val="000000"/>
                          </a:solidFill>
                          <a:effectLst/>
                          <a:latin typeface="Calibri"/>
                        </a:rPr>
                        <a:t>Indonesia 2012</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3265</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dirty="0">
                          <a:solidFill>
                            <a:srgbClr val="000000"/>
                          </a:solidFill>
                          <a:effectLst/>
                          <a:latin typeface="Calibri"/>
                        </a:rPr>
                        <a:t>3244</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is-IS" sz="1600" b="1" i="0" u="none" strike="noStrike">
                          <a:solidFill>
                            <a:srgbClr val="000000"/>
                          </a:solidFill>
                          <a:effectLst/>
                          <a:latin typeface="Calibri"/>
                        </a:rPr>
                        <a:t>Peru 2000</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2820</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fi-FI" sz="1800" b="0" i="0" u="none" strike="noStrike">
                          <a:solidFill>
                            <a:srgbClr val="000000"/>
                          </a:solidFill>
                          <a:effectLst/>
                          <a:latin typeface="Calibri"/>
                        </a:rPr>
                        <a:t>2779</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is-IS" sz="1600" b="1" i="0" u="none" strike="noStrike">
                          <a:solidFill>
                            <a:srgbClr val="000000"/>
                          </a:solidFill>
                          <a:effectLst/>
                          <a:latin typeface="Calibri"/>
                        </a:rPr>
                        <a:t>Peru 2009</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2312</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dirty="0">
                          <a:solidFill>
                            <a:srgbClr val="000000"/>
                          </a:solidFill>
                          <a:effectLst/>
                          <a:latin typeface="Calibri"/>
                        </a:rPr>
                        <a:t>2292</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is-IS" sz="1600" b="1" i="0" u="none" strike="noStrike">
                          <a:solidFill>
                            <a:srgbClr val="000000"/>
                          </a:solidFill>
                          <a:effectLst/>
                          <a:latin typeface="Calibri"/>
                        </a:rPr>
                        <a:t>Peru 2012</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2241</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dirty="0">
                          <a:solidFill>
                            <a:srgbClr val="000000"/>
                          </a:solidFill>
                          <a:effectLst/>
                          <a:latin typeface="Calibri"/>
                        </a:rPr>
                        <a:t>2205</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en-US" sz="1600" b="1" i="0" u="none" strike="noStrike">
                          <a:solidFill>
                            <a:srgbClr val="000000"/>
                          </a:solidFill>
                          <a:effectLst/>
                          <a:latin typeface="Calibri"/>
                        </a:rPr>
                        <a:t>Turkey 2003</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929</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800" b="0" i="0" u="none" strike="noStrike" dirty="0">
                          <a:solidFill>
                            <a:srgbClr val="000000"/>
                          </a:solidFill>
                          <a:effectLst/>
                          <a:latin typeface="Calibri"/>
                        </a:rPr>
                        <a:t>915</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en-US" sz="1600" b="1" i="0" u="none" strike="noStrike" dirty="0" smtClean="0">
                          <a:solidFill>
                            <a:srgbClr val="000000"/>
                          </a:solidFill>
                          <a:effectLst/>
                          <a:latin typeface="Calibri"/>
                        </a:rPr>
                        <a:t>Turkey </a:t>
                      </a:r>
                      <a:r>
                        <a:rPr lang="en-US" sz="1600" b="1" i="0" u="none" strike="noStrike" dirty="0">
                          <a:solidFill>
                            <a:srgbClr val="000000"/>
                          </a:solidFill>
                          <a:effectLst/>
                          <a:latin typeface="Calibri"/>
                        </a:rPr>
                        <a:t>2008</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fi-FI" sz="1800" b="0" i="0" u="none" strike="noStrike">
                          <a:solidFill>
                            <a:srgbClr val="000000"/>
                          </a:solidFill>
                          <a:effectLst/>
                          <a:latin typeface="Calibri"/>
                        </a:rPr>
                        <a:t>879</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dirty="0">
                          <a:solidFill>
                            <a:srgbClr val="000000"/>
                          </a:solidFill>
                          <a:effectLst/>
                          <a:latin typeface="Calibri"/>
                        </a:rPr>
                        <a:t>868</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88991">
                <a:tc>
                  <a:txBody>
                    <a:bodyPr/>
                    <a:lstStyle/>
                    <a:p>
                      <a:pPr algn="l" fontAlgn="b"/>
                      <a:r>
                        <a:rPr lang="en-US" sz="1600" b="1" i="0" u="none" strike="noStrike">
                          <a:solidFill>
                            <a:srgbClr val="000000"/>
                          </a:solidFill>
                          <a:effectLst/>
                          <a:latin typeface="Calibri"/>
                        </a:rPr>
                        <a:t>Turkey 2013</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a:solidFill>
                            <a:srgbClr val="000000"/>
                          </a:solidFill>
                          <a:effectLst/>
                          <a:latin typeface="Calibri"/>
                        </a:rPr>
                        <a:t>786</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is-IS" sz="1800" b="0" i="0" u="none" strike="noStrike" dirty="0">
                          <a:solidFill>
                            <a:srgbClr val="000000"/>
                          </a:solidFill>
                          <a:effectLst/>
                          <a:latin typeface="Calibri"/>
                        </a:rPr>
                        <a:t>781</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88991">
                <a:tc>
                  <a:txBody>
                    <a:bodyPr/>
                    <a:lstStyle/>
                    <a:p>
                      <a:pPr algn="l" fontAlgn="b"/>
                      <a:r>
                        <a:rPr lang="sk-SK" sz="1600" b="1"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sk-SK" sz="1800" b="0" i="0" u="none" strike="noStrike" dirty="0">
                          <a:solidFill>
                            <a:srgbClr val="000000"/>
                          </a:solidFill>
                          <a:effectLst/>
                          <a:latin typeface="Calibri"/>
                        </a:rPr>
                        <a:t> </a:t>
                      </a:r>
                    </a:p>
                  </a:txBody>
                  <a:tcPr marL="12272" marR="12272" marT="122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4252701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715009" y="5831612"/>
            <a:ext cx="6428991" cy="10263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92985" y="351278"/>
            <a:ext cx="2422024" cy="2878591"/>
          </a:xfrm>
          <a:prstGeom prst="rect">
            <a:avLst/>
          </a:prstGeom>
          <a:solidFill>
            <a:srgbClr val="FF0080"/>
          </a:solidFill>
        </p:spPr>
        <p:txBody>
          <a:bodyPr vert="horz" lIns="91440" tIns="45720" rIns="91440" bIns="45720" rtlCol="0" anchor="ctr">
            <a:normAutofit fontScale="3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9300" dirty="0" smtClean="0">
                <a:solidFill>
                  <a:schemeClr val="bg1"/>
                </a:solidFill>
              </a:rPr>
              <a:t>Who makes it into PISA? </a:t>
            </a:r>
          </a:p>
          <a:p>
            <a:endParaRPr lang="en-US" dirty="0">
              <a:solidFill>
                <a:schemeClr val="bg1"/>
              </a:solidFill>
              <a:sym typeface="Wingdings"/>
            </a:endParaRPr>
          </a:p>
          <a:p>
            <a:r>
              <a:rPr lang="en-US" dirty="0" smtClean="0">
                <a:solidFill>
                  <a:schemeClr val="bg1"/>
                </a:solidFill>
                <a:sym typeface="Wingdings"/>
              </a:rPr>
              <a:t>i.e. who in poorest 40%, middle 40% and richest 20% of 15 year olds are enrolled in Gr7 or higher?</a:t>
            </a:r>
            <a:endParaRPr lang="en-US"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032785400"/>
              </p:ext>
            </p:extLst>
          </p:nvPr>
        </p:nvGraphicFramePr>
        <p:xfrm>
          <a:off x="3131018" y="153285"/>
          <a:ext cx="6012980" cy="6723452"/>
        </p:xfrm>
        <a:graphic>
          <a:graphicData uri="http://schemas.openxmlformats.org/drawingml/2006/table">
            <a:tbl>
              <a:tblPr/>
              <a:tblGrid>
                <a:gridCol w="1441708"/>
                <a:gridCol w="1142818"/>
                <a:gridCol w="1142818"/>
                <a:gridCol w="1142818"/>
                <a:gridCol w="1142818"/>
              </a:tblGrid>
              <a:tr h="417471">
                <a:tc>
                  <a:txBody>
                    <a:bodyPr/>
                    <a:lstStyle/>
                    <a:p>
                      <a:pPr algn="ctr" fontAlgn="ctr"/>
                      <a:r>
                        <a:rPr lang="en-US" sz="1400" b="1" i="0" u="none" strike="noStrike" dirty="0">
                          <a:solidFill>
                            <a:srgbClr val="000000"/>
                          </a:solidFill>
                          <a:effectLst/>
                          <a:latin typeface="Calibri"/>
                        </a:rPr>
                        <a:t>Enrolled in Gr7+</a:t>
                      </a:r>
                    </a:p>
                  </a:txBody>
                  <a:tcPr marL="12219" marR="12219" marT="12219"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i="0" u="none" strike="noStrike" dirty="0">
                          <a:solidFill>
                            <a:srgbClr val="000000"/>
                          </a:solidFill>
                          <a:effectLst/>
                          <a:latin typeface="Calibri"/>
                        </a:rPr>
                        <a:t>Poorest 40%</a:t>
                      </a:r>
                    </a:p>
                  </a:txBody>
                  <a:tcPr marL="12219" marR="12219" marT="12219"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i="0" u="none" strike="noStrike" dirty="0">
                          <a:solidFill>
                            <a:srgbClr val="000000"/>
                          </a:solidFill>
                          <a:effectLst/>
                          <a:latin typeface="Calibri"/>
                        </a:rPr>
                        <a:t>Middle 40%</a:t>
                      </a:r>
                    </a:p>
                  </a:txBody>
                  <a:tcPr marL="12219" marR="12219" marT="12219"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i="0" u="none" strike="noStrike" dirty="0">
                          <a:solidFill>
                            <a:srgbClr val="000000"/>
                          </a:solidFill>
                          <a:effectLst/>
                          <a:latin typeface="Calibri"/>
                        </a:rPr>
                        <a:t>Richest 2-%</a:t>
                      </a:r>
                    </a:p>
                  </a:txBody>
                  <a:tcPr marL="12219" marR="12219" marT="12219"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i="0" u="none" strike="noStrike" dirty="0">
                          <a:solidFill>
                            <a:srgbClr val="000000"/>
                          </a:solidFill>
                          <a:effectLst/>
                          <a:latin typeface="Calibri"/>
                        </a:rPr>
                        <a:t>Total</a:t>
                      </a:r>
                    </a:p>
                  </a:txBody>
                  <a:tcPr marL="12219" marR="12219" marT="12219"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lumMod val="85000"/>
                      </a:schemeClr>
                    </a:solidFill>
                  </a:tcPr>
                </a:tc>
              </a:tr>
              <a:tr h="417471">
                <a:tc>
                  <a:txBody>
                    <a:bodyPr/>
                    <a:lstStyle/>
                    <a:p>
                      <a:pPr algn="l" fontAlgn="b"/>
                      <a:r>
                        <a:rPr lang="en-US" sz="1400" b="0" i="0" u="none" strike="noStrike">
                          <a:solidFill>
                            <a:srgbClr val="000000"/>
                          </a:solidFill>
                          <a:effectLst/>
                          <a:latin typeface="Calibri"/>
                        </a:rPr>
                        <a:t>Colombia 2005</a:t>
                      </a:r>
                    </a:p>
                  </a:txBody>
                  <a:tcPr marL="12219" marR="12219" marT="12219"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cs-CZ" sz="1400" b="0" i="0" u="none" strike="noStrike" dirty="0">
                          <a:solidFill>
                            <a:srgbClr val="000000"/>
                          </a:solidFill>
                          <a:effectLst/>
                          <a:latin typeface="Calibri"/>
                        </a:rPr>
                        <a:t>536</a:t>
                      </a:r>
                    </a:p>
                  </a:txBody>
                  <a:tcPr marL="12219" marR="12219" marT="12219"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962</a:t>
                      </a:r>
                    </a:p>
                  </a:txBody>
                  <a:tcPr marL="12219" marR="12219" marT="12219"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cs-CZ" sz="1400" b="0" i="0" u="none" strike="noStrike">
                          <a:solidFill>
                            <a:srgbClr val="000000"/>
                          </a:solidFill>
                          <a:effectLst/>
                          <a:latin typeface="Calibri"/>
                        </a:rPr>
                        <a:t>583</a:t>
                      </a:r>
                    </a:p>
                  </a:txBody>
                  <a:tcPr marL="12219" marR="12219" marT="12219"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2081</a:t>
                      </a:r>
                    </a:p>
                  </a:txBody>
                  <a:tcPr marL="12219" marR="12219" marT="12219" marB="0" anchor="b">
                    <a:lnL>
                      <a:noFill/>
                    </a:lnL>
                    <a:lnR>
                      <a:noFill/>
                    </a:lnR>
                    <a:lnT w="25400" cap="flat" cmpd="dbl" algn="ctr">
                      <a:solidFill>
                        <a:srgbClr val="000000"/>
                      </a:solidFill>
                      <a:prstDash val="solid"/>
                      <a:round/>
                      <a:headEnd type="none" w="med" len="med"/>
                      <a:tailEnd type="none" w="med" len="med"/>
                    </a:lnT>
                    <a:lnB>
                      <a:noFill/>
                    </a:lnB>
                  </a:tcPr>
                </a:tc>
              </a:tr>
              <a:tr h="213838">
                <a:tc>
                  <a:txBody>
                    <a:bodyPr/>
                    <a:lstStyle/>
                    <a:p>
                      <a:pPr algn="ctr"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26%</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r>
                        <a:rPr lang="pt-BR" sz="1400" b="0" i="0" u="none" strike="noStrike">
                          <a:solidFill>
                            <a:srgbClr val="000000"/>
                          </a:solidFill>
                          <a:effectLst/>
                          <a:latin typeface="Calibri"/>
                        </a:rPr>
                        <a:t>46%</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a:solidFill>
                            <a:srgbClr val="000000"/>
                          </a:solidFill>
                          <a:effectLst/>
                          <a:latin typeface="Calibri"/>
                        </a:rPr>
                        <a:t>28%</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US" sz="1400" b="0" i="0" u="none" strike="noStrike">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417471">
                <a:tc>
                  <a:txBody>
                    <a:bodyPr/>
                    <a:lstStyle/>
                    <a:p>
                      <a:pPr algn="l" fontAlgn="b"/>
                      <a:r>
                        <a:rPr lang="en-US" sz="1400" b="0" i="0" u="none" strike="noStrike">
                          <a:solidFill>
                            <a:srgbClr val="000000"/>
                          </a:solidFill>
                          <a:effectLst/>
                          <a:latin typeface="Calibri"/>
                        </a:rPr>
                        <a:t>Colombia 2010</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904</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tr-TR" sz="1400" b="0" i="0" u="none" strike="noStrike">
                          <a:solidFill>
                            <a:srgbClr val="000000"/>
                          </a:solidFill>
                          <a:effectLst/>
                          <a:latin typeface="Calibri"/>
                        </a:rPr>
                        <a:t>1269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ru-RU" sz="1400" b="0" i="0" u="none" strike="noStrike" dirty="0">
                          <a:solidFill>
                            <a:srgbClr val="000000"/>
                          </a:solidFill>
                          <a:effectLst/>
                          <a:latin typeface="Calibri"/>
                        </a:rPr>
                        <a:t>741</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2915</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a:solidFill>
                            <a:srgbClr val="000000"/>
                          </a:solidFill>
                          <a:effectLst/>
                          <a:latin typeface="Calibri"/>
                        </a:rPr>
                        <a:t>31%</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ABEC1"/>
                    </a:solidFill>
                  </a:tcPr>
                </a:tc>
                <a:tc>
                  <a:txBody>
                    <a:bodyPr/>
                    <a:lstStyle/>
                    <a:p>
                      <a:pPr algn="ctr" fontAlgn="b"/>
                      <a:r>
                        <a:rPr lang="it-IT" sz="1400" b="0" i="0" u="none" strike="noStrike">
                          <a:solidFill>
                            <a:srgbClr val="000000"/>
                          </a:solidFill>
                          <a:effectLst/>
                          <a:latin typeface="Calibri"/>
                        </a:rPr>
                        <a:t>44%</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a:rPr>
                        <a:t>25%</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A2D8B1"/>
                    </a:solidFill>
                  </a:tcPr>
                </a:tc>
                <a:tc>
                  <a:txBody>
                    <a:bodyPr/>
                    <a:lstStyle/>
                    <a:p>
                      <a:pPr algn="ctr" fontAlgn="b"/>
                      <a:r>
                        <a:rPr lang="en-US" sz="1400" b="0" i="0" u="none" strike="noStrike" dirty="0">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417471">
                <a:tc>
                  <a:txBody>
                    <a:bodyPr/>
                    <a:lstStyle/>
                    <a:p>
                      <a:pPr algn="l" fontAlgn="b"/>
                      <a:r>
                        <a:rPr lang="en-US" sz="1400" b="0" i="0" u="none" strike="noStrike">
                          <a:solidFill>
                            <a:srgbClr val="000000"/>
                          </a:solidFill>
                          <a:effectLst/>
                          <a:latin typeface="Calibri"/>
                        </a:rPr>
                        <a:t>Indonesia 2003</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529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826</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482</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cs-CZ" sz="1400" b="0" i="0" u="none" strike="noStrike" dirty="0">
                          <a:solidFill>
                            <a:srgbClr val="000000"/>
                          </a:solidFill>
                          <a:effectLst/>
                          <a:latin typeface="Calibri"/>
                        </a:rPr>
                        <a:t>1837</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29%</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99A9C"/>
                    </a:solidFill>
                  </a:tcPr>
                </a:tc>
                <a:tc>
                  <a:txBody>
                    <a:bodyPr/>
                    <a:lstStyle/>
                    <a:p>
                      <a:pPr algn="ctr" fontAlgn="b"/>
                      <a:r>
                        <a:rPr lang="it-IT" sz="1400" b="0" i="0" u="none" strike="noStrike">
                          <a:solidFill>
                            <a:srgbClr val="000000"/>
                          </a:solidFill>
                          <a:effectLst/>
                          <a:latin typeface="Calibri"/>
                        </a:rPr>
                        <a:t>45%</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26%</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8FD0A1"/>
                    </a:solidFill>
                  </a:tcPr>
                </a:tc>
                <a:tc>
                  <a:txBody>
                    <a:bodyPr/>
                    <a:lstStyle/>
                    <a:p>
                      <a:pPr algn="ctr" fontAlgn="b"/>
                      <a:r>
                        <a:rPr lang="en-US" sz="1400" b="0" i="0" u="none" strike="noStrike" dirty="0">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417471">
                <a:tc>
                  <a:txBody>
                    <a:bodyPr/>
                    <a:lstStyle/>
                    <a:p>
                      <a:pPr algn="l" fontAlgn="b"/>
                      <a:r>
                        <a:rPr lang="en-US" sz="1400" b="0" i="0" u="none" strike="noStrike">
                          <a:solidFill>
                            <a:srgbClr val="000000"/>
                          </a:solidFill>
                          <a:effectLst/>
                          <a:latin typeface="Calibri"/>
                        </a:rPr>
                        <a:t>Indonesia 2007</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cs-CZ" sz="1400" b="0" i="0" u="none" strike="noStrike">
                          <a:solidFill>
                            <a:srgbClr val="000000"/>
                          </a:solidFill>
                          <a:effectLst/>
                          <a:latin typeface="Calibri"/>
                        </a:rPr>
                        <a:t>694</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1000</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604</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cs-CZ" sz="1400" b="0" i="0" u="none" strike="noStrike" dirty="0">
                          <a:solidFill>
                            <a:srgbClr val="000000"/>
                          </a:solidFill>
                          <a:effectLst/>
                          <a:latin typeface="Calibri"/>
                        </a:rPr>
                        <a:t>2297</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a:solidFill>
                            <a:srgbClr val="000000"/>
                          </a:solidFill>
                          <a:effectLst/>
                          <a:latin typeface="Calibri"/>
                        </a:rPr>
                        <a:t>30%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9B0B3"/>
                    </a:solidFill>
                  </a:tcPr>
                </a:tc>
                <a:tc>
                  <a:txBody>
                    <a:bodyPr/>
                    <a:lstStyle/>
                    <a:p>
                      <a:pPr algn="ctr" fontAlgn="b"/>
                      <a:r>
                        <a:rPr lang="it-IT" sz="1400" b="0" i="0" u="none" strike="noStrike">
                          <a:solidFill>
                            <a:srgbClr val="000000"/>
                          </a:solidFill>
                          <a:effectLst/>
                          <a:latin typeface="Calibri"/>
                        </a:rPr>
                        <a:t>44%</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26%</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8DCF9F"/>
                    </a:solidFill>
                  </a:tcPr>
                </a:tc>
                <a:tc>
                  <a:txBody>
                    <a:bodyPr/>
                    <a:lstStyle/>
                    <a:p>
                      <a:pPr algn="ctr" fontAlgn="b"/>
                      <a:r>
                        <a:rPr lang="en-US" sz="1400" b="0" i="0" u="none" strike="noStrike">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417471">
                <a:tc>
                  <a:txBody>
                    <a:bodyPr/>
                    <a:lstStyle/>
                    <a:p>
                      <a:pPr algn="l" fontAlgn="b"/>
                      <a:r>
                        <a:rPr lang="en-US" sz="1400" b="0" i="0" u="none" strike="noStrike">
                          <a:solidFill>
                            <a:srgbClr val="000000"/>
                          </a:solidFill>
                          <a:effectLst/>
                          <a:latin typeface="Calibri"/>
                        </a:rPr>
                        <a:t>Indonesia 2012</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856</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1055</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548</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dirty="0">
                          <a:solidFill>
                            <a:srgbClr val="000000"/>
                          </a:solidFill>
                          <a:effectLst/>
                          <a:latin typeface="Calibri"/>
                        </a:rPr>
                        <a:t>2459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a:rPr>
                        <a:t>35%</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r>
                        <a:rPr lang="pt-BR" sz="1400" b="0" i="0" u="none" strike="noStrike">
                          <a:solidFill>
                            <a:srgbClr val="000000"/>
                          </a:solidFill>
                          <a:effectLst/>
                          <a:latin typeface="Calibri"/>
                        </a:rPr>
                        <a:t>43%</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22%</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EEF7F3"/>
                    </a:solidFill>
                  </a:tcPr>
                </a:tc>
                <a:tc>
                  <a:txBody>
                    <a:bodyPr/>
                    <a:lstStyle/>
                    <a:p>
                      <a:pPr algn="ctr" fontAlgn="b"/>
                      <a:r>
                        <a:rPr lang="en-US" sz="1400" b="0" i="0" u="none" strike="noStrike" dirty="0">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213838">
                <a:tc>
                  <a:txBody>
                    <a:bodyPr/>
                    <a:lstStyle/>
                    <a:p>
                      <a:pPr algn="l" fontAlgn="b"/>
                      <a:r>
                        <a:rPr lang="is-IS" sz="1400" b="0" i="0" u="none" strike="noStrike">
                          <a:solidFill>
                            <a:srgbClr val="000000"/>
                          </a:solidFill>
                          <a:effectLst/>
                          <a:latin typeface="Calibri"/>
                        </a:rPr>
                        <a:t>Peru 2000</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uk-UA" sz="1400" b="0" i="0" u="none" strike="noStrike">
                          <a:solidFill>
                            <a:srgbClr val="000000"/>
                          </a:solidFill>
                          <a:effectLst/>
                          <a:latin typeface="Calibri"/>
                        </a:rPr>
                        <a:t>514</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i-FI" sz="1400" b="0" i="0" u="none" strike="noStrike">
                          <a:solidFill>
                            <a:srgbClr val="000000"/>
                          </a:solidFill>
                          <a:effectLst/>
                          <a:latin typeface="Calibri"/>
                        </a:rPr>
                        <a:t>872</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i-FI" sz="1400" b="0" i="0" u="none" strike="noStrike">
                          <a:solidFill>
                            <a:srgbClr val="000000"/>
                          </a:solidFill>
                          <a:effectLst/>
                          <a:latin typeface="Calibri"/>
                        </a:rPr>
                        <a:t>487</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i-FI" sz="1400" b="0" i="0" u="none" strike="noStrike">
                          <a:solidFill>
                            <a:srgbClr val="000000"/>
                          </a:solidFill>
                          <a:effectLst/>
                          <a:latin typeface="Calibri"/>
                        </a:rPr>
                        <a:t>1874</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27%</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88486"/>
                    </a:solidFill>
                  </a:tcPr>
                </a:tc>
                <a:tc>
                  <a:txBody>
                    <a:bodyPr/>
                    <a:lstStyle/>
                    <a:p>
                      <a:pPr algn="ctr" fontAlgn="b"/>
                      <a:r>
                        <a:rPr lang="pt-BR" sz="1400" b="0" i="0" u="none" strike="noStrike">
                          <a:solidFill>
                            <a:srgbClr val="000000"/>
                          </a:solidFill>
                          <a:effectLst/>
                          <a:latin typeface="Calibri"/>
                        </a:rPr>
                        <a:t>47%</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26%</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94D2A6"/>
                    </a:solidFill>
                  </a:tcPr>
                </a:tc>
                <a:tc>
                  <a:txBody>
                    <a:bodyPr/>
                    <a:lstStyle/>
                    <a:p>
                      <a:pPr algn="ctr" fontAlgn="b"/>
                      <a:r>
                        <a:rPr lang="en-US" sz="1400" b="0" i="0" u="none" strike="noStrike" dirty="0">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213838">
                <a:tc>
                  <a:txBody>
                    <a:bodyPr/>
                    <a:lstStyle/>
                    <a:p>
                      <a:pPr algn="l" fontAlgn="b"/>
                      <a:r>
                        <a:rPr lang="is-IS" sz="1400" b="0" i="0" u="none" strike="noStrike">
                          <a:solidFill>
                            <a:srgbClr val="000000"/>
                          </a:solidFill>
                          <a:effectLst/>
                          <a:latin typeface="Calibri"/>
                        </a:rPr>
                        <a:t>Peru 2009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600</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753</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416</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1769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a:rPr>
                        <a:t>34%</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BEDEF"/>
                    </a:solidFill>
                  </a:tcPr>
                </a:tc>
                <a:tc>
                  <a:txBody>
                    <a:bodyPr/>
                    <a:lstStyle/>
                    <a:p>
                      <a:pPr algn="ctr" fontAlgn="b"/>
                      <a:r>
                        <a:rPr lang="pt-BR" sz="1400" b="0" i="0" u="none" strike="noStrike">
                          <a:solidFill>
                            <a:srgbClr val="000000"/>
                          </a:solidFill>
                          <a:effectLst/>
                          <a:latin typeface="Calibri"/>
                        </a:rPr>
                        <a:t>43%</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24%</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D0EBD9"/>
                    </a:solidFill>
                  </a:tcPr>
                </a:tc>
                <a:tc>
                  <a:txBody>
                    <a:bodyPr/>
                    <a:lstStyle/>
                    <a:p>
                      <a:pPr algn="ctr" fontAlgn="b"/>
                      <a:r>
                        <a:rPr lang="en-US" sz="1400" b="0" i="0" u="none" strike="noStrike">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213838">
                <a:tc>
                  <a:txBody>
                    <a:bodyPr/>
                    <a:lstStyle/>
                    <a:p>
                      <a:pPr algn="l" fontAlgn="b"/>
                      <a:r>
                        <a:rPr lang="is-IS" sz="1400" b="0" i="0" u="none" strike="noStrike">
                          <a:solidFill>
                            <a:srgbClr val="000000"/>
                          </a:solidFill>
                          <a:effectLst/>
                          <a:latin typeface="Calibri"/>
                        </a:rPr>
                        <a:t>Peru 2012</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609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a:rPr>
                        <a:t>753</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uk-UA" sz="1400" b="0" i="0" u="none" strike="noStrike">
                          <a:solidFill>
                            <a:srgbClr val="000000"/>
                          </a:solidFill>
                          <a:effectLst/>
                          <a:latin typeface="Calibri"/>
                        </a:rPr>
                        <a:t>391</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1753</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a:rPr>
                        <a:t>35%</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BFAFD"/>
                    </a:solidFill>
                  </a:tcPr>
                </a:tc>
                <a:tc>
                  <a:txBody>
                    <a:bodyPr/>
                    <a:lstStyle/>
                    <a:p>
                      <a:pPr algn="ctr" fontAlgn="b"/>
                      <a:r>
                        <a:rPr lang="pt-BR" sz="1400" b="0" i="0" u="none" strike="noStrike">
                          <a:solidFill>
                            <a:srgbClr val="000000"/>
                          </a:solidFill>
                          <a:effectLst/>
                          <a:latin typeface="Calibri"/>
                        </a:rPr>
                        <a:t>43%</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22%</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EEF7F3"/>
                    </a:solidFill>
                  </a:tcPr>
                </a:tc>
                <a:tc>
                  <a:txBody>
                    <a:bodyPr/>
                    <a:lstStyle/>
                    <a:p>
                      <a:pPr algn="ctr" fontAlgn="b"/>
                      <a:r>
                        <a:rPr lang="en-US" sz="1400" b="0" i="0" u="none" strike="noStrike" dirty="0">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417471">
                <a:tc>
                  <a:txBody>
                    <a:bodyPr/>
                    <a:lstStyle/>
                    <a:p>
                      <a:pPr algn="l" fontAlgn="b"/>
                      <a:r>
                        <a:rPr lang="en-US" sz="1400" b="0" i="0" u="none" strike="noStrike">
                          <a:solidFill>
                            <a:srgbClr val="000000"/>
                          </a:solidFill>
                          <a:effectLst/>
                          <a:latin typeface="Calibri"/>
                        </a:rPr>
                        <a:t>Turkey 2003</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106</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178</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i-FI" sz="1400" b="0" i="0" u="none" strike="noStrike">
                          <a:solidFill>
                            <a:srgbClr val="000000"/>
                          </a:solidFill>
                          <a:effectLst/>
                          <a:latin typeface="Calibri"/>
                        </a:rPr>
                        <a:t>79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dirty="0">
                          <a:solidFill>
                            <a:srgbClr val="000000"/>
                          </a:solidFill>
                          <a:effectLst/>
                          <a:latin typeface="Calibri"/>
                        </a:rPr>
                        <a:t>362</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a:solidFill>
                            <a:srgbClr val="000000"/>
                          </a:solidFill>
                          <a:effectLst/>
                          <a:latin typeface="Calibri"/>
                        </a:rPr>
                        <a:t>29%</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9A1A3"/>
                    </a:solidFill>
                  </a:tcPr>
                </a:tc>
                <a:tc>
                  <a:txBody>
                    <a:bodyPr/>
                    <a:lstStyle/>
                    <a:p>
                      <a:pPr algn="ctr" fontAlgn="b"/>
                      <a:r>
                        <a:rPr lang="pt-BR" sz="1400" b="0" i="0" u="none" strike="noStrike">
                          <a:solidFill>
                            <a:srgbClr val="000000"/>
                          </a:solidFill>
                          <a:effectLst/>
                          <a:latin typeface="Calibri"/>
                        </a:rPr>
                        <a:t>49%</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22%</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r>
                        <a:rPr lang="en-US" sz="1400" b="0" i="0" u="none" strike="noStrike">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213838">
                <a:tc>
                  <a:txBody>
                    <a:bodyPr/>
                    <a:lstStyle/>
                    <a:p>
                      <a:pPr algn="l" fontAlgn="b"/>
                      <a:r>
                        <a:rPr lang="en-US" sz="1400" b="0" i="0" u="none" strike="noStrike" dirty="0" smtClean="0">
                          <a:solidFill>
                            <a:srgbClr val="000000"/>
                          </a:solidFill>
                          <a:effectLst/>
                          <a:latin typeface="Calibri"/>
                        </a:rPr>
                        <a:t>Turkey </a:t>
                      </a:r>
                      <a:r>
                        <a:rPr lang="en-US" sz="1400" b="0" i="0" u="none" strike="noStrike" dirty="0">
                          <a:solidFill>
                            <a:srgbClr val="000000"/>
                          </a:solidFill>
                          <a:effectLst/>
                          <a:latin typeface="Calibri"/>
                        </a:rPr>
                        <a:t>2008</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167</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259</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164</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591</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a:solidFill>
                            <a:srgbClr val="000000"/>
                          </a:solidFill>
                          <a:effectLst/>
                          <a:latin typeface="Calibri"/>
                        </a:rPr>
                        <a:t>28%</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99295"/>
                    </a:solidFill>
                  </a:tcPr>
                </a:tc>
                <a:tc>
                  <a:txBody>
                    <a:bodyPr/>
                    <a:lstStyle/>
                    <a:p>
                      <a:pPr algn="ctr" fontAlgn="b"/>
                      <a:r>
                        <a:rPr lang="it-IT" sz="1400" b="0" i="0" u="none" strike="noStrike">
                          <a:solidFill>
                            <a:srgbClr val="000000"/>
                          </a:solidFill>
                          <a:effectLst/>
                          <a:latin typeface="Calibri"/>
                        </a:rPr>
                        <a:t>44%</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a:solidFill>
                            <a:srgbClr val="000000"/>
                          </a:solidFill>
                          <a:effectLst/>
                          <a:latin typeface="Calibri"/>
                        </a:rPr>
                        <a:t>28%</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69C180"/>
                    </a:solidFill>
                  </a:tcPr>
                </a:tc>
                <a:tc>
                  <a:txBody>
                    <a:bodyPr/>
                    <a:lstStyle/>
                    <a:p>
                      <a:pPr algn="ctr" fontAlgn="b"/>
                      <a:r>
                        <a:rPr lang="en-US" sz="1400" b="0" i="0" u="none" strike="noStrike" dirty="0">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r h="417471">
                <a:tc>
                  <a:txBody>
                    <a:bodyPr/>
                    <a:lstStyle/>
                    <a:p>
                      <a:pPr algn="l" fontAlgn="b"/>
                      <a:r>
                        <a:rPr lang="en-US" sz="1400" b="0" i="0" u="none" strike="noStrike">
                          <a:solidFill>
                            <a:srgbClr val="000000"/>
                          </a:solidFill>
                          <a:effectLst/>
                          <a:latin typeface="Calibri"/>
                        </a:rPr>
                        <a:t>Turkey 2013</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218</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a:solidFill>
                            <a:srgbClr val="000000"/>
                          </a:solidFill>
                          <a:effectLst/>
                          <a:latin typeface="Calibri"/>
                        </a:rPr>
                        <a:t>275</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1400" b="0" i="0" u="none" strike="noStrike" dirty="0">
                          <a:solidFill>
                            <a:srgbClr val="000000"/>
                          </a:solidFill>
                          <a:effectLst/>
                          <a:latin typeface="Calibri"/>
                        </a:rPr>
                        <a:t>152</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a:rPr>
                        <a:t>645</a:t>
                      </a:r>
                    </a:p>
                  </a:txBody>
                  <a:tcPr marL="12219" marR="12219" marT="12219" marB="0" anchor="b">
                    <a:lnL>
                      <a:noFill/>
                    </a:lnL>
                    <a:lnR>
                      <a:noFill/>
                    </a:lnR>
                    <a:lnT w="6350" cap="flat" cmpd="sng" algn="ctr">
                      <a:solidFill>
                        <a:srgbClr val="000000"/>
                      </a:solidFill>
                      <a:prstDash val="solid"/>
                      <a:round/>
                      <a:headEnd type="none" w="med" len="med"/>
                      <a:tailEnd type="none" w="med" len="med"/>
                    </a:lnT>
                    <a:lnB>
                      <a:noFill/>
                    </a:lnB>
                  </a:tcPr>
                </a:tc>
              </a:tr>
              <a:tr h="213838">
                <a:tc>
                  <a:txBody>
                    <a:bodyPr/>
                    <a:lstStyle/>
                    <a:p>
                      <a:pPr algn="l" fontAlgn="b"/>
                      <a:r>
                        <a:rPr lang="sk-SK" sz="1400" b="0" i="0" u="none" strike="noStrike">
                          <a:solidFill>
                            <a:srgbClr val="000000"/>
                          </a:solidFill>
                          <a:effectLst/>
                          <a:latin typeface="Calibri"/>
                        </a:rPr>
                        <a:t> </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t-IT" sz="1400" b="0" i="0" u="none" strike="noStrike">
                          <a:solidFill>
                            <a:srgbClr val="000000"/>
                          </a:solidFill>
                          <a:effectLst/>
                          <a:latin typeface="Calibri"/>
                        </a:rPr>
                        <a:t>34%</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solidFill>
                      <a:srgbClr val="FBECEE"/>
                    </a:solidFill>
                  </a:tcPr>
                </a:tc>
                <a:tc>
                  <a:txBody>
                    <a:bodyPr/>
                    <a:lstStyle/>
                    <a:p>
                      <a:pPr algn="ctr" fontAlgn="b"/>
                      <a:r>
                        <a:rPr lang="pt-BR" sz="1400" b="0" i="0" u="none" strike="noStrike">
                          <a:solidFill>
                            <a:srgbClr val="000000"/>
                          </a:solidFill>
                          <a:effectLst/>
                          <a:latin typeface="Calibri"/>
                        </a:rPr>
                        <a:t>43%</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solidFill>
                            <a:srgbClr val="000000"/>
                          </a:solidFill>
                          <a:effectLst/>
                          <a:latin typeface="Calibri"/>
                        </a:rPr>
                        <a:t>24%</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a:t>
                      </a:r>
                    </a:p>
                  </a:txBody>
                  <a:tcPr marL="12219" marR="12219" marT="12219"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cxnSp>
        <p:nvCxnSpPr>
          <p:cNvPr id="9" name="Straight Arrow Connector 8"/>
          <p:cNvCxnSpPr/>
          <p:nvPr/>
        </p:nvCxnSpPr>
        <p:spPr>
          <a:xfrm>
            <a:off x="3930196" y="2397768"/>
            <a:ext cx="569276"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3930196" y="3020963"/>
            <a:ext cx="569276"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930196" y="3677886"/>
            <a:ext cx="569276"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3930196" y="4148680"/>
            <a:ext cx="569276" cy="0"/>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930196" y="4585746"/>
            <a:ext cx="569276" cy="0"/>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3930196" y="5056541"/>
            <a:ext cx="569276" cy="0"/>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sp>
        <p:nvSpPr>
          <p:cNvPr id="17" name="Title 1"/>
          <p:cNvSpPr txBox="1">
            <a:spLocks/>
          </p:cNvSpPr>
          <p:nvPr/>
        </p:nvSpPr>
        <p:spPr>
          <a:xfrm>
            <a:off x="292985" y="3416036"/>
            <a:ext cx="2422024" cy="1280961"/>
          </a:xfrm>
          <a:prstGeom prst="rect">
            <a:avLst/>
          </a:prstGeom>
          <a:solidFill>
            <a:srgbClr val="FF0080"/>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smtClean="0">
                <a:solidFill>
                  <a:schemeClr val="bg1"/>
                </a:solidFill>
              </a:rPr>
              <a:t>If there was equal representation then these should all be 40%  40%  20%</a:t>
            </a:r>
            <a:endParaRPr lang="en-US" sz="1000" dirty="0">
              <a:solidFill>
                <a:schemeClr val="bg1"/>
              </a:solidFill>
            </a:endParaRPr>
          </a:p>
        </p:txBody>
      </p:sp>
      <p:sp>
        <p:nvSpPr>
          <p:cNvPr id="18" name="Title 1"/>
          <p:cNvSpPr txBox="1">
            <a:spLocks/>
          </p:cNvSpPr>
          <p:nvPr/>
        </p:nvSpPr>
        <p:spPr>
          <a:xfrm>
            <a:off x="292985" y="4859463"/>
            <a:ext cx="2422024" cy="1280961"/>
          </a:xfrm>
          <a:prstGeom prst="rect">
            <a:avLst/>
          </a:prstGeom>
          <a:solidFill>
            <a:srgbClr val="FF0080"/>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dirty="0" smtClean="0">
                <a:solidFill>
                  <a:schemeClr val="bg1"/>
                </a:solidFill>
              </a:rPr>
              <a:t>Poor =under-represented</a:t>
            </a:r>
          </a:p>
          <a:p>
            <a:endParaRPr lang="en-US" sz="1600" dirty="0" smtClean="0">
              <a:solidFill>
                <a:schemeClr val="bg1"/>
              </a:solidFill>
            </a:endParaRPr>
          </a:p>
          <a:p>
            <a:r>
              <a:rPr lang="en-US" sz="1600" dirty="0" smtClean="0">
                <a:solidFill>
                  <a:schemeClr val="bg1"/>
                </a:solidFill>
              </a:rPr>
              <a:t>Rich = over-represented</a:t>
            </a:r>
            <a:endParaRPr lang="en-US" sz="800" dirty="0">
              <a:solidFill>
                <a:schemeClr val="bg1"/>
              </a:solidFill>
            </a:endParaRPr>
          </a:p>
        </p:txBody>
      </p:sp>
    </p:spTree>
    <p:extLst>
      <p:ext uri="{BB962C8B-B14F-4D97-AF65-F5344CB8AC3E}">
        <p14:creationId xmlns:p14="http://schemas.microsoft.com/office/powerpoint/2010/main" val="33212341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1341717"/>
            <a:ext cx="4358392" cy="2904894"/>
          </a:xfrm>
          <a:solidFill>
            <a:srgbClr val="66CCFF"/>
          </a:solidFill>
        </p:spPr>
        <p:txBody>
          <a:bodyPr>
            <a:normAutofit fontScale="90000"/>
          </a:bodyPr>
          <a:lstStyle/>
          <a:p>
            <a:r>
              <a:rPr lang="en-US" dirty="0" smtClean="0">
                <a:solidFill>
                  <a:schemeClr val="bg1"/>
                </a:solidFill>
              </a:rPr>
              <a:t>Who benefited from the improved attainment in </a:t>
            </a:r>
            <a:r>
              <a:rPr lang="en-US" u="sng" dirty="0" smtClean="0">
                <a:solidFill>
                  <a:schemeClr val="bg1"/>
                </a:solidFill>
              </a:rPr>
              <a:t>Colombia</a:t>
            </a:r>
            <a:r>
              <a:rPr lang="en-US" dirty="0" smtClean="0">
                <a:solidFill>
                  <a:schemeClr val="bg1"/>
                </a:solidFill>
              </a:rPr>
              <a:t>?</a:t>
            </a:r>
            <a:endParaRPr lang="en-US" dirty="0">
              <a:solidFill>
                <a:schemeClr val="bg1"/>
              </a:solidFill>
            </a:endParaRPr>
          </a:p>
        </p:txBody>
      </p:sp>
      <p:pic>
        <p:nvPicPr>
          <p:cNvPr id="7" name="Picture 6" descr="Flag_of_Colombia.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6011" y="1341717"/>
            <a:ext cx="4377989" cy="29179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688109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6-29 at 8.00.1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072" y="254000"/>
            <a:ext cx="3743053" cy="4885765"/>
          </a:xfrm>
          <a:prstGeom prst="rect">
            <a:avLst/>
          </a:prstGeom>
          <a:ln>
            <a:noFill/>
          </a:ln>
          <a:effectLst>
            <a:outerShdw blurRad="292100" dist="139700" dir="2700000" algn="tl" rotWithShape="0">
              <a:srgbClr val="333333">
                <a:alpha val="65000"/>
              </a:srgbClr>
            </a:outerShdw>
          </a:effectLst>
        </p:spPr>
      </p:pic>
      <p:pic>
        <p:nvPicPr>
          <p:cNvPr id="5" name="Picture 4" descr="Screen Shot 2016-06-29 at 8.00.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4122" y="254000"/>
            <a:ext cx="3809605" cy="48857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942740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HS_COL_na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756" y="1287156"/>
            <a:ext cx="8284859" cy="6025353"/>
          </a:xfrm>
          <a:prstGeom prst="rect">
            <a:avLst/>
          </a:prstGeom>
        </p:spPr>
      </p:pic>
      <p:sp>
        <p:nvSpPr>
          <p:cNvPr id="5" name="Title 1"/>
          <p:cNvSpPr txBox="1">
            <a:spLocks/>
          </p:cNvSpPr>
          <p:nvPr/>
        </p:nvSpPr>
        <p:spPr>
          <a:xfrm>
            <a:off x="344909" y="287658"/>
            <a:ext cx="8497295" cy="1143000"/>
          </a:xfrm>
          <a:prstGeom prst="rect">
            <a:avLst/>
          </a:prstGeom>
          <a:solidFill>
            <a:srgbClr val="66CCFF"/>
          </a:solidFill>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Colombia</a:t>
            </a:r>
            <a:r>
              <a:rPr lang="en-US" dirty="0" smtClean="0">
                <a:solidFill>
                  <a:schemeClr val="bg1"/>
                </a:solidFill>
              </a:rPr>
              <a:t>: </a:t>
            </a:r>
            <a:r>
              <a:rPr lang="en-US" sz="4000" b="1" dirty="0" smtClean="0">
                <a:solidFill>
                  <a:schemeClr val="bg1"/>
                </a:solidFill>
              </a:rPr>
              <a:t>63% </a:t>
            </a:r>
            <a:r>
              <a:rPr lang="en-US" sz="3600" dirty="0" smtClean="0">
                <a:solidFill>
                  <a:schemeClr val="bg1"/>
                </a:solidFill>
                <a:sym typeface="Wingdings"/>
              </a:rPr>
              <a:t></a:t>
            </a:r>
            <a:r>
              <a:rPr lang="en-US" sz="4000" dirty="0" smtClean="0">
                <a:solidFill>
                  <a:schemeClr val="bg1"/>
                </a:solidFill>
                <a:sym typeface="Wingdings"/>
              </a:rPr>
              <a:t> </a:t>
            </a:r>
            <a:r>
              <a:rPr lang="en-US" sz="4000" b="1" dirty="0" smtClean="0">
                <a:solidFill>
                  <a:schemeClr val="bg1"/>
                </a:solidFill>
                <a:sym typeface="Wingdings"/>
              </a:rPr>
              <a:t>72% </a:t>
            </a:r>
          </a:p>
          <a:p>
            <a:r>
              <a:rPr lang="en-US" sz="3800" i="1" dirty="0" smtClean="0">
                <a:solidFill>
                  <a:schemeClr val="bg1"/>
                </a:solidFill>
              </a:rPr>
              <a:t>PISA eligible 15 year olds increased from </a:t>
            </a:r>
            <a:r>
              <a:rPr lang="en-US" sz="3800" i="1" dirty="0" smtClean="0">
                <a:solidFill>
                  <a:schemeClr val="bg1"/>
                </a:solidFill>
                <a:sym typeface="Wingdings"/>
              </a:rPr>
              <a:t>(20052010)</a:t>
            </a:r>
            <a:endParaRPr lang="en-US" sz="3800" b="1" i="1" dirty="0">
              <a:solidFill>
                <a:schemeClr val="bg1"/>
              </a:solidFill>
            </a:endParaRPr>
          </a:p>
        </p:txBody>
      </p:sp>
    </p:spTree>
    <p:extLst>
      <p:ext uri="{BB962C8B-B14F-4D97-AF65-F5344CB8AC3E}">
        <p14:creationId xmlns:p14="http://schemas.microsoft.com/office/powerpoint/2010/main" val="20284447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HS_COL_sesrich.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168" y="1242332"/>
            <a:ext cx="8240035" cy="5992753"/>
          </a:xfrm>
          <a:prstGeom prst="rect">
            <a:avLst/>
          </a:prstGeom>
        </p:spPr>
      </p:pic>
      <p:sp>
        <p:nvSpPr>
          <p:cNvPr id="5" name="Title 1"/>
          <p:cNvSpPr txBox="1">
            <a:spLocks/>
          </p:cNvSpPr>
          <p:nvPr/>
        </p:nvSpPr>
        <p:spPr>
          <a:xfrm>
            <a:off x="344909" y="287658"/>
            <a:ext cx="8497295" cy="1143000"/>
          </a:xfrm>
          <a:prstGeom prst="rect">
            <a:avLst/>
          </a:prstGeom>
          <a:solidFill>
            <a:srgbClr val="66CCFF"/>
          </a:solid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Colombia</a:t>
            </a:r>
            <a:r>
              <a:rPr lang="en-US" dirty="0" smtClean="0">
                <a:solidFill>
                  <a:schemeClr val="bg1"/>
                </a:solidFill>
              </a:rPr>
              <a:t>: </a:t>
            </a:r>
            <a:r>
              <a:rPr lang="en-US" sz="4000" b="1" dirty="0" smtClean="0">
                <a:solidFill>
                  <a:schemeClr val="bg1"/>
                </a:solidFill>
              </a:rPr>
              <a:t>63% </a:t>
            </a:r>
            <a:r>
              <a:rPr lang="en-US" sz="3600" dirty="0" smtClean="0">
                <a:solidFill>
                  <a:schemeClr val="bg1"/>
                </a:solidFill>
                <a:sym typeface="Wingdings"/>
              </a:rPr>
              <a:t></a:t>
            </a:r>
            <a:r>
              <a:rPr lang="en-US" sz="4000" dirty="0" smtClean="0">
                <a:solidFill>
                  <a:schemeClr val="bg1"/>
                </a:solidFill>
                <a:sym typeface="Wingdings"/>
              </a:rPr>
              <a:t> </a:t>
            </a:r>
            <a:r>
              <a:rPr lang="en-US" sz="4000" b="1" dirty="0" smtClean="0">
                <a:solidFill>
                  <a:schemeClr val="bg1"/>
                </a:solidFill>
                <a:sym typeface="Wingdings"/>
              </a:rPr>
              <a:t>72% </a:t>
            </a:r>
          </a:p>
          <a:p>
            <a:r>
              <a:rPr lang="en-US" sz="3800" i="1" dirty="0" smtClean="0">
                <a:solidFill>
                  <a:schemeClr val="bg1"/>
                </a:solidFill>
              </a:rPr>
              <a:t>Did the richest 20% benefit?</a:t>
            </a:r>
            <a:endParaRPr lang="en-US" sz="3800" b="1" i="1" dirty="0">
              <a:solidFill>
                <a:schemeClr val="bg1"/>
              </a:solidFill>
            </a:endParaRPr>
          </a:p>
        </p:txBody>
      </p:sp>
      <p:sp>
        <p:nvSpPr>
          <p:cNvPr id="7" name="TextBox 6"/>
          <p:cNvSpPr txBox="1"/>
          <p:nvPr/>
        </p:nvSpPr>
        <p:spPr>
          <a:xfrm>
            <a:off x="3960934" y="2413908"/>
            <a:ext cx="1550124" cy="461665"/>
          </a:xfrm>
          <a:prstGeom prst="rect">
            <a:avLst/>
          </a:prstGeom>
          <a:solidFill>
            <a:srgbClr val="FF0080"/>
          </a:solidFill>
        </p:spPr>
        <p:txBody>
          <a:bodyPr wrap="none" rtlCol="0">
            <a:spAutoFit/>
          </a:bodyPr>
          <a:lstStyle/>
          <a:p>
            <a:r>
              <a:rPr lang="en-US" sz="2400" dirty="0" smtClean="0">
                <a:solidFill>
                  <a:srgbClr val="FFFFFF"/>
                </a:solidFill>
              </a:rPr>
              <a:t>88%</a:t>
            </a:r>
            <a:r>
              <a:rPr lang="en-US" sz="2400" dirty="0" smtClean="0">
                <a:solidFill>
                  <a:srgbClr val="FFFFFF"/>
                </a:solidFill>
                <a:sym typeface="Wingdings"/>
              </a:rPr>
              <a:t>91%</a:t>
            </a:r>
            <a:endParaRPr lang="en-US" sz="2400" dirty="0">
              <a:solidFill>
                <a:srgbClr val="FFFFFF"/>
              </a:solidFill>
            </a:endParaRPr>
          </a:p>
        </p:txBody>
      </p:sp>
    </p:spTree>
    <p:extLst>
      <p:ext uri="{BB962C8B-B14F-4D97-AF65-F5344CB8AC3E}">
        <p14:creationId xmlns:p14="http://schemas.microsoft.com/office/powerpoint/2010/main" val="13695120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1751" y="818640"/>
            <a:ext cx="2314600" cy="2002234"/>
          </a:xfrm>
          <a:solidFill>
            <a:srgbClr val="66CCFF"/>
          </a:solidFill>
        </p:spPr>
        <p:txBody>
          <a:bodyPr>
            <a:noAutofit/>
          </a:bodyPr>
          <a:lstStyle/>
          <a:p>
            <a:r>
              <a:rPr lang="en-US" sz="3200" b="1" dirty="0" smtClean="0">
                <a:solidFill>
                  <a:srgbClr val="FFFFFF"/>
                </a:solidFill>
              </a:rPr>
              <a:t>What about the </a:t>
            </a:r>
            <a:r>
              <a:rPr lang="en-US" sz="3200" b="1" u="sng" dirty="0" smtClean="0">
                <a:solidFill>
                  <a:srgbClr val="FFFFFF"/>
                </a:solidFill>
              </a:rPr>
              <a:t>middle</a:t>
            </a:r>
            <a:r>
              <a:rPr lang="en-US" sz="3200" b="1" dirty="0" smtClean="0">
                <a:solidFill>
                  <a:srgbClr val="FFFFFF"/>
                </a:solidFill>
              </a:rPr>
              <a:t> 40%?</a:t>
            </a:r>
            <a:endParaRPr lang="en-US" sz="3200" b="1" dirty="0">
              <a:solidFill>
                <a:srgbClr val="FFFFFF"/>
              </a:solidFill>
            </a:endParaRPr>
          </a:p>
        </p:txBody>
      </p:sp>
      <p:pic>
        <p:nvPicPr>
          <p:cNvPr id="8" name="Picture 7" descr="DHS_COL_sesmid.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078" y="-501993"/>
            <a:ext cx="6316922" cy="4594125"/>
          </a:xfrm>
          <a:prstGeom prst="rect">
            <a:avLst/>
          </a:prstGeom>
        </p:spPr>
      </p:pic>
      <p:pic>
        <p:nvPicPr>
          <p:cNvPr id="2" name="Picture 1" descr="DHS_COL_sespoor.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8118" y="2820874"/>
            <a:ext cx="6125882" cy="4455187"/>
          </a:xfrm>
          <a:prstGeom prst="rect">
            <a:avLst/>
          </a:prstGeom>
        </p:spPr>
      </p:pic>
      <p:sp>
        <p:nvSpPr>
          <p:cNvPr id="3" name="TextBox 2"/>
          <p:cNvSpPr txBox="1"/>
          <p:nvPr/>
        </p:nvSpPr>
        <p:spPr>
          <a:xfrm>
            <a:off x="211751" y="176535"/>
            <a:ext cx="2312792" cy="461665"/>
          </a:xfrm>
          <a:prstGeom prst="rect">
            <a:avLst/>
          </a:prstGeom>
          <a:solidFill>
            <a:srgbClr val="FF0080"/>
          </a:solidFill>
        </p:spPr>
        <p:txBody>
          <a:bodyPr wrap="square" rtlCol="0">
            <a:spAutoFit/>
          </a:bodyPr>
          <a:lstStyle/>
          <a:p>
            <a:r>
              <a:rPr lang="en-US" sz="2400" dirty="0" smtClean="0">
                <a:solidFill>
                  <a:srgbClr val="FFFFFF"/>
                </a:solidFill>
              </a:rPr>
              <a:t>73%</a:t>
            </a:r>
            <a:r>
              <a:rPr lang="en-US" sz="2400" dirty="0" smtClean="0">
                <a:solidFill>
                  <a:srgbClr val="FFFFFF"/>
                </a:solidFill>
                <a:sym typeface="Wingdings"/>
              </a:rPr>
              <a:t>78%</a:t>
            </a:r>
            <a:endParaRPr lang="en-US" sz="2400" dirty="0">
              <a:solidFill>
                <a:srgbClr val="FFFFFF"/>
              </a:solidFill>
            </a:endParaRPr>
          </a:p>
        </p:txBody>
      </p:sp>
      <p:sp>
        <p:nvSpPr>
          <p:cNvPr id="9" name="Title 1"/>
          <p:cNvSpPr txBox="1">
            <a:spLocks/>
          </p:cNvSpPr>
          <p:nvPr/>
        </p:nvSpPr>
        <p:spPr>
          <a:xfrm>
            <a:off x="209943" y="4092132"/>
            <a:ext cx="2314600" cy="2002234"/>
          </a:xfrm>
          <a:prstGeom prst="rect">
            <a:avLst/>
          </a:prstGeom>
          <a:solidFill>
            <a:srgbClr val="66CCFF"/>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FFFF"/>
                </a:solidFill>
              </a:rPr>
              <a:t>What about the </a:t>
            </a:r>
            <a:r>
              <a:rPr lang="en-US" sz="3200" b="1" u="sng" dirty="0" smtClean="0">
                <a:solidFill>
                  <a:srgbClr val="FFFFFF"/>
                </a:solidFill>
              </a:rPr>
              <a:t>poorest</a:t>
            </a:r>
            <a:r>
              <a:rPr lang="en-US" sz="3200" b="1" dirty="0" smtClean="0">
                <a:solidFill>
                  <a:srgbClr val="FFFFFF"/>
                </a:solidFill>
              </a:rPr>
              <a:t> 40%?</a:t>
            </a:r>
            <a:endParaRPr lang="en-US" sz="3200" b="1" dirty="0">
              <a:solidFill>
                <a:srgbClr val="FFFFFF"/>
              </a:solidFill>
            </a:endParaRPr>
          </a:p>
        </p:txBody>
      </p:sp>
      <p:sp>
        <p:nvSpPr>
          <p:cNvPr id="10" name="TextBox 9"/>
          <p:cNvSpPr txBox="1"/>
          <p:nvPr/>
        </p:nvSpPr>
        <p:spPr>
          <a:xfrm>
            <a:off x="211751" y="6247641"/>
            <a:ext cx="2312792" cy="461665"/>
          </a:xfrm>
          <a:prstGeom prst="rect">
            <a:avLst/>
          </a:prstGeom>
          <a:solidFill>
            <a:srgbClr val="FF0080"/>
          </a:solidFill>
        </p:spPr>
        <p:txBody>
          <a:bodyPr wrap="square" rtlCol="0">
            <a:spAutoFit/>
          </a:bodyPr>
          <a:lstStyle/>
          <a:p>
            <a:r>
              <a:rPr lang="en-US" sz="2400" dirty="0" smtClean="0">
                <a:solidFill>
                  <a:srgbClr val="FFFFFF"/>
                </a:solidFill>
              </a:rPr>
              <a:t>41%</a:t>
            </a:r>
            <a:r>
              <a:rPr lang="en-US" sz="2400" dirty="0" smtClean="0">
                <a:solidFill>
                  <a:srgbClr val="FFFFFF"/>
                </a:solidFill>
                <a:sym typeface="Wingdings"/>
              </a:rPr>
              <a:t>56%</a:t>
            </a:r>
            <a:endParaRPr lang="en-US" sz="2400" dirty="0">
              <a:solidFill>
                <a:srgbClr val="FFFFFF"/>
              </a:solidFill>
            </a:endParaRPr>
          </a:p>
        </p:txBody>
      </p:sp>
    </p:spTree>
    <p:extLst>
      <p:ext uri="{BB962C8B-B14F-4D97-AF65-F5344CB8AC3E}">
        <p14:creationId xmlns:p14="http://schemas.microsoft.com/office/powerpoint/2010/main" val="13918350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HS_bar_Colombia_DHS_2005.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204" y="85592"/>
            <a:ext cx="5378017" cy="3911285"/>
          </a:xfrm>
          <a:prstGeom prst="rect">
            <a:avLst/>
          </a:prstGeom>
        </p:spPr>
      </p:pic>
      <p:pic>
        <p:nvPicPr>
          <p:cNvPr id="5" name="Picture 4" descr="DHS_bar_Colombia_DHS_2010.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4784" y="3201494"/>
            <a:ext cx="5137172" cy="3736126"/>
          </a:xfrm>
          <a:prstGeom prst="rect">
            <a:avLst/>
          </a:prstGeom>
        </p:spPr>
      </p:pic>
      <p:sp>
        <p:nvSpPr>
          <p:cNvPr id="3" name="Curved Right Arrow 2"/>
          <p:cNvSpPr/>
          <p:nvPr/>
        </p:nvSpPr>
        <p:spPr>
          <a:xfrm>
            <a:off x="1357505" y="1664204"/>
            <a:ext cx="689699" cy="2529153"/>
          </a:xfrm>
          <a:prstGeom prst="curvedRightArrow">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1" y="2266384"/>
            <a:ext cx="1248029" cy="1200329"/>
          </a:xfrm>
          <a:prstGeom prst="rect">
            <a:avLst/>
          </a:prstGeom>
          <a:solidFill>
            <a:srgbClr val="FF0080"/>
          </a:solidFill>
        </p:spPr>
        <p:txBody>
          <a:bodyPr wrap="square" rtlCol="0">
            <a:spAutoFit/>
          </a:bodyPr>
          <a:lstStyle/>
          <a:p>
            <a:pPr algn="ctr"/>
            <a:r>
              <a:rPr lang="en-US" dirty="0" smtClean="0">
                <a:solidFill>
                  <a:srgbClr val="FFFFFF"/>
                </a:solidFill>
              </a:rPr>
              <a:t>Decreased dropout among poor</a:t>
            </a:r>
            <a:endParaRPr lang="en-US" dirty="0">
              <a:solidFill>
                <a:srgbClr val="FFFFFF"/>
              </a:solidFill>
            </a:endParaRPr>
          </a:p>
        </p:txBody>
      </p:sp>
    </p:spTree>
    <p:extLst>
      <p:ext uri="{BB962C8B-B14F-4D97-AF65-F5344CB8AC3E}">
        <p14:creationId xmlns:p14="http://schemas.microsoft.com/office/powerpoint/2010/main" val="2950014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1341717"/>
            <a:ext cx="4358392" cy="2904894"/>
          </a:xfrm>
          <a:solidFill>
            <a:srgbClr val="FF0080"/>
          </a:solidFill>
        </p:spPr>
        <p:txBody>
          <a:bodyPr>
            <a:normAutofit fontScale="90000"/>
          </a:bodyPr>
          <a:lstStyle/>
          <a:p>
            <a:r>
              <a:rPr lang="en-US" dirty="0" smtClean="0">
                <a:solidFill>
                  <a:schemeClr val="bg1"/>
                </a:solidFill>
              </a:rPr>
              <a:t>Who benefited from the improved attainment in </a:t>
            </a:r>
            <a:r>
              <a:rPr lang="en-US" u="sng" dirty="0" smtClean="0">
                <a:solidFill>
                  <a:schemeClr val="bg1"/>
                </a:solidFill>
              </a:rPr>
              <a:t>Indonesia</a:t>
            </a:r>
            <a:r>
              <a:rPr lang="en-US" dirty="0" smtClean="0">
                <a:solidFill>
                  <a:schemeClr val="bg1"/>
                </a:solidFill>
              </a:rPr>
              <a:t>?</a:t>
            </a:r>
            <a:endParaRPr lang="en-US"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6559" y="1341717"/>
            <a:ext cx="4376893" cy="29179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66106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6-29 at 8.02.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57" y="1599192"/>
            <a:ext cx="3106479" cy="3661589"/>
          </a:xfrm>
          <a:prstGeom prst="rect">
            <a:avLst/>
          </a:prstGeom>
        </p:spPr>
      </p:pic>
      <p:pic>
        <p:nvPicPr>
          <p:cNvPr id="5" name="Picture 4" descr="Screen Shot 2016-06-29 at 8.02.3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794" y="1599192"/>
            <a:ext cx="2832549" cy="3661588"/>
          </a:xfrm>
          <a:prstGeom prst="rect">
            <a:avLst/>
          </a:prstGeom>
        </p:spPr>
      </p:pic>
      <p:pic>
        <p:nvPicPr>
          <p:cNvPr id="6" name="Picture 5" descr="Screen Shot 2016-06-29 at 8.02.5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8040" y="1599192"/>
            <a:ext cx="2827236" cy="3661588"/>
          </a:xfrm>
          <a:prstGeom prst="rect">
            <a:avLst/>
          </a:prstGeom>
        </p:spPr>
      </p:pic>
    </p:spTree>
    <p:extLst>
      <p:ext uri="{BB962C8B-B14F-4D97-AF65-F5344CB8AC3E}">
        <p14:creationId xmlns:p14="http://schemas.microsoft.com/office/powerpoint/2010/main" val="9575780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44909" y="287658"/>
            <a:ext cx="8497295" cy="1143000"/>
          </a:xfrm>
          <a:prstGeom prst="rect">
            <a:avLst/>
          </a:prstGeom>
          <a:solidFill>
            <a:srgbClr val="FF0080"/>
          </a:solidFill>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Indonesia</a:t>
            </a:r>
            <a:r>
              <a:rPr lang="en-US" dirty="0" smtClean="0">
                <a:solidFill>
                  <a:schemeClr val="bg1"/>
                </a:solidFill>
              </a:rPr>
              <a:t>: </a:t>
            </a:r>
            <a:r>
              <a:rPr lang="en-US" sz="4000" b="1" dirty="0" smtClean="0">
                <a:solidFill>
                  <a:schemeClr val="bg1"/>
                </a:solidFill>
              </a:rPr>
              <a:t>64% </a:t>
            </a:r>
            <a:r>
              <a:rPr lang="en-US" sz="3600" dirty="0" smtClean="0">
                <a:solidFill>
                  <a:schemeClr val="bg1"/>
                </a:solidFill>
                <a:sym typeface="Wingdings"/>
              </a:rPr>
              <a:t></a:t>
            </a:r>
            <a:r>
              <a:rPr lang="en-US" sz="4000" dirty="0" smtClean="0">
                <a:solidFill>
                  <a:schemeClr val="bg1"/>
                </a:solidFill>
                <a:sym typeface="Wingdings"/>
              </a:rPr>
              <a:t> </a:t>
            </a:r>
            <a:r>
              <a:rPr lang="en-US" sz="4000" b="1" dirty="0" smtClean="0">
                <a:solidFill>
                  <a:schemeClr val="bg1"/>
                </a:solidFill>
                <a:sym typeface="Wingdings"/>
              </a:rPr>
              <a:t>68%  75% </a:t>
            </a:r>
          </a:p>
          <a:p>
            <a:r>
              <a:rPr lang="en-US" sz="3800" i="1" dirty="0" smtClean="0">
                <a:solidFill>
                  <a:schemeClr val="bg1"/>
                </a:solidFill>
              </a:rPr>
              <a:t>PISA eligible 15 year olds increased from </a:t>
            </a:r>
            <a:r>
              <a:rPr lang="en-US" sz="3800" i="1" dirty="0" smtClean="0">
                <a:solidFill>
                  <a:schemeClr val="bg1"/>
                </a:solidFill>
                <a:sym typeface="Wingdings"/>
              </a:rPr>
              <a:t>(20032012)</a:t>
            </a:r>
            <a:endParaRPr lang="en-US" sz="3800" b="1" i="1" dirty="0">
              <a:solidFill>
                <a:schemeClr val="bg1"/>
              </a:solidFill>
            </a:endParaRPr>
          </a:p>
        </p:txBody>
      </p:sp>
      <p:pic>
        <p:nvPicPr>
          <p:cNvPr id="2" name="Picture 1" descr="DHS_IDN_na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407" y="1500909"/>
            <a:ext cx="7932503" cy="5769093"/>
          </a:xfrm>
          <a:prstGeom prst="rect">
            <a:avLst/>
          </a:prstGeom>
        </p:spPr>
      </p:pic>
      <p:sp>
        <p:nvSpPr>
          <p:cNvPr id="6" name="TextBox 5"/>
          <p:cNvSpPr txBox="1"/>
          <p:nvPr/>
        </p:nvSpPr>
        <p:spPr>
          <a:xfrm>
            <a:off x="1645050" y="2183075"/>
            <a:ext cx="6064596" cy="461665"/>
          </a:xfrm>
          <a:prstGeom prst="rect">
            <a:avLst/>
          </a:prstGeom>
          <a:solidFill>
            <a:srgbClr val="FF0080"/>
          </a:solidFill>
        </p:spPr>
        <p:txBody>
          <a:bodyPr wrap="square" rtlCol="0">
            <a:spAutoFit/>
          </a:bodyPr>
          <a:lstStyle/>
          <a:p>
            <a:r>
              <a:rPr lang="en-US" sz="2400" dirty="0" smtClean="0">
                <a:solidFill>
                  <a:srgbClr val="FFFFFF"/>
                </a:solidFill>
              </a:rPr>
              <a:t>64%		</a:t>
            </a:r>
            <a:r>
              <a:rPr lang="en-US" sz="2400" dirty="0" smtClean="0">
                <a:solidFill>
                  <a:srgbClr val="FFFFFF"/>
                </a:solidFill>
                <a:sym typeface="Wingdings"/>
              </a:rPr>
              <a:t>			68%				75%</a:t>
            </a:r>
            <a:endParaRPr lang="en-US" sz="2400" dirty="0">
              <a:solidFill>
                <a:srgbClr val="FFFFFF"/>
              </a:solidFill>
            </a:endParaRPr>
          </a:p>
        </p:txBody>
      </p:sp>
    </p:spTree>
    <p:extLst>
      <p:ext uri="{BB962C8B-B14F-4D97-AF65-F5344CB8AC3E}">
        <p14:creationId xmlns:p14="http://schemas.microsoft.com/office/powerpoint/2010/main" val="1961087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44909" y="287658"/>
            <a:ext cx="8497295" cy="1143000"/>
          </a:xfrm>
          <a:prstGeom prst="rect">
            <a:avLst/>
          </a:prstGeom>
          <a:solidFill>
            <a:srgbClr val="FF0080"/>
          </a:solidFill>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000" b="1" dirty="0" smtClean="0">
                <a:solidFill>
                  <a:schemeClr val="bg1"/>
                </a:solidFill>
              </a:rPr>
              <a:t>Indonesia</a:t>
            </a:r>
            <a:r>
              <a:rPr lang="en-US" sz="4800" dirty="0" smtClean="0">
                <a:solidFill>
                  <a:schemeClr val="bg1"/>
                </a:solidFill>
              </a:rPr>
              <a:t>: </a:t>
            </a:r>
            <a:r>
              <a:rPr lang="en-US" sz="4800" b="1" dirty="0" smtClean="0">
                <a:solidFill>
                  <a:schemeClr val="bg1"/>
                </a:solidFill>
              </a:rPr>
              <a:t>64% </a:t>
            </a:r>
            <a:r>
              <a:rPr lang="en-US" sz="4800" dirty="0" smtClean="0">
                <a:solidFill>
                  <a:schemeClr val="bg1"/>
                </a:solidFill>
                <a:sym typeface="Wingdings"/>
              </a:rPr>
              <a:t> </a:t>
            </a:r>
            <a:r>
              <a:rPr lang="en-US" sz="4800" b="1" dirty="0" smtClean="0">
                <a:solidFill>
                  <a:schemeClr val="bg1"/>
                </a:solidFill>
                <a:sym typeface="Wingdings"/>
              </a:rPr>
              <a:t>68%  75% </a:t>
            </a:r>
          </a:p>
          <a:p>
            <a:r>
              <a:rPr lang="en-US" sz="3800" i="1" dirty="0" smtClean="0">
                <a:solidFill>
                  <a:schemeClr val="bg1"/>
                </a:solidFill>
              </a:rPr>
              <a:t>Did the richest 20% benefit?</a:t>
            </a:r>
            <a:endParaRPr lang="en-US" sz="3800" b="1" i="1" dirty="0">
              <a:solidFill>
                <a:schemeClr val="bg1"/>
              </a:solidFill>
            </a:endParaRPr>
          </a:p>
        </p:txBody>
      </p:sp>
      <p:pic>
        <p:nvPicPr>
          <p:cNvPr id="2" name="Picture 1" descr="DHS_IDN_sesrich.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733" y="1430658"/>
            <a:ext cx="8030855" cy="5840622"/>
          </a:xfrm>
          <a:prstGeom prst="rect">
            <a:avLst/>
          </a:prstGeom>
        </p:spPr>
      </p:pic>
      <p:sp>
        <p:nvSpPr>
          <p:cNvPr id="8" name="TextBox 7"/>
          <p:cNvSpPr txBox="1"/>
          <p:nvPr/>
        </p:nvSpPr>
        <p:spPr>
          <a:xfrm>
            <a:off x="1600227" y="2183075"/>
            <a:ext cx="6064596" cy="461665"/>
          </a:xfrm>
          <a:prstGeom prst="rect">
            <a:avLst/>
          </a:prstGeom>
          <a:solidFill>
            <a:srgbClr val="66CCFF"/>
          </a:solidFill>
        </p:spPr>
        <p:txBody>
          <a:bodyPr wrap="square" rtlCol="0">
            <a:spAutoFit/>
          </a:bodyPr>
          <a:lstStyle/>
          <a:p>
            <a:r>
              <a:rPr lang="en-US" sz="2400" dirty="0">
                <a:solidFill>
                  <a:srgbClr val="FFFFFF"/>
                </a:solidFill>
              </a:rPr>
              <a:t>8</a:t>
            </a:r>
            <a:r>
              <a:rPr lang="en-US" sz="2400" dirty="0" smtClean="0">
                <a:solidFill>
                  <a:srgbClr val="FFFFFF"/>
                </a:solidFill>
              </a:rPr>
              <a:t>4%		</a:t>
            </a:r>
            <a:r>
              <a:rPr lang="en-US" sz="2400" dirty="0" smtClean="0">
                <a:solidFill>
                  <a:srgbClr val="FFFFFF"/>
                </a:solidFill>
                <a:sym typeface="Wingdings"/>
              </a:rPr>
              <a:t>			88%				84%</a:t>
            </a:r>
            <a:endParaRPr lang="en-US" sz="2400" dirty="0">
              <a:solidFill>
                <a:srgbClr val="FFFFFF"/>
              </a:solidFill>
            </a:endParaRPr>
          </a:p>
        </p:txBody>
      </p:sp>
    </p:spTree>
    <p:extLst>
      <p:ext uri="{BB962C8B-B14F-4D97-AF65-F5344CB8AC3E}">
        <p14:creationId xmlns:p14="http://schemas.microsoft.com/office/powerpoint/2010/main" val="3706829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09943" y="818640"/>
            <a:ext cx="2314600" cy="2002234"/>
          </a:xfrm>
          <a:solidFill>
            <a:srgbClr val="FF0080"/>
          </a:solidFill>
        </p:spPr>
        <p:txBody>
          <a:bodyPr>
            <a:noAutofit/>
          </a:bodyPr>
          <a:lstStyle/>
          <a:p>
            <a:r>
              <a:rPr lang="en-US" sz="3200" b="1" dirty="0" smtClean="0">
                <a:solidFill>
                  <a:srgbClr val="FFFFFF"/>
                </a:solidFill>
              </a:rPr>
              <a:t>What about the </a:t>
            </a:r>
            <a:r>
              <a:rPr lang="en-US" sz="3200" b="1" u="sng" dirty="0" smtClean="0">
                <a:solidFill>
                  <a:srgbClr val="FFFFFF"/>
                </a:solidFill>
              </a:rPr>
              <a:t>middle</a:t>
            </a:r>
            <a:r>
              <a:rPr lang="en-US" sz="3200" b="1" dirty="0" smtClean="0">
                <a:solidFill>
                  <a:srgbClr val="FFFFFF"/>
                </a:solidFill>
              </a:rPr>
              <a:t> 40%?</a:t>
            </a:r>
            <a:endParaRPr lang="en-US" sz="3200" b="1" dirty="0">
              <a:solidFill>
                <a:srgbClr val="FFFFFF"/>
              </a:solidFill>
            </a:endParaRPr>
          </a:p>
        </p:txBody>
      </p:sp>
      <p:sp>
        <p:nvSpPr>
          <p:cNvPr id="3" name="TextBox 2"/>
          <p:cNvSpPr txBox="1"/>
          <p:nvPr/>
        </p:nvSpPr>
        <p:spPr>
          <a:xfrm>
            <a:off x="211751" y="215819"/>
            <a:ext cx="2314600" cy="400110"/>
          </a:xfrm>
          <a:prstGeom prst="rect">
            <a:avLst/>
          </a:prstGeom>
          <a:solidFill>
            <a:srgbClr val="66CCFF"/>
          </a:solidFill>
        </p:spPr>
        <p:txBody>
          <a:bodyPr wrap="square" rtlCol="0">
            <a:spAutoFit/>
          </a:bodyPr>
          <a:lstStyle/>
          <a:p>
            <a:r>
              <a:rPr lang="en-US" sz="2000" dirty="0" smtClean="0">
                <a:solidFill>
                  <a:srgbClr val="FFFFFF"/>
                </a:solidFill>
              </a:rPr>
              <a:t>72%</a:t>
            </a:r>
            <a:r>
              <a:rPr lang="en-US" sz="2000" dirty="0" smtClean="0">
                <a:solidFill>
                  <a:srgbClr val="FFFFFF"/>
                </a:solidFill>
                <a:sym typeface="Wingdings"/>
              </a:rPr>
              <a:t>74%80%</a:t>
            </a:r>
            <a:endParaRPr lang="en-US" sz="2000" dirty="0">
              <a:solidFill>
                <a:srgbClr val="FFFFFF"/>
              </a:solidFill>
            </a:endParaRPr>
          </a:p>
        </p:txBody>
      </p:sp>
      <p:sp>
        <p:nvSpPr>
          <p:cNvPr id="9" name="Title 1"/>
          <p:cNvSpPr txBox="1">
            <a:spLocks/>
          </p:cNvSpPr>
          <p:nvPr/>
        </p:nvSpPr>
        <p:spPr>
          <a:xfrm>
            <a:off x="209943" y="4255247"/>
            <a:ext cx="2314600" cy="2002234"/>
          </a:xfrm>
          <a:prstGeom prst="rect">
            <a:avLst/>
          </a:prstGeom>
          <a:solidFill>
            <a:srgbClr val="FF0080"/>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FFFF"/>
                </a:solidFill>
              </a:rPr>
              <a:t>What about the </a:t>
            </a:r>
            <a:r>
              <a:rPr lang="en-US" sz="3200" b="1" u="sng" dirty="0" smtClean="0">
                <a:solidFill>
                  <a:srgbClr val="FFFFFF"/>
                </a:solidFill>
              </a:rPr>
              <a:t>poorest</a:t>
            </a:r>
            <a:r>
              <a:rPr lang="en-US" sz="3200" b="1" dirty="0" smtClean="0">
                <a:solidFill>
                  <a:srgbClr val="FFFFFF"/>
                </a:solidFill>
              </a:rPr>
              <a:t> 40%?</a:t>
            </a:r>
            <a:endParaRPr lang="en-US" sz="3200" b="1" dirty="0">
              <a:solidFill>
                <a:srgbClr val="FFFFFF"/>
              </a:solidFill>
            </a:endParaRPr>
          </a:p>
        </p:txBody>
      </p:sp>
      <p:sp>
        <p:nvSpPr>
          <p:cNvPr id="10" name="TextBox 9"/>
          <p:cNvSpPr txBox="1"/>
          <p:nvPr/>
        </p:nvSpPr>
        <p:spPr>
          <a:xfrm>
            <a:off x="209943" y="6431908"/>
            <a:ext cx="2316408" cy="400110"/>
          </a:xfrm>
          <a:prstGeom prst="rect">
            <a:avLst/>
          </a:prstGeom>
          <a:solidFill>
            <a:srgbClr val="66CCFF"/>
          </a:solidFill>
        </p:spPr>
        <p:txBody>
          <a:bodyPr wrap="square" rtlCol="0">
            <a:spAutoFit/>
          </a:bodyPr>
          <a:lstStyle/>
          <a:p>
            <a:r>
              <a:rPr lang="en-US" sz="2000" dirty="0" smtClean="0">
                <a:solidFill>
                  <a:srgbClr val="FFFFFF"/>
                </a:solidFill>
              </a:rPr>
              <a:t>46%</a:t>
            </a:r>
            <a:r>
              <a:rPr lang="en-US" sz="2000" dirty="0" smtClean="0">
                <a:solidFill>
                  <a:srgbClr val="FFFFFF"/>
                </a:solidFill>
                <a:sym typeface="Wingdings"/>
              </a:rPr>
              <a:t>51%66%</a:t>
            </a:r>
            <a:endParaRPr lang="en-US" sz="2000" dirty="0">
              <a:solidFill>
                <a:srgbClr val="FFFFFF"/>
              </a:solidFill>
            </a:endParaRPr>
          </a:p>
        </p:txBody>
      </p:sp>
      <p:pic>
        <p:nvPicPr>
          <p:cNvPr id="4" name="Picture 3" descr="DHS_IDN_sesmid.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6351" y="-627530"/>
            <a:ext cx="6713818" cy="4882777"/>
          </a:xfrm>
          <a:prstGeom prst="rect">
            <a:avLst/>
          </a:prstGeom>
        </p:spPr>
      </p:pic>
      <p:pic>
        <p:nvPicPr>
          <p:cNvPr id="5" name="Picture 4" descr="DHS_IDN_sespoor.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4470" y="2425242"/>
            <a:ext cx="6469529" cy="4705111"/>
          </a:xfrm>
          <a:prstGeom prst="rect">
            <a:avLst/>
          </a:prstGeom>
        </p:spPr>
      </p:pic>
    </p:spTree>
    <p:extLst>
      <p:ext uri="{BB962C8B-B14F-4D97-AF65-F5344CB8AC3E}">
        <p14:creationId xmlns:p14="http://schemas.microsoft.com/office/powerpoint/2010/main" val="33346903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HS_bar_Indonesia_DHS_2012.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9437" y="0"/>
            <a:ext cx="5029200" cy="3657600"/>
          </a:xfrm>
          <a:prstGeom prst="rect">
            <a:avLst/>
          </a:prstGeom>
        </p:spPr>
      </p:pic>
      <p:pic>
        <p:nvPicPr>
          <p:cNvPr id="4" name="Picture 3" descr="DHS_bar_Indonesia_DHS_2003.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2" y="0"/>
            <a:ext cx="5029200" cy="3657600"/>
          </a:xfrm>
          <a:prstGeom prst="rect">
            <a:avLst/>
          </a:prstGeom>
        </p:spPr>
      </p:pic>
      <p:pic>
        <p:nvPicPr>
          <p:cNvPr id="5" name="Picture 4" descr="DHS_bar_Indonesia_DHS_2007.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9100" y="3036170"/>
            <a:ext cx="5029200" cy="3657600"/>
          </a:xfrm>
          <a:prstGeom prst="rect">
            <a:avLst/>
          </a:prstGeom>
        </p:spPr>
      </p:pic>
      <p:sp>
        <p:nvSpPr>
          <p:cNvPr id="7" name="Curved Right Arrow 6"/>
          <p:cNvSpPr/>
          <p:nvPr/>
        </p:nvSpPr>
        <p:spPr>
          <a:xfrm rot="16200000">
            <a:off x="2869643" y="-353950"/>
            <a:ext cx="849153" cy="4836817"/>
          </a:xfrm>
          <a:prstGeom prst="curvedRightArrow">
            <a:avLst/>
          </a:prstGeom>
          <a:solidFill>
            <a:srgbClr val="FF0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1" y="2266384"/>
            <a:ext cx="1248029" cy="1200329"/>
          </a:xfrm>
          <a:prstGeom prst="rect">
            <a:avLst/>
          </a:prstGeom>
          <a:solidFill>
            <a:srgbClr val="FF0080"/>
          </a:solidFill>
        </p:spPr>
        <p:txBody>
          <a:bodyPr wrap="square" rtlCol="0">
            <a:spAutoFit/>
          </a:bodyPr>
          <a:lstStyle/>
          <a:p>
            <a:pPr algn="ctr"/>
            <a:r>
              <a:rPr lang="en-US" dirty="0" smtClean="0">
                <a:solidFill>
                  <a:srgbClr val="FFFFFF"/>
                </a:solidFill>
              </a:rPr>
              <a:t>Decreased dropout among poor</a:t>
            </a:r>
            <a:endParaRPr lang="en-US" dirty="0">
              <a:solidFill>
                <a:srgbClr val="FFFFFF"/>
              </a:solidFill>
            </a:endParaRPr>
          </a:p>
        </p:txBody>
      </p:sp>
    </p:spTree>
    <p:extLst>
      <p:ext uri="{BB962C8B-B14F-4D97-AF65-F5344CB8AC3E}">
        <p14:creationId xmlns:p14="http://schemas.microsoft.com/office/powerpoint/2010/main" val="28951360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1341717"/>
            <a:ext cx="4358392" cy="2904894"/>
          </a:xfrm>
          <a:solidFill>
            <a:srgbClr val="00FF00"/>
          </a:solidFill>
        </p:spPr>
        <p:txBody>
          <a:bodyPr>
            <a:normAutofit fontScale="90000"/>
          </a:bodyPr>
          <a:lstStyle/>
          <a:p>
            <a:r>
              <a:rPr lang="en-US" dirty="0" smtClean="0">
                <a:solidFill>
                  <a:schemeClr val="bg1"/>
                </a:solidFill>
              </a:rPr>
              <a:t>Who benefited from the improved attainment in </a:t>
            </a:r>
            <a:r>
              <a:rPr lang="en-US" u="sng" dirty="0" smtClean="0">
                <a:solidFill>
                  <a:schemeClr val="bg1"/>
                </a:solidFill>
              </a:rPr>
              <a:t>Peru</a:t>
            </a:r>
            <a:r>
              <a:rPr lang="en-US" dirty="0" smtClean="0">
                <a:solidFill>
                  <a:schemeClr val="bg1"/>
                </a:solidFill>
              </a:rPr>
              <a:t>?</a:t>
            </a:r>
            <a:endParaRPr lang="en-US"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6559" y="1341717"/>
            <a:ext cx="4376893" cy="29179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66106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6-29 at 8.05.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23" y="1494780"/>
            <a:ext cx="2996647" cy="4078278"/>
          </a:xfrm>
          <a:prstGeom prst="rect">
            <a:avLst/>
          </a:prstGeom>
        </p:spPr>
      </p:pic>
      <p:pic>
        <p:nvPicPr>
          <p:cNvPr id="5" name="Picture 4" descr="Screen Shot 2016-06-29 at 8.06.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9996" y="1499028"/>
            <a:ext cx="2896337" cy="4074030"/>
          </a:xfrm>
          <a:prstGeom prst="rect">
            <a:avLst/>
          </a:prstGeom>
        </p:spPr>
      </p:pic>
      <p:pic>
        <p:nvPicPr>
          <p:cNvPr id="6" name="Picture 5" descr="Screen Shot 2016-06-29 at 8.06.4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5863" y="1499028"/>
            <a:ext cx="2858137" cy="4078278"/>
          </a:xfrm>
          <a:prstGeom prst="rect">
            <a:avLst/>
          </a:prstGeom>
        </p:spPr>
      </p:pic>
    </p:spTree>
    <p:extLst>
      <p:ext uri="{BB962C8B-B14F-4D97-AF65-F5344CB8AC3E}">
        <p14:creationId xmlns:p14="http://schemas.microsoft.com/office/powerpoint/2010/main" val="11227602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HS_PER_na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647" y="1430658"/>
            <a:ext cx="7788836" cy="5664608"/>
          </a:xfrm>
          <a:prstGeom prst="rect">
            <a:avLst/>
          </a:prstGeom>
        </p:spPr>
      </p:pic>
      <p:sp>
        <p:nvSpPr>
          <p:cNvPr id="5" name="Title 1"/>
          <p:cNvSpPr txBox="1">
            <a:spLocks/>
          </p:cNvSpPr>
          <p:nvPr/>
        </p:nvSpPr>
        <p:spPr>
          <a:xfrm>
            <a:off x="344909" y="287658"/>
            <a:ext cx="8497295" cy="1143000"/>
          </a:xfrm>
          <a:prstGeom prst="rect">
            <a:avLst/>
          </a:prstGeom>
          <a:solidFill>
            <a:srgbClr val="00FF00"/>
          </a:solidFill>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Peru</a:t>
            </a:r>
            <a:r>
              <a:rPr lang="en-US" dirty="0" smtClean="0">
                <a:solidFill>
                  <a:schemeClr val="bg1"/>
                </a:solidFill>
              </a:rPr>
              <a:t>: </a:t>
            </a:r>
            <a:r>
              <a:rPr lang="en-US" sz="4000" b="1" dirty="0" smtClean="0">
                <a:solidFill>
                  <a:schemeClr val="bg1"/>
                </a:solidFill>
              </a:rPr>
              <a:t>68% </a:t>
            </a:r>
            <a:r>
              <a:rPr lang="en-US" sz="3600" dirty="0" smtClean="0">
                <a:solidFill>
                  <a:schemeClr val="bg1"/>
                </a:solidFill>
                <a:sym typeface="Wingdings"/>
              </a:rPr>
              <a:t></a:t>
            </a:r>
            <a:r>
              <a:rPr lang="en-US" sz="4000" dirty="0" smtClean="0">
                <a:solidFill>
                  <a:schemeClr val="bg1"/>
                </a:solidFill>
                <a:sym typeface="Wingdings"/>
              </a:rPr>
              <a:t> </a:t>
            </a:r>
            <a:r>
              <a:rPr lang="en-US" sz="4000" b="1" dirty="0" smtClean="0">
                <a:solidFill>
                  <a:schemeClr val="bg1"/>
                </a:solidFill>
                <a:sym typeface="Wingdings"/>
              </a:rPr>
              <a:t>79%  81% </a:t>
            </a:r>
          </a:p>
          <a:p>
            <a:r>
              <a:rPr lang="en-US" sz="3800" i="1" dirty="0" smtClean="0">
                <a:solidFill>
                  <a:schemeClr val="bg1"/>
                </a:solidFill>
              </a:rPr>
              <a:t>PISA eligible 15 year olds increased from </a:t>
            </a:r>
            <a:r>
              <a:rPr lang="en-US" sz="3800" i="1" dirty="0" smtClean="0">
                <a:solidFill>
                  <a:schemeClr val="bg1"/>
                </a:solidFill>
                <a:sym typeface="Wingdings"/>
              </a:rPr>
              <a:t>(20002012)</a:t>
            </a:r>
            <a:endParaRPr lang="en-US" sz="3800" b="1" i="1" dirty="0">
              <a:solidFill>
                <a:schemeClr val="bg1"/>
              </a:solidFill>
            </a:endParaRPr>
          </a:p>
        </p:txBody>
      </p:sp>
      <p:sp>
        <p:nvSpPr>
          <p:cNvPr id="6" name="TextBox 5"/>
          <p:cNvSpPr txBox="1"/>
          <p:nvPr/>
        </p:nvSpPr>
        <p:spPr>
          <a:xfrm>
            <a:off x="1764580" y="2183075"/>
            <a:ext cx="6064596" cy="461665"/>
          </a:xfrm>
          <a:prstGeom prst="rect">
            <a:avLst/>
          </a:prstGeom>
          <a:solidFill>
            <a:srgbClr val="FF0080"/>
          </a:solidFill>
        </p:spPr>
        <p:txBody>
          <a:bodyPr wrap="square" rtlCol="0">
            <a:spAutoFit/>
          </a:bodyPr>
          <a:lstStyle/>
          <a:p>
            <a:r>
              <a:rPr lang="en-US" sz="2400" dirty="0" smtClean="0">
                <a:solidFill>
                  <a:srgbClr val="FFFFFF"/>
                </a:solidFill>
              </a:rPr>
              <a:t>68%		</a:t>
            </a:r>
            <a:r>
              <a:rPr lang="en-US" sz="2400" dirty="0" smtClean="0">
                <a:solidFill>
                  <a:srgbClr val="FFFFFF"/>
                </a:solidFill>
                <a:sym typeface="Wingdings"/>
              </a:rPr>
              <a:t>			79%				81%</a:t>
            </a:r>
            <a:endParaRPr lang="en-US" sz="2400" dirty="0">
              <a:solidFill>
                <a:srgbClr val="FFFFFF"/>
              </a:solidFill>
            </a:endParaRPr>
          </a:p>
        </p:txBody>
      </p:sp>
    </p:spTree>
    <p:extLst>
      <p:ext uri="{BB962C8B-B14F-4D97-AF65-F5344CB8AC3E}">
        <p14:creationId xmlns:p14="http://schemas.microsoft.com/office/powerpoint/2010/main" val="23283903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HS_PER_sesrich.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41" y="1430657"/>
            <a:ext cx="7938247" cy="5773271"/>
          </a:xfrm>
          <a:prstGeom prst="rect">
            <a:avLst/>
          </a:prstGeom>
        </p:spPr>
      </p:pic>
      <p:sp>
        <p:nvSpPr>
          <p:cNvPr id="5" name="Title 1"/>
          <p:cNvSpPr txBox="1">
            <a:spLocks/>
          </p:cNvSpPr>
          <p:nvPr/>
        </p:nvSpPr>
        <p:spPr>
          <a:xfrm>
            <a:off x="344909" y="287658"/>
            <a:ext cx="8497295" cy="1143000"/>
          </a:xfrm>
          <a:prstGeom prst="rect">
            <a:avLst/>
          </a:prstGeom>
          <a:solidFill>
            <a:srgbClr val="00FF00"/>
          </a:solidFill>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b="1" dirty="0" smtClean="0">
                <a:solidFill>
                  <a:schemeClr val="bg1"/>
                </a:solidFill>
              </a:rPr>
              <a:t>Peru</a:t>
            </a:r>
            <a:r>
              <a:rPr lang="en-US" sz="5400" dirty="0" smtClean="0">
                <a:solidFill>
                  <a:schemeClr val="bg1"/>
                </a:solidFill>
              </a:rPr>
              <a:t>: </a:t>
            </a:r>
            <a:r>
              <a:rPr lang="en-US" sz="6000" b="1" dirty="0" smtClean="0">
                <a:solidFill>
                  <a:schemeClr val="bg1"/>
                </a:solidFill>
              </a:rPr>
              <a:t>68% </a:t>
            </a:r>
            <a:r>
              <a:rPr lang="en-US" sz="5400" dirty="0" smtClean="0">
                <a:solidFill>
                  <a:schemeClr val="bg1"/>
                </a:solidFill>
                <a:sym typeface="Wingdings"/>
              </a:rPr>
              <a:t></a:t>
            </a:r>
            <a:r>
              <a:rPr lang="en-US" sz="6000" dirty="0" smtClean="0">
                <a:solidFill>
                  <a:schemeClr val="bg1"/>
                </a:solidFill>
                <a:sym typeface="Wingdings"/>
              </a:rPr>
              <a:t> </a:t>
            </a:r>
            <a:r>
              <a:rPr lang="en-US" sz="6000" b="1" dirty="0" smtClean="0">
                <a:solidFill>
                  <a:schemeClr val="bg1"/>
                </a:solidFill>
                <a:sym typeface="Wingdings"/>
              </a:rPr>
              <a:t>79%  81% </a:t>
            </a:r>
          </a:p>
          <a:p>
            <a:r>
              <a:rPr lang="en-US" sz="3800" i="1" dirty="0" smtClean="0">
                <a:solidFill>
                  <a:schemeClr val="bg1"/>
                </a:solidFill>
              </a:rPr>
              <a:t>Did the richest 20% benefit?</a:t>
            </a:r>
            <a:endParaRPr lang="en-US" sz="3800" b="1" i="1" dirty="0">
              <a:solidFill>
                <a:schemeClr val="bg1"/>
              </a:solidFill>
            </a:endParaRPr>
          </a:p>
        </p:txBody>
      </p:sp>
      <p:sp>
        <p:nvSpPr>
          <p:cNvPr id="8" name="TextBox 7"/>
          <p:cNvSpPr txBox="1"/>
          <p:nvPr/>
        </p:nvSpPr>
        <p:spPr>
          <a:xfrm>
            <a:off x="1600227" y="2183075"/>
            <a:ext cx="6064596" cy="461665"/>
          </a:xfrm>
          <a:prstGeom prst="rect">
            <a:avLst/>
          </a:prstGeom>
          <a:solidFill>
            <a:srgbClr val="FF0080"/>
          </a:solidFill>
        </p:spPr>
        <p:txBody>
          <a:bodyPr wrap="square" rtlCol="0">
            <a:spAutoFit/>
          </a:bodyPr>
          <a:lstStyle/>
          <a:p>
            <a:r>
              <a:rPr lang="en-US" sz="2400" dirty="0" smtClean="0">
                <a:solidFill>
                  <a:srgbClr val="FFFFFF"/>
                </a:solidFill>
              </a:rPr>
              <a:t>90%		</a:t>
            </a:r>
            <a:r>
              <a:rPr lang="en-US" sz="2400" dirty="0" smtClean="0">
                <a:solidFill>
                  <a:srgbClr val="FFFFFF"/>
                </a:solidFill>
                <a:sym typeface="Wingdings"/>
              </a:rPr>
              <a:t>			93%				90%</a:t>
            </a:r>
            <a:endParaRPr lang="en-US" sz="2400" dirty="0">
              <a:solidFill>
                <a:srgbClr val="FFFFFF"/>
              </a:solidFill>
            </a:endParaRPr>
          </a:p>
        </p:txBody>
      </p:sp>
    </p:spTree>
    <p:extLst>
      <p:ext uri="{BB962C8B-B14F-4D97-AF65-F5344CB8AC3E}">
        <p14:creationId xmlns:p14="http://schemas.microsoft.com/office/powerpoint/2010/main" val="14124210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09943" y="818640"/>
            <a:ext cx="2314600" cy="2002234"/>
          </a:xfrm>
          <a:solidFill>
            <a:srgbClr val="00FF00"/>
          </a:solidFill>
        </p:spPr>
        <p:txBody>
          <a:bodyPr>
            <a:noAutofit/>
          </a:bodyPr>
          <a:lstStyle/>
          <a:p>
            <a:r>
              <a:rPr lang="en-US" sz="3200" b="1" dirty="0" smtClean="0">
                <a:solidFill>
                  <a:srgbClr val="FFFFFF"/>
                </a:solidFill>
              </a:rPr>
              <a:t>What about the </a:t>
            </a:r>
            <a:r>
              <a:rPr lang="en-US" sz="3200" b="1" u="sng" dirty="0" smtClean="0">
                <a:solidFill>
                  <a:srgbClr val="FFFFFF"/>
                </a:solidFill>
              </a:rPr>
              <a:t>middle</a:t>
            </a:r>
            <a:r>
              <a:rPr lang="en-US" sz="3200" b="1" dirty="0" smtClean="0">
                <a:solidFill>
                  <a:srgbClr val="FFFFFF"/>
                </a:solidFill>
              </a:rPr>
              <a:t> 40%?</a:t>
            </a:r>
            <a:endParaRPr lang="en-US" sz="3200" b="1" dirty="0">
              <a:solidFill>
                <a:srgbClr val="FFFFFF"/>
              </a:solidFill>
            </a:endParaRPr>
          </a:p>
        </p:txBody>
      </p:sp>
      <p:sp>
        <p:nvSpPr>
          <p:cNvPr id="3" name="TextBox 2"/>
          <p:cNvSpPr txBox="1"/>
          <p:nvPr/>
        </p:nvSpPr>
        <p:spPr>
          <a:xfrm>
            <a:off x="211751" y="215819"/>
            <a:ext cx="2314600" cy="400110"/>
          </a:xfrm>
          <a:prstGeom prst="rect">
            <a:avLst/>
          </a:prstGeom>
          <a:solidFill>
            <a:srgbClr val="FF0080"/>
          </a:solidFill>
        </p:spPr>
        <p:txBody>
          <a:bodyPr wrap="square" rtlCol="0">
            <a:spAutoFit/>
          </a:bodyPr>
          <a:lstStyle/>
          <a:p>
            <a:r>
              <a:rPr lang="en-US" sz="2000" dirty="0" smtClean="0">
                <a:solidFill>
                  <a:srgbClr val="FFFFFF"/>
                </a:solidFill>
              </a:rPr>
              <a:t>80%</a:t>
            </a:r>
            <a:r>
              <a:rPr lang="en-US" sz="2000" dirty="0" smtClean="0">
                <a:solidFill>
                  <a:srgbClr val="FFFFFF"/>
                </a:solidFill>
                <a:sym typeface="Wingdings"/>
              </a:rPr>
              <a:t>84%87%</a:t>
            </a:r>
            <a:endParaRPr lang="en-US" sz="2000" dirty="0">
              <a:solidFill>
                <a:srgbClr val="FFFFFF"/>
              </a:solidFill>
            </a:endParaRPr>
          </a:p>
        </p:txBody>
      </p:sp>
      <p:sp>
        <p:nvSpPr>
          <p:cNvPr id="9" name="Title 1"/>
          <p:cNvSpPr txBox="1">
            <a:spLocks/>
          </p:cNvSpPr>
          <p:nvPr/>
        </p:nvSpPr>
        <p:spPr>
          <a:xfrm>
            <a:off x="209943" y="4255247"/>
            <a:ext cx="2314600" cy="2002234"/>
          </a:xfrm>
          <a:prstGeom prst="rect">
            <a:avLst/>
          </a:prstGeom>
          <a:solidFill>
            <a:srgbClr val="00FF00"/>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FFFF"/>
                </a:solidFill>
              </a:rPr>
              <a:t>What about the </a:t>
            </a:r>
            <a:r>
              <a:rPr lang="en-US" sz="3200" b="1" u="sng" dirty="0" smtClean="0">
                <a:solidFill>
                  <a:srgbClr val="FFFFFF"/>
                </a:solidFill>
              </a:rPr>
              <a:t>poorest</a:t>
            </a:r>
            <a:r>
              <a:rPr lang="en-US" sz="3200" b="1" dirty="0" smtClean="0">
                <a:solidFill>
                  <a:srgbClr val="FFFFFF"/>
                </a:solidFill>
              </a:rPr>
              <a:t> 40%?</a:t>
            </a:r>
            <a:endParaRPr lang="en-US" sz="3200" b="1" dirty="0">
              <a:solidFill>
                <a:srgbClr val="FFFFFF"/>
              </a:solidFill>
            </a:endParaRPr>
          </a:p>
        </p:txBody>
      </p:sp>
      <p:sp>
        <p:nvSpPr>
          <p:cNvPr id="10" name="TextBox 9"/>
          <p:cNvSpPr txBox="1"/>
          <p:nvPr/>
        </p:nvSpPr>
        <p:spPr>
          <a:xfrm>
            <a:off x="209943" y="6431908"/>
            <a:ext cx="2316408" cy="400110"/>
          </a:xfrm>
          <a:prstGeom prst="rect">
            <a:avLst/>
          </a:prstGeom>
          <a:solidFill>
            <a:srgbClr val="FF0080"/>
          </a:solidFill>
        </p:spPr>
        <p:txBody>
          <a:bodyPr wrap="square" rtlCol="0">
            <a:spAutoFit/>
          </a:bodyPr>
          <a:lstStyle/>
          <a:p>
            <a:r>
              <a:rPr lang="en-US" sz="2000" dirty="0" smtClean="0">
                <a:solidFill>
                  <a:srgbClr val="FFFFFF"/>
                </a:solidFill>
              </a:rPr>
              <a:t>47%</a:t>
            </a:r>
            <a:r>
              <a:rPr lang="en-US" sz="2000" dirty="0" smtClean="0">
                <a:solidFill>
                  <a:srgbClr val="FFFFFF"/>
                </a:solidFill>
                <a:sym typeface="Wingdings"/>
              </a:rPr>
              <a:t>67%71%</a:t>
            </a:r>
            <a:endParaRPr lang="en-US" sz="2000" dirty="0">
              <a:solidFill>
                <a:srgbClr val="FFFFFF"/>
              </a:solidFill>
            </a:endParaRPr>
          </a:p>
        </p:txBody>
      </p:sp>
      <p:pic>
        <p:nvPicPr>
          <p:cNvPr id="2" name="Picture 1" descr="DHS_PER_sesmid.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4015" y="-830867"/>
            <a:ext cx="6504455" cy="4730513"/>
          </a:xfrm>
          <a:prstGeom prst="rect">
            <a:avLst/>
          </a:prstGeom>
        </p:spPr>
      </p:pic>
      <p:pic>
        <p:nvPicPr>
          <p:cNvPr id="6" name="Picture 5" descr="DHS_PER_sespoor.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3902" y="2507109"/>
            <a:ext cx="6364568" cy="4628777"/>
          </a:xfrm>
          <a:prstGeom prst="rect">
            <a:avLst/>
          </a:prstGeom>
        </p:spPr>
      </p:pic>
    </p:spTree>
    <p:extLst>
      <p:ext uri="{BB962C8B-B14F-4D97-AF65-F5344CB8AC3E}">
        <p14:creationId xmlns:p14="http://schemas.microsoft.com/office/powerpoint/2010/main" val="3408468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HS_bar_Peru_DHS_2009.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7578" y="98173"/>
            <a:ext cx="5029200" cy="3657600"/>
          </a:xfrm>
          <a:prstGeom prst="rect">
            <a:avLst/>
          </a:prstGeom>
        </p:spPr>
      </p:pic>
      <p:pic>
        <p:nvPicPr>
          <p:cNvPr id="4" name="Picture 3" descr="DHS_bar_Peru_DHS_2000.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173"/>
            <a:ext cx="5029200" cy="3657600"/>
          </a:xfrm>
          <a:prstGeom prst="rect">
            <a:avLst/>
          </a:prstGeom>
        </p:spPr>
      </p:pic>
      <p:pic>
        <p:nvPicPr>
          <p:cNvPr id="6" name="Picture 5" descr="DHS_bar_Peru_DHS_2012.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3315" y="3112810"/>
            <a:ext cx="5029200" cy="3657600"/>
          </a:xfrm>
          <a:prstGeom prst="rect">
            <a:avLst/>
          </a:prstGeom>
        </p:spPr>
      </p:pic>
      <p:sp>
        <p:nvSpPr>
          <p:cNvPr id="8" name="TextBox 7"/>
          <p:cNvSpPr txBox="1"/>
          <p:nvPr/>
        </p:nvSpPr>
        <p:spPr>
          <a:xfrm>
            <a:off x="470747" y="4226203"/>
            <a:ext cx="1248029" cy="1477328"/>
          </a:xfrm>
          <a:prstGeom prst="rect">
            <a:avLst/>
          </a:prstGeom>
          <a:solidFill>
            <a:srgbClr val="FF0080"/>
          </a:solidFill>
        </p:spPr>
        <p:txBody>
          <a:bodyPr wrap="square" rtlCol="0">
            <a:spAutoFit/>
          </a:bodyPr>
          <a:lstStyle/>
          <a:p>
            <a:pPr algn="ctr"/>
            <a:r>
              <a:rPr lang="en-US" dirty="0" smtClean="0">
                <a:solidFill>
                  <a:srgbClr val="FFFFFF"/>
                </a:solidFill>
              </a:rPr>
              <a:t>Decreased dropout &amp; delay among poor</a:t>
            </a:r>
            <a:endParaRPr lang="en-US" dirty="0">
              <a:solidFill>
                <a:srgbClr val="FFFFFF"/>
              </a:solidFill>
            </a:endParaRPr>
          </a:p>
        </p:txBody>
      </p:sp>
    </p:spTree>
    <p:extLst>
      <p:ext uri="{BB962C8B-B14F-4D97-AF65-F5344CB8AC3E}">
        <p14:creationId xmlns:p14="http://schemas.microsoft.com/office/powerpoint/2010/main" val="2221608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1341717"/>
            <a:ext cx="4358392" cy="2904894"/>
          </a:xfrm>
          <a:solidFill>
            <a:srgbClr val="FFD722"/>
          </a:solidFill>
        </p:spPr>
        <p:txBody>
          <a:bodyPr>
            <a:normAutofit fontScale="90000"/>
          </a:bodyPr>
          <a:lstStyle/>
          <a:p>
            <a:r>
              <a:rPr lang="en-US" dirty="0" smtClean="0">
                <a:solidFill>
                  <a:schemeClr val="bg1"/>
                </a:solidFill>
              </a:rPr>
              <a:t>Who benefited from the improved attainment in </a:t>
            </a:r>
            <a:r>
              <a:rPr lang="en-US" u="sng" dirty="0" smtClean="0">
                <a:solidFill>
                  <a:schemeClr val="bg1"/>
                </a:solidFill>
              </a:rPr>
              <a:t>Turkey</a:t>
            </a:r>
            <a:r>
              <a:rPr lang="en-US" dirty="0" smtClean="0">
                <a:solidFill>
                  <a:schemeClr val="bg1"/>
                </a:solidFill>
              </a:rPr>
              <a:t>?</a:t>
            </a:r>
            <a:endParaRPr lang="en-US"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7627" y="1341717"/>
            <a:ext cx="4374757" cy="29179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66106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HS_TUR_na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909" y="1236422"/>
            <a:ext cx="8261208" cy="6008151"/>
          </a:xfrm>
          <a:prstGeom prst="rect">
            <a:avLst/>
          </a:prstGeom>
        </p:spPr>
      </p:pic>
      <p:sp>
        <p:nvSpPr>
          <p:cNvPr id="5" name="Title 1"/>
          <p:cNvSpPr txBox="1">
            <a:spLocks/>
          </p:cNvSpPr>
          <p:nvPr/>
        </p:nvSpPr>
        <p:spPr>
          <a:xfrm>
            <a:off x="344909" y="287658"/>
            <a:ext cx="8497295" cy="1143000"/>
          </a:xfrm>
          <a:prstGeom prst="rect">
            <a:avLst/>
          </a:prstGeom>
          <a:solidFill>
            <a:srgbClr val="FFD722"/>
          </a:solidFill>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700" b="1" dirty="0" smtClean="0">
                <a:solidFill>
                  <a:schemeClr val="bg1"/>
                </a:solidFill>
              </a:rPr>
              <a:t>Turkey</a:t>
            </a:r>
            <a:r>
              <a:rPr lang="en-US" dirty="0" smtClean="0">
                <a:solidFill>
                  <a:schemeClr val="bg1"/>
                </a:solidFill>
              </a:rPr>
              <a:t>: </a:t>
            </a:r>
            <a:r>
              <a:rPr lang="en-US" sz="4000" b="1" dirty="0" smtClean="0">
                <a:solidFill>
                  <a:schemeClr val="bg1"/>
                </a:solidFill>
              </a:rPr>
              <a:t>40% </a:t>
            </a:r>
            <a:r>
              <a:rPr lang="en-US" sz="3600" dirty="0" smtClean="0">
                <a:solidFill>
                  <a:schemeClr val="bg1"/>
                </a:solidFill>
                <a:sym typeface="Wingdings"/>
              </a:rPr>
              <a:t></a:t>
            </a:r>
            <a:r>
              <a:rPr lang="en-US" sz="4000" dirty="0" smtClean="0">
                <a:solidFill>
                  <a:schemeClr val="bg1"/>
                </a:solidFill>
                <a:sym typeface="Wingdings"/>
              </a:rPr>
              <a:t> </a:t>
            </a:r>
            <a:r>
              <a:rPr lang="en-US" sz="4000" b="1" dirty="0" smtClean="0">
                <a:solidFill>
                  <a:schemeClr val="bg1"/>
                </a:solidFill>
                <a:sym typeface="Wingdings"/>
              </a:rPr>
              <a:t>69%  83% </a:t>
            </a:r>
          </a:p>
          <a:p>
            <a:r>
              <a:rPr lang="en-US" sz="3800" i="1" dirty="0" smtClean="0">
                <a:solidFill>
                  <a:schemeClr val="bg1"/>
                </a:solidFill>
              </a:rPr>
              <a:t>PISA eligible 15 year olds increased from </a:t>
            </a:r>
            <a:r>
              <a:rPr lang="en-US" sz="3800" i="1" dirty="0" smtClean="0">
                <a:solidFill>
                  <a:schemeClr val="bg1"/>
                </a:solidFill>
                <a:sym typeface="Wingdings"/>
              </a:rPr>
              <a:t>(20032013)</a:t>
            </a:r>
            <a:endParaRPr lang="en-US" sz="3800" b="1" i="1" dirty="0">
              <a:solidFill>
                <a:schemeClr val="bg1"/>
              </a:solidFill>
            </a:endParaRPr>
          </a:p>
        </p:txBody>
      </p:sp>
      <p:sp>
        <p:nvSpPr>
          <p:cNvPr id="6" name="TextBox 5"/>
          <p:cNvSpPr txBox="1"/>
          <p:nvPr/>
        </p:nvSpPr>
        <p:spPr>
          <a:xfrm>
            <a:off x="1764580" y="2183075"/>
            <a:ext cx="6064596" cy="461665"/>
          </a:xfrm>
          <a:prstGeom prst="rect">
            <a:avLst/>
          </a:prstGeom>
          <a:solidFill>
            <a:srgbClr val="FF0080"/>
          </a:solidFill>
        </p:spPr>
        <p:txBody>
          <a:bodyPr wrap="square" rtlCol="0">
            <a:spAutoFit/>
          </a:bodyPr>
          <a:lstStyle/>
          <a:p>
            <a:r>
              <a:rPr lang="en-US" sz="2400" dirty="0" smtClean="0">
                <a:solidFill>
                  <a:srgbClr val="FFFFFF"/>
                </a:solidFill>
              </a:rPr>
              <a:t>40%		</a:t>
            </a:r>
            <a:r>
              <a:rPr lang="en-US" sz="2400" dirty="0" smtClean="0">
                <a:solidFill>
                  <a:srgbClr val="FFFFFF"/>
                </a:solidFill>
                <a:sym typeface="Wingdings"/>
              </a:rPr>
              <a:t>			69%				83%</a:t>
            </a:r>
            <a:endParaRPr lang="en-US" sz="2400" dirty="0">
              <a:solidFill>
                <a:srgbClr val="FFFFFF"/>
              </a:solidFill>
            </a:endParaRPr>
          </a:p>
        </p:txBody>
      </p:sp>
    </p:spTree>
    <p:extLst>
      <p:ext uri="{BB962C8B-B14F-4D97-AF65-F5344CB8AC3E}">
        <p14:creationId xmlns:p14="http://schemas.microsoft.com/office/powerpoint/2010/main" val="18418361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HS_TUR_sesrich.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910" y="1236422"/>
            <a:ext cx="8141680" cy="5921222"/>
          </a:xfrm>
          <a:prstGeom prst="rect">
            <a:avLst/>
          </a:prstGeom>
        </p:spPr>
      </p:pic>
      <p:sp>
        <p:nvSpPr>
          <p:cNvPr id="5" name="Title 1"/>
          <p:cNvSpPr txBox="1">
            <a:spLocks/>
          </p:cNvSpPr>
          <p:nvPr/>
        </p:nvSpPr>
        <p:spPr>
          <a:xfrm>
            <a:off x="344909" y="287658"/>
            <a:ext cx="8497295" cy="1143000"/>
          </a:xfrm>
          <a:prstGeom prst="rect">
            <a:avLst/>
          </a:prstGeom>
          <a:solidFill>
            <a:srgbClr val="FFD722"/>
          </a:solidFill>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b="1" dirty="0" smtClean="0">
                <a:solidFill>
                  <a:schemeClr val="bg1"/>
                </a:solidFill>
              </a:rPr>
              <a:t>Turkey</a:t>
            </a:r>
            <a:r>
              <a:rPr lang="en-US" sz="5400" dirty="0" smtClean="0">
                <a:solidFill>
                  <a:schemeClr val="bg1"/>
                </a:solidFill>
              </a:rPr>
              <a:t>: </a:t>
            </a:r>
            <a:r>
              <a:rPr lang="en-US" sz="6000" b="1" dirty="0" smtClean="0">
                <a:solidFill>
                  <a:schemeClr val="bg1"/>
                </a:solidFill>
              </a:rPr>
              <a:t>40% </a:t>
            </a:r>
            <a:r>
              <a:rPr lang="en-US" sz="5400" dirty="0" smtClean="0">
                <a:solidFill>
                  <a:schemeClr val="bg1"/>
                </a:solidFill>
                <a:sym typeface="Wingdings"/>
              </a:rPr>
              <a:t></a:t>
            </a:r>
            <a:r>
              <a:rPr lang="en-US" sz="6000" dirty="0" smtClean="0">
                <a:solidFill>
                  <a:schemeClr val="bg1"/>
                </a:solidFill>
                <a:sym typeface="Wingdings"/>
              </a:rPr>
              <a:t> </a:t>
            </a:r>
            <a:r>
              <a:rPr lang="en-US" sz="6000" b="1" dirty="0" smtClean="0">
                <a:solidFill>
                  <a:schemeClr val="bg1"/>
                </a:solidFill>
                <a:sym typeface="Wingdings"/>
              </a:rPr>
              <a:t>69%  83% </a:t>
            </a:r>
          </a:p>
          <a:p>
            <a:r>
              <a:rPr lang="en-US" sz="3800" i="1" dirty="0" smtClean="0">
                <a:solidFill>
                  <a:schemeClr val="bg1"/>
                </a:solidFill>
              </a:rPr>
              <a:t>Did the richest 20% benefit?</a:t>
            </a:r>
            <a:endParaRPr lang="en-US" sz="3800" b="1" i="1" dirty="0">
              <a:solidFill>
                <a:schemeClr val="bg1"/>
              </a:solidFill>
            </a:endParaRPr>
          </a:p>
        </p:txBody>
      </p:sp>
      <p:sp>
        <p:nvSpPr>
          <p:cNvPr id="8" name="TextBox 7"/>
          <p:cNvSpPr txBox="1"/>
          <p:nvPr/>
        </p:nvSpPr>
        <p:spPr>
          <a:xfrm>
            <a:off x="1600227" y="2183075"/>
            <a:ext cx="6064596" cy="461665"/>
          </a:xfrm>
          <a:prstGeom prst="rect">
            <a:avLst/>
          </a:prstGeom>
          <a:solidFill>
            <a:srgbClr val="FF0080"/>
          </a:solidFill>
        </p:spPr>
        <p:txBody>
          <a:bodyPr wrap="square" rtlCol="0">
            <a:spAutoFit/>
          </a:bodyPr>
          <a:lstStyle/>
          <a:p>
            <a:r>
              <a:rPr lang="en-US" sz="2400" dirty="0" smtClean="0">
                <a:solidFill>
                  <a:srgbClr val="FFFFFF"/>
                </a:solidFill>
              </a:rPr>
              <a:t>43%		</a:t>
            </a:r>
            <a:r>
              <a:rPr lang="en-US" sz="2400" dirty="0" smtClean="0">
                <a:solidFill>
                  <a:srgbClr val="FFFFFF"/>
                </a:solidFill>
                <a:sym typeface="Wingdings"/>
              </a:rPr>
              <a:t>			95%				97%</a:t>
            </a:r>
            <a:endParaRPr lang="en-US" sz="2400" dirty="0">
              <a:solidFill>
                <a:srgbClr val="FFFFFF"/>
              </a:solidFill>
            </a:endParaRPr>
          </a:p>
        </p:txBody>
      </p:sp>
    </p:spTree>
    <p:extLst>
      <p:ext uri="{BB962C8B-B14F-4D97-AF65-F5344CB8AC3E}">
        <p14:creationId xmlns:p14="http://schemas.microsoft.com/office/powerpoint/2010/main" val="16393900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09943" y="818640"/>
            <a:ext cx="2314600" cy="2002234"/>
          </a:xfrm>
          <a:solidFill>
            <a:srgbClr val="FFD722"/>
          </a:solidFill>
        </p:spPr>
        <p:txBody>
          <a:bodyPr>
            <a:noAutofit/>
          </a:bodyPr>
          <a:lstStyle/>
          <a:p>
            <a:r>
              <a:rPr lang="en-US" sz="3200" b="1" dirty="0" smtClean="0">
                <a:solidFill>
                  <a:srgbClr val="FFFFFF"/>
                </a:solidFill>
              </a:rPr>
              <a:t>What about the </a:t>
            </a:r>
            <a:r>
              <a:rPr lang="en-US" sz="3200" b="1" u="sng" dirty="0" smtClean="0">
                <a:solidFill>
                  <a:srgbClr val="FFFFFF"/>
                </a:solidFill>
              </a:rPr>
              <a:t>middle</a:t>
            </a:r>
            <a:r>
              <a:rPr lang="en-US" sz="3200" b="1" dirty="0" smtClean="0">
                <a:solidFill>
                  <a:srgbClr val="FFFFFF"/>
                </a:solidFill>
              </a:rPr>
              <a:t> 40%?</a:t>
            </a:r>
            <a:endParaRPr lang="en-US" sz="3200" b="1" dirty="0">
              <a:solidFill>
                <a:srgbClr val="FFFFFF"/>
              </a:solidFill>
            </a:endParaRPr>
          </a:p>
        </p:txBody>
      </p:sp>
      <p:sp>
        <p:nvSpPr>
          <p:cNvPr id="3" name="TextBox 2"/>
          <p:cNvSpPr txBox="1"/>
          <p:nvPr/>
        </p:nvSpPr>
        <p:spPr>
          <a:xfrm>
            <a:off x="211751" y="215819"/>
            <a:ext cx="2314600" cy="400110"/>
          </a:xfrm>
          <a:prstGeom prst="rect">
            <a:avLst/>
          </a:prstGeom>
          <a:solidFill>
            <a:srgbClr val="FF0080"/>
          </a:solidFill>
        </p:spPr>
        <p:txBody>
          <a:bodyPr wrap="square" rtlCol="0">
            <a:spAutoFit/>
          </a:bodyPr>
          <a:lstStyle/>
          <a:p>
            <a:r>
              <a:rPr lang="en-US" sz="2000" dirty="0" smtClean="0">
                <a:solidFill>
                  <a:srgbClr val="FFFFFF"/>
                </a:solidFill>
              </a:rPr>
              <a:t>49%</a:t>
            </a:r>
            <a:r>
              <a:rPr lang="en-US" sz="2000" dirty="0" smtClean="0">
                <a:solidFill>
                  <a:srgbClr val="FFFFFF"/>
                </a:solidFill>
                <a:sym typeface="Wingdings"/>
              </a:rPr>
              <a:t>76%89%</a:t>
            </a:r>
            <a:endParaRPr lang="en-US" sz="2000" dirty="0">
              <a:solidFill>
                <a:srgbClr val="FFFFFF"/>
              </a:solidFill>
            </a:endParaRPr>
          </a:p>
        </p:txBody>
      </p:sp>
      <p:sp>
        <p:nvSpPr>
          <p:cNvPr id="9" name="Title 1"/>
          <p:cNvSpPr txBox="1">
            <a:spLocks/>
          </p:cNvSpPr>
          <p:nvPr/>
        </p:nvSpPr>
        <p:spPr>
          <a:xfrm>
            <a:off x="209943" y="4255247"/>
            <a:ext cx="2314600" cy="2002234"/>
          </a:xfrm>
          <a:prstGeom prst="rect">
            <a:avLst/>
          </a:prstGeom>
          <a:solidFill>
            <a:srgbClr val="FFD722"/>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FFFF"/>
                </a:solidFill>
              </a:rPr>
              <a:t>What about the </a:t>
            </a:r>
            <a:r>
              <a:rPr lang="en-US" sz="3200" b="1" u="sng" dirty="0" smtClean="0">
                <a:solidFill>
                  <a:srgbClr val="FFFFFF"/>
                </a:solidFill>
              </a:rPr>
              <a:t>poorest</a:t>
            </a:r>
            <a:r>
              <a:rPr lang="en-US" sz="3200" b="1" dirty="0" smtClean="0">
                <a:solidFill>
                  <a:srgbClr val="FFFFFF"/>
                </a:solidFill>
              </a:rPr>
              <a:t> 40%?</a:t>
            </a:r>
            <a:endParaRPr lang="en-US" sz="3200" b="1" dirty="0">
              <a:solidFill>
                <a:srgbClr val="FFFFFF"/>
              </a:solidFill>
            </a:endParaRPr>
          </a:p>
        </p:txBody>
      </p:sp>
      <p:sp>
        <p:nvSpPr>
          <p:cNvPr id="10" name="TextBox 9"/>
          <p:cNvSpPr txBox="1"/>
          <p:nvPr/>
        </p:nvSpPr>
        <p:spPr>
          <a:xfrm>
            <a:off x="209943" y="6431908"/>
            <a:ext cx="2316408" cy="400110"/>
          </a:xfrm>
          <a:prstGeom prst="rect">
            <a:avLst/>
          </a:prstGeom>
          <a:solidFill>
            <a:srgbClr val="FF0080"/>
          </a:solidFill>
        </p:spPr>
        <p:txBody>
          <a:bodyPr wrap="square" rtlCol="0">
            <a:spAutoFit/>
          </a:bodyPr>
          <a:lstStyle/>
          <a:p>
            <a:r>
              <a:rPr lang="en-US" sz="2000" dirty="0" smtClean="0">
                <a:solidFill>
                  <a:srgbClr val="FFFFFF"/>
                </a:solidFill>
              </a:rPr>
              <a:t>29%</a:t>
            </a:r>
            <a:r>
              <a:rPr lang="en-US" sz="2000" dirty="0" smtClean="0">
                <a:solidFill>
                  <a:srgbClr val="FFFFFF"/>
                </a:solidFill>
                <a:sym typeface="Wingdings"/>
              </a:rPr>
              <a:t>49%71%</a:t>
            </a:r>
            <a:endParaRPr lang="en-US" sz="2000" dirty="0">
              <a:solidFill>
                <a:srgbClr val="FFFFFF"/>
              </a:solidFill>
            </a:endParaRPr>
          </a:p>
        </p:txBody>
      </p:sp>
      <p:pic>
        <p:nvPicPr>
          <p:cNvPr id="4" name="Picture 3" descr="DHS_TUR_sesmid.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295" y="-664494"/>
            <a:ext cx="6764645" cy="4919742"/>
          </a:xfrm>
          <a:prstGeom prst="rect">
            <a:avLst/>
          </a:prstGeom>
        </p:spPr>
      </p:pic>
      <p:pic>
        <p:nvPicPr>
          <p:cNvPr id="5" name="Picture 4" descr="DHS_TUR_sespoor.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8295" y="2347487"/>
            <a:ext cx="6615235" cy="4811080"/>
          </a:xfrm>
          <a:prstGeom prst="rect">
            <a:avLst/>
          </a:prstGeom>
        </p:spPr>
      </p:pic>
    </p:spTree>
    <p:extLst>
      <p:ext uri="{BB962C8B-B14F-4D97-AF65-F5344CB8AC3E}">
        <p14:creationId xmlns:p14="http://schemas.microsoft.com/office/powerpoint/2010/main" val="3851009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HS_bar_Turkey_DHS_2008.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1892" y="0"/>
            <a:ext cx="5029200" cy="3657600"/>
          </a:xfrm>
          <a:prstGeom prst="rect">
            <a:avLst/>
          </a:prstGeom>
        </p:spPr>
      </p:pic>
      <p:pic>
        <p:nvPicPr>
          <p:cNvPr id="4" name="Picture 3" descr="DHS_bar_Turkey_DHS_2003.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17" y="0"/>
            <a:ext cx="5029200" cy="3657600"/>
          </a:xfrm>
          <a:prstGeom prst="rect">
            <a:avLst/>
          </a:prstGeom>
        </p:spPr>
      </p:pic>
      <p:pic>
        <p:nvPicPr>
          <p:cNvPr id="6" name="Picture 5" descr="DHS_bar_Turkey_DHS_2013.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0883" y="3066733"/>
            <a:ext cx="5029200" cy="3657600"/>
          </a:xfrm>
          <a:prstGeom prst="rect">
            <a:avLst/>
          </a:prstGeom>
        </p:spPr>
      </p:pic>
    </p:spTree>
    <p:extLst>
      <p:ext uri="{BB962C8B-B14F-4D97-AF65-F5344CB8AC3E}">
        <p14:creationId xmlns:p14="http://schemas.microsoft.com/office/powerpoint/2010/main" val="1830416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rmAutofit/>
          </a:bodyPr>
          <a:lstStyle/>
          <a:p>
            <a:r>
              <a:rPr lang="en-US" sz="3600" dirty="0" smtClean="0">
                <a:solidFill>
                  <a:srgbClr val="FFFFFF"/>
                </a:solidFill>
              </a:rPr>
              <a:t>Turkey 2003</a:t>
            </a:r>
            <a:r>
              <a:rPr lang="en-US" sz="3600" dirty="0" smtClean="0">
                <a:solidFill>
                  <a:srgbClr val="FFFFFF"/>
                </a:solidFill>
                <a:sym typeface="Wingdings"/>
              </a:rPr>
              <a:t>2012 (Coverage Index 3)</a:t>
            </a:r>
            <a:endParaRPr lang="en-US" sz="3600" dirty="0">
              <a:solidFill>
                <a:srgbClr val="FFFFFF"/>
              </a:solidFill>
            </a:endParaRPr>
          </a:p>
        </p:txBody>
      </p:sp>
      <p:graphicFrame>
        <p:nvGraphicFramePr>
          <p:cNvPr id="4" name="Chart 3"/>
          <p:cNvGraphicFramePr>
            <a:graphicFrameLocks/>
          </p:cNvGraphicFramePr>
          <p:nvPr>
            <p:extLst>
              <p:ext uri="{D42A27DB-BD31-4B8C-83A1-F6EECF244321}">
                <p14:modId xmlns:p14="http://schemas.microsoft.com/office/powerpoint/2010/main" val="4079919045"/>
              </p:ext>
            </p:extLst>
          </p:nvPr>
        </p:nvGraphicFramePr>
        <p:xfrm>
          <a:off x="109477" y="1417638"/>
          <a:ext cx="9034524" cy="544036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34962" y="1417638"/>
            <a:ext cx="3306181" cy="544036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70963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4026275619"/>
              </p:ext>
            </p:extLst>
          </p:nvPr>
        </p:nvGraphicFramePr>
        <p:xfrm>
          <a:off x="36019" y="76642"/>
          <a:ext cx="4229100" cy="31538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992415342"/>
              </p:ext>
            </p:extLst>
          </p:nvPr>
        </p:nvGraphicFramePr>
        <p:xfrm>
          <a:off x="4265119" y="76642"/>
          <a:ext cx="4642485" cy="3080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957203147"/>
              </p:ext>
            </p:extLst>
          </p:nvPr>
        </p:nvGraphicFramePr>
        <p:xfrm>
          <a:off x="41734" y="3664453"/>
          <a:ext cx="4223385" cy="30799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p14="http://schemas.microsoft.com/office/powerpoint/2010/main" val="3907995088"/>
              </p:ext>
            </p:extLst>
          </p:nvPr>
        </p:nvGraphicFramePr>
        <p:xfrm>
          <a:off x="4265119" y="3683939"/>
          <a:ext cx="4642485" cy="2856865"/>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p:cNvSpPr txBox="1"/>
          <p:nvPr/>
        </p:nvSpPr>
        <p:spPr>
          <a:xfrm>
            <a:off x="1094762" y="3230491"/>
            <a:ext cx="2320993" cy="369332"/>
          </a:xfrm>
          <a:prstGeom prst="rect">
            <a:avLst/>
          </a:prstGeom>
          <a:solidFill>
            <a:srgbClr val="66CCFF"/>
          </a:solidFill>
        </p:spPr>
        <p:txBody>
          <a:bodyPr wrap="none" rtlCol="0">
            <a:spAutoFit/>
          </a:bodyPr>
          <a:lstStyle/>
          <a:p>
            <a:r>
              <a:rPr lang="en-US" dirty="0" smtClean="0">
                <a:solidFill>
                  <a:srgbClr val="FFFFFF"/>
                </a:solidFill>
              </a:rPr>
              <a:t>% of students per level</a:t>
            </a:r>
            <a:endParaRPr lang="en-US" dirty="0">
              <a:solidFill>
                <a:srgbClr val="FFFFFF"/>
              </a:solidFill>
            </a:endParaRPr>
          </a:p>
        </p:txBody>
      </p:sp>
      <p:sp>
        <p:nvSpPr>
          <p:cNvPr id="9" name="TextBox 8"/>
          <p:cNvSpPr txBox="1"/>
          <p:nvPr/>
        </p:nvSpPr>
        <p:spPr>
          <a:xfrm>
            <a:off x="5571472" y="3230491"/>
            <a:ext cx="2270949" cy="369332"/>
          </a:xfrm>
          <a:prstGeom prst="rect">
            <a:avLst/>
          </a:prstGeom>
          <a:solidFill>
            <a:srgbClr val="66CCFF"/>
          </a:solidFill>
        </p:spPr>
        <p:txBody>
          <a:bodyPr wrap="none" rtlCol="0">
            <a:spAutoFit/>
          </a:bodyPr>
          <a:lstStyle/>
          <a:p>
            <a:r>
              <a:rPr lang="en-US" dirty="0">
                <a:solidFill>
                  <a:srgbClr val="FFFFFF"/>
                </a:solidFill>
              </a:rPr>
              <a:t>#</a:t>
            </a:r>
            <a:r>
              <a:rPr lang="en-US" dirty="0" smtClean="0">
                <a:solidFill>
                  <a:srgbClr val="FFFFFF"/>
                </a:solidFill>
              </a:rPr>
              <a:t> of students per level</a:t>
            </a:r>
            <a:endParaRPr lang="en-US" dirty="0">
              <a:solidFill>
                <a:srgbClr val="FFFFFF"/>
              </a:solidFill>
            </a:endParaRPr>
          </a:p>
        </p:txBody>
      </p:sp>
      <p:cxnSp>
        <p:nvCxnSpPr>
          <p:cNvPr id="11" name="Straight Connector 10"/>
          <p:cNvCxnSpPr/>
          <p:nvPr/>
        </p:nvCxnSpPr>
        <p:spPr>
          <a:xfrm>
            <a:off x="4265119" y="76642"/>
            <a:ext cx="0" cy="678135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6054035" y="3908691"/>
            <a:ext cx="2266158" cy="2321128"/>
          </a:xfrm>
          <a:prstGeom prst="ellipse">
            <a:avLst/>
          </a:prstGeom>
          <a:noFill/>
          <a:ln w="38100"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1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P spid="1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hart 3"/>
          <p:cNvGraphicFramePr>
            <a:graphicFrameLocks/>
          </p:cNvGraphicFramePr>
          <p:nvPr>
            <p:extLst>
              <p:ext uri="{D42A27DB-BD31-4B8C-83A1-F6EECF244321}">
                <p14:modId xmlns:p14="http://schemas.microsoft.com/office/powerpoint/2010/main" val="1389757266"/>
              </p:ext>
            </p:extLst>
          </p:nvPr>
        </p:nvGraphicFramePr>
        <p:xfrm>
          <a:off x="0" y="1428585"/>
          <a:ext cx="9144000" cy="5429415"/>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457200" y="274638"/>
            <a:ext cx="8229600" cy="1143000"/>
          </a:xfrm>
          <a:prstGeom prst="rect">
            <a:avLst/>
          </a:prstGeom>
          <a:solidFill>
            <a:srgbClr val="FF0080"/>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rgbClr val="FFFFFF"/>
                </a:solidFill>
              </a:rPr>
              <a:t>Indonesia 2000</a:t>
            </a:r>
            <a:r>
              <a:rPr lang="en-US" sz="3600" dirty="0" smtClean="0">
                <a:solidFill>
                  <a:srgbClr val="FFFFFF"/>
                </a:solidFill>
                <a:sym typeface="Wingdings"/>
              </a:rPr>
              <a:t>2012 (Coverage Index 3)</a:t>
            </a:r>
            <a:endParaRPr lang="en-US" sz="3600" dirty="0">
              <a:solidFill>
                <a:srgbClr val="FFFFFF"/>
              </a:solidFill>
            </a:endParaRPr>
          </a:p>
        </p:txBody>
      </p:sp>
      <p:sp>
        <p:nvSpPr>
          <p:cNvPr id="6" name="Rectangle 5"/>
          <p:cNvSpPr/>
          <p:nvPr/>
        </p:nvSpPr>
        <p:spPr>
          <a:xfrm>
            <a:off x="555729" y="1428585"/>
            <a:ext cx="3306181" cy="544036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8018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363385" y="1566587"/>
            <a:ext cx="4588353" cy="3316540"/>
          </a:xfrm>
          <a:solidFill>
            <a:srgbClr val="FF0080"/>
          </a:solidFill>
        </p:spPr>
        <p:txBody>
          <a:bodyPr>
            <a:normAutofit fontScale="90000"/>
          </a:bodyPr>
          <a:lstStyle/>
          <a:p>
            <a:r>
              <a:rPr lang="en-US" dirty="0" smtClean="0">
                <a:solidFill>
                  <a:schemeClr val="bg1"/>
                </a:solidFill>
              </a:rPr>
              <a:t>Combining these results with </a:t>
            </a:r>
            <a:r>
              <a:rPr lang="en-US" b="1" dirty="0" smtClean="0">
                <a:solidFill>
                  <a:schemeClr val="bg1"/>
                </a:solidFill>
              </a:rPr>
              <a:t>PISA</a:t>
            </a:r>
            <a:r>
              <a:rPr lang="en-US" dirty="0" smtClean="0">
                <a:solidFill>
                  <a:schemeClr val="bg1"/>
                </a:solidFill>
              </a:rPr>
              <a:t/>
            </a:r>
            <a:br>
              <a:rPr lang="en-US" dirty="0" smtClean="0">
                <a:solidFill>
                  <a:schemeClr val="bg1"/>
                </a:solidFill>
              </a:rPr>
            </a:br>
            <a:r>
              <a:rPr lang="en-US" dirty="0" smtClean="0">
                <a:solidFill>
                  <a:schemeClr val="bg1"/>
                </a:solidFill>
              </a:rPr>
              <a:t>(which is actually the focus of my work)</a:t>
            </a:r>
            <a:br>
              <a:rPr lang="en-US" dirty="0" smtClean="0">
                <a:solidFill>
                  <a:schemeClr val="bg1"/>
                </a:solidFill>
              </a:rPr>
            </a:br>
            <a:r>
              <a:rPr lang="en-US" dirty="0" smtClean="0">
                <a:solidFill>
                  <a:schemeClr val="bg1"/>
                </a:solidFill>
                <a:sym typeface="Wingdings"/>
              </a:rPr>
              <a:t></a:t>
            </a:r>
            <a:endParaRPr lang="en-US" dirty="0">
              <a:solidFill>
                <a:schemeClr val="bg1"/>
              </a:solidFill>
            </a:endParaRPr>
          </a:p>
        </p:txBody>
      </p:sp>
    </p:spTree>
    <p:extLst>
      <p:ext uri="{BB962C8B-B14F-4D97-AF65-F5344CB8AC3E}">
        <p14:creationId xmlns:p14="http://schemas.microsoft.com/office/powerpoint/2010/main" val="2341269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Creating “access to literacy”</a:t>
            </a:r>
            <a:endParaRPr lang="en-US" dirty="0">
              <a:solidFill>
                <a:srgbClr val="FFFFFF"/>
              </a:solidFill>
            </a:endParaRPr>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US" sz="2800" dirty="0" smtClean="0"/>
              <a:t>Get estimates of:</a:t>
            </a:r>
          </a:p>
          <a:p>
            <a:pPr marL="914400" lvl="1" indent="-514350"/>
            <a:r>
              <a:rPr lang="en-US" sz="2400" dirty="0" smtClean="0"/>
              <a:t>Percentage of 15 year-olds that are eligible for the PISA sample (enrolled and in Gr7+) </a:t>
            </a:r>
            <a:r>
              <a:rPr lang="en-US" sz="2400" dirty="0" smtClean="0">
                <a:solidFill>
                  <a:srgbClr val="FF0000"/>
                </a:solidFill>
              </a:rPr>
              <a:t>(from DHS)</a:t>
            </a:r>
          </a:p>
          <a:p>
            <a:pPr marL="914400" lvl="1" indent="-514350"/>
            <a:r>
              <a:rPr lang="en-US" sz="2400" dirty="0" smtClean="0"/>
              <a:t>Percentage of PISA sample that achieved Level 2+ in Reading </a:t>
            </a:r>
            <a:r>
              <a:rPr lang="en-US" sz="2400" dirty="0" smtClean="0">
                <a:solidFill>
                  <a:srgbClr val="FF0000"/>
                </a:solidFill>
              </a:rPr>
              <a:t>(from PISA)</a:t>
            </a:r>
          </a:p>
          <a:p>
            <a:pPr marL="514350" indent="-514350">
              <a:buFont typeface="+mj-lt"/>
              <a:buAutoNum type="arabicPeriod"/>
            </a:pPr>
            <a:r>
              <a:rPr lang="en-US" sz="2800" dirty="0" smtClean="0"/>
              <a:t>Multiply the two together, </a:t>
            </a:r>
            <a:r>
              <a:rPr lang="en-US" sz="2800" i="1" dirty="0" smtClean="0"/>
              <a:t>assuming that ineligible students would not have reached Level 2</a:t>
            </a:r>
            <a:r>
              <a:rPr lang="is-IS" sz="2800" i="1" dirty="0" smtClean="0"/>
              <a:t>…</a:t>
            </a:r>
          </a:p>
          <a:p>
            <a:pPr marL="914400" lvl="1" indent="-514350">
              <a:buFont typeface="+mj-lt"/>
              <a:buAutoNum type="arabicPeriod"/>
            </a:pPr>
            <a:r>
              <a:rPr lang="is-IS" sz="2400" i="1" dirty="0" smtClean="0"/>
              <a:t>eg 80% of 15 year-old girls reach Gr7+</a:t>
            </a:r>
          </a:p>
          <a:p>
            <a:pPr marL="914400" lvl="1" indent="-514350">
              <a:buFont typeface="+mj-lt"/>
              <a:buAutoNum type="arabicPeriod"/>
            </a:pPr>
            <a:r>
              <a:rPr lang="is-IS" sz="2400" i="1" dirty="0" smtClean="0"/>
              <a:t>50% of girls in PISA reach Level 2+</a:t>
            </a:r>
          </a:p>
          <a:p>
            <a:pPr marL="1314450" lvl="2" indent="-514350">
              <a:buFont typeface="+mj-lt"/>
              <a:buAutoNum type="arabicPeriod"/>
            </a:pPr>
            <a:r>
              <a:rPr lang="is-IS" sz="2000" i="1" dirty="0" smtClean="0"/>
              <a:t>Access-to-literacy = 0.8*0.5 = 40%</a:t>
            </a:r>
            <a:endParaRPr lang="en-US" sz="2000" i="1" dirty="0" smtClean="0"/>
          </a:p>
          <a:p>
            <a:pPr marL="514350" indent="-514350">
              <a:buFont typeface="+mj-lt"/>
              <a:buAutoNum type="arabicPeriod"/>
            </a:pPr>
            <a:r>
              <a:rPr lang="en-US" sz="2800" dirty="0" smtClean="0"/>
              <a:t>Correct for differential access-to-PISA-sample by SES</a:t>
            </a:r>
            <a:r>
              <a:rPr lang="is-IS" sz="2800" dirty="0" smtClean="0"/>
              <a:t>…</a:t>
            </a:r>
            <a:endParaRPr lang="en-US" sz="2800" dirty="0"/>
          </a:p>
        </p:txBody>
      </p:sp>
    </p:spTree>
    <p:extLst>
      <p:ext uri="{BB962C8B-B14F-4D97-AF65-F5344CB8AC3E}">
        <p14:creationId xmlns:p14="http://schemas.microsoft.com/office/powerpoint/2010/main" val="1356822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0233"/>
          </a:xfrm>
          <a:solidFill>
            <a:srgbClr val="FF0080"/>
          </a:solidFill>
        </p:spPr>
        <p:txBody>
          <a:bodyPr>
            <a:noAutofit/>
          </a:bodyPr>
          <a:lstStyle/>
          <a:p>
            <a:r>
              <a:rPr lang="en-US" sz="2800" dirty="0" smtClean="0">
                <a:solidFill>
                  <a:schemeClr val="bg1"/>
                </a:solidFill>
              </a:rPr>
              <a:t>Adjusting PISA SES 40-40-20 categories to correspond with DHS categories</a:t>
            </a:r>
            <a:endParaRPr lang="en-US" sz="2800" dirty="0">
              <a:solidFill>
                <a:schemeClr val="bg1"/>
              </a:solidFill>
            </a:endParaRPr>
          </a:p>
        </p:txBody>
      </p:sp>
      <p:pic>
        <p:nvPicPr>
          <p:cNvPr id="4" name="Picture 3" descr="Screen Shot 2016-07-04 at 10.46.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7747" y="1291418"/>
            <a:ext cx="5779420" cy="1734801"/>
          </a:xfrm>
          <a:prstGeom prst="rect">
            <a:avLst/>
          </a:prstGeom>
          <a:ln>
            <a:noFill/>
          </a:ln>
          <a:effectLst>
            <a:outerShdw blurRad="292100" dist="139700" dir="2700000" algn="tl" rotWithShape="0">
              <a:srgbClr val="333333">
                <a:alpha val="65000"/>
              </a:srgbClr>
            </a:outerShdw>
          </a:effectLst>
        </p:spPr>
      </p:pic>
      <p:grpSp>
        <p:nvGrpSpPr>
          <p:cNvPr id="7" name="Group 6"/>
          <p:cNvGrpSpPr/>
          <p:nvPr/>
        </p:nvGrpSpPr>
        <p:grpSpPr>
          <a:xfrm>
            <a:off x="1190690" y="3234244"/>
            <a:ext cx="6111373" cy="3528215"/>
            <a:chOff x="1190690" y="3234244"/>
            <a:chExt cx="6111373" cy="3528215"/>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90" y="3234244"/>
              <a:ext cx="6111373" cy="352821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5309596" y="4257587"/>
              <a:ext cx="1149500" cy="369332"/>
            </a:xfrm>
            <a:prstGeom prst="rect">
              <a:avLst/>
            </a:prstGeom>
            <a:solidFill>
              <a:schemeClr val="bg1"/>
            </a:solidFill>
          </p:spPr>
          <p:txBody>
            <a:bodyPr wrap="square" rtlCol="0">
              <a:spAutoFit/>
            </a:bodyPr>
            <a:lstStyle/>
            <a:p>
              <a:r>
                <a:rPr lang="en-US" dirty="0" smtClean="0"/>
                <a:t>PISA Data</a:t>
              </a:r>
              <a:endParaRPr lang="en-US" dirty="0"/>
            </a:p>
          </p:txBody>
        </p:sp>
      </p:grpSp>
      <p:cxnSp>
        <p:nvCxnSpPr>
          <p:cNvPr id="9" name="Curved Connector 8"/>
          <p:cNvCxnSpPr/>
          <p:nvPr/>
        </p:nvCxnSpPr>
        <p:spPr>
          <a:xfrm>
            <a:off x="3426605" y="3908690"/>
            <a:ext cx="1882991" cy="1007282"/>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cxnSp>
        <p:nvCxnSpPr>
          <p:cNvPr id="10" name="Curved Connector 9"/>
          <p:cNvCxnSpPr/>
          <p:nvPr/>
        </p:nvCxnSpPr>
        <p:spPr>
          <a:xfrm>
            <a:off x="3426605" y="5068372"/>
            <a:ext cx="1882991" cy="646856"/>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cxnSp>
        <p:nvCxnSpPr>
          <p:cNvPr id="13" name="Curved Connector 12"/>
          <p:cNvCxnSpPr/>
          <p:nvPr/>
        </p:nvCxnSpPr>
        <p:spPr>
          <a:xfrm>
            <a:off x="3426605" y="6382218"/>
            <a:ext cx="1882991" cy="12700"/>
          </a:xfrm>
          <a:prstGeom prst="curvedConnector3">
            <a:avLst/>
          </a:prstGeom>
          <a:ln>
            <a:solidFill>
              <a:srgbClr val="FF008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27496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SA_kdens_TUR.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5024" y="0"/>
            <a:ext cx="4328552" cy="3148038"/>
          </a:xfrm>
          <a:prstGeom prst="rect">
            <a:avLst/>
          </a:prstGeom>
        </p:spPr>
      </p:pic>
      <p:pic>
        <p:nvPicPr>
          <p:cNvPr id="4" name="Picture 3" descr="PISA_kdens_COL.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5024" y="3608334"/>
            <a:ext cx="4328552" cy="3148038"/>
          </a:xfrm>
          <a:prstGeom prst="rect">
            <a:avLst/>
          </a:prstGeom>
        </p:spPr>
      </p:pic>
      <p:pic>
        <p:nvPicPr>
          <p:cNvPr id="5" name="Picture 4" descr="PISA_kdens_IDN.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944" y="3608334"/>
            <a:ext cx="4328552" cy="3148038"/>
          </a:xfrm>
          <a:prstGeom prst="rect">
            <a:avLst/>
          </a:prstGeom>
        </p:spPr>
      </p:pic>
      <p:pic>
        <p:nvPicPr>
          <p:cNvPr id="6" name="Picture 5" descr="PISA_kdens_PER.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351" y="0"/>
            <a:ext cx="4328552" cy="3148038"/>
          </a:xfrm>
          <a:prstGeom prst="rect">
            <a:avLst/>
          </a:prstGeom>
        </p:spPr>
      </p:pic>
      <p:sp>
        <p:nvSpPr>
          <p:cNvPr id="8" name="TextBox 7"/>
          <p:cNvSpPr txBox="1"/>
          <p:nvPr/>
        </p:nvSpPr>
        <p:spPr>
          <a:xfrm>
            <a:off x="227351" y="3172769"/>
            <a:ext cx="8738290" cy="369332"/>
          </a:xfrm>
          <a:prstGeom prst="rect">
            <a:avLst/>
          </a:prstGeom>
          <a:solidFill>
            <a:srgbClr val="FF0080"/>
          </a:solidFill>
        </p:spPr>
        <p:txBody>
          <a:bodyPr wrap="none" rtlCol="0">
            <a:spAutoFit/>
          </a:bodyPr>
          <a:lstStyle/>
          <a:p>
            <a:r>
              <a:rPr lang="en-US" dirty="0" smtClean="0">
                <a:solidFill>
                  <a:srgbClr val="FFFFFF"/>
                </a:solidFill>
              </a:rPr>
              <a:t>Very few extremely delayed students achieve Level 2 in PISA Reading. Gr1-6 even less likely</a:t>
            </a:r>
            <a:endParaRPr lang="en-US" dirty="0">
              <a:solidFill>
                <a:srgbClr val="FFFFFF"/>
              </a:solidFill>
            </a:endParaRPr>
          </a:p>
        </p:txBody>
      </p:sp>
    </p:spTree>
    <p:extLst>
      <p:ext uri="{BB962C8B-B14F-4D97-AF65-F5344CB8AC3E}">
        <p14:creationId xmlns:p14="http://schemas.microsoft.com/office/powerpoint/2010/main" val="19505653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Autofit/>
          </a:bodyPr>
          <a:lstStyle/>
          <a:p>
            <a:r>
              <a:rPr lang="en-US" sz="3600" dirty="0" smtClean="0">
                <a:solidFill>
                  <a:schemeClr val="bg1"/>
                </a:solidFill>
              </a:rPr>
              <a:t>(1) The gains in these countries have been larger than acknowledged by OECD</a:t>
            </a:r>
            <a:endParaRPr lang="en-US" sz="3600" dirty="0">
              <a:solidFill>
                <a:schemeClr val="bg1"/>
              </a:solidFill>
            </a:endParaRPr>
          </a:p>
        </p:txBody>
      </p:sp>
      <p:graphicFrame>
        <p:nvGraphicFramePr>
          <p:cNvPr id="4" name="Chart 3"/>
          <p:cNvGraphicFramePr>
            <a:graphicFrameLocks/>
          </p:cNvGraphicFramePr>
          <p:nvPr>
            <p:extLst>
              <p:ext uri="{D42A27DB-BD31-4B8C-83A1-F6EECF244321}">
                <p14:modId xmlns:p14="http://schemas.microsoft.com/office/powerpoint/2010/main" val="1071846470"/>
              </p:ext>
            </p:extLst>
          </p:nvPr>
        </p:nvGraphicFramePr>
        <p:xfrm>
          <a:off x="993775" y="1417638"/>
          <a:ext cx="7156450" cy="5003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90078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33980460"/>
              </p:ext>
            </p:extLst>
          </p:nvPr>
        </p:nvGraphicFramePr>
        <p:xfrm>
          <a:off x="0" y="432540"/>
          <a:ext cx="9064635" cy="2899375"/>
        </p:xfrm>
        <a:graphic>
          <a:graphicData uri="http://schemas.openxmlformats.org/drawingml/2006/table">
            <a:tbl>
              <a:tblPr/>
              <a:tblGrid>
                <a:gridCol w="1046403"/>
                <a:gridCol w="668186"/>
                <a:gridCol w="668186"/>
                <a:gridCol w="668186"/>
                <a:gridCol w="668186"/>
                <a:gridCol w="668186"/>
                <a:gridCol w="668186"/>
                <a:gridCol w="668186"/>
                <a:gridCol w="668186"/>
                <a:gridCol w="668186"/>
                <a:gridCol w="668186"/>
                <a:gridCol w="668186"/>
                <a:gridCol w="668186"/>
              </a:tblGrid>
              <a:tr h="201704">
                <a:tc gridSpan="13">
                  <a:txBody>
                    <a:bodyPr/>
                    <a:lstStyle/>
                    <a:p>
                      <a:pPr algn="l" fontAlgn="b"/>
                      <a:r>
                        <a:rPr lang="en-US" sz="1400" b="0" i="0" u="none" strike="noStrike" dirty="0">
                          <a:effectLst/>
                          <a:latin typeface="Arial"/>
                        </a:rPr>
                        <a:t>Table X. PISA Literate (L2+), with Standard Errors (%) - </a:t>
                      </a:r>
                      <a:r>
                        <a:rPr lang="en-US" sz="1400" b="1" i="0" u="none" strike="noStrike" dirty="0">
                          <a:solidFill>
                            <a:srgbClr val="FF0000"/>
                          </a:solidFill>
                          <a:effectLst/>
                          <a:latin typeface="Arial"/>
                        </a:rPr>
                        <a:t>Uncorrected</a:t>
                      </a:r>
                      <a:r>
                        <a:rPr lang="en-US" sz="1400" b="0" i="0" u="none" strike="noStrike" dirty="0">
                          <a:effectLst/>
                          <a:latin typeface="Arial"/>
                        </a:rPr>
                        <a:t> for </a:t>
                      </a:r>
                      <a:r>
                        <a:rPr lang="en-US" sz="1400" b="0" i="0" u="none" strike="noStrike" dirty="0" smtClean="0">
                          <a:effectLst/>
                          <a:latin typeface="Arial"/>
                        </a:rPr>
                        <a:t>sample</a:t>
                      </a:r>
                      <a:r>
                        <a:rPr lang="en-US" sz="1400" b="0" i="0" u="none" strike="noStrike" baseline="0" dirty="0" smtClean="0">
                          <a:effectLst/>
                          <a:latin typeface="Arial"/>
                        </a:rPr>
                        <a:t> ineligibility</a:t>
                      </a:r>
                      <a:endParaRPr lang="en-US" sz="1400" b="0" i="0" u="none" strike="noStrike" dirty="0">
                        <a:effectLst/>
                        <a:latin typeface="Arial"/>
                      </a:endParaRPr>
                    </a:p>
                  </a:txBody>
                  <a:tcPr marL="11446" marR="11446" marT="11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100" b="0" i="0" u="none" strike="noStrike" dirty="0">
                        <a:effectLst/>
                        <a:latin typeface="Arial"/>
                      </a:endParaRPr>
                    </a:p>
                  </a:txBody>
                  <a:tcPr marL="11446" marR="11446" marT="11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100" b="0" i="1" u="none" strike="noStrike" dirty="0">
                        <a:solidFill>
                          <a:srgbClr val="808080"/>
                        </a:solidFill>
                        <a:effectLst/>
                        <a:latin typeface="Arial"/>
                      </a:endParaRPr>
                    </a:p>
                  </a:txBody>
                  <a:tcPr marL="11446" marR="11446" marT="11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dirty="0">
                        <a:effectLst/>
                        <a:latin typeface="Arial"/>
                      </a:endParaRPr>
                    </a:p>
                  </a:txBody>
                  <a:tcPr marL="11446" marR="11446" marT="1144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100" b="0" i="1" u="none" strike="noStrike" dirty="0">
                        <a:solidFill>
                          <a:srgbClr val="808080"/>
                        </a:solidFill>
                        <a:effectLst/>
                        <a:latin typeface="Arial"/>
                      </a:endParaRPr>
                    </a:p>
                  </a:txBody>
                  <a:tcPr marL="11446" marR="11446" marT="11446" marB="0" anchor="b">
                    <a:lnL>
                      <a:noFill/>
                    </a:lnL>
                    <a:lnR>
                      <a:noFill/>
                    </a:lnR>
                    <a:lnT>
                      <a:noFill/>
                    </a:lnT>
                    <a:lnB w="6350" cap="flat" cmpd="sng" algn="ctr">
                      <a:solidFill>
                        <a:srgbClr val="000000"/>
                      </a:solidFill>
                      <a:prstDash val="solid"/>
                      <a:round/>
                      <a:headEnd type="none" w="med" len="med"/>
                      <a:tailEnd type="none" w="med" len="med"/>
                    </a:lnB>
                  </a:tcPr>
                </a:tc>
              </a:tr>
              <a:tr h="201704">
                <a:tc>
                  <a:txBody>
                    <a:bodyPr/>
                    <a:lstStyle/>
                    <a:p>
                      <a:pPr algn="l" fontAlgn="b"/>
                      <a:r>
                        <a:rPr lang="en-US" sz="1100" b="1" i="0" u="none" strike="noStrike">
                          <a:effectLst/>
                          <a:latin typeface="Arial"/>
                        </a:rPr>
                        <a:t>Country</a:t>
                      </a:r>
                    </a:p>
                  </a:txBody>
                  <a:tcPr marL="11446" marR="11446" marT="1144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0" u="none" strike="noStrike" dirty="0">
                          <a:effectLst/>
                          <a:latin typeface="Arial"/>
                        </a:rPr>
                        <a:t>National</a:t>
                      </a:r>
                    </a:p>
                  </a:txBody>
                  <a:tcPr marL="11446" marR="11446" marT="1144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1" u="none" strike="noStrike">
                          <a:solidFill>
                            <a:srgbClr val="808080"/>
                          </a:solidFill>
                          <a:effectLst/>
                          <a:latin typeface="Arial"/>
                        </a:rPr>
                        <a:t>SE</a:t>
                      </a:r>
                    </a:p>
                  </a:txBody>
                  <a:tcPr marL="11446" marR="11446" marT="1144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0" u="none" strike="noStrike" dirty="0">
                          <a:effectLst/>
                          <a:latin typeface="Arial"/>
                        </a:rPr>
                        <a:t>Males</a:t>
                      </a:r>
                    </a:p>
                  </a:txBody>
                  <a:tcPr marL="11446" marR="11446" marT="1144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1" u="none" strike="noStrike">
                          <a:solidFill>
                            <a:srgbClr val="808080"/>
                          </a:solidFill>
                          <a:effectLst/>
                          <a:latin typeface="Arial"/>
                        </a:rPr>
                        <a:t>SE</a:t>
                      </a:r>
                    </a:p>
                  </a:txBody>
                  <a:tcPr marL="11446" marR="11446" marT="1144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0" u="none" strike="noStrike" dirty="0">
                          <a:effectLst/>
                          <a:latin typeface="Arial"/>
                        </a:rPr>
                        <a:t>Females</a:t>
                      </a:r>
                    </a:p>
                  </a:txBody>
                  <a:tcPr marL="11446" marR="11446" marT="1144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1" u="none" strike="noStrike" dirty="0">
                          <a:solidFill>
                            <a:srgbClr val="808080"/>
                          </a:solidFill>
                          <a:effectLst/>
                          <a:latin typeface="Arial"/>
                        </a:rPr>
                        <a:t>SE</a:t>
                      </a:r>
                    </a:p>
                  </a:txBody>
                  <a:tcPr marL="11446" marR="11446" marT="1144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Poor40</a:t>
                      </a:r>
                    </a:p>
                  </a:txBody>
                  <a:tcPr marL="11446" marR="11446" marT="1144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1" u="none" strike="noStrike">
                          <a:solidFill>
                            <a:srgbClr val="808080"/>
                          </a:solidFill>
                          <a:effectLst/>
                          <a:latin typeface="Arial"/>
                        </a:rPr>
                        <a:t>SE</a:t>
                      </a:r>
                    </a:p>
                  </a:txBody>
                  <a:tcPr marL="11446" marR="11446" marT="1144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Mid40</a:t>
                      </a:r>
                    </a:p>
                  </a:txBody>
                  <a:tcPr marL="11446" marR="11446" marT="1144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1" u="none" strike="noStrike">
                          <a:solidFill>
                            <a:srgbClr val="808080"/>
                          </a:solidFill>
                          <a:effectLst/>
                          <a:latin typeface="Arial"/>
                        </a:rPr>
                        <a:t>SE</a:t>
                      </a:r>
                    </a:p>
                  </a:txBody>
                  <a:tcPr marL="11446" marR="11446" marT="1144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0" u="none" strike="noStrike" dirty="0">
                          <a:effectLst/>
                          <a:latin typeface="Arial"/>
                        </a:rPr>
                        <a:t>Rich20</a:t>
                      </a:r>
                    </a:p>
                  </a:txBody>
                  <a:tcPr marL="11446" marR="11446" marT="1144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100" b="1" i="1" u="none" strike="noStrike" dirty="0">
                          <a:solidFill>
                            <a:srgbClr val="808080"/>
                          </a:solidFill>
                          <a:effectLst/>
                          <a:latin typeface="Arial"/>
                        </a:rPr>
                        <a:t>SE</a:t>
                      </a:r>
                    </a:p>
                  </a:txBody>
                  <a:tcPr marL="11446" marR="11446" marT="1144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201704">
                <a:tc>
                  <a:txBody>
                    <a:bodyPr/>
                    <a:lstStyle/>
                    <a:p>
                      <a:pPr algn="l" fontAlgn="b"/>
                      <a:r>
                        <a:rPr lang="en-US" sz="1100" b="1" i="0" u="none" strike="noStrike" dirty="0">
                          <a:effectLst/>
                          <a:latin typeface="Arial"/>
                        </a:rPr>
                        <a:t>Colombia06</a:t>
                      </a:r>
                    </a:p>
                  </a:txBody>
                  <a:tcPr marL="11446" marR="11446" marT="11446"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effectLst/>
                          <a:latin typeface="Arial"/>
                        </a:rPr>
                        <a:t>44</a:t>
                      </a:r>
                    </a:p>
                  </a:txBody>
                  <a:tcPr marL="11446" marR="11446" marT="11446"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dirty="0">
                          <a:solidFill>
                            <a:srgbClr val="808080"/>
                          </a:solidFill>
                          <a:effectLst/>
                          <a:latin typeface="Arial"/>
                        </a:rPr>
                        <a:t>2,1</a:t>
                      </a:r>
                    </a:p>
                  </a:txBody>
                  <a:tcPr marL="11446" marR="11446" marT="11446"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is-IS" sz="1400" b="0" i="0" u="none" strike="noStrike">
                          <a:effectLst/>
                          <a:latin typeface="Arial"/>
                        </a:rPr>
                        <a:t>42</a:t>
                      </a:r>
                    </a:p>
                  </a:txBody>
                  <a:tcPr marL="11446" marR="11446" marT="11446"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a:solidFill>
                            <a:srgbClr val="808080"/>
                          </a:solidFill>
                          <a:effectLst/>
                          <a:latin typeface="Arial"/>
                        </a:rPr>
                        <a:t>2,4</a:t>
                      </a:r>
                    </a:p>
                  </a:txBody>
                  <a:tcPr marL="11446" marR="11446" marT="1144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47</a:t>
                      </a:r>
                    </a:p>
                  </a:txBody>
                  <a:tcPr marL="11446" marR="11446" marT="1144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a:solidFill>
                            <a:srgbClr val="808080"/>
                          </a:solidFill>
                          <a:effectLst/>
                          <a:latin typeface="Arial"/>
                        </a:rPr>
                        <a:t>2,3</a:t>
                      </a:r>
                    </a:p>
                  </a:txBody>
                  <a:tcPr marL="11446" marR="11446" marT="11446"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is-IS" sz="1400" b="0" i="0" u="none" strike="noStrike">
                          <a:effectLst/>
                          <a:latin typeface="Arial"/>
                        </a:rPr>
                        <a:t>32</a:t>
                      </a:r>
                    </a:p>
                  </a:txBody>
                  <a:tcPr marL="11446" marR="11446" marT="11446"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dirty="0">
                          <a:solidFill>
                            <a:srgbClr val="808080"/>
                          </a:solidFill>
                          <a:effectLst/>
                          <a:latin typeface="Arial"/>
                        </a:rPr>
                        <a:t>2,8</a:t>
                      </a:r>
                    </a:p>
                  </a:txBody>
                  <a:tcPr marL="11446" marR="11446" marT="1144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effectLst/>
                          <a:latin typeface="Arial"/>
                        </a:rPr>
                        <a:t>47</a:t>
                      </a:r>
                    </a:p>
                  </a:txBody>
                  <a:tcPr marL="11446" marR="11446" marT="1144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dirty="0">
                          <a:solidFill>
                            <a:srgbClr val="808080"/>
                          </a:solidFill>
                          <a:effectLst/>
                          <a:latin typeface="Arial"/>
                        </a:rPr>
                        <a:t>2,6</a:t>
                      </a:r>
                    </a:p>
                  </a:txBody>
                  <a:tcPr marL="11446" marR="11446" marT="1144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is-IS" sz="1400" b="0" i="0" u="none" strike="noStrike">
                          <a:effectLst/>
                          <a:latin typeface="Arial"/>
                        </a:rPr>
                        <a:t>63</a:t>
                      </a:r>
                    </a:p>
                  </a:txBody>
                  <a:tcPr marL="11446" marR="11446" marT="1144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a:solidFill>
                            <a:srgbClr val="808080"/>
                          </a:solidFill>
                          <a:effectLst/>
                          <a:latin typeface="Arial"/>
                        </a:rPr>
                        <a:t>2,7</a:t>
                      </a:r>
                    </a:p>
                  </a:txBody>
                  <a:tcPr marL="11446" marR="11446" marT="11446" marB="0" anchor="b">
                    <a:lnL>
                      <a:noFill/>
                    </a:lnL>
                    <a:lnR>
                      <a:noFill/>
                    </a:lnR>
                    <a:lnT w="25400" cap="flat" cmpd="dbl" algn="ctr">
                      <a:solidFill>
                        <a:srgbClr val="000000"/>
                      </a:solidFill>
                      <a:prstDash val="solid"/>
                      <a:round/>
                      <a:headEnd type="none" w="med" len="med"/>
                      <a:tailEnd type="none" w="med" len="med"/>
                    </a:lnT>
                    <a:lnB>
                      <a:noFill/>
                    </a:lnB>
                  </a:tcPr>
                </a:tc>
              </a:tr>
              <a:tr h="201704">
                <a:tc>
                  <a:txBody>
                    <a:bodyPr/>
                    <a:lstStyle/>
                    <a:p>
                      <a:pPr algn="l" fontAlgn="b"/>
                      <a:r>
                        <a:rPr lang="en-US" sz="1100" b="1" i="0" u="none" strike="noStrike">
                          <a:effectLst/>
                          <a:latin typeface="Arial"/>
                        </a:rPr>
                        <a:t>Colombia09</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53</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1,9</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50</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55</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2,1</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37</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2,3</a:t>
                      </a:r>
                    </a:p>
                  </a:txBody>
                  <a:tcPr marL="11446" marR="11446" marT="11446" marB="0" anchor="b">
                    <a:lnL>
                      <a:noFill/>
                    </a:lnL>
                    <a:lnR>
                      <a:noFill/>
                    </a:lnR>
                    <a:lnT>
                      <a:noFill/>
                    </a:lnT>
                    <a:lnB>
                      <a:noFill/>
                    </a:lnB>
                  </a:tcPr>
                </a:tc>
                <a:tc>
                  <a:txBody>
                    <a:bodyPr/>
                    <a:lstStyle/>
                    <a:p>
                      <a:pPr algn="ctr" fontAlgn="b"/>
                      <a:r>
                        <a:rPr lang="ru-RU" sz="1400" b="0" i="0" u="none" strike="noStrike">
                          <a:effectLst/>
                          <a:latin typeface="Arial"/>
                        </a:rPr>
                        <a:t>58</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1,9</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75</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2,1</a:t>
                      </a:r>
                    </a:p>
                  </a:txBody>
                  <a:tcPr marL="11446" marR="11446" marT="11446" marB="0" anchor="b">
                    <a:lnL>
                      <a:noFill/>
                    </a:lnL>
                    <a:lnR>
                      <a:noFill/>
                    </a:lnR>
                    <a:lnT>
                      <a:noFill/>
                    </a:lnT>
                    <a:lnB>
                      <a:noFill/>
                    </a:lnB>
                  </a:tcPr>
                </a:tc>
              </a:tr>
              <a:tr h="201704">
                <a:tc>
                  <a:txBody>
                    <a:bodyPr/>
                    <a:lstStyle/>
                    <a:p>
                      <a:pPr algn="l" fontAlgn="b"/>
                      <a:r>
                        <a:rPr lang="en-US" sz="1100" b="1" i="0" u="none" strike="noStrike">
                          <a:effectLst/>
                          <a:latin typeface="Arial"/>
                        </a:rPr>
                        <a:t>Indonesia03</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37</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1,8</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31</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1,7</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43</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29</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1,6</a:t>
                      </a:r>
                    </a:p>
                  </a:txBody>
                  <a:tcPr marL="11446" marR="11446" marT="11446" marB="0" anchor="b">
                    <a:lnL>
                      <a:noFill/>
                    </a:lnL>
                    <a:lnR>
                      <a:noFill/>
                    </a:lnR>
                    <a:lnT>
                      <a:noFill/>
                    </a:lnT>
                    <a:lnB>
                      <a:noFill/>
                    </a:lnB>
                  </a:tcPr>
                </a:tc>
                <a:tc>
                  <a:txBody>
                    <a:bodyPr/>
                    <a:lstStyle/>
                    <a:p>
                      <a:pPr algn="ctr" fontAlgn="b"/>
                      <a:r>
                        <a:rPr lang="uk-UA" sz="1400" b="0" i="0" u="none" strike="noStrike">
                          <a:effectLst/>
                          <a:latin typeface="Arial"/>
                        </a:rPr>
                        <a:t>39</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47</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2,9</a:t>
                      </a:r>
                    </a:p>
                  </a:txBody>
                  <a:tcPr marL="11446" marR="11446" marT="11446" marB="0" anchor="b">
                    <a:lnL>
                      <a:noFill/>
                    </a:lnL>
                    <a:lnR>
                      <a:noFill/>
                    </a:lnR>
                    <a:lnT>
                      <a:noFill/>
                    </a:lnT>
                    <a:lnB>
                      <a:noFill/>
                    </a:lnB>
                  </a:tcPr>
                </a:tc>
              </a:tr>
              <a:tr h="201704">
                <a:tc>
                  <a:txBody>
                    <a:bodyPr/>
                    <a:lstStyle/>
                    <a:p>
                      <a:pPr algn="l" fontAlgn="b"/>
                      <a:r>
                        <a:rPr lang="en-US" sz="1100" b="1" i="0" u="none" strike="noStrike">
                          <a:effectLst/>
                          <a:latin typeface="Arial"/>
                        </a:rPr>
                        <a:t>Indonesia06</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42</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37</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1" u="none" strike="noStrike">
                          <a:solidFill>
                            <a:srgbClr val="808080"/>
                          </a:solidFill>
                          <a:effectLst/>
                          <a:latin typeface="Arial"/>
                        </a:rPr>
                        <a:t>5,0</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46</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31</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3,4</a:t>
                      </a:r>
                    </a:p>
                  </a:txBody>
                  <a:tcPr marL="11446" marR="11446" marT="11446" marB="0" anchor="b">
                    <a:lnL>
                      <a:noFill/>
                    </a:lnL>
                    <a:lnR>
                      <a:noFill/>
                    </a:lnR>
                    <a:lnT>
                      <a:noFill/>
                    </a:lnT>
                    <a:lnB>
                      <a:noFill/>
                    </a:lnB>
                  </a:tcPr>
                </a:tc>
                <a:tc>
                  <a:txBody>
                    <a:bodyPr/>
                    <a:lstStyle/>
                    <a:p>
                      <a:pPr algn="ctr" fontAlgn="b"/>
                      <a:r>
                        <a:rPr lang="uk-UA" sz="1400" b="0" i="0" u="none" strike="noStrike">
                          <a:effectLst/>
                          <a:latin typeface="Arial"/>
                        </a:rPr>
                        <a:t>39</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2,6</a:t>
                      </a:r>
                    </a:p>
                  </a:txBody>
                  <a:tcPr marL="11446" marR="11446" marT="11446" marB="0" anchor="b">
                    <a:lnL>
                      <a:noFill/>
                    </a:lnL>
                    <a:lnR>
                      <a:noFill/>
                    </a:lnR>
                    <a:lnT>
                      <a:noFill/>
                    </a:lnT>
                    <a:lnB>
                      <a:noFill/>
                    </a:lnB>
                  </a:tcPr>
                </a:tc>
                <a:tc>
                  <a:txBody>
                    <a:bodyPr/>
                    <a:lstStyle/>
                    <a:p>
                      <a:pPr algn="ctr" fontAlgn="b"/>
                      <a:r>
                        <a:rPr lang="is-IS" sz="1400" b="0" i="0" u="none" strike="noStrike">
                          <a:effectLst/>
                          <a:latin typeface="Arial"/>
                        </a:rPr>
                        <a:t>67</a:t>
                      </a:r>
                    </a:p>
                  </a:txBody>
                  <a:tcPr marL="11446" marR="11446" marT="11446" marB="0" anchor="b">
                    <a:lnL>
                      <a:noFill/>
                    </a:lnL>
                    <a:lnR>
                      <a:noFill/>
                    </a:lnR>
                    <a:lnT>
                      <a:noFill/>
                    </a:lnT>
                    <a:lnB>
                      <a:noFill/>
                    </a:lnB>
                  </a:tcPr>
                </a:tc>
                <a:tc>
                  <a:txBody>
                    <a:bodyPr/>
                    <a:lstStyle/>
                    <a:p>
                      <a:pPr algn="ctr" fontAlgn="b"/>
                      <a:r>
                        <a:rPr lang="is-IS" sz="1400" b="0" i="1" u="none" strike="noStrike">
                          <a:solidFill>
                            <a:srgbClr val="808080"/>
                          </a:solidFill>
                          <a:effectLst/>
                          <a:latin typeface="Arial"/>
                        </a:rPr>
                        <a:t>4,2</a:t>
                      </a:r>
                    </a:p>
                  </a:txBody>
                  <a:tcPr marL="11446" marR="11446" marT="11446" marB="0" anchor="b">
                    <a:lnL>
                      <a:noFill/>
                    </a:lnL>
                    <a:lnR>
                      <a:noFill/>
                    </a:lnR>
                    <a:lnT>
                      <a:noFill/>
                    </a:lnT>
                    <a:lnB>
                      <a:noFill/>
                    </a:lnB>
                  </a:tcPr>
                </a:tc>
              </a:tr>
              <a:tr h="201704">
                <a:tc>
                  <a:txBody>
                    <a:bodyPr/>
                    <a:lstStyle/>
                    <a:p>
                      <a:pPr algn="l" fontAlgn="b"/>
                      <a:r>
                        <a:rPr lang="en-US" sz="1100" b="1" i="0" u="none" strike="noStrike">
                          <a:effectLst/>
                          <a:latin typeface="Arial"/>
                        </a:rPr>
                        <a:t>Indonesia12</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45</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37</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2,6</a:t>
                      </a:r>
                    </a:p>
                  </a:txBody>
                  <a:tcPr marL="11446" marR="11446" marT="11446" marB="0" anchor="b">
                    <a:lnL>
                      <a:noFill/>
                    </a:lnL>
                    <a:lnR>
                      <a:noFill/>
                    </a:lnR>
                    <a:lnT>
                      <a:noFill/>
                    </a:lnT>
                    <a:lnB>
                      <a:noFill/>
                    </a:lnB>
                  </a:tcPr>
                </a:tc>
                <a:tc>
                  <a:txBody>
                    <a:bodyPr/>
                    <a:lstStyle/>
                    <a:p>
                      <a:pPr algn="ctr" fontAlgn="b"/>
                      <a:r>
                        <a:rPr lang="is-IS" sz="1400" b="0" i="0" u="none" strike="noStrike">
                          <a:effectLst/>
                          <a:latin typeface="Arial"/>
                        </a:rPr>
                        <a:t>52</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cs-CZ" sz="1400" b="0" i="0" u="none" strike="noStrike">
                          <a:effectLst/>
                          <a:latin typeface="Arial"/>
                        </a:rPr>
                        <a:t>36</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45</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61</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3,9</a:t>
                      </a:r>
                    </a:p>
                  </a:txBody>
                  <a:tcPr marL="11446" marR="11446" marT="11446" marB="0" anchor="b">
                    <a:lnL>
                      <a:noFill/>
                    </a:lnL>
                    <a:lnR>
                      <a:noFill/>
                    </a:lnR>
                    <a:lnT>
                      <a:noFill/>
                    </a:lnT>
                    <a:lnB>
                      <a:noFill/>
                    </a:lnB>
                  </a:tcPr>
                </a:tc>
              </a:tr>
              <a:tr h="201704">
                <a:tc>
                  <a:txBody>
                    <a:bodyPr/>
                    <a:lstStyle/>
                    <a:p>
                      <a:pPr algn="l" fontAlgn="b"/>
                      <a:r>
                        <a:rPr lang="en-US" sz="1100" b="1" i="0" u="none" strike="noStrike" dirty="0">
                          <a:effectLst/>
                          <a:latin typeface="Arial"/>
                        </a:rPr>
                        <a:t>Peru00</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20</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1,5</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19</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2,3</a:t>
                      </a:r>
                    </a:p>
                  </a:txBody>
                  <a:tcPr marL="11446" marR="11446" marT="11446" marB="0" anchor="b">
                    <a:lnL>
                      <a:noFill/>
                    </a:lnL>
                    <a:lnR>
                      <a:noFill/>
                    </a:lnR>
                    <a:lnT>
                      <a:noFill/>
                    </a:lnT>
                    <a:lnB>
                      <a:noFill/>
                    </a:lnB>
                  </a:tcPr>
                </a:tc>
                <a:tc>
                  <a:txBody>
                    <a:bodyPr/>
                    <a:lstStyle/>
                    <a:p>
                      <a:pPr algn="ctr" fontAlgn="b"/>
                      <a:r>
                        <a:rPr lang="is-IS" sz="1400" b="0" i="0" u="none" strike="noStrike">
                          <a:effectLst/>
                          <a:latin typeface="Arial"/>
                        </a:rPr>
                        <a:t>22</a:t>
                      </a:r>
                    </a:p>
                  </a:txBody>
                  <a:tcPr marL="11446" marR="11446" marT="11446" marB="0" anchor="b">
                    <a:lnL>
                      <a:noFill/>
                    </a:lnL>
                    <a:lnR>
                      <a:noFill/>
                    </a:lnR>
                    <a:lnT>
                      <a:noFill/>
                    </a:lnT>
                    <a:lnB>
                      <a:noFill/>
                    </a:lnB>
                  </a:tcPr>
                </a:tc>
                <a:tc>
                  <a:txBody>
                    <a:bodyPr/>
                    <a:lstStyle/>
                    <a:p>
                      <a:pPr algn="ctr" fontAlgn="b"/>
                      <a:r>
                        <a:rPr lang="nb-NO" sz="1400" b="0" i="1" u="none" strike="noStrike">
                          <a:solidFill>
                            <a:srgbClr val="808080"/>
                          </a:solidFill>
                          <a:effectLst/>
                          <a:latin typeface="Arial"/>
                        </a:rPr>
                        <a:t>2,0</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dirty="0">
                          <a:effectLst/>
                          <a:latin typeface="Arial"/>
                        </a:rPr>
                        <a:t>12</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1,3</a:t>
                      </a:r>
                    </a:p>
                  </a:txBody>
                  <a:tcPr marL="11446" marR="11446" marT="11446" marB="0" anchor="b">
                    <a:lnL>
                      <a:noFill/>
                    </a:lnL>
                    <a:lnR>
                      <a:noFill/>
                    </a:lnR>
                    <a:lnT>
                      <a:noFill/>
                    </a:lnT>
                    <a:lnB>
                      <a:noFill/>
                    </a:lnB>
                  </a:tcPr>
                </a:tc>
                <a:tc>
                  <a:txBody>
                    <a:bodyPr/>
                    <a:lstStyle/>
                    <a:p>
                      <a:pPr algn="ctr" fontAlgn="b"/>
                      <a:r>
                        <a:rPr lang="is-IS" sz="1400" b="0" i="0" u="none" strike="noStrike">
                          <a:effectLst/>
                          <a:latin typeface="Arial"/>
                        </a:rPr>
                        <a:t>20</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1,7</a:t>
                      </a:r>
                    </a:p>
                  </a:txBody>
                  <a:tcPr marL="11446" marR="11446" marT="11446" marB="0" anchor="b">
                    <a:lnL>
                      <a:noFill/>
                    </a:lnL>
                    <a:lnR>
                      <a:noFill/>
                    </a:lnR>
                    <a:lnT>
                      <a:noFill/>
                    </a:lnT>
                    <a:lnB>
                      <a:noFill/>
                    </a:lnB>
                  </a:tcPr>
                </a:tc>
                <a:tc>
                  <a:txBody>
                    <a:bodyPr/>
                    <a:lstStyle/>
                    <a:p>
                      <a:pPr algn="ctr" fontAlgn="b"/>
                      <a:r>
                        <a:rPr lang="uk-UA" sz="1400" b="0" i="0" u="none" strike="noStrike">
                          <a:effectLst/>
                          <a:latin typeface="Arial"/>
                        </a:rPr>
                        <a:t>39</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2,7</a:t>
                      </a:r>
                    </a:p>
                  </a:txBody>
                  <a:tcPr marL="11446" marR="11446" marT="11446" marB="0" anchor="b">
                    <a:lnL>
                      <a:noFill/>
                    </a:lnL>
                    <a:lnR>
                      <a:noFill/>
                    </a:lnR>
                    <a:lnT>
                      <a:noFill/>
                    </a:lnT>
                    <a:lnB>
                      <a:noFill/>
                    </a:lnB>
                  </a:tcPr>
                </a:tc>
              </a:tr>
              <a:tr h="201704">
                <a:tc>
                  <a:txBody>
                    <a:bodyPr/>
                    <a:lstStyle/>
                    <a:p>
                      <a:pPr algn="l" fontAlgn="b"/>
                      <a:r>
                        <a:rPr lang="en-US" sz="1100" b="1" i="0" u="none" strike="noStrike" dirty="0">
                          <a:effectLst/>
                          <a:latin typeface="Arial"/>
                        </a:rPr>
                        <a:t>Peru09</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35</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1,7</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30</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1,8</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40</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17</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1,2</a:t>
                      </a:r>
                    </a:p>
                  </a:txBody>
                  <a:tcPr marL="11446" marR="11446" marT="11446" marB="0" anchor="b">
                    <a:lnL>
                      <a:noFill/>
                    </a:lnL>
                    <a:lnR>
                      <a:noFill/>
                    </a:lnR>
                    <a:lnT>
                      <a:noFill/>
                    </a:lnT>
                    <a:lnB>
                      <a:noFill/>
                    </a:lnB>
                  </a:tcPr>
                </a:tc>
                <a:tc>
                  <a:txBody>
                    <a:bodyPr/>
                    <a:lstStyle/>
                    <a:p>
                      <a:pPr algn="ctr" fontAlgn="b"/>
                      <a:r>
                        <a:rPr lang="uk-UA" sz="1400" b="0" i="0" u="none" strike="noStrike" dirty="0">
                          <a:effectLst/>
                          <a:latin typeface="Arial"/>
                        </a:rPr>
                        <a:t>39</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1,8</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64</a:t>
                      </a:r>
                    </a:p>
                  </a:txBody>
                  <a:tcPr marL="11446" marR="11446" marT="11446"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3,4</a:t>
                      </a:r>
                    </a:p>
                  </a:txBody>
                  <a:tcPr marL="11446" marR="11446" marT="11446" marB="0" anchor="b">
                    <a:lnL>
                      <a:noFill/>
                    </a:lnL>
                    <a:lnR>
                      <a:noFill/>
                    </a:lnR>
                    <a:lnT>
                      <a:noFill/>
                    </a:lnT>
                    <a:lnB>
                      <a:noFill/>
                    </a:lnB>
                  </a:tcPr>
                </a:tc>
              </a:tr>
              <a:tr h="201704">
                <a:tc>
                  <a:txBody>
                    <a:bodyPr/>
                    <a:lstStyle/>
                    <a:p>
                      <a:pPr algn="l" fontAlgn="b"/>
                      <a:r>
                        <a:rPr lang="en-US" sz="1100" b="1" i="0" u="none" strike="noStrike" dirty="0">
                          <a:effectLst/>
                          <a:latin typeface="Arial"/>
                        </a:rPr>
                        <a:t>Peru12</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40</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nb-NO" sz="1400" b="0" i="1" u="none" strike="noStrike">
                          <a:solidFill>
                            <a:srgbClr val="808080"/>
                          </a:solidFill>
                          <a:effectLst/>
                          <a:latin typeface="Arial"/>
                        </a:rPr>
                        <a:t>2,0</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35</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1,9</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45</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cs-CZ" sz="1400" b="0" i="0" u="none" strike="noStrike">
                          <a:effectLst/>
                          <a:latin typeface="Arial"/>
                        </a:rPr>
                        <a:t>21</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1,4</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46</a:t>
                      </a:r>
                    </a:p>
                  </a:txBody>
                  <a:tcPr marL="11446" marR="11446" marT="11446" marB="0" anchor="b">
                    <a:lnL>
                      <a:noFill/>
                    </a:lnL>
                    <a:lnR>
                      <a:noFill/>
                    </a:lnR>
                    <a:lnT>
                      <a:noFill/>
                    </a:lnT>
                    <a:lnB>
                      <a:noFill/>
                    </a:lnB>
                  </a:tcPr>
                </a:tc>
                <a:tc>
                  <a:txBody>
                    <a:bodyPr/>
                    <a:lstStyle/>
                    <a:p>
                      <a:pPr algn="ctr" fontAlgn="b"/>
                      <a:r>
                        <a:rPr lang="fi-FI" sz="1400" b="0" i="1" u="none" strike="noStrike" dirty="0">
                          <a:solidFill>
                            <a:srgbClr val="808080"/>
                          </a:solidFill>
                          <a:effectLst/>
                          <a:latin typeface="Arial"/>
                        </a:rPr>
                        <a:t>2,1</a:t>
                      </a:r>
                    </a:p>
                  </a:txBody>
                  <a:tcPr marL="11446" marR="11446" marT="11446" marB="0" anchor="b">
                    <a:lnL>
                      <a:noFill/>
                    </a:lnL>
                    <a:lnR>
                      <a:noFill/>
                    </a:lnR>
                    <a:lnT>
                      <a:noFill/>
                    </a:lnT>
                    <a:lnB>
                      <a:noFill/>
                    </a:lnB>
                  </a:tcPr>
                </a:tc>
                <a:tc>
                  <a:txBody>
                    <a:bodyPr/>
                    <a:lstStyle/>
                    <a:p>
                      <a:pPr algn="ctr" fontAlgn="b"/>
                      <a:r>
                        <a:rPr lang="is-IS" sz="1400" b="0" i="0" u="none" strike="noStrike">
                          <a:effectLst/>
                          <a:latin typeface="Arial"/>
                        </a:rPr>
                        <a:t>66</a:t>
                      </a:r>
                    </a:p>
                  </a:txBody>
                  <a:tcPr marL="11446" marR="11446" marT="11446" marB="0" anchor="b">
                    <a:lnL>
                      <a:noFill/>
                    </a:lnL>
                    <a:lnR>
                      <a:noFill/>
                    </a:lnR>
                    <a:lnT>
                      <a:noFill/>
                    </a:lnT>
                    <a:lnB>
                      <a:noFill/>
                    </a:lnB>
                  </a:tcPr>
                </a:tc>
                <a:tc>
                  <a:txBody>
                    <a:bodyPr/>
                    <a:lstStyle/>
                    <a:p>
                      <a:pPr algn="ctr" fontAlgn="b"/>
                      <a:r>
                        <a:rPr lang="en-US" sz="1400" b="0" i="1" u="none" strike="noStrike">
                          <a:solidFill>
                            <a:srgbClr val="808080"/>
                          </a:solidFill>
                          <a:effectLst/>
                          <a:latin typeface="Arial"/>
                        </a:rPr>
                        <a:t>3,0</a:t>
                      </a:r>
                    </a:p>
                  </a:txBody>
                  <a:tcPr marL="11446" marR="11446" marT="11446" marB="0" anchor="b">
                    <a:lnL>
                      <a:noFill/>
                    </a:lnL>
                    <a:lnR>
                      <a:noFill/>
                    </a:lnR>
                    <a:lnT>
                      <a:noFill/>
                    </a:lnT>
                    <a:lnB>
                      <a:noFill/>
                    </a:lnB>
                  </a:tcPr>
                </a:tc>
              </a:tr>
              <a:tr h="201704">
                <a:tc>
                  <a:txBody>
                    <a:bodyPr/>
                    <a:lstStyle/>
                    <a:p>
                      <a:pPr algn="l" fontAlgn="b"/>
                      <a:r>
                        <a:rPr lang="en-US" sz="1100" b="1" i="0" u="none" strike="noStrike" dirty="0">
                          <a:effectLst/>
                          <a:latin typeface="Arial"/>
                        </a:rPr>
                        <a:t>Turkey03</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63</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56</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1" u="none" strike="noStrike">
                          <a:solidFill>
                            <a:srgbClr val="808080"/>
                          </a:solidFill>
                          <a:effectLst/>
                          <a:latin typeface="Arial"/>
                        </a:rPr>
                        <a:t>3,0</a:t>
                      </a:r>
                    </a:p>
                  </a:txBody>
                  <a:tcPr marL="11446" marR="11446" marT="11446" marB="0" anchor="b">
                    <a:lnL>
                      <a:noFill/>
                    </a:lnL>
                    <a:lnR>
                      <a:noFill/>
                    </a:lnR>
                    <a:lnT>
                      <a:noFill/>
                    </a:lnT>
                    <a:lnB>
                      <a:noFill/>
                    </a:lnB>
                  </a:tcPr>
                </a:tc>
                <a:tc>
                  <a:txBody>
                    <a:bodyPr/>
                    <a:lstStyle/>
                    <a:p>
                      <a:pPr algn="ctr" fontAlgn="b"/>
                      <a:r>
                        <a:rPr lang="is-IS" sz="1400" b="0" i="0" u="none" strike="noStrike">
                          <a:effectLst/>
                          <a:latin typeface="Arial"/>
                        </a:rPr>
                        <a:t>72</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2,6</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47</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69</a:t>
                      </a:r>
                    </a:p>
                  </a:txBody>
                  <a:tcPr marL="11446" marR="11446" marT="11446" marB="0" anchor="b">
                    <a:lnL>
                      <a:noFill/>
                    </a:lnL>
                    <a:lnR>
                      <a:noFill/>
                    </a:lnR>
                    <a:lnT>
                      <a:noFill/>
                    </a:lnT>
                    <a:lnB>
                      <a:noFill/>
                    </a:lnB>
                  </a:tcPr>
                </a:tc>
                <a:tc>
                  <a:txBody>
                    <a:bodyPr/>
                    <a:lstStyle/>
                    <a:p>
                      <a:pPr algn="ctr" fontAlgn="b"/>
                      <a:r>
                        <a:rPr lang="fi-FI" sz="1400" b="0" i="1" u="none" strike="noStrike" dirty="0">
                          <a:solidFill>
                            <a:srgbClr val="808080"/>
                          </a:solidFill>
                          <a:effectLst/>
                          <a:latin typeface="Arial"/>
                        </a:rPr>
                        <a:t>2,4</a:t>
                      </a:r>
                    </a:p>
                  </a:txBody>
                  <a:tcPr marL="11446" marR="11446" marT="11446" marB="0" anchor="b">
                    <a:lnL>
                      <a:noFill/>
                    </a:lnL>
                    <a:lnR>
                      <a:noFill/>
                    </a:lnR>
                    <a:lnT>
                      <a:noFill/>
                    </a:lnT>
                    <a:lnB>
                      <a:noFill/>
                    </a:lnB>
                  </a:tcPr>
                </a:tc>
                <a:tc>
                  <a:txBody>
                    <a:bodyPr/>
                    <a:lstStyle/>
                    <a:p>
                      <a:pPr algn="ctr" fontAlgn="b"/>
                      <a:r>
                        <a:rPr lang="cs-CZ" sz="1400" b="0" i="0" u="none" strike="noStrike">
                          <a:effectLst/>
                          <a:latin typeface="Arial"/>
                        </a:rPr>
                        <a:t>83</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446" marR="11446" marT="11446" marB="0" anchor="b">
                    <a:lnL>
                      <a:noFill/>
                    </a:lnL>
                    <a:lnR>
                      <a:noFill/>
                    </a:lnR>
                    <a:lnT>
                      <a:noFill/>
                    </a:lnT>
                    <a:lnB>
                      <a:noFill/>
                    </a:lnB>
                  </a:tcPr>
                </a:tc>
              </a:tr>
              <a:tr h="201704">
                <a:tc>
                  <a:txBody>
                    <a:bodyPr/>
                    <a:lstStyle/>
                    <a:p>
                      <a:pPr algn="l" fontAlgn="b"/>
                      <a:r>
                        <a:rPr lang="en-US" sz="1100" b="1" i="0" u="none" strike="noStrike" dirty="0">
                          <a:effectLst/>
                          <a:latin typeface="Arial"/>
                        </a:rPr>
                        <a:t>Turkey09</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75</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67</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1,9</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85</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1,4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65</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2,1</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81</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1,4</a:t>
                      </a:r>
                    </a:p>
                  </a:txBody>
                  <a:tcPr marL="11446" marR="11446" marT="11446" marB="0" anchor="b">
                    <a:lnL>
                      <a:noFill/>
                    </a:lnL>
                    <a:lnR>
                      <a:noFill/>
                    </a:lnR>
                    <a:lnT>
                      <a:noFill/>
                    </a:lnT>
                    <a:lnB>
                      <a:noFill/>
                    </a:lnB>
                  </a:tcPr>
                </a:tc>
                <a:tc>
                  <a:txBody>
                    <a:bodyPr/>
                    <a:lstStyle/>
                    <a:p>
                      <a:pPr algn="ctr" fontAlgn="b"/>
                      <a:r>
                        <a:rPr lang="en-US" sz="1400" b="0" i="0" u="none" strike="noStrike" dirty="0">
                          <a:effectLst/>
                          <a:latin typeface="Arial"/>
                        </a:rPr>
                        <a:t>86</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1,9</a:t>
                      </a:r>
                    </a:p>
                  </a:txBody>
                  <a:tcPr marL="11446" marR="11446" marT="11446" marB="0" anchor="b">
                    <a:lnL>
                      <a:noFill/>
                    </a:lnL>
                    <a:lnR>
                      <a:noFill/>
                    </a:lnR>
                    <a:lnT>
                      <a:noFill/>
                    </a:lnT>
                    <a:lnB>
                      <a:noFill/>
                    </a:lnB>
                  </a:tcPr>
                </a:tc>
              </a:tr>
              <a:tr h="201704">
                <a:tc>
                  <a:txBody>
                    <a:bodyPr/>
                    <a:lstStyle/>
                    <a:p>
                      <a:pPr algn="l" fontAlgn="b"/>
                      <a:r>
                        <a:rPr lang="en-US" sz="1100" b="1" i="0" u="none" strike="noStrike" dirty="0">
                          <a:effectLst/>
                          <a:latin typeface="Arial"/>
                        </a:rPr>
                        <a:t>Turkey12</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78</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1,4</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effectLst/>
                          <a:latin typeface="Arial"/>
                        </a:rPr>
                        <a:t>69</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2,1</a:t>
                      </a:r>
                    </a:p>
                  </a:txBody>
                  <a:tcPr marL="11446" marR="11446" marT="11446" marB="0" anchor="b">
                    <a:lnL>
                      <a:noFill/>
                    </a:lnL>
                    <a:lnR>
                      <a:noFill/>
                    </a:lnR>
                    <a:lnT>
                      <a:noFill/>
                    </a:lnT>
                    <a:lnB>
                      <a:noFill/>
                    </a:lnB>
                  </a:tcPr>
                </a:tc>
                <a:tc>
                  <a:txBody>
                    <a:bodyPr/>
                    <a:lstStyle/>
                    <a:p>
                      <a:pPr algn="ctr" fontAlgn="b"/>
                      <a:r>
                        <a:rPr lang="en-US" sz="1400" b="0" i="0" u="none" strike="noStrike">
                          <a:effectLst/>
                          <a:latin typeface="Arial"/>
                        </a:rPr>
                        <a:t>88</a:t>
                      </a:r>
                    </a:p>
                  </a:txBody>
                  <a:tcPr marL="11446" marR="11446" marT="11446" marB="0" anchor="b">
                    <a:lnL>
                      <a:noFill/>
                    </a:lnL>
                    <a:lnR>
                      <a:noFill/>
                    </a:lnR>
                    <a:lnT>
                      <a:noFill/>
                    </a:lnT>
                    <a:lnB>
                      <a:noFill/>
                    </a:lnB>
                  </a:tcPr>
                </a:tc>
                <a:tc>
                  <a:txBody>
                    <a:bodyPr/>
                    <a:lstStyle/>
                    <a:p>
                      <a:pPr algn="ctr" fontAlgn="b"/>
                      <a:r>
                        <a:rPr lang="en-US" sz="1400" b="0" i="1" u="none" strike="noStrike">
                          <a:solidFill>
                            <a:srgbClr val="808080"/>
                          </a:solidFill>
                          <a:effectLst/>
                          <a:latin typeface="Arial"/>
                        </a:rPr>
                        <a:t>1,0</a:t>
                      </a:r>
                    </a:p>
                  </a:txBody>
                  <a:tcPr marL="11446" marR="11446" marT="1144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71</a:t>
                      </a:r>
                    </a:p>
                  </a:txBody>
                  <a:tcPr marL="11446" marR="11446" marT="1144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1,8</a:t>
                      </a:r>
                    </a:p>
                  </a:txBody>
                  <a:tcPr marL="11446" marR="11446" marT="11446" marB="0" anchor="b">
                    <a:lnL>
                      <a:noFill/>
                    </a:lnL>
                    <a:lnR>
                      <a:noFill/>
                    </a:lnR>
                    <a:lnT>
                      <a:noFill/>
                    </a:lnT>
                    <a:lnB>
                      <a:noFill/>
                    </a:lnB>
                  </a:tcPr>
                </a:tc>
                <a:tc>
                  <a:txBody>
                    <a:bodyPr/>
                    <a:lstStyle/>
                    <a:p>
                      <a:pPr algn="ctr" fontAlgn="b"/>
                      <a:r>
                        <a:rPr lang="is-IS" sz="1400" b="0" i="0" u="none" strike="noStrike">
                          <a:effectLst/>
                          <a:latin typeface="Arial"/>
                        </a:rPr>
                        <a:t>82</a:t>
                      </a:r>
                    </a:p>
                  </a:txBody>
                  <a:tcPr marL="11446" marR="11446" marT="11446"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1,4</a:t>
                      </a:r>
                    </a:p>
                  </a:txBody>
                  <a:tcPr marL="11446" marR="11446" marT="11446" marB="0" anchor="b">
                    <a:lnL>
                      <a:noFill/>
                    </a:lnL>
                    <a:lnR>
                      <a:noFill/>
                    </a:lnR>
                    <a:lnT>
                      <a:noFill/>
                    </a:lnT>
                    <a:lnB>
                      <a:noFill/>
                    </a:lnB>
                  </a:tcPr>
                </a:tc>
                <a:tc>
                  <a:txBody>
                    <a:bodyPr/>
                    <a:lstStyle/>
                    <a:p>
                      <a:pPr algn="ctr" fontAlgn="b"/>
                      <a:r>
                        <a:rPr lang="en-US" sz="1400" b="0" i="0" u="none" strike="noStrike" dirty="0">
                          <a:effectLst/>
                          <a:latin typeface="Arial"/>
                        </a:rPr>
                        <a:t>85</a:t>
                      </a:r>
                    </a:p>
                  </a:txBody>
                  <a:tcPr marL="11446" marR="11446" marT="11446" marB="0" anchor="b">
                    <a:lnL>
                      <a:noFill/>
                    </a:lnL>
                    <a:lnR>
                      <a:noFill/>
                    </a:lnR>
                    <a:lnT>
                      <a:noFill/>
                    </a:lnT>
                    <a:lnB>
                      <a:noFill/>
                    </a:lnB>
                  </a:tcPr>
                </a:tc>
                <a:tc>
                  <a:txBody>
                    <a:bodyPr/>
                    <a:lstStyle/>
                    <a:p>
                      <a:pPr algn="ctr" fontAlgn="b"/>
                      <a:r>
                        <a:rPr lang="nb-NO" sz="1400" b="0" i="1" u="none" strike="noStrike" dirty="0">
                          <a:solidFill>
                            <a:srgbClr val="808080"/>
                          </a:solidFill>
                          <a:effectLst/>
                          <a:latin typeface="Arial"/>
                        </a:rPr>
                        <a:t>2,0</a:t>
                      </a:r>
                    </a:p>
                  </a:txBody>
                  <a:tcPr marL="11446" marR="11446" marT="11446" marB="0" anchor="b">
                    <a:lnL>
                      <a:noFill/>
                    </a:lnL>
                    <a:lnR>
                      <a:noFill/>
                    </a:lnR>
                    <a:lnT>
                      <a:noFill/>
                    </a:lnT>
                    <a:lnB>
                      <a:noFill/>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20860733"/>
              </p:ext>
            </p:extLst>
          </p:nvPr>
        </p:nvGraphicFramePr>
        <p:xfrm>
          <a:off x="2" y="3714398"/>
          <a:ext cx="9143998" cy="2893245"/>
        </p:xfrm>
        <a:graphic>
          <a:graphicData uri="http://schemas.openxmlformats.org/drawingml/2006/table">
            <a:tbl>
              <a:tblPr/>
              <a:tblGrid>
                <a:gridCol w="987502"/>
                <a:gridCol w="679708"/>
                <a:gridCol w="679708"/>
                <a:gridCol w="679708"/>
                <a:gridCol w="679708"/>
                <a:gridCol w="679708"/>
                <a:gridCol w="679708"/>
                <a:gridCol w="679708"/>
                <a:gridCol w="679708"/>
                <a:gridCol w="679708"/>
                <a:gridCol w="679708"/>
                <a:gridCol w="679708"/>
                <a:gridCol w="679708"/>
              </a:tblGrid>
              <a:tr h="150049">
                <a:tc gridSpan="13">
                  <a:txBody>
                    <a:bodyPr/>
                    <a:lstStyle/>
                    <a:p>
                      <a:pPr algn="l" fontAlgn="b"/>
                      <a:r>
                        <a:rPr lang="en-US" sz="1400" b="0" i="0" u="none" strike="noStrike" dirty="0" smtClean="0">
                          <a:effectLst/>
                          <a:latin typeface="Arial"/>
                        </a:rPr>
                        <a:t>Access</a:t>
                      </a:r>
                      <a:r>
                        <a:rPr lang="en-US" sz="1400" b="0" i="0" u="none" strike="noStrike" baseline="0" dirty="0" smtClean="0">
                          <a:effectLst/>
                          <a:latin typeface="Arial"/>
                        </a:rPr>
                        <a:t> to Literacy (Level 2+) </a:t>
                      </a:r>
                      <a:r>
                        <a:rPr lang="en-US" sz="1400" b="1" i="0" u="none" strike="noStrike" baseline="0" dirty="0" smtClean="0">
                          <a:solidFill>
                            <a:srgbClr val="FF0000"/>
                          </a:solidFill>
                          <a:effectLst/>
                          <a:latin typeface="Arial"/>
                        </a:rPr>
                        <a:t>Corrected</a:t>
                      </a:r>
                      <a:r>
                        <a:rPr lang="en-US" sz="1400" b="0" i="0" u="none" strike="noStrike" baseline="0" dirty="0" smtClean="0">
                          <a:solidFill>
                            <a:srgbClr val="FF0000"/>
                          </a:solidFill>
                          <a:effectLst/>
                          <a:latin typeface="Arial"/>
                        </a:rPr>
                        <a:t> </a:t>
                      </a:r>
                      <a:r>
                        <a:rPr lang="en-US" sz="1400" b="0" i="0" u="none" strike="noStrike" baseline="0" dirty="0" smtClean="0">
                          <a:solidFill>
                            <a:schemeClr val="tx1"/>
                          </a:solidFill>
                          <a:effectLst/>
                          <a:latin typeface="Arial"/>
                        </a:rPr>
                        <a:t>for sample ineligibility (assumes all ineligible students &lt; Level 2)</a:t>
                      </a:r>
                      <a:endParaRPr lang="en-US" sz="1400" b="0" i="0" u="none" strike="noStrike" dirty="0">
                        <a:solidFill>
                          <a:schemeClr val="tx1"/>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fontAlgn="b"/>
                      <a:endParaRPr lang="en-US" sz="1400" b="0" i="0" u="none" strike="noStrike" dirty="0">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US" sz="1400" b="0" i="1" u="none" strike="noStrike">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US" sz="1400" b="0" i="0" u="none" strike="noStrike" dirty="0">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US" sz="1400" b="0" i="1" u="none" strike="noStrike" dirty="0">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US" sz="1400" b="0" i="0" u="none" strike="noStrike" dirty="0">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US" sz="1400" b="0" i="1" u="none" strike="noStrike" dirty="0">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US" sz="1400" b="0" i="0" u="none" strike="noStrike" dirty="0">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US" sz="1400" b="0" i="1" u="none" strike="noStrike" dirty="0">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r>
              <a:tr h="150049">
                <a:tc>
                  <a:txBody>
                    <a:bodyPr/>
                    <a:lstStyle/>
                    <a:p>
                      <a:pPr algn="l" fontAlgn="b"/>
                      <a:r>
                        <a:rPr lang="en-US" sz="1200" b="1" i="0" u="none" strike="noStrike" dirty="0">
                          <a:effectLst/>
                          <a:latin typeface="Arial"/>
                        </a:rPr>
                        <a:t>Country</a:t>
                      </a:r>
                    </a:p>
                  </a:txBody>
                  <a:tcPr marL="11542" marR="11542" marT="1154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a:rPr>
                        <a:t>National</a:t>
                      </a:r>
                    </a:p>
                  </a:txBody>
                  <a:tcPr marL="11542" marR="11542" marT="1154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a:rPr>
                        <a:t>Males</a:t>
                      </a:r>
                    </a:p>
                  </a:txBody>
                  <a:tcPr marL="11542" marR="11542" marT="1154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1" u="none" strike="noStrike" dirty="0">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a:rPr>
                        <a:t>Females</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a:rPr>
                        <a:t>Poor40</a:t>
                      </a:r>
                    </a:p>
                  </a:txBody>
                  <a:tcPr marL="11542" marR="11542" marT="1154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a:rPr>
                        <a:t>Mid40</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a:rPr>
                        <a:t>Rich20</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b"/>
                      <a:r>
                        <a:rPr lang="en-US" sz="1200" b="1" i="1" u="none" strike="noStrike" dirty="0">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150049">
                <a:tc>
                  <a:txBody>
                    <a:bodyPr/>
                    <a:lstStyle/>
                    <a:p>
                      <a:pPr algn="l" fontAlgn="b"/>
                      <a:r>
                        <a:rPr lang="en-US" sz="1400" b="0" i="0" u="none" strike="noStrike">
                          <a:effectLst/>
                          <a:latin typeface="Arial"/>
                        </a:rPr>
                        <a:t>Colombia06</a:t>
                      </a:r>
                    </a:p>
                  </a:txBody>
                  <a:tcPr marL="11542" marR="11542" marT="11542"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fi-FI" sz="1400" b="0" i="0" u="none" strike="noStrike">
                          <a:effectLst/>
                          <a:latin typeface="Arial"/>
                        </a:rPr>
                        <a:t>27,9</a:t>
                      </a:r>
                    </a:p>
                  </a:txBody>
                  <a:tcPr marL="11542" marR="11542" marT="11542"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is-IS" sz="1400" b="0" i="0" u="none" strike="noStrike">
                          <a:effectLst/>
                          <a:latin typeface="Arial"/>
                        </a:rPr>
                        <a:t>24,6</a:t>
                      </a:r>
                    </a:p>
                  </a:txBody>
                  <a:tcPr marL="11542" marR="11542" marT="11542"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fi-FI" sz="1400" b="0" i="1" u="none" strike="noStrike">
                          <a:solidFill>
                            <a:srgbClr val="808080"/>
                          </a:solidFill>
                          <a:effectLst/>
                          <a:latin typeface="Arial"/>
                        </a:rPr>
                        <a:t>2,9</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400" b="0" i="0" u="none" strike="noStrike">
                          <a:effectLst/>
                          <a:latin typeface="Arial"/>
                        </a:rPr>
                        <a:t>31,0</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nb-NO" sz="1400" b="0" i="0" u="none" strike="noStrike" dirty="0">
                          <a:effectLst/>
                          <a:latin typeface="Arial"/>
                        </a:rPr>
                        <a:t>12,0</a:t>
                      </a:r>
                    </a:p>
                  </a:txBody>
                  <a:tcPr marL="11542" marR="11542" marT="11542"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uk-UA" sz="1400" b="0" i="1" u="none" strike="noStrike">
                          <a:solidFill>
                            <a:srgbClr val="808080"/>
                          </a:solidFill>
                          <a:effectLst/>
                          <a:latin typeface="Arial"/>
                        </a:rPr>
                        <a:t>3,3</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fi-FI" sz="1400" b="0" i="0" u="none" strike="noStrike" dirty="0">
                          <a:effectLst/>
                          <a:latin typeface="Arial"/>
                        </a:rPr>
                        <a:t>31,4</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uk-UA" sz="1400" b="0" i="1" u="none" strike="noStrike">
                          <a:solidFill>
                            <a:srgbClr val="808080"/>
                          </a:solidFill>
                          <a:effectLst/>
                          <a:latin typeface="Arial"/>
                        </a:rPr>
                        <a:t>3,3</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fi-FI" sz="1400" b="0" i="0" u="none" strike="noStrike">
                          <a:effectLst/>
                          <a:latin typeface="Arial"/>
                        </a:rPr>
                        <a:t>52,3</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b"/>
                      <a:r>
                        <a:rPr lang="fi-FI" sz="1400" b="0" i="1" u="none" strike="noStrike">
                          <a:solidFill>
                            <a:srgbClr val="808080"/>
                          </a:solidFill>
                          <a:effectLst/>
                          <a:latin typeface="Arial"/>
                        </a:rPr>
                        <a:t>2,9</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solidFill>
                      <a:srgbClr val="FFFFFF"/>
                    </a:solidFill>
                  </a:tcPr>
                </a:tc>
              </a:tr>
              <a:tr h="150049">
                <a:tc>
                  <a:txBody>
                    <a:bodyPr/>
                    <a:lstStyle/>
                    <a:p>
                      <a:pPr algn="l" fontAlgn="b"/>
                      <a:r>
                        <a:rPr lang="en-US" sz="1400" b="0" i="0" u="none" strike="noStrike">
                          <a:effectLst/>
                          <a:latin typeface="Arial"/>
                        </a:rPr>
                        <a:t>Colombia09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37,9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uk-UA" sz="1400" b="0" i="0" u="none" strike="noStrike">
                          <a:effectLst/>
                          <a:latin typeface="Arial"/>
                        </a:rPr>
                        <a:t>34,1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41,7</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cs-CZ" sz="1400" b="0" i="0" u="none" strike="noStrike">
                          <a:effectLst/>
                          <a:latin typeface="Arial"/>
                        </a:rPr>
                        <a:t>19,5</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42,2</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a:noFill/>
                    </a:lnR>
                    <a:lnT>
                      <a:noFill/>
                    </a:lnT>
                    <a:lnB>
                      <a:noFill/>
                    </a:lnB>
                    <a:solidFill>
                      <a:srgbClr val="FFFFFF"/>
                    </a:solidFill>
                  </a:tcPr>
                </a:tc>
                <a:tc>
                  <a:txBody>
                    <a:bodyPr/>
                    <a:lstStyle/>
                    <a:p>
                      <a:pPr algn="ctr" fontAlgn="b"/>
                      <a:r>
                        <a:rPr lang="is-IS" sz="1400" b="0" i="0" u="none" strike="noStrike">
                          <a:effectLst/>
                          <a:latin typeface="Arial"/>
                        </a:rPr>
                        <a:t>66,2</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dirty="0" smtClean="0">
                          <a:effectLst/>
                          <a:latin typeface="Arial"/>
                        </a:rPr>
                        <a:t>Indonesi03</a:t>
                      </a:r>
                      <a:endParaRPr lang="en-US" sz="1400" b="0" i="0" u="none" strike="noStrike" dirty="0">
                        <a:effectLst/>
                        <a:latin typeface="Arial"/>
                      </a:endParaRP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a:effectLst/>
                          <a:latin typeface="Arial"/>
                        </a:rPr>
                        <a:t>23,2</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18,7</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a:noFill/>
                    </a:lnR>
                    <a:lnT>
                      <a:noFill/>
                    </a:lnT>
                    <a:lnB>
                      <a:noFill/>
                    </a:lnB>
                    <a:solidFill>
                      <a:srgbClr val="FFFFFF"/>
                    </a:solidFill>
                  </a:tcPr>
                </a:tc>
                <a:tc>
                  <a:txBody>
                    <a:bodyPr/>
                    <a:lstStyle/>
                    <a:p>
                      <a:pPr algn="ctr" fontAlgn="b"/>
                      <a:r>
                        <a:rPr lang="en-US" sz="1400" b="0" i="0" u="none" strike="noStrike">
                          <a:effectLst/>
                          <a:latin typeface="Arial"/>
                        </a:rPr>
                        <a:t>28,0</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3,3</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12,6</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solidFill>
                      <a:srgbClr val="FFFFFF"/>
                    </a:solidFill>
                  </a:tcPr>
                </a:tc>
                <a:tc>
                  <a:txBody>
                    <a:bodyPr/>
                    <a:lstStyle/>
                    <a:p>
                      <a:pPr algn="ctr" fontAlgn="b"/>
                      <a:r>
                        <a:rPr lang="is-IS" sz="1400" b="0" i="0" u="none" strike="noStrike">
                          <a:effectLst/>
                          <a:latin typeface="Arial"/>
                        </a:rPr>
                        <a:t>26,4</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3,7</a:t>
                      </a:r>
                    </a:p>
                  </a:txBody>
                  <a:tcPr marL="11542" marR="11542" marT="11542" marB="0" anchor="b">
                    <a:lnL>
                      <a:noFill/>
                    </a:lnL>
                    <a:lnR>
                      <a:noFill/>
                    </a:lnR>
                    <a:lnT>
                      <a:noFill/>
                    </a:lnT>
                    <a:lnB>
                      <a:noFill/>
                    </a:lnB>
                    <a:solidFill>
                      <a:srgbClr val="FFFFFF"/>
                    </a:solidFill>
                  </a:tcPr>
                </a:tc>
                <a:tc>
                  <a:txBody>
                    <a:bodyPr/>
                    <a:lstStyle/>
                    <a:p>
                      <a:pPr algn="ctr" fontAlgn="b"/>
                      <a:r>
                        <a:rPr lang="en-US" sz="1400" b="0" i="0" u="none" strike="noStrike">
                          <a:effectLst/>
                          <a:latin typeface="Arial"/>
                        </a:rPr>
                        <a:t>38,0</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dirty="0" smtClean="0">
                          <a:effectLst/>
                          <a:latin typeface="Arial"/>
                        </a:rPr>
                        <a:t>Indonesi06</a:t>
                      </a:r>
                      <a:endParaRPr lang="en-US" sz="1400" b="0" i="0" u="none" strike="noStrike" dirty="0">
                        <a:effectLst/>
                        <a:latin typeface="Arial"/>
                      </a:endParaRP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a:effectLst/>
                          <a:latin typeface="Arial"/>
                        </a:rPr>
                        <a:t>28,2</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3,7</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24,9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5,4</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31,9</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14,9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400" b="0" i="1" u="none" strike="noStrike">
                          <a:solidFill>
                            <a:srgbClr val="808080"/>
                          </a:solidFill>
                          <a:effectLst/>
                          <a:latin typeface="Arial"/>
                        </a:rPr>
                        <a:t>4,0</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27,7</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3,4</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55,9</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4,6</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dirty="0" smtClean="0">
                          <a:effectLst/>
                          <a:latin typeface="Arial"/>
                        </a:rPr>
                        <a:t>Indonesi12</a:t>
                      </a:r>
                      <a:endParaRPr lang="en-US" sz="1400" b="0" i="0" u="none" strike="noStrike" dirty="0">
                        <a:effectLst/>
                        <a:latin typeface="Arial"/>
                      </a:endParaRP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uk-UA" sz="1400" b="0" i="0" u="none" strike="noStrike">
                          <a:effectLst/>
                          <a:latin typeface="Arial"/>
                        </a:rPr>
                        <a:t>33,4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a:effectLst/>
                          <a:latin typeface="Arial"/>
                        </a:rPr>
                        <a:t>26,8</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solidFill>
                      <a:srgbClr val="FFFFFF"/>
                    </a:solidFill>
                  </a:tcPr>
                </a:tc>
                <a:tc>
                  <a:txBody>
                    <a:bodyPr/>
                    <a:lstStyle/>
                    <a:p>
                      <a:pPr algn="ctr" fontAlgn="b"/>
                      <a:r>
                        <a:rPr lang="uk-UA" sz="1400" b="0" i="0" u="none" strike="noStrike">
                          <a:effectLst/>
                          <a:latin typeface="Arial"/>
                        </a:rPr>
                        <a:t>40,6</a:t>
                      </a:r>
                    </a:p>
                  </a:txBody>
                  <a:tcPr marL="11542" marR="11542" marT="11542" marB="0" anchor="b">
                    <a:lnL>
                      <a:noFill/>
                    </a:lnL>
                    <a:lnR>
                      <a:noFill/>
                    </a:lnR>
                    <a:lnT>
                      <a:noFill/>
                    </a:lnT>
                    <a:lnB>
                      <a:noFill/>
                    </a:lnB>
                    <a:solidFill>
                      <a:srgbClr val="FFFFFF"/>
                    </a:solidFill>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22,9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is-IS" sz="1400" b="0" i="1" u="none" strike="noStrike">
                          <a:solidFill>
                            <a:srgbClr val="808080"/>
                          </a:solidFill>
                          <a:effectLst/>
                          <a:latin typeface="Arial"/>
                        </a:rPr>
                        <a:t>3,2</a:t>
                      </a:r>
                    </a:p>
                  </a:txBody>
                  <a:tcPr marL="11542" marR="11542" marT="11542" marB="0" anchor="b">
                    <a:lnL>
                      <a:noFill/>
                    </a:lnL>
                    <a:lnR>
                      <a:noFill/>
                    </a:lnR>
                    <a:lnT>
                      <a:noFill/>
                    </a:lnT>
                    <a:lnB>
                      <a:noFill/>
                    </a:lnB>
                    <a:solidFill>
                      <a:srgbClr val="FFFFFF"/>
                    </a:solidFill>
                  </a:tcPr>
                </a:tc>
                <a:tc>
                  <a:txBody>
                    <a:bodyPr/>
                    <a:lstStyle/>
                    <a:p>
                      <a:pPr algn="ctr" fontAlgn="b"/>
                      <a:r>
                        <a:rPr lang="uk-UA" sz="1400" b="0" i="0" u="none" strike="noStrike">
                          <a:effectLst/>
                          <a:latin typeface="Arial"/>
                        </a:rPr>
                        <a:t>35,3</a:t>
                      </a:r>
                    </a:p>
                  </a:txBody>
                  <a:tcPr marL="11542" marR="11542" marT="11542" marB="0" anchor="b">
                    <a:lnL>
                      <a:noFill/>
                    </a:lnL>
                    <a:lnR>
                      <a:noFill/>
                    </a:lnR>
                    <a:lnT>
                      <a:noFill/>
                    </a:lnT>
                    <a:lnB>
                      <a:noFill/>
                    </a:lnB>
                    <a:solidFill>
                      <a:srgbClr val="FFFFFF"/>
                    </a:solidFill>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a:noFill/>
                    </a:lnR>
                    <a:lnT>
                      <a:noFill/>
                    </a:lnT>
                    <a:lnB>
                      <a:noFill/>
                    </a:lnB>
                    <a:solidFill>
                      <a:srgbClr val="FFFFFF"/>
                    </a:solidFill>
                  </a:tcPr>
                </a:tc>
                <a:tc>
                  <a:txBody>
                    <a:bodyPr/>
                    <a:lstStyle/>
                    <a:p>
                      <a:pPr algn="ctr" fontAlgn="b"/>
                      <a:r>
                        <a:rPr lang="uk-UA" sz="1400" b="0" i="0" u="none" strike="noStrike">
                          <a:effectLst/>
                          <a:latin typeface="Arial"/>
                        </a:rPr>
                        <a:t>50,6</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4,7</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a:effectLst/>
                          <a:latin typeface="Arial"/>
                        </a:rPr>
                        <a:t>Peru00</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de-DE" sz="1400" b="0" i="0" u="none" strike="noStrike">
                          <a:effectLst/>
                          <a:latin typeface="Arial"/>
                        </a:rPr>
                        <a:t>14,1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1,9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12,9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2,8</a:t>
                      </a:r>
                    </a:p>
                  </a:txBody>
                  <a:tcPr marL="11542" marR="11542" marT="11542" marB="0" anchor="b">
                    <a:lnL>
                      <a:noFill/>
                    </a:lnL>
                    <a:lnR>
                      <a:noFill/>
                    </a:lnR>
                    <a:lnT>
                      <a:noFill/>
                    </a:lnT>
                    <a:lnB>
                      <a:noFill/>
                    </a:lnB>
                    <a:solidFill>
                      <a:srgbClr val="FFFFFF"/>
                    </a:solidFill>
                  </a:tcPr>
                </a:tc>
                <a:tc>
                  <a:txBody>
                    <a:bodyPr/>
                    <a:lstStyle/>
                    <a:p>
                      <a:pPr algn="ctr" fontAlgn="b"/>
                      <a:r>
                        <a:rPr lang="en-US" sz="1400" b="0" i="0" u="none" strike="noStrike">
                          <a:effectLst/>
                          <a:latin typeface="Arial"/>
                        </a:rPr>
                        <a:t>15,5</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uk-UA" sz="1400" b="0" i="0" u="none" strike="noStrike">
                          <a:effectLst/>
                          <a:latin typeface="Arial"/>
                        </a:rPr>
                        <a:t>5,3</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a:noFill/>
                    </a:lnR>
                    <a:lnT>
                      <a:noFill/>
                    </a:lnT>
                    <a:lnB>
                      <a:noFill/>
                    </a:lnB>
                    <a:solidFill>
                      <a:srgbClr val="FFFFFF"/>
                    </a:solidFill>
                  </a:tcPr>
                </a:tc>
                <a:tc>
                  <a:txBody>
                    <a:bodyPr/>
                    <a:lstStyle/>
                    <a:p>
                      <a:pPr algn="ctr" fontAlgn="b"/>
                      <a:r>
                        <a:rPr lang="is-IS" sz="1400" b="0" i="0" u="none" strike="noStrike">
                          <a:effectLst/>
                          <a:latin typeface="Arial"/>
                        </a:rPr>
                        <a:t>13,2</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2,1</a:t>
                      </a:r>
                    </a:p>
                  </a:txBody>
                  <a:tcPr marL="11542" marR="11542" marT="11542" marB="0" anchor="b">
                    <a:lnL>
                      <a:noFill/>
                    </a:lnL>
                    <a:lnR>
                      <a:noFill/>
                    </a:lnR>
                    <a:lnT>
                      <a:noFill/>
                    </a:lnT>
                    <a:lnB>
                      <a:noFill/>
                    </a:lnB>
                    <a:solidFill>
                      <a:srgbClr val="FFFFFF"/>
                    </a:solidFill>
                  </a:tcPr>
                </a:tc>
                <a:tc>
                  <a:txBody>
                    <a:bodyPr/>
                    <a:lstStyle/>
                    <a:p>
                      <a:pPr algn="ctr" fontAlgn="b"/>
                      <a:r>
                        <a:rPr lang="uk-UA" sz="1400" b="0" i="0" u="none" strike="noStrike">
                          <a:effectLst/>
                          <a:latin typeface="Arial"/>
                        </a:rPr>
                        <a:t>33,6</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a:effectLst/>
                          <a:latin typeface="Arial"/>
                        </a:rPr>
                        <a:t>Peru09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27,9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nb-NO" sz="1400" b="0" i="1" u="none" strike="noStrike">
                          <a:solidFill>
                            <a:srgbClr val="808080"/>
                          </a:solidFill>
                          <a:effectLst/>
                          <a:latin typeface="Arial"/>
                        </a:rPr>
                        <a:t>2,0</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a:effectLst/>
                          <a:latin typeface="Arial"/>
                        </a:rPr>
                        <a:t>23,4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32,7</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uk-UA" sz="1400" b="0" i="0" u="none" strike="noStrike">
                          <a:effectLst/>
                          <a:latin typeface="Arial"/>
                        </a:rPr>
                        <a:t>10,4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a:noFill/>
                    </a:lnR>
                    <a:lnT>
                      <a:noFill/>
                    </a:lnT>
                    <a:lnB>
                      <a:noFill/>
                    </a:lnB>
                    <a:solidFill>
                      <a:srgbClr val="FFFFFF"/>
                    </a:solidFill>
                  </a:tcPr>
                </a:tc>
                <a:tc>
                  <a:txBody>
                    <a:bodyPr/>
                    <a:lstStyle/>
                    <a:p>
                      <a:pPr algn="ctr" fontAlgn="b"/>
                      <a:r>
                        <a:rPr lang="uk-UA" sz="1400" b="0" i="0" u="none" strike="noStrike">
                          <a:effectLst/>
                          <a:latin typeface="Arial"/>
                        </a:rPr>
                        <a:t>30,4</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57,7</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3,7</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a:effectLst/>
                          <a:latin typeface="Arial"/>
                        </a:rPr>
                        <a:t>Peru12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32,5</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a:effectLst/>
                          <a:latin typeface="Arial"/>
                        </a:rPr>
                        <a:t>27,4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37,7</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2,8</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a:effectLst/>
                          <a:latin typeface="Arial"/>
                        </a:rPr>
                        <a:t>13,8</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a:noFill/>
                    </a:lnR>
                    <a:lnT>
                      <a:noFill/>
                    </a:lnT>
                    <a:lnB>
                      <a:noFill/>
                    </a:lnB>
                    <a:solidFill>
                      <a:srgbClr val="FFFFFF"/>
                    </a:solidFill>
                  </a:tcPr>
                </a:tc>
                <a:tc>
                  <a:txBody>
                    <a:bodyPr/>
                    <a:lstStyle/>
                    <a:p>
                      <a:pPr algn="ctr" fontAlgn="b"/>
                      <a:r>
                        <a:rPr lang="uk-UA" sz="1400" b="0" i="0" u="none" strike="noStrike">
                          <a:effectLst/>
                          <a:latin typeface="Arial"/>
                        </a:rPr>
                        <a:t>38,1</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a:noFill/>
                    </a:lnR>
                    <a:lnT>
                      <a:noFill/>
                    </a:lnT>
                    <a:lnB>
                      <a:noFill/>
                    </a:lnB>
                    <a:solidFill>
                      <a:srgbClr val="FFFFFF"/>
                    </a:solidFill>
                  </a:tcPr>
                </a:tc>
                <a:tc>
                  <a:txBody>
                    <a:bodyPr/>
                    <a:lstStyle/>
                    <a:p>
                      <a:pPr algn="ctr" fontAlgn="b"/>
                      <a:r>
                        <a:rPr lang="uk-UA" sz="1400" b="0" i="0" u="none" strike="noStrike">
                          <a:effectLst/>
                          <a:latin typeface="Arial"/>
                        </a:rPr>
                        <a:t>58,8</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a:effectLst/>
                          <a:latin typeface="Arial"/>
                        </a:rPr>
                        <a:t>Turkey03</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dirty="0">
                          <a:effectLst/>
                          <a:latin typeface="Arial"/>
                        </a:rPr>
                        <a:t>25,3</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is-IS" sz="1400" b="0" i="0" u="none" strike="noStrike">
                          <a:effectLst/>
                          <a:latin typeface="Arial"/>
                        </a:rPr>
                        <a:t>24,4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400" b="0" i="1" u="none" strike="noStrike">
                          <a:solidFill>
                            <a:srgbClr val="808080"/>
                          </a:solidFill>
                          <a:effectLst/>
                          <a:latin typeface="Arial"/>
                        </a:rPr>
                        <a:t>4,0</a:t>
                      </a:r>
                    </a:p>
                  </a:txBody>
                  <a:tcPr marL="11542" marR="11542" marT="11542" marB="0" anchor="b">
                    <a:lnL>
                      <a:noFill/>
                    </a:lnL>
                    <a:lnR>
                      <a:noFill/>
                    </a:lnR>
                    <a:lnT>
                      <a:noFill/>
                    </a:lnT>
                    <a:lnB>
                      <a:noFill/>
                    </a:lnB>
                    <a:solidFill>
                      <a:srgbClr val="FFFFFF"/>
                    </a:solidFill>
                  </a:tcPr>
                </a:tc>
                <a:tc>
                  <a:txBody>
                    <a:bodyPr/>
                    <a:lstStyle/>
                    <a:p>
                      <a:pPr algn="ctr" fontAlgn="b"/>
                      <a:r>
                        <a:rPr lang="is-IS" sz="1400" b="0" i="0" u="none" strike="noStrike">
                          <a:effectLst/>
                          <a:latin typeface="Arial"/>
                        </a:rPr>
                        <a:t>26,3</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12,5</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32,7</a:t>
                      </a:r>
                    </a:p>
                  </a:txBody>
                  <a:tcPr marL="11542" marR="11542" marT="11542" marB="0" anchor="b">
                    <a:lnL>
                      <a:noFill/>
                    </a:lnL>
                    <a:lnR>
                      <a:noFill/>
                    </a:lnR>
                    <a:lnT>
                      <a:noFill/>
                    </a:lnT>
                    <a:lnB>
                      <a:noFill/>
                    </a:lnB>
                    <a:solidFill>
                      <a:srgbClr val="FFFFFF"/>
                    </a:solidFill>
                  </a:tcPr>
                </a:tc>
                <a:tc>
                  <a:txBody>
                    <a:bodyPr/>
                    <a:lstStyle/>
                    <a:p>
                      <a:pPr algn="ctr" fontAlgn="b"/>
                      <a:r>
                        <a:rPr lang="en-US" sz="1400" b="0" i="1" u="none" strike="noStrike">
                          <a:solidFill>
                            <a:srgbClr val="808080"/>
                          </a:solidFill>
                          <a:effectLst/>
                          <a:latin typeface="Arial"/>
                        </a:rPr>
                        <a:t>4,0</a:t>
                      </a:r>
                    </a:p>
                  </a:txBody>
                  <a:tcPr marL="11542" marR="11542" marT="11542" marB="0" anchor="b">
                    <a:lnL>
                      <a:noFill/>
                    </a:lnL>
                    <a:lnR>
                      <a:noFill/>
                    </a:lnR>
                    <a:lnT>
                      <a:noFill/>
                    </a:lnT>
                    <a:lnB>
                      <a:noFill/>
                    </a:lnB>
                    <a:solidFill>
                      <a:srgbClr val="FFFFFF"/>
                    </a:solidFill>
                  </a:tcPr>
                </a:tc>
                <a:tc>
                  <a:txBody>
                    <a:bodyPr/>
                    <a:lstStyle/>
                    <a:p>
                      <a:pPr algn="ctr" fontAlgn="b"/>
                      <a:r>
                        <a:rPr lang="cs-CZ" sz="1400" b="0" i="0" u="none" strike="noStrike">
                          <a:effectLst/>
                          <a:latin typeface="Arial"/>
                        </a:rPr>
                        <a:t>36,1</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5,3</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a:effectLst/>
                          <a:latin typeface="Arial"/>
                        </a:rPr>
                        <a:t>Turkey09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52,1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fi-FI" sz="1400" b="0" i="0" u="none" strike="noStrike">
                          <a:effectLst/>
                          <a:latin typeface="Arial"/>
                        </a:rPr>
                        <a:t>50,9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52,8</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3,4</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dirty="0">
                          <a:effectLst/>
                          <a:latin typeface="Arial"/>
                        </a:rPr>
                        <a:t>30,0</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solidFill>
                      <a:srgbClr val="FFFFFF"/>
                    </a:solidFill>
                  </a:tcPr>
                </a:tc>
                <a:tc>
                  <a:txBody>
                    <a:bodyPr/>
                    <a:lstStyle/>
                    <a:p>
                      <a:pPr algn="ctr" fontAlgn="b"/>
                      <a:r>
                        <a:rPr lang="cs-CZ" sz="1400" b="0" i="0" u="none" strike="noStrike">
                          <a:effectLst/>
                          <a:latin typeface="Arial"/>
                        </a:rPr>
                        <a:t>59,4</a:t>
                      </a:r>
                    </a:p>
                  </a:txBody>
                  <a:tcPr marL="11542" marR="11542" marT="11542" marB="0" anchor="b">
                    <a:lnL>
                      <a:noFill/>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3,6</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81,4</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a:noFill/>
                    </a:lnR>
                    <a:lnT>
                      <a:noFill/>
                    </a:lnT>
                    <a:lnB>
                      <a:noFill/>
                    </a:lnB>
                    <a:solidFill>
                      <a:srgbClr val="FFFFFF"/>
                    </a:solidFill>
                  </a:tcPr>
                </a:tc>
              </a:tr>
              <a:tr h="150049">
                <a:tc>
                  <a:txBody>
                    <a:bodyPr/>
                    <a:lstStyle/>
                    <a:p>
                      <a:pPr algn="l" fontAlgn="b"/>
                      <a:r>
                        <a:rPr lang="en-US" sz="1400" b="0" i="0" u="none" strike="noStrike" dirty="0">
                          <a:effectLst/>
                          <a:latin typeface="Arial"/>
                        </a:rPr>
                        <a:t>Turkey12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uk-UA" sz="1400" b="0" i="0" u="none" strike="noStrike">
                          <a:effectLst/>
                          <a:latin typeface="Arial"/>
                        </a:rPr>
                        <a:t>65,3</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dirty="0">
                          <a:solidFill>
                            <a:srgbClr val="808080"/>
                          </a:solidFill>
                          <a:effectLst/>
                          <a:latin typeface="Arial"/>
                        </a:rPr>
                        <a:t>2,2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cs-CZ" sz="1400" b="0" i="0" u="none" strike="noStrike">
                          <a:effectLst/>
                          <a:latin typeface="Arial"/>
                        </a:rPr>
                        <a:t>59,2</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2,9</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a:effectLst/>
                          <a:latin typeface="Arial"/>
                        </a:rPr>
                        <a:t>71,1</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cs-CZ" sz="1400" b="0" i="0" u="none" strike="noStrike">
                          <a:effectLst/>
                          <a:latin typeface="Arial"/>
                        </a:rPr>
                        <a:t>49,1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uk-UA" sz="1400" b="0" i="1" u="none" strike="noStrike">
                          <a:solidFill>
                            <a:srgbClr val="808080"/>
                          </a:solidFill>
                          <a:effectLst/>
                          <a:latin typeface="Arial"/>
                        </a:rPr>
                        <a:t>3,4</a:t>
                      </a:r>
                    </a:p>
                  </a:txBody>
                  <a:tcPr marL="11542" marR="11542" marT="11542" marB="0" anchor="b">
                    <a:lnL>
                      <a:noFill/>
                    </a:lnL>
                    <a:lnR>
                      <a:noFill/>
                    </a:lnR>
                    <a:lnT>
                      <a:noFill/>
                    </a:lnT>
                    <a:lnB>
                      <a:noFill/>
                    </a:lnB>
                    <a:solidFill>
                      <a:srgbClr val="FFFFFF"/>
                    </a:solidFill>
                  </a:tcPr>
                </a:tc>
                <a:tc>
                  <a:txBody>
                    <a:bodyPr/>
                    <a:lstStyle/>
                    <a:p>
                      <a:pPr algn="ctr" fontAlgn="b"/>
                      <a:r>
                        <a:rPr lang="fi-FI" sz="1400" b="0" i="0" u="none" strike="noStrike" dirty="0">
                          <a:effectLst/>
                          <a:latin typeface="Arial"/>
                        </a:rPr>
                        <a:t>72,4</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a:noFill/>
                    </a:lnR>
                    <a:lnT>
                      <a:noFill/>
                    </a:lnT>
                    <a:lnB>
                      <a:noFill/>
                    </a:lnB>
                    <a:solidFill>
                      <a:srgbClr val="FFFFFF"/>
                    </a:solidFill>
                  </a:tcPr>
                </a:tc>
                <a:tc>
                  <a:txBody>
                    <a:bodyPr/>
                    <a:lstStyle/>
                    <a:p>
                      <a:pPr algn="ctr" fontAlgn="b"/>
                      <a:r>
                        <a:rPr lang="cs-CZ" sz="1400" b="0" i="0" u="none" strike="noStrike">
                          <a:effectLst/>
                          <a:latin typeface="Arial"/>
                        </a:rPr>
                        <a:t>83,4</a:t>
                      </a:r>
                    </a:p>
                  </a:txBody>
                  <a:tcPr marL="11542" marR="11542" marT="11542" marB="0" anchor="b">
                    <a:lnL>
                      <a:noFill/>
                    </a:lnL>
                    <a:lnR>
                      <a:noFill/>
                    </a:lnR>
                    <a:lnT>
                      <a:noFill/>
                    </a:lnT>
                    <a:lnB>
                      <a:noFill/>
                    </a:lnB>
                    <a:solidFill>
                      <a:srgbClr val="FFFFFF"/>
                    </a:solidFill>
                  </a:tcPr>
                </a:tc>
                <a:tc>
                  <a:txBody>
                    <a:bodyPr/>
                    <a:lstStyle/>
                    <a:p>
                      <a:pPr algn="ctr" fontAlgn="b"/>
                      <a:r>
                        <a:rPr lang="fi-FI" sz="1400" b="0" i="1" u="none" strike="noStrike" dirty="0">
                          <a:solidFill>
                            <a:srgbClr val="808080"/>
                          </a:solidFill>
                          <a:effectLst/>
                          <a:latin typeface="Arial"/>
                        </a:rPr>
                        <a:t>2,9</a:t>
                      </a:r>
                    </a:p>
                  </a:txBody>
                  <a:tcPr marL="11542" marR="11542" marT="11542" marB="0" anchor="b">
                    <a:lnL>
                      <a:noFill/>
                    </a:lnL>
                    <a:lnR>
                      <a:noFill/>
                    </a:lnR>
                    <a:lnT>
                      <a:noFill/>
                    </a:lnT>
                    <a:lnB>
                      <a:noFill/>
                    </a:lnB>
                    <a:solidFill>
                      <a:srgbClr val="FFFFFF"/>
                    </a:solidFill>
                  </a:tcPr>
                </a:tc>
              </a:tr>
            </a:tbl>
          </a:graphicData>
        </a:graphic>
      </p:graphicFrame>
      <p:sp>
        <p:nvSpPr>
          <p:cNvPr id="6" name="Oval 5"/>
          <p:cNvSpPr/>
          <p:nvPr/>
        </p:nvSpPr>
        <p:spPr>
          <a:xfrm>
            <a:off x="1127604" y="2638639"/>
            <a:ext cx="514538" cy="693276"/>
          </a:xfrm>
          <a:prstGeom prst="ellipse">
            <a:avLst/>
          </a:prstGeom>
          <a:noFill/>
          <a:ln w="28575" cmpd="sng">
            <a:solidFill>
              <a:srgbClr val="FF008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1105708" y="1729015"/>
            <a:ext cx="514538" cy="273718"/>
          </a:xfrm>
          <a:prstGeom prst="ellipse">
            <a:avLst/>
          </a:prstGeom>
          <a:noFill/>
          <a:ln w="28575" cmpd="sng">
            <a:solidFill>
              <a:srgbClr val="FF008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1022734" y="5914366"/>
            <a:ext cx="619407" cy="775297"/>
          </a:xfrm>
          <a:prstGeom prst="ellipse">
            <a:avLst/>
          </a:prstGeom>
          <a:noFill/>
          <a:ln w="28575" cmpd="sng">
            <a:solidFill>
              <a:srgbClr val="FF008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1022734" y="5034644"/>
            <a:ext cx="514538" cy="273718"/>
          </a:xfrm>
          <a:prstGeom prst="ellipse">
            <a:avLst/>
          </a:prstGeom>
          <a:noFill/>
          <a:ln w="28575" cmpd="sng">
            <a:solidFill>
              <a:srgbClr val="FF008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134434" y="843051"/>
            <a:ext cx="5145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782892" y="843051"/>
            <a:ext cx="5145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5134434" y="2875457"/>
            <a:ext cx="5145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7782892" y="2875457"/>
            <a:ext cx="5145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5134434" y="4112661"/>
            <a:ext cx="5145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7782892" y="4112661"/>
            <a:ext cx="5920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5134434" y="6145067"/>
            <a:ext cx="5145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7782892" y="6145067"/>
            <a:ext cx="592038" cy="273718"/>
          </a:xfrm>
          <a:prstGeom prst="ellipse">
            <a:avLst/>
          </a:prstGeom>
          <a:noFill/>
          <a:ln w="28575" cmpd="sng">
            <a:solidFill>
              <a:srgbClr val="66CC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30240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500"/>
                                        <p:tgtEl>
                                          <p:spTgt spid="10"/>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heel(1)">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heel(1)">
                                      <p:cBhvr>
                                        <p:cTn id="35" dur="500"/>
                                        <p:tgtEl>
                                          <p:spTgt spid="14"/>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heel(1)">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heel(1)">
                                      <p:cBhvr>
                                        <p:cTn id="43" dur="500"/>
                                        <p:tgtEl>
                                          <p:spTgt spid="12"/>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heel(1)">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heel(1)">
                                      <p:cBhvr>
                                        <p:cTn id="51" dur="500"/>
                                        <p:tgtEl>
                                          <p:spTgt spid="16"/>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heel(1)">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39848" y="3900526"/>
            <a:ext cx="6604150" cy="295747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54202"/>
            <a:ext cx="8229600" cy="853079"/>
          </a:xfrm>
          <a:solidFill>
            <a:srgbClr val="FF0080"/>
          </a:solidFill>
        </p:spPr>
        <p:txBody>
          <a:bodyPr/>
          <a:lstStyle/>
          <a:p>
            <a:r>
              <a:rPr lang="en-US" dirty="0" smtClean="0">
                <a:solidFill>
                  <a:srgbClr val="FFFFFF"/>
                </a:solidFill>
              </a:rPr>
              <a:t>Access to literacy rates (Level 2+)</a:t>
            </a:r>
            <a:endParaRPr lang="en-US" dirty="0">
              <a:solidFill>
                <a:srgbClr val="FFFF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212990153"/>
              </p:ext>
            </p:extLst>
          </p:nvPr>
        </p:nvGraphicFramePr>
        <p:xfrm>
          <a:off x="0" y="1007281"/>
          <a:ext cx="9143998" cy="2893245"/>
        </p:xfrm>
        <a:graphic>
          <a:graphicData uri="http://schemas.openxmlformats.org/drawingml/2006/table">
            <a:tbl>
              <a:tblPr/>
              <a:tblGrid>
                <a:gridCol w="987502"/>
                <a:gridCol w="679708"/>
                <a:gridCol w="679708"/>
                <a:gridCol w="679708"/>
                <a:gridCol w="679708"/>
                <a:gridCol w="679708"/>
                <a:gridCol w="679708"/>
                <a:gridCol w="679708"/>
                <a:gridCol w="679708"/>
                <a:gridCol w="679708"/>
                <a:gridCol w="679708"/>
                <a:gridCol w="679708"/>
                <a:gridCol w="679708"/>
              </a:tblGrid>
              <a:tr h="150049">
                <a:tc gridSpan="5">
                  <a:txBody>
                    <a:bodyPr/>
                    <a:lstStyle/>
                    <a:p>
                      <a:pPr algn="l" fontAlgn="b"/>
                      <a:endParaRPr lang="en-US" sz="1400" b="0" i="0" u="none" strike="noStrike" dirty="0">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400" b="0" i="0" u="none" strike="noStrike">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400" b="0" i="1" u="none" strike="noStrike">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dirty="0">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400" b="0" i="1" u="none" strike="noStrike">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400" b="0" i="1" u="none" strike="noStrike">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400" b="0" i="1" u="none" strike="noStrike">
                        <a:solidFill>
                          <a:srgbClr val="808080"/>
                        </a:solidFill>
                        <a:effectLst/>
                        <a:latin typeface="Arial"/>
                      </a:endParaRPr>
                    </a:p>
                  </a:txBody>
                  <a:tcPr marL="11542" marR="11542" marT="11542" marB="0" anchor="b">
                    <a:lnL>
                      <a:noFill/>
                    </a:lnL>
                    <a:lnR>
                      <a:noFill/>
                    </a:lnR>
                    <a:lnT>
                      <a:noFill/>
                    </a:lnT>
                    <a:lnB w="6350" cap="flat" cmpd="sng" algn="ctr">
                      <a:solidFill>
                        <a:srgbClr val="000000"/>
                      </a:solidFill>
                      <a:prstDash val="solid"/>
                      <a:round/>
                      <a:headEnd type="none" w="med" len="med"/>
                      <a:tailEnd type="none" w="med" len="med"/>
                    </a:lnB>
                  </a:tcPr>
                </a:tc>
              </a:tr>
              <a:tr h="150049">
                <a:tc>
                  <a:txBody>
                    <a:bodyPr/>
                    <a:lstStyle/>
                    <a:p>
                      <a:pPr algn="l" fontAlgn="b"/>
                      <a:r>
                        <a:rPr lang="en-US" sz="1200" b="1" i="0" u="none" strike="noStrike" dirty="0">
                          <a:effectLst/>
                          <a:latin typeface="Arial"/>
                        </a:rPr>
                        <a:t>Country</a:t>
                      </a:r>
                    </a:p>
                  </a:txBody>
                  <a:tcPr marL="11542" marR="11542" marT="1154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Arial"/>
                        </a:rPr>
                        <a:t>National</a:t>
                      </a:r>
                    </a:p>
                  </a:txBody>
                  <a:tcPr marL="11542" marR="11542" marT="1154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Arial"/>
                        </a:rPr>
                        <a:t>Males</a:t>
                      </a:r>
                    </a:p>
                  </a:txBody>
                  <a:tcPr marL="11542" marR="11542" marT="1154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1" u="none" strike="noStrike" dirty="0">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Arial"/>
                        </a:rPr>
                        <a:t>Females</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Arial"/>
                        </a:rPr>
                        <a:t>Poor40</a:t>
                      </a:r>
                    </a:p>
                  </a:txBody>
                  <a:tcPr marL="11542" marR="11542" marT="1154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Arial"/>
                        </a:rPr>
                        <a:t>Mid40</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1" u="none" strike="noStrike">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0" u="none" strike="noStrike" dirty="0">
                          <a:effectLst/>
                          <a:latin typeface="Arial"/>
                        </a:rPr>
                        <a:t>Rich20</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200" b="1" i="1" u="none" strike="noStrike" dirty="0">
                          <a:solidFill>
                            <a:srgbClr val="808080"/>
                          </a:solidFill>
                          <a:effectLst/>
                          <a:latin typeface="Arial"/>
                        </a:rPr>
                        <a:t>SE</a:t>
                      </a:r>
                    </a:p>
                  </a:txBody>
                  <a:tcPr marL="11542" marR="11542" marT="11542"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150049">
                <a:tc>
                  <a:txBody>
                    <a:bodyPr/>
                    <a:lstStyle/>
                    <a:p>
                      <a:pPr algn="l" fontAlgn="b"/>
                      <a:r>
                        <a:rPr lang="en-US" sz="1400" b="0" i="0" u="none" strike="noStrike">
                          <a:effectLst/>
                          <a:latin typeface="Arial"/>
                        </a:rPr>
                        <a:t>Colombia06</a:t>
                      </a:r>
                    </a:p>
                  </a:txBody>
                  <a:tcPr marL="11542" marR="11542" marT="11542"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0" u="none" strike="noStrike">
                          <a:effectLst/>
                          <a:latin typeface="Arial"/>
                        </a:rPr>
                        <a:t>27,9</a:t>
                      </a:r>
                    </a:p>
                  </a:txBody>
                  <a:tcPr marL="11542" marR="11542" marT="11542"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is-IS" sz="1400" b="0" i="0" u="none" strike="noStrike">
                          <a:effectLst/>
                          <a:latin typeface="Arial"/>
                        </a:rPr>
                        <a:t>24,6</a:t>
                      </a:r>
                    </a:p>
                  </a:txBody>
                  <a:tcPr marL="11542" marR="11542" marT="11542"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a:solidFill>
                            <a:srgbClr val="808080"/>
                          </a:solidFill>
                          <a:effectLst/>
                          <a:latin typeface="Arial"/>
                        </a:rPr>
                        <a:t>2,9</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effectLst/>
                          <a:latin typeface="Arial"/>
                        </a:rPr>
                        <a:t>31,0</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nb-NO" sz="1400" b="0" i="0" u="none" strike="noStrike" dirty="0">
                          <a:effectLst/>
                          <a:latin typeface="Arial"/>
                        </a:rPr>
                        <a:t>12,0</a:t>
                      </a:r>
                    </a:p>
                  </a:txBody>
                  <a:tcPr marL="11542" marR="11542" marT="11542"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uk-UA" sz="1400" b="0" i="1" u="none" strike="noStrike">
                          <a:solidFill>
                            <a:srgbClr val="808080"/>
                          </a:solidFill>
                          <a:effectLst/>
                          <a:latin typeface="Arial"/>
                        </a:rPr>
                        <a:t>3,3</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0" u="none" strike="noStrike" dirty="0">
                          <a:effectLst/>
                          <a:latin typeface="Arial"/>
                        </a:rPr>
                        <a:t>31,4</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uk-UA" sz="1400" b="0" i="1" u="none" strike="noStrike">
                          <a:solidFill>
                            <a:srgbClr val="808080"/>
                          </a:solidFill>
                          <a:effectLst/>
                          <a:latin typeface="Arial"/>
                        </a:rPr>
                        <a:t>3,3</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0" u="none" strike="noStrike">
                          <a:effectLst/>
                          <a:latin typeface="Arial"/>
                        </a:rPr>
                        <a:t>52,3</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fi-FI" sz="1400" b="0" i="1" u="none" strike="noStrike">
                          <a:solidFill>
                            <a:srgbClr val="808080"/>
                          </a:solidFill>
                          <a:effectLst/>
                          <a:latin typeface="Arial"/>
                        </a:rPr>
                        <a:t>2,9</a:t>
                      </a:r>
                    </a:p>
                  </a:txBody>
                  <a:tcPr marL="11542" marR="11542" marT="11542" marB="0" anchor="b">
                    <a:lnL>
                      <a:noFill/>
                    </a:lnL>
                    <a:lnR>
                      <a:noFill/>
                    </a:lnR>
                    <a:lnT w="25400" cap="flat" cmpd="dbl" algn="ctr">
                      <a:solidFill>
                        <a:srgbClr val="000000"/>
                      </a:solidFill>
                      <a:prstDash val="solid"/>
                      <a:round/>
                      <a:headEnd type="none" w="med" len="med"/>
                      <a:tailEnd type="none" w="med" len="med"/>
                    </a:lnT>
                    <a:lnB>
                      <a:noFill/>
                    </a:lnB>
                  </a:tcPr>
                </a:tc>
              </a:tr>
              <a:tr h="150049">
                <a:tc>
                  <a:txBody>
                    <a:bodyPr/>
                    <a:lstStyle/>
                    <a:p>
                      <a:pPr algn="l" fontAlgn="b"/>
                      <a:r>
                        <a:rPr lang="en-US" sz="1400" b="0" i="0" u="none" strike="noStrike">
                          <a:effectLst/>
                          <a:latin typeface="Arial"/>
                        </a:rPr>
                        <a:t>Colombia09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37,9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uk-UA" sz="1400" b="0" i="0" u="none" strike="noStrike">
                          <a:effectLst/>
                          <a:latin typeface="Arial"/>
                        </a:rPr>
                        <a:t>34,1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41,7</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cs-CZ" sz="1400" b="0" i="0" u="none" strike="noStrike">
                          <a:effectLst/>
                          <a:latin typeface="Arial"/>
                        </a:rPr>
                        <a:t>19,5</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42,2</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a:noFill/>
                    </a:lnR>
                    <a:lnT>
                      <a:noFill/>
                    </a:lnT>
                    <a:lnB>
                      <a:noFill/>
                    </a:lnB>
                  </a:tcPr>
                </a:tc>
                <a:tc>
                  <a:txBody>
                    <a:bodyPr/>
                    <a:lstStyle/>
                    <a:p>
                      <a:pPr algn="ctr" fontAlgn="b"/>
                      <a:r>
                        <a:rPr lang="is-IS" sz="1400" b="0" i="0" u="none" strike="noStrike">
                          <a:effectLst/>
                          <a:latin typeface="Arial"/>
                        </a:rPr>
                        <a:t>66,2</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a:noFill/>
                    </a:lnR>
                    <a:lnT>
                      <a:noFill/>
                    </a:lnT>
                    <a:lnB>
                      <a:noFill/>
                    </a:lnB>
                  </a:tcPr>
                </a:tc>
              </a:tr>
              <a:tr h="150049">
                <a:tc>
                  <a:txBody>
                    <a:bodyPr/>
                    <a:lstStyle/>
                    <a:p>
                      <a:pPr algn="l" fontAlgn="b"/>
                      <a:r>
                        <a:rPr lang="en-US" sz="1400" b="0" i="0" u="none" strike="noStrike" dirty="0" smtClean="0">
                          <a:effectLst/>
                          <a:latin typeface="Arial"/>
                        </a:rPr>
                        <a:t>Indones03</a:t>
                      </a:r>
                      <a:endParaRPr lang="en-US" sz="1400" b="0" i="0" u="none" strike="noStrike" dirty="0">
                        <a:effectLst/>
                        <a:latin typeface="Arial"/>
                      </a:endParaRP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23,2</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18,7</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a:noFill/>
                    </a:lnR>
                    <a:lnT>
                      <a:noFill/>
                    </a:lnT>
                    <a:lnB>
                      <a:noFill/>
                    </a:lnB>
                  </a:tcPr>
                </a:tc>
                <a:tc>
                  <a:txBody>
                    <a:bodyPr/>
                    <a:lstStyle/>
                    <a:p>
                      <a:pPr algn="ctr" fontAlgn="b"/>
                      <a:r>
                        <a:rPr lang="en-US" sz="1400" b="0" i="0" u="none" strike="noStrike">
                          <a:effectLst/>
                          <a:latin typeface="Arial"/>
                        </a:rPr>
                        <a:t>28,0</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3,3</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12,6</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tcPr>
                </a:tc>
                <a:tc>
                  <a:txBody>
                    <a:bodyPr/>
                    <a:lstStyle/>
                    <a:p>
                      <a:pPr algn="ctr" fontAlgn="b"/>
                      <a:r>
                        <a:rPr lang="is-IS" sz="1400" b="0" i="0" u="none" strike="noStrike">
                          <a:effectLst/>
                          <a:latin typeface="Arial"/>
                        </a:rPr>
                        <a:t>26,4</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3,7</a:t>
                      </a:r>
                    </a:p>
                  </a:txBody>
                  <a:tcPr marL="11542" marR="11542" marT="11542" marB="0" anchor="b">
                    <a:lnL>
                      <a:noFill/>
                    </a:lnL>
                    <a:lnR>
                      <a:noFill/>
                    </a:lnR>
                    <a:lnT>
                      <a:noFill/>
                    </a:lnT>
                    <a:lnB>
                      <a:noFill/>
                    </a:lnB>
                  </a:tcPr>
                </a:tc>
                <a:tc>
                  <a:txBody>
                    <a:bodyPr/>
                    <a:lstStyle/>
                    <a:p>
                      <a:pPr algn="ctr" fontAlgn="b"/>
                      <a:r>
                        <a:rPr lang="en-US" sz="1400" b="0" i="0" u="none" strike="noStrike">
                          <a:effectLst/>
                          <a:latin typeface="Arial"/>
                        </a:rPr>
                        <a:t>38,0</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tcPr>
                </a:tc>
              </a:tr>
              <a:tr h="150049">
                <a:tc>
                  <a:txBody>
                    <a:bodyPr/>
                    <a:lstStyle/>
                    <a:p>
                      <a:pPr algn="l" fontAlgn="b"/>
                      <a:r>
                        <a:rPr lang="en-US" sz="1400" b="0" i="0" u="none" strike="noStrike" dirty="0" smtClean="0">
                          <a:effectLst/>
                          <a:latin typeface="Arial"/>
                        </a:rPr>
                        <a:t>Indones06</a:t>
                      </a:r>
                      <a:endParaRPr lang="en-US" sz="1400" b="0" i="0" u="none" strike="noStrike" dirty="0">
                        <a:effectLst/>
                        <a:latin typeface="Arial"/>
                      </a:endParaRP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28,2</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3,7</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24,9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5,4</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31,9</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14,9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1" u="none" strike="noStrike">
                          <a:solidFill>
                            <a:srgbClr val="808080"/>
                          </a:solidFill>
                          <a:effectLst/>
                          <a:latin typeface="Arial"/>
                        </a:rPr>
                        <a:t>4,0</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27,7</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3,4</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55,9</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4,6</a:t>
                      </a:r>
                    </a:p>
                  </a:txBody>
                  <a:tcPr marL="11542" marR="11542" marT="11542" marB="0" anchor="b">
                    <a:lnL>
                      <a:noFill/>
                    </a:lnL>
                    <a:lnR>
                      <a:noFill/>
                    </a:lnR>
                    <a:lnT>
                      <a:noFill/>
                    </a:lnT>
                    <a:lnB>
                      <a:noFill/>
                    </a:lnB>
                  </a:tcPr>
                </a:tc>
              </a:tr>
              <a:tr h="150049">
                <a:tc>
                  <a:txBody>
                    <a:bodyPr/>
                    <a:lstStyle/>
                    <a:p>
                      <a:pPr algn="l" fontAlgn="b"/>
                      <a:r>
                        <a:rPr lang="en-US" sz="1400" b="0" i="0" u="none" strike="noStrike" dirty="0" smtClean="0">
                          <a:effectLst/>
                          <a:latin typeface="Arial"/>
                        </a:rPr>
                        <a:t>Indones12</a:t>
                      </a:r>
                      <a:endParaRPr lang="en-US" sz="1400" b="0" i="0" u="none" strike="noStrike" dirty="0">
                        <a:effectLst/>
                        <a:latin typeface="Arial"/>
                      </a:endParaRP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uk-UA" sz="1400" b="0" i="0" u="none" strike="noStrike">
                          <a:effectLst/>
                          <a:latin typeface="Arial"/>
                        </a:rPr>
                        <a:t>33,4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26,8</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tcPr>
                </a:tc>
                <a:tc>
                  <a:txBody>
                    <a:bodyPr/>
                    <a:lstStyle/>
                    <a:p>
                      <a:pPr algn="ctr" fontAlgn="b"/>
                      <a:r>
                        <a:rPr lang="uk-UA" sz="1400" b="0" i="0" u="none" strike="noStrike">
                          <a:effectLst/>
                          <a:latin typeface="Arial"/>
                        </a:rPr>
                        <a:t>40,6</a:t>
                      </a:r>
                    </a:p>
                  </a:txBody>
                  <a:tcPr marL="11542" marR="11542" marT="11542" marB="0" anchor="b">
                    <a:lnL>
                      <a:noFill/>
                    </a:lnL>
                    <a:lnR>
                      <a:noFill/>
                    </a:lnR>
                    <a:lnT>
                      <a:noFill/>
                    </a:lnT>
                    <a:lnB>
                      <a:noFill/>
                    </a:lnB>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22,9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is-IS" sz="1400" b="0" i="1" u="none" strike="noStrike">
                          <a:solidFill>
                            <a:srgbClr val="808080"/>
                          </a:solidFill>
                          <a:effectLst/>
                          <a:latin typeface="Arial"/>
                        </a:rPr>
                        <a:t>3,2</a:t>
                      </a:r>
                    </a:p>
                  </a:txBody>
                  <a:tcPr marL="11542" marR="11542" marT="11542" marB="0" anchor="b">
                    <a:lnL>
                      <a:noFill/>
                    </a:lnL>
                    <a:lnR>
                      <a:noFill/>
                    </a:lnR>
                    <a:lnT>
                      <a:noFill/>
                    </a:lnT>
                    <a:lnB>
                      <a:noFill/>
                    </a:lnB>
                  </a:tcPr>
                </a:tc>
                <a:tc>
                  <a:txBody>
                    <a:bodyPr/>
                    <a:lstStyle/>
                    <a:p>
                      <a:pPr algn="ctr" fontAlgn="b"/>
                      <a:r>
                        <a:rPr lang="uk-UA" sz="1400" b="0" i="0" u="none" strike="noStrike">
                          <a:effectLst/>
                          <a:latin typeface="Arial"/>
                        </a:rPr>
                        <a:t>35,3</a:t>
                      </a:r>
                    </a:p>
                  </a:txBody>
                  <a:tcPr marL="11542" marR="11542" marT="11542" marB="0" anchor="b">
                    <a:lnL>
                      <a:noFill/>
                    </a:lnL>
                    <a:lnR>
                      <a:noFill/>
                    </a:lnR>
                    <a:lnT>
                      <a:noFill/>
                    </a:lnT>
                    <a:lnB>
                      <a:noFill/>
                    </a:lnB>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a:noFill/>
                    </a:lnR>
                    <a:lnT>
                      <a:noFill/>
                    </a:lnT>
                    <a:lnB>
                      <a:noFill/>
                    </a:lnB>
                  </a:tcPr>
                </a:tc>
                <a:tc>
                  <a:txBody>
                    <a:bodyPr/>
                    <a:lstStyle/>
                    <a:p>
                      <a:pPr algn="ctr" fontAlgn="b"/>
                      <a:r>
                        <a:rPr lang="uk-UA" sz="1400" b="0" i="0" u="none" strike="noStrike">
                          <a:effectLst/>
                          <a:latin typeface="Arial"/>
                        </a:rPr>
                        <a:t>50,6</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4,7</a:t>
                      </a:r>
                    </a:p>
                  </a:txBody>
                  <a:tcPr marL="11542" marR="11542" marT="11542" marB="0" anchor="b">
                    <a:lnL>
                      <a:noFill/>
                    </a:lnL>
                    <a:lnR>
                      <a:noFill/>
                    </a:lnR>
                    <a:lnT>
                      <a:noFill/>
                    </a:lnT>
                    <a:lnB>
                      <a:noFill/>
                    </a:lnB>
                  </a:tcPr>
                </a:tc>
              </a:tr>
              <a:tr h="150049">
                <a:tc>
                  <a:txBody>
                    <a:bodyPr/>
                    <a:lstStyle/>
                    <a:p>
                      <a:pPr algn="l" fontAlgn="b"/>
                      <a:r>
                        <a:rPr lang="en-US" sz="1400" b="0" i="0" u="none" strike="noStrike">
                          <a:effectLst/>
                          <a:latin typeface="Arial"/>
                        </a:rPr>
                        <a:t>Peru00</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de-DE" sz="1400" b="0" i="0" u="none" strike="noStrike">
                          <a:effectLst/>
                          <a:latin typeface="Arial"/>
                        </a:rPr>
                        <a:t>14,1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1,9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12,9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2,8</a:t>
                      </a:r>
                    </a:p>
                  </a:txBody>
                  <a:tcPr marL="11542" marR="11542" marT="11542" marB="0" anchor="b">
                    <a:lnL>
                      <a:noFill/>
                    </a:lnL>
                    <a:lnR>
                      <a:noFill/>
                    </a:lnR>
                    <a:lnT>
                      <a:noFill/>
                    </a:lnT>
                    <a:lnB>
                      <a:noFill/>
                    </a:lnB>
                  </a:tcPr>
                </a:tc>
                <a:tc>
                  <a:txBody>
                    <a:bodyPr/>
                    <a:lstStyle/>
                    <a:p>
                      <a:pPr algn="ctr" fontAlgn="b"/>
                      <a:r>
                        <a:rPr lang="en-US" sz="1400" b="0" i="0" u="none" strike="noStrike">
                          <a:effectLst/>
                          <a:latin typeface="Arial"/>
                        </a:rPr>
                        <a:t>15,5</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uk-UA" sz="1400" b="0" i="0" u="none" strike="noStrike">
                          <a:effectLst/>
                          <a:latin typeface="Arial"/>
                        </a:rPr>
                        <a:t>5,3</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a:noFill/>
                    </a:lnR>
                    <a:lnT>
                      <a:noFill/>
                    </a:lnT>
                    <a:lnB>
                      <a:noFill/>
                    </a:lnB>
                  </a:tcPr>
                </a:tc>
                <a:tc>
                  <a:txBody>
                    <a:bodyPr/>
                    <a:lstStyle/>
                    <a:p>
                      <a:pPr algn="ctr" fontAlgn="b"/>
                      <a:r>
                        <a:rPr lang="is-IS" sz="1400" b="0" i="0" u="none" strike="noStrike">
                          <a:effectLst/>
                          <a:latin typeface="Arial"/>
                        </a:rPr>
                        <a:t>13,2</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2,1</a:t>
                      </a:r>
                    </a:p>
                  </a:txBody>
                  <a:tcPr marL="11542" marR="11542" marT="11542" marB="0" anchor="b">
                    <a:lnL>
                      <a:noFill/>
                    </a:lnL>
                    <a:lnR>
                      <a:noFill/>
                    </a:lnR>
                    <a:lnT>
                      <a:noFill/>
                    </a:lnT>
                    <a:lnB>
                      <a:noFill/>
                    </a:lnB>
                  </a:tcPr>
                </a:tc>
                <a:tc>
                  <a:txBody>
                    <a:bodyPr/>
                    <a:lstStyle/>
                    <a:p>
                      <a:pPr algn="ctr" fontAlgn="b"/>
                      <a:r>
                        <a:rPr lang="uk-UA" sz="1400" b="0" i="0" u="none" strike="noStrike">
                          <a:effectLst/>
                          <a:latin typeface="Arial"/>
                        </a:rPr>
                        <a:t>33,6</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a:noFill/>
                    </a:lnR>
                    <a:lnT>
                      <a:noFill/>
                    </a:lnT>
                    <a:lnB>
                      <a:noFill/>
                    </a:lnB>
                  </a:tcPr>
                </a:tc>
              </a:tr>
              <a:tr h="150049">
                <a:tc>
                  <a:txBody>
                    <a:bodyPr/>
                    <a:lstStyle/>
                    <a:p>
                      <a:pPr algn="l" fontAlgn="b"/>
                      <a:r>
                        <a:rPr lang="en-US" sz="1400" b="0" i="0" u="none" strike="noStrike">
                          <a:effectLst/>
                          <a:latin typeface="Arial"/>
                        </a:rPr>
                        <a:t>Peru09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27,9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nb-NO" sz="1400" b="0" i="1" u="none" strike="noStrike">
                          <a:solidFill>
                            <a:srgbClr val="808080"/>
                          </a:solidFill>
                          <a:effectLst/>
                          <a:latin typeface="Arial"/>
                        </a:rPr>
                        <a:t>2,0</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23,4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32,7</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2,6</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uk-UA" sz="1400" b="0" i="0" u="none" strike="noStrike">
                          <a:effectLst/>
                          <a:latin typeface="Arial"/>
                        </a:rPr>
                        <a:t>10,4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a:noFill/>
                    </a:lnR>
                    <a:lnT>
                      <a:noFill/>
                    </a:lnT>
                    <a:lnB>
                      <a:noFill/>
                    </a:lnB>
                  </a:tcPr>
                </a:tc>
                <a:tc>
                  <a:txBody>
                    <a:bodyPr/>
                    <a:lstStyle/>
                    <a:p>
                      <a:pPr algn="ctr" fontAlgn="b"/>
                      <a:r>
                        <a:rPr lang="uk-UA" sz="1400" b="0" i="0" u="none" strike="noStrike">
                          <a:effectLst/>
                          <a:latin typeface="Arial"/>
                        </a:rPr>
                        <a:t>30,4</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2,4</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57,7</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3,7</a:t>
                      </a:r>
                    </a:p>
                  </a:txBody>
                  <a:tcPr marL="11542" marR="11542" marT="11542" marB="0" anchor="b">
                    <a:lnL>
                      <a:noFill/>
                    </a:lnL>
                    <a:lnR>
                      <a:noFill/>
                    </a:lnR>
                    <a:lnT>
                      <a:noFill/>
                    </a:lnT>
                    <a:lnB>
                      <a:noFill/>
                    </a:lnB>
                  </a:tcPr>
                </a:tc>
              </a:tr>
              <a:tr h="150049">
                <a:tc>
                  <a:txBody>
                    <a:bodyPr/>
                    <a:lstStyle/>
                    <a:p>
                      <a:pPr algn="l" fontAlgn="b"/>
                      <a:r>
                        <a:rPr lang="en-US" sz="1400" b="0" i="0" u="none" strike="noStrike">
                          <a:effectLst/>
                          <a:latin typeface="Arial"/>
                        </a:rPr>
                        <a:t>Peru12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32,5</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27,4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37,7</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2,8</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13,8</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2,2</a:t>
                      </a:r>
                    </a:p>
                  </a:txBody>
                  <a:tcPr marL="11542" marR="11542" marT="11542" marB="0" anchor="b">
                    <a:lnL>
                      <a:noFill/>
                    </a:lnL>
                    <a:lnR>
                      <a:noFill/>
                    </a:lnR>
                    <a:lnT>
                      <a:noFill/>
                    </a:lnT>
                    <a:lnB>
                      <a:noFill/>
                    </a:lnB>
                  </a:tcPr>
                </a:tc>
                <a:tc>
                  <a:txBody>
                    <a:bodyPr/>
                    <a:lstStyle/>
                    <a:p>
                      <a:pPr algn="ctr" fontAlgn="b"/>
                      <a:r>
                        <a:rPr lang="uk-UA" sz="1400" b="0" i="0" u="none" strike="noStrike">
                          <a:effectLst/>
                          <a:latin typeface="Arial"/>
                        </a:rPr>
                        <a:t>38,1</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a:noFill/>
                    </a:lnR>
                    <a:lnT>
                      <a:noFill/>
                    </a:lnT>
                    <a:lnB>
                      <a:noFill/>
                    </a:lnB>
                  </a:tcPr>
                </a:tc>
                <a:tc>
                  <a:txBody>
                    <a:bodyPr/>
                    <a:lstStyle/>
                    <a:p>
                      <a:pPr algn="ctr" fontAlgn="b"/>
                      <a:r>
                        <a:rPr lang="uk-UA" sz="1400" b="0" i="0" u="none" strike="noStrike">
                          <a:effectLst/>
                          <a:latin typeface="Arial"/>
                        </a:rPr>
                        <a:t>58,8</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tcPr>
                </a:tc>
              </a:tr>
              <a:tr h="150049">
                <a:tc>
                  <a:txBody>
                    <a:bodyPr/>
                    <a:lstStyle/>
                    <a:p>
                      <a:pPr algn="l" fontAlgn="b"/>
                      <a:r>
                        <a:rPr lang="en-US" sz="1400" b="0" i="0" u="none" strike="noStrike">
                          <a:effectLst/>
                          <a:latin typeface="Arial"/>
                        </a:rPr>
                        <a:t>Turkey03</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25,3</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3,1</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is-IS" sz="1400" b="0" i="0" u="none" strike="noStrike">
                          <a:effectLst/>
                          <a:latin typeface="Arial"/>
                        </a:rPr>
                        <a:t>24,4</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1" u="none" strike="noStrike">
                          <a:solidFill>
                            <a:srgbClr val="808080"/>
                          </a:solidFill>
                          <a:effectLst/>
                          <a:latin typeface="Arial"/>
                        </a:rPr>
                        <a:t>4,0</a:t>
                      </a:r>
                    </a:p>
                  </a:txBody>
                  <a:tcPr marL="11542" marR="11542" marT="11542" marB="0" anchor="b">
                    <a:lnL>
                      <a:noFill/>
                    </a:lnL>
                    <a:lnR>
                      <a:noFill/>
                    </a:lnR>
                    <a:lnT>
                      <a:noFill/>
                    </a:lnT>
                    <a:lnB>
                      <a:noFill/>
                    </a:lnB>
                  </a:tcPr>
                </a:tc>
                <a:tc>
                  <a:txBody>
                    <a:bodyPr/>
                    <a:lstStyle/>
                    <a:p>
                      <a:pPr algn="ctr" fontAlgn="b"/>
                      <a:r>
                        <a:rPr lang="is-IS" sz="1400" b="0" i="0" u="none" strike="noStrike">
                          <a:effectLst/>
                          <a:latin typeface="Arial"/>
                        </a:rPr>
                        <a:t>26,3</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12,5</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32,7</a:t>
                      </a:r>
                    </a:p>
                  </a:txBody>
                  <a:tcPr marL="11542" marR="11542" marT="11542" marB="0" anchor="b">
                    <a:lnL>
                      <a:noFill/>
                    </a:lnL>
                    <a:lnR>
                      <a:noFill/>
                    </a:lnR>
                    <a:lnT>
                      <a:noFill/>
                    </a:lnT>
                    <a:lnB>
                      <a:noFill/>
                    </a:lnB>
                  </a:tcPr>
                </a:tc>
                <a:tc>
                  <a:txBody>
                    <a:bodyPr/>
                    <a:lstStyle/>
                    <a:p>
                      <a:pPr algn="ctr" fontAlgn="b"/>
                      <a:r>
                        <a:rPr lang="en-US" sz="1400" b="0" i="1" u="none" strike="noStrike">
                          <a:solidFill>
                            <a:srgbClr val="808080"/>
                          </a:solidFill>
                          <a:effectLst/>
                          <a:latin typeface="Arial"/>
                        </a:rPr>
                        <a:t>4,0</a:t>
                      </a:r>
                    </a:p>
                  </a:txBody>
                  <a:tcPr marL="11542" marR="11542" marT="11542" marB="0" anchor="b">
                    <a:lnL>
                      <a:noFill/>
                    </a:lnL>
                    <a:lnR>
                      <a:noFill/>
                    </a:lnR>
                    <a:lnT>
                      <a:noFill/>
                    </a:lnT>
                    <a:lnB>
                      <a:noFill/>
                    </a:lnB>
                  </a:tcPr>
                </a:tc>
                <a:tc>
                  <a:txBody>
                    <a:bodyPr/>
                    <a:lstStyle/>
                    <a:p>
                      <a:pPr algn="ctr" fontAlgn="b"/>
                      <a:r>
                        <a:rPr lang="cs-CZ" sz="1400" b="0" i="0" u="none" strike="noStrike">
                          <a:effectLst/>
                          <a:latin typeface="Arial"/>
                        </a:rPr>
                        <a:t>36,1</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5,3</a:t>
                      </a:r>
                    </a:p>
                  </a:txBody>
                  <a:tcPr marL="11542" marR="11542" marT="11542" marB="0" anchor="b">
                    <a:lnL>
                      <a:noFill/>
                    </a:lnL>
                    <a:lnR>
                      <a:noFill/>
                    </a:lnR>
                    <a:lnT>
                      <a:noFill/>
                    </a:lnT>
                    <a:lnB>
                      <a:noFill/>
                    </a:lnB>
                  </a:tcPr>
                </a:tc>
              </a:tr>
              <a:tr h="150049">
                <a:tc>
                  <a:txBody>
                    <a:bodyPr/>
                    <a:lstStyle/>
                    <a:p>
                      <a:pPr algn="l" fontAlgn="b"/>
                      <a:r>
                        <a:rPr lang="en-US" sz="1400" b="0" i="0" u="none" strike="noStrike">
                          <a:effectLst/>
                          <a:latin typeface="Arial"/>
                        </a:rPr>
                        <a:t>Turkey09</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52,1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FI" sz="1400" b="0" i="0" u="none" strike="noStrike">
                          <a:effectLst/>
                          <a:latin typeface="Arial"/>
                        </a:rPr>
                        <a:t>50,9</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1" u="none" strike="noStrike">
                          <a:solidFill>
                            <a:srgbClr val="808080"/>
                          </a:solidFill>
                          <a:effectLst/>
                          <a:latin typeface="Arial"/>
                        </a:rPr>
                        <a:t>3,0</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52,8</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3,4</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effectLst/>
                          <a:latin typeface="Arial"/>
                        </a:rPr>
                        <a:t>30,0</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3,8</a:t>
                      </a:r>
                    </a:p>
                  </a:txBody>
                  <a:tcPr marL="11542" marR="11542" marT="11542" marB="0" anchor="b">
                    <a:lnL>
                      <a:noFill/>
                    </a:lnL>
                    <a:lnR>
                      <a:noFill/>
                    </a:lnR>
                    <a:lnT>
                      <a:noFill/>
                    </a:lnT>
                    <a:lnB>
                      <a:noFill/>
                    </a:lnB>
                  </a:tcPr>
                </a:tc>
                <a:tc>
                  <a:txBody>
                    <a:bodyPr/>
                    <a:lstStyle/>
                    <a:p>
                      <a:pPr algn="ctr" fontAlgn="b"/>
                      <a:r>
                        <a:rPr lang="cs-CZ" sz="1400" b="0" i="0" u="none" strike="noStrike">
                          <a:effectLst/>
                          <a:latin typeface="Arial"/>
                        </a:rPr>
                        <a:t>59,4</a:t>
                      </a:r>
                    </a:p>
                  </a:txBody>
                  <a:tcPr marL="11542" marR="11542" marT="11542" marB="0" anchor="b">
                    <a:lnL>
                      <a:noFill/>
                    </a:lnL>
                    <a:lnR>
                      <a:noFill/>
                    </a:lnR>
                    <a:lnT>
                      <a:noFill/>
                    </a:lnT>
                    <a:lnB>
                      <a:noFill/>
                    </a:lnB>
                  </a:tcPr>
                </a:tc>
                <a:tc>
                  <a:txBody>
                    <a:bodyPr/>
                    <a:lstStyle/>
                    <a:p>
                      <a:pPr algn="ctr" fontAlgn="b"/>
                      <a:r>
                        <a:rPr lang="uk-UA" sz="1400" b="0" i="1" u="none" strike="noStrike">
                          <a:solidFill>
                            <a:srgbClr val="808080"/>
                          </a:solidFill>
                          <a:effectLst/>
                          <a:latin typeface="Arial"/>
                        </a:rPr>
                        <a:t>3,6</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81,4</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2,5</a:t>
                      </a:r>
                    </a:p>
                  </a:txBody>
                  <a:tcPr marL="11542" marR="11542" marT="11542" marB="0" anchor="b">
                    <a:lnL>
                      <a:noFill/>
                    </a:lnL>
                    <a:lnR>
                      <a:noFill/>
                    </a:lnR>
                    <a:lnT>
                      <a:noFill/>
                    </a:lnT>
                    <a:lnB>
                      <a:noFill/>
                    </a:lnB>
                  </a:tcPr>
                </a:tc>
              </a:tr>
              <a:tr h="150049">
                <a:tc>
                  <a:txBody>
                    <a:bodyPr/>
                    <a:lstStyle/>
                    <a:p>
                      <a:pPr algn="l" fontAlgn="b"/>
                      <a:r>
                        <a:rPr lang="en-US" sz="1400" b="0" i="0" u="none" strike="noStrike" dirty="0">
                          <a:effectLst/>
                          <a:latin typeface="Arial"/>
                        </a:rPr>
                        <a:t>Turkey12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uk-UA" sz="1400" b="0" i="0" u="none" strike="noStrike">
                          <a:effectLst/>
                          <a:latin typeface="Arial"/>
                        </a:rPr>
                        <a:t>65,3</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dirty="0">
                          <a:solidFill>
                            <a:srgbClr val="808080"/>
                          </a:solidFill>
                          <a:effectLst/>
                          <a:latin typeface="Arial"/>
                        </a:rPr>
                        <a:t>2,2</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cs-CZ" sz="1400" b="0" i="0" u="none" strike="noStrike">
                          <a:effectLst/>
                          <a:latin typeface="Arial"/>
                        </a:rPr>
                        <a:t>59,2</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FI" sz="1400" b="0" i="1" u="none" strike="noStrike">
                          <a:solidFill>
                            <a:srgbClr val="808080"/>
                          </a:solidFill>
                          <a:effectLst/>
                          <a:latin typeface="Arial"/>
                        </a:rPr>
                        <a:t>2,9</a:t>
                      </a:r>
                    </a:p>
                  </a:txBody>
                  <a:tcPr marL="11542" marR="11542" marT="11542" marB="0" anchor="b">
                    <a:lnL>
                      <a:noFill/>
                    </a:lnL>
                    <a:lnR>
                      <a:noFill/>
                    </a:lnR>
                    <a:lnT>
                      <a:noFill/>
                    </a:lnT>
                    <a:lnB>
                      <a:noFill/>
                    </a:lnB>
                  </a:tcPr>
                </a:tc>
                <a:tc>
                  <a:txBody>
                    <a:bodyPr/>
                    <a:lstStyle/>
                    <a:p>
                      <a:pPr algn="ctr" fontAlgn="b"/>
                      <a:r>
                        <a:rPr lang="fi-FI" sz="1400" b="0" i="0" u="none" strike="noStrike">
                          <a:effectLst/>
                          <a:latin typeface="Arial"/>
                        </a:rPr>
                        <a:t>71,1</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cs-CZ" sz="1400" b="0" i="0" u="none" strike="noStrike">
                          <a:effectLst/>
                          <a:latin typeface="Arial"/>
                        </a:rPr>
                        <a:t>49,1</a:t>
                      </a:r>
                    </a:p>
                  </a:txBody>
                  <a:tcPr marL="11542" marR="11542" marT="11542"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uk-UA" sz="1400" b="0" i="1" u="none" strike="noStrike">
                          <a:solidFill>
                            <a:srgbClr val="808080"/>
                          </a:solidFill>
                          <a:effectLst/>
                          <a:latin typeface="Arial"/>
                        </a:rPr>
                        <a:t>3,4</a:t>
                      </a:r>
                    </a:p>
                  </a:txBody>
                  <a:tcPr marL="11542" marR="11542" marT="11542" marB="0" anchor="b">
                    <a:lnL>
                      <a:noFill/>
                    </a:lnL>
                    <a:lnR>
                      <a:noFill/>
                    </a:lnR>
                    <a:lnT>
                      <a:noFill/>
                    </a:lnT>
                    <a:lnB>
                      <a:noFill/>
                    </a:lnB>
                  </a:tcPr>
                </a:tc>
                <a:tc>
                  <a:txBody>
                    <a:bodyPr/>
                    <a:lstStyle/>
                    <a:p>
                      <a:pPr algn="ctr" fontAlgn="b"/>
                      <a:r>
                        <a:rPr lang="fi-FI" sz="1400" b="0" i="0" u="none" strike="noStrike" dirty="0">
                          <a:effectLst/>
                          <a:latin typeface="Arial"/>
                        </a:rPr>
                        <a:t>72,4</a:t>
                      </a:r>
                    </a:p>
                  </a:txBody>
                  <a:tcPr marL="11542" marR="11542" marT="11542" marB="0" anchor="b">
                    <a:lnL>
                      <a:noFill/>
                    </a:lnL>
                    <a:lnR>
                      <a:noFill/>
                    </a:lnR>
                    <a:lnT>
                      <a:noFill/>
                    </a:lnT>
                    <a:lnB>
                      <a:noFill/>
                    </a:lnB>
                  </a:tcPr>
                </a:tc>
                <a:tc>
                  <a:txBody>
                    <a:bodyPr/>
                    <a:lstStyle/>
                    <a:p>
                      <a:pPr algn="ctr" fontAlgn="b"/>
                      <a:r>
                        <a:rPr lang="fi-FI" sz="1400" b="0" i="1" u="none" strike="noStrike">
                          <a:solidFill>
                            <a:srgbClr val="808080"/>
                          </a:solidFill>
                          <a:effectLst/>
                          <a:latin typeface="Arial"/>
                        </a:rPr>
                        <a:t>2,7</a:t>
                      </a:r>
                    </a:p>
                  </a:txBody>
                  <a:tcPr marL="11542" marR="11542" marT="11542" marB="0" anchor="b">
                    <a:lnL>
                      <a:noFill/>
                    </a:lnL>
                    <a:lnR>
                      <a:noFill/>
                    </a:lnR>
                    <a:lnT>
                      <a:noFill/>
                    </a:lnT>
                    <a:lnB>
                      <a:noFill/>
                    </a:lnB>
                  </a:tcPr>
                </a:tc>
                <a:tc>
                  <a:txBody>
                    <a:bodyPr/>
                    <a:lstStyle/>
                    <a:p>
                      <a:pPr algn="ctr" fontAlgn="b"/>
                      <a:r>
                        <a:rPr lang="cs-CZ" sz="1400" b="0" i="0" u="none" strike="noStrike">
                          <a:effectLst/>
                          <a:latin typeface="Arial"/>
                        </a:rPr>
                        <a:t>83,4</a:t>
                      </a:r>
                    </a:p>
                  </a:txBody>
                  <a:tcPr marL="11542" marR="11542" marT="11542" marB="0" anchor="b">
                    <a:lnL>
                      <a:noFill/>
                    </a:lnL>
                    <a:lnR>
                      <a:noFill/>
                    </a:lnR>
                    <a:lnT>
                      <a:noFill/>
                    </a:lnT>
                    <a:lnB>
                      <a:noFill/>
                    </a:lnB>
                  </a:tcPr>
                </a:tc>
                <a:tc>
                  <a:txBody>
                    <a:bodyPr/>
                    <a:lstStyle/>
                    <a:p>
                      <a:pPr algn="ctr" fontAlgn="b"/>
                      <a:r>
                        <a:rPr lang="fi-FI" sz="1400" b="0" i="1" u="none" strike="noStrike" dirty="0">
                          <a:solidFill>
                            <a:srgbClr val="808080"/>
                          </a:solidFill>
                          <a:effectLst/>
                          <a:latin typeface="Arial"/>
                        </a:rPr>
                        <a:t>2,9</a:t>
                      </a:r>
                    </a:p>
                  </a:txBody>
                  <a:tcPr marL="11542" marR="11542" marT="11542" marB="0" anchor="b">
                    <a:lnL>
                      <a:noFill/>
                    </a:lnL>
                    <a:lnR>
                      <a:noFill/>
                    </a:lnR>
                    <a:lnT>
                      <a:noFill/>
                    </a:lnT>
                    <a:lnB>
                      <a:noFill/>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848596143"/>
              </p:ext>
            </p:extLst>
          </p:nvPr>
        </p:nvGraphicFramePr>
        <p:xfrm>
          <a:off x="2704065" y="4061971"/>
          <a:ext cx="6218664" cy="2712719"/>
        </p:xfrm>
        <a:graphic>
          <a:graphicData uri="http://schemas.openxmlformats.org/drawingml/2006/table">
            <a:tbl>
              <a:tblPr/>
              <a:tblGrid>
                <a:gridCol w="1014624"/>
                <a:gridCol w="867340"/>
                <a:gridCol w="867340"/>
                <a:gridCol w="867340"/>
                <a:gridCol w="867340"/>
                <a:gridCol w="867340"/>
                <a:gridCol w="867340"/>
              </a:tblGrid>
              <a:tr h="198602">
                <a:tc>
                  <a:txBody>
                    <a:bodyPr/>
                    <a:lstStyle/>
                    <a:p>
                      <a:pPr algn="l" fontAlgn="b"/>
                      <a:r>
                        <a:rPr lang="sk-SK" sz="1200" b="1" i="0" u="none" strike="noStrike" dirty="0">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400" b="1" i="0" u="none" strike="noStrike" dirty="0">
                          <a:effectLst/>
                          <a:latin typeface="Arial"/>
                        </a:rPr>
                        <a:t>National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Males</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Females</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Poor40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Mid40</a:t>
                      </a:r>
                    </a:p>
                  </a:txBody>
                  <a:tcPr marL="12700" marR="12700" marT="1270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400" b="1" i="0" u="none" strike="noStrike" dirty="0">
                          <a:effectLst/>
                          <a:latin typeface="Arial"/>
                        </a:rPr>
                        <a:t>Rich20</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r h="198602">
                <a:tc>
                  <a:txBody>
                    <a:bodyPr/>
                    <a:lstStyle/>
                    <a:p>
                      <a:pPr algn="l" fontAlgn="b"/>
                      <a:r>
                        <a:rPr lang="en-US" sz="1200" b="0" i="0" u="none" strike="noStrike">
                          <a:effectLst/>
                          <a:latin typeface="Arial"/>
                        </a:rPr>
                        <a:t>Colombia06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tc>
                  <a:txBody>
                    <a:bodyPr/>
                    <a:lstStyle/>
                    <a:p>
                      <a:pPr algn="ctr" fontAlgn="b"/>
                      <a:endParaRPr lang="en-US" sz="1400" b="0" i="0" u="none" strike="noStrike">
                        <a:effectLst/>
                        <a:latin typeface="Arial"/>
                      </a:endParaRPr>
                    </a:p>
                  </a:txBody>
                  <a:tcPr marL="12700" marR="12700" marT="1270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r>
              <a:tr h="198602">
                <a:tc>
                  <a:txBody>
                    <a:bodyPr/>
                    <a:lstStyle/>
                    <a:p>
                      <a:pPr algn="l" fontAlgn="b"/>
                      <a:r>
                        <a:rPr lang="en-US" sz="1200" b="0" i="0" u="none" strike="noStrike">
                          <a:effectLst/>
                          <a:latin typeface="Arial"/>
                        </a:rPr>
                        <a:t>Colombia09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uk-UA" sz="1400" b="0" i="0" u="none" strike="noStrike">
                          <a:effectLst/>
                          <a:latin typeface="Arial"/>
                        </a:rPr>
                        <a:t>10,1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FE4CA"/>
                    </a:solidFill>
                  </a:tcPr>
                </a:tc>
                <a:tc>
                  <a:txBody>
                    <a:bodyPr/>
                    <a:lstStyle/>
                    <a:p>
                      <a:pPr algn="ctr" fontAlgn="b"/>
                      <a:r>
                        <a:rPr lang="cs-CZ" sz="1400" b="0" i="0" u="none" strike="noStrike">
                          <a:effectLst/>
                          <a:latin typeface="Arial"/>
                        </a:rPr>
                        <a:t>9,6</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BE8D5"/>
                    </a:solidFill>
                  </a:tcPr>
                </a:tc>
                <a:tc>
                  <a:txBody>
                    <a:bodyPr/>
                    <a:lstStyle/>
                    <a:p>
                      <a:pPr algn="ctr" fontAlgn="b"/>
                      <a:r>
                        <a:rPr lang="fi-FI" sz="1400" b="0" i="0" u="none" strike="noStrike">
                          <a:effectLst/>
                          <a:latin typeface="Arial"/>
                        </a:rPr>
                        <a:t>10,7</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AFDDBD"/>
                    </a:solidFill>
                  </a:tcPr>
                </a:tc>
                <a:tc>
                  <a:txBody>
                    <a:bodyPr/>
                    <a:lstStyle/>
                    <a:p>
                      <a:pPr algn="ctr" fontAlgn="b"/>
                      <a:r>
                        <a:rPr lang="ru-RU" sz="1400" b="0" i="0" u="none" strike="noStrike" dirty="0">
                          <a:effectLst/>
                          <a:latin typeface="Arial"/>
                        </a:rPr>
                        <a:t>7,5</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r>
                        <a:rPr lang="fi-FI" sz="1400" b="0" i="0" u="none" strike="noStrike" dirty="0">
                          <a:effectLst/>
                          <a:latin typeface="Arial"/>
                        </a:rPr>
                        <a:t>10,7</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solidFill>
                      <a:srgbClr val="AFDDBC"/>
                    </a:solidFill>
                  </a:tcPr>
                </a:tc>
                <a:tc>
                  <a:txBody>
                    <a:bodyPr/>
                    <a:lstStyle/>
                    <a:p>
                      <a:pPr algn="ctr" fontAlgn="b"/>
                      <a:r>
                        <a:rPr lang="is-IS" sz="1400" b="0" i="0" u="none" strike="noStrike" dirty="0">
                          <a:effectLst/>
                          <a:latin typeface="Arial"/>
                        </a:rPr>
                        <a:t>13,8</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3BE7B"/>
                    </a:solidFill>
                  </a:tcPr>
                </a:tc>
              </a:tr>
              <a:tr h="198602">
                <a:tc>
                  <a:txBody>
                    <a:bodyPr/>
                    <a:lstStyle/>
                    <a:p>
                      <a:pPr algn="l" fontAlgn="b"/>
                      <a:r>
                        <a:rPr lang="en-US" sz="1200" b="0" i="0" u="none" strike="noStrike">
                          <a:effectLst/>
                          <a:latin typeface="Arial"/>
                        </a:rPr>
                        <a:t>Indonesia03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8602">
                <a:tc>
                  <a:txBody>
                    <a:bodyPr/>
                    <a:lstStyle/>
                    <a:p>
                      <a:pPr algn="l" fontAlgn="b"/>
                      <a:r>
                        <a:rPr lang="en-US" sz="1200" b="0" i="0" u="none" strike="noStrike">
                          <a:effectLst/>
                          <a:latin typeface="Arial"/>
                        </a:rPr>
                        <a:t>Indonesia06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effectLst/>
                        <a:latin typeface="Arial"/>
                      </a:endParaRPr>
                    </a:p>
                  </a:txBody>
                  <a:tcPr marL="12700" marR="12700" marT="12700" marB="0" anchor="b">
                    <a:lnL>
                      <a:noFill/>
                    </a:lnL>
                    <a:lnR>
                      <a:noFill/>
                    </a:lnR>
                    <a:lnT>
                      <a:noFill/>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r>
              <a:tr h="198602">
                <a:tc>
                  <a:txBody>
                    <a:bodyPr/>
                    <a:lstStyle/>
                    <a:p>
                      <a:pPr algn="l" fontAlgn="b"/>
                      <a:r>
                        <a:rPr lang="en-US" sz="1200" b="0" i="0" u="none" strike="noStrike">
                          <a:effectLst/>
                          <a:latin typeface="Arial"/>
                        </a:rPr>
                        <a:t>Indonesia12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effectLst/>
                          <a:latin typeface="Arial"/>
                        </a:rPr>
                        <a:t>10,2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6E0C2"/>
                    </a:solidFill>
                  </a:tcPr>
                </a:tc>
                <a:tc>
                  <a:txBody>
                    <a:bodyPr/>
                    <a:lstStyle/>
                    <a:p>
                      <a:pPr algn="ctr" fontAlgn="b"/>
                      <a:r>
                        <a:rPr lang="uk-UA" sz="1400" b="0" i="0" u="none" strike="noStrike">
                          <a:effectLst/>
                          <a:latin typeface="Arial"/>
                        </a:rPr>
                        <a:t>8,1</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r>
                        <a:rPr lang="fi-FI" sz="1400" b="0" i="0" u="none" strike="noStrike">
                          <a:effectLst/>
                          <a:latin typeface="Arial"/>
                        </a:rPr>
                        <a:t>12,6</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uk-UA" sz="1400" b="0" i="0" u="none" strike="noStrike">
                          <a:effectLst/>
                          <a:latin typeface="Arial"/>
                        </a:rPr>
                        <a:t>10,3</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B1DEBE"/>
                    </a:solidFill>
                  </a:tcPr>
                </a:tc>
                <a:tc>
                  <a:txBody>
                    <a:bodyPr/>
                    <a:lstStyle/>
                    <a:p>
                      <a:pPr algn="ctr" fontAlgn="b"/>
                      <a:r>
                        <a:rPr lang="fi-FI" sz="1400" b="0" i="0" u="none" strike="noStrike">
                          <a:effectLst/>
                          <a:latin typeface="Arial"/>
                        </a:rPr>
                        <a:t>8,9</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solidFill>
                      <a:srgbClr val="E2F2E9"/>
                    </a:solidFill>
                  </a:tcPr>
                </a:tc>
                <a:tc>
                  <a:txBody>
                    <a:bodyPr/>
                    <a:lstStyle/>
                    <a:p>
                      <a:pPr algn="ctr" fontAlgn="b"/>
                      <a:r>
                        <a:rPr lang="fi-FI" sz="1400" b="0" i="0" u="none" strike="noStrike">
                          <a:effectLst/>
                          <a:latin typeface="Arial"/>
                        </a:rPr>
                        <a:t>12,6</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4BF7C"/>
                    </a:solidFill>
                  </a:tcPr>
                </a:tc>
              </a:tr>
              <a:tr h="198602">
                <a:tc>
                  <a:txBody>
                    <a:bodyPr/>
                    <a:lstStyle/>
                    <a:p>
                      <a:pPr algn="l" fontAlgn="b"/>
                      <a:r>
                        <a:rPr lang="en-US" sz="1200" b="0" i="0" u="none" strike="noStrike">
                          <a:effectLst/>
                          <a:latin typeface="Arial"/>
                        </a:rPr>
                        <a:t>Peru00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dirty="0">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8602">
                <a:tc>
                  <a:txBody>
                    <a:bodyPr/>
                    <a:lstStyle/>
                    <a:p>
                      <a:pPr algn="l" fontAlgn="b"/>
                      <a:r>
                        <a:rPr lang="en-US" sz="1200" b="0" i="0" u="none" strike="noStrike">
                          <a:effectLst/>
                          <a:latin typeface="Arial"/>
                        </a:rPr>
                        <a:t>Peru09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effectLst/>
                        <a:latin typeface="Arial"/>
                      </a:endParaRPr>
                    </a:p>
                  </a:txBody>
                  <a:tcPr marL="12700" marR="12700" marT="12700" marB="0" anchor="b">
                    <a:lnL>
                      <a:noFill/>
                    </a:lnL>
                    <a:lnR>
                      <a:noFill/>
                    </a:lnR>
                    <a:lnT>
                      <a:noFill/>
                    </a:lnT>
                    <a:lnB>
                      <a:noFill/>
                    </a:lnB>
                  </a:tcPr>
                </a:tc>
                <a:tc>
                  <a:txBody>
                    <a:bodyPr/>
                    <a:lstStyle/>
                    <a:p>
                      <a:pPr algn="ctr" fontAlgn="b"/>
                      <a:r>
                        <a:rPr lang="sk-SK" sz="1400" b="0" i="0" u="none" strike="noStrike" dirty="0">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r>
              <a:tr h="198602">
                <a:tc>
                  <a:txBody>
                    <a:bodyPr/>
                    <a:lstStyle/>
                    <a:p>
                      <a:pPr algn="l" fontAlgn="b"/>
                      <a:r>
                        <a:rPr lang="en-US" sz="1200" b="0" i="0" u="none" strike="noStrike">
                          <a:effectLst/>
                          <a:latin typeface="Arial"/>
                        </a:rPr>
                        <a:t>Peru12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is-IS" sz="1400" b="0" i="0" u="none" strike="noStrike">
                          <a:effectLst/>
                          <a:latin typeface="Arial"/>
                        </a:rPr>
                        <a:t>18,4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A2D8B1"/>
                    </a:solidFill>
                  </a:tcPr>
                </a:tc>
                <a:tc>
                  <a:txBody>
                    <a:bodyPr/>
                    <a:lstStyle/>
                    <a:p>
                      <a:pPr algn="ctr" fontAlgn="b"/>
                      <a:r>
                        <a:rPr lang="de-DE" sz="1400" b="0" i="0" u="none" strike="noStrike">
                          <a:effectLst/>
                          <a:latin typeface="Arial"/>
                        </a:rPr>
                        <a:t>14,5</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5E6D0"/>
                    </a:solidFill>
                  </a:tcPr>
                </a:tc>
                <a:tc>
                  <a:txBody>
                    <a:bodyPr/>
                    <a:lstStyle/>
                    <a:p>
                      <a:pPr algn="ctr" fontAlgn="b"/>
                      <a:r>
                        <a:rPr lang="is-IS" sz="1400" b="0" i="0" u="none" strike="noStrike">
                          <a:effectLst/>
                          <a:latin typeface="Arial"/>
                        </a:rPr>
                        <a:t>22,3</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7FCA93"/>
                    </a:solidFill>
                  </a:tcPr>
                </a:tc>
                <a:tc>
                  <a:txBody>
                    <a:bodyPr/>
                    <a:lstStyle/>
                    <a:p>
                      <a:pPr algn="ctr" fontAlgn="b"/>
                      <a:r>
                        <a:rPr lang="en-US" sz="1400" b="0" i="0" u="none" strike="noStrike">
                          <a:effectLst/>
                          <a:latin typeface="Arial"/>
                        </a:rPr>
                        <a:t>8,5</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r>
                        <a:rPr lang="fi-FI" sz="1400" b="0" i="0" u="none" strike="noStrike">
                          <a:effectLst/>
                          <a:latin typeface="Arial"/>
                        </a:rPr>
                        <a:t>24,9</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solidFill>
                      <a:srgbClr val="67C07E"/>
                    </a:solidFill>
                  </a:tcPr>
                </a:tc>
                <a:tc>
                  <a:txBody>
                    <a:bodyPr/>
                    <a:lstStyle/>
                    <a:p>
                      <a:pPr algn="ctr" fontAlgn="b"/>
                      <a:r>
                        <a:rPr lang="is-IS" sz="1400" b="0" i="0" u="none" strike="noStrike" dirty="0">
                          <a:effectLst/>
                          <a:latin typeface="Arial"/>
                        </a:rPr>
                        <a:t>25,3</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3BE7B"/>
                    </a:solidFill>
                  </a:tcPr>
                </a:tc>
              </a:tr>
              <a:tr h="198602">
                <a:tc>
                  <a:txBody>
                    <a:bodyPr/>
                    <a:lstStyle/>
                    <a:p>
                      <a:pPr algn="l" fontAlgn="b"/>
                      <a:r>
                        <a:rPr lang="en-US" sz="1200" b="0" i="0" u="none" strike="noStrike">
                          <a:effectLst/>
                          <a:latin typeface="Arial"/>
                        </a:rPr>
                        <a:t>Turkey03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a:effectLst/>
                          <a:latin typeface="Arial"/>
                        </a:rPr>
                        <a:t> </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sk-SK" sz="1400" b="0" i="0" u="none" strike="noStrike" dirty="0">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8602">
                <a:tc>
                  <a:txBody>
                    <a:bodyPr/>
                    <a:lstStyle/>
                    <a:p>
                      <a:pPr algn="l" fontAlgn="b"/>
                      <a:r>
                        <a:rPr lang="en-US" sz="1200" b="0" i="0" u="none" strike="noStrike">
                          <a:effectLst/>
                          <a:latin typeface="Arial"/>
                        </a:rPr>
                        <a:t>Turkey09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sk-SK" sz="1400" b="0" i="0" u="none" strike="noStrike">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sk-SK" sz="1400" b="0" i="0" u="none" strike="noStrike">
                          <a:effectLst/>
                          <a:latin typeface="Arial"/>
                        </a:rPr>
                        <a:t> </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400" b="0" i="0" u="none" strike="noStrike">
                        <a:effectLst/>
                        <a:latin typeface="Arial"/>
                      </a:endParaRPr>
                    </a:p>
                  </a:txBody>
                  <a:tcPr marL="12700" marR="12700" marT="12700" marB="0" anchor="b">
                    <a:lnL>
                      <a:noFill/>
                    </a:lnL>
                    <a:lnR>
                      <a:noFill/>
                    </a:lnR>
                    <a:lnT>
                      <a:noFill/>
                    </a:lnT>
                    <a:lnB>
                      <a:noFill/>
                    </a:lnB>
                  </a:tcPr>
                </a:tc>
                <a:tc>
                  <a:txBody>
                    <a:bodyPr/>
                    <a:lstStyle/>
                    <a:p>
                      <a:pPr algn="ctr" fontAlgn="b"/>
                      <a:r>
                        <a:rPr lang="sk-SK" sz="1400" b="0" i="0" u="none" strike="noStrike" dirty="0">
                          <a:effectLst/>
                          <a:latin typeface="Arial"/>
                        </a:rPr>
                        <a:t> </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r>
              <a:tr h="198602">
                <a:tc>
                  <a:txBody>
                    <a:bodyPr/>
                    <a:lstStyle/>
                    <a:p>
                      <a:pPr algn="l" fontAlgn="b"/>
                      <a:r>
                        <a:rPr lang="en-US" sz="1200" b="0" i="0" u="none" strike="noStrike" dirty="0">
                          <a:effectLst/>
                          <a:latin typeface="Arial"/>
                        </a:rPr>
                        <a:t>Turkey12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Arial"/>
                        </a:rPr>
                        <a:t>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DE3C9"/>
                    </a:solidFill>
                  </a:tcPr>
                </a:tc>
                <a:tc>
                  <a:txBody>
                    <a:bodyPr/>
                    <a:lstStyle/>
                    <a:p>
                      <a:pPr algn="ctr" fontAlgn="b"/>
                      <a:r>
                        <a:rPr lang="uk-UA" sz="1400" b="0" i="0" u="none" strike="noStrike">
                          <a:effectLst/>
                          <a:latin typeface="Arial"/>
                        </a:rPr>
                        <a:t>34,8</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r>
                        <a:rPr lang="uk-UA" sz="1400" b="0" i="0" u="none" strike="noStrike">
                          <a:effectLst/>
                          <a:latin typeface="Arial"/>
                        </a:rPr>
                        <a:t>44,8</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2CB96"/>
                    </a:solidFill>
                  </a:tcPr>
                </a:tc>
                <a:tc>
                  <a:txBody>
                    <a:bodyPr/>
                    <a:lstStyle/>
                    <a:p>
                      <a:pPr algn="ctr" fontAlgn="b"/>
                      <a:r>
                        <a:rPr lang="cs-CZ" sz="1400" b="0" i="0" u="none" strike="noStrike">
                          <a:effectLst/>
                          <a:latin typeface="Arial"/>
                        </a:rPr>
                        <a:t>36,6</a:t>
                      </a: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E7F4ED"/>
                    </a:solidFill>
                  </a:tcPr>
                </a:tc>
                <a:tc>
                  <a:txBody>
                    <a:bodyPr/>
                    <a:lstStyle/>
                    <a:p>
                      <a:pPr algn="ctr" fontAlgn="b"/>
                      <a:r>
                        <a:rPr lang="fi-FI" sz="1400" b="0" i="0" u="none" strike="noStrike">
                          <a:effectLst/>
                          <a:latin typeface="Arial"/>
                        </a:rPr>
                        <a:t>39,7</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solidFill>
                      <a:srgbClr val="C0E4CC"/>
                    </a:solidFill>
                  </a:tcPr>
                </a:tc>
                <a:tc>
                  <a:txBody>
                    <a:bodyPr/>
                    <a:lstStyle/>
                    <a:p>
                      <a:pPr algn="ctr" fontAlgn="b"/>
                      <a:r>
                        <a:rPr lang="uk-UA" sz="1400" b="0" i="0" u="none" strike="noStrike" dirty="0">
                          <a:effectLst/>
                          <a:latin typeface="Arial"/>
                        </a:rPr>
                        <a:t>47,3</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63BE7B"/>
                    </a:solidFill>
                  </a:tcPr>
                </a:tc>
              </a:tr>
            </a:tbl>
          </a:graphicData>
        </a:graphic>
      </p:graphicFrame>
      <p:sp>
        <p:nvSpPr>
          <p:cNvPr id="7" name="Title 1"/>
          <p:cNvSpPr txBox="1">
            <a:spLocks/>
          </p:cNvSpPr>
          <p:nvPr/>
        </p:nvSpPr>
        <p:spPr>
          <a:xfrm>
            <a:off x="0" y="3900526"/>
            <a:ext cx="2386581" cy="2874164"/>
          </a:xfrm>
          <a:prstGeom prst="rect">
            <a:avLst/>
          </a:prstGeom>
          <a:solidFill>
            <a:srgbClr val="FF0080"/>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rgbClr val="FFFFFF"/>
                </a:solidFill>
              </a:rPr>
              <a:t>But who benefited the most?</a:t>
            </a:r>
          </a:p>
          <a:p>
            <a:r>
              <a:rPr lang="en-US" sz="1600" i="1" dirty="0" smtClean="0">
                <a:solidFill>
                  <a:srgbClr val="FFFFFF"/>
                </a:solidFill>
              </a:rPr>
              <a:t>(Gains in percentage points A2L over the period)</a:t>
            </a:r>
          </a:p>
          <a:p>
            <a:r>
              <a:rPr lang="en-US" sz="2000" dirty="0" smtClean="0">
                <a:solidFill>
                  <a:srgbClr val="FFFFFF"/>
                </a:solidFill>
              </a:rPr>
              <a:t>Girls </a:t>
            </a:r>
            <a:r>
              <a:rPr lang="en-US" sz="2000" dirty="0" smtClean="0">
                <a:solidFill>
                  <a:srgbClr val="FFFFFF"/>
                </a:solidFill>
                <a:sym typeface="Wingdings"/>
              </a:rPr>
              <a:t></a:t>
            </a:r>
            <a:endParaRPr lang="en-US" sz="2000" dirty="0" smtClean="0">
              <a:solidFill>
                <a:srgbClr val="FFFFFF"/>
              </a:solidFill>
            </a:endParaRPr>
          </a:p>
          <a:p>
            <a:r>
              <a:rPr lang="en-US" sz="2000" dirty="0" smtClean="0">
                <a:solidFill>
                  <a:srgbClr val="FFFFFF"/>
                </a:solidFill>
              </a:rPr>
              <a:t>Richest 20% </a:t>
            </a:r>
            <a:r>
              <a:rPr lang="en-US" sz="2000" dirty="0" smtClean="0">
                <a:solidFill>
                  <a:srgbClr val="FFFFFF"/>
                </a:solidFill>
                <a:sym typeface="Wingdings"/>
              </a:rPr>
              <a:t></a:t>
            </a:r>
            <a:endParaRPr lang="en-US" sz="2000" dirty="0">
              <a:solidFill>
                <a:srgbClr val="FFFFFF"/>
              </a:solidFill>
            </a:endParaRPr>
          </a:p>
        </p:txBody>
      </p:sp>
    </p:spTree>
    <p:extLst>
      <p:ext uri="{BB962C8B-B14F-4D97-AF65-F5344CB8AC3E}">
        <p14:creationId xmlns:p14="http://schemas.microsoft.com/office/powerpoint/2010/main" val="1172312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noAutofit/>
          </a:bodyPr>
          <a:lstStyle/>
          <a:p>
            <a:r>
              <a:rPr lang="en-US" sz="3600" dirty="0" smtClean="0">
                <a:solidFill>
                  <a:schemeClr val="bg1"/>
                </a:solidFill>
              </a:rPr>
              <a:t>(2) Gaps between rich and poor are larger than those reported by OECD/PISA</a:t>
            </a:r>
            <a:endParaRPr lang="en-US" sz="3600" dirty="0">
              <a:solidFill>
                <a:schemeClr val="bg1"/>
              </a:solidFill>
            </a:endParaRPr>
          </a:p>
        </p:txBody>
      </p:sp>
      <p:graphicFrame>
        <p:nvGraphicFramePr>
          <p:cNvPr id="5" name="Chart 4"/>
          <p:cNvGraphicFramePr>
            <a:graphicFrameLocks/>
          </p:cNvGraphicFramePr>
          <p:nvPr>
            <p:extLst>
              <p:ext uri="{D42A27DB-BD31-4B8C-83A1-F6EECF244321}">
                <p14:modId xmlns:p14="http://schemas.microsoft.com/office/powerpoint/2010/main" val="3790129202"/>
              </p:ext>
            </p:extLst>
          </p:nvPr>
        </p:nvGraphicFramePr>
        <p:xfrm>
          <a:off x="0" y="1821606"/>
          <a:ext cx="9601200" cy="4813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743440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a:ln>
            <a:solidFill>
              <a:srgbClr val="FF0080"/>
            </a:solidFill>
          </a:ln>
        </p:spPr>
        <p:txBody>
          <a:bodyPr/>
          <a:lstStyle/>
          <a:p>
            <a:r>
              <a:rPr lang="en-US" dirty="0" smtClean="0">
                <a:solidFill>
                  <a:srgbClr val="FFFFFF"/>
                </a:solidFill>
              </a:rPr>
              <a:t>What can OECD do about this?</a:t>
            </a:r>
            <a:endParaRPr lang="en-US" dirty="0">
              <a:solidFill>
                <a:srgbClr val="FFFFFF"/>
              </a:solidFill>
            </a:endParaRP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Start analyzing household survey data for countries where there is incomplete access</a:t>
            </a:r>
          </a:p>
          <a:p>
            <a:pPr marL="914400" lvl="1" indent="-514350"/>
            <a:r>
              <a:rPr lang="en-US" dirty="0" smtClean="0"/>
              <a:t>There is a lot of already existing HH-survey data for each country. </a:t>
            </a:r>
          </a:p>
          <a:p>
            <a:pPr marL="914400" lvl="1" indent="-514350"/>
            <a:r>
              <a:rPr lang="en-US" dirty="0" smtClean="0"/>
              <a:t>Not difficult to </a:t>
            </a:r>
            <a:r>
              <a:rPr lang="en-US" dirty="0" err="1" smtClean="0"/>
              <a:t>analyse</a:t>
            </a:r>
            <a:r>
              <a:rPr lang="en-US" dirty="0" smtClean="0"/>
              <a:t> </a:t>
            </a:r>
          </a:p>
          <a:p>
            <a:pPr marL="514350" indent="-514350">
              <a:buFont typeface="+mj-lt"/>
              <a:buAutoNum type="arabicPeriod"/>
            </a:pPr>
            <a:r>
              <a:rPr lang="en-US" dirty="0" smtClean="0"/>
              <a:t>Be more sensitive to differences in attainment between countries and across time when comparing countries with each other and over time</a:t>
            </a:r>
            <a:endParaRPr lang="en-US" dirty="0"/>
          </a:p>
        </p:txBody>
      </p:sp>
    </p:spTree>
    <p:extLst>
      <p:ext uri="{BB962C8B-B14F-4D97-AF65-F5344CB8AC3E}">
        <p14:creationId xmlns:p14="http://schemas.microsoft.com/office/powerpoint/2010/main" val="2325300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383" y="274638"/>
            <a:ext cx="8229600" cy="1143000"/>
          </a:xfrm>
          <a:solidFill>
            <a:srgbClr val="FF0080"/>
          </a:solidFill>
        </p:spPr>
        <p:txBody>
          <a:bodyPr/>
          <a:lstStyle/>
          <a:p>
            <a:r>
              <a:rPr lang="en-US" dirty="0" smtClean="0">
                <a:solidFill>
                  <a:srgbClr val="FFFFFF"/>
                </a:solidFill>
              </a:rPr>
              <a:t>Current OECD paradigm</a:t>
            </a:r>
            <a:endParaRPr lang="en-US" dirty="0">
              <a:solidFill>
                <a:srgbClr val="FFFFFF"/>
              </a:solidFill>
            </a:endParaRPr>
          </a:p>
        </p:txBody>
      </p:sp>
      <p:graphicFrame>
        <p:nvGraphicFramePr>
          <p:cNvPr id="4" name="Diagram 3"/>
          <p:cNvGraphicFramePr/>
          <p:nvPr>
            <p:extLst>
              <p:ext uri="{D42A27DB-BD31-4B8C-83A1-F6EECF244321}">
                <p14:modId xmlns:p14="http://schemas.microsoft.com/office/powerpoint/2010/main" val="1990192101"/>
              </p:ext>
            </p:extLst>
          </p:nvPr>
        </p:nvGraphicFramePr>
        <p:xfrm>
          <a:off x="1580627" y="1966333"/>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Left-Right Arrow 4"/>
          <p:cNvSpPr/>
          <p:nvPr/>
        </p:nvSpPr>
        <p:spPr>
          <a:xfrm rot="17720523">
            <a:off x="3179197" y="3750489"/>
            <a:ext cx="853914" cy="503641"/>
          </a:xfrm>
          <a:prstGeom prst="leftRightArrow">
            <a:avLst/>
          </a:prstGeom>
          <a:solidFill>
            <a:srgbClr val="C40063"/>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eft-Right Arrow 5"/>
          <p:cNvSpPr/>
          <p:nvPr/>
        </p:nvSpPr>
        <p:spPr>
          <a:xfrm rot="3831886">
            <a:off x="5218037" y="3751062"/>
            <a:ext cx="853914" cy="503641"/>
          </a:xfrm>
          <a:prstGeom prst="leftRightArrow">
            <a:avLst/>
          </a:prstGeom>
          <a:solidFill>
            <a:srgbClr val="00BB00"/>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Left-Right Arrow 6"/>
          <p:cNvSpPr/>
          <p:nvPr/>
        </p:nvSpPr>
        <p:spPr>
          <a:xfrm>
            <a:off x="4192611" y="5778512"/>
            <a:ext cx="853914" cy="503641"/>
          </a:xfrm>
          <a:prstGeom prst="leftRightArrow">
            <a:avLst/>
          </a:prstGeom>
          <a:solidFill>
            <a:srgbClr val="00BB00"/>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597676" y="1532669"/>
            <a:ext cx="3349050" cy="2031325"/>
          </a:xfrm>
          <a:prstGeom prst="rect">
            <a:avLst/>
          </a:prstGeom>
          <a:solidFill>
            <a:schemeClr val="bg1">
              <a:lumMod val="85000"/>
            </a:schemeClr>
          </a:solidFill>
        </p:spPr>
        <p:txBody>
          <a:bodyPr wrap="square" rtlCol="0">
            <a:spAutoFit/>
          </a:bodyPr>
          <a:lstStyle/>
          <a:p>
            <a:r>
              <a:rPr lang="en-US" dirty="0" smtClean="0"/>
              <a:t>When nearly all children are are still in school at age 15 (as in original OECD/PISA countries) then access isn’t such a big deal.</a:t>
            </a:r>
          </a:p>
          <a:p>
            <a:endParaRPr lang="en-US" dirty="0"/>
          </a:p>
          <a:p>
            <a:r>
              <a:rPr lang="en-US" dirty="0" smtClean="0"/>
              <a:t>But 1/3</a:t>
            </a:r>
            <a:r>
              <a:rPr lang="en-US" baseline="30000" dirty="0" smtClean="0"/>
              <a:t>rd</a:t>
            </a:r>
            <a:r>
              <a:rPr lang="en-US" dirty="0" smtClean="0"/>
              <a:t> of partner countries in 2012 had CI-3 rates of &lt;80% </a:t>
            </a:r>
            <a:endParaRPr lang="en-US" dirty="0"/>
          </a:p>
        </p:txBody>
      </p:sp>
    </p:spTree>
    <p:extLst>
      <p:ext uri="{BB962C8B-B14F-4D97-AF65-F5344CB8AC3E}">
        <p14:creationId xmlns:p14="http://schemas.microsoft.com/office/powerpoint/2010/main" val="27104766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6708A351-97B1-E442-967C-ADCD2F0027BA}"/>
                                            </p:graphicEl>
                                          </p:spTgt>
                                        </p:tgtEl>
                                        <p:attrNameLst>
                                          <p:attrName>style.visibility</p:attrName>
                                        </p:attrNameLst>
                                      </p:cBhvr>
                                      <p:to>
                                        <p:strVal val="visible"/>
                                      </p:to>
                                    </p:set>
                                    <p:animEffect transition="in" filter="wipe(down)">
                                      <p:cBhvr>
                                        <p:cTn id="7" dur="500"/>
                                        <p:tgtEl>
                                          <p:spTgt spid="4">
                                            <p:graphicEl>
                                              <a:dgm id="{6708A351-97B1-E442-967C-ADCD2F0027B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12384E15-67E0-B74D-87E6-E4BBDB1EE38A}"/>
                                            </p:graphicEl>
                                          </p:spTgt>
                                        </p:tgtEl>
                                        <p:attrNameLst>
                                          <p:attrName>style.visibility</p:attrName>
                                        </p:attrNameLst>
                                      </p:cBhvr>
                                      <p:to>
                                        <p:strVal val="visible"/>
                                      </p:to>
                                    </p:set>
                                    <p:animEffect transition="in" filter="wipe(down)">
                                      <p:cBhvr>
                                        <p:cTn id="12" dur="500"/>
                                        <p:tgtEl>
                                          <p:spTgt spid="4">
                                            <p:graphicEl>
                                              <a:dgm id="{12384E15-67E0-B74D-87E6-E4BBDB1EE38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dgm id="{2E744428-A7FD-E24B-A7C3-7DEA397D004E}"/>
                                            </p:graphicEl>
                                          </p:spTgt>
                                        </p:tgtEl>
                                        <p:attrNameLst>
                                          <p:attrName>style.visibility</p:attrName>
                                        </p:attrNameLst>
                                      </p:cBhvr>
                                      <p:to>
                                        <p:strVal val="visible"/>
                                      </p:to>
                                    </p:set>
                                    <p:animEffect transition="in" filter="wipe(down)">
                                      <p:cBhvr>
                                        <p:cTn id="17" dur="500"/>
                                        <p:tgtEl>
                                          <p:spTgt spid="4">
                                            <p:graphicEl>
                                              <a:dgm id="{2E744428-A7FD-E24B-A7C3-7DEA397D004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dgm id="{243719D4-1A66-EE4B-9A2D-AC619074A8DD}"/>
                                            </p:graphicEl>
                                          </p:spTgt>
                                        </p:tgtEl>
                                        <p:attrNameLst>
                                          <p:attrName>style.visibility</p:attrName>
                                        </p:attrNameLst>
                                      </p:cBhvr>
                                      <p:to>
                                        <p:strVal val="visible"/>
                                      </p:to>
                                    </p:set>
                                    <p:animEffect transition="in" filter="wipe(down)">
                                      <p:cBhvr>
                                        <p:cTn id="22" dur="500"/>
                                        <p:tgtEl>
                                          <p:spTgt spid="4">
                                            <p:graphicEl>
                                              <a:dgm id="{243719D4-1A66-EE4B-9A2D-AC619074A8D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6" grpId="0" animBg="1"/>
      <p:bldP spid="7" grpId="0" animBg="1"/>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6066" y="1555845"/>
            <a:ext cx="6625988" cy="3554399"/>
          </a:xfrm>
          <a:solidFill>
            <a:srgbClr val="FF0080"/>
          </a:solidFill>
        </p:spPr>
        <p:txBody>
          <a:bodyPr>
            <a:normAutofit/>
          </a:bodyPr>
          <a:lstStyle/>
          <a:p>
            <a:r>
              <a:rPr lang="en-GB" dirty="0" smtClean="0">
                <a:solidFill>
                  <a:schemeClr val="bg1"/>
                </a:solidFill>
              </a:rPr>
              <a:t>Thank you</a:t>
            </a:r>
            <a:br>
              <a:rPr lang="en-GB" dirty="0" smtClean="0">
                <a:solidFill>
                  <a:schemeClr val="bg1"/>
                </a:solidFill>
              </a:rPr>
            </a:br>
            <a:r>
              <a:rPr lang="en-GB" dirty="0" smtClean="0">
                <a:solidFill>
                  <a:schemeClr val="bg1"/>
                </a:solidFill>
              </a:rPr>
              <a:t>Comments &amp; Questions</a:t>
            </a:r>
            <a:br>
              <a:rPr lang="en-GB" dirty="0" smtClean="0">
                <a:solidFill>
                  <a:schemeClr val="bg1"/>
                </a:solidFill>
              </a:rPr>
            </a:br>
            <a:r>
              <a:rPr lang="en-GB" dirty="0">
                <a:solidFill>
                  <a:schemeClr val="bg1"/>
                </a:solidFill>
              </a:rPr>
              <a:t/>
            </a:r>
            <a:br>
              <a:rPr lang="en-GB" dirty="0">
                <a:solidFill>
                  <a:schemeClr val="bg1"/>
                </a:solidFill>
              </a:rPr>
            </a:br>
            <a:r>
              <a:rPr lang="en-GB" dirty="0" smtClean="0">
                <a:solidFill>
                  <a:schemeClr val="bg1"/>
                </a:solidFill>
              </a:rPr>
              <a:t>Email: </a:t>
            </a:r>
            <a:r>
              <a:rPr lang="en-GB" dirty="0" smtClean="0">
                <a:solidFill>
                  <a:schemeClr val="bg1"/>
                </a:solidFill>
                <a:hlinkClick r:id="rId2"/>
              </a:rPr>
              <a:t>nicholas.spaull@gmail.com</a:t>
            </a:r>
            <a:r>
              <a:rPr lang="en-GB" dirty="0" smtClean="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356541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80"/>
          </a:solidFill>
        </p:spPr>
        <p:txBody>
          <a:bodyPr/>
          <a:lstStyle/>
          <a:p>
            <a:r>
              <a:rPr lang="en-US" dirty="0" smtClean="0">
                <a:solidFill>
                  <a:srgbClr val="FFFFFF"/>
                </a:solidFill>
              </a:rPr>
              <a:t>Need for multiple errata</a:t>
            </a:r>
            <a:endParaRPr lang="en-US" dirty="0">
              <a:solidFill>
                <a:srgbClr val="FFFFFF"/>
              </a:solidFill>
            </a:endParaRPr>
          </a:p>
        </p:txBody>
      </p:sp>
      <p:sp>
        <p:nvSpPr>
          <p:cNvPr id="3" name="Content Placeholder 2"/>
          <p:cNvSpPr>
            <a:spLocks noGrp="1"/>
          </p:cNvSpPr>
          <p:nvPr>
            <p:ph idx="1"/>
          </p:nvPr>
        </p:nvSpPr>
        <p:spPr/>
        <p:txBody>
          <a:bodyPr>
            <a:normAutofit/>
          </a:bodyPr>
          <a:lstStyle/>
          <a:p>
            <a:r>
              <a:rPr lang="en-US" sz="2800" dirty="0" smtClean="0"/>
              <a:t>Perhaps the largest OECD ‘airtime’ given to this issue was in </a:t>
            </a:r>
            <a:r>
              <a:rPr lang="en-US" sz="2800" b="1" dirty="0" smtClean="0"/>
              <a:t>PISA 2012 </a:t>
            </a:r>
            <a:r>
              <a:rPr lang="en-US" sz="2800" b="1" dirty="0" err="1" smtClean="0"/>
              <a:t>Vol</a:t>
            </a:r>
            <a:r>
              <a:rPr lang="en-US" sz="2800" b="1" dirty="0" smtClean="0"/>
              <a:t> 2, p.210</a:t>
            </a:r>
            <a:r>
              <a:rPr lang="en-US" sz="2800" dirty="0"/>
              <a:t> </a:t>
            </a:r>
            <a:r>
              <a:rPr lang="en-US" sz="2800" dirty="0" smtClean="0"/>
              <a:t>which looked at changes in Coverage Index 3 between 2003 and 2012 </a:t>
            </a:r>
            <a:r>
              <a:rPr lang="en-US" sz="2800" i="1" dirty="0" smtClean="0"/>
              <a:t>but used Pisa Report 2003 table</a:t>
            </a:r>
            <a:r>
              <a:rPr lang="en-US" sz="2800" dirty="0" smtClean="0"/>
              <a:t> </a:t>
            </a:r>
            <a:r>
              <a:rPr lang="en-US" sz="2800" dirty="0" smtClean="0">
                <a:sym typeface="Wingdings"/>
              </a:rPr>
              <a:t></a:t>
            </a:r>
            <a:r>
              <a:rPr lang="en-US" sz="2800" dirty="0" smtClean="0"/>
              <a:t> (i.e. the wrong one)</a:t>
            </a:r>
          </a:p>
          <a:p>
            <a:pPr lvl="1"/>
            <a:r>
              <a:rPr lang="en-US" sz="2400" dirty="0" smtClean="0"/>
              <a:t>Turkey CI-3 reported as </a:t>
            </a:r>
            <a:r>
              <a:rPr lang="en-US" sz="2400" b="1" dirty="0" smtClean="0"/>
              <a:t>54</a:t>
            </a:r>
            <a:r>
              <a:rPr lang="en-US" sz="2400" dirty="0" smtClean="0"/>
              <a:t>% but actually </a:t>
            </a:r>
            <a:r>
              <a:rPr lang="en-US" sz="2400" b="1" dirty="0" smtClean="0"/>
              <a:t>36</a:t>
            </a:r>
            <a:r>
              <a:rPr lang="en-US" sz="2400" dirty="0" smtClean="0"/>
              <a:t>%. Thailand 2003 CI3 reported as </a:t>
            </a:r>
            <a:r>
              <a:rPr lang="en-US" sz="2400" b="1" dirty="0" smtClean="0"/>
              <a:t>84</a:t>
            </a:r>
            <a:r>
              <a:rPr lang="en-US" sz="2400" dirty="0" smtClean="0"/>
              <a:t>% but actually </a:t>
            </a:r>
            <a:r>
              <a:rPr lang="en-US" sz="2400" b="1" dirty="0" smtClean="0"/>
              <a:t>69</a:t>
            </a:r>
            <a:r>
              <a:rPr lang="en-US" sz="2400" dirty="0" smtClean="0"/>
              <a:t>% etc.</a:t>
            </a:r>
          </a:p>
          <a:p>
            <a:pPr lvl="1"/>
            <a:r>
              <a:rPr lang="en-US" sz="2400" dirty="0" smtClean="0"/>
              <a:t>Not just Turkey/Thailand, all figures are out. Sometimes by a lot. </a:t>
            </a:r>
          </a:p>
        </p:txBody>
      </p:sp>
    </p:spTree>
    <p:extLst>
      <p:ext uri="{BB962C8B-B14F-4D97-AF65-F5344CB8AC3E}">
        <p14:creationId xmlns:p14="http://schemas.microsoft.com/office/powerpoint/2010/main" val="33588821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7-04 at 11.51.0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7205"/>
            <a:ext cx="9144000" cy="6339840"/>
          </a:xfrm>
          <a:prstGeom prst="rect">
            <a:avLst/>
          </a:prstGeom>
        </p:spPr>
      </p:pic>
      <p:sp>
        <p:nvSpPr>
          <p:cNvPr id="2" name="Title 1"/>
          <p:cNvSpPr>
            <a:spLocks noGrp="1"/>
          </p:cNvSpPr>
          <p:nvPr>
            <p:ph type="title"/>
          </p:nvPr>
        </p:nvSpPr>
        <p:spPr>
          <a:xfrm>
            <a:off x="457200" y="274638"/>
            <a:ext cx="8229600" cy="645054"/>
          </a:xfrm>
          <a:solidFill>
            <a:srgbClr val="FF0080"/>
          </a:solidFill>
        </p:spPr>
        <p:txBody>
          <a:bodyPr>
            <a:normAutofit fontScale="90000"/>
          </a:bodyPr>
          <a:lstStyle/>
          <a:p>
            <a:r>
              <a:rPr lang="en-US" dirty="0" smtClean="0">
                <a:solidFill>
                  <a:srgbClr val="FFFFFF"/>
                </a:solidFill>
              </a:rPr>
              <a:t>PISA 2003 Report page 322</a:t>
            </a:r>
            <a:endParaRPr lang="en-US" dirty="0">
              <a:solidFill>
                <a:srgbClr val="FFFFFF"/>
              </a:solidFill>
            </a:endParaRPr>
          </a:p>
        </p:txBody>
      </p:sp>
      <p:sp>
        <p:nvSpPr>
          <p:cNvPr id="5" name="Rectangle 4"/>
          <p:cNvSpPr/>
          <p:nvPr/>
        </p:nvSpPr>
        <p:spPr>
          <a:xfrm>
            <a:off x="7466277" y="1182461"/>
            <a:ext cx="1302767" cy="5529100"/>
          </a:xfrm>
          <a:prstGeom prst="rect">
            <a:avLst/>
          </a:prstGeom>
          <a:noFill/>
          <a:ln>
            <a:solidFill>
              <a:srgbClr val="FF00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36545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461" y="1812471"/>
            <a:ext cx="2947510" cy="2615822"/>
          </a:xfrm>
          <a:solidFill>
            <a:srgbClr val="FF0080"/>
          </a:solidFill>
        </p:spPr>
        <p:txBody>
          <a:bodyPr>
            <a:normAutofit fontScale="90000"/>
          </a:bodyPr>
          <a:lstStyle/>
          <a:p>
            <a:r>
              <a:rPr lang="en-US" dirty="0" smtClean="0">
                <a:solidFill>
                  <a:srgbClr val="FFFFFF"/>
                </a:solidFill>
              </a:rPr>
              <a:t>PISA 2003 Technical report – page 169 </a:t>
            </a:r>
            <a:endParaRPr lang="en-US" dirty="0">
              <a:solidFill>
                <a:srgbClr val="FFFFFF"/>
              </a:solidFill>
            </a:endParaRPr>
          </a:p>
        </p:txBody>
      </p:sp>
      <p:pic>
        <p:nvPicPr>
          <p:cNvPr id="4" name="Picture 3" descr="Screen Shot 2016-07-04 at 11.53.0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8277" y="0"/>
            <a:ext cx="5345723" cy="6858000"/>
          </a:xfrm>
          <a:prstGeom prst="rect">
            <a:avLst/>
          </a:prstGeom>
        </p:spPr>
      </p:pic>
    </p:spTree>
    <p:extLst>
      <p:ext uri="{BB962C8B-B14F-4D97-AF65-F5344CB8AC3E}">
        <p14:creationId xmlns:p14="http://schemas.microsoft.com/office/powerpoint/2010/main" val="12030341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4829</TotalTime>
  <Words>6401</Words>
  <Application>Microsoft Macintosh PowerPoint</Application>
  <PresentationFormat>On-screen Show (4:3)</PresentationFormat>
  <Paragraphs>1177</Paragraphs>
  <Slides>98</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98</vt:i4>
      </vt:variant>
    </vt:vector>
  </HeadingPairs>
  <TitlesOfParts>
    <vt:vector size="105" baseType="lpstr">
      <vt:lpstr>Calibri</vt:lpstr>
      <vt:lpstr>Mangal</vt:lpstr>
      <vt:lpstr>Wawati TC Regular</vt:lpstr>
      <vt:lpstr>Wingdings</vt:lpstr>
      <vt:lpstr>Arial</vt:lpstr>
      <vt:lpstr>Office Theme</vt:lpstr>
      <vt:lpstr>Document</vt:lpstr>
      <vt:lpstr>PowerPoint Presentation</vt:lpstr>
      <vt:lpstr>PowerPoint Presentation</vt:lpstr>
      <vt:lpstr>Cross-national assessments 101</vt:lpstr>
      <vt:lpstr>Who makes it into PISA? (sample eligibility)</vt:lpstr>
      <vt:lpstr>PowerPoint Presentation</vt:lpstr>
      <vt:lpstr>PowerPoint Presentation</vt:lpstr>
      <vt:lpstr>Large existing literature on sample selection…</vt:lpstr>
      <vt:lpstr>PowerPoint Presentation</vt:lpstr>
      <vt:lpstr>How many 15 year olds were actually eligible to take the PISA assessments in selected developing countries? </vt:lpstr>
      <vt:lpstr>PowerPoint Presentation</vt:lpstr>
      <vt:lpstr>PISA literature on sample eligibility</vt:lpstr>
      <vt:lpstr>Problem Statement</vt:lpstr>
      <vt:lpstr>Conceptual overview</vt:lpstr>
      <vt:lpstr>Firstly, moving beyond Coverage Index 3</vt:lpstr>
      <vt:lpstr>Method:  Spaull &amp; Taylor (2015); Taylor &amp; Spaull (2015); Spaull &amp; Lillenstein (2016)</vt:lpstr>
      <vt:lpstr>My research</vt:lpstr>
      <vt:lpstr>Case Study  TURKEY</vt:lpstr>
      <vt:lpstr>Literature: Turkey’s education system</vt:lpstr>
      <vt:lpstr>Turkey 20032012 (Coverage Index 3)</vt:lpstr>
      <vt:lpstr>PowerPoint Presentation</vt:lpstr>
      <vt:lpstr>PowerPoint Presentation</vt:lpstr>
      <vt:lpstr>Alternatively one can use household survey data to ask the same question: DHS 2003, DHS 2008, DHS 2012</vt:lpstr>
      <vt:lpstr>Existing Turkish academic literature </vt:lpstr>
      <vt:lpstr>Creating “access to numeracy”</vt:lpstr>
      <vt:lpstr>Adjusting PISA SES 40-40-20 categories to correspond with DHS categories</vt:lpstr>
      <vt:lpstr>Figure 5 Access to Numeracy (Level 2) in Turkey 2003 (PISA 2003 and DHS 2003) </vt:lpstr>
      <vt:lpstr>Figure 7 Access to Literacy (Level 2) in Turkey 2012 (PISA 2012 and DHS 2013) </vt:lpstr>
      <vt:lpstr>PowerPoint Presentation</vt:lpstr>
      <vt:lpstr>PowerPoint Presentation</vt:lpstr>
      <vt:lpstr>PowerPoint Presentation</vt:lpstr>
      <vt:lpstr>Take home points</vt:lpstr>
      <vt:lpstr>OECD are taking head of this…</vt:lpstr>
      <vt:lpstr>PowerPoint Presentation</vt:lpstr>
      <vt:lpstr>Comments / Questions?   NicholasSpaull@gmail.com </vt:lpstr>
      <vt:lpstr>Figure 8: PISA eligibility among Turkish 15-16 year olds by region in the Turkish DHS 2003, 2008 and 2013</vt:lpstr>
      <vt:lpstr>Figure 6 Access to Numeracy (Level 2) in Turkey 2009 (PISA 2009 and DHS 2008) </vt:lpstr>
      <vt:lpstr>PISA Literature – Bloem 2013</vt:lpstr>
      <vt:lpstr>Sensitivity Analysis &amp; Limitations</vt:lpstr>
      <vt:lpstr>PowerPoint Presentation</vt:lpstr>
      <vt:lpstr>Sensitivity analysis </vt:lpstr>
      <vt:lpstr>References</vt:lpstr>
      <vt:lpstr>Technical issues</vt:lpstr>
      <vt:lpstr>PowerPoint Presentation</vt:lpstr>
      <vt:lpstr>PowerPoint Presentation</vt:lpstr>
      <vt:lpstr>Figure 2 Access to Literacy (Level 2) in Turkey 2003 (PISA 2003 and DHS 2003) </vt:lpstr>
      <vt:lpstr>Figure 3 Access to Literacy (Level 2) in Turkey 2009 (PISA 2009 and DHS 2008) </vt:lpstr>
      <vt:lpstr>Figure 4 Access to Literacy (Level 2) in Turkey 2012 (PISA 2012 and DHS 2013)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PISA literature on sample eligibility</vt:lpstr>
      <vt:lpstr>Total number of 15 year olds &amp; households in each DHS</vt:lpstr>
      <vt:lpstr>PowerPoint Presentation</vt:lpstr>
      <vt:lpstr>Who benefited from the improved attainment in Colombia?</vt:lpstr>
      <vt:lpstr>PowerPoint Presentation</vt:lpstr>
      <vt:lpstr>PowerPoint Presentation</vt:lpstr>
      <vt:lpstr>PowerPoint Presentation</vt:lpstr>
      <vt:lpstr>What about the middle 40%?</vt:lpstr>
      <vt:lpstr>PowerPoint Presentation</vt:lpstr>
      <vt:lpstr>Who benefited from the improved attainment in Indonesia?</vt:lpstr>
      <vt:lpstr>PowerPoint Presentation</vt:lpstr>
      <vt:lpstr>PowerPoint Presentation</vt:lpstr>
      <vt:lpstr>PowerPoint Presentation</vt:lpstr>
      <vt:lpstr>What about the middle 40%?</vt:lpstr>
      <vt:lpstr>PowerPoint Presentation</vt:lpstr>
      <vt:lpstr>Who benefited from the improved attainment in Peru?</vt:lpstr>
      <vt:lpstr>PowerPoint Presentation</vt:lpstr>
      <vt:lpstr>PowerPoint Presentation</vt:lpstr>
      <vt:lpstr>PowerPoint Presentation</vt:lpstr>
      <vt:lpstr>What about the middle 40%?</vt:lpstr>
      <vt:lpstr>PowerPoint Presentation</vt:lpstr>
      <vt:lpstr>Who benefited from the improved attainment in Turkey?</vt:lpstr>
      <vt:lpstr>PowerPoint Presentation</vt:lpstr>
      <vt:lpstr>PowerPoint Presentation</vt:lpstr>
      <vt:lpstr>What about the middle 40%?</vt:lpstr>
      <vt:lpstr>PowerPoint Presentation</vt:lpstr>
      <vt:lpstr>Turkey 20032012 (Coverage Index 3)</vt:lpstr>
      <vt:lpstr>PowerPoint Presentation</vt:lpstr>
      <vt:lpstr>PowerPoint Presentation</vt:lpstr>
      <vt:lpstr>Combining these results with PISA (which is actually the focus of my work) </vt:lpstr>
      <vt:lpstr>Creating “access to literacy”</vt:lpstr>
      <vt:lpstr>Adjusting PISA SES 40-40-20 categories to correspond with DHS categories</vt:lpstr>
      <vt:lpstr>PowerPoint Presentation</vt:lpstr>
      <vt:lpstr>(1) The gains in these countries have been larger than acknowledged by OECD</vt:lpstr>
      <vt:lpstr>PowerPoint Presentation</vt:lpstr>
      <vt:lpstr>Access to literacy rates (Level 2+)</vt:lpstr>
      <vt:lpstr>(2) Gaps between rich and poor are larger than those reported by OECD/PISA</vt:lpstr>
      <vt:lpstr>What can OECD do about this?</vt:lpstr>
      <vt:lpstr>Current OECD paradigm</vt:lpstr>
      <vt:lpstr>Thank you Comments &amp; Questions  Email: nicholas.spaull@gmail.com </vt:lpstr>
      <vt:lpstr>Need for multiple errata</vt:lpstr>
      <vt:lpstr>PISA 2003 Report page 322</vt:lpstr>
      <vt:lpstr>PISA 2003 Technical report – page 169 </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dc:creator>
  <cp:lastModifiedBy>Nic Spaull</cp:lastModifiedBy>
  <cp:revision>137</cp:revision>
  <dcterms:created xsi:type="dcterms:W3CDTF">2016-06-29T17:08:38Z</dcterms:created>
  <dcterms:modified xsi:type="dcterms:W3CDTF">2017-08-23T11:11:10Z</dcterms:modified>
</cp:coreProperties>
</file>