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6.xml" ContentType="application/vnd.openxmlformats-officedocument.drawingml.chart+xml"/>
  <Override PartName="/ppt/charts/chart7.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7" r:id="rId2"/>
    <p:sldId id="320" r:id="rId3"/>
    <p:sldId id="264" r:id="rId4"/>
    <p:sldId id="286" r:id="rId5"/>
    <p:sldId id="294" r:id="rId6"/>
    <p:sldId id="318" r:id="rId7"/>
    <p:sldId id="275" r:id="rId8"/>
    <p:sldId id="285" r:id="rId9"/>
    <p:sldId id="287" r:id="rId10"/>
    <p:sldId id="311" r:id="rId11"/>
    <p:sldId id="288" r:id="rId12"/>
    <p:sldId id="295" r:id="rId13"/>
    <p:sldId id="298" r:id="rId14"/>
    <p:sldId id="296" r:id="rId15"/>
    <p:sldId id="274" r:id="rId16"/>
    <p:sldId id="267" r:id="rId17"/>
    <p:sldId id="321" r:id="rId18"/>
    <p:sldId id="316" r:id="rId19"/>
    <p:sldId id="300" r:id="rId20"/>
    <p:sldId id="319" r:id="rId21"/>
    <p:sldId id="305" r:id="rId22"/>
    <p:sldId id="270" r:id="rId23"/>
    <p:sldId id="271" r:id="rId24"/>
    <p:sldId id="283" r:id="rId25"/>
    <p:sldId id="266" r:id="rId26"/>
    <p:sldId id="282" r:id="rId27"/>
    <p:sldId id="290" r:id="rId28"/>
    <p:sldId id="269" r:id="rId29"/>
    <p:sldId id="276" r:id="rId30"/>
    <p:sldId id="281" r:id="rId31"/>
    <p:sldId id="278" r:id="rId32"/>
    <p:sldId id="272" r:id="rId33"/>
    <p:sldId id="301" r:id="rId34"/>
    <p:sldId id="302" r:id="rId35"/>
    <p:sldId id="291" r:id="rId36"/>
    <p:sldId id="292" r:id="rId37"/>
    <p:sldId id="289" r:id="rId38"/>
    <p:sldId id="299" r:id="rId39"/>
    <p:sldId id="303" r:id="rId40"/>
    <p:sldId id="306" r:id="rId41"/>
    <p:sldId id="309" r:id="rId42"/>
    <p:sldId id="310" r:id="rId43"/>
    <p:sldId id="312" r:id="rId44"/>
    <p:sldId id="313" r:id="rId45"/>
    <p:sldId id="314" r:id="rId46"/>
    <p:sldId id="315"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92" autoAdjust="0"/>
    <p:restoredTop sz="94783"/>
  </p:normalViewPr>
  <p:slideViewPr>
    <p:cSldViewPr snapToGrid="0" snapToObjects="1">
      <p:cViewPr>
        <p:scale>
          <a:sx n="85" d="100"/>
          <a:sy n="85" d="100"/>
        </p:scale>
        <p:origin x="-1664" y="-3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4" Type="http://schemas.openxmlformats.org/officeDocument/2006/relationships/chartUserShapes" Target="../drawings/drawing1.xml"/><Relationship Id="rId1" Type="http://schemas.openxmlformats.org/officeDocument/2006/relationships/image" Target="../media/image15.png"/><Relationship Id="rId2" Type="http://schemas.openxmlformats.org/officeDocument/2006/relationships/image" Target="../media/image16.png"/></Relationships>
</file>

<file path=ppt/charts/_rels/chart5.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033867512"/>
        <c:axId val="2109315688"/>
      </c:barChart>
      <c:catAx>
        <c:axId val="-2033867512"/>
        <c:scaling>
          <c:orientation val="minMax"/>
        </c:scaling>
        <c:delete val="0"/>
        <c:axPos val="b"/>
        <c:majorTickMark val="out"/>
        <c:minorTickMark val="none"/>
        <c:tickLblPos val="nextTo"/>
        <c:txPr>
          <a:bodyPr/>
          <a:lstStyle/>
          <a:p>
            <a:pPr>
              <a:defRPr sz="1200"/>
            </a:pPr>
            <a:endParaRPr lang="en-US"/>
          </a:p>
        </c:txPr>
        <c:crossAx val="2109315688"/>
        <c:crosses val="autoZero"/>
        <c:auto val="1"/>
        <c:lblAlgn val="ctr"/>
        <c:lblOffset val="100"/>
        <c:noMultiLvlLbl val="0"/>
      </c:catAx>
      <c:valAx>
        <c:axId val="2109315688"/>
        <c:scaling>
          <c:orientation val="minMax"/>
        </c:scaling>
        <c:delete val="0"/>
        <c:axPos val="l"/>
        <c:majorGridlines/>
        <c:numFmt formatCode="0%" sourceLinked="1"/>
        <c:majorTickMark val="out"/>
        <c:minorTickMark val="none"/>
        <c:tickLblPos val="nextTo"/>
        <c:txPr>
          <a:bodyPr/>
          <a:lstStyle/>
          <a:p>
            <a:pPr>
              <a:defRPr sz="1200"/>
            </a:pPr>
            <a:endParaRPr lang="en-US"/>
          </a:p>
        </c:txPr>
        <c:crossAx val="-2033867512"/>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1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21275752"/>
        <c:axId val="-2109992424"/>
      </c:barChart>
      <c:catAx>
        <c:axId val="-2021275752"/>
        <c:scaling>
          <c:orientation val="minMax"/>
        </c:scaling>
        <c:delete val="0"/>
        <c:axPos val="b"/>
        <c:majorTickMark val="out"/>
        <c:minorTickMark val="none"/>
        <c:tickLblPos val="nextTo"/>
        <c:crossAx val="-2109992424"/>
        <c:crosses val="autoZero"/>
        <c:auto val="1"/>
        <c:lblAlgn val="ctr"/>
        <c:lblOffset val="100"/>
        <c:noMultiLvlLbl val="0"/>
      </c:catAx>
      <c:valAx>
        <c:axId val="-2109992424"/>
        <c:scaling>
          <c:orientation val="minMax"/>
        </c:scaling>
        <c:delete val="0"/>
        <c:axPos val="l"/>
        <c:majorGridlines/>
        <c:numFmt formatCode="0%" sourceLinked="1"/>
        <c:majorTickMark val="out"/>
        <c:minorTickMark val="none"/>
        <c:tickLblPos val="nextTo"/>
        <c:crossAx val="-2021275752"/>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075394328"/>
        <c:axId val="-2036251464"/>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075394328"/>
        <c:axId val="-2036251464"/>
      </c:lineChart>
      <c:catAx>
        <c:axId val="-2075394328"/>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036251464"/>
        <c:crosses val="autoZero"/>
        <c:auto val="1"/>
        <c:lblAlgn val="ctr"/>
        <c:lblOffset val="100"/>
        <c:noMultiLvlLbl val="0"/>
      </c:catAx>
      <c:valAx>
        <c:axId val="-2036251464"/>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075394328"/>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spPr>
    <a:solidFill>
      <a:srgbClr val="FFFFFF"/>
    </a:solidFill>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73005249343832"/>
          <c:y val="0.0509259259259259"/>
          <c:w val="0.489203193350831"/>
          <c:h val="0.833094196558764"/>
        </c:manualLayout>
      </c:layout>
      <c:barChart>
        <c:barDir val="bar"/>
        <c:grouping val="stacked"/>
        <c:varyColors val="0"/>
        <c:ser>
          <c:idx val="0"/>
          <c:order val="0"/>
          <c:spPr>
            <a:solidFill>
              <a:srgbClr val="0070C0"/>
            </a:solidFill>
            <a:ln>
              <a:solidFill>
                <a:schemeClr val="tx1"/>
              </a:solidFill>
            </a:ln>
          </c:spPr>
          <c:invertIfNegative val="0"/>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dLbl>
              <c:idx val="3"/>
              <c:layout/>
              <c:showLegendKey val="0"/>
              <c:showVal val="1"/>
              <c:showCatName val="0"/>
              <c:showSerName val="0"/>
              <c:showPercent val="0"/>
              <c:showBubbleSize val="0"/>
            </c:dLbl>
            <c:dLbl>
              <c:idx val="4"/>
              <c:layout/>
              <c:showLegendKey val="0"/>
              <c:showVal val="1"/>
              <c:showCatName val="0"/>
              <c:showSerName val="0"/>
              <c:showPercent val="0"/>
              <c:showBubbleSize val="0"/>
            </c:dLbl>
            <c:dLbl>
              <c:idx val="5"/>
              <c:layout/>
              <c:showLegendKey val="0"/>
              <c:showVal val="1"/>
              <c:showCatName val="0"/>
              <c:showSerName val="0"/>
              <c:showPercent val="0"/>
              <c:showBubbleSize val="0"/>
            </c:dLbl>
            <c:txPr>
              <a:bodyPr/>
              <a:lstStyle/>
              <a:p>
                <a:pPr>
                  <a:defRPr sz="1800"/>
                </a:pPr>
                <a:endParaRPr lang="en-US"/>
              </a:p>
            </c:txPr>
            <c:showLegendKey val="0"/>
            <c:showVal val="0"/>
            <c:showCatName val="0"/>
            <c:showSerName val="0"/>
            <c:showPercent val="0"/>
            <c:showBubbleSize val="0"/>
          </c:dLbls>
          <c:cat>
            <c:strRef>
              <c:f>Sheet2!$A$20:$A$25</c:f>
              <c:strCache>
                <c:ptCount val="6"/>
                <c:pt idx="0">
                  <c:v>Start school</c:v>
                </c:pt>
                <c:pt idx="1">
                  <c:v>Write matric</c:v>
                </c:pt>
                <c:pt idx="2">
                  <c:v>Pass matric</c:v>
                </c:pt>
                <c:pt idx="3">
                  <c:v>Go to university</c:v>
                </c:pt>
                <c:pt idx="4">
                  <c:v>Get some kind of university qualification within 6 years of matric</c:v>
                </c:pt>
                <c:pt idx="5">
                  <c:v>Get a degree within six years of matric</c:v>
                </c:pt>
              </c:strCache>
            </c:strRef>
          </c:cat>
          <c:val>
            <c:numRef>
              <c:f>Sheet2!$B$20:$B$25</c:f>
              <c:numCache>
                <c:formatCode>General</c:formatCode>
                <c:ptCount val="6"/>
                <c:pt idx="0">
                  <c:v>100.0</c:v>
                </c:pt>
                <c:pt idx="1">
                  <c:v>60.0</c:v>
                </c:pt>
                <c:pt idx="2">
                  <c:v>37.0</c:v>
                </c:pt>
                <c:pt idx="3">
                  <c:v>14.0</c:v>
                </c:pt>
                <c:pt idx="4">
                  <c:v>4.5</c:v>
                </c:pt>
                <c:pt idx="5">
                  <c:v>3.0</c:v>
                </c:pt>
              </c:numCache>
            </c:numRef>
          </c:val>
        </c:ser>
        <c:ser>
          <c:idx val="1"/>
          <c:order val="1"/>
          <c:spPr>
            <a:solidFill>
              <a:schemeClr val="tx2">
                <a:lumMod val="40000"/>
                <a:lumOff val="60000"/>
              </a:schemeClr>
            </a:solidFill>
            <a:ln>
              <a:solidFill>
                <a:schemeClr val="tx1"/>
              </a:solidFill>
            </a:ln>
          </c:spPr>
          <c:invertIfNegative val="0"/>
          <c:dPt>
            <c:idx val="1"/>
            <c:invertIfNegative val="0"/>
            <c:bubble3D val="0"/>
            <c:spPr>
              <a:noFill/>
              <a:ln>
                <a:solidFill>
                  <a:schemeClr val="tx1"/>
                </a:solidFill>
              </a:ln>
            </c:spPr>
          </c:dPt>
          <c:dPt>
            <c:idx val="2"/>
            <c:invertIfNegative val="0"/>
            <c:bubble3D val="0"/>
            <c:spPr>
              <a:blipFill>
                <a:blip xmlns:r="http://schemas.openxmlformats.org/officeDocument/2006/relationships" r:embed="rId1"/>
                <a:stretch>
                  <a:fillRect/>
                </a:stretch>
              </a:blipFill>
              <a:ln>
                <a:solidFill>
                  <a:schemeClr val="tx1"/>
                </a:solidFill>
              </a:ln>
            </c:spPr>
          </c:dPt>
          <c:dPt>
            <c:idx val="3"/>
            <c:invertIfNegative val="0"/>
            <c:bubble3D val="0"/>
            <c:spPr>
              <a:blipFill>
                <a:blip xmlns:r="http://schemas.openxmlformats.org/officeDocument/2006/relationships" r:embed="rId2"/>
                <a:stretch>
                  <a:fillRect/>
                </a:stretch>
              </a:blipFill>
              <a:ln>
                <a:solidFill>
                  <a:schemeClr val="tx1"/>
                </a:solidFill>
              </a:ln>
            </c:spPr>
          </c:dPt>
          <c:dPt>
            <c:idx val="4"/>
            <c:invertIfNegative val="0"/>
            <c:bubble3D val="0"/>
            <c:spPr>
              <a:noFill/>
              <a:ln>
                <a:solidFill>
                  <a:schemeClr val="tx1"/>
                </a:solidFill>
              </a:ln>
            </c:spPr>
          </c:dPt>
          <c:dPt>
            <c:idx val="5"/>
            <c:invertIfNegative val="0"/>
            <c:bubble3D val="0"/>
            <c:spPr>
              <a:noFill/>
              <a:ln>
                <a:solidFill>
                  <a:schemeClr val="tx1"/>
                </a:solidFill>
              </a:ln>
            </c:spPr>
          </c:dPt>
          <c:cat>
            <c:strRef>
              <c:f>Sheet2!$A$20:$A$25</c:f>
              <c:strCache>
                <c:ptCount val="6"/>
                <c:pt idx="0">
                  <c:v>Start school</c:v>
                </c:pt>
                <c:pt idx="1">
                  <c:v>Write matric</c:v>
                </c:pt>
                <c:pt idx="2">
                  <c:v>Pass matric</c:v>
                </c:pt>
                <c:pt idx="3">
                  <c:v>Go to university</c:v>
                </c:pt>
                <c:pt idx="4">
                  <c:v>Get some kind of university qualification within 6 years of matric</c:v>
                </c:pt>
                <c:pt idx="5">
                  <c:v>Get a degree within six years of matric</c:v>
                </c:pt>
              </c:strCache>
            </c:strRef>
          </c:cat>
          <c:val>
            <c:numRef>
              <c:f>Sheet2!$C$20:$C$25</c:f>
              <c:numCache>
                <c:formatCode>General</c:formatCode>
                <c:ptCount val="6"/>
                <c:pt idx="0">
                  <c:v>0.0</c:v>
                </c:pt>
                <c:pt idx="1">
                  <c:v>40.0</c:v>
                </c:pt>
                <c:pt idx="2">
                  <c:v>63.0</c:v>
                </c:pt>
                <c:pt idx="3">
                  <c:v>86.0</c:v>
                </c:pt>
                <c:pt idx="4">
                  <c:v>95.5</c:v>
                </c:pt>
                <c:pt idx="5">
                  <c:v>97.0</c:v>
                </c:pt>
              </c:numCache>
            </c:numRef>
          </c:val>
        </c:ser>
        <c:dLbls>
          <c:showLegendKey val="0"/>
          <c:showVal val="0"/>
          <c:showCatName val="0"/>
          <c:showSerName val="0"/>
          <c:showPercent val="0"/>
          <c:showBubbleSize val="0"/>
        </c:dLbls>
        <c:gapWidth val="0"/>
        <c:overlap val="100"/>
        <c:axId val="-2035224200"/>
        <c:axId val="-2037363224"/>
      </c:barChart>
      <c:catAx>
        <c:axId val="-2035224200"/>
        <c:scaling>
          <c:orientation val="minMax"/>
        </c:scaling>
        <c:delete val="0"/>
        <c:axPos val="l"/>
        <c:majorTickMark val="out"/>
        <c:minorTickMark val="none"/>
        <c:tickLblPos val="nextTo"/>
        <c:txPr>
          <a:bodyPr/>
          <a:lstStyle/>
          <a:p>
            <a:pPr>
              <a:defRPr sz="1600" b="1"/>
            </a:pPr>
            <a:endParaRPr lang="en-US"/>
          </a:p>
        </c:txPr>
        <c:crossAx val="-2037363224"/>
        <c:crosses val="autoZero"/>
        <c:auto val="1"/>
        <c:lblAlgn val="ctr"/>
        <c:lblOffset val="100"/>
        <c:noMultiLvlLbl val="0"/>
      </c:catAx>
      <c:valAx>
        <c:axId val="-2037363224"/>
        <c:scaling>
          <c:orientation val="minMax"/>
          <c:max val="100.0"/>
        </c:scaling>
        <c:delete val="0"/>
        <c:axPos val="b"/>
        <c:majorGridlines/>
        <c:numFmt formatCode="General" sourceLinked="1"/>
        <c:majorTickMark val="out"/>
        <c:minorTickMark val="none"/>
        <c:tickLblPos val="nextTo"/>
        <c:txPr>
          <a:bodyPr/>
          <a:lstStyle/>
          <a:p>
            <a:pPr>
              <a:defRPr b="1"/>
            </a:pPr>
            <a:endParaRPr lang="en-US"/>
          </a:p>
        </c:txPr>
        <c:crossAx val="-2035224200"/>
        <c:crosses val="autoZero"/>
        <c:crossBetween val="between"/>
      </c:valAx>
    </c:plotArea>
    <c:plotVisOnly val="1"/>
    <c:dispBlanksAs val="gap"/>
    <c:showDLblsOverMax val="0"/>
  </c:chart>
  <c:spPr>
    <a:solidFill>
      <a:srgbClr val="FFFFFF"/>
    </a:solidFill>
  </c:sp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1979300712"/>
        <c:axId val="-1979297640"/>
      </c:areaChart>
      <c:catAx>
        <c:axId val="-1979300712"/>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1979297640"/>
        <c:crosses val="autoZero"/>
        <c:auto val="1"/>
        <c:lblAlgn val="ctr"/>
        <c:lblOffset val="100"/>
        <c:tickLblSkip val="5"/>
        <c:tickMarkSkip val="5"/>
        <c:noMultiLvlLbl val="0"/>
      </c:catAx>
      <c:valAx>
        <c:axId val="-1979297640"/>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1979300712"/>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PIRLS</a:t>
            </a:r>
            <a:r>
              <a:rPr lang="en-US" baseline="0" dirty="0" smtClean="0"/>
              <a:t> 2011 - </a:t>
            </a:r>
            <a:r>
              <a:rPr lang="en-US" dirty="0" smtClean="0"/>
              <a:t>Proportion </a:t>
            </a:r>
            <a:r>
              <a:rPr lang="en-US" dirty="0"/>
              <a:t>of Gr5 students in English &amp; Afrikaans schools acquiring </a:t>
            </a:r>
            <a:r>
              <a:rPr lang="en-US" u="sng" dirty="0"/>
              <a:t>basic reading skills </a:t>
            </a:r>
            <a:r>
              <a:rPr lang="en-US" dirty="0"/>
              <a:t>by school location</a:t>
            </a:r>
          </a:p>
          <a:p>
            <a:pPr>
              <a:defRPr/>
            </a:pPr>
            <a:r>
              <a:rPr lang="en-US" sz="1200" b="0" i="1" dirty="0"/>
              <a:t>Note:</a:t>
            </a:r>
            <a:r>
              <a:rPr lang="en-US" sz="1200" b="0" i="1" baseline="0" dirty="0"/>
              <a:t> Proportion </a:t>
            </a:r>
            <a:r>
              <a:rPr lang="en-US" sz="1200" b="0" i="1" dirty="0"/>
              <a:t>reaching low international benchmark in PIRLS</a:t>
            </a:r>
            <a:r>
              <a:rPr lang="en-US" sz="1200" b="0" i="1" baseline="0" dirty="0"/>
              <a:t> 2011. SA tested 3515 grade 5 students in 92 schools where </a:t>
            </a:r>
            <a:r>
              <a:rPr lang="en-US" sz="1200" b="0" i="1" baseline="0" dirty="0" err="1"/>
              <a:t>Eng</a:t>
            </a:r>
            <a:r>
              <a:rPr lang="en-US" sz="1200" b="0" i="1" baseline="0" dirty="0"/>
              <a:t>/</a:t>
            </a:r>
            <a:r>
              <a:rPr lang="en-US" sz="1200" b="0" i="1" baseline="0" dirty="0" err="1"/>
              <a:t>Afr</a:t>
            </a:r>
            <a:r>
              <a:rPr lang="en-US" sz="1200" b="0" i="1" baseline="0" dirty="0"/>
              <a:t> was </a:t>
            </a:r>
            <a:r>
              <a:rPr lang="en-US" sz="1200" b="0" i="1" baseline="0" dirty="0" smtClean="0"/>
              <a:t>LO</a:t>
            </a:r>
            <a:endParaRPr lang="en-US" sz="1200" b="0" i="1" dirty="0"/>
          </a:p>
        </c:rich>
      </c:tx>
      <c:layout/>
      <c:overlay val="0"/>
      <c:spPr>
        <a:solidFill>
          <a:srgbClr val="F2F2F2"/>
        </a:solidFill>
      </c:spPr>
    </c:title>
    <c:autoTitleDeleted val="0"/>
    <c:plotArea>
      <c:layout/>
      <c:barChart>
        <c:barDir val="col"/>
        <c:grouping val="clustered"/>
        <c:varyColors val="0"/>
        <c:ser>
          <c:idx val="0"/>
          <c:order val="0"/>
          <c:spPr>
            <a:solidFill>
              <a:schemeClr val="accent3">
                <a:lumMod val="75000"/>
              </a:schemeClr>
            </a:solidFill>
          </c:spPr>
          <c:invertIfNegative val="0"/>
          <c:dPt>
            <c:idx val="6"/>
            <c:invertIfNegative val="0"/>
            <c:bubble3D val="0"/>
            <c:spPr>
              <a:solidFill>
                <a:schemeClr val="accent3">
                  <a:lumMod val="50000"/>
                </a:schemeClr>
              </a:solidFill>
            </c:spPr>
          </c:dPt>
          <c:dPt>
            <c:idx val="7"/>
            <c:invertIfNegative val="0"/>
            <c:bubble3D val="0"/>
            <c:spPr>
              <a:solidFill>
                <a:schemeClr val="accent6">
                  <a:lumMod val="75000"/>
                </a:schemeClr>
              </a:solidFill>
            </c:spPr>
          </c:dPt>
          <c:dLbls>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'Fig2'!$A$7:$A$14</c:f>
              <c:strCache>
                <c:ptCount val="8"/>
                <c:pt idx="0">
                  <c:v>Remote rural</c:v>
                </c:pt>
                <c:pt idx="1">
                  <c:v>Township</c:v>
                </c:pt>
                <c:pt idx="2">
                  <c:v>Small town/ village</c:v>
                </c:pt>
                <c:pt idx="3">
                  <c:v>Medium-city or large town</c:v>
                </c:pt>
                <c:pt idx="4">
                  <c:v>Urban</c:v>
                </c:pt>
                <c:pt idx="5">
                  <c:v>Suburban</c:v>
                </c:pt>
                <c:pt idx="6">
                  <c:v>National</c:v>
                </c:pt>
                <c:pt idx="7">
                  <c:v>International median (Gr4)</c:v>
                </c:pt>
              </c:strCache>
            </c:strRef>
          </c:cat>
          <c:val>
            <c:numRef>
              <c:f>'Fig2'!$B$7:$B$14</c:f>
              <c:numCache>
                <c:formatCode>0%</c:formatCode>
                <c:ptCount val="8"/>
                <c:pt idx="0">
                  <c:v>0.26</c:v>
                </c:pt>
                <c:pt idx="1">
                  <c:v>0.28</c:v>
                </c:pt>
                <c:pt idx="2">
                  <c:v>0.55</c:v>
                </c:pt>
                <c:pt idx="3">
                  <c:v>0.64</c:v>
                </c:pt>
                <c:pt idx="4">
                  <c:v>0.81</c:v>
                </c:pt>
                <c:pt idx="5">
                  <c:v>0.84</c:v>
                </c:pt>
                <c:pt idx="6">
                  <c:v>0.57</c:v>
                </c:pt>
                <c:pt idx="7">
                  <c:v>0.95</c:v>
                </c:pt>
              </c:numCache>
            </c:numRef>
          </c:val>
        </c:ser>
        <c:dLbls>
          <c:showLegendKey val="0"/>
          <c:showVal val="0"/>
          <c:showCatName val="0"/>
          <c:showSerName val="0"/>
          <c:showPercent val="0"/>
          <c:showBubbleSize val="0"/>
        </c:dLbls>
        <c:gapWidth val="150"/>
        <c:axId val="-2074788888"/>
        <c:axId val="-2074439064"/>
      </c:barChart>
      <c:catAx>
        <c:axId val="-2074788888"/>
        <c:scaling>
          <c:orientation val="minMax"/>
        </c:scaling>
        <c:delete val="0"/>
        <c:axPos val="b"/>
        <c:majorTickMark val="out"/>
        <c:minorTickMark val="none"/>
        <c:tickLblPos val="nextTo"/>
        <c:crossAx val="-2074439064"/>
        <c:crosses val="autoZero"/>
        <c:auto val="1"/>
        <c:lblAlgn val="ctr"/>
        <c:lblOffset val="100"/>
        <c:noMultiLvlLbl val="0"/>
      </c:catAx>
      <c:valAx>
        <c:axId val="-2074439064"/>
        <c:scaling>
          <c:orientation val="minMax"/>
        </c:scaling>
        <c:delete val="0"/>
        <c:axPos val="l"/>
        <c:majorGridlines/>
        <c:numFmt formatCode="0%" sourceLinked="1"/>
        <c:majorTickMark val="out"/>
        <c:minorTickMark val="none"/>
        <c:tickLblPos val="nextTo"/>
        <c:crossAx val="-2074788888"/>
        <c:crosses val="autoZero"/>
        <c:crossBetween val="between"/>
      </c:valAx>
      <c:spPr>
        <a:solidFill>
          <a:schemeClr val="bg1">
            <a:lumMod val="95000"/>
          </a:schemeClr>
        </a:solidFill>
      </c:spPr>
    </c:plotArea>
    <c:plotVisOnly val="1"/>
    <c:dispBlanksAs val="gap"/>
    <c:showDLblsOverMax val="0"/>
  </c:chart>
  <c:spPr>
    <a:solidFill>
      <a:schemeClr val="bg1"/>
    </a:solidFill>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smtClean="0"/>
              <a:t>PrePIRLS</a:t>
            </a:r>
            <a:r>
              <a:rPr lang="en-US" dirty="0" smtClean="0"/>
              <a:t> 2011 - Proportion </a:t>
            </a:r>
            <a:r>
              <a:rPr lang="en-US" dirty="0"/>
              <a:t>of Grade 4 students that are </a:t>
            </a:r>
            <a:r>
              <a:rPr lang="en-US" u="sng" dirty="0"/>
              <a:t>illiterate</a:t>
            </a:r>
            <a:r>
              <a:rPr lang="en-US" dirty="0"/>
              <a:t> and the</a:t>
            </a:r>
            <a:r>
              <a:rPr lang="en-US" baseline="0" dirty="0"/>
              <a:t> proportion who </a:t>
            </a:r>
            <a:r>
              <a:rPr lang="en-US" u="sng" baseline="0" dirty="0"/>
              <a:t>cannot read for meaning </a:t>
            </a:r>
            <a:r>
              <a:rPr lang="en-US" baseline="0" dirty="0"/>
              <a:t>(in LOLT Gr1-3)</a:t>
            </a:r>
          </a:p>
          <a:p>
            <a:pPr>
              <a:defRPr/>
            </a:pPr>
            <a:r>
              <a:rPr lang="en-US" sz="1100" b="0" i="1" baseline="0" dirty="0"/>
              <a:t>Using </a:t>
            </a:r>
            <a:r>
              <a:rPr lang="en-US" sz="1100" b="0" i="1" baseline="0" dirty="0" err="1"/>
              <a:t>prePIRLS</a:t>
            </a:r>
            <a:r>
              <a:rPr lang="en-US" sz="1100" b="0" i="1" baseline="0" dirty="0"/>
              <a:t> 2011 illiterate: cannot reach low benchmark. Read for meaning: reach intermediate benchmark. Note: </a:t>
            </a:r>
            <a:r>
              <a:rPr lang="en-US" sz="1100" b="0" i="1" baseline="0" dirty="0" err="1"/>
              <a:t>prePIRLS</a:t>
            </a:r>
            <a:r>
              <a:rPr lang="en-US" sz="1100" b="0" i="1" baseline="0" dirty="0"/>
              <a:t> </a:t>
            </a:r>
            <a:r>
              <a:rPr lang="en-US" sz="1100" b="0" i="1" baseline="0" dirty="0" smtClean="0"/>
              <a:t>not</a:t>
            </a:r>
            <a:endParaRPr lang="en-US" sz="1100" b="0" i="1" dirty="0"/>
          </a:p>
        </c:rich>
      </c:tx>
      <c:layout/>
      <c:overlay val="0"/>
      <c:spPr>
        <a:solidFill>
          <a:srgbClr val="F2F2F2"/>
        </a:solidFill>
      </c:spPr>
    </c:title>
    <c:autoTitleDeleted val="0"/>
    <c:plotArea>
      <c:layout/>
      <c:barChart>
        <c:barDir val="col"/>
        <c:grouping val="clustered"/>
        <c:varyColors val="0"/>
        <c:ser>
          <c:idx val="0"/>
          <c:order val="0"/>
          <c:tx>
            <c:strRef>
              <c:f>'Fig 1-FprePIRLS by Prov (2) '!$C$45</c:f>
              <c:strCache>
                <c:ptCount val="1"/>
                <c:pt idx="0">
                  <c:v>% Illiterate</c:v>
                </c:pt>
              </c:strCache>
            </c:strRef>
          </c:tx>
          <c:spPr>
            <a:solidFill>
              <a:srgbClr val="FF0000"/>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'!$C$46:$C$54</c:f>
              <c:numCache>
                <c:formatCode>0%</c:formatCode>
                <c:ptCount val="9"/>
                <c:pt idx="0">
                  <c:v>0.1108</c:v>
                </c:pt>
                <c:pt idx="1">
                  <c:v>0.2139</c:v>
                </c:pt>
                <c:pt idx="2">
                  <c:v>0.255</c:v>
                </c:pt>
                <c:pt idx="3">
                  <c:v>0.318</c:v>
                </c:pt>
                <c:pt idx="4">
                  <c:v>0.3242</c:v>
                </c:pt>
                <c:pt idx="5">
                  <c:v>0.2882</c:v>
                </c:pt>
                <c:pt idx="6">
                  <c:v>0.5022</c:v>
                </c:pt>
                <c:pt idx="8">
                  <c:v>0.2878</c:v>
                </c:pt>
              </c:numCache>
            </c:numRef>
          </c:val>
        </c:ser>
        <c:ser>
          <c:idx val="1"/>
          <c:order val="1"/>
          <c:tx>
            <c:strRef>
              <c:f>'Fig 1-FprePIRLS by Prov (2) '!$F$45</c:f>
              <c:strCache>
                <c:ptCount val="1"/>
                <c:pt idx="0">
                  <c:v>% Cannot read for meaning</c:v>
                </c:pt>
              </c:strCache>
            </c:strRef>
          </c:tx>
          <c:spPr>
            <a:solidFill>
              <a:schemeClr val="accent2">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'!$F$46:$F$54</c:f>
              <c:numCache>
                <c:formatCode>0%</c:formatCode>
                <c:ptCount val="9"/>
                <c:pt idx="0">
                  <c:v>0.274</c:v>
                </c:pt>
                <c:pt idx="1">
                  <c:v>0.4438</c:v>
                </c:pt>
                <c:pt idx="2">
                  <c:v>0.574</c:v>
                </c:pt>
                <c:pt idx="3">
                  <c:v>0.5997</c:v>
                </c:pt>
                <c:pt idx="4">
                  <c:v>0.6345</c:v>
                </c:pt>
                <c:pt idx="5">
                  <c:v>0.6639</c:v>
                </c:pt>
                <c:pt idx="6">
                  <c:v>0.8328</c:v>
                </c:pt>
                <c:pt idx="8">
                  <c:v>0.5835</c:v>
                </c:pt>
              </c:numCache>
            </c:numRef>
          </c:val>
        </c:ser>
        <c:dLbls>
          <c:showLegendKey val="0"/>
          <c:showVal val="0"/>
          <c:showCatName val="0"/>
          <c:showSerName val="0"/>
          <c:showPercent val="0"/>
          <c:showBubbleSize val="0"/>
        </c:dLbls>
        <c:gapWidth val="150"/>
        <c:axId val="-2076923032"/>
        <c:axId val="-2076372584"/>
      </c:barChart>
      <c:catAx>
        <c:axId val="-2076923032"/>
        <c:scaling>
          <c:orientation val="minMax"/>
        </c:scaling>
        <c:delete val="0"/>
        <c:axPos val="b"/>
        <c:majorTickMark val="out"/>
        <c:minorTickMark val="none"/>
        <c:tickLblPos val="nextTo"/>
        <c:crossAx val="-2076372584"/>
        <c:crosses val="autoZero"/>
        <c:auto val="1"/>
        <c:lblAlgn val="ctr"/>
        <c:lblOffset val="100"/>
        <c:noMultiLvlLbl val="0"/>
      </c:catAx>
      <c:valAx>
        <c:axId val="-2076372584"/>
        <c:scaling>
          <c:orientation val="minMax"/>
        </c:scaling>
        <c:delete val="0"/>
        <c:axPos val="l"/>
        <c:majorGridlines/>
        <c:numFmt formatCode="0%" sourceLinked="1"/>
        <c:majorTickMark val="out"/>
        <c:minorTickMark val="none"/>
        <c:tickLblPos val="nextTo"/>
        <c:crossAx val="-2076923032"/>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031194376"/>
        <c:axId val="-2017203528"/>
      </c:barChart>
      <c:catAx>
        <c:axId val="-2031194376"/>
        <c:scaling>
          <c:orientation val="minMax"/>
        </c:scaling>
        <c:delete val="0"/>
        <c:axPos val="b"/>
        <c:majorTickMark val="out"/>
        <c:minorTickMark val="none"/>
        <c:tickLblPos val="nextTo"/>
        <c:txPr>
          <a:bodyPr/>
          <a:lstStyle/>
          <a:p>
            <a:pPr>
              <a:defRPr sz="1200"/>
            </a:pPr>
            <a:endParaRPr lang="en-US"/>
          </a:p>
        </c:txPr>
        <c:crossAx val="-2017203528"/>
        <c:crosses val="autoZero"/>
        <c:auto val="1"/>
        <c:lblAlgn val="ctr"/>
        <c:lblOffset val="100"/>
        <c:noMultiLvlLbl val="0"/>
      </c:catAx>
      <c:valAx>
        <c:axId val="-2017203528"/>
        <c:scaling>
          <c:orientation val="minMax"/>
        </c:scaling>
        <c:delete val="0"/>
        <c:axPos val="l"/>
        <c:majorGridlines/>
        <c:numFmt formatCode="0%" sourceLinked="1"/>
        <c:majorTickMark val="out"/>
        <c:minorTickMark val="none"/>
        <c:tickLblPos val="nextTo"/>
        <c:txPr>
          <a:bodyPr/>
          <a:lstStyle/>
          <a:p>
            <a:pPr>
              <a:defRPr sz="1200"/>
            </a:pPr>
            <a:endParaRPr lang="en-US"/>
          </a:p>
        </c:txPr>
        <c:crossAx val="-2031194376"/>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Pt>
            <c:idx val="9"/>
            <c:invertIfNegative val="0"/>
            <c:bubble3D val="0"/>
            <c:spPr>
              <a:solidFill>
                <a:srgbClr val="800000"/>
              </a:solidFill>
            </c:spPr>
          </c:dPt>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1994956856"/>
        <c:axId val="-2033323352"/>
      </c:barChart>
      <c:catAx>
        <c:axId val="-1994956856"/>
        <c:scaling>
          <c:orientation val="minMax"/>
        </c:scaling>
        <c:delete val="0"/>
        <c:axPos val="l"/>
        <c:majorTickMark val="out"/>
        <c:minorTickMark val="none"/>
        <c:tickLblPos val="nextTo"/>
        <c:txPr>
          <a:bodyPr/>
          <a:lstStyle/>
          <a:p>
            <a:pPr>
              <a:defRPr sz="1600"/>
            </a:pPr>
            <a:endParaRPr lang="en-US"/>
          </a:p>
        </c:txPr>
        <c:crossAx val="-2033323352"/>
        <c:crosses val="autoZero"/>
        <c:auto val="1"/>
        <c:lblAlgn val="ctr"/>
        <c:lblOffset val="100"/>
        <c:noMultiLvlLbl val="0"/>
      </c:catAx>
      <c:valAx>
        <c:axId val="-2033323352"/>
        <c:scaling>
          <c:orientation val="minMax"/>
        </c:scaling>
        <c:delete val="0"/>
        <c:axPos val="b"/>
        <c:majorGridlines/>
        <c:numFmt formatCode="0%" sourceLinked="1"/>
        <c:majorTickMark val="out"/>
        <c:minorTickMark val="none"/>
        <c:tickLblPos val="nextTo"/>
        <c:crossAx val="-1994956856"/>
        <c:crosses val="autoZero"/>
        <c:crossBetween val="between"/>
      </c:valAx>
      <c:spPr>
        <a:solidFill>
          <a:schemeClr val="bg1">
            <a:lumMod val="85000"/>
          </a:schemeClr>
        </a:solidFill>
      </c:spPr>
    </c:plotArea>
    <c:plotVisOnly val="1"/>
    <c:dispBlanksAs val="gap"/>
    <c:showDLblsOverMax val="0"/>
  </c:chart>
  <c:spPr>
    <a:solidFill>
      <a:schemeClr val="bg1">
        <a:lumMod val="95000"/>
      </a:schemeClr>
    </a:solid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44C63381-80FF-4843-9259-3017F4C69008}" type="presOf" srcId="{94BFDC29-A62B-4867-9EFD-4C3299F2A986}" destId="{BAE3347D-F78F-4227-B054-5BC36A596218}" srcOrd="0" destOrd="0" presId="urn:microsoft.com/office/officeart/2005/8/layout/pyramid1"/>
    <dgm:cxn modelId="{95F845E5-A143-5F4A-9356-C4F34003FCB5}" type="presOf" srcId="{B1CD9239-600B-41D7-9067-E587838267CF}" destId="{6B2A6CEB-8AEB-485A-B51F-4BA3BA410D0B}" srcOrd="0" destOrd="0" presId="urn:microsoft.com/office/officeart/2005/8/layout/pyramid1"/>
    <dgm:cxn modelId="{FEBCBBEF-9881-2C4E-8A57-AA10940A8457}" type="presOf" srcId="{B1CD9239-600B-41D7-9067-E587838267CF}" destId="{C548DC47-1489-4EF5-BDCB-DEBE01D4E862}" srcOrd="1" destOrd="0" presId="urn:microsoft.com/office/officeart/2005/8/layout/pyramid1"/>
    <dgm:cxn modelId="{3373F425-0AB6-A64C-9B4E-DE2025AC629B}" type="presOf" srcId="{DD7E1C66-5AA1-4148-8D24-0F59EB34F27B}" destId="{EDA92B55-1435-714B-8A67-D6D0B3E5538C}" srcOrd="1" destOrd="0" presId="urn:microsoft.com/office/officeart/2005/8/layout/pyramid1"/>
    <dgm:cxn modelId="{4A5857FC-B140-1344-9A5C-0F439307E95E}" type="presOf" srcId="{5896CC03-10D6-4152-BEED-6E1B31A79FE9}" destId="{FD31F5A5-7680-4C7A-91FB-24138E0D7CDC}" srcOrd="0" destOrd="0" presId="urn:microsoft.com/office/officeart/2005/8/layout/pyramid1"/>
    <dgm:cxn modelId="{FD51BFAD-4AD0-3C4C-BD0B-2324ECBE4625}" type="presOf" srcId="{932237BE-64C3-4DED-BF2D-9B9821B44AFA}" destId="{D9EA3055-42F1-4773-B6E1-4489FC8B1BD1}"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CE713E6D-F1A2-8F4C-AD20-072AD1F59782}"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5FC7F59D-1019-3F4D-B7A6-B6D35C5E70DE}" type="presOf" srcId="{DD7E1C66-5AA1-4148-8D24-0F59EB34F27B}" destId="{3030949F-5DAF-1F40-B4D0-84FF1FABAA00}"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F69C6A38-D458-A443-A41B-4310982172C2}"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82E0EB9E-7128-4247-8F0B-26152EF57C2B}" type="presParOf" srcId="{FD31F5A5-7680-4C7A-91FB-24138E0D7CDC}" destId="{2CFCD532-C2BB-43F0-894D-44DFFD76D26E}" srcOrd="0" destOrd="0" presId="urn:microsoft.com/office/officeart/2005/8/layout/pyramid1"/>
    <dgm:cxn modelId="{9C4B699D-66BC-5F47-A762-F017D15D531A}" type="presParOf" srcId="{2CFCD532-C2BB-43F0-894D-44DFFD76D26E}" destId="{6B2A6CEB-8AEB-485A-B51F-4BA3BA410D0B}" srcOrd="0" destOrd="0" presId="urn:microsoft.com/office/officeart/2005/8/layout/pyramid1"/>
    <dgm:cxn modelId="{86BB47B5-1435-2546-93C2-99182E773738}" type="presParOf" srcId="{2CFCD532-C2BB-43F0-894D-44DFFD76D26E}" destId="{C548DC47-1489-4EF5-BDCB-DEBE01D4E862}" srcOrd="1" destOrd="0" presId="urn:microsoft.com/office/officeart/2005/8/layout/pyramid1"/>
    <dgm:cxn modelId="{E8DD456B-AE76-4F46-B910-53A29A8170DC}" type="presParOf" srcId="{FD31F5A5-7680-4C7A-91FB-24138E0D7CDC}" destId="{E1D542F2-75FE-304E-A897-B81A2DE13B71}" srcOrd="1" destOrd="0" presId="urn:microsoft.com/office/officeart/2005/8/layout/pyramid1"/>
    <dgm:cxn modelId="{25752AE0-2E09-D043-8147-BC11817A77C8}" type="presParOf" srcId="{E1D542F2-75FE-304E-A897-B81A2DE13B71}" destId="{3030949F-5DAF-1F40-B4D0-84FF1FABAA00}" srcOrd="0" destOrd="0" presId="urn:microsoft.com/office/officeart/2005/8/layout/pyramid1"/>
    <dgm:cxn modelId="{029EA7EC-A047-9548-B225-596BD649FB10}" type="presParOf" srcId="{E1D542F2-75FE-304E-A897-B81A2DE13B71}" destId="{EDA92B55-1435-714B-8A67-D6D0B3E5538C}" srcOrd="1" destOrd="0" presId="urn:microsoft.com/office/officeart/2005/8/layout/pyramid1"/>
    <dgm:cxn modelId="{4611B3D5-F6B2-E746-A86B-9C0ADE2195A7}" type="presParOf" srcId="{FD31F5A5-7680-4C7A-91FB-24138E0D7CDC}" destId="{9A0D1490-6EC1-4DB5-B0A0-E2BC4B232661}" srcOrd="2" destOrd="0" presId="urn:microsoft.com/office/officeart/2005/8/layout/pyramid1"/>
    <dgm:cxn modelId="{4D4E63D2-763A-394D-AB35-FCFA5DE3C848}" type="presParOf" srcId="{9A0D1490-6EC1-4DB5-B0A0-E2BC4B232661}" destId="{BAE3347D-F78F-4227-B054-5BC36A596218}" srcOrd="0" destOrd="0" presId="urn:microsoft.com/office/officeart/2005/8/layout/pyramid1"/>
    <dgm:cxn modelId="{2064810D-B3DD-3F49-B0A5-2FD8616B7BDF}" type="presParOf" srcId="{9A0D1490-6EC1-4DB5-B0A0-E2BC4B232661}" destId="{26521744-C9FE-42F2-BE3A-D2D28AE76CA5}" srcOrd="1" destOrd="0" presId="urn:microsoft.com/office/officeart/2005/8/layout/pyramid1"/>
    <dgm:cxn modelId="{8104D24D-4D7F-6D43-B121-8B537B5196DE}" type="presParOf" srcId="{FD31F5A5-7680-4C7A-91FB-24138E0D7CDC}" destId="{BA18687B-851F-47DE-8991-18650FF1E018}" srcOrd="3" destOrd="0" presId="urn:microsoft.com/office/officeart/2005/8/layout/pyramid1"/>
    <dgm:cxn modelId="{3E8B48C6-AFED-7C4C-9A41-0EB938CF912F}" type="presParOf" srcId="{BA18687B-851F-47DE-8991-18650FF1E018}" destId="{D9EA3055-42F1-4773-B6E1-4489FC8B1BD1}" srcOrd="0" destOrd="0" presId="urn:microsoft.com/office/officeart/2005/8/layout/pyramid1"/>
    <dgm:cxn modelId="{8D38C2C5-852B-914D-AE64-C3C4E68F897C}"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643" y="4327582"/>
        <a:ext cx="1450961" cy="15645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0.57813</cdr:x>
      <cdr:y>0.47049</cdr:y>
    </cdr:from>
    <cdr:to>
      <cdr:x>0.91354</cdr:x>
      <cdr:y>0.5434</cdr:y>
    </cdr:to>
    <cdr:sp macro="" textlink="">
      <cdr:nvSpPr>
        <cdr:cNvPr id="2" name="TextBox 1"/>
        <cdr:cNvSpPr txBox="1"/>
      </cdr:nvSpPr>
      <cdr:spPr>
        <a:xfrm xmlns:a="http://schemas.openxmlformats.org/drawingml/2006/main">
          <a:off x="2643188" y="1290638"/>
          <a:ext cx="1533525" cy="2000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A" sz="1100"/>
        </a:p>
      </cdr:txBody>
    </cdr:sp>
  </cdr:relSizeAnchor>
  <cdr:relSizeAnchor xmlns:cdr="http://schemas.openxmlformats.org/drawingml/2006/chartDrawing">
    <cdr:from>
      <cdr:x>0.63125</cdr:x>
      <cdr:y>0.10178</cdr:y>
    </cdr:from>
    <cdr:to>
      <cdr:x>0.74236</cdr:x>
      <cdr:y>0.30381</cdr:y>
    </cdr:to>
    <cdr:sp macro="" textlink="">
      <cdr:nvSpPr>
        <cdr:cNvPr id="5" name="TextBox 4"/>
        <cdr:cNvSpPr txBox="1"/>
      </cdr:nvSpPr>
      <cdr:spPr>
        <a:xfrm xmlns:a="http://schemas.openxmlformats.org/drawingml/2006/main">
          <a:off x="5194920" y="46064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ZA"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A89403-DA38-B047-8854-25FD7CC6E876}" type="datetimeFigureOut">
              <a:rPr lang="en-US" smtClean="0"/>
              <a:t>16/09/21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6B9D7A-377F-8E43-BD29-02F2631BF112}" type="slidenum">
              <a:rPr lang="en-US" smtClean="0"/>
              <a:t>‹#›</a:t>
            </a:fld>
            <a:endParaRPr lang="en-US"/>
          </a:p>
        </p:txBody>
      </p:sp>
    </p:spTree>
    <p:extLst>
      <p:ext uri="{BB962C8B-B14F-4D97-AF65-F5344CB8AC3E}">
        <p14:creationId xmlns:p14="http://schemas.microsoft.com/office/powerpoint/2010/main" val="17285545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everyone to </a:t>
            </a:r>
          </a:p>
          <a:p>
            <a:r>
              <a:rPr lang="en-US" dirty="0" smtClean="0"/>
              <a:t>Start off</a:t>
            </a:r>
            <a:r>
              <a:rPr lang="en-US" baseline="0" dirty="0" smtClean="0"/>
              <a:t> by thanking everyone for their contribution</a:t>
            </a:r>
          </a:p>
          <a:p>
            <a:endParaRPr lang="en-US" dirty="0"/>
          </a:p>
        </p:txBody>
      </p:sp>
      <p:sp>
        <p:nvSpPr>
          <p:cNvPr id="4" name="Slide Number Placeholder 3"/>
          <p:cNvSpPr>
            <a:spLocks noGrp="1"/>
          </p:cNvSpPr>
          <p:nvPr>
            <p:ph type="sldNum" sz="quarter" idx="10"/>
          </p:nvPr>
        </p:nvSpPr>
        <p:spPr/>
        <p:txBody>
          <a:bodyPr/>
          <a:lstStyle/>
          <a:p>
            <a:fld id="{73779DE7-E3DD-F347-9678-7326A26EDB67}" type="slidenum">
              <a:rPr lang="en-US" smtClean="0"/>
              <a:t>1</a:t>
            </a:fld>
            <a:endParaRPr lang="en-US"/>
          </a:p>
        </p:txBody>
      </p:sp>
    </p:spTree>
    <p:extLst>
      <p:ext uri="{BB962C8B-B14F-4D97-AF65-F5344CB8AC3E}">
        <p14:creationId xmlns:p14="http://schemas.microsoft.com/office/powerpoint/2010/main" val="3864865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OECD report- https://</a:t>
            </a:r>
            <a:r>
              <a:rPr lang="en-US" dirty="0" err="1" smtClean="0"/>
              <a:t>www.oecd.org</a:t>
            </a:r>
            <a:r>
              <a:rPr lang="en-US" dirty="0" smtClean="0"/>
              <a:t>/</a:t>
            </a:r>
            <a:r>
              <a:rPr lang="en-US" dirty="0" err="1" smtClean="0"/>
              <a:t>pisa</a:t>
            </a:r>
            <a:r>
              <a:rPr lang="en-US" dirty="0" smtClean="0"/>
              <a:t>/44417824.pdf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3</a:t>
            </a:fld>
            <a:endParaRPr lang="en-US"/>
          </a:p>
        </p:txBody>
      </p:sp>
    </p:spTree>
    <p:extLst>
      <p:ext uri="{BB962C8B-B14F-4D97-AF65-F5344CB8AC3E}">
        <p14:creationId xmlns:p14="http://schemas.microsoft.com/office/powerpoint/2010/main" val="324490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10</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atin typeface="Calibri" charset="0"/>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28639B6-F5FB-2446-A520-E806C76DF870}" type="slidenum">
              <a:rPr lang="en-ZA" sz="1200">
                <a:ea typeface="MS PGothic" charset="0"/>
                <a:cs typeface="MS PGothic" charset="0"/>
              </a:rPr>
              <a:pPr eaLnBrk="1" hangingPunct="1"/>
              <a:t>11</a:t>
            </a:fld>
            <a:endParaRPr lang="en-ZA" sz="1200">
              <a:ea typeface="MS PGothic" charset="0"/>
              <a:cs typeface="MS PGothic"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40</a:t>
            </a:r>
            <a:r>
              <a:rPr lang="en-US" baseline="0" dirty="0" smtClean="0"/>
              <a:t> words in 60s = 1,5s/word</a:t>
            </a:r>
          </a:p>
          <a:p>
            <a:r>
              <a:rPr lang="en-US" baseline="0" dirty="0" smtClean="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26</a:t>
            </a:fld>
            <a:endParaRPr lang="en-US"/>
          </a:p>
        </p:txBody>
      </p:sp>
    </p:spTree>
    <p:extLst>
      <p:ext uri="{BB962C8B-B14F-4D97-AF65-F5344CB8AC3E}">
        <p14:creationId xmlns:p14="http://schemas.microsoft.com/office/powerpoint/2010/main" val="2476153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B2E64947-B051-5F4B-91F2-5494E35DD1EA}" type="slidenum">
              <a:rPr lang="en-ZA" sz="1200">
                <a:ea typeface="MS PGothic" charset="0"/>
                <a:cs typeface="MS PGothic" charset="0"/>
              </a:rPr>
              <a:pPr eaLnBrk="1" hangingPunct="1"/>
              <a:t>37</a:t>
            </a:fld>
            <a:endParaRPr lang="en-ZA" sz="1200">
              <a:ea typeface="MS PGothic" charset="0"/>
              <a:cs typeface="MS PGothic"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1988202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87338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4129009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C05CF-3FD4-6847-8B95-DA3FECF780BC}" type="datetimeFigureOut">
              <a:rPr lang="en-US" smtClean="0"/>
              <a:t>16/09/21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4062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4C05CF-3FD4-6847-8B95-DA3FECF780BC}" type="datetimeFigureOut">
              <a:rPr lang="en-US" smtClean="0"/>
              <a:t>16/09/21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974445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4C05CF-3FD4-6847-8B95-DA3FECF780BC}" type="datetimeFigureOut">
              <a:rPr lang="en-US" smtClean="0"/>
              <a:t>16/09/21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719747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4C05CF-3FD4-6847-8B95-DA3FECF780BC}" type="datetimeFigureOut">
              <a:rPr lang="en-US" smtClean="0"/>
              <a:t>16/09/21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417625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C05CF-3FD4-6847-8B95-DA3FECF780BC}" type="datetimeFigureOut">
              <a:rPr lang="en-US" smtClean="0"/>
              <a:t>16/09/21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0401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16/09/21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69990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16/09/21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104686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536632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2307624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C05CF-3FD4-6847-8B95-DA3FECF780BC}" type="datetimeFigureOut">
              <a:rPr lang="en-US" smtClean="0"/>
              <a:t>16/09/21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4C1A2-1124-BF4A-9144-71D5D089101A}" type="slidenum">
              <a:rPr lang="en-US" smtClean="0"/>
              <a:t>‹#›</a:t>
            </a:fld>
            <a:endParaRPr lang="en-US"/>
          </a:p>
        </p:txBody>
      </p:sp>
    </p:spTree>
    <p:extLst>
      <p:ext uri="{BB962C8B-B14F-4D97-AF65-F5344CB8AC3E}">
        <p14:creationId xmlns:p14="http://schemas.microsoft.com/office/powerpoint/2010/main" val="3323970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3.wmf"/><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4.emf"/><Relationship Id="rId5"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0.emf"/><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6.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mailto:NicholasSpaull@gmail.com" TargetMode="External"/><Relationship Id="rId5"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wmf"/><Relationship Id="rId4" Type="http://schemas.openxmlformats.org/officeDocument/2006/relationships/image" Target="../media/image13.wmf"/><Relationship Id="rId5" Type="http://schemas.openxmlformats.org/officeDocument/2006/relationships/image" Target="../media/image42.emf"/><Relationship Id="rId6" Type="http://schemas.openxmlformats.org/officeDocument/2006/relationships/image" Target="../media/image43.png"/><Relationship Id="rId7" Type="http://schemas.openxmlformats.org/officeDocument/2006/relationships/image" Target="../media/image44.emf"/><Relationship Id="rId8" Type="http://schemas.openxmlformats.org/officeDocument/2006/relationships/image" Target="../media/image45.w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 Id="rId3" Type="http://schemas.openxmlformats.org/officeDocument/2006/relationships/chart" Target="../charts/char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3089" t="25281" r="1932" b="20245"/>
          <a:stretch/>
        </p:blipFill>
        <p:spPr>
          <a:xfrm>
            <a:off x="0" y="132265"/>
            <a:ext cx="9144000" cy="6407687"/>
          </a:xfrm>
          <a:prstGeom prst="rect">
            <a:avLst/>
          </a:prstGeom>
        </p:spPr>
      </p:pic>
      <p:sp>
        <p:nvSpPr>
          <p:cNvPr id="7" name="Content Placeholder 2"/>
          <p:cNvSpPr>
            <a:spLocks noGrp="1"/>
          </p:cNvSpPr>
          <p:nvPr>
            <p:ph idx="1"/>
          </p:nvPr>
        </p:nvSpPr>
        <p:spPr>
          <a:xfrm>
            <a:off x="484561" y="1151114"/>
            <a:ext cx="3575726" cy="3342308"/>
          </a:xfrm>
        </p:spPr>
        <p:txBody>
          <a:bodyPr/>
          <a:lstStyle/>
          <a:p>
            <a:pPr marL="0" lvl="0" indent="0" algn="ctr" defTabSz="914400">
              <a:lnSpc>
                <a:spcPct val="90000"/>
              </a:lnSpc>
              <a:buNone/>
            </a:pPr>
            <a:r>
              <a:rPr lang="en-US" dirty="0" smtClean="0">
                <a:solidFill>
                  <a:srgbClr val="58595B"/>
                </a:solidFill>
                <a:cs typeface="Calibri"/>
              </a:rPr>
              <a:t>Nic Spaull</a:t>
            </a:r>
            <a:endParaRPr lang="en-US" dirty="0" smtClean="0">
              <a:solidFill>
                <a:srgbClr val="58595B"/>
              </a:solidFill>
              <a:cs typeface="Calibri"/>
            </a:endParaRPr>
          </a:p>
          <a:p>
            <a:pPr marL="0" lvl="0" indent="0" algn="ctr" defTabSz="914400">
              <a:lnSpc>
                <a:spcPct val="90000"/>
              </a:lnSpc>
              <a:buNone/>
            </a:pPr>
            <a:r>
              <a:rPr lang="en-US" dirty="0" smtClean="0">
                <a:solidFill>
                  <a:srgbClr val="58595B"/>
                </a:solidFill>
                <a:cs typeface="Calibri"/>
              </a:rPr>
              <a:t> </a:t>
            </a:r>
          </a:p>
          <a:p>
            <a:pPr marL="0" lvl="0" indent="0" algn="ctr" defTabSz="914400">
              <a:lnSpc>
                <a:spcPct val="90000"/>
              </a:lnSpc>
              <a:buNone/>
            </a:pPr>
            <a:r>
              <a:rPr lang="en-US" b="1" dirty="0" smtClean="0">
                <a:solidFill>
                  <a:srgbClr val="58595B"/>
                </a:solidFill>
                <a:cs typeface="Calibri"/>
              </a:rPr>
              <a:t>Binding Constraints in Education </a:t>
            </a:r>
            <a:endParaRPr lang="en-US" sz="2000" b="1" dirty="0">
              <a:solidFill>
                <a:srgbClr val="58595B"/>
              </a:solidFill>
              <a:cs typeface="Calibri"/>
            </a:endParaRPr>
          </a:p>
          <a:p>
            <a:pPr marL="0" lvl="0" indent="0" algn="ctr" defTabSz="914400">
              <a:buNone/>
            </a:pPr>
            <a:endParaRPr lang="en-US" sz="2000" dirty="0" smtClean="0">
              <a:solidFill>
                <a:srgbClr val="58595B"/>
              </a:solidFill>
              <a:cs typeface="Calibri"/>
            </a:endParaRPr>
          </a:p>
          <a:p>
            <a:pPr marL="0" lvl="0" indent="0" algn="ctr" defTabSz="914400">
              <a:buNone/>
            </a:pPr>
            <a:r>
              <a:rPr lang="en-US" sz="2000" dirty="0" smtClean="0">
                <a:solidFill>
                  <a:srgbClr val="58595B"/>
                </a:solidFill>
                <a:cs typeface="Calibri"/>
              </a:rPr>
              <a:t>23 September 2016</a:t>
            </a:r>
            <a:endParaRPr lang="en-US" sz="2000" dirty="0">
              <a:solidFill>
                <a:srgbClr val="58595B"/>
              </a:solidFill>
              <a:cs typeface="Calibri"/>
            </a:endParaRPr>
          </a:p>
        </p:txBody>
      </p:sp>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1078064" y="4651514"/>
            <a:ext cx="3268649" cy="848138"/>
          </a:xfrm>
          <a:prstGeom prst="rect">
            <a:avLst/>
          </a:prstGeom>
        </p:spPr>
      </p:pic>
    </p:spTree>
    <p:extLst>
      <p:ext uri="{BB962C8B-B14F-4D97-AF65-F5344CB8AC3E}">
        <p14:creationId xmlns:p14="http://schemas.microsoft.com/office/powerpoint/2010/main" val="74643685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17" y="6377079"/>
            <a:ext cx="8229600" cy="480921"/>
          </a:xfrm>
          <a:noFill/>
        </p:spPr>
        <p:txBody>
          <a:bodyPr>
            <a:noAutofit/>
          </a:bodyPr>
          <a:lstStyle/>
          <a:p>
            <a:r>
              <a:rPr lang="en-US" sz="2400" b="1" dirty="0" smtClean="0"/>
              <a:t>PSPPD &amp; </a:t>
            </a:r>
            <a:r>
              <a:rPr lang="en-US" sz="2400" b="1" dirty="0" err="1" smtClean="0"/>
              <a:t>Zenex</a:t>
            </a:r>
            <a:r>
              <a:rPr lang="en-US" sz="2400" b="1" dirty="0" smtClean="0"/>
              <a:t> Report </a:t>
            </a:r>
            <a:r>
              <a:rPr lang="en-US" sz="2400" b="1" dirty="0" smtClean="0"/>
              <a:t>Launch</a:t>
            </a:r>
            <a:endParaRPr lang="en-US" sz="2400" b="1" dirty="0"/>
          </a:p>
        </p:txBody>
      </p:sp>
      <p:pic>
        <p:nvPicPr>
          <p:cNvPr id="4" name="Picture 3" descr="Screen Shot 2016-05-18 at 8.12.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494721" cy="6353703"/>
          </a:xfrm>
          <a:prstGeom prst="rect">
            <a:avLst/>
          </a:prstGeom>
          <a:ln>
            <a:noFill/>
          </a:ln>
          <a:effectLst>
            <a:outerShdw blurRad="292100" dist="139700" dir="2700000" algn="tl" rotWithShape="0">
              <a:srgbClr val="333333">
                <a:alpha val="65000"/>
              </a:srgbClr>
            </a:outerShdw>
          </a:effectLst>
        </p:spPr>
      </p:pic>
      <p:pic>
        <p:nvPicPr>
          <p:cNvPr id="5" name="Picture 4" descr="Screen Shot 2016-05-18 at 8.12.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102" y="0"/>
            <a:ext cx="4498898" cy="6377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819345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sz="3600" b="1" dirty="0" smtClean="0">
                <a:solidFill>
                  <a:prstClr val="black">
                    <a:lumMod val="75000"/>
                    <a:lumOff val="25000"/>
                  </a:prstClr>
                </a:solidFill>
                <a:cs typeface="Calibri"/>
              </a:rPr>
              <a:t>What do we know about education in SA?</a:t>
            </a:r>
            <a:endParaRPr lang="en-US" sz="3600"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457199" y="1296711"/>
            <a:ext cx="7312485" cy="4721778"/>
          </a:xfrm>
        </p:spPr>
        <p:txBody>
          <a:bodyPr>
            <a:normAutofit fontScale="55000" lnSpcReduction="20000"/>
          </a:bodyPr>
          <a:lstStyle/>
          <a:p>
            <a:pPr marL="514350" indent="-514350" algn="just">
              <a:buFont typeface="+mj-lt"/>
              <a:buAutoNum type="arabicPeriod"/>
            </a:pPr>
            <a:r>
              <a:rPr lang="en-US" b="1" dirty="0" smtClean="0">
                <a:solidFill>
                  <a:srgbClr val="800000"/>
                </a:solidFill>
              </a:rPr>
              <a:t>High </a:t>
            </a:r>
            <a:r>
              <a:rPr lang="en-US" b="1" u="sng" dirty="0" smtClean="0">
                <a:solidFill>
                  <a:srgbClr val="800000"/>
                </a:solidFill>
              </a:rPr>
              <a:t>access</a:t>
            </a:r>
            <a:r>
              <a:rPr lang="en-US" dirty="0" smtClean="0"/>
              <a:t>: </a:t>
            </a:r>
            <a:r>
              <a:rPr lang="en-US" dirty="0" smtClean="0"/>
              <a:t>South Africa has relatively high access to education up to Grade 9. Expanding Grade R. Also new progression policies. </a:t>
            </a:r>
          </a:p>
          <a:p>
            <a:pPr marL="514350" indent="-514350" algn="just">
              <a:buFont typeface="+mj-lt"/>
              <a:buAutoNum type="arabicPeriod"/>
            </a:pPr>
            <a:endParaRPr lang="en-US" dirty="0"/>
          </a:p>
          <a:p>
            <a:pPr marL="514350" indent="-514350" algn="just">
              <a:buFont typeface="+mj-lt"/>
              <a:buAutoNum type="arabicPeriod"/>
            </a:pPr>
            <a:r>
              <a:rPr lang="en-US" b="1" dirty="0" smtClean="0">
                <a:solidFill>
                  <a:srgbClr val="800000"/>
                </a:solidFill>
              </a:rPr>
              <a:t>Low </a:t>
            </a:r>
            <a:r>
              <a:rPr lang="en-US" b="1" u="sng" dirty="0" smtClean="0">
                <a:solidFill>
                  <a:srgbClr val="800000"/>
                </a:solidFill>
              </a:rPr>
              <a:t>quality</a:t>
            </a:r>
            <a:r>
              <a:rPr lang="en-US" dirty="0" smtClean="0"/>
              <a:t>: South Africa has very low levels of educational achievement even by low/middle-income standards. OECD ranks SA 74/75 countries beating only Ghana.</a:t>
            </a:r>
          </a:p>
          <a:p>
            <a:pPr marL="514350" indent="-514350" algn="just">
              <a:buFont typeface="+mj-lt"/>
              <a:buAutoNum type="arabicPeriod"/>
            </a:pPr>
            <a:endParaRPr lang="en-US" dirty="0"/>
          </a:p>
          <a:p>
            <a:pPr marL="514350" indent="-514350" algn="just">
              <a:buFont typeface="+mj-lt"/>
              <a:buAutoNum type="arabicPeriod"/>
            </a:pPr>
            <a:r>
              <a:rPr lang="en-US" b="1" dirty="0" smtClean="0">
                <a:solidFill>
                  <a:srgbClr val="800000"/>
                </a:solidFill>
              </a:rPr>
              <a:t>Egregious </a:t>
            </a:r>
            <a:r>
              <a:rPr lang="en-US" b="1" u="sng" dirty="0" smtClean="0">
                <a:solidFill>
                  <a:srgbClr val="800000"/>
                </a:solidFill>
              </a:rPr>
              <a:t>inequality</a:t>
            </a:r>
            <a:r>
              <a:rPr lang="en-US" dirty="0" smtClean="0"/>
              <a:t>: The gap between the better performing 20% of schools and the 80% of dysfunctional schools is one of (or </a:t>
            </a:r>
            <a:r>
              <a:rPr lang="en-US" i="1" dirty="0" smtClean="0"/>
              <a:t>the</a:t>
            </a:r>
            <a:r>
              <a:rPr lang="en-US" dirty="0" smtClean="0"/>
              <a:t>) largest in the world. Gap between two systems  is between 3 &amp; 4 grade levels. Largely determined by ability-to-pay and location. </a:t>
            </a:r>
            <a:endParaRPr lang="en-US" dirty="0" smtClean="0"/>
          </a:p>
          <a:p>
            <a:pPr marL="514350" indent="-514350" algn="just">
              <a:buFont typeface="+mj-lt"/>
              <a:buAutoNum type="arabicPeriod"/>
            </a:pPr>
            <a:endParaRPr lang="en-US" dirty="0" smtClean="0"/>
          </a:p>
          <a:p>
            <a:pPr marL="514350" indent="-514350" algn="just">
              <a:buFont typeface="+mj-lt"/>
              <a:buAutoNum type="arabicPeriod"/>
            </a:pPr>
            <a:r>
              <a:rPr lang="en-US" b="1" dirty="0" smtClean="0">
                <a:solidFill>
                  <a:srgbClr val="800000"/>
                </a:solidFill>
              </a:rPr>
              <a:t>Weak </a:t>
            </a:r>
            <a:r>
              <a:rPr lang="en-US" b="1" u="sng" dirty="0" smtClean="0">
                <a:solidFill>
                  <a:srgbClr val="800000"/>
                </a:solidFill>
              </a:rPr>
              <a:t>accountability</a:t>
            </a:r>
            <a:r>
              <a:rPr lang="en-US" dirty="0" smtClean="0"/>
              <a:t>: The alliance between the ANC and COSATU/SADTU means that almost all accountability initiatives never get off the ground. (</a:t>
            </a:r>
            <a:r>
              <a:rPr lang="en-US" dirty="0" err="1" smtClean="0"/>
              <a:t>Volmink</a:t>
            </a:r>
            <a:r>
              <a:rPr lang="en-US" dirty="0" smtClean="0"/>
              <a:t> Report, ANAs, SACE)</a:t>
            </a:r>
          </a:p>
          <a:p>
            <a:pPr marL="514350" indent="-514350" algn="just">
              <a:buFont typeface="+mj-lt"/>
              <a:buAutoNum type="arabicPeriod"/>
            </a:pPr>
            <a:endParaRPr lang="en-US" dirty="0" smtClean="0"/>
          </a:p>
          <a:p>
            <a:pPr marL="514350" indent="-514350" algn="just">
              <a:buFont typeface="+mj-lt"/>
              <a:buAutoNum type="arabicPeriod"/>
            </a:pPr>
            <a:r>
              <a:rPr lang="en-US" b="1" dirty="0" smtClean="0">
                <a:solidFill>
                  <a:srgbClr val="800000"/>
                </a:solidFill>
              </a:rPr>
              <a:t>Low </a:t>
            </a:r>
            <a:r>
              <a:rPr lang="en-US" b="1" u="sng" dirty="0" smtClean="0">
                <a:solidFill>
                  <a:srgbClr val="800000"/>
                </a:solidFill>
              </a:rPr>
              <a:t>capacity</a:t>
            </a:r>
            <a:r>
              <a:rPr lang="en-US" dirty="0" smtClean="0"/>
              <a:t>: Most teachers in quintiles 1-4 do not know enough about their subjects (content knowledge) or how to teach them (pedagogy) meaning that students rarely grasp the content either. </a:t>
            </a:r>
            <a:endParaRPr lang="en-US" dirty="0"/>
          </a:p>
        </p:txBody>
      </p:sp>
    </p:spTree>
    <p:extLst>
      <p:ext uri="{BB962C8B-B14F-4D97-AF65-F5344CB8AC3E}">
        <p14:creationId xmlns:p14="http://schemas.microsoft.com/office/powerpoint/2010/main" val="395609642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sz="3600" b="1" dirty="0" smtClean="0">
                <a:solidFill>
                  <a:srgbClr val="800000"/>
                </a:solidFill>
                <a:cs typeface="Calibri"/>
              </a:rPr>
              <a:t>Low Quality</a:t>
            </a:r>
            <a:r>
              <a:rPr lang="en-US" sz="3600" b="1" dirty="0" smtClean="0">
                <a:solidFill>
                  <a:prstClr val="black">
                    <a:lumMod val="75000"/>
                    <a:lumOff val="25000"/>
                  </a:prstClr>
                </a:solidFill>
                <a:cs typeface="Calibri"/>
              </a:rPr>
              <a:t>: Student performance in SA</a:t>
            </a:r>
            <a:endParaRPr lang="en-US" sz="3600"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9" name="Picture 3"/>
          <p:cNvPicPr>
            <a:picLocks noChangeAspect="1" noChangeArrowheads="1"/>
          </p:cNvPicPr>
          <p:nvPr/>
        </p:nvPicPr>
        <p:blipFill>
          <a:blip r:embed="rId4" cstate="print"/>
          <a:srcRect/>
          <a:stretch>
            <a:fillRect/>
          </a:stretch>
        </p:blipFill>
        <p:spPr bwMode="auto">
          <a:xfrm>
            <a:off x="5004048" y="4149080"/>
            <a:ext cx="3672408" cy="2478980"/>
          </a:xfrm>
          <a:prstGeom prst="rect">
            <a:avLst/>
          </a:prstGeom>
          <a:noFill/>
          <a:ln w="9525">
            <a:noFill/>
            <a:miter lim="800000"/>
            <a:headEnd/>
            <a:tailEnd/>
          </a:ln>
        </p:spPr>
      </p:pic>
      <p:pic>
        <p:nvPicPr>
          <p:cNvPr id="11" name="Picture 2"/>
          <p:cNvPicPr>
            <a:picLocks noChangeAspect="1" noChangeArrowheads="1"/>
          </p:cNvPicPr>
          <p:nvPr/>
        </p:nvPicPr>
        <p:blipFill>
          <a:blip r:embed="rId5" cstate="print"/>
          <a:srcRect/>
          <a:stretch>
            <a:fillRect/>
          </a:stretch>
        </p:blipFill>
        <p:spPr bwMode="auto">
          <a:xfrm>
            <a:off x="5004048" y="3933056"/>
            <a:ext cx="3672408" cy="2634431"/>
          </a:xfrm>
          <a:prstGeom prst="rect">
            <a:avLst/>
          </a:prstGeom>
          <a:noFill/>
          <a:ln w="9525">
            <a:noFill/>
            <a:miter lim="800000"/>
            <a:headEnd/>
            <a:tailEnd/>
          </a:ln>
        </p:spPr>
      </p:pic>
      <p:sp>
        <p:nvSpPr>
          <p:cNvPr id="1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14" name="Picture 4" descr="http://images.bookstore.ipgbook.com/images/book_image/large/9780796921581.jpg"/>
          <p:cNvPicPr>
            <a:picLocks noChangeAspect="1" noChangeArrowheads="1"/>
          </p:cNvPicPr>
          <p:nvPr/>
        </p:nvPicPr>
        <p:blipFill>
          <a:blip r:embed="rId6"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15" name="Picture 2"/>
          <p:cNvPicPr>
            <a:picLocks noChangeAspect="1" noChangeArrowheads="1"/>
          </p:cNvPicPr>
          <p:nvPr/>
        </p:nvPicPr>
        <p:blipFill>
          <a:blip r:embed="rId7"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16" name="Picture 6"/>
          <p:cNvPicPr>
            <a:picLocks noChangeAspect="1" noChangeArrowheads="1"/>
          </p:cNvPicPr>
          <p:nvPr/>
        </p:nvPicPr>
        <p:blipFill>
          <a:blip r:embed="rId8"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7"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9"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20"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22" name="Picture 4"/>
          <p:cNvPicPr>
            <a:picLocks noChangeAspect="1" noChangeArrowheads="1"/>
          </p:cNvPicPr>
          <p:nvPr/>
        </p:nvPicPr>
        <p:blipFill>
          <a:blip r:embed="rId9" cstate="print"/>
          <a:srcRect/>
          <a:stretch>
            <a:fillRect/>
          </a:stretch>
        </p:blipFill>
        <p:spPr bwMode="auto">
          <a:xfrm>
            <a:off x="4932040" y="4209408"/>
            <a:ext cx="3816424" cy="2648592"/>
          </a:xfrm>
          <a:prstGeom prst="rect">
            <a:avLst/>
          </a:prstGeom>
          <a:noFill/>
          <a:ln w="9525">
            <a:noFill/>
            <a:miter lim="800000"/>
            <a:headEnd/>
            <a:tailEnd/>
          </a:ln>
        </p:spPr>
      </p:pic>
      <p:sp>
        <p:nvSpPr>
          <p:cNvPr id="23" name="Slide Number Placeholder 3"/>
          <p:cNvSpPr>
            <a:spLocks noGrp="1"/>
          </p:cNvSpPr>
          <p:nvPr>
            <p:ph type="sldNum" sz="quarter" idx="12"/>
          </p:nvPr>
        </p:nvSpPr>
        <p:spPr>
          <a:xfrm>
            <a:off x="6553200" y="6356350"/>
            <a:ext cx="2133600" cy="365125"/>
          </a:xfrm>
        </p:spPr>
        <p:txBody>
          <a:bodyPr/>
          <a:lstStyle/>
          <a:p>
            <a:fld id="{555B2511-D5A3-487A-82FF-4C039FEE504B}" type="slidenum">
              <a:rPr lang="en-ZA" smtClean="0"/>
              <a:pPr/>
              <a:t>4</a:t>
            </a:fld>
            <a:endParaRPr lang="en-ZA"/>
          </a:p>
        </p:txBody>
      </p:sp>
      <p:sp>
        <p:nvSpPr>
          <p:cNvPr id="24"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5"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6"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27"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lnSpcReduction="1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smtClean="0"/>
              <a:t>language)</a:t>
            </a:r>
            <a:endParaRPr lang="en-ZA" sz="17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58% cannot read for meaning </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R="0" lvl="0" defTabSz="914400" rtl="0" eaLnBrk="1" fontAlgn="auto" latinLnBrk="0" hangingPunct="1">
              <a:lnSpc>
                <a:spcPct val="100000"/>
              </a:lnSpc>
              <a:spcBef>
                <a:spcPct val="20000"/>
              </a:spcBef>
              <a:spcAft>
                <a:spcPts val="0"/>
              </a:spcAft>
              <a:buClrTx/>
              <a:buSzTx/>
              <a:tabLst/>
              <a:defRPr/>
            </a:pPr>
            <a:r>
              <a:rPr lang="en-ZA" sz="1700" dirty="0" smtClean="0"/>
              <a:t>(New TIMSS 2015, PIRLS 2015 and SACMEQ 2013* results soon to be released) – see today’s M&amp;G </a:t>
            </a:r>
            <a:endParaRPr lang="en-ZA" sz="17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77677350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blinds(horizontal)">
                                      <p:cBhvr>
                                        <p:cTn id="11" dur="500"/>
                                        <p:tgtEl>
                                          <p:spTgt spid="1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7">
                                            <p:txEl>
                                              <p:pRg st="0" end="0"/>
                                            </p:txEl>
                                          </p:spTgt>
                                        </p:tgtEl>
                                        <p:attrNameLst>
                                          <p:attrName>style.visibility</p:attrName>
                                        </p:attrNameLst>
                                      </p:cBhvr>
                                      <p:to>
                                        <p:strVal val="visible"/>
                                      </p:to>
                                    </p:set>
                                    <p:animEffect transition="in" filter="blinds(horizontal)">
                                      <p:cBhvr>
                                        <p:cTn id="26" dur="500"/>
                                        <p:tgtEl>
                                          <p:spTgt spid="17">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8">
                                            <p:txEl>
                                              <p:pRg st="0" end="0"/>
                                            </p:txEl>
                                          </p:spTgt>
                                        </p:tgtEl>
                                        <p:attrNameLst>
                                          <p:attrName>style.visibility</p:attrName>
                                        </p:attrNameLst>
                                      </p:cBhvr>
                                      <p:to>
                                        <p:strVal val="visible"/>
                                      </p:to>
                                    </p:set>
                                    <p:animEffect transition="in" filter="blinds(horizontal)">
                                      <p:cBhvr>
                                        <p:cTn id="42" dur="500"/>
                                        <p:tgtEl>
                                          <p:spTgt spid="18">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24">
                                            <p:txEl>
                                              <p:pRg st="0" end="0"/>
                                            </p:txEl>
                                          </p:spTgt>
                                        </p:tgtEl>
                                        <p:attrNameLst>
                                          <p:attrName>style.visibility</p:attrName>
                                        </p:attrNameLst>
                                      </p:cBhvr>
                                      <p:to>
                                        <p:strVal val="visible"/>
                                      </p:to>
                                    </p:set>
                                    <p:animEffect transition="in" filter="blinds(horizontal)">
                                      <p:cBhvr>
                                        <p:cTn id="52" dur="500"/>
                                        <p:tgtEl>
                                          <p:spTgt spid="24">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5">
                                            <p:txEl>
                                              <p:pRg st="0" end="0"/>
                                            </p:txEl>
                                          </p:spTgt>
                                        </p:tgtEl>
                                        <p:attrNameLst>
                                          <p:attrName>style.visibility</p:attrName>
                                        </p:attrNameLst>
                                      </p:cBhvr>
                                      <p:to>
                                        <p:strVal val="visible"/>
                                      </p:to>
                                    </p:set>
                                    <p:animEffect transition="in" filter="blinds(horizontal)">
                                      <p:cBhvr>
                                        <p:cTn id="55" dur="500"/>
                                        <p:tgtEl>
                                          <p:spTgt spid="25">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ppt_x"/>
                                          </p:val>
                                        </p:tav>
                                        <p:tav tm="100000">
                                          <p:val>
                                            <p:strVal val="#ppt_x"/>
                                          </p:val>
                                        </p:tav>
                                      </p:tavLst>
                                    </p:anim>
                                    <p:anim calcmode="lin" valueType="num">
                                      <p:cBhvr additive="base">
                                        <p:cTn id="61" dur="500" fill="hold"/>
                                        <p:tgtEl>
                                          <p:spTgt spid="27"/>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6"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fontScale="90000"/>
          </a:bodyPr>
          <a:lstStyle/>
          <a:p>
            <a:r>
              <a:rPr lang="en-US" b="1" dirty="0" smtClean="0">
                <a:solidFill>
                  <a:srgbClr val="800000"/>
                </a:solidFill>
                <a:cs typeface="Calibri"/>
              </a:rPr>
              <a:t>Low capacity</a:t>
            </a:r>
            <a:r>
              <a:rPr lang="en-US" b="1" dirty="0" smtClean="0">
                <a:solidFill>
                  <a:prstClr val="black">
                    <a:lumMod val="75000"/>
                    <a:lumOff val="25000"/>
                  </a:prstClr>
                </a:solidFill>
                <a:cs typeface="Calibri"/>
              </a:rPr>
              <a:t>: teachers cannot teach what they do not know</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Slide Number Placeholder 3"/>
          <p:cNvSpPr>
            <a:spLocks noGrp="1"/>
          </p:cNvSpPr>
          <p:nvPr>
            <p:ph type="sldNum" sz="quarter" idx="12"/>
          </p:nvPr>
        </p:nvSpPr>
        <p:spPr>
          <a:xfrm>
            <a:off x="6553200" y="6356350"/>
            <a:ext cx="1917181" cy="365125"/>
          </a:xfrm>
        </p:spPr>
        <p:txBody>
          <a:bodyPr/>
          <a:lstStyle/>
          <a:p>
            <a:fld id="{555B2511-D5A3-487A-82FF-4C039FEE504B}" type="slidenum">
              <a:rPr lang="en-ZA" smtClean="0"/>
              <a:pPr/>
              <a:t>5</a:t>
            </a:fld>
            <a:endParaRPr lang="en-ZA"/>
          </a:p>
        </p:txBody>
      </p:sp>
      <p:sp>
        <p:nvSpPr>
          <p:cNvPr id="12" name="Rectangle 11"/>
          <p:cNvSpPr/>
          <p:nvPr/>
        </p:nvSpPr>
        <p:spPr>
          <a:xfrm>
            <a:off x="467545" y="1628800"/>
            <a:ext cx="7311546" cy="523220"/>
          </a:xfrm>
          <a:prstGeom prst="rect">
            <a:avLst/>
          </a:prstGeom>
        </p:spPr>
        <p:txBody>
          <a:bodyPr wrap="square">
            <a:spAutoFit/>
          </a:bodyPr>
          <a:lstStyle/>
          <a:p>
            <a:r>
              <a:rPr lang="en-ZA" sz="1400" b="1" dirty="0"/>
              <a:t>Figure 1: Proportion of South African grade 6 mathematics teachers by content knowledge (CK) group - SACMEQ 2007 (with 95% confidence interval) [</a:t>
            </a:r>
            <a:r>
              <a:rPr lang="en-ZA" sz="1400" b="1" u="sng" dirty="0"/>
              <a:t>401 Gr6 maths teachers</a:t>
            </a:r>
            <a:r>
              <a:rPr lang="en-ZA" sz="1400" b="1" dirty="0"/>
              <a:t>]</a:t>
            </a:r>
            <a:endParaRPr lang="en-ZA" sz="1400" b="1" dirty="0"/>
          </a:p>
        </p:txBody>
      </p:sp>
      <p:graphicFrame>
        <p:nvGraphicFramePr>
          <p:cNvPr id="13" name="Chart 12"/>
          <p:cNvGraphicFramePr/>
          <p:nvPr>
            <p:extLst>
              <p:ext uri="{D42A27DB-BD31-4B8C-83A1-F6EECF244321}">
                <p14:modId xmlns:p14="http://schemas.microsoft.com/office/powerpoint/2010/main" val="4220348292"/>
              </p:ext>
            </p:extLst>
          </p:nvPr>
        </p:nvGraphicFramePr>
        <p:xfrm>
          <a:off x="539553" y="2152020"/>
          <a:ext cx="7246842" cy="3814001"/>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2148578" y="6139415"/>
            <a:ext cx="6321803" cy="923330"/>
          </a:xfrm>
          <a:prstGeom prst="rect">
            <a:avLst/>
          </a:prstGeom>
        </p:spPr>
        <p:txBody>
          <a:bodyPr wrap="square">
            <a:spAutoFit/>
          </a:bodyPr>
          <a:lstStyle/>
          <a:p>
            <a:r>
              <a:rPr lang="en-GB" sz="1200" dirty="0" err="1"/>
              <a:t>Venkat</a:t>
            </a:r>
            <a:r>
              <a:rPr lang="en-GB" sz="1200" dirty="0"/>
              <a:t>, H. and Spaull, N. (2015). </a:t>
            </a:r>
            <a:r>
              <a:rPr lang="en-GB" sz="1200" i="1" dirty="0"/>
              <a:t>What do we know about primary teachers’ mathematical content knowledge in South Africa? An analysis of SACMEQ 2007</a:t>
            </a:r>
            <a:r>
              <a:rPr lang="en-GB" sz="1200" dirty="0"/>
              <a:t>. International Journal of Educational Development. </a:t>
            </a:r>
            <a:r>
              <a:rPr lang="en-GB" sz="1200" dirty="0" err="1"/>
              <a:t>Vol</a:t>
            </a:r>
            <a:r>
              <a:rPr lang="en-GB" sz="1200" dirty="0"/>
              <a:t> 41. pp121-130. </a:t>
            </a:r>
            <a:endParaRPr lang="en-ZA" sz="1200" dirty="0"/>
          </a:p>
          <a:p>
            <a:r>
              <a:rPr lang="en-GB" dirty="0"/>
              <a:t> </a:t>
            </a:r>
            <a:endParaRPr lang="en-ZA" dirty="0"/>
          </a:p>
        </p:txBody>
      </p:sp>
    </p:spTree>
    <p:extLst>
      <p:ext uri="{BB962C8B-B14F-4D97-AF65-F5344CB8AC3E}">
        <p14:creationId xmlns:p14="http://schemas.microsoft.com/office/powerpoint/2010/main" val="319703626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wipe(down)">
                                      <p:cBhvr>
                                        <p:cTn id="7" dur="500"/>
                                        <p:tgtEl>
                                          <p:spTgt spid="1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graphicEl>
                                              <a:chart seriesIdx="-4" categoryIdx="0" bldStep="category"/>
                                            </p:graphicEl>
                                          </p:spTgt>
                                        </p:tgtEl>
                                        <p:attrNameLst>
                                          <p:attrName>style.visibility</p:attrName>
                                        </p:attrNameLst>
                                      </p:cBhvr>
                                      <p:to>
                                        <p:strVal val="visible"/>
                                      </p:to>
                                    </p:set>
                                    <p:animEffect transition="in" filter="wipe(down)">
                                      <p:cBhvr>
                                        <p:cTn id="12" dur="500"/>
                                        <p:tgtEl>
                                          <p:spTgt spid="13">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graphicEl>
                                              <a:chart seriesIdx="-4" categoryIdx="1" bldStep="category"/>
                                            </p:graphicEl>
                                          </p:spTgt>
                                        </p:tgtEl>
                                        <p:attrNameLst>
                                          <p:attrName>style.visibility</p:attrName>
                                        </p:attrNameLst>
                                      </p:cBhvr>
                                      <p:to>
                                        <p:strVal val="visible"/>
                                      </p:to>
                                    </p:set>
                                    <p:animEffect transition="in" filter="wipe(down)">
                                      <p:cBhvr>
                                        <p:cTn id="17" dur="500"/>
                                        <p:tgtEl>
                                          <p:spTgt spid="13">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graphicEl>
                                              <a:chart seriesIdx="-4" categoryIdx="2" bldStep="category"/>
                                            </p:graphicEl>
                                          </p:spTgt>
                                        </p:tgtEl>
                                        <p:attrNameLst>
                                          <p:attrName>style.visibility</p:attrName>
                                        </p:attrNameLst>
                                      </p:cBhvr>
                                      <p:to>
                                        <p:strVal val="visible"/>
                                      </p:to>
                                    </p:set>
                                    <p:animEffect transition="in" filter="wipe(down)">
                                      <p:cBhvr>
                                        <p:cTn id="22" dur="500"/>
                                        <p:tgtEl>
                                          <p:spTgt spid="13">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graphicEl>
                                              <a:chart seriesIdx="-4" categoryIdx="3" bldStep="category"/>
                                            </p:graphicEl>
                                          </p:spTgt>
                                        </p:tgtEl>
                                        <p:attrNameLst>
                                          <p:attrName>style.visibility</p:attrName>
                                        </p:attrNameLst>
                                      </p:cBhvr>
                                      <p:to>
                                        <p:strVal val="visible"/>
                                      </p:to>
                                    </p:set>
                                    <p:animEffect transition="in" filter="wipe(down)">
                                      <p:cBhvr>
                                        <p:cTn id="27" dur="500"/>
                                        <p:tgtEl>
                                          <p:spTgt spid="13">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Chart bld="category"/>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53974"/>
            <a:ext cx="8229600" cy="1143000"/>
          </a:xfrm>
        </p:spPr>
        <p:txBody>
          <a:bodyPr>
            <a:normAutofit/>
          </a:bodyPr>
          <a:lstStyle/>
          <a:p>
            <a:r>
              <a:rPr lang="en-US" b="1" dirty="0" smtClean="0">
                <a:solidFill>
                  <a:srgbClr val="800000"/>
                </a:solidFill>
                <a:cs typeface="Calibri"/>
              </a:rPr>
              <a:t>Egregious inequality</a:t>
            </a:r>
            <a:r>
              <a:rPr lang="en-US" b="1" dirty="0" smtClean="0">
                <a:solidFill>
                  <a:prstClr val="black">
                    <a:lumMod val="75000"/>
                    <a:lumOff val="25000"/>
                  </a:prstClr>
                </a:solidFill>
                <a:cs typeface="Calibri"/>
              </a:rPr>
              <a:t>: 2 systems</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Slide Number Placeholder 3"/>
          <p:cNvSpPr>
            <a:spLocks noGrp="1"/>
          </p:cNvSpPr>
          <p:nvPr>
            <p:ph type="sldNum" sz="quarter" idx="12"/>
          </p:nvPr>
        </p:nvSpPr>
        <p:spPr>
          <a:xfrm>
            <a:off x="6553200" y="6356350"/>
            <a:ext cx="1917181" cy="365125"/>
          </a:xfrm>
        </p:spPr>
        <p:txBody>
          <a:bodyPr/>
          <a:lstStyle/>
          <a:p>
            <a:fld id="{555B2511-D5A3-487A-82FF-4C039FEE504B}" type="slidenum">
              <a:rPr lang="en-ZA" smtClean="0"/>
              <a:pPr/>
              <a:t>6</a:t>
            </a:fld>
            <a:endParaRPr lang="en-ZA"/>
          </a:p>
        </p:txBody>
      </p:sp>
      <p:pic>
        <p:nvPicPr>
          <p:cNvPr id="14"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5648" y="1196974"/>
            <a:ext cx="6436285" cy="468059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2286000" y="6131604"/>
            <a:ext cx="6648824" cy="523220"/>
          </a:xfrm>
          <a:prstGeom prst="rect">
            <a:avLst/>
          </a:prstGeom>
        </p:spPr>
        <p:txBody>
          <a:bodyPr wrap="square">
            <a:spAutoFit/>
          </a:bodyPr>
          <a:lstStyle/>
          <a:p>
            <a:r>
              <a:rPr lang="en-ZA" sz="1400" dirty="0"/>
              <a:t>Spaull, N. (2013). </a:t>
            </a:r>
            <a:r>
              <a:rPr lang="en-GB" sz="1400" dirty="0"/>
              <a:t>“</a:t>
            </a:r>
            <a:r>
              <a:rPr lang="en-GB" sz="1400" i="1" dirty="0"/>
              <a:t>Poverty &amp; privilege: Primary school inequality in South Africa”. International Journal of Educational Development</a:t>
            </a:r>
            <a:r>
              <a:rPr lang="en-GB" sz="1400" dirty="0"/>
              <a:t>” 33; 436-447</a:t>
            </a:r>
            <a:endParaRPr lang="en-ZA" sz="1400" dirty="0"/>
          </a:p>
        </p:txBody>
      </p:sp>
      <p:sp>
        <p:nvSpPr>
          <p:cNvPr id="15" name="TextBox 14"/>
          <p:cNvSpPr txBox="1"/>
          <p:nvPr/>
        </p:nvSpPr>
        <p:spPr>
          <a:xfrm>
            <a:off x="1105648" y="5023992"/>
            <a:ext cx="6618941" cy="1077218"/>
          </a:xfrm>
          <a:prstGeom prst="rect">
            <a:avLst/>
          </a:prstGeom>
          <a:solidFill>
            <a:schemeClr val="bg1">
              <a:lumMod val="85000"/>
            </a:schemeClr>
          </a:solidFill>
        </p:spPr>
        <p:txBody>
          <a:bodyPr wrap="square" rtlCol="0">
            <a:spAutoFit/>
          </a:bodyPr>
          <a:lstStyle/>
          <a:p>
            <a:pPr algn="ctr"/>
            <a:r>
              <a:rPr lang="en-US" sz="3200" b="1" dirty="0" smtClean="0"/>
              <a:t>But what does low and unequal achievement look like on the ground?</a:t>
            </a:r>
            <a:endParaRPr lang="en-US" sz="3200" b="1" dirty="0"/>
          </a:p>
        </p:txBody>
      </p:sp>
    </p:spTree>
    <p:extLst>
      <p:ext uri="{BB962C8B-B14F-4D97-AF65-F5344CB8AC3E}">
        <p14:creationId xmlns:p14="http://schemas.microsoft.com/office/powerpoint/2010/main" val="34793194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85270" y="124234"/>
            <a:ext cx="8229600" cy="715962"/>
          </a:xfrm>
        </p:spPr>
        <p:txBody>
          <a:bodyPr>
            <a:normAutofit fontScale="90000"/>
          </a:bodyPr>
          <a:lstStyle/>
          <a:p>
            <a:r>
              <a:rPr lang="en-US" b="1" dirty="0" smtClean="0">
                <a:solidFill>
                  <a:prstClr val="black">
                    <a:lumMod val="75000"/>
                    <a:lumOff val="25000"/>
                  </a:prstClr>
                </a:solidFill>
                <a:cs typeface="Calibri"/>
              </a:rPr>
              <a:t>NSES Question 42</a:t>
            </a:r>
            <a:br>
              <a:rPr lang="en-US" b="1" dirty="0" smtClean="0">
                <a:solidFill>
                  <a:prstClr val="black">
                    <a:lumMod val="75000"/>
                    <a:lumOff val="25000"/>
                  </a:prstClr>
                </a:solidFill>
                <a:cs typeface="Calibri"/>
              </a:rPr>
            </a:br>
            <a:r>
              <a:rPr lang="en-ZA" sz="1800" i="1" dirty="0">
                <a:solidFill>
                  <a:srgbClr val="800000"/>
                </a:solidFill>
              </a:rPr>
              <a:t>NSES</a:t>
            </a:r>
            <a:r>
              <a:rPr lang="en-GB" sz="1800" i="1" dirty="0">
                <a:solidFill>
                  <a:srgbClr val="800000"/>
                </a:solidFill>
              </a:rPr>
              <a:t> followed about 15000 students (266 schools) and tested them in Grade 3 (2007), Grade 4 (2008) and Grade 5 (2009). </a:t>
            </a:r>
            <a:endParaRPr lang="en-US" sz="1800" dirty="0">
              <a:solidFill>
                <a:srgbClr val="800000"/>
              </a:solidFill>
            </a:endParaRPr>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6533645" y="1385552"/>
            <a:ext cx="2181225" cy="1152525"/>
          </a:xfrm>
          <a:solidFill>
            <a:schemeClr val="bg1">
              <a:lumMod val="95000"/>
            </a:schemeClr>
          </a:solidFill>
        </p:spPr>
        <p:txBody>
          <a:bodyPr>
            <a:normAutofit/>
          </a:bodyPr>
          <a:lstStyle/>
          <a:p>
            <a:pPr marL="0" indent="0">
              <a:lnSpc>
                <a:spcPct val="80000"/>
              </a:lnSpc>
              <a:buFont typeface="Arial" charset="0"/>
              <a:buNone/>
              <a:defRPr/>
            </a:pPr>
            <a:r>
              <a:rPr lang="en-ZA" sz="1300" b="1">
                <a:latin typeface="Calibri" charset="0"/>
                <a:cs typeface="+mn-cs"/>
              </a:rPr>
              <a:t>Grade 3 maths curriculum</a:t>
            </a:r>
            <a:r>
              <a:rPr lang="en-ZA" sz="1300">
                <a:latin typeface="Calibri" charset="0"/>
                <a:cs typeface="+mn-cs"/>
              </a:rPr>
              <a:t>: “Can perform calculations using appropriate symbols to solve problems involving: division of at least 2-digit by 1-digit numbers”</a:t>
            </a:r>
          </a:p>
          <a:p>
            <a:pPr marL="0" indent="0">
              <a:lnSpc>
                <a:spcPct val="80000"/>
              </a:lnSpc>
              <a:buFont typeface="Arial" charset="0"/>
              <a:buNone/>
              <a:defRPr/>
            </a:pPr>
            <a:endParaRPr lang="en-ZA" sz="1300">
              <a:latin typeface="Calibri" charset="0"/>
              <a:cs typeface="+mn-cs"/>
            </a:endParaRPr>
          </a:p>
        </p:txBody>
      </p:sp>
      <p:sp>
        <p:nvSpPr>
          <p:cNvPr id="12" name="Slide Number Placeholder 3"/>
          <p:cNvSpPr>
            <a:spLocks noGrp="1"/>
          </p:cNvSpPr>
          <p:nvPr>
            <p:ph type="sldNum" sz="quarter" idx="12"/>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C56C036-FA1B-CC4A-A0A9-9CC51CA6454F}" type="slidenum">
              <a:rPr lang="en-ZA" sz="1200">
                <a:solidFill>
                  <a:srgbClr val="898989"/>
                </a:solidFill>
              </a:rPr>
              <a:pPr eaLnBrk="1" hangingPunct="1"/>
              <a:t>7</a:t>
            </a:fld>
            <a:endParaRPr lang="en-ZA" sz="1200">
              <a:solidFill>
                <a:srgbClr val="898989"/>
              </a:solidFill>
            </a:endParaRPr>
          </a:p>
        </p:txBody>
      </p:sp>
      <p:pic>
        <p:nvPicPr>
          <p:cNvPr id="13"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833" y="993440"/>
            <a:ext cx="5746750" cy="16494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p:cNvGraphicFramePr/>
          <p:nvPr>
            <p:extLst>
              <p:ext uri="{D42A27DB-BD31-4B8C-83A1-F6EECF244321}">
                <p14:modId xmlns:p14="http://schemas.microsoft.com/office/powerpoint/2010/main" val="1681835798"/>
              </p:ext>
            </p:extLst>
          </p:nvPr>
        </p:nvGraphicFramePr>
        <p:xfrm>
          <a:off x="413833" y="2831635"/>
          <a:ext cx="5745091" cy="3024336"/>
        </p:xfrm>
        <a:graphic>
          <a:graphicData uri="http://schemas.openxmlformats.org/drawingml/2006/chart">
            <c:chart xmlns:c="http://schemas.openxmlformats.org/drawingml/2006/chart" xmlns:r="http://schemas.openxmlformats.org/officeDocument/2006/relationships" r:id="rId5"/>
          </a:graphicData>
        </a:graphic>
      </p:graphicFrame>
      <p:sp>
        <p:nvSpPr>
          <p:cNvPr id="15" name="Content Placeholder 2"/>
          <p:cNvSpPr txBox="1">
            <a:spLocks/>
          </p:cNvSpPr>
          <p:nvPr/>
        </p:nvSpPr>
        <p:spPr>
          <a:xfrm>
            <a:off x="6533645" y="2839360"/>
            <a:ext cx="2181225" cy="2736850"/>
          </a:xfrm>
          <a:prstGeom prst="rect">
            <a:avLst/>
          </a:prstGeom>
          <a:solidFill>
            <a:schemeClr val="bg1">
              <a:lumMod val="95000"/>
            </a:schemeClr>
          </a:solidFill>
        </p:spPr>
        <p:txBody>
          <a:bodyPr>
            <a:norm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lnSpc>
                <a:spcPct val="80000"/>
              </a:lnSpc>
              <a:spcBef>
                <a:spcPct val="20000"/>
              </a:spcBef>
              <a:buFont typeface="Arial" charset="0"/>
              <a:buNone/>
            </a:pPr>
            <a:r>
              <a:rPr lang="en-ZA" sz="1400" b="1" dirty="0"/>
              <a:t>Even at the end of Grade 5 most (55%+) quintile 1-4 students cannot answer this simple Grade-3-level problem. </a:t>
            </a:r>
            <a:endParaRPr lang="en-ZA" sz="1400" dirty="0"/>
          </a:p>
          <a:p>
            <a:pPr eaLnBrk="1" hangingPunct="1">
              <a:lnSpc>
                <a:spcPct val="80000"/>
              </a:lnSpc>
              <a:spcBef>
                <a:spcPct val="20000"/>
              </a:spcBef>
              <a:buFont typeface="Arial" charset="0"/>
              <a:buNone/>
            </a:pPr>
            <a:endParaRPr lang="en-ZA" sz="1000" dirty="0"/>
          </a:p>
          <a:p>
            <a:pPr algn="just" eaLnBrk="1" hangingPunct="1">
              <a:lnSpc>
                <a:spcPct val="80000"/>
              </a:lnSpc>
              <a:spcBef>
                <a:spcPct val="20000"/>
              </a:spcBef>
              <a:buFont typeface="Arial" charset="0"/>
              <a:buNone/>
            </a:pPr>
            <a:r>
              <a:rPr lang="en-ZA" sz="1000" dirty="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Reddi, 2013: 194)</a:t>
            </a:r>
          </a:p>
        </p:txBody>
      </p:sp>
      <p:sp>
        <p:nvSpPr>
          <p:cNvPr id="3" name="Rectangle 2"/>
          <p:cNvSpPr/>
          <p:nvPr/>
        </p:nvSpPr>
        <p:spPr>
          <a:xfrm>
            <a:off x="2250701" y="6356350"/>
            <a:ext cx="7087749" cy="430887"/>
          </a:xfrm>
          <a:prstGeom prst="rect">
            <a:avLst/>
          </a:prstGeom>
        </p:spPr>
        <p:txBody>
          <a:bodyPr wrap="square">
            <a:spAutoFit/>
          </a:bodyPr>
          <a:lstStyle/>
          <a:p>
            <a:r>
              <a:rPr lang="en-US" sz="1100" i="1" dirty="0"/>
              <a:t>Spaull, N. </a:t>
            </a:r>
            <a:r>
              <a:rPr lang="en-US" sz="1100" i="1" dirty="0" smtClean="0"/>
              <a:t>&amp; </a:t>
            </a:r>
            <a:r>
              <a:rPr lang="en-US" sz="1100" i="1" dirty="0" err="1" smtClean="0"/>
              <a:t>Kotze</a:t>
            </a:r>
            <a:r>
              <a:rPr lang="en-US" sz="1100" i="1" dirty="0"/>
              <a:t>, J. (2015). Starting behind and staying behind in South Africa: The case of insurmountable learning deficits in mathematics. International Journal of Educational Development. </a:t>
            </a:r>
            <a:r>
              <a:rPr lang="en-US" sz="1100" i="1" dirty="0" err="1"/>
              <a:t>Vol</a:t>
            </a:r>
            <a:r>
              <a:rPr lang="en-US" sz="1100" i="1" dirty="0"/>
              <a:t> 41 (March) pp12-24 </a:t>
            </a:r>
          </a:p>
        </p:txBody>
      </p:sp>
      <p:sp>
        <p:nvSpPr>
          <p:cNvPr id="17" name="TextBox 16"/>
          <p:cNvSpPr txBox="1"/>
          <p:nvPr/>
        </p:nvSpPr>
        <p:spPr>
          <a:xfrm>
            <a:off x="2525059" y="5719024"/>
            <a:ext cx="6618941" cy="1077218"/>
          </a:xfrm>
          <a:prstGeom prst="rect">
            <a:avLst/>
          </a:prstGeom>
          <a:solidFill>
            <a:schemeClr val="bg1">
              <a:lumMod val="85000"/>
            </a:schemeClr>
          </a:solidFill>
        </p:spPr>
        <p:txBody>
          <a:bodyPr wrap="square" rtlCol="0">
            <a:spAutoFit/>
          </a:bodyPr>
          <a:lstStyle/>
          <a:p>
            <a:pPr algn="ctr"/>
            <a:r>
              <a:rPr lang="en-US" sz="3200" b="1" dirty="0" smtClean="0"/>
              <a:t>How does this affect learning as students move into higher grades?</a:t>
            </a:r>
            <a:endParaRPr lang="en-US" sz="3200" b="1" dirty="0"/>
          </a:p>
        </p:txBody>
      </p:sp>
    </p:spTree>
    <p:extLst>
      <p:ext uri="{BB962C8B-B14F-4D97-AF65-F5344CB8AC3E}">
        <p14:creationId xmlns:p14="http://schemas.microsoft.com/office/powerpoint/2010/main" val="384713700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wipe(down)">
                                      <p:cBhvr>
                                        <p:cTn id="7" dur="500"/>
                                        <p:tgtEl>
                                          <p:spTgt spid="1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wipe(down)">
                                      <p:cBhvr>
                                        <p:cTn id="12" dur="500"/>
                                        <p:tgtEl>
                                          <p:spTgt spid="1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wipe(down)">
                                      <p:cBhvr>
                                        <p:cTn id="17" dur="500"/>
                                        <p:tgtEl>
                                          <p:spTgt spid="14">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graphicEl>
                                              <a:chart seriesIdx="2" categoryIdx="-4" bldStep="series"/>
                                            </p:graphicEl>
                                          </p:spTgt>
                                        </p:tgtEl>
                                        <p:attrNameLst>
                                          <p:attrName>style.visibility</p:attrName>
                                        </p:attrNameLst>
                                      </p:cBhvr>
                                      <p:to>
                                        <p:strVal val="visible"/>
                                      </p:to>
                                    </p:set>
                                    <p:animEffect transition="in" filter="wipe(down)">
                                      <p:cBhvr>
                                        <p:cTn id="22" dur="500"/>
                                        <p:tgtEl>
                                          <p:spTgt spid="14">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graphicEl>
                                              <a:chart seriesIdx="3" categoryIdx="-4" bldStep="series"/>
                                            </p:graphicEl>
                                          </p:spTgt>
                                        </p:tgtEl>
                                        <p:attrNameLst>
                                          <p:attrName>style.visibility</p:attrName>
                                        </p:attrNameLst>
                                      </p:cBhvr>
                                      <p:to>
                                        <p:strVal val="visible"/>
                                      </p:to>
                                    </p:set>
                                    <p:animEffect transition="in" filter="wipe(down)">
                                      <p:cBhvr>
                                        <p:cTn id="27" dur="500"/>
                                        <p:tgtEl>
                                          <p:spTgt spid="14">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Chart bld="series"/>
        </p:bldSub>
      </p:bldGraphic>
      <p:bldP spid="15"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176916" y="124234"/>
            <a:ext cx="8779108" cy="715962"/>
          </a:xfrm>
        </p:spPr>
        <p:txBody>
          <a:bodyPr>
            <a:noAutofit/>
          </a:bodyPr>
          <a:lstStyle/>
          <a:p>
            <a:r>
              <a:rPr lang="en-US" sz="2800" b="1" dirty="0" smtClean="0">
                <a:solidFill>
                  <a:srgbClr val="800000"/>
                </a:solidFill>
                <a:cs typeface="Calibri"/>
              </a:rPr>
              <a:t>Egregious inequality: </a:t>
            </a:r>
            <a:r>
              <a:rPr lang="en-US" sz="2800" b="1" dirty="0">
                <a:solidFill>
                  <a:prstClr val="black">
                    <a:lumMod val="75000"/>
                    <a:lumOff val="25000"/>
                  </a:prstClr>
                </a:solidFill>
                <a:cs typeface="Calibri"/>
              </a:rPr>
              <a:t>I</a:t>
            </a:r>
            <a:r>
              <a:rPr lang="en-US" sz="2800" b="1" dirty="0" smtClean="0">
                <a:solidFill>
                  <a:prstClr val="black">
                    <a:lumMod val="75000"/>
                    <a:lumOff val="25000"/>
                  </a:prstClr>
                </a:solidFill>
                <a:cs typeface="Calibri"/>
              </a:rPr>
              <a:t>nsurmountable Learning Deficits</a:t>
            </a:r>
            <a:endParaRPr lang="en-US" sz="1100" dirty="0">
              <a:solidFill>
                <a:srgbClr val="800000"/>
              </a:solidFill>
            </a:endParaRPr>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2" name="Slide Number Placeholder 3"/>
          <p:cNvSpPr>
            <a:spLocks noGrp="1"/>
          </p:cNvSpPr>
          <p:nvPr>
            <p:ph type="sldNum" sz="quarter" idx="12"/>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C56C036-FA1B-CC4A-A0A9-9CC51CA6454F}" type="slidenum">
              <a:rPr lang="en-ZA" sz="1200">
                <a:solidFill>
                  <a:srgbClr val="898989"/>
                </a:solidFill>
              </a:rPr>
              <a:pPr eaLnBrk="1" hangingPunct="1"/>
              <a:t>8</a:t>
            </a:fld>
            <a:endParaRPr lang="en-ZA" sz="1200">
              <a:solidFill>
                <a:srgbClr val="898989"/>
              </a:solidFill>
            </a:endParaRPr>
          </a:p>
        </p:txBody>
      </p:sp>
      <p:sp>
        <p:nvSpPr>
          <p:cNvPr id="3" name="Rectangle 2"/>
          <p:cNvSpPr/>
          <p:nvPr/>
        </p:nvSpPr>
        <p:spPr>
          <a:xfrm>
            <a:off x="2250701" y="6268969"/>
            <a:ext cx="7087749" cy="430887"/>
          </a:xfrm>
          <a:prstGeom prst="rect">
            <a:avLst/>
          </a:prstGeom>
        </p:spPr>
        <p:txBody>
          <a:bodyPr wrap="square">
            <a:spAutoFit/>
          </a:bodyPr>
          <a:lstStyle/>
          <a:p>
            <a:r>
              <a:rPr lang="en-US" sz="1100" i="1" dirty="0"/>
              <a:t>Spaull, N. </a:t>
            </a:r>
            <a:r>
              <a:rPr lang="en-US" sz="1100" i="1" dirty="0" smtClean="0"/>
              <a:t>&amp; </a:t>
            </a:r>
            <a:r>
              <a:rPr lang="en-US" sz="1100" i="1" dirty="0" err="1" smtClean="0"/>
              <a:t>Kotze</a:t>
            </a:r>
            <a:r>
              <a:rPr lang="en-US" sz="1100" i="1" dirty="0"/>
              <a:t>, J. (2015). Starting behind and staying behind in South Africa: The case of insurmountable learning deficits in mathematics. International Journal of Educational Development. </a:t>
            </a:r>
            <a:r>
              <a:rPr lang="en-US" sz="1100" i="1" dirty="0" err="1"/>
              <a:t>Vol</a:t>
            </a:r>
            <a:r>
              <a:rPr lang="en-US" sz="1100" i="1" dirty="0"/>
              <a:t> 41 (March) pp12-24 </a:t>
            </a:r>
          </a:p>
        </p:txBody>
      </p:sp>
      <p:graphicFrame>
        <p:nvGraphicFramePr>
          <p:cNvPr id="16" name="Chart 15"/>
          <p:cNvGraphicFramePr/>
          <p:nvPr>
            <p:extLst>
              <p:ext uri="{D42A27DB-BD31-4B8C-83A1-F6EECF244321}">
                <p14:modId xmlns:p14="http://schemas.microsoft.com/office/powerpoint/2010/main" val="274726553"/>
              </p:ext>
            </p:extLst>
          </p:nvPr>
        </p:nvGraphicFramePr>
        <p:xfrm>
          <a:off x="26800" y="1337878"/>
          <a:ext cx="9146540" cy="4639444"/>
        </p:xfrm>
        <a:graphic>
          <a:graphicData uri="http://schemas.openxmlformats.org/drawingml/2006/chart">
            <c:chart xmlns:c="http://schemas.openxmlformats.org/drawingml/2006/chart" xmlns:r="http://schemas.openxmlformats.org/officeDocument/2006/relationships" r:id="rId4"/>
          </a:graphicData>
        </a:graphic>
      </p:graphicFrame>
      <p:sp>
        <p:nvSpPr>
          <p:cNvPr id="17" name="Rectangle 2"/>
          <p:cNvSpPr>
            <a:spLocks noChangeArrowheads="1"/>
          </p:cNvSpPr>
          <p:nvPr/>
        </p:nvSpPr>
        <p:spPr bwMode="auto">
          <a:xfrm>
            <a:off x="333375" y="873918"/>
            <a:ext cx="8353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
        <p:nvSpPr>
          <p:cNvPr id="19" name="TextBox 18"/>
          <p:cNvSpPr txBox="1"/>
          <p:nvPr/>
        </p:nvSpPr>
        <p:spPr>
          <a:xfrm>
            <a:off x="2525059" y="6151009"/>
            <a:ext cx="6618941" cy="584776"/>
          </a:xfrm>
          <a:prstGeom prst="rect">
            <a:avLst/>
          </a:prstGeom>
          <a:solidFill>
            <a:schemeClr val="bg1">
              <a:lumMod val="85000"/>
            </a:schemeClr>
          </a:solidFill>
        </p:spPr>
        <p:txBody>
          <a:bodyPr wrap="square" rtlCol="0">
            <a:spAutoFit/>
          </a:bodyPr>
          <a:lstStyle/>
          <a:p>
            <a:pPr algn="ctr"/>
            <a:r>
              <a:rPr lang="en-US" sz="3200" b="1" dirty="0" smtClean="0"/>
              <a:t>How does this affect matric?</a:t>
            </a:r>
            <a:endParaRPr lang="en-US" sz="3200" b="1" dirty="0"/>
          </a:p>
        </p:txBody>
      </p:sp>
      <p:sp>
        <p:nvSpPr>
          <p:cNvPr id="20" name="TextBox 19"/>
          <p:cNvSpPr txBox="1"/>
          <p:nvPr/>
        </p:nvSpPr>
        <p:spPr>
          <a:xfrm>
            <a:off x="1018988" y="753102"/>
            <a:ext cx="6618941" cy="584776"/>
          </a:xfrm>
          <a:prstGeom prst="rect">
            <a:avLst/>
          </a:prstGeom>
          <a:solidFill>
            <a:schemeClr val="bg1">
              <a:lumMod val="85000"/>
            </a:schemeClr>
          </a:solidFill>
        </p:spPr>
        <p:txBody>
          <a:bodyPr wrap="square" rtlCol="0">
            <a:spAutoFit/>
          </a:bodyPr>
          <a:lstStyle/>
          <a:p>
            <a:pPr algn="ctr"/>
            <a:r>
              <a:rPr lang="en-US" sz="3200" b="1" dirty="0" smtClean="0"/>
              <a:t>Where should we be intervening?</a:t>
            </a:r>
            <a:endParaRPr lang="en-US" sz="3200" b="1" dirty="0"/>
          </a:p>
        </p:txBody>
      </p:sp>
    </p:spTree>
    <p:extLst>
      <p:ext uri="{BB962C8B-B14F-4D97-AF65-F5344CB8AC3E}">
        <p14:creationId xmlns:p14="http://schemas.microsoft.com/office/powerpoint/2010/main" val="218168257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7" dur="500"/>
                                        <p:tgtEl>
                                          <p:spTgt spid="16">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12" dur="500"/>
                                        <p:tgtEl>
                                          <p:spTgt spid="16">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17" dur="500"/>
                                        <p:tgtEl>
                                          <p:spTgt spid="16">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22" dur="500"/>
                                        <p:tgtEl>
                                          <p:spTgt spid="16">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27" dur="500"/>
                                        <p:tgtEl>
                                          <p:spTgt spid="16">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graphicEl>
                                              <a:chart seriesIdx="-4" categoryIdx="4" bldStep="category"/>
                                            </p:graphicEl>
                                          </p:spTgt>
                                        </p:tgtEl>
                                        <p:attrNameLst>
                                          <p:attrName>style.visibility</p:attrName>
                                        </p:attrNameLst>
                                      </p:cBhvr>
                                      <p:to>
                                        <p:strVal val="visible"/>
                                      </p:to>
                                    </p:set>
                                    <p:animEffect transition="in" filter="wipe(down)">
                                      <p:cBhvr>
                                        <p:cTn id="32" dur="500"/>
                                        <p:tgtEl>
                                          <p:spTgt spid="16">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graphicEl>
                                              <a:chart seriesIdx="-4" categoryIdx="5" bldStep="category"/>
                                            </p:graphicEl>
                                          </p:spTgt>
                                        </p:tgtEl>
                                        <p:attrNameLst>
                                          <p:attrName>style.visibility</p:attrName>
                                        </p:attrNameLst>
                                      </p:cBhvr>
                                      <p:to>
                                        <p:strVal val="visible"/>
                                      </p:to>
                                    </p:set>
                                    <p:animEffect transition="in" filter="wipe(down)">
                                      <p:cBhvr>
                                        <p:cTn id="37" dur="500"/>
                                        <p:tgtEl>
                                          <p:spTgt spid="16">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graphicEl>
                                              <a:chart seriesIdx="-4" categoryIdx="6" bldStep="category"/>
                                            </p:graphicEl>
                                          </p:spTgt>
                                        </p:tgtEl>
                                        <p:attrNameLst>
                                          <p:attrName>style.visibility</p:attrName>
                                        </p:attrNameLst>
                                      </p:cBhvr>
                                      <p:to>
                                        <p:strVal val="visible"/>
                                      </p:to>
                                    </p:set>
                                    <p:animEffect transition="in" filter="wipe(down)">
                                      <p:cBhvr>
                                        <p:cTn id="42" dur="500"/>
                                        <p:tgtEl>
                                          <p:spTgt spid="16">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6">
                                            <p:graphicEl>
                                              <a:chart seriesIdx="-4" categoryIdx="7" bldStep="category"/>
                                            </p:graphicEl>
                                          </p:spTgt>
                                        </p:tgtEl>
                                        <p:attrNameLst>
                                          <p:attrName>style.visibility</p:attrName>
                                        </p:attrNameLst>
                                      </p:cBhvr>
                                      <p:to>
                                        <p:strVal val="visible"/>
                                      </p:to>
                                    </p:set>
                                    <p:animEffect transition="in" filter="wipe(down)">
                                      <p:cBhvr>
                                        <p:cTn id="47" dur="500"/>
                                        <p:tgtEl>
                                          <p:spTgt spid="16">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6">
                                            <p:graphicEl>
                                              <a:chart seriesIdx="-4" categoryIdx="8" bldStep="category"/>
                                            </p:graphicEl>
                                          </p:spTgt>
                                        </p:tgtEl>
                                        <p:attrNameLst>
                                          <p:attrName>style.visibility</p:attrName>
                                        </p:attrNameLst>
                                      </p:cBhvr>
                                      <p:to>
                                        <p:strVal val="visible"/>
                                      </p:to>
                                    </p:set>
                                    <p:animEffect transition="in" filter="wipe(down)">
                                      <p:cBhvr>
                                        <p:cTn id="52" dur="500"/>
                                        <p:tgtEl>
                                          <p:spTgt spid="16">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6">
                                            <p:graphicEl>
                                              <a:chart seriesIdx="-4" categoryIdx="9" bldStep="category"/>
                                            </p:graphicEl>
                                          </p:spTgt>
                                        </p:tgtEl>
                                        <p:attrNameLst>
                                          <p:attrName>style.visibility</p:attrName>
                                        </p:attrNameLst>
                                      </p:cBhvr>
                                      <p:to>
                                        <p:strVal val="visible"/>
                                      </p:to>
                                    </p:set>
                                    <p:animEffect transition="in" filter="wipe(down)">
                                      <p:cBhvr>
                                        <p:cTn id="57" dur="500"/>
                                        <p:tgtEl>
                                          <p:spTgt spid="16">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Chart bld="category"/>
        </p:bldSub>
      </p:bldGraphic>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9" name="Content Placeholder 3"/>
          <p:cNvGraphicFramePr>
            <a:graphicFrameLocks noGrp="1"/>
          </p:cNvGraphicFramePr>
          <p:nvPr>
            <p:ph idx="1"/>
            <p:extLst>
              <p:ext uri="{D42A27DB-BD31-4B8C-83A1-F6EECF244321}">
                <p14:modId xmlns:p14="http://schemas.microsoft.com/office/powerpoint/2010/main" val="3870703375"/>
              </p:ext>
            </p:extLst>
          </p:nvPr>
        </p:nvGraphicFramePr>
        <p:xfrm>
          <a:off x="696298" y="1228898"/>
          <a:ext cx="6806043" cy="4670277"/>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p:cNvSpPr/>
          <p:nvPr/>
        </p:nvSpPr>
        <p:spPr>
          <a:xfrm>
            <a:off x="2250701" y="6268969"/>
            <a:ext cx="7087749" cy="430887"/>
          </a:xfrm>
          <a:prstGeom prst="rect">
            <a:avLst/>
          </a:prstGeom>
        </p:spPr>
        <p:txBody>
          <a:bodyPr wrap="square">
            <a:spAutoFit/>
          </a:bodyPr>
          <a:lstStyle/>
          <a:p>
            <a:r>
              <a:rPr lang="en-US" sz="1100" i="1" dirty="0" smtClean="0"/>
              <a:t>Uses national HEMIS/NSC data for the 2008 matric cohort between 2009 and 2014 (Van </a:t>
            </a:r>
            <a:r>
              <a:rPr lang="en-US" sz="1100" i="1" dirty="0" err="1" smtClean="0"/>
              <a:t>Broekhuizen</a:t>
            </a:r>
            <a:r>
              <a:rPr lang="en-US" sz="1100" i="1" dirty="0" smtClean="0"/>
              <a:t>, Van der Berg &amp; </a:t>
            </a:r>
            <a:r>
              <a:rPr lang="en-US" sz="1100" i="1" dirty="0" err="1" smtClean="0"/>
              <a:t>Hofmeyr</a:t>
            </a:r>
            <a:r>
              <a:rPr lang="en-US" sz="1100" i="1" dirty="0" smtClean="0"/>
              <a:t>, 2016)</a:t>
            </a:r>
            <a:endParaRPr lang="en-US" sz="1100" i="1" dirty="0"/>
          </a:p>
        </p:txBody>
      </p:sp>
      <p:sp>
        <p:nvSpPr>
          <p:cNvPr id="12" name="Title 7"/>
          <p:cNvSpPr txBox="1">
            <a:spLocks/>
          </p:cNvSpPr>
          <p:nvPr/>
        </p:nvSpPr>
        <p:spPr>
          <a:xfrm>
            <a:off x="485270" y="274638"/>
            <a:ext cx="8229600" cy="715962"/>
          </a:xfrm>
          <a:prstGeom prst="rect">
            <a:avLst/>
          </a:prstGeom>
        </p:spPr>
        <p:txBody>
          <a:bodyPr vert="horz" lIns="91440" tIns="45720" rIns="91440" bIns="45720" rtlCol="0" anchor="ctr">
            <a:normAutofit fontScale="8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800000"/>
                </a:solidFill>
                <a:cs typeface="Calibri"/>
              </a:rPr>
              <a:t>Access</a:t>
            </a:r>
            <a:r>
              <a:rPr lang="en-US" b="1" dirty="0" smtClean="0">
                <a:solidFill>
                  <a:prstClr val="black">
                    <a:lumMod val="75000"/>
                    <a:lumOff val="25000"/>
                  </a:prstClr>
                </a:solidFill>
                <a:cs typeface="Calibri"/>
              </a:rPr>
              <a:t>: How does all of this affect matric?</a:t>
            </a:r>
            <a:endParaRPr lang="en-US" sz="1800" dirty="0">
              <a:solidFill>
                <a:srgbClr val="800000"/>
              </a:solidFill>
            </a:endParaRPr>
          </a:p>
        </p:txBody>
      </p:sp>
    </p:spTree>
    <p:extLst>
      <p:ext uri="{BB962C8B-B14F-4D97-AF65-F5344CB8AC3E}">
        <p14:creationId xmlns:p14="http://schemas.microsoft.com/office/powerpoint/2010/main" val="377677350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right)">
                                      <p:cBhvr>
                                        <p:cTn id="7" dur="500"/>
                                        <p:tgtEl>
                                          <p:spTgt spid="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ipe(right)">
                                      <p:cBhvr>
                                        <p:cTn id="12" dur="500"/>
                                        <p:tgtEl>
                                          <p:spTgt spid="9">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ipe(right)">
                                      <p:cBhvr>
                                        <p:cTn id="17" dur="500"/>
                                        <p:tgtEl>
                                          <p:spTgt spid="9">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wipe(right)">
                                      <p:cBhvr>
                                        <p:cTn id="22" dur="500"/>
                                        <p:tgtEl>
                                          <p:spTgt spid="9">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wipe(right)">
                                      <p:cBhvr>
                                        <p:cTn id="27" dur="500"/>
                                        <p:tgtEl>
                                          <p:spTgt spid="9">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wipe(right)">
                                      <p:cBhvr>
                                        <p:cTn id="32" dur="500"/>
                                        <p:tgtEl>
                                          <p:spTgt spid="9">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wipe(right)">
                                      <p:cBhvr>
                                        <p:cTn id="37" dur="500"/>
                                        <p:tgtEl>
                                          <p:spTgt spid="9">
                                            <p:graphicEl>
                                              <a:chart seriesIdx="-4" categoryIdx="5"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category"/>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a:t>
            </a:r>
            <a:r>
              <a:rPr lang="en-ZA" sz="2400" b="1" dirty="0" smtClean="0"/>
              <a:t>Census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25651327"/>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0" y="2774303"/>
            <a:ext cx="9144000" cy="1569660"/>
          </a:xfrm>
          <a:prstGeom prst="rect">
            <a:avLst/>
          </a:prstGeom>
          <a:solidFill>
            <a:schemeClr val="bg1">
              <a:lumMod val="85000"/>
            </a:schemeClr>
          </a:solidFill>
        </p:spPr>
        <p:txBody>
          <a:bodyPr wrap="square" rtlCol="0">
            <a:spAutoFit/>
          </a:bodyPr>
          <a:lstStyle/>
          <a:p>
            <a:pPr algn="ctr"/>
            <a:endParaRPr lang="en-US" sz="3200" b="1" dirty="0" smtClean="0"/>
          </a:p>
          <a:p>
            <a:pPr algn="ctr"/>
            <a:r>
              <a:rPr lang="en-US" sz="3200" b="1" dirty="0" smtClean="0"/>
              <a:t>How does all of this affect the </a:t>
            </a:r>
            <a:r>
              <a:rPr lang="en-US" sz="3200" b="1" dirty="0" err="1" smtClean="0"/>
              <a:t>labour</a:t>
            </a:r>
            <a:r>
              <a:rPr lang="en-US" sz="3200" b="1" dirty="0" smtClean="0"/>
              <a:t> market?</a:t>
            </a:r>
          </a:p>
          <a:p>
            <a:pPr algn="ctr"/>
            <a:endParaRPr lang="en-US" sz="3200" b="1" dirty="0"/>
          </a:p>
        </p:txBody>
      </p:sp>
      <p:sp>
        <p:nvSpPr>
          <p:cNvPr id="5" name="Oval 4"/>
          <p:cNvSpPr/>
          <p:nvPr/>
        </p:nvSpPr>
        <p:spPr>
          <a:xfrm>
            <a:off x="7976864" y="880208"/>
            <a:ext cx="464901" cy="643792"/>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7953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274763" y="415925"/>
            <a:ext cx="2576512" cy="6230938"/>
            <a:chOff x="56286" y="168437"/>
            <a:chExt cx="2576098" cy="6436236"/>
          </a:xfrm>
        </p:grpSpPr>
        <p:grpSp>
          <p:nvGrpSpPr>
            <p:cNvPr id="52282"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70" name="Diagram 69"/>
              <p:cNvGraphicFramePr/>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522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FC05584-57C1-D743-8F71-2FEE7AA47BA2}" type="slidenum">
              <a:rPr lang="en-ZA" sz="1200">
                <a:solidFill>
                  <a:srgbClr val="898989"/>
                </a:solidFill>
                <a:ea typeface="MS PGothic" charset="0"/>
                <a:cs typeface="MS PGothic" charset="0"/>
              </a:rPr>
              <a:pPr eaLnBrk="1" hangingPunct="1"/>
              <a:t>11</a:t>
            </a:fld>
            <a:endParaRPr lang="en-ZA" sz="1200">
              <a:solidFill>
                <a:srgbClr val="898989"/>
              </a:solidFill>
              <a:ea typeface="MS PGothic" charset="0"/>
              <a:cs typeface="MS PGothic" charset="0"/>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5" y="855663"/>
            <a:ext cx="1474788" cy="1400175"/>
            <a:chOff x="7229077" y="856066"/>
            <a:chExt cx="1475600" cy="1399948"/>
          </a:xfrm>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81" name="TextBox 19"/>
            <p:cNvSpPr txBox="1">
              <a:spLocks noChangeArrowheads="1"/>
            </p:cNvSpPr>
            <p:nvPr/>
          </p:nvSpPr>
          <p:spPr bwMode="auto">
            <a:xfrm>
              <a:off x="7549275" y="1417184"/>
              <a:ext cx="778181" cy="58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a:solidFill>
                    <a:schemeClr val="bg1"/>
                  </a:solidFill>
                  <a:ea typeface="MS PGothic" charset="0"/>
                  <a:cs typeface="MS PGothic" charset="0"/>
                </a:rPr>
                <a:t>High SES background</a:t>
              </a:r>
            </a:p>
            <a:p>
              <a:pPr algn="ctr" eaLnBrk="1" hangingPunct="1"/>
              <a:r>
                <a:rPr lang="en-ZA" sz="900" b="1">
                  <a:solidFill>
                    <a:schemeClr val="bg1"/>
                  </a:solidFill>
                  <a:ea typeface="MS PGothic" charset="0"/>
                  <a:cs typeface="MS PGothic" charset="0"/>
                </a:rPr>
                <a:t>+</a:t>
              </a:r>
              <a:r>
                <a:rPr lang="en-ZA" sz="1400" b="1">
                  <a:solidFill>
                    <a:schemeClr val="bg1"/>
                  </a:solidFill>
                  <a:ea typeface="MS PGothic" charset="0"/>
                  <a:cs typeface="MS PGothic" charset="0"/>
                </a:rPr>
                <a:t>ECD</a:t>
              </a:r>
              <a:endParaRPr lang="en-ZA" sz="900" b="1">
                <a:solidFill>
                  <a:schemeClr val="bg1"/>
                </a:solidFill>
                <a:ea typeface="MS PGothic" charset="0"/>
                <a:cs typeface="MS PGothic" charset="0"/>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8"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5"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2"/>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52272" name="TextBox 38"/>
            <p:cNvSpPr txBox="1">
              <a:spLocks noChangeArrowheads="1"/>
            </p:cNvSpPr>
            <p:nvPr/>
          </p:nvSpPr>
          <p:spPr bwMode="auto">
            <a:xfrm>
              <a:off x="6844271" y="3877593"/>
              <a:ext cx="1248942" cy="76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dirty="0">
                  <a:solidFill>
                    <a:schemeClr val="bg1"/>
                  </a:solidFill>
                  <a:ea typeface="MS PGothic" charset="0"/>
                  <a:cs typeface="MS PGothic" charset="0"/>
                </a:rPr>
                <a:t>Low SES </a:t>
              </a:r>
              <a:r>
                <a:rPr lang="en-ZA" sz="1600" b="1" dirty="0" smtClean="0">
                  <a:solidFill>
                    <a:schemeClr val="bg1"/>
                  </a:solidFill>
                  <a:ea typeface="MS PGothic" charset="0"/>
                  <a:cs typeface="MS PGothic" charset="0"/>
                </a:rPr>
                <a:t>background</a:t>
              </a:r>
            </a:p>
            <a:p>
              <a:pPr algn="ctr" eaLnBrk="1" hangingPunct="1"/>
              <a:r>
                <a:rPr lang="en-ZA" sz="1100" i="1" dirty="0" smtClean="0">
                  <a:solidFill>
                    <a:schemeClr val="bg1"/>
                  </a:solidFill>
                  <a:ea typeface="MS PGothic" charset="0"/>
                  <a:cs typeface="MS PGothic" charset="0"/>
                </a:rPr>
                <a:t>Low qual ECD</a:t>
              </a:r>
              <a:endParaRPr lang="en-ZA" sz="1100" i="1" dirty="0">
                <a:solidFill>
                  <a:schemeClr val="bg1"/>
                </a:solidFill>
                <a:ea typeface="MS PGothic" charset="0"/>
                <a:cs typeface="MS PGothic" charset="0"/>
              </a:endParaRP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8"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52270"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4"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52266"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secondary</a:t>
                </a:r>
              </a:p>
              <a:p>
                <a:pPr algn="ctr" eaLnBrk="1" hangingPunct="1"/>
                <a:r>
                  <a:rPr lang="en-ZA" sz="1200" b="1">
                    <a:solidFill>
                      <a:schemeClr val="bg1"/>
                    </a:solidFill>
                    <a:ea typeface="MS PGothic" charset="0"/>
                    <a:cs typeface="MS PGothic" charset="0"/>
                  </a:rPr>
                  <a:t>schoo</a:t>
                </a:r>
                <a:r>
                  <a:rPr lang="en-ZA" sz="1400" b="1">
                    <a:solidFill>
                      <a:schemeClr val="bg1"/>
                    </a:solidFill>
                    <a:ea typeface="MS PGothic" charset="0"/>
                    <a:cs typeface="MS PGothic" charset="0"/>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52259"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51241" y="3105991"/>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40193" y="310598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a:solidFill>
                  <a:schemeClr val="tx1"/>
                </a:solidFill>
              </a:rPr>
              <a:t>University/FET</a:t>
            </a:r>
          </a:p>
          <a:p>
            <a:pPr algn="ctr">
              <a:defRPr/>
            </a:pPr>
            <a:endParaRPr lang="en-ZA" sz="800" b="1" dirty="0">
              <a:solidFill>
                <a:schemeClr val="tx1"/>
              </a:solidFill>
            </a:endParaRPr>
          </a:p>
          <a:p>
            <a:pPr marL="171450" indent="-171450">
              <a:buFont typeface="Arial" pitchFamily="34" charset="0"/>
              <a:buChar char="•"/>
              <a:defRPr/>
            </a:pPr>
            <a:r>
              <a:rPr lang="en-ZA" sz="800" b="1" dirty="0">
                <a:solidFill>
                  <a:schemeClr val="tx1"/>
                </a:solidFill>
              </a:rPr>
              <a:t>Type</a:t>
            </a:r>
            <a:r>
              <a:rPr lang="en-ZA" sz="800" dirty="0">
                <a:solidFill>
                  <a:schemeClr val="tx1"/>
                </a:solidFill>
              </a:rPr>
              <a:t> of institution (FET or University)</a:t>
            </a:r>
          </a:p>
          <a:p>
            <a:pPr marL="171450" indent="-171450">
              <a:buFont typeface="Arial" pitchFamily="34" charset="0"/>
              <a:buChar char="•"/>
              <a:defRPr/>
            </a:pPr>
            <a:r>
              <a:rPr lang="en-ZA" sz="800" b="1" dirty="0">
                <a:solidFill>
                  <a:schemeClr val="tx1"/>
                </a:solidFill>
              </a:rPr>
              <a:t>Quality</a:t>
            </a:r>
            <a:r>
              <a:rPr lang="en-ZA" sz="800" dirty="0">
                <a:solidFill>
                  <a:schemeClr val="tx1"/>
                </a:solidFill>
              </a:rPr>
              <a:t> of institution </a:t>
            </a:r>
          </a:p>
          <a:p>
            <a:pPr marL="171450" indent="-171450">
              <a:buFont typeface="Arial" pitchFamily="34" charset="0"/>
              <a:buChar char="•"/>
              <a:defRPr/>
            </a:pPr>
            <a:r>
              <a:rPr lang="en-ZA" sz="800" dirty="0">
                <a:solidFill>
                  <a:schemeClr val="tx1"/>
                </a:solidFill>
              </a:rPr>
              <a:t>Type of </a:t>
            </a:r>
            <a:r>
              <a:rPr lang="en-ZA" sz="800" b="1" dirty="0">
                <a:solidFill>
                  <a:schemeClr val="tx1"/>
                </a:solidFill>
              </a:rPr>
              <a:t>qualification</a:t>
            </a:r>
            <a:r>
              <a:rPr lang="en-ZA" sz="800" dirty="0">
                <a:solidFill>
                  <a:schemeClr val="tx1"/>
                </a:solidFill>
              </a:rPr>
              <a:t> </a:t>
            </a:r>
            <a:r>
              <a:rPr lang="en-ZA" sz="800" i="1" dirty="0">
                <a:solidFill>
                  <a:schemeClr val="tx1"/>
                </a:solidFill>
              </a:rPr>
              <a:t>(diploma, degree etc.)</a:t>
            </a:r>
          </a:p>
          <a:p>
            <a:pPr marL="171450" indent="-171450">
              <a:buFont typeface="Arial" pitchFamily="34" charset="0"/>
              <a:buChar char="•"/>
              <a:defRPr/>
            </a:pPr>
            <a:r>
              <a:rPr lang="en-ZA" sz="800" b="1" dirty="0">
                <a:solidFill>
                  <a:schemeClr val="tx1"/>
                </a:solidFill>
              </a:rPr>
              <a:t>Field</a:t>
            </a:r>
            <a:r>
              <a:rPr lang="en-ZA" sz="800" dirty="0">
                <a:solidFill>
                  <a:schemeClr val="tx1"/>
                </a:solidFill>
              </a:rPr>
              <a:t> of study </a:t>
            </a:r>
            <a:r>
              <a:rPr lang="en-ZA" sz="800" i="1" dirty="0">
                <a:solidFill>
                  <a:schemeClr val="tx1"/>
                </a:solidFill>
              </a:rPr>
              <a:t>(Engineering, Arts etc.)</a:t>
            </a:r>
            <a:endParaRPr lang="en-ZA" sz="1200" i="1" dirty="0">
              <a:solidFill>
                <a:schemeClr val="tx1"/>
              </a:solidFill>
            </a:endParaRPr>
          </a:p>
        </p:txBody>
      </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52250" name="TextBox 1"/>
          <p:cNvSpPr txBox="1">
            <a:spLocks noChangeArrowheads="1"/>
          </p:cNvSpPr>
          <p:nvPr/>
        </p:nvSpPr>
        <p:spPr bwMode="auto">
          <a:xfrm>
            <a:off x="2051050" y="6545263"/>
            <a:ext cx="10779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ea typeface="MS PGothic" charset="0"/>
                <a:cs typeface="MS PGothic" charset="0"/>
              </a:rPr>
              <a:t> QLFS 2014</a:t>
            </a:r>
          </a:p>
        </p:txBody>
      </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Tree>
    <p:extLst>
      <p:ext uri="{BB962C8B-B14F-4D97-AF65-F5344CB8AC3E}">
        <p14:creationId xmlns:p14="http://schemas.microsoft.com/office/powerpoint/2010/main" val="276568528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52250"/>
                                        </p:tgtEl>
                                        <p:attrNameLst>
                                          <p:attrName>style.visibility</p:attrName>
                                        </p:attrNameLst>
                                      </p:cBhvr>
                                      <p:to>
                                        <p:strVal val="visible"/>
                                      </p:to>
                                    </p:set>
                                    <p:animEffect transition="in" filter="wipe(down)">
                                      <p:cBhvr>
                                        <p:cTn id="76" dur="500"/>
                                        <p:tgtEl>
                                          <p:spTgt spid="52250"/>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3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95" grpId="0" animBg="1"/>
      <p:bldP spid="129" grpId="0" animBg="1"/>
      <p:bldP spid="128" grpId="0" animBg="1"/>
      <p:bldP spid="52250" grpId="0"/>
      <p:bldP spid="131" grpId="0" animBg="1"/>
      <p:bldP spid="1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Rectangle 10"/>
          <p:cNvSpPr/>
          <p:nvPr/>
        </p:nvSpPr>
        <p:spPr>
          <a:xfrm>
            <a:off x="2250701" y="6268969"/>
            <a:ext cx="7087749" cy="261610"/>
          </a:xfrm>
          <a:prstGeom prst="rect">
            <a:avLst/>
          </a:prstGeom>
        </p:spPr>
        <p:txBody>
          <a:bodyPr wrap="square">
            <a:spAutoFit/>
          </a:bodyPr>
          <a:lstStyle/>
          <a:p>
            <a:r>
              <a:rPr lang="en-US" sz="1100" i="1" dirty="0" smtClean="0"/>
              <a:t>Uses </a:t>
            </a:r>
            <a:endParaRPr lang="en-US" sz="1100" i="1" dirty="0"/>
          </a:p>
        </p:txBody>
      </p:sp>
      <p:sp>
        <p:nvSpPr>
          <p:cNvPr id="12" name="Title 7"/>
          <p:cNvSpPr txBox="1">
            <a:spLocks/>
          </p:cNvSpPr>
          <p:nvPr/>
        </p:nvSpPr>
        <p:spPr>
          <a:xfrm>
            <a:off x="618233" y="660988"/>
            <a:ext cx="8068567" cy="3588362"/>
          </a:xfrm>
          <a:prstGeom prst="rect">
            <a:avLst/>
          </a:prstGeom>
          <a:solidFill>
            <a:srgbClr val="D9D9D9"/>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lumMod val="75000"/>
                    <a:lumOff val="25000"/>
                  </a:prstClr>
                </a:solidFill>
                <a:cs typeface="Calibri"/>
              </a:rPr>
              <a:t>What are the “</a:t>
            </a:r>
            <a:r>
              <a:rPr lang="en-US" sz="4800" b="1" dirty="0" smtClean="0">
                <a:solidFill>
                  <a:prstClr val="black">
                    <a:lumMod val="75000"/>
                    <a:lumOff val="25000"/>
                  </a:prstClr>
                </a:solidFill>
                <a:cs typeface="Calibri"/>
              </a:rPr>
              <a:t>binding constraints</a:t>
            </a:r>
            <a:r>
              <a:rPr lang="en-US" b="1" dirty="0" smtClean="0">
                <a:solidFill>
                  <a:prstClr val="black">
                    <a:lumMod val="75000"/>
                    <a:lumOff val="25000"/>
                  </a:prstClr>
                </a:solidFill>
                <a:cs typeface="Calibri"/>
              </a:rPr>
              <a:t>" in education?</a:t>
            </a:r>
          </a:p>
          <a:p>
            <a:pPr marL="342900" indent="-342900">
              <a:buFont typeface="Arial"/>
              <a:buChar char="•"/>
            </a:pPr>
            <a:endParaRPr lang="en-US" sz="2000" dirty="0" smtClean="0">
              <a:solidFill>
                <a:prstClr val="black">
                  <a:lumMod val="75000"/>
                  <a:lumOff val="25000"/>
                </a:prstClr>
              </a:solidFill>
              <a:cs typeface="Calibri"/>
            </a:endParaRPr>
          </a:p>
          <a:p>
            <a:pPr marL="342900" indent="-342900">
              <a:buFont typeface="Arial"/>
              <a:buChar char="•"/>
            </a:pPr>
            <a:r>
              <a:rPr lang="en-US" sz="2000" dirty="0" smtClean="0">
                <a:solidFill>
                  <a:prstClr val="black">
                    <a:lumMod val="75000"/>
                    <a:lumOff val="25000"/>
                  </a:prstClr>
                </a:solidFill>
                <a:cs typeface="Calibri"/>
              </a:rPr>
              <a:t>A binding constraint is one where, if you do not address it first, trying to address other constraints has almost no impact.</a:t>
            </a:r>
            <a:endParaRPr lang="en-US" sz="2000" dirty="0">
              <a:solidFill>
                <a:srgbClr val="800000"/>
              </a:solidFill>
            </a:endParaRPr>
          </a:p>
        </p:txBody>
      </p:sp>
    </p:spTree>
    <p:extLst>
      <p:ext uri="{BB962C8B-B14F-4D97-AF65-F5344CB8AC3E}">
        <p14:creationId xmlns:p14="http://schemas.microsoft.com/office/powerpoint/2010/main" val="165017761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Rectangle 10"/>
          <p:cNvSpPr/>
          <p:nvPr/>
        </p:nvSpPr>
        <p:spPr>
          <a:xfrm>
            <a:off x="2250701" y="6268969"/>
            <a:ext cx="7087749" cy="261610"/>
          </a:xfrm>
          <a:prstGeom prst="rect">
            <a:avLst/>
          </a:prstGeom>
        </p:spPr>
        <p:txBody>
          <a:bodyPr wrap="square">
            <a:spAutoFit/>
          </a:bodyPr>
          <a:lstStyle/>
          <a:p>
            <a:r>
              <a:rPr lang="en-US" sz="1100" i="1" dirty="0" smtClean="0"/>
              <a:t>Uses </a:t>
            </a:r>
            <a:endParaRPr lang="en-US" sz="1100" i="1" dirty="0"/>
          </a:p>
        </p:txBody>
      </p:sp>
      <p:sp>
        <p:nvSpPr>
          <p:cNvPr id="9" name="Content Placeholder 2"/>
          <p:cNvSpPr>
            <a:spLocks noGrp="1"/>
          </p:cNvSpPr>
          <p:nvPr>
            <p:ph idx="1"/>
          </p:nvPr>
        </p:nvSpPr>
        <p:spPr>
          <a:xfrm>
            <a:off x="761119" y="1321977"/>
            <a:ext cx="7953751" cy="4968552"/>
          </a:xfrm>
        </p:spPr>
        <p:txBody>
          <a:bodyPr numCol="2">
            <a:normAutofit/>
          </a:bodyPr>
          <a:lstStyle/>
          <a:p>
            <a:pPr marL="0" indent="0">
              <a:buNone/>
            </a:pPr>
            <a:r>
              <a:rPr lang="en-ZA" sz="2000" dirty="0" smtClean="0"/>
              <a:t>Paula Armstrong</a:t>
            </a:r>
          </a:p>
          <a:p>
            <a:pPr marL="0" indent="0">
              <a:buNone/>
            </a:pPr>
            <a:r>
              <a:rPr lang="en-ZA" sz="2000" dirty="0" smtClean="0"/>
              <a:t>Annika Bergbauer</a:t>
            </a:r>
          </a:p>
          <a:p>
            <a:pPr marL="0" indent="0">
              <a:buNone/>
            </a:pPr>
            <a:r>
              <a:rPr lang="en-ZA" sz="2000" dirty="0" smtClean="0"/>
              <a:t>Carol Nuga Deliwe (DBE)</a:t>
            </a:r>
          </a:p>
          <a:p>
            <a:pPr marL="0" indent="0">
              <a:buNone/>
            </a:pPr>
            <a:r>
              <a:rPr lang="en-ZA" sz="2000" dirty="0" smtClean="0"/>
              <a:t>Jaamia </a:t>
            </a:r>
            <a:r>
              <a:rPr lang="en-ZA" sz="2000" dirty="0" err="1" smtClean="0"/>
              <a:t>Galant</a:t>
            </a:r>
            <a:endParaRPr lang="en-ZA" sz="2000" dirty="0" smtClean="0"/>
          </a:p>
          <a:p>
            <a:pPr marL="0" indent="0">
              <a:buNone/>
            </a:pPr>
            <a:r>
              <a:rPr lang="en-ZA" sz="2000" dirty="0" smtClean="0"/>
              <a:t>Janet Graaff</a:t>
            </a:r>
          </a:p>
          <a:p>
            <a:pPr marL="0" indent="0">
              <a:buNone/>
            </a:pPr>
            <a:r>
              <a:rPr lang="en-ZA" sz="2000" dirty="0" smtClean="0"/>
              <a:t>Martin Gustafsson</a:t>
            </a:r>
          </a:p>
          <a:p>
            <a:pPr marL="0" indent="0">
              <a:buNone/>
            </a:pPr>
            <a:r>
              <a:rPr lang="en-ZA" sz="2000" dirty="0" smtClean="0"/>
              <a:t>Ursula Hoadley</a:t>
            </a:r>
          </a:p>
          <a:p>
            <a:pPr marL="0" indent="0">
              <a:buNone/>
            </a:pPr>
            <a:r>
              <a:rPr lang="en-ZA" sz="2000" dirty="0" smtClean="0"/>
              <a:t>Dumisani Hompashe </a:t>
            </a:r>
          </a:p>
          <a:p>
            <a:pPr marL="0" indent="0">
              <a:buNone/>
            </a:pPr>
            <a:r>
              <a:rPr lang="en-ZA" sz="2000" dirty="0" smtClean="0"/>
              <a:t>Janeli Kotzé</a:t>
            </a:r>
          </a:p>
          <a:p>
            <a:pPr marL="0" indent="0">
              <a:buNone/>
            </a:pPr>
            <a:r>
              <a:rPr lang="en-ZA" sz="2000" dirty="0" smtClean="0"/>
              <a:t>Nompumelelo Mohohlwane (DBE)</a:t>
            </a:r>
          </a:p>
          <a:p>
            <a:pPr marL="0" indent="0">
              <a:buNone/>
            </a:pPr>
            <a:r>
              <a:rPr lang="en-ZA" sz="2000" dirty="0" smtClean="0"/>
              <a:t>Megan Sager</a:t>
            </a:r>
          </a:p>
          <a:p>
            <a:pPr marL="0" indent="0">
              <a:buNone/>
            </a:pPr>
            <a:endParaRPr lang="en-ZA" sz="2000" dirty="0"/>
          </a:p>
          <a:p>
            <a:pPr marL="0" indent="0">
              <a:buNone/>
            </a:pPr>
            <a:endParaRPr lang="en-ZA" sz="2000" dirty="0" smtClean="0"/>
          </a:p>
          <a:p>
            <a:pPr marL="0" indent="0">
              <a:buNone/>
            </a:pPr>
            <a:r>
              <a:rPr lang="en-ZA" sz="2000" dirty="0" smtClean="0"/>
              <a:t>Debra Shepherd</a:t>
            </a:r>
          </a:p>
          <a:p>
            <a:pPr marL="0" indent="0">
              <a:buNone/>
            </a:pPr>
            <a:r>
              <a:rPr lang="en-ZA" sz="2000" dirty="0" smtClean="0"/>
              <a:t>Nicholas Spaull</a:t>
            </a:r>
          </a:p>
          <a:p>
            <a:pPr marL="0" indent="0">
              <a:buNone/>
            </a:pPr>
            <a:r>
              <a:rPr lang="en-ZA" sz="2000" dirty="0" smtClean="0"/>
              <a:t>Stephen </a:t>
            </a:r>
            <a:r>
              <a:rPr lang="en-ZA" sz="2000" dirty="0" smtClean="0"/>
              <a:t>Taylor (DBE)</a:t>
            </a:r>
          </a:p>
          <a:p>
            <a:pPr marL="0" indent="0">
              <a:buNone/>
            </a:pPr>
            <a:r>
              <a:rPr lang="en-ZA" sz="2000" dirty="0" smtClean="0"/>
              <a:t>Hendrik van Broekhuizen</a:t>
            </a:r>
          </a:p>
          <a:p>
            <a:pPr marL="0" indent="0">
              <a:buNone/>
            </a:pPr>
            <a:r>
              <a:rPr lang="en-ZA" sz="2000" dirty="0" smtClean="0"/>
              <a:t>Servaas van der Berg</a:t>
            </a:r>
          </a:p>
          <a:p>
            <a:pPr marL="0" indent="0">
              <a:buNone/>
            </a:pPr>
            <a:r>
              <a:rPr lang="en-ZA" sz="2000" dirty="0" smtClean="0"/>
              <a:t>Surette van Staden</a:t>
            </a:r>
          </a:p>
          <a:p>
            <a:pPr marL="0" indent="0">
              <a:buNone/>
            </a:pPr>
            <a:r>
              <a:rPr lang="en-ZA" sz="2000" dirty="0" smtClean="0"/>
              <a:t>Chris van Wyk</a:t>
            </a:r>
          </a:p>
          <a:p>
            <a:pPr marL="0" indent="0">
              <a:buNone/>
            </a:pPr>
            <a:r>
              <a:rPr lang="en-ZA" sz="2000" dirty="0" err="1" smtClean="0"/>
              <a:t>Ntsizwa</a:t>
            </a:r>
            <a:r>
              <a:rPr lang="en-ZA" sz="2000" dirty="0" smtClean="0"/>
              <a:t> </a:t>
            </a:r>
            <a:r>
              <a:rPr lang="en-ZA" sz="2000" dirty="0" err="1" smtClean="0"/>
              <a:t>Vilakazi</a:t>
            </a:r>
            <a:r>
              <a:rPr lang="en-ZA" sz="2000" dirty="0" smtClean="0"/>
              <a:t>*</a:t>
            </a:r>
          </a:p>
          <a:p>
            <a:pPr marL="0" indent="0">
              <a:buNone/>
            </a:pPr>
            <a:r>
              <a:rPr lang="en-ZA" sz="2000" dirty="0" smtClean="0"/>
              <a:t>Marisa von Fintel</a:t>
            </a:r>
          </a:p>
          <a:p>
            <a:pPr marL="0" indent="0">
              <a:buNone/>
            </a:pPr>
            <a:r>
              <a:rPr lang="en-ZA" sz="2000" dirty="0" smtClean="0"/>
              <a:t>Gabrielle Wills </a:t>
            </a:r>
          </a:p>
          <a:p>
            <a:endParaRPr lang="en-ZA" sz="2400" dirty="0" smtClean="0"/>
          </a:p>
        </p:txBody>
      </p:sp>
      <p:sp>
        <p:nvSpPr>
          <p:cNvPr id="13" name="Title 7"/>
          <p:cNvSpPr txBox="1">
            <a:spLocks/>
          </p:cNvSpPr>
          <p:nvPr/>
        </p:nvSpPr>
        <p:spPr>
          <a:xfrm>
            <a:off x="485270" y="274638"/>
            <a:ext cx="8229600" cy="715962"/>
          </a:xfrm>
          <a:prstGeom prst="rect">
            <a:avLst/>
          </a:prstGeom>
        </p:spPr>
        <p:txBody>
          <a:bodyPr vert="horz" lIns="91440" tIns="45720" rIns="91440" bIns="45720" rtlCol="0" anchor="ctr">
            <a:normAutofit fontScale="97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lumMod val="75000"/>
                    <a:lumOff val="25000"/>
                  </a:prstClr>
                </a:solidFill>
                <a:cs typeface="Calibri"/>
              </a:rPr>
              <a:t>PSPPD: Researchers</a:t>
            </a:r>
            <a:endParaRPr lang="en-US" sz="1800" dirty="0">
              <a:solidFill>
                <a:srgbClr val="800000"/>
              </a:solidFill>
            </a:endParaRPr>
          </a:p>
        </p:txBody>
      </p:sp>
    </p:spTree>
    <p:extLst>
      <p:ext uri="{BB962C8B-B14F-4D97-AF65-F5344CB8AC3E}">
        <p14:creationId xmlns:p14="http://schemas.microsoft.com/office/powerpoint/2010/main" val="277786577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23 at 8.09.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1300"/>
            <a:ext cx="9144000" cy="6363368"/>
          </a:xfrm>
          <a:prstGeom prst="rect">
            <a:avLst/>
          </a:prstGeom>
        </p:spPr>
      </p:pic>
      <p:pic>
        <p:nvPicPr>
          <p:cNvPr id="5" name="Picture 4" descr="Screen Shot 2016-09-23 at 8.10.0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0084" y="0"/>
            <a:ext cx="6063916" cy="6858000"/>
          </a:xfrm>
          <a:prstGeom prst="rect">
            <a:avLst/>
          </a:prstGeom>
          <a:ln>
            <a:noFill/>
          </a:ln>
          <a:effectLst>
            <a:outerShdw blurRad="292100" dist="139700" dir="2700000" algn="tl" rotWithShape="0">
              <a:srgbClr val="333333">
                <a:alpha val="65000"/>
              </a:srgbClr>
            </a:outerShdw>
          </a:effectLst>
        </p:spPr>
      </p:pic>
      <p:pic>
        <p:nvPicPr>
          <p:cNvPr id="6" name="Picture 5" descr="Screen Shot 2016-09-23 at 8.10.2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928" y="3235955"/>
            <a:ext cx="5920312" cy="31332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858355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17" y="6377079"/>
            <a:ext cx="8229600" cy="480921"/>
          </a:xfrm>
          <a:noFill/>
        </p:spPr>
        <p:txBody>
          <a:bodyPr>
            <a:noAutofit/>
          </a:bodyPr>
          <a:lstStyle/>
          <a:p>
            <a:r>
              <a:rPr lang="en-US" sz="2400" b="1" dirty="0" smtClean="0"/>
              <a:t>PSPPD &amp; </a:t>
            </a:r>
            <a:r>
              <a:rPr lang="en-US" sz="2400" b="1" dirty="0" err="1" smtClean="0"/>
              <a:t>Zenex</a:t>
            </a:r>
            <a:r>
              <a:rPr lang="en-US" sz="2400" b="1" dirty="0" smtClean="0"/>
              <a:t> Report </a:t>
            </a:r>
            <a:r>
              <a:rPr lang="en-US" sz="2400" b="1" dirty="0" smtClean="0"/>
              <a:t>Launch</a:t>
            </a:r>
            <a:endParaRPr lang="en-US" sz="2400" b="1" dirty="0"/>
          </a:p>
        </p:txBody>
      </p:sp>
      <p:pic>
        <p:nvPicPr>
          <p:cNvPr id="4" name="Picture 3" descr="Screen Shot 2016-05-18 at 8.12.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494721" cy="6353703"/>
          </a:xfrm>
          <a:prstGeom prst="rect">
            <a:avLst/>
          </a:prstGeom>
          <a:ln>
            <a:noFill/>
          </a:ln>
          <a:effectLst>
            <a:outerShdw blurRad="292100" dist="139700" dir="2700000" algn="tl" rotWithShape="0">
              <a:srgbClr val="333333">
                <a:alpha val="65000"/>
              </a:srgbClr>
            </a:outerShdw>
          </a:effectLst>
        </p:spPr>
      </p:pic>
      <p:pic>
        <p:nvPicPr>
          <p:cNvPr id="5" name="Picture 4" descr="Screen Shot 2016-05-18 at 8.12.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102" y="0"/>
            <a:ext cx="4498898" cy="6377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1045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Title 1"/>
          <p:cNvSpPr txBox="1">
            <a:spLocks/>
          </p:cNvSpPr>
          <p:nvPr/>
        </p:nvSpPr>
        <p:spPr>
          <a:xfrm>
            <a:off x="0" y="1118169"/>
            <a:ext cx="4978896" cy="4090466"/>
          </a:xfrm>
          <a:prstGeom prst="rect">
            <a:avLst/>
          </a:prstGeom>
          <a:solidFill>
            <a:srgbClr val="FF0080"/>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b="1" smtClean="0">
                <a:solidFill>
                  <a:schemeClr val="bg1"/>
                </a:solidFill>
              </a:rPr>
              <a:t>Accountability</a:t>
            </a:r>
            <a:br>
              <a:rPr lang="en-US" sz="4800" b="1" smtClean="0">
                <a:solidFill>
                  <a:schemeClr val="bg1"/>
                </a:solidFill>
              </a:rPr>
            </a:br>
            <a:r>
              <a:rPr lang="en-US" sz="4800" b="1" smtClean="0">
                <a:solidFill>
                  <a:schemeClr val="bg1"/>
                </a:solidFill>
              </a:rPr>
              <a:t>&amp;</a:t>
            </a:r>
            <a:br>
              <a:rPr lang="en-US" sz="4800" b="1" smtClean="0">
                <a:solidFill>
                  <a:schemeClr val="bg1"/>
                </a:solidFill>
              </a:rPr>
            </a:br>
            <a:r>
              <a:rPr lang="en-US" sz="4800" b="1" smtClean="0">
                <a:solidFill>
                  <a:schemeClr val="bg1"/>
                </a:solidFill>
              </a:rPr>
              <a:t>Capacity </a:t>
            </a:r>
            <a:br>
              <a:rPr lang="en-US" sz="4800" b="1" smtClean="0">
                <a:solidFill>
                  <a:schemeClr val="bg1"/>
                </a:solidFill>
              </a:rPr>
            </a:br>
            <a:r>
              <a:rPr lang="en-US" sz="4800" b="1" smtClean="0">
                <a:solidFill>
                  <a:schemeClr val="bg1"/>
                </a:solidFill>
              </a:rPr>
              <a:t/>
            </a:r>
            <a:br>
              <a:rPr lang="en-US" sz="4800" b="1" smtClean="0">
                <a:solidFill>
                  <a:schemeClr val="bg1"/>
                </a:solidFill>
              </a:rPr>
            </a:br>
            <a:r>
              <a:rPr lang="en-US" sz="2000" i="1" smtClean="0">
                <a:solidFill>
                  <a:schemeClr val="bg1"/>
                </a:solidFill>
              </a:rPr>
              <a:t>Richard Elmore &amp; colleagues</a:t>
            </a:r>
            <a:endParaRPr lang="en-US" sz="2400" i="1" dirty="0">
              <a:solidFill>
                <a:schemeClr val="bg1"/>
              </a:solidFill>
            </a:endParaRPr>
          </a:p>
        </p:txBody>
      </p:sp>
      <p:pic>
        <p:nvPicPr>
          <p:cNvPr id="12" name="Picture 11"/>
          <p:cNvPicPr>
            <a:picLocks noChangeAspect="1"/>
          </p:cNvPicPr>
          <p:nvPr/>
        </p:nvPicPr>
        <p:blipFill>
          <a:blip r:embed="rId4"/>
          <a:stretch>
            <a:fillRect/>
          </a:stretch>
        </p:blipFill>
        <p:spPr>
          <a:xfrm>
            <a:off x="5423345" y="1740053"/>
            <a:ext cx="3375375" cy="2842421"/>
          </a:xfrm>
          <a:prstGeom prst="rect">
            <a:avLst/>
          </a:prstGeom>
        </p:spPr>
      </p:pic>
    </p:spTree>
    <p:extLst>
      <p:ext uri="{BB962C8B-B14F-4D97-AF65-F5344CB8AC3E}">
        <p14:creationId xmlns:p14="http://schemas.microsoft.com/office/powerpoint/2010/main" val="22473249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7530" y="1913966"/>
            <a:ext cx="5274235" cy="2687918"/>
          </a:xfrm>
          <a:solidFill>
            <a:srgbClr val="FF0080"/>
          </a:solidFill>
        </p:spPr>
        <p:txBody>
          <a:bodyPr>
            <a:normAutofit/>
          </a:bodyPr>
          <a:lstStyle/>
          <a:p>
            <a:pPr marL="0" indent="0" algn="ctr">
              <a:buNone/>
            </a:pPr>
            <a:endParaRPr lang="en-US" sz="4000" b="1" dirty="0" smtClean="0">
              <a:solidFill>
                <a:srgbClr val="FFFFFF"/>
              </a:solidFill>
            </a:endParaRPr>
          </a:p>
          <a:p>
            <a:pPr marL="0" indent="0" algn="ctr">
              <a:buNone/>
            </a:pPr>
            <a:r>
              <a:rPr lang="en-US" sz="4000" b="1" dirty="0" smtClean="0">
                <a:solidFill>
                  <a:srgbClr val="FFFFFF"/>
                </a:solidFill>
              </a:rPr>
              <a:t>What were the binding constraints?</a:t>
            </a:r>
          </a:p>
          <a:p>
            <a:pPr marL="0" indent="0" algn="ctr">
              <a:buNone/>
            </a:pPr>
            <a:endParaRPr lang="en-US" sz="4000" b="1" dirty="0">
              <a:solidFill>
                <a:srgbClr val="FFFFFF"/>
              </a:solidFill>
            </a:endParaRPr>
          </a:p>
        </p:txBody>
      </p:sp>
    </p:spTree>
    <p:extLst>
      <p:ext uri="{BB962C8B-B14F-4D97-AF65-F5344CB8AC3E}">
        <p14:creationId xmlns:p14="http://schemas.microsoft.com/office/powerpoint/2010/main" val="1751193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cstate="print">
            <a:extLst>
              <a:ext uri="{28A0092B-C50C-407E-A947-70E740481C1C}">
                <a14:useLocalDpi xmlns:a14="http://schemas.microsoft.com/office/drawing/2010/main" val="0"/>
              </a:ext>
            </a:extLst>
          </a:blip>
          <a:srcRect l="2460" t="1567" r="2956" b="2172"/>
          <a:stretch/>
        </p:blipFill>
        <p:spPr bwMode="auto">
          <a:xfrm>
            <a:off x="1791540" y="30645"/>
            <a:ext cx="5328592" cy="6597352"/>
          </a:xfrm>
          <a:prstGeom prst="rect">
            <a:avLst/>
          </a:prstGeom>
          <a:noFill/>
          <a:ln>
            <a:noFill/>
          </a:ln>
          <a:extLst>
            <a:ext uri="{53640926-AAD7-44d8-BBD7-CCE9431645EC}">
              <a14:shadowObscured xmlns:a14="http://schemas.microsoft.com/office/drawing/2010/main"/>
            </a:ext>
          </a:extLst>
        </p:spPr>
      </p:pic>
      <p:pic>
        <p:nvPicPr>
          <p:cNvPr id="5" name="Picture 4" descr="Screen Shot 2016-09-15 at 10.21.5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464" y="30645"/>
            <a:ext cx="8085276" cy="6285727"/>
          </a:xfrm>
          <a:prstGeom prst="rect">
            <a:avLst/>
          </a:prstGeom>
        </p:spPr>
      </p:pic>
      <p:pic>
        <p:nvPicPr>
          <p:cNvPr id="8" name="Picture 7" descr="Screen Shot 2016-09-23 at 12.09.1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414"/>
            <a:ext cx="9144000" cy="3910263"/>
          </a:xfrm>
          <a:prstGeom prst="rect">
            <a:avLst/>
          </a:prstGeom>
          <a:ln>
            <a:noFill/>
          </a:ln>
          <a:effectLst>
            <a:outerShdw blurRad="292100" dist="139700" dir="2700000" algn="tl" rotWithShape="0">
              <a:srgbClr val="333333">
                <a:alpha val="65000"/>
              </a:srgbClr>
            </a:outerShdw>
          </a:effectLst>
        </p:spPr>
      </p:pic>
      <p:sp>
        <p:nvSpPr>
          <p:cNvPr id="9" name="Oval 8"/>
          <p:cNvSpPr/>
          <p:nvPr/>
        </p:nvSpPr>
        <p:spPr>
          <a:xfrm>
            <a:off x="7453923" y="1709615"/>
            <a:ext cx="683846" cy="302847"/>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7453923" y="1227015"/>
            <a:ext cx="683846" cy="302847"/>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453923" y="728785"/>
            <a:ext cx="683846" cy="302847"/>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3637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heel(1)">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15 at 10.31.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59175"/>
            <a:ext cx="9144000" cy="6398825"/>
          </a:xfrm>
          <a:prstGeom prst="rect">
            <a:avLst/>
          </a:prstGeom>
        </p:spPr>
      </p:pic>
      <p:sp>
        <p:nvSpPr>
          <p:cNvPr id="7" name="TextBox 6"/>
          <p:cNvSpPr txBox="1"/>
          <p:nvPr/>
        </p:nvSpPr>
        <p:spPr>
          <a:xfrm>
            <a:off x="1" y="0"/>
            <a:ext cx="4034118" cy="923330"/>
          </a:xfrm>
          <a:prstGeom prst="rect">
            <a:avLst/>
          </a:prstGeom>
          <a:solidFill>
            <a:schemeClr val="bg1">
              <a:lumMod val="85000"/>
            </a:schemeClr>
          </a:solidFill>
        </p:spPr>
        <p:txBody>
          <a:bodyPr wrap="square" rtlCol="0">
            <a:spAutoFit/>
          </a:bodyPr>
          <a:lstStyle/>
          <a:p>
            <a:pPr algn="just"/>
            <a:r>
              <a:rPr lang="en-US" b="1" u="sng" dirty="0" smtClean="0"/>
              <a:t>State Capacity: </a:t>
            </a:r>
            <a:r>
              <a:rPr lang="en-US" dirty="0" smtClean="0"/>
              <a:t>158 schools “moved” in 2005 due to boundary changes (29 from NW</a:t>
            </a:r>
            <a:r>
              <a:rPr lang="en-US" dirty="0" smtClean="0">
                <a:sym typeface="Wingdings"/>
              </a:rPr>
              <a:t>GP)</a:t>
            </a:r>
            <a:r>
              <a:rPr lang="en-US" dirty="0"/>
              <a:t> </a:t>
            </a:r>
            <a:r>
              <a:rPr lang="en-US" dirty="0" smtClean="0"/>
              <a:t> </a:t>
            </a:r>
            <a:endParaRPr lang="en-US" dirty="0"/>
          </a:p>
        </p:txBody>
      </p:sp>
      <p:sp>
        <p:nvSpPr>
          <p:cNvPr id="8" name="TextBox 7"/>
          <p:cNvSpPr txBox="1"/>
          <p:nvPr/>
        </p:nvSpPr>
        <p:spPr>
          <a:xfrm>
            <a:off x="1" y="974165"/>
            <a:ext cx="4034118" cy="2031325"/>
          </a:xfrm>
          <a:prstGeom prst="rect">
            <a:avLst/>
          </a:prstGeom>
          <a:solidFill>
            <a:schemeClr val="bg1">
              <a:lumMod val="85000"/>
            </a:schemeClr>
          </a:solidFill>
        </p:spPr>
        <p:txBody>
          <a:bodyPr wrap="square" rtlCol="0">
            <a:spAutoFit/>
          </a:bodyPr>
          <a:lstStyle/>
          <a:p>
            <a:pPr algn="just"/>
            <a:r>
              <a:rPr lang="en-US" dirty="0" smtClean="0"/>
              <a:t>“The school-level improvements ultimately brought about were considerable, </a:t>
            </a:r>
            <a:r>
              <a:rPr lang="en-US" b="1" dirty="0" smtClean="0"/>
              <a:t>about as large as one year of progress in a rapidly improving schooling system </a:t>
            </a:r>
            <a:r>
              <a:rPr lang="en-US" dirty="0" smtClean="0"/>
              <a:t>elsewhere in the world.” </a:t>
            </a:r>
          </a:p>
          <a:p>
            <a:pPr algn="just"/>
            <a:r>
              <a:rPr lang="en-US" dirty="0" smtClean="0"/>
              <a:t> </a:t>
            </a:r>
            <a:endParaRPr lang="en-US" dirty="0"/>
          </a:p>
        </p:txBody>
      </p:sp>
    </p:spTree>
    <p:extLst>
      <p:ext uri="{BB962C8B-B14F-4D97-AF65-F5344CB8AC3E}">
        <p14:creationId xmlns:p14="http://schemas.microsoft.com/office/powerpoint/2010/main" val="28762461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4118" y="1435847"/>
            <a:ext cx="5961529" cy="3823447"/>
          </a:xfrm>
          <a:solidFill>
            <a:srgbClr val="FF0080"/>
          </a:solidFill>
        </p:spPr>
        <p:txBody>
          <a:bodyPr>
            <a:normAutofit fontScale="85000" lnSpcReduction="10000"/>
          </a:bodyPr>
          <a:lstStyle/>
          <a:p>
            <a:pPr marL="0" indent="0">
              <a:buNone/>
            </a:pPr>
            <a:endParaRPr lang="en-US" dirty="0" smtClean="0">
              <a:solidFill>
                <a:schemeClr val="bg1"/>
              </a:solidFill>
            </a:endParaRPr>
          </a:p>
          <a:p>
            <a:pPr marL="0" indent="0">
              <a:buNone/>
            </a:pPr>
            <a:r>
              <a:rPr lang="en-US" sz="4300" b="1" dirty="0" smtClean="0">
                <a:solidFill>
                  <a:schemeClr val="bg1"/>
                </a:solidFill>
              </a:rPr>
              <a:t>OK, so where to from here? </a:t>
            </a:r>
          </a:p>
          <a:p>
            <a:pPr marL="0" indent="0">
              <a:buNone/>
            </a:pPr>
            <a:endParaRPr lang="en-US" dirty="0">
              <a:solidFill>
                <a:schemeClr val="bg1"/>
              </a:solidFill>
            </a:endParaRPr>
          </a:p>
          <a:p>
            <a:pPr marL="0" indent="0">
              <a:buNone/>
            </a:pPr>
            <a:r>
              <a:rPr lang="en-US" dirty="0" smtClean="0">
                <a:solidFill>
                  <a:schemeClr val="bg1"/>
                </a:solidFill>
              </a:rPr>
              <a:t>What should we focus on of all these problems? </a:t>
            </a:r>
          </a:p>
          <a:p>
            <a:pPr marL="0" indent="0">
              <a:buNone/>
            </a:pPr>
            <a:endParaRPr lang="en-US" dirty="0">
              <a:solidFill>
                <a:schemeClr val="bg1"/>
              </a:solidFill>
            </a:endParaRPr>
          </a:p>
          <a:p>
            <a:pPr marL="0" indent="0">
              <a:buNone/>
            </a:pPr>
            <a:r>
              <a:rPr lang="en-US" dirty="0" smtClean="0">
                <a:solidFill>
                  <a:schemeClr val="bg1"/>
                </a:solidFill>
              </a:rPr>
              <a:t>What to prioritize?</a:t>
            </a:r>
          </a:p>
          <a:p>
            <a:pPr marL="0" indent="0">
              <a:buNone/>
            </a:pPr>
            <a:r>
              <a:rPr lang="en-US" dirty="0" smtClean="0">
                <a:solidFill>
                  <a:schemeClr val="bg1"/>
                </a:solidFill>
              </a:rPr>
              <a:t> </a:t>
            </a:r>
          </a:p>
          <a:p>
            <a:pPr marL="0" indent="0">
              <a:buNone/>
            </a:pPr>
            <a:endParaRPr lang="en-US" dirty="0">
              <a:solidFill>
                <a:schemeClr val="bg1"/>
              </a:solidFill>
            </a:endParaRPr>
          </a:p>
        </p:txBody>
      </p:sp>
    </p:spTree>
    <p:extLst>
      <p:ext uri="{BB962C8B-B14F-4D97-AF65-F5344CB8AC3E}">
        <p14:creationId xmlns:p14="http://schemas.microsoft.com/office/powerpoint/2010/main" val="334082083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It all comes back to reading</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9" name="Rectangle 8"/>
          <p:cNvSpPr/>
          <p:nvPr/>
        </p:nvSpPr>
        <p:spPr>
          <a:xfrm>
            <a:off x="457200" y="3656957"/>
            <a:ext cx="8229600" cy="2118529"/>
          </a:xfrm>
          <a:prstGeom prst="rect">
            <a:avLst/>
          </a:prstGeom>
          <a:solidFill>
            <a:schemeClr val="bg1">
              <a:lumMod val="85000"/>
            </a:schemeClr>
          </a:solidFill>
        </p:spPr>
        <p:txBody>
          <a:bodyPr wrap="square">
            <a:spAutoFit/>
          </a:bodyPr>
          <a:lstStyle/>
          <a:p>
            <a:pPr algn="just">
              <a:lnSpc>
                <a:spcPct val="110000"/>
              </a:lnSpc>
            </a:pPr>
            <a:r>
              <a:rPr lang="en-GB" sz="2000" i="1" dirty="0"/>
              <a:t>“Reading is, without doubt, the most important linguistic skill that needs to be developed in young children. </a:t>
            </a:r>
            <a:r>
              <a:rPr lang="en-GB" sz="2000" b="1" i="1" dirty="0"/>
              <a:t>Reading serves as a building block upon which all other learning takes place</a:t>
            </a:r>
            <a:r>
              <a:rPr lang="en-GB" sz="2000" i="1" dirty="0"/>
              <a:t>…This National Reading Strategy takes as its focus that </a:t>
            </a:r>
            <a:r>
              <a:rPr lang="en-GB" sz="2000" b="1" i="1" dirty="0"/>
              <a:t>reading failure begins in early grades</a:t>
            </a:r>
            <a:r>
              <a:rPr lang="en-GB" sz="2000" i="1" dirty="0"/>
              <a:t>, and it is at that level that interventions must be made</a:t>
            </a:r>
            <a:r>
              <a:rPr lang="en-GB" sz="2000" i="1" dirty="0" smtClean="0"/>
              <a:t>”</a:t>
            </a:r>
          </a:p>
          <a:p>
            <a:pPr algn="just">
              <a:lnSpc>
                <a:spcPct val="110000"/>
              </a:lnSpc>
            </a:pPr>
            <a:r>
              <a:rPr lang="en-GB" sz="2000" i="1" dirty="0" smtClean="0"/>
              <a:t> </a:t>
            </a:r>
            <a:r>
              <a:rPr lang="en-GB" sz="2000" i="1" dirty="0"/>
              <a:t>(DoE, 2008: 18).</a:t>
            </a:r>
            <a:endParaRPr lang="en-ZA" sz="2000" dirty="0"/>
          </a:p>
        </p:txBody>
      </p:sp>
      <p:sp>
        <p:nvSpPr>
          <p:cNvPr id="7" name="Rectangle 6"/>
          <p:cNvSpPr/>
          <p:nvPr/>
        </p:nvSpPr>
        <p:spPr>
          <a:xfrm>
            <a:off x="485269" y="1149828"/>
            <a:ext cx="8229601" cy="2287805"/>
          </a:xfrm>
          <a:prstGeom prst="rect">
            <a:avLst/>
          </a:prstGeom>
          <a:solidFill>
            <a:srgbClr val="D9D9D9"/>
          </a:solidFill>
        </p:spPr>
        <p:txBody>
          <a:bodyPr wrap="square">
            <a:spAutoFit/>
          </a:bodyPr>
          <a:lstStyle/>
          <a:p>
            <a:endParaRPr lang="en-US" baseline="30000" dirty="0"/>
          </a:p>
          <a:p>
            <a:pPr algn="just"/>
            <a:r>
              <a:rPr lang="en-US" sz="2800" i="1" baseline="30000" dirty="0" smtClean="0"/>
              <a:t>“Professional </a:t>
            </a:r>
            <a:r>
              <a:rPr lang="en-US" sz="2800" i="1" baseline="30000" dirty="0"/>
              <a:t>educators and the public at large have long known that reading is an enabling process that spans academic disciplines and translates into meaningful personal, social, and economic outcomes for individuals. </a:t>
            </a:r>
            <a:r>
              <a:rPr lang="en-US" sz="2800" b="1" i="1" baseline="30000" dirty="0"/>
              <a:t>Reading is the fulcrum of academics</a:t>
            </a:r>
            <a:r>
              <a:rPr lang="en-US" sz="2800" i="1" baseline="30000" dirty="0"/>
              <a:t>, the pivotal process that stabilizes and leverages children’s opportunities to success </a:t>
            </a:r>
            <a:r>
              <a:rPr lang="en-US" sz="2800" i="1" baseline="30000" dirty="0" smtClean="0"/>
              <a:t>and</a:t>
            </a:r>
            <a:r>
              <a:rPr lang="en-US" sz="2800" i="1" dirty="0" smtClean="0"/>
              <a:t> </a:t>
            </a:r>
            <a:r>
              <a:rPr lang="en-US" sz="2800" i="1" baseline="30000" dirty="0" smtClean="0"/>
              <a:t>become </a:t>
            </a:r>
            <a:r>
              <a:rPr lang="en-US" sz="2800" i="1" baseline="30000" dirty="0"/>
              <a:t>reflective, independent </a:t>
            </a:r>
            <a:r>
              <a:rPr lang="en-US" sz="2800" i="1" baseline="30000" dirty="0" smtClean="0"/>
              <a:t>learners. </a:t>
            </a:r>
          </a:p>
          <a:p>
            <a:pPr algn="just"/>
            <a:r>
              <a:rPr lang="en-US" sz="2800" i="1" baseline="30000" dirty="0" smtClean="0"/>
              <a:t>(</a:t>
            </a:r>
            <a:r>
              <a:rPr lang="en-US" sz="2800" baseline="30000" dirty="0" smtClean="0"/>
              <a:t>Good</a:t>
            </a:r>
            <a:r>
              <a:rPr lang="en-US" sz="2800" baseline="30000" dirty="0"/>
              <a:t>, Simmons and </a:t>
            </a:r>
            <a:r>
              <a:rPr lang="en-US" sz="2800" baseline="30000" dirty="0" smtClean="0"/>
              <a:t>Smith,</a:t>
            </a:r>
            <a:r>
              <a:rPr lang="en-US" sz="2800" dirty="0" smtClean="0"/>
              <a:t> </a:t>
            </a:r>
            <a:r>
              <a:rPr lang="en-US" sz="2800" baseline="30000" dirty="0" smtClean="0"/>
              <a:t>1998</a:t>
            </a:r>
            <a:r>
              <a:rPr lang="en-US" sz="2800" baseline="30000" dirty="0"/>
              <a:t>:45) </a:t>
            </a:r>
            <a:r>
              <a:rPr lang="en-US" sz="2800" i="1" baseline="30000" dirty="0" smtClean="0"/>
              <a:t>.</a:t>
            </a:r>
            <a:endParaRPr lang="en-US" sz="2800" dirty="0"/>
          </a:p>
        </p:txBody>
      </p:sp>
    </p:spTree>
    <p:extLst>
      <p:ext uri="{BB962C8B-B14F-4D97-AF65-F5344CB8AC3E}">
        <p14:creationId xmlns:p14="http://schemas.microsoft.com/office/powerpoint/2010/main" val="62144651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Autofit/>
          </a:bodyPr>
          <a:lstStyle/>
          <a:p>
            <a:r>
              <a:rPr lang="en-US" sz="3600" b="1" dirty="0" smtClean="0"/>
              <a:t>Do </a:t>
            </a:r>
            <a:r>
              <a:rPr lang="en-US" sz="3600" b="1" dirty="0"/>
              <a:t>children in English or Afrikaans LOLT schools learn to read</a:t>
            </a:r>
            <a:r>
              <a:rPr lang="en-US" sz="3600" b="1" dirty="0" smtClean="0"/>
              <a:t>?</a:t>
            </a:r>
            <a:endParaRPr lang="en-US" sz="3600" b="1"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4011321215"/>
              </p:ext>
            </p:extLst>
          </p:nvPr>
        </p:nvGraphicFramePr>
        <p:xfrm>
          <a:off x="0" y="1597472"/>
          <a:ext cx="8955784" cy="5114756"/>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457200" y="2840962"/>
            <a:ext cx="2390398" cy="646331"/>
          </a:xfrm>
          <a:prstGeom prst="rect">
            <a:avLst/>
          </a:prstGeom>
          <a:solidFill>
            <a:srgbClr val="FFFF00"/>
          </a:solidFill>
        </p:spPr>
        <p:txBody>
          <a:bodyPr wrap="none" rtlCol="0">
            <a:spAutoFit/>
          </a:bodyPr>
          <a:lstStyle/>
          <a:p>
            <a:r>
              <a:rPr lang="en-US" dirty="0" smtClean="0"/>
              <a:t>Colombia all Gr</a:t>
            </a:r>
            <a:r>
              <a:rPr lang="en-US" u="sng" dirty="0" smtClean="0"/>
              <a:t>4</a:t>
            </a:r>
            <a:r>
              <a:rPr lang="en-US" dirty="0" smtClean="0"/>
              <a:t> = 72%</a:t>
            </a:r>
          </a:p>
          <a:p>
            <a:r>
              <a:rPr lang="en-US" dirty="0" smtClean="0"/>
              <a:t>Honduras all Gr</a:t>
            </a:r>
            <a:r>
              <a:rPr lang="en-US" u="sng" dirty="0" smtClean="0"/>
              <a:t>4</a:t>
            </a:r>
            <a:r>
              <a:rPr lang="en-US" dirty="0" smtClean="0"/>
              <a:t> = 74%</a:t>
            </a:r>
            <a:endParaRPr lang="en-US" dirty="0"/>
          </a:p>
        </p:txBody>
      </p:sp>
    </p:spTree>
    <p:extLst>
      <p:ext uri="{BB962C8B-B14F-4D97-AF65-F5344CB8AC3E}">
        <p14:creationId xmlns:p14="http://schemas.microsoft.com/office/powerpoint/2010/main" val="22473249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down)">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graphicEl>
                                              <a:chart seriesIdx="0" categoryIdx="0" bldStep="ptInSeries"/>
                                            </p:graphicEl>
                                          </p:spTgt>
                                        </p:tgtEl>
                                        <p:attrNameLst>
                                          <p:attrName>style.visibility</p:attrName>
                                        </p:attrNameLst>
                                      </p:cBhvr>
                                      <p:to>
                                        <p:strVal val="visible"/>
                                      </p:to>
                                    </p:set>
                                    <p:animEffect transition="in" filter="wipe(down)">
                                      <p:cBhvr>
                                        <p:cTn id="12" dur="500"/>
                                        <p:tgtEl>
                                          <p:spTgt spid="11">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graphicEl>
                                              <a:chart seriesIdx="0" categoryIdx="1" bldStep="ptInSeries"/>
                                            </p:graphicEl>
                                          </p:spTgt>
                                        </p:tgtEl>
                                        <p:attrNameLst>
                                          <p:attrName>style.visibility</p:attrName>
                                        </p:attrNameLst>
                                      </p:cBhvr>
                                      <p:to>
                                        <p:strVal val="visible"/>
                                      </p:to>
                                    </p:set>
                                    <p:animEffect transition="in" filter="wipe(down)">
                                      <p:cBhvr>
                                        <p:cTn id="17" dur="500"/>
                                        <p:tgtEl>
                                          <p:spTgt spid="11">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graphicEl>
                                              <a:chart seriesIdx="0" categoryIdx="2" bldStep="ptInSeries"/>
                                            </p:graphicEl>
                                          </p:spTgt>
                                        </p:tgtEl>
                                        <p:attrNameLst>
                                          <p:attrName>style.visibility</p:attrName>
                                        </p:attrNameLst>
                                      </p:cBhvr>
                                      <p:to>
                                        <p:strVal val="visible"/>
                                      </p:to>
                                    </p:set>
                                    <p:animEffect transition="in" filter="wipe(down)">
                                      <p:cBhvr>
                                        <p:cTn id="22" dur="500"/>
                                        <p:tgtEl>
                                          <p:spTgt spid="11">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graphicEl>
                                              <a:chart seriesIdx="0" categoryIdx="3" bldStep="ptInSeries"/>
                                            </p:graphicEl>
                                          </p:spTgt>
                                        </p:tgtEl>
                                        <p:attrNameLst>
                                          <p:attrName>style.visibility</p:attrName>
                                        </p:attrNameLst>
                                      </p:cBhvr>
                                      <p:to>
                                        <p:strVal val="visible"/>
                                      </p:to>
                                    </p:set>
                                    <p:animEffect transition="in" filter="wipe(down)">
                                      <p:cBhvr>
                                        <p:cTn id="27" dur="500"/>
                                        <p:tgtEl>
                                          <p:spTgt spid="11">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graphicEl>
                                              <a:chart seriesIdx="0" categoryIdx="4" bldStep="ptInSeries"/>
                                            </p:graphicEl>
                                          </p:spTgt>
                                        </p:tgtEl>
                                        <p:attrNameLst>
                                          <p:attrName>style.visibility</p:attrName>
                                        </p:attrNameLst>
                                      </p:cBhvr>
                                      <p:to>
                                        <p:strVal val="visible"/>
                                      </p:to>
                                    </p:set>
                                    <p:animEffect transition="in" filter="wipe(down)">
                                      <p:cBhvr>
                                        <p:cTn id="32" dur="500"/>
                                        <p:tgtEl>
                                          <p:spTgt spid="11">
                                            <p:graphicEl>
                                              <a:chart seriesIdx="0" categoryIdx="4"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graphicEl>
                                              <a:chart seriesIdx="0" categoryIdx="5" bldStep="ptInSeries"/>
                                            </p:graphicEl>
                                          </p:spTgt>
                                        </p:tgtEl>
                                        <p:attrNameLst>
                                          <p:attrName>style.visibility</p:attrName>
                                        </p:attrNameLst>
                                      </p:cBhvr>
                                      <p:to>
                                        <p:strVal val="visible"/>
                                      </p:to>
                                    </p:set>
                                    <p:animEffect transition="in" filter="wipe(down)">
                                      <p:cBhvr>
                                        <p:cTn id="37" dur="500"/>
                                        <p:tgtEl>
                                          <p:spTgt spid="11">
                                            <p:graphicEl>
                                              <a:chart seriesIdx="0" categoryIdx="5"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graphicEl>
                                              <a:chart seriesIdx="0" categoryIdx="6" bldStep="ptInSeries"/>
                                            </p:graphicEl>
                                          </p:spTgt>
                                        </p:tgtEl>
                                        <p:attrNameLst>
                                          <p:attrName>style.visibility</p:attrName>
                                        </p:attrNameLst>
                                      </p:cBhvr>
                                      <p:to>
                                        <p:strVal val="visible"/>
                                      </p:to>
                                    </p:set>
                                    <p:animEffect transition="in" filter="wipe(down)">
                                      <p:cBhvr>
                                        <p:cTn id="42" dur="500"/>
                                        <p:tgtEl>
                                          <p:spTgt spid="11">
                                            <p:graphicEl>
                                              <a:chart seriesIdx="0" categoryIdx="6" bldStep="ptIn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graphicEl>
                                              <a:chart seriesIdx="0" categoryIdx="7" bldStep="ptInSeries"/>
                                            </p:graphicEl>
                                          </p:spTgt>
                                        </p:tgtEl>
                                        <p:attrNameLst>
                                          <p:attrName>style.visibility</p:attrName>
                                        </p:attrNameLst>
                                      </p:cBhvr>
                                      <p:to>
                                        <p:strVal val="visible"/>
                                      </p:to>
                                    </p:set>
                                    <p:animEffect transition="in" filter="wipe(down)">
                                      <p:cBhvr>
                                        <p:cTn id="47" dur="500"/>
                                        <p:tgtEl>
                                          <p:spTgt spid="11">
                                            <p:graphicEl>
                                              <a:chart seriesIdx="0" categoryIdx="7" bldStep="ptIn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El"/>
        </p:bldSub>
      </p:bldGraphic>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101600"/>
            <a:ext cx="8229600" cy="1143000"/>
          </a:xfrm>
        </p:spPr>
        <p:txBody>
          <a:bodyPr>
            <a:normAutofit fontScale="90000"/>
          </a:bodyPr>
          <a:lstStyle/>
          <a:p>
            <a:r>
              <a:rPr lang="en-US" b="1" dirty="0" smtClean="0">
                <a:solidFill>
                  <a:prstClr val="black">
                    <a:lumMod val="75000"/>
                    <a:lumOff val="25000"/>
                  </a:prstClr>
                </a:solidFill>
                <a:cs typeface="Calibri"/>
              </a:rPr>
              <a:t>What % of students learn to read in any language?</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503957942"/>
              </p:ext>
            </p:extLst>
          </p:nvPr>
        </p:nvGraphicFramePr>
        <p:xfrm>
          <a:off x="457200" y="1244600"/>
          <a:ext cx="8686800" cy="53213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473249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down)">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wipe(down)">
                                      <p:cBhvr>
                                        <p:cTn id="12" dur="500"/>
                                        <p:tgtEl>
                                          <p:spTgt spid="11">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wipe(down)">
                                      <p:cBhvr>
                                        <p:cTn id="17" dur="500"/>
                                        <p:tgtEl>
                                          <p:spTgt spid="11">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274638"/>
            <a:ext cx="8229600" cy="715962"/>
          </a:xfrm>
        </p:spPr>
        <p:txBody>
          <a:bodyPr>
            <a:normAutofit fontScale="90000"/>
          </a:bodyPr>
          <a:lstStyle/>
          <a:p>
            <a:r>
              <a:rPr lang="en-US" b="1" dirty="0" smtClean="0">
                <a:solidFill>
                  <a:prstClr val="black">
                    <a:lumMod val="75000"/>
                    <a:lumOff val="25000"/>
                  </a:prstClr>
                </a:solidFill>
                <a:cs typeface="Calibri"/>
              </a:rPr>
              <a:t>What does this look like in reality?</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68" name="Rectangle 67"/>
          <p:cNvSpPr/>
          <p:nvPr/>
        </p:nvSpPr>
        <p:spPr>
          <a:xfrm>
            <a:off x="2282894" y="6139415"/>
            <a:ext cx="6858000" cy="646331"/>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pic>
        <p:nvPicPr>
          <p:cNvPr id="66" name="Picture 65" descr="Macintosh HD:Users:Spaull:Dropbox:Journal articles:2015 NEEDU reading Gr5:Kim - READING STUDY (1):Graphs and tables:Fig3-Hist &amp; kdensities WCPM A1 + NEEDU (18 June 2015).tif"/>
          <p:cNvPicPr/>
          <p:nvPr/>
        </p:nvPicPr>
        <p:blipFill>
          <a:blip r:embed="rId4">
            <a:extLst>
              <a:ext uri="{28A0092B-C50C-407E-A947-70E740481C1C}">
                <a14:useLocalDpi xmlns:a14="http://schemas.microsoft.com/office/drawing/2010/main" val="0"/>
              </a:ext>
            </a:extLst>
          </a:blip>
          <a:srcRect/>
          <a:stretch>
            <a:fillRect/>
          </a:stretch>
        </p:blipFill>
        <p:spPr bwMode="auto">
          <a:xfrm>
            <a:off x="457200" y="990600"/>
            <a:ext cx="6979506" cy="4884167"/>
          </a:xfrm>
          <a:prstGeom prst="rect">
            <a:avLst/>
          </a:prstGeom>
          <a:noFill/>
          <a:ln>
            <a:noFill/>
          </a:ln>
        </p:spPr>
      </p:pic>
      <p:sp>
        <p:nvSpPr>
          <p:cNvPr id="67" name="Rectangle 66"/>
          <p:cNvSpPr/>
          <p:nvPr/>
        </p:nvSpPr>
        <p:spPr>
          <a:xfrm>
            <a:off x="4138846" y="1004468"/>
            <a:ext cx="5100422" cy="2308324"/>
          </a:xfrm>
          <a:prstGeom prst="rect">
            <a:avLst/>
          </a:prstGeom>
          <a:solidFill>
            <a:schemeClr val="bg1">
              <a:lumMod val="95000"/>
            </a:schemeClr>
          </a:solidFill>
        </p:spPr>
        <p:txBody>
          <a:bodyPr wrap="square">
            <a:spAutoFit/>
          </a:bodyPr>
          <a:lstStyle/>
          <a:p>
            <a:r>
              <a:rPr lang="en-GB" dirty="0" smtClean="0"/>
              <a:t>“We </a:t>
            </a:r>
            <a:r>
              <a:rPr lang="en-GB" dirty="0"/>
              <a:t>found that South African Grade 5 second language learners from rural areas in South Africa had essentially the same distribution as </a:t>
            </a:r>
            <a:r>
              <a:rPr lang="en-GB" b="1" dirty="0"/>
              <a:t>Grade 1 second language learners in Florida, or Grade 2 second language remedial learners who had been removed from normal classes </a:t>
            </a:r>
            <a:r>
              <a:rPr lang="en-GB" dirty="0"/>
              <a:t>because they </a:t>
            </a:r>
            <a:r>
              <a:rPr lang="en-GB" dirty="0" smtClean="0"/>
              <a:t>“cannot </a:t>
            </a:r>
            <a:r>
              <a:rPr lang="en-GB" dirty="0"/>
              <a:t>communicate meaning orally in English and demonstrate very little understanding in </a:t>
            </a:r>
            <a:r>
              <a:rPr lang="en-GB" dirty="0" smtClean="0"/>
              <a:t>English”. </a:t>
            </a:r>
            <a:endParaRPr lang="en-ZA" dirty="0"/>
          </a:p>
        </p:txBody>
      </p:sp>
    </p:spTree>
    <p:extLst>
      <p:ext uri="{BB962C8B-B14F-4D97-AF65-F5344CB8AC3E}">
        <p14:creationId xmlns:p14="http://schemas.microsoft.com/office/powerpoint/2010/main" val="121143761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0200"/>
            <a:ext cx="9144000" cy="6196263"/>
          </a:xfrm>
          <a:prstGeom prst="rect">
            <a:avLst/>
          </a:prstGeom>
        </p:spPr>
      </p:pic>
    </p:spTree>
    <p:extLst>
      <p:ext uri="{BB962C8B-B14F-4D97-AF65-F5344CB8AC3E}">
        <p14:creationId xmlns:p14="http://schemas.microsoft.com/office/powerpoint/2010/main" val="373397225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b="1" dirty="0" smtClean="0">
                <a:solidFill>
                  <a:prstClr val="black">
                    <a:lumMod val="75000"/>
                    <a:lumOff val="25000"/>
                  </a:prstClr>
                </a:solidFill>
                <a:cs typeface="Calibri"/>
              </a:rPr>
              <a:t>What does this look like in reality?</a:t>
            </a:r>
            <a:endParaRPr lang="en-US"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3" name="TextBox 2"/>
          <p:cNvSpPr txBox="1"/>
          <p:nvPr/>
        </p:nvSpPr>
        <p:spPr>
          <a:xfrm>
            <a:off x="663552" y="1932325"/>
            <a:ext cx="718353" cy="369332"/>
          </a:xfrm>
          <a:prstGeom prst="rect">
            <a:avLst/>
          </a:prstGeom>
          <a:noFill/>
        </p:spPr>
        <p:txBody>
          <a:bodyPr wrap="none" rtlCol="0">
            <a:spAutoFit/>
          </a:bodyPr>
          <a:lstStyle/>
          <a:p>
            <a:r>
              <a:rPr lang="en-US" dirty="0" smtClean="0"/>
              <a:t>Many</a:t>
            </a:r>
            <a:endParaRPr lang="en-US" dirty="0"/>
          </a:p>
        </p:txBody>
      </p:sp>
      <p:sp>
        <p:nvSpPr>
          <p:cNvPr id="9" name="TextBox 8"/>
          <p:cNvSpPr txBox="1"/>
          <p:nvPr/>
        </p:nvSpPr>
        <p:spPr>
          <a:xfrm>
            <a:off x="1501281" y="1924661"/>
            <a:ext cx="685329" cy="369332"/>
          </a:xfrm>
          <a:prstGeom prst="rect">
            <a:avLst/>
          </a:prstGeom>
          <a:noFill/>
        </p:spPr>
        <p:txBody>
          <a:bodyPr wrap="none" rtlCol="0">
            <a:spAutoFit/>
          </a:bodyPr>
          <a:lstStyle/>
          <a:p>
            <a:r>
              <a:rPr lang="en-US" dirty="0" smtClean="0"/>
              <a:t>years</a:t>
            </a:r>
            <a:endParaRPr lang="en-US" dirty="0"/>
          </a:p>
        </p:txBody>
      </p:sp>
      <p:sp>
        <p:nvSpPr>
          <p:cNvPr id="11" name="TextBox 10"/>
          <p:cNvSpPr txBox="1"/>
          <p:nvPr/>
        </p:nvSpPr>
        <p:spPr>
          <a:xfrm>
            <a:off x="2222567" y="1924661"/>
            <a:ext cx="525617" cy="369332"/>
          </a:xfrm>
          <a:prstGeom prst="rect">
            <a:avLst/>
          </a:prstGeom>
          <a:noFill/>
        </p:spPr>
        <p:txBody>
          <a:bodyPr wrap="none" rtlCol="0">
            <a:spAutoFit/>
          </a:bodyPr>
          <a:lstStyle/>
          <a:p>
            <a:r>
              <a:rPr lang="en-US" dirty="0" smtClean="0"/>
              <a:t>ago</a:t>
            </a:r>
            <a:endParaRPr lang="en-US" dirty="0"/>
          </a:p>
        </p:txBody>
      </p:sp>
      <p:sp>
        <p:nvSpPr>
          <p:cNvPr id="12" name="TextBox 11"/>
          <p:cNvSpPr txBox="1"/>
          <p:nvPr/>
        </p:nvSpPr>
        <p:spPr>
          <a:xfrm>
            <a:off x="2748184" y="1935477"/>
            <a:ext cx="951891" cy="369332"/>
          </a:xfrm>
          <a:prstGeom prst="rect">
            <a:avLst/>
          </a:prstGeom>
          <a:noFill/>
        </p:spPr>
        <p:txBody>
          <a:bodyPr wrap="none" rtlCol="0">
            <a:spAutoFit/>
          </a:bodyPr>
          <a:lstStyle/>
          <a:p>
            <a:r>
              <a:rPr lang="en-US" dirty="0" smtClean="0"/>
              <a:t>Leopard</a:t>
            </a:r>
            <a:endParaRPr lang="en-US" dirty="0"/>
          </a:p>
        </p:txBody>
      </p:sp>
      <p:sp>
        <p:nvSpPr>
          <p:cNvPr id="13" name="TextBox 12"/>
          <p:cNvSpPr txBox="1"/>
          <p:nvPr/>
        </p:nvSpPr>
        <p:spPr>
          <a:xfrm>
            <a:off x="3705153" y="1935477"/>
            <a:ext cx="550526" cy="369332"/>
          </a:xfrm>
          <a:prstGeom prst="rect">
            <a:avLst/>
          </a:prstGeom>
          <a:noFill/>
        </p:spPr>
        <p:txBody>
          <a:bodyPr wrap="none" rtlCol="0">
            <a:spAutoFit/>
          </a:bodyPr>
          <a:lstStyle/>
          <a:p>
            <a:r>
              <a:rPr lang="en-US" dirty="0" smtClean="0"/>
              <a:t>was</a:t>
            </a:r>
            <a:endParaRPr lang="en-US" dirty="0"/>
          </a:p>
        </p:txBody>
      </p:sp>
      <p:sp>
        <p:nvSpPr>
          <p:cNvPr id="14" name="TextBox 13"/>
          <p:cNvSpPr txBox="1"/>
          <p:nvPr/>
        </p:nvSpPr>
        <p:spPr>
          <a:xfrm>
            <a:off x="4255679" y="1938629"/>
            <a:ext cx="295236" cy="369332"/>
          </a:xfrm>
          <a:prstGeom prst="rect">
            <a:avLst/>
          </a:prstGeom>
          <a:noFill/>
        </p:spPr>
        <p:txBody>
          <a:bodyPr wrap="none" rtlCol="0">
            <a:spAutoFit/>
          </a:bodyPr>
          <a:lstStyle/>
          <a:p>
            <a:r>
              <a:rPr lang="en-US" dirty="0" smtClean="0"/>
              <a:t>a</a:t>
            </a:r>
            <a:endParaRPr lang="en-US" dirty="0"/>
          </a:p>
        </p:txBody>
      </p:sp>
      <p:sp>
        <p:nvSpPr>
          <p:cNvPr id="15" name="TextBox 14"/>
          <p:cNvSpPr txBox="1"/>
          <p:nvPr/>
        </p:nvSpPr>
        <p:spPr>
          <a:xfrm>
            <a:off x="4550915" y="1941462"/>
            <a:ext cx="982097" cy="369332"/>
          </a:xfrm>
          <a:prstGeom prst="rect">
            <a:avLst/>
          </a:prstGeom>
          <a:noFill/>
        </p:spPr>
        <p:txBody>
          <a:bodyPr wrap="none" rtlCol="0">
            <a:spAutoFit/>
          </a:bodyPr>
          <a:lstStyle/>
          <a:p>
            <a:r>
              <a:rPr lang="en-US" dirty="0" smtClean="0"/>
              <a:t>creature</a:t>
            </a:r>
            <a:endParaRPr lang="en-US" dirty="0"/>
          </a:p>
        </p:txBody>
      </p:sp>
      <p:sp>
        <p:nvSpPr>
          <p:cNvPr id="16" name="TextBox 15"/>
          <p:cNvSpPr txBox="1"/>
          <p:nvPr/>
        </p:nvSpPr>
        <p:spPr>
          <a:xfrm>
            <a:off x="5533012" y="1924661"/>
            <a:ext cx="601246" cy="369332"/>
          </a:xfrm>
          <a:prstGeom prst="rect">
            <a:avLst/>
          </a:prstGeom>
          <a:noFill/>
        </p:spPr>
        <p:txBody>
          <a:bodyPr wrap="none" rtlCol="0">
            <a:spAutoFit/>
          </a:bodyPr>
          <a:lstStyle/>
          <a:p>
            <a:r>
              <a:rPr lang="en-US" dirty="0" smtClean="0"/>
              <a:t>with</a:t>
            </a:r>
            <a:endParaRPr lang="en-US" dirty="0"/>
          </a:p>
        </p:txBody>
      </p:sp>
      <p:sp>
        <p:nvSpPr>
          <p:cNvPr id="17" name="TextBox 16"/>
          <p:cNvSpPr txBox="1"/>
          <p:nvPr/>
        </p:nvSpPr>
        <p:spPr>
          <a:xfrm>
            <a:off x="6139353" y="1929173"/>
            <a:ext cx="427671" cy="369332"/>
          </a:xfrm>
          <a:prstGeom prst="rect">
            <a:avLst/>
          </a:prstGeom>
          <a:noFill/>
        </p:spPr>
        <p:txBody>
          <a:bodyPr wrap="none" rtlCol="0">
            <a:spAutoFit/>
          </a:bodyPr>
          <a:lstStyle/>
          <a:p>
            <a:r>
              <a:rPr lang="en-US" dirty="0" smtClean="0"/>
              <a:t>no</a:t>
            </a:r>
            <a:endParaRPr lang="en-US" dirty="0"/>
          </a:p>
        </p:txBody>
      </p:sp>
      <p:sp>
        <p:nvSpPr>
          <p:cNvPr id="18" name="TextBox 17"/>
          <p:cNvSpPr txBox="1"/>
          <p:nvPr/>
        </p:nvSpPr>
        <p:spPr>
          <a:xfrm>
            <a:off x="6687128" y="1924661"/>
            <a:ext cx="743826" cy="369332"/>
          </a:xfrm>
          <a:prstGeom prst="rect">
            <a:avLst/>
          </a:prstGeom>
          <a:noFill/>
        </p:spPr>
        <p:txBody>
          <a:bodyPr wrap="none" rtlCol="0">
            <a:spAutoFit/>
          </a:bodyPr>
          <a:lstStyle/>
          <a:p>
            <a:r>
              <a:rPr lang="en-US" dirty="0" smtClean="0"/>
              <a:t>spots.</a:t>
            </a:r>
            <a:endParaRPr lang="en-US" dirty="0"/>
          </a:p>
        </p:txBody>
      </p:sp>
      <p:sp>
        <p:nvSpPr>
          <p:cNvPr id="19" name="TextBox 18"/>
          <p:cNvSpPr txBox="1"/>
          <p:nvPr/>
        </p:nvSpPr>
        <p:spPr>
          <a:xfrm>
            <a:off x="663552" y="2443241"/>
            <a:ext cx="573632" cy="369332"/>
          </a:xfrm>
          <a:prstGeom prst="rect">
            <a:avLst/>
          </a:prstGeom>
          <a:noFill/>
        </p:spPr>
        <p:txBody>
          <a:bodyPr wrap="none" rtlCol="0">
            <a:spAutoFit/>
          </a:bodyPr>
          <a:lstStyle/>
          <a:p>
            <a:r>
              <a:rPr lang="en-US" dirty="0" smtClean="0"/>
              <a:t>One</a:t>
            </a:r>
            <a:endParaRPr lang="en-US" dirty="0"/>
          </a:p>
        </p:txBody>
      </p:sp>
      <p:sp>
        <p:nvSpPr>
          <p:cNvPr id="20" name="TextBox 19"/>
          <p:cNvSpPr txBox="1"/>
          <p:nvPr/>
        </p:nvSpPr>
        <p:spPr>
          <a:xfrm>
            <a:off x="1421499" y="2435577"/>
            <a:ext cx="578591" cy="369332"/>
          </a:xfrm>
          <a:prstGeom prst="rect">
            <a:avLst/>
          </a:prstGeom>
          <a:noFill/>
        </p:spPr>
        <p:txBody>
          <a:bodyPr wrap="none" rtlCol="0">
            <a:spAutoFit/>
          </a:bodyPr>
          <a:lstStyle/>
          <a:p>
            <a:r>
              <a:rPr lang="en-US" dirty="0" smtClean="0"/>
              <a:t>day,</a:t>
            </a:r>
            <a:endParaRPr lang="en-US" dirty="0"/>
          </a:p>
        </p:txBody>
      </p:sp>
      <p:sp>
        <p:nvSpPr>
          <p:cNvPr id="21" name="TextBox 20"/>
          <p:cNvSpPr txBox="1"/>
          <p:nvPr/>
        </p:nvSpPr>
        <p:spPr>
          <a:xfrm>
            <a:off x="2328958" y="2435577"/>
            <a:ext cx="420796" cy="369332"/>
          </a:xfrm>
          <a:prstGeom prst="rect">
            <a:avLst/>
          </a:prstGeom>
          <a:noFill/>
        </p:spPr>
        <p:txBody>
          <a:bodyPr wrap="none" rtlCol="0">
            <a:spAutoFit/>
          </a:bodyPr>
          <a:lstStyle/>
          <a:p>
            <a:r>
              <a:rPr lang="en-US" dirty="0" smtClean="0"/>
              <a:t>he</a:t>
            </a:r>
            <a:endParaRPr lang="en-US" dirty="0"/>
          </a:p>
        </p:txBody>
      </p:sp>
      <p:sp>
        <p:nvSpPr>
          <p:cNvPr id="22" name="TextBox 21"/>
          <p:cNvSpPr txBox="1"/>
          <p:nvPr/>
        </p:nvSpPr>
        <p:spPr>
          <a:xfrm>
            <a:off x="2854575" y="2446393"/>
            <a:ext cx="550526" cy="369332"/>
          </a:xfrm>
          <a:prstGeom prst="rect">
            <a:avLst/>
          </a:prstGeom>
          <a:noFill/>
        </p:spPr>
        <p:txBody>
          <a:bodyPr wrap="none" rtlCol="0">
            <a:spAutoFit/>
          </a:bodyPr>
          <a:lstStyle/>
          <a:p>
            <a:r>
              <a:rPr lang="en-US" dirty="0" smtClean="0"/>
              <a:t>was</a:t>
            </a:r>
            <a:endParaRPr lang="en-US" dirty="0"/>
          </a:p>
        </p:txBody>
      </p:sp>
      <p:sp>
        <p:nvSpPr>
          <p:cNvPr id="23" name="TextBox 22"/>
          <p:cNvSpPr txBox="1"/>
          <p:nvPr/>
        </p:nvSpPr>
        <p:spPr>
          <a:xfrm>
            <a:off x="3457179" y="2452378"/>
            <a:ext cx="926418" cy="369332"/>
          </a:xfrm>
          <a:prstGeom prst="rect">
            <a:avLst/>
          </a:prstGeom>
          <a:noFill/>
        </p:spPr>
        <p:txBody>
          <a:bodyPr wrap="none" rtlCol="0">
            <a:spAutoFit/>
          </a:bodyPr>
          <a:lstStyle/>
          <a:p>
            <a:r>
              <a:rPr lang="en-US" dirty="0" smtClean="0"/>
              <a:t>relaxing</a:t>
            </a:r>
            <a:endParaRPr lang="en-US" dirty="0"/>
          </a:p>
        </p:txBody>
      </p:sp>
      <p:sp>
        <p:nvSpPr>
          <p:cNvPr id="24" name="TextBox 23"/>
          <p:cNvSpPr txBox="1"/>
          <p:nvPr/>
        </p:nvSpPr>
        <p:spPr>
          <a:xfrm>
            <a:off x="4362070" y="2449545"/>
            <a:ext cx="358917" cy="369332"/>
          </a:xfrm>
          <a:prstGeom prst="rect">
            <a:avLst/>
          </a:prstGeom>
          <a:noFill/>
        </p:spPr>
        <p:txBody>
          <a:bodyPr wrap="none" rtlCol="0">
            <a:spAutoFit/>
          </a:bodyPr>
          <a:lstStyle/>
          <a:p>
            <a:r>
              <a:rPr lang="en-US" dirty="0" smtClean="0"/>
              <a:t>in</a:t>
            </a:r>
            <a:endParaRPr lang="en-US" dirty="0"/>
          </a:p>
        </p:txBody>
      </p:sp>
      <p:sp>
        <p:nvSpPr>
          <p:cNvPr id="25" name="TextBox 24"/>
          <p:cNvSpPr txBox="1"/>
          <p:nvPr/>
        </p:nvSpPr>
        <p:spPr>
          <a:xfrm>
            <a:off x="4657306" y="2452378"/>
            <a:ext cx="498116" cy="369332"/>
          </a:xfrm>
          <a:prstGeom prst="rect">
            <a:avLst/>
          </a:prstGeom>
          <a:noFill/>
        </p:spPr>
        <p:txBody>
          <a:bodyPr wrap="none" rtlCol="0">
            <a:spAutoFit/>
          </a:bodyPr>
          <a:lstStyle/>
          <a:p>
            <a:r>
              <a:rPr lang="en-US" dirty="0" smtClean="0"/>
              <a:t>the</a:t>
            </a:r>
            <a:endParaRPr lang="en-US" dirty="0"/>
          </a:p>
        </p:txBody>
      </p:sp>
      <p:sp>
        <p:nvSpPr>
          <p:cNvPr id="26" name="TextBox 25"/>
          <p:cNvSpPr txBox="1"/>
          <p:nvPr/>
        </p:nvSpPr>
        <p:spPr>
          <a:xfrm>
            <a:off x="5155422" y="2452378"/>
            <a:ext cx="742924" cy="369332"/>
          </a:xfrm>
          <a:prstGeom prst="rect">
            <a:avLst/>
          </a:prstGeom>
          <a:noFill/>
        </p:spPr>
        <p:txBody>
          <a:bodyPr wrap="none" rtlCol="0">
            <a:spAutoFit/>
          </a:bodyPr>
          <a:lstStyle/>
          <a:p>
            <a:r>
              <a:rPr lang="en-US" dirty="0" smtClean="0"/>
              <a:t>shade</a:t>
            </a:r>
            <a:endParaRPr lang="en-US" dirty="0"/>
          </a:p>
        </p:txBody>
      </p:sp>
      <p:sp>
        <p:nvSpPr>
          <p:cNvPr id="27" name="TextBox 26"/>
          <p:cNvSpPr txBox="1"/>
          <p:nvPr/>
        </p:nvSpPr>
        <p:spPr>
          <a:xfrm>
            <a:off x="5945745" y="2452378"/>
            <a:ext cx="377026" cy="369332"/>
          </a:xfrm>
          <a:prstGeom prst="rect">
            <a:avLst/>
          </a:prstGeom>
          <a:noFill/>
        </p:spPr>
        <p:txBody>
          <a:bodyPr wrap="none" rtlCol="0">
            <a:spAutoFit/>
          </a:bodyPr>
          <a:lstStyle/>
          <a:p>
            <a:r>
              <a:rPr lang="en-US" dirty="0" smtClean="0"/>
              <a:t>of</a:t>
            </a:r>
            <a:endParaRPr lang="en-US" dirty="0"/>
          </a:p>
        </p:txBody>
      </p:sp>
      <p:sp>
        <p:nvSpPr>
          <p:cNvPr id="28" name="TextBox 27"/>
          <p:cNvSpPr txBox="1"/>
          <p:nvPr/>
        </p:nvSpPr>
        <p:spPr>
          <a:xfrm>
            <a:off x="6419406" y="2455734"/>
            <a:ext cx="295236" cy="369332"/>
          </a:xfrm>
          <a:prstGeom prst="rect">
            <a:avLst/>
          </a:prstGeom>
          <a:noFill/>
        </p:spPr>
        <p:txBody>
          <a:bodyPr wrap="none" rtlCol="0">
            <a:spAutoFit/>
          </a:bodyPr>
          <a:lstStyle/>
          <a:p>
            <a:r>
              <a:rPr lang="en-US" dirty="0"/>
              <a:t>a</a:t>
            </a:r>
          </a:p>
        </p:txBody>
      </p:sp>
      <p:sp>
        <p:nvSpPr>
          <p:cNvPr id="29" name="TextBox 28"/>
          <p:cNvSpPr txBox="1"/>
          <p:nvPr/>
        </p:nvSpPr>
        <p:spPr>
          <a:xfrm>
            <a:off x="6724210" y="2449545"/>
            <a:ext cx="706744" cy="369332"/>
          </a:xfrm>
          <a:prstGeom prst="rect">
            <a:avLst/>
          </a:prstGeom>
          <a:noFill/>
        </p:spPr>
        <p:txBody>
          <a:bodyPr wrap="none" rtlCol="0">
            <a:spAutoFit/>
          </a:bodyPr>
          <a:lstStyle/>
          <a:p>
            <a:r>
              <a:rPr lang="en-US" dirty="0" smtClean="0"/>
              <a:t>thorn</a:t>
            </a:r>
            <a:endParaRPr lang="en-US" dirty="0"/>
          </a:p>
        </p:txBody>
      </p:sp>
      <p:sp>
        <p:nvSpPr>
          <p:cNvPr id="30" name="TextBox 29"/>
          <p:cNvSpPr txBox="1"/>
          <p:nvPr/>
        </p:nvSpPr>
        <p:spPr>
          <a:xfrm>
            <a:off x="849332" y="2873272"/>
            <a:ext cx="572167" cy="369332"/>
          </a:xfrm>
          <a:prstGeom prst="rect">
            <a:avLst/>
          </a:prstGeom>
          <a:noFill/>
        </p:spPr>
        <p:txBody>
          <a:bodyPr wrap="none" rtlCol="0">
            <a:spAutoFit/>
          </a:bodyPr>
          <a:lstStyle/>
          <a:p>
            <a:r>
              <a:rPr lang="en-US" dirty="0" smtClean="0"/>
              <a:t>tree</a:t>
            </a:r>
            <a:endParaRPr lang="en-US" dirty="0"/>
          </a:p>
        </p:txBody>
      </p:sp>
      <p:sp>
        <p:nvSpPr>
          <p:cNvPr id="31" name="TextBox 30"/>
          <p:cNvSpPr txBox="1"/>
          <p:nvPr/>
        </p:nvSpPr>
        <p:spPr>
          <a:xfrm>
            <a:off x="1621876" y="2873272"/>
            <a:ext cx="707082" cy="369332"/>
          </a:xfrm>
          <a:prstGeom prst="rect">
            <a:avLst/>
          </a:prstGeom>
          <a:noFill/>
        </p:spPr>
        <p:txBody>
          <a:bodyPr wrap="none" rtlCol="0">
            <a:spAutoFit/>
          </a:bodyPr>
          <a:lstStyle/>
          <a:p>
            <a:r>
              <a:rPr lang="en-US" dirty="0" smtClean="0"/>
              <a:t>when</a:t>
            </a:r>
            <a:endParaRPr lang="en-US" dirty="0"/>
          </a:p>
        </p:txBody>
      </p:sp>
      <p:sp>
        <p:nvSpPr>
          <p:cNvPr id="32" name="TextBox 31"/>
          <p:cNvSpPr txBox="1"/>
          <p:nvPr/>
        </p:nvSpPr>
        <p:spPr>
          <a:xfrm>
            <a:off x="2389788" y="2873272"/>
            <a:ext cx="719931" cy="369332"/>
          </a:xfrm>
          <a:prstGeom prst="rect">
            <a:avLst/>
          </a:prstGeom>
          <a:noFill/>
        </p:spPr>
        <p:txBody>
          <a:bodyPr wrap="none" rtlCol="0">
            <a:spAutoFit/>
          </a:bodyPr>
          <a:lstStyle/>
          <a:p>
            <a:r>
              <a:rPr lang="en-US" dirty="0" smtClean="0"/>
              <a:t>Zebra</a:t>
            </a:r>
            <a:endParaRPr lang="en-US" dirty="0"/>
          </a:p>
        </p:txBody>
      </p:sp>
      <p:sp>
        <p:nvSpPr>
          <p:cNvPr id="33" name="TextBox 32"/>
          <p:cNvSpPr txBox="1"/>
          <p:nvPr/>
        </p:nvSpPr>
        <p:spPr>
          <a:xfrm>
            <a:off x="3109719" y="2873272"/>
            <a:ext cx="854283" cy="369332"/>
          </a:xfrm>
          <a:prstGeom prst="rect">
            <a:avLst/>
          </a:prstGeom>
          <a:noFill/>
        </p:spPr>
        <p:txBody>
          <a:bodyPr wrap="none" rtlCol="0">
            <a:spAutoFit/>
          </a:bodyPr>
          <a:lstStyle/>
          <a:p>
            <a:r>
              <a:rPr lang="en-US" dirty="0" smtClean="0"/>
              <a:t>walked</a:t>
            </a:r>
            <a:endParaRPr lang="en-US" dirty="0"/>
          </a:p>
        </p:txBody>
      </p:sp>
      <p:sp>
        <p:nvSpPr>
          <p:cNvPr id="34" name="TextBox 33"/>
          <p:cNvSpPr txBox="1"/>
          <p:nvPr/>
        </p:nvSpPr>
        <p:spPr>
          <a:xfrm>
            <a:off x="3987957" y="2873272"/>
            <a:ext cx="642386" cy="369332"/>
          </a:xfrm>
          <a:prstGeom prst="rect">
            <a:avLst/>
          </a:prstGeom>
          <a:noFill/>
        </p:spPr>
        <p:txBody>
          <a:bodyPr wrap="none" rtlCol="0">
            <a:spAutoFit/>
          </a:bodyPr>
          <a:lstStyle/>
          <a:p>
            <a:r>
              <a:rPr lang="en-US" dirty="0" smtClean="0"/>
              <a:t>past.</a:t>
            </a:r>
            <a:endParaRPr lang="en-US" dirty="0"/>
          </a:p>
        </p:txBody>
      </p:sp>
      <p:sp>
        <p:nvSpPr>
          <p:cNvPr id="39" name="TextBox 38"/>
          <p:cNvSpPr txBox="1"/>
          <p:nvPr/>
        </p:nvSpPr>
        <p:spPr>
          <a:xfrm>
            <a:off x="654299" y="3889572"/>
            <a:ext cx="718353" cy="369332"/>
          </a:xfrm>
          <a:prstGeom prst="rect">
            <a:avLst/>
          </a:prstGeom>
          <a:noFill/>
        </p:spPr>
        <p:txBody>
          <a:bodyPr wrap="none" rtlCol="0">
            <a:spAutoFit/>
          </a:bodyPr>
          <a:lstStyle/>
          <a:p>
            <a:r>
              <a:rPr lang="en-US" dirty="0" smtClean="0"/>
              <a:t>Many</a:t>
            </a:r>
            <a:endParaRPr lang="en-US" dirty="0"/>
          </a:p>
        </p:txBody>
      </p:sp>
      <p:sp>
        <p:nvSpPr>
          <p:cNvPr id="40" name="TextBox 39"/>
          <p:cNvSpPr txBox="1"/>
          <p:nvPr/>
        </p:nvSpPr>
        <p:spPr>
          <a:xfrm>
            <a:off x="1492028" y="3881908"/>
            <a:ext cx="685329" cy="369332"/>
          </a:xfrm>
          <a:prstGeom prst="rect">
            <a:avLst/>
          </a:prstGeom>
          <a:noFill/>
        </p:spPr>
        <p:txBody>
          <a:bodyPr wrap="none" rtlCol="0">
            <a:spAutoFit/>
          </a:bodyPr>
          <a:lstStyle/>
          <a:p>
            <a:r>
              <a:rPr lang="en-US" dirty="0" smtClean="0"/>
              <a:t>years</a:t>
            </a:r>
            <a:endParaRPr lang="en-US" dirty="0"/>
          </a:p>
        </p:txBody>
      </p:sp>
      <p:sp>
        <p:nvSpPr>
          <p:cNvPr id="41" name="TextBox 40"/>
          <p:cNvSpPr txBox="1"/>
          <p:nvPr/>
        </p:nvSpPr>
        <p:spPr>
          <a:xfrm>
            <a:off x="2213314" y="3881908"/>
            <a:ext cx="525617" cy="369332"/>
          </a:xfrm>
          <a:prstGeom prst="rect">
            <a:avLst/>
          </a:prstGeom>
          <a:noFill/>
        </p:spPr>
        <p:txBody>
          <a:bodyPr wrap="none" rtlCol="0">
            <a:spAutoFit/>
          </a:bodyPr>
          <a:lstStyle/>
          <a:p>
            <a:r>
              <a:rPr lang="en-US" dirty="0" smtClean="0"/>
              <a:t>ago</a:t>
            </a:r>
            <a:endParaRPr lang="en-US" dirty="0"/>
          </a:p>
        </p:txBody>
      </p:sp>
      <p:sp>
        <p:nvSpPr>
          <p:cNvPr id="42" name="TextBox 41"/>
          <p:cNvSpPr txBox="1"/>
          <p:nvPr/>
        </p:nvSpPr>
        <p:spPr>
          <a:xfrm>
            <a:off x="2738931" y="3892724"/>
            <a:ext cx="951891" cy="369332"/>
          </a:xfrm>
          <a:prstGeom prst="rect">
            <a:avLst/>
          </a:prstGeom>
          <a:noFill/>
        </p:spPr>
        <p:txBody>
          <a:bodyPr wrap="none" rtlCol="0">
            <a:spAutoFit/>
          </a:bodyPr>
          <a:lstStyle/>
          <a:p>
            <a:r>
              <a:rPr lang="en-US" dirty="0" smtClean="0"/>
              <a:t>Leopard</a:t>
            </a:r>
            <a:endParaRPr lang="en-US" dirty="0"/>
          </a:p>
        </p:txBody>
      </p:sp>
      <p:sp>
        <p:nvSpPr>
          <p:cNvPr id="43" name="TextBox 42"/>
          <p:cNvSpPr txBox="1"/>
          <p:nvPr/>
        </p:nvSpPr>
        <p:spPr>
          <a:xfrm>
            <a:off x="3695900" y="3892724"/>
            <a:ext cx="550526" cy="369332"/>
          </a:xfrm>
          <a:prstGeom prst="rect">
            <a:avLst/>
          </a:prstGeom>
          <a:noFill/>
        </p:spPr>
        <p:txBody>
          <a:bodyPr wrap="none" rtlCol="0">
            <a:spAutoFit/>
          </a:bodyPr>
          <a:lstStyle/>
          <a:p>
            <a:r>
              <a:rPr lang="en-US" dirty="0" smtClean="0"/>
              <a:t>was</a:t>
            </a:r>
            <a:endParaRPr lang="en-US" dirty="0"/>
          </a:p>
        </p:txBody>
      </p:sp>
      <p:sp>
        <p:nvSpPr>
          <p:cNvPr id="44" name="TextBox 43"/>
          <p:cNvSpPr txBox="1"/>
          <p:nvPr/>
        </p:nvSpPr>
        <p:spPr>
          <a:xfrm>
            <a:off x="4246426" y="3895876"/>
            <a:ext cx="295236" cy="369332"/>
          </a:xfrm>
          <a:prstGeom prst="rect">
            <a:avLst/>
          </a:prstGeom>
          <a:noFill/>
        </p:spPr>
        <p:txBody>
          <a:bodyPr wrap="none" rtlCol="0">
            <a:spAutoFit/>
          </a:bodyPr>
          <a:lstStyle/>
          <a:p>
            <a:r>
              <a:rPr lang="en-US" dirty="0" smtClean="0"/>
              <a:t>a</a:t>
            </a:r>
            <a:endParaRPr lang="en-US" dirty="0"/>
          </a:p>
        </p:txBody>
      </p:sp>
      <p:sp>
        <p:nvSpPr>
          <p:cNvPr id="45" name="TextBox 44"/>
          <p:cNvSpPr txBox="1"/>
          <p:nvPr/>
        </p:nvSpPr>
        <p:spPr>
          <a:xfrm>
            <a:off x="4541662" y="3898709"/>
            <a:ext cx="982097" cy="369332"/>
          </a:xfrm>
          <a:prstGeom prst="rect">
            <a:avLst/>
          </a:prstGeom>
          <a:noFill/>
        </p:spPr>
        <p:txBody>
          <a:bodyPr wrap="none" rtlCol="0">
            <a:spAutoFit/>
          </a:bodyPr>
          <a:lstStyle/>
          <a:p>
            <a:r>
              <a:rPr lang="en-US" dirty="0" smtClean="0"/>
              <a:t>creature</a:t>
            </a:r>
            <a:endParaRPr lang="en-US" dirty="0"/>
          </a:p>
        </p:txBody>
      </p:sp>
      <p:sp>
        <p:nvSpPr>
          <p:cNvPr id="46" name="TextBox 45"/>
          <p:cNvSpPr txBox="1"/>
          <p:nvPr/>
        </p:nvSpPr>
        <p:spPr>
          <a:xfrm>
            <a:off x="5523759" y="3881908"/>
            <a:ext cx="601246" cy="369332"/>
          </a:xfrm>
          <a:prstGeom prst="rect">
            <a:avLst/>
          </a:prstGeom>
          <a:noFill/>
        </p:spPr>
        <p:txBody>
          <a:bodyPr wrap="none" rtlCol="0">
            <a:spAutoFit/>
          </a:bodyPr>
          <a:lstStyle/>
          <a:p>
            <a:r>
              <a:rPr lang="en-US" dirty="0" smtClean="0"/>
              <a:t>with</a:t>
            </a:r>
            <a:endParaRPr lang="en-US" dirty="0"/>
          </a:p>
        </p:txBody>
      </p:sp>
      <p:sp>
        <p:nvSpPr>
          <p:cNvPr id="47" name="TextBox 46"/>
          <p:cNvSpPr txBox="1"/>
          <p:nvPr/>
        </p:nvSpPr>
        <p:spPr>
          <a:xfrm>
            <a:off x="6130100" y="3886420"/>
            <a:ext cx="427671" cy="369332"/>
          </a:xfrm>
          <a:prstGeom prst="rect">
            <a:avLst/>
          </a:prstGeom>
          <a:noFill/>
        </p:spPr>
        <p:txBody>
          <a:bodyPr wrap="none" rtlCol="0">
            <a:spAutoFit/>
          </a:bodyPr>
          <a:lstStyle/>
          <a:p>
            <a:r>
              <a:rPr lang="en-US" dirty="0" smtClean="0"/>
              <a:t>no</a:t>
            </a:r>
            <a:endParaRPr lang="en-US" dirty="0"/>
          </a:p>
        </p:txBody>
      </p:sp>
      <p:sp>
        <p:nvSpPr>
          <p:cNvPr id="48" name="TextBox 47"/>
          <p:cNvSpPr txBox="1"/>
          <p:nvPr/>
        </p:nvSpPr>
        <p:spPr>
          <a:xfrm>
            <a:off x="6677875" y="3881908"/>
            <a:ext cx="743826" cy="369332"/>
          </a:xfrm>
          <a:prstGeom prst="rect">
            <a:avLst/>
          </a:prstGeom>
          <a:noFill/>
        </p:spPr>
        <p:txBody>
          <a:bodyPr wrap="none" rtlCol="0">
            <a:spAutoFit/>
          </a:bodyPr>
          <a:lstStyle/>
          <a:p>
            <a:r>
              <a:rPr lang="en-US" dirty="0" smtClean="0"/>
              <a:t>spots.</a:t>
            </a:r>
            <a:endParaRPr lang="en-US" dirty="0"/>
          </a:p>
        </p:txBody>
      </p:sp>
      <p:sp>
        <p:nvSpPr>
          <p:cNvPr id="49" name="TextBox 48"/>
          <p:cNvSpPr txBox="1"/>
          <p:nvPr/>
        </p:nvSpPr>
        <p:spPr>
          <a:xfrm>
            <a:off x="654299" y="4400488"/>
            <a:ext cx="573632" cy="369332"/>
          </a:xfrm>
          <a:prstGeom prst="rect">
            <a:avLst/>
          </a:prstGeom>
          <a:noFill/>
        </p:spPr>
        <p:txBody>
          <a:bodyPr wrap="none" rtlCol="0">
            <a:spAutoFit/>
          </a:bodyPr>
          <a:lstStyle/>
          <a:p>
            <a:r>
              <a:rPr lang="en-US" dirty="0" smtClean="0"/>
              <a:t>One</a:t>
            </a:r>
            <a:endParaRPr lang="en-US" dirty="0"/>
          </a:p>
        </p:txBody>
      </p:sp>
      <p:sp>
        <p:nvSpPr>
          <p:cNvPr id="50" name="TextBox 49"/>
          <p:cNvSpPr txBox="1"/>
          <p:nvPr/>
        </p:nvSpPr>
        <p:spPr>
          <a:xfrm>
            <a:off x="1412246" y="4392824"/>
            <a:ext cx="578591" cy="369332"/>
          </a:xfrm>
          <a:prstGeom prst="rect">
            <a:avLst/>
          </a:prstGeom>
          <a:noFill/>
        </p:spPr>
        <p:txBody>
          <a:bodyPr wrap="none" rtlCol="0">
            <a:spAutoFit/>
          </a:bodyPr>
          <a:lstStyle/>
          <a:p>
            <a:r>
              <a:rPr lang="en-US" dirty="0" smtClean="0"/>
              <a:t>day,</a:t>
            </a:r>
            <a:endParaRPr lang="en-US" dirty="0"/>
          </a:p>
        </p:txBody>
      </p:sp>
      <p:sp>
        <p:nvSpPr>
          <p:cNvPr id="51" name="TextBox 50"/>
          <p:cNvSpPr txBox="1"/>
          <p:nvPr/>
        </p:nvSpPr>
        <p:spPr>
          <a:xfrm>
            <a:off x="2319705" y="4392824"/>
            <a:ext cx="420796" cy="369332"/>
          </a:xfrm>
          <a:prstGeom prst="rect">
            <a:avLst/>
          </a:prstGeom>
          <a:noFill/>
        </p:spPr>
        <p:txBody>
          <a:bodyPr wrap="none" rtlCol="0">
            <a:spAutoFit/>
          </a:bodyPr>
          <a:lstStyle/>
          <a:p>
            <a:r>
              <a:rPr lang="en-US" dirty="0" smtClean="0"/>
              <a:t>he</a:t>
            </a:r>
            <a:endParaRPr lang="en-US" dirty="0"/>
          </a:p>
        </p:txBody>
      </p:sp>
      <p:sp>
        <p:nvSpPr>
          <p:cNvPr id="52" name="TextBox 51"/>
          <p:cNvSpPr txBox="1"/>
          <p:nvPr/>
        </p:nvSpPr>
        <p:spPr>
          <a:xfrm>
            <a:off x="2845322" y="4403640"/>
            <a:ext cx="550526" cy="369332"/>
          </a:xfrm>
          <a:prstGeom prst="rect">
            <a:avLst/>
          </a:prstGeom>
          <a:noFill/>
        </p:spPr>
        <p:txBody>
          <a:bodyPr wrap="none" rtlCol="0">
            <a:spAutoFit/>
          </a:bodyPr>
          <a:lstStyle/>
          <a:p>
            <a:r>
              <a:rPr lang="en-US" dirty="0" smtClean="0"/>
              <a:t>was</a:t>
            </a:r>
            <a:endParaRPr lang="en-US" dirty="0"/>
          </a:p>
        </p:txBody>
      </p:sp>
      <p:sp>
        <p:nvSpPr>
          <p:cNvPr id="53" name="TextBox 52"/>
          <p:cNvSpPr txBox="1"/>
          <p:nvPr/>
        </p:nvSpPr>
        <p:spPr>
          <a:xfrm>
            <a:off x="3447926" y="4409625"/>
            <a:ext cx="926418" cy="369332"/>
          </a:xfrm>
          <a:prstGeom prst="rect">
            <a:avLst/>
          </a:prstGeom>
          <a:noFill/>
        </p:spPr>
        <p:txBody>
          <a:bodyPr wrap="none" rtlCol="0">
            <a:spAutoFit/>
          </a:bodyPr>
          <a:lstStyle/>
          <a:p>
            <a:r>
              <a:rPr lang="en-US" dirty="0" smtClean="0"/>
              <a:t>relaxing</a:t>
            </a:r>
            <a:endParaRPr lang="en-US" dirty="0"/>
          </a:p>
        </p:txBody>
      </p:sp>
      <p:sp>
        <p:nvSpPr>
          <p:cNvPr id="54" name="TextBox 53"/>
          <p:cNvSpPr txBox="1"/>
          <p:nvPr/>
        </p:nvSpPr>
        <p:spPr>
          <a:xfrm>
            <a:off x="4352817" y="4406792"/>
            <a:ext cx="358917" cy="369332"/>
          </a:xfrm>
          <a:prstGeom prst="rect">
            <a:avLst/>
          </a:prstGeom>
          <a:noFill/>
        </p:spPr>
        <p:txBody>
          <a:bodyPr wrap="none" rtlCol="0">
            <a:spAutoFit/>
          </a:bodyPr>
          <a:lstStyle/>
          <a:p>
            <a:r>
              <a:rPr lang="en-US" dirty="0" smtClean="0"/>
              <a:t>in</a:t>
            </a:r>
            <a:endParaRPr lang="en-US" dirty="0"/>
          </a:p>
        </p:txBody>
      </p:sp>
      <p:sp>
        <p:nvSpPr>
          <p:cNvPr id="55" name="TextBox 54"/>
          <p:cNvSpPr txBox="1"/>
          <p:nvPr/>
        </p:nvSpPr>
        <p:spPr>
          <a:xfrm>
            <a:off x="4648053" y="4409625"/>
            <a:ext cx="498116" cy="369332"/>
          </a:xfrm>
          <a:prstGeom prst="rect">
            <a:avLst/>
          </a:prstGeom>
          <a:noFill/>
        </p:spPr>
        <p:txBody>
          <a:bodyPr wrap="none" rtlCol="0">
            <a:spAutoFit/>
          </a:bodyPr>
          <a:lstStyle/>
          <a:p>
            <a:r>
              <a:rPr lang="en-US" dirty="0" smtClean="0"/>
              <a:t>the</a:t>
            </a:r>
            <a:endParaRPr lang="en-US" dirty="0"/>
          </a:p>
        </p:txBody>
      </p:sp>
      <p:sp>
        <p:nvSpPr>
          <p:cNvPr id="56" name="TextBox 55"/>
          <p:cNvSpPr txBox="1"/>
          <p:nvPr/>
        </p:nvSpPr>
        <p:spPr>
          <a:xfrm>
            <a:off x="5146169" y="4409625"/>
            <a:ext cx="742924" cy="369332"/>
          </a:xfrm>
          <a:prstGeom prst="rect">
            <a:avLst/>
          </a:prstGeom>
          <a:noFill/>
        </p:spPr>
        <p:txBody>
          <a:bodyPr wrap="none" rtlCol="0">
            <a:spAutoFit/>
          </a:bodyPr>
          <a:lstStyle/>
          <a:p>
            <a:r>
              <a:rPr lang="en-US" dirty="0" smtClean="0"/>
              <a:t>shade</a:t>
            </a:r>
            <a:endParaRPr lang="en-US" dirty="0"/>
          </a:p>
        </p:txBody>
      </p:sp>
      <p:sp>
        <p:nvSpPr>
          <p:cNvPr id="57" name="TextBox 56"/>
          <p:cNvSpPr txBox="1"/>
          <p:nvPr/>
        </p:nvSpPr>
        <p:spPr>
          <a:xfrm>
            <a:off x="5936492" y="4409625"/>
            <a:ext cx="377026" cy="369332"/>
          </a:xfrm>
          <a:prstGeom prst="rect">
            <a:avLst/>
          </a:prstGeom>
          <a:noFill/>
        </p:spPr>
        <p:txBody>
          <a:bodyPr wrap="none" rtlCol="0">
            <a:spAutoFit/>
          </a:bodyPr>
          <a:lstStyle/>
          <a:p>
            <a:r>
              <a:rPr lang="en-US" dirty="0" smtClean="0"/>
              <a:t>of</a:t>
            </a:r>
            <a:endParaRPr lang="en-US" dirty="0"/>
          </a:p>
        </p:txBody>
      </p:sp>
      <p:sp>
        <p:nvSpPr>
          <p:cNvPr id="58" name="TextBox 57"/>
          <p:cNvSpPr txBox="1"/>
          <p:nvPr/>
        </p:nvSpPr>
        <p:spPr>
          <a:xfrm>
            <a:off x="6410153" y="4412981"/>
            <a:ext cx="295236" cy="369332"/>
          </a:xfrm>
          <a:prstGeom prst="rect">
            <a:avLst/>
          </a:prstGeom>
          <a:noFill/>
        </p:spPr>
        <p:txBody>
          <a:bodyPr wrap="none" rtlCol="0">
            <a:spAutoFit/>
          </a:bodyPr>
          <a:lstStyle/>
          <a:p>
            <a:r>
              <a:rPr lang="en-US" dirty="0"/>
              <a:t>a</a:t>
            </a:r>
          </a:p>
        </p:txBody>
      </p:sp>
      <p:sp>
        <p:nvSpPr>
          <p:cNvPr id="59" name="TextBox 58"/>
          <p:cNvSpPr txBox="1"/>
          <p:nvPr/>
        </p:nvSpPr>
        <p:spPr>
          <a:xfrm>
            <a:off x="6714957" y="4406792"/>
            <a:ext cx="706744" cy="369332"/>
          </a:xfrm>
          <a:prstGeom prst="rect">
            <a:avLst/>
          </a:prstGeom>
          <a:noFill/>
        </p:spPr>
        <p:txBody>
          <a:bodyPr wrap="none" rtlCol="0">
            <a:spAutoFit/>
          </a:bodyPr>
          <a:lstStyle/>
          <a:p>
            <a:r>
              <a:rPr lang="en-US" dirty="0" smtClean="0"/>
              <a:t>thorn</a:t>
            </a:r>
            <a:endParaRPr lang="en-US" dirty="0"/>
          </a:p>
        </p:txBody>
      </p:sp>
      <p:sp>
        <p:nvSpPr>
          <p:cNvPr id="60" name="TextBox 59"/>
          <p:cNvSpPr txBox="1"/>
          <p:nvPr/>
        </p:nvSpPr>
        <p:spPr>
          <a:xfrm>
            <a:off x="840079" y="4830519"/>
            <a:ext cx="572167" cy="369332"/>
          </a:xfrm>
          <a:prstGeom prst="rect">
            <a:avLst/>
          </a:prstGeom>
          <a:noFill/>
        </p:spPr>
        <p:txBody>
          <a:bodyPr wrap="none" rtlCol="0">
            <a:spAutoFit/>
          </a:bodyPr>
          <a:lstStyle/>
          <a:p>
            <a:r>
              <a:rPr lang="en-US" dirty="0" smtClean="0"/>
              <a:t>tree</a:t>
            </a:r>
            <a:endParaRPr lang="en-US" dirty="0"/>
          </a:p>
        </p:txBody>
      </p:sp>
      <p:sp>
        <p:nvSpPr>
          <p:cNvPr id="61" name="TextBox 60"/>
          <p:cNvSpPr txBox="1"/>
          <p:nvPr/>
        </p:nvSpPr>
        <p:spPr>
          <a:xfrm>
            <a:off x="1612623" y="4830519"/>
            <a:ext cx="707082" cy="369332"/>
          </a:xfrm>
          <a:prstGeom prst="rect">
            <a:avLst/>
          </a:prstGeom>
          <a:noFill/>
        </p:spPr>
        <p:txBody>
          <a:bodyPr wrap="none" rtlCol="0">
            <a:spAutoFit/>
          </a:bodyPr>
          <a:lstStyle/>
          <a:p>
            <a:r>
              <a:rPr lang="en-US" dirty="0" smtClean="0"/>
              <a:t>when</a:t>
            </a:r>
            <a:endParaRPr lang="en-US" dirty="0"/>
          </a:p>
        </p:txBody>
      </p:sp>
      <p:sp>
        <p:nvSpPr>
          <p:cNvPr id="62" name="TextBox 61"/>
          <p:cNvSpPr txBox="1"/>
          <p:nvPr/>
        </p:nvSpPr>
        <p:spPr>
          <a:xfrm>
            <a:off x="2380535" y="4830519"/>
            <a:ext cx="719931" cy="369332"/>
          </a:xfrm>
          <a:prstGeom prst="rect">
            <a:avLst/>
          </a:prstGeom>
          <a:noFill/>
        </p:spPr>
        <p:txBody>
          <a:bodyPr wrap="none" rtlCol="0">
            <a:spAutoFit/>
          </a:bodyPr>
          <a:lstStyle/>
          <a:p>
            <a:r>
              <a:rPr lang="en-US" dirty="0" smtClean="0"/>
              <a:t>Zebra</a:t>
            </a:r>
            <a:endParaRPr lang="en-US" dirty="0"/>
          </a:p>
        </p:txBody>
      </p:sp>
      <p:sp>
        <p:nvSpPr>
          <p:cNvPr id="63" name="TextBox 62"/>
          <p:cNvSpPr txBox="1"/>
          <p:nvPr/>
        </p:nvSpPr>
        <p:spPr>
          <a:xfrm>
            <a:off x="3100466" y="4830519"/>
            <a:ext cx="854283" cy="369332"/>
          </a:xfrm>
          <a:prstGeom prst="rect">
            <a:avLst/>
          </a:prstGeom>
          <a:noFill/>
        </p:spPr>
        <p:txBody>
          <a:bodyPr wrap="none" rtlCol="0">
            <a:spAutoFit/>
          </a:bodyPr>
          <a:lstStyle/>
          <a:p>
            <a:r>
              <a:rPr lang="en-US" dirty="0" smtClean="0"/>
              <a:t>walked</a:t>
            </a:r>
            <a:endParaRPr lang="en-US" dirty="0"/>
          </a:p>
        </p:txBody>
      </p:sp>
      <p:sp>
        <p:nvSpPr>
          <p:cNvPr id="64" name="TextBox 63"/>
          <p:cNvSpPr txBox="1"/>
          <p:nvPr/>
        </p:nvSpPr>
        <p:spPr>
          <a:xfrm>
            <a:off x="3978704" y="4830519"/>
            <a:ext cx="642386" cy="369332"/>
          </a:xfrm>
          <a:prstGeom prst="rect">
            <a:avLst/>
          </a:prstGeom>
          <a:noFill/>
        </p:spPr>
        <p:txBody>
          <a:bodyPr wrap="none" rtlCol="0">
            <a:spAutoFit/>
          </a:bodyPr>
          <a:lstStyle/>
          <a:p>
            <a:r>
              <a:rPr lang="en-US" dirty="0" smtClean="0"/>
              <a:t>past.</a:t>
            </a:r>
            <a:endParaRPr lang="en-US" dirty="0"/>
          </a:p>
        </p:txBody>
      </p:sp>
      <p:cxnSp>
        <p:nvCxnSpPr>
          <p:cNvPr id="65" name="Straight Connector 64"/>
          <p:cNvCxnSpPr/>
          <p:nvPr/>
        </p:nvCxnSpPr>
        <p:spPr>
          <a:xfrm flipV="1">
            <a:off x="654299" y="3624177"/>
            <a:ext cx="7700201" cy="33423"/>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2282894" y="6139415"/>
            <a:ext cx="6858000" cy="646331"/>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619304" y="1994069"/>
            <a:ext cx="1521589" cy="584776"/>
          </a:xfrm>
          <a:prstGeom prst="rect">
            <a:avLst/>
          </a:prstGeom>
          <a:solidFill>
            <a:schemeClr val="bg1">
              <a:lumMod val="85000"/>
            </a:schemeClr>
          </a:solidFill>
        </p:spPr>
        <p:txBody>
          <a:bodyPr wrap="square" rtlCol="0">
            <a:spAutoFit/>
          </a:bodyPr>
          <a:lstStyle/>
          <a:p>
            <a:r>
              <a:rPr lang="en-US" sz="1600" dirty="0" smtClean="0"/>
              <a:t>Recommended rate at Gr5</a:t>
            </a:r>
            <a:endParaRPr lang="en-US" sz="1600" dirty="0"/>
          </a:p>
        </p:txBody>
      </p:sp>
      <p:sp>
        <p:nvSpPr>
          <p:cNvPr id="70" name="TextBox 69"/>
          <p:cNvSpPr txBox="1"/>
          <p:nvPr/>
        </p:nvSpPr>
        <p:spPr>
          <a:xfrm>
            <a:off x="7593705" y="3898709"/>
            <a:ext cx="1521589" cy="1077218"/>
          </a:xfrm>
          <a:prstGeom prst="rect">
            <a:avLst/>
          </a:prstGeom>
          <a:solidFill>
            <a:schemeClr val="bg1">
              <a:lumMod val="85000"/>
            </a:schemeClr>
          </a:solidFill>
        </p:spPr>
        <p:txBody>
          <a:bodyPr wrap="square" rtlCol="0">
            <a:spAutoFit/>
          </a:bodyPr>
          <a:lstStyle/>
          <a:p>
            <a:r>
              <a:rPr lang="en-US" sz="1600" dirty="0" smtClean="0"/>
              <a:t>40% of SA rural Gr5 learners  (&lt;40WCPM) WCPM</a:t>
            </a:r>
            <a:endParaRPr lang="en-US" sz="1600" dirty="0"/>
          </a:p>
        </p:txBody>
      </p:sp>
    </p:spTree>
    <p:extLst>
      <p:ext uri="{BB962C8B-B14F-4D97-AF65-F5344CB8AC3E}">
        <p14:creationId xmlns:p14="http://schemas.microsoft.com/office/powerpoint/2010/main" val="245701552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b="1" dirty="0" smtClean="0">
                <a:solidFill>
                  <a:prstClr val="black">
                    <a:lumMod val="75000"/>
                    <a:lumOff val="25000"/>
                  </a:prstClr>
                </a:solidFill>
                <a:cs typeface="Calibri"/>
              </a:rPr>
              <a:t>Main Conclusions</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176916" y="1417638"/>
            <a:ext cx="6058784" cy="4448114"/>
          </a:xfrm>
        </p:spPr>
        <p:txBody>
          <a:bodyPr>
            <a:normAutofit fontScale="55000" lnSpcReduction="20000"/>
          </a:bodyPr>
          <a:lstStyle/>
          <a:p>
            <a:pPr marL="514350" indent="-514350" algn="just">
              <a:buFont typeface="+mj-lt"/>
              <a:buAutoNum type="arabicPeriod"/>
            </a:pPr>
            <a:r>
              <a:rPr lang="en-US" dirty="0" smtClean="0"/>
              <a:t>The majority of South African children are not learning to read in any language by the end of Grade </a:t>
            </a:r>
            <a:r>
              <a:rPr lang="en-US" dirty="0" smtClean="0"/>
              <a:t>3</a:t>
            </a:r>
            <a:r>
              <a:rPr lang="en-US" dirty="0"/>
              <a:t> </a:t>
            </a:r>
            <a:r>
              <a:rPr lang="en-US" dirty="0" smtClean="0"/>
              <a:t>and this is the </a:t>
            </a:r>
            <a:r>
              <a:rPr lang="en-US" b="1" dirty="0" smtClean="0"/>
              <a:t>over-arching constraint of the whole school system</a:t>
            </a:r>
            <a:r>
              <a:rPr lang="en-US" dirty="0" smtClean="0"/>
              <a:t>. </a:t>
            </a:r>
            <a:r>
              <a:rPr lang="en-US" dirty="0"/>
              <a:t>These students never get a firm hold on the first rung of the academic ladder and stumble forward into higher grades with low self esteem and compromised learning</a:t>
            </a:r>
            <a:r>
              <a:rPr lang="en-US" dirty="0" smtClean="0"/>
              <a:t>.</a:t>
            </a:r>
          </a:p>
          <a:p>
            <a:pPr marL="514350" indent="-514350">
              <a:buFont typeface="+mj-lt"/>
              <a:buAutoNum type="arabicPeriod"/>
            </a:pPr>
            <a:endParaRPr lang="en-US" dirty="0"/>
          </a:p>
          <a:p>
            <a:pPr marL="514350" indent="-514350">
              <a:buFont typeface="+mj-lt"/>
              <a:buAutoNum type="arabicPeriod"/>
            </a:pPr>
            <a:r>
              <a:rPr lang="en-US" dirty="0" smtClean="0"/>
              <a:t>Focusing on the </a:t>
            </a:r>
            <a:r>
              <a:rPr lang="en-US" b="1" dirty="0" smtClean="0"/>
              <a:t>binding constraints first</a:t>
            </a:r>
            <a:r>
              <a:rPr lang="en-US" dirty="0" smtClean="0"/>
              <a:t> is the best use of limited human and financial resources</a:t>
            </a: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smtClean="0"/>
              <a:t>Any attempt to solve SA’s root problems must address BOTH </a:t>
            </a:r>
            <a:r>
              <a:rPr lang="en-US" b="1" dirty="0" smtClean="0"/>
              <a:t>accountability </a:t>
            </a:r>
            <a:r>
              <a:rPr lang="en-US" b="1" i="1" dirty="0" smtClean="0"/>
              <a:t>and </a:t>
            </a:r>
            <a:r>
              <a:rPr lang="en-US" b="1" dirty="0" smtClean="0"/>
              <a:t>capacity </a:t>
            </a:r>
            <a:r>
              <a:rPr lang="en-US" dirty="0" smtClean="0"/>
              <a:t>related issues to get traction.</a:t>
            </a:r>
          </a:p>
          <a:p>
            <a:pPr marL="514350" indent="-514350">
              <a:buFont typeface="+mj-lt"/>
              <a:buAutoNum type="arabicPeriod"/>
            </a:pPr>
            <a:endParaRPr lang="en-US" dirty="0" smtClean="0"/>
          </a:p>
          <a:p>
            <a:pPr marL="514350" indent="-514350">
              <a:buFont typeface="+mj-lt"/>
              <a:buAutoNum type="arabicPeriod"/>
            </a:pPr>
            <a:r>
              <a:rPr lang="en-US" b="1" dirty="0" smtClean="0"/>
              <a:t>You cannot solve a political problem with a technical solution</a:t>
            </a:r>
            <a:r>
              <a:rPr lang="en-US" dirty="0" smtClean="0"/>
              <a:t>. The lack of accountability is rooted in politics and that is where the solution for that problem must be found. </a:t>
            </a:r>
            <a:endParaRPr lang="en-US" dirty="0" smtClean="0"/>
          </a:p>
          <a:p>
            <a:pPr marL="514350" indent="-514350">
              <a:buFont typeface="+mj-lt"/>
              <a:buAutoNum type="arabicPeriod"/>
            </a:pPr>
            <a:endParaRPr lang="en-US" dirty="0" smtClean="0"/>
          </a:p>
        </p:txBody>
      </p:sp>
      <p:pic>
        <p:nvPicPr>
          <p:cNvPr id="12" name="Picture 11" descr="Screen Shot 2016-04-28 at 7.42.59 AM.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35700" y="1824951"/>
            <a:ext cx="2736574" cy="2590800"/>
          </a:xfrm>
          <a:prstGeom prst="rect">
            <a:avLst/>
          </a:prstGeom>
        </p:spPr>
      </p:pic>
    </p:spTree>
    <p:extLst>
      <p:ext uri="{BB962C8B-B14F-4D97-AF65-F5344CB8AC3E}">
        <p14:creationId xmlns:p14="http://schemas.microsoft.com/office/powerpoint/2010/main" val="163586656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274638"/>
            <a:ext cx="8229600" cy="477381"/>
          </a:xfrm>
        </p:spPr>
        <p:txBody>
          <a:bodyPr>
            <a:noAutofit/>
          </a:bodyPr>
          <a:lstStyle/>
          <a:p>
            <a:r>
              <a:rPr lang="en-US" sz="3200" b="1" dirty="0" smtClean="0">
                <a:solidFill>
                  <a:prstClr val="black">
                    <a:lumMod val="75000"/>
                    <a:lumOff val="25000"/>
                  </a:prstClr>
                </a:solidFill>
                <a:cs typeface="Calibri"/>
              </a:rPr>
              <a:t>What Can AG </a:t>
            </a:r>
            <a:r>
              <a:rPr lang="en-US" sz="3200" b="1" dirty="0" err="1" smtClean="0">
                <a:solidFill>
                  <a:prstClr val="black">
                    <a:lumMod val="75000"/>
                    <a:lumOff val="25000"/>
                  </a:prstClr>
                </a:solidFill>
                <a:cs typeface="Calibri"/>
              </a:rPr>
              <a:t>Orbis</a:t>
            </a:r>
            <a:r>
              <a:rPr lang="en-US" sz="3200" b="1" dirty="0" smtClean="0">
                <a:solidFill>
                  <a:prstClr val="black">
                    <a:lumMod val="75000"/>
                    <a:lumOff val="25000"/>
                  </a:prstClr>
                </a:solidFill>
                <a:cs typeface="Calibri"/>
              </a:rPr>
              <a:t> Foundation do about this?</a:t>
            </a:r>
            <a:endParaRPr lang="en-US" sz="3200"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176916" y="990600"/>
            <a:ext cx="7007982" cy="5148815"/>
          </a:xfrm>
        </p:spPr>
        <p:txBody>
          <a:bodyPr>
            <a:normAutofit fontScale="70000" lnSpcReduction="20000"/>
          </a:bodyPr>
          <a:lstStyle/>
          <a:p>
            <a:pPr marL="514350" indent="-514350" algn="just">
              <a:buFont typeface="+mj-lt"/>
              <a:buAutoNum type="arabicPeriod"/>
            </a:pPr>
            <a:r>
              <a:rPr lang="en-US" b="1" dirty="0" smtClean="0"/>
              <a:t>Prioritize Grades 1-3</a:t>
            </a:r>
            <a:r>
              <a:rPr lang="en-US" dirty="0" smtClean="0"/>
              <a:t>: Build consensus that solving the problem must start in the early grades &amp; prioritize learning to read for meaning and moving from counting to calculating. Matric starts in Grade 1</a:t>
            </a:r>
            <a:endParaRPr lang="en-US" dirty="0" smtClean="0"/>
          </a:p>
          <a:p>
            <a:pPr marL="0" indent="0" algn="just">
              <a:buNone/>
            </a:pPr>
            <a:endParaRPr lang="en-US" dirty="0" smtClean="0"/>
          </a:p>
          <a:p>
            <a:pPr marL="514350" indent="-514350" algn="just">
              <a:buFont typeface="+mj-lt"/>
              <a:buAutoNum type="arabicPeriod"/>
            </a:pPr>
            <a:r>
              <a:rPr lang="en-US" b="1" dirty="0"/>
              <a:t>Capacity</a:t>
            </a:r>
            <a:r>
              <a:rPr lang="en-US" dirty="0"/>
              <a:t>: </a:t>
            </a:r>
            <a:r>
              <a:rPr lang="en-US" dirty="0" smtClean="0"/>
              <a:t>Develop a course to teach Foundation Phase teachers how to teach reading. ITREP study shows total inadequacy of existing HEI’s to teach new teachers how to teach reading. Don’t throw good money after bad. </a:t>
            </a:r>
          </a:p>
          <a:p>
            <a:pPr marL="514350" indent="-514350" algn="just">
              <a:buFont typeface="+mj-lt"/>
              <a:buAutoNum type="arabicPeriod"/>
            </a:pPr>
            <a:endParaRPr lang="en-US" dirty="0"/>
          </a:p>
          <a:p>
            <a:pPr marL="514350" indent="-514350" algn="just">
              <a:buFont typeface="+mj-lt"/>
              <a:buAutoNum type="arabicPeriod"/>
            </a:pPr>
            <a:r>
              <a:rPr lang="en-US" dirty="0" smtClean="0"/>
              <a:t>Build an “</a:t>
            </a:r>
            <a:r>
              <a:rPr lang="en-US" b="1" dirty="0" smtClean="0"/>
              <a:t>Allan Gray Teaching Institute</a:t>
            </a:r>
            <a:r>
              <a:rPr lang="en-US" dirty="0" smtClean="0"/>
              <a:t>” – hire the best and most experienced teachers to be teacher trainers. No fees. Highly practical.  Focused on primary school teachers. Trains new teachers and offers short residential courses for existing teachers. Place of excellence for teachers and education  (currently these do not exist).</a:t>
            </a:r>
            <a:endParaRPr lang="en-US" dirty="0"/>
          </a:p>
          <a:p>
            <a:pPr marL="514350" indent="-514350" algn="just">
              <a:buFont typeface="+mj-lt"/>
              <a:buAutoNum type="arabicPeriod"/>
            </a:pPr>
            <a:endParaRPr lang="en-US" b="1" dirty="0" smtClean="0"/>
          </a:p>
          <a:p>
            <a:pPr marL="514350" indent="-514350" algn="just">
              <a:buFont typeface="+mj-lt"/>
              <a:buAutoNum type="arabicPeriod"/>
            </a:pPr>
            <a:endParaRPr lang="en-US" dirty="0" smtClean="0"/>
          </a:p>
        </p:txBody>
      </p:sp>
      <p:pic>
        <p:nvPicPr>
          <p:cNvPr id="13" name="Picture 12"/>
          <p:cNvPicPr>
            <a:picLocks noChangeAspect="1"/>
          </p:cNvPicPr>
          <p:nvPr/>
        </p:nvPicPr>
        <p:blipFill>
          <a:blip r:embed="rId4"/>
          <a:stretch>
            <a:fillRect/>
          </a:stretch>
        </p:blipFill>
        <p:spPr>
          <a:xfrm>
            <a:off x="7184898" y="1783064"/>
            <a:ext cx="1959101" cy="1874536"/>
          </a:xfrm>
          <a:prstGeom prst="rect">
            <a:avLst/>
          </a:prstGeom>
        </p:spPr>
      </p:pic>
    </p:spTree>
    <p:extLst>
      <p:ext uri="{BB962C8B-B14F-4D97-AF65-F5344CB8AC3E}">
        <p14:creationId xmlns:p14="http://schemas.microsoft.com/office/powerpoint/2010/main" val="22473249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We know how to teach reading</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3" name="Picture 2" descr="Screen Shot 2016-09-21 at 8.57.2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376" y="1149828"/>
            <a:ext cx="6716187" cy="4692532"/>
          </a:xfrm>
          <a:prstGeom prst="rect">
            <a:avLst/>
          </a:prstGeom>
        </p:spPr>
      </p:pic>
    </p:spTree>
    <p:extLst>
      <p:ext uri="{BB962C8B-B14F-4D97-AF65-F5344CB8AC3E}">
        <p14:creationId xmlns:p14="http://schemas.microsoft.com/office/powerpoint/2010/main" val="384713700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236337" y="1852714"/>
            <a:ext cx="3423465" cy="1804886"/>
          </a:xfrm>
        </p:spPr>
        <p:txBody>
          <a:bodyPr>
            <a:normAutofit fontScale="90000"/>
          </a:bodyPr>
          <a:lstStyle/>
          <a:p>
            <a:r>
              <a:rPr lang="en-US" b="1" dirty="0" smtClean="0">
                <a:solidFill>
                  <a:prstClr val="black">
                    <a:lumMod val="75000"/>
                    <a:lumOff val="25000"/>
                  </a:prstClr>
                </a:solidFill>
                <a:cs typeface="Calibri"/>
              </a:rPr>
              <a:t>Course outlined developed</a:t>
            </a:r>
            <a:r>
              <a:rPr lang="is-IS" b="1" dirty="0" smtClean="0">
                <a:solidFill>
                  <a:prstClr val="black">
                    <a:lumMod val="75000"/>
                    <a:lumOff val="25000"/>
                  </a:prstClr>
                </a:solidFill>
                <a:cs typeface="Calibri"/>
              </a:rPr>
              <a:t>…</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7" name="Picture 6" descr="Screen Shot 2016-09-21 at 9.05.2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7250" y="-39999"/>
            <a:ext cx="4966750" cy="7045854"/>
          </a:xfrm>
          <a:prstGeom prst="rect">
            <a:avLst/>
          </a:prstGeom>
        </p:spPr>
      </p:pic>
    </p:spTree>
    <p:extLst>
      <p:ext uri="{BB962C8B-B14F-4D97-AF65-F5344CB8AC3E}">
        <p14:creationId xmlns:p14="http://schemas.microsoft.com/office/powerpoint/2010/main" val="38185237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Teaching Reading (&amp; Writing) in FP</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9" name="Picture 8" descr="Screen Shot 2016-09-21 at 8.59.3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528" y="990600"/>
            <a:ext cx="7605084" cy="5857818"/>
          </a:xfrm>
          <a:prstGeom prst="rect">
            <a:avLst/>
          </a:prstGeom>
        </p:spPr>
      </p:pic>
      <p:pic>
        <p:nvPicPr>
          <p:cNvPr id="11" name="Picture 10" descr="Screen Shot 2016-05-23 at 9.58.25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3742" y="256372"/>
            <a:ext cx="4543930" cy="6455856"/>
          </a:xfrm>
          <a:prstGeom prst="rect">
            <a:avLst/>
          </a:prstGeom>
        </p:spPr>
      </p:pic>
    </p:spTree>
    <p:extLst>
      <p:ext uri="{BB962C8B-B14F-4D97-AF65-F5344CB8AC3E}">
        <p14:creationId xmlns:p14="http://schemas.microsoft.com/office/powerpoint/2010/main" val="45258073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Title 1"/>
          <p:cNvSpPr txBox="1">
            <a:spLocks/>
          </p:cNvSpPr>
          <p:nvPr/>
        </p:nvSpPr>
        <p:spPr>
          <a:xfrm>
            <a:off x="0" y="1340768"/>
            <a:ext cx="4978896" cy="4090466"/>
          </a:xfrm>
          <a:prstGeom prst="rect">
            <a:avLst/>
          </a:prstGeom>
          <a:solidFill>
            <a:srgbClr val="FF0080"/>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smtClean="0">
                <a:solidFill>
                  <a:schemeClr val="bg1"/>
                </a:solidFill>
              </a:rPr>
              <a:t>Comments / Questions?</a:t>
            </a:r>
            <a:br>
              <a:rPr lang="en-US" sz="5400" b="1" smtClean="0">
                <a:solidFill>
                  <a:schemeClr val="bg1"/>
                </a:solidFill>
              </a:rPr>
            </a:br>
            <a:r>
              <a:rPr lang="en-US" sz="2000" smtClean="0">
                <a:solidFill>
                  <a:schemeClr val="bg1"/>
                </a:solidFill>
              </a:rPr>
              <a:t>These research reports &amp; policy briefs are available online at </a:t>
            </a:r>
            <a:r>
              <a:rPr lang="en-US" sz="2400" b="1" smtClean="0">
                <a:solidFill>
                  <a:schemeClr val="bg1"/>
                </a:solidFill>
              </a:rPr>
              <a:t>resep.sun.ac.za </a:t>
            </a:r>
            <a:br>
              <a:rPr lang="en-US" sz="2400" b="1" smtClean="0">
                <a:solidFill>
                  <a:schemeClr val="bg1"/>
                </a:solidFill>
              </a:rPr>
            </a:br>
            <a:r>
              <a:rPr lang="en-US" sz="2000" smtClean="0">
                <a:solidFill>
                  <a:schemeClr val="bg1"/>
                </a:solidFill>
              </a:rPr>
              <a:t/>
            </a:r>
            <a:br>
              <a:rPr lang="en-US" sz="2000" smtClean="0">
                <a:solidFill>
                  <a:schemeClr val="bg1"/>
                </a:solidFill>
              </a:rPr>
            </a:br>
            <a:r>
              <a:rPr lang="en-US" sz="2000" smtClean="0">
                <a:solidFill>
                  <a:schemeClr val="bg1"/>
                </a:solidFill>
                <a:hlinkClick r:id="rId4"/>
              </a:rPr>
              <a:t>NicholasSpaull@gmail.com</a:t>
            </a:r>
            <a:r>
              <a:rPr lang="en-US" sz="2000" smtClean="0">
                <a:solidFill>
                  <a:schemeClr val="bg1"/>
                </a:solidFill>
              </a:rPr>
              <a:t> </a:t>
            </a:r>
            <a:endParaRPr lang="en-US" sz="6000" dirty="0">
              <a:solidFill>
                <a:schemeClr val="bg1"/>
              </a:solidFill>
            </a:endParaRPr>
          </a:p>
        </p:txBody>
      </p:sp>
      <p:pic>
        <p:nvPicPr>
          <p:cNvPr id="12" name="Picture 11"/>
          <p:cNvPicPr>
            <a:picLocks noChangeAspect="1"/>
          </p:cNvPicPr>
          <p:nvPr/>
        </p:nvPicPr>
        <p:blipFill>
          <a:blip r:embed="rId5"/>
          <a:stretch>
            <a:fillRect/>
          </a:stretch>
        </p:blipFill>
        <p:spPr>
          <a:xfrm>
            <a:off x="5803020" y="1982266"/>
            <a:ext cx="2520280" cy="2411491"/>
          </a:xfrm>
          <a:prstGeom prst="rect">
            <a:avLst/>
          </a:prstGeom>
        </p:spPr>
      </p:pic>
    </p:spTree>
    <p:extLst>
      <p:ext uri="{BB962C8B-B14F-4D97-AF65-F5344CB8AC3E}">
        <p14:creationId xmlns:p14="http://schemas.microsoft.com/office/powerpoint/2010/main" val="22473249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3035895" y="764704"/>
            <a:ext cx="3079273" cy="5805264"/>
            <a:chOff x="3035895" y="764704"/>
            <a:chExt cx="3079273" cy="5805264"/>
          </a:xfrm>
        </p:grpSpPr>
        <p:sp>
          <p:nvSpPr>
            <p:cNvPr id="7" name="Rectangle 6"/>
            <p:cNvSpPr/>
            <p:nvPr/>
          </p:nvSpPr>
          <p:spPr>
            <a:xfrm>
              <a:off x="3035895" y="3501008"/>
              <a:ext cx="3079273" cy="3068960"/>
            </a:xfrm>
            <a:prstGeom prst="rect">
              <a:avLst/>
            </a:prstGeom>
            <a:solidFill>
              <a:srgbClr val="FF008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Mother-Tongue Instruction</a:t>
              </a:r>
            </a:p>
            <a:p>
              <a:pPr algn="ctr"/>
              <a:endParaRPr lang="en-US" dirty="0"/>
            </a:p>
            <a:p>
              <a:pPr algn="just"/>
              <a:r>
                <a:rPr lang="en-US" dirty="0" smtClean="0"/>
                <a:t>“Using ANA data from 9,180 schools Taylor &amp; Von </a:t>
              </a:r>
              <a:r>
                <a:rPr lang="en-US" dirty="0" err="1" smtClean="0"/>
                <a:t>Fintel</a:t>
              </a:r>
              <a:r>
                <a:rPr lang="en-US" dirty="0"/>
                <a:t> </a:t>
              </a:r>
              <a:r>
                <a:rPr lang="en-US" dirty="0" smtClean="0"/>
                <a:t>(2016) find that additional instruction in mother-tongue improves English acquisition by </a:t>
              </a:r>
              <a:r>
                <a:rPr lang="en-US" sz="2000" b="1" dirty="0" smtClean="0"/>
                <a:t>0.17SD</a:t>
              </a:r>
              <a:r>
                <a:rPr lang="en-US" b="1" dirty="0" smtClean="0"/>
                <a:t>.</a:t>
              </a:r>
              <a:r>
                <a:rPr lang="en-US" dirty="0" smtClean="0"/>
                <a:t>”</a:t>
              </a:r>
              <a:endParaRPr lang="en-US" dirty="0"/>
            </a:p>
          </p:txBody>
        </p:sp>
        <p:pic>
          <p:nvPicPr>
            <p:cNvPr id="14" name="Picture 13" descr="Screen Shot 2016-05-23 at 8.16.0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764704"/>
              <a:ext cx="2312831" cy="1744605"/>
            </a:xfrm>
            <a:prstGeom prst="rect">
              <a:avLst/>
            </a:prstGeom>
          </p:spPr>
        </p:pic>
      </p:grpSp>
      <p:grpSp>
        <p:nvGrpSpPr>
          <p:cNvPr id="26" name="Group 25"/>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43C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District </a:t>
              </a:r>
            </a:p>
            <a:p>
              <a:pPr algn="ctr"/>
              <a:r>
                <a:rPr lang="en-US" sz="2800" b="1" dirty="0" smtClean="0"/>
                <a:t>Resources</a:t>
              </a:r>
              <a:endParaRPr lang="en-US" sz="2800" b="1" dirty="0"/>
            </a:p>
            <a:p>
              <a:pPr algn="ctr"/>
              <a:r>
                <a:rPr lang="en-US" sz="2400" b="1" dirty="0" smtClean="0"/>
                <a:t>  </a:t>
              </a:r>
              <a:endParaRPr lang="en-US" dirty="0"/>
            </a:p>
            <a:p>
              <a:pPr algn="ctr"/>
              <a:r>
                <a:rPr lang="en-US" sz="2400" dirty="0" smtClean="0"/>
                <a:t>“</a:t>
              </a:r>
              <a:r>
                <a:rPr lang="en-US" sz="2400" b="1" dirty="0" smtClean="0"/>
                <a:t>61</a:t>
              </a:r>
              <a:r>
                <a:rPr lang="en-US" sz="2400" dirty="0" smtClean="0"/>
                <a:t>% </a:t>
              </a:r>
              <a:r>
                <a:rPr lang="en-US" dirty="0" smtClean="0"/>
                <a:t>of Gr10-12 teachers were visited by a curriculum advisor compared to </a:t>
              </a:r>
              <a:r>
                <a:rPr lang="en-US" sz="2400" b="1" dirty="0" smtClean="0"/>
                <a:t>45% </a:t>
              </a:r>
              <a:r>
                <a:rPr lang="en-US" dirty="0" smtClean="0"/>
                <a:t>of Grade 1-3 teachers” (Wills, 2016)</a:t>
              </a:r>
              <a:endParaRPr lang="en-US" dirty="0"/>
            </a:p>
          </p:txBody>
        </p:sp>
        <p:pic>
          <p:nvPicPr>
            <p:cNvPr id="15" name="Picture 14" descr="Screen Shot 2016-05-23 at 8.25.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620688"/>
              <a:ext cx="2160240" cy="2218363"/>
            </a:xfrm>
            <a:prstGeom prst="rect">
              <a:avLst/>
            </a:prstGeom>
          </p:spPr>
        </p:pic>
      </p:grpSp>
      <p:grpSp>
        <p:nvGrpSpPr>
          <p:cNvPr id="24" name="Group 23"/>
          <p:cNvGrpSpPr/>
          <p:nvPr/>
        </p:nvGrpSpPr>
        <p:grpSpPr>
          <a:xfrm>
            <a:off x="0" y="332656"/>
            <a:ext cx="3079273" cy="6237312"/>
            <a:chOff x="0" y="332656"/>
            <a:chExt cx="3079273" cy="6237312"/>
          </a:xfrm>
        </p:grpSpPr>
        <p:sp>
          <p:nvSpPr>
            <p:cNvPr id="22" name="Rectangle 21"/>
            <p:cNvSpPr/>
            <p:nvPr/>
          </p:nvSpPr>
          <p:spPr>
            <a:xfrm>
              <a:off x="0" y="3501008"/>
              <a:ext cx="3079273" cy="3068960"/>
            </a:xfrm>
            <a:prstGeom prst="rect">
              <a:avLst/>
            </a:prstGeom>
            <a:solidFill>
              <a:srgbClr val="8743B3"/>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Learning </a:t>
              </a:r>
            </a:p>
            <a:p>
              <a:pPr algn="ctr"/>
              <a:r>
                <a:rPr lang="en-US" sz="2800" b="1" dirty="0" smtClean="0"/>
                <a:t>Deficits </a:t>
              </a:r>
            </a:p>
            <a:p>
              <a:pPr algn="ctr"/>
              <a:endParaRPr lang="en-US" dirty="0"/>
            </a:p>
            <a:p>
              <a:pPr algn="ctr"/>
              <a:r>
                <a:rPr lang="en-US" sz="1600" dirty="0" smtClean="0"/>
                <a:t>“</a:t>
              </a:r>
              <a:r>
                <a:rPr lang="en-US" sz="2000" dirty="0" smtClean="0"/>
                <a:t>Already by Grade 2 more than </a:t>
              </a:r>
              <a:r>
                <a:rPr lang="en-US" sz="2800" b="1" dirty="0" smtClean="0"/>
                <a:t>50% </a:t>
              </a:r>
              <a:r>
                <a:rPr lang="en-US" sz="2000" dirty="0" smtClean="0"/>
                <a:t>of students in quintiles 1-4 are not on track according to the ANAs</a:t>
              </a:r>
              <a:r>
                <a:rPr lang="en-US" sz="1600" dirty="0" smtClean="0"/>
                <a:t>” (Van der Berg, 2015)</a:t>
              </a:r>
            </a:p>
            <a:p>
              <a:pPr algn="ctr"/>
              <a:endParaRPr lang="en-US" sz="1600" dirty="0"/>
            </a:p>
          </p:txBody>
        </p:sp>
        <p:pic>
          <p:nvPicPr>
            <p:cNvPr id="23" name="Picture 22" descr="Screen Shot 2016-05-23 at 9.03.2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9" y="332656"/>
              <a:ext cx="2562110" cy="2520280"/>
            </a:xfrm>
            <a:prstGeom prst="rect">
              <a:avLst/>
            </a:prstGeom>
          </p:spPr>
        </p:pic>
      </p:grpSp>
      <p:sp>
        <p:nvSpPr>
          <p:cNvPr id="2" name="TextBox 1"/>
          <p:cNvSpPr txBox="1"/>
          <p:nvPr/>
        </p:nvSpPr>
        <p:spPr>
          <a:xfrm>
            <a:off x="1765896" y="2852936"/>
            <a:ext cx="6164969" cy="461665"/>
          </a:xfrm>
          <a:prstGeom prst="rect">
            <a:avLst/>
          </a:prstGeom>
          <a:solidFill>
            <a:srgbClr val="FF0080"/>
          </a:solidFill>
        </p:spPr>
        <p:txBody>
          <a:bodyPr wrap="none" rtlCol="0">
            <a:spAutoFit/>
          </a:bodyPr>
          <a:lstStyle/>
          <a:p>
            <a:r>
              <a:rPr lang="en-US" sz="2400" dirty="0" smtClean="0">
                <a:solidFill>
                  <a:srgbClr val="FFFFFF"/>
                </a:solidFill>
              </a:rPr>
              <a:t>Brief headline findings from some new research </a:t>
            </a:r>
            <a:endParaRPr lang="en-US" sz="2400" dirty="0">
              <a:solidFill>
                <a:srgbClr val="FFFFFF"/>
              </a:solidFill>
            </a:endParaRPr>
          </a:p>
        </p:txBody>
      </p:sp>
    </p:spTree>
    <p:extLst>
      <p:ext uri="{BB962C8B-B14F-4D97-AF65-F5344CB8AC3E}">
        <p14:creationId xmlns:p14="http://schemas.microsoft.com/office/powerpoint/2010/main" val="20266364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035895" y="692696"/>
            <a:ext cx="3079273" cy="5877272"/>
            <a:chOff x="3035895" y="692696"/>
            <a:chExt cx="3079273" cy="5877272"/>
          </a:xfrm>
        </p:grpSpPr>
        <p:sp>
          <p:nvSpPr>
            <p:cNvPr id="7" name="Rectangle 6"/>
            <p:cNvSpPr/>
            <p:nvPr/>
          </p:nvSpPr>
          <p:spPr>
            <a:xfrm>
              <a:off x="3035895" y="3501008"/>
              <a:ext cx="3079273" cy="3068960"/>
            </a:xfrm>
            <a:prstGeom prst="rect">
              <a:avLst/>
            </a:prstGeom>
            <a:solidFill>
              <a:srgbClr val="31289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Early Childhood Development</a:t>
              </a:r>
            </a:p>
            <a:p>
              <a:pPr algn="ctr"/>
              <a:endParaRPr lang="en-US" dirty="0"/>
            </a:p>
            <a:p>
              <a:pPr algn="ctr"/>
              <a:r>
                <a:rPr lang="en-US" dirty="0" smtClean="0"/>
                <a:t>“The ECD Audit 2013 shows that ECD practitioners earn </a:t>
              </a:r>
              <a:r>
                <a:rPr lang="en-US" sz="2000" b="1" dirty="0" smtClean="0"/>
                <a:t>R1,400 - R2,000 </a:t>
              </a:r>
              <a:r>
                <a:rPr lang="en-US" dirty="0" smtClean="0"/>
                <a:t>per month and 70% have no qualifications whatsoever” (</a:t>
              </a:r>
              <a:r>
                <a:rPr lang="en-US" dirty="0" err="1" smtClean="0"/>
                <a:t>Kotze</a:t>
              </a:r>
              <a:r>
                <a:rPr lang="en-US" dirty="0" smtClean="0"/>
                <a:t>, 2015)</a:t>
              </a:r>
              <a:endParaRPr lang="en-US" dirty="0"/>
            </a:p>
          </p:txBody>
        </p:sp>
        <p:pic>
          <p:nvPicPr>
            <p:cNvPr id="2" name="Picture 1" descr="Screen Shot 2016-05-23 at 8.58.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692696"/>
              <a:ext cx="2130274" cy="1971116"/>
            </a:xfrm>
            <a:prstGeom prst="rect">
              <a:avLst/>
            </a:prstGeom>
          </p:spPr>
        </p:pic>
      </p:grpSp>
      <p:grpSp>
        <p:nvGrpSpPr>
          <p:cNvPr id="10" name="Group 9"/>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Weak Pedagogy</a:t>
              </a:r>
            </a:p>
            <a:p>
              <a:pPr algn="ctr"/>
              <a:r>
                <a:rPr lang="en-US" sz="2400" b="1" dirty="0"/>
                <a:t> </a:t>
              </a:r>
              <a:r>
                <a:rPr lang="en-US" sz="2400" b="1" dirty="0" smtClean="0"/>
                <a:t> </a:t>
              </a:r>
              <a:endParaRPr lang="en-US" dirty="0"/>
            </a:p>
            <a:p>
              <a:pPr algn="ctr"/>
              <a:r>
                <a:rPr lang="en-US" dirty="0" smtClean="0"/>
                <a:t>“</a:t>
              </a:r>
              <a:r>
                <a:rPr lang="en-US" b="1" dirty="0" smtClean="0"/>
                <a:t>In a review of the literature </a:t>
              </a:r>
              <a:r>
                <a:rPr lang="en-US" b="1" dirty="0" err="1" smtClean="0"/>
                <a:t>Hoadley</a:t>
              </a:r>
              <a:r>
                <a:rPr lang="en-US" b="1" dirty="0" smtClean="0"/>
                <a:t> (2016) finds that reading classroom practice is characterized by collective instruction or chorusing with little opportunity for reading &amp; writing</a:t>
              </a:r>
              <a:r>
                <a:rPr lang="en-US" dirty="0" smtClean="0"/>
                <a:t>”</a:t>
              </a:r>
              <a:endParaRPr lang="en-US" dirty="0"/>
            </a:p>
          </p:txBody>
        </p:sp>
        <p:pic>
          <p:nvPicPr>
            <p:cNvPr id="4" name="Picture 3" descr="Screen Shot 2016-05-23 at 9.12.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620688"/>
              <a:ext cx="2160381" cy="2276872"/>
            </a:xfrm>
            <a:prstGeom prst="rect">
              <a:avLst/>
            </a:prstGeom>
          </p:spPr>
        </p:pic>
      </p:grpSp>
      <p:grpSp>
        <p:nvGrpSpPr>
          <p:cNvPr id="5" name="Group 4"/>
          <p:cNvGrpSpPr/>
          <p:nvPr/>
        </p:nvGrpSpPr>
        <p:grpSpPr>
          <a:xfrm>
            <a:off x="0" y="1031750"/>
            <a:ext cx="3079273" cy="5538218"/>
            <a:chOff x="0" y="1031750"/>
            <a:chExt cx="3079273" cy="5538218"/>
          </a:xfrm>
        </p:grpSpPr>
        <p:pic>
          <p:nvPicPr>
            <p:cNvPr id="11" name="Picture 10" descr="Screen Shot 2016-05-23 at 8.36.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031750"/>
              <a:ext cx="2664296" cy="1372442"/>
            </a:xfrm>
            <a:prstGeom prst="rect">
              <a:avLst/>
            </a:prstGeom>
          </p:spPr>
        </p:pic>
        <p:sp>
          <p:nvSpPr>
            <p:cNvPr id="12" name="Rectangle 11"/>
            <p:cNvSpPr/>
            <p:nvPr/>
          </p:nvSpPr>
          <p:spPr>
            <a:xfrm>
              <a:off x="0" y="3501008"/>
              <a:ext cx="3079273" cy="3068960"/>
            </a:xfrm>
            <a:prstGeom prst="rect">
              <a:avLst/>
            </a:prstGeom>
            <a:solidFill>
              <a:srgbClr val="66CC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Gender Inequality</a:t>
              </a:r>
            </a:p>
            <a:p>
              <a:pPr algn="ctr"/>
              <a:endParaRPr lang="en-US" dirty="0"/>
            </a:p>
            <a:p>
              <a:pPr algn="ctr"/>
              <a:r>
                <a:rPr lang="en-US" dirty="0" smtClean="0"/>
                <a:t>“</a:t>
              </a:r>
              <a:r>
                <a:rPr lang="en-US" sz="2400" b="1" dirty="0" smtClean="0"/>
                <a:t>71% </a:t>
              </a:r>
              <a:r>
                <a:rPr lang="en-US" dirty="0" smtClean="0"/>
                <a:t>of school </a:t>
              </a:r>
              <a:r>
                <a:rPr lang="en-US" u="sng" dirty="0" smtClean="0"/>
                <a:t>teachers</a:t>
              </a:r>
              <a:r>
                <a:rPr lang="en-US" dirty="0" smtClean="0"/>
                <a:t> are women</a:t>
              </a:r>
            </a:p>
            <a:p>
              <a:pPr algn="ctr"/>
              <a:r>
                <a:rPr lang="en-US" sz="2400" b="1" dirty="0" smtClean="0"/>
                <a:t>36% </a:t>
              </a:r>
              <a:r>
                <a:rPr lang="en-US" dirty="0" smtClean="0"/>
                <a:t>of school </a:t>
              </a:r>
              <a:r>
                <a:rPr lang="en-US" u="sng" dirty="0" smtClean="0"/>
                <a:t>principals</a:t>
              </a:r>
              <a:r>
                <a:rPr lang="en-US" dirty="0" smtClean="0"/>
                <a:t> are women” (Wills, 2016)</a:t>
              </a:r>
              <a:endParaRPr lang="en-US" dirty="0"/>
            </a:p>
          </p:txBody>
        </p:sp>
      </p:grpSp>
    </p:spTree>
    <p:extLst>
      <p:ext uri="{BB962C8B-B14F-4D97-AF65-F5344CB8AC3E}">
        <p14:creationId xmlns:p14="http://schemas.microsoft.com/office/powerpoint/2010/main" val="4150737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6-09-23 at 7.40.4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60199" cy="6858000"/>
          </a:xfrm>
          <a:prstGeom prst="rect">
            <a:avLst/>
          </a:prstGeom>
        </p:spPr>
      </p:pic>
      <p:sp>
        <p:nvSpPr>
          <p:cNvPr id="7" name="TextBox 6"/>
          <p:cNvSpPr txBox="1"/>
          <p:nvPr/>
        </p:nvSpPr>
        <p:spPr>
          <a:xfrm>
            <a:off x="5931695" y="2239347"/>
            <a:ext cx="2792961" cy="2862323"/>
          </a:xfrm>
          <a:prstGeom prst="rect">
            <a:avLst/>
          </a:prstGeom>
          <a:solidFill>
            <a:srgbClr val="D9D9D9"/>
          </a:solidFill>
        </p:spPr>
        <p:txBody>
          <a:bodyPr wrap="square" rtlCol="0">
            <a:spAutoFit/>
          </a:bodyPr>
          <a:lstStyle/>
          <a:p>
            <a:pPr algn="ctr"/>
            <a:r>
              <a:rPr lang="en-US" sz="3600" b="1" dirty="0" smtClean="0"/>
              <a:t>Grade 5 unit counting</a:t>
            </a:r>
          </a:p>
          <a:p>
            <a:r>
              <a:rPr lang="en-US" dirty="0" smtClean="0"/>
              <a:t>Many students do not learn to move beyond a base-1 number system to a base-10 number system etc.</a:t>
            </a:r>
          </a:p>
          <a:p>
            <a:r>
              <a:rPr lang="en-US" dirty="0" smtClean="0"/>
              <a:t>(Eric Scholar)</a:t>
            </a:r>
            <a:endParaRPr lang="en-US" dirty="0"/>
          </a:p>
        </p:txBody>
      </p:sp>
    </p:spTree>
    <p:extLst>
      <p:ext uri="{BB962C8B-B14F-4D97-AF65-F5344CB8AC3E}">
        <p14:creationId xmlns:p14="http://schemas.microsoft.com/office/powerpoint/2010/main" val="24883709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23 at 7.41.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00"/>
            <a:ext cx="9144000" cy="5818909"/>
          </a:xfrm>
          <a:prstGeom prst="rect">
            <a:avLst/>
          </a:prstGeom>
        </p:spPr>
      </p:pic>
      <p:sp>
        <p:nvSpPr>
          <p:cNvPr id="5" name="TextBox 4"/>
          <p:cNvSpPr txBox="1"/>
          <p:nvPr/>
        </p:nvSpPr>
        <p:spPr>
          <a:xfrm>
            <a:off x="5146372" y="6326909"/>
            <a:ext cx="1697901" cy="369332"/>
          </a:xfrm>
          <a:prstGeom prst="rect">
            <a:avLst/>
          </a:prstGeom>
          <a:solidFill>
            <a:srgbClr val="D9D9D9"/>
          </a:solidFill>
        </p:spPr>
        <p:txBody>
          <a:bodyPr wrap="none" rtlCol="0">
            <a:spAutoFit/>
          </a:bodyPr>
          <a:lstStyle/>
          <a:p>
            <a:r>
              <a:rPr lang="en-US" dirty="0" smtClean="0"/>
              <a:t>Ref: Eric Scholar </a:t>
            </a:r>
            <a:endParaRPr lang="en-US" dirty="0"/>
          </a:p>
        </p:txBody>
      </p:sp>
    </p:spTree>
    <p:extLst>
      <p:ext uri="{BB962C8B-B14F-4D97-AF65-F5344CB8AC3E}">
        <p14:creationId xmlns:p14="http://schemas.microsoft.com/office/powerpoint/2010/main" val="97410194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74638"/>
            <a:ext cx="8229600" cy="706437"/>
          </a:xfrm>
        </p:spPr>
        <p:txBody>
          <a:bodyPr>
            <a:normAutofit fontScale="90000"/>
          </a:bodyPr>
          <a:lstStyle/>
          <a:p>
            <a:r>
              <a:rPr lang="en-US" sz="3200" b="1" dirty="0" smtClean="0">
                <a:solidFill>
                  <a:srgbClr val="800000"/>
                </a:solidFill>
                <a:latin typeface="Calibri" charset="0"/>
              </a:rPr>
              <a:t>Egregious Inequality</a:t>
            </a:r>
            <a:r>
              <a:rPr lang="en-US" sz="3200" dirty="0" smtClean="0">
                <a:latin typeface="Calibri" charset="0"/>
              </a:rPr>
              <a:t>: Bimodality– </a:t>
            </a:r>
            <a:r>
              <a:rPr lang="en-US" sz="3200" dirty="0">
                <a:latin typeface="Calibri" charset="0"/>
              </a:rPr>
              <a:t>indisputable fact</a:t>
            </a:r>
          </a:p>
        </p:txBody>
      </p:sp>
      <p:sp>
        <p:nvSpPr>
          <p:cNvPr id="4608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7538FC7-4BFA-DA48-8545-1C21EABA2818}" type="slidenum">
              <a:rPr lang="en-ZA" sz="1200">
                <a:solidFill>
                  <a:srgbClr val="898989"/>
                </a:solidFill>
                <a:ea typeface="MS PGothic" charset="0"/>
                <a:cs typeface="MS PGothic" charset="0"/>
              </a:rPr>
              <a:pPr eaLnBrk="1" hangingPunct="1"/>
              <a:t>37</a:t>
            </a:fld>
            <a:endParaRPr lang="en-ZA" sz="1200">
              <a:solidFill>
                <a:srgbClr val="898989"/>
              </a:solidFill>
              <a:ea typeface="MS PGothic" charset="0"/>
              <a:cs typeface="MS PGothic"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96975"/>
            <a:ext cx="2808288"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1196975"/>
            <a:ext cx="2735262" cy="198913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196975"/>
            <a:ext cx="2767013"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4076700"/>
            <a:ext cx="2671763" cy="212248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149725"/>
            <a:ext cx="2808288" cy="20478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2225" y="4149725"/>
            <a:ext cx="2520950"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Box 12"/>
          <p:cNvSpPr txBox="1">
            <a:spLocks noChangeArrowheads="1"/>
          </p:cNvSpPr>
          <p:nvPr/>
        </p:nvSpPr>
        <p:spPr bwMode="auto">
          <a:xfrm>
            <a:off x="250825" y="3573463"/>
            <a:ext cx="8713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ea typeface="MS PGothic" charset="0"/>
                <a:cs typeface="MS PGothic" charset="0"/>
              </a:rPr>
              <a:t>PIRLS / TIMSS / SACMEQ / NSES / ANA / Matric…  by Wealth / Language / Location / Dept…</a:t>
            </a:r>
          </a:p>
        </p:txBody>
      </p:sp>
    </p:spTree>
    <p:extLst>
      <p:ext uri="{BB962C8B-B14F-4D97-AF65-F5344CB8AC3E}">
        <p14:creationId xmlns:p14="http://schemas.microsoft.com/office/powerpoint/2010/main" val="249246709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60048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9.39.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8100"/>
            <a:ext cx="9144000" cy="4224584"/>
          </a:xfrm>
          <a:prstGeom prst="rect">
            <a:avLst/>
          </a:prstGeom>
        </p:spPr>
      </p:pic>
    </p:spTree>
    <p:extLst>
      <p:ext uri="{BB962C8B-B14F-4D97-AF65-F5344CB8AC3E}">
        <p14:creationId xmlns:p14="http://schemas.microsoft.com/office/powerpoint/2010/main" val="782058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276872"/>
            <a:ext cx="2314600" cy="2002234"/>
          </a:xfrm>
          <a:solidFill>
            <a:srgbClr val="66CCFF"/>
          </a:solidFill>
        </p:spPr>
        <p:txBody>
          <a:bodyPr>
            <a:normAutofit/>
          </a:bodyPr>
          <a:lstStyle/>
          <a:p>
            <a:r>
              <a:rPr lang="en-US" b="1" dirty="0" smtClean="0">
                <a:solidFill>
                  <a:srgbClr val="FFFFFF"/>
                </a:solidFill>
              </a:rPr>
              <a:t>Policy déjà vu</a:t>
            </a:r>
            <a:endParaRPr lang="en-US" b="1" dirty="0">
              <a:solidFill>
                <a:srgbClr val="FFFFFF"/>
              </a:solidFill>
            </a:endParaRPr>
          </a:p>
        </p:txBody>
      </p:sp>
      <p:sp>
        <p:nvSpPr>
          <p:cNvPr id="4" name="Content Placeholder 2"/>
          <p:cNvSpPr>
            <a:spLocks noGrp="1"/>
          </p:cNvSpPr>
          <p:nvPr>
            <p:ph idx="1"/>
          </p:nvPr>
        </p:nvSpPr>
        <p:spPr>
          <a:xfrm>
            <a:off x="3491880" y="476672"/>
            <a:ext cx="5338936" cy="6048672"/>
          </a:xfrm>
          <a:solidFill>
            <a:srgbClr val="66CCFF"/>
          </a:solidFill>
        </p:spPr>
        <p:txBody>
          <a:bodyPr>
            <a:normAutofit fontScale="92500" lnSpcReduction="20000"/>
          </a:bodyPr>
          <a:lstStyle/>
          <a:p>
            <a:pPr marL="0" indent="0">
              <a:buNone/>
            </a:pPr>
            <a:r>
              <a:rPr lang="en-US" sz="3900" b="1" dirty="0" smtClean="0">
                <a:solidFill>
                  <a:srgbClr val="FFFFFF"/>
                </a:solidFill>
              </a:rPr>
              <a:t>We’ve been on this rodeo before…</a:t>
            </a:r>
          </a:p>
          <a:p>
            <a:pPr marL="0" indent="0">
              <a:buNone/>
            </a:pPr>
            <a:endParaRPr lang="en-US" dirty="0" smtClean="0"/>
          </a:p>
          <a:p>
            <a:pPr marL="571500" indent="-514350">
              <a:buFont typeface="+mj-lt"/>
              <a:buAutoNum type="arabicPeriod"/>
            </a:pPr>
            <a:r>
              <a:rPr lang="en-US" sz="2000" b="1" dirty="0" smtClean="0"/>
              <a:t>National Reading Strategy</a:t>
            </a:r>
            <a:r>
              <a:rPr lang="en-US" sz="2000" dirty="0" smtClean="0"/>
              <a:t> (DBE, 2008) – </a:t>
            </a:r>
            <a:r>
              <a:rPr lang="en-US" sz="2000" dirty="0" err="1" smtClean="0"/>
              <a:t>Pandor</a:t>
            </a:r>
            <a:endParaRPr lang="en-US" sz="2000" dirty="0" smtClean="0"/>
          </a:p>
          <a:p>
            <a:pPr marL="571500" indent="-514350">
              <a:buFont typeface="+mj-lt"/>
              <a:buAutoNum type="arabicPeriod"/>
            </a:pPr>
            <a:r>
              <a:rPr lang="en-US" sz="2000" b="1" dirty="0" smtClean="0"/>
              <a:t>Teaching Reading in the Early Grades</a:t>
            </a:r>
            <a:r>
              <a:rPr lang="en-US" sz="2000" dirty="0" smtClean="0"/>
              <a:t>: A Teacher’s Handbooks (DBE, 2008)</a:t>
            </a:r>
          </a:p>
          <a:p>
            <a:pPr marL="571500" indent="-514350">
              <a:buFont typeface="+mj-lt"/>
              <a:buAutoNum type="arabicPeriod"/>
            </a:pPr>
            <a:r>
              <a:rPr lang="en-US" sz="2000" b="1" dirty="0" smtClean="0"/>
              <a:t>Western Cape Numeracy &amp; Literacy Strategy </a:t>
            </a:r>
            <a:r>
              <a:rPr lang="en-US" sz="2000" dirty="0" smtClean="0"/>
              <a:t>2006-2016 (WCED, 2006)</a:t>
            </a:r>
          </a:p>
          <a:p>
            <a:pPr marL="571500" indent="-514350">
              <a:buFont typeface="+mj-lt"/>
              <a:buAutoNum type="arabicPeriod"/>
            </a:pPr>
            <a:r>
              <a:rPr lang="en-US" sz="2000" b="1" dirty="0" smtClean="0"/>
              <a:t>Foundations for Learning Campaign</a:t>
            </a:r>
            <a:r>
              <a:rPr lang="en-US" sz="2000" dirty="0" smtClean="0"/>
              <a:t> (DBE, 2008)</a:t>
            </a:r>
          </a:p>
          <a:p>
            <a:pPr marL="571500" indent="-514350">
              <a:buFont typeface="+mj-lt"/>
              <a:buAutoNum type="arabicPeriod"/>
            </a:pPr>
            <a:r>
              <a:rPr lang="en-US" sz="2000" b="1" dirty="0" smtClean="0"/>
              <a:t>Gauteng Primary Literacy Strategy </a:t>
            </a:r>
            <a:r>
              <a:rPr lang="en-US" sz="2000" dirty="0" smtClean="0"/>
              <a:t>2010-2014 (GDE, 2010)</a:t>
            </a:r>
          </a:p>
          <a:p>
            <a:pPr marL="571500" indent="-514350">
              <a:buFont typeface="+mj-lt"/>
              <a:buAutoNum type="arabicPeriod"/>
            </a:pPr>
            <a:r>
              <a:rPr lang="en-US" sz="2000" b="1" dirty="0" smtClean="0"/>
              <a:t>Systematic Method for Reading Success</a:t>
            </a:r>
            <a:r>
              <a:rPr lang="en-US" sz="2000" dirty="0" smtClean="0"/>
              <a:t> (Hollingsworth &amp; Gains, 2009)</a:t>
            </a:r>
          </a:p>
          <a:p>
            <a:pPr marL="571500" indent="-514350">
              <a:buFont typeface="+mj-lt"/>
              <a:buAutoNum type="arabicPeriod"/>
            </a:pPr>
            <a:r>
              <a:rPr lang="en-US" sz="2000" b="1" dirty="0" smtClean="0"/>
              <a:t>Western Cape Living Labs Schools </a:t>
            </a:r>
            <a:r>
              <a:rPr lang="en-US" sz="2000" dirty="0" smtClean="0"/>
              <a:t>(WCED, 2015)</a:t>
            </a:r>
          </a:p>
          <a:p>
            <a:pPr marL="571500" indent="-514350">
              <a:buFont typeface="+mj-lt"/>
              <a:buAutoNum type="arabicPeriod"/>
            </a:pPr>
            <a:r>
              <a:rPr lang="en-US" sz="2000" b="1" dirty="0" smtClean="0"/>
              <a:t>Drop Everything &amp; Read Campaign</a:t>
            </a:r>
          </a:p>
          <a:p>
            <a:pPr marL="571500" indent="-514350">
              <a:buFont typeface="+mj-lt"/>
              <a:buAutoNum type="arabicPeriod"/>
            </a:pPr>
            <a:endParaRPr lang="en-US" sz="2000" dirty="0" smtClean="0"/>
          </a:p>
          <a:p>
            <a:pPr marL="57150" indent="0" algn="ctr">
              <a:buNone/>
            </a:pPr>
            <a:r>
              <a:rPr lang="en-US" sz="1400" i="1" dirty="0" smtClean="0"/>
              <a:t>(See PSPPD Report (2016) for full discussion of previous reading initiatives)</a:t>
            </a:r>
          </a:p>
          <a:p>
            <a:pPr marL="571500" indent="-514350">
              <a:buFont typeface="+mj-lt"/>
              <a:buAutoNum type="arabicPeriod"/>
            </a:pPr>
            <a:endParaRPr lang="en-US" sz="2000" dirty="0" smtClean="0"/>
          </a:p>
          <a:p>
            <a:pPr marL="971550" lvl="1" indent="-514350">
              <a:buFont typeface="+mj-lt"/>
              <a:buAutoNum type="arabicPeriod"/>
            </a:pPr>
            <a:endParaRPr lang="en-US" sz="2000" dirty="0"/>
          </a:p>
        </p:txBody>
      </p:sp>
    </p:spTree>
    <p:extLst>
      <p:ext uri="{BB962C8B-B14F-4D97-AF65-F5344CB8AC3E}">
        <p14:creationId xmlns:p14="http://schemas.microsoft.com/office/powerpoint/2010/main" val="3655957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What do primary school mathematics teachers know about mathematics? </a:t>
            </a:r>
            <a:r>
              <a:rPr lang="en-ZA" sz="2000" dirty="0" smtClean="0"/>
              <a:t>(</a:t>
            </a:r>
            <a:r>
              <a:rPr lang="en-ZA" sz="2000" dirty="0"/>
              <a:t>Spaull &amp; Venkat, </a:t>
            </a:r>
            <a:r>
              <a:rPr lang="en-ZA" sz="2000" dirty="0" smtClean="0"/>
              <a:t>2015)</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sp>
        <p:nvSpPr>
          <p:cNvPr id="6" name="Rectangle 5"/>
          <p:cNvSpPr/>
          <p:nvPr/>
        </p:nvSpPr>
        <p:spPr>
          <a:xfrm>
            <a:off x="467544" y="1628800"/>
            <a:ext cx="8136904" cy="523220"/>
          </a:xfrm>
          <a:prstGeom prst="rect">
            <a:avLst/>
          </a:prstGeom>
        </p:spPr>
        <p:txBody>
          <a:bodyPr wrap="square">
            <a:spAutoFit/>
          </a:bodyPr>
          <a:lstStyle/>
          <a:p>
            <a:r>
              <a:rPr lang="en-ZA" sz="1400" b="1" dirty="0"/>
              <a:t>Figure 1: Proportion of South African grade 6 mathematics teachers by content knowledge (CK) group - SACMEQ 2007 (with 95% confidence interval) [401 Gr6 maths teachers]</a:t>
            </a:r>
            <a:endParaRPr lang="en-ZA" sz="1400" b="1" dirty="0"/>
          </a:p>
        </p:txBody>
      </p:sp>
      <p:graphicFrame>
        <p:nvGraphicFramePr>
          <p:cNvPr id="8" name="Chart 7"/>
          <p:cNvGraphicFramePr/>
          <p:nvPr>
            <p:extLst>
              <p:ext uri="{D42A27DB-BD31-4B8C-83A1-F6EECF244321}">
                <p14:modId xmlns:p14="http://schemas.microsoft.com/office/powerpoint/2010/main" val="1198606062"/>
              </p:ext>
            </p:extLst>
          </p:nvPr>
        </p:nvGraphicFramePr>
        <p:xfrm>
          <a:off x="539552" y="2152020"/>
          <a:ext cx="8064896" cy="41838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91765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991448169"/>
              </p:ext>
            </p:extLst>
          </p:nvPr>
        </p:nvGraphicFramePr>
        <p:xfrm>
          <a:off x="4499992" y="1916832"/>
          <a:ext cx="4645992" cy="42484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3651813921"/>
              </p:ext>
            </p:extLst>
          </p:nvPr>
        </p:nvGraphicFramePr>
        <p:xfrm>
          <a:off x="467544"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78702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1366889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659101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252507538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1" y="300808"/>
            <a:ext cx="8229600" cy="1143000"/>
          </a:xfrm>
          <a:solidFill>
            <a:srgbClr val="00FF00"/>
          </a:solidFill>
        </p:spPr>
        <p:txBody>
          <a:bodyPr>
            <a:normAutofit fontScale="90000"/>
          </a:bodyPr>
          <a:lstStyle/>
          <a:p>
            <a:r>
              <a:rPr lang="en-US" dirty="0" smtClean="0"/>
              <a:t>Province…SACMEQ III Reading (Gr6)</a:t>
            </a:r>
            <a:endParaRPr lang="en-US" dirty="0"/>
          </a:p>
        </p:txBody>
      </p:sp>
      <p:pic>
        <p:nvPicPr>
          <p:cNvPr id="3" name="Picture 2" descr="HRANGEBAR - SACMEQ III Reading Performance Distribution for South Africa, by Region.e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88" y="1718264"/>
            <a:ext cx="8603813" cy="4557030"/>
          </a:xfrm>
          <a:prstGeom prst="rect">
            <a:avLst/>
          </a:prstGeom>
        </p:spPr>
      </p:pic>
      <p:grpSp>
        <p:nvGrpSpPr>
          <p:cNvPr id="15" name="Group 14"/>
          <p:cNvGrpSpPr/>
          <p:nvPr/>
        </p:nvGrpSpPr>
        <p:grpSpPr>
          <a:xfrm>
            <a:off x="4561559" y="1576216"/>
            <a:ext cx="1368256" cy="1133117"/>
            <a:chOff x="4561559" y="1576216"/>
            <a:chExt cx="1368256" cy="1133117"/>
          </a:xfrm>
        </p:grpSpPr>
        <p:cxnSp>
          <p:nvCxnSpPr>
            <p:cNvPr id="10" name="Straight Arrow Connector 9"/>
            <p:cNvCxnSpPr/>
            <p:nvPr/>
          </p:nvCxnSpPr>
          <p:spPr>
            <a:xfrm flipH="1">
              <a:off x="5010821" y="1576216"/>
              <a:ext cx="918994" cy="284096"/>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4561559" y="1768399"/>
              <a:ext cx="334180" cy="94093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4446475" y="4998748"/>
            <a:ext cx="1368257" cy="511123"/>
            <a:chOff x="4446475" y="4998748"/>
            <a:chExt cx="1368257" cy="511123"/>
          </a:xfrm>
        </p:grpSpPr>
        <p:cxnSp>
          <p:nvCxnSpPr>
            <p:cNvPr id="12" name="Straight Arrow Connector 11"/>
            <p:cNvCxnSpPr/>
            <p:nvPr/>
          </p:nvCxnSpPr>
          <p:spPr>
            <a:xfrm flipH="1">
              <a:off x="4895738" y="4998748"/>
              <a:ext cx="918994" cy="284096"/>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4446475" y="5055816"/>
              <a:ext cx="449263" cy="4540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081175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2933</TotalTime>
  <Words>3142</Words>
  <Application>Microsoft Macintosh PowerPoint</Application>
  <PresentationFormat>On-screen Show (4:3)</PresentationFormat>
  <Paragraphs>344</Paragraphs>
  <Slides>46</Slides>
  <Notes>9</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PSPPD &amp; Zenex Report Launch</vt:lpstr>
      <vt:lpstr>What do we know about education in SA?</vt:lpstr>
      <vt:lpstr>Low Quality: Student performance in SA</vt:lpstr>
      <vt:lpstr>Low capacity: teachers cannot teach what they do not know</vt:lpstr>
      <vt:lpstr>Egregious inequality: 2 systems</vt:lpstr>
      <vt:lpstr>NSES Question 42 NSES followed about 15000 students (266 schools) and tested them in Grade 3 (2007), Grade 4 (2008) and Grade 5 (2009). </vt:lpstr>
      <vt:lpstr>Egregious inequality: Insurmountable Learning Deficits</vt:lpstr>
      <vt:lpstr>PowerPoint Presentation</vt:lpstr>
      <vt:lpstr>Qualifications by age (birth cohort), Census 2011 (Van der Berg, 2013)</vt:lpstr>
      <vt:lpstr>PowerPoint Presentation</vt:lpstr>
      <vt:lpstr>PowerPoint Presentation</vt:lpstr>
      <vt:lpstr>PowerPoint Presentation</vt:lpstr>
      <vt:lpstr>PowerPoint Presentation</vt:lpstr>
      <vt:lpstr>PSPPD &amp; Zenex Report Launch</vt:lpstr>
      <vt:lpstr>PowerPoint Presentation</vt:lpstr>
      <vt:lpstr>PowerPoint Presentation</vt:lpstr>
      <vt:lpstr>PowerPoint Presentation</vt:lpstr>
      <vt:lpstr>PowerPoint Presentation</vt:lpstr>
      <vt:lpstr>PowerPoint Presentation</vt:lpstr>
      <vt:lpstr>It all comes back to reading</vt:lpstr>
      <vt:lpstr>Do children in English or Afrikaans LOLT schools learn to read?</vt:lpstr>
      <vt:lpstr>What % of students learn to read in any language?</vt:lpstr>
      <vt:lpstr>What does this look like in reality?</vt:lpstr>
      <vt:lpstr>PowerPoint Presentation</vt:lpstr>
      <vt:lpstr>What does this look like in reality?</vt:lpstr>
      <vt:lpstr>Main Conclusions</vt:lpstr>
      <vt:lpstr>What Can AG Orbis Foundation do about this?</vt:lpstr>
      <vt:lpstr>We know how to teach reading</vt:lpstr>
      <vt:lpstr>Course outlined developed…</vt:lpstr>
      <vt:lpstr>Teaching Reading (&amp; Writing) in FP</vt:lpstr>
      <vt:lpstr>PowerPoint Presentation</vt:lpstr>
      <vt:lpstr>PowerPoint Presentation</vt:lpstr>
      <vt:lpstr>PowerPoint Presentation</vt:lpstr>
      <vt:lpstr>PowerPoint Presentation</vt:lpstr>
      <vt:lpstr>PowerPoint Presentation</vt:lpstr>
      <vt:lpstr>Egregious Inequality: Bimodality– indisputable fact</vt:lpstr>
      <vt:lpstr>PowerPoint Presentation</vt:lpstr>
      <vt:lpstr>PowerPoint Presentation</vt:lpstr>
      <vt:lpstr>Policy déjà vu</vt:lpstr>
      <vt:lpstr>What do primary school mathematics teachers know about mathematics? (Spaull &amp; Venkat, 2015)</vt:lpstr>
      <vt:lpstr>SADTU membership</vt:lpstr>
      <vt:lpstr>PowerPoint Presentation</vt:lpstr>
      <vt:lpstr>Higher education in perspective</vt:lpstr>
      <vt:lpstr>Gustafsson, 2011 – When &amp; how WP</vt:lpstr>
      <vt:lpstr>Province…SACMEQ III Reading (Gr6)</vt:lpstr>
    </vt:vector>
  </TitlesOfParts>
  <Company>Allan Gray Orbis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Coetzee</dc:creator>
  <cp:lastModifiedBy>Nic</cp:lastModifiedBy>
  <cp:revision>71</cp:revision>
  <dcterms:created xsi:type="dcterms:W3CDTF">2016-03-17T04:48:50Z</dcterms:created>
  <dcterms:modified xsi:type="dcterms:W3CDTF">2016-09-23T15:18:49Z</dcterms:modified>
</cp:coreProperties>
</file>