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82" r:id="rId2"/>
    <p:sldId id="284" r:id="rId3"/>
    <p:sldId id="286" r:id="rId4"/>
    <p:sldId id="313" r:id="rId5"/>
    <p:sldId id="312" r:id="rId6"/>
    <p:sldId id="287" r:id="rId7"/>
    <p:sldId id="285" r:id="rId8"/>
    <p:sldId id="289" r:id="rId9"/>
    <p:sldId id="290" r:id="rId10"/>
    <p:sldId id="295" r:id="rId11"/>
    <p:sldId id="297" r:id="rId12"/>
    <p:sldId id="296" r:id="rId13"/>
    <p:sldId id="307" r:id="rId14"/>
    <p:sldId id="317" r:id="rId15"/>
    <p:sldId id="291" r:id="rId16"/>
    <p:sldId id="316" r:id="rId17"/>
    <p:sldId id="314" r:id="rId18"/>
    <p:sldId id="318" r:id="rId19"/>
    <p:sldId id="298" r:id="rId20"/>
    <p:sldId id="322" r:id="rId21"/>
    <p:sldId id="300" r:id="rId22"/>
    <p:sldId id="292" r:id="rId23"/>
    <p:sldId id="303" r:id="rId24"/>
    <p:sldId id="302" r:id="rId25"/>
    <p:sldId id="324" r:id="rId26"/>
    <p:sldId id="325" r:id="rId27"/>
    <p:sldId id="320" r:id="rId28"/>
    <p:sldId id="301" r:id="rId29"/>
    <p:sldId id="283" r:id="rId30"/>
    <p:sldId id="319" r:id="rId31"/>
    <p:sldId id="326" r:id="rId32"/>
    <p:sldId id="308" r:id="rId33"/>
    <p:sldId id="310" r:id="rId34"/>
    <p:sldId id="311" r:id="rId35"/>
    <p:sldId id="321" r:id="rId36"/>
    <p:sldId id="293" r:id="rId37"/>
    <p:sldId id="288" r:id="rId38"/>
    <p:sldId id="304" r:id="rId39"/>
    <p:sldId id="305" r:id="rId40"/>
    <p:sldId id="306"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80"/>
    <a:srgbClr val="00BB00"/>
    <a:srgbClr val="C40063"/>
    <a:srgbClr val="F04FFF"/>
    <a:srgbClr val="FFD722"/>
    <a:srgbClr val="00FF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3" autoAdjust="0"/>
    <p:restoredTop sz="93338" autoAdjust="0"/>
  </p:normalViewPr>
  <p:slideViewPr>
    <p:cSldViewPr snapToGrid="0" snapToObjects="1">
      <p:cViewPr>
        <p:scale>
          <a:sx n="130" d="100"/>
          <a:sy n="130" d="100"/>
        </p:scale>
        <p:origin x="712" y="-2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Users/nicspaull/Dropbox/Journal%20articles/Gender%20and%20higher-ed/FemaleHEI/Tables/(TABLE)%20HEI%20flows%20by%20gender%20and%20ra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094423859597"/>
          <c:y val="0.0643013431230278"/>
          <c:w val="0.780356159561468"/>
          <c:h val="0.828204220442608"/>
        </c:manualLayout>
      </c:layout>
      <c:barChart>
        <c:barDir val="col"/>
        <c:grouping val="clustered"/>
        <c:varyColors val="0"/>
        <c:ser>
          <c:idx val="0"/>
          <c:order val="0"/>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Sheet1!$D$4:$D$8</c:f>
              <c:strCache>
                <c:ptCount val="5"/>
                <c:pt idx="0">
                  <c:v>Reaching Matric (2008)</c:v>
                </c:pt>
                <c:pt idx="1">
                  <c:v>Attaining Bachelor Passes</c:v>
                </c:pt>
                <c:pt idx="2">
                  <c:v>Accessing Higher Education</c:v>
                </c:pt>
                <c:pt idx="3">
                  <c:v>Completing any UG Qualification</c:v>
                </c:pt>
                <c:pt idx="4">
                  <c:v>Completing an UG Degree</c:v>
                </c:pt>
              </c:strCache>
            </c:strRef>
          </c:cat>
          <c:val>
            <c:numRef>
              <c:f>Sheet1!$E$4:$E$8</c:f>
              <c:numCache>
                <c:formatCode>0%</c:formatCode>
                <c:ptCount val="5"/>
                <c:pt idx="0">
                  <c:v>0.17</c:v>
                </c:pt>
                <c:pt idx="1">
                  <c:v>0.27</c:v>
                </c:pt>
                <c:pt idx="2">
                  <c:v>0.34</c:v>
                </c:pt>
                <c:pt idx="3">
                  <c:v>0.56</c:v>
                </c:pt>
                <c:pt idx="4">
                  <c:v>0.66</c:v>
                </c:pt>
              </c:numCache>
            </c:numRef>
          </c:val>
        </c:ser>
        <c:dLbls>
          <c:showLegendKey val="0"/>
          <c:showVal val="0"/>
          <c:showCatName val="0"/>
          <c:showSerName val="0"/>
          <c:showPercent val="0"/>
          <c:showBubbleSize val="0"/>
        </c:dLbls>
        <c:gapWidth val="219"/>
        <c:overlap val="-27"/>
        <c:axId val="-1952359248"/>
        <c:axId val="-1952404432"/>
      </c:barChart>
      <c:catAx>
        <c:axId val="-195235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charset="0"/>
                <a:ea typeface="Arial" charset="0"/>
                <a:cs typeface="Arial" charset="0"/>
              </a:defRPr>
            </a:pPr>
            <a:endParaRPr lang="en-US"/>
          </a:p>
        </c:txPr>
        <c:crossAx val="-1952404432"/>
        <c:crosses val="autoZero"/>
        <c:auto val="1"/>
        <c:lblAlgn val="ctr"/>
        <c:lblOffset val="100"/>
        <c:noMultiLvlLbl val="0"/>
      </c:catAx>
      <c:valAx>
        <c:axId val="-1952404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23592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70229962976"/>
          <c:y val="0.0765957446808511"/>
          <c:w val="0.8382372981523"/>
          <c:h val="0.830843524878539"/>
        </c:manualLayout>
      </c:layout>
      <c:scatterChart>
        <c:scatterStyle val="lineMarker"/>
        <c:varyColors val="0"/>
        <c:ser>
          <c:idx val="0"/>
          <c:order val="0"/>
          <c:tx>
            <c:strRef>
              <c:f>sheet1!$P$17</c:f>
              <c:strCache>
                <c:ptCount val="1"/>
                <c:pt idx="0">
                  <c:v>Male</c:v>
                </c:pt>
              </c:strCache>
            </c:strRef>
          </c:tx>
          <c:spPr>
            <a:ln w="31750" cap="rnd">
              <a:noFill/>
              <a:round/>
            </a:ln>
            <a:effectLst/>
          </c:spPr>
          <c:marker>
            <c:symbol val="circle"/>
            <c:size val="16"/>
            <c:spPr>
              <a:solidFill>
                <a:srgbClr val="00B0F0"/>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1"/>
            <c:showSerName val="1"/>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sheet1!$P$18:$P$21</c:f>
              <c:numCache>
                <c:formatCode>0%</c:formatCode>
                <c:ptCount val="4"/>
                <c:pt idx="0">
                  <c:v>0.0348029153091395</c:v>
                </c:pt>
                <c:pt idx="1">
                  <c:v>0.0511101543760379</c:v>
                </c:pt>
                <c:pt idx="2">
                  <c:v>0.158131176999102</c:v>
                </c:pt>
                <c:pt idx="3">
                  <c:v>0.226628763165253</c:v>
                </c:pt>
              </c:numCache>
            </c:numRef>
          </c:yVal>
          <c:smooth val="0"/>
        </c:ser>
        <c:ser>
          <c:idx val="1"/>
          <c:order val="1"/>
          <c:tx>
            <c:strRef>
              <c:f>sheet1!$Q$17</c:f>
              <c:strCache>
                <c:ptCount val="1"/>
                <c:pt idx="0">
                  <c:v>Female</c:v>
                </c:pt>
              </c:strCache>
            </c:strRef>
          </c:tx>
          <c:spPr>
            <a:ln w="31750" cap="rnd">
              <a:noFill/>
              <a:round/>
            </a:ln>
            <a:effectLst/>
          </c:spPr>
          <c:marker>
            <c:symbol val="circle"/>
            <c:size val="16"/>
            <c:spPr>
              <a:solidFill>
                <a:srgbClr val="92D050"/>
              </a:solidFill>
              <a:ln w="9525">
                <a:solidFill>
                  <a:schemeClr val="tx1"/>
                </a:solidFill>
              </a:ln>
              <a:effectLst/>
            </c:spPr>
          </c:marker>
          <c:dLbls>
            <c:dLbl>
              <c:idx val="3"/>
              <c:layout>
                <c:manualLayout>
                  <c:x val="-0.0189955782500043"/>
                  <c:y val="-0.0440456967870457"/>
                </c:manualLayout>
              </c:layout>
              <c:dLblPos val="r"/>
              <c:showLegendKey val="0"/>
              <c:showVal val="1"/>
              <c:showCatName val="1"/>
              <c:showSerName val="1"/>
              <c:showPercent val="0"/>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1"/>
            <c:showSerName val="1"/>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sheet1!$Q$18:$Q$21</c:f>
              <c:numCache>
                <c:formatCode>0%</c:formatCode>
                <c:ptCount val="4"/>
                <c:pt idx="0">
                  <c:v>0.0496196320979367</c:v>
                </c:pt>
                <c:pt idx="1">
                  <c:v>0.0841915085817525</c:v>
                </c:pt>
                <c:pt idx="2">
                  <c:v>0.258526997340733</c:v>
                </c:pt>
                <c:pt idx="3">
                  <c:v>0.329611738971928</c:v>
                </c:pt>
              </c:numCache>
            </c:numRef>
          </c:yVal>
          <c:smooth val="0"/>
        </c:ser>
        <c:dLbls>
          <c:showLegendKey val="0"/>
          <c:showVal val="0"/>
          <c:showCatName val="0"/>
          <c:showSerName val="0"/>
          <c:showPercent val="0"/>
          <c:showBubbleSize val="0"/>
        </c:dLbls>
        <c:axId val="-2009955392"/>
        <c:axId val="-1946448656"/>
      </c:scatterChart>
      <c:valAx>
        <c:axId val="-2009955392"/>
        <c:scaling>
          <c:orientation val="minMax"/>
        </c:scaling>
        <c:delete val="1"/>
        <c:axPos val="b"/>
        <c:majorTickMark val="none"/>
        <c:minorTickMark val="none"/>
        <c:tickLblPos val="nextTo"/>
        <c:crossAx val="-1946448656"/>
        <c:crosses val="autoZero"/>
        <c:crossBetween val="midCat"/>
      </c:valAx>
      <c:valAx>
        <c:axId val="-1946448656"/>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 of matric cohort attaining undergraduate</a:t>
                </a:r>
                <a:r>
                  <a:rPr lang="en-US" sz="1800" baseline="0"/>
                  <a:t> degrees</a:t>
                </a:r>
                <a:endParaRPr lang="en-US" sz="1800"/>
              </a:p>
            </c:rich>
          </c:tx>
          <c:layout>
            <c:manualLayout>
              <c:xMode val="edge"/>
              <c:yMode val="edge"/>
              <c:x val="0.0139001494358504"/>
              <c:y val="0.17045774961115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995539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900FFE-CFCD-FE40-8493-9748ABB8C08F}" type="datetimeFigureOut">
              <a:rPr lang="en-US" smtClean="0"/>
              <a:t>8/30/17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4AC02F-2A30-6147-A0ED-A36E450F1C51}" type="slidenum">
              <a:rPr lang="en-US" smtClean="0"/>
              <a:t>‹#›</a:t>
            </a:fld>
            <a:endParaRPr lang="en-US"/>
          </a:p>
        </p:txBody>
      </p:sp>
    </p:spTree>
    <p:extLst>
      <p:ext uri="{BB962C8B-B14F-4D97-AF65-F5344CB8AC3E}">
        <p14:creationId xmlns:p14="http://schemas.microsoft.com/office/powerpoint/2010/main" val="31441828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324600" y="5815471"/>
            <a:ext cx="2133600" cy="365125"/>
          </a:xfrm>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8827585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8/30/17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839319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40B48B-EFE3-6F44-9280-5937AF0D80B6}" type="datetimeFigureOut">
              <a:rPr lang="en-US" smtClean="0"/>
              <a:t>8/30/17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92655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40B48B-EFE3-6F44-9280-5937AF0D80B6}" type="datetimeFigureOut">
              <a:rPr lang="en-US" smtClean="0"/>
              <a:t>8/30/17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186626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40B48B-EFE3-6F44-9280-5937AF0D80B6}" type="datetimeFigureOut">
              <a:rPr lang="en-US" smtClean="0"/>
              <a:t>8/30/17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409248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40B48B-EFE3-6F44-9280-5937AF0D80B6}" type="datetimeFigureOut">
              <a:rPr lang="en-US" smtClean="0"/>
              <a:t>8/30/17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968172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40B48B-EFE3-6F44-9280-5937AF0D80B6}" type="datetimeFigureOut">
              <a:rPr lang="en-US" smtClean="0"/>
              <a:t>8/30/17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20699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0B48B-EFE3-6F44-9280-5937AF0D80B6}" type="datetimeFigureOut">
              <a:rPr lang="en-US" smtClean="0"/>
              <a:t>8/30/17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227498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0B48B-EFE3-6F44-9280-5937AF0D80B6}" type="datetimeFigureOut">
              <a:rPr lang="en-US" smtClean="0"/>
              <a:t>8/30/17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880243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00700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9990041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0B48B-EFE3-6F44-9280-5937AF0D80B6}" type="datetimeFigureOut">
              <a:rPr lang="en-US" smtClean="0"/>
              <a:t>8/30/17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896DE-126E-4E4C-BD2E-44D7105D530B}" type="slidenum">
              <a:rPr lang="en-US" smtClean="0"/>
              <a:t>‹#›</a:t>
            </a:fld>
            <a:endParaRPr lang="en-US"/>
          </a:p>
        </p:txBody>
      </p:sp>
      <p:pic>
        <p:nvPicPr>
          <p:cNvPr id="8" name="Picture 11"/>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666"/>
          <a:stretch/>
        </p:blipFill>
        <p:spPr bwMode="auto">
          <a:xfrm>
            <a:off x="7045945" y="6308725"/>
            <a:ext cx="1640855" cy="5201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253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 Id="rId3" Type="http://schemas.openxmlformats.org/officeDocument/2006/relationships/image" Target="../media/image8.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 Id="rId3" Type="http://schemas.openxmlformats.org/officeDocument/2006/relationships/image" Target="../media/image16.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139766" y="1699327"/>
            <a:ext cx="3645646" cy="3052414"/>
          </a:xfrm>
          <a:prstGeom prst="roundRect">
            <a:avLst>
              <a:gd name="adj" fmla="val 8932"/>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The ‘Martha Effect’: </a:t>
            </a:r>
          </a:p>
          <a:p>
            <a:pPr algn="ctr"/>
            <a:r>
              <a:rPr lang="en-US" dirty="0" smtClean="0">
                <a:solidFill>
                  <a:schemeClr val="bg1"/>
                </a:solidFill>
              </a:rPr>
              <a:t>The Compounding Female Advantage in South African Higher Education</a:t>
            </a:r>
          </a:p>
          <a:p>
            <a:pPr algn="ctr"/>
            <a:endParaRPr lang="en-US" sz="800" dirty="0" smtClean="0">
              <a:solidFill>
                <a:schemeClr val="bg1"/>
              </a:solidFill>
            </a:endParaRPr>
          </a:p>
          <a:p>
            <a:pPr algn="ctr"/>
            <a:r>
              <a:rPr lang="en-US" sz="1600" b="1" dirty="0" err="1" smtClean="0">
                <a:solidFill>
                  <a:srgbClr val="000000"/>
                </a:solidFill>
              </a:rPr>
              <a:t>Dr</a:t>
            </a:r>
            <a:r>
              <a:rPr lang="en-US" sz="1600" b="1" dirty="0" smtClean="0">
                <a:solidFill>
                  <a:srgbClr val="000000"/>
                </a:solidFill>
              </a:rPr>
              <a:t> Hendrik van </a:t>
            </a:r>
            <a:r>
              <a:rPr lang="en-US" sz="1600" b="1" dirty="0" err="1" smtClean="0">
                <a:solidFill>
                  <a:srgbClr val="000000"/>
                </a:solidFill>
              </a:rPr>
              <a:t>Broekhuizen</a:t>
            </a:r>
            <a:endParaRPr lang="en-US" sz="1600" b="1" dirty="0" smtClean="0">
              <a:solidFill>
                <a:srgbClr val="000000"/>
              </a:solidFill>
            </a:endParaRPr>
          </a:p>
          <a:p>
            <a:pPr algn="ctr"/>
            <a:r>
              <a:rPr lang="en-US" sz="1600" b="1" dirty="0" err="1" smtClean="0">
                <a:solidFill>
                  <a:srgbClr val="000000"/>
                </a:solidFill>
              </a:rPr>
              <a:t>Dr</a:t>
            </a:r>
            <a:r>
              <a:rPr lang="en-US" sz="1600" b="1" dirty="0" smtClean="0">
                <a:solidFill>
                  <a:srgbClr val="000000"/>
                </a:solidFill>
              </a:rPr>
              <a:t> </a:t>
            </a:r>
            <a:r>
              <a:rPr lang="en-US" sz="1600" b="1" dirty="0">
                <a:solidFill>
                  <a:srgbClr val="000000"/>
                </a:solidFill>
              </a:rPr>
              <a:t>Nicholas Spaull </a:t>
            </a:r>
            <a:r>
              <a:rPr lang="en-US" sz="1600" dirty="0">
                <a:solidFill>
                  <a:srgbClr val="000000"/>
                </a:solidFill>
              </a:rPr>
              <a:t/>
            </a:r>
            <a:br>
              <a:rPr lang="en-US" sz="1600" dirty="0">
                <a:solidFill>
                  <a:srgbClr val="000000"/>
                </a:solidFill>
              </a:rPr>
            </a:br>
            <a:r>
              <a:rPr lang="en-US" sz="1200" dirty="0" smtClean="0">
                <a:solidFill>
                  <a:srgbClr val="000000"/>
                </a:solidFill>
              </a:rPr>
              <a:t>RESEP, Stellenbosch University</a:t>
            </a:r>
            <a:endParaRPr lang="en-US" sz="1200" i="1" dirty="0" smtClean="0">
              <a:solidFill>
                <a:srgbClr val="000000"/>
              </a:solidFill>
            </a:endParaRPr>
          </a:p>
          <a:p>
            <a:pPr algn="ctr"/>
            <a:r>
              <a:rPr lang="en-US" sz="1200" i="1" dirty="0" smtClean="0">
                <a:solidFill>
                  <a:srgbClr val="000000"/>
                </a:solidFill>
              </a:rPr>
              <a:t>ESSA2017 30 </a:t>
            </a:r>
            <a:r>
              <a:rPr lang="en-US" sz="1200" i="1" dirty="0" smtClean="0">
                <a:solidFill>
                  <a:srgbClr val="000000"/>
                </a:solidFill>
              </a:rPr>
              <a:t>Aug </a:t>
            </a:r>
            <a:r>
              <a:rPr lang="en-US" sz="1200" i="1" dirty="0" smtClean="0">
                <a:solidFill>
                  <a:srgbClr val="000000"/>
                </a:solidFill>
              </a:rPr>
              <a:t>2017</a:t>
            </a:r>
            <a:endParaRPr lang="en-US" sz="1200" i="1" dirty="0" smtClean="0">
              <a:solidFill>
                <a:srgbClr val="000000"/>
              </a:solidFill>
            </a:endParaRPr>
          </a:p>
        </p:txBody>
      </p:sp>
      <p:sp>
        <p:nvSpPr>
          <p:cNvPr id="7" name="Rectangle 6"/>
          <p:cNvSpPr/>
          <p:nvPr/>
        </p:nvSpPr>
        <p:spPr>
          <a:xfrm>
            <a:off x="-142319" y="1184516"/>
            <a:ext cx="9447796" cy="153282"/>
          </a:xfrm>
          <a:prstGeom prst="rect">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40848" y="5233318"/>
            <a:ext cx="9688644" cy="153282"/>
          </a:xfrm>
          <a:prstGeom prst="rect">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1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66"/>
          <a:stretch/>
        </p:blipFill>
        <p:spPr bwMode="auto">
          <a:xfrm>
            <a:off x="5634162" y="5818954"/>
            <a:ext cx="1759793" cy="5578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8" descr="logostackleft300.jpg"/>
          <p:cNvPicPr/>
          <p:nvPr/>
        </p:nvPicPr>
        <p:blipFill>
          <a:blip r:embed="rId3" cstate="print"/>
          <a:srcRect/>
          <a:stretch>
            <a:fillRect/>
          </a:stretch>
        </p:blipFill>
        <p:spPr bwMode="auto">
          <a:xfrm>
            <a:off x="2235888" y="5751518"/>
            <a:ext cx="2088232" cy="692697"/>
          </a:xfrm>
          <a:prstGeom prst="rect">
            <a:avLst/>
          </a:prstGeom>
          <a:noFill/>
          <a:ln w="9525">
            <a:noFill/>
            <a:miter lim="800000"/>
            <a:headEnd/>
            <a:tailEnd/>
          </a:ln>
        </p:spPr>
      </p:pic>
      <p:sp>
        <p:nvSpPr>
          <p:cNvPr id="10" name="TextBox 9"/>
          <p:cNvSpPr txBox="1"/>
          <p:nvPr/>
        </p:nvSpPr>
        <p:spPr>
          <a:xfrm>
            <a:off x="5985271" y="6262308"/>
            <a:ext cx="3762842" cy="717253"/>
          </a:xfrm>
          <a:prstGeom prst="rect">
            <a:avLst/>
          </a:prstGeom>
          <a:solidFill>
            <a:schemeClr val="bg1"/>
          </a:solidFill>
        </p:spPr>
        <p:txBody>
          <a:bodyPr wrap="square" rtlCol="0">
            <a:spAutoFit/>
          </a:bodyPr>
          <a:lstStyle/>
          <a:p>
            <a:endParaRPr lang="en-US" dirty="0"/>
          </a:p>
        </p:txBody>
      </p:sp>
      <p:pic>
        <p:nvPicPr>
          <p:cNvPr id="2" name="Picture 1"/>
          <p:cNvPicPr>
            <a:picLocks noChangeAspect="1"/>
          </p:cNvPicPr>
          <p:nvPr/>
        </p:nvPicPr>
        <p:blipFill>
          <a:blip r:embed="rId4"/>
          <a:stretch>
            <a:fillRect/>
          </a:stretch>
        </p:blipFill>
        <p:spPr>
          <a:xfrm>
            <a:off x="734359" y="1716441"/>
            <a:ext cx="3543167" cy="3035300"/>
          </a:xfrm>
          <a:prstGeom prst="rect">
            <a:avLst/>
          </a:prstGeom>
        </p:spPr>
      </p:pic>
    </p:spTree>
    <p:extLst>
      <p:ext uri="{BB962C8B-B14F-4D97-AF65-F5344CB8AC3E}">
        <p14:creationId xmlns:p14="http://schemas.microsoft.com/office/powerpoint/2010/main" val="3084658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High-level findings</a:t>
            </a:r>
            <a:endParaRPr lang="en-US" b="1" dirty="0">
              <a:solidFill>
                <a:schemeClr val="bg1"/>
              </a:solidFill>
            </a:endParaRPr>
          </a:p>
        </p:txBody>
      </p:sp>
      <p:graphicFrame>
        <p:nvGraphicFramePr>
          <p:cNvPr id="4" name="Chart 3"/>
          <p:cNvGraphicFramePr/>
          <p:nvPr>
            <p:extLst>
              <p:ext uri="{D42A27DB-BD31-4B8C-83A1-F6EECF244321}">
                <p14:modId xmlns:p14="http://schemas.microsoft.com/office/powerpoint/2010/main" val="1420353223"/>
              </p:ext>
            </p:extLst>
          </p:nvPr>
        </p:nvGraphicFramePr>
        <p:xfrm>
          <a:off x="571500" y="2382519"/>
          <a:ext cx="7572375" cy="447548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57200" y="1417638"/>
            <a:ext cx="8401050" cy="923330"/>
          </a:xfrm>
          <a:prstGeom prst="rect">
            <a:avLst/>
          </a:prstGeom>
        </p:spPr>
        <p:txBody>
          <a:bodyPr wrap="square">
            <a:spAutoFit/>
          </a:bodyPr>
          <a:lstStyle/>
          <a:p>
            <a:pPr algn="just">
              <a:spcAft>
                <a:spcPts val="0"/>
              </a:spcAft>
            </a:pPr>
            <a:r>
              <a:rPr lang="en-US" b="1" dirty="0">
                <a:latin typeface="Arial" charset="0"/>
                <a:ea typeface="Calibri" charset="0"/>
              </a:rPr>
              <a:t>Figure 1</a:t>
            </a:r>
            <a:r>
              <a:rPr lang="en-US" dirty="0">
                <a:latin typeface="Arial" charset="0"/>
                <a:ea typeface="Calibri" charset="0"/>
              </a:rPr>
              <a:t>: The percentage more females than males from the 2008 NSC Cohort (N=112,402) attaining higher education outcomes (2009-2014) (For corresponding figures see Table 1)</a:t>
            </a:r>
            <a:endParaRPr lang="en-US" sz="2800" dirty="0">
              <a:effectLst/>
              <a:latin typeface="Times New Roman" charset="0"/>
              <a:ea typeface="Calibri" charset="0"/>
            </a:endParaRPr>
          </a:p>
        </p:txBody>
      </p:sp>
    </p:spTree>
    <p:extLst>
      <p:ext uri="{BB962C8B-B14F-4D97-AF65-F5344CB8AC3E}">
        <p14:creationId xmlns:p14="http://schemas.microsoft.com/office/powerpoint/2010/main" val="4819152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Literature</a:t>
            </a:r>
            <a:endParaRPr lang="en-US" b="1" dirty="0">
              <a:solidFill>
                <a:schemeClr val="bg1"/>
              </a:solidFill>
            </a:endParaRPr>
          </a:p>
        </p:txBody>
      </p:sp>
      <p:sp>
        <p:nvSpPr>
          <p:cNvPr id="3" name="Content Placeholder 2"/>
          <p:cNvSpPr>
            <a:spLocks noGrp="1"/>
          </p:cNvSpPr>
          <p:nvPr>
            <p:ph idx="1"/>
          </p:nvPr>
        </p:nvSpPr>
        <p:spPr/>
        <p:txBody>
          <a:bodyPr>
            <a:normAutofit fontScale="92500"/>
          </a:bodyPr>
          <a:lstStyle/>
          <a:p>
            <a:r>
              <a:rPr lang="en-US" b="1" dirty="0" smtClean="0"/>
              <a:t>58</a:t>
            </a:r>
            <a:r>
              <a:rPr lang="en-US" b="1" dirty="0"/>
              <a:t>%</a:t>
            </a:r>
            <a:r>
              <a:rPr lang="en-US" dirty="0"/>
              <a:t> of bachelor’s degrees were awarded to women in </a:t>
            </a:r>
            <a:r>
              <a:rPr lang="en-US" dirty="0" smtClean="0"/>
              <a:t>OECD countries in 2014 (35 countries)</a:t>
            </a:r>
          </a:p>
          <a:p>
            <a:pPr lvl="1"/>
            <a:r>
              <a:rPr lang="en-US" sz="2400" dirty="0" smtClean="0"/>
              <a:t>European </a:t>
            </a:r>
            <a:r>
              <a:rPr lang="en-US" sz="2400" dirty="0"/>
              <a:t>Union (60</a:t>
            </a:r>
            <a:r>
              <a:rPr lang="en-US" sz="2400" dirty="0" smtClean="0"/>
              <a:t>%)</a:t>
            </a:r>
          </a:p>
          <a:p>
            <a:pPr lvl="1"/>
            <a:r>
              <a:rPr lang="en-US" sz="2400" dirty="0" smtClean="0"/>
              <a:t>South </a:t>
            </a:r>
            <a:r>
              <a:rPr lang="en-US" sz="2400" dirty="0"/>
              <a:t>Africa (61%) (OECD, 2016: 71</a:t>
            </a:r>
            <a:r>
              <a:rPr lang="en-US" sz="2400" dirty="0" smtClean="0"/>
              <a:t>).</a:t>
            </a:r>
          </a:p>
          <a:p>
            <a:r>
              <a:rPr lang="en-US" dirty="0" smtClean="0"/>
              <a:t>Over 1985-2005 there was a </a:t>
            </a:r>
            <a:r>
              <a:rPr lang="en-US" b="1" dirty="0" smtClean="0"/>
              <a:t>20% increase </a:t>
            </a:r>
            <a:r>
              <a:rPr lang="en-US" dirty="0" smtClean="0"/>
              <a:t>in % of women in higher education </a:t>
            </a:r>
            <a:r>
              <a:rPr lang="en-US" sz="2200" dirty="0" smtClean="0"/>
              <a:t>(Vincent-</a:t>
            </a:r>
            <a:r>
              <a:rPr lang="en-US" sz="2200" dirty="0" err="1" smtClean="0"/>
              <a:t>Lancrin</a:t>
            </a:r>
            <a:r>
              <a:rPr lang="en-US" sz="2200" dirty="0" smtClean="0"/>
              <a:t> (2008) (46%-55%)</a:t>
            </a:r>
          </a:p>
          <a:p>
            <a:r>
              <a:rPr lang="en-US" dirty="0" smtClean="0"/>
              <a:t>In US driven by </a:t>
            </a:r>
            <a:r>
              <a:rPr lang="en-US" b="1" dirty="0" smtClean="0"/>
              <a:t>changing </a:t>
            </a:r>
            <a:r>
              <a:rPr lang="en-US" b="1" dirty="0"/>
              <a:t>gender norms </a:t>
            </a:r>
            <a:r>
              <a:rPr lang="en-US" dirty="0"/>
              <a:t>and rising female expectations of </a:t>
            </a:r>
            <a:r>
              <a:rPr lang="en-US" b="1" dirty="0"/>
              <a:t>labor force participation </a:t>
            </a:r>
            <a:r>
              <a:rPr lang="en-US" sz="2200" dirty="0" smtClean="0"/>
              <a:t>(</a:t>
            </a:r>
            <a:r>
              <a:rPr lang="en-US" sz="2200" dirty="0"/>
              <a:t>see also </a:t>
            </a:r>
            <a:r>
              <a:rPr lang="en-US" sz="2200" dirty="0" err="1"/>
              <a:t>Diprete</a:t>
            </a:r>
            <a:r>
              <a:rPr lang="en-US" sz="2200" dirty="0"/>
              <a:t> &amp; </a:t>
            </a:r>
            <a:r>
              <a:rPr lang="en-US" sz="2200" dirty="0" err="1"/>
              <a:t>Buchmann</a:t>
            </a:r>
            <a:r>
              <a:rPr lang="en-US" sz="2200" dirty="0"/>
              <a:t>, 2006; Goldin, 2006).</a:t>
            </a:r>
            <a:endParaRPr lang="en-US" sz="2200" dirty="0"/>
          </a:p>
        </p:txBody>
      </p:sp>
    </p:spTree>
    <p:extLst>
      <p:ext uri="{BB962C8B-B14F-4D97-AF65-F5344CB8AC3E}">
        <p14:creationId xmlns:p14="http://schemas.microsoft.com/office/powerpoint/2010/main" val="12251107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Literature</a:t>
            </a:r>
            <a:endParaRPr lang="en-US" b="1" dirty="0">
              <a:solidFill>
                <a:schemeClr val="bg1"/>
              </a:solidFill>
            </a:endParaRPr>
          </a:p>
        </p:txBody>
      </p:sp>
      <p:sp>
        <p:nvSpPr>
          <p:cNvPr id="3" name="Content Placeholder 2"/>
          <p:cNvSpPr>
            <a:spLocks noGrp="1"/>
          </p:cNvSpPr>
          <p:nvPr>
            <p:ph idx="1"/>
          </p:nvPr>
        </p:nvSpPr>
        <p:spPr/>
        <p:txBody>
          <a:bodyPr>
            <a:normAutofit fontScale="77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u="sng" dirty="0" smtClean="0"/>
              <a:t>Reasons for the increase?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514350" lvl="0" indent="-514350" defTabSz="914400">
              <a:spcBef>
                <a:spcPts val="0"/>
              </a:spcBef>
              <a:buFont typeface="+mj-lt"/>
              <a:buAutoNum type="arabicPeriod"/>
            </a:pPr>
            <a:r>
              <a:rPr lang="en-US" dirty="0"/>
              <a:t>H</a:t>
            </a:r>
            <a:r>
              <a:rPr lang="en-US" dirty="0" smtClean="0"/>
              <a:t>igher </a:t>
            </a:r>
            <a:r>
              <a:rPr lang="en-US" dirty="0"/>
              <a:t>female </a:t>
            </a:r>
            <a:r>
              <a:rPr lang="en-US" b="1" dirty="0"/>
              <a:t>post-secondary expectations </a:t>
            </a:r>
            <a:r>
              <a:rPr lang="en-US" sz="2200" dirty="0"/>
              <a:t>(Fortin et al., 2014; OECD 2015</a:t>
            </a:r>
            <a:r>
              <a:rPr lang="en-US" sz="2200" dirty="0" smtClean="0"/>
              <a:t>) </a:t>
            </a:r>
          </a:p>
          <a:p>
            <a:pPr marL="514350" lvl="0" indent="-514350" defTabSz="914400">
              <a:spcBef>
                <a:spcPts val="0"/>
              </a:spcBef>
              <a:buFont typeface="+mj-lt"/>
              <a:buAutoNum type="arabicPeriod"/>
            </a:pPr>
            <a:endParaRPr lang="en-US" sz="2200" dirty="0" smtClean="0"/>
          </a:p>
          <a:p>
            <a:pPr marL="514350" lvl="0" indent="-514350" defTabSz="914400">
              <a:spcBef>
                <a:spcPts val="0"/>
              </a:spcBef>
              <a:buFont typeface="+mj-lt"/>
              <a:buAutoNum type="arabicPeriod"/>
            </a:pPr>
            <a:r>
              <a:rPr lang="en-US" dirty="0" smtClean="0"/>
              <a:t>Superior </a:t>
            </a:r>
            <a:r>
              <a:rPr lang="en-US" b="1" dirty="0"/>
              <a:t>pre-university achievement </a:t>
            </a:r>
            <a:r>
              <a:rPr lang="en-US" sz="2200" dirty="0"/>
              <a:t>(Conger &amp; Long, 2010; </a:t>
            </a:r>
            <a:r>
              <a:rPr lang="en-US" sz="2200" dirty="0" err="1"/>
              <a:t>Ewert</a:t>
            </a:r>
            <a:r>
              <a:rPr lang="en-US" sz="2200" dirty="0"/>
              <a:t>, 2010</a:t>
            </a:r>
            <a:r>
              <a:rPr lang="en-US" sz="2200" dirty="0" smtClean="0"/>
              <a:t>)</a:t>
            </a:r>
            <a:r>
              <a:rPr lang="en-US" dirty="0" smtClean="0"/>
              <a:t> </a:t>
            </a:r>
          </a:p>
          <a:p>
            <a:pPr marL="514350" lvl="0" indent="-514350" defTabSz="914400">
              <a:spcBef>
                <a:spcPts val="0"/>
              </a:spcBef>
              <a:buFont typeface="+mj-lt"/>
              <a:buAutoNum type="arabicPeriod"/>
            </a:pPr>
            <a:endParaRPr lang="en-US" dirty="0"/>
          </a:p>
          <a:p>
            <a:pPr marL="514350" lvl="0" indent="-514350" defTabSz="914400">
              <a:spcBef>
                <a:spcPts val="0"/>
              </a:spcBef>
              <a:buFont typeface="+mj-lt"/>
              <a:buAutoNum type="arabicPeriod"/>
            </a:pPr>
            <a:r>
              <a:rPr lang="en-US" dirty="0"/>
              <a:t>D</a:t>
            </a:r>
            <a:r>
              <a:rPr lang="en-US" dirty="0" smtClean="0"/>
              <a:t>ifferent </a:t>
            </a:r>
            <a:r>
              <a:rPr lang="en-US" dirty="0"/>
              <a:t>choices in </a:t>
            </a:r>
            <a:r>
              <a:rPr lang="en-US" b="1" dirty="0"/>
              <a:t>fields of study </a:t>
            </a:r>
            <a:r>
              <a:rPr lang="en-US" dirty="0"/>
              <a:t>between men and women </a:t>
            </a:r>
            <a:r>
              <a:rPr lang="en-US" sz="2200" dirty="0"/>
              <a:t>(Charles &amp; Bradley, 2002; </a:t>
            </a:r>
            <a:r>
              <a:rPr lang="en-US" sz="2200" dirty="0" err="1"/>
              <a:t>Alon</a:t>
            </a:r>
            <a:r>
              <a:rPr lang="en-US" sz="2200" dirty="0"/>
              <a:t> &amp; </a:t>
            </a:r>
            <a:r>
              <a:rPr lang="en-US" sz="2200" dirty="0" err="1"/>
              <a:t>Gelbgiser</a:t>
            </a:r>
            <a:r>
              <a:rPr lang="en-US" sz="2200" dirty="0"/>
              <a:t>, 2011). </a:t>
            </a:r>
            <a:endParaRPr lang="en-US" sz="2200" dirty="0" smtClean="0"/>
          </a:p>
          <a:p>
            <a:pPr marL="514350" lvl="0" indent="-514350" defTabSz="914400">
              <a:spcBef>
                <a:spcPts val="0"/>
              </a:spcBef>
              <a:buFont typeface="+mj-lt"/>
              <a:buAutoNum type="arabicPeriod"/>
            </a:pPr>
            <a:endParaRPr lang="en-US" sz="2200" dirty="0" smtClean="0"/>
          </a:p>
          <a:p>
            <a:pPr marL="514350" lvl="0" indent="-514350" defTabSz="914400">
              <a:spcBef>
                <a:spcPts val="0"/>
              </a:spcBef>
              <a:buFont typeface="+mj-lt"/>
              <a:buAutoNum type="arabicPeriod"/>
            </a:pPr>
            <a:r>
              <a:rPr lang="en-US" dirty="0"/>
              <a:t>F</a:t>
            </a:r>
            <a:r>
              <a:rPr lang="en-US" dirty="0" smtClean="0"/>
              <a:t>emales </a:t>
            </a:r>
            <a:r>
              <a:rPr lang="en-US" dirty="0"/>
              <a:t>have </a:t>
            </a:r>
            <a:r>
              <a:rPr lang="en-US" b="1" u="sng" dirty="0"/>
              <a:t>more and/or better </a:t>
            </a:r>
            <a:r>
              <a:rPr lang="en-US" b="1" u="sng" dirty="0" smtClean="0"/>
              <a:t>non-cognitive* </a:t>
            </a:r>
            <a:r>
              <a:rPr lang="en-US" b="1" u="sng" dirty="0"/>
              <a:t>skills</a:t>
            </a:r>
            <a:r>
              <a:rPr lang="en-US" u="sng" dirty="0"/>
              <a:t> </a:t>
            </a:r>
            <a:r>
              <a:rPr lang="en-US" dirty="0"/>
              <a:t>and thus have lower ‘total costs’ for education</a:t>
            </a:r>
            <a:r>
              <a:rPr lang="en-US" dirty="0"/>
              <a:t> </a:t>
            </a:r>
            <a:r>
              <a:rPr lang="en-US" sz="2600" dirty="0" smtClean="0"/>
              <a:t>(Becker et al., 2010), Heckman </a:t>
            </a:r>
            <a:r>
              <a:rPr lang="en-US" sz="2600" dirty="0"/>
              <a:t>et al., 2006: 420; Jacob, 2002; Duckworth &amp; Seligman, 2005). </a:t>
            </a:r>
            <a:endParaRPr lang="en-US" sz="2600" dirty="0"/>
          </a:p>
        </p:txBody>
      </p:sp>
      <p:sp>
        <p:nvSpPr>
          <p:cNvPr id="4" name="Rectangle 3"/>
          <p:cNvSpPr/>
          <p:nvPr/>
        </p:nvSpPr>
        <p:spPr>
          <a:xfrm>
            <a:off x="1000124" y="6047115"/>
            <a:ext cx="5900738" cy="523220"/>
          </a:xfrm>
          <a:prstGeom prst="rect">
            <a:avLst/>
          </a:prstGeom>
        </p:spPr>
        <p:txBody>
          <a:bodyPr wrap="square">
            <a:spAutoFit/>
          </a:bodyPr>
          <a:lstStyle/>
          <a:p>
            <a:r>
              <a:rPr lang="en-US" sz="1400" i="1" dirty="0" smtClean="0">
                <a:latin typeface="Arial" charset="0"/>
                <a:ea typeface="Calibri" charset="0"/>
              </a:rPr>
              <a:t>*Self-control</a:t>
            </a:r>
            <a:r>
              <a:rPr lang="en-US" sz="1400" i="1" dirty="0">
                <a:latin typeface="Arial" charset="0"/>
                <a:ea typeface="Calibri" charset="0"/>
              </a:rPr>
              <a:t>, self-motivation, dependability, sociability, perceptions of self-worth, locus of control, time-preference and delayed gratification </a:t>
            </a:r>
            <a:endParaRPr lang="en-US" sz="1400" i="1" dirty="0"/>
          </a:p>
        </p:txBody>
      </p:sp>
      <p:sp>
        <p:nvSpPr>
          <p:cNvPr id="5" name="Rounded Rectangle 4"/>
          <p:cNvSpPr/>
          <p:nvPr/>
        </p:nvSpPr>
        <p:spPr>
          <a:xfrm>
            <a:off x="4214813" y="2114550"/>
            <a:ext cx="4643437" cy="3571875"/>
          </a:xfrm>
          <a:prstGeom prst="roundRect">
            <a:avLst/>
          </a:prstGeom>
          <a:solidFill>
            <a:srgbClr val="00B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While this is interesting and important, this is </a:t>
            </a:r>
            <a:r>
              <a:rPr lang="en-US" sz="2800" b="1" u="sng" dirty="0" smtClean="0"/>
              <a:t>NOT the focus of this paper. </a:t>
            </a:r>
            <a:r>
              <a:rPr lang="en-US" sz="2800" b="1" dirty="0" smtClean="0"/>
              <a:t>We want to measure it not explain it.</a:t>
            </a:r>
            <a:endParaRPr lang="en-US" sz="2800" b="1" dirty="0"/>
          </a:p>
        </p:txBody>
      </p:sp>
    </p:spTree>
    <p:extLst>
      <p:ext uri="{BB962C8B-B14F-4D97-AF65-F5344CB8AC3E}">
        <p14:creationId xmlns:p14="http://schemas.microsoft.com/office/powerpoint/2010/main" val="9722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Data</a:t>
            </a:r>
            <a:endParaRPr lang="en-US" b="1" dirty="0">
              <a:solidFill>
                <a:schemeClr val="bg1"/>
              </a:solidFill>
            </a:endParaRPr>
          </a:p>
        </p:txBody>
      </p:sp>
      <p:sp>
        <p:nvSpPr>
          <p:cNvPr id="3" name="Content Placeholder 2"/>
          <p:cNvSpPr>
            <a:spLocks noGrp="1"/>
          </p:cNvSpPr>
          <p:nvPr>
            <p:ph idx="1"/>
          </p:nvPr>
        </p:nvSpPr>
        <p:spPr>
          <a:xfrm>
            <a:off x="457200" y="1417638"/>
            <a:ext cx="8229600" cy="5168900"/>
          </a:xfrm>
        </p:spPr>
        <p:txBody>
          <a:bodyPr>
            <a:normAutofit fontScale="70000" lnSpcReduction="20000"/>
          </a:bodyPr>
          <a:lstStyle/>
          <a:p>
            <a:pPr marL="0" lvl="0" indent="0" algn="just" defTabSz="914400">
              <a:spcBef>
                <a:spcPts val="0"/>
              </a:spcBef>
              <a:buNone/>
            </a:pPr>
            <a:r>
              <a:rPr lang="en-US" b="1" dirty="0"/>
              <a:t>W</a:t>
            </a:r>
            <a:r>
              <a:rPr lang="en-US" b="1" dirty="0" smtClean="0"/>
              <a:t>e </a:t>
            </a:r>
            <a:r>
              <a:rPr lang="en-US" b="1" dirty="0"/>
              <a:t>use population-wide panel data to follow every South African student from the 2008 cohort as they enter into and progress through university, following them for six years (N=112,402</a:t>
            </a:r>
            <a:r>
              <a:rPr lang="en-US" b="1" dirty="0" smtClean="0"/>
              <a:t>).</a:t>
            </a:r>
          </a:p>
          <a:p>
            <a:pPr marL="0" lvl="0" indent="0" defTabSz="914400">
              <a:spcBef>
                <a:spcPts val="0"/>
              </a:spcBef>
              <a:buNone/>
            </a:pPr>
            <a:endParaRPr lang="en-US" b="1" dirty="0"/>
          </a:p>
          <a:p>
            <a:pPr marL="514350" lvl="0" indent="-514350" defTabSz="914400">
              <a:spcBef>
                <a:spcPts val="0"/>
              </a:spcBef>
              <a:buAutoNum type="arabicParenBoth"/>
            </a:pPr>
            <a:r>
              <a:rPr lang="en-US" b="1" dirty="0" smtClean="0"/>
              <a:t>Matric 2008: </a:t>
            </a:r>
            <a:r>
              <a:rPr lang="en-US" dirty="0" smtClean="0"/>
              <a:t>The </a:t>
            </a:r>
            <a:r>
              <a:rPr lang="en-US" dirty="0"/>
              <a:t>2008 National Senior Certificate (NSC) examinations data from the Department of Basic Education South Africa. This contains learner-level unit-record information for all grade 12 learners in South Africa who wrote the matric exam in 2008 (</a:t>
            </a:r>
            <a:r>
              <a:rPr lang="en-US" dirty="0">
                <a:solidFill>
                  <a:srgbClr val="FF0000"/>
                </a:solidFill>
              </a:rPr>
              <a:t>561,667 learners</a:t>
            </a:r>
            <a:r>
              <a:rPr lang="en-US" dirty="0"/>
              <a:t>); and </a:t>
            </a:r>
            <a:endParaRPr lang="en-US" dirty="0" smtClean="0"/>
          </a:p>
          <a:p>
            <a:pPr marL="514350" lvl="0" indent="-514350" defTabSz="914400">
              <a:spcBef>
                <a:spcPts val="0"/>
              </a:spcBef>
              <a:buAutoNum type="arabicParenBoth"/>
            </a:pPr>
            <a:r>
              <a:rPr lang="en-US" b="1" dirty="0" smtClean="0"/>
              <a:t>HEMIS 2009-2014: </a:t>
            </a:r>
            <a:r>
              <a:rPr lang="en-US" dirty="0" smtClean="0"/>
              <a:t>Data </a:t>
            </a:r>
            <a:r>
              <a:rPr lang="en-US" dirty="0"/>
              <a:t>on university outcomes for all learners who then accessed any type of higher education between 2009 and 2014 (</a:t>
            </a:r>
            <a:r>
              <a:rPr lang="en-US" dirty="0">
                <a:solidFill>
                  <a:srgbClr val="FF0000"/>
                </a:solidFill>
              </a:rPr>
              <a:t>112,402 learners</a:t>
            </a:r>
            <a:r>
              <a:rPr lang="en-US" dirty="0"/>
              <a:t>), sourced from the Higher Education Management Information System (HEMIS) of the Department of Higher Education and Training South Africa (DHET). </a:t>
            </a:r>
            <a:endParaRPr lang="en-US" dirty="0" smtClean="0"/>
          </a:p>
          <a:p>
            <a:pPr marL="514350" lvl="0" indent="-514350" defTabSz="914400">
              <a:spcBef>
                <a:spcPts val="0"/>
              </a:spcBef>
              <a:buAutoNum type="arabicParenBoth"/>
            </a:pPr>
            <a:endParaRPr lang="en-US" dirty="0"/>
          </a:p>
          <a:p>
            <a:pPr marL="0" lvl="0" indent="0" defTabSz="914400">
              <a:spcBef>
                <a:spcPts val="0"/>
              </a:spcBef>
              <a:buNone/>
            </a:pPr>
            <a:r>
              <a:rPr lang="en-US" sz="2600" i="1" dirty="0" smtClean="0"/>
              <a:t>If this is not a sample why are there standard errors? We see the 2008 matric cohort as a sample of all matric cohorts (and also we think there may be some measurement error)</a:t>
            </a:r>
          </a:p>
        </p:txBody>
      </p:sp>
    </p:spTree>
    <p:extLst>
      <p:ext uri="{BB962C8B-B14F-4D97-AF65-F5344CB8AC3E}">
        <p14:creationId xmlns:p14="http://schemas.microsoft.com/office/powerpoint/2010/main" val="576515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solidFill>
            <a:srgbClr val="FF0080"/>
          </a:solidFill>
        </p:spPr>
        <p:txBody>
          <a:bodyPr>
            <a:normAutofit/>
          </a:bodyPr>
          <a:lstStyle/>
          <a:p>
            <a:r>
              <a:rPr lang="en-US" b="1" dirty="0" smtClean="0">
                <a:solidFill>
                  <a:schemeClr val="bg1"/>
                </a:solidFill>
              </a:rPr>
              <a:t>School-level differences by gender</a:t>
            </a:r>
            <a:br>
              <a:rPr lang="en-US" b="1" dirty="0" smtClean="0">
                <a:solidFill>
                  <a:schemeClr val="bg1"/>
                </a:solidFill>
              </a:rPr>
            </a:br>
            <a:r>
              <a:rPr lang="en-US" sz="3600" i="1" dirty="0" smtClean="0">
                <a:solidFill>
                  <a:schemeClr val="bg1"/>
                </a:solidFill>
              </a:rPr>
              <a:t>Dropout and progression</a:t>
            </a:r>
            <a:endParaRPr lang="en-US" sz="3600" i="1" dirty="0">
              <a:solidFill>
                <a:schemeClr val="bg1"/>
              </a:solidFill>
            </a:endParaRPr>
          </a:p>
        </p:txBody>
      </p:sp>
      <p:sp>
        <p:nvSpPr>
          <p:cNvPr id="4" name="Content Placeholder 2"/>
          <p:cNvSpPr>
            <a:spLocks noGrp="1"/>
          </p:cNvSpPr>
          <p:nvPr>
            <p:ph idx="1"/>
          </p:nvPr>
        </p:nvSpPr>
        <p:spPr>
          <a:xfrm>
            <a:off x="457200" y="1600200"/>
            <a:ext cx="8229600" cy="4525963"/>
          </a:xfrm>
        </p:spPr>
        <p:txBody>
          <a:bodyPr>
            <a:normAutofit lnSpcReduction="10000"/>
          </a:bodyPr>
          <a:lstStyle/>
          <a:p>
            <a:pPr marL="0" indent="0" algn="just">
              <a:buNone/>
            </a:pPr>
            <a:r>
              <a:rPr lang="en-US" sz="2200" u="sng" dirty="0" smtClean="0"/>
              <a:t>Western Cape longitudinal data:</a:t>
            </a:r>
          </a:p>
          <a:p>
            <a:pPr algn="just"/>
            <a:r>
              <a:rPr lang="en-US" sz="2200" dirty="0" smtClean="0"/>
              <a:t>Lam </a:t>
            </a:r>
            <a:r>
              <a:rPr lang="en-US" sz="2200" dirty="0"/>
              <a:t>et al (2010: 3) find that “girls move through school faster than boys, with </a:t>
            </a:r>
            <a:r>
              <a:rPr lang="en-US" sz="2200" b="1" dirty="0"/>
              <a:t>female schooling exceeding male schooling by about one full grade</a:t>
            </a:r>
            <a:r>
              <a:rPr lang="en-US" sz="2200" dirty="0"/>
              <a:t> among recent African cohorts who have finished schooling</a:t>
            </a:r>
            <a:r>
              <a:rPr lang="en-US" sz="2200" dirty="0" smtClean="0"/>
              <a:t>.”</a:t>
            </a:r>
          </a:p>
          <a:p>
            <a:pPr algn="just"/>
            <a:endParaRPr lang="en-US" sz="2200" dirty="0" smtClean="0"/>
          </a:p>
          <a:p>
            <a:pPr algn="just"/>
            <a:r>
              <a:rPr lang="en-US" sz="2200" dirty="0"/>
              <a:t>Van </a:t>
            </a:r>
            <a:r>
              <a:rPr lang="en-US" sz="2200" dirty="0" err="1"/>
              <a:t>Wyk</a:t>
            </a:r>
            <a:r>
              <a:rPr lang="en-US" sz="2200" dirty="0"/>
              <a:t> et al (2017: 20) use administrative data and follow all grade six learners in the Western Cape (N=77,633) over the period 2007-2013. They find that </a:t>
            </a:r>
            <a:r>
              <a:rPr lang="en-US" sz="2200" b="1" dirty="0"/>
              <a:t>males are 29% more likely to have dropped out of school by 2013 </a:t>
            </a:r>
            <a:r>
              <a:rPr lang="en-US" sz="2200" dirty="0"/>
              <a:t>compared to their female counterparts (male dropout rate: 47,8%, female dropout rate: 36,7%). </a:t>
            </a:r>
            <a:endParaRPr lang="en-US" sz="2200" dirty="0" smtClean="0"/>
          </a:p>
          <a:p>
            <a:pPr algn="just"/>
            <a:r>
              <a:rPr lang="en-US" sz="2200" dirty="0" smtClean="0"/>
              <a:t>See also Perry (2003)</a:t>
            </a:r>
            <a:endParaRPr lang="en-US" sz="2200" dirty="0"/>
          </a:p>
          <a:p>
            <a:pPr algn="just"/>
            <a:endParaRPr lang="en-US" dirty="0"/>
          </a:p>
          <a:p>
            <a:pPr algn="just"/>
            <a:endParaRPr lang="en-US" dirty="0"/>
          </a:p>
        </p:txBody>
      </p:sp>
    </p:spTree>
    <p:extLst>
      <p:ext uri="{BB962C8B-B14F-4D97-AF65-F5344CB8AC3E}">
        <p14:creationId xmlns:p14="http://schemas.microsoft.com/office/powerpoint/2010/main" val="3631510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a:solidFill>
                  <a:schemeClr val="bg1"/>
                </a:solidFill>
              </a:rPr>
              <a:t>School-level differences by gender</a:t>
            </a:r>
            <a:br>
              <a:rPr lang="en-US" b="1" dirty="0">
                <a:solidFill>
                  <a:schemeClr val="bg1"/>
                </a:solidFill>
              </a:rPr>
            </a:br>
            <a:r>
              <a:rPr lang="en-US" sz="3600" i="1" dirty="0" smtClean="0">
                <a:solidFill>
                  <a:schemeClr val="bg1"/>
                </a:solidFill>
              </a:rPr>
              <a:t>Achievement in cross-national assessments</a:t>
            </a:r>
            <a:endParaRPr lang="en-US" b="1"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519" y="1427982"/>
            <a:ext cx="7250961" cy="5430018"/>
          </a:xfrm>
          <a:prstGeom prst="rect">
            <a:avLst/>
          </a:prstGeom>
        </p:spPr>
      </p:pic>
    </p:spTree>
    <p:extLst>
      <p:ext uri="{BB962C8B-B14F-4D97-AF65-F5344CB8AC3E}">
        <p14:creationId xmlns:p14="http://schemas.microsoft.com/office/powerpoint/2010/main" val="1493937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a:solidFill>
                  <a:schemeClr val="bg1"/>
                </a:solidFill>
              </a:rPr>
              <a:t>School-level differences by gender</a:t>
            </a:r>
            <a:br>
              <a:rPr lang="en-US" b="1" dirty="0">
                <a:solidFill>
                  <a:schemeClr val="bg1"/>
                </a:solidFill>
              </a:rPr>
            </a:br>
            <a:r>
              <a:rPr lang="en-US" sz="3600" i="1" dirty="0" smtClean="0">
                <a:solidFill>
                  <a:schemeClr val="bg1"/>
                </a:solidFill>
              </a:rPr>
              <a:t>Achievement in NSC 2008</a:t>
            </a:r>
            <a:endParaRPr lang="en-US" b="1" dirty="0">
              <a:solidFill>
                <a:schemeClr val="bg1"/>
              </a:solidFill>
            </a:endParaRPr>
          </a:p>
        </p:txBody>
      </p:sp>
      <p:pic>
        <p:nvPicPr>
          <p:cNvPr id="4" name="Picture 3"/>
          <p:cNvPicPr/>
          <p:nvPr/>
        </p:nvPicPr>
        <p:blipFill rotWithShape="1">
          <a:blip r:embed="rId2">
            <a:extLst>
              <a:ext uri="{28A0092B-C50C-407E-A947-70E740481C1C}">
                <a14:useLocalDpi xmlns:a14="http://schemas.microsoft.com/office/drawing/2010/main" val="0"/>
              </a:ext>
            </a:extLst>
          </a:blip>
          <a:srcRect b="4757"/>
          <a:stretch/>
        </p:blipFill>
        <p:spPr bwMode="auto">
          <a:xfrm>
            <a:off x="0" y="1748591"/>
            <a:ext cx="9336504" cy="437949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962525" y="1417638"/>
            <a:ext cx="9047748" cy="507831"/>
          </a:xfrm>
          <a:prstGeom prst="rect">
            <a:avLst/>
          </a:prstGeom>
        </p:spPr>
        <p:txBody>
          <a:bodyPr wrap="square">
            <a:spAutoFit/>
          </a:bodyPr>
          <a:lstStyle/>
          <a:p>
            <a:pPr>
              <a:lnSpc>
                <a:spcPct val="150000"/>
              </a:lnSpc>
              <a:spcAft>
                <a:spcPts val="0"/>
              </a:spcAft>
            </a:pPr>
            <a:r>
              <a:rPr lang="en-US" b="1" dirty="0">
                <a:latin typeface="Arial" charset="0"/>
                <a:ea typeface="Calibri" charset="0"/>
              </a:rPr>
              <a:t>Figure 1:</a:t>
            </a:r>
            <a:r>
              <a:rPr lang="en-US" dirty="0">
                <a:latin typeface="Arial" charset="0"/>
                <a:ea typeface="Calibri" charset="0"/>
              </a:rPr>
              <a:t> Box plots of subject performance by gender in the 2008 </a:t>
            </a:r>
            <a:r>
              <a:rPr lang="en-US" dirty="0" smtClean="0">
                <a:latin typeface="Arial" charset="0"/>
                <a:ea typeface="Calibri" charset="0"/>
              </a:rPr>
              <a:t>NSC</a:t>
            </a:r>
            <a:endParaRPr lang="en-US" sz="2800" dirty="0">
              <a:effectLst/>
              <a:latin typeface="Times New Roman" charset="0"/>
              <a:ea typeface="Calibri" charset="0"/>
            </a:endParaRPr>
          </a:p>
        </p:txBody>
      </p:sp>
    </p:spTree>
    <p:extLst>
      <p:ext uri="{BB962C8B-B14F-4D97-AF65-F5344CB8AC3E}">
        <p14:creationId xmlns:p14="http://schemas.microsoft.com/office/powerpoint/2010/main" val="10527721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smtClean="0">
                <a:solidFill>
                  <a:schemeClr val="bg1"/>
                </a:solidFill>
              </a:rPr>
              <a:t>Findings (1)</a:t>
            </a:r>
            <a:r>
              <a:rPr lang="en-US" b="1" dirty="0">
                <a:solidFill>
                  <a:schemeClr val="bg1"/>
                </a:solidFill>
              </a:rPr>
              <a:t/>
            </a:r>
            <a:br>
              <a:rPr lang="en-US" b="1" dirty="0">
                <a:solidFill>
                  <a:schemeClr val="bg1"/>
                </a:solidFill>
              </a:rPr>
            </a:br>
            <a:r>
              <a:rPr lang="en-US" sz="3100" i="1" dirty="0" smtClean="0">
                <a:solidFill>
                  <a:schemeClr val="bg1"/>
                </a:solidFill>
              </a:rPr>
              <a:t>National HE outcomes by gender (2008 NSC cohort)</a:t>
            </a:r>
            <a:endParaRPr lang="en-US" sz="4000" b="1" dirty="0">
              <a:solidFill>
                <a:schemeClr val="bg1"/>
              </a:solidFill>
            </a:endParaRP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0" y="2113481"/>
            <a:ext cx="8999621" cy="4158982"/>
          </a:xfrm>
          <a:prstGeom prst="rect">
            <a:avLst/>
          </a:prstGeom>
        </p:spPr>
      </p:pic>
      <p:sp>
        <p:nvSpPr>
          <p:cNvPr id="6" name="Rectangle 5"/>
          <p:cNvSpPr/>
          <p:nvPr/>
        </p:nvSpPr>
        <p:spPr>
          <a:xfrm>
            <a:off x="457200" y="1651816"/>
            <a:ext cx="8382000" cy="507831"/>
          </a:xfrm>
          <a:prstGeom prst="rect">
            <a:avLst/>
          </a:prstGeom>
        </p:spPr>
        <p:txBody>
          <a:bodyPr wrap="square">
            <a:spAutoFit/>
          </a:bodyPr>
          <a:lstStyle/>
          <a:p>
            <a:pPr>
              <a:lnSpc>
                <a:spcPct val="150000"/>
              </a:lnSpc>
              <a:spcAft>
                <a:spcPts val="0"/>
              </a:spcAft>
            </a:pPr>
            <a:r>
              <a:rPr lang="en-US" b="1">
                <a:latin typeface="Arial" charset="0"/>
                <a:ea typeface="Calibri" charset="0"/>
              </a:rPr>
              <a:t>Figure 1:</a:t>
            </a:r>
            <a:r>
              <a:rPr lang="en-US">
                <a:latin typeface="Arial" charset="0"/>
                <a:ea typeface="Calibri" charset="0"/>
              </a:rPr>
              <a:t> National higher education outcomes by gender (2008 NSC Cohort) </a:t>
            </a:r>
            <a:endParaRPr lang="en-US" sz="2800">
              <a:effectLst/>
              <a:latin typeface="Times New Roman" charset="0"/>
              <a:ea typeface="Calibri" charset="0"/>
            </a:endParaRPr>
          </a:p>
        </p:txBody>
      </p:sp>
    </p:spTree>
    <p:extLst>
      <p:ext uri="{BB962C8B-B14F-4D97-AF65-F5344CB8AC3E}">
        <p14:creationId xmlns:p14="http://schemas.microsoft.com/office/powerpoint/2010/main" val="13817607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1113438" y="126281"/>
            <a:ext cx="6650941" cy="3258603"/>
          </a:xfrm>
          <a:prstGeom prst="rect">
            <a:avLst/>
          </a:prstGeom>
        </p:spPr>
      </p:pic>
      <p:sp>
        <p:nvSpPr>
          <p:cNvPr id="4" name="TextBox 3"/>
          <p:cNvSpPr txBox="1"/>
          <p:nvPr/>
        </p:nvSpPr>
        <p:spPr>
          <a:xfrm>
            <a:off x="7620000" y="1201584"/>
            <a:ext cx="1315453" cy="923330"/>
          </a:xfrm>
          <a:prstGeom prst="rect">
            <a:avLst/>
          </a:prstGeom>
          <a:solidFill>
            <a:schemeClr val="bg1">
              <a:lumMod val="95000"/>
            </a:schemeClr>
          </a:solidFill>
        </p:spPr>
        <p:txBody>
          <a:bodyPr wrap="square" rtlCol="0">
            <a:spAutoFit/>
          </a:bodyPr>
          <a:lstStyle/>
          <a:p>
            <a:pPr algn="ctr"/>
            <a:r>
              <a:rPr lang="en-US" b="1" dirty="0" smtClean="0"/>
              <a:t>Black African cohort</a:t>
            </a:r>
            <a:endParaRPr lang="en-US" b="1" dirty="0"/>
          </a:p>
        </p:txBody>
      </p:sp>
      <p:grpSp>
        <p:nvGrpSpPr>
          <p:cNvPr id="10" name="Group 9"/>
          <p:cNvGrpSpPr/>
          <p:nvPr/>
        </p:nvGrpSpPr>
        <p:grpSpPr>
          <a:xfrm>
            <a:off x="1113438" y="3384884"/>
            <a:ext cx="7822014" cy="2983832"/>
            <a:chOff x="1113438" y="3384884"/>
            <a:chExt cx="7822014" cy="2983832"/>
          </a:xfrm>
        </p:grpSpPr>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1113438" y="3384884"/>
              <a:ext cx="6650941" cy="2983832"/>
            </a:xfrm>
            <a:prstGeom prst="rect">
              <a:avLst/>
            </a:prstGeom>
          </p:spPr>
        </p:pic>
        <p:sp>
          <p:nvSpPr>
            <p:cNvPr id="9" name="TextBox 8"/>
            <p:cNvSpPr txBox="1"/>
            <p:nvPr/>
          </p:nvSpPr>
          <p:spPr>
            <a:xfrm>
              <a:off x="7619999" y="4183189"/>
              <a:ext cx="1315453" cy="646331"/>
            </a:xfrm>
            <a:prstGeom prst="rect">
              <a:avLst/>
            </a:prstGeom>
            <a:solidFill>
              <a:schemeClr val="bg1">
                <a:lumMod val="95000"/>
              </a:schemeClr>
            </a:solidFill>
          </p:spPr>
          <p:txBody>
            <a:bodyPr wrap="square" rtlCol="0">
              <a:spAutoFit/>
            </a:bodyPr>
            <a:lstStyle/>
            <a:p>
              <a:pPr algn="ctr"/>
              <a:r>
                <a:rPr lang="en-US" b="1" dirty="0" smtClean="0"/>
                <a:t>White cohort</a:t>
              </a:r>
              <a:endParaRPr lang="en-US" b="1" dirty="0"/>
            </a:p>
          </p:txBody>
        </p:sp>
      </p:grpSp>
    </p:spTree>
    <p:extLst>
      <p:ext uri="{BB962C8B-B14F-4D97-AF65-F5344CB8AC3E}">
        <p14:creationId xmlns:p14="http://schemas.microsoft.com/office/powerpoint/2010/main" val="129806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2">
            <a:extLst>
              <a:ext uri="{28A0092B-C50C-407E-A947-70E740481C1C}">
                <a14:useLocalDpi xmlns:a14="http://schemas.microsoft.com/office/drawing/2010/main" val="0"/>
              </a:ext>
            </a:extLst>
          </a:blip>
          <a:stretch>
            <a:fillRect/>
          </a:stretch>
        </p:blipFill>
        <p:spPr>
          <a:xfrm>
            <a:off x="1113438" y="127904"/>
            <a:ext cx="6506561" cy="3016349"/>
          </a:xfrm>
          <a:prstGeom prst="rect">
            <a:avLst/>
          </a:prstGeom>
        </p:spPr>
      </p:pic>
      <p:sp>
        <p:nvSpPr>
          <p:cNvPr id="4" name="TextBox 3"/>
          <p:cNvSpPr txBox="1"/>
          <p:nvPr/>
        </p:nvSpPr>
        <p:spPr>
          <a:xfrm>
            <a:off x="7620000" y="1201584"/>
            <a:ext cx="1315453" cy="923330"/>
          </a:xfrm>
          <a:prstGeom prst="rect">
            <a:avLst/>
          </a:prstGeom>
          <a:solidFill>
            <a:schemeClr val="bg1">
              <a:lumMod val="95000"/>
            </a:schemeClr>
          </a:solidFill>
        </p:spPr>
        <p:txBody>
          <a:bodyPr wrap="square" rtlCol="0">
            <a:spAutoFit/>
          </a:bodyPr>
          <a:lstStyle/>
          <a:p>
            <a:pPr algn="ctr"/>
            <a:r>
              <a:rPr lang="en-US" b="1" dirty="0" smtClean="0"/>
              <a:t>School Quintile 1 cohort</a:t>
            </a:r>
            <a:endParaRPr lang="en-US" b="1" dirty="0"/>
          </a:p>
        </p:txBody>
      </p:sp>
      <p:grpSp>
        <p:nvGrpSpPr>
          <p:cNvPr id="2" name="Group 1"/>
          <p:cNvGrpSpPr/>
          <p:nvPr/>
        </p:nvGrpSpPr>
        <p:grpSpPr>
          <a:xfrm>
            <a:off x="1113438" y="3198594"/>
            <a:ext cx="7822014" cy="3041785"/>
            <a:chOff x="1113438" y="3198594"/>
            <a:chExt cx="7822014" cy="3041785"/>
          </a:xfrm>
        </p:grpSpPr>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1113438" y="3198594"/>
              <a:ext cx="6506561" cy="3041785"/>
            </a:xfrm>
            <a:prstGeom prst="rect">
              <a:avLst/>
            </a:prstGeom>
          </p:spPr>
        </p:pic>
        <p:sp>
          <p:nvSpPr>
            <p:cNvPr id="13" name="TextBox 12"/>
            <p:cNvSpPr txBox="1"/>
            <p:nvPr/>
          </p:nvSpPr>
          <p:spPr>
            <a:xfrm>
              <a:off x="7619999" y="3920721"/>
              <a:ext cx="1315453" cy="923330"/>
            </a:xfrm>
            <a:prstGeom prst="rect">
              <a:avLst/>
            </a:prstGeom>
            <a:solidFill>
              <a:schemeClr val="bg1">
                <a:lumMod val="95000"/>
              </a:schemeClr>
            </a:solidFill>
          </p:spPr>
          <p:txBody>
            <a:bodyPr wrap="square" rtlCol="0">
              <a:spAutoFit/>
            </a:bodyPr>
            <a:lstStyle/>
            <a:p>
              <a:pPr algn="ctr"/>
              <a:r>
                <a:rPr lang="en-US" b="1" dirty="0" smtClean="0"/>
                <a:t>School Quintile 5 cohort</a:t>
              </a:r>
              <a:endParaRPr lang="en-US" b="1" dirty="0"/>
            </a:p>
          </p:txBody>
        </p:sp>
      </p:grpSp>
    </p:spTree>
    <p:extLst>
      <p:ext uri="{BB962C8B-B14F-4D97-AF65-F5344CB8AC3E}">
        <p14:creationId xmlns:p14="http://schemas.microsoft.com/office/powerpoint/2010/main" val="189223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a:bodyPr>
          <a:lstStyle/>
          <a:p>
            <a:r>
              <a:rPr lang="en-US" sz="3600" b="1" dirty="0" smtClean="0">
                <a:solidFill>
                  <a:schemeClr val="bg1"/>
                </a:solidFill>
              </a:rPr>
              <a:t>% of matric cohort attaining UG degrees</a:t>
            </a:r>
            <a:endParaRPr lang="en-US" sz="3600" b="1" dirty="0">
              <a:solidFill>
                <a:schemeClr val="bg1"/>
              </a:solidFill>
            </a:endParaRPr>
          </a:p>
        </p:txBody>
      </p:sp>
      <p:graphicFrame>
        <p:nvGraphicFramePr>
          <p:cNvPr id="4" name="Chart 3"/>
          <p:cNvGraphicFramePr/>
          <p:nvPr>
            <p:extLst>
              <p:ext uri="{D42A27DB-BD31-4B8C-83A1-F6EECF244321}">
                <p14:modId xmlns:p14="http://schemas.microsoft.com/office/powerpoint/2010/main" val="242716556"/>
              </p:ext>
            </p:extLst>
          </p:nvPr>
        </p:nvGraphicFramePr>
        <p:xfrm>
          <a:off x="633513" y="1606248"/>
          <a:ext cx="8053287" cy="45539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2104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4141"/>
          </a:xfrm>
          <a:solidFill>
            <a:srgbClr val="FF0080"/>
          </a:solidFill>
        </p:spPr>
        <p:txBody>
          <a:bodyPr>
            <a:normAutofit fontScale="90000"/>
          </a:bodyPr>
          <a:lstStyle/>
          <a:p>
            <a:r>
              <a:rPr lang="en-US" b="1" smtClean="0">
                <a:solidFill>
                  <a:schemeClr val="bg1"/>
                </a:solidFill>
              </a:rPr>
              <a:t>Defining higher </a:t>
            </a:r>
            <a:r>
              <a:rPr lang="en-US" b="1" dirty="0" smtClean="0">
                <a:solidFill>
                  <a:schemeClr val="bg1"/>
                </a:solidFill>
              </a:rPr>
              <a:t>education outcomes</a:t>
            </a:r>
            <a:endParaRPr lang="en-US" b="1" dirty="0">
              <a:solidFill>
                <a:schemeClr val="bg1"/>
              </a:solidFill>
            </a:endParaRPr>
          </a:p>
        </p:txBody>
      </p:sp>
      <p:sp>
        <p:nvSpPr>
          <p:cNvPr id="3" name="Content Placeholder 2"/>
          <p:cNvSpPr>
            <a:spLocks noGrp="1"/>
          </p:cNvSpPr>
          <p:nvPr>
            <p:ph idx="1"/>
          </p:nvPr>
        </p:nvSpPr>
        <p:spPr>
          <a:xfrm>
            <a:off x="457200" y="1283368"/>
            <a:ext cx="8229600" cy="5574632"/>
          </a:xfrm>
          <a:solidFill>
            <a:schemeClr val="bg1"/>
          </a:solidFill>
        </p:spPr>
        <p:txBody>
          <a:bodyPr>
            <a:normAutofit fontScale="47500" lnSpcReduction="20000"/>
          </a:bodyPr>
          <a:lstStyle/>
          <a:p>
            <a:pPr lvl="0"/>
            <a:r>
              <a:rPr lang="en-GB" b="1" dirty="0"/>
              <a:t>One-year access rate (</a:t>
            </a:r>
            <a:r>
              <a:rPr lang="en-GB" b="1" dirty="0">
                <a:solidFill>
                  <a:srgbClr val="FF0000"/>
                </a:solidFill>
              </a:rPr>
              <a:t>Access-1</a:t>
            </a:r>
            <a:r>
              <a:rPr lang="en-GB" b="1" dirty="0"/>
              <a:t>):</a:t>
            </a:r>
            <a:r>
              <a:rPr lang="en-GB" dirty="0"/>
              <a:t> the percentage of learners from the 2008 NSC cohort who accessed university immediately (2009) after finishing school (2008). </a:t>
            </a:r>
            <a:r>
              <a:rPr lang="en-GB" i="1" dirty="0"/>
              <a:t>[The average female matric learner in 2008 was 17 percent more likely to access university immediately after school than the average male matric learner.]</a:t>
            </a:r>
            <a:endParaRPr lang="en-US" dirty="0"/>
          </a:p>
          <a:p>
            <a:pPr lvl="0"/>
            <a:r>
              <a:rPr lang="en-GB" b="1" dirty="0"/>
              <a:t>Six-year access rate (</a:t>
            </a:r>
            <a:r>
              <a:rPr lang="en-GB" b="1" dirty="0">
                <a:solidFill>
                  <a:srgbClr val="FF0000"/>
                </a:solidFill>
              </a:rPr>
              <a:t>Access-6</a:t>
            </a:r>
            <a:r>
              <a:rPr lang="en-GB" b="1" dirty="0"/>
              <a:t>):</a:t>
            </a:r>
            <a:r>
              <a:rPr lang="en-GB" dirty="0"/>
              <a:t> the cumulative percentage of learners from the 2008 NSC cohort who accessed university at any time within the six-year period following matriculation in 2008, i.e. during 2009-2014. </a:t>
            </a:r>
            <a:r>
              <a:rPr lang="en-GB" i="1" dirty="0"/>
              <a:t>[The average female matric learner in 2008 was 14 percent more likely to access university within six years of finishing school than the average male matric learner.]</a:t>
            </a:r>
            <a:endParaRPr lang="en-US" dirty="0"/>
          </a:p>
          <a:p>
            <a:pPr lvl="0"/>
            <a:r>
              <a:rPr lang="en-GB" b="1" dirty="0"/>
              <a:t>Six-year conversion rate (</a:t>
            </a:r>
            <a:r>
              <a:rPr lang="en-GB" b="1" dirty="0">
                <a:solidFill>
                  <a:srgbClr val="FF0000"/>
                </a:solidFill>
              </a:rPr>
              <a:t>Conversion-6</a:t>
            </a:r>
            <a:r>
              <a:rPr lang="en-GB" b="1" dirty="0"/>
              <a:t>): </a:t>
            </a:r>
            <a:r>
              <a:rPr lang="en-GB" dirty="0"/>
              <a:t>The percentage of learners from the 2008 NSC cohort who enrolled in and completed an undergraduate university programme within six years (2009-2014). </a:t>
            </a:r>
            <a:r>
              <a:rPr lang="en-GB" i="1" dirty="0"/>
              <a:t>[The average female matric learner in 2008 is 33 percent more likely to access university and complete an undergraduate qualification within six years compared to the average male matric learner.]</a:t>
            </a:r>
            <a:endParaRPr lang="en-US" dirty="0"/>
          </a:p>
          <a:p>
            <a:pPr lvl="0"/>
            <a:r>
              <a:rPr lang="en-GB" b="1" dirty="0"/>
              <a:t>Four-year completion rate (</a:t>
            </a:r>
            <a:r>
              <a:rPr lang="en-GB" b="1" dirty="0">
                <a:solidFill>
                  <a:srgbClr val="FF0000"/>
                </a:solidFill>
              </a:rPr>
              <a:t>Completion-4</a:t>
            </a:r>
            <a:r>
              <a:rPr lang="en-GB" b="1" dirty="0"/>
              <a:t>): </a:t>
            </a:r>
            <a:r>
              <a:rPr lang="en-GB" dirty="0"/>
              <a:t>The percentage of students who accessed university in 2009 who complete their undergraduate programme within four years (2009-2012). </a:t>
            </a:r>
            <a:r>
              <a:rPr lang="en-GB" i="1" dirty="0"/>
              <a:t>[The average female university entrant in 2009 from the 2008 NSC cohort was 26% more likely to complete an undergraduate qualification within four years compared to the average male university entrant in 2009 from the 2008 NSC cohort.]</a:t>
            </a:r>
            <a:endParaRPr lang="en-US" dirty="0"/>
          </a:p>
          <a:p>
            <a:pPr lvl="0"/>
            <a:r>
              <a:rPr lang="en-GB" b="1" dirty="0"/>
              <a:t>Six-year completion rate (</a:t>
            </a:r>
            <a:r>
              <a:rPr lang="en-GB" b="1" dirty="0">
                <a:solidFill>
                  <a:srgbClr val="FF0000"/>
                </a:solidFill>
              </a:rPr>
              <a:t>Completion-6</a:t>
            </a:r>
            <a:r>
              <a:rPr lang="en-GB" b="1" dirty="0"/>
              <a:t>): </a:t>
            </a:r>
            <a:r>
              <a:rPr lang="en-GB" dirty="0"/>
              <a:t>The percentage of students who accessed university in 2009 who complete their undergraduate programme within six years (2009-2014). </a:t>
            </a:r>
            <a:r>
              <a:rPr lang="en-GB" i="1" dirty="0"/>
              <a:t>[The average female university entrant in 2009 from the 2008 NSC cohort was 16% more likely to complete an undergraduate qualification within six years compared to the average male university entrant in 2009 from the 2008 NSC cohort.]</a:t>
            </a:r>
            <a:endParaRPr lang="en-US" dirty="0"/>
          </a:p>
          <a:p>
            <a:pPr lvl="0"/>
            <a:r>
              <a:rPr lang="en-GB" b="1" dirty="0"/>
              <a:t>Five-year dropout rate (</a:t>
            </a:r>
            <a:r>
              <a:rPr lang="en-GB" b="1" dirty="0">
                <a:solidFill>
                  <a:srgbClr val="FF0000"/>
                </a:solidFill>
              </a:rPr>
              <a:t>Dropout-5</a:t>
            </a:r>
            <a:r>
              <a:rPr lang="en-GB" b="1" dirty="0"/>
              <a:t>): </a:t>
            </a:r>
            <a:r>
              <a:rPr lang="en-GB" dirty="0"/>
              <a:t>The percentage of students who accessed university in 2009 who drop out of the higher education system at some point in the subsequent five years (20010-2014). </a:t>
            </a:r>
            <a:r>
              <a:rPr lang="en-GB" i="1" dirty="0"/>
              <a:t>[The average female university entrant in 2009 from the 2008 NSC cohort was 20% less likely to dropout of university during the 2010-2014 period compared to the average male university entrant in 2009 from the 2008 NSC cohort.]</a:t>
            </a:r>
            <a:endParaRPr lang="en-US" dirty="0"/>
          </a:p>
          <a:p>
            <a:endParaRPr lang="en-US" dirty="0"/>
          </a:p>
        </p:txBody>
      </p:sp>
    </p:spTree>
    <p:extLst>
      <p:ext uri="{BB962C8B-B14F-4D97-AF65-F5344CB8AC3E}">
        <p14:creationId xmlns:p14="http://schemas.microsoft.com/office/powerpoint/2010/main" val="10108213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57112"/>
          <a:stretch/>
        </p:blipFill>
        <p:spPr>
          <a:xfrm>
            <a:off x="0" y="3218712"/>
            <a:ext cx="9144000" cy="2393950"/>
          </a:xfrm>
          <a:prstGeom prst="rect">
            <a:avLst/>
          </a:prstGeom>
        </p:spPr>
      </p:pic>
      <p:sp>
        <p:nvSpPr>
          <p:cNvPr id="3" name="Title 1"/>
          <p:cNvSpPr>
            <a:spLocks noGrp="1"/>
          </p:cNvSpPr>
          <p:nvPr>
            <p:ph type="title"/>
          </p:nvPr>
        </p:nvSpPr>
        <p:spPr>
          <a:xfrm>
            <a:off x="457200" y="274638"/>
            <a:ext cx="8229600" cy="784141"/>
          </a:xfrm>
          <a:solidFill>
            <a:srgbClr val="FF0080"/>
          </a:solidFill>
        </p:spPr>
        <p:txBody>
          <a:bodyPr>
            <a:normAutofit/>
          </a:bodyPr>
          <a:lstStyle/>
          <a:p>
            <a:r>
              <a:rPr lang="en-US" b="1" dirty="0" smtClean="0">
                <a:solidFill>
                  <a:schemeClr val="bg1"/>
                </a:solidFill>
              </a:rPr>
              <a:t>How we report the results:</a:t>
            </a:r>
            <a:endParaRPr lang="en-US" b="1" dirty="0">
              <a:solidFill>
                <a:schemeClr val="bg1"/>
              </a:solidFill>
            </a:endParaRPr>
          </a:p>
        </p:txBody>
      </p:sp>
      <p:sp>
        <p:nvSpPr>
          <p:cNvPr id="4" name="Content Placeholder 2"/>
          <p:cNvSpPr>
            <a:spLocks noGrp="1"/>
          </p:cNvSpPr>
          <p:nvPr>
            <p:ph idx="1"/>
          </p:nvPr>
        </p:nvSpPr>
        <p:spPr>
          <a:xfrm>
            <a:off x="457200" y="1283368"/>
            <a:ext cx="8229600" cy="1768176"/>
          </a:xfrm>
          <a:solidFill>
            <a:schemeClr val="bg1"/>
          </a:solidFill>
        </p:spPr>
        <p:txBody>
          <a:bodyPr>
            <a:normAutofit fontScale="40000" lnSpcReduction="20000"/>
          </a:bodyPr>
          <a:lstStyle/>
          <a:p>
            <a:r>
              <a:rPr lang="en-US" sz="4300" b="1" dirty="0" smtClean="0"/>
              <a:t>For sake of space we only report </a:t>
            </a:r>
            <a:r>
              <a:rPr lang="en-US" sz="4300" b="1" u="sng" dirty="0" smtClean="0">
                <a:solidFill>
                  <a:srgbClr val="FF0000"/>
                </a:solidFill>
              </a:rPr>
              <a:t>DIFFERENCES</a:t>
            </a:r>
            <a:r>
              <a:rPr lang="en-US" sz="4300" b="1" dirty="0" smtClean="0"/>
              <a:t> between female rate and male rate</a:t>
            </a:r>
          </a:p>
          <a:p>
            <a:r>
              <a:rPr lang="en-US" sz="4300" b="1" dirty="0" smtClean="0"/>
              <a:t>Note </a:t>
            </a:r>
            <a:r>
              <a:rPr lang="en-US" sz="4300" b="1" dirty="0" smtClean="0">
                <a:solidFill>
                  <a:srgbClr val="00BB00"/>
                </a:solidFill>
              </a:rPr>
              <a:t>PERCENTAGE</a:t>
            </a:r>
            <a:r>
              <a:rPr lang="en-US" sz="4300" b="1" dirty="0" smtClean="0"/>
              <a:t> </a:t>
            </a:r>
            <a:r>
              <a:rPr lang="en-US" sz="4300" b="1" i="1" dirty="0" smtClean="0"/>
              <a:t>not</a:t>
            </a:r>
            <a:r>
              <a:rPr lang="en-US" sz="4300" b="1" dirty="0" smtClean="0"/>
              <a:t> </a:t>
            </a:r>
            <a:r>
              <a:rPr lang="en-US" sz="4300" b="1" dirty="0" smtClean="0">
                <a:solidFill>
                  <a:srgbClr val="00BB00"/>
                </a:solidFill>
              </a:rPr>
              <a:t>PERCENTAGE POINTS</a:t>
            </a:r>
          </a:p>
          <a:p>
            <a:r>
              <a:rPr lang="en-US" b="1" dirty="0" smtClean="0"/>
              <a:t>Unconditional</a:t>
            </a:r>
            <a:r>
              <a:rPr lang="en-US" dirty="0" smtClean="0"/>
              <a:t> estimates only report the percentage difference between males &amp; females (females </a:t>
            </a:r>
            <a:r>
              <a:rPr lang="mr-IN" dirty="0" smtClean="0"/>
              <a:t>–</a:t>
            </a:r>
            <a:r>
              <a:rPr lang="en-US" dirty="0" smtClean="0"/>
              <a:t> males as %)</a:t>
            </a:r>
          </a:p>
          <a:p>
            <a:r>
              <a:rPr lang="en-US" dirty="0" smtClean="0"/>
              <a:t>Example:</a:t>
            </a:r>
          </a:p>
          <a:p>
            <a:pPr lvl="1"/>
            <a:r>
              <a:rPr lang="en-US" dirty="0" smtClean="0"/>
              <a:t>Access1 males = 11,9%</a:t>
            </a:r>
          </a:p>
          <a:p>
            <a:pPr lvl="1"/>
            <a:r>
              <a:rPr lang="en-US" dirty="0" smtClean="0"/>
              <a:t>Access1 females = 13,9%</a:t>
            </a:r>
          </a:p>
          <a:p>
            <a:pPr lvl="1"/>
            <a:r>
              <a:rPr lang="en-US" dirty="0" smtClean="0"/>
              <a:t>Unconditional difference = (13,9% - 11,9%)/11,9% = </a:t>
            </a:r>
            <a:r>
              <a:rPr lang="en-US" b="1" dirty="0" smtClean="0"/>
              <a:t>17%</a:t>
            </a:r>
          </a:p>
          <a:p>
            <a:r>
              <a:rPr lang="en-US" b="1" dirty="0" smtClean="0"/>
              <a:t>i.e. females are 17% more likely to access an UG qualification immediately compared to their male counterparts</a:t>
            </a:r>
            <a:endParaRPr lang="en-US" b="1" dirty="0"/>
          </a:p>
        </p:txBody>
      </p:sp>
      <p:sp>
        <p:nvSpPr>
          <p:cNvPr id="2" name="TextBox 1"/>
          <p:cNvSpPr txBox="1"/>
          <p:nvPr/>
        </p:nvSpPr>
        <p:spPr>
          <a:xfrm>
            <a:off x="1244600" y="6070600"/>
            <a:ext cx="4628768" cy="646331"/>
          </a:xfrm>
          <a:prstGeom prst="rect">
            <a:avLst/>
          </a:prstGeom>
          <a:solidFill>
            <a:schemeClr val="bg1">
              <a:lumMod val="95000"/>
            </a:schemeClr>
          </a:solidFill>
        </p:spPr>
        <p:txBody>
          <a:bodyPr wrap="none" rtlCol="0">
            <a:spAutoFit/>
          </a:bodyPr>
          <a:lstStyle/>
          <a:p>
            <a:r>
              <a:rPr lang="en-US" dirty="0" smtClean="0"/>
              <a:t>Throughout: </a:t>
            </a:r>
            <a:r>
              <a:rPr lang="en-US" b="1" dirty="0" smtClean="0"/>
              <a:t>g</a:t>
            </a:r>
            <a:r>
              <a:rPr lang="en-US" dirty="0" smtClean="0"/>
              <a:t>reen-cells = pro-</a:t>
            </a:r>
            <a:r>
              <a:rPr lang="en-US" b="1" dirty="0" smtClean="0"/>
              <a:t>g</a:t>
            </a:r>
            <a:r>
              <a:rPr lang="en-US" dirty="0" smtClean="0"/>
              <a:t>irl and stat. sig.</a:t>
            </a:r>
          </a:p>
          <a:p>
            <a:r>
              <a:rPr lang="en-US" dirty="0"/>
              <a:t>	</a:t>
            </a:r>
            <a:r>
              <a:rPr lang="en-US" dirty="0" smtClean="0"/>
              <a:t>		</a:t>
            </a:r>
            <a:r>
              <a:rPr lang="en-US" b="1" dirty="0" smtClean="0"/>
              <a:t>b</a:t>
            </a:r>
            <a:r>
              <a:rPr lang="en-US" dirty="0" smtClean="0"/>
              <a:t>lue cells = pro-</a:t>
            </a:r>
            <a:r>
              <a:rPr lang="en-US" b="1" dirty="0" smtClean="0"/>
              <a:t>b</a:t>
            </a:r>
            <a:r>
              <a:rPr lang="en-US" dirty="0" smtClean="0"/>
              <a:t>oy and stat. sig.</a:t>
            </a:r>
            <a:endParaRPr lang="en-US" dirty="0"/>
          </a:p>
        </p:txBody>
      </p:sp>
      <p:sp>
        <p:nvSpPr>
          <p:cNvPr id="5" name="Oval 4"/>
          <p:cNvSpPr/>
          <p:nvPr/>
        </p:nvSpPr>
        <p:spPr>
          <a:xfrm>
            <a:off x="1903228" y="5369442"/>
            <a:ext cx="350874" cy="29210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1903228" y="2637834"/>
            <a:ext cx="350874" cy="292100"/>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643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5000"/>
            <a:ext cx="9144000" cy="5581816"/>
          </a:xfrm>
          <a:prstGeom prst="rect">
            <a:avLst/>
          </a:prstGeom>
        </p:spPr>
      </p:pic>
      <p:sp>
        <p:nvSpPr>
          <p:cNvPr id="8" name="TextBox 7"/>
          <p:cNvSpPr txBox="1"/>
          <p:nvPr/>
        </p:nvSpPr>
        <p:spPr>
          <a:xfrm>
            <a:off x="3577785" y="173335"/>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spTree>
    <p:extLst>
      <p:ext uri="{BB962C8B-B14F-4D97-AF65-F5344CB8AC3E}">
        <p14:creationId xmlns:p14="http://schemas.microsoft.com/office/powerpoint/2010/main" val="3639766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886" y="1558005"/>
            <a:ext cx="4114798" cy="3190457"/>
          </a:xfrm>
          <a:solidFill>
            <a:srgbClr val="FF0080"/>
          </a:solidFill>
        </p:spPr>
        <p:txBody>
          <a:bodyPr>
            <a:normAutofit/>
          </a:bodyPr>
          <a:lstStyle/>
          <a:p>
            <a:r>
              <a:rPr lang="en-US" b="1" dirty="0">
                <a:solidFill>
                  <a:schemeClr val="bg1"/>
                </a:solidFill>
              </a:rPr>
              <a:t>What happens after controlling for matric achievement?</a:t>
            </a:r>
            <a:endParaRPr lang="en-US" b="1" i="1" dirty="0">
              <a:solidFill>
                <a:schemeClr val="bg1"/>
              </a:solidFill>
            </a:endParaRPr>
          </a:p>
        </p:txBody>
      </p:sp>
    </p:spTree>
    <p:extLst>
      <p:ext uri="{BB962C8B-B14F-4D97-AF65-F5344CB8AC3E}">
        <p14:creationId xmlns:p14="http://schemas.microsoft.com/office/powerpoint/2010/main" val="17718440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smtClean="0">
                <a:solidFill>
                  <a:schemeClr val="bg1"/>
                </a:solidFill>
              </a:rPr>
              <a:t>In conditional predictions what are we controlling for?</a:t>
            </a:r>
            <a:endParaRPr lang="en-US" b="1" dirty="0">
              <a:solidFill>
                <a:schemeClr val="bg1"/>
              </a:solidFill>
            </a:endParaRPr>
          </a:p>
        </p:txBody>
      </p:sp>
      <p:sp>
        <p:nvSpPr>
          <p:cNvPr id="3" name="Content Placeholder 2"/>
          <p:cNvSpPr>
            <a:spLocks noGrp="1"/>
          </p:cNvSpPr>
          <p:nvPr>
            <p:ph idx="1"/>
          </p:nvPr>
        </p:nvSpPr>
        <p:spPr/>
        <p:txBody>
          <a:bodyPr>
            <a:normAutofit fontScale="70000" lnSpcReduction="20000"/>
          </a:bodyPr>
          <a:lstStyle/>
          <a:p>
            <a:pPr marL="0" indent="0">
              <a:buNone/>
            </a:pPr>
            <a:r>
              <a:rPr lang="en-US" dirty="0"/>
              <a:t>The conditional results (Table 3 and Table 5) control for five variables: </a:t>
            </a:r>
            <a:endParaRPr lang="en-US" dirty="0"/>
          </a:p>
          <a:p>
            <a:pPr marL="0" indent="0">
              <a:buNone/>
            </a:pPr>
            <a:endParaRPr lang="en-US" b="1" dirty="0" smtClean="0"/>
          </a:p>
          <a:p>
            <a:pPr marL="914400" lvl="1" indent="-514350">
              <a:buFont typeface="+mj-lt"/>
              <a:buAutoNum type="arabicPeriod"/>
            </a:pPr>
            <a:r>
              <a:rPr lang="en-US" b="1" dirty="0" smtClean="0"/>
              <a:t>matric </a:t>
            </a:r>
            <a:r>
              <a:rPr lang="en-US" b="1" dirty="0"/>
              <a:t>pass type</a:t>
            </a:r>
            <a:r>
              <a:rPr lang="en-US" dirty="0"/>
              <a:t>, </a:t>
            </a:r>
            <a:endParaRPr lang="en-US" dirty="0"/>
          </a:p>
          <a:p>
            <a:pPr marL="1314450" lvl="2" indent="-514350"/>
            <a:r>
              <a:rPr lang="en-US" sz="2000" dirty="0" smtClean="0"/>
              <a:t>The </a:t>
            </a:r>
            <a:r>
              <a:rPr lang="en-US" sz="2000" dirty="0"/>
              <a:t>five pass types in increasing order of achievement are (1) not achieved, (2) Pass National Senior Certificate (NSC), (3) Pass NSC with Higher Certificate endorsement, (4) Pass NSC with Diploma endorsement, and (5) Pass NSC with Bachelor endorsement. </a:t>
            </a:r>
          </a:p>
          <a:p>
            <a:pPr marL="914400" lvl="1" indent="-514350">
              <a:buFont typeface="+mj-lt"/>
              <a:buAutoNum type="arabicPeriod"/>
            </a:pPr>
            <a:r>
              <a:rPr lang="en-US" b="1" dirty="0" smtClean="0"/>
              <a:t>matric </a:t>
            </a:r>
            <a:r>
              <a:rPr lang="en-US" b="1" dirty="0"/>
              <a:t>average </a:t>
            </a:r>
            <a:r>
              <a:rPr lang="en-US" dirty="0"/>
              <a:t>(similar to the American Grade Point Average), </a:t>
            </a:r>
            <a:endParaRPr lang="en-US" dirty="0"/>
          </a:p>
          <a:p>
            <a:pPr marL="914400" lvl="1" indent="-514350">
              <a:buFont typeface="+mj-lt"/>
              <a:buAutoNum type="arabicPeriod"/>
            </a:pPr>
            <a:r>
              <a:rPr lang="en-US" dirty="0" smtClean="0"/>
              <a:t>whether </a:t>
            </a:r>
            <a:r>
              <a:rPr lang="en-US" dirty="0"/>
              <a:t>one took </a:t>
            </a:r>
            <a:r>
              <a:rPr lang="en-US" b="1" dirty="0"/>
              <a:t>mathematics</a:t>
            </a:r>
            <a:r>
              <a:rPr lang="en-US" dirty="0"/>
              <a:t> or </a:t>
            </a:r>
            <a:r>
              <a:rPr lang="en-US" b="1" dirty="0"/>
              <a:t>mathematics literacy</a:t>
            </a:r>
            <a:r>
              <a:rPr lang="en-US" dirty="0"/>
              <a:t>, </a:t>
            </a:r>
            <a:endParaRPr lang="en-US" dirty="0"/>
          </a:p>
          <a:p>
            <a:pPr marL="914400" lvl="1" indent="-514350">
              <a:buFont typeface="+mj-lt"/>
              <a:buAutoNum type="arabicPeriod"/>
            </a:pPr>
            <a:r>
              <a:rPr lang="en-US" dirty="0" smtClean="0"/>
              <a:t>whether </a:t>
            </a:r>
            <a:r>
              <a:rPr lang="en-US" dirty="0"/>
              <a:t>one took </a:t>
            </a:r>
            <a:r>
              <a:rPr lang="en-US" b="1" dirty="0"/>
              <a:t>English Home Language </a:t>
            </a:r>
            <a:r>
              <a:rPr lang="en-US" dirty="0"/>
              <a:t>or </a:t>
            </a:r>
            <a:r>
              <a:rPr lang="en-US" b="1" dirty="0"/>
              <a:t>English First Additional Language</a:t>
            </a:r>
            <a:r>
              <a:rPr lang="en-US" dirty="0"/>
              <a:t>, and </a:t>
            </a:r>
            <a:endParaRPr lang="en-US" dirty="0"/>
          </a:p>
          <a:p>
            <a:pPr marL="914400" lvl="1" indent="-514350">
              <a:buFont typeface="+mj-lt"/>
              <a:buAutoNum type="arabicPeriod"/>
            </a:pPr>
            <a:r>
              <a:rPr lang="en-US" dirty="0" smtClean="0"/>
              <a:t>whether </a:t>
            </a:r>
            <a:r>
              <a:rPr lang="en-US" dirty="0"/>
              <a:t>one took </a:t>
            </a:r>
            <a:r>
              <a:rPr lang="en-US" b="1" dirty="0"/>
              <a:t>Physical Science or not</a:t>
            </a:r>
            <a:r>
              <a:rPr lang="en-US" b="1" dirty="0"/>
              <a:t> </a:t>
            </a:r>
            <a:r>
              <a:rPr lang="en-US" dirty="0" smtClean="0"/>
              <a:t>In </a:t>
            </a:r>
            <a:r>
              <a:rPr lang="en-US" dirty="0"/>
              <a:t>this paper, the matric average refers to the average across the six highest marks that a learner achieved among the subjects that they took in the NSC exam, provided that those subjects collectively satisfy the requirements for the NSC as described by the Department of Basic Education (DBE, 2010: 3 – 5).</a:t>
            </a:r>
          </a:p>
          <a:p>
            <a:endParaRPr lang="en-US" dirty="0"/>
          </a:p>
        </p:txBody>
      </p:sp>
    </p:spTree>
    <p:extLst>
      <p:ext uri="{BB962C8B-B14F-4D97-AF65-F5344CB8AC3E}">
        <p14:creationId xmlns:p14="http://schemas.microsoft.com/office/powerpoint/2010/main" val="1629651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784141"/>
          </a:xfrm>
          <a:solidFill>
            <a:srgbClr val="FF0080"/>
          </a:solidFill>
        </p:spPr>
        <p:txBody>
          <a:bodyPr>
            <a:normAutofit/>
          </a:bodyPr>
          <a:lstStyle/>
          <a:p>
            <a:r>
              <a:rPr lang="en-US" b="1" dirty="0" smtClean="0">
                <a:solidFill>
                  <a:schemeClr val="bg1"/>
                </a:solidFill>
              </a:rPr>
              <a:t>How we report the results:</a:t>
            </a:r>
            <a:endParaRPr lang="en-US" b="1" dirty="0">
              <a:solidFill>
                <a:schemeClr val="bg1"/>
              </a:solidFill>
            </a:endParaRPr>
          </a:p>
        </p:txBody>
      </p:sp>
      <p:sp>
        <p:nvSpPr>
          <p:cNvPr id="4" name="Content Placeholder 2"/>
          <p:cNvSpPr>
            <a:spLocks noGrp="1"/>
          </p:cNvSpPr>
          <p:nvPr>
            <p:ph idx="1"/>
          </p:nvPr>
        </p:nvSpPr>
        <p:spPr>
          <a:xfrm>
            <a:off x="457200" y="1098702"/>
            <a:ext cx="8229600" cy="1768176"/>
          </a:xfrm>
          <a:solidFill>
            <a:schemeClr val="bg1"/>
          </a:solidFill>
        </p:spPr>
        <p:txBody>
          <a:bodyPr>
            <a:noAutofit/>
          </a:bodyPr>
          <a:lstStyle/>
          <a:p>
            <a:r>
              <a:rPr lang="en-US" sz="1200" b="1" dirty="0" smtClean="0"/>
              <a:t>396 sub-group regressions (6 outcomes, 22 sub-groups, qualification type)</a:t>
            </a:r>
          </a:p>
          <a:p>
            <a:r>
              <a:rPr lang="en-US" sz="1200" b="1" dirty="0" smtClean="0"/>
              <a:t>342 field of study regressions (6 outcomes, 19 FOS, 3 qualifications types)</a:t>
            </a:r>
          </a:p>
          <a:p>
            <a:r>
              <a:rPr lang="en-US" sz="1200" b="1" dirty="0" smtClean="0"/>
              <a:t>Conditional</a:t>
            </a:r>
            <a:r>
              <a:rPr lang="en-US" sz="1200" dirty="0" smtClean="0"/>
              <a:t> estimates report the percentage difference in the predicted probabilities of higher-education outcomes between males and females (females </a:t>
            </a:r>
            <a:r>
              <a:rPr lang="mr-IN" sz="1200" dirty="0" smtClean="0"/>
              <a:t>–</a:t>
            </a:r>
            <a:r>
              <a:rPr lang="en-US" sz="1200" dirty="0" smtClean="0"/>
              <a:t> males as a %)</a:t>
            </a:r>
          </a:p>
          <a:p>
            <a:r>
              <a:rPr lang="en-US" sz="1200" dirty="0" smtClean="0"/>
              <a:t>Example:</a:t>
            </a:r>
          </a:p>
          <a:p>
            <a:pPr lvl="1"/>
            <a:r>
              <a:rPr lang="en-US" sz="1050" dirty="0" smtClean="0"/>
              <a:t>Predicted probability for Access1 males = 12,5%</a:t>
            </a:r>
          </a:p>
          <a:p>
            <a:pPr lvl="1"/>
            <a:r>
              <a:rPr lang="en-US" sz="1050" dirty="0" smtClean="0"/>
              <a:t>Access1 females = 13,4%</a:t>
            </a:r>
          </a:p>
          <a:p>
            <a:pPr lvl="1"/>
            <a:r>
              <a:rPr lang="en-US" sz="1050" dirty="0" smtClean="0"/>
              <a:t>Unconditional difference = (13,4 </a:t>
            </a:r>
            <a:r>
              <a:rPr lang="mr-IN" sz="1050" dirty="0" smtClean="0"/>
              <a:t>–</a:t>
            </a:r>
            <a:r>
              <a:rPr lang="en-US" sz="1050" dirty="0" smtClean="0"/>
              <a:t> 12,5%)/12,5% = </a:t>
            </a:r>
            <a:r>
              <a:rPr lang="en-US" sz="1050" b="1" dirty="0" smtClean="0"/>
              <a:t>7%</a:t>
            </a:r>
          </a:p>
          <a:p>
            <a:r>
              <a:rPr lang="en-US" sz="1200" b="1" dirty="0" smtClean="0"/>
              <a:t>i.e. after controlling for prior-achievement, females are 7% more likely to access an UG qualification immediately compared to their male counterparts</a:t>
            </a:r>
            <a:endParaRPr lang="en-US" sz="1200" b="1"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54164"/>
          <a:stretch/>
        </p:blipFill>
        <p:spPr>
          <a:xfrm>
            <a:off x="-70974" y="3238357"/>
            <a:ext cx="9144000" cy="2482181"/>
          </a:xfrm>
          <a:prstGeom prst="rect">
            <a:avLst/>
          </a:prstGeom>
        </p:spPr>
      </p:pic>
      <p:grpSp>
        <p:nvGrpSpPr>
          <p:cNvPr id="9" name="Group 8"/>
          <p:cNvGrpSpPr/>
          <p:nvPr/>
        </p:nvGrpSpPr>
        <p:grpSpPr>
          <a:xfrm>
            <a:off x="-70974" y="5926179"/>
            <a:ext cx="9285947" cy="572533"/>
            <a:chOff x="0" y="5739366"/>
            <a:chExt cx="9285947" cy="572533"/>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39303" b="57112"/>
            <a:stretch/>
          </p:blipFill>
          <p:spPr>
            <a:xfrm>
              <a:off x="0" y="6108698"/>
              <a:ext cx="9285947" cy="203201"/>
            </a:xfrm>
            <a:prstGeom prst="rect">
              <a:avLst/>
            </a:prstGeom>
          </p:spPr>
        </p:pic>
        <p:sp>
          <p:nvSpPr>
            <p:cNvPr id="5" name="TextBox 4"/>
            <p:cNvSpPr txBox="1"/>
            <p:nvPr/>
          </p:nvSpPr>
          <p:spPr>
            <a:xfrm>
              <a:off x="88900" y="5739366"/>
              <a:ext cx="1533497" cy="369332"/>
            </a:xfrm>
            <a:prstGeom prst="rect">
              <a:avLst/>
            </a:prstGeom>
            <a:noFill/>
          </p:spPr>
          <p:txBody>
            <a:bodyPr wrap="none" rtlCol="0">
              <a:spAutoFit/>
            </a:bodyPr>
            <a:lstStyle/>
            <a:p>
              <a:r>
                <a:rPr lang="en-US" b="1" dirty="0" smtClean="0"/>
                <a:t>Unconditional</a:t>
              </a:r>
              <a:endParaRPr lang="en-US" b="1" dirty="0"/>
            </a:p>
          </p:txBody>
        </p:sp>
      </p:grpSp>
    </p:spTree>
    <p:extLst>
      <p:ext uri="{BB962C8B-B14F-4D97-AF65-F5344CB8AC3E}">
        <p14:creationId xmlns:p14="http://schemas.microsoft.com/office/powerpoint/2010/main" val="88856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8219"/>
            <a:ext cx="9144000" cy="5415378"/>
          </a:xfrm>
          <a:prstGeom prst="rect">
            <a:avLst/>
          </a:prstGeom>
        </p:spPr>
      </p:pic>
      <p:sp>
        <p:nvSpPr>
          <p:cNvPr id="3" name="TextBox 2"/>
          <p:cNvSpPr txBox="1"/>
          <p:nvPr/>
        </p:nvSpPr>
        <p:spPr>
          <a:xfrm>
            <a:off x="3577785" y="173335"/>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Tree>
    <p:extLst>
      <p:ext uri="{BB962C8B-B14F-4D97-AF65-F5344CB8AC3E}">
        <p14:creationId xmlns:p14="http://schemas.microsoft.com/office/powerpoint/2010/main" val="11974175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8437" y="-58888"/>
            <a:ext cx="5659825" cy="345495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8438" y="3396064"/>
            <a:ext cx="5589924" cy="3461935"/>
          </a:xfrm>
          <a:prstGeom prst="rect">
            <a:avLst/>
          </a:prstGeom>
        </p:spPr>
      </p:pic>
      <p:sp>
        <p:nvSpPr>
          <p:cNvPr id="6" name="TextBox 5"/>
          <p:cNvSpPr txBox="1"/>
          <p:nvPr/>
        </p:nvSpPr>
        <p:spPr>
          <a:xfrm>
            <a:off x="770483" y="4896198"/>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
        <p:nvSpPr>
          <p:cNvPr id="7" name="TextBox 6"/>
          <p:cNvSpPr txBox="1"/>
          <p:nvPr/>
        </p:nvSpPr>
        <p:spPr>
          <a:xfrm>
            <a:off x="605984" y="1773535"/>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spTree>
    <p:extLst>
      <p:ext uri="{BB962C8B-B14F-4D97-AF65-F5344CB8AC3E}">
        <p14:creationId xmlns:p14="http://schemas.microsoft.com/office/powerpoint/2010/main" val="12195656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886" y="1558005"/>
            <a:ext cx="4114798" cy="3190457"/>
          </a:xfrm>
          <a:solidFill>
            <a:srgbClr val="FF0080"/>
          </a:solidFill>
        </p:spPr>
        <p:txBody>
          <a:bodyPr>
            <a:normAutofit fontScale="90000"/>
          </a:bodyPr>
          <a:lstStyle/>
          <a:p>
            <a:r>
              <a:rPr lang="en-US" b="1" dirty="0" smtClean="0">
                <a:solidFill>
                  <a:schemeClr val="bg1"/>
                </a:solidFill>
              </a:rPr>
              <a:t>Is it because of differences in choice of field of study?</a:t>
            </a:r>
            <a:r>
              <a:rPr lang="en-US" dirty="0" smtClean="0">
                <a:solidFill>
                  <a:schemeClr val="bg1"/>
                </a:solidFill>
              </a:rPr>
              <a:t/>
            </a:r>
            <a:br>
              <a:rPr lang="en-US" dirty="0" smtClean="0">
                <a:solidFill>
                  <a:schemeClr val="bg1"/>
                </a:solidFill>
              </a:rPr>
            </a:br>
            <a:r>
              <a:rPr lang="en-US" sz="2200" i="1" dirty="0">
                <a:solidFill>
                  <a:schemeClr val="bg1"/>
                </a:solidFill>
              </a:rPr>
              <a:t>(Charles &amp; Bradley, 2002; </a:t>
            </a:r>
            <a:r>
              <a:rPr lang="en-US" sz="2200" i="1" dirty="0" err="1">
                <a:solidFill>
                  <a:schemeClr val="bg1"/>
                </a:solidFill>
              </a:rPr>
              <a:t>Alon</a:t>
            </a:r>
            <a:r>
              <a:rPr lang="en-US" sz="2200" i="1" dirty="0">
                <a:solidFill>
                  <a:schemeClr val="bg1"/>
                </a:solidFill>
              </a:rPr>
              <a:t> &amp; </a:t>
            </a:r>
            <a:r>
              <a:rPr lang="en-US" sz="2200" i="1" dirty="0" err="1">
                <a:solidFill>
                  <a:schemeClr val="bg1"/>
                </a:solidFill>
              </a:rPr>
              <a:t>Gelbgiser</a:t>
            </a:r>
            <a:r>
              <a:rPr lang="en-US" sz="2200" i="1" dirty="0">
                <a:solidFill>
                  <a:schemeClr val="bg1"/>
                </a:solidFill>
              </a:rPr>
              <a:t>, 2011). </a:t>
            </a:r>
            <a:endParaRPr lang="en-US" i="1" dirty="0">
              <a:solidFill>
                <a:schemeClr val="bg1"/>
              </a:solidFill>
            </a:endParaRPr>
          </a:p>
        </p:txBody>
      </p:sp>
    </p:spTree>
    <p:extLst>
      <p:ext uri="{BB962C8B-B14F-4D97-AF65-F5344CB8AC3E}">
        <p14:creationId xmlns:p14="http://schemas.microsoft.com/office/powerpoint/2010/main" val="134162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Autofit/>
          </a:bodyPr>
          <a:lstStyle/>
          <a:p>
            <a:r>
              <a:rPr lang="en-US" sz="3200" b="1" dirty="0" smtClean="0">
                <a:solidFill>
                  <a:schemeClr val="bg1"/>
                </a:solidFill>
              </a:rPr>
              <a:t>Is it because they enroll in different degrees?</a:t>
            </a:r>
            <a:endParaRPr lang="en-US" sz="3200" b="1" dirty="0">
              <a:solidFill>
                <a:schemeClr val="bg1"/>
              </a:solidFill>
            </a:endParaRPr>
          </a:p>
        </p:txBody>
      </p:sp>
      <p:sp>
        <p:nvSpPr>
          <p:cNvPr id="3" name="Rectangle 2"/>
          <p:cNvSpPr/>
          <p:nvPr/>
        </p:nvSpPr>
        <p:spPr>
          <a:xfrm>
            <a:off x="212556" y="1560723"/>
            <a:ext cx="9047748" cy="369332"/>
          </a:xfrm>
          <a:prstGeom prst="rect">
            <a:avLst/>
          </a:prstGeom>
        </p:spPr>
        <p:txBody>
          <a:bodyPr wrap="square">
            <a:spAutoFit/>
          </a:bodyPr>
          <a:lstStyle/>
          <a:p>
            <a:r>
              <a:rPr lang="en-US" b="1"/>
              <a:t>Figure 9: </a:t>
            </a:r>
            <a:r>
              <a:rPr lang="en-US"/>
              <a:t>Female share of undergraduate degree enrolments and graduations by field of study</a:t>
            </a: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199" y="2073141"/>
            <a:ext cx="8558463" cy="4183280"/>
          </a:xfrm>
          <a:prstGeom prst="rect">
            <a:avLst/>
          </a:prstGeom>
        </p:spPr>
      </p:pic>
    </p:spTree>
    <p:extLst>
      <p:ext uri="{BB962C8B-B14F-4D97-AF65-F5344CB8AC3E}">
        <p14:creationId xmlns:p14="http://schemas.microsoft.com/office/powerpoint/2010/main" val="13223483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9101"/>
            <a:ext cx="9144000" cy="5213613"/>
          </a:xfrm>
          <a:prstGeom prst="rect">
            <a:avLst/>
          </a:prstGeom>
        </p:spPr>
      </p:pic>
      <p:sp>
        <p:nvSpPr>
          <p:cNvPr id="3" name="TextBox 2"/>
          <p:cNvSpPr txBox="1"/>
          <p:nvPr/>
        </p:nvSpPr>
        <p:spPr>
          <a:xfrm>
            <a:off x="3577785" y="173335"/>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spTree>
    <p:extLst>
      <p:ext uri="{BB962C8B-B14F-4D97-AF65-F5344CB8AC3E}">
        <p14:creationId xmlns:p14="http://schemas.microsoft.com/office/powerpoint/2010/main" val="19994946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62394"/>
            <a:ext cx="9144000" cy="5127028"/>
          </a:xfrm>
          <a:prstGeom prst="rect">
            <a:avLst/>
          </a:prstGeom>
        </p:spPr>
      </p:pic>
      <p:sp>
        <p:nvSpPr>
          <p:cNvPr id="3" name="TextBox 2"/>
          <p:cNvSpPr txBox="1"/>
          <p:nvPr/>
        </p:nvSpPr>
        <p:spPr>
          <a:xfrm>
            <a:off x="3577785" y="173335"/>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Tree>
    <p:extLst>
      <p:ext uri="{BB962C8B-B14F-4D97-AF65-F5344CB8AC3E}">
        <p14:creationId xmlns:p14="http://schemas.microsoft.com/office/powerpoint/2010/main" val="327011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7621" y="4996648"/>
            <a:ext cx="1659429" cy="461665"/>
          </a:xfrm>
          <a:prstGeom prst="rect">
            <a:avLst/>
          </a:prstGeom>
          <a:solidFill>
            <a:srgbClr val="FF0080"/>
          </a:solidFill>
        </p:spPr>
        <p:txBody>
          <a:bodyPr wrap="none" rtlCol="0">
            <a:spAutoFit/>
          </a:bodyPr>
          <a:lstStyle/>
          <a:p>
            <a:r>
              <a:rPr lang="en-US" sz="2400" b="1" dirty="0">
                <a:solidFill>
                  <a:schemeClr val="bg1"/>
                </a:solidFill>
              </a:rPr>
              <a:t>C</a:t>
            </a:r>
            <a:r>
              <a:rPr lang="en-US" sz="2400" b="1" dirty="0" smtClean="0">
                <a:solidFill>
                  <a:schemeClr val="bg1"/>
                </a:solidFill>
              </a:rPr>
              <a:t>onditional</a:t>
            </a:r>
            <a:endParaRPr lang="en-US" b="1" dirty="0">
              <a:solidFill>
                <a:schemeClr val="bg1"/>
              </a:solidFill>
            </a:endParaRPr>
          </a:p>
        </p:txBody>
      </p:sp>
      <p:sp>
        <p:nvSpPr>
          <p:cNvPr id="7" name="TextBox 6"/>
          <p:cNvSpPr txBox="1"/>
          <p:nvPr/>
        </p:nvSpPr>
        <p:spPr>
          <a:xfrm>
            <a:off x="563122" y="1687810"/>
            <a:ext cx="1988429" cy="461665"/>
          </a:xfrm>
          <a:prstGeom prst="rect">
            <a:avLst/>
          </a:prstGeom>
          <a:solidFill>
            <a:schemeClr val="bg1">
              <a:lumMod val="65000"/>
            </a:schemeClr>
          </a:solidFill>
        </p:spPr>
        <p:txBody>
          <a:bodyPr wrap="none" rtlCol="0">
            <a:spAutoFit/>
          </a:bodyPr>
          <a:lstStyle/>
          <a:p>
            <a:r>
              <a:rPr lang="en-US" sz="2400" b="1" dirty="0" smtClean="0">
                <a:solidFill>
                  <a:schemeClr val="bg1"/>
                </a:solidFill>
              </a:rPr>
              <a:t>Unconditional</a:t>
            </a:r>
            <a:endParaRPr lang="en-US" b="1" dirty="0">
              <a:solidFill>
                <a:schemeClr val="bg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0573" y="-194524"/>
            <a:ext cx="6213427" cy="3449242"/>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0573" y="3254718"/>
            <a:ext cx="6213427" cy="3483860"/>
          </a:xfrm>
          <a:prstGeom prst="rect">
            <a:avLst/>
          </a:prstGeom>
        </p:spPr>
      </p:pic>
    </p:spTree>
    <p:extLst>
      <p:ext uri="{BB962C8B-B14F-4D97-AF65-F5344CB8AC3E}">
        <p14:creationId xmlns:p14="http://schemas.microsoft.com/office/powerpoint/2010/main" val="696429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14450"/>
            <a:ext cx="8229600" cy="5543550"/>
          </a:xfrm>
          <a:solidFill>
            <a:schemeClr val="bg1"/>
          </a:solidFill>
        </p:spPr>
        <p:txBody>
          <a:bodyPr>
            <a:normAutofit fontScale="47500" lnSpcReduction="20000"/>
          </a:bodyPr>
          <a:lstStyle/>
          <a:p>
            <a:pPr marL="0" indent="0">
              <a:buNone/>
            </a:pPr>
            <a:r>
              <a:rPr lang="en-US" dirty="0"/>
              <a:t>The six most important findings of the analysis are listed below: </a:t>
            </a:r>
          </a:p>
          <a:p>
            <a:pPr marL="0" indent="0">
              <a:buNone/>
            </a:pPr>
            <a:r>
              <a:rPr lang="en-US" dirty="0"/>
              <a:t> </a:t>
            </a:r>
          </a:p>
          <a:p>
            <a:pPr marL="514350" indent="-514350">
              <a:buFont typeface="+mj-lt"/>
              <a:buAutoNum type="arabicPeriod"/>
            </a:pPr>
            <a:r>
              <a:rPr lang="en-GB" b="1" dirty="0"/>
              <a:t>Overall</a:t>
            </a:r>
            <a:r>
              <a:rPr lang="en-GB" dirty="0"/>
              <a:t>: After controlling for pre-university achievement females are 20% more likely to access university and graduate with an undergraduate degree in six years than are their male counterparts. </a:t>
            </a:r>
            <a:endParaRPr lang="en-GB" dirty="0" smtClean="0"/>
          </a:p>
          <a:p>
            <a:pPr marL="514350" indent="-514350">
              <a:buFont typeface="+mj-lt"/>
              <a:buAutoNum type="arabicPeriod"/>
            </a:pPr>
            <a:endParaRPr lang="en-US" dirty="0"/>
          </a:p>
          <a:p>
            <a:pPr marL="514350" lvl="0" indent="-514350">
              <a:buFont typeface="+mj-lt"/>
              <a:buAutoNum type="arabicPeriod"/>
            </a:pPr>
            <a:r>
              <a:rPr lang="en-GB" b="1" dirty="0"/>
              <a:t>Gendered access</a:t>
            </a:r>
            <a:r>
              <a:rPr lang="en-GB" dirty="0"/>
              <a:t>: We find much stronger evidence of gendered access effects rather than gendered completion effects. This is both for sub-groups and for fields of study. </a:t>
            </a:r>
            <a:endParaRPr lang="en-GB" dirty="0" smtClean="0"/>
          </a:p>
          <a:p>
            <a:pPr marL="514350" lvl="0" indent="-514350">
              <a:buFont typeface="+mj-lt"/>
              <a:buAutoNum type="arabicPeriod"/>
            </a:pPr>
            <a:endParaRPr lang="en-US" dirty="0"/>
          </a:p>
          <a:p>
            <a:pPr marL="514350" lvl="0" indent="-514350">
              <a:buFont typeface="+mj-lt"/>
              <a:buAutoNum type="arabicPeriod"/>
            </a:pPr>
            <a:r>
              <a:rPr lang="en-GB" b="1" dirty="0"/>
              <a:t>Dropout</a:t>
            </a:r>
            <a:r>
              <a:rPr lang="en-GB" dirty="0"/>
              <a:t>: Relative to their male counterparts, females are always and everywhere 20% less likely to drop out of university programmes. This is not affected by pre-university achievement. </a:t>
            </a:r>
            <a:endParaRPr lang="en-GB" dirty="0" smtClean="0"/>
          </a:p>
          <a:p>
            <a:pPr marL="514350" lvl="0" indent="-514350">
              <a:buFont typeface="+mj-lt"/>
              <a:buAutoNum type="arabicPeriod"/>
            </a:pPr>
            <a:endParaRPr lang="en-US" dirty="0"/>
          </a:p>
          <a:p>
            <a:pPr marL="514350" lvl="0" indent="-514350">
              <a:buFont typeface="+mj-lt"/>
              <a:buAutoNum type="arabicPeriod"/>
            </a:pPr>
            <a:r>
              <a:rPr lang="en-GB" b="1" dirty="0"/>
              <a:t>Socioeconomic status</a:t>
            </a:r>
            <a:r>
              <a:rPr lang="en-GB" dirty="0"/>
              <a:t>: Among the quintiles of socioeconomic school socioeconomic status, only females from the poorest 20-30% of schools do not exhibit an advantage in accessing university. Most pro-female advantages are largest among the wealthiest groups</a:t>
            </a:r>
            <a:r>
              <a:rPr lang="en-GB" dirty="0" smtClean="0"/>
              <a:t>.</a:t>
            </a:r>
          </a:p>
          <a:p>
            <a:pPr marL="514350" lvl="0" indent="-514350">
              <a:buFont typeface="+mj-lt"/>
              <a:buAutoNum type="arabicPeriod"/>
            </a:pPr>
            <a:endParaRPr lang="en-US" dirty="0"/>
          </a:p>
          <a:p>
            <a:pPr marL="514350" lvl="0" indent="-514350">
              <a:buFont typeface="+mj-lt"/>
              <a:buAutoNum type="arabicPeriod"/>
            </a:pPr>
            <a:r>
              <a:rPr lang="en-GB" b="1" dirty="0"/>
              <a:t>Pre-university achievement:</a:t>
            </a:r>
            <a:r>
              <a:rPr lang="en-GB" dirty="0"/>
              <a:t> A third of the overall female advantage (Conversion-6) can be explained by school-level achievement. However, among the best-performing sub-groups the female advantage is almost entirely (77%) explained by superior school-level achievement</a:t>
            </a:r>
            <a:r>
              <a:rPr lang="en-GB" dirty="0" smtClean="0"/>
              <a:t>.</a:t>
            </a:r>
          </a:p>
          <a:p>
            <a:pPr marL="514350" lvl="0" indent="-514350">
              <a:buFont typeface="+mj-lt"/>
              <a:buAutoNum type="arabicPeriod"/>
            </a:pPr>
            <a:endParaRPr lang="en-US" dirty="0"/>
          </a:p>
          <a:p>
            <a:pPr marL="514350" lvl="0" indent="-514350">
              <a:buFont typeface="+mj-lt"/>
              <a:buAutoNum type="arabicPeriod"/>
            </a:pPr>
            <a:r>
              <a:rPr lang="en-GB" b="1" dirty="0"/>
              <a:t>Gendered fields of study:</a:t>
            </a:r>
            <a:r>
              <a:rPr lang="en-GB" dirty="0"/>
              <a:t> While it is true that fewer females graduate with a degree in traditionally male fields of study (Engineering, Computer Sciences, Architectural Sciences, Mathematical Sciences and Agricultural Sciences) this is largely because females do not enter these fields, not because they do not do well in them once enrolled. </a:t>
            </a:r>
            <a:endParaRPr lang="en-US" dirty="0"/>
          </a:p>
          <a:p>
            <a:pPr marL="0" indent="0">
              <a:buNone/>
            </a:pPr>
            <a:endParaRPr lang="en-US" dirty="0"/>
          </a:p>
        </p:txBody>
      </p:sp>
      <p:sp>
        <p:nvSpPr>
          <p:cNvPr id="4" name="Title 1"/>
          <p:cNvSpPr>
            <a:spLocks noGrp="1"/>
          </p:cNvSpPr>
          <p:nvPr>
            <p:ph type="title"/>
          </p:nvPr>
        </p:nvSpPr>
        <p:spPr>
          <a:xfrm>
            <a:off x="457200" y="274638"/>
            <a:ext cx="8229600" cy="911225"/>
          </a:xfrm>
          <a:solidFill>
            <a:srgbClr val="FF0080"/>
          </a:solidFill>
        </p:spPr>
        <p:txBody>
          <a:bodyPr/>
          <a:lstStyle/>
          <a:p>
            <a:r>
              <a:rPr lang="en-US" b="1" dirty="0" smtClean="0">
                <a:solidFill>
                  <a:schemeClr val="bg1"/>
                </a:solidFill>
              </a:rPr>
              <a:t>6 Main findings</a:t>
            </a:r>
            <a:endParaRPr lang="en-US" b="1" dirty="0">
              <a:solidFill>
                <a:schemeClr val="bg1"/>
              </a:solidFill>
            </a:endParaRPr>
          </a:p>
        </p:txBody>
      </p:sp>
    </p:spTree>
    <p:extLst>
      <p:ext uri="{BB962C8B-B14F-4D97-AF65-F5344CB8AC3E}">
        <p14:creationId xmlns:p14="http://schemas.microsoft.com/office/powerpoint/2010/main" val="1064514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Still tentative research, but</a:t>
            </a:r>
            <a:r>
              <a:rPr lang="mr-IN" dirty="0" smtClean="0"/>
              <a:t>…</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defTabSz="914400">
              <a:spcBef>
                <a:spcPts val="0"/>
              </a:spcBef>
            </a:pPr>
            <a:r>
              <a:rPr lang="en-US" dirty="0" smtClean="0"/>
              <a:t>Impacts on the </a:t>
            </a:r>
            <a:r>
              <a:rPr lang="en-US" dirty="0" err="1" smtClean="0"/>
              <a:t>labour</a:t>
            </a:r>
            <a:r>
              <a:rPr lang="en-US" dirty="0" smtClean="0"/>
              <a:t> market?</a:t>
            </a:r>
          </a:p>
          <a:p>
            <a:pPr defTabSz="914400">
              <a:spcBef>
                <a:spcPts val="0"/>
              </a:spcBef>
            </a:pPr>
            <a:r>
              <a:rPr lang="en-US" dirty="0" smtClean="0"/>
              <a:t>Understanding male disadvantage?</a:t>
            </a:r>
          </a:p>
          <a:p>
            <a:pPr lvl="1" defTabSz="914400">
              <a:spcBef>
                <a:spcPts val="0"/>
              </a:spcBef>
            </a:pPr>
            <a:r>
              <a:rPr lang="en-US" dirty="0" smtClean="0"/>
              <a:t>School/curriculum structure and its interaction with unevenly distributed non-cognitive skills?</a:t>
            </a:r>
          </a:p>
          <a:p>
            <a:pPr defTabSz="914400">
              <a:spcBef>
                <a:spcPts val="0"/>
              </a:spcBef>
            </a:pPr>
            <a:r>
              <a:rPr lang="en-US" b="1" dirty="0" smtClean="0"/>
              <a:t>Caveat</a:t>
            </a:r>
            <a:r>
              <a:rPr lang="en-US" dirty="0" smtClean="0"/>
              <a:t>: This is specifically for those who access university immediately after school. Non-random group. But Access1 and Access4 suggest it won’t change the results massively.</a:t>
            </a:r>
            <a:endParaRPr lang="en-US" dirty="0"/>
          </a:p>
        </p:txBody>
      </p:sp>
      <p:sp>
        <p:nvSpPr>
          <p:cNvPr id="4" name="Title 1"/>
          <p:cNvSpPr>
            <a:spLocks noGrp="1"/>
          </p:cNvSpPr>
          <p:nvPr>
            <p:ph type="title"/>
          </p:nvPr>
        </p:nvSpPr>
        <p:spPr>
          <a:xfrm>
            <a:off x="457200" y="274638"/>
            <a:ext cx="8229600" cy="1143000"/>
          </a:xfrm>
          <a:solidFill>
            <a:srgbClr val="FF0080"/>
          </a:solidFill>
        </p:spPr>
        <p:txBody>
          <a:bodyPr/>
          <a:lstStyle/>
          <a:p>
            <a:r>
              <a:rPr lang="en-US" b="1" dirty="0" smtClean="0">
                <a:solidFill>
                  <a:schemeClr val="bg1"/>
                </a:solidFill>
              </a:rPr>
              <a:t>Conclusions</a:t>
            </a:r>
            <a:endParaRPr lang="en-US" b="1" dirty="0">
              <a:solidFill>
                <a:schemeClr val="bg1"/>
              </a:solidFill>
            </a:endParaRPr>
          </a:p>
        </p:txBody>
      </p:sp>
    </p:spTree>
    <p:extLst>
      <p:ext uri="{BB962C8B-B14F-4D97-AF65-F5344CB8AC3E}">
        <p14:creationId xmlns:p14="http://schemas.microsoft.com/office/powerpoint/2010/main" val="16068419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chemeClr val="bg1"/>
                </a:solidFill>
              </a:rPr>
              <a:t>What are the implications of this?</a:t>
            </a:r>
            <a:endParaRPr lang="en-US" dirty="0">
              <a:solidFill>
                <a:schemeClr val="bg1"/>
              </a:solidFill>
            </a:endParaRPr>
          </a:p>
        </p:txBody>
      </p:sp>
      <p:sp>
        <p:nvSpPr>
          <p:cNvPr id="4" name="Rectangle 3"/>
          <p:cNvSpPr/>
          <p:nvPr/>
        </p:nvSpPr>
        <p:spPr>
          <a:xfrm>
            <a:off x="1415845" y="1936955"/>
            <a:ext cx="6272981" cy="3519425"/>
          </a:xfrm>
          <a:prstGeom prst="rect">
            <a:avLst/>
          </a:prstGeom>
        </p:spPr>
        <p:txBody>
          <a:bodyPr wrap="square">
            <a:spAutoFit/>
          </a:bodyPr>
          <a:lstStyle/>
          <a:p>
            <a:pPr algn="just">
              <a:lnSpc>
                <a:spcPct val="115000"/>
              </a:lnSpc>
              <a:spcAft>
                <a:spcPts val="1200"/>
              </a:spcAft>
            </a:pPr>
            <a:r>
              <a:rPr lang="en-US" dirty="0" err="1" smtClean="0">
                <a:solidFill>
                  <a:srgbClr val="000000"/>
                </a:solidFill>
                <a:latin typeface="Arial" charset="0"/>
                <a:ea typeface="Calibri" charset="0"/>
              </a:rPr>
              <a:t>Esping</a:t>
            </a:r>
            <a:r>
              <a:rPr lang="en-US" dirty="0" smtClean="0">
                <a:solidFill>
                  <a:srgbClr val="000000"/>
                </a:solidFill>
                <a:latin typeface="Arial" charset="0"/>
                <a:ea typeface="Calibri" charset="0"/>
              </a:rPr>
              <a:t>-Anderson </a:t>
            </a:r>
            <a:r>
              <a:rPr lang="en-US" dirty="0">
                <a:solidFill>
                  <a:srgbClr val="000000"/>
                </a:solidFill>
                <a:latin typeface="Arial" charset="0"/>
                <a:ea typeface="Calibri" charset="0"/>
              </a:rPr>
              <a:t>(2009: 1</a:t>
            </a:r>
            <a:r>
              <a:rPr lang="en-US" dirty="0" smtClean="0">
                <a:solidFill>
                  <a:srgbClr val="000000"/>
                </a:solidFill>
                <a:latin typeface="Arial" charset="0"/>
                <a:ea typeface="Calibri" charset="0"/>
              </a:rPr>
              <a:t>):</a:t>
            </a:r>
            <a:endParaRPr lang="en-US" sz="2000" dirty="0">
              <a:latin typeface="Times New Roman" charset="0"/>
              <a:ea typeface="Calibri" charset="0"/>
            </a:endParaRPr>
          </a:p>
          <a:p>
            <a:pPr algn="just">
              <a:spcAft>
                <a:spcPts val="0"/>
              </a:spcAft>
            </a:pPr>
            <a:r>
              <a:rPr lang="en-US" sz="2400" dirty="0">
                <a:latin typeface="Arial" charset="0"/>
                <a:ea typeface="Calibri" charset="0"/>
              </a:rPr>
              <a:t>“The quiet revolution of women’s roles, as Claudia Goldin (2006) calls it, is arguably a close rival to new technologies in terms of its seismic aftershocks touching, directly and indirectly, all major social institutions. And like its rivals, it has not yet come to full maturation. </a:t>
            </a:r>
            <a:r>
              <a:rPr lang="en-US" sz="2400" b="1" dirty="0">
                <a:latin typeface="Arial" charset="0"/>
                <a:ea typeface="Calibri" charset="0"/>
              </a:rPr>
              <a:t>Incomplete revolutions tend to be associated with major disequilibria</a:t>
            </a:r>
            <a:r>
              <a:rPr lang="en-US" sz="2400" dirty="0">
                <a:latin typeface="Arial" charset="0"/>
                <a:ea typeface="Calibri" charset="0"/>
              </a:rPr>
              <a:t>.”</a:t>
            </a:r>
            <a:endParaRPr lang="en-US" sz="2800" dirty="0">
              <a:effectLst/>
              <a:latin typeface="Times New Roman" charset="0"/>
              <a:ea typeface="Calibri" charset="0"/>
            </a:endParaRPr>
          </a:p>
        </p:txBody>
      </p:sp>
    </p:spTree>
    <p:extLst>
      <p:ext uri="{BB962C8B-B14F-4D97-AF65-F5344CB8AC3E}">
        <p14:creationId xmlns:p14="http://schemas.microsoft.com/office/powerpoint/2010/main" val="10058323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Acknowledgements</a:t>
            </a:r>
            <a:endParaRPr lang="en-US" b="1" dirty="0"/>
          </a:p>
        </p:txBody>
      </p:sp>
      <p:sp>
        <p:nvSpPr>
          <p:cNvPr id="3" name="Content Placeholder 2"/>
          <p:cNvSpPr>
            <a:spLocks noGrp="1"/>
          </p:cNvSpPr>
          <p:nvPr>
            <p:ph idx="1"/>
          </p:nvPr>
        </p:nvSpPr>
        <p:spPr>
          <a:xfrm>
            <a:off x="1608717" y="2217288"/>
            <a:ext cx="6156252" cy="3094075"/>
          </a:xfrm>
          <a:solidFill>
            <a:schemeClr val="bg1">
              <a:lumMod val="85000"/>
            </a:schemeClr>
          </a:solidFill>
        </p:spPr>
        <p:txBody>
          <a:bodyPr>
            <a:normAutofit fontScale="92500" lnSpcReduction="20000"/>
          </a:bodyPr>
          <a:lstStyle/>
          <a:p>
            <a:pPr marL="0" indent="0" algn="just">
              <a:buNone/>
            </a:pPr>
            <a:r>
              <a:rPr lang="en-US" sz="1800" dirty="0" smtClean="0"/>
              <a:t>The </a:t>
            </a:r>
            <a:r>
              <a:rPr lang="en-US" sz="1800" dirty="0"/>
              <a:t>authors would like to thank the Department of Basic Education (</a:t>
            </a:r>
            <a:r>
              <a:rPr lang="en-US" sz="1800" b="1" dirty="0"/>
              <a:t>DBE</a:t>
            </a:r>
            <a:r>
              <a:rPr lang="en-US" sz="1800" dirty="0"/>
              <a:t>) and the Department of Higher Education and Training (DHET) who were jointly responsible for the provision of the NSC and HEMIS databases used in this research. In particular, we would like to thank </a:t>
            </a:r>
            <a:r>
              <a:rPr lang="en-US" sz="1800" b="1" dirty="0"/>
              <a:t>Kirstin Barth </a:t>
            </a:r>
            <a:r>
              <a:rPr lang="en-US" sz="1800" dirty="0"/>
              <a:t>for linking and </a:t>
            </a:r>
            <a:r>
              <a:rPr lang="en-US" sz="1800" dirty="0" err="1"/>
              <a:t>anonymising</a:t>
            </a:r>
            <a:r>
              <a:rPr lang="en-US" sz="1800" dirty="0"/>
              <a:t> the NSC and </a:t>
            </a:r>
            <a:r>
              <a:rPr lang="en-US" sz="1800" b="1" dirty="0"/>
              <a:t>HEMIS</a:t>
            </a:r>
            <a:r>
              <a:rPr lang="en-US" sz="1800" dirty="0"/>
              <a:t> datasets. </a:t>
            </a:r>
            <a:endParaRPr lang="en-US" sz="1800" dirty="0"/>
          </a:p>
          <a:p>
            <a:pPr algn="just"/>
            <a:endParaRPr lang="en-US" sz="1800" dirty="0" smtClean="0"/>
          </a:p>
          <a:p>
            <a:pPr marL="0" indent="0" algn="just">
              <a:buNone/>
            </a:pPr>
            <a:r>
              <a:rPr lang="en-US" sz="1800" dirty="0" smtClean="0"/>
              <a:t>This </a:t>
            </a:r>
            <a:r>
              <a:rPr lang="en-US" sz="1800" dirty="0"/>
              <a:t>research paper is part of the </a:t>
            </a:r>
            <a:r>
              <a:rPr lang="en-US" sz="1800" dirty="0" err="1"/>
              <a:t>Labour</a:t>
            </a:r>
            <a:r>
              <a:rPr lang="en-US" sz="1800" dirty="0"/>
              <a:t> Market Intelligence Partnership (</a:t>
            </a:r>
            <a:r>
              <a:rPr lang="en-US" sz="1800" b="1" dirty="0"/>
              <a:t>LMIP</a:t>
            </a:r>
            <a:r>
              <a:rPr lang="en-US" sz="1800" dirty="0"/>
              <a:t>). </a:t>
            </a:r>
            <a:endParaRPr lang="en-US" sz="1800" dirty="0" smtClean="0"/>
          </a:p>
          <a:p>
            <a:pPr marL="0" indent="0" algn="just">
              <a:buNone/>
            </a:pPr>
            <a:endParaRPr lang="en-US" sz="1800" dirty="0"/>
          </a:p>
          <a:p>
            <a:pPr marL="0" indent="0" algn="just">
              <a:buNone/>
            </a:pPr>
            <a:r>
              <a:rPr lang="en-US" sz="1800" dirty="0"/>
              <a:t>We would also like to acknowledge funding from the Growth and Economic Opportunities for Women (</a:t>
            </a:r>
            <a:r>
              <a:rPr lang="en-US" sz="1800" b="1" dirty="0" err="1"/>
              <a:t>GrOW</a:t>
            </a:r>
            <a:r>
              <a:rPr lang="en-US" sz="1800" dirty="0"/>
              <a:t>) program.</a:t>
            </a:r>
          </a:p>
          <a:p>
            <a:pPr algn="just"/>
            <a:endParaRPr lang="en-US" sz="1800" dirty="0"/>
          </a:p>
        </p:txBody>
      </p:sp>
    </p:spTree>
    <p:extLst>
      <p:ext uri="{BB962C8B-B14F-4D97-AF65-F5344CB8AC3E}">
        <p14:creationId xmlns:p14="http://schemas.microsoft.com/office/powerpoint/2010/main" val="6882474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23144" y="1627458"/>
            <a:ext cx="4720856" cy="3240484"/>
          </a:xfrm>
          <a:solidFill>
            <a:srgbClr val="FF0080"/>
          </a:solidFill>
        </p:spPr>
        <p:txBody>
          <a:bodyPr>
            <a:normAutofit/>
          </a:bodyPr>
          <a:lstStyle/>
          <a:p>
            <a:r>
              <a:rPr lang="en-US" b="1" dirty="0">
                <a:solidFill>
                  <a:schemeClr val="bg1"/>
                </a:solidFill>
              </a:rPr>
              <a:t>Comments / Questions</a:t>
            </a:r>
            <a:r>
              <a:rPr lang="en-US" b="1" dirty="0" smtClean="0">
                <a:solidFill>
                  <a:schemeClr val="bg1"/>
                </a:solidFill>
              </a:rPr>
              <a:t>?</a:t>
            </a:r>
            <a:br>
              <a:rPr lang="en-US" b="1" dirty="0" smtClean="0">
                <a:solidFill>
                  <a:schemeClr val="bg1"/>
                </a:solidFill>
              </a:rPr>
            </a:br>
            <a:r>
              <a:rPr lang="en-US" sz="1800" b="1" dirty="0" smtClean="0">
                <a:solidFill>
                  <a:schemeClr val="bg1"/>
                </a:solidFill>
              </a:rPr>
              <a:t/>
            </a:r>
            <a:br>
              <a:rPr lang="en-US" sz="1800" b="1" dirty="0" smtClean="0">
                <a:solidFill>
                  <a:schemeClr val="bg1"/>
                </a:solidFill>
              </a:rPr>
            </a:br>
            <a:r>
              <a:rPr lang="en-US" sz="1400" dirty="0">
                <a:solidFill>
                  <a:schemeClr val="bg1"/>
                </a:solidFill>
              </a:rPr>
              <a:t/>
            </a:r>
            <a:br>
              <a:rPr lang="en-US" sz="1400" dirty="0">
                <a:solidFill>
                  <a:schemeClr val="bg1"/>
                </a:solidFill>
              </a:rPr>
            </a:br>
            <a:r>
              <a:rPr lang="en-US" sz="2000" dirty="0" smtClean="0">
                <a:solidFill>
                  <a:schemeClr val="bg1"/>
                </a:solidFill>
                <a:hlinkClick r:id="rId2"/>
              </a:rPr>
              <a:t>NicSpaull@gmail.com</a:t>
            </a:r>
            <a:r>
              <a:rPr lang="en-US" sz="2000" dirty="0" smtClean="0">
                <a:solidFill>
                  <a:schemeClr val="bg1"/>
                </a:solidFill>
              </a:rPr>
              <a:t> </a:t>
            </a:r>
            <a:endParaRPr lang="en-US" sz="6000" dirty="0">
              <a:solidFill>
                <a:schemeClr val="bg1"/>
              </a:solidFill>
            </a:endParaRPr>
          </a:p>
        </p:txBody>
      </p:sp>
      <p:pic>
        <p:nvPicPr>
          <p:cNvPr id="5" name="Picture 4"/>
          <p:cNvPicPr>
            <a:picLocks noChangeAspect="1"/>
          </p:cNvPicPr>
          <p:nvPr/>
        </p:nvPicPr>
        <p:blipFill>
          <a:blip r:embed="rId3"/>
          <a:stretch>
            <a:fillRect/>
          </a:stretch>
        </p:blipFill>
        <p:spPr>
          <a:xfrm>
            <a:off x="939209" y="2328645"/>
            <a:ext cx="1921032" cy="1838109"/>
          </a:xfrm>
          <a:prstGeom prst="rect">
            <a:avLst/>
          </a:prstGeom>
        </p:spPr>
      </p:pic>
    </p:spTree>
    <p:extLst>
      <p:ext uri="{BB962C8B-B14F-4D97-AF65-F5344CB8AC3E}">
        <p14:creationId xmlns:p14="http://schemas.microsoft.com/office/powerpoint/2010/main" val="16472582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en-US" dirty="0"/>
          </a:p>
        </p:txBody>
      </p:sp>
      <p:sp>
        <p:nvSpPr>
          <p:cNvPr id="3" name="Content Placeholder 2"/>
          <p:cNvSpPr>
            <a:spLocks noGrp="1"/>
          </p:cNvSpPr>
          <p:nvPr>
            <p:ph idx="1"/>
          </p:nvPr>
        </p:nvSpPr>
        <p:spPr>
          <a:xfrm>
            <a:off x="457200" y="1417638"/>
            <a:ext cx="8229600" cy="4806181"/>
          </a:xfrm>
        </p:spPr>
        <p:txBody>
          <a:bodyPr>
            <a:normAutofit fontScale="40000" lnSpcReduction="20000"/>
          </a:bodyPr>
          <a:lstStyle/>
          <a:p>
            <a:pPr algn="just"/>
            <a:endParaRPr lang="en-US" dirty="0" smtClean="0"/>
          </a:p>
          <a:p>
            <a:pPr marL="0" indent="0" algn="just">
              <a:buNone/>
            </a:pPr>
            <a:r>
              <a:rPr lang="en-US" sz="3800" dirty="0" smtClean="0"/>
              <a:t>In </a:t>
            </a:r>
            <a:r>
              <a:rPr lang="en-US" sz="3800" dirty="0"/>
              <a:t>this paper we use population-wide panel data to follow every South African student from the 2008 cohort as they enter into and progress through university, following them for six years (N=112,402). We find indisputable evidence of a large female advantage that continues to grow at each hurdle of the higher education process. To be specific, relative to their male counterparts we find 27% more females who qualified for university, 34% more who enroll in university, 56% more who complete any undergraduate qualification and 66% more who attain a bachelor’s degree. This despite there being roughly equal numbers of boys and girls at the start of school. We show that this female advantage remains after controlling for school-level performance, and exists for all subgroups of race, age, socioeconomic status, province of origin or institution attended. We examine 19 fields of study and find that females are significantly </a:t>
            </a:r>
            <a:r>
              <a:rPr lang="en-US" sz="3800" i="1" dirty="0"/>
              <a:t>more</a:t>
            </a:r>
            <a:r>
              <a:rPr lang="en-US" sz="3800" dirty="0"/>
              <a:t> likely to get a degree in 12 of the 19 fields (often by substantial margins), and are significantly </a:t>
            </a:r>
            <a:r>
              <a:rPr lang="en-US" sz="3800" i="1" dirty="0"/>
              <a:t>less</a:t>
            </a:r>
            <a:r>
              <a:rPr lang="en-US" sz="3800" dirty="0"/>
              <a:t> likely to get a degree in five of the 19 fields. However, this is almost entirely because they do not access these traditionally ‘male’ programs rather than due to lower completion rates. Irrespective of field of study, race, age, socioeconomic status, location or institution, females are always and everywhere 20% less likely to dropout than their male counterparts (including in traditionally ‘male’ fields like Engineering and Computer Science). Building on the idea of the ‘Matthew Effect’ in reading (the rich get richer), we present evidence of a gendered version of this phenomenon in higher education; what we call the ‘Martha Effect’.  </a:t>
            </a:r>
          </a:p>
          <a:p>
            <a:endParaRPr lang="en-US" dirty="0"/>
          </a:p>
        </p:txBody>
      </p:sp>
    </p:spTree>
    <p:extLst>
      <p:ext uri="{BB962C8B-B14F-4D97-AF65-F5344CB8AC3E}">
        <p14:creationId xmlns:p14="http://schemas.microsoft.com/office/powerpoint/2010/main" val="12100525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(1)</a:t>
            </a:r>
            <a:endParaRPr lang="en-US" b="1" dirty="0">
              <a:solidFill>
                <a:schemeClr val="bg1"/>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b="1" u="sng" dirty="0" smtClean="0"/>
              <a:t>Socioeconomic status</a:t>
            </a:r>
          </a:p>
          <a:p>
            <a:r>
              <a:rPr lang="en-US" dirty="0" smtClean="0"/>
              <a:t>The </a:t>
            </a:r>
            <a:r>
              <a:rPr lang="en-US" dirty="0"/>
              <a:t>poorest females are the only group not to exhibit an advantage in accessing </a:t>
            </a:r>
            <a:r>
              <a:rPr lang="en-US" dirty="0" smtClean="0"/>
              <a:t>degrees</a:t>
            </a:r>
            <a:endParaRPr lang="en-US" dirty="0"/>
          </a:p>
          <a:p>
            <a:r>
              <a:rPr lang="en-US" dirty="0"/>
              <a:t>Female access and completion advantages are largest for wealthiest students</a:t>
            </a:r>
            <a:r>
              <a:rPr lang="en-US" dirty="0"/>
              <a:t> </a:t>
            </a:r>
          </a:p>
          <a:p>
            <a:pPr marL="0" indent="0">
              <a:buNone/>
            </a:pPr>
            <a:r>
              <a:rPr lang="en-US" b="1" u="sng" dirty="0" smtClean="0"/>
              <a:t>Access</a:t>
            </a:r>
          </a:p>
          <a:p>
            <a:r>
              <a:rPr lang="en-US" dirty="0" smtClean="0"/>
              <a:t>Half </a:t>
            </a:r>
            <a:r>
              <a:rPr lang="en-US" dirty="0"/>
              <a:t>of the female access advantage is explained by prior-achievement</a:t>
            </a:r>
            <a:r>
              <a:rPr lang="en-US" dirty="0"/>
              <a:t> </a:t>
            </a:r>
            <a:endParaRPr lang="en-US" dirty="0" smtClean="0"/>
          </a:p>
          <a:p>
            <a:r>
              <a:rPr lang="en-US" dirty="0"/>
              <a:t>Racial differences in accessing Diplomas/Certificates</a:t>
            </a:r>
            <a:r>
              <a:rPr lang="en-US" dirty="0"/>
              <a:t> </a:t>
            </a:r>
            <a:endParaRPr lang="en-US" dirty="0" smtClean="0"/>
          </a:p>
          <a:p>
            <a:r>
              <a:rPr lang="en-US" dirty="0"/>
              <a:t>Provincial differences in accessing degrees</a:t>
            </a:r>
            <a:r>
              <a:rPr lang="en-US" dirty="0"/>
              <a:t> </a:t>
            </a:r>
          </a:p>
        </p:txBody>
      </p:sp>
    </p:spTree>
    <p:extLst>
      <p:ext uri="{BB962C8B-B14F-4D97-AF65-F5344CB8AC3E}">
        <p14:creationId xmlns:p14="http://schemas.microsoft.com/office/powerpoint/2010/main" val="5367735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(2)</a:t>
            </a:r>
            <a:endParaRPr lang="en-US" b="1" dirty="0">
              <a:solidFill>
                <a:schemeClr val="bg1"/>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b="1" u="sng" dirty="0" smtClean="0"/>
              <a:t>Completion</a:t>
            </a:r>
          </a:p>
          <a:p>
            <a:r>
              <a:rPr lang="en-US" dirty="0" smtClean="0"/>
              <a:t>The female completion advantage cannot be explained by prior academic achievement</a:t>
            </a:r>
          </a:p>
          <a:p>
            <a:r>
              <a:rPr lang="en-US" dirty="0" smtClean="0"/>
              <a:t>Females are considerably more likely to complete their qualification in 4 years rather than 6 years </a:t>
            </a:r>
          </a:p>
          <a:p>
            <a:pPr marL="0" indent="0">
              <a:buNone/>
            </a:pPr>
            <a:r>
              <a:rPr lang="en-US" b="1" u="sng" dirty="0" smtClean="0"/>
              <a:t>Conversion</a:t>
            </a:r>
          </a:p>
          <a:p>
            <a:r>
              <a:rPr lang="en-US" dirty="0"/>
              <a:t>A third of the overall female advantage can be explained by prior academic achievement and most of the female advantage (76-78%) among top-achieving females can be explained by school-level achievement</a:t>
            </a:r>
            <a:r>
              <a:rPr lang="en-US" dirty="0"/>
              <a:t> </a:t>
            </a:r>
          </a:p>
        </p:txBody>
      </p:sp>
    </p:spTree>
    <p:extLst>
      <p:ext uri="{BB962C8B-B14F-4D97-AF65-F5344CB8AC3E}">
        <p14:creationId xmlns:p14="http://schemas.microsoft.com/office/powerpoint/2010/main" val="11245416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(3)</a:t>
            </a:r>
            <a:endParaRPr lang="en-US" b="1" dirty="0">
              <a:solidFill>
                <a:schemeClr val="bg1"/>
              </a:solidFill>
            </a:endParaRPr>
          </a:p>
        </p:txBody>
      </p:sp>
      <p:sp>
        <p:nvSpPr>
          <p:cNvPr id="3" name="Content Placeholder 2"/>
          <p:cNvSpPr>
            <a:spLocks noGrp="1"/>
          </p:cNvSpPr>
          <p:nvPr>
            <p:ph idx="1"/>
          </p:nvPr>
        </p:nvSpPr>
        <p:spPr>
          <a:xfrm>
            <a:off x="457200" y="1600200"/>
            <a:ext cx="8229600" cy="4816642"/>
          </a:xfrm>
        </p:spPr>
        <p:txBody>
          <a:bodyPr>
            <a:normAutofit fontScale="77500" lnSpcReduction="20000"/>
          </a:bodyPr>
          <a:lstStyle/>
          <a:p>
            <a:pPr marL="0" indent="0">
              <a:buNone/>
            </a:pPr>
            <a:r>
              <a:rPr lang="en-US" b="1" u="sng" dirty="0" smtClean="0"/>
              <a:t>Completion</a:t>
            </a:r>
          </a:p>
          <a:p>
            <a:r>
              <a:rPr lang="en-US" dirty="0" smtClean="0"/>
              <a:t>The female completion advantage cannot be explained by prior academic achievement</a:t>
            </a:r>
          </a:p>
          <a:p>
            <a:r>
              <a:rPr lang="en-US" dirty="0" smtClean="0"/>
              <a:t>Females are considerably more likely to complete their qualification in 4 years rather than 6 years </a:t>
            </a:r>
          </a:p>
          <a:p>
            <a:pPr marL="0" indent="0">
              <a:buNone/>
            </a:pPr>
            <a:r>
              <a:rPr lang="en-US" b="1" u="sng" dirty="0" smtClean="0"/>
              <a:t>Conversion</a:t>
            </a:r>
          </a:p>
          <a:p>
            <a:r>
              <a:rPr lang="en-US" dirty="0"/>
              <a:t>A third of the overall female advantage can be explained by prior academic achievement and most of the female advantage (76-78%) among top-achieving females can be explained by school-level achievement</a:t>
            </a:r>
            <a:r>
              <a:rPr lang="en-US" dirty="0"/>
              <a:t> </a:t>
            </a:r>
            <a:endParaRPr lang="en-US" dirty="0" smtClean="0"/>
          </a:p>
          <a:p>
            <a:pPr marL="0" indent="0">
              <a:buNone/>
            </a:pPr>
            <a:r>
              <a:rPr lang="en-US" b="1" u="sng" dirty="0" smtClean="0"/>
              <a:t>Dropout</a:t>
            </a:r>
          </a:p>
          <a:p>
            <a:r>
              <a:rPr lang="en-US" dirty="0"/>
              <a:t>Females are always considerably less likely </a:t>
            </a:r>
            <a:r>
              <a:rPr lang="en-US" dirty="0" smtClean="0"/>
              <a:t>to </a:t>
            </a:r>
            <a:r>
              <a:rPr lang="en-US" dirty="0"/>
              <a:t>dropout </a:t>
            </a:r>
            <a:r>
              <a:rPr lang="en-US" dirty="0" smtClean="0"/>
              <a:t>(about 20%) and </a:t>
            </a:r>
            <a:r>
              <a:rPr lang="en-US" dirty="0"/>
              <a:t>this cannot be explained by prior achievement</a:t>
            </a:r>
            <a:endParaRPr lang="en-US" dirty="0"/>
          </a:p>
        </p:txBody>
      </p:sp>
    </p:spTree>
    <p:extLst>
      <p:ext uri="{BB962C8B-B14F-4D97-AF65-F5344CB8AC3E}">
        <p14:creationId xmlns:p14="http://schemas.microsoft.com/office/powerpoint/2010/main" val="4493967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Findings (4)</a:t>
            </a:r>
            <a:endParaRPr lang="en-US" b="1" dirty="0">
              <a:solidFill>
                <a:schemeClr val="bg1"/>
              </a:solidFill>
            </a:endParaRPr>
          </a:p>
        </p:txBody>
      </p:sp>
      <p:sp>
        <p:nvSpPr>
          <p:cNvPr id="3" name="Content Placeholder 2"/>
          <p:cNvSpPr>
            <a:spLocks noGrp="1"/>
          </p:cNvSpPr>
          <p:nvPr>
            <p:ph idx="1"/>
          </p:nvPr>
        </p:nvSpPr>
        <p:spPr>
          <a:xfrm>
            <a:off x="457200" y="1600200"/>
            <a:ext cx="8229600" cy="4816642"/>
          </a:xfrm>
        </p:spPr>
        <p:txBody>
          <a:bodyPr>
            <a:normAutofit fontScale="92500" lnSpcReduction="10000"/>
          </a:bodyPr>
          <a:lstStyle/>
          <a:p>
            <a:pPr marL="0" indent="0">
              <a:buNone/>
            </a:pPr>
            <a:r>
              <a:rPr lang="en-US" b="1" u="sng" dirty="0" smtClean="0"/>
              <a:t>Fields of study</a:t>
            </a:r>
          </a:p>
          <a:p>
            <a:r>
              <a:rPr lang="en-US" dirty="0" smtClean="0"/>
              <a:t>WRT Undergrad degrees: In </a:t>
            </a:r>
            <a:r>
              <a:rPr lang="en-US" dirty="0"/>
              <a:t>six of the 18 fields of study, the gender differences in access seen across fields of study do not reappear as completion differences</a:t>
            </a:r>
            <a:r>
              <a:rPr lang="en-US" dirty="0" smtClean="0"/>
              <a:t>.</a:t>
            </a:r>
          </a:p>
          <a:p>
            <a:r>
              <a:rPr lang="en-US" dirty="0" smtClean="0"/>
              <a:t>Gender determines access more than it does ‘success’ in a degree</a:t>
            </a:r>
          </a:p>
          <a:p>
            <a:r>
              <a:rPr lang="en-US" dirty="0" smtClean="0"/>
              <a:t>Only in </a:t>
            </a:r>
            <a:r>
              <a:rPr lang="en-US" b="1" dirty="0" smtClean="0"/>
              <a:t>Engineering</a:t>
            </a:r>
            <a:r>
              <a:rPr lang="en-US" dirty="0" smtClean="0"/>
              <a:t> </a:t>
            </a:r>
            <a:r>
              <a:rPr lang="en-US" dirty="0"/>
              <a:t>and </a:t>
            </a:r>
            <a:r>
              <a:rPr lang="en-US" b="1" dirty="0"/>
              <a:t>Computer Sciences </a:t>
            </a:r>
            <a:r>
              <a:rPr lang="en-US" dirty="0" smtClean="0"/>
              <a:t>are males significantly </a:t>
            </a:r>
            <a:r>
              <a:rPr lang="en-US" dirty="0"/>
              <a:t>more likely to complete their degree in four or six years.</a:t>
            </a:r>
            <a:endParaRPr lang="en-US" dirty="0"/>
          </a:p>
        </p:txBody>
      </p:sp>
    </p:spTree>
    <p:extLst>
      <p:ext uri="{BB962C8B-B14F-4D97-AF65-F5344CB8AC3E}">
        <p14:creationId xmlns:p14="http://schemas.microsoft.com/office/powerpoint/2010/main" val="15854900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a:solidFill>
                  <a:schemeClr val="bg1"/>
                </a:solidFill>
              </a:rPr>
              <a:t>School-level differences by gender</a:t>
            </a:r>
            <a:br>
              <a:rPr lang="en-US" b="1" dirty="0">
                <a:solidFill>
                  <a:schemeClr val="bg1"/>
                </a:solidFill>
              </a:rPr>
            </a:br>
            <a:r>
              <a:rPr lang="en-US" sz="3600" i="1" dirty="0" smtClean="0">
                <a:solidFill>
                  <a:schemeClr val="bg1"/>
                </a:solidFill>
              </a:rPr>
              <a:t>Achievement in NSC 2008</a:t>
            </a:r>
            <a:endParaRPr lang="en-US" b="1" dirty="0">
              <a:solidFill>
                <a:schemeClr val="bg1"/>
              </a:solidFill>
            </a:endParaRPr>
          </a:p>
        </p:txBody>
      </p:sp>
      <p:pic>
        <p:nvPicPr>
          <p:cNvPr id="4" name="Picture 3"/>
          <p:cNvPicPr/>
          <p:nvPr/>
        </p:nvPicPr>
        <p:blipFill rotWithShape="1">
          <a:blip r:embed="rId2">
            <a:extLst>
              <a:ext uri="{28A0092B-C50C-407E-A947-70E740481C1C}">
                <a14:useLocalDpi xmlns:a14="http://schemas.microsoft.com/office/drawing/2010/main" val="0"/>
              </a:ext>
            </a:extLst>
          </a:blip>
          <a:srcRect b="4757"/>
          <a:stretch/>
        </p:blipFill>
        <p:spPr bwMode="auto">
          <a:xfrm>
            <a:off x="0" y="1748591"/>
            <a:ext cx="9336504" cy="437949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962525" y="1417638"/>
            <a:ext cx="9047748" cy="507831"/>
          </a:xfrm>
          <a:prstGeom prst="rect">
            <a:avLst/>
          </a:prstGeom>
        </p:spPr>
        <p:txBody>
          <a:bodyPr wrap="square">
            <a:spAutoFit/>
          </a:bodyPr>
          <a:lstStyle/>
          <a:p>
            <a:pPr>
              <a:lnSpc>
                <a:spcPct val="150000"/>
              </a:lnSpc>
              <a:spcAft>
                <a:spcPts val="0"/>
              </a:spcAft>
            </a:pPr>
            <a:r>
              <a:rPr lang="en-US" b="1" dirty="0">
                <a:latin typeface="Arial" charset="0"/>
                <a:ea typeface="Calibri" charset="0"/>
              </a:rPr>
              <a:t>Figure 1:</a:t>
            </a:r>
            <a:r>
              <a:rPr lang="en-US" dirty="0">
                <a:latin typeface="Arial" charset="0"/>
                <a:ea typeface="Calibri" charset="0"/>
              </a:rPr>
              <a:t> Box plots of subject performance by gender in the 2008 </a:t>
            </a:r>
            <a:r>
              <a:rPr lang="en-US" dirty="0" smtClean="0">
                <a:latin typeface="Arial" charset="0"/>
                <a:ea typeface="Calibri" charset="0"/>
              </a:rPr>
              <a:t>NSC</a:t>
            </a:r>
            <a:endParaRPr lang="en-US" sz="2800" dirty="0">
              <a:effectLst/>
              <a:latin typeface="Times New Roman" charset="0"/>
              <a:ea typeface="Calibri" charset="0"/>
            </a:endParaRPr>
          </a:p>
        </p:txBody>
      </p:sp>
    </p:spTree>
    <p:extLst>
      <p:ext uri="{BB962C8B-B14F-4D97-AF65-F5344CB8AC3E}">
        <p14:creationId xmlns:p14="http://schemas.microsoft.com/office/powerpoint/2010/main" val="4010438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951895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smtClean="0">
                <a:solidFill>
                  <a:schemeClr val="bg1"/>
                </a:solidFill>
              </a:rPr>
              <a:t>Does this differ by institution of access? (Degrees)</a:t>
            </a:r>
            <a:endParaRPr lang="en-US" b="1" dirty="0">
              <a:solidFill>
                <a:schemeClr val="bg1"/>
              </a:solidFill>
            </a:endParaRPr>
          </a:p>
        </p:txBody>
      </p:sp>
      <p:sp>
        <p:nvSpPr>
          <p:cNvPr id="3" name="Rectangle 2"/>
          <p:cNvSpPr/>
          <p:nvPr/>
        </p:nvSpPr>
        <p:spPr>
          <a:xfrm>
            <a:off x="212556" y="1560723"/>
            <a:ext cx="9047748" cy="369332"/>
          </a:xfrm>
          <a:prstGeom prst="rect">
            <a:avLst/>
          </a:prstGeom>
        </p:spPr>
        <p:txBody>
          <a:bodyPr wrap="square">
            <a:spAutoFit/>
          </a:bodyPr>
          <a:lstStyle/>
          <a:p>
            <a:r>
              <a:rPr lang="en-US" b="1" dirty="0"/>
              <a:t>Figure 10</a:t>
            </a:r>
            <a:r>
              <a:rPr lang="en-US" dirty="0"/>
              <a:t>: Female share of undergraduate degree enrolments and graduations by institution </a:t>
            </a:r>
          </a:p>
        </p:txBody>
      </p:sp>
      <p:pic>
        <p:nvPicPr>
          <p:cNvPr id="6" name="Picture 5"/>
          <p:cNvPicPr/>
          <p:nvPr/>
        </p:nvPicPr>
        <p:blipFill>
          <a:blip r:embed="rId2">
            <a:extLst>
              <a:ext uri="{28A0092B-C50C-407E-A947-70E740481C1C}">
                <a14:useLocalDpi xmlns:a14="http://schemas.microsoft.com/office/drawing/2010/main" val="0"/>
              </a:ext>
            </a:extLst>
          </a:blip>
          <a:stretch>
            <a:fillRect/>
          </a:stretch>
        </p:blipFill>
        <p:spPr>
          <a:xfrm>
            <a:off x="336884" y="1930054"/>
            <a:ext cx="8349916" cy="4230113"/>
          </a:xfrm>
          <a:prstGeom prst="rect">
            <a:avLst/>
          </a:prstGeom>
        </p:spPr>
      </p:pic>
    </p:spTree>
    <p:extLst>
      <p:ext uri="{BB962C8B-B14F-4D97-AF65-F5344CB8AC3E}">
        <p14:creationId xmlns:p14="http://schemas.microsoft.com/office/powerpoint/2010/main" val="16832642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fontScale="90000"/>
          </a:bodyPr>
          <a:lstStyle/>
          <a:p>
            <a:r>
              <a:rPr lang="en-US" b="1" dirty="0">
                <a:solidFill>
                  <a:schemeClr val="bg1"/>
                </a:solidFill>
              </a:rPr>
              <a:t>Does this differ by institution of access? </a:t>
            </a:r>
            <a:r>
              <a:rPr lang="en-US" b="1" dirty="0" smtClean="0">
                <a:solidFill>
                  <a:schemeClr val="bg1"/>
                </a:solidFill>
              </a:rPr>
              <a:t>(Certificates/Diplomas)</a:t>
            </a:r>
            <a:endParaRPr lang="en-US" b="1" dirty="0">
              <a:solidFill>
                <a:schemeClr val="bg1"/>
              </a:solidFill>
            </a:endParaRPr>
          </a:p>
        </p:txBody>
      </p:sp>
      <p:sp>
        <p:nvSpPr>
          <p:cNvPr id="3" name="Rectangle 2"/>
          <p:cNvSpPr/>
          <p:nvPr/>
        </p:nvSpPr>
        <p:spPr>
          <a:xfrm>
            <a:off x="212556" y="1560723"/>
            <a:ext cx="9047748" cy="646331"/>
          </a:xfrm>
          <a:prstGeom prst="rect">
            <a:avLst/>
          </a:prstGeom>
        </p:spPr>
        <p:txBody>
          <a:bodyPr wrap="square">
            <a:spAutoFit/>
          </a:bodyPr>
          <a:lstStyle/>
          <a:p>
            <a:r>
              <a:rPr lang="en-US" b="1" dirty="0"/>
              <a:t>Figure 11</a:t>
            </a:r>
            <a:r>
              <a:rPr lang="en-US" dirty="0"/>
              <a:t>: Female share of undergraduate non-degree (Diploma/Certificate) enrolments and graduations by institution </a:t>
            </a: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457200" y="2207054"/>
            <a:ext cx="8430126" cy="4278240"/>
          </a:xfrm>
          <a:prstGeom prst="rect">
            <a:avLst/>
          </a:prstGeom>
        </p:spPr>
      </p:pic>
    </p:spTree>
    <p:extLst>
      <p:ext uri="{BB962C8B-B14F-4D97-AF65-F5344CB8AC3E}">
        <p14:creationId xmlns:p14="http://schemas.microsoft.com/office/powerpoint/2010/main" val="12010602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21" y="571503"/>
            <a:ext cx="8983579" cy="5633502"/>
          </a:xfrm>
          <a:prstGeom prst="rect">
            <a:avLst/>
          </a:prstGeom>
        </p:spPr>
      </p:pic>
    </p:spTree>
    <p:extLst>
      <p:ext uri="{BB962C8B-B14F-4D97-AF65-F5344CB8AC3E}">
        <p14:creationId xmlns:p14="http://schemas.microsoft.com/office/powerpoint/2010/main" val="4293754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5619</TotalTime>
  <Words>2387</Words>
  <Application>Microsoft Macintosh PowerPoint</Application>
  <PresentationFormat>On-screen Show (4:3)</PresentationFormat>
  <Paragraphs>167</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Calibri</vt:lpstr>
      <vt:lpstr>Mangal</vt:lpstr>
      <vt:lpstr>Times New Roman</vt:lpstr>
      <vt:lpstr>Arial</vt:lpstr>
      <vt:lpstr>Office Theme</vt:lpstr>
      <vt:lpstr>PowerPoint Presentation</vt:lpstr>
      <vt:lpstr>High-level findings</vt:lpstr>
      <vt:lpstr>Literature</vt:lpstr>
      <vt:lpstr>Literature</vt:lpstr>
      <vt:lpstr>Data</vt:lpstr>
      <vt:lpstr>School-level differences by gender Dropout and progression</vt:lpstr>
      <vt:lpstr>School-level differences by gender Achievement in cross-national assessments</vt:lpstr>
      <vt:lpstr>School-level differences by gender Achievement in NSC 2008</vt:lpstr>
      <vt:lpstr>Findings (1) National HE outcomes by gender (2008 NSC cohort)</vt:lpstr>
      <vt:lpstr>PowerPoint Presentation</vt:lpstr>
      <vt:lpstr>PowerPoint Presentation</vt:lpstr>
      <vt:lpstr>% of matric cohort attaining UG degrees</vt:lpstr>
      <vt:lpstr>Defining higher education outcomes</vt:lpstr>
      <vt:lpstr>How we report the results:</vt:lpstr>
      <vt:lpstr>PowerPoint Presentation</vt:lpstr>
      <vt:lpstr>What happens after controlling for matric achievement?</vt:lpstr>
      <vt:lpstr>In conditional predictions what are we controlling for?</vt:lpstr>
      <vt:lpstr>How we report the results:</vt:lpstr>
      <vt:lpstr>PowerPoint Presentation</vt:lpstr>
      <vt:lpstr>PowerPoint Presentation</vt:lpstr>
      <vt:lpstr>Is it because of differences in choice of field of study? (Charles &amp; Bradley, 2002; Alon &amp; Gelbgiser, 2011). </vt:lpstr>
      <vt:lpstr>Is it because they enroll in different degrees?</vt:lpstr>
      <vt:lpstr>PowerPoint Presentation</vt:lpstr>
      <vt:lpstr>PowerPoint Presentation</vt:lpstr>
      <vt:lpstr>PowerPoint Presentation</vt:lpstr>
      <vt:lpstr>6 Main findings</vt:lpstr>
      <vt:lpstr>Conclusions</vt:lpstr>
      <vt:lpstr>What are the implications of this?</vt:lpstr>
      <vt:lpstr>Acknowledgements</vt:lpstr>
      <vt:lpstr>Comments / Questions?   NicSpaull@gmail.com </vt:lpstr>
      <vt:lpstr>Abstract</vt:lpstr>
      <vt:lpstr>Findings (1)</vt:lpstr>
      <vt:lpstr>Findings (2)</vt:lpstr>
      <vt:lpstr>Findings (3)</vt:lpstr>
      <vt:lpstr>Findings (4)</vt:lpstr>
      <vt:lpstr>School-level differences by gender Achievement in NSC 2008</vt:lpstr>
      <vt:lpstr>PowerPoint Presentation</vt:lpstr>
      <vt:lpstr>Does this differ by institution of access? (Degrees)</vt:lpstr>
      <vt:lpstr>Does this differ by institution of access? (Certificates/Diplomas)</vt:lpstr>
      <vt:lpstr>PowerPoint Presentation</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dc:creator>
  <cp:lastModifiedBy>Nic Spaull</cp:lastModifiedBy>
  <cp:revision>178</cp:revision>
  <dcterms:created xsi:type="dcterms:W3CDTF">2016-06-29T17:08:38Z</dcterms:created>
  <dcterms:modified xsi:type="dcterms:W3CDTF">2017-08-30T17:09:14Z</dcterms:modified>
</cp:coreProperties>
</file>