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649" r:id="rId2"/>
    <p:sldId id="749" r:id="rId3"/>
    <p:sldId id="703" r:id="rId4"/>
    <p:sldId id="684" r:id="rId5"/>
    <p:sldId id="685" r:id="rId6"/>
    <p:sldId id="686" r:id="rId7"/>
    <p:sldId id="687" r:id="rId8"/>
    <p:sldId id="688" r:id="rId9"/>
    <p:sldId id="689" r:id="rId10"/>
    <p:sldId id="733" r:id="rId11"/>
    <p:sldId id="731" r:id="rId12"/>
    <p:sldId id="719" r:id="rId13"/>
    <p:sldId id="736" r:id="rId14"/>
    <p:sldId id="735" r:id="rId15"/>
    <p:sldId id="656" r:id="rId16"/>
    <p:sldId id="658" r:id="rId17"/>
    <p:sldId id="659" r:id="rId18"/>
    <p:sldId id="738" r:id="rId19"/>
    <p:sldId id="737" r:id="rId20"/>
    <p:sldId id="744" r:id="rId21"/>
    <p:sldId id="739" r:id="rId22"/>
    <p:sldId id="722" r:id="rId23"/>
    <p:sldId id="740" r:id="rId24"/>
    <p:sldId id="748" r:id="rId25"/>
    <p:sldId id="742" r:id="rId26"/>
    <p:sldId id="747" r:id="rId27"/>
    <p:sldId id="741" r:id="rId28"/>
    <p:sldId id="704" r:id="rId29"/>
    <p:sldId id="664" r:id="rId30"/>
    <p:sldId id="665" r:id="rId31"/>
    <p:sldId id="651" r:id="rId32"/>
    <p:sldId id="726" r:id="rId33"/>
    <p:sldId id="657" r:id="rId34"/>
  </p:sldIdLst>
  <p:sldSz cx="12192000" cy="6858000"/>
  <p:notesSz cx="6858000" cy="9144000"/>
  <p:defaultTextStyle>
    <a:defPPr>
      <a:defRPr lang="en-US"/>
    </a:defPPr>
    <a:lvl1pPr marL="0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0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0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11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81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52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21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93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63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8000"/>
    <a:srgbClr val="00FF00"/>
    <a:srgbClr val="8000FF"/>
    <a:srgbClr val="FF0080"/>
    <a:srgbClr val="FF0000"/>
    <a:srgbClr val="1EE7C3"/>
    <a:srgbClr val="33E7E4"/>
    <a:srgbClr val="595959"/>
    <a:srgbClr val="118C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80" autoAdjust="0"/>
    <p:restoredTop sz="90709" autoAdjust="0"/>
  </p:normalViewPr>
  <p:slideViewPr>
    <p:cSldViewPr snapToGrid="0" snapToObjects="1">
      <p:cViewPr>
        <p:scale>
          <a:sx n="85" d="100"/>
          <a:sy n="85" d="100"/>
        </p:scale>
        <p:origin x="-1320" y="-504"/>
      </p:cViewPr>
      <p:guideLst>
        <p:guide orient="horz"/>
        <p:guide pos="3840"/>
      </p:guideLst>
    </p:cSldViewPr>
  </p:slideViewPr>
  <p:outlineViewPr>
    <p:cViewPr>
      <p:scale>
        <a:sx n="33" d="100"/>
        <a:sy n="33" d="100"/>
      </p:scale>
      <p:origin x="0" y="132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3512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paull:Dropbox:Journal%20articles:Child%20Gauge%202017:prePIRLS%202011%20analysis%20of%20reading%20levels%20(30%20MArch%202017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paull:Dropbox:Data:prePIRLS%202011:prePIRLS%20levels%20by%20location%20(Apr%202016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icholasspaull:Documents:Dropbox:Journal%20articles:2014%20(PhD)%20Triple-Diff%20Langauge%20paper:Literature:Matrix%20of%20lang%20and%20nonlang%20factors%20(Aug%202014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ursulahoadley:Library:Caches:TemporaryItems:Outlook%20Temp:prePIRLS%202011%20analysis%20of%20reading%20levels%20(30%20MArch%202017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ursulahoadley:Library:Caches:TemporaryItems:Outlook%20Temp:prePIRLS%202011%20analysis%20of%20reading%20levels%20(30%20MArch%202017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paull:Dropbox:_PSPPD:Policy%20Briefs:final:REading%20policy%20brief%20PSPPD:Fig1%20and%20Fig2%20policy%20brief%20SPAUL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Sheet2!$C$11</c:f>
              <c:strCache>
                <c:ptCount val="1"/>
                <c:pt idx="0">
                  <c:v>Below Low (Reading illiterate)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Sheet2!$D$10:$O$10</c:f>
              <c:strCache>
                <c:ptCount val="12"/>
                <c:pt idx="0">
                  <c:v>Poorest 10%</c:v>
                </c:pt>
                <c:pt idx="1">
                  <c:v>2nd poorest 10%</c:v>
                </c:pt>
                <c:pt idx="2">
                  <c:v>3rd poorest 10%</c:v>
                </c:pt>
                <c:pt idx="3">
                  <c:v>4th poorest 10%</c:v>
                </c:pt>
                <c:pt idx="4">
                  <c:v>5th poorest 10%</c:v>
                </c:pt>
                <c:pt idx="5">
                  <c:v>5th richest 10%</c:v>
                </c:pt>
                <c:pt idx="6">
                  <c:v>4th richest 10%</c:v>
                </c:pt>
                <c:pt idx="7">
                  <c:v>3rd richest 10% </c:v>
                </c:pt>
                <c:pt idx="8">
                  <c:v>2nd richest 10%</c:v>
                </c:pt>
                <c:pt idx="9">
                  <c:v>Richest 10%</c:v>
                </c:pt>
                <c:pt idx="11">
                  <c:v>South Africa</c:v>
                </c:pt>
              </c:strCache>
            </c:strRef>
          </c:cat>
          <c:val>
            <c:numRef>
              <c:f>Sheet2!$D$11:$O$11</c:f>
              <c:numCache>
                <c:formatCode>0%</c:formatCode>
                <c:ptCount val="12"/>
                <c:pt idx="0">
                  <c:v>0.428</c:v>
                </c:pt>
                <c:pt idx="1">
                  <c:v>0.3383</c:v>
                </c:pt>
                <c:pt idx="2">
                  <c:v>0.4154</c:v>
                </c:pt>
                <c:pt idx="3">
                  <c:v>0.3779</c:v>
                </c:pt>
                <c:pt idx="4">
                  <c:v>0.3785</c:v>
                </c:pt>
                <c:pt idx="5">
                  <c:v>0.2943</c:v>
                </c:pt>
                <c:pt idx="6">
                  <c:v>0.2946</c:v>
                </c:pt>
                <c:pt idx="7">
                  <c:v>0.2106</c:v>
                </c:pt>
                <c:pt idx="8">
                  <c:v>0.1877</c:v>
                </c:pt>
                <c:pt idx="9">
                  <c:v>0.0323</c:v>
                </c:pt>
                <c:pt idx="11">
                  <c:v>0.2878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6E-4DBF-A380-5000DD37E74E}"/>
            </c:ext>
          </c:extLst>
        </c:ser>
        <c:ser>
          <c:idx val="1"/>
          <c:order val="1"/>
          <c:tx>
            <c:strRef>
              <c:f>Sheet2!$C$12</c:f>
              <c:strCache>
                <c:ptCount val="1"/>
                <c:pt idx="0">
                  <c:v>Low (Cannot read for meaning)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Sheet2!$D$10:$O$10</c:f>
              <c:strCache>
                <c:ptCount val="12"/>
                <c:pt idx="0">
                  <c:v>Poorest 10%</c:v>
                </c:pt>
                <c:pt idx="1">
                  <c:v>2nd poorest 10%</c:v>
                </c:pt>
                <c:pt idx="2">
                  <c:v>3rd poorest 10%</c:v>
                </c:pt>
                <c:pt idx="3">
                  <c:v>4th poorest 10%</c:v>
                </c:pt>
                <c:pt idx="4">
                  <c:v>5th poorest 10%</c:v>
                </c:pt>
                <c:pt idx="5">
                  <c:v>5th richest 10%</c:v>
                </c:pt>
                <c:pt idx="6">
                  <c:v>4th richest 10%</c:v>
                </c:pt>
                <c:pt idx="7">
                  <c:v>3rd richest 10% </c:v>
                </c:pt>
                <c:pt idx="8">
                  <c:v>2nd richest 10%</c:v>
                </c:pt>
                <c:pt idx="9">
                  <c:v>Richest 10%</c:v>
                </c:pt>
                <c:pt idx="11">
                  <c:v>South Africa</c:v>
                </c:pt>
              </c:strCache>
            </c:strRef>
          </c:cat>
          <c:val>
            <c:numRef>
              <c:f>Sheet2!$D$12:$O$12</c:f>
              <c:numCache>
                <c:formatCode>0%</c:formatCode>
                <c:ptCount val="12"/>
                <c:pt idx="0">
                  <c:v>0.3014</c:v>
                </c:pt>
                <c:pt idx="1">
                  <c:v>0.4094</c:v>
                </c:pt>
                <c:pt idx="2">
                  <c:v>0.3152</c:v>
                </c:pt>
                <c:pt idx="3">
                  <c:v>0.35</c:v>
                </c:pt>
                <c:pt idx="4">
                  <c:v>0.3566</c:v>
                </c:pt>
                <c:pt idx="5">
                  <c:v>0.3387</c:v>
                </c:pt>
                <c:pt idx="6">
                  <c:v>0.3858</c:v>
                </c:pt>
                <c:pt idx="7">
                  <c:v>0.3037</c:v>
                </c:pt>
                <c:pt idx="8">
                  <c:v>0.2336</c:v>
                </c:pt>
                <c:pt idx="9">
                  <c:v>0.1003</c:v>
                </c:pt>
                <c:pt idx="11">
                  <c:v>0.2957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06E-4DBF-A380-5000DD37E74E}"/>
            </c:ext>
          </c:extLst>
        </c:ser>
        <c:ser>
          <c:idx val="2"/>
          <c:order val="2"/>
          <c:tx>
            <c:strRef>
              <c:f>Sheet2!$C$13</c:f>
              <c:strCache>
                <c:ptCount val="1"/>
                <c:pt idx="0">
                  <c:v>Intermediate (Can read for meaning)</c:v>
                </c:pt>
              </c:strCache>
            </c:strRef>
          </c:tx>
          <c:spPr>
            <a:solidFill>
              <a:srgbClr val="3366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Sheet2!$D$10:$O$10</c:f>
              <c:strCache>
                <c:ptCount val="12"/>
                <c:pt idx="0">
                  <c:v>Poorest 10%</c:v>
                </c:pt>
                <c:pt idx="1">
                  <c:v>2nd poorest 10%</c:v>
                </c:pt>
                <c:pt idx="2">
                  <c:v>3rd poorest 10%</c:v>
                </c:pt>
                <c:pt idx="3">
                  <c:v>4th poorest 10%</c:v>
                </c:pt>
                <c:pt idx="4">
                  <c:v>5th poorest 10%</c:v>
                </c:pt>
                <c:pt idx="5">
                  <c:v>5th richest 10%</c:v>
                </c:pt>
                <c:pt idx="6">
                  <c:v>4th richest 10%</c:v>
                </c:pt>
                <c:pt idx="7">
                  <c:v>3rd richest 10% </c:v>
                </c:pt>
                <c:pt idx="8">
                  <c:v>2nd richest 10%</c:v>
                </c:pt>
                <c:pt idx="9">
                  <c:v>Richest 10%</c:v>
                </c:pt>
                <c:pt idx="11">
                  <c:v>South Africa</c:v>
                </c:pt>
              </c:strCache>
            </c:strRef>
          </c:cat>
          <c:val>
            <c:numRef>
              <c:f>Sheet2!$D$13:$O$13</c:f>
              <c:numCache>
                <c:formatCode>0%</c:formatCode>
                <c:ptCount val="12"/>
                <c:pt idx="0">
                  <c:v>0.1896</c:v>
                </c:pt>
                <c:pt idx="1">
                  <c:v>0.2092</c:v>
                </c:pt>
                <c:pt idx="2">
                  <c:v>0.2121</c:v>
                </c:pt>
                <c:pt idx="3">
                  <c:v>0.2239</c:v>
                </c:pt>
                <c:pt idx="4">
                  <c:v>0.2106</c:v>
                </c:pt>
                <c:pt idx="5">
                  <c:v>0.2901</c:v>
                </c:pt>
                <c:pt idx="6">
                  <c:v>0.2496</c:v>
                </c:pt>
                <c:pt idx="7">
                  <c:v>0.3154</c:v>
                </c:pt>
                <c:pt idx="8">
                  <c:v>0.2384</c:v>
                </c:pt>
                <c:pt idx="9">
                  <c:v>0.2149</c:v>
                </c:pt>
                <c:pt idx="11">
                  <c:v>0.2303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06E-4DBF-A380-5000DD37E74E}"/>
            </c:ext>
          </c:extLst>
        </c:ser>
        <c:ser>
          <c:idx val="3"/>
          <c:order val="3"/>
          <c:tx>
            <c:strRef>
              <c:f>Sheet2!$C$14</c:f>
              <c:strCache>
                <c:ptCount val="1"/>
                <c:pt idx="0">
                  <c:v>High or Advanced (Can read for meaning)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Sheet2!$D$10:$O$10</c:f>
              <c:strCache>
                <c:ptCount val="12"/>
                <c:pt idx="0">
                  <c:v>Poorest 10%</c:v>
                </c:pt>
                <c:pt idx="1">
                  <c:v>2nd poorest 10%</c:v>
                </c:pt>
                <c:pt idx="2">
                  <c:v>3rd poorest 10%</c:v>
                </c:pt>
                <c:pt idx="3">
                  <c:v>4th poorest 10%</c:v>
                </c:pt>
                <c:pt idx="4">
                  <c:v>5th poorest 10%</c:v>
                </c:pt>
                <c:pt idx="5">
                  <c:v>5th richest 10%</c:v>
                </c:pt>
                <c:pt idx="6">
                  <c:v>4th richest 10%</c:v>
                </c:pt>
                <c:pt idx="7">
                  <c:v>3rd richest 10% </c:v>
                </c:pt>
                <c:pt idx="8">
                  <c:v>2nd richest 10%</c:v>
                </c:pt>
                <c:pt idx="9">
                  <c:v>Richest 10%</c:v>
                </c:pt>
                <c:pt idx="11">
                  <c:v>South Africa</c:v>
                </c:pt>
              </c:strCache>
            </c:strRef>
          </c:cat>
          <c:val>
            <c:numRef>
              <c:f>Sheet2!$D$14:$O$14</c:f>
              <c:numCache>
                <c:formatCode>0%</c:formatCode>
                <c:ptCount val="12"/>
                <c:pt idx="0">
                  <c:v>0.081</c:v>
                </c:pt>
                <c:pt idx="1">
                  <c:v>0.043079</c:v>
                </c:pt>
                <c:pt idx="2">
                  <c:v>0.0573</c:v>
                </c:pt>
                <c:pt idx="3">
                  <c:v>0.0481</c:v>
                </c:pt>
                <c:pt idx="4">
                  <c:v>0.05439</c:v>
                </c:pt>
                <c:pt idx="5">
                  <c:v>0.0768</c:v>
                </c:pt>
                <c:pt idx="6">
                  <c:v>0.0701</c:v>
                </c:pt>
                <c:pt idx="7">
                  <c:v>0.1702</c:v>
                </c:pt>
                <c:pt idx="8">
                  <c:v>0.3402</c:v>
                </c:pt>
                <c:pt idx="9">
                  <c:v>0.6525</c:v>
                </c:pt>
                <c:pt idx="11">
                  <c:v>0.1863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06E-4DBF-A380-5000DD37E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73761992"/>
        <c:axId val="-2073777368"/>
      </c:barChart>
      <c:catAx>
        <c:axId val="-2073761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073777368"/>
        <c:crosses val="autoZero"/>
        <c:auto val="1"/>
        <c:lblAlgn val="ctr"/>
        <c:lblOffset val="100"/>
        <c:noMultiLvlLbl val="0"/>
      </c:catAx>
      <c:valAx>
        <c:axId val="-2073777368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073761992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legend>
      <c:legendPos val="t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Sheet2!$K$21</c:f>
              <c:strCache>
                <c:ptCount val="1"/>
                <c:pt idx="0">
                  <c:v>Cannot reach 475 points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Sheet2!$L$20:$R$20</c:f>
              <c:strCache>
                <c:ptCount val="7"/>
                <c:pt idx="0">
                  <c:v>Urban</c:v>
                </c:pt>
                <c:pt idx="1">
                  <c:v>Suburban</c:v>
                </c:pt>
                <c:pt idx="2">
                  <c:v>Township</c:v>
                </c:pt>
                <c:pt idx="3">
                  <c:v>Small town/village</c:v>
                </c:pt>
                <c:pt idx="4">
                  <c:v>Remote rural</c:v>
                </c:pt>
                <c:pt idx="6">
                  <c:v>Total</c:v>
                </c:pt>
              </c:strCache>
            </c:strRef>
          </c:cat>
          <c:val>
            <c:numRef>
              <c:f>Sheet2!$L$21:$R$21</c:f>
              <c:numCache>
                <c:formatCode>0%</c:formatCode>
                <c:ptCount val="7"/>
                <c:pt idx="0">
                  <c:v>0.3066</c:v>
                </c:pt>
                <c:pt idx="1">
                  <c:v>0.3073</c:v>
                </c:pt>
                <c:pt idx="2">
                  <c:v>0.6524</c:v>
                </c:pt>
                <c:pt idx="3">
                  <c:v>0.6717</c:v>
                </c:pt>
                <c:pt idx="4">
                  <c:v>0.7068</c:v>
                </c:pt>
                <c:pt idx="6">
                  <c:v>0.604</c:v>
                </c:pt>
              </c:numCache>
            </c:numRef>
          </c:val>
        </c:ser>
        <c:ser>
          <c:idx val="1"/>
          <c:order val="1"/>
          <c:tx>
            <c:strRef>
              <c:f>Sheet2!$K$22</c:f>
              <c:strCache>
                <c:ptCount val="1"/>
                <c:pt idx="0">
                  <c:v>Can read for meaning</c:v>
                </c:pt>
              </c:strCache>
            </c:strRef>
          </c:tx>
          <c:spPr>
            <a:solidFill>
              <a:srgbClr val="80FF00"/>
            </a:solidFill>
          </c:spPr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Sheet2!$L$20:$R$20</c:f>
              <c:strCache>
                <c:ptCount val="7"/>
                <c:pt idx="0">
                  <c:v>Urban</c:v>
                </c:pt>
                <c:pt idx="1">
                  <c:v>Suburban</c:v>
                </c:pt>
                <c:pt idx="2">
                  <c:v>Township</c:v>
                </c:pt>
                <c:pt idx="3">
                  <c:v>Small town/village</c:v>
                </c:pt>
                <c:pt idx="4">
                  <c:v>Remote rural</c:v>
                </c:pt>
                <c:pt idx="6">
                  <c:v>Total</c:v>
                </c:pt>
              </c:strCache>
            </c:strRef>
          </c:cat>
          <c:val>
            <c:numRef>
              <c:f>Sheet2!$L$22:$R$22</c:f>
              <c:numCache>
                <c:formatCode>0%</c:formatCode>
                <c:ptCount val="7"/>
                <c:pt idx="0">
                  <c:v>0.6934</c:v>
                </c:pt>
                <c:pt idx="1">
                  <c:v>0.6927</c:v>
                </c:pt>
                <c:pt idx="2">
                  <c:v>0.3476</c:v>
                </c:pt>
                <c:pt idx="3">
                  <c:v>0.3283</c:v>
                </c:pt>
                <c:pt idx="4">
                  <c:v>0.2932</c:v>
                </c:pt>
                <c:pt idx="6">
                  <c:v>0.396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33022184"/>
        <c:axId val="2133007576"/>
      </c:barChart>
      <c:catAx>
        <c:axId val="21330221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2133007576"/>
        <c:crosses val="autoZero"/>
        <c:auto val="1"/>
        <c:lblAlgn val="ctr"/>
        <c:lblOffset val="100"/>
        <c:noMultiLvlLbl val="0"/>
      </c:catAx>
      <c:valAx>
        <c:axId val="213300757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133022184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legend>
      <c:legendPos val="t"/>
      <c:layout/>
      <c:overlay val="0"/>
      <c:spPr>
        <a:solidFill>
          <a:schemeClr val="bg1">
            <a:lumMod val="95000"/>
          </a:schemeClr>
        </a:solidFill>
      </c:spPr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'LOLT by grade'!$A$38</c:f>
              <c:strCache>
                <c:ptCount val="1"/>
                <c:pt idx="0">
                  <c:v>isiNdebele</c:v>
                </c:pt>
              </c:strCache>
            </c:strRef>
          </c:tx>
          <c:invertIfNegative val="0"/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grade'!$B$38:$H$38</c:f>
              <c:numCache>
                <c:formatCode>0%</c:formatCode>
                <c:ptCount val="7"/>
                <c:pt idx="0">
                  <c:v>0.00792781415744171</c:v>
                </c:pt>
                <c:pt idx="1">
                  <c:v>0.0069886877882854</c:v>
                </c:pt>
                <c:pt idx="2">
                  <c:v>0.00718288279791658</c:v>
                </c:pt>
                <c:pt idx="3">
                  <c:v>7.79860722651681E-5</c:v>
                </c:pt>
                <c:pt idx="4">
                  <c:v>8.12514733098944E-5</c:v>
                </c:pt>
                <c:pt idx="5">
                  <c:v>8.78360232694792E-5</c:v>
                </c:pt>
                <c:pt idx="6">
                  <c:v>6.05039692524591E-5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9D-4D4D-B672-7387CCF3267F}"/>
            </c:ext>
          </c:extLst>
        </c:ser>
        <c:ser>
          <c:idx val="1"/>
          <c:order val="1"/>
          <c:tx>
            <c:strRef>
              <c:f>'LOLT by grade'!$A$39</c:f>
              <c:strCache>
                <c:ptCount val="1"/>
                <c:pt idx="0">
                  <c:v>Venda</c:v>
                </c:pt>
              </c:strCache>
            </c:strRef>
          </c:tx>
          <c:invertIfNegative val="0"/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grade'!$B$39:$H$39</c:f>
              <c:numCache>
                <c:formatCode>0%</c:formatCode>
                <c:ptCount val="7"/>
                <c:pt idx="0">
                  <c:v>0.0205580041600824</c:v>
                </c:pt>
                <c:pt idx="1">
                  <c:v>0.0185213144481593</c:v>
                </c:pt>
                <c:pt idx="2">
                  <c:v>0.0182388101665418</c:v>
                </c:pt>
                <c:pt idx="3">
                  <c:v>0.000183893083983297</c:v>
                </c:pt>
                <c:pt idx="4">
                  <c:v>0.00010933840235529</c:v>
                </c:pt>
                <c:pt idx="5">
                  <c:v>0.000143364543727195</c:v>
                </c:pt>
                <c:pt idx="6">
                  <c:v>4.80190232162374E-6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A9D-4D4D-B672-7387CCF3267F}"/>
            </c:ext>
          </c:extLst>
        </c:ser>
        <c:ser>
          <c:idx val="2"/>
          <c:order val="2"/>
          <c:tx>
            <c:strRef>
              <c:f>'LOLT by grade'!$A$40</c:f>
              <c:strCache>
                <c:ptCount val="1"/>
                <c:pt idx="0">
                  <c:v>siSwati</c:v>
                </c:pt>
              </c:strCache>
            </c:strRef>
          </c:tx>
          <c:invertIfNegative val="0"/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grade'!$B$40:$H$40</c:f>
              <c:numCache>
                <c:formatCode>0%</c:formatCode>
                <c:ptCount val="7"/>
                <c:pt idx="0">
                  <c:v>0.0267947956486571</c:v>
                </c:pt>
                <c:pt idx="1">
                  <c:v>0.0223709058731299</c:v>
                </c:pt>
                <c:pt idx="2">
                  <c:v>0.0225629536569264</c:v>
                </c:pt>
                <c:pt idx="3">
                  <c:v>1.82930292967679E-5</c:v>
                </c:pt>
                <c:pt idx="4">
                  <c:v>2.60807198278673E-5</c:v>
                </c:pt>
                <c:pt idx="5">
                  <c:v>2.01921892573515E-5</c:v>
                </c:pt>
                <c:pt idx="6">
                  <c:v>1.24849460362217E-5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A9D-4D4D-B672-7387CCF3267F}"/>
            </c:ext>
          </c:extLst>
        </c:ser>
        <c:ser>
          <c:idx val="3"/>
          <c:order val="3"/>
          <c:tx>
            <c:strRef>
              <c:f>'LOLT by grade'!$A$41</c:f>
              <c:strCache>
                <c:ptCount val="1"/>
                <c:pt idx="0">
                  <c:v>Xitsonga</c:v>
                </c:pt>
              </c:strCache>
            </c:strRef>
          </c:tx>
          <c:invertIfNegative val="0"/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grade'!$B$41:$H$41</c:f>
              <c:numCache>
                <c:formatCode>0%</c:formatCode>
                <c:ptCount val="7"/>
                <c:pt idx="0">
                  <c:v>0.0326275743321085</c:v>
                </c:pt>
                <c:pt idx="1">
                  <c:v>0.0291674370424674</c:v>
                </c:pt>
                <c:pt idx="2">
                  <c:v>0.0279547868980232</c:v>
                </c:pt>
                <c:pt idx="3">
                  <c:v>0.000396669898435176</c:v>
                </c:pt>
                <c:pt idx="4">
                  <c:v>0.000340052462371038</c:v>
                </c:pt>
                <c:pt idx="5">
                  <c:v>0.000239277442699615</c:v>
                </c:pt>
                <c:pt idx="6">
                  <c:v>3.0732174858392E-5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A9D-4D4D-B672-7387CCF3267F}"/>
            </c:ext>
          </c:extLst>
        </c:ser>
        <c:ser>
          <c:idx val="4"/>
          <c:order val="4"/>
          <c:tx>
            <c:strRef>
              <c:f>'LOLT by grade'!$A$42</c:f>
              <c:strCache>
                <c:ptCount val="1"/>
                <c:pt idx="0">
                  <c:v>Sesotho</c:v>
                </c:pt>
              </c:strCache>
            </c:strRef>
          </c:tx>
          <c:invertIfNegative val="0"/>
          <c:dLbls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A9D-4D4D-B672-7387CCF3267F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grade'!$B$42:$H$42</c:f>
              <c:numCache>
                <c:formatCode>0%</c:formatCode>
                <c:ptCount val="7"/>
                <c:pt idx="0">
                  <c:v>0.0551739879062724</c:v>
                </c:pt>
                <c:pt idx="1">
                  <c:v>0.0513373051083787</c:v>
                </c:pt>
                <c:pt idx="2">
                  <c:v>0.0519929318938504</c:v>
                </c:pt>
                <c:pt idx="3">
                  <c:v>0.00171665638084932</c:v>
                </c:pt>
                <c:pt idx="4">
                  <c:v>0.00129199873608819</c:v>
                </c:pt>
                <c:pt idx="5">
                  <c:v>0.000969225084352872</c:v>
                </c:pt>
                <c:pt idx="6">
                  <c:v>0.000126770221290867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A9D-4D4D-B672-7387CCF3267F}"/>
            </c:ext>
          </c:extLst>
        </c:ser>
        <c:ser>
          <c:idx val="5"/>
          <c:order val="5"/>
          <c:tx>
            <c:strRef>
              <c:f>'LOLT by grade'!$A$43</c:f>
              <c:strCache>
                <c:ptCount val="1"/>
                <c:pt idx="0">
                  <c:v>Setswana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grade'!$B$43:$H$43</c:f>
              <c:numCache>
                <c:formatCode>0%</c:formatCode>
                <c:ptCount val="7"/>
                <c:pt idx="0">
                  <c:v>0.0825227392567997</c:v>
                </c:pt>
                <c:pt idx="1">
                  <c:v>0.0758929832960997</c:v>
                </c:pt>
                <c:pt idx="2">
                  <c:v>0.0769128106754739</c:v>
                </c:pt>
                <c:pt idx="3">
                  <c:v>0.00222597282811196</c:v>
                </c:pt>
                <c:pt idx="4">
                  <c:v>0.00117764481068908</c:v>
                </c:pt>
                <c:pt idx="5">
                  <c:v>0.00136196316540836</c:v>
                </c:pt>
                <c:pt idx="6">
                  <c:v>0.000122928699433568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A9D-4D4D-B672-7387CCF3267F}"/>
            </c:ext>
          </c:extLst>
        </c:ser>
        <c:ser>
          <c:idx val="6"/>
          <c:order val="6"/>
          <c:tx>
            <c:strRef>
              <c:f>'LOLT by grade'!$A$44</c:f>
              <c:strCache>
                <c:ptCount val="1"/>
                <c:pt idx="0">
                  <c:v>Afrikaans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grade'!$B$44:$H$44</c:f>
              <c:numCache>
                <c:formatCode>0%</c:formatCode>
                <c:ptCount val="7"/>
                <c:pt idx="0">
                  <c:v>0.0885729351405341</c:v>
                </c:pt>
                <c:pt idx="1">
                  <c:v>0.0807744073219746</c:v>
                </c:pt>
                <c:pt idx="2">
                  <c:v>0.0837833942213072</c:v>
                </c:pt>
                <c:pt idx="3">
                  <c:v>0.0891024573315092</c:v>
                </c:pt>
                <c:pt idx="4">
                  <c:v>0.0881237429845372</c:v>
                </c:pt>
                <c:pt idx="5">
                  <c:v>0.0882277517410715</c:v>
                </c:pt>
                <c:pt idx="6">
                  <c:v>0.0837134839337952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1A9D-4D4D-B672-7387CCF3267F}"/>
            </c:ext>
          </c:extLst>
        </c:ser>
        <c:ser>
          <c:idx val="7"/>
          <c:order val="7"/>
          <c:tx>
            <c:strRef>
              <c:f>'LOLT by grade'!$A$45</c:f>
              <c:strCache>
                <c:ptCount val="1"/>
                <c:pt idx="0">
                  <c:v>Sepedi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grade'!$B$45:$H$45</c:f>
              <c:numCache>
                <c:formatCode>0%</c:formatCode>
                <c:ptCount val="7"/>
                <c:pt idx="0">
                  <c:v>0.0915459695765864</c:v>
                </c:pt>
                <c:pt idx="1">
                  <c:v>0.080826887070847</c:v>
                </c:pt>
                <c:pt idx="2">
                  <c:v>0.081412233233267</c:v>
                </c:pt>
                <c:pt idx="3">
                  <c:v>0.00138449348046064</c:v>
                </c:pt>
                <c:pt idx="4">
                  <c:v>0.000806496105446356</c:v>
                </c:pt>
                <c:pt idx="5">
                  <c:v>0.000543169891022755</c:v>
                </c:pt>
                <c:pt idx="6">
                  <c:v>0.000117166416647619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A9D-4D4D-B672-7387CCF3267F}"/>
            </c:ext>
          </c:extLst>
        </c:ser>
        <c:ser>
          <c:idx val="8"/>
          <c:order val="8"/>
          <c:tx>
            <c:strRef>
              <c:f>'LOLT by grade'!$A$46</c:f>
              <c:strCache>
                <c:ptCount val="1"/>
                <c:pt idx="0">
                  <c:v>isiXhosa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grade'!$B$46:$H$46</c:f>
              <c:numCache>
                <c:formatCode>0%</c:formatCode>
                <c:ptCount val="7"/>
                <c:pt idx="0">
                  <c:v>0.131877276737109</c:v>
                </c:pt>
                <c:pt idx="1">
                  <c:v>0.215162933472633</c:v>
                </c:pt>
                <c:pt idx="2">
                  <c:v>0.196459362838346</c:v>
                </c:pt>
                <c:pt idx="3">
                  <c:v>0.00602418338473034</c:v>
                </c:pt>
                <c:pt idx="4">
                  <c:v>0.00491621568755298</c:v>
                </c:pt>
                <c:pt idx="5">
                  <c:v>0.00349122952259608</c:v>
                </c:pt>
                <c:pt idx="6">
                  <c:v>0.00205329343272632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1A9D-4D4D-B672-7387CCF3267F}"/>
            </c:ext>
          </c:extLst>
        </c:ser>
        <c:ser>
          <c:idx val="9"/>
          <c:order val="9"/>
          <c:tx>
            <c:strRef>
              <c:f>'LOLT by grade'!$A$47</c:f>
              <c:strCache>
                <c:ptCount val="1"/>
                <c:pt idx="0">
                  <c:v>isiZulu</c:v>
                </c:pt>
              </c:strCache>
            </c:strRef>
          </c:tx>
          <c:spPr>
            <a:solidFill>
              <a:srgbClr val="3366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grade'!$B$47:$H$47</c:f>
              <c:numCache>
                <c:formatCode>0%</c:formatCode>
                <c:ptCount val="7"/>
                <c:pt idx="0">
                  <c:v>0.227992339584008</c:v>
                </c:pt>
                <c:pt idx="1">
                  <c:v>0.191463078881907</c:v>
                </c:pt>
                <c:pt idx="2">
                  <c:v>0.193874663900164</c:v>
                </c:pt>
                <c:pt idx="3">
                  <c:v>0.00357195466794783</c:v>
                </c:pt>
                <c:pt idx="4">
                  <c:v>0.00242450383938289</c:v>
                </c:pt>
                <c:pt idx="5">
                  <c:v>0.00204647838123257</c:v>
                </c:pt>
                <c:pt idx="6">
                  <c:v>0.000271787671403903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1A9D-4D4D-B672-7387CCF3267F}"/>
            </c:ext>
          </c:extLst>
        </c:ser>
        <c:ser>
          <c:idx val="10"/>
          <c:order val="10"/>
          <c:tx>
            <c:strRef>
              <c:f>'LOLT by grade'!$A$48</c:f>
              <c:strCache>
                <c:ptCount val="1"/>
                <c:pt idx="0">
                  <c:v>English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grade'!$B$48:$H$48</c:f>
              <c:numCache>
                <c:formatCode>0%</c:formatCode>
                <c:ptCount val="7"/>
                <c:pt idx="0">
                  <c:v>0.2344065635004</c:v>
                </c:pt>
                <c:pt idx="1">
                  <c:v>0.227494059696118</c:v>
                </c:pt>
                <c:pt idx="2">
                  <c:v>0.239625169718183</c:v>
                </c:pt>
                <c:pt idx="3">
                  <c:v>0.89529743984241</c:v>
                </c:pt>
                <c:pt idx="4">
                  <c:v>0.900702674778439</c:v>
                </c:pt>
                <c:pt idx="5">
                  <c:v>0.902869512015362</c:v>
                </c:pt>
                <c:pt idx="6">
                  <c:v>0.913486046632233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1A9D-4D4D-B672-7387CCF326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77318216"/>
        <c:axId val="-2077333736"/>
      </c:barChart>
      <c:catAx>
        <c:axId val="-2077318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077333736"/>
        <c:crosses val="autoZero"/>
        <c:auto val="1"/>
        <c:lblAlgn val="ctr"/>
        <c:lblOffset val="100"/>
        <c:noMultiLvlLbl val="0"/>
      </c:catAx>
      <c:valAx>
        <c:axId val="-207733373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077318216"/>
        <c:crosses val="autoZero"/>
        <c:crossBetween val="between"/>
      </c:valAx>
      <c:spPr>
        <a:solidFill>
          <a:srgbClr val="D9D9D9"/>
        </a:solidFill>
      </c:spPr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0" i="1" dirty="0" smtClean="0"/>
              <a:t>V</a:t>
            </a:r>
            <a:r>
              <a:rPr lang="en-US" sz="1800" b="0" i="1" dirty="0"/>
              <a:t>-ANA 2013: Question 19.1 to principal "Do you have a library at your school?" (1129 primary schools)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'V-ANA books at home'!$C$27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'V-ANA books at home'!$D$26:$H$26</c:f>
              <c:strCache>
                <c:ptCount val="5"/>
                <c:pt idx="0">
                  <c:v>Quintile 1-3</c:v>
                </c:pt>
                <c:pt idx="1">
                  <c:v>Quintile 4</c:v>
                </c:pt>
                <c:pt idx="2">
                  <c:v>Quintile 5</c:v>
                </c:pt>
                <c:pt idx="4">
                  <c:v>South Africa</c:v>
                </c:pt>
              </c:strCache>
            </c:strRef>
          </c:cat>
          <c:val>
            <c:numRef>
              <c:f>'V-ANA books at home'!$D$27:$H$27</c:f>
              <c:numCache>
                <c:formatCode>0%</c:formatCode>
                <c:ptCount val="5"/>
                <c:pt idx="0">
                  <c:v>0.7083</c:v>
                </c:pt>
                <c:pt idx="1">
                  <c:v>0.4713</c:v>
                </c:pt>
                <c:pt idx="2">
                  <c:v>0.2367</c:v>
                </c:pt>
                <c:pt idx="4">
                  <c:v>0.6201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77-4718-8619-B3107A5B7353}"/>
            </c:ext>
          </c:extLst>
        </c:ser>
        <c:ser>
          <c:idx val="1"/>
          <c:order val="1"/>
          <c:tx>
            <c:strRef>
              <c:f>'V-ANA books at home'!$C$28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rgbClr val="17DB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'V-ANA books at home'!$D$26:$H$26</c:f>
              <c:strCache>
                <c:ptCount val="5"/>
                <c:pt idx="0">
                  <c:v>Quintile 1-3</c:v>
                </c:pt>
                <c:pt idx="1">
                  <c:v>Quintile 4</c:v>
                </c:pt>
                <c:pt idx="2">
                  <c:v>Quintile 5</c:v>
                </c:pt>
                <c:pt idx="4">
                  <c:v>South Africa</c:v>
                </c:pt>
              </c:strCache>
            </c:strRef>
          </c:cat>
          <c:val>
            <c:numRef>
              <c:f>'V-ANA books at home'!$D$28:$H$28</c:f>
              <c:numCache>
                <c:formatCode>0%</c:formatCode>
                <c:ptCount val="5"/>
                <c:pt idx="0">
                  <c:v>0.2917</c:v>
                </c:pt>
                <c:pt idx="1">
                  <c:v>0.5287</c:v>
                </c:pt>
                <c:pt idx="2">
                  <c:v>0.7633</c:v>
                </c:pt>
                <c:pt idx="4">
                  <c:v>0.3799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B77-4718-8619-B3107A5B73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77578936"/>
        <c:axId val="-2077594296"/>
      </c:barChart>
      <c:catAx>
        <c:axId val="-2077578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077594296"/>
        <c:crosses val="autoZero"/>
        <c:auto val="1"/>
        <c:lblAlgn val="ctr"/>
        <c:lblOffset val="100"/>
        <c:noMultiLvlLbl val="0"/>
      </c:catAx>
      <c:valAx>
        <c:axId val="-2077594296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0775789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0" i="1" dirty="0" smtClean="0"/>
              <a:t>V</a:t>
            </a:r>
            <a:r>
              <a:rPr lang="en-US" sz="1800" b="0" i="1" dirty="0"/>
              <a:t>-ANA 2013: Question 19.1 to principal "Do you have a library at your school?" (1129 primary schools)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'V-ANA books at home'!$C$27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'V-ANA books at home'!$D$26:$H$26</c:f>
              <c:strCache>
                <c:ptCount val="5"/>
                <c:pt idx="0">
                  <c:v>Quintile 1-3</c:v>
                </c:pt>
                <c:pt idx="1">
                  <c:v>Quintile 4</c:v>
                </c:pt>
                <c:pt idx="2">
                  <c:v>Quintile 5</c:v>
                </c:pt>
                <c:pt idx="4">
                  <c:v>South Africa</c:v>
                </c:pt>
              </c:strCache>
            </c:strRef>
          </c:cat>
          <c:val>
            <c:numRef>
              <c:f>'V-ANA books at home'!$D$27:$H$27</c:f>
              <c:numCache>
                <c:formatCode>0%</c:formatCode>
                <c:ptCount val="5"/>
                <c:pt idx="0">
                  <c:v>0.7083</c:v>
                </c:pt>
                <c:pt idx="1">
                  <c:v>0.4713</c:v>
                </c:pt>
                <c:pt idx="2">
                  <c:v>0.2367</c:v>
                </c:pt>
                <c:pt idx="4">
                  <c:v>0.6201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77-4718-8619-B3107A5B7353}"/>
            </c:ext>
          </c:extLst>
        </c:ser>
        <c:ser>
          <c:idx val="1"/>
          <c:order val="1"/>
          <c:tx>
            <c:strRef>
              <c:f>'V-ANA books at home'!$C$28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rgbClr val="17DB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'V-ANA books at home'!$D$26:$H$26</c:f>
              <c:strCache>
                <c:ptCount val="5"/>
                <c:pt idx="0">
                  <c:v>Quintile 1-3</c:v>
                </c:pt>
                <c:pt idx="1">
                  <c:v>Quintile 4</c:v>
                </c:pt>
                <c:pt idx="2">
                  <c:v>Quintile 5</c:v>
                </c:pt>
                <c:pt idx="4">
                  <c:v>South Africa</c:v>
                </c:pt>
              </c:strCache>
            </c:strRef>
          </c:cat>
          <c:val>
            <c:numRef>
              <c:f>'V-ANA books at home'!$D$28:$H$28</c:f>
              <c:numCache>
                <c:formatCode>0%</c:formatCode>
                <c:ptCount val="5"/>
                <c:pt idx="0">
                  <c:v>0.2917</c:v>
                </c:pt>
                <c:pt idx="1">
                  <c:v>0.5287</c:v>
                </c:pt>
                <c:pt idx="2">
                  <c:v>0.7633</c:v>
                </c:pt>
                <c:pt idx="4">
                  <c:v>0.3799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B77-4718-8619-B3107A5B73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90478520"/>
        <c:axId val="-2090475480"/>
      </c:barChart>
      <c:catAx>
        <c:axId val="-2090478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090475480"/>
        <c:crosses val="autoZero"/>
        <c:auto val="1"/>
        <c:lblAlgn val="ctr"/>
        <c:lblOffset val="100"/>
        <c:noMultiLvlLbl val="0"/>
      </c:catAx>
      <c:valAx>
        <c:axId val="-2090475480"/>
        <c:scaling>
          <c:orientation val="minMax"/>
          <c:max val="1.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0904785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100" b="0" i="1" baseline="0" dirty="0"/>
              <a:t>Using </a:t>
            </a:r>
            <a:r>
              <a:rPr lang="en-US" sz="1100" b="0" i="1" baseline="0" dirty="0" err="1"/>
              <a:t>prePIRLS</a:t>
            </a:r>
            <a:r>
              <a:rPr lang="en-US" sz="1100" b="0" i="1" baseline="0" dirty="0"/>
              <a:t> 2011 reading illiterate: cannot reach low benchmark. Read for meaning: reach intermediate benchmark.</a:t>
            </a:r>
            <a:endParaRPr lang="en-US" sz="1100" b="0" i="1" dirty="0"/>
          </a:p>
        </c:rich>
      </c:tx>
      <c:layout/>
      <c:overlay val="0"/>
      <c:spPr>
        <a:solidFill>
          <a:srgbClr val="F2F2F2"/>
        </a:solidFill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 1-FprePIRLS by Prov (2) '!$C$45</c:f>
              <c:strCache>
                <c:ptCount val="1"/>
                <c:pt idx="0">
                  <c:v>% Illiterate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'Fig 1-FprePIRLS by Prov (2) '!$E$46:$E$54</c:f>
                <c:numCache>
                  <c:formatCode>General</c:formatCode>
                  <c:ptCount val="9"/>
                  <c:pt idx="0">
                    <c:v>0.01952748</c:v>
                  </c:pt>
                  <c:pt idx="1">
                    <c:v>0.0232652</c:v>
                  </c:pt>
                  <c:pt idx="2">
                    <c:v>0.0240884</c:v>
                  </c:pt>
                  <c:pt idx="3">
                    <c:v>0.0271852</c:v>
                  </c:pt>
                  <c:pt idx="4">
                    <c:v>0.0331828</c:v>
                  </c:pt>
                  <c:pt idx="5">
                    <c:v>0.0284004</c:v>
                  </c:pt>
                  <c:pt idx="6">
                    <c:v>0.025186</c:v>
                  </c:pt>
                  <c:pt idx="8">
                    <c:v>0.00963144</c:v>
                  </c:pt>
                </c:numCache>
              </c:numRef>
            </c:plus>
            <c:minus>
              <c:numRef>
                <c:f>'Fig 1-FprePIRLS by Prov (2) '!$E$46:$E$54</c:f>
                <c:numCache>
                  <c:formatCode>General</c:formatCode>
                  <c:ptCount val="9"/>
                  <c:pt idx="0">
                    <c:v>0.01952748</c:v>
                  </c:pt>
                  <c:pt idx="1">
                    <c:v>0.0232652</c:v>
                  </c:pt>
                  <c:pt idx="2">
                    <c:v>0.0240884</c:v>
                  </c:pt>
                  <c:pt idx="3">
                    <c:v>0.0271852</c:v>
                  </c:pt>
                  <c:pt idx="4">
                    <c:v>0.0331828</c:v>
                  </c:pt>
                  <c:pt idx="5">
                    <c:v>0.0284004</c:v>
                  </c:pt>
                  <c:pt idx="6">
                    <c:v>0.025186</c:v>
                  </c:pt>
                  <c:pt idx="8">
                    <c:v>0.00963144</c:v>
                  </c:pt>
                </c:numCache>
              </c:numRef>
            </c:minus>
          </c:errBars>
          <c:cat>
            <c:strRef>
              <c:f>'Fig 1-FprePIRLS by Prov (2) '!$A$46:$A$54</c:f>
              <c:strCache>
                <c:ptCount val="9"/>
                <c:pt idx="0">
                  <c:v>Western Cape</c:v>
                </c:pt>
                <c:pt idx="1">
                  <c:v>Gauteng</c:v>
                </c:pt>
                <c:pt idx="2">
                  <c:v>KwaZulu-Natal</c:v>
                </c:pt>
                <c:pt idx="3">
                  <c:v>Eastern Cape</c:v>
                </c:pt>
                <c:pt idx="4">
                  <c:v>Mpumalanga</c:v>
                </c:pt>
                <c:pt idx="5">
                  <c:v>North West</c:v>
                </c:pt>
                <c:pt idx="6">
                  <c:v>Limpopo</c:v>
                </c:pt>
                <c:pt idx="8">
                  <c:v>South Africa</c:v>
                </c:pt>
              </c:strCache>
            </c:strRef>
          </c:cat>
          <c:val>
            <c:numRef>
              <c:f>'Fig 1-FprePIRLS by Prov (2) '!$C$46:$C$54</c:f>
              <c:numCache>
                <c:formatCode>0%</c:formatCode>
                <c:ptCount val="9"/>
                <c:pt idx="0">
                  <c:v>0.1108</c:v>
                </c:pt>
                <c:pt idx="1">
                  <c:v>0.2139</c:v>
                </c:pt>
                <c:pt idx="2">
                  <c:v>0.255</c:v>
                </c:pt>
                <c:pt idx="3">
                  <c:v>0.318</c:v>
                </c:pt>
                <c:pt idx="4">
                  <c:v>0.3242</c:v>
                </c:pt>
                <c:pt idx="5">
                  <c:v>0.2882</c:v>
                </c:pt>
                <c:pt idx="6">
                  <c:v>0.5022</c:v>
                </c:pt>
                <c:pt idx="8">
                  <c:v>0.2878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DCE-4B4B-BA5C-53E1762E003D}"/>
            </c:ext>
          </c:extLst>
        </c:ser>
        <c:ser>
          <c:idx val="1"/>
          <c:order val="1"/>
          <c:tx>
            <c:strRef>
              <c:f>'Fig 1-FprePIRLS by Prov (2) '!$F$45</c:f>
              <c:strCache>
                <c:ptCount val="1"/>
                <c:pt idx="0">
                  <c:v>% Cannot read for meaning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dLbl>
              <c:idx val="8"/>
              <c:layout>
                <c:manualLayout>
                  <c:x val="-0.00347222222222222"/>
                  <c:y val="-0.02143320576244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solidFill>
                        <a:srgbClr val="C00000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DCE-4B4B-BA5C-53E1762E00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'Fig 1-FprePIRLS by Prov (2) '!$H$46:$H$54</c:f>
                <c:numCache>
                  <c:formatCode>General</c:formatCode>
                  <c:ptCount val="9"/>
                  <c:pt idx="0">
                    <c:v>0.0287728</c:v>
                  </c:pt>
                  <c:pt idx="1">
                    <c:v>0.0290864</c:v>
                  </c:pt>
                  <c:pt idx="2">
                    <c:v>0.0275772</c:v>
                  </c:pt>
                  <c:pt idx="3">
                    <c:v>0.0291452</c:v>
                  </c:pt>
                  <c:pt idx="4">
                    <c:v>0.0333984</c:v>
                  </c:pt>
                  <c:pt idx="5">
                    <c:v>0.0322616</c:v>
                  </c:pt>
                  <c:pt idx="6">
                    <c:v>0.01920212</c:v>
                  </c:pt>
                  <c:pt idx="8">
                    <c:v>0.01054872</c:v>
                  </c:pt>
                </c:numCache>
              </c:numRef>
            </c:plus>
            <c:minus>
              <c:numRef>
                <c:f>'Fig 1-FprePIRLS by Prov (2) '!$H$46:$H$54</c:f>
                <c:numCache>
                  <c:formatCode>General</c:formatCode>
                  <c:ptCount val="9"/>
                  <c:pt idx="0">
                    <c:v>0.0287728</c:v>
                  </c:pt>
                  <c:pt idx="1">
                    <c:v>0.0290864</c:v>
                  </c:pt>
                  <c:pt idx="2">
                    <c:v>0.0275772</c:v>
                  </c:pt>
                  <c:pt idx="3">
                    <c:v>0.0291452</c:v>
                  </c:pt>
                  <c:pt idx="4">
                    <c:v>0.0333984</c:v>
                  </c:pt>
                  <c:pt idx="5">
                    <c:v>0.0322616</c:v>
                  </c:pt>
                  <c:pt idx="6">
                    <c:v>0.01920212</c:v>
                  </c:pt>
                  <c:pt idx="8">
                    <c:v>0.01054872</c:v>
                  </c:pt>
                </c:numCache>
              </c:numRef>
            </c:minus>
          </c:errBars>
          <c:cat>
            <c:strRef>
              <c:f>'Fig 1-FprePIRLS by Prov (2) '!$A$46:$A$54</c:f>
              <c:strCache>
                <c:ptCount val="9"/>
                <c:pt idx="0">
                  <c:v>Western Cape</c:v>
                </c:pt>
                <c:pt idx="1">
                  <c:v>Gauteng</c:v>
                </c:pt>
                <c:pt idx="2">
                  <c:v>KwaZulu-Natal</c:v>
                </c:pt>
                <c:pt idx="3">
                  <c:v>Eastern Cape</c:v>
                </c:pt>
                <c:pt idx="4">
                  <c:v>Mpumalanga</c:v>
                </c:pt>
                <c:pt idx="5">
                  <c:v>North West</c:v>
                </c:pt>
                <c:pt idx="6">
                  <c:v>Limpopo</c:v>
                </c:pt>
                <c:pt idx="8">
                  <c:v>South Africa</c:v>
                </c:pt>
              </c:strCache>
            </c:strRef>
          </c:cat>
          <c:val>
            <c:numRef>
              <c:f>'Fig 1-FprePIRLS by Prov (2) '!$F$46:$F$54</c:f>
              <c:numCache>
                <c:formatCode>0%</c:formatCode>
                <c:ptCount val="9"/>
                <c:pt idx="0">
                  <c:v>0.274</c:v>
                </c:pt>
                <c:pt idx="1">
                  <c:v>0.4438</c:v>
                </c:pt>
                <c:pt idx="2">
                  <c:v>0.574</c:v>
                </c:pt>
                <c:pt idx="3">
                  <c:v>0.5997</c:v>
                </c:pt>
                <c:pt idx="4">
                  <c:v>0.6345</c:v>
                </c:pt>
                <c:pt idx="5">
                  <c:v>0.6639</c:v>
                </c:pt>
                <c:pt idx="6">
                  <c:v>0.8328</c:v>
                </c:pt>
                <c:pt idx="8">
                  <c:v>0.5835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DCE-4B4B-BA5C-53E1762E00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48131880"/>
        <c:axId val="-2048136104"/>
      </c:barChart>
      <c:catAx>
        <c:axId val="-2048131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048136104"/>
        <c:crosses val="autoZero"/>
        <c:auto val="1"/>
        <c:lblAlgn val="ctr"/>
        <c:lblOffset val="100"/>
        <c:noMultiLvlLbl val="0"/>
      </c:catAx>
      <c:valAx>
        <c:axId val="-204813610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048131880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legend>
      <c:legendPos val="t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96CC03-10D6-4152-BEED-6E1B31A79FE9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B1CD9239-600B-41D7-9067-E587838267CF}">
      <dgm:prSet phldrT="[Text]" custT="1"/>
      <dgm:spPr>
        <a:solidFill>
          <a:srgbClr val="0080FF"/>
        </a:solidFill>
      </dgm:spPr>
      <dgm:t>
        <a:bodyPr/>
        <a:lstStyle/>
        <a:p>
          <a:endParaRPr lang="en-ZA" sz="3600" dirty="0"/>
        </a:p>
        <a:p>
          <a:r>
            <a:rPr lang="en-ZA" sz="1800" b="1" dirty="0">
              <a:solidFill>
                <a:schemeClr val="bg1"/>
              </a:solidFill>
            </a:rPr>
            <a:t>15%</a:t>
          </a:r>
        </a:p>
        <a:p>
          <a:r>
            <a:rPr lang="en-ZA" sz="700" b="0" dirty="0">
              <a:solidFill>
                <a:schemeClr val="bg1"/>
              </a:solidFill>
            </a:rPr>
            <a:t>Legislators, managers, </a:t>
          </a:r>
          <a:r>
            <a:rPr lang="en-ZA" sz="700" b="0" dirty="0" err="1">
              <a:solidFill>
                <a:schemeClr val="bg1"/>
              </a:solidFill>
            </a:rPr>
            <a:t>assoc</a:t>
          </a:r>
          <a:r>
            <a:rPr lang="en-ZA" sz="700" b="0" dirty="0">
              <a:solidFill>
                <a:schemeClr val="bg1"/>
              </a:solidFill>
            </a:rPr>
            <a:t> professionals</a:t>
          </a:r>
          <a:endParaRPr lang="en-ZA" sz="100" b="0" dirty="0">
            <a:solidFill>
              <a:schemeClr val="bg1"/>
            </a:solidFill>
          </a:endParaRPr>
        </a:p>
      </dgm:t>
    </dgm:pt>
    <dgm:pt modelId="{EE902B38-1BCD-46BE-93C2-F4A3C7D99659}" type="parTrans" cxnId="{42DDFD2A-F396-4110-B15A-B5A9D81A206E}">
      <dgm:prSet/>
      <dgm:spPr/>
      <dgm:t>
        <a:bodyPr/>
        <a:lstStyle/>
        <a:p>
          <a:endParaRPr lang="en-ZA"/>
        </a:p>
      </dgm:t>
    </dgm:pt>
    <dgm:pt modelId="{F200C0A8-75E6-426C-A74E-56F74AA876B2}" type="sibTrans" cxnId="{42DDFD2A-F396-4110-B15A-B5A9D81A206E}">
      <dgm:prSet/>
      <dgm:spPr/>
      <dgm:t>
        <a:bodyPr/>
        <a:lstStyle/>
        <a:p>
          <a:endParaRPr lang="en-ZA"/>
        </a:p>
      </dgm:t>
    </dgm:pt>
    <dgm:pt modelId="{932237BE-64C3-4DED-BF2D-9B9821B44AFA}">
      <dgm:prSet phldrT="[Text]"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n-ZA" sz="1400" b="1" dirty="0">
              <a:solidFill>
                <a:schemeClr val="bg1"/>
              </a:solidFill>
            </a:rPr>
            <a:t>Unemployed</a:t>
          </a:r>
        </a:p>
        <a:p>
          <a:endParaRPr lang="en-ZA" sz="1400" b="1" dirty="0">
            <a:solidFill>
              <a:schemeClr val="bg1"/>
            </a:solidFill>
          </a:endParaRPr>
        </a:p>
        <a:p>
          <a:r>
            <a:rPr lang="en-ZA" sz="1400" b="1" dirty="0">
              <a:solidFill>
                <a:schemeClr val="bg1"/>
              </a:solidFill>
            </a:rPr>
            <a:t>(Broad - 35%)</a:t>
          </a:r>
          <a:endParaRPr lang="en-ZA" sz="7200" b="1" dirty="0">
            <a:solidFill>
              <a:schemeClr val="bg1"/>
            </a:solidFill>
          </a:endParaRPr>
        </a:p>
      </dgm:t>
    </dgm:pt>
    <dgm:pt modelId="{650C775E-27D0-46B8-8320-C035405A54B8}" type="parTrans" cxnId="{E59EA57B-4940-4EE4-B93A-F07CC895E7C4}">
      <dgm:prSet/>
      <dgm:spPr/>
      <dgm:t>
        <a:bodyPr/>
        <a:lstStyle/>
        <a:p>
          <a:endParaRPr lang="en-ZA"/>
        </a:p>
      </dgm:t>
    </dgm:pt>
    <dgm:pt modelId="{9E4E6BA0-8962-4C7C-9314-CBA481F6C26D}" type="sibTrans" cxnId="{E59EA57B-4940-4EE4-B93A-F07CC895E7C4}">
      <dgm:prSet/>
      <dgm:spPr/>
      <dgm:t>
        <a:bodyPr/>
        <a:lstStyle/>
        <a:p>
          <a:endParaRPr lang="en-ZA"/>
        </a:p>
      </dgm:t>
    </dgm:pt>
    <dgm:pt modelId="{94BFDC29-A62B-4867-9EFD-4C3299F2A986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ZA" sz="1200" b="1" dirty="0">
              <a:solidFill>
                <a:schemeClr val="bg1"/>
              </a:solidFill>
            </a:rPr>
            <a:t>Unskilled</a:t>
          </a:r>
        </a:p>
        <a:p>
          <a:r>
            <a:rPr lang="en-ZA" sz="1200" b="1" dirty="0">
              <a:solidFill>
                <a:schemeClr val="bg1"/>
              </a:solidFill>
            </a:rPr>
            <a:t>(18%)</a:t>
          </a:r>
        </a:p>
        <a:p>
          <a:r>
            <a:rPr lang="en-ZA" sz="600" b="0" dirty="0">
              <a:solidFill>
                <a:schemeClr val="bg1"/>
              </a:solidFill>
            </a:rPr>
            <a:t>Elementary occupations &amp; domestic workers</a:t>
          </a:r>
        </a:p>
      </dgm:t>
    </dgm:pt>
    <dgm:pt modelId="{A4CA2450-8494-4924-8A3E-C33940DEACB7}" type="sibTrans" cxnId="{4225F736-D5C0-4C5E-A52E-FD56D7BA2EA5}">
      <dgm:prSet/>
      <dgm:spPr/>
      <dgm:t>
        <a:bodyPr/>
        <a:lstStyle/>
        <a:p>
          <a:endParaRPr lang="en-ZA"/>
        </a:p>
      </dgm:t>
    </dgm:pt>
    <dgm:pt modelId="{958277C2-E0D9-4F82-8132-42DD836804C3}" type="parTrans" cxnId="{4225F736-D5C0-4C5E-A52E-FD56D7BA2EA5}">
      <dgm:prSet/>
      <dgm:spPr/>
      <dgm:t>
        <a:bodyPr/>
        <a:lstStyle/>
        <a:p>
          <a:endParaRPr lang="en-ZA"/>
        </a:p>
      </dgm:t>
    </dgm:pt>
    <dgm:pt modelId="{DD7E1C66-5AA1-4148-8D24-0F59EB34F27B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Semi-Skilled (32%)</a:t>
          </a:r>
        </a:p>
        <a:p>
          <a:r>
            <a:rPr lang="en-US" sz="600" dirty="0">
              <a:solidFill>
                <a:schemeClr val="bg1"/>
              </a:solidFill>
            </a:rPr>
            <a:t>Clerks, service workers, shop personnel, skilled </a:t>
          </a:r>
          <a:r>
            <a:rPr lang="en-US" sz="600" dirty="0" err="1">
              <a:solidFill>
                <a:schemeClr val="bg1"/>
              </a:solidFill>
            </a:rPr>
            <a:t>agric</a:t>
          </a:r>
          <a:r>
            <a:rPr lang="en-US" sz="600" dirty="0">
              <a:solidFill>
                <a:schemeClr val="bg1"/>
              </a:solidFill>
            </a:rPr>
            <a:t>/fishery workers, plant and machinery operators)</a:t>
          </a:r>
        </a:p>
      </dgm:t>
    </dgm:pt>
    <dgm:pt modelId="{CF22B758-8218-9947-898E-59E75AA111A6}" type="parTrans" cxnId="{D28B3B95-1605-6049-8D74-AFE5C5F10525}">
      <dgm:prSet/>
      <dgm:spPr/>
      <dgm:t>
        <a:bodyPr/>
        <a:lstStyle/>
        <a:p>
          <a:endParaRPr lang="en-US"/>
        </a:p>
      </dgm:t>
    </dgm:pt>
    <dgm:pt modelId="{078737C8-25D4-9542-9513-0DF97F01B2E5}" type="sibTrans" cxnId="{D28B3B95-1605-6049-8D74-AFE5C5F10525}">
      <dgm:prSet/>
      <dgm:spPr/>
      <dgm:t>
        <a:bodyPr/>
        <a:lstStyle/>
        <a:p>
          <a:endParaRPr lang="en-US"/>
        </a:p>
      </dgm:t>
    </dgm:pt>
    <dgm:pt modelId="{FD31F5A5-7680-4C7A-91FB-24138E0D7CDC}" type="pres">
      <dgm:prSet presAssocID="{5896CC03-10D6-4152-BEED-6E1B31A79FE9}" presName="Name0" presStyleCnt="0">
        <dgm:presLayoutVars>
          <dgm:dir/>
          <dgm:animLvl val="lvl"/>
          <dgm:resizeHandles val="exact"/>
        </dgm:presLayoutVars>
      </dgm:prSet>
      <dgm:spPr/>
    </dgm:pt>
    <dgm:pt modelId="{2CFCD532-C2BB-43F0-894D-44DFFD76D26E}" type="pres">
      <dgm:prSet presAssocID="{B1CD9239-600B-41D7-9067-E587838267CF}" presName="Name8" presStyleCnt="0"/>
      <dgm:spPr/>
    </dgm:pt>
    <dgm:pt modelId="{6B2A6CEB-8AEB-485A-B51F-4BA3BA410D0B}" type="pres">
      <dgm:prSet presAssocID="{B1CD9239-600B-41D7-9067-E587838267CF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48DC47-1489-4EF5-BDCB-DEBE01D4E862}" type="pres">
      <dgm:prSet presAssocID="{B1CD9239-600B-41D7-9067-E587838267C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D542F2-75FE-304E-A897-B81A2DE13B71}" type="pres">
      <dgm:prSet presAssocID="{DD7E1C66-5AA1-4148-8D24-0F59EB34F27B}" presName="Name8" presStyleCnt="0"/>
      <dgm:spPr/>
    </dgm:pt>
    <dgm:pt modelId="{3030949F-5DAF-1F40-B4D0-84FF1FABAA00}" type="pres">
      <dgm:prSet presAssocID="{DD7E1C66-5AA1-4148-8D24-0F59EB34F27B}" presName="level" presStyleLbl="node1" presStyleIdx="1" presStyleCnt="4" custScaleY="8248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A92B55-1435-714B-8A67-D6D0B3E5538C}" type="pres">
      <dgm:prSet presAssocID="{DD7E1C66-5AA1-4148-8D24-0F59EB34F27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0D1490-6EC1-4DB5-B0A0-E2BC4B232661}" type="pres">
      <dgm:prSet presAssocID="{94BFDC29-A62B-4867-9EFD-4C3299F2A986}" presName="Name8" presStyleCnt="0"/>
      <dgm:spPr/>
    </dgm:pt>
    <dgm:pt modelId="{BAE3347D-F78F-4227-B054-5BC36A596218}" type="pres">
      <dgm:prSet presAssocID="{94BFDC29-A62B-4867-9EFD-4C3299F2A986}" presName="level" presStyleLbl="node1" presStyleIdx="2" presStyleCnt="4" custScaleY="3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21744-C9FE-42F2-BE3A-D2D28AE76CA5}" type="pres">
      <dgm:prSet presAssocID="{94BFDC29-A62B-4867-9EFD-4C3299F2A98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18687B-851F-47DE-8991-18650FF1E018}" type="pres">
      <dgm:prSet presAssocID="{932237BE-64C3-4DED-BF2D-9B9821B44AFA}" presName="Name8" presStyleCnt="0"/>
      <dgm:spPr/>
    </dgm:pt>
    <dgm:pt modelId="{D9EA3055-42F1-4773-B6E1-4489FC8B1BD1}" type="pres">
      <dgm:prSet presAssocID="{932237BE-64C3-4DED-BF2D-9B9821B44AFA}" presName="level" presStyleLbl="node1" presStyleIdx="3" presStyleCnt="4" custScaleY="789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DD4896-C891-4183-9B7B-D45A38634F03}" type="pres">
      <dgm:prSet presAssocID="{932237BE-64C3-4DED-BF2D-9B9821B44AF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57EE80-14DF-EA4C-83AA-F287B550597F}" type="presOf" srcId="{932237BE-64C3-4DED-BF2D-9B9821B44AFA}" destId="{D9EA3055-42F1-4773-B6E1-4489FC8B1BD1}" srcOrd="0" destOrd="0" presId="urn:microsoft.com/office/officeart/2005/8/layout/pyramid1"/>
    <dgm:cxn modelId="{CE1D8BFD-1614-A34A-97B4-0727DC428582}" type="presOf" srcId="{94BFDC29-A62B-4867-9EFD-4C3299F2A986}" destId="{BAE3347D-F78F-4227-B054-5BC36A596218}" srcOrd="0" destOrd="0" presId="urn:microsoft.com/office/officeart/2005/8/layout/pyramid1"/>
    <dgm:cxn modelId="{F48B1547-8307-5141-8F87-475D2BF53697}" type="presOf" srcId="{94BFDC29-A62B-4867-9EFD-4C3299F2A986}" destId="{26521744-C9FE-42F2-BE3A-D2D28AE76CA5}" srcOrd="1" destOrd="0" presId="urn:microsoft.com/office/officeart/2005/8/layout/pyramid1"/>
    <dgm:cxn modelId="{9AC28EA5-784F-824A-B6E1-8D04E11C2916}" type="presOf" srcId="{DD7E1C66-5AA1-4148-8D24-0F59EB34F27B}" destId="{3030949F-5DAF-1F40-B4D0-84FF1FABAA00}" srcOrd="0" destOrd="0" presId="urn:microsoft.com/office/officeart/2005/8/layout/pyramid1"/>
    <dgm:cxn modelId="{1ED1C1EB-11E7-4D48-B169-87393E6A4C6C}" type="presOf" srcId="{5896CC03-10D6-4152-BEED-6E1B31A79FE9}" destId="{FD31F5A5-7680-4C7A-91FB-24138E0D7CDC}" srcOrd="0" destOrd="0" presId="urn:microsoft.com/office/officeart/2005/8/layout/pyramid1"/>
    <dgm:cxn modelId="{D28B3B95-1605-6049-8D74-AFE5C5F10525}" srcId="{5896CC03-10D6-4152-BEED-6E1B31A79FE9}" destId="{DD7E1C66-5AA1-4148-8D24-0F59EB34F27B}" srcOrd="1" destOrd="0" parTransId="{CF22B758-8218-9947-898E-59E75AA111A6}" sibTransId="{078737C8-25D4-9542-9513-0DF97F01B2E5}"/>
    <dgm:cxn modelId="{A44291AF-1120-A745-BEE6-7D78F9C2C342}" type="presOf" srcId="{B1CD9239-600B-41D7-9067-E587838267CF}" destId="{6B2A6CEB-8AEB-485A-B51F-4BA3BA410D0B}" srcOrd="0" destOrd="0" presId="urn:microsoft.com/office/officeart/2005/8/layout/pyramid1"/>
    <dgm:cxn modelId="{42DDFD2A-F396-4110-B15A-B5A9D81A206E}" srcId="{5896CC03-10D6-4152-BEED-6E1B31A79FE9}" destId="{B1CD9239-600B-41D7-9067-E587838267CF}" srcOrd="0" destOrd="0" parTransId="{EE902B38-1BCD-46BE-93C2-F4A3C7D99659}" sibTransId="{F200C0A8-75E6-426C-A74E-56F74AA876B2}"/>
    <dgm:cxn modelId="{419DFEA1-D8B7-8E42-8462-F2415DA8139F}" type="presOf" srcId="{B1CD9239-600B-41D7-9067-E587838267CF}" destId="{C548DC47-1489-4EF5-BDCB-DEBE01D4E862}" srcOrd="1" destOrd="0" presId="urn:microsoft.com/office/officeart/2005/8/layout/pyramid1"/>
    <dgm:cxn modelId="{4225F736-D5C0-4C5E-A52E-FD56D7BA2EA5}" srcId="{5896CC03-10D6-4152-BEED-6E1B31A79FE9}" destId="{94BFDC29-A62B-4867-9EFD-4C3299F2A986}" srcOrd="2" destOrd="0" parTransId="{958277C2-E0D9-4F82-8132-42DD836804C3}" sibTransId="{A4CA2450-8494-4924-8A3E-C33940DEACB7}"/>
    <dgm:cxn modelId="{AB3AAA3B-D8EC-E045-829C-7FCF90ED8BB8}" type="presOf" srcId="{DD7E1C66-5AA1-4148-8D24-0F59EB34F27B}" destId="{EDA92B55-1435-714B-8A67-D6D0B3E5538C}" srcOrd="1" destOrd="0" presId="urn:microsoft.com/office/officeart/2005/8/layout/pyramid1"/>
    <dgm:cxn modelId="{6A2A8158-4176-754B-B7A2-EFADDAA7BA01}" type="presOf" srcId="{932237BE-64C3-4DED-BF2D-9B9821B44AFA}" destId="{0EDD4896-C891-4183-9B7B-D45A38634F03}" srcOrd="1" destOrd="0" presId="urn:microsoft.com/office/officeart/2005/8/layout/pyramid1"/>
    <dgm:cxn modelId="{E59EA57B-4940-4EE4-B93A-F07CC895E7C4}" srcId="{5896CC03-10D6-4152-BEED-6E1B31A79FE9}" destId="{932237BE-64C3-4DED-BF2D-9B9821B44AFA}" srcOrd="3" destOrd="0" parTransId="{650C775E-27D0-46B8-8320-C035405A54B8}" sibTransId="{9E4E6BA0-8962-4C7C-9314-CBA481F6C26D}"/>
    <dgm:cxn modelId="{CDD170C1-C94D-4E4E-AD2E-A634638ACCC5}" type="presParOf" srcId="{FD31F5A5-7680-4C7A-91FB-24138E0D7CDC}" destId="{2CFCD532-C2BB-43F0-894D-44DFFD76D26E}" srcOrd="0" destOrd="0" presId="urn:microsoft.com/office/officeart/2005/8/layout/pyramid1"/>
    <dgm:cxn modelId="{F910F60C-2C25-3C48-A48F-0349E3432B88}" type="presParOf" srcId="{2CFCD532-C2BB-43F0-894D-44DFFD76D26E}" destId="{6B2A6CEB-8AEB-485A-B51F-4BA3BA410D0B}" srcOrd="0" destOrd="0" presId="urn:microsoft.com/office/officeart/2005/8/layout/pyramid1"/>
    <dgm:cxn modelId="{52E05F24-D2C6-A448-B024-0D81DBE6657B}" type="presParOf" srcId="{2CFCD532-C2BB-43F0-894D-44DFFD76D26E}" destId="{C548DC47-1489-4EF5-BDCB-DEBE01D4E862}" srcOrd="1" destOrd="0" presId="urn:microsoft.com/office/officeart/2005/8/layout/pyramid1"/>
    <dgm:cxn modelId="{C64CF6D0-61EA-2F41-BCAC-609F88CB6F6D}" type="presParOf" srcId="{FD31F5A5-7680-4C7A-91FB-24138E0D7CDC}" destId="{E1D542F2-75FE-304E-A897-B81A2DE13B71}" srcOrd="1" destOrd="0" presId="urn:microsoft.com/office/officeart/2005/8/layout/pyramid1"/>
    <dgm:cxn modelId="{E8E5A058-9846-6D47-9497-292C764B03E9}" type="presParOf" srcId="{E1D542F2-75FE-304E-A897-B81A2DE13B71}" destId="{3030949F-5DAF-1F40-B4D0-84FF1FABAA00}" srcOrd="0" destOrd="0" presId="urn:microsoft.com/office/officeart/2005/8/layout/pyramid1"/>
    <dgm:cxn modelId="{839769B1-0525-A14D-A399-F227F8CC8612}" type="presParOf" srcId="{E1D542F2-75FE-304E-A897-B81A2DE13B71}" destId="{EDA92B55-1435-714B-8A67-D6D0B3E5538C}" srcOrd="1" destOrd="0" presId="urn:microsoft.com/office/officeart/2005/8/layout/pyramid1"/>
    <dgm:cxn modelId="{222797EC-FD0A-6D49-8010-5C0837293B5F}" type="presParOf" srcId="{FD31F5A5-7680-4C7A-91FB-24138E0D7CDC}" destId="{9A0D1490-6EC1-4DB5-B0A0-E2BC4B232661}" srcOrd="2" destOrd="0" presId="urn:microsoft.com/office/officeart/2005/8/layout/pyramid1"/>
    <dgm:cxn modelId="{E8DC05D5-F580-4E41-9876-E5456302CF10}" type="presParOf" srcId="{9A0D1490-6EC1-4DB5-B0A0-E2BC4B232661}" destId="{BAE3347D-F78F-4227-B054-5BC36A596218}" srcOrd="0" destOrd="0" presId="urn:microsoft.com/office/officeart/2005/8/layout/pyramid1"/>
    <dgm:cxn modelId="{512A5729-D1A9-264B-B7C0-545A49AFC803}" type="presParOf" srcId="{9A0D1490-6EC1-4DB5-B0A0-E2BC4B232661}" destId="{26521744-C9FE-42F2-BE3A-D2D28AE76CA5}" srcOrd="1" destOrd="0" presId="urn:microsoft.com/office/officeart/2005/8/layout/pyramid1"/>
    <dgm:cxn modelId="{966612B0-BF6F-4A45-997E-984710988BFF}" type="presParOf" srcId="{FD31F5A5-7680-4C7A-91FB-24138E0D7CDC}" destId="{BA18687B-851F-47DE-8991-18650FF1E018}" srcOrd="3" destOrd="0" presId="urn:microsoft.com/office/officeart/2005/8/layout/pyramid1"/>
    <dgm:cxn modelId="{F8FCD056-AD39-0141-9BCA-2413C5F58C00}" type="presParOf" srcId="{BA18687B-851F-47DE-8991-18650FF1E018}" destId="{D9EA3055-42F1-4773-B6E1-4489FC8B1BD1}" srcOrd="0" destOrd="0" presId="urn:microsoft.com/office/officeart/2005/8/layout/pyramid1"/>
    <dgm:cxn modelId="{62ACD577-87B6-4E45-8E51-10B4B27C4531}" type="presParOf" srcId="{BA18687B-851F-47DE-8991-18650FF1E018}" destId="{0EDD4896-C891-4183-9B7B-D45A38634F0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A6CEB-8AEB-485A-B51F-4BA3BA410D0B}">
      <dsp:nvSpPr>
        <dsp:cNvPr id="0" name=""/>
        <dsp:cNvSpPr/>
      </dsp:nvSpPr>
      <dsp:spPr>
        <a:xfrm>
          <a:off x="740671" y="0"/>
          <a:ext cx="751264" cy="1919431"/>
        </a:xfrm>
        <a:prstGeom prst="trapezoid">
          <a:avLst>
            <a:gd name="adj" fmla="val 50000"/>
          </a:avLst>
        </a:prstGeom>
        <a:solidFill>
          <a:srgbClr val="0080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3600" kern="1200" dirty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800" b="1" kern="1200" dirty="0">
              <a:solidFill>
                <a:schemeClr val="bg1"/>
              </a:solidFill>
            </a:rPr>
            <a:t>15%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700" b="0" kern="1200" dirty="0">
              <a:solidFill>
                <a:schemeClr val="bg1"/>
              </a:solidFill>
            </a:rPr>
            <a:t>Legislators, managers, </a:t>
          </a:r>
          <a:r>
            <a:rPr lang="en-ZA" sz="700" b="0" kern="1200" dirty="0" err="1">
              <a:solidFill>
                <a:schemeClr val="bg1"/>
              </a:solidFill>
            </a:rPr>
            <a:t>assoc</a:t>
          </a:r>
          <a:r>
            <a:rPr lang="en-ZA" sz="700" b="0" kern="1200" dirty="0">
              <a:solidFill>
                <a:schemeClr val="bg1"/>
              </a:solidFill>
            </a:rPr>
            <a:t> professionals</a:t>
          </a:r>
          <a:endParaRPr lang="en-ZA" sz="100" b="0" kern="1200" dirty="0">
            <a:solidFill>
              <a:schemeClr val="bg1"/>
            </a:solidFill>
          </a:endParaRPr>
        </a:p>
      </dsp:txBody>
      <dsp:txXfrm>
        <a:off x="740671" y="0"/>
        <a:ext cx="751264" cy="1919431"/>
      </dsp:txXfrm>
    </dsp:sp>
    <dsp:sp modelId="{3030949F-5DAF-1F40-B4D0-84FF1FABAA00}">
      <dsp:nvSpPr>
        <dsp:cNvPr id="0" name=""/>
        <dsp:cNvSpPr/>
      </dsp:nvSpPr>
      <dsp:spPr>
        <a:xfrm>
          <a:off x="430838" y="1919431"/>
          <a:ext cx="1370929" cy="1583205"/>
        </a:xfrm>
        <a:prstGeom prst="trapezoid">
          <a:avLst>
            <a:gd name="adj" fmla="val 226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bg1"/>
              </a:solidFill>
            </a:rPr>
            <a:t>Semi-Skilled (32%)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>
              <a:solidFill>
                <a:schemeClr val="bg1"/>
              </a:solidFill>
            </a:rPr>
            <a:t>Clerks, service workers, shop personnel, skilled </a:t>
          </a:r>
          <a:r>
            <a:rPr lang="en-US" sz="600" kern="1200" dirty="0" err="1">
              <a:solidFill>
                <a:schemeClr val="bg1"/>
              </a:solidFill>
            </a:rPr>
            <a:t>agric</a:t>
          </a:r>
          <a:r>
            <a:rPr lang="en-US" sz="600" kern="1200" dirty="0">
              <a:solidFill>
                <a:schemeClr val="bg1"/>
              </a:solidFill>
            </a:rPr>
            <a:t>/fishery workers, plant and machinery operators)</a:t>
          </a:r>
        </a:p>
      </dsp:txBody>
      <dsp:txXfrm>
        <a:off x="670751" y="1919431"/>
        <a:ext cx="891104" cy="1583205"/>
      </dsp:txXfrm>
    </dsp:sp>
    <dsp:sp modelId="{BAE3347D-F78F-4227-B054-5BC36A596218}">
      <dsp:nvSpPr>
        <dsp:cNvPr id="0" name=""/>
        <dsp:cNvSpPr/>
      </dsp:nvSpPr>
      <dsp:spPr>
        <a:xfrm>
          <a:off x="296411" y="3502637"/>
          <a:ext cx="1639784" cy="686907"/>
        </a:xfrm>
        <a:prstGeom prst="trapezoid">
          <a:avLst>
            <a:gd name="adj" fmla="val 1957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>
              <a:solidFill>
                <a:schemeClr val="bg1"/>
              </a:solidFill>
            </a:rPr>
            <a:t>Unskilled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>
              <a:solidFill>
                <a:schemeClr val="bg1"/>
              </a:solidFill>
            </a:rPr>
            <a:t>(18%)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600" b="0" kern="1200" dirty="0">
              <a:solidFill>
                <a:schemeClr val="bg1"/>
              </a:solidFill>
            </a:rPr>
            <a:t>Elementary occupations &amp; domestic workers</a:t>
          </a:r>
        </a:p>
      </dsp:txBody>
      <dsp:txXfrm>
        <a:off x="583373" y="3502637"/>
        <a:ext cx="1065859" cy="686907"/>
      </dsp:txXfrm>
    </dsp:sp>
    <dsp:sp modelId="{D9EA3055-42F1-4773-B6E1-4489FC8B1BD1}">
      <dsp:nvSpPr>
        <dsp:cNvPr id="0" name=""/>
        <dsp:cNvSpPr/>
      </dsp:nvSpPr>
      <dsp:spPr>
        <a:xfrm>
          <a:off x="0" y="4189544"/>
          <a:ext cx="2232607" cy="1514623"/>
        </a:xfrm>
        <a:prstGeom prst="trapezoid">
          <a:avLst>
            <a:gd name="adj" fmla="val 19570"/>
          </a:avLst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b="1" kern="1200" dirty="0">
              <a:solidFill>
                <a:schemeClr val="bg1"/>
              </a:solidFill>
            </a:rPr>
            <a:t>Unemployed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400" b="1" kern="1200" dirty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b="1" kern="1200" dirty="0">
              <a:solidFill>
                <a:schemeClr val="bg1"/>
              </a:solidFill>
            </a:rPr>
            <a:t>(Broad - 35%)</a:t>
          </a:r>
          <a:endParaRPr lang="en-ZA" sz="7200" b="1" kern="1200" dirty="0">
            <a:solidFill>
              <a:schemeClr val="bg1"/>
            </a:solidFill>
          </a:endParaRPr>
        </a:p>
      </dsp:txBody>
      <dsp:txXfrm>
        <a:off x="390706" y="4189544"/>
        <a:ext cx="1451194" cy="15146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D1A594-041B-449E-89BC-5A6CB1F5A9AB}" type="datetimeFigureOut">
              <a:rPr lang="id-ID" smtClean="0"/>
              <a:t>17/07/04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DDDC53-01B7-4E0F-8BE2-02DC8C67218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71936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3CCC32-3486-46B1-A8B7-921064D8D59D}" type="datetimeFigureOut">
              <a:rPr lang="en-US" smtClean="0"/>
              <a:t>17/07/04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D1495A-DD81-44F4-9F54-1F39867BF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19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0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0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11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81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52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21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93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63" algn="l" defTabSz="9143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87946-F38A-442D-8B4B-7C33473CC73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885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87946-F38A-442D-8B4B-7C33473CC73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13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87946-F38A-442D-8B4B-7C33473CC73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567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87946-F38A-442D-8B4B-7C33473CC73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13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</a:t>
            </a:r>
            <a:r>
              <a:rPr lang="en-US" baseline="0" dirty="0"/>
              <a:t> words in 60s = 1,5s/word</a:t>
            </a:r>
          </a:p>
          <a:p>
            <a:r>
              <a:rPr lang="en-US" baseline="0" dirty="0"/>
              <a:t>130 words in 60s = 0,46s/word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B9D7A-377F-8E43-BD29-02F2631BF1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211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474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87946-F38A-442D-8B4B-7C33473CC73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567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062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ZA" dirty="0">
                <a:latin typeface="Calibri" charset="0"/>
              </a:rPr>
              <a:t>The QLFS classifies professions as follows: Highly</a:t>
            </a:r>
            <a:r>
              <a:rPr lang="en-ZA" baseline="0" dirty="0">
                <a:latin typeface="Calibri" charset="0"/>
              </a:rPr>
              <a:t> skilled (legislators, senior officials and managers, professionals, technicians and associate profesionals); Semi-skilled (Clerks, service workers and shop and market personnel, skilled agricultural and fishery workers, craft and related trade workers, plant and machinery operators and assembly), Unskilled (Elementary occupations, domestic workers).</a:t>
            </a:r>
            <a:endParaRPr lang="en-ZA" dirty="0">
              <a:latin typeface="Calibri" charset="0"/>
            </a:endParaRP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866523A8-EDAC-7B48-898E-F973E1E9DFB8}" type="slidenum">
              <a:rPr lang="en-ZA" sz="1200"/>
              <a:pPr eaLnBrk="1" hangingPunct="1"/>
              <a:t>31</a:t>
            </a:fld>
            <a:endParaRPr lang="en-ZA" sz="1200"/>
          </a:p>
        </p:txBody>
      </p:sp>
    </p:spTree>
    <p:extLst>
      <p:ext uri="{BB962C8B-B14F-4D97-AF65-F5344CB8AC3E}">
        <p14:creationId xmlns:p14="http://schemas.microsoft.com/office/powerpoint/2010/main" val="2526313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37881" y="625851"/>
            <a:ext cx="1090523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kern="0" spc="15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1515583" y="6303057"/>
            <a:ext cx="343044" cy="29873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71566" y="6257742"/>
            <a:ext cx="431079" cy="389083"/>
          </a:xfrm>
        </p:spPr>
        <p:txBody>
          <a:bodyPr lIns="0" tIns="0" rIns="0" bIns="0"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50581" y="415427"/>
            <a:ext cx="1090523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000" kern="0" spc="20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650581" y="1016000"/>
            <a:ext cx="63975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 sz="1351" dirty="0">
              <a:solidFill>
                <a:srgbClr val="118C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576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 userDrawn="1"/>
        </p:nvSpPr>
        <p:spPr>
          <a:xfrm>
            <a:off x="11515583" y="6303057"/>
            <a:ext cx="343044" cy="29873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71566" y="6257742"/>
            <a:ext cx="431079" cy="389083"/>
          </a:xfrm>
        </p:spPr>
        <p:txBody>
          <a:bodyPr lIns="0" tIns="0" rIns="0" bIns="0"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864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406590" y="1799424"/>
            <a:ext cx="5378822" cy="5058575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1515583" y="6303057"/>
            <a:ext cx="343044" cy="29873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71566" y="6257742"/>
            <a:ext cx="431079" cy="389083"/>
          </a:xfrm>
        </p:spPr>
        <p:txBody>
          <a:bodyPr lIns="0" tIns="0" rIns="0" bIns="0"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279769" y="6329173"/>
            <a:ext cx="14699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www.</a:t>
            </a:r>
            <a:r>
              <a:rPr lang="en-US" sz="1000" b="0" dirty="0" err="1">
                <a:solidFill>
                  <a:schemeClr val="bg2">
                    <a:lumMod val="2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slideproject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.com</a:t>
            </a:r>
            <a:endParaRPr lang="id-ID" sz="1000" dirty="0">
              <a:solidFill>
                <a:schemeClr val="bg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37881" y="625851"/>
            <a:ext cx="1090523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kern="0" spc="15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50581" y="415427"/>
            <a:ext cx="1090523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000" kern="0" spc="20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50581" y="1016000"/>
            <a:ext cx="63975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 sz="1351" dirty="0">
              <a:solidFill>
                <a:srgbClr val="118C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420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-1" y="0"/>
            <a:ext cx="6290235" cy="6858000"/>
          </a:xfrm>
          <a:solidFill>
            <a:srgbClr val="D9D9D9"/>
          </a:solidFill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1515583" y="6303057"/>
            <a:ext cx="343044" cy="29873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71566" y="6257742"/>
            <a:ext cx="431079" cy="389083"/>
          </a:xfrm>
        </p:spPr>
        <p:txBody>
          <a:bodyPr lIns="0" tIns="0" rIns="0" bIns="0"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279769" y="6329173"/>
            <a:ext cx="14699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www.</a:t>
            </a:r>
            <a:r>
              <a:rPr lang="en-US" sz="1000" b="0" dirty="0" err="1">
                <a:solidFill>
                  <a:schemeClr val="bg2">
                    <a:lumMod val="2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slideproject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.com</a:t>
            </a:r>
            <a:endParaRPr lang="id-ID" sz="1000" dirty="0">
              <a:solidFill>
                <a:schemeClr val="bg1">
                  <a:lumMod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10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142409" y="2277375"/>
            <a:ext cx="3971925" cy="2233611"/>
          </a:xfrm>
          <a:prstGeom prst="rect">
            <a:avLst/>
          </a:prstGeom>
          <a:solidFill>
            <a:srgbClr val="D9D9D9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id-ID" dirty="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11515583" y="6303057"/>
            <a:ext cx="343044" cy="29873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71566" y="6257742"/>
            <a:ext cx="431079" cy="389083"/>
          </a:xfrm>
        </p:spPr>
        <p:txBody>
          <a:bodyPr lIns="0" tIns="0" rIns="0" bIns="0"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37881" y="625851"/>
            <a:ext cx="1090523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kern="0" spc="15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50581" y="415427"/>
            <a:ext cx="1090523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000" kern="0" spc="20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50581" y="1016000"/>
            <a:ext cx="63975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 sz="1351" dirty="0">
              <a:solidFill>
                <a:srgbClr val="118C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975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C05CF-3FD4-6847-8B95-DA3FECF780BC}" type="datetimeFigureOut">
              <a:rPr lang="en-US" smtClean="0"/>
              <a:t>17/07/04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C1A2-1124-BF4A-9144-71D5D0891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777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85" r:id="rId3"/>
    <p:sldLayoutId id="2147483680" r:id="rId4"/>
    <p:sldLayoutId id="2147483686" r:id="rId5"/>
    <p:sldLayoutId id="2147483687" r:id="rId6"/>
  </p:sldLayoutIdLs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lang="en-US" sz="3000" kern="1200">
          <a:solidFill>
            <a:schemeClr val="tx1">
              <a:lumMod val="75000"/>
              <a:lumOff val="25000"/>
            </a:schemeClr>
          </a:solidFill>
          <a:latin typeface="Roboto Medium" panose="02000000000000000000" pitchFamily="2" charset="0"/>
          <a:ea typeface="Roboto Medium" panose="02000000000000000000" pitchFamily="2" charset="0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400" kern="1200" dirty="0" smtClean="0">
          <a:solidFill>
            <a:schemeClr val="tx1">
              <a:lumMod val="75000"/>
              <a:lumOff val="25000"/>
            </a:schemeClr>
          </a:solidFill>
          <a:effectLst/>
          <a:latin typeface="Roboto Light" panose="02000000000000000000" pitchFamily="2" charset="0"/>
          <a:ea typeface="Roboto Light" panose="02000000000000000000" pitchFamily="2" charset="0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>
              <a:lumMod val="75000"/>
              <a:lumOff val="25000"/>
            </a:schemeClr>
          </a:solidFill>
          <a:effectLst/>
          <a:latin typeface="Roboto Light" panose="02000000000000000000" pitchFamily="2" charset="0"/>
          <a:ea typeface="Roboto Light" panose="02000000000000000000" pitchFamily="2" charset="0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effectLst/>
          <a:latin typeface="Roboto Light" panose="02000000000000000000" pitchFamily="2" charset="0"/>
          <a:ea typeface="Roboto Light" panose="02000000000000000000" pitchFamily="2" charset="0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 smtClean="0">
          <a:solidFill>
            <a:schemeClr val="tx1">
              <a:lumMod val="75000"/>
              <a:lumOff val="25000"/>
            </a:schemeClr>
          </a:solidFill>
          <a:effectLst/>
          <a:latin typeface="Roboto Light" panose="02000000000000000000" pitchFamily="2" charset="0"/>
          <a:ea typeface="Roboto Light" panose="02000000000000000000" pitchFamily="2" charset="0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>
              <a:lumMod val="75000"/>
              <a:lumOff val="25000"/>
            </a:schemeClr>
          </a:solidFill>
          <a:effectLst/>
          <a:latin typeface="Roboto Light" panose="02000000000000000000" pitchFamily="2" charset="0"/>
          <a:ea typeface="Roboto Light" panose="02000000000000000000" pitchFamily="2" charset="0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cpsaull.com" TargetMode="External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jpe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8.jpe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8.jpe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8.jpe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8.jpe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8.jpe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chart" Target="../charts/chart2.xml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Relationship Id="rId3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4" Type="http://schemas.openxmlformats.org/officeDocument/2006/relationships/image" Target="../media/image27.JPG"/><Relationship Id="rId5" Type="http://schemas.openxmlformats.org/officeDocument/2006/relationships/image" Target="../media/image28.JPG"/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NicholasSpaull@gmail.com" TargetMode="External"/><Relationship Id="rId4" Type="http://schemas.openxmlformats.org/officeDocument/2006/relationships/image" Target="../media/image31.emf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7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chart" Target="../charts/chart6.xml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40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7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809550" y="1708997"/>
            <a:ext cx="4662016" cy="26629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634714" y="1265765"/>
            <a:ext cx="5139690" cy="3731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3" name="Picture 11" descr="C:\Users\Nic Spaull\Dropbox\_University\Ecos of Education\Useful presentations and stuff\Pictures of education in Africa\sli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8" y="1153606"/>
            <a:ext cx="3056000" cy="2034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809550" y="2000598"/>
            <a:ext cx="4662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kern="2700" dirty="0" smtClean="0"/>
              <a:t>Bridging the Gap</a:t>
            </a:r>
            <a:endParaRPr lang="en-US" sz="3600" b="1" kern="2700" dirty="0"/>
          </a:p>
        </p:txBody>
      </p:sp>
      <p:sp>
        <p:nvSpPr>
          <p:cNvPr id="6" name="TextBox 5"/>
          <p:cNvSpPr txBox="1"/>
          <p:nvPr/>
        </p:nvSpPr>
        <p:spPr>
          <a:xfrm>
            <a:off x="7722572" y="2833093"/>
            <a:ext cx="2963972" cy="12926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kern="2700" dirty="0" err="1"/>
              <a:t>Dr</a:t>
            </a:r>
            <a:r>
              <a:rPr lang="en-US" sz="2000" b="1" kern="2700" dirty="0"/>
              <a:t> Nic Spaull</a:t>
            </a:r>
          </a:p>
          <a:p>
            <a:pPr algn="ctr"/>
            <a:r>
              <a:rPr lang="en-US" kern="2700" dirty="0" smtClean="0">
                <a:hlinkClick r:id="rId3"/>
              </a:rPr>
              <a:t>www.nicspaull.com</a:t>
            </a:r>
            <a:r>
              <a:rPr lang="en-US" kern="2700" dirty="0" smtClean="0"/>
              <a:t> </a:t>
            </a:r>
            <a:endParaRPr lang="en-US" kern="2700" dirty="0"/>
          </a:p>
          <a:p>
            <a:pPr algn="ctr"/>
            <a:endParaRPr lang="en-US" sz="800" kern="2700" dirty="0"/>
          </a:p>
          <a:p>
            <a:pPr algn="ctr"/>
            <a:r>
              <a:rPr lang="en-US" sz="1600" kern="2700" dirty="0" smtClean="0"/>
              <a:t>SA Librarian’s Conference</a:t>
            </a:r>
          </a:p>
          <a:p>
            <a:pPr algn="ctr"/>
            <a:r>
              <a:rPr lang="en-US" sz="1600" kern="2700" dirty="0" err="1" smtClean="0"/>
              <a:t>Highbury</a:t>
            </a:r>
            <a:r>
              <a:rPr lang="en-US" sz="1600" kern="2700" dirty="0"/>
              <a:t> School |  4 July </a:t>
            </a:r>
            <a:r>
              <a:rPr lang="en-US" sz="1600" kern="2700" dirty="0" smtClean="0"/>
              <a:t>2017</a:t>
            </a:r>
            <a:endParaRPr lang="en-US" sz="1000" kern="2700" dirty="0"/>
          </a:p>
        </p:txBody>
      </p:sp>
      <p:pic>
        <p:nvPicPr>
          <p:cNvPr id="7" name="Pictur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768" y="4996896"/>
            <a:ext cx="2371889" cy="688220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 rotWithShape="1">
          <a:blip r:embed="rId5"/>
          <a:srcRect t="11361" r="19354" b="11361"/>
          <a:stretch/>
        </p:blipFill>
        <p:spPr>
          <a:xfrm>
            <a:off x="3205214" y="1153606"/>
            <a:ext cx="2991007" cy="2039685"/>
          </a:xfrm>
          <a:prstGeom prst="rect">
            <a:avLst/>
          </a:prstGeom>
        </p:spPr>
      </p:pic>
      <p:pic>
        <p:nvPicPr>
          <p:cNvPr id="10" name="Content Placeholder 3"/>
          <p:cNvPicPr>
            <a:picLocks noChangeAspect="1"/>
          </p:cNvPicPr>
          <p:nvPr/>
        </p:nvPicPr>
        <p:blipFill rotWithShape="1">
          <a:blip r:embed="rId6"/>
          <a:srcRect t="1289" r="18728" b="1289"/>
          <a:stretch/>
        </p:blipFill>
        <p:spPr>
          <a:xfrm>
            <a:off x="3201561" y="3362693"/>
            <a:ext cx="2994660" cy="2026467"/>
          </a:xfrm>
          <a:prstGeom prst="rect">
            <a:avLst/>
          </a:prstGeom>
        </p:spPr>
      </p:pic>
      <p:pic>
        <p:nvPicPr>
          <p:cNvPr id="3076" name="Picture 4" descr="Feesmustfall - 01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97" y="3362693"/>
            <a:ext cx="3066155" cy="204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9550" y="4879421"/>
            <a:ext cx="2330218" cy="105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9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921" y="211545"/>
            <a:ext cx="6165726" cy="6165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581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502AA32E-850A-4F3A-9344-4AB458E1939A}" type="slidenum">
              <a:rPr lang="en-AU" smtClean="0"/>
              <a:pPr/>
              <a:t>3</a:t>
            </a:fld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549239" y="592744"/>
            <a:ext cx="3876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Higher Education in South Africa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9239" y="341761"/>
            <a:ext cx="19864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</p:txBody>
      </p:sp>
      <p:pic>
        <p:nvPicPr>
          <p:cNvPr id="18" name="Picture 1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pic>
        <p:nvPicPr>
          <p:cNvPr id="2050" name="Picture 2" descr="Image result for feesmustfall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31"/>
          <a:stretch/>
        </p:blipFill>
        <p:spPr bwMode="auto">
          <a:xfrm>
            <a:off x="0" y="1720884"/>
            <a:ext cx="5074183" cy="343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74183" y="6409100"/>
            <a:ext cx="18675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 err="1"/>
              <a:t>Kierran</a:t>
            </a:r>
            <a:r>
              <a:rPr lang="en-US" sz="1400" dirty="0"/>
              <a:t> Allen</a:t>
            </a:r>
          </a:p>
        </p:txBody>
      </p:sp>
      <p:pic>
        <p:nvPicPr>
          <p:cNvPr id="2054" name="Picture 6" descr="Feesmustfall - 0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259" y="1708557"/>
            <a:ext cx="5184741" cy="345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revoluti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445" y="1708557"/>
            <a:ext cx="4350654" cy="344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95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Higher Education in SA: The Qualifications Hierarchy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158" y="1353082"/>
            <a:ext cx="8627645" cy="49046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558" y="1505482"/>
            <a:ext cx="8627645" cy="4904660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652488" y="6519103"/>
            <a:ext cx="8780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Source</a:t>
            </a:r>
            <a:r>
              <a:rPr lang="en-US" sz="1200" dirty="0"/>
              <a:t>: Van </a:t>
            </a:r>
            <a:r>
              <a:rPr lang="en-US" sz="1200" dirty="0" err="1"/>
              <a:t>Broekhuizen</a:t>
            </a:r>
            <a:r>
              <a:rPr lang="en-US" sz="1200" dirty="0"/>
              <a:t> &amp; Van der Berg, 2016 (Higher Education Access and Outcomes for the 2008 National Matric Cohort)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920611" y="1337206"/>
            <a:ext cx="3754688" cy="2599095"/>
            <a:chOff x="8372105" y="2329963"/>
            <a:chExt cx="2596986" cy="2755776"/>
          </a:xfrm>
          <a:solidFill>
            <a:schemeClr val="bg1">
              <a:lumMod val="95000"/>
            </a:schemeClr>
          </a:solidFill>
        </p:grpSpPr>
        <p:sp>
          <p:nvSpPr>
            <p:cNvPr id="18" name="Rectangle 17"/>
            <p:cNvSpPr/>
            <p:nvPr/>
          </p:nvSpPr>
          <p:spPr>
            <a:xfrm>
              <a:off x="8473337" y="2475097"/>
              <a:ext cx="2418741" cy="261064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/>
              <a:r>
                <a:rPr lang="en-US" sz="1600" dirty="0"/>
                <a:t>How many of those who start school reach matric? Graduate with matric? Graduate with a degree? </a:t>
              </a:r>
            </a:p>
            <a:p>
              <a:pPr algn="just"/>
              <a:endParaRPr lang="en-US" sz="1600" b="1" dirty="0"/>
            </a:p>
            <a:p>
              <a:pPr algn="just"/>
              <a:r>
                <a:rPr lang="en-US" sz="1600" b="1" dirty="0"/>
                <a:t>New (2016) study followed the entire matric cohort of 2008 into university and tracked them 2009-2014</a:t>
              </a:r>
            </a:p>
            <a:p>
              <a:pPr algn="just"/>
              <a:endParaRPr lang="en-US" sz="1200" b="1" dirty="0"/>
            </a:p>
            <a:p>
              <a:pPr algn="just"/>
              <a:r>
                <a:rPr lang="en-GB" sz="1400" dirty="0"/>
                <a:t>(Van </a:t>
              </a:r>
              <a:r>
                <a:rPr lang="en-GB" sz="1400" dirty="0" err="1"/>
                <a:t>Broekhuizen</a:t>
              </a:r>
              <a:r>
                <a:rPr lang="en-GB" sz="1400" dirty="0"/>
                <a:t> &amp; Van der Berg, 2016)</a:t>
              </a: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8372105" y="2329963"/>
              <a:ext cx="2596986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5203" y="32566"/>
            <a:ext cx="1993702" cy="148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670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Higher Education in SA: The Qualifications Hierarchy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158" y="1353082"/>
            <a:ext cx="8627645" cy="49046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117" y="1505482"/>
            <a:ext cx="8620527" cy="490466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52488" y="6519103"/>
            <a:ext cx="8780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Source</a:t>
            </a:r>
            <a:r>
              <a:rPr lang="en-US" sz="1200" dirty="0"/>
              <a:t>: Van </a:t>
            </a:r>
            <a:r>
              <a:rPr lang="en-US" sz="1200" dirty="0" err="1"/>
              <a:t>Broekhuizen</a:t>
            </a:r>
            <a:r>
              <a:rPr lang="en-US" sz="1200" dirty="0"/>
              <a:t> &amp; Van der Berg, 2016 (Higher Education Access and Outcomes for the 2008 National Matric Cohort)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5203" y="32566"/>
            <a:ext cx="1993702" cy="148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30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Higher Education in SA: The Qualifications Hierarchy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158" y="1353082"/>
            <a:ext cx="8627645" cy="49046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558" y="1507019"/>
            <a:ext cx="8627645" cy="490158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52488" y="6519103"/>
            <a:ext cx="8780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Source</a:t>
            </a:r>
            <a:r>
              <a:rPr lang="en-US" sz="1200" dirty="0"/>
              <a:t>: Van </a:t>
            </a:r>
            <a:r>
              <a:rPr lang="en-US" sz="1200" dirty="0" err="1"/>
              <a:t>Broekhuizen</a:t>
            </a:r>
            <a:r>
              <a:rPr lang="en-US" sz="1200" dirty="0"/>
              <a:t> &amp; Van der Berg, 2016 (Higher Education Access and Outcomes for the 2008 National Matric Cohort)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5203" y="32566"/>
            <a:ext cx="1993702" cy="148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55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Higher Education in SA: The Qualifications Hierarchy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158" y="1353082"/>
            <a:ext cx="8627645" cy="49046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795" y="1505482"/>
            <a:ext cx="8599171" cy="490466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52488" y="6519103"/>
            <a:ext cx="8780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Source</a:t>
            </a:r>
            <a:r>
              <a:rPr lang="en-US" sz="1200" dirty="0"/>
              <a:t>: Van </a:t>
            </a:r>
            <a:r>
              <a:rPr lang="en-US" sz="1200" dirty="0" err="1"/>
              <a:t>Broekhuizen</a:t>
            </a:r>
            <a:r>
              <a:rPr lang="en-US" sz="1200" dirty="0"/>
              <a:t> &amp; Van der Berg, 2016 (Higher Education Access and Outcomes for the 2008 National Matric Cohort)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5203" y="32566"/>
            <a:ext cx="1993702" cy="148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853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Higher Education in SA: The Qualifications Hierarchy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158" y="1353082"/>
            <a:ext cx="8627645" cy="49046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558" y="1520182"/>
            <a:ext cx="8627645" cy="4875259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52488" y="6519103"/>
            <a:ext cx="8780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Source</a:t>
            </a:r>
            <a:r>
              <a:rPr lang="en-US" sz="1200" dirty="0"/>
              <a:t>: Van </a:t>
            </a:r>
            <a:r>
              <a:rPr lang="en-US" sz="1200" dirty="0" err="1"/>
              <a:t>Broekhuizen</a:t>
            </a:r>
            <a:r>
              <a:rPr lang="en-US" sz="1200" dirty="0"/>
              <a:t> &amp; Van der Berg, 2016 (Higher Education Access and Outcomes for the 2008 National Matric Cohort)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5203" y="32566"/>
            <a:ext cx="1993702" cy="148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08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Higher Education in SA: The Qualifications Hierarchy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158" y="1353082"/>
            <a:ext cx="8627645" cy="49046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558" y="1512124"/>
            <a:ext cx="8627645" cy="489137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52488" y="6519103"/>
            <a:ext cx="8780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Source</a:t>
            </a:r>
            <a:r>
              <a:rPr lang="en-US" sz="1200" dirty="0"/>
              <a:t>: Van </a:t>
            </a:r>
            <a:r>
              <a:rPr lang="en-US" sz="1200" dirty="0" err="1"/>
              <a:t>Broekhuizen</a:t>
            </a:r>
            <a:r>
              <a:rPr lang="en-US" sz="1200" dirty="0"/>
              <a:t> &amp; Van der Berg, 2016 (Higher Education Access and Outcomes for the 2008 National Matric Cohort)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5203" y="32566"/>
            <a:ext cx="1993702" cy="148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39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Higher Education in SA: Inequality: Who accesses university?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96" y="1304311"/>
            <a:ext cx="9775390" cy="5105823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52488" y="6519103"/>
            <a:ext cx="8780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Source</a:t>
            </a:r>
            <a:r>
              <a:rPr lang="en-US" sz="1200" dirty="0"/>
              <a:t>: Van </a:t>
            </a:r>
            <a:r>
              <a:rPr lang="en-US" sz="1200" dirty="0" err="1"/>
              <a:t>Broekhuizen</a:t>
            </a:r>
            <a:r>
              <a:rPr lang="en-US" sz="1200" dirty="0"/>
              <a:t> &amp; Van der Berg, 2016 (Higher Education Access and Outcomes for the 2008 National Matric Cohort)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5930" y="87900"/>
            <a:ext cx="1637830" cy="123031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401941" y="3426465"/>
            <a:ext cx="1651819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/>
              <a:t>Note: This is for a full cohort not just </a:t>
            </a:r>
            <a:r>
              <a:rPr lang="en-US" sz="1200" b="1" dirty="0" err="1"/>
              <a:t>matrics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0634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25334" y="1907330"/>
            <a:ext cx="5023555" cy="2554545"/>
          </a:xfrm>
          <a:prstGeom prst="rect">
            <a:avLst/>
          </a:prstGeom>
          <a:solidFill>
            <a:srgbClr val="9DD1F8"/>
          </a:solidFill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/>
          </a:p>
          <a:p>
            <a:pPr algn="ctr"/>
            <a:r>
              <a:rPr lang="en-US" sz="4000" b="1" dirty="0" smtClean="0"/>
              <a:t>OK but how does this link to reading?</a:t>
            </a:r>
          </a:p>
          <a:p>
            <a:pPr algn="ctr"/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583965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Chart 36"/>
          <p:cNvGraphicFramePr/>
          <p:nvPr>
            <p:extLst>
              <p:ext uri="{D42A27DB-BD31-4B8C-83A1-F6EECF244321}">
                <p14:modId xmlns:p14="http://schemas.microsoft.com/office/powerpoint/2010/main" val="2290309948"/>
              </p:ext>
            </p:extLst>
          </p:nvPr>
        </p:nvGraphicFramePr>
        <p:xfrm>
          <a:off x="931333" y="1114777"/>
          <a:ext cx="9902516" cy="5532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502AA32E-850A-4F3A-9344-4AB458E1939A}" type="slidenum">
              <a:rPr lang="en-AU" smtClean="0"/>
              <a:pPr/>
              <a:t>12</a:t>
            </a:fld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549239" y="592744"/>
            <a:ext cx="9318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Inequalities in opportunity to learn to read for </a:t>
            </a:r>
            <a:r>
              <a:rPr lang="en-US" sz="2000" dirty="0" smtClean="0"/>
              <a:t>meaning (</a:t>
            </a:r>
            <a:r>
              <a:rPr lang="en-US" sz="2000" dirty="0" err="1" smtClean="0"/>
              <a:t>prePIRLS</a:t>
            </a:r>
            <a:r>
              <a:rPr lang="en-US" sz="2000" dirty="0" smtClean="0"/>
              <a:t> </a:t>
            </a:r>
            <a:r>
              <a:rPr lang="en-US" sz="2000" b="1" dirty="0" smtClean="0"/>
              <a:t>Grade 4 </a:t>
            </a:r>
            <a:r>
              <a:rPr lang="en-US" sz="2000" dirty="0" smtClean="0"/>
              <a:t>2011)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49239" y="341761"/>
            <a:ext cx="19864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</p:txBody>
      </p:sp>
      <p:sp>
        <p:nvSpPr>
          <p:cNvPr id="2" name="Oval 1"/>
          <p:cNvSpPr/>
          <p:nvPr/>
        </p:nvSpPr>
        <p:spPr>
          <a:xfrm>
            <a:off x="8382000" y="1608674"/>
            <a:ext cx="747060" cy="4177212"/>
          </a:xfrm>
          <a:prstGeom prst="ellipse">
            <a:avLst/>
          </a:prstGeom>
          <a:noFill/>
          <a:ln w="38100" cmpd="sng">
            <a:solidFill>
              <a:srgbClr val="FF66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7" grpId="0">
        <p:bldSub>
          <a:bldChart bld="series"/>
        </p:bldSub>
      </p:bldGraphic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502AA32E-850A-4F3A-9344-4AB458E1939A}" type="slidenum">
              <a:rPr lang="en-AU" smtClean="0"/>
              <a:pPr/>
              <a:t>13</a:t>
            </a:fld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549239" y="592744"/>
            <a:ext cx="7806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School location </a:t>
            </a:r>
            <a:r>
              <a:rPr lang="en-US" sz="2000" dirty="0" smtClean="0"/>
              <a:t>inequalities in reading outcomes (</a:t>
            </a:r>
            <a:r>
              <a:rPr lang="en-US" sz="2000" dirty="0" err="1" smtClean="0"/>
              <a:t>prePIRLS</a:t>
            </a:r>
            <a:r>
              <a:rPr lang="en-US" sz="2000" dirty="0" smtClean="0"/>
              <a:t> 2011)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49239" y="341761"/>
            <a:ext cx="19864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</p:txBody>
      </p:sp>
      <p:pic>
        <p:nvPicPr>
          <p:cNvPr id="18" name="Picture 1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5617073"/>
              </p:ext>
            </p:extLst>
          </p:nvPr>
        </p:nvGraphicFramePr>
        <p:xfrm>
          <a:off x="359112" y="1406092"/>
          <a:ext cx="7485006" cy="4627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8692861" y="2930233"/>
            <a:ext cx="3069614" cy="2915122"/>
            <a:chOff x="8372105" y="2329963"/>
            <a:chExt cx="2596986" cy="2915122"/>
          </a:xfrm>
        </p:grpSpPr>
        <p:sp>
          <p:nvSpPr>
            <p:cNvPr id="8" name="Rectangle 7"/>
            <p:cNvSpPr/>
            <p:nvPr/>
          </p:nvSpPr>
          <p:spPr>
            <a:xfrm>
              <a:off x="8547129" y="2475096"/>
              <a:ext cx="2246935" cy="27699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GB" sz="1600" dirty="0"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“South African learners are only given access to </a:t>
              </a:r>
              <a:r>
                <a:rPr lang="en-GB" sz="1600" b="1" dirty="0"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“an extremely basic and impoverished notion of what it means to read </a:t>
              </a:r>
              <a:r>
                <a:rPr lang="en-GB" sz="1600" dirty="0"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and a restrictive set of resources with which to critically and pleasurably engage with text.” </a:t>
              </a:r>
            </a:p>
            <a:p>
              <a:pPr algn="just"/>
              <a:endParaRPr lang="en-GB" sz="1400" dirty="0">
                <a:latin typeface="Arial" panose="020B0604020202020204" pitchFamily="34" charset="0"/>
                <a:ea typeface="MS Mincho"/>
                <a:cs typeface="Arial" panose="020B0604020202020204" pitchFamily="34" charset="0"/>
              </a:endParaRPr>
            </a:p>
            <a:p>
              <a:pPr algn="just"/>
              <a:r>
                <a:rPr lang="en-GB" sz="300" dirty="0"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 </a:t>
              </a:r>
              <a:endParaRPr lang="en-GB" sz="200" dirty="0">
                <a:latin typeface="Arial" panose="020B0604020202020204" pitchFamily="34" charset="0"/>
                <a:ea typeface="MS Mincho"/>
                <a:cs typeface="Arial" panose="020B0604020202020204" pitchFamily="34" charset="0"/>
              </a:endParaRPr>
            </a:p>
            <a:p>
              <a:pPr algn="just"/>
              <a:r>
                <a:rPr lang="en-GB" sz="1100" b="1" dirty="0">
                  <a:latin typeface="Times New Roman" panose="02020603050405020304" pitchFamily="18" charset="0"/>
                  <a:ea typeface="MS Mincho"/>
                </a:rPr>
                <a:t>Prof Ursula </a:t>
              </a:r>
              <a:r>
                <a:rPr lang="en-GB" sz="1100" b="1" dirty="0" err="1">
                  <a:latin typeface="Times New Roman" panose="02020603050405020304" pitchFamily="18" charset="0"/>
                  <a:ea typeface="MS Mincho"/>
                </a:rPr>
                <a:t>Hoadley</a:t>
              </a:r>
              <a:r>
                <a:rPr lang="en-GB" sz="1100" b="1" dirty="0">
                  <a:latin typeface="Times New Roman" panose="02020603050405020304" pitchFamily="18" charset="0"/>
                  <a:ea typeface="MS Mincho"/>
                </a:rPr>
                <a:t> (2017)</a:t>
              </a:r>
              <a:endParaRPr lang="en-US" sz="1100" b="1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8372105" y="2329963"/>
              <a:ext cx="2596986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2" descr="Image result for south african child read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909" y="592744"/>
            <a:ext cx="3069614" cy="2050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75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Chart bld="category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502AA32E-850A-4F3A-9344-4AB458E1939A}" type="slidenum">
              <a:rPr lang="en-AU" smtClean="0"/>
              <a:pPr/>
              <a:t>14</a:t>
            </a:fld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549239" y="592744"/>
            <a:ext cx="5843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Complex Language Dynamics in SA</a:t>
            </a:r>
            <a:r>
              <a:rPr lang="en-US" sz="2000" dirty="0" smtClean="0"/>
              <a:t>: ANA 2013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49239" y="341761"/>
            <a:ext cx="19864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</p:txBody>
      </p:sp>
      <p:pic>
        <p:nvPicPr>
          <p:cNvPr id="18" name="Picture 1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3328059579"/>
              </p:ext>
            </p:extLst>
          </p:nvPr>
        </p:nvGraphicFramePr>
        <p:xfrm>
          <a:off x="609600" y="1727584"/>
          <a:ext cx="10972800" cy="4461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816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9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>
                                            <p:graphicEl>
                                              <a:chart seriesIdx="9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1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>
                                            <p:graphicEl>
                                              <a:chart seriesIdx="1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Sub>
          <a:bldChart bld="series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NEEDU 2013: Can students read in English in Grade 5?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New Solutions for a new Future</a:t>
            </a:r>
          </a:p>
        </p:txBody>
      </p:sp>
      <p:pic>
        <p:nvPicPr>
          <p:cNvPr id="10" name="Picture 9" descr="Macintosh HD:Users:Spaull:Dropbox:Journal articles:2015 NEEDU reading Gr5:Kim - READING STUDY (1):Graphs and tables:Fig3-Hist &amp; kdensities WCPM A1 + NEEDU (18 June 2015).t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22" y="1435100"/>
            <a:ext cx="7283278" cy="50171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 10"/>
          <p:cNvGrpSpPr/>
          <p:nvPr/>
        </p:nvGrpSpPr>
        <p:grpSpPr>
          <a:xfrm>
            <a:off x="8045172" y="1956007"/>
            <a:ext cx="3308628" cy="3276202"/>
            <a:chOff x="8372105" y="2329963"/>
            <a:chExt cx="2596986" cy="3473699"/>
          </a:xfrm>
        </p:grpSpPr>
        <p:sp>
          <p:nvSpPr>
            <p:cNvPr id="12" name="Rectangle 11"/>
            <p:cNvSpPr/>
            <p:nvPr/>
          </p:nvSpPr>
          <p:spPr>
            <a:xfrm>
              <a:off x="8467023" y="2475096"/>
              <a:ext cx="2425055" cy="33285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GB" sz="1600" dirty="0"/>
                <a:t>“We found that South African Grade 5 second language learners from rural areas in South Africa had essentially the same distribution as </a:t>
              </a:r>
              <a:r>
                <a:rPr lang="en-GB" sz="1600" b="1" dirty="0"/>
                <a:t>Grade 1 second language learners in Florida (U.S) </a:t>
              </a:r>
              <a:r>
                <a:rPr lang="en-GB" sz="1600" dirty="0"/>
                <a:t>They “cannot communicate meaning orally in English and demonstrate very little understanding in English”. </a:t>
              </a:r>
            </a:p>
            <a:p>
              <a:pPr algn="just"/>
              <a:endParaRPr lang="en-GB" sz="1100" b="1" dirty="0">
                <a:latin typeface="Times New Roman" panose="02020603050405020304" pitchFamily="18" charset="0"/>
                <a:ea typeface="MS Mincho"/>
              </a:endParaRPr>
            </a:p>
            <a:p>
              <a:pPr algn="just"/>
              <a:r>
                <a:rPr lang="en-US" sz="1200" b="1" dirty="0">
                  <a:latin typeface="Times New Roman" panose="02020603050405020304" pitchFamily="18" charset="0"/>
                  <a:ea typeface="MS Mincho"/>
                </a:rPr>
                <a:t>Draper &amp; Spaull (2015)</a:t>
              </a:r>
              <a:endParaRPr lang="en-US" sz="1200" b="1" dirty="0"/>
            </a:p>
            <a:p>
              <a:pPr algn="just"/>
              <a:endParaRPr lang="en-GB" sz="1600" dirty="0"/>
            </a:p>
            <a:p>
              <a:pPr algn="just"/>
              <a:endParaRPr lang="en-ZA" sz="1600" dirty="0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8372105" y="2329963"/>
              <a:ext cx="2596986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904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9-22 at 7.49.4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30201"/>
            <a:ext cx="9144000" cy="6196263"/>
          </a:xfrm>
          <a:prstGeom prst="rect">
            <a:avLst/>
          </a:prstGeom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18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81200" y="274638"/>
            <a:ext cx="8229600" cy="71596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atin typeface="Calibri"/>
              <a:cs typeface="Calibri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33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>What does this look like in reality?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187553" y="1932325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25282" y="1924661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years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6568" y="1924661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72185" y="1935477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Leopard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29154" y="1935477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79679" y="193862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74916" y="1941462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creature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57012" y="1924661"/>
            <a:ext cx="60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3353" y="192917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11129" y="1924661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spots.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87553" y="2443241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45500" y="2435577"/>
            <a:ext cx="603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day,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52958" y="243557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78576" y="2446393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81180" y="2452378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relaxing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86070" y="2449545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81307" y="245237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9423" y="2452378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69745" y="245237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43406" y="245573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48210" y="2449545"/>
            <a:ext cx="706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thorn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373333" y="2873272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tree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145877" y="2873272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13789" y="2873272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Zebra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33720" y="287327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walked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511958" y="2873272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past.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78300" y="3889572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016029" y="3881908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years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37315" y="388190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262932" y="3892724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Leopard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219901" y="389272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70426" y="38958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065663" y="3898709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creature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047759" y="3881908"/>
            <a:ext cx="60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54100" y="388642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01876" y="3881908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spots.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178300" y="440048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936247" y="4392824"/>
            <a:ext cx="603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day,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43705" y="439282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369323" y="4403640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971927" y="4409625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relaxing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876817" y="4406792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172054" y="4409625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670170" y="4409625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shade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460492" y="4409625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of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934153" y="441298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238957" y="4406792"/>
            <a:ext cx="706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thorn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364080" y="4830519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tree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136624" y="4830519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904536" y="4830519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Zebra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624467" y="4830519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walked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02705" y="483051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past.</a:t>
            </a: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2178300" y="3624178"/>
            <a:ext cx="7700201" cy="33423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3025282" y="6139416"/>
            <a:ext cx="76396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Draper, K., and Spaull, S. (2015). Examining oral reading fluency among grade 5 rural English Second Language (ESL) learners in South Africa: Analysis of NEEDU 2013. South African Journal of Childhood Education 5(2) pp.44-77.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427631" y="1983080"/>
            <a:ext cx="1673261" cy="58477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Recommended rate at Gr5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503891" y="3877253"/>
            <a:ext cx="1521589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40% of SA rural Gr5 learners  (&lt;40WCPM) WCPM</a:t>
            </a:r>
          </a:p>
        </p:txBody>
      </p:sp>
      <p:pic>
        <p:nvPicPr>
          <p:cNvPr id="66" name="Picture 6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6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92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3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8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7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32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368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414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0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52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9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644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736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782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82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874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966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1012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105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104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1196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196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346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496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64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796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946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1096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1246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1396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1546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1696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1846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1996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2146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2296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2446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2596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2746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896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3046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3196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3346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3496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3646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3796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37882" y="282613"/>
            <a:ext cx="5211376" cy="544701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Foundation Phase teachers do not know how to teach reading</a:t>
            </a:r>
            <a:endParaRPr lang="en-US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115186" y="1187715"/>
            <a:ext cx="6622615" cy="1906595"/>
            <a:chOff x="8372105" y="2329963"/>
            <a:chExt cx="2596986" cy="2021529"/>
          </a:xfrm>
        </p:grpSpPr>
        <p:sp>
          <p:nvSpPr>
            <p:cNvPr id="7" name="Rectangle 6"/>
            <p:cNvSpPr/>
            <p:nvPr/>
          </p:nvSpPr>
          <p:spPr>
            <a:xfrm>
              <a:off x="8467023" y="2475095"/>
              <a:ext cx="2425055" cy="1876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ZA" sz="1400" dirty="0"/>
                <a:t>“South African learners’ performance in the PIRLS assessments accentuates the need for reading instruction practices aimed at addressing the difficulties South African learners encounter in both the Foundation Phase &amp; Intermediate Phases … </a:t>
              </a:r>
              <a:r>
                <a:rPr lang="en-ZA" sz="1400" b="1" dirty="0"/>
                <a:t>the qualifications that teachers do have, have not prepared them to teach reading literacy</a:t>
              </a:r>
              <a:r>
                <a:rPr lang="en-ZA" sz="1400" dirty="0"/>
                <a:t> or … these teachers are not able to implement strategies they have gleaned from professional training.” </a:t>
              </a:r>
              <a:endParaRPr lang="en-GB" sz="100" dirty="0">
                <a:latin typeface="Arial" panose="020B0604020202020204" pitchFamily="34" charset="0"/>
                <a:ea typeface="MS Mincho"/>
                <a:cs typeface="Arial" panose="020B0604020202020204" pitchFamily="34" charset="0"/>
              </a:endParaRPr>
            </a:p>
            <a:p>
              <a:pPr algn="just"/>
              <a:r>
                <a:rPr lang="en-GB" sz="1050" b="1" dirty="0">
                  <a:latin typeface="Times New Roman" panose="02020603050405020304" pitchFamily="18" charset="0"/>
                  <a:ea typeface="MS Mincho"/>
                </a:rPr>
                <a:t>Prof Sarah Howie et al. (2008: 48)</a:t>
              </a:r>
              <a:endParaRPr lang="en-US" sz="1050" b="1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8372105" y="2329963"/>
              <a:ext cx="2596986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73" y="3303268"/>
            <a:ext cx="8708570" cy="3431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376" y="145904"/>
            <a:ext cx="4700269" cy="30204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537371" y="5611411"/>
            <a:ext cx="1365274" cy="6771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Hoadley</a:t>
            </a:r>
            <a:r>
              <a:rPr lang="en-US" sz="1400" b="1" dirty="0"/>
              <a:t> 2012 </a:t>
            </a:r>
            <a:r>
              <a:rPr lang="en-US" sz="1200" dirty="0"/>
              <a:t>review of the literature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4040129"/>
            <a:ext cx="1485198" cy="13355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Why teachers?</a:t>
            </a:r>
          </a:p>
        </p:txBody>
      </p:sp>
    </p:spTree>
    <p:extLst>
      <p:ext uri="{BB962C8B-B14F-4D97-AF65-F5344CB8AC3E}">
        <p14:creationId xmlns:p14="http://schemas.microsoft.com/office/powerpoint/2010/main" val="174735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defRPr sz="192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b="1" kern="1200" dirty="0">
                <a:solidFill>
                  <a:prstClr val="black"/>
                </a:solidFill>
              </a:rPr>
              <a:t>What percentage of primary schools have a school library?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New Solutions for a new Future</a:t>
            </a: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422467646"/>
              </p:ext>
            </p:extLst>
          </p:nvPr>
        </p:nvGraphicFramePr>
        <p:xfrm>
          <a:off x="650581" y="1199444"/>
          <a:ext cx="10820985" cy="520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857682" y="930474"/>
            <a:ext cx="2210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(Not all functional)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9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category"/>
        </p:bldSub>
      </p:bldGraphic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defRPr sz="192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b="1" kern="1200" dirty="0">
                <a:solidFill>
                  <a:prstClr val="black"/>
                </a:solidFill>
              </a:rPr>
              <a:t>What percentage of primary schools have a school library?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New Solutions for a new Future</a:t>
            </a: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960321864"/>
              </p:ext>
            </p:extLst>
          </p:nvPr>
        </p:nvGraphicFramePr>
        <p:xfrm>
          <a:off x="650581" y="1199444"/>
          <a:ext cx="10820985" cy="520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857682" y="930474"/>
            <a:ext cx="2210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(Not all functional)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7" name="Picture 6" descr="IMG_233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25290">
            <a:off x="3809999" y="1312335"/>
            <a:ext cx="4035778" cy="4035778"/>
          </a:xfrm>
          <a:prstGeom prst="rect">
            <a:avLst/>
          </a:prstGeom>
        </p:spPr>
      </p:pic>
      <p:pic>
        <p:nvPicPr>
          <p:cNvPr id="8" name="Picture 7" descr="IMG_233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86091">
            <a:off x="271199" y="1793092"/>
            <a:ext cx="4130076" cy="3097557"/>
          </a:xfrm>
          <a:prstGeom prst="rect">
            <a:avLst/>
          </a:prstGeom>
        </p:spPr>
      </p:pic>
      <p:pic>
        <p:nvPicPr>
          <p:cNvPr id="10" name="Picture 9" descr="IMG_2337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32883">
            <a:off x="7973427" y="1614480"/>
            <a:ext cx="3541889" cy="354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8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37881" y="415427"/>
            <a:ext cx="10905239" cy="515047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Bridging the Gap</a:t>
            </a:r>
            <a:r>
              <a:rPr lang="en-US" sz="2800" b="1" dirty="0" smtClean="0">
                <a:solidFill>
                  <a:schemeClr val="tx1"/>
                </a:solidFill>
              </a:rPr>
              <a:t>: What can we do about this?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37881" y="1484675"/>
            <a:ext cx="6467769" cy="446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/>
              <a:t>(1) Am I curating a </a:t>
            </a:r>
            <a:r>
              <a:rPr lang="en-US" b="1" dirty="0" smtClean="0">
                <a:solidFill>
                  <a:srgbClr val="FF0000"/>
                </a:solidFill>
              </a:rPr>
              <a:t>mono-lingual library </a:t>
            </a:r>
            <a:r>
              <a:rPr lang="en-US" b="1" dirty="0" smtClean="0"/>
              <a:t>(English)?</a:t>
            </a:r>
          </a:p>
          <a:p>
            <a:pPr marL="342900" indent="-342900" algn="just">
              <a:buFont typeface="Arial"/>
              <a:buChar char="•"/>
            </a:pPr>
            <a:r>
              <a:rPr lang="en-US" i="1" dirty="0" smtClean="0"/>
              <a:t>What % of our budget is spent on acquiring African-language/FAL resources?</a:t>
            </a:r>
          </a:p>
          <a:p>
            <a:pPr algn="just"/>
            <a:endParaRPr lang="en-US" i="1" dirty="0" smtClean="0"/>
          </a:p>
          <a:p>
            <a:pPr algn="just"/>
            <a:r>
              <a:rPr lang="en-US" b="1" dirty="0" smtClean="0"/>
              <a:t>(2) As a privileged school in SA what are we doing to </a:t>
            </a:r>
            <a:r>
              <a:rPr lang="en-US" b="1" dirty="0" smtClean="0">
                <a:solidFill>
                  <a:srgbClr val="FF0000"/>
                </a:solidFill>
              </a:rPr>
              <a:t>support the development of reading </a:t>
            </a:r>
            <a:r>
              <a:rPr lang="en-US" b="1" dirty="0" smtClean="0"/>
              <a:t>in nearby schools that lack resources and expertise?</a:t>
            </a:r>
          </a:p>
          <a:p>
            <a:pPr marL="285750" indent="-285750" algn="just">
              <a:buFont typeface="Arial"/>
              <a:buChar char="•"/>
            </a:pPr>
            <a:r>
              <a:rPr lang="en-US" dirty="0" smtClean="0"/>
              <a:t>Moving away from a “book dump” strategy to a sustainable one of providing resources </a:t>
            </a:r>
            <a:r>
              <a:rPr lang="en-US" b="1" i="1" dirty="0" smtClean="0"/>
              <a:t>and</a:t>
            </a:r>
            <a:r>
              <a:rPr lang="en-US" dirty="0" smtClean="0"/>
              <a:t> expertise. </a:t>
            </a:r>
          </a:p>
          <a:p>
            <a:pPr algn="just"/>
            <a:endParaRPr lang="en-US" dirty="0"/>
          </a:p>
          <a:p>
            <a:pPr algn="just"/>
            <a:r>
              <a:rPr lang="en-US" b="1" dirty="0" smtClean="0"/>
              <a:t>(3) As a South African librarian in South Africa what am I doing to help </a:t>
            </a:r>
            <a:r>
              <a:rPr lang="en-US" b="1" dirty="0" smtClean="0">
                <a:solidFill>
                  <a:srgbClr val="FF0000"/>
                </a:solidFill>
              </a:rPr>
              <a:t>curate/catalogue/classify/evaluate </a:t>
            </a:r>
            <a:r>
              <a:rPr lang="en-US" b="1" dirty="0" smtClean="0"/>
              <a:t>resources in African languages?</a:t>
            </a:r>
          </a:p>
          <a:p>
            <a:pPr marL="285750" indent="-285750" algn="just">
              <a:buFont typeface="Arial"/>
              <a:buChar char="•"/>
            </a:pPr>
            <a:endParaRPr lang="en-US" b="1" dirty="0"/>
          </a:p>
          <a:p>
            <a:pPr marL="342900" indent="-342900" algn="just">
              <a:buFont typeface="+mj-lt"/>
              <a:buAutoNum type="arabicPeriod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2380" y="2271889"/>
            <a:ext cx="3480740" cy="208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04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3" name="Picture 2" descr="Screen Shot 2016-05-23 at 9.58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799" y="531780"/>
            <a:ext cx="3887744" cy="5523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2844800"/>
            <a:ext cx="5268686" cy="2775120"/>
          </a:xfrm>
          <a:prstGeom prst="rect">
            <a:avLst/>
          </a:prstGeom>
          <a:solidFill>
            <a:srgbClr val="FF008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</a:rPr>
              <a:t>Comments / Questions?</a:t>
            </a:r>
            <a:r>
              <a:rPr lang="en-US" b="1" dirty="0">
                <a:solidFill>
                  <a:schemeClr val="bg1"/>
                </a:solidFill>
              </a:rPr>
              <a:t/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  <a:hlinkClick r:id="rId3"/>
              </a:rPr>
              <a:t>NicSpaull</a:t>
            </a:r>
            <a:r>
              <a:rPr lang="en-US" sz="2000" dirty="0">
                <a:solidFill>
                  <a:schemeClr val="bg1"/>
                </a:solidFill>
                <a:hlinkClick r:id="rId3"/>
              </a:rPr>
              <a:t>@gmail.com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endParaRPr lang="en-US" sz="6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6135" y="433309"/>
            <a:ext cx="2520280" cy="241149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34235" y="6273618"/>
            <a:ext cx="6125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Presentation available at </a:t>
            </a:r>
            <a:r>
              <a:rPr lang="en-US" u="sng" dirty="0" err="1" smtClean="0">
                <a:solidFill>
                  <a:srgbClr val="3366FF"/>
                </a:solidFill>
              </a:rPr>
              <a:t>www.nicspaull.com</a:t>
            </a:r>
            <a:r>
              <a:rPr lang="en-US" u="sng" dirty="0" smtClean="0">
                <a:solidFill>
                  <a:srgbClr val="3366FF"/>
                </a:solidFill>
              </a:rPr>
              <a:t>/presentations</a:t>
            </a:r>
            <a:endParaRPr lang="en-US" u="sng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80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Discussion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do you think libraries could do to help improve reading outcomes in SA?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innovative practices do you know of, or are implementing at your school?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you have partnered with another school, what works well/badly?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77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defRPr sz="192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b="1" kern="1200" dirty="0">
                <a:solidFill>
                  <a:prstClr val="black"/>
                </a:solidFill>
              </a:rPr>
              <a:t>What percentage of primary schools have a school library?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New Solutions for a new Future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857682" y="930474"/>
            <a:ext cx="2210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(Not all functional)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00777" y="6427039"/>
            <a:ext cx="4023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DBE 2014 Basic Indicator Report II</a:t>
            </a:r>
            <a:endParaRPr lang="en-US" b="1" i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300" y="1299806"/>
            <a:ext cx="8394700" cy="50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llar mazes2016_Page_5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73"/>
          <a:stretch/>
        </p:blipFill>
        <p:spPr>
          <a:xfrm>
            <a:off x="6133427" y="3657601"/>
            <a:ext cx="6058573" cy="2481815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09600" y="274638"/>
            <a:ext cx="10972800" cy="71596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atin typeface="Calibri"/>
              <a:cs typeface="Calibri"/>
            </a:endParaRPr>
          </a:p>
        </p:txBody>
      </p:sp>
      <p:pic>
        <p:nvPicPr>
          <p:cNvPr id="5" name="Picture 4" descr="Pillar mazes2016_Page_5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85" r="25811" b="13711"/>
          <a:stretch/>
        </p:blipFill>
        <p:spPr>
          <a:xfrm>
            <a:off x="1638610" y="5565915"/>
            <a:ext cx="4494817" cy="861391"/>
          </a:xfrm>
          <a:prstGeom prst="rect">
            <a:avLst/>
          </a:prstGeom>
        </p:spPr>
      </p:pic>
      <p:pic>
        <p:nvPicPr>
          <p:cNvPr id="6" name="Picture 5" descr="Pillar mazes2016_Page_5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0" t="59485" r="25811" b="13711"/>
          <a:stretch/>
        </p:blipFill>
        <p:spPr>
          <a:xfrm>
            <a:off x="1" y="5562602"/>
            <a:ext cx="1936905" cy="861391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15117" y="2226243"/>
            <a:ext cx="4564620" cy="1804886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>Funda</a:t>
            </a:r>
            <a:r>
              <a:rPr 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> </a:t>
            </a:r>
            <a:r>
              <a:rPr 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>Wande</a:t>
            </a:r>
            <a:r>
              <a:rPr 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/>
            </a:r>
            <a:br>
              <a:rPr 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</a:br>
            <a:r>
              <a:rPr lang="en-US" sz="2000" i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>Teaching Reading for Meaning</a:t>
            </a:r>
            <a:endParaRPr lang="en-US" sz="2000" i="1" dirty="0"/>
          </a:p>
        </p:txBody>
      </p:sp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88" y="6268970"/>
            <a:ext cx="2361539" cy="443259"/>
          </a:xfrm>
          <a:prstGeom prst="rect">
            <a:avLst/>
          </a:prstGeom>
        </p:spPr>
      </p:pic>
      <p:pic>
        <p:nvPicPr>
          <p:cNvPr id="7" name="Picture 6" descr="Screen Shot 2016-09-21 at 9.05.2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563" y="-39999"/>
            <a:ext cx="4950612" cy="689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6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defRPr sz="192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b="1" kern="1200" dirty="0">
                <a:solidFill>
                  <a:prstClr val="black"/>
                </a:solidFill>
              </a:rPr>
              <a:t>What percentage of primary schools have a school library?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New Solutions for a new Future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857682" y="930474"/>
            <a:ext cx="2210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(Not all functional)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7" name="Picture Placeholder 5"/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l="6707" r="6707"/>
          <a:stretch>
            <a:fillRect/>
          </a:stretch>
        </p:blipFill>
        <p:spPr>
          <a:xfrm>
            <a:off x="1447187" y="1273458"/>
            <a:ext cx="9164369" cy="5153581"/>
          </a:xfrm>
        </p:spPr>
      </p:pic>
      <p:sp>
        <p:nvSpPr>
          <p:cNvPr id="8" name="TextBox 7"/>
          <p:cNvSpPr txBox="1"/>
          <p:nvPr/>
        </p:nvSpPr>
        <p:spPr>
          <a:xfrm>
            <a:off x="3400777" y="6427039"/>
            <a:ext cx="4023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DBE 2014 Basic Indicator Report II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51164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C1A2-1124-BF4A-9144-71D5D089101A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341" y="38796"/>
            <a:ext cx="8722659" cy="6682682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445079" y="1276350"/>
            <a:ext cx="2664006" cy="3992959"/>
            <a:chOff x="1257296" y="1895919"/>
            <a:chExt cx="2446957" cy="34686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296" y="1895919"/>
              <a:ext cx="2446957" cy="3468640"/>
            </a:xfrm>
            <a:prstGeom prst="rect">
              <a:avLst/>
            </a:prstGeom>
          </p:spPr>
        </p:pic>
        <p:pic>
          <p:nvPicPr>
            <p:cNvPr id="9" name="Picture Placeholder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4" b="2704"/>
            <a:stretch>
              <a:fillRect/>
            </a:stretch>
          </p:blipFill>
          <p:spPr>
            <a:xfrm>
              <a:off x="1412875" y="2202287"/>
              <a:ext cx="2128815" cy="28359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119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502AA32E-850A-4F3A-9344-4AB458E1939A}" type="slidenum">
              <a:rPr lang="en-AU" smtClean="0"/>
              <a:pPr/>
              <a:t>28</a:t>
            </a:fld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549239" y="592744"/>
            <a:ext cx="5031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Provincial inequalities in reading outcomes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49239" y="341761"/>
            <a:ext cx="19864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</p:txBody>
      </p:sp>
      <p:pic>
        <p:nvPicPr>
          <p:cNvPr id="18" name="Picture 1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0937121"/>
              </p:ext>
            </p:extLst>
          </p:nvPr>
        </p:nvGraphicFramePr>
        <p:xfrm>
          <a:off x="457200" y="1244601"/>
          <a:ext cx="6743700" cy="4847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8141968" y="2925471"/>
            <a:ext cx="3069614" cy="2915122"/>
            <a:chOff x="8372105" y="2329963"/>
            <a:chExt cx="2596986" cy="2915122"/>
          </a:xfrm>
        </p:grpSpPr>
        <p:sp>
          <p:nvSpPr>
            <p:cNvPr id="15" name="Rectangle 14"/>
            <p:cNvSpPr/>
            <p:nvPr/>
          </p:nvSpPr>
          <p:spPr>
            <a:xfrm>
              <a:off x="8547129" y="2475096"/>
              <a:ext cx="2246935" cy="27699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GB" sz="1600" dirty="0"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“South African learners are only given access to </a:t>
              </a:r>
              <a:r>
                <a:rPr lang="en-GB" sz="1600" b="1" dirty="0"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“an extremely basic and impoverished notion of what it means to read </a:t>
              </a:r>
              <a:r>
                <a:rPr lang="en-GB" sz="1600" dirty="0"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and a restrictive set of resources with which to critically and pleasurably engage with text.” </a:t>
              </a:r>
            </a:p>
            <a:p>
              <a:pPr algn="just"/>
              <a:endParaRPr lang="en-GB" sz="1400" dirty="0">
                <a:latin typeface="Arial" panose="020B0604020202020204" pitchFamily="34" charset="0"/>
                <a:ea typeface="MS Mincho"/>
                <a:cs typeface="Arial" panose="020B0604020202020204" pitchFamily="34" charset="0"/>
              </a:endParaRPr>
            </a:p>
            <a:p>
              <a:pPr algn="just"/>
              <a:r>
                <a:rPr lang="en-GB" sz="300" dirty="0">
                  <a:latin typeface="Arial" panose="020B0604020202020204" pitchFamily="34" charset="0"/>
                  <a:ea typeface="MS Mincho"/>
                  <a:cs typeface="Arial" panose="020B0604020202020204" pitchFamily="34" charset="0"/>
                </a:rPr>
                <a:t> </a:t>
              </a:r>
              <a:endParaRPr lang="en-GB" sz="200" dirty="0">
                <a:latin typeface="Arial" panose="020B0604020202020204" pitchFamily="34" charset="0"/>
                <a:ea typeface="MS Mincho"/>
                <a:cs typeface="Arial" panose="020B0604020202020204" pitchFamily="34" charset="0"/>
              </a:endParaRPr>
            </a:p>
            <a:p>
              <a:pPr algn="just"/>
              <a:r>
                <a:rPr lang="en-GB" sz="1100" b="1" dirty="0">
                  <a:latin typeface="Times New Roman" panose="02020603050405020304" pitchFamily="18" charset="0"/>
                  <a:ea typeface="MS Mincho"/>
                </a:rPr>
                <a:t>Prof Ursula </a:t>
              </a:r>
              <a:r>
                <a:rPr lang="en-GB" sz="1100" b="1" dirty="0" err="1">
                  <a:latin typeface="Times New Roman" panose="02020603050405020304" pitchFamily="18" charset="0"/>
                  <a:ea typeface="MS Mincho"/>
                </a:rPr>
                <a:t>Hoadley</a:t>
              </a:r>
              <a:r>
                <a:rPr lang="en-GB" sz="1100" b="1" dirty="0">
                  <a:latin typeface="Times New Roman" panose="02020603050405020304" pitchFamily="18" charset="0"/>
                  <a:ea typeface="MS Mincho"/>
                </a:rPr>
                <a:t> (2017)</a:t>
              </a:r>
              <a:endParaRPr lang="en-US" sz="1100" b="1" dirty="0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8372105" y="2329963"/>
              <a:ext cx="2596986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Picture 2" descr="Image result for south african child read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016" y="587982"/>
            <a:ext cx="3069614" cy="2050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42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Chart bld="series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37881" y="304466"/>
            <a:ext cx="10905239" cy="632537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/>
              <a:t>Learning to read for meaning is not ‘easy’ but there is a lot of evidence showing what the </a:t>
            </a:r>
          </a:p>
          <a:p>
            <a:r>
              <a:rPr lang="en-US" b="1" dirty="0"/>
              <a:t>components of reading are and how to teach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>
          <a:xfrm>
            <a:off x="11471566" y="6257741"/>
            <a:ext cx="431079" cy="38908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EE2C88-6C8F-484D-AF69-578F576B1F44}" type="slidenum">
              <a:rPr lang="en-US"/>
              <a:pPr/>
              <a:t>29</a:t>
            </a:fld>
            <a:endParaRPr lang="en-US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4"/>
          <a:srcRect t="7492"/>
          <a:stretch/>
        </p:blipFill>
        <p:spPr>
          <a:xfrm>
            <a:off x="1390650" y="1234836"/>
            <a:ext cx="8991599" cy="548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88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C1A2-1124-BF4A-9144-71D5D089101A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341" y="38796"/>
            <a:ext cx="8722659" cy="6682682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445079" y="1276350"/>
            <a:ext cx="2664006" cy="3992959"/>
            <a:chOff x="1257296" y="1895919"/>
            <a:chExt cx="2446957" cy="34686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296" y="1895919"/>
              <a:ext cx="2446957" cy="3468640"/>
            </a:xfrm>
            <a:prstGeom prst="rect">
              <a:avLst/>
            </a:prstGeom>
          </p:spPr>
        </p:pic>
        <p:pic>
          <p:nvPicPr>
            <p:cNvPr id="9" name="Picture Placeholder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4" b="2704"/>
            <a:stretch>
              <a:fillRect/>
            </a:stretch>
          </p:blipFill>
          <p:spPr>
            <a:xfrm>
              <a:off x="1412875" y="2202287"/>
              <a:ext cx="2128815" cy="28359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82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6"/>
          <p:cNvGrpSpPr/>
          <p:nvPr/>
        </p:nvGrpSpPr>
        <p:grpSpPr>
          <a:xfrm rot="16200000">
            <a:off x="2537269" y="3355710"/>
            <a:ext cx="6186690" cy="306778"/>
            <a:chOff x="918450" y="2901113"/>
            <a:chExt cx="6186690" cy="960838"/>
          </a:xfrm>
          <a:solidFill>
            <a:schemeClr val="bg1">
              <a:lumMod val="65000"/>
            </a:schemeClr>
          </a:solidFill>
        </p:grpSpPr>
        <p:sp>
          <p:nvSpPr>
            <p:cNvPr id="108" name="Freeform 107"/>
            <p:cNvSpPr/>
            <p:nvPr/>
          </p:nvSpPr>
          <p:spPr>
            <a:xfrm>
              <a:off x="918450" y="2901116"/>
              <a:ext cx="1430464" cy="960835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5772" tIns="115772" rIns="115772" bIns="115772" spcCol="1270" anchor="ctr"/>
            <a:lstStyle/>
            <a:p>
              <a:pPr algn="ctr" defTabSz="10223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600">
                  <a:solidFill>
                    <a:schemeClr val="tx1"/>
                  </a:solidFill>
                </a:rPr>
                <a:t>Attainment</a:t>
              </a:r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261803" y="2901113"/>
              <a:ext cx="1601390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5772" tIns="115772" rIns="115772" bIns="115772" spcCol="1270" anchor="ctr"/>
            <a:lstStyle/>
            <a:p>
              <a:pPr algn="ctr" defTabSz="10223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600">
                  <a:solidFill>
                    <a:schemeClr val="tx1"/>
                  </a:solidFill>
                </a:rPr>
                <a:t>Quality</a:t>
              </a:r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5503750" y="2901113"/>
              <a:ext cx="1601390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5772" tIns="115772" rIns="115772" bIns="115772" spcCol="1270" anchor="ctr"/>
            <a:lstStyle/>
            <a:p>
              <a:pPr algn="ctr" defTabSz="10223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600">
                  <a:solidFill>
                    <a:schemeClr val="tx1"/>
                  </a:solidFill>
                </a:rPr>
                <a:t>Type</a:t>
              </a:r>
            </a:p>
          </p:txBody>
        </p:sp>
      </p:grpSp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2428FC51-9BFC-564B-9477-4FC3705C83BD}" type="slidenum">
              <a:rPr lang="en-ZA" sz="1200">
                <a:solidFill>
                  <a:srgbClr val="898989"/>
                </a:solidFill>
              </a:rPr>
              <a:pPr eaLnBrk="1" hangingPunct="1"/>
              <a:t>31</a:t>
            </a:fld>
            <a:endParaRPr lang="en-ZA" sz="1200">
              <a:solidFill>
                <a:srgbClr val="898989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7659688" y="857251"/>
            <a:ext cx="2735262" cy="17367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grpSp>
        <p:nvGrpSpPr>
          <p:cNvPr id="3" name="Group 117"/>
          <p:cNvGrpSpPr>
            <a:grpSpLocks/>
          </p:cNvGrpSpPr>
          <p:nvPr/>
        </p:nvGrpSpPr>
        <p:grpSpPr bwMode="auto">
          <a:xfrm>
            <a:off x="8753474" y="855664"/>
            <a:ext cx="1474788" cy="1400175"/>
            <a:chOff x="7229078" y="856066"/>
            <a:chExt cx="1475600" cy="1399948"/>
          </a:xfrm>
          <a:solidFill>
            <a:srgbClr val="0080FF"/>
          </a:solidFill>
        </p:grpSpPr>
        <p:sp>
          <p:nvSpPr>
            <p:cNvPr id="13" name="Freeform 12"/>
            <p:cNvSpPr/>
            <p:nvPr/>
          </p:nvSpPr>
          <p:spPr>
            <a:xfrm rot="18252152">
              <a:off x="7391483" y="1046125"/>
              <a:ext cx="1093610" cy="1151572"/>
            </a:xfrm>
            <a:custGeom>
              <a:avLst/>
              <a:gdLst>
                <a:gd name="connsiteX0" fmla="*/ 1766901 w 2489279"/>
                <a:gd name="connsiteY0" fmla="*/ 396887 h 2489279"/>
                <a:gd name="connsiteX1" fmla="*/ 1960527 w 2489279"/>
                <a:gd name="connsiteY1" fmla="*/ 234406 h 2489279"/>
                <a:gd name="connsiteX2" fmla="*/ 2115212 w 2489279"/>
                <a:gd name="connsiteY2" fmla="*/ 364203 h 2489279"/>
                <a:gd name="connsiteX3" fmla="*/ 1988823 w 2489279"/>
                <a:gd name="connsiteY3" fmla="*/ 583102 h 2489279"/>
                <a:gd name="connsiteX4" fmla="*/ 2189640 w 2489279"/>
                <a:gd name="connsiteY4" fmla="*/ 930927 h 2489279"/>
                <a:gd name="connsiteX5" fmla="*/ 2442407 w 2489279"/>
                <a:gd name="connsiteY5" fmla="*/ 930920 h 2489279"/>
                <a:gd name="connsiteX6" fmla="*/ 2477471 w 2489279"/>
                <a:gd name="connsiteY6" fmla="*/ 1129779 h 2489279"/>
                <a:gd name="connsiteX7" fmla="*/ 2239946 w 2489279"/>
                <a:gd name="connsiteY7" fmla="*/ 1216224 h 2489279"/>
                <a:gd name="connsiteX8" fmla="*/ 2170203 w 2489279"/>
                <a:gd name="connsiteY8" fmla="*/ 1611756 h 2489279"/>
                <a:gd name="connsiteX9" fmla="*/ 2363838 w 2489279"/>
                <a:gd name="connsiteY9" fmla="*/ 1774226 h 2489279"/>
                <a:gd name="connsiteX10" fmla="*/ 2262874 w 2489279"/>
                <a:gd name="connsiteY10" fmla="*/ 1949100 h 2489279"/>
                <a:gd name="connsiteX11" fmla="*/ 2025353 w 2489279"/>
                <a:gd name="connsiteY11" fmla="*/ 1862643 h 2489279"/>
                <a:gd name="connsiteX12" fmla="*/ 1717684 w 2489279"/>
                <a:gd name="connsiteY12" fmla="*/ 2120808 h 2489279"/>
                <a:gd name="connsiteX13" fmla="*/ 1761583 w 2489279"/>
                <a:gd name="connsiteY13" fmla="*/ 2369733 h 2489279"/>
                <a:gd name="connsiteX14" fmla="*/ 1571834 w 2489279"/>
                <a:gd name="connsiteY14" fmla="*/ 2438796 h 2489279"/>
                <a:gd name="connsiteX15" fmla="*/ 1445456 w 2489279"/>
                <a:gd name="connsiteY15" fmla="*/ 2219890 h 2489279"/>
                <a:gd name="connsiteX16" fmla="*/ 1043823 w 2489279"/>
                <a:gd name="connsiteY16" fmla="*/ 2219890 h 2489279"/>
                <a:gd name="connsiteX17" fmla="*/ 917445 w 2489279"/>
                <a:gd name="connsiteY17" fmla="*/ 2438796 h 2489279"/>
                <a:gd name="connsiteX18" fmla="*/ 727696 w 2489279"/>
                <a:gd name="connsiteY18" fmla="*/ 2369733 h 2489279"/>
                <a:gd name="connsiteX19" fmla="*/ 771595 w 2489279"/>
                <a:gd name="connsiteY19" fmla="*/ 2120807 h 2489279"/>
                <a:gd name="connsiteX20" fmla="*/ 463926 w 2489279"/>
                <a:gd name="connsiteY20" fmla="*/ 1862642 h 2489279"/>
                <a:gd name="connsiteX21" fmla="*/ 226405 w 2489279"/>
                <a:gd name="connsiteY21" fmla="*/ 1949100 h 2489279"/>
                <a:gd name="connsiteX22" fmla="*/ 125441 w 2489279"/>
                <a:gd name="connsiteY22" fmla="*/ 1774226 h 2489279"/>
                <a:gd name="connsiteX23" fmla="*/ 319076 w 2489279"/>
                <a:gd name="connsiteY23" fmla="*/ 1611756 h 2489279"/>
                <a:gd name="connsiteX24" fmla="*/ 249333 w 2489279"/>
                <a:gd name="connsiteY24" fmla="*/ 1216224 h 2489279"/>
                <a:gd name="connsiteX25" fmla="*/ 11808 w 2489279"/>
                <a:gd name="connsiteY25" fmla="*/ 1129779 h 2489279"/>
                <a:gd name="connsiteX26" fmla="*/ 46872 w 2489279"/>
                <a:gd name="connsiteY26" fmla="*/ 930920 h 2489279"/>
                <a:gd name="connsiteX27" fmla="*/ 299639 w 2489279"/>
                <a:gd name="connsiteY27" fmla="*/ 930926 h 2489279"/>
                <a:gd name="connsiteX28" fmla="*/ 500456 w 2489279"/>
                <a:gd name="connsiteY28" fmla="*/ 583101 h 2489279"/>
                <a:gd name="connsiteX29" fmla="*/ 374067 w 2489279"/>
                <a:gd name="connsiteY29" fmla="*/ 364203 h 2489279"/>
                <a:gd name="connsiteX30" fmla="*/ 528752 w 2489279"/>
                <a:gd name="connsiteY30" fmla="*/ 234406 h 2489279"/>
                <a:gd name="connsiteX31" fmla="*/ 722378 w 2489279"/>
                <a:gd name="connsiteY31" fmla="*/ 396887 h 2489279"/>
                <a:gd name="connsiteX32" fmla="*/ 1099790 w 2489279"/>
                <a:gd name="connsiteY32" fmla="*/ 259520 h 2489279"/>
                <a:gd name="connsiteX33" fmla="*/ 1143676 w 2489279"/>
                <a:gd name="connsiteY33" fmla="*/ 10592 h 2489279"/>
                <a:gd name="connsiteX34" fmla="*/ 1345603 w 2489279"/>
                <a:gd name="connsiteY34" fmla="*/ 10592 h 2489279"/>
                <a:gd name="connsiteX35" fmla="*/ 1389489 w 2489279"/>
                <a:gd name="connsiteY35" fmla="*/ 259520 h 2489279"/>
                <a:gd name="connsiteX36" fmla="*/ 1766901 w 2489279"/>
                <a:gd name="connsiteY36" fmla="*/ 396887 h 248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89279" h="2489279">
                  <a:moveTo>
                    <a:pt x="1766901" y="396887"/>
                  </a:moveTo>
                  <a:lnTo>
                    <a:pt x="1960527" y="234406"/>
                  </a:lnTo>
                  <a:lnTo>
                    <a:pt x="2115212" y="364203"/>
                  </a:lnTo>
                  <a:lnTo>
                    <a:pt x="1988823" y="583102"/>
                  </a:lnTo>
                  <a:cubicBezTo>
                    <a:pt x="2078693" y="684199"/>
                    <a:pt x="2147022" y="802548"/>
                    <a:pt x="2189640" y="930927"/>
                  </a:cubicBezTo>
                  <a:lnTo>
                    <a:pt x="2442407" y="930920"/>
                  </a:lnTo>
                  <a:lnTo>
                    <a:pt x="2477471" y="1129779"/>
                  </a:lnTo>
                  <a:lnTo>
                    <a:pt x="2239946" y="1216224"/>
                  </a:lnTo>
                  <a:cubicBezTo>
                    <a:pt x="2243806" y="1351437"/>
                    <a:pt x="2220076" y="1486018"/>
                    <a:pt x="2170203" y="1611756"/>
                  </a:cubicBezTo>
                  <a:lnTo>
                    <a:pt x="2363838" y="1774226"/>
                  </a:lnTo>
                  <a:lnTo>
                    <a:pt x="2262874" y="1949100"/>
                  </a:lnTo>
                  <a:lnTo>
                    <a:pt x="2025353" y="1862643"/>
                  </a:lnTo>
                  <a:cubicBezTo>
                    <a:pt x="1941397" y="1968703"/>
                    <a:pt x="1836712" y="2056545"/>
                    <a:pt x="1717684" y="2120808"/>
                  </a:cubicBezTo>
                  <a:lnTo>
                    <a:pt x="1761583" y="2369733"/>
                  </a:lnTo>
                  <a:lnTo>
                    <a:pt x="1571834" y="2438796"/>
                  </a:lnTo>
                  <a:lnTo>
                    <a:pt x="1445456" y="2219890"/>
                  </a:lnTo>
                  <a:cubicBezTo>
                    <a:pt x="1312968" y="2247171"/>
                    <a:pt x="1176311" y="2247171"/>
                    <a:pt x="1043823" y="2219890"/>
                  </a:cubicBezTo>
                  <a:lnTo>
                    <a:pt x="917445" y="2438796"/>
                  </a:lnTo>
                  <a:lnTo>
                    <a:pt x="727696" y="2369733"/>
                  </a:lnTo>
                  <a:lnTo>
                    <a:pt x="771595" y="2120807"/>
                  </a:lnTo>
                  <a:cubicBezTo>
                    <a:pt x="652567" y="2056544"/>
                    <a:pt x="547882" y="1968702"/>
                    <a:pt x="463926" y="1862642"/>
                  </a:cubicBezTo>
                  <a:lnTo>
                    <a:pt x="226405" y="1949100"/>
                  </a:lnTo>
                  <a:lnTo>
                    <a:pt x="125441" y="1774226"/>
                  </a:lnTo>
                  <a:lnTo>
                    <a:pt x="319076" y="1611756"/>
                  </a:lnTo>
                  <a:cubicBezTo>
                    <a:pt x="269203" y="1486018"/>
                    <a:pt x="245473" y="1351437"/>
                    <a:pt x="249333" y="1216224"/>
                  </a:cubicBezTo>
                  <a:lnTo>
                    <a:pt x="11808" y="1129779"/>
                  </a:lnTo>
                  <a:lnTo>
                    <a:pt x="46872" y="930920"/>
                  </a:lnTo>
                  <a:lnTo>
                    <a:pt x="299639" y="930926"/>
                  </a:lnTo>
                  <a:cubicBezTo>
                    <a:pt x="342257" y="802548"/>
                    <a:pt x="410586" y="684199"/>
                    <a:pt x="500456" y="583101"/>
                  </a:cubicBezTo>
                  <a:lnTo>
                    <a:pt x="374067" y="364203"/>
                  </a:lnTo>
                  <a:lnTo>
                    <a:pt x="528752" y="234406"/>
                  </a:lnTo>
                  <a:lnTo>
                    <a:pt x="722378" y="396887"/>
                  </a:lnTo>
                  <a:cubicBezTo>
                    <a:pt x="837545" y="325938"/>
                    <a:pt x="965961" y="279198"/>
                    <a:pt x="1099790" y="259520"/>
                  </a:cubicBezTo>
                  <a:lnTo>
                    <a:pt x="1143676" y="10592"/>
                  </a:lnTo>
                  <a:lnTo>
                    <a:pt x="1345603" y="10592"/>
                  </a:lnTo>
                  <a:lnTo>
                    <a:pt x="1389489" y="259520"/>
                  </a:lnTo>
                  <a:cubicBezTo>
                    <a:pt x="1523318" y="279198"/>
                    <a:pt x="1651734" y="325937"/>
                    <a:pt x="1766901" y="396887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60146" tIns="642792" rIns="560146" bIns="686326" spcCol="1270" anchor="ctr"/>
            <a:lstStyle/>
            <a:p>
              <a:pPr algn="ctr" defTabSz="20891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4700"/>
            </a:p>
          </p:txBody>
        </p:sp>
        <p:sp>
          <p:nvSpPr>
            <p:cNvPr id="16" name="Circular Arrow 15"/>
            <p:cNvSpPr/>
            <p:nvPr/>
          </p:nvSpPr>
          <p:spPr>
            <a:xfrm rot="18252152">
              <a:off x="7266904" y="818240"/>
              <a:ext cx="1399948" cy="1475600"/>
            </a:xfrm>
            <a:prstGeom prst="circularArrow">
              <a:avLst>
                <a:gd name="adj1" fmla="val 4687"/>
                <a:gd name="adj2" fmla="val 299029"/>
                <a:gd name="adj3" fmla="val 2523572"/>
                <a:gd name="adj4" fmla="val 15845412"/>
                <a:gd name="adj5" fmla="val 5469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685" name="TextBox 19"/>
            <p:cNvSpPr txBox="1">
              <a:spLocks noChangeArrowheads="1"/>
            </p:cNvSpPr>
            <p:nvPr/>
          </p:nvSpPr>
          <p:spPr bwMode="auto">
            <a:xfrm>
              <a:off x="7554597" y="1466793"/>
              <a:ext cx="778181" cy="46159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ZA" sz="800" b="1" dirty="0">
                  <a:solidFill>
                    <a:schemeClr val="bg1"/>
                  </a:solidFill>
                </a:rPr>
                <a:t>High SES background + ECD</a:t>
              </a:r>
            </a:p>
          </p:txBody>
        </p:sp>
      </p:grpSp>
      <p:grpSp>
        <p:nvGrpSpPr>
          <p:cNvPr id="5" name="Group 118"/>
          <p:cNvGrpSpPr>
            <a:grpSpLocks/>
          </p:cNvGrpSpPr>
          <p:nvPr/>
        </p:nvGrpSpPr>
        <p:grpSpPr bwMode="auto">
          <a:xfrm>
            <a:off x="8054976" y="1508125"/>
            <a:ext cx="1071563" cy="1016000"/>
            <a:chOff x="6531207" y="1507437"/>
            <a:chExt cx="1072116" cy="1017150"/>
          </a:xfrm>
          <a:solidFill>
            <a:srgbClr val="0080FF"/>
          </a:solidFill>
        </p:grpSpPr>
        <p:sp>
          <p:nvSpPr>
            <p:cNvPr id="14" name="Freeform 13"/>
            <p:cNvSpPr/>
            <p:nvPr/>
          </p:nvSpPr>
          <p:spPr>
            <a:xfrm rot="18252152">
              <a:off x="6743797" y="1611000"/>
              <a:ext cx="794648" cy="838633"/>
            </a:xfrm>
            <a:custGeom>
              <a:avLst/>
              <a:gdLst>
                <a:gd name="connsiteX0" fmla="*/ 1354615 w 1810385"/>
                <a:gd name="connsiteY0" fmla="*/ 458525 h 1810385"/>
                <a:gd name="connsiteX1" fmla="*/ 1621708 w 1810385"/>
                <a:gd name="connsiteY1" fmla="*/ 378028 h 1810385"/>
                <a:gd name="connsiteX2" fmla="*/ 1719988 w 1810385"/>
                <a:gd name="connsiteY2" fmla="*/ 548254 h 1810385"/>
                <a:gd name="connsiteX3" fmla="*/ 1516730 w 1810385"/>
                <a:gd name="connsiteY3" fmla="*/ 739315 h 1810385"/>
                <a:gd name="connsiteX4" fmla="*/ 1516730 w 1810385"/>
                <a:gd name="connsiteY4" fmla="*/ 1071070 h 1810385"/>
                <a:gd name="connsiteX5" fmla="*/ 1719988 w 1810385"/>
                <a:gd name="connsiteY5" fmla="*/ 1262131 h 1810385"/>
                <a:gd name="connsiteX6" fmla="*/ 1621708 w 1810385"/>
                <a:gd name="connsiteY6" fmla="*/ 1432357 h 1810385"/>
                <a:gd name="connsiteX7" fmla="*/ 1354615 w 1810385"/>
                <a:gd name="connsiteY7" fmla="*/ 1351860 h 1810385"/>
                <a:gd name="connsiteX8" fmla="*/ 1067307 w 1810385"/>
                <a:gd name="connsiteY8" fmla="*/ 1517738 h 1810385"/>
                <a:gd name="connsiteX9" fmla="*/ 1003473 w 1810385"/>
                <a:gd name="connsiteY9" fmla="*/ 1789296 h 1810385"/>
                <a:gd name="connsiteX10" fmla="*/ 806912 w 1810385"/>
                <a:gd name="connsiteY10" fmla="*/ 1789296 h 1810385"/>
                <a:gd name="connsiteX11" fmla="*/ 743078 w 1810385"/>
                <a:gd name="connsiteY11" fmla="*/ 1517738 h 1810385"/>
                <a:gd name="connsiteX12" fmla="*/ 455770 w 1810385"/>
                <a:gd name="connsiteY12" fmla="*/ 1351860 h 1810385"/>
                <a:gd name="connsiteX13" fmla="*/ 188677 w 1810385"/>
                <a:gd name="connsiteY13" fmla="*/ 1432357 h 1810385"/>
                <a:gd name="connsiteX14" fmla="*/ 90397 w 1810385"/>
                <a:gd name="connsiteY14" fmla="*/ 1262131 h 1810385"/>
                <a:gd name="connsiteX15" fmla="*/ 293655 w 1810385"/>
                <a:gd name="connsiteY15" fmla="*/ 1071070 h 1810385"/>
                <a:gd name="connsiteX16" fmla="*/ 293655 w 1810385"/>
                <a:gd name="connsiteY16" fmla="*/ 739315 h 1810385"/>
                <a:gd name="connsiteX17" fmla="*/ 90397 w 1810385"/>
                <a:gd name="connsiteY17" fmla="*/ 548254 h 1810385"/>
                <a:gd name="connsiteX18" fmla="*/ 188677 w 1810385"/>
                <a:gd name="connsiteY18" fmla="*/ 378028 h 1810385"/>
                <a:gd name="connsiteX19" fmla="*/ 455770 w 1810385"/>
                <a:gd name="connsiteY19" fmla="*/ 458525 h 1810385"/>
                <a:gd name="connsiteX20" fmla="*/ 743078 w 1810385"/>
                <a:gd name="connsiteY20" fmla="*/ 292647 h 1810385"/>
                <a:gd name="connsiteX21" fmla="*/ 806912 w 1810385"/>
                <a:gd name="connsiteY21" fmla="*/ 21089 h 1810385"/>
                <a:gd name="connsiteX22" fmla="*/ 1003473 w 1810385"/>
                <a:gd name="connsiteY22" fmla="*/ 21089 h 1810385"/>
                <a:gd name="connsiteX23" fmla="*/ 1067307 w 1810385"/>
                <a:gd name="connsiteY23" fmla="*/ 292647 h 1810385"/>
                <a:gd name="connsiteX24" fmla="*/ 1354615 w 1810385"/>
                <a:gd name="connsiteY24" fmla="*/ 458525 h 181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10385" h="1810385">
                  <a:moveTo>
                    <a:pt x="1354615" y="458525"/>
                  </a:moveTo>
                  <a:lnTo>
                    <a:pt x="1621708" y="378028"/>
                  </a:lnTo>
                  <a:lnTo>
                    <a:pt x="1719988" y="548254"/>
                  </a:lnTo>
                  <a:lnTo>
                    <a:pt x="1516730" y="739315"/>
                  </a:lnTo>
                  <a:cubicBezTo>
                    <a:pt x="1546193" y="847937"/>
                    <a:pt x="1546193" y="962448"/>
                    <a:pt x="1516730" y="1071070"/>
                  </a:cubicBezTo>
                  <a:lnTo>
                    <a:pt x="1719988" y="1262131"/>
                  </a:lnTo>
                  <a:lnTo>
                    <a:pt x="1621708" y="1432357"/>
                  </a:lnTo>
                  <a:lnTo>
                    <a:pt x="1354615" y="1351860"/>
                  </a:lnTo>
                  <a:cubicBezTo>
                    <a:pt x="1275277" y="1431687"/>
                    <a:pt x="1176108" y="1488942"/>
                    <a:pt x="1067307" y="1517738"/>
                  </a:cubicBezTo>
                  <a:lnTo>
                    <a:pt x="1003473" y="1789296"/>
                  </a:lnTo>
                  <a:lnTo>
                    <a:pt x="806912" y="1789296"/>
                  </a:lnTo>
                  <a:lnTo>
                    <a:pt x="743078" y="1517738"/>
                  </a:lnTo>
                  <a:cubicBezTo>
                    <a:pt x="634276" y="1488943"/>
                    <a:pt x="535108" y="1431688"/>
                    <a:pt x="455770" y="1351860"/>
                  </a:cubicBezTo>
                  <a:lnTo>
                    <a:pt x="188677" y="1432357"/>
                  </a:lnTo>
                  <a:lnTo>
                    <a:pt x="90397" y="1262131"/>
                  </a:lnTo>
                  <a:lnTo>
                    <a:pt x="293655" y="1071070"/>
                  </a:lnTo>
                  <a:cubicBezTo>
                    <a:pt x="264192" y="962448"/>
                    <a:pt x="264192" y="847937"/>
                    <a:pt x="293655" y="739315"/>
                  </a:cubicBezTo>
                  <a:lnTo>
                    <a:pt x="90397" y="548254"/>
                  </a:lnTo>
                  <a:lnTo>
                    <a:pt x="188677" y="378028"/>
                  </a:lnTo>
                  <a:lnTo>
                    <a:pt x="455770" y="458525"/>
                  </a:lnTo>
                  <a:cubicBezTo>
                    <a:pt x="535108" y="378698"/>
                    <a:pt x="634277" y="321443"/>
                    <a:pt x="743078" y="292647"/>
                  </a:cubicBezTo>
                  <a:lnTo>
                    <a:pt x="806912" y="21089"/>
                  </a:lnTo>
                  <a:lnTo>
                    <a:pt x="1003473" y="21089"/>
                  </a:lnTo>
                  <a:lnTo>
                    <a:pt x="1067307" y="292647"/>
                  </a:lnTo>
                  <a:cubicBezTo>
                    <a:pt x="1176109" y="321442"/>
                    <a:pt x="1275277" y="378697"/>
                    <a:pt x="1354615" y="458525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91330" tIns="494085" rIns="491330" bIns="494085" spcCol="1270" anchor="ctr"/>
            <a:lstStyle/>
            <a:p>
              <a:pPr algn="ctr" defTabSz="12446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800"/>
            </a:p>
          </p:txBody>
        </p:sp>
        <p:sp>
          <p:nvSpPr>
            <p:cNvPr id="17" name="Shape 16"/>
            <p:cNvSpPr/>
            <p:nvPr/>
          </p:nvSpPr>
          <p:spPr>
            <a:xfrm rot="18252152">
              <a:off x="6558691" y="1479953"/>
              <a:ext cx="1017150" cy="107211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682" name="TextBox 22"/>
            <p:cNvSpPr txBox="1">
              <a:spLocks noChangeArrowheads="1"/>
            </p:cNvSpPr>
            <p:nvPr/>
          </p:nvSpPr>
          <p:spPr bwMode="auto">
            <a:xfrm>
              <a:off x="6878805" y="1768548"/>
              <a:ext cx="5620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ZA" sz="700" b="1">
                  <a:solidFill>
                    <a:schemeClr val="bg1"/>
                  </a:solidFill>
                </a:rPr>
                <a:t>High quality primary school</a:t>
              </a:r>
            </a:p>
          </p:txBody>
        </p:sp>
      </p:grpSp>
      <p:grpSp>
        <p:nvGrpSpPr>
          <p:cNvPr id="6" name="Group 119"/>
          <p:cNvGrpSpPr>
            <a:grpSpLocks/>
          </p:cNvGrpSpPr>
          <p:nvPr/>
        </p:nvGrpSpPr>
        <p:grpSpPr bwMode="auto">
          <a:xfrm>
            <a:off x="7824788" y="800101"/>
            <a:ext cx="1155700" cy="1096963"/>
            <a:chOff x="6300826" y="800453"/>
            <a:chExt cx="1155957" cy="1096692"/>
          </a:xfrm>
          <a:solidFill>
            <a:srgbClr val="0080FF"/>
          </a:solidFill>
        </p:grpSpPr>
        <p:sp>
          <p:nvSpPr>
            <p:cNvPr id="15" name="Freeform 14"/>
            <p:cNvSpPr/>
            <p:nvPr/>
          </p:nvSpPr>
          <p:spPr>
            <a:xfrm rot="18252152">
              <a:off x="6424109" y="835927"/>
              <a:ext cx="955439" cy="1005110"/>
            </a:xfrm>
            <a:custGeom>
              <a:avLst/>
              <a:gdLst>
                <a:gd name="connsiteX0" fmla="*/ 1327246 w 1773807"/>
                <a:gd name="connsiteY0" fmla="*/ 449260 h 1773807"/>
                <a:gd name="connsiteX1" fmla="*/ 1588942 w 1773807"/>
                <a:gd name="connsiteY1" fmla="*/ 370390 h 1773807"/>
                <a:gd name="connsiteX2" fmla="*/ 1685237 w 1773807"/>
                <a:gd name="connsiteY2" fmla="*/ 537177 h 1773807"/>
                <a:gd name="connsiteX3" fmla="*/ 1486085 w 1773807"/>
                <a:gd name="connsiteY3" fmla="*/ 724378 h 1773807"/>
                <a:gd name="connsiteX4" fmla="*/ 1486085 w 1773807"/>
                <a:gd name="connsiteY4" fmla="*/ 1049430 h 1773807"/>
                <a:gd name="connsiteX5" fmla="*/ 1685237 w 1773807"/>
                <a:gd name="connsiteY5" fmla="*/ 1236630 h 1773807"/>
                <a:gd name="connsiteX6" fmla="*/ 1588942 w 1773807"/>
                <a:gd name="connsiteY6" fmla="*/ 1403417 h 1773807"/>
                <a:gd name="connsiteX7" fmla="*/ 1327246 w 1773807"/>
                <a:gd name="connsiteY7" fmla="*/ 1324547 h 1773807"/>
                <a:gd name="connsiteX8" fmla="*/ 1045743 w 1773807"/>
                <a:gd name="connsiteY8" fmla="*/ 1487073 h 1773807"/>
                <a:gd name="connsiteX9" fmla="*/ 983198 w 1773807"/>
                <a:gd name="connsiteY9" fmla="*/ 1753144 h 1773807"/>
                <a:gd name="connsiteX10" fmla="*/ 790609 w 1773807"/>
                <a:gd name="connsiteY10" fmla="*/ 1753144 h 1773807"/>
                <a:gd name="connsiteX11" fmla="*/ 728064 w 1773807"/>
                <a:gd name="connsiteY11" fmla="*/ 1487073 h 1773807"/>
                <a:gd name="connsiteX12" fmla="*/ 446561 w 1773807"/>
                <a:gd name="connsiteY12" fmla="*/ 1324547 h 1773807"/>
                <a:gd name="connsiteX13" fmla="*/ 184865 w 1773807"/>
                <a:gd name="connsiteY13" fmla="*/ 1403417 h 1773807"/>
                <a:gd name="connsiteX14" fmla="*/ 88570 w 1773807"/>
                <a:gd name="connsiteY14" fmla="*/ 1236630 h 1773807"/>
                <a:gd name="connsiteX15" fmla="*/ 287722 w 1773807"/>
                <a:gd name="connsiteY15" fmla="*/ 1049429 h 1773807"/>
                <a:gd name="connsiteX16" fmla="*/ 287722 w 1773807"/>
                <a:gd name="connsiteY16" fmla="*/ 724377 h 1773807"/>
                <a:gd name="connsiteX17" fmla="*/ 88570 w 1773807"/>
                <a:gd name="connsiteY17" fmla="*/ 537177 h 1773807"/>
                <a:gd name="connsiteX18" fmla="*/ 184865 w 1773807"/>
                <a:gd name="connsiteY18" fmla="*/ 370390 h 1773807"/>
                <a:gd name="connsiteX19" fmla="*/ 446561 w 1773807"/>
                <a:gd name="connsiteY19" fmla="*/ 449260 h 1773807"/>
                <a:gd name="connsiteX20" fmla="*/ 728064 w 1773807"/>
                <a:gd name="connsiteY20" fmla="*/ 286734 h 1773807"/>
                <a:gd name="connsiteX21" fmla="*/ 790609 w 1773807"/>
                <a:gd name="connsiteY21" fmla="*/ 20663 h 1773807"/>
                <a:gd name="connsiteX22" fmla="*/ 983198 w 1773807"/>
                <a:gd name="connsiteY22" fmla="*/ 20663 h 1773807"/>
                <a:gd name="connsiteX23" fmla="*/ 1045743 w 1773807"/>
                <a:gd name="connsiteY23" fmla="*/ 286734 h 1773807"/>
                <a:gd name="connsiteX24" fmla="*/ 1327246 w 1773807"/>
                <a:gd name="connsiteY24" fmla="*/ 449260 h 177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73807" h="1773807">
                  <a:moveTo>
                    <a:pt x="1141705" y="448690"/>
                  </a:moveTo>
                  <a:lnTo>
                    <a:pt x="1331431" y="331184"/>
                  </a:lnTo>
                  <a:lnTo>
                    <a:pt x="1442623" y="442376"/>
                  </a:lnTo>
                  <a:lnTo>
                    <a:pt x="1325117" y="632102"/>
                  </a:lnTo>
                  <a:cubicBezTo>
                    <a:pt x="1370375" y="709938"/>
                    <a:pt x="1394085" y="798425"/>
                    <a:pt x="1393808" y="888462"/>
                  </a:cubicBezTo>
                  <a:lnTo>
                    <a:pt x="1590435" y="994016"/>
                  </a:lnTo>
                  <a:lnTo>
                    <a:pt x="1549735" y="1145906"/>
                  </a:lnTo>
                  <a:lnTo>
                    <a:pt x="1326675" y="1139006"/>
                  </a:lnTo>
                  <a:cubicBezTo>
                    <a:pt x="1281896" y="1217119"/>
                    <a:pt x="1217120" y="1281896"/>
                    <a:pt x="1139007" y="1326675"/>
                  </a:cubicBezTo>
                  <a:lnTo>
                    <a:pt x="1145906" y="1549736"/>
                  </a:lnTo>
                  <a:lnTo>
                    <a:pt x="994016" y="1590435"/>
                  </a:lnTo>
                  <a:lnTo>
                    <a:pt x="888461" y="1393809"/>
                  </a:lnTo>
                  <a:cubicBezTo>
                    <a:pt x="798424" y="1394086"/>
                    <a:pt x="709938" y="1370376"/>
                    <a:pt x="632102" y="1325117"/>
                  </a:cubicBezTo>
                  <a:lnTo>
                    <a:pt x="442376" y="1442623"/>
                  </a:lnTo>
                  <a:lnTo>
                    <a:pt x="331184" y="1331431"/>
                  </a:lnTo>
                  <a:lnTo>
                    <a:pt x="448690" y="1141705"/>
                  </a:lnTo>
                  <a:cubicBezTo>
                    <a:pt x="403432" y="1063869"/>
                    <a:pt x="379722" y="975382"/>
                    <a:pt x="379999" y="885345"/>
                  </a:cubicBezTo>
                  <a:lnTo>
                    <a:pt x="183372" y="779791"/>
                  </a:lnTo>
                  <a:lnTo>
                    <a:pt x="224072" y="627901"/>
                  </a:lnTo>
                  <a:lnTo>
                    <a:pt x="447132" y="634801"/>
                  </a:lnTo>
                  <a:cubicBezTo>
                    <a:pt x="491911" y="556688"/>
                    <a:pt x="556687" y="491911"/>
                    <a:pt x="634800" y="447132"/>
                  </a:cubicBezTo>
                  <a:lnTo>
                    <a:pt x="627901" y="224071"/>
                  </a:lnTo>
                  <a:lnTo>
                    <a:pt x="779791" y="183372"/>
                  </a:lnTo>
                  <a:lnTo>
                    <a:pt x="885346" y="379998"/>
                  </a:lnTo>
                  <a:cubicBezTo>
                    <a:pt x="975383" y="379721"/>
                    <a:pt x="1063869" y="403431"/>
                    <a:pt x="1141705" y="448690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627746" tIns="627746" rIns="627746" bIns="627746" spcCol="1270" anchor="ctr"/>
            <a:lstStyle/>
            <a:p>
              <a:pPr algn="ctr" defTabSz="13779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3100"/>
            </a:p>
          </p:txBody>
        </p:sp>
        <p:sp>
          <p:nvSpPr>
            <p:cNvPr id="18" name="Circular Arrow 17"/>
            <p:cNvSpPr/>
            <p:nvPr/>
          </p:nvSpPr>
          <p:spPr>
            <a:xfrm rot="18252152">
              <a:off x="6330458" y="770821"/>
              <a:ext cx="1096692" cy="1155957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679" name="TextBox 23"/>
            <p:cNvSpPr txBox="1">
              <a:spLocks noChangeArrowheads="1"/>
            </p:cNvSpPr>
            <p:nvPr/>
          </p:nvSpPr>
          <p:spPr bwMode="auto">
            <a:xfrm>
              <a:off x="6608729" y="1084597"/>
              <a:ext cx="5620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ZA" sz="700" b="1" dirty="0">
                  <a:solidFill>
                    <a:schemeClr val="bg1"/>
                  </a:solidFill>
                </a:rPr>
                <a:t>High quality </a:t>
              </a:r>
              <a:r>
                <a:rPr lang="en-ZA" sz="700" b="1" dirty="0" err="1">
                  <a:solidFill>
                    <a:schemeClr val="bg1"/>
                  </a:solidFill>
                </a:rPr>
                <a:t>secondaryschool</a:t>
              </a:r>
              <a:endParaRPr lang="en-ZA" sz="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5868988" y="2676526"/>
            <a:ext cx="4527550" cy="31226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sp>
        <p:nvSpPr>
          <p:cNvPr id="45" name="Circular Arrow 44"/>
          <p:cNvSpPr/>
          <p:nvPr/>
        </p:nvSpPr>
        <p:spPr>
          <a:xfrm rot="18252152">
            <a:off x="7767638" y="2714625"/>
            <a:ext cx="2557462" cy="2598738"/>
          </a:xfrm>
          <a:prstGeom prst="circularArrow">
            <a:avLst>
              <a:gd name="adj1" fmla="val 4687"/>
              <a:gd name="adj2" fmla="val 299029"/>
              <a:gd name="adj3" fmla="val 2523572"/>
              <a:gd name="adj4" fmla="val 15845412"/>
              <a:gd name="adj5" fmla="val 5469"/>
            </a:avLst>
          </a:prstGeom>
          <a:solidFill>
            <a:srgbClr val="C00000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7" name="Group 112"/>
          <p:cNvGrpSpPr>
            <a:grpSpLocks/>
          </p:cNvGrpSpPr>
          <p:nvPr/>
        </p:nvGrpSpPr>
        <p:grpSpPr bwMode="auto">
          <a:xfrm>
            <a:off x="7978776" y="3135313"/>
            <a:ext cx="2030413" cy="1997075"/>
            <a:chOff x="6454460" y="3135021"/>
            <a:chExt cx="2030682" cy="1997695"/>
          </a:xfrm>
          <a:solidFill>
            <a:schemeClr val="accent4">
              <a:lumMod val="75000"/>
            </a:schemeClr>
          </a:solidFill>
        </p:grpSpPr>
        <p:sp>
          <p:nvSpPr>
            <p:cNvPr id="42" name="Freeform 41"/>
            <p:cNvSpPr/>
            <p:nvPr/>
          </p:nvSpPr>
          <p:spPr>
            <a:xfrm rot="18252152">
              <a:off x="6470953" y="3118528"/>
              <a:ext cx="1997695" cy="2030682"/>
            </a:xfrm>
            <a:custGeom>
              <a:avLst/>
              <a:gdLst>
                <a:gd name="connsiteX0" fmla="*/ 1766901 w 2489279"/>
                <a:gd name="connsiteY0" fmla="*/ 396887 h 2489279"/>
                <a:gd name="connsiteX1" fmla="*/ 1960527 w 2489279"/>
                <a:gd name="connsiteY1" fmla="*/ 234406 h 2489279"/>
                <a:gd name="connsiteX2" fmla="*/ 2115212 w 2489279"/>
                <a:gd name="connsiteY2" fmla="*/ 364203 h 2489279"/>
                <a:gd name="connsiteX3" fmla="*/ 1988823 w 2489279"/>
                <a:gd name="connsiteY3" fmla="*/ 583102 h 2489279"/>
                <a:gd name="connsiteX4" fmla="*/ 2189640 w 2489279"/>
                <a:gd name="connsiteY4" fmla="*/ 930927 h 2489279"/>
                <a:gd name="connsiteX5" fmla="*/ 2442407 w 2489279"/>
                <a:gd name="connsiteY5" fmla="*/ 930920 h 2489279"/>
                <a:gd name="connsiteX6" fmla="*/ 2477471 w 2489279"/>
                <a:gd name="connsiteY6" fmla="*/ 1129779 h 2489279"/>
                <a:gd name="connsiteX7" fmla="*/ 2239946 w 2489279"/>
                <a:gd name="connsiteY7" fmla="*/ 1216224 h 2489279"/>
                <a:gd name="connsiteX8" fmla="*/ 2170203 w 2489279"/>
                <a:gd name="connsiteY8" fmla="*/ 1611756 h 2489279"/>
                <a:gd name="connsiteX9" fmla="*/ 2363838 w 2489279"/>
                <a:gd name="connsiteY9" fmla="*/ 1774226 h 2489279"/>
                <a:gd name="connsiteX10" fmla="*/ 2262874 w 2489279"/>
                <a:gd name="connsiteY10" fmla="*/ 1949100 h 2489279"/>
                <a:gd name="connsiteX11" fmla="*/ 2025353 w 2489279"/>
                <a:gd name="connsiteY11" fmla="*/ 1862643 h 2489279"/>
                <a:gd name="connsiteX12" fmla="*/ 1717684 w 2489279"/>
                <a:gd name="connsiteY12" fmla="*/ 2120808 h 2489279"/>
                <a:gd name="connsiteX13" fmla="*/ 1761583 w 2489279"/>
                <a:gd name="connsiteY13" fmla="*/ 2369733 h 2489279"/>
                <a:gd name="connsiteX14" fmla="*/ 1571834 w 2489279"/>
                <a:gd name="connsiteY14" fmla="*/ 2438796 h 2489279"/>
                <a:gd name="connsiteX15" fmla="*/ 1445456 w 2489279"/>
                <a:gd name="connsiteY15" fmla="*/ 2219890 h 2489279"/>
                <a:gd name="connsiteX16" fmla="*/ 1043823 w 2489279"/>
                <a:gd name="connsiteY16" fmla="*/ 2219890 h 2489279"/>
                <a:gd name="connsiteX17" fmla="*/ 917445 w 2489279"/>
                <a:gd name="connsiteY17" fmla="*/ 2438796 h 2489279"/>
                <a:gd name="connsiteX18" fmla="*/ 727696 w 2489279"/>
                <a:gd name="connsiteY18" fmla="*/ 2369733 h 2489279"/>
                <a:gd name="connsiteX19" fmla="*/ 771595 w 2489279"/>
                <a:gd name="connsiteY19" fmla="*/ 2120807 h 2489279"/>
                <a:gd name="connsiteX20" fmla="*/ 463926 w 2489279"/>
                <a:gd name="connsiteY20" fmla="*/ 1862642 h 2489279"/>
                <a:gd name="connsiteX21" fmla="*/ 226405 w 2489279"/>
                <a:gd name="connsiteY21" fmla="*/ 1949100 h 2489279"/>
                <a:gd name="connsiteX22" fmla="*/ 125441 w 2489279"/>
                <a:gd name="connsiteY22" fmla="*/ 1774226 h 2489279"/>
                <a:gd name="connsiteX23" fmla="*/ 319076 w 2489279"/>
                <a:gd name="connsiteY23" fmla="*/ 1611756 h 2489279"/>
                <a:gd name="connsiteX24" fmla="*/ 249333 w 2489279"/>
                <a:gd name="connsiteY24" fmla="*/ 1216224 h 2489279"/>
                <a:gd name="connsiteX25" fmla="*/ 11808 w 2489279"/>
                <a:gd name="connsiteY25" fmla="*/ 1129779 h 2489279"/>
                <a:gd name="connsiteX26" fmla="*/ 46872 w 2489279"/>
                <a:gd name="connsiteY26" fmla="*/ 930920 h 2489279"/>
                <a:gd name="connsiteX27" fmla="*/ 299639 w 2489279"/>
                <a:gd name="connsiteY27" fmla="*/ 930926 h 2489279"/>
                <a:gd name="connsiteX28" fmla="*/ 500456 w 2489279"/>
                <a:gd name="connsiteY28" fmla="*/ 583101 h 2489279"/>
                <a:gd name="connsiteX29" fmla="*/ 374067 w 2489279"/>
                <a:gd name="connsiteY29" fmla="*/ 364203 h 2489279"/>
                <a:gd name="connsiteX30" fmla="*/ 528752 w 2489279"/>
                <a:gd name="connsiteY30" fmla="*/ 234406 h 2489279"/>
                <a:gd name="connsiteX31" fmla="*/ 722378 w 2489279"/>
                <a:gd name="connsiteY31" fmla="*/ 396887 h 2489279"/>
                <a:gd name="connsiteX32" fmla="*/ 1099790 w 2489279"/>
                <a:gd name="connsiteY32" fmla="*/ 259520 h 2489279"/>
                <a:gd name="connsiteX33" fmla="*/ 1143676 w 2489279"/>
                <a:gd name="connsiteY33" fmla="*/ 10592 h 2489279"/>
                <a:gd name="connsiteX34" fmla="*/ 1345603 w 2489279"/>
                <a:gd name="connsiteY34" fmla="*/ 10592 h 2489279"/>
                <a:gd name="connsiteX35" fmla="*/ 1389489 w 2489279"/>
                <a:gd name="connsiteY35" fmla="*/ 259520 h 2489279"/>
                <a:gd name="connsiteX36" fmla="*/ 1766901 w 2489279"/>
                <a:gd name="connsiteY36" fmla="*/ 396887 h 248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89279" h="2489279">
                  <a:moveTo>
                    <a:pt x="1766901" y="396887"/>
                  </a:moveTo>
                  <a:lnTo>
                    <a:pt x="1960527" y="234406"/>
                  </a:lnTo>
                  <a:lnTo>
                    <a:pt x="2115212" y="364203"/>
                  </a:lnTo>
                  <a:lnTo>
                    <a:pt x="1988823" y="583102"/>
                  </a:lnTo>
                  <a:cubicBezTo>
                    <a:pt x="2078693" y="684199"/>
                    <a:pt x="2147022" y="802548"/>
                    <a:pt x="2189640" y="930927"/>
                  </a:cubicBezTo>
                  <a:lnTo>
                    <a:pt x="2442407" y="930920"/>
                  </a:lnTo>
                  <a:lnTo>
                    <a:pt x="2477471" y="1129779"/>
                  </a:lnTo>
                  <a:lnTo>
                    <a:pt x="2239946" y="1216224"/>
                  </a:lnTo>
                  <a:cubicBezTo>
                    <a:pt x="2243806" y="1351437"/>
                    <a:pt x="2220076" y="1486018"/>
                    <a:pt x="2170203" y="1611756"/>
                  </a:cubicBezTo>
                  <a:lnTo>
                    <a:pt x="2363838" y="1774226"/>
                  </a:lnTo>
                  <a:lnTo>
                    <a:pt x="2262874" y="1949100"/>
                  </a:lnTo>
                  <a:lnTo>
                    <a:pt x="2025353" y="1862643"/>
                  </a:lnTo>
                  <a:cubicBezTo>
                    <a:pt x="1941397" y="1968703"/>
                    <a:pt x="1836712" y="2056545"/>
                    <a:pt x="1717684" y="2120808"/>
                  </a:cubicBezTo>
                  <a:lnTo>
                    <a:pt x="1761583" y="2369733"/>
                  </a:lnTo>
                  <a:lnTo>
                    <a:pt x="1571834" y="2438796"/>
                  </a:lnTo>
                  <a:lnTo>
                    <a:pt x="1445456" y="2219890"/>
                  </a:lnTo>
                  <a:cubicBezTo>
                    <a:pt x="1312968" y="2247171"/>
                    <a:pt x="1176311" y="2247171"/>
                    <a:pt x="1043823" y="2219890"/>
                  </a:cubicBezTo>
                  <a:lnTo>
                    <a:pt x="917445" y="2438796"/>
                  </a:lnTo>
                  <a:lnTo>
                    <a:pt x="727696" y="2369733"/>
                  </a:lnTo>
                  <a:lnTo>
                    <a:pt x="771595" y="2120807"/>
                  </a:lnTo>
                  <a:cubicBezTo>
                    <a:pt x="652567" y="2056544"/>
                    <a:pt x="547882" y="1968702"/>
                    <a:pt x="463926" y="1862642"/>
                  </a:cubicBezTo>
                  <a:lnTo>
                    <a:pt x="226405" y="1949100"/>
                  </a:lnTo>
                  <a:lnTo>
                    <a:pt x="125441" y="1774226"/>
                  </a:lnTo>
                  <a:lnTo>
                    <a:pt x="319076" y="1611756"/>
                  </a:lnTo>
                  <a:cubicBezTo>
                    <a:pt x="269203" y="1486018"/>
                    <a:pt x="245473" y="1351437"/>
                    <a:pt x="249333" y="1216224"/>
                  </a:cubicBezTo>
                  <a:lnTo>
                    <a:pt x="11808" y="1129779"/>
                  </a:lnTo>
                  <a:lnTo>
                    <a:pt x="46872" y="930920"/>
                  </a:lnTo>
                  <a:lnTo>
                    <a:pt x="299639" y="930926"/>
                  </a:lnTo>
                  <a:cubicBezTo>
                    <a:pt x="342257" y="802548"/>
                    <a:pt x="410586" y="684199"/>
                    <a:pt x="500456" y="583101"/>
                  </a:cubicBezTo>
                  <a:lnTo>
                    <a:pt x="374067" y="364203"/>
                  </a:lnTo>
                  <a:lnTo>
                    <a:pt x="528752" y="234406"/>
                  </a:lnTo>
                  <a:lnTo>
                    <a:pt x="722378" y="396887"/>
                  </a:lnTo>
                  <a:cubicBezTo>
                    <a:pt x="837545" y="325938"/>
                    <a:pt x="965961" y="279198"/>
                    <a:pt x="1099790" y="259520"/>
                  </a:cubicBezTo>
                  <a:lnTo>
                    <a:pt x="1143676" y="10592"/>
                  </a:lnTo>
                  <a:lnTo>
                    <a:pt x="1345603" y="10592"/>
                  </a:lnTo>
                  <a:lnTo>
                    <a:pt x="1389489" y="259520"/>
                  </a:lnTo>
                  <a:cubicBezTo>
                    <a:pt x="1523318" y="279198"/>
                    <a:pt x="1651734" y="325937"/>
                    <a:pt x="1766901" y="396887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60146" tIns="642792" rIns="560146" bIns="686326" spcCol="1270" anchor="ctr"/>
            <a:lstStyle/>
            <a:p>
              <a:pPr algn="ctr" defTabSz="20891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4700"/>
            </a:p>
          </p:txBody>
        </p:sp>
        <p:sp>
          <p:nvSpPr>
            <p:cNvPr id="26676" name="TextBox 38"/>
            <p:cNvSpPr txBox="1">
              <a:spLocks noChangeArrowheads="1"/>
            </p:cNvSpPr>
            <p:nvPr/>
          </p:nvSpPr>
          <p:spPr bwMode="auto">
            <a:xfrm>
              <a:off x="6878135" y="3616609"/>
              <a:ext cx="1248942" cy="8312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ZA" sz="1200" b="1" dirty="0">
                  <a:solidFill>
                    <a:schemeClr val="bg1"/>
                  </a:solidFill>
                </a:rPr>
                <a:t>Low socioeconomic status background</a:t>
              </a:r>
            </a:p>
          </p:txBody>
        </p:sp>
      </p:grpSp>
      <p:grpSp>
        <p:nvGrpSpPr>
          <p:cNvPr id="8" name="Group 116"/>
          <p:cNvGrpSpPr>
            <a:grpSpLocks/>
          </p:cNvGrpSpPr>
          <p:nvPr/>
        </p:nvGrpSpPr>
        <p:grpSpPr bwMode="auto">
          <a:xfrm>
            <a:off x="6484939" y="3943351"/>
            <a:ext cx="1889125" cy="1857375"/>
            <a:chOff x="4961274" y="3942758"/>
            <a:chExt cx="1888536" cy="1857858"/>
          </a:xfrm>
          <a:solidFill>
            <a:schemeClr val="accent4">
              <a:lumMod val="75000"/>
            </a:schemeClr>
          </a:solidFill>
        </p:grpSpPr>
        <p:sp>
          <p:nvSpPr>
            <p:cNvPr id="46" name="Shape 45"/>
            <p:cNvSpPr/>
            <p:nvPr/>
          </p:nvSpPr>
          <p:spPr>
            <a:xfrm rot="18252152">
              <a:off x="4976613" y="3927419"/>
              <a:ext cx="1857858" cy="188853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26672" name="Group 113"/>
            <p:cNvGrpSpPr>
              <a:grpSpLocks/>
            </p:cNvGrpSpPr>
            <p:nvPr/>
          </p:nvGrpSpPr>
          <p:grpSpPr bwMode="auto">
            <a:xfrm>
              <a:off x="5299307" y="4168241"/>
              <a:ext cx="1475914" cy="1452941"/>
              <a:chOff x="5299307" y="4168241"/>
              <a:chExt cx="1475914" cy="1452941"/>
            </a:xfrm>
            <a:grpFill/>
          </p:grpSpPr>
          <p:sp>
            <p:nvSpPr>
              <p:cNvPr id="43" name="Freeform 42"/>
              <p:cNvSpPr/>
              <p:nvPr/>
            </p:nvSpPr>
            <p:spPr>
              <a:xfrm rot="18252152">
                <a:off x="5310793" y="4156755"/>
                <a:ext cx="1452941" cy="1475914"/>
              </a:xfrm>
              <a:custGeom>
                <a:avLst/>
                <a:gdLst>
                  <a:gd name="connsiteX0" fmla="*/ 1354615 w 1810385"/>
                  <a:gd name="connsiteY0" fmla="*/ 458525 h 1810385"/>
                  <a:gd name="connsiteX1" fmla="*/ 1621708 w 1810385"/>
                  <a:gd name="connsiteY1" fmla="*/ 378028 h 1810385"/>
                  <a:gd name="connsiteX2" fmla="*/ 1719988 w 1810385"/>
                  <a:gd name="connsiteY2" fmla="*/ 548254 h 1810385"/>
                  <a:gd name="connsiteX3" fmla="*/ 1516730 w 1810385"/>
                  <a:gd name="connsiteY3" fmla="*/ 739315 h 1810385"/>
                  <a:gd name="connsiteX4" fmla="*/ 1516730 w 1810385"/>
                  <a:gd name="connsiteY4" fmla="*/ 1071070 h 1810385"/>
                  <a:gd name="connsiteX5" fmla="*/ 1719988 w 1810385"/>
                  <a:gd name="connsiteY5" fmla="*/ 1262131 h 1810385"/>
                  <a:gd name="connsiteX6" fmla="*/ 1621708 w 1810385"/>
                  <a:gd name="connsiteY6" fmla="*/ 1432357 h 1810385"/>
                  <a:gd name="connsiteX7" fmla="*/ 1354615 w 1810385"/>
                  <a:gd name="connsiteY7" fmla="*/ 1351860 h 1810385"/>
                  <a:gd name="connsiteX8" fmla="*/ 1067307 w 1810385"/>
                  <a:gd name="connsiteY8" fmla="*/ 1517738 h 1810385"/>
                  <a:gd name="connsiteX9" fmla="*/ 1003473 w 1810385"/>
                  <a:gd name="connsiteY9" fmla="*/ 1789296 h 1810385"/>
                  <a:gd name="connsiteX10" fmla="*/ 806912 w 1810385"/>
                  <a:gd name="connsiteY10" fmla="*/ 1789296 h 1810385"/>
                  <a:gd name="connsiteX11" fmla="*/ 743078 w 1810385"/>
                  <a:gd name="connsiteY11" fmla="*/ 1517738 h 1810385"/>
                  <a:gd name="connsiteX12" fmla="*/ 455770 w 1810385"/>
                  <a:gd name="connsiteY12" fmla="*/ 1351860 h 1810385"/>
                  <a:gd name="connsiteX13" fmla="*/ 188677 w 1810385"/>
                  <a:gd name="connsiteY13" fmla="*/ 1432357 h 1810385"/>
                  <a:gd name="connsiteX14" fmla="*/ 90397 w 1810385"/>
                  <a:gd name="connsiteY14" fmla="*/ 1262131 h 1810385"/>
                  <a:gd name="connsiteX15" fmla="*/ 293655 w 1810385"/>
                  <a:gd name="connsiteY15" fmla="*/ 1071070 h 1810385"/>
                  <a:gd name="connsiteX16" fmla="*/ 293655 w 1810385"/>
                  <a:gd name="connsiteY16" fmla="*/ 739315 h 1810385"/>
                  <a:gd name="connsiteX17" fmla="*/ 90397 w 1810385"/>
                  <a:gd name="connsiteY17" fmla="*/ 548254 h 1810385"/>
                  <a:gd name="connsiteX18" fmla="*/ 188677 w 1810385"/>
                  <a:gd name="connsiteY18" fmla="*/ 378028 h 1810385"/>
                  <a:gd name="connsiteX19" fmla="*/ 455770 w 1810385"/>
                  <a:gd name="connsiteY19" fmla="*/ 458525 h 1810385"/>
                  <a:gd name="connsiteX20" fmla="*/ 743078 w 1810385"/>
                  <a:gd name="connsiteY20" fmla="*/ 292647 h 1810385"/>
                  <a:gd name="connsiteX21" fmla="*/ 806912 w 1810385"/>
                  <a:gd name="connsiteY21" fmla="*/ 21089 h 1810385"/>
                  <a:gd name="connsiteX22" fmla="*/ 1003473 w 1810385"/>
                  <a:gd name="connsiteY22" fmla="*/ 21089 h 1810385"/>
                  <a:gd name="connsiteX23" fmla="*/ 1067307 w 1810385"/>
                  <a:gd name="connsiteY23" fmla="*/ 292647 h 1810385"/>
                  <a:gd name="connsiteX24" fmla="*/ 1354615 w 1810385"/>
                  <a:gd name="connsiteY24" fmla="*/ 458525 h 1810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10385" h="1810385">
                    <a:moveTo>
                      <a:pt x="1354615" y="458525"/>
                    </a:moveTo>
                    <a:lnTo>
                      <a:pt x="1621708" y="378028"/>
                    </a:lnTo>
                    <a:lnTo>
                      <a:pt x="1719988" y="548254"/>
                    </a:lnTo>
                    <a:lnTo>
                      <a:pt x="1516730" y="739315"/>
                    </a:lnTo>
                    <a:cubicBezTo>
                      <a:pt x="1546193" y="847937"/>
                      <a:pt x="1546193" y="962448"/>
                      <a:pt x="1516730" y="1071070"/>
                    </a:cubicBezTo>
                    <a:lnTo>
                      <a:pt x="1719988" y="1262131"/>
                    </a:lnTo>
                    <a:lnTo>
                      <a:pt x="1621708" y="1432357"/>
                    </a:lnTo>
                    <a:lnTo>
                      <a:pt x="1354615" y="1351860"/>
                    </a:lnTo>
                    <a:cubicBezTo>
                      <a:pt x="1275277" y="1431687"/>
                      <a:pt x="1176108" y="1488942"/>
                      <a:pt x="1067307" y="1517738"/>
                    </a:cubicBezTo>
                    <a:lnTo>
                      <a:pt x="1003473" y="1789296"/>
                    </a:lnTo>
                    <a:lnTo>
                      <a:pt x="806912" y="1789296"/>
                    </a:lnTo>
                    <a:lnTo>
                      <a:pt x="743078" y="1517738"/>
                    </a:lnTo>
                    <a:cubicBezTo>
                      <a:pt x="634276" y="1488943"/>
                      <a:pt x="535108" y="1431688"/>
                      <a:pt x="455770" y="1351860"/>
                    </a:cubicBezTo>
                    <a:lnTo>
                      <a:pt x="188677" y="1432357"/>
                    </a:lnTo>
                    <a:lnTo>
                      <a:pt x="90397" y="1262131"/>
                    </a:lnTo>
                    <a:lnTo>
                      <a:pt x="293655" y="1071070"/>
                    </a:lnTo>
                    <a:cubicBezTo>
                      <a:pt x="264192" y="962448"/>
                      <a:pt x="264192" y="847937"/>
                      <a:pt x="293655" y="739315"/>
                    </a:cubicBezTo>
                    <a:lnTo>
                      <a:pt x="90397" y="548254"/>
                    </a:lnTo>
                    <a:lnTo>
                      <a:pt x="188677" y="378028"/>
                    </a:lnTo>
                    <a:lnTo>
                      <a:pt x="455770" y="458525"/>
                    </a:lnTo>
                    <a:cubicBezTo>
                      <a:pt x="535108" y="378698"/>
                      <a:pt x="634277" y="321443"/>
                      <a:pt x="743078" y="292647"/>
                    </a:cubicBezTo>
                    <a:lnTo>
                      <a:pt x="806912" y="21089"/>
                    </a:lnTo>
                    <a:lnTo>
                      <a:pt x="1003473" y="21089"/>
                    </a:lnTo>
                    <a:lnTo>
                      <a:pt x="1067307" y="292647"/>
                    </a:lnTo>
                    <a:cubicBezTo>
                      <a:pt x="1176109" y="321442"/>
                      <a:pt x="1275277" y="378697"/>
                      <a:pt x="1354615" y="458525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491330" tIns="494085" rIns="491330" bIns="494085" spcCol="1270" anchor="ctr"/>
              <a:lstStyle/>
              <a:p>
                <a:pPr algn="ctr" defTabSz="12446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800"/>
              </a:p>
            </p:txBody>
          </p:sp>
          <p:sp>
            <p:nvSpPr>
              <p:cNvPr id="26674" name="TextBox 39"/>
              <p:cNvSpPr txBox="1">
                <a:spLocks noChangeArrowheads="1"/>
              </p:cNvSpPr>
              <p:nvPr/>
            </p:nvSpPr>
            <p:spPr bwMode="auto">
              <a:xfrm>
                <a:off x="5520163" y="4617032"/>
                <a:ext cx="990000" cy="646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ZA" sz="1200" b="1">
                    <a:solidFill>
                      <a:schemeClr val="bg1"/>
                    </a:solidFill>
                  </a:rPr>
                  <a:t>Low quality primary school</a:t>
                </a:r>
              </a:p>
            </p:txBody>
          </p:sp>
        </p:grpSp>
      </p:grpSp>
      <p:grpSp>
        <p:nvGrpSpPr>
          <p:cNvPr id="10" name="Group 115"/>
          <p:cNvGrpSpPr>
            <a:grpSpLocks/>
          </p:cNvGrpSpPr>
          <p:nvPr/>
        </p:nvGrpSpPr>
        <p:grpSpPr bwMode="auto">
          <a:xfrm>
            <a:off x="6096001" y="2670176"/>
            <a:ext cx="2036763" cy="2003425"/>
            <a:chOff x="4571758" y="2670834"/>
            <a:chExt cx="2036221" cy="2003144"/>
          </a:xfrm>
          <a:solidFill>
            <a:schemeClr val="accent4">
              <a:lumMod val="75000"/>
            </a:schemeClr>
          </a:solidFill>
        </p:grpSpPr>
        <p:sp>
          <p:nvSpPr>
            <p:cNvPr id="47" name="Circular Arrow 46"/>
            <p:cNvSpPr/>
            <p:nvPr/>
          </p:nvSpPr>
          <p:spPr>
            <a:xfrm rot="18252152">
              <a:off x="4588297" y="2654296"/>
              <a:ext cx="2003144" cy="2036221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26668" name="Group 114"/>
            <p:cNvGrpSpPr>
              <a:grpSpLocks/>
            </p:cNvGrpSpPr>
            <p:nvPr/>
          </p:nvGrpSpPr>
          <p:grpSpPr bwMode="auto">
            <a:xfrm>
              <a:off x="4745381" y="2781266"/>
              <a:ext cx="1772234" cy="1743445"/>
              <a:chOff x="4745381" y="2781266"/>
              <a:chExt cx="1772234" cy="1743445"/>
            </a:xfrm>
            <a:grpFill/>
          </p:grpSpPr>
          <p:sp>
            <p:nvSpPr>
              <p:cNvPr id="44" name="Freeform 43"/>
              <p:cNvSpPr/>
              <p:nvPr/>
            </p:nvSpPr>
            <p:spPr>
              <a:xfrm rot="18252152">
                <a:off x="4759718" y="2766977"/>
                <a:ext cx="1742830" cy="1772765"/>
              </a:xfrm>
              <a:custGeom>
                <a:avLst/>
                <a:gdLst>
                  <a:gd name="connsiteX0" fmla="*/ 1327246 w 1773807"/>
                  <a:gd name="connsiteY0" fmla="*/ 449260 h 1773807"/>
                  <a:gd name="connsiteX1" fmla="*/ 1588942 w 1773807"/>
                  <a:gd name="connsiteY1" fmla="*/ 370390 h 1773807"/>
                  <a:gd name="connsiteX2" fmla="*/ 1685237 w 1773807"/>
                  <a:gd name="connsiteY2" fmla="*/ 537177 h 1773807"/>
                  <a:gd name="connsiteX3" fmla="*/ 1486085 w 1773807"/>
                  <a:gd name="connsiteY3" fmla="*/ 724378 h 1773807"/>
                  <a:gd name="connsiteX4" fmla="*/ 1486085 w 1773807"/>
                  <a:gd name="connsiteY4" fmla="*/ 1049430 h 1773807"/>
                  <a:gd name="connsiteX5" fmla="*/ 1685237 w 1773807"/>
                  <a:gd name="connsiteY5" fmla="*/ 1236630 h 1773807"/>
                  <a:gd name="connsiteX6" fmla="*/ 1588942 w 1773807"/>
                  <a:gd name="connsiteY6" fmla="*/ 1403417 h 1773807"/>
                  <a:gd name="connsiteX7" fmla="*/ 1327246 w 1773807"/>
                  <a:gd name="connsiteY7" fmla="*/ 1324547 h 1773807"/>
                  <a:gd name="connsiteX8" fmla="*/ 1045743 w 1773807"/>
                  <a:gd name="connsiteY8" fmla="*/ 1487073 h 1773807"/>
                  <a:gd name="connsiteX9" fmla="*/ 983198 w 1773807"/>
                  <a:gd name="connsiteY9" fmla="*/ 1753144 h 1773807"/>
                  <a:gd name="connsiteX10" fmla="*/ 790609 w 1773807"/>
                  <a:gd name="connsiteY10" fmla="*/ 1753144 h 1773807"/>
                  <a:gd name="connsiteX11" fmla="*/ 728064 w 1773807"/>
                  <a:gd name="connsiteY11" fmla="*/ 1487073 h 1773807"/>
                  <a:gd name="connsiteX12" fmla="*/ 446561 w 1773807"/>
                  <a:gd name="connsiteY12" fmla="*/ 1324547 h 1773807"/>
                  <a:gd name="connsiteX13" fmla="*/ 184865 w 1773807"/>
                  <a:gd name="connsiteY13" fmla="*/ 1403417 h 1773807"/>
                  <a:gd name="connsiteX14" fmla="*/ 88570 w 1773807"/>
                  <a:gd name="connsiteY14" fmla="*/ 1236630 h 1773807"/>
                  <a:gd name="connsiteX15" fmla="*/ 287722 w 1773807"/>
                  <a:gd name="connsiteY15" fmla="*/ 1049429 h 1773807"/>
                  <a:gd name="connsiteX16" fmla="*/ 287722 w 1773807"/>
                  <a:gd name="connsiteY16" fmla="*/ 724377 h 1773807"/>
                  <a:gd name="connsiteX17" fmla="*/ 88570 w 1773807"/>
                  <a:gd name="connsiteY17" fmla="*/ 537177 h 1773807"/>
                  <a:gd name="connsiteX18" fmla="*/ 184865 w 1773807"/>
                  <a:gd name="connsiteY18" fmla="*/ 370390 h 1773807"/>
                  <a:gd name="connsiteX19" fmla="*/ 446561 w 1773807"/>
                  <a:gd name="connsiteY19" fmla="*/ 449260 h 1773807"/>
                  <a:gd name="connsiteX20" fmla="*/ 728064 w 1773807"/>
                  <a:gd name="connsiteY20" fmla="*/ 286734 h 1773807"/>
                  <a:gd name="connsiteX21" fmla="*/ 790609 w 1773807"/>
                  <a:gd name="connsiteY21" fmla="*/ 20663 h 1773807"/>
                  <a:gd name="connsiteX22" fmla="*/ 983198 w 1773807"/>
                  <a:gd name="connsiteY22" fmla="*/ 20663 h 1773807"/>
                  <a:gd name="connsiteX23" fmla="*/ 1045743 w 1773807"/>
                  <a:gd name="connsiteY23" fmla="*/ 286734 h 1773807"/>
                  <a:gd name="connsiteX24" fmla="*/ 1327246 w 1773807"/>
                  <a:gd name="connsiteY24" fmla="*/ 449260 h 177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773807" h="1773807">
                    <a:moveTo>
                      <a:pt x="1141705" y="448690"/>
                    </a:moveTo>
                    <a:lnTo>
                      <a:pt x="1331431" y="331184"/>
                    </a:lnTo>
                    <a:lnTo>
                      <a:pt x="1442623" y="442376"/>
                    </a:lnTo>
                    <a:lnTo>
                      <a:pt x="1325117" y="632102"/>
                    </a:lnTo>
                    <a:cubicBezTo>
                      <a:pt x="1370375" y="709938"/>
                      <a:pt x="1394085" y="798425"/>
                      <a:pt x="1393808" y="888462"/>
                    </a:cubicBezTo>
                    <a:lnTo>
                      <a:pt x="1590435" y="994016"/>
                    </a:lnTo>
                    <a:lnTo>
                      <a:pt x="1549735" y="1145906"/>
                    </a:lnTo>
                    <a:lnTo>
                      <a:pt x="1326675" y="1139006"/>
                    </a:lnTo>
                    <a:cubicBezTo>
                      <a:pt x="1281896" y="1217119"/>
                      <a:pt x="1217120" y="1281896"/>
                      <a:pt x="1139007" y="1326675"/>
                    </a:cubicBezTo>
                    <a:lnTo>
                      <a:pt x="1145906" y="1549736"/>
                    </a:lnTo>
                    <a:lnTo>
                      <a:pt x="994016" y="1590435"/>
                    </a:lnTo>
                    <a:lnTo>
                      <a:pt x="888461" y="1393809"/>
                    </a:lnTo>
                    <a:cubicBezTo>
                      <a:pt x="798424" y="1394086"/>
                      <a:pt x="709938" y="1370376"/>
                      <a:pt x="632102" y="1325117"/>
                    </a:cubicBezTo>
                    <a:lnTo>
                      <a:pt x="442376" y="1442623"/>
                    </a:lnTo>
                    <a:lnTo>
                      <a:pt x="331184" y="1331431"/>
                    </a:lnTo>
                    <a:lnTo>
                      <a:pt x="448690" y="1141705"/>
                    </a:lnTo>
                    <a:cubicBezTo>
                      <a:pt x="403432" y="1063869"/>
                      <a:pt x="379722" y="975382"/>
                      <a:pt x="379999" y="885345"/>
                    </a:cubicBezTo>
                    <a:lnTo>
                      <a:pt x="183372" y="779791"/>
                    </a:lnTo>
                    <a:lnTo>
                      <a:pt x="224072" y="627901"/>
                    </a:lnTo>
                    <a:lnTo>
                      <a:pt x="447132" y="634801"/>
                    </a:lnTo>
                    <a:cubicBezTo>
                      <a:pt x="491911" y="556688"/>
                      <a:pt x="556687" y="491911"/>
                      <a:pt x="634800" y="447132"/>
                    </a:cubicBezTo>
                    <a:lnTo>
                      <a:pt x="627901" y="224071"/>
                    </a:lnTo>
                    <a:lnTo>
                      <a:pt x="779791" y="183372"/>
                    </a:lnTo>
                    <a:lnTo>
                      <a:pt x="885346" y="379998"/>
                    </a:lnTo>
                    <a:cubicBezTo>
                      <a:pt x="975383" y="379721"/>
                      <a:pt x="1063869" y="403431"/>
                      <a:pt x="1141705" y="44869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627746" tIns="627746" rIns="627746" bIns="627746" spcCol="1270" anchor="ctr"/>
              <a:lstStyle/>
              <a:p>
                <a:pPr algn="ctr" defTabSz="13779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3100"/>
              </a:p>
            </p:txBody>
          </p:sp>
          <p:sp>
            <p:nvSpPr>
              <p:cNvPr id="26670" name="TextBox 40"/>
              <p:cNvSpPr txBox="1">
                <a:spLocks noChangeArrowheads="1"/>
              </p:cNvSpPr>
              <p:nvPr/>
            </p:nvSpPr>
            <p:spPr bwMode="auto">
              <a:xfrm>
                <a:off x="5157671" y="3296349"/>
                <a:ext cx="990000" cy="677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ZA" sz="1200" b="1" dirty="0">
                    <a:solidFill>
                      <a:schemeClr val="bg1"/>
                    </a:solidFill>
                  </a:rPr>
                  <a:t>Low quality secondary</a:t>
                </a:r>
              </a:p>
              <a:p>
                <a:pPr algn="ctr" eaLnBrk="1" hangingPunct="1"/>
                <a:r>
                  <a:rPr lang="en-ZA" sz="1200" b="1" dirty="0">
                    <a:solidFill>
                      <a:schemeClr val="bg1"/>
                    </a:solidFill>
                  </a:rPr>
                  <a:t>schoo</a:t>
                </a:r>
                <a:r>
                  <a:rPr lang="en-ZA" sz="1400" b="1" dirty="0">
                    <a:solidFill>
                      <a:schemeClr val="bg1"/>
                    </a:solidFill>
                  </a:rPr>
                  <a:t>l</a:t>
                </a:r>
              </a:p>
            </p:txBody>
          </p:sp>
        </p:grpSp>
      </p:grpSp>
      <p:grpSp>
        <p:nvGrpSpPr>
          <p:cNvPr id="12" name="Group 52"/>
          <p:cNvGrpSpPr>
            <a:grpSpLocks/>
          </p:cNvGrpSpPr>
          <p:nvPr/>
        </p:nvGrpSpPr>
        <p:grpSpPr bwMode="auto">
          <a:xfrm>
            <a:off x="9517064" y="2265363"/>
            <a:ext cx="1081087" cy="658812"/>
            <a:chOff x="1445059" y="821184"/>
            <a:chExt cx="2985757" cy="2005038"/>
          </a:xfrm>
          <a:solidFill>
            <a:srgbClr val="C00000"/>
          </a:solidFill>
        </p:grpSpPr>
        <p:grpSp>
          <p:nvGrpSpPr>
            <p:cNvPr id="26663" name="Group 48"/>
            <p:cNvGrpSpPr>
              <a:grpSpLocks/>
            </p:cNvGrpSpPr>
            <p:nvPr/>
          </p:nvGrpSpPr>
          <p:grpSpPr bwMode="auto">
            <a:xfrm rot="5400000">
              <a:off x="852439" y="1413804"/>
              <a:ext cx="2005038" cy="819798"/>
              <a:chOff x="1298524" y="3051580"/>
              <a:chExt cx="3270558" cy="1700571"/>
            </a:xfrm>
            <a:grpFill/>
          </p:grpSpPr>
          <p:sp>
            <p:nvSpPr>
              <p:cNvPr id="50" name="Freeform 49"/>
              <p:cNvSpPr/>
              <p:nvPr/>
            </p:nvSpPr>
            <p:spPr>
              <a:xfrm>
                <a:off x="1282765" y="3069612"/>
                <a:ext cx="1710146" cy="1700731"/>
              </a:xfrm>
              <a:custGeom>
                <a:avLst/>
                <a:gdLst>
                  <a:gd name="connsiteX0" fmla="*/ 0 w 1348230"/>
                  <a:gd name="connsiteY0" fmla="*/ 471881 h 1348230"/>
                  <a:gd name="connsiteX1" fmla="*/ 674115 w 1348230"/>
                  <a:gd name="connsiteY1" fmla="*/ 0 h 1348230"/>
                  <a:gd name="connsiteX2" fmla="*/ 1348230 w 1348230"/>
                  <a:gd name="connsiteY2" fmla="*/ 471881 h 1348230"/>
                  <a:gd name="connsiteX3" fmla="*/ 1011173 w 1348230"/>
                  <a:gd name="connsiteY3" fmla="*/ 471881 h 1348230"/>
                  <a:gd name="connsiteX4" fmla="*/ 1011173 w 1348230"/>
                  <a:gd name="connsiteY4" fmla="*/ 1348230 h 1348230"/>
                  <a:gd name="connsiteX5" fmla="*/ 337058 w 1348230"/>
                  <a:gd name="connsiteY5" fmla="*/ 1348230 h 1348230"/>
                  <a:gd name="connsiteX6" fmla="*/ 337058 w 1348230"/>
                  <a:gd name="connsiteY6" fmla="*/ 471881 h 1348230"/>
                  <a:gd name="connsiteX7" fmla="*/ 0 w 1348230"/>
                  <a:gd name="connsiteY7" fmla="*/ 471881 h 13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48230" h="1348230">
                    <a:moveTo>
                      <a:pt x="471881" y="1348230"/>
                    </a:moveTo>
                    <a:lnTo>
                      <a:pt x="0" y="674115"/>
                    </a:lnTo>
                    <a:lnTo>
                      <a:pt x="471881" y="0"/>
                    </a:lnTo>
                    <a:lnTo>
                      <a:pt x="471881" y="337057"/>
                    </a:lnTo>
                    <a:lnTo>
                      <a:pt x="1348230" y="337057"/>
                    </a:lnTo>
                    <a:lnTo>
                      <a:pt x="1348230" y="1011172"/>
                    </a:lnTo>
                    <a:lnTo>
                      <a:pt x="471881" y="1011172"/>
                    </a:lnTo>
                    <a:lnTo>
                      <a:pt x="471881" y="134823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99517" tIns="500632" rIns="163575" bIns="500634" spcCol="1270" anchor="ctr"/>
              <a:lstStyle/>
              <a:p>
                <a:pPr algn="ctr" defTabSz="10223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300"/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3071717" y="3069609"/>
                <a:ext cx="1481603" cy="1700731"/>
              </a:xfrm>
              <a:custGeom>
                <a:avLst/>
                <a:gdLst>
                  <a:gd name="connsiteX0" fmla="*/ 0 w 1348230"/>
                  <a:gd name="connsiteY0" fmla="*/ 471881 h 1348230"/>
                  <a:gd name="connsiteX1" fmla="*/ 674115 w 1348230"/>
                  <a:gd name="connsiteY1" fmla="*/ 0 h 1348230"/>
                  <a:gd name="connsiteX2" fmla="*/ 1348230 w 1348230"/>
                  <a:gd name="connsiteY2" fmla="*/ 471881 h 1348230"/>
                  <a:gd name="connsiteX3" fmla="*/ 1011173 w 1348230"/>
                  <a:gd name="connsiteY3" fmla="*/ 471881 h 1348230"/>
                  <a:gd name="connsiteX4" fmla="*/ 1011173 w 1348230"/>
                  <a:gd name="connsiteY4" fmla="*/ 1348230 h 1348230"/>
                  <a:gd name="connsiteX5" fmla="*/ 337058 w 1348230"/>
                  <a:gd name="connsiteY5" fmla="*/ 1348230 h 1348230"/>
                  <a:gd name="connsiteX6" fmla="*/ 337058 w 1348230"/>
                  <a:gd name="connsiteY6" fmla="*/ 471881 h 1348230"/>
                  <a:gd name="connsiteX7" fmla="*/ 0 w 1348230"/>
                  <a:gd name="connsiteY7" fmla="*/ 471881 h 13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48230" h="1348230">
                    <a:moveTo>
                      <a:pt x="876349" y="0"/>
                    </a:moveTo>
                    <a:lnTo>
                      <a:pt x="1348230" y="674115"/>
                    </a:lnTo>
                    <a:lnTo>
                      <a:pt x="876349" y="1348230"/>
                    </a:lnTo>
                    <a:lnTo>
                      <a:pt x="876349" y="1011173"/>
                    </a:lnTo>
                    <a:lnTo>
                      <a:pt x="0" y="1011173"/>
                    </a:lnTo>
                    <a:lnTo>
                      <a:pt x="0" y="337058"/>
                    </a:lnTo>
                    <a:lnTo>
                      <a:pt x="876349" y="337058"/>
                    </a:lnTo>
                    <a:lnTo>
                      <a:pt x="876349" y="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63577" tIns="500634" rIns="399515" bIns="500633" spcCol="1270" anchor="ctr"/>
              <a:lstStyle/>
              <a:p>
                <a:pPr algn="ctr" defTabSz="10223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30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2317548" y="1309156"/>
              <a:ext cx="2113268" cy="126583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ZA" sz="1050" b="1" dirty="0">
                  <a:latin typeface="Calibri" pitchFamily="34" charset="0"/>
                  <a:cs typeface="Arial" pitchFamily="34" charset="0"/>
                </a:rPr>
                <a:t>Unequal society</a:t>
              </a:r>
            </a:p>
          </p:txBody>
        </p:sp>
      </p:grpSp>
      <p:sp>
        <p:nvSpPr>
          <p:cNvPr id="58" name="Freeform 57"/>
          <p:cNvSpPr/>
          <p:nvPr/>
        </p:nvSpPr>
        <p:spPr>
          <a:xfrm>
            <a:off x="7219950" y="1612901"/>
            <a:ext cx="419100" cy="269875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rgbClr val="0080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grpSp>
        <p:nvGrpSpPr>
          <p:cNvPr id="20" name="Group 89"/>
          <p:cNvGrpSpPr>
            <a:grpSpLocks/>
          </p:cNvGrpSpPr>
          <p:nvPr/>
        </p:nvGrpSpPr>
        <p:grpSpPr bwMode="auto">
          <a:xfrm>
            <a:off x="2798763" y="415925"/>
            <a:ext cx="2576512" cy="6230938"/>
            <a:chOff x="56286" y="168437"/>
            <a:chExt cx="2576098" cy="6436236"/>
          </a:xfrm>
        </p:grpSpPr>
        <p:grpSp>
          <p:nvGrpSpPr>
            <p:cNvPr id="26659" name="Group 88"/>
            <p:cNvGrpSpPr>
              <a:grpSpLocks/>
            </p:cNvGrpSpPr>
            <p:nvPr/>
          </p:nvGrpSpPr>
          <p:grpSpPr bwMode="auto">
            <a:xfrm>
              <a:off x="56286" y="168437"/>
              <a:ext cx="2576098" cy="6436236"/>
              <a:chOff x="56286" y="168437"/>
              <a:chExt cx="2576098" cy="6436237"/>
            </a:xfrm>
          </p:grpSpPr>
          <p:sp>
            <p:nvSpPr>
              <p:cNvPr id="76" name="Rectangle 75"/>
              <p:cNvSpPr/>
              <p:nvPr/>
            </p:nvSpPr>
            <p:spPr>
              <a:xfrm>
                <a:off x="56286" y="168437"/>
                <a:ext cx="2576098" cy="643623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ZA"/>
              </a:p>
            </p:txBody>
          </p:sp>
          <p:graphicFrame>
            <p:nvGraphicFramePr>
              <p:cNvPr id="59" name="Diagram 58"/>
              <p:cNvGraphicFramePr/>
              <p:nvPr>
                <p:extLst>
                  <p:ext uri="{D42A27DB-BD31-4B8C-83A1-F6EECF244321}">
                    <p14:modId xmlns:p14="http://schemas.microsoft.com/office/powerpoint/2010/main" val="3461085640"/>
                  </p:ext>
                </p:extLst>
              </p:nvPr>
            </p:nvGraphicFramePr>
            <p:xfrm>
              <a:off x="251520" y="547201"/>
              <a:ext cx="2232248" cy="589211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p:grpSp>
        <p:sp>
          <p:nvSpPr>
            <p:cNvPr id="75" name="TextBox 74"/>
            <p:cNvSpPr txBox="1"/>
            <p:nvPr/>
          </p:nvSpPr>
          <p:spPr>
            <a:xfrm>
              <a:off x="611822" y="188115"/>
              <a:ext cx="1584070" cy="38150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ZA" b="1" dirty="0">
                  <a:latin typeface="Calibri" pitchFamily="34" charset="0"/>
                  <a:cs typeface="Arial" pitchFamily="34" charset="0"/>
                </a:rPr>
                <a:t>Labour Market</a:t>
              </a:r>
            </a:p>
          </p:txBody>
        </p:sp>
      </p:grpSp>
      <p:sp>
        <p:nvSpPr>
          <p:cNvPr id="74" name="Freeform 73"/>
          <p:cNvSpPr/>
          <p:nvPr/>
        </p:nvSpPr>
        <p:spPr>
          <a:xfrm>
            <a:off x="5178426" y="5013325"/>
            <a:ext cx="701675" cy="317500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sp>
        <p:nvSpPr>
          <p:cNvPr id="94" name="Freeform 93"/>
          <p:cNvSpPr/>
          <p:nvPr/>
        </p:nvSpPr>
        <p:spPr>
          <a:xfrm>
            <a:off x="5178426" y="4032250"/>
            <a:ext cx="701675" cy="317500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sp>
        <p:nvSpPr>
          <p:cNvPr id="95" name="Rectangle 94"/>
          <p:cNvSpPr/>
          <p:nvPr/>
        </p:nvSpPr>
        <p:spPr>
          <a:xfrm>
            <a:off x="5868988" y="879476"/>
            <a:ext cx="1308100" cy="17383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b="1" dirty="0">
                <a:solidFill>
                  <a:schemeClr val="tx1"/>
                </a:solidFill>
              </a:rPr>
              <a:t>University/FET</a:t>
            </a:r>
          </a:p>
          <a:p>
            <a:pPr algn="ctr">
              <a:defRPr/>
            </a:pPr>
            <a:endParaRPr lang="en-ZA" sz="800" b="1" dirty="0">
              <a:solidFill>
                <a:schemeClr val="tx1"/>
              </a:solidFill>
            </a:endParaRP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en-ZA" sz="800" b="1" dirty="0">
                <a:solidFill>
                  <a:schemeClr val="tx1"/>
                </a:solidFill>
              </a:rPr>
              <a:t>Type</a:t>
            </a:r>
            <a:r>
              <a:rPr lang="en-ZA" sz="800" dirty="0">
                <a:solidFill>
                  <a:schemeClr val="tx1"/>
                </a:solidFill>
              </a:rPr>
              <a:t> of institution (FET or University)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en-ZA" sz="800" b="1" dirty="0">
                <a:solidFill>
                  <a:schemeClr val="tx1"/>
                </a:solidFill>
              </a:rPr>
              <a:t>Quality</a:t>
            </a:r>
            <a:r>
              <a:rPr lang="en-ZA" sz="800" dirty="0">
                <a:solidFill>
                  <a:schemeClr val="tx1"/>
                </a:solidFill>
              </a:rPr>
              <a:t> of institution 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en-ZA" sz="800" dirty="0">
                <a:solidFill>
                  <a:schemeClr val="tx1"/>
                </a:solidFill>
              </a:rPr>
              <a:t>Type of </a:t>
            </a:r>
            <a:r>
              <a:rPr lang="en-ZA" sz="800" b="1" dirty="0">
                <a:solidFill>
                  <a:schemeClr val="tx1"/>
                </a:solidFill>
              </a:rPr>
              <a:t>qualification</a:t>
            </a:r>
            <a:r>
              <a:rPr lang="en-ZA" sz="800" dirty="0">
                <a:solidFill>
                  <a:schemeClr val="tx1"/>
                </a:solidFill>
              </a:rPr>
              <a:t> </a:t>
            </a:r>
            <a:r>
              <a:rPr lang="en-ZA" sz="800" i="1" dirty="0">
                <a:solidFill>
                  <a:schemeClr val="tx1"/>
                </a:solidFill>
              </a:rPr>
              <a:t>(diploma, degree)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en-ZA" sz="800" b="1" dirty="0">
                <a:solidFill>
                  <a:schemeClr val="tx1"/>
                </a:solidFill>
              </a:rPr>
              <a:t>Field</a:t>
            </a:r>
            <a:r>
              <a:rPr lang="en-ZA" sz="800" dirty="0">
                <a:solidFill>
                  <a:schemeClr val="tx1"/>
                </a:solidFill>
              </a:rPr>
              <a:t> of study </a:t>
            </a:r>
            <a:r>
              <a:rPr lang="en-ZA" sz="800" i="1" dirty="0">
                <a:solidFill>
                  <a:schemeClr val="tx1"/>
                </a:solidFill>
              </a:rPr>
              <a:t>(Engineering, Arts etc.)</a:t>
            </a:r>
            <a:endParaRPr lang="en-ZA" sz="1200" i="1" dirty="0">
              <a:solidFill>
                <a:schemeClr val="tx1"/>
              </a:solidFill>
            </a:endParaRPr>
          </a:p>
        </p:txBody>
      </p:sp>
      <p:sp>
        <p:nvSpPr>
          <p:cNvPr id="98" name="Freeform 97"/>
          <p:cNvSpPr/>
          <p:nvPr/>
        </p:nvSpPr>
        <p:spPr>
          <a:xfrm>
            <a:off x="5164139" y="1566863"/>
            <a:ext cx="701675" cy="317500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rgbClr val="0080FF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sp>
        <p:nvSpPr>
          <p:cNvPr id="129" name="Rounded Rectangle 128"/>
          <p:cNvSpPr/>
          <p:nvPr/>
        </p:nvSpPr>
        <p:spPr>
          <a:xfrm>
            <a:off x="9821864" y="2813050"/>
            <a:ext cx="828675" cy="3683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sz="1000" b="1">
                <a:solidFill>
                  <a:schemeClr val="tx1"/>
                </a:solidFill>
              </a:rPr>
              <a:t>Majority (80%)</a:t>
            </a:r>
          </a:p>
        </p:txBody>
      </p:sp>
      <p:grpSp>
        <p:nvGrpSpPr>
          <p:cNvPr id="23" name="Group 125"/>
          <p:cNvGrpSpPr>
            <a:grpSpLocks/>
          </p:cNvGrpSpPr>
          <p:nvPr/>
        </p:nvGrpSpPr>
        <p:grpSpPr bwMode="auto">
          <a:xfrm>
            <a:off x="6529389" y="2506663"/>
            <a:ext cx="1444625" cy="804862"/>
            <a:chOff x="5005980" y="2506040"/>
            <a:chExt cx="1444651" cy="804794"/>
          </a:xfrm>
        </p:grpSpPr>
        <p:sp>
          <p:nvSpPr>
            <p:cNvPr id="123" name="TextBox 122"/>
            <p:cNvSpPr txBox="1"/>
            <p:nvPr/>
          </p:nvSpPr>
          <p:spPr>
            <a:xfrm>
              <a:off x="5234584" y="2506040"/>
              <a:ext cx="1216047" cy="41589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ZA" sz="700">
                  <a:latin typeface="Calibri" pitchFamily="34" charset="0"/>
                  <a:cs typeface="Arial" pitchFamily="34" charset="0"/>
                </a:rPr>
                <a:t>Some motivated, lucky or talented students make  the transition</a:t>
              </a:r>
            </a:p>
          </p:txBody>
        </p:sp>
        <p:sp>
          <p:nvSpPr>
            <p:cNvPr id="124" name="Freeform 123"/>
            <p:cNvSpPr/>
            <p:nvPr/>
          </p:nvSpPr>
          <p:spPr>
            <a:xfrm rot="3499488">
              <a:off x="4770271" y="2771908"/>
              <a:ext cx="774635" cy="303217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9517" tIns="500632" rIns="163575" bIns="500634" spcCol="1270" anchor="ctr"/>
            <a:lstStyle/>
            <a:p>
              <a:pPr algn="ctr" defTabSz="10223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300"/>
            </a:p>
          </p:txBody>
        </p:sp>
      </p:grpSp>
      <p:sp>
        <p:nvSpPr>
          <p:cNvPr id="128" name="Rounded Rectangle 127"/>
          <p:cNvSpPr/>
          <p:nvPr/>
        </p:nvSpPr>
        <p:spPr>
          <a:xfrm>
            <a:off x="9786939" y="2070100"/>
            <a:ext cx="828675" cy="368300"/>
          </a:xfrm>
          <a:prstGeom prst="roundRect">
            <a:avLst/>
          </a:prstGeom>
          <a:solidFill>
            <a:srgbClr val="0080FF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sz="1000" b="1">
                <a:solidFill>
                  <a:schemeClr val="tx1"/>
                </a:solidFill>
              </a:rPr>
              <a:t>Minority (20%)</a:t>
            </a:r>
          </a:p>
        </p:txBody>
      </p:sp>
      <p:grpSp>
        <p:nvGrpSpPr>
          <p:cNvPr id="24" name="Group 124"/>
          <p:cNvGrpSpPr>
            <a:grpSpLocks/>
          </p:cNvGrpSpPr>
          <p:nvPr/>
        </p:nvGrpSpPr>
        <p:grpSpPr bwMode="auto">
          <a:xfrm>
            <a:off x="8618351" y="2508996"/>
            <a:ext cx="1416051" cy="770870"/>
            <a:chOff x="7008134" y="2423712"/>
            <a:chExt cx="1416720" cy="792161"/>
          </a:xfrm>
        </p:grpSpPr>
        <p:sp>
          <p:nvSpPr>
            <p:cNvPr id="122" name="TextBox 121"/>
            <p:cNvSpPr txBox="1"/>
            <p:nvPr/>
          </p:nvSpPr>
          <p:spPr>
            <a:xfrm>
              <a:off x="7208254" y="2678202"/>
              <a:ext cx="1216600" cy="53767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marL="171450" indent="-171450">
                <a:buFontTx/>
                <a:buChar char="-"/>
                <a:defRPr/>
              </a:pPr>
              <a:r>
                <a:rPr lang="en-ZA" sz="700">
                  <a:latin typeface="Calibri" pitchFamily="34" charset="0"/>
                  <a:cs typeface="Arial" pitchFamily="34" charset="0"/>
                </a:rPr>
                <a:t>Big demand for good schools despite fees</a:t>
              </a:r>
            </a:p>
            <a:p>
              <a:pPr marL="171450" indent="-171450">
                <a:buFontTx/>
                <a:buChar char="-"/>
                <a:defRPr/>
              </a:pPr>
              <a:r>
                <a:rPr lang="en-ZA" sz="700">
                  <a:latin typeface="Calibri" pitchFamily="34" charset="0"/>
                  <a:cs typeface="Arial" pitchFamily="34" charset="0"/>
                </a:rPr>
                <a:t>Some scholarships/bursaries </a:t>
              </a:r>
            </a:p>
          </p:txBody>
        </p:sp>
        <p:sp>
          <p:nvSpPr>
            <p:cNvPr id="121" name="Freeform 120"/>
            <p:cNvSpPr/>
            <p:nvPr/>
          </p:nvSpPr>
          <p:spPr>
            <a:xfrm rot="5400000">
              <a:off x="6770736" y="2661110"/>
              <a:ext cx="778151" cy="303355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9517" tIns="500632" rIns="163575" bIns="500634" spcCol="1270" anchor="ctr"/>
            <a:lstStyle/>
            <a:p>
              <a:pPr algn="ctr" defTabSz="10223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300"/>
            </a:p>
          </p:txBody>
        </p:sp>
      </p:grpSp>
      <p:sp>
        <p:nvSpPr>
          <p:cNvPr id="131" name="Curved Up Arrow 130"/>
          <p:cNvSpPr/>
          <p:nvPr/>
        </p:nvSpPr>
        <p:spPr>
          <a:xfrm flipV="1">
            <a:off x="4050891" y="116632"/>
            <a:ext cx="5967848" cy="848567"/>
          </a:xfrm>
          <a:prstGeom prst="curvedUpArrow">
            <a:avLst/>
          </a:prstGeom>
          <a:solidFill>
            <a:srgbClr val="00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>
              <a:solidFill>
                <a:schemeClr val="tx1"/>
              </a:solidFill>
            </a:endParaRPr>
          </a:p>
        </p:txBody>
      </p:sp>
      <p:sp>
        <p:nvSpPr>
          <p:cNvPr id="132" name="Curved Up Arrow 131"/>
          <p:cNvSpPr/>
          <p:nvPr/>
        </p:nvSpPr>
        <p:spPr>
          <a:xfrm rot="20815970">
            <a:off x="4698240" y="5563823"/>
            <a:ext cx="5749495" cy="1079383"/>
          </a:xfrm>
          <a:prstGeom prst="curvedUp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>
              <a:solidFill>
                <a:schemeClr val="tx1"/>
              </a:solidFill>
            </a:endParaRPr>
          </a:p>
        </p:txBody>
      </p:sp>
      <p:sp>
        <p:nvSpPr>
          <p:cNvPr id="26652" name="TextBox 1"/>
          <p:cNvSpPr txBox="1">
            <a:spLocks noChangeArrowheads="1"/>
          </p:cNvSpPr>
          <p:nvPr/>
        </p:nvSpPr>
        <p:spPr bwMode="auto">
          <a:xfrm>
            <a:off x="1826767" y="6602444"/>
            <a:ext cx="471571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ZA" sz="1100" dirty="0"/>
              <a:t>Statistics from Quarterly Labour Force Survey (QLFS) 2014 Q4</a:t>
            </a:r>
          </a:p>
        </p:txBody>
      </p:sp>
      <p:grpSp>
        <p:nvGrpSpPr>
          <p:cNvPr id="66" name="Group 115"/>
          <p:cNvGrpSpPr>
            <a:grpSpLocks/>
          </p:cNvGrpSpPr>
          <p:nvPr/>
        </p:nvGrpSpPr>
        <p:grpSpPr bwMode="auto">
          <a:xfrm>
            <a:off x="6248401" y="2822576"/>
            <a:ext cx="2783492" cy="2902288"/>
            <a:chOff x="4571758" y="2670835"/>
            <a:chExt cx="2782751" cy="2901881"/>
          </a:xfrm>
          <a:solidFill>
            <a:schemeClr val="accent4">
              <a:lumMod val="75000"/>
            </a:schemeClr>
          </a:solidFill>
        </p:grpSpPr>
        <p:sp>
          <p:nvSpPr>
            <p:cNvPr id="67" name="Circular Arrow 66"/>
            <p:cNvSpPr/>
            <p:nvPr/>
          </p:nvSpPr>
          <p:spPr>
            <a:xfrm rot="18252152">
              <a:off x="4588297" y="2654296"/>
              <a:ext cx="2003144" cy="2036221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68" name="Group 114"/>
            <p:cNvGrpSpPr>
              <a:grpSpLocks/>
            </p:cNvGrpSpPr>
            <p:nvPr/>
          </p:nvGrpSpPr>
          <p:grpSpPr bwMode="auto">
            <a:xfrm>
              <a:off x="6364508" y="4651091"/>
              <a:ext cx="990001" cy="921625"/>
              <a:chOff x="6364508" y="4651091"/>
              <a:chExt cx="990001" cy="921625"/>
            </a:xfrm>
            <a:grpFill/>
          </p:grpSpPr>
          <p:sp>
            <p:nvSpPr>
              <p:cNvPr id="69" name="Freeform 68"/>
              <p:cNvSpPr/>
              <p:nvPr/>
            </p:nvSpPr>
            <p:spPr>
              <a:xfrm rot="18860996">
                <a:off x="6410059" y="4639670"/>
                <a:ext cx="921625" cy="944468"/>
              </a:xfrm>
              <a:custGeom>
                <a:avLst/>
                <a:gdLst>
                  <a:gd name="connsiteX0" fmla="*/ 1327246 w 1773807"/>
                  <a:gd name="connsiteY0" fmla="*/ 449260 h 1773807"/>
                  <a:gd name="connsiteX1" fmla="*/ 1588942 w 1773807"/>
                  <a:gd name="connsiteY1" fmla="*/ 370390 h 1773807"/>
                  <a:gd name="connsiteX2" fmla="*/ 1685237 w 1773807"/>
                  <a:gd name="connsiteY2" fmla="*/ 537177 h 1773807"/>
                  <a:gd name="connsiteX3" fmla="*/ 1486085 w 1773807"/>
                  <a:gd name="connsiteY3" fmla="*/ 724378 h 1773807"/>
                  <a:gd name="connsiteX4" fmla="*/ 1486085 w 1773807"/>
                  <a:gd name="connsiteY4" fmla="*/ 1049430 h 1773807"/>
                  <a:gd name="connsiteX5" fmla="*/ 1685237 w 1773807"/>
                  <a:gd name="connsiteY5" fmla="*/ 1236630 h 1773807"/>
                  <a:gd name="connsiteX6" fmla="*/ 1588942 w 1773807"/>
                  <a:gd name="connsiteY6" fmla="*/ 1403417 h 1773807"/>
                  <a:gd name="connsiteX7" fmla="*/ 1327246 w 1773807"/>
                  <a:gd name="connsiteY7" fmla="*/ 1324547 h 1773807"/>
                  <a:gd name="connsiteX8" fmla="*/ 1045743 w 1773807"/>
                  <a:gd name="connsiteY8" fmla="*/ 1487073 h 1773807"/>
                  <a:gd name="connsiteX9" fmla="*/ 983198 w 1773807"/>
                  <a:gd name="connsiteY9" fmla="*/ 1753144 h 1773807"/>
                  <a:gd name="connsiteX10" fmla="*/ 790609 w 1773807"/>
                  <a:gd name="connsiteY10" fmla="*/ 1753144 h 1773807"/>
                  <a:gd name="connsiteX11" fmla="*/ 728064 w 1773807"/>
                  <a:gd name="connsiteY11" fmla="*/ 1487073 h 1773807"/>
                  <a:gd name="connsiteX12" fmla="*/ 446561 w 1773807"/>
                  <a:gd name="connsiteY12" fmla="*/ 1324547 h 1773807"/>
                  <a:gd name="connsiteX13" fmla="*/ 184865 w 1773807"/>
                  <a:gd name="connsiteY13" fmla="*/ 1403417 h 1773807"/>
                  <a:gd name="connsiteX14" fmla="*/ 88570 w 1773807"/>
                  <a:gd name="connsiteY14" fmla="*/ 1236630 h 1773807"/>
                  <a:gd name="connsiteX15" fmla="*/ 287722 w 1773807"/>
                  <a:gd name="connsiteY15" fmla="*/ 1049429 h 1773807"/>
                  <a:gd name="connsiteX16" fmla="*/ 287722 w 1773807"/>
                  <a:gd name="connsiteY16" fmla="*/ 724377 h 1773807"/>
                  <a:gd name="connsiteX17" fmla="*/ 88570 w 1773807"/>
                  <a:gd name="connsiteY17" fmla="*/ 537177 h 1773807"/>
                  <a:gd name="connsiteX18" fmla="*/ 184865 w 1773807"/>
                  <a:gd name="connsiteY18" fmla="*/ 370390 h 1773807"/>
                  <a:gd name="connsiteX19" fmla="*/ 446561 w 1773807"/>
                  <a:gd name="connsiteY19" fmla="*/ 449260 h 1773807"/>
                  <a:gd name="connsiteX20" fmla="*/ 728064 w 1773807"/>
                  <a:gd name="connsiteY20" fmla="*/ 286734 h 1773807"/>
                  <a:gd name="connsiteX21" fmla="*/ 790609 w 1773807"/>
                  <a:gd name="connsiteY21" fmla="*/ 20663 h 1773807"/>
                  <a:gd name="connsiteX22" fmla="*/ 983198 w 1773807"/>
                  <a:gd name="connsiteY22" fmla="*/ 20663 h 1773807"/>
                  <a:gd name="connsiteX23" fmla="*/ 1045743 w 1773807"/>
                  <a:gd name="connsiteY23" fmla="*/ 286734 h 1773807"/>
                  <a:gd name="connsiteX24" fmla="*/ 1327246 w 1773807"/>
                  <a:gd name="connsiteY24" fmla="*/ 449260 h 177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773807" h="1773807">
                    <a:moveTo>
                      <a:pt x="1141705" y="448690"/>
                    </a:moveTo>
                    <a:lnTo>
                      <a:pt x="1331431" y="331184"/>
                    </a:lnTo>
                    <a:lnTo>
                      <a:pt x="1442623" y="442376"/>
                    </a:lnTo>
                    <a:lnTo>
                      <a:pt x="1325117" y="632102"/>
                    </a:lnTo>
                    <a:cubicBezTo>
                      <a:pt x="1370375" y="709938"/>
                      <a:pt x="1394085" y="798425"/>
                      <a:pt x="1393808" y="888462"/>
                    </a:cubicBezTo>
                    <a:lnTo>
                      <a:pt x="1590435" y="994016"/>
                    </a:lnTo>
                    <a:lnTo>
                      <a:pt x="1549735" y="1145906"/>
                    </a:lnTo>
                    <a:lnTo>
                      <a:pt x="1326675" y="1139006"/>
                    </a:lnTo>
                    <a:cubicBezTo>
                      <a:pt x="1281896" y="1217119"/>
                      <a:pt x="1217120" y="1281896"/>
                      <a:pt x="1139007" y="1326675"/>
                    </a:cubicBezTo>
                    <a:lnTo>
                      <a:pt x="1145906" y="1549736"/>
                    </a:lnTo>
                    <a:lnTo>
                      <a:pt x="994016" y="1590435"/>
                    </a:lnTo>
                    <a:lnTo>
                      <a:pt x="888461" y="1393809"/>
                    </a:lnTo>
                    <a:cubicBezTo>
                      <a:pt x="798424" y="1394086"/>
                      <a:pt x="709938" y="1370376"/>
                      <a:pt x="632102" y="1325117"/>
                    </a:cubicBezTo>
                    <a:lnTo>
                      <a:pt x="442376" y="1442623"/>
                    </a:lnTo>
                    <a:lnTo>
                      <a:pt x="331184" y="1331431"/>
                    </a:lnTo>
                    <a:lnTo>
                      <a:pt x="448690" y="1141705"/>
                    </a:lnTo>
                    <a:cubicBezTo>
                      <a:pt x="403432" y="1063869"/>
                      <a:pt x="379722" y="975382"/>
                      <a:pt x="379999" y="885345"/>
                    </a:cubicBezTo>
                    <a:lnTo>
                      <a:pt x="183372" y="779791"/>
                    </a:lnTo>
                    <a:lnTo>
                      <a:pt x="224072" y="627901"/>
                    </a:lnTo>
                    <a:lnTo>
                      <a:pt x="447132" y="634801"/>
                    </a:lnTo>
                    <a:cubicBezTo>
                      <a:pt x="491911" y="556688"/>
                      <a:pt x="556687" y="491911"/>
                      <a:pt x="634800" y="447132"/>
                    </a:cubicBezTo>
                    <a:lnTo>
                      <a:pt x="627901" y="224071"/>
                    </a:lnTo>
                    <a:lnTo>
                      <a:pt x="779791" y="183372"/>
                    </a:lnTo>
                    <a:lnTo>
                      <a:pt x="885346" y="379998"/>
                    </a:lnTo>
                    <a:cubicBezTo>
                      <a:pt x="975383" y="379721"/>
                      <a:pt x="1063869" y="403431"/>
                      <a:pt x="1141705" y="44869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627746" tIns="627746" rIns="627746" bIns="627746" spcCol="1270" anchor="ctr"/>
              <a:lstStyle/>
              <a:p>
                <a:pPr algn="ctr" defTabSz="13779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3100"/>
              </a:p>
            </p:txBody>
          </p:sp>
          <p:sp>
            <p:nvSpPr>
              <p:cNvPr id="70" name="TextBox 40"/>
              <p:cNvSpPr txBox="1">
                <a:spLocks noChangeArrowheads="1"/>
              </p:cNvSpPr>
              <p:nvPr/>
            </p:nvSpPr>
            <p:spPr bwMode="auto">
              <a:xfrm>
                <a:off x="6364508" y="4861277"/>
                <a:ext cx="990001" cy="492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ZA" sz="1200" b="1" dirty="0">
                    <a:solidFill>
                      <a:schemeClr val="bg1"/>
                    </a:solidFill>
                  </a:rPr>
                  <a:t>ECD</a:t>
                </a:r>
              </a:p>
              <a:p>
                <a:pPr algn="ctr" eaLnBrk="1" hangingPunct="1"/>
                <a:r>
                  <a:rPr lang="en-ZA" sz="700" b="1" dirty="0">
                    <a:solidFill>
                      <a:schemeClr val="bg1"/>
                    </a:solidFill>
                  </a:rPr>
                  <a:t>None or </a:t>
                </a:r>
              </a:p>
              <a:p>
                <a:pPr algn="ctr" eaLnBrk="1" hangingPunct="1"/>
                <a:r>
                  <a:rPr lang="en-ZA" sz="700" b="1" dirty="0">
                    <a:solidFill>
                      <a:schemeClr val="bg1"/>
                    </a:solidFill>
                  </a:rPr>
                  <a:t>low-quality</a:t>
                </a:r>
              </a:p>
            </p:txBody>
          </p:sp>
        </p:grpSp>
      </p:grpSp>
      <p:grpSp>
        <p:nvGrpSpPr>
          <p:cNvPr id="72" name="Group 118"/>
          <p:cNvGrpSpPr>
            <a:grpSpLocks/>
          </p:cNvGrpSpPr>
          <p:nvPr/>
        </p:nvGrpSpPr>
        <p:grpSpPr bwMode="auto">
          <a:xfrm rot="499834">
            <a:off x="8790606" y="1910334"/>
            <a:ext cx="735798" cy="773338"/>
            <a:chOff x="6531208" y="1507436"/>
            <a:chExt cx="1072116" cy="1017150"/>
          </a:xfrm>
          <a:solidFill>
            <a:srgbClr val="0080FF"/>
          </a:solidFill>
        </p:grpSpPr>
        <p:sp>
          <p:nvSpPr>
            <p:cNvPr id="73" name="Freeform 72"/>
            <p:cNvSpPr/>
            <p:nvPr/>
          </p:nvSpPr>
          <p:spPr>
            <a:xfrm rot="18252152">
              <a:off x="6743797" y="1611000"/>
              <a:ext cx="794648" cy="838633"/>
            </a:xfrm>
            <a:custGeom>
              <a:avLst/>
              <a:gdLst>
                <a:gd name="connsiteX0" fmla="*/ 1354615 w 1810385"/>
                <a:gd name="connsiteY0" fmla="*/ 458525 h 1810385"/>
                <a:gd name="connsiteX1" fmla="*/ 1621708 w 1810385"/>
                <a:gd name="connsiteY1" fmla="*/ 378028 h 1810385"/>
                <a:gd name="connsiteX2" fmla="*/ 1719988 w 1810385"/>
                <a:gd name="connsiteY2" fmla="*/ 548254 h 1810385"/>
                <a:gd name="connsiteX3" fmla="*/ 1516730 w 1810385"/>
                <a:gd name="connsiteY3" fmla="*/ 739315 h 1810385"/>
                <a:gd name="connsiteX4" fmla="*/ 1516730 w 1810385"/>
                <a:gd name="connsiteY4" fmla="*/ 1071070 h 1810385"/>
                <a:gd name="connsiteX5" fmla="*/ 1719988 w 1810385"/>
                <a:gd name="connsiteY5" fmla="*/ 1262131 h 1810385"/>
                <a:gd name="connsiteX6" fmla="*/ 1621708 w 1810385"/>
                <a:gd name="connsiteY6" fmla="*/ 1432357 h 1810385"/>
                <a:gd name="connsiteX7" fmla="*/ 1354615 w 1810385"/>
                <a:gd name="connsiteY7" fmla="*/ 1351860 h 1810385"/>
                <a:gd name="connsiteX8" fmla="*/ 1067307 w 1810385"/>
                <a:gd name="connsiteY8" fmla="*/ 1517738 h 1810385"/>
                <a:gd name="connsiteX9" fmla="*/ 1003473 w 1810385"/>
                <a:gd name="connsiteY9" fmla="*/ 1789296 h 1810385"/>
                <a:gd name="connsiteX10" fmla="*/ 806912 w 1810385"/>
                <a:gd name="connsiteY10" fmla="*/ 1789296 h 1810385"/>
                <a:gd name="connsiteX11" fmla="*/ 743078 w 1810385"/>
                <a:gd name="connsiteY11" fmla="*/ 1517738 h 1810385"/>
                <a:gd name="connsiteX12" fmla="*/ 455770 w 1810385"/>
                <a:gd name="connsiteY12" fmla="*/ 1351860 h 1810385"/>
                <a:gd name="connsiteX13" fmla="*/ 188677 w 1810385"/>
                <a:gd name="connsiteY13" fmla="*/ 1432357 h 1810385"/>
                <a:gd name="connsiteX14" fmla="*/ 90397 w 1810385"/>
                <a:gd name="connsiteY14" fmla="*/ 1262131 h 1810385"/>
                <a:gd name="connsiteX15" fmla="*/ 293655 w 1810385"/>
                <a:gd name="connsiteY15" fmla="*/ 1071070 h 1810385"/>
                <a:gd name="connsiteX16" fmla="*/ 293655 w 1810385"/>
                <a:gd name="connsiteY16" fmla="*/ 739315 h 1810385"/>
                <a:gd name="connsiteX17" fmla="*/ 90397 w 1810385"/>
                <a:gd name="connsiteY17" fmla="*/ 548254 h 1810385"/>
                <a:gd name="connsiteX18" fmla="*/ 188677 w 1810385"/>
                <a:gd name="connsiteY18" fmla="*/ 378028 h 1810385"/>
                <a:gd name="connsiteX19" fmla="*/ 455770 w 1810385"/>
                <a:gd name="connsiteY19" fmla="*/ 458525 h 1810385"/>
                <a:gd name="connsiteX20" fmla="*/ 743078 w 1810385"/>
                <a:gd name="connsiteY20" fmla="*/ 292647 h 1810385"/>
                <a:gd name="connsiteX21" fmla="*/ 806912 w 1810385"/>
                <a:gd name="connsiteY21" fmla="*/ 21089 h 1810385"/>
                <a:gd name="connsiteX22" fmla="*/ 1003473 w 1810385"/>
                <a:gd name="connsiteY22" fmla="*/ 21089 h 1810385"/>
                <a:gd name="connsiteX23" fmla="*/ 1067307 w 1810385"/>
                <a:gd name="connsiteY23" fmla="*/ 292647 h 1810385"/>
                <a:gd name="connsiteX24" fmla="*/ 1354615 w 1810385"/>
                <a:gd name="connsiteY24" fmla="*/ 458525 h 181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10385" h="1810385">
                  <a:moveTo>
                    <a:pt x="1354615" y="458525"/>
                  </a:moveTo>
                  <a:lnTo>
                    <a:pt x="1621708" y="378028"/>
                  </a:lnTo>
                  <a:lnTo>
                    <a:pt x="1719988" y="548254"/>
                  </a:lnTo>
                  <a:lnTo>
                    <a:pt x="1516730" y="739315"/>
                  </a:lnTo>
                  <a:cubicBezTo>
                    <a:pt x="1546193" y="847937"/>
                    <a:pt x="1546193" y="962448"/>
                    <a:pt x="1516730" y="1071070"/>
                  </a:cubicBezTo>
                  <a:lnTo>
                    <a:pt x="1719988" y="1262131"/>
                  </a:lnTo>
                  <a:lnTo>
                    <a:pt x="1621708" y="1432357"/>
                  </a:lnTo>
                  <a:lnTo>
                    <a:pt x="1354615" y="1351860"/>
                  </a:lnTo>
                  <a:cubicBezTo>
                    <a:pt x="1275277" y="1431687"/>
                    <a:pt x="1176108" y="1488942"/>
                    <a:pt x="1067307" y="1517738"/>
                  </a:cubicBezTo>
                  <a:lnTo>
                    <a:pt x="1003473" y="1789296"/>
                  </a:lnTo>
                  <a:lnTo>
                    <a:pt x="806912" y="1789296"/>
                  </a:lnTo>
                  <a:lnTo>
                    <a:pt x="743078" y="1517738"/>
                  </a:lnTo>
                  <a:cubicBezTo>
                    <a:pt x="634276" y="1488943"/>
                    <a:pt x="535108" y="1431688"/>
                    <a:pt x="455770" y="1351860"/>
                  </a:cubicBezTo>
                  <a:lnTo>
                    <a:pt x="188677" y="1432357"/>
                  </a:lnTo>
                  <a:lnTo>
                    <a:pt x="90397" y="1262131"/>
                  </a:lnTo>
                  <a:lnTo>
                    <a:pt x="293655" y="1071070"/>
                  </a:lnTo>
                  <a:cubicBezTo>
                    <a:pt x="264192" y="962448"/>
                    <a:pt x="264192" y="847937"/>
                    <a:pt x="293655" y="739315"/>
                  </a:cubicBezTo>
                  <a:lnTo>
                    <a:pt x="90397" y="548254"/>
                  </a:lnTo>
                  <a:lnTo>
                    <a:pt x="188677" y="378028"/>
                  </a:lnTo>
                  <a:lnTo>
                    <a:pt x="455770" y="458525"/>
                  </a:lnTo>
                  <a:cubicBezTo>
                    <a:pt x="535108" y="378698"/>
                    <a:pt x="634277" y="321443"/>
                    <a:pt x="743078" y="292647"/>
                  </a:cubicBezTo>
                  <a:lnTo>
                    <a:pt x="806912" y="21089"/>
                  </a:lnTo>
                  <a:lnTo>
                    <a:pt x="1003473" y="21089"/>
                  </a:lnTo>
                  <a:lnTo>
                    <a:pt x="1067307" y="292647"/>
                  </a:lnTo>
                  <a:cubicBezTo>
                    <a:pt x="1176109" y="321442"/>
                    <a:pt x="1275277" y="378697"/>
                    <a:pt x="1354615" y="458525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91330" tIns="494085" rIns="491330" bIns="494085" spcCol="1270" anchor="ctr"/>
            <a:lstStyle/>
            <a:p>
              <a:pPr algn="ctr" defTabSz="12446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800"/>
            </a:p>
          </p:txBody>
        </p:sp>
        <p:sp>
          <p:nvSpPr>
            <p:cNvPr id="78" name="Shape 77"/>
            <p:cNvSpPr/>
            <p:nvPr/>
          </p:nvSpPr>
          <p:spPr>
            <a:xfrm rot="18252152">
              <a:off x="6558691" y="1479953"/>
              <a:ext cx="1017150" cy="107211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TextBox 22"/>
            <p:cNvSpPr txBox="1">
              <a:spLocks noChangeArrowheads="1"/>
            </p:cNvSpPr>
            <p:nvPr/>
          </p:nvSpPr>
          <p:spPr bwMode="auto">
            <a:xfrm>
              <a:off x="6768962" y="1847775"/>
              <a:ext cx="685623" cy="333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ZA" sz="1050" b="1" dirty="0">
                  <a:solidFill>
                    <a:schemeClr val="bg1"/>
                  </a:solidFill>
                </a:rPr>
                <a:t>ECD</a:t>
              </a:r>
              <a:endParaRPr lang="en-ZA" sz="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2" name="Rectangle 81"/>
          <p:cNvSpPr/>
          <p:nvPr/>
        </p:nvSpPr>
        <p:spPr>
          <a:xfrm>
            <a:off x="4329" y="2704537"/>
            <a:ext cx="1485198" cy="13355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Where to intervene?</a:t>
            </a:r>
          </a:p>
        </p:txBody>
      </p:sp>
      <p:pic>
        <p:nvPicPr>
          <p:cNvPr id="83" name="Picture 82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  <p:sp>
        <p:nvSpPr>
          <p:cNvPr id="77" name="TextBox 1"/>
          <p:cNvSpPr txBox="1">
            <a:spLocks noChangeArrowheads="1"/>
          </p:cNvSpPr>
          <p:nvPr/>
        </p:nvSpPr>
        <p:spPr bwMode="auto">
          <a:xfrm>
            <a:off x="6129611" y="6568237"/>
            <a:ext cx="471571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ZA" sz="1100" dirty="0"/>
              <a:t>See Spaull (2015) Low Quality Education as a Poverty Trap</a:t>
            </a:r>
          </a:p>
        </p:txBody>
      </p:sp>
    </p:spTree>
    <p:extLst>
      <p:ext uri="{BB962C8B-B14F-4D97-AF65-F5344CB8AC3E}">
        <p14:creationId xmlns:p14="http://schemas.microsoft.com/office/powerpoint/2010/main" val="152070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95" grpId="0" animBg="1"/>
      <p:bldP spid="129" grpId="0" animBg="1"/>
      <p:bldP spid="128" grpId="0" animBg="1"/>
      <p:bldP spid="131" grpId="0" animBg="1"/>
      <p:bldP spid="1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7539"/>
            <a:ext cx="12192000" cy="52614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5930" y="3999966"/>
            <a:ext cx="449353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Questions &amp; comments?</a:t>
            </a:r>
          </a:p>
          <a:p>
            <a:r>
              <a:rPr lang="en-US" b="1" i="1" dirty="0">
                <a:solidFill>
                  <a:schemeClr val="bg1"/>
                </a:solidFill>
              </a:rPr>
              <a:t>Presentation available at </a:t>
            </a:r>
            <a:r>
              <a:rPr lang="en-US" b="1" i="1" dirty="0" err="1">
                <a:solidFill>
                  <a:schemeClr val="bg1"/>
                </a:solidFill>
              </a:rPr>
              <a:t>nicspaull.com</a:t>
            </a:r>
            <a:endParaRPr lang="en-US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3315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C88-6C8F-484D-AF69-578F576B1F44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37881" y="337479"/>
            <a:ext cx="11264764" cy="304623"/>
          </a:xfrm>
        </p:spPr>
        <p:txBody>
          <a:bodyPr>
            <a:noAutofit/>
          </a:bodyPr>
          <a:lstStyle/>
          <a:p>
            <a:r>
              <a:rPr lang="en-US" sz="2400" b="1" dirty="0"/>
              <a:t>Visualizing a ‘</a:t>
            </a:r>
            <a:r>
              <a:rPr lang="en-US" sz="2400" b="1" dirty="0" err="1"/>
              <a:t>good’and</a:t>
            </a:r>
            <a:r>
              <a:rPr lang="en-US" sz="2400" b="1" dirty="0"/>
              <a:t> a ‘struggling’ reader: Eye-tracking research in SA</a:t>
            </a:r>
          </a:p>
        </p:txBody>
      </p:sp>
      <p:pic>
        <p:nvPicPr>
          <p:cNvPr id="6" name="Picture 5" descr="Screen Shot 2017-03-20 at 7.02.2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63" y="2298209"/>
            <a:ext cx="4403321" cy="33024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006" y="2303218"/>
            <a:ext cx="5319097" cy="32974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81279" y="1758434"/>
            <a:ext cx="2950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Video 1</a:t>
            </a:r>
            <a:r>
              <a:rPr lang="en-US" dirty="0"/>
              <a:t>: Fluent Gr3 reader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98774" y="1758434"/>
            <a:ext cx="3360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Video 2: </a:t>
            </a:r>
            <a:r>
              <a:rPr lang="en-US" dirty="0"/>
              <a:t>Struggling Gr3 reader</a:t>
            </a:r>
          </a:p>
        </p:txBody>
      </p:sp>
      <p:pic>
        <p:nvPicPr>
          <p:cNvPr id="10" name="Picture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" y="6273618"/>
            <a:ext cx="1771154" cy="44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0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1">
      <a:dk1>
        <a:sysClr val="windowText" lastClr="000000"/>
      </a:dk1>
      <a:lt1>
        <a:sysClr val="window" lastClr="FFFFFF"/>
      </a:lt1>
      <a:dk2>
        <a:srgbClr val="32424F"/>
      </a:dk2>
      <a:lt2>
        <a:srgbClr val="C3AFCC"/>
      </a:lt2>
      <a:accent1>
        <a:srgbClr val="EC2138"/>
      </a:accent1>
      <a:accent2>
        <a:srgbClr val="FEC709"/>
      </a:accent2>
      <a:accent3>
        <a:srgbClr val="75436E"/>
      </a:accent3>
      <a:accent4>
        <a:srgbClr val="F15A24"/>
      </a:accent4>
      <a:accent5>
        <a:srgbClr val="A4CC29"/>
      </a:accent5>
      <a:accent6>
        <a:srgbClr val="118CE7"/>
      </a:accent6>
      <a:hlink>
        <a:srgbClr val="118CE7"/>
      </a:hlink>
      <a:folHlink>
        <a:srgbClr val="A4CC29"/>
      </a:folHlink>
    </a:clrScheme>
    <a:fontScheme name="Custom 2">
      <a:majorFont>
        <a:latin typeface="Roboto medium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24209</TotalTime>
  <Words>1533</Words>
  <Application>Microsoft Macintosh PowerPoint</Application>
  <PresentationFormat>Custom</PresentationFormat>
  <Paragraphs>244</Paragraphs>
  <Slides>33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does this look like in reality?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</vt:lpstr>
      <vt:lpstr>PowerPoint Presentation</vt:lpstr>
      <vt:lpstr>Funda Wande Teaching Reading for Meaning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Nic</cp:lastModifiedBy>
  <cp:revision>2588</cp:revision>
  <dcterms:created xsi:type="dcterms:W3CDTF">2014-10-04T04:19:21Z</dcterms:created>
  <dcterms:modified xsi:type="dcterms:W3CDTF">2017-07-04T09:40:41Z</dcterms:modified>
</cp:coreProperties>
</file>