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82" r:id="rId2"/>
    <p:sldId id="296" r:id="rId3"/>
    <p:sldId id="304" r:id="rId4"/>
    <p:sldId id="295" r:id="rId5"/>
    <p:sldId id="292" r:id="rId6"/>
    <p:sldId id="294" r:id="rId7"/>
    <p:sldId id="297" r:id="rId8"/>
    <p:sldId id="291" r:id="rId9"/>
    <p:sldId id="308" r:id="rId10"/>
    <p:sldId id="300" r:id="rId11"/>
    <p:sldId id="284" r:id="rId12"/>
    <p:sldId id="287" r:id="rId13"/>
    <p:sldId id="285" r:id="rId14"/>
    <p:sldId id="305" r:id="rId15"/>
    <p:sldId id="286" r:id="rId16"/>
    <p:sldId id="288" r:id="rId17"/>
    <p:sldId id="289" r:id="rId18"/>
    <p:sldId id="306" r:id="rId19"/>
    <p:sldId id="290" r:id="rId20"/>
    <p:sldId id="302" r:id="rId21"/>
    <p:sldId id="307" r:id="rId22"/>
    <p:sldId id="309" r:id="rId23"/>
    <p:sldId id="303" r:id="rId24"/>
    <p:sldId id="30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FF"/>
    <a:srgbClr val="FF0080"/>
    <a:srgbClr val="EFCA26"/>
    <a:srgbClr val="FFD722"/>
    <a:srgbClr val="00BB00"/>
    <a:srgbClr val="C40063"/>
    <a:srgbClr val="F04FFF"/>
    <a:srgbClr val="00FF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57" autoAdjust="0"/>
    <p:restoredTop sz="93338" autoAdjust="0"/>
  </p:normalViewPr>
  <p:slideViewPr>
    <p:cSldViewPr snapToGrid="0" snapToObjects="1">
      <p:cViewPr>
        <p:scale>
          <a:sx n="110" d="100"/>
          <a:sy n="110" d="100"/>
        </p:scale>
        <p:origin x="-422" y="12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paull:Dropbox:_PSPPD:Policy%20Briefs:final:REading%20policy%20brief%20PSPPD:Fig1%20and%20Fig2%20policy%20brief%20SPAUL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paull:Dropbox:AGOF:Meetings:28%20March%20funders%20meeting:prePIRLS%20reading%20graph%20(March%202017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100" b="0" i="1" baseline="0" dirty="0"/>
              <a:t>Using </a:t>
            </a:r>
            <a:r>
              <a:rPr lang="en-US" sz="1100" b="0" i="1" baseline="0" dirty="0" err="1"/>
              <a:t>prePIRLS</a:t>
            </a:r>
            <a:r>
              <a:rPr lang="en-US" sz="1100" b="0" i="1" baseline="0" dirty="0"/>
              <a:t> 2011 reading illiterate: cannot reach low benchmark. Read for meaning: reach intermediate benchmark.</a:t>
            </a:r>
            <a:endParaRPr lang="en-US" sz="1100" b="0" i="1" dirty="0"/>
          </a:p>
        </c:rich>
      </c:tx>
      <c:layout/>
      <c:overlay val="0"/>
      <c:spPr>
        <a:solidFill>
          <a:srgbClr val="F2F2F2"/>
        </a:solidFill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 1-FprePIRLS by Prov (2) '!$C$45</c:f>
              <c:strCache>
                <c:ptCount val="1"/>
                <c:pt idx="0">
                  <c:v>% Illiterate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'Fig 1-FprePIRLS by Prov (2) '!$E$46:$E$54</c:f>
                <c:numCache>
                  <c:formatCode>General</c:formatCode>
                  <c:ptCount val="9"/>
                  <c:pt idx="0">
                    <c:v>1.952748E-2</c:v>
                  </c:pt>
                  <c:pt idx="1">
                    <c:v>2.32652E-2</c:v>
                  </c:pt>
                  <c:pt idx="2">
                    <c:v>2.4088399999999999E-2</c:v>
                  </c:pt>
                  <c:pt idx="3">
                    <c:v>2.71852E-2</c:v>
                  </c:pt>
                  <c:pt idx="4">
                    <c:v>3.3182799999999998E-2</c:v>
                  </c:pt>
                  <c:pt idx="5">
                    <c:v>2.8400399999999999E-2</c:v>
                  </c:pt>
                  <c:pt idx="6">
                    <c:v>2.5186E-2</c:v>
                  </c:pt>
                  <c:pt idx="8">
                    <c:v>9.6314399999999998E-3</c:v>
                  </c:pt>
                </c:numCache>
              </c:numRef>
            </c:plus>
            <c:minus>
              <c:numRef>
                <c:f>'Fig 1-FprePIRLS by Prov (2) '!$E$46:$E$54</c:f>
                <c:numCache>
                  <c:formatCode>General</c:formatCode>
                  <c:ptCount val="9"/>
                  <c:pt idx="0">
                    <c:v>1.952748E-2</c:v>
                  </c:pt>
                  <c:pt idx="1">
                    <c:v>2.32652E-2</c:v>
                  </c:pt>
                  <c:pt idx="2">
                    <c:v>2.4088399999999999E-2</c:v>
                  </c:pt>
                  <c:pt idx="3">
                    <c:v>2.71852E-2</c:v>
                  </c:pt>
                  <c:pt idx="4">
                    <c:v>3.3182799999999998E-2</c:v>
                  </c:pt>
                  <c:pt idx="5">
                    <c:v>2.8400399999999999E-2</c:v>
                  </c:pt>
                  <c:pt idx="6">
                    <c:v>2.5186E-2</c:v>
                  </c:pt>
                  <c:pt idx="8">
                    <c:v>9.6314399999999998E-3</c:v>
                  </c:pt>
                </c:numCache>
              </c:numRef>
            </c:minus>
          </c:errBars>
          <c:cat>
            <c:strRef>
              <c:f>'Fig 1-FprePIRLS by Prov (2) '!$A$46:$A$54</c:f>
              <c:strCache>
                <c:ptCount val="9"/>
                <c:pt idx="0">
                  <c:v>Western Cape</c:v>
                </c:pt>
                <c:pt idx="1">
                  <c:v>Gauteng</c:v>
                </c:pt>
                <c:pt idx="2">
                  <c:v>KwaZulu-Natal</c:v>
                </c:pt>
                <c:pt idx="3">
                  <c:v>Eastern Cape</c:v>
                </c:pt>
                <c:pt idx="4">
                  <c:v>Mpumalanga</c:v>
                </c:pt>
                <c:pt idx="5">
                  <c:v>North West</c:v>
                </c:pt>
                <c:pt idx="6">
                  <c:v>Limpopo</c:v>
                </c:pt>
                <c:pt idx="8">
                  <c:v>South Africa</c:v>
                </c:pt>
              </c:strCache>
            </c:strRef>
          </c:cat>
          <c:val>
            <c:numRef>
              <c:f>'Fig 1-FprePIRLS by Prov (2) '!$C$46:$C$54</c:f>
              <c:numCache>
                <c:formatCode>0%</c:formatCode>
                <c:ptCount val="9"/>
                <c:pt idx="0">
                  <c:v>0.1108</c:v>
                </c:pt>
                <c:pt idx="1">
                  <c:v>0.21390000000000001</c:v>
                </c:pt>
                <c:pt idx="2">
                  <c:v>0.255</c:v>
                </c:pt>
                <c:pt idx="3">
                  <c:v>0.318</c:v>
                </c:pt>
                <c:pt idx="4">
                  <c:v>0.32419999999999999</c:v>
                </c:pt>
                <c:pt idx="5">
                  <c:v>0.28820000000000001</c:v>
                </c:pt>
                <c:pt idx="6">
                  <c:v>0.50219999999999998</c:v>
                </c:pt>
                <c:pt idx="8">
                  <c:v>0.2878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CE-4B4B-BA5C-53E1762E003D}"/>
            </c:ext>
          </c:extLst>
        </c:ser>
        <c:ser>
          <c:idx val="1"/>
          <c:order val="1"/>
          <c:tx>
            <c:strRef>
              <c:f>'Fig 1-FprePIRLS by Prov (2) '!$F$45</c:f>
              <c:strCache>
                <c:ptCount val="1"/>
                <c:pt idx="0">
                  <c:v>% Cannot read for meaning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8"/>
              <c:layout>
                <c:manualLayout>
                  <c:x val="-3.4722222222222199E-3"/>
                  <c:y val="-2.14332057624406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rgbClr val="C00000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DCE-4B4B-BA5C-53E1762E003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'Fig 1-FprePIRLS by Prov (2) '!$H$46:$H$54</c:f>
                <c:numCache>
                  <c:formatCode>General</c:formatCode>
                  <c:ptCount val="9"/>
                  <c:pt idx="0">
                    <c:v>2.8772800000000001E-2</c:v>
                  </c:pt>
                  <c:pt idx="1">
                    <c:v>2.9086399999999998E-2</c:v>
                  </c:pt>
                  <c:pt idx="2">
                    <c:v>2.75772E-2</c:v>
                  </c:pt>
                  <c:pt idx="3">
                    <c:v>2.91452E-2</c:v>
                  </c:pt>
                  <c:pt idx="4">
                    <c:v>3.3398400000000002E-2</c:v>
                  </c:pt>
                  <c:pt idx="5">
                    <c:v>3.2261600000000001E-2</c:v>
                  </c:pt>
                  <c:pt idx="6">
                    <c:v>1.920212E-2</c:v>
                  </c:pt>
                  <c:pt idx="8">
                    <c:v>1.0548719999999999E-2</c:v>
                  </c:pt>
                </c:numCache>
              </c:numRef>
            </c:plus>
            <c:minus>
              <c:numRef>
                <c:f>'Fig 1-FprePIRLS by Prov (2) '!$H$46:$H$54</c:f>
                <c:numCache>
                  <c:formatCode>General</c:formatCode>
                  <c:ptCount val="9"/>
                  <c:pt idx="0">
                    <c:v>2.8772800000000001E-2</c:v>
                  </c:pt>
                  <c:pt idx="1">
                    <c:v>2.9086399999999998E-2</c:v>
                  </c:pt>
                  <c:pt idx="2">
                    <c:v>2.75772E-2</c:v>
                  </c:pt>
                  <c:pt idx="3">
                    <c:v>2.91452E-2</c:v>
                  </c:pt>
                  <c:pt idx="4">
                    <c:v>3.3398400000000002E-2</c:v>
                  </c:pt>
                  <c:pt idx="5">
                    <c:v>3.2261600000000001E-2</c:v>
                  </c:pt>
                  <c:pt idx="6">
                    <c:v>1.920212E-2</c:v>
                  </c:pt>
                  <c:pt idx="8">
                    <c:v>1.0548719999999999E-2</c:v>
                  </c:pt>
                </c:numCache>
              </c:numRef>
            </c:minus>
          </c:errBars>
          <c:cat>
            <c:strRef>
              <c:f>'Fig 1-FprePIRLS by Prov (2) '!$A$46:$A$54</c:f>
              <c:strCache>
                <c:ptCount val="9"/>
                <c:pt idx="0">
                  <c:v>Western Cape</c:v>
                </c:pt>
                <c:pt idx="1">
                  <c:v>Gauteng</c:v>
                </c:pt>
                <c:pt idx="2">
                  <c:v>KwaZulu-Natal</c:v>
                </c:pt>
                <c:pt idx="3">
                  <c:v>Eastern Cape</c:v>
                </c:pt>
                <c:pt idx="4">
                  <c:v>Mpumalanga</c:v>
                </c:pt>
                <c:pt idx="5">
                  <c:v>North West</c:v>
                </c:pt>
                <c:pt idx="6">
                  <c:v>Limpopo</c:v>
                </c:pt>
                <c:pt idx="8">
                  <c:v>South Africa</c:v>
                </c:pt>
              </c:strCache>
            </c:strRef>
          </c:cat>
          <c:val>
            <c:numRef>
              <c:f>'Fig 1-FprePIRLS by Prov (2) '!$F$46:$F$54</c:f>
              <c:numCache>
                <c:formatCode>0%</c:formatCode>
                <c:ptCount val="9"/>
                <c:pt idx="0">
                  <c:v>0.27400000000000002</c:v>
                </c:pt>
                <c:pt idx="1">
                  <c:v>0.44379999999999997</c:v>
                </c:pt>
                <c:pt idx="2">
                  <c:v>0.57399999999999995</c:v>
                </c:pt>
                <c:pt idx="3">
                  <c:v>0.59970000000000001</c:v>
                </c:pt>
                <c:pt idx="4">
                  <c:v>0.63449999999999995</c:v>
                </c:pt>
                <c:pt idx="5">
                  <c:v>0.66390000000000005</c:v>
                </c:pt>
                <c:pt idx="6">
                  <c:v>0.83279999999999998</c:v>
                </c:pt>
                <c:pt idx="8">
                  <c:v>0.58350000000000002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DCE-4B4B-BA5C-53E1762E0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131648"/>
        <c:axId val="173133184"/>
      </c:barChart>
      <c:catAx>
        <c:axId val="173131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3133184"/>
        <c:crosses val="autoZero"/>
        <c:auto val="1"/>
        <c:lblAlgn val="ctr"/>
        <c:lblOffset val="100"/>
        <c:noMultiLvlLbl val="0"/>
      </c:catAx>
      <c:valAx>
        <c:axId val="1731331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73131648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A8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Sheet1!$B$46:$B$66</c:f>
              <c:strCache>
                <c:ptCount val="2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2nd-wealthiest 5% schools</c:v>
                </c:pt>
                <c:pt idx="20">
                  <c:v>Wealthiest 5% schools</c:v>
                </c:pt>
              </c:strCache>
            </c:strRef>
          </c:cat>
          <c:val>
            <c:numRef>
              <c:f>Sheet1!$C$46:$C$66</c:f>
              <c:numCache>
                <c:formatCode>0%</c:formatCode>
                <c:ptCount val="21"/>
                <c:pt idx="0">
                  <c:v>0.72199999999999998</c:v>
                </c:pt>
                <c:pt idx="1">
                  <c:v>0.76939999999999997</c:v>
                </c:pt>
                <c:pt idx="2">
                  <c:v>0.77959999999999996</c:v>
                </c:pt>
                <c:pt idx="3">
                  <c:v>0.70140000000000002</c:v>
                </c:pt>
                <c:pt idx="4">
                  <c:v>0.77139999999999997</c:v>
                </c:pt>
                <c:pt idx="5">
                  <c:v>0.57410000000000005</c:v>
                </c:pt>
                <c:pt idx="6">
                  <c:v>0.72240000000000004</c:v>
                </c:pt>
                <c:pt idx="7">
                  <c:v>0.82920000000000005</c:v>
                </c:pt>
                <c:pt idx="8">
                  <c:v>0.76549999999999996</c:v>
                </c:pt>
                <c:pt idx="9">
                  <c:v>0.74019999999999997</c:v>
                </c:pt>
                <c:pt idx="10">
                  <c:v>0.55410000000000004</c:v>
                </c:pt>
                <c:pt idx="11">
                  <c:v>0.57379999999999998</c:v>
                </c:pt>
                <c:pt idx="12">
                  <c:v>0.72970000000000002</c:v>
                </c:pt>
                <c:pt idx="13">
                  <c:v>0.68530000000000002</c:v>
                </c:pt>
                <c:pt idx="14">
                  <c:v>0.59930000000000005</c:v>
                </c:pt>
                <c:pt idx="15">
                  <c:v>0.55840000000000001</c:v>
                </c:pt>
                <c:pt idx="17">
                  <c:v>0.30409999999999998</c:v>
                </c:pt>
                <c:pt idx="18">
                  <c:v>0.43659999999999999</c:v>
                </c:pt>
                <c:pt idx="19">
                  <c:v>0.20330000000000001</c:v>
                </c:pt>
                <c:pt idx="20">
                  <c:v>3.15E-2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9D-4D15-8126-192C098B62E4}"/>
            </c:ext>
          </c:extLst>
        </c:ser>
        <c:ser>
          <c:idx val="1"/>
          <c:order val="1"/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Sheet1!$B$46:$B$66</c:f>
              <c:strCache>
                <c:ptCount val="2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2nd-wealthiest 5% schools</c:v>
                </c:pt>
                <c:pt idx="20">
                  <c:v>Wealthiest 5% schools</c:v>
                </c:pt>
              </c:strCache>
            </c:strRef>
          </c:cat>
          <c:val>
            <c:numRef>
              <c:f>Sheet1!$D$46:$D$66</c:f>
              <c:numCache>
                <c:formatCode>0%</c:formatCode>
                <c:ptCount val="21"/>
                <c:pt idx="0">
                  <c:v>0.19289999999999999</c:v>
                </c:pt>
                <c:pt idx="1">
                  <c:v>0.15809999999999999</c:v>
                </c:pt>
                <c:pt idx="2">
                  <c:v>0.18709999999999999</c:v>
                </c:pt>
                <c:pt idx="3">
                  <c:v>0.249</c:v>
                </c:pt>
                <c:pt idx="4">
                  <c:v>0.1837</c:v>
                </c:pt>
                <c:pt idx="5">
                  <c:v>0.3301</c:v>
                </c:pt>
                <c:pt idx="6">
                  <c:v>0.21740000000000001</c:v>
                </c:pt>
                <c:pt idx="7">
                  <c:v>0.15939999999999999</c:v>
                </c:pt>
                <c:pt idx="8">
                  <c:v>0.19939999999999999</c:v>
                </c:pt>
                <c:pt idx="9">
                  <c:v>0.19009999999999999</c:v>
                </c:pt>
                <c:pt idx="10">
                  <c:v>0.33079999999999998</c:v>
                </c:pt>
                <c:pt idx="11">
                  <c:v>0.30059999999999998</c:v>
                </c:pt>
                <c:pt idx="12">
                  <c:v>0.22939999999999999</c:v>
                </c:pt>
                <c:pt idx="13">
                  <c:v>0.26350000000000001</c:v>
                </c:pt>
                <c:pt idx="14">
                  <c:v>0.30530000000000002</c:v>
                </c:pt>
                <c:pt idx="15">
                  <c:v>0.28139999999999998</c:v>
                </c:pt>
                <c:pt idx="17">
                  <c:v>0.30480000000000002</c:v>
                </c:pt>
                <c:pt idx="18">
                  <c:v>0.2394</c:v>
                </c:pt>
                <c:pt idx="19">
                  <c:v>0.30790000000000001</c:v>
                </c:pt>
                <c:pt idx="20">
                  <c:v>0.1069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79D-4D15-8126-192C098B62E4}"/>
            </c:ext>
          </c:extLst>
        </c:ser>
        <c:ser>
          <c:idx val="2"/>
          <c:order val="2"/>
          <c:spPr>
            <a:solidFill>
              <a:srgbClr val="3366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Sheet1!$B$46:$B$66</c:f>
              <c:strCache>
                <c:ptCount val="2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2nd-wealthiest 5% schools</c:v>
                </c:pt>
                <c:pt idx="20">
                  <c:v>Wealthiest 5% schools</c:v>
                </c:pt>
              </c:strCache>
            </c:strRef>
          </c:cat>
          <c:val>
            <c:numRef>
              <c:f>Sheet1!$E$46:$E$66</c:f>
              <c:numCache>
                <c:formatCode>0%</c:formatCode>
                <c:ptCount val="21"/>
                <c:pt idx="0">
                  <c:v>6.7500000000000004E-2</c:v>
                </c:pt>
                <c:pt idx="1">
                  <c:v>6.7500000000000004E-2</c:v>
                </c:pt>
                <c:pt idx="2">
                  <c:v>3.3300000000000003E-2</c:v>
                </c:pt>
                <c:pt idx="3">
                  <c:v>4.9500000000000002E-2</c:v>
                </c:pt>
                <c:pt idx="4">
                  <c:v>4.4600000000000001E-2</c:v>
                </c:pt>
                <c:pt idx="5">
                  <c:v>8.5599999999999996E-2</c:v>
                </c:pt>
                <c:pt idx="6">
                  <c:v>5.4100000000000002E-2</c:v>
                </c:pt>
                <c:pt idx="7">
                  <c:v>1.14E-2</c:v>
                </c:pt>
                <c:pt idx="8">
                  <c:v>3.5099999999999999E-2</c:v>
                </c:pt>
                <c:pt idx="9">
                  <c:v>6.4600000000000005E-2</c:v>
                </c:pt>
                <c:pt idx="10">
                  <c:v>0.1056</c:v>
                </c:pt>
                <c:pt idx="11">
                  <c:v>0.12520000000000001</c:v>
                </c:pt>
                <c:pt idx="12">
                  <c:v>3.9399999999999998E-2</c:v>
                </c:pt>
                <c:pt idx="13">
                  <c:v>3.8399999999999997E-2</c:v>
                </c:pt>
                <c:pt idx="14">
                  <c:v>9.5399999999999999E-2</c:v>
                </c:pt>
                <c:pt idx="15">
                  <c:v>0.1303</c:v>
                </c:pt>
                <c:pt idx="17">
                  <c:v>0.26629999999999998</c:v>
                </c:pt>
                <c:pt idx="18">
                  <c:v>0.2195</c:v>
                </c:pt>
                <c:pt idx="19">
                  <c:v>0.32519999999999999</c:v>
                </c:pt>
                <c:pt idx="20">
                  <c:v>0.3911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79D-4D15-8126-192C098B62E4}"/>
            </c:ext>
          </c:extLst>
        </c:ser>
        <c:ser>
          <c:idx val="3"/>
          <c:order val="3"/>
          <c:spPr>
            <a:solidFill>
              <a:srgbClr val="00009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Sheet1!$B$46:$B$66</c:f>
              <c:strCache>
                <c:ptCount val="2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2nd-wealthiest 5% schools</c:v>
                </c:pt>
                <c:pt idx="20">
                  <c:v>Wealthiest 5% schools</c:v>
                </c:pt>
              </c:strCache>
            </c:strRef>
          </c:cat>
          <c:val>
            <c:numRef>
              <c:f>Sheet1!$F$46:$F$66</c:f>
              <c:numCache>
                <c:formatCode>0%</c:formatCode>
                <c:ptCount val="21"/>
                <c:pt idx="0">
                  <c:v>1.7600000000000001E-2</c:v>
                </c:pt>
                <c:pt idx="1">
                  <c:v>5.0000000000000001E-3</c:v>
                </c:pt>
                <c:pt idx="2">
                  <c:v>0</c:v>
                </c:pt>
                <c:pt idx="3">
                  <c:v>0</c:v>
                </c:pt>
                <c:pt idx="4">
                  <c:v>2.9999999999999997E-4</c:v>
                </c:pt>
                <c:pt idx="5">
                  <c:v>1.0200000000000001E-2</c:v>
                </c:pt>
                <c:pt idx="6">
                  <c:v>6.1000000000000004E-3</c:v>
                </c:pt>
                <c:pt idx="7">
                  <c:v>0</c:v>
                </c:pt>
                <c:pt idx="8">
                  <c:v>0</c:v>
                </c:pt>
                <c:pt idx="9">
                  <c:v>5.1000000000000004E-3</c:v>
                </c:pt>
                <c:pt idx="10">
                  <c:v>9.4000000000000004E-3</c:v>
                </c:pt>
                <c:pt idx="11">
                  <c:v>4.0000000000000002E-4</c:v>
                </c:pt>
                <c:pt idx="12">
                  <c:v>1.5E-3</c:v>
                </c:pt>
                <c:pt idx="13">
                  <c:v>1.2699999999999999E-2</c:v>
                </c:pt>
                <c:pt idx="14">
                  <c:v>0</c:v>
                </c:pt>
                <c:pt idx="15">
                  <c:v>2.98E-2</c:v>
                </c:pt>
                <c:pt idx="17">
                  <c:v>0.12470000000000001</c:v>
                </c:pt>
                <c:pt idx="18">
                  <c:v>0.10440000000000001</c:v>
                </c:pt>
                <c:pt idx="19">
                  <c:v>0.1636</c:v>
                </c:pt>
                <c:pt idx="20">
                  <c:v>0.47049999999999997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79D-4D15-8126-192C098B6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"/>
        <c:overlap val="100"/>
        <c:axId val="173960192"/>
        <c:axId val="173974272"/>
      </c:barChart>
      <c:catAx>
        <c:axId val="173960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en-US"/>
          </a:p>
        </c:txPr>
        <c:crossAx val="173974272"/>
        <c:crosses val="autoZero"/>
        <c:auto val="1"/>
        <c:lblAlgn val="ctr"/>
        <c:lblOffset val="100"/>
        <c:noMultiLvlLbl val="0"/>
      </c:catAx>
      <c:valAx>
        <c:axId val="173974272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73960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DD1406-C94A-4318-96A5-8E967C2B7548}" type="doc">
      <dgm:prSet loTypeId="urn:microsoft.com/office/officeart/2005/8/layout/orgChart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10A6F28-5591-4609-BBD3-E176783BE4CE}">
      <dgm:prSet phldrT="[Text]" custT="1"/>
      <dgm:spPr>
        <a:solidFill>
          <a:srgbClr val="0096FF"/>
        </a:solidFill>
      </dgm:spPr>
      <dgm:t>
        <a:bodyPr/>
        <a:lstStyle/>
        <a:p>
          <a:r>
            <a:rPr lang="en-ZA" sz="2000" b="1">
              <a:solidFill>
                <a:sysClr val="windowText" lastClr="000000"/>
              </a:solidFill>
            </a:rPr>
            <a:t>Southern Bantu language family in South Africa</a:t>
          </a:r>
          <a:endParaRPr lang="en-US" sz="2000" b="1">
            <a:solidFill>
              <a:sysClr val="windowText" lastClr="000000"/>
            </a:solidFill>
          </a:endParaRPr>
        </a:p>
      </dgm:t>
    </dgm:pt>
    <dgm:pt modelId="{DAF9D33A-86D6-4CA9-A1EB-0F56699376D3}" type="parTrans" cxnId="{240696D4-F670-49B9-AAAB-0722A4146C8C}">
      <dgm:prSet/>
      <dgm:spPr/>
      <dgm:t>
        <a:bodyPr/>
        <a:lstStyle/>
        <a:p>
          <a:endParaRPr lang="en-US" sz="3600"/>
        </a:p>
      </dgm:t>
    </dgm:pt>
    <dgm:pt modelId="{3554AD7A-495D-4828-B821-4D5051139F28}" type="sibTrans" cxnId="{240696D4-F670-49B9-AAAB-0722A4146C8C}">
      <dgm:prSet/>
      <dgm:spPr/>
      <dgm:t>
        <a:bodyPr/>
        <a:lstStyle/>
        <a:p>
          <a:endParaRPr lang="en-US" sz="3600"/>
        </a:p>
      </dgm:t>
    </dgm:pt>
    <dgm:pt modelId="{E363EA84-4FC9-46F7-BF05-31CC0324248C}">
      <dgm:prSet phldrT="[Text]" custT="1"/>
      <dgm:spPr>
        <a:solidFill>
          <a:srgbClr val="0096F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 dirty="0">
              <a:solidFill>
                <a:sysClr val="windowText" lastClr="000000"/>
              </a:solidFill>
            </a:rPr>
            <a:t>Nguni language family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i="0" dirty="0">
              <a:solidFill>
                <a:sysClr val="windowText" lastClr="000000"/>
              </a:solidFill>
            </a:rPr>
            <a:t>(Conjunctive orthography)</a:t>
          </a:r>
          <a:endParaRPr lang="en-US" sz="1600" b="1" dirty="0">
            <a:solidFill>
              <a:sysClr val="windowText" lastClr="000000"/>
            </a:solidFill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i="1" dirty="0">
              <a:solidFill>
                <a:sysClr val="windowText" lastClr="000000"/>
              </a:solidFill>
              <a:highlight>
                <a:srgbClr val="FFFF00"/>
              </a:highlight>
            </a:rPr>
            <a:t>isiZulu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i="1" dirty="0">
              <a:solidFill>
                <a:sysClr val="windowText" lastClr="000000"/>
              </a:solidFill>
            </a:rPr>
            <a:t>isiXhosa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i="1" dirty="0" err="1">
              <a:solidFill>
                <a:sysClr val="windowText" lastClr="000000"/>
              </a:solidFill>
            </a:rPr>
            <a:t>Siswati</a:t>
          </a:r>
          <a:endParaRPr lang="en-US" sz="1600" b="0" i="1" dirty="0">
            <a:solidFill>
              <a:sysClr val="windowText" lastClr="000000"/>
            </a:solidFill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i="1" dirty="0">
              <a:solidFill>
                <a:sysClr val="windowText" lastClr="000000"/>
              </a:solidFill>
            </a:rPr>
            <a:t>isiNdebele</a:t>
          </a:r>
          <a:endParaRPr lang="en-US" sz="1600" b="0" i="0" dirty="0">
            <a:solidFill>
              <a:sysClr val="windowText" lastClr="000000"/>
            </a:solidFill>
          </a:endParaRPr>
        </a:p>
      </dgm:t>
    </dgm:pt>
    <dgm:pt modelId="{8FBE430A-EE38-402B-B672-075F913D3ACA}" type="parTrans" cxnId="{BCA3DEF9-60B6-4B1F-820F-DB2CA1ECB0C6}">
      <dgm:prSet/>
      <dgm:spPr/>
      <dgm:t>
        <a:bodyPr/>
        <a:lstStyle/>
        <a:p>
          <a:endParaRPr lang="en-US" sz="3600"/>
        </a:p>
      </dgm:t>
    </dgm:pt>
    <dgm:pt modelId="{288A017D-2715-4173-B01F-8729BEFEE74A}" type="sibTrans" cxnId="{BCA3DEF9-60B6-4B1F-820F-DB2CA1ECB0C6}">
      <dgm:prSet/>
      <dgm:spPr/>
      <dgm:t>
        <a:bodyPr/>
        <a:lstStyle/>
        <a:p>
          <a:endParaRPr lang="en-US" sz="3600"/>
        </a:p>
      </dgm:t>
    </dgm:pt>
    <dgm:pt modelId="{672164BF-1295-4FEB-A6FA-9914DEA7D044}">
      <dgm:prSet phldrT="[Text]" custT="1"/>
      <dgm:spPr>
        <a:solidFill>
          <a:srgbClr val="0096F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 dirty="0">
              <a:solidFill>
                <a:sysClr val="windowText" lastClr="000000"/>
              </a:solidFill>
            </a:rPr>
            <a:t>Sotho language family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dirty="0">
              <a:solidFill>
                <a:sysClr val="windowText" lastClr="000000"/>
              </a:solidFill>
            </a:rPr>
            <a:t>(disjunctive </a:t>
          </a:r>
          <a:r>
            <a:rPr lang="en-US" sz="1600" b="0" dirty="0" err="1">
              <a:solidFill>
                <a:sysClr val="windowText" lastClr="000000"/>
              </a:solidFill>
            </a:rPr>
            <a:t>orthograhy</a:t>
          </a:r>
          <a:r>
            <a:rPr lang="en-US" sz="1600" b="0" dirty="0">
              <a:solidFill>
                <a:sysClr val="windowText" lastClr="000000"/>
              </a:solidFill>
            </a:rPr>
            <a:t>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i="1" dirty="0">
              <a:solidFill>
                <a:sysClr val="windowText" lastClr="000000"/>
              </a:solidFill>
              <a:highlight>
                <a:srgbClr val="FFFF00"/>
              </a:highlight>
            </a:rPr>
            <a:t>Northern Sotho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i="1" dirty="0">
              <a:solidFill>
                <a:sysClr val="windowText" lastClr="000000"/>
              </a:solidFill>
            </a:rPr>
            <a:t>Southern Sotho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i="1" dirty="0">
              <a:solidFill>
                <a:sysClr val="windowText" lastClr="000000"/>
              </a:solidFill>
            </a:rPr>
            <a:t>Setswana</a:t>
          </a:r>
        </a:p>
      </dgm:t>
    </dgm:pt>
    <dgm:pt modelId="{F8A8E833-CFFE-41DD-879E-86FBD495E994}" type="parTrans" cxnId="{F41BCFF7-579E-4B55-B5D8-28053A282A16}">
      <dgm:prSet/>
      <dgm:spPr/>
      <dgm:t>
        <a:bodyPr/>
        <a:lstStyle/>
        <a:p>
          <a:endParaRPr lang="en-US" sz="3600"/>
        </a:p>
      </dgm:t>
    </dgm:pt>
    <dgm:pt modelId="{5C352239-E6E6-45DB-AAE5-805B09BAD9CD}" type="sibTrans" cxnId="{F41BCFF7-579E-4B55-B5D8-28053A282A16}">
      <dgm:prSet/>
      <dgm:spPr/>
      <dgm:t>
        <a:bodyPr/>
        <a:lstStyle/>
        <a:p>
          <a:endParaRPr lang="en-US" sz="3600"/>
        </a:p>
      </dgm:t>
    </dgm:pt>
    <dgm:pt modelId="{810C518F-6420-4F52-B802-73B6E82261CA}">
      <dgm:prSet phldrT="[Text]" custT="1"/>
      <dgm:spPr>
        <a:solidFill>
          <a:srgbClr val="0096F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>
              <a:solidFill>
                <a:sysClr val="windowText" lastClr="000000"/>
              </a:solidFill>
            </a:rPr>
            <a:t>Minority languages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>
              <a:solidFill>
                <a:sysClr val="windowText" lastClr="000000"/>
              </a:solidFill>
            </a:rPr>
            <a:t>(Mainly disjunctive orthogrphy)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i="1">
              <a:solidFill>
                <a:sysClr val="windowText" lastClr="000000"/>
              </a:solidFill>
            </a:rPr>
            <a:t>Tshivenda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i="1">
              <a:solidFill>
                <a:sysClr val="windowText" lastClr="000000"/>
              </a:solidFill>
              <a:highlight>
                <a:srgbClr val="FFFF00"/>
              </a:highlight>
            </a:rPr>
            <a:t>Xitsonga</a:t>
          </a:r>
        </a:p>
      </dgm:t>
    </dgm:pt>
    <dgm:pt modelId="{889FFAE9-CD14-4F3A-A302-E486770A44F6}" type="parTrans" cxnId="{88CEE51F-C860-4014-8C94-CBBF56FD144F}">
      <dgm:prSet/>
      <dgm:spPr/>
      <dgm:t>
        <a:bodyPr/>
        <a:lstStyle/>
        <a:p>
          <a:endParaRPr lang="en-US" sz="3600"/>
        </a:p>
      </dgm:t>
    </dgm:pt>
    <dgm:pt modelId="{50ACB119-A5B2-4E7A-B98B-18EB37CEFCA8}" type="sibTrans" cxnId="{88CEE51F-C860-4014-8C94-CBBF56FD144F}">
      <dgm:prSet/>
      <dgm:spPr/>
      <dgm:t>
        <a:bodyPr/>
        <a:lstStyle/>
        <a:p>
          <a:endParaRPr lang="en-US" sz="3600"/>
        </a:p>
      </dgm:t>
    </dgm:pt>
    <dgm:pt modelId="{AD0F603B-5246-411F-93B0-2B1BC2D44CB5}" type="pres">
      <dgm:prSet presAssocID="{C5DD1406-C94A-4318-96A5-8E967C2B754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611FF48-ED5B-414C-BBE9-187974F0C088}" type="pres">
      <dgm:prSet presAssocID="{F10A6F28-5591-4609-BBD3-E176783BE4CE}" presName="hierRoot1" presStyleCnt="0">
        <dgm:presLayoutVars>
          <dgm:hierBranch val="init"/>
        </dgm:presLayoutVars>
      </dgm:prSet>
      <dgm:spPr/>
    </dgm:pt>
    <dgm:pt modelId="{D487B19D-BA3C-421E-867B-AC264D6E0DD7}" type="pres">
      <dgm:prSet presAssocID="{F10A6F28-5591-4609-BBD3-E176783BE4CE}" presName="rootComposite1" presStyleCnt="0"/>
      <dgm:spPr/>
    </dgm:pt>
    <dgm:pt modelId="{7E5EC729-1DF9-4963-8375-D8B15F9A7054}" type="pres">
      <dgm:prSet presAssocID="{F10A6F28-5591-4609-BBD3-E176783BE4CE}" presName="rootText1" presStyleLbl="node0" presStyleIdx="0" presStyleCnt="1" custScaleX="1365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57407D-C785-4E2F-B0D3-73833F8DDCAC}" type="pres">
      <dgm:prSet presAssocID="{F10A6F28-5591-4609-BBD3-E176783BE4C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56797B2-BB3C-43C4-A30D-52FE79CF0AE5}" type="pres">
      <dgm:prSet presAssocID="{F10A6F28-5591-4609-BBD3-E176783BE4CE}" presName="hierChild2" presStyleCnt="0"/>
      <dgm:spPr/>
    </dgm:pt>
    <dgm:pt modelId="{43206321-4BCD-41EC-877D-0A87C6AC804C}" type="pres">
      <dgm:prSet presAssocID="{8FBE430A-EE38-402B-B672-075F913D3AC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F280E8A2-F97B-4CA2-8398-9201EC775CD2}" type="pres">
      <dgm:prSet presAssocID="{E363EA84-4FC9-46F7-BF05-31CC0324248C}" presName="hierRoot2" presStyleCnt="0">
        <dgm:presLayoutVars>
          <dgm:hierBranch val="init"/>
        </dgm:presLayoutVars>
      </dgm:prSet>
      <dgm:spPr/>
    </dgm:pt>
    <dgm:pt modelId="{A6BF6DB8-BC86-4370-8FEE-243511E32093}" type="pres">
      <dgm:prSet presAssocID="{E363EA84-4FC9-46F7-BF05-31CC0324248C}" presName="rootComposite" presStyleCnt="0"/>
      <dgm:spPr/>
    </dgm:pt>
    <dgm:pt modelId="{981CDB38-EF4C-4054-9A7B-5828B73F295E}" type="pres">
      <dgm:prSet presAssocID="{E363EA84-4FC9-46F7-BF05-31CC0324248C}" presName="rootText" presStyleLbl="node2" presStyleIdx="0" presStyleCnt="3" custScaleY="1466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6F3521-5509-4742-931E-13EAD8A158BE}" type="pres">
      <dgm:prSet presAssocID="{E363EA84-4FC9-46F7-BF05-31CC0324248C}" presName="rootConnector" presStyleLbl="node2" presStyleIdx="0" presStyleCnt="3"/>
      <dgm:spPr/>
      <dgm:t>
        <a:bodyPr/>
        <a:lstStyle/>
        <a:p>
          <a:endParaRPr lang="en-US"/>
        </a:p>
      </dgm:t>
    </dgm:pt>
    <dgm:pt modelId="{A90DFE96-3D19-4DE0-886B-E1FA61B28592}" type="pres">
      <dgm:prSet presAssocID="{E363EA84-4FC9-46F7-BF05-31CC0324248C}" presName="hierChild4" presStyleCnt="0"/>
      <dgm:spPr/>
    </dgm:pt>
    <dgm:pt modelId="{B696BCC7-79B1-48A0-8D91-FFBF8919302F}" type="pres">
      <dgm:prSet presAssocID="{E363EA84-4FC9-46F7-BF05-31CC0324248C}" presName="hierChild5" presStyleCnt="0"/>
      <dgm:spPr/>
    </dgm:pt>
    <dgm:pt modelId="{7F50CC5F-3933-4D47-949C-701788821FB0}" type="pres">
      <dgm:prSet presAssocID="{F8A8E833-CFFE-41DD-879E-86FBD495E994}" presName="Name37" presStyleLbl="parChTrans1D2" presStyleIdx="1" presStyleCnt="3"/>
      <dgm:spPr/>
      <dgm:t>
        <a:bodyPr/>
        <a:lstStyle/>
        <a:p>
          <a:endParaRPr lang="en-US"/>
        </a:p>
      </dgm:t>
    </dgm:pt>
    <dgm:pt modelId="{7CDBC970-06FD-4135-BF1A-0184CD894446}" type="pres">
      <dgm:prSet presAssocID="{672164BF-1295-4FEB-A6FA-9914DEA7D044}" presName="hierRoot2" presStyleCnt="0">
        <dgm:presLayoutVars>
          <dgm:hierBranch val="init"/>
        </dgm:presLayoutVars>
      </dgm:prSet>
      <dgm:spPr/>
    </dgm:pt>
    <dgm:pt modelId="{AB09CD0E-3A2B-4EE9-BFAF-BB92FD535CF1}" type="pres">
      <dgm:prSet presAssocID="{672164BF-1295-4FEB-A6FA-9914DEA7D044}" presName="rootComposite" presStyleCnt="0"/>
      <dgm:spPr/>
    </dgm:pt>
    <dgm:pt modelId="{DBF83C16-0268-46B9-9EA8-26D7037FDA9B}" type="pres">
      <dgm:prSet presAssocID="{672164BF-1295-4FEB-A6FA-9914DEA7D044}" presName="rootText" presStyleLbl="node2" presStyleIdx="1" presStyleCnt="3" custScaleY="128661" custLinFactNeighborY="-37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09ACE9-D82B-4324-A772-1783DFEAB899}" type="pres">
      <dgm:prSet presAssocID="{672164BF-1295-4FEB-A6FA-9914DEA7D044}" presName="rootConnector" presStyleLbl="node2" presStyleIdx="1" presStyleCnt="3"/>
      <dgm:spPr/>
      <dgm:t>
        <a:bodyPr/>
        <a:lstStyle/>
        <a:p>
          <a:endParaRPr lang="en-US"/>
        </a:p>
      </dgm:t>
    </dgm:pt>
    <dgm:pt modelId="{CEDD3CFE-2B67-4311-88A3-6576AE4CF642}" type="pres">
      <dgm:prSet presAssocID="{672164BF-1295-4FEB-A6FA-9914DEA7D044}" presName="hierChild4" presStyleCnt="0"/>
      <dgm:spPr/>
    </dgm:pt>
    <dgm:pt modelId="{C13866DC-6E9C-49FE-B500-0347CDD0EA69}" type="pres">
      <dgm:prSet presAssocID="{672164BF-1295-4FEB-A6FA-9914DEA7D044}" presName="hierChild5" presStyleCnt="0"/>
      <dgm:spPr/>
    </dgm:pt>
    <dgm:pt modelId="{60506AA6-0E00-4998-9126-11B4A348B5AA}" type="pres">
      <dgm:prSet presAssocID="{889FFAE9-CD14-4F3A-A302-E486770A44F6}" presName="Name37" presStyleLbl="parChTrans1D2" presStyleIdx="2" presStyleCnt="3"/>
      <dgm:spPr/>
      <dgm:t>
        <a:bodyPr/>
        <a:lstStyle/>
        <a:p>
          <a:endParaRPr lang="en-US"/>
        </a:p>
      </dgm:t>
    </dgm:pt>
    <dgm:pt modelId="{96839951-8883-46D1-B0E8-2A47C768D419}" type="pres">
      <dgm:prSet presAssocID="{810C518F-6420-4F52-B802-73B6E82261CA}" presName="hierRoot2" presStyleCnt="0">
        <dgm:presLayoutVars>
          <dgm:hierBranch val="init"/>
        </dgm:presLayoutVars>
      </dgm:prSet>
      <dgm:spPr/>
    </dgm:pt>
    <dgm:pt modelId="{14786B4B-4410-4817-85FD-B70A14AD0405}" type="pres">
      <dgm:prSet presAssocID="{810C518F-6420-4F52-B802-73B6E82261CA}" presName="rootComposite" presStyleCnt="0"/>
      <dgm:spPr/>
    </dgm:pt>
    <dgm:pt modelId="{2C85288C-0EB0-4115-9552-15CEE88137AA}" type="pres">
      <dgm:prSet presAssocID="{810C518F-6420-4F52-B802-73B6E82261CA}" presName="rootText" presStyleLbl="node2" presStyleIdx="2" presStyleCnt="3" custScaleY="1409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66C4C1-9896-4749-9161-4157ABBADE25}" type="pres">
      <dgm:prSet presAssocID="{810C518F-6420-4F52-B802-73B6E82261CA}" presName="rootConnector" presStyleLbl="node2" presStyleIdx="2" presStyleCnt="3"/>
      <dgm:spPr/>
      <dgm:t>
        <a:bodyPr/>
        <a:lstStyle/>
        <a:p>
          <a:endParaRPr lang="en-US"/>
        </a:p>
      </dgm:t>
    </dgm:pt>
    <dgm:pt modelId="{78A67FC2-DFB8-4B2F-A35A-9FFDA9877D7C}" type="pres">
      <dgm:prSet presAssocID="{810C518F-6420-4F52-B802-73B6E82261CA}" presName="hierChild4" presStyleCnt="0"/>
      <dgm:spPr/>
    </dgm:pt>
    <dgm:pt modelId="{6BB6FBC6-5977-4EBD-B82D-327A0B08D7D0}" type="pres">
      <dgm:prSet presAssocID="{810C518F-6420-4F52-B802-73B6E82261CA}" presName="hierChild5" presStyleCnt="0"/>
      <dgm:spPr/>
    </dgm:pt>
    <dgm:pt modelId="{5D8D9FB0-41C4-4F6A-8E2A-BFB2B154C7F3}" type="pres">
      <dgm:prSet presAssocID="{F10A6F28-5591-4609-BBD3-E176783BE4CE}" presName="hierChild3" presStyleCnt="0"/>
      <dgm:spPr/>
    </dgm:pt>
  </dgm:ptLst>
  <dgm:cxnLst>
    <dgm:cxn modelId="{CDE4CA97-789F-A94F-9A21-B78A5E35A37F}" type="presOf" srcId="{672164BF-1295-4FEB-A6FA-9914DEA7D044}" destId="{F909ACE9-D82B-4324-A772-1783DFEAB899}" srcOrd="1" destOrd="0" presId="urn:microsoft.com/office/officeart/2005/8/layout/orgChart1"/>
    <dgm:cxn modelId="{F28D9364-DF79-0A44-B14F-EDAD5FC308B2}" type="presOf" srcId="{E363EA84-4FC9-46F7-BF05-31CC0324248C}" destId="{981CDB38-EF4C-4054-9A7B-5828B73F295E}" srcOrd="0" destOrd="0" presId="urn:microsoft.com/office/officeart/2005/8/layout/orgChart1"/>
    <dgm:cxn modelId="{F41BCFF7-579E-4B55-B5D8-28053A282A16}" srcId="{F10A6F28-5591-4609-BBD3-E176783BE4CE}" destId="{672164BF-1295-4FEB-A6FA-9914DEA7D044}" srcOrd="1" destOrd="0" parTransId="{F8A8E833-CFFE-41DD-879E-86FBD495E994}" sibTransId="{5C352239-E6E6-45DB-AAE5-805B09BAD9CD}"/>
    <dgm:cxn modelId="{BCA3DEF9-60B6-4B1F-820F-DB2CA1ECB0C6}" srcId="{F10A6F28-5591-4609-BBD3-E176783BE4CE}" destId="{E363EA84-4FC9-46F7-BF05-31CC0324248C}" srcOrd="0" destOrd="0" parTransId="{8FBE430A-EE38-402B-B672-075F913D3ACA}" sibTransId="{288A017D-2715-4173-B01F-8729BEFEE74A}"/>
    <dgm:cxn modelId="{C2484E8D-8D80-E34B-82B6-733C2314850B}" type="presOf" srcId="{E363EA84-4FC9-46F7-BF05-31CC0324248C}" destId="{8A6F3521-5509-4742-931E-13EAD8A158BE}" srcOrd="1" destOrd="0" presId="urn:microsoft.com/office/officeart/2005/8/layout/orgChart1"/>
    <dgm:cxn modelId="{E9ABE9A0-799D-3445-8FBA-1602988C2A8B}" type="presOf" srcId="{F10A6F28-5591-4609-BBD3-E176783BE4CE}" destId="{7E5EC729-1DF9-4963-8375-D8B15F9A7054}" srcOrd="0" destOrd="0" presId="urn:microsoft.com/office/officeart/2005/8/layout/orgChart1"/>
    <dgm:cxn modelId="{B7E34EC9-DDA1-344C-AA8D-6BFB402D1FD8}" type="presOf" srcId="{8FBE430A-EE38-402B-B672-075F913D3ACA}" destId="{43206321-4BCD-41EC-877D-0A87C6AC804C}" srcOrd="0" destOrd="0" presId="urn:microsoft.com/office/officeart/2005/8/layout/orgChart1"/>
    <dgm:cxn modelId="{3F1EF8E3-300D-6543-BFA8-5D25C84F835D}" type="presOf" srcId="{F10A6F28-5591-4609-BBD3-E176783BE4CE}" destId="{3257407D-C785-4E2F-B0D3-73833F8DDCAC}" srcOrd="1" destOrd="0" presId="urn:microsoft.com/office/officeart/2005/8/layout/orgChart1"/>
    <dgm:cxn modelId="{A9D45C2E-8859-B94D-B379-C8310C28ED7C}" type="presOf" srcId="{810C518F-6420-4F52-B802-73B6E82261CA}" destId="{7466C4C1-9896-4749-9161-4157ABBADE25}" srcOrd="1" destOrd="0" presId="urn:microsoft.com/office/officeart/2005/8/layout/orgChart1"/>
    <dgm:cxn modelId="{5D1FB143-2C59-1F40-9D8B-F9E33CA6FDE2}" type="presOf" srcId="{C5DD1406-C94A-4318-96A5-8E967C2B7548}" destId="{AD0F603B-5246-411F-93B0-2B1BC2D44CB5}" srcOrd="0" destOrd="0" presId="urn:microsoft.com/office/officeart/2005/8/layout/orgChart1"/>
    <dgm:cxn modelId="{88CEE51F-C860-4014-8C94-CBBF56FD144F}" srcId="{F10A6F28-5591-4609-BBD3-E176783BE4CE}" destId="{810C518F-6420-4F52-B802-73B6E82261CA}" srcOrd="2" destOrd="0" parTransId="{889FFAE9-CD14-4F3A-A302-E486770A44F6}" sibTransId="{50ACB119-A5B2-4E7A-B98B-18EB37CEFCA8}"/>
    <dgm:cxn modelId="{240696D4-F670-49B9-AAAB-0722A4146C8C}" srcId="{C5DD1406-C94A-4318-96A5-8E967C2B7548}" destId="{F10A6F28-5591-4609-BBD3-E176783BE4CE}" srcOrd="0" destOrd="0" parTransId="{DAF9D33A-86D6-4CA9-A1EB-0F56699376D3}" sibTransId="{3554AD7A-495D-4828-B821-4D5051139F28}"/>
    <dgm:cxn modelId="{FDE7AC86-3ADD-9A41-8B9A-2572C6D82755}" type="presOf" srcId="{889FFAE9-CD14-4F3A-A302-E486770A44F6}" destId="{60506AA6-0E00-4998-9126-11B4A348B5AA}" srcOrd="0" destOrd="0" presId="urn:microsoft.com/office/officeart/2005/8/layout/orgChart1"/>
    <dgm:cxn modelId="{67F7F839-408A-2D40-AB52-6CA981B3BEC8}" type="presOf" srcId="{672164BF-1295-4FEB-A6FA-9914DEA7D044}" destId="{DBF83C16-0268-46B9-9EA8-26D7037FDA9B}" srcOrd="0" destOrd="0" presId="urn:microsoft.com/office/officeart/2005/8/layout/orgChart1"/>
    <dgm:cxn modelId="{2D30226A-C0B4-7F44-A281-88A400781873}" type="presOf" srcId="{810C518F-6420-4F52-B802-73B6E82261CA}" destId="{2C85288C-0EB0-4115-9552-15CEE88137AA}" srcOrd="0" destOrd="0" presId="urn:microsoft.com/office/officeart/2005/8/layout/orgChart1"/>
    <dgm:cxn modelId="{57BDD8D8-B31D-2649-B440-64B204E9B322}" type="presOf" srcId="{F8A8E833-CFFE-41DD-879E-86FBD495E994}" destId="{7F50CC5F-3933-4D47-949C-701788821FB0}" srcOrd="0" destOrd="0" presId="urn:microsoft.com/office/officeart/2005/8/layout/orgChart1"/>
    <dgm:cxn modelId="{DDBA966E-F27E-C242-A504-9106B5AC0E53}" type="presParOf" srcId="{AD0F603B-5246-411F-93B0-2B1BC2D44CB5}" destId="{B611FF48-ED5B-414C-BBE9-187974F0C088}" srcOrd="0" destOrd="0" presId="urn:microsoft.com/office/officeart/2005/8/layout/orgChart1"/>
    <dgm:cxn modelId="{C4CFE4B9-78D2-7042-88FE-B7DCB4C83496}" type="presParOf" srcId="{B611FF48-ED5B-414C-BBE9-187974F0C088}" destId="{D487B19D-BA3C-421E-867B-AC264D6E0DD7}" srcOrd="0" destOrd="0" presId="urn:microsoft.com/office/officeart/2005/8/layout/orgChart1"/>
    <dgm:cxn modelId="{871851C4-1077-F348-8BC2-BCA99D3FB2EE}" type="presParOf" srcId="{D487B19D-BA3C-421E-867B-AC264D6E0DD7}" destId="{7E5EC729-1DF9-4963-8375-D8B15F9A7054}" srcOrd="0" destOrd="0" presId="urn:microsoft.com/office/officeart/2005/8/layout/orgChart1"/>
    <dgm:cxn modelId="{A253F24D-B85B-CF48-9436-47830032FC14}" type="presParOf" srcId="{D487B19D-BA3C-421E-867B-AC264D6E0DD7}" destId="{3257407D-C785-4E2F-B0D3-73833F8DDCAC}" srcOrd="1" destOrd="0" presId="urn:microsoft.com/office/officeart/2005/8/layout/orgChart1"/>
    <dgm:cxn modelId="{4A22DD0E-8874-6543-804E-2DF54A787F36}" type="presParOf" srcId="{B611FF48-ED5B-414C-BBE9-187974F0C088}" destId="{056797B2-BB3C-43C4-A30D-52FE79CF0AE5}" srcOrd="1" destOrd="0" presId="urn:microsoft.com/office/officeart/2005/8/layout/orgChart1"/>
    <dgm:cxn modelId="{E1C9C69B-968F-1247-8CB8-8D13EEA1BF4E}" type="presParOf" srcId="{056797B2-BB3C-43C4-A30D-52FE79CF0AE5}" destId="{43206321-4BCD-41EC-877D-0A87C6AC804C}" srcOrd="0" destOrd="0" presId="urn:microsoft.com/office/officeart/2005/8/layout/orgChart1"/>
    <dgm:cxn modelId="{D99C1A53-300C-CF45-8735-EAF884DCD132}" type="presParOf" srcId="{056797B2-BB3C-43C4-A30D-52FE79CF0AE5}" destId="{F280E8A2-F97B-4CA2-8398-9201EC775CD2}" srcOrd="1" destOrd="0" presId="urn:microsoft.com/office/officeart/2005/8/layout/orgChart1"/>
    <dgm:cxn modelId="{79C939BF-187A-7242-968A-FC2138B73FFC}" type="presParOf" srcId="{F280E8A2-F97B-4CA2-8398-9201EC775CD2}" destId="{A6BF6DB8-BC86-4370-8FEE-243511E32093}" srcOrd="0" destOrd="0" presId="urn:microsoft.com/office/officeart/2005/8/layout/orgChart1"/>
    <dgm:cxn modelId="{41D53AD8-70CE-6C4F-823F-B54B522598B8}" type="presParOf" srcId="{A6BF6DB8-BC86-4370-8FEE-243511E32093}" destId="{981CDB38-EF4C-4054-9A7B-5828B73F295E}" srcOrd="0" destOrd="0" presId="urn:microsoft.com/office/officeart/2005/8/layout/orgChart1"/>
    <dgm:cxn modelId="{C6AE43CB-4971-4F44-BBB0-C7A8106B0915}" type="presParOf" srcId="{A6BF6DB8-BC86-4370-8FEE-243511E32093}" destId="{8A6F3521-5509-4742-931E-13EAD8A158BE}" srcOrd="1" destOrd="0" presId="urn:microsoft.com/office/officeart/2005/8/layout/orgChart1"/>
    <dgm:cxn modelId="{859A27FB-657B-C54B-9A56-0A258E02F444}" type="presParOf" srcId="{F280E8A2-F97B-4CA2-8398-9201EC775CD2}" destId="{A90DFE96-3D19-4DE0-886B-E1FA61B28592}" srcOrd="1" destOrd="0" presId="urn:microsoft.com/office/officeart/2005/8/layout/orgChart1"/>
    <dgm:cxn modelId="{1FAC38B2-5835-CB46-B183-5ED045FA29C3}" type="presParOf" srcId="{F280E8A2-F97B-4CA2-8398-9201EC775CD2}" destId="{B696BCC7-79B1-48A0-8D91-FFBF8919302F}" srcOrd="2" destOrd="0" presId="urn:microsoft.com/office/officeart/2005/8/layout/orgChart1"/>
    <dgm:cxn modelId="{4FAA8425-8C2D-F146-A7B1-C6FB0555458A}" type="presParOf" srcId="{056797B2-BB3C-43C4-A30D-52FE79CF0AE5}" destId="{7F50CC5F-3933-4D47-949C-701788821FB0}" srcOrd="2" destOrd="0" presId="urn:microsoft.com/office/officeart/2005/8/layout/orgChart1"/>
    <dgm:cxn modelId="{E1A608E8-6146-144D-86B7-BBCDA31B2390}" type="presParOf" srcId="{056797B2-BB3C-43C4-A30D-52FE79CF0AE5}" destId="{7CDBC970-06FD-4135-BF1A-0184CD894446}" srcOrd="3" destOrd="0" presId="urn:microsoft.com/office/officeart/2005/8/layout/orgChart1"/>
    <dgm:cxn modelId="{73083A4D-400D-2C47-95E9-4B1F0A7AA99D}" type="presParOf" srcId="{7CDBC970-06FD-4135-BF1A-0184CD894446}" destId="{AB09CD0E-3A2B-4EE9-BFAF-BB92FD535CF1}" srcOrd="0" destOrd="0" presId="urn:microsoft.com/office/officeart/2005/8/layout/orgChart1"/>
    <dgm:cxn modelId="{A2C4374B-B575-FD46-A601-0B4813FF6D23}" type="presParOf" srcId="{AB09CD0E-3A2B-4EE9-BFAF-BB92FD535CF1}" destId="{DBF83C16-0268-46B9-9EA8-26D7037FDA9B}" srcOrd="0" destOrd="0" presId="urn:microsoft.com/office/officeart/2005/8/layout/orgChart1"/>
    <dgm:cxn modelId="{AD835D79-1B8C-314D-993E-A3500EE7B788}" type="presParOf" srcId="{AB09CD0E-3A2B-4EE9-BFAF-BB92FD535CF1}" destId="{F909ACE9-D82B-4324-A772-1783DFEAB899}" srcOrd="1" destOrd="0" presId="urn:microsoft.com/office/officeart/2005/8/layout/orgChart1"/>
    <dgm:cxn modelId="{3D9FEB02-8C24-4649-8BB1-625A59D35B5B}" type="presParOf" srcId="{7CDBC970-06FD-4135-BF1A-0184CD894446}" destId="{CEDD3CFE-2B67-4311-88A3-6576AE4CF642}" srcOrd="1" destOrd="0" presId="urn:microsoft.com/office/officeart/2005/8/layout/orgChart1"/>
    <dgm:cxn modelId="{0F10A698-1DEE-824C-A123-AB3A4A8B8441}" type="presParOf" srcId="{7CDBC970-06FD-4135-BF1A-0184CD894446}" destId="{C13866DC-6E9C-49FE-B500-0347CDD0EA69}" srcOrd="2" destOrd="0" presId="urn:microsoft.com/office/officeart/2005/8/layout/orgChart1"/>
    <dgm:cxn modelId="{BC980576-0DBC-8A49-9F23-4AF807928840}" type="presParOf" srcId="{056797B2-BB3C-43C4-A30D-52FE79CF0AE5}" destId="{60506AA6-0E00-4998-9126-11B4A348B5AA}" srcOrd="4" destOrd="0" presId="urn:microsoft.com/office/officeart/2005/8/layout/orgChart1"/>
    <dgm:cxn modelId="{BC088D59-5E8A-AB40-9A1F-75C3F3A3A8BE}" type="presParOf" srcId="{056797B2-BB3C-43C4-A30D-52FE79CF0AE5}" destId="{96839951-8883-46D1-B0E8-2A47C768D419}" srcOrd="5" destOrd="0" presId="urn:microsoft.com/office/officeart/2005/8/layout/orgChart1"/>
    <dgm:cxn modelId="{8154963E-6FC4-3547-A3FB-A0CC11BBD39B}" type="presParOf" srcId="{96839951-8883-46D1-B0E8-2A47C768D419}" destId="{14786B4B-4410-4817-85FD-B70A14AD0405}" srcOrd="0" destOrd="0" presId="urn:microsoft.com/office/officeart/2005/8/layout/orgChart1"/>
    <dgm:cxn modelId="{75B6051B-957B-A247-9137-871A80DC5120}" type="presParOf" srcId="{14786B4B-4410-4817-85FD-B70A14AD0405}" destId="{2C85288C-0EB0-4115-9552-15CEE88137AA}" srcOrd="0" destOrd="0" presId="urn:microsoft.com/office/officeart/2005/8/layout/orgChart1"/>
    <dgm:cxn modelId="{22D685DD-514D-6E44-83E2-77D9C86521CB}" type="presParOf" srcId="{14786B4B-4410-4817-85FD-B70A14AD0405}" destId="{7466C4C1-9896-4749-9161-4157ABBADE25}" srcOrd="1" destOrd="0" presId="urn:microsoft.com/office/officeart/2005/8/layout/orgChart1"/>
    <dgm:cxn modelId="{03A923D4-8A37-584A-A751-F4FC9414EB7E}" type="presParOf" srcId="{96839951-8883-46D1-B0E8-2A47C768D419}" destId="{78A67FC2-DFB8-4B2F-A35A-9FFDA9877D7C}" srcOrd="1" destOrd="0" presId="urn:microsoft.com/office/officeart/2005/8/layout/orgChart1"/>
    <dgm:cxn modelId="{AE3214B4-484F-7B4E-96EC-26453E48DBF9}" type="presParOf" srcId="{96839951-8883-46D1-B0E8-2A47C768D419}" destId="{6BB6FBC6-5977-4EBD-B82D-327A0B08D7D0}" srcOrd="2" destOrd="0" presId="urn:microsoft.com/office/officeart/2005/8/layout/orgChart1"/>
    <dgm:cxn modelId="{2285B9F5-5756-1A41-B3A7-084C7A5C2EF9}" type="presParOf" srcId="{B611FF48-ED5B-414C-BBE9-187974F0C088}" destId="{5D8D9FB0-41C4-4F6A-8E2A-BFB2B154C7F3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506AA6-0E00-4998-9126-11B4A348B5AA}">
      <dsp:nvSpPr>
        <dsp:cNvPr id="0" name=""/>
        <dsp:cNvSpPr/>
      </dsp:nvSpPr>
      <dsp:spPr>
        <a:xfrm>
          <a:off x="3842794" y="1512616"/>
          <a:ext cx="2718805" cy="471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929"/>
              </a:lnTo>
              <a:lnTo>
                <a:pt x="2718805" y="235929"/>
              </a:lnTo>
              <a:lnTo>
                <a:pt x="2718805" y="47185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50CC5F-3933-4D47-949C-701788821FB0}">
      <dsp:nvSpPr>
        <dsp:cNvPr id="0" name=""/>
        <dsp:cNvSpPr/>
      </dsp:nvSpPr>
      <dsp:spPr>
        <a:xfrm>
          <a:off x="3797074" y="1512616"/>
          <a:ext cx="91440" cy="4301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012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206321-4BCD-41EC-877D-0A87C6AC804C}">
      <dsp:nvSpPr>
        <dsp:cNvPr id="0" name=""/>
        <dsp:cNvSpPr/>
      </dsp:nvSpPr>
      <dsp:spPr>
        <a:xfrm>
          <a:off x="1123989" y="1512616"/>
          <a:ext cx="2718805" cy="471858"/>
        </a:xfrm>
        <a:custGeom>
          <a:avLst/>
          <a:gdLst/>
          <a:ahLst/>
          <a:cxnLst/>
          <a:rect l="0" t="0" r="0" b="0"/>
          <a:pathLst>
            <a:path>
              <a:moveTo>
                <a:pt x="2718805" y="0"/>
              </a:moveTo>
              <a:lnTo>
                <a:pt x="2718805" y="235929"/>
              </a:lnTo>
              <a:lnTo>
                <a:pt x="0" y="235929"/>
              </a:lnTo>
              <a:lnTo>
                <a:pt x="0" y="47185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5EC729-1DF9-4963-8375-D8B15F9A7054}">
      <dsp:nvSpPr>
        <dsp:cNvPr id="0" name=""/>
        <dsp:cNvSpPr/>
      </dsp:nvSpPr>
      <dsp:spPr>
        <a:xfrm>
          <a:off x="2308343" y="389142"/>
          <a:ext cx="3068901" cy="1123473"/>
        </a:xfrm>
        <a:prstGeom prst="rect">
          <a:avLst/>
        </a:prstGeom>
        <a:solidFill>
          <a:srgbClr val="009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000" b="1" kern="1200">
              <a:solidFill>
                <a:sysClr val="windowText" lastClr="000000"/>
              </a:solidFill>
            </a:rPr>
            <a:t>Southern Bantu language family in South Africa</a:t>
          </a:r>
          <a:endParaRPr lang="en-US" sz="2000" b="1" kern="1200">
            <a:solidFill>
              <a:sysClr val="windowText" lastClr="000000"/>
            </a:solidFill>
          </a:endParaRPr>
        </a:p>
      </dsp:txBody>
      <dsp:txXfrm>
        <a:off x="2308343" y="389142"/>
        <a:ext cx="3068901" cy="1123473"/>
      </dsp:txXfrm>
    </dsp:sp>
    <dsp:sp modelId="{981CDB38-EF4C-4054-9A7B-5828B73F295E}">
      <dsp:nvSpPr>
        <dsp:cNvPr id="0" name=""/>
        <dsp:cNvSpPr/>
      </dsp:nvSpPr>
      <dsp:spPr>
        <a:xfrm>
          <a:off x="516" y="1984474"/>
          <a:ext cx="2246946" cy="1647034"/>
        </a:xfrm>
        <a:prstGeom prst="rect">
          <a:avLst/>
        </a:prstGeom>
        <a:solidFill>
          <a:srgbClr val="009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>
              <a:solidFill>
                <a:sysClr val="windowText" lastClr="000000"/>
              </a:solidFill>
            </a:rPr>
            <a:t>Nguni language family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i="0" kern="1200" dirty="0">
              <a:solidFill>
                <a:sysClr val="windowText" lastClr="000000"/>
              </a:solidFill>
            </a:rPr>
            <a:t>(Conjunctive orthography)</a:t>
          </a:r>
          <a:endParaRPr lang="en-US" sz="1600" b="1" kern="1200" dirty="0">
            <a:solidFill>
              <a:sysClr val="windowText" lastClr="000000"/>
            </a:solidFill>
          </a:endParaRP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i="1" kern="1200" dirty="0">
              <a:solidFill>
                <a:sysClr val="windowText" lastClr="000000"/>
              </a:solidFill>
              <a:highlight>
                <a:srgbClr val="FFFF00"/>
              </a:highlight>
            </a:rPr>
            <a:t>isiZulu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i="1" kern="1200" dirty="0">
              <a:solidFill>
                <a:sysClr val="windowText" lastClr="000000"/>
              </a:solidFill>
            </a:rPr>
            <a:t>isiXhosa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i="1" kern="1200" dirty="0" err="1">
              <a:solidFill>
                <a:sysClr val="windowText" lastClr="000000"/>
              </a:solidFill>
            </a:rPr>
            <a:t>Siswati</a:t>
          </a:r>
          <a:endParaRPr lang="en-US" sz="1600" b="0" i="1" kern="1200" dirty="0">
            <a:solidFill>
              <a:sysClr val="windowText" lastClr="000000"/>
            </a:solidFill>
          </a:endParaRP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i="1" kern="1200" dirty="0">
              <a:solidFill>
                <a:sysClr val="windowText" lastClr="000000"/>
              </a:solidFill>
            </a:rPr>
            <a:t>isiNdebele</a:t>
          </a:r>
          <a:endParaRPr lang="en-US" sz="1600" b="0" i="0" kern="1200" dirty="0">
            <a:solidFill>
              <a:sysClr val="windowText" lastClr="000000"/>
            </a:solidFill>
          </a:endParaRPr>
        </a:p>
      </dsp:txBody>
      <dsp:txXfrm>
        <a:off x="516" y="1984474"/>
        <a:ext cx="2246946" cy="1647034"/>
      </dsp:txXfrm>
    </dsp:sp>
    <dsp:sp modelId="{DBF83C16-0268-46B9-9EA8-26D7037FDA9B}">
      <dsp:nvSpPr>
        <dsp:cNvPr id="0" name=""/>
        <dsp:cNvSpPr/>
      </dsp:nvSpPr>
      <dsp:spPr>
        <a:xfrm>
          <a:off x="2719321" y="1942737"/>
          <a:ext cx="2246946" cy="1445471"/>
        </a:xfrm>
        <a:prstGeom prst="rect">
          <a:avLst/>
        </a:prstGeom>
        <a:solidFill>
          <a:srgbClr val="009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>
              <a:solidFill>
                <a:sysClr val="windowText" lastClr="000000"/>
              </a:solidFill>
            </a:rPr>
            <a:t>Sotho language family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kern="1200" dirty="0">
              <a:solidFill>
                <a:sysClr val="windowText" lastClr="000000"/>
              </a:solidFill>
            </a:rPr>
            <a:t>(disjunctive </a:t>
          </a:r>
          <a:r>
            <a:rPr lang="en-US" sz="1600" b="0" kern="1200" dirty="0" err="1">
              <a:solidFill>
                <a:sysClr val="windowText" lastClr="000000"/>
              </a:solidFill>
            </a:rPr>
            <a:t>orthograhy</a:t>
          </a:r>
          <a:r>
            <a:rPr lang="en-US" sz="1600" b="0" kern="1200" dirty="0">
              <a:solidFill>
                <a:sysClr val="windowText" lastClr="000000"/>
              </a:solidFill>
            </a:rPr>
            <a:t>)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i="1" kern="1200" dirty="0">
              <a:solidFill>
                <a:sysClr val="windowText" lastClr="000000"/>
              </a:solidFill>
              <a:highlight>
                <a:srgbClr val="FFFF00"/>
              </a:highlight>
            </a:rPr>
            <a:t>Northern Sotho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i="1" kern="1200" dirty="0">
              <a:solidFill>
                <a:sysClr val="windowText" lastClr="000000"/>
              </a:solidFill>
            </a:rPr>
            <a:t>Southern Sotho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i="1" kern="1200" dirty="0">
              <a:solidFill>
                <a:sysClr val="windowText" lastClr="000000"/>
              </a:solidFill>
            </a:rPr>
            <a:t>Setswana</a:t>
          </a:r>
        </a:p>
      </dsp:txBody>
      <dsp:txXfrm>
        <a:off x="2719321" y="1942737"/>
        <a:ext cx="2246946" cy="1445471"/>
      </dsp:txXfrm>
    </dsp:sp>
    <dsp:sp modelId="{2C85288C-0EB0-4115-9552-15CEE88137AA}">
      <dsp:nvSpPr>
        <dsp:cNvPr id="0" name=""/>
        <dsp:cNvSpPr/>
      </dsp:nvSpPr>
      <dsp:spPr>
        <a:xfrm>
          <a:off x="5438126" y="1984474"/>
          <a:ext cx="2246946" cy="1583501"/>
        </a:xfrm>
        <a:prstGeom prst="rect">
          <a:avLst/>
        </a:prstGeom>
        <a:solidFill>
          <a:srgbClr val="009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>
              <a:solidFill>
                <a:sysClr val="windowText" lastClr="000000"/>
              </a:solidFill>
            </a:rPr>
            <a:t>Minority languages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kern="1200">
              <a:solidFill>
                <a:sysClr val="windowText" lastClr="000000"/>
              </a:solidFill>
            </a:rPr>
            <a:t>(Mainly disjunctive orthogrphy)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i="1" kern="1200">
              <a:solidFill>
                <a:sysClr val="windowText" lastClr="000000"/>
              </a:solidFill>
            </a:rPr>
            <a:t>Tshivenda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0" i="1" kern="1200">
              <a:solidFill>
                <a:sysClr val="windowText" lastClr="000000"/>
              </a:solidFill>
              <a:highlight>
                <a:srgbClr val="FFFF00"/>
              </a:highlight>
            </a:rPr>
            <a:t>Xitsonga</a:t>
          </a:r>
        </a:p>
      </dsp:txBody>
      <dsp:txXfrm>
        <a:off x="5438126" y="1984474"/>
        <a:ext cx="2246946" cy="1583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00FFE-CFCD-FE40-8493-9748ABB8C08F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AC02F-2A30-6147-A0ED-A36E450F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82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nces.ed.gov</a:t>
            </a:r>
            <a:r>
              <a:rPr lang="en-US" dirty="0"/>
              <a:t>/pubs2008/2008017.pdf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11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5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4600" y="5815471"/>
            <a:ext cx="2133600" cy="365125"/>
          </a:xfrm>
        </p:spPr>
        <p:txBody>
          <a:bodyPr/>
          <a:lstStyle/>
          <a:p>
            <a:fld id="{EDF896DE-126E-4E4C-BD2E-44D7105D5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58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93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96DE-126E-4E4C-BD2E-44D7105D5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55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96DE-126E-4E4C-BD2E-44D7105D5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26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96DE-126E-4E4C-BD2E-44D7105D5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48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96DE-126E-4E4C-BD2E-44D7105D5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172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96DE-126E-4E4C-BD2E-44D7105D5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99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96DE-126E-4E4C-BD2E-44D7105D5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8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96DE-126E-4E4C-BD2E-44D7105D5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43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96DE-126E-4E4C-BD2E-44D7105D5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00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96DE-126E-4E4C-BD2E-44D7105D5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04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106807" y="2277376"/>
            <a:ext cx="2978944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id-ID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8636687" y="6303058"/>
            <a:ext cx="257283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3675" y="6257743"/>
            <a:ext cx="323309" cy="389083"/>
          </a:xfrm>
        </p:spPr>
        <p:txBody>
          <a:bodyPr lIns="0" tIns="0" rIns="0" bIns="0"/>
          <a:lstStyle>
            <a:lvl1pPr algn="ctr">
              <a:defRPr sz="75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78411" y="625852"/>
            <a:ext cx="817892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kern="0" spc="113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7936" y="415428"/>
            <a:ext cx="817892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750" kern="0" spc="15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87936" y="1016001"/>
            <a:ext cx="479819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1013" dirty="0">
              <a:solidFill>
                <a:srgbClr val="118C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77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0B48B-EFE3-6F44-9280-5937AF0D80B6}" type="datetimeFigureOut">
              <a:rPr lang="en-US" smtClean="0"/>
              <a:t>9/5/2017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896DE-126E-4E4C-BD2E-44D7105D530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"/>
          <a:stretch/>
        </p:blipFill>
        <p:spPr bwMode="auto">
          <a:xfrm>
            <a:off x="7045945" y="6308725"/>
            <a:ext cx="1640855" cy="520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253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n.nyathin@gmail.com" TargetMode="External"/><Relationship Id="rId2" Type="http://schemas.openxmlformats.org/officeDocument/2006/relationships/hyperlink" Target="mailto:NicholasSpaull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054761" y="1770152"/>
            <a:ext cx="3645646" cy="3030811"/>
          </a:xfrm>
          <a:prstGeom prst="roundRect">
            <a:avLst>
              <a:gd name="adj" fmla="val 8932"/>
            </a:avLst>
          </a:prstGeom>
          <a:solidFill>
            <a:srgbClr val="009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Investigating the Comprehension Iceberg: </a:t>
            </a:r>
            <a:r>
              <a:rPr lang="en-GB" sz="1600" i="1" dirty="0"/>
              <a:t>Developing empirical benchmarks for early grade reading in agglutinating African languages</a:t>
            </a:r>
            <a:endParaRPr lang="en-US" sz="1600" i="1" dirty="0"/>
          </a:p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Nic Spaull (RESEP), Elizabeth Pretorius (UNISA), </a:t>
            </a:r>
            <a:r>
              <a:rPr lang="en-US" sz="1600" b="1" dirty="0" err="1" smtClean="0">
                <a:solidFill>
                  <a:srgbClr val="000000"/>
                </a:solidFill>
              </a:rPr>
              <a:t>Nompumelelo</a:t>
            </a:r>
            <a:r>
              <a:rPr lang="en-US" sz="1600" b="1" dirty="0" smtClean="0">
                <a:solidFill>
                  <a:srgbClr val="000000"/>
                </a:solidFill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</a:rPr>
              <a:t>Mohohlwane</a:t>
            </a:r>
            <a:r>
              <a:rPr lang="en-US" sz="1600" b="1" dirty="0" smtClean="0">
                <a:solidFill>
                  <a:srgbClr val="000000"/>
                </a:solidFill>
              </a:rPr>
              <a:t> (DBE)</a:t>
            </a:r>
            <a:r>
              <a:rPr lang="en-US" sz="1600" dirty="0">
                <a:solidFill>
                  <a:srgbClr val="000000"/>
                </a:solidFill>
              </a:rPr>
              <a:t/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200" dirty="0" smtClean="0">
                <a:solidFill>
                  <a:srgbClr val="000000"/>
                </a:solidFill>
              </a:rPr>
              <a:t>RESEP, Stellenbosch University</a:t>
            </a:r>
            <a:endParaRPr lang="en-US" sz="1200" i="1" dirty="0" smtClean="0">
              <a:solidFill>
                <a:srgbClr val="000000"/>
              </a:solidFill>
            </a:endParaRPr>
          </a:p>
          <a:p>
            <a:pPr algn="ctr"/>
            <a:r>
              <a:rPr lang="en-US" sz="1200" i="1" dirty="0" smtClean="0">
                <a:solidFill>
                  <a:srgbClr val="000000"/>
                </a:solidFill>
              </a:rPr>
              <a:t>UKFIET 2017 4 Sept 2017</a:t>
            </a:r>
          </a:p>
        </p:txBody>
      </p:sp>
      <p:sp>
        <p:nvSpPr>
          <p:cNvPr id="7" name="Rectangle 6"/>
          <p:cNvSpPr/>
          <p:nvPr/>
        </p:nvSpPr>
        <p:spPr>
          <a:xfrm>
            <a:off x="-142319" y="1184516"/>
            <a:ext cx="9447796" cy="153282"/>
          </a:xfrm>
          <a:prstGeom prst="rect">
            <a:avLst/>
          </a:prstGeom>
          <a:solidFill>
            <a:srgbClr val="009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-240848" y="5233318"/>
            <a:ext cx="9688644" cy="153282"/>
          </a:xfrm>
          <a:prstGeom prst="rect">
            <a:avLst/>
          </a:prstGeom>
          <a:solidFill>
            <a:srgbClr val="009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"/>
          <a:stretch/>
        </p:blipFill>
        <p:spPr bwMode="auto">
          <a:xfrm>
            <a:off x="5634162" y="5818954"/>
            <a:ext cx="1759793" cy="55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logostackleft3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5888" y="5751518"/>
            <a:ext cx="2088232" cy="692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985271" y="6262308"/>
            <a:ext cx="3762842" cy="7172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16" y="1974185"/>
            <a:ext cx="3939367" cy="261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5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NEEDU 2013: Can students read in English in Grade 5?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Macintosh HD:Users:Spaull:Dropbox:Journal articles:2015 NEEDU reading Gr5:Kim - READING STUDY (1):Graphs and tables:Fig3-Hist &amp; kdensities WCPM A1 + NEEDU (18 June 2015).t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16" y="1933576"/>
            <a:ext cx="5462459" cy="37628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 10"/>
          <p:cNvGrpSpPr/>
          <p:nvPr/>
        </p:nvGrpSpPr>
        <p:grpSpPr>
          <a:xfrm>
            <a:off x="6122204" y="1741939"/>
            <a:ext cx="2481471" cy="2676443"/>
            <a:chOff x="8372105" y="2329963"/>
            <a:chExt cx="2596986" cy="3783714"/>
          </a:xfrm>
        </p:grpSpPr>
        <p:sp>
          <p:nvSpPr>
            <p:cNvPr id="12" name="Rectangle 11"/>
            <p:cNvSpPr/>
            <p:nvPr/>
          </p:nvSpPr>
          <p:spPr>
            <a:xfrm>
              <a:off x="8467023" y="2475096"/>
              <a:ext cx="2425055" cy="3638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GB" sz="1200" dirty="0"/>
                <a:t>“We found that South African </a:t>
              </a:r>
              <a:r>
                <a:rPr lang="en-GB" sz="1200" b="1" dirty="0"/>
                <a:t>Grade 5 </a:t>
              </a:r>
              <a:r>
                <a:rPr lang="en-GB" sz="1200" dirty="0"/>
                <a:t>second language learners from rural areas in South Africa had essentially the same distribution as </a:t>
              </a:r>
              <a:r>
                <a:rPr lang="en-GB" sz="1200" b="1" dirty="0"/>
                <a:t>Grade 1 second language learners in Florida (U.S) </a:t>
              </a:r>
              <a:r>
                <a:rPr lang="en-GB" sz="1200" dirty="0"/>
                <a:t>They “cannot communicate meaning orally in English and demonstrate very little understanding in English”. </a:t>
              </a:r>
            </a:p>
            <a:p>
              <a:pPr algn="just"/>
              <a:endParaRPr lang="en-GB" sz="825" b="1" dirty="0">
                <a:latin typeface="Times New Roman" panose="02020603050405020304" pitchFamily="18" charset="0"/>
                <a:ea typeface="MS Mincho"/>
              </a:endParaRPr>
            </a:p>
            <a:p>
              <a:pPr algn="just"/>
              <a:r>
                <a:rPr lang="en-US" sz="900" b="1" dirty="0">
                  <a:latin typeface="Times New Roman" panose="02020603050405020304" pitchFamily="18" charset="0"/>
                  <a:ea typeface="MS Mincho"/>
                </a:rPr>
                <a:t>Draper &amp; Spaull (2015)</a:t>
              </a:r>
              <a:endParaRPr lang="en-US" sz="900" b="1" dirty="0"/>
            </a:p>
            <a:p>
              <a:pPr algn="just"/>
              <a:endParaRPr lang="en-GB" sz="1200" dirty="0"/>
            </a:p>
            <a:p>
              <a:pPr algn="just"/>
              <a:endParaRPr lang="en-ZA" sz="1200" dirty="0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1"/>
          <p:cNvSpPr txBox="1">
            <a:spLocks/>
          </p:cNvSpPr>
          <p:nvPr/>
        </p:nvSpPr>
        <p:spPr>
          <a:xfrm>
            <a:off x="453074" y="229308"/>
            <a:ext cx="8229600" cy="1027170"/>
          </a:xfrm>
          <a:prstGeom prst="rect">
            <a:avLst/>
          </a:prstGeom>
          <a:solidFill>
            <a:srgbClr val="0096FF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Reading outcomes in English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48720" y="5754592"/>
            <a:ext cx="2238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Draper &amp; Spaull, 2015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22204" y="4624613"/>
            <a:ext cx="2648795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In PIRLS 2011 43% of Gr5 students attending </a:t>
            </a:r>
            <a:r>
              <a:rPr lang="en-US" dirty="0" err="1" smtClean="0"/>
              <a:t>Eng</a:t>
            </a:r>
            <a:r>
              <a:rPr lang="en-US" dirty="0" smtClean="0"/>
              <a:t>/</a:t>
            </a:r>
            <a:r>
              <a:rPr lang="en-US" dirty="0" err="1" smtClean="0"/>
              <a:t>Afr</a:t>
            </a:r>
            <a:r>
              <a:rPr lang="en-US" dirty="0" smtClean="0"/>
              <a:t> LOLT schools could not reach Gr4 Low International Benchmark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34206" y="6393737"/>
            <a:ext cx="479506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Is this just because the tests are </a:t>
            </a:r>
            <a:r>
              <a:rPr lang="en-US" smtClean="0"/>
              <a:t>in English?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96FF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Language dynamics in SA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3830"/>
            <a:ext cx="8879859" cy="4214170"/>
          </a:xfrm>
          <a:prstGeom prst="rect">
            <a:avLst/>
          </a:prstGeom>
          <a:solidFill>
            <a:srgbClr val="0096FF"/>
          </a:solidFill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725555"/>
            <a:ext cx="8229600" cy="918275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70%+ </a:t>
            </a:r>
            <a:r>
              <a:rPr lang="en-US" dirty="0" smtClean="0"/>
              <a:t>of Gr 1-3 learners in SA are learning to read in an African language and then switching to English in Grade 4.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03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7936" y="1449299"/>
            <a:ext cx="8178929" cy="304623"/>
          </a:xfrm>
        </p:spPr>
        <p:txBody>
          <a:bodyPr>
            <a:normAutofit/>
          </a:bodyPr>
          <a:lstStyle/>
          <a:p>
            <a:r>
              <a:rPr lang="en-US" b="1" dirty="0"/>
              <a:t>PIRLS 2006: How many South African learners can read in any language in Gr4?</a:t>
            </a:r>
          </a:p>
        </p:txBody>
      </p:sp>
      <p:pic>
        <p:nvPicPr>
          <p:cNvPr id="7" name="Picture 6" descr="taylor 2016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6" y="1862772"/>
            <a:ext cx="5124923" cy="3858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5" name="Group 14"/>
          <p:cNvGrpSpPr/>
          <p:nvPr/>
        </p:nvGrpSpPr>
        <p:grpSpPr>
          <a:xfrm>
            <a:off x="6085513" y="3771443"/>
            <a:ext cx="2302211" cy="2024759"/>
            <a:chOff x="8372105" y="2329963"/>
            <a:chExt cx="2596986" cy="2699677"/>
          </a:xfrm>
        </p:grpSpPr>
        <p:sp>
          <p:nvSpPr>
            <p:cNvPr id="6" name="Rectangle 5"/>
            <p:cNvSpPr/>
            <p:nvPr/>
          </p:nvSpPr>
          <p:spPr>
            <a:xfrm>
              <a:off x="8547129" y="2475096"/>
              <a:ext cx="2246935" cy="25545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GB" sz="1200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“South African learners are only given access to </a:t>
              </a:r>
              <a:r>
                <a:rPr lang="en-GB" sz="1200" b="1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“an extremely basic and impoverished notion of what it means to read </a:t>
              </a:r>
              <a:r>
                <a:rPr lang="en-GB" sz="1200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and a restrictive set of resources with which to critically and pleasurably engage with text.” </a:t>
              </a:r>
            </a:p>
            <a:p>
              <a:pPr algn="just"/>
              <a:r>
                <a:rPr lang="en-GB" sz="225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 </a:t>
              </a:r>
              <a:endParaRPr lang="en-GB" sz="15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  <a:p>
              <a:pPr algn="just"/>
              <a:r>
                <a:rPr lang="en-GB" sz="825" b="1" dirty="0">
                  <a:latin typeface="Times New Roman" panose="02020603050405020304" pitchFamily="18" charset="0"/>
                  <a:ea typeface="MS Mincho"/>
                </a:rPr>
                <a:t>Prof Ursula </a:t>
              </a:r>
              <a:r>
                <a:rPr lang="en-GB" sz="825" b="1" dirty="0" err="1">
                  <a:latin typeface="Times New Roman" panose="02020603050405020304" pitchFamily="18" charset="0"/>
                  <a:ea typeface="MS Mincho"/>
                </a:rPr>
                <a:t>Hoadley</a:t>
              </a:r>
              <a:r>
                <a:rPr lang="en-GB" sz="825" b="1" dirty="0">
                  <a:latin typeface="Times New Roman" panose="02020603050405020304" pitchFamily="18" charset="0"/>
                  <a:ea typeface="MS Mincho"/>
                </a:rPr>
                <a:t> (2017)</a:t>
              </a:r>
              <a:endParaRPr lang="en-US" sz="825" b="1" dirty="0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 descr="Image result for south african child read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512" y="1862771"/>
            <a:ext cx="2302211" cy="153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13160" y="2743462"/>
            <a:ext cx="484428" cy="2723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US:</a:t>
            </a:r>
          </a:p>
          <a:p>
            <a:r>
              <a:rPr lang="en-US" sz="1350" dirty="0">
                <a:solidFill>
                  <a:srgbClr val="FF0000"/>
                </a:solidFill>
              </a:rPr>
              <a:t> </a:t>
            </a:r>
          </a:p>
          <a:p>
            <a:r>
              <a:rPr lang="en-US" sz="1350" dirty="0">
                <a:solidFill>
                  <a:srgbClr val="FF0000"/>
                </a:solidFill>
              </a:rPr>
              <a:t>12%</a:t>
            </a:r>
          </a:p>
          <a:p>
            <a:endParaRPr lang="en-US" sz="1350" dirty="0">
              <a:solidFill>
                <a:srgbClr val="FF0000"/>
              </a:solidFill>
            </a:endParaRPr>
          </a:p>
          <a:p>
            <a:endParaRPr lang="en-US" sz="825" dirty="0">
              <a:solidFill>
                <a:srgbClr val="FF0000"/>
              </a:solidFill>
            </a:endParaRPr>
          </a:p>
          <a:p>
            <a:endParaRPr lang="en-US" sz="1350" dirty="0">
              <a:solidFill>
                <a:srgbClr val="FF0000"/>
              </a:solidFill>
            </a:endParaRPr>
          </a:p>
          <a:p>
            <a:r>
              <a:rPr lang="en-US" sz="1350" dirty="0">
                <a:solidFill>
                  <a:srgbClr val="FF0000"/>
                </a:solidFill>
              </a:rPr>
              <a:t>47%</a:t>
            </a:r>
          </a:p>
          <a:p>
            <a:endParaRPr lang="en-US" sz="1350" dirty="0">
              <a:solidFill>
                <a:srgbClr val="FF0000"/>
              </a:solidFill>
            </a:endParaRPr>
          </a:p>
          <a:p>
            <a:endParaRPr lang="en-US" sz="525" dirty="0">
              <a:solidFill>
                <a:srgbClr val="FF0000"/>
              </a:solidFill>
            </a:endParaRPr>
          </a:p>
          <a:p>
            <a:endParaRPr lang="en-US" sz="1350" dirty="0">
              <a:solidFill>
                <a:srgbClr val="FF0000"/>
              </a:solidFill>
            </a:endParaRPr>
          </a:p>
          <a:p>
            <a:r>
              <a:rPr lang="en-US" sz="1350" dirty="0">
                <a:solidFill>
                  <a:srgbClr val="FF0000"/>
                </a:solidFill>
              </a:rPr>
              <a:t>82%</a:t>
            </a:r>
          </a:p>
          <a:p>
            <a:endParaRPr lang="en-US" sz="900" dirty="0">
              <a:solidFill>
                <a:srgbClr val="FF0000"/>
              </a:solidFill>
            </a:endParaRPr>
          </a:p>
          <a:p>
            <a:endParaRPr lang="en-US" sz="1350" dirty="0">
              <a:solidFill>
                <a:srgbClr val="FF0000"/>
              </a:solidFill>
            </a:endParaRPr>
          </a:p>
          <a:p>
            <a:r>
              <a:rPr lang="en-US" sz="1350" dirty="0">
                <a:solidFill>
                  <a:srgbClr val="FF0000"/>
                </a:solidFill>
              </a:rPr>
              <a:t>96%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3074" y="229307"/>
            <a:ext cx="8229600" cy="1111141"/>
          </a:xfrm>
          <a:prstGeom prst="rect">
            <a:avLst/>
          </a:prstGeom>
          <a:solidFill>
            <a:srgbClr val="0096FF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Reading outcomes in African languages (2006)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8720" y="6101941"/>
            <a:ext cx="1444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(Taylor,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10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502AA32E-850A-4F3A-9344-4AB458E1939A}" type="slidenum">
              <a:rPr lang="en-AU" smtClean="0"/>
              <a:pPr/>
              <a:t>5</a:t>
            </a:fld>
            <a:endParaRPr lang="en-AU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6642144"/>
              </p:ext>
            </p:extLst>
          </p:nvPr>
        </p:nvGraphicFramePr>
        <p:xfrm>
          <a:off x="326858" y="2363622"/>
          <a:ext cx="8359942" cy="458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457200" y="274638"/>
            <a:ext cx="8229600" cy="1249362"/>
          </a:xfrm>
          <a:prstGeom prst="rect">
            <a:avLst/>
          </a:prstGeom>
          <a:solidFill>
            <a:srgbClr val="0096FF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Reading outcomes in </a:t>
            </a:r>
            <a:r>
              <a:rPr lang="en-US" sz="4000" b="1" smtClean="0">
                <a:solidFill>
                  <a:schemeClr val="bg1"/>
                </a:solidFill>
              </a:rPr>
              <a:t>African languages (2011)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1529433"/>
            <a:ext cx="8229600" cy="9182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 smtClean="0"/>
              <a:t>58% cannot read for meaning in any language by the end of Grade 4</a:t>
            </a:r>
            <a:endParaRPr lang="en-US" sz="2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5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Chart bld="series"/>
        </p:bldSub>
      </p:bldGraphic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03745" y="6016660"/>
            <a:ext cx="8178929" cy="228467"/>
          </a:xfrm>
        </p:spPr>
        <p:txBody>
          <a:bodyPr>
            <a:no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pre</a:t>
            </a:r>
            <a:r>
              <a:rPr lang="en-US" b="1" dirty="0" err="1"/>
              <a:t>PIRLS</a:t>
            </a:r>
            <a:r>
              <a:rPr lang="en-US" b="1" dirty="0"/>
              <a:t> 2011: By school wealth: What % of Grade 4 students are (a) reading illiterate, (b) cannot read-for-meaning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723889"/>
              </p:ext>
            </p:extLst>
          </p:nvPr>
        </p:nvGraphicFramePr>
        <p:xfrm>
          <a:off x="1200254" y="2923530"/>
          <a:ext cx="5771030" cy="366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6988834" y="3618854"/>
            <a:ext cx="1042148" cy="253916"/>
            <a:chOff x="7634942" y="2997805"/>
            <a:chExt cx="1389530" cy="338555"/>
          </a:xfrm>
        </p:grpSpPr>
        <p:sp>
          <p:nvSpPr>
            <p:cNvPr id="13" name="TextBox 12"/>
            <p:cNvSpPr txBox="1"/>
            <p:nvPr/>
          </p:nvSpPr>
          <p:spPr>
            <a:xfrm>
              <a:off x="7888942" y="2997805"/>
              <a:ext cx="113553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Advanced</a:t>
              </a:r>
              <a:endParaRPr lang="en-US" sz="135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H="1">
              <a:off x="7634942" y="3177099"/>
              <a:ext cx="25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6926461" y="4907984"/>
            <a:ext cx="1042148" cy="253916"/>
            <a:chOff x="7634942" y="2997805"/>
            <a:chExt cx="1389530" cy="338555"/>
          </a:xfrm>
        </p:grpSpPr>
        <p:sp>
          <p:nvSpPr>
            <p:cNvPr id="16" name="TextBox 15"/>
            <p:cNvSpPr txBox="1"/>
            <p:nvPr/>
          </p:nvSpPr>
          <p:spPr>
            <a:xfrm>
              <a:off x="7888942" y="2997805"/>
              <a:ext cx="113553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High</a:t>
              </a:r>
              <a:endParaRPr lang="en-US" sz="1350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7634942" y="3177099"/>
              <a:ext cx="25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6914224" y="5507393"/>
            <a:ext cx="1768450" cy="253916"/>
            <a:chOff x="7634942" y="2997805"/>
            <a:chExt cx="1389530" cy="338555"/>
          </a:xfrm>
        </p:grpSpPr>
        <p:sp>
          <p:nvSpPr>
            <p:cNvPr id="19" name="TextBox 18"/>
            <p:cNvSpPr txBox="1"/>
            <p:nvPr/>
          </p:nvSpPr>
          <p:spPr>
            <a:xfrm>
              <a:off x="7888942" y="2997805"/>
              <a:ext cx="113553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Intermediate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H="1">
              <a:off x="7634942" y="3177099"/>
              <a:ext cx="25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6926461" y="5692062"/>
            <a:ext cx="1441878" cy="507831"/>
            <a:chOff x="7634942" y="2997805"/>
            <a:chExt cx="1922504" cy="677108"/>
          </a:xfrm>
        </p:grpSpPr>
        <p:sp>
          <p:nvSpPr>
            <p:cNvPr id="22" name="TextBox 21"/>
            <p:cNvSpPr txBox="1"/>
            <p:nvPr/>
          </p:nvSpPr>
          <p:spPr>
            <a:xfrm>
              <a:off x="7888941" y="2997805"/>
              <a:ext cx="166850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&lt; Intermediate</a:t>
              </a:r>
            </a:p>
            <a:p>
              <a:r>
                <a:rPr lang="en-US" sz="900" dirty="0"/>
                <a:t>(Cannot read for meaning)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H="1">
              <a:off x="7634942" y="3177099"/>
              <a:ext cx="25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20578293">
            <a:off x="1834077" y="2594942"/>
            <a:ext cx="1534656" cy="415498"/>
            <a:chOff x="7634942" y="2874696"/>
            <a:chExt cx="2046208" cy="553997"/>
          </a:xfrm>
        </p:grpSpPr>
        <p:sp>
          <p:nvSpPr>
            <p:cNvPr id="25" name="TextBox 24"/>
            <p:cNvSpPr txBox="1"/>
            <p:nvPr/>
          </p:nvSpPr>
          <p:spPr>
            <a:xfrm>
              <a:off x="7888940" y="2874696"/>
              <a:ext cx="179221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</a:rPr>
                <a:t>Poorest 5% of schools</a:t>
              </a:r>
              <a:endParaRPr lang="en-US" sz="1350" b="1" dirty="0">
                <a:solidFill>
                  <a:srgbClr val="000000"/>
                </a:solidFill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H="1">
              <a:off x="7634942" y="3177099"/>
              <a:ext cx="25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 rot="19459137">
            <a:off x="6700537" y="2294073"/>
            <a:ext cx="1534655" cy="415498"/>
            <a:chOff x="7634942" y="2874695"/>
            <a:chExt cx="2046207" cy="553997"/>
          </a:xfrm>
        </p:grpSpPr>
        <p:sp>
          <p:nvSpPr>
            <p:cNvPr id="28" name="TextBox 27"/>
            <p:cNvSpPr txBox="1"/>
            <p:nvPr/>
          </p:nvSpPr>
          <p:spPr>
            <a:xfrm>
              <a:off x="7888939" y="2874695"/>
              <a:ext cx="179221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/>
                <a:t>Richest 5% of schools</a:t>
              </a:r>
              <a:endParaRPr lang="en-US" sz="1350" b="1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H="1">
              <a:off x="7634942" y="3177099"/>
              <a:ext cx="25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itle 1"/>
          <p:cNvSpPr txBox="1">
            <a:spLocks/>
          </p:cNvSpPr>
          <p:nvPr/>
        </p:nvSpPr>
        <p:spPr>
          <a:xfrm>
            <a:off x="453074" y="229308"/>
            <a:ext cx="8229600" cy="1027170"/>
          </a:xfrm>
          <a:prstGeom prst="rect">
            <a:avLst/>
          </a:prstGeom>
          <a:solidFill>
            <a:srgbClr val="0096FF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Reading comprehension outcomes (2)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457200" y="1400338"/>
            <a:ext cx="8229600" cy="91827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Heavily correlated with school </a:t>
            </a:r>
            <a:r>
              <a:rPr lang="en-US" b="1" dirty="0" err="1" smtClean="0"/>
              <a:t>socioecononomic</a:t>
            </a:r>
            <a:r>
              <a:rPr lang="en-US" b="1" dirty="0" smtClean="0"/>
              <a:t> status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27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Chart bld="series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3074" y="229308"/>
            <a:ext cx="8229600" cy="1027170"/>
          </a:xfrm>
          <a:prstGeom prst="rect">
            <a:avLst/>
          </a:prstGeom>
          <a:solidFill>
            <a:srgbClr val="0096FF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Reading comprehension outcomes (4)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03" y="1755115"/>
            <a:ext cx="4578175" cy="2840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r="31656"/>
          <a:stretch/>
        </p:blipFill>
        <p:spPr>
          <a:xfrm rot="5400000">
            <a:off x="5560512" y="1382377"/>
            <a:ext cx="2838862" cy="3587333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7789762" y="2682520"/>
            <a:ext cx="867578" cy="115646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59530" y="3175294"/>
            <a:ext cx="752354" cy="51129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-2894" y="1442598"/>
            <a:ext cx="2028464" cy="329144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241" y="1488742"/>
            <a:ext cx="3952067" cy="337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9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 animBg="1"/>
      <p:bldP spid="14" grpId="1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96FF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ESRC Leadership for Literacy Study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 smtClean="0"/>
              <a:t>Team</a:t>
            </a:r>
            <a:r>
              <a:rPr lang="en-US" dirty="0" smtClean="0"/>
              <a:t>: Servaas van der Berg, Gabrielle Wills, Nick Taylor, Ursula </a:t>
            </a:r>
            <a:r>
              <a:rPr lang="en-US" dirty="0" err="1" smtClean="0"/>
              <a:t>Hoadley</a:t>
            </a:r>
            <a:r>
              <a:rPr lang="en-US" dirty="0" smtClean="0"/>
              <a:t>, </a:t>
            </a:r>
            <a:r>
              <a:rPr lang="en-US" dirty="0" err="1" smtClean="0"/>
              <a:t>Jaamia</a:t>
            </a:r>
            <a:r>
              <a:rPr lang="en-US" dirty="0" smtClean="0"/>
              <a:t> Galant, </a:t>
            </a:r>
            <a:r>
              <a:rPr lang="en-US" dirty="0" err="1" smtClean="0"/>
              <a:t>Nompumelelo</a:t>
            </a:r>
            <a:r>
              <a:rPr lang="en-US" dirty="0" smtClean="0"/>
              <a:t> </a:t>
            </a:r>
            <a:r>
              <a:rPr lang="en-US" dirty="0" err="1" smtClean="0"/>
              <a:t>Mohohlwane</a:t>
            </a:r>
            <a:r>
              <a:rPr lang="en-US" dirty="0" smtClean="0"/>
              <a:t> and myself.</a:t>
            </a:r>
          </a:p>
          <a:p>
            <a:endParaRPr lang="en-US" dirty="0"/>
          </a:p>
          <a:p>
            <a:r>
              <a:rPr lang="en-US" b="1" dirty="0" smtClean="0"/>
              <a:t>Aim</a:t>
            </a:r>
            <a:r>
              <a:rPr lang="en-US" dirty="0" smtClean="0"/>
              <a:t> </a:t>
            </a:r>
            <a:r>
              <a:rPr lang="en-US" dirty="0"/>
              <a:t>was to identify </a:t>
            </a:r>
            <a:r>
              <a:rPr lang="en-US" b="1" dirty="0"/>
              <a:t>‘outlier’ Q1-3 schools</a:t>
            </a:r>
            <a:r>
              <a:rPr lang="en-US" dirty="0"/>
              <a:t>. i.e. those that are performing well in spite of challenging circumstances and serving poor communities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r>
              <a:rPr lang="en-US" b="1" dirty="0" smtClean="0"/>
              <a:t>61 schools </a:t>
            </a:r>
            <a:r>
              <a:rPr lang="en-US" dirty="0" smtClean="0"/>
              <a:t>selected based on a matched-pair design (1 outlier, 1 ‘typical’ match)</a:t>
            </a:r>
          </a:p>
          <a:p>
            <a:pPr lvl="1"/>
            <a:r>
              <a:rPr lang="en-US" dirty="0" smtClean="0"/>
              <a:t>21 Gauteng</a:t>
            </a:r>
          </a:p>
          <a:p>
            <a:pPr lvl="1"/>
            <a:r>
              <a:rPr lang="en-US" dirty="0" smtClean="0"/>
              <a:t>21 KZN</a:t>
            </a:r>
          </a:p>
          <a:p>
            <a:pPr lvl="1"/>
            <a:r>
              <a:rPr lang="en-US" dirty="0" smtClean="0"/>
              <a:t>19 Limpopo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Panel</a:t>
            </a:r>
            <a:r>
              <a:rPr lang="en-US" dirty="0" smtClean="0"/>
              <a:t>: Surveyed and assessed in Feb 2017 and Oct 2017</a:t>
            </a:r>
          </a:p>
          <a:p>
            <a:endParaRPr lang="en-US" dirty="0" smtClean="0"/>
          </a:p>
          <a:p>
            <a:r>
              <a:rPr lang="en-US" dirty="0" smtClean="0"/>
              <a:t>Feb 2017: </a:t>
            </a:r>
            <a:r>
              <a:rPr lang="en-US" b="1" dirty="0" smtClean="0"/>
              <a:t>785 Grade 3 learners </a:t>
            </a:r>
            <a:r>
              <a:rPr lang="en-US" dirty="0" smtClean="0"/>
              <a:t>assessed 1-on-1 using an adapted EGRA on a tablet platform (Tangerine)</a:t>
            </a:r>
          </a:p>
          <a:p>
            <a:pPr lvl="1"/>
            <a:r>
              <a:rPr lang="en-US" dirty="0" smtClean="0"/>
              <a:t>514 in isiZulu</a:t>
            </a:r>
          </a:p>
          <a:p>
            <a:pPr lvl="1"/>
            <a:r>
              <a:rPr lang="en-US" dirty="0" smtClean="0"/>
              <a:t>143 in Sepedi</a:t>
            </a:r>
          </a:p>
          <a:p>
            <a:pPr lvl="1"/>
            <a:r>
              <a:rPr lang="en-US" dirty="0" smtClean="0"/>
              <a:t>128 in Xitsonga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6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96FF"/>
          </a:solidFill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Developing benchmarks in African languages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There is no ‘one size fits all</a:t>
            </a:r>
            <a:r>
              <a:rPr lang="en-GB" dirty="0" smtClean="0"/>
              <a:t>’ benchmark; reading </a:t>
            </a:r>
            <a:r>
              <a:rPr lang="en-GB" dirty="0"/>
              <a:t>benchmarks are language specific.</a:t>
            </a:r>
            <a:r>
              <a:rPr lang="en-US" dirty="0"/>
              <a:t> </a:t>
            </a:r>
          </a:p>
          <a:p>
            <a:endParaRPr lang="en-US" dirty="0" smtClean="0"/>
          </a:p>
          <a:p>
            <a:r>
              <a:rPr lang="en-US" dirty="0" smtClean="0"/>
              <a:t>There are currently </a:t>
            </a:r>
            <a:r>
              <a:rPr lang="en-US" b="1" dirty="0" smtClean="0"/>
              <a:t>ZERO</a:t>
            </a:r>
            <a:r>
              <a:rPr lang="en-US" dirty="0" smtClean="0"/>
              <a:t> benchmarks for African languages in SA</a:t>
            </a:r>
          </a:p>
          <a:p>
            <a:endParaRPr lang="en-US" dirty="0" smtClean="0"/>
          </a:p>
          <a:p>
            <a:r>
              <a:rPr lang="en-GB" dirty="0" err="1" smtClean="0"/>
              <a:t>Thal</a:t>
            </a:r>
            <a:r>
              <a:rPr lang="en-GB" dirty="0"/>
              <a:t>, Bates, Goodman and </a:t>
            </a:r>
            <a:r>
              <a:rPr lang="en-GB" dirty="0" err="1"/>
              <a:t>Jahn-Samilo</a:t>
            </a:r>
            <a:r>
              <a:rPr lang="en-GB" dirty="0"/>
              <a:t> (1997, p.241) argue that </a:t>
            </a:r>
            <a:endParaRPr lang="en-GB" dirty="0" smtClean="0"/>
          </a:p>
          <a:p>
            <a:pPr lvl="1"/>
            <a:r>
              <a:rPr lang="en-GB" dirty="0" smtClean="0"/>
              <a:t>“If </a:t>
            </a:r>
            <a:r>
              <a:rPr lang="en-GB" dirty="0"/>
              <a:t>there are no clear criteria for identifying what is ‘normal’, then it is especially difficult to be certain that a child is </a:t>
            </a:r>
            <a:r>
              <a:rPr lang="en-GB" dirty="0" smtClean="0"/>
              <a:t>delayed”.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30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3074" y="229308"/>
            <a:ext cx="8229600" cy="1027170"/>
          </a:xfrm>
          <a:prstGeom prst="rect">
            <a:avLst/>
          </a:prstGeom>
          <a:solidFill>
            <a:srgbClr val="0096FF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Languages assessed</a:t>
            </a:r>
            <a:endParaRPr lang="en-US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912422027"/>
              </p:ext>
            </p:extLst>
          </p:nvPr>
        </p:nvGraphicFramePr>
        <p:xfrm>
          <a:off x="694481" y="1653022"/>
          <a:ext cx="7685589" cy="4020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457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96FF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Morphology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087678"/>
              </p:ext>
            </p:extLst>
          </p:nvPr>
        </p:nvGraphicFramePr>
        <p:xfrm>
          <a:off x="457200" y="1915108"/>
          <a:ext cx="8229599" cy="41345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2732"/>
                <a:gridCol w="1090000"/>
                <a:gridCol w="1090000"/>
                <a:gridCol w="1090000"/>
                <a:gridCol w="849763"/>
                <a:gridCol w="1012568"/>
                <a:gridCol w="883516"/>
                <a:gridCol w="951020"/>
              </a:tblGrid>
              <a:tr h="3227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Language</a:t>
                      </a:r>
                      <a:endParaRPr lang="en-US" sz="1400" b="1" i="1" dirty="0">
                        <a:solidFill>
                          <a:srgbClr val="365F91"/>
                        </a:solidFill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600">
                          <a:effectLst/>
                        </a:rPr>
                        <a:t>Text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169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</a:rPr>
                        <a:t>N </a:t>
                      </a:r>
                      <a:r>
                        <a:rPr lang="en-ZA" sz="1400" dirty="0" smtClean="0">
                          <a:effectLst/>
                        </a:rPr>
                        <a:t>Sotho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 smtClean="0">
                          <a:effectLst/>
                          <a:latin typeface="Cambria" charset="0"/>
                          <a:ea typeface="Cambria" charset="0"/>
                          <a:cs typeface="Times New Roman" charset="0"/>
                        </a:rPr>
                        <a:t>(Sepedi)</a:t>
                      </a:r>
                      <a:endParaRPr lang="en-US" sz="1400" dirty="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rgbClr val="FF0080"/>
                          </a:solidFill>
                          <a:effectLst/>
                        </a:rPr>
                        <a:t>Ka</a:t>
                      </a:r>
                      <a:r>
                        <a:rPr lang="en-US" sz="1400" dirty="0">
                          <a:solidFill>
                            <a:srgbClr val="FF0080"/>
                          </a:solidFill>
                          <a:effectLst/>
                        </a:rPr>
                        <a:t> le </a:t>
                      </a:r>
                      <a:r>
                        <a:rPr lang="en-US" sz="1400" dirty="0" err="1">
                          <a:solidFill>
                            <a:srgbClr val="FF0080"/>
                          </a:solidFill>
                          <a:effectLst/>
                        </a:rPr>
                        <a:t>lengwe</a:t>
                      </a:r>
                      <a:r>
                        <a:rPr lang="en-US" sz="1400" dirty="0">
                          <a:solidFill>
                            <a:srgbClr val="FF0080"/>
                          </a:solidFill>
                          <a:effectLst/>
                        </a:rPr>
                        <a:t> la </a:t>
                      </a:r>
                      <a:r>
                        <a:rPr lang="en-US" sz="1400" dirty="0" err="1">
                          <a:solidFill>
                            <a:srgbClr val="FF0080"/>
                          </a:solidFill>
                          <a:effectLst/>
                        </a:rPr>
                        <a:t>matšatši</a:t>
                      </a:r>
                      <a:r>
                        <a:rPr lang="en-US" sz="1400" dirty="0">
                          <a:solidFill>
                            <a:srgbClr val="FF0080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80"/>
                          </a:solidFill>
                          <a:effectLst/>
                        </a:rPr>
                        <a:t>mosepedi</a:t>
                      </a:r>
                      <a:r>
                        <a:rPr lang="en-US" sz="1400" dirty="0">
                          <a:solidFill>
                            <a:srgbClr val="FF0080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80"/>
                          </a:solidFill>
                          <a:effectLst/>
                        </a:rPr>
                        <a:t>yo</a:t>
                      </a:r>
                      <a:r>
                        <a:rPr lang="en-US" sz="1400" dirty="0">
                          <a:solidFill>
                            <a:srgbClr val="FF0080"/>
                          </a:solidFill>
                          <a:effectLst/>
                        </a:rPr>
                        <a:t> a </a:t>
                      </a:r>
                      <a:r>
                        <a:rPr lang="en-US" sz="1400" dirty="0" err="1">
                          <a:solidFill>
                            <a:srgbClr val="FF0080"/>
                          </a:solidFill>
                          <a:effectLst/>
                        </a:rPr>
                        <a:t>bego</a:t>
                      </a:r>
                      <a:r>
                        <a:rPr lang="en-US" sz="1400" dirty="0">
                          <a:solidFill>
                            <a:srgbClr val="FF0080"/>
                          </a:solidFill>
                          <a:effectLst/>
                        </a:rPr>
                        <a:t> a </a:t>
                      </a:r>
                      <a:r>
                        <a:rPr lang="en-US" sz="1400" dirty="0" err="1">
                          <a:solidFill>
                            <a:srgbClr val="FF0080"/>
                          </a:solidFill>
                          <a:effectLst/>
                        </a:rPr>
                        <a:t>na</a:t>
                      </a:r>
                      <a:r>
                        <a:rPr lang="en-US" sz="1400" dirty="0">
                          <a:solidFill>
                            <a:srgbClr val="FF0080"/>
                          </a:solidFill>
                          <a:effectLst/>
                        </a:rPr>
                        <a:t> le </a:t>
                      </a:r>
                      <a:r>
                        <a:rPr lang="en-US" sz="1400" dirty="0" err="1">
                          <a:solidFill>
                            <a:srgbClr val="FF0080"/>
                          </a:solidFill>
                          <a:effectLst/>
                        </a:rPr>
                        <a:t>tlala</a:t>
                      </a:r>
                      <a:r>
                        <a:rPr lang="en-US" sz="1400" dirty="0">
                          <a:effectLst/>
                        </a:rPr>
                        <a:t>. O </a:t>
                      </a:r>
                      <a:r>
                        <a:rPr lang="en-US" sz="1400" dirty="0" err="1">
                          <a:effectLst/>
                        </a:rPr>
                        <a:t>fihlile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motseng</a:t>
                      </a:r>
                      <a:r>
                        <a:rPr lang="en-US" sz="1400" dirty="0">
                          <a:effectLst/>
                        </a:rPr>
                        <a:t> wo </a:t>
                      </a:r>
                      <a:r>
                        <a:rPr lang="en-US" sz="1400" dirty="0" err="1">
                          <a:effectLst/>
                        </a:rPr>
                        <a:t>mongwe</a:t>
                      </a:r>
                      <a:r>
                        <a:rPr lang="en-US" sz="1400" dirty="0">
                          <a:effectLst/>
                        </a:rPr>
                        <a:t> a </a:t>
                      </a:r>
                      <a:r>
                        <a:rPr lang="en-US" sz="1400" dirty="0" err="1">
                          <a:effectLst/>
                        </a:rPr>
                        <a:t>kgopela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dijo</a:t>
                      </a:r>
                      <a:r>
                        <a:rPr lang="en-US" sz="1400" dirty="0">
                          <a:effectLst/>
                        </a:rPr>
                        <a:t>. Go be go se </a:t>
                      </a:r>
                      <a:r>
                        <a:rPr lang="en-US" sz="1400" dirty="0" err="1">
                          <a:effectLst/>
                        </a:rPr>
                        <a:t>na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yo</a:t>
                      </a:r>
                      <a:r>
                        <a:rPr lang="en-US" sz="1400" dirty="0">
                          <a:effectLst/>
                        </a:rPr>
                        <a:t> a </a:t>
                      </a:r>
                      <a:r>
                        <a:rPr lang="en-US" sz="1400" dirty="0" err="1">
                          <a:effectLst/>
                        </a:rPr>
                        <a:t>bego</a:t>
                      </a:r>
                      <a:r>
                        <a:rPr lang="en-US" sz="1400" dirty="0">
                          <a:effectLst/>
                        </a:rPr>
                        <a:t> a </a:t>
                      </a:r>
                      <a:r>
                        <a:rPr lang="en-US" sz="1400" dirty="0" err="1">
                          <a:effectLst/>
                        </a:rPr>
                        <a:t>na</a:t>
                      </a:r>
                      <a:r>
                        <a:rPr lang="en-US" sz="1400" dirty="0">
                          <a:effectLst/>
                        </a:rPr>
                        <a:t> le </a:t>
                      </a:r>
                      <a:r>
                        <a:rPr lang="en-US" sz="1400" dirty="0" err="1">
                          <a:effectLst/>
                        </a:rPr>
                        <a:t>dijo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US" sz="1400" dirty="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58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Xitsonga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 err="1">
                          <a:solidFill>
                            <a:srgbClr val="FF0080"/>
                          </a:solidFill>
                          <a:effectLst/>
                        </a:rPr>
                        <a:t>Siku</a:t>
                      </a:r>
                      <a:r>
                        <a:rPr lang="en-ZA" sz="1400" dirty="0">
                          <a:solidFill>
                            <a:srgbClr val="FF0080"/>
                          </a:solidFill>
                          <a:effectLst/>
                        </a:rPr>
                        <a:t> </a:t>
                      </a:r>
                      <a:r>
                        <a:rPr lang="en-ZA" sz="1400" dirty="0" err="1">
                          <a:solidFill>
                            <a:srgbClr val="FF0080"/>
                          </a:solidFill>
                          <a:effectLst/>
                        </a:rPr>
                        <a:t>rin’wana</a:t>
                      </a:r>
                      <a:r>
                        <a:rPr lang="en-ZA" sz="1400" dirty="0">
                          <a:solidFill>
                            <a:srgbClr val="FF0080"/>
                          </a:solidFill>
                          <a:effectLst/>
                        </a:rPr>
                        <a:t> </a:t>
                      </a:r>
                      <a:r>
                        <a:rPr lang="en-ZA" sz="1400" dirty="0" err="1">
                          <a:solidFill>
                            <a:srgbClr val="FF0080"/>
                          </a:solidFill>
                          <a:effectLst/>
                        </a:rPr>
                        <a:t>mufambi</a:t>
                      </a:r>
                      <a:r>
                        <a:rPr lang="en-ZA" sz="1400" dirty="0">
                          <a:solidFill>
                            <a:srgbClr val="FF0080"/>
                          </a:solidFill>
                          <a:effectLst/>
                        </a:rPr>
                        <a:t> </a:t>
                      </a:r>
                      <a:r>
                        <a:rPr lang="en-ZA" sz="1400" dirty="0" err="1">
                          <a:solidFill>
                            <a:srgbClr val="FF0080"/>
                          </a:solidFill>
                          <a:effectLst/>
                        </a:rPr>
                        <a:t>loyi</a:t>
                      </a:r>
                      <a:r>
                        <a:rPr lang="en-ZA" sz="1400" dirty="0">
                          <a:solidFill>
                            <a:srgbClr val="FF0080"/>
                          </a:solidFill>
                          <a:effectLst/>
                        </a:rPr>
                        <a:t> a </a:t>
                      </a:r>
                      <a:r>
                        <a:rPr lang="en-ZA" sz="1400" dirty="0" err="1">
                          <a:solidFill>
                            <a:srgbClr val="FF0080"/>
                          </a:solidFill>
                          <a:effectLst/>
                        </a:rPr>
                        <a:t>ri</a:t>
                      </a:r>
                      <a:r>
                        <a:rPr lang="en-ZA" sz="1400" dirty="0">
                          <a:solidFill>
                            <a:srgbClr val="FF0080"/>
                          </a:solidFill>
                          <a:effectLst/>
                        </a:rPr>
                        <a:t> </a:t>
                      </a:r>
                      <a:r>
                        <a:rPr lang="en-ZA" sz="1400" dirty="0" err="1">
                          <a:solidFill>
                            <a:srgbClr val="FF0080"/>
                          </a:solidFill>
                          <a:effectLst/>
                        </a:rPr>
                        <a:t>na</a:t>
                      </a:r>
                      <a:r>
                        <a:rPr lang="en-ZA" sz="1400" dirty="0">
                          <a:solidFill>
                            <a:srgbClr val="FF0080"/>
                          </a:solidFill>
                          <a:effectLst/>
                        </a:rPr>
                        <a:t> </a:t>
                      </a:r>
                      <a:r>
                        <a:rPr lang="en-ZA" sz="1400" dirty="0" err="1">
                          <a:solidFill>
                            <a:srgbClr val="FF0080"/>
                          </a:solidFill>
                          <a:effectLst/>
                        </a:rPr>
                        <a:t>ndlala</a:t>
                      </a:r>
                      <a:r>
                        <a:rPr lang="en-ZA" sz="1400" dirty="0">
                          <a:effectLst/>
                        </a:rPr>
                        <a:t>. U </a:t>
                      </a:r>
                      <a:r>
                        <a:rPr lang="en-ZA" sz="1400" dirty="0" err="1">
                          <a:effectLst/>
                        </a:rPr>
                        <a:t>fikile</a:t>
                      </a:r>
                      <a:r>
                        <a:rPr lang="en-ZA" sz="1400" dirty="0">
                          <a:effectLst/>
                        </a:rPr>
                        <a:t> </a:t>
                      </a:r>
                      <a:r>
                        <a:rPr lang="en-ZA" sz="1400" dirty="0" err="1">
                          <a:effectLst/>
                        </a:rPr>
                        <a:t>emugangeni</a:t>
                      </a:r>
                      <a:r>
                        <a:rPr lang="en-ZA" sz="1400" dirty="0">
                          <a:effectLst/>
                        </a:rPr>
                        <a:t>. A </a:t>
                      </a:r>
                      <a:r>
                        <a:rPr lang="en-ZA" sz="1400" dirty="0" err="1">
                          <a:effectLst/>
                        </a:rPr>
                        <a:t>kombela</a:t>
                      </a:r>
                      <a:r>
                        <a:rPr lang="en-ZA" sz="1400" dirty="0">
                          <a:effectLst/>
                        </a:rPr>
                        <a:t> </a:t>
                      </a:r>
                      <a:r>
                        <a:rPr lang="en-ZA" sz="1400" dirty="0" err="1">
                          <a:effectLst/>
                        </a:rPr>
                        <a:t>swakudya</a:t>
                      </a:r>
                      <a:r>
                        <a:rPr lang="en-ZA" sz="1400" dirty="0">
                          <a:effectLst/>
                        </a:rPr>
                        <a:t>, </a:t>
                      </a:r>
                      <a:r>
                        <a:rPr lang="en-ZA" sz="1400" dirty="0" err="1">
                          <a:effectLst/>
                        </a:rPr>
                        <a:t>kambe</a:t>
                      </a:r>
                      <a:r>
                        <a:rPr lang="en-ZA" sz="1400" dirty="0">
                          <a:effectLst/>
                        </a:rPr>
                        <a:t> a </a:t>
                      </a:r>
                      <a:r>
                        <a:rPr lang="en-ZA" sz="1400" dirty="0" err="1">
                          <a:effectLst/>
                        </a:rPr>
                        <a:t>ku</a:t>
                      </a:r>
                      <a:r>
                        <a:rPr lang="en-ZA" sz="1400" dirty="0">
                          <a:effectLst/>
                        </a:rPr>
                        <a:t> </a:t>
                      </a:r>
                      <a:r>
                        <a:rPr lang="en-ZA" sz="1400" dirty="0" err="1">
                          <a:effectLst/>
                        </a:rPr>
                        <a:t>nga</a:t>
                      </a:r>
                      <a:r>
                        <a:rPr lang="en-ZA" sz="1400" dirty="0">
                          <a:effectLst/>
                        </a:rPr>
                        <a:t> </a:t>
                      </a:r>
                      <a:r>
                        <a:rPr lang="en-ZA" sz="1400" dirty="0" err="1">
                          <a:effectLst/>
                        </a:rPr>
                        <a:t>ri</a:t>
                      </a:r>
                      <a:r>
                        <a:rPr lang="en-ZA" sz="1400" dirty="0">
                          <a:effectLst/>
                        </a:rPr>
                        <a:t> </a:t>
                      </a:r>
                      <a:r>
                        <a:rPr lang="en-ZA" sz="1400" dirty="0" err="1">
                          <a:effectLst/>
                        </a:rPr>
                        <a:t>na</a:t>
                      </a:r>
                      <a:r>
                        <a:rPr lang="en-ZA" sz="1400" dirty="0">
                          <a:effectLst/>
                        </a:rPr>
                        <a:t> </a:t>
                      </a:r>
                      <a:r>
                        <a:rPr lang="en-ZA" sz="1400" dirty="0" err="1">
                          <a:effectLst/>
                        </a:rPr>
                        <a:t>loyi</a:t>
                      </a:r>
                      <a:r>
                        <a:rPr lang="en-ZA" sz="1400" dirty="0">
                          <a:effectLst/>
                        </a:rPr>
                        <a:t>.</a:t>
                      </a:r>
                      <a:endParaRPr lang="en-US" sz="1400" dirty="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58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isiZulu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rgbClr val="FF0080"/>
                          </a:solidFill>
                          <a:effectLst/>
                        </a:rPr>
                        <a:t>Kunesihambi</a:t>
                      </a:r>
                      <a:r>
                        <a:rPr lang="en-US" sz="1400" dirty="0">
                          <a:solidFill>
                            <a:srgbClr val="FF0080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80"/>
                          </a:solidFill>
                          <a:effectLst/>
                        </a:rPr>
                        <a:t>esasilambile</a:t>
                      </a:r>
                      <a:r>
                        <a:rPr lang="en-US" sz="1400" dirty="0">
                          <a:solidFill>
                            <a:srgbClr val="FF0080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FF0080"/>
                          </a:solidFill>
                          <a:effectLst/>
                        </a:rPr>
                        <a:t>kakhulu</a:t>
                      </a:r>
                      <a:r>
                        <a:rPr lang="en-US" sz="1400" dirty="0">
                          <a:effectLst/>
                        </a:rPr>
                        <a:t>. </a:t>
                      </a:r>
                      <a:r>
                        <a:rPr lang="en-US" sz="1400" dirty="0" err="1">
                          <a:effectLst/>
                        </a:rPr>
                        <a:t>Sahamba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sicela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ukudla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emizini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yabantu</a:t>
                      </a:r>
                      <a:r>
                        <a:rPr lang="en-US" sz="1400" dirty="0">
                          <a:effectLst/>
                        </a:rPr>
                        <a:t>. </a:t>
                      </a:r>
                      <a:r>
                        <a:rPr lang="en-US" sz="1400" dirty="0" err="1">
                          <a:effectLst/>
                        </a:rPr>
                        <a:t>Abantu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babengenakho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ukudla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US" sz="1400" dirty="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58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Gloss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There was a stranger who was very hungry.   He came to a village and asked for food.  Nobody had any food.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743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Words in Sentence1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Words in Sentence2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Words in Sentence3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Total words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Words per sentence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Letters per word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100">
                          <a:effectLst/>
                        </a:rPr>
                        <a:t>Total single syllable words:</a:t>
                      </a:r>
                      <a:endParaRPr lang="en-US" sz="1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100">
                          <a:effectLst/>
                        </a:rPr>
                        <a:t>V/ CV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</a:tr>
              <a:tr h="2958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N Sotho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13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12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b="1" dirty="0">
                          <a:solidFill>
                            <a:srgbClr val="FF0000"/>
                          </a:solidFill>
                          <a:effectLst/>
                        </a:rPr>
                        <a:t>33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11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3.2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21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2958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Tsonga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b="1" dirty="0">
                          <a:solidFill>
                            <a:srgbClr val="FF0000"/>
                          </a:solidFill>
                          <a:effectLst/>
                        </a:rPr>
                        <a:t>21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9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2958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Zulu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b="1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3.6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Cambria" charset="0"/>
                        <a:ea typeface="Cambria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91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96FF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Descriptive statistics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2000"/>
            <a:ext cx="9144000" cy="506765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572000" y="5463251"/>
            <a:ext cx="324091" cy="26621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72045" y="5463251"/>
            <a:ext cx="324091" cy="26621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5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96FF"/>
          </a:solidFill>
        </p:spPr>
        <p:txBody>
          <a:bodyPr/>
          <a:lstStyle/>
          <a:p>
            <a:r>
              <a:rPr lang="en-US" dirty="0" smtClean="0"/>
              <a:t>Accuracy and fluency: </a:t>
            </a:r>
            <a:r>
              <a:rPr lang="en-US" b="1" dirty="0" smtClean="0"/>
              <a:t>letters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9"/>
          <a:stretch/>
        </p:blipFill>
        <p:spPr>
          <a:xfrm>
            <a:off x="684935" y="1577983"/>
            <a:ext cx="7774130" cy="50634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05818" y="3176336"/>
            <a:ext cx="961963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27% of the sample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740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58596"/>
            <a:ext cx="8229600" cy="1143000"/>
          </a:xfrm>
          <a:solidFill>
            <a:srgbClr val="0096FF"/>
          </a:solidFill>
        </p:spPr>
        <p:txBody>
          <a:bodyPr/>
          <a:lstStyle/>
          <a:p>
            <a:r>
              <a:rPr lang="en-US" dirty="0" smtClean="0"/>
              <a:t>Accuracy and fluency: </a:t>
            </a:r>
            <a:r>
              <a:rPr lang="en-US" b="1" dirty="0" smtClean="0"/>
              <a:t>words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2748424" y="4962233"/>
            <a:ext cx="413946" cy="35536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772154" y="4209628"/>
            <a:ext cx="413946" cy="35536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781708" y="3854265"/>
            <a:ext cx="413946" cy="35536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3458" y="1612254"/>
            <a:ext cx="8073342" cy="42473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ZA" dirty="0">
                <a:latin typeface="+mj-lt"/>
              </a:rPr>
              <a:t>The ability to identify letters and read words accurately reduces comprehension complications (Adams, 1994; Spear-</a:t>
            </a:r>
            <a:r>
              <a:rPr lang="en-ZA" dirty="0" err="1">
                <a:latin typeface="+mj-lt"/>
              </a:rPr>
              <a:t>Swerling</a:t>
            </a:r>
            <a:r>
              <a:rPr lang="en-ZA" dirty="0">
                <a:latin typeface="+mj-lt"/>
              </a:rPr>
              <a:t>, 2006</a:t>
            </a:r>
            <a:r>
              <a:rPr lang="en-ZA" dirty="0" smtClean="0">
                <a:latin typeface="+mj-lt"/>
              </a:rPr>
              <a:t>). </a:t>
            </a:r>
          </a:p>
          <a:p>
            <a:endParaRPr lang="en-ZA" b="1" dirty="0">
              <a:solidFill>
                <a:srgbClr val="333333"/>
              </a:solidFill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u="sng" dirty="0" smtClean="0">
                <a:solidFill>
                  <a:srgbClr val="333333"/>
                </a:solidFill>
                <a:latin typeface="+mj-lt"/>
              </a:rPr>
              <a:t>Independent </a:t>
            </a:r>
            <a:r>
              <a:rPr lang="en-US" b="1" u="sng" dirty="0">
                <a:solidFill>
                  <a:srgbClr val="333333"/>
                </a:solidFill>
                <a:latin typeface="+mj-lt"/>
              </a:rPr>
              <a:t>reading level</a:t>
            </a:r>
            <a:r>
              <a:rPr lang="en-US" dirty="0">
                <a:solidFill>
                  <a:srgbClr val="333333"/>
                </a:solidFill>
                <a:latin typeface="+mj-lt"/>
              </a:rPr>
              <a:t>: word recognition is 99% and comprehension is 90% or </a:t>
            </a:r>
            <a:r>
              <a:rPr lang="en-US" dirty="0" smtClean="0">
                <a:solidFill>
                  <a:srgbClr val="333333"/>
                </a:solidFill>
                <a:latin typeface="+mj-lt"/>
              </a:rPr>
              <a:t>better.</a:t>
            </a:r>
            <a:endParaRPr lang="en-US" dirty="0" smtClean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u="sng" dirty="0" smtClean="0">
                <a:solidFill>
                  <a:srgbClr val="FF0000"/>
                </a:solidFill>
                <a:latin typeface="+mj-lt"/>
              </a:rPr>
              <a:t>Instructional </a:t>
            </a:r>
            <a:r>
              <a:rPr lang="en-US" b="1" u="sng" dirty="0">
                <a:solidFill>
                  <a:srgbClr val="FF0000"/>
                </a:solidFill>
                <a:latin typeface="+mj-lt"/>
              </a:rPr>
              <a:t>reading level</a:t>
            </a:r>
            <a:r>
              <a:rPr lang="en-US" b="1" dirty="0">
                <a:solidFill>
                  <a:srgbClr val="333333"/>
                </a:solidFill>
                <a:latin typeface="+mj-lt"/>
              </a:rPr>
              <a:t>: </a:t>
            </a:r>
            <a:r>
              <a:rPr lang="en-US" dirty="0">
                <a:solidFill>
                  <a:srgbClr val="333333"/>
                </a:solidFill>
                <a:latin typeface="+mj-lt"/>
              </a:rPr>
              <a:t>(the level at which the reader can be successfully instructed) 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word recognition is 95%</a:t>
            </a:r>
            <a:r>
              <a:rPr lang="en-US" dirty="0">
                <a:solidFill>
                  <a:srgbClr val="333333"/>
                </a:solidFill>
                <a:latin typeface="+mj-lt"/>
              </a:rPr>
              <a:t> and comprehension is 75% or </a:t>
            </a:r>
            <a:r>
              <a:rPr lang="en-US" dirty="0" smtClean="0">
                <a:solidFill>
                  <a:srgbClr val="333333"/>
                </a:solidFill>
                <a:latin typeface="+mj-lt"/>
              </a:rPr>
              <a:t>better.</a:t>
            </a:r>
            <a:endParaRPr lang="en-US" dirty="0" smtClean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u="sng" dirty="0" smtClean="0">
                <a:solidFill>
                  <a:srgbClr val="333333"/>
                </a:solidFill>
                <a:latin typeface="+mj-lt"/>
              </a:rPr>
              <a:t>Frustration </a:t>
            </a:r>
            <a:r>
              <a:rPr lang="en-US" b="1" u="sng" dirty="0">
                <a:solidFill>
                  <a:srgbClr val="333333"/>
                </a:solidFill>
                <a:latin typeface="+mj-lt"/>
              </a:rPr>
              <a:t>reading level</a:t>
            </a:r>
            <a:r>
              <a:rPr lang="en-US" b="1" dirty="0">
                <a:solidFill>
                  <a:srgbClr val="333333"/>
                </a:solidFill>
                <a:latin typeface="+mj-lt"/>
              </a:rPr>
              <a:t>: </a:t>
            </a:r>
            <a:r>
              <a:rPr lang="en-US" dirty="0">
                <a:solidFill>
                  <a:srgbClr val="333333"/>
                </a:solidFill>
                <a:latin typeface="+mj-lt"/>
              </a:rPr>
              <a:t>word recognition is 90% or less and comprehension is less than 50%. At this level the reader cannot really understand the text.</a:t>
            </a:r>
            <a:r>
              <a:rPr lang="en-US" dirty="0">
                <a:latin typeface="+mj-lt"/>
              </a:rPr>
              <a:t/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/>
            </a:r>
            <a:br>
              <a:rPr lang="en-US" dirty="0">
                <a:latin typeface="+mj-lt"/>
              </a:rPr>
            </a:br>
            <a:r>
              <a:rPr lang="en-US" dirty="0">
                <a:solidFill>
                  <a:srgbClr val="333333"/>
                </a:solidFill>
                <a:latin typeface="+mj-lt"/>
              </a:rPr>
              <a:t>A grade level two years above one's reading level is usually considered the frustration level</a:t>
            </a:r>
            <a:r>
              <a:rPr lang="en-US" dirty="0" smtClean="0">
                <a:solidFill>
                  <a:srgbClr val="333333"/>
                </a:solidFill>
                <a:latin typeface="+mj-lt"/>
              </a:rPr>
              <a:t>.</a:t>
            </a:r>
          </a:p>
          <a:p>
            <a:endParaRPr lang="en-US" dirty="0">
              <a:solidFill>
                <a:srgbClr val="333333"/>
              </a:solidFill>
              <a:latin typeface="+mj-lt"/>
            </a:endParaRPr>
          </a:p>
          <a:p>
            <a:r>
              <a:rPr lang="en-US" sz="1200" dirty="0">
                <a:latin typeface="+mj-lt"/>
              </a:rPr>
              <a:t>Rachel Kahn, Patricia A. Zapf, &amp; Virginia G. Cooper, </a:t>
            </a:r>
            <a:r>
              <a:rPr lang="en-US" sz="1200" i="1" dirty="0">
                <a:latin typeface="+mj-lt"/>
              </a:rPr>
              <a:t>Readability Of Miranda Warnings And Waivers: Implications For Evaluating Miranda Comprehension</a:t>
            </a:r>
            <a:r>
              <a:rPr lang="en-US" sz="1200" dirty="0">
                <a:latin typeface="+mj-lt"/>
              </a:rPr>
              <a:t>, 30 L. &amp; Psychol. Rev. 119, 127 (2006) (citing Daniel P. Greenfield et al., </a:t>
            </a:r>
            <a:r>
              <a:rPr lang="en-US" sz="1200" i="1" dirty="0">
                <a:latin typeface="+mj-lt"/>
              </a:rPr>
              <a:t>Retrospective Evaluation of Miranda Reading Levels and Waiver Competency</a:t>
            </a:r>
            <a:r>
              <a:rPr lang="en-US" sz="1200" dirty="0">
                <a:latin typeface="+mj-lt"/>
              </a:rPr>
              <a:t>, 19 Am. J. Forensic Psychol. 75, 79-80 (2001)).</a:t>
            </a:r>
          </a:p>
        </p:txBody>
      </p:sp>
    </p:spTree>
    <p:extLst>
      <p:ext uri="{BB962C8B-B14F-4D97-AF65-F5344CB8AC3E}">
        <p14:creationId xmlns:p14="http://schemas.microsoft.com/office/powerpoint/2010/main" val="78151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48" y="1561256"/>
            <a:ext cx="7166819" cy="529674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58596"/>
            <a:ext cx="8229600" cy="1143000"/>
          </a:xfrm>
          <a:solidFill>
            <a:srgbClr val="0096FF"/>
          </a:solidFill>
        </p:spPr>
        <p:txBody>
          <a:bodyPr/>
          <a:lstStyle/>
          <a:p>
            <a:r>
              <a:rPr lang="en-US" dirty="0" smtClean="0"/>
              <a:t>Accuracy and fluency: </a:t>
            </a:r>
            <a:r>
              <a:rPr lang="en-US" b="1" dirty="0" smtClean="0"/>
              <a:t>words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2748424" y="4962233"/>
            <a:ext cx="413946" cy="35536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772154" y="4209628"/>
            <a:ext cx="413946" cy="35536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781708" y="3854265"/>
            <a:ext cx="413946" cy="35536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6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0"/>
            <a:ext cx="82496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8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1930400"/>
            <a:ext cx="8204200" cy="299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54"/>
          <a:stretch/>
        </p:blipFill>
        <p:spPr>
          <a:xfrm>
            <a:off x="424440" y="798653"/>
            <a:ext cx="8249660" cy="98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2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704"/>
            <a:ext cx="3958542" cy="36576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918" y="1329643"/>
            <a:ext cx="4247910" cy="3110696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73684"/>
            <a:ext cx="4791919" cy="32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6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96FF"/>
          </a:solidFill>
        </p:spPr>
        <p:txBody>
          <a:bodyPr>
            <a:noAutofit/>
          </a:bodyPr>
          <a:lstStyle/>
          <a:p>
            <a:r>
              <a:rPr lang="en-US" sz="3200" b="1" dirty="0" smtClean="0"/>
              <a:t>Tentative benchmarks for 3 African languages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95400"/>
            <a:ext cx="85090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8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96FF"/>
          </a:solidFill>
        </p:spPr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smtClean="0"/>
              <a:t>Falling at the first hurdle</a:t>
            </a:r>
            <a:endParaRPr lang="en-US" dirty="0"/>
          </a:p>
          <a:p>
            <a:pPr lvl="1"/>
            <a:r>
              <a:rPr lang="en-US" dirty="0" smtClean="0"/>
              <a:t> </a:t>
            </a:r>
            <a:r>
              <a:rPr lang="en-US" sz="2000" dirty="0" smtClean="0"/>
              <a:t>27% of the learners at the start of Grade 3 were getting every second letter-sound incorrect. 25% of the sample could only correctly sound out 15 letters in a minute. This is insurmountable. </a:t>
            </a:r>
          </a:p>
          <a:p>
            <a:r>
              <a:rPr lang="en-US" b="1" dirty="0" smtClean="0"/>
              <a:t>Accuracy thresholds differ by language</a:t>
            </a:r>
          </a:p>
          <a:p>
            <a:pPr lvl="1"/>
            <a:r>
              <a:rPr lang="en-US" dirty="0" smtClean="0"/>
              <a:t>Children reading with 95% accuracy or higher can read 51+ </a:t>
            </a:r>
            <a:r>
              <a:rPr lang="en-US" dirty="0" err="1" smtClean="0"/>
              <a:t>wcpm</a:t>
            </a:r>
            <a:r>
              <a:rPr lang="en-US" dirty="0" smtClean="0"/>
              <a:t> in </a:t>
            </a:r>
            <a:r>
              <a:rPr lang="en-US" dirty="0" err="1" smtClean="0"/>
              <a:t>N.Sotho</a:t>
            </a:r>
            <a:r>
              <a:rPr lang="en-US" dirty="0" smtClean="0"/>
              <a:t>; 31+ </a:t>
            </a:r>
            <a:r>
              <a:rPr lang="en-US" dirty="0" err="1" smtClean="0"/>
              <a:t>wcpm</a:t>
            </a:r>
            <a:r>
              <a:rPr lang="en-US" dirty="0" smtClean="0"/>
              <a:t> in Xitsonga; 21+ </a:t>
            </a:r>
            <a:r>
              <a:rPr lang="en-US" dirty="0" err="1" smtClean="0"/>
              <a:t>wcpm</a:t>
            </a:r>
            <a:r>
              <a:rPr lang="en-US" dirty="0" smtClean="0"/>
              <a:t> in isiZulu</a:t>
            </a:r>
          </a:p>
          <a:p>
            <a:r>
              <a:rPr lang="en-US" b="1" dirty="0" smtClean="0"/>
              <a:t>Minimum fluency thresholds </a:t>
            </a:r>
            <a:r>
              <a:rPr lang="en-US" dirty="0" smtClean="0"/>
              <a:t>(very similar to accuracy thresholds)</a:t>
            </a:r>
            <a:endParaRPr lang="en-US" b="1" dirty="0" smtClean="0"/>
          </a:p>
          <a:p>
            <a:pPr lvl="1"/>
            <a:r>
              <a:rPr lang="en-GB" dirty="0"/>
              <a:t>to get 25% or more on the comprehension questions (Emergent-reader) one would need to be reading at least </a:t>
            </a:r>
            <a:endParaRPr lang="en-GB" dirty="0" smtClean="0"/>
          </a:p>
          <a:p>
            <a:pPr lvl="1"/>
            <a:r>
              <a:rPr lang="en-GB" b="1" dirty="0" smtClean="0"/>
              <a:t>53</a:t>
            </a:r>
            <a:r>
              <a:rPr lang="en-GB" dirty="0" smtClean="0"/>
              <a:t> </a:t>
            </a:r>
            <a:r>
              <a:rPr lang="en-GB" dirty="0"/>
              <a:t>WCPM in Northern-Sotho, </a:t>
            </a:r>
            <a:endParaRPr lang="en-GB" dirty="0" smtClean="0"/>
          </a:p>
          <a:p>
            <a:pPr lvl="1"/>
            <a:r>
              <a:rPr lang="en-GB" b="1" dirty="0" smtClean="0"/>
              <a:t>39</a:t>
            </a:r>
            <a:r>
              <a:rPr lang="en-GB" dirty="0" smtClean="0"/>
              <a:t> </a:t>
            </a:r>
            <a:r>
              <a:rPr lang="en-GB" dirty="0"/>
              <a:t>WCPM in Xitsonga and </a:t>
            </a:r>
            <a:endParaRPr lang="en-GB" dirty="0" smtClean="0"/>
          </a:p>
          <a:p>
            <a:pPr lvl="1"/>
            <a:r>
              <a:rPr lang="en-GB" b="1" dirty="0" smtClean="0"/>
              <a:t>20</a:t>
            </a:r>
            <a:r>
              <a:rPr lang="en-GB" dirty="0" smtClean="0"/>
              <a:t> </a:t>
            </a:r>
            <a:r>
              <a:rPr lang="en-GB" dirty="0"/>
              <a:t>WCPM in isiZulu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GB" b="1" dirty="0" smtClean="0"/>
              <a:t>Minimum comprehension thresholds</a:t>
            </a:r>
          </a:p>
          <a:p>
            <a:pPr lvl="1"/>
            <a:r>
              <a:rPr lang="en-GB" dirty="0" smtClean="0"/>
              <a:t>To get 62,5</a:t>
            </a:r>
            <a:r>
              <a:rPr lang="en-GB" dirty="0"/>
              <a:t>% or more, then learners need to be reading at least </a:t>
            </a:r>
            <a:endParaRPr lang="en-GB" dirty="0" smtClean="0"/>
          </a:p>
          <a:p>
            <a:pPr lvl="1"/>
            <a:r>
              <a:rPr lang="en-GB" b="1" dirty="0" smtClean="0"/>
              <a:t>66</a:t>
            </a:r>
            <a:r>
              <a:rPr lang="en-GB" dirty="0" smtClean="0"/>
              <a:t> </a:t>
            </a:r>
            <a:r>
              <a:rPr lang="en-GB" dirty="0"/>
              <a:t>WCPM in Northern Sotho, </a:t>
            </a:r>
            <a:endParaRPr lang="en-GB" dirty="0" smtClean="0"/>
          </a:p>
          <a:p>
            <a:pPr lvl="1"/>
            <a:r>
              <a:rPr lang="en-GB" b="1" dirty="0" smtClean="0"/>
              <a:t>48</a:t>
            </a:r>
            <a:r>
              <a:rPr lang="en-GB" dirty="0" smtClean="0"/>
              <a:t> </a:t>
            </a:r>
            <a:r>
              <a:rPr lang="en-GB" dirty="0"/>
              <a:t>WCPM in Xitsonga and </a:t>
            </a:r>
            <a:endParaRPr lang="en-GB" dirty="0" smtClean="0"/>
          </a:p>
          <a:p>
            <a:pPr lvl="1"/>
            <a:r>
              <a:rPr lang="en-GB" b="1" dirty="0" smtClean="0"/>
              <a:t>32</a:t>
            </a:r>
            <a:r>
              <a:rPr lang="en-GB" dirty="0" smtClean="0"/>
              <a:t> </a:t>
            </a:r>
            <a:r>
              <a:rPr lang="en-GB" dirty="0"/>
              <a:t>WCPM in isiZulu.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ZA" dirty="0"/>
              <a:t>Differences in word length in the disjunctive and conjunctive orthographies of Northern Sotho and isiZulu respectively affect reading rate. This has important implications for benchmarking and for identifying at-risk readers at different grade levels. 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7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40775" cy="452596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endParaRPr lang="en-GB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We </a:t>
            </a:r>
            <a:r>
              <a:rPr lang="en-GB" sz="2000" dirty="0"/>
              <a:t>need to move beyond a repetitive focus on low comprehension outcomes; this is simply the tip of the iceberg. </a:t>
            </a:r>
            <a:endParaRPr lang="en-GB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What is lacking is research on the different </a:t>
            </a:r>
            <a:r>
              <a:rPr lang="en-US" sz="2000" b="1" dirty="0" smtClean="0"/>
              <a:t>reading components </a:t>
            </a:r>
            <a:r>
              <a:rPr lang="en-US" sz="2000" dirty="0" smtClean="0"/>
              <a:t>or the </a:t>
            </a:r>
            <a:r>
              <a:rPr lang="en-ZA" sz="2000" dirty="0" smtClean="0"/>
              <a:t>“cognitive-linguistic </a:t>
            </a:r>
            <a:r>
              <a:rPr lang="en-ZA" sz="2000" dirty="0"/>
              <a:t>processes involved in </a:t>
            </a:r>
            <a:r>
              <a:rPr lang="en-ZA" sz="2000" dirty="0" smtClean="0"/>
              <a:t>reading” (De </a:t>
            </a:r>
            <a:r>
              <a:rPr lang="en-ZA" sz="2000" dirty="0" err="1" smtClean="0"/>
              <a:t>Vos</a:t>
            </a:r>
            <a:r>
              <a:rPr lang="en-ZA" sz="2000" dirty="0" smtClean="0"/>
              <a:t> et al, 2014) </a:t>
            </a:r>
            <a:r>
              <a:rPr lang="en-ZA" sz="2000" dirty="0"/>
              <a:t>in African languages’</a:t>
            </a:r>
            <a:r>
              <a:rPr lang="en-US" sz="2000" dirty="0"/>
              <a:t> 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We need to better understand this cognitive linguistic </a:t>
            </a:r>
            <a:r>
              <a:rPr lang="en-US" sz="2000" b="1" dirty="0" smtClean="0"/>
              <a:t>data generating process</a:t>
            </a:r>
            <a:r>
              <a:rPr lang="en-US" sz="2000" dirty="0" smtClean="0"/>
              <a:t> for African languages.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Below the surface there is widespread evidence that most children have </a:t>
            </a:r>
            <a:r>
              <a:rPr lang="en-GB" sz="2000" b="1" dirty="0"/>
              <a:t>not acquired the basic ‘tools’ for reading success </a:t>
            </a:r>
            <a:r>
              <a:rPr lang="en-GB" sz="2000" dirty="0"/>
              <a:t>– the ability to accurately and fluently decode letters and words and move from an effortful activity to an automated skill</a:t>
            </a:r>
            <a:r>
              <a:rPr lang="en-US" sz="2000" dirty="0"/>
              <a:t> 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57590"/>
            <a:ext cx="8229600" cy="1143000"/>
          </a:xfrm>
          <a:prstGeom prst="rect">
            <a:avLst/>
          </a:prstGeom>
          <a:solidFill>
            <a:srgbClr val="0096FF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Moving forward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29452"/>
          <a:stretch/>
        </p:blipFill>
        <p:spPr>
          <a:xfrm>
            <a:off x="5820874" y="2379299"/>
            <a:ext cx="2779116" cy="261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7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23144" y="1627458"/>
            <a:ext cx="4720856" cy="3240484"/>
          </a:xfrm>
          <a:solidFill>
            <a:srgbClr val="FF0080"/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Comments / Questions</a:t>
            </a:r>
            <a:r>
              <a:rPr lang="en-US" b="1" dirty="0" smtClean="0">
                <a:solidFill>
                  <a:schemeClr val="bg1"/>
                </a:solidFill>
              </a:rPr>
              <a:t>?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/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  <a:hlinkClick r:id="rId2"/>
              </a:rPr>
              <a:t>NicSpaull@gmail.com</a:t>
            </a: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/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  <a:hlinkClick r:id="rId3"/>
              </a:rPr>
              <a:t>n.nyathin@gmail.com</a:t>
            </a:r>
            <a:r>
              <a:rPr lang="en-US" sz="2000" dirty="0" smtClean="0">
                <a:solidFill>
                  <a:schemeClr val="bg1"/>
                </a:solidFill>
              </a:rPr>
              <a:t>  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209" y="2328645"/>
            <a:ext cx="1921032" cy="183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74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80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Take home points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What is the question you want to answer?</a:t>
            </a:r>
          </a:p>
          <a:p>
            <a:pPr lvl="1"/>
            <a:r>
              <a:rPr lang="en-US" sz="2000" i="1" dirty="0" smtClean="0"/>
              <a:t>In what ways does sample eligibility affect PISA results and their interpretation.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Why should we care?</a:t>
            </a:r>
          </a:p>
          <a:p>
            <a:pPr lvl="1"/>
            <a:r>
              <a:rPr lang="en-US" sz="2000" i="1" dirty="0" smtClean="0"/>
              <a:t>Cross-national assessments and PISA in particular have serious sway in policy-making circles &amp; international development discourse. Getting the interpretation right is important and non-trivial.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What do you have to say about the problem that is new?</a:t>
            </a:r>
          </a:p>
          <a:p>
            <a:pPr lvl="1"/>
            <a:r>
              <a:rPr lang="en-US" sz="2000" i="1" dirty="0" smtClean="0"/>
              <a:t>Very few scholars (&amp; none for Turkey) have measured and estimated the impact of correcting for sample eligibility/selection for PISA or any other cross-national assessment. I do that here.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Why should we believe you?</a:t>
            </a:r>
          </a:p>
          <a:p>
            <a:pPr lvl="1"/>
            <a:r>
              <a:rPr lang="en-US" sz="2000" i="1" dirty="0" smtClean="0"/>
              <a:t>That sample selection occurs is uncontroversial </a:t>
            </a:r>
            <a:r>
              <a:rPr lang="mr-IN" sz="2000" i="1" dirty="0" smtClean="0"/>
              <a:t>–</a:t>
            </a:r>
            <a:r>
              <a:rPr lang="en-US" sz="2000" i="1" dirty="0" smtClean="0"/>
              <a:t> PISA acknowledges this but doesn’t correct for it. I do. The methods used here use arguably the best data for this purpose (DHS).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How convinced should I be?</a:t>
            </a:r>
          </a:p>
          <a:p>
            <a:pPr lvl="1"/>
            <a:r>
              <a:rPr lang="en-US" sz="2000" dirty="0" smtClean="0"/>
              <a:t>Pretty convinced. I report SE’s. Sensitivity analysis shows results aren’t very sensitive to core assumptions about ineligible = illiterate.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In what way should I change my view of the world due to your work?</a:t>
            </a:r>
          </a:p>
          <a:p>
            <a:pPr lvl="1"/>
            <a:r>
              <a:rPr lang="en-US" sz="2000" dirty="0" smtClean="0"/>
              <a:t>Next slide</a:t>
            </a:r>
            <a:r>
              <a:rPr lang="mr-IN" sz="2000" dirty="0" smtClean="0"/>
              <a:t>…</a:t>
            </a: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600200" y="6430962"/>
            <a:ext cx="495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Columbia University “What makes for a successful paper and seminar?”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91042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2" y="350775"/>
            <a:ext cx="8261498" cy="49770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2" y="5327783"/>
            <a:ext cx="8261498" cy="15302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06643" y="2911045"/>
            <a:ext cx="1980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Spaull &amp; Pretorius, 2016</a:t>
            </a:r>
            <a:endParaRPr lang="en-US" sz="1400" b="1" dirty="0"/>
          </a:p>
        </p:txBody>
      </p:sp>
      <p:sp>
        <p:nvSpPr>
          <p:cNvPr id="7" name="Oval 6"/>
          <p:cNvSpPr/>
          <p:nvPr/>
        </p:nvSpPr>
        <p:spPr>
          <a:xfrm>
            <a:off x="4158053" y="5403921"/>
            <a:ext cx="4741397" cy="51129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9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7928</TotalTime>
  <Words>1401</Words>
  <Application>Microsoft Office PowerPoint</Application>
  <PresentationFormat>On-screen Show (4:3)</PresentationFormat>
  <Paragraphs>193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Language dynamics in SA</vt:lpstr>
      <vt:lpstr>PowerPoint Presentation</vt:lpstr>
      <vt:lpstr>PowerPoint Presentation</vt:lpstr>
      <vt:lpstr>PowerPoint Presentation</vt:lpstr>
      <vt:lpstr>PowerPoint Presentation</vt:lpstr>
      <vt:lpstr>ESRC Leadership for Literacy Study</vt:lpstr>
      <vt:lpstr>Developing benchmarks in African languages </vt:lpstr>
      <vt:lpstr>PowerPoint Presentation</vt:lpstr>
      <vt:lpstr>Morphology</vt:lpstr>
      <vt:lpstr>Descriptive statistics</vt:lpstr>
      <vt:lpstr>Accuracy and fluency: letters</vt:lpstr>
      <vt:lpstr>Accuracy and fluency: words</vt:lpstr>
      <vt:lpstr>Accuracy and fluency: words</vt:lpstr>
      <vt:lpstr>PowerPoint Presentation</vt:lpstr>
      <vt:lpstr>PowerPoint Presentation</vt:lpstr>
      <vt:lpstr>PowerPoint Presentation</vt:lpstr>
      <vt:lpstr>Tentative benchmarks for 3 African languages</vt:lpstr>
      <vt:lpstr>Findings</vt:lpstr>
      <vt:lpstr>PowerPoint Presentation</vt:lpstr>
      <vt:lpstr>Comments / Questions?   NicSpaull@gmail.com  n.nyathin@gmail.com  </vt:lpstr>
      <vt:lpstr>Take home points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</dc:creator>
  <cp:lastModifiedBy>Mohohlwane.N</cp:lastModifiedBy>
  <cp:revision>205</cp:revision>
  <dcterms:created xsi:type="dcterms:W3CDTF">2016-06-29T17:08:38Z</dcterms:created>
  <dcterms:modified xsi:type="dcterms:W3CDTF">2017-09-06T08:39:58Z</dcterms:modified>
</cp:coreProperties>
</file>