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2"/>
  </p:notesMasterIdLst>
  <p:sldIdLst>
    <p:sldId id="333" r:id="rId2"/>
    <p:sldId id="324" r:id="rId3"/>
    <p:sldId id="305" r:id="rId4"/>
    <p:sldId id="354" r:id="rId5"/>
    <p:sldId id="357" r:id="rId6"/>
    <p:sldId id="355" r:id="rId7"/>
    <p:sldId id="356" r:id="rId8"/>
    <p:sldId id="353" r:id="rId9"/>
    <p:sldId id="352" r:id="rId10"/>
    <p:sldId id="335" r:id="rId11"/>
    <p:sldId id="334" r:id="rId12"/>
    <p:sldId id="336" r:id="rId13"/>
    <p:sldId id="276" r:id="rId14"/>
    <p:sldId id="281" r:id="rId15"/>
    <p:sldId id="278" r:id="rId16"/>
    <p:sldId id="358" r:id="rId17"/>
    <p:sldId id="359" r:id="rId18"/>
    <p:sldId id="320" r:id="rId19"/>
    <p:sldId id="264" r:id="rId20"/>
    <p:sldId id="303" r:id="rId21"/>
    <p:sldId id="348" r:id="rId22"/>
    <p:sldId id="340" r:id="rId23"/>
    <p:sldId id="350" r:id="rId24"/>
    <p:sldId id="338" r:id="rId25"/>
    <p:sldId id="339" r:id="rId26"/>
    <p:sldId id="349" r:id="rId27"/>
    <p:sldId id="325" r:id="rId28"/>
    <p:sldId id="288" r:id="rId29"/>
    <p:sldId id="295" r:id="rId30"/>
    <p:sldId id="296" r:id="rId31"/>
    <p:sldId id="274" r:id="rId32"/>
    <p:sldId id="301" r:id="rId33"/>
    <p:sldId id="302" r:id="rId34"/>
    <p:sldId id="291" r:id="rId35"/>
    <p:sldId id="292" r:id="rId36"/>
    <p:sldId id="330" r:id="rId37"/>
    <p:sldId id="331" r:id="rId38"/>
    <p:sldId id="332" r:id="rId39"/>
    <p:sldId id="310" r:id="rId40"/>
    <p:sldId id="312" r:id="rId4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8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092" autoAdjust="0"/>
    <p:restoredTop sz="94783"/>
  </p:normalViewPr>
  <p:slideViewPr>
    <p:cSldViewPr snapToGrid="0" snapToObjects="1">
      <p:cViewPr>
        <p:scale>
          <a:sx n="85" d="100"/>
          <a:sy n="85" d="100"/>
        </p:scale>
        <p:origin x="-80" y="-12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46" Type="http://schemas.openxmlformats.org/officeDocument/2006/relationships/theme" Target="theme/theme1.xml"/><Relationship Id="rId47"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notesMaster" Target="notesMasters/notesMaster1.xml"/><Relationship Id="rId43" Type="http://schemas.openxmlformats.org/officeDocument/2006/relationships/printerSettings" Target="printerSettings/printerSettings1.bin"/><Relationship Id="rId44" Type="http://schemas.openxmlformats.org/officeDocument/2006/relationships/presProps" Target="presProps.xml"/><Relationship Id="rId45"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Users:nicholasspaull:Documents:Dropbox:Journal%20articles:2014%20(PhD)%20Triple-Diff%20Langauge%20paper:Literature:Matrix%20of%20lang%20and%20nonlang%20factors%20(Aug%202014).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Macintosh%20HD:Users:nicholasspaull:Documents:Dropbox:Literature:Education:Teacher%20knowledge%20&amp;%20quality:(Myburgh)%20Union%20Membership%20Breakdown%20Dec%202012.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Macintosh%20HD:Users:nicholasspaull:Documents:Dropbox:Literature:Education:Teacher%20knowledge%20&amp;%20quality:(Myburgh)%20Union%20Membership%20Breakdown%20Dec%20201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percentStacked"/>
        <c:varyColors val="0"/>
        <c:ser>
          <c:idx val="0"/>
          <c:order val="0"/>
          <c:tx>
            <c:strRef>
              <c:f>'LOLT by grade'!$A$38</c:f>
              <c:strCache>
                <c:ptCount val="1"/>
                <c:pt idx="0">
                  <c:v>isiNdebele</c:v>
                </c:pt>
              </c:strCache>
            </c:strRef>
          </c:tx>
          <c:invertIfNegative val="0"/>
          <c:cat>
            <c:strRef>
              <c:f>'LOLT by grade'!$B$37:$H$37</c:f>
              <c:strCache>
                <c:ptCount val="7"/>
                <c:pt idx="0">
                  <c:v>Gr1</c:v>
                </c:pt>
                <c:pt idx="1">
                  <c:v>Gr2</c:v>
                </c:pt>
                <c:pt idx="2">
                  <c:v>Gr3</c:v>
                </c:pt>
                <c:pt idx="3">
                  <c:v>Gr4</c:v>
                </c:pt>
                <c:pt idx="4">
                  <c:v>Gr5</c:v>
                </c:pt>
                <c:pt idx="5">
                  <c:v>Gr6</c:v>
                </c:pt>
                <c:pt idx="6">
                  <c:v>Gr9</c:v>
                </c:pt>
              </c:strCache>
            </c:strRef>
          </c:cat>
          <c:val>
            <c:numRef>
              <c:f>'LOLT by grade'!$B$38:$H$38</c:f>
              <c:numCache>
                <c:formatCode>0%</c:formatCode>
                <c:ptCount val="7"/>
                <c:pt idx="0">
                  <c:v>0.00792781415744171</c:v>
                </c:pt>
                <c:pt idx="1">
                  <c:v>0.0069886877882854</c:v>
                </c:pt>
                <c:pt idx="2">
                  <c:v>0.00718288279791658</c:v>
                </c:pt>
                <c:pt idx="3">
                  <c:v>7.79860722651681E-5</c:v>
                </c:pt>
                <c:pt idx="4">
                  <c:v>8.12514733098944E-5</c:v>
                </c:pt>
                <c:pt idx="5">
                  <c:v>8.78360232694792E-5</c:v>
                </c:pt>
                <c:pt idx="6">
                  <c:v>6.05039692524591E-5</c:v>
                </c:pt>
              </c:numCache>
            </c:numRef>
          </c:val>
          <c:extLst xmlns:c16r2="http://schemas.microsoft.com/office/drawing/2015/06/chart">
            <c:ext xmlns:c16="http://schemas.microsoft.com/office/drawing/2014/chart" uri="{C3380CC4-5D6E-409C-BE32-E72D297353CC}">
              <c16:uniqueId val="{00000000-1A9D-4D4D-B672-7387CCF3267F}"/>
            </c:ext>
          </c:extLst>
        </c:ser>
        <c:ser>
          <c:idx val="1"/>
          <c:order val="1"/>
          <c:tx>
            <c:strRef>
              <c:f>'LOLT by grade'!$A$39</c:f>
              <c:strCache>
                <c:ptCount val="1"/>
                <c:pt idx="0">
                  <c:v>Venda</c:v>
                </c:pt>
              </c:strCache>
            </c:strRef>
          </c:tx>
          <c:invertIfNegative val="0"/>
          <c:cat>
            <c:strRef>
              <c:f>'LOLT by grade'!$B$37:$H$37</c:f>
              <c:strCache>
                <c:ptCount val="7"/>
                <c:pt idx="0">
                  <c:v>Gr1</c:v>
                </c:pt>
                <c:pt idx="1">
                  <c:v>Gr2</c:v>
                </c:pt>
                <c:pt idx="2">
                  <c:v>Gr3</c:v>
                </c:pt>
                <c:pt idx="3">
                  <c:v>Gr4</c:v>
                </c:pt>
                <c:pt idx="4">
                  <c:v>Gr5</c:v>
                </c:pt>
                <c:pt idx="5">
                  <c:v>Gr6</c:v>
                </c:pt>
                <c:pt idx="6">
                  <c:v>Gr9</c:v>
                </c:pt>
              </c:strCache>
            </c:strRef>
          </c:cat>
          <c:val>
            <c:numRef>
              <c:f>'LOLT by grade'!$B$39:$H$39</c:f>
              <c:numCache>
                <c:formatCode>0%</c:formatCode>
                <c:ptCount val="7"/>
                <c:pt idx="0">
                  <c:v>0.0205580041600824</c:v>
                </c:pt>
                <c:pt idx="1">
                  <c:v>0.0185213144481593</c:v>
                </c:pt>
                <c:pt idx="2">
                  <c:v>0.0182388101665418</c:v>
                </c:pt>
                <c:pt idx="3">
                  <c:v>0.000183893083983297</c:v>
                </c:pt>
                <c:pt idx="4">
                  <c:v>0.00010933840235529</c:v>
                </c:pt>
                <c:pt idx="5">
                  <c:v>0.000143364543727195</c:v>
                </c:pt>
                <c:pt idx="6">
                  <c:v>4.80190232162374E-6</c:v>
                </c:pt>
              </c:numCache>
            </c:numRef>
          </c:val>
          <c:extLst xmlns:c16r2="http://schemas.microsoft.com/office/drawing/2015/06/chart">
            <c:ext xmlns:c16="http://schemas.microsoft.com/office/drawing/2014/chart" uri="{C3380CC4-5D6E-409C-BE32-E72D297353CC}">
              <c16:uniqueId val="{00000001-1A9D-4D4D-B672-7387CCF3267F}"/>
            </c:ext>
          </c:extLst>
        </c:ser>
        <c:ser>
          <c:idx val="2"/>
          <c:order val="2"/>
          <c:tx>
            <c:strRef>
              <c:f>'LOLT by grade'!$A$40</c:f>
              <c:strCache>
                <c:ptCount val="1"/>
                <c:pt idx="0">
                  <c:v>siSwati</c:v>
                </c:pt>
              </c:strCache>
            </c:strRef>
          </c:tx>
          <c:invertIfNegative val="0"/>
          <c:cat>
            <c:strRef>
              <c:f>'LOLT by grade'!$B$37:$H$37</c:f>
              <c:strCache>
                <c:ptCount val="7"/>
                <c:pt idx="0">
                  <c:v>Gr1</c:v>
                </c:pt>
                <c:pt idx="1">
                  <c:v>Gr2</c:v>
                </c:pt>
                <c:pt idx="2">
                  <c:v>Gr3</c:v>
                </c:pt>
                <c:pt idx="3">
                  <c:v>Gr4</c:v>
                </c:pt>
                <c:pt idx="4">
                  <c:v>Gr5</c:v>
                </c:pt>
                <c:pt idx="5">
                  <c:v>Gr6</c:v>
                </c:pt>
                <c:pt idx="6">
                  <c:v>Gr9</c:v>
                </c:pt>
              </c:strCache>
            </c:strRef>
          </c:cat>
          <c:val>
            <c:numRef>
              <c:f>'LOLT by grade'!$B$40:$H$40</c:f>
              <c:numCache>
                <c:formatCode>0%</c:formatCode>
                <c:ptCount val="7"/>
                <c:pt idx="0">
                  <c:v>0.0267947956486571</c:v>
                </c:pt>
                <c:pt idx="1">
                  <c:v>0.0223709058731299</c:v>
                </c:pt>
                <c:pt idx="2">
                  <c:v>0.0225629536569264</c:v>
                </c:pt>
                <c:pt idx="3">
                  <c:v>1.82930292967679E-5</c:v>
                </c:pt>
                <c:pt idx="4">
                  <c:v>2.60807198278673E-5</c:v>
                </c:pt>
                <c:pt idx="5">
                  <c:v>2.01921892573515E-5</c:v>
                </c:pt>
                <c:pt idx="6">
                  <c:v>1.24849460362217E-5</c:v>
                </c:pt>
              </c:numCache>
            </c:numRef>
          </c:val>
          <c:extLst xmlns:c16r2="http://schemas.microsoft.com/office/drawing/2015/06/chart">
            <c:ext xmlns:c16="http://schemas.microsoft.com/office/drawing/2014/chart" uri="{C3380CC4-5D6E-409C-BE32-E72D297353CC}">
              <c16:uniqueId val="{00000002-1A9D-4D4D-B672-7387CCF3267F}"/>
            </c:ext>
          </c:extLst>
        </c:ser>
        <c:ser>
          <c:idx val="3"/>
          <c:order val="3"/>
          <c:tx>
            <c:strRef>
              <c:f>'LOLT by grade'!$A$41</c:f>
              <c:strCache>
                <c:ptCount val="1"/>
                <c:pt idx="0">
                  <c:v>Xitsonga</c:v>
                </c:pt>
              </c:strCache>
            </c:strRef>
          </c:tx>
          <c:invertIfNegative val="0"/>
          <c:cat>
            <c:strRef>
              <c:f>'LOLT by grade'!$B$37:$H$37</c:f>
              <c:strCache>
                <c:ptCount val="7"/>
                <c:pt idx="0">
                  <c:v>Gr1</c:v>
                </c:pt>
                <c:pt idx="1">
                  <c:v>Gr2</c:v>
                </c:pt>
                <c:pt idx="2">
                  <c:v>Gr3</c:v>
                </c:pt>
                <c:pt idx="3">
                  <c:v>Gr4</c:v>
                </c:pt>
                <c:pt idx="4">
                  <c:v>Gr5</c:v>
                </c:pt>
                <c:pt idx="5">
                  <c:v>Gr6</c:v>
                </c:pt>
                <c:pt idx="6">
                  <c:v>Gr9</c:v>
                </c:pt>
              </c:strCache>
            </c:strRef>
          </c:cat>
          <c:val>
            <c:numRef>
              <c:f>'LOLT by grade'!$B$41:$H$41</c:f>
              <c:numCache>
                <c:formatCode>0%</c:formatCode>
                <c:ptCount val="7"/>
                <c:pt idx="0">
                  <c:v>0.0326275743321085</c:v>
                </c:pt>
                <c:pt idx="1">
                  <c:v>0.0291674370424674</c:v>
                </c:pt>
                <c:pt idx="2">
                  <c:v>0.0279547868980232</c:v>
                </c:pt>
                <c:pt idx="3">
                  <c:v>0.000396669898435176</c:v>
                </c:pt>
                <c:pt idx="4">
                  <c:v>0.000340052462371038</c:v>
                </c:pt>
                <c:pt idx="5">
                  <c:v>0.000239277442699615</c:v>
                </c:pt>
                <c:pt idx="6">
                  <c:v>3.0732174858392E-5</c:v>
                </c:pt>
              </c:numCache>
            </c:numRef>
          </c:val>
          <c:extLst xmlns:c16r2="http://schemas.microsoft.com/office/drawing/2015/06/chart">
            <c:ext xmlns:c16="http://schemas.microsoft.com/office/drawing/2014/chart" uri="{C3380CC4-5D6E-409C-BE32-E72D297353CC}">
              <c16:uniqueId val="{00000003-1A9D-4D4D-B672-7387CCF3267F}"/>
            </c:ext>
          </c:extLst>
        </c:ser>
        <c:ser>
          <c:idx val="4"/>
          <c:order val="4"/>
          <c:tx>
            <c:strRef>
              <c:f>'LOLT by grade'!$A$42</c:f>
              <c:strCache>
                <c:ptCount val="1"/>
                <c:pt idx="0">
                  <c:v>Sesotho</c:v>
                </c:pt>
              </c:strCache>
            </c:strRef>
          </c:tx>
          <c:invertIfNegative val="0"/>
          <c:dLbls>
            <c:dLbl>
              <c:idx val="3"/>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1A9D-4D4D-B672-7387CCF3267F}"/>
                </c:ext>
              </c:extLst>
            </c:dLbl>
            <c:spPr>
              <a:noFill/>
              <a:ln>
                <a:noFill/>
              </a:ln>
              <a:effectLst/>
            </c:sp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'LOLT by grade'!$B$37:$H$37</c:f>
              <c:strCache>
                <c:ptCount val="7"/>
                <c:pt idx="0">
                  <c:v>Gr1</c:v>
                </c:pt>
                <c:pt idx="1">
                  <c:v>Gr2</c:v>
                </c:pt>
                <c:pt idx="2">
                  <c:v>Gr3</c:v>
                </c:pt>
                <c:pt idx="3">
                  <c:v>Gr4</c:v>
                </c:pt>
                <c:pt idx="4">
                  <c:v>Gr5</c:v>
                </c:pt>
                <c:pt idx="5">
                  <c:v>Gr6</c:v>
                </c:pt>
                <c:pt idx="6">
                  <c:v>Gr9</c:v>
                </c:pt>
              </c:strCache>
            </c:strRef>
          </c:cat>
          <c:val>
            <c:numRef>
              <c:f>'LOLT by grade'!$B$42:$H$42</c:f>
              <c:numCache>
                <c:formatCode>0%</c:formatCode>
                <c:ptCount val="7"/>
                <c:pt idx="0">
                  <c:v>0.0551739879062724</c:v>
                </c:pt>
                <c:pt idx="1">
                  <c:v>0.0513373051083787</c:v>
                </c:pt>
                <c:pt idx="2">
                  <c:v>0.0519929318938504</c:v>
                </c:pt>
                <c:pt idx="3">
                  <c:v>0.00171665638084932</c:v>
                </c:pt>
                <c:pt idx="4">
                  <c:v>0.00129199873608819</c:v>
                </c:pt>
                <c:pt idx="5">
                  <c:v>0.000969225084352872</c:v>
                </c:pt>
                <c:pt idx="6">
                  <c:v>0.000126770221290867</c:v>
                </c:pt>
              </c:numCache>
            </c:numRef>
          </c:val>
          <c:extLst xmlns:c16r2="http://schemas.microsoft.com/office/drawing/2015/06/chart">
            <c:ext xmlns:c16="http://schemas.microsoft.com/office/drawing/2014/chart" uri="{C3380CC4-5D6E-409C-BE32-E72D297353CC}">
              <c16:uniqueId val="{00000005-1A9D-4D4D-B672-7387CCF3267F}"/>
            </c:ext>
          </c:extLst>
        </c:ser>
        <c:ser>
          <c:idx val="5"/>
          <c:order val="5"/>
          <c:tx>
            <c:strRef>
              <c:f>'LOLT by grade'!$A$43</c:f>
              <c:strCache>
                <c:ptCount val="1"/>
                <c:pt idx="0">
                  <c:v>Setswana</c:v>
                </c:pt>
              </c:strCache>
            </c:strRef>
          </c:tx>
          <c:invertIfNegative val="0"/>
          <c:dLbls>
            <c:spPr>
              <a:noFill/>
              <a:ln>
                <a:noFill/>
              </a:ln>
              <a:effectLst/>
            </c:sp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'LOLT by grade'!$B$37:$H$37</c:f>
              <c:strCache>
                <c:ptCount val="7"/>
                <c:pt idx="0">
                  <c:v>Gr1</c:v>
                </c:pt>
                <c:pt idx="1">
                  <c:v>Gr2</c:v>
                </c:pt>
                <c:pt idx="2">
                  <c:v>Gr3</c:v>
                </c:pt>
                <c:pt idx="3">
                  <c:v>Gr4</c:v>
                </c:pt>
                <c:pt idx="4">
                  <c:v>Gr5</c:v>
                </c:pt>
                <c:pt idx="5">
                  <c:v>Gr6</c:v>
                </c:pt>
                <c:pt idx="6">
                  <c:v>Gr9</c:v>
                </c:pt>
              </c:strCache>
            </c:strRef>
          </c:cat>
          <c:val>
            <c:numRef>
              <c:f>'LOLT by grade'!$B$43:$H$43</c:f>
              <c:numCache>
                <c:formatCode>0%</c:formatCode>
                <c:ptCount val="7"/>
                <c:pt idx="0">
                  <c:v>0.0825227392567997</c:v>
                </c:pt>
                <c:pt idx="1">
                  <c:v>0.0758929832960997</c:v>
                </c:pt>
                <c:pt idx="2">
                  <c:v>0.0769128106754739</c:v>
                </c:pt>
                <c:pt idx="3">
                  <c:v>0.00222597282811196</c:v>
                </c:pt>
                <c:pt idx="4">
                  <c:v>0.00117764481068908</c:v>
                </c:pt>
                <c:pt idx="5">
                  <c:v>0.00136196316540836</c:v>
                </c:pt>
                <c:pt idx="6">
                  <c:v>0.000122928699433568</c:v>
                </c:pt>
              </c:numCache>
            </c:numRef>
          </c:val>
          <c:extLst xmlns:c16r2="http://schemas.microsoft.com/office/drawing/2015/06/chart">
            <c:ext xmlns:c16="http://schemas.microsoft.com/office/drawing/2014/chart" uri="{C3380CC4-5D6E-409C-BE32-E72D297353CC}">
              <c16:uniqueId val="{00000006-1A9D-4D4D-B672-7387CCF3267F}"/>
            </c:ext>
          </c:extLst>
        </c:ser>
        <c:ser>
          <c:idx val="6"/>
          <c:order val="6"/>
          <c:tx>
            <c:strRef>
              <c:f>'LOLT by grade'!$A$44</c:f>
              <c:strCache>
                <c:ptCount val="1"/>
                <c:pt idx="0">
                  <c:v>Afrikaans</c:v>
                </c:pt>
              </c:strCache>
            </c:strRef>
          </c:tx>
          <c:spPr>
            <a:solidFill>
              <a:srgbClr val="FF0000"/>
            </a:solidFill>
          </c:spPr>
          <c:invertIfNegative val="0"/>
          <c:dLbls>
            <c:spPr>
              <a:noFill/>
              <a:ln>
                <a:noFill/>
              </a:ln>
              <a:effectLst/>
            </c:sp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'LOLT by grade'!$B$37:$H$37</c:f>
              <c:strCache>
                <c:ptCount val="7"/>
                <c:pt idx="0">
                  <c:v>Gr1</c:v>
                </c:pt>
                <c:pt idx="1">
                  <c:v>Gr2</c:v>
                </c:pt>
                <c:pt idx="2">
                  <c:v>Gr3</c:v>
                </c:pt>
                <c:pt idx="3">
                  <c:v>Gr4</c:v>
                </c:pt>
                <c:pt idx="4">
                  <c:v>Gr5</c:v>
                </c:pt>
                <c:pt idx="5">
                  <c:v>Gr6</c:v>
                </c:pt>
                <c:pt idx="6">
                  <c:v>Gr9</c:v>
                </c:pt>
              </c:strCache>
            </c:strRef>
          </c:cat>
          <c:val>
            <c:numRef>
              <c:f>'LOLT by grade'!$B$44:$H$44</c:f>
              <c:numCache>
                <c:formatCode>0%</c:formatCode>
                <c:ptCount val="7"/>
                <c:pt idx="0">
                  <c:v>0.0885729351405341</c:v>
                </c:pt>
                <c:pt idx="1">
                  <c:v>0.0807744073219746</c:v>
                </c:pt>
                <c:pt idx="2">
                  <c:v>0.0837833942213072</c:v>
                </c:pt>
                <c:pt idx="3">
                  <c:v>0.0891024573315092</c:v>
                </c:pt>
                <c:pt idx="4">
                  <c:v>0.0881237429845372</c:v>
                </c:pt>
                <c:pt idx="5">
                  <c:v>0.0882277517410715</c:v>
                </c:pt>
                <c:pt idx="6">
                  <c:v>0.0837134839337952</c:v>
                </c:pt>
              </c:numCache>
            </c:numRef>
          </c:val>
          <c:extLst xmlns:c16r2="http://schemas.microsoft.com/office/drawing/2015/06/chart">
            <c:ext xmlns:c16="http://schemas.microsoft.com/office/drawing/2014/chart" uri="{C3380CC4-5D6E-409C-BE32-E72D297353CC}">
              <c16:uniqueId val="{00000007-1A9D-4D4D-B672-7387CCF3267F}"/>
            </c:ext>
          </c:extLst>
        </c:ser>
        <c:ser>
          <c:idx val="7"/>
          <c:order val="7"/>
          <c:tx>
            <c:strRef>
              <c:f>'LOLT by grade'!$A$45</c:f>
              <c:strCache>
                <c:ptCount val="1"/>
                <c:pt idx="0">
                  <c:v>Sepedi</c:v>
                </c:pt>
              </c:strCache>
            </c:strRef>
          </c:tx>
          <c:spPr>
            <a:solidFill>
              <a:schemeClr val="accent6">
                <a:lumMod val="75000"/>
              </a:schemeClr>
            </a:solidFill>
          </c:spPr>
          <c:invertIfNegative val="0"/>
          <c:dLbls>
            <c:spPr>
              <a:noFill/>
              <a:ln>
                <a:noFill/>
              </a:ln>
              <a:effectLst/>
            </c:sp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'LOLT by grade'!$B$37:$H$37</c:f>
              <c:strCache>
                <c:ptCount val="7"/>
                <c:pt idx="0">
                  <c:v>Gr1</c:v>
                </c:pt>
                <c:pt idx="1">
                  <c:v>Gr2</c:v>
                </c:pt>
                <c:pt idx="2">
                  <c:v>Gr3</c:v>
                </c:pt>
                <c:pt idx="3">
                  <c:v>Gr4</c:v>
                </c:pt>
                <c:pt idx="4">
                  <c:v>Gr5</c:v>
                </c:pt>
                <c:pt idx="5">
                  <c:v>Gr6</c:v>
                </c:pt>
                <c:pt idx="6">
                  <c:v>Gr9</c:v>
                </c:pt>
              </c:strCache>
            </c:strRef>
          </c:cat>
          <c:val>
            <c:numRef>
              <c:f>'LOLT by grade'!$B$45:$H$45</c:f>
              <c:numCache>
                <c:formatCode>0%</c:formatCode>
                <c:ptCount val="7"/>
                <c:pt idx="0">
                  <c:v>0.0915459695765864</c:v>
                </c:pt>
                <c:pt idx="1">
                  <c:v>0.080826887070847</c:v>
                </c:pt>
                <c:pt idx="2">
                  <c:v>0.081412233233267</c:v>
                </c:pt>
                <c:pt idx="3">
                  <c:v>0.00138449348046064</c:v>
                </c:pt>
                <c:pt idx="4">
                  <c:v>0.000806496105446356</c:v>
                </c:pt>
                <c:pt idx="5">
                  <c:v>0.000543169891022755</c:v>
                </c:pt>
                <c:pt idx="6">
                  <c:v>0.000117166416647619</c:v>
                </c:pt>
              </c:numCache>
            </c:numRef>
          </c:val>
          <c:extLst xmlns:c16r2="http://schemas.microsoft.com/office/drawing/2015/06/chart">
            <c:ext xmlns:c16="http://schemas.microsoft.com/office/drawing/2014/chart" uri="{C3380CC4-5D6E-409C-BE32-E72D297353CC}">
              <c16:uniqueId val="{00000008-1A9D-4D4D-B672-7387CCF3267F}"/>
            </c:ext>
          </c:extLst>
        </c:ser>
        <c:ser>
          <c:idx val="8"/>
          <c:order val="8"/>
          <c:tx>
            <c:strRef>
              <c:f>'LOLT by grade'!$A$46</c:f>
              <c:strCache>
                <c:ptCount val="1"/>
                <c:pt idx="0">
                  <c:v>isiXhosa</c:v>
                </c:pt>
              </c:strCache>
            </c:strRef>
          </c:tx>
          <c:spPr>
            <a:solidFill>
              <a:schemeClr val="accent3">
                <a:lumMod val="75000"/>
              </a:schemeClr>
            </a:solidFill>
          </c:spPr>
          <c:invertIfNegative val="0"/>
          <c:dLbls>
            <c:spPr>
              <a:noFill/>
              <a:ln>
                <a:noFill/>
              </a:ln>
              <a:effectLst/>
            </c:sp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'LOLT by grade'!$B$37:$H$37</c:f>
              <c:strCache>
                <c:ptCount val="7"/>
                <c:pt idx="0">
                  <c:v>Gr1</c:v>
                </c:pt>
                <c:pt idx="1">
                  <c:v>Gr2</c:v>
                </c:pt>
                <c:pt idx="2">
                  <c:v>Gr3</c:v>
                </c:pt>
                <c:pt idx="3">
                  <c:v>Gr4</c:v>
                </c:pt>
                <c:pt idx="4">
                  <c:v>Gr5</c:v>
                </c:pt>
                <c:pt idx="5">
                  <c:v>Gr6</c:v>
                </c:pt>
                <c:pt idx="6">
                  <c:v>Gr9</c:v>
                </c:pt>
              </c:strCache>
            </c:strRef>
          </c:cat>
          <c:val>
            <c:numRef>
              <c:f>'LOLT by grade'!$B$46:$H$46</c:f>
              <c:numCache>
                <c:formatCode>0%</c:formatCode>
                <c:ptCount val="7"/>
                <c:pt idx="0">
                  <c:v>0.131877276737109</c:v>
                </c:pt>
                <c:pt idx="1">
                  <c:v>0.215162933472633</c:v>
                </c:pt>
                <c:pt idx="2">
                  <c:v>0.196459362838346</c:v>
                </c:pt>
                <c:pt idx="3">
                  <c:v>0.00602418338473034</c:v>
                </c:pt>
                <c:pt idx="4">
                  <c:v>0.00491621568755298</c:v>
                </c:pt>
                <c:pt idx="5">
                  <c:v>0.00349122952259608</c:v>
                </c:pt>
                <c:pt idx="6">
                  <c:v>0.00205329343272632</c:v>
                </c:pt>
              </c:numCache>
            </c:numRef>
          </c:val>
          <c:extLst xmlns:c16r2="http://schemas.microsoft.com/office/drawing/2015/06/chart">
            <c:ext xmlns:c16="http://schemas.microsoft.com/office/drawing/2014/chart" uri="{C3380CC4-5D6E-409C-BE32-E72D297353CC}">
              <c16:uniqueId val="{00000009-1A9D-4D4D-B672-7387CCF3267F}"/>
            </c:ext>
          </c:extLst>
        </c:ser>
        <c:ser>
          <c:idx val="9"/>
          <c:order val="9"/>
          <c:tx>
            <c:strRef>
              <c:f>'LOLT by grade'!$A$47</c:f>
              <c:strCache>
                <c:ptCount val="1"/>
                <c:pt idx="0">
                  <c:v>isiZulu</c:v>
                </c:pt>
              </c:strCache>
            </c:strRef>
          </c:tx>
          <c:spPr>
            <a:solidFill>
              <a:srgbClr val="3366FF"/>
            </a:solidFill>
          </c:spPr>
          <c:invertIfNegative val="0"/>
          <c:dLbls>
            <c:spPr>
              <a:noFill/>
              <a:ln>
                <a:noFill/>
              </a:ln>
              <a:effectLst/>
            </c:sp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'LOLT by grade'!$B$37:$H$37</c:f>
              <c:strCache>
                <c:ptCount val="7"/>
                <c:pt idx="0">
                  <c:v>Gr1</c:v>
                </c:pt>
                <c:pt idx="1">
                  <c:v>Gr2</c:v>
                </c:pt>
                <c:pt idx="2">
                  <c:v>Gr3</c:v>
                </c:pt>
                <c:pt idx="3">
                  <c:v>Gr4</c:v>
                </c:pt>
                <c:pt idx="4">
                  <c:v>Gr5</c:v>
                </c:pt>
                <c:pt idx="5">
                  <c:v>Gr6</c:v>
                </c:pt>
                <c:pt idx="6">
                  <c:v>Gr9</c:v>
                </c:pt>
              </c:strCache>
            </c:strRef>
          </c:cat>
          <c:val>
            <c:numRef>
              <c:f>'LOLT by grade'!$B$47:$H$47</c:f>
              <c:numCache>
                <c:formatCode>0%</c:formatCode>
                <c:ptCount val="7"/>
                <c:pt idx="0">
                  <c:v>0.227992339584008</c:v>
                </c:pt>
                <c:pt idx="1">
                  <c:v>0.191463078881907</c:v>
                </c:pt>
                <c:pt idx="2">
                  <c:v>0.193874663900164</c:v>
                </c:pt>
                <c:pt idx="3">
                  <c:v>0.00357195466794783</c:v>
                </c:pt>
                <c:pt idx="4">
                  <c:v>0.00242450383938289</c:v>
                </c:pt>
                <c:pt idx="5">
                  <c:v>0.00204647838123257</c:v>
                </c:pt>
                <c:pt idx="6">
                  <c:v>0.000271787671403903</c:v>
                </c:pt>
              </c:numCache>
            </c:numRef>
          </c:val>
          <c:extLst xmlns:c16r2="http://schemas.microsoft.com/office/drawing/2015/06/chart">
            <c:ext xmlns:c16="http://schemas.microsoft.com/office/drawing/2014/chart" uri="{C3380CC4-5D6E-409C-BE32-E72D297353CC}">
              <c16:uniqueId val="{0000000A-1A9D-4D4D-B672-7387CCF3267F}"/>
            </c:ext>
          </c:extLst>
        </c:ser>
        <c:ser>
          <c:idx val="10"/>
          <c:order val="10"/>
          <c:tx>
            <c:strRef>
              <c:f>'LOLT by grade'!$A$48</c:f>
              <c:strCache>
                <c:ptCount val="1"/>
                <c:pt idx="0">
                  <c:v>English</c:v>
                </c:pt>
              </c:strCache>
            </c:strRef>
          </c:tx>
          <c:spPr>
            <a:solidFill>
              <a:srgbClr val="000090"/>
            </a:solidFill>
          </c:spPr>
          <c:invertIfNegative val="0"/>
          <c:dLbls>
            <c:spPr>
              <a:noFill/>
              <a:ln>
                <a:noFill/>
              </a:ln>
              <a:effectLst/>
            </c:spPr>
            <c:txPr>
              <a:bodyPr/>
              <a:lstStyle/>
              <a:p>
                <a:pPr>
                  <a:defRPr>
                    <a:solidFill>
                      <a:schemeClr val="bg1"/>
                    </a:solidFill>
                  </a:defRPr>
                </a:pPr>
                <a:endParaRPr lang="en-US"/>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'LOLT by grade'!$B$37:$H$37</c:f>
              <c:strCache>
                <c:ptCount val="7"/>
                <c:pt idx="0">
                  <c:v>Gr1</c:v>
                </c:pt>
                <c:pt idx="1">
                  <c:v>Gr2</c:v>
                </c:pt>
                <c:pt idx="2">
                  <c:v>Gr3</c:v>
                </c:pt>
                <c:pt idx="3">
                  <c:v>Gr4</c:v>
                </c:pt>
                <c:pt idx="4">
                  <c:v>Gr5</c:v>
                </c:pt>
                <c:pt idx="5">
                  <c:v>Gr6</c:v>
                </c:pt>
                <c:pt idx="6">
                  <c:v>Gr9</c:v>
                </c:pt>
              </c:strCache>
            </c:strRef>
          </c:cat>
          <c:val>
            <c:numRef>
              <c:f>'LOLT by grade'!$B$48:$H$48</c:f>
              <c:numCache>
                <c:formatCode>0%</c:formatCode>
                <c:ptCount val="7"/>
                <c:pt idx="0">
                  <c:v>0.2344065635004</c:v>
                </c:pt>
                <c:pt idx="1">
                  <c:v>0.227494059696118</c:v>
                </c:pt>
                <c:pt idx="2">
                  <c:v>0.239625169718183</c:v>
                </c:pt>
                <c:pt idx="3">
                  <c:v>0.89529743984241</c:v>
                </c:pt>
                <c:pt idx="4">
                  <c:v>0.900702674778439</c:v>
                </c:pt>
                <c:pt idx="5">
                  <c:v>0.902869512015362</c:v>
                </c:pt>
                <c:pt idx="6">
                  <c:v>0.913486046632233</c:v>
                </c:pt>
              </c:numCache>
            </c:numRef>
          </c:val>
          <c:extLst xmlns:c16r2="http://schemas.microsoft.com/office/drawing/2015/06/chart">
            <c:ext xmlns:c16="http://schemas.microsoft.com/office/drawing/2014/chart" uri="{C3380CC4-5D6E-409C-BE32-E72D297353CC}">
              <c16:uniqueId val="{0000000B-1A9D-4D4D-B672-7387CCF3267F}"/>
            </c:ext>
          </c:extLst>
        </c:ser>
        <c:dLbls>
          <c:showLegendKey val="0"/>
          <c:showVal val="0"/>
          <c:showCatName val="0"/>
          <c:showSerName val="0"/>
          <c:showPercent val="0"/>
          <c:showBubbleSize val="0"/>
        </c:dLbls>
        <c:gapWidth val="150"/>
        <c:overlap val="100"/>
        <c:axId val="2118524888"/>
        <c:axId val="2118484168"/>
      </c:barChart>
      <c:catAx>
        <c:axId val="2118524888"/>
        <c:scaling>
          <c:orientation val="minMax"/>
        </c:scaling>
        <c:delete val="0"/>
        <c:axPos val="b"/>
        <c:numFmt formatCode="General" sourceLinked="0"/>
        <c:majorTickMark val="out"/>
        <c:minorTickMark val="none"/>
        <c:tickLblPos val="nextTo"/>
        <c:txPr>
          <a:bodyPr/>
          <a:lstStyle/>
          <a:p>
            <a:pPr>
              <a:defRPr sz="1600"/>
            </a:pPr>
            <a:endParaRPr lang="en-US"/>
          </a:p>
        </c:txPr>
        <c:crossAx val="2118484168"/>
        <c:crosses val="autoZero"/>
        <c:auto val="1"/>
        <c:lblAlgn val="ctr"/>
        <c:lblOffset val="100"/>
        <c:noMultiLvlLbl val="0"/>
      </c:catAx>
      <c:valAx>
        <c:axId val="2118484168"/>
        <c:scaling>
          <c:orientation val="minMax"/>
        </c:scaling>
        <c:delete val="0"/>
        <c:axPos val="l"/>
        <c:majorGridlines/>
        <c:numFmt formatCode="0%" sourceLinked="1"/>
        <c:majorTickMark val="out"/>
        <c:minorTickMark val="none"/>
        <c:tickLblPos val="nextTo"/>
        <c:crossAx val="2118524888"/>
        <c:crosses val="autoZero"/>
        <c:crossBetween val="between"/>
      </c:valAx>
      <c:spPr>
        <a:solidFill>
          <a:srgbClr val="D9D9D9"/>
        </a:solidFill>
      </c:spPr>
    </c:plotArea>
    <c:legend>
      <c:legendPos val="r"/>
      <c:layout/>
      <c:overlay val="0"/>
      <c:txPr>
        <a:bodyPr/>
        <a:lstStyle/>
        <a:p>
          <a:pPr>
            <a:defRPr sz="1600"/>
          </a:pPr>
          <a:endParaRPr lang="en-US"/>
        </a:p>
      </c:txPr>
    </c:legend>
    <c:plotVisOnly val="1"/>
    <c:dispBlanksAs val="gap"/>
    <c:showDLblsOverMax val="0"/>
  </c:chart>
  <c:txPr>
    <a:bodyPr/>
    <a:lstStyle/>
    <a:p>
      <a:pPr>
        <a:defRPr sz="1200">
          <a:latin typeface="Arial"/>
          <a:cs typeface="Aria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Union membership (2012)</a:t>
            </a:r>
          </a:p>
        </c:rich>
      </c:tx>
      <c:overlay val="0"/>
    </c:title>
    <c:autoTitleDeleted val="0"/>
    <c:plotArea>
      <c:layout/>
      <c:pieChart>
        <c:varyColors val="1"/>
        <c:ser>
          <c:idx val="0"/>
          <c:order val="0"/>
          <c:tx>
            <c:strRef>
              <c:f>Sheet1!$K$4</c:f>
              <c:strCache>
                <c:ptCount val="1"/>
                <c:pt idx="0">
                  <c:v>TOTAL</c:v>
                </c:pt>
              </c:strCache>
            </c:strRef>
          </c:tx>
          <c:explosion val="25"/>
          <c:dPt>
            <c:idx val="0"/>
            <c:bubble3D val="0"/>
            <c:spPr>
              <a:solidFill>
                <a:srgbClr val="3366FF"/>
              </a:solidFill>
            </c:spPr>
          </c:dPt>
          <c:dPt>
            <c:idx val="1"/>
            <c:bubble3D val="0"/>
            <c:spPr>
              <a:solidFill>
                <a:srgbClr val="FF0000"/>
              </a:solidFill>
            </c:spPr>
          </c:dPt>
          <c:dLbls>
            <c:dLbl>
              <c:idx val="0"/>
              <c:spPr/>
              <c:txPr>
                <a:bodyPr/>
                <a:lstStyle/>
                <a:p>
                  <a:pPr>
                    <a:defRPr sz="1200" b="1"/>
                  </a:pPr>
                  <a:endParaRPr lang="en-US"/>
                </a:p>
              </c:txPr>
              <c:showLegendKey val="0"/>
              <c:showVal val="0"/>
              <c:showCatName val="1"/>
              <c:showSerName val="0"/>
              <c:showPercent val="1"/>
              <c:showBubbleSize val="0"/>
            </c:dLbl>
            <c:dLbl>
              <c:idx val="1"/>
              <c:spPr/>
              <c:txPr>
                <a:bodyPr/>
                <a:lstStyle/>
                <a:p>
                  <a:pPr>
                    <a:defRPr sz="2000" b="1"/>
                  </a:pPr>
                  <a:endParaRPr lang="en-US"/>
                </a:p>
              </c:txPr>
              <c:showLegendKey val="0"/>
              <c:showVal val="0"/>
              <c:showCatName val="1"/>
              <c:showSerName val="0"/>
              <c:showPercent val="1"/>
              <c:showBubbleSize val="0"/>
            </c:dLbl>
            <c:showLegendKey val="0"/>
            <c:showVal val="0"/>
            <c:showCatName val="1"/>
            <c:showSerName val="0"/>
            <c:showPercent val="1"/>
            <c:showBubbleSize val="0"/>
            <c:showLeaderLines val="1"/>
          </c:dLbls>
          <c:cat>
            <c:strRef>
              <c:f>Sheet1!$A$5:$A$9</c:f>
              <c:strCache>
                <c:ptCount val="5"/>
                <c:pt idx="0">
                  <c:v>NAPTOSA</c:v>
                </c:pt>
                <c:pt idx="1">
                  <c:v>SADTU</c:v>
                </c:pt>
                <c:pt idx="2">
                  <c:v>SAOU</c:v>
                </c:pt>
                <c:pt idx="3">
                  <c:v>PEU</c:v>
                </c:pt>
                <c:pt idx="4">
                  <c:v>NATU</c:v>
                </c:pt>
              </c:strCache>
            </c:strRef>
          </c:cat>
          <c:val>
            <c:numRef>
              <c:f>Sheet1!$K$5:$K$9</c:f>
              <c:numCache>
                <c:formatCode>General</c:formatCode>
                <c:ptCount val="5"/>
                <c:pt idx="0">
                  <c:v>56138.0</c:v>
                </c:pt>
                <c:pt idx="1">
                  <c:v>253012.0</c:v>
                </c:pt>
                <c:pt idx="2">
                  <c:v>28862.0</c:v>
                </c:pt>
                <c:pt idx="3">
                  <c:v>14341.0</c:v>
                </c:pt>
                <c:pt idx="4">
                  <c:v>28473.0</c:v>
                </c:pt>
              </c:numCache>
            </c:numRef>
          </c:val>
        </c:ser>
        <c:dLbls>
          <c:showLegendKey val="0"/>
          <c:showVal val="0"/>
          <c:showCatName val="1"/>
          <c:showSerName val="0"/>
          <c:showPercent val="1"/>
          <c:showBubbleSize val="0"/>
          <c:showLeaderLines val="1"/>
        </c:dLbls>
        <c:firstSliceAng val="0"/>
      </c:pieChart>
    </c:plotArea>
    <c:plotVisOnly val="1"/>
    <c:dispBlanksAs val="gap"/>
    <c:showDLblsOverMax val="0"/>
  </c:chart>
  <c:spPr>
    <a:solidFill>
      <a:schemeClr val="bg1">
        <a:lumMod val="95000"/>
      </a:schemeClr>
    </a:solidFill>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dirty="0"/>
              <a:t>SADTU % of </a:t>
            </a:r>
            <a:r>
              <a:rPr lang="en-US" dirty="0" smtClean="0"/>
              <a:t>total (2012)</a:t>
            </a:r>
            <a:endParaRPr lang="en-US" dirty="0"/>
          </a:p>
        </c:rich>
      </c:tx>
      <c:overlay val="0"/>
    </c:title>
    <c:autoTitleDeleted val="0"/>
    <c:plotArea>
      <c:layout/>
      <c:barChart>
        <c:barDir val="bar"/>
        <c:grouping val="clustered"/>
        <c:varyColors val="0"/>
        <c:ser>
          <c:idx val="0"/>
          <c:order val="0"/>
          <c:tx>
            <c:strRef>
              <c:f>Sheet1!$A$13</c:f>
              <c:strCache>
                <c:ptCount val="1"/>
                <c:pt idx="0">
                  <c:v>SADTU %</c:v>
                </c:pt>
              </c:strCache>
            </c:strRef>
          </c:tx>
          <c:spPr>
            <a:solidFill>
              <a:srgbClr val="FF0000"/>
            </a:solidFill>
          </c:spPr>
          <c:invertIfNegative val="0"/>
          <c:dPt>
            <c:idx val="9"/>
            <c:invertIfNegative val="0"/>
            <c:bubble3D val="0"/>
            <c:spPr>
              <a:solidFill>
                <a:srgbClr val="800000"/>
              </a:solidFill>
            </c:spPr>
          </c:dPt>
          <c:dLbls>
            <c:txPr>
              <a:bodyPr/>
              <a:lstStyle/>
              <a:p>
                <a:pPr>
                  <a:defRPr sz="1600"/>
                </a:pPr>
                <a:endParaRPr lang="en-US"/>
              </a:p>
            </c:txPr>
            <c:dLblPos val="outEnd"/>
            <c:showLegendKey val="0"/>
            <c:showVal val="1"/>
            <c:showCatName val="0"/>
            <c:showSerName val="0"/>
            <c:showPercent val="0"/>
            <c:showBubbleSize val="0"/>
            <c:showLeaderLines val="0"/>
          </c:dLbls>
          <c:cat>
            <c:strRef>
              <c:f>Sheet1!$B$4:$K$4</c:f>
              <c:strCache>
                <c:ptCount val="10"/>
                <c:pt idx="0">
                  <c:v>EC</c:v>
                </c:pt>
                <c:pt idx="1">
                  <c:v>GP</c:v>
                </c:pt>
                <c:pt idx="2">
                  <c:v>FS</c:v>
                </c:pt>
                <c:pt idx="3">
                  <c:v>KZN</c:v>
                </c:pt>
                <c:pt idx="4">
                  <c:v>LP</c:v>
                </c:pt>
                <c:pt idx="5">
                  <c:v>MP</c:v>
                </c:pt>
                <c:pt idx="6">
                  <c:v>NC</c:v>
                </c:pt>
                <c:pt idx="7">
                  <c:v>NW</c:v>
                </c:pt>
                <c:pt idx="8">
                  <c:v>WP</c:v>
                </c:pt>
                <c:pt idx="9">
                  <c:v>TOTAL</c:v>
                </c:pt>
              </c:strCache>
            </c:strRef>
          </c:cat>
          <c:val>
            <c:numRef>
              <c:f>Sheet1!$B$13:$K$13</c:f>
              <c:numCache>
                <c:formatCode>0%</c:formatCode>
                <c:ptCount val="10"/>
                <c:pt idx="0">
                  <c:v>0.739118550319168</c:v>
                </c:pt>
                <c:pt idx="1">
                  <c:v>0.527208620410513</c:v>
                </c:pt>
                <c:pt idx="2">
                  <c:v>0.591099163679809</c:v>
                </c:pt>
                <c:pt idx="3">
                  <c:v>0.625305335567897</c:v>
                </c:pt>
                <c:pt idx="4">
                  <c:v>0.817759982037945</c:v>
                </c:pt>
                <c:pt idx="5">
                  <c:v>0.75813337258943</c:v>
                </c:pt>
                <c:pt idx="6">
                  <c:v>0.687920651788877</c:v>
                </c:pt>
                <c:pt idx="7">
                  <c:v>0.724252232578091</c:v>
                </c:pt>
                <c:pt idx="8">
                  <c:v>0.483129292326067</c:v>
                </c:pt>
                <c:pt idx="9">
                  <c:v>0.66437690703891</c:v>
                </c:pt>
              </c:numCache>
            </c:numRef>
          </c:val>
        </c:ser>
        <c:dLbls>
          <c:showLegendKey val="0"/>
          <c:showVal val="0"/>
          <c:showCatName val="0"/>
          <c:showSerName val="0"/>
          <c:showPercent val="0"/>
          <c:showBubbleSize val="0"/>
        </c:dLbls>
        <c:gapWidth val="150"/>
        <c:axId val="-2072913976"/>
        <c:axId val="-2072910968"/>
      </c:barChart>
      <c:catAx>
        <c:axId val="-2072913976"/>
        <c:scaling>
          <c:orientation val="minMax"/>
        </c:scaling>
        <c:delete val="0"/>
        <c:axPos val="l"/>
        <c:majorTickMark val="out"/>
        <c:minorTickMark val="none"/>
        <c:tickLblPos val="nextTo"/>
        <c:txPr>
          <a:bodyPr/>
          <a:lstStyle/>
          <a:p>
            <a:pPr>
              <a:defRPr sz="1600"/>
            </a:pPr>
            <a:endParaRPr lang="en-US"/>
          </a:p>
        </c:txPr>
        <c:crossAx val="-2072910968"/>
        <c:crosses val="autoZero"/>
        <c:auto val="1"/>
        <c:lblAlgn val="ctr"/>
        <c:lblOffset val="100"/>
        <c:noMultiLvlLbl val="0"/>
      </c:catAx>
      <c:valAx>
        <c:axId val="-2072910968"/>
        <c:scaling>
          <c:orientation val="minMax"/>
        </c:scaling>
        <c:delete val="0"/>
        <c:axPos val="b"/>
        <c:majorGridlines/>
        <c:numFmt formatCode="0%" sourceLinked="1"/>
        <c:majorTickMark val="out"/>
        <c:minorTickMark val="none"/>
        <c:tickLblPos val="nextTo"/>
        <c:crossAx val="-2072913976"/>
        <c:crosses val="autoZero"/>
        <c:crossBetween val="between"/>
      </c:valAx>
      <c:spPr>
        <a:solidFill>
          <a:schemeClr val="bg1">
            <a:lumMod val="85000"/>
          </a:schemeClr>
        </a:solidFill>
      </c:spPr>
    </c:plotArea>
    <c:plotVisOnly val="1"/>
    <c:dispBlanksAs val="gap"/>
    <c:showDLblsOverMax val="0"/>
  </c:chart>
  <c:spPr>
    <a:solidFill>
      <a:schemeClr val="bg1">
        <a:lumMod val="95000"/>
      </a:schemeClr>
    </a:solidFill>
  </c:sp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96CC03-10D6-4152-BEED-6E1B31A79FE9}" type="doc">
      <dgm:prSet loTypeId="urn:microsoft.com/office/officeart/2005/8/layout/pyramid1" loCatId="pyramid" qsTypeId="urn:microsoft.com/office/officeart/2005/8/quickstyle/simple1" qsCatId="simple" csTypeId="urn:microsoft.com/office/officeart/2005/8/colors/accent1_2" csCatId="accent1" phldr="1"/>
      <dgm:spPr/>
    </dgm:pt>
    <dgm:pt modelId="{B1CD9239-600B-41D7-9067-E587838267CF}">
      <dgm:prSet phldrT="[Text]" custT="1"/>
      <dgm:spPr>
        <a:solidFill>
          <a:schemeClr val="accent3">
            <a:lumMod val="75000"/>
          </a:schemeClr>
        </a:solidFill>
      </dgm:spPr>
      <dgm:t>
        <a:bodyPr/>
        <a:lstStyle/>
        <a:p>
          <a:endParaRPr lang="en-ZA" sz="3600" dirty="0" smtClean="0"/>
        </a:p>
        <a:p>
          <a:r>
            <a:rPr lang="en-ZA" sz="1800" b="1" dirty="0" smtClean="0">
              <a:solidFill>
                <a:schemeClr val="bg1"/>
              </a:solidFill>
            </a:rPr>
            <a:t>15%</a:t>
          </a:r>
        </a:p>
        <a:p>
          <a:r>
            <a:rPr lang="en-ZA" sz="700" b="1" dirty="0" smtClean="0">
              <a:solidFill>
                <a:schemeClr val="bg1"/>
              </a:solidFill>
            </a:rPr>
            <a:t>Legislators, managers, </a:t>
          </a:r>
          <a:r>
            <a:rPr lang="en-ZA" sz="700" b="1" dirty="0" err="1" smtClean="0">
              <a:solidFill>
                <a:schemeClr val="bg1"/>
              </a:solidFill>
            </a:rPr>
            <a:t>assoc</a:t>
          </a:r>
          <a:r>
            <a:rPr lang="en-ZA" sz="700" b="1" dirty="0" smtClean="0">
              <a:solidFill>
                <a:schemeClr val="bg1"/>
              </a:solidFill>
            </a:rPr>
            <a:t> professionals</a:t>
          </a:r>
          <a:endParaRPr lang="en-ZA" sz="100" b="1" dirty="0" smtClean="0">
            <a:solidFill>
              <a:schemeClr val="bg1"/>
            </a:solidFill>
          </a:endParaRPr>
        </a:p>
      </dgm:t>
    </dgm:pt>
    <dgm:pt modelId="{EE902B38-1BCD-46BE-93C2-F4A3C7D99659}" type="parTrans" cxnId="{42DDFD2A-F396-4110-B15A-B5A9D81A206E}">
      <dgm:prSet/>
      <dgm:spPr/>
      <dgm:t>
        <a:bodyPr/>
        <a:lstStyle/>
        <a:p>
          <a:endParaRPr lang="en-ZA"/>
        </a:p>
      </dgm:t>
    </dgm:pt>
    <dgm:pt modelId="{F200C0A8-75E6-426C-A74E-56F74AA876B2}" type="sibTrans" cxnId="{42DDFD2A-F396-4110-B15A-B5A9D81A206E}">
      <dgm:prSet/>
      <dgm:spPr/>
      <dgm:t>
        <a:bodyPr/>
        <a:lstStyle/>
        <a:p>
          <a:endParaRPr lang="en-ZA"/>
        </a:p>
      </dgm:t>
    </dgm:pt>
    <dgm:pt modelId="{932237BE-64C3-4DED-BF2D-9B9821B44AFA}">
      <dgm:prSet phldrT="[Text]" custT="1"/>
      <dgm:spPr>
        <a:solidFill>
          <a:srgbClr val="561F1E"/>
        </a:solidFill>
      </dgm:spPr>
      <dgm:t>
        <a:bodyPr/>
        <a:lstStyle/>
        <a:p>
          <a:r>
            <a:rPr lang="en-ZA" sz="1400" b="1" dirty="0" smtClean="0">
              <a:solidFill>
                <a:schemeClr val="bg1"/>
              </a:solidFill>
            </a:rPr>
            <a:t>Unemployed</a:t>
          </a:r>
        </a:p>
        <a:p>
          <a:endParaRPr lang="en-ZA" sz="1400" b="1" dirty="0" smtClean="0">
            <a:solidFill>
              <a:schemeClr val="bg1"/>
            </a:solidFill>
          </a:endParaRPr>
        </a:p>
        <a:p>
          <a:r>
            <a:rPr lang="en-ZA" sz="1400" b="1" dirty="0" smtClean="0">
              <a:solidFill>
                <a:schemeClr val="bg1"/>
              </a:solidFill>
            </a:rPr>
            <a:t>(Broad - 35%)</a:t>
          </a:r>
          <a:endParaRPr lang="en-ZA" sz="7200" b="1" dirty="0">
            <a:solidFill>
              <a:schemeClr val="bg1"/>
            </a:solidFill>
          </a:endParaRPr>
        </a:p>
      </dgm:t>
    </dgm:pt>
    <dgm:pt modelId="{650C775E-27D0-46B8-8320-C035405A54B8}" type="parTrans" cxnId="{E59EA57B-4940-4EE4-B93A-F07CC895E7C4}">
      <dgm:prSet/>
      <dgm:spPr/>
      <dgm:t>
        <a:bodyPr/>
        <a:lstStyle/>
        <a:p>
          <a:endParaRPr lang="en-ZA"/>
        </a:p>
      </dgm:t>
    </dgm:pt>
    <dgm:pt modelId="{9E4E6BA0-8962-4C7C-9314-CBA481F6C26D}" type="sibTrans" cxnId="{E59EA57B-4940-4EE4-B93A-F07CC895E7C4}">
      <dgm:prSet/>
      <dgm:spPr/>
      <dgm:t>
        <a:bodyPr/>
        <a:lstStyle/>
        <a:p>
          <a:endParaRPr lang="en-ZA"/>
        </a:p>
      </dgm:t>
    </dgm:pt>
    <dgm:pt modelId="{94BFDC29-A62B-4867-9EFD-4C3299F2A986}">
      <dgm:prSet phldrT="[Text]" custT="1"/>
      <dgm:spPr>
        <a:solidFill>
          <a:schemeClr val="accent2">
            <a:lumMod val="75000"/>
          </a:schemeClr>
        </a:solidFill>
      </dgm:spPr>
      <dgm:t>
        <a:bodyPr/>
        <a:lstStyle/>
        <a:p>
          <a:r>
            <a:rPr lang="en-ZA" sz="1200" b="1" dirty="0" smtClean="0">
              <a:solidFill>
                <a:schemeClr val="bg1"/>
              </a:solidFill>
            </a:rPr>
            <a:t>Unskilled</a:t>
          </a:r>
        </a:p>
        <a:p>
          <a:r>
            <a:rPr lang="en-ZA" sz="1200" b="1" dirty="0" smtClean="0">
              <a:solidFill>
                <a:schemeClr val="bg1"/>
              </a:solidFill>
            </a:rPr>
            <a:t>(18%)</a:t>
          </a:r>
        </a:p>
        <a:p>
          <a:r>
            <a:rPr lang="en-ZA" sz="600" b="0" dirty="0" smtClean="0">
              <a:solidFill>
                <a:schemeClr val="bg1"/>
              </a:solidFill>
            </a:rPr>
            <a:t>Elementary occupations &amp; domestic workers</a:t>
          </a:r>
          <a:endParaRPr lang="en-ZA" sz="600" b="0" dirty="0">
            <a:solidFill>
              <a:schemeClr val="bg1"/>
            </a:solidFill>
          </a:endParaRPr>
        </a:p>
      </dgm:t>
    </dgm:pt>
    <dgm:pt modelId="{A4CA2450-8494-4924-8A3E-C33940DEACB7}" type="sibTrans" cxnId="{4225F736-D5C0-4C5E-A52E-FD56D7BA2EA5}">
      <dgm:prSet/>
      <dgm:spPr/>
      <dgm:t>
        <a:bodyPr/>
        <a:lstStyle/>
        <a:p>
          <a:endParaRPr lang="en-ZA"/>
        </a:p>
      </dgm:t>
    </dgm:pt>
    <dgm:pt modelId="{958277C2-E0D9-4F82-8132-42DD836804C3}" type="parTrans" cxnId="{4225F736-D5C0-4C5E-A52E-FD56D7BA2EA5}">
      <dgm:prSet/>
      <dgm:spPr/>
      <dgm:t>
        <a:bodyPr/>
        <a:lstStyle/>
        <a:p>
          <a:endParaRPr lang="en-ZA"/>
        </a:p>
      </dgm:t>
    </dgm:pt>
    <dgm:pt modelId="{DD7E1C66-5AA1-4148-8D24-0F59EB34F27B}">
      <dgm:prSet custT="1"/>
      <dgm:spPr>
        <a:solidFill>
          <a:schemeClr val="accent2">
            <a:lumMod val="60000"/>
            <a:lumOff val="40000"/>
          </a:schemeClr>
        </a:solidFill>
      </dgm:spPr>
      <dgm:t>
        <a:bodyPr/>
        <a:lstStyle/>
        <a:p>
          <a:r>
            <a:rPr lang="en-US" sz="1600" dirty="0" smtClean="0">
              <a:solidFill>
                <a:schemeClr val="bg1"/>
              </a:solidFill>
            </a:rPr>
            <a:t>Semi-Skilled (32%)</a:t>
          </a:r>
        </a:p>
        <a:p>
          <a:r>
            <a:rPr lang="en-US" sz="600" dirty="0" smtClean="0">
              <a:solidFill>
                <a:schemeClr val="bg1"/>
              </a:solidFill>
            </a:rPr>
            <a:t>Clerks, service workers, shop personnel, skilled </a:t>
          </a:r>
          <a:r>
            <a:rPr lang="en-US" sz="600" dirty="0" err="1" smtClean="0">
              <a:solidFill>
                <a:schemeClr val="bg1"/>
              </a:solidFill>
            </a:rPr>
            <a:t>agric</a:t>
          </a:r>
          <a:r>
            <a:rPr lang="en-US" sz="600" dirty="0" smtClean="0">
              <a:solidFill>
                <a:schemeClr val="bg1"/>
              </a:solidFill>
            </a:rPr>
            <a:t>/fishery workers, plant and machinery operators)</a:t>
          </a:r>
          <a:endParaRPr lang="en-US" sz="600" dirty="0">
            <a:solidFill>
              <a:schemeClr val="bg1"/>
            </a:solidFill>
          </a:endParaRPr>
        </a:p>
      </dgm:t>
    </dgm:pt>
    <dgm:pt modelId="{CF22B758-8218-9947-898E-59E75AA111A6}" type="parTrans" cxnId="{D28B3B95-1605-6049-8D74-AFE5C5F10525}">
      <dgm:prSet/>
      <dgm:spPr/>
      <dgm:t>
        <a:bodyPr/>
        <a:lstStyle/>
        <a:p>
          <a:endParaRPr lang="en-US"/>
        </a:p>
      </dgm:t>
    </dgm:pt>
    <dgm:pt modelId="{078737C8-25D4-9542-9513-0DF97F01B2E5}" type="sibTrans" cxnId="{D28B3B95-1605-6049-8D74-AFE5C5F10525}">
      <dgm:prSet/>
      <dgm:spPr/>
      <dgm:t>
        <a:bodyPr/>
        <a:lstStyle/>
        <a:p>
          <a:endParaRPr lang="en-US"/>
        </a:p>
      </dgm:t>
    </dgm:pt>
    <dgm:pt modelId="{FD31F5A5-7680-4C7A-91FB-24138E0D7CDC}" type="pres">
      <dgm:prSet presAssocID="{5896CC03-10D6-4152-BEED-6E1B31A79FE9}" presName="Name0" presStyleCnt="0">
        <dgm:presLayoutVars>
          <dgm:dir/>
          <dgm:animLvl val="lvl"/>
          <dgm:resizeHandles val="exact"/>
        </dgm:presLayoutVars>
      </dgm:prSet>
      <dgm:spPr/>
    </dgm:pt>
    <dgm:pt modelId="{2CFCD532-C2BB-43F0-894D-44DFFD76D26E}" type="pres">
      <dgm:prSet presAssocID="{B1CD9239-600B-41D7-9067-E587838267CF}" presName="Name8" presStyleCnt="0"/>
      <dgm:spPr/>
    </dgm:pt>
    <dgm:pt modelId="{6B2A6CEB-8AEB-485A-B51F-4BA3BA410D0B}" type="pres">
      <dgm:prSet presAssocID="{B1CD9239-600B-41D7-9067-E587838267CF}" presName="level" presStyleLbl="node1" presStyleIdx="0" presStyleCnt="4">
        <dgm:presLayoutVars>
          <dgm:chMax val="1"/>
          <dgm:bulletEnabled val="1"/>
        </dgm:presLayoutVars>
      </dgm:prSet>
      <dgm:spPr/>
      <dgm:t>
        <a:bodyPr/>
        <a:lstStyle/>
        <a:p>
          <a:endParaRPr lang="en-ZA"/>
        </a:p>
      </dgm:t>
    </dgm:pt>
    <dgm:pt modelId="{C548DC47-1489-4EF5-BDCB-DEBE01D4E862}" type="pres">
      <dgm:prSet presAssocID="{B1CD9239-600B-41D7-9067-E587838267CF}" presName="levelTx" presStyleLbl="revTx" presStyleIdx="0" presStyleCnt="0">
        <dgm:presLayoutVars>
          <dgm:chMax val="1"/>
          <dgm:bulletEnabled val="1"/>
        </dgm:presLayoutVars>
      </dgm:prSet>
      <dgm:spPr/>
      <dgm:t>
        <a:bodyPr/>
        <a:lstStyle/>
        <a:p>
          <a:endParaRPr lang="en-ZA"/>
        </a:p>
      </dgm:t>
    </dgm:pt>
    <dgm:pt modelId="{E1D542F2-75FE-304E-A897-B81A2DE13B71}" type="pres">
      <dgm:prSet presAssocID="{DD7E1C66-5AA1-4148-8D24-0F59EB34F27B}" presName="Name8" presStyleCnt="0"/>
      <dgm:spPr/>
    </dgm:pt>
    <dgm:pt modelId="{3030949F-5DAF-1F40-B4D0-84FF1FABAA00}" type="pres">
      <dgm:prSet presAssocID="{DD7E1C66-5AA1-4148-8D24-0F59EB34F27B}" presName="level" presStyleLbl="node1" presStyleIdx="1" presStyleCnt="4" custScaleY="82483">
        <dgm:presLayoutVars>
          <dgm:chMax val="1"/>
          <dgm:bulletEnabled val="1"/>
        </dgm:presLayoutVars>
      </dgm:prSet>
      <dgm:spPr/>
      <dgm:t>
        <a:bodyPr/>
        <a:lstStyle/>
        <a:p>
          <a:endParaRPr lang="en-US"/>
        </a:p>
      </dgm:t>
    </dgm:pt>
    <dgm:pt modelId="{EDA92B55-1435-714B-8A67-D6D0B3E5538C}" type="pres">
      <dgm:prSet presAssocID="{DD7E1C66-5AA1-4148-8D24-0F59EB34F27B}" presName="levelTx" presStyleLbl="revTx" presStyleIdx="0" presStyleCnt="0">
        <dgm:presLayoutVars>
          <dgm:chMax val="1"/>
          <dgm:bulletEnabled val="1"/>
        </dgm:presLayoutVars>
      </dgm:prSet>
      <dgm:spPr/>
      <dgm:t>
        <a:bodyPr/>
        <a:lstStyle/>
        <a:p>
          <a:endParaRPr lang="en-US"/>
        </a:p>
      </dgm:t>
    </dgm:pt>
    <dgm:pt modelId="{9A0D1490-6EC1-4DB5-B0A0-E2BC4B232661}" type="pres">
      <dgm:prSet presAssocID="{94BFDC29-A62B-4867-9EFD-4C3299F2A986}" presName="Name8" presStyleCnt="0"/>
      <dgm:spPr/>
    </dgm:pt>
    <dgm:pt modelId="{BAE3347D-F78F-4227-B054-5BC36A596218}" type="pres">
      <dgm:prSet presAssocID="{94BFDC29-A62B-4867-9EFD-4C3299F2A986}" presName="level" presStyleLbl="node1" presStyleIdx="2" presStyleCnt="4" custScaleY="35787">
        <dgm:presLayoutVars>
          <dgm:chMax val="1"/>
          <dgm:bulletEnabled val="1"/>
        </dgm:presLayoutVars>
      </dgm:prSet>
      <dgm:spPr/>
      <dgm:t>
        <a:bodyPr/>
        <a:lstStyle/>
        <a:p>
          <a:endParaRPr lang="en-ZA"/>
        </a:p>
      </dgm:t>
    </dgm:pt>
    <dgm:pt modelId="{26521744-C9FE-42F2-BE3A-D2D28AE76CA5}" type="pres">
      <dgm:prSet presAssocID="{94BFDC29-A62B-4867-9EFD-4C3299F2A986}" presName="levelTx" presStyleLbl="revTx" presStyleIdx="0" presStyleCnt="0">
        <dgm:presLayoutVars>
          <dgm:chMax val="1"/>
          <dgm:bulletEnabled val="1"/>
        </dgm:presLayoutVars>
      </dgm:prSet>
      <dgm:spPr/>
      <dgm:t>
        <a:bodyPr/>
        <a:lstStyle/>
        <a:p>
          <a:endParaRPr lang="en-ZA"/>
        </a:p>
      </dgm:t>
    </dgm:pt>
    <dgm:pt modelId="{BA18687B-851F-47DE-8991-18650FF1E018}" type="pres">
      <dgm:prSet presAssocID="{932237BE-64C3-4DED-BF2D-9B9821B44AFA}" presName="Name8" presStyleCnt="0"/>
      <dgm:spPr/>
    </dgm:pt>
    <dgm:pt modelId="{D9EA3055-42F1-4773-B6E1-4489FC8B1BD1}" type="pres">
      <dgm:prSet presAssocID="{932237BE-64C3-4DED-BF2D-9B9821B44AFA}" presName="level" presStyleLbl="node1" presStyleIdx="3" presStyleCnt="4" custScaleY="78910">
        <dgm:presLayoutVars>
          <dgm:chMax val="1"/>
          <dgm:bulletEnabled val="1"/>
        </dgm:presLayoutVars>
      </dgm:prSet>
      <dgm:spPr/>
      <dgm:t>
        <a:bodyPr/>
        <a:lstStyle/>
        <a:p>
          <a:endParaRPr lang="en-ZA"/>
        </a:p>
      </dgm:t>
    </dgm:pt>
    <dgm:pt modelId="{0EDD4896-C891-4183-9B7B-D45A38634F03}" type="pres">
      <dgm:prSet presAssocID="{932237BE-64C3-4DED-BF2D-9B9821B44AFA}" presName="levelTx" presStyleLbl="revTx" presStyleIdx="0" presStyleCnt="0">
        <dgm:presLayoutVars>
          <dgm:chMax val="1"/>
          <dgm:bulletEnabled val="1"/>
        </dgm:presLayoutVars>
      </dgm:prSet>
      <dgm:spPr/>
      <dgm:t>
        <a:bodyPr/>
        <a:lstStyle/>
        <a:p>
          <a:endParaRPr lang="en-ZA"/>
        </a:p>
      </dgm:t>
    </dgm:pt>
  </dgm:ptLst>
  <dgm:cxnLst>
    <dgm:cxn modelId="{44C63381-80FF-4843-9259-3017F4C69008}" type="presOf" srcId="{94BFDC29-A62B-4867-9EFD-4C3299F2A986}" destId="{BAE3347D-F78F-4227-B054-5BC36A596218}" srcOrd="0" destOrd="0" presId="urn:microsoft.com/office/officeart/2005/8/layout/pyramid1"/>
    <dgm:cxn modelId="{95F845E5-A143-5F4A-9356-C4F34003FCB5}" type="presOf" srcId="{B1CD9239-600B-41D7-9067-E587838267CF}" destId="{6B2A6CEB-8AEB-485A-B51F-4BA3BA410D0B}" srcOrd="0" destOrd="0" presId="urn:microsoft.com/office/officeart/2005/8/layout/pyramid1"/>
    <dgm:cxn modelId="{FEBCBBEF-9881-2C4E-8A57-AA10940A8457}" type="presOf" srcId="{B1CD9239-600B-41D7-9067-E587838267CF}" destId="{C548DC47-1489-4EF5-BDCB-DEBE01D4E862}" srcOrd="1" destOrd="0" presId="urn:microsoft.com/office/officeart/2005/8/layout/pyramid1"/>
    <dgm:cxn modelId="{3373F425-0AB6-A64C-9B4E-DE2025AC629B}" type="presOf" srcId="{DD7E1C66-5AA1-4148-8D24-0F59EB34F27B}" destId="{EDA92B55-1435-714B-8A67-D6D0B3E5538C}" srcOrd="1" destOrd="0" presId="urn:microsoft.com/office/officeart/2005/8/layout/pyramid1"/>
    <dgm:cxn modelId="{4A5857FC-B140-1344-9A5C-0F439307E95E}" type="presOf" srcId="{5896CC03-10D6-4152-BEED-6E1B31A79FE9}" destId="{FD31F5A5-7680-4C7A-91FB-24138E0D7CDC}" srcOrd="0" destOrd="0" presId="urn:microsoft.com/office/officeart/2005/8/layout/pyramid1"/>
    <dgm:cxn modelId="{FD51BFAD-4AD0-3C4C-BD0B-2324ECBE4625}" type="presOf" srcId="{932237BE-64C3-4DED-BF2D-9B9821B44AFA}" destId="{D9EA3055-42F1-4773-B6E1-4489FC8B1BD1}" srcOrd="0" destOrd="0" presId="urn:microsoft.com/office/officeart/2005/8/layout/pyramid1"/>
    <dgm:cxn modelId="{D28B3B95-1605-6049-8D74-AFE5C5F10525}" srcId="{5896CC03-10D6-4152-BEED-6E1B31A79FE9}" destId="{DD7E1C66-5AA1-4148-8D24-0F59EB34F27B}" srcOrd="1" destOrd="0" parTransId="{CF22B758-8218-9947-898E-59E75AA111A6}" sibTransId="{078737C8-25D4-9542-9513-0DF97F01B2E5}"/>
    <dgm:cxn modelId="{CE713E6D-F1A2-8F4C-AD20-072AD1F59782}" type="presOf" srcId="{94BFDC29-A62B-4867-9EFD-4C3299F2A986}" destId="{26521744-C9FE-42F2-BE3A-D2D28AE76CA5}" srcOrd="1" destOrd="0" presId="urn:microsoft.com/office/officeart/2005/8/layout/pyramid1"/>
    <dgm:cxn modelId="{42DDFD2A-F396-4110-B15A-B5A9D81A206E}" srcId="{5896CC03-10D6-4152-BEED-6E1B31A79FE9}" destId="{B1CD9239-600B-41D7-9067-E587838267CF}" srcOrd="0" destOrd="0" parTransId="{EE902B38-1BCD-46BE-93C2-F4A3C7D99659}" sibTransId="{F200C0A8-75E6-426C-A74E-56F74AA876B2}"/>
    <dgm:cxn modelId="{5FC7F59D-1019-3F4D-B7A6-B6D35C5E70DE}" type="presOf" srcId="{DD7E1C66-5AA1-4148-8D24-0F59EB34F27B}" destId="{3030949F-5DAF-1F40-B4D0-84FF1FABAA00}" srcOrd="0" destOrd="0" presId="urn:microsoft.com/office/officeart/2005/8/layout/pyramid1"/>
    <dgm:cxn modelId="{4225F736-D5C0-4C5E-A52E-FD56D7BA2EA5}" srcId="{5896CC03-10D6-4152-BEED-6E1B31A79FE9}" destId="{94BFDC29-A62B-4867-9EFD-4C3299F2A986}" srcOrd="2" destOrd="0" parTransId="{958277C2-E0D9-4F82-8132-42DD836804C3}" sibTransId="{A4CA2450-8494-4924-8A3E-C33940DEACB7}"/>
    <dgm:cxn modelId="{F69C6A38-D458-A443-A41B-4310982172C2}" type="presOf" srcId="{932237BE-64C3-4DED-BF2D-9B9821B44AFA}" destId="{0EDD4896-C891-4183-9B7B-D45A38634F03}" srcOrd="1" destOrd="0" presId="urn:microsoft.com/office/officeart/2005/8/layout/pyramid1"/>
    <dgm:cxn modelId="{E59EA57B-4940-4EE4-B93A-F07CC895E7C4}" srcId="{5896CC03-10D6-4152-BEED-6E1B31A79FE9}" destId="{932237BE-64C3-4DED-BF2D-9B9821B44AFA}" srcOrd="3" destOrd="0" parTransId="{650C775E-27D0-46B8-8320-C035405A54B8}" sibTransId="{9E4E6BA0-8962-4C7C-9314-CBA481F6C26D}"/>
    <dgm:cxn modelId="{82E0EB9E-7128-4247-8F0B-26152EF57C2B}" type="presParOf" srcId="{FD31F5A5-7680-4C7A-91FB-24138E0D7CDC}" destId="{2CFCD532-C2BB-43F0-894D-44DFFD76D26E}" srcOrd="0" destOrd="0" presId="urn:microsoft.com/office/officeart/2005/8/layout/pyramid1"/>
    <dgm:cxn modelId="{9C4B699D-66BC-5F47-A762-F017D15D531A}" type="presParOf" srcId="{2CFCD532-C2BB-43F0-894D-44DFFD76D26E}" destId="{6B2A6CEB-8AEB-485A-B51F-4BA3BA410D0B}" srcOrd="0" destOrd="0" presId="urn:microsoft.com/office/officeart/2005/8/layout/pyramid1"/>
    <dgm:cxn modelId="{86BB47B5-1435-2546-93C2-99182E773738}" type="presParOf" srcId="{2CFCD532-C2BB-43F0-894D-44DFFD76D26E}" destId="{C548DC47-1489-4EF5-BDCB-DEBE01D4E862}" srcOrd="1" destOrd="0" presId="urn:microsoft.com/office/officeart/2005/8/layout/pyramid1"/>
    <dgm:cxn modelId="{E8DD456B-AE76-4F46-B910-53A29A8170DC}" type="presParOf" srcId="{FD31F5A5-7680-4C7A-91FB-24138E0D7CDC}" destId="{E1D542F2-75FE-304E-A897-B81A2DE13B71}" srcOrd="1" destOrd="0" presId="urn:microsoft.com/office/officeart/2005/8/layout/pyramid1"/>
    <dgm:cxn modelId="{25752AE0-2E09-D043-8147-BC11817A77C8}" type="presParOf" srcId="{E1D542F2-75FE-304E-A897-B81A2DE13B71}" destId="{3030949F-5DAF-1F40-B4D0-84FF1FABAA00}" srcOrd="0" destOrd="0" presId="urn:microsoft.com/office/officeart/2005/8/layout/pyramid1"/>
    <dgm:cxn modelId="{029EA7EC-A047-9548-B225-596BD649FB10}" type="presParOf" srcId="{E1D542F2-75FE-304E-A897-B81A2DE13B71}" destId="{EDA92B55-1435-714B-8A67-D6D0B3E5538C}" srcOrd="1" destOrd="0" presId="urn:microsoft.com/office/officeart/2005/8/layout/pyramid1"/>
    <dgm:cxn modelId="{4611B3D5-F6B2-E746-A86B-9C0ADE2195A7}" type="presParOf" srcId="{FD31F5A5-7680-4C7A-91FB-24138E0D7CDC}" destId="{9A0D1490-6EC1-4DB5-B0A0-E2BC4B232661}" srcOrd="2" destOrd="0" presId="urn:microsoft.com/office/officeart/2005/8/layout/pyramid1"/>
    <dgm:cxn modelId="{4D4E63D2-763A-394D-AB35-FCFA5DE3C848}" type="presParOf" srcId="{9A0D1490-6EC1-4DB5-B0A0-E2BC4B232661}" destId="{BAE3347D-F78F-4227-B054-5BC36A596218}" srcOrd="0" destOrd="0" presId="urn:microsoft.com/office/officeart/2005/8/layout/pyramid1"/>
    <dgm:cxn modelId="{2064810D-B3DD-3F49-B0A5-2FD8616B7BDF}" type="presParOf" srcId="{9A0D1490-6EC1-4DB5-B0A0-E2BC4B232661}" destId="{26521744-C9FE-42F2-BE3A-D2D28AE76CA5}" srcOrd="1" destOrd="0" presId="urn:microsoft.com/office/officeart/2005/8/layout/pyramid1"/>
    <dgm:cxn modelId="{8104D24D-4D7F-6D43-B121-8B537B5196DE}" type="presParOf" srcId="{FD31F5A5-7680-4C7A-91FB-24138E0D7CDC}" destId="{BA18687B-851F-47DE-8991-18650FF1E018}" srcOrd="3" destOrd="0" presId="urn:microsoft.com/office/officeart/2005/8/layout/pyramid1"/>
    <dgm:cxn modelId="{3E8B48C6-AFED-7C4C-9A41-0EB938CF912F}" type="presParOf" srcId="{BA18687B-851F-47DE-8991-18650FF1E018}" destId="{D9EA3055-42F1-4773-B6E1-4489FC8B1BD1}" srcOrd="0" destOrd="0" presId="urn:microsoft.com/office/officeart/2005/8/layout/pyramid1"/>
    <dgm:cxn modelId="{8D38C2C5-852B-914D-AE64-C3C4E68F897C}" type="presParOf" srcId="{BA18687B-851F-47DE-8991-18650FF1E018}" destId="{0EDD4896-C891-4183-9B7B-D45A38634F03}"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2A6CEB-8AEB-485A-B51F-4BA3BA410D0B}">
      <dsp:nvSpPr>
        <dsp:cNvPr id="0" name=""/>
        <dsp:cNvSpPr/>
      </dsp:nvSpPr>
      <dsp:spPr>
        <a:xfrm>
          <a:off x="740671" y="0"/>
          <a:ext cx="751264" cy="1919431"/>
        </a:xfrm>
        <a:prstGeom prst="trapezoid">
          <a:avLst>
            <a:gd name="adj" fmla="val 50000"/>
          </a:avLst>
        </a:prstGeom>
        <a:solidFill>
          <a:schemeClr val="accent3">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ZA" sz="3600" kern="1200" dirty="0" smtClean="0"/>
        </a:p>
        <a:p>
          <a:pPr lvl="0" algn="ctr" defTabSz="1600200">
            <a:lnSpc>
              <a:spcPct val="90000"/>
            </a:lnSpc>
            <a:spcBef>
              <a:spcPct val="0"/>
            </a:spcBef>
            <a:spcAft>
              <a:spcPct val="35000"/>
            </a:spcAft>
          </a:pPr>
          <a:r>
            <a:rPr lang="en-ZA" sz="1800" b="1" kern="1200" dirty="0" smtClean="0">
              <a:solidFill>
                <a:schemeClr val="bg1"/>
              </a:solidFill>
            </a:rPr>
            <a:t>15%</a:t>
          </a:r>
        </a:p>
        <a:p>
          <a:pPr lvl="0" algn="ctr" defTabSz="1600200">
            <a:lnSpc>
              <a:spcPct val="90000"/>
            </a:lnSpc>
            <a:spcBef>
              <a:spcPct val="0"/>
            </a:spcBef>
            <a:spcAft>
              <a:spcPct val="35000"/>
            </a:spcAft>
          </a:pPr>
          <a:r>
            <a:rPr lang="en-ZA" sz="700" b="1" kern="1200" dirty="0" smtClean="0">
              <a:solidFill>
                <a:schemeClr val="bg1"/>
              </a:solidFill>
            </a:rPr>
            <a:t>Legislators, managers, </a:t>
          </a:r>
          <a:r>
            <a:rPr lang="en-ZA" sz="700" b="1" kern="1200" dirty="0" err="1" smtClean="0">
              <a:solidFill>
                <a:schemeClr val="bg1"/>
              </a:solidFill>
            </a:rPr>
            <a:t>assoc</a:t>
          </a:r>
          <a:r>
            <a:rPr lang="en-ZA" sz="700" b="1" kern="1200" dirty="0" smtClean="0">
              <a:solidFill>
                <a:schemeClr val="bg1"/>
              </a:solidFill>
            </a:rPr>
            <a:t> professionals</a:t>
          </a:r>
          <a:endParaRPr lang="en-ZA" sz="100" b="1" kern="1200" dirty="0" smtClean="0">
            <a:solidFill>
              <a:schemeClr val="bg1"/>
            </a:solidFill>
          </a:endParaRPr>
        </a:p>
      </dsp:txBody>
      <dsp:txXfrm>
        <a:off x="740671" y="0"/>
        <a:ext cx="751264" cy="1919431"/>
      </dsp:txXfrm>
    </dsp:sp>
    <dsp:sp modelId="{3030949F-5DAF-1F40-B4D0-84FF1FABAA00}">
      <dsp:nvSpPr>
        <dsp:cNvPr id="0" name=""/>
        <dsp:cNvSpPr/>
      </dsp:nvSpPr>
      <dsp:spPr>
        <a:xfrm>
          <a:off x="430838" y="1919431"/>
          <a:ext cx="1370929" cy="1583205"/>
        </a:xfrm>
        <a:prstGeom prst="trapezoid">
          <a:avLst>
            <a:gd name="adj" fmla="val 22600"/>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bg1"/>
              </a:solidFill>
            </a:rPr>
            <a:t>Semi-Skilled (32%)</a:t>
          </a:r>
        </a:p>
        <a:p>
          <a:pPr lvl="0" algn="ctr" defTabSz="711200">
            <a:lnSpc>
              <a:spcPct val="90000"/>
            </a:lnSpc>
            <a:spcBef>
              <a:spcPct val="0"/>
            </a:spcBef>
            <a:spcAft>
              <a:spcPct val="35000"/>
            </a:spcAft>
          </a:pPr>
          <a:r>
            <a:rPr lang="en-US" sz="600" kern="1200" dirty="0" smtClean="0">
              <a:solidFill>
                <a:schemeClr val="bg1"/>
              </a:solidFill>
            </a:rPr>
            <a:t>Clerks, service workers, shop personnel, skilled </a:t>
          </a:r>
          <a:r>
            <a:rPr lang="en-US" sz="600" kern="1200" dirty="0" err="1" smtClean="0">
              <a:solidFill>
                <a:schemeClr val="bg1"/>
              </a:solidFill>
            </a:rPr>
            <a:t>agric</a:t>
          </a:r>
          <a:r>
            <a:rPr lang="en-US" sz="600" kern="1200" dirty="0" smtClean="0">
              <a:solidFill>
                <a:schemeClr val="bg1"/>
              </a:solidFill>
            </a:rPr>
            <a:t>/fishery workers, plant and machinery operators)</a:t>
          </a:r>
          <a:endParaRPr lang="en-US" sz="600" kern="1200" dirty="0">
            <a:solidFill>
              <a:schemeClr val="bg1"/>
            </a:solidFill>
          </a:endParaRPr>
        </a:p>
      </dsp:txBody>
      <dsp:txXfrm>
        <a:off x="670751" y="1919431"/>
        <a:ext cx="891104" cy="1583205"/>
      </dsp:txXfrm>
    </dsp:sp>
    <dsp:sp modelId="{BAE3347D-F78F-4227-B054-5BC36A596218}">
      <dsp:nvSpPr>
        <dsp:cNvPr id="0" name=""/>
        <dsp:cNvSpPr/>
      </dsp:nvSpPr>
      <dsp:spPr>
        <a:xfrm>
          <a:off x="296411" y="3502637"/>
          <a:ext cx="1639784" cy="686907"/>
        </a:xfrm>
        <a:prstGeom prst="trapezoid">
          <a:avLst>
            <a:gd name="adj" fmla="val 19570"/>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ZA" sz="1200" b="1" kern="1200" dirty="0" smtClean="0">
              <a:solidFill>
                <a:schemeClr val="bg1"/>
              </a:solidFill>
            </a:rPr>
            <a:t>Unskilled</a:t>
          </a:r>
        </a:p>
        <a:p>
          <a:pPr lvl="0" algn="ctr" defTabSz="533400">
            <a:lnSpc>
              <a:spcPct val="90000"/>
            </a:lnSpc>
            <a:spcBef>
              <a:spcPct val="0"/>
            </a:spcBef>
            <a:spcAft>
              <a:spcPct val="35000"/>
            </a:spcAft>
          </a:pPr>
          <a:r>
            <a:rPr lang="en-ZA" sz="1200" b="1" kern="1200" dirty="0" smtClean="0">
              <a:solidFill>
                <a:schemeClr val="bg1"/>
              </a:solidFill>
            </a:rPr>
            <a:t>(18%)</a:t>
          </a:r>
        </a:p>
        <a:p>
          <a:pPr lvl="0" algn="ctr" defTabSz="533400">
            <a:lnSpc>
              <a:spcPct val="90000"/>
            </a:lnSpc>
            <a:spcBef>
              <a:spcPct val="0"/>
            </a:spcBef>
            <a:spcAft>
              <a:spcPct val="35000"/>
            </a:spcAft>
          </a:pPr>
          <a:r>
            <a:rPr lang="en-ZA" sz="600" b="0" kern="1200" dirty="0" smtClean="0">
              <a:solidFill>
                <a:schemeClr val="bg1"/>
              </a:solidFill>
            </a:rPr>
            <a:t>Elementary occupations &amp; domestic workers</a:t>
          </a:r>
          <a:endParaRPr lang="en-ZA" sz="600" b="0" kern="1200" dirty="0">
            <a:solidFill>
              <a:schemeClr val="bg1"/>
            </a:solidFill>
          </a:endParaRPr>
        </a:p>
      </dsp:txBody>
      <dsp:txXfrm>
        <a:off x="583373" y="3502637"/>
        <a:ext cx="1065859" cy="686907"/>
      </dsp:txXfrm>
    </dsp:sp>
    <dsp:sp modelId="{D9EA3055-42F1-4773-B6E1-4489FC8B1BD1}">
      <dsp:nvSpPr>
        <dsp:cNvPr id="0" name=""/>
        <dsp:cNvSpPr/>
      </dsp:nvSpPr>
      <dsp:spPr>
        <a:xfrm>
          <a:off x="0" y="4189544"/>
          <a:ext cx="2232607" cy="1514623"/>
        </a:xfrm>
        <a:prstGeom prst="trapezoid">
          <a:avLst>
            <a:gd name="adj" fmla="val 19570"/>
          </a:avLst>
        </a:prstGeom>
        <a:solidFill>
          <a:srgbClr val="561F1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ZA" sz="1400" b="1" kern="1200" dirty="0" smtClean="0">
              <a:solidFill>
                <a:schemeClr val="bg1"/>
              </a:solidFill>
            </a:rPr>
            <a:t>Unemployed</a:t>
          </a:r>
        </a:p>
        <a:p>
          <a:pPr lvl="0" algn="ctr" defTabSz="622300">
            <a:lnSpc>
              <a:spcPct val="90000"/>
            </a:lnSpc>
            <a:spcBef>
              <a:spcPct val="0"/>
            </a:spcBef>
            <a:spcAft>
              <a:spcPct val="35000"/>
            </a:spcAft>
          </a:pPr>
          <a:endParaRPr lang="en-ZA" sz="1400" b="1" kern="1200" dirty="0" smtClean="0">
            <a:solidFill>
              <a:schemeClr val="bg1"/>
            </a:solidFill>
          </a:endParaRPr>
        </a:p>
        <a:p>
          <a:pPr lvl="0" algn="ctr" defTabSz="622300">
            <a:lnSpc>
              <a:spcPct val="90000"/>
            </a:lnSpc>
            <a:spcBef>
              <a:spcPct val="0"/>
            </a:spcBef>
            <a:spcAft>
              <a:spcPct val="35000"/>
            </a:spcAft>
          </a:pPr>
          <a:r>
            <a:rPr lang="en-ZA" sz="1400" b="1" kern="1200" dirty="0" smtClean="0">
              <a:solidFill>
                <a:schemeClr val="bg1"/>
              </a:solidFill>
            </a:rPr>
            <a:t>(Broad - 35%)</a:t>
          </a:r>
          <a:endParaRPr lang="en-ZA" sz="7200" b="1" kern="1200" dirty="0">
            <a:solidFill>
              <a:schemeClr val="bg1"/>
            </a:solidFill>
          </a:endParaRPr>
        </a:p>
      </dsp:txBody>
      <dsp:txXfrm>
        <a:off x="390706" y="4189544"/>
        <a:ext cx="1451194" cy="1514623"/>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9A89403-DA38-B047-8854-25FD7CC6E876}" type="datetimeFigureOut">
              <a:rPr lang="en-US" smtClean="0"/>
              <a:t>17/07/04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D6B9D7A-377F-8E43-BD29-02F2631BF112}" type="slidenum">
              <a:rPr lang="en-US" smtClean="0"/>
              <a:t>‹#›</a:t>
            </a:fld>
            <a:endParaRPr lang="en-US"/>
          </a:p>
        </p:txBody>
      </p:sp>
    </p:spTree>
    <p:extLst>
      <p:ext uri="{BB962C8B-B14F-4D97-AF65-F5344CB8AC3E}">
        <p14:creationId xmlns:p14="http://schemas.microsoft.com/office/powerpoint/2010/main" val="172855457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OECD report- https://</a:t>
            </a:r>
            <a:r>
              <a:rPr lang="en-US" dirty="0" err="1" smtClean="0"/>
              <a:t>www.oecd.org</a:t>
            </a:r>
            <a:r>
              <a:rPr lang="en-US" dirty="0" smtClean="0"/>
              <a:t>/</a:t>
            </a:r>
            <a:r>
              <a:rPr lang="en-US" dirty="0" err="1" smtClean="0"/>
              <a:t>pisa</a:t>
            </a:r>
            <a:r>
              <a:rPr lang="en-US" dirty="0" smtClean="0"/>
              <a:t>/44417824.pdf </a:t>
            </a:r>
            <a:endParaRPr lang="en-US" dirty="0"/>
          </a:p>
        </p:txBody>
      </p:sp>
      <p:sp>
        <p:nvSpPr>
          <p:cNvPr id="4" name="Slide Number Placeholder 3"/>
          <p:cNvSpPr>
            <a:spLocks noGrp="1"/>
          </p:cNvSpPr>
          <p:nvPr>
            <p:ph type="sldNum" sz="quarter" idx="10"/>
          </p:nvPr>
        </p:nvSpPr>
        <p:spPr/>
        <p:txBody>
          <a:bodyPr/>
          <a:lstStyle/>
          <a:p>
            <a:fld id="{FD6B9D7A-377F-8E43-BD29-02F2631BF112}" type="slidenum">
              <a:rPr lang="en-US" smtClean="0"/>
              <a:t>19</a:t>
            </a:fld>
            <a:endParaRPr lang="en-US"/>
          </a:p>
        </p:txBody>
      </p:sp>
    </p:spTree>
    <p:extLst>
      <p:ext uri="{BB962C8B-B14F-4D97-AF65-F5344CB8AC3E}">
        <p14:creationId xmlns:p14="http://schemas.microsoft.com/office/powerpoint/2010/main" val="32449068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32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ZA">
                <a:latin typeface="Calibri" charset="0"/>
              </a:rPr>
              <a:t>The QLFS classifies professions as follows: Highly skilled (legislators, senior officials and managers, professionals, technicians and associate profesionals); Semi-skilled (Clerks, service workers and shop and market personnel, skilled agricultural and fishery workers, craft and related trade workers, plant and machinery operators and assembly), Unskilled (Elementary occupations, domestic workers).</a:t>
            </a:r>
          </a:p>
        </p:txBody>
      </p:sp>
      <p:sp>
        <p:nvSpPr>
          <p:cNvPr id="532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828639B6-F5FB-2446-A520-E806C76DF870}" type="slidenum">
              <a:rPr lang="en-ZA" sz="1200">
                <a:ea typeface="MS PGothic" charset="0"/>
                <a:cs typeface="MS PGothic" charset="0"/>
              </a:rPr>
              <a:pPr eaLnBrk="1" hangingPunct="1"/>
              <a:t>28</a:t>
            </a:fld>
            <a:endParaRPr lang="en-ZA" sz="1200">
              <a:ea typeface="MS PGothic" charset="0"/>
              <a:cs typeface="MS PGothic"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38</a:t>
            </a:fld>
            <a:endParaRPr lang="en-US"/>
          </a:p>
        </p:txBody>
      </p:sp>
    </p:spTree>
    <p:extLst>
      <p:ext uri="{BB962C8B-B14F-4D97-AF65-F5344CB8AC3E}">
        <p14:creationId xmlns:p14="http://schemas.microsoft.com/office/powerpoint/2010/main" val="70173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dirty="0" err="1" smtClean="0">
                <a:solidFill>
                  <a:schemeClr val="tx1"/>
                </a:solidFill>
                <a:effectLst/>
                <a:latin typeface="+mn-lt"/>
                <a:ea typeface="+mn-ea"/>
                <a:cs typeface="+mn-cs"/>
              </a:rPr>
              <a:t>Hausmann</a:t>
            </a:r>
            <a:r>
              <a:rPr lang="en-ZA" sz="1200" kern="1200" dirty="0" smtClean="0">
                <a:solidFill>
                  <a:schemeClr val="tx1"/>
                </a:solidFill>
                <a:effectLst/>
                <a:latin typeface="+mn-lt"/>
                <a:ea typeface="+mn-ea"/>
                <a:cs typeface="+mn-cs"/>
              </a:rPr>
              <a:t>, R., Klinger, G., &amp; Wagner, R. (2008). Doing Growth Diagnostics in Practice: A '</a:t>
            </a:r>
            <a:r>
              <a:rPr lang="en-ZA" sz="1200" kern="1200" dirty="0" err="1" smtClean="0">
                <a:solidFill>
                  <a:schemeClr val="tx1"/>
                </a:solidFill>
                <a:effectLst/>
                <a:latin typeface="+mn-lt"/>
                <a:ea typeface="+mn-ea"/>
                <a:cs typeface="+mn-cs"/>
              </a:rPr>
              <a:t>Mindbook</a:t>
            </a:r>
            <a:r>
              <a:rPr lang="en-ZA" sz="1200" kern="1200" dirty="0" smtClean="0">
                <a:solidFill>
                  <a:schemeClr val="tx1"/>
                </a:solidFill>
                <a:effectLst/>
                <a:latin typeface="+mn-lt"/>
                <a:ea typeface="+mn-ea"/>
                <a:cs typeface="+mn-cs"/>
              </a:rPr>
              <a:t>'. </a:t>
            </a:r>
            <a:r>
              <a:rPr lang="en-ZA" sz="1200" i="1" kern="1200" dirty="0" smtClean="0">
                <a:solidFill>
                  <a:schemeClr val="tx1"/>
                </a:solidFill>
                <a:effectLst/>
                <a:latin typeface="+mn-lt"/>
                <a:ea typeface="+mn-ea"/>
                <a:cs typeface="+mn-cs"/>
              </a:rPr>
              <a:t>CID </a:t>
            </a:r>
            <a:r>
              <a:rPr lang="en-ZA" sz="1200" i="1" kern="1200" dirty="0" err="1" smtClean="0">
                <a:solidFill>
                  <a:schemeClr val="tx1"/>
                </a:solidFill>
                <a:effectLst/>
                <a:latin typeface="+mn-lt"/>
                <a:ea typeface="+mn-ea"/>
                <a:cs typeface="+mn-cs"/>
              </a:rPr>
              <a:t>Workinf</a:t>
            </a:r>
            <a:r>
              <a:rPr lang="en-ZA" sz="1200" i="1" kern="1200" dirty="0" smtClean="0">
                <a:solidFill>
                  <a:schemeClr val="tx1"/>
                </a:solidFill>
                <a:effectLst/>
                <a:latin typeface="+mn-lt"/>
                <a:ea typeface="+mn-ea"/>
                <a:cs typeface="+mn-cs"/>
              </a:rPr>
              <a:t> Paper No. 177</a:t>
            </a:r>
            <a:r>
              <a:rPr lang="en-ZA" sz="1200" kern="1200" dirty="0" smtClean="0">
                <a:solidFill>
                  <a:schemeClr val="tx1"/>
                </a:solidFill>
                <a:effectLst/>
                <a:latin typeface="+mn-lt"/>
                <a:ea typeface="+mn-ea"/>
                <a:cs typeface="+mn-cs"/>
              </a:rPr>
              <a:t>. </a:t>
            </a:r>
            <a:r>
              <a:rPr lang="en-ZA" sz="1200" kern="1200" dirty="0" err="1" smtClean="0">
                <a:solidFill>
                  <a:schemeClr val="tx1"/>
                </a:solidFill>
                <a:effectLst/>
                <a:latin typeface="+mn-lt"/>
                <a:ea typeface="+mn-ea"/>
                <a:cs typeface="+mn-cs"/>
              </a:rPr>
              <a:t>Center</a:t>
            </a:r>
            <a:r>
              <a:rPr lang="en-ZA" sz="1200" kern="1200" dirty="0" smtClean="0">
                <a:solidFill>
                  <a:schemeClr val="tx1"/>
                </a:solidFill>
                <a:effectLst/>
                <a:latin typeface="+mn-lt"/>
                <a:ea typeface="+mn-ea"/>
                <a:cs typeface="+mn-cs"/>
              </a:rPr>
              <a:t> for International Development at Harvard University.</a:t>
            </a:r>
          </a:p>
          <a:p>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40</a:t>
            </a:fld>
            <a:endParaRPr lang="en-ZA"/>
          </a:p>
        </p:txBody>
      </p:sp>
    </p:spTree>
    <p:extLst>
      <p:ext uri="{BB962C8B-B14F-4D97-AF65-F5344CB8AC3E}">
        <p14:creationId xmlns:p14="http://schemas.microsoft.com/office/powerpoint/2010/main" val="24361234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A4C05CF-3FD4-6847-8B95-DA3FECF780BC}" type="datetimeFigureOut">
              <a:rPr lang="en-US" smtClean="0"/>
              <a:t>17/07/04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54C1A2-1124-BF4A-9144-71D5D089101A}" type="slidenum">
              <a:rPr lang="en-US" smtClean="0"/>
              <a:t>‹#›</a:t>
            </a:fld>
            <a:endParaRPr lang="en-US"/>
          </a:p>
        </p:txBody>
      </p:sp>
    </p:spTree>
    <p:extLst>
      <p:ext uri="{BB962C8B-B14F-4D97-AF65-F5344CB8AC3E}">
        <p14:creationId xmlns:p14="http://schemas.microsoft.com/office/powerpoint/2010/main" val="18733879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A4C05CF-3FD4-6847-8B95-DA3FECF780BC}" type="datetimeFigureOut">
              <a:rPr lang="en-US" smtClean="0"/>
              <a:t>17/07/04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54C1A2-1124-BF4A-9144-71D5D089101A}" type="slidenum">
              <a:rPr lang="en-US" smtClean="0"/>
              <a:t>‹#›</a:t>
            </a:fld>
            <a:endParaRPr lang="en-US"/>
          </a:p>
        </p:txBody>
      </p:sp>
    </p:spTree>
    <p:extLst>
      <p:ext uri="{BB962C8B-B14F-4D97-AF65-F5344CB8AC3E}">
        <p14:creationId xmlns:p14="http://schemas.microsoft.com/office/powerpoint/2010/main" val="41290090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A4C05CF-3FD4-6847-8B95-DA3FECF780BC}" type="datetimeFigureOut">
              <a:rPr lang="en-US" smtClean="0"/>
              <a:t>17/07/04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54C1A2-1124-BF4A-9144-71D5D089101A}" type="slidenum">
              <a:rPr lang="en-US" smtClean="0"/>
              <a:t>‹#›</a:t>
            </a:fld>
            <a:endParaRPr lang="en-US"/>
          </a:p>
        </p:txBody>
      </p:sp>
    </p:spTree>
    <p:extLst>
      <p:ext uri="{BB962C8B-B14F-4D97-AF65-F5344CB8AC3E}">
        <p14:creationId xmlns:p14="http://schemas.microsoft.com/office/powerpoint/2010/main" val="32406208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A4C05CF-3FD4-6847-8B95-DA3FECF780BC}" type="datetimeFigureOut">
              <a:rPr lang="en-US" smtClean="0"/>
              <a:t>17/07/04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54C1A2-1124-BF4A-9144-71D5D089101A}" type="slidenum">
              <a:rPr lang="en-US" smtClean="0"/>
              <a:t>‹#›</a:t>
            </a:fld>
            <a:endParaRPr lang="en-US"/>
          </a:p>
        </p:txBody>
      </p:sp>
    </p:spTree>
    <p:extLst>
      <p:ext uri="{BB962C8B-B14F-4D97-AF65-F5344CB8AC3E}">
        <p14:creationId xmlns:p14="http://schemas.microsoft.com/office/powerpoint/2010/main" val="39744454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A4C05CF-3FD4-6847-8B95-DA3FECF780BC}" type="datetimeFigureOut">
              <a:rPr lang="en-US" smtClean="0"/>
              <a:t>17/07/04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654C1A2-1124-BF4A-9144-71D5D089101A}" type="slidenum">
              <a:rPr lang="en-US" smtClean="0"/>
              <a:t>‹#›</a:t>
            </a:fld>
            <a:endParaRPr lang="en-US"/>
          </a:p>
        </p:txBody>
      </p:sp>
    </p:spTree>
    <p:extLst>
      <p:ext uri="{BB962C8B-B14F-4D97-AF65-F5344CB8AC3E}">
        <p14:creationId xmlns:p14="http://schemas.microsoft.com/office/powerpoint/2010/main" val="27197474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A4C05CF-3FD4-6847-8B95-DA3FECF780BC}" type="datetimeFigureOut">
              <a:rPr lang="en-US" smtClean="0"/>
              <a:t>17/07/04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654C1A2-1124-BF4A-9144-71D5D089101A}" type="slidenum">
              <a:rPr lang="en-US" smtClean="0"/>
              <a:t>‹#›</a:t>
            </a:fld>
            <a:endParaRPr lang="en-US"/>
          </a:p>
        </p:txBody>
      </p:sp>
    </p:spTree>
    <p:extLst>
      <p:ext uri="{BB962C8B-B14F-4D97-AF65-F5344CB8AC3E}">
        <p14:creationId xmlns:p14="http://schemas.microsoft.com/office/powerpoint/2010/main" val="24176258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4C05CF-3FD4-6847-8B95-DA3FECF780BC}" type="datetimeFigureOut">
              <a:rPr lang="en-US" smtClean="0"/>
              <a:t>17/07/04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654C1A2-1124-BF4A-9144-71D5D089101A}" type="slidenum">
              <a:rPr lang="en-US" smtClean="0"/>
              <a:t>‹#›</a:t>
            </a:fld>
            <a:endParaRPr lang="en-US"/>
          </a:p>
        </p:txBody>
      </p:sp>
    </p:spTree>
    <p:extLst>
      <p:ext uri="{BB962C8B-B14F-4D97-AF65-F5344CB8AC3E}">
        <p14:creationId xmlns:p14="http://schemas.microsoft.com/office/powerpoint/2010/main" val="32040173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A4C05CF-3FD4-6847-8B95-DA3FECF780BC}" type="datetimeFigureOut">
              <a:rPr lang="en-US" smtClean="0"/>
              <a:t>17/07/04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54C1A2-1124-BF4A-9144-71D5D089101A}" type="slidenum">
              <a:rPr lang="en-US" smtClean="0"/>
              <a:t>‹#›</a:t>
            </a:fld>
            <a:endParaRPr lang="en-US"/>
          </a:p>
        </p:txBody>
      </p:sp>
    </p:spTree>
    <p:extLst>
      <p:ext uri="{BB962C8B-B14F-4D97-AF65-F5344CB8AC3E}">
        <p14:creationId xmlns:p14="http://schemas.microsoft.com/office/powerpoint/2010/main" val="36999025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A4C05CF-3FD4-6847-8B95-DA3FECF780BC}" type="datetimeFigureOut">
              <a:rPr lang="en-US" smtClean="0"/>
              <a:t>17/07/04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54C1A2-1124-BF4A-9144-71D5D089101A}" type="slidenum">
              <a:rPr lang="en-US" smtClean="0"/>
              <a:t>‹#›</a:t>
            </a:fld>
            <a:endParaRPr lang="en-US"/>
          </a:p>
        </p:txBody>
      </p:sp>
    </p:spTree>
    <p:extLst>
      <p:ext uri="{BB962C8B-B14F-4D97-AF65-F5344CB8AC3E}">
        <p14:creationId xmlns:p14="http://schemas.microsoft.com/office/powerpoint/2010/main" val="11046866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A4C05CF-3FD4-6847-8B95-DA3FECF780BC}" type="datetimeFigureOut">
              <a:rPr lang="en-US" smtClean="0"/>
              <a:t>17/07/04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54C1A2-1124-BF4A-9144-71D5D089101A}" type="slidenum">
              <a:rPr lang="en-US" smtClean="0"/>
              <a:t>‹#›</a:t>
            </a:fld>
            <a:endParaRPr lang="en-US"/>
          </a:p>
        </p:txBody>
      </p:sp>
    </p:spTree>
    <p:extLst>
      <p:ext uri="{BB962C8B-B14F-4D97-AF65-F5344CB8AC3E}">
        <p14:creationId xmlns:p14="http://schemas.microsoft.com/office/powerpoint/2010/main" val="15366329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A4C05CF-3FD4-6847-8B95-DA3FECF780BC}" type="datetimeFigureOut">
              <a:rPr lang="en-US" smtClean="0"/>
              <a:t>17/07/04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54C1A2-1124-BF4A-9144-71D5D089101A}" type="slidenum">
              <a:rPr lang="en-US" smtClean="0"/>
              <a:t>‹#›</a:t>
            </a:fld>
            <a:endParaRPr lang="en-US"/>
          </a:p>
        </p:txBody>
      </p:sp>
    </p:spTree>
    <p:extLst>
      <p:ext uri="{BB962C8B-B14F-4D97-AF65-F5344CB8AC3E}">
        <p14:creationId xmlns:p14="http://schemas.microsoft.com/office/powerpoint/2010/main" val="22307624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1_Title Slide">
    <p:spTree>
      <p:nvGrpSpPr>
        <p:cNvPr id="1" name=""/>
        <p:cNvGrpSpPr/>
        <p:nvPr/>
      </p:nvGrpSpPr>
      <p:grpSpPr>
        <a:xfrm>
          <a:off x="0" y="0"/>
          <a:ext cx="0" cy="0"/>
          <a:chOff x="0" y="0"/>
          <a:chExt cx="0" cy="0"/>
        </a:xfrm>
      </p:grpSpPr>
      <p:sp>
        <p:nvSpPr>
          <p:cNvPr id="13" name="Text Placeholder 10"/>
          <p:cNvSpPr>
            <a:spLocks noGrp="1"/>
          </p:cNvSpPr>
          <p:nvPr>
            <p:ph type="body" sz="quarter" idx="14"/>
          </p:nvPr>
        </p:nvSpPr>
        <p:spPr>
          <a:xfrm>
            <a:off x="478411" y="625852"/>
            <a:ext cx="8178929" cy="304623"/>
          </a:xfrm>
        </p:spPr>
        <p:txBody>
          <a:bodyPr lIns="0" tIns="0" rIns="0" bIns="0">
            <a:normAutofit/>
          </a:bodyPr>
          <a:lstStyle>
            <a:lvl1pPr marL="0" indent="0" algn="l">
              <a:buNone/>
              <a:defRPr sz="2000" kern="0" spc="150">
                <a:solidFill>
                  <a:schemeClr val="tx2"/>
                </a:solidFill>
                <a:latin typeface="Roboto Medium" panose="02000000000000000000" pitchFamily="2" charset="0"/>
                <a:ea typeface="Roboto Medium" panose="02000000000000000000" pitchFamily="2" charset="0"/>
              </a:defRPr>
            </a:lvl1pPr>
          </a:lstStyle>
          <a:p>
            <a:pPr lvl="0"/>
            <a:endParaRPr lang="id-ID" dirty="0"/>
          </a:p>
        </p:txBody>
      </p:sp>
      <p:sp>
        <p:nvSpPr>
          <p:cNvPr id="10" name="Rounded Rectangle 9"/>
          <p:cNvSpPr/>
          <p:nvPr userDrawn="1"/>
        </p:nvSpPr>
        <p:spPr>
          <a:xfrm>
            <a:off x="8636687" y="6303058"/>
            <a:ext cx="257283" cy="298739"/>
          </a:xfrm>
          <a:prstGeom prst="roundRect">
            <a:avLst>
              <a:gd name="adj" fmla="val 50000"/>
            </a:avLst>
          </a:pr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1">
              <a:solidFill>
                <a:schemeClr val="bg1">
                  <a:lumMod val="50000"/>
                </a:schemeClr>
              </a:solidFill>
            </a:endParaRPr>
          </a:p>
        </p:txBody>
      </p:sp>
      <p:sp>
        <p:nvSpPr>
          <p:cNvPr id="15" name="Slide Number Placeholder 5"/>
          <p:cNvSpPr>
            <a:spLocks noGrp="1"/>
          </p:cNvSpPr>
          <p:nvPr>
            <p:ph type="sldNum" sz="quarter" idx="12"/>
          </p:nvPr>
        </p:nvSpPr>
        <p:spPr>
          <a:xfrm>
            <a:off x="8603675" y="6257743"/>
            <a:ext cx="323309" cy="389083"/>
          </a:xfrm>
        </p:spPr>
        <p:txBody>
          <a:bodyPr lIns="0" tIns="0" rIns="0" bIns="0"/>
          <a:lstStyle>
            <a:lvl1pPr algn="ctr">
              <a:defRPr sz="1000">
                <a:solidFill>
                  <a:schemeClr val="bg1">
                    <a:lumMod val="50000"/>
                  </a:schemeClr>
                </a:solidFill>
                <a:latin typeface="Roboto Light" panose="02000000000000000000" pitchFamily="2" charset="0"/>
                <a:ea typeface="Roboto Light" panose="02000000000000000000" pitchFamily="2" charset="0"/>
              </a:defRPr>
            </a:lvl1pPr>
          </a:lstStyle>
          <a:p>
            <a:fld id="{FCEE2C88-6C8F-484D-AF69-578F576B1F44}" type="slidenum">
              <a:rPr lang="en-US" smtClean="0"/>
              <a:pPr/>
              <a:t>‹#›</a:t>
            </a:fld>
            <a:endParaRPr lang="en-US" dirty="0"/>
          </a:p>
        </p:txBody>
      </p:sp>
      <p:sp>
        <p:nvSpPr>
          <p:cNvPr id="14" name="Text Placeholder 10"/>
          <p:cNvSpPr>
            <a:spLocks noGrp="1"/>
          </p:cNvSpPr>
          <p:nvPr>
            <p:ph type="body" sz="quarter" idx="15"/>
          </p:nvPr>
        </p:nvSpPr>
        <p:spPr>
          <a:xfrm>
            <a:off x="487936" y="415428"/>
            <a:ext cx="8178929" cy="156073"/>
          </a:xfrm>
        </p:spPr>
        <p:txBody>
          <a:bodyPr lIns="0" tIns="0" rIns="0" bIns="0">
            <a:normAutofit/>
          </a:bodyPr>
          <a:lstStyle>
            <a:lvl1pPr marL="0" indent="0" algn="l">
              <a:buNone/>
              <a:defRPr sz="1000" kern="0" spc="200">
                <a:solidFill>
                  <a:schemeClr val="bg1">
                    <a:lumMod val="75000"/>
                  </a:schemeClr>
                </a:solidFill>
                <a:latin typeface="Roboto Light" panose="02000000000000000000" pitchFamily="2" charset="0"/>
                <a:ea typeface="Roboto Light" panose="02000000000000000000" pitchFamily="2" charset="0"/>
              </a:defRPr>
            </a:lvl1pPr>
          </a:lstStyle>
          <a:p>
            <a:pPr lvl="0"/>
            <a:endParaRPr lang="id-ID" dirty="0"/>
          </a:p>
        </p:txBody>
      </p:sp>
      <p:sp>
        <p:nvSpPr>
          <p:cNvPr id="11" name="Rectangle 10"/>
          <p:cNvSpPr/>
          <p:nvPr userDrawn="1"/>
        </p:nvSpPr>
        <p:spPr>
          <a:xfrm>
            <a:off x="487936" y="1016001"/>
            <a:ext cx="479819"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d-ID" sz="1351" dirty="0">
              <a:solidFill>
                <a:srgbClr val="118CE7"/>
              </a:solidFill>
            </a:endParaRPr>
          </a:p>
        </p:txBody>
      </p:sp>
    </p:spTree>
    <p:extLst>
      <p:ext uri="{BB962C8B-B14F-4D97-AF65-F5344CB8AC3E}">
        <p14:creationId xmlns:p14="http://schemas.microsoft.com/office/powerpoint/2010/main" val="78548249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nodePh="1">
                                  <p:stCondLst>
                                    <p:cond delay="0"/>
                                  </p:stCondLst>
                                  <p:endCondLst>
                                    <p:cond evt="begin" delay="0">
                                      <p:tn val="5"/>
                                    </p:cond>
                                  </p:end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500"/>
                                        <p:tgtEl>
                                          <p:spTgt spid="13">
                                            <p:txEl>
                                              <p:pRg st="0" end="0"/>
                                            </p:txEl>
                                          </p:spTgt>
                                        </p:tgtEl>
                                      </p:cBhvr>
                                    </p:animEffect>
                                    <p:anim calcmode="lin" valueType="num">
                                      <p:cBhvr>
                                        <p:cTn id="8"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nodePh="1">
                                  <p:stCondLst>
                                    <p:cond delay="0"/>
                                  </p:stCondLst>
                                  <p:endCondLst>
                                    <p:cond evt="begin" delay="0">
                                      <p:tn val="12"/>
                                    </p:cond>
                                  </p:endCondLst>
                                  <p:childTnLst>
                                    <p:set>
                                      <p:cBhvr>
                                        <p:cTn id="13" dur="1" fill="hold">
                                          <p:stCondLst>
                                            <p:cond delay="0"/>
                                          </p:stCondLst>
                                        </p:cTn>
                                        <p:tgtEl>
                                          <p:spTgt spid="14">
                                            <p:txEl>
                                              <p:pRg st="0" end="0"/>
                                            </p:txEl>
                                          </p:spTgt>
                                        </p:tgtEl>
                                        <p:attrNameLst>
                                          <p:attrName>style.visibility</p:attrName>
                                        </p:attrNameLst>
                                      </p:cBhvr>
                                      <p:to>
                                        <p:strVal val="visible"/>
                                      </p:to>
                                    </p:set>
                                    <p:animEffect transition="in" filter="fade">
                                      <p:cBhvr>
                                        <p:cTn id="14"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tmplLst>
          <p:tmpl lvl="1">
            <p:tnLst>
              <p:par>
                <p:cTn xmlns:p14="http://schemas.microsoft.com/office/powerpoint/2010/main" presetID="47" presetClass="entr" presetSubtype="0" fill="hold" nodeType="clickEffect" nodePh="1">
                  <p:stCondLst>
                    <p:cond delay="0"/>
                  </p:stCondLst>
                  <p:endCondLst>
                    <p:cond delay="0"/>
                  </p:end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anim calcmode="lin" valueType="num">
                      <p:cBhvr>
                        <p:cTn dur="500" fill="hold"/>
                        <p:tgtEl>
                          <p:spTgt spid="13"/>
                        </p:tgtEl>
                        <p:attrNameLst>
                          <p:attrName>ppt_x</p:attrName>
                        </p:attrNameLst>
                      </p:cBhvr>
                      <p:tavLst>
                        <p:tav tm="0">
                          <p:val>
                            <p:strVal val="#ppt_x"/>
                          </p:val>
                        </p:tav>
                        <p:tav tm="100000">
                          <p:val>
                            <p:strVal val="#ppt_x"/>
                          </p:val>
                        </p:tav>
                      </p:tavLst>
                    </p:anim>
                    <p:anim calcmode="lin" valueType="num">
                      <p:cBhvr>
                        <p:cTn dur="500" fill="hold"/>
                        <p:tgtEl>
                          <p:spTgt spid="13"/>
                        </p:tgtEl>
                        <p:attrNameLst>
                          <p:attrName>ppt_y</p:attrName>
                        </p:attrNameLst>
                      </p:cBhvr>
                      <p:tavLst>
                        <p:tav tm="0">
                          <p:val>
                            <p:strVal val="#ppt_y-.1"/>
                          </p:val>
                        </p:tav>
                        <p:tav tm="100000">
                          <p:val>
                            <p:strVal val="#ppt_y"/>
                          </p:val>
                        </p:tav>
                      </p:tavLst>
                    </p:anim>
                  </p:childTnLst>
                </p:cTn>
              </p:par>
            </p:tnLst>
          </p:tmpl>
        </p:tmplLst>
      </p:bldP>
      <p:bldP spid="14" grpId="0" build="p">
        <p:tmplLst>
          <p:tmpl lvl="1">
            <p:tnLst>
              <p:par>
                <p:cTn xmlns:p14="http://schemas.microsoft.com/office/powerpoint/2010/main" presetID="10" presetClass="entr" presetSubtype="0" fill="hold" nodeType="clickEffect" nodePh="1">
                  <p:stCondLst>
                    <p:cond delay="0"/>
                  </p:stCondLst>
                  <p:endCondLst>
                    <p:cond delay="0"/>
                  </p:end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2_Title Slide">
    <p:spTree>
      <p:nvGrpSpPr>
        <p:cNvPr id="1" name=""/>
        <p:cNvGrpSpPr/>
        <p:nvPr/>
      </p:nvGrpSpPr>
      <p:grpSpPr>
        <a:xfrm>
          <a:off x="0" y="0"/>
          <a:ext cx="0" cy="0"/>
          <a:chOff x="0" y="0"/>
          <a:chExt cx="0" cy="0"/>
        </a:xfrm>
      </p:grpSpPr>
      <p:sp>
        <p:nvSpPr>
          <p:cNvPr id="10" name="Rounded Rectangle 9"/>
          <p:cNvSpPr/>
          <p:nvPr userDrawn="1"/>
        </p:nvSpPr>
        <p:spPr>
          <a:xfrm>
            <a:off x="8636687" y="6303058"/>
            <a:ext cx="257283" cy="298739"/>
          </a:xfrm>
          <a:prstGeom prst="roundRect">
            <a:avLst>
              <a:gd name="adj" fmla="val 50000"/>
            </a:avLst>
          </a:pr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1">
              <a:solidFill>
                <a:schemeClr val="bg1">
                  <a:lumMod val="50000"/>
                </a:schemeClr>
              </a:solidFill>
            </a:endParaRPr>
          </a:p>
        </p:txBody>
      </p:sp>
      <p:sp>
        <p:nvSpPr>
          <p:cNvPr id="15" name="Slide Number Placeholder 5"/>
          <p:cNvSpPr>
            <a:spLocks noGrp="1"/>
          </p:cNvSpPr>
          <p:nvPr>
            <p:ph type="sldNum" sz="quarter" idx="12"/>
          </p:nvPr>
        </p:nvSpPr>
        <p:spPr>
          <a:xfrm>
            <a:off x="8603675" y="6257743"/>
            <a:ext cx="323309" cy="389083"/>
          </a:xfrm>
        </p:spPr>
        <p:txBody>
          <a:bodyPr lIns="0" tIns="0" rIns="0" bIns="0"/>
          <a:lstStyle>
            <a:lvl1pPr algn="ctr">
              <a:defRPr sz="1000">
                <a:solidFill>
                  <a:schemeClr val="bg1">
                    <a:lumMod val="50000"/>
                  </a:schemeClr>
                </a:solidFill>
                <a:latin typeface="Roboto Light" panose="02000000000000000000" pitchFamily="2" charset="0"/>
                <a:ea typeface="Roboto Light" panose="02000000000000000000" pitchFamily="2" charset="0"/>
              </a:defRPr>
            </a:lvl1pPr>
          </a:lstStyle>
          <a:p>
            <a:fld id="{FCEE2C88-6C8F-484D-AF69-578F576B1F44}" type="slidenum">
              <a:rPr lang="en-US" smtClean="0"/>
              <a:pPr/>
              <a:t>‹#›</a:t>
            </a:fld>
            <a:endParaRPr lang="en-US" dirty="0"/>
          </a:p>
        </p:txBody>
      </p:sp>
    </p:spTree>
    <p:extLst>
      <p:ext uri="{BB962C8B-B14F-4D97-AF65-F5344CB8AC3E}">
        <p14:creationId xmlns:p14="http://schemas.microsoft.com/office/powerpoint/2010/main" val="174062641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4C05CF-3FD4-6847-8B95-DA3FECF780BC}" type="datetimeFigureOut">
              <a:rPr lang="en-US" smtClean="0"/>
              <a:t>17/07/04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54C1A2-1124-BF4A-9144-71D5D089101A}" type="slidenum">
              <a:rPr lang="en-US" smtClean="0"/>
              <a:t>‹#›</a:t>
            </a:fld>
            <a:endParaRPr lang="en-US"/>
          </a:p>
        </p:txBody>
      </p:sp>
    </p:spTree>
    <p:extLst>
      <p:ext uri="{BB962C8B-B14F-4D97-AF65-F5344CB8AC3E}">
        <p14:creationId xmlns:p14="http://schemas.microsoft.com/office/powerpoint/2010/main" val="33239702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 Id="rId3"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 Id="rId3"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 Id="rId3"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7.png"/><Relationship Id="rId5" Type="http://schemas.openxmlformats.org/officeDocument/2006/relationships/image" Target="../media/image18.png"/><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20.jpg"/><Relationship Id="rId4" Type="http://schemas.openxmlformats.org/officeDocument/2006/relationships/image" Target="../media/image21.jpg"/><Relationship Id="rId1" Type="http://schemas.openxmlformats.org/officeDocument/2006/relationships/slideLayout" Target="../slideLayouts/slideLayout2.xml"/><Relationship Id="rId2" Type="http://schemas.openxmlformats.org/officeDocument/2006/relationships/image" Target="../media/image1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jpg"/><Relationship Id="rId4" Type="http://schemas.openxmlformats.org/officeDocument/2006/relationships/image" Target="../media/image22.png"/><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14.xml.rels><?xml version="1.0" encoding="UTF-8" standalone="yes"?>
<Relationships xmlns="http://schemas.openxmlformats.org/package/2006/relationships"><Relationship Id="rId3" Type="http://schemas.openxmlformats.org/officeDocument/2006/relationships/image" Target="../media/image5.jpg"/><Relationship Id="rId4" Type="http://schemas.openxmlformats.org/officeDocument/2006/relationships/image" Target="../media/image23.png"/><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15.xml.rels><?xml version="1.0" encoding="UTF-8" standalone="yes"?>
<Relationships xmlns="http://schemas.openxmlformats.org/package/2006/relationships"><Relationship Id="rId3" Type="http://schemas.openxmlformats.org/officeDocument/2006/relationships/image" Target="../media/image5.jpg"/><Relationship Id="rId4" Type="http://schemas.openxmlformats.org/officeDocument/2006/relationships/image" Target="../media/image24.png"/><Relationship Id="rId5" Type="http://schemas.openxmlformats.org/officeDocument/2006/relationships/image" Target="../media/image25.png"/><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mailto:NicholasSpaull@gmail.com" TargetMode="External"/><Relationship Id="rId4" Type="http://schemas.openxmlformats.org/officeDocument/2006/relationships/image" Target="../media/image26.emf"/><Relationship Id="rId5" Type="http://schemas.openxmlformats.org/officeDocument/2006/relationships/image" Target="../media/image27.jpeg"/><Relationship Id="rId1" Type="http://schemas.openxmlformats.org/officeDocument/2006/relationships/slideLayout" Target="../slideLayouts/slideLayout13.xml"/><Relationship Id="rId2" Type="http://schemas.openxmlformats.org/officeDocument/2006/relationships/image" Target="../media/image2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png"/><Relationship Id="rId3"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2.png"/><Relationship Id="rId3" Type="http://schemas.openxmlformats.org/officeDocument/2006/relationships/image" Target="../media/image3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gif"/><Relationship Id="rId3" Type="http://schemas.openxmlformats.org/officeDocument/2006/relationships/image" Target="../media/image36.png"/></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4" Type="http://schemas.openxmlformats.org/officeDocument/2006/relationships/image" Target="../media/image37.png"/><Relationship Id="rId1" Type="http://schemas.openxmlformats.org/officeDocument/2006/relationships/slideLayout" Target="../slideLayouts/slideLayout2.xml"/><Relationship Id="rId2" Type="http://schemas.openxmlformats.org/officeDocument/2006/relationships/image" Target="../media/image35.gi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png"/><Relationship Id="rId3" Type="http://schemas.openxmlformats.org/officeDocument/2006/relationships/image" Target="../media/image3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 Id="rId3" Type="http://schemas.openxmlformats.org/officeDocument/2006/relationships/image" Target="../media/image5.jpg"/></Relationships>
</file>

<file path=ppt/slides/_rels/slide30.xml.rels><?xml version="1.0" encoding="UTF-8" standalone="yes"?>
<Relationships xmlns="http://schemas.openxmlformats.org/package/2006/relationships"><Relationship Id="rId3" Type="http://schemas.openxmlformats.org/officeDocument/2006/relationships/image" Target="../media/image41.png"/><Relationship Id="rId4" Type="http://schemas.openxmlformats.org/officeDocument/2006/relationships/image" Target="../media/image42.png"/><Relationship Id="rId1" Type="http://schemas.openxmlformats.org/officeDocument/2006/relationships/slideLayout" Target="../slideLayouts/slideLayout2.xml"/><Relationship Id="rId2" Type="http://schemas.openxmlformats.org/officeDocument/2006/relationships/image" Target="../media/image4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png"/><Relationship Id="rId3" Type="http://schemas.openxmlformats.org/officeDocument/2006/relationships/image" Target="../media/image29.png"/></Relationships>
</file>

<file path=ppt/slides/_rels/slide32.xml.rels><?xml version="1.0" encoding="UTF-8" standalone="yes"?>
<Relationships xmlns="http://schemas.openxmlformats.org/package/2006/relationships"><Relationship Id="rId3" Type="http://schemas.openxmlformats.org/officeDocument/2006/relationships/image" Target="../media/image44.png"/><Relationship Id="rId4" Type="http://schemas.openxmlformats.org/officeDocument/2006/relationships/image" Target="../media/image45.png"/><Relationship Id="rId1" Type="http://schemas.openxmlformats.org/officeDocument/2006/relationships/slideLayout" Target="../slideLayouts/slideLayout2.xml"/><Relationship Id="rId2" Type="http://schemas.openxmlformats.org/officeDocument/2006/relationships/image" Target="../media/image43.png"/></Relationships>
</file>

<file path=ppt/slides/_rels/slide33.xml.rels><?xml version="1.0" encoding="UTF-8" standalone="yes"?>
<Relationships xmlns="http://schemas.openxmlformats.org/package/2006/relationships"><Relationship Id="rId3" Type="http://schemas.openxmlformats.org/officeDocument/2006/relationships/image" Target="../media/image47.png"/><Relationship Id="rId4" Type="http://schemas.openxmlformats.org/officeDocument/2006/relationships/image" Target="../media/image48.png"/><Relationship Id="rId1" Type="http://schemas.openxmlformats.org/officeDocument/2006/relationships/slideLayout" Target="../slideLayouts/slideLayout2.xml"/><Relationship Id="rId2" Type="http://schemas.openxmlformats.org/officeDocument/2006/relationships/image" Target="../media/image4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1.em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2.em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2.xml"/><Relationship Id="rId3" Type="http://schemas.openxmlformats.org/officeDocument/2006/relationships/chart" Target="../charts/char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5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092701" y="288758"/>
            <a:ext cx="3429000" cy="1895642"/>
          </a:xfrm>
          <a:solidFill>
            <a:srgbClr val="0080FF"/>
          </a:solidFill>
        </p:spPr>
        <p:txBody>
          <a:bodyPr>
            <a:noAutofit/>
          </a:bodyPr>
          <a:lstStyle/>
          <a:p>
            <a:r>
              <a:rPr lang="en-US" sz="2400" b="1" dirty="0" smtClean="0">
                <a:solidFill>
                  <a:srgbClr val="FFFFFF"/>
                </a:solidFill>
              </a:rPr>
              <a:t>What can we do about reading outcomes in SA?</a:t>
            </a:r>
            <a:br>
              <a:rPr lang="en-US" sz="2400" b="1" dirty="0" smtClean="0">
                <a:solidFill>
                  <a:srgbClr val="FFFFFF"/>
                </a:solidFill>
              </a:rPr>
            </a:br>
            <a:r>
              <a:rPr lang="en-US" sz="2400" b="1" dirty="0" smtClean="0">
                <a:solidFill>
                  <a:srgbClr val="FFFFFF"/>
                </a:solidFill>
              </a:rPr>
              <a:t> - Nic Spaull</a:t>
            </a:r>
            <a:br>
              <a:rPr lang="en-US" sz="2400" b="1" dirty="0" smtClean="0">
                <a:solidFill>
                  <a:srgbClr val="FFFFFF"/>
                </a:solidFill>
              </a:rPr>
            </a:br>
            <a:r>
              <a:rPr lang="en-US" sz="1600" i="1" dirty="0" smtClean="0">
                <a:solidFill>
                  <a:srgbClr val="FFFFFF"/>
                </a:solidFill>
              </a:rPr>
              <a:t>Stellenbosch University &amp; </a:t>
            </a:r>
            <a:br>
              <a:rPr lang="en-US" sz="1600" i="1" dirty="0" smtClean="0">
                <a:solidFill>
                  <a:srgbClr val="FFFFFF"/>
                </a:solidFill>
              </a:rPr>
            </a:br>
            <a:r>
              <a:rPr lang="en-US" sz="1600" i="1" dirty="0" smtClean="0">
                <a:solidFill>
                  <a:srgbClr val="FFFFFF"/>
                </a:solidFill>
              </a:rPr>
              <a:t>Allan Gray Orbis Foundation Endowment</a:t>
            </a:r>
            <a:endParaRPr lang="en-US" sz="1600" i="1" dirty="0">
              <a:solidFill>
                <a:srgbClr val="FFFFFF"/>
              </a:solidFill>
            </a:endParaRPr>
          </a:p>
        </p:txBody>
      </p:sp>
      <p:sp>
        <p:nvSpPr>
          <p:cNvPr id="3" name="Subtitle 2"/>
          <p:cNvSpPr>
            <a:spLocks noGrp="1"/>
          </p:cNvSpPr>
          <p:nvPr>
            <p:ph type="subTitle" idx="1"/>
          </p:nvPr>
        </p:nvSpPr>
        <p:spPr>
          <a:xfrm>
            <a:off x="5092701" y="2286000"/>
            <a:ext cx="3429000" cy="546099"/>
          </a:xfrm>
          <a:solidFill>
            <a:srgbClr val="D9D9D9"/>
          </a:solidFill>
        </p:spPr>
        <p:txBody>
          <a:bodyPr>
            <a:noAutofit/>
          </a:bodyPr>
          <a:lstStyle/>
          <a:p>
            <a:r>
              <a:rPr lang="en-US" sz="1400" dirty="0" smtClean="0"/>
              <a:t>4 July 2017 </a:t>
            </a:r>
            <a:endParaRPr lang="en-US" sz="1000" dirty="0" smtClean="0"/>
          </a:p>
          <a:p>
            <a:r>
              <a:rPr lang="en-US" sz="1400" dirty="0" smtClean="0"/>
              <a:t>SA Librarians Conference</a:t>
            </a:r>
            <a:endParaRPr lang="en-US" sz="1400" dirty="0"/>
          </a:p>
        </p:txBody>
      </p:sp>
      <p:pic>
        <p:nvPicPr>
          <p:cNvPr id="6" name="Picture 5" descr="el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288757"/>
            <a:ext cx="4280234" cy="6060133"/>
          </a:xfrm>
          <a:prstGeom prst="rect">
            <a:avLst/>
          </a:prstGeom>
        </p:spPr>
      </p:pic>
      <p:pic>
        <p:nvPicPr>
          <p:cNvPr id="7" name="Picture 6"/>
          <p:cNvPicPr>
            <a:picLocks noChangeAspect="1"/>
          </p:cNvPicPr>
          <p:nvPr/>
        </p:nvPicPr>
        <p:blipFill>
          <a:blip r:embed="rId3"/>
          <a:stretch>
            <a:fillRect/>
          </a:stretch>
        </p:blipFill>
        <p:spPr>
          <a:xfrm>
            <a:off x="5092700" y="2920999"/>
            <a:ext cx="3429000" cy="3414283"/>
          </a:xfrm>
          <a:prstGeom prst="rect">
            <a:avLst/>
          </a:prstGeom>
        </p:spPr>
      </p:pic>
    </p:spTree>
    <p:extLst>
      <p:ext uri="{BB962C8B-B14F-4D97-AF65-F5344CB8AC3E}">
        <p14:creationId xmlns:p14="http://schemas.microsoft.com/office/powerpoint/2010/main" val="393964753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29"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858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6299293" y="2307032"/>
            <a:ext cx="2692887" cy="1938992"/>
          </a:xfrm>
          <a:prstGeom prst="rect">
            <a:avLst/>
          </a:prstGeom>
          <a:solidFill>
            <a:srgbClr val="00FF00"/>
          </a:solidFill>
        </p:spPr>
        <p:txBody>
          <a:bodyPr wrap="square" rtlCol="0">
            <a:spAutoFit/>
          </a:bodyPr>
          <a:lstStyle/>
          <a:p>
            <a:pPr algn="ctr"/>
            <a:r>
              <a:rPr lang="en-US" sz="4000" b="1" dirty="0" smtClean="0"/>
              <a:t>The curse of inequality</a:t>
            </a:r>
            <a:endParaRPr lang="en-US" sz="4000" b="1" dirty="0"/>
          </a:p>
        </p:txBody>
      </p:sp>
    </p:spTree>
    <p:extLst>
      <p:ext uri="{BB962C8B-B14F-4D97-AF65-F5344CB8AC3E}">
        <p14:creationId xmlns:p14="http://schemas.microsoft.com/office/powerpoint/2010/main" val="280165573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b="22773"/>
          <a:stretch/>
        </p:blipFill>
        <p:spPr>
          <a:xfrm>
            <a:off x="4600070" y="3657600"/>
            <a:ext cx="4543930" cy="2481815"/>
          </a:xfrm>
          <a:prstGeom prst="rect">
            <a:avLst/>
          </a:prstGeom>
        </p:spPr>
      </p:pic>
      <p:sp>
        <p:nvSpPr>
          <p:cNvPr id="4" name="Title 1"/>
          <p:cNvSpPr txBox="1">
            <a:spLocks/>
          </p:cNvSpPr>
          <p:nvPr/>
        </p:nvSpPr>
        <p:spPr>
          <a:xfrm>
            <a:off x="457200" y="274638"/>
            <a:ext cx="8229600" cy="715962"/>
          </a:xfrm>
          <a:prstGeom prst="rect">
            <a:avLst/>
          </a:prstGeom>
        </p:spPr>
        <p:txBody>
          <a:bodyPr>
            <a:normAutofit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b="1" dirty="0">
              <a:latin typeface="Calibri"/>
              <a:cs typeface="Calibri"/>
            </a:endParaRPr>
          </a:p>
        </p:txBody>
      </p:sp>
      <p:pic>
        <p:nvPicPr>
          <p:cNvPr id="5" name="Picture 4"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t="59485" r="25811" b="13711"/>
          <a:stretch/>
        </p:blipFill>
        <p:spPr>
          <a:xfrm>
            <a:off x="1228957" y="5565914"/>
            <a:ext cx="3371113" cy="861391"/>
          </a:xfrm>
          <a:prstGeom prst="rect">
            <a:avLst/>
          </a:prstGeom>
        </p:spPr>
      </p:pic>
      <p:pic>
        <p:nvPicPr>
          <p:cNvPr id="6" name="Picture 5"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l="42220" t="59485" r="25811" b="13711"/>
          <a:stretch/>
        </p:blipFill>
        <p:spPr>
          <a:xfrm>
            <a:off x="0" y="5562601"/>
            <a:ext cx="1452679" cy="861391"/>
          </a:xfrm>
          <a:prstGeom prst="rect">
            <a:avLst/>
          </a:prstGeom>
        </p:spPr>
      </p:pic>
      <p:sp>
        <p:nvSpPr>
          <p:cNvPr id="8" name="Title 7"/>
          <p:cNvSpPr>
            <a:spLocks noGrp="1"/>
          </p:cNvSpPr>
          <p:nvPr>
            <p:ph type="title"/>
          </p:nvPr>
        </p:nvSpPr>
        <p:spPr>
          <a:xfrm>
            <a:off x="457200" y="6828"/>
            <a:ext cx="8229600" cy="1143000"/>
          </a:xfrm>
        </p:spPr>
        <p:txBody>
          <a:bodyPr>
            <a:normAutofit/>
          </a:bodyPr>
          <a:lstStyle/>
          <a:p>
            <a:r>
              <a:rPr lang="en-US" b="1" dirty="0" smtClean="0">
                <a:solidFill>
                  <a:prstClr val="black">
                    <a:lumMod val="75000"/>
                    <a:lumOff val="25000"/>
                  </a:prstClr>
                </a:solidFill>
                <a:cs typeface="Calibri"/>
              </a:rPr>
              <a:t>The centrality of reading</a:t>
            </a:r>
            <a:endParaRPr lang="en-US" dirty="0"/>
          </a:p>
        </p:txBody>
      </p:sp>
      <p:pic>
        <p:nvPicPr>
          <p:cNvPr id="10" name="Picture 9"/>
          <p:cNvPicPr/>
          <p:nvPr/>
        </p:nvPicPr>
        <p:blipFill>
          <a:blip r:embed="rId3">
            <a:extLst>
              <a:ext uri="{28A0092B-C50C-407E-A947-70E740481C1C}">
                <a14:useLocalDpi xmlns:a14="http://schemas.microsoft.com/office/drawing/2010/main" val="0"/>
              </a:ext>
            </a:extLst>
          </a:blip>
          <a:stretch>
            <a:fillRect/>
          </a:stretch>
        </p:blipFill>
        <p:spPr>
          <a:xfrm>
            <a:off x="176916" y="6268969"/>
            <a:ext cx="1771154" cy="443259"/>
          </a:xfrm>
          <a:prstGeom prst="rect">
            <a:avLst/>
          </a:prstGeom>
        </p:spPr>
      </p:pic>
      <p:sp>
        <p:nvSpPr>
          <p:cNvPr id="9" name="Rectangle 8"/>
          <p:cNvSpPr/>
          <p:nvPr/>
        </p:nvSpPr>
        <p:spPr>
          <a:xfrm>
            <a:off x="457200" y="3656957"/>
            <a:ext cx="8229600" cy="2118529"/>
          </a:xfrm>
          <a:prstGeom prst="rect">
            <a:avLst/>
          </a:prstGeom>
          <a:solidFill>
            <a:schemeClr val="bg1">
              <a:lumMod val="85000"/>
            </a:schemeClr>
          </a:solidFill>
        </p:spPr>
        <p:txBody>
          <a:bodyPr wrap="square">
            <a:spAutoFit/>
          </a:bodyPr>
          <a:lstStyle/>
          <a:p>
            <a:pPr algn="just">
              <a:lnSpc>
                <a:spcPct val="110000"/>
              </a:lnSpc>
            </a:pPr>
            <a:r>
              <a:rPr lang="en-GB" sz="2000" i="1" dirty="0"/>
              <a:t>“Reading is, without doubt, the most important linguistic skill that needs to be developed in young children. </a:t>
            </a:r>
            <a:r>
              <a:rPr lang="en-GB" sz="2000" b="1" i="1" dirty="0"/>
              <a:t>Reading serves as a building block upon which all other learning takes place</a:t>
            </a:r>
            <a:r>
              <a:rPr lang="en-GB" sz="2000" i="1" dirty="0"/>
              <a:t>…This National Reading Strategy takes as its focus that </a:t>
            </a:r>
            <a:r>
              <a:rPr lang="en-GB" sz="2000" b="1" i="1" dirty="0"/>
              <a:t>reading failure begins in early grades</a:t>
            </a:r>
            <a:r>
              <a:rPr lang="en-GB" sz="2000" i="1" dirty="0"/>
              <a:t>, and it is at that level that interventions must be made</a:t>
            </a:r>
            <a:r>
              <a:rPr lang="en-GB" sz="2000" i="1" dirty="0" smtClean="0"/>
              <a:t>”</a:t>
            </a:r>
          </a:p>
          <a:p>
            <a:pPr algn="just">
              <a:lnSpc>
                <a:spcPct val="110000"/>
              </a:lnSpc>
            </a:pPr>
            <a:r>
              <a:rPr lang="en-GB" sz="2000" i="1" dirty="0" smtClean="0"/>
              <a:t> </a:t>
            </a:r>
            <a:r>
              <a:rPr lang="en-GB" sz="2000" i="1" dirty="0"/>
              <a:t>(DoE, 2008: 18).</a:t>
            </a:r>
            <a:endParaRPr lang="en-ZA" sz="2000" dirty="0"/>
          </a:p>
        </p:txBody>
      </p:sp>
      <p:sp>
        <p:nvSpPr>
          <p:cNvPr id="7" name="Rectangle 6"/>
          <p:cNvSpPr/>
          <p:nvPr/>
        </p:nvSpPr>
        <p:spPr>
          <a:xfrm>
            <a:off x="485269" y="1149828"/>
            <a:ext cx="8229601" cy="2287805"/>
          </a:xfrm>
          <a:prstGeom prst="rect">
            <a:avLst/>
          </a:prstGeom>
          <a:solidFill>
            <a:srgbClr val="D9D9D9"/>
          </a:solidFill>
        </p:spPr>
        <p:txBody>
          <a:bodyPr wrap="square">
            <a:spAutoFit/>
          </a:bodyPr>
          <a:lstStyle/>
          <a:p>
            <a:endParaRPr lang="en-US" baseline="30000" dirty="0"/>
          </a:p>
          <a:p>
            <a:pPr algn="just"/>
            <a:r>
              <a:rPr lang="en-US" sz="2800" i="1" baseline="30000" dirty="0" smtClean="0"/>
              <a:t>“Professional </a:t>
            </a:r>
            <a:r>
              <a:rPr lang="en-US" sz="2800" i="1" baseline="30000" dirty="0"/>
              <a:t>educators and the public at large have long known that reading is an enabling process that spans academic disciplines and translates into meaningful personal, social, and economic outcomes for individuals. </a:t>
            </a:r>
            <a:r>
              <a:rPr lang="en-US" sz="2800" b="1" i="1" baseline="30000" dirty="0"/>
              <a:t>Reading is the fulcrum of academics</a:t>
            </a:r>
            <a:r>
              <a:rPr lang="en-US" sz="2800" i="1" baseline="30000" dirty="0"/>
              <a:t>, the pivotal process that stabilizes and leverages children’s opportunities to success </a:t>
            </a:r>
            <a:r>
              <a:rPr lang="en-US" sz="2800" i="1" baseline="30000" dirty="0" smtClean="0"/>
              <a:t>and</a:t>
            </a:r>
            <a:r>
              <a:rPr lang="en-US" sz="2800" i="1" dirty="0" smtClean="0"/>
              <a:t> </a:t>
            </a:r>
            <a:r>
              <a:rPr lang="en-US" sz="2800" i="1" baseline="30000" dirty="0" smtClean="0"/>
              <a:t>become </a:t>
            </a:r>
            <a:r>
              <a:rPr lang="en-US" sz="2800" i="1" baseline="30000" dirty="0"/>
              <a:t>reflective, independent </a:t>
            </a:r>
            <a:r>
              <a:rPr lang="en-US" sz="2800" i="1" baseline="30000" dirty="0" smtClean="0"/>
              <a:t>learners. </a:t>
            </a:r>
          </a:p>
          <a:p>
            <a:pPr algn="just"/>
            <a:r>
              <a:rPr lang="en-US" sz="2800" i="1" baseline="30000" dirty="0" smtClean="0"/>
              <a:t>(</a:t>
            </a:r>
            <a:r>
              <a:rPr lang="en-US" sz="2800" baseline="30000" dirty="0" smtClean="0"/>
              <a:t>Good</a:t>
            </a:r>
            <a:r>
              <a:rPr lang="en-US" sz="2800" baseline="30000" dirty="0"/>
              <a:t>, Simmons and </a:t>
            </a:r>
            <a:r>
              <a:rPr lang="en-US" sz="2800" baseline="30000" dirty="0" smtClean="0"/>
              <a:t>Smith,</a:t>
            </a:r>
            <a:r>
              <a:rPr lang="en-US" sz="2800" dirty="0" smtClean="0"/>
              <a:t> </a:t>
            </a:r>
            <a:r>
              <a:rPr lang="en-US" sz="2800" baseline="30000" dirty="0" smtClean="0"/>
              <a:t>1998</a:t>
            </a:r>
            <a:r>
              <a:rPr lang="en-US" sz="2800" baseline="30000" dirty="0"/>
              <a:t>:45) </a:t>
            </a:r>
            <a:r>
              <a:rPr lang="en-US" sz="2800" i="1" baseline="30000" dirty="0" smtClean="0"/>
              <a:t>.</a:t>
            </a:r>
            <a:endParaRPr lang="en-US" sz="2800" dirty="0"/>
          </a:p>
        </p:txBody>
      </p:sp>
    </p:spTree>
    <p:extLst>
      <p:ext uri="{BB962C8B-B14F-4D97-AF65-F5344CB8AC3E}">
        <p14:creationId xmlns:p14="http://schemas.microsoft.com/office/powerpoint/2010/main" val="62144651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4123765" cy="3084233"/>
          </a:xfrm>
          <a:prstGeom prst="rect">
            <a:avLst/>
          </a:prstGeom>
        </p:spPr>
      </p:pic>
      <p:pic>
        <p:nvPicPr>
          <p:cNvPr id="5" name="Picture 4"/>
          <p:cNvPicPr>
            <a:picLocks noChangeAspect="1"/>
          </p:cNvPicPr>
          <p:nvPr/>
        </p:nvPicPr>
        <p:blipFill>
          <a:blip r:embed="rId3"/>
          <a:stretch>
            <a:fillRect/>
          </a:stretch>
        </p:blipFill>
        <p:spPr>
          <a:xfrm>
            <a:off x="4123765" y="1"/>
            <a:ext cx="2345764" cy="3129248"/>
          </a:xfrm>
          <a:prstGeom prst="rect">
            <a:avLst/>
          </a:prstGeom>
        </p:spPr>
      </p:pic>
      <p:pic>
        <p:nvPicPr>
          <p:cNvPr id="6" name="Picture 5"/>
          <p:cNvPicPr>
            <a:picLocks noChangeAspect="1"/>
          </p:cNvPicPr>
          <p:nvPr/>
        </p:nvPicPr>
        <p:blipFill>
          <a:blip r:embed="rId4"/>
          <a:stretch>
            <a:fillRect/>
          </a:stretch>
        </p:blipFill>
        <p:spPr>
          <a:xfrm>
            <a:off x="0" y="3084233"/>
            <a:ext cx="2828911" cy="3773767"/>
          </a:xfrm>
          <a:prstGeom prst="rect">
            <a:avLst/>
          </a:prstGeom>
        </p:spPr>
      </p:pic>
      <p:pic>
        <p:nvPicPr>
          <p:cNvPr id="7" name="Picture 6"/>
          <p:cNvPicPr>
            <a:picLocks noChangeAspect="1"/>
          </p:cNvPicPr>
          <p:nvPr/>
        </p:nvPicPr>
        <p:blipFill>
          <a:blip r:embed="rId5"/>
          <a:stretch>
            <a:fillRect/>
          </a:stretch>
        </p:blipFill>
        <p:spPr>
          <a:xfrm>
            <a:off x="2828911" y="3129249"/>
            <a:ext cx="3640618" cy="3640618"/>
          </a:xfrm>
          <a:prstGeom prst="rect">
            <a:avLst/>
          </a:prstGeom>
        </p:spPr>
      </p:pic>
      <p:sp>
        <p:nvSpPr>
          <p:cNvPr id="8" name="TextBox 7"/>
          <p:cNvSpPr txBox="1"/>
          <p:nvPr/>
        </p:nvSpPr>
        <p:spPr>
          <a:xfrm>
            <a:off x="6469530" y="1450357"/>
            <a:ext cx="2435412" cy="4031873"/>
          </a:xfrm>
          <a:prstGeom prst="rect">
            <a:avLst/>
          </a:prstGeom>
          <a:noFill/>
        </p:spPr>
        <p:txBody>
          <a:bodyPr wrap="square" rtlCol="0">
            <a:spAutoFit/>
          </a:bodyPr>
          <a:lstStyle/>
          <a:p>
            <a:pPr algn="ctr"/>
            <a:r>
              <a:rPr lang="en-US" sz="2800" b="1" dirty="0" smtClean="0">
                <a:solidFill>
                  <a:srgbClr val="FF0000"/>
                </a:solidFill>
              </a:rPr>
              <a:t>Vancouver Public Library </a:t>
            </a:r>
          </a:p>
          <a:p>
            <a:pPr algn="ctr"/>
            <a:endParaRPr lang="en-US" sz="2800" b="1" dirty="0"/>
          </a:p>
          <a:p>
            <a:pPr algn="ctr"/>
            <a:r>
              <a:rPr lang="en-US" sz="2400" b="1" dirty="0" smtClean="0"/>
              <a:t>Celebrating multilingualism</a:t>
            </a:r>
          </a:p>
          <a:p>
            <a:pPr algn="ctr"/>
            <a:endParaRPr lang="en-US" sz="2800" b="1" dirty="0"/>
          </a:p>
          <a:p>
            <a:pPr algn="ctr"/>
            <a:r>
              <a:rPr lang="en-US" sz="2400" dirty="0" smtClean="0"/>
              <a:t>How many books do you have in your African-language FAL?</a:t>
            </a:r>
            <a:endParaRPr lang="en-US" sz="2400" dirty="0"/>
          </a:p>
        </p:txBody>
      </p:sp>
    </p:spTree>
    <p:extLst>
      <p:ext uri="{BB962C8B-B14F-4D97-AF65-F5344CB8AC3E}">
        <p14:creationId xmlns:p14="http://schemas.microsoft.com/office/powerpoint/2010/main" val="3544273315"/>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58520"/>
            <a:ext cx="8229600" cy="2444656"/>
          </a:xfrm>
          <a:solidFill>
            <a:schemeClr val="bg1">
              <a:lumMod val="85000"/>
            </a:schemeClr>
          </a:solidFill>
        </p:spPr>
        <p:txBody>
          <a:bodyPr>
            <a:noAutofit/>
          </a:bodyPr>
          <a:lstStyle/>
          <a:p>
            <a:r>
              <a:rPr lang="en-US" sz="2800" dirty="0" smtClean="0"/>
              <a:t>To what extent are we </a:t>
            </a:r>
            <a:r>
              <a:rPr lang="en-US" sz="2800" b="1" dirty="0" smtClean="0"/>
              <a:t>exposing our students to the realities in South Africa</a:t>
            </a:r>
            <a:r>
              <a:rPr lang="en-US" sz="2800" dirty="0" smtClean="0"/>
              <a:t>? (or are we just solidifying the bubble they live in?)</a:t>
            </a:r>
            <a:br>
              <a:rPr lang="en-US" sz="2800" dirty="0" smtClean="0"/>
            </a:br>
            <a:r>
              <a:rPr lang="en-US" sz="2000" i="1" dirty="0" smtClean="0"/>
              <a:t>- </a:t>
            </a:r>
            <a:r>
              <a:rPr lang="en-US" sz="2000" i="1" dirty="0" err="1" smtClean="0"/>
              <a:t>FeesMustFall</a:t>
            </a:r>
            <a:r>
              <a:rPr lang="en-US" sz="2000" i="1" dirty="0" smtClean="0"/>
              <a:t>, inequalities, other cultures &amp; languages</a:t>
            </a:r>
            <a:br>
              <a:rPr lang="en-US" sz="2000" i="1" dirty="0" smtClean="0"/>
            </a:br>
            <a:r>
              <a:rPr lang="en-US" sz="2000" i="1" dirty="0" smtClean="0"/>
              <a:t>- Apartheid, SA history etc.</a:t>
            </a:r>
            <a:endParaRPr lang="en-US" sz="2000" i="1" dirty="0"/>
          </a:p>
        </p:txBody>
      </p:sp>
      <p:pic>
        <p:nvPicPr>
          <p:cNvPr id="4" name="Picture 3"/>
          <p:cNvPicPr>
            <a:picLocks noChangeAspect="1"/>
          </p:cNvPicPr>
          <p:nvPr/>
        </p:nvPicPr>
        <p:blipFill>
          <a:blip r:embed="rId2"/>
          <a:stretch>
            <a:fillRect/>
          </a:stretch>
        </p:blipFill>
        <p:spPr>
          <a:xfrm>
            <a:off x="117419" y="3197412"/>
            <a:ext cx="8891622" cy="3272117"/>
          </a:xfrm>
          <a:prstGeom prst="rect">
            <a:avLst/>
          </a:prstGeom>
        </p:spPr>
      </p:pic>
    </p:spTree>
    <p:extLst>
      <p:ext uri="{BB962C8B-B14F-4D97-AF65-F5344CB8AC3E}">
        <p14:creationId xmlns:p14="http://schemas.microsoft.com/office/powerpoint/2010/main" val="42264936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Picture 4"/>
          <p:cNvPicPr>
            <a:picLocks noChangeAspect="1"/>
          </p:cNvPicPr>
          <p:nvPr/>
        </p:nvPicPr>
        <p:blipFill>
          <a:blip r:embed="rId2"/>
          <a:stretch>
            <a:fillRect/>
          </a:stretch>
        </p:blipFill>
        <p:spPr>
          <a:xfrm>
            <a:off x="-1" y="-134472"/>
            <a:ext cx="5498353" cy="7004901"/>
          </a:xfrm>
          <a:prstGeom prst="rect">
            <a:avLst/>
          </a:prstGeom>
        </p:spPr>
      </p:pic>
      <p:pic>
        <p:nvPicPr>
          <p:cNvPr id="6" name="Picture 5"/>
          <p:cNvPicPr>
            <a:picLocks noChangeAspect="1"/>
          </p:cNvPicPr>
          <p:nvPr/>
        </p:nvPicPr>
        <p:blipFill>
          <a:blip r:embed="rId3"/>
          <a:stretch>
            <a:fillRect/>
          </a:stretch>
        </p:blipFill>
        <p:spPr>
          <a:xfrm>
            <a:off x="5498352" y="0"/>
            <a:ext cx="3511177" cy="4683911"/>
          </a:xfrm>
          <a:prstGeom prst="rect">
            <a:avLst/>
          </a:prstGeom>
        </p:spPr>
      </p:pic>
      <p:sp>
        <p:nvSpPr>
          <p:cNvPr id="7" name="TextBox 6"/>
          <p:cNvSpPr txBox="1"/>
          <p:nvPr/>
        </p:nvSpPr>
        <p:spPr>
          <a:xfrm>
            <a:off x="5707530" y="4990353"/>
            <a:ext cx="3302000" cy="1569660"/>
          </a:xfrm>
          <a:prstGeom prst="rect">
            <a:avLst/>
          </a:prstGeom>
          <a:noFill/>
        </p:spPr>
        <p:txBody>
          <a:bodyPr wrap="square" rtlCol="0">
            <a:spAutoFit/>
          </a:bodyPr>
          <a:lstStyle/>
          <a:p>
            <a:r>
              <a:rPr lang="en-US" sz="2400" b="1" dirty="0" smtClean="0"/>
              <a:t>21</a:t>
            </a:r>
            <a:r>
              <a:rPr lang="en-US" sz="2400" b="1" baseline="30000" dirty="0" smtClean="0"/>
              <a:t>st</a:t>
            </a:r>
            <a:r>
              <a:rPr lang="en-US" sz="2400" b="1" dirty="0" smtClean="0"/>
              <a:t> C Libraries</a:t>
            </a:r>
          </a:p>
          <a:p>
            <a:pPr marL="285750" indent="-285750">
              <a:buFontTx/>
              <a:buChar char="-"/>
            </a:pPr>
            <a:r>
              <a:rPr lang="en-US" dirty="0" smtClean="0"/>
              <a:t>Encouraging students to become authors, bloggers, </a:t>
            </a:r>
            <a:r>
              <a:rPr lang="en-US" dirty="0" err="1" smtClean="0"/>
              <a:t>vloggers</a:t>
            </a:r>
            <a:r>
              <a:rPr lang="en-US" dirty="0" smtClean="0"/>
              <a:t>, reviewers</a:t>
            </a:r>
          </a:p>
          <a:p>
            <a:pPr marL="285750" indent="-285750">
              <a:buFontTx/>
              <a:buChar char="-"/>
            </a:pPr>
            <a:endParaRPr lang="en-US" dirty="0"/>
          </a:p>
        </p:txBody>
      </p:sp>
    </p:spTree>
    <p:extLst>
      <p:ext uri="{BB962C8B-B14F-4D97-AF65-F5344CB8AC3E}">
        <p14:creationId xmlns:p14="http://schemas.microsoft.com/office/powerpoint/2010/main" val="10474158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96972" y="274637"/>
            <a:ext cx="4583316" cy="3505481"/>
          </a:xfrm>
          <a:prstGeom prst="rect">
            <a:avLst/>
          </a:prstGeom>
          <a:ln>
            <a:noFill/>
          </a:ln>
          <a:effectLst>
            <a:outerShdw blurRad="292100" dist="139700" dir="2700000" algn="tl" rotWithShape="0">
              <a:srgbClr val="333333">
                <a:alpha val="65000"/>
              </a:srgbClr>
            </a:outerShdw>
          </a:effectLst>
        </p:spPr>
      </p:pic>
      <p:pic>
        <p:nvPicPr>
          <p:cNvPr id="4" name="Picture 3"/>
          <p:cNvPicPr>
            <a:picLocks noChangeAspect="1"/>
          </p:cNvPicPr>
          <p:nvPr/>
        </p:nvPicPr>
        <p:blipFill>
          <a:blip r:embed="rId3"/>
          <a:stretch>
            <a:fillRect/>
          </a:stretch>
        </p:blipFill>
        <p:spPr>
          <a:xfrm>
            <a:off x="1535052" y="2775323"/>
            <a:ext cx="4010488" cy="4082677"/>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a:xfrm>
            <a:off x="4992715" y="274637"/>
            <a:ext cx="3858437" cy="2937716"/>
          </a:xfrm>
          <a:solidFill>
            <a:srgbClr val="D9D9D9"/>
          </a:solidFill>
        </p:spPr>
        <p:txBody>
          <a:bodyPr>
            <a:normAutofit/>
          </a:bodyPr>
          <a:lstStyle/>
          <a:p>
            <a:r>
              <a:rPr lang="en-US" dirty="0" smtClean="0"/>
              <a:t>Celebrating previously marginalized cultures</a:t>
            </a:r>
            <a:endParaRPr lang="en-US" dirty="0"/>
          </a:p>
        </p:txBody>
      </p:sp>
    </p:spTree>
    <p:extLst>
      <p:ext uri="{BB962C8B-B14F-4D97-AF65-F5344CB8AC3E}">
        <p14:creationId xmlns:p14="http://schemas.microsoft.com/office/powerpoint/2010/main" val="15272045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31009"/>
          </a:xfrm>
          <a:solidFill>
            <a:srgbClr val="D9D9D9"/>
          </a:solidFill>
        </p:spPr>
        <p:txBody>
          <a:bodyPr/>
          <a:lstStyle/>
          <a:p>
            <a:r>
              <a:rPr lang="en-US" dirty="0" smtClean="0"/>
              <a:t>SA: High-frequency word lists</a:t>
            </a:r>
            <a:r>
              <a:rPr lang="is-IS" dirty="0" smtClean="0"/>
              <a:t>…</a:t>
            </a:r>
            <a:endParaRPr lang="en-US" dirty="0"/>
          </a:p>
        </p:txBody>
      </p:sp>
      <p:pic>
        <p:nvPicPr>
          <p:cNvPr id="4" name="Picture 3"/>
          <p:cNvPicPr>
            <a:picLocks noChangeAspect="1"/>
          </p:cNvPicPr>
          <p:nvPr/>
        </p:nvPicPr>
        <p:blipFill>
          <a:blip r:embed="rId2"/>
          <a:stretch>
            <a:fillRect/>
          </a:stretch>
        </p:blipFill>
        <p:spPr>
          <a:xfrm>
            <a:off x="119529" y="1417638"/>
            <a:ext cx="3989294" cy="5162615"/>
          </a:xfrm>
          <a:prstGeom prst="rect">
            <a:avLst/>
          </a:prstGeom>
          <a:ln>
            <a:noFill/>
          </a:ln>
          <a:effectLst>
            <a:outerShdw blurRad="292100" dist="139700" dir="2700000" algn="tl" rotWithShape="0">
              <a:srgbClr val="333333">
                <a:alpha val="65000"/>
              </a:srgbClr>
            </a:outerShdw>
          </a:effectLst>
        </p:spPr>
      </p:pic>
      <p:pic>
        <p:nvPicPr>
          <p:cNvPr id="5" name="Picture 4"/>
          <p:cNvPicPr>
            <a:picLocks noChangeAspect="1"/>
          </p:cNvPicPr>
          <p:nvPr/>
        </p:nvPicPr>
        <p:blipFill>
          <a:blip r:embed="rId3"/>
          <a:stretch>
            <a:fillRect/>
          </a:stretch>
        </p:blipFill>
        <p:spPr>
          <a:xfrm>
            <a:off x="1204260" y="2885888"/>
            <a:ext cx="4204447" cy="3195380"/>
          </a:xfrm>
          <a:prstGeom prst="rect">
            <a:avLst/>
          </a:prstGeom>
          <a:ln>
            <a:noFill/>
          </a:ln>
          <a:effectLst>
            <a:outerShdw blurRad="292100" dist="139700" dir="2700000" algn="tl" rotWithShape="0">
              <a:srgbClr val="333333">
                <a:alpha val="65000"/>
              </a:srgbClr>
            </a:outerShdw>
          </a:effectLst>
        </p:spPr>
      </p:pic>
      <p:pic>
        <p:nvPicPr>
          <p:cNvPr id="7" name="Picture 6"/>
          <p:cNvPicPr>
            <a:picLocks noChangeAspect="1"/>
          </p:cNvPicPr>
          <p:nvPr/>
        </p:nvPicPr>
        <p:blipFill>
          <a:blip r:embed="rId4"/>
          <a:stretch>
            <a:fillRect/>
          </a:stretch>
        </p:blipFill>
        <p:spPr>
          <a:xfrm>
            <a:off x="5741512" y="1393453"/>
            <a:ext cx="2945288" cy="4408114"/>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a:blip r:embed="rId5"/>
          <a:stretch>
            <a:fillRect/>
          </a:stretch>
        </p:blipFill>
        <p:spPr>
          <a:xfrm>
            <a:off x="4277276" y="4465637"/>
            <a:ext cx="2928471" cy="2196353"/>
          </a:xfrm>
          <a:prstGeom prst="rect">
            <a:avLst/>
          </a:prstGeom>
        </p:spPr>
      </p:pic>
      <p:sp>
        <p:nvSpPr>
          <p:cNvPr id="8" name="TextBox 7"/>
          <p:cNvSpPr txBox="1"/>
          <p:nvPr/>
        </p:nvSpPr>
        <p:spPr>
          <a:xfrm>
            <a:off x="776941" y="3287059"/>
            <a:ext cx="7780345" cy="1015663"/>
          </a:xfrm>
          <a:prstGeom prst="rect">
            <a:avLst/>
          </a:prstGeom>
          <a:solidFill>
            <a:srgbClr val="D9D9D9"/>
          </a:solidFill>
        </p:spPr>
        <p:txBody>
          <a:bodyPr wrap="none" rtlCol="0">
            <a:spAutoFit/>
          </a:bodyPr>
          <a:lstStyle/>
          <a:p>
            <a:endParaRPr lang="en-US" b="1" dirty="0" smtClean="0">
              <a:solidFill>
                <a:srgbClr val="FF0000"/>
              </a:solidFill>
            </a:endParaRPr>
          </a:p>
          <a:p>
            <a:r>
              <a:rPr lang="en-US" sz="2400" b="1" dirty="0" smtClean="0">
                <a:solidFill>
                  <a:srgbClr val="FF0000"/>
                </a:solidFill>
              </a:rPr>
              <a:t>High-frequency word lists do not exist in African languages!</a:t>
            </a:r>
          </a:p>
          <a:p>
            <a:endParaRPr lang="en-US" b="1" dirty="0">
              <a:solidFill>
                <a:srgbClr val="FF0000"/>
              </a:solidFill>
            </a:endParaRPr>
          </a:p>
        </p:txBody>
      </p:sp>
    </p:spTree>
    <p:extLst>
      <p:ext uri="{BB962C8B-B14F-4D97-AF65-F5344CB8AC3E}">
        <p14:creationId xmlns:p14="http://schemas.microsoft.com/office/powerpoint/2010/main" val="261601141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descr="Pics of books high frequency word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43500" y="0"/>
            <a:ext cx="4000500" cy="2251624"/>
          </a:xfrm>
          <a:prstGeom prst="rect">
            <a:avLst/>
          </a:prstGeom>
        </p:spPr>
      </p:pic>
      <p:pic>
        <p:nvPicPr>
          <p:cNvPr id="6" name="Picture 5" descr="fly eagle fly isiXhosa.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51389" y="2251624"/>
            <a:ext cx="4606376" cy="4606376"/>
          </a:xfrm>
          <a:prstGeom prst="rect">
            <a:avLst/>
          </a:prstGeom>
        </p:spPr>
      </p:pic>
      <p:pic>
        <p:nvPicPr>
          <p:cNvPr id="5" name="Picture 4" descr="Pics of books high frequency words2.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sp>
        <p:nvSpPr>
          <p:cNvPr id="7" name="TextBox 6"/>
          <p:cNvSpPr txBox="1"/>
          <p:nvPr/>
        </p:nvSpPr>
        <p:spPr>
          <a:xfrm>
            <a:off x="5143500" y="43805"/>
            <a:ext cx="4731774" cy="461665"/>
          </a:xfrm>
          <a:prstGeom prst="rect">
            <a:avLst/>
          </a:prstGeom>
          <a:noFill/>
        </p:spPr>
        <p:txBody>
          <a:bodyPr wrap="square" rtlCol="0">
            <a:spAutoFit/>
          </a:bodyPr>
          <a:lstStyle/>
          <a:p>
            <a:r>
              <a:rPr lang="en-US" sz="2400" b="1" dirty="0" err="1" smtClean="0"/>
              <a:t>Biblionef</a:t>
            </a:r>
            <a:r>
              <a:rPr lang="en-US" sz="2400" b="1" dirty="0" smtClean="0"/>
              <a:t>: 225 titles in isiXhosa</a:t>
            </a:r>
            <a:endParaRPr lang="en-US" sz="2400" b="1" dirty="0"/>
          </a:p>
        </p:txBody>
      </p:sp>
    </p:spTree>
    <p:extLst>
      <p:ext uri="{BB962C8B-B14F-4D97-AF65-F5344CB8AC3E}">
        <p14:creationId xmlns:p14="http://schemas.microsoft.com/office/powerpoint/2010/main" val="3619219931"/>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to from here?</a:t>
            </a:r>
            <a:endParaRPr lang="en-US" dirty="0"/>
          </a:p>
        </p:txBody>
      </p:sp>
      <p:sp>
        <p:nvSpPr>
          <p:cNvPr id="3" name="Content Placeholder 2"/>
          <p:cNvSpPr>
            <a:spLocks noGrp="1"/>
          </p:cNvSpPr>
          <p:nvPr>
            <p:ph idx="1"/>
          </p:nvPr>
        </p:nvSpPr>
        <p:spPr/>
        <p:txBody>
          <a:bodyPr/>
          <a:lstStyle/>
          <a:p>
            <a:pPr marL="0" indent="0">
              <a:buNone/>
            </a:pPr>
            <a:r>
              <a:rPr lang="en-US" sz="2800" b="1" dirty="0" smtClean="0">
                <a:solidFill>
                  <a:srgbClr val="FF0080"/>
                </a:solidFill>
              </a:rPr>
              <a:t>Interventions</a:t>
            </a:r>
            <a:r>
              <a:rPr lang="en-US" sz="2800" b="1" dirty="0" smtClean="0"/>
              <a:t> need to address one of the following:</a:t>
            </a:r>
          </a:p>
          <a:p>
            <a:pPr marL="514350" indent="-514350">
              <a:buFont typeface="+mj-lt"/>
              <a:buAutoNum type="arabicPeriod"/>
            </a:pPr>
            <a:r>
              <a:rPr lang="en-US" sz="2000" dirty="0" smtClean="0"/>
              <a:t>Improving FP teacher’s knowledge and practice about teaching reading </a:t>
            </a:r>
          </a:p>
          <a:p>
            <a:pPr marL="514350" indent="-514350">
              <a:buFont typeface="+mj-lt"/>
              <a:buAutoNum type="arabicPeriod"/>
            </a:pPr>
            <a:r>
              <a:rPr lang="en-US" sz="2000" dirty="0" smtClean="0"/>
              <a:t>Eliminating excessive class sizes in the FP</a:t>
            </a:r>
          </a:p>
          <a:p>
            <a:pPr marL="514350" indent="-514350">
              <a:buFont typeface="+mj-lt"/>
              <a:buAutoNum type="arabicPeriod"/>
            </a:pPr>
            <a:r>
              <a:rPr lang="en-US" sz="2000" dirty="0" smtClean="0"/>
              <a:t>Improving availability and use of books at school &amp; at home </a:t>
            </a:r>
          </a:p>
          <a:p>
            <a:pPr marL="514350" indent="-514350">
              <a:buFont typeface="+mj-lt"/>
              <a:buAutoNum type="arabicPeriod"/>
            </a:pPr>
            <a:r>
              <a:rPr lang="en-US" sz="2000" dirty="0" smtClean="0"/>
              <a:t>Remedial teaching – helping those who have/are falling behind</a:t>
            </a:r>
          </a:p>
          <a:p>
            <a:pPr marL="0" indent="0">
              <a:buNone/>
            </a:pPr>
            <a:r>
              <a:rPr lang="en-US" sz="2800" b="1" dirty="0" smtClean="0">
                <a:solidFill>
                  <a:srgbClr val="FF0080"/>
                </a:solidFill>
              </a:rPr>
              <a:t>Research</a:t>
            </a:r>
            <a:r>
              <a:rPr lang="en-US" sz="2800" b="1" dirty="0" smtClean="0"/>
              <a:t> needs </a:t>
            </a:r>
            <a:r>
              <a:rPr lang="en-US" sz="2800" b="1" dirty="0"/>
              <a:t>to address one of the following:</a:t>
            </a:r>
          </a:p>
          <a:p>
            <a:pPr marL="457200" indent="-457200">
              <a:buFont typeface="+mj-lt"/>
              <a:buAutoNum type="arabicPeriod"/>
            </a:pPr>
            <a:r>
              <a:rPr lang="en-US" sz="2000" dirty="0" smtClean="0"/>
              <a:t>How to teach reading in African languages</a:t>
            </a:r>
          </a:p>
          <a:p>
            <a:pPr marL="457200" indent="-457200">
              <a:buFont typeface="+mj-lt"/>
              <a:buAutoNum type="arabicPeriod"/>
            </a:pPr>
            <a:r>
              <a:rPr lang="en-US" sz="2000" dirty="0" smtClean="0"/>
              <a:t>Setting norms and benchmarks for reading in African languages &amp; EFAL</a:t>
            </a:r>
          </a:p>
          <a:p>
            <a:pPr marL="457200" indent="-457200">
              <a:buFont typeface="+mj-lt"/>
              <a:buAutoNum type="arabicPeriod"/>
            </a:pPr>
            <a:r>
              <a:rPr lang="en-US" sz="2000" dirty="0" smtClean="0"/>
              <a:t>The best method(s) of improving teachers knowledge and practice of teaching reading (Coaches? Training? Materials?)</a:t>
            </a:r>
          </a:p>
          <a:p>
            <a:pPr marL="457200" indent="-457200">
              <a:buFont typeface="+mj-lt"/>
              <a:buAutoNum type="arabicPeriod"/>
            </a:pPr>
            <a:endParaRPr lang="en-US" sz="2000" dirty="0" smtClean="0"/>
          </a:p>
          <a:p>
            <a:pPr marL="457200" indent="-457200">
              <a:buFont typeface="+mj-lt"/>
              <a:buAutoNum type="arabicPeriod"/>
            </a:pPr>
            <a:endParaRPr lang="en-US" sz="2000" dirty="0" smtClean="0"/>
          </a:p>
        </p:txBody>
      </p:sp>
    </p:spTree>
    <p:extLst>
      <p:ext uri="{BB962C8B-B14F-4D97-AF65-F5344CB8AC3E}">
        <p14:creationId xmlns:p14="http://schemas.microsoft.com/office/powerpoint/2010/main" val="769194518"/>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81412" y="2226235"/>
            <a:ext cx="4742329" cy="2211575"/>
          </a:xfrm>
          <a:solidFill>
            <a:srgbClr val="FF0080"/>
          </a:solidFill>
        </p:spPr>
        <p:txBody>
          <a:bodyPr>
            <a:normAutofit/>
          </a:bodyPr>
          <a:lstStyle/>
          <a:p>
            <a:pPr marL="0" indent="0" algn="ctr">
              <a:buNone/>
            </a:pPr>
            <a:r>
              <a:rPr lang="en-US" sz="6000" b="1" dirty="0" smtClean="0">
                <a:solidFill>
                  <a:schemeClr val="bg1"/>
                </a:solidFill>
              </a:rPr>
              <a:t>Where to from here??</a:t>
            </a:r>
            <a:endParaRPr lang="en-US" sz="6000" b="1" dirty="0">
              <a:solidFill>
                <a:schemeClr val="bg1"/>
              </a:solidFill>
            </a:endParaRPr>
          </a:p>
        </p:txBody>
      </p:sp>
    </p:spTree>
    <p:extLst>
      <p:ext uri="{BB962C8B-B14F-4D97-AF65-F5344CB8AC3E}">
        <p14:creationId xmlns:p14="http://schemas.microsoft.com/office/powerpoint/2010/main" val="413714720"/>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1" y="2276872"/>
            <a:ext cx="2314600" cy="2002234"/>
          </a:xfrm>
          <a:solidFill>
            <a:srgbClr val="66CCFF"/>
          </a:solidFill>
        </p:spPr>
        <p:txBody>
          <a:bodyPr>
            <a:normAutofit/>
          </a:bodyPr>
          <a:lstStyle/>
          <a:p>
            <a:r>
              <a:rPr lang="en-US" b="1" dirty="0" smtClean="0">
                <a:solidFill>
                  <a:srgbClr val="FFFFFF"/>
                </a:solidFill>
              </a:rPr>
              <a:t>Policy déjà vu</a:t>
            </a:r>
            <a:endParaRPr lang="en-US" b="1" dirty="0">
              <a:solidFill>
                <a:srgbClr val="FFFFFF"/>
              </a:solidFill>
            </a:endParaRPr>
          </a:p>
        </p:txBody>
      </p:sp>
      <p:sp>
        <p:nvSpPr>
          <p:cNvPr id="4" name="Content Placeholder 2"/>
          <p:cNvSpPr>
            <a:spLocks noGrp="1"/>
          </p:cNvSpPr>
          <p:nvPr>
            <p:ph idx="1"/>
          </p:nvPr>
        </p:nvSpPr>
        <p:spPr>
          <a:xfrm>
            <a:off x="3491880" y="313765"/>
            <a:ext cx="5338936" cy="6211579"/>
          </a:xfrm>
          <a:solidFill>
            <a:srgbClr val="66CCFF"/>
          </a:solidFill>
        </p:spPr>
        <p:txBody>
          <a:bodyPr lIns="180000" tIns="180000" rIns="180000" bIns="180000">
            <a:normAutofit fontScale="85000" lnSpcReduction="20000"/>
          </a:bodyPr>
          <a:lstStyle/>
          <a:p>
            <a:pPr marL="0" indent="0">
              <a:buNone/>
            </a:pPr>
            <a:r>
              <a:rPr lang="en-US" sz="3900" b="1" dirty="0" smtClean="0">
                <a:solidFill>
                  <a:srgbClr val="FFFFFF"/>
                </a:solidFill>
              </a:rPr>
              <a:t>We’ve been on this rodeo before…</a:t>
            </a:r>
          </a:p>
          <a:p>
            <a:pPr marL="0" indent="0">
              <a:buNone/>
            </a:pPr>
            <a:endParaRPr lang="en-US" sz="1900" dirty="0" smtClean="0"/>
          </a:p>
          <a:p>
            <a:pPr marL="571500" indent="-514350">
              <a:buFont typeface="+mj-lt"/>
              <a:buAutoNum type="arabicPeriod"/>
            </a:pPr>
            <a:r>
              <a:rPr lang="en-US" sz="2400" b="1" dirty="0" smtClean="0"/>
              <a:t>National Reading Strategy</a:t>
            </a:r>
            <a:r>
              <a:rPr lang="en-US" sz="2400" dirty="0" smtClean="0"/>
              <a:t> (DBE, 2008) – </a:t>
            </a:r>
            <a:r>
              <a:rPr lang="en-US" sz="2400" dirty="0" err="1" smtClean="0"/>
              <a:t>Pandor</a:t>
            </a:r>
            <a:endParaRPr lang="en-US" sz="2400" dirty="0" smtClean="0"/>
          </a:p>
          <a:p>
            <a:pPr marL="571500" indent="-514350">
              <a:buFont typeface="+mj-lt"/>
              <a:buAutoNum type="arabicPeriod"/>
            </a:pPr>
            <a:r>
              <a:rPr lang="en-US" sz="2400" b="1" dirty="0" smtClean="0"/>
              <a:t>Teaching Reading in the Early Grades</a:t>
            </a:r>
            <a:r>
              <a:rPr lang="en-US" sz="2400" dirty="0" smtClean="0"/>
              <a:t>: A Teacher’s Handbooks (DBE, 2008)</a:t>
            </a:r>
          </a:p>
          <a:p>
            <a:pPr marL="571500" indent="-514350">
              <a:buFont typeface="+mj-lt"/>
              <a:buAutoNum type="arabicPeriod"/>
            </a:pPr>
            <a:r>
              <a:rPr lang="en-US" sz="2400" b="1" dirty="0" smtClean="0"/>
              <a:t>Western Cape Numeracy &amp; Literacy Strategy </a:t>
            </a:r>
            <a:r>
              <a:rPr lang="en-US" sz="2400" dirty="0" smtClean="0"/>
              <a:t>2006-2016 (WCED, 2006)</a:t>
            </a:r>
          </a:p>
          <a:p>
            <a:pPr marL="571500" indent="-514350">
              <a:buFont typeface="+mj-lt"/>
              <a:buAutoNum type="arabicPeriod"/>
            </a:pPr>
            <a:r>
              <a:rPr lang="en-US" sz="2400" b="1" dirty="0" smtClean="0"/>
              <a:t>Foundations for Learning Campaign</a:t>
            </a:r>
            <a:r>
              <a:rPr lang="en-US" sz="2400" dirty="0" smtClean="0"/>
              <a:t> (DBE, 2008)</a:t>
            </a:r>
          </a:p>
          <a:p>
            <a:pPr marL="571500" indent="-514350">
              <a:buFont typeface="+mj-lt"/>
              <a:buAutoNum type="arabicPeriod"/>
            </a:pPr>
            <a:r>
              <a:rPr lang="en-US" sz="2400" b="1" dirty="0" smtClean="0">
                <a:solidFill>
                  <a:srgbClr val="FF0080"/>
                </a:solidFill>
              </a:rPr>
              <a:t>Gauteng Primary Literacy Strategy </a:t>
            </a:r>
            <a:r>
              <a:rPr lang="en-US" sz="2400" dirty="0" smtClean="0"/>
              <a:t>2010-2014 (GDE, 2010)</a:t>
            </a:r>
          </a:p>
          <a:p>
            <a:pPr marL="571500" indent="-514350">
              <a:buFont typeface="+mj-lt"/>
              <a:buAutoNum type="arabicPeriod"/>
            </a:pPr>
            <a:r>
              <a:rPr lang="en-US" sz="2400" b="1" dirty="0" smtClean="0"/>
              <a:t>Systematic Method for Reading Success</a:t>
            </a:r>
            <a:r>
              <a:rPr lang="en-US" sz="2400" dirty="0" smtClean="0"/>
              <a:t> (Hollingsworth &amp; Gains, 2009)</a:t>
            </a:r>
          </a:p>
          <a:p>
            <a:pPr marL="571500" indent="-514350">
              <a:buFont typeface="+mj-lt"/>
              <a:buAutoNum type="arabicPeriod"/>
            </a:pPr>
            <a:r>
              <a:rPr lang="en-US" sz="2400" b="1" dirty="0" smtClean="0"/>
              <a:t>Western Cape Living Labs Schools </a:t>
            </a:r>
            <a:r>
              <a:rPr lang="en-US" sz="2400" dirty="0" smtClean="0"/>
              <a:t>(WCED, 2015)</a:t>
            </a:r>
          </a:p>
          <a:p>
            <a:pPr marL="571500" indent="-514350">
              <a:buFont typeface="+mj-lt"/>
              <a:buAutoNum type="arabicPeriod"/>
            </a:pPr>
            <a:r>
              <a:rPr lang="en-US" sz="2400" b="1" dirty="0" smtClean="0"/>
              <a:t>Drop Everything &amp; Read Campaign</a:t>
            </a:r>
            <a:endParaRPr lang="en-US" sz="2000" dirty="0" smtClean="0"/>
          </a:p>
          <a:p>
            <a:pPr marL="57150" indent="0" algn="ctr">
              <a:buNone/>
            </a:pPr>
            <a:r>
              <a:rPr lang="en-US" sz="1400" i="1" dirty="0" smtClean="0"/>
              <a:t>(See PSPPD Report (2016) for full discussion of previous reading initiatives)</a:t>
            </a:r>
            <a:endParaRPr lang="en-US" sz="2000" dirty="0" smtClean="0"/>
          </a:p>
        </p:txBody>
      </p:sp>
    </p:spTree>
    <p:extLst>
      <p:ext uri="{BB962C8B-B14F-4D97-AF65-F5344CB8AC3E}">
        <p14:creationId xmlns:p14="http://schemas.microsoft.com/office/powerpoint/2010/main" val="146291640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b="22773"/>
          <a:stretch/>
        </p:blipFill>
        <p:spPr>
          <a:xfrm>
            <a:off x="4600070" y="3657600"/>
            <a:ext cx="4543930" cy="2481815"/>
          </a:xfrm>
          <a:prstGeom prst="rect">
            <a:avLst/>
          </a:prstGeom>
        </p:spPr>
      </p:pic>
      <p:sp>
        <p:nvSpPr>
          <p:cNvPr id="4" name="Title 1"/>
          <p:cNvSpPr txBox="1">
            <a:spLocks/>
          </p:cNvSpPr>
          <p:nvPr/>
        </p:nvSpPr>
        <p:spPr>
          <a:xfrm>
            <a:off x="457200" y="274638"/>
            <a:ext cx="8229600" cy="715962"/>
          </a:xfrm>
          <a:prstGeom prst="rect">
            <a:avLst/>
          </a:prstGeom>
        </p:spPr>
        <p:txBody>
          <a:bodyPr>
            <a:normAutofit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b="1" dirty="0">
              <a:latin typeface="Calibri"/>
              <a:cs typeface="Calibri"/>
            </a:endParaRPr>
          </a:p>
        </p:txBody>
      </p:sp>
      <p:pic>
        <p:nvPicPr>
          <p:cNvPr id="5" name="Picture 4"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t="59485" r="25811" b="13711"/>
          <a:stretch/>
        </p:blipFill>
        <p:spPr>
          <a:xfrm>
            <a:off x="1228957" y="5565914"/>
            <a:ext cx="3371113" cy="861391"/>
          </a:xfrm>
          <a:prstGeom prst="rect">
            <a:avLst/>
          </a:prstGeom>
        </p:spPr>
      </p:pic>
      <p:pic>
        <p:nvPicPr>
          <p:cNvPr id="6" name="Picture 5"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l="42220" t="59485" r="25811" b="13711"/>
          <a:stretch/>
        </p:blipFill>
        <p:spPr>
          <a:xfrm>
            <a:off x="0" y="5562601"/>
            <a:ext cx="1452679" cy="861391"/>
          </a:xfrm>
          <a:prstGeom prst="rect">
            <a:avLst/>
          </a:prstGeom>
        </p:spPr>
      </p:pic>
      <p:sp>
        <p:nvSpPr>
          <p:cNvPr id="8" name="Title 7"/>
          <p:cNvSpPr>
            <a:spLocks noGrp="1"/>
          </p:cNvSpPr>
          <p:nvPr>
            <p:ph type="title"/>
          </p:nvPr>
        </p:nvSpPr>
        <p:spPr>
          <a:xfrm>
            <a:off x="457200" y="6828"/>
            <a:ext cx="8229600" cy="1143000"/>
          </a:xfrm>
        </p:spPr>
        <p:txBody>
          <a:bodyPr>
            <a:normAutofit/>
          </a:bodyPr>
          <a:lstStyle/>
          <a:p>
            <a:r>
              <a:rPr lang="en-US" b="1" dirty="0" smtClean="0">
                <a:solidFill>
                  <a:prstClr val="black">
                    <a:lumMod val="75000"/>
                    <a:lumOff val="25000"/>
                  </a:prstClr>
                </a:solidFill>
                <a:cs typeface="Calibri"/>
              </a:rPr>
              <a:t>We know how to teach reading</a:t>
            </a:r>
            <a:endParaRPr lang="en-US" dirty="0"/>
          </a:p>
        </p:txBody>
      </p:sp>
      <p:pic>
        <p:nvPicPr>
          <p:cNvPr id="10" name="Picture 9"/>
          <p:cNvPicPr/>
          <p:nvPr/>
        </p:nvPicPr>
        <p:blipFill>
          <a:blip r:embed="rId3">
            <a:extLst>
              <a:ext uri="{28A0092B-C50C-407E-A947-70E740481C1C}">
                <a14:useLocalDpi xmlns:a14="http://schemas.microsoft.com/office/drawing/2010/main" val="0"/>
              </a:ext>
            </a:extLst>
          </a:blip>
          <a:stretch>
            <a:fillRect/>
          </a:stretch>
        </p:blipFill>
        <p:spPr>
          <a:xfrm>
            <a:off x="176916" y="6268969"/>
            <a:ext cx="1771154" cy="443259"/>
          </a:xfrm>
          <a:prstGeom prst="rect">
            <a:avLst/>
          </a:prstGeom>
        </p:spPr>
      </p:pic>
      <p:pic>
        <p:nvPicPr>
          <p:cNvPr id="3" name="Picture 2" descr="Screen Shot 2016-09-21 at 8.57.20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9376" y="1149828"/>
            <a:ext cx="6716187" cy="4692532"/>
          </a:xfrm>
          <a:prstGeom prst="rect">
            <a:avLst/>
          </a:prstGeom>
        </p:spPr>
      </p:pic>
    </p:spTree>
    <p:extLst>
      <p:ext uri="{BB962C8B-B14F-4D97-AF65-F5344CB8AC3E}">
        <p14:creationId xmlns:p14="http://schemas.microsoft.com/office/powerpoint/2010/main" val="384713700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b="22773"/>
          <a:stretch/>
        </p:blipFill>
        <p:spPr>
          <a:xfrm>
            <a:off x="4600070" y="3657600"/>
            <a:ext cx="4543930" cy="2481815"/>
          </a:xfrm>
          <a:prstGeom prst="rect">
            <a:avLst/>
          </a:prstGeom>
        </p:spPr>
      </p:pic>
      <p:sp>
        <p:nvSpPr>
          <p:cNvPr id="4" name="Title 1"/>
          <p:cNvSpPr txBox="1">
            <a:spLocks/>
          </p:cNvSpPr>
          <p:nvPr/>
        </p:nvSpPr>
        <p:spPr>
          <a:xfrm>
            <a:off x="457200" y="274638"/>
            <a:ext cx="8229600" cy="715962"/>
          </a:xfrm>
          <a:prstGeom prst="rect">
            <a:avLst/>
          </a:prstGeom>
        </p:spPr>
        <p:txBody>
          <a:bodyPr>
            <a:normAutofit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b="1" dirty="0">
              <a:latin typeface="Calibri"/>
              <a:cs typeface="Calibri"/>
            </a:endParaRPr>
          </a:p>
        </p:txBody>
      </p:sp>
      <p:pic>
        <p:nvPicPr>
          <p:cNvPr id="5" name="Picture 4"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t="59485" r="25811" b="13711"/>
          <a:stretch/>
        </p:blipFill>
        <p:spPr>
          <a:xfrm>
            <a:off x="1228957" y="5565914"/>
            <a:ext cx="3371113" cy="861391"/>
          </a:xfrm>
          <a:prstGeom prst="rect">
            <a:avLst/>
          </a:prstGeom>
        </p:spPr>
      </p:pic>
      <p:pic>
        <p:nvPicPr>
          <p:cNvPr id="6" name="Picture 5"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l="42220" t="59485" r="25811" b="13711"/>
          <a:stretch/>
        </p:blipFill>
        <p:spPr>
          <a:xfrm>
            <a:off x="0" y="5562601"/>
            <a:ext cx="1452679" cy="861391"/>
          </a:xfrm>
          <a:prstGeom prst="rect">
            <a:avLst/>
          </a:prstGeom>
        </p:spPr>
      </p:pic>
      <p:sp>
        <p:nvSpPr>
          <p:cNvPr id="8" name="Title 7"/>
          <p:cNvSpPr>
            <a:spLocks noGrp="1"/>
          </p:cNvSpPr>
          <p:nvPr>
            <p:ph type="title"/>
          </p:nvPr>
        </p:nvSpPr>
        <p:spPr>
          <a:xfrm>
            <a:off x="236337" y="2226243"/>
            <a:ext cx="3423465" cy="1804886"/>
          </a:xfrm>
        </p:spPr>
        <p:txBody>
          <a:bodyPr>
            <a:normAutofit/>
          </a:bodyPr>
          <a:lstStyle/>
          <a:p>
            <a:r>
              <a:rPr lang="en-US" b="1" dirty="0" err="1" smtClean="0">
                <a:solidFill>
                  <a:prstClr val="black">
                    <a:lumMod val="75000"/>
                    <a:lumOff val="25000"/>
                  </a:prstClr>
                </a:solidFill>
                <a:cs typeface="Calibri"/>
              </a:rPr>
              <a:t>Funda</a:t>
            </a:r>
            <a:r>
              <a:rPr lang="en-US" b="1" dirty="0" smtClean="0">
                <a:solidFill>
                  <a:prstClr val="black">
                    <a:lumMod val="75000"/>
                    <a:lumOff val="25000"/>
                  </a:prstClr>
                </a:solidFill>
                <a:cs typeface="Calibri"/>
              </a:rPr>
              <a:t> </a:t>
            </a:r>
            <a:r>
              <a:rPr lang="en-US" b="1" dirty="0" err="1" smtClean="0">
                <a:solidFill>
                  <a:prstClr val="black">
                    <a:lumMod val="75000"/>
                    <a:lumOff val="25000"/>
                  </a:prstClr>
                </a:solidFill>
                <a:cs typeface="Calibri"/>
              </a:rPr>
              <a:t>Wande</a:t>
            </a:r>
            <a:r>
              <a:rPr lang="en-US" b="1" dirty="0" smtClean="0">
                <a:solidFill>
                  <a:prstClr val="black">
                    <a:lumMod val="75000"/>
                    <a:lumOff val="25000"/>
                  </a:prstClr>
                </a:solidFill>
                <a:cs typeface="Calibri"/>
              </a:rPr>
              <a:t/>
            </a:r>
            <a:br>
              <a:rPr lang="en-US" b="1" dirty="0" smtClean="0">
                <a:solidFill>
                  <a:prstClr val="black">
                    <a:lumMod val="75000"/>
                    <a:lumOff val="25000"/>
                  </a:prstClr>
                </a:solidFill>
                <a:cs typeface="Calibri"/>
              </a:rPr>
            </a:br>
            <a:r>
              <a:rPr lang="en-US" sz="2400" i="1" dirty="0" smtClean="0">
                <a:solidFill>
                  <a:prstClr val="black">
                    <a:lumMod val="75000"/>
                    <a:lumOff val="25000"/>
                  </a:prstClr>
                </a:solidFill>
                <a:cs typeface="Calibri"/>
              </a:rPr>
              <a:t>Teaching Reading for Meaning</a:t>
            </a:r>
            <a:endParaRPr lang="en-US" sz="2400" i="1" dirty="0"/>
          </a:p>
        </p:txBody>
      </p:sp>
      <p:pic>
        <p:nvPicPr>
          <p:cNvPr id="10" name="Picture 9"/>
          <p:cNvPicPr/>
          <p:nvPr/>
        </p:nvPicPr>
        <p:blipFill>
          <a:blip r:embed="rId3">
            <a:extLst>
              <a:ext uri="{28A0092B-C50C-407E-A947-70E740481C1C}">
                <a14:useLocalDpi xmlns:a14="http://schemas.microsoft.com/office/drawing/2010/main" val="0"/>
              </a:ext>
            </a:extLst>
          </a:blip>
          <a:stretch>
            <a:fillRect/>
          </a:stretch>
        </p:blipFill>
        <p:spPr>
          <a:xfrm>
            <a:off x="176916" y="6268969"/>
            <a:ext cx="1771154" cy="443259"/>
          </a:xfrm>
          <a:prstGeom prst="rect">
            <a:avLst/>
          </a:prstGeom>
        </p:spPr>
      </p:pic>
      <p:pic>
        <p:nvPicPr>
          <p:cNvPr id="7" name="Picture 6" descr="Screen Shot 2016-09-21 at 9.05.27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77250" y="-39999"/>
            <a:ext cx="4966750" cy="7045854"/>
          </a:xfrm>
          <a:prstGeom prst="rect">
            <a:avLst/>
          </a:prstGeom>
        </p:spPr>
      </p:pic>
    </p:spTree>
    <p:extLst>
      <p:ext uri="{BB962C8B-B14F-4D97-AF65-F5344CB8AC3E}">
        <p14:creationId xmlns:p14="http://schemas.microsoft.com/office/powerpoint/2010/main" val="381852374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b="22773"/>
          <a:stretch/>
        </p:blipFill>
        <p:spPr>
          <a:xfrm>
            <a:off x="4600070" y="3657600"/>
            <a:ext cx="4543930" cy="2481815"/>
          </a:xfrm>
          <a:prstGeom prst="rect">
            <a:avLst/>
          </a:prstGeom>
        </p:spPr>
      </p:pic>
      <p:sp>
        <p:nvSpPr>
          <p:cNvPr id="4" name="Title 1"/>
          <p:cNvSpPr txBox="1">
            <a:spLocks/>
          </p:cNvSpPr>
          <p:nvPr/>
        </p:nvSpPr>
        <p:spPr>
          <a:xfrm>
            <a:off x="457200" y="274638"/>
            <a:ext cx="8229600" cy="715962"/>
          </a:xfrm>
          <a:prstGeom prst="rect">
            <a:avLst/>
          </a:prstGeom>
        </p:spPr>
        <p:txBody>
          <a:bodyPr>
            <a:normAutofit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b="1" dirty="0">
              <a:latin typeface="Calibri"/>
              <a:cs typeface="Calibri"/>
            </a:endParaRPr>
          </a:p>
        </p:txBody>
      </p:sp>
      <p:pic>
        <p:nvPicPr>
          <p:cNvPr id="5" name="Picture 4"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t="59485" r="25811" b="13711"/>
          <a:stretch/>
        </p:blipFill>
        <p:spPr>
          <a:xfrm>
            <a:off x="1228957" y="5565914"/>
            <a:ext cx="3371113" cy="861391"/>
          </a:xfrm>
          <a:prstGeom prst="rect">
            <a:avLst/>
          </a:prstGeom>
        </p:spPr>
      </p:pic>
      <p:pic>
        <p:nvPicPr>
          <p:cNvPr id="6" name="Picture 5"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l="42220" t="59485" r="25811" b="13711"/>
          <a:stretch/>
        </p:blipFill>
        <p:spPr>
          <a:xfrm>
            <a:off x="0" y="5562601"/>
            <a:ext cx="1452679" cy="861391"/>
          </a:xfrm>
          <a:prstGeom prst="rect">
            <a:avLst/>
          </a:prstGeom>
        </p:spPr>
      </p:pic>
      <p:sp>
        <p:nvSpPr>
          <p:cNvPr id="8" name="Title 7"/>
          <p:cNvSpPr>
            <a:spLocks noGrp="1"/>
          </p:cNvSpPr>
          <p:nvPr>
            <p:ph type="title"/>
          </p:nvPr>
        </p:nvSpPr>
        <p:spPr>
          <a:xfrm>
            <a:off x="457200" y="6828"/>
            <a:ext cx="8229600" cy="1143000"/>
          </a:xfrm>
        </p:spPr>
        <p:txBody>
          <a:bodyPr>
            <a:normAutofit/>
          </a:bodyPr>
          <a:lstStyle/>
          <a:p>
            <a:r>
              <a:rPr lang="en-US" b="1" dirty="0" err="1" smtClean="0">
                <a:solidFill>
                  <a:prstClr val="black">
                    <a:lumMod val="75000"/>
                    <a:lumOff val="25000"/>
                  </a:prstClr>
                </a:solidFill>
                <a:cs typeface="Calibri"/>
              </a:rPr>
              <a:t>Funda</a:t>
            </a:r>
            <a:r>
              <a:rPr lang="en-US" b="1" dirty="0" smtClean="0">
                <a:solidFill>
                  <a:prstClr val="black">
                    <a:lumMod val="75000"/>
                    <a:lumOff val="25000"/>
                  </a:prstClr>
                </a:solidFill>
                <a:cs typeface="Calibri"/>
              </a:rPr>
              <a:t> </a:t>
            </a:r>
            <a:r>
              <a:rPr lang="en-US" b="1" dirty="0" err="1" smtClean="0">
                <a:solidFill>
                  <a:prstClr val="black">
                    <a:lumMod val="75000"/>
                    <a:lumOff val="25000"/>
                  </a:prstClr>
                </a:solidFill>
                <a:cs typeface="Calibri"/>
              </a:rPr>
              <a:t>Wande</a:t>
            </a:r>
            <a:endParaRPr lang="en-US" dirty="0"/>
          </a:p>
        </p:txBody>
      </p:sp>
      <p:pic>
        <p:nvPicPr>
          <p:cNvPr id="10" name="Picture 9"/>
          <p:cNvPicPr/>
          <p:nvPr/>
        </p:nvPicPr>
        <p:blipFill>
          <a:blip r:embed="rId3">
            <a:extLst>
              <a:ext uri="{28A0092B-C50C-407E-A947-70E740481C1C}">
                <a14:useLocalDpi xmlns:a14="http://schemas.microsoft.com/office/drawing/2010/main" val="0"/>
              </a:ext>
            </a:extLst>
          </a:blip>
          <a:stretch>
            <a:fillRect/>
          </a:stretch>
        </p:blipFill>
        <p:spPr>
          <a:xfrm>
            <a:off x="176916" y="6268969"/>
            <a:ext cx="1771154" cy="443259"/>
          </a:xfrm>
          <a:prstGeom prst="rect">
            <a:avLst/>
          </a:prstGeom>
        </p:spPr>
      </p:pic>
      <p:pic>
        <p:nvPicPr>
          <p:cNvPr id="9" name="Picture 8" descr="Screen Shot 2016-09-21 at 8.59.39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528" y="990600"/>
            <a:ext cx="7605084" cy="5857818"/>
          </a:xfrm>
          <a:prstGeom prst="rect">
            <a:avLst/>
          </a:prstGeom>
        </p:spPr>
      </p:pic>
      <p:pic>
        <p:nvPicPr>
          <p:cNvPr id="11" name="Picture 10" descr="Screen Shot 2016-05-23 at 9.58.25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33742" y="256372"/>
            <a:ext cx="4543930" cy="6455856"/>
          </a:xfrm>
          <a:prstGeom prst="rect">
            <a:avLst/>
          </a:prstGeom>
        </p:spPr>
      </p:pic>
    </p:spTree>
    <p:extLst>
      <p:ext uri="{BB962C8B-B14F-4D97-AF65-F5344CB8AC3E}">
        <p14:creationId xmlns:p14="http://schemas.microsoft.com/office/powerpoint/2010/main" val="45258073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Discussion</a:t>
            </a:r>
            <a:endParaRPr lang="en-US" b="1" dirty="0">
              <a:solidFill>
                <a:srgbClr val="FF0000"/>
              </a:solidFill>
            </a:endParaRPr>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t>What do you think libraries could do to help improve reading outcomes in SA?</a:t>
            </a:r>
          </a:p>
          <a:p>
            <a:pPr marL="514350" indent="-514350">
              <a:buFont typeface="+mj-lt"/>
              <a:buAutoNum type="arabicPeriod"/>
            </a:pPr>
            <a:r>
              <a:rPr lang="en-US" dirty="0" smtClean="0"/>
              <a:t>What innovative practices do you know of, or are implementing at your school?</a:t>
            </a:r>
          </a:p>
          <a:p>
            <a:pPr marL="514350" indent="-514350">
              <a:buFont typeface="+mj-lt"/>
              <a:buAutoNum type="arabicPeriod"/>
            </a:pPr>
            <a:r>
              <a:rPr lang="en-US" dirty="0" smtClean="0"/>
              <a:t>If you have partnered with another school, what works well/badly?</a:t>
            </a:r>
          </a:p>
          <a:p>
            <a:pPr marL="514350" indent="-514350">
              <a:buFont typeface="+mj-lt"/>
              <a:buAutoNum type="arabicPeriod"/>
            </a:pPr>
            <a:endParaRPr lang="en-US" dirty="0"/>
          </a:p>
        </p:txBody>
      </p:sp>
    </p:spTree>
    <p:extLst>
      <p:ext uri="{BB962C8B-B14F-4D97-AF65-F5344CB8AC3E}">
        <p14:creationId xmlns:p14="http://schemas.microsoft.com/office/powerpoint/2010/main" val="1801315556"/>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CEE2C88-6C8F-484D-AF69-578F576B1F44}" type="slidenum">
              <a:rPr lang="en-US" smtClean="0"/>
              <a:pPr/>
              <a:t>17</a:t>
            </a:fld>
            <a:endParaRPr lang="en-US" dirty="0"/>
          </a:p>
        </p:txBody>
      </p:sp>
      <p:pic>
        <p:nvPicPr>
          <p:cNvPr id="3" name="Picture 2" descr="Screen Shot 2016-05-23 at 9.58.25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17849" y="1509058"/>
            <a:ext cx="2915808" cy="4546291"/>
          </a:xfrm>
          <a:prstGeom prst="rect">
            <a:avLst/>
          </a:prstGeom>
          <a:ln>
            <a:noFill/>
          </a:ln>
          <a:effectLst>
            <a:outerShdw blurRad="292100" dist="139700" dir="2700000" algn="tl" rotWithShape="0">
              <a:srgbClr val="333333">
                <a:alpha val="65000"/>
              </a:srgbClr>
            </a:outerShdw>
          </a:effectLst>
        </p:spPr>
      </p:pic>
      <p:sp>
        <p:nvSpPr>
          <p:cNvPr id="4" name="Title 1"/>
          <p:cNvSpPr txBox="1">
            <a:spLocks/>
          </p:cNvSpPr>
          <p:nvPr/>
        </p:nvSpPr>
        <p:spPr>
          <a:xfrm>
            <a:off x="0" y="2844800"/>
            <a:ext cx="3951515" cy="2775120"/>
          </a:xfrm>
          <a:prstGeom prst="rect">
            <a:avLst/>
          </a:prstGeom>
          <a:solidFill>
            <a:srgbClr val="FF0080"/>
          </a:solidFill>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b="1" dirty="0">
                <a:solidFill>
                  <a:schemeClr val="bg1"/>
                </a:solidFill>
              </a:rPr>
              <a:t>Comments / Questions?</a:t>
            </a:r>
            <a:r>
              <a:rPr lang="en-US" b="1" dirty="0">
                <a:solidFill>
                  <a:schemeClr val="bg1"/>
                </a:solidFill>
              </a:rPr>
              <a:t/>
            </a:r>
            <a:br>
              <a:rPr lang="en-US" b="1" dirty="0">
                <a:solidFill>
                  <a:schemeClr val="bg1"/>
                </a:solidFill>
              </a:rPr>
            </a:br>
            <a:r>
              <a:rPr lang="en-US" sz="2000" dirty="0" smtClean="0">
                <a:solidFill>
                  <a:schemeClr val="bg1"/>
                </a:solidFill>
                <a:hlinkClick r:id="rId3"/>
              </a:rPr>
              <a:t>NicSpaull</a:t>
            </a:r>
            <a:r>
              <a:rPr lang="en-US" sz="2000" dirty="0">
                <a:solidFill>
                  <a:schemeClr val="bg1"/>
                </a:solidFill>
                <a:hlinkClick r:id="rId3"/>
              </a:rPr>
              <a:t>@gmail.com</a:t>
            </a:r>
            <a:r>
              <a:rPr lang="en-US" sz="2000" dirty="0">
                <a:solidFill>
                  <a:schemeClr val="bg1"/>
                </a:solidFill>
              </a:rPr>
              <a:t> </a:t>
            </a:r>
            <a:endParaRPr lang="en-US" sz="6000" dirty="0">
              <a:solidFill>
                <a:schemeClr val="bg1"/>
              </a:solidFill>
            </a:endParaRPr>
          </a:p>
        </p:txBody>
      </p:sp>
      <p:pic>
        <p:nvPicPr>
          <p:cNvPr id="5" name="Picture 4"/>
          <p:cNvPicPr>
            <a:picLocks noChangeAspect="1"/>
          </p:cNvPicPr>
          <p:nvPr/>
        </p:nvPicPr>
        <p:blipFill>
          <a:blip r:embed="rId4"/>
          <a:stretch>
            <a:fillRect/>
          </a:stretch>
        </p:blipFill>
        <p:spPr>
          <a:xfrm>
            <a:off x="1054601" y="433310"/>
            <a:ext cx="1890210" cy="2411491"/>
          </a:xfrm>
          <a:prstGeom prst="rect">
            <a:avLst/>
          </a:prstGeom>
        </p:spPr>
      </p:pic>
      <p:pic>
        <p:nvPicPr>
          <p:cNvPr id="6" name="Picture 5"/>
          <p:cNvPicPr/>
          <p:nvPr/>
        </p:nvPicPr>
        <p:blipFill>
          <a:blip r:embed="rId5" cstate="print">
            <a:extLst>
              <a:ext uri="{28A0092B-C50C-407E-A947-70E740481C1C}">
                <a14:useLocalDpi xmlns:a14="http://schemas.microsoft.com/office/drawing/2010/main" val="0"/>
              </a:ext>
            </a:extLst>
          </a:blip>
          <a:stretch>
            <a:fillRect/>
          </a:stretch>
        </p:blipFill>
        <p:spPr>
          <a:xfrm>
            <a:off x="206774" y="6273619"/>
            <a:ext cx="1328366" cy="443259"/>
          </a:xfrm>
          <a:prstGeom prst="rect">
            <a:avLst/>
          </a:prstGeom>
        </p:spPr>
      </p:pic>
    </p:spTree>
    <p:extLst>
      <p:ext uri="{BB962C8B-B14F-4D97-AF65-F5344CB8AC3E}">
        <p14:creationId xmlns:p14="http://schemas.microsoft.com/office/powerpoint/2010/main" val="248801958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4417" y="6377079"/>
            <a:ext cx="8229600" cy="480921"/>
          </a:xfrm>
          <a:noFill/>
        </p:spPr>
        <p:txBody>
          <a:bodyPr>
            <a:noAutofit/>
          </a:bodyPr>
          <a:lstStyle/>
          <a:p>
            <a:r>
              <a:rPr lang="en-US" sz="2400" b="1" dirty="0" smtClean="0"/>
              <a:t>PSPPD &amp; </a:t>
            </a:r>
            <a:r>
              <a:rPr lang="en-US" sz="2400" b="1" dirty="0" err="1" smtClean="0"/>
              <a:t>Zenex</a:t>
            </a:r>
            <a:r>
              <a:rPr lang="en-US" sz="2400" b="1" dirty="0" smtClean="0"/>
              <a:t> Report Launch</a:t>
            </a:r>
            <a:endParaRPr lang="en-US" sz="2400" b="1" dirty="0"/>
          </a:p>
        </p:txBody>
      </p:sp>
      <p:pic>
        <p:nvPicPr>
          <p:cNvPr id="4" name="Picture 3" descr="Screen Shot 2016-05-18 at 8.12.09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4494721" cy="6353703"/>
          </a:xfrm>
          <a:prstGeom prst="rect">
            <a:avLst/>
          </a:prstGeom>
          <a:ln>
            <a:noFill/>
          </a:ln>
          <a:effectLst>
            <a:outerShdw blurRad="292100" dist="139700" dir="2700000" algn="tl" rotWithShape="0">
              <a:srgbClr val="333333">
                <a:alpha val="65000"/>
              </a:srgbClr>
            </a:outerShdw>
          </a:effectLst>
        </p:spPr>
      </p:pic>
      <p:pic>
        <p:nvPicPr>
          <p:cNvPr id="5" name="Picture 4" descr="Screen Shot 2016-05-18 at 8.12.25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5102" y="0"/>
            <a:ext cx="4498898" cy="637707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65819345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llar mazes2016_Page_5.jpeg"/>
          <p:cNvPicPr>
            <a:picLocks noChangeAspect="1"/>
          </p:cNvPicPr>
          <p:nvPr/>
        </p:nvPicPr>
        <p:blipFill rotWithShape="1">
          <a:blip r:embed="rId3">
            <a:extLst>
              <a:ext uri="{28A0092B-C50C-407E-A947-70E740481C1C}">
                <a14:useLocalDpi xmlns:a14="http://schemas.microsoft.com/office/drawing/2010/main" val="0"/>
              </a:ext>
            </a:extLst>
          </a:blip>
          <a:srcRect b="22773"/>
          <a:stretch/>
        </p:blipFill>
        <p:spPr>
          <a:xfrm>
            <a:off x="4600070" y="3657600"/>
            <a:ext cx="4543930" cy="2481815"/>
          </a:xfrm>
          <a:prstGeom prst="rect">
            <a:avLst/>
          </a:prstGeom>
        </p:spPr>
      </p:pic>
      <p:sp>
        <p:nvSpPr>
          <p:cNvPr id="4" name="Title 1"/>
          <p:cNvSpPr txBox="1">
            <a:spLocks/>
          </p:cNvSpPr>
          <p:nvPr/>
        </p:nvSpPr>
        <p:spPr>
          <a:xfrm>
            <a:off x="457200" y="274638"/>
            <a:ext cx="8229600" cy="715962"/>
          </a:xfrm>
          <a:prstGeom prst="rect">
            <a:avLst/>
          </a:prstGeom>
        </p:spPr>
        <p:txBody>
          <a:bodyPr>
            <a:normAutofit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b="1" dirty="0">
              <a:latin typeface="Calibri"/>
              <a:cs typeface="Calibri"/>
            </a:endParaRPr>
          </a:p>
        </p:txBody>
      </p:sp>
      <p:pic>
        <p:nvPicPr>
          <p:cNvPr id="5" name="Picture 4" descr="Pillar mazes2016_Page_5.jpeg"/>
          <p:cNvPicPr>
            <a:picLocks noChangeAspect="1"/>
          </p:cNvPicPr>
          <p:nvPr/>
        </p:nvPicPr>
        <p:blipFill rotWithShape="1">
          <a:blip r:embed="rId3">
            <a:extLst>
              <a:ext uri="{28A0092B-C50C-407E-A947-70E740481C1C}">
                <a14:useLocalDpi xmlns:a14="http://schemas.microsoft.com/office/drawing/2010/main" val="0"/>
              </a:ext>
            </a:extLst>
          </a:blip>
          <a:srcRect t="59485" r="25811" b="13711"/>
          <a:stretch/>
        </p:blipFill>
        <p:spPr>
          <a:xfrm>
            <a:off x="1228957" y="5565914"/>
            <a:ext cx="3371113" cy="861391"/>
          </a:xfrm>
          <a:prstGeom prst="rect">
            <a:avLst/>
          </a:prstGeom>
        </p:spPr>
      </p:pic>
      <p:pic>
        <p:nvPicPr>
          <p:cNvPr id="6" name="Picture 5" descr="Pillar mazes2016_Page_5.jpeg"/>
          <p:cNvPicPr>
            <a:picLocks noChangeAspect="1"/>
          </p:cNvPicPr>
          <p:nvPr/>
        </p:nvPicPr>
        <p:blipFill rotWithShape="1">
          <a:blip r:embed="rId3">
            <a:extLst>
              <a:ext uri="{28A0092B-C50C-407E-A947-70E740481C1C}">
                <a14:useLocalDpi xmlns:a14="http://schemas.microsoft.com/office/drawing/2010/main" val="0"/>
              </a:ext>
            </a:extLst>
          </a:blip>
          <a:srcRect l="42220" t="59485" r="25811" b="13711"/>
          <a:stretch/>
        </p:blipFill>
        <p:spPr>
          <a:xfrm>
            <a:off x="0" y="5562601"/>
            <a:ext cx="1452679" cy="861391"/>
          </a:xfrm>
          <a:prstGeom prst="rect">
            <a:avLst/>
          </a:prstGeom>
        </p:spPr>
      </p:pic>
      <p:sp>
        <p:nvSpPr>
          <p:cNvPr id="8" name="Title 7"/>
          <p:cNvSpPr>
            <a:spLocks noGrp="1"/>
          </p:cNvSpPr>
          <p:nvPr>
            <p:ph type="title"/>
          </p:nvPr>
        </p:nvSpPr>
        <p:spPr/>
        <p:txBody>
          <a:bodyPr>
            <a:normAutofit/>
          </a:bodyPr>
          <a:lstStyle/>
          <a:p>
            <a:r>
              <a:rPr lang="en-US" sz="3600" b="1" dirty="0" smtClean="0">
                <a:solidFill>
                  <a:prstClr val="black">
                    <a:lumMod val="75000"/>
                    <a:lumOff val="25000"/>
                  </a:prstClr>
                </a:solidFill>
                <a:cs typeface="Calibri"/>
              </a:rPr>
              <a:t>What do we know about education in SA?</a:t>
            </a:r>
            <a:endParaRPr lang="en-US" sz="3600" dirty="0"/>
          </a:p>
        </p:txBody>
      </p:sp>
      <p:pic>
        <p:nvPicPr>
          <p:cNvPr id="10" name="Picture 9"/>
          <p:cNvPicPr/>
          <p:nvPr/>
        </p:nvPicPr>
        <p:blipFill>
          <a:blip r:embed="rId4">
            <a:extLst>
              <a:ext uri="{28A0092B-C50C-407E-A947-70E740481C1C}">
                <a14:useLocalDpi xmlns:a14="http://schemas.microsoft.com/office/drawing/2010/main" val="0"/>
              </a:ext>
            </a:extLst>
          </a:blip>
          <a:stretch>
            <a:fillRect/>
          </a:stretch>
        </p:blipFill>
        <p:spPr>
          <a:xfrm>
            <a:off x="176916" y="6268969"/>
            <a:ext cx="1771154" cy="443259"/>
          </a:xfrm>
          <a:prstGeom prst="rect">
            <a:avLst/>
          </a:prstGeom>
        </p:spPr>
      </p:pic>
      <p:sp>
        <p:nvSpPr>
          <p:cNvPr id="11" name="Content Placeholder 2"/>
          <p:cNvSpPr>
            <a:spLocks noGrp="1"/>
          </p:cNvSpPr>
          <p:nvPr>
            <p:ph idx="1"/>
          </p:nvPr>
        </p:nvSpPr>
        <p:spPr>
          <a:xfrm>
            <a:off x="457199" y="1296711"/>
            <a:ext cx="7312485" cy="4721778"/>
          </a:xfrm>
        </p:spPr>
        <p:txBody>
          <a:bodyPr>
            <a:normAutofit fontScale="55000" lnSpcReduction="20000"/>
          </a:bodyPr>
          <a:lstStyle/>
          <a:p>
            <a:pPr marL="514350" indent="-514350" algn="just">
              <a:buFont typeface="+mj-lt"/>
              <a:buAutoNum type="arabicPeriod"/>
            </a:pPr>
            <a:r>
              <a:rPr lang="en-US" b="1" dirty="0" smtClean="0">
                <a:solidFill>
                  <a:srgbClr val="800000"/>
                </a:solidFill>
              </a:rPr>
              <a:t>High </a:t>
            </a:r>
            <a:r>
              <a:rPr lang="en-US" b="1" u="sng" dirty="0" smtClean="0">
                <a:solidFill>
                  <a:srgbClr val="800000"/>
                </a:solidFill>
              </a:rPr>
              <a:t>access</a:t>
            </a:r>
            <a:r>
              <a:rPr lang="en-US" dirty="0" smtClean="0"/>
              <a:t>: South Africa has relatively high access to education up to Grade 9. Expanding Grade R. Also new progression policies. </a:t>
            </a:r>
          </a:p>
          <a:p>
            <a:pPr marL="514350" indent="-514350" algn="just">
              <a:buFont typeface="+mj-lt"/>
              <a:buAutoNum type="arabicPeriod"/>
            </a:pPr>
            <a:endParaRPr lang="en-US" dirty="0"/>
          </a:p>
          <a:p>
            <a:pPr marL="514350" indent="-514350" algn="just">
              <a:buFont typeface="+mj-lt"/>
              <a:buAutoNum type="arabicPeriod"/>
            </a:pPr>
            <a:r>
              <a:rPr lang="en-US" b="1" dirty="0" smtClean="0">
                <a:solidFill>
                  <a:srgbClr val="800000"/>
                </a:solidFill>
              </a:rPr>
              <a:t>Low </a:t>
            </a:r>
            <a:r>
              <a:rPr lang="en-US" b="1" u="sng" dirty="0" smtClean="0">
                <a:solidFill>
                  <a:srgbClr val="800000"/>
                </a:solidFill>
              </a:rPr>
              <a:t>quality</a:t>
            </a:r>
            <a:r>
              <a:rPr lang="en-US" dirty="0" smtClean="0"/>
              <a:t>: South Africa has very low levels of educational achievement even by low/middle-income standards. OECD ranks SA 74/75 countries beating only Ghana.</a:t>
            </a:r>
          </a:p>
          <a:p>
            <a:pPr marL="514350" indent="-514350" algn="just">
              <a:buFont typeface="+mj-lt"/>
              <a:buAutoNum type="arabicPeriod"/>
            </a:pPr>
            <a:endParaRPr lang="en-US" dirty="0"/>
          </a:p>
          <a:p>
            <a:pPr marL="514350" indent="-514350" algn="just">
              <a:buFont typeface="+mj-lt"/>
              <a:buAutoNum type="arabicPeriod"/>
            </a:pPr>
            <a:r>
              <a:rPr lang="en-US" b="1" dirty="0" smtClean="0">
                <a:solidFill>
                  <a:srgbClr val="800000"/>
                </a:solidFill>
              </a:rPr>
              <a:t>Egregious </a:t>
            </a:r>
            <a:r>
              <a:rPr lang="en-US" b="1" u="sng" dirty="0" smtClean="0">
                <a:solidFill>
                  <a:srgbClr val="800000"/>
                </a:solidFill>
              </a:rPr>
              <a:t>inequality</a:t>
            </a:r>
            <a:r>
              <a:rPr lang="en-US" dirty="0" smtClean="0"/>
              <a:t>: The gap between the better performing 20% of schools and the 80% of dysfunctional schools is one of (or </a:t>
            </a:r>
            <a:r>
              <a:rPr lang="en-US" i="1" dirty="0" smtClean="0"/>
              <a:t>the</a:t>
            </a:r>
            <a:r>
              <a:rPr lang="en-US" dirty="0" smtClean="0"/>
              <a:t>) largest in the world. Gap between two systems  is between 3 &amp; 4 grade levels. Largely determined by ability-to-pay and location. </a:t>
            </a:r>
          </a:p>
          <a:p>
            <a:pPr marL="514350" indent="-514350" algn="just">
              <a:buFont typeface="+mj-lt"/>
              <a:buAutoNum type="arabicPeriod"/>
            </a:pPr>
            <a:endParaRPr lang="en-US" dirty="0" smtClean="0"/>
          </a:p>
          <a:p>
            <a:pPr marL="514350" indent="-514350" algn="just">
              <a:buFont typeface="+mj-lt"/>
              <a:buAutoNum type="arabicPeriod"/>
            </a:pPr>
            <a:r>
              <a:rPr lang="en-US" b="1" dirty="0" smtClean="0">
                <a:solidFill>
                  <a:srgbClr val="800000"/>
                </a:solidFill>
              </a:rPr>
              <a:t>Weak </a:t>
            </a:r>
            <a:r>
              <a:rPr lang="en-US" b="1" u="sng" dirty="0" smtClean="0">
                <a:solidFill>
                  <a:srgbClr val="800000"/>
                </a:solidFill>
              </a:rPr>
              <a:t>accountability</a:t>
            </a:r>
            <a:r>
              <a:rPr lang="en-US" dirty="0" smtClean="0"/>
              <a:t>: The alliance between the ANC and COSATU/SADTU means that almost all accountability initiatives never get off the ground. (</a:t>
            </a:r>
            <a:r>
              <a:rPr lang="en-US" dirty="0" err="1" smtClean="0"/>
              <a:t>Volmink</a:t>
            </a:r>
            <a:r>
              <a:rPr lang="en-US" dirty="0" smtClean="0"/>
              <a:t> Report, ANAs, SACE)</a:t>
            </a:r>
          </a:p>
          <a:p>
            <a:pPr marL="514350" indent="-514350" algn="just">
              <a:buFont typeface="+mj-lt"/>
              <a:buAutoNum type="arabicPeriod"/>
            </a:pPr>
            <a:endParaRPr lang="en-US" dirty="0" smtClean="0"/>
          </a:p>
          <a:p>
            <a:pPr marL="514350" indent="-514350" algn="just">
              <a:buFont typeface="+mj-lt"/>
              <a:buAutoNum type="arabicPeriod"/>
            </a:pPr>
            <a:r>
              <a:rPr lang="en-US" b="1" dirty="0" smtClean="0">
                <a:solidFill>
                  <a:srgbClr val="800000"/>
                </a:solidFill>
              </a:rPr>
              <a:t>Low </a:t>
            </a:r>
            <a:r>
              <a:rPr lang="en-US" b="1" u="sng" dirty="0" smtClean="0">
                <a:solidFill>
                  <a:srgbClr val="800000"/>
                </a:solidFill>
              </a:rPr>
              <a:t>capacity</a:t>
            </a:r>
            <a:r>
              <a:rPr lang="en-US" dirty="0" smtClean="0"/>
              <a:t>: Most teachers in quintiles 1-4 do not know enough about their subjects (content knowledge) or how to teach them (pedagogy) meaning that students rarely grasp the content either. </a:t>
            </a:r>
            <a:endParaRPr lang="en-US" dirty="0"/>
          </a:p>
        </p:txBody>
      </p:sp>
    </p:spTree>
    <p:extLst>
      <p:ext uri="{BB962C8B-B14F-4D97-AF65-F5344CB8AC3E}">
        <p14:creationId xmlns:p14="http://schemas.microsoft.com/office/powerpoint/2010/main" val="395609642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6-05-23 at 9.39.44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08100"/>
            <a:ext cx="9144000" cy="4224584"/>
          </a:xfrm>
          <a:prstGeom prst="rect">
            <a:avLst/>
          </a:prstGeom>
        </p:spPr>
      </p:pic>
      <p:sp>
        <p:nvSpPr>
          <p:cNvPr id="3" name="Title 7"/>
          <p:cNvSpPr>
            <a:spLocks noGrp="1"/>
          </p:cNvSpPr>
          <p:nvPr>
            <p:ph type="title"/>
          </p:nvPr>
        </p:nvSpPr>
        <p:spPr>
          <a:xfrm>
            <a:off x="457200" y="6828"/>
            <a:ext cx="8229600" cy="1143000"/>
          </a:xfrm>
        </p:spPr>
        <p:txBody>
          <a:bodyPr>
            <a:normAutofit fontScale="90000"/>
          </a:bodyPr>
          <a:lstStyle/>
          <a:p>
            <a:r>
              <a:rPr lang="en-US" b="1" dirty="0" smtClean="0">
                <a:solidFill>
                  <a:prstClr val="black">
                    <a:lumMod val="75000"/>
                    <a:lumOff val="25000"/>
                  </a:prstClr>
                </a:solidFill>
                <a:cs typeface="Calibri"/>
              </a:rPr>
              <a:t>Finding innovative ways to address class sizes?</a:t>
            </a:r>
            <a:endParaRPr lang="en-US" dirty="0"/>
          </a:p>
        </p:txBody>
      </p:sp>
    </p:spTree>
    <p:extLst>
      <p:ext uri="{BB962C8B-B14F-4D97-AF65-F5344CB8AC3E}">
        <p14:creationId xmlns:p14="http://schemas.microsoft.com/office/powerpoint/2010/main" val="78205886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rgbClr val="FF0000"/>
                </a:solidFill>
              </a:rPr>
              <a:t>The importance of rigorous evaluation</a:t>
            </a:r>
          </a:p>
        </p:txBody>
      </p:sp>
      <p:pic>
        <p:nvPicPr>
          <p:cNvPr id="2052" name="Picture 4" descr="Image result for EVALU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31731" y="5257800"/>
            <a:ext cx="2714625" cy="1600200"/>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txBox="1">
            <a:spLocks/>
          </p:cNvSpPr>
          <p:nvPr/>
        </p:nvSpPr>
        <p:spPr>
          <a:xfrm>
            <a:off x="628650" y="1915121"/>
            <a:ext cx="3533775" cy="2898180"/>
          </a:xfrm>
          <a:prstGeom prst="rect">
            <a:avLst/>
          </a:prstGeom>
          <a:solidFill>
            <a:srgbClr val="FF3399"/>
          </a:solidFill>
        </p:spPr>
        <p:txBody>
          <a:bodyPr vert="horz" lIns="457200" tIns="45720" rIns="45720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2000" b="1" dirty="0">
              <a:solidFill>
                <a:schemeClr val="bg1"/>
              </a:solidFill>
            </a:endParaRPr>
          </a:p>
          <a:p>
            <a:pPr algn="ctr"/>
            <a:r>
              <a:rPr lang="en-US" sz="3200" b="1" dirty="0">
                <a:solidFill>
                  <a:schemeClr val="bg1"/>
                </a:solidFill>
              </a:rPr>
              <a:t>In the absence of a rigorous independent evaluation, how can we reliably know if an intervention is working or not?</a:t>
            </a:r>
            <a:endParaRPr lang="en-US" sz="1400" dirty="0">
              <a:solidFill>
                <a:schemeClr val="bg1"/>
              </a:solidFill>
            </a:endParaRPr>
          </a:p>
          <a:p>
            <a:pPr lvl="1"/>
            <a:endParaRPr lang="en-US" sz="2000" b="1" dirty="0"/>
          </a:p>
        </p:txBody>
      </p:sp>
      <p:sp>
        <p:nvSpPr>
          <p:cNvPr id="11" name="Title 1"/>
          <p:cNvSpPr txBox="1">
            <a:spLocks/>
          </p:cNvSpPr>
          <p:nvPr/>
        </p:nvSpPr>
        <p:spPr>
          <a:xfrm>
            <a:off x="4572000" y="1915121"/>
            <a:ext cx="3533775" cy="2898180"/>
          </a:xfrm>
          <a:prstGeom prst="rect">
            <a:avLst/>
          </a:prstGeom>
          <a:solidFill>
            <a:srgbClr val="FFF203"/>
          </a:solidFill>
        </p:spPr>
        <p:txBody>
          <a:bodyPr vert="horz" lIns="457200" tIns="45720" rIns="45720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3200" b="1" dirty="0">
              <a:solidFill>
                <a:schemeClr val="bg1"/>
              </a:solidFill>
            </a:endParaRPr>
          </a:p>
          <a:p>
            <a:pPr algn="ctr"/>
            <a:r>
              <a:rPr lang="en-US" sz="3200" b="1" dirty="0"/>
              <a:t>As a rule of thumb NGOs &amp; interventions should allocate 5-10% of their overall budget for evaluation.</a:t>
            </a:r>
          </a:p>
          <a:p>
            <a:pPr lvl="1"/>
            <a:endParaRPr lang="en-US" sz="2000" b="1" dirty="0"/>
          </a:p>
        </p:txBody>
      </p:sp>
    </p:spTree>
    <p:extLst>
      <p:ext uri="{BB962C8B-B14F-4D97-AF65-F5344CB8AC3E}">
        <p14:creationId xmlns:p14="http://schemas.microsoft.com/office/powerpoint/2010/main" val="188074183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55576" y="2564904"/>
            <a:ext cx="7772400" cy="2376264"/>
          </a:xfrm>
        </p:spPr>
        <p:txBody>
          <a:bodyPr>
            <a:normAutofit fontScale="90000"/>
          </a:bodyPr>
          <a:lstStyle/>
          <a:p>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200" dirty="0" smtClean="0"/>
              <a:t/>
            </a:r>
            <a:br>
              <a:rPr lang="en-US" sz="3200" dirty="0" smtClean="0"/>
            </a:br>
            <a:r>
              <a:rPr lang="en-US" sz="2800" dirty="0" smtClean="0"/>
              <a:t>Lessons for Interventions Design and Policy</a:t>
            </a:r>
            <a:r>
              <a:rPr lang="en-US" sz="3600" dirty="0" smtClean="0"/>
              <a:t/>
            </a:r>
            <a:br>
              <a:rPr lang="en-US" sz="3600" dirty="0" smtClean="0"/>
            </a:br>
            <a:r>
              <a:rPr lang="en-US" sz="2800" dirty="0" smtClean="0">
                <a:solidFill>
                  <a:schemeClr val="tx1">
                    <a:lumMod val="75000"/>
                    <a:lumOff val="25000"/>
                  </a:schemeClr>
                </a:solidFill>
              </a:rPr>
              <a:t>24 February 2017</a:t>
            </a:r>
            <a:r>
              <a:rPr lang="en-US" sz="2800" dirty="0">
                <a:solidFill>
                  <a:schemeClr val="tx1">
                    <a:lumMod val="75000"/>
                    <a:lumOff val="25000"/>
                  </a:schemeClr>
                </a:solidFill>
              </a:rPr>
              <a:t/>
            </a:r>
            <a:br>
              <a:rPr lang="en-US" sz="2800" dirty="0">
                <a:solidFill>
                  <a:schemeClr val="tx1">
                    <a:lumMod val="75000"/>
                    <a:lumOff val="25000"/>
                  </a:schemeClr>
                </a:solidFill>
              </a:rPr>
            </a:br>
            <a:r>
              <a:rPr lang="en-US" sz="2800" dirty="0">
                <a:solidFill>
                  <a:schemeClr val="tx1">
                    <a:lumMod val="75000"/>
                    <a:lumOff val="25000"/>
                  </a:schemeClr>
                </a:solidFill>
              </a:rPr>
              <a:t>Presentation to </a:t>
            </a:r>
            <a:r>
              <a:rPr lang="en-US" sz="2800" dirty="0" smtClean="0">
                <a:solidFill>
                  <a:schemeClr val="tx1">
                    <a:lumMod val="75000"/>
                    <a:lumOff val="25000"/>
                  </a:schemeClr>
                </a:solidFill>
              </a:rPr>
              <a:t>AGOFE</a:t>
            </a:r>
            <a:br>
              <a:rPr lang="en-US" sz="2800" dirty="0" smtClean="0">
                <a:solidFill>
                  <a:schemeClr val="tx1">
                    <a:lumMod val="75000"/>
                    <a:lumOff val="25000"/>
                  </a:schemeClr>
                </a:solidFill>
              </a:rPr>
            </a:br>
            <a:r>
              <a:rPr lang="en-US" dirty="0" smtClean="0"/>
              <a:t/>
            </a:r>
            <a:br>
              <a:rPr lang="en-US" dirty="0" smtClean="0"/>
            </a:br>
            <a:r>
              <a:rPr lang="en-US" dirty="0" smtClean="0"/>
              <a:t> </a:t>
            </a:r>
            <a:br>
              <a:rPr lang="en-US" dirty="0" smtClean="0"/>
            </a:br>
            <a:r>
              <a:rPr lang="en-US" dirty="0" smtClean="0"/>
              <a:t/>
            </a:r>
            <a:br>
              <a:rPr lang="en-US" dirty="0" smtClean="0"/>
            </a:br>
            <a:r>
              <a:rPr lang="en-ZA" dirty="0" smtClean="0"/>
              <a:t/>
            </a:r>
            <a:br>
              <a:rPr lang="en-ZA" dirty="0" smtClean="0"/>
            </a:br>
            <a:r>
              <a:rPr lang="en-ZA" dirty="0" smtClean="0"/>
              <a:t/>
            </a:r>
            <a:br>
              <a:rPr lang="en-ZA" dirty="0" smtClean="0"/>
            </a:br>
            <a:r>
              <a:rPr lang="en-ZA" dirty="0" smtClean="0"/>
              <a:t/>
            </a:r>
            <a:br>
              <a:rPr lang="en-ZA" dirty="0" smtClean="0"/>
            </a:br>
            <a:endParaRPr lang="en-ZA" dirty="0"/>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2411760" y="1484784"/>
            <a:ext cx="4464496" cy="2592288"/>
          </a:xfrm>
          <a:prstGeom prst="rect">
            <a:avLst/>
          </a:prstGeom>
          <a:noFill/>
          <a:ln>
            <a:noFill/>
          </a:ln>
          <a:extLst>
            <a:ext uri="{FAA26D3D-D897-4be2-8F04-BA451C77F1D7}">
              <ma14:placeholderFlag xmlns:ma14="http://schemas.microsoft.com/office/mac/drawingml/2011/main"/>
            </a:ext>
          </a:extLst>
        </p:spPr>
      </p:pic>
      <p:pic>
        <p:nvPicPr>
          <p:cNvPr id="3" name="Picture 2" descr="Screen Shot 2017-03-06 at 12.20.30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0871" y="446741"/>
            <a:ext cx="8125012" cy="6090226"/>
          </a:xfrm>
          <a:prstGeom prst="rect">
            <a:avLst/>
          </a:prstGeom>
        </p:spPr>
      </p:pic>
    </p:spTree>
    <p:extLst>
      <p:ext uri="{BB962C8B-B14F-4D97-AF65-F5344CB8AC3E}">
        <p14:creationId xmlns:p14="http://schemas.microsoft.com/office/powerpoint/2010/main" val="2497492105"/>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Randomised</a:t>
            </a:r>
            <a:r>
              <a:rPr lang="en-US" dirty="0" smtClean="0"/>
              <a:t> control trial</a:t>
            </a:r>
            <a:endParaRPr lang="en-US" dirty="0"/>
          </a:p>
        </p:txBody>
      </p:sp>
      <p:pic>
        <p:nvPicPr>
          <p:cNvPr id="4" name="Picture 3"/>
          <p:cNvPicPr>
            <a:picLocks noChangeAspect="1"/>
          </p:cNvPicPr>
          <p:nvPr/>
        </p:nvPicPr>
        <p:blipFill>
          <a:blip r:embed="rId2"/>
          <a:stretch>
            <a:fillRect/>
          </a:stretch>
        </p:blipFill>
        <p:spPr>
          <a:xfrm>
            <a:off x="457200" y="1655691"/>
            <a:ext cx="8053294" cy="4903485"/>
          </a:xfrm>
          <a:prstGeom prst="rect">
            <a:avLst/>
          </a:prstGeom>
        </p:spPr>
      </p:pic>
    </p:spTree>
    <p:extLst>
      <p:ext uri="{BB962C8B-B14F-4D97-AF65-F5344CB8AC3E}">
        <p14:creationId xmlns:p14="http://schemas.microsoft.com/office/powerpoint/2010/main" val="34975477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basic-education.gif"/>
          <p:cNvPicPr>
            <a:picLocks noChangeAspect="1"/>
          </p:cNvPicPr>
          <p:nvPr/>
        </p:nvPicPr>
        <p:blipFill>
          <a:blip r:embed="rId2" cstate="print"/>
          <a:stretch>
            <a:fillRect/>
          </a:stretch>
        </p:blipFill>
        <p:spPr>
          <a:xfrm>
            <a:off x="0" y="5924550"/>
            <a:ext cx="2590800" cy="933450"/>
          </a:xfrm>
          <a:prstGeom prst="rect">
            <a:avLst/>
          </a:prstGeom>
        </p:spPr>
      </p:pic>
      <p:sp>
        <p:nvSpPr>
          <p:cNvPr id="2" name="Title 1"/>
          <p:cNvSpPr>
            <a:spLocks noGrp="1"/>
          </p:cNvSpPr>
          <p:nvPr>
            <p:ph type="title"/>
          </p:nvPr>
        </p:nvSpPr>
        <p:spPr>
          <a:xfrm>
            <a:off x="428596" y="0"/>
            <a:ext cx="8229600" cy="1000108"/>
          </a:xfrm>
        </p:spPr>
        <p:txBody>
          <a:bodyPr>
            <a:noAutofit/>
          </a:bodyPr>
          <a:lstStyle/>
          <a:p>
            <a:r>
              <a:rPr lang="en-ZA" sz="4000" dirty="0" smtClean="0"/>
              <a:t>Description of Interventions</a:t>
            </a:r>
            <a:endParaRPr lang="en-ZA" sz="4000" dirty="0">
              <a:solidFill>
                <a:schemeClr val="tx1">
                  <a:lumMod val="50000"/>
                  <a:lumOff val="50000"/>
                </a:schemeClr>
              </a:solidFill>
            </a:endParaRPr>
          </a:p>
        </p:txBody>
      </p:sp>
      <p:sp>
        <p:nvSpPr>
          <p:cNvPr id="5" name="Slide Number Placeholder 4"/>
          <p:cNvSpPr>
            <a:spLocks noGrp="1"/>
          </p:cNvSpPr>
          <p:nvPr>
            <p:ph type="sldNum" sz="quarter" idx="4294967295"/>
          </p:nvPr>
        </p:nvSpPr>
        <p:spPr>
          <a:xfrm>
            <a:off x="6553200" y="6356350"/>
            <a:ext cx="2133600" cy="365125"/>
          </a:xfrm>
          <a:prstGeom prst="rect">
            <a:avLst/>
          </a:prstGeom>
        </p:spPr>
        <p:txBody>
          <a:bodyPr/>
          <a:lstStyle/>
          <a:p>
            <a:fld id="{BD417E48-BE45-4C3D-B8CC-B24F6E03BD28}" type="slidenum">
              <a:rPr lang="en-ZA" smtClean="0">
                <a:solidFill>
                  <a:prstClr val="black">
                    <a:tint val="75000"/>
                  </a:prstClr>
                </a:solidFill>
              </a:rPr>
              <a:pPr/>
              <a:t>24</a:t>
            </a:fld>
            <a:endParaRPr lang="en-ZA">
              <a:solidFill>
                <a:prstClr val="black">
                  <a:tint val="75000"/>
                </a:prstClr>
              </a:solidFill>
            </a:endParaRPr>
          </a:p>
        </p:txBody>
      </p:sp>
      <p:pic>
        <p:nvPicPr>
          <p:cNvPr id="1026" name="Picture 2"/>
          <p:cNvPicPr>
            <a:picLocks noChangeAspect="1" noChangeArrowheads="1"/>
          </p:cNvPicPr>
          <p:nvPr/>
        </p:nvPicPr>
        <p:blipFill>
          <a:blip r:embed="rId3" cstate="print"/>
          <a:srcRect/>
          <a:stretch>
            <a:fillRect/>
          </a:stretch>
        </p:blipFill>
        <p:spPr bwMode="auto">
          <a:xfrm>
            <a:off x="539552" y="1916832"/>
            <a:ext cx="8182143" cy="1789162"/>
          </a:xfrm>
          <a:prstGeom prst="rect">
            <a:avLst/>
          </a:prstGeom>
          <a:noFill/>
          <a:ln w="9525">
            <a:noFill/>
            <a:miter lim="800000"/>
            <a:headEnd/>
            <a:tailEnd/>
          </a:ln>
        </p:spPr>
      </p:pic>
    </p:spTree>
    <p:extLst>
      <p:ext uri="{BB962C8B-B14F-4D97-AF65-F5344CB8AC3E}">
        <p14:creationId xmlns:p14="http://schemas.microsoft.com/office/powerpoint/2010/main" val="2448830206"/>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basic-education.gif"/>
          <p:cNvPicPr>
            <a:picLocks noChangeAspect="1"/>
          </p:cNvPicPr>
          <p:nvPr/>
        </p:nvPicPr>
        <p:blipFill>
          <a:blip r:embed="rId2" cstate="print"/>
          <a:stretch>
            <a:fillRect/>
          </a:stretch>
        </p:blipFill>
        <p:spPr>
          <a:xfrm>
            <a:off x="0" y="5924550"/>
            <a:ext cx="2590800" cy="933450"/>
          </a:xfrm>
          <a:prstGeom prst="rect">
            <a:avLst/>
          </a:prstGeom>
        </p:spPr>
      </p:pic>
      <p:sp>
        <p:nvSpPr>
          <p:cNvPr id="2" name="Title 1"/>
          <p:cNvSpPr>
            <a:spLocks noGrp="1"/>
          </p:cNvSpPr>
          <p:nvPr>
            <p:ph type="title"/>
          </p:nvPr>
        </p:nvSpPr>
        <p:spPr>
          <a:xfrm>
            <a:off x="428596" y="0"/>
            <a:ext cx="8229600" cy="1000108"/>
          </a:xfrm>
        </p:spPr>
        <p:txBody>
          <a:bodyPr>
            <a:noAutofit/>
          </a:bodyPr>
          <a:lstStyle/>
          <a:p>
            <a:r>
              <a:rPr lang="en-ZA" sz="4000" dirty="0" smtClean="0"/>
              <a:t>Description of Interventions</a:t>
            </a:r>
            <a:endParaRPr lang="en-ZA" sz="4000" dirty="0">
              <a:solidFill>
                <a:schemeClr val="tx1">
                  <a:lumMod val="50000"/>
                  <a:lumOff val="50000"/>
                </a:schemeClr>
              </a:solidFill>
            </a:endParaRPr>
          </a:p>
        </p:txBody>
      </p:sp>
      <p:sp>
        <p:nvSpPr>
          <p:cNvPr id="5" name="Slide Number Placeholder 4"/>
          <p:cNvSpPr>
            <a:spLocks noGrp="1"/>
          </p:cNvSpPr>
          <p:nvPr>
            <p:ph type="sldNum" sz="quarter" idx="4294967295"/>
          </p:nvPr>
        </p:nvSpPr>
        <p:spPr>
          <a:xfrm>
            <a:off x="6553200" y="6356350"/>
            <a:ext cx="2133600" cy="365125"/>
          </a:xfrm>
          <a:prstGeom prst="rect">
            <a:avLst/>
          </a:prstGeom>
        </p:spPr>
        <p:txBody>
          <a:bodyPr/>
          <a:lstStyle/>
          <a:p>
            <a:fld id="{BD417E48-BE45-4C3D-B8CC-B24F6E03BD28}" type="slidenum">
              <a:rPr lang="en-ZA" smtClean="0">
                <a:solidFill>
                  <a:prstClr val="black">
                    <a:tint val="75000"/>
                  </a:prstClr>
                </a:solidFill>
              </a:rPr>
              <a:pPr/>
              <a:t>25</a:t>
            </a:fld>
            <a:endParaRPr lang="en-ZA">
              <a:solidFill>
                <a:prstClr val="black">
                  <a:tint val="75000"/>
                </a:prstClr>
              </a:solidFill>
            </a:endParaRPr>
          </a:p>
        </p:txBody>
      </p:sp>
      <p:pic>
        <p:nvPicPr>
          <p:cNvPr id="1026" name="Picture 2"/>
          <p:cNvPicPr>
            <a:picLocks noChangeAspect="1" noChangeArrowheads="1"/>
          </p:cNvPicPr>
          <p:nvPr/>
        </p:nvPicPr>
        <p:blipFill>
          <a:blip r:embed="rId3" cstate="print"/>
          <a:srcRect/>
          <a:stretch>
            <a:fillRect/>
          </a:stretch>
        </p:blipFill>
        <p:spPr bwMode="auto">
          <a:xfrm>
            <a:off x="539552" y="1916832"/>
            <a:ext cx="8182143" cy="1789162"/>
          </a:xfrm>
          <a:prstGeom prst="rect">
            <a:avLst/>
          </a:prstGeom>
          <a:noFill/>
          <a:ln w="9525">
            <a:noFill/>
            <a:miter lim="800000"/>
            <a:headEnd/>
            <a:tailEnd/>
          </a:ln>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90801" y="3684166"/>
            <a:ext cx="6085656" cy="24374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251520" y="4509120"/>
            <a:ext cx="2160240" cy="954107"/>
          </a:xfrm>
          <a:prstGeom prst="rect">
            <a:avLst/>
          </a:prstGeom>
          <a:solidFill>
            <a:schemeClr val="accent2"/>
          </a:solidFill>
        </p:spPr>
        <p:txBody>
          <a:bodyPr wrap="square" rtlCol="0">
            <a:spAutoFit/>
          </a:bodyPr>
          <a:lstStyle/>
          <a:p>
            <a:pPr algn="ctr"/>
            <a:r>
              <a:rPr lang="en-ZA" sz="2800" dirty="0" smtClean="0">
                <a:solidFill>
                  <a:prstClr val="white"/>
                </a:solidFill>
              </a:rPr>
              <a:t>Per learner costs</a:t>
            </a:r>
            <a:endParaRPr lang="en-ZA" sz="2800" dirty="0">
              <a:solidFill>
                <a:prstClr val="white"/>
              </a:solidFill>
            </a:endParaRPr>
          </a:p>
        </p:txBody>
      </p:sp>
      <p:sp>
        <p:nvSpPr>
          <p:cNvPr id="7" name="TextBox 6"/>
          <p:cNvSpPr txBox="1"/>
          <p:nvPr/>
        </p:nvSpPr>
        <p:spPr>
          <a:xfrm>
            <a:off x="2934307" y="6110568"/>
            <a:ext cx="5526125" cy="707886"/>
          </a:xfrm>
          <a:prstGeom prst="rect">
            <a:avLst/>
          </a:prstGeom>
          <a:solidFill>
            <a:schemeClr val="accent2"/>
          </a:solidFill>
        </p:spPr>
        <p:txBody>
          <a:bodyPr wrap="square" rtlCol="0">
            <a:spAutoFit/>
          </a:bodyPr>
          <a:lstStyle/>
          <a:p>
            <a:r>
              <a:rPr lang="en-ZA" sz="2000" dirty="0" smtClean="0">
                <a:solidFill>
                  <a:prstClr val="white"/>
                </a:solidFill>
              </a:rPr>
              <a:t>Triple cocktail: Expensive for national roll-out, but R7m – R8m for one grade in 100 priority schools.</a:t>
            </a:r>
            <a:endParaRPr lang="en-ZA" sz="2000" dirty="0">
              <a:solidFill>
                <a:prstClr val="white"/>
              </a:solidFill>
            </a:endParaRPr>
          </a:p>
        </p:txBody>
      </p:sp>
    </p:spTree>
    <p:extLst>
      <p:ext uri="{BB962C8B-B14F-4D97-AF65-F5344CB8AC3E}">
        <p14:creationId xmlns:p14="http://schemas.microsoft.com/office/powerpoint/2010/main" val="114215005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 calcmode="lin" valueType="num">
                                      <p:cBhvr additive="base">
                                        <p:cTn id="7" dur="500" fill="hold"/>
                                        <p:tgtEl>
                                          <p:spTgt spid="1027"/>
                                        </p:tgtEl>
                                        <p:attrNameLst>
                                          <p:attrName>ppt_x</p:attrName>
                                        </p:attrNameLst>
                                      </p:cBhvr>
                                      <p:tavLst>
                                        <p:tav tm="0">
                                          <p:val>
                                            <p:strVal val="#ppt_x"/>
                                          </p:val>
                                        </p:tav>
                                        <p:tav tm="100000">
                                          <p:val>
                                            <p:strVal val="#ppt_x"/>
                                          </p:val>
                                        </p:tav>
                                      </p:tavLst>
                                    </p:anim>
                                    <p:anim calcmode="lin" valueType="num">
                                      <p:cBhvr additive="base">
                                        <p:cTn id="8" dur="500" fill="hold"/>
                                        <p:tgtEl>
                                          <p:spTgt spid="102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down)">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EGRS 2</a:t>
            </a:r>
            <a:endParaRPr lang="en-ZA"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7504" y="2780928"/>
            <a:ext cx="8930681" cy="13768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5776" y="5546526"/>
            <a:ext cx="4012801" cy="12470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0060932"/>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FF00"/>
          </a:solidFill>
        </p:spPr>
        <p:txBody>
          <a:bodyPr>
            <a:normAutofit/>
          </a:bodyPr>
          <a:lstStyle/>
          <a:p>
            <a:r>
              <a:rPr lang="en-US" sz="3600" dirty="0" smtClean="0"/>
              <a:t>Complex language dynamics in SA</a:t>
            </a:r>
            <a:r>
              <a:rPr lang="en-US" dirty="0" smtClean="0"/>
              <a:t/>
            </a:r>
            <a:br>
              <a:rPr lang="en-US" dirty="0" smtClean="0"/>
            </a:br>
            <a:r>
              <a:rPr lang="en-US" sz="2200" i="1" dirty="0" smtClean="0"/>
              <a:t>ANA 2013 Language of Assessment</a:t>
            </a:r>
            <a:endParaRPr lang="en-US" sz="2200" i="1" dirty="0"/>
          </a:p>
        </p:txBody>
      </p:sp>
      <p:graphicFrame>
        <p:nvGraphicFramePr>
          <p:cNvPr id="4" name="Chart 3"/>
          <p:cNvGraphicFramePr/>
          <p:nvPr>
            <p:extLst>
              <p:ext uri="{D42A27DB-BD31-4B8C-83A1-F6EECF244321}">
                <p14:modId xmlns:p14="http://schemas.microsoft.com/office/powerpoint/2010/main" val="3661924905"/>
              </p:ext>
            </p:extLst>
          </p:nvPr>
        </p:nvGraphicFramePr>
        <p:xfrm>
          <a:off x="457200" y="1727584"/>
          <a:ext cx="8229600" cy="446199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27548999"/>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Group 89"/>
          <p:cNvGrpSpPr>
            <a:grpSpLocks/>
          </p:cNvGrpSpPr>
          <p:nvPr/>
        </p:nvGrpSpPr>
        <p:grpSpPr bwMode="auto">
          <a:xfrm>
            <a:off x="1274763" y="415925"/>
            <a:ext cx="2576512" cy="6230938"/>
            <a:chOff x="56286" y="168437"/>
            <a:chExt cx="2576098" cy="6436236"/>
          </a:xfrm>
        </p:grpSpPr>
        <p:grpSp>
          <p:nvGrpSpPr>
            <p:cNvPr id="52282" name="Group 88"/>
            <p:cNvGrpSpPr>
              <a:grpSpLocks/>
            </p:cNvGrpSpPr>
            <p:nvPr/>
          </p:nvGrpSpPr>
          <p:grpSpPr bwMode="auto">
            <a:xfrm>
              <a:off x="56286" y="168437"/>
              <a:ext cx="2576098" cy="6436236"/>
              <a:chOff x="56286" y="168437"/>
              <a:chExt cx="2576098" cy="6436237"/>
            </a:xfrm>
          </p:grpSpPr>
          <p:sp>
            <p:nvSpPr>
              <p:cNvPr id="69" name="Rectangle 68"/>
              <p:cNvSpPr/>
              <p:nvPr/>
            </p:nvSpPr>
            <p:spPr>
              <a:xfrm>
                <a:off x="56286" y="168437"/>
                <a:ext cx="2576098" cy="64362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graphicFrame>
            <p:nvGraphicFramePr>
              <p:cNvPr id="70" name="Diagram 69"/>
              <p:cNvGraphicFramePr/>
              <p:nvPr/>
            </p:nvGraphicFramePr>
            <p:xfrm>
              <a:off x="251520" y="547201"/>
              <a:ext cx="2232248" cy="58921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sp>
          <p:nvSpPr>
            <p:cNvPr id="68" name="TextBox 67"/>
            <p:cNvSpPr txBox="1"/>
            <p:nvPr/>
          </p:nvSpPr>
          <p:spPr>
            <a:xfrm>
              <a:off x="611822" y="188115"/>
              <a:ext cx="1584070" cy="370596"/>
            </a:xfrm>
            <a:prstGeom prst="rect">
              <a:avLst/>
            </a:prstGeom>
            <a:solidFill>
              <a:schemeClr val="bg1">
                <a:lumMod val="85000"/>
              </a:schemeClr>
            </a:solidFill>
          </p:spPr>
          <p:txBody>
            <a:bodyPr>
              <a:spAutoFit/>
            </a:bodyPr>
            <a:lstStyle/>
            <a:p>
              <a:pPr>
                <a:defRPr/>
              </a:pPr>
              <a:r>
                <a:rPr lang="en-ZA" b="1">
                  <a:latin typeface="Calibri" pitchFamily="34" charset="0"/>
                  <a:ea typeface="+mn-ea"/>
                  <a:cs typeface="Arial" pitchFamily="34" charset="0"/>
                </a:rPr>
                <a:t>Labour Market</a:t>
              </a:r>
            </a:p>
          </p:txBody>
        </p:sp>
      </p:grpSp>
      <p:grpSp>
        <p:nvGrpSpPr>
          <p:cNvPr id="2" name="Group 106"/>
          <p:cNvGrpSpPr/>
          <p:nvPr/>
        </p:nvGrpSpPr>
        <p:grpSpPr>
          <a:xfrm rot="16200000">
            <a:off x="1013269" y="3355710"/>
            <a:ext cx="6186690" cy="306778"/>
            <a:chOff x="918450" y="2901113"/>
            <a:chExt cx="6186690" cy="960838"/>
          </a:xfrm>
          <a:solidFill>
            <a:schemeClr val="bg1">
              <a:lumMod val="65000"/>
            </a:schemeClr>
          </a:solidFill>
        </p:grpSpPr>
        <p:sp>
          <p:nvSpPr>
            <p:cNvPr id="108" name="Freeform 107"/>
            <p:cNvSpPr/>
            <p:nvPr/>
          </p:nvSpPr>
          <p:spPr>
            <a:xfrm>
              <a:off x="918450" y="2901116"/>
              <a:ext cx="1430464" cy="960835"/>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Attainment</a:t>
              </a:r>
            </a:p>
          </p:txBody>
        </p:sp>
        <p:sp>
          <p:nvSpPr>
            <p:cNvPr id="110" name="Freeform 109"/>
            <p:cNvSpPr/>
            <p:nvPr/>
          </p:nvSpPr>
          <p:spPr>
            <a:xfrm>
              <a:off x="3261803" y="2901113"/>
              <a:ext cx="1601390" cy="960834"/>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Quality</a:t>
              </a:r>
            </a:p>
          </p:txBody>
        </p:sp>
        <p:sp>
          <p:nvSpPr>
            <p:cNvPr id="112" name="Freeform 111"/>
            <p:cNvSpPr/>
            <p:nvPr/>
          </p:nvSpPr>
          <p:spPr>
            <a:xfrm>
              <a:off x="5503750" y="2901113"/>
              <a:ext cx="1601390" cy="960834"/>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Type</a:t>
              </a:r>
            </a:p>
          </p:txBody>
        </p:sp>
      </p:grpSp>
      <p:sp>
        <p:nvSpPr>
          <p:cNvPr id="52227"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AFC05584-57C1-D743-8F71-2FEE7AA47BA2}" type="slidenum">
              <a:rPr lang="en-ZA" sz="1200">
                <a:solidFill>
                  <a:srgbClr val="898989"/>
                </a:solidFill>
                <a:ea typeface="MS PGothic" charset="0"/>
                <a:cs typeface="MS PGothic" charset="0"/>
              </a:rPr>
              <a:pPr eaLnBrk="1" hangingPunct="1"/>
              <a:t>28</a:t>
            </a:fld>
            <a:endParaRPr lang="en-ZA" sz="1200">
              <a:solidFill>
                <a:srgbClr val="898989"/>
              </a:solidFill>
              <a:ea typeface="MS PGothic" charset="0"/>
              <a:cs typeface="MS PGothic" charset="0"/>
            </a:endParaRPr>
          </a:p>
        </p:txBody>
      </p:sp>
      <p:sp>
        <p:nvSpPr>
          <p:cNvPr id="54" name="Rectangle 53"/>
          <p:cNvSpPr/>
          <p:nvPr/>
        </p:nvSpPr>
        <p:spPr>
          <a:xfrm>
            <a:off x="6135688" y="857250"/>
            <a:ext cx="2735262" cy="173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grpSp>
        <p:nvGrpSpPr>
          <p:cNvPr id="3" name="Group 117"/>
          <p:cNvGrpSpPr>
            <a:grpSpLocks/>
          </p:cNvGrpSpPr>
          <p:nvPr/>
        </p:nvGrpSpPr>
        <p:grpSpPr bwMode="auto">
          <a:xfrm>
            <a:off x="7229475" y="855663"/>
            <a:ext cx="1474788" cy="1400175"/>
            <a:chOff x="7229077" y="856066"/>
            <a:chExt cx="1475600" cy="1399948"/>
          </a:xfrm>
        </p:grpSpPr>
        <p:sp>
          <p:nvSpPr>
            <p:cNvPr id="13" name="Freeform 12"/>
            <p:cNvSpPr/>
            <p:nvPr/>
          </p:nvSpPr>
          <p:spPr>
            <a:xfrm rot="18252152">
              <a:off x="7391481" y="1046125"/>
              <a:ext cx="1093610" cy="1151572"/>
            </a:xfrm>
            <a:custGeom>
              <a:avLst/>
              <a:gdLst>
                <a:gd name="connsiteX0" fmla="*/ 1766901 w 2489279"/>
                <a:gd name="connsiteY0" fmla="*/ 396887 h 2489279"/>
                <a:gd name="connsiteX1" fmla="*/ 1960527 w 2489279"/>
                <a:gd name="connsiteY1" fmla="*/ 234406 h 2489279"/>
                <a:gd name="connsiteX2" fmla="*/ 2115212 w 2489279"/>
                <a:gd name="connsiteY2" fmla="*/ 364203 h 2489279"/>
                <a:gd name="connsiteX3" fmla="*/ 1988823 w 2489279"/>
                <a:gd name="connsiteY3" fmla="*/ 583102 h 2489279"/>
                <a:gd name="connsiteX4" fmla="*/ 2189640 w 2489279"/>
                <a:gd name="connsiteY4" fmla="*/ 930927 h 2489279"/>
                <a:gd name="connsiteX5" fmla="*/ 2442407 w 2489279"/>
                <a:gd name="connsiteY5" fmla="*/ 930920 h 2489279"/>
                <a:gd name="connsiteX6" fmla="*/ 2477471 w 2489279"/>
                <a:gd name="connsiteY6" fmla="*/ 1129779 h 2489279"/>
                <a:gd name="connsiteX7" fmla="*/ 2239946 w 2489279"/>
                <a:gd name="connsiteY7" fmla="*/ 1216224 h 2489279"/>
                <a:gd name="connsiteX8" fmla="*/ 2170203 w 2489279"/>
                <a:gd name="connsiteY8" fmla="*/ 1611756 h 2489279"/>
                <a:gd name="connsiteX9" fmla="*/ 2363838 w 2489279"/>
                <a:gd name="connsiteY9" fmla="*/ 1774226 h 2489279"/>
                <a:gd name="connsiteX10" fmla="*/ 2262874 w 2489279"/>
                <a:gd name="connsiteY10" fmla="*/ 1949100 h 2489279"/>
                <a:gd name="connsiteX11" fmla="*/ 2025353 w 2489279"/>
                <a:gd name="connsiteY11" fmla="*/ 1862643 h 2489279"/>
                <a:gd name="connsiteX12" fmla="*/ 1717684 w 2489279"/>
                <a:gd name="connsiteY12" fmla="*/ 2120808 h 2489279"/>
                <a:gd name="connsiteX13" fmla="*/ 1761583 w 2489279"/>
                <a:gd name="connsiteY13" fmla="*/ 2369733 h 2489279"/>
                <a:gd name="connsiteX14" fmla="*/ 1571834 w 2489279"/>
                <a:gd name="connsiteY14" fmla="*/ 2438796 h 2489279"/>
                <a:gd name="connsiteX15" fmla="*/ 1445456 w 2489279"/>
                <a:gd name="connsiteY15" fmla="*/ 2219890 h 2489279"/>
                <a:gd name="connsiteX16" fmla="*/ 1043823 w 2489279"/>
                <a:gd name="connsiteY16" fmla="*/ 2219890 h 2489279"/>
                <a:gd name="connsiteX17" fmla="*/ 917445 w 2489279"/>
                <a:gd name="connsiteY17" fmla="*/ 2438796 h 2489279"/>
                <a:gd name="connsiteX18" fmla="*/ 727696 w 2489279"/>
                <a:gd name="connsiteY18" fmla="*/ 2369733 h 2489279"/>
                <a:gd name="connsiteX19" fmla="*/ 771595 w 2489279"/>
                <a:gd name="connsiteY19" fmla="*/ 2120807 h 2489279"/>
                <a:gd name="connsiteX20" fmla="*/ 463926 w 2489279"/>
                <a:gd name="connsiteY20" fmla="*/ 1862642 h 2489279"/>
                <a:gd name="connsiteX21" fmla="*/ 226405 w 2489279"/>
                <a:gd name="connsiteY21" fmla="*/ 1949100 h 2489279"/>
                <a:gd name="connsiteX22" fmla="*/ 125441 w 2489279"/>
                <a:gd name="connsiteY22" fmla="*/ 1774226 h 2489279"/>
                <a:gd name="connsiteX23" fmla="*/ 319076 w 2489279"/>
                <a:gd name="connsiteY23" fmla="*/ 1611756 h 2489279"/>
                <a:gd name="connsiteX24" fmla="*/ 249333 w 2489279"/>
                <a:gd name="connsiteY24" fmla="*/ 1216224 h 2489279"/>
                <a:gd name="connsiteX25" fmla="*/ 11808 w 2489279"/>
                <a:gd name="connsiteY25" fmla="*/ 1129779 h 2489279"/>
                <a:gd name="connsiteX26" fmla="*/ 46872 w 2489279"/>
                <a:gd name="connsiteY26" fmla="*/ 930920 h 2489279"/>
                <a:gd name="connsiteX27" fmla="*/ 299639 w 2489279"/>
                <a:gd name="connsiteY27" fmla="*/ 930926 h 2489279"/>
                <a:gd name="connsiteX28" fmla="*/ 500456 w 2489279"/>
                <a:gd name="connsiteY28" fmla="*/ 583101 h 2489279"/>
                <a:gd name="connsiteX29" fmla="*/ 374067 w 2489279"/>
                <a:gd name="connsiteY29" fmla="*/ 364203 h 2489279"/>
                <a:gd name="connsiteX30" fmla="*/ 528752 w 2489279"/>
                <a:gd name="connsiteY30" fmla="*/ 234406 h 2489279"/>
                <a:gd name="connsiteX31" fmla="*/ 722378 w 2489279"/>
                <a:gd name="connsiteY31" fmla="*/ 396887 h 2489279"/>
                <a:gd name="connsiteX32" fmla="*/ 1099790 w 2489279"/>
                <a:gd name="connsiteY32" fmla="*/ 259520 h 2489279"/>
                <a:gd name="connsiteX33" fmla="*/ 1143676 w 2489279"/>
                <a:gd name="connsiteY33" fmla="*/ 10592 h 2489279"/>
                <a:gd name="connsiteX34" fmla="*/ 1345603 w 2489279"/>
                <a:gd name="connsiteY34" fmla="*/ 10592 h 2489279"/>
                <a:gd name="connsiteX35" fmla="*/ 1389489 w 2489279"/>
                <a:gd name="connsiteY35" fmla="*/ 259520 h 2489279"/>
                <a:gd name="connsiteX36" fmla="*/ 1766901 w 2489279"/>
                <a:gd name="connsiteY36" fmla="*/ 396887 h 24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89279" h="2489279">
                  <a:moveTo>
                    <a:pt x="1766901" y="396887"/>
                  </a:moveTo>
                  <a:lnTo>
                    <a:pt x="1960527" y="234406"/>
                  </a:lnTo>
                  <a:lnTo>
                    <a:pt x="2115212" y="364203"/>
                  </a:lnTo>
                  <a:lnTo>
                    <a:pt x="1988823" y="583102"/>
                  </a:lnTo>
                  <a:cubicBezTo>
                    <a:pt x="2078693" y="684199"/>
                    <a:pt x="2147022" y="802548"/>
                    <a:pt x="2189640" y="930927"/>
                  </a:cubicBezTo>
                  <a:lnTo>
                    <a:pt x="2442407" y="930920"/>
                  </a:lnTo>
                  <a:lnTo>
                    <a:pt x="2477471" y="1129779"/>
                  </a:lnTo>
                  <a:lnTo>
                    <a:pt x="2239946" y="1216224"/>
                  </a:lnTo>
                  <a:cubicBezTo>
                    <a:pt x="2243806" y="1351437"/>
                    <a:pt x="2220076" y="1486018"/>
                    <a:pt x="2170203" y="1611756"/>
                  </a:cubicBezTo>
                  <a:lnTo>
                    <a:pt x="2363838" y="1774226"/>
                  </a:lnTo>
                  <a:lnTo>
                    <a:pt x="2262874" y="1949100"/>
                  </a:lnTo>
                  <a:lnTo>
                    <a:pt x="2025353" y="1862643"/>
                  </a:lnTo>
                  <a:cubicBezTo>
                    <a:pt x="1941397" y="1968703"/>
                    <a:pt x="1836712" y="2056545"/>
                    <a:pt x="1717684" y="2120808"/>
                  </a:cubicBezTo>
                  <a:lnTo>
                    <a:pt x="1761583" y="2369733"/>
                  </a:lnTo>
                  <a:lnTo>
                    <a:pt x="1571834" y="2438796"/>
                  </a:lnTo>
                  <a:lnTo>
                    <a:pt x="1445456" y="2219890"/>
                  </a:lnTo>
                  <a:cubicBezTo>
                    <a:pt x="1312968" y="2247171"/>
                    <a:pt x="1176311" y="2247171"/>
                    <a:pt x="1043823" y="2219890"/>
                  </a:cubicBezTo>
                  <a:lnTo>
                    <a:pt x="917445" y="2438796"/>
                  </a:lnTo>
                  <a:lnTo>
                    <a:pt x="727696" y="2369733"/>
                  </a:lnTo>
                  <a:lnTo>
                    <a:pt x="771595" y="2120807"/>
                  </a:lnTo>
                  <a:cubicBezTo>
                    <a:pt x="652567" y="2056544"/>
                    <a:pt x="547882" y="1968702"/>
                    <a:pt x="463926" y="1862642"/>
                  </a:cubicBezTo>
                  <a:lnTo>
                    <a:pt x="226405" y="1949100"/>
                  </a:lnTo>
                  <a:lnTo>
                    <a:pt x="125441" y="1774226"/>
                  </a:lnTo>
                  <a:lnTo>
                    <a:pt x="319076" y="1611756"/>
                  </a:lnTo>
                  <a:cubicBezTo>
                    <a:pt x="269203" y="1486018"/>
                    <a:pt x="245473" y="1351437"/>
                    <a:pt x="249333" y="1216224"/>
                  </a:cubicBezTo>
                  <a:lnTo>
                    <a:pt x="11808" y="1129779"/>
                  </a:lnTo>
                  <a:lnTo>
                    <a:pt x="46872" y="930920"/>
                  </a:lnTo>
                  <a:lnTo>
                    <a:pt x="299639" y="930926"/>
                  </a:lnTo>
                  <a:cubicBezTo>
                    <a:pt x="342257" y="802548"/>
                    <a:pt x="410586" y="684199"/>
                    <a:pt x="500456" y="583101"/>
                  </a:cubicBezTo>
                  <a:lnTo>
                    <a:pt x="374067" y="364203"/>
                  </a:lnTo>
                  <a:lnTo>
                    <a:pt x="528752" y="234406"/>
                  </a:lnTo>
                  <a:lnTo>
                    <a:pt x="722378" y="396887"/>
                  </a:lnTo>
                  <a:cubicBezTo>
                    <a:pt x="837545" y="325938"/>
                    <a:pt x="965961" y="279198"/>
                    <a:pt x="1099790" y="259520"/>
                  </a:cubicBezTo>
                  <a:lnTo>
                    <a:pt x="1143676" y="10592"/>
                  </a:lnTo>
                  <a:lnTo>
                    <a:pt x="1345603" y="10592"/>
                  </a:lnTo>
                  <a:lnTo>
                    <a:pt x="1389489" y="259520"/>
                  </a:lnTo>
                  <a:cubicBezTo>
                    <a:pt x="1523318" y="279198"/>
                    <a:pt x="1651734" y="325937"/>
                    <a:pt x="1766901" y="396887"/>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60146" tIns="642792" rIns="560146" bIns="686326" spcCol="1270" anchor="ctr"/>
            <a:lstStyle/>
            <a:p>
              <a:pPr algn="ctr" defTabSz="2089150">
                <a:lnSpc>
                  <a:spcPct val="90000"/>
                </a:lnSpc>
                <a:spcAft>
                  <a:spcPct val="35000"/>
                </a:spcAft>
                <a:defRPr/>
              </a:pPr>
              <a:endParaRPr lang="en-ZA" sz="4700"/>
            </a:p>
          </p:txBody>
        </p:sp>
        <p:sp>
          <p:nvSpPr>
            <p:cNvPr id="16" name="Circular Arrow 15"/>
            <p:cNvSpPr/>
            <p:nvPr/>
          </p:nvSpPr>
          <p:spPr>
            <a:xfrm rot="18252152">
              <a:off x="7266902" y="818240"/>
              <a:ext cx="1399948" cy="1475600"/>
            </a:xfrm>
            <a:prstGeom prst="circularArrow">
              <a:avLst>
                <a:gd name="adj1" fmla="val 4687"/>
                <a:gd name="adj2" fmla="val 299029"/>
                <a:gd name="adj3" fmla="val 2523572"/>
                <a:gd name="adj4" fmla="val 15845412"/>
                <a:gd name="adj5" fmla="val 5469"/>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52281" name="TextBox 19"/>
            <p:cNvSpPr txBox="1">
              <a:spLocks noChangeArrowheads="1"/>
            </p:cNvSpPr>
            <p:nvPr/>
          </p:nvSpPr>
          <p:spPr bwMode="auto">
            <a:xfrm>
              <a:off x="7549275" y="1417184"/>
              <a:ext cx="778181" cy="58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900" b="1">
                  <a:solidFill>
                    <a:schemeClr val="bg1"/>
                  </a:solidFill>
                  <a:ea typeface="MS PGothic" charset="0"/>
                  <a:cs typeface="MS PGothic" charset="0"/>
                </a:rPr>
                <a:t>High SES background</a:t>
              </a:r>
            </a:p>
            <a:p>
              <a:pPr algn="ctr" eaLnBrk="1" hangingPunct="1"/>
              <a:r>
                <a:rPr lang="en-ZA" sz="900" b="1">
                  <a:solidFill>
                    <a:schemeClr val="bg1"/>
                  </a:solidFill>
                  <a:ea typeface="MS PGothic" charset="0"/>
                  <a:cs typeface="MS PGothic" charset="0"/>
                </a:rPr>
                <a:t>+</a:t>
              </a:r>
              <a:r>
                <a:rPr lang="en-ZA" sz="1400" b="1">
                  <a:solidFill>
                    <a:schemeClr val="bg1"/>
                  </a:solidFill>
                  <a:ea typeface="MS PGothic" charset="0"/>
                  <a:cs typeface="MS PGothic" charset="0"/>
                </a:rPr>
                <a:t>ECD</a:t>
              </a:r>
              <a:endParaRPr lang="en-ZA" sz="900" b="1">
                <a:solidFill>
                  <a:schemeClr val="bg1"/>
                </a:solidFill>
                <a:ea typeface="MS PGothic" charset="0"/>
                <a:cs typeface="MS PGothic" charset="0"/>
              </a:endParaRPr>
            </a:p>
          </p:txBody>
        </p:sp>
      </p:grpSp>
      <p:grpSp>
        <p:nvGrpSpPr>
          <p:cNvPr id="5" name="Group 118"/>
          <p:cNvGrpSpPr>
            <a:grpSpLocks/>
          </p:cNvGrpSpPr>
          <p:nvPr/>
        </p:nvGrpSpPr>
        <p:grpSpPr bwMode="auto">
          <a:xfrm>
            <a:off x="6530975" y="1508125"/>
            <a:ext cx="1071563" cy="1016000"/>
            <a:chOff x="6531207" y="1507437"/>
            <a:chExt cx="1072116" cy="1017150"/>
          </a:xfrm>
        </p:grpSpPr>
        <p:sp>
          <p:nvSpPr>
            <p:cNvPr id="14" name="Freeform 13"/>
            <p:cNvSpPr/>
            <p:nvPr/>
          </p:nvSpPr>
          <p:spPr>
            <a:xfrm rot="18252152">
              <a:off x="6743797" y="1611000"/>
              <a:ext cx="794648" cy="838633"/>
            </a:xfrm>
            <a:custGeom>
              <a:avLst/>
              <a:gdLst>
                <a:gd name="connsiteX0" fmla="*/ 1354615 w 1810385"/>
                <a:gd name="connsiteY0" fmla="*/ 458525 h 1810385"/>
                <a:gd name="connsiteX1" fmla="*/ 1621708 w 1810385"/>
                <a:gd name="connsiteY1" fmla="*/ 378028 h 1810385"/>
                <a:gd name="connsiteX2" fmla="*/ 1719988 w 1810385"/>
                <a:gd name="connsiteY2" fmla="*/ 548254 h 1810385"/>
                <a:gd name="connsiteX3" fmla="*/ 1516730 w 1810385"/>
                <a:gd name="connsiteY3" fmla="*/ 739315 h 1810385"/>
                <a:gd name="connsiteX4" fmla="*/ 1516730 w 1810385"/>
                <a:gd name="connsiteY4" fmla="*/ 1071070 h 1810385"/>
                <a:gd name="connsiteX5" fmla="*/ 1719988 w 1810385"/>
                <a:gd name="connsiteY5" fmla="*/ 1262131 h 1810385"/>
                <a:gd name="connsiteX6" fmla="*/ 1621708 w 1810385"/>
                <a:gd name="connsiteY6" fmla="*/ 1432357 h 1810385"/>
                <a:gd name="connsiteX7" fmla="*/ 1354615 w 1810385"/>
                <a:gd name="connsiteY7" fmla="*/ 1351860 h 1810385"/>
                <a:gd name="connsiteX8" fmla="*/ 1067307 w 1810385"/>
                <a:gd name="connsiteY8" fmla="*/ 1517738 h 1810385"/>
                <a:gd name="connsiteX9" fmla="*/ 1003473 w 1810385"/>
                <a:gd name="connsiteY9" fmla="*/ 1789296 h 1810385"/>
                <a:gd name="connsiteX10" fmla="*/ 806912 w 1810385"/>
                <a:gd name="connsiteY10" fmla="*/ 1789296 h 1810385"/>
                <a:gd name="connsiteX11" fmla="*/ 743078 w 1810385"/>
                <a:gd name="connsiteY11" fmla="*/ 1517738 h 1810385"/>
                <a:gd name="connsiteX12" fmla="*/ 455770 w 1810385"/>
                <a:gd name="connsiteY12" fmla="*/ 1351860 h 1810385"/>
                <a:gd name="connsiteX13" fmla="*/ 188677 w 1810385"/>
                <a:gd name="connsiteY13" fmla="*/ 1432357 h 1810385"/>
                <a:gd name="connsiteX14" fmla="*/ 90397 w 1810385"/>
                <a:gd name="connsiteY14" fmla="*/ 1262131 h 1810385"/>
                <a:gd name="connsiteX15" fmla="*/ 293655 w 1810385"/>
                <a:gd name="connsiteY15" fmla="*/ 1071070 h 1810385"/>
                <a:gd name="connsiteX16" fmla="*/ 293655 w 1810385"/>
                <a:gd name="connsiteY16" fmla="*/ 739315 h 1810385"/>
                <a:gd name="connsiteX17" fmla="*/ 90397 w 1810385"/>
                <a:gd name="connsiteY17" fmla="*/ 548254 h 1810385"/>
                <a:gd name="connsiteX18" fmla="*/ 188677 w 1810385"/>
                <a:gd name="connsiteY18" fmla="*/ 378028 h 1810385"/>
                <a:gd name="connsiteX19" fmla="*/ 455770 w 1810385"/>
                <a:gd name="connsiteY19" fmla="*/ 458525 h 1810385"/>
                <a:gd name="connsiteX20" fmla="*/ 743078 w 1810385"/>
                <a:gd name="connsiteY20" fmla="*/ 292647 h 1810385"/>
                <a:gd name="connsiteX21" fmla="*/ 806912 w 1810385"/>
                <a:gd name="connsiteY21" fmla="*/ 21089 h 1810385"/>
                <a:gd name="connsiteX22" fmla="*/ 1003473 w 1810385"/>
                <a:gd name="connsiteY22" fmla="*/ 21089 h 1810385"/>
                <a:gd name="connsiteX23" fmla="*/ 1067307 w 1810385"/>
                <a:gd name="connsiteY23" fmla="*/ 292647 h 1810385"/>
                <a:gd name="connsiteX24" fmla="*/ 1354615 w 1810385"/>
                <a:gd name="connsiteY24" fmla="*/ 458525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10385" h="1810385">
                  <a:moveTo>
                    <a:pt x="1354615" y="458525"/>
                  </a:moveTo>
                  <a:lnTo>
                    <a:pt x="1621708" y="378028"/>
                  </a:lnTo>
                  <a:lnTo>
                    <a:pt x="1719988" y="548254"/>
                  </a:lnTo>
                  <a:lnTo>
                    <a:pt x="1516730" y="739315"/>
                  </a:lnTo>
                  <a:cubicBezTo>
                    <a:pt x="1546193" y="847937"/>
                    <a:pt x="1546193" y="962448"/>
                    <a:pt x="1516730" y="1071070"/>
                  </a:cubicBezTo>
                  <a:lnTo>
                    <a:pt x="1719988" y="1262131"/>
                  </a:lnTo>
                  <a:lnTo>
                    <a:pt x="1621708" y="1432357"/>
                  </a:lnTo>
                  <a:lnTo>
                    <a:pt x="1354615" y="1351860"/>
                  </a:lnTo>
                  <a:cubicBezTo>
                    <a:pt x="1275277" y="1431687"/>
                    <a:pt x="1176108" y="1488942"/>
                    <a:pt x="1067307" y="1517738"/>
                  </a:cubicBezTo>
                  <a:lnTo>
                    <a:pt x="1003473" y="1789296"/>
                  </a:lnTo>
                  <a:lnTo>
                    <a:pt x="806912" y="1789296"/>
                  </a:lnTo>
                  <a:lnTo>
                    <a:pt x="743078" y="1517738"/>
                  </a:lnTo>
                  <a:cubicBezTo>
                    <a:pt x="634276" y="1488943"/>
                    <a:pt x="535108" y="1431688"/>
                    <a:pt x="455770" y="1351860"/>
                  </a:cubicBezTo>
                  <a:lnTo>
                    <a:pt x="188677" y="1432357"/>
                  </a:lnTo>
                  <a:lnTo>
                    <a:pt x="90397" y="1262131"/>
                  </a:lnTo>
                  <a:lnTo>
                    <a:pt x="293655" y="1071070"/>
                  </a:lnTo>
                  <a:cubicBezTo>
                    <a:pt x="264192" y="962448"/>
                    <a:pt x="264192" y="847937"/>
                    <a:pt x="293655" y="739315"/>
                  </a:cubicBezTo>
                  <a:lnTo>
                    <a:pt x="90397" y="548254"/>
                  </a:lnTo>
                  <a:lnTo>
                    <a:pt x="188677" y="378028"/>
                  </a:lnTo>
                  <a:lnTo>
                    <a:pt x="455770" y="458525"/>
                  </a:lnTo>
                  <a:cubicBezTo>
                    <a:pt x="535108" y="378698"/>
                    <a:pt x="634277" y="321443"/>
                    <a:pt x="743078" y="292647"/>
                  </a:cubicBezTo>
                  <a:lnTo>
                    <a:pt x="806912" y="21089"/>
                  </a:lnTo>
                  <a:lnTo>
                    <a:pt x="1003473" y="21089"/>
                  </a:lnTo>
                  <a:lnTo>
                    <a:pt x="1067307" y="292647"/>
                  </a:lnTo>
                  <a:cubicBezTo>
                    <a:pt x="1176109" y="321442"/>
                    <a:pt x="1275277" y="378697"/>
                    <a:pt x="1354615" y="458525"/>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491330" tIns="494085" rIns="491330" bIns="494085" spcCol="1270" anchor="ctr"/>
            <a:lstStyle/>
            <a:p>
              <a:pPr algn="ctr" defTabSz="1244600">
                <a:lnSpc>
                  <a:spcPct val="90000"/>
                </a:lnSpc>
                <a:spcAft>
                  <a:spcPct val="35000"/>
                </a:spcAft>
                <a:defRPr/>
              </a:pPr>
              <a:endParaRPr lang="en-ZA" sz="2800"/>
            </a:p>
          </p:txBody>
        </p:sp>
        <p:sp>
          <p:nvSpPr>
            <p:cNvPr id="17" name="Shape 16"/>
            <p:cNvSpPr/>
            <p:nvPr/>
          </p:nvSpPr>
          <p:spPr>
            <a:xfrm rot="18252152">
              <a:off x="6558691" y="1479953"/>
              <a:ext cx="1017150" cy="1072116"/>
            </a:xfrm>
            <a:prstGeom prst="leftCircularArrow">
              <a:avLst>
                <a:gd name="adj1" fmla="val 6452"/>
                <a:gd name="adj2" fmla="val 429999"/>
                <a:gd name="adj3" fmla="val 10489124"/>
                <a:gd name="adj4" fmla="val 14837806"/>
                <a:gd name="adj5" fmla="val 7527"/>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52278" name="TextBox 22"/>
            <p:cNvSpPr txBox="1">
              <a:spLocks noChangeArrowheads="1"/>
            </p:cNvSpPr>
            <p:nvPr/>
          </p:nvSpPr>
          <p:spPr bwMode="auto">
            <a:xfrm>
              <a:off x="6878805" y="1768548"/>
              <a:ext cx="5620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700" b="1">
                  <a:solidFill>
                    <a:schemeClr val="bg1"/>
                  </a:solidFill>
                  <a:ea typeface="MS PGothic" charset="0"/>
                  <a:cs typeface="MS PGothic" charset="0"/>
                </a:rPr>
                <a:t>High quality primary school</a:t>
              </a:r>
            </a:p>
          </p:txBody>
        </p:sp>
      </p:grpSp>
      <p:grpSp>
        <p:nvGrpSpPr>
          <p:cNvPr id="6" name="Group 119"/>
          <p:cNvGrpSpPr>
            <a:grpSpLocks/>
          </p:cNvGrpSpPr>
          <p:nvPr/>
        </p:nvGrpSpPr>
        <p:grpSpPr bwMode="auto">
          <a:xfrm>
            <a:off x="6300788" y="800100"/>
            <a:ext cx="1155700" cy="1096963"/>
            <a:chOff x="6300826" y="800453"/>
            <a:chExt cx="1155957" cy="1096692"/>
          </a:xfrm>
        </p:grpSpPr>
        <p:sp>
          <p:nvSpPr>
            <p:cNvPr id="15" name="Freeform 14"/>
            <p:cNvSpPr/>
            <p:nvPr/>
          </p:nvSpPr>
          <p:spPr>
            <a:xfrm rot="18252152">
              <a:off x="6424109" y="835927"/>
              <a:ext cx="955439" cy="1005110"/>
            </a:xfrm>
            <a:custGeom>
              <a:avLst/>
              <a:gdLst>
                <a:gd name="connsiteX0" fmla="*/ 1327246 w 1773807"/>
                <a:gd name="connsiteY0" fmla="*/ 449260 h 1773807"/>
                <a:gd name="connsiteX1" fmla="*/ 1588942 w 1773807"/>
                <a:gd name="connsiteY1" fmla="*/ 370390 h 1773807"/>
                <a:gd name="connsiteX2" fmla="*/ 1685237 w 1773807"/>
                <a:gd name="connsiteY2" fmla="*/ 537177 h 1773807"/>
                <a:gd name="connsiteX3" fmla="*/ 1486085 w 1773807"/>
                <a:gd name="connsiteY3" fmla="*/ 724378 h 1773807"/>
                <a:gd name="connsiteX4" fmla="*/ 1486085 w 1773807"/>
                <a:gd name="connsiteY4" fmla="*/ 1049430 h 1773807"/>
                <a:gd name="connsiteX5" fmla="*/ 1685237 w 1773807"/>
                <a:gd name="connsiteY5" fmla="*/ 1236630 h 1773807"/>
                <a:gd name="connsiteX6" fmla="*/ 1588942 w 1773807"/>
                <a:gd name="connsiteY6" fmla="*/ 1403417 h 1773807"/>
                <a:gd name="connsiteX7" fmla="*/ 1327246 w 1773807"/>
                <a:gd name="connsiteY7" fmla="*/ 1324547 h 1773807"/>
                <a:gd name="connsiteX8" fmla="*/ 1045743 w 1773807"/>
                <a:gd name="connsiteY8" fmla="*/ 1487073 h 1773807"/>
                <a:gd name="connsiteX9" fmla="*/ 983198 w 1773807"/>
                <a:gd name="connsiteY9" fmla="*/ 1753144 h 1773807"/>
                <a:gd name="connsiteX10" fmla="*/ 790609 w 1773807"/>
                <a:gd name="connsiteY10" fmla="*/ 1753144 h 1773807"/>
                <a:gd name="connsiteX11" fmla="*/ 728064 w 1773807"/>
                <a:gd name="connsiteY11" fmla="*/ 1487073 h 1773807"/>
                <a:gd name="connsiteX12" fmla="*/ 446561 w 1773807"/>
                <a:gd name="connsiteY12" fmla="*/ 1324547 h 1773807"/>
                <a:gd name="connsiteX13" fmla="*/ 184865 w 1773807"/>
                <a:gd name="connsiteY13" fmla="*/ 1403417 h 1773807"/>
                <a:gd name="connsiteX14" fmla="*/ 88570 w 1773807"/>
                <a:gd name="connsiteY14" fmla="*/ 1236630 h 1773807"/>
                <a:gd name="connsiteX15" fmla="*/ 287722 w 1773807"/>
                <a:gd name="connsiteY15" fmla="*/ 1049429 h 1773807"/>
                <a:gd name="connsiteX16" fmla="*/ 287722 w 1773807"/>
                <a:gd name="connsiteY16" fmla="*/ 724377 h 1773807"/>
                <a:gd name="connsiteX17" fmla="*/ 88570 w 1773807"/>
                <a:gd name="connsiteY17" fmla="*/ 537177 h 1773807"/>
                <a:gd name="connsiteX18" fmla="*/ 184865 w 1773807"/>
                <a:gd name="connsiteY18" fmla="*/ 370390 h 1773807"/>
                <a:gd name="connsiteX19" fmla="*/ 446561 w 1773807"/>
                <a:gd name="connsiteY19" fmla="*/ 449260 h 1773807"/>
                <a:gd name="connsiteX20" fmla="*/ 728064 w 1773807"/>
                <a:gd name="connsiteY20" fmla="*/ 286734 h 1773807"/>
                <a:gd name="connsiteX21" fmla="*/ 790609 w 1773807"/>
                <a:gd name="connsiteY21" fmla="*/ 20663 h 1773807"/>
                <a:gd name="connsiteX22" fmla="*/ 983198 w 1773807"/>
                <a:gd name="connsiteY22" fmla="*/ 20663 h 1773807"/>
                <a:gd name="connsiteX23" fmla="*/ 1045743 w 1773807"/>
                <a:gd name="connsiteY23" fmla="*/ 286734 h 1773807"/>
                <a:gd name="connsiteX24" fmla="*/ 1327246 w 1773807"/>
                <a:gd name="connsiteY24" fmla="*/ 449260 h 17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73807" h="1773807">
                  <a:moveTo>
                    <a:pt x="1141705" y="448690"/>
                  </a:moveTo>
                  <a:lnTo>
                    <a:pt x="1331431" y="331184"/>
                  </a:lnTo>
                  <a:lnTo>
                    <a:pt x="1442623" y="442376"/>
                  </a:lnTo>
                  <a:lnTo>
                    <a:pt x="1325117" y="632102"/>
                  </a:lnTo>
                  <a:cubicBezTo>
                    <a:pt x="1370375" y="709938"/>
                    <a:pt x="1394085" y="798425"/>
                    <a:pt x="1393808" y="888462"/>
                  </a:cubicBezTo>
                  <a:lnTo>
                    <a:pt x="1590435" y="994016"/>
                  </a:lnTo>
                  <a:lnTo>
                    <a:pt x="1549735" y="1145906"/>
                  </a:lnTo>
                  <a:lnTo>
                    <a:pt x="1326675" y="1139006"/>
                  </a:lnTo>
                  <a:cubicBezTo>
                    <a:pt x="1281896" y="1217119"/>
                    <a:pt x="1217120" y="1281896"/>
                    <a:pt x="1139007" y="1326675"/>
                  </a:cubicBezTo>
                  <a:lnTo>
                    <a:pt x="1145906" y="1549736"/>
                  </a:lnTo>
                  <a:lnTo>
                    <a:pt x="994016" y="1590435"/>
                  </a:lnTo>
                  <a:lnTo>
                    <a:pt x="888461" y="1393809"/>
                  </a:lnTo>
                  <a:cubicBezTo>
                    <a:pt x="798424" y="1394086"/>
                    <a:pt x="709938" y="1370376"/>
                    <a:pt x="632102" y="1325117"/>
                  </a:cubicBezTo>
                  <a:lnTo>
                    <a:pt x="442376" y="1442623"/>
                  </a:lnTo>
                  <a:lnTo>
                    <a:pt x="331184" y="1331431"/>
                  </a:lnTo>
                  <a:lnTo>
                    <a:pt x="448690" y="1141705"/>
                  </a:lnTo>
                  <a:cubicBezTo>
                    <a:pt x="403432" y="1063869"/>
                    <a:pt x="379722" y="975382"/>
                    <a:pt x="379999" y="885345"/>
                  </a:cubicBezTo>
                  <a:lnTo>
                    <a:pt x="183372" y="779791"/>
                  </a:lnTo>
                  <a:lnTo>
                    <a:pt x="224072" y="627901"/>
                  </a:lnTo>
                  <a:lnTo>
                    <a:pt x="447132" y="634801"/>
                  </a:lnTo>
                  <a:cubicBezTo>
                    <a:pt x="491911" y="556688"/>
                    <a:pt x="556687" y="491911"/>
                    <a:pt x="634800" y="447132"/>
                  </a:cubicBezTo>
                  <a:lnTo>
                    <a:pt x="627901" y="224071"/>
                  </a:lnTo>
                  <a:lnTo>
                    <a:pt x="779791" y="183372"/>
                  </a:lnTo>
                  <a:lnTo>
                    <a:pt x="885346" y="379998"/>
                  </a:lnTo>
                  <a:cubicBezTo>
                    <a:pt x="975383" y="379721"/>
                    <a:pt x="1063869" y="403431"/>
                    <a:pt x="1141705" y="448690"/>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27746" tIns="627746" rIns="627746" bIns="627746" spcCol="1270" anchor="ctr"/>
            <a:lstStyle/>
            <a:p>
              <a:pPr algn="ctr" defTabSz="1377950">
                <a:lnSpc>
                  <a:spcPct val="90000"/>
                </a:lnSpc>
                <a:spcAft>
                  <a:spcPct val="35000"/>
                </a:spcAft>
                <a:defRPr/>
              </a:pPr>
              <a:endParaRPr lang="en-ZA" sz="3100"/>
            </a:p>
          </p:txBody>
        </p:sp>
        <p:sp>
          <p:nvSpPr>
            <p:cNvPr id="18" name="Circular Arrow 17"/>
            <p:cNvSpPr/>
            <p:nvPr/>
          </p:nvSpPr>
          <p:spPr>
            <a:xfrm rot="18252152">
              <a:off x="6330458" y="770821"/>
              <a:ext cx="1096692" cy="1155957"/>
            </a:xfrm>
            <a:prstGeom prst="circularArrow">
              <a:avLst>
                <a:gd name="adj1" fmla="val 5984"/>
                <a:gd name="adj2" fmla="val 394124"/>
                <a:gd name="adj3" fmla="val 13313824"/>
                <a:gd name="adj4" fmla="val 10508221"/>
                <a:gd name="adj5" fmla="val 6981"/>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52275" name="TextBox 23"/>
            <p:cNvSpPr txBox="1">
              <a:spLocks noChangeArrowheads="1"/>
            </p:cNvSpPr>
            <p:nvPr/>
          </p:nvSpPr>
          <p:spPr bwMode="auto">
            <a:xfrm>
              <a:off x="6608729" y="1084597"/>
              <a:ext cx="5620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700" b="1">
                  <a:solidFill>
                    <a:schemeClr val="bg1"/>
                  </a:solidFill>
                  <a:ea typeface="MS PGothic" charset="0"/>
                  <a:cs typeface="MS PGothic" charset="0"/>
                </a:rPr>
                <a:t>High quality secondaryschool</a:t>
              </a:r>
            </a:p>
          </p:txBody>
        </p:sp>
      </p:grpSp>
      <p:sp>
        <p:nvSpPr>
          <p:cNvPr id="55" name="Rectangle 54"/>
          <p:cNvSpPr/>
          <p:nvPr/>
        </p:nvSpPr>
        <p:spPr>
          <a:xfrm>
            <a:off x="4344988" y="2676525"/>
            <a:ext cx="4527550" cy="31226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sp>
        <p:nvSpPr>
          <p:cNvPr id="45" name="Circular Arrow 44"/>
          <p:cNvSpPr/>
          <p:nvPr/>
        </p:nvSpPr>
        <p:spPr>
          <a:xfrm rot="18252152">
            <a:off x="6243638" y="2714625"/>
            <a:ext cx="2557462" cy="2598738"/>
          </a:xfrm>
          <a:prstGeom prst="circularArrow">
            <a:avLst>
              <a:gd name="adj1" fmla="val 4687"/>
              <a:gd name="adj2" fmla="val 299029"/>
              <a:gd name="adj3" fmla="val 2523572"/>
              <a:gd name="adj4" fmla="val 15845412"/>
              <a:gd name="adj5" fmla="val 5469"/>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7" name="Group 112"/>
          <p:cNvGrpSpPr>
            <a:grpSpLocks/>
          </p:cNvGrpSpPr>
          <p:nvPr/>
        </p:nvGrpSpPr>
        <p:grpSpPr bwMode="auto">
          <a:xfrm>
            <a:off x="6454775" y="3135312"/>
            <a:ext cx="2030413" cy="1997075"/>
            <a:chOff x="6454460" y="3135021"/>
            <a:chExt cx="2030682" cy="1997695"/>
          </a:xfrm>
        </p:grpSpPr>
        <p:sp>
          <p:nvSpPr>
            <p:cNvPr id="42" name="Freeform 41"/>
            <p:cNvSpPr/>
            <p:nvPr/>
          </p:nvSpPr>
          <p:spPr>
            <a:xfrm rot="18252152">
              <a:off x="6470953" y="3118528"/>
              <a:ext cx="1997695" cy="2030682"/>
            </a:xfrm>
            <a:custGeom>
              <a:avLst/>
              <a:gdLst>
                <a:gd name="connsiteX0" fmla="*/ 1766901 w 2489279"/>
                <a:gd name="connsiteY0" fmla="*/ 396887 h 2489279"/>
                <a:gd name="connsiteX1" fmla="*/ 1960527 w 2489279"/>
                <a:gd name="connsiteY1" fmla="*/ 234406 h 2489279"/>
                <a:gd name="connsiteX2" fmla="*/ 2115212 w 2489279"/>
                <a:gd name="connsiteY2" fmla="*/ 364203 h 2489279"/>
                <a:gd name="connsiteX3" fmla="*/ 1988823 w 2489279"/>
                <a:gd name="connsiteY3" fmla="*/ 583102 h 2489279"/>
                <a:gd name="connsiteX4" fmla="*/ 2189640 w 2489279"/>
                <a:gd name="connsiteY4" fmla="*/ 930927 h 2489279"/>
                <a:gd name="connsiteX5" fmla="*/ 2442407 w 2489279"/>
                <a:gd name="connsiteY5" fmla="*/ 930920 h 2489279"/>
                <a:gd name="connsiteX6" fmla="*/ 2477471 w 2489279"/>
                <a:gd name="connsiteY6" fmla="*/ 1129779 h 2489279"/>
                <a:gd name="connsiteX7" fmla="*/ 2239946 w 2489279"/>
                <a:gd name="connsiteY7" fmla="*/ 1216224 h 2489279"/>
                <a:gd name="connsiteX8" fmla="*/ 2170203 w 2489279"/>
                <a:gd name="connsiteY8" fmla="*/ 1611756 h 2489279"/>
                <a:gd name="connsiteX9" fmla="*/ 2363838 w 2489279"/>
                <a:gd name="connsiteY9" fmla="*/ 1774226 h 2489279"/>
                <a:gd name="connsiteX10" fmla="*/ 2262874 w 2489279"/>
                <a:gd name="connsiteY10" fmla="*/ 1949100 h 2489279"/>
                <a:gd name="connsiteX11" fmla="*/ 2025353 w 2489279"/>
                <a:gd name="connsiteY11" fmla="*/ 1862643 h 2489279"/>
                <a:gd name="connsiteX12" fmla="*/ 1717684 w 2489279"/>
                <a:gd name="connsiteY12" fmla="*/ 2120808 h 2489279"/>
                <a:gd name="connsiteX13" fmla="*/ 1761583 w 2489279"/>
                <a:gd name="connsiteY13" fmla="*/ 2369733 h 2489279"/>
                <a:gd name="connsiteX14" fmla="*/ 1571834 w 2489279"/>
                <a:gd name="connsiteY14" fmla="*/ 2438796 h 2489279"/>
                <a:gd name="connsiteX15" fmla="*/ 1445456 w 2489279"/>
                <a:gd name="connsiteY15" fmla="*/ 2219890 h 2489279"/>
                <a:gd name="connsiteX16" fmla="*/ 1043823 w 2489279"/>
                <a:gd name="connsiteY16" fmla="*/ 2219890 h 2489279"/>
                <a:gd name="connsiteX17" fmla="*/ 917445 w 2489279"/>
                <a:gd name="connsiteY17" fmla="*/ 2438796 h 2489279"/>
                <a:gd name="connsiteX18" fmla="*/ 727696 w 2489279"/>
                <a:gd name="connsiteY18" fmla="*/ 2369733 h 2489279"/>
                <a:gd name="connsiteX19" fmla="*/ 771595 w 2489279"/>
                <a:gd name="connsiteY19" fmla="*/ 2120807 h 2489279"/>
                <a:gd name="connsiteX20" fmla="*/ 463926 w 2489279"/>
                <a:gd name="connsiteY20" fmla="*/ 1862642 h 2489279"/>
                <a:gd name="connsiteX21" fmla="*/ 226405 w 2489279"/>
                <a:gd name="connsiteY21" fmla="*/ 1949100 h 2489279"/>
                <a:gd name="connsiteX22" fmla="*/ 125441 w 2489279"/>
                <a:gd name="connsiteY22" fmla="*/ 1774226 h 2489279"/>
                <a:gd name="connsiteX23" fmla="*/ 319076 w 2489279"/>
                <a:gd name="connsiteY23" fmla="*/ 1611756 h 2489279"/>
                <a:gd name="connsiteX24" fmla="*/ 249333 w 2489279"/>
                <a:gd name="connsiteY24" fmla="*/ 1216224 h 2489279"/>
                <a:gd name="connsiteX25" fmla="*/ 11808 w 2489279"/>
                <a:gd name="connsiteY25" fmla="*/ 1129779 h 2489279"/>
                <a:gd name="connsiteX26" fmla="*/ 46872 w 2489279"/>
                <a:gd name="connsiteY26" fmla="*/ 930920 h 2489279"/>
                <a:gd name="connsiteX27" fmla="*/ 299639 w 2489279"/>
                <a:gd name="connsiteY27" fmla="*/ 930926 h 2489279"/>
                <a:gd name="connsiteX28" fmla="*/ 500456 w 2489279"/>
                <a:gd name="connsiteY28" fmla="*/ 583101 h 2489279"/>
                <a:gd name="connsiteX29" fmla="*/ 374067 w 2489279"/>
                <a:gd name="connsiteY29" fmla="*/ 364203 h 2489279"/>
                <a:gd name="connsiteX30" fmla="*/ 528752 w 2489279"/>
                <a:gd name="connsiteY30" fmla="*/ 234406 h 2489279"/>
                <a:gd name="connsiteX31" fmla="*/ 722378 w 2489279"/>
                <a:gd name="connsiteY31" fmla="*/ 396887 h 2489279"/>
                <a:gd name="connsiteX32" fmla="*/ 1099790 w 2489279"/>
                <a:gd name="connsiteY32" fmla="*/ 259520 h 2489279"/>
                <a:gd name="connsiteX33" fmla="*/ 1143676 w 2489279"/>
                <a:gd name="connsiteY33" fmla="*/ 10592 h 2489279"/>
                <a:gd name="connsiteX34" fmla="*/ 1345603 w 2489279"/>
                <a:gd name="connsiteY34" fmla="*/ 10592 h 2489279"/>
                <a:gd name="connsiteX35" fmla="*/ 1389489 w 2489279"/>
                <a:gd name="connsiteY35" fmla="*/ 259520 h 2489279"/>
                <a:gd name="connsiteX36" fmla="*/ 1766901 w 2489279"/>
                <a:gd name="connsiteY36" fmla="*/ 396887 h 24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89279" h="2489279">
                  <a:moveTo>
                    <a:pt x="1766901" y="396887"/>
                  </a:moveTo>
                  <a:lnTo>
                    <a:pt x="1960527" y="234406"/>
                  </a:lnTo>
                  <a:lnTo>
                    <a:pt x="2115212" y="364203"/>
                  </a:lnTo>
                  <a:lnTo>
                    <a:pt x="1988823" y="583102"/>
                  </a:lnTo>
                  <a:cubicBezTo>
                    <a:pt x="2078693" y="684199"/>
                    <a:pt x="2147022" y="802548"/>
                    <a:pt x="2189640" y="930927"/>
                  </a:cubicBezTo>
                  <a:lnTo>
                    <a:pt x="2442407" y="930920"/>
                  </a:lnTo>
                  <a:lnTo>
                    <a:pt x="2477471" y="1129779"/>
                  </a:lnTo>
                  <a:lnTo>
                    <a:pt x="2239946" y="1216224"/>
                  </a:lnTo>
                  <a:cubicBezTo>
                    <a:pt x="2243806" y="1351437"/>
                    <a:pt x="2220076" y="1486018"/>
                    <a:pt x="2170203" y="1611756"/>
                  </a:cubicBezTo>
                  <a:lnTo>
                    <a:pt x="2363838" y="1774226"/>
                  </a:lnTo>
                  <a:lnTo>
                    <a:pt x="2262874" y="1949100"/>
                  </a:lnTo>
                  <a:lnTo>
                    <a:pt x="2025353" y="1862643"/>
                  </a:lnTo>
                  <a:cubicBezTo>
                    <a:pt x="1941397" y="1968703"/>
                    <a:pt x="1836712" y="2056545"/>
                    <a:pt x="1717684" y="2120808"/>
                  </a:cubicBezTo>
                  <a:lnTo>
                    <a:pt x="1761583" y="2369733"/>
                  </a:lnTo>
                  <a:lnTo>
                    <a:pt x="1571834" y="2438796"/>
                  </a:lnTo>
                  <a:lnTo>
                    <a:pt x="1445456" y="2219890"/>
                  </a:lnTo>
                  <a:cubicBezTo>
                    <a:pt x="1312968" y="2247171"/>
                    <a:pt x="1176311" y="2247171"/>
                    <a:pt x="1043823" y="2219890"/>
                  </a:cubicBezTo>
                  <a:lnTo>
                    <a:pt x="917445" y="2438796"/>
                  </a:lnTo>
                  <a:lnTo>
                    <a:pt x="727696" y="2369733"/>
                  </a:lnTo>
                  <a:lnTo>
                    <a:pt x="771595" y="2120807"/>
                  </a:lnTo>
                  <a:cubicBezTo>
                    <a:pt x="652567" y="2056544"/>
                    <a:pt x="547882" y="1968702"/>
                    <a:pt x="463926" y="1862642"/>
                  </a:cubicBezTo>
                  <a:lnTo>
                    <a:pt x="226405" y="1949100"/>
                  </a:lnTo>
                  <a:lnTo>
                    <a:pt x="125441" y="1774226"/>
                  </a:lnTo>
                  <a:lnTo>
                    <a:pt x="319076" y="1611756"/>
                  </a:lnTo>
                  <a:cubicBezTo>
                    <a:pt x="269203" y="1486018"/>
                    <a:pt x="245473" y="1351437"/>
                    <a:pt x="249333" y="1216224"/>
                  </a:cubicBezTo>
                  <a:lnTo>
                    <a:pt x="11808" y="1129779"/>
                  </a:lnTo>
                  <a:lnTo>
                    <a:pt x="46872" y="930920"/>
                  </a:lnTo>
                  <a:lnTo>
                    <a:pt x="299639" y="930926"/>
                  </a:lnTo>
                  <a:cubicBezTo>
                    <a:pt x="342257" y="802548"/>
                    <a:pt x="410586" y="684199"/>
                    <a:pt x="500456" y="583101"/>
                  </a:cubicBezTo>
                  <a:lnTo>
                    <a:pt x="374067" y="364203"/>
                  </a:lnTo>
                  <a:lnTo>
                    <a:pt x="528752" y="234406"/>
                  </a:lnTo>
                  <a:lnTo>
                    <a:pt x="722378" y="396887"/>
                  </a:lnTo>
                  <a:cubicBezTo>
                    <a:pt x="837545" y="325938"/>
                    <a:pt x="965961" y="279198"/>
                    <a:pt x="1099790" y="259520"/>
                  </a:cubicBezTo>
                  <a:lnTo>
                    <a:pt x="1143676" y="10592"/>
                  </a:lnTo>
                  <a:lnTo>
                    <a:pt x="1345603" y="10592"/>
                  </a:lnTo>
                  <a:lnTo>
                    <a:pt x="1389489" y="259520"/>
                  </a:lnTo>
                  <a:cubicBezTo>
                    <a:pt x="1523318" y="279198"/>
                    <a:pt x="1651734" y="325937"/>
                    <a:pt x="1766901" y="396887"/>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60146" tIns="642792" rIns="560146" bIns="686326" spcCol="1270" anchor="ctr"/>
            <a:lstStyle/>
            <a:p>
              <a:pPr algn="ctr" defTabSz="2089150">
                <a:lnSpc>
                  <a:spcPct val="90000"/>
                </a:lnSpc>
                <a:spcAft>
                  <a:spcPct val="35000"/>
                </a:spcAft>
                <a:defRPr/>
              </a:pPr>
              <a:endParaRPr lang="en-ZA" sz="4700"/>
            </a:p>
          </p:txBody>
        </p:sp>
        <p:sp>
          <p:nvSpPr>
            <p:cNvPr id="52272" name="TextBox 38"/>
            <p:cNvSpPr txBox="1">
              <a:spLocks noChangeArrowheads="1"/>
            </p:cNvSpPr>
            <p:nvPr/>
          </p:nvSpPr>
          <p:spPr bwMode="auto">
            <a:xfrm>
              <a:off x="6844271" y="3877593"/>
              <a:ext cx="1248942" cy="769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600" b="1" dirty="0">
                  <a:solidFill>
                    <a:schemeClr val="bg1"/>
                  </a:solidFill>
                  <a:ea typeface="MS PGothic" charset="0"/>
                  <a:cs typeface="MS PGothic" charset="0"/>
                </a:rPr>
                <a:t>Low SES </a:t>
              </a:r>
              <a:r>
                <a:rPr lang="en-ZA" sz="1600" b="1" dirty="0" smtClean="0">
                  <a:solidFill>
                    <a:schemeClr val="bg1"/>
                  </a:solidFill>
                  <a:ea typeface="MS PGothic" charset="0"/>
                  <a:cs typeface="MS PGothic" charset="0"/>
                </a:rPr>
                <a:t>background</a:t>
              </a:r>
            </a:p>
            <a:p>
              <a:pPr algn="ctr" eaLnBrk="1" hangingPunct="1"/>
              <a:r>
                <a:rPr lang="en-ZA" sz="1100" i="1" dirty="0" smtClean="0">
                  <a:solidFill>
                    <a:schemeClr val="bg1"/>
                  </a:solidFill>
                  <a:ea typeface="MS PGothic" charset="0"/>
                  <a:cs typeface="MS PGothic" charset="0"/>
                </a:rPr>
                <a:t>Low qual ECD</a:t>
              </a:r>
              <a:endParaRPr lang="en-ZA" sz="1100" i="1" dirty="0">
                <a:solidFill>
                  <a:schemeClr val="bg1"/>
                </a:solidFill>
                <a:ea typeface="MS PGothic" charset="0"/>
                <a:cs typeface="MS PGothic" charset="0"/>
              </a:endParaRPr>
            </a:p>
          </p:txBody>
        </p:sp>
      </p:grpSp>
      <p:grpSp>
        <p:nvGrpSpPr>
          <p:cNvPr id="8" name="Group 116"/>
          <p:cNvGrpSpPr>
            <a:grpSpLocks/>
          </p:cNvGrpSpPr>
          <p:nvPr/>
        </p:nvGrpSpPr>
        <p:grpSpPr bwMode="auto">
          <a:xfrm>
            <a:off x="4960938" y="3943350"/>
            <a:ext cx="1889125" cy="1857375"/>
            <a:chOff x="4961274" y="3942758"/>
            <a:chExt cx="1888536" cy="1857858"/>
          </a:xfrm>
        </p:grpSpPr>
        <p:sp>
          <p:nvSpPr>
            <p:cNvPr id="46" name="Shape 45"/>
            <p:cNvSpPr/>
            <p:nvPr/>
          </p:nvSpPr>
          <p:spPr>
            <a:xfrm rot="18252152">
              <a:off x="4976613" y="3927419"/>
              <a:ext cx="1857858" cy="1888536"/>
            </a:xfrm>
            <a:prstGeom prst="leftCircularArrow">
              <a:avLst>
                <a:gd name="adj1" fmla="val 6452"/>
                <a:gd name="adj2" fmla="val 429999"/>
                <a:gd name="adj3" fmla="val 10489124"/>
                <a:gd name="adj4" fmla="val 14837806"/>
                <a:gd name="adj5" fmla="val 7527"/>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52268" name="Group 113"/>
            <p:cNvGrpSpPr>
              <a:grpSpLocks/>
            </p:cNvGrpSpPr>
            <p:nvPr/>
          </p:nvGrpSpPr>
          <p:grpSpPr bwMode="auto">
            <a:xfrm>
              <a:off x="5298901" y="4168556"/>
              <a:ext cx="1476861" cy="1452871"/>
              <a:chOff x="5298901" y="4168556"/>
              <a:chExt cx="1476861" cy="1452871"/>
            </a:xfrm>
          </p:grpSpPr>
          <p:sp>
            <p:nvSpPr>
              <p:cNvPr id="43" name="Freeform 42"/>
              <p:cNvSpPr/>
              <p:nvPr/>
            </p:nvSpPr>
            <p:spPr>
              <a:xfrm rot="18252152">
                <a:off x="5310793" y="4156755"/>
                <a:ext cx="1452941" cy="1475914"/>
              </a:xfrm>
              <a:custGeom>
                <a:avLst/>
                <a:gdLst>
                  <a:gd name="connsiteX0" fmla="*/ 1354615 w 1810385"/>
                  <a:gd name="connsiteY0" fmla="*/ 458525 h 1810385"/>
                  <a:gd name="connsiteX1" fmla="*/ 1621708 w 1810385"/>
                  <a:gd name="connsiteY1" fmla="*/ 378028 h 1810385"/>
                  <a:gd name="connsiteX2" fmla="*/ 1719988 w 1810385"/>
                  <a:gd name="connsiteY2" fmla="*/ 548254 h 1810385"/>
                  <a:gd name="connsiteX3" fmla="*/ 1516730 w 1810385"/>
                  <a:gd name="connsiteY3" fmla="*/ 739315 h 1810385"/>
                  <a:gd name="connsiteX4" fmla="*/ 1516730 w 1810385"/>
                  <a:gd name="connsiteY4" fmla="*/ 1071070 h 1810385"/>
                  <a:gd name="connsiteX5" fmla="*/ 1719988 w 1810385"/>
                  <a:gd name="connsiteY5" fmla="*/ 1262131 h 1810385"/>
                  <a:gd name="connsiteX6" fmla="*/ 1621708 w 1810385"/>
                  <a:gd name="connsiteY6" fmla="*/ 1432357 h 1810385"/>
                  <a:gd name="connsiteX7" fmla="*/ 1354615 w 1810385"/>
                  <a:gd name="connsiteY7" fmla="*/ 1351860 h 1810385"/>
                  <a:gd name="connsiteX8" fmla="*/ 1067307 w 1810385"/>
                  <a:gd name="connsiteY8" fmla="*/ 1517738 h 1810385"/>
                  <a:gd name="connsiteX9" fmla="*/ 1003473 w 1810385"/>
                  <a:gd name="connsiteY9" fmla="*/ 1789296 h 1810385"/>
                  <a:gd name="connsiteX10" fmla="*/ 806912 w 1810385"/>
                  <a:gd name="connsiteY10" fmla="*/ 1789296 h 1810385"/>
                  <a:gd name="connsiteX11" fmla="*/ 743078 w 1810385"/>
                  <a:gd name="connsiteY11" fmla="*/ 1517738 h 1810385"/>
                  <a:gd name="connsiteX12" fmla="*/ 455770 w 1810385"/>
                  <a:gd name="connsiteY12" fmla="*/ 1351860 h 1810385"/>
                  <a:gd name="connsiteX13" fmla="*/ 188677 w 1810385"/>
                  <a:gd name="connsiteY13" fmla="*/ 1432357 h 1810385"/>
                  <a:gd name="connsiteX14" fmla="*/ 90397 w 1810385"/>
                  <a:gd name="connsiteY14" fmla="*/ 1262131 h 1810385"/>
                  <a:gd name="connsiteX15" fmla="*/ 293655 w 1810385"/>
                  <a:gd name="connsiteY15" fmla="*/ 1071070 h 1810385"/>
                  <a:gd name="connsiteX16" fmla="*/ 293655 w 1810385"/>
                  <a:gd name="connsiteY16" fmla="*/ 739315 h 1810385"/>
                  <a:gd name="connsiteX17" fmla="*/ 90397 w 1810385"/>
                  <a:gd name="connsiteY17" fmla="*/ 548254 h 1810385"/>
                  <a:gd name="connsiteX18" fmla="*/ 188677 w 1810385"/>
                  <a:gd name="connsiteY18" fmla="*/ 378028 h 1810385"/>
                  <a:gd name="connsiteX19" fmla="*/ 455770 w 1810385"/>
                  <a:gd name="connsiteY19" fmla="*/ 458525 h 1810385"/>
                  <a:gd name="connsiteX20" fmla="*/ 743078 w 1810385"/>
                  <a:gd name="connsiteY20" fmla="*/ 292647 h 1810385"/>
                  <a:gd name="connsiteX21" fmla="*/ 806912 w 1810385"/>
                  <a:gd name="connsiteY21" fmla="*/ 21089 h 1810385"/>
                  <a:gd name="connsiteX22" fmla="*/ 1003473 w 1810385"/>
                  <a:gd name="connsiteY22" fmla="*/ 21089 h 1810385"/>
                  <a:gd name="connsiteX23" fmla="*/ 1067307 w 1810385"/>
                  <a:gd name="connsiteY23" fmla="*/ 292647 h 1810385"/>
                  <a:gd name="connsiteX24" fmla="*/ 1354615 w 1810385"/>
                  <a:gd name="connsiteY24" fmla="*/ 458525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10385" h="1810385">
                    <a:moveTo>
                      <a:pt x="1354615" y="458525"/>
                    </a:moveTo>
                    <a:lnTo>
                      <a:pt x="1621708" y="378028"/>
                    </a:lnTo>
                    <a:lnTo>
                      <a:pt x="1719988" y="548254"/>
                    </a:lnTo>
                    <a:lnTo>
                      <a:pt x="1516730" y="739315"/>
                    </a:lnTo>
                    <a:cubicBezTo>
                      <a:pt x="1546193" y="847937"/>
                      <a:pt x="1546193" y="962448"/>
                      <a:pt x="1516730" y="1071070"/>
                    </a:cubicBezTo>
                    <a:lnTo>
                      <a:pt x="1719988" y="1262131"/>
                    </a:lnTo>
                    <a:lnTo>
                      <a:pt x="1621708" y="1432357"/>
                    </a:lnTo>
                    <a:lnTo>
                      <a:pt x="1354615" y="1351860"/>
                    </a:lnTo>
                    <a:cubicBezTo>
                      <a:pt x="1275277" y="1431687"/>
                      <a:pt x="1176108" y="1488942"/>
                      <a:pt x="1067307" y="1517738"/>
                    </a:cubicBezTo>
                    <a:lnTo>
                      <a:pt x="1003473" y="1789296"/>
                    </a:lnTo>
                    <a:lnTo>
                      <a:pt x="806912" y="1789296"/>
                    </a:lnTo>
                    <a:lnTo>
                      <a:pt x="743078" y="1517738"/>
                    </a:lnTo>
                    <a:cubicBezTo>
                      <a:pt x="634276" y="1488943"/>
                      <a:pt x="535108" y="1431688"/>
                      <a:pt x="455770" y="1351860"/>
                    </a:cubicBezTo>
                    <a:lnTo>
                      <a:pt x="188677" y="1432357"/>
                    </a:lnTo>
                    <a:lnTo>
                      <a:pt x="90397" y="1262131"/>
                    </a:lnTo>
                    <a:lnTo>
                      <a:pt x="293655" y="1071070"/>
                    </a:lnTo>
                    <a:cubicBezTo>
                      <a:pt x="264192" y="962448"/>
                      <a:pt x="264192" y="847937"/>
                      <a:pt x="293655" y="739315"/>
                    </a:cubicBezTo>
                    <a:lnTo>
                      <a:pt x="90397" y="548254"/>
                    </a:lnTo>
                    <a:lnTo>
                      <a:pt x="188677" y="378028"/>
                    </a:lnTo>
                    <a:lnTo>
                      <a:pt x="455770" y="458525"/>
                    </a:lnTo>
                    <a:cubicBezTo>
                      <a:pt x="535108" y="378698"/>
                      <a:pt x="634277" y="321443"/>
                      <a:pt x="743078" y="292647"/>
                    </a:cubicBezTo>
                    <a:lnTo>
                      <a:pt x="806912" y="21089"/>
                    </a:lnTo>
                    <a:lnTo>
                      <a:pt x="1003473" y="21089"/>
                    </a:lnTo>
                    <a:lnTo>
                      <a:pt x="1067307" y="292647"/>
                    </a:lnTo>
                    <a:cubicBezTo>
                      <a:pt x="1176109" y="321442"/>
                      <a:pt x="1275277" y="378697"/>
                      <a:pt x="1354615" y="458525"/>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491330" tIns="494085" rIns="491330" bIns="494085" spcCol="1270" anchor="ctr"/>
              <a:lstStyle/>
              <a:p>
                <a:pPr algn="ctr" defTabSz="1244600">
                  <a:lnSpc>
                    <a:spcPct val="90000"/>
                  </a:lnSpc>
                  <a:spcAft>
                    <a:spcPct val="35000"/>
                  </a:spcAft>
                  <a:defRPr/>
                </a:pPr>
                <a:endParaRPr lang="en-ZA" sz="2800"/>
              </a:p>
            </p:txBody>
          </p:sp>
          <p:sp>
            <p:nvSpPr>
              <p:cNvPr id="52270" name="TextBox 39"/>
              <p:cNvSpPr txBox="1">
                <a:spLocks noChangeArrowheads="1"/>
              </p:cNvSpPr>
              <p:nvPr/>
            </p:nvSpPr>
            <p:spPr bwMode="auto">
              <a:xfrm>
                <a:off x="5520163" y="4617032"/>
                <a:ext cx="990000" cy="554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200" b="1">
                    <a:solidFill>
                      <a:schemeClr val="bg1"/>
                    </a:solidFill>
                    <a:ea typeface="MS PGothic" charset="0"/>
                    <a:cs typeface="MS PGothic" charset="0"/>
                  </a:rPr>
                  <a:t>Low quality primary school</a:t>
                </a:r>
              </a:p>
            </p:txBody>
          </p:sp>
        </p:grpSp>
      </p:grpSp>
      <p:grpSp>
        <p:nvGrpSpPr>
          <p:cNvPr id="10" name="Group 115"/>
          <p:cNvGrpSpPr>
            <a:grpSpLocks/>
          </p:cNvGrpSpPr>
          <p:nvPr/>
        </p:nvGrpSpPr>
        <p:grpSpPr bwMode="auto">
          <a:xfrm>
            <a:off x="4572000" y="2670175"/>
            <a:ext cx="2036763" cy="2003425"/>
            <a:chOff x="4571758" y="2670834"/>
            <a:chExt cx="2036221" cy="2003144"/>
          </a:xfrm>
        </p:grpSpPr>
        <p:sp>
          <p:nvSpPr>
            <p:cNvPr id="47" name="Circular Arrow 46"/>
            <p:cNvSpPr/>
            <p:nvPr/>
          </p:nvSpPr>
          <p:spPr>
            <a:xfrm rot="18252152">
              <a:off x="4588297" y="2654296"/>
              <a:ext cx="2003144" cy="2036221"/>
            </a:xfrm>
            <a:prstGeom prst="circularArrow">
              <a:avLst>
                <a:gd name="adj1" fmla="val 5984"/>
                <a:gd name="adj2" fmla="val 394124"/>
                <a:gd name="adj3" fmla="val 13313824"/>
                <a:gd name="adj4" fmla="val 10508221"/>
                <a:gd name="adj5" fmla="val 6981"/>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52264" name="Group 114"/>
            <p:cNvGrpSpPr>
              <a:grpSpLocks/>
            </p:cNvGrpSpPr>
            <p:nvPr/>
          </p:nvGrpSpPr>
          <p:grpSpPr bwMode="auto">
            <a:xfrm>
              <a:off x="4745381" y="2781266"/>
              <a:ext cx="1772234" cy="1743445"/>
              <a:chOff x="4745381" y="2781266"/>
              <a:chExt cx="1772234" cy="1743445"/>
            </a:xfrm>
          </p:grpSpPr>
          <p:sp>
            <p:nvSpPr>
              <p:cNvPr id="44" name="Freeform 43"/>
              <p:cNvSpPr/>
              <p:nvPr/>
            </p:nvSpPr>
            <p:spPr>
              <a:xfrm rot="18252152">
                <a:off x="4759718" y="2766977"/>
                <a:ext cx="1742830" cy="1772765"/>
              </a:xfrm>
              <a:custGeom>
                <a:avLst/>
                <a:gdLst>
                  <a:gd name="connsiteX0" fmla="*/ 1327246 w 1773807"/>
                  <a:gd name="connsiteY0" fmla="*/ 449260 h 1773807"/>
                  <a:gd name="connsiteX1" fmla="*/ 1588942 w 1773807"/>
                  <a:gd name="connsiteY1" fmla="*/ 370390 h 1773807"/>
                  <a:gd name="connsiteX2" fmla="*/ 1685237 w 1773807"/>
                  <a:gd name="connsiteY2" fmla="*/ 537177 h 1773807"/>
                  <a:gd name="connsiteX3" fmla="*/ 1486085 w 1773807"/>
                  <a:gd name="connsiteY3" fmla="*/ 724378 h 1773807"/>
                  <a:gd name="connsiteX4" fmla="*/ 1486085 w 1773807"/>
                  <a:gd name="connsiteY4" fmla="*/ 1049430 h 1773807"/>
                  <a:gd name="connsiteX5" fmla="*/ 1685237 w 1773807"/>
                  <a:gd name="connsiteY5" fmla="*/ 1236630 h 1773807"/>
                  <a:gd name="connsiteX6" fmla="*/ 1588942 w 1773807"/>
                  <a:gd name="connsiteY6" fmla="*/ 1403417 h 1773807"/>
                  <a:gd name="connsiteX7" fmla="*/ 1327246 w 1773807"/>
                  <a:gd name="connsiteY7" fmla="*/ 1324547 h 1773807"/>
                  <a:gd name="connsiteX8" fmla="*/ 1045743 w 1773807"/>
                  <a:gd name="connsiteY8" fmla="*/ 1487073 h 1773807"/>
                  <a:gd name="connsiteX9" fmla="*/ 983198 w 1773807"/>
                  <a:gd name="connsiteY9" fmla="*/ 1753144 h 1773807"/>
                  <a:gd name="connsiteX10" fmla="*/ 790609 w 1773807"/>
                  <a:gd name="connsiteY10" fmla="*/ 1753144 h 1773807"/>
                  <a:gd name="connsiteX11" fmla="*/ 728064 w 1773807"/>
                  <a:gd name="connsiteY11" fmla="*/ 1487073 h 1773807"/>
                  <a:gd name="connsiteX12" fmla="*/ 446561 w 1773807"/>
                  <a:gd name="connsiteY12" fmla="*/ 1324547 h 1773807"/>
                  <a:gd name="connsiteX13" fmla="*/ 184865 w 1773807"/>
                  <a:gd name="connsiteY13" fmla="*/ 1403417 h 1773807"/>
                  <a:gd name="connsiteX14" fmla="*/ 88570 w 1773807"/>
                  <a:gd name="connsiteY14" fmla="*/ 1236630 h 1773807"/>
                  <a:gd name="connsiteX15" fmla="*/ 287722 w 1773807"/>
                  <a:gd name="connsiteY15" fmla="*/ 1049429 h 1773807"/>
                  <a:gd name="connsiteX16" fmla="*/ 287722 w 1773807"/>
                  <a:gd name="connsiteY16" fmla="*/ 724377 h 1773807"/>
                  <a:gd name="connsiteX17" fmla="*/ 88570 w 1773807"/>
                  <a:gd name="connsiteY17" fmla="*/ 537177 h 1773807"/>
                  <a:gd name="connsiteX18" fmla="*/ 184865 w 1773807"/>
                  <a:gd name="connsiteY18" fmla="*/ 370390 h 1773807"/>
                  <a:gd name="connsiteX19" fmla="*/ 446561 w 1773807"/>
                  <a:gd name="connsiteY19" fmla="*/ 449260 h 1773807"/>
                  <a:gd name="connsiteX20" fmla="*/ 728064 w 1773807"/>
                  <a:gd name="connsiteY20" fmla="*/ 286734 h 1773807"/>
                  <a:gd name="connsiteX21" fmla="*/ 790609 w 1773807"/>
                  <a:gd name="connsiteY21" fmla="*/ 20663 h 1773807"/>
                  <a:gd name="connsiteX22" fmla="*/ 983198 w 1773807"/>
                  <a:gd name="connsiteY22" fmla="*/ 20663 h 1773807"/>
                  <a:gd name="connsiteX23" fmla="*/ 1045743 w 1773807"/>
                  <a:gd name="connsiteY23" fmla="*/ 286734 h 1773807"/>
                  <a:gd name="connsiteX24" fmla="*/ 1327246 w 1773807"/>
                  <a:gd name="connsiteY24" fmla="*/ 449260 h 17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73807" h="1773807">
                    <a:moveTo>
                      <a:pt x="1141705" y="448690"/>
                    </a:moveTo>
                    <a:lnTo>
                      <a:pt x="1331431" y="331184"/>
                    </a:lnTo>
                    <a:lnTo>
                      <a:pt x="1442623" y="442376"/>
                    </a:lnTo>
                    <a:lnTo>
                      <a:pt x="1325117" y="632102"/>
                    </a:lnTo>
                    <a:cubicBezTo>
                      <a:pt x="1370375" y="709938"/>
                      <a:pt x="1394085" y="798425"/>
                      <a:pt x="1393808" y="888462"/>
                    </a:cubicBezTo>
                    <a:lnTo>
                      <a:pt x="1590435" y="994016"/>
                    </a:lnTo>
                    <a:lnTo>
                      <a:pt x="1549735" y="1145906"/>
                    </a:lnTo>
                    <a:lnTo>
                      <a:pt x="1326675" y="1139006"/>
                    </a:lnTo>
                    <a:cubicBezTo>
                      <a:pt x="1281896" y="1217119"/>
                      <a:pt x="1217120" y="1281896"/>
                      <a:pt x="1139007" y="1326675"/>
                    </a:cubicBezTo>
                    <a:lnTo>
                      <a:pt x="1145906" y="1549736"/>
                    </a:lnTo>
                    <a:lnTo>
                      <a:pt x="994016" y="1590435"/>
                    </a:lnTo>
                    <a:lnTo>
                      <a:pt x="888461" y="1393809"/>
                    </a:lnTo>
                    <a:cubicBezTo>
                      <a:pt x="798424" y="1394086"/>
                      <a:pt x="709938" y="1370376"/>
                      <a:pt x="632102" y="1325117"/>
                    </a:cubicBezTo>
                    <a:lnTo>
                      <a:pt x="442376" y="1442623"/>
                    </a:lnTo>
                    <a:lnTo>
                      <a:pt x="331184" y="1331431"/>
                    </a:lnTo>
                    <a:lnTo>
                      <a:pt x="448690" y="1141705"/>
                    </a:lnTo>
                    <a:cubicBezTo>
                      <a:pt x="403432" y="1063869"/>
                      <a:pt x="379722" y="975382"/>
                      <a:pt x="379999" y="885345"/>
                    </a:cubicBezTo>
                    <a:lnTo>
                      <a:pt x="183372" y="779791"/>
                    </a:lnTo>
                    <a:lnTo>
                      <a:pt x="224072" y="627901"/>
                    </a:lnTo>
                    <a:lnTo>
                      <a:pt x="447132" y="634801"/>
                    </a:lnTo>
                    <a:cubicBezTo>
                      <a:pt x="491911" y="556688"/>
                      <a:pt x="556687" y="491911"/>
                      <a:pt x="634800" y="447132"/>
                    </a:cubicBezTo>
                    <a:lnTo>
                      <a:pt x="627901" y="224071"/>
                    </a:lnTo>
                    <a:lnTo>
                      <a:pt x="779791" y="183372"/>
                    </a:lnTo>
                    <a:lnTo>
                      <a:pt x="885346" y="379998"/>
                    </a:lnTo>
                    <a:cubicBezTo>
                      <a:pt x="975383" y="379721"/>
                      <a:pt x="1063869" y="403431"/>
                      <a:pt x="1141705" y="448690"/>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27746" tIns="627746" rIns="627746" bIns="627746" spcCol="1270" anchor="ctr"/>
              <a:lstStyle/>
              <a:p>
                <a:pPr algn="ctr" defTabSz="1377950">
                  <a:lnSpc>
                    <a:spcPct val="90000"/>
                  </a:lnSpc>
                  <a:spcAft>
                    <a:spcPct val="35000"/>
                  </a:spcAft>
                  <a:defRPr/>
                </a:pPr>
                <a:endParaRPr lang="en-ZA" sz="3100"/>
              </a:p>
            </p:txBody>
          </p:sp>
          <p:sp>
            <p:nvSpPr>
              <p:cNvPr id="52266" name="TextBox 40"/>
              <p:cNvSpPr txBox="1">
                <a:spLocks noChangeArrowheads="1"/>
              </p:cNvSpPr>
              <p:nvPr/>
            </p:nvSpPr>
            <p:spPr bwMode="auto">
              <a:xfrm>
                <a:off x="5157671" y="3296349"/>
                <a:ext cx="99000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200" b="1">
                    <a:solidFill>
                      <a:schemeClr val="bg1"/>
                    </a:solidFill>
                    <a:ea typeface="MS PGothic" charset="0"/>
                    <a:cs typeface="MS PGothic" charset="0"/>
                  </a:rPr>
                  <a:t>Low quality secondary</a:t>
                </a:r>
              </a:p>
              <a:p>
                <a:pPr algn="ctr" eaLnBrk="1" hangingPunct="1"/>
                <a:r>
                  <a:rPr lang="en-ZA" sz="1200" b="1">
                    <a:solidFill>
                      <a:schemeClr val="bg1"/>
                    </a:solidFill>
                    <a:ea typeface="MS PGothic" charset="0"/>
                    <a:cs typeface="MS PGothic" charset="0"/>
                  </a:rPr>
                  <a:t>schoo</a:t>
                </a:r>
                <a:r>
                  <a:rPr lang="en-ZA" sz="1400" b="1">
                    <a:solidFill>
                      <a:schemeClr val="bg1"/>
                    </a:solidFill>
                    <a:ea typeface="MS PGothic" charset="0"/>
                    <a:cs typeface="MS PGothic" charset="0"/>
                  </a:rPr>
                  <a:t>l</a:t>
                </a:r>
              </a:p>
            </p:txBody>
          </p:sp>
        </p:grpSp>
      </p:grpSp>
      <p:grpSp>
        <p:nvGrpSpPr>
          <p:cNvPr id="12" name="Group 52"/>
          <p:cNvGrpSpPr>
            <a:grpSpLocks/>
          </p:cNvGrpSpPr>
          <p:nvPr/>
        </p:nvGrpSpPr>
        <p:grpSpPr bwMode="auto">
          <a:xfrm>
            <a:off x="7993063" y="2265363"/>
            <a:ext cx="1081087" cy="658812"/>
            <a:chOff x="1445059" y="821184"/>
            <a:chExt cx="2985757" cy="2005038"/>
          </a:xfrm>
        </p:grpSpPr>
        <p:grpSp>
          <p:nvGrpSpPr>
            <p:cNvPr id="52259" name="Group 48"/>
            <p:cNvGrpSpPr>
              <a:grpSpLocks/>
            </p:cNvGrpSpPr>
            <p:nvPr/>
          </p:nvGrpSpPr>
          <p:grpSpPr bwMode="auto">
            <a:xfrm rot="5400000">
              <a:off x="852439" y="1413804"/>
              <a:ext cx="2005038" cy="819798"/>
              <a:chOff x="1298524" y="3051580"/>
              <a:chExt cx="3270558" cy="1700571"/>
            </a:xfrm>
          </p:grpSpPr>
          <p:sp>
            <p:nvSpPr>
              <p:cNvPr id="50" name="Freeform 49"/>
              <p:cNvSpPr/>
              <p:nvPr/>
            </p:nvSpPr>
            <p:spPr>
              <a:xfrm>
                <a:off x="1251241" y="3105991"/>
                <a:ext cx="1710146" cy="1700731"/>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51" name="Freeform 50"/>
              <p:cNvSpPr/>
              <p:nvPr/>
            </p:nvSpPr>
            <p:spPr>
              <a:xfrm>
                <a:off x="3040193" y="3105989"/>
                <a:ext cx="1481603" cy="1700731"/>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876349" y="0"/>
                    </a:moveTo>
                    <a:lnTo>
                      <a:pt x="1348230" y="674115"/>
                    </a:lnTo>
                    <a:lnTo>
                      <a:pt x="876349" y="1348230"/>
                    </a:lnTo>
                    <a:lnTo>
                      <a:pt x="876349" y="1011173"/>
                    </a:lnTo>
                    <a:lnTo>
                      <a:pt x="0" y="1011173"/>
                    </a:lnTo>
                    <a:lnTo>
                      <a:pt x="0" y="337058"/>
                    </a:lnTo>
                    <a:lnTo>
                      <a:pt x="876349" y="337058"/>
                    </a:lnTo>
                    <a:lnTo>
                      <a:pt x="876349" y="0"/>
                    </a:ln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63577" tIns="500634" rIns="399515" bIns="500633" spcCol="1270" anchor="ctr"/>
              <a:lstStyle/>
              <a:p>
                <a:pPr algn="ctr" defTabSz="1022350">
                  <a:lnSpc>
                    <a:spcPct val="90000"/>
                  </a:lnSpc>
                  <a:spcAft>
                    <a:spcPct val="35000"/>
                  </a:spcAft>
                  <a:defRPr/>
                </a:pPr>
                <a:endParaRPr lang="en-ZA" sz="2300"/>
              </a:p>
            </p:txBody>
          </p:sp>
        </p:grpSp>
        <p:sp>
          <p:nvSpPr>
            <p:cNvPr id="52" name="TextBox 51"/>
            <p:cNvSpPr txBox="1"/>
            <p:nvPr/>
          </p:nvSpPr>
          <p:spPr>
            <a:xfrm>
              <a:off x="2317548" y="1309156"/>
              <a:ext cx="2113268" cy="1265832"/>
            </a:xfrm>
            <a:prstGeom prst="rect">
              <a:avLst/>
            </a:prstGeom>
            <a:noFill/>
          </p:spPr>
          <p:txBody>
            <a:bodyPr>
              <a:spAutoFit/>
            </a:bodyPr>
            <a:lstStyle/>
            <a:p>
              <a:pPr algn="ctr">
                <a:defRPr/>
              </a:pPr>
              <a:r>
                <a:rPr lang="en-ZA" sz="1050" b="1">
                  <a:solidFill>
                    <a:srgbClr val="C00000"/>
                  </a:solidFill>
                  <a:latin typeface="Calibri" pitchFamily="34" charset="0"/>
                  <a:ea typeface="+mn-ea"/>
                  <a:cs typeface="Arial" pitchFamily="34" charset="0"/>
                </a:rPr>
                <a:t>Unequal society</a:t>
              </a:r>
            </a:p>
          </p:txBody>
        </p:sp>
      </p:grpSp>
      <p:sp>
        <p:nvSpPr>
          <p:cNvPr id="58" name="Freeform 57"/>
          <p:cNvSpPr/>
          <p:nvPr/>
        </p:nvSpPr>
        <p:spPr>
          <a:xfrm>
            <a:off x="5695950" y="1612900"/>
            <a:ext cx="419100" cy="269875"/>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74" name="Freeform 73"/>
          <p:cNvSpPr/>
          <p:nvPr/>
        </p:nvSpPr>
        <p:spPr>
          <a:xfrm>
            <a:off x="3654425" y="5013325"/>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94" name="Freeform 93"/>
          <p:cNvSpPr/>
          <p:nvPr/>
        </p:nvSpPr>
        <p:spPr>
          <a:xfrm>
            <a:off x="3654425" y="4032250"/>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95" name="Rectangle 94"/>
          <p:cNvSpPr/>
          <p:nvPr/>
        </p:nvSpPr>
        <p:spPr>
          <a:xfrm>
            <a:off x="4344988" y="879475"/>
            <a:ext cx="1308100" cy="17383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ZA" b="1" dirty="0">
                <a:solidFill>
                  <a:schemeClr val="tx1"/>
                </a:solidFill>
              </a:rPr>
              <a:t>University/FET</a:t>
            </a:r>
          </a:p>
          <a:p>
            <a:pPr algn="ctr">
              <a:defRPr/>
            </a:pPr>
            <a:endParaRPr lang="en-ZA" sz="800" b="1" dirty="0">
              <a:solidFill>
                <a:schemeClr val="tx1"/>
              </a:solidFill>
            </a:endParaRPr>
          </a:p>
          <a:p>
            <a:pPr marL="171450" indent="-171450">
              <a:buFont typeface="Arial" pitchFamily="34" charset="0"/>
              <a:buChar char="•"/>
              <a:defRPr/>
            </a:pPr>
            <a:r>
              <a:rPr lang="en-ZA" sz="800" b="1" dirty="0">
                <a:solidFill>
                  <a:schemeClr val="tx1"/>
                </a:solidFill>
              </a:rPr>
              <a:t>Type</a:t>
            </a:r>
            <a:r>
              <a:rPr lang="en-ZA" sz="800" dirty="0">
                <a:solidFill>
                  <a:schemeClr val="tx1"/>
                </a:solidFill>
              </a:rPr>
              <a:t> of institution (FET or University)</a:t>
            </a:r>
          </a:p>
          <a:p>
            <a:pPr marL="171450" indent="-171450">
              <a:buFont typeface="Arial" pitchFamily="34" charset="0"/>
              <a:buChar char="•"/>
              <a:defRPr/>
            </a:pPr>
            <a:r>
              <a:rPr lang="en-ZA" sz="800" b="1" dirty="0">
                <a:solidFill>
                  <a:schemeClr val="tx1"/>
                </a:solidFill>
              </a:rPr>
              <a:t>Quality</a:t>
            </a:r>
            <a:r>
              <a:rPr lang="en-ZA" sz="800" dirty="0">
                <a:solidFill>
                  <a:schemeClr val="tx1"/>
                </a:solidFill>
              </a:rPr>
              <a:t> of institution </a:t>
            </a:r>
          </a:p>
          <a:p>
            <a:pPr marL="171450" indent="-171450">
              <a:buFont typeface="Arial" pitchFamily="34" charset="0"/>
              <a:buChar char="•"/>
              <a:defRPr/>
            </a:pPr>
            <a:r>
              <a:rPr lang="en-ZA" sz="800" dirty="0">
                <a:solidFill>
                  <a:schemeClr val="tx1"/>
                </a:solidFill>
              </a:rPr>
              <a:t>Type of </a:t>
            </a:r>
            <a:r>
              <a:rPr lang="en-ZA" sz="800" b="1" dirty="0">
                <a:solidFill>
                  <a:schemeClr val="tx1"/>
                </a:solidFill>
              </a:rPr>
              <a:t>qualification</a:t>
            </a:r>
            <a:r>
              <a:rPr lang="en-ZA" sz="800" dirty="0">
                <a:solidFill>
                  <a:schemeClr val="tx1"/>
                </a:solidFill>
              </a:rPr>
              <a:t> </a:t>
            </a:r>
            <a:r>
              <a:rPr lang="en-ZA" sz="800" i="1" dirty="0">
                <a:solidFill>
                  <a:schemeClr val="tx1"/>
                </a:solidFill>
              </a:rPr>
              <a:t>(diploma, degree etc.)</a:t>
            </a:r>
          </a:p>
          <a:p>
            <a:pPr marL="171450" indent="-171450">
              <a:buFont typeface="Arial" pitchFamily="34" charset="0"/>
              <a:buChar char="•"/>
              <a:defRPr/>
            </a:pPr>
            <a:r>
              <a:rPr lang="en-ZA" sz="800" b="1" dirty="0">
                <a:solidFill>
                  <a:schemeClr val="tx1"/>
                </a:solidFill>
              </a:rPr>
              <a:t>Field</a:t>
            </a:r>
            <a:r>
              <a:rPr lang="en-ZA" sz="800" dirty="0">
                <a:solidFill>
                  <a:schemeClr val="tx1"/>
                </a:solidFill>
              </a:rPr>
              <a:t> of study </a:t>
            </a:r>
            <a:r>
              <a:rPr lang="en-ZA" sz="800" i="1" dirty="0">
                <a:solidFill>
                  <a:schemeClr val="tx1"/>
                </a:solidFill>
              </a:rPr>
              <a:t>(Engineering, Arts etc.)</a:t>
            </a:r>
            <a:endParaRPr lang="en-ZA" sz="1200" i="1" dirty="0">
              <a:solidFill>
                <a:schemeClr val="tx1"/>
              </a:solidFill>
            </a:endParaRPr>
          </a:p>
        </p:txBody>
      </p:sp>
      <p:sp>
        <p:nvSpPr>
          <p:cNvPr id="98" name="Freeform 97"/>
          <p:cNvSpPr/>
          <p:nvPr/>
        </p:nvSpPr>
        <p:spPr>
          <a:xfrm>
            <a:off x="3640138" y="1566863"/>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129" name="Rounded Rectangle 128"/>
          <p:cNvSpPr/>
          <p:nvPr/>
        </p:nvSpPr>
        <p:spPr>
          <a:xfrm>
            <a:off x="8297863" y="2813050"/>
            <a:ext cx="828675" cy="36830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r>
              <a:rPr lang="en-ZA" sz="1000" b="1">
                <a:solidFill>
                  <a:schemeClr val="tx1"/>
                </a:solidFill>
              </a:rPr>
              <a:t>Majority (80%)</a:t>
            </a:r>
          </a:p>
        </p:txBody>
      </p:sp>
      <p:grpSp>
        <p:nvGrpSpPr>
          <p:cNvPr id="23" name="Group 125"/>
          <p:cNvGrpSpPr>
            <a:grpSpLocks/>
          </p:cNvGrpSpPr>
          <p:nvPr/>
        </p:nvGrpSpPr>
        <p:grpSpPr bwMode="auto">
          <a:xfrm>
            <a:off x="5005388" y="2506663"/>
            <a:ext cx="1444625" cy="804862"/>
            <a:chOff x="5005980" y="2506040"/>
            <a:chExt cx="1444651" cy="804794"/>
          </a:xfrm>
        </p:grpSpPr>
        <p:sp>
          <p:nvSpPr>
            <p:cNvPr id="123" name="TextBox 122"/>
            <p:cNvSpPr txBox="1"/>
            <p:nvPr/>
          </p:nvSpPr>
          <p:spPr>
            <a:xfrm>
              <a:off x="5234584" y="2506040"/>
              <a:ext cx="1216047" cy="415890"/>
            </a:xfrm>
            <a:prstGeom prst="rect">
              <a:avLst/>
            </a:prstGeom>
            <a:solidFill>
              <a:schemeClr val="accent1">
                <a:lumMod val="60000"/>
                <a:lumOff val="40000"/>
              </a:schemeClr>
            </a:solidFill>
          </p:spPr>
          <p:txBody>
            <a:bodyPr>
              <a:spAutoFit/>
            </a:bodyPr>
            <a:lstStyle/>
            <a:p>
              <a:pPr>
                <a:defRPr/>
              </a:pPr>
              <a:r>
                <a:rPr lang="en-ZA" sz="700">
                  <a:latin typeface="Calibri" pitchFamily="34" charset="0"/>
                  <a:ea typeface="+mn-ea"/>
                  <a:cs typeface="Arial" pitchFamily="34" charset="0"/>
                </a:rPr>
                <a:t>Some motivated, lucky or talented students make  the transition</a:t>
              </a:r>
            </a:p>
          </p:txBody>
        </p:sp>
        <p:sp>
          <p:nvSpPr>
            <p:cNvPr id="124" name="Freeform 123"/>
            <p:cNvSpPr/>
            <p:nvPr/>
          </p:nvSpPr>
          <p:spPr>
            <a:xfrm rot="3499488">
              <a:off x="4770271" y="2771908"/>
              <a:ext cx="774635" cy="303217"/>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128" name="Rounded Rectangle 127"/>
          <p:cNvSpPr/>
          <p:nvPr/>
        </p:nvSpPr>
        <p:spPr>
          <a:xfrm>
            <a:off x="8262938" y="2070100"/>
            <a:ext cx="828675" cy="36830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en-ZA" sz="1000" b="1">
                <a:solidFill>
                  <a:schemeClr val="tx1"/>
                </a:solidFill>
              </a:rPr>
              <a:t>Minority (20%)</a:t>
            </a:r>
          </a:p>
        </p:txBody>
      </p:sp>
      <p:grpSp>
        <p:nvGrpSpPr>
          <p:cNvPr id="24" name="Group 124"/>
          <p:cNvGrpSpPr>
            <a:grpSpLocks/>
          </p:cNvGrpSpPr>
          <p:nvPr/>
        </p:nvGrpSpPr>
        <p:grpSpPr bwMode="auto">
          <a:xfrm>
            <a:off x="7008813" y="2424113"/>
            <a:ext cx="1416050" cy="757237"/>
            <a:chOff x="7008134" y="2423712"/>
            <a:chExt cx="1416719" cy="778151"/>
          </a:xfrm>
        </p:grpSpPr>
        <p:sp>
          <p:nvSpPr>
            <p:cNvPr id="122" name="TextBox 121"/>
            <p:cNvSpPr txBox="1"/>
            <p:nvPr/>
          </p:nvSpPr>
          <p:spPr>
            <a:xfrm>
              <a:off x="7208254" y="2678202"/>
              <a:ext cx="1216600" cy="523661"/>
            </a:xfrm>
            <a:prstGeom prst="rect">
              <a:avLst/>
            </a:prstGeom>
            <a:solidFill>
              <a:schemeClr val="accent1">
                <a:lumMod val="60000"/>
                <a:lumOff val="40000"/>
              </a:schemeClr>
            </a:solidFill>
          </p:spPr>
          <p:txBody>
            <a:bodyPr>
              <a:spAutoFit/>
            </a:bodyPr>
            <a:lstStyle/>
            <a:p>
              <a:pPr marL="171450" indent="-171450">
                <a:buFontTx/>
                <a:buChar char="-"/>
                <a:defRPr/>
              </a:pPr>
              <a:r>
                <a:rPr lang="en-ZA" sz="700">
                  <a:latin typeface="Calibri" pitchFamily="34" charset="0"/>
                  <a:ea typeface="+mn-ea"/>
                  <a:cs typeface="Arial" pitchFamily="34" charset="0"/>
                </a:rPr>
                <a:t>Big demand for good schools despite fees</a:t>
              </a:r>
            </a:p>
            <a:p>
              <a:pPr marL="171450" indent="-171450">
                <a:buFontTx/>
                <a:buChar char="-"/>
                <a:defRPr/>
              </a:pPr>
              <a:r>
                <a:rPr lang="en-ZA" sz="700">
                  <a:latin typeface="Calibri" pitchFamily="34" charset="0"/>
                  <a:ea typeface="+mn-ea"/>
                  <a:cs typeface="Arial" pitchFamily="34" charset="0"/>
                </a:rPr>
                <a:t>Some scholarships/bursaries </a:t>
              </a:r>
            </a:p>
          </p:txBody>
        </p:sp>
        <p:sp>
          <p:nvSpPr>
            <p:cNvPr id="121" name="Freeform 120"/>
            <p:cNvSpPr/>
            <p:nvPr/>
          </p:nvSpPr>
          <p:spPr>
            <a:xfrm rot="5400000">
              <a:off x="6770736" y="2661110"/>
              <a:ext cx="778151" cy="303355"/>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52250" name="TextBox 1"/>
          <p:cNvSpPr txBox="1">
            <a:spLocks noChangeArrowheads="1"/>
          </p:cNvSpPr>
          <p:nvPr/>
        </p:nvSpPr>
        <p:spPr bwMode="auto">
          <a:xfrm>
            <a:off x="2051050" y="6545263"/>
            <a:ext cx="1077913" cy="31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ZA" sz="1400" dirty="0">
                <a:ea typeface="MS PGothic" charset="0"/>
                <a:cs typeface="MS PGothic" charset="0"/>
              </a:rPr>
              <a:t> QLFS 2014</a:t>
            </a:r>
          </a:p>
        </p:txBody>
      </p:sp>
      <p:sp>
        <p:nvSpPr>
          <p:cNvPr id="131" name="Curved Up Arrow 130"/>
          <p:cNvSpPr/>
          <p:nvPr/>
        </p:nvSpPr>
        <p:spPr>
          <a:xfrm flipV="1">
            <a:off x="2411413" y="101600"/>
            <a:ext cx="5722937" cy="1192213"/>
          </a:xfrm>
          <a:prstGeom prst="curvedUpArrow">
            <a:avLst/>
          </a:prstGeom>
          <a:solidFill>
            <a:schemeClr val="accent3">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solidFill>
                <a:schemeClr val="tx1"/>
              </a:solidFill>
            </a:endParaRPr>
          </a:p>
        </p:txBody>
      </p:sp>
      <p:sp>
        <p:nvSpPr>
          <p:cNvPr id="132" name="Curved Up Arrow 131"/>
          <p:cNvSpPr/>
          <p:nvPr/>
        </p:nvSpPr>
        <p:spPr>
          <a:xfrm rot="20815970">
            <a:off x="3033713" y="5267325"/>
            <a:ext cx="5178425" cy="1287463"/>
          </a:xfrm>
          <a:prstGeom prst="curvedUpArrow">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solidFill>
                <a:schemeClr val="tx1"/>
              </a:solidFill>
            </a:endParaRPr>
          </a:p>
        </p:txBody>
      </p:sp>
    </p:spTree>
    <p:extLst>
      <p:ext uri="{BB962C8B-B14F-4D97-AF65-F5344CB8AC3E}">
        <p14:creationId xmlns:p14="http://schemas.microsoft.com/office/powerpoint/2010/main" val="276568528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5"/>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4"/>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nodeType="clickEffect">
                                  <p:stCondLst>
                                    <p:cond delay="0"/>
                                  </p:stCondLst>
                                  <p:childTnLst>
                                    <p:set>
                                      <p:cBhvr>
                                        <p:cTn id="40" dur="1" fill="hold">
                                          <p:stCondLst>
                                            <p:cond delay="0"/>
                                          </p:stCondLst>
                                        </p:cTn>
                                        <p:tgtEl>
                                          <p:spTgt spid="6"/>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nodeType="clickEffect">
                                  <p:stCondLst>
                                    <p:cond delay="0"/>
                                  </p:stCondLst>
                                  <p:childTnLst>
                                    <p:set>
                                      <p:cBhvr>
                                        <p:cTn id="44" dur="1" fill="hold">
                                          <p:stCondLst>
                                            <p:cond delay="0"/>
                                          </p:stCondLst>
                                        </p:cTn>
                                        <p:tgtEl>
                                          <p:spTgt spid="5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95"/>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24"/>
                                        </p:tgtEl>
                                        <p:attrNameLst>
                                          <p:attrName>style.visibility</p:attrName>
                                        </p:attrNameLst>
                                      </p:cBhvr>
                                      <p:to>
                                        <p:strVal val="visible"/>
                                      </p:to>
                                    </p:set>
                                  </p:childTnLst>
                                  <p:subTnLst>
                                    <p:set>
                                      <p:cBhvr override="childStyle">
                                        <p:cTn dur="1" fill="hold" display="0" masterRel="nextClick" afterEffect="1"/>
                                        <p:tgtEl>
                                          <p:spTgt spid="24"/>
                                        </p:tgtEl>
                                        <p:attrNameLst>
                                          <p:attrName>style.visibility</p:attrName>
                                        </p:attrNameLst>
                                      </p:cBhvr>
                                      <p:to>
                                        <p:strVal val="hidden"/>
                                      </p:to>
                                    </p:set>
                                  </p:sub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nodeType="clickEffect">
                                  <p:stCondLst>
                                    <p:cond delay="0"/>
                                  </p:stCondLst>
                                  <p:childTnLst>
                                    <p:set>
                                      <p:cBhvr>
                                        <p:cTn id="54" dur="1" fill="hold">
                                          <p:stCondLst>
                                            <p:cond delay="0"/>
                                          </p:stCondLst>
                                        </p:cTn>
                                        <p:tgtEl>
                                          <p:spTgt spid="23"/>
                                        </p:tgtEl>
                                        <p:attrNameLst>
                                          <p:attrName>style.visibility</p:attrName>
                                        </p:attrNameLst>
                                      </p:cBhvr>
                                      <p:to>
                                        <p:strVal val="visible"/>
                                      </p:to>
                                    </p:set>
                                  </p:childTnLst>
                                  <p:subTnLst>
                                    <p:set>
                                      <p:cBhvr override="childStyle">
                                        <p:cTn dur="1" fill="hold" display="0" masterRel="nextClick" afterEffect="1"/>
                                        <p:tgtEl>
                                          <p:spTgt spid="23"/>
                                        </p:tgtEl>
                                        <p:attrNameLst>
                                          <p:attrName>style.visibility</p:attrName>
                                        </p:attrNameLst>
                                      </p:cBhvr>
                                      <p:to>
                                        <p:strVal val="hidden"/>
                                      </p:to>
                                    </p:set>
                                  </p:sub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nodeType="clickEffect">
                                  <p:stCondLst>
                                    <p:cond delay="0"/>
                                  </p:stCondLst>
                                  <p:childTnLst>
                                    <p:set>
                                      <p:cBhvr>
                                        <p:cTn id="58" dur="1" fill="hold">
                                          <p:stCondLst>
                                            <p:cond delay="0"/>
                                          </p:stCondLst>
                                        </p:cTn>
                                        <p:tgtEl>
                                          <p:spTgt spid="2"/>
                                        </p:tgtEl>
                                        <p:attrNameLst>
                                          <p:attrName>style.visibility</p:attrName>
                                        </p:attrNameLst>
                                      </p:cBhvr>
                                      <p:to>
                                        <p:strVal val="visible"/>
                                      </p:to>
                                    </p:se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nodeType="clickEffect">
                                  <p:stCondLst>
                                    <p:cond delay="0"/>
                                  </p:stCondLst>
                                  <p:childTnLst>
                                    <p:set>
                                      <p:cBhvr>
                                        <p:cTn id="62" dur="1" fill="hold">
                                          <p:stCondLst>
                                            <p:cond delay="0"/>
                                          </p:stCondLst>
                                        </p:cTn>
                                        <p:tgtEl>
                                          <p:spTgt spid="98"/>
                                        </p:tgtEl>
                                        <p:attrNameLst>
                                          <p:attrName>style.visibility</p:attrName>
                                        </p:attrNameLst>
                                      </p:cBhvr>
                                      <p:to>
                                        <p:strVal val="visible"/>
                                      </p:to>
                                    </p:set>
                                  </p:childTnLst>
                                </p:cTn>
                              </p:par>
                            </p:childTnLst>
                          </p:cTn>
                        </p:par>
                        <p:par>
                          <p:cTn id="63" fill="hold" nodeType="afterGroup">
                            <p:stCondLst>
                              <p:cond delay="0"/>
                            </p:stCondLst>
                            <p:childTnLst>
                              <p:par>
                                <p:cTn id="64" presetID="1" presetClass="entr" presetSubtype="0" fill="hold" nodeType="afterEffect">
                                  <p:stCondLst>
                                    <p:cond delay="0"/>
                                  </p:stCondLst>
                                  <p:childTnLst>
                                    <p:set>
                                      <p:cBhvr>
                                        <p:cTn id="65" dur="1" fill="hold">
                                          <p:stCondLst>
                                            <p:cond delay="0"/>
                                          </p:stCondLst>
                                        </p:cTn>
                                        <p:tgtEl>
                                          <p:spTgt spid="94"/>
                                        </p:tgtEl>
                                        <p:attrNameLst>
                                          <p:attrName>style.visibility</p:attrName>
                                        </p:attrNameLst>
                                      </p:cBhvr>
                                      <p:to>
                                        <p:strVal val="visible"/>
                                      </p:to>
                                    </p:set>
                                  </p:childTnLst>
                                </p:cTn>
                              </p:par>
                            </p:childTnLst>
                          </p:cTn>
                        </p:par>
                        <p:par>
                          <p:cTn id="66" fill="hold" nodeType="afterGroup">
                            <p:stCondLst>
                              <p:cond delay="0"/>
                            </p:stCondLst>
                            <p:childTnLst>
                              <p:par>
                                <p:cTn id="67" presetID="1" presetClass="entr" presetSubtype="0" fill="hold" nodeType="afterEffect">
                                  <p:stCondLst>
                                    <p:cond delay="0"/>
                                  </p:stCondLst>
                                  <p:childTnLst>
                                    <p:set>
                                      <p:cBhvr>
                                        <p:cTn id="68" dur="1" fill="hold">
                                          <p:stCondLst>
                                            <p:cond delay="0"/>
                                          </p:stCondLst>
                                        </p:cTn>
                                        <p:tgtEl>
                                          <p:spTgt spid="74"/>
                                        </p:tgtEl>
                                        <p:attrNameLst>
                                          <p:attrName>style.visibility</p:attrName>
                                        </p:attrNameLst>
                                      </p:cBhvr>
                                      <p:to>
                                        <p:strVal val="visible"/>
                                      </p:to>
                                    </p:set>
                                  </p:childTnLst>
                                </p:cTn>
                              </p:par>
                            </p:childTnLst>
                          </p:cTn>
                        </p:par>
                        <p:par>
                          <p:cTn id="69" fill="hold" nodeType="afterGroup">
                            <p:stCondLst>
                              <p:cond delay="0"/>
                            </p:stCondLst>
                            <p:childTnLst>
                              <p:par>
                                <p:cTn id="70" presetID="1" presetClass="entr" presetSubtype="0" fill="hold" nodeType="afterEffect">
                                  <p:stCondLst>
                                    <p:cond delay="0"/>
                                  </p:stCondLst>
                                  <p:childTnLst>
                                    <p:set>
                                      <p:cBhvr>
                                        <p:cTn id="71" dur="1" fill="hold">
                                          <p:stCondLst>
                                            <p:cond delay="0"/>
                                          </p:stCondLst>
                                        </p:cTn>
                                        <p:tgtEl>
                                          <p:spTgt spid="66"/>
                                        </p:tgtEl>
                                        <p:attrNameLst>
                                          <p:attrName>style.visibility</p:attrName>
                                        </p:attrNameLst>
                                      </p:cBhvr>
                                      <p:to>
                                        <p:strVal val="visible"/>
                                      </p:to>
                                    </p:set>
                                  </p:childTnLst>
                                </p:cTn>
                              </p:par>
                            </p:childTnLst>
                          </p:cTn>
                        </p:par>
                      </p:childTnLst>
                    </p:cTn>
                  </p:par>
                  <p:par>
                    <p:cTn id="72" fill="hold" nodeType="clickPar">
                      <p:stCondLst>
                        <p:cond delay="indefinite"/>
                      </p:stCondLst>
                      <p:childTnLst>
                        <p:par>
                          <p:cTn id="73" fill="hold" nodeType="withGroup">
                            <p:stCondLst>
                              <p:cond delay="0"/>
                            </p:stCondLst>
                            <p:childTnLst>
                              <p:par>
                                <p:cTn id="74" presetID="22" presetClass="entr" presetSubtype="4" fill="hold" grpId="0" nodeType="clickEffect">
                                  <p:stCondLst>
                                    <p:cond delay="0"/>
                                  </p:stCondLst>
                                  <p:childTnLst>
                                    <p:set>
                                      <p:cBhvr>
                                        <p:cTn id="75" dur="1" fill="hold">
                                          <p:stCondLst>
                                            <p:cond delay="0"/>
                                          </p:stCondLst>
                                        </p:cTn>
                                        <p:tgtEl>
                                          <p:spTgt spid="52250"/>
                                        </p:tgtEl>
                                        <p:attrNameLst>
                                          <p:attrName>style.visibility</p:attrName>
                                        </p:attrNameLst>
                                      </p:cBhvr>
                                      <p:to>
                                        <p:strVal val="visible"/>
                                      </p:to>
                                    </p:set>
                                    <p:animEffect transition="in" filter="wipe(down)">
                                      <p:cBhvr>
                                        <p:cTn id="76" dur="500"/>
                                        <p:tgtEl>
                                          <p:spTgt spid="52250"/>
                                        </p:tgtEl>
                                      </p:cBhvr>
                                    </p:animEffec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131"/>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1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animBg="1"/>
      <p:bldP spid="95" grpId="0" animBg="1"/>
      <p:bldP spid="129" grpId="0" animBg="1"/>
      <p:bldP spid="128" grpId="0" animBg="1"/>
      <p:bldP spid="52250" grpId="0"/>
      <p:bldP spid="131" grpId="0" animBg="1"/>
      <p:bldP spid="13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b="22773"/>
          <a:stretch/>
        </p:blipFill>
        <p:spPr>
          <a:xfrm>
            <a:off x="4600070" y="3657600"/>
            <a:ext cx="4543930" cy="2481815"/>
          </a:xfrm>
          <a:prstGeom prst="rect">
            <a:avLst/>
          </a:prstGeom>
        </p:spPr>
      </p:pic>
      <p:pic>
        <p:nvPicPr>
          <p:cNvPr id="5" name="Picture 4"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t="59485" r="25811" b="13711"/>
          <a:stretch/>
        </p:blipFill>
        <p:spPr>
          <a:xfrm>
            <a:off x="1228957" y="5565914"/>
            <a:ext cx="3371113" cy="861391"/>
          </a:xfrm>
          <a:prstGeom prst="rect">
            <a:avLst/>
          </a:prstGeom>
        </p:spPr>
      </p:pic>
      <p:pic>
        <p:nvPicPr>
          <p:cNvPr id="6" name="Picture 5" descr="Pillar mazes2016_Page_5.jpeg"/>
          <p:cNvPicPr>
            <a:picLocks noChangeAspect="1"/>
          </p:cNvPicPr>
          <p:nvPr/>
        </p:nvPicPr>
        <p:blipFill rotWithShape="1">
          <a:blip r:embed="rId2">
            <a:extLst>
              <a:ext uri="{28A0092B-C50C-407E-A947-70E740481C1C}">
                <a14:useLocalDpi xmlns:a14="http://schemas.microsoft.com/office/drawing/2010/main" val="0"/>
              </a:ext>
            </a:extLst>
          </a:blip>
          <a:srcRect l="42220" t="59485" r="25811" b="13711"/>
          <a:stretch/>
        </p:blipFill>
        <p:spPr>
          <a:xfrm>
            <a:off x="0" y="5562601"/>
            <a:ext cx="1452679" cy="861391"/>
          </a:xfrm>
          <a:prstGeom prst="rect">
            <a:avLst/>
          </a:prstGeom>
        </p:spPr>
      </p:pic>
      <p:pic>
        <p:nvPicPr>
          <p:cNvPr id="10" name="Picture 9"/>
          <p:cNvPicPr/>
          <p:nvPr/>
        </p:nvPicPr>
        <p:blipFill>
          <a:blip r:embed="rId3">
            <a:extLst>
              <a:ext uri="{28A0092B-C50C-407E-A947-70E740481C1C}">
                <a14:useLocalDpi xmlns:a14="http://schemas.microsoft.com/office/drawing/2010/main" val="0"/>
              </a:ext>
            </a:extLst>
          </a:blip>
          <a:stretch>
            <a:fillRect/>
          </a:stretch>
        </p:blipFill>
        <p:spPr>
          <a:xfrm>
            <a:off x="176916" y="6268969"/>
            <a:ext cx="1771154" cy="443259"/>
          </a:xfrm>
          <a:prstGeom prst="rect">
            <a:avLst/>
          </a:prstGeom>
        </p:spPr>
      </p:pic>
      <p:sp>
        <p:nvSpPr>
          <p:cNvPr id="11" name="Rectangle 10"/>
          <p:cNvSpPr/>
          <p:nvPr/>
        </p:nvSpPr>
        <p:spPr>
          <a:xfrm>
            <a:off x="2250701" y="6268969"/>
            <a:ext cx="7087749" cy="261610"/>
          </a:xfrm>
          <a:prstGeom prst="rect">
            <a:avLst/>
          </a:prstGeom>
        </p:spPr>
        <p:txBody>
          <a:bodyPr wrap="square">
            <a:spAutoFit/>
          </a:bodyPr>
          <a:lstStyle/>
          <a:p>
            <a:r>
              <a:rPr lang="en-US" sz="1100" i="1" dirty="0" smtClean="0"/>
              <a:t>Uses </a:t>
            </a:r>
            <a:endParaRPr lang="en-US" sz="1100" i="1" dirty="0"/>
          </a:p>
        </p:txBody>
      </p:sp>
      <p:sp>
        <p:nvSpPr>
          <p:cNvPr id="12" name="Title 7"/>
          <p:cNvSpPr txBox="1">
            <a:spLocks/>
          </p:cNvSpPr>
          <p:nvPr/>
        </p:nvSpPr>
        <p:spPr>
          <a:xfrm>
            <a:off x="618233" y="660988"/>
            <a:ext cx="8068567" cy="3588362"/>
          </a:xfrm>
          <a:prstGeom prst="rect">
            <a:avLst/>
          </a:prstGeom>
          <a:solidFill>
            <a:srgbClr val="D9D9D9"/>
          </a:solid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b="1" dirty="0" smtClean="0">
                <a:solidFill>
                  <a:prstClr val="black">
                    <a:lumMod val="75000"/>
                    <a:lumOff val="25000"/>
                  </a:prstClr>
                </a:solidFill>
                <a:cs typeface="Calibri"/>
              </a:rPr>
              <a:t>What are the “</a:t>
            </a:r>
            <a:r>
              <a:rPr lang="en-US" sz="4800" b="1" dirty="0" smtClean="0">
                <a:solidFill>
                  <a:prstClr val="black">
                    <a:lumMod val="75000"/>
                    <a:lumOff val="25000"/>
                  </a:prstClr>
                </a:solidFill>
                <a:cs typeface="Calibri"/>
              </a:rPr>
              <a:t>binding constraints</a:t>
            </a:r>
            <a:r>
              <a:rPr lang="en-US" b="1" dirty="0" smtClean="0">
                <a:solidFill>
                  <a:prstClr val="black">
                    <a:lumMod val="75000"/>
                    <a:lumOff val="25000"/>
                  </a:prstClr>
                </a:solidFill>
                <a:cs typeface="Calibri"/>
              </a:rPr>
              <a:t>" in education?</a:t>
            </a:r>
          </a:p>
          <a:p>
            <a:pPr marL="342900" indent="-342900">
              <a:buFont typeface="Arial"/>
              <a:buChar char="•"/>
            </a:pPr>
            <a:endParaRPr lang="en-US" sz="2000" dirty="0" smtClean="0">
              <a:solidFill>
                <a:prstClr val="black">
                  <a:lumMod val="75000"/>
                  <a:lumOff val="25000"/>
                </a:prstClr>
              </a:solidFill>
              <a:cs typeface="Calibri"/>
            </a:endParaRPr>
          </a:p>
          <a:p>
            <a:pPr marL="342900" indent="-342900">
              <a:buFont typeface="Arial"/>
              <a:buChar char="•"/>
            </a:pPr>
            <a:r>
              <a:rPr lang="en-US" sz="2000" dirty="0" smtClean="0">
                <a:solidFill>
                  <a:prstClr val="black">
                    <a:lumMod val="75000"/>
                    <a:lumOff val="25000"/>
                  </a:prstClr>
                </a:solidFill>
                <a:cs typeface="Calibri"/>
              </a:rPr>
              <a:t>A binding constraint is one where, if you do not address it first, trying to address other constraints has almost no impact.</a:t>
            </a:r>
            <a:endParaRPr lang="en-US" sz="2000" dirty="0">
              <a:solidFill>
                <a:srgbClr val="800000"/>
              </a:solidFill>
            </a:endParaRPr>
          </a:p>
        </p:txBody>
      </p:sp>
    </p:spTree>
    <p:extLst>
      <p:ext uri="{BB962C8B-B14F-4D97-AF65-F5344CB8AC3E}">
        <p14:creationId xmlns:p14="http://schemas.microsoft.com/office/powerpoint/2010/main" val="165017761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6-09-23 at 8.09.50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41300"/>
            <a:ext cx="9144000" cy="6363368"/>
          </a:xfrm>
          <a:prstGeom prst="rect">
            <a:avLst/>
          </a:prstGeom>
        </p:spPr>
      </p:pic>
      <p:pic>
        <p:nvPicPr>
          <p:cNvPr id="5" name="Picture 4" descr="Screen Shot 2016-09-23 at 8.10.08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80084" y="0"/>
            <a:ext cx="6063916" cy="6858000"/>
          </a:xfrm>
          <a:prstGeom prst="rect">
            <a:avLst/>
          </a:prstGeom>
          <a:ln>
            <a:noFill/>
          </a:ln>
          <a:effectLst>
            <a:outerShdw blurRad="292100" dist="139700" dir="2700000" algn="tl" rotWithShape="0">
              <a:srgbClr val="333333">
                <a:alpha val="65000"/>
              </a:srgbClr>
            </a:outerShdw>
          </a:effectLst>
        </p:spPr>
      </p:pic>
      <p:pic>
        <p:nvPicPr>
          <p:cNvPr id="6" name="Picture 5" descr="Screen Shot 2016-09-23 at 8.10.23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9928" y="3235955"/>
            <a:ext cx="5920312" cy="313326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8858355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4417" y="6377079"/>
            <a:ext cx="8229600" cy="480921"/>
          </a:xfrm>
          <a:noFill/>
        </p:spPr>
        <p:txBody>
          <a:bodyPr>
            <a:noAutofit/>
          </a:bodyPr>
          <a:lstStyle/>
          <a:p>
            <a:r>
              <a:rPr lang="en-US" sz="2400" b="1" dirty="0" smtClean="0"/>
              <a:t>PSPPD &amp; </a:t>
            </a:r>
            <a:r>
              <a:rPr lang="en-US" sz="2400" b="1" dirty="0" err="1" smtClean="0"/>
              <a:t>Zenex</a:t>
            </a:r>
            <a:r>
              <a:rPr lang="en-US" sz="2400" b="1" dirty="0" smtClean="0"/>
              <a:t> Report Launch</a:t>
            </a:r>
            <a:endParaRPr lang="en-US" sz="2400" b="1" dirty="0"/>
          </a:p>
        </p:txBody>
      </p:sp>
      <p:pic>
        <p:nvPicPr>
          <p:cNvPr id="4" name="Picture 3" descr="Screen Shot 2016-05-18 at 8.12.09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4494721" cy="6353703"/>
          </a:xfrm>
          <a:prstGeom prst="rect">
            <a:avLst/>
          </a:prstGeom>
          <a:ln>
            <a:noFill/>
          </a:ln>
          <a:effectLst>
            <a:outerShdw blurRad="292100" dist="139700" dir="2700000" algn="tl" rotWithShape="0">
              <a:srgbClr val="333333">
                <a:alpha val="65000"/>
              </a:srgbClr>
            </a:outerShdw>
          </a:effectLst>
        </p:spPr>
      </p:pic>
      <p:pic>
        <p:nvPicPr>
          <p:cNvPr id="5" name="Picture 4" descr="Screen Shot 2016-05-18 at 8.12.25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5102" y="0"/>
            <a:ext cx="4498898" cy="637707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2010455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p:cNvGrpSpPr/>
          <p:nvPr/>
        </p:nvGrpSpPr>
        <p:grpSpPr>
          <a:xfrm>
            <a:off x="3035895" y="764704"/>
            <a:ext cx="3079273" cy="5805264"/>
            <a:chOff x="3035895" y="764704"/>
            <a:chExt cx="3079273" cy="5805264"/>
          </a:xfrm>
        </p:grpSpPr>
        <p:sp>
          <p:nvSpPr>
            <p:cNvPr id="7" name="Rectangle 6"/>
            <p:cNvSpPr/>
            <p:nvPr/>
          </p:nvSpPr>
          <p:spPr>
            <a:xfrm>
              <a:off x="3035895" y="3501008"/>
              <a:ext cx="3079273" cy="3068960"/>
            </a:xfrm>
            <a:prstGeom prst="rect">
              <a:avLst/>
            </a:prstGeom>
            <a:solidFill>
              <a:srgbClr val="FF0080"/>
            </a:solidFill>
            <a:ln>
              <a:solidFill>
                <a:srgbClr val="FFFFFF"/>
              </a:solidFill>
            </a:ln>
          </p:spPr>
          <p:style>
            <a:lnRef idx="1">
              <a:schemeClr val="accent1"/>
            </a:lnRef>
            <a:fillRef idx="3">
              <a:schemeClr val="accent1"/>
            </a:fillRef>
            <a:effectRef idx="2">
              <a:schemeClr val="accent1"/>
            </a:effectRef>
            <a:fontRef idx="minor">
              <a:schemeClr val="lt1"/>
            </a:fontRef>
          </p:style>
          <p:txBody>
            <a:bodyPr lIns="216000" rIns="216000" rtlCol="0" anchor="ctr"/>
            <a:lstStyle/>
            <a:p>
              <a:pPr algn="ctr"/>
              <a:r>
                <a:rPr lang="en-US" sz="2400" b="1" dirty="0" smtClean="0"/>
                <a:t>Mother-Tongue Instruction</a:t>
              </a:r>
            </a:p>
            <a:p>
              <a:pPr algn="ctr"/>
              <a:endParaRPr lang="en-US" dirty="0"/>
            </a:p>
            <a:p>
              <a:pPr algn="just"/>
              <a:r>
                <a:rPr lang="en-US" dirty="0" smtClean="0"/>
                <a:t>“Using ANA data from 9,180 schools Taylor &amp; Von </a:t>
              </a:r>
              <a:r>
                <a:rPr lang="en-US" dirty="0" err="1" smtClean="0"/>
                <a:t>Fintel</a:t>
              </a:r>
              <a:r>
                <a:rPr lang="en-US" dirty="0"/>
                <a:t> </a:t>
              </a:r>
              <a:r>
                <a:rPr lang="en-US" dirty="0" smtClean="0"/>
                <a:t>(2016) find that additional instruction in mother-tongue improves English acquisition by </a:t>
              </a:r>
              <a:r>
                <a:rPr lang="en-US" sz="2000" b="1" dirty="0" smtClean="0"/>
                <a:t>0.17SD</a:t>
              </a:r>
              <a:r>
                <a:rPr lang="en-US" b="1" dirty="0" smtClean="0"/>
                <a:t>.</a:t>
              </a:r>
              <a:r>
                <a:rPr lang="en-US" dirty="0" smtClean="0"/>
                <a:t>”</a:t>
              </a:r>
              <a:endParaRPr lang="en-US" dirty="0"/>
            </a:p>
          </p:txBody>
        </p:sp>
        <p:pic>
          <p:nvPicPr>
            <p:cNvPr id="14" name="Picture 13" descr="Screen Shot 2016-05-23 at 8.16.05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91880" y="764704"/>
              <a:ext cx="2312831" cy="1744605"/>
            </a:xfrm>
            <a:prstGeom prst="rect">
              <a:avLst/>
            </a:prstGeom>
          </p:spPr>
        </p:pic>
      </p:grpSp>
      <p:grpSp>
        <p:nvGrpSpPr>
          <p:cNvPr id="26" name="Group 25"/>
          <p:cNvGrpSpPr/>
          <p:nvPr/>
        </p:nvGrpSpPr>
        <p:grpSpPr>
          <a:xfrm>
            <a:off x="6040790" y="620688"/>
            <a:ext cx="3079273" cy="5949280"/>
            <a:chOff x="6040790" y="620688"/>
            <a:chExt cx="3079273" cy="5949280"/>
          </a:xfrm>
        </p:grpSpPr>
        <p:sp>
          <p:nvSpPr>
            <p:cNvPr id="6" name="Rectangle 5"/>
            <p:cNvSpPr/>
            <p:nvPr/>
          </p:nvSpPr>
          <p:spPr>
            <a:xfrm>
              <a:off x="6040790" y="3501008"/>
              <a:ext cx="3079273" cy="3068960"/>
            </a:xfrm>
            <a:prstGeom prst="rect">
              <a:avLst/>
            </a:prstGeom>
            <a:solidFill>
              <a:srgbClr val="43C0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dirty="0" smtClean="0"/>
                <a:t>District </a:t>
              </a:r>
            </a:p>
            <a:p>
              <a:pPr algn="ctr"/>
              <a:r>
                <a:rPr lang="en-US" sz="2800" b="1" dirty="0" smtClean="0"/>
                <a:t>Resources</a:t>
              </a:r>
              <a:endParaRPr lang="en-US" sz="2800" b="1" dirty="0"/>
            </a:p>
            <a:p>
              <a:pPr algn="ctr"/>
              <a:r>
                <a:rPr lang="en-US" sz="2400" b="1" dirty="0" smtClean="0"/>
                <a:t>  </a:t>
              </a:r>
              <a:endParaRPr lang="en-US" dirty="0"/>
            </a:p>
            <a:p>
              <a:pPr algn="ctr"/>
              <a:r>
                <a:rPr lang="en-US" sz="2400" dirty="0" smtClean="0"/>
                <a:t>“</a:t>
              </a:r>
              <a:r>
                <a:rPr lang="en-US" sz="2400" b="1" dirty="0" smtClean="0"/>
                <a:t>61</a:t>
              </a:r>
              <a:r>
                <a:rPr lang="en-US" sz="2400" dirty="0" smtClean="0"/>
                <a:t>% </a:t>
              </a:r>
              <a:r>
                <a:rPr lang="en-US" dirty="0" smtClean="0"/>
                <a:t>of Gr10-12 teachers were visited by a curriculum advisor compared to </a:t>
              </a:r>
              <a:r>
                <a:rPr lang="en-US" sz="2400" b="1" dirty="0" smtClean="0"/>
                <a:t>45% </a:t>
              </a:r>
              <a:r>
                <a:rPr lang="en-US" dirty="0" smtClean="0"/>
                <a:t>of Grade 1-3 teachers” (Wills, 2016)</a:t>
              </a:r>
              <a:endParaRPr lang="en-US" dirty="0"/>
            </a:p>
          </p:txBody>
        </p:sp>
        <p:pic>
          <p:nvPicPr>
            <p:cNvPr id="15" name="Picture 14" descr="Screen Shot 2016-05-23 at 8.25.00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8224" y="620688"/>
              <a:ext cx="2160240" cy="2218363"/>
            </a:xfrm>
            <a:prstGeom prst="rect">
              <a:avLst/>
            </a:prstGeom>
          </p:spPr>
        </p:pic>
      </p:grpSp>
      <p:grpSp>
        <p:nvGrpSpPr>
          <p:cNvPr id="24" name="Group 23"/>
          <p:cNvGrpSpPr/>
          <p:nvPr/>
        </p:nvGrpSpPr>
        <p:grpSpPr>
          <a:xfrm>
            <a:off x="0" y="332656"/>
            <a:ext cx="3079273" cy="6237312"/>
            <a:chOff x="0" y="332656"/>
            <a:chExt cx="3079273" cy="6237312"/>
          </a:xfrm>
        </p:grpSpPr>
        <p:sp>
          <p:nvSpPr>
            <p:cNvPr id="22" name="Rectangle 21"/>
            <p:cNvSpPr/>
            <p:nvPr/>
          </p:nvSpPr>
          <p:spPr>
            <a:xfrm>
              <a:off x="0" y="3501008"/>
              <a:ext cx="3079273" cy="3068960"/>
            </a:xfrm>
            <a:prstGeom prst="rect">
              <a:avLst/>
            </a:prstGeom>
            <a:solidFill>
              <a:srgbClr val="8743B3"/>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dirty="0" smtClean="0"/>
                <a:t>Learning </a:t>
              </a:r>
            </a:p>
            <a:p>
              <a:pPr algn="ctr"/>
              <a:r>
                <a:rPr lang="en-US" sz="2800" b="1" dirty="0" smtClean="0"/>
                <a:t>Deficits </a:t>
              </a:r>
            </a:p>
            <a:p>
              <a:pPr algn="ctr"/>
              <a:endParaRPr lang="en-US" dirty="0"/>
            </a:p>
            <a:p>
              <a:pPr algn="ctr"/>
              <a:r>
                <a:rPr lang="en-US" sz="1600" dirty="0" smtClean="0"/>
                <a:t>“</a:t>
              </a:r>
              <a:r>
                <a:rPr lang="en-US" sz="2000" dirty="0" smtClean="0"/>
                <a:t>Already by Grade 2 more than </a:t>
              </a:r>
              <a:r>
                <a:rPr lang="en-US" sz="2800" b="1" dirty="0" smtClean="0"/>
                <a:t>50% </a:t>
              </a:r>
              <a:r>
                <a:rPr lang="en-US" sz="2000" dirty="0" smtClean="0"/>
                <a:t>of students in quintiles 1-4 are not on track according to the ANAs</a:t>
              </a:r>
              <a:r>
                <a:rPr lang="en-US" sz="1600" dirty="0" smtClean="0"/>
                <a:t>” (Van der Berg, 2015)</a:t>
              </a:r>
            </a:p>
            <a:p>
              <a:pPr algn="ctr"/>
              <a:endParaRPr lang="en-US" sz="1600" dirty="0"/>
            </a:p>
          </p:txBody>
        </p:sp>
        <p:pic>
          <p:nvPicPr>
            <p:cNvPr id="23" name="Picture 22" descr="Screen Shot 2016-05-23 at 9.03.22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3529" y="332656"/>
              <a:ext cx="2562110" cy="2520280"/>
            </a:xfrm>
            <a:prstGeom prst="rect">
              <a:avLst/>
            </a:prstGeom>
          </p:spPr>
        </p:pic>
      </p:grpSp>
      <p:sp>
        <p:nvSpPr>
          <p:cNvPr id="2" name="TextBox 1"/>
          <p:cNvSpPr txBox="1"/>
          <p:nvPr/>
        </p:nvSpPr>
        <p:spPr>
          <a:xfrm>
            <a:off x="1765896" y="2852936"/>
            <a:ext cx="6164969" cy="461665"/>
          </a:xfrm>
          <a:prstGeom prst="rect">
            <a:avLst/>
          </a:prstGeom>
          <a:solidFill>
            <a:srgbClr val="FF0080"/>
          </a:solidFill>
        </p:spPr>
        <p:txBody>
          <a:bodyPr wrap="none" rtlCol="0">
            <a:spAutoFit/>
          </a:bodyPr>
          <a:lstStyle/>
          <a:p>
            <a:r>
              <a:rPr lang="en-US" sz="2400" dirty="0" smtClean="0">
                <a:solidFill>
                  <a:srgbClr val="FFFFFF"/>
                </a:solidFill>
              </a:rPr>
              <a:t>Brief headline findings from some new research </a:t>
            </a:r>
            <a:endParaRPr lang="en-US" sz="2400" dirty="0">
              <a:solidFill>
                <a:srgbClr val="FFFFFF"/>
              </a:solidFill>
            </a:endParaRPr>
          </a:p>
        </p:txBody>
      </p:sp>
    </p:spTree>
    <p:extLst>
      <p:ext uri="{BB962C8B-B14F-4D97-AF65-F5344CB8AC3E}">
        <p14:creationId xmlns:p14="http://schemas.microsoft.com/office/powerpoint/2010/main" val="202663643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par>
                                <p:cTn id="8" presetID="22" presetClass="entr" presetSubtype="4" fill="hold"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wipe(down)">
                                      <p:cBhvr>
                                        <p:cTn id="10" dur="500"/>
                                        <p:tgtEl>
                                          <p:spTgt spid="24"/>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wipe(down)">
                                      <p:cBhvr>
                                        <p:cTn id="15" dur="500"/>
                                        <p:tgtEl>
                                          <p:spTgt spid="2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wipe(down)">
                                      <p:cBhvr>
                                        <p:cTn id="2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3035895" y="692696"/>
            <a:ext cx="3079273" cy="5877272"/>
            <a:chOff x="3035895" y="692696"/>
            <a:chExt cx="3079273" cy="5877272"/>
          </a:xfrm>
        </p:grpSpPr>
        <p:sp>
          <p:nvSpPr>
            <p:cNvPr id="7" name="Rectangle 6"/>
            <p:cNvSpPr/>
            <p:nvPr/>
          </p:nvSpPr>
          <p:spPr>
            <a:xfrm>
              <a:off x="3035895" y="3501008"/>
              <a:ext cx="3079273" cy="3068960"/>
            </a:xfrm>
            <a:prstGeom prst="rect">
              <a:avLst/>
            </a:prstGeom>
            <a:solidFill>
              <a:srgbClr val="312890"/>
            </a:solidFill>
            <a:ln>
              <a:solidFill>
                <a:srgbClr val="FFFFFF"/>
              </a:solidFill>
            </a:ln>
          </p:spPr>
          <p:style>
            <a:lnRef idx="1">
              <a:schemeClr val="accent1"/>
            </a:lnRef>
            <a:fillRef idx="3">
              <a:schemeClr val="accent1"/>
            </a:fillRef>
            <a:effectRef idx="2">
              <a:schemeClr val="accent1"/>
            </a:effectRef>
            <a:fontRef idx="minor">
              <a:schemeClr val="lt1"/>
            </a:fontRef>
          </p:style>
          <p:txBody>
            <a:bodyPr lIns="216000" rIns="216000" rtlCol="0" anchor="ctr"/>
            <a:lstStyle/>
            <a:p>
              <a:pPr algn="ctr"/>
              <a:r>
                <a:rPr lang="en-US" sz="2400" b="1" dirty="0" smtClean="0"/>
                <a:t>Early Childhood Development</a:t>
              </a:r>
            </a:p>
            <a:p>
              <a:pPr algn="ctr"/>
              <a:endParaRPr lang="en-US" dirty="0"/>
            </a:p>
            <a:p>
              <a:pPr algn="ctr"/>
              <a:r>
                <a:rPr lang="en-US" dirty="0" smtClean="0"/>
                <a:t>“The ECD Audit 2013 shows that ECD practitioners earn </a:t>
              </a:r>
              <a:r>
                <a:rPr lang="en-US" sz="2000" b="1" dirty="0" smtClean="0"/>
                <a:t>R1,400 - R2,000 </a:t>
              </a:r>
              <a:r>
                <a:rPr lang="en-US" dirty="0" smtClean="0"/>
                <a:t>per month and 70% have no qualifications whatsoever” (</a:t>
              </a:r>
              <a:r>
                <a:rPr lang="en-US" dirty="0" err="1" smtClean="0"/>
                <a:t>Kotze</a:t>
              </a:r>
              <a:r>
                <a:rPr lang="en-US" dirty="0" smtClean="0"/>
                <a:t>, 2015)</a:t>
              </a:r>
              <a:endParaRPr lang="en-US" dirty="0"/>
            </a:p>
          </p:txBody>
        </p:sp>
        <p:pic>
          <p:nvPicPr>
            <p:cNvPr id="2" name="Picture 1" descr="Screen Shot 2016-05-23 at 8.58.04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91880" y="692696"/>
              <a:ext cx="2130274" cy="1971116"/>
            </a:xfrm>
            <a:prstGeom prst="rect">
              <a:avLst/>
            </a:prstGeom>
          </p:spPr>
        </p:pic>
      </p:grpSp>
      <p:grpSp>
        <p:nvGrpSpPr>
          <p:cNvPr id="10" name="Group 9"/>
          <p:cNvGrpSpPr/>
          <p:nvPr/>
        </p:nvGrpSpPr>
        <p:grpSpPr>
          <a:xfrm>
            <a:off x="6040790" y="620688"/>
            <a:ext cx="3079273" cy="5949280"/>
            <a:chOff x="6040790" y="620688"/>
            <a:chExt cx="3079273" cy="5949280"/>
          </a:xfrm>
        </p:grpSpPr>
        <p:sp>
          <p:nvSpPr>
            <p:cNvPr id="6" name="Rectangle 5"/>
            <p:cNvSpPr/>
            <p:nvPr/>
          </p:nvSpPr>
          <p:spPr>
            <a:xfrm>
              <a:off x="6040790" y="3501008"/>
              <a:ext cx="3079273" cy="3068960"/>
            </a:xfrm>
            <a:prstGeom prst="rect">
              <a:avLst/>
            </a:prstGeom>
            <a:solidFill>
              <a:srgbClr val="FF00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dirty="0" smtClean="0"/>
                <a:t>Weak Pedagogy</a:t>
              </a:r>
            </a:p>
            <a:p>
              <a:pPr algn="ctr"/>
              <a:r>
                <a:rPr lang="en-US" sz="2400" b="1" dirty="0"/>
                <a:t> </a:t>
              </a:r>
              <a:r>
                <a:rPr lang="en-US" sz="2400" b="1" dirty="0" smtClean="0"/>
                <a:t> </a:t>
              </a:r>
              <a:endParaRPr lang="en-US" dirty="0"/>
            </a:p>
            <a:p>
              <a:pPr algn="ctr"/>
              <a:r>
                <a:rPr lang="en-US" dirty="0" smtClean="0"/>
                <a:t>“</a:t>
              </a:r>
              <a:r>
                <a:rPr lang="en-US" b="1" dirty="0" smtClean="0"/>
                <a:t>In a review of the literature </a:t>
              </a:r>
              <a:r>
                <a:rPr lang="en-US" b="1" dirty="0" err="1" smtClean="0"/>
                <a:t>Hoadley</a:t>
              </a:r>
              <a:r>
                <a:rPr lang="en-US" b="1" dirty="0" smtClean="0"/>
                <a:t> (2016) finds that reading classroom practice is characterized by collective instruction or chorusing with little opportunity for reading &amp; writing</a:t>
              </a:r>
              <a:r>
                <a:rPr lang="en-US" dirty="0" smtClean="0"/>
                <a:t>”</a:t>
              </a:r>
              <a:endParaRPr lang="en-US" dirty="0"/>
            </a:p>
          </p:txBody>
        </p:sp>
        <p:pic>
          <p:nvPicPr>
            <p:cNvPr id="4" name="Picture 3" descr="Screen Shot 2016-05-23 at 9.12.05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16216" y="620688"/>
              <a:ext cx="2160381" cy="2276872"/>
            </a:xfrm>
            <a:prstGeom prst="rect">
              <a:avLst/>
            </a:prstGeom>
          </p:spPr>
        </p:pic>
      </p:grpSp>
      <p:grpSp>
        <p:nvGrpSpPr>
          <p:cNvPr id="5" name="Group 4"/>
          <p:cNvGrpSpPr/>
          <p:nvPr/>
        </p:nvGrpSpPr>
        <p:grpSpPr>
          <a:xfrm>
            <a:off x="0" y="1031750"/>
            <a:ext cx="3079273" cy="5538218"/>
            <a:chOff x="0" y="1031750"/>
            <a:chExt cx="3079273" cy="5538218"/>
          </a:xfrm>
        </p:grpSpPr>
        <p:pic>
          <p:nvPicPr>
            <p:cNvPr id="11" name="Picture 10" descr="Screen Shot 2016-05-23 at 8.36.42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1520" y="1031750"/>
              <a:ext cx="2664296" cy="1372442"/>
            </a:xfrm>
            <a:prstGeom prst="rect">
              <a:avLst/>
            </a:prstGeom>
          </p:spPr>
        </p:pic>
        <p:sp>
          <p:nvSpPr>
            <p:cNvPr id="12" name="Rectangle 11"/>
            <p:cNvSpPr/>
            <p:nvPr/>
          </p:nvSpPr>
          <p:spPr>
            <a:xfrm>
              <a:off x="0" y="3501008"/>
              <a:ext cx="3079273" cy="3068960"/>
            </a:xfrm>
            <a:prstGeom prst="rect">
              <a:avLst/>
            </a:prstGeom>
            <a:solidFill>
              <a:srgbClr val="66CC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dirty="0" smtClean="0"/>
                <a:t>Gender Inequality</a:t>
              </a:r>
            </a:p>
            <a:p>
              <a:pPr algn="ctr"/>
              <a:endParaRPr lang="en-US" dirty="0"/>
            </a:p>
            <a:p>
              <a:pPr algn="ctr"/>
              <a:r>
                <a:rPr lang="en-US" dirty="0" smtClean="0"/>
                <a:t>“</a:t>
              </a:r>
              <a:r>
                <a:rPr lang="en-US" sz="2400" b="1" dirty="0" smtClean="0"/>
                <a:t>71% </a:t>
              </a:r>
              <a:r>
                <a:rPr lang="en-US" dirty="0" smtClean="0"/>
                <a:t>of school </a:t>
              </a:r>
              <a:r>
                <a:rPr lang="en-US" u="sng" dirty="0" smtClean="0"/>
                <a:t>teachers</a:t>
              </a:r>
              <a:r>
                <a:rPr lang="en-US" dirty="0" smtClean="0"/>
                <a:t> are women</a:t>
              </a:r>
            </a:p>
            <a:p>
              <a:pPr algn="ctr"/>
              <a:r>
                <a:rPr lang="en-US" sz="2400" b="1" dirty="0" smtClean="0"/>
                <a:t>36% </a:t>
              </a:r>
              <a:r>
                <a:rPr lang="en-US" dirty="0" smtClean="0"/>
                <a:t>of school </a:t>
              </a:r>
              <a:r>
                <a:rPr lang="en-US" u="sng" dirty="0" smtClean="0"/>
                <a:t>principals</a:t>
              </a:r>
              <a:r>
                <a:rPr lang="en-US" dirty="0" smtClean="0"/>
                <a:t> are women” (Wills, 2016)</a:t>
              </a:r>
              <a:endParaRPr lang="en-US" dirty="0"/>
            </a:p>
          </p:txBody>
        </p:sp>
      </p:grpSp>
    </p:spTree>
    <p:extLst>
      <p:ext uri="{BB962C8B-B14F-4D97-AF65-F5344CB8AC3E}">
        <p14:creationId xmlns:p14="http://schemas.microsoft.com/office/powerpoint/2010/main" val="415073759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down)">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creen Shot 2016-09-23 at 7.40.43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660199" cy="6858000"/>
          </a:xfrm>
          <a:prstGeom prst="rect">
            <a:avLst/>
          </a:prstGeom>
        </p:spPr>
      </p:pic>
      <p:sp>
        <p:nvSpPr>
          <p:cNvPr id="7" name="TextBox 6"/>
          <p:cNvSpPr txBox="1"/>
          <p:nvPr/>
        </p:nvSpPr>
        <p:spPr>
          <a:xfrm>
            <a:off x="5931695" y="2239347"/>
            <a:ext cx="2792961" cy="2862323"/>
          </a:xfrm>
          <a:prstGeom prst="rect">
            <a:avLst/>
          </a:prstGeom>
          <a:solidFill>
            <a:srgbClr val="D9D9D9"/>
          </a:solidFill>
        </p:spPr>
        <p:txBody>
          <a:bodyPr wrap="square" rtlCol="0">
            <a:spAutoFit/>
          </a:bodyPr>
          <a:lstStyle/>
          <a:p>
            <a:pPr algn="ctr"/>
            <a:r>
              <a:rPr lang="en-US" sz="3600" b="1" dirty="0" smtClean="0"/>
              <a:t>Grade 5 unit counting</a:t>
            </a:r>
          </a:p>
          <a:p>
            <a:r>
              <a:rPr lang="en-US" dirty="0" smtClean="0"/>
              <a:t>Many students do not learn to move beyond a base-1 number system to a base-10 number system etc.</a:t>
            </a:r>
          </a:p>
          <a:p>
            <a:r>
              <a:rPr lang="en-US" dirty="0" smtClean="0"/>
              <a:t>(Eric Scholar)</a:t>
            </a:r>
            <a:endParaRPr lang="en-US" dirty="0"/>
          </a:p>
        </p:txBody>
      </p:sp>
    </p:spTree>
    <p:extLst>
      <p:ext uri="{BB962C8B-B14F-4D97-AF65-F5344CB8AC3E}">
        <p14:creationId xmlns:p14="http://schemas.microsoft.com/office/powerpoint/2010/main" val="248837092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6-09-23 at 7.41.13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08000"/>
            <a:ext cx="9144000" cy="5818909"/>
          </a:xfrm>
          <a:prstGeom prst="rect">
            <a:avLst/>
          </a:prstGeom>
        </p:spPr>
      </p:pic>
      <p:sp>
        <p:nvSpPr>
          <p:cNvPr id="5" name="TextBox 4"/>
          <p:cNvSpPr txBox="1"/>
          <p:nvPr/>
        </p:nvSpPr>
        <p:spPr>
          <a:xfrm>
            <a:off x="5146372" y="6326909"/>
            <a:ext cx="1697901" cy="369332"/>
          </a:xfrm>
          <a:prstGeom prst="rect">
            <a:avLst/>
          </a:prstGeom>
          <a:solidFill>
            <a:srgbClr val="D9D9D9"/>
          </a:solidFill>
        </p:spPr>
        <p:txBody>
          <a:bodyPr wrap="none" rtlCol="0">
            <a:spAutoFit/>
          </a:bodyPr>
          <a:lstStyle/>
          <a:p>
            <a:r>
              <a:rPr lang="en-US" dirty="0" smtClean="0"/>
              <a:t>Ref: Eric Scholar </a:t>
            </a:r>
            <a:endParaRPr lang="en-US" dirty="0"/>
          </a:p>
        </p:txBody>
      </p:sp>
    </p:spTree>
    <p:extLst>
      <p:ext uri="{BB962C8B-B14F-4D97-AF65-F5344CB8AC3E}">
        <p14:creationId xmlns:p14="http://schemas.microsoft.com/office/powerpoint/2010/main" val="97410194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2F2F2"/>
          </a:solidFill>
        </p:spPr>
        <p:txBody>
          <a:bodyPr>
            <a:normAutofit fontScale="90000"/>
          </a:bodyPr>
          <a:lstStyle/>
          <a:p>
            <a:r>
              <a:rPr lang="en-US" dirty="0" smtClean="0">
                <a:solidFill>
                  <a:srgbClr val="0080FF"/>
                </a:solidFill>
              </a:rPr>
              <a:t>Learning to read for meaning is not ‘easy’ but there </a:t>
            </a:r>
            <a:r>
              <a:rPr lang="en-US" b="1" dirty="0" smtClean="0">
                <a:solidFill>
                  <a:srgbClr val="FF0000"/>
                </a:solidFill>
              </a:rPr>
              <a:t>is</a:t>
            </a:r>
            <a:r>
              <a:rPr lang="en-US" dirty="0" smtClean="0">
                <a:solidFill>
                  <a:srgbClr val="0080FF"/>
                </a:solidFill>
              </a:rPr>
              <a:t> a lot of evidence showing what the components are &amp; how to teach them</a:t>
            </a:r>
            <a:endParaRPr lang="en-US" dirty="0">
              <a:solidFill>
                <a:srgbClr val="0080FF"/>
              </a:solidFill>
            </a:endParaRPr>
          </a:p>
        </p:txBody>
      </p:sp>
      <p:sp>
        <p:nvSpPr>
          <p:cNvPr id="4" name="Slide Number Placeholder 3"/>
          <p:cNvSpPr>
            <a:spLocks noGrp="1"/>
          </p:cNvSpPr>
          <p:nvPr>
            <p:ph type="sldNum" sz="quarter" idx="12"/>
          </p:nvPr>
        </p:nvSpPr>
        <p:spPr/>
        <p:txBody>
          <a:bodyPr/>
          <a:lstStyle/>
          <a:p>
            <a:fld id="{7654C1A2-1124-BF4A-9144-71D5D089101A}" type="slidenum">
              <a:rPr lang="en-US" smtClean="0"/>
              <a:t>36</a:t>
            </a:fld>
            <a:endParaRPr lang="en-US"/>
          </a:p>
        </p:txBody>
      </p:sp>
      <p:pic>
        <p:nvPicPr>
          <p:cNvPr id="7" name="Picture 6"/>
          <p:cNvPicPr>
            <a:picLocks noChangeAspect="1"/>
          </p:cNvPicPr>
          <p:nvPr/>
        </p:nvPicPr>
        <p:blipFill rotWithShape="1">
          <a:blip r:embed="rId2"/>
          <a:srcRect t="7492"/>
          <a:stretch/>
        </p:blipFill>
        <p:spPr>
          <a:xfrm>
            <a:off x="1246094" y="1690688"/>
            <a:ext cx="6183406" cy="5030790"/>
          </a:xfrm>
          <a:prstGeom prst="rect">
            <a:avLst/>
          </a:prstGeom>
        </p:spPr>
      </p:pic>
    </p:spTree>
    <p:extLst>
      <p:ext uri="{BB962C8B-B14F-4D97-AF65-F5344CB8AC3E}">
        <p14:creationId xmlns:p14="http://schemas.microsoft.com/office/powerpoint/2010/main" val="309593293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654C1A2-1124-BF4A-9144-71D5D089101A}" type="slidenum">
              <a:rPr lang="en-US" smtClean="0"/>
              <a:t>37</a:t>
            </a:fld>
            <a:endParaRPr lang="en-US"/>
          </a:p>
        </p:txBody>
      </p:sp>
      <p:pic>
        <p:nvPicPr>
          <p:cNvPr id="5" name="Picture 4"/>
          <p:cNvPicPr>
            <a:picLocks noChangeAspect="1"/>
          </p:cNvPicPr>
          <p:nvPr/>
        </p:nvPicPr>
        <p:blipFill>
          <a:blip r:embed="rId2"/>
          <a:stretch>
            <a:fillRect/>
          </a:stretch>
        </p:blipFill>
        <p:spPr>
          <a:xfrm>
            <a:off x="2602006" y="38796"/>
            <a:ext cx="6541994" cy="6682682"/>
          </a:xfrm>
          <a:prstGeom prst="rect">
            <a:avLst/>
          </a:prstGeom>
        </p:spPr>
      </p:pic>
      <p:sp>
        <p:nvSpPr>
          <p:cNvPr id="6" name="Title 1"/>
          <p:cNvSpPr>
            <a:spLocks noGrp="1"/>
          </p:cNvSpPr>
          <p:nvPr>
            <p:ph type="title"/>
          </p:nvPr>
        </p:nvSpPr>
        <p:spPr>
          <a:xfrm>
            <a:off x="428753" y="2283160"/>
            <a:ext cx="1716834" cy="2002234"/>
          </a:xfrm>
          <a:solidFill>
            <a:srgbClr val="FF8000"/>
          </a:solidFill>
        </p:spPr>
        <p:txBody>
          <a:bodyPr>
            <a:normAutofit fontScale="90000"/>
          </a:bodyPr>
          <a:lstStyle/>
          <a:p>
            <a:pPr algn="ctr"/>
            <a:r>
              <a:rPr lang="en-US" b="1" dirty="0" smtClean="0">
                <a:solidFill>
                  <a:srgbClr val="FFFFFF"/>
                </a:solidFill>
              </a:rPr>
              <a:t>Course content</a:t>
            </a:r>
            <a:endParaRPr lang="en-US" b="1" dirty="0">
              <a:solidFill>
                <a:srgbClr val="FFFFFF"/>
              </a:solidFill>
            </a:endParaRPr>
          </a:p>
        </p:txBody>
      </p:sp>
    </p:spTree>
    <p:extLst>
      <p:ext uri="{BB962C8B-B14F-4D97-AF65-F5344CB8AC3E}">
        <p14:creationId xmlns:p14="http://schemas.microsoft.com/office/powerpoint/2010/main" val="339404327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CEE2C88-6C8F-484D-AF69-578F576B1F44}" type="slidenum">
              <a:rPr lang="en-US" smtClean="0"/>
              <a:pPr/>
              <a:t>38</a:t>
            </a:fld>
            <a:endParaRPr lang="en-US" dirty="0"/>
          </a:p>
        </p:txBody>
      </p:sp>
      <p:sp>
        <p:nvSpPr>
          <p:cNvPr id="111" name="Slide Number Placeholder 3"/>
          <p:cNvSpPr txBox="1">
            <a:spLocks/>
          </p:cNvSpPr>
          <p:nvPr/>
        </p:nvSpPr>
        <p:spPr>
          <a:xfrm>
            <a:off x="8603675" y="6257742"/>
            <a:ext cx="323309" cy="389083"/>
          </a:xfrm>
          <a:prstGeom prst="rect">
            <a:avLst/>
          </a:prstGeom>
        </p:spPr>
        <p:txBody>
          <a:bodyPr vert="horz" lIns="0" tIns="0" rIns="0" bIns="0" rtlCol="0" anchor="ctr"/>
          <a:lstStyle>
            <a:defPPr>
              <a:defRPr lang="en-US"/>
            </a:defPPr>
            <a:lvl1pPr marL="0" algn="ctr" defTabSz="914377" rtl="0" eaLnBrk="1" latinLnBrk="0" hangingPunct="1">
              <a:defRPr sz="1000" kern="1200">
                <a:solidFill>
                  <a:schemeClr val="bg1">
                    <a:lumMod val="50000"/>
                  </a:schemeClr>
                </a:solidFill>
                <a:latin typeface="Roboto Light" panose="02000000000000000000" pitchFamily="2" charset="0"/>
                <a:ea typeface="Roboto Light" panose="02000000000000000000" pitchFamily="2" charset="0"/>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fld id="{FCEE2C88-6C8F-484D-AF69-578F576B1F44}" type="slidenum">
              <a:rPr lang="en-US"/>
              <a:pPr/>
              <a:t>38</a:t>
            </a:fld>
            <a:endParaRPr lang="en-US" dirty="0"/>
          </a:p>
        </p:txBody>
      </p:sp>
      <p:grpSp>
        <p:nvGrpSpPr>
          <p:cNvPr id="18" name="Group 17"/>
          <p:cNvGrpSpPr/>
          <p:nvPr/>
        </p:nvGrpSpPr>
        <p:grpSpPr>
          <a:xfrm>
            <a:off x="580908" y="1586416"/>
            <a:ext cx="7234484" cy="1266747"/>
            <a:chOff x="598367" y="1620395"/>
            <a:chExt cx="9965327" cy="1308685"/>
          </a:xfrm>
        </p:grpSpPr>
        <p:sp>
          <p:nvSpPr>
            <p:cNvPr id="19" name="Pentagon 18"/>
            <p:cNvSpPr/>
            <p:nvPr/>
          </p:nvSpPr>
          <p:spPr>
            <a:xfrm>
              <a:off x="3948144" y="1986303"/>
              <a:ext cx="6615550" cy="940875"/>
            </a:xfrm>
            <a:prstGeom prst="homePlate">
              <a:avLst>
                <a:gd name="adj" fmla="val 29123"/>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rot="5400000">
              <a:off x="1584320" y="1192424"/>
              <a:ext cx="1115835" cy="197658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12"/>
            <p:cNvSpPr/>
            <p:nvPr/>
          </p:nvSpPr>
          <p:spPr>
            <a:xfrm rot="5400000">
              <a:off x="2885097" y="1863444"/>
              <a:ext cx="1308685" cy="822587"/>
            </a:xfrm>
            <a:custGeom>
              <a:avLst/>
              <a:gdLst>
                <a:gd name="connsiteX0" fmla="*/ 0 w 1016000"/>
                <a:gd name="connsiteY0" fmla="*/ 0 h 768404"/>
                <a:gd name="connsiteX1" fmla="*/ 1016000 w 1016000"/>
                <a:gd name="connsiteY1" fmla="*/ 0 h 768404"/>
                <a:gd name="connsiteX2" fmla="*/ 1016000 w 1016000"/>
                <a:gd name="connsiteY2" fmla="*/ 768404 h 768404"/>
                <a:gd name="connsiteX3" fmla="*/ 0 w 1016000"/>
                <a:gd name="connsiteY3" fmla="*/ 768404 h 768404"/>
                <a:gd name="connsiteX4" fmla="*/ 0 w 1016000"/>
                <a:gd name="connsiteY4" fmla="*/ 0 h 768404"/>
                <a:gd name="connsiteX0" fmla="*/ 729673 w 1745673"/>
                <a:gd name="connsiteY0" fmla="*/ 0 h 777641"/>
                <a:gd name="connsiteX1" fmla="*/ 1745673 w 1745673"/>
                <a:gd name="connsiteY1" fmla="*/ 0 h 777641"/>
                <a:gd name="connsiteX2" fmla="*/ 1745673 w 1745673"/>
                <a:gd name="connsiteY2" fmla="*/ 768404 h 777641"/>
                <a:gd name="connsiteX3" fmla="*/ 0 w 1745673"/>
                <a:gd name="connsiteY3" fmla="*/ 777641 h 777641"/>
                <a:gd name="connsiteX4" fmla="*/ 729673 w 1745673"/>
                <a:gd name="connsiteY4" fmla="*/ 0 h 777641"/>
                <a:gd name="connsiteX0" fmla="*/ 729673 w 1745673"/>
                <a:gd name="connsiteY0" fmla="*/ 0 h 777641"/>
                <a:gd name="connsiteX1" fmla="*/ 1745673 w 1745673"/>
                <a:gd name="connsiteY1" fmla="*/ 0 h 777641"/>
                <a:gd name="connsiteX2" fmla="*/ 1317048 w 1745673"/>
                <a:gd name="connsiteY2" fmla="*/ 770785 h 777641"/>
                <a:gd name="connsiteX3" fmla="*/ 0 w 1745673"/>
                <a:gd name="connsiteY3" fmla="*/ 777641 h 777641"/>
                <a:gd name="connsiteX4" fmla="*/ 729673 w 1745673"/>
                <a:gd name="connsiteY4" fmla="*/ 0 h 777641"/>
                <a:gd name="connsiteX0" fmla="*/ 720148 w 1736148"/>
                <a:gd name="connsiteY0" fmla="*/ 0 h 770785"/>
                <a:gd name="connsiteX1" fmla="*/ 1736148 w 1736148"/>
                <a:gd name="connsiteY1" fmla="*/ 0 h 770785"/>
                <a:gd name="connsiteX2" fmla="*/ 1307523 w 1736148"/>
                <a:gd name="connsiteY2" fmla="*/ 770785 h 770785"/>
                <a:gd name="connsiteX3" fmla="*/ 0 w 1736148"/>
                <a:gd name="connsiteY3" fmla="*/ 770497 h 770785"/>
                <a:gd name="connsiteX4" fmla="*/ 720148 w 1736148"/>
                <a:gd name="connsiteY4" fmla="*/ 0 h 770785"/>
                <a:gd name="connsiteX0" fmla="*/ 720148 w 1736148"/>
                <a:gd name="connsiteY0" fmla="*/ 0 h 770785"/>
                <a:gd name="connsiteX1" fmla="*/ 1736148 w 1736148"/>
                <a:gd name="connsiteY1" fmla="*/ 0 h 770785"/>
                <a:gd name="connsiteX2" fmla="*/ 1369545 w 1736148"/>
                <a:gd name="connsiteY2" fmla="*/ 770785 h 770785"/>
                <a:gd name="connsiteX3" fmla="*/ 0 w 1736148"/>
                <a:gd name="connsiteY3" fmla="*/ 770497 h 770785"/>
                <a:gd name="connsiteX4" fmla="*/ 720148 w 1736148"/>
                <a:gd name="connsiteY4" fmla="*/ 0 h 770785"/>
                <a:gd name="connsiteX0" fmla="*/ 446799 w 1736148"/>
                <a:gd name="connsiteY0" fmla="*/ 0 h 773231"/>
                <a:gd name="connsiteX1" fmla="*/ 1736148 w 1736148"/>
                <a:gd name="connsiteY1" fmla="*/ 2446 h 773231"/>
                <a:gd name="connsiteX2" fmla="*/ 1369545 w 1736148"/>
                <a:gd name="connsiteY2" fmla="*/ 773231 h 773231"/>
                <a:gd name="connsiteX3" fmla="*/ 0 w 1736148"/>
                <a:gd name="connsiteY3" fmla="*/ 772943 h 773231"/>
                <a:gd name="connsiteX4" fmla="*/ 446799 w 1736148"/>
                <a:gd name="connsiteY4" fmla="*/ 0 h 773231"/>
                <a:gd name="connsiteX0" fmla="*/ 446799 w 1605827"/>
                <a:gd name="connsiteY0" fmla="*/ 0 h 773231"/>
                <a:gd name="connsiteX1" fmla="*/ 1605827 w 1605827"/>
                <a:gd name="connsiteY1" fmla="*/ 2446 h 773231"/>
                <a:gd name="connsiteX2" fmla="*/ 1369545 w 1605827"/>
                <a:gd name="connsiteY2" fmla="*/ 773231 h 773231"/>
                <a:gd name="connsiteX3" fmla="*/ 0 w 1605827"/>
                <a:gd name="connsiteY3" fmla="*/ 772943 h 773231"/>
                <a:gd name="connsiteX4" fmla="*/ 446799 w 1605827"/>
                <a:gd name="connsiteY4" fmla="*/ 0 h 7732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5827" h="773231">
                  <a:moveTo>
                    <a:pt x="446799" y="0"/>
                  </a:moveTo>
                  <a:lnTo>
                    <a:pt x="1605827" y="2446"/>
                  </a:lnTo>
                  <a:lnTo>
                    <a:pt x="1369545" y="773231"/>
                  </a:lnTo>
                  <a:lnTo>
                    <a:pt x="0" y="772943"/>
                  </a:lnTo>
                  <a:lnTo>
                    <a:pt x="446799" y="0"/>
                  </a:lnTo>
                  <a:close/>
                </a:path>
              </a:pathLst>
            </a:custGeom>
            <a:solidFill>
              <a:schemeClr val="accent6">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598367" y="1629320"/>
              <a:ext cx="1107494" cy="110749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 name="Group 22"/>
          <p:cNvGrpSpPr/>
          <p:nvPr/>
        </p:nvGrpSpPr>
        <p:grpSpPr>
          <a:xfrm>
            <a:off x="580908" y="2662605"/>
            <a:ext cx="7982185" cy="1094965"/>
            <a:chOff x="598367" y="2732213"/>
            <a:chExt cx="10995267" cy="1131216"/>
          </a:xfrm>
        </p:grpSpPr>
        <p:sp>
          <p:nvSpPr>
            <p:cNvPr id="24" name="Pentagon 23"/>
            <p:cNvSpPr/>
            <p:nvPr/>
          </p:nvSpPr>
          <p:spPr>
            <a:xfrm>
              <a:off x="3948144" y="2914626"/>
              <a:ext cx="7645490" cy="940875"/>
            </a:xfrm>
            <a:prstGeom prst="homePlate">
              <a:avLst>
                <a:gd name="adj" fmla="val 29123"/>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12"/>
            <p:cNvSpPr/>
            <p:nvPr/>
          </p:nvSpPr>
          <p:spPr>
            <a:xfrm rot="5400000">
              <a:off x="2972538" y="2887823"/>
              <a:ext cx="1131216" cy="819995"/>
            </a:xfrm>
            <a:custGeom>
              <a:avLst/>
              <a:gdLst>
                <a:gd name="connsiteX0" fmla="*/ 0 w 1016000"/>
                <a:gd name="connsiteY0" fmla="*/ 0 h 768404"/>
                <a:gd name="connsiteX1" fmla="*/ 1016000 w 1016000"/>
                <a:gd name="connsiteY1" fmla="*/ 0 h 768404"/>
                <a:gd name="connsiteX2" fmla="*/ 1016000 w 1016000"/>
                <a:gd name="connsiteY2" fmla="*/ 768404 h 768404"/>
                <a:gd name="connsiteX3" fmla="*/ 0 w 1016000"/>
                <a:gd name="connsiteY3" fmla="*/ 768404 h 768404"/>
                <a:gd name="connsiteX4" fmla="*/ 0 w 1016000"/>
                <a:gd name="connsiteY4" fmla="*/ 0 h 768404"/>
                <a:gd name="connsiteX0" fmla="*/ 729673 w 1745673"/>
                <a:gd name="connsiteY0" fmla="*/ 0 h 777641"/>
                <a:gd name="connsiteX1" fmla="*/ 1745673 w 1745673"/>
                <a:gd name="connsiteY1" fmla="*/ 0 h 777641"/>
                <a:gd name="connsiteX2" fmla="*/ 1745673 w 1745673"/>
                <a:gd name="connsiteY2" fmla="*/ 768404 h 777641"/>
                <a:gd name="connsiteX3" fmla="*/ 0 w 1745673"/>
                <a:gd name="connsiteY3" fmla="*/ 777641 h 777641"/>
                <a:gd name="connsiteX4" fmla="*/ 729673 w 1745673"/>
                <a:gd name="connsiteY4" fmla="*/ 0 h 777641"/>
                <a:gd name="connsiteX0" fmla="*/ 729673 w 1745673"/>
                <a:gd name="connsiteY0" fmla="*/ 0 h 777641"/>
                <a:gd name="connsiteX1" fmla="*/ 1745673 w 1745673"/>
                <a:gd name="connsiteY1" fmla="*/ 0 h 777641"/>
                <a:gd name="connsiteX2" fmla="*/ 1317048 w 1745673"/>
                <a:gd name="connsiteY2" fmla="*/ 770785 h 777641"/>
                <a:gd name="connsiteX3" fmla="*/ 0 w 1745673"/>
                <a:gd name="connsiteY3" fmla="*/ 777641 h 777641"/>
                <a:gd name="connsiteX4" fmla="*/ 729673 w 1745673"/>
                <a:gd name="connsiteY4" fmla="*/ 0 h 777641"/>
                <a:gd name="connsiteX0" fmla="*/ 720148 w 1736148"/>
                <a:gd name="connsiteY0" fmla="*/ 0 h 770785"/>
                <a:gd name="connsiteX1" fmla="*/ 1736148 w 1736148"/>
                <a:gd name="connsiteY1" fmla="*/ 0 h 770785"/>
                <a:gd name="connsiteX2" fmla="*/ 1307523 w 1736148"/>
                <a:gd name="connsiteY2" fmla="*/ 770785 h 770785"/>
                <a:gd name="connsiteX3" fmla="*/ 0 w 1736148"/>
                <a:gd name="connsiteY3" fmla="*/ 770497 h 770785"/>
                <a:gd name="connsiteX4" fmla="*/ 720148 w 1736148"/>
                <a:gd name="connsiteY4" fmla="*/ 0 h 770785"/>
                <a:gd name="connsiteX0" fmla="*/ 720148 w 1736148"/>
                <a:gd name="connsiteY0" fmla="*/ 0 h 770497"/>
                <a:gd name="connsiteX1" fmla="*/ 1736148 w 1736148"/>
                <a:gd name="connsiteY1" fmla="*/ 0 h 770497"/>
                <a:gd name="connsiteX2" fmla="*/ 1590892 w 1736148"/>
                <a:gd name="connsiteY2" fmla="*/ 768404 h 770497"/>
                <a:gd name="connsiteX3" fmla="*/ 0 w 1736148"/>
                <a:gd name="connsiteY3" fmla="*/ 770497 h 770497"/>
                <a:gd name="connsiteX4" fmla="*/ 720148 w 1736148"/>
                <a:gd name="connsiteY4" fmla="*/ 0 h 770497"/>
                <a:gd name="connsiteX0" fmla="*/ 429636 w 1445636"/>
                <a:gd name="connsiteY0" fmla="*/ 0 h 768404"/>
                <a:gd name="connsiteX1" fmla="*/ 1445636 w 1445636"/>
                <a:gd name="connsiteY1" fmla="*/ 0 h 768404"/>
                <a:gd name="connsiteX2" fmla="*/ 1300380 w 1445636"/>
                <a:gd name="connsiteY2" fmla="*/ 768404 h 768404"/>
                <a:gd name="connsiteX3" fmla="*/ 0 w 1445636"/>
                <a:gd name="connsiteY3" fmla="*/ 768116 h 768404"/>
                <a:gd name="connsiteX4" fmla="*/ 429636 w 1445636"/>
                <a:gd name="connsiteY4" fmla="*/ 0 h 768404"/>
                <a:gd name="connsiteX0" fmla="*/ 433913 w 1449913"/>
                <a:gd name="connsiteY0" fmla="*/ 0 h 771964"/>
                <a:gd name="connsiteX1" fmla="*/ 1449913 w 1449913"/>
                <a:gd name="connsiteY1" fmla="*/ 0 h 771964"/>
                <a:gd name="connsiteX2" fmla="*/ 1304657 w 1449913"/>
                <a:gd name="connsiteY2" fmla="*/ 768404 h 771964"/>
                <a:gd name="connsiteX3" fmla="*/ 0 w 1449913"/>
                <a:gd name="connsiteY3" fmla="*/ 771964 h 771964"/>
                <a:gd name="connsiteX4" fmla="*/ 433913 w 1449913"/>
                <a:gd name="connsiteY4" fmla="*/ 0 h 771964"/>
                <a:gd name="connsiteX0" fmla="*/ 433913 w 1449913"/>
                <a:gd name="connsiteY0" fmla="*/ 0 h 774176"/>
                <a:gd name="connsiteX1" fmla="*/ 1449913 w 1449913"/>
                <a:gd name="connsiteY1" fmla="*/ 0 h 774176"/>
                <a:gd name="connsiteX2" fmla="*/ 1306795 w 1449913"/>
                <a:gd name="connsiteY2" fmla="*/ 774176 h 774176"/>
                <a:gd name="connsiteX3" fmla="*/ 0 w 1449913"/>
                <a:gd name="connsiteY3" fmla="*/ 771964 h 774176"/>
                <a:gd name="connsiteX4" fmla="*/ 433913 w 1449913"/>
                <a:gd name="connsiteY4" fmla="*/ 0 h 774176"/>
                <a:gd name="connsiteX0" fmla="*/ 429635 w 1445635"/>
                <a:gd name="connsiteY0" fmla="*/ 0 h 777737"/>
                <a:gd name="connsiteX1" fmla="*/ 1445635 w 1445635"/>
                <a:gd name="connsiteY1" fmla="*/ 0 h 777737"/>
                <a:gd name="connsiteX2" fmla="*/ 1302517 w 1445635"/>
                <a:gd name="connsiteY2" fmla="*/ 774176 h 777737"/>
                <a:gd name="connsiteX3" fmla="*/ 0 w 1445635"/>
                <a:gd name="connsiteY3" fmla="*/ 777737 h 777737"/>
                <a:gd name="connsiteX4" fmla="*/ 429635 w 1445635"/>
                <a:gd name="connsiteY4" fmla="*/ 0 h 777737"/>
                <a:gd name="connsiteX0" fmla="*/ 431773 w 1447773"/>
                <a:gd name="connsiteY0" fmla="*/ 0 h 774176"/>
                <a:gd name="connsiteX1" fmla="*/ 1447773 w 1447773"/>
                <a:gd name="connsiteY1" fmla="*/ 0 h 774176"/>
                <a:gd name="connsiteX2" fmla="*/ 1304655 w 1447773"/>
                <a:gd name="connsiteY2" fmla="*/ 774176 h 774176"/>
                <a:gd name="connsiteX3" fmla="*/ 0 w 1447773"/>
                <a:gd name="connsiteY3" fmla="*/ 773889 h 774176"/>
                <a:gd name="connsiteX4" fmla="*/ 431773 w 1447773"/>
                <a:gd name="connsiteY4" fmla="*/ 0 h 774176"/>
                <a:gd name="connsiteX0" fmla="*/ 429634 w 1447773"/>
                <a:gd name="connsiteY0" fmla="*/ 0 h 774176"/>
                <a:gd name="connsiteX1" fmla="*/ 1447773 w 1447773"/>
                <a:gd name="connsiteY1" fmla="*/ 0 h 774176"/>
                <a:gd name="connsiteX2" fmla="*/ 1304655 w 1447773"/>
                <a:gd name="connsiteY2" fmla="*/ 774176 h 774176"/>
                <a:gd name="connsiteX3" fmla="*/ 0 w 1447773"/>
                <a:gd name="connsiteY3" fmla="*/ 773889 h 774176"/>
                <a:gd name="connsiteX4" fmla="*/ 429634 w 1447773"/>
                <a:gd name="connsiteY4" fmla="*/ 0 h 774176"/>
                <a:gd name="connsiteX0" fmla="*/ 436049 w 1454188"/>
                <a:gd name="connsiteY0" fmla="*/ 0 h 774176"/>
                <a:gd name="connsiteX1" fmla="*/ 1454188 w 1454188"/>
                <a:gd name="connsiteY1" fmla="*/ 0 h 774176"/>
                <a:gd name="connsiteX2" fmla="*/ 1311070 w 1454188"/>
                <a:gd name="connsiteY2" fmla="*/ 774176 h 774176"/>
                <a:gd name="connsiteX3" fmla="*/ 0 w 1454188"/>
                <a:gd name="connsiteY3" fmla="*/ 773889 h 774176"/>
                <a:gd name="connsiteX4" fmla="*/ 436049 w 1454188"/>
                <a:gd name="connsiteY4" fmla="*/ 0 h 774176"/>
                <a:gd name="connsiteX0" fmla="*/ 436049 w 1458640"/>
                <a:gd name="connsiteY0" fmla="*/ 0 h 774176"/>
                <a:gd name="connsiteX1" fmla="*/ 1454188 w 1458640"/>
                <a:gd name="connsiteY1" fmla="*/ 0 h 774176"/>
                <a:gd name="connsiteX2" fmla="*/ 1458640 w 1458640"/>
                <a:gd name="connsiteY2" fmla="*/ 774176 h 774176"/>
                <a:gd name="connsiteX3" fmla="*/ 0 w 1458640"/>
                <a:gd name="connsiteY3" fmla="*/ 773889 h 774176"/>
                <a:gd name="connsiteX4" fmla="*/ 436049 w 1458640"/>
                <a:gd name="connsiteY4" fmla="*/ 0 h 774176"/>
                <a:gd name="connsiteX0" fmla="*/ 436049 w 1454363"/>
                <a:gd name="connsiteY0" fmla="*/ 0 h 774176"/>
                <a:gd name="connsiteX1" fmla="*/ 1454188 w 1454363"/>
                <a:gd name="connsiteY1" fmla="*/ 0 h 774176"/>
                <a:gd name="connsiteX2" fmla="*/ 1454363 w 1454363"/>
                <a:gd name="connsiteY2" fmla="*/ 774176 h 774176"/>
                <a:gd name="connsiteX3" fmla="*/ 0 w 1454363"/>
                <a:gd name="connsiteY3" fmla="*/ 773889 h 774176"/>
                <a:gd name="connsiteX4" fmla="*/ 436049 w 1454363"/>
                <a:gd name="connsiteY4" fmla="*/ 0 h 774176"/>
                <a:gd name="connsiteX0" fmla="*/ 369749 w 1388063"/>
                <a:gd name="connsiteY0" fmla="*/ 0 h 774176"/>
                <a:gd name="connsiteX1" fmla="*/ 1387888 w 1388063"/>
                <a:gd name="connsiteY1" fmla="*/ 0 h 774176"/>
                <a:gd name="connsiteX2" fmla="*/ 1388063 w 1388063"/>
                <a:gd name="connsiteY2" fmla="*/ 774176 h 774176"/>
                <a:gd name="connsiteX3" fmla="*/ 0 w 1388063"/>
                <a:gd name="connsiteY3" fmla="*/ 771964 h 774176"/>
                <a:gd name="connsiteX4" fmla="*/ 369749 w 1388063"/>
                <a:gd name="connsiteY4" fmla="*/ 0 h 774176"/>
                <a:gd name="connsiteX0" fmla="*/ 236254 w 1388063"/>
                <a:gd name="connsiteY0" fmla="*/ 0 h 774176"/>
                <a:gd name="connsiteX1" fmla="*/ 1387888 w 1388063"/>
                <a:gd name="connsiteY1" fmla="*/ 0 h 774176"/>
                <a:gd name="connsiteX2" fmla="*/ 1388063 w 1388063"/>
                <a:gd name="connsiteY2" fmla="*/ 774176 h 774176"/>
                <a:gd name="connsiteX3" fmla="*/ 0 w 1388063"/>
                <a:gd name="connsiteY3" fmla="*/ 771964 h 774176"/>
                <a:gd name="connsiteX4" fmla="*/ 236254 w 1388063"/>
                <a:gd name="connsiteY4" fmla="*/ 0 h 7741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8063" h="774176">
                  <a:moveTo>
                    <a:pt x="236254" y="0"/>
                  </a:moveTo>
                  <a:lnTo>
                    <a:pt x="1387888" y="0"/>
                  </a:lnTo>
                  <a:cubicBezTo>
                    <a:pt x="1387946" y="258059"/>
                    <a:pt x="1388005" y="516117"/>
                    <a:pt x="1388063" y="774176"/>
                  </a:cubicBezTo>
                  <a:lnTo>
                    <a:pt x="0" y="771964"/>
                  </a:lnTo>
                  <a:lnTo>
                    <a:pt x="236254" y="0"/>
                  </a:lnTo>
                  <a:close/>
                </a:path>
              </a:pathLst>
            </a:custGeom>
            <a:solidFill>
              <a:schemeClr val="accent5">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rot="5400000">
              <a:off x="1579963" y="2312721"/>
              <a:ext cx="1124549" cy="197658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598367" y="2738593"/>
              <a:ext cx="1122704" cy="112270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p:cNvGrpSpPr/>
          <p:nvPr/>
        </p:nvGrpSpPr>
        <p:grpSpPr>
          <a:xfrm>
            <a:off x="580908" y="3753291"/>
            <a:ext cx="7474888" cy="1097180"/>
            <a:chOff x="598367" y="3859010"/>
            <a:chExt cx="10296478" cy="1133504"/>
          </a:xfrm>
        </p:grpSpPr>
        <p:sp>
          <p:nvSpPr>
            <p:cNvPr id="29" name="Pentagon 28"/>
            <p:cNvSpPr/>
            <p:nvPr/>
          </p:nvSpPr>
          <p:spPr>
            <a:xfrm>
              <a:off x="3948144" y="3859010"/>
              <a:ext cx="6946701" cy="940875"/>
            </a:xfrm>
            <a:prstGeom prst="homePlate">
              <a:avLst>
                <a:gd name="adj" fmla="val 2912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p:cNvGrpSpPr/>
            <p:nvPr/>
          </p:nvGrpSpPr>
          <p:grpSpPr>
            <a:xfrm>
              <a:off x="598367" y="3861298"/>
              <a:ext cx="3349776" cy="1131216"/>
              <a:chOff x="476297" y="3575549"/>
              <a:chExt cx="3349776" cy="1131216"/>
            </a:xfrm>
          </p:grpSpPr>
          <p:sp>
            <p:nvSpPr>
              <p:cNvPr id="35" name="Rectangle 12"/>
              <p:cNvSpPr/>
              <p:nvPr/>
            </p:nvSpPr>
            <p:spPr>
              <a:xfrm rot="16200000" flipV="1">
                <a:off x="2850468" y="3731159"/>
                <a:ext cx="1131216" cy="819995"/>
              </a:xfrm>
              <a:custGeom>
                <a:avLst/>
                <a:gdLst>
                  <a:gd name="connsiteX0" fmla="*/ 0 w 1016000"/>
                  <a:gd name="connsiteY0" fmla="*/ 0 h 768404"/>
                  <a:gd name="connsiteX1" fmla="*/ 1016000 w 1016000"/>
                  <a:gd name="connsiteY1" fmla="*/ 0 h 768404"/>
                  <a:gd name="connsiteX2" fmla="*/ 1016000 w 1016000"/>
                  <a:gd name="connsiteY2" fmla="*/ 768404 h 768404"/>
                  <a:gd name="connsiteX3" fmla="*/ 0 w 1016000"/>
                  <a:gd name="connsiteY3" fmla="*/ 768404 h 768404"/>
                  <a:gd name="connsiteX4" fmla="*/ 0 w 1016000"/>
                  <a:gd name="connsiteY4" fmla="*/ 0 h 768404"/>
                  <a:gd name="connsiteX0" fmla="*/ 729673 w 1745673"/>
                  <a:gd name="connsiteY0" fmla="*/ 0 h 777641"/>
                  <a:gd name="connsiteX1" fmla="*/ 1745673 w 1745673"/>
                  <a:gd name="connsiteY1" fmla="*/ 0 h 777641"/>
                  <a:gd name="connsiteX2" fmla="*/ 1745673 w 1745673"/>
                  <a:gd name="connsiteY2" fmla="*/ 768404 h 777641"/>
                  <a:gd name="connsiteX3" fmla="*/ 0 w 1745673"/>
                  <a:gd name="connsiteY3" fmla="*/ 777641 h 777641"/>
                  <a:gd name="connsiteX4" fmla="*/ 729673 w 1745673"/>
                  <a:gd name="connsiteY4" fmla="*/ 0 h 777641"/>
                  <a:gd name="connsiteX0" fmla="*/ 729673 w 1745673"/>
                  <a:gd name="connsiteY0" fmla="*/ 0 h 777641"/>
                  <a:gd name="connsiteX1" fmla="*/ 1745673 w 1745673"/>
                  <a:gd name="connsiteY1" fmla="*/ 0 h 777641"/>
                  <a:gd name="connsiteX2" fmla="*/ 1317048 w 1745673"/>
                  <a:gd name="connsiteY2" fmla="*/ 770785 h 777641"/>
                  <a:gd name="connsiteX3" fmla="*/ 0 w 1745673"/>
                  <a:gd name="connsiteY3" fmla="*/ 777641 h 777641"/>
                  <a:gd name="connsiteX4" fmla="*/ 729673 w 1745673"/>
                  <a:gd name="connsiteY4" fmla="*/ 0 h 777641"/>
                  <a:gd name="connsiteX0" fmla="*/ 720148 w 1736148"/>
                  <a:gd name="connsiteY0" fmla="*/ 0 h 770785"/>
                  <a:gd name="connsiteX1" fmla="*/ 1736148 w 1736148"/>
                  <a:gd name="connsiteY1" fmla="*/ 0 h 770785"/>
                  <a:gd name="connsiteX2" fmla="*/ 1307523 w 1736148"/>
                  <a:gd name="connsiteY2" fmla="*/ 770785 h 770785"/>
                  <a:gd name="connsiteX3" fmla="*/ 0 w 1736148"/>
                  <a:gd name="connsiteY3" fmla="*/ 770497 h 770785"/>
                  <a:gd name="connsiteX4" fmla="*/ 720148 w 1736148"/>
                  <a:gd name="connsiteY4" fmla="*/ 0 h 770785"/>
                  <a:gd name="connsiteX0" fmla="*/ 720148 w 1736148"/>
                  <a:gd name="connsiteY0" fmla="*/ 0 h 770497"/>
                  <a:gd name="connsiteX1" fmla="*/ 1736148 w 1736148"/>
                  <a:gd name="connsiteY1" fmla="*/ 0 h 770497"/>
                  <a:gd name="connsiteX2" fmla="*/ 1590892 w 1736148"/>
                  <a:gd name="connsiteY2" fmla="*/ 768404 h 770497"/>
                  <a:gd name="connsiteX3" fmla="*/ 0 w 1736148"/>
                  <a:gd name="connsiteY3" fmla="*/ 770497 h 770497"/>
                  <a:gd name="connsiteX4" fmla="*/ 720148 w 1736148"/>
                  <a:gd name="connsiteY4" fmla="*/ 0 h 770497"/>
                  <a:gd name="connsiteX0" fmla="*/ 429636 w 1445636"/>
                  <a:gd name="connsiteY0" fmla="*/ 0 h 768404"/>
                  <a:gd name="connsiteX1" fmla="*/ 1445636 w 1445636"/>
                  <a:gd name="connsiteY1" fmla="*/ 0 h 768404"/>
                  <a:gd name="connsiteX2" fmla="*/ 1300380 w 1445636"/>
                  <a:gd name="connsiteY2" fmla="*/ 768404 h 768404"/>
                  <a:gd name="connsiteX3" fmla="*/ 0 w 1445636"/>
                  <a:gd name="connsiteY3" fmla="*/ 768116 h 768404"/>
                  <a:gd name="connsiteX4" fmla="*/ 429636 w 1445636"/>
                  <a:gd name="connsiteY4" fmla="*/ 0 h 768404"/>
                  <a:gd name="connsiteX0" fmla="*/ 433913 w 1449913"/>
                  <a:gd name="connsiteY0" fmla="*/ 0 h 771964"/>
                  <a:gd name="connsiteX1" fmla="*/ 1449913 w 1449913"/>
                  <a:gd name="connsiteY1" fmla="*/ 0 h 771964"/>
                  <a:gd name="connsiteX2" fmla="*/ 1304657 w 1449913"/>
                  <a:gd name="connsiteY2" fmla="*/ 768404 h 771964"/>
                  <a:gd name="connsiteX3" fmla="*/ 0 w 1449913"/>
                  <a:gd name="connsiteY3" fmla="*/ 771964 h 771964"/>
                  <a:gd name="connsiteX4" fmla="*/ 433913 w 1449913"/>
                  <a:gd name="connsiteY4" fmla="*/ 0 h 771964"/>
                  <a:gd name="connsiteX0" fmla="*/ 433913 w 1449913"/>
                  <a:gd name="connsiteY0" fmla="*/ 0 h 774176"/>
                  <a:gd name="connsiteX1" fmla="*/ 1449913 w 1449913"/>
                  <a:gd name="connsiteY1" fmla="*/ 0 h 774176"/>
                  <a:gd name="connsiteX2" fmla="*/ 1306795 w 1449913"/>
                  <a:gd name="connsiteY2" fmla="*/ 774176 h 774176"/>
                  <a:gd name="connsiteX3" fmla="*/ 0 w 1449913"/>
                  <a:gd name="connsiteY3" fmla="*/ 771964 h 774176"/>
                  <a:gd name="connsiteX4" fmla="*/ 433913 w 1449913"/>
                  <a:gd name="connsiteY4" fmla="*/ 0 h 774176"/>
                  <a:gd name="connsiteX0" fmla="*/ 429635 w 1445635"/>
                  <a:gd name="connsiteY0" fmla="*/ 0 h 777737"/>
                  <a:gd name="connsiteX1" fmla="*/ 1445635 w 1445635"/>
                  <a:gd name="connsiteY1" fmla="*/ 0 h 777737"/>
                  <a:gd name="connsiteX2" fmla="*/ 1302517 w 1445635"/>
                  <a:gd name="connsiteY2" fmla="*/ 774176 h 777737"/>
                  <a:gd name="connsiteX3" fmla="*/ 0 w 1445635"/>
                  <a:gd name="connsiteY3" fmla="*/ 777737 h 777737"/>
                  <a:gd name="connsiteX4" fmla="*/ 429635 w 1445635"/>
                  <a:gd name="connsiteY4" fmla="*/ 0 h 777737"/>
                  <a:gd name="connsiteX0" fmla="*/ 431773 w 1447773"/>
                  <a:gd name="connsiteY0" fmla="*/ 0 h 774176"/>
                  <a:gd name="connsiteX1" fmla="*/ 1447773 w 1447773"/>
                  <a:gd name="connsiteY1" fmla="*/ 0 h 774176"/>
                  <a:gd name="connsiteX2" fmla="*/ 1304655 w 1447773"/>
                  <a:gd name="connsiteY2" fmla="*/ 774176 h 774176"/>
                  <a:gd name="connsiteX3" fmla="*/ 0 w 1447773"/>
                  <a:gd name="connsiteY3" fmla="*/ 773889 h 774176"/>
                  <a:gd name="connsiteX4" fmla="*/ 431773 w 1447773"/>
                  <a:gd name="connsiteY4" fmla="*/ 0 h 774176"/>
                  <a:gd name="connsiteX0" fmla="*/ 429634 w 1447773"/>
                  <a:gd name="connsiteY0" fmla="*/ 0 h 774176"/>
                  <a:gd name="connsiteX1" fmla="*/ 1447773 w 1447773"/>
                  <a:gd name="connsiteY1" fmla="*/ 0 h 774176"/>
                  <a:gd name="connsiteX2" fmla="*/ 1304655 w 1447773"/>
                  <a:gd name="connsiteY2" fmla="*/ 774176 h 774176"/>
                  <a:gd name="connsiteX3" fmla="*/ 0 w 1447773"/>
                  <a:gd name="connsiteY3" fmla="*/ 773889 h 774176"/>
                  <a:gd name="connsiteX4" fmla="*/ 429634 w 1447773"/>
                  <a:gd name="connsiteY4" fmla="*/ 0 h 774176"/>
                  <a:gd name="connsiteX0" fmla="*/ 436049 w 1454188"/>
                  <a:gd name="connsiteY0" fmla="*/ 0 h 774176"/>
                  <a:gd name="connsiteX1" fmla="*/ 1454188 w 1454188"/>
                  <a:gd name="connsiteY1" fmla="*/ 0 h 774176"/>
                  <a:gd name="connsiteX2" fmla="*/ 1311070 w 1454188"/>
                  <a:gd name="connsiteY2" fmla="*/ 774176 h 774176"/>
                  <a:gd name="connsiteX3" fmla="*/ 0 w 1454188"/>
                  <a:gd name="connsiteY3" fmla="*/ 773889 h 774176"/>
                  <a:gd name="connsiteX4" fmla="*/ 436049 w 1454188"/>
                  <a:gd name="connsiteY4" fmla="*/ 0 h 774176"/>
                  <a:gd name="connsiteX0" fmla="*/ 436049 w 1458640"/>
                  <a:gd name="connsiteY0" fmla="*/ 0 h 774176"/>
                  <a:gd name="connsiteX1" fmla="*/ 1454188 w 1458640"/>
                  <a:gd name="connsiteY1" fmla="*/ 0 h 774176"/>
                  <a:gd name="connsiteX2" fmla="*/ 1458640 w 1458640"/>
                  <a:gd name="connsiteY2" fmla="*/ 774176 h 774176"/>
                  <a:gd name="connsiteX3" fmla="*/ 0 w 1458640"/>
                  <a:gd name="connsiteY3" fmla="*/ 773889 h 774176"/>
                  <a:gd name="connsiteX4" fmla="*/ 436049 w 1458640"/>
                  <a:gd name="connsiteY4" fmla="*/ 0 h 774176"/>
                  <a:gd name="connsiteX0" fmla="*/ 436049 w 1454363"/>
                  <a:gd name="connsiteY0" fmla="*/ 0 h 774176"/>
                  <a:gd name="connsiteX1" fmla="*/ 1454188 w 1454363"/>
                  <a:gd name="connsiteY1" fmla="*/ 0 h 774176"/>
                  <a:gd name="connsiteX2" fmla="*/ 1454363 w 1454363"/>
                  <a:gd name="connsiteY2" fmla="*/ 774176 h 774176"/>
                  <a:gd name="connsiteX3" fmla="*/ 0 w 1454363"/>
                  <a:gd name="connsiteY3" fmla="*/ 773889 h 774176"/>
                  <a:gd name="connsiteX4" fmla="*/ 436049 w 1454363"/>
                  <a:gd name="connsiteY4" fmla="*/ 0 h 774176"/>
                  <a:gd name="connsiteX0" fmla="*/ 369749 w 1388063"/>
                  <a:gd name="connsiteY0" fmla="*/ 0 h 774176"/>
                  <a:gd name="connsiteX1" fmla="*/ 1387888 w 1388063"/>
                  <a:gd name="connsiteY1" fmla="*/ 0 h 774176"/>
                  <a:gd name="connsiteX2" fmla="*/ 1388063 w 1388063"/>
                  <a:gd name="connsiteY2" fmla="*/ 774176 h 774176"/>
                  <a:gd name="connsiteX3" fmla="*/ 0 w 1388063"/>
                  <a:gd name="connsiteY3" fmla="*/ 771964 h 774176"/>
                  <a:gd name="connsiteX4" fmla="*/ 369749 w 1388063"/>
                  <a:gd name="connsiteY4" fmla="*/ 0 h 774176"/>
                  <a:gd name="connsiteX0" fmla="*/ 236254 w 1388063"/>
                  <a:gd name="connsiteY0" fmla="*/ 0 h 774176"/>
                  <a:gd name="connsiteX1" fmla="*/ 1387888 w 1388063"/>
                  <a:gd name="connsiteY1" fmla="*/ 0 h 774176"/>
                  <a:gd name="connsiteX2" fmla="*/ 1388063 w 1388063"/>
                  <a:gd name="connsiteY2" fmla="*/ 774176 h 774176"/>
                  <a:gd name="connsiteX3" fmla="*/ 0 w 1388063"/>
                  <a:gd name="connsiteY3" fmla="*/ 771964 h 774176"/>
                  <a:gd name="connsiteX4" fmla="*/ 236254 w 1388063"/>
                  <a:gd name="connsiteY4" fmla="*/ 0 h 7741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8063" h="774176">
                    <a:moveTo>
                      <a:pt x="236254" y="0"/>
                    </a:moveTo>
                    <a:lnTo>
                      <a:pt x="1387888" y="0"/>
                    </a:lnTo>
                    <a:cubicBezTo>
                      <a:pt x="1387946" y="258059"/>
                      <a:pt x="1388005" y="516117"/>
                      <a:pt x="1388063" y="774176"/>
                    </a:cubicBezTo>
                    <a:lnTo>
                      <a:pt x="0" y="771964"/>
                    </a:lnTo>
                    <a:lnTo>
                      <a:pt x="236254" y="0"/>
                    </a:lnTo>
                    <a:close/>
                  </a:path>
                </a:pathLst>
              </a:custGeom>
              <a:solidFill>
                <a:schemeClr val="accent3">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rot="16200000" flipV="1">
                <a:off x="1457893" y="3149676"/>
                <a:ext cx="1124549" cy="197658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nvSpPr>
            <p:spPr>
              <a:xfrm>
                <a:off x="476297" y="3577377"/>
                <a:ext cx="1122704" cy="11227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46" name="Group 45"/>
          <p:cNvGrpSpPr/>
          <p:nvPr/>
        </p:nvGrpSpPr>
        <p:grpSpPr>
          <a:xfrm>
            <a:off x="580908" y="4659913"/>
            <a:ext cx="6592016" cy="1266747"/>
            <a:chOff x="598366" y="4795646"/>
            <a:chExt cx="9080343" cy="1308685"/>
          </a:xfrm>
        </p:grpSpPr>
        <p:sp>
          <p:nvSpPr>
            <p:cNvPr id="47" name="Pentagon 46"/>
            <p:cNvSpPr/>
            <p:nvPr/>
          </p:nvSpPr>
          <p:spPr>
            <a:xfrm>
              <a:off x="3948144" y="4800793"/>
              <a:ext cx="5730565" cy="940875"/>
            </a:xfrm>
            <a:prstGeom prst="homePlate">
              <a:avLst>
                <a:gd name="adj" fmla="val 2912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8" name="Group 47"/>
            <p:cNvGrpSpPr/>
            <p:nvPr/>
          </p:nvGrpSpPr>
          <p:grpSpPr>
            <a:xfrm>
              <a:off x="598366" y="4795646"/>
              <a:ext cx="3352367" cy="1308685"/>
              <a:chOff x="476296" y="4509897"/>
              <a:chExt cx="3352367" cy="1308685"/>
            </a:xfrm>
          </p:grpSpPr>
          <p:sp>
            <p:nvSpPr>
              <p:cNvPr id="49" name="Rectangle 48"/>
              <p:cNvSpPr/>
              <p:nvPr/>
            </p:nvSpPr>
            <p:spPr>
              <a:xfrm rot="16200000" flipV="1">
                <a:off x="1462250" y="4269973"/>
                <a:ext cx="1115835" cy="19765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12"/>
              <p:cNvSpPr/>
              <p:nvPr/>
            </p:nvSpPr>
            <p:spPr>
              <a:xfrm rot="16200000" flipV="1">
                <a:off x="2763027" y="4752946"/>
                <a:ext cx="1308685" cy="822587"/>
              </a:xfrm>
              <a:custGeom>
                <a:avLst/>
                <a:gdLst>
                  <a:gd name="connsiteX0" fmla="*/ 0 w 1016000"/>
                  <a:gd name="connsiteY0" fmla="*/ 0 h 768404"/>
                  <a:gd name="connsiteX1" fmla="*/ 1016000 w 1016000"/>
                  <a:gd name="connsiteY1" fmla="*/ 0 h 768404"/>
                  <a:gd name="connsiteX2" fmla="*/ 1016000 w 1016000"/>
                  <a:gd name="connsiteY2" fmla="*/ 768404 h 768404"/>
                  <a:gd name="connsiteX3" fmla="*/ 0 w 1016000"/>
                  <a:gd name="connsiteY3" fmla="*/ 768404 h 768404"/>
                  <a:gd name="connsiteX4" fmla="*/ 0 w 1016000"/>
                  <a:gd name="connsiteY4" fmla="*/ 0 h 768404"/>
                  <a:gd name="connsiteX0" fmla="*/ 729673 w 1745673"/>
                  <a:gd name="connsiteY0" fmla="*/ 0 h 777641"/>
                  <a:gd name="connsiteX1" fmla="*/ 1745673 w 1745673"/>
                  <a:gd name="connsiteY1" fmla="*/ 0 h 777641"/>
                  <a:gd name="connsiteX2" fmla="*/ 1745673 w 1745673"/>
                  <a:gd name="connsiteY2" fmla="*/ 768404 h 777641"/>
                  <a:gd name="connsiteX3" fmla="*/ 0 w 1745673"/>
                  <a:gd name="connsiteY3" fmla="*/ 777641 h 777641"/>
                  <a:gd name="connsiteX4" fmla="*/ 729673 w 1745673"/>
                  <a:gd name="connsiteY4" fmla="*/ 0 h 777641"/>
                  <a:gd name="connsiteX0" fmla="*/ 729673 w 1745673"/>
                  <a:gd name="connsiteY0" fmla="*/ 0 h 777641"/>
                  <a:gd name="connsiteX1" fmla="*/ 1745673 w 1745673"/>
                  <a:gd name="connsiteY1" fmla="*/ 0 h 777641"/>
                  <a:gd name="connsiteX2" fmla="*/ 1317048 w 1745673"/>
                  <a:gd name="connsiteY2" fmla="*/ 770785 h 777641"/>
                  <a:gd name="connsiteX3" fmla="*/ 0 w 1745673"/>
                  <a:gd name="connsiteY3" fmla="*/ 777641 h 777641"/>
                  <a:gd name="connsiteX4" fmla="*/ 729673 w 1745673"/>
                  <a:gd name="connsiteY4" fmla="*/ 0 h 777641"/>
                  <a:gd name="connsiteX0" fmla="*/ 720148 w 1736148"/>
                  <a:gd name="connsiteY0" fmla="*/ 0 h 770785"/>
                  <a:gd name="connsiteX1" fmla="*/ 1736148 w 1736148"/>
                  <a:gd name="connsiteY1" fmla="*/ 0 h 770785"/>
                  <a:gd name="connsiteX2" fmla="*/ 1307523 w 1736148"/>
                  <a:gd name="connsiteY2" fmla="*/ 770785 h 770785"/>
                  <a:gd name="connsiteX3" fmla="*/ 0 w 1736148"/>
                  <a:gd name="connsiteY3" fmla="*/ 770497 h 770785"/>
                  <a:gd name="connsiteX4" fmla="*/ 720148 w 1736148"/>
                  <a:gd name="connsiteY4" fmla="*/ 0 h 770785"/>
                  <a:gd name="connsiteX0" fmla="*/ 720148 w 1736148"/>
                  <a:gd name="connsiteY0" fmla="*/ 0 h 770785"/>
                  <a:gd name="connsiteX1" fmla="*/ 1736148 w 1736148"/>
                  <a:gd name="connsiteY1" fmla="*/ 0 h 770785"/>
                  <a:gd name="connsiteX2" fmla="*/ 1369545 w 1736148"/>
                  <a:gd name="connsiteY2" fmla="*/ 770785 h 770785"/>
                  <a:gd name="connsiteX3" fmla="*/ 0 w 1736148"/>
                  <a:gd name="connsiteY3" fmla="*/ 770497 h 770785"/>
                  <a:gd name="connsiteX4" fmla="*/ 720148 w 1736148"/>
                  <a:gd name="connsiteY4" fmla="*/ 0 h 770785"/>
                  <a:gd name="connsiteX0" fmla="*/ 446799 w 1736148"/>
                  <a:gd name="connsiteY0" fmla="*/ 0 h 773231"/>
                  <a:gd name="connsiteX1" fmla="*/ 1736148 w 1736148"/>
                  <a:gd name="connsiteY1" fmla="*/ 2446 h 773231"/>
                  <a:gd name="connsiteX2" fmla="*/ 1369545 w 1736148"/>
                  <a:gd name="connsiteY2" fmla="*/ 773231 h 773231"/>
                  <a:gd name="connsiteX3" fmla="*/ 0 w 1736148"/>
                  <a:gd name="connsiteY3" fmla="*/ 772943 h 773231"/>
                  <a:gd name="connsiteX4" fmla="*/ 446799 w 1736148"/>
                  <a:gd name="connsiteY4" fmla="*/ 0 h 773231"/>
                  <a:gd name="connsiteX0" fmla="*/ 446799 w 1605827"/>
                  <a:gd name="connsiteY0" fmla="*/ 0 h 773231"/>
                  <a:gd name="connsiteX1" fmla="*/ 1605827 w 1605827"/>
                  <a:gd name="connsiteY1" fmla="*/ 2446 h 773231"/>
                  <a:gd name="connsiteX2" fmla="*/ 1369545 w 1605827"/>
                  <a:gd name="connsiteY2" fmla="*/ 773231 h 773231"/>
                  <a:gd name="connsiteX3" fmla="*/ 0 w 1605827"/>
                  <a:gd name="connsiteY3" fmla="*/ 772943 h 773231"/>
                  <a:gd name="connsiteX4" fmla="*/ 446799 w 1605827"/>
                  <a:gd name="connsiteY4" fmla="*/ 0 h 7732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5827" h="773231">
                    <a:moveTo>
                      <a:pt x="446799" y="0"/>
                    </a:moveTo>
                    <a:lnTo>
                      <a:pt x="1605827" y="2446"/>
                    </a:lnTo>
                    <a:lnTo>
                      <a:pt x="1369545" y="773231"/>
                    </a:lnTo>
                    <a:lnTo>
                      <a:pt x="0" y="772943"/>
                    </a:lnTo>
                    <a:lnTo>
                      <a:pt x="446799" y="0"/>
                    </a:lnTo>
                    <a:close/>
                  </a:path>
                </a:pathLst>
              </a:custGeom>
              <a:solidFill>
                <a:schemeClr val="accent1">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Oval 50"/>
              <p:cNvSpPr/>
              <p:nvPr/>
            </p:nvSpPr>
            <p:spPr>
              <a:xfrm>
                <a:off x="476296" y="4702451"/>
                <a:ext cx="1113729" cy="111372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52" name="Oval 51"/>
          <p:cNvSpPr/>
          <p:nvPr/>
        </p:nvSpPr>
        <p:spPr>
          <a:xfrm>
            <a:off x="708806" y="1766299"/>
            <a:ext cx="559249" cy="7456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accent6"/>
              </a:solidFill>
              <a:latin typeface="FontAwesome" pitchFamily="2" charset="0"/>
            </a:endParaRPr>
          </a:p>
        </p:txBody>
      </p:sp>
      <p:sp>
        <p:nvSpPr>
          <p:cNvPr id="53" name="Oval 52"/>
          <p:cNvSpPr/>
          <p:nvPr/>
        </p:nvSpPr>
        <p:spPr>
          <a:xfrm>
            <a:off x="708806" y="2837417"/>
            <a:ext cx="559249" cy="7456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accent5"/>
              </a:solidFill>
              <a:latin typeface="FontAwesome" pitchFamily="2" charset="0"/>
            </a:endParaRPr>
          </a:p>
        </p:txBody>
      </p:sp>
      <p:sp>
        <p:nvSpPr>
          <p:cNvPr id="54" name="Oval 53"/>
          <p:cNvSpPr/>
          <p:nvPr/>
        </p:nvSpPr>
        <p:spPr>
          <a:xfrm>
            <a:off x="708806" y="3936754"/>
            <a:ext cx="559249" cy="7456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accent3"/>
              </a:solidFill>
              <a:latin typeface="FontAwesome" pitchFamily="2" charset="0"/>
            </a:endParaRPr>
          </a:p>
        </p:txBody>
      </p:sp>
      <p:sp>
        <p:nvSpPr>
          <p:cNvPr id="55" name="Oval 54"/>
          <p:cNvSpPr/>
          <p:nvPr/>
        </p:nvSpPr>
        <p:spPr>
          <a:xfrm>
            <a:off x="708806" y="5007872"/>
            <a:ext cx="559249" cy="7456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400" dirty="0">
              <a:solidFill>
                <a:schemeClr val="accent1"/>
              </a:solidFill>
              <a:latin typeface="FontAwesome" pitchFamily="2" charset="0"/>
            </a:endParaRPr>
          </a:p>
        </p:txBody>
      </p:sp>
      <p:sp>
        <p:nvSpPr>
          <p:cNvPr id="56" name="Text Placeholder 33"/>
          <p:cNvSpPr txBox="1">
            <a:spLocks/>
          </p:cNvSpPr>
          <p:nvPr/>
        </p:nvSpPr>
        <p:spPr>
          <a:xfrm>
            <a:off x="1395463" y="1957059"/>
            <a:ext cx="879122" cy="42015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400" b="1" dirty="0" smtClean="0">
                <a:solidFill>
                  <a:schemeClr val="bg1"/>
                </a:solidFill>
                <a:latin typeface="+mj-lt"/>
              </a:rPr>
              <a:t>Researchers</a:t>
            </a:r>
            <a:endParaRPr lang="en-AU" sz="1400" dirty="0">
              <a:solidFill>
                <a:schemeClr val="bg1"/>
              </a:solidFill>
              <a:latin typeface="+mj-lt"/>
            </a:endParaRPr>
          </a:p>
        </p:txBody>
      </p:sp>
      <p:sp>
        <p:nvSpPr>
          <p:cNvPr id="57" name="Text Placeholder 33"/>
          <p:cNvSpPr txBox="1">
            <a:spLocks/>
          </p:cNvSpPr>
          <p:nvPr/>
        </p:nvSpPr>
        <p:spPr>
          <a:xfrm>
            <a:off x="1395463" y="3037137"/>
            <a:ext cx="879122" cy="42015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400" b="1" dirty="0" smtClean="0">
                <a:solidFill>
                  <a:schemeClr val="bg1"/>
                </a:solidFill>
                <a:latin typeface="+mj-lt"/>
              </a:rPr>
              <a:t>Implementers</a:t>
            </a:r>
            <a:endParaRPr lang="en-AU" sz="1400" dirty="0">
              <a:solidFill>
                <a:schemeClr val="bg1"/>
              </a:solidFill>
              <a:latin typeface="+mj-lt"/>
            </a:endParaRPr>
          </a:p>
        </p:txBody>
      </p:sp>
      <p:sp>
        <p:nvSpPr>
          <p:cNvPr id="58" name="Text Placeholder 33"/>
          <p:cNvSpPr txBox="1">
            <a:spLocks/>
          </p:cNvSpPr>
          <p:nvPr/>
        </p:nvSpPr>
        <p:spPr>
          <a:xfrm>
            <a:off x="1395953" y="4196684"/>
            <a:ext cx="879122" cy="42015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400" b="1" dirty="0" smtClean="0">
                <a:solidFill>
                  <a:schemeClr val="bg1"/>
                </a:solidFill>
                <a:latin typeface="+mj-lt"/>
              </a:rPr>
              <a:t>Evaluators</a:t>
            </a:r>
            <a:endParaRPr lang="en-AU" sz="1400" dirty="0">
              <a:solidFill>
                <a:schemeClr val="bg1"/>
              </a:solidFill>
              <a:latin typeface="+mj-lt"/>
            </a:endParaRPr>
          </a:p>
        </p:txBody>
      </p:sp>
      <p:sp>
        <p:nvSpPr>
          <p:cNvPr id="59" name="Text Placeholder 33"/>
          <p:cNvSpPr txBox="1">
            <a:spLocks/>
          </p:cNvSpPr>
          <p:nvPr/>
        </p:nvSpPr>
        <p:spPr>
          <a:xfrm>
            <a:off x="1395463" y="5186009"/>
            <a:ext cx="879122" cy="42015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400" b="1" dirty="0" smtClean="0">
                <a:solidFill>
                  <a:schemeClr val="bg1"/>
                </a:solidFill>
                <a:latin typeface="+mj-lt"/>
              </a:rPr>
              <a:t>Government</a:t>
            </a:r>
            <a:endParaRPr lang="en-AU" sz="1400" dirty="0">
              <a:solidFill>
                <a:schemeClr val="bg1"/>
              </a:solidFill>
              <a:latin typeface="+mj-lt"/>
            </a:endParaRPr>
          </a:p>
        </p:txBody>
      </p:sp>
      <p:sp>
        <p:nvSpPr>
          <p:cNvPr id="60" name="Text Placeholder 32"/>
          <p:cNvSpPr txBox="1">
            <a:spLocks/>
          </p:cNvSpPr>
          <p:nvPr/>
        </p:nvSpPr>
        <p:spPr>
          <a:xfrm>
            <a:off x="3254266" y="2112815"/>
            <a:ext cx="4195876" cy="73850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200" dirty="0" smtClean="0">
                <a:solidFill>
                  <a:schemeClr val="bg1"/>
                </a:solidFill>
                <a:latin typeface="+mn-lt"/>
              </a:rPr>
              <a:t>Setting norms/benchmarks in African languages</a:t>
            </a:r>
          </a:p>
          <a:p>
            <a:r>
              <a:rPr lang="en-US" sz="1200" dirty="0" smtClean="0">
                <a:solidFill>
                  <a:schemeClr val="bg1"/>
                </a:solidFill>
                <a:latin typeface="+mn-lt"/>
              </a:rPr>
              <a:t>Figuring out the best way to teach African languages</a:t>
            </a:r>
          </a:p>
          <a:p>
            <a:r>
              <a:rPr lang="en-US" sz="1200" dirty="0" smtClean="0">
                <a:solidFill>
                  <a:schemeClr val="bg1"/>
                </a:solidFill>
                <a:latin typeface="+mn-lt"/>
              </a:rPr>
              <a:t>Publishing &amp; teaching</a:t>
            </a:r>
            <a:endParaRPr lang="en-US" sz="1200" dirty="0">
              <a:solidFill>
                <a:schemeClr val="bg1"/>
              </a:solidFill>
              <a:latin typeface="+mn-lt"/>
            </a:endParaRPr>
          </a:p>
        </p:txBody>
      </p:sp>
      <p:sp>
        <p:nvSpPr>
          <p:cNvPr id="61" name="Text Placeholder 32"/>
          <p:cNvSpPr txBox="1">
            <a:spLocks/>
          </p:cNvSpPr>
          <p:nvPr/>
        </p:nvSpPr>
        <p:spPr>
          <a:xfrm>
            <a:off x="3254266" y="3016077"/>
            <a:ext cx="5218046" cy="73850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200" dirty="0" smtClean="0">
                <a:solidFill>
                  <a:schemeClr val="bg1"/>
                </a:solidFill>
                <a:latin typeface="+mn-lt"/>
              </a:rPr>
              <a:t>Identifying modalities that ‘work’; coaches? Train-the-trainer?</a:t>
            </a:r>
          </a:p>
          <a:p>
            <a:r>
              <a:rPr lang="en-US" sz="1200" dirty="0" smtClean="0">
                <a:solidFill>
                  <a:schemeClr val="bg1"/>
                </a:solidFill>
                <a:latin typeface="+mn-lt"/>
              </a:rPr>
              <a:t>Recruiting &amp; training </a:t>
            </a:r>
            <a:r>
              <a:rPr lang="en-US" sz="1200" dirty="0">
                <a:solidFill>
                  <a:schemeClr val="bg1"/>
                </a:solidFill>
                <a:latin typeface="+mn-lt"/>
              </a:rPr>
              <a:t>A</a:t>
            </a:r>
            <a:r>
              <a:rPr lang="en-US" sz="1200" dirty="0" smtClean="0">
                <a:solidFill>
                  <a:schemeClr val="bg1"/>
                </a:solidFill>
                <a:latin typeface="+mn-lt"/>
              </a:rPr>
              <a:t>frican-language coaches/trainers </a:t>
            </a:r>
          </a:p>
          <a:p>
            <a:r>
              <a:rPr lang="en-US" sz="1200" dirty="0" smtClean="0">
                <a:solidFill>
                  <a:schemeClr val="bg1"/>
                </a:solidFill>
                <a:latin typeface="+mn-lt"/>
              </a:rPr>
              <a:t>Dealing with funding cycles and organizational funding</a:t>
            </a:r>
            <a:endParaRPr lang="en-US" sz="1200" dirty="0">
              <a:solidFill>
                <a:schemeClr val="bg1"/>
              </a:solidFill>
              <a:latin typeface="+mn-lt"/>
            </a:endParaRPr>
          </a:p>
        </p:txBody>
      </p:sp>
      <p:sp>
        <p:nvSpPr>
          <p:cNvPr id="62" name="Text Placeholder 32"/>
          <p:cNvSpPr txBox="1">
            <a:spLocks/>
          </p:cNvSpPr>
          <p:nvPr/>
        </p:nvSpPr>
        <p:spPr>
          <a:xfrm>
            <a:off x="3254266" y="3919340"/>
            <a:ext cx="5218046" cy="73850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200" dirty="0" smtClean="0">
                <a:solidFill>
                  <a:schemeClr val="bg1"/>
                </a:solidFill>
                <a:latin typeface="+mn-lt"/>
              </a:rPr>
              <a:t>Setting up evaluation designs that get at causality &amp; standardizing instruments</a:t>
            </a:r>
          </a:p>
          <a:p>
            <a:r>
              <a:rPr lang="en-US" sz="1200" dirty="0" smtClean="0">
                <a:solidFill>
                  <a:schemeClr val="bg1"/>
                </a:solidFill>
                <a:latin typeface="+mn-lt"/>
              </a:rPr>
              <a:t>Marrying Quant &amp; </a:t>
            </a:r>
            <a:r>
              <a:rPr lang="en-US" sz="1200" dirty="0" err="1" smtClean="0">
                <a:solidFill>
                  <a:schemeClr val="bg1"/>
                </a:solidFill>
                <a:latin typeface="+mn-lt"/>
              </a:rPr>
              <a:t>Qual</a:t>
            </a:r>
            <a:r>
              <a:rPr lang="en-US" sz="1200" dirty="0" smtClean="0">
                <a:solidFill>
                  <a:schemeClr val="bg1"/>
                </a:solidFill>
                <a:latin typeface="+mn-lt"/>
              </a:rPr>
              <a:t> to see what works and how</a:t>
            </a:r>
          </a:p>
          <a:p>
            <a:r>
              <a:rPr lang="en-US" sz="1200" dirty="0" smtClean="0">
                <a:solidFill>
                  <a:schemeClr val="bg1"/>
                </a:solidFill>
                <a:latin typeface="+mn-lt"/>
              </a:rPr>
              <a:t>Determining cost effectiveness</a:t>
            </a:r>
            <a:endParaRPr lang="en-US" sz="1200" dirty="0">
              <a:solidFill>
                <a:schemeClr val="bg1"/>
              </a:solidFill>
              <a:latin typeface="+mn-lt"/>
            </a:endParaRPr>
          </a:p>
        </p:txBody>
      </p:sp>
      <p:sp>
        <p:nvSpPr>
          <p:cNvPr id="63" name="Text Placeholder 32"/>
          <p:cNvSpPr txBox="1">
            <a:spLocks/>
          </p:cNvSpPr>
          <p:nvPr/>
        </p:nvSpPr>
        <p:spPr>
          <a:xfrm>
            <a:off x="3254266" y="4830225"/>
            <a:ext cx="3436121" cy="73850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200" dirty="0" smtClean="0">
                <a:solidFill>
                  <a:schemeClr val="bg1"/>
                </a:solidFill>
                <a:latin typeface="+mn-lt"/>
              </a:rPr>
              <a:t>Dealing with political &amp; budgetary realities</a:t>
            </a:r>
          </a:p>
          <a:p>
            <a:r>
              <a:rPr lang="en-US" sz="1200" dirty="0" smtClean="0">
                <a:solidFill>
                  <a:schemeClr val="bg1"/>
                </a:solidFill>
                <a:latin typeface="+mn-lt"/>
              </a:rPr>
              <a:t>Keeping an eye on scalability  </a:t>
            </a:r>
            <a:endParaRPr lang="en-US" sz="1200" dirty="0">
              <a:solidFill>
                <a:schemeClr val="bg1"/>
              </a:solidFill>
              <a:latin typeface="+mn-lt"/>
            </a:endParaRPr>
          </a:p>
        </p:txBody>
      </p:sp>
      <p:sp>
        <p:nvSpPr>
          <p:cNvPr id="40" name="Freeform 194"/>
          <p:cNvSpPr>
            <a:spLocks noEditPoints="1"/>
          </p:cNvSpPr>
          <p:nvPr/>
        </p:nvSpPr>
        <p:spPr bwMode="auto">
          <a:xfrm>
            <a:off x="823361" y="1978063"/>
            <a:ext cx="321758" cy="399148"/>
          </a:xfrm>
          <a:custGeom>
            <a:avLst/>
            <a:gdLst>
              <a:gd name="T0" fmla="*/ 8 w 47"/>
              <a:gd name="T1" fmla="*/ 23 h 36"/>
              <a:gd name="T2" fmla="*/ 15 w 47"/>
              <a:gd name="T3" fmla="*/ 31 h 36"/>
              <a:gd name="T4" fmla="*/ 23 w 47"/>
              <a:gd name="T5" fmla="*/ 36 h 36"/>
              <a:gd name="T6" fmla="*/ 32 w 47"/>
              <a:gd name="T7" fmla="*/ 32 h 36"/>
              <a:gd name="T8" fmla="*/ 36 w 47"/>
              <a:gd name="T9" fmla="*/ 25 h 36"/>
              <a:gd name="T10" fmla="*/ 23 w 47"/>
              <a:gd name="T11" fmla="*/ 31 h 36"/>
              <a:gd name="T12" fmla="*/ 8 w 47"/>
              <a:gd name="T13" fmla="*/ 23 h 36"/>
              <a:gd name="T14" fmla="*/ 46 w 47"/>
              <a:gd name="T15" fmla="*/ 11 h 36"/>
              <a:gd name="T16" fmla="*/ 26 w 47"/>
              <a:gd name="T17" fmla="*/ 1 h 36"/>
              <a:gd name="T18" fmla="*/ 21 w 47"/>
              <a:gd name="T19" fmla="*/ 1 h 36"/>
              <a:gd name="T20" fmla="*/ 1 w 47"/>
              <a:gd name="T21" fmla="*/ 11 h 36"/>
              <a:gd name="T22" fmla="*/ 1 w 47"/>
              <a:gd name="T23" fmla="*/ 15 h 36"/>
              <a:gd name="T24" fmla="*/ 21 w 47"/>
              <a:gd name="T25" fmla="*/ 26 h 36"/>
              <a:gd name="T26" fmla="*/ 26 w 47"/>
              <a:gd name="T27" fmla="*/ 26 h 36"/>
              <a:gd name="T28" fmla="*/ 39 w 47"/>
              <a:gd name="T29" fmla="*/ 18 h 36"/>
              <a:gd name="T30" fmla="*/ 25 w 47"/>
              <a:gd name="T31" fmla="*/ 15 h 36"/>
              <a:gd name="T32" fmla="*/ 23 w 47"/>
              <a:gd name="T33" fmla="*/ 15 h 36"/>
              <a:gd name="T34" fmla="*/ 19 w 47"/>
              <a:gd name="T35" fmla="*/ 13 h 36"/>
              <a:gd name="T36" fmla="*/ 23 w 47"/>
              <a:gd name="T37" fmla="*/ 10 h 36"/>
              <a:gd name="T38" fmla="*/ 28 w 47"/>
              <a:gd name="T39" fmla="*/ 12 h 36"/>
              <a:gd name="T40" fmla="*/ 42 w 47"/>
              <a:gd name="T41" fmla="*/ 17 h 36"/>
              <a:gd name="T42" fmla="*/ 46 w 47"/>
              <a:gd name="T43" fmla="*/ 15 h 36"/>
              <a:gd name="T44" fmla="*/ 46 w 47"/>
              <a:gd name="T45" fmla="*/ 11 h 36"/>
              <a:gd name="T46" fmla="*/ 40 w 47"/>
              <a:gd name="T47" fmla="*/ 32 h 36"/>
              <a:gd name="T48" fmla="*/ 43 w 47"/>
              <a:gd name="T49" fmla="*/ 32 h 36"/>
              <a:gd name="T50" fmla="*/ 42 w 47"/>
              <a:gd name="T51" fmla="*/ 17 h 36"/>
              <a:gd name="T52" fmla="*/ 39 w 47"/>
              <a:gd name="T53" fmla="*/ 18 h 36"/>
              <a:gd name="T54" fmla="*/ 40 w 47"/>
              <a:gd name="T55" fmla="*/ 3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7" h="36">
                <a:moveTo>
                  <a:pt x="8" y="23"/>
                </a:moveTo>
                <a:cubicBezTo>
                  <a:pt x="9" y="27"/>
                  <a:pt x="10" y="29"/>
                  <a:pt x="15" y="31"/>
                </a:cubicBezTo>
                <a:cubicBezTo>
                  <a:pt x="19" y="33"/>
                  <a:pt x="22" y="36"/>
                  <a:pt x="23" y="36"/>
                </a:cubicBezTo>
                <a:cubicBezTo>
                  <a:pt x="25" y="36"/>
                  <a:pt x="27" y="34"/>
                  <a:pt x="32" y="32"/>
                </a:cubicBezTo>
                <a:cubicBezTo>
                  <a:pt x="37" y="30"/>
                  <a:pt x="35" y="29"/>
                  <a:pt x="36" y="25"/>
                </a:cubicBezTo>
                <a:cubicBezTo>
                  <a:pt x="23" y="31"/>
                  <a:pt x="23" y="31"/>
                  <a:pt x="23" y="31"/>
                </a:cubicBezTo>
                <a:lnTo>
                  <a:pt x="8" y="23"/>
                </a:lnTo>
                <a:close/>
                <a:moveTo>
                  <a:pt x="46" y="11"/>
                </a:moveTo>
                <a:cubicBezTo>
                  <a:pt x="26" y="1"/>
                  <a:pt x="26" y="1"/>
                  <a:pt x="26" y="1"/>
                </a:cubicBezTo>
                <a:cubicBezTo>
                  <a:pt x="25" y="0"/>
                  <a:pt x="22" y="0"/>
                  <a:pt x="21" y="1"/>
                </a:cubicBezTo>
                <a:cubicBezTo>
                  <a:pt x="1" y="11"/>
                  <a:pt x="1" y="11"/>
                  <a:pt x="1" y="11"/>
                </a:cubicBezTo>
                <a:cubicBezTo>
                  <a:pt x="0" y="12"/>
                  <a:pt x="0" y="14"/>
                  <a:pt x="1" y="15"/>
                </a:cubicBezTo>
                <a:cubicBezTo>
                  <a:pt x="21" y="26"/>
                  <a:pt x="21" y="26"/>
                  <a:pt x="21" y="26"/>
                </a:cubicBezTo>
                <a:cubicBezTo>
                  <a:pt x="22" y="26"/>
                  <a:pt x="25" y="26"/>
                  <a:pt x="26" y="26"/>
                </a:cubicBezTo>
                <a:cubicBezTo>
                  <a:pt x="39" y="18"/>
                  <a:pt x="39" y="18"/>
                  <a:pt x="39" y="18"/>
                </a:cubicBezTo>
                <a:cubicBezTo>
                  <a:pt x="25" y="15"/>
                  <a:pt x="25" y="15"/>
                  <a:pt x="25" y="15"/>
                </a:cubicBezTo>
                <a:cubicBezTo>
                  <a:pt x="25" y="15"/>
                  <a:pt x="24" y="15"/>
                  <a:pt x="23" y="15"/>
                </a:cubicBezTo>
                <a:cubicBezTo>
                  <a:pt x="21" y="15"/>
                  <a:pt x="19" y="14"/>
                  <a:pt x="19" y="13"/>
                </a:cubicBezTo>
                <a:cubicBezTo>
                  <a:pt x="19" y="11"/>
                  <a:pt x="21" y="10"/>
                  <a:pt x="23" y="10"/>
                </a:cubicBezTo>
                <a:cubicBezTo>
                  <a:pt x="25" y="10"/>
                  <a:pt x="27" y="11"/>
                  <a:pt x="28" y="12"/>
                </a:cubicBezTo>
                <a:cubicBezTo>
                  <a:pt x="42" y="17"/>
                  <a:pt x="42" y="17"/>
                  <a:pt x="42" y="17"/>
                </a:cubicBezTo>
                <a:cubicBezTo>
                  <a:pt x="46" y="15"/>
                  <a:pt x="46" y="15"/>
                  <a:pt x="46" y="15"/>
                </a:cubicBezTo>
                <a:cubicBezTo>
                  <a:pt x="47" y="14"/>
                  <a:pt x="47" y="12"/>
                  <a:pt x="46" y="11"/>
                </a:cubicBezTo>
                <a:close/>
                <a:moveTo>
                  <a:pt x="40" y="32"/>
                </a:moveTo>
                <a:cubicBezTo>
                  <a:pt x="40" y="33"/>
                  <a:pt x="43" y="35"/>
                  <a:pt x="43" y="32"/>
                </a:cubicBezTo>
                <a:cubicBezTo>
                  <a:pt x="45" y="20"/>
                  <a:pt x="42" y="17"/>
                  <a:pt x="42" y="17"/>
                </a:cubicBezTo>
                <a:cubicBezTo>
                  <a:pt x="39" y="18"/>
                  <a:pt x="39" y="18"/>
                  <a:pt x="39" y="18"/>
                </a:cubicBezTo>
                <a:cubicBezTo>
                  <a:pt x="39" y="18"/>
                  <a:pt x="42" y="21"/>
                  <a:pt x="40" y="32"/>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1" name="Freeform 217"/>
          <p:cNvSpPr>
            <a:spLocks noEditPoints="1"/>
          </p:cNvSpPr>
          <p:nvPr/>
        </p:nvSpPr>
        <p:spPr bwMode="auto">
          <a:xfrm>
            <a:off x="847341" y="3016077"/>
            <a:ext cx="273799" cy="410392"/>
          </a:xfrm>
          <a:custGeom>
            <a:avLst/>
            <a:gdLst>
              <a:gd name="T0" fmla="*/ 26 w 43"/>
              <a:gd name="T1" fmla="*/ 29 h 44"/>
              <a:gd name="T2" fmla="*/ 41 w 43"/>
              <a:gd name="T3" fmla="*/ 3 h 44"/>
              <a:gd name="T4" fmla="*/ 41 w 43"/>
              <a:gd name="T5" fmla="*/ 2 h 44"/>
              <a:gd name="T6" fmla="*/ 40 w 43"/>
              <a:gd name="T7" fmla="*/ 2 h 44"/>
              <a:gd name="T8" fmla="*/ 15 w 43"/>
              <a:gd name="T9" fmla="*/ 17 h 44"/>
              <a:gd name="T10" fmla="*/ 1 w 43"/>
              <a:gd name="T11" fmla="*/ 29 h 44"/>
              <a:gd name="T12" fmla="*/ 3 w 43"/>
              <a:gd name="T13" fmla="*/ 31 h 44"/>
              <a:gd name="T14" fmla="*/ 8 w 43"/>
              <a:gd name="T15" fmla="*/ 30 h 44"/>
              <a:gd name="T16" fmla="*/ 14 w 43"/>
              <a:gd name="T17" fmla="*/ 36 h 44"/>
              <a:gd name="T18" fmla="*/ 13 w 43"/>
              <a:gd name="T19" fmla="*/ 41 h 44"/>
              <a:gd name="T20" fmla="*/ 15 w 43"/>
              <a:gd name="T21" fmla="*/ 43 h 44"/>
              <a:gd name="T22" fmla="*/ 26 w 43"/>
              <a:gd name="T23" fmla="*/ 29 h 44"/>
              <a:gd name="T24" fmla="*/ 29 w 43"/>
              <a:gd name="T25" fmla="*/ 15 h 44"/>
              <a:gd name="T26" fmla="*/ 29 w 43"/>
              <a:gd name="T27" fmla="*/ 10 h 44"/>
              <a:gd name="T28" fmla="*/ 34 w 43"/>
              <a:gd name="T29" fmla="*/ 10 h 44"/>
              <a:gd name="T30" fmla="*/ 34 w 43"/>
              <a:gd name="T31" fmla="*/ 15 h 44"/>
              <a:gd name="T32" fmla="*/ 29 w 43"/>
              <a:gd name="T33" fmla="*/ 15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 h="44">
                <a:moveTo>
                  <a:pt x="26" y="29"/>
                </a:moveTo>
                <a:cubicBezTo>
                  <a:pt x="26" y="29"/>
                  <a:pt x="43" y="17"/>
                  <a:pt x="41" y="3"/>
                </a:cubicBezTo>
                <a:cubicBezTo>
                  <a:pt x="41" y="3"/>
                  <a:pt x="41" y="3"/>
                  <a:pt x="41" y="2"/>
                </a:cubicBezTo>
                <a:cubicBezTo>
                  <a:pt x="41" y="2"/>
                  <a:pt x="41" y="2"/>
                  <a:pt x="40" y="2"/>
                </a:cubicBezTo>
                <a:cubicBezTo>
                  <a:pt x="27" y="0"/>
                  <a:pt x="15" y="17"/>
                  <a:pt x="15" y="17"/>
                </a:cubicBezTo>
                <a:cubicBezTo>
                  <a:pt x="5" y="16"/>
                  <a:pt x="6" y="18"/>
                  <a:pt x="1" y="29"/>
                </a:cubicBezTo>
                <a:cubicBezTo>
                  <a:pt x="0" y="31"/>
                  <a:pt x="2" y="32"/>
                  <a:pt x="3" y="31"/>
                </a:cubicBezTo>
                <a:cubicBezTo>
                  <a:pt x="5" y="31"/>
                  <a:pt x="8" y="30"/>
                  <a:pt x="8" y="30"/>
                </a:cubicBezTo>
                <a:cubicBezTo>
                  <a:pt x="14" y="36"/>
                  <a:pt x="14" y="36"/>
                  <a:pt x="14" y="36"/>
                </a:cubicBezTo>
                <a:cubicBezTo>
                  <a:pt x="14" y="36"/>
                  <a:pt x="13" y="39"/>
                  <a:pt x="13" y="41"/>
                </a:cubicBezTo>
                <a:cubicBezTo>
                  <a:pt x="12" y="42"/>
                  <a:pt x="13" y="44"/>
                  <a:pt x="15" y="43"/>
                </a:cubicBezTo>
                <a:cubicBezTo>
                  <a:pt x="26" y="38"/>
                  <a:pt x="28" y="39"/>
                  <a:pt x="26" y="29"/>
                </a:cubicBezTo>
                <a:close/>
                <a:moveTo>
                  <a:pt x="29" y="15"/>
                </a:moveTo>
                <a:cubicBezTo>
                  <a:pt x="27" y="13"/>
                  <a:pt x="27" y="11"/>
                  <a:pt x="29" y="10"/>
                </a:cubicBezTo>
                <a:cubicBezTo>
                  <a:pt x="30" y="8"/>
                  <a:pt x="32" y="8"/>
                  <a:pt x="34" y="10"/>
                </a:cubicBezTo>
                <a:cubicBezTo>
                  <a:pt x="35" y="11"/>
                  <a:pt x="35" y="13"/>
                  <a:pt x="34" y="15"/>
                </a:cubicBezTo>
                <a:cubicBezTo>
                  <a:pt x="32" y="16"/>
                  <a:pt x="30" y="16"/>
                  <a:pt x="29" y="15"/>
                </a:cubicBezTo>
                <a:close/>
              </a:path>
            </a:pathLst>
          </a:custGeom>
          <a:solidFill>
            <a:srgbClr val="000000"/>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2" name="Freeform 247"/>
          <p:cNvSpPr>
            <a:spLocks noEditPoints="1"/>
          </p:cNvSpPr>
          <p:nvPr/>
        </p:nvSpPr>
        <p:spPr bwMode="auto">
          <a:xfrm>
            <a:off x="790263" y="4223850"/>
            <a:ext cx="369530" cy="242154"/>
          </a:xfrm>
          <a:custGeom>
            <a:avLst/>
            <a:gdLst>
              <a:gd name="T0" fmla="*/ 2 w 47"/>
              <a:gd name="T1" fmla="*/ 23 h 40"/>
              <a:gd name="T2" fmla="*/ 5 w 47"/>
              <a:gd name="T3" fmla="*/ 24 h 40"/>
              <a:gd name="T4" fmla="*/ 7 w 47"/>
              <a:gd name="T5" fmla="*/ 20 h 40"/>
              <a:gd name="T6" fmla="*/ 3 w 47"/>
              <a:gd name="T7" fmla="*/ 19 h 40"/>
              <a:gd name="T8" fmla="*/ 0 w 47"/>
              <a:gd name="T9" fmla="*/ 21 h 40"/>
              <a:gd name="T10" fmla="*/ 2 w 47"/>
              <a:gd name="T11" fmla="*/ 23 h 40"/>
              <a:gd name="T12" fmla="*/ 44 w 47"/>
              <a:gd name="T13" fmla="*/ 24 h 40"/>
              <a:gd name="T14" fmla="*/ 33 w 47"/>
              <a:gd name="T15" fmla="*/ 33 h 40"/>
              <a:gd name="T16" fmla="*/ 21 w 47"/>
              <a:gd name="T17" fmla="*/ 24 h 40"/>
              <a:gd name="T18" fmla="*/ 20 w 47"/>
              <a:gd name="T19" fmla="*/ 23 h 40"/>
              <a:gd name="T20" fmla="*/ 18 w 47"/>
              <a:gd name="T21" fmla="*/ 23 h 40"/>
              <a:gd name="T22" fmla="*/ 16 w 47"/>
              <a:gd name="T23" fmla="*/ 27 h 40"/>
              <a:gd name="T24" fmla="*/ 19 w 47"/>
              <a:gd name="T25" fmla="*/ 27 h 40"/>
              <a:gd name="T26" fmla="*/ 32 w 47"/>
              <a:gd name="T27" fmla="*/ 38 h 40"/>
              <a:gd name="T28" fmla="*/ 33 w 47"/>
              <a:gd name="T29" fmla="*/ 38 h 40"/>
              <a:gd name="T30" fmla="*/ 35 w 47"/>
              <a:gd name="T31" fmla="*/ 38 h 40"/>
              <a:gd name="T32" fmla="*/ 46 w 47"/>
              <a:gd name="T33" fmla="*/ 27 h 40"/>
              <a:gd name="T34" fmla="*/ 47 w 47"/>
              <a:gd name="T35" fmla="*/ 24 h 40"/>
              <a:gd name="T36" fmla="*/ 44 w 47"/>
              <a:gd name="T37" fmla="*/ 24 h 40"/>
              <a:gd name="T38" fmla="*/ 21 w 47"/>
              <a:gd name="T39" fmla="*/ 14 h 40"/>
              <a:gd name="T40" fmla="*/ 32 w 47"/>
              <a:gd name="T41" fmla="*/ 21 h 40"/>
              <a:gd name="T42" fmla="*/ 35 w 47"/>
              <a:gd name="T43" fmla="*/ 20 h 40"/>
              <a:gd name="T44" fmla="*/ 47 w 47"/>
              <a:gd name="T45" fmla="*/ 3 h 40"/>
              <a:gd name="T46" fmla="*/ 46 w 47"/>
              <a:gd name="T47" fmla="*/ 0 h 40"/>
              <a:gd name="T48" fmla="*/ 43 w 47"/>
              <a:gd name="T49" fmla="*/ 1 h 40"/>
              <a:gd name="T50" fmla="*/ 33 w 47"/>
              <a:gd name="T51" fmla="*/ 16 h 40"/>
              <a:gd name="T52" fmla="*/ 21 w 47"/>
              <a:gd name="T53" fmla="*/ 9 h 40"/>
              <a:gd name="T54" fmla="*/ 19 w 47"/>
              <a:gd name="T55" fmla="*/ 9 h 40"/>
              <a:gd name="T56" fmla="*/ 18 w 47"/>
              <a:gd name="T57" fmla="*/ 9 h 40"/>
              <a:gd name="T58" fmla="*/ 1 w 47"/>
              <a:gd name="T59" fmla="*/ 37 h 40"/>
              <a:gd name="T60" fmla="*/ 1 w 47"/>
              <a:gd name="T61" fmla="*/ 40 h 40"/>
              <a:gd name="T62" fmla="*/ 2 w 47"/>
              <a:gd name="T63" fmla="*/ 40 h 40"/>
              <a:gd name="T64" fmla="*/ 4 w 47"/>
              <a:gd name="T65" fmla="*/ 39 h 40"/>
              <a:gd name="T66" fmla="*/ 21 w 47"/>
              <a:gd name="T67" fmla="*/ 1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7" h="40">
                <a:moveTo>
                  <a:pt x="2" y="23"/>
                </a:moveTo>
                <a:cubicBezTo>
                  <a:pt x="5" y="24"/>
                  <a:pt x="5" y="24"/>
                  <a:pt x="5" y="24"/>
                </a:cubicBezTo>
                <a:cubicBezTo>
                  <a:pt x="7" y="20"/>
                  <a:pt x="7" y="20"/>
                  <a:pt x="7" y="20"/>
                </a:cubicBezTo>
                <a:cubicBezTo>
                  <a:pt x="3" y="19"/>
                  <a:pt x="3" y="19"/>
                  <a:pt x="3" y="19"/>
                </a:cubicBezTo>
                <a:cubicBezTo>
                  <a:pt x="2" y="19"/>
                  <a:pt x="1" y="20"/>
                  <a:pt x="0" y="21"/>
                </a:cubicBezTo>
                <a:cubicBezTo>
                  <a:pt x="0" y="22"/>
                  <a:pt x="1" y="23"/>
                  <a:pt x="2" y="23"/>
                </a:cubicBezTo>
                <a:close/>
                <a:moveTo>
                  <a:pt x="44" y="24"/>
                </a:moveTo>
                <a:cubicBezTo>
                  <a:pt x="33" y="33"/>
                  <a:pt x="33" y="33"/>
                  <a:pt x="33" y="33"/>
                </a:cubicBezTo>
                <a:cubicBezTo>
                  <a:pt x="21" y="24"/>
                  <a:pt x="21" y="24"/>
                  <a:pt x="21" y="24"/>
                </a:cubicBezTo>
                <a:cubicBezTo>
                  <a:pt x="21" y="24"/>
                  <a:pt x="20" y="23"/>
                  <a:pt x="20" y="23"/>
                </a:cubicBezTo>
                <a:cubicBezTo>
                  <a:pt x="18" y="23"/>
                  <a:pt x="18" y="23"/>
                  <a:pt x="18" y="23"/>
                </a:cubicBezTo>
                <a:cubicBezTo>
                  <a:pt x="16" y="27"/>
                  <a:pt x="16" y="27"/>
                  <a:pt x="16" y="27"/>
                </a:cubicBezTo>
                <a:cubicBezTo>
                  <a:pt x="19" y="27"/>
                  <a:pt x="19" y="27"/>
                  <a:pt x="19" y="27"/>
                </a:cubicBezTo>
                <a:cubicBezTo>
                  <a:pt x="32" y="38"/>
                  <a:pt x="32" y="38"/>
                  <a:pt x="32" y="38"/>
                </a:cubicBezTo>
                <a:cubicBezTo>
                  <a:pt x="32" y="38"/>
                  <a:pt x="33" y="38"/>
                  <a:pt x="33" y="38"/>
                </a:cubicBezTo>
                <a:cubicBezTo>
                  <a:pt x="34" y="38"/>
                  <a:pt x="34" y="38"/>
                  <a:pt x="35" y="38"/>
                </a:cubicBezTo>
                <a:cubicBezTo>
                  <a:pt x="46" y="27"/>
                  <a:pt x="46" y="27"/>
                  <a:pt x="46" y="27"/>
                </a:cubicBezTo>
                <a:cubicBezTo>
                  <a:pt x="47" y="26"/>
                  <a:pt x="47" y="25"/>
                  <a:pt x="47" y="24"/>
                </a:cubicBezTo>
                <a:cubicBezTo>
                  <a:pt x="46" y="23"/>
                  <a:pt x="44" y="23"/>
                  <a:pt x="44" y="24"/>
                </a:cubicBezTo>
                <a:close/>
                <a:moveTo>
                  <a:pt x="21" y="14"/>
                </a:moveTo>
                <a:cubicBezTo>
                  <a:pt x="32" y="21"/>
                  <a:pt x="32" y="21"/>
                  <a:pt x="32" y="21"/>
                </a:cubicBezTo>
                <a:cubicBezTo>
                  <a:pt x="33" y="21"/>
                  <a:pt x="34" y="21"/>
                  <a:pt x="35" y="20"/>
                </a:cubicBezTo>
                <a:cubicBezTo>
                  <a:pt x="47" y="3"/>
                  <a:pt x="47" y="3"/>
                  <a:pt x="47" y="3"/>
                </a:cubicBezTo>
                <a:cubicBezTo>
                  <a:pt x="47" y="2"/>
                  <a:pt x="47" y="1"/>
                  <a:pt x="46" y="0"/>
                </a:cubicBezTo>
                <a:cubicBezTo>
                  <a:pt x="45" y="0"/>
                  <a:pt x="44" y="0"/>
                  <a:pt x="43" y="1"/>
                </a:cubicBezTo>
                <a:cubicBezTo>
                  <a:pt x="33" y="16"/>
                  <a:pt x="33" y="16"/>
                  <a:pt x="33" y="16"/>
                </a:cubicBezTo>
                <a:cubicBezTo>
                  <a:pt x="21" y="9"/>
                  <a:pt x="21" y="9"/>
                  <a:pt x="21" y="9"/>
                </a:cubicBezTo>
                <a:cubicBezTo>
                  <a:pt x="21" y="8"/>
                  <a:pt x="20" y="8"/>
                  <a:pt x="19" y="9"/>
                </a:cubicBezTo>
                <a:cubicBezTo>
                  <a:pt x="19" y="9"/>
                  <a:pt x="18" y="9"/>
                  <a:pt x="18" y="9"/>
                </a:cubicBezTo>
                <a:cubicBezTo>
                  <a:pt x="1" y="37"/>
                  <a:pt x="1" y="37"/>
                  <a:pt x="1" y="37"/>
                </a:cubicBezTo>
                <a:cubicBezTo>
                  <a:pt x="0" y="38"/>
                  <a:pt x="0" y="39"/>
                  <a:pt x="1" y="40"/>
                </a:cubicBezTo>
                <a:cubicBezTo>
                  <a:pt x="2" y="40"/>
                  <a:pt x="2" y="40"/>
                  <a:pt x="2" y="40"/>
                </a:cubicBezTo>
                <a:cubicBezTo>
                  <a:pt x="3" y="40"/>
                  <a:pt x="4" y="40"/>
                  <a:pt x="4" y="39"/>
                </a:cubicBezTo>
                <a:lnTo>
                  <a:pt x="21" y="14"/>
                </a:lnTo>
                <a:close/>
              </a:path>
            </a:pathLst>
          </a:custGeom>
          <a:solidFill>
            <a:srgbClr val="000000"/>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3" name="Freeform 213"/>
          <p:cNvSpPr>
            <a:spLocks noEditPoints="1"/>
          </p:cNvSpPr>
          <p:nvPr/>
        </p:nvSpPr>
        <p:spPr bwMode="auto">
          <a:xfrm>
            <a:off x="847340" y="5186009"/>
            <a:ext cx="273799" cy="382723"/>
          </a:xfrm>
          <a:custGeom>
            <a:avLst/>
            <a:gdLst>
              <a:gd name="T0" fmla="*/ 43 w 47"/>
              <a:gd name="T1" fmla="*/ 7 h 43"/>
              <a:gd name="T2" fmla="*/ 40 w 47"/>
              <a:gd name="T3" fmla="*/ 7 h 43"/>
              <a:gd name="T4" fmla="*/ 40 w 47"/>
              <a:gd name="T5" fmla="*/ 43 h 43"/>
              <a:gd name="T6" fmla="*/ 43 w 47"/>
              <a:gd name="T7" fmla="*/ 43 h 43"/>
              <a:gd name="T8" fmla="*/ 47 w 47"/>
              <a:gd name="T9" fmla="*/ 38 h 43"/>
              <a:gd name="T10" fmla="*/ 47 w 47"/>
              <a:gd name="T11" fmla="*/ 12 h 43"/>
              <a:gd name="T12" fmla="*/ 43 w 47"/>
              <a:gd name="T13" fmla="*/ 7 h 43"/>
              <a:gd name="T14" fmla="*/ 0 w 47"/>
              <a:gd name="T15" fmla="*/ 12 h 43"/>
              <a:gd name="T16" fmla="*/ 0 w 47"/>
              <a:gd name="T17" fmla="*/ 38 h 43"/>
              <a:gd name="T18" fmla="*/ 5 w 47"/>
              <a:gd name="T19" fmla="*/ 43 h 43"/>
              <a:gd name="T20" fmla="*/ 7 w 47"/>
              <a:gd name="T21" fmla="*/ 43 h 43"/>
              <a:gd name="T22" fmla="*/ 7 w 47"/>
              <a:gd name="T23" fmla="*/ 7 h 43"/>
              <a:gd name="T24" fmla="*/ 5 w 47"/>
              <a:gd name="T25" fmla="*/ 7 h 43"/>
              <a:gd name="T26" fmla="*/ 0 w 47"/>
              <a:gd name="T27" fmla="*/ 12 h 43"/>
              <a:gd name="T28" fmla="*/ 32 w 47"/>
              <a:gd name="T29" fmla="*/ 2 h 43"/>
              <a:gd name="T30" fmla="*/ 24 w 47"/>
              <a:gd name="T31" fmla="*/ 0 h 43"/>
              <a:gd name="T32" fmla="*/ 16 w 47"/>
              <a:gd name="T33" fmla="*/ 2 h 43"/>
              <a:gd name="T34" fmla="*/ 16 w 47"/>
              <a:gd name="T35" fmla="*/ 7 h 43"/>
              <a:gd name="T36" fmla="*/ 11 w 47"/>
              <a:gd name="T37" fmla="*/ 7 h 43"/>
              <a:gd name="T38" fmla="*/ 11 w 47"/>
              <a:gd name="T39" fmla="*/ 43 h 43"/>
              <a:gd name="T40" fmla="*/ 37 w 47"/>
              <a:gd name="T41" fmla="*/ 43 h 43"/>
              <a:gd name="T42" fmla="*/ 37 w 47"/>
              <a:gd name="T43" fmla="*/ 7 h 43"/>
              <a:gd name="T44" fmla="*/ 32 w 47"/>
              <a:gd name="T45" fmla="*/ 7 h 43"/>
              <a:gd name="T46" fmla="*/ 32 w 47"/>
              <a:gd name="T47" fmla="*/ 2 h 43"/>
              <a:gd name="T48" fmla="*/ 29 w 47"/>
              <a:gd name="T49" fmla="*/ 7 h 43"/>
              <a:gd name="T50" fmla="*/ 19 w 47"/>
              <a:gd name="T51" fmla="*/ 7 h 43"/>
              <a:gd name="T52" fmla="*/ 19 w 47"/>
              <a:gd name="T53" fmla="*/ 4 h 43"/>
              <a:gd name="T54" fmla="*/ 24 w 47"/>
              <a:gd name="T55" fmla="*/ 3 h 43"/>
              <a:gd name="T56" fmla="*/ 29 w 47"/>
              <a:gd name="T57" fmla="*/ 4 h 43"/>
              <a:gd name="T58" fmla="*/ 29 w 47"/>
              <a:gd name="T59" fmla="*/ 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7" h="43">
                <a:moveTo>
                  <a:pt x="43" y="7"/>
                </a:moveTo>
                <a:cubicBezTo>
                  <a:pt x="40" y="7"/>
                  <a:pt x="40" y="7"/>
                  <a:pt x="40" y="7"/>
                </a:cubicBezTo>
                <a:cubicBezTo>
                  <a:pt x="40" y="43"/>
                  <a:pt x="40" y="43"/>
                  <a:pt x="40" y="43"/>
                </a:cubicBezTo>
                <a:cubicBezTo>
                  <a:pt x="43" y="43"/>
                  <a:pt x="43" y="43"/>
                  <a:pt x="43" y="43"/>
                </a:cubicBezTo>
                <a:cubicBezTo>
                  <a:pt x="45" y="43"/>
                  <a:pt x="47" y="40"/>
                  <a:pt x="47" y="38"/>
                </a:cubicBezTo>
                <a:cubicBezTo>
                  <a:pt x="47" y="12"/>
                  <a:pt x="47" y="12"/>
                  <a:pt x="47" y="12"/>
                </a:cubicBezTo>
                <a:cubicBezTo>
                  <a:pt x="47" y="9"/>
                  <a:pt x="45" y="7"/>
                  <a:pt x="43" y="7"/>
                </a:cubicBezTo>
                <a:close/>
                <a:moveTo>
                  <a:pt x="0" y="12"/>
                </a:moveTo>
                <a:cubicBezTo>
                  <a:pt x="0" y="38"/>
                  <a:pt x="0" y="38"/>
                  <a:pt x="0" y="38"/>
                </a:cubicBezTo>
                <a:cubicBezTo>
                  <a:pt x="0" y="40"/>
                  <a:pt x="2" y="43"/>
                  <a:pt x="5" y="43"/>
                </a:cubicBezTo>
                <a:cubicBezTo>
                  <a:pt x="7" y="43"/>
                  <a:pt x="7" y="43"/>
                  <a:pt x="7" y="43"/>
                </a:cubicBezTo>
                <a:cubicBezTo>
                  <a:pt x="7" y="7"/>
                  <a:pt x="7" y="7"/>
                  <a:pt x="7" y="7"/>
                </a:cubicBezTo>
                <a:cubicBezTo>
                  <a:pt x="5" y="7"/>
                  <a:pt x="5" y="7"/>
                  <a:pt x="5" y="7"/>
                </a:cubicBezTo>
                <a:cubicBezTo>
                  <a:pt x="2" y="7"/>
                  <a:pt x="0" y="9"/>
                  <a:pt x="0" y="12"/>
                </a:cubicBezTo>
                <a:close/>
                <a:moveTo>
                  <a:pt x="32" y="2"/>
                </a:moveTo>
                <a:cubicBezTo>
                  <a:pt x="30" y="2"/>
                  <a:pt x="28" y="0"/>
                  <a:pt x="24" y="0"/>
                </a:cubicBezTo>
                <a:cubicBezTo>
                  <a:pt x="20" y="0"/>
                  <a:pt x="17" y="2"/>
                  <a:pt x="16" y="2"/>
                </a:cubicBezTo>
                <a:cubicBezTo>
                  <a:pt x="16" y="7"/>
                  <a:pt x="16" y="7"/>
                  <a:pt x="16" y="7"/>
                </a:cubicBezTo>
                <a:cubicBezTo>
                  <a:pt x="11" y="7"/>
                  <a:pt x="11" y="7"/>
                  <a:pt x="11" y="7"/>
                </a:cubicBezTo>
                <a:cubicBezTo>
                  <a:pt x="11" y="43"/>
                  <a:pt x="11" y="43"/>
                  <a:pt x="11" y="43"/>
                </a:cubicBezTo>
                <a:cubicBezTo>
                  <a:pt x="37" y="43"/>
                  <a:pt x="37" y="43"/>
                  <a:pt x="37" y="43"/>
                </a:cubicBezTo>
                <a:cubicBezTo>
                  <a:pt x="37" y="7"/>
                  <a:pt x="37" y="7"/>
                  <a:pt x="37" y="7"/>
                </a:cubicBezTo>
                <a:cubicBezTo>
                  <a:pt x="32" y="7"/>
                  <a:pt x="32" y="7"/>
                  <a:pt x="32" y="7"/>
                </a:cubicBezTo>
                <a:lnTo>
                  <a:pt x="32" y="2"/>
                </a:lnTo>
                <a:close/>
                <a:moveTo>
                  <a:pt x="29" y="7"/>
                </a:moveTo>
                <a:cubicBezTo>
                  <a:pt x="19" y="7"/>
                  <a:pt x="19" y="7"/>
                  <a:pt x="19" y="7"/>
                </a:cubicBezTo>
                <a:cubicBezTo>
                  <a:pt x="19" y="4"/>
                  <a:pt x="19" y="4"/>
                  <a:pt x="19" y="4"/>
                </a:cubicBezTo>
                <a:cubicBezTo>
                  <a:pt x="20" y="4"/>
                  <a:pt x="22" y="3"/>
                  <a:pt x="24" y="3"/>
                </a:cubicBezTo>
                <a:cubicBezTo>
                  <a:pt x="26" y="3"/>
                  <a:pt x="28" y="4"/>
                  <a:pt x="29" y="4"/>
                </a:cubicBezTo>
                <a:lnTo>
                  <a:pt x="29" y="7"/>
                </a:lnTo>
                <a:close/>
              </a:path>
            </a:pathLst>
          </a:custGeom>
          <a:solidFill>
            <a:srgbClr val="000000"/>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64" name="TextBox 63"/>
          <p:cNvSpPr txBox="1"/>
          <p:nvPr/>
        </p:nvSpPr>
        <p:spPr>
          <a:xfrm>
            <a:off x="411929" y="592744"/>
            <a:ext cx="2503009" cy="400110"/>
          </a:xfrm>
          <a:prstGeom prst="rect">
            <a:avLst/>
          </a:prstGeom>
          <a:noFill/>
        </p:spPr>
        <p:txBody>
          <a:bodyPr wrap="none" rtlCol="0">
            <a:spAutoFit/>
          </a:bodyPr>
          <a:lstStyle/>
          <a:p>
            <a:r>
              <a:rPr lang="en-US" sz="2000" dirty="0" smtClean="0"/>
              <a:t>Current state of play</a:t>
            </a:r>
            <a:r>
              <a:rPr lang="is-IS" sz="2000" dirty="0" smtClean="0"/>
              <a:t>…</a:t>
            </a:r>
            <a:endParaRPr lang="en-US" sz="2000" dirty="0"/>
          </a:p>
        </p:txBody>
      </p:sp>
      <p:sp>
        <p:nvSpPr>
          <p:cNvPr id="65" name="TextBox 64"/>
          <p:cNvSpPr txBox="1"/>
          <p:nvPr/>
        </p:nvSpPr>
        <p:spPr>
          <a:xfrm>
            <a:off x="411930" y="341762"/>
            <a:ext cx="1462685" cy="246221"/>
          </a:xfrm>
          <a:prstGeom prst="rect">
            <a:avLst/>
          </a:prstGeom>
          <a:noFill/>
        </p:spPr>
        <p:txBody>
          <a:bodyPr wrap="none" rtlCol="0">
            <a:spAutoFit/>
          </a:bodyPr>
          <a:lstStyle/>
          <a:p>
            <a:r>
              <a:rPr lang="en-US" sz="1000" dirty="0" smtClean="0">
                <a:solidFill>
                  <a:schemeClr val="bg1">
                    <a:lumMod val="65000"/>
                  </a:schemeClr>
                </a:solidFill>
              </a:rPr>
              <a:t>READING FOR MEANING</a:t>
            </a:r>
            <a:endParaRPr lang="en-US" sz="1000" dirty="0">
              <a:solidFill>
                <a:schemeClr val="bg1">
                  <a:lumMod val="65000"/>
                </a:schemeClr>
              </a:solidFill>
            </a:endParaRPr>
          </a:p>
        </p:txBody>
      </p:sp>
    </p:spTree>
    <p:extLst>
      <p:ext uri="{BB962C8B-B14F-4D97-AF65-F5344CB8AC3E}">
        <p14:creationId xmlns:p14="http://schemas.microsoft.com/office/powerpoint/2010/main" val="395571523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SADTU membership</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39</a:t>
            </a:fld>
            <a:endParaRPr lang="en-ZA"/>
          </a:p>
        </p:txBody>
      </p:sp>
      <p:graphicFrame>
        <p:nvGraphicFramePr>
          <p:cNvPr id="5" name="Chart 4"/>
          <p:cNvGraphicFramePr>
            <a:graphicFrameLocks/>
          </p:cNvGraphicFramePr>
          <p:nvPr>
            <p:extLst>
              <p:ext uri="{D42A27DB-BD31-4B8C-83A1-F6EECF244321}">
                <p14:modId xmlns:p14="http://schemas.microsoft.com/office/powerpoint/2010/main" val="3991448169"/>
              </p:ext>
            </p:extLst>
          </p:nvPr>
        </p:nvGraphicFramePr>
        <p:xfrm>
          <a:off x="4499992" y="1916832"/>
          <a:ext cx="4645992" cy="424847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6"/>
          <p:cNvGraphicFramePr>
            <a:graphicFrameLocks/>
          </p:cNvGraphicFramePr>
          <p:nvPr>
            <p:extLst>
              <p:ext uri="{D42A27DB-BD31-4B8C-83A1-F6EECF244321}">
                <p14:modId xmlns:p14="http://schemas.microsoft.com/office/powerpoint/2010/main" val="3651813921"/>
              </p:ext>
            </p:extLst>
          </p:nvPr>
        </p:nvGraphicFramePr>
        <p:xfrm>
          <a:off x="467544" y="1916832"/>
          <a:ext cx="4572000" cy="424847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80787023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40</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971600" y="188640"/>
            <a:ext cx="7200800" cy="2554545"/>
          </a:xfrm>
          <a:prstGeom prst="rect">
            <a:avLst/>
          </a:prstGeom>
          <a:solidFill>
            <a:schemeClr val="bg1">
              <a:lumMod val="95000"/>
            </a:schemeClr>
          </a:solidFill>
        </p:spPr>
        <p:txBody>
          <a:bodyPr wrap="square">
            <a:spAutoFit/>
          </a:bodyPr>
          <a:lstStyle/>
          <a:p>
            <a:pPr algn="just"/>
            <a:r>
              <a:rPr lang="en-ZA" sz="1600" dirty="0"/>
              <a:t>“The left hand barrel has horizontal wooden slabs, while the right hand side barrel has vertical slabs. The volume in the first barrel depends on the </a:t>
            </a:r>
            <a:r>
              <a:rPr lang="en-ZA" sz="1600" i="1" dirty="0"/>
              <a:t>sum</a:t>
            </a:r>
            <a:r>
              <a:rPr lang="en-ZA" sz="1600" dirty="0"/>
              <a:t> of the </a:t>
            </a:r>
            <a:r>
              <a:rPr lang="en-ZA" sz="1600" i="1" dirty="0"/>
              <a:t>width</a:t>
            </a:r>
            <a:r>
              <a:rPr lang="en-ZA" sz="1600" dirty="0"/>
              <a:t> of all slabs. Increasing the width of any slab will increase the volume of the barrel. So a strategy on improving anything you can, when you can, while you can, would be effective. The volume in the second barrel is determined by the </a:t>
            </a:r>
            <a:r>
              <a:rPr lang="en-ZA" sz="1600" i="1" dirty="0"/>
              <a:t>length </a:t>
            </a:r>
            <a:r>
              <a:rPr lang="en-ZA" sz="1600" dirty="0"/>
              <a:t>of the </a:t>
            </a:r>
            <a:r>
              <a:rPr lang="en-ZA" sz="1600" i="1" dirty="0"/>
              <a:t>shortest </a:t>
            </a:r>
            <a:r>
              <a:rPr lang="en-ZA" sz="1600" dirty="0"/>
              <a:t>slab. Two implications of the second barrel are that the impact of a change in a slab on the volume of the barrel depends on whether it is the binding constraint or not. If not, the impact is zero. If it is the binding constraint, the impact will depend on the distance between the shortest slab and the next shortest slab” (</a:t>
            </a:r>
            <a:r>
              <a:rPr lang="en-ZA" sz="1600" dirty="0" err="1"/>
              <a:t>Hausmann</a:t>
            </a:r>
            <a:r>
              <a:rPr lang="en-ZA" sz="1600" dirty="0"/>
              <a:t>, Klinger, &amp; Wagner, 2008, p. 17).</a:t>
            </a:r>
          </a:p>
        </p:txBody>
      </p:sp>
    </p:spTree>
    <p:extLst>
      <p:ext uri="{BB962C8B-B14F-4D97-AF65-F5344CB8AC3E}">
        <p14:creationId xmlns:p14="http://schemas.microsoft.com/office/powerpoint/2010/main" val="413668893"/>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3671</TotalTime>
  <Words>1702</Words>
  <Application>Microsoft Macintosh PowerPoint</Application>
  <PresentationFormat>On-screen Show (4:3)</PresentationFormat>
  <Paragraphs>187</Paragraphs>
  <Slides>40</Slides>
  <Notes>4</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Office Theme</vt:lpstr>
      <vt:lpstr>What can we do about reading outcomes in SA?  - Nic Spaull Stellenbosch University &amp;  Allan Gray Orbis Foundation Endowment</vt:lpstr>
      <vt:lpstr>PowerPoint Presentation</vt:lpstr>
      <vt:lpstr>The centrality of reading</vt:lpstr>
      <vt:lpstr>PowerPoint Presentation</vt:lpstr>
      <vt:lpstr>To what extent are we exposing our students to the realities in South Africa? (or are we just solidifying the bubble they live in?) - FeesMustFall, inequalities, other cultures &amp; languages - Apartheid, SA history etc.</vt:lpstr>
      <vt:lpstr>PowerPoint Presentation</vt:lpstr>
      <vt:lpstr>Celebrating previously marginalized cultures</vt:lpstr>
      <vt:lpstr>SA: High-frequency word lists…</vt:lpstr>
      <vt:lpstr>PowerPoint Presentation</vt:lpstr>
      <vt:lpstr>Where to from here?</vt:lpstr>
      <vt:lpstr>PowerPoint Presentation</vt:lpstr>
      <vt:lpstr>Policy déjà vu</vt:lpstr>
      <vt:lpstr>We know how to teach reading</vt:lpstr>
      <vt:lpstr>Funda Wande Teaching Reading for Meaning</vt:lpstr>
      <vt:lpstr>Funda Wande</vt:lpstr>
      <vt:lpstr>Discussion</vt:lpstr>
      <vt:lpstr>PowerPoint Presentation</vt:lpstr>
      <vt:lpstr>PSPPD &amp; Zenex Report Launch</vt:lpstr>
      <vt:lpstr>What do we know about education in SA?</vt:lpstr>
      <vt:lpstr>Finding innovative ways to address class sizes?</vt:lpstr>
      <vt:lpstr>The importance of rigorous evaluation</vt:lpstr>
      <vt:lpstr>           Lessons for Interventions Design and Policy 24 February 2017 Presentation to AGOFE        </vt:lpstr>
      <vt:lpstr>Randomised control trial</vt:lpstr>
      <vt:lpstr>Description of Interventions</vt:lpstr>
      <vt:lpstr>Description of Interventions</vt:lpstr>
      <vt:lpstr>EGRS 2</vt:lpstr>
      <vt:lpstr>Complex language dynamics in SA ANA 2013 Language of Assessment</vt:lpstr>
      <vt:lpstr>PowerPoint Presentation</vt:lpstr>
      <vt:lpstr>PowerPoint Presentation</vt:lpstr>
      <vt:lpstr>PowerPoint Presentation</vt:lpstr>
      <vt:lpstr>PSPPD &amp; Zenex Report Launch</vt:lpstr>
      <vt:lpstr>PowerPoint Presentation</vt:lpstr>
      <vt:lpstr>PowerPoint Presentation</vt:lpstr>
      <vt:lpstr>PowerPoint Presentation</vt:lpstr>
      <vt:lpstr>PowerPoint Presentation</vt:lpstr>
      <vt:lpstr>Learning to read for meaning is not ‘easy’ but there is a lot of evidence showing what the components are &amp; how to teach them</vt:lpstr>
      <vt:lpstr>Course content</vt:lpstr>
      <vt:lpstr>PowerPoint Presentation</vt:lpstr>
      <vt:lpstr>SADTU membership</vt:lpstr>
      <vt:lpstr>PowerPoint Presentation</vt:lpstr>
    </vt:vector>
  </TitlesOfParts>
  <Company>Allan Gray Orbis Foundation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Angela Coetzee</dc:creator>
  <cp:lastModifiedBy>Nic</cp:lastModifiedBy>
  <cp:revision>90</cp:revision>
  <dcterms:created xsi:type="dcterms:W3CDTF">2016-03-17T04:48:50Z</dcterms:created>
  <dcterms:modified xsi:type="dcterms:W3CDTF">2017-07-04T05:41:50Z</dcterms:modified>
</cp:coreProperties>
</file>