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72" r:id="rId2"/>
    <p:sldId id="284" r:id="rId3"/>
    <p:sldId id="290" r:id="rId4"/>
    <p:sldId id="289" r:id="rId5"/>
    <p:sldId id="269" r:id="rId6"/>
    <p:sldId id="286" r:id="rId7"/>
    <p:sldId id="304" r:id="rId8"/>
    <p:sldId id="303" r:id="rId9"/>
    <p:sldId id="261" r:id="rId10"/>
    <p:sldId id="257" r:id="rId11"/>
    <p:sldId id="283" r:id="rId12"/>
    <p:sldId id="268" r:id="rId13"/>
    <p:sldId id="273" r:id="rId14"/>
    <p:sldId id="256" r:id="rId15"/>
    <p:sldId id="281" r:id="rId16"/>
    <p:sldId id="271" r:id="rId17"/>
    <p:sldId id="287" r:id="rId18"/>
    <p:sldId id="288" r:id="rId19"/>
    <p:sldId id="259" r:id="rId20"/>
    <p:sldId id="260" r:id="rId21"/>
    <p:sldId id="258" r:id="rId22"/>
    <p:sldId id="262" r:id="rId23"/>
    <p:sldId id="263" r:id="rId24"/>
    <p:sldId id="265" r:id="rId25"/>
    <p:sldId id="266" r:id="rId26"/>
    <p:sldId id="264" r:id="rId27"/>
    <p:sldId id="299" r:id="rId28"/>
    <p:sldId id="305" r:id="rId29"/>
    <p:sldId id="301" r:id="rId30"/>
    <p:sldId id="292" r:id="rId31"/>
    <p:sldId id="302" r:id="rId32"/>
    <p:sldId id="293" r:id="rId33"/>
    <p:sldId id="285" r:id="rId34"/>
    <p:sldId id="291" r:id="rId35"/>
    <p:sldId id="267" r:id="rId36"/>
    <p:sldId id="274" r:id="rId37"/>
    <p:sldId id="300" r:id="rId38"/>
    <p:sldId id="275" r:id="rId39"/>
    <p:sldId id="276" r:id="rId40"/>
    <p:sldId id="277" r:id="rId41"/>
    <p:sldId id="278" r:id="rId42"/>
    <p:sldId id="279" r:id="rId43"/>
    <p:sldId id="280" r:id="rId44"/>
    <p:sldId id="295" r:id="rId45"/>
    <p:sldId id="294" r:id="rId46"/>
    <p:sldId id="296" r:id="rId47"/>
    <p:sldId id="297" r:id="rId48"/>
    <p:sldId id="298"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c Spaull" initials="N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24"/>
    <p:restoredTop sz="94645"/>
  </p:normalViewPr>
  <p:slideViewPr>
    <p:cSldViewPr snapToGrid="0" snapToObjects="1">
      <p:cViewPr>
        <p:scale>
          <a:sx n="85" d="100"/>
          <a:sy n="85" d="100"/>
        </p:scale>
        <p:origin x="1704" y="22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commentAuthors" Target="commentAuthors.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main.oecd.org\horizontal\PIAAC%20Report\PIAAC%20report%202013\To%20Kwan\Volume%20I%20-%20Outlook%20-%20main%20report\Upated%20Charts\Fig%20Chp1%20-%20FINAL%2009082013.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28968656207229"/>
          <c:y val="0.0766412881328707"/>
          <c:w val="0.885814555478238"/>
          <c:h val="0.855882438243007"/>
        </c:manualLayout>
      </c:layout>
      <c:lineChart>
        <c:grouping val="standard"/>
        <c:varyColors val="0"/>
        <c:ser>
          <c:idx val="0"/>
          <c:order val="0"/>
          <c:tx>
            <c:strRef>
              <c:f>'Fig 1.5'!$K$1</c:f>
              <c:strCache>
                <c:ptCount val="1"/>
                <c:pt idx="0">
                  <c:v>Routine manual</c:v>
                </c:pt>
              </c:strCache>
            </c:strRef>
          </c:tx>
          <c:spPr>
            <a:ln w="44450">
              <a:solidFill>
                <a:schemeClr val="tx1">
                  <a:lumMod val="95000"/>
                  <a:lumOff val="5000"/>
                  <a:alpha val="67000"/>
                </a:schemeClr>
              </a:solidFill>
            </a:ln>
          </c:spPr>
          <c:marker>
            <c:symbol val="none"/>
          </c:marker>
          <c:cat>
            <c:numRef>
              <c:f>'Fig 1.5'!$J$3:$J$9</c:f>
              <c:numCache>
                <c:formatCode>General</c:formatCode>
                <c:ptCount val="7"/>
                <c:pt idx="0">
                  <c:v>1960.0</c:v>
                </c:pt>
                <c:pt idx="1">
                  <c:v>1970.0</c:v>
                </c:pt>
                <c:pt idx="2">
                  <c:v>1980.0</c:v>
                </c:pt>
                <c:pt idx="3">
                  <c:v>1990.0</c:v>
                </c:pt>
                <c:pt idx="4">
                  <c:v>2000.0</c:v>
                </c:pt>
                <c:pt idx="5">
                  <c:v>2006.0</c:v>
                </c:pt>
                <c:pt idx="6">
                  <c:v>2009.0</c:v>
                </c:pt>
              </c:numCache>
            </c:numRef>
          </c:cat>
          <c:val>
            <c:numRef>
              <c:f>'Fig 1.5'!$K$3:$K$9</c:f>
              <c:numCache>
                <c:formatCode>0.0</c:formatCode>
                <c:ptCount val="7"/>
                <c:pt idx="0">
                  <c:v>49.99501200000001</c:v>
                </c:pt>
                <c:pt idx="1">
                  <c:v>55.3</c:v>
                </c:pt>
                <c:pt idx="2">
                  <c:v>54.9</c:v>
                </c:pt>
                <c:pt idx="3">
                  <c:v>52.6</c:v>
                </c:pt>
                <c:pt idx="4">
                  <c:v>47.6</c:v>
                </c:pt>
                <c:pt idx="5" formatCode="General">
                  <c:v>46.0</c:v>
                </c:pt>
                <c:pt idx="6" formatCode="General">
                  <c:v>45.2</c:v>
                </c:pt>
              </c:numCache>
            </c:numRef>
          </c:val>
          <c:smooth val="0"/>
          <c:extLst xmlns:c16r2="http://schemas.microsoft.com/office/drawing/2015/06/chart">
            <c:ext xmlns:c16="http://schemas.microsoft.com/office/drawing/2014/chart" uri="{C3380CC4-5D6E-409C-BE32-E72D297353CC}">
              <c16:uniqueId val="{00000000-21D2-475C-9A96-B8FAE4758A8C}"/>
            </c:ext>
          </c:extLst>
        </c:ser>
        <c:ser>
          <c:idx val="1"/>
          <c:order val="1"/>
          <c:tx>
            <c:strRef>
              <c:f>'Fig 1.5'!$L$1</c:f>
              <c:strCache>
                <c:ptCount val="1"/>
                <c:pt idx="0">
                  <c:v>Nonroutine manual</c:v>
                </c:pt>
              </c:strCache>
            </c:strRef>
          </c:tx>
          <c:spPr>
            <a:ln w="41275">
              <a:solidFill>
                <a:schemeClr val="tx1">
                  <a:lumMod val="65000"/>
                  <a:lumOff val="35000"/>
                  <a:alpha val="52000"/>
                </a:schemeClr>
              </a:solidFill>
            </a:ln>
          </c:spPr>
          <c:marker>
            <c:symbol val="none"/>
          </c:marker>
          <c:cat>
            <c:numRef>
              <c:f>'Fig 1.5'!$J$3:$J$9</c:f>
              <c:numCache>
                <c:formatCode>General</c:formatCode>
                <c:ptCount val="7"/>
                <c:pt idx="0">
                  <c:v>1960.0</c:v>
                </c:pt>
                <c:pt idx="1">
                  <c:v>1970.0</c:v>
                </c:pt>
                <c:pt idx="2">
                  <c:v>1980.0</c:v>
                </c:pt>
                <c:pt idx="3">
                  <c:v>1990.0</c:v>
                </c:pt>
                <c:pt idx="4">
                  <c:v>2000.0</c:v>
                </c:pt>
                <c:pt idx="5">
                  <c:v>2006.0</c:v>
                </c:pt>
                <c:pt idx="6">
                  <c:v>2009.0</c:v>
                </c:pt>
              </c:numCache>
            </c:numRef>
          </c:cat>
          <c:val>
            <c:numRef>
              <c:f>'Fig 1.5'!$L$3:$L$9</c:f>
              <c:numCache>
                <c:formatCode>0.0</c:formatCode>
                <c:ptCount val="7"/>
                <c:pt idx="0">
                  <c:v>49.955141</c:v>
                </c:pt>
                <c:pt idx="1">
                  <c:v>47.0</c:v>
                </c:pt>
                <c:pt idx="2">
                  <c:v>45.2</c:v>
                </c:pt>
                <c:pt idx="3">
                  <c:v>43.0</c:v>
                </c:pt>
                <c:pt idx="4">
                  <c:v>42.5</c:v>
                </c:pt>
                <c:pt idx="5" formatCode="General">
                  <c:v>43.8</c:v>
                </c:pt>
                <c:pt idx="6" formatCode="General">
                  <c:v>43.1</c:v>
                </c:pt>
              </c:numCache>
            </c:numRef>
          </c:val>
          <c:smooth val="0"/>
          <c:extLst xmlns:c16r2="http://schemas.microsoft.com/office/drawing/2015/06/chart">
            <c:ext xmlns:c16="http://schemas.microsoft.com/office/drawing/2014/chart" uri="{C3380CC4-5D6E-409C-BE32-E72D297353CC}">
              <c16:uniqueId val="{00000001-21D2-475C-9A96-B8FAE4758A8C}"/>
            </c:ext>
          </c:extLst>
        </c:ser>
        <c:ser>
          <c:idx val="2"/>
          <c:order val="2"/>
          <c:tx>
            <c:strRef>
              <c:f>'Fig 1.5'!$M$1</c:f>
              <c:strCache>
                <c:ptCount val="1"/>
                <c:pt idx="0">
                  <c:v>Routine cognitive</c:v>
                </c:pt>
              </c:strCache>
            </c:strRef>
          </c:tx>
          <c:spPr>
            <a:ln w="66675">
              <a:solidFill>
                <a:srgbClr val="C00000"/>
              </a:solidFill>
              <a:prstDash val="solid"/>
            </a:ln>
          </c:spPr>
          <c:marker>
            <c:symbol val="none"/>
          </c:marker>
          <c:cat>
            <c:numRef>
              <c:f>'Fig 1.5'!$J$3:$J$9</c:f>
              <c:numCache>
                <c:formatCode>General</c:formatCode>
                <c:ptCount val="7"/>
                <c:pt idx="0">
                  <c:v>1960.0</c:v>
                </c:pt>
                <c:pt idx="1">
                  <c:v>1970.0</c:v>
                </c:pt>
                <c:pt idx="2">
                  <c:v>1980.0</c:v>
                </c:pt>
                <c:pt idx="3">
                  <c:v>1990.0</c:v>
                </c:pt>
                <c:pt idx="4">
                  <c:v>2000.0</c:v>
                </c:pt>
                <c:pt idx="5">
                  <c:v>2006.0</c:v>
                </c:pt>
                <c:pt idx="6">
                  <c:v>2009.0</c:v>
                </c:pt>
              </c:numCache>
            </c:numRef>
          </c:cat>
          <c:val>
            <c:numRef>
              <c:f>'Fig 1.5'!$M$3:$M$9</c:f>
              <c:numCache>
                <c:formatCode>0.0</c:formatCode>
                <c:ptCount val="7"/>
                <c:pt idx="0">
                  <c:v>49.962231</c:v>
                </c:pt>
                <c:pt idx="1">
                  <c:v>53.2</c:v>
                </c:pt>
                <c:pt idx="2">
                  <c:v>51.2</c:v>
                </c:pt>
                <c:pt idx="3">
                  <c:v>46.9</c:v>
                </c:pt>
                <c:pt idx="4">
                  <c:v>42.6</c:v>
                </c:pt>
                <c:pt idx="5" formatCode="General">
                  <c:v>41.0</c:v>
                </c:pt>
                <c:pt idx="6" formatCode="General">
                  <c:v>39.5</c:v>
                </c:pt>
              </c:numCache>
            </c:numRef>
          </c:val>
          <c:smooth val="0"/>
          <c:extLst xmlns:c16r2="http://schemas.microsoft.com/office/drawing/2015/06/chart">
            <c:ext xmlns:c16="http://schemas.microsoft.com/office/drawing/2014/chart" uri="{C3380CC4-5D6E-409C-BE32-E72D297353CC}">
              <c16:uniqueId val="{00000002-21D2-475C-9A96-B8FAE4758A8C}"/>
            </c:ext>
          </c:extLst>
        </c:ser>
        <c:ser>
          <c:idx val="3"/>
          <c:order val="3"/>
          <c:tx>
            <c:strRef>
              <c:f>'Fig 1.5'!$N$1</c:f>
              <c:strCache>
                <c:ptCount val="1"/>
                <c:pt idx="0">
                  <c:v>Nonroutine analytic</c:v>
                </c:pt>
              </c:strCache>
            </c:strRef>
          </c:tx>
          <c:spPr>
            <a:ln w="47625">
              <a:solidFill>
                <a:srgbClr val="00B0F0">
                  <a:alpha val="60000"/>
                </a:srgbClr>
              </a:solidFill>
              <a:prstDash val="solid"/>
            </a:ln>
          </c:spPr>
          <c:marker>
            <c:symbol val="none"/>
          </c:marker>
          <c:cat>
            <c:numRef>
              <c:f>'Fig 1.5'!$J$3:$J$9</c:f>
              <c:numCache>
                <c:formatCode>General</c:formatCode>
                <c:ptCount val="7"/>
                <c:pt idx="0">
                  <c:v>1960.0</c:v>
                </c:pt>
                <c:pt idx="1">
                  <c:v>1970.0</c:v>
                </c:pt>
                <c:pt idx="2">
                  <c:v>1980.0</c:v>
                </c:pt>
                <c:pt idx="3">
                  <c:v>1990.0</c:v>
                </c:pt>
                <c:pt idx="4">
                  <c:v>2000.0</c:v>
                </c:pt>
                <c:pt idx="5">
                  <c:v>2006.0</c:v>
                </c:pt>
                <c:pt idx="6">
                  <c:v>2009.0</c:v>
                </c:pt>
              </c:numCache>
            </c:numRef>
          </c:cat>
          <c:val>
            <c:numRef>
              <c:f>'Fig 1.5'!$N$3:$N$9</c:f>
              <c:numCache>
                <c:formatCode>0.0</c:formatCode>
                <c:ptCount val="7"/>
                <c:pt idx="0">
                  <c:v>49.973281</c:v>
                </c:pt>
                <c:pt idx="1">
                  <c:v>51.5</c:v>
                </c:pt>
                <c:pt idx="2">
                  <c:v>57.5</c:v>
                </c:pt>
                <c:pt idx="3">
                  <c:v>60.8</c:v>
                </c:pt>
                <c:pt idx="4">
                  <c:v>64.2</c:v>
                </c:pt>
                <c:pt idx="5" formatCode="General">
                  <c:v>63.3</c:v>
                </c:pt>
                <c:pt idx="6" formatCode="General">
                  <c:v>63.9</c:v>
                </c:pt>
              </c:numCache>
            </c:numRef>
          </c:val>
          <c:smooth val="0"/>
          <c:extLst xmlns:c16r2="http://schemas.microsoft.com/office/drawing/2015/06/chart">
            <c:ext xmlns:c16="http://schemas.microsoft.com/office/drawing/2014/chart" uri="{C3380CC4-5D6E-409C-BE32-E72D297353CC}">
              <c16:uniqueId val="{00000003-21D2-475C-9A96-B8FAE4758A8C}"/>
            </c:ext>
          </c:extLst>
        </c:ser>
        <c:ser>
          <c:idx val="4"/>
          <c:order val="4"/>
          <c:tx>
            <c:strRef>
              <c:f>'Fig 1.5'!$O$1</c:f>
              <c:strCache>
                <c:ptCount val="1"/>
                <c:pt idx="0">
                  <c:v>Nonroutine interpersonal</c:v>
                </c:pt>
              </c:strCache>
            </c:strRef>
          </c:tx>
          <c:spPr>
            <a:ln w="47625">
              <a:solidFill>
                <a:srgbClr val="92D050">
                  <a:alpha val="60000"/>
                </a:srgbClr>
              </a:solidFill>
            </a:ln>
          </c:spPr>
          <c:marker>
            <c:symbol val="none"/>
          </c:marker>
          <c:cat>
            <c:numRef>
              <c:f>'Fig 1.5'!$J$3:$J$9</c:f>
              <c:numCache>
                <c:formatCode>General</c:formatCode>
                <c:ptCount val="7"/>
                <c:pt idx="0">
                  <c:v>1960.0</c:v>
                </c:pt>
                <c:pt idx="1">
                  <c:v>1970.0</c:v>
                </c:pt>
                <c:pt idx="2">
                  <c:v>1980.0</c:v>
                </c:pt>
                <c:pt idx="3">
                  <c:v>1990.0</c:v>
                </c:pt>
                <c:pt idx="4">
                  <c:v>2000.0</c:v>
                </c:pt>
                <c:pt idx="5">
                  <c:v>2006.0</c:v>
                </c:pt>
                <c:pt idx="6">
                  <c:v>2009.0</c:v>
                </c:pt>
              </c:numCache>
            </c:numRef>
          </c:cat>
          <c:val>
            <c:numRef>
              <c:f>'Fig 1.5'!$O$3:$O$9</c:f>
              <c:numCache>
                <c:formatCode>0.0</c:formatCode>
                <c:ptCount val="7"/>
                <c:pt idx="0">
                  <c:v>49.964085</c:v>
                </c:pt>
                <c:pt idx="1">
                  <c:v>49.9</c:v>
                </c:pt>
                <c:pt idx="2">
                  <c:v>57.9</c:v>
                </c:pt>
                <c:pt idx="3">
                  <c:v>62.4</c:v>
                </c:pt>
                <c:pt idx="4">
                  <c:v>66.4</c:v>
                </c:pt>
                <c:pt idx="5" formatCode="General">
                  <c:v>66.1</c:v>
                </c:pt>
                <c:pt idx="6" formatCode="General">
                  <c:v>66.7</c:v>
                </c:pt>
              </c:numCache>
            </c:numRef>
          </c:val>
          <c:smooth val="0"/>
          <c:extLst xmlns:c16r2="http://schemas.microsoft.com/office/drawing/2015/06/chart">
            <c:ext xmlns:c16="http://schemas.microsoft.com/office/drawing/2014/chart" uri="{C3380CC4-5D6E-409C-BE32-E72D297353CC}">
              <c16:uniqueId val="{00000004-21D2-475C-9A96-B8FAE4758A8C}"/>
            </c:ext>
          </c:extLst>
        </c:ser>
        <c:dLbls>
          <c:showLegendKey val="0"/>
          <c:showVal val="0"/>
          <c:showCatName val="0"/>
          <c:showSerName val="0"/>
          <c:showPercent val="0"/>
          <c:showBubbleSize val="0"/>
        </c:dLbls>
        <c:smooth val="0"/>
        <c:axId val="-119197360"/>
        <c:axId val="-120673536"/>
      </c:lineChart>
      <c:catAx>
        <c:axId val="-119197360"/>
        <c:scaling>
          <c:orientation val="minMax"/>
        </c:scaling>
        <c:delete val="0"/>
        <c:axPos val="b"/>
        <c:numFmt formatCode="General" sourceLinked="1"/>
        <c:majorTickMark val="out"/>
        <c:minorTickMark val="none"/>
        <c:tickLblPos val="nextTo"/>
        <c:txPr>
          <a:bodyPr/>
          <a:lstStyle/>
          <a:p>
            <a:pPr>
              <a:defRPr sz="1000"/>
            </a:pPr>
            <a:endParaRPr lang="en-US"/>
          </a:p>
        </c:txPr>
        <c:crossAx val="-120673536"/>
        <c:crosses val="autoZero"/>
        <c:auto val="1"/>
        <c:lblAlgn val="ctr"/>
        <c:lblOffset val="100"/>
        <c:noMultiLvlLbl val="0"/>
      </c:catAx>
      <c:valAx>
        <c:axId val="-120673536"/>
        <c:scaling>
          <c:orientation val="minMax"/>
          <c:max val="70.0"/>
          <c:min val="35.0"/>
        </c:scaling>
        <c:delete val="0"/>
        <c:axPos val="l"/>
        <c:majorGridlines>
          <c:spPr>
            <a:ln>
              <a:solidFill>
                <a:schemeClr val="bg1">
                  <a:lumMod val="85000"/>
                </a:schemeClr>
              </a:solidFill>
            </a:ln>
          </c:spPr>
        </c:majorGridlines>
        <c:numFmt formatCode="0" sourceLinked="0"/>
        <c:majorTickMark val="out"/>
        <c:minorTickMark val="none"/>
        <c:tickLblPos val="nextTo"/>
        <c:txPr>
          <a:bodyPr/>
          <a:lstStyle/>
          <a:p>
            <a:pPr>
              <a:defRPr sz="1200"/>
            </a:pPr>
            <a:endParaRPr lang="en-US"/>
          </a:p>
        </c:txPr>
        <c:crossAx val="-119197360"/>
        <c:crosses val="autoZero"/>
        <c:crossBetween val="between"/>
      </c:valAx>
    </c:plotArea>
    <c:legend>
      <c:legendPos val="b"/>
      <c:layout>
        <c:manualLayout>
          <c:xMode val="edge"/>
          <c:yMode val="edge"/>
          <c:x val="0.588428121715863"/>
          <c:y val="0.263733459515777"/>
          <c:w val="0.408535159846746"/>
          <c:h val="0.365572102749597"/>
        </c:manualLayout>
      </c:layout>
      <c:overlay val="0"/>
      <c:txPr>
        <a:bodyPr/>
        <a:lstStyle/>
        <a:p>
          <a:pPr>
            <a:defRPr sz="900"/>
          </a:pPr>
          <a:endParaRPr lang="en-US"/>
        </a:p>
      </c:txPr>
    </c:legend>
    <c:plotVisOnly val="1"/>
    <c:dispBlanksAs val="gap"/>
    <c:showDLblsOverMax val="0"/>
  </c:chart>
  <c:externalData r:id="rId1">
    <c:autoUpdate val="0"/>
  </c:externalData>
  <c:userShapes r:id="rId2"/>
</c:chartSpace>
</file>

<file path=ppt/comments/comment1.xml><?xml version="1.0" encoding="utf-8"?>
<p:cmLst xmlns:a="http://schemas.openxmlformats.org/drawingml/2006/main" xmlns:r="http://schemas.openxmlformats.org/officeDocument/2006/relationships" xmlns:p="http://schemas.openxmlformats.org/presentationml/2006/main">
  <p:cm authorId="0" dt="2017-02-15T16:57:33.159" idx="1">
    <p:pos x="10" y="10"/>
    <p:text>http://www.designthinkingaustralia.com.au/</p:text>
    <p:extLst>
      <p:ext uri="{C676402C-5697-4E1C-873F-D02D1690AC5C}">
        <p15:threadingInfo xmlns:p15="http://schemas.microsoft.com/office/powerpoint/2012/main" timeZoneBias="-120"/>
      </p:ext>
    </p:extLst>
  </p:cm>
</p:cmLst>
</file>

<file path=ppt/drawings/drawing1.xml><?xml version="1.0" encoding="utf-8"?>
<c:userShapes xmlns:c="http://schemas.openxmlformats.org/drawingml/2006/chart">
  <cdr:relSizeAnchor xmlns:cdr="http://schemas.openxmlformats.org/drawingml/2006/chartDrawing">
    <cdr:from>
      <cdr:x>0</cdr:x>
      <cdr:y>0</cdr:y>
    </cdr:from>
    <cdr:to>
      <cdr:x>0.70013</cdr:x>
      <cdr:y>0.09048</cdr:y>
    </cdr:to>
    <cdr:sp macro="" textlink="">
      <cdr:nvSpPr>
        <cdr:cNvPr id="2" name="TextBox 1"/>
        <cdr:cNvSpPr txBox="1"/>
      </cdr:nvSpPr>
      <cdr:spPr>
        <a:xfrm xmlns:a="http://schemas.openxmlformats.org/drawingml/2006/main">
          <a:off x="0" y="0"/>
          <a:ext cx="387667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900" dirty="0">
              <a:solidFill>
                <a:sysClr val="windowText" lastClr="000000"/>
              </a:solidFill>
            </a:rPr>
            <a:t>Mean task input in percentiles of 1960 task</a:t>
          </a:r>
          <a:r>
            <a:rPr lang="en-GB" sz="900" baseline="0" dirty="0">
              <a:solidFill>
                <a:sysClr val="windowText" lastClr="000000"/>
              </a:solidFill>
            </a:rPr>
            <a:t> distribution</a:t>
          </a:r>
          <a:endParaRPr lang="en-GB" sz="900" dirty="0">
            <a:solidFill>
              <a:sysClr val="windowText" lastClr="000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250378-E84F-7249-92B5-BA7D2BA18D07}" type="datetimeFigureOut">
              <a:rPr lang="en-US" smtClean="0"/>
              <a:t>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A6FAD6-37C8-644F-B118-F0BBDAE700A3}" type="slidenum">
              <a:rPr lang="en-US" smtClean="0"/>
              <a:t>‹#›</a:t>
            </a:fld>
            <a:endParaRPr lang="en-US"/>
          </a:p>
        </p:txBody>
      </p:sp>
    </p:spTree>
    <p:extLst>
      <p:ext uri="{BB962C8B-B14F-4D97-AF65-F5344CB8AC3E}">
        <p14:creationId xmlns:p14="http://schemas.microsoft.com/office/powerpoint/2010/main" val="37565140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Azadi</a:t>
            </a:r>
            <a:r>
              <a:rPr lang="en-US" dirty="0" smtClean="0"/>
              <a:t> Tower Iran</a:t>
            </a:r>
            <a:endParaRPr lang="en-US" dirty="0"/>
          </a:p>
        </p:txBody>
      </p:sp>
      <p:sp>
        <p:nvSpPr>
          <p:cNvPr id="4" name="Slide Number Placeholder 3"/>
          <p:cNvSpPr>
            <a:spLocks noGrp="1"/>
          </p:cNvSpPr>
          <p:nvPr>
            <p:ph type="sldNum" sz="quarter" idx="10"/>
          </p:nvPr>
        </p:nvSpPr>
        <p:spPr/>
        <p:txBody>
          <a:bodyPr/>
          <a:lstStyle/>
          <a:p>
            <a:fld id="{6FA6FAD6-37C8-644F-B118-F0BBDAE700A3}" type="slidenum">
              <a:rPr lang="en-US" smtClean="0"/>
              <a:t>2</a:t>
            </a:fld>
            <a:endParaRPr lang="en-US"/>
          </a:p>
        </p:txBody>
      </p:sp>
    </p:spTree>
    <p:extLst>
      <p:ext uri="{BB962C8B-B14F-4D97-AF65-F5344CB8AC3E}">
        <p14:creationId xmlns:p14="http://schemas.microsoft.com/office/powerpoint/2010/main" val="174901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EDADDF-5610-48CC-9E3F-8516FC2C3D29}" type="slidenum">
              <a:rPr lang="ko-KR" altLang="en-US" smtClean="0">
                <a:solidFill>
                  <a:prstClr val="black"/>
                </a:solidFill>
                <a:latin typeface="Calibri"/>
              </a:rPr>
              <a:pPr/>
              <a:t>5</a:t>
            </a:fld>
            <a:endParaRPr lang="ko-KR" altLang="en-US">
              <a:solidFill>
                <a:prstClr val="black"/>
              </a:solidFill>
              <a:latin typeface="Calibri"/>
            </a:endParaRPr>
          </a:p>
        </p:txBody>
      </p:sp>
    </p:spTree>
    <p:extLst>
      <p:ext uri="{BB962C8B-B14F-4D97-AF65-F5344CB8AC3E}">
        <p14:creationId xmlns:p14="http://schemas.microsoft.com/office/powerpoint/2010/main" val="3898014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EDADDF-5610-48CC-9E3F-8516FC2C3D29}" type="slidenum">
              <a:rPr lang="ko-KR" altLang="en-US" smtClean="0">
                <a:solidFill>
                  <a:prstClr val="black"/>
                </a:solidFill>
                <a:latin typeface="Calibri"/>
              </a:rPr>
              <a:pPr/>
              <a:t>12</a:t>
            </a:fld>
            <a:endParaRPr lang="ko-KR" altLang="en-US">
              <a:solidFill>
                <a:prstClr val="black"/>
              </a:solidFill>
              <a:latin typeface="Calibri"/>
            </a:endParaRPr>
          </a:p>
        </p:txBody>
      </p:sp>
    </p:spTree>
    <p:extLst>
      <p:ext uri="{BB962C8B-B14F-4D97-AF65-F5344CB8AC3E}">
        <p14:creationId xmlns:p14="http://schemas.microsoft.com/office/powerpoint/2010/main" val="208415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a:t>
            </a:r>
            <a:r>
              <a:rPr lang="en-US" baseline="0" dirty="0" smtClean="0"/>
              <a:t> Churches – Bloom’s Digital Taxonomy</a:t>
            </a:r>
          </a:p>
          <a:p>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44</a:t>
            </a:fld>
            <a:endParaRPr lang="en-US"/>
          </a:p>
        </p:txBody>
      </p:sp>
    </p:spTree>
    <p:extLst>
      <p:ext uri="{BB962C8B-B14F-4D97-AF65-F5344CB8AC3E}">
        <p14:creationId xmlns:p14="http://schemas.microsoft.com/office/powerpoint/2010/main" val="1797701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qz.com</a:t>
            </a:r>
            <a:r>
              <a:rPr lang="en-US" dirty="0" smtClean="0"/>
              <a:t>/377742/this-school-in-norway-abandoned-teaching-subjects-40-years-ago/</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45</a:t>
            </a:fld>
            <a:endParaRPr lang="en-US"/>
          </a:p>
        </p:txBody>
      </p:sp>
    </p:spTree>
    <p:extLst>
      <p:ext uri="{BB962C8B-B14F-4D97-AF65-F5344CB8AC3E}">
        <p14:creationId xmlns:p14="http://schemas.microsoft.com/office/powerpoint/2010/main" val="307689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www.npr.org</a:t>
            </a:r>
            <a:r>
              <a:rPr lang="en-US" dirty="0" smtClean="0"/>
              <a:t>/sections/</a:t>
            </a:r>
            <a:r>
              <a:rPr lang="en-US" dirty="0" err="1" smtClean="0"/>
              <a:t>ed</a:t>
            </a:r>
            <a:r>
              <a:rPr lang="en-US" dirty="0" smtClean="0"/>
              <a:t>/2015/05/28/404684712/non-academic-skills-are-key-to-success-but-what-should-we-call-them</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46</a:t>
            </a:fld>
            <a:endParaRPr lang="en-US"/>
          </a:p>
        </p:txBody>
      </p:sp>
    </p:spTree>
    <p:extLst>
      <p:ext uri="{BB962C8B-B14F-4D97-AF65-F5344CB8AC3E}">
        <p14:creationId xmlns:p14="http://schemas.microsoft.com/office/powerpoint/2010/main" val="1762589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848778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34598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9716D0-FB50-DB42-B200-B36B94598015}" type="datetimeFigureOut">
              <a:rPr lang="en-US" smtClean="0"/>
              <a:t>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4117285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9716D0-FB50-DB42-B200-B36B94598015}" type="datetimeFigureOut">
              <a:rPr lang="en-US" smtClean="0"/>
              <a:t>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03435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9716D0-FB50-DB42-B200-B36B94598015}" type="datetimeFigureOut">
              <a:rPr lang="en-US" smtClean="0"/>
              <a:t>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30310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9716D0-FB50-DB42-B200-B36B94598015}" type="datetimeFigureOut">
              <a:rPr lang="en-US" smtClean="0"/>
              <a:t>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673735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9716D0-FB50-DB42-B200-B36B94598015}" type="datetimeFigureOut">
              <a:rPr lang="en-US" smtClean="0"/>
              <a:t>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3853145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9716D0-FB50-DB42-B200-B36B94598015}" type="datetimeFigureOut">
              <a:rPr lang="en-US" smtClean="0"/>
              <a:t>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543137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9716D0-FB50-DB42-B200-B36B94598015}" type="datetimeFigureOut">
              <a:rPr lang="en-US" smtClean="0"/>
              <a:t>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271526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937333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3513660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사용자 지정 레이아웃">
    <p:bg>
      <p:bgPr>
        <a:solidFill>
          <a:schemeClr val="bg1"/>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fld id="{B8364164-D7C2-4011-A351-B5EC1CE463BF}" type="slidenum">
              <a:rPr lang="ko-KR" altLang="en-US" smtClean="0"/>
              <a:pPr/>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a:t>마스터 제목 스타일 편집</a:t>
            </a:r>
          </a:p>
        </p:txBody>
      </p:sp>
    </p:spTree>
    <p:extLst>
      <p:ext uri="{BB962C8B-B14F-4D97-AF65-F5344CB8AC3E}">
        <p14:creationId xmlns:p14="http://schemas.microsoft.com/office/powerpoint/2010/main" val="551767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716D0-FB50-DB42-B200-B36B94598015}" type="datetimeFigureOut">
              <a:rPr lang="en-US" smtClean="0"/>
              <a:t>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A4005-FA29-4845-9870-66D1D013B39F}" type="slidenum">
              <a:rPr lang="en-US" smtClean="0"/>
              <a:t>‹#›</a:t>
            </a:fld>
            <a:endParaRPr lang="en-US"/>
          </a:p>
        </p:txBody>
      </p:sp>
    </p:spTree>
    <p:extLst>
      <p:ext uri="{BB962C8B-B14F-4D97-AF65-F5344CB8AC3E}">
        <p14:creationId xmlns:p14="http://schemas.microsoft.com/office/powerpoint/2010/main" val="381881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hyperlink" Target="http://www.NicSpaul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7.jpeg"/><Relationship Id="rId5" Type="http://schemas.openxmlformats.org/officeDocument/2006/relationships/image" Target="../media/image8.png"/><Relationship Id="rId6" Type="http://schemas.openxmlformats.org/officeDocument/2006/relationships/image" Target="../media/image9.jpeg"/><Relationship Id="rId1" Type="http://schemas.openxmlformats.org/officeDocument/2006/relationships/tags" Target="../tags/tag1.xml"/><Relationship Id="rId2"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4" Type="http://schemas.openxmlformats.org/officeDocument/2006/relationships/image" Target="../media/image13.tiff"/><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 Id="rId3" Type="http://schemas.openxmlformats.org/officeDocument/2006/relationships/image" Target="../media/image18.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26.jpeg"/><Relationship Id="rId5" Type="http://schemas.openxmlformats.org/officeDocument/2006/relationships/chart" Target="../charts/chart1.xml"/><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 Id="rId3"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ideo.com/expertise/education/" TargetMode="External"/><Relationship Id="rId4" Type="http://schemas.openxmlformats.org/officeDocument/2006/relationships/hyperlink" Target="https://vimeo.com/40895671" TargetMode="External"/><Relationship Id="rId5" Type="http://schemas.openxmlformats.org/officeDocument/2006/relationships/hyperlink" Target="http://education.vermont.gov/documents/EDU-WhitePaper-Making_Good_Use-of_New_Assessments.pdf" TargetMode="External"/><Relationship Id="rId6" Type="http://schemas.openxmlformats.org/officeDocument/2006/relationships/image" Target="../media/image66.png"/><Relationship Id="rId7" Type="http://schemas.openxmlformats.org/officeDocument/2006/relationships/hyperlink" Target="https://www.oecd.org/pisa/pisaproducts/PISA2015-Released-FT-Cognitive-Items.pdf" TargetMode="External"/><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88941" y="4407849"/>
            <a:ext cx="7489670" cy="1877436"/>
            <a:chOff x="6162002" y="1625600"/>
            <a:chExt cx="6358078" cy="1591758"/>
          </a:xfrm>
        </p:grpSpPr>
        <p:sp>
          <p:nvSpPr>
            <p:cNvPr id="3" name="TextBox 2"/>
            <p:cNvSpPr txBox="1"/>
            <p:nvPr/>
          </p:nvSpPr>
          <p:spPr>
            <a:xfrm>
              <a:off x="6261099" y="1625600"/>
              <a:ext cx="6258981" cy="1591758"/>
            </a:xfrm>
            <a:prstGeom prst="rect">
              <a:avLst/>
            </a:prstGeom>
            <a:noFill/>
          </p:spPr>
          <p:txBody>
            <a:bodyPr wrap="square" rtlCol="0">
              <a:spAutoFit/>
            </a:bodyPr>
            <a:lstStyle/>
            <a:p>
              <a:pPr algn="ctr"/>
              <a:r>
                <a:rPr lang="en-US" sz="3600" dirty="0" smtClean="0">
                  <a:solidFill>
                    <a:srgbClr val="FF0080"/>
                  </a:solidFill>
                  <a:latin typeface="Gadugi" panose="020B0502040204020203" pitchFamily="34" charset="0"/>
                </a:rPr>
                <a:t>21</a:t>
              </a:r>
              <a:r>
                <a:rPr lang="en-US" sz="3600" baseline="30000" dirty="0" smtClean="0">
                  <a:solidFill>
                    <a:srgbClr val="FF0080"/>
                  </a:solidFill>
                  <a:latin typeface="Gadugi" panose="020B0502040204020203" pitchFamily="34" charset="0"/>
                </a:rPr>
                <a:t>st</a:t>
              </a:r>
              <a:r>
                <a:rPr lang="en-US" sz="3600" dirty="0" smtClean="0">
                  <a:solidFill>
                    <a:srgbClr val="FF0080"/>
                  </a:solidFill>
                  <a:latin typeface="Gadugi" panose="020B0502040204020203" pitchFamily="34" charset="0"/>
                </a:rPr>
                <a:t> </a:t>
              </a:r>
              <a:r>
                <a:rPr lang="en-US" sz="3600" dirty="0" smtClean="0">
                  <a:solidFill>
                    <a:srgbClr val="FF0080"/>
                  </a:solidFill>
                  <a:latin typeface="Gadugi" panose="020B0502040204020203" pitchFamily="34" charset="0"/>
                </a:rPr>
                <a:t>Century </a:t>
              </a:r>
              <a:r>
                <a:rPr lang="en-US" sz="3600" dirty="0" smtClean="0">
                  <a:solidFill>
                    <a:srgbClr val="FF0080"/>
                  </a:solidFill>
                  <a:latin typeface="Gadugi" panose="020B0502040204020203" pitchFamily="34" charset="0"/>
                </a:rPr>
                <a:t>Skills</a:t>
              </a:r>
            </a:p>
            <a:p>
              <a:r>
                <a:rPr lang="en-US" sz="6000" dirty="0" smtClean="0">
                  <a:solidFill>
                    <a:schemeClr val="tx1">
                      <a:lumMod val="65000"/>
                      <a:lumOff val="35000"/>
                    </a:schemeClr>
                  </a:solidFill>
                  <a:latin typeface="Gadugi" panose="020B0502040204020203" pitchFamily="34" charset="0"/>
                </a:rPr>
                <a:t> </a:t>
              </a:r>
              <a:endParaRPr lang="en-US" sz="2400" dirty="0" smtClean="0"/>
            </a:p>
            <a:p>
              <a:pPr algn="ctr"/>
              <a:r>
                <a:rPr lang="en-US" sz="2000" dirty="0" smtClean="0"/>
                <a:t>Nic </a:t>
              </a:r>
              <a:r>
                <a:rPr lang="en-US" sz="2000" dirty="0"/>
                <a:t>Spaull | </a:t>
              </a:r>
              <a:r>
                <a:rPr lang="en-US" sz="2000" dirty="0" smtClean="0">
                  <a:hlinkClick r:id="rId2"/>
                </a:rPr>
                <a:t>www.NicSpaull.com</a:t>
              </a:r>
              <a:r>
                <a:rPr lang="en-US" sz="2000" dirty="0" smtClean="0"/>
                <a:t> | </a:t>
              </a:r>
              <a:r>
                <a:rPr lang="en-US" sz="2000" dirty="0" smtClean="0"/>
                <a:t>21 September </a:t>
              </a:r>
              <a:r>
                <a:rPr lang="en-US" sz="2000" dirty="0" smtClean="0"/>
                <a:t>2017</a:t>
              </a:r>
              <a:endParaRPr lang="en-US" sz="2000" dirty="0"/>
            </a:p>
          </p:txBody>
        </p:sp>
        <p:sp>
          <p:nvSpPr>
            <p:cNvPr id="7" name="TextBox 6"/>
            <p:cNvSpPr txBox="1"/>
            <p:nvPr/>
          </p:nvSpPr>
          <p:spPr>
            <a:xfrm>
              <a:off x="6162002" y="2088250"/>
              <a:ext cx="6351172" cy="782832"/>
            </a:xfrm>
            <a:prstGeom prst="rect">
              <a:avLst/>
            </a:prstGeom>
            <a:noFill/>
          </p:spPr>
          <p:txBody>
            <a:bodyPr wrap="none" rtlCol="0">
              <a:spAutoFit/>
            </a:bodyPr>
            <a:lstStyle/>
            <a:p>
              <a:pPr algn="ctr"/>
              <a:r>
                <a:rPr lang="en-US" sz="3600" dirty="0" smtClean="0">
                  <a:solidFill>
                    <a:srgbClr val="FF0080"/>
                  </a:solidFill>
                  <a:latin typeface="Gadugi" panose="020B0502040204020203" pitchFamily="34" charset="0"/>
                </a:rPr>
                <a:t>&amp; Expanding our Definition of Success</a:t>
              </a:r>
              <a:endParaRPr lang="en-US" sz="3600" dirty="0" smtClean="0">
                <a:solidFill>
                  <a:srgbClr val="FF0080"/>
                </a:solidFill>
                <a:latin typeface="Gadugi" panose="020B0502040204020203" pitchFamily="34" charset="0"/>
              </a:endParaRPr>
            </a:p>
            <a:p>
              <a:pPr algn="ctr"/>
              <a:endParaRPr lang="en-US" dirty="0"/>
            </a:p>
          </p:txBody>
        </p:sp>
      </p:grpSp>
      <p:pic>
        <p:nvPicPr>
          <p:cNvPr id="5" name="Picture 4"/>
          <p:cNvPicPr>
            <a:picLocks noChangeAspect="1"/>
          </p:cNvPicPr>
          <p:nvPr/>
        </p:nvPicPr>
        <p:blipFill>
          <a:blip r:embed="rId3"/>
          <a:stretch>
            <a:fillRect/>
          </a:stretch>
        </p:blipFill>
        <p:spPr>
          <a:xfrm>
            <a:off x="2966571" y="494120"/>
            <a:ext cx="3488018" cy="3495377"/>
          </a:xfrm>
          <a:prstGeom prst="rect">
            <a:avLst/>
          </a:prstGeom>
        </p:spPr>
      </p:pic>
    </p:spTree>
    <p:extLst>
      <p:ext uri="{BB962C8B-B14F-4D97-AF65-F5344CB8AC3E}">
        <p14:creationId xmlns:p14="http://schemas.microsoft.com/office/powerpoint/2010/main" val="112138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83235" y="0"/>
            <a:ext cx="6858000" cy="6858000"/>
          </a:xfrm>
          <a:prstGeom prst="rect">
            <a:avLst/>
          </a:prstGeom>
        </p:spPr>
      </p:pic>
      <p:sp>
        <p:nvSpPr>
          <p:cNvPr id="3" name="Content Placeholder 2"/>
          <p:cNvSpPr>
            <a:spLocks noGrp="1"/>
          </p:cNvSpPr>
          <p:nvPr>
            <p:ph idx="1"/>
          </p:nvPr>
        </p:nvSpPr>
        <p:spPr>
          <a:xfrm>
            <a:off x="1643528" y="3818419"/>
            <a:ext cx="5707531" cy="2456876"/>
          </a:xfrm>
          <a:noFill/>
        </p:spPr>
        <p:txBody>
          <a:bodyPr>
            <a:normAutofit fontScale="92500" lnSpcReduction="10000"/>
          </a:bodyPr>
          <a:lstStyle/>
          <a:p>
            <a:pPr marL="0" indent="0" algn="just">
              <a:buNone/>
            </a:pPr>
            <a:endParaRPr lang="en-US" dirty="0" smtClean="0">
              <a:solidFill>
                <a:schemeClr val="bg1"/>
              </a:solidFill>
            </a:endParaRPr>
          </a:p>
          <a:p>
            <a:pPr marL="0" indent="0" algn="just">
              <a:buNone/>
            </a:pPr>
            <a:endParaRPr lang="en-US" dirty="0">
              <a:solidFill>
                <a:schemeClr val="bg1"/>
              </a:solidFill>
            </a:endParaRPr>
          </a:p>
          <a:p>
            <a:pPr marL="0" indent="0" algn="just">
              <a:buNone/>
            </a:pPr>
            <a:endParaRPr lang="en-US" dirty="0" smtClean="0">
              <a:solidFill>
                <a:schemeClr val="bg1"/>
              </a:solidFill>
            </a:endParaRPr>
          </a:p>
          <a:p>
            <a:pPr marL="0" indent="0" algn="ctr">
              <a:buNone/>
            </a:pPr>
            <a:r>
              <a:rPr lang="en-US" dirty="0">
                <a:solidFill>
                  <a:schemeClr val="bg1"/>
                </a:solidFill>
                <a:latin typeface="Helvetica"/>
                <a:cs typeface="Helvetica"/>
              </a:rPr>
              <a:t>P</a:t>
            </a:r>
            <a:r>
              <a:rPr lang="en-US" dirty="0" smtClean="0">
                <a:solidFill>
                  <a:schemeClr val="bg1"/>
                </a:solidFill>
                <a:latin typeface="Helvetica"/>
                <a:cs typeface="Helvetica"/>
              </a:rPr>
              <a:t>reparing students for jobs that don’t yet exist</a:t>
            </a:r>
            <a:endParaRPr lang="en-US" dirty="0">
              <a:solidFill>
                <a:srgbClr val="FFFFFF"/>
              </a:solidFill>
              <a:latin typeface="Helvetica"/>
              <a:cs typeface="Helvetica"/>
            </a:endParaRPr>
          </a:p>
        </p:txBody>
      </p:sp>
    </p:spTree>
    <p:extLst>
      <p:ext uri="{BB962C8B-B14F-4D97-AF65-F5344CB8AC3E}">
        <p14:creationId xmlns:p14="http://schemas.microsoft.com/office/powerpoint/2010/main" val="11502888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55998" y="1152287"/>
            <a:ext cx="5916708" cy="4259010"/>
          </a:xfrm>
          <a:prstGeom prst="rect">
            <a:avLst/>
          </a:prstGeom>
        </p:spPr>
      </p:pic>
      <p:pic>
        <p:nvPicPr>
          <p:cNvPr id="7" name="Picture 6"/>
          <p:cNvPicPr>
            <a:picLocks noChangeAspect="1"/>
          </p:cNvPicPr>
          <p:nvPr/>
        </p:nvPicPr>
        <p:blipFill>
          <a:blip r:embed="rId3"/>
          <a:stretch>
            <a:fillRect/>
          </a:stretch>
        </p:blipFill>
        <p:spPr>
          <a:xfrm>
            <a:off x="851648" y="844177"/>
            <a:ext cx="2375272" cy="2375272"/>
          </a:xfrm>
          <a:prstGeom prst="rect">
            <a:avLst/>
          </a:prstGeom>
        </p:spPr>
      </p:pic>
      <p:pic>
        <p:nvPicPr>
          <p:cNvPr id="9" name="Picture 8"/>
          <p:cNvPicPr>
            <a:picLocks noChangeAspect="1"/>
          </p:cNvPicPr>
          <p:nvPr/>
        </p:nvPicPr>
        <p:blipFill>
          <a:blip r:embed="rId4"/>
          <a:stretch>
            <a:fillRect/>
          </a:stretch>
        </p:blipFill>
        <p:spPr>
          <a:xfrm>
            <a:off x="612587" y="3458882"/>
            <a:ext cx="2745443" cy="1830295"/>
          </a:xfrm>
          <a:prstGeom prst="rect">
            <a:avLst/>
          </a:prstGeom>
        </p:spPr>
      </p:pic>
    </p:spTree>
    <p:extLst>
      <p:ext uri="{BB962C8B-B14F-4D97-AF65-F5344CB8AC3E}">
        <p14:creationId xmlns:p14="http://schemas.microsoft.com/office/powerpoint/2010/main" val="191168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101600"/>
            <a:ext cx="9144000" cy="6639208"/>
          </a:xfrm>
          <a:prstGeom prst="rect">
            <a:avLst/>
          </a:prstGeom>
        </p:spPr>
      </p:pic>
      <p:sp>
        <p:nvSpPr>
          <p:cNvPr id="5" name="Title 1"/>
          <p:cNvSpPr txBox="1">
            <a:spLocks/>
          </p:cNvSpPr>
          <p:nvPr/>
        </p:nvSpPr>
        <p:spPr>
          <a:xfrm>
            <a:off x="457200" y="1558531"/>
            <a:ext cx="3651624" cy="1143000"/>
          </a:xfrm>
          <a:prstGeom prst="rect">
            <a:avLst/>
          </a:prstGeom>
        </p:spPr>
        <p:txBody>
          <a:bodyPr vert="horz" lIns="91440" tIns="45720" rIns="91440" bIns="45720" rtlCol="0" anchor="ctr">
            <a:normAutofit fontScale="5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err="1" smtClean="0">
                <a:solidFill>
                  <a:srgbClr val="FFFFFF"/>
                </a:solidFill>
              </a:rPr>
              <a:t>Uber</a:t>
            </a:r>
            <a:r>
              <a:rPr lang="en-US" dirty="0" smtClean="0">
                <a:solidFill>
                  <a:srgbClr val="FFFFFF"/>
                </a:solidFill>
              </a:rPr>
              <a:t> now has </a:t>
            </a:r>
            <a:r>
              <a:rPr lang="en-US" sz="5300" b="1" dirty="0" smtClean="0">
                <a:solidFill>
                  <a:srgbClr val="FFFFFF"/>
                </a:solidFill>
              </a:rPr>
              <a:t>40 million </a:t>
            </a:r>
            <a:r>
              <a:rPr lang="en-US" dirty="0" smtClean="0">
                <a:solidFill>
                  <a:srgbClr val="FFFFFF"/>
                </a:solidFill>
              </a:rPr>
              <a:t>monthly riders </a:t>
            </a:r>
            <a:r>
              <a:rPr lang="en-US" dirty="0" err="1" smtClean="0">
                <a:solidFill>
                  <a:srgbClr val="FFFFFF"/>
                </a:solidFill>
              </a:rPr>
              <a:t>wordwide</a:t>
            </a:r>
            <a:endParaRPr lang="en-US" dirty="0">
              <a:solidFill>
                <a:srgbClr val="FFFFFF"/>
              </a:solidFill>
            </a:endParaRPr>
          </a:p>
        </p:txBody>
      </p:sp>
    </p:spTree>
    <p:extLst>
      <p:ext uri="{BB962C8B-B14F-4D97-AF65-F5344CB8AC3E}">
        <p14:creationId xmlns:p14="http://schemas.microsoft.com/office/powerpoint/2010/main" val="978754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5203126" cy="6937501"/>
          </a:xfrm>
          <a:prstGeom prst="rect">
            <a:avLst/>
          </a:prstGeom>
        </p:spPr>
      </p:pic>
      <p:pic>
        <p:nvPicPr>
          <p:cNvPr id="5"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203126" y="3797899"/>
            <a:ext cx="4352089" cy="34422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203127" y="-1"/>
            <a:ext cx="3940874" cy="39457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Content Placeholder 2"/>
          <p:cNvSpPr txBox="1">
            <a:spLocks/>
          </p:cNvSpPr>
          <p:nvPr/>
        </p:nvSpPr>
        <p:spPr>
          <a:xfrm>
            <a:off x="5005957" y="4187179"/>
            <a:ext cx="3702268" cy="2469355"/>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1pPr>
            <a:lvl2pPr marL="557213" indent="-214313" algn="l" defTabSz="685800" rtl="0" eaLnBrk="1" latinLnBrk="1" hangingPunct="1">
              <a:spcBef>
                <a:spcPct val="20000"/>
              </a:spcBef>
              <a:buFont typeface="Arial" pitchFamily="34" charset="0"/>
              <a:buChar char="–"/>
              <a:defRPr sz="2100" kern="1200">
                <a:solidFill>
                  <a:schemeClr val="bg1"/>
                </a:solidFill>
                <a:latin typeface="Arial" pitchFamily="34" charset="0"/>
                <a:ea typeface="+mn-ea"/>
                <a:cs typeface="Arial" pitchFamily="34" charset="0"/>
              </a:defRPr>
            </a:lvl2pPr>
            <a:lvl3pPr marL="857250" indent="-171450" algn="l" defTabSz="685800" rtl="0" eaLnBrk="1" latinLnBrk="1" hangingPunct="1">
              <a:spcBef>
                <a:spcPct val="20000"/>
              </a:spcBef>
              <a:buFont typeface="Arial" pitchFamily="34" charset="0"/>
              <a:buChar char="•"/>
              <a:defRPr sz="1800" kern="1200">
                <a:solidFill>
                  <a:schemeClr val="bg1"/>
                </a:solidFill>
                <a:latin typeface="Arial" pitchFamily="34" charset="0"/>
                <a:ea typeface="+mn-ea"/>
                <a:cs typeface="Arial" pitchFamily="34" charset="0"/>
              </a:defRPr>
            </a:lvl3pPr>
            <a:lvl4pPr marL="1200150" indent="-171450" algn="l" defTabSz="685800" rtl="0" eaLnBrk="1" latinLnBrk="1" hangingPunct="1">
              <a:spcBef>
                <a:spcPct val="20000"/>
              </a:spcBef>
              <a:buFont typeface="Arial" pitchFamily="34" charset="0"/>
              <a:buChar char="–"/>
              <a:defRPr sz="1500" kern="1200">
                <a:solidFill>
                  <a:schemeClr val="bg1"/>
                </a:solidFill>
                <a:latin typeface="Arial" pitchFamily="34" charset="0"/>
                <a:ea typeface="+mn-ea"/>
                <a:cs typeface="Arial" pitchFamily="34" charset="0"/>
              </a:defRPr>
            </a:lvl4pPr>
            <a:lvl5pPr marL="1543050" indent="-171450" algn="l" defTabSz="685800" rtl="0" eaLnBrk="1" latinLnBrk="1" hangingPunct="1">
              <a:spcBef>
                <a:spcPct val="20000"/>
              </a:spcBef>
              <a:buFont typeface="Arial" pitchFamily="34" charset="0"/>
              <a:buChar char="»"/>
              <a:defRPr sz="1500" kern="1200">
                <a:solidFill>
                  <a:schemeClr val="bg1"/>
                </a:solidFill>
                <a:latin typeface="Arial" pitchFamily="34" charset="0"/>
                <a:ea typeface="+mn-ea"/>
                <a:cs typeface="Arial" pitchFamily="34" charset="0"/>
              </a:defRPr>
            </a:lvl5pPr>
            <a:lvl6pPr marL="18859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Font typeface="Arial" pitchFamily="34" charset="0"/>
              <a:buNone/>
            </a:pPr>
            <a:r>
              <a:rPr lang="en-US" b="1" dirty="0">
                <a:latin typeface="Calibri" panose="020F0502020204030204" pitchFamily="34" charset="0"/>
              </a:rPr>
              <a:t>The Auto-auto</a:t>
            </a:r>
          </a:p>
          <a:p>
            <a:pPr marL="0" indent="0" algn="ctr">
              <a:buFont typeface="Arial" pitchFamily="34" charset="0"/>
              <a:buNone/>
            </a:pPr>
            <a:r>
              <a:rPr lang="en-US" sz="2000" b="1" dirty="0">
                <a:latin typeface="Calibri" panose="020F0502020204030204" pitchFamily="34" charset="0"/>
              </a:rPr>
              <a:t>&gt;1m km, </a:t>
            </a:r>
          </a:p>
          <a:p>
            <a:pPr marL="0" indent="0" algn="ctr">
              <a:buFont typeface="Arial" pitchFamily="34" charset="0"/>
              <a:buNone/>
            </a:pPr>
            <a:r>
              <a:rPr lang="en-US" sz="2000" b="1" dirty="0">
                <a:latin typeface="Calibri" panose="020F0502020204030204" pitchFamily="34" charset="0"/>
              </a:rPr>
              <a:t>one minor accident, </a:t>
            </a:r>
          </a:p>
          <a:p>
            <a:pPr marL="0" indent="0" algn="ctr">
              <a:buFont typeface="Arial" pitchFamily="34" charset="0"/>
              <a:buNone/>
            </a:pPr>
            <a:r>
              <a:rPr lang="en-US" sz="2000" b="1" dirty="0">
                <a:latin typeface="Calibri" panose="020F0502020204030204" pitchFamily="34" charset="0"/>
              </a:rPr>
              <a:t>occasional human intervention</a:t>
            </a:r>
          </a:p>
        </p:txBody>
      </p:sp>
      <p:sp>
        <p:nvSpPr>
          <p:cNvPr id="10" name="TextBox 9"/>
          <p:cNvSpPr txBox="1"/>
          <p:nvPr/>
        </p:nvSpPr>
        <p:spPr>
          <a:xfrm>
            <a:off x="2849698" y="-1"/>
            <a:ext cx="2156259" cy="769441"/>
          </a:xfrm>
          <a:prstGeom prst="rect">
            <a:avLst/>
          </a:prstGeom>
          <a:noFill/>
        </p:spPr>
        <p:txBody>
          <a:bodyPr wrap="none" rtlCol="0">
            <a:spAutoFit/>
          </a:bodyPr>
          <a:lstStyle/>
          <a:p>
            <a:r>
              <a:rPr lang="en-US" sz="4400" dirty="0" smtClean="0">
                <a:solidFill>
                  <a:srgbClr val="FFFFFF"/>
                </a:solidFill>
              </a:rPr>
              <a:t>Robotics</a:t>
            </a:r>
            <a:endParaRPr lang="en-US" sz="4400" dirty="0">
              <a:solidFill>
                <a:srgbClr val="FFFFFF"/>
              </a:solidFill>
            </a:endParaRPr>
          </a:p>
        </p:txBody>
      </p:sp>
    </p:spTree>
    <p:custDataLst>
      <p:tags r:id="rId1"/>
    </p:custDataLst>
    <p:extLst>
      <p:ext uri="{BB962C8B-B14F-4D97-AF65-F5344CB8AC3E}">
        <p14:creationId xmlns:p14="http://schemas.microsoft.com/office/powerpoint/2010/main" val="956348955"/>
      </p:ext>
    </p:extLst>
  </p:cSld>
  <p:clrMapOvr>
    <a:masterClrMapping/>
  </p:clrMapOvr>
  <mc:AlternateContent xmlns:mc="http://schemas.openxmlformats.org/markup-compatibility/2006" xmlns:p14="http://schemas.microsoft.com/office/powerpoint/2010/main">
    <mc:Choice Requires="p14">
      <p:transition spd="slow" p14:dur="2000" advTm="24904">
        <p14:prism isContent="1"/>
      </p:transition>
    </mc:Choice>
    <mc:Fallback xmlns="">
      <p:transition spd="slow" advTm="24904">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09 at 10.08.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09700"/>
            <a:ext cx="9144000" cy="4015901"/>
          </a:xfrm>
          <a:prstGeom prst="rect">
            <a:avLst/>
          </a:prstGeom>
        </p:spPr>
      </p:pic>
    </p:spTree>
    <p:extLst>
      <p:ext uri="{BB962C8B-B14F-4D97-AF65-F5344CB8AC3E}">
        <p14:creationId xmlns:p14="http://schemas.microsoft.com/office/powerpoint/2010/main" val="325463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847" y="3908853"/>
            <a:ext cx="3062070" cy="2727874"/>
          </a:xfrm>
          <a:prstGeom prst="rect">
            <a:avLst/>
          </a:prstGeom>
          <a:ln>
            <a:noFill/>
          </a:ln>
          <a:effectLst>
            <a:outerShdw blurRad="292100" dist="139700" dir="2700000" algn="tl" rotWithShape="0">
              <a:srgbClr val="333333">
                <a:alpha val="65000"/>
              </a:srgbClr>
            </a:outerShdw>
          </a:effectLst>
        </p:spPr>
      </p:pic>
      <p:grpSp>
        <p:nvGrpSpPr>
          <p:cNvPr id="8" name="Group 7"/>
          <p:cNvGrpSpPr/>
          <p:nvPr/>
        </p:nvGrpSpPr>
        <p:grpSpPr>
          <a:xfrm>
            <a:off x="5216577" y="2803161"/>
            <a:ext cx="3784869" cy="3837482"/>
            <a:chOff x="4221838" y="1417638"/>
            <a:chExt cx="4929510" cy="4698349"/>
          </a:xfrm>
        </p:grpSpPr>
        <p:pic>
          <p:nvPicPr>
            <p:cNvPr id="6" name="Picture 5"/>
            <p:cNvPicPr>
              <a:picLocks noChangeAspect="1"/>
            </p:cNvPicPr>
            <p:nvPr/>
          </p:nvPicPr>
          <p:blipFill>
            <a:blip r:embed="rId3"/>
            <a:stretch>
              <a:fillRect/>
            </a:stretch>
          </p:blipFill>
          <p:spPr>
            <a:xfrm>
              <a:off x="4221838" y="1417638"/>
              <a:ext cx="4922162" cy="4024859"/>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4221838" y="2280477"/>
              <a:ext cx="4929510" cy="3835510"/>
            </a:xfrm>
            <a:prstGeom prst="rect">
              <a:avLst/>
            </a:prstGeom>
            <a:ln>
              <a:noFill/>
            </a:ln>
            <a:effectLst>
              <a:outerShdw blurRad="292100" dist="139700" dir="2700000" algn="tl" rotWithShape="0">
                <a:srgbClr val="333333">
                  <a:alpha val="65000"/>
                </a:srgbClr>
              </a:outerShdw>
            </a:effectLst>
          </p:spPr>
        </p:pic>
      </p:gr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42" y="0"/>
            <a:ext cx="3596306" cy="3312826"/>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4734" y="884419"/>
            <a:ext cx="2892009" cy="2803161"/>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6695" y="0"/>
            <a:ext cx="2606588" cy="2623279"/>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3115318" y="3509019"/>
            <a:ext cx="3752685" cy="3877985"/>
          </a:xfrm>
          <a:prstGeom prst="rect">
            <a:avLst/>
          </a:prstGeom>
          <a:solidFill>
            <a:schemeClr val="bg1">
              <a:lumMod val="85000"/>
            </a:schemeClr>
          </a:solidFill>
        </p:spPr>
        <p:txBody>
          <a:bodyPr wrap="square">
            <a:spAutoFit/>
          </a:bodyPr>
          <a:lstStyle/>
          <a:p>
            <a:r>
              <a:rPr lang="en-US" sz="1400" dirty="0" smtClean="0">
                <a:solidFill>
                  <a:srgbClr val="3C3C3C"/>
                </a:solidFill>
                <a:latin typeface="Arial" charset="0"/>
              </a:rPr>
              <a:t>“The </a:t>
            </a:r>
            <a:r>
              <a:rPr lang="en-US" sz="1400" dirty="0">
                <a:solidFill>
                  <a:srgbClr val="3C3C3C"/>
                </a:solidFill>
                <a:latin typeface="Arial" charset="0"/>
              </a:rPr>
              <a:t>bots ran afoul of their Facebook overlords </a:t>
            </a:r>
            <a:r>
              <a:rPr lang="en-US" sz="1400" b="1" dirty="0">
                <a:solidFill>
                  <a:srgbClr val="3C3C3C"/>
                </a:solidFill>
                <a:latin typeface="Arial" charset="0"/>
              </a:rPr>
              <a:t>when they started to make up their own language to do things faster, not unlike the way football players have shorthand names for certain plays instead of taking the time in the huddle to describe where everyone should run</a:t>
            </a:r>
            <a:r>
              <a:rPr lang="en-US" sz="1400" dirty="0">
                <a:solidFill>
                  <a:srgbClr val="3C3C3C"/>
                </a:solidFill>
                <a:latin typeface="Arial" charset="0"/>
              </a:rPr>
              <a:t>. It’s not unusual for bots to make up a lingo that humans can’t comprehend, though it does stir worries that these things might gossip about us behind our back. Facebook altered the code to make the bots stick to plain English. “Our interest was having bots who could talk to people,” one of the researchers explained</a:t>
            </a:r>
            <a:r>
              <a:rPr lang="en-US" sz="1400" dirty="0" smtClean="0">
                <a:solidFill>
                  <a:srgbClr val="3C3C3C"/>
                </a:solidFill>
                <a:latin typeface="Arial" charset="0"/>
              </a:rPr>
              <a:t>.”</a:t>
            </a:r>
            <a:endParaRPr lang="en-US" sz="1400" dirty="0">
              <a:solidFill>
                <a:srgbClr val="3C3C3C"/>
              </a:solidFill>
              <a:latin typeface="Arial" charset="0"/>
            </a:endParaRPr>
          </a:p>
          <a:p>
            <a:r>
              <a:rPr lang="en-US" dirty="0">
                <a:solidFill>
                  <a:srgbClr val="3C3C3C"/>
                </a:solidFill>
                <a:latin typeface="Arial" charset="0"/>
              </a:rPr>
              <a:t/>
            </a:r>
            <a:br>
              <a:rPr lang="en-US" dirty="0">
                <a:solidFill>
                  <a:srgbClr val="3C3C3C"/>
                </a:solidFill>
                <a:latin typeface="Arial" charset="0"/>
              </a:rPr>
            </a:br>
            <a:endParaRPr lang="en-US" b="0" i="0" dirty="0">
              <a:solidFill>
                <a:srgbClr val="3C3C3C"/>
              </a:solidFill>
              <a:effectLst/>
              <a:latin typeface="Arial" charset="0"/>
            </a:endParaRPr>
          </a:p>
        </p:txBody>
      </p:sp>
    </p:spTree>
    <p:extLst>
      <p:ext uri="{BB962C8B-B14F-4D97-AF65-F5344CB8AC3E}">
        <p14:creationId xmlns:p14="http://schemas.microsoft.com/office/powerpoint/2010/main" val="163533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b="1" dirty="0" smtClean="0">
                <a:solidFill>
                  <a:schemeClr val="bg1"/>
                </a:solidFill>
              </a:rPr>
              <a:t>Climate Change</a:t>
            </a:r>
            <a:endParaRPr lang="en-US" b="1" dirty="0">
              <a:solidFill>
                <a:schemeClr val="bg1"/>
              </a:solidFill>
            </a:endParaRPr>
          </a:p>
        </p:txBody>
      </p:sp>
      <p:pic>
        <p:nvPicPr>
          <p:cNvPr id="4" name="Picture 3"/>
          <p:cNvPicPr>
            <a:picLocks noChangeAspect="1"/>
          </p:cNvPicPr>
          <p:nvPr/>
        </p:nvPicPr>
        <p:blipFill>
          <a:blip r:embed="rId2"/>
          <a:stretch>
            <a:fillRect/>
          </a:stretch>
        </p:blipFill>
        <p:spPr>
          <a:xfrm>
            <a:off x="43850" y="1993691"/>
            <a:ext cx="4528150" cy="4219731"/>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stretch>
            <a:fillRect/>
          </a:stretch>
        </p:blipFill>
        <p:spPr>
          <a:xfrm>
            <a:off x="2983041" y="3699956"/>
            <a:ext cx="5591331" cy="2707219"/>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111648" y="2523657"/>
            <a:ext cx="3312824" cy="646331"/>
          </a:xfrm>
          <a:prstGeom prst="rect">
            <a:avLst/>
          </a:prstGeom>
          <a:solidFill>
            <a:srgbClr val="92D050"/>
          </a:solidFill>
        </p:spPr>
        <p:txBody>
          <a:bodyPr wrap="square" rtlCol="0">
            <a:spAutoFit/>
          </a:bodyPr>
          <a:lstStyle/>
          <a:p>
            <a:r>
              <a:rPr lang="en-US" dirty="0" smtClean="0"/>
              <a:t>Three ‘500-year’ storms have hit </a:t>
            </a:r>
            <a:r>
              <a:rPr lang="en-US" smtClean="0"/>
              <a:t>Houston in the last 50 years</a:t>
            </a:r>
            <a:endParaRPr lang="en-US"/>
          </a:p>
        </p:txBody>
      </p:sp>
    </p:spTree>
    <p:extLst>
      <p:ext uri="{BB962C8B-B14F-4D97-AF65-F5344CB8AC3E}">
        <p14:creationId xmlns:p14="http://schemas.microsoft.com/office/powerpoint/2010/main" val="1498995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772" y="632178"/>
            <a:ext cx="3266364" cy="1143000"/>
          </a:xfrm>
        </p:spPr>
        <p:txBody>
          <a:bodyPr>
            <a:normAutofit fontScale="90000"/>
          </a:bodyPr>
          <a:lstStyle/>
          <a:p>
            <a:r>
              <a:rPr lang="en-US" dirty="0" smtClean="0"/>
              <a:t>Virtual Reality (VR)</a:t>
            </a:r>
            <a:endParaRPr lang="en-US" dirty="0"/>
          </a:p>
        </p:txBody>
      </p:sp>
      <p:pic>
        <p:nvPicPr>
          <p:cNvPr id="4" name="Picture 3"/>
          <p:cNvPicPr>
            <a:picLocks noChangeAspect="1"/>
          </p:cNvPicPr>
          <p:nvPr/>
        </p:nvPicPr>
        <p:blipFill>
          <a:blip r:embed="rId2"/>
          <a:stretch>
            <a:fillRect/>
          </a:stretch>
        </p:blipFill>
        <p:spPr>
          <a:xfrm>
            <a:off x="508000" y="2252986"/>
            <a:ext cx="5817127" cy="3881114"/>
          </a:xfrm>
          <a:prstGeom prst="rect">
            <a:avLst/>
          </a:prstGeom>
        </p:spPr>
      </p:pic>
      <p:pic>
        <p:nvPicPr>
          <p:cNvPr id="5" name="Picture 4"/>
          <p:cNvPicPr>
            <a:picLocks noChangeAspect="1"/>
          </p:cNvPicPr>
          <p:nvPr/>
        </p:nvPicPr>
        <p:blipFill>
          <a:blip r:embed="rId3"/>
          <a:stretch>
            <a:fillRect/>
          </a:stretch>
        </p:blipFill>
        <p:spPr>
          <a:xfrm>
            <a:off x="4611301" y="850901"/>
            <a:ext cx="4129631" cy="2317650"/>
          </a:xfrm>
          <a:prstGeom prst="rect">
            <a:avLst/>
          </a:prstGeom>
        </p:spPr>
      </p:pic>
    </p:spTree>
    <p:extLst>
      <p:ext uri="{BB962C8B-B14F-4D97-AF65-F5344CB8AC3E}">
        <p14:creationId xmlns:p14="http://schemas.microsoft.com/office/powerpoint/2010/main" val="1114824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3415129"/>
            <a:ext cx="5852160" cy="3291840"/>
          </a:xfrm>
          <a:prstGeom prst="rect">
            <a:avLst/>
          </a:prstGeom>
        </p:spPr>
      </p:pic>
      <p:pic>
        <p:nvPicPr>
          <p:cNvPr id="7" name="Picture 6"/>
          <p:cNvPicPr>
            <a:picLocks noChangeAspect="1"/>
          </p:cNvPicPr>
          <p:nvPr/>
        </p:nvPicPr>
        <p:blipFill>
          <a:blip r:embed="rId3"/>
          <a:stretch>
            <a:fillRect/>
          </a:stretch>
        </p:blipFill>
        <p:spPr>
          <a:xfrm>
            <a:off x="6136791" y="2629775"/>
            <a:ext cx="2715921" cy="1570708"/>
          </a:xfrm>
          <a:prstGeom prst="rect">
            <a:avLst/>
          </a:prstGeom>
        </p:spPr>
      </p:pic>
      <p:pic>
        <p:nvPicPr>
          <p:cNvPr id="8" name="Picture 7"/>
          <p:cNvPicPr>
            <a:picLocks noChangeAspect="1"/>
          </p:cNvPicPr>
          <p:nvPr/>
        </p:nvPicPr>
        <p:blipFill>
          <a:blip r:embed="rId4"/>
          <a:stretch>
            <a:fillRect/>
          </a:stretch>
        </p:blipFill>
        <p:spPr>
          <a:xfrm>
            <a:off x="6337457" y="4439953"/>
            <a:ext cx="2231672" cy="836877"/>
          </a:xfrm>
          <a:prstGeom prst="rect">
            <a:avLst/>
          </a:prstGeom>
        </p:spPr>
      </p:pic>
      <p:pic>
        <p:nvPicPr>
          <p:cNvPr id="9" name="Picture 8"/>
          <p:cNvPicPr>
            <a:picLocks noChangeAspect="1"/>
          </p:cNvPicPr>
          <p:nvPr/>
        </p:nvPicPr>
        <p:blipFill>
          <a:blip r:embed="rId5"/>
          <a:stretch>
            <a:fillRect/>
          </a:stretch>
        </p:blipFill>
        <p:spPr>
          <a:xfrm>
            <a:off x="0" y="115974"/>
            <a:ext cx="5852160" cy="3299155"/>
          </a:xfrm>
          <a:prstGeom prst="rect">
            <a:avLst/>
          </a:prstGeom>
        </p:spPr>
      </p:pic>
      <p:sp>
        <p:nvSpPr>
          <p:cNvPr id="10" name="Title 1"/>
          <p:cNvSpPr>
            <a:spLocks noGrp="1"/>
          </p:cNvSpPr>
          <p:nvPr>
            <p:ph type="title"/>
          </p:nvPr>
        </p:nvSpPr>
        <p:spPr>
          <a:xfrm>
            <a:off x="5852160" y="1092718"/>
            <a:ext cx="3266364" cy="1143000"/>
          </a:xfrm>
        </p:spPr>
        <p:txBody>
          <a:bodyPr>
            <a:normAutofit fontScale="90000"/>
          </a:bodyPr>
          <a:lstStyle/>
          <a:p>
            <a:r>
              <a:rPr lang="en-US" dirty="0" smtClean="0"/>
              <a:t>Mixed Reality (MR)</a:t>
            </a:r>
            <a:endParaRPr lang="en-US" dirty="0"/>
          </a:p>
        </p:txBody>
      </p:sp>
    </p:spTree>
    <p:extLst>
      <p:ext uri="{BB962C8B-B14F-4D97-AF65-F5344CB8AC3E}">
        <p14:creationId xmlns:p14="http://schemas.microsoft.com/office/powerpoint/2010/main" val="3579161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09 at 9.22.5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871" y="1449294"/>
            <a:ext cx="6025876" cy="4751293"/>
          </a:xfrm>
          <a:prstGeom prst="rect">
            <a:avLst/>
          </a:prstGeom>
        </p:spPr>
      </p:pic>
      <p:sp>
        <p:nvSpPr>
          <p:cNvPr id="5" name="Title 1"/>
          <p:cNvSpPr>
            <a:spLocks noGrp="1"/>
          </p:cNvSpPr>
          <p:nvPr>
            <p:ph type="title"/>
          </p:nvPr>
        </p:nvSpPr>
        <p:spPr>
          <a:xfrm>
            <a:off x="971177" y="196247"/>
            <a:ext cx="7112000" cy="1143000"/>
          </a:xfrm>
        </p:spPr>
        <p:txBody>
          <a:bodyPr>
            <a:normAutofit fontScale="90000"/>
          </a:bodyPr>
          <a:lstStyle/>
          <a:p>
            <a:r>
              <a:rPr lang="en-US" dirty="0" smtClean="0">
                <a:solidFill>
                  <a:srgbClr val="FF0080"/>
                </a:solidFill>
              </a:rPr>
              <a:t>Waking up with Mixed reality</a:t>
            </a:r>
            <a:r>
              <a:rPr lang="is-IS" dirty="0" smtClean="0">
                <a:solidFill>
                  <a:srgbClr val="FF0080"/>
                </a:solidFill>
              </a:rPr>
              <a:t>…</a:t>
            </a:r>
            <a:endParaRPr lang="en-US" dirty="0">
              <a:solidFill>
                <a:srgbClr val="FF0080"/>
              </a:solidFill>
            </a:endParaRPr>
          </a:p>
        </p:txBody>
      </p:sp>
    </p:spTree>
    <p:extLst>
      <p:ext uri="{BB962C8B-B14F-4D97-AF65-F5344CB8AC3E}">
        <p14:creationId xmlns:p14="http://schemas.microsoft.com/office/powerpoint/2010/main" val="188173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375" y="696094"/>
            <a:ext cx="3714771" cy="49382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5198651" y="557995"/>
            <a:ext cx="3212975" cy="1985159"/>
          </a:xfrm>
          <a:prstGeom prst="rect">
            <a:avLst/>
          </a:prstGeom>
          <a:noFill/>
        </p:spPr>
        <p:txBody>
          <a:bodyPr wrap="square" rtlCol="0">
            <a:spAutoFit/>
          </a:bodyPr>
          <a:lstStyle/>
          <a:p>
            <a:pPr algn="ctr" fontAlgn="base" latinLnBrk="0">
              <a:spcBef>
                <a:spcPct val="0"/>
              </a:spcBef>
              <a:spcAft>
                <a:spcPct val="0"/>
              </a:spcAft>
            </a:pPr>
            <a:r>
              <a:rPr lang="en-US" sz="2400" b="1" dirty="0">
                <a:solidFill>
                  <a:srgbClr val="000000"/>
                </a:solidFill>
                <a:latin typeface="Calibri" panose="020F0502020204030204" pitchFamily="34" charset="0"/>
              </a:rPr>
              <a:t>The kind of things that are easy to teach are now easy to automate, digitize or outsource</a:t>
            </a:r>
          </a:p>
          <a:p>
            <a:pPr algn="r" fontAlgn="base" latinLnBrk="0">
              <a:spcBef>
                <a:spcPct val="0"/>
              </a:spcBef>
              <a:spcAft>
                <a:spcPct val="0"/>
              </a:spcAft>
            </a:pPr>
            <a:endParaRPr lang="en-US" sz="1350" dirty="0">
              <a:solidFill>
                <a:srgbClr val="000000"/>
              </a:solidFill>
            </a:endParaRPr>
          </a:p>
          <a:p>
            <a:pPr algn="r" fontAlgn="base" latinLnBrk="0">
              <a:spcBef>
                <a:spcPct val="0"/>
              </a:spcBef>
              <a:spcAft>
                <a:spcPct val="0"/>
              </a:spcAft>
            </a:pPr>
            <a:endParaRPr lang="en-US" sz="1350" dirty="0">
              <a:solidFill>
                <a:srgbClr val="000000"/>
              </a:solidFill>
            </a:endParaRPr>
          </a:p>
        </p:txBody>
      </p:sp>
      <p:graphicFrame>
        <p:nvGraphicFramePr>
          <p:cNvPr id="4" name="Chart 3"/>
          <p:cNvGraphicFramePr>
            <a:graphicFrameLocks/>
          </p:cNvGraphicFramePr>
          <p:nvPr>
            <p:extLst>
              <p:ext uri="{D42A27DB-BD31-4B8C-83A1-F6EECF244321}">
                <p14:modId xmlns:p14="http://schemas.microsoft.com/office/powerpoint/2010/main" val="1435562521"/>
              </p:ext>
            </p:extLst>
          </p:nvPr>
        </p:nvGraphicFramePr>
        <p:xfrm>
          <a:off x="4766984" y="2417028"/>
          <a:ext cx="4182035" cy="3217320"/>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p:cNvSpPr txBox="1"/>
          <p:nvPr/>
        </p:nvSpPr>
        <p:spPr>
          <a:xfrm>
            <a:off x="369890" y="6501775"/>
            <a:ext cx="2560730" cy="369332"/>
          </a:xfrm>
          <a:prstGeom prst="rect">
            <a:avLst/>
          </a:prstGeom>
          <a:noFill/>
        </p:spPr>
        <p:txBody>
          <a:bodyPr wrap="none" rtlCol="0">
            <a:spAutoFit/>
          </a:bodyPr>
          <a:lstStyle/>
          <a:p>
            <a:r>
              <a:rPr lang="en-US" dirty="0" smtClean="0"/>
              <a:t>Source: Schleicher (2016)</a:t>
            </a:r>
            <a:endParaRPr lang="en-US" dirty="0"/>
          </a:p>
        </p:txBody>
      </p:sp>
    </p:spTree>
    <p:custDataLst>
      <p:tags r:id="rId1"/>
    </p:custDataLst>
    <p:extLst>
      <p:ext uri="{BB962C8B-B14F-4D97-AF65-F5344CB8AC3E}">
        <p14:creationId xmlns:p14="http://schemas.microsoft.com/office/powerpoint/2010/main" val="2347771265"/>
      </p:ext>
    </p:extLst>
  </p:cSld>
  <p:clrMapOvr>
    <a:masterClrMapping/>
  </p:clrMapOvr>
  <mc:AlternateContent xmlns:mc="http://schemas.openxmlformats.org/markup-compatibility/2006" xmlns:p14="http://schemas.microsoft.com/office/powerpoint/2010/main">
    <mc:Choice Requires="p14">
      <p:transition spd="slow" p14:dur="1200" advTm="56139">
        <p14:prism/>
      </p:transition>
    </mc:Choice>
    <mc:Fallback xmlns="">
      <p:transition spd="slow" advTm="561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7" dur="3750"/>
                                        <p:tgtEl>
                                          <p:spTgt spid="4">
                                            <p:graphicEl>
                                              <a:chart seriesIdx="2" categoryIdx="-4" bldStep="series"/>
                                            </p:graphicEl>
                                          </p:spTgt>
                                        </p:tgtEl>
                                      </p:cBhvr>
                                    </p:animEffect>
                                  </p:childTnLst>
                                </p:cTn>
                              </p:par>
                            </p:childTnLst>
                          </p:cTn>
                        </p:par>
                        <p:par>
                          <p:cTn id="8" fill="hold">
                            <p:stCondLst>
                              <p:cond delay="3750"/>
                            </p:stCondLst>
                            <p:childTnLst>
                              <p:par>
                                <p:cTn id="9" presetID="22" presetClass="entr" presetSubtype="8" fill="hold" grpId="0" nodeType="afterEffect">
                                  <p:stCondLst>
                                    <p:cond delay="0"/>
                                  </p:stCondLst>
                                  <p:childTnLst>
                                    <p:set>
                                      <p:cBhvr>
                                        <p:cTn id="10"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left)">
                                      <p:cBhvr>
                                        <p:cTn id="11" dur="500"/>
                                        <p:tgtEl>
                                          <p:spTgt spid="4">
                                            <p:graphicEl>
                                              <a:chart seriesIdx="3" categoryIdx="-4" bldStep="series"/>
                                            </p:graphicEl>
                                          </p:spTgt>
                                        </p:tgtEl>
                                      </p:cBhvr>
                                    </p:animEffect>
                                  </p:childTnLst>
                                </p:cTn>
                              </p:par>
                            </p:childTnLst>
                          </p:cTn>
                        </p:par>
                        <p:par>
                          <p:cTn id="12" fill="hold">
                            <p:stCondLst>
                              <p:cond delay="4250"/>
                            </p:stCondLst>
                            <p:childTnLst>
                              <p:par>
                                <p:cTn id="13" presetID="22" presetClass="entr" presetSubtype="8" fill="hold" grpId="0" nodeType="afterEffect">
                                  <p:stCondLst>
                                    <p:cond delay="0"/>
                                  </p:stCondLst>
                                  <p:childTnLst>
                                    <p:set>
                                      <p:cBhvr>
                                        <p:cTn id="14"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wipe(left)">
                                      <p:cBhvr>
                                        <p:cTn id="15" dur="500"/>
                                        <p:tgtEl>
                                          <p:spTgt spid="4">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animBg="0"/>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6-04-20 at 10.40.4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79394"/>
            <a:ext cx="9144000" cy="4725367"/>
          </a:xfrm>
          <a:prstGeom prst="rect">
            <a:avLst/>
          </a:prstGeom>
        </p:spPr>
      </p:pic>
    </p:spTree>
    <p:extLst>
      <p:ext uri="{BB962C8B-B14F-4D97-AF65-F5344CB8AC3E}">
        <p14:creationId xmlns:p14="http://schemas.microsoft.com/office/powerpoint/2010/main" val="2676992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4-20 at 8.46.5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931" y="926354"/>
            <a:ext cx="10448225" cy="5206718"/>
          </a:xfrm>
          <a:prstGeom prst="rect">
            <a:avLst/>
          </a:prstGeom>
        </p:spPr>
      </p:pic>
    </p:spTree>
    <p:extLst>
      <p:ext uri="{BB962C8B-B14F-4D97-AF65-F5344CB8AC3E}">
        <p14:creationId xmlns:p14="http://schemas.microsoft.com/office/powerpoint/2010/main" val="2813687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Screen Shot 2016-04-20 at 12.19.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300"/>
            <a:ext cx="9144000" cy="5603172"/>
          </a:xfrm>
          <a:prstGeom prst="rect">
            <a:avLst/>
          </a:prstGeom>
        </p:spPr>
      </p:pic>
      <p:sp>
        <p:nvSpPr>
          <p:cNvPr id="20" name="Rectangle 19"/>
          <p:cNvSpPr/>
          <p:nvPr/>
        </p:nvSpPr>
        <p:spPr>
          <a:xfrm>
            <a:off x="0" y="6229304"/>
            <a:ext cx="8967626" cy="523220"/>
          </a:xfrm>
          <a:prstGeom prst="rect">
            <a:avLst/>
          </a:prstGeom>
        </p:spPr>
        <p:txBody>
          <a:bodyPr wrap="square">
            <a:spAutoFit/>
          </a:bodyPr>
          <a:lstStyle/>
          <a:p>
            <a:pPr algn="ctr"/>
            <a:r>
              <a:rPr lang="en-US" sz="1400" i="1" dirty="0"/>
              <a:t>Draft White Paper </a:t>
            </a:r>
            <a:r>
              <a:rPr lang="en-US" sz="1400" i="1" dirty="0" smtClean="0"/>
              <a:t>5 - Policy </a:t>
            </a:r>
            <a:r>
              <a:rPr lang="en-US" sz="1400" i="1" dirty="0"/>
              <a:t>frameworks for new assessments</a:t>
            </a:r>
            <a:endParaRPr lang="en-ZA" sz="1400" i="1" dirty="0"/>
          </a:p>
          <a:p>
            <a:pPr algn="ctr"/>
            <a:r>
              <a:rPr lang="en-US" sz="1400" i="1" dirty="0"/>
              <a:t>Linda Darling-Hammond</a:t>
            </a:r>
            <a:r>
              <a:rPr lang="en-ZA" sz="1400" i="1" dirty="0" smtClean="0">
                <a:effectLst/>
              </a:rPr>
              <a:t> 2015</a:t>
            </a:r>
            <a:endParaRPr lang="en-US" sz="1400" i="1" dirty="0"/>
          </a:p>
        </p:txBody>
      </p:sp>
    </p:spTree>
    <p:extLst>
      <p:ext uri="{BB962C8B-B14F-4D97-AF65-F5344CB8AC3E}">
        <p14:creationId xmlns:p14="http://schemas.microsoft.com/office/powerpoint/2010/main" val="6363744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85812" y="1448969"/>
            <a:ext cx="7696187" cy="3579357"/>
          </a:xfrm>
          <a:prstGeom prst="rect">
            <a:avLst/>
          </a:prstGeom>
        </p:spPr>
      </p:pic>
    </p:spTree>
    <p:extLst>
      <p:ext uri="{BB962C8B-B14F-4D97-AF65-F5344CB8AC3E}">
        <p14:creationId xmlns:p14="http://schemas.microsoft.com/office/powerpoint/2010/main" val="3950934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oemotional Competenci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 y="0"/>
            <a:ext cx="8641540" cy="6858000"/>
          </a:xfrm>
          <a:prstGeom prst="rect">
            <a:avLst/>
          </a:prstGeom>
        </p:spPr>
      </p:pic>
    </p:spTree>
    <p:extLst>
      <p:ext uri="{BB962C8B-B14F-4D97-AF65-F5344CB8AC3E}">
        <p14:creationId xmlns:p14="http://schemas.microsoft.com/office/powerpoint/2010/main" val="1597993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oemotional Competenci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0"/>
            <a:ext cx="8875059" cy="6858000"/>
          </a:xfrm>
          <a:prstGeom prst="rect">
            <a:avLst/>
          </a:prstGeom>
        </p:spPr>
      </p:pic>
      <p:sp>
        <p:nvSpPr>
          <p:cNvPr id="5" name="Oval 4"/>
          <p:cNvSpPr/>
          <p:nvPr/>
        </p:nvSpPr>
        <p:spPr>
          <a:xfrm>
            <a:off x="2898588" y="239059"/>
            <a:ext cx="3182471" cy="322729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499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ew team 2014.jpg"/>
          <p:cNvPicPr>
            <a:picLocks noChangeAspect="1"/>
          </p:cNvPicPr>
          <p:nvPr/>
        </p:nvPicPr>
        <p:blipFill rotWithShape="1">
          <a:blip r:embed="rId2">
            <a:extLst>
              <a:ext uri="{28A0092B-C50C-407E-A947-70E740481C1C}">
                <a14:useLocalDpi xmlns:a14="http://schemas.microsoft.com/office/drawing/2010/main" val="0"/>
              </a:ext>
            </a:extLst>
          </a:blip>
          <a:srcRect l="2111" t="11417" r="3222" b="27917"/>
          <a:stretch/>
        </p:blipFill>
        <p:spPr>
          <a:xfrm>
            <a:off x="-49319" y="3646956"/>
            <a:ext cx="7162450" cy="3060014"/>
          </a:xfrm>
          <a:prstGeom prst="rect">
            <a:avLst/>
          </a:prstGeom>
        </p:spPr>
      </p:pic>
      <p:pic>
        <p:nvPicPr>
          <p:cNvPr id="5" name="Picture 4" descr="old team.jpg"/>
          <p:cNvPicPr>
            <a:picLocks noChangeAspect="1"/>
          </p:cNvPicPr>
          <p:nvPr/>
        </p:nvPicPr>
        <p:blipFill rotWithShape="1">
          <a:blip r:embed="rId3">
            <a:extLst>
              <a:ext uri="{28A0092B-C50C-407E-A947-70E740481C1C}">
                <a14:useLocalDpi xmlns:a14="http://schemas.microsoft.com/office/drawing/2010/main" val="0"/>
              </a:ext>
            </a:extLst>
          </a:blip>
          <a:srcRect l="1846" t="19851" r="2111" b="18222"/>
          <a:stretch/>
        </p:blipFill>
        <p:spPr>
          <a:xfrm>
            <a:off x="0" y="221923"/>
            <a:ext cx="7162450" cy="3463606"/>
          </a:xfrm>
          <a:prstGeom prst="rect">
            <a:avLst/>
          </a:prstGeom>
        </p:spPr>
      </p:pic>
      <p:sp>
        <p:nvSpPr>
          <p:cNvPr id="6" name="TextBox 5"/>
          <p:cNvSpPr txBox="1"/>
          <p:nvPr/>
        </p:nvSpPr>
        <p:spPr>
          <a:xfrm>
            <a:off x="7411319" y="1442490"/>
            <a:ext cx="1432604" cy="830997"/>
          </a:xfrm>
          <a:prstGeom prst="rect">
            <a:avLst/>
          </a:prstGeom>
          <a:noFill/>
        </p:spPr>
        <p:txBody>
          <a:bodyPr wrap="none" rtlCol="0">
            <a:spAutoFit/>
          </a:bodyPr>
          <a:lstStyle/>
          <a:p>
            <a:r>
              <a:rPr lang="en-US" sz="4800" b="1" dirty="0" smtClean="0"/>
              <a:t>1882</a:t>
            </a:r>
            <a:endParaRPr lang="en-US" sz="4800" b="1" dirty="0"/>
          </a:p>
        </p:txBody>
      </p:sp>
      <p:sp>
        <p:nvSpPr>
          <p:cNvPr id="7" name="TextBox 6"/>
          <p:cNvSpPr txBox="1"/>
          <p:nvPr/>
        </p:nvSpPr>
        <p:spPr>
          <a:xfrm>
            <a:off x="7411319" y="4661122"/>
            <a:ext cx="1432604" cy="830997"/>
          </a:xfrm>
          <a:prstGeom prst="rect">
            <a:avLst/>
          </a:prstGeom>
          <a:noFill/>
        </p:spPr>
        <p:txBody>
          <a:bodyPr wrap="none" rtlCol="0">
            <a:spAutoFit/>
          </a:bodyPr>
          <a:lstStyle/>
          <a:p>
            <a:r>
              <a:rPr lang="en-US" sz="4800" b="1" dirty="0" smtClean="0"/>
              <a:t>2014</a:t>
            </a:r>
            <a:endParaRPr lang="en-US" sz="4800" b="1" dirty="0"/>
          </a:p>
        </p:txBody>
      </p:sp>
    </p:spTree>
    <p:extLst>
      <p:ext uri="{BB962C8B-B14F-4D97-AF65-F5344CB8AC3E}">
        <p14:creationId xmlns:p14="http://schemas.microsoft.com/office/powerpoint/2010/main" val="3950435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7-03-09 at 1.27.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7503" y="2166522"/>
            <a:ext cx="5310080" cy="2521937"/>
          </a:xfrm>
          <a:prstGeom prst="rect">
            <a:avLst/>
          </a:prstGeom>
        </p:spPr>
      </p:pic>
      <p:pic>
        <p:nvPicPr>
          <p:cNvPr id="4" name="Picture 3" descr="Screen Shot 2017-03-09 at 12.50.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1540" y="4566347"/>
            <a:ext cx="3732795" cy="2291653"/>
          </a:xfrm>
          <a:prstGeom prst="rect">
            <a:avLst/>
          </a:prstGeom>
        </p:spPr>
      </p:pic>
      <p:pic>
        <p:nvPicPr>
          <p:cNvPr id="6" name="Picture 5" descr="Screen Shot 2017-03-09 at 12.44.1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2166523"/>
          </a:xfrm>
          <a:prstGeom prst="rect">
            <a:avLst/>
          </a:prstGeom>
        </p:spPr>
      </p:pic>
      <p:pic>
        <p:nvPicPr>
          <p:cNvPr id="7" name="Picture 6" descr="Screen Shot 2017-03-09 at 12.51.0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166522"/>
            <a:ext cx="4117503" cy="2545937"/>
          </a:xfrm>
          <a:prstGeom prst="rect">
            <a:avLst/>
          </a:prstGeom>
        </p:spPr>
      </p:pic>
      <p:pic>
        <p:nvPicPr>
          <p:cNvPr id="8" name="Picture 7" descr="Screen Shot 2017-03-09 at 1.27.4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7955" y="4566347"/>
            <a:ext cx="3023585" cy="2249109"/>
          </a:xfrm>
          <a:prstGeom prst="rect">
            <a:avLst/>
          </a:prstGeom>
        </p:spPr>
      </p:pic>
      <p:pic>
        <p:nvPicPr>
          <p:cNvPr id="5" name="Picture 4" descr="Screen Shot 2017-03-09 at 12.53.22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4565180"/>
            <a:ext cx="2987955" cy="2242020"/>
          </a:xfrm>
          <a:prstGeom prst="rect">
            <a:avLst/>
          </a:prstGeom>
        </p:spPr>
      </p:pic>
    </p:spTree>
    <p:extLst>
      <p:ext uri="{BB962C8B-B14F-4D97-AF65-F5344CB8AC3E}">
        <p14:creationId xmlns:p14="http://schemas.microsoft.com/office/powerpoint/2010/main" val="29014874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09 at 12.25.56 PM.png"/>
          <p:cNvPicPr>
            <a:picLocks noChangeAspect="1"/>
          </p:cNvPicPr>
          <p:nvPr/>
        </p:nvPicPr>
        <p:blipFill rotWithShape="1">
          <a:blip r:embed="rId2">
            <a:extLst>
              <a:ext uri="{28A0092B-C50C-407E-A947-70E740481C1C}">
                <a14:useLocalDpi xmlns:a14="http://schemas.microsoft.com/office/drawing/2010/main" val="0"/>
              </a:ext>
            </a:extLst>
          </a:blip>
          <a:srcRect t="23825" b="20836"/>
          <a:stretch/>
        </p:blipFill>
        <p:spPr>
          <a:xfrm>
            <a:off x="0" y="345212"/>
            <a:ext cx="9144000" cy="3230195"/>
          </a:xfrm>
          <a:prstGeom prst="rect">
            <a:avLst/>
          </a:prstGeom>
        </p:spPr>
      </p:pic>
      <p:pic>
        <p:nvPicPr>
          <p:cNvPr id="5" name="Picture 4" descr="Screen Shot 2017-03-09 at 12.20.12 PM.png"/>
          <p:cNvPicPr>
            <a:picLocks noChangeAspect="1"/>
          </p:cNvPicPr>
          <p:nvPr/>
        </p:nvPicPr>
        <p:blipFill rotWithShape="1">
          <a:blip r:embed="rId3">
            <a:extLst>
              <a:ext uri="{28A0092B-C50C-407E-A947-70E740481C1C}">
                <a14:useLocalDpi xmlns:a14="http://schemas.microsoft.com/office/drawing/2010/main" val="0"/>
              </a:ext>
            </a:extLst>
          </a:blip>
          <a:srcRect t="14442"/>
          <a:stretch/>
        </p:blipFill>
        <p:spPr>
          <a:xfrm>
            <a:off x="0" y="3575407"/>
            <a:ext cx="9144000" cy="2996573"/>
          </a:xfrm>
          <a:prstGeom prst="rect">
            <a:avLst/>
          </a:prstGeom>
        </p:spPr>
      </p:pic>
      <p:sp>
        <p:nvSpPr>
          <p:cNvPr id="6" name="TextBox 5"/>
          <p:cNvSpPr txBox="1"/>
          <p:nvPr/>
        </p:nvSpPr>
        <p:spPr>
          <a:xfrm>
            <a:off x="7711396" y="5190502"/>
            <a:ext cx="1432604" cy="830997"/>
          </a:xfrm>
          <a:prstGeom prst="rect">
            <a:avLst/>
          </a:prstGeom>
          <a:noFill/>
        </p:spPr>
        <p:txBody>
          <a:bodyPr wrap="none" rtlCol="0">
            <a:spAutoFit/>
          </a:bodyPr>
          <a:lstStyle/>
          <a:p>
            <a:r>
              <a:rPr lang="en-US" sz="4800" b="1" dirty="0" smtClean="0">
                <a:solidFill>
                  <a:schemeClr val="bg1"/>
                </a:solidFill>
              </a:rPr>
              <a:t>2017</a:t>
            </a:r>
            <a:endParaRPr lang="en-US" sz="4800" b="1" dirty="0">
              <a:solidFill>
                <a:schemeClr val="bg1"/>
              </a:solidFill>
            </a:endParaRPr>
          </a:p>
        </p:txBody>
      </p:sp>
      <p:sp>
        <p:nvSpPr>
          <p:cNvPr id="7" name="TextBox 6"/>
          <p:cNvSpPr txBox="1"/>
          <p:nvPr/>
        </p:nvSpPr>
        <p:spPr>
          <a:xfrm>
            <a:off x="7620924" y="2478125"/>
            <a:ext cx="1432604" cy="830997"/>
          </a:xfrm>
          <a:prstGeom prst="rect">
            <a:avLst/>
          </a:prstGeom>
          <a:noFill/>
        </p:spPr>
        <p:txBody>
          <a:bodyPr wrap="none" rtlCol="0">
            <a:spAutoFit/>
          </a:bodyPr>
          <a:lstStyle/>
          <a:p>
            <a:r>
              <a:rPr lang="en-US" sz="4800" b="1" dirty="0" smtClean="0">
                <a:solidFill>
                  <a:srgbClr val="FFFFFF"/>
                </a:solidFill>
              </a:rPr>
              <a:t>2016</a:t>
            </a:r>
            <a:endParaRPr lang="en-US" sz="4800" b="1" dirty="0">
              <a:solidFill>
                <a:srgbClr val="FFFFFF"/>
              </a:solidFill>
            </a:endParaRPr>
          </a:p>
        </p:txBody>
      </p:sp>
    </p:spTree>
    <p:extLst>
      <p:ext uri="{BB962C8B-B14F-4D97-AF65-F5344CB8AC3E}">
        <p14:creationId xmlns:p14="http://schemas.microsoft.com/office/powerpoint/2010/main" val="17442536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8000" y="393700"/>
            <a:ext cx="8128000" cy="6070600"/>
          </a:xfrm>
          <a:prstGeom prst="rect">
            <a:avLst/>
          </a:prstGeom>
        </p:spPr>
      </p:pic>
    </p:spTree>
    <p:extLst>
      <p:ext uri="{BB962C8B-B14F-4D97-AF65-F5344CB8AC3E}">
        <p14:creationId xmlns:p14="http://schemas.microsoft.com/office/powerpoint/2010/main" val="42836095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646479" cy="3066676"/>
          </a:xfrm>
          <a:prstGeom prst="rect">
            <a:avLst/>
          </a:prstGeom>
        </p:spPr>
      </p:pic>
      <p:pic>
        <p:nvPicPr>
          <p:cNvPr id="5" name="Picture 4"/>
          <p:cNvPicPr>
            <a:picLocks noChangeAspect="1"/>
          </p:cNvPicPr>
          <p:nvPr/>
        </p:nvPicPr>
        <p:blipFill>
          <a:blip r:embed="rId3"/>
          <a:stretch>
            <a:fillRect/>
          </a:stretch>
        </p:blipFill>
        <p:spPr>
          <a:xfrm>
            <a:off x="-149412" y="4167668"/>
            <a:ext cx="5692588" cy="2690332"/>
          </a:xfrm>
          <a:prstGeom prst="rect">
            <a:avLst/>
          </a:prstGeom>
        </p:spPr>
      </p:pic>
      <p:pic>
        <p:nvPicPr>
          <p:cNvPr id="6" name="Picture 5"/>
          <p:cNvPicPr>
            <a:picLocks noChangeAspect="1"/>
          </p:cNvPicPr>
          <p:nvPr/>
        </p:nvPicPr>
        <p:blipFill>
          <a:blip r:embed="rId4"/>
          <a:stretch>
            <a:fillRect/>
          </a:stretch>
        </p:blipFill>
        <p:spPr>
          <a:xfrm>
            <a:off x="4462957" y="0"/>
            <a:ext cx="4725866" cy="3066676"/>
          </a:xfrm>
          <a:prstGeom prst="rect">
            <a:avLst/>
          </a:prstGeom>
        </p:spPr>
      </p:pic>
      <p:pic>
        <p:nvPicPr>
          <p:cNvPr id="7" name="Picture 6"/>
          <p:cNvPicPr>
            <a:picLocks noChangeAspect="1"/>
          </p:cNvPicPr>
          <p:nvPr/>
        </p:nvPicPr>
        <p:blipFill>
          <a:blip r:embed="rId5"/>
          <a:stretch>
            <a:fillRect/>
          </a:stretch>
        </p:blipFill>
        <p:spPr>
          <a:xfrm>
            <a:off x="4811060" y="3066676"/>
            <a:ext cx="4332940" cy="2437279"/>
          </a:xfrm>
          <a:prstGeom prst="rect">
            <a:avLst/>
          </a:prstGeom>
        </p:spPr>
      </p:pic>
      <p:sp>
        <p:nvSpPr>
          <p:cNvPr id="2" name="TextBox 1"/>
          <p:cNvSpPr txBox="1"/>
          <p:nvPr/>
        </p:nvSpPr>
        <p:spPr>
          <a:xfrm>
            <a:off x="821765" y="3466353"/>
            <a:ext cx="2677135" cy="523220"/>
          </a:xfrm>
          <a:prstGeom prst="rect">
            <a:avLst/>
          </a:prstGeom>
          <a:noFill/>
        </p:spPr>
        <p:txBody>
          <a:bodyPr wrap="none" rtlCol="0">
            <a:spAutoFit/>
          </a:bodyPr>
          <a:lstStyle/>
          <a:p>
            <a:r>
              <a:rPr lang="en-US" sz="2800" dirty="0" smtClean="0"/>
              <a:t>Design thinking</a:t>
            </a:r>
            <a:r>
              <a:rPr lang="is-IS" sz="2800" dirty="0" smtClean="0"/>
              <a:t>…</a:t>
            </a:r>
            <a:endParaRPr lang="en-US" sz="2800" dirty="0"/>
          </a:p>
        </p:txBody>
      </p:sp>
    </p:spTree>
    <p:extLst>
      <p:ext uri="{BB962C8B-B14F-4D97-AF65-F5344CB8AC3E}">
        <p14:creationId xmlns:p14="http://schemas.microsoft.com/office/powerpoint/2010/main" val="8427872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3" name="Picture 2"/>
          <p:cNvPicPr>
            <a:picLocks noChangeAspect="1"/>
          </p:cNvPicPr>
          <p:nvPr/>
        </p:nvPicPr>
        <p:blipFill>
          <a:blip r:embed="rId2"/>
          <a:stretch>
            <a:fillRect/>
          </a:stretch>
        </p:blipFill>
        <p:spPr>
          <a:xfrm>
            <a:off x="0" y="2600325"/>
            <a:ext cx="9144000" cy="321945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464716" y="508000"/>
            <a:ext cx="4270708" cy="1107996"/>
          </a:xfrm>
          <a:prstGeom prst="rect">
            <a:avLst/>
          </a:prstGeom>
          <a:noFill/>
        </p:spPr>
        <p:txBody>
          <a:bodyPr wrap="none" rtlCol="0">
            <a:spAutoFit/>
          </a:bodyPr>
          <a:lstStyle/>
          <a:p>
            <a:r>
              <a:rPr lang="en-US" sz="6600" dirty="0" smtClean="0"/>
              <a:t>3-D Printing</a:t>
            </a:r>
            <a:endParaRPr lang="en-US" sz="6600" dirty="0"/>
          </a:p>
        </p:txBody>
      </p:sp>
    </p:spTree>
    <p:extLst>
      <p:ext uri="{BB962C8B-B14F-4D97-AF65-F5344CB8AC3E}">
        <p14:creationId xmlns:p14="http://schemas.microsoft.com/office/powerpoint/2010/main" val="31297794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03420" y="2991691"/>
            <a:ext cx="5822206" cy="3866309"/>
          </a:xfrm>
          <a:prstGeom prst="rect">
            <a:avLst/>
          </a:prstGeom>
        </p:spPr>
      </p:pic>
      <p:pic>
        <p:nvPicPr>
          <p:cNvPr id="6" name="Picture 5"/>
          <p:cNvPicPr>
            <a:picLocks noChangeAspect="1"/>
          </p:cNvPicPr>
          <p:nvPr/>
        </p:nvPicPr>
        <p:blipFill>
          <a:blip r:embed="rId3"/>
          <a:stretch>
            <a:fillRect/>
          </a:stretch>
        </p:blipFill>
        <p:spPr>
          <a:xfrm>
            <a:off x="1449293" y="0"/>
            <a:ext cx="5876333" cy="3224306"/>
          </a:xfrm>
          <a:prstGeom prst="rect">
            <a:avLst/>
          </a:prstGeom>
        </p:spPr>
      </p:pic>
      <p:pic>
        <p:nvPicPr>
          <p:cNvPr id="4" name="Picture 3" descr="Screen Shot 2016-09-25 at 6.18.0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426" y="579345"/>
            <a:ext cx="9553719" cy="5379570"/>
          </a:xfrm>
          <a:prstGeom prst="rect">
            <a:avLst/>
          </a:prstGeom>
        </p:spPr>
      </p:pic>
      <p:pic>
        <p:nvPicPr>
          <p:cNvPr id="7" name="Picture 6"/>
          <p:cNvPicPr>
            <a:picLocks noChangeAspect="1"/>
          </p:cNvPicPr>
          <p:nvPr/>
        </p:nvPicPr>
        <p:blipFill>
          <a:blip r:embed="rId5"/>
          <a:stretch>
            <a:fillRect/>
          </a:stretch>
        </p:blipFill>
        <p:spPr>
          <a:xfrm>
            <a:off x="0" y="5874322"/>
            <a:ext cx="2737189" cy="983678"/>
          </a:xfrm>
          <a:prstGeom prst="rect">
            <a:avLst/>
          </a:prstGeom>
        </p:spPr>
      </p:pic>
      <p:sp>
        <p:nvSpPr>
          <p:cNvPr id="8" name="TextBox 7"/>
          <p:cNvSpPr txBox="1"/>
          <p:nvPr/>
        </p:nvSpPr>
        <p:spPr>
          <a:xfrm>
            <a:off x="2737188" y="5874322"/>
            <a:ext cx="6406811" cy="1015663"/>
          </a:xfrm>
          <a:prstGeom prst="rect">
            <a:avLst/>
          </a:prstGeom>
          <a:solidFill>
            <a:schemeClr val="bg1">
              <a:lumMod val="85000"/>
            </a:schemeClr>
          </a:solidFill>
        </p:spPr>
        <p:txBody>
          <a:bodyPr wrap="square" rtlCol="0">
            <a:spAutoFit/>
          </a:bodyPr>
          <a:lstStyle/>
          <a:p>
            <a:pPr algn="ctr"/>
            <a:r>
              <a:rPr lang="en-US" sz="2000" b="1" dirty="0" smtClean="0"/>
              <a:t>Crawford College La Lucia Grade 8’s are helping print a prosthetic hand for </a:t>
            </a:r>
            <a:r>
              <a:rPr lang="en-US" sz="2000" b="1" dirty="0" err="1" smtClean="0"/>
              <a:t>Bongani</a:t>
            </a:r>
            <a:r>
              <a:rPr lang="en-US" sz="2000" b="1" dirty="0" smtClean="0"/>
              <a:t>.   </a:t>
            </a:r>
          </a:p>
          <a:p>
            <a:pPr algn="ctr"/>
            <a:endParaRPr lang="en-US" sz="2000" b="1" dirty="0"/>
          </a:p>
        </p:txBody>
      </p:sp>
    </p:spTree>
    <p:extLst>
      <p:ext uri="{BB962C8B-B14F-4D97-AF65-F5344CB8AC3E}">
        <p14:creationId xmlns:p14="http://schemas.microsoft.com/office/powerpoint/2010/main" val="186646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54000" y="3526118"/>
            <a:ext cx="3526118" cy="3526118"/>
          </a:xfrm>
          <a:prstGeom prst="rect">
            <a:avLst/>
          </a:prstGeom>
        </p:spPr>
      </p:pic>
      <p:pic>
        <p:nvPicPr>
          <p:cNvPr id="4" name="Picture 3"/>
          <p:cNvPicPr>
            <a:picLocks noChangeAspect="1"/>
          </p:cNvPicPr>
          <p:nvPr/>
        </p:nvPicPr>
        <p:blipFill>
          <a:blip r:embed="rId3"/>
          <a:stretch>
            <a:fillRect/>
          </a:stretch>
        </p:blipFill>
        <p:spPr>
          <a:xfrm>
            <a:off x="0" y="0"/>
            <a:ext cx="4011706" cy="3008780"/>
          </a:xfrm>
          <a:prstGeom prst="rect">
            <a:avLst/>
          </a:prstGeom>
        </p:spPr>
      </p:pic>
      <p:pic>
        <p:nvPicPr>
          <p:cNvPr id="7" name="Picture 6"/>
          <p:cNvPicPr>
            <a:picLocks noChangeAspect="1"/>
          </p:cNvPicPr>
          <p:nvPr/>
        </p:nvPicPr>
        <p:blipFill>
          <a:blip r:embed="rId4"/>
          <a:stretch>
            <a:fillRect/>
          </a:stretch>
        </p:blipFill>
        <p:spPr>
          <a:xfrm>
            <a:off x="3971863" y="-24279"/>
            <a:ext cx="5172137" cy="3879103"/>
          </a:xfrm>
          <a:prstGeom prst="rect">
            <a:avLst/>
          </a:prstGeom>
        </p:spPr>
      </p:pic>
      <p:pic>
        <p:nvPicPr>
          <p:cNvPr id="9" name="Picture 8"/>
          <p:cNvPicPr>
            <a:picLocks noChangeAspect="1"/>
          </p:cNvPicPr>
          <p:nvPr/>
        </p:nvPicPr>
        <p:blipFill>
          <a:blip r:embed="rId5"/>
          <a:stretch>
            <a:fillRect/>
          </a:stretch>
        </p:blipFill>
        <p:spPr>
          <a:xfrm>
            <a:off x="4011706" y="3854824"/>
            <a:ext cx="5132294" cy="3397579"/>
          </a:xfrm>
          <a:prstGeom prst="rect">
            <a:avLst/>
          </a:prstGeom>
        </p:spPr>
      </p:pic>
      <p:sp>
        <p:nvSpPr>
          <p:cNvPr id="8" name="TextBox 7"/>
          <p:cNvSpPr txBox="1"/>
          <p:nvPr/>
        </p:nvSpPr>
        <p:spPr>
          <a:xfrm>
            <a:off x="3901403" y="-53597"/>
            <a:ext cx="5242597" cy="7232748"/>
          </a:xfrm>
          <a:prstGeom prst="rect">
            <a:avLst/>
          </a:prstGeom>
          <a:solidFill>
            <a:srgbClr val="D9D9D9"/>
          </a:solidFill>
        </p:spPr>
        <p:txBody>
          <a:bodyPr wrap="square" rtlCol="0">
            <a:spAutoFit/>
          </a:bodyPr>
          <a:lstStyle/>
          <a:p>
            <a:r>
              <a:rPr lang="en-US" sz="3200" b="1" dirty="0" smtClean="0"/>
              <a:t>Examples</a:t>
            </a:r>
            <a:endParaRPr lang="en-US" sz="2400" b="1" dirty="0" smtClean="0"/>
          </a:p>
          <a:p>
            <a:r>
              <a:rPr lang="en-US" sz="2400" dirty="0" smtClean="0"/>
              <a:t>-Inter-grade teaching</a:t>
            </a:r>
          </a:p>
          <a:p>
            <a:r>
              <a:rPr lang="en-US" sz="2400" dirty="0" smtClean="0"/>
              <a:t>-team teaching</a:t>
            </a:r>
          </a:p>
          <a:p>
            <a:r>
              <a:rPr lang="en-US" sz="2400" dirty="0" smtClean="0"/>
              <a:t>-combined-subject teaching</a:t>
            </a:r>
          </a:p>
          <a:p>
            <a:r>
              <a:rPr lang="en-US" sz="2400" dirty="0" smtClean="0"/>
              <a:t>-Explicitly teaching a curriculum of socio-emotional skills like empathy (21C skills)</a:t>
            </a:r>
            <a:endParaRPr lang="en-US" sz="2400" dirty="0"/>
          </a:p>
          <a:p>
            <a:r>
              <a:rPr lang="en-US" sz="2400" dirty="0" smtClean="0"/>
              <a:t>- </a:t>
            </a:r>
            <a:r>
              <a:rPr lang="en-US" sz="2400" dirty="0"/>
              <a:t>‘</a:t>
            </a:r>
            <a:r>
              <a:rPr lang="en-US" sz="2400" dirty="0" err="1"/>
              <a:t>FuckUp</a:t>
            </a:r>
            <a:r>
              <a:rPr lang="en-US" sz="2400" dirty="0"/>
              <a:t> Nights’ – stories of </a:t>
            </a:r>
            <a:r>
              <a:rPr lang="en-US" sz="2400" dirty="0" smtClean="0"/>
              <a:t>failure</a:t>
            </a:r>
          </a:p>
          <a:p>
            <a:r>
              <a:rPr lang="en-US" sz="2400" dirty="0" smtClean="0"/>
              <a:t>-Permanent high-speed </a:t>
            </a:r>
            <a:r>
              <a:rPr lang="en-US" sz="2400" dirty="0" err="1" smtClean="0"/>
              <a:t>wifi</a:t>
            </a:r>
            <a:r>
              <a:rPr lang="en-US" sz="2400" dirty="0" smtClean="0"/>
              <a:t> (</a:t>
            </a:r>
            <a:r>
              <a:rPr lang="en-US" sz="2400" dirty="0" err="1" smtClean="0"/>
              <a:t>obvs</a:t>
            </a:r>
            <a:r>
              <a:rPr lang="en-US" sz="2400" dirty="0" smtClean="0"/>
              <a:t>)</a:t>
            </a:r>
          </a:p>
          <a:p>
            <a:r>
              <a:rPr lang="en-US" sz="2400" dirty="0" smtClean="0"/>
              <a:t>-Drone-building classes</a:t>
            </a:r>
          </a:p>
          <a:p>
            <a:r>
              <a:rPr lang="en-US" sz="2400" dirty="0" smtClean="0"/>
              <a:t>-robotics classes in school time</a:t>
            </a:r>
          </a:p>
          <a:p>
            <a:r>
              <a:rPr lang="en-US" sz="2400" dirty="0" smtClean="0"/>
              <a:t>-</a:t>
            </a:r>
            <a:r>
              <a:rPr lang="en-US" sz="2400" dirty="0" err="1"/>
              <a:t>A</a:t>
            </a:r>
            <a:r>
              <a:rPr lang="en-US" sz="2400" dirty="0" err="1" smtClean="0"/>
              <a:t>rduinos</a:t>
            </a:r>
            <a:endParaRPr lang="en-US" sz="2400" dirty="0" smtClean="0"/>
          </a:p>
          <a:p>
            <a:r>
              <a:rPr lang="en-US" sz="2400" dirty="0" smtClean="0"/>
              <a:t>-Raspberry Pi (costs R500)</a:t>
            </a:r>
          </a:p>
          <a:p>
            <a:r>
              <a:rPr lang="en-US" sz="2400" dirty="0" smtClean="0"/>
              <a:t>-coding classes</a:t>
            </a:r>
          </a:p>
          <a:p>
            <a:r>
              <a:rPr lang="en-US" sz="2400" dirty="0" smtClean="0"/>
              <a:t>-</a:t>
            </a:r>
            <a:r>
              <a:rPr lang="en-US" sz="2400" dirty="0" err="1" smtClean="0"/>
              <a:t>MakerSpace</a:t>
            </a:r>
            <a:r>
              <a:rPr lang="en-US" sz="2400" dirty="0" smtClean="0"/>
              <a:t> labs / </a:t>
            </a:r>
            <a:r>
              <a:rPr lang="en-US" sz="2400" dirty="0" err="1" smtClean="0"/>
              <a:t>FabLabs</a:t>
            </a:r>
            <a:endParaRPr lang="en-US" sz="2400" dirty="0" smtClean="0"/>
          </a:p>
          <a:p>
            <a:r>
              <a:rPr lang="en-US" sz="2400" dirty="0" smtClean="0"/>
              <a:t>-3D-printers</a:t>
            </a:r>
          </a:p>
          <a:p>
            <a:endParaRPr lang="en-US" sz="2400" dirty="0" smtClean="0"/>
          </a:p>
          <a:p>
            <a:endParaRPr lang="en-US" sz="2400" dirty="0"/>
          </a:p>
          <a:p>
            <a:endParaRPr lang="en-US" sz="2400" dirty="0" smtClean="0"/>
          </a:p>
          <a:p>
            <a:endParaRPr lang="en-US" sz="2400" dirty="0"/>
          </a:p>
        </p:txBody>
      </p:sp>
    </p:spTree>
    <p:extLst>
      <p:ext uri="{BB962C8B-B14F-4D97-AF65-F5344CB8AC3E}">
        <p14:creationId xmlns:p14="http://schemas.microsoft.com/office/powerpoint/2010/main" val="379619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kerSpace - School programm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144000" cy="6461615"/>
          </a:xfrm>
          <a:prstGeom prst="rect">
            <a:avLst/>
          </a:prstGeom>
        </p:spPr>
      </p:pic>
    </p:spTree>
    <p:extLst>
      <p:ext uri="{BB962C8B-B14F-4D97-AF65-F5344CB8AC3E}">
        <p14:creationId xmlns:p14="http://schemas.microsoft.com/office/powerpoint/2010/main" val="20495851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63515"/>
            <a:ext cx="8229600" cy="2098622"/>
          </a:xfrm>
          <a:solidFill>
            <a:srgbClr val="FF0080"/>
          </a:solidFill>
          <a:ln>
            <a:solidFill>
              <a:srgbClr val="FF0000"/>
            </a:solidFill>
          </a:ln>
        </p:spPr>
        <p:txBody>
          <a:bodyPr>
            <a:normAutofit/>
          </a:bodyPr>
          <a:lstStyle/>
          <a:p>
            <a:r>
              <a:rPr lang="en-US" sz="5400" dirty="0" smtClean="0">
                <a:solidFill>
                  <a:schemeClr val="bg1"/>
                </a:solidFill>
              </a:rPr>
              <a:t>Expanding our </a:t>
            </a:r>
            <a:br>
              <a:rPr lang="en-US" sz="5400" dirty="0" smtClean="0">
                <a:solidFill>
                  <a:schemeClr val="bg1"/>
                </a:solidFill>
              </a:rPr>
            </a:br>
            <a:r>
              <a:rPr lang="en-US" sz="5400" dirty="0" smtClean="0">
                <a:solidFill>
                  <a:schemeClr val="bg1"/>
                </a:solidFill>
              </a:rPr>
              <a:t>Definition of Success</a:t>
            </a:r>
            <a:endParaRPr lang="en-US" sz="5400" dirty="0">
              <a:solidFill>
                <a:schemeClr val="bg1"/>
              </a:solidFill>
            </a:endParaRPr>
          </a:p>
        </p:txBody>
      </p:sp>
    </p:spTree>
    <p:extLst>
      <p:ext uri="{BB962C8B-B14F-4D97-AF65-F5344CB8AC3E}">
        <p14:creationId xmlns:p14="http://schemas.microsoft.com/office/powerpoint/2010/main" val="16344323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91170772"/>
              </p:ext>
            </p:extLst>
          </p:nvPr>
        </p:nvGraphicFramePr>
        <p:xfrm>
          <a:off x="283882" y="522942"/>
          <a:ext cx="8520954" cy="5886825"/>
        </p:xfrm>
        <a:graphic>
          <a:graphicData uri="http://schemas.openxmlformats.org/drawingml/2006/table">
            <a:tbl>
              <a:tblPr/>
              <a:tblGrid>
                <a:gridCol w="3988836"/>
                <a:gridCol w="4532118"/>
              </a:tblGrid>
              <a:tr h="840975">
                <a:tc>
                  <a:txBody>
                    <a:bodyPr/>
                    <a:lstStyle/>
                    <a:p>
                      <a:pPr algn="ctr" fontAlgn="ctr"/>
                      <a:r>
                        <a:rPr lang="en-US" sz="2800" b="1" i="0" u="none" strike="noStrike" dirty="0">
                          <a:solidFill>
                            <a:srgbClr val="000000"/>
                          </a:solidFill>
                          <a:effectLst/>
                          <a:latin typeface="Calibri"/>
                        </a:rPr>
                        <a:t>Success for Some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0080"/>
                    </a:solidFill>
                  </a:tcPr>
                </a:tc>
                <a:tc>
                  <a:txBody>
                    <a:bodyPr/>
                    <a:lstStyle/>
                    <a:p>
                      <a:pPr algn="ctr" fontAlgn="ctr"/>
                      <a:r>
                        <a:rPr lang="en-US" sz="2800" b="1" i="0" u="none" strike="noStrike" dirty="0">
                          <a:solidFill>
                            <a:srgbClr val="000000"/>
                          </a:solidFill>
                          <a:effectLst/>
                          <a:latin typeface="Calibri"/>
                        </a:rPr>
                        <a:t>Success for Many</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0080"/>
                    </a:solidFill>
                  </a:tcPr>
                </a:tc>
              </a:tr>
              <a:tr h="840975">
                <a:tc>
                  <a:txBody>
                    <a:bodyPr/>
                    <a:lstStyle/>
                    <a:p>
                      <a:pPr algn="ctr" fontAlgn="ctr"/>
                      <a:r>
                        <a:rPr lang="en-US" sz="1800" b="1" i="0" u="none" strike="noStrike">
                          <a:solidFill>
                            <a:srgbClr val="000000"/>
                          </a:solidFill>
                          <a:effectLst/>
                          <a:latin typeface="Calibri"/>
                        </a:rPr>
                        <a:t>Scarce:</a:t>
                      </a:r>
                      <a:r>
                        <a:rPr lang="en-US" sz="1800" b="0" i="0" u="none" strike="noStrike">
                          <a:solidFill>
                            <a:srgbClr val="000000"/>
                          </a:solidFill>
                          <a:effectLst/>
                          <a:latin typeface="Calibri"/>
                        </a:rPr>
                        <a:t> Only some can attain the very limited criteria of success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a:rPr>
                        <a:t>Expansive:</a:t>
                      </a:r>
                      <a:r>
                        <a:rPr lang="en-US" sz="1800" b="0" i="0" u="none" strike="noStrike">
                          <a:solidFill>
                            <a:srgbClr val="000000"/>
                          </a:solidFill>
                          <a:effectLst/>
                          <a:latin typeface="Calibri"/>
                        </a:rPr>
                        <a:t> Many can attain some version of an expansive vision of success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1" i="0" u="none" strike="noStrike" dirty="0">
                          <a:solidFill>
                            <a:srgbClr val="000000"/>
                          </a:solidFill>
                          <a:effectLst/>
                          <a:latin typeface="Calibri"/>
                        </a:rPr>
                        <a:t>Exclusive:</a:t>
                      </a:r>
                      <a:r>
                        <a:rPr lang="en-US" sz="1800" b="0" i="0" u="none" strike="noStrike" dirty="0">
                          <a:solidFill>
                            <a:srgbClr val="000000"/>
                          </a:solidFill>
                          <a:effectLst/>
                          <a:latin typeface="Calibri"/>
                        </a:rPr>
                        <a:t> Typically those with power/privilege benefit most</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Inclusive:</a:t>
                      </a:r>
                      <a:r>
                        <a:rPr lang="en-US" sz="1800" b="0" i="0" u="none" strike="noStrike" dirty="0">
                          <a:solidFill>
                            <a:srgbClr val="000000"/>
                          </a:solidFill>
                          <a:effectLst/>
                          <a:latin typeface="Calibri"/>
                        </a:rPr>
                        <a:t> Many benefit, including those without power/privilege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0" i="0" u="none" strike="noStrike">
                          <a:solidFill>
                            <a:srgbClr val="000000"/>
                          </a:solidFill>
                          <a:effectLst/>
                          <a:latin typeface="Calibri"/>
                        </a:rPr>
                        <a:t>Individual focus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Calibri"/>
                        </a:rPr>
                        <a:t>Team focus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1" i="0" u="none" strike="noStrike">
                          <a:solidFill>
                            <a:srgbClr val="000000"/>
                          </a:solidFill>
                          <a:effectLst/>
                          <a:latin typeface="Calibri"/>
                        </a:rPr>
                        <a:t>Primarily competitive</a:t>
                      </a:r>
                      <a:r>
                        <a:rPr lang="en-US" sz="1800" b="0" i="0" u="none" strike="noStrike">
                          <a:solidFill>
                            <a:srgbClr val="000000"/>
                          </a:solidFill>
                          <a:effectLst/>
                          <a:latin typeface="Calibri"/>
                        </a:rPr>
                        <a:t> - only some can win or attain the scarce resource/goal</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Primarily collaborative</a:t>
                      </a:r>
                      <a:r>
                        <a:rPr lang="en-US" sz="1800" b="0" i="0" u="none" strike="noStrike" dirty="0">
                          <a:solidFill>
                            <a:srgbClr val="000000"/>
                          </a:solidFill>
                          <a:effectLst/>
                          <a:latin typeface="Calibri"/>
                        </a:rPr>
                        <a:t> - 'winning' isn't the aim.</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1" i="0" u="none" strike="noStrike">
                          <a:solidFill>
                            <a:srgbClr val="000000"/>
                          </a:solidFill>
                          <a:effectLst/>
                          <a:latin typeface="Calibri"/>
                        </a:rPr>
                        <a:t>Ego</a:t>
                      </a:r>
                      <a:r>
                        <a:rPr lang="en-US" sz="1800" b="0" i="0" u="none" strike="noStrike">
                          <a:solidFill>
                            <a:srgbClr val="000000"/>
                          </a:solidFill>
                          <a:effectLst/>
                          <a:latin typeface="Calibri"/>
                        </a:rPr>
                        <a:t> and </a:t>
                      </a:r>
                      <a:r>
                        <a:rPr lang="en-US" sz="1800" b="1" i="0" u="none" strike="noStrike">
                          <a:solidFill>
                            <a:srgbClr val="000000"/>
                          </a:solidFill>
                          <a:effectLst/>
                          <a:latin typeface="Calibri"/>
                        </a:rPr>
                        <a:t>fear</a:t>
                      </a:r>
                      <a:r>
                        <a:rPr lang="en-US" sz="1800" b="0" i="0" u="none" strike="noStrike">
                          <a:solidFill>
                            <a:srgbClr val="000000"/>
                          </a:solidFill>
                          <a:effectLst/>
                          <a:latin typeface="Calibri"/>
                        </a:rPr>
                        <a:t> are driving force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Interest, passion </a:t>
                      </a:r>
                      <a:r>
                        <a:rPr lang="en-US" sz="1800" b="0" i="0" u="none" strike="noStrike" dirty="0">
                          <a:solidFill>
                            <a:srgbClr val="000000"/>
                          </a:solidFill>
                          <a:effectLst/>
                          <a:latin typeface="Calibri"/>
                        </a:rPr>
                        <a:t>&amp;</a:t>
                      </a:r>
                      <a:r>
                        <a:rPr lang="en-US" sz="1800" b="1" i="0" u="none" strike="noStrike" dirty="0">
                          <a:solidFill>
                            <a:srgbClr val="000000"/>
                          </a:solidFill>
                          <a:effectLst/>
                          <a:latin typeface="Calibri"/>
                        </a:rPr>
                        <a:t> goals</a:t>
                      </a:r>
                      <a:r>
                        <a:rPr lang="en-US" sz="1800" b="0" i="0" u="none" strike="noStrike" dirty="0">
                          <a:solidFill>
                            <a:srgbClr val="000000"/>
                          </a:solidFill>
                          <a:effectLst/>
                          <a:latin typeface="Calibri"/>
                        </a:rPr>
                        <a:t> are driving forces (flow)</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0" i="0" u="none" strike="noStrike">
                          <a:solidFill>
                            <a:srgbClr val="000000"/>
                          </a:solidFill>
                          <a:effectLst/>
                          <a:latin typeface="Calibri"/>
                        </a:rPr>
                        <a:t>Your success means my failure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Calibri"/>
                        </a:rPr>
                        <a:t>Your success and my success are both attainable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71911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959" y="274638"/>
            <a:ext cx="8229600" cy="472421"/>
          </a:xfrm>
        </p:spPr>
        <p:txBody>
          <a:bodyPr>
            <a:noAutofit/>
          </a:bodyPr>
          <a:lstStyle/>
          <a:p>
            <a:r>
              <a:rPr lang="en-US" sz="3200" b="1" dirty="0" smtClean="0">
                <a:latin typeface="Helvetica"/>
                <a:cs typeface="Helvetica"/>
              </a:rPr>
              <a:t>Toxic </a:t>
            </a:r>
            <a:r>
              <a:rPr lang="en-US" sz="3200" b="1" dirty="0" smtClean="0">
                <a:solidFill>
                  <a:srgbClr val="FF0000"/>
                </a:solidFill>
                <a:latin typeface="Helvetica"/>
                <a:cs typeface="Helvetica"/>
              </a:rPr>
              <a:t>masculinity</a:t>
            </a:r>
            <a:endParaRPr lang="en-US" sz="3200" b="1" dirty="0">
              <a:solidFill>
                <a:srgbClr val="FF0000"/>
              </a:solidFill>
              <a:latin typeface="Helvetica"/>
              <a:cs typeface="Helvetica"/>
            </a:endParaRPr>
          </a:p>
        </p:txBody>
      </p:sp>
      <p:pic>
        <p:nvPicPr>
          <p:cNvPr id="4" name="Picture 3"/>
          <p:cNvPicPr>
            <a:picLocks noChangeAspect="1"/>
          </p:cNvPicPr>
          <p:nvPr/>
        </p:nvPicPr>
        <p:blipFill>
          <a:blip r:embed="rId2"/>
          <a:stretch>
            <a:fillRect/>
          </a:stretch>
        </p:blipFill>
        <p:spPr>
          <a:xfrm>
            <a:off x="3810000" y="1016189"/>
            <a:ext cx="5109882" cy="1893510"/>
          </a:xfrm>
          <a:prstGeom prst="rect">
            <a:avLst/>
          </a:prstGeom>
        </p:spPr>
      </p:pic>
      <p:pic>
        <p:nvPicPr>
          <p:cNvPr id="5" name="Picture 4"/>
          <p:cNvPicPr>
            <a:picLocks noChangeAspect="1"/>
          </p:cNvPicPr>
          <p:nvPr/>
        </p:nvPicPr>
        <p:blipFill>
          <a:blip r:embed="rId3"/>
          <a:stretch>
            <a:fillRect/>
          </a:stretch>
        </p:blipFill>
        <p:spPr>
          <a:xfrm>
            <a:off x="180788" y="1016189"/>
            <a:ext cx="3270624" cy="1932168"/>
          </a:xfrm>
          <a:prstGeom prst="rect">
            <a:avLst/>
          </a:prstGeom>
        </p:spPr>
      </p:pic>
      <p:pic>
        <p:nvPicPr>
          <p:cNvPr id="6" name="Picture 5"/>
          <p:cNvPicPr>
            <a:picLocks noChangeAspect="1"/>
          </p:cNvPicPr>
          <p:nvPr/>
        </p:nvPicPr>
        <p:blipFill>
          <a:blip r:embed="rId4"/>
          <a:stretch>
            <a:fillRect/>
          </a:stretch>
        </p:blipFill>
        <p:spPr>
          <a:xfrm>
            <a:off x="180788" y="2948357"/>
            <a:ext cx="3270624" cy="1831550"/>
          </a:xfrm>
          <a:prstGeom prst="rect">
            <a:avLst/>
          </a:prstGeom>
        </p:spPr>
      </p:pic>
      <p:pic>
        <p:nvPicPr>
          <p:cNvPr id="7" name="Picture 6"/>
          <p:cNvPicPr>
            <a:picLocks noChangeAspect="1"/>
          </p:cNvPicPr>
          <p:nvPr/>
        </p:nvPicPr>
        <p:blipFill rotWithShape="1">
          <a:blip r:embed="rId5"/>
          <a:srcRect r="22226" b="14052"/>
          <a:stretch/>
        </p:blipFill>
        <p:spPr>
          <a:xfrm>
            <a:off x="180788" y="4808520"/>
            <a:ext cx="3270624" cy="1897529"/>
          </a:xfrm>
          <a:prstGeom prst="rect">
            <a:avLst/>
          </a:prstGeom>
        </p:spPr>
      </p:pic>
      <p:pic>
        <p:nvPicPr>
          <p:cNvPr id="8" name="Picture 7"/>
          <p:cNvPicPr>
            <a:picLocks noChangeAspect="1"/>
          </p:cNvPicPr>
          <p:nvPr/>
        </p:nvPicPr>
        <p:blipFill>
          <a:blip r:embed="rId6"/>
          <a:stretch>
            <a:fillRect/>
          </a:stretch>
        </p:blipFill>
        <p:spPr>
          <a:xfrm>
            <a:off x="3810000" y="3301860"/>
            <a:ext cx="5109882" cy="3404189"/>
          </a:xfrm>
          <a:prstGeom prst="rect">
            <a:avLst/>
          </a:prstGeom>
        </p:spPr>
      </p:pic>
    </p:spTree>
    <p:extLst>
      <p:ext uri="{BB962C8B-B14F-4D97-AF65-F5344CB8AC3E}">
        <p14:creationId xmlns:p14="http://schemas.microsoft.com/office/powerpoint/2010/main" val="5463575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01703705"/>
              </p:ext>
            </p:extLst>
          </p:nvPr>
        </p:nvGraphicFramePr>
        <p:xfrm>
          <a:off x="787400" y="260249"/>
          <a:ext cx="7569200" cy="6597751"/>
        </p:xfrm>
        <a:graphic>
          <a:graphicData uri="http://schemas.openxmlformats.org/drawingml/2006/table">
            <a:tbl>
              <a:tblPr/>
              <a:tblGrid>
                <a:gridCol w="3543300"/>
                <a:gridCol w="4025900"/>
              </a:tblGrid>
              <a:tr h="508964">
                <a:tc gridSpan="2">
                  <a:txBody>
                    <a:bodyPr/>
                    <a:lstStyle/>
                    <a:p>
                      <a:pPr algn="ctr" fontAlgn="ctr"/>
                      <a:r>
                        <a:rPr lang="en-US" sz="2800" b="1" i="0" u="none" strike="noStrike" dirty="0">
                          <a:solidFill>
                            <a:schemeClr val="tx1"/>
                          </a:solidFill>
                          <a:effectLst/>
                          <a:latin typeface="Calibri"/>
                        </a:rPr>
                        <a:t>Masculinity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581744">
                <a:tc>
                  <a:txBody>
                    <a:bodyPr/>
                    <a:lstStyle/>
                    <a:p>
                      <a:pPr algn="ctr" fontAlgn="ctr"/>
                      <a:r>
                        <a:rPr lang="en-US" sz="1600" b="0" i="0" u="none" strike="noStrike" dirty="0" smtClean="0">
                          <a:solidFill>
                            <a:srgbClr val="000000"/>
                          </a:solidFill>
                          <a:effectLst/>
                          <a:latin typeface="Calibri"/>
                        </a:rPr>
                        <a:t>Success for Some</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dirty="0" smtClean="0">
                          <a:solidFill>
                            <a:srgbClr val="000000"/>
                          </a:solidFill>
                          <a:effectLst/>
                          <a:latin typeface="Calibri"/>
                        </a:rPr>
                        <a:t>Success for Many</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r>
              <a:tr h="717176">
                <a:tc>
                  <a:txBody>
                    <a:bodyPr/>
                    <a:lstStyle/>
                    <a:p>
                      <a:pPr algn="ctr" fontAlgn="ctr"/>
                      <a:r>
                        <a:rPr lang="en-US" sz="1600" b="0" i="0" u="none" strike="noStrike" dirty="0">
                          <a:solidFill>
                            <a:srgbClr val="000000"/>
                          </a:solidFill>
                          <a:effectLst/>
                          <a:latin typeface="Calibri"/>
                        </a:rPr>
                        <a:t>Only some can attain &amp; perform the narrow criteria of masculinity: physically strong, sporty, well-liked, alpha-male + </a:t>
                      </a:r>
                      <a:r>
                        <a:rPr lang="en-US" sz="1600" b="0" i="0" u="none" strike="noStrike" dirty="0" smtClean="0">
                          <a:solidFill>
                            <a:srgbClr val="000000"/>
                          </a:solidFill>
                          <a:effectLst/>
                          <a:latin typeface="Calibri"/>
                        </a:rPr>
                        <a:t>hierarchy.</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dirty="0" smtClean="0">
                          <a:solidFill>
                            <a:srgbClr val="000000"/>
                          </a:solidFill>
                          <a:effectLst/>
                          <a:latin typeface="Calibri"/>
                        </a:rPr>
                        <a:t>Universally attainable </a:t>
                      </a:r>
                      <a:r>
                        <a:rPr lang="en-US" sz="1600" b="0" i="0" u="none" strike="noStrike" dirty="0">
                          <a:solidFill>
                            <a:srgbClr val="000000"/>
                          </a:solidFill>
                          <a:effectLst/>
                          <a:latin typeface="Calibri"/>
                        </a:rPr>
                        <a:t>values </a:t>
                      </a:r>
                      <a:r>
                        <a:rPr lang="en-US" sz="1600" b="0" i="0" u="none" strike="noStrike" dirty="0" smtClean="0">
                          <a:solidFill>
                            <a:srgbClr val="000000"/>
                          </a:solidFill>
                          <a:effectLst/>
                          <a:latin typeface="Calibri"/>
                        </a:rPr>
                        <a:t>are </a:t>
                      </a:r>
                      <a:r>
                        <a:rPr lang="en-US" sz="1600" b="0" i="0" u="none" strike="noStrike" dirty="0" err="1" smtClean="0">
                          <a:solidFill>
                            <a:srgbClr val="000000"/>
                          </a:solidFill>
                          <a:effectLst/>
                          <a:latin typeface="Calibri"/>
                        </a:rPr>
                        <a:t>emphasised</a:t>
                      </a:r>
                      <a:r>
                        <a:rPr lang="en-US" sz="1600" b="0" i="0" u="none" strike="noStrike" dirty="0" smtClean="0">
                          <a:solidFill>
                            <a:srgbClr val="000000"/>
                          </a:solidFill>
                          <a:effectLst/>
                          <a:latin typeface="Calibri"/>
                        </a:rPr>
                        <a:t> </a:t>
                      </a:r>
                      <a:r>
                        <a:rPr lang="en-US" sz="1600" b="0" i="0" u="none" strike="noStrike" dirty="0">
                          <a:solidFill>
                            <a:srgbClr val="000000"/>
                          </a:solidFill>
                          <a:effectLst/>
                          <a:latin typeface="Calibri"/>
                        </a:rPr>
                        <a:t>(courage, empathy, integrity, leadership, hard-work etc.)</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8273">
                <a:tc>
                  <a:txBody>
                    <a:bodyPr/>
                    <a:lstStyle/>
                    <a:p>
                      <a:pPr algn="ctr" fontAlgn="ctr"/>
                      <a:r>
                        <a:rPr lang="en-US" sz="1600" b="0" i="0" u="none" strike="noStrike">
                          <a:solidFill>
                            <a:srgbClr val="000000"/>
                          </a:solidFill>
                          <a:effectLst/>
                          <a:latin typeface="Calibri"/>
                        </a:rPr>
                        <a:t>Do not be perceived as </a:t>
                      </a:r>
                      <a:r>
                        <a:rPr lang="en-US" sz="1600" b="1" i="0" u="none" strike="noStrike">
                          <a:solidFill>
                            <a:srgbClr val="000000"/>
                          </a:solidFill>
                          <a:effectLst/>
                          <a:latin typeface="Calibri"/>
                        </a:rPr>
                        <a:t>weak</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Do not be perceived as </a:t>
                      </a:r>
                      <a:r>
                        <a:rPr lang="en-US" sz="1600" b="1" i="0" u="none" strike="noStrike">
                          <a:solidFill>
                            <a:srgbClr val="000000"/>
                          </a:solidFill>
                          <a:effectLst/>
                          <a:latin typeface="Calibri"/>
                        </a:rPr>
                        <a:t>inauthentic</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8273">
                <a:tc>
                  <a:txBody>
                    <a:bodyPr/>
                    <a:lstStyle/>
                    <a:p>
                      <a:pPr algn="ctr" fontAlgn="ctr"/>
                      <a:r>
                        <a:rPr lang="en-US" sz="1600" b="1" i="0" u="none" strike="noStrike">
                          <a:solidFill>
                            <a:srgbClr val="000000"/>
                          </a:solidFill>
                          <a:effectLst/>
                          <a:latin typeface="Calibri"/>
                        </a:rPr>
                        <a:t>External </a:t>
                      </a:r>
                      <a:r>
                        <a:rPr lang="en-US" sz="1600" b="0" i="0" u="none" strike="noStrike">
                          <a:solidFill>
                            <a:srgbClr val="000000"/>
                          </a:solidFill>
                          <a:effectLst/>
                          <a:latin typeface="Calibri"/>
                        </a:rPr>
                        <a:t>is emphasised - appearance </a:t>
                      </a:r>
                      <a:endParaRPr lang="en-US" sz="1600" b="1"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Internal</a:t>
                      </a:r>
                      <a:r>
                        <a:rPr lang="en-US" sz="1600" b="0" i="0" u="none" strike="noStrike">
                          <a:solidFill>
                            <a:srgbClr val="000000"/>
                          </a:solidFill>
                          <a:effectLst/>
                          <a:latin typeface="Calibri"/>
                        </a:rPr>
                        <a:t> is emphasised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86581">
                <a:tc>
                  <a:txBody>
                    <a:bodyPr/>
                    <a:lstStyle/>
                    <a:p>
                      <a:pPr algn="ctr" fontAlgn="ctr"/>
                      <a:r>
                        <a:rPr lang="en-US" sz="1600" b="0" i="0" u="none" strike="noStrike">
                          <a:solidFill>
                            <a:srgbClr val="000000"/>
                          </a:solidFill>
                          <a:effectLst/>
                          <a:latin typeface="Calibri"/>
                        </a:rPr>
                        <a:t>Achievement in</a:t>
                      </a:r>
                      <a:r>
                        <a:rPr lang="en-US" sz="1600" b="1" i="0" u="none" strike="noStrike">
                          <a:solidFill>
                            <a:srgbClr val="000000"/>
                          </a:solidFill>
                          <a:effectLst/>
                          <a:latin typeface="Calibri"/>
                        </a:rPr>
                        <a:t> traditional sports </a:t>
                      </a:r>
                      <a:r>
                        <a:rPr lang="en-US" sz="1600" b="0" i="0" u="none" strike="noStrike">
                          <a:solidFill>
                            <a:srgbClr val="000000"/>
                          </a:solidFill>
                          <a:effectLst/>
                          <a:latin typeface="Calibri"/>
                        </a:rPr>
                        <a:t>emphasised: Rugby, cricket, water-polo (strong hierachy of 'acceptable' sports)</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Achievement in </a:t>
                      </a:r>
                      <a:r>
                        <a:rPr lang="en-US" sz="1600" b="1" i="0" u="none" strike="noStrike">
                          <a:solidFill>
                            <a:srgbClr val="000000"/>
                          </a:solidFill>
                          <a:effectLst/>
                          <a:latin typeface="Calibri"/>
                        </a:rPr>
                        <a:t>all areas praised equally</a:t>
                      </a:r>
                      <a:r>
                        <a:rPr lang="en-US" sz="1600" b="0" i="0" u="none" strike="noStrike">
                          <a:solidFill>
                            <a:srgbClr val="000000"/>
                          </a:solidFill>
                          <a:effectLst/>
                          <a:latin typeface="Calibri"/>
                        </a:rPr>
                        <a:t>: drama, music, debating, hockey, art, dance etc.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0" i="0" u="none" strike="noStrike">
                          <a:solidFill>
                            <a:srgbClr val="000000"/>
                          </a:solidFill>
                          <a:effectLst/>
                          <a:latin typeface="Calibri"/>
                        </a:rPr>
                        <a:t>School approval is conditional on </a:t>
                      </a:r>
                      <a:r>
                        <a:rPr lang="en-US" sz="1600" b="1" i="0" u="none" strike="noStrike">
                          <a:solidFill>
                            <a:srgbClr val="000000"/>
                          </a:solidFill>
                          <a:effectLst/>
                          <a:latin typeface="Calibri"/>
                        </a:rPr>
                        <a:t>achievement</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School approval is conditional on </a:t>
                      </a:r>
                      <a:r>
                        <a:rPr lang="en-US" sz="1600" b="1" i="0" u="none" strike="noStrike">
                          <a:solidFill>
                            <a:srgbClr val="000000"/>
                          </a:solidFill>
                          <a:effectLst/>
                          <a:latin typeface="Calibri"/>
                        </a:rPr>
                        <a:t>growth, effort &amp; values</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1" i="0" u="none" strike="noStrike" dirty="0">
                          <a:solidFill>
                            <a:srgbClr val="000000"/>
                          </a:solidFill>
                          <a:effectLst/>
                          <a:latin typeface="Calibri"/>
                        </a:rPr>
                        <a:t>Self-worth</a:t>
                      </a:r>
                      <a:r>
                        <a:rPr lang="en-US" sz="1600" b="0" i="0" u="none" strike="noStrike" dirty="0">
                          <a:solidFill>
                            <a:srgbClr val="000000"/>
                          </a:solidFill>
                          <a:effectLst/>
                          <a:latin typeface="Calibri"/>
                        </a:rPr>
                        <a:t> tied to performance and outcomes</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a:rPr>
                        <a:t>Self-worth</a:t>
                      </a:r>
                      <a:r>
                        <a:rPr lang="en-US" sz="1600" b="0" i="0" u="none" strike="noStrike" dirty="0">
                          <a:solidFill>
                            <a:srgbClr val="000000"/>
                          </a:solidFill>
                          <a:effectLst/>
                          <a:latin typeface="Calibri"/>
                        </a:rPr>
                        <a:t> is innate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1" i="0" u="none" strike="noStrike" dirty="0" smtClean="0">
                          <a:solidFill>
                            <a:srgbClr val="000000"/>
                          </a:solidFill>
                          <a:effectLst/>
                          <a:latin typeface="Calibri"/>
                        </a:rPr>
                        <a:t>Shame</a:t>
                      </a:r>
                      <a:r>
                        <a:rPr lang="en-US" sz="1600" b="0" i="0" u="none" strike="noStrike" dirty="0" smtClean="0">
                          <a:solidFill>
                            <a:srgbClr val="000000"/>
                          </a:solidFill>
                          <a:effectLst/>
                          <a:latin typeface="Calibri"/>
                        </a:rPr>
                        <a:t>: I am something wrong</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1" i="0" u="none" strike="noStrike" dirty="0" smtClean="0">
                          <a:solidFill>
                            <a:srgbClr val="000000"/>
                          </a:solidFill>
                          <a:effectLst/>
                          <a:latin typeface="Calibri"/>
                        </a:rPr>
                        <a:t>Guilt</a:t>
                      </a:r>
                      <a:r>
                        <a:rPr lang="en-US" sz="1600" b="0" i="0" u="none" strike="noStrike" dirty="0" smtClean="0">
                          <a:solidFill>
                            <a:srgbClr val="000000"/>
                          </a:solidFill>
                          <a:effectLst/>
                          <a:latin typeface="Calibri"/>
                        </a:rPr>
                        <a:t>: I did something wrong</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0" i="0" u="none" strike="noStrike" dirty="0">
                          <a:solidFill>
                            <a:srgbClr val="000000"/>
                          </a:solidFill>
                          <a:effectLst/>
                          <a:latin typeface="Calibri"/>
                        </a:rPr>
                        <a:t>Values </a:t>
                      </a:r>
                      <a:r>
                        <a:rPr lang="en-US" sz="1600" b="0" i="0" u="none" strike="noStrike" dirty="0" err="1">
                          <a:solidFill>
                            <a:srgbClr val="000000"/>
                          </a:solidFill>
                          <a:effectLst/>
                          <a:latin typeface="Calibri"/>
                        </a:rPr>
                        <a:t>emphasised</a:t>
                      </a:r>
                      <a:r>
                        <a:rPr lang="en-US" sz="1600" b="0" i="0" u="none" strike="noStrike" dirty="0">
                          <a:solidFill>
                            <a:srgbClr val="000000"/>
                          </a:solidFill>
                          <a:effectLst/>
                          <a:latin typeface="Calibri"/>
                        </a:rPr>
                        <a:t>: leadership, resilience, heroism, </a:t>
                      </a:r>
                      <a:r>
                        <a:rPr lang="en-US" sz="1600" b="0" i="0" u="none" strike="noStrike" dirty="0" smtClean="0">
                          <a:solidFill>
                            <a:srgbClr val="000000"/>
                          </a:solidFill>
                          <a:effectLst/>
                          <a:latin typeface="Calibri"/>
                        </a:rPr>
                        <a:t>toughness, individuality</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Values </a:t>
                      </a:r>
                      <a:r>
                        <a:rPr lang="en-US" sz="1600" b="0" i="0" u="none" strike="noStrike" dirty="0" err="1">
                          <a:solidFill>
                            <a:srgbClr val="000000"/>
                          </a:solidFill>
                          <a:effectLst/>
                          <a:latin typeface="Calibri"/>
                        </a:rPr>
                        <a:t>emphasised</a:t>
                      </a:r>
                      <a:r>
                        <a:rPr lang="en-US" sz="1600" b="0" i="0" u="none" strike="noStrike" dirty="0">
                          <a:solidFill>
                            <a:srgbClr val="000000"/>
                          </a:solidFill>
                          <a:effectLst/>
                          <a:latin typeface="Calibri"/>
                        </a:rPr>
                        <a:t>: empathy, compassion, vulnerability, courage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85149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0824" y="4078942"/>
            <a:ext cx="7112000" cy="2390588"/>
          </a:xfrm>
        </p:spPr>
        <p:txBody>
          <a:bodyPr>
            <a:normAutofit fontScale="55000" lnSpcReduction="20000"/>
          </a:bodyPr>
          <a:lstStyle/>
          <a:p>
            <a:pPr marL="0" indent="0">
              <a:buNone/>
            </a:pPr>
            <a:r>
              <a:rPr lang="en-ZA" dirty="0" smtClean="0"/>
              <a:t>(1) How many of our students can authentically succeed against the vision of success our school casts? </a:t>
            </a:r>
          </a:p>
          <a:p>
            <a:pPr marL="0" indent="0">
              <a:buNone/>
            </a:pPr>
            <a:endParaRPr lang="en-US" dirty="0" smtClean="0"/>
          </a:p>
          <a:p>
            <a:pPr marL="0" indent="0">
              <a:buNone/>
            </a:pPr>
            <a:r>
              <a:rPr lang="en-US" dirty="0" smtClean="0"/>
              <a:t>(2) Can we recast our vision of success away from a narrow, exclusionary and performance-driven one and towards and more generous one that is collaborative and inclusive and that more people can attain?</a:t>
            </a:r>
          </a:p>
          <a:p>
            <a:pPr marL="0" indent="0">
              <a:buNone/>
            </a:pPr>
            <a:endParaRPr lang="en-US" dirty="0"/>
          </a:p>
          <a:p>
            <a:pPr marL="0" indent="0">
              <a:buNone/>
            </a:pPr>
            <a:r>
              <a:rPr lang="en-US" dirty="0" smtClean="0"/>
              <a:t>(3) Isn’t our ultimate goal to ensure the full flourishing of all our </a:t>
            </a:r>
            <a:r>
              <a:rPr lang="en-US" dirty="0" smtClean="0"/>
              <a:t>students, </a:t>
            </a:r>
            <a:r>
              <a:rPr lang="en-US" dirty="0" smtClean="0"/>
              <a:t>irrespective of the form of that flourishing?</a:t>
            </a:r>
            <a:endParaRPr lang="en-ZA" dirty="0"/>
          </a:p>
        </p:txBody>
      </p:sp>
      <p:pic>
        <p:nvPicPr>
          <p:cNvPr id="4" name="Picture 3"/>
          <p:cNvPicPr>
            <a:picLocks noChangeAspect="1"/>
          </p:cNvPicPr>
          <p:nvPr/>
        </p:nvPicPr>
        <p:blipFill>
          <a:blip r:embed="rId2"/>
          <a:stretch>
            <a:fillRect/>
          </a:stretch>
        </p:blipFill>
        <p:spPr>
          <a:xfrm>
            <a:off x="2294966" y="801844"/>
            <a:ext cx="4473387" cy="2982259"/>
          </a:xfrm>
          <a:prstGeom prst="rect">
            <a:avLst/>
          </a:prstGeom>
        </p:spPr>
      </p:pic>
    </p:spTree>
    <p:extLst>
      <p:ext uri="{BB962C8B-B14F-4D97-AF65-F5344CB8AC3E}">
        <p14:creationId xmlns:p14="http://schemas.microsoft.com/office/powerpoint/2010/main" val="28174394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47800"/>
            <a:ext cx="9144000" cy="3946071"/>
          </a:xfrm>
          <a:prstGeom prst="rect">
            <a:avLst/>
          </a:prstGeom>
        </p:spPr>
      </p:pic>
      <p:sp>
        <p:nvSpPr>
          <p:cNvPr id="5" name="TextBox 4"/>
          <p:cNvSpPr txBox="1"/>
          <p:nvPr/>
        </p:nvSpPr>
        <p:spPr>
          <a:xfrm>
            <a:off x="373530" y="3346823"/>
            <a:ext cx="4009869" cy="800219"/>
          </a:xfrm>
          <a:prstGeom prst="rect">
            <a:avLst/>
          </a:prstGeom>
          <a:noFill/>
        </p:spPr>
        <p:txBody>
          <a:bodyPr wrap="none" rtlCol="0">
            <a:spAutoFit/>
          </a:bodyPr>
          <a:lstStyle/>
          <a:p>
            <a:r>
              <a:rPr lang="en-US" sz="2800" b="1" dirty="0" smtClean="0">
                <a:solidFill>
                  <a:schemeClr val="bg1"/>
                </a:solidFill>
              </a:rPr>
              <a:t>Questions &amp; comments?</a:t>
            </a:r>
          </a:p>
          <a:p>
            <a:r>
              <a:rPr lang="en-US" b="1" i="1" dirty="0" smtClean="0">
                <a:solidFill>
                  <a:schemeClr val="bg1"/>
                </a:solidFill>
              </a:rPr>
              <a:t>Presentation available at </a:t>
            </a:r>
            <a:r>
              <a:rPr lang="en-US" b="1" i="1" dirty="0" err="1" smtClean="0">
                <a:solidFill>
                  <a:schemeClr val="bg1"/>
                </a:solidFill>
              </a:rPr>
              <a:t>nicspaull.com</a:t>
            </a:r>
            <a:endParaRPr lang="en-US" b="1" i="1" dirty="0">
              <a:solidFill>
                <a:schemeClr val="bg1"/>
              </a:solidFill>
            </a:endParaRPr>
          </a:p>
        </p:txBody>
      </p:sp>
    </p:spTree>
    <p:extLst>
      <p:ext uri="{BB962C8B-B14F-4D97-AF65-F5344CB8AC3E}">
        <p14:creationId xmlns:p14="http://schemas.microsoft.com/office/powerpoint/2010/main" val="38969700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rgbClr val="FF0080"/>
                </a:solidFill>
              </a:rPr>
              <a:t>Some empirical questions to ask about your school:</a:t>
            </a:r>
            <a:endParaRPr lang="en-US" sz="2800" b="1" dirty="0">
              <a:solidFill>
                <a:srgbClr val="FF0080"/>
              </a:solidFill>
            </a:endParaRPr>
          </a:p>
        </p:txBody>
      </p:sp>
      <p:sp>
        <p:nvSpPr>
          <p:cNvPr id="3" name="Content Placeholder 2"/>
          <p:cNvSpPr>
            <a:spLocks noGrp="1"/>
          </p:cNvSpPr>
          <p:nvPr>
            <p:ph idx="1"/>
          </p:nvPr>
        </p:nvSpPr>
        <p:spPr>
          <a:xfrm>
            <a:off x="0" y="1600200"/>
            <a:ext cx="8934824" cy="5138271"/>
          </a:xfrm>
        </p:spPr>
        <p:txBody>
          <a:bodyPr>
            <a:normAutofit fontScale="55000" lnSpcReduction="20000"/>
          </a:bodyPr>
          <a:lstStyle/>
          <a:p>
            <a:pPr marL="514350" indent="-514350">
              <a:buFont typeface="+mj-lt"/>
              <a:buAutoNum type="arabicPeriod"/>
            </a:pPr>
            <a:r>
              <a:rPr lang="en-ZA" dirty="0"/>
              <a:t>Of your previous 10 </a:t>
            </a:r>
            <a:r>
              <a:rPr lang="en-ZA" b="1" dirty="0"/>
              <a:t>guest speakers </a:t>
            </a:r>
            <a:r>
              <a:rPr lang="en-ZA" dirty="0"/>
              <a:t>how many of them were women? People of color? Gay? </a:t>
            </a:r>
            <a:endParaRPr lang="en-ZA" dirty="0" smtClean="0"/>
          </a:p>
          <a:p>
            <a:pPr marL="514350" indent="-514350">
              <a:buFont typeface="+mj-lt"/>
              <a:buAutoNum type="arabicPeriod"/>
            </a:pPr>
            <a:r>
              <a:rPr lang="en-ZA" dirty="0" smtClean="0"/>
              <a:t>What percentage of your </a:t>
            </a:r>
            <a:r>
              <a:rPr lang="en-ZA" b="1" dirty="0" smtClean="0"/>
              <a:t>staff</a:t>
            </a:r>
            <a:r>
              <a:rPr lang="en-ZA" dirty="0" smtClean="0"/>
              <a:t> are people of colour?</a:t>
            </a:r>
            <a:endParaRPr lang="en-ZA" dirty="0"/>
          </a:p>
          <a:p>
            <a:pPr marL="514350" indent="-514350">
              <a:buFont typeface="+mj-lt"/>
              <a:buAutoNum type="arabicPeriod"/>
            </a:pPr>
            <a:r>
              <a:rPr lang="en-ZA" dirty="0"/>
              <a:t>Of your total discretionary budget what percentage is spent on activities/events/awards on </a:t>
            </a:r>
            <a:r>
              <a:rPr lang="en-ZA" b="1" dirty="0"/>
              <a:t>sports vs arts/culture</a:t>
            </a:r>
            <a:r>
              <a:rPr lang="en-ZA" dirty="0"/>
              <a:t>? </a:t>
            </a:r>
            <a:endParaRPr lang="en-ZA" dirty="0" smtClean="0"/>
          </a:p>
          <a:p>
            <a:pPr marL="514350" indent="-514350">
              <a:buFont typeface="+mj-lt"/>
              <a:buAutoNum type="arabicPeriod"/>
            </a:pPr>
            <a:r>
              <a:rPr lang="en-ZA" dirty="0" smtClean="0"/>
              <a:t>Of </a:t>
            </a:r>
            <a:r>
              <a:rPr lang="en-ZA" dirty="0"/>
              <a:t>the amounts spent on sport what percentage is spent on </a:t>
            </a:r>
            <a:r>
              <a:rPr lang="en-ZA" b="1" dirty="0"/>
              <a:t>rugby and cricket vs other sports like soccer and basketball</a:t>
            </a:r>
            <a:r>
              <a:rPr lang="en-ZA" dirty="0" smtClean="0"/>
              <a:t>?</a:t>
            </a:r>
          </a:p>
          <a:p>
            <a:pPr marL="514350" indent="-514350">
              <a:buFont typeface="+mj-lt"/>
              <a:buAutoNum type="arabicPeriod"/>
            </a:pPr>
            <a:r>
              <a:rPr lang="en-ZA" dirty="0" smtClean="0"/>
              <a:t>Does </a:t>
            </a:r>
            <a:r>
              <a:rPr lang="en-ZA" dirty="0"/>
              <a:t>your school </a:t>
            </a:r>
            <a:r>
              <a:rPr lang="en-ZA" b="1" dirty="0"/>
              <a:t>offer </a:t>
            </a:r>
            <a:r>
              <a:rPr lang="en-ZA" b="1" dirty="0" smtClean="0"/>
              <a:t>full colors</a:t>
            </a:r>
            <a:r>
              <a:rPr lang="en-ZA" b="1" dirty="0"/>
              <a:t>/honors for all arts/cultural activities</a:t>
            </a:r>
            <a:r>
              <a:rPr lang="en-ZA" dirty="0"/>
              <a:t> (dance, debating, theatre etc) if not why not? </a:t>
            </a:r>
            <a:endParaRPr lang="en-ZA" dirty="0" smtClean="0"/>
          </a:p>
          <a:p>
            <a:pPr marL="514350" indent="-514350">
              <a:buFont typeface="+mj-lt"/>
              <a:buAutoNum type="arabicPeriod"/>
            </a:pPr>
            <a:r>
              <a:rPr lang="en-ZA" dirty="0" smtClean="0"/>
              <a:t>While we </a:t>
            </a:r>
            <a:r>
              <a:rPr lang="en-ZA" dirty="0"/>
              <a:t>commemorate white people who </a:t>
            </a:r>
            <a:r>
              <a:rPr lang="en-ZA" dirty="0" smtClean="0"/>
              <a:t>died in battle </a:t>
            </a:r>
            <a:r>
              <a:rPr lang="en-ZA" dirty="0"/>
              <a:t>- their heroism, courage and sacrifice </a:t>
            </a:r>
            <a:r>
              <a:rPr lang="en-ZA" dirty="0" smtClean="0"/>
              <a:t>– </a:t>
            </a:r>
            <a:r>
              <a:rPr lang="en-ZA" b="1" dirty="0" smtClean="0"/>
              <a:t>do we also commemorate black </a:t>
            </a:r>
            <a:r>
              <a:rPr lang="en-ZA" b="1" dirty="0"/>
              <a:t>people who died </a:t>
            </a:r>
            <a:r>
              <a:rPr lang="en-ZA" dirty="0"/>
              <a:t>- their heroism, courage and sacrifice? </a:t>
            </a:r>
            <a:endParaRPr lang="en-ZA" dirty="0" smtClean="0"/>
          </a:p>
          <a:p>
            <a:pPr marL="514350" indent="-514350">
              <a:buFont typeface="+mj-lt"/>
              <a:buAutoNum type="arabicPeriod"/>
            </a:pPr>
            <a:r>
              <a:rPr lang="en-ZA" dirty="0" smtClean="0"/>
              <a:t>Do </a:t>
            </a:r>
            <a:r>
              <a:rPr lang="en-ZA" dirty="0"/>
              <a:t>you have a </a:t>
            </a:r>
            <a:r>
              <a:rPr lang="en-ZA" b="1" dirty="0"/>
              <a:t>diversity policy</a:t>
            </a:r>
            <a:r>
              <a:rPr lang="en-ZA" dirty="0"/>
              <a:t>? </a:t>
            </a:r>
            <a:r>
              <a:rPr lang="en-ZA" dirty="0" smtClean="0"/>
              <a:t>Is it on the website? Is it implemented?</a:t>
            </a:r>
          </a:p>
          <a:p>
            <a:pPr marL="514350" indent="-514350">
              <a:buFont typeface="+mj-lt"/>
              <a:buAutoNum type="arabicPeriod"/>
            </a:pPr>
            <a:r>
              <a:rPr lang="en-ZA" dirty="0" smtClean="0"/>
              <a:t>What </a:t>
            </a:r>
            <a:r>
              <a:rPr lang="en-ZA" dirty="0"/>
              <a:t>is your </a:t>
            </a:r>
            <a:r>
              <a:rPr lang="en-ZA" b="1" dirty="0"/>
              <a:t>policy on gay students</a:t>
            </a:r>
            <a:r>
              <a:rPr lang="en-ZA" dirty="0"/>
              <a:t>? Gay staff? </a:t>
            </a:r>
            <a:r>
              <a:rPr lang="en-ZA" dirty="0" smtClean="0"/>
              <a:t>Is it documented? Are </a:t>
            </a:r>
            <a:r>
              <a:rPr lang="en-ZA" dirty="0"/>
              <a:t>you living in a </a:t>
            </a:r>
            <a:r>
              <a:rPr lang="en-ZA" dirty="0" smtClean="0"/>
              <a:t>don’t-ask-don’t-tell </a:t>
            </a:r>
            <a:r>
              <a:rPr lang="en-ZA" dirty="0"/>
              <a:t>world or one that celebrates diversity</a:t>
            </a:r>
            <a:r>
              <a:rPr lang="en-ZA" dirty="0" smtClean="0"/>
              <a:t>?</a:t>
            </a:r>
          </a:p>
          <a:p>
            <a:pPr marL="514350" indent="-514350">
              <a:buFont typeface="+mj-lt"/>
              <a:buAutoNum type="arabicPeriod"/>
            </a:pPr>
            <a:r>
              <a:rPr lang="en-ZA" dirty="0"/>
              <a:t> </a:t>
            </a:r>
            <a:r>
              <a:rPr lang="en-ZA" dirty="0" smtClean="0"/>
              <a:t>What are the things that you and your staff </a:t>
            </a:r>
            <a:r>
              <a:rPr lang="en-ZA" b="1" dirty="0" smtClean="0"/>
              <a:t>“turn a blind eye” </a:t>
            </a:r>
            <a:r>
              <a:rPr lang="en-ZA" dirty="0" smtClean="0"/>
              <a:t>to? “They’re just being boys” = warning bell. </a:t>
            </a:r>
          </a:p>
          <a:p>
            <a:pPr marL="514350" indent="-514350">
              <a:buFont typeface="+mj-lt"/>
              <a:buAutoNum type="arabicPeriod"/>
            </a:pPr>
            <a:r>
              <a:rPr lang="en-ZA" dirty="0" smtClean="0"/>
              <a:t>What do we currently do that may be offensive or exclusionary to some of our students?</a:t>
            </a:r>
          </a:p>
          <a:p>
            <a:pPr marL="514350" indent="-514350">
              <a:buFont typeface="+mj-lt"/>
              <a:buAutoNum type="arabicPeriod"/>
            </a:pPr>
            <a:r>
              <a:rPr lang="en-ZA" dirty="0" smtClean="0"/>
              <a:t>How many of our </a:t>
            </a:r>
            <a:r>
              <a:rPr lang="en-ZA" b="1" dirty="0" smtClean="0"/>
              <a:t>prefects</a:t>
            </a:r>
            <a:r>
              <a:rPr lang="en-ZA" dirty="0" smtClean="0"/>
              <a:t> do not play in the first team for one of our sports?</a:t>
            </a:r>
          </a:p>
          <a:p>
            <a:endParaRPr lang="en-US" dirty="0"/>
          </a:p>
        </p:txBody>
      </p:sp>
    </p:spTree>
    <p:extLst>
      <p:ext uri="{BB962C8B-B14F-4D97-AF65-F5344CB8AC3E}">
        <p14:creationId xmlns:p14="http://schemas.microsoft.com/office/powerpoint/2010/main" val="3644245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6421"/>
          </a:xfrm>
          <a:solidFill>
            <a:srgbClr val="FFFFFF"/>
          </a:solidFill>
        </p:spPr>
        <p:txBody>
          <a:bodyPr>
            <a:normAutofit fontScale="90000"/>
          </a:bodyPr>
          <a:lstStyle/>
          <a:p>
            <a:r>
              <a:rPr lang="en-US" dirty="0" smtClean="0">
                <a:solidFill>
                  <a:srgbClr val="FF0080"/>
                </a:solidFill>
              </a:rPr>
              <a:t>Resources</a:t>
            </a:r>
            <a:endParaRPr lang="en-US" dirty="0">
              <a:solidFill>
                <a:srgbClr val="FF0080"/>
              </a:solidFill>
            </a:endParaRPr>
          </a:p>
        </p:txBody>
      </p:sp>
      <p:pic>
        <p:nvPicPr>
          <p:cNvPr id="4" name="Picture 3" descr="Screen Shot 2016-04-20 at 8.12.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9913"/>
            <a:ext cx="5412956" cy="3828676"/>
          </a:xfrm>
          <a:prstGeom prst="rect">
            <a:avLst/>
          </a:prstGeom>
        </p:spPr>
      </p:pic>
      <p:sp>
        <p:nvSpPr>
          <p:cNvPr id="5" name="Rectangle 4"/>
          <p:cNvSpPr/>
          <p:nvPr/>
        </p:nvSpPr>
        <p:spPr>
          <a:xfrm>
            <a:off x="0" y="1057819"/>
            <a:ext cx="4403770" cy="369332"/>
          </a:xfrm>
          <a:prstGeom prst="rect">
            <a:avLst/>
          </a:prstGeom>
        </p:spPr>
        <p:txBody>
          <a:bodyPr wrap="none">
            <a:spAutoFit/>
          </a:bodyPr>
          <a:lstStyle/>
          <a:p>
            <a:r>
              <a:rPr lang="en-US" dirty="0" smtClean="0">
                <a:hlinkClick r:id="rId3"/>
              </a:rPr>
              <a:t>https://www.ideo.com/expertise/education/</a:t>
            </a:r>
            <a:r>
              <a:rPr lang="en-US" dirty="0" smtClean="0"/>
              <a:t> </a:t>
            </a:r>
            <a:endParaRPr lang="en-US" dirty="0"/>
          </a:p>
        </p:txBody>
      </p:sp>
      <p:sp>
        <p:nvSpPr>
          <p:cNvPr id="6" name="Rectangle 5"/>
          <p:cNvSpPr/>
          <p:nvPr/>
        </p:nvSpPr>
        <p:spPr>
          <a:xfrm>
            <a:off x="0" y="1375543"/>
            <a:ext cx="2969307" cy="369332"/>
          </a:xfrm>
          <a:prstGeom prst="rect">
            <a:avLst/>
          </a:prstGeom>
        </p:spPr>
        <p:txBody>
          <a:bodyPr wrap="none">
            <a:spAutoFit/>
          </a:bodyPr>
          <a:lstStyle/>
          <a:p>
            <a:r>
              <a:rPr lang="pt-BR" dirty="0" smtClean="0">
                <a:hlinkClick r:id="rId4"/>
              </a:rPr>
              <a:t>https://vimeo.com/40895671</a:t>
            </a:r>
            <a:r>
              <a:rPr lang="pt-BR" dirty="0" smtClean="0"/>
              <a:t> </a:t>
            </a:r>
            <a:endParaRPr lang="en-US" dirty="0"/>
          </a:p>
        </p:txBody>
      </p:sp>
      <p:sp>
        <p:nvSpPr>
          <p:cNvPr id="7" name="Rectangle 6"/>
          <p:cNvSpPr/>
          <p:nvPr/>
        </p:nvSpPr>
        <p:spPr>
          <a:xfrm>
            <a:off x="0" y="1764387"/>
            <a:ext cx="4572000" cy="923330"/>
          </a:xfrm>
          <a:prstGeom prst="rect">
            <a:avLst/>
          </a:prstGeom>
        </p:spPr>
        <p:txBody>
          <a:bodyPr>
            <a:spAutoFit/>
          </a:bodyPr>
          <a:lstStyle/>
          <a:p>
            <a:r>
              <a:rPr lang="en-US" dirty="0" smtClean="0">
                <a:hlinkClick r:id="rId5"/>
              </a:rPr>
              <a:t>http://education.vermont.gov/documents/EDU-WhitePaper-Making_Good_Use-of_New_Assessments.pdf</a:t>
            </a:r>
            <a:r>
              <a:rPr lang="en-US" dirty="0" smtClean="0"/>
              <a:t> </a:t>
            </a:r>
            <a:endParaRPr lang="en-US" dirty="0"/>
          </a:p>
        </p:txBody>
      </p:sp>
      <p:pic>
        <p:nvPicPr>
          <p:cNvPr id="8" name="Picture 7" descr="Screen Shot 2016-04-20 at 12.21.2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6910" y="1242485"/>
            <a:ext cx="3189023" cy="327485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776910" y="4488130"/>
            <a:ext cx="3027162" cy="1477328"/>
          </a:xfrm>
          <a:prstGeom prst="rect">
            <a:avLst/>
          </a:prstGeom>
          <a:noFill/>
        </p:spPr>
        <p:txBody>
          <a:bodyPr wrap="square" rtlCol="0">
            <a:spAutoFit/>
          </a:bodyPr>
          <a:lstStyle/>
          <a:p>
            <a:r>
              <a:rPr lang="en-US" dirty="0" smtClean="0"/>
              <a:t>Michael </a:t>
            </a:r>
            <a:r>
              <a:rPr lang="en-US" dirty="0" err="1" smtClean="0"/>
              <a:t>Fullan</a:t>
            </a:r>
            <a:r>
              <a:rPr lang="en-US" dirty="0" smtClean="0"/>
              <a:t>, Ken Robinson, Linda Darling-Hammond, </a:t>
            </a:r>
            <a:r>
              <a:rPr lang="en-US" dirty="0" err="1" smtClean="0"/>
              <a:t>Alaine</a:t>
            </a:r>
            <a:r>
              <a:rPr lang="en-US" dirty="0" smtClean="0"/>
              <a:t> De </a:t>
            </a:r>
            <a:r>
              <a:rPr lang="en-US" dirty="0" err="1" smtClean="0"/>
              <a:t>Botton</a:t>
            </a:r>
            <a:r>
              <a:rPr lang="en-US" dirty="0" smtClean="0"/>
              <a:t>, Carnegie Mellon University, </a:t>
            </a:r>
            <a:r>
              <a:rPr lang="en-US" dirty="0" err="1" smtClean="0"/>
              <a:t>d.school</a:t>
            </a:r>
            <a:r>
              <a:rPr lang="en-US" dirty="0" smtClean="0"/>
              <a:t> at Stanford</a:t>
            </a:r>
            <a:endParaRPr lang="en-US" dirty="0"/>
          </a:p>
        </p:txBody>
      </p:sp>
      <p:sp>
        <p:nvSpPr>
          <p:cNvPr id="10" name="Rectangle 9"/>
          <p:cNvSpPr/>
          <p:nvPr/>
        </p:nvSpPr>
        <p:spPr>
          <a:xfrm>
            <a:off x="5776910" y="6011575"/>
            <a:ext cx="3367090" cy="738664"/>
          </a:xfrm>
          <a:prstGeom prst="rect">
            <a:avLst/>
          </a:prstGeom>
        </p:spPr>
        <p:txBody>
          <a:bodyPr wrap="square">
            <a:spAutoFit/>
          </a:bodyPr>
          <a:lstStyle/>
          <a:p>
            <a:r>
              <a:rPr lang="en-US" sz="1400" dirty="0" smtClean="0"/>
              <a:t>Released items - </a:t>
            </a:r>
            <a:r>
              <a:rPr lang="en-US" sz="1400" dirty="0" smtClean="0">
                <a:hlinkClick r:id="rId7"/>
              </a:rPr>
              <a:t>https://www.oecd.org/pisa/pisaproducts/PISA2015-Released-FT-Cognitive-Items.pdf</a:t>
            </a:r>
            <a:r>
              <a:rPr lang="en-US" sz="1400" dirty="0" smtClean="0"/>
              <a:t> </a:t>
            </a:r>
            <a:endParaRPr lang="en-US" sz="1400" dirty="0"/>
          </a:p>
        </p:txBody>
      </p:sp>
    </p:spTree>
    <p:extLst>
      <p:ext uri="{BB962C8B-B14F-4D97-AF65-F5344CB8AC3E}">
        <p14:creationId xmlns:p14="http://schemas.microsoft.com/office/powerpoint/2010/main" val="21595962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0774"/>
          </a:xfrm>
        </p:spPr>
        <p:txBody>
          <a:bodyPr/>
          <a:lstStyle/>
          <a:p>
            <a:r>
              <a:rPr lang="en-US" dirty="0" smtClean="0">
                <a:solidFill>
                  <a:srgbClr val="FF0080"/>
                </a:solidFill>
                <a:latin typeface="Helvetica"/>
                <a:cs typeface="Helvetica"/>
              </a:rPr>
              <a:t>Bloom’s Taxonomy: </a:t>
            </a:r>
            <a:r>
              <a:rPr lang="en-US" u="sng" dirty="0" smtClean="0">
                <a:solidFill>
                  <a:srgbClr val="FF0080"/>
                </a:solidFill>
                <a:latin typeface="Helvetica"/>
                <a:cs typeface="Helvetica"/>
              </a:rPr>
              <a:t>Cognitive</a:t>
            </a:r>
            <a:endParaRPr lang="en-US" u="sng" dirty="0">
              <a:solidFill>
                <a:srgbClr val="FF0080"/>
              </a:solidFill>
              <a:latin typeface="Helvetica"/>
              <a:cs typeface="Helvetica"/>
            </a:endParaRPr>
          </a:p>
        </p:txBody>
      </p:sp>
      <p:pic>
        <p:nvPicPr>
          <p:cNvPr id="4" name="Picture 3"/>
          <p:cNvPicPr>
            <a:picLocks noChangeAspect="1"/>
          </p:cNvPicPr>
          <p:nvPr/>
        </p:nvPicPr>
        <p:blipFill>
          <a:blip r:embed="rId2"/>
          <a:stretch>
            <a:fillRect/>
          </a:stretch>
        </p:blipFill>
        <p:spPr>
          <a:xfrm>
            <a:off x="1435452" y="1417638"/>
            <a:ext cx="6871842" cy="5046382"/>
          </a:xfrm>
          <a:prstGeom prst="rect">
            <a:avLst/>
          </a:prstGeom>
        </p:spPr>
      </p:pic>
    </p:spTree>
    <p:extLst>
      <p:ext uri="{BB962C8B-B14F-4D97-AF65-F5344CB8AC3E}">
        <p14:creationId xmlns:p14="http://schemas.microsoft.com/office/powerpoint/2010/main" val="39839162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60298" y="3865567"/>
            <a:ext cx="1789785" cy="369332"/>
          </a:xfrm>
          <a:prstGeom prst="rect">
            <a:avLst/>
          </a:prstGeom>
          <a:noFill/>
        </p:spPr>
        <p:txBody>
          <a:bodyPr wrap="none" rtlCol="0">
            <a:spAutoFit/>
          </a:bodyPr>
          <a:lstStyle/>
          <a:p>
            <a:r>
              <a:rPr lang="en-US" dirty="0" smtClean="0"/>
              <a:t>Don’t be a wimp.</a:t>
            </a:r>
            <a:endParaRPr lang="en-US" dirty="0"/>
          </a:p>
        </p:txBody>
      </p:sp>
      <p:sp>
        <p:nvSpPr>
          <p:cNvPr id="5" name="TextBox 4"/>
          <p:cNvSpPr txBox="1"/>
          <p:nvPr/>
        </p:nvSpPr>
        <p:spPr>
          <a:xfrm>
            <a:off x="211434" y="228884"/>
            <a:ext cx="1785728" cy="369332"/>
          </a:xfrm>
          <a:prstGeom prst="rect">
            <a:avLst/>
          </a:prstGeom>
          <a:noFill/>
        </p:spPr>
        <p:txBody>
          <a:bodyPr wrap="none" rtlCol="0">
            <a:spAutoFit/>
          </a:bodyPr>
          <a:lstStyle/>
          <a:p>
            <a:r>
              <a:rPr lang="en-US" dirty="0" smtClean="0"/>
              <a:t>You’re such a girl</a:t>
            </a:r>
            <a:endParaRPr lang="en-US" dirty="0"/>
          </a:p>
        </p:txBody>
      </p:sp>
      <p:sp>
        <p:nvSpPr>
          <p:cNvPr id="6" name="TextBox 5"/>
          <p:cNvSpPr txBox="1"/>
          <p:nvPr/>
        </p:nvSpPr>
        <p:spPr>
          <a:xfrm>
            <a:off x="1121239" y="4257026"/>
            <a:ext cx="875923" cy="369332"/>
          </a:xfrm>
          <a:prstGeom prst="rect">
            <a:avLst/>
          </a:prstGeom>
          <a:noFill/>
        </p:spPr>
        <p:txBody>
          <a:bodyPr wrap="none" rtlCol="0">
            <a:spAutoFit/>
          </a:bodyPr>
          <a:lstStyle/>
          <a:p>
            <a:r>
              <a:rPr lang="en-US" dirty="0" smtClean="0"/>
              <a:t>Faggot.</a:t>
            </a:r>
            <a:endParaRPr lang="en-US" dirty="0"/>
          </a:p>
        </p:txBody>
      </p:sp>
      <p:sp>
        <p:nvSpPr>
          <p:cNvPr id="7" name="TextBox 6"/>
          <p:cNvSpPr txBox="1"/>
          <p:nvPr/>
        </p:nvSpPr>
        <p:spPr>
          <a:xfrm>
            <a:off x="1164957" y="643608"/>
            <a:ext cx="1336010" cy="369332"/>
          </a:xfrm>
          <a:prstGeom prst="rect">
            <a:avLst/>
          </a:prstGeom>
          <a:noFill/>
        </p:spPr>
        <p:txBody>
          <a:bodyPr wrap="none" rtlCol="0">
            <a:spAutoFit/>
          </a:bodyPr>
          <a:lstStyle/>
          <a:p>
            <a:r>
              <a:rPr lang="en-US" dirty="0" smtClean="0"/>
              <a:t>Grow a pair. </a:t>
            </a:r>
            <a:endParaRPr lang="en-US" dirty="0"/>
          </a:p>
        </p:txBody>
      </p:sp>
      <p:sp>
        <p:nvSpPr>
          <p:cNvPr id="8" name="TextBox 7"/>
          <p:cNvSpPr txBox="1"/>
          <p:nvPr/>
        </p:nvSpPr>
        <p:spPr>
          <a:xfrm>
            <a:off x="503182" y="5609063"/>
            <a:ext cx="2493391" cy="584776"/>
          </a:xfrm>
          <a:prstGeom prst="rect">
            <a:avLst/>
          </a:prstGeom>
          <a:noFill/>
        </p:spPr>
        <p:txBody>
          <a:bodyPr wrap="none" rtlCol="0">
            <a:spAutoFit/>
          </a:bodyPr>
          <a:lstStyle/>
          <a:p>
            <a:r>
              <a:rPr lang="en-US" sz="3200" b="1" dirty="0" smtClean="0"/>
              <a:t>That’s so gay. </a:t>
            </a:r>
            <a:endParaRPr lang="en-US" sz="3200" b="1" dirty="0"/>
          </a:p>
        </p:txBody>
      </p:sp>
      <p:sp>
        <p:nvSpPr>
          <p:cNvPr id="9" name="TextBox 8"/>
          <p:cNvSpPr txBox="1"/>
          <p:nvPr/>
        </p:nvSpPr>
        <p:spPr>
          <a:xfrm>
            <a:off x="809003" y="2195712"/>
            <a:ext cx="2098050" cy="369332"/>
          </a:xfrm>
          <a:prstGeom prst="rect">
            <a:avLst/>
          </a:prstGeom>
          <a:noFill/>
        </p:spPr>
        <p:txBody>
          <a:bodyPr wrap="none" rtlCol="0">
            <a:spAutoFit/>
          </a:bodyPr>
          <a:lstStyle/>
          <a:p>
            <a:r>
              <a:rPr lang="en-US" dirty="0" smtClean="0"/>
              <a:t>You’re such a homo.</a:t>
            </a:r>
            <a:endParaRPr lang="en-US" dirty="0"/>
          </a:p>
        </p:txBody>
      </p:sp>
      <p:sp>
        <p:nvSpPr>
          <p:cNvPr id="10" name="TextBox 9"/>
          <p:cNvSpPr txBox="1"/>
          <p:nvPr/>
        </p:nvSpPr>
        <p:spPr>
          <a:xfrm>
            <a:off x="354777" y="1656086"/>
            <a:ext cx="3006502" cy="369332"/>
          </a:xfrm>
          <a:prstGeom prst="rect">
            <a:avLst/>
          </a:prstGeom>
          <a:noFill/>
        </p:spPr>
        <p:txBody>
          <a:bodyPr wrap="none" rtlCol="0">
            <a:spAutoFit/>
          </a:bodyPr>
          <a:lstStyle/>
          <a:p>
            <a:r>
              <a:rPr lang="en-US" dirty="0" smtClean="0"/>
              <a:t>My sister could throw further.</a:t>
            </a:r>
            <a:endParaRPr lang="en-US" dirty="0"/>
          </a:p>
        </p:txBody>
      </p:sp>
      <p:sp>
        <p:nvSpPr>
          <p:cNvPr id="11" name="TextBox 10"/>
          <p:cNvSpPr txBox="1"/>
          <p:nvPr/>
        </p:nvSpPr>
        <p:spPr>
          <a:xfrm>
            <a:off x="649754" y="3334194"/>
            <a:ext cx="1851213" cy="369332"/>
          </a:xfrm>
          <a:prstGeom prst="rect">
            <a:avLst/>
          </a:prstGeom>
          <a:noFill/>
        </p:spPr>
        <p:txBody>
          <a:bodyPr wrap="none" rtlCol="0">
            <a:spAutoFit/>
          </a:bodyPr>
          <a:lstStyle/>
          <a:p>
            <a:r>
              <a:rPr lang="en-US" dirty="0" smtClean="0"/>
              <a:t>You’re such a </a:t>
            </a:r>
            <a:r>
              <a:rPr lang="en-US" dirty="0" err="1" smtClean="0"/>
              <a:t>naf</a:t>
            </a:r>
            <a:r>
              <a:rPr lang="en-US" dirty="0" smtClean="0"/>
              <a:t>.</a:t>
            </a:r>
            <a:endParaRPr lang="en-US" dirty="0"/>
          </a:p>
        </p:txBody>
      </p:sp>
      <p:sp>
        <p:nvSpPr>
          <p:cNvPr id="12" name="TextBox 11"/>
          <p:cNvSpPr txBox="1"/>
          <p:nvPr/>
        </p:nvSpPr>
        <p:spPr>
          <a:xfrm>
            <a:off x="593984" y="4858836"/>
            <a:ext cx="1561207" cy="369332"/>
          </a:xfrm>
          <a:prstGeom prst="rect">
            <a:avLst/>
          </a:prstGeom>
          <a:noFill/>
        </p:spPr>
        <p:txBody>
          <a:bodyPr wrap="none" rtlCol="0">
            <a:spAutoFit/>
          </a:bodyPr>
          <a:lstStyle/>
          <a:p>
            <a:r>
              <a:rPr lang="en-US" dirty="0" smtClean="0"/>
              <a:t>Don’t be a girl.</a:t>
            </a:r>
            <a:endParaRPr lang="en-US" dirty="0"/>
          </a:p>
        </p:txBody>
      </p:sp>
      <p:sp>
        <p:nvSpPr>
          <p:cNvPr id="13" name="TextBox 12"/>
          <p:cNvSpPr txBox="1"/>
          <p:nvPr/>
        </p:nvSpPr>
        <p:spPr>
          <a:xfrm>
            <a:off x="1271481" y="2807018"/>
            <a:ext cx="966881" cy="369332"/>
          </a:xfrm>
          <a:prstGeom prst="rect">
            <a:avLst/>
          </a:prstGeom>
          <a:noFill/>
        </p:spPr>
        <p:txBody>
          <a:bodyPr wrap="none" rtlCol="0">
            <a:spAutoFit/>
          </a:bodyPr>
          <a:lstStyle/>
          <a:p>
            <a:r>
              <a:rPr lang="en-US" dirty="0" smtClean="0"/>
              <a:t>Man up.</a:t>
            </a:r>
            <a:endParaRPr lang="en-US" dirty="0"/>
          </a:p>
        </p:txBody>
      </p:sp>
      <p:sp>
        <p:nvSpPr>
          <p:cNvPr id="14" name="TextBox 13"/>
          <p:cNvSpPr txBox="1"/>
          <p:nvPr/>
        </p:nvSpPr>
        <p:spPr>
          <a:xfrm>
            <a:off x="630694" y="1136063"/>
            <a:ext cx="2276359" cy="369332"/>
          </a:xfrm>
          <a:prstGeom prst="rect">
            <a:avLst/>
          </a:prstGeom>
          <a:noFill/>
        </p:spPr>
        <p:txBody>
          <a:bodyPr wrap="none" rtlCol="0">
            <a:spAutoFit/>
          </a:bodyPr>
          <a:lstStyle/>
          <a:p>
            <a:r>
              <a:rPr lang="en-US" dirty="0" smtClean="0"/>
              <a:t>Don’t be such a pussy.</a:t>
            </a:r>
            <a:endParaRPr lang="en-US" dirty="0"/>
          </a:p>
        </p:txBody>
      </p:sp>
      <p:pic>
        <p:nvPicPr>
          <p:cNvPr id="15" name="Picture 14"/>
          <p:cNvPicPr>
            <a:picLocks noChangeAspect="1"/>
          </p:cNvPicPr>
          <p:nvPr/>
        </p:nvPicPr>
        <p:blipFill rotWithShape="1">
          <a:blip r:embed="rId2"/>
          <a:srcRect l="10148" r="10048"/>
          <a:stretch/>
        </p:blipFill>
        <p:spPr>
          <a:xfrm>
            <a:off x="3615764" y="0"/>
            <a:ext cx="5528236" cy="6858000"/>
          </a:xfrm>
          <a:prstGeom prst="rect">
            <a:avLst/>
          </a:prstGeom>
        </p:spPr>
      </p:pic>
    </p:spTree>
    <p:extLst>
      <p:ext uri="{BB962C8B-B14F-4D97-AF65-F5344CB8AC3E}">
        <p14:creationId xmlns:p14="http://schemas.microsoft.com/office/powerpoint/2010/main" val="20624439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r>
              <a:rPr lang="en-US" dirty="0" smtClean="0">
                <a:solidFill>
                  <a:srgbClr val="FF0080"/>
                </a:solidFill>
                <a:latin typeface="Helvetica"/>
                <a:cs typeface="Helvetica"/>
              </a:rPr>
              <a:t>Expectations for Learning are Changing</a:t>
            </a:r>
            <a:endParaRPr lang="en-US" dirty="0">
              <a:solidFill>
                <a:srgbClr val="FF0080"/>
              </a:solidFill>
              <a:latin typeface="Helvetica"/>
              <a:cs typeface="Helvetica"/>
            </a:endParaRPr>
          </a:p>
        </p:txBody>
      </p:sp>
      <p:sp>
        <p:nvSpPr>
          <p:cNvPr id="3" name="Content Placeholder 2"/>
          <p:cNvSpPr>
            <a:spLocks noGrp="1"/>
          </p:cNvSpPr>
          <p:nvPr>
            <p:ph idx="1"/>
          </p:nvPr>
        </p:nvSpPr>
        <p:spPr>
          <a:xfrm>
            <a:off x="457200" y="1600200"/>
            <a:ext cx="4906682" cy="4525963"/>
          </a:xfrm>
        </p:spPr>
        <p:txBody>
          <a:bodyPr>
            <a:normAutofit fontScale="62500" lnSpcReduction="20000"/>
          </a:bodyPr>
          <a:lstStyle/>
          <a:p>
            <a:pPr marL="0" indent="0">
              <a:buNone/>
            </a:pPr>
            <a:r>
              <a:rPr lang="en-US" dirty="0" smtClean="0"/>
              <a:t>The new context means new expectations. </a:t>
            </a:r>
          </a:p>
          <a:p>
            <a:endParaRPr lang="en-US" dirty="0" smtClean="0"/>
          </a:p>
          <a:p>
            <a:r>
              <a:rPr lang="en-US" dirty="0" smtClean="0"/>
              <a:t>Ability to communicate</a:t>
            </a:r>
          </a:p>
          <a:p>
            <a:r>
              <a:rPr lang="en-US" dirty="0" smtClean="0"/>
              <a:t>Adaptability to change</a:t>
            </a:r>
          </a:p>
          <a:p>
            <a:r>
              <a:rPr lang="en-US" dirty="0" smtClean="0"/>
              <a:t>Ability to work in teams</a:t>
            </a:r>
          </a:p>
          <a:p>
            <a:r>
              <a:rPr lang="en-US" dirty="0" smtClean="0"/>
              <a:t>Preparedness to solve problems</a:t>
            </a:r>
          </a:p>
          <a:p>
            <a:r>
              <a:rPr lang="en-US" dirty="0" smtClean="0"/>
              <a:t>Ability to </a:t>
            </a:r>
            <a:r>
              <a:rPr lang="en-US" dirty="0" err="1" smtClean="0"/>
              <a:t>analyse</a:t>
            </a:r>
            <a:r>
              <a:rPr lang="en-US" dirty="0" smtClean="0"/>
              <a:t> and </a:t>
            </a:r>
            <a:r>
              <a:rPr lang="en-US" dirty="0" err="1" smtClean="0"/>
              <a:t>conceptualise</a:t>
            </a:r>
            <a:endParaRPr lang="en-US" dirty="0" smtClean="0"/>
          </a:p>
          <a:p>
            <a:r>
              <a:rPr lang="en-US" dirty="0" smtClean="0"/>
              <a:t>Ability to reflect on &amp; improve performance</a:t>
            </a:r>
          </a:p>
          <a:p>
            <a:r>
              <a:rPr lang="en-US" dirty="0" smtClean="0"/>
              <a:t>Ability to manage oneself</a:t>
            </a:r>
          </a:p>
          <a:p>
            <a:r>
              <a:rPr lang="en-US" dirty="0" smtClean="0"/>
              <a:t>Ability to create, innovate and </a:t>
            </a:r>
            <a:r>
              <a:rPr lang="en-US" dirty="0" err="1" smtClean="0"/>
              <a:t>criticise</a:t>
            </a:r>
            <a:r>
              <a:rPr lang="en-US" dirty="0" smtClean="0"/>
              <a:t> </a:t>
            </a:r>
          </a:p>
          <a:p>
            <a:r>
              <a:rPr lang="en-US" dirty="0" smtClean="0"/>
              <a:t>Ability to engage in learning new things at all times</a:t>
            </a:r>
          </a:p>
          <a:p>
            <a:r>
              <a:rPr lang="en-US" dirty="0" smtClean="0"/>
              <a:t>Ability to cross specialist borders</a:t>
            </a:r>
            <a:endParaRPr lang="en-US" dirty="0"/>
          </a:p>
        </p:txBody>
      </p:sp>
      <p:sp>
        <p:nvSpPr>
          <p:cNvPr id="4" name="Rectangle 3"/>
          <p:cNvSpPr/>
          <p:nvPr/>
        </p:nvSpPr>
        <p:spPr>
          <a:xfrm>
            <a:off x="248024" y="6239622"/>
            <a:ext cx="8621060" cy="369332"/>
          </a:xfrm>
          <a:prstGeom prst="rect">
            <a:avLst/>
          </a:prstGeom>
          <a:solidFill>
            <a:srgbClr val="D9D9D9"/>
          </a:solidFill>
        </p:spPr>
        <p:txBody>
          <a:bodyPr wrap="square">
            <a:spAutoFit/>
          </a:bodyPr>
          <a:lstStyle/>
          <a:p>
            <a:r>
              <a:rPr lang="en-US" dirty="0" smtClean="0"/>
              <a:t>Chris </a:t>
            </a:r>
            <a:r>
              <a:rPr lang="en-US" dirty="0" err="1" smtClean="0"/>
              <a:t>Wardlaw</a:t>
            </a:r>
            <a:r>
              <a:rPr lang="en-US" dirty="0" smtClean="0"/>
              <a:t>, "Mathematics in Hong Kong/China – Improving on Being First in PISA"</a:t>
            </a:r>
            <a:endParaRPr lang="en-US" dirty="0"/>
          </a:p>
        </p:txBody>
      </p:sp>
      <p:pic>
        <p:nvPicPr>
          <p:cNvPr id="5" name="Content Placeholder 5"/>
          <p:cNvPicPr>
            <a:picLocks noChangeAspect="1"/>
          </p:cNvPicPr>
          <p:nvPr/>
        </p:nvPicPr>
        <p:blipFill>
          <a:blip r:embed="rId2"/>
          <a:srcRect t="6616" b="6616"/>
          <a:stretch>
            <a:fillRect/>
          </a:stretch>
        </p:blipFill>
        <p:spPr>
          <a:xfrm>
            <a:off x="5647681" y="1980211"/>
            <a:ext cx="3388171" cy="3699609"/>
          </a:xfrm>
          <a:prstGeom prst="rect">
            <a:avLst/>
          </a:prstGeom>
        </p:spPr>
      </p:pic>
    </p:spTree>
    <p:extLst>
      <p:ext uri="{BB962C8B-B14F-4D97-AF65-F5344CB8AC3E}">
        <p14:creationId xmlns:p14="http://schemas.microsoft.com/office/powerpoint/2010/main" val="28716251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736923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0" y="2151529"/>
            <a:ext cx="2232212" cy="1806109"/>
          </a:xfrm>
          <a:solidFill>
            <a:schemeClr val="bg1">
              <a:lumMod val="85000"/>
            </a:schemeClr>
          </a:solidFill>
        </p:spPr>
        <p:txBody>
          <a:bodyPr>
            <a:normAutofit fontScale="90000"/>
          </a:bodyPr>
          <a:lstStyle/>
          <a:p>
            <a:r>
              <a:rPr lang="en-US" dirty="0" smtClean="0"/>
              <a:t>IEB NSC Physics P1 2015</a:t>
            </a:r>
            <a:endParaRPr lang="en-US" dirty="0"/>
          </a:p>
        </p:txBody>
      </p:sp>
      <p:pic>
        <p:nvPicPr>
          <p:cNvPr id="5" name="Picture 4" descr="Screen Shot 2016-04-20 at 8.27.3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182" y="0"/>
            <a:ext cx="6868070" cy="6858000"/>
          </a:xfrm>
          <a:prstGeom prst="rect">
            <a:avLst/>
          </a:prstGeom>
        </p:spPr>
      </p:pic>
    </p:spTree>
    <p:extLst>
      <p:ext uri="{BB962C8B-B14F-4D97-AF65-F5344CB8AC3E}">
        <p14:creationId xmlns:p14="http://schemas.microsoft.com/office/powerpoint/2010/main" val="5551667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6-04-20 at 8.35.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900" y="0"/>
            <a:ext cx="7166919" cy="6858000"/>
          </a:xfrm>
          <a:prstGeom prst="rect">
            <a:avLst/>
          </a:prstGeom>
        </p:spPr>
      </p:pic>
    </p:spTree>
    <p:extLst>
      <p:ext uri="{BB962C8B-B14F-4D97-AF65-F5344CB8AC3E}">
        <p14:creationId xmlns:p14="http://schemas.microsoft.com/office/powerpoint/2010/main" val="820592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fontScale="90000"/>
          </a:bodyPr>
          <a:lstStyle/>
          <a:p>
            <a:r>
              <a:rPr lang="en-US" dirty="0" smtClean="0"/>
              <a:t>Expectations for Learning are Changing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The new context means new expectations. Most studies include: </a:t>
            </a:r>
          </a:p>
          <a:p>
            <a:r>
              <a:rPr lang="en-US" dirty="0" smtClean="0"/>
              <a:t>Ability to communicate</a:t>
            </a:r>
          </a:p>
          <a:p>
            <a:r>
              <a:rPr lang="en-US" dirty="0" smtClean="0"/>
              <a:t>Adaptability to change</a:t>
            </a:r>
          </a:p>
          <a:p>
            <a:r>
              <a:rPr lang="en-US" dirty="0" smtClean="0"/>
              <a:t>Ability to work in teams</a:t>
            </a:r>
          </a:p>
          <a:p>
            <a:r>
              <a:rPr lang="en-US" dirty="0" smtClean="0"/>
              <a:t>Preparedness to solve problems</a:t>
            </a:r>
          </a:p>
          <a:p>
            <a:r>
              <a:rPr lang="en-US" dirty="0" smtClean="0"/>
              <a:t>Ability to </a:t>
            </a:r>
            <a:r>
              <a:rPr lang="en-US" dirty="0" err="1" smtClean="0"/>
              <a:t>analyse</a:t>
            </a:r>
            <a:r>
              <a:rPr lang="en-US" dirty="0" smtClean="0"/>
              <a:t> and </a:t>
            </a:r>
            <a:r>
              <a:rPr lang="en-US" dirty="0" err="1" smtClean="0"/>
              <a:t>conceptualise</a:t>
            </a:r>
            <a:endParaRPr lang="en-US" dirty="0" smtClean="0"/>
          </a:p>
          <a:p>
            <a:r>
              <a:rPr lang="en-US" dirty="0" smtClean="0"/>
              <a:t>Ability to reflect on and improve performance</a:t>
            </a:r>
          </a:p>
          <a:p>
            <a:r>
              <a:rPr lang="en-US" dirty="0" smtClean="0"/>
              <a:t>Ability to manage oneself</a:t>
            </a:r>
          </a:p>
          <a:p>
            <a:r>
              <a:rPr lang="en-US" dirty="0" smtClean="0"/>
              <a:t>Ability to create, innovate and </a:t>
            </a:r>
            <a:r>
              <a:rPr lang="en-US" dirty="0" err="1" smtClean="0"/>
              <a:t>criticise</a:t>
            </a:r>
            <a:r>
              <a:rPr lang="en-US" dirty="0" smtClean="0"/>
              <a:t> </a:t>
            </a:r>
          </a:p>
          <a:p>
            <a:r>
              <a:rPr lang="en-US" dirty="0" smtClean="0"/>
              <a:t>Ability to engage in learning new things at all times</a:t>
            </a:r>
          </a:p>
          <a:p>
            <a:r>
              <a:rPr lang="en-US" dirty="0" smtClean="0"/>
              <a:t>Ability to cross specialist borders</a:t>
            </a:r>
            <a:endParaRPr lang="en-US" dirty="0"/>
          </a:p>
        </p:txBody>
      </p:sp>
      <p:sp>
        <p:nvSpPr>
          <p:cNvPr id="4" name="Rectangle 3"/>
          <p:cNvSpPr/>
          <p:nvPr/>
        </p:nvSpPr>
        <p:spPr>
          <a:xfrm>
            <a:off x="457200" y="6424288"/>
            <a:ext cx="8621060" cy="369332"/>
          </a:xfrm>
          <a:prstGeom prst="rect">
            <a:avLst/>
          </a:prstGeom>
          <a:solidFill>
            <a:srgbClr val="D9D9D9"/>
          </a:solidFill>
        </p:spPr>
        <p:txBody>
          <a:bodyPr wrap="square">
            <a:spAutoFit/>
          </a:bodyPr>
          <a:lstStyle/>
          <a:p>
            <a:r>
              <a:rPr lang="en-US" dirty="0" smtClean="0"/>
              <a:t>Chris </a:t>
            </a:r>
            <a:r>
              <a:rPr lang="en-US" dirty="0" err="1" smtClean="0"/>
              <a:t>Wardlaw</a:t>
            </a:r>
            <a:r>
              <a:rPr lang="en-US" dirty="0" smtClean="0"/>
              <a:t>, "Mathematics in Hong Kong/China – Improving on Being First in PISA"</a:t>
            </a:r>
            <a:endParaRPr lang="en-US" dirty="0"/>
          </a:p>
        </p:txBody>
      </p:sp>
    </p:spTree>
    <p:extLst>
      <p:ext uri="{BB962C8B-B14F-4D97-AF65-F5344CB8AC3E}">
        <p14:creationId xmlns:p14="http://schemas.microsoft.com/office/powerpoint/2010/main" val="12015441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530"/>
            <a:ext cx="8229600" cy="6738470"/>
          </a:xfrm>
        </p:spPr>
        <p:txBody>
          <a:bodyPr>
            <a:normAutofit fontScale="32500" lnSpcReduction="20000"/>
          </a:bodyPr>
          <a:lstStyle/>
          <a:p>
            <a:pPr marL="0" indent="0">
              <a:buNone/>
            </a:pPr>
            <a:r>
              <a:rPr lang="en-US" sz="6200" b="1" dirty="0" smtClean="0">
                <a:solidFill>
                  <a:srgbClr val="FF0000"/>
                </a:solidFill>
              </a:rPr>
              <a:t>Queensland Australia </a:t>
            </a:r>
            <a:r>
              <a:rPr lang="en-US" sz="6200" b="1" u="sng" dirty="0" smtClean="0">
                <a:solidFill>
                  <a:srgbClr val="FF0000"/>
                </a:solidFill>
              </a:rPr>
              <a:t>Gr9 </a:t>
            </a:r>
            <a:r>
              <a:rPr lang="en-US" sz="6200" b="1" u="sng" dirty="0" err="1" smtClean="0">
                <a:solidFill>
                  <a:srgbClr val="FF0000"/>
                </a:solidFill>
              </a:rPr>
              <a:t>Maths</a:t>
            </a:r>
            <a:r>
              <a:rPr lang="en-US" sz="6200" b="1" u="sng" dirty="0" smtClean="0">
                <a:solidFill>
                  <a:srgbClr val="FF0000"/>
                </a:solidFill>
              </a:rPr>
              <a:t>  </a:t>
            </a:r>
            <a:r>
              <a:rPr lang="en-US" sz="6200" b="1" dirty="0" smtClean="0">
                <a:solidFill>
                  <a:srgbClr val="FF0000"/>
                </a:solidFill>
              </a:rPr>
              <a:t>- Instruction </a:t>
            </a:r>
            <a:r>
              <a:rPr lang="en-US" sz="6200" b="1" dirty="0">
                <a:solidFill>
                  <a:srgbClr val="FF0000"/>
                </a:solidFill>
              </a:rPr>
              <a:t>to Students</a:t>
            </a:r>
            <a:r>
              <a:rPr lang="en-US" sz="6200" b="1" dirty="0" smtClean="0">
                <a:solidFill>
                  <a:srgbClr val="FF0000"/>
                </a:solidFill>
              </a:rPr>
              <a:t>:</a:t>
            </a:r>
          </a:p>
          <a:p>
            <a:pPr marL="0" indent="0">
              <a:buNone/>
            </a:pPr>
            <a:r>
              <a:rPr lang="en-US" sz="5000" b="1" dirty="0" smtClean="0">
                <a:solidFill>
                  <a:srgbClr val="FF0000"/>
                </a:solidFill>
              </a:rPr>
              <a:t>Your </a:t>
            </a:r>
            <a:r>
              <a:rPr lang="en-US" sz="5000" b="1" dirty="0">
                <a:solidFill>
                  <a:srgbClr val="FF0000"/>
                </a:solidFill>
              </a:rPr>
              <a:t>task is to design a space to store enough stackable chairs to seat all the staff and students in your school.</a:t>
            </a:r>
            <a:endParaRPr lang="en-ZA" sz="5000" dirty="0">
              <a:solidFill>
                <a:srgbClr val="FF0000"/>
              </a:solidFill>
            </a:endParaRPr>
          </a:p>
          <a:p>
            <a:r>
              <a:rPr lang="en-US" sz="4300" b="1" dirty="0"/>
              <a:t>You will:</a:t>
            </a:r>
            <a:endParaRPr lang="en-ZA" sz="4300" dirty="0"/>
          </a:p>
          <a:p>
            <a:pPr lvl="0"/>
            <a:r>
              <a:rPr lang="en-US" sz="4300" dirty="0"/>
              <a:t>follow a series of steps to help you design a suitable space</a:t>
            </a:r>
            <a:endParaRPr lang="en-ZA" sz="4300" dirty="0"/>
          </a:p>
          <a:p>
            <a:pPr lvl="0"/>
            <a:r>
              <a:rPr lang="en-US" sz="4300" dirty="0"/>
              <a:t>use a research journal to record your ideas and rough working</a:t>
            </a:r>
            <a:endParaRPr lang="en-ZA" sz="4300" dirty="0"/>
          </a:p>
          <a:p>
            <a:pPr lvl="0"/>
            <a:r>
              <a:rPr lang="en-US" sz="4300" dirty="0"/>
              <a:t>write a report on the process and solutions.</a:t>
            </a:r>
            <a:endParaRPr lang="en-ZA" sz="4300" dirty="0"/>
          </a:p>
          <a:p>
            <a:pPr marL="0" indent="0">
              <a:buNone/>
            </a:pPr>
            <a:r>
              <a:rPr lang="en-US" sz="4300" b="1" i="1" dirty="0"/>
              <a:t>Questions</a:t>
            </a:r>
            <a:endParaRPr lang="en-ZA" sz="4300" dirty="0"/>
          </a:p>
          <a:p>
            <a:r>
              <a:rPr lang="en-US" sz="4300" dirty="0"/>
              <a:t>1.	Develop mathematical models for each dimension of a stack of chairs, where the number of chairs is unknown.</a:t>
            </a:r>
            <a:endParaRPr lang="en-ZA" sz="4300" dirty="0"/>
          </a:p>
          <a:p>
            <a:r>
              <a:rPr lang="en-US" sz="4300" dirty="0"/>
              <a:t>2.	To help you think about the practicalities of storing chairs, use your mathematical models to find:</a:t>
            </a:r>
            <a:endParaRPr lang="en-ZA" sz="4300" dirty="0"/>
          </a:p>
          <a:p>
            <a:r>
              <a:rPr lang="en-US" sz="4300" dirty="0"/>
              <a:t>a.	the greatest number of chairs in one stack that can fit into a storage area with a 4 m high ceiling</a:t>
            </a:r>
            <a:endParaRPr lang="en-ZA" sz="4300" dirty="0"/>
          </a:p>
          <a:p>
            <a:r>
              <a:rPr lang="en-US" sz="4300" dirty="0"/>
              <a:t>b.	the number of stacks that fit across a 3.2 m wide area if there are 10 chairs in each stack</a:t>
            </a:r>
            <a:endParaRPr lang="en-ZA" sz="4300" dirty="0"/>
          </a:p>
          <a:p>
            <a:r>
              <a:rPr lang="en-US" sz="4300" dirty="0"/>
              <a:t>c.	the height of a stack, if all the chairs for the school are put into one stack.</a:t>
            </a:r>
            <a:endParaRPr lang="en-ZA" sz="4300" dirty="0"/>
          </a:p>
          <a:p>
            <a:r>
              <a:rPr lang="en-US" sz="4300" dirty="0"/>
              <a:t>3.	Use the understanding of the practicalities of storing chairs you developed in Question 2 to find a practical storage area for the chairs. </a:t>
            </a:r>
            <a:endParaRPr lang="en-ZA" sz="4300" dirty="0"/>
          </a:p>
          <a:p>
            <a:r>
              <a:rPr lang="en-US" sz="4300" dirty="0"/>
              <a:t>To answer these questions, work through the steps set out on the following pages. As you work, record everything you do in your research journal.</a:t>
            </a:r>
            <a:endParaRPr lang="en-ZA" sz="4300" dirty="0"/>
          </a:p>
          <a:p>
            <a:pPr marL="0" indent="0">
              <a:buNone/>
            </a:pPr>
            <a:r>
              <a:rPr lang="en-US" sz="4300" b="1" i="1" dirty="0"/>
              <a:t>Using a research journal</a:t>
            </a:r>
            <a:endParaRPr lang="en-ZA" sz="4300" dirty="0"/>
          </a:p>
          <a:p>
            <a:r>
              <a:rPr lang="en-US" sz="4300" dirty="0"/>
              <a:t>A research journal is a record of what you and your group do. Your research journal should include:</a:t>
            </a:r>
            <a:endParaRPr lang="en-ZA" sz="4300" dirty="0"/>
          </a:p>
          <a:p>
            <a:r>
              <a:rPr lang="en-US" sz="4300" dirty="0"/>
              <a:t>what you and your group do in each class </a:t>
            </a:r>
            <a:r>
              <a:rPr lang="en-US" sz="4300" dirty="0" smtClean="0"/>
              <a:t>session</a:t>
            </a:r>
            <a:r>
              <a:rPr lang="en-ZA" sz="4300" dirty="0" smtClean="0"/>
              <a:t>, </a:t>
            </a:r>
            <a:r>
              <a:rPr lang="en-US" sz="4300" dirty="0" smtClean="0"/>
              <a:t>ideas</a:t>
            </a:r>
            <a:r>
              <a:rPr lang="en-ZA" sz="4300" dirty="0" smtClean="0"/>
              <a:t>, </a:t>
            </a:r>
            <a:r>
              <a:rPr lang="en-US" sz="4300" dirty="0" smtClean="0"/>
              <a:t>questions</a:t>
            </a:r>
            <a:r>
              <a:rPr lang="en-ZA" sz="4300" dirty="0" smtClean="0"/>
              <a:t>, </a:t>
            </a:r>
            <a:r>
              <a:rPr lang="en-US" sz="4300" dirty="0" smtClean="0"/>
              <a:t>plans</a:t>
            </a:r>
            <a:r>
              <a:rPr lang="en-ZA" sz="4300" dirty="0" smtClean="0"/>
              <a:t>, </a:t>
            </a:r>
            <a:r>
              <a:rPr lang="en-US" sz="4300" dirty="0" smtClean="0"/>
              <a:t>difficulties faced</a:t>
            </a:r>
            <a:r>
              <a:rPr lang="en-ZA" sz="4300" dirty="0" smtClean="0"/>
              <a:t>, </a:t>
            </a:r>
            <a:r>
              <a:rPr lang="en-US" sz="4300" dirty="0" smtClean="0"/>
              <a:t>how </a:t>
            </a:r>
            <a:r>
              <a:rPr lang="en-US" sz="4300" dirty="0"/>
              <a:t>difficulties are </a:t>
            </a:r>
            <a:r>
              <a:rPr lang="en-US" sz="4300" dirty="0" smtClean="0"/>
              <a:t>managed</a:t>
            </a:r>
            <a:r>
              <a:rPr lang="en-ZA" sz="4300" dirty="0" smtClean="0"/>
              <a:t>, </a:t>
            </a:r>
            <a:r>
              <a:rPr lang="en-US" sz="4300" dirty="0" smtClean="0"/>
              <a:t>data collected</a:t>
            </a:r>
            <a:r>
              <a:rPr lang="en-ZA" sz="4300" dirty="0" smtClean="0"/>
              <a:t>, </a:t>
            </a:r>
            <a:r>
              <a:rPr lang="en-US" sz="4300" dirty="0" smtClean="0"/>
              <a:t>calculations</a:t>
            </a:r>
            <a:r>
              <a:rPr lang="en-ZA" sz="4300" dirty="0" smtClean="0"/>
              <a:t>, </a:t>
            </a:r>
            <a:r>
              <a:rPr lang="en-US" sz="4300" dirty="0" smtClean="0"/>
              <a:t>mathematical language</a:t>
            </a:r>
            <a:r>
              <a:rPr lang="en-ZA" sz="4300" dirty="0" smtClean="0"/>
              <a:t>, </a:t>
            </a:r>
            <a:r>
              <a:rPr lang="en-US" sz="4300" dirty="0" smtClean="0"/>
              <a:t>acknowledgment </a:t>
            </a:r>
            <a:r>
              <a:rPr lang="en-US" sz="4300" dirty="0"/>
              <a:t>of any help you receive from friends, teachers or other people. </a:t>
            </a:r>
            <a:endParaRPr lang="en-ZA" sz="4300" dirty="0"/>
          </a:p>
          <a:p>
            <a:r>
              <a:rPr lang="en-US" sz="4300" dirty="0"/>
              <a:t>Your research journal should contain all the information you need to write your report. It will also help your teacher decide what you can do by yourself, and what you can do as part of a group.</a:t>
            </a:r>
            <a:endParaRPr lang="en-ZA" sz="4300" dirty="0"/>
          </a:p>
          <a:p>
            <a:pPr marL="0" indent="0">
              <a:buNone/>
            </a:pPr>
            <a:r>
              <a:rPr lang="en-US" sz="4300" b="1" i="1" dirty="0"/>
              <a:t>Communicating your Findings</a:t>
            </a:r>
            <a:endParaRPr lang="en-ZA" sz="4300" dirty="0"/>
          </a:p>
          <a:p>
            <a:r>
              <a:rPr lang="en-US" sz="4300" dirty="0"/>
              <a:t>Write a report on your investigation.</a:t>
            </a:r>
            <a:r>
              <a:rPr lang="en-US" sz="4300" b="1" i="1" dirty="0"/>
              <a:t> </a:t>
            </a:r>
            <a:r>
              <a:rPr lang="en-US" sz="4300" dirty="0"/>
              <a:t>Your report should include:</a:t>
            </a:r>
            <a:endParaRPr lang="en-ZA" sz="4300" dirty="0"/>
          </a:p>
          <a:p>
            <a:pPr lvl="0"/>
            <a:r>
              <a:rPr lang="en-US" sz="4300" dirty="0" smtClean="0"/>
              <a:t>(1) an </a:t>
            </a:r>
            <a:r>
              <a:rPr lang="en-US" sz="4300" dirty="0"/>
              <a:t>introduction providing an overview of the scenario and the </a:t>
            </a:r>
            <a:r>
              <a:rPr lang="en-US" sz="4300" dirty="0" smtClean="0"/>
              <a:t>questions</a:t>
            </a:r>
            <a:r>
              <a:rPr lang="en-ZA" sz="4300" dirty="0" smtClean="0"/>
              <a:t>,  (2) </a:t>
            </a:r>
            <a:r>
              <a:rPr lang="en-US" sz="4300" dirty="0" smtClean="0"/>
              <a:t>your </a:t>
            </a:r>
            <a:r>
              <a:rPr lang="en-US" sz="4300" dirty="0"/>
              <a:t>solutions to the questions, </a:t>
            </a:r>
            <a:r>
              <a:rPr lang="en-US" sz="4300" dirty="0" smtClean="0"/>
              <a:t>(3) using </a:t>
            </a:r>
            <a:r>
              <a:rPr lang="en-US" sz="4300" dirty="0"/>
              <a:t>mathematical language, data, calculations,</a:t>
            </a:r>
            <a:r>
              <a:rPr lang="en-US" sz="4300" b="1" i="1" dirty="0"/>
              <a:t> </a:t>
            </a:r>
            <a:r>
              <a:rPr lang="en-US" sz="4300" dirty="0"/>
              <a:t>diagrams, graphs and phrases or sentences that provide enough information for a</a:t>
            </a:r>
            <a:r>
              <a:rPr lang="en-US" sz="4300" b="1" i="1" dirty="0"/>
              <a:t> </a:t>
            </a:r>
            <a:r>
              <a:rPr lang="en-US" sz="4300" dirty="0"/>
              <a:t>person to know what you are calculating without having to read the </a:t>
            </a:r>
            <a:r>
              <a:rPr lang="en-US" sz="4300" dirty="0" smtClean="0"/>
              <a:t>questions</a:t>
            </a:r>
            <a:r>
              <a:rPr lang="en-ZA" sz="4300" dirty="0" smtClean="0"/>
              <a:t>, (4) </a:t>
            </a:r>
            <a:r>
              <a:rPr lang="en-US" sz="4300" dirty="0" smtClean="0"/>
              <a:t>a </a:t>
            </a:r>
            <a:r>
              <a:rPr lang="en-US" sz="4300" dirty="0"/>
              <a:t>conclusion, </a:t>
            </a:r>
            <a:r>
              <a:rPr lang="en-US" sz="4300" dirty="0" err="1"/>
              <a:t>summarising</a:t>
            </a:r>
            <a:r>
              <a:rPr lang="en-US" sz="4300" dirty="0"/>
              <a:t>: </a:t>
            </a:r>
            <a:r>
              <a:rPr lang="en-ZA" sz="4300" dirty="0" smtClean="0"/>
              <a:t> </a:t>
            </a:r>
            <a:r>
              <a:rPr lang="en-US" sz="4300" dirty="0" smtClean="0"/>
              <a:t>your </a:t>
            </a:r>
            <a:r>
              <a:rPr lang="en-US" sz="4300" dirty="0"/>
              <a:t>reflection on the practicalities of your </a:t>
            </a:r>
            <a:r>
              <a:rPr lang="en-US" sz="4300" dirty="0" smtClean="0"/>
              <a:t>solutions, any </a:t>
            </a:r>
            <a:r>
              <a:rPr lang="en-US" sz="4300" dirty="0"/>
              <a:t>assumptions made or limitations to your </a:t>
            </a:r>
            <a:r>
              <a:rPr lang="en-US" sz="4300" dirty="0" smtClean="0"/>
              <a:t>answers</a:t>
            </a:r>
            <a:r>
              <a:rPr lang="en-ZA" sz="4300" dirty="0" smtClean="0"/>
              <a:t>, and </a:t>
            </a:r>
            <a:r>
              <a:rPr lang="en-US" sz="4300" dirty="0" smtClean="0"/>
              <a:t>suggestions </a:t>
            </a:r>
            <a:r>
              <a:rPr lang="en-US" sz="4300" dirty="0"/>
              <a:t>for improving the investigation or strategies used</a:t>
            </a:r>
            <a:r>
              <a:rPr lang="en-US" sz="3700" dirty="0"/>
              <a:t>.</a:t>
            </a:r>
            <a:r>
              <a:rPr lang="en-ZA" sz="3700" dirty="0" smtClean="0">
                <a:effectLst/>
              </a:rPr>
              <a:t> </a:t>
            </a:r>
          </a:p>
        </p:txBody>
      </p:sp>
      <p:sp>
        <p:nvSpPr>
          <p:cNvPr id="4" name="Round Diagonal Corner Rectangle 3"/>
          <p:cNvSpPr/>
          <p:nvPr/>
        </p:nvSpPr>
        <p:spPr>
          <a:xfrm>
            <a:off x="5816415" y="533117"/>
            <a:ext cx="2870385" cy="1756150"/>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smtClean="0"/>
              <a:t>Note</a:t>
            </a:r>
            <a:r>
              <a:rPr lang="en-US" dirty="0" smtClean="0"/>
              <a:t>: We are still testing the content and whether students have mastered the underlying skills</a:t>
            </a:r>
            <a:endParaRPr lang="en-US" dirty="0"/>
          </a:p>
        </p:txBody>
      </p:sp>
    </p:spTree>
    <p:extLst>
      <p:ext uri="{BB962C8B-B14F-4D97-AF65-F5344CB8AC3E}">
        <p14:creationId xmlns:p14="http://schemas.microsoft.com/office/powerpoint/2010/main" val="75334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4418"/>
          </a:xfrm>
          <a:solidFill>
            <a:srgbClr val="00FF00"/>
          </a:solidFill>
        </p:spPr>
        <p:txBody>
          <a:bodyPr/>
          <a:lstStyle/>
          <a:p>
            <a:r>
              <a:rPr lang="en-US" dirty="0" smtClean="0"/>
              <a:t>Bloom’s 3 psychological domains</a:t>
            </a:r>
            <a:endParaRPr lang="en-US" dirty="0"/>
          </a:p>
        </p:txBody>
      </p:sp>
      <p:pic>
        <p:nvPicPr>
          <p:cNvPr id="5" name="Picture 4" descr="Screen Shot 2016-04-20 at 7.31.0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031" y="1417638"/>
            <a:ext cx="6733040" cy="5400299"/>
          </a:xfrm>
          <a:prstGeom prst="rect">
            <a:avLst/>
          </a:prstGeom>
        </p:spPr>
      </p:pic>
      <p:sp>
        <p:nvSpPr>
          <p:cNvPr id="6" name="TextBox 5"/>
          <p:cNvSpPr txBox="1"/>
          <p:nvPr/>
        </p:nvSpPr>
        <p:spPr>
          <a:xfrm>
            <a:off x="7181385" y="6343670"/>
            <a:ext cx="2171508" cy="738664"/>
          </a:xfrm>
          <a:prstGeom prst="rect">
            <a:avLst/>
          </a:prstGeom>
          <a:solidFill>
            <a:schemeClr val="bg1">
              <a:lumMod val="95000"/>
            </a:schemeClr>
          </a:solidFill>
        </p:spPr>
        <p:txBody>
          <a:bodyPr wrap="square" rtlCol="0">
            <a:spAutoFit/>
          </a:bodyPr>
          <a:lstStyle/>
          <a:p>
            <a:r>
              <a:rPr lang="en-US" sz="1200" i="1" dirty="0" smtClean="0"/>
              <a:t>Source: Andrew</a:t>
            </a:r>
            <a:r>
              <a:rPr lang="en-US" sz="1200" i="1" baseline="0" dirty="0" smtClean="0"/>
              <a:t> Churches – Bloom’s Digital Taxonomy</a:t>
            </a:r>
          </a:p>
          <a:p>
            <a:endParaRPr lang="en-US" dirty="0"/>
          </a:p>
        </p:txBody>
      </p:sp>
    </p:spTree>
    <p:extLst>
      <p:ext uri="{BB962C8B-B14F-4D97-AF65-F5344CB8AC3E}">
        <p14:creationId xmlns:p14="http://schemas.microsoft.com/office/powerpoint/2010/main" val="5701399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02104"/>
            <a:ext cx="5941836" cy="3348086"/>
          </a:xfrm>
          <a:prstGeom prst="rect">
            <a:avLst/>
          </a:prstGeom>
        </p:spPr>
      </p:pic>
      <p:pic>
        <p:nvPicPr>
          <p:cNvPr id="5" name="Picture 4"/>
          <p:cNvPicPr>
            <a:picLocks noChangeAspect="1"/>
          </p:cNvPicPr>
          <p:nvPr/>
        </p:nvPicPr>
        <p:blipFill>
          <a:blip r:embed="rId4"/>
          <a:stretch>
            <a:fillRect/>
          </a:stretch>
        </p:blipFill>
        <p:spPr>
          <a:xfrm>
            <a:off x="5502862" y="4533876"/>
            <a:ext cx="3641138" cy="2051696"/>
          </a:xfrm>
          <a:prstGeom prst="rect">
            <a:avLst/>
          </a:prstGeom>
        </p:spPr>
      </p:pic>
      <p:pic>
        <p:nvPicPr>
          <p:cNvPr id="6" name="Picture 5"/>
          <p:cNvPicPr>
            <a:picLocks noChangeAspect="1"/>
          </p:cNvPicPr>
          <p:nvPr/>
        </p:nvPicPr>
        <p:blipFill>
          <a:blip r:embed="rId5"/>
          <a:stretch>
            <a:fillRect/>
          </a:stretch>
        </p:blipFill>
        <p:spPr>
          <a:xfrm>
            <a:off x="6267423" y="216721"/>
            <a:ext cx="2853252" cy="2159218"/>
          </a:xfrm>
          <a:prstGeom prst="rect">
            <a:avLst/>
          </a:prstGeom>
        </p:spPr>
      </p:pic>
      <p:sp>
        <p:nvSpPr>
          <p:cNvPr id="7" name="Rectangle 6"/>
          <p:cNvSpPr/>
          <p:nvPr/>
        </p:nvSpPr>
        <p:spPr>
          <a:xfrm>
            <a:off x="169513" y="3960988"/>
            <a:ext cx="5333349" cy="2893100"/>
          </a:xfrm>
          <a:prstGeom prst="rect">
            <a:avLst/>
          </a:prstGeom>
        </p:spPr>
        <p:txBody>
          <a:bodyPr wrap="square">
            <a:spAutoFit/>
          </a:bodyPr>
          <a:lstStyle/>
          <a:p>
            <a:pPr algn="just"/>
            <a:r>
              <a:rPr lang="en-US" sz="1400" dirty="0" smtClean="0"/>
              <a:t>“Each team consists of four to six teachers and is responsible for 60 to 75 pupils. As an example of how they work, students in the eighth grade (13-year-olds) will often study earthquakes, </a:t>
            </a:r>
            <a:r>
              <a:rPr lang="en-US" sz="1400" dirty="0" err="1" smtClean="0"/>
              <a:t>volcanos</a:t>
            </a:r>
            <a:r>
              <a:rPr lang="en-US" sz="1400" dirty="0" smtClean="0"/>
              <a:t> and other earth forces - normally considered part of a geography or natural science lesson.</a:t>
            </a:r>
          </a:p>
          <a:p>
            <a:pPr algn="just"/>
            <a:endParaRPr lang="en-US" sz="1400" dirty="0" smtClean="0"/>
          </a:p>
          <a:p>
            <a:pPr algn="just"/>
            <a:r>
              <a:rPr lang="en-US" sz="1400" dirty="0" smtClean="0"/>
              <a:t>Now, however, teachers will come up with several different storylines for the lesson - encompassing other subjects  In one, they pretend they have to climb Mount Everest.</a:t>
            </a:r>
          </a:p>
          <a:p>
            <a:pPr algn="just"/>
            <a:endParaRPr lang="en-US" sz="1400" dirty="0" smtClean="0"/>
          </a:p>
          <a:p>
            <a:pPr algn="just"/>
            <a:r>
              <a:rPr lang="en-US" sz="1400" dirty="0" smtClean="0"/>
              <a:t>It includes the study of maps, weather and climate, make a list of the equipment they need, calculate the time they will need, make a budget for the trip and apply for funding in English (a foreign language).”</a:t>
            </a:r>
            <a:endParaRPr lang="en-US" sz="1400" dirty="0"/>
          </a:p>
        </p:txBody>
      </p:sp>
      <p:pic>
        <p:nvPicPr>
          <p:cNvPr id="8" name="Picture 7"/>
          <p:cNvPicPr>
            <a:picLocks noChangeAspect="1"/>
          </p:cNvPicPr>
          <p:nvPr/>
        </p:nvPicPr>
        <p:blipFill>
          <a:blip r:embed="rId6"/>
          <a:stretch>
            <a:fillRect/>
          </a:stretch>
        </p:blipFill>
        <p:spPr>
          <a:xfrm>
            <a:off x="6267423" y="2375940"/>
            <a:ext cx="2876577" cy="2157936"/>
          </a:xfrm>
          <a:prstGeom prst="rect">
            <a:avLst/>
          </a:prstGeom>
        </p:spPr>
      </p:pic>
    </p:spTree>
    <p:extLst>
      <p:ext uri="{BB962C8B-B14F-4D97-AF65-F5344CB8AC3E}">
        <p14:creationId xmlns:p14="http://schemas.microsoft.com/office/powerpoint/2010/main" val="38310941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09035" y="1296023"/>
            <a:ext cx="5661264" cy="3774176"/>
          </a:xfrm>
          <a:prstGeom prst="rect">
            <a:avLst/>
          </a:prstGeom>
        </p:spPr>
      </p:pic>
    </p:spTree>
    <p:extLst>
      <p:ext uri="{BB962C8B-B14F-4D97-AF65-F5344CB8AC3E}">
        <p14:creationId xmlns:p14="http://schemas.microsoft.com/office/powerpoint/2010/main" val="20268838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research: Grit</a:t>
            </a:r>
            <a:endParaRPr lang="en-US" dirty="0"/>
          </a:p>
        </p:txBody>
      </p:sp>
      <p:sp>
        <p:nvSpPr>
          <p:cNvPr id="3" name="Content Placeholder 2"/>
          <p:cNvSpPr>
            <a:spLocks noGrp="1"/>
          </p:cNvSpPr>
          <p:nvPr>
            <p:ph idx="1"/>
          </p:nvPr>
        </p:nvSpPr>
        <p:spPr>
          <a:xfrm>
            <a:off x="248023" y="5679141"/>
            <a:ext cx="8229600" cy="1178859"/>
          </a:xfrm>
        </p:spPr>
        <p:txBody>
          <a:bodyPr>
            <a:normAutofit/>
          </a:bodyPr>
          <a:lstStyle/>
          <a:p>
            <a:r>
              <a:rPr lang="en-US" sz="2000" dirty="0" smtClean="0"/>
              <a:t>Angela Duckworth – U Penn</a:t>
            </a:r>
          </a:p>
          <a:p>
            <a:r>
              <a:rPr lang="en-US" sz="2000" dirty="0" smtClean="0"/>
              <a:t>Carol </a:t>
            </a:r>
            <a:r>
              <a:rPr lang="en-US" sz="2000" dirty="0" err="1" smtClean="0"/>
              <a:t>Dweck</a:t>
            </a:r>
            <a:r>
              <a:rPr lang="en-US" sz="2000" dirty="0" smtClean="0"/>
              <a:t> - Stanford</a:t>
            </a:r>
            <a:endParaRPr lang="en-US" sz="2000" dirty="0"/>
          </a:p>
        </p:txBody>
      </p:sp>
      <p:pic>
        <p:nvPicPr>
          <p:cNvPr id="4" name="Picture 3"/>
          <p:cNvPicPr>
            <a:picLocks noChangeAspect="1"/>
          </p:cNvPicPr>
          <p:nvPr/>
        </p:nvPicPr>
        <p:blipFill>
          <a:blip r:embed="rId2"/>
          <a:stretch>
            <a:fillRect/>
          </a:stretch>
        </p:blipFill>
        <p:spPr>
          <a:xfrm>
            <a:off x="567765" y="0"/>
            <a:ext cx="7581151" cy="5749619"/>
          </a:xfrm>
          <a:prstGeom prst="rect">
            <a:avLst/>
          </a:prstGeom>
        </p:spPr>
      </p:pic>
    </p:spTree>
    <p:extLst>
      <p:ext uri="{BB962C8B-B14F-4D97-AF65-F5344CB8AC3E}">
        <p14:creationId xmlns:p14="http://schemas.microsoft.com/office/powerpoint/2010/main" val="5157857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fontScale="90000"/>
          </a:bodyPr>
          <a:lstStyle/>
          <a:p>
            <a:r>
              <a:rPr lang="en-US" b="1" dirty="0" smtClean="0"/>
              <a:t>Esther </a:t>
            </a:r>
            <a:r>
              <a:rPr lang="en-US" b="1" dirty="0" err="1" smtClean="0"/>
              <a:t>Wojcicki</a:t>
            </a:r>
            <a:r>
              <a:rPr lang="en-US" b="1" dirty="0" smtClean="0"/>
              <a:t> – Palo Alto High School’s journalism program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60390"/>
            <a:ext cx="3318737" cy="277286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974355" y="1571207"/>
            <a:ext cx="4966449" cy="5632312"/>
          </a:xfrm>
          <a:prstGeom prst="rect">
            <a:avLst/>
          </a:prstGeom>
          <a:noFill/>
        </p:spPr>
        <p:txBody>
          <a:bodyPr wrap="square" rtlCol="0">
            <a:spAutoFit/>
          </a:bodyPr>
          <a:lstStyle/>
          <a:p>
            <a:r>
              <a:rPr lang="en-US" u="sng" dirty="0" smtClean="0"/>
              <a:t>Student newspaper, website, magazine, videos etc.</a:t>
            </a:r>
          </a:p>
          <a:p>
            <a:pPr marL="285750" indent="-285750">
              <a:buFont typeface="Arial"/>
              <a:buChar char="•"/>
            </a:pPr>
            <a:endParaRPr lang="en-US" dirty="0" smtClean="0"/>
          </a:p>
          <a:p>
            <a:pPr marL="285750" indent="-285750">
              <a:buFont typeface="Arial"/>
              <a:buChar char="•"/>
            </a:pPr>
            <a:r>
              <a:rPr lang="en-US" dirty="0" smtClean="0"/>
              <a:t>Videography</a:t>
            </a:r>
          </a:p>
          <a:p>
            <a:pPr marL="285750" indent="-285750">
              <a:buFont typeface="Arial"/>
              <a:buChar char="•"/>
            </a:pPr>
            <a:r>
              <a:rPr lang="en-US" dirty="0" smtClean="0"/>
              <a:t>Photography</a:t>
            </a:r>
          </a:p>
          <a:p>
            <a:pPr marL="285750" indent="-285750">
              <a:buFont typeface="Arial"/>
              <a:buChar char="•"/>
            </a:pPr>
            <a:r>
              <a:rPr lang="en-US" dirty="0" smtClean="0"/>
              <a:t>Deadlines</a:t>
            </a:r>
          </a:p>
          <a:p>
            <a:pPr marL="285750" indent="-285750">
              <a:buFont typeface="Arial"/>
              <a:buChar char="•"/>
            </a:pPr>
            <a:r>
              <a:rPr lang="en-US" dirty="0" smtClean="0"/>
              <a:t>Collaboration </a:t>
            </a:r>
          </a:p>
          <a:p>
            <a:pPr marL="285750" indent="-285750">
              <a:buFont typeface="Arial"/>
              <a:buChar char="•"/>
            </a:pPr>
            <a:r>
              <a:rPr lang="en-US" dirty="0" smtClean="0"/>
              <a:t>Inter-personal relations management </a:t>
            </a:r>
          </a:p>
          <a:p>
            <a:pPr marL="285750" indent="-285750">
              <a:buFont typeface="Arial"/>
              <a:buChar char="•"/>
            </a:pPr>
            <a:r>
              <a:rPr lang="en-US" dirty="0" smtClean="0"/>
              <a:t>Design </a:t>
            </a:r>
          </a:p>
          <a:p>
            <a:pPr marL="285750" indent="-285750">
              <a:buFont typeface="Arial"/>
              <a:buChar char="•"/>
            </a:pPr>
            <a:r>
              <a:rPr lang="en-US" dirty="0" smtClean="0"/>
              <a:t>Planning</a:t>
            </a:r>
          </a:p>
          <a:p>
            <a:pPr marL="285750" indent="-285750">
              <a:buFont typeface="Arial"/>
              <a:buChar char="•"/>
            </a:pPr>
            <a:r>
              <a:rPr lang="en-US" dirty="0" smtClean="0"/>
              <a:t>Writing </a:t>
            </a:r>
          </a:p>
          <a:p>
            <a:pPr marL="285750" indent="-285750">
              <a:buFont typeface="Arial"/>
              <a:buChar char="•"/>
            </a:pPr>
            <a:r>
              <a:rPr lang="en-US" dirty="0" smtClean="0"/>
              <a:t>Editing </a:t>
            </a:r>
          </a:p>
          <a:p>
            <a:pPr marL="285750" indent="-285750">
              <a:buFont typeface="Arial"/>
              <a:buChar char="•"/>
            </a:pPr>
            <a:r>
              <a:rPr lang="en-US" dirty="0" smtClean="0"/>
              <a:t>Project-management </a:t>
            </a:r>
          </a:p>
          <a:p>
            <a:pPr marL="285750" indent="-285750">
              <a:buFont typeface="Arial"/>
              <a:buChar char="•"/>
            </a:pPr>
            <a:r>
              <a:rPr lang="en-US" dirty="0" smtClean="0"/>
              <a:t>Printing </a:t>
            </a:r>
          </a:p>
          <a:p>
            <a:pPr marL="285750" indent="-285750">
              <a:buFont typeface="Arial"/>
              <a:buChar char="•"/>
            </a:pPr>
            <a:r>
              <a:rPr lang="en-US" dirty="0" smtClean="0"/>
              <a:t>Budgeting </a:t>
            </a:r>
          </a:p>
          <a:p>
            <a:pPr marL="285750" indent="-285750">
              <a:buFont typeface="Arial"/>
              <a:buChar char="•"/>
            </a:pPr>
            <a:r>
              <a:rPr lang="en-US" dirty="0" smtClean="0"/>
              <a:t>Formatting </a:t>
            </a:r>
          </a:p>
          <a:p>
            <a:pPr marL="285750" indent="-285750">
              <a:buFont typeface="Arial"/>
              <a:buChar char="•"/>
            </a:pPr>
            <a:endParaRPr lang="en-US" dirty="0"/>
          </a:p>
          <a:p>
            <a:r>
              <a:rPr lang="en-US" dirty="0" smtClean="0"/>
              <a:t>Students are judged by more complex outputs over a longer period of time. </a:t>
            </a:r>
          </a:p>
          <a:p>
            <a:endParaRPr lang="en-US" dirty="0"/>
          </a:p>
          <a:p>
            <a:r>
              <a:rPr lang="en-US" dirty="0" smtClean="0"/>
              <a:t> </a:t>
            </a:r>
            <a:endParaRPr lang="en-US" sz="1600" dirty="0"/>
          </a:p>
        </p:txBody>
      </p:sp>
    </p:spTree>
    <p:extLst>
      <p:ext uri="{BB962C8B-B14F-4D97-AF65-F5344CB8AC3E}">
        <p14:creationId xmlns:p14="http://schemas.microsoft.com/office/powerpoint/2010/main" val="132053838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
</p:tagLst>
</file>

<file path=ppt/tags/tag2.xml><?xml version="1.0" encoding="utf-8"?>
<p:tagLst xmlns:a="http://schemas.openxmlformats.org/drawingml/2006/main" xmlns:r="http://schemas.openxmlformats.org/officeDocument/2006/relationships" xmlns:p="http://schemas.openxmlformats.org/presentationml/2006/main">
  <p:tag name="TIMING" val="|28.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3773</TotalTime>
  <Words>1293</Words>
  <Application>Microsoft Macintosh PowerPoint</Application>
  <PresentationFormat>On-screen Show (4:3)</PresentationFormat>
  <Paragraphs>211</Paragraphs>
  <Slides>48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Calibri</vt:lpstr>
      <vt:lpstr>Gadugi</vt:lpstr>
      <vt:lpstr>Helvetica</vt:lpstr>
      <vt:lpstr>맑은 고딕</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Climate Change</vt:lpstr>
      <vt:lpstr>Virtual Reality (VR)</vt:lpstr>
      <vt:lpstr>Mixed Reality (MR)</vt:lpstr>
      <vt:lpstr>Waking up with Mixed reality…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Expanding our  Definition of Success</vt:lpstr>
      <vt:lpstr>PowerPoint Presentation</vt:lpstr>
      <vt:lpstr>Toxic masculinity</vt:lpstr>
      <vt:lpstr>PowerPoint Presentation</vt:lpstr>
      <vt:lpstr>PowerPoint Presentation</vt:lpstr>
      <vt:lpstr>PowerPoint Presentation</vt:lpstr>
      <vt:lpstr>Some empirical questions to ask about your school:</vt:lpstr>
      <vt:lpstr>Resources</vt:lpstr>
      <vt:lpstr>Bloom’s Taxonomy: Cognitive</vt:lpstr>
      <vt:lpstr>PowerPoint Presentation</vt:lpstr>
      <vt:lpstr>Expectations for Learning are Changing</vt:lpstr>
      <vt:lpstr>PowerPoint Presentation</vt:lpstr>
      <vt:lpstr>IEB NSC Physics P1 2015</vt:lpstr>
      <vt:lpstr>PowerPoint Presentation</vt:lpstr>
      <vt:lpstr>Expectations for Learning are Changing</vt:lpstr>
      <vt:lpstr>PowerPoint Presentation</vt:lpstr>
      <vt:lpstr>Bloom’s 3 psychological domains</vt:lpstr>
      <vt:lpstr>PowerPoint Presentation</vt:lpstr>
      <vt:lpstr>PowerPoint Presentation</vt:lpstr>
      <vt:lpstr>New research: Grit</vt:lpstr>
      <vt:lpstr>Esther Wojcicki – Palo Alto High School’s journalism program</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 Spaull</cp:lastModifiedBy>
  <cp:revision>47</cp:revision>
  <dcterms:created xsi:type="dcterms:W3CDTF">2017-03-09T10:20:47Z</dcterms:created>
  <dcterms:modified xsi:type="dcterms:W3CDTF">2017-09-21T06:06:20Z</dcterms:modified>
</cp:coreProperties>
</file>