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258" r:id="rId3"/>
    <p:sldId id="262" r:id="rId4"/>
    <p:sldId id="259" r:id="rId5"/>
    <p:sldId id="260" r:id="rId6"/>
    <p:sldId id="274" r:id="rId7"/>
    <p:sldId id="277" r:id="rId8"/>
    <p:sldId id="267" r:id="rId9"/>
    <p:sldId id="278" r:id="rId10"/>
    <p:sldId id="275" r:id="rId11"/>
    <p:sldId id="276" r:id="rId12"/>
    <p:sldId id="273" r:id="rId13"/>
    <p:sldId id="263" r:id="rId14"/>
    <p:sldId id="265" r:id="rId15"/>
    <p:sldId id="264" r:id="rId16"/>
    <p:sldId id="269" r:id="rId17"/>
    <p:sldId id="270" r:id="rId18"/>
    <p:sldId id="271" r:id="rId19"/>
    <p:sldId id="272"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6" d="100"/>
          <a:sy n="76" d="100"/>
        </p:scale>
        <p:origin x="-840" y="-5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Spaull:Dropbox:Journal%20articles:_Conferences:2015%20presentations%20(non-academic):VW%20Foundation:Graphs%20for%20VW%20Foundation%20PPT%20(Sept%202015).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Spaull:Dropbox:Journal%20articles:_Conferences:2015%20presentations%20(non-academic):VW%20Foundation:Graphs%20for%20VW%20Foundation%20PPT%20(Sept%20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4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dLbls>
          <c:showLegendKey val="0"/>
          <c:showVal val="0"/>
          <c:showCatName val="0"/>
          <c:showSerName val="0"/>
          <c:showPercent val="0"/>
          <c:showBubbleSize val="0"/>
        </c:dLbls>
        <c:gapWidth val="75"/>
        <c:overlap val="100"/>
        <c:axId val="-2020899352"/>
        <c:axId val="-2136072792"/>
      </c:barChart>
      <c:catAx>
        <c:axId val="-2020899352"/>
        <c:scaling>
          <c:orientation val="minMax"/>
        </c:scaling>
        <c:delete val="0"/>
        <c:axPos val="l"/>
        <c:majorTickMark val="none"/>
        <c:minorTickMark val="none"/>
        <c:tickLblPos val="nextTo"/>
        <c:txPr>
          <a:bodyPr/>
          <a:lstStyle/>
          <a:p>
            <a:pPr>
              <a:defRPr sz="1100" b="1"/>
            </a:pPr>
            <a:endParaRPr lang="en-US"/>
          </a:p>
        </c:txPr>
        <c:crossAx val="-2136072792"/>
        <c:crosses val="autoZero"/>
        <c:auto val="1"/>
        <c:lblAlgn val="ctr"/>
        <c:lblOffset val="100"/>
        <c:noMultiLvlLbl val="0"/>
      </c:catAx>
      <c:valAx>
        <c:axId val="-2136072792"/>
        <c:scaling>
          <c:orientation val="minMax"/>
        </c:scaling>
        <c:delete val="1"/>
        <c:axPos val="b"/>
        <c:majorGridlines/>
        <c:numFmt formatCode="General" sourceLinked="1"/>
        <c:majorTickMark val="none"/>
        <c:minorTickMark val="none"/>
        <c:tickLblPos val="nextTo"/>
        <c:crossAx val="-2020899352"/>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200" b="1"/>
          </a:pPr>
          <a:endParaRPr lang="en-US"/>
        </a:p>
      </c:txPr>
    </c:legend>
    <c:plotVisOnly val="1"/>
    <c:dispBlanksAs val="gap"/>
    <c:showDLblsOverMax val="0"/>
  </c:chart>
  <c:spPr>
    <a:no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solidFill>
                  <a:schemeClr val="accent6">
                    <a:lumMod val="75000"/>
                  </a:schemeClr>
                </a:solidFill>
              </a:rPr>
              <a:t>SOUTH AFRICA</a:t>
            </a:r>
          </a:p>
          <a:p>
            <a:pPr>
              <a:defRPr/>
            </a:pPr>
            <a:r>
              <a:rPr lang="en-US"/>
              <a:t>Do you have a library at your school?</a:t>
            </a:r>
          </a:p>
          <a:p>
            <a:pPr>
              <a:defRPr/>
            </a:pPr>
            <a:r>
              <a:rPr lang="en-US" sz="1400" b="0" i="1"/>
              <a:t>Verification ANA 2013</a:t>
            </a:r>
          </a:p>
        </c:rich>
      </c:tx>
      <c:layout/>
      <c:overlay val="0"/>
      <c:spPr>
        <a:solidFill>
          <a:schemeClr val="bg1">
            <a:lumMod val="75000"/>
          </a:schemeClr>
        </a:solidFill>
      </c:spPr>
    </c:title>
    <c:autoTitleDeleted val="0"/>
    <c:plotArea>
      <c:layout/>
      <c:pieChart>
        <c:varyColors val="1"/>
        <c:ser>
          <c:idx val="0"/>
          <c:order val="0"/>
          <c:spPr>
            <a:solidFill>
              <a:srgbClr val="FF0000"/>
            </a:solidFill>
          </c:spPr>
          <c:dPt>
            <c:idx val="1"/>
            <c:bubble3D val="0"/>
            <c:spPr>
              <a:solidFill>
                <a:srgbClr val="008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txPr>
              <a:bodyPr/>
              <a:lstStyle/>
              <a:p>
                <a:pPr>
                  <a:defRPr sz="2000" b="1"/>
                </a:pPr>
                <a:endParaRPr lang="en-US"/>
              </a:p>
            </c:txPr>
            <c:showLegendKey val="0"/>
            <c:showVal val="0"/>
            <c:showCatName val="0"/>
            <c:showSerName val="0"/>
            <c:showPercent val="0"/>
            <c:showBubbleSize val="0"/>
          </c:dLbls>
          <c:cat>
            <c:strRef>
              <c:f>Sheet1!$F$12:$G$12</c:f>
              <c:strCache>
                <c:ptCount val="2"/>
                <c:pt idx="0">
                  <c:v>No</c:v>
                </c:pt>
                <c:pt idx="1">
                  <c:v>Yes</c:v>
                </c:pt>
              </c:strCache>
            </c:strRef>
          </c:cat>
          <c:val>
            <c:numRef>
              <c:f>Sheet1!$F$13:$G$13</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72349971084123"/>
          <c:y val="0.523460974222329"/>
          <c:w val="0.134429689932826"/>
          <c:h val="0.207830903266369"/>
        </c:manualLayout>
      </c:layout>
      <c:overlay val="0"/>
      <c:txPr>
        <a:bodyPr/>
        <a:lstStyle/>
        <a:p>
          <a:pPr>
            <a:defRPr sz="1600"/>
          </a:pPr>
          <a:endParaRPr lang="en-US"/>
        </a:p>
      </c:txPr>
    </c:legend>
    <c:plotVisOnly val="1"/>
    <c:dispBlanksAs val="gap"/>
    <c:showDLblsOverMax val="0"/>
  </c:chart>
  <c:spPr>
    <a:solidFill>
      <a:schemeClr val="bg1">
        <a:lumMod val="8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solidFill>
                  <a:srgbClr val="E46C0A"/>
                </a:solidFill>
              </a:rPr>
              <a:t>EASTERN CAPE</a:t>
            </a:r>
          </a:p>
          <a:p>
            <a:pPr>
              <a:defRPr/>
            </a:pPr>
            <a:r>
              <a:rPr lang="en-US"/>
              <a:t>Do you have a library at your school?</a:t>
            </a:r>
          </a:p>
          <a:p>
            <a:pPr>
              <a:defRPr/>
            </a:pPr>
            <a:r>
              <a:rPr lang="en-US" sz="1400" b="0" i="1"/>
              <a:t>Verification</a:t>
            </a:r>
            <a:r>
              <a:rPr lang="en-US" sz="1400" b="0" i="1" baseline="0"/>
              <a:t> ANA 2013</a:t>
            </a:r>
            <a:endParaRPr lang="en-US" sz="1400" b="0" i="1"/>
          </a:p>
        </c:rich>
      </c:tx>
      <c:layout/>
      <c:overlay val="0"/>
      <c:spPr>
        <a:solidFill>
          <a:schemeClr val="bg1">
            <a:lumMod val="85000"/>
          </a:schemeClr>
        </a:solidFill>
      </c:spPr>
    </c:title>
    <c:autoTitleDeleted val="0"/>
    <c:plotArea>
      <c:layout/>
      <c:pieChart>
        <c:varyColors val="1"/>
        <c:ser>
          <c:idx val="0"/>
          <c:order val="0"/>
          <c:spPr>
            <a:solidFill>
              <a:srgbClr val="FF0000"/>
            </a:solidFill>
          </c:spPr>
          <c:dPt>
            <c:idx val="1"/>
            <c:bubble3D val="0"/>
            <c:spPr>
              <a:solidFill>
                <a:srgbClr val="008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txPr>
              <a:bodyPr/>
              <a:lstStyle/>
              <a:p>
                <a:pPr>
                  <a:defRPr sz="2400" b="1"/>
                </a:pPr>
                <a:endParaRPr lang="en-US"/>
              </a:p>
            </c:txPr>
            <c:showLegendKey val="0"/>
            <c:showVal val="0"/>
            <c:showCatName val="0"/>
            <c:showSerName val="0"/>
            <c:showPercent val="0"/>
            <c:showBubbleSize val="0"/>
          </c:dLbls>
          <c:cat>
            <c:strRef>
              <c:f>Sheet1!$F$2:$G$2</c:f>
              <c:strCache>
                <c:ptCount val="2"/>
                <c:pt idx="0">
                  <c:v>No</c:v>
                </c:pt>
                <c:pt idx="1">
                  <c:v>Yes</c:v>
                </c:pt>
              </c:strCache>
            </c:strRef>
          </c:cat>
          <c:val>
            <c:numRef>
              <c:f>Sheet1!$F$3:$G$3</c:f>
              <c:numCache>
                <c:formatCode>0%</c:formatCode>
                <c:ptCount val="2"/>
                <c:pt idx="0">
                  <c:v>0.78</c:v>
                </c:pt>
                <c:pt idx="1">
                  <c:v>0.22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70588582677165"/>
          <c:y val="0.527159985683608"/>
          <c:w val="0.132189195100612"/>
          <c:h val="0.207043664996421"/>
        </c:manualLayout>
      </c:layout>
      <c:overlay val="0"/>
      <c:txPr>
        <a:bodyPr/>
        <a:lstStyle/>
        <a:p>
          <a:pPr>
            <a:defRPr sz="1600"/>
          </a:pPr>
          <a:endParaRPr lang="en-US"/>
        </a:p>
      </c:txPr>
    </c:legend>
    <c:plotVisOnly val="1"/>
    <c:dispBlanksAs val="gap"/>
    <c:showDLblsOverMax val="0"/>
  </c:chart>
  <c:spPr>
    <a:solidFill>
      <a:srgbClr val="BFBFBF"/>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solidFill>
                  <a:srgbClr val="E46C0A"/>
                </a:solidFill>
              </a:rPr>
              <a:t>EASTERN CAPE</a:t>
            </a:r>
          </a:p>
          <a:p>
            <a:pPr>
              <a:defRPr/>
            </a:pPr>
            <a:r>
              <a:rPr lang="en-US" sz="1600"/>
              <a:t>How many books do you have at home?</a:t>
            </a:r>
          </a:p>
          <a:p>
            <a:pPr>
              <a:defRPr/>
            </a:pPr>
            <a:r>
              <a:rPr lang="en-US" sz="1200" b="0" i="1"/>
              <a:t>Verification ANA 2013</a:t>
            </a:r>
          </a:p>
        </c:rich>
      </c:tx>
      <c:layout/>
      <c:overlay val="0"/>
      <c:spPr>
        <a:solidFill>
          <a:schemeClr val="bg1">
            <a:lumMod val="85000"/>
          </a:schemeClr>
        </a:solidFill>
      </c:spPr>
    </c:title>
    <c:autoTitleDeleted val="0"/>
    <c:plotArea>
      <c:layout/>
      <c:pieChart>
        <c:varyColors val="1"/>
        <c:ser>
          <c:idx val="0"/>
          <c:order val="0"/>
          <c:spPr>
            <a:solidFill>
              <a:srgbClr val="008000"/>
            </a:solidFill>
          </c:spPr>
          <c:dPt>
            <c:idx val="0"/>
            <c:bubble3D val="0"/>
            <c:spPr>
              <a:solidFill>
                <a:srgbClr val="800000"/>
              </a:solidFill>
            </c:spPr>
          </c:dPt>
          <c:dPt>
            <c:idx val="1"/>
            <c:bubble3D val="0"/>
            <c:spPr>
              <a:solidFill>
                <a:srgbClr val="FF0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txPr>
              <a:bodyPr/>
              <a:lstStyle/>
              <a:p>
                <a:pPr>
                  <a:defRPr sz="2000" b="1"/>
                </a:pPr>
                <a:endParaRPr lang="en-US"/>
              </a:p>
            </c:txPr>
            <c:showLegendKey val="0"/>
            <c:showVal val="0"/>
            <c:showCatName val="0"/>
            <c:showSerName val="0"/>
            <c:showPercent val="0"/>
            <c:showBubbleSize val="0"/>
          </c:dLbls>
          <c:cat>
            <c:strRef>
              <c:f>Sheet3!$G$1:$I$1</c:f>
              <c:strCache>
                <c:ptCount val="3"/>
                <c:pt idx="0">
                  <c:v>No books at home</c:v>
                </c:pt>
                <c:pt idx="1">
                  <c:v>1-10 books</c:v>
                </c:pt>
                <c:pt idx="2">
                  <c:v>More than 10 books</c:v>
                </c:pt>
              </c:strCache>
            </c:strRef>
          </c:cat>
          <c:val>
            <c:numRef>
              <c:f>Sheet3!$G$2:$I$2</c:f>
              <c:numCache>
                <c:formatCode>0%</c:formatCode>
                <c:ptCount val="3"/>
                <c:pt idx="0">
                  <c:v>0.3635</c:v>
                </c:pt>
                <c:pt idx="1">
                  <c:v>0.385</c:v>
                </c:pt>
                <c:pt idx="2">
                  <c:v>0.2514</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72349956255468"/>
          <c:y val="0.331423937007874"/>
          <c:w val="0.312207567804024"/>
          <c:h val="0.594312440944882"/>
        </c:manualLayout>
      </c:layout>
      <c:overlay val="0"/>
      <c:txPr>
        <a:bodyPr/>
        <a:lstStyle/>
        <a:p>
          <a:pPr>
            <a:defRPr sz="1600"/>
          </a:pPr>
          <a:endParaRPr lang="en-US"/>
        </a:p>
      </c:txPr>
    </c:legend>
    <c:plotVisOnly val="1"/>
    <c:dispBlanksAs val="gap"/>
    <c:showDLblsOverMax val="0"/>
  </c:chart>
  <c:spPr>
    <a:solidFill>
      <a:srgbClr val="BFBFBF"/>
    </a:solidFill>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solidFill>
                  <a:srgbClr val="E46C0A"/>
                </a:solidFill>
              </a:rPr>
              <a:t>SOUTH AFRICA</a:t>
            </a:r>
          </a:p>
          <a:p>
            <a:pPr>
              <a:defRPr/>
            </a:pPr>
            <a:r>
              <a:rPr lang="en-US" sz="1600"/>
              <a:t>How many books do you have at home?</a:t>
            </a:r>
          </a:p>
          <a:p>
            <a:pPr>
              <a:defRPr/>
            </a:pPr>
            <a:r>
              <a:rPr lang="en-US" sz="1200" b="0" i="1"/>
              <a:t>Verification ANA 2013</a:t>
            </a:r>
          </a:p>
        </c:rich>
      </c:tx>
      <c:layout/>
      <c:overlay val="0"/>
      <c:spPr>
        <a:solidFill>
          <a:schemeClr val="bg1">
            <a:lumMod val="85000"/>
          </a:schemeClr>
        </a:solidFill>
      </c:spPr>
    </c:title>
    <c:autoTitleDeleted val="0"/>
    <c:plotArea>
      <c:layout/>
      <c:pieChart>
        <c:varyColors val="1"/>
        <c:ser>
          <c:idx val="0"/>
          <c:order val="0"/>
          <c:spPr>
            <a:solidFill>
              <a:srgbClr val="008000"/>
            </a:solidFill>
          </c:spPr>
          <c:dPt>
            <c:idx val="0"/>
            <c:bubble3D val="0"/>
            <c:spPr>
              <a:solidFill>
                <a:srgbClr val="800000"/>
              </a:solidFill>
            </c:spPr>
          </c:dPt>
          <c:dPt>
            <c:idx val="1"/>
            <c:bubble3D val="0"/>
            <c:spPr>
              <a:solidFill>
                <a:srgbClr val="FF00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txPr>
              <a:bodyPr/>
              <a:lstStyle/>
              <a:p>
                <a:pPr>
                  <a:defRPr sz="2000" b="1"/>
                </a:pPr>
                <a:endParaRPr lang="en-US"/>
              </a:p>
            </c:txPr>
            <c:showLegendKey val="0"/>
            <c:showVal val="0"/>
            <c:showCatName val="0"/>
            <c:showSerName val="0"/>
            <c:showPercent val="0"/>
            <c:showBubbleSize val="0"/>
          </c:dLbls>
          <c:cat>
            <c:strRef>
              <c:f>Sheet3!$G$11:$I$11</c:f>
              <c:strCache>
                <c:ptCount val="3"/>
                <c:pt idx="0">
                  <c:v>No books at home</c:v>
                </c:pt>
                <c:pt idx="1">
                  <c:v>1-10 books</c:v>
                </c:pt>
                <c:pt idx="2">
                  <c:v>More than 10 books</c:v>
                </c:pt>
              </c:strCache>
            </c:strRef>
          </c:cat>
          <c:val>
            <c:numRef>
              <c:f>Sheet3!$G$12:$I$12</c:f>
              <c:numCache>
                <c:formatCode>0%</c:formatCode>
                <c:ptCount val="3"/>
                <c:pt idx="0">
                  <c:v>0.2662</c:v>
                </c:pt>
                <c:pt idx="1">
                  <c:v>0.3901</c:v>
                </c:pt>
                <c:pt idx="2">
                  <c:v>0.3437</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72349956255468"/>
          <c:y val="0.331423937007874"/>
          <c:w val="0.312207567804024"/>
          <c:h val="0.594312440944882"/>
        </c:manualLayout>
      </c:layout>
      <c:overlay val="0"/>
      <c:txPr>
        <a:bodyPr/>
        <a:lstStyle/>
        <a:p>
          <a:pPr>
            <a:defRPr sz="1600"/>
          </a:pPr>
          <a:endParaRPr lang="en-US"/>
        </a:p>
      </c:txPr>
    </c:legend>
    <c:plotVisOnly val="1"/>
    <c:dispBlanksAs val="gap"/>
    <c:showDLblsOverMax val="0"/>
  </c:chart>
  <c:spPr>
    <a:solidFill>
      <a:srgbClr val="BFBFBF"/>
    </a:solidFill>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5E85F643-7900-7840-A561-AF23F81CFB9F}"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5BE66E2A-6732-8D48-90B1-E18319454530}" type="presOf" srcId="{932237BE-64C3-4DED-BF2D-9B9821B44AFA}" destId="{0EDD4896-C891-4183-9B7B-D45A38634F03}"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2393232C-BCE4-6C4D-94DB-1B7F2BB63286}" type="presOf" srcId="{DD7E1C66-5AA1-4148-8D24-0F59EB34F27B}" destId="{EDA92B55-1435-714B-8A67-D6D0B3E5538C}" srcOrd="1" destOrd="0" presId="urn:microsoft.com/office/officeart/2005/8/layout/pyramid1"/>
    <dgm:cxn modelId="{E8E50BAA-64D7-6F45-B521-38DC15872739}" type="presOf" srcId="{94BFDC29-A62B-4867-9EFD-4C3299F2A986}" destId="{26521744-C9FE-42F2-BE3A-D2D28AE76CA5}"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13058A86-4CA6-4648-A29B-D557D2EDF69D}" type="presOf" srcId="{B1CD9239-600B-41D7-9067-E587838267CF}" destId="{6B2A6CEB-8AEB-485A-B51F-4BA3BA410D0B}" srcOrd="0" destOrd="0" presId="urn:microsoft.com/office/officeart/2005/8/layout/pyramid1"/>
    <dgm:cxn modelId="{E810E427-E174-904C-925E-06B9F94D4099}" type="presOf" srcId="{5896CC03-10D6-4152-BEED-6E1B31A79FE9}" destId="{FD31F5A5-7680-4C7A-91FB-24138E0D7CDC}" srcOrd="0" destOrd="0" presId="urn:microsoft.com/office/officeart/2005/8/layout/pyramid1"/>
    <dgm:cxn modelId="{50D67303-7380-6A49-9D1C-2389846BBAF3}" type="presOf" srcId="{B1CD9239-600B-41D7-9067-E587838267CF}" destId="{C548DC47-1489-4EF5-BDCB-DEBE01D4E862}" srcOrd="1" destOrd="0" presId="urn:microsoft.com/office/officeart/2005/8/layout/pyramid1"/>
    <dgm:cxn modelId="{30D3CD9D-6573-9B45-9430-F678D27C54E3}"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82DD0957-24D1-6941-8AE9-20C1DB5010E3}" type="presOf" srcId="{94BFDC29-A62B-4867-9EFD-4C3299F2A986}" destId="{BAE3347D-F78F-4227-B054-5BC36A596218}" srcOrd="0" destOrd="0" presId="urn:microsoft.com/office/officeart/2005/8/layout/pyramid1"/>
    <dgm:cxn modelId="{4A3FB649-03C3-0146-B495-B34978B8585A}" type="presParOf" srcId="{FD31F5A5-7680-4C7A-91FB-24138E0D7CDC}" destId="{2CFCD532-C2BB-43F0-894D-44DFFD76D26E}" srcOrd="0" destOrd="0" presId="urn:microsoft.com/office/officeart/2005/8/layout/pyramid1"/>
    <dgm:cxn modelId="{991E8339-51D0-FF46-8C6C-336FFE49A30A}" type="presParOf" srcId="{2CFCD532-C2BB-43F0-894D-44DFFD76D26E}" destId="{6B2A6CEB-8AEB-485A-B51F-4BA3BA410D0B}" srcOrd="0" destOrd="0" presId="urn:microsoft.com/office/officeart/2005/8/layout/pyramid1"/>
    <dgm:cxn modelId="{6741184D-B661-574F-8ABE-EB9E2A1EE761}" type="presParOf" srcId="{2CFCD532-C2BB-43F0-894D-44DFFD76D26E}" destId="{C548DC47-1489-4EF5-BDCB-DEBE01D4E862}" srcOrd="1" destOrd="0" presId="urn:microsoft.com/office/officeart/2005/8/layout/pyramid1"/>
    <dgm:cxn modelId="{EA586CE1-5F98-F749-BB39-923495656B1F}" type="presParOf" srcId="{FD31F5A5-7680-4C7A-91FB-24138E0D7CDC}" destId="{E1D542F2-75FE-304E-A897-B81A2DE13B71}" srcOrd="1" destOrd="0" presId="urn:microsoft.com/office/officeart/2005/8/layout/pyramid1"/>
    <dgm:cxn modelId="{D36A1B2F-5B23-A24C-97C2-CB51B33D739C}" type="presParOf" srcId="{E1D542F2-75FE-304E-A897-B81A2DE13B71}" destId="{3030949F-5DAF-1F40-B4D0-84FF1FABAA00}" srcOrd="0" destOrd="0" presId="urn:microsoft.com/office/officeart/2005/8/layout/pyramid1"/>
    <dgm:cxn modelId="{5B07EB04-A1BA-6443-A2BC-B5742136633C}" type="presParOf" srcId="{E1D542F2-75FE-304E-A897-B81A2DE13B71}" destId="{EDA92B55-1435-714B-8A67-D6D0B3E5538C}" srcOrd="1" destOrd="0" presId="urn:microsoft.com/office/officeart/2005/8/layout/pyramid1"/>
    <dgm:cxn modelId="{4028A2D0-9F08-FA45-8FD8-7EEECD867AAA}" type="presParOf" srcId="{FD31F5A5-7680-4C7A-91FB-24138E0D7CDC}" destId="{9A0D1490-6EC1-4DB5-B0A0-E2BC4B232661}" srcOrd="2" destOrd="0" presId="urn:microsoft.com/office/officeart/2005/8/layout/pyramid1"/>
    <dgm:cxn modelId="{AA2FB6E6-CFDF-E743-A3D1-F5A3B3C377D1}" type="presParOf" srcId="{9A0D1490-6EC1-4DB5-B0A0-E2BC4B232661}" destId="{BAE3347D-F78F-4227-B054-5BC36A596218}" srcOrd="0" destOrd="0" presId="urn:microsoft.com/office/officeart/2005/8/layout/pyramid1"/>
    <dgm:cxn modelId="{16D10385-AB14-4E4D-BE97-1AF63E8EDD25}" type="presParOf" srcId="{9A0D1490-6EC1-4DB5-B0A0-E2BC4B232661}" destId="{26521744-C9FE-42F2-BE3A-D2D28AE76CA5}" srcOrd="1" destOrd="0" presId="urn:microsoft.com/office/officeart/2005/8/layout/pyramid1"/>
    <dgm:cxn modelId="{1F7E71CA-5667-CC41-AF47-2D181AE2B1D1}" type="presParOf" srcId="{FD31F5A5-7680-4C7A-91FB-24138E0D7CDC}" destId="{BA18687B-851F-47DE-8991-18650FF1E018}" srcOrd="3" destOrd="0" presId="urn:microsoft.com/office/officeart/2005/8/layout/pyramid1"/>
    <dgm:cxn modelId="{91B9B706-4885-B54C-BEFD-64F1BFD3D53F}" type="presParOf" srcId="{BA18687B-851F-47DE-8991-18650FF1E018}" destId="{D9EA3055-42F1-4773-B6E1-4489FC8B1BD1}" srcOrd="0" destOrd="0" presId="urn:microsoft.com/office/officeart/2005/8/layout/pyramid1"/>
    <dgm:cxn modelId="{4BBFA83B-F211-DD41-AF1C-9831CB46F283}"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CA97F8-0C4B-454D-BDBA-44B68A245081}" type="datetimeFigureOut">
              <a:rPr lang="en-US" smtClean="0"/>
              <a:t>15/09/03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B537B6-114C-EC4A-A4D1-C99FC75372EF}" type="slidenum">
              <a:rPr lang="en-US" smtClean="0"/>
              <a:t>‹#›</a:t>
            </a:fld>
            <a:endParaRPr lang="en-US"/>
          </a:p>
        </p:txBody>
      </p:sp>
    </p:spTree>
    <p:extLst>
      <p:ext uri="{BB962C8B-B14F-4D97-AF65-F5344CB8AC3E}">
        <p14:creationId xmlns:p14="http://schemas.microsoft.com/office/powerpoint/2010/main" val="33460185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If we consider the performance of the learners per test language, the following observations are made:</a:t>
            </a:r>
          </a:p>
          <a:p>
            <a:pPr marL="220462" indent="-220462">
              <a:buAutoNum type="arabicPeriod"/>
            </a:pPr>
            <a:r>
              <a:rPr lang="en-ZA" sz="1400" dirty="0"/>
              <a:t>Overall 29% of learners in SA don’t meet the low benchmark</a:t>
            </a:r>
          </a:p>
          <a:p>
            <a:pPr marL="220462" indent="-220462">
              <a:buAutoNum type="arabicPeriod"/>
            </a:pPr>
            <a:r>
              <a:rPr lang="en-ZA" sz="1400" dirty="0"/>
              <a:t>However, in Afrikaans and English, there are only 12 and 10% who do not meet the low benchmark</a:t>
            </a:r>
          </a:p>
          <a:p>
            <a:pPr marL="220462" indent="-220462">
              <a:buAutoNum type="arabicPeriod"/>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AutoNum type="arabicPeriod"/>
            </a:pPr>
            <a:r>
              <a:rPr lang="en-ZA" sz="1400"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8</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685800"/>
            <a:ext cx="3333750" cy="25019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797050" y="685800"/>
            <a:ext cx="3333750" cy="2501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09" indent="-285734" eaLnBrk="0" hangingPunct="0">
              <a:defRPr sz="2400">
                <a:solidFill>
                  <a:schemeClr val="tx1"/>
                </a:solidFill>
                <a:latin typeface="Calibri" charset="0"/>
                <a:ea typeface="ＭＳ Ｐゴシック" charset="0"/>
              </a:defRPr>
            </a:lvl2pPr>
            <a:lvl3pPr marL="1142937" indent="-228587" eaLnBrk="0" hangingPunct="0">
              <a:defRPr sz="2400">
                <a:solidFill>
                  <a:schemeClr val="tx1"/>
                </a:solidFill>
                <a:latin typeface="Calibri" charset="0"/>
                <a:ea typeface="ＭＳ Ｐゴシック" charset="0"/>
              </a:defRPr>
            </a:lvl3pPr>
            <a:lvl4pPr marL="1600112" indent="-228587" eaLnBrk="0" hangingPunct="0">
              <a:defRPr sz="2400">
                <a:solidFill>
                  <a:schemeClr val="tx1"/>
                </a:solidFill>
                <a:latin typeface="Calibri" charset="0"/>
                <a:ea typeface="ＭＳ Ｐゴシック" charset="0"/>
              </a:defRPr>
            </a:lvl4pPr>
            <a:lvl5pPr marL="2057287" indent="-228587" eaLnBrk="0" hangingPunct="0">
              <a:defRPr sz="2400">
                <a:solidFill>
                  <a:schemeClr val="tx1"/>
                </a:solidFill>
                <a:latin typeface="Calibri" charset="0"/>
                <a:ea typeface="ＭＳ Ｐゴシック" charset="0"/>
              </a:defRPr>
            </a:lvl5pPr>
            <a:lvl6pPr marL="2514461" indent="-228587" eaLnBrk="0" fontAlgn="base" hangingPunct="0">
              <a:spcBef>
                <a:spcPct val="0"/>
              </a:spcBef>
              <a:spcAft>
                <a:spcPct val="0"/>
              </a:spcAft>
              <a:defRPr sz="2400">
                <a:solidFill>
                  <a:schemeClr val="tx1"/>
                </a:solidFill>
                <a:latin typeface="Calibri" charset="0"/>
                <a:ea typeface="ＭＳ Ｐゴシック" charset="0"/>
              </a:defRPr>
            </a:lvl6pPr>
            <a:lvl7pPr marL="2971635" indent="-228587" eaLnBrk="0" fontAlgn="base" hangingPunct="0">
              <a:spcBef>
                <a:spcPct val="0"/>
              </a:spcBef>
              <a:spcAft>
                <a:spcPct val="0"/>
              </a:spcAft>
              <a:defRPr sz="2400">
                <a:solidFill>
                  <a:schemeClr val="tx1"/>
                </a:solidFill>
                <a:latin typeface="Calibri" charset="0"/>
                <a:ea typeface="ＭＳ Ｐゴシック" charset="0"/>
              </a:defRPr>
            </a:lvl7pPr>
            <a:lvl8pPr marL="3428810" indent="-228587" eaLnBrk="0" fontAlgn="base" hangingPunct="0">
              <a:spcBef>
                <a:spcPct val="0"/>
              </a:spcBef>
              <a:spcAft>
                <a:spcPct val="0"/>
              </a:spcAft>
              <a:defRPr sz="2400">
                <a:solidFill>
                  <a:schemeClr val="tx1"/>
                </a:solidFill>
                <a:latin typeface="Calibri" charset="0"/>
                <a:ea typeface="ＭＳ Ｐゴシック" charset="0"/>
              </a:defRPr>
            </a:lvl8pPr>
            <a:lvl9pPr marL="3885985" indent="-228587"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11</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Draper &amp; Spaull, 2015. </a:t>
            </a:r>
            <a:endParaRPr lang="en-US" dirty="0"/>
          </a:p>
        </p:txBody>
      </p:sp>
      <p:sp>
        <p:nvSpPr>
          <p:cNvPr id="4" name="Slide Number Placeholder 3"/>
          <p:cNvSpPr>
            <a:spLocks noGrp="1"/>
          </p:cNvSpPr>
          <p:nvPr>
            <p:ph type="sldNum" sz="quarter" idx="10"/>
          </p:nvPr>
        </p:nvSpPr>
        <p:spPr/>
        <p:txBody>
          <a:bodyPr/>
          <a:lstStyle/>
          <a:p>
            <a:fld id="{24B537B6-114C-EC4A-A4D1-C99FC75372EF}" type="slidenum">
              <a:rPr lang="en-US" smtClean="0"/>
              <a:t>16</a:t>
            </a:fld>
            <a:endParaRPr lang="en-US"/>
          </a:p>
        </p:txBody>
      </p:sp>
    </p:spTree>
    <p:extLst>
      <p:ext uri="{BB962C8B-B14F-4D97-AF65-F5344CB8AC3E}">
        <p14:creationId xmlns:p14="http://schemas.microsoft.com/office/powerpoint/2010/main" val="106134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30967F-1FFD-D942-9E0B-5316DEAAFE3E}" type="datetimeFigureOut">
              <a:rPr lang="en-US" smtClean="0"/>
              <a:t>15/09/03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22300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30967F-1FFD-D942-9E0B-5316DEAAFE3E}" type="datetimeFigureOut">
              <a:rPr lang="en-US" smtClean="0"/>
              <a:t>15/09/03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3225055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30967F-1FFD-D942-9E0B-5316DEAAFE3E}" type="datetimeFigureOut">
              <a:rPr lang="en-US" smtClean="0"/>
              <a:t>15/09/03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4154495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30967F-1FFD-D942-9E0B-5316DEAAFE3E}" type="datetimeFigureOut">
              <a:rPr lang="en-US" smtClean="0"/>
              <a:t>15/09/03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350910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30967F-1FFD-D942-9E0B-5316DEAAFE3E}" type="datetimeFigureOut">
              <a:rPr lang="en-US" smtClean="0"/>
              <a:t>15/09/03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191671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30967F-1FFD-D942-9E0B-5316DEAAFE3E}" type="datetimeFigureOut">
              <a:rPr lang="en-US" smtClean="0"/>
              <a:t>15/09/03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60087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30967F-1FFD-D942-9E0B-5316DEAAFE3E}" type="datetimeFigureOut">
              <a:rPr lang="en-US" smtClean="0"/>
              <a:t>15/09/03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3715351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30967F-1FFD-D942-9E0B-5316DEAAFE3E}" type="datetimeFigureOut">
              <a:rPr lang="en-US" smtClean="0"/>
              <a:t>15/09/03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339778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30967F-1FFD-D942-9E0B-5316DEAAFE3E}" type="datetimeFigureOut">
              <a:rPr lang="en-US" smtClean="0"/>
              <a:t>15/09/03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2006985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30967F-1FFD-D942-9E0B-5316DEAAFE3E}" type="datetimeFigureOut">
              <a:rPr lang="en-US" smtClean="0"/>
              <a:t>15/09/03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4079477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30967F-1FFD-D942-9E0B-5316DEAAFE3E}" type="datetimeFigureOut">
              <a:rPr lang="en-US" smtClean="0"/>
              <a:t>15/09/03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AF5FB-9541-F54E-A3B6-5C4DD66D3A5C}" type="slidenum">
              <a:rPr lang="en-US" smtClean="0"/>
              <a:t>‹#›</a:t>
            </a:fld>
            <a:endParaRPr lang="en-US"/>
          </a:p>
        </p:txBody>
      </p:sp>
    </p:spTree>
    <p:extLst>
      <p:ext uri="{BB962C8B-B14F-4D97-AF65-F5344CB8AC3E}">
        <p14:creationId xmlns:p14="http://schemas.microsoft.com/office/powerpoint/2010/main" val="22922744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30967F-1FFD-D942-9E0B-5316DEAAFE3E}" type="datetimeFigureOut">
              <a:rPr lang="en-US" smtClean="0"/>
              <a:t>15/09/03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AF5FB-9541-F54E-A3B6-5C4DD66D3A5C}" type="slidenum">
              <a:rPr lang="en-US" smtClean="0"/>
              <a:t>‹#›</a:t>
            </a:fld>
            <a:endParaRPr lang="en-US"/>
          </a:p>
        </p:txBody>
      </p:sp>
    </p:spTree>
    <p:extLst>
      <p:ext uri="{BB962C8B-B14F-4D97-AF65-F5344CB8AC3E}">
        <p14:creationId xmlns:p14="http://schemas.microsoft.com/office/powerpoint/2010/main" val="3045240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www.nicspaull.com" TargetMode="External"/><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7.gif"/><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 Id="rId3" Type="http://schemas.openxmlformats.org/officeDocument/2006/relationships/chart" Target="../charts/char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367545" y="516431"/>
            <a:ext cx="4132801" cy="4671069"/>
          </a:xfrm>
          <a:prstGeom prst="rect">
            <a:avLst/>
          </a:prstGeom>
        </p:spPr>
      </p:pic>
      <p:pic>
        <p:nvPicPr>
          <p:cNvPr id="6" name="Picture 5" descr="blue e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156" y="516431"/>
            <a:ext cx="3302638" cy="4676012"/>
          </a:xfrm>
          <a:prstGeom prst="rect">
            <a:avLst/>
          </a:prstGeom>
        </p:spPr>
      </p:pic>
      <p:sp>
        <p:nvSpPr>
          <p:cNvPr id="7" name="TextBox 6"/>
          <p:cNvSpPr txBox="1"/>
          <p:nvPr/>
        </p:nvSpPr>
        <p:spPr>
          <a:xfrm>
            <a:off x="871156" y="5407681"/>
            <a:ext cx="7629190" cy="1400383"/>
          </a:xfrm>
          <a:prstGeom prst="rect">
            <a:avLst/>
          </a:prstGeom>
          <a:solidFill>
            <a:schemeClr val="accent1">
              <a:lumMod val="40000"/>
              <a:lumOff val="60000"/>
            </a:schemeClr>
          </a:solidFill>
        </p:spPr>
        <p:txBody>
          <a:bodyPr wrap="square" rtlCol="0">
            <a:spAutoFit/>
          </a:bodyPr>
          <a:lstStyle/>
          <a:p>
            <a:pPr algn="ctr"/>
            <a:endParaRPr lang="en-US" sz="900" dirty="0">
              <a:latin typeface="Arial Rounded MT Bold"/>
              <a:cs typeface="Arial Rounded MT Bold"/>
            </a:endParaRPr>
          </a:p>
          <a:p>
            <a:pPr algn="ctr"/>
            <a:r>
              <a:rPr lang="en-US" sz="2400" dirty="0" smtClean="0">
                <a:latin typeface="Arial Rounded MT Bold"/>
                <a:cs typeface="Arial Rounded MT Bold"/>
              </a:rPr>
              <a:t>Getting Reading Right in the Foundation Phase</a:t>
            </a:r>
            <a:endParaRPr lang="en-US" sz="900" dirty="0">
              <a:latin typeface="Arial Rounded MT Bold"/>
              <a:cs typeface="Arial Rounded MT Bold"/>
            </a:endParaRPr>
          </a:p>
          <a:p>
            <a:pPr algn="ctr"/>
            <a:r>
              <a:rPr lang="en-US" sz="2000" dirty="0" err="1" smtClean="0">
                <a:latin typeface="Arial Rounded MT Bold"/>
                <a:cs typeface="Arial Rounded MT Bold"/>
              </a:rPr>
              <a:t>Dr</a:t>
            </a:r>
            <a:r>
              <a:rPr lang="en-US" sz="2000" dirty="0" smtClean="0">
                <a:latin typeface="Arial Rounded MT Bold"/>
                <a:cs typeface="Arial Rounded MT Bold"/>
              </a:rPr>
              <a:t> Nic Spaull </a:t>
            </a:r>
          </a:p>
          <a:p>
            <a:pPr algn="ctr"/>
            <a:r>
              <a:rPr lang="en-US" sz="1600" dirty="0" smtClean="0">
                <a:latin typeface="Arial Rounded MT Bold"/>
                <a:cs typeface="Arial Rounded MT Bold"/>
              </a:rPr>
              <a:t>(</a:t>
            </a:r>
            <a:r>
              <a:rPr lang="en-US" sz="1600" dirty="0" smtClean="0">
                <a:latin typeface="Arial Rounded MT Bold"/>
                <a:cs typeface="Arial Rounded MT Bold"/>
                <a:hlinkClick r:id="rId4"/>
              </a:rPr>
              <a:t>www.nicspaull.com</a:t>
            </a:r>
            <a:r>
              <a:rPr lang="en-US" sz="1600" dirty="0">
                <a:latin typeface="Arial Rounded MT Bold"/>
                <a:cs typeface="Arial Rounded MT Bold"/>
              </a:rPr>
              <a:t>)</a:t>
            </a:r>
          </a:p>
          <a:p>
            <a:pPr algn="ctr"/>
            <a:r>
              <a:rPr lang="en-US" sz="1600" i="1" dirty="0" smtClean="0">
                <a:solidFill>
                  <a:schemeClr val="bg1">
                    <a:lumMod val="50000"/>
                  </a:schemeClr>
                </a:solidFill>
                <a:latin typeface="Arial Rounded MT Bold"/>
                <a:cs typeface="Arial Rounded MT Bold"/>
              </a:rPr>
              <a:t>VW Foundation | Sept 2015</a:t>
            </a:r>
          </a:p>
        </p:txBody>
      </p:sp>
    </p:spTree>
    <p:extLst>
      <p:ext uri="{BB962C8B-B14F-4D97-AF65-F5344CB8AC3E}">
        <p14:creationId xmlns:p14="http://schemas.microsoft.com/office/powerpoint/2010/main" val="22932001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9355" y="1935703"/>
            <a:ext cx="3612567" cy="3023066"/>
          </a:xfrm>
          <a:solidFill>
            <a:schemeClr val="bg1">
              <a:lumMod val="75000"/>
            </a:schemeClr>
          </a:solidFill>
        </p:spPr>
        <p:txBody>
          <a:bodyPr>
            <a:normAutofit/>
          </a:bodyPr>
          <a:lstStyle/>
          <a:p>
            <a:r>
              <a:rPr lang="en-US" dirty="0" smtClean="0"/>
              <a:t>A story about a </a:t>
            </a:r>
            <a:r>
              <a:rPr lang="en-US" b="1" dirty="0" smtClean="0"/>
              <a:t>BOUNCING BALL </a:t>
            </a:r>
            <a:r>
              <a:rPr lang="en-US" dirty="0" smtClean="0"/>
              <a:t>&amp; </a:t>
            </a:r>
            <a:r>
              <a:rPr lang="en-US" b="1" dirty="0" smtClean="0"/>
              <a:t>DINOSAURS</a:t>
            </a:r>
            <a:endParaRPr lang="en-US" b="1" dirty="0"/>
          </a:p>
        </p:txBody>
      </p:sp>
      <p:pic>
        <p:nvPicPr>
          <p:cNvPr id="4" name="Picture 3" descr="drag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61831"/>
            <a:ext cx="3921503" cy="5701865"/>
          </a:xfrm>
          <a:prstGeom prst="rect">
            <a:avLst/>
          </a:prstGeom>
        </p:spPr>
      </p:pic>
    </p:spTree>
    <p:extLst>
      <p:ext uri="{BB962C8B-B14F-4D97-AF65-F5344CB8AC3E}">
        <p14:creationId xmlns:p14="http://schemas.microsoft.com/office/powerpoint/2010/main" val="38118882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ns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2475" y="516569"/>
            <a:ext cx="4433247" cy="5940551"/>
          </a:xfrm>
          <a:prstGeom prst="rect">
            <a:avLst/>
          </a:prstGeom>
        </p:spPr>
      </p:pic>
    </p:spTree>
    <p:extLst>
      <p:ext uri="{BB962C8B-B14F-4D97-AF65-F5344CB8AC3E}">
        <p14:creationId xmlns:p14="http://schemas.microsoft.com/office/powerpoint/2010/main" val="114681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009355" y="1935703"/>
            <a:ext cx="3612567" cy="3023066"/>
          </a:xfrm>
          <a:solidFill>
            <a:schemeClr val="bg1">
              <a:lumMod val="75000"/>
            </a:schemeClr>
          </a:solidFill>
        </p:spPr>
        <p:txBody>
          <a:bodyPr>
            <a:normAutofit/>
          </a:bodyPr>
          <a:lstStyle/>
          <a:p>
            <a:r>
              <a:rPr lang="en-US" b="1" dirty="0" smtClean="0"/>
              <a:t>“We read to know we are not alone” C.S. Lewis</a:t>
            </a:r>
            <a:endParaRPr lang="en-US" b="1" dirty="0"/>
          </a:p>
        </p:txBody>
      </p:sp>
      <p:pic>
        <p:nvPicPr>
          <p:cNvPr id="6" name="Picture 5" descr="pig read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89" y="828559"/>
            <a:ext cx="3848100" cy="5448300"/>
          </a:xfrm>
          <a:prstGeom prst="rect">
            <a:avLst/>
          </a:prstGeom>
        </p:spPr>
      </p:pic>
    </p:spTree>
    <p:extLst>
      <p:ext uri="{BB962C8B-B14F-4D97-AF65-F5344CB8AC3E}">
        <p14:creationId xmlns:p14="http://schemas.microsoft.com/office/powerpoint/2010/main" val="35826229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unza valle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55" y="912666"/>
            <a:ext cx="8116040" cy="5410693"/>
          </a:xfrm>
          <a:prstGeom prst="rect">
            <a:avLst/>
          </a:prstGeom>
        </p:spPr>
      </p:pic>
      <p:sp>
        <p:nvSpPr>
          <p:cNvPr id="5" name="TextBox 4"/>
          <p:cNvSpPr txBox="1"/>
          <p:nvPr/>
        </p:nvSpPr>
        <p:spPr>
          <a:xfrm>
            <a:off x="4575654" y="6488668"/>
            <a:ext cx="4199562" cy="369332"/>
          </a:xfrm>
          <a:prstGeom prst="rect">
            <a:avLst/>
          </a:prstGeom>
          <a:noFill/>
        </p:spPr>
        <p:txBody>
          <a:bodyPr wrap="none" rtlCol="0">
            <a:spAutoFit/>
          </a:bodyPr>
          <a:lstStyle/>
          <a:p>
            <a:r>
              <a:rPr lang="en-US" i="1" dirty="0" err="1" smtClean="0">
                <a:solidFill>
                  <a:srgbClr val="7F7F7F"/>
                </a:solidFill>
              </a:rPr>
              <a:t>Hunza</a:t>
            </a:r>
            <a:r>
              <a:rPr lang="en-US" i="1" dirty="0" smtClean="0">
                <a:solidFill>
                  <a:srgbClr val="7F7F7F"/>
                </a:solidFill>
              </a:rPr>
              <a:t> Valley, Pakistan, 5 Aug 2015, HONY </a:t>
            </a:r>
            <a:endParaRPr lang="en-US" i="1" dirty="0">
              <a:solidFill>
                <a:srgbClr val="7F7F7F"/>
              </a:solidFill>
            </a:endParaRPr>
          </a:p>
        </p:txBody>
      </p:sp>
    </p:spTree>
    <p:extLst>
      <p:ext uri="{BB962C8B-B14F-4D97-AF65-F5344CB8AC3E}">
        <p14:creationId xmlns:p14="http://schemas.microsoft.com/office/powerpoint/2010/main" val="106418991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8646"/>
            <a:ext cx="8229600" cy="2588019"/>
          </a:xfrm>
          <a:solidFill>
            <a:srgbClr val="BFBFBF"/>
          </a:solidFill>
        </p:spPr>
        <p:txBody>
          <a:bodyPr>
            <a:normAutofit/>
          </a:bodyPr>
          <a:lstStyle/>
          <a:p>
            <a:r>
              <a:rPr lang="en-US" dirty="0" smtClean="0"/>
              <a:t>Why focus on reading in the Foundation Phase?</a:t>
            </a:r>
            <a:endParaRPr lang="en-US" dirty="0"/>
          </a:p>
        </p:txBody>
      </p:sp>
    </p:spTree>
    <p:extLst>
      <p:ext uri="{BB962C8B-B14F-4D97-AF65-F5344CB8AC3E}">
        <p14:creationId xmlns:p14="http://schemas.microsoft.com/office/powerpoint/2010/main" val="3321262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Reading </a:t>
            </a:r>
            <a:endParaRPr lang="en-US" dirty="0"/>
          </a:p>
        </p:txBody>
      </p:sp>
      <p:sp>
        <p:nvSpPr>
          <p:cNvPr id="5" name="Content Placeholder 4"/>
          <p:cNvSpPr>
            <a:spLocks noGrp="1"/>
          </p:cNvSpPr>
          <p:nvPr>
            <p:ph idx="1"/>
          </p:nvPr>
        </p:nvSpPr>
        <p:spPr/>
        <p:txBody>
          <a:bodyPr/>
          <a:lstStyle/>
          <a:p>
            <a:pPr marL="0" indent="0" algn="just">
              <a:buNone/>
            </a:pPr>
            <a:r>
              <a:rPr lang="en-GB" dirty="0"/>
              <a:t>The ability to read for meaning and pleasure is arguably the</a:t>
            </a:r>
            <a:r>
              <a:rPr lang="en-GB" i="1" dirty="0"/>
              <a:t> </a:t>
            </a:r>
            <a:r>
              <a:rPr lang="en-GB" dirty="0"/>
              <a:t>most important skill children learn in primary school. Since almost </a:t>
            </a:r>
            <a:r>
              <a:rPr lang="en-GB" b="1" u="sng" dirty="0"/>
              <a:t>all future learning will depend on this fundamental understanding</a:t>
            </a:r>
            <a:r>
              <a:rPr lang="en-GB" dirty="0"/>
              <a:t> of the relation between print and spoken language, it is unsurprising that literacy, built upon a firm foundation of basic reading, is used as one of the primary measures of school efficacy. </a:t>
            </a:r>
            <a:endParaRPr lang="en-US" dirty="0"/>
          </a:p>
        </p:txBody>
      </p:sp>
    </p:spTree>
    <p:extLst>
      <p:ext uri="{BB962C8B-B14F-4D97-AF65-F5344CB8AC3E}">
        <p14:creationId xmlns:p14="http://schemas.microsoft.com/office/powerpoint/2010/main" val="292621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643" y="174173"/>
            <a:ext cx="8313789" cy="806555"/>
          </a:xfrm>
        </p:spPr>
        <p:txBody>
          <a:bodyPr>
            <a:normAutofit/>
          </a:bodyPr>
          <a:lstStyle/>
          <a:p>
            <a:r>
              <a:rPr lang="en-ZA" sz="2000" b="1" u="sng" dirty="0" smtClean="0">
                <a:solidFill>
                  <a:srgbClr val="C00000"/>
                </a:solidFill>
              </a:rPr>
              <a:t>prePIRLS 2011 </a:t>
            </a:r>
            <a:r>
              <a:rPr lang="en-ZA" sz="2000" dirty="0" smtClean="0">
                <a:solidFill>
                  <a:srgbClr val="C00000"/>
                </a:solidFill>
                <a:sym typeface="Wingdings"/>
              </a:rPr>
              <a:t> </a:t>
            </a:r>
            <a:r>
              <a:rPr lang="en-ZA" sz="2000" dirty="0" smtClean="0">
                <a:solidFill>
                  <a:srgbClr val="C00000"/>
                </a:solidFill>
              </a:rPr>
              <a:t>By Gr 4 children should be transitioning from “learning to read” to “reading to learn”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68493180"/>
              </p:ext>
            </p:extLst>
          </p:nvPr>
        </p:nvGraphicFramePr>
        <p:xfrm>
          <a:off x="0" y="1083936"/>
          <a:ext cx="8748764" cy="579119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46643" y="6457423"/>
            <a:ext cx="329714"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209831" y="6468310"/>
            <a:ext cx="736225" cy="389691"/>
          </a:xfrm>
          <a:prstGeom prst="rect">
            <a:avLst/>
          </a:prstGeom>
          <a:noFill/>
          <a:ln w="9525">
            <a:noFill/>
            <a:miter lim="800000"/>
            <a:headEnd/>
            <a:tailEnd/>
          </a:ln>
        </p:spPr>
      </p:pic>
      <p:sp>
        <p:nvSpPr>
          <p:cNvPr id="2" name="TextBox 1"/>
          <p:cNvSpPr txBox="1"/>
          <p:nvPr/>
        </p:nvSpPr>
        <p:spPr>
          <a:xfrm>
            <a:off x="5485349" y="4581128"/>
            <a:ext cx="3672287" cy="1754327"/>
          </a:xfrm>
          <a:prstGeom prst="rect">
            <a:avLst/>
          </a:prstGeom>
          <a:solidFill>
            <a:srgbClr val="D9D9D9"/>
          </a:solidFill>
        </p:spPr>
        <p:txBody>
          <a:bodyPr wrap="none" rtlCol="0">
            <a:spAutoFit/>
          </a:bodyPr>
          <a:lstStyle/>
          <a:p>
            <a:r>
              <a:rPr lang="en-US" dirty="0" smtClean="0"/>
              <a:t>Red sections here show the </a:t>
            </a:r>
          </a:p>
          <a:p>
            <a:r>
              <a:rPr lang="en-US" dirty="0" smtClean="0"/>
              <a:t>proportion of children that are </a:t>
            </a:r>
          </a:p>
          <a:p>
            <a:r>
              <a:rPr lang="en-US" dirty="0"/>
              <a:t>c</a:t>
            </a:r>
            <a:r>
              <a:rPr lang="en-US" dirty="0" smtClean="0"/>
              <a:t>ompletely illiterate in Grade 4</a:t>
            </a:r>
          </a:p>
          <a:p>
            <a:r>
              <a:rPr lang="en-US" dirty="0" smtClean="0"/>
              <a:t>, i.e. they cannot “locate and retrieve </a:t>
            </a:r>
          </a:p>
          <a:p>
            <a:r>
              <a:rPr lang="en-US" dirty="0"/>
              <a:t>a</a:t>
            </a:r>
            <a:r>
              <a:rPr lang="en-US" dirty="0" smtClean="0"/>
              <a:t>n explicitly stated detail in a short </a:t>
            </a:r>
          </a:p>
          <a:p>
            <a:r>
              <a:rPr lang="en-US" dirty="0" smtClean="0"/>
              <a:t>and </a:t>
            </a:r>
            <a:r>
              <a:rPr lang="en-US" smtClean="0"/>
              <a:t>simple text”.</a:t>
            </a:r>
            <a:endParaRPr lang="en-US" dirty="0" smtClean="0"/>
          </a:p>
        </p:txBody>
      </p:sp>
    </p:spTree>
    <p:extLst>
      <p:ext uri="{BB962C8B-B14F-4D97-AF65-F5344CB8AC3E}">
        <p14:creationId xmlns:p14="http://schemas.microsoft.com/office/powerpoint/2010/main" val="7563789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6" name="Picture 5"/>
          <p:cNvPicPr>
            <a:picLocks noChangeAspect="1"/>
          </p:cNvPicPr>
          <p:nvPr/>
        </p:nvPicPr>
        <p:blipFill>
          <a:blip r:embed="rId3"/>
          <a:stretch>
            <a:fillRect/>
          </a:stretch>
        </p:blipFill>
        <p:spPr>
          <a:xfrm>
            <a:off x="3995936" y="189713"/>
            <a:ext cx="4968552" cy="6633017"/>
          </a:xfrm>
          <a:prstGeom prst="rect">
            <a:avLst/>
          </a:prstGeom>
        </p:spPr>
      </p:pic>
      <p:sp>
        <p:nvSpPr>
          <p:cNvPr id="7" name="TextBox 6"/>
          <p:cNvSpPr txBox="1"/>
          <p:nvPr/>
        </p:nvSpPr>
        <p:spPr>
          <a:xfrm rot="19734565">
            <a:off x="3827550" y="5940196"/>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5"/>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8"/>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1" y="6174104"/>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4" y="5670048"/>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1"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5"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60"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8"/>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5"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1"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294053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456699245"/>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793073167"/>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22012148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1"/>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11</a:t>
            </a:fld>
            <a:endParaRPr lang="en-ZA" sz="1200">
              <a:solidFill>
                <a:srgbClr val="898989"/>
              </a:solidFill>
            </a:endParaRPr>
          </a:p>
        </p:txBody>
      </p:sp>
      <p:sp>
        <p:nvSpPr>
          <p:cNvPr id="54" name="Rectangle 53"/>
          <p:cNvSpPr/>
          <p:nvPr/>
        </p:nvSpPr>
        <p:spPr>
          <a:xfrm>
            <a:off x="6135688" y="857252"/>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5"/>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3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a:t>
              </a: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dirty="0">
                  <a:solidFill>
                    <a:schemeClr val="bg1"/>
                  </a:solidFill>
                </a:rPr>
                <a:t>High quality primary school</a:t>
              </a:r>
            </a:p>
          </p:txBody>
        </p:sp>
      </p:grpSp>
      <p:grpSp>
        <p:nvGrpSpPr>
          <p:cNvPr id="6" name="Group 119"/>
          <p:cNvGrpSpPr>
            <a:grpSpLocks/>
          </p:cNvGrpSpPr>
          <p:nvPr/>
        </p:nvGrpSpPr>
        <p:grpSpPr bwMode="auto">
          <a:xfrm>
            <a:off x="6300788" y="800102"/>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7"/>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6" y="3135313"/>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8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4960938" y="3943352"/>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6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1" y="2670177"/>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4"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1"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3660663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66762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9" y="1009650"/>
            <a:ext cx="163512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0513" y="3717033"/>
            <a:ext cx="1633538" cy="98488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654426"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6"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7"/>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3" y="2492899"/>
            <a:ext cx="1722884"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4"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9"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4" y="2424113"/>
            <a:ext cx="1416051" cy="770870"/>
            <a:chOff x="7008134" y="2423712"/>
            <a:chExt cx="1416720" cy="792161"/>
          </a:xfrm>
        </p:grpSpPr>
        <p:sp>
          <p:nvSpPr>
            <p:cNvPr id="122" name="TextBox 121"/>
            <p:cNvSpPr txBox="1"/>
            <p:nvPr/>
          </p:nvSpPr>
          <p:spPr>
            <a:xfrm>
              <a:off x="7208254" y="2678202"/>
              <a:ext cx="1216600" cy="53767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771800" y="116634"/>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714392" y="5293881"/>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02767" y="6602444"/>
            <a:ext cx="47157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4724402" y="2822578"/>
            <a:ext cx="2783493" cy="2902289"/>
            <a:chOff x="4571758" y="2670835"/>
            <a:chExt cx="2782752" cy="2901882"/>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10" y="4651092"/>
              <a:ext cx="990000" cy="921625"/>
              <a:chOff x="6364510" y="4651092"/>
              <a:chExt cx="990000" cy="921625"/>
            </a:xfrm>
          </p:grpSpPr>
          <p:sp>
            <p:nvSpPr>
              <p:cNvPr id="69" name="Freeform 68"/>
              <p:cNvSpPr/>
              <p:nvPr/>
            </p:nvSpPr>
            <p:spPr>
              <a:xfrm rot="18860996">
                <a:off x="6410059" y="4639670"/>
                <a:ext cx="921625" cy="944469"/>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10" y="4861277"/>
                <a:ext cx="990000"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266606" y="1910334"/>
            <a:ext cx="735798"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Tree>
    <p:extLst>
      <p:ext uri="{BB962C8B-B14F-4D97-AF65-F5344CB8AC3E}">
        <p14:creationId xmlns:p14="http://schemas.microsoft.com/office/powerpoint/2010/main" val="130795488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50904" cy="1143000"/>
          </a:xfrm>
          <a:solidFill>
            <a:srgbClr val="BFBFBF"/>
          </a:solidFill>
        </p:spPr>
        <p:txBody>
          <a:bodyPr/>
          <a:lstStyle/>
          <a:p>
            <a:r>
              <a:rPr lang="en-US" dirty="0" smtClean="0"/>
              <a:t>Teaching reading</a:t>
            </a:r>
            <a:endParaRPr lang="en-US" dirty="0"/>
          </a:p>
        </p:txBody>
      </p:sp>
      <p:sp>
        <p:nvSpPr>
          <p:cNvPr id="3" name="Content Placeholder 2"/>
          <p:cNvSpPr>
            <a:spLocks noGrp="1"/>
          </p:cNvSpPr>
          <p:nvPr>
            <p:ph idx="1"/>
          </p:nvPr>
        </p:nvSpPr>
        <p:spPr>
          <a:xfrm>
            <a:off x="467544" y="1772816"/>
            <a:ext cx="8229600" cy="4886003"/>
          </a:xfrm>
        </p:spPr>
        <p:txBody>
          <a:bodyPr>
            <a:normAutofit fontScale="77500" lnSpcReduction="20000"/>
          </a:bodyPr>
          <a:lstStyle/>
          <a:p>
            <a:pPr marL="0" indent="0">
              <a:buNone/>
            </a:pPr>
            <a:r>
              <a:rPr lang="en-US" sz="2800" dirty="0" smtClean="0"/>
              <a:t>U.S. National Reading Panel (2000) </a:t>
            </a:r>
          </a:p>
          <a:p>
            <a:pPr marL="0" indent="0">
              <a:buNone/>
            </a:pPr>
            <a:r>
              <a:rPr lang="en-US" sz="2800" dirty="0" smtClean="0"/>
              <a:t>Identified 5 core components to reading</a:t>
            </a:r>
          </a:p>
          <a:p>
            <a:pPr marL="0" indent="0">
              <a:buNone/>
            </a:pPr>
            <a:endParaRPr lang="en-US" sz="2800" dirty="0" smtClean="0"/>
          </a:p>
          <a:p>
            <a:pPr marL="514350" indent="-514350">
              <a:buFont typeface="+mj-lt"/>
              <a:buAutoNum type="arabicPeriod"/>
            </a:pPr>
            <a:r>
              <a:rPr lang="en-US" sz="2800" b="1" dirty="0" smtClean="0"/>
              <a:t>Phonemic awareness</a:t>
            </a:r>
          </a:p>
          <a:p>
            <a:pPr marL="914400" lvl="1" indent="-514350"/>
            <a:r>
              <a:rPr lang="en-US" sz="2000" i="1" dirty="0" smtClean="0"/>
              <a:t>The ability to hear, identify &amp; manipulate individual sounds/phonemes in spoken words and understanding that spoken words and syllables are made up of speech sounds.</a:t>
            </a:r>
          </a:p>
          <a:p>
            <a:pPr marL="514350" indent="-514350">
              <a:buFont typeface="+mj-lt"/>
              <a:buAutoNum type="arabicPeriod"/>
            </a:pPr>
            <a:r>
              <a:rPr lang="en-US" sz="2800" b="1" dirty="0" smtClean="0"/>
              <a:t>Alphabetic Principle </a:t>
            </a:r>
          </a:p>
          <a:p>
            <a:pPr lvl="1"/>
            <a:r>
              <a:rPr lang="en-US" sz="2100" i="1" dirty="0" smtClean="0"/>
              <a:t>The basic concept that words are made up of letters that represent segments of speech; the systematic relationships between letters &amp; sounds/phonemes</a:t>
            </a:r>
          </a:p>
          <a:p>
            <a:pPr marL="514350" indent="-514350">
              <a:buFont typeface="+mj-lt"/>
              <a:buAutoNum type="arabicPeriod"/>
            </a:pPr>
            <a:r>
              <a:rPr lang="en-US" sz="2800" b="1" dirty="0"/>
              <a:t>Vocabulary</a:t>
            </a:r>
          </a:p>
          <a:p>
            <a:pPr lvl="1"/>
            <a:r>
              <a:rPr lang="en-US" sz="2100" i="1" dirty="0"/>
              <a:t>Involves word knowledge, word instruction and word learning strategies &amp; usage</a:t>
            </a:r>
          </a:p>
          <a:p>
            <a:pPr marL="514350" indent="-514350">
              <a:buFont typeface="+mj-lt"/>
              <a:buAutoNum type="arabicPeriod"/>
            </a:pPr>
            <a:r>
              <a:rPr lang="en-US" sz="2800" b="1" dirty="0"/>
              <a:t>Comprehension</a:t>
            </a:r>
          </a:p>
          <a:p>
            <a:pPr lvl="1"/>
            <a:r>
              <a:rPr lang="en-US" sz="2000" i="1" dirty="0"/>
              <a:t>The process of constructing meaning from written text</a:t>
            </a:r>
          </a:p>
          <a:p>
            <a:pPr marL="514350" indent="-514350">
              <a:buFont typeface="+mj-lt"/>
              <a:buAutoNum type="arabicPeriod"/>
            </a:pPr>
            <a:r>
              <a:rPr lang="en-US" sz="2800" b="1" dirty="0" smtClean="0"/>
              <a:t>Fluency</a:t>
            </a:r>
          </a:p>
          <a:p>
            <a:pPr lvl="1"/>
            <a:r>
              <a:rPr lang="en-US" sz="2100" i="1" dirty="0" smtClean="0"/>
              <a:t>The ability to read connected text quickly, accurately and with meaningful expression (prosody) </a:t>
            </a:r>
          </a:p>
          <a:p>
            <a:endParaRPr lang="en-US" dirty="0"/>
          </a:p>
        </p:txBody>
      </p:sp>
      <p:pic>
        <p:nvPicPr>
          <p:cNvPr id="4" name="Picture 3"/>
          <p:cNvPicPr>
            <a:picLocks noChangeAspect="1"/>
          </p:cNvPicPr>
          <p:nvPr/>
        </p:nvPicPr>
        <p:blipFill>
          <a:blip r:embed="rId2"/>
          <a:stretch>
            <a:fillRect/>
          </a:stretch>
        </p:blipFill>
        <p:spPr>
          <a:xfrm>
            <a:off x="6012160" y="260648"/>
            <a:ext cx="2748098" cy="2736304"/>
          </a:xfrm>
          <a:prstGeom prst="rect">
            <a:avLst/>
          </a:prstGeom>
        </p:spPr>
      </p:pic>
    </p:spTree>
    <p:extLst>
      <p:ext uri="{BB962C8B-B14F-4D97-AF65-F5344CB8AC3E}">
        <p14:creationId xmlns:p14="http://schemas.microsoft.com/office/powerpoint/2010/main" val="28484358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Access to library books at </a:t>
            </a:r>
            <a:r>
              <a:rPr lang="en-US" b="1" u="sng" dirty="0" smtClean="0"/>
              <a:t>SCHOOL</a:t>
            </a:r>
            <a:endParaRPr lang="en-US" b="1" u="sng" dirty="0"/>
          </a:p>
        </p:txBody>
      </p:sp>
      <p:graphicFrame>
        <p:nvGraphicFramePr>
          <p:cNvPr id="4" name="Chart 3"/>
          <p:cNvGraphicFramePr>
            <a:graphicFrameLocks/>
          </p:cNvGraphicFramePr>
          <p:nvPr>
            <p:extLst>
              <p:ext uri="{D42A27DB-BD31-4B8C-83A1-F6EECF244321}">
                <p14:modId xmlns:p14="http://schemas.microsoft.com/office/powerpoint/2010/main" val="465306581"/>
              </p:ext>
            </p:extLst>
          </p:nvPr>
        </p:nvGraphicFramePr>
        <p:xfrm>
          <a:off x="0" y="2447709"/>
          <a:ext cx="4495800" cy="3340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2866047156"/>
              </p:ext>
            </p:extLst>
          </p:nvPr>
        </p:nvGraphicFramePr>
        <p:xfrm>
          <a:off x="4114800" y="2017233"/>
          <a:ext cx="5029200" cy="405245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182965" y="6367597"/>
            <a:ext cx="3863670" cy="369332"/>
          </a:xfrm>
          <a:prstGeom prst="rect">
            <a:avLst/>
          </a:prstGeom>
          <a:noFill/>
        </p:spPr>
        <p:txBody>
          <a:bodyPr wrap="none" rtlCol="0">
            <a:spAutoFit/>
          </a:bodyPr>
          <a:lstStyle/>
          <a:p>
            <a:r>
              <a:rPr lang="en-US" dirty="0" smtClean="0"/>
              <a:t>Source: DBE (2015) Action Plan to 2019</a:t>
            </a:r>
            <a:endParaRPr lang="en-US" dirty="0"/>
          </a:p>
        </p:txBody>
      </p:sp>
    </p:spTree>
    <p:extLst>
      <p:ext uri="{BB962C8B-B14F-4D97-AF65-F5344CB8AC3E}">
        <p14:creationId xmlns:p14="http://schemas.microsoft.com/office/powerpoint/2010/main" val="1021041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7" dur="20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2" dur="20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heel(1)">
                                      <p:cBhvr>
                                        <p:cTn id="17" dur="20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1" nodeType="clickEffect">
                                  <p:stCondLst>
                                    <p:cond delay="0"/>
                                  </p:stCondLst>
                                  <p:childTnLst>
                                    <p:set>
                                      <p:cBhvr>
                                        <p:cTn id="21"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heel(1)">
                                      <p:cBhvr>
                                        <p:cTn id="22" dur="2000"/>
                                        <p:tgtEl>
                                          <p:spTgt spid="5">
                                            <p:graphicEl>
                                              <a:chart seriesIdx="-3" categoryIdx="-3" bldStep="gridLegen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1" nodeType="clickEffect">
                                  <p:stCondLst>
                                    <p:cond delay="0"/>
                                  </p:stCondLst>
                                  <p:childTnLst>
                                    <p:set>
                                      <p:cBhvr>
                                        <p:cTn id="26"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heel(1)">
                                      <p:cBhvr>
                                        <p:cTn id="27" dur="2000"/>
                                        <p:tgtEl>
                                          <p:spTgt spid="5">
                                            <p:graphicEl>
                                              <a:chart seriesIdx="-4" categoryIdx="0"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1" nodeType="clickEffect">
                                  <p:stCondLst>
                                    <p:cond delay="0"/>
                                  </p:stCondLst>
                                  <p:childTnLst>
                                    <p:set>
                                      <p:cBhvr>
                                        <p:cTn id="31"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heel(1)">
                                      <p:cBhvr>
                                        <p:cTn id="32" dur="2000"/>
                                        <p:tgtEl>
                                          <p:spTgt spid="5">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Graphic spid="5" grpI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905236222"/>
              </p:ext>
            </p:extLst>
          </p:nvPr>
        </p:nvGraphicFramePr>
        <p:xfrm>
          <a:off x="4114800" y="2017232"/>
          <a:ext cx="5029200" cy="40524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789912651"/>
              </p:ext>
            </p:extLst>
          </p:nvPr>
        </p:nvGraphicFramePr>
        <p:xfrm>
          <a:off x="0" y="2447709"/>
          <a:ext cx="4572000" cy="3479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solidFill>
            <a:srgbClr val="BFBFBF"/>
          </a:solidFill>
        </p:spPr>
        <p:txBody>
          <a:bodyPr/>
          <a:lstStyle/>
          <a:p>
            <a:r>
              <a:rPr lang="en-US" dirty="0" smtClean="0"/>
              <a:t>Access to library books at </a:t>
            </a:r>
            <a:r>
              <a:rPr lang="en-US" b="1" u="sng" dirty="0" smtClean="0"/>
              <a:t>HOME</a:t>
            </a:r>
            <a:endParaRPr lang="en-US" b="1" u="sng" dirty="0"/>
          </a:p>
        </p:txBody>
      </p:sp>
    </p:spTree>
    <p:extLst>
      <p:ext uri="{BB962C8B-B14F-4D97-AF65-F5344CB8AC3E}">
        <p14:creationId xmlns:p14="http://schemas.microsoft.com/office/powerpoint/2010/main" val="27910851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heel(1)">
                                      <p:cBhvr>
                                        <p:cTn id="7" dur="20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heel(1)">
                                      <p:cBhvr>
                                        <p:cTn id="12" dur="2000"/>
                                        <p:tgtEl>
                                          <p:spTgt spid="7">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heel(1)">
                                      <p:cBhvr>
                                        <p:cTn id="17" dur="2000"/>
                                        <p:tgtEl>
                                          <p:spTgt spid="7">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heel(1)">
                                      <p:cBhvr>
                                        <p:cTn id="22" dur="2000"/>
                                        <p:tgtEl>
                                          <p:spTgt spid="7">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heel(1)">
                                      <p:cBhvr>
                                        <p:cTn id="27" dur="2000"/>
                                        <p:tgtEl>
                                          <p:spTgt spid="8">
                                            <p:graphicEl>
                                              <a:chart seriesIdx="-3" categoryIdx="-3" bldStep="gridLegen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heel(1)">
                                      <p:cBhvr>
                                        <p:cTn id="32" dur="2000"/>
                                        <p:tgtEl>
                                          <p:spTgt spid="8">
                                            <p:graphicEl>
                                              <a:chart seriesIdx="-4" categoryIdx="0"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heel(1)">
                                      <p:cBhvr>
                                        <p:cTn id="37" dur="2000"/>
                                        <p:tgtEl>
                                          <p:spTgt spid="8">
                                            <p:graphicEl>
                                              <a:chart seriesIdx="-4" categoryIdx="1"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heel(1)">
                                      <p:cBhvr>
                                        <p:cTn id="42" dur="2000"/>
                                        <p:tgtEl>
                                          <p:spTgt spid="8">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Graphic spid="7"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Teachers do not teach reading</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smtClean="0"/>
              <a:t>No individual reading by learners was seen in </a:t>
            </a:r>
            <a:r>
              <a:rPr lang="en-US" sz="2400" b="1" dirty="0" smtClean="0"/>
              <a:t>83% of classes </a:t>
            </a:r>
            <a:r>
              <a:rPr lang="en-US" sz="2400" dirty="0" smtClean="0"/>
              <a:t>observed by NEEDU (2013)</a:t>
            </a:r>
          </a:p>
          <a:p>
            <a:r>
              <a:rPr lang="en-US" sz="2400" dirty="0" smtClean="0"/>
              <a:t>No independent writing in </a:t>
            </a:r>
            <a:r>
              <a:rPr lang="en-US" sz="2400" b="1" dirty="0" smtClean="0"/>
              <a:t>90% of classes</a:t>
            </a:r>
          </a:p>
          <a:p>
            <a:r>
              <a:rPr lang="en-US" sz="2400" dirty="0" smtClean="0"/>
              <a:t>In </a:t>
            </a:r>
            <a:r>
              <a:rPr lang="en-US" sz="2400" b="1" u="sng" dirty="0" smtClean="0"/>
              <a:t>NSES 2007/8/9</a:t>
            </a:r>
            <a:r>
              <a:rPr lang="en-US" sz="2400" b="1" dirty="0" smtClean="0"/>
              <a:t> </a:t>
            </a:r>
            <a:r>
              <a:rPr lang="en-US" sz="2400" dirty="0" smtClean="0"/>
              <a:t>(268 schools) there was no paragraph writing done in the year in </a:t>
            </a:r>
            <a:r>
              <a:rPr lang="en-US" sz="2400" b="1" dirty="0" smtClean="0">
                <a:solidFill>
                  <a:srgbClr val="FF0000"/>
                </a:solidFill>
              </a:rPr>
              <a:t>44%</a:t>
            </a:r>
            <a:r>
              <a:rPr lang="en-US" sz="2400" dirty="0" smtClean="0"/>
              <a:t> of grade 4 and </a:t>
            </a:r>
            <a:r>
              <a:rPr lang="en-US" sz="2400" b="1" dirty="0" smtClean="0">
                <a:solidFill>
                  <a:srgbClr val="FF0000"/>
                </a:solidFill>
              </a:rPr>
              <a:t>32%</a:t>
            </a:r>
            <a:r>
              <a:rPr lang="en-US" sz="2400" dirty="0" smtClean="0"/>
              <a:t> of grade 5 classes </a:t>
            </a:r>
            <a:r>
              <a:rPr lang="en-US" sz="2100" i="1" dirty="0" smtClean="0"/>
              <a:t>(</a:t>
            </a:r>
            <a:r>
              <a:rPr lang="en-US" sz="1900" b="1" i="1" dirty="0" smtClean="0"/>
              <a:t>Taylor, Van der Berg &amp; </a:t>
            </a:r>
            <a:r>
              <a:rPr lang="en-US" sz="1900" b="1" i="1" dirty="0" err="1" smtClean="0"/>
              <a:t>Mabogoane</a:t>
            </a:r>
            <a:r>
              <a:rPr lang="en-US" sz="1900" i="1" dirty="0" smtClean="0"/>
              <a:t>, 2013)</a:t>
            </a:r>
            <a:endParaRPr lang="en-US" sz="2400" b="1" dirty="0" smtClean="0"/>
          </a:p>
          <a:p>
            <a:r>
              <a:rPr lang="en-US" sz="2400" dirty="0" smtClean="0"/>
              <a:t>In a 2013 NEEDU survey of 214 rural schools in South Africa:</a:t>
            </a:r>
          </a:p>
          <a:p>
            <a:pPr lvl="1"/>
            <a:r>
              <a:rPr lang="en-US" sz="2000" dirty="0" smtClean="0"/>
              <a:t>11% of Grade 5 students could not read a single word in English in Gr5</a:t>
            </a:r>
          </a:p>
          <a:p>
            <a:pPr lvl="1"/>
            <a:r>
              <a:rPr lang="en-US" sz="2000" dirty="0" smtClean="0"/>
              <a:t> In the Eastern Cape 17% could not read a single word in English in Gr5</a:t>
            </a:r>
          </a:p>
          <a:p>
            <a:pPr lvl="1"/>
            <a:r>
              <a:rPr lang="en-US" sz="2000" dirty="0" smtClean="0"/>
              <a:t>42% were reading so slowly that they did not understand what they were reading in Gr5</a:t>
            </a:r>
          </a:p>
          <a:p>
            <a:pPr lvl="1"/>
            <a:r>
              <a:rPr lang="en-US" sz="2000" dirty="0" smtClean="0"/>
              <a:t> In the Eastern Cape 48% were reading so slowly that they did not understand what they were reading in Gr5</a:t>
            </a:r>
          </a:p>
          <a:p>
            <a:pPr lvl="1"/>
            <a:r>
              <a:rPr lang="en-US" sz="2000" dirty="0" smtClean="0"/>
              <a:t>(See Draper &amp; Spaull, 2015)</a:t>
            </a:r>
            <a:endParaRPr lang="en-US" sz="2000" dirty="0"/>
          </a:p>
        </p:txBody>
      </p:sp>
    </p:spTree>
    <p:extLst>
      <p:ext uri="{BB962C8B-B14F-4D97-AF65-F5344CB8AC3E}">
        <p14:creationId xmlns:p14="http://schemas.microsoft.com/office/powerpoint/2010/main" val="26953290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NEEDU Reading Study (2013)</a:t>
            </a:r>
            <a:br>
              <a:rPr lang="en-US" dirty="0" smtClean="0"/>
            </a:br>
            <a:r>
              <a:rPr lang="en-US" sz="4000" dirty="0" smtClean="0"/>
              <a:t>Grade 5 Oral Reading Fluency in context</a:t>
            </a:r>
            <a:endParaRPr lang="en-US" sz="4000" dirty="0"/>
          </a:p>
        </p:txBody>
      </p:sp>
      <p:pic>
        <p:nvPicPr>
          <p:cNvPr id="5" name="Picture 4"/>
          <p:cNvPicPr>
            <a:picLocks noChangeAspect="1"/>
          </p:cNvPicPr>
          <p:nvPr/>
        </p:nvPicPr>
        <p:blipFill>
          <a:blip r:embed="rId3"/>
          <a:stretch>
            <a:fillRect/>
          </a:stretch>
        </p:blipFill>
        <p:spPr>
          <a:xfrm>
            <a:off x="827584" y="1556792"/>
            <a:ext cx="6912768" cy="5027468"/>
          </a:xfrm>
          <a:prstGeom prst="rect">
            <a:avLst/>
          </a:prstGeom>
        </p:spPr>
      </p:pic>
      <p:sp>
        <p:nvSpPr>
          <p:cNvPr id="3" name="TextBox 2"/>
          <p:cNvSpPr txBox="1"/>
          <p:nvPr/>
        </p:nvSpPr>
        <p:spPr>
          <a:xfrm>
            <a:off x="6764961" y="6480597"/>
            <a:ext cx="2379039" cy="369332"/>
          </a:xfrm>
          <a:prstGeom prst="rect">
            <a:avLst/>
          </a:prstGeom>
          <a:noFill/>
        </p:spPr>
        <p:txBody>
          <a:bodyPr wrap="none" rtlCol="0">
            <a:spAutoFit/>
          </a:bodyPr>
          <a:lstStyle/>
          <a:p>
            <a:r>
              <a:rPr lang="en-US" dirty="0" smtClean="0"/>
              <a:t>(Draper &amp; Spaull, 2015)</a:t>
            </a:r>
            <a:endParaRPr lang="en-US" dirty="0"/>
          </a:p>
        </p:txBody>
      </p:sp>
    </p:spTree>
    <p:extLst>
      <p:ext uri="{BB962C8B-B14F-4D97-AF65-F5344CB8AC3E}">
        <p14:creationId xmlns:p14="http://schemas.microsoft.com/office/powerpoint/2010/main" val="26352334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Teaching reading in SA</a:t>
            </a:r>
            <a:endParaRPr lang="en-US" dirty="0"/>
          </a:p>
        </p:txBody>
      </p:sp>
      <p:sp>
        <p:nvSpPr>
          <p:cNvPr id="3" name="Content Placeholder 2"/>
          <p:cNvSpPr>
            <a:spLocks noGrp="1"/>
          </p:cNvSpPr>
          <p:nvPr>
            <p:ph idx="1"/>
          </p:nvPr>
        </p:nvSpPr>
        <p:spPr>
          <a:xfrm>
            <a:off x="457200" y="1600200"/>
            <a:ext cx="8229600" cy="4781128"/>
          </a:xfrm>
        </p:spPr>
        <p:txBody>
          <a:bodyPr>
            <a:normAutofit fontScale="85000" lnSpcReduction="20000"/>
          </a:bodyPr>
          <a:lstStyle/>
          <a:p>
            <a:pPr marL="0" indent="0">
              <a:buNone/>
            </a:pPr>
            <a:r>
              <a:rPr lang="en-US" sz="2800" b="1" dirty="0" err="1" smtClean="0"/>
              <a:t>Hoadley</a:t>
            </a:r>
            <a:r>
              <a:rPr lang="en-US" sz="2800" dirty="0" smtClean="0"/>
              <a:t> (2015) summarizes the SA classroom-based research and finds the following descriptive features:</a:t>
            </a:r>
          </a:p>
          <a:p>
            <a:pPr lvl="1"/>
            <a:r>
              <a:rPr lang="en-US" sz="2400" dirty="0" smtClean="0"/>
              <a:t>Lack of opportunities for reading and writing (oral teaching dominates)</a:t>
            </a:r>
          </a:p>
          <a:p>
            <a:pPr lvl="1"/>
            <a:r>
              <a:rPr lang="en-US" sz="2400" dirty="0" smtClean="0"/>
              <a:t>Classroom interaction patterns characterized by chorusing</a:t>
            </a:r>
          </a:p>
          <a:p>
            <a:pPr lvl="1"/>
            <a:r>
              <a:rPr lang="en-US" sz="2400" dirty="0" smtClean="0"/>
              <a:t>Weak forms of assessment and lack of feedback on student responses</a:t>
            </a:r>
          </a:p>
          <a:p>
            <a:pPr lvl="1"/>
            <a:endParaRPr lang="en-US" sz="2400" dirty="0" smtClean="0"/>
          </a:p>
          <a:p>
            <a:r>
              <a:rPr lang="en-US" sz="2600" dirty="0" smtClean="0"/>
              <a:t>Similarly </a:t>
            </a:r>
            <a:r>
              <a:rPr lang="en-US" sz="2600" b="1" dirty="0" smtClean="0"/>
              <a:t>Pretorius</a:t>
            </a:r>
            <a:r>
              <a:rPr lang="en-US" sz="2600" dirty="0" smtClean="0"/>
              <a:t> &amp; co-authors have found that a number of instructional practices (prevalent in SA) contribute to poor reading development:</a:t>
            </a:r>
          </a:p>
          <a:p>
            <a:pPr lvl="1"/>
            <a:r>
              <a:rPr lang="en-US" sz="2200" dirty="0" smtClean="0"/>
              <a:t>The </a:t>
            </a:r>
            <a:r>
              <a:rPr lang="en-US" sz="2200" dirty="0"/>
              <a:t>tendency of teachers to rely on whole class oral chorusing of reading</a:t>
            </a:r>
            <a:r>
              <a:rPr lang="en-US" sz="2200" dirty="0" smtClean="0"/>
              <a:t>,</a:t>
            </a:r>
          </a:p>
          <a:p>
            <a:pPr lvl="1"/>
            <a:r>
              <a:rPr lang="en-US" sz="2200" dirty="0" smtClean="0"/>
              <a:t>The </a:t>
            </a:r>
            <a:r>
              <a:rPr lang="en-US" sz="2200" dirty="0"/>
              <a:t>lack of reading homework </a:t>
            </a:r>
          </a:p>
          <a:p>
            <a:pPr lvl="1"/>
            <a:r>
              <a:rPr lang="en-US" sz="2200" dirty="0"/>
              <a:t>M</a:t>
            </a:r>
            <a:r>
              <a:rPr lang="en-US" sz="2200" dirty="0" smtClean="0"/>
              <a:t>inimal </a:t>
            </a:r>
            <a:r>
              <a:rPr lang="en-US" sz="2200" dirty="0"/>
              <a:t>reading of extended texts in the early grades </a:t>
            </a:r>
            <a:endParaRPr lang="en-US" sz="2200" dirty="0" smtClean="0"/>
          </a:p>
          <a:p>
            <a:pPr lvl="1"/>
            <a:r>
              <a:rPr lang="en-US" sz="2200" dirty="0" smtClean="0"/>
              <a:t>(</a:t>
            </a:r>
            <a:r>
              <a:rPr lang="en-US" sz="2200" b="1" i="1" dirty="0"/>
              <a:t>Pretorius &amp; </a:t>
            </a:r>
            <a:r>
              <a:rPr lang="en-US" sz="2200" b="1" i="1" dirty="0" err="1"/>
              <a:t>Machet</a:t>
            </a:r>
            <a:r>
              <a:rPr lang="en-US" sz="2200" b="1" i="1" dirty="0"/>
              <a:t> 2004; Pretorius &amp; </a:t>
            </a:r>
            <a:r>
              <a:rPr lang="en-US" sz="2200" b="1" i="1" dirty="0" err="1"/>
              <a:t>Mokhwesana</a:t>
            </a:r>
            <a:r>
              <a:rPr lang="en-US" sz="2200" b="1" i="1" dirty="0"/>
              <a:t> 2009; Pretorius 2014</a:t>
            </a:r>
            <a:r>
              <a:rPr lang="en-US" sz="2200" dirty="0"/>
              <a:t>). </a:t>
            </a:r>
          </a:p>
        </p:txBody>
      </p:sp>
    </p:spTree>
    <p:extLst>
      <p:ext uri="{BB962C8B-B14F-4D97-AF65-F5344CB8AC3E}">
        <p14:creationId xmlns:p14="http://schemas.microsoft.com/office/powerpoint/2010/main" val="3999503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Advice for VW Foundation</a:t>
            </a:r>
            <a:endParaRPr lang="en-US" dirty="0"/>
          </a:p>
        </p:txBody>
      </p:sp>
      <p:sp>
        <p:nvSpPr>
          <p:cNvPr id="3" name="Content Placeholder 2"/>
          <p:cNvSpPr>
            <a:spLocks noGrp="1"/>
          </p:cNvSpPr>
          <p:nvPr>
            <p:ph idx="1"/>
          </p:nvPr>
        </p:nvSpPr>
        <p:spPr>
          <a:xfrm>
            <a:off x="457200" y="1600200"/>
            <a:ext cx="8229600" cy="4856920"/>
          </a:xfrm>
        </p:spPr>
        <p:txBody>
          <a:bodyPr>
            <a:normAutofit fontScale="85000" lnSpcReduction="10000"/>
          </a:bodyPr>
          <a:lstStyle/>
          <a:p>
            <a:pPr marL="457200" indent="-457200">
              <a:buFont typeface="+mj-lt"/>
              <a:buAutoNum type="arabicPeriod"/>
            </a:pPr>
            <a:r>
              <a:rPr lang="en-US" sz="2400" b="1" u="sng" dirty="0" smtClean="0"/>
              <a:t>Excellent goal</a:t>
            </a:r>
            <a:r>
              <a:rPr lang="en-US" sz="2400" dirty="0" smtClean="0"/>
              <a:t>: “Ensure that every child in XYZ district is functionally literate by age 10”</a:t>
            </a:r>
          </a:p>
          <a:p>
            <a:pPr marL="457200" indent="-457200">
              <a:buFont typeface="+mj-lt"/>
              <a:buAutoNum type="arabicPeriod"/>
            </a:pPr>
            <a:r>
              <a:rPr lang="en-US" sz="2400" b="1" u="sng" dirty="0" smtClean="0"/>
              <a:t>Establish a base-line </a:t>
            </a:r>
            <a:r>
              <a:rPr lang="en-US" sz="2400" dirty="0" smtClean="0"/>
              <a:t>estimate of the current rate of functionally literate 10 year-old children in these areas (to compare to later).</a:t>
            </a:r>
          </a:p>
          <a:p>
            <a:pPr marL="457200" indent="-457200">
              <a:buFont typeface="+mj-lt"/>
              <a:buAutoNum type="arabicPeriod"/>
            </a:pPr>
            <a:r>
              <a:rPr lang="en-US" sz="2400" b="1" u="sng" dirty="0" smtClean="0"/>
              <a:t>Evaluation</a:t>
            </a:r>
            <a:r>
              <a:rPr lang="en-US" sz="2400" dirty="0" smtClean="0"/>
              <a:t>: Appoint an independent service provider to assess reading and comprehension skills of a large random sample of 10 year olds in these areas every 3 years. </a:t>
            </a:r>
          </a:p>
          <a:p>
            <a:pPr marL="857250" lvl="1" indent="-457200"/>
            <a:r>
              <a:rPr lang="en-US" sz="2000" dirty="0" smtClean="0"/>
              <a:t>Develop/establish reading norms in isiXhosa. Set clear guidelines as to what constitutes a ‘functionally literate’ student. </a:t>
            </a:r>
          </a:p>
          <a:p>
            <a:pPr marL="857250" lvl="1" indent="-457200"/>
            <a:r>
              <a:rPr lang="en-US" sz="2000" dirty="0" smtClean="0"/>
              <a:t>Independence of the evaluator is key. </a:t>
            </a:r>
          </a:p>
          <a:p>
            <a:pPr marL="457200" indent="-457200">
              <a:buFont typeface="+mj-lt"/>
              <a:buAutoNum type="arabicPeriod"/>
            </a:pPr>
            <a:r>
              <a:rPr lang="en-US" sz="2400" b="1" u="sng" dirty="0" smtClean="0"/>
              <a:t>Making mistakes is OK </a:t>
            </a:r>
            <a:r>
              <a:rPr lang="en-US" sz="2400" dirty="0" smtClean="0"/>
              <a:t>as long as we learn from them. Share what does AND DOESN’T work. </a:t>
            </a:r>
          </a:p>
          <a:p>
            <a:pPr marL="457200" indent="-457200">
              <a:buFont typeface="+mj-lt"/>
              <a:buAutoNum type="arabicPeriod"/>
            </a:pPr>
            <a:r>
              <a:rPr lang="en-US" sz="2400" b="1" u="sng" dirty="0" smtClean="0"/>
              <a:t>Incorporating ‘solutions’ into the classroom </a:t>
            </a:r>
            <a:r>
              <a:rPr lang="en-US" sz="2400" dirty="0" smtClean="0"/>
              <a:t>not just after-school. Students are in school for 200 days per year. We need to utilize the time they are in school. Teachers need to improve their teaching and learn how to teach reading and be given books, graded-readers etc.</a:t>
            </a:r>
            <a:endParaRPr lang="en-US" sz="2400" dirty="0"/>
          </a:p>
        </p:txBody>
      </p:sp>
    </p:spTree>
    <p:extLst>
      <p:ext uri="{BB962C8B-B14F-4D97-AF65-F5344CB8AC3E}">
        <p14:creationId xmlns:p14="http://schemas.microsoft.com/office/powerpoint/2010/main" val="747866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FBFBF"/>
          </a:solidFill>
        </p:spPr>
        <p:txBody>
          <a:bodyPr/>
          <a:lstStyle/>
          <a:p>
            <a:r>
              <a:rPr lang="en-US" dirty="0" smtClean="0"/>
              <a:t>Closing remarks</a:t>
            </a:r>
            <a:endParaRPr lang="en-US" dirty="0"/>
          </a:p>
        </p:txBody>
      </p:sp>
      <p:sp>
        <p:nvSpPr>
          <p:cNvPr id="3" name="Content Placeholder 2"/>
          <p:cNvSpPr>
            <a:spLocks noGrp="1"/>
          </p:cNvSpPr>
          <p:nvPr>
            <p:ph idx="1"/>
          </p:nvPr>
        </p:nvSpPr>
        <p:spPr>
          <a:xfrm>
            <a:off x="457200" y="1600200"/>
            <a:ext cx="8229600" cy="5007587"/>
          </a:xfrm>
        </p:spPr>
        <p:txBody>
          <a:bodyPr>
            <a:noAutofit/>
          </a:bodyPr>
          <a:lstStyle/>
          <a:p>
            <a:pPr algn="just"/>
            <a:r>
              <a:rPr lang="en-US" sz="2400" dirty="0" smtClean="0"/>
              <a:t>Commend VW Foundation for selecting a well-specified goal that is achievable</a:t>
            </a:r>
          </a:p>
          <a:p>
            <a:pPr algn="just"/>
            <a:endParaRPr lang="en-US" sz="1200" dirty="0" smtClean="0"/>
          </a:p>
          <a:p>
            <a:pPr algn="just"/>
            <a:r>
              <a:rPr lang="en-US" sz="2400" dirty="0" smtClean="0"/>
              <a:t>Be aware of the political context of the EC. You cannot solve a political problem with a technical solution. </a:t>
            </a:r>
          </a:p>
          <a:p>
            <a:pPr algn="just"/>
            <a:endParaRPr lang="en-US" sz="1200" dirty="0" smtClean="0"/>
          </a:p>
          <a:p>
            <a:pPr algn="just"/>
            <a:r>
              <a:rPr lang="en-US" sz="2400" dirty="0" smtClean="0"/>
              <a:t>No education system can (in the long-run) move beyond the capacity of its teachers. We need to teach our teachers how to teach reading and then monitor it</a:t>
            </a:r>
          </a:p>
          <a:p>
            <a:pPr algn="just"/>
            <a:endParaRPr lang="en-US" sz="1200" dirty="0" smtClean="0"/>
          </a:p>
          <a:p>
            <a:pPr algn="just"/>
            <a:r>
              <a:rPr lang="en-US" sz="2400" dirty="0" smtClean="0"/>
              <a:t>As with almost all areas of weakness in South Africa it is a function of BOTH (1) lack of capacity, and (2) lack of accountability/consequences</a:t>
            </a:r>
          </a:p>
          <a:p>
            <a:pPr algn="just"/>
            <a:endParaRPr lang="en-US" sz="2400" dirty="0"/>
          </a:p>
        </p:txBody>
      </p:sp>
    </p:spTree>
    <p:extLst>
      <p:ext uri="{BB962C8B-B14F-4D97-AF65-F5344CB8AC3E}">
        <p14:creationId xmlns:p14="http://schemas.microsoft.com/office/powerpoint/2010/main" val="1181172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017575444"/>
              </p:ext>
            </p:extLst>
          </p:nvPr>
        </p:nvGraphicFramePr>
        <p:xfrm>
          <a:off x="0" y="980728"/>
          <a:ext cx="9144000" cy="5652415"/>
        </p:xfrm>
        <a:graphic>
          <a:graphicData uri="http://schemas.openxmlformats.org/presentationml/2006/ole">
            <mc:AlternateContent xmlns:mc="http://schemas.openxmlformats.org/markup-compatibility/2006">
              <mc:Choice xmlns:v="urn:schemas-microsoft-com:vml" Requires="v">
                <p:oleObj spid="_x0000_s1036" name="Document" r:id="rId3" imgW="8813800" imgH="5448300" progId="Word.Document.12">
                  <p:embed/>
                </p:oleObj>
              </mc:Choice>
              <mc:Fallback>
                <p:oleObj name="Document" r:id="rId3" imgW="8813800" imgH="5448300" progId="Word.Document.12">
                  <p:embed/>
                  <p:pic>
                    <p:nvPicPr>
                      <p:cNvPr id="0" name=""/>
                      <p:cNvPicPr/>
                      <p:nvPr/>
                    </p:nvPicPr>
                    <p:blipFill>
                      <a:blip r:embed="rId4"/>
                      <a:stretch>
                        <a:fillRect/>
                      </a:stretch>
                    </p:blipFill>
                    <p:spPr>
                      <a:xfrm>
                        <a:off x="0" y="980728"/>
                        <a:ext cx="9144000" cy="5652415"/>
                      </a:xfrm>
                      <a:prstGeom prst="rect">
                        <a:avLst/>
                      </a:prstGeom>
                    </p:spPr>
                  </p:pic>
                </p:oleObj>
              </mc:Fallback>
            </mc:AlternateContent>
          </a:graphicData>
        </a:graphic>
      </p:graphicFrame>
      <p:sp>
        <p:nvSpPr>
          <p:cNvPr id="5" name="Rectangle 4"/>
          <p:cNvSpPr/>
          <p:nvPr/>
        </p:nvSpPr>
        <p:spPr>
          <a:xfrm>
            <a:off x="16414" y="188640"/>
            <a:ext cx="8948073" cy="646331"/>
          </a:xfrm>
          <a:prstGeom prst="rect">
            <a:avLst/>
          </a:prstGeom>
          <a:solidFill>
            <a:srgbClr val="D9D9D9"/>
          </a:solidFill>
        </p:spPr>
        <p:txBody>
          <a:bodyPr wrap="square">
            <a:spAutoFit/>
          </a:bodyPr>
          <a:lstStyle/>
          <a:p>
            <a:r>
              <a:rPr lang="en-US" b="1" dirty="0"/>
              <a:t>Table 13: Oral Reading Fluency scores for English Second Language (ESL/ELL) in Broward County Public Schools (Florida, US) (Broward County, 2012)</a:t>
            </a:r>
            <a:endParaRPr lang="en-ZA" dirty="0"/>
          </a:p>
        </p:txBody>
      </p:sp>
    </p:spTree>
    <p:extLst>
      <p:ext uri="{BB962C8B-B14F-4D97-AF65-F5344CB8AC3E}">
        <p14:creationId xmlns:p14="http://schemas.microsoft.com/office/powerpoint/2010/main" val="24872339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320</TotalTime>
  <Words>1547</Words>
  <Application>Microsoft Macintosh PowerPoint</Application>
  <PresentationFormat>On-screen Show (4:3)</PresentationFormat>
  <Paragraphs>192</Paragraphs>
  <Slides>20</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Document</vt:lpstr>
      <vt:lpstr>PowerPoint Presentation</vt:lpstr>
      <vt:lpstr>A story about a BOUNCING BALL &amp; DINOSAURS</vt:lpstr>
      <vt:lpstr>PowerPoint Presentation</vt:lpstr>
      <vt:lpstr>“We read to know we are not alone” C.S. Lewis</vt:lpstr>
      <vt:lpstr>PowerPoint Presentation</vt:lpstr>
      <vt:lpstr>Why focus on reading in the Foundation Phase?</vt:lpstr>
      <vt:lpstr>Reading </vt:lpstr>
      <vt:lpstr>prePIRLS 2011  By Gr 4 children should be transitioning from “learning to read” to “reading to learn”</vt:lpstr>
      <vt:lpstr>What are the root causes of low and unequal achievement? </vt:lpstr>
      <vt:lpstr>Matric 2014 (relative to Gr 2 in 2004)</vt:lpstr>
      <vt:lpstr>PowerPoint Presentation</vt:lpstr>
      <vt:lpstr>Teaching reading</vt:lpstr>
      <vt:lpstr>Access to library books at SCHOOL</vt:lpstr>
      <vt:lpstr>Access to library books at HOME</vt:lpstr>
      <vt:lpstr>Teachers do not teach reading</vt:lpstr>
      <vt:lpstr>NEEDU Reading Study (2013) Grade 5 Oral Reading Fluency in context</vt:lpstr>
      <vt:lpstr>Teaching reading in SA</vt:lpstr>
      <vt:lpstr>Advice for VW Foundation</vt:lpstr>
      <vt:lpstr>Closing remarks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cp:lastModifiedBy>
  <cp:revision>18</cp:revision>
  <dcterms:created xsi:type="dcterms:W3CDTF">2015-09-02T15:07:03Z</dcterms:created>
  <dcterms:modified xsi:type="dcterms:W3CDTF">2015-09-03T05:10:23Z</dcterms:modified>
</cp:coreProperties>
</file>