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7" r:id="rId2"/>
    <p:sldId id="277" r:id="rId3"/>
    <p:sldId id="283" r:id="rId4"/>
    <p:sldId id="288" r:id="rId5"/>
    <p:sldId id="279" r:id="rId6"/>
    <p:sldId id="280" r:id="rId7"/>
    <p:sldId id="278" r:id="rId8"/>
    <p:sldId id="286" r:id="rId9"/>
    <p:sldId id="281" r:id="rId10"/>
    <p:sldId id="285" r:id="rId11"/>
    <p:sldId id="268" r:id="rId12"/>
    <p:sldId id="287" r:id="rId13"/>
    <p:sldId id="274" r:id="rId14"/>
    <p:sldId id="28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iwe Msengana-Ndlela" initials="LM" lastIdx="1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85" d="100"/>
          <a:sy n="85" d="100"/>
        </p:scale>
        <p:origin x="-136" y="-6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commentAuthors" Target="commentAuthors.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Spaull:Dropbox:Data:prePIRLS%202011:PIRLS%202011%20Benchamrk%20performance%20by%20location%20(from%20reports)%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200" dirty="0"/>
              <a:t>Figure 1:</a:t>
            </a:r>
            <a:r>
              <a:rPr lang="en-US" sz="1200" baseline="0" dirty="0"/>
              <a:t> </a:t>
            </a:r>
            <a:r>
              <a:rPr lang="en-US" sz="1200" dirty="0"/>
              <a:t>Proportion of Grade 4 students that are illiterate and the proportion who cannot read for meaning (in LOLT Gr1-3)</a:t>
            </a:r>
          </a:p>
          <a:p>
            <a:pPr>
              <a:defRPr/>
            </a:pPr>
            <a:r>
              <a:rPr lang="en-US" sz="1050" b="0" i="1" dirty="0"/>
              <a:t>Using </a:t>
            </a:r>
            <a:r>
              <a:rPr lang="en-US" sz="1050" b="0" i="1" dirty="0" err="1"/>
              <a:t>prePIRLS</a:t>
            </a:r>
            <a:r>
              <a:rPr lang="en-US" sz="1050" b="0" i="1" dirty="0"/>
              <a:t> 2011 illiterate: cannot reach low benchmark. Read for meaning: reach intermediate benchmark. Note: </a:t>
            </a:r>
            <a:r>
              <a:rPr lang="en-US" sz="1050" b="0" i="1" dirty="0" err="1"/>
              <a:t>prePIRLS</a:t>
            </a:r>
            <a:r>
              <a:rPr lang="en-US" sz="1050" b="0" i="1" dirty="0"/>
              <a:t> not </a:t>
            </a:r>
            <a:r>
              <a:rPr lang="en-US" sz="1050" b="0" i="1" dirty="0" smtClean="0"/>
              <a:t>strat</a:t>
            </a:r>
            <a:endParaRPr lang="en-US" sz="1050" b="0" i="1" dirty="0"/>
          </a:p>
        </c:rich>
      </c:tx>
      <c:layout/>
      <c:overlay val="0"/>
      <c:spPr>
        <a:solidFill>
          <a:srgbClr val="F2F2F2"/>
        </a:solidFill>
      </c:spPr>
    </c:title>
    <c:autoTitleDeleted val="0"/>
    <c:plotArea>
      <c:layout/>
      <c:barChart>
        <c:barDir val="col"/>
        <c:grouping val="clustered"/>
        <c:varyColors val="0"/>
        <c:ser>
          <c:idx val="0"/>
          <c:order val="0"/>
          <c:tx>
            <c:strRef>
              <c:f>'prePIRLS by Prov (2) - no FSNC'!$C$45</c:f>
              <c:strCache>
                <c:ptCount val="1"/>
                <c:pt idx="0">
                  <c:v>% Illiterate</c:v>
                </c:pt>
              </c:strCache>
            </c:strRef>
          </c:tx>
          <c:spPr>
            <a:solidFill>
              <a:srgbClr val="FF0000"/>
            </a:solidFill>
          </c:spPr>
          <c:invertIfNegative val="0"/>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errBars>
            <c:errBarType val="both"/>
            <c:errValType val="cust"/>
            <c:noEndCap val="0"/>
            <c:plus>
              <c:numRef>
                <c:f>'prePIRLS by Prov (2) - no FSNC'!$E$46:$E$54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plus>
            <c:minus>
              <c:numRef>
                <c:f>'prePIRLS by Prov (2) - no FSNC'!$E$46:$E$54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minus>
            <c:spPr>
              <a:ln>
                <a:solidFill>
                  <a:srgbClr val="7F7F7F"/>
                </a:solidFill>
              </a:ln>
            </c:spPr>
          </c:errBars>
          <c:cat>
            <c:strRef>
              <c:f>'prePIRLS by Prov (2) - no FSNC'!$A$46:$A$54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'prePIRLS by Prov (2) - no FSNC'!$C$46:$C$54</c:f>
              <c:numCache>
                <c:formatCode>0%</c:formatCode>
                <c:ptCount val="9"/>
                <c:pt idx="0">
                  <c:v>0.1108</c:v>
                </c:pt>
                <c:pt idx="1">
                  <c:v>0.2139</c:v>
                </c:pt>
                <c:pt idx="2">
                  <c:v>0.255</c:v>
                </c:pt>
                <c:pt idx="3">
                  <c:v>0.318</c:v>
                </c:pt>
                <c:pt idx="4">
                  <c:v>0.3242</c:v>
                </c:pt>
                <c:pt idx="5">
                  <c:v>0.2882</c:v>
                </c:pt>
                <c:pt idx="6">
                  <c:v>0.5022</c:v>
                </c:pt>
                <c:pt idx="8">
                  <c:v>0.2878</c:v>
                </c:pt>
              </c:numCache>
            </c:numRef>
          </c:val>
          <c:extLst xmlns:c16r2="http://schemas.microsoft.com/office/drawing/2015/06/chart">
            <c:ext xmlns:c16="http://schemas.microsoft.com/office/drawing/2014/chart" uri="{C3380CC4-5D6E-409C-BE32-E72D297353CC}">
              <c16:uniqueId val="{00000000-7AF3-4E56-875F-A9DF72654ACC}"/>
            </c:ext>
          </c:extLst>
        </c:ser>
        <c:ser>
          <c:idx val="1"/>
          <c:order val="1"/>
          <c:tx>
            <c:strRef>
              <c:f>'prePIRLS by Prov (2) - no FSNC'!$F$45</c:f>
              <c:strCache>
                <c:ptCount val="1"/>
                <c:pt idx="0">
                  <c:v>% Cannot read for meaning</c:v>
                </c:pt>
              </c:strCache>
            </c:strRef>
          </c:tx>
          <c:spPr>
            <a:solidFill>
              <a:schemeClr val="accent2">
                <a:lumMod val="60000"/>
                <a:lumOff val="40000"/>
              </a:schemeClr>
            </a:solidFill>
          </c:spPr>
          <c:invertIfNegative val="0"/>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errBars>
            <c:errBarType val="both"/>
            <c:errValType val="cust"/>
            <c:noEndCap val="0"/>
            <c:plus>
              <c:numRef>
                <c:f>'prePIRLS by Prov (2) - no FSNC'!$H$46:$H$54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plus>
            <c:minus>
              <c:numRef>
                <c:f>'prePIRLS by Prov (2) - no FSNC'!$H$46:$H$54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minus>
            <c:spPr>
              <a:ln>
                <a:solidFill>
                  <a:schemeClr val="bg1">
                    <a:lumMod val="50000"/>
                  </a:schemeClr>
                </a:solidFill>
              </a:ln>
            </c:spPr>
          </c:errBars>
          <c:cat>
            <c:strRef>
              <c:f>'prePIRLS by Prov (2) - no FSNC'!$A$46:$A$54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'prePIRLS by Prov (2) - no FSNC'!$F$46:$F$54</c:f>
              <c:numCache>
                <c:formatCode>0%</c:formatCode>
                <c:ptCount val="9"/>
                <c:pt idx="0">
                  <c:v>0.274</c:v>
                </c:pt>
                <c:pt idx="1">
                  <c:v>0.4438</c:v>
                </c:pt>
                <c:pt idx="2">
                  <c:v>0.574</c:v>
                </c:pt>
                <c:pt idx="3">
                  <c:v>0.5997</c:v>
                </c:pt>
                <c:pt idx="4">
                  <c:v>0.6345</c:v>
                </c:pt>
                <c:pt idx="5">
                  <c:v>0.6639</c:v>
                </c:pt>
                <c:pt idx="6">
                  <c:v>0.8328</c:v>
                </c:pt>
                <c:pt idx="8">
                  <c:v>0.5835</c:v>
                </c:pt>
              </c:numCache>
            </c:numRef>
          </c:val>
          <c:extLst xmlns:c16r2="http://schemas.microsoft.com/office/drawing/2015/06/chart">
            <c:ext xmlns:c16="http://schemas.microsoft.com/office/drawing/2014/chart" uri="{C3380CC4-5D6E-409C-BE32-E72D297353CC}">
              <c16:uniqueId val="{00000001-7AF3-4E56-875F-A9DF72654ACC}"/>
            </c:ext>
          </c:extLst>
        </c:ser>
        <c:dLbls>
          <c:showLegendKey val="0"/>
          <c:showVal val="0"/>
          <c:showCatName val="0"/>
          <c:showSerName val="0"/>
          <c:showPercent val="0"/>
          <c:showBubbleSize val="0"/>
        </c:dLbls>
        <c:gapWidth val="150"/>
        <c:axId val="-2125759672"/>
        <c:axId val="-2062062632"/>
      </c:barChart>
      <c:catAx>
        <c:axId val="-2125759672"/>
        <c:scaling>
          <c:orientation val="minMax"/>
        </c:scaling>
        <c:delete val="0"/>
        <c:axPos val="b"/>
        <c:numFmt formatCode="General" sourceLinked="0"/>
        <c:majorTickMark val="out"/>
        <c:minorTickMark val="none"/>
        <c:tickLblPos val="nextTo"/>
        <c:txPr>
          <a:bodyPr/>
          <a:lstStyle/>
          <a:p>
            <a:pPr>
              <a:defRPr sz="800"/>
            </a:pPr>
            <a:endParaRPr lang="en-US"/>
          </a:p>
        </c:txPr>
        <c:crossAx val="-2062062632"/>
        <c:crosses val="autoZero"/>
        <c:auto val="1"/>
        <c:lblAlgn val="ctr"/>
        <c:lblOffset val="100"/>
        <c:noMultiLvlLbl val="0"/>
      </c:catAx>
      <c:valAx>
        <c:axId val="-2062062632"/>
        <c:scaling>
          <c:orientation val="minMax"/>
        </c:scaling>
        <c:delete val="0"/>
        <c:axPos val="l"/>
        <c:majorGridlines/>
        <c:numFmt formatCode="0%" sourceLinked="1"/>
        <c:majorTickMark val="out"/>
        <c:minorTickMark val="none"/>
        <c:tickLblPos val="nextTo"/>
        <c:crossAx val="-2125759672"/>
        <c:crosses val="autoZero"/>
        <c:crossBetween val="between"/>
      </c:valAx>
      <c:spPr>
        <a:solidFill>
          <a:schemeClr val="bg1">
            <a:lumMod val="95000"/>
          </a:schemeClr>
        </a:solidFill>
      </c:spPr>
    </c:plotArea>
    <c:legend>
      <c:legendPos val="t"/>
      <c:layout/>
      <c:overlay val="0"/>
    </c:legend>
    <c:plotVisOnly val="1"/>
    <c:dispBlanksAs val="gap"/>
    <c:showDLblsOverMax val="0"/>
  </c:chart>
  <c:spPr>
    <a:solidFill>
      <a:schemeClr val="bg1"/>
    </a:solidFill>
    <a:ln>
      <a:solidFill>
        <a:srgbClr val="4F81BD"/>
      </a:solidFill>
    </a:ln>
  </c:spPr>
  <c:txPr>
    <a:bodyPr/>
    <a:lstStyle/>
    <a:p>
      <a:pPr>
        <a:defRPr>
          <a:latin typeface="+mj-lt"/>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BB6B02-4BC1-384B-B5AD-3CCE4AE9D777}" type="doc">
      <dgm:prSet loTypeId="urn:microsoft.com/office/officeart/2005/8/layout/hProcess4" loCatId="" qsTypeId="urn:microsoft.com/office/officeart/2005/8/quickstyle/simple4" qsCatId="simple" csTypeId="urn:microsoft.com/office/officeart/2005/8/colors/accent1_2" csCatId="accent1" phldr="1"/>
      <dgm:spPr/>
      <dgm:t>
        <a:bodyPr/>
        <a:lstStyle/>
        <a:p>
          <a:endParaRPr lang="en-US"/>
        </a:p>
      </dgm:t>
    </dgm:pt>
    <dgm:pt modelId="{CA3CA867-0EAC-4A4B-9C13-BFAD78814E96}">
      <dgm:prSet phldrT="[Text]"/>
      <dgm:spPr>
        <a:solidFill>
          <a:srgbClr val="800000"/>
        </a:solidFill>
      </dgm:spPr>
      <dgm:t>
        <a:bodyPr/>
        <a:lstStyle/>
        <a:p>
          <a:r>
            <a:rPr lang="en-US" dirty="0" smtClean="0"/>
            <a:t>(1) Special issue of SAJCE</a:t>
          </a:r>
          <a:endParaRPr lang="en-US" dirty="0"/>
        </a:p>
      </dgm:t>
    </dgm:pt>
    <dgm:pt modelId="{65E3B599-F510-ED4D-B87B-42B2B0C32CD1}" type="parTrans" cxnId="{34C3FD30-72DE-AC4C-B6F1-1CC1FB7B878B}">
      <dgm:prSet/>
      <dgm:spPr/>
      <dgm:t>
        <a:bodyPr/>
        <a:lstStyle/>
        <a:p>
          <a:endParaRPr lang="en-US"/>
        </a:p>
      </dgm:t>
    </dgm:pt>
    <dgm:pt modelId="{F025C098-FE53-C64D-913E-3CAAD4EFE750}" type="sibTrans" cxnId="{34C3FD30-72DE-AC4C-B6F1-1CC1FB7B878B}">
      <dgm:prSet/>
      <dgm:spPr>
        <a:solidFill>
          <a:srgbClr val="800000"/>
        </a:solidFill>
      </dgm:spPr>
      <dgm:t>
        <a:bodyPr/>
        <a:lstStyle/>
        <a:p>
          <a:endParaRPr lang="en-US"/>
        </a:p>
      </dgm:t>
    </dgm:pt>
    <dgm:pt modelId="{36300457-3D5E-4B49-974F-A687AA0C3D34}">
      <dgm:prSet phldrT="[Text]" custT="1"/>
      <dgm:spPr>
        <a:solidFill>
          <a:schemeClr val="accent2">
            <a:lumMod val="60000"/>
            <a:lumOff val="40000"/>
            <a:alpha val="90000"/>
          </a:schemeClr>
        </a:solidFill>
      </dgm:spPr>
      <dgm:t>
        <a:bodyPr/>
        <a:lstStyle/>
        <a:p>
          <a:r>
            <a:rPr lang="en-US" sz="1400" dirty="0" smtClean="0"/>
            <a:t>Promote new local journal</a:t>
          </a:r>
          <a:endParaRPr lang="en-US" sz="1400" dirty="0"/>
        </a:p>
      </dgm:t>
    </dgm:pt>
    <dgm:pt modelId="{975CCF41-90A3-8D4A-BCDE-9C61CE47FE41}" type="parTrans" cxnId="{8C82A10C-5C44-1547-A001-4FA41CA1D025}">
      <dgm:prSet/>
      <dgm:spPr/>
      <dgm:t>
        <a:bodyPr/>
        <a:lstStyle/>
        <a:p>
          <a:endParaRPr lang="en-US"/>
        </a:p>
      </dgm:t>
    </dgm:pt>
    <dgm:pt modelId="{9A40C502-7A58-CF4D-9D4D-C75D15B7EC02}" type="sibTrans" cxnId="{8C82A10C-5C44-1547-A001-4FA41CA1D025}">
      <dgm:prSet/>
      <dgm:spPr/>
      <dgm:t>
        <a:bodyPr/>
        <a:lstStyle/>
        <a:p>
          <a:endParaRPr lang="en-US"/>
        </a:p>
      </dgm:t>
    </dgm:pt>
    <dgm:pt modelId="{B179CBCC-93B3-994E-BA60-D96D115E60C5}">
      <dgm:prSet phldrT="[Text]"/>
      <dgm:spPr>
        <a:solidFill>
          <a:srgbClr val="800000"/>
        </a:solidFill>
      </dgm:spPr>
      <dgm:t>
        <a:bodyPr/>
        <a:lstStyle/>
        <a:p>
          <a:r>
            <a:rPr lang="en-US" dirty="0" smtClean="0"/>
            <a:t>(2) Policy Briefs</a:t>
          </a:r>
          <a:endParaRPr lang="en-US" dirty="0"/>
        </a:p>
      </dgm:t>
    </dgm:pt>
    <dgm:pt modelId="{460D1DA4-4676-6747-BAC5-E5AEDF9B091D}" type="parTrans" cxnId="{362226D0-8A1C-1D4D-8301-9A9ABE01DE9B}">
      <dgm:prSet/>
      <dgm:spPr/>
      <dgm:t>
        <a:bodyPr/>
        <a:lstStyle/>
        <a:p>
          <a:endParaRPr lang="en-US"/>
        </a:p>
      </dgm:t>
    </dgm:pt>
    <dgm:pt modelId="{1E33069F-C034-204E-86BB-1E6F5E52FDB9}" type="sibTrans" cxnId="{362226D0-8A1C-1D4D-8301-9A9ABE01DE9B}">
      <dgm:prSet/>
      <dgm:spPr>
        <a:solidFill>
          <a:srgbClr val="800000"/>
        </a:solidFill>
        <a:ln w="38100" cmpd="sng"/>
      </dgm:spPr>
      <dgm:t>
        <a:bodyPr/>
        <a:lstStyle/>
        <a:p>
          <a:endParaRPr lang="en-US"/>
        </a:p>
      </dgm:t>
    </dgm:pt>
    <dgm:pt modelId="{DFE05E1B-FB16-4546-A784-43DA82AB20CB}">
      <dgm:prSet phldrT="[Text]" custT="1"/>
      <dgm:spPr>
        <a:solidFill>
          <a:srgbClr val="C79494">
            <a:alpha val="90000"/>
          </a:srgbClr>
        </a:solidFill>
      </dgm:spPr>
      <dgm:t>
        <a:bodyPr/>
        <a:lstStyle/>
        <a:p>
          <a:r>
            <a:rPr lang="en-US" sz="1400" dirty="0" smtClean="0"/>
            <a:t>Accessible research for busy-bee policymakers yet linked to detailed peer-reviewed article</a:t>
          </a:r>
          <a:endParaRPr lang="en-US" sz="1400" dirty="0"/>
        </a:p>
      </dgm:t>
    </dgm:pt>
    <dgm:pt modelId="{A4B18DCF-E7A2-C043-9297-8A08A54E39C8}" type="parTrans" cxnId="{708940FD-6F55-1647-AC1E-F1491EDE2E1C}">
      <dgm:prSet/>
      <dgm:spPr/>
      <dgm:t>
        <a:bodyPr/>
        <a:lstStyle/>
        <a:p>
          <a:endParaRPr lang="en-US"/>
        </a:p>
      </dgm:t>
    </dgm:pt>
    <dgm:pt modelId="{63979662-F4D9-0346-85BB-290BB37CF5A2}" type="sibTrans" cxnId="{708940FD-6F55-1647-AC1E-F1491EDE2E1C}">
      <dgm:prSet/>
      <dgm:spPr/>
      <dgm:t>
        <a:bodyPr/>
        <a:lstStyle/>
        <a:p>
          <a:endParaRPr lang="en-US"/>
        </a:p>
      </dgm:t>
    </dgm:pt>
    <dgm:pt modelId="{9D00409F-9A9A-D144-A595-A9F624F5C6BB}">
      <dgm:prSet phldrT="[Text]"/>
      <dgm:spPr>
        <a:solidFill>
          <a:srgbClr val="800000"/>
        </a:solidFill>
      </dgm:spPr>
      <dgm:t>
        <a:bodyPr/>
        <a:lstStyle/>
        <a:p>
          <a:r>
            <a:rPr lang="en-US" dirty="0" smtClean="0"/>
            <a:t>(3) Engagement Conference</a:t>
          </a:r>
          <a:endParaRPr lang="en-US" dirty="0"/>
        </a:p>
      </dgm:t>
    </dgm:pt>
    <dgm:pt modelId="{634C7B75-0EF0-7447-A6FA-2B6423A9BF20}" type="parTrans" cxnId="{5B028000-F192-1840-A8EB-DAFDBF21A224}">
      <dgm:prSet/>
      <dgm:spPr/>
      <dgm:t>
        <a:bodyPr/>
        <a:lstStyle/>
        <a:p>
          <a:endParaRPr lang="en-US"/>
        </a:p>
      </dgm:t>
    </dgm:pt>
    <dgm:pt modelId="{384EEF4E-CA5D-5A49-BD4F-CC73B4B693C7}" type="sibTrans" cxnId="{5B028000-F192-1840-A8EB-DAFDBF21A224}">
      <dgm:prSet/>
      <dgm:spPr/>
      <dgm:t>
        <a:bodyPr/>
        <a:lstStyle/>
        <a:p>
          <a:endParaRPr lang="en-US"/>
        </a:p>
      </dgm:t>
    </dgm:pt>
    <dgm:pt modelId="{B2AEBE3E-B879-CA40-88A1-0702399B8EDD}">
      <dgm:prSet phldrT="[Text]" custT="1"/>
      <dgm:spPr>
        <a:solidFill>
          <a:srgbClr val="C79494">
            <a:alpha val="90000"/>
          </a:srgbClr>
        </a:solidFill>
      </dgm:spPr>
      <dgm:t>
        <a:bodyPr/>
        <a:lstStyle/>
        <a:p>
          <a:r>
            <a:rPr lang="en-US" sz="1400" dirty="0" smtClean="0"/>
            <a:t>About 60 invited high-level academics, government officials and media</a:t>
          </a:r>
          <a:endParaRPr lang="en-US" sz="1400" dirty="0"/>
        </a:p>
      </dgm:t>
    </dgm:pt>
    <dgm:pt modelId="{0BAAE3F0-CEDD-2A40-9796-2DE40667FFC6}" type="parTrans" cxnId="{92180476-4872-034E-AE4D-21FB13FDA35E}">
      <dgm:prSet/>
      <dgm:spPr/>
      <dgm:t>
        <a:bodyPr/>
        <a:lstStyle/>
        <a:p>
          <a:endParaRPr lang="en-US"/>
        </a:p>
      </dgm:t>
    </dgm:pt>
    <dgm:pt modelId="{6F5D6375-D60B-C74D-8FC4-2CAD2D1F736D}" type="sibTrans" cxnId="{92180476-4872-034E-AE4D-21FB13FDA35E}">
      <dgm:prSet/>
      <dgm:spPr/>
      <dgm:t>
        <a:bodyPr/>
        <a:lstStyle/>
        <a:p>
          <a:endParaRPr lang="en-US"/>
        </a:p>
      </dgm:t>
    </dgm:pt>
    <dgm:pt modelId="{82A7B89A-9390-4840-B87F-36522CDBB5E1}">
      <dgm:prSet phldrT="[Text]" custT="1"/>
      <dgm:spPr>
        <a:solidFill>
          <a:schemeClr val="accent2">
            <a:lumMod val="60000"/>
            <a:lumOff val="40000"/>
            <a:alpha val="90000"/>
          </a:schemeClr>
        </a:solidFill>
      </dgm:spPr>
      <dgm:t>
        <a:bodyPr/>
        <a:lstStyle/>
        <a:p>
          <a:r>
            <a:rPr lang="en-US" sz="1400" dirty="0" smtClean="0"/>
            <a:t>Engage academics through peer-review</a:t>
          </a:r>
          <a:endParaRPr lang="en-US" sz="1400" dirty="0"/>
        </a:p>
      </dgm:t>
    </dgm:pt>
    <dgm:pt modelId="{6D305560-C13F-944C-B552-3B76F862112D}" type="parTrans" cxnId="{C5235E10-EEF8-C643-8DB9-D614F146CF95}">
      <dgm:prSet/>
      <dgm:spPr/>
      <dgm:t>
        <a:bodyPr/>
        <a:lstStyle/>
        <a:p>
          <a:endParaRPr lang="en-US"/>
        </a:p>
      </dgm:t>
    </dgm:pt>
    <dgm:pt modelId="{2A31CF64-EB37-D240-9D16-E13FD18EEA2B}" type="sibTrans" cxnId="{C5235E10-EEF8-C643-8DB9-D614F146CF95}">
      <dgm:prSet/>
      <dgm:spPr/>
      <dgm:t>
        <a:bodyPr/>
        <a:lstStyle/>
        <a:p>
          <a:endParaRPr lang="en-US"/>
        </a:p>
      </dgm:t>
    </dgm:pt>
    <dgm:pt modelId="{FE731859-25C8-8C44-86AE-733537EC8683}">
      <dgm:prSet phldrT="[Text]" custT="1"/>
      <dgm:spPr>
        <a:solidFill>
          <a:schemeClr val="accent2">
            <a:lumMod val="60000"/>
            <a:lumOff val="40000"/>
            <a:alpha val="90000"/>
          </a:schemeClr>
        </a:solidFill>
      </dgm:spPr>
      <dgm:t>
        <a:bodyPr/>
        <a:lstStyle/>
        <a:p>
          <a:r>
            <a:rPr lang="en-US" sz="1400" dirty="0" smtClean="0"/>
            <a:t>Influential guest editors: Taylor &amp; </a:t>
          </a:r>
          <a:r>
            <a:rPr lang="en-US" sz="1400" dirty="0" err="1" smtClean="0"/>
            <a:t>Mabogoane</a:t>
          </a:r>
          <a:endParaRPr lang="en-US" sz="1400" dirty="0"/>
        </a:p>
      </dgm:t>
    </dgm:pt>
    <dgm:pt modelId="{8C2FD1B4-89B6-0B44-BC86-9002349C2B87}" type="parTrans" cxnId="{C2C5ED35-78B7-CE4D-A7EA-18A9068AF77B}">
      <dgm:prSet/>
      <dgm:spPr/>
      <dgm:t>
        <a:bodyPr/>
        <a:lstStyle/>
        <a:p>
          <a:endParaRPr lang="en-US"/>
        </a:p>
      </dgm:t>
    </dgm:pt>
    <dgm:pt modelId="{760172D1-5767-354E-BF0A-998118A29FE1}" type="sibTrans" cxnId="{C2C5ED35-78B7-CE4D-A7EA-18A9068AF77B}">
      <dgm:prSet/>
      <dgm:spPr/>
      <dgm:t>
        <a:bodyPr/>
        <a:lstStyle/>
        <a:p>
          <a:endParaRPr lang="en-US"/>
        </a:p>
      </dgm:t>
    </dgm:pt>
    <dgm:pt modelId="{5F32CDAF-F526-FB42-AC2B-B6273CD13C86}">
      <dgm:prSet phldrT="[Text]" custT="1"/>
      <dgm:spPr>
        <a:solidFill>
          <a:schemeClr val="accent2">
            <a:lumMod val="60000"/>
            <a:lumOff val="40000"/>
            <a:alpha val="90000"/>
          </a:schemeClr>
        </a:solidFill>
      </dgm:spPr>
      <dgm:t>
        <a:bodyPr/>
        <a:lstStyle/>
        <a:p>
          <a:r>
            <a:rPr lang="en-US" sz="1400" dirty="0" smtClean="0"/>
            <a:t>Deadlines for researchers</a:t>
          </a:r>
          <a:endParaRPr lang="en-US" sz="1400" dirty="0"/>
        </a:p>
      </dgm:t>
    </dgm:pt>
    <dgm:pt modelId="{9E9AABE3-5A08-E74F-A687-CAE4A07E3429}" type="parTrans" cxnId="{5AC31359-49E6-494F-82E3-4B48C9F7CC45}">
      <dgm:prSet/>
      <dgm:spPr/>
      <dgm:t>
        <a:bodyPr/>
        <a:lstStyle/>
        <a:p>
          <a:endParaRPr lang="en-US"/>
        </a:p>
      </dgm:t>
    </dgm:pt>
    <dgm:pt modelId="{76138D60-B7AD-934D-AB5E-51FE3B8772F9}" type="sibTrans" cxnId="{5AC31359-49E6-494F-82E3-4B48C9F7CC45}">
      <dgm:prSet/>
      <dgm:spPr/>
      <dgm:t>
        <a:bodyPr/>
        <a:lstStyle/>
        <a:p>
          <a:endParaRPr lang="en-US"/>
        </a:p>
      </dgm:t>
    </dgm:pt>
    <dgm:pt modelId="{23895639-319A-1949-8EBA-46157DE4AD5E}">
      <dgm:prSet phldrT="[Text]" custT="1"/>
      <dgm:spPr>
        <a:solidFill>
          <a:srgbClr val="C79494">
            <a:alpha val="90000"/>
          </a:srgbClr>
        </a:solidFill>
      </dgm:spPr>
      <dgm:t>
        <a:bodyPr/>
        <a:lstStyle/>
        <a:p>
          <a:r>
            <a:rPr lang="en-US" sz="1400" dirty="0" smtClean="0"/>
            <a:t>Teaches researchers to write in different registers</a:t>
          </a:r>
          <a:endParaRPr lang="en-US" sz="1400" dirty="0"/>
        </a:p>
      </dgm:t>
    </dgm:pt>
    <dgm:pt modelId="{F85D09AD-EFB0-EF47-A299-31F40CEACFB4}" type="parTrans" cxnId="{79737349-0610-7A47-8171-D5A2227C63BE}">
      <dgm:prSet/>
      <dgm:spPr/>
      <dgm:t>
        <a:bodyPr/>
        <a:lstStyle/>
        <a:p>
          <a:endParaRPr lang="en-US"/>
        </a:p>
      </dgm:t>
    </dgm:pt>
    <dgm:pt modelId="{A26EA397-1FB0-954B-8A90-7A96CC3CA046}" type="sibTrans" cxnId="{79737349-0610-7A47-8171-D5A2227C63BE}">
      <dgm:prSet/>
      <dgm:spPr/>
      <dgm:t>
        <a:bodyPr/>
        <a:lstStyle/>
        <a:p>
          <a:endParaRPr lang="en-US"/>
        </a:p>
      </dgm:t>
    </dgm:pt>
    <dgm:pt modelId="{130178E8-F9CB-5144-B41D-76B9EEF32C09}">
      <dgm:prSet phldrT="[Text]" custT="1"/>
      <dgm:spPr>
        <a:solidFill>
          <a:srgbClr val="C79494">
            <a:alpha val="90000"/>
          </a:srgbClr>
        </a:solidFill>
      </dgm:spPr>
      <dgm:t>
        <a:bodyPr/>
        <a:lstStyle/>
        <a:p>
          <a:r>
            <a:rPr lang="en-US" sz="1400" dirty="0" smtClean="0"/>
            <a:t>Minister was the keynote (&amp; remained and listened to presentations)</a:t>
          </a:r>
          <a:endParaRPr lang="en-US" sz="1400" dirty="0"/>
        </a:p>
      </dgm:t>
    </dgm:pt>
    <dgm:pt modelId="{532A6059-F7B7-3B41-9F31-CD4F0906E919}" type="parTrans" cxnId="{38FB515D-9BF4-264F-B3A2-1F65925C638F}">
      <dgm:prSet/>
      <dgm:spPr/>
      <dgm:t>
        <a:bodyPr/>
        <a:lstStyle/>
        <a:p>
          <a:endParaRPr lang="en-US"/>
        </a:p>
      </dgm:t>
    </dgm:pt>
    <dgm:pt modelId="{B3DB59A4-13D4-074E-807D-2D8B7529358F}" type="sibTrans" cxnId="{38FB515D-9BF4-264F-B3A2-1F65925C638F}">
      <dgm:prSet/>
      <dgm:spPr/>
      <dgm:t>
        <a:bodyPr/>
        <a:lstStyle/>
        <a:p>
          <a:endParaRPr lang="en-US"/>
        </a:p>
      </dgm:t>
    </dgm:pt>
    <dgm:pt modelId="{9CCB92BB-0807-7947-A60E-FA9ADCB85AD1}" type="pres">
      <dgm:prSet presAssocID="{3ABB6B02-4BC1-384B-B5AD-3CCE4AE9D777}" presName="Name0" presStyleCnt="0">
        <dgm:presLayoutVars>
          <dgm:dir/>
          <dgm:animLvl val="lvl"/>
          <dgm:resizeHandles val="exact"/>
        </dgm:presLayoutVars>
      </dgm:prSet>
      <dgm:spPr/>
    </dgm:pt>
    <dgm:pt modelId="{B50FFCA8-C4E8-944B-8D8D-F73EA53E6067}" type="pres">
      <dgm:prSet presAssocID="{3ABB6B02-4BC1-384B-B5AD-3CCE4AE9D777}" presName="tSp" presStyleCnt="0"/>
      <dgm:spPr/>
    </dgm:pt>
    <dgm:pt modelId="{E5AEACA3-999C-F740-BC4B-20A516621B9B}" type="pres">
      <dgm:prSet presAssocID="{3ABB6B02-4BC1-384B-B5AD-3CCE4AE9D777}" presName="bSp" presStyleCnt="0"/>
      <dgm:spPr/>
    </dgm:pt>
    <dgm:pt modelId="{47C9995E-30B1-934F-8B20-96DC6579951A}" type="pres">
      <dgm:prSet presAssocID="{3ABB6B02-4BC1-384B-B5AD-3CCE4AE9D777}" presName="process" presStyleCnt="0"/>
      <dgm:spPr/>
    </dgm:pt>
    <dgm:pt modelId="{F49E3BCA-C0E0-1449-8FEC-9DD9DBDADF22}" type="pres">
      <dgm:prSet presAssocID="{CA3CA867-0EAC-4A4B-9C13-BFAD78814E96}" presName="composite1" presStyleCnt="0"/>
      <dgm:spPr/>
    </dgm:pt>
    <dgm:pt modelId="{5AEEDB35-E663-D741-9F3F-86C3F340A1B3}" type="pres">
      <dgm:prSet presAssocID="{CA3CA867-0EAC-4A4B-9C13-BFAD78814E96}" presName="dummyNode1" presStyleLbl="node1" presStyleIdx="0" presStyleCnt="3"/>
      <dgm:spPr/>
    </dgm:pt>
    <dgm:pt modelId="{90D3757B-1D98-D14A-86DA-AF4F8B054CB8}" type="pres">
      <dgm:prSet presAssocID="{CA3CA867-0EAC-4A4B-9C13-BFAD78814E96}" presName="childNode1" presStyleLbl="bgAcc1" presStyleIdx="0" presStyleCnt="3" custScaleY="171999">
        <dgm:presLayoutVars>
          <dgm:bulletEnabled val="1"/>
        </dgm:presLayoutVars>
      </dgm:prSet>
      <dgm:spPr/>
      <dgm:t>
        <a:bodyPr/>
        <a:lstStyle/>
        <a:p>
          <a:endParaRPr lang="en-US"/>
        </a:p>
      </dgm:t>
    </dgm:pt>
    <dgm:pt modelId="{8A5AB489-73FF-7A4C-BF83-5F7C8B4F94EF}" type="pres">
      <dgm:prSet presAssocID="{CA3CA867-0EAC-4A4B-9C13-BFAD78814E96}" presName="childNode1tx" presStyleLbl="bgAcc1" presStyleIdx="0" presStyleCnt="3">
        <dgm:presLayoutVars>
          <dgm:bulletEnabled val="1"/>
        </dgm:presLayoutVars>
      </dgm:prSet>
      <dgm:spPr/>
      <dgm:t>
        <a:bodyPr/>
        <a:lstStyle/>
        <a:p>
          <a:endParaRPr lang="en-US"/>
        </a:p>
      </dgm:t>
    </dgm:pt>
    <dgm:pt modelId="{276022E9-1F09-A642-A09D-32A2C1BBB744}" type="pres">
      <dgm:prSet presAssocID="{CA3CA867-0EAC-4A4B-9C13-BFAD78814E96}" presName="parentNode1" presStyleLbl="node1" presStyleIdx="0" presStyleCnt="3" custLinFactNeighborX="-871" custLinFactNeighborY="61349">
        <dgm:presLayoutVars>
          <dgm:chMax val="1"/>
          <dgm:bulletEnabled val="1"/>
        </dgm:presLayoutVars>
      </dgm:prSet>
      <dgm:spPr/>
      <dgm:t>
        <a:bodyPr/>
        <a:lstStyle/>
        <a:p>
          <a:endParaRPr lang="en-US"/>
        </a:p>
      </dgm:t>
    </dgm:pt>
    <dgm:pt modelId="{66843342-4B61-BD4E-948E-303BD1050F9A}" type="pres">
      <dgm:prSet presAssocID="{CA3CA867-0EAC-4A4B-9C13-BFAD78814E96}" presName="connSite1" presStyleCnt="0"/>
      <dgm:spPr/>
    </dgm:pt>
    <dgm:pt modelId="{132923B8-18B1-7F48-BD2E-AC1004679355}" type="pres">
      <dgm:prSet presAssocID="{F025C098-FE53-C64D-913E-3CAAD4EFE750}" presName="Name9" presStyleLbl="sibTrans2D1" presStyleIdx="0" presStyleCnt="2"/>
      <dgm:spPr/>
    </dgm:pt>
    <dgm:pt modelId="{C902B396-44E5-F347-9780-47645BE2551A}" type="pres">
      <dgm:prSet presAssocID="{B179CBCC-93B3-994E-BA60-D96D115E60C5}" presName="composite2" presStyleCnt="0"/>
      <dgm:spPr/>
    </dgm:pt>
    <dgm:pt modelId="{8B7F03D5-13A7-1C49-9B88-150B1B6BC6D0}" type="pres">
      <dgm:prSet presAssocID="{B179CBCC-93B3-994E-BA60-D96D115E60C5}" presName="dummyNode2" presStyleLbl="node1" presStyleIdx="0" presStyleCnt="3"/>
      <dgm:spPr/>
    </dgm:pt>
    <dgm:pt modelId="{D6770F1E-98C2-0D47-AAC7-442093764271}" type="pres">
      <dgm:prSet presAssocID="{B179CBCC-93B3-994E-BA60-D96D115E60C5}" presName="childNode2" presStyleLbl="bgAcc1" presStyleIdx="1" presStyleCnt="3" custScaleY="172167">
        <dgm:presLayoutVars>
          <dgm:bulletEnabled val="1"/>
        </dgm:presLayoutVars>
      </dgm:prSet>
      <dgm:spPr/>
      <dgm:t>
        <a:bodyPr/>
        <a:lstStyle/>
        <a:p>
          <a:endParaRPr lang="en-US"/>
        </a:p>
      </dgm:t>
    </dgm:pt>
    <dgm:pt modelId="{586F57CE-C618-3945-9645-335A363045D5}" type="pres">
      <dgm:prSet presAssocID="{B179CBCC-93B3-994E-BA60-D96D115E60C5}" presName="childNode2tx" presStyleLbl="bgAcc1" presStyleIdx="1" presStyleCnt="3">
        <dgm:presLayoutVars>
          <dgm:bulletEnabled val="1"/>
        </dgm:presLayoutVars>
      </dgm:prSet>
      <dgm:spPr/>
      <dgm:t>
        <a:bodyPr/>
        <a:lstStyle/>
        <a:p>
          <a:endParaRPr lang="en-US"/>
        </a:p>
      </dgm:t>
    </dgm:pt>
    <dgm:pt modelId="{4BC0D65A-69F4-654E-AE40-02F9BD5F4EE7}" type="pres">
      <dgm:prSet presAssocID="{B179CBCC-93B3-994E-BA60-D96D115E60C5}" presName="parentNode2" presStyleLbl="node1" presStyleIdx="1" presStyleCnt="3" custLinFactNeighborX="-1743" custLinFactNeighborY="-33999">
        <dgm:presLayoutVars>
          <dgm:chMax val="0"/>
          <dgm:bulletEnabled val="1"/>
        </dgm:presLayoutVars>
      </dgm:prSet>
      <dgm:spPr/>
      <dgm:t>
        <a:bodyPr/>
        <a:lstStyle/>
        <a:p>
          <a:endParaRPr lang="en-US"/>
        </a:p>
      </dgm:t>
    </dgm:pt>
    <dgm:pt modelId="{CD84C994-AB52-C746-8A2E-7A26F85FD878}" type="pres">
      <dgm:prSet presAssocID="{B179CBCC-93B3-994E-BA60-D96D115E60C5}" presName="connSite2" presStyleCnt="0"/>
      <dgm:spPr/>
    </dgm:pt>
    <dgm:pt modelId="{083FE9E7-BE5F-FD47-BE31-26FAAB057CFB}" type="pres">
      <dgm:prSet presAssocID="{1E33069F-C034-204E-86BB-1E6F5E52FDB9}" presName="Name18" presStyleLbl="sibTrans2D1" presStyleIdx="1" presStyleCnt="2"/>
      <dgm:spPr/>
    </dgm:pt>
    <dgm:pt modelId="{51F0BA5A-2C91-1945-A665-3BA16E9B5C4E}" type="pres">
      <dgm:prSet presAssocID="{9D00409F-9A9A-D144-A595-A9F624F5C6BB}" presName="composite1" presStyleCnt="0"/>
      <dgm:spPr/>
    </dgm:pt>
    <dgm:pt modelId="{0B9CA6B7-2530-5943-A429-D4CB346BE979}" type="pres">
      <dgm:prSet presAssocID="{9D00409F-9A9A-D144-A595-A9F624F5C6BB}" presName="dummyNode1" presStyleLbl="node1" presStyleIdx="1" presStyleCnt="3"/>
      <dgm:spPr/>
    </dgm:pt>
    <dgm:pt modelId="{A1AB1B83-7309-B147-AC29-4795F52467FF}" type="pres">
      <dgm:prSet presAssocID="{9D00409F-9A9A-D144-A595-A9F624F5C6BB}" presName="childNode1" presStyleLbl="bgAcc1" presStyleIdx="2" presStyleCnt="3" custScaleY="172167">
        <dgm:presLayoutVars>
          <dgm:bulletEnabled val="1"/>
        </dgm:presLayoutVars>
      </dgm:prSet>
      <dgm:spPr/>
      <dgm:t>
        <a:bodyPr/>
        <a:lstStyle/>
        <a:p>
          <a:endParaRPr lang="en-US"/>
        </a:p>
      </dgm:t>
    </dgm:pt>
    <dgm:pt modelId="{0380217B-06EA-6E49-AF88-40EA9D55394B}" type="pres">
      <dgm:prSet presAssocID="{9D00409F-9A9A-D144-A595-A9F624F5C6BB}" presName="childNode1tx" presStyleLbl="bgAcc1" presStyleIdx="2" presStyleCnt="3">
        <dgm:presLayoutVars>
          <dgm:bulletEnabled val="1"/>
        </dgm:presLayoutVars>
      </dgm:prSet>
      <dgm:spPr/>
      <dgm:t>
        <a:bodyPr/>
        <a:lstStyle/>
        <a:p>
          <a:endParaRPr lang="en-US"/>
        </a:p>
      </dgm:t>
    </dgm:pt>
    <dgm:pt modelId="{2CD48CD3-9980-3540-B82A-0864A7F90A31}" type="pres">
      <dgm:prSet presAssocID="{9D00409F-9A9A-D144-A595-A9F624F5C6BB}" presName="parentNode1" presStyleLbl="node1" presStyleIdx="2" presStyleCnt="3" custLinFactNeighborX="164" custLinFactNeighborY="54776">
        <dgm:presLayoutVars>
          <dgm:chMax val="1"/>
          <dgm:bulletEnabled val="1"/>
        </dgm:presLayoutVars>
      </dgm:prSet>
      <dgm:spPr/>
      <dgm:t>
        <a:bodyPr/>
        <a:lstStyle/>
        <a:p>
          <a:endParaRPr lang="en-US"/>
        </a:p>
      </dgm:t>
    </dgm:pt>
    <dgm:pt modelId="{3E3A9E93-D038-BF41-B5C6-DCBF23C82CA5}" type="pres">
      <dgm:prSet presAssocID="{9D00409F-9A9A-D144-A595-A9F624F5C6BB}" presName="connSite1" presStyleCnt="0"/>
      <dgm:spPr/>
    </dgm:pt>
  </dgm:ptLst>
  <dgm:cxnLst>
    <dgm:cxn modelId="{A32289AE-39BD-6C4D-BD48-48763FEBFF39}" type="presOf" srcId="{DFE05E1B-FB16-4546-A784-43DA82AB20CB}" destId="{D6770F1E-98C2-0D47-AAC7-442093764271}" srcOrd="0" destOrd="0" presId="urn:microsoft.com/office/officeart/2005/8/layout/hProcess4"/>
    <dgm:cxn modelId="{EC0F5B23-BB06-D848-BC5C-D8ACC17F7054}" type="presOf" srcId="{23895639-319A-1949-8EBA-46157DE4AD5E}" destId="{586F57CE-C618-3945-9645-335A363045D5}" srcOrd="1" destOrd="1" presId="urn:microsoft.com/office/officeart/2005/8/layout/hProcess4"/>
    <dgm:cxn modelId="{FE6CC6DC-3FBC-2F4D-86C2-4F8397C42C6C}" type="presOf" srcId="{B2AEBE3E-B879-CA40-88A1-0702399B8EDD}" destId="{A1AB1B83-7309-B147-AC29-4795F52467FF}" srcOrd="0" destOrd="0" presId="urn:microsoft.com/office/officeart/2005/8/layout/hProcess4"/>
    <dgm:cxn modelId="{C2C5ED35-78B7-CE4D-A7EA-18A9068AF77B}" srcId="{CA3CA867-0EAC-4A4B-9C13-BFAD78814E96}" destId="{FE731859-25C8-8C44-86AE-733537EC8683}" srcOrd="1" destOrd="0" parTransId="{8C2FD1B4-89B6-0B44-BC86-9002349C2B87}" sibTransId="{760172D1-5767-354E-BF0A-998118A29FE1}"/>
    <dgm:cxn modelId="{E7FF88A1-25D2-BD4C-8C34-70889264F1FF}" type="presOf" srcId="{1E33069F-C034-204E-86BB-1E6F5E52FDB9}" destId="{083FE9E7-BE5F-FD47-BE31-26FAAB057CFB}" srcOrd="0" destOrd="0" presId="urn:microsoft.com/office/officeart/2005/8/layout/hProcess4"/>
    <dgm:cxn modelId="{A0D968EB-0371-F14B-BD04-E92ABAF3F13D}" type="presOf" srcId="{130178E8-F9CB-5144-B41D-76B9EEF32C09}" destId="{A1AB1B83-7309-B147-AC29-4795F52467FF}" srcOrd="0" destOrd="1" presId="urn:microsoft.com/office/officeart/2005/8/layout/hProcess4"/>
    <dgm:cxn modelId="{46D1000F-016A-4C49-8F45-A755CE7A376D}" type="presOf" srcId="{5F32CDAF-F526-FB42-AC2B-B6273CD13C86}" destId="{90D3757B-1D98-D14A-86DA-AF4F8B054CB8}" srcOrd="0" destOrd="3" presId="urn:microsoft.com/office/officeart/2005/8/layout/hProcess4"/>
    <dgm:cxn modelId="{91D856BC-445A-FD4D-B20D-7C40CF9C21F7}" type="presOf" srcId="{5F32CDAF-F526-FB42-AC2B-B6273CD13C86}" destId="{8A5AB489-73FF-7A4C-BF83-5F7C8B4F94EF}" srcOrd="1" destOrd="3" presId="urn:microsoft.com/office/officeart/2005/8/layout/hProcess4"/>
    <dgm:cxn modelId="{EAE17890-8D3E-0144-A2E7-0A8B32797908}" type="presOf" srcId="{82A7B89A-9390-4840-B87F-36522CDBB5E1}" destId="{90D3757B-1D98-D14A-86DA-AF4F8B054CB8}" srcOrd="0" destOrd="2" presId="urn:microsoft.com/office/officeart/2005/8/layout/hProcess4"/>
    <dgm:cxn modelId="{31A079A3-2C09-8049-A04F-424C3531CF9A}" type="presOf" srcId="{F025C098-FE53-C64D-913E-3CAAD4EFE750}" destId="{132923B8-18B1-7F48-BD2E-AC1004679355}" srcOrd="0" destOrd="0" presId="urn:microsoft.com/office/officeart/2005/8/layout/hProcess4"/>
    <dgm:cxn modelId="{92180476-4872-034E-AE4D-21FB13FDA35E}" srcId="{9D00409F-9A9A-D144-A595-A9F624F5C6BB}" destId="{B2AEBE3E-B879-CA40-88A1-0702399B8EDD}" srcOrd="0" destOrd="0" parTransId="{0BAAE3F0-CEDD-2A40-9796-2DE40667FFC6}" sibTransId="{6F5D6375-D60B-C74D-8FC4-2CAD2D1F736D}"/>
    <dgm:cxn modelId="{79737349-0610-7A47-8171-D5A2227C63BE}" srcId="{B179CBCC-93B3-994E-BA60-D96D115E60C5}" destId="{23895639-319A-1949-8EBA-46157DE4AD5E}" srcOrd="1" destOrd="0" parTransId="{F85D09AD-EFB0-EF47-A299-31F40CEACFB4}" sibTransId="{A26EA397-1FB0-954B-8A90-7A96CC3CA046}"/>
    <dgm:cxn modelId="{362226D0-8A1C-1D4D-8301-9A9ABE01DE9B}" srcId="{3ABB6B02-4BC1-384B-B5AD-3CCE4AE9D777}" destId="{B179CBCC-93B3-994E-BA60-D96D115E60C5}" srcOrd="1" destOrd="0" parTransId="{460D1DA4-4676-6747-BAC5-E5AEDF9B091D}" sibTransId="{1E33069F-C034-204E-86BB-1E6F5E52FDB9}"/>
    <dgm:cxn modelId="{8DED7FAA-754F-9144-9035-E8EE51C7878F}" type="presOf" srcId="{36300457-3D5E-4B49-974F-A687AA0C3D34}" destId="{8A5AB489-73FF-7A4C-BF83-5F7C8B4F94EF}" srcOrd="1" destOrd="0" presId="urn:microsoft.com/office/officeart/2005/8/layout/hProcess4"/>
    <dgm:cxn modelId="{6D0DE367-AD3B-E047-AD8F-A3563F8A96BF}" type="presOf" srcId="{B179CBCC-93B3-994E-BA60-D96D115E60C5}" destId="{4BC0D65A-69F4-654E-AE40-02F9BD5F4EE7}" srcOrd="0" destOrd="0" presId="urn:microsoft.com/office/officeart/2005/8/layout/hProcess4"/>
    <dgm:cxn modelId="{5AC31359-49E6-494F-82E3-4B48C9F7CC45}" srcId="{CA3CA867-0EAC-4A4B-9C13-BFAD78814E96}" destId="{5F32CDAF-F526-FB42-AC2B-B6273CD13C86}" srcOrd="3" destOrd="0" parTransId="{9E9AABE3-5A08-E74F-A687-CAE4A07E3429}" sibTransId="{76138D60-B7AD-934D-AB5E-51FE3B8772F9}"/>
    <dgm:cxn modelId="{8C82A10C-5C44-1547-A001-4FA41CA1D025}" srcId="{CA3CA867-0EAC-4A4B-9C13-BFAD78814E96}" destId="{36300457-3D5E-4B49-974F-A687AA0C3D34}" srcOrd="0" destOrd="0" parTransId="{975CCF41-90A3-8D4A-BCDE-9C61CE47FE41}" sibTransId="{9A40C502-7A58-CF4D-9D4D-C75D15B7EC02}"/>
    <dgm:cxn modelId="{C5235E10-EEF8-C643-8DB9-D614F146CF95}" srcId="{CA3CA867-0EAC-4A4B-9C13-BFAD78814E96}" destId="{82A7B89A-9390-4840-B87F-36522CDBB5E1}" srcOrd="2" destOrd="0" parTransId="{6D305560-C13F-944C-B552-3B76F862112D}" sibTransId="{2A31CF64-EB37-D240-9D16-E13FD18EEA2B}"/>
    <dgm:cxn modelId="{708940FD-6F55-1647-AC1E-F1491EDE2E1C}" srcId="{B179CBCC-93B3-994E-BA60-D96D115E60C5}" destId="{DFE05E1B-FB16-4546-A784-43DA82AB20CB}" srcOrd="0" destOrd="0" parTransId="{A4B18DCF-E7A2-C043-9297-8A08A54E39C8}" sibTransId="{63979662-F4D9-0346-85BB-290BB37CF5A2}"/>
    <dgm:cxn modelId="{34C3FD30-72DE-AC4C-B6F1-1CC1FB7B878B}" srcId="{3ABB6B02-4BC1-384B-B5AD-3CCE4AE9D777}" destId="{CA3CA867-0EAC-4A4B-9C13-BFAD78814E96}" srcOrd="0" destOrd="0" parTransId="{65E3B599-F510-ED4D-B87B-42B2B0C32CD1}" sibTransId="{F025C098-FE53-C64D-913E-3CAAD4EFE750}"/>
    <dgm:cxn modelId="{38FB515D-9BF4-264F-B3A2-1F65925C638F}" srcId="{9D00409F-9A9A-D144-A595-A9F624F5C6BB}" destId="{130178E8-F9CB-5144-B41D-76B9EEF32C09}" srcOrd="1" destOrd="0" parTransId="{532A6059-F7B7-3B41-9F31-CD4F0906E919}" sibTransId="{B3DB59A4-13D4-074E-807D-2D8B7529358F}"/>
    <dgm:cxn modelId="{6CCDFB84-323F-A145-8F5F-76BD94F30F42}" type="presOf" srcId="{36300457-3D5E-4B49-974F-A687AA0C3D34}" destId="{90D3757B-1D98-D14A-86DA-AF4F8B054CB8}" srcOrd="0" destOrd="0" presId="urn:microsoft.com/office/officeart/2005/8/layout/hProcess4"/>
    <dgm:cxn modelId="{FBD70FBA-AEE5-1C42-B708-1CB405E38724}" type="presOf" srcId="{CA3CA867-0EAC-4A4B-9C13-BFAD78814E96}" destId="{276022E9-1F09-A642-A09D-32A2C1BBB744}" srcOrd="0" destOrd="0" presId="urn:microsoft.com/office/officeart/2005/8/layout/hProcess4"/>
    <dgm:cxn modelId="{A032A287-D766-2848-988B-689F791D2CD4}" type="presOf" srcId="{82A7B89A-9390-4840-B87F-36522CDBB5E1}" destId="{8A5AB489-73FF-7A4C-BF83-5F7C8B4F94EF}" srcOrd="1" destOrd="2" presId="urn:microsoft.com/office/officeart/2005/8/layout/hProcess4"/>
    <dgm:cxn modelId="{EEB0C532-1926-9A4D-99C4-63ABB920852A}" type="presOf" srcId="{B2AEBE3E-B879-CA40-88A1-0702399B8EDD}" destId="{0380217B-06EA-6E49-AF88-40EA9D55394B}" srcOrd="1" destOrd="0" presId="urn:microsoft.com/office/officeart/2005/8/layout/hProcess4"/>
    <dgm:cxn modelId="{530AF705-DB60-C849-87BC-F2F963177160}" type="presOf" srcId="{130178E8-F9CB-5144-B41D-76B9EEF32C09}" destId="{0380217B-06EA-6E49-AF88-40EA9D55394B}" srcOrd="1" destOrd="1" presId="urn:microsoft.com/office/officeart/2005/8/layout/hProcess4"/>
    <dgm:cxn modelId="{FC491A10-A9C3-6945-9431-98A2A7EC55AD}" type="presOf" srcId="{DFE05E1B-FB16-4546-A784-43DA82AB20CB}" destId="{586F57CE-C618-3945-9645-335A363045D5}" srcOrd="1" destOrd="0" presId="urn:microsoft.com/office/officeart/2005/8/layout/hProcess4"/>
    <dgm:cxn modelId="{09BBC51A-4630-004B-B1C3-C85D45B609CD}" type="presOf" srcId="{FE731859-25C8-8C44-86AE-733537EC8683}" destId="{8A5AB489-73FF-7A4C-BF83-5F7C8B4F94EF}" srcOrd="1" destOrd="1" presId="urn:microsoft.com/office/officeart/2005/8/layout/hProcess4"/>
    <dgm:cxn modelId="{5B028000-F192-1840-A8EB-DAFDBF21A224}" srcId="{3ABB6B02-4BC1-384B-B5AD-3CCE4AE9D777}" destId="{9D00409F-9A9A-D144-A595-A9F624F5C6BB}" srcOrd="2" destOrd="0" parTransId="{634C7B75-0EF0-7447-A6FA-2B6423A9BF20}" sibTransId="{384EEF4E-CA5D-5A49-BD4F-CC73B4B693C7}"/>
    <dgm:cxn modelId="{786F4FAA-0834-F042-93AE-B36BE8F34AEB}" type="presOf" srcId="{9D00409F-9A9A-D144-A595-A9F624F5C6BB}" destId="{2CD48CD3-9980-3540-B82A-0864A7F90A31}" srcOrd="0" destOrd="0" presId="urn:microsoft.com/office/officeart/2005/8/layout/hProcess4"/>
    <dgm:cxn modelId="{AE23DD6B-E7AD-834B-9BF0-D4CDFABA0B7F}" type="presOf" srcId="{3ABB6B02-4BC1-384B-B5AD-3CCE4AE9D777}" destId="{9CCB92BB-0807-7947-A60E-FA9ADCB85AD1}" srcOrd="0" destOrd="0" presId="urn:microsoft.com/office/officeart/2005/8/layout/hProcess4"/>
    <dgm:cxn modelId="{1D252ECB-CAC8-154D-A5C4-C58DF7ED0585}" type="presOf" srcId="{23895639-319A-1949-8EBA-46157DE4AD5E}" destId="{D6770F1E-98C2-0D47-AAC7-442093764271}" srcOrd="0" destOrd="1" presId="urn:microsoft.com/office/officeart/2005/8/layout/hProcess4"/>
    <dgm:cxn modelId="{55BBF05B-DA7A-9741-B8E6-DE3F0099E45B}" type="presOf" srcId="{FE731859-25C8-8C44-86AE-733537EC8683}" destId="{90D3757B-1D98-D14A-86DA-AF4F8B054CB8}" srcOrd="0" destOrd="1" presId="urn:microsoft.com/office/officeart/2005/8/layout/hProcess4"/>
    <dgm:cxn modelId="{0C7069EF-9688-5748-8063-4E7FC502E4F5}" type="presParOf" srcId="{9CCB92BB-0807-7947-A60E-FA9ADCB85AD1}" destId="{B50FFCA8-C4E8-944B-8D8D-F73EA53E6067}" srcOrd="0" destOrd="0" presId="urn:microsoft.com/office/officeart/2005/8/layout/hProcess4"/>
    <dgm:cxn modelId="{3DC3FAAE-F9A3-4D4E-B931-F9AC162B328D}" type="presParOf" srcId="{9CCB92BB-0807-7947-A60E-FA9ADCB85AD1}" destId="{E5AEACA3-999C-F740-BC4B-20A516621B9B}" srcOrd="1" destOrd="0" presId="urn:microsoft.com/office/officeart/2005/8/layout/hProcess4"/>
    <dgm:cxn modelId="{9BF11CC6-6433-4A4E-98BA-127E98EA683E}" type="presParOf" srcId="{9CCB92BB-0807-7947-A60E-FA9ADCB85AD1}" destId="{47C9995E-30B1-934F-8B20-96DC6579951A}" srcOrd="2" destOrd="0" presId="urn:microsoft.com/office/officeart/2005/8/layout/hProcess4"/>
    <dgm:cxn modelId="{05C8DE68-173F-9849-BFF9-55B9C0F5A425}" type="presParOf" srcId="{47C9995E-30B1-934F-8B20-96DC6579951A}" destId="{F49E3BCA-C0E0-1449-8FEC-9DD9DBDADF22}" srcOrd="0" destOrd="0" presId="urn:microsoft.com/office/officeart/2005/8/layout/hProcess4"/>
    <dgm:cxn modelId="{16379E50-0FA8-8740-9FD2-D1CE79F2DBB7}" type="presParOf" srcId="{F49E3BCA-C0E0-1449-8FEC-9DD9DBDADF22}" destId="{5AEEDB35-E663-D741-9F3F-86C3F340A1B3}" srcOrd="0" destOrd="0" presId="urn:microsoft.com/office/officeart/2005/8/layout/hProcess4"/>
    <dgm:cxn modelId="{D425CC7E-A990-E247-997F-25F0E8C94EE9}" type="presParOf" srcId="{F49E3BCA-C0E0-1449-8FEC-9DD9DBDADF22}" destId="{90D3757B-1D98-D14A-86DA-AF4F8B054CB8}" srcOrd="1" destOrd="0" presId="urn:microsoft.com/office/officeart/2005/8/layout/hProcess4"/>
    <dgm:cxn modelId="{A50279BF-2267-FE4D-92C1-746AC7F01C9F}" type="presParOf" srcId="{F49E3BCA-C0E0-1449-8FEC-9DD9DBDADF22}" destId="{8A5AB489-73FF-7A4C-BF83-5F7C8B4F94EF}" srcOrd="2" destOrd="0" presId="urn:microsoft.com/office/officeart/2005/8/layout/hProcess4"/>
    <dgm:cxn modelId="{73FD2019-4B36-C049-9619-807161944EC2}" type="presParOf" srcId="{F49E3BCA-C0E0-1449-8FEC-9DD9DBDADF22}" destId="{276022E9-1F09-A642-A09D-32A2C1BBB744}" srcOrd="3" destOrd="0" presId="urn:microsoft.com/office/officeart/2005/8/layout/hProcess4"/>
    <dgm:cxn modelId="{6541F304-0AC3-654C-A76A-DA236A14D479}" type="presParOf" srcId="{F49E3BCA-C0E0-1449-8FEC-9DD9DBDADF22}" destId="{66843342-4B61-BD4E-948E-303BD1050F9A}" srcOrd="4" destOrd="0" presId="urn:microsoft.com/office/officeart/2005/8/layout/hProcess4"/>
    <dgm:cxn modelId="{296F34D8-818D-F948-8BFA-242B0C293591}" type="presParOf" srcId="{47C9995E-30B1-934F-8B20-96DC6579951A}" destId="{132923B8-18B1-7F48-BD2E-AC1004679355}" srcOrd="1" destOrd="0" presId="urn:microsoft.com/office/officeart/2005/8/layout/hProcess4"/>
    <dgm:cxn modelId="{B65D3C1E-55AE-0E41-84C5-989DF090BD80}" type="presParOf" srcId="{47C9995E-30B1-934F-8B20-96DC6579951A}" destId="{C902B396-44E5-F347-9780-47645BE2551A}" srcOrd="2" destOrd="0" presId="urn:microsoft.com/office/officeart/2005/8/layout/hProcess4"/>
    <dgm:cxn modelId="{5929435B-03C0-2241-AE23-C266C9EA3381}" type="presParOf" srcId="{C902B396-44E5-F347-9780-47645BE2551A}" destId="{8B7F03D5-13A7-1C49-9B88-150B1B6BC6D0}" srcOrd="0" destOrd="0" presId="urn:microsoft.com/office/officeart/2005/8/layout/hProcess4"/>
    <dgm:cxn modelId="{382F1070-1EB9-3643-AE5E-7E5521CB1593}" type="presParOf" srcId="{C902B396-44E5-F347-9780-47645BE2551A}" destId="{D6770F1E-98C2-0D47-AAC7-442093764271}" srcOrd="1" destOrd="0" presId="urn:microsoft.com/office/officeart/2005/8/layout/hProcess4"/>
    <dgm:cxn modelId="{EC5B7449-53A3-4741-A1AA-6E1BAB453285}" type="presParOf" srcId="{C902B396-44E5-F347-9780-47645BE2551A}" destId="{586F57CE-C618-3945-9645-335A363045D5}" srcOrd="2" destOrd="0" presId="urn:microsoft.com/office/officeart/2005/8/layout/hProcess4"/>
    <dgm:cxn modelId="{7BA213AC-6CE0-FA44-8185-4D3D301AC028}" type="presParOf" srcId="{C902B396-44E5-F347-9780-47645BE2551A}" destId="{4BC0D65A-69F4-654E-AE40-02F9BD5F4EE7}" srcOrd="3" destOrd="0" presId="urn:microsoft.com/office/officeart/2005/8/layout/hProcess4"/>
    <dgm:cxn modelId="{10BC4014-BA5C-3C44-8629-20DC0A6D1A63}" type="presParOf" srcId="{C902B396-44E5-F347-9780-47645BE2551A}" destId="{CD84C994-AB52-C746-8A2E-7A26F85FD878}" srcOrd="4" destOrd="0" presId="urn:microsoft.com/office/officeart/2005/8/layout/hProcess4"/>
    <dgm:cxn modelId="{8BFFAD8E-060F-9842-8DF9-176ADE857F2B}" type="presParOf" srcId="{47C9995E-30B1-934F-8B20-96DC6579951A}" destId="{083FE9E7-BE5F-FD47-BE31-26FAAB057CFB}" srcOrd="3" destOrd="0" presId="urn:microsoft.com/office/officeart/2005/8/layout/hProcess4"/>
    <dgm:cxn modelId="{CDA3462F-8C50-6247-9B36-33027903897E}" type="presParOf" srcId="{47C9995E-30B1-934F-8B20-96DC6579951A}" destId="{51F0BA5A-2C91-1945-A665-3BA16E9B5C4E}" srcOrd="4" destOrd="0" presId="urn:microsoft.com/office/officeart/2005/8/layout/hProcess4"/>
    <dgm:cxn modelId="{DC78F0A0-DFCE-4644-9002-E6E627732DCE}" type="presParOf" srcId="{51F0BA5A-2C91-1945-A665-3BA16E9B5C4E}" destId="{0B9CA6B7-2530-5943-A429-D4CB346BE979}" srcOrd="0" destOrd="0" presId="urn:microsoft.com/office/officeart/2005/8/layout/hProcess4"/>
    <dgm:cxn modelId="{AB5F7DDE-FD8F-ED48-8A80-1DE7EBE15A43}" type="presParOf" srcId="{51F0BA5A-2C91-1945-A665-3BA16E9B5C4E}" destId="{A1AB1B83-7309-B147-AC29-4795F52467FF}" srcOrd="1" destOrd="0" presId="urn:microsoft.com/office/officeart/2005/8/layout/hProcess4"/>
    <dgm:cxn modelId="{6B32D1B9-4606-0B4A-897A-A5DB75B49F2E}" type="presParOf" srcId="{51F0BA5A-2C91-1945-A665-3BA16E9B5C4E}" destId="{0380217B-06EA-6E49-AF88-40EA9D55394B}" srcOrd="2" destOrd="0" presId="urn:microsoft.com/office/officeart/2005/8/layout/hProcess4"/>
    <dgm:cxn modelId="{0E16AC72-B596-ED47-8856-411536ED0DF9}" type="presParOf" srcId="{51F0BA5A-2C91-1945-A665-3BA16E9B5C4E}" destId="{2CD48CD3-9980-3540-B82A-0864A7F90A31}" srcOrd="3" destOrd="0" presId="urn:microsoft.com/office/officeart/2005/8/layout/hProcess4"/>
    <dgm:cxn modelId="{B5D0BE4C-1B67-4940-A7A3-52C1CF0F83E4}" type="presParOf" srcId="{51F0BA5A-2C91-1945-A665-3BA16E9B5C4E}" destId="{3E3A9E93-D038-BF41-B5C6-DCBF23C82CA5}" srcOrd="4" destOrd="0" presId="urn:microsoft.com/office/officeart/2005/8/layout/hProcess4"/>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3757B-1D98-D14A-86DA-AF4F8B054CB8}">
      <dsp:nvSpPr>
        <dsp:cNvPr id="0" name=""/>
        <dsp:cNvSpPr/>
      </dsp:nvSpPr>
      <dsp:spPr>
        <a:xfrm>
          <a:off x="2811" y="363480"/>
          <a:ext cx="1929141" cy="2736742"/>
        </a:xfrm>
        <a:prstGeom prst="roundRect">
          <a:avLst>
            <a:gd name="adj" fmla="val 10000"/>
          </a:avLst>
        </a:prstGeom>
        <a:solidFill>
          <a:schemeClr val="accent2">
            <a:lumMod val="60000"/>
            <a:lumOff val="40000"/>
            <a:alpha val="9000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Promote new local journal</a:t>
          </a:r>
          <a:endParaRPr lang="en-US" sz="1400" kern="1200" dirty="0"/>
        </a:p>
        <a:p>
          <a:pPr marL="114300" lvl="1" indent="-114300" algn="l" defTabSz="622300">
            <a:lnSpc>
              <a:spcPct val="90000"/>
            </a:lnSpc>
            <a:spcBef>
              <a:spcPct val="0"/>
            </a:spcBef>
            <a:spcAft>
              <a:spcPct val="15000"/>
            </a:spcAft>
            <a:buChar char="••"/>
          </a:pPr>
          <a:r>
            <a:rPr lang="en-US" sz="1400" kern="1200" dirty="0" smtClean="0"/>
            <a:t>Influential guest editors: Taylor &amp; </a:t>
          </a:r>
          <a:r>
            <a:rPr lang="en-US" sz="1400" kern="1200" dirty="0" err="1" smtClean="0"/>
            <a:t>Mabogoane</a:t>
          </a:r>
          <a:endParaRPr lang="en-US" sz="1400" kern="1200" dirty="0"/>
        </a:p>
        <a:p>
          <a:pPr marL="114300" lvl="1" indent="-114300" algn="l" defTabSz="622300">
            <a:lnSpc>
              <a:spcPct val="90000"/>
            </a:lnSpc>
            <a:spcBef>
              <a:spcPct val="0"/>
            </a:spcBef>
            <a:spcAft>
              <a:spcPct val="15000"/>
            </a:spcAft>
            <a:buChar char="••"/>
          </a:pPr>
          <a:r>
            <a:rPr lang="en-US" sz="1400" kern="1200" dirty="0" smtClean="0"/>
            <a:t>Engage academics through peer-review</a:t>
          </a:r>
          <a:endParaRPr lang="en-US" sz="1400" kern="1200" dirty="0"/>
        </a:p>
        <a:p>
          <a:pPr marL="114300" lvl="1" indent="-114300" algn="l" defTabSz="622300">
            <a:lnSpc>
              <a:spcPct val="90000"/>
            </a:lnSpc>
            <a:spcBef>
              <a:spcPct val="0"/>
            </a:spcBef>
            <a:spcAft>
              <a:spcPct val="15000"/>
            </a:spcAft>
            <a:buChar char="••"/>
          </a:pPr>
          <a:r>
            <a:rPr lang="en-US" sz="1400" kern="1200" dirty="0" smtClean="0"/>
            <a:t>Deadlines for researchers</a:t>
          </a:r>
          <a:endParaRPr lang="en-US" sz="1400" kern="1200" dirty="0"/>
        </a:p>
      </dsp:txBody>
      <dsp:txXfrm>
        <a:off x="59314" y="419983"/>
        <a:ext cx="1816135" cy="2037291"/>
      </dsp:txXfrm>
    </dsp:sp>
    <dsp:sp modelId="{132923B8-18B1-7F48-BD2E-AC1004679355}">
      <dsp:nvSpPr>
        <dsp:cNvPr id="0" name=""/>
        <dsp:cNvSpPr/>
      </dsp:nvSpPr>
      <dsp:spPr>
        <a:xfrm>
          <a:off x="923149" y="1473959"/>
          <a:ext cx="2220545" cy="2220545"/>
        </a:xfrm>
        <a:prstGeom prst="leftCircularArrow">
          <a:avLst>
            <a:gd name="adj1" fmla="val 3148"/>
            <a:gd name="adj2" fmla="val 387383"/>
            <a:gd name="adj3" fmla="val 1372270"/>
            <a:gd name="adj4" fmla="val 8233865"/>
            <a:gd name="adj5" fmla="val 3673"/>
          </a:avLst>
        </a:prstGeom>
        <a:solidFill>
          <a:srgbClr val="8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76022E9-1F09-A642-A09D-32A2C1BBB744}">
      <dsp:nvSpPr>
        <dsp:cNvPr id="0" name=""/>
        <dsp:cNvSpPr/>
      </dsp:nvSpPr>
      <dsp:spPr>
        <a:xfrm>
          <a:off x="416573" y="2604811"/>
          <a:ext cx="1714792" cy="681916"/>
        </a:xfrm>
        <a:prstGeom prst="roundRect">
          <a:avLst>
            <a:gd name="adj" fmla="val 10000"/>
          </a:avLst>
        </a:prstGeom>
        <a:solidFill>
          <a:srgbClr val="8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(1) Special issue of SAJCE</a:t>
          </a:r>
          <a:endParaRPr lang="en-US" sz="1900" kern="1200" dirty="0"/>
        </a:p>
      </dsp:txBody>
      <dsp:txXfrm>
        <a:off x="436546" y="2624784"/>
        <a:ext cx="1674846" cy="641970"/>
      </dsp:txXfrm>
    </dsp:sp>
    <dsp:sp modelId="{D6770F1E-98C2-0D47-AAC7-442093764271}">
      <dsp:nvSpPr>
        <dsp:cNvPr id="0" name=""/>
        <dsp:cNvSpPr/>
      </dsp:nvSpPr>
      <dsp:spPr>
        <a:xfrm>
          <a:off x="2479203" y="362143"/>
          <a:ext cx="1929141" cy="2739415"/>
        </a:xfrm>
        <a:prstGeom prst="roundRect">
          <a:avLst>
            <a:gd name="adj" fmla="val 10000"/>
          </a:avLst>
        </a:prstGeom>
        <a:solidFill>
          <a:srgbClr val="C79494">
            <a:alpha val="90000"/>
          </a:srgb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Accessible research for busy-bee policymakers yet linked to detailed peer-reviewed article</a:t>
          </a:r>
          <a:endParaRPr lang="en-US" sz="1400" kern="1200" dirty="0"/>
        </a:p>
        <a:p>
          <a:pPr marL="114300" lvl="1" indent="-114300" algn="l" defTabSz="622300">
            <a:lnSpc>
              <a:spcPct val="90000"/>
            </a:lnSpc>
            <a:spcBef>
              <a:spcPct val="0"/>
            </a:spcBef>
            <a:spcAft>
              <a:spcPct val="15000"/>
            </a:spcAft>
            <a:buChar char="••"/>
          </a:pPr>
          <a:r>
            <a:rPr lang="en-US" sz="1400" kern="1200" dirty="0" smtClean="0"/>
            <a:t>Teaches researchers to write in different registers</a:t>
          </a:r>
          <a:endParaRPr lang="en-US" sz="1400" kern="1200" dirty="0"/>
        </a:p>
      </dsp:txBody>
      <dsp:txXfrm>
        <a:off x="2535706" y="1005664"/>
        <a:ext cx="1816135" cy="2039391"/>
      </dsp:txXfrm>
    </dsp:sp>
    <dsp:sp modelId="{083FE9E7-BE5F-FD47-BE31-26FAAB057CFB}">
      <dsp:nvSpPr>
        <dsp:cNvPr id="0" name=""/>
        <dsp:cNvSpPr/>
      </dsp:nvSpPr>
      <dsp:spPr>
        <a:xfrm>
          <a:off x="3440352" y="-184285"/>
          <a:ext cx="2444235" cy="2444235"/>
        </a:xfrm>
        <a:prstGeom prst="circularArrow">
          <a:avLst>
            <a:gd name="adj1" fmla="val 2860"/>
            <a:gd name="adj2" fmla="val 349555"/>
            <a:gd name="adj3" fmla="val 19861375"/>
            <a:gd name="adj4" fmla="val 12961951"/>
            <a:gd name="adj5" fmla="val 3337"/>
          </a:avLst>
        </a:prstGeom>
        <a:solidFill>
          <a:srgbClr val="800000"/>
        </a:solidFill>
        <a:ln w="38100" cmpd="sng">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BC0D65A-69F4-654E-AE40-02F9BD5F4EE7}">
      <dsp:nvSpPr>
        <dsp:cNvPr id="0" name=""/>
        <dsp:cNvSpPr/>
      </dsp:nvSpPr>
      <dsp:spPr>
        <a:xfrm>
          <a:off x="2878012" y="363479"/>
          <a:ext cx="1714792" cy="681916"/>
        </a:xfrm>
        <a:prstGeom prst="roundRect">
          <a:avLst>
            <a:gd name="adj" fmla="val 10000"/>
          </a:avLst>
        </a:prstGeom>
        <a:solidFill>
          <a:srgbClr val="8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(2) Policy Briefs</a:t>
          </a:r>
          <a:endParaRPr lang="en-US" sz="1900" kern="1200" dirty="0"/>
        </a:p>
      </dsp:txBody>
      <dsp:txXfrm>
        <a:off x="2897985" y="383452"/>
        <a:ext cx="1674846" cy="641970"/>
      </dsp:txXfrm>
    </dsp:sp>
    <dsp:sp modelId="{A1AB1B83-7309-B147-AC29-4795F52467FF}">
      <dsp:nvSpPr>
        <dsp:cNvPr id="0" name=""/>
        <dsp:cNvSpPr/>
      </dsp:nvSpPr>
      <dsp:spPr>
        <a:xfrm>
          <a:off x="4955595" y="362143"/>
          <a:ext cx="1929141" cy="2739415"/>
        </a:xfrm>
        <a:prstGeom prst="roundRect">
          <a:avLst>
            <a:gd name="adj" fmla="val 10000"/>
          </a:avLst>
        </a:prstGeom>
        <a:solidFill>
          <a:srgbClr val="C79494">
            <a:alpha val="90000"/>
          </a:srgb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About 60 invited high-level academics, government officials and media</a:t>
          </a:r>
          <a:endParaRPr lang="en-US" sz="1400" kern="1200" dirty="0"/>
        </a:p>
        <a:p>
          <a:pPr marL="114300" lvl="1" indent="-114300" algn="l" defTabSz="622300">
            <a:lnSpc>
              <a:spcPct val="90000"/>
            </a:lnSpc>
            <a:spcBef>
              <a:spcPct val="0"/>
            </a:spcBef>
            <a:spcAft>
              <a:spcPct val="15000"/>
            </a:spcAft>
            <a:buChar char="••"/>
          </a:pPr>
          <a:r>
            <a:rPr lang="en-US" sz="1400" kern="1200" dirty="0" smtClean="0"/>
            <a:t>Minister was the keynote (&amp; remained and listened to presentations)</a:t>
          </a:r>
          <a:endParaRPr lang="en-US" sz="1400" kern="1200" dirty="0"/>
        </a:p>
      </dsp:txBody>
      <dsp:txXfrm>
        <a:off x="5012098" y="418646"/>
        <a:ext cx="1816135" cy="2039391"/>
      </dsp:txXfrm>
    </dsp:sp>
    <dsp:sp modelId="{2CD48CD3-9980-3540-B82A-0864A7F90A31}">
      <dsp:nvSpPr>
        <dsp:cNvPr id="0" name=""/>
        <dsp:cNvSpPr/>
      </dsp:nvSpPr>
      <dsp:spPr>
        <a:xfrm>
          <a:off x="5387105" y="2559989"/>
          <a:ext cx="1714792" cy="681916"/>
        </a:xfrm>
        <a:prstGeom prst="roundRect">
          <a:avLst>
            <a:gd name="adj" fmla="val 10000"/>
          </a:avLst>
        </a:prstGeom>
        <a:solidFill>
          <a:srgbClr val="8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n-US" sz="1900" kern="1200" dirty="0" smtClean="0"/>
            <a:t>(3) Engagement Conference</a:t>
          </a:r>
          <a:endParaRPr lang="en-US" sz="1900" kern="1200" dirty="0"/>
        </a:p>
      </dsp:txBody>
      <dsp:txXfrm>
        <a:off x="5407078" y="2579962"/>
        <a:ext cx="1674846" cy="64197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785644-E236-094F-8045-058E0AB34276}" type="datetimeFigureOut">
              <a:rPr lang="en-US" smtClean="0"/>
              <a:t>16/03/14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1F148-E6F9-404A-BA1F-4E030688FD16}" type="slidenum">
              <a:rPr lang="en-US" smtClean="0"/>
              <a:t>‹#›</a:t>
            </a:fld>
            <a:endParaRPr lang="en-US"/>
          </a:p>
        </p:txBody>
      </p:sp>
    </p:spTree>
    <p:extLst>
      <p:ext uri="{BB962C8B-B14F-4D97-AF65-F5344CB8AC3E}">
        <p14:creationId xmlns:p14="http://schemas.microsoft.com/office/powerpoint/2010/main" val="352494800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AB5BCC-64E8-D345-8838-405FE61E58AA}" type="slidenum">
              <a:rPr lang="en-US" smtClean="0"/>
              <a:t>1</a:t>
            </a:fld>
            <a:endParaRPr lang="en-US"/>
          </a:p>
        </p:txBody>
      </p:sp>
    </p:spTree>
    <p:extLst>
      <p:ext uri="{BB962C8B-B14F-4D97-AF65-F5344CB8AC3E}">
        <p14:creationId xmlns:p14="http://schemas.microsoft.com/office/powerpoint/2010/main" val="1206694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9EE4AC08-17F9-1044-A0E7-F09000AB03EE}" type="datetimeFigureOut">
              <a:rPr lang="en-US" smtClean="0"/>
              <a:t>16/03/14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2555401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EE4AC08-17F9-1044-A0E7-F09000AB03EE}" type="datetimeFigureOut">
              <a:rPr lang="en-US" smtClean="0"/>
              <a:t>16/03/16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613193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9EE4AC08-17F9-1044-A0E7-F09000AB03EE}" type="datetimeFigureOut">
              <a:rPr lang="en-US" smtClean="0"/>
              <a:t>16/03/14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1777210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9EE4AC08-17F9-1044-A0E7-F09000AB03EE}" type="datetimeFigureOut">
              <a:rPr lang="en-US" smtClean="0"/>
              <a:t>16/03/14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828644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9EE4AC08-17F9-1044-A0E7-F09000AB03EE}" type="datetimeFigureOut">
              <a:rPr lang="en-US" smtClean="0"/>
              <a:t>16/03/14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2216335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9EE4AC08-17F9-1044-A0E7-F09000AB03EE}" type="datetimeFigureOut">
              <a:rPr lang="en-US" smtClean="0"/>
              <a:t>16/03/14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3398691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4AC08-17F9-1044-A0E7-F09000AB03EE}" type="datetimeFigureOut">
              <a:rPr lang="en-US" smtClean="0"/>
              <a:t>16/03/14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1205595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EE4AC08-17F9-1044-A0E7-F09000AB03EE}" type="datetimeFigureOut">
              <a:rPr lang="en-US" smtClean="0"/>
              <a:t>16/03/14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3693904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EE4AC08-17F9-1044-A0E7-F09000AB03EE}" type="datetimeFigureOut">
              <a:rPr lang="en-US" smtClean="0"/>
              <a:t>16/03/14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159483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EE4AC08-17F9-1044-A0E7-F09000AB03EE}" type="datetimeFigureOut">
              <a:rPr lang="en-US" smtClean="0"/>
              <a:t>16/03/14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339079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EE4AC08-17F9-1044-A0E7-F09000AB03EE}" type="datetimeFigureOut">
              <a:rPr lang="en-US" smtClean="0"/>
              <a:t>16/03/14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4489C-F529-3347-BED5-75B3FFD71FEE}" type="slidenum">
              <a:rPr lang="en-US" smtClean="0"/>
              <a:t>‹#›</a:t>
            </a:fld>
            <a:endParaRPr lang="en-US"/>
          </a:p>
        </p:txBody>
      </p:sp>
    </p:spTree>
    <p:extLst>
      <p:ext uri="{BB962C8B-B14F-4D97-AF65-F5344CB8AC3E}">
        <p14:creationId xmlns:p14="http://schemas.microsoft.com/office/powerpoint/2010/main" val="12759032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E4AC08-17F9-1044-A0E7-F09000AB03EE}" type="datetimeFigureOut">
              <a:rPr lang="en-US" smtClean="0"/>
              <a:t>16/03/14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64489C-F529-3347-BED5-75B3FFD71FEE}" type="slidenum">
              <a:rPr lang="en-US" smtClean="0"/>
              <a:t>‹#›</a:t>
            </a:fld>
            <a:endParaRPr lang="en-US"/>
          </a:p>
        </p:txBody>
      </p:sp>
    </p:spTree>
    <p:extLst>
      <p:ext uri="{BB962C8B-B14F-4D97-AF65-F5344CB8AC3E}">
        <p14:creationId xmlns:p14="http://schemas.microsoft.com/office/powerpoint/2010/main" val="538062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25.JPG"/><Relationship Id="rId8" Type="http://schemas.openxmlformats.org/officeDocument/2006/relationships/image" Target="../media/image26.png"/><Relationship Id="rId9"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hyperlink" Target="mailto:nicholasspaull@gmail.com" TargetMode="External"/><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hyperlink" Target="mailto:svdb@sun.ac.z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 y="1314825"/>
            <a:ext cx="4512234" cy="3466352"/>
          </a:xfrm>
          <a:solidFill>
            <a:schemeClr val="bg1">
              <a:lumMod val="95000"/>
            </a:schemeClr>
          </a:solidFill>
        </p:spPr>
        <p:txBody>
          <a:bodyPr>
            <a:noAutofit/>
          </a:bodyPr>
          <a:lstStyle/>
          <a:p>
            <a:r>
              <a:rPr lang="en-US" sz="2400" b="1" dirty="0" smtClean="0">
                <a:solidFill>
                  <a:srgbClr val="800000"/>
                </a:solidFill>
              </a:rPr>
              <a:t/>
            </a:r>
            <a:br>
              <a:rPr lang="en-US" sz="2400" b="1" dirty="0" smtClean="0">
                <a:solidFill>
                  <a:srgbClr val="800000"/>
                </a:solidFill>
              </a:rPr>
            </a:br>
            <a:r>
              <a:rPr lang="en-US" sz="2400" b="1" dirty="0" smtClean="0">
                <a:solidFill>
                  <a:srgbClr val="800000"/>
                </a:solidFill>
              </a:rPr>
              <a:t>Alleviating Binding Constraints </a:t>
            </a:r>
            <a:r>
              <a:rPr lang="en-US" sz="2400" b="1" dirty="0">
                <a:solidFill>
                  <a:srgbClr val="800000"/>
                </a:solidFill>
              </a:rPr>
              <a:t>to </a:t>
            </a:r>
            <a:r>
              <a:rPr lang="en-US" sz="2400" b="1" dirty="0" smtClean="0">
                <a:solidFill>
                  <a:srgbClr val="800000"/>
                </a:solidFill>
              </a:rPr>
              <a:t>Quality Education </a:t>
            </a:r>
            <a:r>
              <a:rPr lang="en-US" sz="2400" b="1" dirty="0">
                <a:solidFill>
                  <a:srgbClr val="800000"/>
                </a:solidFill>
              </a:rPr>
              <a:t>for the </a:t>
            </a:r>
            <a:r>
              <a:rPr lang="en-US" sz="2400" b="1" dirty="0" smtClean="0">
                <a:solidFill>
                  <a:srgbClr val="800000"/>
                </a:solidFill>
              </a:rPr>
              <a:t>Poor </a:t>
            </a:r>
            <a:r>
              <a:rPr lang="en-US" sz="2400" b="1" dirty="0">
                <a:solidFill>
                  <a:srgbClr val="800000"/>
                </a:solidFill>
              </a:rPr>
              <a:t/>
            </a:r>
            <a:br>
              <a:rPr lang="en-US" sz="2400" b="1" dirty="0">
                <a:solidFill>
                  <a:srgbClr val="800000"/>
                </a:solidFill>
              </a:rPr>
            </a:br>
            <a:r>
              <a:rPr lang="en-US" sz="1800" i="1" dirty="0"/>
              <a:t>Using evidence-based prioritization to overcome the implementation </a:t>
            </a:r>
            <a:r>
              <a:rPr lang="en-US" sz="1800" i="1" dirty="0" smtClean="0"/>
              <a:t>challenge</a:t>
            </a:r>
            <a:r>
              <a:rPr lang="en-US" sz="1400" i="1" dirty="0" smtClean="0"/>
              <a:t/>
            </a:r>
            <a:br>
              <a:rPr lang="en-US" sz="1400" i="1" dirty="0" smtClean="0"/>
            </a:br>
            <a:r>
              <a:rPr lang="en-US" sz="1800" dirty="0"/>
              <a:t/>
            </a:r>
            <a:br>
              <a:rPr lang="en-US" sz="1800" dirty="0"/>
            </a:br>
            <a:r>
              <a:rPr lang="en-US" sz="2000" b="1" dirty="0" smtClean="0"/>
              <a:t>Research </a:t>
            </a:r>
            <a:r>
              <a:rPr lang="en-US" sz="2000" b="1" dirty="0" smtClean="0"/>
              <a:t>Team</a:t>
            </a:r>
            <a:r>
              <a:rPr lang="en-US" sz="1600" b="1" dirty="0" smtClean="0"/>
              <a:t>: </a:t>
            </a:r>
            <a:r>
              <a:rPr lang="en-US" sz="1800" dirty="0"/>
              <a:t/>
            </a:r>
            <a:br>
              <a:rPr lang="en-US" sz="1800" dirty="0"/>
            </a:br>
            <a:r>
              <a:rPr lang="en-US" sz="1400" b="1" dirty="0" err="1" smtClean="0">
                <a:solidFill>
                  <a:srgbClr val="800000"/>
                </a:solidFill>
              </a:rPr>
              <a:t>Servaas</a:t>
            </a:r>
            <a:r>
              <a:rPr lang="en-US" sz="1400" b="1" dirty="0" smtClean="0">
                <a:solidFill>
                  <a:srgbClr val="800000"/>
                </a:solidFill>
              </a:rPr>
              <a:t> van der Berg</a:t>
            </a:r>
            <a:r>
              <a:rPr lang="en-US" sz="1400" dirty="0" smtClean="0"/>
              <a:t>, Nic Spaull, Martin </a:t>
            </a:r>
            <a:r>
              <a:rPr lang="en-US" sz="1400" dirty="0" err="1" smtClean="0"/>
              <a:t>Gustafsson</a:t>
            </a:r>
            <a:r>
              <a:rPr lang="en-US" sz="1400" dirty="0" smtClean="0"/>
              <a:t>, Gabrielle Wills, Chris van </a:t>
            </a:r>
            <a:r>
              <a:rPr lang="en-US" sz="1400" dirty="0" err="1" smtClean="0"/>
              <a:t>Wyk</a:t>
            </a:r>
            <a:r>
              <a:rPr lang="en-US" sz="1400" dirty="0" smtClean="0"/>
              <a:t>, </a:t>
            </a:r>
            <a:r>
              <a:rPr lang="en-US" sz="1400" dirty="0" err="1" smtClean="0"/>
              <a:t>Dumisane</a:t>
            </a:r>
            <a:r>
              <a:rPr lang="en-US" sz="1400" dirty="0" smtClean="0"/>
              <a:t> </a:t>
            </a:r>
            <a:r>
              <a:rPr lang="en-US" sz="1400" dirty="0" err="1" smtClean="0"/>
              <a:t>Hompashe</a:t>
            </a:r>
            <a:r>
              <a:rPr lang="en-US" sz="1400" dirty="0" smtClean="0"/>
              <a:t>, </a:t>
            </a:r>
            <a:r>
              <a:rPr lang="en-US" sz="1400" dirty="0" err="1" smtClean="0"/>
              <a:t>Hendrik</a:t>
            </a:r>
            <a:r>
              <a:rPr lang="en-US" sz="1400" dirty="0" smtClean="0"/>
              <a:t> van </a:t>
            </a:r>
            <a:r>
              <a:rPr lang="en-US" sz="1400" dirty="0" err="1" smtClean="0"/>
              <a:t>Broekhuizen</a:t>
            </a:r>
            <a:r>
              <a:rPr lang="en-US" sz="1400" dirty="0" smtClean="0"/>
              <a:t>, </a:t>
            </a:r>
            <a:r>
              <a:rPr lang="en-US" sz="1400" dirty="0" err="1" smtClean="0"/>
              <a:t>Janeli</a:t>
            </a:r>
            <a:r>
              <a:rPr lang="en-US" sz="1400" dirty="0" smtClean="0"/>
              <a:t> </a:t>
            </a:r>
            <a:r>
              <a:rPr lang="en-US" sz="1400" dirty="0" err="1" smtClean="0"/>
              <a:t>Kotze</a:t>
            </a:r>
            <a:r>
              <a:rPr lang="en-US" sz="1400" dirty="0" smtClean="0"/>
              <a:t>, </a:t>
            </a:r>
            <a:r>
              <a:rPr lang="en-US" sz="1400" dirty="0" err="1" smtClean="0"/>
              <a:t>Rapi</a:t>
            </a:r>
            <a:r>
              <a:rPr lang="en-US" sz="1400" dirty="0" smtClean="0"/>
              <a:t> </a:t>
            </a:r>
            <a:r>
              <a:rPr lang="en-US" sz="1400" dirty="0" err="1" smtClean="0"/>
              <a:t>Mogorosi</a:t>
            </a:r>
            <a:r>
              <a:rPr lang="en-US" sz="1400" dirty="0" smtClean="0"/>
              <a:t/>
            </a:r>
            <a:br>
              <a:rPr lang="en-US" sz="1400" dirty="0" smtClean="0"/>
            </a:br>
            <a:r>
              <a:rPr lang="en-US" sz="1400" i="1" dirty="0" smtClean="0"/>
              <a:t>(</a:t>
            </a:r>
            <a:r>
              <a:rPr lang="en-US" sz="1400" b="1" i="1" dirty="0" smtClean="0"/>
              <a:t>DBE associates</a:t>
            </a:r>
            <a:r>
              <a:rPr lang="en-US" sz="1400" i="1" dirty="0" smtClean="0"/>
              <a:t>: </a:t>
            </a:r>
            <a:r>
              <a:rPr lang="en-US" sz="1400" i="1" dirty="0"/>
              <a:t>Carol </a:t>
            </a:r>
            <a:r>
              <a:rPr lang="en-US" sz="1400" i="1" dirty="0" err="1"/>
              <a:t>Nuga</a:t>
            </a:r>
            <a:r>
              <a:rPr lang="en-US" sz="1400" i="1" dirty="0"/>
              <a:t> </a:t>
            </a:r>
            <a:r>
              <a:rPr lang="en-US" sz="1400" i="1" dirty="0" err="1" smtClean="0"/>
              <a:t>Deliwe</a:t>
            </a:r>
            <a:r>
              <a:rPr lang="en-US" sz="1400" i="1" dirty="0"/>
              <a:t> </a:t>
            </a:r>
            <a:r>
              <a:rPr lang="en-US" sz="1400" i="1" dirty="0" smtClean="0"/>
              <a:t>&amp; </a:t>
            </a:r>
            <a:r>
              <a:rPr lang="en-US" sz="1400" i="1" dirty="0" err="1" smtClean="0"/>
              <a:t>Nompumelelo</a:t>
            </a:r>
            <a:r>
              <a:rPr lang="en-US" sz="1400" i="1" dirty="0" smtClean="0"/>
              <a:t> </a:t>
            </a:r>
            <a:r>
              <a:rPr lang="en-US" sz="1400" i="1" dirty="0" err="1" smtClean="0"/>
              <a:t>Moholwane</a:t>
            </a:r>
            <a:r>
              <a:rPr lang="en-US" sz="1400" i="1" dirty="0" smtClean="0"/>
              <a:t>)</a:t>
            </a:r>
            <a:endParaRPr lang="en-US" sz="1400" i="1" dirty="0" smtClean="0"/>
          </a:p>
        </p:txBody>
      </p:sp>
      <p:sp>
        <p:nvSpPr>
          <p:cNvPr id="3" name="Subtitle 2"/>
          <p:cNvSpPr>
            <a:spLocks noGrp="1"/>
          </p:cNvSpPr>
          <p:nvPr>
            <p:ph type="subTitle" idx="1"/>
          </p:nvPr>
        </p:nvSpPr>
        <p:spPr>
          <a:xfrm>
            <a:off x="984250" y="5333733"/>
            <a:ext cx="7473950" cy="384558"/>
          </a:xfrm>
        </p:spPr>
        <p:txBody>
          <a:bodyPr>
            <a:normAutofit/>
          </a:bodyPr>
          <a:lstStyle/>
          <a:p>
            <a:r>
              <a:rPr lang="en-US" sz="1600" dirty="0" smtClean="0"/>
              <a:t>Grantee Policy Engagement </a:t>
            </a:r>
            <a:r>
              <a:rPr lang="en-US" sz="1600" dirty="0" smtClean="0"/>
              <a:t>Workshop | 17 </a:t>
            </a:r>
            <a:r>
              <a:rPr lang="en-US" sz="1600" dirty="0" smtClean="0"/>
              <a:t>– 18 March </a:t>
            </a:r>
            <a:r>
              <a:rPr lang="en-US" sz="1600" dirty="0" smtClean="0"/>
              <a:t>2016 | </a:t>
            </a:r>
            <a:r>
              <a:rPr lang="en-US" sz="1600" dirty="0"/>
              <a:t> </a:t>
            </a:r>
            <a:r>
              <a:rPr lang="en-US" sz="1600" dirty="0" smtClean="0"/>
              <a:t>Premier </a:t>
            </a:r>
            <a:r>
              <a:rPr lang="en-US" sz="1600" dirty="0" smtClean="0"/>
              <a:t>Hotel, Pretoria</a:t>
            </a:r>
          </a:p>
          <a:p>
            <a:endParaRPr lang="en-US" sz="2800" dirty="0"/>
          </a:p>
        </p:txBody>
      </p:sp>
      <p:pic>
        <p:nvPicPr>
          <p:cNvPr id="7" name="Picture 6" descr="DPME PSPPD EU spanning top of page RG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781" y="6233668"/>
            <a:ext cx="6327513" cy="560832"/>
          </a:xfrm>
          <a:prstGeom prst="rect">
            <a:avLst/>
          </a:prstGeom>
        </p:spPr>
      </p:pic>
      <p:pic>
        <p:nvPicPr>
          <p:cNvPr id="5" name="Picture 4"/>
          <p:cNvPicPr>
            <a:picLocks noChangeAspect="1"/>
          </p:cNvPicPr>
          <p:nvPr/>
        </p:nvPicPr>
        <p:blipFill>
          <a:blip r:embed="rId4"/>
          <a:stretch>
            <a:fillRect/>
          </a:stretch>
        </p:blipFill>
        <p:spPr>
          <a:xfrm>
            <a:off x="7128281" y="6233668"/>
            <a:ext cx="1809130" cy="560832"/>
          </a:xfrm>
          <a:prstGeom prst="rect">
            <a:avLst/>
          </a:prstGeom>
        </p:spPr>
      </p:pic>
      <p:pic>
        <p:nvPicPr>
          <p:cNvPr id="6" name="Picture 5"/>
          <p:cNvPicPr>
            <a:picLocks noChangeAspect="1"/>
          </p:cNvPicPr>
          <p:nvPr/>
        </p:nvPicPr>
        <p:blipFill>
          <a:blip r:embed="rId5"/>
          <a:stretch>
            <a:fillRect/>
          </a:stretch>
        </p:blipFill>
        <p:spPr>
          <a:xfrm>
            <a:off x="4811059" y="1314825"/>
            <a:ext cx="4332942" cy="3466351"/>
          </a:xfrm>
          <a:prstGeom prst="rect">
            <a:avLst/>
          </a:prstGeom>
        </p:spPr>
      </p:pic>
    </p:spTree>
    <p:extLst>
      <p:ext uri="{BB962C8B-B14F-4D97-AF65-F5344CB8AC3E}">
        <p14:creationId xmlns:p14="http://schemas.microsoft.com/office/powerpoint/2010/main" val="113199920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2F2F2"/>
          </a:solidFill>
        </p:spPr>
        <p:txBody>
          <a:bodyPr/>
          <a:lstStyle/>
          <a:p>
            <a:r>
              <a:rPr lang="en-US" b="1" dirty="0" smtClean="0">
                <a:solidFill>
                  <a:srgbClr val="800000"/>
                </a:solidFill>
              </a:rPr>
              <a:t>Problem statement</a:t>
            </a:r>
            <a:endParaRPr lang="en-US" b="1" dirty="0">
              <a:solidFill>
                <a:srgbClr val="800000"/>
              </a:solidFill>
            </a:endParaRPr>
          </a:p>
        </p:txBody>
      </p:sp>
      <p:sp>
        <p:nvSpPr>
          <p:cNvPr id="3" name="Content Placeholder 2"/>
          <p:cNvSpPr>
            <a:spLocks noGrp="1"/>
          </p:cNvSpPr>
          <p:nvPr>
            <p:ph idx="1"/>
          </p:nvPr>
        </p:nvSpPr>
        <p:spPr/>
        <p:txBody>
          <a:bodyPr>
            <a:normAutofit fontScale="92500"/>
          </a:bodyPr>
          <a:lstStyle/>
          <a:p>
            <a:pPr marL="457200" indent="-457200" algn="just">
              <a:buFont typeface="+mj-lt"/>
              <a:buAutoNum type="arabicParenR"/>
            </a:pPr>
            <a:r>
              <a:rPr lang="en-US" sz="2000" dirty="0" smtClean="0"/>
              <a:t>For the past 20 years SA DBE has taken a ‘</a:t>
            </a:r>
            <a:r>
              <a:rPr lang="en-US" sz="2000" i="1" dirty="0" smtClean="0"/>
              <a:t>do-everything</a:t>
            </a:r>
            <a:r>
              <a:rPr lang="en-US" sz="2000" dirty="0" smtClean="0"/>
              <a:t>’ approach; all issues need a policy, people, budget, indicators etc. </a:t>
            </a:r>
          </a:p>
          <a:p>
            <a:pPr marL="457200" indent="-457200" algn="just">
              <a:buFont typeface="+mj-lt"/>
              <a:buAutoNum type="arabicParenR"/>
            </a:pPr>
            <a:r>
              <a:rPr lang="en-US" sz="2000" dirty="0" smtClean="0"/>
              <a:t>When you have 59 priorities they are not priorities</a:t>
            </a:r>
          </a:p>
          <a:p>
            <a:pPr marL="457200" indent="-457200" algn="just">
              <a:buFont typeface="+mj-lt"/>
              <a:buAutoNum type="arabicParenR"/>
            </a:pPr>
            <a:r>
              <a:rPr lang="en-US" sz="2000" dirty="0" smtClean="0"/>
              <a:t>Limited capacity and limited budget means this strategy does not work</a:t>
            </a:r>
          </a:p>
          <a:p>
            <a:pPr lvl="1" algn="just"/>
            <a:r>
              <a:rPr lang="en-US" sz="1600" i="1" dirty="0" smtClean="0"/>
              <a:t>“</a:t>
            </a:r>
            <a:r>
              <a:rPr lang="en-GB" sz="1600" i="1" dirty="0"/>
              <a:t>The limited capacity of managers and planners to prioritise represents a further fundamental problem…</a:t>
            </a:r>
            <a:r>
              <a:rPr lang="en-GB" sz="1600" b="1" i="1" dirty="0"/>
              <a:t>Too many priorities, each linked to complex reporting procedures, are likely to overload the system</a:t>
            </a:r>
            <a:r>
              <a:rPr lang="en-GB" sz="1600" i="1" dirty="0"/>
              <a:t>. As demonstrated by the current plan, and the technical documentation that accompanies it, getting just one indicator right can involve considerable technical work. Clearly, indicators need to be chosen carefully and the </a:t>
            </a:r>
            <a:r>
              <a:rPr lang="en-GB" sz="1600" b="1" i="1" dirty="0"/>
              <a:t>number of indicators needs to be limited</a:t>
            </a:r>
            <a:r>
              <a:rPr lang="en-GB" sz="1600" i="1" dirty="0"/>
              <a:t>” (</a:t>
            </a:r>
            <a:r>
              <a:rPr lang="en-GB" sz="1600" i="1" dirty="0" smtClean="0"/>
              <a:t>DBE Action Plan, </a:t>
            </a:r>
            <a:r>
              <a:rPr lang="en-GB" sz="1600" i="1" dirty="0"/>
              <a:t>2015: p19)</a:t>
            </a:r>
            <a:r>
              <a:rPr lang="en-GB" sz="1600" i="1" dirty="0" smtClean="0"/>
              <a:t>.</a:t>
            </a:r>
          </a:p>
          <a:p>
            <a:pPr marL="457200" indent="-457200" algn="just">
              <a:buFont typeface="+mj-lt"/>
              <a:buAutoNum type="arabicParenR"/>
            </a:pPr>
            <a:r>
              <a:rPr lang="en-GB" sz="2000" b="1" dirty="0" smtClean="0"/>
              <a:t>Starting points</a:t>
            </a:r>
            <a:r>
              <a:rPr lang="en-GB" sz="2000" dirty="0" smtClean="0"/>
              <a:t>: </a:t>
            </a:r>
          </a:p>
          <a:p>
            <a:pPr marL="857250" lvl="1" indent="-457200" algn="just"/>
            <a:r>
              <a:rPr lang="en-GB" sz="1600" dirty="0" smtClean="0"/>
              <a:t>How to prioritize? </a:t>
            </a:r>
            <a:r>
              <a:rPr lang="en-GB" sz="1600" dirty="0" smtClean="0">
                <a:sym typeface="Wingdings"/>
              </a:rPr>
              <a:t> Binding Constraints Approach </a:t>
            </a:r>
            <a:r>
              <a:rPr lang="en-ZA" sz="1600" dirty="0"/>
              <a:t>(Hausmann, Klinger, &amp; Wagner, </a:t>
            </a:r>
            <a:r>
              <a:rPr lang="en-ZA" sz="1600" dirty="0" smtClean="0"/>
              <a:t>2008</a:t>
            </a:r>
            <a:r>
              <a:rPr lang="en-ZA" sz="1600" dirty="0"/>
              <a:t>)</a:t>
            </a:r>
            <a:endParaRPr lang="en-GB" sz="1600" dirty="0" smtClean="0"/>
          </a:p>
          <a:p>
            <a:pPr marL="857250" lvl="1" indent="-457200" algn="just"/>
            <a:r>
              <a:rPr lang="en-GB" sz="1600" dirty="0" smtClean="0"/>
              <a:t>What to prioritize? </a:t>
            </a:r>
          </a:p>
          <a:p>
            <a:pPr marL="857250" lvl="1" indent="-457200" algn="just"/>
            <a:r>
              <a:rPr lang="en-US" sz="1600" dirty="0" smtClean="0"/>
              <a:t>Addressing the identified priorities</a:t>
            </a:r>
          </a:p>
          <a:p>
            <a:pPr marL="857250" lvl="1" indent="-457200" algn="just"/>
            <a:r>
              <a:rPr lang="en-US" sz="1600" dirty="0" smtClean="0"/>
              <a:t>Focus on our comparative advantage (existing quantitative data)</a:t>
            </a:r>
          </a:p>
          <a:p>
            <a:pPr marL="857250" lvl="1" indent="-457200" algn="just"/>
            <a:r>
              <a:rPr lang="en-US" sz="1600" dirty="0" smtClean="0"/>
              <a:t>Collaborate with qualitative education researchers</a:t>
            </a:r>
            <a:endParaRPr lang="en-ZA" sz="1600" dirty="0"/>
          </a:p>
          <a:p>
            <a:endParaRPr lang="en-US" dirty="0"/>
          </a:p>
        </p:txBody>
      </p:sp>
      <p:pic>
        <p:nvPicPr>
          <p:cNvPr id="4" name="Picture 3"/>
          <p:cNvPicPr>
            <a:picLocks noChangeAspect="1"/>
          </p:cNvPicPr>
          <p:nvPr/>
        </p:nvPicPr>
        <p:blipFill>
          <a:blip r:embed="rId2"/>
          <a:stretch>
            <a:fillRect/>
          </a:stretch>
        </p:blipFill>
        <p:spPr>
          <a:xfrm>
            <a:off x="6623661" y="5105883"/>
            <a:ext cx="2297324" cy="1529361"/>
          </a:xfrm>
          <a:prstGeom prst="rect">
            <a:avLst/>
          </a:prstGeom>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1666" y="1417638"/>
            <a:ext cx="4683990" cy="35514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2971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2F2F2"/>
          </a:solidFill>
        </p:spPr>
        <p:txBody>
          <a:bodyPr/>
          <a:lstStyle/>
          <a:p>
            <a:r>
              <a:rPr lang="en-US" b="1" dirty="0" smtClean="0">
                <a:solidFill>
                  <a:srgbClr val="800000"/>
                </a:solidFill>
              </a:rPr>
              <a:t>Stages in the research project</a:t>
            </a:r>
            <a:endParaRPr lang="en-US" b="1" dirty="0">
              <a:solidFill>
                <a:srgbClr val="800000"/>
              </a:solidFill>
            </a:endParaRPr>
          </a:p>
        </p:txBody>
      </p:sp>
      <p:sp>
        <p:nvSpPr>
          <p:cNvPr id="3" name="Content Placeholder 2"/>
          <p:cNvSpPr>
            <a:spLocks noGrp="1"/>
          </p:cNvSpPr>
          <p:nvPr>
            <p:ph idx="1"/>
          </p:nvPr>
        </p:nvSpPr>
        <p:spPr>
          <a:xfrm>
            <a:off x="457200" y="1417638"/>
            <a:ext cx="5658322" cy="5104397"/>
          </a:xfrm>
        </p:spPr>
        <p:txBody>
          <a:bodyPr>
            <a:normAutofit lnSpcReduction="10000"/>
          </a:bodyPr>
          <a:lstStyle/>
          <a:p>
            <a:pPr marL="514350" indent="-514350">
              <a:buFont typeface="+mj-lt"/>
              <a:buAutoNum type="arabicPeriod"/>
            </a:pPr>
            <a:r>
              <a:rPr lang="en-US" sz="2400" b="1" dirty="0" smtClean="0"/>
              <a:t>YAY</a:t>
            </a:r>
            <a:r>
              <a:rPr lang="en-US" sz="2400" dirty="0" smtClean="0"/>
              <a:t>: Congratulations and brain-storming </a:t>
            </a:r>
            <a:r>
              <a:rPr lang="en-US" sz="2400" dirty="0" smtClean="0">
                <a:sym typeface="Wingdings"/>
              </a:rPr>
              <a:t></a:t>
            </a:r>
            <a:endParaRPr lang="en-US" sz="2400" dirty="0" smtClean="0"/>
          </a:p>
          <a:p>
            <a:pPr marL="514350" indent="-514350">
              <a:buFont typeface="+mj-lt"/>
              <a:buAutoNum type="arabicPeriod"/>
            </a:pPr>
            <a:r>
              <a:rPr lang="en-US" sz="2400" b="1" dirty="0" smtClean="0"/>
              <a:t>Work-scheduling</a:t>
            </a:r>
            <a:r>
              <a:rPr lang="en-US" sz="2400" dirty="0" smtClean="0"/>
              <a:t>: Who is available to do what, when?</a:t>
            </a:r>
          </a:p>
          <a:p>
            <a:pPr marL="514350" indent="-514350">
              <a:buFont typeface="+mj-lt"/>
              <a:buAutoNum type="arabicPeriod"/>
            </a:pPr>
            <a:r>
              <a:rPr lang="en-US" sz="2400" dirty="0" smtClean="0"/>
              <a:t>How much of the </a:t>
            </a:r>
            <a:r>
              <a:rPr lang="en-US" sz="2400" b="1" dirty="0" smtClean="0"/>
              <a:t>puzzle</a:t>
            </a:r>
            <a:r>
              <a:rPr lang="en-US" sz="2400" dirty="0" smtClean="0"/>
              <a:t> can we see?</a:t>
            </a:r>
          </a:p>
          <a:p>
            <a:pPr lvl="1"/>
            <a:r>
              <a:rPr lang="en-US" sz="1600" dirty="0" smtClean="0"/>
              <a:t>Literature review and re-review</a:t>
            </a:r>
          </a:p>
          <a:p>
            <a:pPr lvl="1"/>
            <a:r>
              <a:rPr lang="en-US" sz="1600" dirty="0" smtClean="0"/>
              <a:t>Meetings with ourselves, policy-makers, academics, NGOs</a:t>
            </a:r>
          </a:p>
          <a:p>
            <a:pPr marL="457200" indent="-457200">
              <a:buFont typeface="+mj-lt"/>
              <a:buAutoNum type="arabicPeriod"/>
            </a:pPr>
            <a:r>
              <a:rPr lang="en-US" sz="2400" dirty="0" smtClean="0"/>
              <a:t>Which missing pieces are </a:t>
            </a:r>
            <a:r>
              <a:rPr lang="en-US" sz="2400" b="1" dirty="0" smtClean="0"/>
              <a:t>discoverable</a:t>
            </a:r>
            <a:r>
              <a:rPr lang="en-US" sz="2400" dirty="0" smtClean="0"/>
              <a:t>?</a:t>
            </a:r>
          </a:p>
          <a:p>
            <a:pPr marL="857250" lvl="1" indent="-457200"/>
            <a:r>
              <a:rPr lang="en-US" sz="2000" dirty="0" smtClean="0"/>
              <a:t>(Focusing on answerable questions that we don’t have the answers to but can get them)</a:t>
            </a:r>
          </a:p>
          <a:p>
            <a:pPr lvl="1"/>
            <a:r>
              <a:rPr lang="en-US" sz="1600" u="sng" dirty="0" smtClean="0"/>
              <a:t>ECD</a:t>
            </a:r>
            <a:r>
              <a:rPr lang="en-US" sz="1600" dirty="0" smtClean="0"/>
              <a:t>: ECD Audit 2013 – was unanalyzed</a:t>
            </a:r>
          </a:p>
          <a:p>
            <a:pPr lvl="1"/>
            <a:r>
              <a:rPr lang="en-US" sz="1600" u="sng" dirty="0" smtClean="0"/>
              <a:t>Teacher production </a:t>
            </a:r>
            <a:r>
              <a:rPr lang="en-US" sz="1600" dirty="0" smtClean="0"/>
              <a:t>- HEDA data not previously available </a:t>
            </a:r>
          </a:p>
          <a:p>
            <a:pPr lvl="1"/>
            <a:r>
              <a:rPr lang="en-US" sz="1600" u="sng" dirty="0" smtClean="0"/>
              <a:t>Reading fluency </a:t>
            </a:r>
            <a:r>
              <a:rPr lang="en-US" sz="1600" dirty="0" smtClean="0"/>
              <a:t>– NEEDU 2013</a:t>
            </a:r>
          </a:p>
          <a:p>
            <a:pPr lvl="1"/>
            <a:r>
              <a:rPr lang="en-US" sz="1600" u="sng" dirty="0" smtClean="0"/>
              <a:t>Principals</a:t>
            </a:r>
            <a:r>
              <a:rPr lang="en-US" sz="1600" dirty="0" smtClean="0"/>
              <a:t> – PERSAL data</a:t>
            </a:r>
          </a:p>
          <a:p>
            <a:pPr lvl="1"/>
            <a:endParaRPr lang="en-US" sz="1600" u="sng" dirty="0" smtClean="0"/>
          </a:p>
          <a:p>
            <a:pPr marL="514350" indent="-514350">
              <a:buFont typeface="+mj-lt"/>
              <a:buAutoNum type="arabicPeriod"/>
            </a:pPr>
            <a:endParaRPr lang="en-US" sz="2400" dirty="0"/>
          </a:p>
        </p:txBody>
      </p:sp>
      <p:pic>
        <p:nvPicPr>
          <p:cNvPr id="4" name="Picture 3"/>
          <p:cNvPicPr>
            <a:picLocks noChangeAspect="1"/>
          </p:cNvPicPr>
          <p:nvPr/>
        </p:nvPicPr>
        <p:blipFill>
          <a:blip r:embed="rId2"/>
          <a:stretch>
            <a:fillRect/>
          </a:stretch>
        </p:blipFill>
        <p:spPr>
          <a:xfrm>
            <a:off x="7484117" y="1417638"/>
            <a:ext cx="1437949" cy="2156924"/>
          </a:xfrm>
          <a:prstGeom prst="rect">
            <a:avLst/>
          </a:prstGeom>
        </p:spPr>
      </p:pic>
      <p:pic>
        <p:nvPicPr>
          <p:cNvPr id="8" name="Picture 7"/>
          <p:cNvPicPr>
            <a:picLocks noChangeAspect="1"/>
          </p:cNvPicPr>
          <p:nvPr/>
        </p:nvPicPr>
        <p:blipFill>
          <a:blip r:embed="rId3"/>
          <a:stretch>
            <a:fillRect/>
          </a:stretch>
        </p:blipFill>
        <p:spPr>
          <a:xfrm>
            <a:off x="6337456" y="5002022"/>
            <a:ext cx="2806544" cy="1520013"/>
          </a:xfrm>
          <a:prstGeom prst="rect">
            <a:avLst/>
          </a:prstGeom>
        </p:spPr>
      </p:pic>
      <p:pic>
        <p:nvPicPr>
          <p:cNvPr id="9" name="Picture 8"/>
          <p:cNvPicPr>
            <a:picLocks noChangeAspect="1"/>
          </p:cNvPicPr>
          <p:nvPr/>
        </p:nvPicPr>
        <p:blipFill>
          <a:blip r:embed="rId4"/>
          <a:stretch>
            <a:fillRect/>
          </a:stretch>
        </p:blipFill>
        <p:spPr>
          <a:xfrm>
            <a:off x="6916950" y="3648732"/>
            <a:ext cx="1769849" cy="1176949"/>
          </a:xfrm>
          <a:prstGeom prst="rect">
            <a:avLst/>
          </a:prstGeom>
        </p:spPr>
      </p:pic>
      <p:pic>
        <p:nvPicPr>
          <p:cNvPr id="11" name="Picture 10" descr="Screen Shot 2016-03-17 at 8.55.30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6207" y="1626288"/>
            <a:ext cx="4587793" cy="4712292"/>
          </a:xfrm>
          <a:prstGeom prst="rect">
            <a:avLst/>
          </a:prstGeom>
          <a:ln>
            <a:noFill/>
          </a:ln>
          <a:effectLst>
            <a:outerShdw blurRad="292100" dist="139700" dir="2700000" algn="tl" rotWithShape="0">
              <a:srgbClr val="333333">
                <a:alpha val="65000"/>
              </a:srgbClr>
            </a:outerShdw>
          </a:effectLst>
        </p:spPr>
      </p:pic>
      <p:pic>
        <p:nvPicPr>
          <p:cNvPr id="12" name="Picture 11" descr="Screen Shot 2016-03-17 at 8.59.55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626288"/>
            <a:ext cx="4441685" cy="4712292"/>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6136439" y="217308"/>
            <a:ext cx="2859741" cy="1200329"/>
          </a:xfrm>
          <a:prstGeom prst="rect">
            <a:avLst/>
          </a:prstGeom>
          <a:solidFill>
            <a:schemeClr val="bg1">
              <a:lumMod val="85000"/>
            </a:schemeClr>
          </a:solidFill>
        </p:spPr>
        <p:txBody>
          <a:bodyPr wrap="square" rtlCol="0">
            <a:spAutoFit/>
          </a:bodyPr>
          <a:lstStyle/>
          <a:p>
            <a:r>
              <a:rPr lang="en-US" b="1" dirty="0" smtClean="0"/>
              <a:t>Capacity building:</a:t>
            </a:r>
          </a:p>
          <a:p>
            <a:pPr marL="285750" indent="-285750">
              <a:buFont typeface="Arial"/>
              <a:buChar char="•"/>
            </a:pPr>
            <a:r>
              <a:rPr lang="en-US" dirty="0" smtClean="0"/>
              <a:t>5 PhD students </a:t>
            </a:r>
          </a:p>
          <a:p>
            <a:pPr marL="285750" indent="-285750">
              <a:buFont typeface="Arial"/>
              <a:buChar char="•"/>
            </a:pPr>
            <a:r>
              <a:rPr lang="en-US" dirty="0" smtClean="0"/>
              <a:t>1.5 masters students</a:t>
            </a:r>
          </a:p>
          <a:p>
            <a:pPr marL="285750" indent="-285750">
              <a:buFont typeface="Arial"/>
              <a:buChar char="•"/>
            </a:pPr>
            <a:r>
              <a:rPr lang="en-US" dirty="0" smtClean="0"/>
              <a:t>1.5 </a:t>
            </a:r>
            <a:r>
              <a:rPr lang="en-US" dirty="0"/>
              <a:t>DBE </a:t>
            </a:r>
            <a:r>
              <a:rPr lang="en-US" dirty="0" smtClean="0"/>
              <a:t>associates</a:t>
            </a:r>
            <a:endParaRPr lang="en-US" dirty="0"/>
          </a:p>
        </p:txBody>
      </p:sp>
    </p:spTree>
    <p:extLst>
      <p:ext uri="{BB962C8B-B14F-4D97-AF65-F5344CB8AC3E}">
        <p14:creationId xmlns:p14="http://schemas.microsoft.com/office/powerpoint/2010/main" val="26760685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109"/>
            <a:ext cx="8229600" cy="831009"/>
          </a:xfrm>
          <a:solidFill>
            <a:srgbClr val="F2F2F2"/>
          </a:solidFill>
        </p:spPr>
        <p:txBody>
          <a:bodyPr>
            <a:normAutofit/>
          </a:bodyPr>
          <a:lstStyle/>
          <a:p>
            <a:r>
              <a:rPr lang="en-US" b="1" dirty="0" smtClean="0">
                <a:solidFill>
                  <a:srgbClr val="800000"/>
                </a:solidFill>
              </a:rPr>
              <a:t>Outputs </a:t>
            </a:r>
            <a:r>
              <a:rPr lang="en-US" sz="2200" i="1" dirty="0" err="1" smtClean="0">
                <a:solidFill>
                  <a:srgbClr val="800000"/>
                </a:solidFill>
              </a:rPr>
              <a:t>resep.sun.ac.za</a:t>
            </a:r>
            <a:r>
              <a:rPr lang="en-US" sz="2200" i="1" dirty="0" smtClean="0">
                <a:solidFill>
                  <a:srgbClr val="800000"/>
                </a:solidFill>
              </a:rPr>
              <a:t>/outputs</a:t>
            </a:r>
            <a:endParaRPr lang="en-US" sz="2200" i="1" dirty="0">
              <a:solidFill>
                <a:srgbClr val="800000"/>
              </a:solidFill>
            </a:endParaRPr>
          </a:p>
        </p:txBody>
      </p:sp>
      <p:sp>
        <p:nvSpPr>
          <p:cNvPr id="3" name="Content Placeholder 2"/>
          <p:cNvSpPr>
            <a:spLocks noGrp="1"/>
          </p:cNvSpPr>
          <p:nvPr>
            <p:ph idx="1"/>
          </p:nvPr>
        </p:nvSpPr>
        <p:spPr>
          <a:xfrm>
            <a:off x="457200" y="1090706"/>
            <a:ext cx="8229600" cy="5602942"/>
          </a:xfrm>
        </p:spPr>
        <p:txBody>
          <a:bodyPr>
            <a:normAutofit lnSpcReduction="10000"/>
          </a:bodyPr>
          <a:lstStyle/>
          <a:p>
            <a:pPr lvl="0"/>
            <a:r>
              <a:rPr lang="en-GB" sz="1800" b="1" dirty="0" smtClean="0"/>
              <a:t>7 Journal articles – special issue of SAJCE</a:t>
            </a:r>
          </a:p>
          <a:p>
            <a:pPr lvl="1"/>
            <a:r>
              <a:rPr lang="en-GB" sz="1200" b="1" dirty="0" err="1" smtClean="0"/>
              <a:t>Kotze</a:t>
            </a:r>
            <a:r>
              <a:rPr lang="en-GB" sz="1200" dirty="0"/>
              <a:t>, J. 2015. Can pre-grade R be the stepping stone to social equality in South Africa? </a:t>
            </a:r>
            <a:r>
              <a:rPr lang="en-GB" sz="1200" i="1" dirty="0"/>
              <a:t>South African Journal of Childhood Education</a:t>
            </a:r>
            <a:r>
              <a:rPr lang="en-GB" sz="1200" dirty="0"/>
              <a:t>. </a:t>
            </a:r>
            <a:r>
              <a:rPr lang="en-GB" sz="1200" dirty="0" err="1"/>
              <a:t>Vol</a:t>
            </a:r>
            <a:r>
              <a:rPr lang="en-GB" sz="1200" dirty="0"/>
              <a:t> 5(2) pp1-27</a:t>
            </a:r>
            <a:endParaRPr lang="en-ZA" sz="1200" dirty="0"/>
          </a:p>
          <a:p>
            <a:pPr lvl="1"/>
            <a:r>
              <a:rPr lang="en-GB" sz="1200" b="1" dirty="0"/>
              <a:t>Van der Berg</a:t>
            </a:r>
            <a:r>
              <a:rPr lang="en-GB" sz="1200" dirty="0"/>
              <a:t>, S. 2015. What the Annual National Assessments can tell us about the learning deficits over the education system and the school career. </a:t>
            </a:r>
            <a:r>
              <a:rPr lang="en-GB" sz="1200" i="1" dirty="0"/>
              <a:t>South African Journal of Childhood Education</a:t>
            </a:r>
            <a:r>
              <a:rPr lang="en-GB" sz="1200" dirty="0"/>
              <a:t>. </a:t>
            </a:r>
            <a:r>
              <a:rPr lang="en-GB" sz="1200" dirty="0" err="1"/>
              <a:t>Vol</a:t>
            </a:r>
            <a:r>
              <a:rPr lang="en-GB" sz="1200" dirty="0"/>
              <a:t> 5(2) pp28-43</a:t>
            </a:r>
            <a:endParaRPr lang="en-ZA" sz="1200" dirty="0"/>
          </a:p>
          <a:p>
            <a:pPr lvl="1"/>
            <a:r>
              <a:rPr lang="en-GB" sz="1200" b="1" dirty="0"/>
              <a:t>Draper</a:t>
            </a:r>
            <a:r>
              <a:rPr lang="en-GB" sz="1200" dirty="0"/>
              <a:t>, K &amp; </a:t>
            </a:r>
            <a:r>
              <a:rPr lang="en-GB" sz="1200" b="1" dirty="0"/>
              <a:t>Spaull</a:t>
            </a:r>
            <a:r>
              <a:rPr lang="en-GB" sz="1200" dirty="0"/>
              <a:t>, N. 2015 Examining oral reading fluency among Grade 5 rural English second Language (ESL) learners in South Africa: An Analysis of NEEDU 2013. </a:t>
            </a:r>
            <a:r>
              <a:rPr lang="en-GB" sz="1200" i="1" dirty="0"/>
              <a:t>South African Journal of Childhood Education</a:t>
            </a:r>
            <a:r>
              <a:rPr lang="en-GB" sz="1200" dirty="0"/>
              <a:t>. </a:t>
            </a:r>
            <a:r>
              <a:rPr lang="en-GB" sz="1200" dirty="0" err="1"/>
              <a:t>Vol</a:t>
            </a:r>
            <a:r>
              <a:rPr lang="en-GB" sz="1200" dirty="0"/>
              <a:t> 5(2) pp44-77</a:t>
            </a:r>
            <a:endParaRPr lang="en-ZA" sz="1200" dirty="0"/>
          </a:p>
          <a:p>
            <a:pPr lvl="1"/>
            <a:r>
              <a:rPr lang="en-GB" sz="1200" b="1" dirty="0"/>
              <a:t>Van der Berg</a:t>
            </a:r>
            <a:r>
              <a:rPr lang="en-GB" sz="1200" dirty="0"/>
              <a:t>, S &amp; </a:t>
            </a:r>
            <a:r>
              <a:rPr lang="en-GB" sz="1200" b="1" dirty="0"/>
              <a:t>Shepherd</a:t>
            </a:r>
            <a:r>
              <a:rPr lang="en-GB" sz="1200" dirty="0"/>
              <a:t>, D. 2015. Continuous assessment and matriculation examination marks – an empirical examination. </a:t>
            </a:r>
            <a:r>
              <a:rPr lang="en-GB" sz="1200" i="1" dirty="0"/>
              <a:t>South African Journal of Childhood Education</a:t>
            </a:r>
            <a:r>
              <a:rPr lang="en-GB" sz="1200" dirty="0"/>
              <a:t>. </a:t>
            </a:r>
            <a:r>
              <a:rPr lang="en-GB" sz="1200" dirty="0" err="1"/>
              <a:t>Vol</a:t>
            </a:r>
            <a:r>
              <a:rPr lang="en-GB" sz="1200" dirty="0"/>
              <a:t> 5(2) pp78-94</a:t>
            </a:r>
            <a:endParaRPr lang="en-ZA" sz="1200" dirty="0"/>
          </a:p>
          <a:p>
            <a:pPr lvl="1"/>
            <a:r>
              <a:rPr lang="en-GB" sz="1200" b="1" dirty="0"/>
              <a:t>Wills</a:t>
            </a:r>
            <a:r>
              <a:rPr lang="en-GB" sz="1200" dirty="0"/>
              <a:t>, G. 2015 </a:t>
            </a:r>
            <a:r>
              <a:rPr lang="en-GB" sz="1200" dirty="0" err="1"/>
              <a:t>Informating</a:t>
            </a:r>
            <a:r>
              <a:rPr lang="en-GB" sz="1200" dirty="0"/>
              <a:t> principal policy reforms in South Africa through data-based evidence. </a:t>
            </a:r>
            <a:r>
              <a:rPr lang="en-GB" sz="1200" i="1" dirty="0"/>
              <a:t>South African Journal of Childhood Education</a:t>
            </a:r>
            <a:r>
              <a:rPr lang="en-GB" sz="1200" dirty="0"/>
              <a:t>. </a:t>
            </a:r>
            <a:r>
              <a:rPr lang="en-GB" sz="1200" dirty="0" err="1"/>
              <a:t>Vol</a:t>
            </a:r>
            <a:r>
              <a:rPr lang="en-GB" sz="1200" dirty="0"/>
              <a:t> 5(2) pp95-122</a:t>
            </a:r>
            <a:endParaRPr lang="en-ZA" sz="1200" dirty="0"/>
          </a:p>
          <a:p>
            <a:pPr lvl="1"/>
            <a:r>
              <a:rPr lang="en-GB" sz="1200" b="1" dirty="0"/>
              <a:t>Armstrong</a:t>
            </a:r>
            <a:r>
              <a:rPr lang="en-GB" sz="1200" dirty="0"/>
              <a:t>, P. 2015. Teacher characteristics and student performance: An analysis using hierarchical linear </a:t>
            </a:r>
            <a:r>
              <a:rPr lang="en-GB" sz="1200" dirty="0" err="1"/>
              <a:t>modeling</a:t>
            </a:r>
            <a:r>
              <a:rPr lang="en-GB" sz="1200" dirty="0"/>
              <a:t>. </a:t>
            </a:r>
            <a:r>
              <a:rPr lang="en-GB" sz="1200" i="1" dirty="0"/>
              <a:t>South African Journal of Childhood Education</a:t>
            </a:r>
            <a:r>
              <a:rPr lang="en-GB" sz="1200" dirty="0"/>
              <a:t>. </a:t>
            </a:r>
            <a:r>
              <a:rPr lang="en-GB" sz="1200" dirty="0" err="1"/>
              <a:t>Vol</a:t>
            </a:r>
            <a:r>
              <a:rPr lang="en-GB" sz="1200" dirty="0"/>
              <a:t> 5(2) pp123-145</a:t>
            </a:r>
            <a:endParaRPr lang="en-ZA" sz="1200" dirty="0"/>
          </a:p>
          <a:p>
            <a:pPr lvl="1"/>
            <a:r>
              <a:rPr lang="en-GB" sz="1200" b="1" dirty="0"/>
              <a:t>Van </a:t>
            </a:r>
            <a:r>
              <a:rPr lang="en-GB" sz="1200" b="1" dirty="0" err="1"/>
              <a:t>wyk</a:t>
            </a:r>
            <a:r>
              <a:rPr lang="en-GB" sz="1200" dirty="0"/>
              <a:t>, C. 2015 An overview of education data in South Africa: An inventory approach. </a:t>
            </a:r>
            <a:r>
              <a:rPr lang="en-GB" sz="1200" i="1" dirty="0"/>
              <a:t>South African Journal of Childhood Education</a:t>
            </a:r>
            <a:r>
              <a:rPr lang="en-GB" sz="1200" dirty="0"/>
              <a:t>. </a:t>
            </a:r>
            <a:r>
              <a:rPr lang="en-GB" sz="1200" dirty="0" err="1"/>
              <a:t>Vol</a:t>
            </a:r>
            <a:r>
              <a:rPr lang="en-GB" sz="1200" dirty="0"/>
              <a:t> 5(2) pp146-</a:t>
            </a:r>
            <a:r>
              <a:rPr lang="en-GB" sz="1200" dirty="0" smtClean="0"/>
              <a:t>170</a:t>
            </a:r>
          </a:p>
          <a:p>
            <a:endParaRPr lang="en-GB" sz="1200" b="1" dirty="0" smtClean="0"/>
          </a:p>
          <a:p>
            <a:r>
              <a:rPr lang="en-GB" sz="1800" b="1" dirty="0" smtClean="0"/>
              <a:t>9 Working papers – SUN EKON WP</a:t>
            </a:r>
          </a:p>
          <a:p>
            <a:pPr lvl="1"/>
            <a:r>
              <a:rPr lang="en-GB" sz="1200" b="1" dirty="0" smtClean="0"/>
              <a:t>All of the above except Van der Berg &amp; Shepherd. </a:t>
            </a:r>
          </a:p>
          <a:p>
            <a:pPr lvl="1"/>
            <a:r>
              <a:rPr lang="en-GB" sz="1200" b="1" dirty="0" err="1" smtClean="0"/>
              <a:t>Gustafsson</a:t>
            </a:r>
            <a:r>
              <a:rPr lang="en-GB" sz="1200" dirty="0" smtClean="0"/>
              <a:t>. 2016. Teacher supply and the quality of schooling in South Africa. Patterns over space and time. Stellenbosch Working Paper Series No. WP 03/2016 </a:t>
            </a:r>
          </a:p>
          <a:p>
            <a:pPr lvl="1"/>
            <a:r>
              <a:rPr lang="en-GB" sz="1200" b="1" dirty="0" err="1" smtClean="0"/>
              <a:t>Gustafsson</a:t>
            </a:r>
            <a:r>
              <a:rPr lang="en-GB" sz="1200" dirty="0" smtClean="0"/>
              <a:t>, M &amp; </a:t>
            </a:r>
            <a:r>
              <a:rPr lang="en-GB" sz="1200" b="1" dirty="0" smtClean="0"/>
              <a:t>Taylor</a:t>
            </a:r>
            <a:r>
              <a:rPr lang="en-GB" sz="1200" dirty="0" smtClean="0"/>
              <a:t>, S. 2016. Treating schools to a new administration: Evidence from South Africa of the impact of better practices in the system-level administration of schools. </a:t>
            </a:r>
            <a:r>
              <a:rPr lang="en-GB" sz="1200" dirty="0"/>
              <a:t>Stellenbosch Working Paper Series No. WP </a:t>
            </a:r>
            <a:r>
              <a:rPr lang="en-GB" sz="1200" dirty="0" smtClean="0"/>
              <a:t>05/</a:t>
            </a:r>
            <a:r>
              <a:rPr lang="en-GB" sz="1200" dirty="0"/>
              <a:t>2016 </a:t>
            </a:r>
            <a:endParaRPr lang="en-GB" sz="1200" dirty="0" smtClean="0"/>
          </a:p>
          <a:p>
            <a:pPr lvl="1"/>
            <a:r>
              <a:rPr lang="en-GB" sz="1200" dirty="0" smtClean="0"/>
              <a:t>Van </a:t>
            </a:r>
            <a:r>
              <a:rPr lang="en-GB" sz="1200" dirty="0" err="1" smtClean="0"/>
              <a:t>Broekhuizen</a:t>
            </a:r>
            <a:r>
              <a:rPr lang="en-GB" sz="1200" dirty="0" smtClean="0"/>
              <a:t>. H. 2015. Teacher Supply in South Africa: A Focus on Initial Teacher Education Graduate Production. </a:t>
            </a:r>
            <a:r>
              <a:rPr lang="en-GB" sz="1200" dirty="0"/>
              <a:t>Stellenbosch Working Paper Series No. WP </a:t>
            </a:r>
            <a:r>
              <a:rPr lang="en-GB" sz="1200" dirty="0" smtClean="0"/>
              <a:t>07/2015</a:t>
            </a:r>
          </a:p>
          <a:p>
            <a:pPr lvl="1"/>
            <a:endParaRPr lang="en-GB" sz="1200" dirty="0" smtClean="0"/>
          </a:p>
          <a:p>
            <a:r>
              <a:rPr lang="en-GB" sz="1600" b="1" dirty="0" smtClean="0"/>
              <a:t>1 Literature review: </a:t>
            </a:r>
            <a:r>
              <a:rPr lang="en-GB" sz="1600" b="1" dirty="0" err="1" smtClean="0"/>
              <a:t>Hoadley</a:t>
            </a:r>
            <a:r>
              <a:rPr lang="en-GB" sz="1600" b="1" dirty="0" smtClean="0"/>
              <a:t> </a:t>
            </a:r>
            <a:r>
              <a:rPr lang="en-GB" sz="1600" b="1" dirty="0" smtClean="0">
                <a:sym typeface="Wingdings"/>
              </a:rPr>
              <a:t> Forthcoming in SAJCE</a:t>
            </a:r>
          </a:p>
          <a:p>
            <a:r>
              <a:rPr lang="en-GB" sz="1600" b="1" dirty="0" smtClean="0">
                <a:sym typeface="Wingdings"/>
              </a:rPr>
              <a:t>6 policy briefs </a:t>
            </a:r>
            <a:endParaRPr lang="en-GB" sz="1600" b="1" dirty="0"/>
          </a:p>
          <a:p>
            <a:pPr lvl="0"/>
            <a:endParaRPr lang="en-GB" sz="1400" dirty="0" smtClean="0"/>
          </a:p>
          <a:p>
            <a:pPr lvl="0"/>
            <a:endParaRPr lang="en-GB" sz="1400" dirty="0"/>
          </a:p>
          <a:p>
            <a:pPr lvl="0"/>
            <a:endParaRPr lang="en-ZA" sz="1400" dirty="0"/>
          </a:p>
          <a:p>
            <a:endParaRPr lang="en-US" sz="1400" dirty="0"/>
          </a:p>
        </p:txBody>
      </p:sp>
    </p:spTree>
    <p:extLst>
      <p:ext uri="{BB962C8B-B14F-4D97-AF65-F5344CB8AC3E}">
        <p14:creationId xmlns:p14="http://schemas.microsoft.com/office/powerpoint/2010/main" val="273156504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334091" cy="1143000"/>
          </a:xfrm>
          <a:solidFill>
            <a:srgbClr val="F2F2F2"/>
          </a:solidFill>
        </p:spPr>
        <p:txBody>
          <a:bodyPr/>
          <a:lstStyle/>
          <a:p>
            <a:r>
              <a:rPr lang="en-US" b="1" dirty="0" smtClean="0">
                <a:solidFill>
                  <a:srgbClr val="800000"/>
                </a:solidFill>
              </a:rPr>
              <a:t>Key new puzzle pieces</a:t>
            </a:r>
            <a:endParaRPr lang="en-US" b="1" dirty="0">
              <a:solidFill>
                <a:srgbClr val="800000"/>
              </a:solidFill>
            </a:endParaRPr>
          </a:p>
        </p:txBody>
      </p:sp>
      <p:sp>
        <p:nvSpPr>
          <p:cNvPr id="3" name="Content Placeholder 2"/>
          <p:cNvSpPr>
            <a:spLocks noGrp="1"/>
          </p:cNvSpPr>
          <p:nvPr>
            <p:ph idx="1"/>
          </p:nvPr>
        </p:nvSpPr>
        <p:spPr>
          <a:xfrm>
            <a:off x="234264" y="1784640"/>
            <a:ext cx="4352377" cy="4740793"/>
          </a:xfrm>
        </p:spPr>
        <p:txBody>
          <a:bodyPr>
            <a:normAutofit lnSpcReduction="10000"/>
          </a:bodyPr>
          <a:lstStyle/>
          <a:p>
            <a:pPr marL="457200" indent="-457200">
              <a:buFont typeface="+mj-lt"/>
              <a:buAutoNum type="arabicPeriod"/>
            </a:pPr>
            <a:r>
              <a:rPr lang="en-US" sz="2000" b="1" dirty="0" smtClean="0"/>
              <a:t>Measuring the impact of a school being in a more functional provincial bureaucracy</a:t>
            </a:r>
          </a:p>
          <a:p>
            <a:pPr marL="857250" lvl="1" indent="-457200"/>
            <a:r>
              <a:rPr lang="en-US" sz="1400" dirty="0" err="1" smtClean="0"/>
              <a:t>Gustafsson</a:t>
            </a:r>
            <a:r>
              <a:rPr lang="en-US" sz="1400" dirty="0" smtClean="0"/>
              <a:t> &amp; Taylor (2015)</a:t>
            </a:r>
          </a:p>
          <a:p>
            <a:pPr marL="857250" lvl="1" indent="-457200"/>
            <a:r>
              <a:rPr lang="en-US" sz="1400" dirty="0" smtClean="0"/>
              <a:t>Movement from NW</a:t>
            </a:r>
            <a:r>
              <a:rPr lang="en-US" sz="1400" dirty="0" smtClean="0">
                <a:sym typeface="Wingdings"/>
              </a:rPr>
              <a:t>GP associated with a years worth of improvement in a fast-improving country</a:t>
            </a:r>
          </a:p>
          <a:p>
            <a:pPr marL="857250" lvl="1" indent="-457200"/>
            <a:endParaRPr lang="en-US" sz="1400" dirty="0">
              <a:sym typeface="Wingdings"/>
            </a:endParaRPr>
          </a:p>
          <a:p>
            <a:pPr marL="857250" lvl="1" indent="-457200"/>
            <a:endParaRPr lang="en-US" sz="1400" dirty="0" smtClean="0">
              <a:sym typeface="Wingdings"/>
            </a:endParaRPr>
          </a:p>
          <a:p>
            <a:pPr marL="857250" lvl="1" indent="-457200"/>
            <a:endParaRPr lang="en-US" sz="1400" dirty="0" smtClean="0">
              <a:sym typeface="Wingdings"/>
            </a:endParaRPr>
          </a:p>
          <a:p>
            <a:pPr marL="857250" lvl="1" indent="-457200"/>
            <a:endParaRPr lang="en-US" sz="1400" dirty="0">
              <a:sym typeface="Wingdings"/>
            </a:endParaRPr>
          </a:p>
          <a:p>
            <a:pPr marL="857250" lvl="1" indent="-457200"/>
            <a:endParaRPr lang="en-US" sz="1400" dirty="0" smtClean="0">
              <a:sym typeface="Wingdings"/>
            </a:endParaRPr>
          </a:p>
          <a:p>
            <a:pPr marL="457200" indent="-457200">
              <a:buFont typeface="+mj-lt"/>
              <a:buAutoNum type="arabicPeriod"/>
            </a:pPr>
            <a:r>
              <a:rPr lang="en-US" sz="2000" b="1" dirty="0" smtClean="0"/>
              <a:t>First detailed analysis of Oral Reading Fluency in South Africa</a:t>
            </a:r>
          </a:p>
          <a:p>
            <a:pPr lvl="1"/>
            <a:r>
              <a:rPr lang="en-US" sz="1400" dirty="0" smtClean="0"/>
              <a:t>Gr5 rural ESL students in SA are reading at approximately the same level as Gr1/2 remedial ESL students in Florida</a:t>
            </a:r>
          </a:p>
          <a:p>
            <a:pPr lvl="1"/>
            <a:r>
              <a:rPr lang="en-US" sz="1400" dirty="0" smtClean="0"/>
              <a:t>41% of sample were non-readers in English</a:t>
            </a:r>
          </a:p>
          <a:p>
            <a:pPr marL="800100" lvl="1"/>
            <a:endParaRPr lang="en-US" sz="1400" dirty="0"/>
          </a:p>
        </p:txBody>
      </p:sp>
      <p:sp>
        <p:nvSpPr>
          <p:cNvPr id="4" name="Content Placeholder 2"/>
          <p:cNvSpPr txBox="1">
            <a:spLocks/>
          </p:cNvSpPr>
          <p:nvPr/>
        </p:nvSpPr>
        <p:spPr>
          <a:xfrm>
            <a:off x="4739041" y="1784640"/>
            <a:ext cx="4352377" cy="474079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sz="1800" b="1" dirty="0" smtClean="0"/>
              <a:t>3</a:t>
            </a:r>
            <a:r>
              <a:rPr lang="en-US" sz="2000" b="1" dirty="0" smtClean="0"/>
              <a:t>.  New </a:t>
            </a:r>
            <a:r>
              <a:rPr lang="en-US" sz="2000" b="1" dirty="0"/>
              <a:t>analysis of principal </a:t>
            </a:r>
            <a:r>
              <a:rPr lang="en-US" sz="2000" b="1" dirty="0" err="1"/>
              <a:t>labour</a:t>
            </a:r>
            <a:r>
              <a:rPr lang="en-US" sz="2000" b="1" dirty="0" smtClean="0"/>
              <a:t>-	market</a:t>
            </a:r>
            <a:endParaRPr lang="en-US" sz="2000" b="1" dirty="0"/>
          </a:p>
          <a:p>
            <a:pPr marL="800100" lvl="1"/>
            <a:r>
              <a:rPr lang="en-US" sz="1400" dirty="0"/>
              <a:t>In 2004 17% principals ages 55+, in 2012 33</a:t>
            </a:r>
            <a:r>
              <a:rPr lang="en-US" sz="1400" dirty="0" smtClean="0"/>
              <a:t>%</a:t>
            </a:r>
          </a:p>
          <a:p>
            <a:pPr marL="800100" lvl="1"/>
            <a:r>
              <a:rPr lang="en-US" sz="1400" dirty="0" smtClean="0"/>
              <a:t>Low inter-quintile &amp; inter-provincial movements</a:t>
            </a:r>
            <a:endParaRPr lang="en-US" sz="1400" dirty="0"/>
          </a:p>
          <a:p>
            <a:pPr>
              <a:buAutoNum type="arabicPeriod" startAt="4"/>
            </a:pPr>
            <a:r>
              <a:rPr lang="en-US" sz="2000" b="1" dirty="0" smtClean="0"/>
              <a:t>First proper analysis of ECD Audit 2013</a:t>
            </a:r>
          </a:p>
          <a:p>
            <a:pPr marL="857250" lvl="1" indent="-457200"/>
            <a:r>
              <a:rPr lang="en-US" sz="1400" dirty="0" err="1" smtClean="0"/>
              <a:t>Kotze</a:t>
            </a:r>
            <a:r>
              <a:rPr lang="en-US" sz="1400" dirty="0" smtClean="0"/>
              <a:t>(2015)</a:t>
            </a:r>
          </a:p>
          <a:p>
            <a:pPr marL="857250" lvl="1" indent="-457200"/>
            <a:r>
              <a:rPr lang="en-US" sz="1400" dirty="0" smtClean="0"/>
              <a:t>Average ECD practitioner in SA earns between R1400-R2000 per month</a:t>
            </a:r>
          </a:p>
          <a:p>
            <a:pPr marL="857250" lvl="1" indent="-457200"/>
            <a:endParaRPr lang="en-US" sz="1400" dirty="0" smtClean="0"/>
          </a:p>
          <a:p>
            <a:pPr marL="857250" lvl="1" indent="-457200"/>
            <a:endParaRPr lang="en-US" sz="1400" dirty="0" smtClean="0"/>
          </a:p>
          <a:p>
            <a:pPr>
              <a:buAutoNum type="arabicPeriod" startAt="5"/>
            </a:pPr>
            <a:r>
              <a:rPr lang="en-US" sz="2000" b="1" dirty="0" smtClean="0"/>
              <a:t>Analysis of teacher production </a:t>
            </a:r>
            <a:endParaRPr lang="en-US" sz="2000" b="1" dirty="0"/>
          </a:p>
          <a:p>
            <a:pPr marL="857250" lvl="1" indent="-457200"/>
            <a:r>
              <a:rPr lang="en-US" sz="1400" dirty="0" smtClean="0">
                <a:sym typeface="Wingdings"/>
              </a:rPr>
              <a:t>Between 2008 and 2013 UNISA accounted for 48% of all new initial teacher enrolments and about a third of new graduates</a:t>
            </a:r>
            <a:endParaRPr lang="en-US" sz="1400" dirty="0">
              <a:sym typeface="Wingdings"/>
            </a:endParaRPr>
          </a:p>
          <a:p>
            <a:pPr marL="800100" lvl="1"/>
            <a:endParaRPr lang="en-US" sz="1400" dirty="0"/>
          </a:p>
        </p:txBody>
      </p:sp>
      <p:pic>
        <p:nvPicPr>
          <p:cNvPr id="5" name="Picture 4"/>
          <p:cNvPicPr>
            <a:picLocks noChangeAspect="1"/>
          </p:cNvPicPr>
          <p:nvPr/>
        </p:nvPicPr>
        <p:blipFill>
          <a:blip r:embed="rId2"/>
          <a:stretch>
            <a:fillRect/>
          </a:stretch>
        </p:blipFill>
        <p:spPr>
          <a:xfrm>
            <a:off x="6185405" y="149729"/>
            <a:ext cx="2559618" cy="1462639"/>
          </a:xfrm>
          <a:prstGeom prst="rect">
            <a:avLst/>
          </a:prstGeom>
        </p:spPr>
      </p:pic>
      <p:pic>
        <p:nvPicPr>
          <p:cNvPr id="6" name="Picture 5" descr="Screen Shot 2016-03-17 at 9.12.32 PM.png"/>
          <p:cNvPicPr>
            <a:picLocks noChangeAspect="1"/>
          </p:cNvPicPr>
          <p:nvPr/>
        </p:nvPicPr>
        <p:blipFill rotWithShape="1">
          <a:blip r:embed="rId3">
            <a:extLst>
              <a:ext uri="{28A0092B-C50C-407E-A947-70E740481C1C}">
                <a14:useLocalDpi xmlns:a14="http://schemas.microsoft.com/office/drawing/2010/main" val="0"/>
              </a:ext>
            </a:extLst>
          </a:blip>
          <a:srcRect b="18013"/>
          <a:stretch/>
        </p:blipFill>
        <p:spPr>
          <a:xfrm>
            <a:off x="1117543" y="2657969"/>
            <a:ext cx="2768861" cy="2001875"/>
          </a:xfrm>
          <a:prstGeom prst="rect">
            <a:avLst/>
          </a:prstGeom>
        </p:spPr>
      </p:pic>
      <p:pic>
        <p:nvPicPr>
          <p:cNvPr id="7" name="Picture 6" descr="Screen Shot 2016-03-17 at 9.30.3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6467" y="3542289"/>
            <a:ext cx="3639503" cy="1608879"/>
          </a:xfrm>
          <a:prstGeom prst="rect">
            <a:avLst/>
          </a:prstGeom>
        </p:spPr>
      </p:pic>
      <p:pic>
        <p:nvPicPr>
          <p:cNvPr id="8" name="Picture 7" descr="Screen Shot 2016-03-17 at 9.34.4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1291" y="5435162"/>
            <a:ext cx="2400266" cy="1422838"/>
          </a:xfrm>
          <a:prstGeom prst="rect">
            <a:avLst/>
          </a:prstGeom>
        </p:spPr>
      </p:pic>
      <p:graphicFrame>
        <p:nvGraphicFramePr>
          <p:cNvPr id="9" name="Chart 8"/>
          <p:cNvGraphicFramePr/>
          <p:nvPr>
            <p:extLst>
              <p:ext uri="{D42A27DB-BD31-4B8C-83A1-F6EECF244321}">
                <p14:modId xmlns:p14="http://schemas.microsoft.com/office/powerpoint/2010/main" val="2381146924"/>
              </p:ext>
            </p:extLst>
          </p:nvPr>
        </p:nvGraphicFramePr>
        <p:xfrm>
          <a:off x="234264" y="149729"/>
          <a:ext cx="4689782" cy="451011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6385462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creen Shot 2016-03-16 at 7.26.3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9666" y="775360"/>
            <a:ext cx="4552806" cy="4932961"/>
          </a:xfrm>
          <a:prstGeom prst="rect">
            <a:avLst/>
          </a:prstGeom>
          <a:ln>
            <a:noFill/>
          </a:ln>
          <a:effectLst>
            <a:outerShdw blurRad="292100" dist="139700" dir="2700000" algn="tl" rotWithShape="0">
              <a:srgbClr val="333333">
                <a:alpha val="65000"/>
              </a:srgbClr>
            </a:outerShdw>
          </a:effectLst>
        </p:spPr>
      </p:pic>
      <p:pic>
        <p:nvPicPr>
          <p:cNvPr id="9" name="Picture 8" descr="Screen Shot 2016-03-16 at 7.16.1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62" y="513871"/>
            <a:ext cx="3786547" cy="5306903"/>
          </a:xfrm>
          <a:prstGeom prst="rect">
            <a:avLst/>
          </a:prstGeom>
          <a:ln>
            <a:noFill/>
          </a:ln>
          <a:effectLst>
            <a:outerShdw blurRad="292100" dist="139700" dir="2700000" algn="tl" rotWithShape="0">
              <a:srgbClr val="333333">
                <a:alpha val="65000"/>
              </a:srgbClr>
            </a:outerShdw>
          </a:effectLst>
        </p:spPr>
      </p:pic>
      <p:pic>
        <p:nvPicPr>
          <p:cNvPr id="10" name="Picture 9" descr="Screen Shot 2016-03-16 at 7.17.2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08" y="294530"/>
            <a:ext cx="2799643" cy="3945277"/>
          </a:xfrm>
          <a:prstGeom prst="rect">
            <a:avLst/>
          </a:prstGeom>
          <a:ln>
            <a:noFill/>
          </a:ln>
          <a:effectLst>
            <a:outerShdw blurRad="292100" dist="139700" dir="2700000" algn="tl" rotWithShape="0">
              <a:srgbClr val="333333">
                <a:alpha val="65000"/>
              </a:srgbClr>
            </a:outerShdw>
          </a:effectLst>
        </p:spPr>
      </p:pic>
      <p:pic>
        <p:nvPicPr>
          <p:cNvPr id="11" name="Picture 10" descr="Screen Shot 2016-03-16 at 7.20.03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4554" y="231079"/>
            <a:ext cx="2862334" cy="4008728"/>
          </a:xfrm>
          <a:prstGeom prst="rect">
            <a:avLst/>
          </a:prstGeom>
          <a:ln>
            <a:noFill/>
          </a:ln>
          <a:effectLst>
            <a:outerShdw blurRad="292100" dist="139700" dir="2700000" algn="tl" rotWithShape="0">
              <a:srgbClr val="333333">
                <a:alpha val="65000"/>
              </a:srgbClr>
            </a:outerShdw>
          </a:effectLst>
        </p:spPr>
      </p:pic>
      <p:pic>
        <p:nvPicPr>
          <p:cNvPr id="12" name="Picture 11" descr="Screen Shot 2016-03-16 at 7.21.55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05072" y="294530"/>
            <a:ext cx="2801719" cy="3945276"/>
          </a:xfrm>
          <a:prstGeom prst="rect">
            <a:avLst/>
          </a:prstGeom>
          <a:ln>
            <a:noFill/>
          </a:ln>
          <a:effectLst>
            <a:outerShdw blurRad="292100" dist="139700" dir="2700000" algn="tl" rotWithShape="0">
              <a:srgbClr val="333333">
                <a:alpha val="65000"/>
              </a:srgbClr>
            </a:outerShdw>
          </a:effectLst>
        </p:spPr>
      </p:pic>
      <p:pic>
        <p:nvPicPr>
          <p:cNvPr id="4" name="Picture 3" descr="Screen Shot 2016-03-16 at 6.49.56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9243" y="2771823"/>
            <a:ext cx="2678253" cy="3789859"/>
          </a:xfrm>
          <a:prstGeom prst="rect">
            <a:avLst/>
          </a:prstGeom>
          <a:ln>
            <a:noFill/>
          </a:ln>
          <a:effectLst>
            <a:outerShdw blurRad="292100" dist="139700" dir="2700000" algn="tl" rotWithShape="0">
              <a:srgbClr val="333333">
                <a:alpha val="65000"/>
              </a:srgbClr>
            </a:outerShdw>
          </a:effectLst>
        </p:spPr>
      </p:pic>
      <p:pic>
        <p:nvPicPr>
          <p:cNvPr id="6" name="Picture 5" descr="Screen Shot 2016-03-16 at 6.50.44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64640" y="2761546"/>
            <a:ext cx="2686753" cy="3800135"/>
          </a:xfrm>
          <a:prstGeom prst="rect">
            <a:avLst/>
          </a:prstGeom>
          <a:ln>
            <a:noFill/>
          </a:ln>
          <a:effectLst>
            <a:outerShdw blurRad="292100" dist="139700" dir="2700000" algn="tl" rotWithShape="0">
              <a:srgbClr val="333333">
                <a:alpha val="65000"/>
              </a:srgbClr>
            </a:outerShdw>
          </a:effectLst>
        </p:spPr>
      </p:pic>
      <p:pic>
        <p:nvPicPr>
          <p:cNvPr id="7" name="Picture 6" descr="Screen Shot 2016-03-16 at 6.51.08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73083" y="2753513"/>
            <a:ext cx="2670917" cy="38081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463053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p:nvPr/>
        </p:nvPicPr>
        <p:blipFill rotWithShape="1">
          <a:blip r:embed="rId2">
            <a:extLst>
              <a:ext uri="{28A0092B-C50C-407E-A947-70E740481C1C}">
                <a14:useLocalDpi xmlns:a14="http://schemas.microsoft.com/office/drawing/2010/main" val="0"/>
              </a:ext>
            </a:extLst>
          </a:blip>
          <a:srcRect l="21283" t="20858" r="15081" b="9190"/>
          <a:stretch/>
        </p:blipFill>
        <p:spPr bwMode="auto">
          <a:xfrm>
            <a:off x="2455333" y="0"/>
            <a:ext cx="4216400" cy="6705600"/>
          </a:xfrm>
          <a:prstGeom prst="rect">
            <a:avLst/>
          </a:prstGeom>
          <a:ln>
            <a:noFill/>
          </a:ln>
          <a:extLst>
            <a:ext uri="{53640926-AAD7-44d8-BBD7-CCE9431645EC}">
              <a14:shadowObscured xmlns:a14="http://schemas.microsoft.com/office/drawing/2010/main"/>
            </a:ext>
          </a:extLst>
        </p:spPr>
      </p:pic>
      <p:pic>
        <p:nvPicPr>
          <p:cNvPr id="5" name="Picture 4" descr="Screen Shot 2016-03-16 at 6.46.2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00" y="139700"/>
            <a:ext cx="8417330" cy="6718300"/>
          </a:xfrm>
          <a:prstGeom prst="rect">
            <a:avLst/>
          </a:prstGeom>
        </p:spPr>
      </p:pic>
    </p:spTree>
    <p:extLst>
      <p:ext uri="{BB962C8B-B14F-4D97-AF65-F5344CB8AC3E}">
        <p14:creationId xmlns:p14="http://schemas.microsoft.com/office/powerpoint/2010/main" val="5619790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96538"/>
          </a:xfrm>
          <a:solidFill>
            <a:srgbClr val="F2F2F2"/>
          </a:solidFill>
        </p:spPr>
        <p:txBody>
          <a:bodyPr>
            <a:normAutofit fontScale="90000"/>
          </a:bodyPr>
          <a:lstStyle/>
          <a:p>
            <a:r>
              <a:rPr lang="en-US" b="1" dirty="0" smtClean="0">
                <a:solidFill>
                  <a:srgbClr val="800000"/>
                </a:solidFill>
              </a:rPr>
              <a:t>Tangible reading recommendations</a:t>
            </a:r>
            <a:endParaRPr lang="en-US" b="1" dirty="0">
              <a:solidFill>
                <a:srgbClr val="800000"/>
              </a:solidFill>
            </a:endParaRPr>
          </a:p>
        </p:txBody>
      </p:sp>
      <p:sp>
        <p:nvSpPr>
          <p:cNvPr id="3" name="Content Placeholder 2"/>
          <p:cNvSpPr>
            <a:spLocks noGrp="1"/>
          </p:cNvSpPr>
          <p:nvPr>
            <p:ph idx="1"/>
          </p:nvPr>
        </p:nvSpPr>
        <p:spPr>
          <a:xfrm>
            <a:off x="457200" y="971176"/>
            <a:ext cx="8229600" cy="5632824"/>
          </a:xfrm>
        </p:spPr>
        <p:txBody>
          <a:bodyPr>
            <a:noAutofit/>
          </a:bodyPr>
          <a:lstStyle/>
          <a:p>
            <a:pPr lvl="0">
              <a:buFont typeface="+mj-lt"/>
              <a:buAutoNum type="arabicPeriod"/>
            </a:pPr>
            <a:r>
              <a:rPr lang="en-US" sz="1600" b="1" i="1" dirty="0"/>
              <a:t>Reading as a unifying goal for early primary schooling</a:t>
            </a:r>
            <a:r>
              <a:rPr lang="en-US" sz="1600" dirty="0"/>
              <a:t>. </a:t>
            </a:r>
            <a:r>
              <a:rPr lang="en-US" sz="1100" dirty="0"/>
              <a:t>The single most important goal for the first half of primary school should be the solid acquisition of reading skills such that every child can read fluently and with </a:t>
            </a:r>
            <a:r>
              <a:rPr lang="en-US" sz="1100" dirty="0" err="1"/>
              <a:t>meani</a:t>
            </a:r>
            <a:r>
              <a:rPr lang="en-GB" sz="1100" dirty="0"/>
              <a:t> </a:t>
            </a:r>
            <a:r>
              <a:rPr lang="en-US" sz="1100" dirty="0" err="1"/>
              <a:t>ng</a:t>
            </a:r>
            <a:r>
              <a:rPr lang="en-US" sz="1100" dirty="0"/>
              <a:t> in their home language by the end of Grade 3 and read fluently and with meaning in English by the end of Grade 4. This goal is easily communicated and understood by parents, teachers and principals and is relatively easy to measure and monitor. The benefit of having a single unifying goal to focus attention, energy and resources should not be underestimated. </a:t>
            </a:r>
            <a:endParaRPr lang="en-ZA" sz="1100" dirty="0"/>
          </a:p>
          <a:p>
            <a:pPr lvl="0">
              <a:buFont typeface="+mj-lt"/>
              <a:buAutoNum type="arabicPeriod"/>
            </a:pPr>
            <a:r>
              <a:rPr lang="en-US" sz="1600" b="1" i="1" dirty="0"/>
              <a:t>The majority of primary school teachers do not know how to teach reading in either African languages or in English</a:t>
            </a:r>
            <a:r>
              <a:rPr lang="en-US" sz="1100" dirty="0"/>
              <a:t>. This is evidenced by the cripplingly low oral reading fluency scores in grade 5. These students cannot engage with the curriculum (which is now in English in Grade 5) and hence fall further and further behind as the reading material and cognitive demands become more and more complex. There is a clear need to convene a group of literacy experts to develop a course to teach Foundation Phase teachers how to teach reading. This course should be piloted and evaluated and if it is of sufficient quality should become compulsory for all Foundation Phase teachers in schools where more than 50% of students do not learn to read fluently in the LOLT by the end of Grade 3. </a:t>
            </a:r>
            <a:endParaRPr lang="en-ZA" sz="1100" dirty="0"/>
          </a:p>
          <a:p>
            <a:pPr lvl="0">
              <a:buFont typeface="+mj-lt"/>
              <a:buAutoNum type="arabicPeriod"/>
            </a:pPr>
            <a:r>
              <a:rPr lang="en-US" sz="1600" b="1" i="1" dirty="0"/>
              <a:t>The need for evidence-based interventions, evaluations and sustained support</a:t>
            </a:r>
            <a:r>
              <a:rPr lang="en-US" sz="1100" i="1" dirty="0"/>
              <a:t>.</a:t>
            </a:r>
            <a:r>
              <a:rPr lang="en-US" sz="1100" dirty="0"/>
              <a:t> Much of the policy energy that has been expended in the last 10 years has been sporadic and haphazard. Successful programs (like the SMRS) are not pursued while new initiatives are funded (but not evaluated) without a clear understanding of how they improve on or learn from previous initiatives. Any new national literacy drive needs to be piloted, independently evaluated and only taken to scale if and when it is proved to be effective. This should be seen as a medium-to-long term goal rather than a short-term goal. </a:t>
            </a:r>
            <a:endParaRPr lang="en-ZA" sz="1100" dirty="0"/>
          </a:p>
          <a:p>
            <a:pPr lvl="0">
              <a:buFont typeface="+mj-lt"/>
              <a:buAutoNum type="arabicPeriod"/>
            </a:pPr>
            <a:r>
              <a:rPr lang="en-US" sz="1600" b="1" i="1" dirty="0"/>
              <a:t>Declare early literacy research (particularly in African languages) a National Research Foundation (NRF) Research Priority Area</a:t>
            </a:r>
            <a:r>
              <a:rPr lang="en-US" sz="1100" dirty="0"/>
              <a:t>. Given the scale of the reading crisis and the lack of research on African languages at South African universities (particularly relating to early literacy in African languages), the NRF should declare this to be a national priority and dedicate significant resources to those researchers and departments with the skills and expertise needed to understand more about how children learn to read in African languages and which interventions are most promising.</a:t>
            </a:r>
            <a:endParaRPr lang="en-ZA" sz="1100" dirty="0"/>
          </a:p>
          <a:p>
            <a:pPr lvl="0">
              <a:buFont typeface="+mj-lt"/>
              <a:buAutoNum type="arabicPeriod"/>
            </a:pPr>
            <a:r>
              <a:rPr lang="en-US" sz="1600" b="1" i="1" dirty="0"/>
              <a:t>Establish oral reading fluency norms for South Africa’s African language</a:t>
            </a:r>
            <a:r>
              <a:rPr lang="en-US" sz="1100" b="1" i="1" dirty="0"/>
              <a:t>s</a:t>
            </a:r>
            <a:r>
              <a:rPr lang="en-US" sz="1100" dirty="0"/>
              <a:t>. Although there are already oral reading fluency norms for the English language, there are none for the African languages. It is also not possible to translate English norms into African language norms since the language structure (morphology) is different with English being an analytic language and African languages being agglutinating languages. Without these norms it is not possible to reliably measure and benchmark children’s oral reading fluency in African languages.  </a:t>
            </a:r>
            <a:endParaRPr lang="en-ZA" sz="1100" dirty="0"/>
          </a:p>
          <a:p>
            <a:endParaRPr lang="en-US" sz="1100" dirty="0"/>
          </a:p>
        </p:txBody>
      </p:sp>
    </p:spTree>
    <p:extLst>
      <p:ext uri="{BB962C8B-B14F-4D97-AF65-F5344CB8AC3E}">
        <p14:creationId xmlns:p14="http://schemas.microsoft.com/office/powerpoint/2010/main" val="369075652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8261"/>
          </a:xfrm>
        </p:spPr>
        <p:txBody>
          <a:bodyPr/>
          <a:lstStyle/>
          <a:p>
            <a:r>
              <a:rPr lang="en-US" b="1" dirty="0" smtClean="0">
                <a:solidFill>
                  <a:srgbClr val="800000"/>
                </a:solidFill>
              </a:rPr>
              <a:t>Policy Engagement Plan</a:t>
            </a:r>
            <a:endParaRPr lang="en-US" b="1" dirty="0">
              <a:solidFill>
                <a:srgbClr val="800000"/>
              </a:solidFill>
            </a:endParaRPr>
          </a:p>
        </p:txBody>
      </p:sp>
      <p:graphicFrame>
        <p:nvGraphicFramePr>
          <p:cNvPr id="4" name="Diagram 3"/>
          <p:cNvGraphicFramePr/>
          <p:nvPr>
            <p:extLst>
              <p:ext uri="{D42A27DB-BD31-4B8C-83A1-F6EECF244321}">
                <p14:modId xmlns:p14="http://schemas.microsoft.com/office/powerpoint/2010/main" val="2825686049"/>
              </p:ext>
            </p:extLst>
          </p:nvPr>
        </p:nvGraphicFramePr>
        <p:xfrm>
          <a:off x="1491890" y="1236723"/>
          <a:ext cx="7101898" cy="3463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IMG_8652.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3412" y="4889182"/>
            <a:ext cx="5969964" cy="1968818"/>
          </a:xfrm>
          <a:prstGeom prst="rect">
            <a:avLst/>
          </a:prstGeom>
        </p:spPr>
      </p:pic>
      <p:pic>
        <p:nvPicPr>
          <p:cNvPr id="6" name="Picture 5" descr="Screen Shot 2016-03-17 at 9.47.42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274638"/>
            <a:ext cx="5647765" cy="3967485"/>
          </a:xfrm>
          <a:prstGeom prst="rect">
            <a:avLst/>
          </a:prstGeom>
          <a:ln>
            <a:noFill/>
          </a:ln>
          <a:effectLst>
            <a:outerShdw blurRad="292100" dist="139700" dir="2700000" algn="tl" rotWithShape="0">
              <a:srgbClr val="333333">
                <a:alpha val="65000"/>
              </a:srgbClr>
            </a:outerShdw>
          </a:effectLst>
        </p:spPr>
      </p:pic>
      <p:pic>
        <p:nvPicPr>
          <p:cNvPr id="7" name="Picture 6" descr="Screen Shot 2016-03-17 at 9.48.33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116543"/>
            <a:ext cx="8930480" cy="1483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38186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1244"/>
          </a:xfrm>
          <a:solidFill>
            <a:schemeClr val="bg1">
              <a:lumMod val="95000"/>
            </a:schemeClr>
          </a:solidFill>
        </p:spPr>
        <p:txBody>
          <a:bodyPr>
            <a:normAutofit fontScale="90000"/>
          </a:bodyPr>
          <a:lstStyle/>
          <a:p>
            <a:r>
              <a:rPr lang="en-US" b="1" dirty="0" smtClean="0">
                <a:solidFill>
                  <a:srgbClr val="800000"/>
                </a:solidFill>
              </a:rPr>
              <a:t>Engagement lessons we’ve learned</a:t>
            </a:r>
            <a:endParaRPr lang="en-US" b="1" dirty="0">
              <a:solidFill>
                <a:srgbClr val="800000"/>
              </a:solidFill>
            </a:endParaRPr>
          </a:p>
        </p:txBody>
      </p:sp>
      <p:sp>
        <p:nvSpPr>
          <p:cNvPr id="3" name="Content Placeholder 2"/>
          <p:cNvSpPr>
            <a:spLocks noGrp="1"/>
          </p:cNvSpPr>
          <p:nvPr>
            <p:ph idx="1"/>
          </p:nvPr>
        </p:nvSpPr>
        <p:spPr>
          <a:xfrm>
            <a:off x="457200" y="1165412"/>
            <a:ext cx="5668682" cy="5558117"/>
          </a:xfrm>
        </p:spPr>
        <p:txBody>
          <a:bodyPr>
            <a:normAutofit fontScale="92500" lnSpcReduction="10000"/>
          </a:bodyPr>
          <a:lstStyle/>
          <a:p>
            <a:pPr marL="514350" indent="-514350">
              <a:buFont typeface="+mj-lt"/>
              <a:buAutoNum type="arabicPeriod"/>
            </a:pPr>
            <a:r>
              <a:rPr lang="en-US" sz="1800" b="1" u="sng" dirty="0" smtClean="0"/>
              <a:t>GOVT</a:t>
            </a:r>
            <a:r>
              <a:rPr lang="en-US" sz="1800" b="1" dirty="0" smtClean="0"/>
              <a:t>: The demand-for and supply-of evidence/information</a:t>
            </a:r>
          </a:p>
          <a:p>
            <a:pPr marL="914400" lvl="1" indent="-514350"/>
            <a:r>
              <a:rPr lang="en-US" sz="1600" dirty="0" smtClean="0"/>
              <a:t>Sometimes possible to create the demand for what you are supplying</a:t>
            </a:r>
          </a:p>
          <a:p>
            <a:pPr marL="914400" lvl="1" indent="-514350"/>
            <a:r>
              <a:rPr lang="en-US" sz="1600" dirty="0" smtClean="0"/>
              <a:t>Example of progressed learners in matric</a:t>
            </a:r>
          </a:p>
          <a:p>
            <a:pPr marL="514350" indent="-514350">
              <a:buFont typeface="+mj-lt"/>
              <a:buAutoNum type="arabicPeriod"/>
            </a:pPr>
            <a:r>
              <a:rPr lang="en-US" sz="1800" b="1" u="sng" dirty="0" smtClean="0"/>
              <a:t>GOVT: </a:t>
            </a:r>
            <a:r>
              <a:rPr lang="en-US" sz="1800" b="1" dirty="0" smtClean="0"/>
              <a:t>Give credit (&amp; criticism) where it’s due</a:t>
            </a:r>
          </a:p>
          <a:p>
            <a:pPr marL="914400" lvl="1" indent="-514350"/>
            <a:r>
              <a:rPr lang="en-US" sz="1600" dirty="0" smtClean="0"/>
              <a:t>Gain credibility – example of ANA task-team</a:t>
            </a:r>
          </a:p>
          <a:p>
            <a:pPr marL="914400" lvl="1" indent="-514350"/>
            <a:r>
              <a:rPr lang="en-US" sz="1600" dirty="0" smtClean="0"/>
              <a:t>Always praising </a:t>
            </a:r>
            <a:r>
              <a:rPr lang="en-US" sz="1600" dirty="0" smtClean="0">
                <a:sym typeface="Wingdings"/>
              </a:rPr>
              <a:t>suck-up / sycophant </a:t>
            </a:r>
          </a:p>
          <a:p>
            <a:pPr marL="914400" lvl="1" indent="-514350"/>
            <a:r>
              <a:rPr lang="en-US" sz="1600" dirty="0" smtClean="0">
                <a:sym typeface="Wingdings"/>
              </a:rPr>
              <a:t>Always criticizing  chip on your shoulder </a:t>
            </a:r>
            <a:endParaRPr lang="en-US" sz="1600" dirty="0" smtClean="0"/>
          </a:p>
          <a:p>
            <a:pPr marL="514350" indent="-514350">
              <a:buFont typeface="+mj-lt"/>
              <a:buAutoNum type="arabicPeriod"/>
            </a:pPr>
            <a:r>
              <a:rPr lang="en-US" sz="1800" b="1" u="sng" dirty="0" smtClean="0"/>
              <a:t>MEDIA</a:t>
            </a:r>
            <a:r>
              <a:rPr lang="en-US" sz="1800" b="1" dirty="0" smtClean="0"/>
              <a:t>: Doing journalist’s jobs for them helps everyone</a:t>
            </a:r>
          </a:p>
          <a:p>
            <a:pPr lvl="1"/>
            <a:r>
              <a:rPr lang="en-US" sz="1600" dirty="0" smtClean="0"/>
              <a:t>Journalists are lazy and busy. Give them quotes/angles/boiler-plate etc. (make it interesting!)</a:t>
            </a:r>
          </a:p>
          <a:p>
            <a:pPr lvl="1"/>
            <a:r>
              <a:rPr lang="en-US" sz="1600" dirty="0" smtClean="0"/>
              <a:t>Keeping an excel sheet of journalists contacts</a:t>
            </a:r>
          </a:p>
          <a:p>
            <a:pPr lvl="1"/>
            <a:r>
              <a:rPr lang="en-US" sz="1600" dirty="0" smtClean="0"/>
              <a:t>Answering journalists </a:t>
            </a:r>
            <a:r>
              <a:rPr lang="en-US" sz="1600" i="1" dirty="0" smtClean="0"/>
              <a:t>ALWAYS</a:t>
            </a:r>
            <a:r>
              <a:rPr lang="en-US" sz="1600" dirty="0" smtClean="0"/>
              <a:t> when they ask for comment (&amp; promptly)</a:t>
            </a:r>
          </a:p>
          <a:p>
            <a:pPr marL="457200" indent="-457200">
              <a:buFont typeface="+mj-lt"/>
              <a:buAutoNum type="arabicPeriod"/>
            </a:pPr>
            <a:r>
              <a:rPr lang="en-US" sz="1800" b="1" u="sng" dirty="0" smtClean="0"/>
              <a:t>MEDIA</a:t>
            </a:r>
            <a:r>
              <a:rPr lang="en-US" sz="1800" dirty="0" smtClean="0"/>
              <a:t>: </a:t>
            </a:r>
            <a:r>
              <a:rPr lang="en-US" sz="1800" b="1" dirty="0" smtClean="0"/>
              <a:t>Finding a sexy angle </a:t>
            </a:r>
            <a:r>
              <a:rPr lang="en-US" sz="1800" dirty="0" smtClean="0"/>
              <a:t>that doesn’t distort results can make your research news-worthy. Perfectionists and </a:t>
            </a:r>
            <a:r>
              <a:rPr lang="en-US" sz="1800" dirty="0" err="1" smtClean="0"/>
              <a:t>technicists</a:t>
            </a:r>
            <a:r>
              <a:rPr lang="en-US" sz="1800" dirty="0" smtClean="0"/>
              <a:t> aren’t media-friendly. Explaining why something is ‘new’ or ‘topical’ also helps.</a:t>
            </a:r>
          </a:p>
          <a:p>
            <a:pPr marL="457200" indent="-457200">
              <a:buFont typeface="+mj-lt"/>
              <a:buAutoNum type="arabicPeriod"/>
            </a:pPr>
            <a:r>
              <a:rPr lang="en-US" sz="1800" dirty="0" smtClean="0"/>
              <a:t>(PSPPD useful channel to get data that’s otherwise </a:t>
            </a:r>
            <a:r>
              <a:rPr lang="en-US" sz="1800" dirty="0" err="1" smtClean="0"/>
              <a:t>ungettable</a:t>
            </a:r>
            <a:r>
              <a:rPr lang="en-US" sz="1800" dirty="0" smtClean="0"/>
              <a:t>)</a:t>
            </a:r>
            <a:endParaRPr lang="en-US" sz="1800" dirty="0"/>
          </a:p>
        </p:txBody>
      </p:sp>
      <p:pic>
        <p:nvPicPr>
          <p:cNvPr id="4" name="Picture 3"/>
          <p:cNvPicPr>
            <a:picLocks noChangeAspect="1"/>
          </p:cNvPicPr>
          <p:nvPr/>
        </p:nvPicPr>
        <p:blipFill>
          <a:blip r:embed="rId2"/>
          <a:stretch>
            <a:fillRect/>
          </a:stretch>
        </p:blipFill>
        <p:spPr>
          <a:xfrm>
            <a:off x="6589059" y="1165412"/>
            <a:ext cx="1841498" cy="1190836"/>
          </a:xfrm>
          <a:prstGeom prst="rect">
            <a:avLst/>
          </a:prstGeom>
        </p:spPr>
      </p:pic>
      <p:pic>
        <p:nvPicPr>
          <p:cNvPr id="5" name="Picture 4"/>
          <p:cNvPicPr>
            <a:picLocks noChangeAspect="1"/>
          </p:cNvPicPr>
          <p:nvPr/>
        </p:nvPicPr>
        <p:blipFill>
          <a:blip r:embed="rId3"/>
          <a:stretch>
            <a:fillRect/>
          </a:stretch>
        </p:blipFill>
        <p:spPr>
          <a:xfrm>
            <a:off x="6249145" y="4086412"/>
            <a:ext cx="2599765" cy="2181412"/>
          </a:xfrm>
          <a:prstGeom prst="rect">
            <a:avLst/>
          </a:prstGeom>
        </p:spPr>
      </p:pic>
      <p:pic>
        <p:nvPicPr>
          <p:cNvPr id="6" name="Picture 5"/>
          <p:cNvPicPr>
            <a:picLocks noChangeAspect="1"/>
          </p:cNvPicPr>
          <p:nvPr/>
        </p:nvPicPr>
        <p:blipFill>
          <a:blip r:embed="rId4"/>
          <a:stretch>
            <a:fillRect/>
          </a:stretch>
        </p:blipFill>
        <p:spPr>
          <a:xfrm>
            <a:off x="6589059" y="2527300"/>
            <a:ext cx="1622175" cy="1252818"/>
          </a:xfrm>
          <a:prstGeom prst="rect">
            <a:avLst/>
          </a:prstGeom>
        </p:spPr>
      </p:pic>
    </p:spTree>
    <p:extLst>
      <p:ext uri="{BB962C8B-B14F-4D97-AF65-F5344CB8AC3E}">
        <p14:creationId xmlns:p14="http://schemas.microsoft.com/office/powerpoint/2010/main" val="31770956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4118"/>
            <a:ext cx="8229600" cy="1003020"/>
          </a:xfrm>
          <a:solidFill>
            <a:srgbClr val="F2F2F2"/>
          </a:solidFill>
        </p:spPr>
        <p:txBody>
          <a:bodyPr>
            <a:normAutofit fontScale="90000"/>
          </a:bodyPr>
          <a:lstStyle/>
          <a:p>
            <a:r>
              <a:rPr lang="en-US" b="1" dirty="0" smtClean="0"/>
              <a:t>Spheres of Influence Diagram:</a:t>
            </a:r>
            <a:br>
              <a:rPr lang="en-US" b="1" dirty="0" smtClean="0"/>
            </a:br>
            <a:r>
              <a:rPr lang="en-US" sz="1800" b="1" dirty="0" smtClean="0"/>
              <a:t>Mapping of actors influencing the policy arena</a:t>
            </a:r>
            <a:endParaRPr lang="en-US" sz="1800" b="1" dirty="0"/>
          </a:p>
        </p:txBody>
      </p:sp>
      <p:graphicFrame>
        <p:nvGraphicFramePr>
          <p:cNvPr id="3" name="Table 2"/>
          <p:cNvGraphicFramePr>
            <a:graphicFrameLocks noGrp="1"/>
          </p:cNvGraphicFramePr>
          <p:nvPr>
            <p:extLst>
              <p:ext uri="{D42A27DB-BD31-4B8C-83A1-F6EECF244321}">
                <p14:modId xmlns:p14="http://schemas.microsoft.com/office/powerpoint/2010/main" val="1460581982"/>
              </p:ext>
            </p:extLst>
          </p:nvPr>
        </p:nvGraphicFramePr>
        <p:xfrm>
          <a:off x="264042" y="1397000"/>
          <a:ext cx="8657710" cy="5200650"/>
        </p:xfrm>
        <a:graphic>
          <a:graphicData uri="http://schemas.openxmlformats.org/drawingml/2006/table">
            <a:tbl>
              <a:tblPr firstRow="1" bandRow="1">
                <a:tableStyleId>{5C22544A-7EE6-4342-B048-85BDC9FD1C3A}</a:tableStyleId>
              </a:tblPr>
              <a:tblGrid>
                <a:gridCol w="2552498"/>
                <a:gridCol w="3219309"/>
                <a:gridCol w="2885903"/>
              </a:tblGrid>
              <a:tr h="5200650">
                <a:tc>
                  <a:txBody>
                    <a:bodyPr/>
                    <a:lstStyle/>
                    <a:p>
                      <a:endParaRPr lang="en-US" dirty="0">
                        <a:solidFill>
                          <a:srgbClr val="00000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90000"/>
                      </a:schemeClr>
                    </a:solidFill>
                  </a:tcPr>
                </a:tc>
                <a:tc>
                  <a:txBody>
                    <a:bodyPr/>
                    <a:lstStyle/>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a:p>
                      <a:endParaRPr lang="en-US" dirty="0">
                        <a:solidFill>
                          <a:srgbClr val="00000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endParaRPr lang="en-US" dirty="0">
                        <a:solidFill>
                          <a:srgbClr val="00000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40000"/>
                        <a:lumOff val="60000"/>
                      </a:schemeClr>
                    </a:solidFill>
                  </a:tcPr>
                </a:tc>
              </a:tr>
            </a:tbl>
          </a:graphicData>
        </a:graphic>
      </p:graphicFrame>
      <p:sp>
        <p:nvSpPr>
          <p:cNvPr id="14" name="Oval 13"/>
          <p:cNvSpPr/>
          <p:nvPr/>
        </p:nvSpPr>
        <p:spPr>
          <a:xfrm>
            <a:off x="356488" y="1841500"/>
            <a:ext cx="8477251" cy="3937000"/>
          </a:xfrm>
          <a:prstGeom prst="ellipse">
            <a:avLst/>
          </a:prstGeom>
          <a:solidFill>
            <a:srgbClr val="FFFFFF"/>
          </a:solidFill>
          <a:ln>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Oval 14"/>
          <p:cNvSpPr/>
          <p:nvPr/>
        </p:nvSpPr>
        <p:spPr>
          <a:xfrm>
            <a:off x="381635" y="2254250"/>
            <a:ext cx="6635750" cy="3206750"/>
          </a:xfrm>
          <a:prstGeom prst="ellipse">
            <a:avLst/>
          </a:prstGeom>
          <a:solidFill>
            <a:srgbClr val="FFFFFF"/>
          </a:solidFill>
          <a:ln>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388239" y="2825750"/>
            <a:ext cx="4730750" cy="2032000"/>
          </a:xfrm>
          <a:prstGeom prst="ellipse">
            <a:avLst/>
          </a:prstGeom>
          <a:noFill/>
          <a:ln>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32562" y="3270250"/>
            <a:ext cx="2381250" cy="1136650"/>
          </a:xfrm>
          <a:prstGeom prst="ellipse">
            <a:avLst/>
          </a:prstGeom>
          <a:solidFill>
            <a:srgbClr val="FFFFFF"/>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ight Arrow 17"/>
          <p:cNvSpPr/>
          <p:nvPr/>
        </p:nvSpPr>
        <p:spPr>
          <a:xfrm>
            <a:off x="3270250" y="5778500"/>
            <a:ext cx="4845050" cy="81915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ight Arrow 18"/>
          <p:cNvSpPr/>
          <p:nvPr/>
        </p:nvSpPr>
        <p:spPr>
          <a:xfrm>
            <a:off x="394843" y="5791075"/>
            <a:ext cx="2381250" cy="7239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3702177" y="5975600"/>
            <a:ext cx="3746500" cy="374650"/>
          </a:xfrm>
          <a:prstGeom prst="rect">
            <a:avLst/>
          </a:prstGeom>
          <a:noFill/>
        </p:spPr>
        <p:txBody>
          <a:bodyPr wrap="square" rtlCol="0">
            <a:spAutoFit/>
          </a:bodyPr>
          <a:lstStyle/>
          <a:p>
            <a:r>
              <a:rPr lang="en-US" b="1" dirty="0">
                <a:solidFill>
                  <a:srgbClr val="000000"/>
                </a:solidFill>
              </a:rPr>
              <a:t>Sphere of Influence</a:t>
            </a:r>
            <a:endParaRPr lang="en-US" b="1" dirty="0"/>
          </a:p>
        </p:txBody>
      </p:sp>
      <p:sp>
        <p:nvSpPr>
          <p:cNvPr id="21" name="TextBox 20"/>
          <p:cNvSpPr txBox="1"/>
          <p:nvPr/>
        </p:nvSpPr>
        <p:spPr>
          <a:xfrm>
            <a:off x="698500" y="5950451"/>
            <a:ext cx="2063750" cy="374650"/>
          </a:xfrm>
          <a:prstGeom prst="rect">
            <a:avLst/>
          </a:prstGeom>
          <a:noFill/>
        </p:spPr>
        <p:txBody>
          <a:bodyPr wrap="square" rtlCol="0">
            <a:spAutoFit/>
          </a:bodyPr>
          <a:lstStyle/>
          <a:p>
            <a:r>
              <a:rPr lang="en-US" b="1" dirty="0" smtClean="0"/>
              <a:t>Sphere </a:t>
            </a:r>
            <a:r>
              <a:rPr lang="en-US" b="1" dirty="0"/>
              <a:t>of control</a:t>
            </a:r>
          </a:p>
        </p:txBody>
      </p:sp>
      <p:pic>
        <p:nvPicPr>
          <p:cNvPr id="5" name="Picture 4"/>
          <p:cNvPicPr>
            <a:picLocks noChangeAspect="1"/>
          </p:cNvPicPr>
          <p:nvPr/>
        </p:nvPicPr>
        <p:blipFill>
          <a:blip r:embed="rId2"/>
          <a:stretch>
            <a:fillRect/>
          </a:stretch>
        </p:blipFill>
        <p:spPr>
          <a:xfrm>
            <a:off x="5058231" y="4614770"/>
            <a:ext cx="536003" cy="536003"/>
          </a:xfrm>
          <a:prstGeom prst="rect">
            <a:avLst/>
          </a:prstGeom>
        </p:spPr>
      </p:pic>
      <p:pic>
        <p:nvPicPr>
          <p:cNvPr id="22" name="Picture 21"/>
          <p:cNvPicPr>
            <a:picLocks noChangeAspect="1"/>
          </p:cNvPicPr>
          <p:nvPr/>
        </p:nvPicPr>
        <p:blipFill>
          <a:blip r:embed="rId3"/>
          <a:stretch>
            <a:fillRect/>
          </a:stretch>
        </p:blipFill>
        <p:spPr>
          <a:xfrm>
            <a:off x="698500" y="3591063"/>
            <a:ext cx="1825411" cy="565879"/>
          </a:xfrm>
          <a:prstGeom prst="rect">
            <a:avLst/>
          </a:prstGeom>
        </p:spPr>
      </p:pic>
      <p:pic>
        <p:nvPicPr>
          <p:cNvPr id="6" name="Picture 5"/>
          <p:cNvPicPr>
            <a:picLocks noChangeAspect="1"/>
          </p:cNvPicPr>
          <p:nvPr/>
        </p:nvPicPr>
        <p:blipFill>
          <a:blip r:embed="rId4"/>
          <a:stretch>
            <a:fillRect/>
          </a:stretch>
        </p:blipFill>
        <p:spPr>
          <a:xfrm>
            <a:off x="3013104" y="2684651"/>
            <a:ext cx="501709" cy="508755"/>
          </a:xfrm>
          <a:prstGeom prst="rect">
            <a:avLst/>
          </a:prstGeom>
        </p:spPr>
      </p:pic>
      <p:pic>
        <p:nvPicPr>
          <p:cNvPr id="7" name="Picture 6"/>
          <p:cNvPicPr>
            <a:picLocks noChangeAspect="1"/>
          </p:cNvPicPr>
          <p:nvPr/>
        </p:nvPicPr>
        <p:blipFill>
          <a:blip r:embed="rId5"/>
          <a:stretch>
            <a:fillRect/>
          </a:stretch>
        </p:blipFill>
        <p:spPr>
          <a:xfrm>
            <a:off x="2873455" y="4406900"/>
            <a:ext cx="1189680" cy="475872"/>
          </a:xfrm>
          <a:prstGeom prst="rect">
            <a:avLst/>
          </a:prstGeom>
        </p:spPr>
      </p:pic>
      <p:pic>
        <p:nvPicPr>
          <p:cNvPr id="8" name="Picture 7"/>
          <p:cNvPicPr>
            <a:picLocks noChangeAspect="1"/>
          </p:cNvPicPr>
          <p:nvPr/>
        </p:nvPicPr>
        <p:blipFill>
          <a:blip r:embed="rId6"/>
          <a:stretch>
            <a:fillRect/>
          </a:stretch>
        </p:blipFill>
        <p:spPr>
          <a:xfrm>
            <a:off x="4312389" y="4156942"/>
            <a:ext cx="669975" cy="669975"/>
          </a:xfrm>
          <a:prstGeom prst="rect">
            <a:avLst/>
          </a:prstGeom>
        </p:spPr>
      </p:pic>
      <p:pic>
        <p:nvPicPr>
          <p:cNvPr id="9" name="Picture 8"/>
          <p:cNvPicPr>
            <a:picLocks noChangeAspect="1"/>
          </p:cNvPicPr>
          <p:nvPr/>
        </p:nvPicPr>
        <p:blipFill>
          <a:blip r:embed="rId7"/>
          <a:stretch>
            <a:fillRect/>
          </a:stretch>
        </p:blipFill>
        <p:spPr>
          <a:xfrm>
            <a:off x="3748774" y="3441241"/>
            <a:ext cx="1127229" cy="715701"/>
          </a:xfrm>
          <a:prstGeom prst="rect">
            <a:avLst/>
          </a:prstGeom>
        </p:spPr>
      </p:pic>
      <p:sp>
        <p:nvSpPr>
          <p:cNvPr id="10" name="TextBox 9"/>
          <p:cNvSpPr txBox="1"/>
          <p:nvPr/>
        </p:nvSpPr>
        <p:spPr>
          <a:xfrm>
            <a:off x="3447527" y="2900918"/>
            <a:ext cx="1094762" cy="369332"/>
          </a:xfrm>
          <a:prstGeom prst="rect">
            <a:avLst/>
          </a:prstGeom>
          <a:noFill/>
        </p:spPr>
        <p:txBody>
          <a:bodyPr wrap="square" rtlCol="0">
            <a:spAutoFit/>
          </a:bodyPr>
          <a:lstStyle/>
          <a:p>
            <a:pPr algn="ctr"/>
            <a:r>
              <a:rPr lang="en-US" b="1" dirty="0" smtClean="0"/>
              <a:t>MEDIA</a:t>
            </a:r>
            <a:endParaRPr lang="en-US" b="1" dirty="0"/>
          </a:p>
        </p:txBody>
      </p:sp>
      <p:sp>
        <p:nvSpPr>
          <p:cNvPr id="23" name="TextBox 22"/>
          <p:cNvSpPr txBox="1"/>
          <p:nvPr/>
        </p:nvSpPr>
        <p:spPr>
          <a:xfrm>
            <a:off x="4499472" y="2613591"/>
            <a:ext cx="1094762" cy="369332"/>
          </a:xfrm>
          <a:prstGeom prst="rect">
            <a:avLst/>
          </a:prstGeom>
          <a:noFill/>
        </p:spPr>
        <p:txBody>
          <a:bodyPr wrap="square" rtlCol="0">
            <a:spAutoFit/>
          </a:bodyPr>
          <a:lstStyle/>
          <a:p>
            <a:pPr algn="ctr"/>
            <a:r>
              <a:rPr lang="en-US" b="1" dirty="0" smtClean="0"/>
              <a:t>PUBLIC</a:t>
            </a:r>
            <a:endParaRPr lang="en-US" b="1" dirty="0"/>
          </a:p>
        </p:txBody>
      </p:sp>
      <p:sp>
        <p:nvSpPr>
          <p:cNvPr id="24" name="TextBox 23"/>
          <p:cNvSpPr txBox="1"/>
          <p:nvPr/>
        </p:nvSpPr>
        <p:spPr>
          <a:xfrm>
            <a:off x="6858508" y="3270250"/>
            <a:ext cx="1904886" cy="646331"/>
          </a:xfrm>
          <a:prstGeom prst="rect">
            <a:avLst/>
          </a:prstGeom>
          <a:noFill/>
        </p:spPr>
        <p:txBody>
          <a:bodyPr wrap="square" rtlCol="0">
            <a:spAutoFit/>
          </a:bodyPr>
          <a:lstStyle/>
          <a:p>
            <a:pPr algn="ctr"/>
            <a:r>
              <a:rPr lang="en-US" b="1" dirty="0" smtClean="0"/>
              <a:t>INTERNATIONAL COMMUNITY</a:t>
            </a:r>
            <a:endParaRPr lang="en-US" b="1" dirty="0"/>
          </a:p>
        </p:txBody>
      </p:sp>
      <p:sp>
        <p:nvSpPr>
          <p:cNvPr id="25" name="TextBox 24"/>
          <p:cNvSpPr txBox="1"/>
          <p:nvPr/>
        </p:nvSpPr>
        <p:spPr>
          <a:xfrm>
            <a:off x="5308729" y="4320709"/>
            <a:ext cx="1094762" cy="369332"/>
          </a:xfrm>
          <a:prstGeom prst="rect">
            <a:avLst/>
          </a:prstGeom>
          <a:noFill/>
        </p:spPr>
        <p:txBody>
          <a:bodyPr wrap="square" rtlCol="0">
            <a:spAutoFit/>
          </a:bodyPr>
          <a:lstStyle/>
          <a:p>
            <a:pPr algn="ctr"/>
            <a:r>
              <a:rPr lang="en-US" b="1" dirty="0" smtClean="0"/>
              <a:t>UNIONS</a:t>
            </a:r>
            <a:endParaRPr lang="en-US" b="1" dirty="0"/>
          </a:p>
        </p:txBody>
      </p:sp>
      <p:sp>
        <p:nvSpPr>
          <p:cNvPr id="26" name="TextBox 25"/>
          <p:cNvSpPr txBox="1"/>
          <p:nvPr/>
        </p:nvSpPr>
        <p:spPr>
          <a:xfrm>
            <a:off x="5396310" y="3406397"/>
            <a:ext cx="1094762" cy="369332"/>
          </a:xfrm>
          <a:prstGeom prst="rect">
            <a:avLst/>
          </a:prstGeom>
          <a:noFill/>
        </p:spPr>
        <p:txBody>
          <a:bodyPr wrap="square" rtlCol="0">
            <a:spAutoFit/>
          </a:bodyPr>
          <a:lstStyle/>
          <a:p>
            <a:pPr algn="ctr"/>
            <a:r>
              <a:rPr lang="en-US" b="1" dirty="0" smtClean="0"/>
              <a:t>NGOs</a:t>
            </a:r>
            <a:endParaRPr lang="en-US" b="1" dirty="0"/>
          </a:p>
        </p:txBody>
      </p:sp>
      <p:sp>
        <p:nvSpPr>
          <p:cNvPr id="27" name="TextBox 26"/>
          <p:cNvSpPr txBox="1"/>
          <p:nvPr/>
        </p:nvSpPr>
        <p:spPr>
          <a:xfrm>
            <a:off x="2030661" y="2950657"/>
            <a:ext cx="1239589" cy="369332"/>
          </a:xfrm>
          <a:prstGeom prst="rect">
            <a:avLst/>
          </a:prstGeom>
          <a:noFill/>
        </p:spPr>
        <p:txBody>
          <a:bodyPr wrap="square" rtlCol="0">
            <a:spAutoFit/>
          </a:bodyPr>
          <a:lstStyle/>
          <a:p>
            <a:pPr algn="ctr"/>
            <a:r>
              <a:rPr lang="en-US" b="1" dirty="0" smtClean="0"/>
              <a:t>ACADEMIA</a:t>
            </a:r>
            <a:endParaRPr lang="en-US" b="1" dirty="0"/>
          </a:p>
        </p:txBody>
      </p:sp>
      <p:pic>
        <p:nvPicPr>
          <p:cNvPr id="28" name="Picture 27"/>
          <p:cNvPicPr>
            <a:picLocks noChangeAspect="1"/>
          </p:cNvPicPr>
          <p:nvPr/>
        </p:nvPicPr>
        <p:blipFill>
          <a:blip r:embed="rId7"/>
          <a:stretch>
            <a:fillRect/>
          </a:stretch>
        </p:blipFill>
        <p:spPr>
          <a:xfrm>
            <a:off x="3621637" y="3025997"/>
            <a:ext cx="2502317" cy="1588773"/>
          </a:xfrm>
          <a:prstGeom prst="rect">
            <a:avLst/>
          </a:prstGeom>
        </p:spPr>
      </p:pic>
      <p:sp>
        <p:nvSpPr>
          <p:cNvPr id="29" name="TextBox 28"/>
          <p:cNvSpPr txBox="1"/>
          <p:nvPr/>
        </p:nvSpPr>
        <p:spPr>
          <a:xfrm>
            <a:off x="3515754" y="2226994"/>
            <a:ext cx="1094762" cy="369332"/>
          </a:xfrm>
          <a:prstGeom prst="rect">
            <a:avLst/>
          </a:prstGeom>
          <a:noFill/>
        </p:spPr>
        <p:txBody>
          <a:bodyPr wrap="square" rtlCol="0">
            <a:spAutoFit/>
          </a:bodyPr>
          <a:lstStyle/>
          <a:p>
            <a:pPr algn="ctr"/>
            <a:r>
              <a:rPr lang="en-US" b="1" dirty="0" smtClean="0"/>
              <a:t>PARENTS</a:t>
            </a:r>
            <a:endParaRPr lang="en-US" b="1" dirty="0"/>
          </a:p>
        </p:txBody>
      </p:sp>
      <p:sp>
        <p:nvSpPr>
          <p:cNvPr id="30" name="TextBox 29"/>
          <p:cNvSpPr txBox="1"/>
          <p:nvPr/>
        </p:nvSpPr>
        <p:spPr>
          <a:xfrm>
            <a:off x="2813812" y="5091668"/>
            <a:ext cx="1902587" cy="369332"/>
          </a:xfrm>
          <a:prstGeom prst="rect">
            <a:avLst/>
          </a:prstGeom>
          <a:noFill/>
        </p:spPr>
        <p:txBody>
          <a:bodyPr wrap="square" rtlCol="0">
            <a:spAutoFit/>
          </a:bodyPr>
          <a:lstStyle/>
          <a:p>
            <a:pPr algn="ctr"/>
            <a:r>
              <a:rPr lang="en-US" b="1" dirty="0" smtClean="0"/>
              <a:t>Provincial-DOEs</a:t>
            </a:r>
            <a:endParaRPr lang="en-US" b="1" dirty="0"/>
          </a:p>
        </p:txBody>
      </p:sp>
    </p:spTree>
    <p:extLst>
      <p:ext uri="{BB962C8B-B14F-4D97-AF65-F5344CB8AC3E}">
        <p14:creationId xmlns:p14="http://schemas.microsoft.com/office/powerpoint/2010/main" val="7717892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6421"/>
          </a:xfrm>
          <a:solidFill>
            <a:srgbClr val="F2F2F2"/>
          </a:solidFill>
        </p:spPr>
        <p:txBody>
          <a:bodyPr>
            <a:normAutofit fontScale="90000"/>
          </a:bodyPr>
          <a:lstStyle/>
          <a:p>
            <a:r>
              <a:rPr lang="en-US" b="1" dirty="0" smtClean="0">
                <a:solidFill>
                  <a:srgbClr val="800000"/>
                </a:solidFill>
              </a:rPr>
              <a:t>Thoughts for PSPPD</a:t>
            </a:r>
            <a:endParaRPr lang="en-US" b="1" dirty="0">
              <a:solidFill>
                <a:srgbClr val="800000"/>
              </a:solidFill>
            </a:endParaRPr>
          </a:p>
        </p:txBody>
      </p:sp>
      <p:sp>
        <p:nvSpPr>
          <p:cNvPr id="3" name="Content Placeholder 2"/>
          <p:cNvSpPr>
            <a:spLocks noGrp="1"/>
          </p:cNvSpPr>
          <p:nvPr>
            <p:ph idx="1"/>
          </p:nvPr>
        </p:nvSpPr>
        <p:spPr>
          <a:xfrm>
            <a:off x="248023" y="1120590"/>
            <a:ext cx="6101976" cy="5468470"/>
          </a:xfrm>
        </p:spPr>
        <p:txBody>
          <a:bodyPr>
            <a:normAutofit fontScale="85000" lnSpcReduction="20000"/>
          </a:bodyPr>
          <a:lstStyle/>
          <a:p>
            <a:r>
              <a:rPr lang="en-US" sz="2400" b="1" dirty="0" smtClean="0"/>
              <a:t>Facilitating agenda-setting workshops with high-level academics (both within and across disciplines)</a:t>
            </a:r>
          </a:p>
          <a:p>
            <a:pPr lvl="1"/>
            <a:r>
              <a:rPr lang="en-US" sz="2000" dirty="0" smtClean="0"/>
              <a:t>Gaining consensus among different groups about major problems and major unknowns (FP reading </a:t>
            </a:r>
            <a:r>
              <a:rPr lang="en-US" sz="2000" dirty="0" err="1" smtClean="0"/>
              <a:t>vs</a:t>
            </a:r>
            <a:r>
              <a:rPr lang="en-US" sz="2000" dirty="0" smtClean="0"/>
              <a:t> matric) (teen-pregnancy </a:t>
            </a:r>
            <a:r>
              <a:rPr lang="en-US" sz="2000" dirty="0" err="1" smtClean="0"/>
              <a:t>vs</a:t>
            </a:r>
            <a:r>
              <a:rPr lang="en-US" sz="2000" dirty="0" smtClean="0"/>
              <a:t> obesity)</a:t>
            </a:r>
            <a:endParaRPr lang="en-US" sz="2000" dirty="0"/>
          </a:p>
          <a:p>
            <a:pPr lvl="1"/>
            <a:r>
              <a:rPr lang="en-US" sz="2000" dirty="0" smtClean="0"/>
              <a:t>This is a professional discussion without concrete outcomes but is highly valuable for </a:t>
            </a:r>
            <a:r>
              <a:rPr lang="en-US" sz="2000" i="1" dirty="0" smtClean="0"/>
              <a:t>coalition building</a:t>
            </a:r>
          </a:p>
          <a:p>
            <a:pPr lvl="1"/>
            <a:endParaRPr lang="en-US" sz="2000" i="1" dirty="0" smtClean="0"/>
          </a:p>
          <a:p>
            <a:r>
              <a:rPr lang="en-US" sz="2400" b="1" dirty="0" smtClean="0"/>
              <a:t>Seeing journalists as an explicit part of the policy stream</a:t>
            </a:r>
          </a:p>
          <a:p>
            <a:pPr lvl="1"/>
            <a:r>
              <a:rPr lang="en-US" sz="2000" dirty="0" smtClean="0"/>
              <a:t>Arrange for education training by academics. (M&amp;G </a:t>
            </a:r>
            <a:r>
              <a:rPr lang="en-US" sz="2000" dirty="0" err="1" smtClean="0"/>
              <a:t>Bhekisisa</a:t>
            </a:r>
            <a:r>
              <a:rPr lang="en-US" sz="2000" dirty="0" smtClean="0"/>
              <a:t>) </a:t>
            </a:r>
          </a:p>
          <a:p>
            <a:pPr lvl="1"/>
            <a:endParaRPr lang="en-US" sz="2000" dirty="0" smtClean="0"/>
          </a:p>
          <a:p>
            <a:r>
              <a:rPr lang="en-US" sz="2400" b="1" dirty="0" smtClean="0"/>
              <a:t>Giving media-engagement workshops with PR-experts on how to package results to media</a:t>
            </a:r>
          </a:p>
          <a:p>
            <a:pPr lvl="1"/>
            <a:r>
              <a:rPr lang="en-US" sz="2000" dirty="0" smtClean="0"/>
              <a:t>Why is it that private sector </a:t>
            </a:r>
            <a:r>
              <a:rPr lang="en-US" sz="2000" dirty="0" err="1" smtClean="0"/>
              <a:t>recognises</a:t>
            </a:r>
            <a:r>
              <a:rPr lang="en-US" sz="2000" dirty="0" smtClean="0"/>
              <a:t> this is a professional skill and pays dearly for it. But in academia/government we think we’ll just wing it?</a:t>
            </a:r>
          </a:p>
          <a:p>
            <a:pPr lvl="1"/>
            <a:r>
              <a:rPr lang="en-US" sz="2000" dirty="0" smtClean="0"/>
              <a:t>PSPPD hire Ogilvy (or similar) for engagement at end of projects. Bring together similar projects like all PSPPD education and have one workshop</a:t>
            </a:r>
            <a:endParaRPr lang="en-US" sz="2000" dirty="0"/>
          </a:p>
        </p:txBody>
      </p:sp>
      <p:pic>
        <p:nvPicPr>
          <p:cNvPr id="4" name="Picture 3"/>
          <p:cNvPicPr>
            <a:picLocks noChangeAspect="1"/>
          </p:cNvPicPr>
          <p:nvPr/>
        </p:nvPicPr>
        <p:blipFill>
          <a:blip r:embed="rId2"/>
          <a:stretch>
            <a:fillRect/>
          </a:stretch>
        </p:blipFill>
        <p:spPr>
          <a:xfrm>
            <a:off x="6349999" y="3481294"/>
            <a:ext cx="2611574" cy="2465150"/>
          </a:xfrm>
          <a:prstGeom prst="rect">
            <a:avLst/>
          </a:prstGeom>
        </p:spPr>
      </p:pic>
      <p:pic>
        <p:nvPicPr>
          <p:cNvPr id="5" name="Picture 4"/>
          <p:cNvPicPr>
            <a:picLocks noChangeAspect="1"/>
          </p:cNvPicPr>
          <p:nvPr/>
        </p:nvPicPr>
        <p:blipFill>
          <a:blip r:embed="rId3"/>
          <a:stretch>
            <a:fillRect/>
          </a:stretch>
        </p:blipFill>
        <p:spPr>
          <a:xfrm>
            <a:off x="6349999" y="1277844"/>
            <a:ext cx="2611574" cy="1717487"/>
          </a:xfrm>
          <a:prstGeom prst="rect">
            <a:avLst/>
          </a:prstGeom>
        </p:spPr>
      </p:pic>
    </p:spTree>
    <p:extLst>
      <p:ext uri="{BB962C8B-B14F-4D97-AF65-F5344CB8AC3E}">
        <p14:creationId xmlns:p14="http://schemas.microsoft.com/office/powerpoint/2010/main" val="424410796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details</a:t>
            </a:r>
            <a:endParaRPr lang="en-US" dirty="0"/>
          </a:p>
        </p:txBody>
      </p:sp>
      <p:sp>
        <p:nvSpPr>
          <p:cNvPr id="3" name="Content Placeholder 2"/>
          <p:cNvSpPr>
            <a:spLocks noGrp="1"/>
          </p:cNvSpPr>
          <p:nvPr>
            <p:ph idx="1"/>
          </p:nvPr>
        </p:nvSpPr>
        <p:spPr>
          <a:xfrm>
            <a:off x="1537329" y="1839880"/>
            <a:ext cx="5821789" cy="4241628"/>
          </a:xfrm>
          <a:solidFill>
            <a:schemeClr val="bg1">
              <a:lumMod val="85000"/>
            </a:schemeClr>
          </a:solidFill>
        </p:spPr>
        <p:txBody>
          <a:bodyPr>
            <a:normAutofit fontScale="92500" lnSpcReduction="10000"/>
          </a:bodyPr>
          <a:lstStyle/>
          <a:p>
            <a:pPr marL="114300" indent="0">
              <a:buNone/>
            </a:pPr>
            <a:endParaRPr lang="en-US" sz="1800" dirty="0" smtClean="0"/>
          </a:p>
          <a:p>
            <a:pPr marL="114300" indent="0">
              <a:buNone/>
            </a:pPr>
            <a:endParaRPr lang="en-US" sz="1800" dirty="0"/>
          </a:p>
          <a:p>
            <a:pPr marL="114300" indent="0">
              <a:buNone/>
            </a:pPr>
            <a:endParaRPr lang="en-US" sz="1800" dirty="0" smtClean="0"/>
          </a:p>
          <a:p>
            <a:pPr marL="114300" indent="0">
              <a:buNone/>
            </a:pPr>
            <a:endParaRPr lang="en-US" sz="1800" dirty="0" smtClean="0"/>
          </a:p>
          <a:p>
            <a:pPr marL="114300" indent="0">
              <a:buNone/>
            </a:pPr>
            <a:endParaRPr lang="en-US" sz="1800" dirty="0" smtClean="0"/>
          </a:p>
          <a:p>
            <a:pPr marL="114300" indent="0">
              <a:buNone/>
            </a:pPr>
            <a:r>
              <a:rPr lang="en-US" sz="1800" dirty="0" smtClean="0"/>
              <a:t>Research on Socioeconomic </a:t>
            </a:r>
            <a:r>
              <a:rPr lang="en-US" sz="1800" dirty="0"/>
              <a:t>P</a:t>
            </a:r>
            <a:r>
              <a:rPr lang="en-US" sz="1800" dirty="0" smtClean="0"/>
              <a:t>olicy (</a:t>
            </a:r>
            <a:r>
              <a:rPr lang="en-US" sz="1800" dirty="0" err="1" smtClean="0"/>
              <a:t>ReSEP</a:t>
            </a:r>
            <a:r>
              <a:rPr lang="en-US" sz="1800" dirty="0" smtClean="0"/>
              <a:t>)</a:t>
            </a:r>
          </a:p>
          <a:p>
            <a:pPr marL="114300" indent="0">
              <a:buNone/>
            </a:pPr>
            <a:r>
              <a:rPr lang="en-US" sz="1800" dirty="0" smtClean="0"/>
              <a:t>Economics Department</a:t>
            </a:r>
          </a:p>
          <a:p>
            <a:pPr marL="114300" indent="0">
              <a:buNone/>
            </a:pPr>
            <a:r>
              <a:rPr lang="en-US" sz="1800" dirty="0" smtClean="0"/>
              <a:t>Schumann Building, Room 508</a:t>
            </a:r>
          </a:p>
          <a:p>
            <a:pPr marL="114300" indent="0">
              <a:buNone/>
            </a:pPr>
            <a:r>
              <a:rPr lang="en-US" sz="1800" dirty="0" smtClean="0"/>
              <a:t>Stellenbosch University </a:t>
            </a:r>
          </a:p>
          <a:p>
            <a:pPr marL="114300" indent="0">
              <a:buNone/>
            </a:pPr>
            <a:r>
              <a:rPr lang="en-US" sz="1800" dirty="0" smtClean="0"/>
              <a:t>7602</a:t>
            </a:r>
          </a:p>
          <a:p>
            <a:pPr marL="114300" indent="0">
              <a:buNone/>
            </a:pPr>
            <a:endParaRPr lang="en-US" sz="1800" dirty="0"/>
          </a:p>
          <a:p>
            <a:pPr marL="114300" indent="0">
              <a:buNone/>
            </a:pPr>
            <a:r>
              <a:rPr lang="en-US" sz="1800" dirty="0" smtClean="0"/>
              <a:t>(</a:t>
            </a:r>
            <a:r>
              <a:rPr lang="en-US" sz="1800" b="1" dirty="0" smtClean="0"/>
              <a:t>office</a:t>
            </a:r>
            <a:r>
              <a:rPr lang="en-US" sz="1800" dirty="0" smtClean="0"/>
              <a:t>): 021 808 2239</a:t>
            </a:r>
          </a:p>
          <a:p>
            <a:pPr marL="114300" indent="0">
              <a:buNone/>
            </a:pPr>
            <a:r>
              <a:rPr lang="en-US" sz="1800" dirty="0" smtClean="0"/>
              <a:t>(</a:t>
            </a:r>
            <a:r>
              <a:rPr lang="en-US" sz="1800" b="1" dirty="0" smtClean="0"/>
              <a:t>email</a:t>
            </a:r>
            <a:r>
              <a:rPr lang="en-US" sz="1800" dirty="0" smtClean="0"/>
              <a:t>): </a:t>
            </a:r>
            <a:r>
              <a:rPr lang="en-US" sz="1800" dirty="0" smtClean="0">
                <a:hlinkClick r:id="rId2"/>
              </a:rPr>
              <a:t>svdb@sun.ac.za</a:t>
            </a:r>
            <a:r>
              <a:rPr lang="en-US" sz="1800" dirty="0" smtClean="0"/>
              <a:t> / </a:t>
            </a:r>
            <a:r>
              <a:rPr lang="en-US" sz="1800" dirty="0" smtClean="0">
                <a:hlinkClick r:id="rId3"/>
              </a:rPr>
              <a:t>nicholasspaull@gmail.com</a:t>
            </a:r>
            <a:r>
              <a:rPr lang="en-US" sz="1800" dirty="0" smtClean="0"/>
              <a:t> </a:t>
            </a:r>
          </a:p>
          <a:p>
            <a:pPr marL="114300" indent="0">
              <a:buNone/>
            </a:pPr>
            <a:r>
              <a:rPr lang="en-US" sz="1800" dirty="0" smtClean="0"/>
              <a:t>(</a:t>
            </a:r>
            <a:r>
              <a:rPr lang="en-US" sz="1800" b="1" dirty="0" smtClean="0"/>
              <a:t>web</a:t>
            </a:r>
            <a:r>
              <a:rPr lang="en-US" sz="1800" dirty="0" smtClean="0"/>
              <a:t>): </a:t>
            </a:r>
            <a:r>
              <a:rPr lang="en-US" sz="1800" dirty="0" err="1" smtClean="0"/>
              <a:t>resep.sun.ac.za</a:t>
            </a:r>
            <a:r>
              <a:rPr lang="en-US" sz="1800" dirty="0" smtClean="0"/>
              <a:t> </a:t>
            </a:r>
            <a:endParaRPr lang="en-US" sz="1800" dirty="0"/>
          </a:p>
        </p:txBody>
      </p:sp>
      <p:pic>
        <p:nvPicPr>
          <p:cNvPr id="4" name="Picture 3"/>
          <p:cNvPicPr>
            <a:picLocks noChangeAspect="1"/>
          </p:cNvPicPr>
          <p:nvPr/>
        </p:nvPicPr>
        <p:blipFill>
          <a:blip r:embed="rId4"/>
          <a:stretch>
            <a:fillRect/>
          </a:stretch>
        </p:blipFill>
        <p:spPr>
          <a:xfrm>
            <a:off x="2763523" y="2172244"/>
            <a:ext cx="2884628" cy="894236"/>
          </a:xfrm>
          <a:prstGeom prst="rect">
            <a:avLst/>
          </a:prstGeom>
        </p:spPr>
      </p:pic>
    </p:spTree>
    <p:extLst>
      <p:ext uri="{BB962C8B-B14F-4D97-AF65-F5344CB8AC3E}">
        <p14:creationId xmlns:p14="http://schemas.microsoft.com/office/powerpoint/2010/main" val="65550181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6-03-17 at 9.53.1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0" y="0"/>
            <a:ext cx="6601442" cy="6858000"/>
          </a:xfrm>
          <a:prstGeom prst="rect">
            <a:avLst/>
          </a:prstGeom>
        </p:spPr>
      </p:pic>
    </p:spTree>
    <p:extLst>
      <p:ext uri="{BB962C8B-B14F-4D97-AF65-F5344CB8AC3E}">
        <p14:creationId xmlns:p14="http://schemas.microsoft.com/office/powerpoint/2010/main" val="356550862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5337</TotalTime>
  <Words>1392</Words>
  <Application>Microsoft Macintosh PowerPoint</Application>
  <PresentationFormat>On-screen Show (4:3)</PresentationFormat>
  <Paragraphs>157</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 Alleviating Binding Constraints to Quality Education for the Poor  Using evidence-based prioritization to overcome the implementation challenge  Research Team:  Servaas van der Berg, Nic Spaull, Martin Gustafsson, Gabrielle Wills, Chris van Wyk, Dumisane Hompashe, Hendrik van Broekhuizen, Janeli Kotze, Rapi Mogorosi (DBE associates: Carol Nuga Deliwe &amp; Nompumelelo Moholwane)</vt:lpstr>
      <vt:lpstr>Problem statement</vt:lpstr>
      <vt:lpstr>Stages in the research project</vt:lpstr>
      <vt:lpstr>Outputs resep.sun.ac.za/outputs</vt:lpstr>
      <vt:lpstr>Key new puzzle pieces</vt:lpstr>
      <vt:lpstr>PowerPoint Presentation</vt:lpstr>
      <vt:lpstr>PowerPoint Presentation</vt:lpstr>
      <vt:lpstr>Tangible reading recommendations</vt:lpstr>
      <vt:lpstr>Policy Engagement Plan</vt:lpstr>
      <vt:lpstr>Engagement lessons we’ve learned</vt:lpstr>
      <vt:lpstr>Spheres of Influence Diagram: Mapping of actors influencing the policy arena</vt:lpstr>
      <vt:lpstr>Thoughts for PSPPD</vt:lpstr>
      <vt:lpstr>Contact details</vt:lpstr>
      <vt:lpstr>PowerPoint Presentation</vt:lpstr>
    </vt:vector>
  </TitlesOfParts>
  <Company>ON PAR Development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Capacity Building: Update</dc:title>
  <dc:creator>Penny Parenzee</dc:creator>
  <cp:lastModifiedBy>Nic</cp:lastModifiedBy>
  <cp:revision>68</cp:revision>
  <dcterms:created xsi:type="dcterms:W3CDTF">2016-02-08T17:27:15Z</dcterms:created>
  <dcterms:modified xsi:type="dcterms:W3CDTF">2016-03-17T21:20:50Z</dcterms:modified>
</cp:coreProperties>
</file>