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wdp" ContentType="image/vnd.ms-photo"/>
  <Default Extension="docx" ContentType="application/vnd.openxmlformats-officedocument.wordprocessingml.document"/>
  <Default Extension="wmf" ContentType="image/x-wm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6.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5.xml" ContentType="application/vnd.openxmlformats-officedocument.themeOverr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8.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drawings/drawing1.xml" ContentType="application/vnd.openxmlformats-officedocument.drawingml.chartshapes+xml"/>
  <Override PartName="/ppt/notesSlides/notesSlide12.xml" ContentType="application/vnd.openxmlformats-officedocument.presentationml.notesSlide+xml"/>
  <Override PartName="/ppt/charts/chart10.xml" ContentType="application/vnd.openxmlformats-officedocument.drawingml.chart+xml"/>
  <Override PartName="/ppt/theme/themeOverride10.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1.xml" ContentType="application/vnd.openxmlformats-officedocument.drawingml.chart+xml"/>
  <Override PartName="/ppt/theme/themeOverride11.xml" ContentType="application/vnd.openxmlformats-officedocument.themeOverride+xml"/>
  <Override PartName="/ppt/notesSlides/notesSlide15.xml" ContentType="application/vnd.openxmlformats-officedocument.presentationml.notesSl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notesSlides/notesSlide16.xml" ContentType="application/vnd.openxmlformats-officedocument.presentationml.notesSl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notesSlides/notesSlide17.xml" ContentType="application/vnd.openxmlformats-officedocument.presentationml.notesSlide+xml"/>
  <Override PartName="/ppt/charts/chart16.xml" ContentType="application/vnd.openxmlformats-officedocument.drawingml.chart+xml"/>
  <Override PartName="/ppt/theme/themeOverride16.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7.xml" ContentType="application/vnd.openxmlformats-officedocument.drawingml.chart+xml"/>
  <Override PartName="/ppt/theme/themeOverride17.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handoutMasterIdLst>
    <p:handoutMasterId r:id="rId94"/>
  </p:handoutMasterIdLst>
  <p:sldIdLst>
    <p:sldId id="360" r:id="rId2"/>
    <p:sldId id="395" r:id="rId3"/>
    <p:sldId id="399" r:id="rId4"/>
    <p:sldId id="451" r:id="rId5"/>
    <p:sldId id="361" r:id="rId6"/>
    <p:sldId id="398" r:id="rId7"/>
    <p:sldId id="335" r:id="rId8"/>
    <p:sldId id="378" r:id="rId9"/>
    <p:sldId id="382" r:id="rId10"/>
    <p:sldId id="383" r:id="rId11"/>
    <p:sldId id="384" r:id="rId12"/>
    <p:sldId id="385" r:id="rId13"/>
    <p:sldId id="386" r:id="rId14"/>
    <p:sldId id="426" r:id="rId15"/>
    <p:sldId id="400" r:id="rId16"/>
    <p:sldId id="421" r:id="rId17"/>
    <p:sldId id="427" r:id="rId18"/>
    <p:sldId id="341" r:id="rId19"/>
    <p:sldId id="409" r:id="rId20"/>
    <p:sldId id="423" r:id="rId21"/>
    <p:sldId id="404" r:id="rId22"/>
    <p:sldId id="424" r:id="rId23"/>
    <p:sldId id="405" r:id="rId24"/>
    <p:sldId id="402" r:id="rId25"/>
    <p:sldId id="406" r:id="rId26"/>
    <p:sldId id="407" r:id="rId27"/>
    <p:sldId id="408" r:id="rId28"/>
    <p:sldId id="410" r:id="rId29"/>
    <p:sldId id="401" r:id="rId30"/>
    <p:sldId id="403" r:id="rId31"/>
    <p:sldId id="412" r:id="rId32"/>
    <p:sldId id="413" r:id="rId33"/>
    <p:sldId id="411" r:id="rId34"/>
    <p:sldId id="432" r:id="rId35"/>
    <p:sldId id="447" r:id="rId36"/>
    <p:sldId id="448" r:id="rId37"/>
    <p:sldId id="449" r:id="rId38"/>
    <p:sldId id="450" r:id="rId39"/>
    <p:sldId id="441" r:id="rId40"/>
    <p:sldId id="429" r:id="rId41"/>
    <p:sldId id="430" r:id="rId42"/>
    <p:sldId id="418" r:id="rId43"/>
    <p:sldId id="416" r:id="rId44"/>
    <p:sldId id="428" r:id="rId45"/>
    <p:sldId id="419" r:id="rId46"/>
    <p:sldId id="420" r:id="rId47"/>
    <p:sldId id="417" r:id="rId48"/>
    <p:sldId id="425" r:id="rId49"/>
    <p:sldId id="362" r:id="rId50"/>
    <p:sldId id="414" r:id="rId51"/>
    <p:sldId id="415" r:id="rId52"/>
    <p:sldId id="365" r:id="rId53"/>
    <p:sldId id="366" r:id="rId54"/>
    <p:sldId id="367" r:id="rId55"/>
    <p:sldId id="368" r:id="rId56"/>
    <p:sldId id="369" r:id="rId57"/>
    <p:sldId id="370" r:id="rId58"/>
    <p:sldId id="431" r:id="rId59"/>
    <p:sldId id="371" r:id="rId60"/>
    <p:sldId id="372" r:id="rId61"/>
    <p:sldId id="373" r:id="rId62"/>
    <p:sldId id="374" r:id="rId63"/>
    <p:sldId id="375" r:id="rId64"/>
    <p:sldId id="376" r:id="rId65"/>
    <p:sldId id="377" r:id="rId66"/>
    <p:sldId id="381" r:id="rId67"/>
    <p:sldId id="337" r:id="rId68"/>
    <p:sldId id="357" r:id="rId69"/>
    <p:sldId id="358" r:id="rId70"/>
    <p:sldId id="397" r:id="rId71"/>
    <p:sldId id="343" r:id="rId72"/>
    <p:sldId id="344" r:id="rId73"/>
    <p:sldId id="392" r:id="rId74"/>
    <p:sldId id="345" r:id="rId75"/>
    <p:sldId id="346" r:id="rId76"/>
    <p:sldId id="347" r:id="rId77"/>
    <p:sldId id="349" r:id="rId78"/>
    <p:sldId id="331" r:id="rId79"/>
    <p:sldId id="340" r:id="rId80"/>
    <p:sldId id="330" r:id="rId81"/>
    <p:sldId id="354" r:id="rId82"/>
    <p:sldId id="332" r:id="rId83"/>
    <p:sldId id="391" r:id="rId84"/>
    <p:sldId id="393" r:id="rId85"/>
    <p:sldId id="359" r:id="rId86"/>
    <p:sldId id="352" r:id="rId87"/>
    <p:sldId id="390" r:id="rId88"/>
    <p:sldId id="387" r:id="rId89"/>
    <p:sldId id="388" r:id="rId90"/>
    <p:sldId id="389" r:id="rId91"/>
    <p:sldId id="353" r:id="rId9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S PGothic" charset="-128"/>
        <a:cs typeface="+mn-cs"/>
      </a:defRPr>
    </a:lvl1pPr>
    <a:lvl2pPr marL="457200" algn="l" rtl="0" eaLnBrk="0" fontAlgn="base" hangingPunct="0">
      <a:spcBef>
        <a:spcPct val="0"/>
      </a:spcBef>
      <a:spcAft>
        <a:spcPct val="0"/>
      </a:spcAft>
      <a:defRPr kern="1200">
        <a:solidFill>
          <a:schemeClr val="tx1"/>
        </a:solidFill>
        <a:latin typeface="Calibri" charset="0"/>
        <a:ea typeface="MS PGothic" charset="-128"/>
        <a:cs typeface="+mn-cs"/>
      </a:defRPr>
    </a:lvl2pPr>
    <a:lvl3pPr marL="914400" algn="l" rtl="0" eaLnBrk="0" fontAlgn="base" hangingPunct="0">
      <a:spcBef>
        <a:spcPct val="0"/>
      </a:spcBef>
      <a:spcAft>
        <a:spcPct val="0"/>
      </a:spcAft>
      <a:defRPr kern="1200">
        <a:solidFill>
          <a:schemeClr val="tx1"/>
        </a:solidFill>
        <a:latin typeface="Calibri" charset="0"/>
        <a:ea typeface="MS PGothic" charset="-128"/>
        <a:cs typeface="+mn-cs"/>
      </a:defRPr>
    </a:lvl3pPr>
    <a:lvl4pPr marL="1371600" algn="l" rtl="0" eaLnBrk="0" fontAlgn="base" hangingPunct="0">
      <a:spcBef>
        <a:spcPct val="0"/>
      </a:spcBef>
      <a:spcAft>
        <a:spcPct val="0"/>
      </a:spcAft>
      <a:defRPr kern="1200">
        <a:solidFill>
          <a:schemeClr val="tx1"/>
        </a:solidFill>
        <a:latin typeface="Calibri" charset="0"/>
        <a:ea typeface="MS PGothic" charset="-128"/>
        <a:cs typeface="+mn-cs"/>
      </a:defRPr>
    </a:lvl4pPr>
    <a:lvl5pPr marL="1828800" algn="l" rtl="0" eaLnBrk="0" fontAlgn="base" hangingPunct="0">
      <a:spcBef>
        <a:spcPct val="0"/>
      </a:spcBef>
      <a:spcAft>
        <a:spcPct val="0"/>
      </a:spcAft>
      <a:defRPr kern="1200">
        <a:solidFill>
          <a:schemeClr val="tx1"/>
        </a:solidFill>
        <a:latin typeface="Calibri" charset="0"/>
        <a:ea typeface="MS PGothic" charset="-128"/>
        <a:cs typeface="+mn-cs"/>
      </a:defRPr>
    </a:lvl5pPr>
    <a:lvl6pPr marL="2286000" algn="l" defTabSz="914400" rtl="0" eaLnBrk="1" latinLnBrk="0" hangingPunct="1">
      <a:defRPr kern="1200">
        <a:solidFill>
          <a:schemeClr val="tx1"/>
        </a:solidFill>
        <a:latin typeface="Calibri" charset="0"/>
        <a:ea typeface="MS PGothic" charset="-128"/>
        <a:cs typeface="+mn-cs"/>
      </a:defRPr>
    </a:lvl6pPr>
    <a:lvl7pPr marL="2743200" algn="l" defTabSz="914400" rtl="0" eaLnBrk="1" latinLnBrk="0" hangingPunct="1">
      <a:defRPr kern="1200">
        <a:solidFill>
          <a:schemeClr val="tx1"/>
        </a:solidFill>
        <a:latin typeface="Calibri" charset="0"/>
        <a:ea typeface="MS PGothic" charset="-128"/>
        <a:cs typeface="+mn-cs"/>
      </a:defRPr>
    </a:lvl7pPr>
    <a:lvl8pPr marL="3200400" algn="l" defTabSz="914400" rtl="0" eaLnBrk="1" latinLnBrk="0" hangingPunct="1">
      <a:defRPr kern="1200">
        <a:solidFill>
          <a:schemeClr val="tx1"/>
        </a:solidFill>
        <a:latin typeface="Calibri" charset="0"/>
        <a:ea typeface="MS PGothic" charset="-128"/>
        <a:cs typeface="+mn-cs"/>
      </a:defRPr>
    </a:lvl8pPr>
    <a:lvl9pPr marL="3657600" algn="l" defTabSz="914400" rtl="0" eaLnBrk="1" latinLnBrk="0" hangingPunct="1">
      <a:defRPr kern="1200">
        <a:solidFill>
          <a:schemeClr val="tx1"/>
        </a:solidFill>
        <a:latin typeface="Calibri" charset="0"/>
        <a:ea typeface="MS PGothic"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B6D25C"/>
    <a:srgbClr val="D0202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83"/>
    <p:restoredTop sz="94643"/>
  </p:normalViewPr>
  <p:slideViewPr>
    <p:cSldViewPr>
      <p:cViewPr>
        <p:scale>
          <a:sx n="90" d="100"/>
          <a:sy n="90" d="100"/>
        </p:scale>
        <p:origin x="800" y="8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notesMaster" Target="notesMasters/notesMaster1.xml"/><Relationship Id="rId94" Type="http://schemas.openxmlformats.org/officeDocument/2006/relationships/handoutMaster" Target="handoutMasters/handoutMaster1.xml"/><Relationship Id="rId95" Type="http://schemas.openxmlformats.org/officeDocument/2006/relationships/presProps" Target="presProps.xml"/><Relationship Id="rId96" Type="http://schemas.openxmlformats.org/officeDocument/2006/relationships/viewProps" Target="viewProps.xml"/><Relationship Id="rId97" Type="http://schemas.openxmlformats.org/officeDocument/2006/relationships/theme" Target="theme/theme1.xml"/><Relationship Id="rId9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Spaull:Dropbox:_PSPPD:Policy%20Briefs:final:REading%20policy%20brief%20PSPPD:Fig1%20and%20Fig2%20policy%20brief%20SPAULL.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Spaull:Dropbox:AGOF:Meetings:28%20March%20funders%20meeting:prePIRLS%20reading%20graph%20(March%202017).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4" Type="http://schemas.openxmlformats.org/officeDocument/2006/relationships/oleObject" Target="file:////Users/nicspaull/Dropbox/Journal%20articles/Gender%20and%20higher-ed/FemaleHEI/Tables/(TABLE)%20HEI%20flows%20by%20gender%20and%20race.xlsx" TargetMode="External"/><Relationship Id="rId1" Type="http://schemas.microsoft.com/office/2011/relationships/chartStyle" Target="style1.xml"/><Relationship Id="rId2" Type="http://schemas.microsoft.com/office/2011/relationships/chartColorStyle" Target="colors1.xm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Macintosh%20HD:Users:Spaull:Dropbox:OECD%20TJA%20Fellowship:Tables:v3%20MASTER%20Combining%20CI3%20and%20Levels%20(28%20May%202016)%20(version%201).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4" Type="http://schemas.openxmlformats.org/officeDocument/2006/relationships/oleObject" Target="Workbook1" TargetMode="External"/><Relationship Id="rId1" Type="http://schemas.microsoft.com/office/2011/relationships/chartStyle" Target="style2.xml"/><Relationship Id="rId2" Type="http://schemas.microsoft.com/office/2011/relationships/chartColorStyle" Target="colors2.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4" Type="http://schemas.openxmlformats.org/officeDocument/2006/relationships/oleObject" Target="Workbook2" TargetMode="External"/><Relationship Id="rId1" Type="http://schemas.microsoft.com/office/2011/relationships/chartStyle" Target="style3.xml"/><Relationship Id="rId2" Type="http://schemas.microsoft.com/office/2011/relationships/chartColorStyle" Target="colors3.xm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file:////C:\Users\svdb\Documents\AgeEducRace2011.xlsx" TargetMode="External"/><Relationship Id="rId3"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file:////C:\Users\NicS\Dropbox\AGOF\Meetings\April%20Trustees%20meeting\v2TIMSS%20and%20SACMEQ%20over%20time%20graphsApril%202017.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oleObject" Target="Book2" TargetMode="Externa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oleObject" Target="Book1" TargetMode="Externa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17.xml"/><Relationship Id="rId2"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extLst xmlns:c16r2="http://schemas.microsoft.com/office/drawing/2015/06/chart">
            <c:ext xmlns:c16="http://schemas.microsoft.com/office/drawing/2014/chart" uri="{C3380CC4-5D6E-409C-BE32-E72D297353CC}">
              <c16:uniqueId val="{00000000-7664-4263-8974-A02F4A868A91}"/>
            </c:ext>
          </c:extLst>
        </c:ser>
        <c:ser>
          <c:idx val="1"/>
          <c:order val="1"/>
          <c:tx>
            <c:strRef>
              <c:f>Sheet1!$L$1</c:f>
              <c:strCache>
                <c:ptCount val="1"/>
                <c:pt idx="0">
                  <c:v>Correct in Gr4</c:v>
                </c:pt>
              </c:strCache>
            </c:strRef>
          </c:tx>
          <c:spPr>
            <a:solidFill>
              <a:schemeClr val="accent6">
                <a:lumMod val="60000"/>
                <a:lumOff val="40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extLst xmlns:c16r2="http://schemas.microsoft.com/office/drawing/2015/06/chart">
            <c:ext xmlns:c16="http://schemas.microsoft.com/office/drawing/2014/chart" uri="{C3380CC4-5D6E-409C-BE32-E72D297353CC}">
              <c16:uniqueId val="{00000001-7664-4263-8974-A02F4A868A91}"/>
            </c:ext>
          </c:extLst>
        </c:ser>
        <c:ser>
          <c:idx val="2"/>
          <c:order val="2"/>
          <c:tx>
            <c:strRef>
              <c:f>Sheet1!$M$1</c:f>
              <c:strCache>
                <c:ptCount val="1"/>
                <c:pt idx="0">
                  <c:v>Correct in Gr5</c:v>
                </c:pt>
              </c:strCache>
            </c:strRef>
          </c:tx>
          <c:spPr>
            <a:solidFill>
              <a:schemeClr val="accent2">
                <a:lumMod val="60000"/>
                <a:lumOff val="40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extLst xmlns:c16r2="http://schemas.microsoft.com/office/drawing/2015/06/chart">
            <c:ext xmlns:c16="http://schemas.microsoft.com/office/drawing/2014/chart" uri="{C3380CC4-5D6E-409C-BE32-E72D297353CC}">
              <c16:uniqueId val="{00000002-7664-4263-8974-A02F4A868A91}"/>
            </c:ext>
          </c:extLst>
        </c:ser>
        <c:ser>
          <c:idx val="3"/>
          <c:order val="3"/>
          <c:tx>
            <c:strRef>
              <c:f>Sheet1!$N$1</c:f>
              <c:strCache>
                <c:ptCount val="1"/>
                <c:pt idx="0">
                  <c:v>Still wrong in Gr5</c:v>
                </c:pt>
              </c:strCache>
            </c:strRef>
          </c:tx>
          <c:spPr>
            <a:solidFill>
              <a:srgbClr val="A40000"/>
            </a:solidFill>
          </c:spPr>
          <c:invertIfNegative val="0"/>
          <c:dLbls>
            <c:spPr>
              <a:noFill/>
              <a:ln>
                <a:noFill/>
              </a:ln>
              <a:effectLst/>
            </c:spPr>
            <c:txPr>
              <a:bodyPr/>
              <a:lstStyle/>
              <a:p>
                <a:pPr>
                  <a:defRPr sz="1000">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extLst xmlns:c16r2="http://schemas.microsoft.com/office/drawing/2015/06/chart">
            <c:ext xmlns:c16="http://schemas.microsoft.com/office/drawing/2014/chart" uri="{C3380CC4-5D6E-409C-BE32-E72D297353CC}">
              <c16:uniqueId val="{00000003-7664-4263-8974-A02F4A868A91}"/>
            </c:ext>
          </c:extLst>
        </c:ser>
        <c:dLbls>
          <c:showLegendKey val="0"/>
          <c:showVal val="0"/>
          <c:showCatName val="0"/>
          <c:showSerName val="0"/>
          <c:showPercent val="0"/>
          <c:showBubbleSize val="0"/>
        </c:dLbls>
        <c:gapWidth val="150"/>
        <c:overlap val="100"/>
        <c:axId val="1678177456"/>
        <c:axId val="1678134544"/>
      </c:barChart>
      <c:catAx>
        <c:axId val="1678177456"/>
        <c:scaling>
          <c:orientation val="minMax"/>
        </c:scaling>
        <c:delete val="0"/>
        <c:axPos val="b"/>
        <c:numFmt formatCode="General" sourceLinked="0"/>
        <c:majorTickMark val="out"/>
        <c:minorTickMark val="none"/>
        <c:tickLblPos val="nextTo"/>
        <c:crossAx val="1678134544"/>
        <c:crosses val="autoZero"/>
        <c:auto val="1"/>
        <c:lblAlgn val="ctr"/>
        <c:lblOffset val="100"/>
        <c:noMultiLvlLbl val="0"/>
      </c:catAx>
      <c:valAx>
        <c:axId val="1678134544"/>
        <c:scaling>
          <c:orientation val="minMax"/>
        </c:scaling>
        <c:delete val="0"/>
        <c:axPos val="l"/>
        <c:majorGridlines/>
        <c:numFmt formatCode="0%" sourceLinked="1"/>
        <c:majorTickMark val="out"/>
        <c:minorTickMark val="none"/>
        <c:tickLblPos val="nextTo"/>
        <c:crossAx val="1678177456"/>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TIMSS Numeracy 2015</a:t>
            </a:r>
            <a:r>
              <a:rPr lang="en-US" baseline="0"/>
              <a:t> Box Question</a:t>
            </a:r>
            <a:endParaRPr lang="en-US"/>
          </a:p>
        </c:rich>
      </c:tx>
      <c:layout/>
      <c:overlay val="0"/>
      <c:spPr>
        <a:noFill/>
        <a:ln>
          <a:noFill/>
        </a:ln>
        <a:effectLst/>
      </c:spPr>
    </c:title>
    <c:autoTitleDeleted val="0"/>
    <c:plotArea>
      <c:layout/>
      <c:barChart>
        <c:barDir val="col"/>
        <c:grouping val="clustered"/>
        <c:varyColors val="0"/>
        <c:ser>
          <c:idx val="0"/>
          <c:order val="0"/>
          <c:spPr>
            <a:solidFill>
              <a:srgbClr val="C00000"/>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Sheet1!$H$3:$H$10</c:f>
                <c:numCache>
                  <c:formatCode>General</c:formatCode>
                  <c:ptCount val="8"/>
                  <c:pt idx="0">
                    <c:v>0.0196</c:v>
                  </c:pt>
                  <c:pt idx="1">
                    <c:v>0.01764</c:v>
                  </c:pt>
                  <c:pt idx="2">
                    <c:v>0.0294</c:v>
                  </c:pt>
                  <c:pt idx="3">
                    <c:v>0.0098</c:v>
                  </c:pt>
                  <c:pt idx="4">
                    <c:v>0.02156</c:v>
                  </c:pt>
                  <c:pt idx="5">
                    <c:v>0.03332</c:v>
                  </c:pt>
                  <c:pt idx="6">
                    <c:v>0.03332</c:v>
                  </c:pt>
                  <c:pt idx="7">
                    <c:v>0.02744</c:v>
                  </c:pt>
                </c:numCache>
              </c:numRef>
            </c:plus>
            <c:minus>
              <c:numRef>
                <c:f>Sheet1!$H$3:$H$10</c:f>
                <c:numCache>
                  <c:formatCode>General</c:formatCode>
                  <c:ptCount val="8"/>
                  <c:pt idx="0">
                    <c:v>0.0196</c:v>
                  </c:pt>
                  <c:pt idx="1">
                    <c:v>0.01764</c:v>
                  </c:pt>
                  <c:pt idx="2">
                    <c:v>0.0294</c:v>
                  </c:pt>
                  <c:pt idx="3">
                    <c:v>0.0098</c:v>
                  </c:pt>
                  <c:pt idx="4">
                    <c:v>0.02156</c:v>
                  </c:pt>
                  <c:pt idx="5">
                    <c:v>0.03332</c:v>
                  </c:pt>
                  <c:pt idx="6">
                    <c:v>0.03332</c:v>
                  </c:pt>
                  <c:pt idx="7">
                    <c:v>0.02744</c:v>
                  </c:pt>
                </c:numCache>
              </c:numRef>
            </c:minus>
            <c:spPr>
              <a:noFill/>
              <a:ln w="9525" cap="flat" cmpd="sng" algn="ctr">
                <a:solidFill>
                  <a:schemeClr val="tx1">
                    <a:lumMod val="65000"/>
                    <a:lumOff val="35000"/>
                  </a:schemeClr>
                </a:solidFill>
                <a:round/>
              </a:ln>
              <a:effectLst/>
            </c:spPr>
          </c:errBars>
          <c:cat>
            <c:strRef>
              <c:f>Sheet1!$B$3:$B$10</c:f>
              <c:strCache>
                <c:ptCount val="8"/>
                <c:pt idx="0">
                  <c:v>Indonesia</c:v>
                </c:pt>
                <c:pt idx="1">
                  <c:v>Bahrain</c:v>
                </c:pt>
                <c:pt idx="2">
                  <c:v>Iran</c:v>
                </c:pt>
                <c:pt idx="3">
                  <c:v>International Avg</c:v>
                </c:pt>
                <c:pt idx="4">
                  <c:v>Jordan</c:v>
                </c:pt>
                <c:pt idx="5">
                  <c:v>Kuwait</c:v>
                </c:pt>
                <c:pt idx="6">
                  <c:v>Morocco</c:v>
                </c:pt>
                <c:pt idx="7">
                  <c:v>South Africa (Gr5)</c:v>
                </c:pt>
              </c:strCache>
            </c:strRef>
          </c:cat>
          <c:val>
            <c:numRef>
              <c:f>Sheet1!$F$3:$F$10</c:f>
              <c:numCache>
                <c:formatCode>0%</c:formatCode>
                <c:ptCount val="8"/>
                <c:pt idx="0">
                  <c:v>0.91</c:v>
                </c:pt>
                <c:pt idx="1">
                  <c:v>0.85</c:v>
                </c:pt>
                <c:pt idx="2">
                  <c:v>0.74</c:v>
                </c:pt>
                <c:pt idx="3">
                  <c:v>0.71</c:v>
                </c:pt>
                <c:pt idx="4">
                  <c:v>0.7</c:v>
                </c:pt>
                <c:pt idx="5">
                  <c:v>0.63</c:v>
                </c:pt>
                <c:pt idx="6">
                  <c:v>0.58</c:v>
                </c:pt>
                <c:pt idx="7">
                  <c:v>0.56</c:v>
                </c:pt>
              </c:numCache>
            </c:numRef>
          </c:val>
          <c:extLst xmlns:c16r2="http://schemas.microsoft.com/office/drawing/2015/06/chart">
            <c:ext xmlns:c16="http://schemas.microsoft.com/office/drawing/2014/chart" uri="{C3380CC4-5D6E-409C-BE32-E72D297353CC}">
              <c16:uniqueId val="{00000001-63EA-4DA1-AB10-1F9FB676E6D0}"/>
            </c:ext>
          </c:extLst>
        </c:ser>
        <c:dLbls>
          <c:showLegendKey val="0"/>
          <c:showVal val="0"/>
          <c:showCatName val="0"/>
          <c:showSerName val="0"/>
          <c:showPercent val="0"/>
          <c:showBubbleSize val="0"/>
        </c:dLbls>
        <c:gapWidth val="219"/>
        <c:overlap val="-27"/>
        <c:axId val="1761743088"/>
        <c:axId val="1761706512"/>
      </c:barChart>
      <c:catAx>
        <c:axId val="176174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1706512"/>
        <c:crosses val="autoZero"/>
        <c:auto val="1"/>
        <c:lblAlgn val="ctr"/>
        <c:lblOffset val="100"/>
        <c:noMultiLvlLbl val="0"/>
      </c:catAx>
      <c:valAx>
        <c:axId val="1761706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1743088"/>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100" b="0" i="1" baseline="0" dirty="0"/>
              <a:t>Using </a:t>
            </a:r>
            <a:r>
              <a:rPr lang="en-US" sz="1100" b="0" i="1" baseline="0" dirty="0" err="1"/>
              <a:t>prePIRLS</a:t>
            </a:r>
            <a:r>
              <a:rPr lang="en-US" sz="1100" b="0" i="1" baseline="0" dirty="0"/>
              <a:t> 2011 reading illiterate: cannot reach low benchmark. Read for meaning: reach intermediate benchmark.</a:t>
            </a:r>
            <a:endParaRPr lang="en-US" sz="1100" b="0" i="1" dirty="0"/>
          </a:p>
        </c:rich>
      </c:tx>
      <c:layout/>
      <c:overlay val="0"/>
      <c:spPr>
        <a:solidFill>
          <a:srgbClr val="F2F2F2"/>
        </a:solidFill>
      </c:spPr>
    </c:title>
    <c:autoTitleDeleted val="0"/>
    <c:plotArea>
      <c:layout/>
      <c:barChart>
        <c:barDir val="col"/>
        <c:grouping val="clustered"/>
        <c:varyColors val="0"/>
        <c:ser>
          <c:idx val="0"/>
          <c:order val="0"/>
          <c:tx>
            <c:strRef>
              <c:f>'Fig 1-FprePIRLS by Prov (2) '!$C$45</c:f>
              <c:strCache>
                <c:ptCount val="1"/>
                <c:pt idx="0">
                  <c:v>% Illiterate</c:v>
                </c:pt>
              </c:strCache>
            </c:strRef>
          </c:tx>
          <c:spPr>
            <a:solidFill>
              <a:srgbClr val="FF0000"/>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errBars>
            <c:errBarType val="both"/>
            <c:errValType val="cust"/>
            <c:noEndCap val="0"/>
            <c:pl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plus>
            <c:min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'!$C$46:$C$54</c:f>
              <c:numCache>
                <c:formatCode>0%</c:formatCode>
                <c:ptCount val="9"/>
                <c:pt idx="0">
                  <c:v>0.1108</c:v>
                </c:pt>
                <c:pt idx="1">
                  <c:v>0.2139</c:v>
                </c:pt>
                <c:pt idx="2">
                  <c:v>0.255</c:v>
                </c:pt>
                <c:pt idx="3">
                  <c:v>0.318</c:v>
                </c:pt>
                <c:pt idx="4">
                  <c:v>0.3242</c:v>
                </c:pt>
                <c:pt idx="5">
                  <c:v>0.2882</c:v>
                </c:pt>
                <c:pt idx="6">
                  <c:v>0.5022</c:v>
                </c:pt>
                <c:pt idx="8">
                  <c:v>0.2878</c:v>
                </c:pt>
              </c:numCache>
            </c:numRef>
          </c:val>
          <c:extLst xmlns:c16r2="http://schemas.microsoft.com/office/drawing/2015/06/chart">
            <c:ext xmlns:c16="http://schemas.microsoft.com/office/drawing/2014/chart" uri="{C3380CC4-5D6E-409C-BE32-E72D297353CC}">
              <c16:uniqueId val="{00000000-3DCE-4B4B-BA5C-53E1762E003D}"/>
            </c:ext>
          </c:extLst>
        </c:ser>
        <c:ser>
          <c:idx val="1"/>
          <c:order val="1"/>
          <c:tx>
            <c:strRef>
              <c:f>'Fig 1-FprePIRLS by Prov (2) '!$F$45</c:f>
              <c:strCache>
                <c:ptCount val="1"/>
                <c:pt idx="0">
                  <c:v>% Cannot read for meaning</c:v>
                </c:pt>
              </c:strCache>
            </c:strRef>
          </c:tx>
          <c:spPr>
            <a:solidFill>
              <a:schemeClr val="tx1"/>
            </a:solidFill>
          </c:spPr>
          <c:invertIfNegative val="0"/>
          <c:dLbls>
            <c:dLbl>
              <c:idx val="8"/>
              <c:layout>
                <c:manualLayout>
                  <c:x val="-0.00347222222222222"/>
                  <c:y val="-0.0214332057624406"/>
                </c:manualLayout>
              </c:layout>
              <c:spPr>
                <a:noFill/>
                <a:ln>
                  <a:noFill/>
                </a:ln>
                <a:effectLst/>
              </c:spPr>
              <c:txPr>
                <a:bodyPr/>
                <a:lstStyle/>
                <a:p>
                  <a:pPr>
                    <a:defRPr sz="2000" b="1">
                      <a:solidFill>
                        <a:srgbClr val="C00000"/>
                      </a:solidFill>
                    </a:defRPr>
                  </a:pPr>
                  <a:endParaRPr lang="en-US"/>
                </a:p>
              </c:txPr>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DCE-4B4B-BA5C-53E1762E003D}"/>
                </c:ext>
                <c:ext xmlns:c15="http://schemas.microsoft.com/office/drawing/2012/chart" uri="{CE6537A1-D6FC-4f65-9D91-7224C49458BB}">
                  <c15:layout/>
                </c:ext>
              </c:extLst>
            </c:dLbl>
            <c:spPr>
              <a:noFill/>
              <a:ln>
                <a:noFill/>
              </a:ln>
              <a:effectLst/>
            </c:spPr>
            <c:txPr>
              <a:bodyPr/>
              <a:lstStyle/>
              <a:p>
                <a:pPr>
                  <a:defRPr sz="1000">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errBars>
            <c:errBarType val="both"/>
            <c:errValType val="cust"/>
            <c:noEndCap val="0"/>
            <c:pl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plus>
            <c:min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'!$F$46:$F$54</c:f>
              <c:numCache>
                <c:formatCode>0%</c:formatCode>
                <c:ptCount val="9"/>
                <c:pt idx="0">
                  <c:v>0.274</c:v>
                </c:pt>
                <c:pt idx="1">
                  <c:v>0.4438</c:v>
                </c:pt>
                <c:pt idx="2">
                  <c:v>0.574</c:v>
                </c:pt>
                <c:pt idx="3">
                  <c:v>0.5997</c:v>
                </c:pt>
                <c:pt idx="4">
                  <c:v>0.6345</c:v>
                </c:pt>
                <c:pt idx="5">
                  <c:v>0.6639</c:v>
                </c:pt>
                <c:pt idx="6">
                  <c:v>0.8328</c:v>
                </c:pt>
                <c:pt idx="8">
                  <c:v>0.5835</c:v>
                </c:pt>
              </c:numCache>
            </c:numRef>
          </c:val>
          <c:extLst xmlns:c16r2="http://schemas.microsoft.com/office/drawing/2015/06/chart">
            <c:ext xmlns:c16="http://schemas.microsoft.com/office/drawing/2014/chart" uri="{C3380CC4-5D6E-409C-BE32-E72D297353CC}">
              <c16:uniqueId val="{00000002-3DCE-4B4B-BA5C-53E1762E003D}"/>
            </c:ext>
          </c:extLst>
        </c:ser>
        <c:dLbls>
          <c:showLegendKey val="0"/>
          <c:showVal val="0"/>
          <c:showCatName val="0"/>
          <c:showSerName val="0"/>
          <c:showPercent val="0"/>
          <c:showBubbleSize val="0"/>
        </c:dLbls>
        <c:gapWidth val="150"/>
        <c:axId val="1678098656"/>
        <c:axId val="1677869552"/>
      </c:barChart>
      <c:catAx>
        <c:axId val="1678098656"/>
        <c:scaling>
          <c:orientation val="minMax"/>
        </c:scaling>
        <c:delete val="0"/>
        <c:axPos val="b"/>
        <c:numFmt formatCode="General" sourceLinked="0"/>
        <c:majorTickMark val="out"/>
        <c:minorTickMark val="none"/>
        <c:tickLblPos val="nextTo"/>
        <c:crossAx val="1677869552"/>
        <c:crosses val="autoZero"/>
        <c:auto val="1"/>
        <c:lblAlgn val="ctr"/>
        <c:lblOffset val="100"/>
        <c:noMultiLvlLbl val="0"/>
      </c:catAx>
      <c:valAx>
        <c:axId val="1677869552"/>
        <c:scaling>
          <c:orientation val="minMax"/>
        </c:scaling>
        <c:delete val="0"/>
        <c:axPos val="l"/>
        <c:majorGridlines/>
        <c:numFmt formatCode="0%" sourceLinked="1"/>
        <c:majorTickMark val="out"/>
        <c:minorTickMark val="none"/>
        <c:tickLblPos val="nextTo"/>
        <c:crossAx val="1678098656"/>
        <c:crosses val="autoZero"/>
        <c:crossBetween val="between"/>
      </c:valAx>
      <c:spPr>
        <a:solidFill>
          <a:schemeClr val="bg1">
            <a:lumMod val="95000"/>
          </a:schemeClr>
        </a:solidFill>
      </c:spPr>
    </c:plotArea>
    <c:legend>
      <c:legendPos val="t"/>
      <c:layout/>
      <c:overlay val="0"/>
      <c:txPr>
        <a:bodyPr/>
        <a:lstStyle/>
        <a:p>
          <a:pPr>
            <a:defRPr sz="140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spPr>
            <a:solidFill>
              <a:srgbClr val="A80000"/>
            </a:solidFill>
          </c:spPr>
          <c:invertIfNegative val="0"/>
          <c:dLbls>
            <c:spPr>
              <a:noFill/>
              <a:ln>
                <a:noFill/>
              </a:ln>
              <a:effectLst/>
            </c:spPr>
            <c:txPr>
              <a:bodyPr/>
              <a:lstStyle/>
              <a:p>
                <a:pPr>
                  <a:defRPr sz="1100">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Sheet1!$C$46:$C$66</c:f>
              <c:numCache>
                <c:formatCode>0%</c:formatCode>
                <c:ptCount val="21"/>
                <c:pt idx="0">
                  <c:v>0.722</c:v>
                </c:pt>
                <c:pt idx="1">
                  <c:v>0.7694</c:v>
                </c:pt>
                <c:pt idx="2">
                  <c:v>0.7796</c:v>
                </c:pt>
                <c:pt idx="3">
                  <c:v>0.7014</c:v>
                </c:pt>
                <c:pt idx="4">
                  <c:v>0.7714</c:v>
                </c:pt>
                <c:pt idx="5">
                  <c:v>0.5741</c:v>
                </c:pt>
                <c:pt idx="6">
                  <c:v>0.7224</c:v>
                </c:pt>
                <c:pt idx="7">
                  <c:v>0.8292</c:v>
                </c:pt>
                <c:pt idx="8">
                  <c:v>0.7655</c:v>
                </c:pt>
                <c:pt idx="9">
                  <c:v>0.7402</c:v>
                </c:pt>
                <c:pt idx="10">
                  <c:v>0.5541</c:v>
                </c:pt>
                <c:pt idx="11">
                  <c:v>0.5738</c:v>
                </c:pt>
                <c:pt idx="12">
                  <c:v>0.7297</c:v>
                </c:pt>
                <c:pt idx="13">
                  <c:v>0.6853</c:v>
                </c:pt>
                <c:pt idx="14">
                  <c:v>0.5993</c:v>
                </c:pt>
                <c:pt idx="15">
                  <c:v>0.5584</c:v>
                </c:pt>
                <c:pt idx="17">
                  <c:v>0.3041</c:v>
                </c:pt>
                <c:pt idx="18">
                  <c:v>0.4366</c:v>
                </c:pt>
                <c:pt idx="19">
                  <c:v>0.2033</c:v>
                </c:pt>
                <c:pt idx="20">
                  <c:v>0.0315</c:v>
                </c:pt>
              </c:numCache>
            </c:numRef>
          </c:val>
          <c:extLst xmlns:c16r2="http://schemas.microsoft.com/office/drawing/2015/06/chart">
            <c:ext xmlns:c16="http://schemas.microsoft.com/office/drawing/2014/chart" uri="{C3380CC4-5D6E-409C-BE32-E72D297353CC}">
              <c16:uniqueId val="{00000000-9B78-4132-B910-4712E0294D0A}"/>
            </c:ext>
          </c:extLst>
        </c:ser>
        <c:ser>
          <c:idx val="1"/>
          <c:order val="1"/>
          <c:spPr>
            <a:solidFill>
              <a:schemeClr val="bg1">
                <a:lumMod val="50000"/>
              </a:schemeClr>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Sheet1!$D$46:$D$66</c:f>
              <c:numCache>
                <c:formatCode>0%</c:formatCode>
                <c:ptCount val="21"/>
                <c:pt idx="0">
                  <c:v>0.1929</c:v>
                </c:pt>
                <c:pt idx="1">
                  <c:v>0.1581</c:v>
                </c:pt>
                <c:pt idx="2">
                  <c:v>0.1871</c:v>
                </c:pt>
                <c:pt idx="3">
                  <c:v>0.249</c:v>
                </c:pt>
                <c:pt idx="4">
                  <c:v>0.1837</c:v>
                </c:pt>
                <c:pt idx="5">
                  <c:v>0.3301</c:v>
                </c:pt>
                <c:pt idx="6">
                  <c:v>0.2174</c:v>
                </c:pt>
                <c:pt idx="7">
                  <c:v>0.1594</c:v>
                </c:pt>
                <c:pt idx="8">
                  <c:v>0.1994</c:v>
                </c:pt>
                <c:pt idx="9">
                  <c:v>0.1901</c:v>
                </c:pt>
                <c:pt idx="10">
                  <c:v>0.3308</c:v>
                </c:pt>
                <c:pt idx="11">
                  <c:v>0.3006</c:v>
                </c:pt>
                <c:pt idx="12">
                  <c:v>0.2294</c:v>
                </c:pt>
                <c:pt idx="13">
                  <c:v>0.2635</c:v>
                </c:pt>
                <c:pt idx="14">
                  <c:v>0.3053</c:v>
                </c:pt>
                <c:pt idx="15">
                  <c:v>0.2814</c:v>
                </c:pt>
                <c:pt idx="17">
                  <c:v>0.3048</c:v>
                </c:pt>
                <c:pt idx="18">
                  <c:v>0.2394</c:v>
                </c:pt>
                <c:pt idx="19">
                  <c:v>0.3079</c:v>
                </c:pt>
                <c:pt idx="20">
                  <c:v>0.1069</c:v>
                </c:pt>
              </c:numCache>
            </c:numRef>
          </c:val>
          <c:extLst xmlns:c16r2="http://schemas.microsoft.com/office/drawing/2015/06/chart">
            <c:ext xmlns:c16="http://schemas.microsoft.com/office/drawing/2014/chart" uri="{C3380CC4-5D6E-409C-BE32-E72D297353CC}">
              <c16:uniqueId val="{00000001-9B78-4132-B910-4712E0294D0A}"/>
            </c:ext>
          </c:extLst>
        </c:ser>
        <c:ser>
          <c:idx val="2"/>
          <c:order val="2"/>
          <c:spPr>
            <a:solidFill>
              <a:srgbClr val="3366FF"/>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Sheet1!$E$46:$E$66</c:f>
              <c:numCache>
                <c:formatCode>0%</c:formatCode>
                <c:ptCount val="21"/>
                <c:pt idx="0">
                  <c:v>0.0675</c:v>
                </c:pt>
                <c:pt idx="1">
                  <c:v>0.0675</c:v>
                </c:pt>
                <c:pt idx="2">
                  <c:v>0.0333</c:v>
                </c:pt>
                <c:pt idx="3">
                  <c:v>0.0495</c:v>
                </c:pt>
                <c:pt idx="4">
                  <c:v>0.0446</c:v>
                </c:pt>
                <c:pt idx="5">
                  <c:v>0.0856</c:v>
                </c:pt>
                <c:pt idx="6">
                  <c:v>0.0541</c:v>
                </c:pt>
                <c:pt idx="7">
                  <c:v>0.0114</c:v>
                </c:pt>
                <c:pt idx="8">
                  <c:v>0.0351</c:v>
                </c:pt>
                <c:pt idx="9">
                  <c:v>0.0646</c:v>
                </c:pt>
                <c:pt idx="10">
                  <c:v>0.1056</c:v>
                </c:pt>
                <c:pt idx="11">
                  <c:v>0.1252</c:v>
                </c:pt>
                <c:pt idx="12">
                  <c:v>0.0394</c:v>
                </c:pt>
                <c:pt idx="13">
                  <c:v>0.0384</c:v>
                </c:pt>
                <c:pt idx="14">
                  <c:v>0.0954</c:v>
                </c:pt>
                <c:pt idx="15">
                  <c:v>0.1303</c:v>
                </c:pt>
                <c:pt idx="17">
                  <c:v>0.2663</c:v>
                </c:pt>
                <c:pt idx="18">
                  <c:v>0.2195</c:v>
                </c:pt>
                <c:pt idx="19">
                  <c:v>0.3252</c:v>
                </c:pt>
                <c:pt idx="20">
                  <c:v>0.3911</c:v>
                </c:pt>
              </c:numCache>
            </c:numRef>
          </c:val>
          <c:extLst xmlns:c16r2="http://schemas.microsoft.com/office/drawing/2015/06/chart">
            <c:ext xmlns:c16="http://schemas.microsoft.com/office/drawing/2014/chart" uri="{C3380CC4-5D6E-409C-BE32-E72D297353CC}">
              <c16:uniqueId val="{00000002-9B78-4132-B910-4712E0294D0A}"/>
            </c:ext>
          </c:extLst>
        </c:ser>
        <c:ser>
          <c:idx val="3"/>
          <c:order val="3"/>
          <c:spPr>
            <a:solidFill>
              <a:srgbClr val="000090"/>
            </a:solidFill>
          </c:spPr>
          <c:invertIfNegative val="0"/>
          <c:dLbls>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Sheet1!$B$46:$B$66</c:f>
              <c:strCach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7">
                  <c:v>17</c:v>
                </c:pt>
                <c:pt idx="18">
                  <c:v>18</c:v>
                </c:pt>
                <c:pt idx="19">
                  <c:v>2nd-wealthiest 5% schools</c:v>
                </c:pt>
                <c:pt idx="20">
                  <c:v>Wealthiest 5% schools</c:v>
                </c:pt>
              </c:strCache>
            </c:strRef>
          </c:cat>
          <c:val>
            <c:numRef>
              <c:f>Sheet1!$F$46:$F$66</c:f>
              <c:numCache>
                <c:formatCode>0%</c:formatCode>
                <c:ptCount val="21"/>
                <c:pt idx="0">
                  <c:v>0.0176</c:v>
                </c:pt>
                <c:pt idx="1">
                  <c:v>0.005</c:v>
                </c:pt>
                <c:pt idx="2">
                  <c:v>0.0</c:v>
                </c:pt>
                <c:pt idx="3">
                  <c:v>0.0</c:v>
                </c:pt>
                <c:pt idx="4">
                  <c:v>0.0003</c:v>
                </c:pt>
                <c:pt idx="5">
                  <c:v>0.0102</c:v>
                </c:pt>
                <c:pt idx="6">
                  <c:v>0.0061</c:v>
                </c:pt>
                <c:pt idx="7">
                  <c:v>0.0</c:v>
                </c:pt>
                <c:pt idx="8">
                  <c:v>0.0</c:v>
                </c:pt>
                <c:pt idx="9">
                  <c:v>0.0051</c:v>
                </c:pt>
                <c:pt idx="10">
                  <c:v>0.0094</c:v>
                </c:pt>
                <c:pt idx="11">
                  <c:v>0.0004</c:v>
                </c:pt>
                <c:pt idx="12">
                  <c:v>0.0015</c:v>
                </c:pt>
                <c:pt idx="13">
                  <c:v>0.0127</c:v>
                </c:pt>
                <c:pt idx="14">
                  <c:v>0.0</c:v>
                </c:pt>
                <c:pt idx="15">
                  <c:v>0.0298</c:v>
                </c:pt>
                <c:pt idx="17">
                  <c:v>0.1247</c:v>
                </c:pt>
                <c:pt idx="18">
                  <c:v>0.1044</c:v>
                </c:pt>
                <c:pt idx="19">
                  <c:v>0.1636</c:v>
                </c:pt>
                <c:pt idx="20">
                  <c:v>0.4705</c:v>
                </c:pt>
              </c:numCache>
            </c:numRef>
          </c:val>
          <c:extLst xmlns:c16r2="http://schemas.microsoft.com/office/drawing/2015/06/chart">
            <c:ext xmlns:c16="http://schemas.microsoft.com/office/drawing/2014/chart" uri="{C3380CC4-5D6E-409C-BE32-E72D297353CC}">
              <c16:uniqueId val="{00000003-9B78-4132-B910-4712E0294D0A}"/>
            </c:ext>
          </c:extLst>
        </c:ser>
        <c:dLbls>
          <c:showLegendKey val="0"/>
          <c:showVal val="0"/>
          <c:showCatName val="0"/>
          <c:showSerName val="0"/>
          <c:showPercent val="0"/>
          <c:showBubbleSize val="0"/>
        </c:dLbls>
        <c:gapWidth val="5"/>
        <c:overlap val="100"/>
        <c:axId val="1678544368"/>
        <c:axId val="1678546000"/>
      </c:barChart>
      <c:catAx>
        <c:axId val="1678544368"/>
        <c:scaling>
          <c:orientation val="minMax"/>
        </c:scaling>
        <c:delete val="0"/>
        <c:axPos val="b"/>
        <c:numFmt formatCode="General" sourceLinked="0"/>
        <c:majorTickMark val="out"/>
        <c:minorTickMark val="none"/>
        <c:tickLblPos val="nextTo"/>
        <c:txPr>
          <a:bodyPr/>
          <a:lstStyle/>
          <a:p>
            <a:pPr>
              <a:defRPr sz="700"/>
            </a:pPr>
            <a:endParaRPr lang="en-US"/>
          </a:p>
        </c:txPr>
        <c:crossAx val="1678546000"/>
        <c:crosses val="autoZero"/>
        <c:auto val="1"/>
        <c:lblAlgn val="ctr"/>
        <c:lblOffset val="100"/>
        <c:noMultiLvlLbl val="0"/>
      </c:catAx>
      <c:valAx>
        <c:axId val="1678546000"/>
        <c:scaling>
          <c:orientation val="minMax"/>
          <c:max val="1.0"/>
        </c:scaling>
        <c:delete val="0"/>
        <c:axPos val="l"/>
        <c:majorGridlines/>
        <c:numFmt formatCode="0%" sourceLinked="1"/>
        <c:majorTickMark val="out"/>
        <c:minorTickMark val="none"/>
        <c:tickLblPos val="nextTo"/>
        <c:crossAx val="1678544368"/>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670229962976"/>
          <c:y val="0.0765957446808511"/>
          <c:w val="0.8382372981523"/>
          <c:h val="0.830843524878539"/>
        </c:manualLayout>
      </c:layout>
      <c:scatterChart>
        <c:scatterStyle val="lineMarker"/>
        <c:varyColors val="0"/>
        <c:ser>
          <c:idx val="0"/>
          <c:order val="0"/>
          <c:tx>
            <c:strRef>
              <c:f>sheet1!$P$17</c:f>
              <c:strCache>
                <c:ptCount val="1"/>
                <c:pt idx="0">
                  <c:v>Male</c:v>
                </c:pt>
              </c:strCache>
            </c:strRef>
          </c:tx>
          <c:spPr>
            <a:ln w="31750" cap="rnd">
              <a:noFill/>
              <a:round/>
            </a:ln>
            <a:effectLst/>
          </c:spPr>
          <c:marker>
            <c:symbol val="circle"/>
            <c:size val="16"/>
            <c:spPr>
              <a:solidFill>
                <a:srgbClr val="00B0F0"/>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1"/>
            <c:showSerName val="1"/>
            <c:showPercent val="0"/>
            <c:showBubbleSize val="0"/>
            <c:separator>
</c:separator>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sheet1!$P$18:$P$21</c:f>
              <c:numCache>
                <c:formatCode>0%</c:formatCode>
                <c:ptCount val="4"/>
                <c:pt idx="0">
                  <c:v>0.0348029153091395</c:v>
                </c:pt>
                <c:pt idx="1">
                  <c:v>0.0511101543760379</c:v>
                </c:pt>
                <c:pt idx="2">
                  <c:v>0.158131176999102</c:v>
                </c:pt>
                <c:pt idx="3">
                  <c:v>0.226628763165253</c:v>
                </c:pt>
              </c:numCache>
            </c:numRef>
          </c:yVal>
          <c:smooth val="0"/>
        </c:ser>
        <c:ser>
          <c:idx val="1"/>
          <c:order val="1"/>
          <c:tx>
            <c:strRef>
              <c:f>sheet1!$Q$17</c:f>
              <c:strCache>
                <c:ptCount val="1"/>
                <c:pt idx="0">
                  <c:v>Female</c:v>
                </c:pt>
              </c:strCache>
            </c:strRef>
          </c:tx>
          <c:spPr>
            <a:ln w="31750" cap="rnd">
              <a:noFill/>
              <a:round/>
            </a:ln>
            <a:effectLst/>
          </c:spPr>
          <c:marker>
            <c:symbol val="circle"/>
            <c:size val="16"/>
            <c:spPr>
              <a:solidFill>
                <a:srgbClr val="92D050"/>
              </a:solidFill>
              <a:ln w="9525">
                <a:solidFill>
                  <a:schemeClr val="tx1"/>
                </a:solidFill>
              </a:ln>
              <a:effectLst/>
            </c:spPr>
          </c:marker>
          <c:dLbls>
            <c:dLbl>
              <c:idx val="3"/>
              <c:layout>
                <c:manualLayout>
                  <c:x val="-0.0189955782500043"/>
                  <c:y val="-0.0440456967870457"/>
                </c:manualLayout>
              </c:layout>
              <c:dLblPos val="r"/>
              <c:showLegendKey val="0"/>
              <c:showVal val="1"/>
              <c:showCatName val="1"/>
              <c:showSerName val="1"/>
              <c:showPercent val="0"/>
              <c:showBubbleSize val="0"/>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1"/>
            <c:showSerName val="1"/>
            <c:showPercent val="0"/>
            <c:showBubbleSize val="0"/>
            <c:separator>
</c:separator>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sheet1!$Q$18:$Q$21</c:f>
              <c:numCache>
                <c:formatCode>0%</c:formatCode>
                <c:ptCount val="4"/>
                <c:pt idx="0">
                  <c:v>0.0496196320979367</c:v>
                </c:pt>
                <c:pt idx="1">
                  <c:v>0.0841915085817525</c:v>
                </c:pt>
                <c:pt idx="2">
                  <c:v>0.258526997340733</c:v>
                </c:pt>
                <c:pt idx="3">
                  <c:v>0.329611738971928</c:v>
                </c:pt>
              </c:numCache>
            </c:numRef>
          </c:yVal>
          <c:smooth val="0"/>
        </c:ser>
        <c:dLbls>
          <c:showLegendKey val="0"/>
          <c:showVal val="0"/>
          <c:showCatName val="0"/>
          <c:showSerName val="0"/>
          <c:showPercent val="0"/>
          <c:showBubbleSize val="0"/>
        </c:dLbls>
        <c:axId val="1280294480"/>
        <c:axId val="1279316496"/>
      </c:scatterChart>
      <c:valAx>
        <c:axId val="1280294480"/>
        <c:scaling>
          <c:orientation val="minMax"/>
        </c:scaling>
        <c:delete val="1"/>
        <c:axPos val="b"/>
        <c:majorTickMark val="none"/>
        <c:minorTickMark val="none"/>
        <c:tickLblPos val="nextTo"/>
        <c:crossAx val="1279316496"/>
        <c:crosses val="autoZero"/>
        <c:crossBetween val="midCat"/>
      </c:valAx>
      <c:valAx>
        <c:axId val="1279316496"/>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 of matric cohort attaining undergraduate</a:t>
                </a:r>
                <a:r>
                  <a:rPr lang="en-US" sz="1800" baseline="0"/>
                  <a:t> degrees</a:t>
                </a:r>
                <a:endParaRPr lang="en-US" sz="1800"/>
              </a:p>
            </c:rich>
          </c:tx>
          <c:layout>
            <c:manualLayout>
              <c:xMode val="edge"/>
              <c:yMode val="edge"/>
              <c:x val="0.0139001494358504"/>
              <c:y val="0.17045774961115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8029448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'Turkey v2'!$C$16</c:f>
              <c:strCache>
                <c:ptCount val="1"/>
                <c:pt idx="0">
                  <c:v>Level 2+ (408+)</c:v>
                </c:pt>
              </c:strCache>
            </c:strRef>
          </c:tx>
          <c:spPr>
            <a:solidFill>
              <a:srgbClr val="66C803"/>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v2'!$C$17:$C$25</c:f>
              <c:numCache>
                <c:formatCode>0%</c:formatCode>
                <c:ptCount val="9"/>
                <c:pt idx="0">
                  <c:v>0.22752</c:v>
                </c:pt>
                <c:pt idx="1">
                  <c:v>0.31866</c:v>
                </c:pt>
                <c:pt idx="2">
                  <c:v>0.43035</c:v>
                </c:pt>
                <c:pt idx="3">
                  <c:v>0.53244</c:v>
                </c:pt>
                <c:pt idx="5">
                  <c:v>0.632</c:v>
                </c:pt>
                <c:pt idx="6">
                  <c:v>0.678</c:v>
                </c:pt>
                <c:pt idx="7">
                  <c:v>0.755</c:v>
                </c:pt>
                <c:pt idx="8">
                  <c:v>0.783</c:v>
                </c:pt>
              </c:numCache>
            </c:numRef>
          </c:val>
        </c:ser>
        <c:ser>
          <c:idx val="1"/>
          <c:order val="1"/>
          <c:tx>
            <c:strRef>
              <c:f>'Turkey v2'!$D$16</c:f>
              <c:strCache>
                <c:ptCount val="1"/>
                <c:pt idx="0">
                  <c:v>Level 1 (335-407)</c:v>
                </c:pt>
              </c:strCache>
            </c:strRef>
          </c:tx>
          <c:spPr>
            <a:solidFill>
              <a:schemeClr val="accent3">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v2'!$D$17:$D$25</c:f>
              <c:numCache>
                <c:formatCode>0%</c:formatCode>
                <c:ptCount val="9"/>
                <c:pt idx="0">
                  <c:v>0.08748</c:v>
                </c:pt>
                <c:pt idx="1">
                  <c:v>0.10058</c:v>
                </c:pt>
                <c:pt idx="2">
                  <c:v>0.10317</c:v>
                </c:pt>
                <c:pt idx="3">
                  <c:v>0.11288</c:v>
                </c:pt>
                <c:pt idx="5">
                  <c:v>0.243</c:v>
                </c:pt>
                <c:pt idx="6">
                  <c:v>0.214</c:v>
                </c:pt>
                <c:pt idx="7">
                  <c:v>0.181</c:v>
                </c:pt>
                <c:pt idx="8">
                  <c:v>0.166</c:v>
                </c:pt>
              </c:numCache>
            </c:numRef>
          </c:val>
        </c:ser>
        <c:ser>
          <c:idx val="2"/>
          <c:order val="2"/>
          <c:tx>
            <c:strRef>
              <c:f>'Turkey v2'!$E$16</c:f>
              <c:strCache>
                <c:ptCount val="1"/>
                <c:pt idx="0">
                  <c:v>Below Level 1 (&lt;335)</c:v>
                </c:pt>
              </c:strCache>
            </c:strRef>
          </c:tx>
          <c:spPr>
            <a:solidFill>
              <a:srgbClr val="FF0000"/>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v2'!$E$17:$E$25</c:f>
              <c:numCache>
                <c:formatCode>0%</c:formatCode>
                <c:ptCount val="9"/>
                <c:pt idx="0">
                  <c:v>0.045</c:v>
                </c:pt>
                <c:pt idx="1">
                  <c:v>0.05076</c:v>
                </c:pt>
                <c:pt idx="2">
                  <c:v>0.03648</c:v>
                </c:pt>
                <c:pt idx="3">
                  <c:v>0.03468</c:v>
                </c:pt>
                <c:pt idx="5">
                  <c:v>0.125</c:v>
                </c:pt>
                <c:pt idx="6">
                  <c:v>0.108</c:v>
                </c:pt>
                <c:pt idx="7">
                  <c:v>0.064</c:v>
                </c:pt>
                <c:pt idx="8">
                  <c:v>0.051</c:v>
                </c:pt>
              </c:numCache>
            </c:numRef>
          </c:val>
        </c:ser>
        <c:ser>
          <c:idx val="3"/>
          <c:order val="3"/>
          <c:tx>
            <c:strRef>
              <c:f>'Turkey v2'!$F$16</c:f>
              <c:strCache>
                <c:ptCount val="1"/>
                <c:pt idx="0">
                  <c:v>15yrs but not eligible for PISA</c:v>
                </c:pt>
              </c:strCache>
            </c:strRef>
          </c:tx>
          <c:spPr>
            <a:solidFill>
              <a:srgbClr val="BFBFBF"/>
            </a:solidFill>
          </c:spPr>
          <c:invertIfNegative val="0"/>
          <c:dLbls>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spPr>
              <a:noFill/>
              <a:ln>
                <a:noFill/>
              </a:ln>
              <a:effectLst/>
            </c:spPr>
            <c:txPr>
              <a:bodyPr/>
              <a:lstStyle/>
              <a:p>
                <a:pPr>
                  <a:defRPr b="1">
                    <a:solidFill>
                      <a:srgbClr val="00000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v2'!$F$17:$F$25</c:f>
              <c:numCache>
                <c:formatCode>0%</c:formatCode>
                <c:ptCount val="9"/>
                <c:pt idx="0">
                  <c:v>0.64</c:v>
                </c:pt>
                <c:pt idx="1">
                  <c:v>0.53</c:v>
                </c:pt>
                <c:pt idx="2">
                  <c:v>0.43</c:v>
                </c:pt>
                <c:pt idx="3">
                  <c:v>0.32</c:v>
                </c:pt>
              </c:numCache>
            </c:numRef>
          </c:val>
        </c:ser>
        <c:dLbls>
          <c:showLegendKey val="0"/>
          <c:showVal val="0"/>
          <c:showCatName val="0"/>
          <c:showSerName val="0"/>
          <c:showPercent val="0"/>
          <c:showBubbleSize val="0"/>
        </c:dLbls>
        <c:gapWidth val="150"/>
        <c:overlap val="100"/>
        <c:axId val="1685202736"/>
        <c:axId val="1685204784"/>
      </c:barChart>
      <c:lineChart>
        <c:grouping val="standard"/>
        <c:varyColors val="0"/>
        <c:ser>
          <c:idx val="4"/>
          <c:order val="4"/>
          <c:tx>
            <c:strRef>
              <c:f>'Turkey v2'!$G$16</c:f>
              <c:strCache>
                <c:ptCount val="1"/>
                <c:pt idx="0">
                  <c:v>PISA Reading Score</c:v>
                </c:pt>
              </c:strCache>
            </c:strRef>
          </c:tx>
          <c:spPr>
            <a:ln>
              <a:solidFill>
                <a:sysClr val="windowText" lastClr="000000"/>
              </a:solidFill>
            </a:ln>
          </c:spPr>
          <c:marker>
            <c:symbol val="circle"/>
            <c:size val="10"/>
            <c:spPr>
              <a:solidFill>
                <a:srgbClr val="0080FF"/>
              </a:solidFill>
              <a:ln>
                <a:solidFill>
                  <a:sysClr val="windowText" lastClr="000000"/>
                </a:solidFill>
              </a:ln>
            </c:spPr>
          </c:marker>
          <c:dLbls>
            <c:spPr>
              <a:noFill/>
              <a:ln>
                <a:noFill/>
              </a:ln>
              <a:effectLst/>
            </c:spPr>
            <c:txPr>
              <a:bodyPr/>
              <a:lstStyle/>
              <a:p>
                <a:pPr>
                  <a:defRPr sz="9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v2'!$G$17:$G$25</c:f>
              <c:numCache>
                <c:formatCode>General</c:formatCode>
                <c:ptCount val="9"/>
                <c:pt idx="5" formatCode="0">
                  <c:v>441.0</c:v>
                </c:pt>
                <c:pt idx="6" formatCode="0">
                  <c:v>447.0</c:v>
                </c:pt>
                <c:pt idx="7" formatCode="0">
                  <c:v>464.0</c:v>
                </c:pt>
                <c:pt idx="8" formatCode="0">
                  <c:v>475.0</c:v>
                </c:pt>
              </c:numCache>
            </c:numRef>
          </c:val>
          <c:smooth val="0"/>
        </c:ser>
        <c:dLbls>
          <c:showLegendKey val="0"/>
          <c:showVal val="0"/>
          <c:showCatName val="0"/>
          <c:showSerName val="0"/>
          <c:showPercent val="0"/>
          <c:showBubbleSize val="0"/>
        </c:dLbls>
        <c:marker val="1"/>
        <c:smooth val="0"/>
        <c:axId val="1280187312"/>
        <c:axId val="1685224288"/>
      </c:lineChart>
      <c:catAx>
        <c:axId val="1685202736"/>
        <c:scaling>
          <c:orientation val="minMax"/>
        </c:scaling>
        <c:delete val="0"/>
        <c:axPos val="b"/>
        <c:numFmt formatCode="General" sourceLinked="0"/>
        <c:majorTickMark val="out"/>
        <c:minorTickMark val="none"/>
        <c:tickLblPos val="nextTo"/>
        <c:txPr>
          <a:bodyPr/>
          <a:lstStyle/>
          <a:p>
            <a:pPr>
              <a:defRPr sz="1200"/>
            </a:pPr>
            <a:endParaRPr lang="en-US"/>
          </a:p>
        </c:txPr>
        <c:crossAx val="1685204784"/>
        <c:crosses val="autoZero"/>
        <c:auto val="1"/>
        <c:lblAlgn val="ctr"/>
        <c:lblOffset val="100"/>
        <c:noMultiLvlLbl val="0"/>
      </c:catAx>
      <c:valAx>
        <c:axId val="1685204784"/>
        <c:scaling>
          <c:orientation val="minMax"/>
        </c:scaling>
        <c:delete val="0"/>
        <c:axPos val="l"/>
        <c:majorGridlines/>
        <c:numFmt formatCode="0%" sourceLinked="1"/>
        <c:majorTickMark val="out"/>
        <c:minorTickMark val="none"/>
        <c:tickLblPos val="nextTo"/>
        <c:crossAx val="1685202736"/>
        <c:crosses val="autoZero"/>
        <c:crossBetween val="between"/>
      </c:valAx>
      <c:valAx>
        <c:axId val="1685224288"/>
        <c:scaling>
          <c:orientation val="minMax"/>
          <c:max val="500.0"/>
          <c:min val="0.0"/>
        </c:scaling>
        <c:delete val="0"/>
        <c:axPos val="r"/>
        <c:numFmt formatCode="General" sourceLinked="1"/>
        <c:majorTickMark val="out"/>
        <c:minorTickMark val="none"/>
        <c:tickLblPos val="nextTo"/>
        <c:crossAx val="1280187312"/>
        <c:crosses val="max"/>
        <c:crossBetween val="between"/>
      </c:valAx>
      <c:catAx>
        <c:axId val="1280187312"/>
        <c:scaling>
          <c:orientation val="minMax"/>
        </c:scaling>
        <c:delete val="1"/>
        <c:axPos val="b"/>
        <c:numFmt formatCode="General" sourceLinked="0"/>
        <c:majorTickMark val="out"/>
        <c:minorTickMark val="none"/>
        <c:tickLblPos val="nextTo"/>
        <c:crossAx val="1685224288"/>
        <c:crosses val="autoZero"/>
        <c:auto val="1"/>
        <c:lblAlgn val="ctr"/>
        <c:lblOffset val="100"/>
        <c:noMultiLvlLbl val="0"/>
      </c:catAx>
      <c:spPr>
        <a:solidFill>
          <a:schemeClr val="bg1">
            <a:lumMod val="95000"/>
          </a:schemeClr>
        </a:solidFill>
      </c:spPr>
    </c:plotArea>
    <c:legend>
      <c:legendPos val="r"/>
      <c:overlay val="0"/>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6094423859597"/>
          <c:y val="0.0643013431230278"/>
          <c:w val="0.780356159561468"/>
          <c:h val="0.828204220442608"/>
        </c:manualLayout>
      </c:layout>
      <c:barChart>
        <c:barDir val="col"/>
        <c:grouping val="clustered"/>
        <c:varyColors val="0"/>
        <c:ser>
          <c:idx val="0"/>
          <c:order val="0"/>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Arial" charset="0"/>
                    <a:ea typeface="Arial" charset="0"/>
                    <a:cs typeface="Arial"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Sheet1!$D$4:$D$8</c:f>
              <c:strCache>
                <c:ptCount val="5"/>
                <c:pt idx="0">
                  <c:v>Reaching Matric (2008)</c:v>
                </c:pt>
                <c:pt idx="1">
                  <c:v>Attaining Bachelor Passes</c:v>
                </c:pt>
                <c:pt idx="2">
                  <c:v>Accessing Higher Education</c:v>
                </c:pt>
                <c:pt idx="3">
                  <c:v>Completing any UG Qualification</c:v>
                </c:pt>
                <c:pt idx="4">
                  <c:v>Completing an UG Degree</c:v>
                </c:pt>
              </c:strCache>
            </c:strRef>
          </c:cat>
          <c:val>
            <c:numRef>
              <c:f>Sheet1!$E$4:$E$8</c:f>
              <c:numCache>
                <c:formatCode>0%</c:formatCode>
                <c:ptCount val="5"/>
                <c:pt idx="0">
                  <c:v>0.17</c:v>
                </c:pt>
                <c:pt idx="1">
                  <c:v>0.27</c:v>
                </c:pt>
                <c:pt idx="2">
                  <c:v>0.34</c:v>
                </c:pt>
                <c:pt idx="3">
                  <c:v>0.56</c:v>
                </c:pt>
                <c:pt idx="4">
                  <c:v>0.66</c:v>
                </c:pt>
              </c:numCache>
            </c:numRef>
          </c:val>
        </c:ser>
        <c:dLbls>
          <c:showLegendKey val="0"/>
          <c:showVal val="0"/>
          <c:showCatName val="0"/>
          <c:showSerName val="0"/>
          <c:showPercent val="0"/>
          <c:showBubbleSize val="0"/>
        </c:dLbls>
        <c:gapWidth val="219"/>
        <c:overlap val="-27"/>
        <c:axId val="1280102848"/>
        <c:axId val="1280083216"/>
      </c:barChart>
      <c:catAx>
        <c:axId val="128010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charset="0"/>
                <a:ea typeface="Arial" charset="0"/>
                <a:cs typeface="Arial" charset="0"/>
              </a:defRPr>
            </a:pPr>
            <a:endParaRPr lang="en-US"/>
          </a:p>
        </c:txPr>
        <c:crossAx val="1280083216"/>
        <c:crosses val="autoZero"/>
        <c:auto val="1"/>
        <c:lblAlgn val="ctr"/>
        <c:lblOffset val="100"/>
        <c:noMultiLvlLbl val="0"/>
      </c:catAx>
      <c:valAx>
        <c:axId val="1280083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801028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a:t>% of pages</a:t>
            </a:r>
            <a:r>
              <a:rPr lang="en-US" sz="2400" b="1" baseline="0"/>
              <a:t> in PISA reports</a:t>
            </a:r>
            <a:r>
              <a:rPr lang="en-US" sz="2400" b="1"/>
              <a:t> where the word "coverage" appears at least once</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PISA 2003</c:v>
                </c:pt>
                <c:pt idx="1">
                  <c:v>PISA 2006</c:v>
                </c:pt>
                <c:pt idx="2">
                  <c:v>PISA 2009</c:v>
                </c:pt>
                <c:pt idx="3">
                  <c:v>PISA 2012</c:v>
                </c:pt>
                <c:pt idx="4">
                  <c:v>PISA 2015</c:v>
                </c:pt>
              </c:strCache>
            </c:strRef>
          </c:cat>
          <c:val>
            <c:numRef>
              <c:f>Sheet1!$D$2:$D$6</c:f>
              <c:numCache>
                <c:formatCode>0%</c:formatCode>
                <c:ptCount val="5"/>
                <c:pt idx="0">
                  <c:v>0.0169851380042463</c:v>
                </c:pt>
                <c:pt idx="1">
                  <c:v>0.0205128205128205</c:v>
                </c:pt>
                <c:pt idx="2">
                  <c:v>0.036231884057971</c:v>
                </c:pt>
                <c:pt idx="3">
                  <c:v>0.0195035460992908</c:v>
                </c:pt>
                <c:pt idx="4">
                  <c:v>0.323886639676113</c:v>
                </c:pt>
              </c:numCache>
            </c:numRef>
          </c:val>
        </c:ser>
        <c:dLbls>
          <c:showLegendKey val="0"/>
          <c:showVal val="0"/>
          <c:showCatName val="0"/>
          <c:showSerName val="0"/>
          <c:showPercent val="0"/>
          <c:showBubbleSize val="0"/>
        </c:dLbls>
        <c:gapWidth val="219"/>
        <c:overlap val="-27"/>
        <c:axId val="1633918560"/>
        <c:axId val="1633811648"/>
      </c:barChart>
      <c:catAx>
        <c:axId val="163391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1633811648"/>
        <c:crosses val="autoZero"/>
        <c:auto val="1"/>
        <c:lblAlgn val="ctr"/>
        <c:lblOffset val="100"/>
        <c:noMultiLvlLbl val="0"/>
      </c:catAx>
      <c:valAx>
        <c:axId val="1633811648"/>
        <c:scaling>
          <c:orientation val="minMax"/>
        </c:scaling>
        <c:delete val="1"/>
        <c:axPos val="l"/>
        <c:majorGridlines>
          <c:spPr>
            <a:ln w="9525" cap="flat" cmpd="sng" algn="ctr">
              <a:solidFill>
                <a:schemeClr val="bg1">
                  <a:lumMod val="95000"/>
                </a:schemeClr>
              </a:solidFill>
              <a:round/>
            </a:ln>
            <a:effectLst/>
          </c:spPr>
        </c:majorGridlines>
        <c:majorTickMark val="none"/>
        <c:minorTickMark val="none"/>
        <c:tickLblPos val="nextTo"/>
        <c:crossAx val="1633918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extLst xmlns:c16r2="http://schemas.microsoft.com/office/drawing/2015/06/chart">
            <c:ext xmlns:c16="http://schemas.microsoft.com/office/drawing/2014/chart" uri="{C3380CC4-5D6E-409C-BE32-E72D297353CC}">
              <c16:uniqueId val="{00000000-DFB5-41F0-8DD9-E1E94B37C885}"/>
            </c:ext>
          </c:extLst>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extLst xmlns:c16r2="http://schemas.microsoft.com/office/drawing/2015/06/chart">
            <c:ext xmlns:c16="http://schemas.microsoft.com/office/drawing/2014/chart" uri="{C3380CC4-5D6E-409C-BE32-E72D297353CC}">
              <c16:uniqueId val="{00000001-DFB5-41F0-8DD9-E1E94B37C885}"/>
            </c:ext>
          </c:extLst>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extLst xmlns:c16r2="http://schemas.microsoft.com/office/drawing/2015/06/chart">
            <c:ext xmlns:c16="http://schemas.microsoft.com/office/drawing/2014/chart" uri="{C3380CC4-5D6E-409C-BE32-E72D297353CC}">
              <c16:uniqueId val="{00000002-DFB5-41F0-8DD9-E1E94B37C885}"/>
            </c:ext>
          </c:extLst>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extLst xmlns:c16r2="http://schemas.microsoft.com/office/drawing/2015/06/chart">
            <c:ext xmlns:c16="http://schemas.microsoft.com/office/drawing/2014/chart" uri="{C3380CC4-5D6E-409C-BE32-E72D297353CC}">
              <c16:uniqueId val="{00000003-DFB5-41F0-8DD9-E1E94B37C885}"/>
            </c:ext>
          </c:extLst>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extLst xmlns:c16r2="http://schemas.microsoft.com/office/drawing/2015/06/chart">
            <c:ext xmlns:c16="http://schemas.microsoft.com/office/drawing/2014/chart" uri="{C3380CC4-5D6E-409C-BE32-E72D297353CC}">
              <c16:uniqueId val="{00000004-DFB5-41F0-8DD9-E1E94B37C885}"/>
            </c:ext>
          </c:extLst>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extLst xmlns:c16r2="http://schemas.microsoft.com/office/drawing/2015/06/chart">
            <c:ext xmlns:c16="http://schemas.microsoft.com/office/drawing/2014/chart" uri="{C3380CC4-5D6E-409C-BE32-E72D297353CC}">
              <c16:uniqueId val="{00000005-DFB5-41F0-8DD9-E1E94B37C885}"/>
            </c:ext>
          </c:extLst>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extLst xmlns:c16r2="http://schemas.microsoft.com/office/drawing/2015/06/chart">
            <c:ext xmlns:c16="http://schemas.microsoft.com/office/drawing/2014/chart" uri="{C3380CC4-5D6E-409C-BE32-E72D297353CC}">
              <c16:uniqueId val="{00000006-DFB5-41F0-8DD9-E1E94B37C885}"/>
            </c:ext>
          </c:extLst>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extLst xmlns:c16r2="http://schemas.microsoft.com/office/drawing/2015/06/chart">
            <c:ext xmlns:c16="http://schemas.microsoft.com/office/drawing/2014/chart" uri="{C3380CC4-5D6E-409C-BE32-E72D297353CC}">
              <c16:uniqueId val="{00000007-DFB5-41F0-8DD9-E1E94B37C885}"/>
            </c:ext>
          </c:extLst>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extLst xmlns:c16r2="http://schemas.microsoft.com/office/drawing/2015/06/chart">
            <c:ext xmlns:c16="http://schemas.microsoft.com/office/drawing/2014/chart" uri="{C3380CC4-5D6E-409C-BE32-E72D297353CC}">
              <c16:uniqueId val="{00000008-DFB5-41F0-8DD9-E1E94B37C885}"/>
            </c:ext>
          </c:extLst>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extLst xmlns:c16r2="http://schemas.microsoft.com/office/drawing/2015/06/chart">
            <c:ext xmlns:c16="http://schemas.microsoft.com/office/drawing/2014/chart" uri="{C3380CC4-5D6E-409C-BE32-E72D297353CC}">
              <c16:uniqueId val="{00000009-DFB5-41F0-8DD9-E1E94B37C885}"/>
            </c:ext>
          </c:extLst>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extLst xmlns:c16r2="http://schemas.microsoft.com/office/drawing/2015/06/chart">
            <c:ext xmlns:c16="http://schemas.microsoft.com/office/drawing/2014/chart" uri="{C3380CC4-5D6E-409C-BE32-E72D297353CC}">
              <c16:uniqueId val="{0000000A-DFB5-41F0-8DD9-E1E94B37C885}"/>
            </c:ext>
          </c:extLst>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extLst xmlns:c16r2="http://schemas.microsoft.com/office/drawing/2015/06/chart">
            <c:ext xmlns:c16="http://schemas.microsoft.com/office/drawing/2014/chart" uri="{C3380CC4-5D6E-409C-BE32-E72D297353CC}">
              <c16:uniqueId val="{0000000B-DFB5-41F0-8DD9-E1E94B37C885}"/>
            </c:ext>
          </c:extLst>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extLst xmlns:c16r2="http://schemas.microsoft.com/office/drawing/2015/06/chart">
            <c:ext xmlns:c16="http://schemas.microsoft.com/office/drawing/2014/chart" uri="{C3380CC4-5D6E-409C-BE32-E72D297353CC}">
              <c16:uniqueId val="{0000000C-DFB5-41F0-8DD9-E1E94B37C885}"/>
            </c:ext>
          </c:extLst>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extLst xmlns:c16r2="http://schemas.microsoft.com/office/drawing/2015/06/chart">
            <c:ext xmlns:c16="http://schemas.microsoft.com/office/drawing/2014/chart" uri="{C3380CC4-5D6E-409C-BE32-E72D297353CC}">
              <c16:uniqueId val="{0000000D-DFB5-41F0-8DD9-E1E94B37C885}"/>
            </c:ext>
          </c:extLst>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extLst xmlns:c16r2="http://schemas.microsoft.com/office/drawing/2015/06/chart">
            <c:ext xmlns:c16="http://schemas.microsoft.com/office/drawing/2014/chart" uri="{C3380CC4-5D6E-409C-BE32-E72D297353CC}">
              <c16:uniqueId val="{0000000E-DFB5-41F0-8DD9-E1E94B37C885}"/>
            </c:ext>
          </c:extLst>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extLst xmlns:c16r2="http://schemas.microsoft.com/office/drawing/2015/06/chart">
            <c:ext xmlns:c16="http://schemas.microsoft.com/office/drawing/2014/chart" uri="{C3380CC4-5D6E-409C-BE32-E72D297353CC}">
              <c16:uniqueId val="{0000000F-DFB5-41F0-8DD9-E1E94B37C885}"/>
            </c:ext>
          </c:extLst>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extLst xmlns:c16r2="http://schemas.microsoft.com/office/drawing/2015/06/chart">
            <c:ext xmlns:c16="http://schemas.microsoft.com/office/drawing/2014/chart" uri="{C3380CC4-5D6E-409C-BE32-E72D297353CC}">
              <c16:uniqueId val="{00000010-DFB5-41F0-8DD9-E1E94B37C885}"/>
            </c:ext>
          </c:extLst>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extLst xmlns:c16r2="http://schemas.microsoft.com/office/drawing/2015/06/chart">
            <c:ext xmlns:c16="http://schemas.microsoft.com/office/drawing/2014/chart" uri="{C3380CC4-5D6E-409C-BE32-E72D297353CC}">
              <c16:uniqueId val="{00000011-DFB5-41F0-8DD9-E1E94B37C885}"/>
            </c:ext>
          </c:extLst>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extLst xmlns:c16r2="http://schemas.microsoft.com/office/drawing/2015/06/chart">
            <c:ext xmlns:c16="http://schemas.microsoft.com/office/drawing/2014/chart" uri="{C3380CC4-5D6E-409C-BE32-E72D297353CC}">
              <c16:uniqueId val="{00000012-DFB5-41F0-8DD9-E1E94B37C885}"/>
            </c:ext>
          </c:extLst>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extLst xmlns:c16r2="http://schemas.microsoft.com/office/drawing/2015/06/chart">
            <c:ext xmlns:c16="http://schemas.microsoft.com/office/drawing/2014/chart" uri="{C3380CC4-5D6E-409C-BE32-E72D297353CC}">
              <c16:uniqueId val="{00000013-DFB5-41F0-8DD9-E1E94B37C885}"/>
            </c:ext>
          </c:extLst>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extLst xmlns:c16r2="http://schemas.microsoft.com/office/drawing/2015/06/chart">
            <c:ext xmlns:c16="http://schemas.microsoft.com/office/drawing/2014/chart" uri="{C3380CC4-5D6E-409C-BE32-E72D297353CC}">
              <c16:uniqueId val="{00000014-DFB5-41F0-8DD9-E1E94B37C885}"/>
            </c:ext>
          </c:extLst>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extLst xmlns:c16r2="http://schemas.microsoft.com/office/drawing/2015/06/chart">
            <c:ext xmlns:c16="http://schemas.microsoft.com/office/drawing/2014/chart" uri="{C3380CC4-5D6E-409C-BE32-E72D297353CC}">
              <c16:uniqueId val="{00000015-DFB5-41F0-8DD9-E1E94B37C885}"/>
            </c:ext>
          </c:extLst>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extLst xmlns:c16r2="http://schemas.microsoft.com/office/drawing/2015/06/chart">
            <c:ext xmlns:c16="http://schemas.microsoft.com/office/drawing/2014/chart" uri="{C3380CC4-5D6E-409C-BE32-E72D297353CC}">
              <c16:uniqueId val="{00000016-DFB5-41F0-8DD9-E1E94B37C885}"/>
            </c:ext>
          </c:extLst>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extLst xmlns:c16r2="http://schemas.microsoft.com/office/drawing/2015/06/chart">
            <c:ext xmlns:c16="http://schemas.microsoft.com/office/drawing/2014/chart" uri="{C3380CC4-5D6E-409C-BE32-E72D297353CC}">
              <c16:uniqueId val="{00000017-DFB5-41F0-8DD9-E1E94B37C885}"/>
            </c:ext>
          </c:extLst>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extLst xmlns:c16r2="http://schemas.microsoft.com/office/drawing/2015/06/chart">
            <c:ext xmlns:c16="http://schemas.microsoft.com/office/drawing/2014/chart" uri="{C3380CC4-5D6E-409C-BE32-E72D297353CC}">
              <c16:uniqueId val="{00000018-DFB5-41F0-8DD9-E1E94B37C885}"/>
            </c:ext>
          </c:extLst>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extLst xmlns:c16r2="http://schemas.microsoft.com/office/drawing/2015/06/chart">
            <c:ext xmlns:c16="http://schemas.microsoft.com/office/drawing/2014/chart" uri="{C3380CC4-5D6E-409C-BE32-E72D297353CC}">
              <c16:uniqueId val="{00000019-DFB5-41F0-8DD9-E1E94B37C885}"/>
            </c:ext>
          </c:extLst>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extLst xmlns:c16r2="http://schemas.microsoft.com/office/drawing/2015/06/chart">
            <c:ext xmlns:c16="http://schemas.microsoft.com/office/drawing/2014/chart" uri="{C3380CC4-5D6E-409C-BE32-E72D297353CC}">
              <c16:uniqueId val="{0000001A-DFB5-41F0-8DD9-E1E94B37C885}"/>
            </c:ext>
          </c:extLst>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extLst xmlns:c16r2="http://schemas.microsoft.com/office/drawing/2015/06/chart">
            <c:ext xmlns:c16="http://schemas.microsoft.com/office/drawing/2014/chart" uri="{C3380CC4-5D6E-409C-BE32-E72D297353CC}">
              <c16:uniqueId val="{0000001B-DFB5-41F0-8DD9-E1E94B37C885}"/>
            </c:ext>
          </c:extLst>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extLst xmlns:c16r2="http://schemas.microsoft.com/office/drawing/2015/06/chart">
            <c:ext xmlns:c16="http://schemas.microsoft.com/office/drawing/2014/chart" uri="{C3380CC4-5D6E-409C-BE32-E72D297353CC}">
              <c16:uniqueId val="{0000001C-DFB5-41F0-8DD9-E1E94B37C885}"/>
            </c:ext>
          </c:extLst>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extLst xmlns:c16r2="http://schemas.microsoft.com/office/drawing/2015/06/chart">
            <c:ext xmlns:c16="http://schemas.microsoft.com/office/drawing/2014/chart" uri="{C3380CC4-5D6E-409C-BE32-E72D297353CC}">
              <c16:uniqueId val="{0000001D-DFB5-41F0-8DD9-E1E94B37C885}"/>
            </c:ext>
          </c:extLst>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extLst xmlns:c16r2="http://schemas.microsoft.com/office/drawing/2015/06/chart">
            <c:ext xmlns:c16="http://schemas.microsoft.com/office/drawing/2014/chart" uri="{C3380CC4-5D6E-409C-BE32-E72D297353CC}">
              <c16:uniqueId val="{0000001E-DFB5-41F0-8DD9-E1E94B37C885}"/>
            </c:ext>
          </c:extLst>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extLst xmlns:c16r2="http://schemas.microsoft.com/office/drawing/2015/06/chart">
            <c:ext xmlns:c16="http://schemas.microsoft.com/office/drawing/2014/chart" uri="{C3380CC4-5D6E-409C-BE32-E72D297353CC}">
              <c16:uniqueId val="{0000001F-DFB5-41F0-8DD9-E1E94B37C885}"/>
            </c:ext>
          </c:extLst>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extLst xmlns:c16r2="http://schemas.microsoft.com/office/drawing/2015/06/chart">
            <c:ext xmlns:c16="http://schemas.microsoft.com/office/drawing/2014/chart" uri="{C3380CC4-5D6E-409C-BE32-E72D297353CC}">
              <c16:uniqueId val="{00000020-DFB5-41F0-8DD9-E1E94B37C885}"/>
            </c:ext>
          </c:extLst>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extLst xmlns:c16r2="http://schemas.microsoft.com/office/drawing/2015/06/chart">
            <c:ext xmlns:c16="http://schemas.microsoft.com/office/drawing/2014/chart" uri="{C3380CC4-5D6E-409C-BE32-E72D297353CC}">
              <c16:uniqueId val="{00000021-DFB5-41F0-8DD9-E1E94B37C885}"/>
            </c:ext>
          </c:extLst>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extLst xmlns:c16r2="http://schemas.microsoft.com/office/drawing/2015/06/chart">
            <c:ext xmlns:c16="http://schemas.microsoft.com/office/drawing/2014/chart" uri="{C3380CC4-5D6E-409C-BE32-E72D297353CC}">
              <c16:uniqueId val="{00000022-DFB5-41F0-8DD9-E1E94B37C885}"/>
            </c:ext>
          </c:extLst>
        </c:ser>
        <c:ser>
          <c:idx val="35"/>
          <c:order val="35"/>
          <c:tx>
            <c:strRef>
              <c:f>'Qualification level'!$AK$635</c:f>
              <c:strCache>
                <c:ptCount val="1"/>
                <c:pt idx="0">
                  <c:v>None</c:v>
                </c:pt>
              </c:strCache>
            </c:strRef>
          </c:tx>
          <c:spPr>
            <a:solidFill>
              <a:schemeClr val="tx1"/>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extLst xmlns:c16r2="http://schemas.microsoft.com/office/drawing/2015/06/chart">
            <c:ext xmlns:c16="http://schemas.microsoft.com/office/drawing/2014/chart" uri="{C3380CC4-5D6E-409C-BE32-E72D297353CC}">
              <c16:uniqueId val="{00000023-DFB5-41F0-8DD9-E1E94B37C885}"/>
            </c:ext>
          </c:extLst>
        </c:ser>
        <c:ser>
          <c:idx val="36"/>
          <c:order val="36"/>
          <c:tx>
            <c:strRef>
              <c:f>'Qualification level'!$AL$635</c:f>
              <c:strCache>
                <c:ptCount val="1"/>
                <c:pt idx="0">
                  <c:v>Some primary</c:v>
                </c:pt>
              </c:strCache>
            </c:strRef>
          </c:tx>
          <c:spPr>
            <a:solidFill>
              <a:srgbClr val="00009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extLst xmlns:c16r2="http://schemas.microsoft.com/office/drawing/2015/06/chart">
            <c:ext xmlns:c16="http://schemas.microsoft.com/office/drawing/2014/chart" uri="{C3380CC4-5D6E-409C-BE32-E72D297353CC}">
              <c16:uniqueId val="{00000024-DFB5-41F0-8DD9-E1E94B37C885}"/>
            </c:ext>
          </c:extLst>
        </c:ser>
        <c:ser>
          <c:idx val="37"/>
          <c:order val="37"/>
          <c:tx>
            <c:strRef>
              <c:f>'Qualification level'!$AM$635</c:f>
              <c:strCache>
                <c:ptCount val="1"/>
                <c:pt idx="0">
                  <c:v>Primary complete</c:v>
                </c:pt>
              </c:strCache>
            </c:strRef>
          </c:tx>
          <c:spPr>
            <a:solidFill>
              <a:srgbClr val="118CE7"/>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extLst xmlns:c16r2="http://schemas.microsoft.com/office/drawing/2015/06/chart">
            <c:ext xmlns:c16="http://schemas.microsoft.com/office/drawing/2014/chart" uri="{C3380CC4-5D6E-409C-BE32-E72D297353CC}">
              <c16:uniqueId val="{00000025-DFB5-41F0-8DD9-E1E94B37C885}"/>
            </c:ext>
          </c:extLst>
        </c:ser>
        <c:ser>
          <c:idx val="38"/>
          <c:order val="38"/>
          <c:tx>
            <c:strRef>
              <c:f>'Qualification level'!$AN$635</c:f>
              <c:strCache>
                <c:ptCount val="1"/>
                <c:pt idx="0">
                  <c:v>Some secondary</c:v>
                </c:pt>
              </c:strCache>
            </c:strRef>
          </c:tx>
          <c:spPr>
            <a:solidFill>
              <a:srgbClr val="00800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extLst xmlns:c16r2="http://schemas.microsoft.com/office/drawing/2015/06/chart">
            <c:ext xmlns:c16="http://schemas.microsoft.com/office/drawing/2014/chart" uri="{C3380CC4-5D6E-409C-BE32-E72D297353CC}">
              <c16:uniqueId val="{00000026-DFB5-41F0-8DD9-E1E94B37C885}"/>
            </c:ext>
          </c:extLst>
        </c:ser>
        <c:ser>
          <c:idx val="39"/>
          <c:order val="39"/>
          <c:tx>
            <c:strRef>
              <c:f>'Qualification level'!$AO$635</c:f>
              <c:strCache>
                <c:ptCount val="1"/>
                <c:pt idx="0">
                  <c:v>Matric</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extLst xmlns:c16r2="http://schemas.microsoft.com/office/drawing/2015/06/chart">
            <c:ext xmlns:c16="http://schemas.microsoft.com/office/drawing/2014/chart" uri="{C3380CC4-5D6E-409C-BE32-E72D297353CC}">
              <c16:uniqueId val="{00000027-DFB5-41F0-8DD9-E1E94B37C885}"/>
            </c:ext>
          </c:extLst>
        </c:ser>
        <c:ser>
          <c:idx val="40"/>
          <c:order val="40"/>
          <c:tx>
            <c:strRef>
              <c:f>'Qualification level'!$AP$635</c:f>
              <c:strCache>
                <c:ptCount val="1"/>
                <c:pt idx="0">
                  <c:v>Some teriary</c:v>
                </c:pt>
              </c:strCache>
            </c:strRef>
          </c:tx>
          <c:spPr>
            <a:solidFill>
              <a:srgbClr val="8000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extLst xmlns:c16r2="http://schemas.microsoft.com/office/drawing/2015/06/chart">
            <c:ext xmlns:c16="http://schemas.microsoft.com/office/drawing/2014/chart" uri="{C3380CC4-5D6E-409C-BE32-E72D297353CC}">
              <c16:uniqueId val="{00000028-DFB5-41F0-8DD9-E1E94B37C885}"/>
            </c:ext>
          </c:extLst>
        </c:ser>
        <c:ser>
          <c:idx val="41"/>
          <c:order val="41"/>
          <c:tx>
            <c:strRef>
              <c:f>'Qualification level'!$AQ$635</c:f>
              <c:strCache>
                <c:ptCount val="1"/>
                <c:pt idx="0">
                  <c:v>Degree</c:v>
                </c:pt>
              </c:strCache>
            </c:strRef>
          </c:tx>
          <c:spPr>
            <a:solidFill>
              <a:srgbClr val="FF008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extLst xmlns:c16r2="http://schemas.microsoft.com/office/drawing/2015/06/chart">
            <c:ext xmlns:c16="http://schemas.microsoft.com/office/drawing/2014/chart" uri="{C3380CC4-5D6E-409C-BE32-E72D297353CC}">
              <c16:uniqueId val="{00000029-DFB5-41F0-8DD9-E1E94B37C885}"/>
            </c:ext>
          </c:extLst>
        </c:ser>
        <c:dLbls>
          <c:showLegendKey val="0"/>
          <c:showVal val="0"/>
          <c:showCatName val="0"/>
          <c:showSerName val="0"/>
          <c:showPercent val="0"/>
          <c:showBubbleSize val="0"/>
        </c:dLbls>
        <c:axId val="1680501360"/>
        <c:axId val="1680497984"/>
      </c:areaChart>
      <c:catAx>
        <c:axId val="1680501360"/>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1680497984"/>
        <c:crosses val="autoZero"/>
        <c:auto val="1"/>
        <c:lblAlgn val="ctr"/>
        <c:lblOffset val="100"/>
        <c:tickLblSkip val="5"/>
        <c:tickMarkSkip val="5"/>
        <c:noMultiLvlLbl val="0"/>
      </c:catAx>
      <c:valAx>
        <c:axId val="1680497984"/>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1680501360"/>
        <c:crosses val="max"/>
        <c:crossBetween val="midCat"/>
      </c:valAx>
    </c:plotArea>
    <c:plotVisOnly val="1"/>
    <c:dispBlanksAs val="gap"/>
    <c:showDLblsOverMax val="0"/>
  </c:chart>
  <c:txPr>
    <a:bodyPr/>
    <a:lstStyle/>
    <a:p>
      <a:pPr>
        <a:defRPr sz="2000"/>
      </a:pPr>
      <a:endParaRPr lang="en-US"/>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dPt>
            <c:idx val="0"/>
            <c:invertIfNegative val="0"/>
            <c:bubble3D val="0"/>
            <c:spPr>
              <a:solidFill>
                <a:srgbClr val="FF0000"/>
              </a:solidFill>
            </c:spPr>
            <c:extLst xmlns:c16r2="http://schemas.microsoft.com/office/drawing/2015/06/chart">
              <c:ext xmlns:c16="http://schemas.microsoft.com/office/drawing/2014/chart" uri="{C3380CC4-5D6E-409C-BE32-E72D297353CC}">
                <c16:uniqueId val="{00000001-38A1-49A4-A754-8A1F29476E03}"/>
              </c:ext>
            </c:extLst>
          </c:dPt>
          <c:dPt>
            <c:idx val="1"/>
            <c:invertIfNegative val="0"/>
            <c:bubble3D val="0"/>
            <c:spPr>
              <a:solidFill>
                <a:srgbClr val="FF0000"/>
              </a:solidFill>
            </c:spPr>
            <c:extLst xmlns:c16r2="http://schemas.microsoft.com/office/drawing/2015/06/chart">
              <c:ext xmlns:c16="http://schemas.microsoft.com/office/drawing/2014/chart" uri="{C3380CC4-5D6E-409C-BE32-E72D297353CC}">
                <c16:uniqueId val="{00000003-38A1-49A4-A754-8A1F29476E03}"/>
              </c:ext>
            </c:extLst>
          </c:dPt>
          <c:dPt>
            <c:idx val="2"/>
            <c:invertIfNegative val="0"/>
            <c:bubble3D val="0"/>
            <c:spPr>
              <a:solidFill>
                <a:srgbClr val="FF0000"/>
              </a:solidFill>
            </c:spPr>
            <c:extLst xmlns:c16r2="http://schemas.microsoft.com/office/drawing/2015/06/chart">
              <c:ext xmlns:c16="http://schemas.microsoft.com/office/drawing/2014/chart" uri="{C3380CC4-5D6E-409C-BE32-E72D297353CC}">
                <c16:uniqueId val="{00000005-38A1-49A4-A754-8A1F29476E03}"/>
              </c:ext>
            </c:extLst>
          </c:dPt>
          <c:dPt>
            <c:idx val="3"/>
            <c:invertIfNegative val="0"/>
            <c:bubble3D val="0"/>
            <c:spPr>
              <a:solidFill>
                <a:srgbClr val="FF0000"/>
              </a:solidFill>
            </c:spPr>
            <c:extLst xmlns:c16r2="http://schemas.microsoft.com/office/drawing/2015/06/chart">
              <c:ext xmlns:c16="http://schemas.microsoft.com/office/drawing/2014/chart" uri="{C3380CC4-5D6E-409C-BE32-E72D297353CC}">
                <c16:uniqueId val="{00000007-38A1-49A4-A754-8A1F29476E03}"/>
              </c:ext>
            </c:extLst>
          </c:dPt>
          <c:dPt>
            <c:idx val="4"/>
            <c:invertIfNegative val="0"/>
            <c:bubble3D val="0"/>
            <c:spPr>
              <a:solidFill>
                <a:srgbClr val="FF0000"/>
              </a:solidFill>
            </c:spPr>
            <c:extLst xmlns:c16r2="http://schemas.microsoft.com/office/drawing/2015/06/chart">
              <c:ext xmlns:c16="http://schemas.microsoft.com/office/drawing/2014/chart" uri="{C3380CC4-5D6E-409C-BE32-E72D297353CC}">
                <c16:uniqueId val="{00000009-38A1-49A4-A754-8A1F29476E03}"/>
              </c:ext>
            </c:extLst>
          </c:dPt>
          <c:dPt>
            <c:idx val="5"/>
            <c:invertIfNegative val="0"/>
            <c:bubble3D val="0"/>
            <c:spPr>
              <a:solidFill>
                <a:srgbClr val="FF0000"/>
              </a:solidFill>
            </c:spPr>
            <c:extLst xmlns:c16r2="http://schemas.microsoft.com/office/drawing/2015/06/chart">
              <c:ext xmlns:c16="http://schemas.microsoft.com/office/drawing/2014/chart" uri="{C3380CC4-5D6E-409C-BE32-E72D297353CC}">
                <c16:uniqueId val="{0000000B-38A1-49A4-A754-8A1F29476E03}"/>
              </c:ext>
            </c:extLst>
          </c:dPt>
          <c:dPt>
            <c:idx val="6"/>
            <c:invertIfNegative val="0"/>
            <c:bubble3D val="0"/>
            <c:spPr>
              <a:solidFill>
                <a:schemeClr val="bg1">
                  <a:lumMod val="85000"/>
                </a:schemeClr>
              </a:solidFill>
            </c:spPr>
            <c:extLst xmlns:c16r2="http://schemas.microsoft.com/office/drawing/2015/06/chart">
              <c:ext xmlns:c16="http://schemas.microsoft.com/office/drawing/2014/chart" uri="{C3380CC4-5D6E-409C-BE32-E72D297353CC}">
                <c16:uniqueId val="{0000000D-38A1-49A4-A754-8A1F29476E03}"/>
              </c:ext>
            </c:extLst>
          </c:dPt>
          <c:dPt>
            <c:idx val="7"/>
            <c:invertIfNegative val="0"/>
            <c:bubble3D val="0"/>
            <c:spPr>
              <a:solidFill>
                <a:srgbClr val="6DC71B"/>
              </a:solidFill>
            </c:spPr>
            <c:extLst xmlns:c16r2="http://schemas.microsoft.com/office/drawing/2015/06/chart">
              <c:ext xmlns:c16="http://schemas.microsoft.com/office/drawing/2014/chart" uri="{C3380CC4-5D6E-409C-BE32-E72D297353CC}">
                <c16:uniqueId val="{0000000F-38A1-49A4-A754-8A1F29476E03}"/>
              </c:ext>
            </c:extLst>
          </c:dPt>
          <c:dPt>
            <c:idx val="8"/>
            <c:invertIfNegative val="0"/>
            <c:bubble3D val="0"/>
            <c:spPr>
              <a:solidFill>
                <a:srgbClr val="6DC71B"/>
              </a:solidFill>
            </c:spPr>
            <c:extLst xmlns:c16r2="http://schemas.microsoft.com/office/drawing/2015/06/chart">
              <c:ext xmlns:c16="http://schemas.microsoft.com/office/drawing/2014/chart" uri="{C3380CC4-5D6E-409C-BE32-E72D297353CC}">
                <c16:uniqueId val="{00000011-38A1-49A4-A754-8A1F29476E03}"/>
              </c:ext>
            </c:extLst>
          </c:dPt>
          <c:dPt>
            <c:idx val="9"/>
            <c:invertIfNegative val="0"/>
            <c:bubble3D val="0"/>
            <c:spPr>
              <a:solidFill>
                <a:srgbClr val="6DC71B"/>
              </a:solidFill>
            </c:spPr>
            <c:extLst xmlns:c16r2="http://schemas.microsoft.com/office/drawing/2015/06/chart">
              <c:ext xmlns:c16="http://schemas.microsoft.com/office/drawing/2014/chart" uri="{C3380CC4-5D6E-409C-BE32-E72D297353CC}">
                <c16:uniqueId val="{00000013-38A1-49A4-A754-8A1F29476E03}"/>
              </c:ext>
            </c:extLst>
          </c:dPt>
          <c:dPt>
            <c:idx val="10"/>
            <c:invertIfNegative val="0"/>
            <c:bubble3D val="0"/>
            <c:spPr>
              <a:solidFill>
                <a:srgbClr val="6DC71B"/>
              </a:solidFill>
            </c:spPr>
            <c:extLst xmlns:c16r2="http://schemas.microsoft.com/office/drawing/2015/06/chart">
              <c:ext xmlns:c16="http://schemas.microsoft.com/office/drawing/2014/chart" uri="{C3380CC4-5D6E-409C-BE32-E72D297353CC}">
                <c16:uniqueId val="{00000015-38A1-49A4-A754-8A1F29476E03}"/>
              </c:ext>
            </c:extLst>
          </c:dPt>
          <c:dPt>
            <c:idx val="11"/>
            <c:invertIfNegative val="0"/>
            <c:bubble3D val="0"/>
            <c:spPr>
              <a:solidFill>
                <a:srgbClr val="6DC71B"/>
              </a:solidFill>
            </c:spPr>
            <c:extLst xmlns:c16r2="http://schemas.microsoft.com/office/drawing/2015/06/chart">
              <c:ext xmlns:c16="http://schemas.microsoft.com/office/drawing/2014/chart" uri="{C3380CC4-5D6E-409C-BE32-E72D297353CC}">
                <c16:uniqueId val="{00000017-38A1-49A4-A754-8A1F29476E03}"/>
              </c:ext>
            </c:extLst>
          </c:dPt>
          <c:dPt>
            <c:idx val="12"/>
            <c:invertIfNegative val="0"/>
            <c:bubble3D val="0"/>
            <c:spPr>
              <a:solidFill>
                <a:srgbClr val="6DC71B"/>
              </a:solidFill>
            </c:spPr>
            <c:extLst xmlns:c16r2="http://schemas.microsoft.com/office/drawing/2015/06/chart">
              <c:ext xmlns:c16="http://schemas.microsoft.com/office/drawing/2014/chart" uri="{C3380CC4-5D6E-409C-BE32-E72D297353CC}">
                <c16:uniqueId val="{00000019-38A1-49A4-A754-8A1F29476E03}"/>
              </c:ext>
            </c:extLst>
          </c:dPt>
          <c:dPt>
            <c:idx val="13"/>
            <c:invertIfNegative val="0"/>
            <c:bubble3D val="0"/>
            <c:spPr>
              <a:solidFill>
                <a:srgbClr val="6DC71B"/>
              </a:solidFill>
            </c:spPr>
            <c:extLst xmlns:c16r2="http://schemas.microsoft.com/office/drawing/2015/06/chart">
              <c:ext xmlns:c16="http://schemas.microsoft.com/office/drawing/2014/chart" uri="{C3380CC4-5D6E-409C-BE32-E72D297353CC}">
                <c16:uniqueId val="{0000001B-38A1-49A4-A754-8A1F29476E03}"/>
              </c:ext>
            </c:extLst>
          </c:dPt>
          <c:dPt>
            <c:idx val="14"/>
            <c:invertIfNegative val="0"/>
            <c:bubble3D val="0"/>
            <c:spPr>
              <a:solidFill>
                <a:schemeClr val="bg1">
                  <a:lumMod val="85000"/>
                </a:schemeClr>
              </a:solidFill>
            </c:spPr>
            <c:extLst xmlns:c16r2="http://schemas.microsoft.com/office/drawing/2015/06/chart">
              <c:ext xmlns:c16="http://schemas.microsoft.com/office/drawing/2014/chart" uri="{C3380CC4-5D6E-409C-BE32-E72D297353CC}">
                <c16:uniqueId val="{0000001D-38A1-49A4-A754-8A1F29476E03}"/>
              </c:ext>
            </c:extLst>
          </c:dPt>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errBars>
            <c:errBarType val="both"/>
            <c:errValType val="cust"/>
            <c:noEndCap val="0"/>
            <c:plus>
              <c:numRef>
                <c:f>Sheet1!$F$3:$F$16</c:f>
                <c:numCache>
                  <c:formatCode>General</c:formatCode>
                  <c:ptCount val="14"/>
                  <c:pt idx="0">
                    <c:v>13.4</c:v>
                  </c:pt>
                  <c:pt idx="1">
                    <c:v>13.6</c:v>
                  </c:pt>
                  <c:pt idx="2">
                    <c:v>11.0</c:v>
                  </c:pt>
                  <c:pt idx="3">
                    <c:v>8.4</c:v>
                  </c:pt>
                  <c:pt idx="4">
                    <c:v>5.0</c:v>
                  </c:pt>
                  <c:pt idx="5">
                    <c:v>9.0</c:v>
                  </c:pt>
                  <c:pt idx="8">
                    <c:v>15.8</c:v>
                  </c:pt>
                  <c:pt idx="9">
                    <c:v>15.6</c:v>
                  </c:pt>
                  <c:pt idx="10">
                    <c:v>13.4</c:v>
                  </c:pt>
                  <c:pt idx="11">
                    <c:v>11.0</c:v>
                  </c:pt>
                  <c:pt idx="12">
                    <c:v>7.4</c:v>
                  </c:pt>
                  <c:pt idx="13">
                    <c:v>11.2</c:v>
                  </c:pt>
                </c:numCache>
              </c:numRef>
            </c:plus>
            <c:minus>
              <c:numRef>
                <c:f>Sheet1!$F$3:$F$16</c:f>
                <c:numCache>
                  <c:formatCode>General</c:formatCode>
                  <c:ptCount val="14"/>
                  <c:pt idx="0">
                    <c:v>13.4</c:v>
                  </c:pt>
                  <c:pt idx="1">
                    <c:v>13.6</c:v>
                  </c:pt>
                  <c:pt idx="2">
                    <c:v>11.0</c:v>
                  </c:pt>
                  <c:pt idx="3">
                    <c:v>8.4</c:v>
                  </c:pt>
                  <c:pt idx="4">
                    <c:v>5.0</c:v>
                  </c:pt>
                  <c:pt idx="5">
                    <c:v>9.0</c:v>
                  </c:pt>
                  <c:pt idx="8">
                    <c:v>15.8</c:v>
                  </c:pt>
                  <c:pt idx="9">
                    <c:v>15.6</c:v>
                  </c:pt>
                  <c:pt idx="10">
                    <c:v>13.4</c:v>
                  </c:pt>
                  <c:pt idx="11">
                    <c:v>11.0</c:v>
                  </c:pt>
                  <c:pt idx="12">
                    <c:v>7.4</c:v>
                  </c:pt>
                  <c:pt idx="13">
                    <c:v>11.2</c:v>
                  </c:pt>
                </c:numCache>
              </c:numRef>
            </c:minus>
          </c:errBars>
          <c:cat>
            <c:multiLvlStrRef>
              <c:f>Sheet1!$A$3:$C$17</c:f>
              <c:multiLvlStrCache>
                <c:ptCount val="15"/>
                <c:lvl>
                  <c:pt idx="0">
                    <c:v>1995</c:v>
                  </c:pt>
                  <c:pt idx="1">
                    <c:v>1999</c:v>
                  </c:pt>
                  <c:pt idx="2">
                    <c:v>2002</c:v>
                  </c:pt>
                  <c:pt idx="3">
                    <c:v>2002</c:v>
                  </c:pt>
                  <c:pt idx="4">
                    <c:v>2011</c:v>
                  </c:pt>
                  <c:pt idx="5">
                    <c:v>2015</c:v>
                  </c:pt>
                  <c:pt idx="6">
                    <c:v>2015</c:v>
                  </c:pt>
                  <c:pt idx="8">
                    <c:v>1995</c:v>
                  </c:pt>
                  <c:pt idx="9">
                    <c:v>1999</c:v>
                  </c:pt>
                  <c:pt idx="10">
                    <c:v>2002</c:v>
                  </c:pt>
                  <c:pt idx="11">
                    <c:v>2002</c:v>
                  </c:pt>
                  <c:pt idx="12">
                    <c:v>2011</c:v>
                  </c:pt>
                  <c:pt idx="13">
                    <c:v>2015</c:v>
                  </c:pt>
                  <c:pt idx="14">
                    <c:v>2015</c:v>
                  </c:pt>
                </c:lvl>
                <c:lvl>
                  <c:pt idx="0">
                    <c:v>Grade 8</c:v>
                  </c:pt>
                  <c:pt idx="3">
                    <c:v>Grade 9</c:v>
                  </c:pt>
                  <c:pt idx="6">
                    <c:v>TIMSS middle-income country Gr8 mean</c:v>
                  </c:pt>
                  <c:pt idx="8">
                    <c:v>Grade 8</c:v>
                  </c:pt>
                  <c:pt idx="11">
                    <c:v>Grade 9</c:v>
                  </c:pt>
                  <c:pt idx="14">
                    <c:v>TIMSS middle-income country Gr8 mean</c:v>
                  </c:pt>
                </c:lvl>
                <c:lvl>
                  <c:pt idx="0">
                    <c:v>TIMSS Mathematics</c:v>
                  </c:pt>
                  <c:pt idx="8">
                    <c:v>TIMSS Science</c:v>
                  </c:pt>
                </c:lvl>
              </c:multiLvlStrCache>
            </c:multiLvlStrRef>
          </c:cat>
          <c:val>
            <c:numRef>
              <c:f>Sheet1!$D$3:$D$17</c:f>
              <c:numCache>
                <c:formatCode>General</c:formatCode>
                <c:ptCount val="15"/>
                <c:pt idx="0">
                  <c:v>276.0</c:v>
                </c:pt>
                <c:pt idx="1">
                  <c:v>275.0</c:v>
                </c:pt>
                <c:pt idx="2">
                  <c:v>264.0</c:v>
                </c:pt>
                <c:pt idx="3">
                  <c:v>285.0</c:v>
                </c:pt>
                <c:pt idx="4">
                  <c:v>352.0</c:v>
                </c:pt>
                <c:pt idx="5">
                  <c:v>372.0</c:v>
                </c:pt>
                <c:pt idx="6">
                  <c:v>441.0</c:v>
                </c:pt>
                <c:pt idx="8">
                  <c:v>260.0</c:v>
                </c:pt>
                <c:pt idx="9">
                  <c:v>243.0</c:v>
                </c:pt>
                <c:pt idx="10">
                  <c:v>244.0</c:v>
                </c:pt>
                <c:pt idx="11">
                  <c:v>268.0</c:v>
                </c:pt>
                <c:pt idx="12">
                  <c:v>332.0</c:v>
                </c:pt>
                <c:pt idx="13">
                  <c:v>358.0</c:v>
                </c:pt>
                <c:pt idx="14">
                  <c:v>450.0</c:v>
                </c:pt>
              </c:numCache>
            </c:numRef>
          </c:val>
          <c:extLst xmlns:c16r2="http://schemas.microsoft.com/office/drawing/2015/06/chart">
            <c:ext xmlns:c16="http://schemas.microsoft.com/office/drawing/2014/chart" uri="{C3380CC4-5D6E-409C-BE32-E72D297353CC}">
              <c16:uniqueId val="{0000001E-38A1-49A4-A754-8A1F29476E03}"/>
            </c:ext>
          </c:extLst>
        </c:ser>
        <c:dLbls>
          <c:showLegendKey val="0"/>
          <c:showVal val="0"/>
          <c:showCatName val="0"/>
          <c:showSerName val="0"/>
          <c:showPercent val="0"/>
          <c:showBubbleSize val="0"/>
        </c:dLbls>
        <c:gapWidth val="150"/>
        <c:axId val="1680458848"/>
        <c:axId val="1680460624"/>
      </c:barChart>
      <c:catAx>
        <c:axId val="1680458848"/>
        <c:scaling>
          <c:orientation val="minMax"/>
        </c:scaling>
        <c:delete val="0"/>
        <c:axPos val="b"/>
        <c:numFmt formatCode="General" sourceLinked="0"/>
        <c:majorTickMark val="out"/>
        <c:minorTickMark val="none"/>
        <c:tickLblPos val="nextTo"/>
        <c:txPr>
          <a:bodyPr/>
          <a:lstStyle/>
          <a:p>
            <a:pPr>
              <a:defRPr sz="800" b="0"/>
            </a:pPr>
            <a:endParaRPr lang="en-US"/>
          </a:p>
        </c:txPr>
        <c:crossAx val="1680460624"/>
        <c:crosses val="autoZero"/>
        <c:auto val="1"/>
        <c:lblAlgn val="ctr"/>
        <c:lblOffset val="100"/>
        <c:noMultiLvlLbl val="0"/>
      </c:catAx>
      <c:valAx>
        <c:axId val="1680460624"/>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overlay val="0"/>
        </c:title>
        <c:numFmt formatCode="General" sourceLinked="1"/>
        <c:majorTickMark val="out"/>
        <c:minorTickMark val="none"/>
        <c:tickLblPos val="nextTo"/>
        <c:crossAx val="1680458848"/>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extLst xmlns:c16r2="http://schemas.microsoft.com/office/drawing/2015/06/chart">
              <c:ext xmlns:c16="http://schemas.microsoft.com/office/drawing/2014/chart" uri="{C3380CC4-5D6E-409C-BE32-E72D297353CC}">
                <c16:uniqueId val="{00000001-3BC1-4E35-801A-9FFA655E34B2}"/>
              </c:ext>
            </c:extLst>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extLst xmlns:c16r2="http://schemas.microsoft.com/office/drawing/2015/06/chart">
            <c:ext xmlns:c16="http://schemas.microsoft.com/office/drawing/2014/chart" uri="{C3380CC4-5D6E-409C-BE32-E72D297353CC}">
              <c16:uniqueId val="{00000002-3BC1-4E35-801A-9FFA655E34B2}"/>
            </c:ext>
          </c:extLst>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extLst xmlns:c16r2="http://schemas.microsoft.com/office/drawing/2015/06/chart">
            <c:ext xmlns:c16="http://schemas.microsoft.com/office/drawing/2014/chart" uri="{C3380CC4-5D6E-409C-BE32-E72D297353CC}">
              <c16:uniqueId val="{00000003-3BC1-4E35-801A-9FFA655E34B2}"/>
            </c:ext>
          </c:extLst>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extLst xmlns:c16r2="http://schemas.microsoft.com/office/drawing/2015/06/chart">
            <c:ext xmlns:c16="http://schemas.microsoft.com/office/drawing/2014/chart" uri="{C3380CC4-5D6E-409C-BE32-E72D297353CC}">
              <c16:uniqueId val="{00000004-3BC1-4E35-801A-9FFA655E34B2}"/>
            </c:ext>
          </c:extLst>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extLst xmlns:c16r2="http://schemas.microsoft.com/office/drawing/2015/06/chart">
            <c:ext xmlns:c16="http://schemas.microsoft.com/office/drawing/2014/chart" uri="{C3380CC4-5D6E-409C-BE32-E72D297353CC}">
              <c16:uniqueId val="{00000005-3BC1-4E35-801A-9FFA655E34B2}"/>
            </c:ext>
          </c:extLst>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extLst xmlns:c16r2="http://schemas.microsoft.com/office/drawing/2015/06/chart">
              <c:ext xmlns:c16="http://schemas.microsoft.com/office/drawing/2014/chart" uri="{C3380CC4-5D6E-409C-BE32-E72D297353CC}">
                <c16:uniqueId val="{00000007-3BC1-4E35-801A-9FFA655E34B2}"/>
              </c:ext>
            </c:extLst>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extLst xmlns:c16r2="http://schemas.microsoft.com/office/drawing/2015/06/chart">
            <c:ext xmlns:c16="http://schemas.microsoft.com/office/drawing/2014/chart" uri="{C3380CC4-5D6E-409C-BE32-E72D297353CC}">
              <c16:uniqueId val="{00000008-3BC1-4E35-801A-9FFA655E34B2}"/>
            </c:ext>
          </c:extLst>
        </c:ser>
        <c:dLbls>
          <c:showLegendKey val="0"/>
          <c:showVal val="0"/>
          <c:showCatName val="0"/>
          <c:showSerName val="0"/>
          <c:showPercent val="0"/>
          <c:showBubbleSize val="0"/>
        </c:dLbls>
        <c:gapWidth val="150"/>
        <c:axId val="1680425200"/>
        <c:axId val="1680427744"/>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extLst xmlns:c16r2="http://schemas.microsoft.com/office/drawing/2015/06/chart">
            <c:ext xmlns:c16="http://schemas.microsoft.com/office/drawing/2014/chart" uri="{C3380CC4-5D6E-409C-BE32-E72D297353CC}">
              <c16:uniqueId val="{00000009-3BC1-4E35-801A-9FFA655E34B2}"/>
            </c:ext>
          </c:extLst>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extLst xmlns:c16r2="http://schemas.microsoft.com/office/drawing/2015/06/chart">
            <c:ext xmlns:c16="http://schemas.microsoft.com/office/drawing/2014/chart" uri="{C3380CC4-5D6E-409C-BE32-E72D297353CC}">
              <c16:uniqueId val="{0000000A-3BC1-4E35-801A-9FFA655E34B2}"/>
            </c:ext>
          </c:extLst>
        </c:ser>
        <c:dLbls>
          <c:showLegendKey val="0"/>
          <c:showVal val="0"/>
          <c:showCatName val="0"/>
          <c:showSerName val="0"/>
          <c:showPercent val="0"/>
          <c:showBubbleSize val="0"/>
        </c:dLbls>
        <c:marker val="1"/>
        <c:smooth val="0"/>
        <c:axId val="1680425200"/>
        <c:axId val="1680427744"/>
      </c:lineChart>
      <c:catAx>
        <c:axId val="1680425200"/>
        <c:scaling>
          <c:orientation val="minMax"/>
        </c:scaling>
        <c:delete val="0"/>
        <c:axPos val="b"/>
        <c:title>
          <c:tx>
            <c:rich>
              <a:bodyPr/>
              <a:lstStyle/>
              <a:p>
                <a:pPr>
                  <a:defRPr/>
                </a:pPr>
                <a:r>
                  <a:rPr lang="en-ZA"/>
                  <a:t>Actual grade (and data source)</a:t>
                </a:r>
              </a:p>
            </c:rich>
          </c:tx>
          <c:overlay val="0"/>
        </c:title>
        <c:numFmt formatCode="General" sourceLinked="0"/>
        <c:majorTickMark val="out"/>
        <c:minorTickMark val="none"/>
        <c:tickLblPos val="nextTo"/>
        <c:crossAx val="1680427744"/>
        <c:crosses val="autoZero"/>
        <c:auto val="1"/>
        <c:lblAlgn val="ctr"/>
        <c:lblOffset val="100"/>
        <c:noMultiLvlLbl val="0"/>
      </c:catAx>
      <c:valAx>
        <c:axId val="1680427744"/>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overlay val="0"/>
        </c:title>
        <c:numFmt formatCode="0" sourceLinked="0"/>
        <c:majorTickMark val="out"/>
        <c:minorTickMark val="none"/>
        <c:tickLblPos val="nextTo"/>
        <c:crossAx val="1680425200"/>
        <c:crosses val="autoZero"/>
        <c:crossBetween val="between"/>
        <c:majorUnit val="1.0"/>
      </c:valAx>
    </c:plotArea>
    <c:legend>
      <c:legendPos val="r"/>
      <c:overlay val="0"/>
      <c:spPr>
        <a:ln>
          <a:solidFill>
            <a:schemeClr val="bg1">
              <a:lumMod val="85000"/>
            </a:schemeClr>
          </a:solidFill>
        </a:ln>
      </c:spPr>
    </c:legend>
    <c:plotVisOnly val="1"/>
    <c:dispBlanksAs val="gap"/>
    <c:showDLblsOverMax val="0"/>
  </c:chart>
  <c:spPr>
    <a:solidFill>
      <a:srgbClr val="FFFFFF"/>
    </a:solidFill>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2013 Matric passes by quintile</a:t>
            </a:r>
          </a:p>
        </c:rich>
      </c:tx>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extLst xmlns:c16r2="http://schemas.microsoft.com/office/drawing/2015/06/chart">
            <c:ext xmlns:c16="http://schemas.microsoft.com/office/drawing/2014/chart" uri="{C3380CC4-5D6E-409C-BE32-E72D297353CC}">
              <c16:uniqueId val="{00000000-7EA2-4794-9A29-24AC425ADF61}"/>
            </c:ext>
          </c:extLst>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extLst xmlns:c16r2="http://schemas.microsoft.com/office/drawing/2015/06/chart">
            <c:ext xmlns:c16="http://schemas.microsoft.com/office/drawing/2014/chart" uri="{C3380CC4-5D6E-409C-BE32-E72D297353CC}">
              <c16:uniqueId val="{00000001-7EA2-4794-9A29-24AC425ADF61}"/>
            </c:ext>
          </c:extLst>
        </c:ser>
        <c:ser>
          <c:idx val="3"/>
          <c:order val="2"/>
          <c:tx>
            <c:strRef>
              <c:f>'Table 1'!$C$53:$D$53</c:f>
              <c:strCache>
                <c:ptCount val="1"/>
                <c:pt idx="0">
                  <c:v>Bachelor passes as % of Grade 8 (2009)</c:v>
                </c:pt>
              </c:strCache>
            </c:strRef>
          </c:tx>
          <c:spPr>
            <a:solidFill>
              <a:srgbClr val="FF0000"/>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extLst xmlns:c16r2="http://schemas.microsoft.com/office/drawing/2015/06/chart">
            <c:ext xmlns:c16="http://schemas.microsoft.com/office/drawing/2014/chart" uri="{C3380CC4-5D6E-409C-BE32-E72D297353CC}">
              <c16:uniqueId val="{00000002-7EA2-4794-9A29-24AC425ADF61}"/>
            </c:ext>
          </c:extLst>
        </c:ser>
        <c:dLbls>
          <c:showLegendKey val="0"/>
          <c:showVal val="0"/>
          <c:showCatName val="0"/>
          <c:showSerName val="0"/>
          <c:showPercent val="0"/>
          <c:showBubbleSize val="0"/>
        </c:dLbls>
        <c:gapWidth val="150"/>
        <c:axId val="1680332672"/>
        <c:axId val="1680334720"/>
      </c:barChart>
      <c:catAx>
        <c:axId val="1680332672"/>
        <c:scaling>
          <c:orientation val="minMax"/>
        </c:scaling>
        <c:delete val="0"/>
        <c:axPos val="b"/>
        <c:numFmt formatCode="General" sourceLinked="0"/>
        <c:majorTickMark val="out"/>
        <c:minorTickMark val="none"/>
        <c:tickLblPos val="nextTo"/>
        <c:crossAx val="1680334720"/>
        <c:crosses val="autoZero"/>
        <c:auto val="1"/>
        <c:lblAlgn val="ctr"/>
        <c:lblOffset val="100"/>
        <c:noMultiLvlLbl val="0"/>
      </c:catAx>
      <c:valAx>
        <c:axId val="1680334720"/>
        <c:scaling>
          <c:orientation val="minMax"/>
        </c:scaling>
        <c:delete val="0"/>
        <c:axPos val="l"/>
        <c:majorGridlines/>
        <c:numFmt formatCode="0%" sourceLinked="1"/>
        <c:majorTickMark val="out"/>
        <c:minorTickMark val="none"/>
        <c:tickLblPos val="nextTo"/>
        <c:crossAx val="1680332672"/>
        <c:crosses val="autoZero"/>
        <c:crossBetween val="between"/>
      </c:valAx>
    </c:plotArea>
    <c:legend>
      <c:legendPos val="t"/>
      <c:overlay val="0"/>
      <c:txPr>
        <a:bodyPr/>
        <a:lstStyle/>
        <a:p>
          <a:pPr>
            <a:defRPr sz="1200"/>
          </a:pPr>
          <a:endParaRPr lang="en-US"/>
        </a:p>
      </c:txPr>
    </c:legend>
    <c:plotVisOnly val="1"/>
    <c:dispBlanksAs val="gap"/>
    <c:showDLblsOverMax val="0"/>
  </c:chart>
  <c:spPr>
    <a:solidFill>
      <a:schemeClr val="bg1">
        <a:lumMod val="95000"/>
      </a:schemeClr>
    </a:solidFill>
  </c:sp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explosion val="1"/>
          <c:dPt>
            <c:idx val="0"/>
            <c:bubble3D val="0"/>
            <c:spPr>
              <a:solidFill>
                <a:schemeClr val="tx1"/>
              </a:solidFill>
            </c:spPr>
            <c:extLst xmlns:c16r2="http://schemas.microsoft.com/office/drawing/2015/06/chart">
              <c:ext xmlns:c16="http://schemas.microsoft.com/office/drawing/2014/chart" uri="{C3380CC4-5D6E-409C-BE32-E72D297353CC}">
                <c16:uniqueId val="{00000001-6922-44F1-A9C8-CC930B7339F6}"/>
              </c:ext>
            </c:extLst>
          </c:dPt>
          <c:dPt>
            <c:idx val="1"/>
            <c:bubble3D val="0"/>
            <c:spPr>
              <a:solidFill>
                <a:srgbClr val="FF0000"/>
              </a:solidFill>
            </c:spPr>
            <c:extLst xmlns:c16r2="http://schemas.microsoft.com/office/drawing/2015/06/chart">
              <c:ext xmlns:c16="http://schemas.microsoft.com/office/drawing/2014/chart" uri="{C3380CC4-5D6E-409C-BE32-E72D297353CC}">
                <c16:uniqueId val="{00000003-6922-44F1-A9C8-CC930B7339F6}"/>
              </c:ext>
            </c:extLst>
          </c:dPt>
          <c:dPt>
            <c:idx val="2"/>
            <c:bubble3D val="0"/>
            <c:spPr>
              <a:solidFill>
                <a:srgbClr val="92D050"/>
              </a:solidFill>
            </c:spPr>
            <c:extLst xmlns:c16r2="http://schemas.microsoft.com/office/drawing/2015/06/chart">
              <c:ext xmlns:c16="http://schemas.microsoft.com/office/drawing/2014/chart" uri="{C3380CC4-5D6E-409C-BE32-E72D297353CC}">
                <c16:uniqueId val="{00000005-6922-44F1-A9C8-CC930B7339F6}"/>
              </c:ext>
            </c:extLst>
          </c:dPt>
          <c:dPt>
            <c:idx val="3"/>
            <c:bubble3D val="0"/>
            <c:spPr>
              <a:solidFill>
                <a:srgbClr val="00B050"/>
              </a:solidFill>
            </c:spPr>
            <c:extLst xmlns:c16r2="http://schemas.microsoft.com/office/drawing/2015/06/chart">
              <c:ext xmlns:c16="http://schemas.microsoft.com/office/drawing/2014/chart" uri="{C3380CC4-5D6E-409C-BE32-E72D297353CC}">
                <c16:uniqueId val="{00000007-6922-44F1-A9C8-CC930B7339F6}"/>
              </c:ext>
            </c:extLst>
          </c:dPt>
          <c:dLbls>
            <c:spPr>
              <a:noFill/>
              <a:ln>
                <a:noFill/>
              </a:ln>
              <a:effectLst/>
            </c:spPr>
            <c:txPr>
              <a:bodyPr/>
              <a:lstStyle/>
              <a:p>
                <a:pPr>
                  <a:defRPr sz="2800" b="1">
                    <a:solidFill>
                      <a:schemeClr val="bg1"/>
                    </a:solidFill>
                  </a:defRPr>
                </a:pPr>
                <a:endParaRPr lang="en-US"/>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552710.0</c:v>
                </c:pt>
                <c:pt idx="1">
                  <c:v>128986.0</c:v>
                </c:pt>
                <c:pt idx="2">
                  <c:v>253122.0</c:v>
                </c:pt>
                <c:pt idx="3">
                  <c:v>150752.0</c:v>
                </c:pt>
              </c:numCache>
            </c:numRef>
          </c:val>
          <c:extLst xmlns:c16r2="http://schemas.microsoft.com/office/drawing/2015/06/chart">
            <c:ext xmlns:c16="http://schemas.microsoft.com/office/drawing/2014/chart" uri="{C3380CC4-5D6E-409C-BE32-E72D297353CC}">
              <c16:uniqueId val="{00000008-6922-44F1-A9C8-CC930B7339F6}"/>
            </c:ext>
          </c:extLst>
        </c:ser>
        <c:dLbls>
          <c:showLegendKey val="0"/>
          <c:showVal val="0"/>
          <c:showCatName val="0"/>
          <c:showSerName val="0"/>
          <c:showPercent val="1"/>
          <c:showBubbleSize val="0"/>
          <c:showLeaderLines val="1"/>
        </c:dLbls>
        <c:firstSliceAng val="0"/>
      </c:pieChart>
    </c:plotArea>
    <c:legend>
      <c:legendPos val="r"/>
      <c:overlay val="0"/>
      <c:spPr>
        <a:solidFill>
          <a:schemeClr val="bg1">
            <a:lumMod val="85000"/>
          </a:schemeClr>
        </a:solidFill>
      </c:spPr>
      <c:txPr>
        <a:bodyPr/>
        <a:lstStyle/>
        <a:p>
          <a:pPr>
            <a:defRPr sz="1800"/>
          </a:pPr>
          <a:endParaRPr lang="en-US"/>
        </a:p>
      </c:txPr>
    </c:legend>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1200" b="1" i="0" u="sng" baseline="0" dirty="0" smtClean="0">
                <a:effectLst/>
              </a:rPr>
              <a:t>Maths teacher </a:t>
            </a:r>
            <a:r>
              <a:rPr lang="en-ZA" sz="1200" b="1" i="0" baseline="0" dirty="0" smtClean="0">
                <a:effectLst/>
              </a:rPr>
              <a:t>maths performance </a:t>
            </a:r>
            <a:r>
              <a:rPr lang="en-ZA" sz="1200" b="1" i="0" baseline="0" dirty="0">
                <a:effectLst/>
              </a:rPr>
              <a:t>by </a:t>
            </a:r>
            <a:endParaRPr lang="en-ZA" sz="1200" b="1" i="0" baseline="0"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1400" b="1" i="0" baseline="0" dirty="0" smtClean="0">
                <a:effectLst/>
              </a:rPr>
              <a:t>URBAN/RURAL</a:t>
            </a:r>
            <a:endParaRPr lang="en-ZA" sz="1600" b="1" i="0" baseline="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1050" b="1" i="0" baseline="0" dirty="0">
                <a:effectLst/>
              </a:rPr>
              <a:t>SACMEQ III</a:t>
            </a:r>
            <a:endParaRPr lang="en-ZA" sz="1050" dirty="0">
              <a:effectLst/>
            </a:endParaRPr>
          </a:p>
        </c:rich>
      </c:tx>
      <c:overlay val="0"/>
      <c:spPr>
        <a:solidFill>
          <a:srgbClr val="D9D9D9"/>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quint'!$D$39:$E$39</c:f>
              <c:strCache>
                <c:ptCount val="2"/>
                <c:pt idx="0">
                  <c:v>Rural</c:v>
                </c:pt>
                <c:pt idx="1">
                  <c:v>Urban</c:v>
                </c:pt>
              </c:strCache>
            </c:strRef>
          </c:cat>
          <c:val>
            <c:numRef>
              <c:f>'Performance by SSES quint'!$D$41:$E$41</c:f>
              <c:numCache>
                <c:formatCode>General</c:formatCode>
                <c:ptCount val="2"/>
                <c:pt idx="0">
                  <c:v>775.6926</c:v>
                </c:pt>
                <c:pt idx="1">
                  <c:v>783.9961999999994</c:v>
                </c:pt>
              </c:numCache>
            </c:numRef>
          </c:val>
          <c:smooth val="0"/>
        </c:ser>
        <c:ser>
          <c:idx val="1"/>
          <c:order val="1"/>
          <c:tx>
            <c:strRef>
              <c:f>'Performance by SSES quint'!$A$42</c:f>
              <c:strCache>
                <c:ptCount val="1"/>
                <c:pt idx="0">
                  <c:v>KEN</c:v>
                </c:pt>
              </c:strCache>
            </c:strRef>
          </c:tx>
          <c:marker>
            <c:symbol val="none"/>
          </c:marker>
          <c:cat>
            <c:strRef>
              <c:f>'Performance by SSES quint'!$D$39:$E$39</c:f>
              <c:strCache>
                <c:ptCount val="2"/>
                <c:pt idx="0">
                  <c:v>Rural</c:v>
                </c:pt>
                <c:pt idx="1">
                  <c:v>Urban</c:v>
                </c:pt>
              </c:strCache>
            </c:strRef>
          </c:cat>
          <c:val>
            <c:numRef>
              <c:f>'Performance by SSES quint'!$D$42:$E$42</c:f>
              <c:numCache>
                <c:formatCode>General</c:formatCode>
                <c:ptCount val="2"/>
                <c:pt idx="0">
                  <c:v>900.4528999999981</c:v>
                </c:pt>
                <c:pt idx="1">
                  <c:v>916.5298</c:v>
                </c:pt>
              </c:numCache>
            </c:numRef>
          </c:val>
          <c:smooth val="0"/>
        </c:ser>
        <c:ser>
          <c:idx val="2"/>
          <c:order val="2"/>
          <c:tx>
            <c:strRef>
              <c:f>'Performance by SSES quint'!$A$43</c:f>
              <c:strCache>
                <c:ptCount val="1"/>
                <c:pt idx="0">
                  <c:v>LES</c:v>
                </c:pt>
              </c:strCache>
            </c:strRef>
          </c:tx>
          <c:marker>
            <c:symbol val="none"/>
          </c:marker>
          <c:cat>
            <c:strRef>
              <c:f>'Performance by SSES quint'!$D$39:$E$39</c:f>
              <c:strCache>
                <c:ptCount val="2"/>
                <c:pt idx="0">
                  <c:v>Rural</c:v>
                </c:pt>
                <c:pt idx="1">
                  <c:v>Urban</c:v>
                </c:pt>
              </c:strCache>
            </c:strRef>
          </c:cat>
          <c:val>
            <c:numRef>
              <c:f>'Performance by SSES quint'!$D$43:$E$43</c:f>
              <c:numCache>
                <c:formatCode>General</c:formatCode>
                <c:ptCount val="2"/>
                <c:pt idx="0">
                  <c:v>737.149</c:v>
                </c:pt>
                <c:pt idx="1">
                  <c:v>742.3461999999976</c:v>
                </c:pt>
              </c:numCache>
            </c:numRef>
          </c:val>
          <c:smooth val="0"/>
        </c:ser>
        <c:ser>
          <c:idx val="4"/>
          <c:order val="3"/>
          <c:tx>
            <c:strRef>
              <c:f>'Performance by SSES quint'!$A$45</c:f>
              <c:strCache>
                <c:ptCount val="1"/>
                <c:pt idx="0">
                  <c:v>MOZ</c:v>
                </c:pt>
              </c:strCache>
            </c:strRef>
          </c:tx>
          <c:marker>
            <c:symbol val="none"/>
          </c:marker>
          <c:cat>
            <c:strRef>
              <c:f>'Performance by SSES quint'!$D$39:$E$39</c:f>
              <c:strCache>
                <c:ptCount val="2"/>
                <c:pt idx="0">
                  <c:v>Rural</c:v>
                </c:pt>
                <c:pt idx="1">
                  <c:v>Urban</c:v>
                </c:pt>
              </c:strCache>
            </c:strRef>
          </c:cat>
          <c:val>
            <c:numRef>
              <c:f>'Performance by SSES quint'!$D$45:$E$45</c:f>
              <c:numCache>
                <c:formatCode>General</c:formatCode>
                <c:ptCount val="2"/>
                <c:pt idx="0">
                  <c:v>746.6346</c:v>
                </c:pt>
                <c:pt idx="1">
                  <c:v>744.9272999999973</c:v>
                </c:pt>
              </c:numCache>
            </c:numRef>
          </c:val>
          <c:smooth val="0"/>
        </c:ser>
        <c:ser>
          <c:idx val="5"/>
          <c:order val="4"/>
          <c:tx>
            <c:strRef>
              <c:f>'Performance by SSES quint'!$A$46</c:f>
              <c:strCache>
                <c:ptCount val="1"/>
                <c:pt idx="0">
                  <c:v>NAM</c:v>
                </c:pt>
              </c:strCache>
            </c:strRef>
          </c:tx>
          <c:marker>
            <c:symbol val="none"/>
          </c:marker>
          <c:cat>
            <c:strRef>
              <c:f>'Performance by SSES quint'!$D$39:$E$39</c:f>
              <c:strCache>
                <c:ptCount val="2"/>
                <c:pt idx="0">
                  <c:v>Rural</c:v>
                </c:pt>
                <c:pt idx="1">
                  <c:v>Urban</c:v>
                </c:pt>
              </c:strCache>
            </c:strRef>
          </c:cat>
          <c:val>
            <c:numRef>
              <c:f>'Performance by SSES quint'!$D$46:$E$46</c:f>
              <c:numCache>
                <c:formatCode>General</c:formatCode>
                <c:ptCount val="2"/>
                <c:pt idx="0">
                  <c:v>765.7273</c:v>
                </c:pt>
                <c:pt idx="1">
                  <c:v>779.188</c:v>
                </c:pt>
              </c:numCache>
            </c:numRef>
          </c:val>
          <c:smooth val="0"/>
        </c:ser>
        <c:ser>
          <c:idx val="6"/>
          <c:order val="5"/>
          <c:tx>
            <c:strRef>
              <c:f>'Performance by SSES quint'!$A$47</c:f>
              <c:strCache>
                <c:ptCount val="1"/>
                <c:pt idx="0">
                  <c:v>SEY</c:v>
                </c:pt>
              </c:strCache>
            </c:strRef>
          </c:tx>
          <c:marker>
            <c:symbol val="none"/>
          </c:marker>
          <c:cat>
            <c:strRef>
              <c:f>'Performance by SSES quint'!$D$39:$E$39</c:f>
              <c:strCache>
                <c:ptCount val="2"/>
                <c:pt idx="0">
                  <c:v>Rural</c:v>
                </c:pt>
                <c:pt idx="1">
                  <c:v>Urban</c:v>
                </c:pt>
              </c:strCache>
            </c:strRef>
          </c:cat>
          <c:val>
            <c:numRef>
              <c:f>'Performance by SSES quint'!$D$47:$E$47</c:f>
              <c:numCache>
                <c:formatCode>General</c:formatCode>
                <c:ptCount val="2"/>
                <c:pt idx="0">
                  <c:v>838.1373</c:v>
                </c:pt>
                <c:pt idx="1">
                  <c:v>816.3759</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quint'!$D$39:$E$39</c:f>
              <c:strCache>
                <c:ptCount val="2"/>
                <c:pt idx="0">
                  <c:v>Rural</c:v>
                </c:pt>
                <c:pt idx="1">
                  <c:v>Urban</c:v>
                </c:pt>
              </c:strCache>
            </c:strRef>
          </c:cat>
          <c:val>
            <c:numRef>
              <c:f>'Performance by SSES quint'!$D$48:$E$48</c:f>
              <c:numCache>
                <c:formatCode>General</c:formatCode>
                <c:ptCount val="2"/>
                <c:pt idx="0">
                  <c:v>727.8598999999994</c:v>
                </c:pt>
                <c:pt idx="1">
                  <c:v>801.1199</c:v>
                </c:pt>
              </c:numCache>
            </c:numRef>
          </c:val>
          <c:smooth val="0"/>
        </c:ser>
        <c:ser>
          <c:idx val="8"/>
          <c:order val="7"/>
          <c:tx>
            <c:strRef>
              <c:f>'Performance by SSES quint'!$A$49</c:f>
              <c:strCache>
                <c:ptCount val="1"/>
                <c:pt idx="0">
                  <c:v>SWA</c:v>
                </c:pt>
              </c:strCache>
            </c:strRef>
          </c:tx>
          <c:marker>
            <c:symbol val="none"/>
          </c:marker>
          <c:cat>
            <c:strRef>
              <c:f>'Performance by SSES quint'!$D$39:$E$39</c:f>
              <c:strCache>
                <c:ptCount val="2"/>
                <c:pt idx="0">
                  <c:v>Rural</c:v>
                </c:pt>
                <c:pt idx="1">
                  <c:v>Urban</c:v>
                </c:pt>
              </c:strCache>
            </c:strRef>
          </c:cat>
          <c:val>
            <c:numRef>
              <c:f>'Performance by SSES quint'!$D$49:$E$49</c:f>
              <c:numCache>
                <c:formatCode>General</c:formatCode>
                <c:ptCount val="2"/>
                <c:pt idx="0">
                  <c:v>810.8367999999994</c:v>
                </c:pt>
                <c:pt idx="1">
                  <c:v>811.6959</c:v>
                </c:pt>
              </c:numCache>
            </c:numRef>
          </c:val>
          <c:smooth val="0"/>
        </c:ser>
        <c:ser>
          <c:idx val="9"/>
          <c:order val="8"/>
          <c:tx>
            <c:strRef>
              <c:f>'Performance by SSES quint'!$A$50</c:f>
              <c:strCache>
                <c:ptCount val="1"/>
                <c:pt idx="0">
                  <c:v>TAN</c:v>
                </c:pt>
              </c:strCache>
            </c:strRef>
          </c:tx>
          <c:marker>
            <c:symbol val="none"/>
          </c:marker>
          <c:cat>
            <c:strRef>
              <c:f>'Performance by SSES quint'!$D$39:$E$39</c:f>
              <c:strCache>
                <c:ptCount val="2"/>
                <c:pt idx="0">
                  <c:v>Rural</c:v>
                </c:pt>
                <c:pt idx="1">
                  <c:v>Urban</c:v>
                </c:pt>
              </c:strCache>
            </c:strRef>
          </c:cat>
          <c:val>
            <c:numRef>
              <c:f>'Performance by SSES quint'!$D$50:$E$50</c:f>
              <c:numCache>
                <c:formatCode>General</c:formatCode>
                <c:ptCount val="2"/>
                <c:pt idx="0">
                  <c:v>823.4027</c:v>
                </c:pt>
                <c:pt idx="1">
                  <c:v>831.0003</c:v>
                </c:pt>
              </c:numCache>
            </c:numRef>
          </c:val>
          <c:smooth val="0"/>
        </c:ser>
        <c:ser>
          <c:idx val="10"/>
          <c:order val="9"/>
          <c:tx>
            <c:strRef>
              <c:f>'Performance by SSES quint'!$A$51</c:f>
              <c:strCache>
                <c:ptCount val="1"/>
                <c:pt idx="0">
                  <c:v>UGA</c:v>
                </c:pt>
              </c:strCache>
            </c:strRef>
          </c:tx>
          <c:marker>
            <c:symbol val="none"/>
          </c:marker>
          <c:cat>
            <c:strRef>
              <c:f>'Performance by SSES quint'!$D$39:$E$39</c:f>
              <c:strCache>
                <c:ptCount val="2"/>
                <c:pt idx="0">
                  <c:v>Rural</c:v>
                </c:pt>
                <c:pt idx="1">
                  <c:v>Urban</c:v>
                </c:pt>
              </c:strCache>
            </c:strRef>
          </c:cat>
          <c:val>
            <c:numRef>
              <c:f>'Performance by SSES quint'!$D$51:$E$51</c:f>
              <c:numCache>
                <c:formatCode>General</c:formatCode>
                <c:ptCount val="2"/>
                <c:pt idx="0">
                  <c:v>829.8014999999994</c:v>
                </c:pt>
                <c:pt idx="1">
                  <c:v>842.3184</c:v>
                </c:pt>
              </c:numCache>
            </c:numRef>
          </c:val>
          <c:smooth val="0"/>
        </c:ser>
        <c:ser>
          <c:idx val="13"/>
          <c:order val="10"/>
          <c:tx>
            <c:strRef>
              <c:f>'Performance by SSES quint'!$A$54</c:f>
              <c:strCache>
                <c:ptCount val="1"/>
                <c:pt idx="0">
                  <c:v>ZIM</c:v>
                </c:pt>
              </c:strCache>
            </c:strRef>
          </c:tx>
          <c:marker>
            <c:symbol val="none"/>
          </c:marker>
          <c:cat>
            <c:strRef>
              <c:f>'Performance by SSES quint'!$D$39:$E$39</c:f>
              <c:strCache>
                <c:ptCount val="2"/>
                <c:pt idx="0">
                  <c:v>Rural</c:v>
                </c:pt>
                <c:pt idx="1">
                  <c:v>Urban</c:v>
                </c:pt>
              </c:strCache>
            </c:strRef>
          </c:cat>
          <c:val>
            <c:numRef>
              <c:f>'Performance by SSES quint'!$D$54:$E$54</c:f>
              <c:numCache>
                <c:formatCode>General</c:formatCode>
                <c:ptCount val="2"/>
                <c:pt idx="0">
                  <c:v>860.2782</c:v>
                </c:pt>
                <c:pt idx="1">
                  <c:v>834.4885</c:v>
                </c:pt>
              </c:numCache>
            </c:numRef>
          </c:val>
          <c:smooth val="0"/>
        </c:ser>
        <c:dLbls>
          <c:showLegendKey val="0"/>
          <c:showVal val="0"/>
          <c:showCatName val="0"/>
          <c:showSerName val="0"/>
          <c:showPercent val="0"/>
          <c:showBubbleSize val="0"/>
        </c:dLbls>
        <c:smooth val="0"/>
        <c:axId val="1381088448"/>
        <c:axId val="1381090224"/>
      </c:lineChart>
      <c:catAx>
        <c:axId val="1381088448"/>
        <c:scaling>
          <c:orientation val="minMax"/>
        </c:scaling>
        <c:delete val="0"/>
        <c:axPos val="b"/>
        <c:numFmt formatCode="General" sourceLinked="0"/>
        <c:majorTickMark val="out"/>
        <c:minorTickMark val="none"/>
        <c:tickLblPos val="nextTo"/>
        <c:txPr>
          <a:bodyPr/>
          <a:lstStyle/>
          <a:p>
            <a:pPr>
              <a:defRPr sz="2000"/>
            </a:pPr>
            <a:endParaRPr lang="en-US"/>
          </a:p>
        </c:txPr>
        <c:crossAx val="1381090224"/>
        <c:crosses val="autoZero"/>
        <c:auto val="1"/>
        <c:lblAlgn val="ctr"/>
        <c:lblOffset val="100"/>
        <c:noMultiLvlLbl val="0"/>
      </c:catAx>
      <c:valAx>
        <c:axId val="1381090224"/>
        <c:scaling>
          <c:orientation val="minMax"/>
          <c:max val="950.0"/>
          <c:min val="700.0"/>
        </c:scaling>
        <c:delete val="0"/>
        <c:axPos val="l"/>
        <c:majorGridlines/>
        <c:numFmt formatCode="General" sourceLinked="1"/>
        <c:majorTickMark val="out"/>
        <c:minorTickMark val="none"/>
        <c:tickLblPos val="nextTo"/>
        <c:crossAx val="1381088448"/>
        <c:crosses val="autoZero"/>
        <c:crossBetween val="between"/>
      </c:valAx>
    </c:plotArea>
    <c:legend>
      <c:legendPos val="r"/>
      <c:overlay val="0"/>
      <c:spPr>
        <a:solidFill>
          <a:srgbClr val="D9D9D9"/>
        </a:solidFill>
      </c:spPr>
    </c:legend>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pPr>
            <a:r>
              <a:rPr lang="en-ZA" sz="1400" u="sng" dirty="0"/>
              <a:t>Reading teacher </a:t>
            </a:r>
            <a:r>
              <a:rPr lang="en-ZA" sz="1400" dirty="0"/>
              <a:t>reading score by school SES </a:t>
            </a:r>
            <a:r>
              <a:rPr lang="en-ZA" sz="1400" dirty="0" smtClean="0"/>
              <a:t>QUINTILE</a:t>
            </a:r>
            <a:endParaRPr lang="en-ZA" sz="1400" dirty="0"/>
          </a:p>
          <a:p>
            <a:pPr>
              <a:defRPr sz="1400"/>
            </a:pPr>
            <a:r>
              <a:rPr lang="en-ZA" sz="1400" dirty="0"/>
              <a:t>SACMEQ III</a:t>
            </a:r>
          </a:p>
        </c:rich>
      </c:tx>
      <c:overlay val="0"/>
      <c:spPr>
        <a:solidFill>
          <a:srgbClr val="D9D9D9"/>
        </a:solidFill>
      </c:spPr>
    </c:title>
    <c:autoTitleDeleted val="0"/>
    <c:plotArea>
      <c:layout/>
      <c:lineChart>
        <c:grouping val="standard"/>
        <c:varyColors val="0"/>
        <c:ser>
          <c:idx val="0"/>
          <c:order val="0"/>
          <c:tx>
            <c:strRef>
              <c:f>Sheet4!$B$2</c:f>
              <c:strCache>
                <c:ptCount val="1"/>
                <c:pt idx="0">
                  <c:v>Botswana</c:v>
                </c:pt>
              </c:strCache>
            </c:strRef>
          </c:tx>
          <c:marker>
            <c:symbol val="none"/>
          </c:marker>
          <c:dLbls>
            <c:dLbl>
              <c:idx val="4"/>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Sheet4!$A$3:$A$7</c:f>
              <c:numCache>
                <c:formatCode>General</c:formatCode>
                <c:ptCount val="5"/>
                <c:pt idx="0">
                  <c:v>1.0</c:v>
                </c:pt>
                <c:pt idx="1">
                  <c:v>2.0</c:v>
                </c:pt>
                <c:pt idx="2">
                  <c:v>3.0</c:v>
                </c:pt>
                <c:pt idx="3">
                  <c:v>4.0</c:v>
                </c:pt>
                <c:pt idx="4">
                  <c:v>5.0</c:v>
                </c:pt>
              </c:numCache>
            </c:numRef>
          </c:cat>
          <c:val>
            <c:numRef>
              <c:f>Sheet4!$B$3:$B$7</c:f>
              <c:numCache>
                <c:formatCode>General</c:formatCode>
                <c:ptCount val="5"/>
                <c:pt idx="0">
                  <c:v>767.9583</c:v>
                </c:pt>
                <c:pt idx="1">
                  <c:v>767.9955</c:v>
                </c:pt>
                <c:pt idx="2">
                  <c:v>756.4749</c:v>
                </c:pt>
                <c:pt idx="3">
                  <c:v>763.8423999999981</c:v>
                </c:pt>
                <c:pt idx="4">
                  <c:v>789.6127</c:v>
                </c:pt>
              </c:numCache>
            </c:numRef>
          </c:val>
          <c:smooth val="0"/>
        </c:ser>
        <c:ser>
          <c:idx val="1"/>
          <c:order val="1"/>
          <c:tx>
            <c:strRef>
              <c:f>Sheet4!$C$2</c:f>
              <c:strCache>
                <c:ptCount val="1"/>
                <c:pt idx="0">
                  <c:v>Kenya</c:v>
                </c:pt>
              </c:strCache>
            </c:strRef>
          </c:tx>
          <c:marker>
            <c:symbol val="none"/>
          </c:marker>
          <c:dLbls>
            <c:dLbl>
              <c:idx val="4"/>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Sheet4!$A$3:$A$7</c:f>
              <c:numCache>
                <c:formatCode>General</c:formatCode>
                <c:ptCount val="5"/>
                <c:pt idx="0">
                  <c:v>1.0</c:v>
                </c:pt>
                <c:pt idx="1">
                  <c:v>2.0</c:v>
                </c:pt>
                <c:pt idx="2">
                  <c:v>3.0</c:v>
                </c:pt>
                <c:pt idx="3">
                  <c:v>4.0</c:v>
                </c:pt>
                <c:pt idx="4">
                  <c:v>5.0</c:v>
                </c:pt>
              </c:numCache>
            </c:numRef>
          </c:cat>
          <c:val>
            <c:numRef>
              <c:f>Sheet4!$C$3:$C$7</c:f>
              <c:numCache>
                <c:formatCode>General</c:formatCode>
                <c:ptCount val="5"/>
                <c:pt idx="0">
                  <c:v>793.4323999999984</c:v>
                </c:pt>
                <c:pt idx="1">
                  <c:v>785.3981</c:v>
                </c:pt>
                <c:pt idx="2">
                  <c:v>787.8263999999994</c:v>
                </c:pt>
                <c:pt idx="3">
                  <c:v>796.3639999999994</c:v>
                </c:pt>
                <c:pt idx="4">
                  <c:v>799.8104999999994</c:v>
                </c:pt>
              </c:numCache>
            </c:numRef>
          </c:val>
          <c:smooth val="0"/>
        </c:ser>
        <c:ser>
          <c:idx val="5"/>
          <c:order val="2"/>
          <c:tx>
            <c:strRef>
              <c:f>Sheet4!$G$2</c:f>
              <c:strCache>
                <c:ptCount val="1"/>
                <c:pt idx="0">
                  <c:v>Namibia</c:v>
                </c:pt>
              </c:strCache>
            </c:strRef>
          </c:tx>
          <c:marker>
            <c:symbol val="none"/>
          </c:marker>
          <c:dLbls>
            <c:dLbl>
              <c:idx val="4"/>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Sheet4!$A$3:$A$7</c:f>
              <c:numCache>
                <c:formatCode>General</c:formatCode>
                <c:ptCount val="5"/>
                <c:pt idx="0">
                  <c:v>1.0</c:v>
                </c:pt>
                <c:pt idx="1">
                  <c:v>2.0</c:v>
                </c:pt>
                <c:pt idx="2">
                  <c:v>3.0</c:v>
                </c:pt>
                <c:pt idx="3">
                  <c:v>4.0</c:v>
                </c:pt>
                <c:pt idx="4">
                  <c:v>5.0</c:v>
                </c:pt>
              </c:numCache>
            </c:numRef>
          </c:cat>
          <c:val>
            <c:numRef>
              <c:f>Sheet4!$G$3:$G$7</c:f>
              <c:numCache>
                <c:formatCode>General</c:formatCode>
                <c:ptCount val="5"/>
                <c:pt idx="0">
                  <c:v>730.0358</c:v>
                </c:pt>
                <c:pt idx="1">
                  <c:v>736.7244</c:v>
                </c:pt>
                <c:pt idx="2">
                  <c:v>719.9285</c:v>
                </c:pt>
                <c:pt idx="3">
                  <c:v>732.4199</c:v>
                </c:pt>
                <c:pt idx="4">
                  <c:v>782.9363999999994</c:v>
                </c:pt>
              </c:numCache>
            </c:numRef>
          </c:val>
          <c:smooth val="0"/>
        </c:ser>
        <c:ser>
          <c:idx val="6"/>
          <c:order val="3"/>
          <c:tx>
            <c:strRef>
              <c:f>Sheet4!$H$2</c:f>
              <c:strCache>
                <c:ptCount val="1"/>
                <c:pt idx="0">
                  <c:v>Seychelles</c:v>
                </c:pt>
              </c:strCache>
            </c:strRef>
          </c:tx>
          <c:marker>
            <c:symbol val="none"/>
          </c:marker>
          <c:dLbls>
            <c:dLbl>
              <c:idx val="4"/>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Sheet4!$A$3:$A$7</c:f>
              <c:numCache>
                <c:formatCode>General</c:formatCode>
                <c:ptCount val="5"/>
                <c:pt idx="0">
                  <c:v>1.0</c:v>
                </c:pt>
                <c:pt idx="1">
                  <c:v>2.0</c:v>
                </c:pt>
                <c:pt idx="2">
                  <c:v>3.0</c:v>
                </c:pt>
                <c:pt idx="3">
                  <c:v>4.0</c:v>
                </c:pt>
                <c:pt idx="4">
                  <c:v>5.0</c:v>
                </c:pt>
              </c:numCache>
            </c:numRef>
          </c:cat>
          <c:val>
            <c:numRef>
              <c:f>Sheet4!$H$3:$H$7</c:f>
              <c:numCache>
                <c:formatCode>General</c:formatCode>
                <c:ptCount val="5"/>
                <c:pt idx="0">
                  <c:v>831.2911</c:v>
                </c:pt>
                <c:pt idx="1">
                  <c:v>804.6974</c:v>
                </c:pt>
                <c:pt idx="2">
                  <c:v>847.6665999999983</c:v>
                </c:pt>
                <c:pt idx="3">
                  <c:v>821.4487</c:v>
                </c:pt>
                <c:pt idx="4">
                  <c:v>865.9749</c:v>
                </c:pt>
              </c:numCache>
            </c:numRef>
          </c:val>
          <c:smooth val="0"/>
        </c:ser>
        <c:ser>
          <c:idx val="7"/>
          <c:order val="4"/>
          <c:tx>
            <c:strRef>
              <c:f>Sheet4!$I$2</c:f>
              <c:strCache>
                <c:ptCount val="1"/>
                <c:pt idx="0">
                  <c:v>South Africa</c:v>
                </c:pt>
              </c:strCache>
            </c:strRef>
          </c:tx>
          <c:spPr>
            <a:ln w="76200" cmpd="sng">
              <a:solidFill>
                <a:srgbClr val="000000"/>
              </a:solidFill>
              <a:prstDash val="sysDash"/>
            </a:ln>
          </c:spPr>
          <c:marker>
            <c:symbol val="none"/>
          </c:marker>
          <c:dLbls>
            <c:dLbl>
              <c:idx val="4"/>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Sheet4!$A$3:$A$7</c:f>
              <c:numCache>
                <c:formatCode>General</c:formatCode>
                <c:ptCount val="5"/>
                <c:pt idx="0">
                  <c:v>1.0</c:v>
                </c:pt>
                <c:pt idx="1">
                  <c:v>2.0</c:v>
                </c:pt>
                <c:pt idx="2">
                  <c:v>3.0</c:v>
                </c:pt>
                <c:pt idx="3">
                  <c:v>4.0</c:v>
                </c:pt>
                <c:pt idx="4">
                  <c:v>5.0</c:v>
                </c:pt>
              </c:numCache>
            </c:numRef>
          </c:cat>
          <c:val>
            <c:numRef>
              <c:f>Sheet4!$I$3:$I$7</c:f>
              <c:numCache>
                <c:formatCode>General</c:formatCode>
                <c:ptCount val="5"/>
                <c:pt idx="0">
                  <c:v>726.9186999999994</c:v>
                </c:pt>
                <c:pt idx="1">
                  <c:v>746.6365999999994</c:v>
                </c:pt>
                <c:pt idx="2">
                  <c:v>727.5925999999994</c:v>
                </c:pt>
                <c:pt idx="3">
                  <c:v>760.7175999999994</c:v>
                </c:pt>
                <c:pt idx="4">
                  <c:v>833.1981</c:v>
                </c:pt>
              </c:numCache>
            </c:numRef>
          </c:val>
          <c:smooth val="0"/>
        </c:ser>
        <c:ser>
          <c:idx val="8"/>
          <c:order val="5"/>
          <c:tx>
            <c:strRef>
              <c:f>Sheet4!$J$2</c:f>
              <c:strCache>
                <c:ptCount val="1"/>
                <c:pt idx="0">
                  <c:v>Swaziland</c:v>
                </c:pt>
              </c:strCache>
            </c:strRef>
          </c:tx>
          <c:marker>
            <c:symbol val="none"/>
          </c:marker>
          <c:dLbls>
            <c:dLbl>
              <c:idx val="4"/>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Sheet4!$A$3:$A$7</c:f>
              <c:numCache>
                <c:formatCode>General</c:formatCode>
                <c:ptCount val="5"/>
                <c:pt idx="0">
                  <c:v>1.0</c:v>
                </c:pt>
                <c:pt idx="1">
                  <c:v>2.0</c:v>
                </c:pt>
                <c:pt idx="2">
                  <c:v>3.0</c:v>
                </c:pt>
                <c:pt idx="3">
                  <c:v>4.0</c:v>
                </c:pt>
                <c:pt idx="4">
                  <c:v>5.0</c:v>
                </c:pt>
              </c:numCache>
            </c:numRef>
          </c:cat>
          <c:val>
            <c:numRef>
              <c:f>Sheet4!$J$3:$J$7</c:f>
              <c:numCache>
                <c:formatCode>General</c:formatCode>
                <c:ptCount val="5"/>
                <c:pt idx="0">
                  <c:v>763.3227999999984</c:v>
                </c:pt>
                <c:pt idx="1">
                  <c:v>760.4961999999994</c:v>
                </c:pt>
                <c:pt idx="2">
                  <c:v>770.8634999999994</c:v>
                </c:pt>
                <c:pt idx="3">
                  <c:v>786.6581</c:v>
                </c:pt>
                <c:pt idx="4">
                  <c:v>760.5531</c:v>
                </c:pt>
              </c:numCache>
            </c:numRef>
          </c:val>
          <c:smooth val="0"/>
        </c:ser>
        <c:ser>
          <c:idx val="10"/>
          <c:order val="6"/>
          <c:tx>
            <c:strRef>
              <c:f>Sheet4!$K$2</c:f>
              <c:strCache>
                <c:ptCount val="1"/>
                <c:pt idx="0">
                  <c:v>Tanzania</c:v>
                </c:pt>
              </c:strCache>
            </c:strRef>
          </c:tx>
          <c:marker>
            <c:symbol val="none"/>
          </c:marker>
          <c:dLbls>
            <c:dLbl>
              <c:idx val="4"/>
              <c:showLegendKey val="0"/>
              <c:showVal val="0"/>
              <c:showCatName val="0"/>
              <c:showSerName val="1"/>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Sheet4!$A$3:$A$7</c:f>
              <c:numCache>
                <c:formatCode>General</c:formatCode>
                <c:ptCount val="5"/>
                <c:pt idx="0">
                  <c:v>1.0</c:v>
                </c:pt>
                <c:pt idx="1">
                  <c:v>2.0</c:v>
                </c:pt>
                <c:pt idx="2">
                  <c:v>3.0</c:v>
                </c:pt>
                <c:pt idx="3">
                  <c:v>4.0</c:v>
                </c:pt>
                <c:pt idx="4">
                  <c:v>5.0</c:v>
                </c:pt>
              </c:numCache>
            </c:numRef>
          </c:cat>
          <c:val>
            <c:numRef>
              <c:f>Sheet4!$K$3:$K$7</c:f>
              <c:numCache>
                <c:formatCode>General</c:formatCode>
                <c:ptCount val="5"/>
                <c:pt idx="0">
                  <c:v>722.3113</c:v>
                </c:pt>
                <c:pt idx="1">
                  <c:v>723.3204999999994</c:v>
                </c:pt>
                <c:pt idx="2">
                  <c:v>710.295</c:v>
                </c:pt>
                <c:pt idx="3">
                  <c:v>716.8099</c:v>
                </c:pt>
                <c:pt idx="4">
                  <c:v>736.6481</c:v>
                </c:pt>
              </c:numCache>
            </c:numRef>
          </c:val>
          <c:smooth val="0"/>
        </c:ser>
        <c:ser>
          <c:idx val="2"/>
          <c:order val="7"/>
          <c:tx>
            <c:strRef>
              <c:f>Sheet4!$O$2</c:f>
              <c:strCache>
                <c:ptCount val="1"/>
                <c:pt idx="0">
                  <c:v>Zimbabwe</c:v>
                </c:pt>
              </c:strCache>
            </c:strRef>
          </c:tx>
          <c:marker>
            <c:symbol val="none"/>
          </c:marker>
          <c:cat>
            <c:numRef>
              <c:f>Sheet4!$A$3:$A$7</c:f>
              <c:numCache>
                <c:formatCode>General</c:formatCode>
                <c:ptCount val="5"/>
                <c:pt idx="0">
                  <c:v>1.0</c:v>
                </c:pt>
                <c:pt idx="1">
                  <c:v>2.0</c:v>
                </c:pt>
                <c:pt idx="2">
                  <c:v>3.0</c:v>
                </c:pt>
                <c:pt idx="3">
                  <c:v>4.0</c:v>
                </c:pt>
                <c:pt idx="4">
                  <c:v>5.0</c:v>
                </c:pt>
              </c:numCache>
            </c:numRef>
          </c:cat>
          <c:val>
            <c:numRef>
              <c:f>Sheet4!$O$3:$O$7</c:f>
              <c:numCache>
                <c:formatCode>General</c:formatCode>
                <c:ptCount val="5"/>
                <c:pt idx="0">
                  <c:v>791.5396</c:v>
                </c:pt>
                <c:pt idx="1">
                  <c:v>788.2962</c:v>
                </c:pt>
                <c:pt idx="2">
                  <c:v>803.6915</c:v>
                </c:pt>
                <c:pt idx="3">
                  <c:v>795.4233</c:v>
                </c:pt>
                <c:pt idx="4">
                  <c:v>794.9136999999994</c:v>
                </c:pt>
              </c:numCache>
            </c:numRef>
          </c:val>
          <c:smooth val="0"/>
        </c:ser>
        <c:dLbls>
          <c:showLegendKey val="0"/>
          <c:showVal val="0"/>
          <c:showCatName val="0"/>
          <c:showSerName val="0"/>
          <c:showPercent val="0"/>
          <c:showBubbleSize val="0"/>
        </c:dLbls>
        <c:smooth val="0"/>
        <c:axId val="1381203840"/>
        <c:axId val="1381516432"/>
      </c:lineChart>
      <c:catAx>
        <c:axId val="1381203840"/>
        <c:scaling>
          <c:orientation val="minMax"/>
        </c:scaling>
        <c:delete val="0"/>
        <c:axPos val="b"/>
        <c:title>
          <c:tx>
            <c:rich>
              <a:bodyPr/>
              <a:lstStyle/>
              <a:p>
                <a:pPr>
                  <a:defRPr/>
                </a:pPr>
                <a:r>
                  <a:rPr lang="en-ZA" sz="2400" dirty="0"/>
                  <a:t>Quintiles of school SES</a:t>
                </a:r>
              </a:p>
            </c:rich>
          </c:tx>
          <c:overlay val="0"/>
        </c:title>
        <c:numFmt formatCode="General" sourceLinked="1"/>
        <c:majorTickMark val="out"/>
        <c:minorTickMark val="none"/>
        <c:tickLblPos val="nextTo"/>
        <c:crossAx val="1381516432"/>
        <c:crosses val="autoZero"/>
        <c:auto val="1"/>
        <c:lblAlgn val="ctr"/>
        <c:lblOffset val="100"/>
        <c:noMultiLvlLbl val="0"/>
      </c:catAx>
      <c:valAx>
        <c:axId val="1381516432"/>
        <c:scaling>
          <c:orientation val="minMax"/>
          <c:max val="880.0"/>
          <c:min val="700.0"/>
        </c:scaling>
        <c:delete val="0"/>
        <c:axPos val="l"/>
        <c:majorGridlines/>
        <c:title>
          <c:tx>
            <c:rich>
              <a:bodyPr rot="-5400000" vert="horz"/>
              <a:lstStyle/>
              <a:p>
                <a:pPr>
                  <a:defRPr/>
                </a:pPr>
                <a:r>
                  <a:rPr lang="en-ZA"/>
                  <a:t>Mean Reading teacher reading score</a:t>
                </a:r>
              </a:p>
            </c:rich>
          </c:tx>
          <c:overlay val="0"/>
        </c:title>
        <c:numFmt formatCode="General" sourceLinked="1"/>
        <c:majorTickMark val="out"/>
        <c:minorTickMark val="none"/>
        <c:tickLblPos val="nextTo"/>
        <c:crossAx val="1381203840"/>
        <c:crosses val="autoZero"/>
        <c:crossBetween val="between"/>
      </c:valAx>
    </c:plotArea>
    <c:legend>
      <c:legendPos val="r"/>
      <c:layout>
        <c:manualLayout>
          <c:xMode val="edge"/>
          <c:yMode val="edge"/>
          <c:x val="0.825417916527793"/>
          <c:y val="0.253666561203344"/>
          <c:w val="0.174582083472207"/>
          <c:h val="0.50485936345237"/>
        </c:manualLayout>
      </c:layout>
      <c:overlay val="0"/>
      <c:spPr>
        <a:solidFill>
          <a:srgbClr val="D9D9D9"/>
        </a:solidFill>
      </c:spPr>
      <c:txPr>
        <a:bodyPr/>
        <a:lstStyle/>
        <a:p>
          <a:pPr>
            <a:defRPr sz="700"/>
          </a:pPr>
          <a:endParaRPr lang="en-US"/>
        </a:p>
      </c:txPr>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lumMod val="60000"/>
                <a:lumOff val="40000"/>
              </a:schemeClr>
            </a:solidFill>
          </c:spPr>
          <c:invertIfNegative val="0"/>
          <c:dPt>
            <c:idx val="12"/>
            <c:invertIfNegative val="0"/>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1-1D6E-49A2-946C-DBFFDBD175D0}"/>
              </c:ext>
            </c:extLst>
          </c:dPt>
          <c:dPt>
            <c:idx val="13"/>
            <c:invertIfNegative val="0"/>
            <c:bubble3D val="0"/>
            <c:spPr>
              <a:solidFill>
                <a:srgbClr val="0070C0"/>
              </a:solidFill>
            </c:spPr>
            <c:extLst xmlns:c16r2="http://schemas.microsoft.com/office/drawing/2015/06/chart">
              <c:ext xmlns:c16="http://schemas.microsoft.com/office/drawing/2014/chart" uri="{C3380CC4-5D6E-409C-BE32-E72D297353CC}">
                <c16:uniqueId val="{00000003-1D6E-49A2-946C-DBFFDBD175D0}"/>
              </c:ext>
            </c:extLst>
          </c:dPt>
          <c:dPt>
            <c:idx val="14"/>
            <c:invertIfNegative val="0"/>
            <c:bubble3D val="0"/>
            <c:spPr>
              <a:solidFill>
                <a:srgbClr val="7F9E40"/>
              </a:solidFill>
            </c:spPr>
            <c:extLst xmlns:c16r2="http://schemas.microsoft.com/office/drawing/2015/06/chart">
              <c:ext xmlns:c16="http://schemas.microsoft.com/office/drawing/2014/chart" uri="{C3380CC4-5D6E-409C-BE32-E72D297353CC}">
                <c16:uniqueId val="{00000005-1D6E-49A2-946C-DBFFDBD175D0}"/>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PIRLS!$B$2:$B$16</c:f>
              <c:strCache>
                <c:ptCount val="15"/>
                <c:pt idx="0">
                  <c:v>English</c:v>
                </c:pt>
                <c:pt idx="1">
                  <c:v>Afrikaans</c:v>
                </c:pt>
                <c:pt idx="2">
                  <c:v>siSwati</c:v>
                </c:pt>
                <c:pt idx="3">
                  <c:v>isiZulu</c:v>
                </c:pt>
                <c:pt idx="4">
                  <c:v>isiNdebele</c:v>
                </c:pt>
                <c:pt idx="5">
                  <c:v>isiXhosa</c:v>
                </c:pt>
                <c:pt idx="6">
                  <c:v>setswana</c:v>
                </c:pt>
                <c:pt idx="7">
                  <c:v>Sesotho</c:v>
                </c:pt>
                <c:pt idx="8">
                  <c:v>Xitsonga</c:v>
                </c:pt>
                <c:pt idx="9">
                  <c:v>Tshivenda</c:v>
                </c:pt>
                <c:pt idx="10">
                  <c:v>Sepedi</c:v>
                </c:pt>
                <c:pt idx="12">
                  <c:v>South Africa</c:v>
                </c:pt>
                <c:pt idx="13">
                  <c:v>Botswana</c:v>
                </c:pt>
                <c:pt idx="14">
                  <c:v>Columbia</c:v>
                </c:pt>
              </c:strCache>
            </c:strRef>
          </c:cat>
          <c:val>
            <c:numRef>
              <c:f>PIRLS!$C$2:$C$16</c:f>
              <c:numCache>
                <c:formatCode>General</c:formatCode>
                <c:ptCount val="15"/>
                <c:pt idx="0">
                  <c:v>531.0</c:v>
                </c:pt>
                <c:pt idx="1">
                  <c:v>525.0</c:v>
                </c:pt>
                <c:pt idx="2">
                  <c:v>452.0</c:v>
                </c:pt>
                <c:pt idx="3">
                  <c:v>443.0</c:v>
                </c:pt>
                <c:pt idx="4">
                  <c:v>436.0</c:v>
                </c:pt>
                <c:pt idx="5">
                  <c:v>429.0</c:v>
                </c:pt>
                <c:pt idx="6">
                  <c:v>428.0</c:v>
                </c:pt>
                <c:pt idx="7">
                  <c:v>425.0</c:v>
                </c:pt>
                <c:pt idx="8">
                  <c:v>407.0</c:v>
                </c:pt>
                <c:pt idx="9">
                  <c:v>395.0</c:v>
                </c:pt>
                <c:pt idx="10">
                  <c:v>388.0</c:v>
                </c:pt>
                <c:pt idx="12">
                  <c:v>461.0</c:v>
                </c:pt>
                <c:pt idx="13">
                  <c:v>463.0</c:v>
                </c:pt>
                <c:pt idx="14">
                  <c:v>576.0</c:v>
                </c:pt>
              </c:numCache>
            </c:numRef>
          </c:val>
          <c:extLst xmlns:c16r2="http://schemas.microsoft.com/office/drawing/2015/06/chart">
            <c:ext xmlns:c16="http://schemas.microsoft.com/office/drawing/2014/chart" uri="{C3380CC4-5D6E-409C-BE32-E72D297353CC}">
              <c16:uniqueId val="{00000006-1D6E-49A2-946C-DBFFDBD175D0}"/>
            </c:ext>
          </c:extLst>
        </c:ser>
        <c:dLbls>
          <c:showLegendKey val="0"/>
          <c:showVal val="0"/>
          <c:showCatName val="0"/>
          <c:showSerName val="0"/>
          <c:showPercent val="0"/>
          <c:showBubbleSize val="0"/>
        </c:dLbls>
        <c:gapWidth val="150"/>
        <c:axId val="1279771488"/>
        <c:axId val="1279751664"/>
      </c:barChart>
      <c:catAx>
        <c:axId val="1279771488"/>
        <c:scaling>
          <c:orientation val="minMax"/>
        </c:scaling>
        <c:delete val="0"/>
        <c:axPos val="b"/>
        <c:title>
          <c:tx>
            <c:rich>
              <a:bodyPr/>
              <a:lstStyle/>
              <a:p>
                <a:pPr>
                  <a:defRPr/>
                </a:pPr>
                <a:r>
                  <a:rPr lang="en-ZA"/>
                  <a:t>Test</a:t>
                </a:r>
                <a:r>
                  <a:rPr lang="en-ZA" baseline="0"/>
                  <a:t> language</a:t>
                </a:r>
                <a:endParaRPr lang="en-ZA"/>
              </a:p>
            </c:rich>
          </c:tx>
          <c:overlay val="0"/>
        </c:title>
        <c:numFmt formatCode="General" sourceLinked="0"/>
        <c:majorTickMark val="out"/>
        <c:minorTickMark val="none"/>
        <c:tickLblPos val="nextTo"/>
        <c:crossAx val="1279751664"/>
        <c:crosses val="autoZero"/>
        <c:auto val="1"/>
        <c:lblAlgn val="ctr"/>
        <c:lblOffset val="100"/>
        <c:noMultiLvlLbl val="0"/>
      </c:catAx>
      <c:valAx>
        <c:axId val="1279751664"/>
        <c:scaling>
          <c:orientation val="minMax"/>
          <c:min val="240.0"/>
        </c:scaling>
        <c:delete val="0"/>
        <c:axPos val="l"/>
        <c:majorGridlines/>
        <c:title>
          <c:tx>
            <c:rich>
              <a:bodyPr rot="-5400000" vert="horz"/>
              <a:lstStyle/>
              <a:p>
                <a:pPr>
                  <a:defRPr/>
                </a:pPr>
                <a:r>
                  <a:rPr lang="en-ZA"/>
                  <a:t>prePIRLS reading score 2011</a:t>
                </a:r>
              </a:p>
            </c:rich>
          </c:tx>
          <c:overlay val="0"/>
        </c:title>
        <c:numFmt formatCode="General" sourceLinked="1"/>
        <c:majorTickMark val="out"/>
        <c:minorTickMark val="none"/>
        <c:tickLblPos val="nextTo"/>
        <c:crossAx val="1279771488"/>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3">
                <a:lumMod val="60000"/>
                <a:lumOff val="40000"/>
              </a:schemeClr>
            </a:solidFill>
          </c:spPr>
          <c:invertIfNegative val="0"/>
          <c:dPt>
            <c:idx val="22"/>
            <c:invertIfNegative val="0"/>
            <c:bubble3D val="0"/>
            <c:spPr>
              <a:solidFill>
                <a:srgbClr val="7F9E40"/>
              </a:solidFill>
            </c:spPr>
            <c:extLst xmlns:c16r2="http://schemas.microsoft.com/office/drawing/2015/06/chart">
              <c:ext xmlns:c16="http://schemas.microsoft.com/office/drawing/2014/chart" uri="{C3380CC4-5D6E-409C-BE32-E72D297353CC}">
                <c16:uniqueId val="{00000001-C787-4AB1-A27C-65B06EE0D21A}"/>
              </c:ext>
            </c:extLst>
          </c:dPt>
          <c:dPt>
            <c:idx val="25"/>
            <c:invertIfNegative val="0"/>
            <c:bubble3D val="0"/>
            <c:spPr>
              <a:solidFill>
                <a:srgbClr val="7F9E40"/>
              </a:solidFill>
            </c:spPr>
            <c:extLst xmlns:c16r2="http://schemas.microsoft.com/office/drawing/2015/06/chart">
              <c:ext xmlns:c16="http://schemas.microsoft.com/office/drawing/2014/chart" uri="{C3380CC4-5D6E-409C-BE32-E72D297353CC}">
                <c16:uniqueId val="{00000003-C787-4AB1-A27C-65B06EE0D21A}"/>
              </c:ext>
            </c:extLst>
          </c:dPt>
          <c:dPt>
            <c:idx val="26"/>
            <c:invertIfNegative val="0"/>
            <c:bubble3D val="0"/>
            <c:spPr>
              <a:solidFill>
                <a:srgbClr val="7F9E40"/>
              </a:solidFill>
            </c:spPr>
            <c:extLst xmlns:c16r2="http://schemas.microsoft.com/office/drawing/2015/06/chart">
              <c:ext xmlns:c16="http://schemas.microsoft.com/office/drawing/2014/chart" uri="{C3380CC4-5D6E-409C-BE32-E72D297353CC}">
                <c16:uniqueId val="{00000005-C787-4AB1-A27C-65B06EE0D21A}"/>
              </c:ext>
            </c:extLst>
          </c:dPt>
          <c:dPt>
            <c:idx val="27"/>
            <c:invertIfNegative val="0"/>
            <c:bubble3D val="0"/>
            <c:spPr>
              <a:solidFill>
                <a:srgbClr val="7F9E40"/>
              </a:solidFill>
            </c:spPr>
            <c:extLst xmlns:c16r2="http://schemas.microsoft.com/office/drawing/2015/06/chart">
              <c:ext xmlns:c16="http://schemas.microsoft.com/office/drawing/2014/chart" uri="{C3380CC4-5D6E-409C-BE32-E72D297353CC}">
                <c16:uniqueId val="{00000007-C787-4AB1-A27C-65B06EE0D21A}"/>
              </c:ext>
            </c:extLst>
          </c:dPt>
          <c:dPt>
            <c:idx val="28"/>
            <c:invertIfNegative val="0"/>
            <c:bubble3D val="0"/>
            <c:spPr>
              <a:solidFill>
                <a:srgbClr val="7F9E40"/>
              </a:solidFill>
            </c:spPr>
            <c:extLst xmlns:c16r2="http://schemas.microsoft.com/office/drawing/2015/06/chart">
              <c:ext xmlns:c16="http://schemas.microsoft.com/office/drawing/2014/chart" uri="{C3380CC4-5D6E-409C-BE32-E72D297353CC}">
                <c16:uniqueId val="{00000009-C787-4AB1-A27C-65B06EE0D21A}"/>
              </c:ext>
            </c:extLst>
          </c:dPt>
          <c:dPt>
            <c:idx val="29"/>
            <c:invertIfNegative val="0"/>
            <c:bubble3D val="0"/>
            <c:spPr>
              <a:solidFill>
                <a:srgbClr val="7F9E40"/>
              </a:solidFill>
            </c:spPr>
            <c:extLst xmlns:c16r2="http://schemas.microsoft.com/office/drawing/2015/06/chart">
              <c:ext xmlns:c16="http://schemas.microsoft.com/office/drawing/2014/chart" uri="{C3380CC4-5D6E-409C-BE32-E72D297353CC}">
                <c16:uniqueId val="{0000000B-C787-4AB1-A27C-65B06EE0D21A}"/>
              </c:ext>
            </c:extLst>
          </c:dPt>
          <c:dPt>
            <c:idx val="30"/>
            <c:invertIfNegative val="0"/>
            <c:bubble3D val="0"/>
            <c:spPr>
              <a:solidFill>
                <a:srgbClr val="7F9E40"/>
              </a:solidFill>
            </c:spPr>
            <c:extLst xmlns:c16r2="http://schemas.microsoft.com/office/drawing/2015/06/chart">
              <c:ext xmlns:c16="http://schemas.microsoft.com/office/drawing/2014/chart" uri="{C3380CC4-5D6E-409C-BE32-E72D297353CC}">
                <c16:uniqueId val="{0000000D-C787-4AB1-A27C-65B06EE0D21A}"/>
              </c:ext>
            </c:extLst>
          </c:dPt>
          <c:errBars>
            <c:errBarType val="both"/>
            <c:errValType val="cust"/>
            <c:noEndCap val="0"/>
            <c:plus>
              <c:numRef>
                <c:f>TIMSS!$M$3:$M$33</c:f>
                <c:numCache>
                  <c:formatCode>General</c:formatCode>
                  <c:ptCount val="31"/>
                  <c:pt idx="0">
                    <c:v>6.4</c:v>
                  </c:pt>
                  <c:pt idx="1">
                    <c:v>5.2</c:v>
                  </c:pt>
                  <c:pt idx="2">
                    <c:v>6.8</c:v>
                  </c:pt>
                  <c:pt idx="3">
                    <c:v>8.6</c:v>
                  </c:pt>
                  <c:pt idx="4">
                    <c:v>6.8</c:v>
                  </c:pt>
                  <c:pt idx="5">
                    <c:v>8.0</c:v>
                  </c:pt>
                  <c:pt idx="6">
                    <c:v>7.0</c:v>
                  </c:pt>
                  <c:pt idx="7">
                    <c:v>5.0</c:v>
                  </c:pt>
                  <c:pt idx="8">
                    <c:v>7.8</c:v>
                  </c:pt>
                  <c:pt idx="9">
                    <c:v>8.0</c:v>
                  </c:pt>
                  <c:pt idx="10">
                    <c:v>5.0</c:v>
                  </c:pt>
                  <c:pt idx="11">
                    <c:v>6.2</c:v>
                  </c:pt>
                  <c:pt idx="12">
                    <c:v>12.6</c:v>
                  </c:pt>
                  <c:pt idx="13">
                    <c:v>7.8</c:v>
                  </c:pt>
                  <c:pt idx="14">
                    <c:v>6.0</c:v>
                  </c:pt>
                  <c:pt idx="15">
                    <c:v>6.4</c:v>
                  </c:pt>
                  <c:pt idx="16">
                    <c:v>10.8</c:v>
                  </c:pt>
                  <c:pt idx="17">
                    <c:v>9.0</c:v>
                  </c:pt>
                  <c:pt idx="18">
                    <c:v>9.8</c:v>
                  </c:pt>
                  <c:pt idx="19">
                    <c:v>7.2</c:v>
                  </c:pt>
                  <c:pt idx="20">
                    <c:v>4.4</c:v>
                  </c:pt>
                  <c:pt idx="21">
                    <c:v>8.0</c:v>
                  </c:pt>
                  <c:pt idx="22">
                    <c:v>7.4</c:v>
                  </c:pt>
                  <c:pt idx="23">
                    <c:v>10.4</c:v>
                  </c:pt>
                  <c:pt idx="25">
                    <c:v>15.8</c:v>
                  </c:pt>
                  <c:pt idx="26">
                    <c:v>12.8</c:v>
                  </c:pt>
                  <c:pt idx="27">
                    <c:v>11.8</c:v>
                  </c:pt>
                  <c:pt idx="28">
                    <c:v>15.2</c:v>
                  </c:pt>
                  <c:pt idx="29">
                    <c:v>25.2</c:v>
                  </c:pt>
                  <c:pt idx="30">
                    <c:v>38.0</c:v>
                  </c:pt>
                </c:numCache>
              </c:numRef>
            </c:plus>
            <c:minus>
              <c:numRef>
                <c:f>TIMSS!$M$3:$M$33</c:f>
                <c:numCache>
                  <c:formatCode>General</c:formatCode>
                  <c:ptCount val="31"/>
                  <c:pt idx="0">
                    <c:v>6.4</c:v>
                  </c:pt>
                  <c:pt idx="1">
                    <c:v>5.2</c:v>
                  </c:pt>
                  <c:pt idx="2">
                    <c:v>6.8</c:v>
                  </c:pt>
                  <c:pt idx="3">
                    <c:v>8.6</c:v>
                  </c:pt>
                  <c:pt idx="4">
                    <c:v>6.8</c:v>
                  </c:pt>
                  <c:pt idx="5">
                    <c:v>8.0</c:v>
                  </c:pt>
                  <c:pt idx="6">
                    <c:v>7.0</c:v>
                  </c:pt>
                  <c:pt idx="7">
                    <c:v>5.0</c:v>
                  </c:pt>
                  <c:pt idx="8">
                    <c:v>7.8</c:v>
                  </c:pt>
                  <c:pt idx="9">
                    <c:v>8.0</c:v>
                  </c:pt>
                  <c:pt idx="10">
                    <c:v>5.0</c:v>
                  </c:pt>
                  <c:pt idx="11">
                    <c:v>6.2</c:v>
                  </c:pt>
                  <c:pt idx="12">
                    <c:v>12.6</c:v>
                  </c:pt>
                  <c:pt idx="13">
                    <c:v>7.8</c:v>
                  </c:pt>
                  <c:pt idx="14">
                    <c:v>6.0</c:v>
                  </c:pt>
                  <c:pt idx="15">
                    <c:v>6.4</c:v>
                  </c:pt>
                  <c:pt idx="16">
                    <c:v>10.8</c:v>
                  </c:pt>
                  <c:pt idx="17">
                    <c:v>9.0</c:v>
                  </c:pt>
                  <c:pt idx="18">
                    <c:v>9.8</c:v>
                  </c:pt>
                  <c:pt idx="19">
                    <c:v>7.2</c:v>
                  </c:pt>
                  <c:pt idx="20">
                    <c:v>4.4</c:v>
                  </c:pt>
                  <c:pt idx="21">
                    <c:v>8.0</c:v>
                  </c:pt>
                  <c:pt idx="22">
                    <c:v>7.4</c:v>
                  </c:pt>
                  <c:pt idx="23">
                    <c:v>10.4</c:v>
                  </c:pt>
                  <c:pt idx="25">
                    <c:v>15.8</c:v>
                  </c:pt>
                  <c:pt idx="26">
                    <c:v>12.8</c:v>
                  </c:pt>
                  <c:pt idx="27">
                    <c:v>11.8</c:v>
                  </c:pt>
                  <c:pt idx="28">
                    <c:v>15.2</c:v>
                  </c:pt>
                  <c:pt idx="29">
                    <c:v>25.2</c:v>
                  </c:pt>
                  <c:pt idx="30">
                    <c:v>38.0</c:v>
                  </c:pt>
                </c:numCache>
              </c:numRef>
            </c:minus>
          </c:errBars>
          <c:cat>
            <c:multiLvlStrRef>
              <c:f>TIMSS!$I$3:$J$33</c:f>
              <c:multiLvlStrCache>
                <c:ptCount val="31"/>
                <c:lvl>
                  <c:pt idx="0">
                    <c:v> Russian Federation  </c:v>
                  </c:pt>
                  <c:pt idx="1">
                    <c:v> Lithuania  </c:v>
                  </c:pt>
                  <c:pt idx="2">
                    <c:v> Ukraine  </c:v>
                  </c:pt>
                  <c:pt idx="3">
                    <c:v> Kazakhstan  </c:v>
                  </c:pt>
                  <c:pt idx="4">
                    <c:v> Turkey  </c:v>
                  </c:pt>
                  <c:pt idx="5">
                    <c:v> Iran, Islamic Rep. of  </c:v>
                  </c:pt>
                  <c:pt idx="6">
                    <c:v> Romania  </c:v>
                  </c:pt>
                  <c:pt idx="7">
                    <c:v> Chile  </c:v>
                  </c:pt>
                  <c:pt idx="8">
                    <c:v> Thailand  </c:v>
                  </c:pt>
                  <c:pt idx="9">
                    <c:v> Jordan  </c:v>
                  </c:pt>
                  <c:pt idx="10">
                    <c:v> Tunisia  </c:v>
                  </c:pt>
                  <c:pt idx="11">
                    <c:v> Armenia  </c:v>
                  </c:pt>
                  <c:pt idx="12">
                    <c:v> Malaysia  </c:v>
                  </c:pt>
                  <c:pt idx="13">
                    <c:v> Syrian Arab Republic  </c:v>
                  </c:pt>
                  <c:pt idx="14">
                    <c:v> Georgia  </c:v>
                  </c:pt>
                  <c:pt idx="15">
                    <c:v> Palestinian Nat'l Auth.  </c:v>
                  </c:pt>
                  <c:pt idx="16">
                    <c:v> Macedonia, Rep. of  </c:v>
                  </c:pt>
                  <c:pt idx="17">
                    <c:v> Indonesia  </c:v>
                  </c:pt>
                  <c:pt idx="18">
                    <c:v> Lebanon  </c:v>
                  </c:pt>
                  <c:pt idx="19">
                    <c:v> Botswana  (Gr 9)</c:v>
                  </c:pt>
                  <c:pt idx="20">
                    <c:v> Morocco  </c:v>
                  </c:pt>
                  <c:pt idx="21">
                    <c:v> Honduras   (gr 9)</c:v>
                  </c:pt>
                  <c:pt idx="22">
                    <c:v> South Africa  (Gr 9)</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TIMSS!$K$3:$K$33</c:f>
              <c:numCache>
                <c:formatCode>0</c:formatCode>
                <c:ptCount val="31"/>
                <c:pt idx="0">
                  <c:v>542.0</c:v>
                </c:pt>
                <c:pt idx="1">
                  <c:v>514.0</c:v>
                </c:pt>
                <c:pt idx="2">
                  <c:v>501.0</c:v>
                </c:pt>
                <c:pt idx="3">
                  <c:v>490.0</c:v>
                </c:pt>
                <c:pt idx="4">
                  <c:v>483.0</c:v>
                </c:pt>
                <c:pt idx="5">
                  <c:v>474.0</c:v>
                </c:pt>
                <c:pt idx="6">
                  <c:v>465.0</c:v>
                </c:pt>
                <c:pt idx="7">
                  <c:v>461.0</c:v>
                </c:pt>
                <c:pt idx="8">
                  <c:v>451.0</c:v>
                </c:pt>
                <c:pt idx="9">
                  <c:v>449.0</c:v>
                </c:pt>
                <c:pt idx="10">
                  <c:v>439.0</c:v>
                </c:pt>
                <c:pt idx="11">
                  <c:v>437.0</c:v>
                </c:pt>
                <c:pt idx="12">
                  <c:v>426.0</c:v>
                </c:pt>
                <c:pt idx="13">
                  <c:v>426.0</c:v>
                </c:pt>
                <c:pt idx="14">
                  <c:v>420.0</c:v>
                </c:pt>
                <c:pt idx="15">
                  <c:v>420.0</c:v>
                </c:pt>
                <c:pt idx="16">
                  <c:v>407.0</c:v>
                </c:pt>
                <c:pt idx="17">
                  <c:v>406.0</c:v>
                </c:pt>
                <c:pt idx="18">
                  <c:v>406.0</c:v>
                </c:pt>
                <c:pt idx="19">
                  <c:v>404.0</c:v>
                </c:pt>
                <c:pt idx="20">
                  <c:v>376.0</c:v>
                </c:pt>
                <c:pt idx="21">
                  <c:v>369.0</c:v>
                </c:pt>
                <c:pt idx="22">
                  <c:v>332.0</c:v>
                </c:pt>
                <c:pt idx="23">
                  <c:v>306.0</c:v>
                </c:pt>
                <c:pt idx="25">
                  <c:v>279.0</c:v>
                </c:pt>
                <c:pt idx="26">
                  <c:v>285.0</c:v>
                </c:pt>
                <c:pt idx="27">
                  <c:v>314.0</c:v>
                </c:pt>
                <c:pt idx="28">
                  <c:v>348.0</c:v>
                </c:pt>
                <c:pt idx="29">
                  <c:v>445.0</c:v>
                </c:pt>
                <c:pt idx="30">
                  <c:v>479.0</c:v>
                </c:pt>
              </c:numCache>
            </c:numRef>
          </c:val>
          <c:extLst xmlns:c16r2="http://schemas.microsoft.com/office/drawing/2015/06/chart">
            <c:ext xmlns:c16="http://schemas.microsoft.com/office/drawing/2014/chart" uri="{C3380CC4-5D6E-409C-BE32-E72D297353CC}">
              <c16:uniqueId val="{0000000E-C787-4AB1-A27C-65B06EE0D21A}"/>
            </c:ext>
          </c:extLst>
        </c:ser>
        <c:dLbls>
          <c:showLegendKey val="0"/>
          <c:showVal val="0"/>
          <c:showCatName val="0"/>
          <c:showSerName val="0"/>
          <c:showPercent val="0"/>
          <c:showBubbleSize val="0"/>
        </c:dLbls>
        <c:gapWidth val="150"/>
        <c:axId val="1761652208"/>
        <c:axId val="1279748624"/>
      </c:barChart>
      <c:catAx>
        <c:axId val="1761652208"/>
        <c:scaling>
          <c:orientation val="minMax"/>
        </c:scaling>
        <c:delete val="0"/>
        <c:axPos val="b"/>
        <c:numFmt formatCode="General" sourceLinked="0"/>
        <c:majorTickMark val="out"/>
        <c:minorTickMark val="none"/>
        <c:tickLblPos val="nextTo"/>
        <c:txPr>
          <a:bodyPr/>
          <a:lstStyle/>
          <a:p>
            <a:pPr>
              <a:defRPr sz="900"/>
            </a:pPr>
            <a:endParaRPr lang="en-US"/>
          </a:p>
        </c:txPr>
        <c:crossAx val="1279748624"/>
        <c:crosses val="autoZero"/>
        <c:auto val="1"/>
        <c:lblAlgn val="ctr"/>
        <c:lblOffset val="100"/>
        <c:noMultiLvlLbl val="0"/>
      </c:catAx>
      <c:valAx>
        <c:axId val="1279748624"/>
        <c:scaling>
          <c:orientation val="minMax"/>
          <c:min val="200.0"/>
        </c:scaling>
        <c:delete val="0"/>
        <c:axPos val="l"/>
        <c:majorGridlines/>
        <c:title>
          <c:tx>
            <c:rich>
              <a:bodyPr rot="-5400000" vert="horz"/>
              <a:lstStyle/>
              <a:p>
                <a:pPr>
                  <a:defRPr/>
                </a:pPr>
                <a:r>
                  <a:rPr lang="en-ZA"/>
                  <a:t>TIMSS</a:t>
                </a:r>
                <a:r>
                  <a:rPr lang="en-ZA" baseline="0"/>
                  <a:t> 2011 Science score</a:t>
                </a:r>
                <a:endParaRPr lang="en-ZA"/>
              </a:p>
            </c:rich>
          </c:tx>
          <c:overlay val="0"/>
        </c:title>
        <c:numFmt formatCode="0" sourceLinked="1"/>
        <c:majorTickMark val="out"/>
        <c:minorTickMark val="none"/>
        <c:tickLblPos val="nextTo"/>
        <c:crossAx val="1761652208"/>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a:p>
        <a:p>
          <a:r>
            <a:rPr lang="en-ZA" sz="1800" b="1" dirty="0">
              <a:solidFill>
                <a:schemeClr val="bg1"/>
              </a:solidFill>
            </a:rPr>
            <a:t>15%</a:t>
          </a:r>
        </a:p>
        <a:p>
          <a:r>
            <a:rPr lang="en-ZA" sz="700" b="1" dirty="0">
              <a:solidFill>
                <a:schemeClr val="bg1"/>
              </a:solidFill>
            </a:rPr>
            <a:t>Legislators, managers, </a:t>
          </a:r>
          <a:r>
            <a:rPr lang="en-ZA" sz="700" b="1" dirty="0" err="1">
              <a:solidFill>
                <a:schemeClr val="bg1"/>
              </a:solidFill>
            </a:rPr>
            <a:t>assoc</a:t>
          </a:r>
          <a:r>
            <a:rPr lang="en-ZA" sz="700" b="1" dirty="0">
              <a:solidFill>
                <a:schemeClr val="bg1"/>
              </a:solidFill>
            </a:rPr>
            <a:t> professionals</a:t>
          </a:r>
          <a:endParaRPr lang="en-ZA" sz="100" b="1" dirty="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a:solidFill>
                <a:schemeClr val="bg1"/>
              </a:solidFill>
            </a:rPr>
            <a:t>Unemployed</a:t>
          </a:r>
        </a:p>
        <a:p>
          <a:endParaRPr lang="en-ZA" sz="1400" b="1" dirty="0">
            <a:solidFill>
              <a:schemeClr val="bg1"/>
            </a:solidFill>
          </a:endParaRPr>
        </a:p>
        <a:p>
          <a:r>
            <a:rPr lang="en-ZA" sz="1400" b="1" dirty="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a:solidFill>
                <a:schemeClr val="bg1"/>
              </a:solidFill>
            </a:rPr>
            <a:t>Unskilled</a:t>
          </a:r>
        </a:p>
        <a:p>
          <a:r>
            <a:rPr lang="en-ZA" sz="1200" b="1" dirty="0">
              <a:solidFill>
                <a:schemeClr val="bg1"/>
              </a:solidFill>
            </a:rPr>
            <a:t>(18%)</a:t>
          </a:r>
        </a:p>
        <a:p>
          <a:r>
            <a:rPr lang="en-ZA" sz="600" b="0" dirty="0">
              <a:solidFill>
                <a:schemeClr val="bg1"/>
              </a:solidFill>
            </a:rPr>
            <a:t>Elementary occupations &amp; domestic workers</a:t>
          </a: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a:solidFill>
                <a:schemeClr val="bg1"/>
              </a:solidFill>
            </a:rPr>
            <a:t>Semi-Skilled (32%)</a:t>
          </a:r>
        </a:p>
        <a:p>
          <a:r>
            <a:rPr lang="en-US" sz="600" dirty="0">
              <a:solidFill>
                <a:schemeClr val="bg1"/>
              </a:solidFill>
            </a:rPr>
            <a:t>Clerks, service workers, shop personnel, skilled </a:t>
          </a:r>
          <a:r>
            <a:rPr lang="en-US" sz="600" dirty="0" err="1">
              <a:solidFill>
                <a:schemeClr val="bg1"/>
              </a:solidFill>
            </a:rPr>
            <a:t>agric</a:t>
          </a:r>
          <a:r>
            <a:rPr lang="en-US" sz="600" dirty="0">
              <a:solidFill>
                <a:schemeClr val="bg1"/>
              </a:solidFill>
            </a:rPr>
            <a:t>/fishery workers, plant and machinery operators)</a:t>
          </a: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US"/>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US"/>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US"/>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US"/>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US"/>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US"/>
        </a:p>
      </dgm:t>
    </dgm:pt>
  </dgm:ptLst>
  <dgm:cxnLst>
    <dgm:cxn modelId="{6D0F4C6A-A178-4E40-A40F-96E93EB34DB0}" type="presOf" srcId="{B1CD9239-600B-41D7-9067-E587838267CF}" destId="{C548DC47-1489-4EF5-BDCB-DEBE01D4E862}" srcOrd="1" destOrd="0" presId="urn:microsoft.com/office/officeart/2005/8/layout/pyramid1"/>
    <dgm:cxn modelId="{925250C3-4BB5-484F-8FD6-111DDAF589FF}" type="presOf" srcId="{932237BE-64C3-4DED-BF2D-9B9821B44AFA}" destId="{D9EA3055-42F1-4773-B6E1-4489FC8B1BD1}"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6C4A49D6-3717-5C4A-913C-4BF30D1B7D2E}" type="presOf" srcId="{DD7E1C66-5AA1-4148-8D24-0F59EB34F27B}" destId="{3030949F-5DAF-1F40-B4D0-84FF1FABAA00}" srcOrd="0" destOrd="0" presId="urn:microsoft.com/office/officeart/2005/8/layout/pyramid1"/>
    <dgm:cxn modelId="{F4CAB495-A341-EC42-85BB-CB8BD99625B0}" type="presOf" srcId="{94BFDC29-A62B-4867-9EFD-4C3299F2A986}" destId="{BAE3347D-F78F-4227-B054-5BC36A596218}" srcOrd="0"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08D54D22-0AC1-2E42-87D8-5CAE30419F86}" type="presOf" srcId="{932237BE-64C3-4DED-BF2D-9B9821B44AFA}" destId="{0EDD4896-C891-4183-9B7B-D45A38634F03}"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33444B65-591C-4A47-9971-B7A1F895D0DA}" type="presOf" srcId="{94BFDC29-A62B-4867-9EFD-4C3299F2A986}" destId="{26521744-C9FE-42F2-BE3A-D2D28AE76CA5}" srcOrd="1" destOrd="0" presId="urn:microsoft.com/office/officeart/2005/8/layout/pyramid1"/>
    <dgm:cxn modelId="{C88F9EAA-964B-C949-9ED9-70D8CEFF6F3A}" type="presOf" srcId="{5896CC03-10D6-4152-BEED-6E1B31A79FE9}" destId="{FD31F5A5-7680-4C7A-91FB-24138E0D7CDC}" srcOrd="0" destOrd="0" presId="urn:microsoft.com/office/officeart/2005/8/layout/pyramid1"/>
    <dgm:cxn modelId="{E550FC75-DE33-574A-BE71-8ACE4D550E19}" type="presOf" srcId="{DD7E1C66-5AA1-4148-8D24-0F59EB34F27B}" destId="{EDA92B55-1435-714B-8A67-D6D0B3E5538C}" srcOrd="1"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F5B47536-CA82-6C4D-9C9C-C94C36B0DDA2}" type="presOf" srcId="{B1CD9239-600B-41D7-9067-E587838267CF}" destId="{6B2A6CEB-8AEB-485A-B51F-4BA3BA410D0B}" srcOrd="0" destOrd="0" presId="urn:microsoft.com/office/officeart/2005/8/layout/pyramid1"/>
    <dgm:cxn modelId="{F16200C9-8EAF-8347-B244-C5E7EDA794BA}" type="presParOf" srcId="{FD31F5A5-7680-4C7A-91FB-24138E0D7CDC}" destId="{2CFCD532-C2BB-43F0-894D-44DFFD76D26E}" srcOrd="0" destOrd="0" presId="urn:microsoft.com/office/officeart/2005/8/layout/pyramid1"/>
    <dgm:cxn modelId="{DA61944B-C638-E34D-869D-531B0BDE7F02}" type="presParOf" srcId="{2CFCD532-C2BB-43F0-894D-44DFFD76D26E}" destId="{6B2A6CEB-8AEB-485A-B51F-4BA3BA410D0B}" srcOrd="0" destOrd="0" presId="urn:microsoft.com/office/officeart/2005/8/layout/pyramid1"/>
    <dgm:cxn modelId="{3BB6910E-3445-5245-9668-D07856DF06AF}" type="presParOf" srcId="{2CFCD532-C2BB-43F0-894D-44DFFD76D26E}" destId="{C548DC47-1489-4EF5-BDCB-DEBE01D4E862}" srcOrd="1" destOrd="0" presId="urn:microsoft.com/office/officeart/2005/8/layout/pyramid1"/>
    <dgm:cxn modelId="{CF35EA8B-F190-B548-BB81-688674F81568}" type="presParOf" srcId="{FD31F5A5-7680-4C7A-91FB-24138E0D7CDC}" destId="{E1D542F2-75FE-304E-A897-B81A2DE13B71}" srcOrd="1" destOrd="0" presId="urn:microsoft.com/office/officeart/2005/8/layout/pyramid1"/>
    <dgm:cxn modelId="{75F16C55-3147-7246-BFEE-78556AD16A2D}" type="presParOf" srcId="{E1D542F2-75FE-304E-A897-B81A2DE13B71}" destId="{3030949F-5DAF-1F40-B4D0-84FF1FABAA00}" srcOrd="0" destOrd="0" presId="urn:microsoft.com/office/officeart/2005/8/layout/pyramid1"/>
    <dgm:cxn modelId="{B8AC07F7-8336-DF4D-B218-147B8F2597D2}" type="presParOf" srcId="{E1D542F2-75FE-304E-A897-B81A2DE13B71}" destId="{EDA92B55-1435-714B-8A67-D6D0B3E5538C}" srcOrd="1" destOrd="0" presId="urn:microsoft.com/office/officeart/2005/8/layout/pyramid1"/>
    <dgm:cxn modelId="{05386B95-B876-6947-9824-7EFBEE587E31}" type="presParOf" srcId="{FD31F5A5-7680-4C7A-91FB-24138E0D7CDC}" destId="{9A0D1490-6EC1-4DB5-B0A0-E2BC4B232661}" srcOrd="2" destOrd="0" presId="urn:microsoft.com/office/officeart/2005/8/layout/pyramid1"/>
    <dgm:cxn modelId="{054CB2C9-F27D-0242-8BC6-1E67AAE86EA4}" type="presParOf" srcId="{9A0D1490-6EC1-4DB5-B0A0-E2BC4B232661}" destId="{BAE3347D-F78F-4227-B054-5BC36A596218}" srcOrd="0" destOrd="0" presId="urn:microsoft.com/office/officeart/2005/8/layout/pyramid1"/>
    <dgm:cxn modelId="{62118FD9-CF5A-9546-870D-A0EABF1EEB16}" type="presParOf" srcId="{9A0D1490-6EC1-4DB5-B0A0-E2BC4B232661}" destId="{26521744-C9FE-42F2-BE3A-D2D28AE76CA5}" srcOrd="1" destOrd="0" presId="urn:microsoft.com/office/officeart/2005/8/layout/pyramid1"/>
    <dgm:cxn modelId="{4D6151A3-27B0-094E-8420-E2F993E465D8}" type="presParOf" srcId="{FD31F5A5-7680-4C7A-91FB-24138E0D7CDC}" destId="{BA18687B-851F-47DE-8991-18650FF1E018}" srcOrd="3" destOrd="0" presId="urn:microsoft.com/office/officeart/2005/8/layout/pyramid1"/>
    <dgm:cxn modelId="{F9170782-B4A8-BB41-8882-9D7B48F1EA68}" type="presParOf" srcId="{BA18687B-851F-47DE-8991-18650FF1E018}" destId="{D9EA3055-42F1-4773-B6E1-4489FC8B1BD1}" srcOrd="0" destOrd="0" presId="urn:microsoft.com/office/officeart/2005/8/layout/pyramid1"/>
    <dgm:cxn modelId="{E4FC7A83-4926-B541-8974-8268BCAA5CD1}"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33CBA8-8C9D-4602-B49A-0430C2D5BDD5}" type="doc">
      <dgm:prSet loTypeId="urn:microsoft.com/office/officeart/2005/8/layout/funnel1" loCatId="process" qsTypeId="urn:microsoft.com/office/officeart/2005/8/quickstyle/simple1" qsCatId="simple" csTypeId="urn:microsoft.com/office/officeart/2005/8/colors/accent3_3" csCatId="accent3" phldr="1"/>
      <dgm:spPr/>
      <dgm:t>
        <a:bodyPr/>
        <a:lstStyle/>
        <a:p>
          <a:endParaRPr lang="en-ZA"/>
        </a:p>
      </dgm:t>
    </dgm:pt>
    <dgm:pt modelId="{92E492DE-362F-453E-9CD4-91B8B882931E}">
      <dgm:prSet phldrT="[Text]"/>
      <dgm:spPr/>
      <dgm:t>
        <a:bodyPr/>
        <a:lstStyle/>
        <a:p>
          <a:r>
            <a:rPr lang="en-ZA" b="1" dirty="0">
              <a:solidFill>
                <a:srgbClr val="FF0000"/>
              </a:solidFill>
            </a:rPr>
            <a:t>Duration of education</a:t>
          </a:r>
        </a:p>
      </dgm:t>
    </dgm:pt>
    <dgm:pt modelId="{FD39CD94-85F6-4546-8D1B-0C0C9AD6F89A}" type="parTrans" cxnId="{E89F3818-9B7E-4E77-ADBF-1446D75DB4EF}">
      <dgm:prSet/>
      <dgm:spPr/>
      <dgm:t>
        <a:bodyPr/>
        <a:lstStyle/>
        <a:p>
          <a:endParaRPr lang="en-ZA"/>
        </a:p>
      </dgm:t>
    </dgm:pt>
    <dgm:pt modelId="{2271E313-F1BD-48EA-A59A-02627AB8F0D3}" type="sibTrans" cxnId="{E89F3818-9B7E-4E77-ADBF-1446D75DB4EF}">
      <dgm:prSet/>
      <dgm:spPr/>
      <dgm:t>
        <a:bodyPr/>
        <a:lstStyle/>
        <a:p>
          <a:endParaRPr lang="en-ZA"/>
        </a:p>
      </dgm:t>
    </dgm:pt>
    <dgm:pt modelId="{B6F464E9-267F-476F-A4BE-507AA5771350}">
      <dgm:prSet phldrT="[Text]"/>
      <dgm:spPr/>
      <dgm:t>
        <a:bodyPr/>
        <a:lstStyle/>
        <a:p>
          <a:r>
            <a:rPr lang="en-ZA" b="1" dirty="0">
              <a:solidFill>
                <a:srgbClr val="FF0000"/>
              </a:solidFill>
            </a:rPr>
            <a:t>Quality of education</a:t>
          </a:r>
        </a:p>
      </dgm:t>
    </dgm:pt>
    <dgm:pt modelId="{5A092389-1604-451A-A919-090238AEBD46}" type="parTrans" cxnId="{D8603159-B52D-4524-83A4-48145438AED2}">
      <dgm:prSet/>
      <dgm:spPr/>
      <dgm:t>
        <a:bodyPr/>
        <a:lstStyle/>
        <a:p>
          <a:endParaRPr lang="en-ZA"/>
        </a:p>
      </dgm:t>
    </dgm:pt>
    <dgm:pt modelId="{B0F51A16-F885-4EDA-8827-DD70771D2A04}" type="sibTrans" cxnId="{D8603159-B52D-4524-83A4-48145438AED2}">
      <dgm:prSet/>
      <dgm:spPr/>
      <dgm:t>
        <a:bodyPr/>
        <a:lstStyle/>
        <a:p>
          <a:endParaRPr lang="en-ZA"/>
        </a:p>
      </dgm:t>
    </dgm:pt>
    <dgm:pt modelId="{AF33A118-F68E-4164-96BA-79F05A46597A}">
      <dgm:prSet phldrT="[Text]"/>
      <dgm:spPr/>
      <dgm:t>
        <a:bodyPr/>
        <a:lstStyle/>
        <a:p>
          <a:r>
            <a:rPr lang="en-ZA" b="1">
              <a:solidFill>
                <a:srgbClr val="FF0000"/>
              </a:solidFill>
            </a:rPr>
            <a:t>Type of education</a:t>
          </a:r>
          <a:endParaRPr lang="en-ZA" b="1" dirty="0">
            <a:solidFill>
              <a:srgbClr val="FF0000"/>
            </a:solidFill>
          </a:endParaRPr>
        </a:p>
      </dgm:t>
    </dgm:pt>
    <dgm:pt modelId="{5CFD8225-B195-477A-99D6-85C25CF07D82}" type="sibTrans" cxnId="{8EA51DD6-A23A-40A2-9E27-D51F71AF227B}">
      <dgm:prSet/>
      <dgm:spPr/>
      <dgm:t>
        <a:bodyPr/>
        <a:lstStyle/>
        <a:p>
          <a:endParaRPr lang="en-ZA"/>
        </a:p>
      </dgm:t>
    </dgm:pt>
    <dgm:pt modelId="{08F3BC21-FAE7-4CF0-820F-635ACDE34F5D}" type="parTrans" cxnId="{8EA51DD6-A23A-40A2-9E27-D51F71AF227B}">
      <dgm:prSet/>
      <dgm:spPr/>
      <dgm:t>
        <a:bodyPr/>
        <a:lstStyle/>
        <a:p>
          <a:endParaRPr lang="en-ZA"/>
        </a:p>
      </dgm:t>
    </dgm:pt>
    <dgm:pt modelId="{123CA341-FA7A-4FAC-A045-8D062F23FD7F}">
      <dgm:prSet phldrT="[Text]"/>
      <dgm:spPr/>
      <dgm:t>
        <a:bodyPr/>
        <a:lstStyle/>
        <a:p>
          <a:endParaRPr lang="en-ZA" b="1" dirty="0">
            <a:solidFill>
              <a:srgbClr val="FF0000"/>
            </a:solidFill>
          </a:endParaRPr>
        </a:p>
      </dgm:t>
    </dgm:pt>
    <dgm:pt modelId="{9F29EABD-3284-4C81-A6D3-41483088D5CE}" type="sibTrans" cxnId="{14EFD227-2D60-4723-B5B0-C30491ED9000}">
      <dgm:prSet/>
      <dgm:spPr/>
      <dgm:t>
        <a:bodyPr/>
        <a:lstStyle/>
        <a:p>
          <a:endParaRPr lang="en-ZA"/>
        </a:p>
      </dgm:t>
    </dgm:pt>
    <dgm:pt modelId="{7AFCECE2-92DF-4809-B9BA-9421D37D31FF}" type="parTrans" cxnId="{14EFD227-2D60-4723-B5B0-C30491ED9000}">
      <dgm:prSet/>
      <dgm:spPr/>
      <dgm:t>
        <a:bodyPr/>
        <a:lstStyle/>
        <a:p>
          <a:endParaRPr lang="en-ZA"/>
        </a:p>
      </dgm:t>
    </dgm:pt>
    <dgm:pt modelId="{FB757A9B-1DF0-44FE-8A08-5111F7BB677C}" type="pres">
      <dgm:prSet presAssocID="{1033CBA8-8C9D-4602-B49A-0430C2D5BDD5}" presName="Name0" presStyleCnt="0">
        <dgm:presLayoutVars>
          <dgm:chMax val="4"/>
          <dgm:resizeHandles val="exact"/>
        </dgm:presLayoutVars>
      </dgm:prSet>
      <dgm:spPr/>
      <dgm:t>
        <a:bodyPr/>
        <a:lstStyle/>
        <a:p>
          <a:endParaRPr lang="en-US"/>
        </a:p>
      </dgm:t>
    </dgm:pt>
    <dgm:pt modelId="{97228E79-8C9C-471C-B435-A553116CF9EE}" type="pres">
      <dgm:prSet presAssocID="{1033CBA8-8C9D-4602-B49A-0430C2D5BDD5}" presName="ellipse" presStyleLbl="trBgShp" presStyleIdx="0" presStyleCnt="1"/>
      <dgm:spPr>
        <a:solidFill>
          <a:schemeClr val="accent3">
            <a:lumMod val="60000"/>
            <a:lumOff val="40000"/>
            <a:alpha val="40000"/>
          </a:schemeClr>
        </a:solidFill>
      </dgm:spPr>
    </dgm:pt>
    <dgm:pt modelId="{87742D82-7E51-4505-9B8B-4B42B7F78903}" type="pres">
      <dgm:prSet presAssocID="{1033CBA8-8C9D-4602-B49A-0430C2D5BDD5}" presName="arrow1" presStyleLbl="fgShp" presStyleIdx="0" presStyleCnt="1" custScaleY="186140" custLinFactNeighborX="-4545" custLinFactNeighborY="44093"/>
      <dgm:spPr>
        <a:solidFill>
          <a:schemeClr val="accent3">
            <a:lumMod val="60000"/>
            <a:lumOff val="40000"/>
          </a:schemeClr>
        </a:solidFill>
      </dgm:spPr>
    </dgm:pt>
    <dgm:pt modelId="{D7D58033-DB97-4B74-88E2-C41EBFB0C49F}" type="pres">
      <dgm:prSet presAssocID="{1033CBA8-8C9D-4602-B49A-0430C2D5BDD5}" presName="rectangle" presStyleLbl="revTx" presStyleIdx="0" presStyleCnt="1">
        <dgm:presLayoutVars>
          <dgm:bulletEnabled val="1"/>
        </dgm:presLayoutVars>
      </dgm:prSet>
      <dgm:spPr/>
      <dgm:t>
        <a:bodyPr/>
        <a:lstStyle/>
        <a:p>
          <a:endParaRPr lang="en-US"/>
        </a:p>
      </dgm:t>
    </dgm:pt>
    <dgm:pt modelId="{CBF04D8E-2149-4622-ABE1-5AED6FACBAF0}" type="pres">
      <dgm:prSet presAssocID="{B6F464E9-267F-476F-A4BE-507AA5771350}" presName="item1" presStyleLbl="node1" presStyleIdx="0" presStyleCnt="3">
        <dgm:presLayoutVars>
          <dgm:bulletEnabled val="1"/>
        </dgm:presLayoutVars>
      </dgm:prSet>
      <dgm:spPr/>
      <dgm:t>
        <a:bodyPr/>
        <a:lstStyle/>
        <a:p>
          <a:endParaRPr lang="en-US"/>
        </a:p>
      </dgm:t>
    </dgm:pt>
    <dgm:pt modelId="{871E3D72-B506-4763-BF68-912A91ADA0E1}" type="pres">
      <dgm:prSet presAssocID="{AF33A118-F68E-4164-96BA-79F05A46597A}" presName="item2" presStyleLbl="node1" presStyleIdx="1" presStyleCnt="3" custLinFactNeighborX="-905" custLinFactNeighborY="-2343">
        <dgm:presLayoutVars>
          <dgm:bulletEnabled val="1"/>
        </dgm:presLayoutVars>
      </dgm:prSet>
      <dgm:spPr/>
      <dgm:t>
        <a:bodyPr/>
        <a:lstStyle/>
        <a:p>
          <a:endParaRPr lang="en-US"/>
        </a:p>
      </dgm:t>
    </dgm:pt>
    <dgm:pt modelId="{9025DBFC-907B-4F5A-9079-F272D0027113}" type="pres">
      <dgm:prSet presAssocID="{123CA341-FA7A-4FAC-A045-8D062F23FD7F}" presName="item3" presStyleLbl="node1" presStyleIdx="2" presStyleCnt="3">
        <dgm:presLayoutVars>
          <dgm:bulletEnabled val="1"/>
        </dgm:presLayoutVars>
      </dgm:prSet>
      <dgm:spPr/>
      <dgm:t>
        <a:bodyPr/>
        <a:lstStyle/>
        <a:p>
          <a:endParaRPr lang="en-US"/>
        </a:p>
      </dgm:t>
    </dgm:pt>
    <dgm:pt modelId="{89AAFAC3-0FCC-4F56-988E-ED949141102E}" type="pres">
      <dgm:prSet presAssocID="{1033CBA8-8C9D-4602-B49A-0430C2D5BDD5}" presName="funnel" presStyleLbl="trAlignAcc1" presStyleIdx="0" presStyleCnt="1" custLinFactNeighborX="-1020" custLinFactNeighborY="-893"/>
      <dgm:spPr/>
    </dgm:pt>
  </dgm:ptLst>
  <dgm:cxnLst>
    <dgm:cxn modelId="{FC98659B-5EB2-0840-BD2F-E6FDF2A80025}" type="presOf" srcId="{92E492DE-362F-453E-9CD4-91B8B882931E}" destId="{9025DBFC-907B-4F5A-9079-F272D0027113}" srcOrd="0" destOrd="0" presId="urn:microsoft.com/office/officeart/2005/8/layout/funnel1"/>
    <dgm:cxn modelId="{3B15A47A-5ACA-0544-AEB5-4C96BECD0BC5}" type="presOf" srcId="{B6F464E9-267F-476F-A4BE-507AA5771350}" destId="{871E3D72-B506-4763-BF68-912A91ADA0E1}" srcOrd="0" destOrd="0" presId="urn:microsoft.com/office/officeart/2005/8/layout/funnel1"/>
    <dgm:cxn modelId="{767719EC-AA81-DC4D-A1DF-17E964BBBD26}" type="presOf" srcId="{1033CBA8-8C9D-4602-B49A-0430C2D5BDD5}" destId="{FB757A9B-1DF0-44FE-8A08-5111F7BB677C}" srcOrd="0" destOrd="0" presId="urn:microsoft.com/office/officeart/2005/8/layout/funnel1"/>
    <dgm:cxn modelId="{D8603159-B52D-4524-83A4-48145438AED2}" srcId="{1033CBA8-8C9D-4602-B49A-0430C2D5BDD5}" destId="{B6F464E9-267F-476F-A4BE-507AA5771350}" srcOrd="1" destOrd="0" parTransId="{5A092389-1604-451A-A919-090238AEBD46}" sibTransId="{B0F51A16-F885-4EDA-8827-DD70771D2A04}"/>
    <dgm:cxn modelId="{8EA51DD6-A23A-40A2-9E27-D51F71AF227B}" srcId="{1033CBA8-8C9D-4602-B49A-0430C2D5BDD5}" destId="{AF33A118-F68E-4164-96BA-79F05A46597A}" srcOrd="2" destOrd="0" parTransId="{08F3BC21-FAE7-4CF0-820F-635ACDE34F5D}" sibTransId="{5CFD8225-B195-477A-99D6-85C25CF07D82}"/>
    <dgm:cxn modelId="{E89F3818-9B7E-4E77-ADBF-1446D75DB4EF}" srcId="{1033CBA8-8C9D-4602-B49A-0430C2D5BDD5}" destId="{92E492DE-362F-453E-9CD4-91B8B882931E}" srcOrd="0" destOrd="0" parTransId="{FD39CD94-85F6-4546-8D1B-0C0C9AD6F89A}" sibTransId="{2271E313-F1BD-48EA-A59A-02627AB8F0D3}"/>
    <dgm:cxn modelId="{14EFD227-2D60-4723-B5B0-C30491ED9000}" srcId="{1033CBA8-8C9D-4602-B49A-0430C2D5BDD5}" destId="{123CA341-FA7A-4FAC-A045-8D062F23FD7F}" srcOrd="3" destOrd="0" parTransId="{7AFCECE2-92DF-4809-B9BA-9421D37D31FF}" sibTransId="{9F29EABD-3284-4C81-A6D3-41483088D5CE}"/>
    <dgm:cxn modelId="{A4ABD12F-F5E8-A244-88BB-51465663F0D2}" type="presOf" srcId="{AF33A118-F68E-4164-96BA-79F05A46597A}" destId="{CBF04D8E-2149-4622-ABE1-5AED6FACBAF0}" srcOrd="0" destOrd="0" presId="urn:microsoft.com/office/officeart/2005/8/layout/funnel1"/>
    <dgm:cxn modelId="{17E4E74C-6665-9546-BEDC-3C090EE93EFD}" type="presOf" srcId="{123CA341-FA7A-4FAC-A045-8D062F23FD7F}" destId="{D7D58033-DB97-4B74-88E2-C41EBFB0C49F}" srcOrd="0" destOrd="0" presId="urn:microsoft.com/office/officeart/2005/8/layout/funnel1"/>
    <dgm:cxn modelId="{E9F60A27-C300-AF4A-AD42-3D7A8FA3EE20}" type="presParOf" srcId="{FB757A9B-1DF0-44FE-8A08-5111F7BB677C}" destId="{97228E79-8C9C-471C-B435-A553116CF9EE}" srcOrd="0" destOrd="0" presId="urn:microsoft.com/office/officeart/2005/8/layout/funnel1"/>
    <dgm:cxn modelId="{AD9EA275-1B81-3E43-AD18-486ABB8E58E0}" type="presParOf" srcId="{FB757A9B-1DF0-44FE-8A08-5111F7BB677C}" destId="{87742D82-7E51-4505-9B8B-4B42B7F78903}" srcOrd="1" destOrd="0" presId="urn:microsoft.com/office/officeart/2005/8/layout/funnel1"/>
    <dgm:cxn modelId="{26681837-766A-FB48-B8CF-0DC12393BF4E}" type="presParOf" srcId="{FB757A9B-1DF0-44FE-8A08-5111F7BB677C}" destId="{D7D58033-DB97-4B74-88E2-C41EBFB0C49F}" srcOrd="2" destOrd="0" presId="urn:microsoft.com/office/officeart/2005/8/layout/funnel1"/>
    <dgm:cxn modelId="{BFAF002A-C226-A946-B85F-61C731AEBAEB}" type="presParOf" srcId="{FB757A9B-1DF0-44FE-8A08-5111F7BB677C}" destId="{CBF04D8E-2149-4622-ABE1-5AED6FACBAF0}" srcOrd="3" destOrd="0" presId="urn:microsoft.com/office/officeart/2005/8/layout/funnel1"/>
    <dgm:cxn modelId="{2560B1AE-64C6-5B4F-95E8-A12D9CB17502}" type="presParOf" srcId="{FB757A9B-1DF0-44FE-8A08-5111F7BB677C}" destId="{871E3D72-B506-4763-BF68-912A91ADA0E1}" srcOrd="4" destOrd="0" presId="urn:microsoft.com/office/officeart/2005/8/layout/funnel1"/>
    <dgm:cxn modelId="{B7AC56B0-02EC-1E4C-B9F2-4C72EC389980}" type="presParOf" srcId="{FB757A9B-1DF0-44FE-8A08-5111F7BB677C}" destId="{9025DBFC-907B-4F5A-9079-F272D0027113}" srcOrd="5" destOrd="0" presId="urn:microsoft.com/office/officeart/2005/8/layout/funnel1"/>
    <dgm:cxn modelId="{32782C8E-2919-E242-9B1D-907F63EDFF8D}" type="presParOf" srcId="{FB757A9B-1DF0-44FE-8A08-5111F7BB677C}" destId="{89AAFAC3-0FCC-4F56-988E-ED949141102E}" srcOrd="6" destOrd="0" presId="urn:microsoft.com/office/officeart/2005/8/layout/funnel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0826B1-2426-4766-B547-A677200E1C26}" type="doc">
      <dgm:prSet loTypeId="urn:microsoft.com/office/officeart/2005/8/layout/venn3" loCatId="relationship" qsTypeId="urn:microsoft.com/office/officeart/2005/8/quickstyle/simple1" qsCatId="simple" csTypeId="urn:microsoft.com/office/officeart/2005/8/colors/accent3_2" csCatId="accent3" phldr="1"/>
      <dgm:spPr/>
      <dgm:t>
        <a:bodyPr/>
        <a:lstStyle/>
        <a:p>
          <a:endParaRPr lang="en-ZA"/>
        </a:p>
      </dgm:t>
    </dgm:pt>
    <dgm:pt modelId="{3A68591D-0607-463D-BBB7-75147C089F26}">
      <dgm:prSet phldrT="[Text]"/>
      <dgm:spPr/>
      <dgm:t>
        <a:bodyPr/>
        <a:lstStyle/>
        <a:p>
          <a:r>
            <a:rPr lang="en-ZA" dirty="0"/>
            <a:t>SA is one of the top 3 most unequal countries in the world</a:t>
          </a:r>
        </a:p>
      </dgm:t>
    </dgm:pt>
    <dgm:pt modelId="{C87B6BC1-CC18-4390-91DE-C70C8EC4811A}" type="parTrans" cxnId="{3BAD937A-23BB-45CD-BB14-B5369C4DE76A}">
      <dgm:prSet/>
      <dgm:spPr/>
      <dgm:t>
        <a:bodyPr/>
        <a:lstStyle/>
        <a:p>
          <a:endParaRPr lang="en-ZA"/>
        </a:p>
      </dgm:t>
    </dgm:pt>
    <dgm:pt modelId="{0D64D48A-C1FE-47CA-8D5C-64BD77EDB8D2}" type="sibTrans" cxnId="{3BAD937A-23BB-45CD-BB14-B5369C4DE76A}">
      <dgm:prSet/>
      <dgm:spPr/>
      <dgm:t>
        <a:bodyPr/>
        <a:lstStyle/>
        <a:p>
          <a:endParaRPr lang="en-ZA"/>
        </a:p>
      </dgm:t>
    </dgm:pt>
    <dgm:pt modelId="{5A11927A-C434-4C51-A41A-C1FFE353D96C}">
      <dgm:prSet phldrT="[Text]"/>
      <dgm:spPr/>
      <dgm:t>
        <a:bodyPr/>
        <a:lstStyle/>
        <a:p>
          <a:r>
            <a:rPr lang="en-ZA" dirty="0"/>
            <a:t>Between 78% and 85% of total inequality is explained by </a:t>
          </a:r>
          <a:r>
            <a:rPr lang="en-ZA" b="1" dirty="0">
              <a:solidFill>
                <a:srgbClr val="FF0000"/>
              </a:solidFill>
            </a:rPr>
            <a:t>wage</a:t>
          </a:r>
          <a:r>
            <a:rPr lang="en-ZA" dirty="0"/>
            <a:t> inequality</a:t>
          </a:r>
        </a:p>
      </dgm:t>
    </dgm:pt>
    <dgm:pt modelId="{E761E55C-E27E-4C2A-937C-8B8BA5B85021}" type="parTrans" cxnId="{C9E02266-A92E-4E0A-BDD9-E34FF2CE6B56}">
      <dgm:prSet/>
      <dgm:spPr/>
      <dgm:t>
        <a:bodyPr/>
        <a:lstStyle/>
        <a:p>
          <a:endParaRPr lang="en-ZA"/>
        </a:p>
      </dgm:t>
    </dgm:pt>
    <dgm:pt modelId="{0CF26059-1586-40AE-8A48-1B36B246ED4D}" type="sibTrans" cxnId="{C9E02266-A92E-4E0A-BDD9-E34FF2CE6B56}">
      <dgm:prSet/>
      <dgm:spPr/>
      <dgm:t>
        <a:bodyPr/>
        <a:lstStyle/>
        <a:p>
          <a:endParaRPr lang="en-ZA"/>
        </a:p>
      </dgm:t>
    </dgm:pt>
    <dgm:pt modelId="{E59B5BBF-30D6-465D-9D7B-8CE3522A0F31}">
      <dgm:prSet phldrT="[Text]"/>
      <dgm:spPr/>
      <dgm:t>
        <a:bodyPr/>
        <a:lstStyle/>
        <a:p>
          <a:r>
            <a:rPr lang="en-ZA" b="1" dirty="0">
              <a:solidFill>
                <a:srgbClr val="FF0000"/>
              </a:solidFill>
            </a:rPr>
            <a:t>Wages</a:t>
          </a:r>
        </a:p>
      </dgm:t>
    </dgm:pt>
    <dgm:pt modelId="{FA33E094-E7FC-4392-AA20-52C12EB1BCC6}" type="parTrans" cxnId="{E3077CBB-31B1-43B1-8398-9240A2350617}">
      <dgm:prSet/>
      <dgm:spPr/>
      <dgm:t>
        <a:bodyPr/>
        <a:lstStyle/>
        <a:p>
          <a:endParaRPr lang="en-ZA"/>
        </a:p>
      </dgm:t>
    </dgm:pt>
    <dgm:pt modelId="{B065D8F3-A075-462D-83DA-395A1D328753}" type="sibTrans" cxnId="{E3077CBB-31B1-43B1-8398-9240A2350617}">
      <dgm:prSet/>
      <dgm:spPr/>
      <dgm:t>
        <a:bodyPr/>
        <a:lstStyle/>
        <a:p>
          <a:endParaRPr lang="en-ZA"/>
        </a:p>
      </dgm:t>
    </dgm:pt>
    <dgm:pt modelId="{69CCD9C2-D3EF-4FBE-913E-77FBFE42AC39}" type="pres">
      <dgm:prSet presAssocID="{9B0826B1-2426-4766-B547-A677200E1C26}" presName="Name0" presStyleCnt="0">
        <dgm:presLayoutVars>
          <dgm:dir/>
          <dgm:resizeHandles val="exact"/>
        </dgm:presLayoutVars>
      </dgm:prSet>
      <dgm:spPr/>
      <dgm:t>
        <a:bodyPr/>
        <a:lstStyle/>
        <a:p>
          <a:endParaRPr lang="en-US"/>
        </a:p>
      </dgm:t>
    </dgm:pt>
    <dgm:pt modelId="{A56EAB36-BECF-4DEA-A82C-2FA82EB97157}" type="pres">
      <dgm:prSet presAssocID="{3A68591D-0607-463D-BBB7-75147C089F26}" presName="Name5" presStyleLbl="vennNode1" presStyleIdx="0" presStyleCnt="3">
        <dgm:presLayoutVars>
          <dgm:bulletEnabled val="1"/>
        </dgm:presLayoutVars>
      </dgm:prSet>
      <dgm:spPr/>
      <dgm:t>
        <a:bodyPr/>
        <a:lstStyle/>
        <a:p>
          <a:endParaRPr lang="en-US"/>
        </a:p>
      </dgm:t>
    </dgm:pt>
    <dgm:pt modelId="{41E2FD1F-2957-4CF7-A0B9-B362FB605F07}" type="pres">
      <dgm:prSet presAssocID="{0D64D48A-C1FE-47CA-8D5C-64BD77EDB8D2}" presName="space" presStyleCnt="0"/>
      <dgm:spPr/>
    </dgm:pt>
    <dgm:pt modelId="{20B08DA0-7069-4A60-917F-B146CCDCDBBD}" type="pres">
      <dgm:prSet presAssocID="{5A11927A-C434-4C51-A41A-C1FFE353D96C}" presName="Name5" presStyleLbl="vennNode1" presStyleIdx="1" presStyleCnt="3">
        <dgm:presLayoutVars>
          <dgm:bulletEnabled val="1"/>
        </dgm:presLayoutVars>
      </dgm:prSet>
      <dgm:spPr/>
      <dgm:t>
        <a:bodyPr/>
        <a:lstStyle/>
        <a:p>
          <a:endParaRPr lang="en-US"/>
        </a:p>
      </dgm:t>
    </dgm:pt>
    <dgm:pt modelId="{5004D8DE-4D66-425F-AB12-C1542BB7C26C}" type="pres">
      <dgm:prSet presAssocID="{0CF26059-1586-40AE-8A48-1B36B246ED4D}" presName="space" presStyleCnt="0"/>
      <dgm:spPr/>
    </dgm:pt>
    <dgm:pt modelId="{4110B23A-1B79-4BBE-93AC-95B6D340CEC6}" type="pres">
      <dgm:prSet presAssocID="{E59B5BBF-30D6-465D-9D7B-8CE3522A0F31}" presName="Name5" presStyleLbl="vennNode1" presStyleIdx="2" presStyleCnt="3">
        <dgm:presLayoutVars>
          <dgm:bulletEnabled val="1"/>
        </dgm:presLayoutVars>
      </dgm:prSet>
      <dgm:spPr/>
      <dgm:t>
        <a:bodyPr/>
        <a:lstStyle/>
        <a:p>
          <a:endParaRPr lang="en-US"/>
        </a:p>
      </dgm:t>
    </dgm:pt>
  </dgm:ptLst>
  <dgm:cxnLst>
    <dgm:cxn modelId="{B49DFEF8-1542-6147-8645-288BA12A975D}" type="presOf" srcId="{9B0826B1-2426-4766-B547-A677200E1C26}" destId="{69CCD9C2-D3EF-4FBE-913E-77FBFE42AC39}" srcOrd="0" destOrd="0" presId="urn:microsoft.com/office/officeart/2005/8/layout/venn3"/>
    <dgm:cxn modelId="{DCBDD509-04EB-5844-BCDE-2354F69F8A1D}" type="presOf" srcId="{5A11927A-C434-4C51-A41A-C1FFE353D96C}" destId="{20B08DA0-7069-4A60-917F-B146CCDCDBBD}" srcOrd="0" destOrd="0" presId="urn:microsoft.com/office/officeart/2005/8/layout/venn3"/>
    <dgm:cxn modelId="{C9E02266-A92E-4E0A-BDD9-E34FF2CE6B56}" srcId="{9B0826B1-2426-4766-B547-A677200E1C26}" destId="{5A11927A-C434-4C51-A41A-C1FFE353D96C}" srcOrd="1" destOrd="0" parTransId="{E761E55C-E27E-4C2A-937C-8B8BA5B85021}" sibTransId="{0CF26059-1586-40AE-8A48-1B36B246ED4D}"/>
    <dgm:cxn modelId="{E3077CBB-31B1-43B1-8398-9240A2350617}" srcId="{9B0826B1-2426-4766-B547-A677200E1C26}" destId="{E59B5BBF-30D6-465D-9D7B-8CE3522A0F31}" srcOrd="2" destOrd="0" parTransId="{FA33E094-E7FC-4392-AA20-52C12EB1BCC6}" sibTransId="{B065D8F3-A075-462D-83DA-395A1D328753}"/>
    <dgm:cxn modelId="{3BAD937A-23BB-45CD-BB14-B5369C4DE76A}" srcId="{9B0826B1-2426-4766-B547-A677200E1C26}" destId="{3A68591D-0607-463D-BBB7-75147C089F26}" srcOrd="0" destOrd="0" parTransId="{C87B6BC1-CC18-4390-91DE-C70C8EC4811A}" sibTransId="{0D64D48A-C1FE-47CA-8D5C-64BD77EDB8D2}"/>
    <dgm:cxn modelId="{A58AC80F-8EC4-974A-A8B5-E3B728EC86E6}" type="presOf" srcId="{3A68591D-0607-463D-BBB7-75147C089F26}" destId="{A56EAB36-BECF-4DEA-A82C-2FA82EB97157}" srcOrd="0" destOrd="0" presId="urn:microsoft.com/office/officeart/2005/8/layout/venn3"/>
    <dgm:cxn modelId="{49C1C2F8-D41C-F542-B235-2797590645B5}" type="presOf" srcId="{E59B5BBF-30D6-465D-9D7B-8CE3522A0F31}" destId="{4110B23A-1B79-4BBE-93AC-95B6D340CEC6}" srcOrd="0" destOrd="0" presId="urn:microsoft.com/office/officeart/2005/8/layout/venn3"/>
    <dgm:cxn modelId="{5937C2C5-5050-1849-8CF5-B98E2B74BA5C}" type="presParOf" srcId="{69CCD9C2-D3EF-4FBE-913E-77FBFE42AC39}" destId="{A56EAB36-BECF-4DEA-A82C-2FA82EB97157}" srcOrd="0" destOrd="0" presId="urn:microsoft.com/office/officeart/2005/8/layout/venn3"/>
    <dgm:cxn modelId="{B9B536E8-C22D-9848-AC33-161AF138FF03}" type="presParOf" srcId="{69CCD9C2-D3EF-4FBE-913E-77FBFE42AC39}" destId="{41E2FD1F-2957-4CF7-A0B9-B362FB605F07}" srcOrd="1" destOrd="0" presId="urn:microsoft.com/office/officeart/2005/8/layout/venn3"/>
    <dgm:cxn modelId="{09560FC3-7903-304E-89B1-783466E6AAFF}" type="presParOf" srcId="{69CCD9C2-D3EF-4FBE-913E-77FBFE42AC39}" destId="{20B08DA0-7069-4A60-917F-B146CCDCDBBD}" srcOrd="2" destOrd="0" presId="urn:microsoft.com/office/officeart/2005/8/layout/venn3"/>
    <dgm:cxn modelId="{1137F59E-2268-1F42-96E9-2F5B44A9B2E4}" type="presParOf" srcId="{69CCD9C2-D3EF-4FBE-913E-77FBFE42AC39}" destId="{5004D8DE-4D66-425F-AB12-C1542BB7C26C}" srcOrd="3" destOrd="0" presId="urn:microsoft.com/office/officeart/2005/8/layout/venn3"/>
    <dgm:cxn modelId="{F12C52B5-C451-D342-A8E4-7AAD7744DCCB}" type="presParOf" srcId="{69CCD9C2-D3EF-4FBE-913E-77FBFE42AC39}" destId="{4110B23A-1B79-4BBE-93AC-95B6D340CEC6}" srcOrd="4" destOrd="0" presId="urn:microsoft.com/office/officeart/2005/8/layout/venn3"/>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3_1" csCatId="accent3" phldr="1"/>
      <dgm:spPr/>
    </dgm:pt>
    <dgm:pt modelId="{AB298886-EE6C-4B81-9189-0C10043C8EB0}">
      <dgm:prSet phldrT="[Text]" custT="1"/>
      <dgm:spPr/>
      <dgm:t>
        <a:bodyPr/>
        <a:lstStyle/>
        <a:p>
          <a:r>
            <a:rPr lang="en-ZA" sz="1600" b="1" dirty="0"/>
            <a:t>Hereditary poverty </a:t>
          </a:r>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a:t>Low social mobility</a:t>
          </a:r>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a:t>Low quality education</a:t>
          </a:r>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US"/>
        </a:p>
      </dgm:t>
    </dgm:pt>
    <dgm:pt modelId="{CBEA659B-D7DA-40DE-8D45-3319B767BE90}" type="pres">
      <dgm:prSet presAssocID="{AB298886-EE6C-4B81-9189-0C10043C8EB0}" presName="gear1srcNode" presStyleLbl="node1" presStyleIdx="0" presStyleCnt="3"/>
      <dgm:spPr/>
      <dgm:t>
        <a:bodyPr/>
        <a:lstStyle/>
        <a:p>
          <a:endParaRPr lang="en-US"/>
        </a:p>
      </dgm:t>
    </dgm:pt>
    <dgm:pt modelId="{68EF01A1-2CAD-48C1-B3CC-1CB992A6B769}" type="pres">
      <dgm:prSet presAssocID="{AB298886-EE6C-4B81-9189-0C10043C8EB0}" presName="gear1dstNode" presStyleLbl="node1" presStyleIdx="0" presStyleCnt="3"/>
      <dgm:spPr/>
      <dgm:t>
        <a:bodyPr/>
        <a:lstStyle/>
        <a:p>
          <a:endParaRPr lang="en-US"/>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US"/>
        </a:p>
      </dgm:t>
    </dgm:pt>
    <dgm:pt modelId="{75810C30-4C54-468B-8E2E-B530086FB0AC}" type="pres">
      <dgm:prSet presAssocID="{6780EA98-9549-4C2C-9497-26053D531C3B}" presName="gear2srcNode" presStyleLbl="node1" presStyleIdx="1" presStyleCnt="3"/>
      <dgm:spPr/>
      <dgm:t>
        <a:bodyPr/>
        <a:lstStyle/>
        <a:p>
          <a:endParaRPr lang="en-US"/>
        </a:p>
      </dgm:t>
    </dgm:pt>
    <dgm:pt modelId="{F15B143E-CC0D-46B6-A52D-188CA14D550D}" type="pres">
      <dgm:prSet presAssocID="{6780EA98-9549-4C2C-9497-26053D531C3B}" presName="gear2dstNode" presStyleLbl="node1" presStyleIdx="1" presStyleCnt="3"/>
      <dgm:spPr/>
      <dgm:t>
        <a:bodyPr/>
        <a:lstStyle/>
        <a:p>
          <a:endParaRPr lang="en-US"/>
        </a:p>
      </dgm:t>
    </dgm:pt>
    <dgm:pt modelId="{3AD1B559-2D50-460D-8E8F-419A7CB078EE}" type="pres">
      <dgm:prSet presAssocID="{01256274-B467-417D-B0FB-D9DEBBE30EA4}" presName="gear3" presStyleLbl="node1" presStyleIdx="2" presStyleCnt="3"/>
      <dgm:spPr/>
      <dgm:t>
        <a:bodyPr/>
        <a:lstStyle/>
        <a:p>
          <a:endParaRPr lang="en-US"/>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US"/>
        </a:p>
      </dgm:t>
    </dgm:pt>
    <dgm:pt modelId="{68CF8A3C-58A4-42D4-BF8A-9EAEE81D9584}" type="pres">
      <dgm:prSet presAssocID="{01256274-B467-417D-B0FB-D9DEBBE30EA4}" presName="gear3srcNode" presStyleLbl="node1" presStyleIdx="2" presStyleCnt="3"/>
      <dgm:spPr/>
      <dgm:t>
        <a:bodyPr/>
        <a:lstStyle/>
        <a:p>
          <a:endParaRPr lang="en-US"/>
        </a:p>
      </dgm:t>
    </dgm:pt>
    <dgm:pt modelId="{7DCB9903-DA53-4FA1-93C9-93EEFCF1F6DC}" type="pres">
      <dgm:prSet presAssocID="{01256274-B467-417D-B0FB-D9DEBBE30EA4}" presName="gear3dstNode" presStyleLbl="node1" presStyleIdx="2" presStyleCnt="3"/>
      <dgm:spPr/>
      <dgm:t>
        <a:bodyPr/>
        <a:lstStyle/>
        <a:p>
          <a:endParaRPr lang="en-US"/>
        </a:p>
      </dgm:t>
    </dgm:pt>
    <dgm:pt modelId="{59DB91FF-8856-40C4-8DD9-453DD8EE423D}" type="pres">
      <dgm:prSet presAssocID="{6B8C1288-5965-40AA-BA5B-96DF6F7BDF16}" presName="connector1" presStyleLbl="sibTrans2D1" presStyleIdx="0" presStyleCnt="3"/>
      <dgm:spPr/>
      <dgm:t>
        <a:bodyPr/>
        <a:lstStyle/>
        <a:p>
          <a:endParaRPr lang="en-US"/>
        </a:p>
      </dgm:t>
    </dgm:pt>
    <dgm:pt modelId="{106526A1-AD82-46A2-AC8C-B42D1F5217ED}" type="pres">
      <dgm:prSet presAssocID="{38A728A7-0540-4BF2-8369-552D1FF04834}" presName="connector2" presStyleLbl="sibTrans2D1" presStyleIdx="1" presStyleCnt="3"/>
      <dgm:spPr/>
      <dgm:t>
        <a:bodyPr/>
        <a:lstStyle/>
        <a:p>
          <a:endParaRPr lang="en-US"/>
        </a:p>
      </dgm:t>
    </dgm:pt>
    <dgm:pt modelId="{A9716CFE-04DB-4A1A-B650-87D4A83D0BBF}" type="pres">
      <dgm:prSet presAssocID="{A61413D3-AE93-49A6-A5EE-3C385D2DE3EE}" presName="connector3" presStyleLbl="sibTrans2D1" presStyleIdx="2" presStyleCnt="3"/>
      <dgm:spPr/>
      <dgm:t>
        <a:bodyPr/>
        <a:lstStyle/>
        <a:p>
          <a:endParaRPr lang="en-US"/>
        </a:p>
      </dgm:t>
    </dgm:pt>
  </dgm:ptLst>
  <dgm:cxnLst>
    <dgm:cxn modelId="{B283A7F5-7035-4541-9765-9A75D3402382}" type="presOf" srcId="{38A728A7-0540-4BF2-8369-552D1FF04834}" destId="{106526A1-AD82-46A2-AC8C-B42D1F5217ED}" srcOrd="0" destOrd="0" presId="urn:microsoft.com/office/officeart/2005/8/layout/gear1"/>
    <dgm:cxn modelId="{2A084334-852A-6C4D-A88C-E38BF82B5788}" type="presOf" srcId="{A61413D3-AE93-49A6-A5EE-3C385D2DE3EE}" destId="{A9716CFE-04DB-4A1A-B650-87D4A83D0BBF}" srcOrd="0" destOrd="0" presId="urn:microsoft.com/office/officeart/2005/8/layout/gear1"/>
    <dgm:cxn modelId="{527D4882-9B04-0541-86CC-6C7D46F3DB3F}" type="presOf" srcId="{6780EA98-9549-4C2C-9497-26053D531C3B}" destId="{75810C30-4C54-468B-8E2E-B530086FB0AC}"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606FE9ED-8F88-1249-A188-3CEC2155D6D3}" type="presOf" srcId="{AB298886-EE6C-4B81-9189-0C10043C8EB0}" destId="{68EF01A1-2CAD-48C1-B3CC-1CB992A6B769}" srcOrd="2" destOrd="0" presId="urn:microsoft.com/office/officeart/2005/8/layout/gear1"/>
    <dgm:cxn modelId="{399D4C75-B6DD-2A4D-9F38-AF5DBEA5520D}" type="presOf" srcId="{01256274-B467-417D-B0FB-D9DEBBE30EA4}" destId="{3AD1B559-2D50-460D-8E8F-419A7CB078EE}" srcOrd="0" destOrd="0" presId="urn:microsoft.com/office/officeart/2005/8/layout/gear1"/>
    <dgm:cxn modelId="{58DAA354-7443-194A-9FEE-D5F6B29F3B74}" type="presOf" srcId="{6780EA98-9549-4C2C-9497-26053D531C3B}" destId="{F15B143E-CC0D-46B6-A52D-188CA14D550D}" srcOrd="2" destOrd="0" presId="urn:microsoft.com/office/officeart/2005/8/layout/gear1"/>
    <dgm:cxn modelId="{EA69EA2A-FB59-BE41-AA87-5EFC4EFD95D7}" type="presOf" srcId="{01256274-B467-417D-B0FB-D9DEBBE30EA4}" destId="{128CD003-1B49-454E-BFD8-E64E9DDE4604}" srcOrd="1" destOrd="0" presId="urn:microsoft.com/office/officeart/2005/8/layout/gear1"/>
    <dgm:cxn modelId="{7B36B3C2-4580-734F-BC44-481AF396944E}" type="presOf" srcId="{AB298886-EE6C-4B81-9189-0C10043C8EB0}" destId="{7BF61DF9-2290-435F-99ED-4383C002E642}" srcOrd="0" destOrd="0" presId="urn:microsoft.com/office/officeart/2005/8/layout/gear1"/>
    <dgm:cxn modelId="{79030DB4-6130-2A46-A2DC-01881E00662B}" type="presOf" srcId="{01256274-B467-417D-B0FB-D9DEBBE30EA4}" destId="{7DCB9903-DA53-4FA1-93C9-93EEFCF1F6DC}" srcOrd="3" destOrd="0" presId="urn:microsoft.com/office/officeart/2005/8/layout/gear1"/>
    <dgm:cxn modelId="{134BCCBD-1803-2A4B-AABD-8EA387EB0B7C}" type="presOf" srcId="{AB298886-EE6C-4B81-9189-0C10043C8EB0}" destId="{CBEA659B-D7DA-40DE-8D45-3319B767BE90}" srcOrd="1"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E97597AB-9FBA-DA43-BFB9-7307EAEF7E85}" type="presOf" srcId="{6B8C1288-5965-40AA-BA5B-96DF6F7BDF16}" destId="{59DB91FF-8856-40C4-8DD9-453DD8EE423D}" srcOrd="0" destOrd="0" presId="urn:microsoft.com/office/officeart/2005/8/layout/gear1"/>
    <dgm:cxn modelId="{8A36838E-8C85-9145-8E3F-FE94B46496D2}" type="presOf" srcId="{6780EA98-9549-4C2C-9497-26053D531C3B}" destId="{1E446F85-7056-4EB8-ADCC-D9EA52599DC3}" srcOrd="0" destOrd="0" presId="urn:microsoft.com/office/officeart/2005/8/layout/gear1"/>
    <dgm:cxn modelId="{6961F317-1304-1D41-8E2E-286A6DC685D8}" type="presOf" srcId="{99F46751-1063-485A-993A-EBA2177A0361}" destId="{A252CFB3-03C7-41A7-B7D0-96B3193AB57F}" srcOrd="0" destOrd="0" presId="urn:microsoft.com/office/officeart/2005/8/layout/gear1"/>
    <dgm:cxn modelId="{65AAAE4E-C490-D748-B8D7-4F1BAC00865E}" type="presOf" srcId="{01256274-B467-417D-B0FB-D9DEBBE30EA4}" destId="{68CF8A3C-58A4-42D4-BF8A-9EAEE81D9584}" srcOrd="2"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572D574-18ED-D948-B2BD-F6B964D8304D}" type="presParOf" srcId="{A252CFB3-03C7-41A7-B7D0-96B3193AB57F}" destId="{7BF61DF9-2290-435F-99ED-4383C002E642}" srcOrd="0" destOrd="0" presId="urn:microsoft.com/office/officeart/2005/8/layout/gear1"/>
    <dgm:cxn modelId="{793A20C2-FE9B-8341-82F4-2671952A9B71}" type="presParOf" srcId="{A252CFB3-03C7-41A7-B7D0-96B3193AB57F}" destId="{CBEA659B-D7DA-40DE-8D45-3319B767BE90}" srcOrd="1" destOrd="0" presId="urn:microsoft.com/office/officeart/2005/8/layout/gear1"/>
    <dgm:cxn modelId="{0C8F34BC-CBF7-6A4A-8380-2F1B10D10974}" type="presParOf" srcId="{A252CFB3-03C7-41A7-B7D0-96B3193AB57F}" destId="{68EF01A1-2CAD-48C1-B3CC-1CB992A6B769}" srcOrd="2" destOrd="0" presId="urn:microsoft.com/office/officeart/2005/8/layout/gear1"/>
    <dgm:cxn modelId="{EC9DFFBD-477C-654D-90E1-0FB53DB14A9E}" type="presParOf" srcId="{A252CFB3-03C7-41A7-B7D0-96B3193AB57F}" destId="{1E446F85-7056-4EB8-ADCC-D9EA52599DC3}" srcOrd="3" destOrd="0" presId="urn:microsoft.com/office/officeart/2005/8/layout/gear1"/>
    <dgm:cxn modelId="{4CBAEBB6-4EB7-BC41-9C0B-FA62B602A468}" type="presParOf" srcId="{A252CFB3-03C7-41A7-B7D0-96B3193AB57F}" destId="{75810C30-4C54-468B-8E2E-B530086FB0AC}" srcOrd="4" destOrd="0" presId="urn:microsoft.com/office/officeart/2005/8/layout/gear1"/>
    <dgm:cxn modelId="{A6EBE054-B627-3847-A27E-816FE395D13D}" type="presParOf" srcId="{A252CFB3-03C7-41A7-B7D0-96B3193AB57F}" destId="{F15B143E-CC0D-46B6-A52D-188CA14D550D}" srcOrd="5" destOrd="0" presId="urn:microsoft.com/office/officeart/2005/8/layout/gear1"/>
    <dgm:cxn modelId="{39AAB216-8DB4-714C-A92B-5A70295832EB}" type="presParOf" srcId="{A252CFB3-03C7-41A7-B7D0-96B3193AB57F}" destId="{3AD1B559-2D50-460D-8E8F-419A7CB078EE}" srcOrd="6" destOrd="0" presId="urn:microsoft.com/office/officeart/2005/8/layout/gear1"/>
    <dgm:cxn modelId="{13515E0B-A9FE-2C44-83EA-D109E490454B}" type="presParOf" srcId="{A252CFB3-03C7-41A7-B7D0-96B3193AB57F}" destId="{128CD003-1B49-454E-BFD8-E64E9DDE4604}" srcOrd="7" destOrd="0" presId="urn:microsoft.com/office/officeart/2005/8/layout/gear1"/>
    <dgm:cxn modelId="{78B07D7F-1A39-D144-A9EE-B0744C1C2610}" type="presParOf" srcId="{A252CFB3-03C7-41A7-B7D0-96B3193AB57F}" destId="{68CF8A3C-58A4-42D4-BF8A-9EAEE81D9584}" srcOrd="8" destOrd="0" presId="urn:microsoft.com/office/officeart/2005/8/layout/gear1"/>
    <dgm:cxn modelId="{A2CF1DEC-442D-3548-88EB-5BF3E7EEF858}" type="presParOf" srcId="{A252CFB3-03C7-41A7-B7D0-96B3193AB57F}" destId="{7DCB9903-DA53-4FA1-93C9-93EEFCF1F6DC}" srcOrd="9" destOrd="0" presId="urn:microsoft.com/office/officeart/2005/8/layout/gear1"/>
    <dgm:cxn modelId="{0EFB91A1-1693-5D49-BB91-3C6E85FA1ADB}" type="presParOf" srcId="{A252CFB3-03C7-41A7-B7D0-96B3193AB57F}" destId="{59DB91FF-8856-40C4-8DD9-453DD8EE423D}" srcOrd="10" destOrd="0" presId="urn:microsoft.com/office/officeart/2005/8/layout/gear1"/>
    <dgm:cxn modelId="{DCC28AD4-1E0B-D94B-AA79-5557151D068C}" type="presParOf" srcId="{A252CFB3-03C7-41A7-B7D0-96B3193AB57F}" destId="{106526A1-AD82-46A2-AC8C-B42D1F5217ED}" srcOrd="11" destOrd="0" presId="urn:microsoft.com/office/officeart/2005/8/layout/gear1"/>
    <dgm:cxn modelId="{58ABCC5B-38ED-2D4B-AAD8-6BF0B3073B4C}" type="presParOf" srcId="{A252CFB3-03C7-41A7-B7D0-96B3193AB57F}" destId="{A9716CFE-04DB-4A1A-B650-87D4A83D0BB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a:p>
        <a:p>
          <a:pPr lvl="0" algn="ctr" defTabSz="1600200">
            <a:lnSpc>
              <a:spcPct val="90000"/>
            </a:lnSpc>
            <a:spcBef>
              <a:spcPct val="0"/>
            </a:spcBef>
            <a:spcAft>
              <a:spcPct val="35000"/>
            </a:spcAft>
          </a:pPr>
          <a:r>
            <a:rPr lang="en-ZA" sz="1800" b="1" kern="1200" dirty="0">
              <a:solidFill>
                <a:schemeClr val="bg1"/>
              </a:solidFill>
            </a:rPr>
            <a:t>15%</a:t>
          </a:r>
        </a:p>
        <a:p>
          <a:pPr lvl="0" algn="ctr" defTabSz="1600200">
            <a:lnSpc>
              <a:spcPct val="90000"/>
            </a:lnSpc>
            <a:spcBef>
              <a:spcPct val="0"/>
            </a:spcBef>
            <a:spcAft>
              <a:spcPct val="35000"/>
            </a:spcAft>
          </a:pPr>
          <a:r>
            <a:rPr lang="en-ZA" sz="700" b="1" kern="1200" dirty="0">
              <a:solidFill>
                <a:schemeClr val="bg1"/>
              </a:solidFill>
            </a:rPr>
            <a:t>Legislators, managers, </a:t>
          </a:r>
          <a:r>
            <a:rPr lang="en-ZA" sz="700" b="1" kern="1200" dirty="0" err="1">
              <a:solidFill>
                <a:schemeClr val="bg1"/>
              </a:solidFill>
            </a:rPr>
            <a:t>assoc</a:t>
          </a:r>
          <a:r>
            <a:rPr lang="en-ZA" sz="700" b="1" kern="1200" dirty="0">
              <a:solidFill>
                <a:schemeClr val="bg1"/>
              </a:solidFill>
            </a:rPr>
            <a:t> professionals</a:t>
          </a:r>
          <a:endParaRPr lang="en-ZA" sz="100" b="1" kern="1200" dirty="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rPr>
            <a:t>Semi-Skilled (32%)</a:t>
          </a:r>
        </a:p>
        <a:p>
          <a:pPr lvl="0" algn="ctr" defTabSz="711200">
            <a:lnSpc>
              <a:spcPct val="90000"/>
            </a:lnSpc>
            <a:spcBef>
              <a:spcPct val="0"/>
            </a:spcBef>
            <a:spcAft>
              <a:spcPct val="35000"/>
            </a:spcAft>
          </a:pPr>
          <a:r>
            <a:rPr lang="en-US" sz="600" kern="1200" dirty="0">
              <a:solidFill>
                <a:schemeClr val="bg1"/>
              </a:solidFill>
            </a:rPr>
            <a:t>Clerks, service workers, shop personnel, skilled </a:t>
          </a:r>
          <a:r>
            <a:rPr lang="en-US" sz="600" kern="1200" dirty="0" err="1">
              <a:solidFill>
                <a:schemeClr val="bg1"/>
              </a:solidFill>
            </a:rPr>
            <a:t>agric</a:t>
          </a:r>
          <a:r>
            <a:rPr lang="en-US" sz="600" kern="1200" dirty="0">
              <a:solidFill>
                <a:schemeClr val="bg1"/>
              </a:solidFill>
            </a:rPr>
            <a:t>/fishery workers, plant and machinery operators)</a:t>
          </a: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a:solidFill>
                <a:schemeClr val="bg1"/>
              </a:solidFill>
            </a:rPr>
            <a:t>Unskilled</a:t>
          </a:r>
        </a:p>
        <a:p>
          <a:pPr lvl="0" algn="ctr" defTabSz="533400">
            <a:lnSpc>
              <a:spcPct val="90000"/>
            </a:lnSpc>
            <a:spcBef>
              <a:spcPct val="0"/>
            </a:spcBef>
            <a:spcAft>
              <a:spcPct val="35000"/>
            </a:spcAft>
          </a:pPr>
          <a:r>
            <a:rPr lang="en-ZA" sz="1200" b="1" kern="1200" dirty="0">
              <a:solidFill>
                <a:schemeClr val="bg1"/>
              </a:solidFill>
            </a:rPr>
            <a:t>(18%)</a:t>
          </a:r>
        </a:p>
        <a:p>
          <a:pPr lvl="0" algn="ctr" defTabSz="533400">
            <a:lnSpc>
              <a:spcPct val="90000"/>
            </a:lnSpc>
            <a:spcBef>
              <a:spcPct val="0"/>
            </a:spcBef>
            <a:spcAft>
              <a:spcPct val="35000"/>
            </a:spcAft>
          </a:pPr>
          <a:r>
            <a:rPr lang="en-ZA" sz="600" b="0" kern="1200" dirty="0">
              <a:solidFill>
                <a:schemeClr val="bg1"/>
              </a:solidFill>
            </a:rPr>
            <a:t>Elementary occupations &amp; domestic workers</a:t>
          </a: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a:solidFill>
                <a:schemeClr val="bg1"/>
              </a:solidFill>
            </a:rPr>
            <a:t>Unemployed</a:t>
          </a:r>
        </a:p>
        <a:p>
          <a:pPr lvl="0" algn="ctr" defTabSz="622300">
            <a:lnSpc>
              <a:spcPct val="90000"/>
            </a:lnSpc>
            <a:spcBef>
              <a:spcPct val="0"/>
            </a:spcBef>
            <a:spcAft>
              <a:spcPct val="35000"/>
            </a:spcAft>
          </a:pPr>
          <a:endParaRPr lang="en-ZA" sz="1400" b="1" kern="1200" dirty="0">
            <a:solidFill>
              <a:schemeClr val="bg1"/>
            </a:solidFill>
          </a:endParaRPr>
        </a:p>
        <a:p>
          <a:pPr lvl="0" algn="ctr" defTabSz="622300">
            <a:lnSpc>
              <a:spcPct val="90000"/>
            </a:lnSpc>
            <a:spcBef>
              <a:spcPct val="0"/>
            </a:spcBef>
            <a:spcAft>
              <a:spcPct val="35000"/>
            </a:spcAft>
          </a:pPr>
          <a:r>
            <a:rPr lang="en-ZA" sz="1400" b="1" kern="1200" dirty="0">
              <a:solidFill>
                <a:schemeClr val="bg1"/>
              </a:solidFill>
            </a:rPr>
            <a:t>(Broad - 35%)</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28E79-8C9C-471C-B435-A553116CF9EE}">
      <dsp:nvSpPr>
        <dsp:cNvPr id="0" name=""/>
        <dsp:cNvSpPr/>
      </dsp:nvSpPr>
      <dsp:spPr>
        <a:xfrm>
          <a:off x="559214" y="203782"/>
          <a:ext cx="2043587" cy="709710"/>
        </a:xfrm>
        <a:prstGeom prst="ellipse">
          <a:avLst/>
        </a:prstGeom>
        <a:solidFill>
          <a:schemeClr val="accent3">
            <a:lumMod val="60000"/>
            <a:lumOff val="40000"/>
            <a:alpha val="40000"/>
          </a:schemeClr>
        </a:solidFill>
        <a:ln>
          <a:noFill/>
        </a:ln>
        <a:effectLst/>
      </dsp:spPr>
      <dsp:style>
        <a:lnRef idx="0">
          <a:scrgbClr r="0" g="0" b="0"/>
        </a:lnRef>
        <a:fillRef idx="1">
          <a:scrgbClr r="0" g="0" b="0"/>
        </a:fillRef>
        <a:effectRef idx="0">
          <a:scrgbClr r="0" g="0" b="0"/>
        </a:effectRef>
        <a:fontRef idx="minor"/>
      </dsp:style>
    </dsp:sp>
    <dsp:sp modelId="{87742D82-7E51-4505-9B8B-4B42B7F78903}">
      <dsp:nvSpPr>
        <dsp:cNvPr id="0" name=""/>
        <dsp:cNvSpPr/>
      </dsp:nvSpPr>
      <dsp:spPr>
        <a:xfrm>
          <a:off x="1368153" y="1944216"/>
          <a:ext cx="396043" cy="471805"/>
        </a:xfrm>
        <a:prstGeom prst="downArrow">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D58033-DB97-4B74-88E2-C41EBFB0C49F}">
      <dsp:nvSpPr>
        <dsp:cNvPr id="0" name=""/>
        <dsp:cNvSpPr/>
      </dsp:nvSpPr>
      <dsp:spPr>
        <a:xfrm>
          <a:off x="633670" y="2144398"/>
          <a:ext cx="1901011" cy="475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n-ZA" sz="1600" b="1" kern="1200" dirty="0">
            <a:solidFill>
              <a:srgbClr val="FF0000"/>
            </a:solidFill>
          </a:endParaRPr>
        </a:p>
      </dsp:txBody>
      <dsp:txXfrm>
        <a:off x="633670" y="2144398"/>
        <a:ext cx="1901011" cy="475252"/>
      </dsp:txXfrm>
    </dsp:sp>
    <dsp:sp modelId="{CBF04D8E-2149-4622-ABE1-5AED6FACBAF0}">
      <dsp:nvSpPr>
        <dsp:cNvPr id="0" name=""/>
        <dsp:cNvSpPr/>
      </dsp:nvSpPr>
      <dsp:spPr>
        <a:xfrm>
          <a:off x="1302192" y="968305"/>
          <a:ext cx="712879" cy="712879"/>
        </a:xfrm>
        <a:prstGeom prst="ellipse">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a:solidFill>
                <a:srgbClr val="FF0000"/>
              </a:solidFill>
            </a:rPr>
            <a:t>Type of education</a:t>
          </a:r>
          <a:endParaRPr lang="en-ZA" sz="900" b="1" kern="1200" dirty="0">
            <a:solidFill>
              <a:srgbClr val="FF0000"/>
            </a:solidFill>
          </a:endParaRPr>
        </a:p>
      </dsp:txBody>
      <dsp:txXfrm>
        <a:off x="1406591" y="1072704"/>
        <a:ext cx="504081" cy="504081"/>
      </dsp:txXfrm>
    </dsp:sp>
    <dsp:sp modelId="{871E3D72-B506-4763-BF68-912A91ADA0E1}">
      <dsp:nvSpPr>
        <dsp:cNvPr id="0" name=""/>
        <dsp:cNvSpPr/>
      </dsp:nvSpPr>
      <dsp:spPr>
        <a:xfrm>
          <a:off x="785636" y="416785"/>
          <a:ext cx="712879" cy="712879"/>
        </a:xfrm>
        <a:prstGeom prst="ellipse">
          <a:avLst/>
        </a:prstGeom>
        <a:solidFill>
          <a:schemeClr val="accent3">
            <a:shade val="80000"/>
            <a:hueOff val="109453"/>
            <a:satOff val="-716"/>
            <a:lumOff val="122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a:solidFill>
                <a:srgbClr val="FF0000"/>
              </a:solidFill>
            </a:rPr>
            <a:t>Quality of education</a:t>
          </a:r>
        </a:p>
      </dsp:txBody>
      <dsp:txXfrm>
        <a:off x="890035" y="521184"/>
        <a:ext cx="504081" cy="504081"/>
      </dsp:txXfrm>
    </dsp:sp>
    <dsp:sp modelId="{9025DBFC-907B-4F5A-9079-F272D0027113}">
      <dsp:nvSpPr>
        <dsp:cNvPr id="0" name=""/>
        <dsp:cNvSpPr/>
      </dsp:nvSpPr>
      <dsp:spPr>
        <a:xfrm>
          <a:off x="1520808" y="261129"/>
          <a:ext cx="712879" cy="712879"/>
        </a:xfrm>
        <a:prstGeom prst="ellipse">
          <a:avLst/>
        </a:prstGeom>
        <a:solidFill>
          <a:schemeClr val="accent3">
            <a:shade val="80000"/>
            <a:hueOff val="218906"/>
            <a:satOff val="-1431"/>
            <a:lumOff val="245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a:solidFill>
                <a:srgbClr val="FF0000"/>
              </a:solidFill>
            </a:rPr>
            <a:t>Duration of education</a:t>
          </a:r>
        </a:p>
      </dsp:txBody>
      <dsp:txXfrm>
        <a:off x="1625207" y="365528"/>
        <a:ext cx="504081" cy="504081"/>
      </dsp:txXfrm>
    </dsp:sp>
    <dsp:sp modelId="{89AAFAC3-0FCC-4F56-988E-ED949141102E}">
      <dsp:nvSpPr>
        <dsp:cNvPr id="0" name=""/>
        <dsp:cNvSpPr/>
      </dsp:nvSpPr>
      <dsp:spPr>
        <a:xfrm>
          <a:off x="452630" y="100808"/>
          <a:ext cx="2217846" cy="1774277"/>
        </a:xfrm>
        <a:prstGeom prst="funnel">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EAB36-BECF-4DEA-A82C-2FA82EB97157}">
      <dsp:nvSpPr>
        <dsp:cNvPr id="0" name=""/>
        <dsp:cNvSpPr/>
      </dsp:nvSpPr>
      <dsp:spPr>
        <a:xfrm>
          <a:off x="449663" y="1391"/>
          <a:ext cx="2562120" cy="2562120"/>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a:t>SA is one of the top 3 most unequal countries in the world</a:t>
          </a:r>
        </a:p>
      </dsp:txBody>
      <dsp:txXfrm>
        <a:off x="824877" y="376605"/>
        <a:ext cx="1811692" cy="1811692"/>
      </dsp:txXfrm>
    </dsp:sp>
    <dsp:sp modelId="{20B08DA0-7069-4A60-917F-B146CCDCDBBD}">
      <dsp:nvSpPr>
        <dsp:cNvPr id="0" name=""/>
        <dsp:cNvSpPr/>
      </dsp:nvSpPr>
      <dsp:spPr>
        <a:xfrm>
          <a:off x="2499359" y="1391"/>
          <a:ext cx="2562120" cy="2562120"/>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a:t>Between 78% and 85% of total inequality is explained by </a:t>
          </a:r>
          <a:r>
            <a:rPr lang="en-ZA" sz="1900" b="1" kern="1200" dirty="0">
              <a:solidFill>
                <a:srgbClr val="FF0000"/>
              </a:solidFill>
            </a:rPr>
            <a:t>wage</a:t>
          </a:r>
          <a:r>
            <a:rPr lang="en-ZA" sz="1900" kern="1200" dirty="0"/>
            <a:t> inequality</a:t>
          </a:r>
        </a:p>
      </dsp:txBody>
      <dsp:txXfrm>
        <a:off x="2874573" y="376605"/>
        <a:ext cx="1811692" cy="1811692"/>
      </dsp:txXfrm>
    </dsp:sp>
    <dsp:sp modelId="{4110B23A-1B79-4BBE-93AC-95B6D340CEC6}">
      <dsp:nvSpPr>
        <dsp:cNvPr id="0" name=""/>
        <dsp:cNvSpPr/>
      </dsp:nvSpPr>
      <dsp:spPr>
        <a:xfrm>
          <a:off x="4549056" y="1391"/>
          <a:ext cx="2562120" cy="2562120"/>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b="1" kern="1200" dirty="0">
              <a:solidFill>
                <a:srgbClr val="FF0000"/>
              </a:solidFill>
            </a:rPr>
            <a:t>Wages</a:t>
          </a:r>
        </a:p>
      </dsp:txBody>
      <dsp:txXfrm>
        <a:off x="4924270" y="376605"/>
        <a:ext cx="1811692" cy="18116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2160240" y="1620180"/>
          <a:ext cx="1980220" cy="1980220"/>
        </a:xfrm>
        <a:prstGeom prst="gear9">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a:t>Hereditary poverty </a:t>
          </a:r>
        </a:p>
      </dsp:txBody>
      <dsp:txXfrm>
        <a:off x="2558352" y="2084037"/>
        <a:ext cx="1183996" cy="1017874"/>
      </dsp:txXfrm>
    </dsp:sp>
    <dsp:sp modelId="{1E446F85-7056-4EB8-ADCC-D9EA52599DC3}">
      <dsp:nvSpPr>
        <dsp:cNvPr id="0" name=""/>
        <dsp:cNvSpPr/>
      </dsp:nvSpPr>
      <dsp:spPr>
        <a:xfrm>
          <a:off x="1008112" y="1152128"/>
          <a:ext cx="1440160" cy="1440160"/>
        </a:xfrm>
        <a:prstGeom prst="gear6">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kern="1200" dirty="0"/>
            <a:t>Low social mobility</a:t>
          </a:r>
        </a:p>
      </dsp:txBody>
      <dsp:txXfrm>
        <a:off x="1370677" y="1516884"/>
        <a:ext cx="715030" cy="710648"/>
      </dsp:txXfrm>
    </dsp:sp>
    <dsp:sp modelId="{3AD1B559-2D50-460D-8E8F-419A7CB078EE}">
      <dsp:nvSpPr>
        <dsp:cNvPr id="0" name=""/>
        <dsp:cNvSpPr/>
      </dsp:nvSpPr>
      <dsp:spPr>
        <a:xfrm rot="20700000">
          <a:off x="1814748" y="158564"/>
          <a:ext cx="1411062" cy="1411062"/>
        </a:xfrm>
        <a:prstGeom prst="gear6">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kern="1200" dirty="0"/>
            <a:t>Low quality education</a:t>
          </a:r>
        </a:p>
      </dsp:txBody>
      <dsp:txXfrm rot="-20700000">
        <a:off x="2124236" y="468052"/>
        <a:ext cx="792088" cy="792088"/>
      </dsp:txXfrm>
    </dsp:sp>
    <dsp:sp modelId="{59DB91FF-8856-40C4-8DD9-453DD8EE423D}">
      <dsp:nvSpPr>
        <dsp:cNvPr id="0" name=""/>
        <dsp:cNvSpPr/>
      </dsp:nvSpPr>
      <dsp:spPr>
        <a:xfrm>
          <a:off x="2001564" y="1324996"/>
          <a:ext cx="2534681" cy="2534681"/>
        </a:xfrm>
        <a:prstGeom prst="circularArrow">
          <a:avLst>
            <a:gd name="adj1" fmla="val 4687"/>
            <a:gd name="adj2" fmla="val 299029"/>
            <a:gd name="adj3" fmla="val 2500248"/>
            <a:gd name="adj4" fmla="val 15896002"/>
            <a:gd name="adj5" fmla="val 5469"/>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753062" y="836023"/>
          <a:ext cx="1841604" cy="1841604"/>
        </a:xfrm>
        <a:prstGeom prst="leftCircularArrow">
          <a:avLst>
            <a:gd name="adj1" fmla="val 6452"/>
            <a:gd name="adj2" fmla="val 429999"/>
            <a:gd name="adj3" fmla="val 10489124"/>
            <a:gd name="adj4" fmla="val 14837806"/>
            <a:gd name="adj5" fmla="val 7527"/>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1488355" y="-147962"/>
          <a:ext cx="1985620" cy="1985620"/>
        </a:xfrm>
        <a:prstGeom prst="circularArrow">
          <a:avLst>
            <a:gd name="adj1" fmla="val 5984"/>
            <a:gd name="adj2" fmla="val 394124"/>
            <a:gd name="adj3" fmla="val 13313824"/>
            <a:gd name="adj4" fmla="val 10508221"/>
            <a:gd name="adj5" fmla="val 6981"/>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drawing1.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solidFill>
                <a:schemeClr val="bg1"/>
              </a:solidFill>
            </a:rPr>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secondary</a:t>
          </a:r>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0.24046</cdr:x>
      <cdr:y>0.05749</cdr:y>
    </cdr:from>
    <cdr:to>
      <cdr:x>0.37135</cdr:x>
      <cdr:y>0.10818</cdr:y>
    </cdr:to>
    <cdr:sp macro="" textlink="">
      <cdr:nvSpPr>
        <cdr:cNvPr id="7" name="TextBox 6"/>
        <cdr:cNvSpPr txBox="1"/>
      </cdr:nvSpPr>
      <cdr:spPr>
        <a:xfrm xmlns:a="http://schemas.openxmlformats.org/drawingml/2006/main">
          <a:off x="2931718" y="350301"/>
          <a:ext cx="1595811" cy="30886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0.2573</cdr:x>
      <cdr:y>0.01896</cdr:y>
    </cdr:from>
    <cdr:to>
      <cdr:x>0.3518</cdr:x>
      <cdr:y>0.06623</cdr:y>
    </cdr:to>
    <cdr:sp macro="" textlink="">
      <cdr:nvSpPr>
        <cdr:cNvPr id="8" name="TextBox 7"/>
        <cdr:cNvSpPr txBox="1"/>
      </cdr:nvSpPr>
      <cdr:spPr>
        <a:xfrm xmlns:a="http://schemas.openxmlformats.org/drawingml/2006/main">
          <a:off x="3136976" y="115504"/>
          <a:ext cx="1152144" cy="28803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30B3B066-08E0-BF49-93CE-29358261A8BB}" type="datetimeFigureOut">
              <a:rPr lang="en-US"/>
              <a:pPr>
                <a:defRPr/>
              </a:pPr>
              <a:t>9/21/17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CDADB0AB-D998-EB4F-A5B7-DF8D9133B62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ZA"/>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2A722064-2382-2F4E-93A9-BBE566E1616D}" type="datetimeFigureOut">
              <a:rPr lang="en-ZA" altLang="x-none"/>
              <a:pPr>
                <a:defRPr/>
              </a:pPr>
              <a:t>2017/09/21</a:t>
            </a:fld>
            <a:endParaRPr lang="en-ZA" altLang="x-non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7C7B8E5-9D20-FB4B-B5B2-4DAC9BA47510}" type="slidenum">
              <a:rPr lang="en-ZA" altLang="x-none"/>
              <a:pPr>
                <a:defRPr/>
              </a:pPr>
              <a:t>‹#›</a:t>
            </a:fld>
            <a:endParaRPr lang="en-ZA"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8FDD51F2-F21C-D441-8E40-E3C1CE5A9BDD}" type="slidenum">
              <a:rPr lang="en-ZA" altLang="x-none"/>
              <a:pPr/>
              <a:t>2</a:t>
            </a:fld>
            <a:endParaRPr lang="en-ZA" altLang="x-non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E914FAAC-0670-D849-BD2B-7421ED4D93B5}" type="slidenum">
              <a:rPr lang="en-US" altLang="x-none"/>
              <a:pPr/>
              <a:t>5</a:t>
            </a:fld>
            <a:endParaRPr lang="en-US" altLang="x-non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tLang="x-none">
                <a:ea typeface="MS PGothic" charset="-128"/>
              </a:rPr>
              <a:t>Taylor, N., &amp; Reddi, B. (2013). Writing and learning mathematics. In N. Taylor, S. Van der Berg, &amp; T. Mabogoane, </a:t>
            </a:r>
            <a:r>
              <a:rPr lang="en-ZA" altLang="x-none" i="1">
                <a:ea typeface="MS PGothic" charset="-128"/>
              </a:rPr>
              <a:t>Creating Effective Schools.</a:t>
            </a:r>
            <a:r>
              <a:rPr lang="en-ZA" altLang="x-none">
                <a:ea typeface="MS PGothic" charset="-128"/>
              </a:rPr>
              <a:t> Cape Town: Pearson.</a:t>
            </a:r>
          </a:p>
          <a:p>
            <a:endParaRPr lang="en-ZA" altLang="x-none">
              <a:ea typeface="MS PGothic" charset="-128"/>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42A41386-9CAA-3C44-934D-CAFBA86B9169}" type="slidenum">
              <a:rPr lang="en-ZA" altLang="x-none"/>
              <a:pPr/>
              <a:t>7</a:t>
            </a:fld>
            <a:endParaRPr lang="en-ZA" altLang="x-non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78BA28C3-D03E-E840-B5B5-ABD4B91DB1CD}" type="slidenum">
              <a:rPr lang="en-US" altLang="x-none"/>
              <a:pPr/>
              <a:t>8</a:t>
            </a:fld>
            <a:endParaRPr lang="en-US" altLang="x-non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0D1CE241-4973-B948-8112-EB34CAAB88A4}" type="slidenum">
              <a:rPr lang="en-US" altLang="x-none"/>
              <a:pPr/>
              <a:t>9</a:t>
            </a:fld>
            <a:endParaRPr lang="en-US" altLang="x-non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557128FD-AF01-2841-8CEF-BC25841CD411}" type="slidenum">
              <a:rPr lang="en-US" altLang="x-none"/>
              <a:pPr/>
              <a:t>10</a:t>
            </a:fld>
            <a:endParaRPr lang="en-US" altLang="x-non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ea typeface="MS PGothic" charset="-128"/>
              </a:rPr>
              <a:t>40 words in 60s = 1,5s/word</a:t>
            </a:r>
          </a:p>
          <a:p>
            <a:r>
              <a:rPr lang="en-US" altLang="x-none">
                <a:ea typeface="MS PGothic" charset="-128"/>
              </a:rPr>
              <a:t>130 words in 60s = 0,46s/word </a:t>
            </a: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4F672BB6-E148-114D-95A3-2095BF5781D7}" type="slidenum">
              <a:rPr lang="en-US" altLang="x-none"/>
              <a:pPr/>
              <a:t>13</a:t>
            </a:fld>
            <a:endParaRPr lang="en-US" altLang="x-non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03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1003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95C87B2D-B000-E34D-B6A3-B5017892EAC1}" type="slidenum">
              <a:rPr lang="en-ZA" altLang="x-none"/>
              <a:pPr/>
              <a:t>15</a:t>
            </a:fld>
            <a:endParaRPr lang="en-ZA" altLang="x-non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x-none">
                <a:ea typeface="MS PGothic" charset="-128"/>
              </a:rPr>
              <a:t>The QLFS classifies professions as follows: Highly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D400D046-F968-534E-A518-4DF9FD8372DF}" type="slidenum">
              <a:rPr lang="en-ZA" altLang="x-none"/>
              <a:pPr/>
              <a:t>18</a:t>
            </a:fld>
            <a:endParaRPr lang="en-ZA" altLang="x-non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68D140C8-E71D-384E-93BA-F7C76F78965B}" type="slidenum">
              <a:rPr lang="en-US" altLang="x-none"/>
              <a:pPr/>
              <a:t>49</a:t>
            </a:fld>
            <a:endParaRPr lang="en-US" altLang="x-non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9037F9A7-14F2-2740-9921-0D626C676A43}" type="slidenum">
              <a:rPr lang="en-ZA" altLang="x-none"/>
              <a:pPr/>
              <a:t>59</a:t>
            </a:fld>
            <a:endParaRPr lang="en-ZA" altLang="x-non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522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50F6D573-8100-6D4D-B6F1-272A7E8B9C1F}" type="slidenum">
              <a:rPr lang="en-US" altLang="x-none"/>
              <a:pPr/>
              <a:t>64</a:t>
            </a:fld>
            <a:endParaRPr lang="en-US" altLang="x-non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E00616BC-2465-F442-A222-DA5D34B7F480}" type="slidenum">
              <a:rPr lang="en-US" altLang="x-none"/>
              <a:pPr/>
              <a:t>65</a:t>
            </a:fld>
            <a:endParaRPr lang="en-US" altLang="x-non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342FFBDE-485A-9D48-8783-7BE8983756A2}" type="slidenum">
              <a:rPr lang="en-US" altLang="x-none"/>
              <a:pPr/>
              <a:t>66</a:t>
            </a:fld>
            <a:endParaRPr lang="en-US" altLang="x-non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98381001-9690-4A40-9346-1CAD4E984193}" type="slidenum">
              <a:rPr lang="en-ZA" altLang="x-none"/>
              <a:pPr/>
              <a:t>67</a:t>
            </a:fld>
            <a:endParaRPr lang="en-ZA" altLang="x-non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x-none">
                <a:ea typeface="MS PGothic" charset="-128"/>
              </a:rPr>
              <a:t>http://africacheck.org/2014/01/10/the-economic-value-of-matric-and-the-potential-of-further-education-colleges/</a:t>
            </a:r>
          </a:p>
        </p:txBody>
      </p:sp>
      <p:sp>
        <p:nvSpPr>
          <p:cNvPr id="614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7AE07804-F6DF-044C-8C04-07E714D5DAEF}" type="slidenum">
              <a:rPr lang="en-ZA" altLang="x-none"/>
              <a:pPr/>
              <a:t>69</a:t>
            </a:fld>
            <a:endParaRPr lang="en-ZA" altLang="x-non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645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416E2574-92FD-BD4A-AA84-411A4686E1CD}" type="slidenum">
              <a:rPr lang="en-ZA" altLang="x-none"/>
              <a:pPr/>
              <a:t>72</a:t>
            </a:fld>
            <a:endParaRPr lang="en-ZA" altLang="x-non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75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675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6D39E3E8-9657-2748-B88B-3E0A86D4B164}" type="slidenum">
              <a:rPr lang="en-ZA" altLang="x-none"/>
              <a:pPr/>
              <a:t>74</a:t>
            </a:fld>
            <a:endParaRPr lang="en-ZA" altLang="x-non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96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696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6FB03231-296C-9A4D-9544-F17F7AC9D624}" type="slidenum">
              <a:rPr lang="en-ZA" altLang="x-none"/>
              <a:pPr/>
              <a:t>75</a:t>
            </a:fld>
            <a:endParaRPr lang="en-ZA" altLang="x-non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16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716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9E92FC36-EE71-AC47-B18F-A03D204EEA65}" type="slidenum">
              <a:rPr lang="en-ZA" altLang="x-none"/>
              <a:pPr/>
              <a:t>76</a:t>
            </a:fld>
            <a:endParaRPr lang="en-ZA" altLang="x-non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37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737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38677261-CD5B-6143-9200-215A7CC019B3}" type="slidenum">
              <a:rPr lang="en-ZA" altLang="x-none"/>
              <a:pPr/>
              <a:t>77</a:t>
            </a:fld>
            <a:endParaRPr lang="en-ZA" altLang="x-non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757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0424EB53-2E16-CE46-9F16-6E37469168E8}" type="slidenum">
              <a:rPr lang="en-ZA" altLang="x-none"/>
              <a:pPr/>
              <a:t>78</a:t>
            </a:fld>
            <a:endParaRPr lang="en-ZA" altLang="x-non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78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778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D1053D1F-0B25-5B44-AAE6-77839012E267}" type="slidenum">
              <a:rPr lang="en-ZA" altLang="x-none"/>
              <a:pPr/>
              <a:t>79</a:t>
            </a:fld>
            <a:endParaRPr lang="en-ZA" altLang="x-non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469C6387-CB15-764A-B906-8491652778C9}" type="slidenum">
              <a:rPr lang="en-ZA" altLang="x-none"/>
              <a:pPr/>
              <a:t>80</a:t>
            </a:fld>
            <a:endParaRPr lang="en-ZA" altLang="x-non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29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tLang="x-none">
              <a:ea typeface="MS PGothic" charset="-128"/>
            </a:endParaRPr>
          </a:p>
        </p:txBody>
      </p:sp>
      <p:sp>
        <p:nvSpPr>
          <p:cNvPr id="829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A017EF9F-C4B5-524B-974E-C77438A5FEDC}" type="slidenum">
              <a:rPr lang="en-ZA" altLang="x-none"/>
              <a:pPr/>
              <a:t>82</a:t>
            </a:fld>
            <a:endParaRPr lang="en-ZA" altLang="x-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fld id="{30DDF57A-6C95-D54D-BAAE-66805DFD93D4}" type="datetimeFigureOut">
              <a:rPr lang="en-ZA" altLang="x-none"/>
              <a:pPr>
                <a:defRPr/>
              </a:pPr>
              <a:t>2017/09/21</a:t>
            </a:fld>
            <a:endParaRPr lang="en-ZA" altLang="x-none"/>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41B0912-18FC-BB49-BABC-0CBAA27E703F}" type="slidenum">
              <a:rPr lang="en-ZA" altLang="x-none"/>
              <a:pPr>
                <a:defRPr/>
              </a:pPr>
              <a:t>‹#›</a:t>
            </a:fld>
            <a:endParaRPr lang="en-ZA" altLang="x-none"/>
          </a:p>
        </p:txBody>
      </p:sp>
    </p:spTree>
    <p:extLst>
      <p:ext uri="{BB962C8B-B14F-4D97-AF65-F5344CB8AC3E}">
        <p14:creationId xmlns:p14="http://schemas.microsoft.com/office/powerpoint/2010/main" val="170499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6851104" cy="1228998"/>
          </a:xfrm>
          <a:prstGeom prst="roundRect">
            <a:avLst/>
          </a:prstGeom>
          <a:solidFill>
            <a:schemeClr val="bg1"/>
          </a:solidFill>
          <a:ln>
            <a:noFill/>
          </a:ln>
        </p:spPr>
        <p:txBody>
          <a:bodyPr/>
          <a:lstStyle>
            <a:lvl1pPr algn="l">
              <a:defRPr sz="4000">
                <a:solidFill>
                  <a:srgbClr val="C00000"/>
                </a:solidFill>
              </a:defRPr>
            </a:lvl1pPr>
          </a:lstStyle>
          <a:p>
            <a:endParaRPr lang="en-ZA" dirty="0"/>
          </a:p>
        </p:txBody>
      </p:sp>
      <p:sp>
        <p:nvSpPr>
          <p:cNvPr id="3" name="Content Placeholder 2"/>
          <p:cNvSpPr>
            <a:spLocks noGrp="1"/>
          </p:cNvSpPr>
          <p:nvPr>
            <p:ph idx="1"/>
          </p:nvPr>
        </p:nvSpPr>
        <p:spPr>
          <a:xfrm>
            <a:off x="457200" y="2060848"/>
            <a:ext cx="8229600" cy="406531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10"/>
          </p:nvPr>
        </p:nvSpPr>
        <p:spPr/>
        <p:txBody>
          <a:bodyPr/>
          <a:lstStyle>
            <a:lvl1pPr>
              <a:defRPr/>
            </a:lvl1pPr>
          </a:lstStyle>
          <a:p>
            <a:pPr>
              <a:defRPr/>
            </a:pPr>
            <a:fld id="{87F79041-B7F9-EC4F-A0AE-52B37DC6B2E7}" type="datetimeFigureOut">
              <a:rPr lang="en-ZA" altLang="x-none"/>
              <a:pPr>
                <a:defRPr/>
              </a:pPr>
              <a:t>2017/09/21</a:t>
            </a:fld>
            <a:endParaRPr lang="en-ZA" altLang="x-none"/>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5129CE41-0BA8-5C4C-A7AE-5A198E85E8E4}" type="slidenum">
              <a:rPr lang="en-ZA" altLang="x-none"/>
              <a:pPr>
                <a:defRPr/>
              </a:pPr>
              <a:t>‹#›</a:t>
            </a:fld>
            <a:endParaRPr lang="en-ZA" altLang="x-none"/>
          </a:p>
        </p:txBody>
      </p:sp>
    </p:spTree>
    <p:extLst>
      <p:ext uri="{BB962C8B-B14F-4D97-AF65-F5344CB8AC3E}">
        <p14:creationId xmlns:p14="http://schemas.microsoft.com/office/powerpoint/2010/main" val="838180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568E2FD-42F3-9040-94C1-1104F0B69709}" type="datetimeFigureOut">
              <a:rPr lang="en-ZA" altLang="x-none"/>
              <a:pPr>
                <a:defRPr/>
              </a:pPr>
              <a:t>2017/09/21</a:t>
            </a:fld>
            <a:endParaRPr lang="en-ZA" altLang="x-none"/>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39B9D0E8-62B0-AB4B-8095-04B4FD8CF850}" type="slidenum">
              <a:rPr lang="en-ZA" altLang="x-none"/>
              <a:pPr>
                <a:defRPr/>
              </a:pPr>
              <a:t>‹#›</a:t>
            </a:fld>
            <a:endParaRPr lang="en-ZA" altLang="x-none"/>
          </a:p>
        </p:txBody>
      </p:sp>
    </p:spTree>
    <p:extLst>
      <p:ext uri="{BB962C8B-B14F-4D97-AF65-F5344CB8AC3E}">
        <p14:creationId xmlns:p14="http://schemas.microsoft.com/office/powerpoint/2010/main" val="1950187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ZA"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3"/>
          <p:cNvSpPr>
            <a:spLocks noGrp="1"/>
          </p:cNvSpPr>
          <p:nvPr>
            <p:ph type="dt" sz="half" idx="10"/>
          </p:nvPr>
        </p:nvSpPr>
        <p:spPr/>
        <p:txBody>
          <a:bodyPr/>
          <a:lstStyle>
            <a:lvl1pPr>
              <a:defRPr/>
            </a:lvl1pPr>
          </a:lstStyle>
          <a:p>
            <a:pPr>
              <a:defRPr/>
            </a:pPr>
            <a:fld id="{04FD178C-E98D-7C42-8951-FA5C1B1FADE5}" type="datetimeFigureOut">
              <a:rPr lang="en-ZA" altLang="x-none"/>
              <a:pPr>
                <a:defRPr/>
              </a:pPr>
              <a:t>2017/09/21</a:t>
            </a:fld>
            <a:endParaRPr lang="en-ZA" altLang="x-none"/>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8741AE6F-C2D1-D449-9B5F-2824F9C63456}" type="slidenum">
              <a:rPr lang="en-ZA" altLang="x-none"/>
              <a:pPr>
                <a:defRPr/>
              </a:pPr>
              <a:t>‹#›</a:t>
            </a:fld>
            <a:endParaRPr lang="en-ZA" altLang="x-none"/>
          </a:p>
        </p:txBody>
      </p:sp>
    </p:spTree>
    <p:extLst>
      <p:ext uri="{BB962C8B-B14F-4D97-AF65-F5344CB8AC3E}">
        <p14:creationId xmlns:p14="http://schemas.microsoft.com/office/powerpoint/2010/main" val="1905270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3"/>
          <p:cNvSpPr>
            <a:spLocks noGrp="1"/>
          </p:cNvSpPr>
          <p:nvPr>
            <p:ph type="dt" sz="half" idx="10"/>
          </p:nvPr>
        </p:nvSpPr>
        <p:spPr/>
        <p:txBody>
          <a:bodyPr/>
          <a:lstStyle>
            <a:lvl1pPr>
              <a:defRPr/>
            </a:lvl1pPr>
          </a:lstStyle>
          <a:p>
            <a:pPr>
              <a:defRPr/>
            </a:pPr>
            <a:fld id="{5323B07B-32EC-7146-AB3E-557121120F5B}" type="datetimeFigureOut">
              <a:rPr lang="en-ZA" altLang="x-none"/>
              <a:pPr>
                <a:defRPr/>
              </a:pPr>
              <a:t>2017/09/21</a:t>
            </a:fld>
            <a:endParaRPr lang="en-ZA" altLang="x-none"/>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1E754454-0ABD-784B-BACE-67FA17595783}" type="slidenum">
              <a:rPr lang="en-ZA" altLang="x-none"/>
              <a:pPr>
                <a:defRPr/>
              </a:pPr>
              <a:t>‹#›</a:t>
            </a:fld>
            <a:endParaRPr lang="en-ZA" altLang="x-none"/>
          </a:p>
        </p:txBody>
      </p:sp>
    </p:spTree>
    <p:extLst>
      <p:ext uri="{BB962C8B-B14F-4D97-AF65-F5344CB8AC3E}">
        <p14:creationId xmlns:p14="http://schemas.microsoft.com/office/powerpoint/2010/main" val="746364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fld id="{D68A3755-297F-B144-A524-A714CA3671EC}" type="datetimeFigureOut">
              <a:rPr lang="en-ZA" altLang="x-none"/>
              <a:pPr>
                <a:defRPr/>
              </a:pPr>
              <a:t>2017/09/21</a:t>
            </a:fld>
            <a:endParaRPr lang="en-ZA" altLang="x-none"/>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10819E99-A93C-3D44-8D72-E6093D5B4B37}" type="slidenum">
              <a:rPr lang="en-ZA" altLang="x-none"/>
              <a:pPr>
                <a:defRPr/>
              </a:pPr>
              <a:t>‹#›</a:t>
            </a:fld>
            <a:endParaRPr lang="en-ZA" altLang="x-none"/>
          </a:p>
        </p:txBody>
      </p:sp>
    </p:spTree>
    <p:extLst>
      <p:ext uri="{BB962C8B-B14F-4D97-AF65-F5344CB8AC3E}">
        <p14:creationId xmlns:p14="http://schemas.microsoft.com/office/powerpoint/2010/main" val="688975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506DFFA-5C72-A44F-ABCD-83C19048C74C}" type="datetimeFigureOut">
              <a:rPr lang="en-ZA" altLang="x-none"/>
              <a:pPr>
                <a:defRPr/>
              </a:pPr>
              <a:t>2017/09/21</a:t>
            </a:fld>
            <a:endParaRPr lang="en-ZA" altLang="x-none"/>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C1C3BA85-26CB-6644-B30A-C0959E00A2DF}" type="slidenum">
              <a:rPr lang="en-ZA" altLang="x-none"/>
              <a:pPr>
                <a:defRPr/>
              </a:pPr>
              <a:t>‹#›</a:t>
            </a:fld>
            <a:endParaRPr lang="en-ZA" altLang="x-none"/>
          </a:p>
        </p:txBody>
      </p:sp>
    </p:spTree>
    <p:extLst>
      <p:ext uri="{BB962C8B-B14F-4D97-AF65-F5344CB8AC3E}">
        <p14:creationId xmlns:p14="http://schemas.microsoft.com/office/powerpoint/2010/main" val="387420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D63256B-A20F-494E-A503-F051D2FB5496}" type="datetimeFigureOut">
              <a:rPr lang="en-ZA" altLang="x-none"/>
              <a:pPr>
                <a:defRPr/>
              </a:pPr>
              <a:t>2017/09/21</a:t>
            </a:fld>
            <a:endParaRPr lang="en-ZA" altLang="x-none"/>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45D05F43-8D58-9F4E-B85D-AAD8BB98E501}" type="slidenum">
              <a:rPr lang="en-ZA" altLang="x-none"/>
              <a:pPr>
                <a:defRPr/>
              </a:pPr>
              <a:t>‹#›</a:t>
            </a:fld>
            <a:endParaRPr lang="en-ZA" altLang="x-none"/>
          </a:p>
        </p:txBody>
      </p:sp>
    </p:spTree>
    <p:extLst>
      <p:ext uri="{BB962C8B-B14F-4D97-AF65-F5344CB8AC3E}">
        <p14:creationId xmlns:p14="http://schemas.microsoft.com/office/powerpoint/2010/main" val="211220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5FA52C7-CC8E-184C-81FF-B3BF329FEDF3}" type="datetimeFigureOut">
              <a:rPr lang="en-ZA" altLang="x-none"/>
              <a:pPr>
                <a:defRPr/>
              </a:pPr>
              <a:t>2017/09/21</a:t>
            </a:fld>
            <a:endParaRPr lang="en-ZA" altLang="x-none"/>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47DF1DDE-3E24-A345-96BE-5D2F91E02F0D}" type="slidenum">
              <a:rPr lang="en-ZA" altLang="x-none"/>
              <a:pPr>
                <a:defRPr/>
              </a:pPr>
              <a:t>‹#›</a:t>
            </a:fld>
            <a:endParaRPr lang="en-ZA" altLang="x-none"/>
          </a:p>
        </p:txBody>
      </p:sp>
    </p:spTree>
    <p:extLst>
      <p:ext uri="{BB962C8B-B14F-4D97-AF65-F5344CB8AC3E}">
        <p14:creationId xmlns:p14="http://schemas.microsoft.com/office/powerpoint/2010/main" val="18408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fld id="{6779F614-DAF1-464D-B97C-F59C1C861A2C}" type="datetimeFigureOut">
              <a:rPr lang="en-ZA" altLang="x-none"/>
              <a:pPr>
                <a:defRPr/>
              </a:pPr>
              <a:t>2017/09/21</a:t>
            </a:fld>
            <a:endParaRPr lang="en-ZA" altLang="x-none"/>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0149F210-61B9-AB49-B3D3-33CD17A7AEFE}" type="slidenum">
              <a:rPr lang="en-ZA" altLang="x-none"/>
              <a:pPr>
                <a:defRPr/>
              </a:pPr>
              <a:t>‹#›</a:t>
            </a:fld>
            <a:endParaRPr lang="en-ZA" altLang="x-none"/>
          </a:p>
        </p:txBody>
      </p:sp>
    </p:spTree>
    <p:extLst>
      <p:ext uri="{BB962C8B-B14F-4D97-AF65-F5344CB8AC3E}">
        <p14:creationId xmlns:p14="http://schemas.microsoft.com/office/powerpoint/2010/main" val="1595875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fld id="{5586135C-3296-DD43-AFBA-7F42059EB1BB}" type="datetimeFigureOut">
              <a:rPr lang="en-ZA" altLang="x-none"/>
              <a:pPr>
                <a:defRPr/>
              </a:pPr>
              <a:t>2017/09/21</a:t>
            </a:fld>
            <a:endParaRPr lang="en-ZA" altLang="x-none"/>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F4FCCA2B-A655-294C-B553-D611CA15405A}" type="slidenum">
              <a:rPr lang="en-ZA" altLang="x-none"/>
              <a:pPr>
                <a:defRPr/>
              </a:pPr>
              <a:t>‹#›</a:t>
            </a:fld>
            <a:endParaRPr lang="en-ZA" altLang="x-none"/>
          </a:p>
        </p:txBody>
      </p:sp>
    </p:spTree>
    <p:extLst>
      <p:ext uri="{BB962C8B-B14F-4D97-AF65-F5344CB8AC3E}">
        <p14:creationId xmlns:p14="http://schemas.microsoft.com/office/powerpoint/2010/main" val="1953437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2" name="Rounded Rectangle 9"/>
          <p:cNvSpPr/>
          <p:nvPr userDrawn="1"/>
        </p:nvSpPr>
        <p:spPr>
          <a:xfrm>
            <a:off x="8636000" y="6302375"/>
            <a:ext cx="258763"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1013">
              <a:solidFill>
                <a:schemeClr val="bg1">
                  <a:lumMod val="50000"/>
                </a:schemeClr>
              </a:solidFill>
            </a:endParaRPr>
          </a:p>
        </p:txBody>
      </p:sp>
      <p:sp>
        <p:nvSpPr>
          <p:cNvPr id="3" name="Slide Number Placeholder 5"/>
          <p:cNvSpPr>
            <a:spLocks noGrp="1"/>
          </p:cNvSpPr>
          <p:nvPr>
            <p:ph type="sldNum" sz="quarter" idx="10"/>
          </p:nvPr>
        </p:nvSpPr>
        <p:spPr>
          <a:xfrm>
            <a:off x="8604250" y="6257925"/>
            <a:ext cx="322263" cy="388938"/>
          </a:xfrm>
        </p:spPr>
        <p:txBody>
          <a:bodyPr lIns="0" tIns="0" rIns="0" bIns="0"/>
          <a:lstStyle>
            <a:lvl1pPr algn="ctr">
              <a:defRPr sz="700">
                <a:solidFill>
                  <a:srgbClr val="7F7F7F"/>
                </a:solidFill>
                <a:latin typeface="Roboto Light" charset="0"/>
              </a:defRPr>
            </a:lvl1pPr>
          </a:lstStyle>
          <a:p>
            <a:fld id="{CC5A71A3-62C1-9A46-B2D5-B7FB690A5CAC}" type="slidenum">
              <a:rPr lang="en-US" altLang="x-none"/>
              <a:pPr/>
              <a:t>‹#›</a:t>
            </a:fld>
            <a:endParaRPr lang="en-US" altLang="x-none"/>
          </a:p>
        </p:txBody>
      </p:sp>
    </p:spTree>
    <p:extLst>
      <p:ext uri="{BB962C8B-B14F-4D97-AF65-F5344CB8AC3E}">
        <p14:creationId xmlns:p14="http://schemas.microsoft.com/office/powerpoint/2010/main" val="694756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5" name="Rounded Rectangle 16"/>
          <p:cNvSpPr/>
          <p:nvPr userDrawn="1"/>
        </p:nvSpPr>
        <p:spPr>
          <a:xfrm>
            <a:off x="8636000" y="6302375"/>
            <a:ext cx="258763"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1013">
              <a:solidFill>
                <a:schemeClr val="bg1">
                  <a:lumMod val="50000"/>
                </a:schemeClr>
              </a:solidFill>
            </a:endParaRPr>
          </a:p>
        </p:txBody>
      </p:sp>
      <p:sp>
        <p:nvSpPr>
          <p:cNvPr id="6" name="Rectangle 5"/>
          <p:cNvSpPr/>
          <p:nvPr userDrawn="1"/>
        </p:nvSpPr>
        <p:spPr>
          <a:xfrm>
            <a:off x="487363" y="1016000"/>
            <a:ext cx="481012" cy="46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endParaRPr lang="id-ID" sz="1013" dirty="0">
              <a:solidFill>
                <a:srgbClr val="118CE7"/>
              </a:solidFill>
            </a:endParaRPr>
          </a:p>
        </p:txBody>
      </p:sp>
      <p:sp>
        <p:nvSpPr>
          <p:cNvPr id="16" name="Picture Placeholder 3"/>
          <p:cNvSpPr>
            <a:spLocks noGrp="1"/>
          </p:cNvSpPr>
          <p:nvPr>
            <p:ph type="pic" sz="quarter" idx="22"/>
          </p:nvPr>
        </p:nvSpPr>
        <p:spPr>
          <a:xfrm>
            <a:off x="3106807" y="2277376"/>
            <a:ext cx="2978944" cy="2233611"/>
          </a:xfrm>
          <a:prstGeom prst="rect">
            <a:avLst/>
          </a:prstGeom>
          <a:solidFill>
            <a:srgbClr val="D9D9D9"/>
          </a:solidFill>
        </p:spPr>
        <p:txBody>
          <a:bodyPr/>
          <a:lstStyle>
            <a:lvl1pPr marL="0" indent="0">
              <a:buNone/>
              <a:defRPr/>
            </a:lvl1pPr>
          </a:lstStyle>
          <a:p>
            <a:pPr lvl="0"/>
            <a:endParaRPr lang="id-ID" noProof="0" dirty="0"/>
          </a:p>
        </p:txBody>
      </p:sp>
      <p:sp>
        <p:nvSpPr>
          <p:cNvPr id="11" name="Text Placeholder 10"/>
          <p:cNvSpPr>
            <a:spLocks noGrp="1"/>
          </p:cNvSpPr>
          <p:nvPr>
            <p:ph type="body" sz="quarter" idx="14"/>
          </p:nvPr>
        </p:nvSpPr>
        <p:spPr>
          <a:xfrm>
            <a:off x="478411" y="625852"/>
            <a:ext cx="8178929" cy="304623"/>
          </a:xfrm>
        </p:spPr>
        <p:txBody>
          <a:bodyPr lIns="0" tIns="0" rIns="0" bIns="0">
            <a:normAutofit/>
          </a:bodyPr>
          <a:lstStyle>
            <a:lvl1pPr marL="0" indent="0" algn="l">
              <a:buNone/>
              <a:defRPr sz="1500" kern="0" spc="113">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2" name="Text Placeholder 10"/>
          <p:cNvSpPr>
            <a:spLocks noGrp="1"/>
          </p:cNvSpPr>
          <p:nvPr>
            <p:ph type="body" sz="quarter" idx="15"/>
          </p:nvPr>
        </p:nvSpPr>
        <p:spPr>
          <a:xfrm>
            <a:off x="487936" y="415428"/>
            <a:ext cx="8178929" cy="156073"/>
          </a:xfrm>
        </p:spPr>
        <p:txBody>
          <a:bodyPr lIns="0" tIns="0" rIns="0" bIns="0">
            <a:normAutofit/>
          </a:bodyPr>
          <a:lstStyle>
            <a:lvl1pPr marL="0" indent="0" algn="l">
              <a:buNone/>
              <a:defRPr sz="750" kern="0" spc="15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7" name="Slide Number Placeholder 5"/>
          <p:cNvSpPr>
            <a:spLocks noGrp="1"/>
          </p:cNvSpPr>
          <p:nvPr>
            <p:ph type="sldNum" sz="quarter" idx="23"/>
          </p:nvPr>
        </p:nvSpPr>
        <p:spPr>
          <a:xfrm>
            <a:off x="8604250" y="6257925"/>
            <a:ext cx="322263" cy="388938"/>
          </a:xfrm>
        </p:spPr>
        <p:txBody>
          <a:bodyPr lIns="0" tIns="0" rIns="0" bIns="0"/>
          <a:lstStyle>
            <a:lvl1pPr algn="ctr">
              <a:defRPr sz="700">
                <a:solidFill>
                  <a:srgbClr val="7F7F7F"/>
                </a:solidFill>
                <a:latin typeface="Roboto Light" charset="0"/>
              </a:defRPr>
            </a:lvl1pPr>
          </a:lstStyle>
          <a:p>
            <a:fld id="{9F7B7D5A-D5C7-2145-BF9A-A6CD7F992897}" type="slidenum">
              <a:rPr lang="en-US" altLang="x-none"/>
              <a:pPr/>
              <a:t>‹#›</a:t>
            </a:fld>
            <a:endParaRPr lang="en-US" altLang="x-none"/>
          </a:p>
        </p:txBody>
      </p:sp>
    </p:spTree>
    <p:extLst>
      <p:ext uri="{BB962C8B-B14F-4D97-AF65-F5344CB8AC3E}">
        <p14:creationId xmlns:p14="http://schemas.microsoft.com/office/powerpoint/2010/main" val="8997218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endParaRPr lang="en-ZA" altLang="x-none"/>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endParaRPr lang="en-ZA" altLang="x-none"/>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40B796E0-ABA6-AF4D-8C2D-851CB40C30F6}" type="datetimeFigureOut">
              <a:rPr lang="en-ZA" altLang="x-none"/>
              <a:pPr>
                <a:defRPr/>
              </a:pPr>
              <a:t>2017/09/21</a:t>
            </a:fld>
            <a:endParaRPr lang="en-ZA" altLang="x-non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01A21107-A41D-8142-A21B-812C2A9D3371}" type="slidenum">
              <a:rPr lang="en-ZA" altLang="x-none"/>
              <a:pPr>
                <a:defRPr/>
              </a:pPr>
              <a:t>‹#›</a:t>
            </a:fld>
            <a:endParaRPr lang="en-ZA" altLang="x-none"/>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png"/><Relationship Id="rId7" Type="http://schemas.openxmlformats.org/officeDocument/2006/relationships/image" Target="../media/image6.jpeg"/><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png"/><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emf"/><Relationship Id="rId5" Type="http://schemas.openxmlformats.org/officeDocument/2006/relationships/chart" Target="../charts/chart2.xml"/><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15.png"/><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chart" Target="../charts/chart4.xml"/><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wmf"/><Relationship Id="rId4" Type="http://schemas.openxmlformats.org/officeDocument/2006/relationships/image" Target="../media/image11.wmf"/><Relationship Id="rId5" Type="http://schemas.openxmlformats.org/officeDocument/2006/relationships/image" Target="../media/image20.emf"/><Relationship Id="rId6" Type="http://schemas.openxmlformats.org/officeDocument/2006/relationships/image" Target="../media/image21.png"/><Relationship Id="rId7" Type="http://schemas.openxmlformats.org/officeDocument/2006/relationships/image" Target="../media/image22.emf"/><Relationship Id="rId8" Type="http://schemas.openxmlformats.org/officeDocument/2006/relationships/image" Target="../media/image23.w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 Id="rId3" Type="http://schemas.openxmlformats.org/officeDocument/2006/relationships/image" Target="../media/image3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3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tiff"/><Relationship Id="rId4" Type="http://schemas.openxmlformats.org/officeDocument/2006/relationships/image" Target="../media/image39.tiff"/><Relationship Id="rId1" Type="http://schemas.openxmlformats.org/officeDocument/2006/relationships/slideLayout" Target="../slideLayouts/slideLayout2.xml"/><Relationship Id="rId2" Type="http://schemas.openxmlformats.org/officeDocument/2006/relationships/image" Target="../media/image37.tiff"/></Relationships>
</file>

<file path=ppt/slides/_rels/slide35.xml.rels><?xml version="1.0" encoding="UTF-8" standalone="yes"?>
<Relationships xmlns="http://schemas.openxmlformats.org/package/2006/relationships"><Relationship Id="rId3" Type="http://schemas.openxmlformats.org/officeDocument/2006/relationships/image" Target="../media/image41.tiff"/><Relationship Id="rId4" Type="http://schemas.openxmlformats.org/officeDocument/2006/relationships/image" Target="../media/image42.jpe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 Id="rId3" Type="http://schemas.openxmlformats.org/officeDocument/2006/relationships/image" Target="../media/image47.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emf"/><Relationship Id="rId3" Type="http://schemas.openxmlformats.org/officeDocument/2006/relationships/image" Target="../media/image51.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5" Type="http://schemas.openxmlformats.org/officeDocument/2006/relationships/image" Target="../media/image54.jpeg"/><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emf"/></Relationships>
</file>

<file path=ppt/slides/_rels/slide52.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58.png"/><Relationship Id="rId1" Type="http://schemas.openxmlformats.org/officeDocument/2006/relationships/slideLayout" Target="../slideLayouts/slideLayout13.xml"/><Relationship Id="rId2"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13.jpeg"/><Relationship Id="rId5" Type="http://schemas.openxmlformats.org/officeDocument/2006/relationships/image" Target="../media/image58.png"/><Relationship Id="rId1" Type="http://schemas.openxmlformats.org/officeDocument/2006/relationships/slideLayout" Target="../slideLayouts/slideLayout13.xml"/><Relationship Id="rId2"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13.jpeg"/><Relationship Id="rId5" Type="http://schemas.openxmlformats.org/officeDocument/2006/relationships/image" Target="../media/image58.png"/><Relationship Id="rId1" Type="http://schemas.openxmlformats.org/officeDocument/2006/relationships/slideLayout" Target="../slideLayouts/slideLayout13.xml"/><Relationship Id="rId2" Type="http://schemas.openxmlformats.org/officeDocument/2006/relationships/image" Target="../media/image57.png"/></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13.jpeg"/><Relationship Id="rId5" Type="http://schemas.openxmlformats.org/officeDocument/2006/relationships/image" Target="../media/image58.png"/><Relationship Id="rId1" Type="http://schemas.openxmlformats.org/officeDocument/2006/relationships/slideLayout" Target="../slideLayouts/slideLayout13.xml"/><Relationship Id="rId2" Type="http://schemas.openxmlformats.org/officeDocument/2006/relationships/image" Target="../media/image57.png"/></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13.jpeg"/><Relationship Id="rId5" Type="http://schemas.openxmlformats.org/officeDocument/2006/relationships/image" Target="../media/image58.png"/><Relationship Id="rId1" Type="http://schemas.openxmlformats.org/officeDocument/2006/relationships/slideLayout" Target="../slideLayouts/slideLayout13.xml"/><Relationship Id="rId2"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13.jpeg"/><Relationship Id="rId5" Type="http://schemas.openxmlformats.org/officeDocument/2006/relationships/image" Target="../media/image58.png"/><Relationship Id="rId1" Type="http://schemas.openxmlformats.org/officeDocument/2006/relationships/slideLayout" Target="../slideLayouts/slideLayout13.xml"/><Relationship Id="rId2" Type="http://schemas.openxmlformats.org/officeDocument/2006/relationships/image" Target="../media/image5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9.xml"/></Relationships>
</file>

<file path=ppt/slides/_rels/slide60.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66.png"/><Relationship Id="rId1" Type="http://schemas.openxmlformats.org/officeDocument/2006/relationships/slideLayout" Target="../slideLayouts/slideLayout13.xml"/><Relationship Id="rId2" Type="http://schemas.openxmlformats.org/officeDocument/2006/relationships/image" Target="../media/image65.png"/></Relationships>
</file>

<file path=ppt/slides/_rels/slide61.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66.png"/><Relationship Id="rId1" Type="http://schemas.openxmlformats.org/officeDocument/2006/relationships/slideLayout" Target="../slideLayouts/slideLayout13.xml"/><Relationship Id="rId2" Type="http://schemas.openxmlformats.org/officeDocument/2006/relationships/image" Target="../media/image67.png"/></Relationships>
</file>

<file path=ppt/slides/_rels/slide62.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66.png"/><Relationship Id="rId1" Type="http://schemas.openxmlformats.org/officeDocument/2006/relationships/slideLayout" Target="../slideLayouts/slideLayout13.xml"/><Relationship Id="rId2" Type="http://schemas.openxmlformats.org/officeDocument/2006/relationships/image" Target="../media/image68.png"/></Relationships>
</file>

<file path=ppt/slides/_rels/slide63.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66.png"/><Relationship Id="rId1" Type="http://schemas.openxmlformats.org/officeDocument/2006/relationships/slideLayout" Target="../slideLayouts/slideLayout13.xml"/><Relationship Id="rId2" Type="http://schemas.openxmlformats.org/officeDocument/2006/relationships/image" Target="../media/image6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chart" Target="../charts/char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6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chart" Target="../charts/char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0.png"/></Relationships>
</file>

<file path=ppt/slides/_rels/slide70.xml.rels><?xml version="1.0" encoding="UTF-8" standalone="yes"?>
<Relationships xmlns="http://schemas.openxmlformats.org/package/2006/relationships"><Relationship Id="rId3" Type="http://schemas.openxmlformats.org/officeDocument/2006/relationships/chart" Target="../charts/chart15.xml"/><Relationship Id="rId4" Type="http://schemas.openxmlformats.org/officeDocument/2006/relationships/image" Target="../media/image71.png"/><Relationship Id="rId1" Type="http://schemas.openxmlformats.org/officeDocument/2006/relationships/slideLayout" Target="../slideLayouts/slideLayout13.xml"/><Relationship Id="rId2" Type="http://schemas.openxmlformats.org/officeDocument/2006/relationships/chart" Target="../charts/char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chart" Target="../charts/chart16.xm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 Id="rId3" Type="http://schemas.openxmlformats.org/officeDocument/2006/relationships/image" Target="../media/image13.jpeg"/></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22.emf"/><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75.xml.rels><?xml version="1.0" encoding="UTF-8" standalone="yes"?>
<Relationships xmlns="http://schemas.openxmlformats.org/package/2006/relationships"><Relationship Id="rId3" Type="http://schemas.openxmlformats.org/officeDocument/2006/relationships/chart" Target="../charts/chart17.xml"/><Relationship Id="rId4" Type="http://schemas.openxmlformats.org/officeDocument/2006/relationships/image" Target="../media/image11.wmf"/><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4.png"/></Relationships>
</file>

<file path=ppt/slides/_rels/slide77.xml.rels><?xml version="1.0" encoding="UTF-8" standalone="yes"?>
<Relationships xmlns="http://schemas.openxmlformats.org/package/2006/relationships"><Relationship Id="rId3" Type="http://schemas.openxmlformats.org/officeDocument/2006/relationships/image" Target="../media/image19.wmf"/><Relationship Id="rId4" Type="http://schemas.openxmlformats.org/officeDocument/2006/relationships/image" Target="../media/image11.wmf"/><Relationship Id="rId5" Type="http://schemas.openxmlformats.org/officeDocument/2006/relationships/image" Target="../media/image20.emf"/><Relationship Id="rId6" Type="http://schemas.openxmlformats.org/officeDocument/2006/relationships/image" Target="../media/image21.png"/><Relationship Id="rId7" Type="http://schemas.openxmlformats.org/officeDocument/2006/relationships/image" Target="../media/image22.emf"/><Relationship Id="rId8" Type="http://schemas.openxmlformats.org/officeDocument/2006/relationships/image" Target="../media/image23.wm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79.xml.rels><?xml version="1.0" encoding="UTF-8" standalone="yes"?>
<Relationships xmlns="http://schemas.openxmlformats.org/package/2006/relationships"><Relationship Id="rId11" Type="http://schemas.openxmlformats.org/officeDocument/2006/relationships/diagramColors" Target="../diagrams/colors3.xml"/><Relationship Id="rId12"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diagramData" Target="../diagrams/data3.xml"/><Relationship Id="rId9" Type="http://schemas.openxmlformats.org/officeDocument/2006/relationships/diagramLayout" Target="../diagrams/layout3.xml"/><Relationship Id="rId10" Type="http://schemas.openxmlformats.org/officeDocument/2006/relationships/diagramQuickStyle" Target="../diagrams/quickStyle3.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 Id="rId3" Type="http://schemas.openxmlformats.org/officeDocument/2006/relationships/image" Target="../media/image7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11/donaldson-andrew-r-1992-content-quality-and-flexibility-the-economics-of-education-system-change.pdf" TargetMode="External"/><Relationship Id="rId5" Type="http://schemas.openxmlformats.org/officeDocument/2006/relationships/hyperlink" Target="http://www.ekon.sun.ac.za/wpapers/2009/wp012009/wp-01-2009.pdf" TargetMode="External"/><Relationship Id="rId6" Type="http://schemas.openxmlformats.org/officeDocument/2006/relationships/hyperlink" Target="http://resep.sun.ac.za/wp-content/uploads/2012/10/2011-Report-for-PSPPD.pdf" TargetMode="External"/><Relationship Id="rId7" Type="http://schemas.openxmlformats.org/officeDocument/2006/relationships/hyperlink" Target="http://www.sciencedirect.com/science/article/pii/S0738059312001381" TargetMode="External"/><Relationship Id="rId8" Type="http://schemas.openxmlformats.org/officeDocument/2006/relationships/hyperlink" Target="http://www.ekon.sun.ac.za/wpapers/2012/wp132012" TargetMode="External"/><Relationship Id="rId9" Type="http://schemas.openxmlformats.org/officeDocument/2006/relationships/hyperlink" Target="http://www.cde.org.za/images/pdf/South%20Africas%20Education%20Crisis%20N%20Spaull%202013.pdf" TargetMode="External"/><Relationship Id="rId1" Type="http://schemas.openxmlformats.org/officeDocument/2006/relationships/slideLayout" Target="../slideLayouts/slideLayout2.xml"/><Relationship Id="rId2" Type="http://schemas.openxmlformats.org/officeDocument/2006/relationships/hyperlink" Target="http://nicspaull.files.wordpress.com/2011/04/fiske-and-ladd-2004-elusive_equity_-_elusive_equit.pdf"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90.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png"/><Relationship Id="rId1" Type="http://schemas.openxmlformats.org/officeDocument/2006/relationships/slideLayout" Target="../slideLayouts/slideLayout2.xml"/><Relationship Id="rId2" Type="http://schemas.openxmlformats.org/officeDocument/2006/relationships/image" Target="../media/image8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5106988" y="1979613"/>
            <a:ext cx="3497262" cy="2451100"/>
          </a:xfrm>
          <a:prstGeom prst="rect">
            <a:avLst/>
          </a:prstGeom>
          <a:solidFill>
            <a:srgbClr val="D9D9D9"/>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algn="ctr" eaLnBrk="1" hangingPunct="1">
              <a:defRPr/>
            </a:pPr>
            <a:endParaRPr lang="x-none" altLang="x-none" sz="1800" smtClean="0">
              <a:solidFill>
                <a:srgbClr val="FFFFFF"/>
              </a:solidFill>
            </a:endParaRPr>
          </a:p>
        </p:txBody>
      </p:sp>
      <p:sp>
        <p:nvSpPr>
          <p:cNvPr id="5" name="Rectangle 4"/>
          <p:cNvSpPr/>
          <p:nvPr/>
        </p:nvSpPr>
        <p:spPr>
          <a:xfrm>
            <a:off x="4976813" y="1806575"/>
            <a:ext cx="3854450" cy="2798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16387"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CA3ECC7F-D32F-C946-8402-A1D61F5E50A2}" type="slidenum">
              <a:rPr lang="en-US" altLang="x-none" sz="700">
                <a:solidFill>
                  <a:srgbClr val="7F7F7F"/>
                </a:solidFill>
                <a:latin typeface="Roboto Light" charset="0"/>
              </a:rPr>
              <a:pPr>
                <a:spcBef>
                  <a:spcPct val="0"/>
                </a:spcBef>
                <a:buFontTx/>
                <a:buNone/>
              </a:pPr>
              <a:t>1</a:t>
            </a:fld>
            <a:endParaRPr lang="en-US" altLang="x-none" sz="700">
              <a:solidFill>
                <a:srgbClr val="7F7F7F"/>
              </a:solidFill>
              <a:latin typeface="Roboto Light" charset="0"/>
            </a:endParaRPr>
          </a:p>
        </p:txBody>
      </p:sp>
      <p:pic>
        <p:nvPicPr>
          <p:cNvPr id="16388" name="Picture 11" descr="C:\Users\Nic Spaull\Dropbox\_University\Ecos of Education\Useful presentations and stuff\Pictures of education in Africa\sli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1722438"/>
            <a:ext cx="2292350" cy="152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857875" y="2038350"/>
            <a:ext cx="1928813" cy="923925"/>
          </a:xfrm>
          <a:prstGeom prst="rect">
            <a:avLst/>
          </a:prstGeom>
          <a:noFill/>
        </p:spPr>
        <p:txBody>
          <a:bodyPr wrap="none">
            <a:spAutoFit/>
          </a:bodyPr>
          <a:lstStyle/>
          <a:p>
            <a:pPr algn="ctr" eaLnBrk="1" hangingPunct="1">
              <a:defRPr/>
            </a:pPr>
            <a:r>
              <a:rPr lang="en-US" sz="2700" b="1" kern="2700" dirty="0">
                <a:latin typeface="Calibri" panose="020F0502020204030204" pitchFamily="34" charset="0"/>
                <a:ea typeface="MS PGothic" panose="020B0600070205080204" pitchFamily="34" charset="-128"/>
              </a:rPr>
              <a:t>Education &amp;</a:t>
            </a:r>
          </a:p>
          <a:p>
            <a:pPr algn="ctr" eaLnBrk="1" hangingPunct="1">
              <a:defRPr/>
            </a:pPr>
            <a:r>
              <a:rPr lang="en-US" sz="2700" b="1" kern="2700" dirty="0">
                <a:latin typeface="Calibri" panose="020F0502020204030204" pitchFamily="34" charset="0"/>
                <a:ea typeface="MS PGothic" panose="020B0600070205080204" pitchFamily="34" charset="-128"/>
              </a:rPr>
              <a:t> Inequality</a:t>
            </a:r>
          </a:p>
        </p:txBody>
      </p:sp>
      <p:sp>
        <p:nvSpPr>
          <p:cNvPr id="6" name="TextBox 5"/>
          <p:cNvSpPr txBox="1"/>
          <p:nvPr/>
        </p:nvSpPr>
        <p:spPr>
          <a:xfrm>
            <a:off x="5756275" y="3252788"/>
            <a:ext cx="2295525" cy="969962"/>
          </a:xfrm>
          <a:prstGeom prst="rect">
            <a:avLst/>
          </a:prstGeom>
          <a:solidFill>
            <a:schemeClr val="bg1">
              <a:lumMod val="75000"/>
            </a:schemeClr>
          </a:solidFill>
        </p:spPr>
        <p:txBody>
          <a:bodyPr wrap="none">
            <a:spAutoFit/>
          </a:bodyPr>
          <a:lstStyle/>
          <a:p>
            <a:pPr algn="ctr" eaLnBrk="1" hangingPunct="1">
              <a:defRPr/>
            </a:pPr>
            <a:r>
              <a:rPr lang="en-US" sz="1500" b="1" kern="2700" dirty="0">
                <a:latin typeface="Calibri" panose="020F0502020204030204" pitchFamily="34" charset="0"/>
                <a:ea typeface="MS PGothic" panose="020B0600070205080204" pitchFamily="34" charset="-128"/>
              </a:rPr>
              <a:t>Nic </a:t>
            </a:r>
            <a:r>
              <a:rPr lang="en-US" sz="1500" b="1" kern="2700" dirty="0">
                <a:latin typeface="Calibri" panose="020F0502020204030204" pitchFamily="34" charset="0"/>
                <a:ea typeface="MS PGothic" panose="020B0600070205080204" pitchFamily="34" charset="-128"/>
              </a:rPr>
              <a:t>Spaull</a:t>
            </a:r>
          </a:p>
          <a:p>
            <a:pPr algn="ctr" eaLnBrk="1" hangingPunct="1">
              <a:defRPr/>
            </a:pPr>
            <a:r>
              <a:rPr lang="en-US" sz="1200" kern="2700" dirty="0" err="1">
                <a:latin typeface="Calibri" panose="020F0502020204030204" pitchFamily="34" charset="0"/>
                <a:ea typeface="MS PGothic" panose="020B0600070205080204" pitchFamily="34" charset="-128"/>
              </a:rPr>
              <a:t>Nicspaull.com</a:t>
            </a:r>
            <a:r>
              <a:rPr lang="en-US" sz="1200" kern="2700" dirty="0">
                <a:latin typeface="Calibri" panose="020F0502020204030204" pitchFamily="34" charset="0"/>
                <a:ea typeface="MS PGothic" panose="020B0600070205080204" pitchFamily="34" charset="-128"/>
              </a:rPr>
              <a:t> </a:t>
            </a:r>
          </a:p>
          <a:p>
            <a:pPr algn="ctr" eaLnBrk="1" hangingPunct="1">
              <a:defRPr/>
            </a:pPr>
            <a:r>
              <a:rPr lang="en-US" sz="1200" kern="2700" dirty="0">
                <a:latin typeface="Calibri" panose="020F0502020204030204" pitchFamily="34" charset="0"/>
                <a:ea typeface="MS PGothic" panose="020B0600070205080204" pitchFamily="34" charset="-128"/>
              </a:rPr>
              <a:t>21 September 2017</a:t>
            </a:r>
            <a:endParaRPr lang="en-US" sz="750" kern="2700" dirty="0">
              <a:latin typeface="Calibri" panose="020F0502020204030204" pitchFamily="34" charset="0"/>
              <a:ea typeface="MS PGothic" panose="020B0600070205080204" pitchFamily="34" charset="-128"/>
            </a:endParaRPr>
          </a:p>
          <a:p>
            <a:pPr algn="ctr" eaLnBrk="1" hangingPunct="1">
              <a:defRPr/>
            </a:pPr>
            <a:endParaRPr lang="en-US" sz="600" kern="2700" dirty="0">
              <a:latin typeface="Calibri" panose="020F0502020204030204" pitchFamily="34" charset="0"/>
              <a:ea typeface="MS PGothic" panose="020B0600070205080204" pitchFamily="34" charset="-128"/>
            </a:endParaRPr>
          </a:p>
          <a:p>
            <a:pPr algn="ctr" eaLnBrk="1" hangingPunct="1">
              <a:defRPr/>
            </a:pPr>
            <a:r>
              <a:rPr lang="en-US" sz="1200" kern="2700" dirty="0">
                <a:latin typeface="Calibri" panose="020F0502020204030204" pitchFamily="34" charset="0"/>
                <a:ea typeface="MS PGothic" panose="020B0600070205080204" pitchFamily="34" charset="-128"/>
              </a:rPr>
              <a:t>LSE-UCT Atlantic Fellows Program</a:t>
            </a:r>
            <a:endParaRPr lang="en-US" sz="1200" kern="2700" dirty="0">
              <a:latin typeface="Calibri" panose="020F0502020204030204" pitchFamily="34" charset="0"/>
              <a:ea typeface="MS PGothic" panose="020B0600070205080204" pitchFamily="34" charset="-128"/>
            </a:endParaRPr>
          </a:p>
        </p:txBody>
      </p:sp>
      <p:pic>
        <p:nvPicPr>
          <p:cNvPr id="16391" name="Content Placeholder 3"/>
          <p:cNvPicPr>
            <a:picLocks noChangeAspect="1"/>
          </p:cNvPicPr>
          <p:nvPr/>
        </p:nvPicPr>
        <p:blipFill>
          <a:blip r:embed="rId3">
            <a:extLst>
              <a:ext uri="{28A0092B-C50C-407E-A947-70E740481C1C}">
                <a14:useLocalDpi xmlns:a14="http://schemas.microsoft.com/office/drawing/2010/main" val="0"/>
              </a:ext>
            </a:extLst>
          </a:blip>
          <a:srcRect t="11362" r="19354" b="11362"/>
          <a:stretch>
            <a:fillRect/>
          </a:stretch>
        </p:blipFill>
        <p:spPr bwMode="auto">
          <a:xfrm>
            <a:off x="2403475" y="1722438"/>
            <a:ext cx="2243138"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Content Placeholder 3"/>
          <p:cNvPicPr>
            <a:picLocks noChangeAspect="1"/>
          </p:cNvPicPr>
          <p:nvPr/>
        </p:nvPicPr>
        <p:blipFill>
          <a:blip r:embed="rId4">
            <a:extLst>
              <a:ext uri="{28A0092B-C50C-407E-A947-70E740481C1C}">
                <a14:useLocalDpi xmlns:a14="http://schemas.microsoft.com/office/drawing/2010/main" val="0"/>
              </a:ext>
            </a:extLst>
          </a:blip>
          <a:srcRect t="1289" r="18729" b="1289"/>
          <a:stretch>
            <a:fillRect/>
          </a:stretch>
        </p:blipFill>
        <p:spPr bwMode="auto">
          <a:xfrm>
            <a:off x="2401888" y="3379788"/>
            <a:ext cx="2244725" cy="151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4" descr="Feesmustfall - 0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3" y="3379788"/>
            <a:ext cx="2300288"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49925" y="4841875"/>
            <a:ext cx="20907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6" descr="logostackleft3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6450" y="5861050"/>
            <a:ext cx="1873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258888" y="381000"/>
            <a:ext cx="6850062" cy="1228725"/>
          </a:xfrm>
        </p:spPr>
        <p:txBody>
          <a:bodyPr/>
          <a:lstStyle/>
          <a:p>
            <a:r>
              <a:rPr lang="en-ZA" altLang="x-none" b="1">
                <a:ea typeface="MS PGothic" charset="-128"/>
              </a:rPr>
              <a:t>Overview of today’s discussion</a:t>
            </a:r>
          </a:p>
        </p:txBody>
      </p:sp>
      <p:sp>
        <p:nvSpPr>
          <p:cNvPr id="95234" name="Content Placeholder 2"/>
          <p:cNvSpPr>
            <a:spLocks noGrp="1"/>
          </p:cNvSpPr>
          <p:nvPr>
            <p:ph idx="1"/>
          </p:nvPr>
        </p:nvSpPr>
        <p:spPr>
          <a:xfrm>
            <a:off x="468313" y="1628774"/>
            <a:ext cx="8229600" cy="4896569"/>
          </a:xfrm>
        </p:spPr>
        <p:txBody>
          <a:bodyPr>
            <a:normAutofit fontScale="92500" lnSpcReduction="10000"/>
          </a:bodyPr>
          <a:lstStyle/>
          <a:p>
            <a:pPr marL="514350" indent="-514350">
              <a:buFont typeface="+mj-lt"/>
              <a:buAutoNum type="arabicPeriod"/>
              <a:defRPr/>
            </a:pPr>
            <a:r>
              <a:rPr lang="en-ZA" altLang="x-none" dirty="0" smtClean="0">
                <a:ea typeface="MS PGothic" charset="-128"/>
              </a:rPr>
              <a:t>What does </a:t>
            </a:r>
            <a:r>
              <a:rPr lang="en-ZA" altLang="x-none" b="1" dirty="0" smtClean="0">
                <a:ea typeface="MS PGothic" charset="-128"/>
              </a:rPr>
              <a:t>South Africa’s education system </a:t>
            </a:r>
            <a:r>
              <a:rPr lang="en-ZA" altLang="x-none" dirty="0" smtClean="0">
                <a:ea typeface="MS PGothic" charset="-128"/>
              </a:rPr>
              <a:t>look like?</a:t>
            </a:r>
          </a:p>
          <a:p>
            <a:pPr marL="514350" indent="-514350">
              <a:buFont typeface="+mj-lt"/>
              <a:buAutoNum type="arabicPeriod"/>
              <a:defRPr/>
            </a:pPr>
            <a:endParaRPr lang="en-ZA" altLang="x-none" dirty="0" smtClean="0">
              <a:ea typeface="MS PGothic" charset="-128"/>
            </a:endParaRPr>
          </a:p>
          <a:p>
            <a:pPr marL="514350" indent="-514350">
              <a:buFont typeface="+mj-lt"/>
              <a:buAutoNum type="arabicPeriod"/>
              <a:defRPr/>
            </a:pPr>
            <a:r>
              <a:rPr lang="en-ZA" altLang="x-none" dirty="0" smtClean="0">
                <a:ea typeface="MS PGothic" charset="-128"/>
              </a:rPr>
              <a:t>South Africa as the case study in </a:t>
            </a:r>
            <a:r>
              <a:rPr lang="en-ZA" altLang="x-none" b="1" dirty="0" smtClean="0">
                <a:ea typeface="MS PGothic" charset="-128"/>
              </a:rPr>
              <a:t>intersectionality</a:t>
            </a:r>
          </a:p>
          <a:p>
            <a:pPr marL="514350" indent="-514350">
              <a:buFont typeface="+mj-lt"/>
              <a:buAutoNum type="arabicPeriod"/>
              <a:defRPr/>
            </a:pPr>
            <a:endParaRPr lang="en-ZA" altLang="x-none" dirty="0" smtClean="0">
              <a:ea typeface="MS PGothic" charset="-128"/>
            </a:endParaRPr>
          </a:p>
          <a:p>
            <a:pPr marL="514350" indent="-514350">
              <a:buFont typeface="+mj-lt"/>
              <a:buAutoNum type="arabicPeriod"/>
              <a:defRPr/>
            </a:pPr>
            <a:r>
              <a:rPr lang="en-ZA" altLang="x-none" dirty="0" smtClean="0">
                <a:ea typeface="MS PGothic" charset="-128"/>
              </a:rPr>
              <a:t>Looking at </a:t>
            </a:r>
            <a:r>
              <a:rPr lang="en-ZA" altLang="x-none" b="1" dirty="0" smtClean="0">
                <a:ea typeface="MS PGothic" charset="-128"/>
              </a:rPr>
              <a:t>inequalities in education</a:t>
            </a:r>
          </a:p>
          <a:p>
            <a:pPr marL="914400" lvl="1" indent="-514350">
              <a:buFont typeface="+mj-lt"/>
              <a:buAutoNum type="arabicPeriod"/>
              <a:defRPr/>
            </a:pPr>
            <a:r>
              <a:rPr lang="en-ZA" altLang="x-none" dirty="0" smtClean="0">
                <a:ea typeface="MS PGothic" charset="-128"/>
              </a:rPr>
              <a:t>In Sub-Saharan Africa</a:t>
            </a:r>
          </a:p>
          <a:p>
            <a:pPr marL="914400" lvl="1" indent="-514350">
              <a:buFont typeface="+mj-lt"/>
              <a:buAutoNum type="arabicPeriod"/>
              <a:defRPr/>
            </a:pPr>
            <a:r>
              <a:rPr lang="en-ZA" altLang="x-none" dirty="0" smtClean="0">
                <a:ea typeface="MS PGothic" charset="-128"/>
              </a:rPr>
              <a:t>Access to education vs Learning outcomes?</a:t>
            </a:r>
          </a:p>
          <a:p>
            <a:pPr marL="914400" lvl="1" indent="-514350">
              <a:buFont typeface="+mj-lt"/>
              <a:buAutoNum type="arabicPeriod"/>
              <a:defRPr/>
            </a:pPr>
            <a:r>
              <a:rPr lang="en-ZA" altLang="x-none" dirty="0" smtClean="0">
                <a:ea typeface="MS PGothic" charset="-128"/>
              </a:rPr>
              <a:t>By gender </a:t>
            </a:r>
            <a:endParaRPr lang="en-ZA" altLang="x-none" dirty="0">
              <a:ea typeface="MS PGothic"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2555776" y="2624659"/>
            <a:ext cx="4104506" cy="1641723"/>
          </a:xfrm>
          <a:solidFill>
            <a:schemeClr val="bg1">
              <a:lumMod val="95000"/>
            </a:schemeClr>
          </a:solidFill>
        </p:spPr>
        <p:txBody>
          <a:bodyPr>
            <a:noAutofit/>
          </a:bodyPr>
          <a:lstStyle/>
          <a:p>
            <a:pPr algn="ctr">
              <a:defRPr/>
            </a:pPr>
            <a:r>
              <a:rPr lang="en-US" sz="3200" dirty="0" smtClean="0"/>
              <a:t>Why study South Africa when it comes to inequality?</a:t>
            </a:r>
            <a:endParaRPr lang="en-US" sz="3200" dirty="0"/>
          </a:p>
        </p:txBody>
      </p:sp>
      <p:sp>
        <p:nvSpPr>
          <p:cNvPr id="96258" name="TextBox 7"/>
          <p:cNvSpPr txBox="1">
            <a:spLocks noChangeArrowheads="1"/>
          </p:cNvSpPr>
          <p:nvPr/>
        </p:nvSpPr>
        <p:spPr bwMode="auto">
          <a:xfrm>
            <a:off x="3311525" y="2219325"/>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endParaRPr lang="x-none" altLang="x-non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88640"/>
            <a:ext cx="9144000" cy="5491758"/>
          </a:xfrm>
          <a:prstGeom prst="rect">
            <a:avLst/>
          </a:prstGeom>
        </p:spPr>
      </p:pic>
      <p:sp>
        <p:nvSpPr>
          <p:cNvPr id="3" name="Content Placeholder 2"/>
          <p:cNvSpPr>
            <a:spLocks noGrp="1"/>
          </p:cNvSpPr>
          <p:nvPr>
            <p:ph idx="1"/>
          </p:nvPr>
        </p:nvSpPr>
        <p:spPr>
          <a:xfrm>
            <a:off x="344091" y="4077072"/>
            <a:ext cx="8229600" cy="2481139"/>
          </a:xfrm>
          <a:solidFill>
            <a:schemeClr val="bg1">
              <a:lumMod val="85000"/>
            </a:schemeClr>
          </a:solidFill>
        </p:spPr>
        <p:txBody>
          <a:bodyPr>
            <a:normAutofit fontScale="85000" lnSpcReduction="20000"/>
          </a:bodyPr>
          <a:lstStyle/>
          <a:p>
            <a:r>
              <a:rPr lang="en-US" i="1" dirty="0" smtClean="0"/>
              <a:t>“It </a:t>
            </a:r>
            <a:r>
              <a:rPr lang="en-US" i="1" dirty="0"/>
              <a:t>was determined that the bottom 80% of men (in terms of attractiveness) are competing for the bottom 22% of women and the </a:t>
            </a:r>
            <a:r>
              <a:rPr lang="en-US" b="1" i="1" dirty="0"/>
              <a:t>top 78% of women are competing for the top 20% of men</a:t>
            </a:r>
            <a:r>
              <a:rPr lang="en-US" i="1" dirty="0"/>
              <a:t>. </a:t>
            </a:r>
            <a:r>
              <a:rPr lang="en-US" sz="2100" i="1" dirty="0"/>
              <a:t>The Gini coefficient for the Tinder economy based on “like” percentages was calculated to be 0.58. This means that the Tinder economy has more inequality than 95.1% of all the world’s national economies. In addition, it was determined that a man of average attractiveness would be “liked” by approximately 0.87% (1 in 115) of women on Tinder.</a:t>
            </a:r>
            <a:endParaRPr lang="en-US" sz="2100" dirty="0"/>
          </a:p>
        </p:txBody>
      </p:sp>
      <p:sp>
        <p:nvSpPr>
          <p:cNvPr id="5" name="Rectangle 4"/>
          <p:cNvSpPr/>
          <p:nvPr/>
        </p:nvSpPr>
        <p:spPr>
          <a:xfrm>
            <a:off x="7740352" y="2636912"/>
            <a:ext cx="100811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6596390"/>
            <a:ext cx="9126760" cy="261610"/>
          </a:xfrm>
          <a:prstGeom prst="rect">
            <a:avLst/>
          </a:prstGeom>
        </p:spPr>
        <p:txBody>
          <a:bodyPr wrap="square">
            <a:spAutoFit/>
          </a:bodyPr>
          <a:lstStyle/>
          <a:p>
            <a:r>
              <a:rPr lang="en-US" sz="1100" dirty="0" smtClean="0"/>
              <a:t>https://</a:t>
            </a:r>
            <a:r>
              <a:rPr lang="en-US" sz="1100" dirty="0" err="1" smtClean="0"/>
              <a:t>medium.com</a:t>
            </a:r>
            <a:r>
              <a:rPr lang="en-US" sz="1100" dirty="0" smtClean="0"/>
              <a:t>/@</a:t>
            </a:r>
            <a:r>
              <a:rPr lang="en-US" sz="1100" dirty="0" err="1" smtClean="0"/>
              <a:t>worstonlinedater</a:t>
            </a:r>
            <a:r>
              <a:rPr lang="en-US" sz="1100" dirty="0" smtClean="0"/>
              <a:t>/tinder-experiments-ii-guys-unless-you-are-really-hot-you-are-probably-better-off-not-wasting-your-2ddf370a6e9a</a:t>
            </a:r>
            <a:endParaRPr lang="en-US" sz="1100" dirty="0"/>
          </a:p>
        </p:txBody>
      </p:sp>
    </p:spTree>
    <p:extLst>
      <p:ext uri="{BB962C8B-B14F-4D97-AF65-F5344CB8AC3E}">
        <p14:creationId xmlns:p14="http://schemas.microsoft.com/office/powerpoint/2010/main" val="29724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5"/>
                                        </p:tgtEl>
                                        <p:attrNameLst>
                                          <p:attrName>ppt_y</p:attrName>
                                        </p:attrNameLst>
                                      </p:cBhvr>
                                      <p:tavLst>
                                        <p:tav tm="0">
                                          <p:val>
                                            <p:strVal val="#ppt_y"/>
                                          </p:val>
                                        </p:tav>
                                        <p:tav tm="100000">
                                          <p:val>
                                            <p:strVal val="#ppt_y+#ppt_h*1.125000"/>
                                          </p:val>
                                        </p:tav>
                                      </p:tavLst>
                                    </p:anim>
                                    <p:animEffect transition="out" filter="wipe(down)">
                                      <p:cBhvr>
                                        <p:cTn id="7" dur="500"/>
                                        <p:tgtEl>
                                          <p:spTgt spid="5"/>
                                        </p:tgtEl>
                                      </p:cBhvr>
                                    </p:animEffect>
                                    <p:set>
                                      <p:cBhvr>
                                        <p:cTn id="8" dur="1" fill="hold">
                                          <p:stCondLst>
                                            <p:cond delay="499"/>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88FFA265-14B2-524C-973C-D03BA4E52C7B}" type="slidenum">
              <a:rPr lang="en-AU" altLang="x-none" sz="700">
                <a:solidFill>
                  <a:srgbClr val="7F7F7F"/>
                </a:solidFill>
                <a:latin typeface="Roboto Light" charset="0"/>
              </a:rPr>
              <a:pPr>
                <a:spcBef>
                  <a:spcPct val="0"/>
                </a:spcBef>
                <a:buFontTx/>
                <a:buNone/>
              </a:pPr>
              <a:t>5</a:t>
            </a:fld>
            <a:endParaRPr lang="en-AU" altLang="x-none" sz="700">
              <a:solidFill>
                <a:srgbClr val="7F7F7F"/>
              </a:solidFill>
              <a:latin typeface="Roboto Light" charset="0"/>
            </a:endParaRPr>
          </a:p>
        </p:txBody>
      </p:sp>
      <p:sp>
        <p:nvSpPr>
          <p:cNvPr id="19458" name="TextBox 8"/>
          <p:cNvSpPr txBox="1">
            <a:spLocks noChangeArrowheads="1"/>
          </p:cNvSpPr>
          <p:nvPr/>
        </p:nvSpPr>
        <p:spPr bwMode="auto">
          <a:xfrm>
            <a:off x="411163" y="1301750"/>
            <a:ext cx="21986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The South African context</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19460" name="Picture 2" descr="Image result for south afri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1955800"/>
            <a:ext cx="2406650"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descr="Image result for south africa protests"/>
          <p:cNvPicPr>
            <a:picLocks noChangeAspect="1" noChangeArrowheads="1"/>
          </p:cNvPicPr>
          <p:nvPr/>
        </p:nvPicPr>
        <p:blipFill>
          <a:blip r:embed="rId4">
            <a:extLst>
              <a:ext uri="{28A0092B-C50C-407E-A947-70E740481C1C}">
                <a14:useLocalDpi xmlns:a14="http://schemas.microsoft.com/office/drawing/2010/main" val="0"/>
              </a:ext>
            </a:extLst>
          </a:blip>
          <a:srcRect r="13931"/>
          <a:stretch>
            <a:fillRect/>
          </a:stretch>
        </p:blipFill>
        <p:spPr bwMode="auto">
          <a:xfrm>
            <a:off x="698500" y="3686175"/>
            <a:ext cx="240665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584700" y="403225"/>
            <a:ext cx="4019550" cy="60499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algn="ctr" eaLnBrk="1" hangingPunct="1">
              <a:defRPr/>
            </a:pPr>
            <a:endParaRPr lang="en-US" altLang="x-none" sz="1600" dirty="0" smtClean="0"/>
          </a:p>
          <a:p>
            <a:pPr algn="ctr" eaLnBrk="1" hangingPunct="1">
              <a:defRPr/>
            </a:pPr>
            <a:endParaRPr lang="en-US" altLang="x-none" sz="1600" dirty="0" smtClean="0"/>
          </a:p>
          <a:p>
            <a:pPr algn="ctr" eaLnBrk="1" hangingPunct="1">
              <a:defRPr/>
            </a:pPr>
            <a:r>
              <a:rPr lang="en-US" altLang="x-none" sz="1600" dirty="0" smtClean="0"/>
              <a:t>A </a:t>
            </a:r>
            <a:r>
              <a:rPr lang="en-US" altLang="x-none" sz="1600" b="1" dirty="0" smtClean="0">
                <a:solidFill>
                  <a:srgbClr val="C00000"/>
                </a:solidFill>
              </a:rPr>
              <a:t>trilemma</a:t>
            </a:r>
            <a:r>
              <a:rPr lang="en-US" altLang="x-none" sz="1600" dirty="0" smtClean="0"/>
              <a:t> of </a:t>
            </a:r>
            <a:r>
              <a:rPr lang="ja-JP" altLang="en-US" sz="1600" i="1" dirty="0" smtClean="0"/>
              <a:t>“</a:t>
            </a:r>
            <a:r>
              <a:rPr lang="en-US" altLang="ja-JP" sz="1600" i="1" dirty="0" smtClean="0"/>
              <a:t>rising unemployment, huge disparities in earnings and wealth; and an education system that perpetuates inequality</a:t>
            </a:r>
            <a:r>
              <a:rPr lang="ja-JP" altLang="en-US" sz="1600" dirty="0" smtClean="0"/>
              <a:t>”</a:t>
            </a:r>
            <a:r>
              <a:rPr lang="en-US" altLang="ja-JP" sz="1600" dirty="0" smtClean="0"/>
              <a:t> </a:t>
            </a:r>
          </a:p>
          <a:p>
            <a:pPr algn="ctr" eaLnBrk="1" hangingPunct="1">
              <a:defRPr/>
            </a:pPr>
            <a:endParaRPr lang="en-US" altLang="x-none" sz="1600" dirty="0" smtClean="0"/>
          </a:p>
          <a:p>
            <a:pPr eaLnBrk="1" hangingPunct="1">
              <a:buFont typeface="Arial" charset="0"/>
              <a:buChar char="•"/>
              <a:defRPr/>
            </a:pPr>
            <a:r>
              <a:rPr lang="en-US" altLang="x-none" sz="1600" b="1" dirty="0" smtClean="0"/>
              <a:t>Economic growth </a:t>
            </a:r>
            <a:r>
              <a:rPr lang="en-US" altLang="x-none" sz="1600" dirty="0" smtClean="0"/>
              <a:t>of 0,5%</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b="1" dirty="0" smtClean="0"/>
              <a:t>Youth unemployment </a:t>
            </a:r>
            <a:r>
              <a:rPr lang="en-US" altLang="x-none" sz="1600" dirty="0" smtClean="0"/>
              <a:t>of 50%</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b="1" dirty="0" smtClean="0"/>
              <a:t>Intergenerational inequality</a:t>
            </a:r>
            <a:r>
              <a:rPr lang="en-US" altLang="x-none" sz="1600" dirty="0" smtClean="0"/>
              <a:t>: If your parents are poor you the chances of your being poor are 90% (Finn et al, 2016)</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b="1" dirty="0" smtClean="0"/>
              <a:t>Wealth inequality</a:t>
            </a:r>
            <a:r>
              <a:rPr lang="en-US" altLang="x-none" sz="1600" dirty="0" smtClean="0"/>
              <a:t>: 10% of the population own 95% of the wealth (</a:t>
            </a:r>
            <a:r>
              <a:rPr lang="en-US" altLang="x-none" sz="1600" dirty="0" err="1" smtClean="0"/>
              <a:t>Orthofer</a:t>
            </a:r>
            <a:r>
              <a:rPr lang="en-US" altLang="x-none" sz="1600" dirty="0" smtClean="0"/>
              <a:t>, 2016)</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dirty="0" smtClean="0"/>
              <a:t>Successful system of </a:t>
            </a:r>
            <a:r>
              <a:rPr lang="en-US" altLang="x-none" sz="1600" b="1" dirty="0" smtClean="0"/>
              <a:t>social grants </a:t>
            </a:r>
            <a:r>
              <a:rPr lang="en-US" altLang="x-none" sz="1600" dirty="0" smtClean="0"/>
              <a:t>that  sustain 17-million people and significantly reduce poverty (</a:t>
            </a:r>
            <a:r>
              <a:rPr lang="en-US" altLang="x-none" sz="1600" dirty="0" err="1" smtClean="0"/>
              <a:t>Woolard</a:t>
            </a:r>
            <a:r>
              <a:rPr lang="en-US" altLang="x-none" sz="1600" dirty="0" smtClean="0"/>
              <a:t>)</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b="1" dirty="0" smtClean="0"/>
              <a:t>Small tax base</a:t>
            </a:r>
            <a:r>
              <a:rPr lang="en-US" altLang="x-none" sz="1600" dirty="0" smtClean="0"/>
              <a:t>: Only about 7-million South Africans (14%) pay income tax</a:t>
            </a:r>
          </a:p>
          <a:p>
            <a:pPr eaLnBrk="1" hangingPunct="1">
              <a:defRPr/>
            </a:pPr>
            <a:endParaRPr lang="en-US" altLang="x-none" sz="1600" dirty="0" smtClean="0"/>
          </a:p>
          <a:p>
            <a:pPr algn="ctr" eaLnBrk="1" hangingPunct="1">
              <a:defRPr/>
            </a:pPr>
            <a:endParaRPr lang="en-US" altLang="x-none" sz="1600" dirty="0" smtClean="0"/>
          </a:p>
        </p:txBody>
      </p:sp>
      <p:sp>
        <p:nvSpPr>
          <p:cNvPr id="5" name="TextBox 4"/>
          <p:cNvSpPr txBox="1"/>
          <p:nvPr/>
        </p:nvSpPr>
        <p:spPr>
          <a:xfrm>
            <a:off x="5770563" y="6537325"/>
            <a:ext cx="2660921" cy="307777"/>
          </a:xfrm>
          <a:prstGeom prst="rect">
            <a:avLst/>
          </a:prstGeom>
          <a:noFill/>
        </p:spPr>
        <p:txBody>
          <a:bodyPr wrap="none">
            <a:spAutoFit/>
          </a:bodyPr>
          <a:lstStyle/>
          <a:p>
            <a:pPr eaLnBrk="1" hangingPunct="1">
              <a:defRPr/>
            </a:pPr>
            <a:r>
              <a:rPr lang="en-US" sz="1400" dirty="0">
                <a:latin typeface="Calibri" panose="020F0502020204030204" pitchFamily="34" charset="0"/>
                <a:ea typeface="MS PGothic" panose="020B0600070205080204" pitchFamily="34" charset="-128"/>
              </a:rPr>
              <a:t>Source: </a:t>
            </a:r>
            <a:r>
              <a:rPr lang="en-US" sz="1400" dirty="0" err="1">
                <a:latin typeface="Calibri" panose="020F0502020204030204" pitchFamily="34" charset="0"/>
                <a:ea typeface="MS PGothic" panose="020B0600070205080204" pitchFamily="34" charset="-128"/>
              </a:rPr>
              <a:t>Leibbrandt</a:t>
            </a:r>
            <a:r>
              <a:rPr lang="en-US" sz="1400" dirty="0">
                <a:latin typeface="Calibri" panose="020F0502020204030204" pitchFamily="34" charset="0"/>
                <a:ea typeface="MS PGothic" panose="020B0600070205080204" pitchFamily="34" charset="-128"/>
              </a:rPr>
              <a:t> &amp; Green, 2017</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584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TextBox 3"/>
          <p:cNvSpPr txBox="1">
            <a:spLocks noChangeArrowheads="1"/>
          </p:cNvSpPr>
          <p:nvPr/>
        </p:nvSpPr>
        <p:spPr bwMode="auto">
          <a:xfrm>
            <a:off x="1843088" y="-1628775"/>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endParaRPr lang="x-none" altLang="x-none"/>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a:xfrm>
            <a:off x="323850" y="188913"/>
            <a:ext cx="8362950" cy="1228725"/>
          </a:xfrm>
        </p:spPr>
        <p:txBody>
          <a:bodyPr/>
          <a:lstStyle/>
          <a:p>
            <a:r>
              <a:rPr lang="en-US" altLang="x-none" sz="3600" b="1">
                <a:ea typeface="MS PGothic" charset="-128"/>
              </a:rPr>
              <a:t>Inequality: Two public schooling systems</a:t>
            </a:r>
          </a:p>
        </p:txBody>
      </p:sp>
      <p:sp>
        <p:nvSpPr>
          <p:cNvPr id="9728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961AE3C5-24A9-E841-A597-42D630B455B9}" type="slidenum">
              <a:rPr lang="en-ZA" altLang="x-none">
                <a:solidFill>
                  <a:srgbClr val="898989"/>
                </a:solidFill>
              </a:rPr>
              <a:pPr/>
              <a:t>6</a:t>
            </a:fld>
            <a:endParaRPr lang="en-ZA" altLang="x-none">
              <a:solidFill>
                <a:srgbClr val="898989"/>
              </a:solidFill>
            </a:endParaRPr>
          </a:p>
        </p:txBody>
      </p:sp>
      <p:pic>
        <p:nvPicPr>
          <p:cNvPr id="5" name="Picture 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484313"/>
            <a:ext cx="7159625" cy="52038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608638" y="1628775"/>
            <a:ext cx="2519362" cy="646113"/>
          </a:xfrm>
          <a:prstGeom prst="rect">
            <a:avLst/>
          </a:prstGeom>
          <a:solidFill>
            <a:schemeClr val="bg1">
              <a:lumMod val="95000"/>
            </a:schemeClr>
          </a:solidFill>
        </p:spPr>
        <p:txBody>
          <a:bodyPr>
            <a:spAutoFit/>
          </a:bodyPr>
          <a:lstStyle/>
          <a:p>
            <a:pPr>
              <a:defRPr/>
            </a:pPr>
            <a:r>
              <a:rPr lang="en-US" dirty="0"/>
              <a:t>In this context what does ‘average</a:t>
            </a:r>
            <a:r>
              <a:rPr lang="en-US"/>
              <a:t>’ represent?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476250"/>
            <a:ext cx="6850063" cy="1228725"/>
          </a:xfrm>
        </p:spPr>
        <p:txBody>
          <a:bodyPr>
            <a:normAutofit fontScale="90000"/>
          </a:bodyPr>
          <a:lstStyle/>
          <a:p>
            <a:pPr>
              <a:defRPr/>
            </a:pPr>
            <a:r>
              <a:rPr lang="en-ZA" dirty="0">
                <a:ea typeface="+mj-ea"/>
                <a:cs typeface="+mj-cs"/>
              </a:rPr>
              <a:t>NSES question 42</a:t>
            </a:r>
            <a:br>
              <a:rPr lang="en-ZA" dirty="0">
                <a:ea typeface="+mj-ea"/>
                <a:cs typeface="+mj-cs"/>
              </a:rPr>
            </a:br>
            <a:r>
              <a:rPr lang="en-ZA" sz="1600" i="1" dirty="0">
                <a:ea typeface="+mj-ea"/>
                <a:cs typeface="+mj-cs"/>
              </a:rPr>
              <a:t>NSES</a:t>
            </a:r>
            <a:r>
              <a:rPr lang="en-GB" sz="1600" i="1" dirty="0">
                <a:ea typeface="+mj-ea"/>
                <a:cs typeface="+mj-cs"/>
              </a:rPr>
              <a:t> followed about 15000 students (266 schools) and tested them in Grade 3 (2007), Grade 4 (2008) and Grade 5 (2009). </a:t>
            </a:r>
            <a:endParaRPr lang="en-ZA" sz="1600" i="1" dirty="0">
              <a:ea typeface="+mj-ea"/>
              <a:cs typeface="+mj-cs"/>
            </a:endParaRPr>
          </a:p>
        </p:txBody>
      </p:sp>
      <p:sp>
        <p:nvSpPr>
          <p:cNvPr id="3" name="Content Placeholder 2"/>
          <p:cNvSpPr>
            <a:spLocks noGrp="1"/>
          </p:cNvSpPr>
          <p:nvPr>
            <p:ph idx="1"/>
          </p:nvPr>
        </p:nvSpPr>
        <p:spPr>
          <a:xfrm>
            <a:off x="6588125" y="1949450"/>
            <a:ext cx="2181225" cy="1152525"/>
          </a:xfrm>
          <a:solidFill>
            <a:schemeClr val="bg1">
              <a:lumMod val="95000"/>
            </a:schemeClr>
          </a:solidFill>
        </p:spPr>
        <p:txBody>
          <a:bodyPr>
            <a:normAutofit/>
          </a:bodyPr>
          <a:lstStyle/>
          <a:p>
            <a:pPr marL="0" indent="0">
              <a:lnSpc>
                <a:spcPct val="80000"/>
              </a:lnSpc>
              <a:buFont typeface="Arial" charset="0"/>
              <a:buNone/>
              <a:defRPr/>
            </a:pPr>
            <a:r>
              <a:rPr lang="en-ZA" altLang="x-none" sz="1300" b="1">
                <a:ea typeface="MS PGothic" charset="-128"/>
              </a:rPr>
              <a:t>Grade 3 maths curriculum</a:t>
            </a:r>
            <a:r>
              <a:rPr lang="en-ZA" altLang="x-none" sz="1300">
                <a:ea typeface="MS PGothic" charset="-128"/>
              </a:rPr>
              <a:t>: </a:t>
            </a:r>
            <a:r>
              <a:rPr lang="en-ZA" altLang="en-US" sz="1300">
                <a:ea typeface="MS PGothic" charset="-128"/>
              </a:rPr>
              <a:t>“</a:t>
            </a:r>
            <a:r>
              <a:rPr lang="en-ZA" altLang="x-none" sz="1300">
                <a:ea typeface="MS PGothic" charset="-128"/>
              </a:rPr>
              <a:t>Can perform calculations using appropriate symbols to solve problems involving: division of at least 2-digit by 1-digit numbers</a:t>
            </a:r>
            <a:r>
              <a:rPr lang="en-ZA" altLang="en-US" sz="1300">
                <a:ea typeface="MS PGothic" charset="-128"/>
              </a:rPr>
              <a:t>”</a:t>
            </a:r>
            <a:endParaRPr lang="en-ZA" altLang="x-none" sz="1300">
              <a:ea typeface="MS PGothic" charset="-128"/>
            </a:endParaRPr>
          </a:p>
          <a:p>
            <a:pPr marL="0" indent="0">
              <a:lnSpc>
                <a:spcPct val="80000"/>
              </a:lnSpc>
              <a:buFont typeface="Arial" charset="0"/>
              <a:buNone/>
              <a:defRPr/>
            </a:pPr>
            <a:endParaRPr lang="en-ZA" altLang="x-none" sz="1300">
              <a:ea typeface="MS PGothic" charset="-128"/>
            </a:endParaRPr>
          </a:p>
        </p:txBody>
      </p:sp>
      <p:sp>
        <p:nvSpPr>
          <p:cNvPr id="2150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437E30FD-4097-E34F-B5F3-32EF27D73590}" type="slidenum">
              <a:rPr lang="en-ZA" altLang="x-none" sz="1200">
                <a:solidFill>
                  <a:srgbClr val="898989"/>
                </a:solidFill>
              </a:rPr>
              <a:pPr>
                <a:spcBef>
                  <a:spcPct val="0"/>
                </a:spcBef>
                <a:buFontTx/>
                <a:buNone/>
              </a:pPr>
              <a:t>7</a:t>
            </a:fld>
            <a:endParaRPr lang="en-ZA" altLang="x-none" sz="1200">
              <a:solidFill>
                <a:srgbClr val="898989"/>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557338"/>
            <a:ext cx="5746750" cy="164941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125" y="3500438"/>
            <a:ext cx="2181225" cy="2736850"/>
          </a:xfrm>
          <a:prstGeom prst="rect">
            <a:avLst/>
          </a:prstGeom>
          <a:solidFill>
            <a:schemeClr val="bg1">
              <a:lumMod val="95000"/>
            </a:schemeClr>
          </a:solidFill>
        </p:spPr>
        <p:txBody>
          <a:bodyPr>
            <a:normAutofit/>
          </a:bodyP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eaLnBrk="1" hangingPunct="1">
              <a:lnSpc>
                <a:spcPct val="80000"/>
              </a:lnSpc>
              <a:spcBef>
                <a:spcPct val="20000"/>
              </a:spcBef>
              <a:buFont typeface="Arial" charset="0"/>
              <a:buNone/>
              <a:defRPr/>
            </a:pPr>
            <a:r>
              <a:rPr lang="en-ZA" altLang="x-none" sz="1400" b="1" smtClean="0"/>
              <a:t>Even at the end of Grade 5 most (55%+) quintile 1-4 students cannot answer this simple Grade-3-level problem. </a:t>
            </a:r>
            <a:endParaRPr lang="en-ZA" altLang="x-none" sz="1400" smtClean="0"/>
          </a:p>
          <a:p>
            <a:pPr eaLnBrk="1" hangingPunct="1">
              <a:lnSpc>
                <a:spcPct val="80000"/>
              </a:lnSpc>
              <a:spcBef>
                <a:spcPct val="20000"/>
              </a:spcBef>
              <a:buFont typeface="Arial" charset="0"/>
              <a:buNone/>
              <a:defRPr/>
            </a:pPr>
            <a:endParaRPr lang="en-ZA" altLang="x-none" sz="1000" smtClean="0"/>
          </a:p>
          <a:p>
            <a:pPr algn="just" eaLnBrk="1" hangingPunct="1">
              <a:lnSpc>
                <a:spcPct val="80000"/>
              </a:lnSpc>
              <a:spcBef>
                <a:spcPct val="20000"/>
              </a:spcBef>
              <a:buFont typeface="Arial" charset="0"/>
              <a:buNone/>
              <a:defRPr/>
            </a:pPr>
            <a:r>
              <a:rPr lang="en-ZA" altLang="en-US" sz="1000" smtClean="0"/>
              <a:t>“</a:t>
            </a:r>
            <a:r>
              <a:rPr lang="en-ZA" altLang="x-none" sz="100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a:t>
            </a:r>
            <a:r>
              <a:rPr lang="en-ZA" altLang="en-US" sz="1000" smtClean="0"/>
              <a:t>”</a:t>
            </a:r>
            <a:r>
              <a:rPr lang="en-ZA" altLang="x-none" sz="1000" smtClean="0"/>
              <a:t> (Taylor &amp; Reddi, 2013: 194)</a:t>
            </a:r>
          </a:p>
        </p:txBody>
      </p:sp>
      <p:sp>
        <p:nvSpPr>
          <p:cNvPr id="21511" name="TextBox 7"/>
          <p:cNvSpPr txBox="1">
            <a:spLocks noChangeArrowheads="1"/>
          </p:cNvSpPr>
          <p:nvPr/>
        </p:nvSpPr>
        <p:spPr bwMode="auto">
          <a:xfrm>
            <a:off x="1908175" y="6503988"/>
            <a:ext cx="3384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400"/>
              <a:t>(Spaull &amp; Kotze, 2015)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1" dur="500"/>
                                        <p:tgtEl>
                                          <p:spTgt spid="6">
                                            <p:graphicEl>
                                              <a:chart seriesIdx="-3" categoryIdx="-3" bldStep="gridLegend"/>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6" dur="500"/>
                                        <p:tgtEl>
                                          <p:spTgt spid="6">
                                            <p:graphicEl>
                                              <a:chart seriesIdx="0"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21" dur="500"/>
                                        <p:tgtEl>
                                          <p:spTgt spid="6">
                                            <p:graphicEl>
                                              <a:chart seriesIdx="1"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down)">
                                      <p:cBhvr>
                                        <p:cTn id="26" dur="500"/>
                                        <p:tgtEl>
                                          <p:spTgt spid="6">
                                            <p:graphicEl>
                                              <a:chart seriesIdx="2"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down)">
                                      <p:cBhvr>
                                        <p:cTn id="31" dur="500"/>
                                        <p:tgtEl>
                                          <p:spTgt spid="6">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36D504DA-5907-8E4F-888D-2D889980CF97}" type="slidenum">
              <a:rPr lang="en-AU" altLang="x-none" sz="700">
                <a:solidFill>
                  <a:srgbClr val="7F7F7F"/>
                </a:solidFill>
                <a:latin typeface="Roboto Light" charset="0"/>
              </a:rPr>
              <a:pPr>
                <a:spcBef>
                  <a:spcPct val="0"/>
                </a:spcBef>
                <a:buFontTx/>
                <a:buNone/>
              </a:pPr>
              <a:t>8</a:t>
            </a:fld>
            <a:endParaRPr lang="en-AU" altLang="x-none" sz="700">
              <a:solidFill>
                <a:srgbClr val="7F7F7F"/>
              </a:solidFill>
              <a:latin typeface="Roboto Light" charset="0"/>
            </a:endParaRPr>
          </a:p>
        </p:txBody>
      </p:sp>
      <p:sp>
        <p:nvSpPr>
          <p:cNvPr id="23554" name="TextBox 8"/>
          <p:cNvSpPr txBox="1">
            <a:spLocks noChangeArrowheads="1"/>
          </p:cNvSpPr>
          <p:nvPr/>
        </p:nvSpPr>
        <p:spPr bwMode="auto">
          <a:xfrm>
            <a:off x="411163" y="1301750"/>
            <a:ext cx="3679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TIMSS </a:t>
            </a:r>
            <a:r>
              <a:rPr lang="en-US" altLang="x-none" sz="1800" b="1"/>
              <a:t>Gr5</a:t>
            </a:r>
            <a:r>
              <a:rPr lang="en-US" altLang="x-none" sz="1500"/>
              <a:t>: Example questions from the test</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2355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60863" y="2201863"/>
            <a:ext cx="4365625" cy="324961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Chart 13">
            <a:extLst/>
          </p:cNvPr>
          <p:cNvGraphicFramePr>
            <a:graphicFrameLocks/>
          </p:cNvGraphicFramePr>
          <p:nvPr/>
        </p:nvGraphicFramePr>
        <p:xfrm>
          <a:off x="401894" y="2058267"/>
          <a:ext cx="3429000" cy="3179254"/>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angle 11"/>
          <p:cNvSpPr/>
          <p:nvPr/>
        </p:nvSpPr>
        <p:spPr>
          <a:xfrm>
            <a:off x="4563396" y="678210"/>
            <a:ext cx="3960557" cy="1077218"/>
          </a:xfrm>
          <a:prstGeom prst="rect">
            <a:avLst/>
          </a:prstGeom>
          <a:solidFill>
            <a:schemeClr val="bg1">
              <a:lumMod val="95000"/>
            </a:schemeClr>
          </a:solidFill>
        </p:spPr>
        <p:txBody>
          <a:bodyPr wrap="square">
            <a:spAutoFit/>
          </a:bodyPr>
          <a:lstStyle/>
          <a:p>
            <a:pPr algn="just" eaLnBrk="1" hangingPunct="1">
              <a:defRPr/>
            </a:pPr>
            <a:r>
              <a:rPr lang="en-US" sz="1600" b="1" dirty="0">
                <a:latin typeface="Calibri" panose="020F0502020204030204" pitchFamily="34" charset="0"/>
                <a:ea typeface="MS PGothic" panose="020B0600070205080204" pitchFamily="34" charset="-128"/>
              </a:rPr>
              <a:t>For this question:</a:t>
            </a:r>
          </a:p>
          <a:p>
            <a:pPr algn="just" eaLnBrk="1" hangingPunct="1">
              <a:defRPr/>
            </a:pPr>
            <a:endParaRPr lang="en-US" sz="1600" b="1" dirty="0">
              <a:latin typeface="Calibri" panose="020F0502020204030204" pitchFamily="34" charset="0"/>
              <a:ea typeface="MS PGothic" panose="020B0600070205080204" pitchFamily="34" charset="-128"/>
            </a:endParaRPr>
          </a:p>
          <a:p>
            <a:pPr algn="just" eaLnBrk="1" hangingPunct="1">
              <a:defRPr/>
            </a:pPr>
            <a:r>
              <a:rPr lang="en-US" sz="1600" b="1" dirty="0">
                <a:latin typeface="Calibri" panose="020F0502020204030204" pitchFamily="34" charset="0"/>
                <a:ea typeface="MS PGothic" panose="020B0600070205080204" pitchFamily="34" charset="-128"/>
              </a:rPr>
              <a:t>Richest 10% SA schools = 94%</a:t>
            </a:r>
          </a:p>
          <a:p>
            <a:pPr algn="just" eaLnBrk="1" hangingPunct="1">
              <a:defRPr/>
            </a:pPr>
            <a:r>
              <a:rPr lang="en-US" sz="1600" b="1" dirty="0">
                <a:latin typeface="Calibri" panose="020F0502020204030204" pitchFamily="34" charset="0"/>
                <a:ea typeface="MS PGothic" panose="020B0600070205080204" pitchFamily="34" charset="-128"/>
              </a:rPr>
              <a:t>Poorest 10% SA schools = 34%</a:t>
            </a:r>
          </a:p>
        </p:txBody>
      </p:sp>
      <p:sp>
        <p:nvSpPr>
          <p:cNvPr id="15" name="Rectangle 14"/>
          <p:cNvSpPr/>
          <p:nvPr/>
        </p:nvSpPr>
        <p:spPr>
          <a:xfrm>
            <a:off x="0" y="5421313"/>
            <a:ext cx="4360863" cy="646112"/>
          </a:xfrm>
          <a:prstGeom prst="rect">
            <a:avLst/>
          </a:prstGeom>
          <a:solidFill>
            <a:schemeClr val="bg1">
              <a:lumMod val="95000"/>
            </a:schemeClr>
          </a:solidFill>
        </p:spPr>
        <p:txBody>
          <a:bodyPr>
            <a:spAutoFit/>
          </a:bodyPr>
          <a:lstStyle/>
          <a:p>
            <a:pPr algn="just" eaLnBrk="1" hangingPunct="1">
              <a:defRPr/>
            </a:pPr>
            <a:r>
              <a:rPr lang="en-US" b="1" dirty="0">
                <a:latin typeface="Calibri" panose="020F0502020204030204" pitchFamily="34" charset="0"/>
                <a:ea typeface="MS PGothic" panose="020B0600070205080204" pitchFamily="34" charset="-128"/>
              </a:rPr>
              <a:t>2015 was the first time that SA participated in TIMSS Numeracy (Gr5)</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511BAE5A-A9CB-6F46-B164-54E06AA8F89B}" type="slidenum">
              <a:rPr lang="en-AU" altLang="x-none" sz="700">
                <a:solidFill>
                  <a:srgbClr val="7F7F7F"/>
                </a:solidFill>
                <a:latin typeface="Roboto Light" charset="0"/>
              </a:rPr>
              <a:pPr>
                <a:spcBef>
                  <a:spcPct val="0"/>
                </a:spcBef>
                <a:buFontTx/>
                <a:buNone/>
              </a:pPr>
              <a:t>9</a:t>
            </a:fld>
            <a:endParaRPr lang="en-AU" altLang="x-none" sz="700">
              <a:solidFill>
                <a:srgbClr val="7F7F7F"/>
              </a:solidFill>
              <a:latin typeface="Roboto Light" charset="0"/>
            </a:endParaRPr>
          </a:p>
        </p:txBody>
      </p:sp>
      <p:sp>
        <p:nvSpPr>
          <p:cNvPr id="25602" name="TextBox 8"/>
          <p:cNvSpPr txBox="1">
            <a:spLocks noChangeArrowheads="1"/>
          </p:cNvSpPr>
          <p:nvPr/>
        </p:nvSpPr>
        <p:spPr bwMode="auto">
          <a:xfrm>
            <a:off x="468313" y="620713"/>
            <a:ext cx="27781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Primary Schooling in South Africa</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graphicFrame>
        <p:nvGraphicFramePr>
          <p:cNvPr id="13" name="Chart 12"/>
          <p:cNvGraphicFramePr>
            <a:graphicFrameLocks/>
          </p:cNvGraphicFramePr>
          <p:nvPr/>
        </p:nvGraphicFramePr>
        <p:xfrm>
          <a:off x="342900" y="1790701"/>
          <a:ext cx="5381228" cy="4374603"/>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a:grpSpLocks/>
          </p:cNvGrpSpPr>
          <p:nvPr/>
        </p:nvGrpSpPr>
        <p:grpSpPr bwMode="auto">
          <a:xfrm>
            <a:off x="6107113" y="3051175"/>
            <a:ext cx="2301875" cy="2185988"/>
            <a:chOff x="8372105" y="2329963"/>
            <a:chExt cx="2596986" cy="2915122"/>
          </a:xfrm>
        </p:grpSpPr>
        <p:sp>
          <p:nvSpPr>
            <p:cNvPr id="25607" name="Rectangle 14"/>
            <p:cNvSpPr>
              <a:spLocks noChangeArrowheads="1"/>
            </p:cNvSpPr>
            <p:nvPr/>
          </p:nvSpPr>
          <p:spPr bwMode="auto">
            <a:xfrm>
              <a:off x="8547625" y="2476037"/>
              <a:ext cx="2245945" cy="2769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just" eaLnBrk="1" hangingPunct="1">
                <a:spcBef>
                  <a:spcPct val="0"/>
                </a:spcBef>
                <a:buFontTx/>
                <a:buNone/>
              </a:pPr>
              <a:r>
                <a:rPr lang="en-GB" altLang="en-US" sz="1200">
                  <a:latin typeface="Arial" charset="0"/>
                  <a:ea typeface="MS Mincho" charset="-128"/>
                </a:rPr>
                <a:t>“</a:t>
              </a:r>
              <a:r>
                <a:rPr lang="en-GB" altLang="x-none" sz="1200">
                  <a:latin typeface="Arial" charset="0"/>
                  <a:ea typeface="MS Mincho" charset="-128"/>
                </a:rPr>
                <a:t>South African learners are only given access to </a:t>
              </a:r>
              <a:r>
                <a:rPr lang="en-GB" altLang="en-US" sz="1200" b="1">
                  <a:latin typeface="Arial" charset="0"/>
                  <a:ea typeface="MS Mincho" charset="-128"/>
                </a:rPr>
                <a:t>“</a:t>
              </a:r>
              <a:r>
                <a:rPr lang="en-GB" altLang="x-none" sz="1200" b="1">
                  <a:latin typeface="Arial" charset="0"/>
                  <a:ea typeface="MS Mincho" charset="-128"/>
                </a:rPr>
                <a:t>an extremely basic and impoverished notion of what it means to read </a:t>
              </a:r>
              <a:r>
                <a:rPr lang="en-GB" altLang="x-none" sz="1200">
                  <a:latin typeface="Arial" charset="0"/>
                  <a:ea typeface="MS Mincho" charset="-128"/>
                </a:rPr>
                <a:t>and a restrictive set of resources with which to critically and pleasurably engage with text.</a:t>
              </a:r>
              <a:r>
                <a:rPr lang="en-GB" altLang="en-US" sz="1200">
                  <a:latin typeface="Arial" charset="0"/>
                  <a:ea typeface="MS Mincho" charset="-128"/>
                </a:rPr>
                <a:t>”</a:t>
              </a:r>
              <a:r>
                <a:rPr lang="en-GB" altLang="x-none" sz="1200">
                  <a:latin typeface="Arial" charset="0"/>
                  <a:ea typeface="MS Mincho" charset="-128"/>
                </a:rPr>
                <a:t> </a:t>
              </a:r>
            </a:p>
            <a:p>
              <a:pPr algn="just" eaLnBrk="1" hangingPunct="1">
                <a:spcBef>
                  <a:spcPct val="0"/>
                </a:spcBef>
                <a:buFontTx/>
                <a:buNone/>
              </a:pPr>
              <a:endParaRPr lang="en-GB" altLang="x-none" sz="1000">
                <a:latin typeface="Arial" charset="0"/>
                <a:ea typeface="MS Mincho" charset="-128"/>
              </a:endParaRPr>
            </a:p>
            <a:p>
              <a:pPr algn="just" eaLnBrk="1" hangingPunct="1">
                <a:spcBef>
                  <a:spcPct val="0"/>
                </a:spcBef>
                <a:buFontTx/>
                <a:buNone/>
              </a:pPr>
              <a:r>
                <a:rPr lang="en-GB" altLang="x-none" sz="200">
                  <a:latin typeface="Arial" charset="0"/>
                  <a:ea typeface="MS Mincho" charset="-128"/>
                </a:rPr>
                <a:t> </a:t>
              </a:r>
              <a:endParaRPr lang="en-GB" altLang="x-none" sz="100">
                <a:latin typeface="Arial" charset="0"/>
                <a:ea typeface="MS Mincho" charset="-128"/>
              </a:endParaRPr>
            </a:p>
            <a:p>
              <a:pPr algn="just" eaLnBrk="1" hangingPunct="1">
                <a:spcBef>
                  <a:spcPct val="0"/>
                </a:spcBef>
                <a:buFontTx/>
                <a:buNone/>
              </a:pPr>
              <a:r>
                <a:rPr lang="en-GB" altLang="x-none" sz="800" b="1">
                  <a:latin typeface="Times New Roman" charset="0"/>
                  <a:ea typeface="MS Mincho" charset="-128"/>
                </a:rPr>
                <a:t>Prof Ursula Hoadley (2017)</a:t>
              </a:r>
              <a:endParaRPr lang="en-US" altLang="x-none" sz="800" b="1">
                <a:ea typeface="MS Mincho" charset="-128"/>
              </a:endParaRPr>
            </a:p>
          </p:txBody>
        </p:sp>
        <p:cxnSp>
          <p:nvCxnSpPr>
            <p:cNvPr id="17" name="Straight Connector 16"/>
            <p:cNvCxnSpPr/>
            <p:nvPr/>
          </p:nvCxnSpPr>
          <p:spPr>
            <a:xfrm>
              <a:off x="8372105" y="2329963"/>
              <a:ext cx="259698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5606" name="Picture 2" descr="Image result for south african child rea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1298575"/>
            <a:ext cx="230346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C3EE9D23-76AD-494E-AD90-F6437C9C82B5}" type="slidenum">
              <a:rPr lang="en-AU" altLang="x-none" sz="700">
                <a:solidFill>
                  <a:srgbClr val="7F7F7F"/>
                </a:solidFill>
                <a:latin typeface="Roboto Light" charset="0"/>
              </a:rPr>
              <a:pPr>
                <a:spcBef>
                  <a:spcPct val="0"/>
                </a:spcBef>
                <a:buFontTx/>
                <a:buNone/>
              </a:pPr>
              <a:t>10</a:t>
            </a:fld>
            <a:endParaRPr lang="en-AU" altLang="x-none" sz="700">
              <a:solidFill>
                <a:srgbClr val="7F7F7F"/>
              </a:solidFill>
              <a:latin typeface="Roboto Light" charset="0"/>
            </a:endParaRPr>
          </a:p>
        </p:txBody>
      </p:sp>
      <p:sp>
        <p:nvSpPr>
          <p:cNvPr id="27650" name="TextBox 8"/>
          <p:cNvSpPr txBox="1">
            <a:spLocks noChangeArrowheads="1"/>
          </p:cNvSpPr>
          <p:nvPr/>
        </p:nvSpPr>
        <p:spPr bwMode="auto">
          <a:xfrm>
            <a:off x="468313" y="549275"/>
            <a:ext cx="45021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Inequalities in opportunity to learn to read for meaning</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2765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Chart 11"/>
          <p:cNvGraphicFramePr>
            <a:graphicFrameLocks/>
          </p:cNvGraphicFramePr>
          <p:nvPr/>
        </p:nvGraphicFramePr>
        <p:xfrm>
          <a:off x="1402948" y="1953816"/>
          <a:ext cx="5771030" cy="3667125"/>
        </p:xfrm>
        <a:graphic>
          <a:graphicData uri="http://schemas.openxmlformats.org/drawingml/2006/chart">
            <c:chart xmlns:c="http://schemas.openxmlformats.org/drawingml/2006/chart" xmlns:r="http://schemas.openxmlformats.org/officeDocument/2006/relationships" r:id="rId4"/>
          </a:graphicData>
        </a:graphic>
      </p:graphicFrame>
      <p:grpSp>
        <p:nvGrpSpPr>
          <p:cNvPr id="16" name="Group 15"/>
          <p:cNvGrpSpPr>
            <a:grpSpLocks/>
          </p:cNvGrpSpPr>
          <p:nvPr/>
        </p:nvGrpSpPr>
        <p:grpSpPr bwMode="auto">
          <a:xfrm>
            <a:off x="7315200" y="2717800"/>
            <a:ext cx="1042988" cy="254000"/>
            <a:chOff x="7634942" y="2997805"/>
            <a:chExt cx="1389530" cy="338555"/>
          </a:xfrm>
        </p:grpSpPr>
        <p:sp>
          <p:nvSpPr>
            <p:cNvPr id="19" name="TextBox 18"/>
            <p:cNvSpPr txBox="1"/>
            <p:nvPr/>
          </p:nvSpPr>
          <p:spPr>
            <a:xfrm>
              <a:off x="7888737" y="2997805"/>
              <a:ext cx="1135735" cy="338555"/>
            </a:xfrm>
            <a:prstGeom prst="rect">
              <a:avLst/>
            </a:prstGeom>
            <a:noFill/>
          </p:spPr>
          <p:txBody>
            <a:bodyPr>
              <a:spAutoFit/>
            </a:bodyPr>
            <a:lstStyle/>
            <a:p>
              <a:pPr eaLnBrk="1" hangingPunct="1">
                <a:defRPr/>
              </a:pPr>
              <a:r>
                <a:rPr lang="en-US" sz="1050" dirty="0">
                  <a:latin typeface="Calibri" panose="020F0502020204030204" pitchFamily="34" charset="0"/>
                  <a:ea typeface="MS PGothic" panose="020B0600070205080204" pitchFamily="34" charset="-128"/>
                </a:rPr>
                <a:t>Advanced</a:t>
              </a:r>
              <a:endParaRPr lang="en-US" dirty="0">
                <a:latin typeface="Calibri" panose="020F0502020204030204" pitchFamily="34" charset="0"/>
                <a:ea typeface="MS PGothic" panose="020B0600070205080204" pitchFamily="34" charset="-128"/>
              </a:endParaRPr>
            </a:p>
          </p:txBody>
        </p:sp>
        <p:cxnSp>
          <p:nvCxnSpPr>
            <p:cNvPr id="20" name="Straight Arrow Connector 19"/>
            <p:cNvCxnSpPr>
              <a:cxnSpLocks noChangeShapeType="1"/>
            </p:cNvCxnSpPr>
            <p:nvPr/>
          </p:nvCxnSpPr>
          <p:spPr bwMode="auto">
            <a:xfrm flipH="1">
              <a:off x="7634942" y="3177099"/>
              <a:ext cx="254000" cy="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21" name="Group 20"/>
          <p:cNvGrpSpPr>
            <a:grpSpLocks/>
          </p:cNvGrpSpPr>
          <p:nvPr/>
        </p:nvGrpSpPr>
        <p:grpSpPr bwMode="auto">
          <a:xfrm>
            <a:off x="7253288" y="4006850"/>
            <a:ext cx="1041400" cy="254000"/>
            <a:chOff x="7634942" y="2997805"/>
            <a:chExt cx="1389530" cy="338555"/>
          </a:xfrm>
        </p:grpSpPr>
        <p:sp>
          <p:nvSpPr>
            <p:cNvPr id="23" name="TextBox 22"/>
            <p:cNvSpPr txBox="1"/>
            <p:nvPr/>
          </p:nvSpPr>
          <p:spPr>
            <a:xfrm>
              <a:off x="7889124" y="2997805"/>
              <a:ext cx="1135348" cy="338555"/>
            </a:xfrm>
            <a:prstGeom prst="rect">
              <a:avLst/>
            </a:prstGeom>
            <a:noFill/>
          </p:spPr>
          <p:txBody>
            <a:bodyPr>
              <a:spAutoFit/>
            </a:bodyPr>
            <a:lstStyle/>
            <a:p>
              <a:pPr eaLnBrk="1" hangingPunct="1">
                <a:defRPr/>
              </a:pPr>
              <a:r>
                <a:rPr lang="en-US" sz="1050" dirty="0">
                  <a:latin typeface="Calibri" panose="020F0502020204030204" pitchFamily="34" charset="0"/>
                  <a:ea typeface="MS PGothic" panose="020B0600070205080204" pitchFamily="34" charset="-128"/>
                </a:rPr>
                <a:t>High</a:t>
              </a:r>
              <a:endParaRPr lang="en-US" dirty="0">
                <a:latin typeface="Calibri" panose="020F0502020204030204" pitchFamily="34" charset="0"/>
                <a:ea typeface="MS PGothic" panose="020B0600070205080204" pitchFamily="34" charset="-128"/>
              </a:endParaRPr>
            </a:p>
          </p:txBody>
        </p:sp>
        <p:cxnSp>
          <p:nvCxnSpPr>
            <p:cNvPr id="24" name="Straight Arrow Connector 23"/>
            <p:cNvCxnSpPr>
              <a:cxnSpLocks noChangeShapeType="1"/>
            </p:cNvCxnSpPr>
            <p:nvPr/>
          </p:nvCxnSpPr>
          <p:spPr bwMode="auto">
            <a:xfrm flipH="1">
              <a:off x="7634942" y="3177099"/>
              <a:ext cx="254000" cy="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25" name="Group 24"/>
          <p:cNvGrpSpPr>
            <a:grpSpLocks/>
          </p:cNvGrpSpPr>
          <p:nvPr/>
        </p:nvGrpSpPr>
        <p:grpSpPr bwMode="auto">
          <a:xfrm>
            <a:off x="7240588" y="4606925"/>
            <a:ext cx="1768475" cy="254000"/>
            <a:chOff x="7634942" y="2997805"/>
            <a:chExt cx="1389530" cy="338555"/>
          </a:xfrm>
        </p:grpSpPr>
        <p:sp>
          <p:nvSpPr>
            <p:cNvPr id="26" name="TextBox 25"/>
            <p:cNvSpPr txBox="1"/>
            <p:nvPr/>
          </p:nvSpPr>
          <p:spPr>
            <a:xfrm>
              <a:off x="7889398" y="2997805"/>
              <a:ext cx="1135074" cy="338555"/>
            </a:xfrm>
            <a:prstGeom prst="rect">
              <a:avLst/>
            </a:prstGeom>
            <a:noFill/>
          </p:spPr>
          <p:txBody>
            <a:bodyPr>
              <a:spAutoFit/>
            </a:bodyPr>
            <a:lstStyle/>
            <a:p>
              <a:pPr eaLnBrk="1" hangingPunct="1">
                <a:defRPr/>
              </a:pPr>
              <a:r>
                <a:rPr lang="en-US" sz="1050" dirty="0">
                  <a:latin typeface="Calibri" panose="020F0502020204030204" pitchFamily="34" charset="0"/>
                  <a:ea typeface="MS PGothic" panose="020B0600070205080204" pitchFamily="34" charset="-128"/>
                </a:rPr>
                <a:t>Intermediate</a:t>
              </a:r>
            </a:p>
          </p:txBody>
        </p:sp>
        <p:cxnSp>
          <p:nvCxnSpPr>
            <p:cNvPr id="27" name="Straight Arrow Connector 26"/>
            <p:cNvCxnSpPr>
              <a:cxnSpLocks noChangeShapeType="1"/>
            </p:cNvCxnSpPr>
            <p:nvPr/>
          </p:nvCxnSpPr>
          <p:spPr bwMode="auto">
            <a:xfrm flipH="1">
              <a:off x="7634942" y="3177099"/>
              <a:ext cx="254000" cy="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28" name="Group 27"/>
          <p:cNvGrpSpPr>
            <a:grpSpLocks/>
          </p:cNvGrpSpPr>
          <p:nvPr/>
        </p:nvGrpSpPr>
        <p:grpSpPr bwMode="auto">
          <a:xfrm>
            <a:off x="7253288" y="4791075"/>
            <a:ext cx="1441450" cy="508000"/>
            <a:chOff x="7634942" y="2997805"/>
            <a:chExt cx="1922504" cy="677108"/>
          </a:xfrm>
        </p:grpSpPr>
        <p:sp>
          <p:nvSpPr>
            <p:cNvPr id="27665" name="TextBox 28"/>
            <p:cNvSpPr txBox="1">
              <a:spLocks noChangeArrowheads="1"/>
            </p:cNvSpPr>
            <p:nvPr/>
          </p:nvSpPr>
          <p:spPr bwMode="auto">
            <a:xfrm>
              <a:off x="7888941" y="2997805"/>
              <a:ext cx="166850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a:t>&lt; Intermediate</a:t>
              </a:r>
            </a:p>
            <a:p>
              <a:pPr eaLnBrk="1" hangingPunct="1">
                <a:spcBef>
                  <a:spcPct val="0"/>
                </a:spcBef>
                <a:buFontTx/>
                <a:buNone/>
              </a:pPr>
              <a:r>
                <a:rPr lang="en-US" altLang="x-none" sz="900"/>
                <a:t>(Cannot read for meaning)</a:t>
              </a:r>
            </a:p>
          </p:txBody>
        </p:sp>
        <p:cxnSp>
          <p:nvCxnSpPr>
            <p:cNvPr id="30" name="Straight Arrow Connector 29"/>
            <p:cNvCxnSpPr>
              <a:cxnSpLocks noChangeShapeType="1"/>
            </p:cNvCxnSpPr>
            <p:nvPr/>
          </p:nvCxnSpPr>
          <p:spPr bwMode="auto">
            <a:xfrm flipH="1">
              <a:off x="7634942" y="3177099"/>
              <a:ext cx="254000" cy="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31" name="Group 30"/>
          <p:cNvGrpSpPr>
            <a:grpSpLocks/>
          </p:cNvGrpSpPr>
          <p:nvPr/>
        </p:nvGrpSpPr>
        <p:grpSpPr bwMode="auto">
          <a:xfrm rot="-2140863">
            <a:off x="6927850" y="1393825"/>
            <a:ext cx="1533525" cy="415925"/>
            <a:chOff x="7634942" y="2874695"/>
            <a:chExt cx="2046207" cy="553997"/>
          </a:xfrm>
        </p:grpSpPr>
        <p:sp>
          <p:nvSpPr>
            <p:cNvPr id="32" name="TextBox 31"/>
            <p:cNvSpPr txBox="1"/>
            <p:nvPr/>
          </p:nvSpPr>
          <p:spPr>
            <a:xfrm>
              <a:off x="7887382" y="2870830"/>
              <a:ext cx="1792020" cy="553997"/>
            </a:xfrm>
            <a:prstGeom prst="rect">
              <a:avLst/>
            </a:prstGeom>
            <a:noFill/>
          </p:spPr>
          <p:txBody>
            <a:bodyPr>
              <a:spAutoFit/>
            </a:bodyPr>
            <a:lstStyle/>
            <a:p>
              <a:pPr eaLnBrk="1" hangingPunct="1">
                <a:defRPr/>
              </a:pPr>
              <a:r>
                <a:rPr lang="en-US" sz="1050" b="1" dirty="0">
                  <a:latin typeface="Calibri" panose="020F0502020204030204" pitchFamily="34" charset="0"/>
                  <a:ea typeface="MS PGothic" panose="020B0600070205080204" pitchFamily="34" charset="-128"/>
                </a:rPr>
                <a:t>Richest 5% of schools</a:t>
              </a:r>
              <a:endParaRPr lang="en-US" b="1" dirty="0">
                <a:latin typeface="Calibri" panose="020F0502020204030204" pitchFamily="34" charset="0"/>
                <a:ea typeface="MS PGothic" panose="020B0600070205080204" pitchFamily="34" charset="-128"/>
              </a:endParaRPr>
            </a:p>
          </p:txBody>
        </p:sp>
        <p:cxnSp>
          <p:nvCxnSpPr>
            <p:cNvPr id="33" name="Straight Arrow Connector 32"/>
            <p:cNvCxnSpPr>
              <a:cxnSpLocks noChangeShapeType="1"/>
            </p:cNvCxnSpPr>
            <p:nvPr/>
          </p:nvCxnSpPr>
          <p:spPr bwMode="auto">
            <a:xfrm flipH="1">
              <a:off x="7634942" y="3177099"/>
              <a:ext cx="254000" cy="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22" name="Group 21"/>
          <p:cNvGrpSpPr>
            <a:grpSpLocks/>
          </p:cNvGrpSpPr>
          <p:nvPr/>
        </p:nvGrpSpPr>
        <p:grpSpPr bwMode="auto">
          <a:xfrm rot="-776081">
            <a:off x="1925638" y="1608138"/>
            <a:ext cx="1535112" cy="415925"/>
            <a:chOff x="7634942" y="2874698"/>
            <a:chExt cx="2046208" cy="553997"/>
          </a:xfrm>
        </p:grpSpPr>
        <p:sp>
          <p:nvSpPr>
            <p:cNvPr id="34" name="TextBox 33"/>
            <p:cNvSpPr txBox="1"/>
            <p:nvPr/>
          </p:nvSpPr>
          <p:spPr>
            <a:xfrm>
              <a:off x="7889099" y="2869176"/>
              <a:ext cx="1792283" cy="553997"/>
            </a:xfrm>
            <a:prstGeom prst="rect">
              <a:avLst/>
            </a:prstGeom>
            <a:noFill/>
          </p:spPr>
          <p:txBody>
            <a:bodyPr>
              <a:spAutoFit/>
            </a:bodyPr>
            <a:lstStyle/>
            <a:p>
              <a:pPr eaLnBrk="1" hangingPunct="1">
                <a:defRPr/>
              </a:pPr>
              <a:r>
                <a:rPr lang="en-US" sz="1050" b="1" dirty="0">
                  <a:latin typeface="Calibri" panose="020F0502020204030204" pitchFamily="34" charset="0"/>
                  <a:ea typeface="MS PGothic" panose="020B0600070205080204" pitchFamily="34" charset="-128"/>
                </a:rPr>
                <a:t>Poorest 5% of schools</a:t>
              </a:r>
              <a:endParaRPr lang="en-US" b="1" dirty="0">
                <a:latin typeface="Calibri" panose="020F0502020204030204" pitchFamily="34" charset="0"/>
                <a:ea typeface="MS PGothic" panose="020B0600070205080204" pitchFamily="34" charset="-128"/>
              </a:endParaRPr>
            </a:p>
          </p:txBody>
        </p:sp>
        <p:cxnSp>
          <p:nvCxnSpPr>
            <p:cNvPr id="35" name="Straight Arrow Connector 34"/>
            <p:cNvCxnSpPr>
              <a:cxnSpLocks noChangeShapeType="1"/>
            </p:cNvCxnSpPr>
            <p:nvPr/>
          </p:nvCxnSpPr>
          <p:spPr bwMode="auto">
            <a:xfrm flipH="1">
              <a:off x="7634942" y="3177099"/>
              <a:ext cx="254000" cy="0"/>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27660" name="TextBox 35"/>
          <p:cNvSpPr txBox="1">
            <a:spLocks noChangeArrowheads="1"/>
          </p:cNvSpPr>
          <p:nvPr/>
        </p:nvSpPr>
        <p:spPr bwMode="auto">
          <a:xfrm>
            <a:off x="2252663" y="5510213"/>
            <a:ext cx="3690937"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b="1"/>
              <a:t>prePIRLS 2011 Gr4 Benchmark Achievement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par>
                                <p:cTn id="16" presetID="2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par>
                                <p:cTn id="19" presetID="2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par>
                                <p:cTn id="22" presetID="22" presetClass="entr" presetSubtype="4"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B592259B-CF05-854D-AF00-3B9364608B50}" type="slidenum">
              <a:rPr lang="en-US" altLang="x-none" sz="700">
                <a:solidFill>
                  <a:srgbClr val="7F7F7F"/>
                </a:solidFill>
                <a:latin typeface="Roboto Light" charset="0"/>
              </a:rPr>
              <a:pPr>
                <a:spcBef>
                  <a:spcPct val="0"/>
                </a:spcBef>
                <a:buFontTx/>
                <a:buNone/>
              </a:pPr>
              <a:t>11</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NEEDU 2013: Can students read in English in Grade 5?</a:t>
            </a: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cs typeface="ＭＳ Ｐゴシック" charset="0"/>
              </a:rPr>
              <a:t>New Solutions for a new Future</a:t>
            </a:r>
          </a:p>
        </p:txBody>
      </p:sp>
      <p:pic>
        <p:nvPicPr>
          <p:cNvPr id="29700" name="Picture 9" descr="Macintosh HD:Users:Spaull:Dropbox:Journal articles:2015 NEEDU reading Gr5:Kim - READING STUDY (1):Graphs and tables:Fig3-Hist &amp; kdensities WCPM A1 + NEEDU (18 June 2015).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8" y="1628775"/>
            <a:ext cx="59055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10"/>
          <p:cNvGrpSpPr>
            <a:grpSpLocks/>
          </p:cNvGrpSpPr>
          <p:nvPr/>
        </p:nvGrpSpPr>
        <p:grpSpPr bwMode="auto">
          <a:xfrm>
            <a:off x="6034088" y="2324100"/>
            <a:ext cx="2481262" cy="2676525"/>
            <a:chOff x="8372105" y="2329963"/>
            <a:chExt cx="2596986" cy="3783714"/>
          </a:xfrm>
        </p:grpSpPr>
        <p:sp>
          <p:nvSpPr>
            <p:cNvPr id="29702" name="Rectangle 11"/>
            <p:cNvSpPr>
              <a:spLocks noChangeArrowheads="1"/>
            </p:cNvSpPr>
            <p:nvPr/>
          </p:nvSpPr>
          <p:spPr bwMode="auto">
            <a:xfrm>
              <a:off x="8466812" y="2475836"/>
              <a:ext cx="2425848" cy="363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just" eaLnBrk="1" hangingPunct="1">
                <a:spcBef>
                  <a:spcPct val="0"/>
                </a:spcBef>
                <a:buFontTx/>
                <a:buNone/>
              </a:pPr>
              <a:r>
                <a:rPr lang="en-GB" altLang="en-US" sz="1200"/>
                <a:t>“</a:t>
              </a:r>
              <a:r>
                <a:rPr lang="en-GB" altLang="x-none" sz="1200"/>
                <a:t>We found that South African Grade 5 second language learners from rural areas in South Africa had essentially the same distribution as </a:t>
              </a:r>
              <a:r>
                <a:rPr lang="en-GB" altLang="x-none" sz="1200" b="1"/>
                <a:t>Grade 1 second language learners in Florida (U.S) </a:t>
              </a:r>
              <a:r>
                <a:rPr lang="en-GB" altLang="x-none" sz="1200"/>
                <a:t>They </a:t>
              </a:r>
              <a:r>
                <a:rPr lang="en-GB" altLang="en-US" sz="1200"/>
                <a:t>“</a:t>
              </a:r>
              <a:r>
                <a:rPr lang="en-GB" altLang="x-none" sz="1200"/>
                <a:t>cannot communicate meaning orally in English and demonstrate very little understanding in English</a:t>
              </a:r>
              <a:r>
                <a:rPr lang="en-GB" altLang="en-US" sz="1200"/>
                <a:t>”</a:t>
              </a:r>
              <a:r>
                <a:rPr lang="en-GB" altLang="x-none" sz="1200"/>
                <a:t>. </a:t>
              </a:r>
            </a:p>
            <a:p>
              <a:pPr algn="just" eaLnBrk="1" hangingPunct="1">
                <a:spcBef>
                  <a:spcPct val="0"/>
                </a:spcBef>
                <a:buFontTx/>
                <a:buNone/>
              </a:pPr>
              <a:endParaRPr lang="en-GB" altLang="x-none" sz="800" b="1">
                <a:latin typeface="Times New Roman" charset="0"/>
                <a:ea typeface="MS Mincho" charset="-128"/>
              </a:endParaRPr>
            </a:p>
            <a:p>
              <a:pPr algn="just" eaLnBrk="1" hangingPunct="1">
                <a:spcBef>
                  <a:spcPct val="0"/>
                </a:spcBef>
                <a:buFontTx/>
                <a:buNone/>
              </a:pPr>
              <a:r>
                <a:rPr lang="en-US" altLang="x-none" sz="900" b="1">
                  <a:latin typeface="Times New Roman" charset="0"/>
                  <a:ea typeface="MS Mincho" charset="-128"/>
                </a:rPr>
                <a:t>Draper &amp; Spaull (2015)</a:t>
              </a:r>
              <a:endParaRPr lang="en-US" altLang="x-none" sz="900" b="1">
                <a:ea typeface="MS Mincho" charset="-128"/>
              </a:endParaRPr>
            </a:p>
            <a:p>
              <a:pPr algn="just" eaLnBrk="1" hangingPunct="1">
                <a:spcBef>
                  <a:spcPct val="0"/>
                </a:spcBef>
                <a:buFontTx/>
                <a:buNone/>
              </a:pPr>
              <a:endParaRPr lang="en-GB" altLang="x-none" sz="1200">
                <a:ea typeface="MS Mincho" charset="-128"/>
              </a:endParaRPr>
            </a:p>
            <a:p>
              <a:pPr algn="just" eaLnBrk="1" hangingPunct="1">
                <a:spcBef>
                  <a:spcPct val="0"/>
                </a:spcBef>
                <a:buFontTx/>
                <a:buNone/>
              </a:pPr>
              <a:endParaRPr lang="en-ZA" altLang="x-none" sz="1200">
                <a:ea typeface="MS Mincho" charset="-128"/>
              </a:endParaRPr>
            </a:p>
          </p:txBody>
        </p:sp>
        <p:cxnSp>
          <p:nvCxnSpPr>
            <p:cNvPr id="13" name="Straight Connector 12"/>
            <p:cNvCxnSpPr/>
            <p:nvPr/>
          </p:nvCxnSpPr>
          <p:spPr>
            <a:xfrm>
              <a:off x="8372105" y="2329963"/>
              <a:ext cx="259698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Screen Shot 2016-09-22 at 7.49.42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04900"/>
            <a:ext cx="6858000" cy="464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85900" y="1063625"/>
            <a:ext cx="6172200" cy="536575"/>
          </a:xfrm>
          <a:prstGeom prst="rect">
            <a:avLst/>
          </a:prstGeom>
        </p:spPr>
        <p:txBody>
          <a:bodyP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endParaRPr lang="en-US" sz="3300" b="1" dirty="0">
              <a:cs typeface="Calibri"/>
            </a:endParaRPr>
          </a:p>
        </p:txBody>
      </p:sp>
      <p:sp>
        <p:nvSpPr>
          <p:cNvPr id="8" name="Title 7"/>
          <p:cNvSpPr>
            <a:spLocks noGrp="1"/>
          </p:cNvSpPr>
          <p:nvPr>
            <p:ph type="title"/>
          </p:nvPr>
        </p:nvSpPr>
        <p:spPr>
          <a:xfrm>
            <a:off x="628650" y="1131888"/>
            <a:ext cx="7886700" cy="684212"/>
          </a:xfrm>
          <a:solidFill>
            <a:schemeClr val="bg1">
              <a:lumMod val="95000"/>
            </a:schemeClr>
          </a:solidFill>
        </p:spPr>
        <p:txBody>
          <a:bodyPr>
            <a:normAutofit fontScale="90000"/>
          </a:bodyPr>
          <a:lstStyle/>
          <a:p>
            <a:r>
              <a:rPr lang="en-US" altLang="x-none" sz="3600" b="1">
                <a:solidFill>
                  <a:srgbClr val="404040"/>
                </a:solidFill>
                <a:ea typeface="MS PGothic" charset="-128"/>
              </a:rPr>
              <a:t>What does this look like in reality?</a:t>
            </a:r>
            <a:endParaRPr lang="en-US" altLang="x-none" sz="3600">
              <a:ea typeface="ＭＳ Ｐゴシック" charset="-128"/>
            </a:endParaRPr>
          </a:p>
        </p:txBody>
      </p:sp>
      <p:sp>
        <p:nvSpPr>
          <p:cNvPr id="3" name="TextBox 2"/>
          <p:cNvSpPr txBox="1">
            <a:spLocks noChangeArrowheads="1"/>
          </p:cNvSpPr>
          <p:nvPr/>
        </p:nvSpPr>
        <p:spPr bwMode="auto">
          <a:xfrm>
            <a:off x="1639888" y="2306638"/>
            <a:ext cx="600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Many</a:t>
            </a:r>
          </a:p>
        </p:txBody>
      </p:sp>
      <p:sp>
        <p:nvSpPr>
          <p:cNvPr id="9" name="TextBox 8"/>
          <p:cNvSpPr txBox="1">
            <a:spLocks noChangeArrowheads="1"/>
          </p:cNvSpPr>
          <p:nvPr/>
        </p:nvSpPr>
        <p:spPr bwMode="auto">
          <a:xfrm>
            <a:off x="2268538" y="2300288"/>
            <a:ext cx="574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years</a:t>
            </a:r>
          </a:p>
        </p:txBody>
      </p:sp>
      <p:sp>
        <p:nvSpPr>
          <p:cNvPr id="11" name="TextBox 10"/>
          <p:cNvSpPr txBox="1">
            <a:spLocks noChangeArrowheads="1"/>
          </p:cNvSpPr>
          <p:nvPr/>
        </p:nvSpPr>
        <p:spPr bwMode="auto">
          <a:xfrm>
            <a:off x="2809875" y="2300288"/>
            <a:ext cx="449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ago</a:t>
            </a:r>
          </a:p>
        </p:txBody>
      </p:sp>
      <p:sp>
        <p:nvSpPr>
          <p:cNvPr id="12" name="TextBox 11"/>
          <p:cNvSpPr txBox="1">
            <a:spLocks noChangeArrowheads="1"/>
          </p:cNvSpPr>
          <p:nvPr/>
        </p:nvSpPr>
        <p:spPr bwMode="auto">
          <a:xfrm>
            <a:off x="3203575" y="2308225"/>
            <a:ext cx="781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Leopard</a:t>
            </a:r>
          </a:p>
        </p:txBody>
      </p:sp>
      <p:sp>
        <p:nvSpPr>
          <p:cNvPr id="13" name="TextBox 12"/>
          <p:cNvSpPr txBox="1">
            <a:spLocks noChangeArrowheads="1"/>
          </p:cNvSpPr>
          <p:nvPr/>
        </p:nvSpPr>
        <p:spPr bwMode="auto">
          <a:xfrm>
            <a:off x="3921125" y="2308225"/>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was</a:t>
            </a:r>
          </a:p>
        </p:txBody>
      </p:sp>
      <p:sp>
        <p:nvSpPr>
          <p:cNvPr id="14" name="TextBox 13"/>
          <p:cNvSpPr txBox="1">
            <a:spLocks noChangeArrowheads="1"/>
          </p:cNvSpPr>
          <p:nvPr/>
        </p:nvSpPr>
        <p:spPr bwMode="auto">
          <a:xfrm>
            <a:off x="4335463" y="2311400"/>
            <a:ext cx="269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a</a:t>
            </a:r>
          </a:p>
        </p:txBody>
      </p:sp>
      <p:sp>
        <p:nvSpPr>
          <p:cNvPr id="15" name="TextBox 14"/>
          <p:cNvSpPr txBox="1">
            <a:spLocks noChangeArrowheads="1"/>
          </p:cNvSpPr>
          <p:nvPr/>
        </p:nvSpPr>
        <p:spPr bwMode="auto">
          <a:xfrm>
            <a:off x="4556125" y="2312988"/>
            <a:ext cx="804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creature</a:t>
            </a:r>
          </a:p>
        </p:txBody>
      </p:sp>
      <p:sp>
        <p:nvSpPr>
          <p:cNvPr id="16" name="TextBox 15"/>
          <p:cNvSpPr txBox="1">
            <a:spLocks noChangeArrowheads="1"/>
          </p:cNvSpPr>
          <p:nvPr/>
        </p:nvSpPr>
        <p:spPr bwMode="auto">
          <a:xfrm>
            <a:off x="5292725" y="2300288"/>
            <a:ext cx="50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with</a:t>
            </a:r>
          </a:p>
        </p:txBody>
      </p:sp>
      <p:sp>
        <p:nvSpPr>
          <p:cNvPr id="17" name="TextBox 16"/>
          <p:cNvSpPr txBox="1">
            <a:spLocks noChangeArrowheads="1"/>
          </p:cNvSpPr>
          <p:nvPr/>
        </p:nvSpPr>
        <p:spPr bwMode="auto">
          <a:xfrm>
            <a:off x="5746750" y="2303463"/>
            <a:ext cx="373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no</a:t>
            </a:r>
          </a:p>
        </p:txBody>
      </p:sp>
      <p:sp>
        <p:nvSpPr>
          <p:cNvPr id="18" name="TextBox 17"/>
          <p:cNvSpPr txBox="1">
            <a:spLocks noChangeArrowheads="1"/>
          </p:cNvSpPr>
          <p:nvPr/>
        </p:nvSpPr>
        <p:spPr bwMode="auto">
          <a:xfrm>
            <a:off x="6157913" y="2300288"/>
            <a:ext cx="619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spots.</a:t>
            </a:r>
          </a:p>
        </p:txBody>
      </p:sp>
      <p:sp>
        <p:nvSpPr>
          <p:cNvPr id="19" name="TextBox 18"/>
          <p:cNvSpPr txBox="1">
            <a:spLocks noChangeArrowheads="1"/>
          </p:cNvSpPr>
          <p:nvPr/>
        </p:nvSpPr>
        <p:spPr bwMode="auto">
          <a:xfrm>
            <a:off x="1639888" y="2689225"/>
            <a:ext cx="492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One</a:t>
            </a:r>
          </a:p>
        </p:txBody>
      </p:sp>
      <p:sp>
        <p:nvSpPr>
          <p:cNvPr id="20" name="TextBox 19"/>
          <p:cNvSpPr txBox="1">
            <a:spLocks noChangeArrowheads="1"/>
          </p:cNvSpPr>
          <p:nvPr/>
        </p:nvSpPr>
        <p:spPr bwMode="auto">
          <a:xfrm>
            <a:off x="2209800" y="2684463"/>
            <a:ext cx="490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day,</a:t>
            </a:r>
          </a:p>
        </p:txBody>
      </p:sp>
      <p:sp>
        <p:nvSpPr>
          <p:cNvPr id="21" name="TextBox 20"/>
          <p:cNvSpPr txBox="1">
            <a:spLocks noChangeArrowheads="1"/>
          </p:cNvSpPr>
          <p:nvPr/>
        </p:nvSpPr>
        <p:spPr bwMode="auto">
          <a:xfrm>
            <a:off x="2889250" y="2684463"/>
            <a:ext cx="368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he</a:t>
            </a:r>
          </a:p>
        </p:txBody>
      </p:sp>
      <p:sp>
        <p:nvSpPr>
          <p:cNvPr id="22" name="TextBox 21"/>
          <p:cNvSpPr txBox="1">
            <a:spLocks noChangeArrowheads="1"/>
          </p:cNvSpPr>
          <p:nvPr/>
        </p:nvSpPr>
        <p:spPr bwMode="auto">
          <a:xfrm>
            <a:off x="3284538" y="2692400"/>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was</a:t>
            </a:r>
          </a:p>
        </p:txBody>
      </p:sp>
      <p:sp>
        <p:nvSpPr>
          <p:cNvPr id="23" name="TextBox 22"/>
          <p:cNvSpPr txBox="1">
            <a:spLocks noChangeArrowheads="1"/>
          </p:cNvSpPr>
          <p:nvPr/>
        </p:nvSpPr>
        <p:spPr bwMode="auto">
          <a:xfrm>
            <a:off x="3735388" y="2697163"/>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relaxing</a:t>
            </a:r>
          </a:p>
        </p:txBody>
      </p:sp>
      <p:sp>
        <p:nvSpPr>
          <p:cNvPr id="24" name="TextBox 23"/>
          <p:cNvSpPr txBox="1">
            <a:spLocks noChangeArrowheads="1"/>
          </p:cNvSpPr>
          <p:nvPr/>
        </p:nvSpPr>
        <p:spPr bwMode="auto">
          <a:xfrm>
            <a:off x="4414838" y="2693988"/>
            <a:ext cx="320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in</a:t>
            </a:r>
          </a:p>
        </p:txBody>
      </p:sp>
      <p:sp>
        <p:nvSpPr>
          <p:cNvPr id="25" name="TextBox 24"/>
          <p:cNvSpPr txBox="1">
            <a:spLocks noChangeArrowheads="1"/>
          </p:cNvSpPr>
          <p:nvPr/>
        </p:nvSpPr>
        <p:spPr bwMode="auto">
          <a:xfrm>
            <a:off x="4635500" y="2697163"/>
            <a:ext cx="428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the</a:t>
            </a:r>
          </a:p>
        </p:txBody>
      </p:sp>
      <p:sp>
        <p:nvSpPr>
          <p:cNvPr id="26" name="TextBox 25"/>
          <p:cNvSpPr txBox="1">
            <a:spLocks noChangeArrowheads="1"/>
          </p:cNvSpPr>
          <p:nvPr/>
        </p:nvSpPr>
        <p:spPr bwMode="auto">
          <a:xfrm>
            <a:off x="5010150" y="2697163"/>
            <a:ext cx="6207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shade</a:t>
            </a:r>
          </a:p>
        </p:txBody>
      </p:sp>
      <p:sp>
        <p:nvSpPr>
          <p:cNvPr id="27" name="TextBox 26"/>
          <p:cNvSpPr txBox="1">
            <a:spLocks noChangeArrowheads="1"/>
          </p:cNvSpPr>
          <p:nvPr/>
        </p:nvSpPr>
        <p:spPr bwMode="auto">
          <a:xfrm>
            <a:off x="5602288" y="2697163"/>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of</a:t>
            </a:r>
          </a:p>
        </p:txBody>
      </p:sp>
      <p:sp>
        <p:nvSpPr>
          <p:cNvPr id="28" name="TextBox 27"/>
          <p:cNvSpPr txBox="1">
            <a:spLocks noChangeArrowheads="1"/>
          </p:cNvSpPr>
          <p:nvPr/>
        </p:nvSpPr>
        <p:spPr bwMode="auto">
          <a:xfrm>
            <a:off x="5957888" y="2698750"/>
            <a:ext cx="269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a</a:t>
            </a:r>
          </a:p>
        </p:txBody>
      </p:sp>
      <p:sp>
        <p:nvSpPr>
          <p:cNvPr id="29" name="TextBox 28"/>
          <p:cNvSpPr txBox="1">
            <a:spLocks noChangeArrowheads="1"/>
          </p:cNvSpPr>
          <p:nvPr/>
        </p:nvSpPr>
        <p:spPr bwMode="auto">
          <a:xfrm>
            <a:off x="6186488" y="2693988"/>
            <a:ext cx="590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thorn</a:t>
            </a:r>
          </a:p>
        </p:txBody>
      </p:sp>
      <p:sp>
        <p:nvSpPr>
          <p:cNvPr id="30" name="TextBox 29"/>
          <p:cNvSpPr txBox="1">
            <a:spLocks noChangeArrowheads="1"/>
          </p:cNvSpPr>
          <p:nvPr/>
        </p:nvSpPr>
        <p:spPr bwMode="auto">
          <a:xfrm>
            <a:off x="1779588" y="3011488"/>
            <a:ext cx="492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tree</a:t>
            </a:r>
          </a:p>
        </p:txBody>
      </p:sp>
      <p:sp>
        <p:nvSpPr>
          <p:cNvPr id="31" name="TextBox 30"/>
          <p:cNvSpPr txBox="1">
            <a:spLocks noChangeArrowheads="1"/>
          </p:cNvSpPr>
          <p:nvPr/>
        </p:nvSpPr>
        <p:spPr bwMode="auto">
          <a:xfrm>
            <a:off x="2359025" y="3011488"/>
            <a:ext cx="590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when</a:t>
            </a:r>
          </a:p>
        </p:txBody>
      </p:sp>
      <p:sp>
        <p:nvSpPr>
          <p:cNvPr id="32" name="TextBox 31"/>
          <p:cNvSpPr txBox="1">
            <a:spLocks noChangeArrowheads="1"/>
          </p:cNvSpPr>
          <p:nvPr/>
        </p:nvSpPr>
        <p:spPr bwMode="auto">
          <a:xfrm>
            <a:off x="2935288" y="3011488"/>
            <a:ext cx="601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Zebra</a:t>
            </a:r>
          </a:p>
        </p:txBody>
      </p:sp>
      <p:sp>
        <p:nvSpPr>
          <p:cNvPr id="33" name="TextBox 32"/>
          <p:cNvSpPr txBox="1">
            <a:spLocks noChangeArrowheads="1"/>
          </p:cNvSpPr>
          <p:nvPr/>
        </p:nvSpPr>
        <p:spPr bwMode="auto">
          <a:xfrm>
            <a:off x="3475038" y="3011488"/>
            <a:ext cx="704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walked</a:t>
            </a:r>
          </a:p>
        </p:txBody>
      </p:sp>
      <p:sp>
        <p:nvSpPr>
          <p:cNvPr id="34" name="TextBox 33"/>
          <p:cNvSpPr txBox="1">
            <a:spLocks noChangeArrowheads="1"/>
          </p:cNvSpPr>
          <p:nvPr/>
        </p:nvSpPr>
        <p:spPr bwMode="auto">
          <a:xfrm>
            <a:off x="4133850" y="3011488"/>
            <a:ext cx="541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past.</a:t>
            </a:r>
          </a:p>
        </p:txBody>
      </p:sp>
      <p:sp>
        <p:nvSpPr>
          <p:cNvPr id="39" name="TextBox 38"/>
          <p:cNvSpPr txBox="1">
            <a:spLocks noChangeArrowheads="1"/>
          </p:cNvSpPr>
          <p:nvPr/>
        </p:nvSpPr>
        <p:spPr bwMode="auto">
          <a:xfrm>
            <a:off x="1633538" y="3775075"/>
            <a:ext cx="600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Many</a:t>
            </a:r>
          </a:p>
        </p:txBody>
      </p:sp>
      <p:sp>
        <p:nvSpPr>
          <p:cNvPr id="40" name="TextBox 39"/>
          <p:cNvSpPr txBox="1">
            <a:spLocks noChangeArrowheads="1"/>
          </p:cNvSpPr>
          <p:nvPr/>
        </p:nvSpPr>
        <p:spPr bwMode="auto">
          <a:xfrm>
            <a:off x="2262188" y="3768725"/>
            <a:ext cx="574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years</a:t>
            </a:r>
          </a:p>
        </p:txBody>
      </p:sp>
      <p:sp>
        <p:nvSpPr>
          <p:cNvPr id="41" name="TextBox 40"/>
          <p:cNvSpPr txBox="1">
            <a:spLocks noChangeArrowheads="1"/>
          </p:cNvSpPr>
          <p:nvPr/>
        </p:nvSpPr>
        <p:spPr bwMode="auto">
          <a:xfrm>
            <a:off x="2803525" y="3768725"/>
            <a:ext cx="449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ago</a:t>
            </a:r>
          </a:p>
        </p:txBody>
      </p:sp>
      <p:sp>
        <p:nvSpPr>
          <p:cNvPr id="42" name="TextBox 41"/>
          <p:cNvSpPr txBox="1">
            <a:spLocks noChangeArrowheads="1"/>
          </p:cNvSpPr>
          <p:nvPr/>
        </p:nvSpPr>
        <p:spPr bwMode="auto">
          <a:xfrm>
            <a:off x="3197225" y="3776663"/>
            <a:ext cx="781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Leopard</a:t>
            </a:r>
          </a:p>
        </p:txBody>
      </p:sp>
      <p:sp>
        <p:nvSpPr>
          <p:cNvPr id="43" name="TextBox 42"/>
          <p:cNvSpPr txBox="1">
            <a:spLocks noChangeArrowheads="1"/>
          </p:cNvSpPr>
          <p:nvPr/>
        </p:nvSpPr>
        <p:spPr bwMode="auto">
          <a:xfrm>
            <a:off x="3914775" y="3776663"/>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was</a:t>
            </a:r>
          </a:p>
        </p:txBody>
      </p:sp>
      <p:sp>
        <p:nvSpPr>
          <p:cNvPr id="44" name="TextBox 43"/>
          <p:cNvSpPr txBox="1">
            <a:spLocks noChangeArrowheads="1"/>
          </p:cNvSpPr>
          <p:nvPr/>
        </p:nvSpPr>
        <p:spPr bwMode="auto">
          <a:xfrm>
            <a:off x="4327525" y="3779838"/>
            <a:ext cx="269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a</a:t>
            </a:r>
          </a:p>
        </p:txBody>
      </p:sp>
      <p:sp>
        <p:nvSpPr>
          <p:cNvPr id="45" name="TextBox 44"/>
          <p:cNvSpPr txBox="1">
            <a:spLocks noChangeArrowheads="1"/>
          </p:cNvSpPr>
          <p:nvPr/>
        </p:nvSpPr>
        <p:spPr bwMode="auto">
          <a:xfrm>
            <a:off x="4549775" y="3781425"/>
            <a:ext cx="804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creature</a:t>
            </a:r>
          </a:p>
        </p:txBody>
      </p:sp>
      <p:sp>
        <p:nvSpPr>
          <p:cNvPr id="46" name="TextBox 45"/>
          <p:cNvSpPr txBox="1">
            <a:spLocks noChangeArrowheads="1"/>
          </p:cNvSpPr>
          <p:nvPr/>
        </p:nvSpPr>
        <p:spPr bwMode="auto">
          <a:xfrm>
            <a:off x="5286375" y="3768725"/>
            <a:ext cx="50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with</a:t>
            </a:r>
          </a:p>
        </p:txBody>
      </p:sp>
      <p:sp>
        <p:nvSpPr>
          <p:cNvPr id="47" name="TextBox 46"/>
          <p:cNvSpPr txBox="1">
            <a:spLocks noChangeArrowheads="1"/>
          </p:cNvSpPr>
          <p:nvPr/>
        </p:nvSpPr>
        <p:spPr bwMode="auto">
          <a:xfrm>
            <a:off x="5740400" y="3771900"/>
            <a:ext cx="373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no</a:t>
            </a:r>
          </a:p>
        </p:txBody>
      </p:sp>
      <p:sp>
        <p:nvSpPr>
          <p:cNvPr id="48" name="TextBox 47"/>
          <p:cNvSpPr txBox="1">
            <a:spLocks noChangeArrowheads="1"/>
          </p:cNvSpPr>
          <p:nvPr/>
        </p:nvSpPr>
        <p:spPr bwMode="auto">
          <a:xfrm>
            <a:off x="6151563" y="3768725"/>
            <a:ext cx="619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spots.</a:t>
            </a:r>
          </a:p>
        </p:txBody>
      </p:sp>
      <p:sp>
        <p:nvSpPr>
          <p:cNvPr id="49" name="TextBox 48"/>
          <p:cNvSpPr txBox="1">
            <a:spLocks noChangeArrowheads="1"/>
          </p:cNvSpPr>
          <p:nvPr/>
        </p:nvSpPr>
        <p:spPr bwMode="auto">
          <a:xfrm>
            <a:off x="1633538" y="4157663"/>
            <a:ext cx="492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One</a:t>
            </a:r>
          </a:p>
        </p:txBody>
      </p:sp>
      <p:sp>
        <p:nvSpPr>
          <p:cNvPr id="50" name="TextBox 49"/>
          <p:cNvSpPr txBox="1">
            <a:spLocks noChangeArrowheads="1"/>
          </p:cNvSpPr>
          <p:nvPr/>
        </p:nvSpPr>
        <p:spPr bwMode="auto">
          <a:xfrm>
            <a:off x="2201863" y="4151313"/>
            <a:ext cx="490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day,</a:t>
            </a:r>
          </a:p>
        </p:txBody>
      </p:sp>
      <p:sp>
        <p:nvSpPr>
          <p:cNvPr id="51" name="TextBox 50"/>
          <p:cNvSpPr txBox="1">
            <a:spLocks noChangeArrowheads="1"/>
          </p:cNvSpPr>
          <p:nvPr/>
        </p:nvSpPr>
        <p:spPr bwMode="auto">
          <a:xfrm>
            <a:off x="2882900" y="4151313"/>
            <a:ext cx="368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he</a:t>
            </a:r>
          </a:p>
        </p:txBody>
      </p:sp>
      <p:sp>
        <p:nvSpPr>
          <p:cNvPr id="52" name="TextBox 51"/>
          <p:cNvSpPr txBox="1">
            <a:spLocks noChangeArrowheads="1"/>
          </p:cNvSpPr>
          <p:nvPr/>
        </p:nvSpPr>
        <p:spPr bwMode="auto">
          <a:xfrm>
            <a:off x="3276600" y="4159250"/>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was</a:t>
            </a:r>
          </a:p>
        </p:txBody>
      </p:sp>
      <p:sp>
        <p:nvSpPr>
          <p:cNvPr id="53" name="TextBox 52"/>
          <p:cNvSpPr txBox="1">
            <a:spLocks noChangeArrowheads="1"/>
          </p:cNvSpPr>
          <p:nvPr/>
        </p:nvSpPr>
        <p:spPr bwMode="auto">
          <a:xfrm>
            <a:off x="3729038" y="4164013"/>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relaxing</a:t>
            </a:r>
          </a:p>
        </p:txBody>
      </p:sp>
      <p:sp>
        <p:nvSpPr>
          <p:cNvPr id="54" name="TextBox 53"/>
          <p:cNvSpPr txBox="1">
            <a:spLocks noChangeArrowheads="1"/>
          </p:cNvSpPr>
          <p:nvPr/>
        </p:nvSpPr>
        <p:spPr bwMode="auto">
          <a:xfrm>
            <a:off x="4406900" y="4162425"/>
            <a:ext cx="320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in</a:t>
            </a:r>
          </a:p>
        </p:txBody>
      </p:sp>
      <p:sp>
        <p:nvSpPr>
          <p:cNvPr id="55" name="TextBox 54"/>
          <p:cNvSpPr txBox="1">
            <a:spLocks noChangeArrowheads="1"/>
          </p:cNvSpPr>
          <p:nvPr/>
        </p:nvSpPr>
        <p:spPr bwMode="auto">
          <a:xfrm>
            <a:off x="4629150" y="4164013"/>
            <a:ext cx="428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the</a:t>
            </a:r>
          </a:p>
        </p:txBody>
      </p:sp>
      <p:sp>
        <p:nvSpPr>
          <p:cNvPr id="56" name="TextBox 55"/>
          <p:cNvSpPr txBox="1">
            <a:spLocks noChangeArrowheads="1"/>
          </p:cNvSpPr>
          <p:nvPr/>
        </p:nvSpPr>
        <p:spPr bwMode="auto">
          <a:xfrm>
            <a:off x="5002213" y="4164013"/>
            <a:ext cx="620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shade</a:t>
            </a:r>
          </a:p>
        </p:txBody>
      </p:sp>
      <p:sp>
        <p:nvSpPr>
          <p:cNvPr id="57" name="TextBox 56"/>
          <p:cNvSpPr txBox="1">
            <a:spLocks noChangeArrowheads="1"/>
          </p:cNvSpPr>
          <p:nvPr/>
        </p:nvSpPr>
        <p:spPr bwMode="auto">
          <a:xfrm>
            <a:off x="5595938" y="4164013"/>
            <a:ext cx="333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of</a:t>
            </a:r>
          </a:p>
        </p:txBody>
      </p:sp>
      <p:sp>
        <p:nvSpPr>
          <p:cNvPr id="58" name="TextBox 57"/>
          <p:cNvSpPr txBox="1">
            <a:spLocks noChangeArrowheads="1"/>
          </p:cNvSpPr>
          <p:nvPr/>
        </p:nvSpPr>
        <p:spPr bwMode="auto">
          <a:xfrm>
            <a:off x="5949950" y="4167188"/>
            <a:ext cx="269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a</a:t>
            </a:r>
          </a:p>
        </p:txBody>
      </p:sp>
      <p:sp>
        <p:nvSpPr>
          <p:cNvPr id="59" name="TextBox 58"/>
          <p:cNvSpPr txBox="1">
            <a:spLocks noChangeArrowheads="1"/>
          </p:cNvSpPr>
          <p:nvPr/>
        </p:nvSpPr>
        <p:spPr bwMode="auto">
          <a:xfrm>
            <a:off x="6178550" y="4162425"/>
            <a:ext cx="590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thorn</a:t>
            </a:r>
          </a:p>
        </p:txBody>
      </p:sp>
      <p:sp>
        <p:nvSpPr>
          <p:cNvPr id="60" name="TextBox 59"/>
          <p:cNvSpPr txBox="1">
            <a:spLocks noChangeArrowheads="1"/>
          </p:cNvSpPr>
          <p:nvPr/>
        </p:nvSpPr>
        <p:spPr bwMode="auto">
          <a:xfrm>
            <a:off x="1773238" y="4479925"/>
            <a:ext cx="492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tree</a:t>
            </a:r>
          </a:p>
        </p:txBody>
      </p:sp>
      <p:sp>
        <p:nvSpPr>
          <p:cNvPr id="61" name="TextBox 60"/>
          <p:cNvSpPr txBox="1">
            <a:spLocks noChangeArrowheads="1"/>
          </p:cNvSpPr>
          <p:nvPr/>
        </p:nvSpPr>
        <p:spPr bwMode="auto">
          <a:xfrm>
            <a:off x="2352675" y="4479925"/>
            <a:ext cx="590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when</a:t>
            </a:r>
          </a:p>
        </p:txBody>
      </p:sp>
      <p:sp>
        <p:nvSpPr>
          <p:cNvPr id="62" name="TextBox 61"/>
          <p:cNvSpPr txBox="1">
            <a:spLocks noChangeArrowheads="1"/>
          </p:cNvSpPr>
          <p:nvPr/>
        </p:nvSpPr>
        <p:spPr bwMode="auto">
          <a:xfrm>
            <a:off x="2928938" y="4479925"/>
            <a:ext cx="601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Zebra</a:t>
            </a:r>
          </a:p>
        </p:txBody>
      </p:sp>
      <p:sp>
        <p:nvSpPr>
          <p:cNvPr id="63" name="TextBox 62"/>
          <p:cNvSpPr txBox="1">
            <a:spLocks noChangeArrowheads="1"/>
          </p:cNvSpPr>
          <p:nvPr/>
        </p:nvSpPr>
        <p:spPr bwMode="auto">
          <a:xfrm>
            <a:off x="3468688" y="4479925"/>
            <a:ext cx="704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walked</a:t>
            </a:r>
          </a:p>
        </p:txBody>
      </p:sp>
      <p:sp>
        <p:nvSpPr>
          <p:cNvPr id="64" name="TextBox 63"/>
          <p:cNvSpPr txBox="1">
            <a:spLocks noChangeArrowheads="1"/>
          </p:cNvSpPr>
          <p:nvPr/>
        </p:nvSpPr>
        <p:spPr bwMode="auto">
          <a:xfrm>
            <a:off x="4127500" y="4479925"/>
            <a:ext cx="541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400"/>
              <a:t>past.</a:t>
            </a:r>
          </a:p>
        </p:txBody>
      </p:sp>
      <p:cxnSp>
        <p:nvCxnSpPr>
          <p:cNvPr id="65" name="Straight Connector 64"/>
          <p:cNvCxnSpPr>
            <a:cxnSpLocks noChangeShapeType="1"/>
          </p:cNvCxnSpPr>
          <p:nvPr/>
        </p:nvCxnSpPr>
        <p:spPr bwMode="auto">
          <a:xfrm flipV="1">
            <a:off x="1633538" y="3575050"/>
            <a:ext cx="5775325" cy="25400"/>
          </a:xfrm>
          <a:prstGeom prst="line">
            <a:avLst/>
          </a:prstGeom>
          <a:noFill/>
          <a:ln w="25400">
            <a:solidFill>
              <a:srgbClr val="8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1800" name="Rectangle 67"/>
          <p:cNvSpPr>
            <a:spLocks noChangeArrowheads="1"/>
          </p:cNvSpPr>
          <p:nvPr/>
        </p:nvSpPr>
        <p:spPr bwMode="auto">
          <a:xfrm>
            <a:off x="2268538" y="5462588"/>
            <a:ext cx="5730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i="1"/>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7070725" y="2344738"/>
            <a:ext cx="1255713" cy="461962"/>
          </a:xfrm>
          <a:prstGeom prst="rect">
            <a:avLst/>
          </a:prstGeom>
          <a:solidFill>
            <a:schemeClr val="bg1">
              <a:lumMod val="85000"/>
            </a:schemeClr>
          </a:solidFill>
        </p:spPr>
        <p:txBody>
          <a:bodyPr>
            <a:spAutoFit/>
          </a:bodyPr>
          <a:lstStyle/>
          <a:p>
            <a:pPr eaLnBrk="1" hangingPunct="1">
              <a:defRPr/>
            </a:pPr>
            <a:r>
              <a:rPr lang="en-US" sz="1200" dirty="0">
                <a:latin typeface="Calibri" panose="020F0502020204030204" pitchFamily="34" charset="0"/>
                <a:ea typeface="MS PGothic" panose="020B0600070205080204" pitchFamily="34" charset="-128"/>
              </a:rPr>
              <a:t>Recommended rate at Gr5</a:t>
            </a:r>
          </a:p>
        </p:txBody>
      </p:sp>
      <p:sp>
        <p:nvSpPr>
          <p:cNvPr id="70" name="TextBox 69"/>
          <p:cNvSpPr txBox="1"/>
          <p:nvPr/>
        </p:nvSpPr>
        <p:spPr>
          <a:xfrm>
            <a:off x="7127875" y="3765550"/>
            <a:ext cx="1141413" cy="830263"/>
          </a:xfrm>
          <a:prstGeom prst="rect">
            <a:avLst/>
          </a:prstGeom>
          <a:solidFill>
            <a:schemeClr val="bg1">
              <a:lumMod val="85000"/>
            </a:schemeClr>
          </a:solidFill>
        </p:spPr>
        <p:txBody>
          <a:bodyPr>
            <a:spAutoFit/>
          </a:bodyPr>
          <a:lstStyle/>
          <a:p>
            <a:pPr eaLnBrk="1" hangingPunct="1">
              <a:defRPr/>
            </a:pPr>
            <a:r>
              <a:rPr lang="en-US" sz="1200" dirty="0">
                <a:latin typeface="Calibri" panose="020F0502020204030204" pitchFamily="34" charset="0"/>
                <a:ea typeface="MS PGothic" panose="020B0600070205080204" pitchFamily="34" charset="-128"/>
              </a:rPr>
              <a:t>40% of SA rural Gr5 learners  (&lt;40WCPM) WCPM</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323850" y="476250"/>
            <a:ext cx="6850063" cy="1228725"/>
          </a:xfrm>
        </p:spPr>
        <p:txBody>
          <a:bodyPr/>
          <a:lstStyle/>
          <a:p>
            <a:r>
              <a:rPr lang="en-US" altLang="x-none">
                <a:ea typeface="MS PGothic" charset="-128"/>
              </a:rPr>
              <a:t>Intersectionality</a:t>
            </a:r>
          </a:p>
        </p:txBody>
      </p:sp>
      <p:pic>
        <p:nvPicPr>
          <p:cNvPr id="9830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13" y="1704975"/>
            <a:ext cx="9144000"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457200" y="274638"/>
            <a:ext cx="8229600" cy="706437"/>
          </a:xfrm>
        </p:spPr>
        <p:txBody>
          <a:bodyPr/>
          <a:lstStyle/>
          <a:p>
            <a:r>
              <a:rPr lang="en-US" altLang="x-none" sz="3200" b="1">
                <a:ea typeface="MS PGothic" charset="-128"/>
              </a:rPr>
              <a:t>South Africa as a case study in </a:t>
            </a:r>
            <a:r>
              <a:rPr lang="en-US" altLang="x-none" sz="3200" b="1" u="sng">
                <a:ea typeface="MS PGothic" charset="-128"/>
              </a:rPr>
              <a:t>intersectionality</a:t>
            </a:r>
          </a:p>
        </p:txBody>
      </p:sp>
      <p:sp>
        <p:nvSpPr>
          <p:cNvPr id="9933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A49427FA-714C-4943-9FE0-9AFE0DCA429B}" type="slidenum">
              <a:rPr lang="en-ZA" altLang="x-none">
                <a:solidFill>
                  <a:srgbClr val="898989"/>
                </a:solidFill>
              </a:rPr>
              <a:pPr/>
              <a:t>15</a:t>
            </a:fld>
            <a:endParaRPr lang="en-ZA" altLang="x-none">
              <a:solidFill>
                <a:srgbClr val="898989"/>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96975"/>
            <a:ext cx="2808288" cy="20161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1196975"/>
            <a:ext cx="2735262" cy="198913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196975"/>
            <a:ext cx="2767013" cy="20161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4076700"/>
            <a:ext cx="2671763" cy="21224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149725"/>
            <a:ext cx="2808288" cy="20478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2225" y="4149725"/>
            <a:ext cx="2520950" cy="20161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7" name="TextBox 12"/>
          <p:cNvSpPr txBox="1">
            <a:spLocks noChangeArrowheads="1"/>
          </p:cNvSpPr>
          <p:nvPr/>
        </p:nvSpPr>
        <p:spPr bwMode="auto">
          <a:xfrm>
            <a:off x="250825" y="3573463"/>
            <a:ext cx="8713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b="1">
                <a:solidFill>
                  <a:srgbClr val="FF0000"/>
                </a:solidFill>
              </a:rPr>
              <a:t>PIRLS</a:t>
            </a:r>
            <a:r>
              <a:rPr lang="en-US" altLang="x-none">
                <a:solidFill>
                  <a:srgbClr val="FF0000"/>
                </a:solidFill>
              </a:rPr>
              <a:t> </a:t>
            </a:r>
            <a:r>
              <a:rPr lang="en-US" altLang="x-none"/>
              <a:t>/ </a:t>
            </a:r>
            <a:r>
              <a:rPr lang="en-US" altLang="x-none" b="1">
                <a:solidFill>
                  <a:srgbClr val="FF0000"/>
                </a:solidFill>
              </a:rPr>
              <a:t>TIMSS</a:t>
            </a:r>
            <a:r>
              <a:rPr lang="en-US" altLang="x-none">
                <a:solidFill>
                  <a:srgbClr val="FF0000"/>
                </a:solidFill>
              </a:rPr>
              <a:t> </a:t>
            </a:r>
            <a:r>
              <a:rPr lang="en-US" altLang="x-none"/>
              <a:t>/ </a:t>
            </a:r>
            <a:r>
              <a:rPr lang="en-US" altLang="x-none" b="1">
                <a:solidFill>
                  <a:srgbClr val="FF0000"/>
                </a:solidFill>
              </a:rPr>
              <a:t>SACMEQ</a:t>
            </a:r>
            <a:r>
              <a:rPr lang="en-US" altLang="x-none">
                <a:solidFill>
                  <a:srgbClr val="FF0000"/>
                </a:solidFill>
              </a:rPr>
              <a:t> </a:t>
            </a:r>
            <a:r>
              <a:rPr lang="en-US" altLang="x-none"/>
              <a:t>/ </a:t>
            </a:r>
            <a:r>
              <a:rPr lang="en-US" altLang="x-none" b="1">
                <a:solidFill>
                  <a:srgbClr val="FF0000"/>
                </a:solidFill>
              </a:rPr>
              <a:t>NSES</a:t>
            </a:r>
            <a:r>
              <a:rPr lang="en-US" altLang="x-none">
                <a:solidFill>
                  <a:srgbClr val="FF0000"/>
                </a:solidFill>
              </a:rPr>
              <a:t> </a:t>
            </a:r>
            <a:r>
              <a:rPr lang="en-US" altLang="x-none"/>
              <a:t>/ </a:t>
            </a:r>
            <a:r>
              <a:rPr lang="en-US" altLang="x-none" b="1">
                <a:solidFill>
                  <a:srgbClr val="FF0000"/>
                </a:solidFill>
              </a:rPr>
              <a:t>ANA</a:t>
            </a:r>
            <a:r>
              <a:rPr lang="en-US" altLang="x-none">
                <a:solidFill>
                  <a:srgbClr val="FF0000"/>
                </a:solidFill>
              </a:rPr>
              <a:t> </a:t>
            </a:r>
            <a:r>
              <a:rPr lang="en-US" altLang="x-none"/>
              <a:t>/ </a:t>
            </a:r>
            <a:r>
              <a:rPr lang="en-US" altLang="x-none" b="1">
                <a:solidFill>
                  <a:srgbClr val="FF0000"/>
                </a:solidFill>
              </a:rPr>
              <a:t>Matric</a:t>
            </a:r>
            <a:r>
              <a:rPr lang="en-US" altLang="x-none"/>
              <a:t>… by </a:t>
            </a:r>
            <a:r>
              <a:rPr lang="en-US" altLang="x-none" b="1">
                <a:solidFill>
                  <a:srgbClr val="92D050"/>
                </a:solidFill>
              </a:rPr>
              <a:t>Wealth</a:t>
            </a:r>
            <a:r>
              <a:rPr lang="en-US" altLang="x-none">
                <a:solidFill>
                  <a:srgbClr val="92D050"/>
                </a:solidFill>
              </a:rPr>
              <a:t> </a:t>
            </a:r>
            <a:r>
              <a:rPr lang="en-US" altLang="x-none"/>
              <a:t>/ </a:t>
            </a:r>
            <a:r>
              <a:rPr lang="en-US" altLang="x-none" b="1">
                <a:solidFill>
                  <a:srgbClr val="92D050"/>
                </a:solidFill>
              </a:rPr>
              <a:t>Language</a:t>
            </a:r>
            <a:r>
              <a:rPr lang="en-US" altLang="x-none">
                <a:solidFill>
                  <a:srgbClr val="92D050"/>
                </a:solidFill>
              </a:rPr>
              <a:t> </a:t>
            </a:r>
            <a:r>
              <a:rPr lang="en-US" altLang="x-none"/>
              <a:t>/ </a:t>
            </a:r>
            <a:r>
              <a:rPr lang="en-US" altLang="x-none" b="1">
                <a:solidFill>
                  <a:srgbClr val="92D050"/>
                </a:solidFill>
              </a:rPr>
              <a:t>Location</a:t>
            </a:r>
            <a:r>
              <a:rPr lang="en-US" altLang="x-none">
                <a:solidFill>
                  <a:srgbClr val="92D050"/>
                </a:solidFill>
              </a:rPr>
              <a:t> </a:t>
            </a:r>
            <a:r>
              <a:rPr lang="en-US" altLang="x-none"/>
              <a:t>/ </a:t>
            </a:r>
            <a:r>
              <a:rPr lang="en-US" altLang="x-none" b="1">
                <a:solidFill>
                  <a:srgbClr val="92D050"/>
                </a:solidFill>
              </a:rPr>
              <a:t>Dept</a:t>
            </a:r>
            <a:r>
              <a:rPr lang="en-US" altLang="x-none"/>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323850" y="476250"/>
            <a:ext cx="8362950" cy="1008063"/>
          </a:xfrm>
          <a:solidFill>
            <a:srgbClr val="FF0080"/>
          </a:solidFill>
        </p:spPr>
        <p:txBody>
          <a:bodyPr/>
          <a:lstStyle/>
          <a:p>
            <a:r>
              <a:rPr lang="en-US" altLang="x-none" sz="3600" b="1">
                <a:solidFill>
                  <a:schemeClr val="bg1"/>
                </a:solidFill>
                <a:ea typeface="MS PGothic" charset="-128"/>
              </a:rPr>
              <a:t>% of matric cohort attaining UG degrees</a:t>
            </a:r>
          </a:p>
        </p:txBody>
      </p:sp>
      <p:graphicFrame>
        <p:nvGraphicFramePr>
          <p:cNvPr id="4" name="Chart 3"/>
          <p:cNvGraphicFramePr/>
          <p:nvPr/>
        </p:nvGraphicFramePr>
        <p:xfrm>
          <a:off x="1059756" y="1916832"/>
          <a:ext cx="6890815" cy="455391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5407400" y="6470751"/>
            <a:ext cx="3736600" cy="369332"/>
          </a:xfrm>
          <a:prstGeom prst="rect">
            <a:avLst/>
          </a:prstGeom>
          <a:noFill/>
        </p:spPr>
        <p:txBody>
          <a:bodyPr wrap="none" rtlCol="0">
            <a:spAutoFit/>
          </a:bodyPr>
          <a:lstStyle/>
          <a:p>
            <a:r>
              <a:rPr lang="en-US" dirty="0" smtClean="0"/>
              <a:t>Van </a:t>
            </a:r>
            <a:r>
              <a:rPr lang="en-US" dirty="0" err="1" smtClean="0"/>
              <a:t>Broekhuizen</a:t>
            </a:r>
            <a:r>
              <a:rPr lang="en-US" dirty="0" smtClean="0"/>
              <a:t> &amp; Van der Berg 2017</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539750" y="2565400"/>
            <a:ext cx="6851650" cy="1228725"/>
          </a:xfrm>
          <a:solidFill>
            <a:srgbClr val="FFFF00"/>
          </a:solidFill>
        </p:spPr>
        <p:txBody>
          <a:bodyPr/>
          <a:lstStyle/>
          <a:p>
            <a:r>
              <a:rPr lang="en-US" altLang="x-none">
                <a:ea typeface="MS PGothic" charset="-128"/>
              </a:rPr>
              <a:t>How does all of this link to the labour-market?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89"/>
          <p:cNvGrpSpPr>
            <a:grpSpLocks/>
          </p:cNvGrpSpPr>
          <p:nvPr/>
        </p:nvGrpSpPr>
        <p:grpSpPr bwMode="auto">
          <a:xfrm>
            <a:off x="1274763" y="415925"/>
            <a:ext cx="2576512" cy="6230938"/>
            <a:chOff x="56286" y="168437"/>
            <a:chExt cx="2576098" cy="6436236"/>
          </a:xfrm>
        </p:grpSpPr>
        <p:grpSp>
          <p:nvGrpSpPr>
            <p:cNvPr id="33850" name="Group 88"/>
            <p:cNvGrpSpPr>
              <a:grpSpLocks/>
            </p:cNvGrpSpPr>
            <p:nvPr/>
          </p:nvGrpSpPr>
          <p:grpSpPr bwMode="auto">
            <a:xfrm>
              <a:off x="56286" y="168437"/>
              <a:ext cx="2576098" cy="6436236"/>
              <a:chOff x="56286" y="168437"/>
              <a:chExt cx="2576098" cy="6436237"/>
            </a:xfrm>
          </p:grpSpPr>
          <p:sp>
            <p:nvSpPr>
              <p:cNvPr id="69" name="Rectangle 68"/>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aphicFrame>
            <p:nvGraphicFramePr>
              <p:cNvPr id="70" name="Diagram 69"/>
              <p:cNvGraphicFramePr/>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68" name="TextBox 67"/>
            <p:cNvSpPr txBox="1"/>
            <p:nvPr/>
          </p:nvSpPr>
          <p:spPr>
            <a:xfrm>
              <a:off x="611822" y="188115"/>
              <a:ext cx="1584070" cy="370596"/>
            </a:xfrm>
            <a:prstGeom prst="rect">
              <a:avLst/>
            </a:prstGeom>
            <a:solidFill>
              <a:schemeClr val="bg1">
                <a:lumMod val="85000"/>
              </a:schemeClr>
            </a:solidFill>
          </p:spPr>
          <p:txBody>
            <a:bodyPr>
              <a:spAutoFit/>
            </a:bodyPr>
            <a:lstStyle/>
            <a:p>
              <a:pPr eaLnBrk="1" hangingPunct="1">
                <a:defRPr/>
              </a:pPr>
              <a:r>
                <a:rPr lang="en-ZA" b="1">
                  <a:latin typeface="Calibri" panose="020F0502020204030204" pitchFamily="34" charset="0"/>
                  <a:ea typeface="+mn-ea"/>
                  <a:cs typeface="Arial" pitchFamily="34" charset="0"/>
                </a:rPr>
                <a:t>Labour Market</a:t>
              </a:r>
            </a:p>
          </p:txBody>
        </p:sp>
      </p:grpSp>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Type</a:t>
              </a:r>
            </a:p>
          </p:txBody>
        </p:sp>
      </p:grpSp>
      <p:sp>
        <p:nvSpPr>
          <p:cNvPr id="337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83F6FFBA-A380-0C44-A22E-3329F52657BD}" type="slidenum">
              <a:rPr lang="en-ZA" altLang="x-none" sz="1200">
                <a:solidFill>
                  <a:srgbClr val="898989"/>
                </a:solidFill>
              </a:rPr>
              <a:pPr>
                <a:spcBef>
                  <a:spcPct val="0"/>
                </a:spcBef>
                <a:buFontTx/>
                <a:buNone/>
              </a:pPr>
              <a:t>18</a:t>
            </a:fld>
            <a:endParaRPr lang="en-ZA" altLang="x-none"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nvGrpSpPr>
          <p:cNvPr id="3" name="Group 117"/>
          <p:cNvGrpSpPr>
            <a:grpSpLocks/>
          </p:cNvGrpSpPr>
          <p:nvPr/>
        </p:nvGrpSpPr>
        <p:grpSpPr bwMode="auto">
          <a:xfrm>
            <a:off x="7229475" y="855663"/>
            <a:ext cx="1474788" cy="1400175"/>
            <a:chOff x="7229077" y="856066"/>
            <a:chExt cx="1475600" cy="1399948"/>
          </a:xfrm>
        </p:grpSpPr>
        <p:sp>
          <p:nvSpPr>
            <p:cNvPr id="13" name="Freeform 12"/>
            <p:cNvSpPr/>
            <p:nvPr/>
          </p:nvSpPr>
          <p:spPr>
            <a:xfrm rot="18252152">
              <a:off x="7391481"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eaLnBrk="1" hangingPunct="1">
                <a:lnSpc>
                  <a:spcPct val="90000"/>
                </a:lnSpc>
                <a:spcAft>
                  <a:spcPct val="35000"/>
                </a:spcAft>
                <a:defRPr/>
              </a:pPr>
              <a:endParaRPr lang="en-ZA" sz="4700"/>
            </a:p>
          </p:txBody>
        </p:sp>
        <p:sp>
          <p:nvSpPr>
            <p:cNvPr id="16" name="Circular Arrow 15"/>
            <p:cNvSpPr/>
            <p:nvPr/>
          </p:nvSpPr>
          <p:spPr>
            <a:xfrm rot="18252152">
              <a:off x="7266902"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9" name="TextBox 19"/>
            <p:cNvSpPr txBox="1">
              <a:spLocks noChangeArrowheads="1"/>
            </p:cNvSpPr>
            <p:nvPr/>
          </p:nvSpPr>
          <p:spPr bwMode="auto">
            <a:xfrm>
              <a:off x="7549275" y="1417184"/>
              <a:ext cx="778181" cy="58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900" b="1">
                  <a:solidFill>
                    <a:schemeClr val="bg1"/>
                  </a:solidFill>
                </a:rPr>
                <a:t>High SES background</a:t>
              </a:r>
            </a:p>
            <a:p>
              <a:pPr algn="ctr" eaLnBrk="1" hangingPunct="1">
                <a:spcBef>
                  <a:spcPct val="0"/>
                </a:spcBef>
                <a:buFontTx/>
                <a:buNone/>
              </a:pPr>
              <a:r>
                <a:rPr lang="en-ZA" altLang="x-none" sz="900" b="1">
                  <a:solidFill>
                    <a:schemeClr val="bg1"/>
                  </a:solidFill>
                </a:rPr>
                <a:t>+</a:t>
              </a:r>
              <a:r>
                <a:rPr lang="en-ZA" altLang="x-none" sz="1400" b="1">
                  <a:solidFill>
                    <a:schemeClr val="bg1"/>
                  </a:solidFill>
                </a:rPr>
                <a:t>ECD</a:t>
              </a:r>
              <a:endParaRPr lang="en-ZA" altLang="x-none" sz="900" b="1">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eaLnBrk="1" hangingPunct="1">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6"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eaLnBrk="1" hangingPunct="1">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3"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eaLnBrk="1" hangingPunct="1">
                <a:lnSpc>
                  <a:spcPct val="90000"/>
                </a:lnSpc>
                <a:spcAft>
                  <a:spcPct val="35000"/>
                </a:spcAft>
                <a:defRPr/>
              </a:pPr>
              <a:endParaRPr lang="en-ZA" sz="4700"/>
            </a:p>
          </p:txBody>
        </p:sp>
        <p:sp>
          <p:nvSpPr>
            <p:cNvPr id="33840"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3836"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eaLnBrk="1" hangingPunct="1">
                  <a:lnSpc>
                    <a:spcPct val="90000"/>
                  </a:lnSpc>
                  <a:spcAft>
                    <a:spcPct val="35000"/>
                  </a:spcAft>
                  <a:defRPr/>
                </a:pPr>
                <a:endParaRPr lang="en-ZA" sz="2800"/>
              </a:p>
            </p:txBody>
          </p:sp>
          <p:sp>
            <p:nvSpPr>
              <p:cNvPr id="33838"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3832"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eaLnBrk="1" hangingPunct="1">
                  <a:lnSpc>
                    <a:spcPct val="90000"/>
                  </a:lnSpc>
                  <a:spcAft>
                    <a:spcPct val="35000"/>
                  </a:spcAft>
                  <a:defRPr/>
                </a:pPr>
                <a:endParaRPr lang="en-ZA" sz="3100"/>
              </a:p>
            </p:txBody>
          </p:sp>
          <p:sp>
            <p:nvSpPr>
              <p:cNvPr id="33834"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200" b="1">
                    <a:solidFill>
                      <a:schemeClr val="bg1"/>
                    </a:solidFill>
                  </a:rPr>
                  <a:t>Low quality secondary</a:t>
                </a:r>
              </a:p>
              <a:p>
                <a:pPr algn="ctr" eaLnBrk="1" hangingPunct="1">
                  <a:spcBef>
                    <a:spcPct val="0"/>
                  </a:spcBef>
                  <a:buFontTx/>
                  <a:buNone/>
                </a:pPr>
                <a:r>
                  <a:rPr lang="en-ZA" altLang="x-none" sz="1200" b="1">
                    <a:solidFill>
                      <a:schemeClr val="bg1"/>
                    </a:solidFill>
                  </a:rPr>
                  <a:t>schoo</a:t>
                </a:r>
                <a:r>
                  <a:rPr lang="en-ZA" altLang="x-none"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33827"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27591" y="3133267"/>
                <a:ext cx="1710151"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51" name="Freeform 50"/>
              <p:cNvSpPr/>
              <p:nvPr/>
            </p:nvSpPr>
            <p:spPr>
              <a:xfrm>
                <a:off x="3016551" y="3133267"/>
                <a:ext cx="1481603"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eaLnBrk="1" hangingPunct="1">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eaLnBrk="1" hangingPunct="1">
                <a:defRPr/>
              </a:pPr>
              <a:r>
                <a:rPr lang="en-ZA" sz="1050" b="1">
                  <a:solidFill>
                    <a:srgbClr val="C00000"/>
                  </a:solidFill>
                  <a:latin typeface="Calibri" panose="020F0502020204030204"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eaLnBrk="1" hangingPunct="1">
              <a:defRPr/>
            </a:pPr>
            <a:r>
              <a:rPr lang="en-ZA" sz="1100" b="1" dirty="0">
                <a:latin typeface="Calibri" panose="020F0502020204030204" pitchFamily="34" charset="0"/>
                <a:ea typeface="+mn-ea"/>
                <a:cs typeface="Arial" pitchFamily="34" charset="0"/>
              </a:rPr>
              <a:t>High productivity jobs and incomes (17%)</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Mainly professional, managerial &amp; skilled jobs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Requires graduates, good quality matric or good vocational skills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Historically mainly white</a:t>
            </a:r>
            <a:endParaRPr lang="en-ZA" sz="800" dirty="0">
              <a:latin typeface="Calibri" panose="020F0502020204030204" pitchFamily="34" charset="0"/>
              <a:ea typeface="+mn-ea"/>
              <a:cs typeface="Arial" pitchFamily="34" charset="0"/>
            </a:endParaRPr>
          </a:p>
        </p:txBody>
      </p:sp>
      <p:sp>
        <p:nvSpPr>
          <p:cNvPr id="92" name="TextBox 91"/>
          <p:cNvSpPr txBox="1"/>
          <p:nvPr/>
        </p:nvSpPr>
        <p:spPr>
          <a:xfrm>
            <a:off x="30163" y="3716338"/>
            <a:ext cx="1633537" cy="1260475"/>
          </a:xfrm>
          <a:prstGeom prst="rect">
            <a:avLst/>
          </a:prstGeom>
          <a:solidFill>
            <a:schemeClr val="accent2">
              <a:lumMod val="60000"/>
              <a:lumOff val="40000"/>
            </a:schemeClr>
          </a:solidFill>
        </p:spPr>
        <p:txBody>
          <a:bodyPr>
            <a:spAutoFit/>
          </a:bodyPr>
          <a:lstStyle/>
          <a:p>
            <a:pPr algn="ctr" eaLnBrk="1" hangingPunct="1">
              <a:defRPr/>
            </a:pPr>
            <a:r>
              <a:rPr lang="en-ZA" sz="1100" b="1" dirty="0">
                <a:latin typeface="Calibri" panose="020F0502020204030204" pitchFamily="34" charset="0"/>
                <a:ea typeface="+mn-ea"/>
                <a:cs typeface="Arial" pitchFamily="34" charset="0"/>
              </a:rPr>
              <a:t>Low productivity jobs &amp; incomes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Often manual or low skill jobs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Limited or low quality education</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Minimum wage can exceed productivity</a:t>
            </a:r>
            <a:endParaRPr lang="en-ZA" sz="800" dirty="0">
              <a:latin typeface="Calibri" panose="020F0502020204030204"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ZA" b="1" dirty="0">
                <a:solidFill>
                  <a:schemeClr val="tx1"/>
                </a:solidFill>
              </a:rPr>
              <a:t>University/FET</a:t>
            </a:r>
          </a:p>
          <a:p>
            <a:pPr algn="ctr" eaLnBrk="1" hangingPunct="1">
              <a:defRPr/>
            </a:pPr>
            <a:endParaRPr lang="en-ZA" sz="800" b="1" dirty="0">
              <a:solidFill>
                <a:schemeClr val="tx1"/>
              </a:solidFill>
            </a:endParaRPr>
          </a:p>
          <a:p>
            <a:pPr marL="171450" indent="-171450" eaLnBrk="1" hangingPunct="1">
              <a:buFont typeface="Arial" pitchFamily="34" charset="0"/>
              <a:buChar char="•"/>
              <a:defRPr/>
            </a:pPr>
            <a:r>
              <a:rPr lang="en-ZA" sz="800" b="1" dirty="0">
                <a:solidFill>
                  <a:schemeClr val="tx1"/>
                </a:solidFill>
              </a:rPr>
              <a:t>Type</a:t>
            </a:r>
            <a:r>
              <a:rPr lang="en-ZA" sz="800" dirty="0">
                <a:solidFill>
                  <a:schemeClr val="tx1"/>
                </a:solidFill>
              </a:rPr>
              <a:t> of institution (FET or University)</a:t>
            </a:r>
          </a:p>
          <a:p>
            <a:pPr marL="171450" indent="-171450" eaLnBrk="1" hangingPunct="1">
              <a:buFont typeface="Arial" pitchFamily="34" charset="0"/>
              <a:buChar char="•"/>
              <a:defRPr/>
            </a:pPr>
            <a:r>
              <a:rPr lang="en-ZA" sz="800" b="1" dirty="0">
                <a:solidFill>
                  <a:schemeClr val="tx1"/>
                </a:solidFill>
              </a:rPr>
              <a:t>Quality</a:t>
            </a:r>
            <a:r>
              <a:rPr lang="en-ZA" sz="800" dirty="0">
                <a:solidFill>
                  <a:schemeClr val="tx1"/>
                </a:solidFill>
              </a:rPr>
              <a:t> of institution </a:t>
            </a:r>
          </a:p>
          <a:p>
            <a:pPr marL="171450" indent="-171450" eaLnBrk="1" hangingPunct="1">
              <a:buFont typeface="Arial" pitchFamily="34" charset="0"/>
              <a:buChar char="•"/>
              <a:defRPr/>
            </a:pPr>
            <a:r>
              <a:rPr lang="en-ZA" sz="800" dirty="0">
                <a:solidFill>
                  <a:schemeClr val="tx1"/>
                </a:solidFill>
              </a:rPr>
              <a:t>Type of </a:t>
            </a:r>
            <a:r>
              <a:rPr lang="en-ZA" sz="800" b="1" dirty="0">
                <a:solidFill>
                  <a:schemeClr val="tx1"/>
                </a:solidFill>
              </a:rPr>
              <a:t>qualification</a:t>
            </a:r>
            <a:r>
              <a:rPr lang="en-ZA" sz="800" dirty="0">
                <a:solidFill>
                  <a:schemeClr val="tx1"/>
                </a:solidFill>
              </a:rPr>
              <a:t> </a:t>
            </a:r>
            <a:r>
              <a:rPr lang="en-ZA" sz="800" i="1" dirty="0">
                <a:solidFill>
                  <a:schemeClr val="tx1"/>
                </a:solidFill>
              </a:rPr>
              <a:t>(diploma, degree etc.)</a:t>
            </a:r>
          </a:p>
          <a:p>
            <a:pPr marL="171450" indent="-171450" eaLnBrk="1" hangingPunct="1">
              <a:buFont typeface="Arial" pitchFamily="34" charset="0"/>
              <a:buChar char="•"/>
              <a:defRPr/>
            </a:pPr>
            <a:r>
              <a:rPr lang="en-ZA" sz="800" b="1" dirty="0">
                <a:solidFill>
                  <a:schemeClr val="tx1"/>
                </a:solidFill>
              </a:rPr>
              <a:t>Field</a:t>
            </a:r>
            <a:r>
              <a:rPr lang="en-ZA" sz="800" dirty="0">
                <a:solidFill>
                  <a:schemeClr val="tx1"/>
                </a:solidFill>
              </a:rPr>
              <a:t> of study </a:t>
            </a:r>
            <a:r>
              <a:rPr lang="en-ZA" sz="800" i="1" dirty="0">
                <a:solidFill>
                  <a:schemeClr val="tx1"/>
                </a:solidFill>
              </a:rPr>
              <a:t>(Engineering, Arts etc.)</a:t>
            </a:r>
            <a:endParaRPr lang="en-ZA" sz="1200" i="1" dirty="0">
              <a:solidFill>
                <a:schemeClr val="tx1"/>
              </a:solidFill>
            </a:endParaRPr>
          </a:p>
        </p:txBody>
      </p:sp>
      <p:grpSp>
        <p:nvGrpSpPr>
          <p:cNvPr id="22" name="Group 129"/>
          <p:cNvGrpSpPr>
            <a:grpSpLocks/>
          </p:cNvGrpSpPr>
          <p:nvPr/>
        </p:nvGrpSpPr>
        <p:grpSpPr bwMode="auto">
          <a:xfrm>
            <a:off x="107950" y="2492375"/>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eaLnBrk="1" hangingPunct="1">
                <a:buFont typeface="Arial" pitchFamily="34" charset="0"/>
                <a:buChar char="•"/>
                <a:defRPr/>
              </a:pPr>
              <a:r>
                <a:rPr lang="en-ZA" sz="1000">
                  <a:latin typeface="Calibri" panose="020F0502020204030204" pitchFamily="34" charset="0"/>
                  <a:ea typeface="+mn-ea"/>
                  <a:cs typeface="Arial" pitchFamily="34" charset="0"/>
                </a:rPr>
                <a:t>Vocational training</a:t>
              </a:r>
            </a:p>
            <a:p>
              <a:pPr marL="171450" indent="-171450" eaLnBrk="1" hangingPunct="1">
                <a:buFont typeface="Arial" pitchFamily="34" charset="0"/>
                <a:buChar char="•"/>
                <a:defRPr/>
              </a:pPr>
              <a:r>
                <a:rPr lang="en-ZA" sz="1000">
                  <a:latin typeface="Calibri" panose="020F0502020204030204"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eaLnBrk="1" hangingPunct="1">
                <a:defRPr/>
              </a:pPr>
              <a:r>
                <a:rPr lang="en-ZA" sz="700">
                  <a:latin typeface="Calibri" panose="020F0502020204030204"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eaLnBrk="1" hangingPunct="1">
                <a:buFontTx/>
                <a:buChar char="-"/>
                <a:defRPr/>
              </a:pPr>
              <a:r>
                <a:rPr lang="en-ZA" sz="700">
                  <a:latin typeface="Calibri" panose="020F0502020204030204" pitchFamily="34" charset="0"/>
                  <a:ea typeface="+mn-ea"/>
                  <a:cs typeface="Arial" pitchFamily="34" charset="0"/>
                </a:rPr>
                <a:t>Big demand for good schools despite fees</a:t>
              </a:r>
            </a:p>
            <a:p>
              <a:pPr marL="171450" indent="-171450" eaLnBrk="1" hangingPunct="1">
                <a:buFontTx/>
                <a:buChar char="-"/>
                <a:defRPr/>
              </a:pPr>
              <a:r>
                <a:rPr lang="en-ZA" sz="700">
                  <a:latin typeface="Calibri" panose="020F0502020204030204"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33818" name="TextBox 1"/>
          <p:cNvSpPr txBox="1">
            <a:spLocks noChangeArrowheads="1"/>
          </p:cNvSpPr>
          <p:nvPr/>
        </p:nvSpPr>
        <p:spPr bwMode="auto">
          <a:xfrm>
            <a:off x="2051050" y="6545263"/>
            <a:ext cx="10779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400"/>
              <a:t> QLFS 2014</a:t>
            </a:r>
          </a:p>
        </p:txBody>
      </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solidFill>
                <a:schemeClr val="tx1"/>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323850" y="476250"/>
            <a:ext cx="8362950" cy="1228725"/>
          </a:xfrm>
          <a:solidFill>
            <a:srgbClr val="FFFF00"/>
          </a:solidFill>
        </p:spPr>
        <p:txBody>
          <a:bodyPr/>
          <a:lstStyle/>
          <a:p>
            <a:r>
              <a:rPr lang="en-US" altLang="x-none">
                <a:ea typeface="MS PGothic" charset="-128"/>
              </a:rPr>
              <a:t>Inequality in education more generally</a:t>
            </a:r>
          </a:p>
        </p:txBody>
      </p:sp>
      <p:sp>
        <p:nvSpPr>
          <p:cNvPr id="103426" name="Content Placeholder 2"/>
          <p:cNvSpPr>
            <a:spLocks noGrp="1"/>
          </p:cNvSpPr>
          <p:nvPr>
            <p:ph idx="1"/>
          </p:nvPr>
        </p:nvSpPr>
        <p:spPr>
          <a:xfrm>
            <a:off x="457200" y="2060575"/>
            <a:ext cx="8229600" cy="4065588"/>
          </a:xfrm>
        </p:spPr>
        <p:txBody>
          <a:bodyPr/>
          <a:lstStyle/>
          <a:p>
            <a:r>
              <a:rPr lang="en-US" altLang="x-none">
                <a:ea typeface="MS PGothic" charset="-128"/>
              </a:rPr>
              <a:t>Typically people are most interested in two things:</a:t>
            </a:r>
          </a:p>
          <a:p>
            <a:pPr lvl="1"/>
            <a:r>
              <a:rPr lang="en-US" altLang="x-none" b="1">
                <a:ea typeface="MS PGothic" charset="-128"/>
              </a:rPr>
              <a:t>Access</a:t>
            </a:r>
            <a:r>
              <a:rPr lang="en-US" altLang="x-none">
                <a:ea typeface="MS PGothic" charset="-128"/>
              </a:rPr>
              <a:t> to education </a:t>
            </a:r>
          </a:p>
          <a:p>
            <a:pPr lvl="1"/>
            <a:r>
              <a:rPr lang="en-US" altLang="x-none">
                <a:ea typeface="MS PGothic" charset="-128"/>
              </a:rPr>
              <a:t>Learning outcomes (</a:t>
            </a:r>
            <a:r>
              <a:rPr lang="en-US" altLang="x-none" b="1">
                <a:ea typeface="MS PGothic" charset="-128"/>
              </a:rPr>
              <a:t>quality</a:t>
            </a:r>
            <a:r>
              <a:rPr lang="en-US" altLang="x-none">
                <a:ea typeface="MS PGothic" charset="-128"/>
              </a:rPr>
              <a:t>)</a:t>
            </a:r>
          </a:p>
          <a:p>
            <a:pPr lvl="1"/>
            <a:endParaRPr lang="en-US" altLang="x-none">
              <a:ea typeface="MS PGothic" charset="-128"/>
            </a:endParaRPr>
          </a:p>
          <a:p>
            <a:r>
              <a:rPr lang="en-US" altLang="x-none">
                <a:ea typeface="MS PGothic" charset="-128"/>
              </a:rPr>
              <a:t>An example where understanding the technicalities really does make a big difference</a:t>
            </a:r>
            <a:r>
              <a:rPr lang="mr-IN" altLang="x-none">
                <a:ea typeface="MS PGothic" charset="-128"/>
              </a:rPr>
              <a:t>…</a:t>
            </a:r>
            <a:endParaRPr lang="en-US" altLang="x-none">
              <a:ea typeface="MS PGothic"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2-03 at 9.15.53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0"/>
            <a:ext cx="5064125" cy="68580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457200" y="360363"/>
            <a:ext cx="8305800" cy="915987"/>
          </a:xfrm>
          <a:solidFill>
            <a:srgbClr val="00FF00"/>
          </a:solidFill>
        </p:spPr>
        <p:txBody>
          <a:bodyPr/>
          <a:lstStyle/>
          <a:p>
            <a:r>
              <a:rPr lang="en-US" altLang="x-none" sz="3600">
                <a:solidFill>
                  <a:srgbClr val="FFFFFF"/>
                </a:solidFill>
                <a:ea typeface="MS PGothic" charset="-128"/>
              </a:rPr>
              <a:t>Who makes it into PISA? (sample eligibility)</a:t>
            </a:r>
          </a:p>
        </p:txBody>
      </p:sp>
      <p:sp>
        <p:nvSpPr>
          <p:cNvPr id="3" name="Content Placeholder 2"/>
          <p:cNvSpPr>
            <a:spLocks noGrp="1"/>
          </p:cNvSpPr>
          <p:nvPr>
            <p:ph idx="1"/>
          </p:nvPr>
        </p:nvSpPr>
        <p:spPr>
          <a:xfrm>
            <a:off x="457200" y="1582738"/>
            <a:ext cx="5099050" cy="5138737"/>
          </a:xfrm>
        </p:spPr>
        <p:txBody>
          <a:bodyPr>
            <a:normAutofit fontScale="92500" lnSpcReduction="10000"/>
          </a:bodyPr>
          <a:lstStyle/>
          <a:p>
            <a:pPr algn="just">
              <a:defRPr/>
            </a:pPr>
            <a:r>
              <a:rPr lang="en-US" dirty="0" smtClean="0"/>
              <a:t>For a 15* year old to be </a:t>
            </a:r>
            <a:r>
              <a:rPr lang="en-US" b="1" dirty="0" smtClean="0">
                <a:solidFill>
                  <a:srgbClr val="00FF00"/>
                </a:solidFill>
              </a:rPr>
              <a:t>eligible</a:t>
            </a:r>
            <a:r>
              <a:rPr lang="en-US" dirty="0" smtClean="0">
                <a:solidFill>
                  <a:srgbClr val="00FF00"/>
                </a:solidFill>
              </a:rPr>
              <a:t> </a:t>
            </a:r>
            <a:r>
              <a:rPr lang="en-US" dirty="0" smtClean="0"/>
              <a:t>for the PISA sampling frame they must meet two criteria:</a:t>
            </a:r>
          </a:p>
          <a:p>
            <a:pPr marL="800100" lvl="2" indent="-342900" algn="just">
              <a:buFont typeface="+mj-lt"/>
              <a:buAutoNum type="arabicPeriod"/>
              <a:defRPr/>
            </a:pPr>
            <a:r>
              <a:rPr lang="en-US" sz="2100" dirty="0" smtClean="0"/>
              <a:t>They must still be enrolled in school</a:t>
            </a:r>
          </a:p>
          <a:p>
            <a:pPr marL="800100" lvl="2" indent="-342900" algn="just">
              <a:buFont typeface="+mj-lt"/>
              <a:buAutoNum type="arabicPeriod"/>
              <a:defRPr/>
            </a:pPr>
            <a:r>
              <a:rPr lang="en-US" sz="2100" dirty="0" smtClean="0"/>
              <a:t>They must be in grade 7 or higher</a:t>
            </a:r>
          </a:p>
          <a:p>
            <a:pPr marL="571500" lvl="1" indent="-342900" algn="just">
              <a:buFont typeface="+mj-lt"/>
              <a:buAutoNum type="arabicPeriod"/>
              <a:defRPr/>
            </a:pPr>
            <a:endParaRPr lang="en-US" sz="1500" dirty="0"/>
          </a:p>
          <a:p>
            <a:pPr algn="just">
              <a:defRPr/>
            </a:pPr>
            <a:r>
              <a:rPr lang="en-US" dirty="0" smtClean="0"/>
              <a:t>This </a:t>
            </a:r>
            <a:r>
              <a:rPr lang="en-US" b="1" dirty="0" smtClean="0">
                <a:solidFill>
                  <a:srgbClr val="00FF00"/>
                </a:solidFill>
              </a:rPr>
              <a:t>excludes</a:t>
            </a:r>
            <a:r>
              <a:rPr lang="en-US" dirty="0" smtClean="0">
                <a:solidFill>
                  <a:srgbClr val="00FF00"/>
                </a:solidFill>
              </a:rPr>
              <a:t> </a:t>
            </a:r>
            <a:r>
              <a:rPr lang="en-US" dirty="0" smtClean="0"/>
              <a:t>the following students:</a:t>
            </a:r>
          </a:p>
          <a:p>
            <a:pPr marL="914400" lvl="2" indent="-457200" algn="just">
              <a:buFont typeface="+mj-lt"/>
              <a:buAutoNum type="arabicPeriod"/>
              <a:defRPr/>
            </a:pPr>
            <a:r>
              <a:rPr lang="en-US" sz="1800" dirty="0" smtClean="0"/>
              <a:t>Those who never enroll </a:t>
            </a:r>
          </a:p>
          <a:p>
            <a:pPr marL="914400" lvl="2" indent="-457200" algn="just">
              <a:buFont typeface="+mj-lt"/>
              <a:buAutoNum type="arabicPeriod"/>
              <a:defRPr/>
            </a:pPr>
            <a:r>
              <a:rPr lang="en-US" sz="1800" dirty="0" smtClean="0"/>
              <a:t>Those who enroll but dropout before age 15</a:t>
            </a:r>
          </a:p>
          <a:p>
            <a:pPr marL="914400" lvl="2" indent="-457200" algn="just">
              <a:buFont typeface="+mj-lt"/>
              <a:buAutoNum type="arabicPeriod"/>
              <a:defRPr/>
            </a:pPr>
            <a:r>
              <a:rPr lang="en-US" sz="1800" dirty="0" smtClean="0"/>
              <a:t>Those who enroll and remain in school but are ‘delayed’ and are still in grade 6 or lower at age 15.</a:t>
            </a:r>
          </a:p>
        </p:txBody>
      </p:sp>
      <p:sp>
        <p:nvSpPr>
          <p:cNvPr id="10547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5306C6C3-ACCE-4E46-B247-C66B78A85C39}" type="slidenum">
              <a:rPr lang="en-US" altLang="x-none">
                <a:solidFill>
                  <a:srgbClr val="898989"/>
                </a:solidFill>
              </a:rPr>
              <a:pPr/>
              <a:t>21</a:t>
            </a:fld>
            <a:endParaRPr lang="en-US" altLang="x-none">
              <a:solidFill>
                <a:srgbClr val="898989"/>
              </a:solidFill>
            </a:endParaRPr>
          </a:p>
        </p:txBody>
      </p:sp>
      <p:pic>
        <p:nvPicPr>
          <p:cNvPr id="9" name="Picture 8" descr="Screen Shot 2016-05-22 at 8.24.44 AM.png"/>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24059" y="2272769"/>
            <a:ext cx="3619941" cy="2356329"/>
          </a:xfrm>
          <a:prstGeom prst="rect">
            <a:avLst/>
          </a:prstGeom>
        </p:spPr>
      </p:pic>
      <p:sp>
        <p:nvSpPr>
          <p:cNvPr id="105477" name="TextBox 9"/>
          <p:cNvSpPr txBox="1">
            <a:spLocks noChangeArrowheads="1"/>
          </p:cNvSpPr>
          <p:nvPr/>
        </p:nvSpPr>
        <p:spPr bwMode="auto">
          <a:xfrm>
            <a:off x="7151688" y="2622550"/>
            <a:ext cx="509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sz="1400">
                <a:solidFill>
                  <a:srgbClr val="00FF00"/>
                </a:solidFill>
              </a:rPr>
              <a:t>PISA</a:t>
            </a:r>
          </a:p>
        </p:txBody>
      </p:sp>
      <p:sp>
        <p:nvSpPr>
          <p:cNvPr id="5" name="TextBox 4"/>
          <p:cNvSpPr txBox="1"/>
          <p:nvPr/>
        </p:nvSpPr>
        <p:spPr>
          <a:xfrm>
            <a:off x="4562475" y="6486525"/>
            <a:ext cx="2833688" cy="307975"/>
          </a:xfrm>
          <a:prstGeom prst="rect">
            <a:avLst/>
          </a:prstGeom>
          <a:noFill/>
        </p:spPr>
        <p:txBody>
          <a:bodyPr wrap="none">
            <a:spAutoFit/>
          </a:bodyPr>
          <a:lstStyle/>
          <a:p>
            <a:pPr>
              <a:defRPr/>
            </a:pPr>
            <a:r>
              <a:rPr lang="en-US" sz="1400" i="1" dirty="0">
                <a:solidFill>
                  <a:schemeClr val="bg1">
                    <a:lumMod val="50000"/>
                  </a:schemeClr>
                </a:solidFill>
              </a:rPr>
              <a:t>*Technically 15yrs3mo to 16yrs2mo</a:t>
            </a:r>
            <a:endParaRPr lang="en-US" sz="1400" i="1" dirty="0">
              <a:solidFill>
                <a:schemeClr val="bg1">
                  <a:lumMod val="50000"/>
                </a:schemeClr>
              </a:solidFill>
            </a:endParaRPr>
          </a:p>
        </p:txBody>
      </p:sp>
      <p:sp>
        <p:nvSpPr>
          <p:cNvPr id="6" name="TextBox 5"/>
          <p:cNvSpPr txBox="1">
            <a:spLocks noChangeArrowheads="1"/>
          </p:cNvSpPr>
          <p:nvPr/>
        </p:nvSpPr>
        <p:spPr bwMode="auto">
          <a:xfrm>
            <a:off x="5997575" y="5045075"/>
            <a:ext cx="2892425" cy="8302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sz="2400" b="1"/>
              <a:t>So what does this look like in Vietnam?</a:t>
            </a:r>
          </a:p>
        </p:txBody>
      </p:sp>
      <p:sp>
        <p:nvSpPr>
          <p:cNvPr id="11" name="Rectangle 10"/>
          <p:cNvSpPr>
            <a:spLocks noChangeArrowheads="1"/>
          </p:cNvSpPr>
          <p:nvPr/>
        </p:nvSpPr>
        <p:spPr bwMode="auto">
          <a:xfrm>
            <a:off x="4562475" y="1327150"/>
            <a:ext cx="4572000" cy="1201738"/>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pPr algn="just"/>
            <a:r>
              <a:rPr lang="en-US" altLang="x-none">
                <a:solidFill>
                  <a:srgbClr val="000000"/>
                </a:solidFill>
              </a:rPr>
              <a:t>Coverage Index 3 is defined as the </a:t>
            </a:r>
            <a:r>
              <a:rPr lang="en-US" altLang="x-none" b="1">
                <a:solidFill>
                  <a:srgbClr val="000000"/>
                </a:solidFill>
              </a:rPr>
              <a:t>proportion of the national population of 15 year olds (enrolled and not enrolled) that are eligible for the PISA sample </a:t>
            </a:r>
            <a:r>
              <a:rPr lang="en-GB" altLang="x-none"/>
              <a:t>(OECD, 2014b, p. 177).</a:t>
            </a:r>
            <a:r>
              <a:rPr lang="en-ZA" altLang="x-none"/>
              <a: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p:tgtEl>
                                          <p:spTgt spid="11"/>
                                        </p:tgtEl>
                                        <p:attrNameLst>
                                          <p:attrName>ppt_y</p:attrName>
                                        </p:attrNameLst>
                                      </p:cBhvr>
                                      <p:tavLst>
                                        <p:tav tm="0">
                                          <p:val>
                                            <p:strVal val="#ppt_y+#ppt_h*1.125000"/>
                                          </p:val>
                                        </p:tav>
                                        <p:tav tm="100000">
                                          <p:val>
                                            <p:strVal val="#ppt_y"/>
                                          </p:val>
                                        </p:tav>
                                      </p:tavLst>
                                    </p:anim>
                                    <p:animEffect transition="in" filter="wipe(up)">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2-03 at 9.15.53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40013" y="0"/>
            <a:ext cx="5064125" cy="68580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166688" y="2878138"/>
            <a:ext cx="23495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b="1" u="sng"/>
              <a:t>PISA Coverage Index 3 </a:t>
            </a:r>
          </a:p>
          <a:p>
            <a:r>
              <a:rPr lang="en-US" altLang="x-none"/>
              <a:t>Shanghai –</a:t>
            </a:r>
            <a:r>
              <a:rPr lang="en-US" altLang="x-none" b="1">
                <a:solidFill>
                  <a:srgbClr val="FF0000"/>
                </a:solidFill>
              </a:rPr>
              <a:t> 79%</a:t>
            </a:r>
          </a:p>
          <a:p>
            <a:r>
              <a:rPr lang="en-US" altLang="x-none"/>
              <a:t>Singapore – 95%</a:t>
            </a:r>
          </a:p>
          <a:p>
            <a:r>
              <a:rPr lang="en-US" altLang="x-none"/>
              <a:t>Hong Kong – 84%</a:t>
            </a:r>
          </a:p>
          <a:p>
            <a:r>
              <a:rPr lang="en-US" altLang="x-none"/>
              <a:t>Switzerland – 91%</a:t>
            </a:r>
          </a:p>
          <a:p>
            <a:r>
              <a:rPr lang="en-US" altLang="x-none"/>
              <a:t>Germany – 95%</a:t>
            </a:r>
          </a:p>
          <a:p>
            <a:r>
              <a:rPr lang="en-US" altLang="x-none"/>
              <a:t>Vietnam –</a:t>
            </a:r>
            <a:r>
              <a:rPr lang="en-US" altLang="x-none" b="1">
                <a:solidFill>
                  <a:srgbClr val="FF0000"/>
                </a:solidFill>
              </a:rPr>
              <a:t> </a:t>
            </a:r>
            <a:r>
              <a:rPr lang="en-US" altLang="x-none" b="1" u="sng">
                <a:solidFill>
                  <a:srgbClr val="FF0000"/>
                </a:solidFill>
              </a:rPr>
              <a:t>56%</a:t>
            </a:r>
          </a:p>
          <a:p>
            <a:r>
              <a:rPr lang="en-US" altLang="x-none"/>
              <a:t>France – 88%</a:t>
            </a:r>
          </a:p>
          <a:p>
            <a:r>
              <a:rPr lang="en-US" altLang="x-none"/>
              <a:t>UK – 93%</a:t>
            </a:r>
          </a:p>
          <a:p>
            <a:r>
              <a:rPr lang="en-US" altLang="x-none"/>
              <a:t>USA – 89%</a:t>
            </a:r>
          </a:p>
          <a:p>
            <a:r>
              <a:rPr lang="en-US" altLang="x-none"/>
              <a:t>Sweden – 93%</a:t>
            </a:r>
          </a:p>
          <a:p>
            <a:r>
              <a:rPr lang="en-US" altLang="x-none"/>
              <a:t>Brazil – </a:t>
            </a:r>
            <a:r>
              <a:rPr lang="en-US" altLang="x-none" b="1">
                <a:solidFill>
                  <a:srgbClr val="FF0000"/>
                </a:solidFill>
              </a:rPr>
              <a:t>69%</a:t>
            </a:r>
          </a:p>
          <a:p>
            <a:r>
              <a:rPr lang="en-US" altLang="x-none"/>
              <a:t>Peru – </a:t>
            </a:r>
            <a:r>
              <a:rPr lang="en-US" altLang="x-none" b="1">
                <a:solidFill>
                  <a:srgbClr val="FF0000"/>
                </a:solidFill>
              </a:rPr>
              <a:t>72%</a:t>
            </a:r>
          </a:p>
          <a:p>
            <a:endParaRPr lang="en-US" altLang="x-none"/>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58963"/>
            <a:ext cx="8020050" cy="518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2" name="Title 1"/>
          <p:cNvSpPr>
            <a:spLocks noGrp="1"/>
          </p:cNvSpPr>
          <p:nvPr>
            <p:ph type="title"/>
          </p:nvPr>
        </p:nvSpPr>
        <p:spPr>
          <a:xfrm>
            <a:off x="457200" y="360363"/>
            <a:ext cx="8305800" cy="1192212"/>
          </a:xfrm>
          <a:solidFill>
            <a:srgbClr val="FF0080"/>
          </a:solidFill>
        </p:spPr>
        <p:txBody>
          <a:bodyPr/>
          <a:lstStyle/>
          <a:p>
            <a:r>
              <a:rPr lang="en-US" altLang="x-none" sz="2400">
                <a:solidFill>
                  <a:srgbClr val="FFFFFF"/>
                </a:solidFill>
                <a:ea typeface="MS PGothic" charset="-128"/>
              </a:rPr>
              <a:t>How many 15 year olds were actually eligible to take the PISA assessments in selected developing countries? </a:t>
            </a:r>
            <a:endParaRPr lang="en-US" altLang="x-none" sz="2400" i="1">
              <a:solidFill>
                <a:srgbClr val="FFFFFF"/>
              </a:solidFill>
              <a:ea typeface="MS PGothic" charset="-128"/>
            </a:endParaRPr>
          </a:p>
        </p:txBody>
      </p:sp>
      <p:sp>
        <p:nvSpPr>
          <p:cNvPr id="10752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4D0AC691-E723-E44E-9FA6-989E9B3FA622}" type="slidenum">
              <a:rPr lang="en-US" altLang="x-none">
                <a:solidFill>
                  <a:srgbClr val="898989"/>
                </a:solidFill>
              </a:rPr>
              <a:pPr/>
              <a:t>23</a:t>
            </a:fld>
            <a:endParaRPr lang="en-US" altLang="x-none">
              <a:solidFill>
                <a:srgbClr val="898989"/>
              </a:solidFill>
            </a:endParaRPr>
          </a:p>
        </p:txBody>
      </p:sp>
      <p:sp>
        <p:nvSpPr>
          <p:cNvPr id="11" name="Oval 10"/>
          <p:cNvSpPr>
            <a:spLocks noChangeArrowheads="1"/>
          </p:cNvSpPr>
          <p:nvPr/>
        </p:nvSpPr>
        <p:spPr bwMode="auto">
          <a:xfrm>
            <a:off x="6249988" y="2351088"/>
            <a:ext cx="2220912" cy="403225"/>
          </a:xfrm>
          <a:prstGeom prst="ellipse">
            <a:avLst/>
          </a:prstGeom>
          <a:noFill/>
          <a:ln w="57150">
            <a:solidFill>
              <a:schemeClr val="tx1"/>
            </a:solidFill>
            <a:prstDash val="sys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6" name="Rectangle 5"/>
          <p:cNvSpPr>
            <a:spLocks noChangeArrowheads="1"/>
          </p:cNvSpPr>
          <p:nvPr/>
        </p:nvSpPr>
        <p:spPr bwMode="auto">
          <a:xfrm>
            <a:off x="0" y="6356350"/>
            <a:ext cx="8058150" cy="369888"/>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b="1" i="1">
                <a:solidFill>
                  <a:srgbClr val="FF0080"/>
                </a:solidFill>
              </a:rPr>
              <a:t>Is PISA really representative of the total 15 year old population in these countries?</a:t>
            </a:r>
            <a:endParaRPr lang="en-US" altLang="x-none" b="1">
              <a:solidFill>
                <a:srgbClr val="FF0080"/>
              </a:solidFill>
            </a:endParaRPr>
          </a:p>
        </p:txBody>
      </p:sp>
      <p:sp>
        <p:nvSpPr>
          <p:cNvPr id="12" name="Oval 11"/>
          <p:cNvSpPr>
            <a:spLocks noChangeArrowheads="1"/>
          </p:cNvSpPr>
          <p:nvPr/>
        </p:nvSpPr>
        <p:spPr bwMode="auto">
          <a:xfrm>
            <a:off x="7418388" y="5492750"/>
            <a:ext cx="887412" cy="330200"/>
          </a:xfrm>
          <a:prstGeom prst="ellipse">
            <a:avLst/>
          </a:prstGeom>
          <a:noFill/>
          <a:ln w="57150">
            <a:solidFill>
              <a:schemeClr val="tx1"/>
            </a:solidFill>
            <a:prstDash val="sys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3" name="Oval 12"/>
          <p:cNvSpPr>
            <a:spLocks noChangeArrowheads="1"/>
          </p:cNvSpPr>
          <p:nvPr/>
        </p:nvSpPr>
        <p:spPr bwMode="auto">
          <a:xfrm>
            <a:off x="2751138" y="5018088"/>
            <a:ext cx="887412" cy="338137"/>
          </a:xfrm>
          <a:prstGeom prst="ellipse">
            <a:avLst/>
          </a:prstGeom>
          <a:noFill/>
          <a:ln w="57150">
            <a:solidFill>
              <a:schemeClr val="tx1"/>
            </a:solidFill>
            <a:prstDash val="sys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
        <p:nvSpPr>
          <p:cNvPr id="14" name="Oval 13"/>
          <p:cNvSpPr>
            <a:spLocks noChangeArrowheads="1"/>
          </p:cNvSpPr>
          <p:nvPr/>
        </p:nvSpPr>
        <p:spPr bwMode="auto">
          <a:xfrm>
            <a:off x="1554163" y="3959225"/>
            <a:ext cx="887412" cy="330200"/>
          </a:xfrm>
          <a:prstGeom prst="ellipse">
            <a:avLst/>
          </a:prstGeom>
          <a:noFill/>
          <a:ln w="57150">
            <a:solidFill>
              <a:schemeClr val="tx1"/>
            </a:solidFill>
            <a:prstDash val="sys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10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10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10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5400"/>
            <a:ext cx="8561388" cy="642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476250"/>
            <a:ext cx="6850063" cy="1228725"/>
          </a:xfrm>
          <a:solidFill>
            <a:srgbClr val="FF0080"/>
          </a:solidFill>
        </p:spPr>
        <p:txBody>
          <a:bodyPr>
            <a:normAutofit fontScale="90000"/>
          </a:bodyPr>
          <a:lstStyle/>
          <a:p>
            <a:pPr>
              <a:defRPr/>
            </a:pPr>
            <a:r>
              <a:rPr lang="en-US" sz="3600" dirty="0" smtClean="0">
                <a:solidFill>
                  <a:srgbClr val="FFFFFF"/>
                </a:solidFill>
              </a:rPr>
              <a:t>Turkey 2003</a:t>
            </a:r>
            <a:r>
              <a:rPr lang="en-US" sz="3600" dirty="0" smtClean="0">
                <a:solidFill>
                  <a:srgbClr val="FFFFFF"/>
                </a:solidFill>
                <a:sym typeface="Wingdings"/>
              </a:rPr>
              <a:t>2012 (Coverage Index 3)</a:t>
            </a:r>
            <a:endParaRPr lang="en-US" sz="3600" dirty="0">
              <a:solidFill>
                <a:srgbClr val="FFFFFF"/>
              </a:solidFill>
            </a:endParaRPr>
          </a:p>
        </p:txBody>
      </p:sp>
      <p:graphicFrame>
        <p:nvGraphicFramePr>
          <p:cNvPr id="4" name="Chart 3"/>
          <p:cNvGraphicFramePr>
            <a:graphicFrameLocks/>
          </p:cNvGraphicFramePr>
          <p:nvPr/>
        </p:nvGraphicFramePr>
        <p:xfrm>
          <a:off x="109477" y="1417638"/>
          <a:ext cx="9034524" cy="544036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a:spLocks noChangeArrowheads="1"/>
          </p:cNvSpPr>
          <p:nvPr/>
        </p:nvSpPr>
        <p:spPr bwMode="auto">
          <a:xfrm>
            <a:off x="635000" y="1417638"/>
            <a:ext cx="3306763" cy="5440362"/>
          </a:xfrm>
          <a:prstGeom prst="rect">
            <a:avLst/>
          </a:prstGeom>
          <a:solidFill>
            <a:schemeClr val="bg1"/>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grpId="0" nodeType="clickEffect">
                                  <p:stCondLst>
                                    <p:cond delay="0"/>
                                  </p:stCondLst>
                                  <p:childTnLst>
                                    <p:animEffect transition="out" filter="wipe(down)">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9"/>
          <p:cNvPicPr>
            <a:picLocks noChangeAspect="1" noChangeArrowheads="1"/>
          </p:cNvPicPr>
          <p:nvPr/>
        </p:nvPicPr>
        <p:blipFill>
          <a:blip r:embed="rId2">
            <a:extLst>
              <a:ext uri="{28A0092B-C50C-407E-A947-70E740481C1C}">
                <a14:useLocalDpi xmlns:a14="http://schemas.microsoft.com/office/drawing/2010/main" val="0"/>
              </a:ext>
            </a:extLst>
          </a:blip>
          <a:srcRect b="6746"/>
          <a:stretch>
            <a:fillRect/>
          </a:stretch>
        </p:blipFill>
        <p:spPr bwMode="auto">
          <a:xfrm>
            <a:off x="457200" y="1258888"/>
            <a:ext cx="8305800" cy="559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4" name="Title 1"/>
          <p:cNvSpPr>
            <a:spLocks noGrp="1"/>
          </p:cNvSpPr>
          <p:nvPr>
            <p:ph type="title"/>
          </p:nvPr>
        </p:nvSpPr>
        <p:spPr>
          <a:xfrm>
            <a:off x="457200" y="149225"/>
            <a:ext cx="8305800" cy="1192213"/>
          </a:xfrm>
          <a:solidFill>
            <a:srgbClr val="FF0080"/>
          </a:solidFill>
        </p:spPr>
        <p:txBody>
          <a:bodyPr/>
          <a:lstStyle/>
          <a:p>
            <a:r>
              <a:rPr lang="en-US" altLang="x-none" sz="2400">
                <a:solidFill>
                  <a:srgbClr val="FFFFFF"/>
                </a:solidFill>
                <a:ea typeface="MS PGothic" charset="-128"/>
              </a:rPr>
              <a:t>Alternatively one can use household survey data to ask the same question: DHS 2003, DHS 2008, DHS 2012</a:t>
            </a:r>
            <a:endParaRPr lang="en-US" altLang="x-none" sz="2400" i="1">
              <a:solidFill>
                <a:srgbClr val="FFFFFF"/>
              </a:solidFill>
              <a:ea typeface="MS PGothic" charset="-128"/>
            </a:endParaRPr>
          </a:p>
        </p:txBody>
      </p:sp>
      <p:sp>
        <p:nvSpPr>
          <p:cNvPr id="1105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D515685B-BD48-2F44-A37F-5BE765E929B5}" type="slidenum">
              <a:rPr lang="en-US" altLang="x-none">
                <a:solidFill>
                  <a:srgbClr val="898989"/>
                </a:solidFill>
              </a:rPr>
              <a:pPr/>
              <a:t>26</a:t>
            </a:fld>
            <a:endParaRPr lang="en-US" altLang="x-none">
              <a:solidFill>
                <a:srgbClr val="898989"/>
              </a:solidFill>
            </a:endParaRPr>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457200" y="360363"/>
            <a:ext cx="8305800" cy="915987"/>
          </a:xfrm>
          <a:solidFill>
            <a:srgbClr val="00FF00"/>
          </a:solidFill>
        </p:spPr>
        <p:txBody>
          <a:bodyPr/>
          <a:lstStyle/>
          <a:p>
            <a:r>
              <a:rPr lang="en-US" altLang="x-none">
                <a:solidFill>
                  <a:srgbClr val="FFFFFF"/>
                </a:solidFill>
                <a:ea typeface="MS PGothic" charset="-128"/>
              </a:rPr>
              <a:t>Existing Turkish academic literature </a:t>
            </a:r>
          </a:p>
        </p:txBody>
      </p:sp>
      <p:sp>
        <p:nvSpPr>
          <p:cNvPr id="3" name="Content Placeholder 2"/>
          <p:cNvSpPr>
            <a:spLocks noGrp="1"/>
          </p:cNvSpPr>
          <p:nvPr>
            <p:ph idx="1"/>
          </p:nvPr>
        </p:nvSpPr>
        <p:spPr>
          <a:xfrm>
            <a:off x="457200" y="1711325"/>
            <a:ext cx="8229600" cy="4675188"/>
          </a:xfrm>
        </p:spPr>
        <p:txBody>
          <a:bodyPr>
            <a:normAutofit fontScale="92500" lnSpcReduction="10000"/>
          </a:bodyPr>
          <a:lstStyle/>
          <a:p>
            <a:pPr algn="just">
              <a:defRPr/>
            </a:pPr>
            <a:r>
              <a:rPr lang="en-US" sz="1800" dirty="0" smtClean="0">
                <a:solidFill>
                  <a:srgbClr val="000000"/>
                </a:solidFill>
              </a:rPr>
              <a:t>Almost no discussion in peer-reviewed literature using Turkey’s PISA results of the impact of low and changing sample representivity. </a:t>
            </a:r>
          </a:p>
          <a:p>
            <a:pPr algn="just">
              <a:defRPr/>
            </a:pPr>
            <a:endParaRPr lang="en-US" sz="1800" dirty="0" smtClean="0">
              <a:solidFill>
                <a:srgbClr val="000000"/>
              </a:solidFill>
            </a:endParaRPr>
          </a:p>
          <a:p>
            <a:pPr algn="just">
              <a:defRPr/>
            </a:pPr>
            <a:r>
              <a:rPr lang="en-GB" sz="1800" dirty="0" err="1">
                <a:solidFill>
                  <a:srgbClr val="FF0000"/>
                </a:solidFill>
              </a:rPr>
              <a:t>Gür</a:t>
            </a:r>
            <a:r>
              <a:rPr lang="en-GB" sz="1800" dirty="0">
                <a:solidFill>
                  <a:srgbClr val="FF0000"/>
                </a:solidFill>
              </a:rPr>
              <a:t>, </a:t>
            </a:r>
            <a:r>
              <a:rPr lang="en-GB" sz="1800" dirty="0" err="1">
                <a:solidFill>
                  <a:srgbClr val="FF0000"/>
                </a:solidFill>
              </a:rPr>
              <a:t>Çelik</a:t>
            </a:r>
            <a:r>
              <a:rPr lang="en-GB" sz="1800" dirty="0">
                <a:solidFill>
                  <a:srgbClr val="FF0000"/>
                </a:solidFill>
              </a:rPr>
              <a:t> &amp; </a:t>
            </a:r>
            <a:r>
              <a:rPr lang="en-GB" sz="1800" dirty="0" err="1">
                <a:solidFill>
                  <a:srgbClr val="FF0000"/>
                </a:solidFill>
              </a:rPr>
              <a:t>Özoglu</a:t>
            </a:r>
            <a:r>
              <a:rPr lang="en-GB" sz="1800" dirty="0">
                <a:solidFill>
                  <a:srgbClr val="FF0000"/>
                </a:solidFill>
              </a:rPr>
              <a:t> </a:t>
            </a:r>
            <a:r>
              <a:rPr lang="en-GB" sz="1800" dirty="0"/>
              <a:t>(2012) do not mention that less than half of Turkish 15 year olds were actually eligible for PISA 2003 in the first place, which is perhaps the most self-evident </a:t>
            </a:r>
            <a:r>
              <a:rPr lang="en-GB" sz="1800" b="1" dirty="0"/>
              <a:t>critique</a:t>
            </a:r>
            <a:r>
              <a:rPr lang="en-ZA" sz="1800" b="1" dirty="0"/>
              <a:t> </a:t>
            </a:r>
            <a:endParaRPr lang="en-ZA" sz="1800" b="1" dirty="0" smtClean="0"/>
          </a:p>
          <a:p>
            <a:pPr algn="just">
              <a:defRPr/>
            </a:pPr>
            <a:r>
              <a:rPr lang="en-GB" sz="1800" dirty="0" smtClean="0"/>
              <a:t>Similarly</a:t>
            </a:r>
            <a:r>
              <a:rPr lang="en-GB" sz="1800" dirty="0" smtClean="0">
                <a:solidFill>
                  <a:srgbClr val="FF0000"/>
                </a:solidFill>
              </a:rPr>
              <a:t> </a:t>
            </a:r>
            <a:r>
              <a:rPr lang="en-GB" sz="1800" dirty="0" err="1">
                <a:solidFill>
                  <a:srgbClr val="FF0000"/>
                </a:solidFill>
              </a:rPr>
              <a:t>Alacaci</a:t>
            </a:r>
            <a:r>
              <a:rPr lang="en-GB" sz="1800" dirty="0">
                <a:solidFill>
                  <a:srgbClr val="FF0000"/>
                </a:solidFill>
              </a:rPr>
              <a:t> &amp; </a:t>
            </a:r>
            <a:r>
              <a:rPr lang="en-GB" sz="1800" dirty="0" err="1">
                <a:solidFill>
                  <a:srgbClr val="FF0000"/>
                </a:solidFill>
              </a:rPr>
              <a:t>Erbas</a:t>
            </a:r>
            <a:r>
              <a:rPr lang="en-GB" sz="1800" dirty="0">
                <a:solidFill>
                  <a:srgbClr val="FF0000"/>
                </a:solidFill>
              </a:rPr>
              <a:t> </a:t>
            </a:r>
            <a:r>
              <a:rPr lang="en-GB" sz="1800" dirty="0"/>
              <a:t>(2010) analyse PISA 2006 data and focus on </a:t>
            </a:r>
            <a:r>
              <a:rPr lang="en-GB" sz="1800" b="1" dirty="0"/>
              <a:t>inequality</a:t>
            </a:r>
            <a:r>
              <a:rPr lang="en-GB" sz="1800" dirty="0"/>
              <a:t> but do not mention that less than half of 15 year olds (CI3=47%) were eligible for the PISA sample in Turkey </a:t>
            </a:r>
            <a:endParaRPr lang="en-GB" sz="1800" dirty="0" smtClean="0"/>
          </a:p>
          <a:p>
            <a:pPr algn="just">
              <a:defRPr/>
            </a:pPr>
            <a:r>
              <a:rPr lang="en-GB" sz="1800" dirty="0"/>
              <a:t>The same can be said for a more recent analysis by </a:t>
            </a:r>
            <a:r>
              <a:rPr lang="en-GB" sz="1800" dirty="0" err="1">
                <a:solidFill>
                  <a:srgbClr val="FF0000"/>
                </a:solidFill>
              </a:rPr>
              <a:t>Özdemir</a:t>
            </a:r>
            <a:r>
              <a:rPr lang="en-GB" sz="1800" dirty="0">
                <a:solidFill>
                  <a:srgbClr val="FF0000"/>
                </a:solidFill>
              </a:rPr>
              <a:t> </a:t>
            </a:r>
            <a:r>
              <a:rPr lang="en-GB" sz="1800" dirty="0"/>
              <a:t>(2016) on “</a:t>
            </a:r>
            <a:r>
              <a:rPr lang="en-GB" sz="1800" b="1" dirty="0"/>
              <a:t>Equity</a:t>
            </a:r>
            <a:r>
              <a:rPr lang="en-GB" sz="1800" dirty="0"/>
              <a:t> in the Turkish Education System” which analyses PISA 2012 data, which again, is only representative of 2 of every 3 (CI3=68%) 15-16 year olds, according to the OECD</a:t>
            </a:r>
            <a:r>
              <a:rPr lang="en-ZA" sz="1800" dirty="0"/>
              <a:t> </a:t>
            </a:r>
            <a:endParaRPr lang="en-ZA" sz="1800" dirty="0" smtClean="0"/>
          </a:p>
          <a:p>
            <a:pPr algn="just">
              <a:defRPr/>
            </a:pPr>
            <a:r>
              <a:rPr lang="en-ZA" sz="1800" dirty="0" smtClean="0">
                <a:solidFill>
                  <a:srgbClr val="000000"/>
                </a:solidFill>
              </a:rPr>
              <a:t>One exception: </a:t>
            </a:r>
            <a:r>
              <a:rPr lang="en-GB" sz="1800" dirty="0" err="1">
                <a:solidFill>
                  <a:srgbClr val="FF0000"/>
                </a:solidFill>
              </a:rPr>
              <a:t>Köseleci</a:t>
            </a:r>
            <a:r>
              <a:rPr lang="en-GB" sz="1800" dirty="0">
                <a:solidFill>
                  <a:srgbClr val="FF0000"/>
                </a:solidFill>
              </a:rPr>
              <a:t> &amp; </a:t>
            </a:r>
            <a:r>
              <a:rPr lang="en-GB" sz="1800" dirty="0" err="1">
                <a:solidFill>
                  <a:srgbClr val="FF0000"/>
                </a:solidFill>
              </a:rPr>
              <a:t>Şaşmaz</a:t>
            </a:r>
            <a:r>
              <a:rPr lang="en-GB" sz="1800" dirty="0">
                <a:solidFill>
                  <a:srgbClr val="FF0000"/>
                </a:solidFill>
              </a:rPr>
              <a:t> </a:t>
            </a:r>
            <a:r>
              <a:rPr lang="en-GB" sz="1800" dirty="0"/>
              <a:t>(2011, p. 128) who caution that “</a:t>
            </a:r>
            <a:r>
              <a:rPr lang="en-GB" sz="1800" i="1" dirty="0"/>
              <a:t>it should be kept in mind that PISA does not cover all 15-year-old children but students of this age</a:t>
            </a:r>
            <a:r>
              <a:rPr lang="en-GB" sz="1800" dirty="0"/>
              <a:t>.”</a:t>
            </a:r>
            <a:r>
              <a:rPr lang="en-ZA" sz="1800" dirty="0"/>
              <a:t> </a:t>
            </a:r>
            <a:endParaRPr lang="en-ZA" sz="1800" dirty="0" smtClean="0"/>
          </a:p>
          <a:p>
            <a:pPr algn="just">
              <a:defRPr/>
            </a:pPr>
            <a:r>
              <a:rPr lang="en-GB" sz="1800" dirty="0"/>
              <a:t>“</a:t>
            </a:r>
            <a:r>
              <a:rPr lang="en-GB" sz="1800" i="1" dirty="0"/>
              <a:t>When children who are not enrolled in schools, who are most likely at a lower knowledge and skill level are also accounted for, Turkey’s average performance and level distribution will be worse than what is reflected by PISA scores</a:t>
            </a:r>
            <a:r>
              <a:rPr lang="en-GB" sz="1800" dirty="0"/>
              <a:t>” </a:t>
            </a:r>
            <a:r>
              <a:rPr lang="en-GB" sz="1800" dirty="0">
                <a:solidFill>
                  <a:srgbClr val="FF0000"/>
                </a:solidFill>
              </a:rPr>
              <a:t>(</a:t>
            </a:r>
            <a:r>
              <a:rPr lang="en-GB" sz="1800" dirty="0" err="1">
                <a:solidFill>
                  <a:srgbClr val="FF0000"/>
                </a:solidFill>
              </a:rPr>
              <a:t>Köseleci</a:t>
            </a:r>
            <a:r>
              <a:rPr lang="en-GB" sz="1800" dirty="0">
                <a:solidFill>
                  <a:srgbClr val="FF0000"/>
                </a:solidFill>
              </a:rPr>
              <a:t> &amp; </a:t>
            </a:r>
            <a:r>
              <a:rPr lang="en-GB" sz="1800" dirty="0" err="1">
                <a:solidFill>
                  <a:srgbClr val="FF0000"/>
                </a:solidFill>
              </a:rPr>
              <a:t>Sasmaz</a:t>
            </a:r>
            <a:r>
              <a:rPr lang="en-GB" sz="1800" dirty="0">
                <a:solidFill>
                  <a:srgbClr val="FF0000"/>
                </a:solidFill>
              </a:rPr>
              <a:t>, 2011, p. 128). </a:t>
            </a:r>
            <a:endParaRPr lang="en-ZA" sz="1800" dirty="0">
              <a:solidFill>
                <a:srgbClr val="FF0000"/>
              </a:solidFill>
            </a:endParaRPr>
          </a:p>
          <a:p>
            <a:pPr algn="just">
              <a:defRPr/>
            </a:pPr>
            <a:endParaRPr lang="en-ZA" sz="1800" dirty="0">
              <a:solidFill>
                <a:srgbClr val="000000"/>
              </a:solidFill>
            </a:endParaRPr>
          </a:p>
          <a:p>
            <a:pPr marL="0" indent="0" algn="just">
              <a:buFont typeface="Arial" charset="0"/>
              <a:buNone/>
              <a:defRPr/>
            </a:pPr>
            <a:endParaRPr lang="en-ZA" sz="1800" dirty="0">
              <a:solidFill>
                <a:srgbClr val="000000"/>
              </a:solidFill>
            </a:endParaRPr>
          </a:p>
          <a:p>
            <a:pPr algn="just">
              <a:defRPr/>
            </a:pPr>
            <a:endParaRPr lang="en-US" sz="1800" dirty="0">
              <a:solidFill>
                <a:srgbClr val="000000"/>
              </a:solidFill>
            </a:endParaRPr>
          </a:p>
        </p:txBody>
      </p:sp>
      <p:sp>
        <p:nvSpPr>
          <p:cNvPr id="11161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C58897D0-EFD2-6641-9DAA-782535914BAC}" type="slidenum">
              <a:rPr lang="en-US" altLang="x-none">
                <a:solidFill>
                  <a:srgbClr val="898989"/>
                </a:solidFill>
              </a:rPr>
              <a:pPr/>
              <a:t>27</a:t>
            </a:fld>
            <a:endParaRPr lang="en-US" altLang="x-none">
              <a:solidFill>
                <a:srgbClr val="898989"/>
              </a:solidFill>
            </a:endParaRPr>
          </a:p>
        </p:txBody>
      </p:sp>
      <p:pic>
        <p:nvPicPr>
          <p:cNvPr id="6" name="Picture 5" descr="Screen Shot 2016-07-04 at 12.11.12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21175" y="223838"/>
            <a:ext cx="4745038" cy="21701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4038" y="1573213"/>
            <a:ext cx="4932362"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344488" y="287338"/>
            <a:ext cx="8497887" cy="1143000"/>
          </a:xfrm>
          <a:prstGeom prst="rect">
            <a:avLst/>
          </a:prstGeom>
          <a:solidFill>
            <a:srgbClr val="FFD722"/>
          </a:solidFill>
        </p:spPr>
        <p:txBody>
          <a:bodyPr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4700" b="1" dirty="0" smtClean="0">
                <a:solidFill>
                  <a:schemeClr val="bg1"/>
                </a:solidFill>
              </a:rPr>
              <a:t>Turkey: Numeracy</a:t>
            </a:r>
            <a:endParaRPr lang="en-US" sz="4000" b="1" dirty="0" smtClean="0">
              <a:solidFill>
                <a:schemeClr val="bg1"/>
              </a:solidFill>
              <a:sym typeface="Wingdings"/>
            </a:endParaRPr>
          </a:p>
          <a:p>
            <a:pPr>
              <a:defRPr/>
            </a:pPr>
            <a:r>
              <a:rPr lang="en-US" sz="3800" i="1" dirty="0" smtClean="0">
                <a:solidFill>
                  <a:schemeClr val="bg1"/>
                </a:solidFill>
              </a:rPr>
              <a:t>Who benefitted between 2003 </a:t>
            </a:r>
            <a:r>
              <a:rPr lang="en-US" sz="3800" i="1" dirty="0" smtClean="0">
                <a:solidFill>
                  <a:schemeClr val="bg1"/>
                </a:solidFill>
                <a:sym typeface="Wingdings"/>
              </a:rPr>
              <a:t> 2013?</a:t>
            </a:r>
            <a:endParaRPr lang="en-US" sz="3800" b="1" i="1" dirty="0">
              <a:solidFill>
                <a:schemeClr val="bg1"/>
              </a:solidFill>
            </a:endParaRPr>
          </a:p>
        </p:txBody>
      </p:sp>
      <p:pic>
        <p:nvPicPr>
          <p:cNvPr id="11264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1573213"/>
            <a:ext cx="5159375"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a:xfrm>
            <a:off x="323850" y="476250"/>
            <a:ext cx="6850063" cy="1228725"/>
          </a:xfrm>
          <a:solidFill>
            <a:srgbClr val="FFFF00"/>
          </a:solidFill>
        </p:spPr>
        <p:txBody>
          <a:bodyPr/>
          <a:lstStyle/>
          <a:p>
            <a:r>
              <a:rPr lang="en-US" altLang="x-none" sz="3200">
                <a:ea typeface="MS PGothic" charset="-128"/>
              </a:rPr>
              <a:t>Looking at inequality in education. Some quantitative concerns</a:t>
            </a:r>
          </a:p>
        </p:txBody>
      </p:sp>
      <p:pic>
        <p:nvPicPr>
          <p:cNvPr id="11366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4813"/>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65175"/>
            <a:ext cx="9085263"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2050" y="-4763"/>
            <a:ext cx="5283200" cy="68627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55600" y="2520950"/>
            <a:ext cx="2892425" cy="1200150"/>
          </a:xfrm>
          <a:prstGeom prst="rect">
            <a:avLst/>
          </a:prstGeom>
          <a:solidFill>
            <a:schemeClr val="bg1">
              <a:lumMod val="95000"/>
            </a:schemeClr>
          </a:solidFill>
        </p:spPr>
        <p:txBody>
          <a:bodyPr wrap="none">
            <a:spAutoFit/>
          </a:bodyPr>
          <a:lstStyle/>
          <a:p>
            <a:pPr algn="ctr">
              <a:defRPr/>
            </a:pPr>
            <a:r>
              <a:rPr lang="en-US" sz="2400" b="1" dirty="0"/>
              <a:t>Sub-Saharan Africa </a:t>
            </a:r>
          </a:p>
          <a:p>
            <a:pPr algn="ctr">
              <a:defRPr/>
            </a:pPr>
            <a:endParaRPr lang="en-US" sz="2400" b="1" dirty="0"/>
          </a:p>
          <a:p>
            <a:pPr algn="ctr">
              <a:defRPr/>
            </a:pPr>
            <a:r>
              <a:rPr lang="en-US" sz="2400" b="1" dirty="0"/>
              <a:t>Spaull &amp; Taylor, 2015</a:t>
            </a:r>
            <a:endParaRPr lang="en-US" sz="2400" b="1" dirty="0"/>
          </a:p>
        </p:txBody>
      </p:sp>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500" y="42863"/>
            <a:ext cx="8442325" cy="68151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6738" name="TextBox 1"/>
          <p:cNvSpPr txBox="1">
            <a:spLocks noChangeArrowheads="1"/>
          </p:cNvSpPr>
          <p:nvPr/>
        </p:nvSpPr>
        <p:spPr bwMode="auto">
          <a:xfrm>
            <a:off x="6832600" y="5791200"/>
            <a:ext cx="2311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a:t>(Spaull &amp; Taylor, 2015)</a:t>
            </a:r>
          </a:p>
        </p:txBody>
      </p:sp>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1" name="Object 3"/>
          <p:cNvGraphicFramePr>
            <a:graphicFrameLocks noChangeAspect="1"/>
          </p:cNvGraphicFramePr>
          <p:nvPr/>
        </p:nvGraphicFramePr>
        <p:xfrm>
          <a:off x="2782888" y="0"/>
          <a:ext cx="6332537" cy="6775450"/>
        </p:xfrm>
        <a:graphic>
          <a:graphicData uri="http://schemas.openxmlformats.org/presentationml/2006/ole">
            <mc:AlternateContent xmlns:mc="http://schemas.openxmlformats.org/markup-compatibility/2006">
              <mc:Choice xmlns:v="urn:schemas-microsoft-com:vml" Requires="v">
                <p:oleObj spid="_x0000_s35853" name="Document" r:id="rId3" imgW="5270500" imgH="5638800" progId="Word.Document.12">
                  <p:embed/>
                </p:oleObj>
              </mc:Choice>
              <mc:Fallback>
                <p:oleObj name="Document" r:id="rId3" imgW="5270500" imgH="5638800" progId="Word.Document.1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2888" y="0"/>
                        <a:ext cx="6332537" cy="677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2" name="TextBox 4"/>
          <p:cNvSpPr txBox="1">
            <a:spLocks noChangeArrowheads="1"/>
          </p:cNvSpPr>
          <p:nvPr/>
        </p:nvSpPr>
        <p:spPr bwMode="auto">
          <a:xfrm>
            <a:off x="271463" y="4121150"/>
            <a:ext cx="2678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a:t>(Spaull &amp; Lillenstein, 2017)</a:t>
            </a:r>
          </a:p>
        </p:txBody>
      </p:sp>
      <p:sp>
        <p:nvSpPr>
          <p:cNvPr id="35843" name="Rectangle 5"/>
          <p:cNvSpPr>
            <a:spLocks noChangeArrowheads="1"/>
          </p:cNvSpPr>
          <p:nvPr/>
        </p:nvSpPr>
        <p:spPr bwMode="auto">
          <a:xfrm>
            <a:off x="271463" y="792163"/>
            <a:ext cx="2990850" cy="286226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pPr algn="ctr"/>
            <a:r>
              <a:rPr lang="en-GB" altLang="x-none" b="1"/>
              <a:t>Francophone West Africa </a:t>
            </a:r>
          </a:p>
          <a:p>
            <a:pPr algn="ctr"/>
            <a:endParaRPr lang="en-GB" altLang="x-none" b="1"/>
          </a:p>
          <a:p>
            <a:pPr algn="ctr"/>
            <a:r>
              <a:rPr lang="en-GB" altLang="x-none" b="1"/>
              <a:t>DHS &amp; PASEC </a:t>
            </a:r>
          </a:p>
          <a:p>
            <a:pPr algn="ctr"/>
            <a:endParaRPr lang="en-GB" altLang="x-none" b="1"/>
          </a:p>
          <a:p>
            <a:pPr algn="ctr"/>
            <a:r>
              <a:rPr lang="en-GB" altLang="x-none" b="1"/>
              <a:t>ASSESSING EARLY LITERACY OUTCOMES IN BURKINA FASO AND SENEGAL: USING DHS AND PASEC TO COMBINE ACCESS AND QUALITY</a:t>
            </a:r>
            <a:endParaRPr lang="en-ZA" altLang="x-none"/>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7463" y="426026"/>
            <a:ext cx="6129337" cy="763155"/>
          </a:xfrm>
        </p:spPr>
        <p:txBody>
          <a:bodyPr>
            <a:normAutofit/>
          </a:bodyPr>
          <a:lstStyle/>
          <a:p>
            <a:r>
              <a:rPr lang="en-US" sz="3600" dirty="0" err="1" smtClean="0"/>
              <a:t>Randomised</a:t>
            </a:r>
            <a:r>
              <a:rPr lang="en-US" sz="3600" dirty="0" smtClean="0"/>
              <a:t> Control Trial (RCT)</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solidFill>
                  <a:prstClr val="black">
                    <a:tint val="75000"/>
                  </a:prstClr>
                </a:solidFill>
              </a:rPr>
              <a:pPr/>
              <a:t>34</a:t>
            </a:fld>
            <a:endParaRPr lang="en-ZA">
              <a:solidFill>
                <a:prstClr val="black">
                  <a:tint val="75000"/>
                </a:prstClr>
              </a:solidFill>
            </a:endParaRPr>
          </a:p>
        </p:txBody>
      </p:sp>
      <p:pic>
        <p:nvPicPr>
          <p:cNvPr id="5" name="Picture 4"/>
          <p:cNvPicPr>
            <a:picLocks noChangeAspect="1"/>
          </p:cNvPicPr>
          <p:nvPr/>
        </p:nvPicPr>
        <p:blipFill>
          <a:blip r:embed="rId2"/>
          <a:stretch>
            <a:fillRect/>
          </a:stretch>
        </p:blipFill>
        <p:spPr>
          <a:xfrm>
            <a:off x="88322" y="1253854"/>
            <a:ext cx="9144000" cy="5121713"/>
          </a:xfrm>
          <a:prstGeom prst="rect">
            <a:avLst/>
          </a:prstGeom>
        </p:spPr>
      </p:pic>
      <p:pic>
        <p:nvPicPr>
          <p:cNvPr id="6" name="Picture 5"/>
          <p:cNvPicPr>
            <a:picLocks noChangeAspect="1"/>
          </p:cNvPicPr>
          <p:nvPr/>
        </p:nvPicPr>
        <p:blipFill>
          <a:blip r:embed="rId3"/>
          <a:stretch>
            <a:fillRect/>
          </a:stretch>
        </p:blipFill>
        <p:spPr>
          <a:xfrm>
            <a:off x="259772" y="0"/>
            <a:ext cx="1557338" cy="1495044"/>
          </a:xfrm>
          <a:prstGeom prst="rect">
            <a:avLst/>
          </a:prstGeom>
        </p:spPr>
      </p:pic>
      <p:pic>
        <p:nvPicPr>
          <p:cNvPr id="3" name="Picture 2"/>
          <p:cNvPicPr>
            <a:picLocks noChangeAspect="1"/>
          </p:cNvPicPr>
          <p:nvPr/>
        </p:nvPicPr>
        <p:blipFill>
          <a:blip r:embed="rId4"/>
          <a:stretch>
            <a:fillRect/>
          </a:stretch>
        </p:blipFill>
        <p:spPr>
          <a:xfrm>
            <a:off x="193098" y="5007567"/>
            <a:ext cx="1695450" cy="1615235"/>
          </a:xfrm>
          <a:prstGeom prst="rect">
            <a:avLst/>
          </a:prstGeom>
        </p:spPr>
      </p:pic>
    </p:spTree>
    <p:extLst>
      <p:ext uri="{BB962C8B-B14F-4D97-AF65-F5344CB8AC3E}">
        <p14:creationId xmlns:p14="http://schemas.microsoft.com/office/powerpoint/2010/main" val="8918811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3150"/>
          <a:stretch/>
        </p:blipFill>
        <p:spPr>
          <a:xfrm>
            <a:off x="420967" y="116632"/>
            <a:ext cx="8302066" cy="6641976"/>
          </a:xfrm>
          <a:prstGeom prst="rect">
            <a:avLst/>
          </a:prstGeom>
        </p:spPr>
      </p:pic>
      <p:pic>
        <p:nvPicPr>
          <p:cNvPr id="2" name="Picture 1"/>
          <p:cNvPicPr>
            <a:picLocks noChangeAspect="1"/>
          </p:cNvPicPr>
          <p:nvPr/>
        </p:nvPicPr>
        <p:blipFill rotWithShape="1">
          <a:blip r:embed="rId3"/>
          <a:srcRect t="6454" b="12405"/>
          <a:stretch/>
        </p:blipFill>
        <p:spPr>
          <a:xfrm>
            <a:off x="766502" y="2812809"/>
            <a:ext cx="1791503" cy="1817065"/>
          </a:xfrm>
          <a:prstGeom prst="rect">
            <a:avLst/>
          </a:prstGeom>
        </p:spPr>
      </p:pic>
      <p:pic>
        <p:nvPicPr>
          <p:cNvPr id="4" name="Picture 3"/>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t="19578" r="41139"/>
          <a:stretch/>
        </p:blipFill>
        <p:spPr>
          <a:xfrm>
            <a:off x="6655444" y="2812810"/>
            <a:ext cx="1773210" cy="1817064"/>
          </a:xfrm>
          <a:prstGeom prst="rect">
            <a:avLst/>
          </a:prstGeom>
        </p:spPr>
      </p:pic>
    </p:spTree>
    <p:extLst>
      <p:ext uri="{BB962C8B-B14F-4D97-AF65-F5344CB8AC3E}">
        <p14:creationId xmlns:p14="http://schemas.microsoft.com/office/powerpoint/2010/main" val="9865275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720080"/>
          </a:xfrm>
        </p:spPr>
        <p:txBody>
          <a:bodyPr>
            <a:normAutofit/>
          </a:bodyPr>
          <a:lstStyle/>
          <a:p>
            <a:pPr algn="l"/>
            <a:r>
              <a:rPr lang="en-ZA" sz="1600" b="1" dirty="0" smtClean="0">
                <a:solidFill>
                  <a:srgbClr val="0C3936"/>
                </a:solidFill>
                <a:latin typeface="Tunga" panose="020B0502040204020203" pitchFamily="34" charset="0"/>
                <a:cs typeface="Tunga" panose="020B0502040204020203" pitchFamily="34" charset="0"/>
              </a:rPr>
              <a:t>Sample: 230 </a:t>
            </a:r>
            <a:r>
              <a:rPr lang="en-ZA" sz="1600" b="1" dirty="0">
                <a:solidFill>
                  <a:srgbClr val="0C3936"/>
                </a:solidFill>
                <a:latin typeface="Tunga" panose="020B0502040204020203" pitchFamily="34" charset="0"/>
                <a:cs typeface="Tunga" panose="020B0502040204020203" pitchFamily="34" charset="0"/>
              </a:rPr>
              <a:t>schools in North West</a:t>
            </a:r>
          </a:p>
        </p:txBody>
      </p:sp>
      <p:sp>
        <p:nvSpPr>
          <p:cNvPr id="8" name="TextBox 7"/>
          <p:cNvSpPr txBox="1"/>
          <p:nvPr/>
        </p:nvSpPr>
        <p:spPr>
          <a:xfrm>
            <a:off x="0" y="4726462"/>
            <a:ext cx="2523281" cy="1200329"/>
          </a:xfrm>
          <a:prstGeom prst="rect">
            <a:avLst/>
          </a:prstGeom>
          <a:solidFill>
            <a:schemeClr val="bg1">
              <a:lumMod val="85000"/>
            </a:schemeClr>
          </a:solidFill>
        </p:spPr>
        <p:txBody>
          <a:bodyPr wrap="square" rtlCol="0">
            <a:spAutoFit/>
          </a:bodyPr>
          <a:lstStyle/>
          <a:p>
            <a:pPr algn="ctr"/>
            <a:r>
              <a:rPr lang="en-ZA" sz="2400" dirty="0" smtClean="0">
                <a:latin typeface="Tunga" panose="020B0502040204020203" pitchFamily="34" charset="0"/>
                <a:cs typeface="Tunga" panose="020B0502040204020203" pitchFamily="34" charset="0"/>
              </a:rPr>
              <a:t>3 Interventions targeting HL literacy (Setswana)</a:t>
            </a:r>
            <a:endParaRPr lang="en-ZA" sz="2400" dirty="0">
              <a:latin typeface="Tunga" panose="020B0502040204020203" pitchFamily="34" charset="0"/>
              <a:cs typeface="Tunga" panose="020B0502040204020203" pitchFamily="34" charset="0"/>
            </a:endParaRPr>
          </a:p>
        </p:txBody>
      </p:sp>
      <p:graphicFrame>
        <p:nvGraphicFramePr>
          <p:cNvPr id="11" name="Content Placeholder 10"/>
          <p:cNvGraphicFramePr>
            <a:graphicFrameLocks noGrp="1"/>
          </p:cNvGraphicFramePr>
          <p:nvPr>
            <p:ph idx="1"/>
            <p:extLst/>
          </p:nvPr>
        </p:nvGraphicFramePr>
        <p:xfrm>
          <a:off x="647564" y="1088112"/>
          <a:ext cx="8064896" cy="2376264"/>
        </p:xfrm>
        <a:graphic>
          <a:graphicData uri="http://schemas.openxmlformats.org/drawingml/2006/table">
            <a:tbl>
              <a:tblPr firstRow="1" firstCol="1" bandRow="1"/>
              <a:tblGrid>
                <a:gridCol w="2015788"/>
                <a:gridCol w="2015788"/>
                <a:gridCol w="2016660"/>
                <a:gridCol w="2016660"/>
              </a:tblGrid>
              <a:tr h="2376264">
                <a:tc>
                  <a:txBody>
                    <a:bodyPr/>
                    <a:lstStyle/>
                    <a:p>
                      <a:pPr algn="ctr">
                        <a:lnSpc>
                          <a:spcPct val="115000"/>
                        </a:lnSpc>
                        <a:spcAft>
                          <a:spcPts val="0"/>
                        </a:spcAft>
                      </a:pPr>
                      <a:r>
                        <a:rPr lang="en-ZA" sz="1800" b="1" dirty="0">
                          <a:effectLst/>
                          <a:latin typeface="Calibri"/>
                          <a:ea typeface="Calibri"/>
                          <a:cs typeface="Times New Roman"/>
                        </a:rPr>
                        <a:t>Control group</a:t>
                      </a:r>
                      <a:endParaRPr lang="en-ZA" sz="18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 </a:t>
                      </a:r>
                    </a:p>
                    <a:p>
                      <a:pPr algn="ctr">
                        <a:lnSpc>
                          <a:spcPct val="115000"/>
                        </a:lnSpc>
                        <a:spcAft>
                          <a:spcPts val="0"/>
                        </a:spcAft>
                      </a:pPr>
                      <a:r>
                        <a:rPr lang="en-ZA" sz="1500" dirty="0">
                          <a:effectLst/>
                          <a:latin typeface="Calibri"/>
                          <a:ea typeface="Calibri"/>
                          <a:cs typeface="Times New Roman"/>
                        </a:rPr>
                        <a:t>(80 schools)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en-ZA" sz="1800" b="1" dirty="0">
                          <a:effectLst/>
                          <a:latin typeface="Calibri"/>
                          <a:ea typeface="Calibri"/>
                          <a:cs typeface="Times New Roman"/>
                        </a:rPr>
                        <a:t>“Training”</a:t>
                      </a:r>
                      <a:endParaRPr lang="en-ZA" sz="18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Lesson plans, reading materials</a:t>
                      </a:r>
                    </a:p>
                    <a:p>
                      <a:pPr algn="ctr">
                        <a:lnSpc>
                          <a:spcPct val="115000"/>
                        </a:lnSpc>
                        <a:spcAft>
                          <a:spcPts val="0"/>
                        </a:spcAft>
                      </a:pPr>
                      <a:r>
                        <a:rPr lang="en-ZA" sz="1500" dirty="0">
                          <a:effectLst/>
                          <a:latin typeface="Calibri"/>
                          <a:ea typeface="Calibri"/>
                          <a:cs typeface="Times New Roman"/>
                        </a:rPr>
                        <a:t>+</a:t>
                      </a:r>
                    </a:p>
                    <a:p>
                      <a:pPr algn="ctr">
                        <a:lnSpc>
                          <a:spcPct val="115000"/>
                        </a:lnSpc>
                        <a:spcAft>
                          <a:spcPts val="0"/>
                        </a:spcAft>
                      </a:pPr>
                      <a:r>
                        <a:rPr lang="en-ZA" sz="1500" dirty="0">
                          <a:effectLst/>
                          <a:latin typeface="Calibri"/>
                          <a:ea typeface="Calibri"/>
                          <a:cs typeface="Times New Roman"/>
                        </a:rPr>
                        <a:t>central teacher training</a:t>
                      </a:r>
                    </a:p>
                    <a:p>
                      <a:pPr algn="ctr">
                        <a:lnSpc>
                          <a:spcPct val="115000"/>
                        </a:lnSpc>
                        <a:spcAft>
                          <a:spcPts val="0"/>
                        </a:spcAft>
                      </a:pPr>
                      <a:r>
                        <a:rPr lang="en-ZA" sz="1500" dirty="0">
                          <a:effectLst/>
                          <a:latin typeface="Calibri"/>
                          <a:ea typeface="Calibri"/>
                          <a:cs typeface="Times New Roman"/>
                        </a:rPr>
                        <a:t> </a:t>
                      </a:r>
                    </a:p>
                    <a:p>
                      <a:pPr algn="ctr">
                        <a:lnSpc>
                          <a:spcPct val="115000"/>
                        </a:lnSpc>
                        <a:spcAft>
                          <a:spcPts val="0"/>
                        </a:spcAft>
                      </a:pPr>
                      <a:r>
                        <a:rPr lang="en-ZA" sz="1500" dirty="0">
                          <a:effectLst/>
                          <a:latin typeface="Calibri"/>
                          <a:ea typeface="Calibri"/>
                          <a:cs typeface="Times New Roman"/>
                        </a:rPr>
                        <a:t>(50 schools)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ZA" sz="1800" b="1" dirty="0">
                          <a:effectLst/>
                          <a:latin typeface="Calibri"/>
                          <a:ea typeface="Calibri"/>
                          <a:cs typeface="Times New Roman"/>
                        </a:rPr>
                        <a:t>“Coaching”</a:t>
                      </a:r>
                      <a:endParaRPr lang="en-ZA" sz="18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Lesson plans, reading materials</a:t>
                      </a:r>
                    </a:p>
                    <a:p>
                      <a:pPr algn="ctr">
                        <a:lnSpc>
                          <a:spcPct val="115000"/>
                        </a:lnSpc>
                        <a:spcAft>
                          <a:spcPts val="0"/>
                        </a:spcAft>
                      </a:pPr>
                      <a:r>
                        <a:rPr lang="en-ZA" sz="1500" dirty="0">
                          <a:effectLst/>
                          <a:latin typeface="Calibri"/>
                          <a:ea typeface="Calibri"/>
                          <a:cs typeface="Times New Roman"/>
                        </a:rPr>
                        <a:t>+</a:t>
                      </a:r>
                    </a:p>
                    <a:p>
                      <a:pPr algn="ctr">
                        <a:lnSpc>
                          <a:spcPct val="115000"/>
                        </a:lnSpc>
                        <a:spcAft>
                          <a:spcPts val="0"/>
                        </a:spcAft>
                      </a:pPr>
                      <a:r>
                        <a:rPr lang="en-ZA" sz="1500" dirty="0">
                          <a:effectLst/>
                          <a:latin typeface="Calibri"/>
                          <a:ea typeface="Calibri"/>
                          <a:cs typeface="Times New Roman"/>
                        </a:rPr>
                        <a:t>on-site </a:t>
                      </a:r>
                      <a:r>
                        <a:rPr lang="en-ZA" sz="1500" dirty="0" smtClean="0">
                          <a:effectLst/>
                          <a:latin typeface="Calibri"/>
                          <a:ea typeface="Calibri"/>
                          <a:cs typeface="Times New Roman"/>
                        </a:rPr>
                        <a:t>coaching</a:t>
                      </a:r>
                      <a:r>
                        <a:rPr lang="en-ZA" sz="1500" dirty="0">
                          <a:effectLst/>
                          <a:latin typeface="Calibri"/>
                          <a:ea typeface="Calibri"/>
                          <a:cs typeface="Times New Roman"/>
                        </a:rPr>
                        <a:t> </a:t>
                      </a:r>
                      <a:endParaRPr lang="en-ZA" sz="1500" dirty="0" smtClean="0">
                        <a:effectLst/>
                        <a:latin typeface="Calibri"/>
                        <a:ea typeface="Calibri"/>
                        <a:cs typeface="Times New Roman"/>
                      </a:endParaRPr>
                    </a:p>
                    <a:p>
                      <a:pPr algn="ctr">
                        <a:lnSpc>
                          <a:spcPct val="115000"/>
                        </a:lnSpc>
                        <a:spcAft>
                          <a:spcPts val="0"/>
                        </a:spcAft>
                      </a:pPr>
                      <a:endParaRPr lang="en-ZA" sz="15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(50 schools)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lnSpc>
                          <a:spcPct val="115000"/>
                        </a:lnSpc>
                        <a:spcAft>
                          <a:spcPts val="0"/>
                        </a:spcAft>
                      </a:pPr>
                      <a:r>
                        <a:rPr lang="en-ZA" sz="1600" b="1" dirty="0">
                          <a:effectLst/>
                          <a:latin typeface="Calibri"/>
                          <a:ea typeface="Calibri"/>
                          <a:cs typeface="Times New Roman"/>
                        </a:rPr>
                        <a:t>“Parent Involvement”</a:t>
                      </a:r>
                      <a:endParaRPr lang="en-ZA" sz="16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 </a:t>
                      </a:r>
                    </a:p>
                    <a:p>
                      <a:pPr algn="ctr">
                        <a:lnSpc>
                          <a:spcPct val="115000"/>
                        </a:lnSpc>
                        <a:spcAft>
                          <a:spcPts val="0"/>
                        </a:spcAft>
                      </a:pPr>
                      <a:r>
                        <a:rPr lang="en-ZA" sz="1500" dirty="0">
                          <a:effectLst/>
                          <a:latin typeface="Calibri"/>
                          <a:ea typeface="Calibri"/>
                          <a:cs typeface="Times New Roman"/>
                        </a:rPr>
                        <a:t>(50 schools)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bl>
          </a:graphicData>
        </a:graphic>
      </p:graphicFrame>
      <p:pic>
        <p:nvPicPr>
          <p:cNvPr id="3" name="Picture 2"/>
          <p:cNvPicPr>
            <a:picLocks noChangeAspect="1"/>
          </p:cNvPicPr>
          <p:nvPr/>
        </p:nvPicPr>
        <p:blipFill rotWithShape="1">
          <a:blip r:embed="rId2"/>
          <a:srcRect t="24281" b="15660"/>
          <a:stretch/>
        </p:blipFill>
        <p:spPr>
          <a:xfrm>
            <a:off x="2894608" y="3712998"/>
            <a:ext cx="5658520" cy="2720052"/>
          </a:xfrm>
          <a:prstGeom prst="rect">
            <a:avLst/>
          </a:prstGeom>
        </p:spPr>
      </p:pic>
      <p:pic>
        <p:nvPicPr>
          <p:cNvPr id="9" name="Picture 8"/>
          <p:cNvPicPr>
            <a:picLocks noChangeAspect="1"/>
          </p:cNvPicPr>
          <p:nvPr/>
        </p:nvPicPr>
        <p:blipFill rotWithShape="1">
          <a:blip r:embed="rId2"/>
          <a:srcRect b="76482"/>
          <a:stretch/>
        </p:blipFill>
        <p:spPr>
          <a:xfrm>
            <a:off x="3934299" y="105435"/>
            <a:ext cx="4778161" cy="947301"/>
          </a:xfrm>
          <a:prstGeom prst="rect">
            <a:avLst/>
          </a:prstGeom>
        </p:spPr>
      </p:pic>
    </p:spTree>
    <p:extLst>
      <p:ext uri="{BB962C8B-B14F-4D97-AF65-F5344CB8AC3E}">
        <p14:creationId xmlns:p14="http://schemas.microsoft.com/office/powerpoint/2010/main" val="19943242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t="2880" r="4167" b="3537"/>
          <a:stretch/>
        </p:blipFill>
        <p:spPr bwMode="auto">
          <a:xfrm>
            <a:off x="179512" y="1052737"/>
            <a:ext cx="8784976" cy="4896544"/>
          </a:xfrm>
          <a:prstGeom prst="rect">
            <a:avLst/>
          </a:prstGeom>
          <a:noFill/>
          <a:ln>
            <a:noFill/>
          </a:ln>
        </p:spPr>
      </p:pic>
      <p:sp>
        <p:nvSpPr>
          <p:cNvPr id="7" name="Title 1"/>
          <p:cNvSpPr txBox="1">
            <a:spLocks/>
          </p:cNvSpPr>
          <p:nvPr/>
        </p:nvSpPr>
        <p:spPr bwMode="auto">
          <a:xfrm>
            <a:off x="323528" y="332656"/>
            <a:ext cx="822960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ZA" b="1" dirty="0" smtClean="0">
                <a:solidFill>
                  <a:srgbClr val="0C3936"/>
                </a:solidFill>
                <a:latin typeface="Tunga" panose="020B0502040204020203" pitchFamily="34" charset="0"/>
                <a:cs typeface="Tunga" panose="020B0502040204020203" pitchFamily="34" charset="0"/>
              </a:rPr>
              <a:t>Sample: 230 schools in North West</a:t>
            </a:r>
            <a:endParaRPr lang="en-ZA" b="1" dirty="0">
              <a:solidFill>
                <a:srgbClr val="0C3936"/>
              </a:solidFill>
              <a:latin typeface="Tunga" panose="020B0502040204020203" pitchFamily="34" charset="0"/>
              <a:cs typeface="Tunga" panose="020B0502040204020203" pitchFamily="34" charset="0"/>
            </a:endParaRPr>
          </a:p>
        </p:txBody>
      </p:sp>
      <p:pic>
        <p:nvPicPr>
          <p:cNvPr id="6" name="Content Placeholder 3"/>
          <p:cNvPicPr>
            <a:picLocks/>
          </p:cNvPicPr>
          <p:nvPr/>
        </p:nvPicPr>
        <p:blipFill rotWithShape="1">
          <a:blip r:embed="rId2">
            <a:extLst>
              <a:ext uri="{28A0092B-C50C-407E-A947-70E740481C1C}">
                <a14:useLocalDpi xmlns:a14="http://schemas.microsoft.com/office/drawing/2010/main" val="0"/>
              </a:ext>
            </a:extLst>
          </a:blip>
          <a:srcRect l="44128" t="2880" r="4167" b="18578"/>
          <a:stretch/>
        </p:blipFill>
        <p:spPr bwMode="auto">
          <a:xfrm>
            <a:off x="891250" y="890690"/>
            <a:ext cx="7931499" cy="5787901"/>
          </a:xfrm>
          <a:prstGeom prst="rect">
            <a:avLst/>
          </a:prstGeom>
          <a:noFill/>
          <a:ln>
            <a:noFill/>
          </a:ln>
        </p:spPr>
      </p:pic>
    </p:spTree>
    <p:extLst>
      <p:ext uri="{BB962C8B-B14F-4D97-AF65-F5344CB8AC3E}">
        <p14:creationId xmlns:p14="http://schemas.microsoft.com/office/powerpoint/2010/main" val="68241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229600" cy="1143000"/>
          </a:xfrm>
        </p:spPr>
        <p:txBody>
          <a:bodyPr>
            <a:normAutofit fontScale="90000"/>
          </a:bodyPr>
          <a:lstStyle/>
          <a:p>
            <a:pPr algn="l"/>
            <a:r>
              <a:rPr lang="en-ZA" b="1" dirty="0" smtClean="0">
                <a:solidFill>
                  <a:srgbClr val="0C3936"/>
                </a:solidFill>
                <a:latin typeface="Tunga" panose="020B0502040204020203" pitchFamily="34" charset="0"/>
                <a:cs typeface="Tunga" panose="020B0502040204020203" pitchFamily="34" charset="0"/>
              </a:rPr>
              <a:t>Main results: </a:t>
            </a:r>
            <a:r>
              <a:rPr lang="en-ZA" sz="3600" b="1" dirty="0" smtClean="0">
                <a:solidFill>
                  <a:srgbClr val="0C3936"/>
                </a:solidFill>
                <a:latin typeface="Tunga" panose="020B0502040204020203" pitchFamily="34" charset="0"/>
                <a:cs typeface="Tunga" panose="020B0502040204020203" pitchFamily="34" charset="0"/>
              </a:rPr>
              <a:t/>
            </a:r>
            <a:br>
              <a:rPr lang="en-ZA" sz="3600" b="1" dirty="0" smtClean="0">
                <a:solidFill>
                  <a:srgbClr val="0C3936"/>
                </a:solidFill>
                <a:latin typeface="Tunga" panose="020B0502040204020203" pitchFamily="34" charset="0"/>
                <a:cs typeface="Tunga" panose="020B0502040204020203" pitchFamily="34" charset="0"/>
              </a:rPr>
            </a:br>
            <a:r>
              <a:rPr lang="en-ZA" sz="3600" b="1" dirty="0" smtClean="0">
                <a:solidFill>
                  <a:srgbClr val="0C3936"/>
                </a:solidFill>
                <a:latin typeface="Tunga" panose="020B0502040204020203" pitchFamily="34" charset="0"/>
                <a:cs typeface="Tunga" panose="020B0502040204020203" pitchFamily="34" charset="0"/>
              </a:rPr>
              <a:t>Impact for those with 2 years of interventions</a:t>
            </a:r>
            <a:endParaRPr lang="en-ZA" sz="3600" b="1" dirty="0">
              <a:solidFill>
                <a:srgbClr val="0C3936"/>
              </a:solidFill>
              <a:latin typeface="Tunga" panose="020B0502040204020203" pitchFamily="34" charset="0"/>
              <a:cs typeface="Tunga" panose="020B0502040204020203" pitchFamily="34" charset="0"/>
            </a:endParaRPr>
          </a:p>
        </p:txBody>
      </p:sp>
      <p:sp>
        <p:nvSpPr>
          <p:cNvPr id="5" name="TextBox 4"/>
          <p:cNvSpPr txBox="1"/>
          <p:nvPr/>
        </p:nvSpPr>
        <p:spPr>
          <a:xfrm>
            <a:off x="607122" y="3759423"/>
            <a:ext cx="6341142" cy="461665"/>
          </a:xfrm>
          <a:prstGeom prst="rect">
            <a:avLst/>
          </a:prstGeom>
          <a:solidFill>
            <a:schemeClr val="accent2">
              <a:lumMod val="20000"/>
              <a:lumOff val="80000"/>
            </a:schemeClr>
          </a:solidFill>
        </p:spPr>
        <p:txBody>
          <a:bodyPr wrap="square" rtlCol="0">
            <a:spAutoFit/>
          </a:bodyPr>
          <a:lstStyle/>
          <a:p>
            <a:r>
              <a:rPr lang="en-ZA" sz="2400" b="1" dirty="0" smtClean="0">
                <a:solidFill>
                  <a:prstClr val="black"/>
                </a:solidFill>
              </a:rPr>
              <a:t>Coaching</a:t>
            </a:r>
            <a:r>
              <a:rPr lang="en-ZA" sz="2400" dirty="0" smtClean="0">
                <a:solidFill>
                  <a:prstClr val="black"/>
                </a:solidFill>
              </a:rPr>
              <a:t>:</a:t>
            </a:r>
            <a:r>
              <a:rPr lang="en-ZA" sz="2000" dirty="0" smtClean="0">
                <a:solidFill>
                  <a:prstClr val="black"/>
                </a:solidFill>
              </a:rPr>
              <a:t> About </a:t>
            </a:r>
            <a:r>
              <a:rPr lang="en-ZA" sz="2400" b="1" dirty="0">
                <a:solidFill>
                  <a:prstClr val="black"/>
                </a:solidFill>
              </a:rPr>
              <a:t>40%</a:t>
            </a:r>
            <a:r>
              <a:rPr lang="en-ZA" sz="2000" dirty="0">
                <a:solidFill>
                  <a:prstClr val="black"/>
                </a:solidFill>
              </a:rPr>
              <a:t> of a year of learning</a:t>
            </a:r>
          </a:p>
        </p:txBody>
      </p:sp>
      <p:sp>
        <p:nvSpPr>
          <p:cNvPr id="8" name="TextBox 7"/>
          <p:cNvSpPr txBox="1"/>
          <p:nvPr/>
        </p:nvSpPr>
        <p:spPr>
          <a:xfrm>
            <a:off x="611560" y="2430180"/>
            <a:ext cx="4608512" cy="461665"/>
          </a:xfrm>
          <a:prstGeom prst="rect">
            <a:avLst/>
          </a:prstGeom>
          <a:solidFill>
            <a:schemeClr val="bg1">
              <a:lumMod val="65000"/>
            </a:schemeClr>
          </a:solidFill>
        </p:spPr>
        <p:txBody>
          <a:bodyPr wrap="square" rtlCol="0">
            <a:spAutoFit/>
          </a:bodyPr>
          <a:lstStyle/>
          <a:p>
            <a:r>
              <a:rPr lang="en-ZA" sz="2400" b="1" dirty="0" smtClean="0">
                <a:solidFill>
                  <a:prstClr val="black"/>
                </a:solidFill>
              </a:rPr>
              <a:t>Control</a:t>
            </a:r>
            <a:r>
              <a:rPr lang="en-ZA" sz="2200" dirty="0" smtClean="0">
                <a:solidFill>
                  <a:prstClr val="black"/>
                </a:solidFill>
              </a:rPr>
              <a:t>: 2 years of school</a:t>
            </a:r>
            <a:endParaRPr lang="en-ZA" sz="2200" dirty="0">
              <a:solidFill>
                <a:prstClr val="black"/>
              </a:solidFill>
            </a:endParaRPr>
          </a:p>
        </p:txBody>
      </p:sp>
      <p:sp>
        <p:nvSpPr>
          <p:cNvPr id="9" name="TextBox 8"/>
          <p:cNvSpPr txBox="1"/>
          <p:nvPr/>
        </p:nvSpPr>
        <p:spPr>
          <a:xfrm>
            <a:off x="607122" y="3111351"/>
            <a:ext cx="5333030" cy="461665"/>
          </a:xfrm>
          <a:prstGeom prst="rect">
            <a:avLst/>
          </a:prstGeom>
          <a:solidFill>
            <a:srgbClr val="3D6AA1">
              <a:alpha val="61961"/>
            </a:srgbClr>
          </a:solidFill>
        </p:spPr>
        <p:txBody>
          <a:bodyPr wrap="square" rtlCol="0">
            <a:spAutoFit/>
          </a:bodyPr>
          <a:lstStyle/>
          <a:p>
            <a:r>
              <a:rPr lang="en-ZA" sz="2400" b="1" dirty="0" smtClean="0">
                <a:solidFill>
                  <a:prstClr val="black"/>
                </a:solidFill>
              </a:rPr>
              <a:t>Training</a:t>
            </a:r>
            <a:r>
              <a:rPr lang="en-ZA" sz="2400" dirty="0">
                <a:solidFill>
                  <a:prstClr val="black"/>
                </a:solidFill>
              </a:rPr>
              <a:t>:</a:t>
            </a:r>
            <a:r>
              <a:rPr lang="en-ZA" sz="2000" dirty="0">
                <a:solidFill>
                  <a:prstClr val="black"/>
                </a:solidFill>
              </a:rPr>
              <a:t> About </a:t>
            </a:r>
            <a:r>
              <a:rPr lang="en-ZA" sz="2400" b="1" dirty="0" smtClean="0">
                <a:solidFill>
                  <a:prstClr val="black"/>
                </a:solidFill>
              </a:rPr>
              <a:t>19%</a:t>
            </a:r>
            <a:r>
              <a:rPr lang="en-ZA" sz="2000" dirty="0" smtClean="0">
                <a:solidFill>
                  <a:prstClr val="black"/>
                </a:solidFill>
              </a:rPr>
              <a:t> </a:t>
            </a:r>
            <a:r>
              <a:rPr lang="en-ZA" sz="2000" dirty="0">
                <a:solidFill>
                  <a:prstClr val="black"/>
                </a:solidFill>
              </a:rPr>
              <a:t>of a year of learning</a:t>
            </a:r>
          </a:p>
        </p:txBody>
      </p:sp>
      <p:sp>
        <p:nvSpPr>
          <p:cNvPr id="12" name="TextBox 11"/>
          <p:cNvSpPr txBox="1"/>
          <p:nvPr/>
        </p:nvSpPr>
        <p:spPr>
          <a:xfrm>
            <a:off x="607122" y="4407495"/>
            <a:ext cx="5189014" cy="461665"/>
          </a:xfrm>
          <a:prstGeom prst="rect">
            <a:avLst/>
          </a:prstGeom>
          <a:solidFill>
            <a:schemeClr val="accent3">
              <a:lumMod val="75000"/>
              <a:alpha val="54000"/>
            </a:schemeClr>
          </a:solidFill>
        </p:spPr>
        <p:txBody>
          <a:bodyPr wrap="square" rtlCol="0">
            <a:spAutoFit/>
          </a:bodyPr>
          <a:lstStyle/>
          <a:p>
            <a:r>
              <a:rPr lang="en-ZA" sz="2400" b="1" dirty="0" smtClean="0">
                <a:solidFill>
                  <a:prstClr val="black"/>
                </a:solidFill>
              </a:rPr>
              <a:t>Parents:</a:t>
            </a:r>
            <a:r>
              <a:rPr lang="en-ZA" sz="2000" dirty="0" smtClean="0">
                <a:solidFill>
                  <a:prstClr val="black"/>
                </a:solidFill>
              </a:rPr>
              <a:t> About </a:t>
            </a:r>
            <a:r>
              <a:rPr lang="en-ZA" sz="2400" b="1" dirty="0" smtClean="0">
                <a:solidFill>
                  <a:prstClr val="black"/>
                </a:solidFill>
              </a:rPr>
              <a:t>13%</a:t>
            </a:r>
            <a:r>
              <a:rPr lang="en-ZA" sz="2000" dirty="0" smtClean="0">
                <a:solidFill>
                  <a:prstClr val="black"/>
                </a:solidFill>
              </a:rPr>
              <a:t> </a:t>
            </a:r>
            <a:r>
              <a:rPr lang="en-ZA" sz="2000" dirty="0">
                <a:solidFill>
                  <a:prstClr val="black"/>
                </a:solidFill>
              </a:rPr>
              <a:t>of a year of learning</a:t>
            </a:r>
          </a:p>
        </p:txBody>
      </p:sp>
    </p:spTree>
    <p:extLst>
      <p:ext uri="{BB962C8B-B14F-4D97-AF65-F5344CB8AC3E}">
        <p14:creationId xmlns:p14="http://schemas.microsoft.com/office/powerpoint/2010/main" val="186977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solidFill>
                  <a:prstClr val="black">
                    <a:tint val="75000"/>
                  </a:prstClr>
                </a:solidFill>
              </a:rPr>
              <a:pPr/>
              <a:t>39</a:t>
            </a:fld>
            <a:endParaRPr lang="en-ZA">
              <a:solidFill>
                <a:prstClr val="black">
                  <a:tint val="75000"/>
                </a:prst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54244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3118" y="3664684"/>
            <a:ext cx="4957763" cy="3053319"/>
          </a:xfrm>
          <a:prstGeom prst="rect">
            <a:avLst/>
          </a:prstGeom>
        </p:spPr>
      </p:pic>
    </p:spTree>
    <p:extLst>
      <p:ext uri="{BB962C8B-B14F-4D97-AF65-F5344CB8AC3E}">
        <p14:creationId xmlns:p14="http://schemas.microsoft.com/office/powerpoint/2010/main" val="2917669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323850" y="476250"/>
            <a:ext cx="6850063" cy="1228725"/>
          </a:xfrm>
        </p:spPr>
        <p:txBody>
          <a:bodyPr/>
          <a:lstStyle/>
          <a:p>
            <a:r>
              <a:rPr lang="en-US" altLang="x-none">
                <a:ea typeface="MS PGothic" charset="-128"/>
              </a:rPr>
              <a:t>Questions &amp; comments?</a:t>
            </a:r>
          </a:p>
        </p:txBody>
      </p:sp>
      <p:sp>
        <p:nvSpPr>
          <p:cNvPr id="3" name="Content Placeholder 2"/>
          <p:cNvSpPr>
            <a:spLocks noGrp="1"/>
          </p:cNvSpPr>
          <p:nvPr>
            <p:ph idx="1"/>
          </p:nvPr>
        </p:nvSpPr>
        <p:spPr>
          <a:xfrm>
            <a:off x="457200" y="2060575"/>
            <a:ext cx="8229600" cy="4065588"/>
          </a:xfrm>
        </p:spPr>
        <p:txBody>
          <a:bodyPr>
            <a:normAutofit fontScale="85000" lnSpcReduction="10000"/>
          </a:bodyPr>
          <a:lstStyle/>
          <a:p>
            <a:pPr marL="514350" indent="-514350">
              <a:buFont typeface="+mj-lt"/>
              <a:buAutoNum type="arabicPeriod"/>
              <a:defRPr/>
            </a:pPr>
            <a:r>
              <a:rPr lang="en-US" dirty="0" smtClean="0"/>
              <a:t>In what ways is education influenced by inequality? </a:t>
            </a:r>
          </a:p>
          <a:p>
            <a:pPr marL="514350" indent="-514350">
              <a:buFont typeface="+mj-lt"/>
              <a:buAutoNum type="arabicPeriod"/>
              <a:defRPr/>
            </a:pPr>
            <a:r>
              <a:rPr lang="en-US" dirty="0" smtClean="0"/>
              <a:t>In what ways does education influence inequality?</a:t>
            </a:r>
          </a:p>
          <a:p>
            <a:pPr marL="514350" indent="-514350">
              <a:buFont typeface="+mj-lt"/>
              <a:buAutoNum type="arabicPeriod"/>
              <a:defRPr/>
            </a:pPr>
            <a:r>
              <a:rPr lang="en-US" dirty="0" smtClean="0"/>
              <a:t>Is education the ‘sustainer’ of inequality or the cure for it? </a:t>
            </a:r>
          </a:p>
          <a:p>
            <a:pPr marL="514350" indent="-514350">
              <a:buFont typeface="+mj-lt"/>
              <a:buAutoNum type="arabicPeriod"/>
              <a:defRPr/>
            </a:pPr>
            <a:r>
              <a:rPr lang="en-US" dirty="0" smtClean="0"/>
              <a:t>How do we accurately portray inequalities when they are clearly intersectional?</a:t>
            </a:r>
          </a:p>
          <a:p>
            <a:pPr marL="514350" indent="-514350">
              <a:buFont typeface="+mj-lt"/>
              <a:buAutoNum type="arabicPeriod"/>
              <a:defRPr/>
            </a:pPr>
            <a:r>
              <a:rPr lang="en-US" dirty="0" smtClean="0"/>
              <a:t>Is inequality a lot worse than we currently think it is from global reports?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4422775" y="1627188"/>
            <a:ext cx="4721225" cy="3240087"/>
          </a:xfrm>
          <a:solidFill>
            <a:srgbClr val="FF0080"/>
          </a:solidFill>
        </p:spPr>
        <p:txBody>
          <a:bodyPr/>
          <a:lstStyle/>
          <a:p>
            <a:r>
              <a:rPr lang="en-US" altLang="x-none" b="1">
                <a:solidFill>
                  <a:schemeClr val="bg1"/>
                </a:solidFill>
                <a:ea typeface="MS PGothic" charset="-128"/>
              </a:rPr>
              <a:t>Comments / Questions?</a:t>
            </a:r>
            <a:br>
              <a:rPr lang="en-US" altLang="x-none" b="1">
                <a:solidFill>
                  <a:schemeClr val="bg1"/>
                </a:solidFill>
                <a:ea typeface="MS PGothic" charset="-128"/>
              </a:rPr>
            </a:br>
            <a:r>
              <a:rPr lang="en-US" altLang="x-none" sz="1800" b="1">
                <a:solidFill>
                  <a:schemeClr val="bg1"/>
                </a:solidFill>
                <a:ea typeface="MS PGothic" charset="-128"/>
              </a:rPr>
              <a:t/>
            </a:r>
            <a:br>
              <a:rPr lang="en-US" altLang="x-none" sz="1800" b="1">
                <a:solidFill>
                  <a:schemeClr val="bg1"/>
                </a:solidFill>
                <a:ea typeface="MS PGothic" charset="-128"/>
              </a:rPr>
            </a:br>
            <a:r>
              <a:rPr lang="en-US" altLang="x-none" sz="1400">
                <a:solidFill>
                  <a:schemeClr val="bg1"/>
                </a:solidFill>
                <a:ea typeface="MS PGothic" charset="-128"/>
              </a:rPr>
              <a:t/>
            </a:r>
            <a:br>
              <a:rPr lang="en-US" altLang="x-none" sz="1400">
                <a:solidFill>
                  <a:schemeClr val="bg1"/>
                </a:solidFill>
                <a:ea typeface="MS PGothic" charset="-128"/>
              </a:rPr>
            </a:br>
            <a:r>
              <a:rPr lang="en-US" altLang="x-none" sz="2000">
                <a:solidFill>
                  <a:schemeClr val="bg1"/>
                </a:solidFill>
                <a:ea typeface="MS PGothic" charset="-128"/>
                <a:hlinkClick r:id="rId2"/>
              </a:rPr>
              <a:t>NicSpaull@gmail.com</a:t>
            </a:r>
            <a:r>
              <a:rPr lang="en-US" altLang="x-none" sz="2000">
                <a:solidFill>
                  <a:schemeClr val="bg1"/>
                </a:solidFill>
                <a:ea typeface="MS PGothic" charset="-128"/>
              </a:rPr>
              <a:t> </a:t>
            </a:r>
            <a:endParaRPr lang="en-US" altLang="x-none" sz="6000">
              <a:solidFill>
                <a:schemeClr val="bg1"/>
              </a:solidFill>
              <a:ea typeface="MS PGothic" charset="-128"/>
            </a:endParaRPr>
          </a:p>
        </p:txBody>
      </p:sp>
      <p:pic>
        <p:nvPicPr>
          <p:cNvPr id="12493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9800" y="2328863"/>
            <a:ext cx="192087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a:xfrm>
            <a:off x="323850" y="476250"/>
            <a:ext cx="6850063" cy="1228725"/>
          </a:xfrm>
          <a:solidFill>
            <a:srgbClr val="FF0080"/>
          </a:solidFill>
        </p:spPr>
        <p:txBody>
          <a:bodyPr/>
          <a:lstStyle/>
          <a:p>
            <a:r>
              <a:rPr lang="en-US" altLang="x-none" b="1">
                <a:solidFill>
                  <a:schemeClr val="bg1"/>
                </a:solidFill>
                <a:ea typeface="MS PGothic" charset="-128"/>
              </a:rPr>
              <a:t>Literature</a:t>
            </a:r>
          </a:p>
        </p:txBody>
      </p:sp>
      <p:sp>
        <p:nvSpPr>
          <p:cNvPr id="3" name="Content Placeholder 2"/>
          <p:cNvSpPr>
            <a:spLocks noGrp="1"/>
          </p:cNvSpPr>
          <p:nvPr>
            <p:ph idx="1"/>
          </p:nvPr>
        </p:nvSpPr>
        <p:spPr>
          <a:xfrm>
            <a:off x="457200" y="2060575"/>
            <a:ext cx="8229600" cy="4065588"/>
          </a:xfrm>
        </p:spPr>
        <p:txBody>
          <a:bodyPr>
            <a:normAutofit fontScale="92500" lnSpcReduction="10000"/>
          </a:bodyPr>
          <a:lstStyle/>
          <a:p>
            <a:pPr>
              <a:defRPr/>
            </a:pPr>
            <a:r>
              <a:rPr lang="en-US" b="1" dirty="0" smtClean="0"/>
              <a:t>58</a:t>
            </a:r>
            <a:r>
              <a:rPr lang="en-US" b="1" dirty="0"/>
              <a:t>%</a:t>
            </a:r>
            <a:r>
              <a:rPr lang="en-US" dirty="0"/>
              <a:t> of bachelor’s degrees were awarded to women in </a:t>
            </a:r>
            <a:r>
              <a:rPr lang="en-US" dirty="0" smtClean="0"/>
              <a:t>OECD countries in 2014 (35 countries)</a:t>
            </a:r>
          </a:p>
          <a:p>
            <a:pPr lvl="1">
              <a:defRPr/>
            </a:pPr>
            <a:r>
              <a:rPr lang="en-US" sz="2400" dirty="0" smtClean="0"/>
              <a:t>European </a:t>
            </a:r>
            <a:r>
              <a:rPr lang="en-US" sz="2400" dirty="0"/>
              <a:t>Union (60</a:t>
            </a:r>
            <a:r>
              <a:rPr lang="en-US" sz="2400" dirty="0" smtClean="0"/>
              <a:t>%)</a:t>
            </a:r>
          </a:p>
          <a:p>
            <a:pPr lvl="1">
              <a:defRPr/>
            </a:pPr>
            <a:r>
              <a:rPr lang="en-US" sz="2400" dirty="0" smtClean="0"/>
              <a:t>South </a:t>
            </a:r>
            <a:r>
              <a:rPr lang="en-US" sz="2400" dirty="0"/>
              <a:t>Africa (61%) (OECD, 2016: 71</a:t>
            </a:r>
            <a:r>
              <a:rPr lang="en-US" sz="2400" dirty="0" smtClean="0"/>
              <a:t>).</a:t>
            </a:r>
          </a:p>
          <a:p>
            <a:pPr>
              <a:defRPr/>
            </a:pPr>
            <a:r>
              <a:rPr lang="en-US" dirty="0" smtClean="0"/>
              <a:t>Over 1985-2005 there was a </a:t>
            </a:r>
            <a:r>
              <a:rPr lang="en-US" b="1" dirty="0" smtClean="0"/>
              <a:t>20% increase </a:t>
            </a:r>
            <a:r>
              <a:rPr lang="en-US" dirty="0" smtClean="0"/>
              <a:t>in % of women in higher education </a:t>
            </a:r>
            <a:r>
              <a:rPr lang="en-US" sz="2200" dirty="0" smtClean="0"/>
              <a:t>(Vincent-</a:t>
            </a:r>
            <a:r>
              <a:rPr lang="en-US" sz="2200" dirty="0" err="1" smtClean="0"/>
              <a:t>Lancrin</a:t>
            </a:r>
            <a:r>
              <a:rPr lang="en-US" sz="2200" dirty="0" smtClean="0"/>
              <a:t> (2008) (46%-55%)</a:t>
            </a:r>
          </a:p>
          <a:p>
            <a:pPr>
              <a:defRPr/>
            </a:pPr>
            <a:r>
              <a:rPr lang="en-US" dirty="0" smtClean="0"/>
              <a:t>In US driven by </a:t>
            </a:r>
            <a:r>
              <a:rPr lang="en-US" b="1" dirty="0" smtClean="0"/>
              <a:t>changing </a:t>
            </a:r>
            <a:r>
              <a:rPr lang="en-US" b="1" dirty="0"/>
              <a:t>gender norms </a:t>
            </a:r>
            <a:r>
              <a:rPr lang="en-US" dirty="0"/>
              <a:t>and rising female expectations of </a:t>
            </a:r>
            <a:r>
              <a:rPr lang="en-US" b="1" dirty="0"/>
              <a:t>labor force participation </a:t>
            </a:r>
            <a:r>
              <a:rPr lang="en-US" sz="2200" dirty="0" smtClean="0"/>
              <a:t>(</a:t>
            </a:r>
            <a:r>
              <a:rPr lang="en-US" sz="2200" dirty="0"/>
              <a:t>see also </a:t>
            </a:r>
            <a:r>
              <a:rPr lang="en-US" sz="2200" dirty="0" err="1"/>
              <a:t>Diprete</a:t>
            </a:r>
            <a:r>
              <a:rPr lang="en-US" sz="2200" dirty="0"/>
              <a:t> &amp; </a:t>
            </a:r>
            <a:r>
              <a:rPr lang="en-US" sz="2200" dirty="0" err="1"/>
              <a:t>Buchmann</a:t>
            </a:r>
            <a:r>
              <a:rPr lang="en-US" sz="2200" dirty="0"/>
              <a:t>, 2006; Goldin, 2006).</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1188" y="2708275"/>
            <a:ext cx="6851650" cy="1230313"/>
          </a:xfrm>
          <a:solidFill>
            <a:srgbClr val="FFFF00"/>
          </a:solidFill>
        </p:spPr>
        <p:txBody>
          <a:bodyPr/>
          <a:lstStyle/>
          <a:p>
            <a:r>
              <a:rPr lang="en-US" altLang="x-none">
                <a:ea typeface="MS PGothic" charset="-128"/>
              </a:rPr>
              <a:t>Gender in South African education &amp; internationally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476250"/>
            <a:ext cx="6850063" cy="1228725"/>
          </a:xfrm>
          <a:solidFill>
            <a:srgbClr val="FF0080"/>
          </a:solidFill>
        </p:spPr>
        <p:txBody>
          <a:bodyPr>
            <a:normAutofit fontScale="90000"/>
          </a:bodyPr>
          <a:lstStyle/>
          <a:p>
            <a:pPr>
              <a:defRPr/>
            </a:pPr>
            <a:r>
              <a:rPr lang="en-US" b="1" dirty="0">
                <a:solidFill>
                  <a:schemeClr val="bg1"/>
                </a:solidFill>
              </a:rPr>
              <a:t>School-level differences by gender</a:t>
            </a:r>
            <a:br>
              <a:rPr lang="en-US" b="1" dirty="0">
                <a:solidFill>
                  <a:schemeClr val="bg1"/>
                </a:solidFill>
              </a:rPr>
            </a:br>
            <a:r>
              <a:rPr lang="en-US" sz="3600" i="1" dirty="0" smtClean="0">
                <a:solidFill>
                  <a:schemeClr val="bg1"/>
                </a:solidFill>
              </a:rPr>
              <a:t>Achievement in cross-national assessments</a:t>
            </a:r>
            <a:endParaRPr lang="en-US" b="1" dirty="0">
              <a:solidFill>
                <a:schemeClr val="bg1"/>
              </a:solidFill>
            </a:endParaRPr>
          </a:p>
        </p:txBody>
      </p:sp>
      <p:pic>
        <p:nvPicPr>
          <p:cNvPr id="11878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6150" y="1428750"/>
            <a:ext cx="725170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476250"/>
            <a:ext cx="6850063" cy="1228725"/>
          </a:xfrm>
          <a:solidFill>
            <a:srgbClr val="FF0080"/>
          </a:solidFill>
        </p:spPr>
        <p:txBody>
          <a:bodyPr>
            <a:normAutofit fontScale="90000"/>
          </a:bodyPr>
          <a:lstStyle/>
          <a:p>
            <a:pPr>
              <a:defRPr/>
            </a:pPr>
            <a:r>
              <a:rPr lang="en-US" b="1" dirty="0" smtClean="0">
                <a:solidFill>
                  <a:schemeClr val="bg1"/>
                </a:solidFill>
              </a:rPr>
              <a:t>Findings (1)</a:t>
            </a:r>
            <a:r>
              <a:rPr lang="en-US" b="1" dirty="0">
                <a:solidFill>
                  <a:schemeClr val="bg1"/>
                </a:solidFill>
              </a:rPr>
              <a:t/>
            </a:r>
            <a:br>
              <a:rPr lang="en-US" b="1" dirty="0">
                <a:solidFill>
                  <a:schemeClr val="bg1"/>
                </a:solidFill>
              </a:rPr>
            </a:br>
            <a:r>
              <a:rPr lang="en-US" sz="3100" i="1" dirty="0" smtClean="0">
                <a:solidFill>
                  <a:schemeClr val="bg1"/>
                </a:solidFill>
              </a:rPr>
              <a:t>National HE outcomes by gender (2008 NSC cohort)</a:t>
            </a:r>
            <a:endParaRPr lang="en-US" b="1" dirty="0">
              <a:solidFill>
                <a:schemeClr val="bg1"/>
              </a:solidFill>
            </a:endParaRPr>
          </a:p>
        </p:txBody>
      </p:sp>
      <p:pic>
        <p:nvPicPr>
          <p:cNvPr id="1198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12963"/>
            <a:ext cx="8999538" cy="415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1" name="Rectangle 5"/>
          <p:cNvSpPr>
            <a:spLocks noChangeArrowheads="1"/>
          </p:cNvSpPr>
          <p:nvPr/>
        </p:nvSpPr>
        <p:spPr bwMode="auto">
          <a:xfrm>
            <a:off x="457200" y="1652588"/>
            <a:ext cx="838200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pPr>
              <a:lnSpc>
                <a:spcPct val="150000"/>
              </a:lnSpc>
            </a:pPr>
            <a:r>
              <a:rPr lang="en-US" altLang="x-none" b="1">
                <a:latin typeface="Arial" charset="0"/>
              </a:rPr>
              <a:t>Figure 1:</a:t>
            </a:r>
            <a:r>
              <a:rPr lang="en-US" altLang="x-none">
                <a:latin typeface="Arial" charset="0"/>
              </a:rPr>
              <a:t> National higher education outcomes by gender (2008 NSC Cohort) </a:t>
            </a:r>
            <a:endParaRPr lang="en-US" altLang="x-none" sz="2800">
              <a:latin typeface="Times New Roman"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838" y="127000"/>
            <a:ext cx="6651625"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620000" y="1201738"/>
            <a:ext cx="1316038" cy="923925"/>
          </a:xfrm>
          <a:prstGeom prst="rect">
            <a:avLst/>
          </a:prstGeom>
          <a:solidFill>
            <a:schemeClr val="bg1">
              <a:lumMod val="95000"/>
            </a:schemeClr>
          </a:solidFill>
        </p:spPr>
        <p:txBody>
          <a:bodyPr>
            <a:spAutoFit/>
          </a:bodyPr>
          <a:lstStyle/>
          <a:p>
            <a:pPr algn="ctr">
              <a:defRPr/>
            </a:pPr>
            <a:r>
              <a:rPr lang="en-US" b="1" dirty="0"/>
              <a:t>Black African cohort</a:t>
            </a:r>
            <a:endParaRPr lang="en-US" b="1" dirty="0"/>
          </a:p>
        </p:txBody>
      </p:sp>
      <p:grpSp>
        <p:nvGrpSpPr>
          <p:cNvPr id="10" name="Group 9"/>
          <p:cNvGrpSpPr>
            <a:grpSpLocks/>
          </p:cNvGrpSpPr>
          <p:nvPr/>
        </p:nvGrpSpPr>
        <p:grpSpPr bwMode="auto">
          <a:xfrm>
            <a:off x="1112838" y="3384550"/>
            <a:ext cx="7823200" cy="2984500"/>
            <a:chOff x="1113438" y="3384884"/>
            <a:chExt cx="7822014" cy="2983832"/>
          </a:xfrm>
        </p:grpSpPr>
        <p:pic>
          <p:nvPicPr>
            <p:cNvPr id="12083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438" y="3384884"/>
              <a:ext cx="6650941" cy="298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7619614" y="4183218"/>
              <a:ext cx="1315838" cy="645967"/>
            </a:xfrm>
            <a:prstGeom prst="rect">
              <a:avLst/>
            </a:prstGeom>
            <a:solidFill>
              <a:schemeClr val="bg1">
                <a:lumMod val="95000"/>
              </a:schemeClr>
            </a:solidFill>
          </p:spPr>
          <p:txBody>
            <a:bodyPr>
              <a:spAutoFit/>
            </a:bodyPr>
            <a:lstStyle/>
            <a:p>
              <a:pPr algn="ctr">
                <a:defRPr/>
              </a:pPr>
              <a:r>
                <a:rPr lang="en-US" b="1" dirty="0"/>
                <a:t>White cohort</a:t>
              </a:r>
              <a:endParaRPr lang="en-US" b="1"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323850" y="476250"/>
            <a:ext cx="6850063" cy="720725"/>
          </a:xfrm>
          <a:solidFill>
            <a:srgbClr val="FF0080"/>
          </a:solidFill>
        </p:spPr>
        <p:txBody>
          <a:bodyPr/>
          <a:lstStyle/>
          <a:p>
            <a:r>
              <a:rPr lang="en-US" altLang="x-none" b="1">
                <a:solidFill>
                  <a:schemeClr val="bg1"/>
                </a:solidFill>
                <a:ea typeface="MS PGothic" charset="-128"/>
              </a:rPr>
              <a:t>High-level findings</a:t>
            </a:r>
          </a:p>
        </p:txBody>
      </p:sp>
      <p:graphicFrame>
        <p:nvGraphicFramePr>
          <p:cNvPr id="4" name="Chart 3"/>
          <p:cNvGraphicFramePr/>
          <p:nvPr/>
        </p:nvGraphicFramePr>
        <p:xfrm>
          <a:off x="571500" y="2382519"/>
          <a:ext cx="7572375" cy="4475481"/>
        </p:xfrm>
        <a:graphic>
          <a:graphicData uri="http://schemas.openxmlformats.org/drawingml/2006/chart">
            <c:chart xmlns:c="http://schemas.openxmlformats.org/drawingml/2006/chart" xmlns:r="http://schemas.openxmlformats.org/officeDocument/2006/relationships" r:id="rId2"/>
          </a:graphicData>
        </a:graphic>
      </p:graphicFrame>
      <p:sp>
        <p:nvSpPr>
          <p:cNvPr id="121859" name="Rectangle 4"/>
          <p:cNvSpPr>
            <a:spLocks noChangeArrowheads="1"/>
          </p:cNvSpPr>
          <p:nvPr/>
        </p:nvSpPr>
        <p:spPr bwMode="auto">
          <a:xfrm>
            <a:off x="457200" y="1417638"/>
            <a:ext cx="84010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pPr algn="just"/>
            <a:r>
              <a:rPr lang="en-US" altLang="x-none" b="1">
                <a:latin typeface="Arial" charset="0"/>
              </a:rPr>
              <a:t>Figure 1</a:t>
            </a:r>
            <a:r>
              <a:rPr lang="en-US" altLang="x-none">
                <a:latin typeface="Arial" charset="0"/>
              </a:rPr>
              <a:t>: The percentage more females than males from the 2008 NSC Cohort (N=112,402) attaining higher education outcomes (2009-2014) (For corresponding figures see Table 1)</a:t>
            </a:r>
            <a:endParaRPr lang="en-US" altLang="x-none" sz="2800">
              <a:latin typeface="Times New Roman"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a:xfrm>
            <a:off x="323850" y="476250"/>
            <a:ext cx="6850063" cy="1228725"/>
          </a:xfrm>
        </p:spPr>
        <p:txBody>
          <a:bodyPr/>
          <a:lstStyle/>
          <a:p>
            <a:r>
              <a:rPr lang="en-US" altLang="x-none">
                <a:ea typeface="MS PGothic" charset="-128"/>
              </a:rPr>
              <a:t>OECD are taking head of this</a:t>
            </a:r>
            <a:r>
              <a:rPr lang="mr-IN" altLang="x-none">
                <a:ea typeface="MS PGothic" charset="-128"/>
              </a:rPr>
              <a:t>…</a:t>
            </a:r>
            <a:endParaRPr lang="en-US" altLang="x-none">
              <a:ea typeface="MS PGothic" charset="-128"/>
            </a:endParaRPr>
          </a:p>
        </p:txBody>
      </p:sp>
      <p:graphicFrame>
        <p:nvGraphicFramePr>
          <p:cNvPr id="4" name="Chart 3"/>
          <p:cNvGraphicFramePr>
            <a:graphicFrameLocks/>
          </p:cNvGraphicFramePr>
          <p:nvPr/>
        </p:nvGraphicFramePr>
        <p:xfrm>
          <a:off x="457200" y="1752600"/>
          <a:ext cx="8229600" cy="4133850"/>
        </p:xfrm>
        <a:graphic>
          <a:graphicData uri="http://schemas.openxmlformats.org/drawingml/2006/chart">
            <c:chart xmlns:c="http://schemas.openxmlformats.org/drawingml/2006/chart" xmlns:r="http://schemas.openxmlformats.org/officeDocument/2006/relationships" r:id="rId2"/>
          </a:graphicData>
        </a:graphic>
      </p:graphicFrame>
      <p:sp>
        <p:nvSpPr>
          <p:cNvPr id="125955" name="TextBox 2"/>
          <p:cNvSpPr txBox="1">
            <a:spLocks noChangeArrowheads="1"/>
          </p:cNvSpPr>
          <p:nvPr/>
        </p:nvSpPr>
        <p:spPr bwMode="auto">
          <a:xfrm>
            <a:off x="457200" y="6211888"/>
            <a:ext cx="640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i="1"/>
              <a:t>PISA-for-Development (PISA-D) includes an option for assessing out of school 15 year olds, and some countries opted in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BDF69309-FAB9-E34A-A320-1751D7D83BA8}" type="slidenum">
              <a:rPr lang="en-AU" altLang="x-none" sz="700">
                <a:solidFill>
                  <a:srgbClr val="7F7F7F"/>
                </a:solidFill>
                <a:latin typeface="Roboto Light" charset="0"/>
              </a:rPr>
              <a:pPr>
                <a:spcBef>
                  <a:spcPct val="0"/>
                </a:spcBef>
                <a:buFontTx/>
                <a:buNone/>
              </a:pPr>
              <a:t>49</a:t>
            </a:fld>
            <a:endParaRPr lang="en-AU" altLang="x-none" sz="700">
              <a:solidFill>
                <a:srgbClr val="7F7F7F"/>
              </a:solidFill>
              <a:latin typeface="Roboto Light" charset="0"/>
            </a:endParaRPr>
          </a:p>
        </p:txBody>
      </p:sp>
      <p:sp>
        <p:nvSpPr>
          <p:cNvPr id="36866" name="TextBox 8"/>
          <p:cNvSpPr txBox="1">
            <a:spLocks noChangeArrowheads="1"/>
          </p:cNvSpPr>
          <p:nvPr/>
        </p:nvSpPr>
        <p:spPr bwMode="auto">
          <a:xfrm>
            <a:off x="411163" y="1301750"/>
            <a:ext cx="27066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Higher Education in South Africa</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36868" name="Picture 2" descr="Image result for feesmustfall"/>
          <p:cNvPicPr>
            <a:picLocks noChangeAspect="1" noChangeArrowheads="1"/>
          </p:cNvPicPr>
          <p:nvPr/>
        </p:nvPicPr>
        <p:blipFill>
          <a:blip r:embed="rId3">
            <a:extLst>
              <a:ext uri="{28A0092B-C50C-407E-A947-70E740481C1C}">
                <a14:useLocalDpi xmlns:a14="http://schemas.microsoft.com/office/drawing/2010/main" val="0"/>
              </a:ext>
            </a:extLst>
          </a:blip>
          <a:srcRect l="-2" r="1431"/>
          <a:stretch>
            <a:fillRect/>
          </a:stretch>
        </p:blipFill>
        <p:spPr bwMode="auto">
          <a:xfrm>
            <a:off x="0" y="2147888"/>
            <a:ext cx="3805238" cy="257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805238" y="5664200"/>
            <a:ext cx="1330325" cy="254000"/>
          </a:xfrm>
          <a:prstGeom prst="rect">
            <a:avLst/>
          </a:prstGeom>
        </p:spPr>
        <p:txBody>
          <a:bodyPr wrap="none">
            <a:spAutoFit/>
          </a:bodyPr>
          <a:lstStyle/>
          <a:p>
            <a:pPr eaLnBrk="1" hangingPunct="1">
              <a:defRPr/>
            </a:pPr>
            <a:r>
              <a:rPr lang="en-US" sz="1050" dirty="0">
                <a:latin typeface="Calibri" panose="020F0502020204030204" pitchFamily="34" charset="0"/>
                <a:ea typeface="MS PGothic" panose="020B0600070205080204" pitchFamily="34" charset="-128"/>
              </a:rPr>
              <a:t>Source: </a:t>
            </a:r>
            <a:r>
              <a:rPr lang="en-US" sz="1050" dirty="0" err="1">
                <a:latin typeface="Calibri" panose="020F0502020204030204" pitchFamily="34" charset="0"/>
                <a:ea typeface="MS PGothic" panose="020B0600070205080204" pitchFamily="34" charset="-128"/>
              </a:rPr>
              <a:t>Kierran</a:t>
            </a:r>
            <a:r>
              <a:rPr lang="en-US" sz="1050" dirty="0">
                <a:latin typeface="Calibri" panose="020F0502020204030204" pitchFamily="34" charset="0"/>
                <a:ea typeface="MS PGothic" panose="020B0600070205080204" pitchFamily="34" charset="-128"/>
              </a:rPr>
              <a:t> Allen</a:t>
            </a:r>
          </a:p>
        </p:txBody>
      </p:sp>
      <p:pic>
        <p:nvPicPr>
          <p:cNvPr id="36870" name="Picture 6" descr="Feesmustfall - 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6213" y="2138363"/>
            <a:ext cx="3887787"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2" descr="Image result for revolu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9888" y="2138363"/>
            <a:ext cx="3262312"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0250" y="1008063"/>
            <a:ext cx="7488238" cy="512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229225" y="19050"/>
            <a:ext cx="3914775" cy="1200150"/>
          </a:xfrm>
          <a:prstGeom prst="rect">
            <a:avLst/>
          </a:prstGeom>
          <a:solidFill>
            <a:schemeClr val="bg1">
              <a:lumMod val="95000"/>
            </a:schemeClr>
          </a:solidFill>
        </p:spPr>
        <p:txBody>
          <a:bodyPr wrap="none">
            <a:spAutoFit/>
          </a:bodyPr>
          <a:lstStyle/>
          <a:p>
            <a:pPr algn="ctr">
              <a:defRPr/>
            </a:pPr>
            <a:r>
              <a:rPr lang="en-US" sz="2400" b="1" dirty="0"/>
              <a:t>Sub-Saharan Africa over time  </a:t>
            </a:r>
          </a:p>
          <a:p>
            <a:pPr algn="ctr">
              <a:defRPr/>
            </a:pPr>
            <a:endParaRPr lang="en-US" sz="2400" b="1" dirty="0"/>
          </a:p>
          <a:p>
            <a:pPr algn="ctr">
              <a:defRPr/>
            </a:pPr>
            <a:r>
              <a:rPr lang="en-US" sz="2400" b="1" dirty="0"/>
              <a:t>Taylor &amp; Spaull, 2015</a:t>
            </a:r>
            <a:endParaRPr lang="en-US" sz="2400" b="1" dirty="0"/>
          </a:p>
        </p:txBody>
      </p:sp>
    </p:spTree>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1938" y="544513"/>
            <a:ext cx="9104312" cy="631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229225" y="19050"/>
            <a:ext cx="3914775" cy="1200150"/>
          </a:xfrm>
          <a:prstGeom prst="rect">
            <a:avLst/>
          </a:prstGeom>
          <a:solidFill>
            <a:schemeClr val="bg1">
              <a:lumMod val="95000"/>
            </a:schemeClr>
          </a:solidFill>
        </p:spPr>
        <p:txBody>
          <a:bodyPr wrap="none">
            <a:spAutoFit/>
          </a:bodyPr>
          <a:lstStyle/>
          <a:p>
            <a:pPr algn="ctr">
              <a:defRPr/>
            </a:pPr>
            <a:r>
              <a:rPr lang="en-US" sz="2400" b="1" dirty="0"/>
              <a:t>Sub-Saharan Africa over time  </a:t>
            </a:r>
          </a:p>
          <a:p>
            <a:pPr algn="ctr">
              <a:defRPr/>
            </a:pPr>
            <a:endParaRPr lang="en-US" sz="2400" b="1" dirty="0"/>
          </a:p>
          <a:p>
            <a:pPr algn="ctr">
              <a:defRPr/>
            </a:pPr>
            <a:r>
              <a:rPr lang="en-US" sz="2400" b="1" dirty="0"/>
              <a:t>Taylor &amp; Spaull, 2015</a:t>
            </a:r>
            <a:endParaRPr lang="en-US" sz="2400" b="1" dirty="0"/>
          </a:p>
        </p:txBody>
      </p:sp>
    </p:spTree>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Picture Placeholder 1"/>
          <p:cNvSpPr>
            <a:spLocks noGrp="1" noTextEdit="1"/>
          </p:cNvSpPr>
          <p:nvPr>
            <p:ph type="pic" sz="quarter" idx="22"/>
          </p:nvPr>
        </p:nvSpPr>
        <p:spPr>
          <a:xfrm>
            <a:off x="3106738" y="2278063"/>
            <a:ext cx="2979737" cy="2233612"/>
          </a:xfrm>
        </p:spPr>
      </p:sp>
      <p:sp>
        <p:nvSpPr>
          <p:cNvPr id="38914"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0F68D96A-C816-F348-B4D2-6E1927F864F2}" type="slidenum">
              <a:rPr lang="en-US" altLang="x-none" sz="700">
                <a:solidFill>
                  <a:srgbClr val="7F7F7F"/>
                </a:solidFill>
                <a:latin typeface="Roboto Light" charset="0"/>
              </a:rPr>
              <a:pPr>
                <a:spcBef>
                  <a:spcPct val="0"/>
                </a:spcBef>
                <a:buFontTx/>
                <a:buNone/>
              </a:pPr>
              <a:t>52</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The Qualifications Hierarchy</a:t>
            </a: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3891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488" y="1871663"/>
            <a:ext cx="6470650"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3788" y="1985963"/>
            <a:ext cx="6470650"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TextBox 14"/>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grpSp>
        <p:nvGrpSpPr>
          <p:cNvPr id="17" name="Group 16"/>
          <p:cNvGrpSpPr/>
          <p:nvPr/>
        </p:nvGrpSpPr>
        <p:grpSpPr>
          <a:xfrm>
            <a:off x="4440458" y="1860154"/>
            <a:ext cx="2816016" cy="1787738"/>
            <a:chOff x="8372105" y="2329963"/>
            <a:chExt cx="2596986" cy="2527346"/>
          </a:xfrm>
          <a:solidFill>
            <a:schemeClr val="bg1">
              <a:lumMod val="95000"/>
            </a:schemeClr>
          </a:solidFill>
        </p:grpSpPr>
        <p:sp>
          <p:nvSpPr>
            <p:cNvPr id="18" name="Rectangle 17"/>
            <p:cNvSpPr/>
            <p:nvPr/>
          </p:nvSpPr>
          <p:spPr>
            <a:xfrm>
              <a:off x="8473337" y="2475097"/>
              <a:ext cx="2418741" cy="2382212"/>
            </a:xfrm>
            <a:prstGeom prst="rect">
              <a:avLst/>
            </a:prstGeom>
            <a:grpFill/>
          </p:spPr>
          <p:txBody>
            <a:bodyPr>
              <a:spAutoFit/>
            </a:bodyPr>
            <a:lstStyle/>
            <a:p>
              <a:pPr algn="just" eaLnBrk="1" hangingPunct="1">
                <a:defRPr/>
              </a:pPr>
              <a:r>
                <a:rPr lang="en-US" sz="1200" dirty="0">
                  <a:latin typeface="Calibri" panose="020F0502020204030204" pitchFamily="34" charset="0"/>
                  <a:ea typeface="MS PGothic" panose="020B0600070205080204" pitchFamily="34" charset="-128"/>
                </a:rPr>
                <a:t>How many of those who start school reach matric? Graduate with matric? Graduate with a degree? </a:t>
              </a:r>
            </a:p>
            <a:p>
              <a:pPr algn="just" eaLnBrk="1" hangingPunct="1">
                <a:defRPr/>
              </a:pPr>
              <a:endParaRPr lang="en-US" sz="1200" b="1" dirty="0">
                <a:latin typeface="Calibri" panose="020F0502020204030204" pitchFamily="34" charset="0"/>
                <a:ea typeface="MS PGothic" panose="020B0600070205080204" pitchFamily="34" charset="-128"/>
              </a:endParaRPr>
            </a:p>
            <a:p>
              <a:pPr algn="just" eaLnBrk="1" hangingPunct="1">
                <a:defRPr/>
              </a:pPr>
              <a:r>
                <a:rPr lang="en-US" sz="1200" b="1" dirty="0">
                  <a:latin typeface="Calibri" panose="020F0502020204030204" pitchFamily="34" charset="0"/>
                  <a:ea typeface="MS PGothic" panose="020B0600070205080204" pitchFamily="34" charset="-128"/>
                </a:rPr>
                <a:t>New (2016) study followed the entire matric cohort of 2008 into university and tracked them 2009-2014</a:t>
              </a:r>
            </a:p>
            <a:p>
              <a:pPr algn="just" eaLnBrk="1" hangingPunct="1">
                <a:defRPr/>
              </a:pPr>
              <a:endParaRPr lang="en-US" sz="900" b="1" dirty="0">
                <a:latin typeface="Calibri" panose="020F0502020204030204" pitchFamily="34" charset="0"/>
                <a:ea typeface="MS PGothic" panose="020B0600070205080204" pitchFamily="34" charset="-128"/>
              </a:endParaRPr>
            </a:p>
            <a:p>
              <a:pPr algn="just" eaLnBrk="1" hangingPunct="1">
                <a:defRPr/>
              </a:pPr>
              <a:r>
                <a:rPr lang="en-GB" sz="1050" dirty="0">
                  <a:latin typeface="Calibri" panose="020F0502020204030204" pitchFamily="34" charset="0"/>
                  <a:ea typeface="MS PGothic" panose="020B0600070205080204" pitchFamily="34" charset="-128"/>
                </a:rPr>
                <a:t>(Van </a:t>
              </a:r>
              <a:r>
                <a:rPr lang="en-GB" sz="1050" dirty="0" err="1">
                  <a:latin typeface="Calibri" panose="020F0502020204030204" pitchFamily="34" charset="0"/>
                  <a:ea typeface="MS PGothic" panose="020B0600070205080204" pitchFamily="34" charset="-128"/>
                </a:rPr>
                <a:t>Broekhuizen</a:t>
              </a:r>
              <a:r>
                <a:rPr lang="en-GB" sz="1050" dirty="0">
                  <a:latin typeface="Calibri" panose="020F0502020204030204" pitchFamily="34" charset="0"/>
                  <a:ea typeface="MS PGothic" panose="020B0600070205080204" pitchFamily="34" charset="-128"/>
                </a:rPr>
                <a:t> &amp; Van der Berg, 2016)</a:t>
              </a:r>
            </a:p>
          </p:txBody>
        </p:sp>
        <p:cxnSp>
          <p:nvCxnSpPr>
            <p:cNvPr id="19" name="Straight Connector 18"/>
            <p:cNvCxnSpPr/>
            <p:nvPr/>
          </p:nvCxnSpPr>
          <p:spPr>
            <a:xfrm>
              <a:off x="8372105" y="2329963"/>
              <a:ext cx="2596986" cy="0"/>
            </a:xfrm>
            <a:prstGeom prst="line">
              <a:avLst/>
            </a:prstGeom>
            <a:grpFill/>
            <a:ln w="762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8922" name="Picture 1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64438" y="881063"/>
            <a:ext cx="1495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Picture Placeholder 1"/>
          <p:cNvSpPr>
            <a:spLocks noGrp="1" noTextEdit="1"/>
          </p:cNvSpPr>
          <p:nvPr>
            <p:ph type="pic" sz="quarter" idx="22"/>
          </p:nvPr>
        </p:nvSpPr>
        <p:spPr>
          <a:xfrm>
            <a:off x="3106738" y="2278063"/>
            <a:ext cx="2979737" cy="2233612"/>
          </a:xfrm>
        </p:spPr>
      </p:sp>
      <p:sp>
        <p:nvSpPr>
          <p:cNvPr id="39938"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BA435F57-0FDF-3E44-A4F8-47E7BD3FD30B}" type="slidenum">
              <a:rPr lang="en-US" altLang="x-none" sz="700">
                <a:solidFill>
                  <a:srgbClr val="7F7F7F"/>
                </a:solidFill>
                <a:latin typeface="Roboto Light" charset="0"/>
              </a:rPr>
              <a:pPr>
                <a:spcBef>
                  <a:spcPct val="0"/>
                </a:spcBef>
                <a:buFontTx/>
                <a:buNone/>
              </a:pPr>
              <a:t>53</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The Qualifications Hierarchy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3994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488" y="1871663"/>
            <a:ext cx="6470650"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5375" y="1985963"/>
            <a:ext cx="6465888"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4"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39945"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4438" y="881063"/>
            <a:ext cx="1495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Picture Placeholder 1"/>
          <p:cNvSpPr>
            <a:spLocks noGrp="1" noTextEdit="1"/>
          </p:cNvSpPr>
          <p:nvPr>
            <p:ph type="pic" sz="quarter" idx="22"/>
          </p:nvPr>
        </p:nvSpPr>
        <p:spPr>
          <a:xfrm>
            <a:off x="3106738" y="2278063"/>
            <a:ext cx="2979737" cy="2233612"/>
          </a:xfrm>
        </p:spPr>
      </p:sp>
      <p:sp>
        <p:nvSpPr>
          <p:cNvPr id="40962"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35C42A6E-334F-5144-B775-896EAEEBB177}" type="slidenum">
              <a:rPr lang="en-US" altLang="x-none" sz="700">
                <a:solidFill>
                  <a:srgbClr val="7F7F7F"/>
                </a:solidFill>
                <a:latin typeface="Roboto Light" charset="0"/>
              </a:rPr>
              <a:pPr>
                <a:spcBef>
                  <a:spcPct val="0"/>
                </a:spcBef>
                <a:buFontTx/>
                <a:buNone/>
              </a:pPr>
              <a:t>54</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The Qualifications Hierarchy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096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488" y="1871663"/>
            <a:ext cx="6470650"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3788" y="1987550"/>
            <a:ext cx="647065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8"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40969"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4438" y="881063"/>
            <a:ext cx="1495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Picture Placeholder 1"/>
          <p:cNvSpPr>
            <a:spLocks noGrp="1" noTextEdit="1"/>
          </p:cNvSpPr>
          <p:nvPr>
            <p:ph type="pic" sz="quarter" idx="22"/>
          </p:nvPr>
        </p:nvSpPr>
        <p:spPr>
          <a:xfrm>
            <a:off x="3106738" y="2278063"/>
            <a:ext cx="2979737" cy="2233612"/>
          </a:xfrm>
        </p:spPr>
      </p:sp>
      <p:sp>
        <p:nvSpPr>
          <p:cNvPr id="41986"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2BE16681-A7FA-7341-8AD4-5AA6D901305F}" type="slidenum">
              <a:rPr lang="en-US" altLang="x-none" sz="700">
                <a:solidFill>
                  <a:srgbClr val="7F7F7F"/>
                </a:solidFill>
                <a:latin typeface="Roboto Light" charset="0"/>
              </a:rPr>
              <a:pPr>
                <a:spcBef>
                  <a:spcPct val="0"/>
                </a:spcBef>
                <a:buFontTx/>
                <a:buNone/>
              </a:pPr>
              <a:t>55</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The Qualifications Hierarchy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198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488" y="1871663"/>
            <a:ext cx="6470650"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3313" y="1985963"/>
            <a:ext cx="6450012"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2"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41993"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4438" y="881063"/>
            <a:ext cx="1495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Picture Placeholder 1"/>
          <p:cNvSpPr>
            <a:spLocks noGrp="1" noTextEdit="1"/>
          </p:cNvSpPr>
          <p:nvPr>
            <p:ph type="pic" sz="quarter" idx="22"/>
          </p:nvPr>
        </p:nvSpPr>
        <p:spPr>
          <a:xfrm>
            <a:off x="3106738" y="2278063"/>
            <a:ext cx="2979737" cy="2233612"/>
          </a:xfrm>
        </p:spPr>
      </p:sp>
      <p:sp>
        <p:nvSpPr>
          <p:cNvPr id="43010"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EACA1290-6B47-DD41-880B-6DB6BCA237B3}" type="slidenum">
              <a:rPr lang="en-US" altLang="x-none" sz="700">
                <a:solidFill>
                  <a:srgbClr val="7F7F7F"/>
                </a:solidFill>
                <a:latin typeface="Roboto Light" charset="0"/>
              </a:rPr>
              <a:pPr>
                <a:spcBef>
                  <a:spcPct val="0"/>
                </a:spcBef>
                <a:buFontTx/>
                <a:buNone/>
              </a:pPr>
              <a:t>56</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The Qualifications Hierarchy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301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488" y="1871663"/>
            <a:ext cx="6470650"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3788" y="1997075"/>
            <a:ext cx="6470650"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43017"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4438" y="881063"/>
            <a:ext cx="1495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Picture Placeholder 1"/>
          <p:cNvSpPr>
            <a:spLocks noGrp="1" noTextEdit="1"/>
          </p:cNvSpPr>
          <p:nvPr>
            <p:ph type="pic" sz="quarter" idx="22"/>
          </p:nvPr>
        </p:nvSpPr>
        <p:spPr>
          <a:xfrm>
            <a:off x="3106738" y="2278063"/>
            <a:ext cx="2979737" cy="2233612"/>
          </a:xfrm>
        </p:spPr>
      </p:sp>
      <p:sp>
        <p:nvSpPr>
          <p:cNvPr id="44034"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A5328462-1EA9-964F-B6D3-3F7E7A47D6BA}" type="slidenum">
              <a:rPr lang="en-US" altLang="x-none" sz="700">
                <a:solidFill>
                  <a:srgbClr val="7F7F7F"/>
                </a:solidFill>
                <a:latin typeface="Roboto Light" charset="0"/>
              </a:rPr>
              <a:pPr>
                <a:spcBef>
                  <a:spcPct val="0"/>
                </a:spcBef>
                <a:buFontTx/>
                <a:buNone/>
              </a:pPr>
              <a:t>57</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The Qualifications Hierarchy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403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488" y="1871663"/>
            <a:ext cx="6470650"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3788" y="1990725"/>
            <a:ext cx="6470650" cy="36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44041"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4438" y="881063"/>
            <a:ext cx="1495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62013"/>
            <a:ext cx="9144000" cy="512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6" name="TextBox 2"/>
          <p:cNvSpPr txBox="1">
            <a:spLocks noChangeArrowheads="1"/>
          </p:cNvSpPr>
          <p:nvPr/>
        </p:nvSpPr>
        <p:spPr bwMode="auto">
          <a:xfrm>
            <a:off x="3578225" y="173038"/>
            <a:ext cx="1658938" cy="461962"/>
          </a:xfrm>
          <a:prstGeom prst="rect">
            <a:avLst/>
          </a:prstGeom>
          <a:solidFill>
            <a:srgbClr val="FF0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r>
              <a:rPr lang="en-US" altLang="x-none" sz="2400" b="1">
                <a:solidFill>
                  <a:schemeClr val="bg1"/>
                </a:solidFill>
              </a:rPr>
              <a:t>Conditional</a:t>
            </a:r>
            <a:endParaRPr lang="en-US" altLang="x-none" b="1">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0" y="857250"/>
            <a:ext cx="9144000" cy="573088"/>
          </a:xfrm>
        </p:spPr>
        <p:txBody>
          <a:bodyPr/>
          <a:lstStyle/>
          <a:p>
            <a:r>
              <a:rPr lang="en-ZA" altLang="x-none" sz="1800" b="1">
                <a:ea typeface="MS PGothic" charset="-128"/>
              </a:rPr>
              <a:t>Qualifications by age (birth cohort), Census 2011 </a:t>
            </a:r>
            <a:r>
              <a:rPr lang="en-ZA" altLang="x-none" sz="1500">
                <a:ea typeface="MS PGothic" charset="-128"/>
              </a:rPr>
              <a:t>(Van der Berg, 2013)</a:t>
            </a:r>
          </a:p>
        </p:txBody>
      </p:sp>
      <p:graphicFrame>
        <p:nvGraphicFramePr>
          <p:cNvPr id="6" name="Content Placeholder 5"/>
          <p:cNvGraphicFramePr>
            <a:graphicFrameLocks noGrp="1"/>
          </p:cNvGraphicFramePr>
          <p:nvPr>
            <p:ph idx="1"/>
          </p:nvPr>
        </p:nvGraphicFramePr>
        <p:xfrm>
          <a:off x="0" y="1430778"/>
          <a:ext cx="9144000" cy="4569972"/>
        </p:xfrm>
        <a:graphic>
          <a:graphicData uri="http://schemas.openxmlformats.org/drawingml/2006/chart">
            <c:chart xmlns:c="http://schemas.openxmlformats.org/drawingml/2006/chart" xmlns:r="http://schemas.openxmlformats.org/officeDocument/2006/relationships" r:id="rId3"/>
          </a:graphicData>
        </a:graphic>
      </p:graphicFrame>
      <p:sp>
        <p:nvSpPr>
          <p:cNvPr id="5" name="Oval 4"/>
          <p:cNvSpPr>
            <a:spLocks noChangeArrowheads="1"/>
          </p:cNvSpPr>
          <p:nvPr/>
        </p:nvSpPr>
        <p:spPr bwMode="auto">
          <a:xfrm>
            <a:off x="7977188" y="1517650"/>
            <a:ext cx="465137" cy="482600"/>
          </a:xfrm>
          <a:prstGeom prst="ellipse">
            <a:avLst/>
          </a:prstGeom>
          <a:noFill/>
          <a:ln w="28575">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algn="ctr" eaLnBrk="1" hangingPunct="1">
              <a:defRPr/>
            </a:pPr>
            <a:endParaRPr lang="x-none" altLang="x-none" sz="1800" smtClean="0">
              <a:solidFill>
                <a:srgbClr val="FFFFFF"/>
              </a:solidFill>
            </a:endParaRPr>
          </a:p>
        </p:txBody>
      </p:sp>
      <p:cxnSp>
        <p:nvCxnSpPr>
          <p:cNvPr id="7" name="Straight Connector 6"/>
          <p:cNvCxnSpPr>
            <a:cxnSpLocks noChangeShapeType="1"/>
          </p:cNvCxnSpPr>
          <p:nvPr/>
        </p:nvCxnSpPr>
        <p:spPr bwMode="auto">
          <a:xfrm>
            <a:off x="628650" y="1925638"/>
            <a:ext cx="8399463" cy="0"/>
          </a:xfrm>
          <a:prstGeom prst="line">
            <a:avLst/>
          </a:prstGeom>
          <a:noFill/>
          <a:ln w="57150">
            <a:solidFill>
              <a:srgbClr val="7F7F7F"/>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Picture Placeholder 1"/>
          <p:cNvSpPr>
            <a:spLocks noGrp="1" noTextEdit="1"/>
          </p:cNvSpPr>
          <p:nvPr>
            <p:ph type="pic" sz="quarter" idx="22"/>
          </p:nvPr>
        </p:nvSpPr>
        <p:spPr>
          <a:xfrm>
            <a:off x="3106738" y="2278063"/>
            <a:ext cx="2979737" cy="2233612"/>
          </a:xfrm>
        </p:spPr>
      </p:sp>
      <p:sp>
        <p:nvSpPr>
          <p:cNvPr id="47106"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304828CD-71BA-F44F-AADD-7EBBD49990AD}" type="slidenum">
              <a:rPr lang="en-US" altLang="x-none" sz="700">
                <a:solidFill>
                  <a:srgbClr val="7F7F7F"/>
                </a:solidFill>
                <a:latin typeface="Roboto Light" charset="0"/>
              </a:rPr>
              <a:pPr>
                <a:spcBef>
                  <a:spcPct val="0"/>
                </a:spcBef>
                <a:buFontTx/>
                <a:buNone/>
              </a:pPr>
              <a:t>60</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Inequality: Who accesses university?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710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6413" y="1835150"/>
            <a:ext cx="7331075"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47112"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12088" y="923925"/>
            <a:ext cx="12287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7800975" y="3427413"/>
            <a:ext cx="1239838" cy="508000"/>
          </a:xfrm>
          <a:prstGeom prst="rect">
            <a:avLst/>
          </a:prstGeom>
          <a:solidFill>
            <a:schemeClr val="bg1">
              <a:lumMod val="95000"/>
            </a:schemeClr>
          </a:solidFill>
        </p:spPr>
        <p:txBody>
          <a:bodyPr>
            <a:spAutoFit/>
          </a:bodyPr>
          <a:lstStyle/>
          <a:p>
            <a:pPr eaLnBrk="1" hangingPunct="1">
              <a:defRPr/>
            </a:pPr>
            <a:r>
              <a:rPr lang="en-US" sz="900" b="1" dirty="0">
                <a:latin typeface="Calibri" panose="020F0502020204030204" pitchFamily="34" charset="0"/>
                <a:ea typeface="MS PGothic" panose="020B0600070205080204" pitchFamily="34" charset="-128"/>
              </a:rPr>
              <a:t>Note: This is for a full cohort not just </a:t>
            </a:r>
            <a:r>
              <a:rPr lang="en-US" sz="900" b="1" dirty="0" err="1">
                <a:latin typeface="Calibri" panose="020F0502020204030204" pitchFamily="34" charset="0"/>
                <a:ea typeface="MS PGothic" panose="020B0600070205080204" pitchFamily="34" charset="-128"/>
              </a:rPr>
              <a:t>matrics</a:t>
            </a:r>
            <a:endParaRPr lang="en-US" sz="900" dirty="0">
              <a:latin typeface="Calibri" panose="020F0502020204030204" pitchFamily="34" charset="0"/>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Picture Placeholder 1"/>
          <p:cNvSpPr>
            <a:spLocks noGrp="1" noTextEdit="1"/>
          </p:cNvSpPr>
          <p:nvPr>
            <p:ph type="pic" sz="quarter" idx="22"/>
          </p:nvPr>
        </p:nvSpPr>
        <p:spPr>
          <a:xfrm>
            <a:off x="3106738" y="2278063"/>
            <a:ext cx="2979737" cy="2233612"/>
          </a:xfrm>
        </p:spPr>
      </p:sp>
      <p:sp>
        <p:nvSpPr>
          <p:cNvPr id="48130"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0DB38547-2227-FE46-AEFD-BD6507A535FD}" type="slidenum">
              <a:rPr lang="en-US" altLang="x-none" sz="700">
                <a:solidFill>
                  <a:srgbClr val="7F7F7F"/>
                </a:solidFill>
                <a:latin typeface="Roboto Light" charset="0"/>
              </a:rPr>
              <a:pPr>
                <a:spcBef>
                  <a:spcPct val="0"/>
                </a:spcBef>
                <a:buFontTx/>
                <a:buNone/>
              </a:pPr>
              <a:t>61</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A very unequal system</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8133"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13" y="1557338"/>
            <a:ext cx="7839076" cy="409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4813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7625" y="333375"/>
            <a:ext cx="1228725" cy="92233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8137" name="TextBox 10"/>
          <p:cNvSpPr txBox="1">
            <a:spLocks noChangeArrowheads="1"/>
          </p:cNvSpPr>
          <p:nvPr/>
        </p:nvSpPr>
        <p:spPr bwMode="auto">
          <a:xfrm>
            <a:off x="3851275" y="1341438"/>
            <a:ext cx="984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800" b="1"/>
              <a:t>Dropout</a:t>
            </a:r>
            <a:endParaRPr lang="en-US" altLang="x-none" sz="180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Picture Placeholder 1"/>
          <p:cNvSpPr>
            <a:spLocks noGrp="1" noTextEdit="1"/>
          </p:cNvSpPr>
          <p:nvPr>
            <p:ph type="pic" sz="quarter" idx="22"/>
          </p:nvPr>
        </p:nvSpPr>
        <p:spPr>
          <a:xfrm>
            <a:off x="3106738" y="2278063"/>
            <a:ext cx="2979737" cy="2233612"/>
          </a:xfrm>
        </p:spPr>
      </p:sp>
      <p:sp>
        <p:nvSpPr>
          <p:cNvPr id="49154"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6E92F97B-C03D-B148-A88A-B704B087868B}" type="slidenum">
              <a:rPr lang="en-US" altLang="x-none" sz="700">
                <a:solidFill>
                  <a:srgbClr val="7F7F7F"/>
                </a:solidFill>
                <a:latin typeface="Roboto Light" charset="0"/>
              </a:rPr>
              <a:pPr>
                <a:spcBef>
                  <a:spcPct val="0"/>
                </a:spcBef>
                <a:buFontTx/>
                <a:buNone/>
              </a:pPr>
              <a:t>62</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A very unequal system</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915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1282700"/>
            <a:ext cx="770572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4916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12088" y="923925"/>
            <a:ext cx="12287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1" name="TextBox 9"/>
          <p:cNvSpPr txBox="1">
            <a:spLocks noChangeArrowheads="1"/>
          </p:cNvSpPr>
          <p:nvPr/>
        </p:nvSpPr>
        <p:spPr bwMode="auto">
          <a:xfrm>
            <a:off x="3228975" y="2005013"/>
            <a:ext cx="21955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Matric average achievement distributions</a:t>
            </a:r>
            <a:endParaRPr lang="en-US" altLang="x-none" sz="90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Picture Placeholder 1"/>
          <p:cNvSpPr>
            <a:spLocks noGrp="1" noTextEdit="1"/>
          </p:cNvSpPr>
          <p:nvPr>
            <p:ph type="pic" sz="quarter" idx="22"/>
          </p:nvPr>
        </p:nvSpPr>
        <p:spPr>
          <a:xfrm>
            <a:off x="3106738" y="2278063"/>
            <a:ext cx="2979737" cy="2233612"/>
          </a:xfrm>
        </p:spPr>
      </p:sp>
      <p:sp>
        <p:nvSpPr>
          <p:cNvPr id="50178"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0C36E2CB-BB1E-CE42-A437-BF5B9C99E269}" type="slidenum">
              <a:rPr lang="en-US" altLang="x-none" sz="700">
                <a:solidFill>
                  <a:srgbClr val="7F7F7F"/>
                </a:solidFill>
                <a:latin typeface="Roboto Light" charset="0"/>
              </a:rPr>
              <a:pPr>
                <a:spcBef>
                  <a:spcPct val="0"/>
                </a:spcBef>
                <a:buFontTx/>
                <a:buNone/>
              </a:pPr>
              <a:t>63</a:t>
            </a:fld>
            <a:endParaRPr lang="en-US" altLang="x-none"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Inequality: Who accesses university?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5018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6413" y="1835150"/>
            <a:ext cx="7331075"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TextBox 8"/>
          <p:cNvSpPr txBox="1">
            <a:spLocks noChangeArrowheads="1"/>
          </p:cNvSpPr>
          <p:nvPr/>
        </p:nvSpPr>
        <p:spPr bwMode="auto">
          <a:xfrm>
            <a:off x="1989138" y="5746750"/>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b="1"/>
              <a:t>Source</a:t>
            </a:r>
            <a:r>
              <a:rPr lang="en-US" altLang="x-none" sz="900"/>
              <a:t>: Van Broekhuizen &amp; Van der Berg, 2016 (Higher Education Access and Outcomes for the 2008 National Matric Cohort)</a:t>
            </a:r>
          </a:p>
        </p:txBody>
      </p:sp>
      <p:pic>
        <p:nvPicPr>
          <p:cNvPr id="50184"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12088" y="923925"/>
            <a:ext cx="12287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7800975" y="3427413"/>
            <a:ext cx="1239838" cy="508000"/>
          </a:xfrm>
          <a:prstGeom prst="rect">
            <a:avLst/>
          </a:prstGeom>
          <a:solidFill>
            <a:schemeClr val="bg1">
              <a:lumMod val="95000"/>
            </a:schemeClr>
          </a:solidFill>
        </p:spPr>
        <p:txBody>
          <a:bodyPr>
            <a:spAutoFit/>
          </a:bodyPr>
          <a:lstStyle/>
          <a:p>
            <a:pPr eaLnBrk="1" hangingPunct="1">
              <a:defRPr/>
            </a:pPr>
            <a:r>
              <a:rPr lang="en-US" sz="900" b="1" dirty="0">
                <a:latin typeface="Calibri" panose="020F0502020204030204" pitchFamily="34" charset="0"/>
                <a:ea typeface="MS PGothic" panose="020B0600070205080204" pitchFamily="34" charset="-128"/>
              </a:rPr>
              <a:t>Note: This is for a full cohort not just </a:t>
            </a:r>
            <a:r>
              <a:rPr lang="en-US" sz="900" b="1" dirty="0" err="1">
                <a:latin typeface="Calibri" panose="020F0502020204030204" pitchFamily="34" charset="0"/>
                <a:ea typeface="MS PGothic" panose="020B0600070205080204" pitchFamily="34" charset="-128"/>
              </a:rPr>
              <a:t>matrics</a:t>
            </a:r>
            <a:endParaRPr lang="en-US" sz="900" dirty="0">
              <a:latin typeface="Calibri" panose="020F0502020204030204" pitchFamily="34" charset="0"/>
              <a:ea typeface="MS PGothic" panose="020B0600070205080204" pitchFamily="34" charset="-128"/>
            </a:endParaRPr>
          </a:p>
        </p:txBody>
      </p:sp>
      <p:sp>
        <p:nvSpPr>
          <p:cNvPr id="6" name="Oval 5"/>
          <p:cNvSpPr/>
          <p:nvPr/>
        </p:nvSpPr>
        <p:spPr>
          <a:xfrm rot="21132567">
            <a:off x="1797050" y="2403475"/>
            <a:ext cx="5105400" cy="2309813"/>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en-US" sz="2400" b="1" dirty="0"/>
              <a:t>Low quality schooling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A780FDF0-176B-8245-84AE-791A659935E8}" type="slidenum">
              <a:rPr lang="en-AU" altLang="x-none" sz="700">
                <a:solidFill>
                  <a:srgbClr val="7F7F7F"/>
                </a:solidFill>
                <a:latin typeface="Roboto Light" charset="0"/>
              </a:rPr>
              <a:pPr>
                <a:spcBef>
                  <a:spcPct val="0"/>
                </a:spcBef>
                <a:buFontTx/>
                <a:buNone/>
              </a:pPr>
              <a:t>64</a:t>
            </a:fld>
            <a:endParaRPr lang="en-AU" altLang="x-none" sz="700">
              <a:solidFill>
                <a:srgbClr val="7F7F7F"/>
              </a:solidFill>
              <a:latin typeface="Roboto Light" charset="0"/>
            </a:endParaRPr>
          </a:p>
        </p:txBody>
      </p:sp>
      <p:sp>
        <p:nvSpPr>
          <p:cNvPr id="51202" name="TextBox 8"/>
          <p:cNvSpPr txBox="1">
            <a:spLocks noChangeArrowheads="1"/>
          </p:cNvSpPr>
          <p:nvPr/>
        </p:nvSpPr>
        <p:spPr bwMode="auto">
          <a:xfrm>
            <a:off x="411163" y="1301750"/>
            <a:ext cx="49339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Good news: improvements in Gr9 maths and science (TIMSS)</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graphicFrame>
        <p:nvGraphicFramePr>
          <p:cNvPr id="16" name="Chart 15">
            <a:extLst>
              <a:ext uri="{FF2B5EF4-FFF2-40B4-BE49-F238E27FC236}"/>
            </a:extLst>
          </p:cNvPr>
          <p:cNvGraphicFramePr>
            <a:graphicFrameLocks/>
          </p:cNvGraphicFramePr>
          <p:nvPr/>
        </p:nvGraphicFramePr>
        <p:xfrm>
          <a:off x="0" y="1901436"/>
          <a:ext cx="6110968" cy="3418763"/>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18"/>
          <p:cNvGrpSpPr>
            <a:grpSpLocks/>
          </p:cNvGrpSpPr>
          <p:nvPr/>
        </p:nvGrpSpPr>
        <p:grpSpPr bwMode="auto">
          <a:xfrm>
            <a:off x="6110288" y="2066925"/>
            <a:ext cx="2816225" cy="3265488"/>
            <a:chOff x="8372105" y="2329963"/>
            <a:chExt cx="2596986" cy="4615856"/>
          </a:xfrm>
        </p:grpSpPr>
        <p:sp>
          <p:nvSpPr>
            <p:cNvPr id="51209" name="Rectangle 19"/>
            <p:cNvSpPr>
              <a:spLocks noChangeArrowheads="1"/>
            </p:cNvSpPr>
            <p:nvPr/>
          </p:nvSpPr>
          <p:spPr bwMode="auto">
            <a:xfrm>
              <a:off x="8372105" y="2475822"/>
              <a:ext cx="2519398" cy="446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14313" indent="-214313">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just" eaLnBrk="1" hangingPunct="1">
                <a:spcBef>
                  <a:spcPct val="0"/>
                </a:spcBef>
              </a:pPr>
              <a:r>
                <a:rPr lang="en-US" altLang="x-none" sz="1000" b="1"/>
                <a:t>Trends in International Mathematics and Science Study (TIMSS) – Gr9</a:t>
              </a:r>
            </a:p>
            <a:p>
              <a:pPr algn="just" eaLnBrk="1" hangingPunct="1">
                <a:spcBef>
                  <a:spcPct val="0"/>
                </a:spcBef>
              </a:pPr>
              <a:endParaRPr lang="en-US" altLang="x-none" sz="1000" b="1"/>
            </a:p>
            <a:p>
              <a:pPr algn="just" eaLnBrk="1" hangingPunct="1">
                <a:spcBef>
                  <a:spcPct val="0"/>
                </a:spcBef>
              </a:pPr>
              <a:r>
                <a:rPr lang="en-US" altLang="x-none" sz="1000"/>
                <a:t>2002</a:t>
              </a:r>
              <a:r>
                <a:rPr lang="en-US" altLang="x-none" sz="1000">
                  <a:sym typeface="Wingdings" charset="2"/>
                </a:rPr>
                <a:t>2015 </a:t>
              </a:r>
              <a:r>
                <a:rPr lang="en-US" altLang="x-none" sz="1000"/>
                <a:t>Meaningful improvements in Maths and Science outcomes at Grade 9 level</a:t>
              </a:r>
            </a:p>
            <a:p>
              <a:pPr algn="just" eaLnBrk="1" hangingPunct="1">
                <a:spcBef>
                  <a:spcPct val="0"/>
                </a:spcBef>
                <a:buFontTx/>
                <a:buNone/>
              </a:pPr>
              <a:r>
                <a:rPr lang="en-US" altLang="x-none" sz="1000"/>
                <a:t> </a:t>
              </a:r>
            </a:p>
            <a:p>
              <a:pPr algn="just" eaLnBrk="1" hangingPunct="1">
                <a:spcBef>
                  <a:spcPct val="0"/>
                </a:spcBef>
              </a:pPr>
              <a:r>
                <a:rPr lang="en-US" altLang="x-none" sz="1000" b="1"/>
                <a:t>Approximately = to 1.5-grade-level improvement</a:t>
              </a:r>
            </a:p>
            <a:p>
              <a:pPr algn="just" eaLnBrk="1" hangingPunct="1">
                <a:spcBef>
                  <a:spcPct val="0"/>
                </a:spcBef>
              </a:pPr>
              <a:endParaRPr lang="en-US" altLang="x-none" sz="1000" b="1"/>
            </a:p>
            <a:p>
              <a:pPr algn="just" eaLnBrk="1" hangingPunct="1">
                <a:spcBef>
                  <a:spcPct val="0"/>
                </a:spcBef>
              </a:pPr>
              <a:r>
                <a:rPr lang="en-US" altLang="x-none" sz="1000" b="1"/>
                <a:t>In </a:t>
              </a:r>
              <a:r>
                <a:rPr lang="en-US" altLang="x-none" sz="1000" b="1">
                  <a:solidFill>
                    <a:srgbClr val="FF0000"/>
                  </a:solidFill>
                </a:rPr>
                <a:t>2002</a:t>
              </a:r>
              <a:r>
                <a:rPr lang="en-US" altLang="x-none" sz="1000" b="1"/>
                <a:t> only </a:t>
              </a:r>
              <a:r>
                <a:rPr lang="en-US" altLang="x-none" sz="1000" b="1">
                  <a:solidFill>
                    <a:srgbClr val="FF0000"/>
                  </a:solidFill>
                </a:rPr>
                <a:t>11% </a:t>
              </a:r>
              <a:r>
                <a:rPr lang="en-US" altLang="x-none" sz="1000" b="1"/>
                <a:t>of Gr9</a:t>
              </a:r>
              <a:r>
                <a:rPr lang="ja-JP" altLang="en-US" sz="1000" b="1"/>
                <a:t>’</a:t>
              </a:r>
              <a:r>
                <a:rPr lang="en-US" altLang="ja-JP" sz="1000" b="1"/>
                <a:t>s reached the TIMSS low international benchmark</a:t>
              </a:r>
            </a:p>
            <a:p>
              <a:pPr algn="just" eaLnBrk="1" hangingPunct="1">
                <a:spcBef>
                  <a:spcPct val="0"/>
                </a:spcBef>
              </a:pPr>
              <a:r>
                <a:rPr lang="en-US" altLang="x-none" sz="1000" b="1"/>
                <a:t>In </a:t>
              </a:r>
              <a:r>
                <a:rPr lang="en-US" altLang="x-none" sz="1000" b="1">
                  <a:solidFill>
                    <a:srgbClr val="FF0000"/>
                  </a:solidFill>
                </a:rPr>
                <a:t>2015</a:t>
              </a:r>
              <a:r>
                <a:rPr lang="en-US" altLang="x-none" sz="1000" b="1"/>
                <a:t> this had increased to </a:t>
              </a:r>
              <a:r>
                <a:rPr lang="en-US" altLang="x-none" sz="1000" b="1">
                  <a:solidFill>
                    <a:srgbClr val="FF0000"/>
                  </a:solidFill>
                </a:rPr>
                <a:t>34%</a:t>
              </a:r>
            </a:p>
            <a:p>
              <a:pPr algn="just" eaLnBrk="1" hangingPunct="1">
                <a:spcBef>
                  <a:spcPct val="0"/>
                </a:spcBef>
              </a:pPr>
              <a:endParaRPr lang="en-US" altLang="x-none" sz="1000" b="1">
                <a:solidFill>
                  <a:srgbClr val="FF0000"/>
                </a:solidFill>
              </a:endParaRPr>
            </a:p>
            <a:p>
              <a:pPr algn="just" eaLnBrk="1" hangingPunct="1">
                <a:spcBef>
                  <a:spcPct val="0"/>
                </a:spcBef>
              </a:pPr>
              <a:r>
                <a:rPr lang="en-US" altLang="x-none" sz="1000" b="1"/>
                <a:t>In 2015 </a:t>
              </a:r>
              <a:r>
                <a:rPr lang="en-US" altLang="x-none" sz="1800" b="1">
                  <a:solidFill>
                    <a:srgbClr val="FF0000"/>
                  </a:solidFill>
                </a:rPr>
                <a:t>65% </a:t>
              </a:r>
              <a:r>
                <a:rPr lang="en-US" altLang="x-none" sz="1000" b="1"/>
                <a:t>of SA Gr9</a:t>
              </a:r>
              <a:r>
                <a:rPr lang="ja-JP" altLang="en-US" sz="1000" b="1"/>
                <a:t>’</a:t>
              </a:r>
              <a:r>
                <a:rPr lang="en-US" altLang="ja-JP" sz="1000" b="1"/>
                <a:t>s could not reach the low international benchmark</a:t>
              </a:r>
            </a:p>
            <a:p>
              <a:pPr algn="just" eaLnBrk="1" hangingPunct="1">
                <a:spcBef>
                  <a:spcPct val="0"/>
                </a:spcBef>
                <a:buFontTx/>
                <a:buNone/>
              </a:pPr>
              <a:endParaRPr lang="en-GB" altLang="x-none" sz="1200"/>
            </a:p>
            <a:p>
              <a:pPr algn="just" eaLnBrk="1" hangingPunct="1">
                <a:spcBef>
                  <a:spcPct val="0"/>
                </a:spcBef>
                <a:buFontTx/>
                <a:buNone/>
              </a:pPr>
              <a:endParaRPr lang="en-ZA" altLang="x-none" sz="1200"/>
            </a:p>
          </p:txBody>
        </p:sp>
        <p:cxnSp>
          <p:nvCxnSpPr>
            <p:cNvPr id="21" name="Straight Connector 20"/>
            <p:cNvCxnSpPr/>
            <p:nvPr/>
          </p:nvCxnSpPr>
          <p:spPr>
            <a:xfrm>
              <a:off x="8372105" y="2329963"/>
              <a:ext cx="259698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206" name="TextBox 1"/>
          <p:cNvSpPr txBox="1">
            <a:spLocks noChangeArrowheads="1"/>
          </p:cNvSpPr>
          <p:nvPr/>
        </p:nvSpPr>
        <p:spPr bwMode="auto">
          <a:xfrm>
            <a:off x="3167063" y="5634038"/>
            <a:ext cx="27638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a:t>(Own calculations using figures from Reddy et al, 2016)</a:t>
            </a:r>
          </a:p>
        </p:txBody>
      </p:sp>
      <p:cxnSp>
        <p:nvCxnSpPr>
          <p:cNvPr id="5" name="Straight Arrow Connector 4"/>
          <p:cNvCxnSpPr/>
          <p:nvPr/>
        </p:nvCxnSpPr>
        <p:spPr>
          <a:xfrm flipV="1">
            <a:off x="1762125" y="2546350"/>
            <a:ext cx="760413" cy="39846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703763" y="2663825"/>
            <a:ext cx="758825" cy="3952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par>
                                <p:cTn id="13" presetID="2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A3E88A68-DE8F-2E43-8EC6-0CA434C82DDF}" type="slidenum">
              <a:rPr lang="en-AU" altLang="x-none" sz="700">
                <a:solidFill>
                  <a:srgbClr val="7F7F7F"/>
                </a:solidFill>
                <a:latin typeface="Roboto Light" charset="0"/>
              </a:rPr>
              <a:pPr>
                <a:spcBef>
                  <a:spcPct val="0"/>
                </a:spcBef>
                <a:buFontTx/>
                <a:buNone/>
              </a:pPr>
              <a:t>65</a:t>
            </a:fld>
            <a:endParaRPr lang="en-AU" altLang="x-none" sz="700">
              <a:solidFill>
                <a:srgbClr val="7F7F7F"/>
              </a:solidFill>
              <a:latin typeface="Roboto Light" charset="0"/>
            </a:endParaRPr>
          </a:p>
        </p:txBody>
      </p:sp>
      <p:sp>
        <p:nvSpPr>
          <p:cNvPr id="53250" name="TextBox 8"/>
          <p:cNvSpPr txBox="1">
            <a:spLocks noChangeArrowheads="1"/>
          </p:cNvSpPr>
          <p:nvPr/>
        </p:nvSpPr>
        <p:spPr bwMode="auto">
          <a:xfrm>
            <a:off x="411163" y="1301750"/>
            <a:ext cx="57054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Bad news: Gr9</a:t>
            </a:r>
            <a:r>
              <a:rPr lang="ja-JP" altLang="en-US" sz="1500"/>
              <a:t>’</a:t>
            </a:r>
            <a:r>
              <a:rPr lang="en-US" altLang="ja-JP" sz="1500"/>
              <a:t>s still; under-performing other middle-income countries</a:t>
            </a:r>
            <a:endParaRPr lang="en-US" altLang="x-none" sz="1500"/>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5325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7288" y="1601788"/>
            <a:ext cx="67818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2DB9263F-012D-BD40-B7DB-D8EBAC34BBC4}" type="slidenum">
              <a:rPr lang="en-AU" altLang="x-none" sz="700">
                <a:solidFill>
                  <a:srgbClr val="7F7F7F"/>
                </a:solidFill>
                <a:latin typeface="Roboto Light" charset="0"/>
              </a:rPr>
              <a:pPr>
                <a:spcBef>
                  <a:spcPct val="0"/>
                </a:spcBef>
                <a:buFontTx/>
                <a:buNone/>
              </a:pPr>
              <a:t>66</a:t>
            </a:fld>
            <a:endParaRPr lang="en-AU" altLang="x-none" sz="700">
              <a:solidFill>
                <a:srgbClr val="7F7F7F"/>
              </a:solidFill>
              <a:latin typeface="Roboto Light" charset="0"/>
            </a:endParaRPr>
          </a:p>
        </p:txBody>
      </p:sp>
      <p:sp>
        <p:nvSpPr>
          <p:cNvPr id="55298" name="TextBox 8"/>
          <p:cNvSpPr txBox="1">
            <a:spLocks noChangeArrowheads="1"/>
          </p:cNvSpPr>
          <p:nvPr/>
        </p:nvSpPr>
        <p:spPr bwMode="auto">
          <a:xfrm>
            <a:off x="411163" y="1301750"/>
            <a:ext cx="27178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Insurmountable learning deficits</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graphicFrame>
        <p:nvGraphicFramePr>
          <p:cNvPr id="12" name="Chart 11"/>
          <p:cNvGraphicFramePr/>
          <p:nvPr/>
        </p:nvGraphicFramePr>
        <p:xfrm>
          <a:off x="563025" y="2415325"/>
          <a:ext cx="6859905" cy="3479583"/>
        </p:xfrm>
        <a:graphic>
          <a:graphicData uri="http://schemas.openxmlformats.org/drawingml/2006/chart">
            <c:chart xmlns:c="http://schemas.openxmlformats.org/drawingml/2006/chart" xmlns:r="http://schemas.openxmlformats.org/officeDocument/2006/relationships" r:id="rId3"/>
          </a:graphicData>
        </a:graphic>
      </p:graphicFrame>
      <p:sp>
        <p:nvSpPr>
          <p:cNvPr id="55301" name="Rectangle 2"/>
          <p:cNvSpPr>
            <a:spLocks noChangeArrowheads="1"/>
          </p:cNvSpPr>
          <p:nvPr/>
        </p:nvSpPr>
        <p:spPr bwMode="auto">
          <a:xfrm>
            <a:off x="776288" y="1916113"/>
            <a:ext cx="62642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GB" altLang="x-none" sz="90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altLang="x-none" sz="900"/>
              <a:t> </a:t>
            </a:r>
          </a:p>
        </p:txBody>
      </p:sp>
      <p:sp>
        <p:nvSpPr>
          <p:cNvPr id="14" name="TextBox 13"/>
          <p:cNvSpPr txBox="1"/>
          <p:nvPr/>
        </p:nvSpPr>
        <p:spPr>
          <a:xfrm>
            <a:off x="6537325" y="1135063"/>
            <a:ext cx="2389188" cy="646112"/>
          </a:xfrm>
          <a:prstGeom prst="rect">
            <a:avLst/>
          </a:prstGeom>
          <a:solidFill>
            <a:schemeClr val="bg1">
              <a:lumMod val="85000"/>
            </a:schemeClr>
          </a:solidFill>
        </p:spPr>
        <p:txBody>
          <a:bodyPr>
            <a:spAutoFit/>
          </a:bodyPr>
          <a:lstStyle/>
          <a:p>
            <a:pPr algn="ctr" eaLnBrk="1" hangingPunct="1">
              <a:defRPr/>
            </a:pPr>
            <a:r>
              <a:rPr lang="en-US" b="1" dirty="0">
                <a:latin typeface="Calibri" panose="020F0502020204030204" pitchFamily="34" charset="0"/>
                <a:ea typeface="MS PGothic" panose="020B0600070205080204" pitchFamily="34" charset="-128"/>
              </a:rPr>
              <a:t>Where should we be intervening?</a:t>
            </a:r>
          </a:p>
        </p:txBody>
      </p:sp>
      <p:sp>
        <p:nvSpPr>
          <p:cNvPr id="55303" name="TextBox 10"/>
          <p:cNvSpPr txBox="1">
            <a:spLocks noChangeArrowheads="1"/>
          </p:cNvSpPr>
          <p:nvPr/>
        </p:nvSpPr>
        <p:spPr bwMode="auto">
          <a:xfrm>
            <a:off x="2335213" y="5791200"/>
            <a:ext cx="12160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900"/>
              <a:t>(Spaull &amp; Kotze, 2015)</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323850" y="188913"/>
            <a:ext cx="6850063" cy="1228725"/>
          </a:xfrm>
        </p:spPr>
        <p:txBody>
          <a:bodyPr/>
          <a:lstStyle/>
          <a:p>
            <a:r>
              <a:rPr lang="en-ZA" altLang="x-none" sz="4800" b="1">
                <a:ea typeface="MS PGothic" charset="-128"/>
              </a:rPr>
              <a:t>Dropout</a:t>
            </a:r>
            <a:r>
              <a:rPr lang="en-ZA" altLang="x-none" sz="4800">
                <a:ea typeface="MS PGothic" charset="-128"/>
              </a:rPr>
              <a:t> </a:t>
            </a:r>
            <a:r>
              <a:rPr lang="en-ZA" altLang="x-none" sz="3600">
                <a:ea typeface="MS PGothic" charset="-128"/>
              </a:rPr>
              <a:t>between Gr8 and Gr12</a:t>
            </a:r>
          </a:p>
        </p:txBody>
      </p:sp>
      <p:sp>
        <p:nvSpPr>
          <p:cNvPr id="3" name="Content Placeholder 2"/>
          <p:cNvSpPr>
            <a:spLocks noGrp="1"/>
          </p:cNvSpPr>
          <p:nvPr>
            <p:ph idx="1"/>
          </p:nvPr>
        </p:nvSpPr>
        <p:spPr>
          <a:xfrm>
            <a:off x="468313" y="5589588"/>
            <a:ext cx="8229600" cy="1152525"/>
          </a:xfrm>
        </p:spPr>
        <p:txBody>
          <a:bodyPr/>
          <a:lstStyle/>
          <a:p>
            <a:pPr>
              <a:lnSpc>
                <a:spcPct val="80000"/>
              </a:lnSpc>
            </a:pPr>
            <a:r>
              <a:rPr lang="en-ZA" altLang="x-none" sz="1500">
                <a:ea typeface="MS PGothic" charset="-128"/>
              </a:rPr>
              <a:t>Of 100 Gr8 quintile 1 students in 2009, 36 passed matric and 10 qualified for university</a:t>
            </a:r>
          </a:p>
          <a:p>
            <a:pPr>
              <a:lnSpc>
                <a:spcPct val="80000"/>
              </a:lnSpc>
            </a:pPr>
            <a:r>
              <a:rPr lang="en-ZA" altLang="x-none" sz="1500">
                <a:ea typeface="MS PGothic" charset="-128"/>
              </a:rPr>
              <a:t>Of 100 Gr8 quintile 5 students in 2009, 68 passed matric and 39 qualified for university</a:t>
            </a:r>
          </a:p>
          <a:p>
            <a:pPr>
              <a:lnSpc>
                <a:spcPct val="80000"/>
              </a:lnSpc>
            </a:pPr>
            <a:r>
              <a:rPr lang="en-ZA" altLang="en-US" sz="1500">
                <a:ea typeface="MS PGothic" charset="-128"/>
              </a:rPr>
              <a:t>“</a:t>
            </a:r>
            <a:r>
              <a:rPr lang="en-ZA" altLang="ja-JP" sz="1500" i="1">
                <a:ea typeface="MS PGothic" charset="-128"/>
              </a:rPr>
              <a:t>Contrary to what some would like the nation and the public to believe that our results hide inequalities, the facts and evidence show that the two top provinces (Free State and North West) are rural and poor</a:t>
            </a:r>
            <a:r>
              <a:rPr lang="en-ZA" altLang="ja-JP" sz="1500">
                <a:ea typeface="MS PGothic" charset="-128"/>
              </a:rPr>
              <a:t>.</a:t>
            </a:r>
            <a:r>
              <a:rPr lang="en-ZA" altLang="en-US" sz="1500">
                <a:ea typeface="MS PGothic" charset="-128"/>
              </a:rPr>
              <a:t>”</a:t>
            </a:r>
            <a:r>
              <a:rPr lang="en-ZA" altLang="ja-JP" sz="1500">
                <a:ea typeface="MS PGothic" charset="-128"/>
              </a:rPr>
              <a:t> (Motshekga, 2014)</a:t>
            </a:r>
            <a:endParaRPr lang="en-ZA" altLang="x-none" sz="1500">
              <a:ea typeface="MS PGothic" charset="-128"/>
            </a:endParaRPr>
          </a:p>
        </p:txBody>
      </p:sp>
      <p:sp>
        <p:nvSpPr>
          <p:cNvPr id="5734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986C890D-B2AB-BF45-8505-A4FDA683AC10}" type="slidenum">
              <a:rPr lang="en-ZA" altLang="x-none" sz="1200">
                <a:solidFill>
                  <a:srgbClr val="898989"/>
                </a:solidFill>
              </a:rPr>
              <a:pPr>
                <a:spcBef>
                  <a:spcPct val="0"/>
                </a:spcBef>
                <a:buFontTx/>
                <a:buNone/>
              </a:pPr>
              <a:t>67</a:t>
            </a:fld>
            <a:endParaRPr lang="en-ZA" altLang="x-none" sz="1200">
              <a:solidFill>
                <a:srgbClr val="898989"/>
              </a:solidFill>
            </a:endParaRPr>
          </a:p>
        </p:txBody>
      </p:sp>
      <p:graphicFrame>
        <p:nvGraphicFramePr>
          <p:cNvPr id="5" name="Chart 4"/>
          <p:cNvGraphicFramePr>
            <a:graphicFrameLocks/>
          </p:cNvGraphicFramePr>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323850" y="188913"/>
            <a:ext cx="8569325" cy="1228725"/>
          </a:xfrm>
        </p:spPr>
        <p:txBody>
          <a:bodyPr/>
          <a:lstStyle/>
          <a:p>
            <a:r>
              <a:rPr lang="en-ZA" altLang="x-none">
                <a:ea typeface="MS PGothic" charset="-128"/>
              </a:rPr>
              <a:t>Matric 2014 (relative to Gr 2 in 2004)</a:t>
            </a:r>
          </a:p>
        </p:txBody>
      </p:sp>
      <p:sp>
        <p:nvSpPr>
          <p:cNvPr id="5939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34855F67-45CE-3348-932C-AAB905978978}" type="slidenum">
              <a:rPr lang="en-ZA" altLang="x-none" sz="1200">
                <a:solidFill>
                  <a:srgbClr val="898989"/>
                </a:solidFill>
              </a:rPr>
              <a:pPr>
                <a:spcBef>
                  <a:spcPct val="0"/>
                </a:spcBef>
                <a:buFontTx/>
                <a:buNone/>
              </a:pPr>
              <a:t>68</a:t>
            </a:fld>
            <a:endParaRPr lang="en-ZA" altLang="x-none" sz="1200">
              <a:solidFill>
                <a:srgbClr val="898989"/>
              </a:solidFill>
            </a:endParaRPr>
          </a:p>
        </p:txBody>
      </p:sp>
      <p:graphicFrame>
        <p:nvGraphicFramePr>
          <p:cNvPr id="5" name="Chart 4"/>
          <p:cNvGraphicFramePr>
            <a:graphicFrameLocks/>
          </p:cNvGraphicFramePr>
          <p:nvPr/>
        </p:nvGraphicFramePr>
        <p:xfrm>
          <a:off x="539552" y="1484784"/>
          <a:ext cx="8208912"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nvGraphicFramePr>
        <p:xfrm>
          <a:off x="6156325" y="5715000"/>
          <a:ext cx="2808288" cy="1143000"/>
        </p:xfrm>
        <a:graphic>
          <a:graphicData uri="http://schemas.openxmlformats.org/drawingml/2006/table">
            <a:tbl>
              <a:tblPr/>
              <a:tblGrid>
                <a:gridCol w="1800225"/>
                <a:gridCol w="1008063"/>
              </a:tblGrid>
              <a:tr h="190500">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ZA" altLang="x-none" sz="1100" b="0" i="0" u="none" strike="noStrike" cap="none" normalizeH="0" baseline="0">
                        <a:ln>
                          <a:noFill/>
                        </a:ln>
                        <a:solidFill>
                          <a:srgbClr val="000000"/>
                        </a:solidFill>
                        <a:effectLst/>
                        <a:latin typeface="Calibri" charset="0"/>
                        <a:ea typeface="MS PGothic" charset="-128"/>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Numbers</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90500">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Grade 2 (2004)</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1085570</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90500">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Grade 9 (2011)</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1049904</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90500">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Grade 12 (2014)</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532860</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90500">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Passed (2014)</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403874</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90500">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Bachelors (2014)</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charset="0"/>
                          <a:ea typeface="MS PGothic" charset="-128"/>
                        </a:defRPr>
                      </a:lvl1pPr>
                      <a:lvl2pPr marL="742950" indent="-285750">
                        <a:spcBef>
                          <a:spcPct val="20000"/>
                        </a:spcBef>
                        <a:buFont typeface="Arial" charset="0"/>
                        <a:defRPr sz="2400">
                          <a:solidFill>
                            <a:schemeClr val="tx1"/>
                          </a:solidFill>
                          <a:latin typeface="Calibri" charset="0"/>
                          <a:ea typeface="MS PGothic" charset="-128"/>
                        </a:defRPr>
                      </a:lvl2pPr>
                      <a:lvl3pPr marL="1143000" indent="-228600">
                        <a:spcBef>
                          <a:spcPct val="20000"/>
                        </a:spcBef>
                        <a:buFont typeface="Arial" charset="0"/>
                        <a:defRPr sz="2000">
                          <a:solidFill>
                            <a:schemeClr val="tx1"/>
                          </a:solidFill>
                          <a:latin typeface="Calibri" charset="0"/>
                          <a:ea typeface="MS PGothic" charset="-128"/>
                        </a:defRPr>
                      </a:lvl3pPr>
                      <a:lvl4pPr marL="1600200" indent="-228600">
                        <a:spcBef>
                          <a:spcPct val="20000"/>
                        </a:spcBef>
                        <a:buFont typeface="Arial" charset="0"/>
                        <a:defRPr>
                          <a:solidFill>
                            <a:schemeClr val="tx1"/>
                          </a:solidFill>
                          <a:latin typeface="Calibri" charset="0"/>
                          <a:ea typeface="MS PGothic" charset="-128"/>
                        </a:defRPr>
                      </a:lvl4pPr>
                      <a:lvl5pPr marL="2057400" indent="-228600">
                        <a:spcBef>
                          <a:spcPct val="20000"/>
                        </a:spcBef>
                        <a:buFont typeface="Arial" charset="0"/>
                        <a:defRPr>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defRPr>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defRPr>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defRPr>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defRPr>
                          <a:solidFill>
                            <a:schemeClr val="tx1"/>
                          </a:solidFill>
                          <a:latin typeface="Calibri" charset="0"/>
                          <a:ea typeface="MS PGothic"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altLang="x-none" sz="1100" b="0" i="0" u="none" strike="noStrike" cap="none" normalizeH="0" baseline="0">
                          <a:ln>
                            <a:noFill/>
                          </a:ln>
                          <a:solidFill>
                            <a:srgbClr val="000000"/>
                          </a:solidFill>
                          <a:effectLst/>
                          <a:latin typeface="Calibri" charset="0"/>
                          <a:ea typeface="MS PGothic" charset="-128"/>
                        </a:rPr>
                        <a:t>150752</a:t>
                      </a: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7" name="Content Placeholder 2"/>
          <p:cNvSpPr>
            <a:spLocks noGrp="1"/>
          </p:cNvSpPr>
          <p:nvPr>
            <p:ph idx="1"/>
          </p:nvPr>
        </p:nvSpPr>
        <p:spPr>
          <a:xfrm>
            <a:off x="0" y="5732463"/>
            <a:ext cx="8229600" cy="1441450"/>
          </a:xfrm>
        </p:spPr>
        <p:txBody>
          <a:bodyPr/>
          <a:lstStyle/>
          <a:p>
            <a:r>
              <a:rPr lang="en-ZA" altLang="x-none" sz="1800">
                <a:ea typeface="MS PGothic" charset="-128"/>
              </a:rPr>
              <a:t>550,000 students drop out before matric</a:t>
            </a:r>
          </a:p>
          <a:p>
            <a:r>
              <a:rPr lang="en-ZA" altLang="x-none" sz="1800">
                <a:ea typeface="MS PGothic" charset="-128"/>
              </a:rPr>
              <a:t>99% do not get a non-matric qualification </a:t>
            </a:r>
            <a:r>
              <a:rPr lang="en-ZA" altLang="x-none" sz="1200">
                <a:ea typeface="MS PGothic" charset="-128"/>
              </a:rPr>
              <a:t>(Gustafsson, 2011: p11)</a:t>
            </a:r>
          </a:p>
          <a:p>
            <a:r>
              <a:rPr lang="en-ZA" altLang="x-none" sz="1800">
                <a:ea typeface="MS PGothic" charset="-128"/>
              </a:rPr>
              <a:t>What happens to them? 50% youth unemployment…</a:t>
            </a:r>
            <a:endParaRPr lang="en-ZA" altLang="x-none" sz="1400">
              <a:ea typeface="MS PGothic"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6F7E378F-8F6E-1649-9925-D3CB0E4C9500}" type="slidenum">
              <a:rPr lang="en-ZA" altLang="x-none" sz="1200">
                <a:solidFill>
                  <a:srgbClr val="898989"/>
                </a:solidFill>
              </a:rPr>
              <a:pPr>
                <a:spcBef>
                  <a:spcPct val="0"/>
                </a:spcBef>
                <a:buFontTx/>
                <a:buNone/>
              </a:pPr>
              <a:t>69</a:t>
            </a:fld>
            <a:endParaRPr lang="en-ZA" altLang="x-none" sz="1200">
              <a:solidFill>
                <a:srgbClr val="898989"/>
              </a:solidFill>
            </a:endParaRPr>
          </a:p>
        </p:txBody>
      </p:sp>
      <p:sp>
        <p:nvSpPr>
          <p:cNvPr id="60418" name="AutoShape 2" descr="Displaying broad unempl.pn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endParaRPr lang="en-ZA" altLang="x-none" sz="1800"/>
          </a:p>
        </p:txBody>
      </p:sp>
      <p:pic>
        <p:nvPicPr>
          <p:cNvPr id="60419"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713"/>
            <a:ext cx="8555038" cy="540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nvGraphicFramePr>
        <p:xfrm>
          <a:off x="107504" y="3429000"/>
          <a:ext cx="3384376" cy="32849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nvGraphicFramePr>
        <p:xfrm>
          <a:off x="3540479" y="3429000"/>
          <a:ext cx="5400600" cy="3312368"/>
        </p:xfrm>
        <a:graphic>
          <a:graphicData uri="http://schemas.openxmlformats.org/drawingml/2006/chart">
            <c:chart xmlns:c="http://schemas.openxmlformats.org/drawingml/2006/chart" xmlns:r="http://schemas.openxmlformats.org/officeDocument/2006/relationships" r:id="rId3"/>
          </a:graphicData>
        </a:graphic>
      </p:graphicFrame>
      <p:pic>
        <p:nvPicPr>
          <p:cNvPr id="13005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0"/>
            <a:ext cx="7640637" cy="348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323850" y="476250"/>
            <a:ext cx="6850063" cy="1228725"/>
          </a:xfrm>
        </p:spPr>
        <p:txBody>
          <a:bodyPr/>
          <a:lstStyle/>
          <a:p>
            <a:r>
              <a:rPr lang="en-ZA" altLang="x-none" sz="3600">
                <a:ea typeface="MS PGothic" charset="-128"/>
              </a:rPr>
              <a:t>Numerous correlated dimensions</a:t>
            </a:r>
          </a:p>
        </p:txBody>
      </p:sp>
      <p:sp>
        <p:nvSpPr>
          <p:cNvPr id="62466" name="Content Placeholder 2"/>
          <p:cNvSpPr>
            <a:spLocks noGrp="1"/>
          </p:cNvSpPr>
          <p:nvPr>
            <p:ph idx="1"/>
          </p:nvPr>
        </p:nvSpPr>
        <p:spPr>
          <a:xfrm>
            <a:off x="498475" y="2060575"/>
            <a:ext cx="8229600" cy="4065588"/>
          </a:xfrm>
        </p:spPr>
        <p:txBody>
          <a:bodyPr/>
          <a:lstStyle/>
          <a:p>
            <a:r>
              <a:rPr lang="en-ZA" altLang="x-none" sz="2800">
                <a:ea typeface="MS PGothic" charset="-128"/>
              </a:rPr>
              <a:t>Given the apartheid-era policies, it is unsurprising that the inequalities we see in South Africa can be seen along a number of correlated dimensions, including </a:t>
            </a:r>
          </a:p>
          <a:p>
            <a:pPr lvl="1"/>
            <a:r>
              <a:rPr lang="en-ZA" altLang="x-none" sz="2400">
                <a:ea typeface="MS PGothic" charset="-128"/>
              </a:rPr>
              <a:t>Language, </a:t>
            </a:r>
          </a:p>
          <a:p>
            <a:pPr lvl="1"/>
            <a:r>
              <a:rPr lang="en-ZA" altLang="x-none" sz="2400">
                <a:ea typeface="MS PGothic" charset="-128"/>
              </a:rPr>
              <a:t>Geographical location, </a:t>
            </a:r>
          </a:p>
          <a:p>
            <a:pPr lvl="1"/>
            <a:r>
              <a:rPr lang="en-ZA" altLang="x-none" sz="2400">
                <a:ea typeface="MS PGothic" charset="-128"/>
              </a:rPr>
              <a:t>Socioeconomic status, </a:t>
            </a:r>
          </a:p>
          <a:p>
            <a:pPr lvl="1"/>
            <a:r>
              <a:rPr lang="en-ZA" altLang="x-none" sz="2400">
                <a:ea typeface="MS PGothic" charset="-128"/>
              </a:rPr>
              <a:t>Race</a:t>
            </a:r>
          </a:p>
          <a:p>
            <a:pPr lvl="1"/>
            <a:r>
              <a:rPr lang="en-ZA" altLang="x-none" sz="2400">
                <a:ea typeface="MS PGothic" charset="-128"/>
              </a:rPr>
              <a:t>Former department</a:t>
            </a:r>
          </a:p>
          <a:p>
            <a:pPr lvl="1"/>
            <a:endParaRPr lang="en-ZA" altLang="x-none">
              <a:ea typeface="MS PGothic" charset="-128"/>
            </a:endParaRPr>
          </a:p>
        </p:txBody>
      </p:sp>
      <p:sp>
        <p:nvSpPr>
          <p:cNvPr id="4" name="Title 1"/>
          <p:cNvSpPr txBox="1">
            <a:spLocks/>
          </p:cNvSpPr>
          <p:nvPr/>
        </p:nvSpPr>
        <p:spPr bwMode="auto">
          <a:xfrm>
            <a:off x="250825" y="476250"/>
            <a:ext cx="8723313" cy="1228725"/>
          </a:xfrm>
          <a:prstGeom prst="roundRect">
            <a:avLst/>
          </a:prstGeom>
          <a:solidFill>
            <a:schemeClr val="accent2">
              <a:lumMod val="20000"/>
              <a:lumOff val="80000"/>
            </a:schemeClr>
          </a:solidFill>
          <a:ln>
            <a:noFill/>
          </a:ln>
          <a:extLst/>
        </p:spPr>
        <p:txBody>
          <a:bodyPr anchor="ctr"/>
          <a:lstStyle>
            <a:lvl1pPr algn="l" rtl="0" eaLnBrk="0" fontAlgn="base" hangingPunct="0">
              <a:spcBef>
                <a:spcPct val="0"/>
              </a:spcBef>
              <a:spcAft>
                <a:spcPct val="0"/>
              </a:spcAft>
              <a:defRPr sz="4000" kern="1200">
                <a:solidFill>
                  <a:srgbClr val="C0000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ZA" altLang="en-US"/>
              <a:t>Education &amp; Inequality: </a:t>
            </a:r>
            <a:r>
              <a:rPr lang="en-ZA" altLang="en-US" b="1"/>
              <a:t>DIMENSIONS</a:t>
            </a:r>
            <a:endParaRPr lang="en-ZA" altLang="en-US" b="1"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23850" y="333375"/>
            <a:ext cx="6850063" cy="1228725"/>
          </a:xfrm>
          <a:solidFill>
            <a:schemeClr val="accent2">
              <a:lumMod val="20000"/>
              <a:lumOff val="80000"/>
            </a:schemeClr>
          </a:solidFill>
        </p:spPr>
        <p:txBody>
          <a:bodyPr/>
          <a:lstStyle/>
          <a:p>
            <a:pPr>
              <a:defRPr/>
            </a:pPr>
            <a:r>
              <a:rPr lang="en-ZA" altLang="en-US" dirty="0">
                <a:ea typeface="+mj-ea"/>
                <a:cs typeface="+mj-cs"/>
              </a:rPr>
              <a:t>Language...</a:t>
            </a:r>
          </a:p>
        </p:txBody>
      </p:sp>
      <p:sp>
        <p:nvSpPr>
          <p:cNvPr id="4" name="Content Placeholder 2"/>
          <p:cNvSpPr txBox="1">
            <a:spLocks/>
          </p:cNvSpPr>
          <p:nvPr/>
        </p:nvSpPr>
        <p:spPr bwMode="auto">
          <a:xfrm>
            <a:off x="1116013" y="1989138"/>
            <a:ext cx="2309812" cy="790575"/>
          </a:xfrm>
          <a:prstGeom prst="rect">
            <a:avLst/>
          </a:prstGeom>
          <a:noFill/>
          <a:ln w="9525">
            <a:noFill/>
            <a:miter lim="800000"/>
            <a:headEnd/>
            <a:tailEnd/>
          </a:ln>
        </p:spPr>
        <p:txBody>
          <a:bodyPr/>
          <a:lstStyle/>
          <a:p>
            <a:pPr algn="ctr" eaLnBrk="1" hangingPunct="1">
              <a:spcBef>
                <a:spcPct val="20000"/>
              </a:spcBef>
              <a:buFont typeface="Arial" pitchFamily="34" charset="0"/>
              <a:buNone/>
              <a:defRPr/>
            </a:pPr>
            <a:r>
              <a:rPr lang="en-ZA" sz="1400" b="1" u="sng" dirty="0">
                <a:latin typeface="+mn-lt"/>
                <a:ea typeface="+mn-ea"/>
              </a:rPr>
              <a:t>PIRLS 2006</a:t>
            </a:r>
          </a:p>
          <a:p>
            <a:pPr algn="ctr" eaLnBrk="1" hangingPunct="1">
              <a:spcBef>
                <a:spcPct val="20000"/>
              </a:spcBef>
              <a:buFont typeface="Arial" pitchFamily="34" charset="0"/>
              <a:buNone/>
              <a:defRPr/>
            </a:pPr>
            <a:r>
              <a:rPr lang="en-ZA" sz="1400" dirty="0">
                <a:solidFill>
                  <a:srgbClr val="FF0000"/>
                </a:solidFill>
                <a:latin typeface="+mn-lt"/>
                <a:ea typeface="+mn-ea"/>
              </a:rPr>
              <a:t>PIRLS</a:t>
            </a:r>
            <a:r>
              <a:rPr lang="en-ZA" sz="1400" dirty="0">
                <a:latin typeface="+mn-lt"/>
                <a:ea typeface="+mn-ea"/>
              </a:rPr>
              <a:t> </a:t>
            </a:r>
            <a:r>
              <a:rPr lang="en-ZA" sz="1400" dirty="0" err="1">
                <a:solidFill>
                  <a:srgbClr val="00B0F0"/>
                </a:solidFill>
                <a:latin typeface="+mn-lt"/>
                <a:ea typeface="+mn-ea"/>
              </a:rPr>
              <a:t>Gr</a:t>
            </a:r>
            <a:r>
              <a:rPr lang="en-ZA" sz="1400" dirty="0">
                <a:solidFill>
                  <a:srgbClr val="00B0F0"/>
                </a:solidFill>
                <a:latin typeface="+mn-lt"/>
                <a:ea typeface="+mn-ea"/>
              </a:rPr>
              <a:t> 5</a:t>
            </a:r>
            <a:r>
              <a:rPr lang="en-ZA" sz="1400" dirty="0">
                <a:latin typeface="+mn-lt"/>
                <a:ea typeface="+mn-ea"/>
              </a:rPr>
              <a:t> </a:t>
            </a:r>
          </a:p>
          <a:p>
            <a:pPr algn="ctr" eaLnBrk="1" hangingPunct="1">
              <a:spcBef>
                <a:spcPct val="20000"/>
              </a:spcBef>
              <a:buFont typeface="Arial" pitchFamily="34" charset="0"/>
              <a:buNone/>
              <a:defRPr/>
            </a:pPr>
            <a:r>
              <a:rPr lang="en-ZA" sz="1400" dirty="0">
                <a:latin typeface="+mn-lt"/>
                <a:ea typeface="+mn-ea"/>
              </a:rPr>
              <a:t>(Shepherd, 2011)</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997200"/>
            <a:ext cx="3592512"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p:nvPr/>
        </p:nvGraphicFramePr>
        <p:xfrm>
          <a:off x="4175448" y="2924944"/>
          <a:ext cx="4968552" cy="3409514"/>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bwMode="auto">
          <a:xfrm>
            <a:off x="5292725" y="2133600"/>
            <a:ext cx="3167063" cy="862013"/>
          </a:xfrm>
          <a:prstGeom prst="rect">
            <a:avLst/>
          </a:prstGeom>
          <a:noFill/>
          <a:ln w="9525">
            <a:noFill/>
            <a:miter lim="800000"/>
            <a:headEnd/>
            <a:tailEnd/>
          </a:ln>
        </p:spPr>
        <p:txBody>
          <a:bodyPr/>
          <a:lstStyle/>
          <a:p>
            <a:pPr algn="ctr" eaLnBrk="1" hangingPunct="1">
              <a:spcBef>
                <a:spcPct val="20000"/>
              </a:spcBef>
              <a:buFont typeface="Arial" pitchFamily="34" charset="0"/>
              <a:buNone/>
              <a:defRPr/>
            </a:pPr>
            <a:r>
              <a:rPr lang="en-ZA" sz="1400" b="1" u="sng" dirty="0" err="1">
                <a:latin typeface="+mn-lt"/>
                <a:ea typeface="+mn-ea"/>
              </a:rPr>
              <a:t>prePIRLS</a:t>
            </a:r>
            <a:r>
              <a:rPr lang="en-ZA" sz="1400" b="1" u="sng" dirty="0">
                <a:latin typeface="+mn-lt"/>
                <a:ea typeface="+mn-ea"/>
              </a:rPr>
              <a:t> 2011</a:t>
            </a:r>
          </a:p>
          <a:p>
            <a:pPr algn="ctr" eaLnBrk="1" hangingPunct="1">
              <a:spcBef>
                <a:spcPct val="20000"/>
              </a:spcBef>
              <a:buFont typeface="Arial" pitchFamily="34" charset="0"/>
              <a:buNone/>
              <a:defRPr/>
            </a:pPr>
            <a:r>
              <a:rPr lang="en-ZA" sz="1400" dirty="0" err="1">
                <a:solidFill>
                  <a:srgbClr val="FF0000"/>
                </a:solidFill>
                <a:latin typeface="+mn-lt"/>
                <a:ea typeface="+mn-ea"/>
              </a:rPr>
              <a:t>prePIRLS</a:t>
            </a:r>
            <a:r>
              <a:rPr lang="en-ZA" sz="1400" dirty="0">
                <a:latin typeface="+mn-lt"/>
                <a:ea typeface="+mn-ea"/>
              </a:rPr>
              <a:t> </a:t>
            </a:r>
            <a:r>
              <a:rPr lang="en-ZA" sz="1400" dirty="0" err="1">
                <a:solidFill>
                  <a:srgbClr val="00B0F0"/>
                </a:solidFill>
                <a:latin typeface="+mn-lt"/>
                <a:ea typeface="+mn-ea"/>
              </a:rPr>
              <a:t>Gr</a:t>
            </a:r>
            <a:r>
              <a:rPr lang="en-ZA" sz="1400" dirty="0">
                <a:solidFill>
                  <a:srgbClr val="00B0F0"/>
                </a:solidFill>
                <a:latin typeface="+mn-lt"/>
                <a:ea typeface="+mn-ea"/>
              </a:rPr>
              <a:t> 4</a:t>
            </a:r>
            <a:r>
              <a:rPr lang="en-ZA" sz="1400" dirty="0">
                <a:latin typeface="+mn-lt"/>
                <a:ea typeface="+mn-ea"/>
              </a:rPr>
              <a:t> </a:t>
            </a:r>
          </a:p>
          <a:p>
            <a:pPr algn="ctr" eaLnBrk="1" hangingPunct="1">
              <a:spcBef>
                <a:spcPct val="20000"/>
              </a:spcBef>
              <a:buFont typeface="Arial" pitchFamily="34" charset="0"/>
              <a:buNone/>
              <a:defRPr/>
            </a:pPr>
            <a:r>
              <a:rPr lang="en-ZA" sz="1400" dirty="0">
                <a:latin typeface="+mn-lt"/>
                <a:ea typeface="+mn-ea"/>
              </a:rPr>
              <a:t>(</a:t>
            </a:r>
            <a:r>
              <a:rPr lang="en-ZA" sz="1400" dirty="0" err="1">
                <a:latin typeface="+mn-lt"/>
                <a:ea typeface="+mn-ea"/>
              </a:rPr>
              <a:t>Howie</a:t>
            </a:r>
            <a:r>
              <a:rPr lang="en-ZA" sz="1400" dirty="0">
                <a:latin typeface="+mn-lt"/>
                <a:ea typeface="+mn-ea"/>
              </a:rPr>
              <a:t> &amp; Van </a:t>
            </a:r>
            <a:r>
              <a:rPr lang="en-ZA" sz="1400" dirty="0" err="1">
                <a:latin typeface="+mn-lt"/>
                <a:ea typeface="+mn-ea"/>
              </a:rPr>
              <a:t>Staden</a:t>
            </a:r>
            <a:r>
              <a:rPr lang="en-ZA" sz="1400" dirty="0">
                <a:latin typeface="+mn-lt"/>
                <a:ea typeface="+mn-ea"/>
              </a:rPr>
              <a:t>, 2012)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barn(inVertical)">
                                      <p:cBhvr>
                                        <p:cTn id="10" dur="500"/>
                                        <p:tgtEl>
                                          <p:spTgt spid="4">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arn(inVertical)">
                                      <p:cBhvr>
                                        <p:cTn id="15" dur="500"/>
                                        <p:tgtEl>
                                          <p:spTgt spid="4">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barn(inVertical)">
                                      <p:cBhvr>
                                        <p:cTn id="20" dur="500"/>
                                        <p:tgtEl>
                                          <p:spTgt spid="4">
                                            <p:txEl>
                                              <p:pRg st="2" end="2"/>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barn(inVertical)">
                                      <p:cBhvr>
                                        <p:cTn id="23" dur="500"/>
                                        <p:tgtEl>
                                          <p:spTgt spid="7">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Effect transition="in" filter="barn(inVertical)">
                                      <p:cBhvr>
                                        <p:cTn id="28" dur="500"/>
                                        <p:tgtEl>
                                          <p:spTgt spid="7">
                                            <p:txEl>
                                              <p:pRg st="1" end="1"/>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barn(inVertical)">
                                      <p:cBhvr>
                                        <p:cTn id="3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3" descr="Screen Shot 2017-04-20 at 2.39.0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0"/>
            <a:ext cx="7167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8"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924175"/>
            <a:ext cx="213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23850" y="333375"/>
            <a:ext cx="6850063" cy="1228725"/>
          </a:xfrm>
          <a:solidFill>
            <a:schemeClr val="accent2">
              <a:lumMod val="20000"/>
              <a:lumOff val="80000"/>
            </a:schemeClr>
          </a:solidFill>
        </p:spPr>
        <p:txBody>
          <a:bodyPr/>
          <a:lstStyle/>
          <a:p>
            <a:pPr>
              <a:defRPr/>
            </a:pPr>
            <a:r>
              <a:rPr lang="en-ZA" altLang="x-none">
                <a:ea typeface="MS PGothic" charset="-128"/>
              </a:rPr>
              <a:t>Former department…</a:t>
            </a:r>
          </a:p>
        </p:txBody>
      </p:sp>
      <p:sp>
        <p:nvSpPr>
          <p:cNvPr id="4" name="Content Placeholder 2"/>
          <p:cNvSpPr txBox="1">
            <a:spLocks/>
          </p:cNvSpPr>
          <p:nvPr/>
        </p:nvSpPr>
        <p:spPr bwMode="auto">
          <a:xfrm>
            <a:off x="6261100" y="1717675"/>
            <a:ext cx="2309813" cy="790575"/>
          </a:xfrm>
          <a:prstGeom prst="rect">
            <a:avLst/>
          </a:prstGeom>
          <a:noFill/>
          <a:ln w="9525">
            <a:noFill/>
            <a:miter lim="800000"/>
            <a:headEnd/>
            <a:tailEnd/>
          </a:ln>
        </p:spPr>
        <p:txBody>
          <a:bodyPr/>
          <a:lstStyle/>
          <a:p>
            <a:pPr algn="ctr" eaLnBrk="1" hangingPunct="1">
              <a:spcBef>
                <a:spcPct val="20000"/>
              </a:spcBef>
              <a:buFont typeface="Arial" pitchFamily="34" charset="0"/>
              <a:buNone/>
              <a:defRPr/>
            </a:pPr>
            <a:r>
              <a:rPr lang="en-ZA" sz="1400" b="1" u="sng" dirty="0">
                <a:latin typeface="+mn-lt"/>
                <a:ea typeface="+mn-ea"/>
              </a:rPr>
              <a:t>NSES 2007-9</a:t>
            </a:r>
          </a:p>
          <a:p>
            <a:pPr algn="ctr" eaLnBrk="1" hangingPunct="1">
              <a:spcBef>
                <a:spcPct val="20000"/>
              </a:spcBef>
              <a:buFont typeface="Arial" pitchFamily="34" charset="0"/>
              <a:buNone/>
              <a:defRPr/>
            </a:pPr>
            <a:r>
              <a:rPr lang="en-ZA" sz="1400" dirty="0">
                <a:latin typeface="+mn-lt"/>
                <a:ea typeface="+mn-ea"/>
              </a:rPr>
              <a:t>(Taylor, 2011)</a:t>
            </a:r>
          </a:p>
        </p:txBody>
      </p:sp>
      <p:grpSp>
        <p:nvGrpSpPr>
          <p:cNvPr id="8" name="Group 7"/>
          <p:cNvGrpSpPr>
            <a:grpSpLocks/>
          </p:cNvGrpSpPr>
          <p:nvPr/>
        </p:nvGrpSpPr>
        <p:grpSpPr bwMode="auto">
          <a:xfrm>
            <a:off x="4403725" y="2508250"/>
            <a:ext cx="4740275" cy="3851275"/>
            <a:chOff x="179512" y="3717032"/>
            <a:chExt cx="3704817" cy="3089559"/>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717032"/>
              <a:ext cx="3524912" cy="284631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2943856" y="6530238"/>
              <a:ext cx="940473" cy="276353"/>
            </a:xfrm>
            <a:prstGeom prst="rect">
              <a:avLst/>
            </a:prstGeom>
            <a:noFill/>
          </p:spPr>
          <p:txBody>
            <a:bodyPr>
              <a:spAutoFit/>
            </a:bodyPr>
            <a:lstStyle/>
            <a:p>
              <a:pPr eaLnBrk="1" hangingPunct="1">
                <a:defRPr/>
              </a:pPr>
              <a:r>
                <a:rPr lang="en-ZA" sz="1200" dirty="0">
                  <a:solidFill>
                    <a:schemeClr val="accent6">
                      <a:lumMod val="75000"/>
                    </a:schemeClr>
                  </a:solidFill>
                  <a:latin typeface="Calibri" panose="020F0502020204030204" pitchFamily="34" charset="0"/>
                  <a:ea typeface="+mn-ea"/>
                  <a:cs typeface="Arial" charset="0"/>
                </a:rPr>
                <a:t>Taylor, 2011</a:t>
              </a:r>
            </a:p>
          </p:txBody>
        </p:sp>
      </p:grpSp>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75" y="2838450"/>
            <a:ext cx="3956050"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23850" y="476250"/>
            <a:ext cx="6850063" cy="1228725"/>
          </a:xfrm>
          <a:solidFill>
            <a:schemeClr val="accent2">
              <a:lumMod val="20000"/>
              <a:lumOff val="80000"/>
            </a:schemeClr>
          </a:solidFill>
        </p:spPr>
        <p:txBody>
          <a:bodyPr/>
          <a:lstStyle/>
          <a:p>
            <a:pPr>
              <a:defRPr/>
            </a:pPr>
            <a:r>
              <a:rPr lang="en-ZA" altLang="en-US" dirty="0">
                <a:ea typeface="+mj-ea"/>
                <a:cs typeface="+mj-cs"/>
              </a:rPr>
              <a:t>Socioeconomic status...</a:t>
            </a:r>
          </a:p>
        </p:txBody>
      </p:sp>
      <p:graphicFrame>
        <p:nvGraphicFramePr>
          <p:cNvPr id="4" name="Chart 3"/>
          <p:cNvGraphicFramePr/>
          <p:nvPr/>
        </p:nvGraphicFramePr>
        <p:xfrm>
          <a:off x="3779912" y="2852936"/>
          <a:ext cx="5256584" cy="3591991"/>
        </p:xfrm>
        <a:graphic>
          <a:graphicData uri="http://schemas.openxmlformats.org/drawingml/2006/chart">
            <c:chart xmlns:c="http://schemas.openxmlformats.org/drawingml/2006/chart" xmlns:r="http://schemas.openxmlformats.org/officeDocument/2006/relationships" r:id="rId3"/>
          </a:graphicData>
        </a:graphic>
      </p:graphicFrame>
      <p:sp>
        <p:nvSpPr>
          <p:cNvPr id="68611" name="Rectangle 1"/>
          <p:cNvSpPr>
            <a:spLocks noChangeArrowheads="1"/>
          </p:cNvSpPr>
          <p:nvPr/>
        </p:nvSpPr>
        <p:spPr bwMode="auto">
          <a:xfrm>
            <a:off x="3995738" y="2420938"/>
            <a:ext cx="4684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just">
              <a:spcBef>
                <a:spcPct val="0"/>
              </a:spcBef>
              <a:buFontTx/>
              <a:buNone/>
            </a:pPr>
            <a:r>
              <a:rPr lang="en-ZA" altLang="x-none" sz="900" b="1"/>
              <a:t>Average grade 8 science test scores for middle-income countries participating in TIMSS 2011 </a:t>
            </a:r>
          </a:p>
          <a:p>
            <a:pPr algn="just">
              <a:spcBef>
                <a:spcPct val="0"/>
              </a:spcBef>
              <a:buFontTx/>
              <a:buNone/>
            </a:pPr>
            <a:r>
              <a:rPr lang="en-ZA" altLang="x-none" sz="900" b="1"/>
              <a:t>(+95% confidence intervals around the mean)</a:t>
            </a:r>
            <a:endParaRPr lang="en-ZA" altLang="x-none" sz="1800"/>
          </a:p>
        </p:txBody>
      </p:sp>
      <p:pic>
        <p:nvPicPr>
          <p:cNvPr id="6"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52738"/>
            <a:ext cx="3924300"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Rectangle 1"/>
          <p:cNvSpPr>
            <a:spLocks noChangeArrowheads="1"/>
          </p:cNvSpPr>
          <p:nvPr/>
        </p:nvSpPr>
        <p:spPr bwMode="auto">
          <a:xfrm>
            <a:off x="179388" y="2420938"/>
            <a:ext cx="3614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just">
              <a:spcBef>
                <a:spcPct val="0"/>
              </a:spcBef>
              <a:buFontTx/>
              <a:buNone/>
            </a:pPr>
            <a:r>
              <a:rPr lang="en-ZA" altLang="x-none" sz="900" b="1"/>
              <a:t>SACMEQ III (2007) Distribution of student reading scores by quartiles of </a:t>
            </a:r>
          </a:p>
          <a:p>
            <a:pPr algn="just">
              <a:spcBef>
                <a:spcPct val="0"/>
              </a:spcBef>
              <a:buFontTx/>
              <a:buNone/>
            </a:pPr>
            <a:r>
              <a:rPr lang="en-ZA" altLang="x-none" sz="900" b="1"/>
              <a:t>school socioeconomic status (Spaull, 2013)</a:t>
            </a:r>
            <a:endParaRPr lang="en-ZA" altLang="x-none" sz="1800"/>
          </a:p>
        </p:txBody>
      </p:sp>
      <p:sp>
        <p:nvSpPr>
          <p:cNvPr id="8" name="Content Placeholder 2"/>
          <p:cNvSpPr txBox="1">
            <a:spLocks/>
          </p:cNvSpPr>
          <p:nvPr/>
        </p:nvSpPr>
        <p:spPr bwMode="auto">
          <a:xfrm>
            <a:off x="1187450" y="1700213"/>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buClr>
                <a:schemeClr val="bg2"/>
              </a:buClr>
              <a:buFontTx/>
              <a:buNone/>
            </a:pPr>
            <a:r>
              <a:rPr lang="en-ZA" altLang="x-none" sz="1600" b="1" u="sng"/>
              <a:t>SACMEQ III (2007)</a:t>
            </a:r>
            <a:endParaRPr lang="en-ZA" altLang="x-none" sz="1600"/>
          </a:p>
        </p:txBody>
      </p:sp>
      <p:sp>
        <p:nvSpPr>
          <p:cNvPr id="9" name="Content Placeholder 2"/>
          <p:cNvSpPr txBox="1">
            <a:spLocks/>
          </p:cNvSpPr>
          <p:nvPr/>
        </p:nvSpPr>
        <p:spPr bwMode="auto">
          <a:xfrm>
            <a:off x="5580063" y="1700213"/>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buClr>
                <a:schemeClr val="bg2"/>
              </a:buClr>
              <a:buFontTx/>
              <a:buNone/>
            </a:pPr>
            <a:r>
              <a:rPr lang="en-ZA" altLang="x-none" sz="1600" b="1" u="sng"/>
              <a:t>TIMSS Science (2011)</a:t>
            </a:r>
            <a:endParaRPr lang="en-ZA" altLang="x-none" sz="1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95288" y="476250"/>
            <a:ext cx="6850062" cy="1228725"/>
          </a:xfrm>
          <a:solidFill>
            <a:schemeClr val="accent2">
              <a:lumMod val="20000"/>
              <a:lumOff val="80000"/>
            </a:schemeClr>
          </a:solidFill>
        </p:spPr>
        <p:txBody>
          <a:bodyPr/>
          <a:lstStyle/>
          <a:p>
            <a:pPr>
              <a:defRPr/>
            </a:pPr>
            <a:r>
              <a:rPr lang="en-ZA" altLang="x-none">
                <a:ea typeface="MS PGothic" charset="-128"/>
              </a:rPr>
              <a:t>Geography/space…</a:t>
            </a:r>
          </a:p>
        </p:txBody>
      </p:sp>
      <p:grpSp>
        <p:nvGrpSpPr>
          <p:cNvPr id="70658" name="Group 5"/>
          <p:cNvGrpSpPr>
            <a:grpSpLocks/>
          </p:cNvGrpSpPr>
          <p:nvPr/>
        </p:nvGrpSpPr>
        <p:grpSpPr bwMode="auto">
          <a:xfrm>
            <a:off x="5311775" y="1876425"/>
            <a:ext cx="3336925" cy="4298950"/>
            <a:chOff x="5940152" y="2204864"/>
            <a:chExt cx="3048000" cy="4215342"/>
          </a:xfrm>
        </p:grpSpPr>
        <p:pic>
          <p:nvPicPr>
            <p:cNvPr id="706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2204864"/>
              <a:ext cx="3048000"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464152" y="6143127"/>
              <a:ext cx="1360145" cy="277079"/>
            </a:xfrm>
            <a:prstGeom prst="rect">
              <a:avLst/>
            </a:prstGeom>
            <a:noFill/>
          </p:spPr>
          <p:txBody>
            <a:bodyPr>
              <a:spAutoFit/>
            </a:bodyPr>
            <a:lstStyle/>
            <a:p>
              <a:pPr eaLnBrk="1" hangingPunct="1">
                <a:defRPr/>
              </a:pPr>
              <a:r>
                <a:rPr lang="en-ZA" sz="1200" dirty="0">
                  <a:solidFill>
                    <a:schemeClr val="accent6">
                      <a:lumMod val="75000"/>
                    </a:schemeClr>
                  </a:solidFill>
                  <a:latin typeface="Calibri" panose="020F0502020204030204" pitchFamily="34" charset="0"/>
                  <a:ea typeface="+mn-ea"/>
                  <a:cs typeface="Arial" charset="0"/>
                </a:rPr>
                <a:t>Yamauchi, 2011</a:t>
              </a:r>
            </a:p>
          </p:txBody>
        </p:sp>
      </p:grpSp>
      <p:sp>
        <p:nvSpPr>
          <p:cNvPr id="70659" name="TextBox 1"/>
          <p:cNvSpPr txBox="1">
            <a:spLocks noChangeArrowheads="1"/>
          </p:cNvSpPr>
          <p:nvPr/>
        </p:nvSpPr>
        <p:spPr bwMode="auto">
          <a:xfrm>
            <a:off x="323850" y="1876425"/>
            <a:ext cx="4608513" cy="4524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800" b="1" u="sng"/>
              <a:t>Spatial inequalities</a:t>
            </a:r>
          </a:p>
          <a:p>
            <a:pPr eaLnBrk="1" hangingPunct="1">
              <a:spcBef>
                <a:spcPct val="0"/>
              </a:spcBef>
            </a:pPr>
            <a:r>
              <a:rPr lang="en-ZA" altLang="en-US" sz="1800"/>
              <a:t>“</a:t>
            </a:r>
            <a:r>
              <a:rPr lang="en-ZA" altLang="ja-JP" sz="1800" i="1">
                <a:solidFill>
                  <a:srgbClr val="FF0000"/>
                </a:solidFill>
              </a:rPr>
              <a:t>Geography becomes critical when access to opportunities is distributed unevenly over space</a:t>
            </a:r>
            <a:r>
              <a:rPr lang="en-ZA" altLang="en-US" sz="1800"/>
              <a:t>”</a:t>
            </a:r>
            <a:r>
              <a:rPr lang="en-ZA" altLang="ja-JP" sz="1800"/>
              <a:t> (Yamauchi, 2011)</a:t>
            </a:r>
          </a:p>
          <a:p>
            <a:pPr eaLnBrk="1" hangingPunct="1">
              <a:spcBef>
                <a:spcPct val="0"/>
              </a:spcBef>
            </a:pPr>
            <a:endParaRPr lang="en-ZA" altLang="x-none" sz="1800"/>
          </a:p>
          <a:p>
            <a:pPr eaLnBrk="1" hangingPunct="1">
              <a:spcBef>
                <a:spcPct val="0"/>
              </a:spcBef>
            </a:pPr>
            <a:r>
              <a:rPr lang="en-ZA" altLang="x-none" sz="1800"/>
              <a:t>Under apartheid limited movement for majority of the population</a:t>
            </a:r>
          </a:p>
          <a:p>
            <a:pPr eaLnBrk="1" hangingPunct="1">
              <a:spcBef>
                <a:spcPct val="0"/>
              </a:spcBef>
            </a:pPr>
            <a:endParaRPr lang="en-ZA" altLang="x-none" sz="1800"/>
          </a:p>
          <a:p>
            <a:pPr eaLnBrk="1" hangingPunct="1">
              <a:spcBef>
                <a:spcPct val="0"/>
              </a:spcBef>
            </a:pPr>
            <a:r>
              <a:rPr lang="en-ZA" altLang="x-none" sz="1800"/>
              <a:t>Positive correlation between school quality and school fees, quality education remains concentrated in formerly white, coloured and indian schools where the majority is non-African.</a:t>
            </a:r>
          </a:p>
          <a:p>
            <a:pPr eaLnBrk="1" hangingPunct="1">
              <a:spcBef>
                <a:spcPct val="0"/>
              </a:spcBef>
              <a:buFontTx/>
              <a:buNone/>
            </a:pPr>
            <a:endParaRPr lang="en-ZA" altLang="x-none" sz="1800"/>
          </a:p>
          <a:p>
            <a:pPr eaLnBrk="1" hangingPunct="1">
              <a:spcBef>
                <a:spcPct val="0"/>
              </a:spcBef>
            </a:pPr>
            <a:r>
              <a:rPr lang="en-ZA" altLang="x-none" sz="1800"/>
              <a:t>Current (de facto / de jure) zoning policies</a:t>
            </a:r>
          </a:p>
          <a:p>
            <a:pPr eaLnBrk="1" hangingPunct="1">
              <a:spcBef>
                <a:spcPct val="0"/>
              </a:spcBef>
              <a:buFontTx/>
              <a:buNone/>
            </a:pPr>
            <a:endParaRPr lang="en-ZA" altLang="x-none" sz="180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457200" y="274638"/>
            <a:ext cx="8229600" cy="706437"/>
          </a:xfrm>
        </p:spPr>
        <p:txBody>
          <a:bodyPr/>
          <a:lstStyle/>
          <a:p>
            <a:r>
              <a:rPr lang="en-US" altLang="x-none" sz="3200">
                <a:ea typeface="MS PGothic" charset="-128"/>
              </a:rPr>
              <a:t>Bimodality – indisputable fact</a:t>
            </a:r>
          </a:p>
        </p:txBody>
      </p:sp>
      <p:sp>
        <p:nvSpPr>
          <p:cNvPr id="7270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02B2BF1C-8015-9244-AF65-20B7D4CA5A69}" type="slidenum">
              <a:rPr lang="en-ZA" altLang="x-none" sz="1200">
                <a:solidFill>
                  <a:srgbClr val="898989"/>
                </a:solidFill>
              </a:rPr>
              <a:pPr>
                <a:spcBef>
                  <a:spcPct val="0"/>
                </a:spcBef>
                <a:buFontTx/>
                <a:buNone/>
              </a:pPr>
              <a:t>77</a:t>
            </a:fld>
            <a:endParaRPr lang="en-ZA" altLang="x-none" sz="1200">
              <a:solidFill>
                <a:srgbClr val="898989"/>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96975"/>
            <a:ext cx="2808288"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1196975"/>
            <a:ext cx="2735262" cy="198913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196975"/>
            <a:ext cx="2767013"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4076700"/>
            <a:ext cx="2671763" cy="212248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149725"/>
            <a:ext cx="2808288" cy="20478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2225" y="4149725"/>
            <a:ext cx="2520950"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3" name="TextBox 12"/>
          <p:cNvSpPr txBox="1">
            <a:spLocks noChangeArrowheads="1"/>
          </p:cNvSpPr>
          <p:nvPr/>
        </p:nvSpPr>
        <p:spPr bwMode="auto">
          <a:xfrm>
            <a:off x="250825" y="3573463"/>
            <a:ext cx="8713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800"/>
              <a:t>PIRLS / TIMSS / SACMEQ / NSES / ANA / Matric…  by Wealth / Language / Location / Dept…</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50825" y="476250"/>
            <a:ext cx="8723313" cy="1228725"/>
          </a:xfrm>
          <a:solidFill>
            <a:schemeClr val="accent2">
              <a:lumMod val="20000"/>
              <a:lumOff val="80000"/>
            </a:schemeClr>
          </a:solidFill>
        </p:spPr>
        <p:txBody>
          <a:bodyPr/>
          <a:lstStyle/>
          <a:p>
            <a:pPr>
              <a:defRPr/>
            </a:pPr>
            <a:r>
              <a:rPr lang="en-ZA" altLang="en-US" dirty="0">
                <a:ea typeface="+mj-ea"/>
                <a:cs typeface="+mj-cs"/>
              </a:rPr>
              <a:t>Education &amp; Inequality: </a:t>
            </a:r>
            <a:r>
              <a:rPr lang="en-ZA" altLang="en-US" b="1" dirty="0">
                <a:ea typeface="+mj-ea"/>
                <a:cs typeface="+mj-cs"/>
              </a:rPr>
              <a:t>LINKS</a:t>
            </a:r>
          </a:p>
        </p:txBody>
      </p:sp>
      <p:sp>
        <p:nvSpPr>
          <p:cNvPr id="74754" name="Content Placeholder 2"/>
          <p:cNvSpPr>
            <a:spLocks noGrp="1"/>
          </p:cNvSpPr>
          <p:nvPr>
            <p:ph idx="1"/>
          </p:nvPr>
        </p:nvSpPr>
        <p:spPr>
          <a:xfrm>
            <a:off x="457200" y="2060575"/>
            <a:ext cx="8229600" cy="4065588"/>
          </a:xfrm>
        </p:spPr>
        <p:txBody>
          <a:bodyPr/>
          <a:lstStyle/>
          <a:p>
            <a:r>
              <a:rPr lang="en-ZA" altLang="x-none" sz="2800">
                <a:ea typeface="MS PGothic" charset="-128"/>
              </a:rPr>
              <a:t>We can see that SA is unequal, but what are the generative and propagating mechanisms of that inequality?</a:t>
            </a:r>
          </a:p>
          <a:p>
            <a:pPr lvl="1"/>
            <a:r>
              <a:rPr lang="en-ZA" altLang="x-none" sz="2400">
                <a:ea typeface="MS PGothic" charset="-128"/>
              </a:rPr>
              <a:t>Spatial segregation &amp; differential physical access to labour-markets</a:t>
            </a:r>
          </a:p>
          <a:p>
            <a:pPr lvl="1"/>
            <a:r>
              <a:rPr lang="en-ZA" altLang="x-none" sz="2400">
                <a:ea typeface="MS PGothic" charset="-128"/>
              </a:rPr>
              <a:t>Even when individuals do have access to labour-markets many lack the currency (skills) to transact</a:t>
            </a:r>
          </a:p>
          <a:p>
            <a:pPr lvl="2"/>
            <a:r>
              <a:rPr lang="en-ZA" altLang="x-none" sz="2000">
                <a:ea typeface="MS PGothic" charset="-128"/>
              </a:rPr>
              <a:t>ECD</a:t>
            </a:r>
          </a:p>
          <a:p>
            <a:pPr lvl="2"/>
            <a:r>
              <a:rPr lang="en-ZA" altLang="x-none" sz="2000">
                <a:ea typeface="MS PGothic" charset="-128"/>
              </a:rPr>
              <a:t>Primary &amp; secondary</a:t>
            </a:r>
          </a:p>
          <a:p>
            <a:pPr lvl="2"/>
            <a:r>
              <a:rPr lang="en-ZA" altLang="x-none" sz="2000">
                <a:ea typeface="MS PGothic" charset="-128"/>
              </a:rPr>
              <a:t>Tertiary</a:t>
            </a:r>
          </a:p>
          <a:p>
            <a:pPr lvl="2"/>
            <a:r>
              <a:rPr lang="en-ZA" altLang="x-none" sz="2000">
                <a:ea typeface="MS PGothic" charset="-128"/>
              </a:rPr>
              <a:t>Labour-market</a:t>
            </a:r>
          </a:p>
        </p:txBody>
      </p:sp>
      <p:sp>
        <p:nvSpPr>
          <p:cNvPr id="4" name="TextBox 3"/>
          <p:cNvSpPr txBox="1"/>
          <p:nvPr/>
        </p:nvSpPr>
        <p:spPr>
          <a:xfrm>
            <a:off x="5003800" y="5445125"/>
            <a:ext cx="3440113" cy="923925"/>
          </a:xfrm>
          <a:prstGeom prst="rect">
            <a:avLst/>
          </a:prstGeom>
          <a:solidFill>
            <a:schemeClr val="accent2">
              <a:lumMod val="40000"/>
              <a:lumOff val="60000"/>
            </a:schemeClr>
          </a:solidFill>
        </p:spPr>
        <p:txBody>
          <a:bodyPr>
            <a:spAutoFit/>
          </a:bodyPr>
          <a:lstStyle/>
          <a:p>
            <a:pPr eaLnBrk="1" hangingPunct="1">
              <a:defRPr/>
            </a:pPr>
            <a:r>
              <a:rPr lang="en-ZA" dirty="0">
                <a:latin typeface="Calibri" panose="020F0502020204030204" pitchFamily="34" charset="0"/>
                <a:ea typeface="+mn-ea"/>
                <a:cs typeface="Arial" pitchFamily="34" charset="0"/>
                <a:sym typeface="Wingdings" pitchFamily="2" charset="2"/>
              </a:rPr>
              <a:t> Possible to intervene at each stage. When is it best to intervene and how? Taxes? BEE? ECD?</a:t>
            </a:r>
            <a:endParaRPr lang="en-ZA" dirty="0">
              <a:latin typeface="Calibri" panose="020F0502020204030204"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1979613" y="333375"/>
            <a:ext cx="6994525" cy="1228725"/>
          </a:xfrm>
        </p:spPr>
        <p:txBody>
          <a:bodyPr/>
          <a:lstStyle/>
          <a:p>
            <a:r>
              <a:rPr lang="en-ZA" altLang="x-none">
                <a:ea typeface="MS PGothic" charset="-128"/>
              </a:rPr>
              <a:t>Elusive equity</a:t>
            </a:r>
          </a:p>
        </p:txBody>
      </p:sp>
      <p:graphicFrame>
        <p:nvGraphicFramePr>
          <p:cNvPr id="4" name="Diagram 3"/>
          <p:cNvGraphicFramePr/>
          <p:nvPr/>
        </p:nvGraphicFramePr>
        <p:xfrm>
          <a:off x="4788024" y="1182517"/>
          <a:ext cx="3168352" cy="2736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nvGraphicFramePr>
        <p:xfrm>
          <a:off x="539552" y="3645024"/>
          <a:ext cx="7560840" cy="25649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2" name="Group 10"/>
          <p:cNvGrpSpPr/>
          <p:nvPr/>
        </p:nvGrpSpPr>
        <p:grpSpPr>
          <a:xfrm>
            <a:off x="7001831" y="2391961"/>
            <a:ext cx="1866173" cy="1212015"/>
            <a:chOff x="7217855" y="2391961"/>
            <a:chExt cx="1866173" cy="1212015"/>
          </a:xfrm>
          <a:solidFill>
            <a:schemeClr val="accent3">
              <a:lumMod val="75000"/>
            </a:schemeClr>
          </a:solidFill>
        </p:grpSpPr>
        <p:sp>
          <p:nvSpPr>
            <p:cNvPr id="16" name="Left Arrow 15"/>
            <p:cNvSpPr/>
            <p:nvPr/>
          </p:nvSpPr>
          <p:spPr>
            <a:xfrm rot="19500000">
              <a:off x="7217855" y="3167781"/>
              <a:ext cx="1235361" cy="436195"/>
            </a:xfrm>
            <a:prstGeom prst="lef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Left Arrow 19"/>
            <p:cNvSpPr/>
            <p:nvPr/>
          </p:nvSpPr>
          <p:spPr>
            <a:xfrm rot="2088264">
              <a:off x="7250281" y="2391961"/>
              <a:ext cx="1235361" cy="436195"/>
            </a:xfrm>
            <a:prstGeom prst="lef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 name="Group 16"/>
            <p:cNvGrpSpPr/>
            <p:nvPr/>
          </p:nvGrpSpPr>
          <p:grpSpPr>
            <a:xfrm>
              <a:off x="7624814" y="2408672"/>
              <a:ext cx="1459214" cy="1163187"/>
              <a:chOff x="4263487" y="439903"/>
              <a:chExt cx="1827847" cy="1462278"/>
            </a:xfrm>
            <a:grpFill/>
          </p:grpSpPr>
          <p:sp>
            <p:nvSpPr>
              <p:cNvPr id="18" name="Rounded Rectangle 17"/>
              <p:cNvSpPr/>
              <p:nvPr/>
            </p:nvSpPr>
            <p:spPr>
              <a:xfrm>
                <a:off x="4263487" y="439903"/>
                <a:ext cx="1827847" cy="1462278"/>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5"/>
              <p:cNvSpPr/>
              <p:nvPr/>
            </p:nvSpPr>
            <p:spPr>
              <a:xfrm>
                <a:off x="4306316" y="482732"/>
                <a:ext cx="1742189" cy="1376620"/>
              </a:xfrm>
              <a:prstGeom prst="rect">
                <a:avLst/>
              </a:prstGeom>
              <a:grpFill/>
            </p:spPr>
            <p:style>
              <a:lnRef idx="0">
                <a:scrgbClr r="0" g="0" b="0"/>
              </a:lnRef>
              <a:fillRef idx="0">
                <a:scrgbClr r="0" g="0" b="0"/>
              </a:fillRef>
              <a:effectRef idx="0">
                <a:scrgbClr r="0" g="0" b="0"/>
              </a:effectRef>
              <a:fontRef idx="minor">
                <a:schemeClr val="lt1"/>
              </a:fontRef>
            </p:style>
            <p:txBody>
              <a:bodyPr lIns="100965" tIns="100965" rIns="100965" bIns="100965" spcCol="1270" anchor="ctr"/>
              <a:lstStyle/>
              <a:p>
                <a:pPr algn="ctr" defTabSz="2355850" eaLnBrk="1" hangingPunct="1">
                  <a:lnSpc>
                    <a:spcPct val="90000"/>
                  </a:lnSpc>
                  <a:spcAft>
                    <a:spcPct val="35000"/>
                  </a:spcAft>
                  <a:defRPr/>
                </a:pPr>
                <a:endParaRPr lang="en-ZA" sz="5300"/>
              </a:p>
            </p:txBody>
          </p:sp>
        </p:grpSp>
      </p:grpSp>
      <p:sp>
        <p:nvSpPr>
          <p:cNvPr id="24" name="TextBox 23"/>
          <p:cNvSpPr txBox="1">
            <a:spLocks noChangeArrowheads="1"/>
          </p:cNvSpPr>
          <p:nvPr/>
        </p:nvSpPr>
        <p:spPr bwMode="auto">
          <a:xfrm>
            <a:off x="7524750" y="2497138"/>
            <a:ext cx="1223963"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pPr>
            <a:r>
              <a:rPr lang="en-ZA" altLang="x-none" sz="1100"/>
              <a:t>IQ</a:t>
            </a:r>
          </a:p>
          <a:p>
            <a:pPr eaLnBrk="1" hangingPunct="1">
              <a:spcBef>
                <a:spcPct val="0"/>
              </a:spcBef>
            </a:pPr>
            <a:r>
              <a:rPr lang="en-ZA" altLang="x-none" sz="1100"/>
              <a:t>Motivation</a:t>
            </a:r>
          </a:p>
          <a:p>
            <a:pPr eaLnBrk="1" hangingPunct="1">
              <a:spcBef>
                <a:spcPct val="0"/>
              </a:spcBef>
            </a:pPr>
            <a:r>
              <a:rPr lang="en-ZA" altLang="x-none" sz="1100"/>
              <a:t>Social networks</a:t>
            </a:r>
          </a:p>
          <a:p>
            <a:pPr eaLnBrk="1" hangingPunct="1">
              <a:spcBef>
                <a:spcPct val="0"/>
              </a:spcBef>
            </a:pPr>
            <a:r>
              <a:rPr lang="en-ZA" altLang="x-none" sz="1100"/>
              <a:t>Discrimination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50825" y="476250"/>
            <a:ext cx="8723313" cy="1228725"/>
          </a:xfrm>
          <a:solidFill>
            <a:schemeClr val="accent2">
              <a:lumMod val="20000"/>
              <a:lumOff val="80000"/>
            </a:schemeClr>
          </a:solidFill>
        </p:spPr>
        <p:txBody>
          <a:bodyPr/>
          <a:lstStyle/>
          <a:p>
            <a:pPr>
              <a:defRPr/>
            </a:pPr>
            <a:r>
              <a:rPr lang="en-ZA" altLang="en-US" dirty="0">
                <a:ea typeface="+mj-ea"/>
                <a:cs typeface="+mj-cs"/>
              </a:rPr>
              <a:t>Education &amp; Inequality: </a:t>
            </a:r>
            <a:r>
              <a:rPr lang="en-ZA" altLang="en-US" b="1" dirty="0">
                <a:ea typeface="+mj-ea"/>
                <a:cs typeface="+mj-cs"/>
              </a:rPr>
              <a:t>PERSISTENCE</a:t>
            </a:r>
          </a:p>
        </p:txBody>
      </p:sp>
      <p:graphicFrame>
        <p:nvGraphicFramePr>
          <p:cNvPr id="4" name="Diagram 3"/>
          <p:cNvGraphicFramePr/>
          <p:nvPr/>
        </p:nvGraphicFramePr>
        <p:xfrm>
          <a:off x="4211960" y="2204864"/>
          <a:ext cx="4680520"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8851" name="Content Placeholder 2"/>
          <p:cNvSpPr>
            <a:spLocks noGrp="1"/>
          </p:cNvSpPr>
          <p:nvPr>
            <p:ph idx="1"/>
          </p:nvPr>
        </p:nvSpPr>
        <p:spPr>
          <a:xfrm>
            <a:off x="457200" y="2060575"/>
            <a:ext cx="4330700" cy="4065588"/>
          </a:xfrm>
        </p:spPr>
        <p:txBody>
          <a:bodyPr/>
          <a:lstStyle/>
          <a:p>
            <a:r>
              <a:rPr lang="en-ZA" altLang="x-none" sz="2000">
                <a:ea typeface="MS PGothic" charset="-128"/>
              </a:rPr>
              <a:t>Distribution of (and control over) productive resources (&amp; inheritance) determine the levels of inequality in society</a:t>
            </a:r>
          </a:p>
          <a:p>
            <a:pPr lvl="1"/>
            <a:r>
              <a:rPr lang="en-ZA" altLang="x-none" sz="1600" b="1">
                <a:ea typeface="MS PGothic" charset="-128"/>
              </a:rPr>
              <a:t>Labour (NB Education)</a:t>
            </a:r>
          </a:p>
          <a:p>
            <a:pPr lvl="2"/>
            <a:r>
              <a:rPr lang="en-ZA" altLang="x-none" sz="1200" b="1">
                <a:ea typeface="MS PGothic" charset="-128"/>
              </a:rPr>
              <a:t>About 80% of total income ineq is explained by wage inequality </a:t>
            </a:r>
          </a:p>
          <a:p>
            <a:pPr lvl="1"/>
            <a:r>
              <a:rPr lang="en-ZA" altLang="x-none" sz="1600">
                <a:ea typeface="MS PGothic" charset="-128"/>
              </a:rPr>
              <a:t>Capital </a:t>
            </a:r>
          </a:p>
          <a:p>
            <a:pPr lvl="1"/>
            <a:r>
              <a:rPr lang="en-ZA" altLang="x-none" sz="1600">
                <a:ea typeface="MS PGothic" charset="-128"/>
              </a:rPr>
              <a:t>Inheritance  laws/practices</a:t>
            </a:r>
          </a:p>
          <a:p>
            <a:pPr lvl="1"/>
            <a:r>
              <a:rPr lang="en-ZA" altLang="x-none" sz="1600">
                <a:ea typeface="MS PGothic" charset="-128"/>
              </a:rPr>
              <a:t>Social networks </a:t>
            </a:r>
          </a:p>
          <a:p>
            <a:pPr lvl="2"/>
            <a:r>
              <a:rPr lang="en-ZA" altLang="x-none" sz="1200">
                <a:ea typeface="MS PGothic" charset="-128"/>
              </a:rPr>
              <a:t>Formal (nepotism/patronage)</a:t>
            </a:r>
          </a:p>
          <a:p>
            <a:pPr lvl="2"/>
            <a:r>
              <a:rPr lang="en-ZA" altLang="x-none" sz="1200">
                <a:ea typeface="MS PGothic" charset="-128"/>
              </a:rPr>
              <a:t>Informal (in-group discrim)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2" descr="http://www.theitalianviking.com/timeline/timeline_pieces/timeline_200_layer_one_g.jpg"/>
          <p:cNvPicPr>
            <a:picLocks noChangeAspect="1" noChangeArrowheads="1"/>
          </p:cNvPicPr>
          <p:nvPr/>
        </p:nvPicPr>
        <p:blipFill>
          <a:blip r:embed="rId2">
            <a:extLst>
              <a:ext uri="{28A0092B-C50C-407E-A947-70E740481C1C}">
                <a14:useLocalDpi xmlns:a14="http://schemas.microsoft.com/office/drawing/2010/main" val="0"/>
              </a:ext>
            </a:extLst>
          </a:blip>
          <a:srcRect r="61046"/>
          <a:stretch>
            <a:fillRect/>
          </a:stretch>
        </p:blipFill>
        <p:spPr bwMode="auto">
          <a:xfrm>
            <a:off x="731838" y="346075"/>
            <a:ext cx="928687" cy="604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1543050" y="2813050"/>
            <a:ext cx="3240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600"/>
              <a:t>1488 - Bartholomeu Diaz</a:t>
            </a:r>
          </a:p>
        </p:txBody>
      </p:sp>
      <p:sp>
        <p:nvSpPr>
          <p:cNvPr id="6" name="TextBox 5"/>
          <p:cNvSpPr txBox="1">
            <a:spLocks noChangeArrowheads="1"/>
          </p:cNvSpPr>
          <p:nvPr/>
        </p:nvSpPr>
        <p:spPr bwMode="auto">
          <a:xfrm>
            <a:off x="1682750" y="3702050"/>
            <a:ext cx="32400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600"/>
              <a:t>1652 - Jan van Riebeck</a:t>
            </a:r>
          </a:p>
          <a:p>
            <a:pPr eaLnBrk="1" hangingPunct="1">
              <a:spcBef>
                <a:spcPct val="0"/>
              </a:spcBef>
              <a:buFontTx/>
              <a:buNone/>
            </a:pPr>
            <a:r>
              <a:rPr lang="en-ZA" altLang="x-none" sz="1600"/>
              <a:t>1688 - French Hugenots</a:t>
            </a:r>
          </a:p>
        </p:txBody>
      </p:sp>
      <p:sp>
        <p:nvSpPr>
          <p:cNvPr id="7" name="TextBox 6"/>
          <p:cNvSpPr txBox="1">
            <a:spLocks noChangeArrowheads="1"/>
          </p:cNvSpPr>
          <p:nvPr/>
        </p:nvSpPr>
        <p:spPr bwMode="auto">
          <a:xfrm>
            <a:off x="1655763" y="4443413"/>
            <a:ext cx="38528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600"/>
              <a:t>1795 Cape Colony Annexed (British)</a:t>
            </a:r>
          </a:p>
        </p:txBody>
      </p:sp>
      <p:sp>
        <p:nvSpPr>
          <p:cNvPr id="8" name="TextBox 7"/>
          <p:cNvSpPr txBox="1">
            <a:spLocks noChangeArrowheads="1"/>
          </p:cNvSpPr>
          <p:nvPr/>
        </p:nvSpPr>
        <p:spPr bwMode="auto">
          <a:xfrm>
            <a:off x="1682750" y="5445125"/>
            <a:ext cx="3240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600"/>
              <a:t>1948-1994  - Apartheid</a:t>
            </a:r>
          </a:p>
        </p:txBody>
      </p:sp>
      <p:sp>
        <p:nvSpPr>
          <p:cNvPr id="5" name="TextBox 4"/>
          <p:cNvSpPr txBox="1">
            <a:spLocks noChangeArrowheads="1"/>
          </p:cNvSpPr>
          <p:nvPr/>
        </p:nvSpPr>
        <p:spPr bwMode="auto">
          <a:xfrm>
            <a:off x="1069975" y="5764213"/>
            <a:ext cx="581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2000" b="1">
                <a:solidFill>
                  <a:srgbClr val="92D050"/>
                </a:solidFill>
              </a:rPr>
              <a:t>|</a:t>
            </a:r>
          </a:p>
        </p:txBody>
      </p:sp>
      <p:sp>
        <p:nvSpPr>
          <p:cNvPr id="10" name="TextBox 9"/>
          <p:cNvSpPr txBox="1">
            <a:spLocks noChangeArrowheads="1"/>
          </p:cNvSpPr>
          <p:nvPr/>
        </p:nvSpPr>
        <p:spPr bwMode="auto">
          <a:xfrm>
            <a:off x="2555875" y="176213"/>
            <a:ext cx="60483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600"/>
              <a:t>…280-550AD – Migrants from E-Africa first farmers in Africa</a:t>
            </a:r>
          </a:p>
        </p:txBody>
      </p:sp>
      <p:sp>
        <p:nvSpPr>
          <p:cNvPr id="11" name="TextBox 10"/>
          <p:cNvSpPr txBox="1">
            <a:spLocks noChangeArrowheads="1"/>
          </p:cNvSpPr>
          <p:nvPr/>
        </p:nvSpPr>
        <p:spPr bwMode="auto">
          <a:xfrm>
            <a:off x="1624013" y="5902325"/>
            <a:ext cx="402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2000" b="1">
                <a:solidFill>
                  <a:srgbClr val="92D050"/>
                </a:solidFill>
              </a:rPr>
              <a:t>1994-2014 - DEMOCRACY</a:t>
            </a:r>
          </a:p>
        </p:txBody>
      </p:sp>
      <p:sp>
        <p:nvSpPr>
          <p:cNvPr id="9" name="TextBox 8"/>
          <p:cNvSpPr txBox="1"/>
          <p:nvPr/>
        </p:nvSpPr>
        <p:spPr>
          <a:xfrm>
            <a:off x="5292725" y="2205038"/>
            <a:ext cx="3527425" cy="1754187"/>
          </a:xfrm>
          <a:prstGeom prst="rect">
            <a:avLst/>
          </a:prstGeom>
          <a:solidFill>
            <a:schemeClr val="accent2">
              <a:lumMod val="20000"/>
              <a:lumOff val="80000"/>
            </a:schemeClr>
          </a:solidFill>
        </p:spPr>
        <p:txBody>
          <a:bodyPr>
            <a:spAutoFit/>
          </a:bodyPr>
          <a:lstStyle/>
          <a:p>
            <a:pPr eaLnBrk="1" hangingPunct="1">
              <a:defRPr/>
            </a:pPr>
            <a:r>
              <a:rPr lang="en-ZA" sz="3600" b="1" dirty="0">
                <a:latin typeface="Calibri" panose="020F0502020204030204" pitchFamily="34" charset="0"/>
                <a:ea typeface="+mn-ea"/>
                <a:cs typeface="Arial" pitchFamily="34" charset="0"/>
              </a:rPr>
              <a:t>HISTORY OF SOUTH AFRICA IN 5 MINUTES</a:t>
            </a:r>
          </a:p>
        </p:txBody>
      </p:sp>
      <p:sp>
        <p:nvSpPr>
          <p:cNvPr id="12" name="TextBox 11"/>
          <p:cNvSpPr txBox="1"/>
          <p:nvPr/>
        </p:nvSpPr>
        <p:spPr>
          <a:xfrm>
            <a:off x="5759450" y="4703763"/>
            <a:ext cx="2592388" cy="1200150"/>
          </a:xfrm>
          <a:prstGeom prst="rect">
            <a:avLst/>
          </a:prstGeom>
          <a:solidFill>
            <a:schemeClr val="bg1">
              <a:lumMod val="95000"/>
            </a:schemeClr>
          </a:solidFill>
        </p:spPr>
        <p:txBody>
          <a:bodyPr>
            <a:spAutoFit/>
          </a:bodyPr>
          <a:lstStyle/>
          <a:p>
            <a:pPr eaLnBrk="1" hangingPunct="1">
              <a:defRPr/>
            </a:pPr>
            <a:r>
              <a:rPr lang="en-ZA" dirty="0">
                <a:latin typeface="Calibri" panose="020F0502020204030204" pitchFamily="34" charset="0"/>
                <a:ea typeface="+mn-ea"/>
                <a:cs typeface="Arial" pitchFamily="34" charset="0"/>
              </a:rPr>
              <a:t>NB Inertia &amp; institutional memory, especially for social institutions like schools and universities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5" grpId="0"/>
      <p:bldP spid="10" grpId="0"/>
      <p:bldP spid="11" grpId="0"/>
      <p:bldP spid="1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50825" y="476250"/>
            <a:ext cx="8723313" cy="1228725"/>
          </a:xfrm>
          <a:solidFill>
            <a:schemeClr val="accent2">
              <a:lumMod val="20000"/>
              <a:lumOff val="80000"/>
            </a:schemeClr>
          </a:solidFill>
        </p:spPr>
        <p:txBody>
          <a:bodyPr/>
          <a:lstStyle/>
          <a:p>
            <a:pPr>
              <a:defRPr/>
            </a:pPr>
            <a:r>
              <a:rPr lang="en-ZA" altLang="en-US" dirty="0">
                <a:ea typeface="+mj-ea"/>
                <a:cs typeface="+mj-cs"/>
              </a:rPr>
              <a:t>Education &amp; Inequality: </a:t>
            </a:r>
            <a:r>
              <a:rPr lang="en-ZA" altLang="en-US" b="1" dirty="0">
                <a:ea typeface="+mj-ea"/>
                <a:cs typeface="+mj-cs"/>
              </a:rPr>
              <a:t>CONCLUSIONS</a:t>
            </a:r>
          </a:p>
        </p:txBody>
      </p:sp>
      <p:sp>
        <p:nvSpPr>
          <p:cNvPr id="81922" name="Content Placeholder 2"/>
          <p:cNvSpPr>
            <a:spLocks noGrp="1"/>
          </p:cNvSpPr>
          <p:nvPr>
            <p:ph idx="1"/>
          </p:nvPr>
        </p:nvSpPr>
        <p:spPr>
          <a:xfrm>
            <a:off x="457200" y="2060575"/>
            <a:ext cx="8229600" cy="4065588"/>
          </a:xfrm>
        </p:spPr>
        <p:txBody>
          <a:bodyPr/>
          <a:lstStyle/>
          <a:p>
            <a:r>
              <a:rPr lang="en-ZA" altLang="x-none" sz="2000">
                <a:ea typeface="MS PGothic" charset="-128"/>
              </a:rPr>
              <a:t>South Africa is the </a:t>
            </a:r>
            <a:r>
              <a:rPr lang="en-ZA" altLang="x-none" sz="2000" b="1" u="sng">
                <a:ea typeface="MS PGothic" charset="-128"/>
              </a:rPr>
              <a:t>most unequal country in the world</a:t>
            </a:r>
          </a:p>
          <a:p>
            <a:r>
              <a:rPr lang="en-ZA" altLang="x-none" sz="2000">
                <a:ea typeface="MS PGothic" charset="-128"/>
              </a:rPr>
              <a:t>Education is unlike the other areas of social policy in that it has the greatest potential to change the </a:t>
            </a:r>
            <a:r>
              <a:rPr lang="en-ZA" altLang="x-none" sz="2000" b="1" u="sng">
                <a:ea typeface="MS PGothic" charset="-128"/>
              </a:rPr>
              <a:t>GENERATIVE mechanisms of the income distribution</a:t>
            </a:r>
            <a:r>
              <a:rPr lang="en-ZA" altLang="x-none" sz="2000">
                <a:ea typeface="MS PGothic" charset="-128"/>
              </a:rPr>
              <a:t> rather than just reallocate some of the wealth once already earned. </a:t>
            </a:r>
          </a:p>
          <a:p>
            <a:r>
              <a:rPr lang="en-ZA" altLang="x-none" sz="2000">
                <a:ea typeface="MS PGothic" charset="-128"/>
              </a:rPr>
              <a:t>Education is the generative mechanism that the </a:t>
            </a:r>
            <a:r>
              <a:rPr lang="en-ZA" altLang="x-none" sz="2000" b="1" u="sng">
                <a:ea typeface="MS PGothic" charset="-128"/>
              </a:rPr>
              <a:t>State has most control over RE policy</a:t>
            </a:r>
            <a:r>
              <a:rPr lang="en-ZA" altLang="x-none" sz="2000">
                <a:ea typeface="MS PGothic" charset="-128"/>
              </a:rPr>
              <a:t> in that there is the least resistance to reform (compared to changing inheritance laws for example).</a:t>
            </a:r>
          </a:p>
          <a:p>
            <a:r>
              <a:rPr lang="en-ZA" altLang="x-none" sz="2000">
                <a:ea typeface="MS PGothic" charset="-128"/>
              </a:rPr>
              <a:t>Without understanding/acknowledging that educational inequality is at the </a:t>
            </a:r>
            <a:r>
              <a:rPr lang="en-ZA" altLang="x-none" sz="2000" b="1" u="sng">
                <a:ea typeface="MS PGothic" charset="-128"/>
              </a:rPr>
              <a:t>heart of income inequality </a:t>
            </a:r>
            <a:r>
              <a:rPr lang="en-ZA" altLang="x-none" sz="2000">
                <a:ea typeface="MS PGothic" charset="-128"/>
              </a:rPr>
              <a:t>it</a:t>
            </a:r>
            <a:r>
              <a:rPr lang="en-ZA" altLang="en-US" sz="2000">
                <a:ea typeface="MS PGothic" charset="-128"/>
              </a:rPr>
              <a:t>’</a:t>
            </a:r>
            <a:r>
              <a:rPr lang="en-ZA" altLang="x-none" sz="2000">
                <a:ea typeface="MS PGothic" charset="-128"/>
              </a:rPr>
              <a:t>s naïve to think you can change the distribution of income.</a:t>
            </a:r>
          </a:p>
          <a:p>
            <a:endParaRPr lang="en-ZA" altLang="x-none" sz="2000">
              <a:ea typeface="MS PGothic"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3" descr="Screen Shot 2017-04-20 at 2.24.1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9144000" cy="50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4" descr="Screen Shot 2017-04-20 at 2.47.58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0"/>
            <a:ext cx="5399088"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4" name="Picture 5" descr="Screen Shot 2017-04-20 at 2.48.5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4827588"/>
            <a:ext cx="58166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323850" y="476250"/>
            <a:ext cx="6850063" cy="1228725"/>
          </a:xfrm>
        </p:spPr>
        <p:txBody>
          <a:bodyPr/>
          <a:lstStyle/>
          <a:p>
            <a:r>
              <a:rPr lang="en-US" altLang="x-none">
                <a:ea typeface="MS PGothic" charset="-128"/>
              </a:rPr>
              <a:t>More questions	</a:t>
            </a:r>
          </a:p>
        </p:txBody>
      </p:sp>
      <p:sp>
        <p:nvSpPr>
          <p:cNvPr id="86018" name="Content Placeholder 2"/>
          <p:cNvSpPr>
            <a:spLocks noGrp="1"/>
          </p:cNvSpPr>
          <p:nvPr>
            <p:ph idx="1"/>
          </p:nvPr>
        </p:nvSpPr>
        <p:spPr>
          <a:xfrm>
            <a:off x="457200" y="2060575"/>
            <a:ext cx="8229600" cy="4065588"/>
          </a:xfrm>
        </p:spPr>
        <p:txBody>
          <a:bodyPr/>
          <a:lstStyle/>
          <a:p>
            <a:r>
              <a:rPr lang="en-US" altLang="x-none">
                <a:ea typeface="MS PGothic" charset="-128"/>
              </a:rPr>
              <a:t>How do we account for inequality in SA?</a:t>
            </a:r>
          </a:p>
          <a:p>
            <a:pPr lvl="1"/>
            <a:r>
              <a:rPr lang="en-US" altLang="x-none">
                <a:ea typeface="MS PGothic" charset="-128"/>
              </a:rPr>
              <a:t>Merit bursaries at university?</a:t>
            </a:r>
          </a:p>
          <a:p>
            <a:pPr lvl="1"/>
            <a:r>
              <a:rPr lang="en-US" altLang="x-none">
                <a:ea typeface="MS PGothic" charset="-128"/>
              </a:rPr>
              <a:t>Entrance requirement differentials</a:t>
            </a:r>
          </a:p>
          <a:p>
            <a:pPr lvl="1"/>
            <a:r>
              <a:rPr lang="en-US" altLang="x-none">
                <a:ea typeface="MS PGothic" charset="-128"/>
              </a:rPr>
              <a:t>Pro-poor subsidies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a:xfrm>
            <a:off x="323850" y="115888"/>
            <a:ext cx="6850063" cy="1228725"/>
          </a:xfrm>
        </p:spPr>
        <p:txBody>
          <a:bodyPr/>
          <a:lstStyle/>
          <a:p>
            <a:r>
              <a:rPr lang="en-ZA" altLang="x-none">
                <a:ea typeface="MS PGothic" charset="-128"/>
              </a:rPr>
              <a:t>References &amp; further reading</a:t>
            </a:r>
          </a:p>
        </p:txBody>
      </p:sp>
      <p:sp>
        <p:nvSpPr>
          <p:cNvPr id="87042" name="Content Placeholder 2"/>
          <p:cNvSpPr>
            <a:spLocks noGrp="1"/>
          </p:cNvSpPr>
          <p:nvPr>
            <p:ph idx="1"/>
          </p:nvPr>
        </p:nvSpPr>
        <p:spPr>
          <a:xfrm>
            <a:off x="468313" y="1268413"/>
            <a:ext cx="8229600" cy="4065587"/>
          </a:xfrm>
        </p:spPr>
        <p:txBody>
          <a:bodyPr/>
          <a:lstStyle/>
          <a:p>
            <a:r>
              <a:rPr lang="en-ZA" altLang="x-none" sz="1600">
                <a:ea typeface="MS PGothic" charset="-128"/>
              </a:rPr>
              <a:t>Fiske, E., &amp; Ladd, H. (2004). </a:t>
            </a:r>
            <a:r>
              <a:rPr lang="en-ZA" altLang="x-none" sz="1600" i="1">
                <a:ea typeface="MS PGothic" charset="-128"/>
                <a:hlinkClick r:id="rId2"/>
              </a:rPr>
              <a:t>Elusive Equity: Education Reform in Post-apartheid South Africa.</a:t>
            </a:r>
            <a:r>
              <a:rPr lang="en-ZA" altLang="x-none" sz="1600">
                <a:ea typeface="MS PGothic" charset="-128"/>
              </a:rPr>
              <a:t> Washington: Brookings Institution Press / HSRC Press.</a:t>
            </a:r>
          </a:p>
          <a:p>
            <a:r>
              <a:rPr lang="en-ZA" altLang="x-none" sz="1600">
                <a:ea typeface="MS PGothic" charset="-128"/>
              </a:rPr>
              <a:t>Fleisch, B. (2008). </a:t>
            </a:r>
            <a:r>
              <a:rPr lang="en-ZA" altLang="x-none" sz="1600" i="1">
                <a:ea typeface="MS PGothic" charset="-128"/>
                <a:hlinkClick r:id="rId3"/>
              </a:rPr>
              <a:t>Primary Education in Crisis: Why South African schoolchildren underachieve in reading and mathematics</a:t>
            </a:r>
            <a:r>
              <a:rPr lang="en-ZA" altLang="x-none" sz="1600" i="1">
                <a:ea typeface="MS PGothic" charset="-128"/>
              </a:rPr>
              <a:t>.</a:t>
            </a:r>
            <a:r>
              <a:rPr lang="en-ZA" altLang="x-none" sz="1600">
                <a:ea typeface="MS PGothic" charset="-128"/>
              </a:rPr>
              <a:t> Cape Town. : Juta &amp; Co.</a:t>
            </a:r>
          </a:p>
          <a:p>
            <a:r>
              <a:rPr lang="en-ZA" altLang="x-none" sz="1600">
                <a:ea typeface="MS PGothic" charset="-128"/>
              </a:rPr>
              <a:t>Donalson, A. (1992). </a:t>
            </a:r>
            <a:r>
              <a:rPr lang="en-ZA" altLang="x-none" sz="1600" i="1">
                <a:ea typeface="MS PGothic" charset="-128"/>
                <a:hlinkClick r:id="rId4"/>
              </a:rPr>
              <a:t>Content, Quality and Flexibility: The Economics of Education System Change</a:t>
            </a:r>
            <a:r>
              <a:rPr lang="en-ZA" altLang="x-none" sz="1600" i="1">
                <a:ea typeface="MS PGothic" charset="-128"/>
              </a:rPr>
              <a:t>. Spotlight 5/92.</a:t>
            </a:r>
            <a:r>
              <a:rPr lang="en-ZA" altLang="x-none" sz="1600">
                <a:ea typeface="MS PGothic" charset="-128"/>
              </a:rPr>
              <a:t> Johannesburg: South African Institute of Race Relations.</a:t>
            </a:r>
          </a:p>
          <a:p>
            <a:r>
              <a:rPr lang="en-ZA" altLang="x-none" sz="1600">
                <a:ea typeface="MS PGothic" charset="-128"/>
              </a:rPr>
              <a:t>Taylor, S., &amp; Yu, D. (2009). </a:t>
            </a:r>
            <a:r>
              <a:rPr lang="en-ZA" altLang="x-none" sz="1600">
                <a:ea typeface="MS PGothic" charset="-128"/>
                <a:hlinkClick r:id="rId5"/>
              </a:rPr>
              <a:t>The Importance of Socioeconomic Status in Determining Educational Achievement in South Africa</a:t>
            </a:r>
            <a:r>
              <a:rPr lang="en-ZA" altLang="x-none" sz="1600">
                <a:ea typeface="MS PGothic" charset="-128"/>
              </a:rPr>
              <a:t>. </a:t>
            </a:r>
            <a:r>
              <a:rPr lang="en-ZA" altLang="x-none" sz="1600" i="1">
                <a:ea typeface="MS PGothic" charset="-128"/>
              </a:rPr>
              <a:t>Stellenbosch Economic Working Papers</a:t>
            </a:r>
            <a:r>
              <a:rPr lang="en-ZA" altLang="x-none" sz="1600">
                <a:ea typeface="MS PGothic" charset="-128"/>
              </a:rPr>
              <a:t>.</a:t>
            </a:r>
          </a:p>
          <a:p>
            <a:r>
              <a:rPr lang="en-ZA" altLang="x-none" sz="1600">
                <a:ea typeface="MS PGothic" charset="-128"/>
              </a:rPr>
              <a:t>Van der Berg, S., Burger, C., Burger, R., de Vos, M., du Rand, G., Gustafsson, M., Shepherd, D., Spaull, N., Taylor, S., van Broekhuizen, H., and von Fintel, D. (2011). </a:t>
            </a:r>
            <a:r>
              <a:rPr lang="en-ZA" altLang="x-none" sz="1600">
                <a:ea typeface="MS PGothic" charset="-128"/>
                <a:hlinkClick r:id="rId6"/>
              </a:rPr>
              <a:t>Low quality education as a poverty trap</a:t>
            </a:r>
            <a:r>
              <a:rPr lang="en-ZA" altLang="x-none" sz="1600">
                <a:ea typeface="MS PGothic" charset="-128"/>
              </a:rPr>
              <a:t>. Stellenbosch: University of Stellenbosch, Department of Economics. Research report for the PSPPD project for Presidency.</a:t>
            </a:r>
          </a:p>
          <a:p>
            <a:r>
              <a:rPr lang="en-ZA" altLang="x-none" sz="1600">
                <a:ea typeface="MS PGothic" charset="-128"/>
              </a:rPr>
              <a:t>Spaull, N. 2013. </a:t>
            </a:r>
            <a:r>
              <a:rPr lang="en-ZA" altLang="x-none" sz="1600">
                <a:ea typeface="MS PGothic" charset="-128"/>
                <a:hlinkClick r:id="rId7"/>
              </a:rPr>
              <a:t>Poverty &amp; Privilege: Primary School Inequality in South Africa</a:t>
            </a:r>
            <a:r>
              <a:rPr lang="en-ZA" altLang="x-none" sz="1600">
                <a:ea typeface="MS PGothic" charset="-128"/>
              </a:rPr>
              <a:t>. </a:t>
            </a:r>
            <a:r>
              <a:rPr lang="en-ZA" altLang="x-none" sz="1600" i="1">
                <a:ea typeface="MS PGothic" charset="-128"/>
              </a:rPr>
              <a:t>International Journal of Educational Development. </a:t>
            </a:r>
            <a:r>
              <a:rPr lang="en-ZA" altLang="x-none" sz="1600">
                <a:ea typeface="MS PGothic" charset="-128"/>
              </a:rPr>
              <a:t>33 (2013) pp. 436-447  (WP </a:t>
            </a:r>
            <a:r>
              <a:rPr lang="en-ZA" altLang="x-none" sz="1600">
                <a:ea typeface="MS PGothic" charset="-128"/>
                <a:hlinkClick r:id="rId8"/>
              </a:rPr>
              <a:t>here</a:t>
            </a:r>
            <a:r>
              <a:rPr lang="en-ZA" altLang="x-none" sz="1600">
                <a:ea typeface="MS PGothic" charset="-128"/>
              </a:rPr>
              <a:t>)</a:t>
            </a:r>
          </a:p>
          <a:p>
            <a:r>
              <a:rPr lang="en-ZA" altLang="x-none" sz="1600">
                <a:ea typeface="MS PGothic" charset="-128"/>
              </a:rPr>
              <a:t>Spaull, N. 2013. </a:t>
            </a:r>
            <a:r>
              <a:rPr lang="en-ZA" altLang="x-none" sz="1600" i="1">
                <a:ea typeface="MS PGothic" charset="-128"/>
                <a:hlinkClick r:id="rId9"/>
              </a:rPr>
              <a:t>South Africa</a:t>
            </a:r>
            <a:r>
              <a:rPr lang="en-ZA" altLang="en-US" sz="1600" i="1">
                <a:ea typeface="MS PGothic" charset="-128"/>
                <a:hlinkClick r:id="rId9"/>
              </a:rPr>
              <a:t>’</a:t>
            </a:r>
            <a:r>
              <a:rPr lang="en-ZA" altLang="x-none" sz="1600" i="1">
                <a:ea typeface="MS PGothic" charset="-128"/>
                <a:hlinkClick r:id="rId9"/>
              </a:rPr>
              <a:t>s Education Crisis: The Quality of Education in South Africa 1995-2011</a:t>
            </a:r>
            <a:r>
              <a:rPr lang="en-ZA" altLang="x-none" sz="1600">
                <a:ea typeface="MS PGothic" charset="-128"/>
              </a:rPr>
              <a:t>. Centre for Development and Enterprise.</a:t>
            </a:r>
          </a:p>
          <a:p>
            <a:endParaRPr lang="en-ZA" altLang="x-none" sz="1600">
              <a:ea typeface="MS PGothic" charset="-128"/>
            </a:endParaRPr>
          </a:p>
          <a:p>
            <a:endParaRPr lang="en-ZA" altLang="x-none" sz="1600">
              <a:ea typeface="MS PGothic" charset="-128"/>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2438" y="690563"/>
            <a:ext cx="8239125"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5363" y="1543050"/>
            <a:ext cx="7153275"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06375"/>
            <a:ext cx="9144000" cy="644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7950" y="3773488"/>
            <a:ext cx="4875213" cy="2886075"/>
          </a:xfrm>
        </p:spPr>
      </p:pic>
      <p:pic>
        <p:nvPicPr>
          <p:cNvPr id="9113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196975"/>
            <a:ext cx="4284662" cy="354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22263"/>
            <a:ext cx="4572000" cy="310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827088" y="919163"/>
            <a:ext cx="7812087" cy="5449887"/>
            <a:chOff x="179512" y="3717032"/>
            <a:chExt cx="3704817" cy="3089559"/>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717032"/>
              <a:ext cx="3524884" cy="284657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944009" y="6530304"/>
              <a:ext cx="940320" cy="276287"/>
            </a:xfrm>
            <a:prstGeom prst="rect">
              <a:avLst/>
            </a:prstGeom>
            <a:noFill/>
          </p:spPr>
          <p:txBody>
            <a:bodyPr>
              <a:spAutoFit/>
            </a:bodyPr>
            <a:lstStyle/>
            <a:p>
              <a:pPr eaLnBrk="1" hangingPunct="1">
                <a:defRPr/>
              </a:pPr>
              <a:r>
                <a:rPr lang="en-ZA" sz="1200" dirty="0">
                  <a:solidFill>
                    <a:schemeClr val="accent6">
                      <a:lumMod val="75000"/>
                    </a:schemeClr>
                  </a:solidFill>
                  <a:latin typeface="Calibri" panose="020F0502020204030204" pitchFamily="34" charset="0"/>
                  <a:ea typeface="+mn-ea"/>
                  <a:cs typeface="Arial" charset="0"/>
                </a:rPr>
                <a:t>Taylor, 2011</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3439</TotalTime>
  <Words>3760</Words>
  <Application>Microsoft Macintosh PowerPoint</Application>
  <PresentationFormat>On-screen Show (4:3)</PresentationFormat>
  <Paragraphs>575</Paragraphs>
  <Slides>91</Slides>
  <Notes>25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91</vt:i4>
      </vt:variant>
    </vt:vector>
  </HeadingPairs>
  <TitlesOfParts>
    <vt:vector size="102" baseType="lpstr">
      <vt:lpstr>Calibri</vt:lpstr>
      <vt:lpstr>MS PGothic</vt:lpstr>
      <vt:lpstr>Arial</vt:lpstr>
      <vt:lpstr>Roboto Light</vt:lpstr>
      <vt:lpstr>Roboto Medium</vt:lpstr>
      <vt:lpstr>MS Mincho</vt:lpstr>
      <vt:lpstr>Times New Roman</vt:lpstr>
      <vt:lpstr>ＭＳ Ｐゴシック</vt:lpstr>
      <vt:lpstr>Wingdings</vt:lpstr>
      <vt:lpstr>Office Theme</vt:lpstr>
      <vt:lpstr>Document</vt:lpstr>
      <vt:lpstr>PowerPoint Presentation</vt:lpstr>
      <vt:lpstr>Overview of today’s discussion</vt:lpstr>
      <vt:lpstr>PowerPoint Presentation</vt:lpstr>
      <vt:lpstr>PowerPoint Presentation</vt:lpstr>
      <vt:lpstr>PowerPoint Presentation</vt:lpstr>
      <vt:lpstr>Inequality: Two public schooling systems</vt:lpstr>
      <vt:lpstr>NSES question 42 NSES followed about 15000 students (266 schools) and tested them in Grade 3 (2007), Grade 4 (2008) and Grade 5 (2009). </vt:lpstr>
      <vt:lpstr>PowerPoint Presentation</vt:lpstr>
      <vt:lpstr>PowerPoint Presentation</vt:lpstr>
      <vt:lpstr>PowerPoint Presentation</vt:lpstr>
      <vt:lpstr>PowerPoint Presentation</vt:lpstr>
      <vt:lpstr>PowerPoint Presentation</vt:lpstr>
      <vt:lpstr>What does this look like in reality?</vt:lpstr>
      <vt:lpstr>Intersectionality</vt:lpstr>
      <vt:lpstr>South Africa as a case study in intersectionality</vt:lpstr>
      <vt:lpstr>% of matric cohort attaining UG degrees</vt:lpstr>
      <vt:lpstr>How does all of this link to the labour-market?</vt:lpstr>
      <vt:lpstr>PowerPoint Presentation</vt:lpstr>
      <vt:lpstr>Inequality in education more generally</vt:lpstr>
      <vt:lpstr>PowerPoint Presentation</vt:lpstr>
      <vt:lpstr>Who makes it into PISA? (sample eligibility)</vt:lpstr>
      <vt:lpstr>PowerPoint Presentation</vt:lpstr>
      <vt:lpstr>How many 15 year olds were actually eligible to take the PISA assessments in selected developing countries? </vt:lpstr>
      <vt:lpstr>PowerPoint Presentation</vt:lpstr>
      <vt:lpstr>Turkey 20032012 (Coverage Index 3)</vt:lpstr>
      <vt:lpstr>Alternatively one can use household survey data to ask the same question: DHS 2003, DHS 2008, DHS 2012</vt:lpstr>
      <vt:lpstr>Existing Turkish academic literature </vt:lpstr>
      <vt:lpstr>PowerPoint Presentation</vt:lpstr>
      <vt:lpstr>Looking at inequality in education. Some quantitative concerns</vt:lpstr>
      <vt:lpstr>PowerPoint Presentation</vt:lpstr>
      <vt:lpstr>PowerPoint Presentation</vt:lpstr>
      <vt:lpstr>PowerPoint Presentation</vt:lpstr>
      <vt:lpstr>PowerPoint Presentation</vt:lpstr>
      <vt:lpstr>Randomised Control Trial (RCT)</vt:lpstr>
      <vt:lpstr>PowerPoint Presentation</vt:lpstr>
      <vt:lpstr>Sample: 230 schools in North West</vt:lpstr>
      <vt:lpstr>PowerPoint Presentation</vt:lpstr>
      <vt:lpstr>Main results:  Impact for those with 2 years of interventions</vt:lpstr>
      <vt:lpstr>PowerPoint Presentation</vt:lpstr>
      <vt:lpstr>Questions &amp; comments?</vt:lpstr>
      <vt:lpstr>Comments / Questions?   NicSpaull@gmail.com </vt:lpstr>
      <vt:lpstr>Literature</vt:lpstr>
      <vt:lpstr>Gender in South African education &amp; internationally</vt:lpstr>
      <vt:lpstr>School-level differences by gender Achievement in cross-national assessments</vt:lpstr>
      <vt:lpstr>Findings (1) National HE outcomes by gender (2008 NSC cohort)</vt:lpstr>
      <vt:lpstr>PowerPoint Presentation</vt:lpstr>
      <vt:lpstr>High-level findings</vt:lpstr>
      <vt:lpstr>OECD are taking head of this…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Qualifications by age (birth cohort), Census 2011 (Van der Berg, 2013)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Dropout between Gr8 and Gr12</vt:lpstr>
      <vt:lpstr>Matric 2014 (relative to Gr 2 in 2004)</vt:lpstr>
      <vt:lpstr>PowerPoint Presentation</vt:lpstr>
      <vt:lpstr>PowerPoint Presentation</vt:lpstr>
      <vt:lpstr>Numerous correlated dimensions</vt:lpstr>
      <vt:lpstr>Language...</vt:lpstr>
      <vt:lpstr>PowerPoint Presentation</vt:lpstr>
      <vt:lpstr>Former department…</vt:lpstr>
      <vt:lpstr>Socioeconomic status...</vt:lpstr>
      <vt:lpstr>Geography/space…</vt:lpstr>
      <vt:lpstr>Bimodality – indisputable fact</vt:lpstr>
      <vt:lpstr>Education &amp; Inequality: LINKS</vt:lpstr>
      <vt:lpstr>Elusive equity</vt:lpstr>
      <vt:lpstr>Education &amp; Inequality: PERSISTENCE</vt:lpstr>
      <vt:lpstr>PowerPoint Presentation</vt:lpstr>
      <vt:lpstr>Education &amp; Inequality: CONCLUSIONS</vt:lpstr>
      <vt:lpstr>PowerPoint Presentation</vt:lpstr>
      <vt:lpstr>PowerPoint Presentation</vt:lpstr>
      <vt:lpstr>More questions </vt:lpstr>
      <vt:lpstr>References &amp; further reading</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 Spaull</dc:creator>
  <cp:lastModifiedBy>Nic Spaull</cp:lastModifiedBy>
  <cp:revision>190</cp:revision>
  <dcterms:created xsi:type="dcterms:W3CDTF">2012-02-08T19:45:13Z</dcterms:created>
  <dcterms:modified xsi:type="dcterms:W3CDTF">2017-09-21T12:45:59Z</dcterms:modified>
</cp:coreProperties>
</file>