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notesSlides/notesSlide10.xml" ContentType="application/vnd.openxmlformats-officedocument.presentationml.notesSlide+xml"/>
  <Override PartName="/ppt/charts/chart5.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8.xml" ContentType="application/vnd.openxmlformats-officedocument.drawingml.chart+xml"/>
  <Override PartName="/ppt/theme/themeOverride4.xml" ContentType="application/vnd.openxmlformats-officedocument.themeOverride+xml"/>
  <Override PartName="/ppt/notesSlides/notesSlide31.xml" ContentType="application/vnd.openxmlformats-officedocument.presentationml.notesSlide+xml"/>
  <Override PartName="/ppt/charts/chart9.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7.xml" ContentType="application/vnd.openxmlformats-officedocument.presentationml.notesSlide+xml"/>
  <Override PartName="/ppt/charts/chart10.xml" ContentType="application/vnd.openxmlformats-officedocument.drawingml.chart+xml"/>
  <Override PartName="/ppt/theme/themeOverride5.xml" ContentType="application/vnd.openxmlformats-officedocument.themeOverride+xml"/>
  <Override PartName="/ppt/notesSlides/notesSlide38.xml" ContentType="application/vnd.openxmlformats-officedocument.presentationml.notesSlide+xml"/>
  <Override PartName="/ppt/charts/chart11.xml" ContentType="application/vnd.openxmlformats-officedocument.drawingml.chart+xml"/>
  <Override PartName="/ppt/theme/themeOverride6.xml" ContentType="application/vnd.openxmlformats-officedocument.themeOverride+xml"/>
  <Override PartName="/ppt/notesSlides/notesSlide39.xml" ContentType="application/vnd.openxmlformats-officedocument.presentationml.notesSlide+xml"/>
  <Override PartName="/ppt/charts/chart12.xml" ContentType="application/vnd.openxmlformats-officedocument.drawingml.chart+xml"/>
  <Override PartName="/ppt/theme/themeOverride7.xml" ContentType="application/vnd.openxmlformats-officedocument.themeOverr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13.xml" ContentType="application/vnd.openxmlformats-officedocument.drawingml.chart+xml"/>
  <Override PartName="/ppt/theme/themeOverride8.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62"/>
  </p:notesMasterIdLst>
  <p:sldIdLst>
    <p:sldId id="381" r:id="rId2"/>
    <p:sldId id="608" r:id="rId3"/>
    <p:sldId id="609" r:id="rId4"/>
    <p:sldId id="610" r:id="rId5"/>
    <p:sldId id="611" r:id="rId6"/>
    <p:sldId id="612" r:id="rId7"/>
    <p:sldId id="613" r:id="rId8"/>
    <p:sldId id="614" r:id="rId9"/>
    <p:sldId id="615" r:id="rId10"/>
    <p:sldId id="616" r:id="rId11"/>
    <p:sldId id="617" r:id="rId12"/>
    <p:sldId id="623" r:id="rId13"/>
    <p:sldId id="624" r:id="rId14"/>
    <p:sldId id="618" r:id="rId15"/>
    <p:sldId id="619" r:id="rId16"/>
    <p:sldId id="620" r:id="rId17"/>
    <p:sldId id="621" r:id="rId18"/>
    <p:sldId id="576" r:id="rId19"/>
    <p:sldId id="622" r:id="rId20"/>
    <p:sldId id="625" r:id="rId21"/>
    <p:sldId id="626" r:id="rId22"/>
    <p:sldId id="627" r:id="rId23"/>
    <p:sldId id="571" r:id="rId24"/>
    <p:sldId id="564" r:id="rId25"/>
    <p:sldId id="565" r:id="rId26"/>
    <p:sldId id="566" r:id="rId27"/>
    <p:sldId id="567" r:id="rId28"/>
    <p:sldId id="568" r:id="rId29"/>
    <p:sldId id="569" r:id="rId30"/>
    <p:sldId id="570" r:id="rId31"/>
    <p:sldId id="602" r:id="rId32"/>
    <p:sldId id="603" r:id="rId33"/>
    <p:sldId id="604" r:id="rId34"/>
    <p:sldId id="605" r:id="rId35"/>
    <p:sldId id="606" r:id="rId36"/>
    <p:sldId id="574" r:id="rId37"/>
    <p:sldId id="575" r:id="rId38"/>
    <p:sldId id="561" r:id="rId39"/>
    <p:sldId id="519" r:id="rId40"/>
    <p:sldId id="514" r:id="rId41"/>
    <p:sldId id="515" r:id="rId42"/>
    <p:sldId id="516" r:id="rId43"/>
    <p:sldId id="517" r:id="rId44"/>
    <p:sldId id="518" r:id="rId45"/>
    <p:sldId id="532" r:id="rId46"/>
    <p:sldId id="539" r:id="rId47"/>
    <p:sldId id="559" r:id="rId48"/>
    <p:sldId id="525" r:id="rId49"/>
    <p:sldId id="526" r:id="rId50"/>
    <p:sldId id="527" r:id="rId51"/>
    <p:sldId id="404" r:id="rId52"/>
    <p:sldId id="410" r:id="rId53"/>
    <p:sldId id="409" r:id="rId54"/>
    <p:sldId id="549" r:id="rId55"/>
    <p:sldId id="550" r:id="rId56"/>
    <p:sldId id="551" r:id="rId57"/>
    <p:sldId id="552" r:id="rId58"/>
    <p:sldId id="553" r:id="rId59"/>
    <p:sldId id="554" r:id="rId60"/>
    <p:sldId id="530"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60" autoAdjust="0"/>
    <p:restoredTop sz="86723" autoAdjust="0"/>
  </p:normalViewPr>
  <p:slideViewPr>
    <p:cSldViewPr>
      <p:cViewPr>
        <p:scale>
          <a:sx n="90" d="100"/>
          <a:sy n="90" d="100"/>
        </p:scale>
        <p:origin x="-1336" y="-80"/>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interSettings" Target="printerSettings/printerSettings1.bin"/><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1"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Documents%20and%20Settings\spaull\My%20Documents\Dropbox\Consulting\CDE\Graphs\Matric%20graphs%202013.xlsx" TargetMode="External"/></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file:///C:\Documents%20and%20Settings\spaull\My%20Documents\Dropbox\Journal%20articles%202012\McKay%20&amp;%20Spaull%202013\Teacher%20knowledge%20graphs%20-%20Dec%202012.xlsx" TargetMode="Externa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file:///C:\Documents%20and%20Settings\spaull\My%20Documents\Dropbox\Journal%20articles%202012\McKay%20&amp;%20Spaull%202013\Teacher%20knowledge%20graphs%20-%20Dec%202012.xlsx" TargetMode="External"/></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13.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ofPieChart>
        <c:ofPieType val="bar"/>
        <c:varyColors val="1"/>
        <c:ser>
          <c:idx val="0"/>
          <c:order val="0"/>
          <c:explosion val="4"/>
          <c:dPt>
            <c:idx val="0"/>
            <c:bubble3D val="0"/>
            <c:spPr>
              <a:solidFill>
                <a:schemeClr val="tx1"/>
              </a:solidFill>
            </c:spPr>
          </c:dPt>
          <c:dPt>
            <c:idx val="1"/>
            <c:bubble3D val="0"/>
            <c:spPr>
              <a:solidFill>
                <a:srgbClr val="00B0F0"/>
              </a:solidFill>
            </c:spPr>
          </c:dPt>
          <c:dPt>
            <c:idx val="2"/>
            <c:bubble3D val="0"/>
            <c:spPr>
              <a:solidFill>
                <a:schemeClr val="accent1">
                  <a:lumMod val="40000"/>
                  <a:lumOff val="60000"/>
                </a:schemeClr>
              </a:solidFill>
            </c:spPr>
          </c:dPt>
          <c:dPt>
            <c:idx val="3"/>
            <c:bubble3D val="0"/>
            <c:spPr>
              <a:solidFill>
                <a:schemeClr val="accent1">
                  <a:lumMod val="75000"/>
                </a:schemeClr>
              </a:solidFill>
            </c:spPr>
          </c:dPt>
          <c:dPt>
            <c:idx val="4"/>
            <c:bubble3D val="0"/>
            <c:spPr>
              <a:solidFill>
                <a:srgbClr val="0070C0"/>
              </a:solidFill>
            </c:spPr>
          </c:dPt>
          <c:dLbls>
            <c:dLbl>
              <c:idx val="0"/>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dLbl>
              <c:idx val="1"/>
              <c:delete val="1"/>
            </c:dLbl>
            <c:dLbl>
              <c:idx val="2"/>
              <c:delete val="1"/>
            </c:dLbl>
            <c:dLbl>
              <c:idx val="3"/>
              <c:delete val="1"/>
            </c:dLbl>
            <c:dLbl>
              <c:idx val="4"/>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numFmt formatCode="0.00%" sourceLinked="0"/>
            <c:txPr>
              <a:bodyPr/>
              <a:lstStyle/>
              <a:p>
                <a:pPr>
                  <a:defRPr sz="1200"/>
                </a:pPr>
                <a:endParaRPr lang="en-US"/>
              </a:p>
            </c:txPr>
            <c:dLblPos val="ctr"/>
            <c:showLegendKey val="0"/>
            <c:showVal val="0"/>
            <c:showCatName val="0"/>
            <c:showSerName val="0"/>
            <c:showPercent val="1"/>
            <c:showBubbleSize val="0"/>
            <c:showLeaderLines val="1"/>
          </c:dLbls>
          <c:cat>
            <c:strRef>
              <c:f>Sheet1!$C$2:$C$5</c:f>
              <c:strCache>
                <c:ptCount val="4"/>
                <c:pt idx="0">
                  <c:v>Other Government spending</c:v>
                </c:pt>
                <c:pt idx="1">
                  <c:v>Education: Other current</c:v>
                </c:pt>
                <c:pt idx="2">
                  <c:v>Education: Capital</c:v>
                </c:pt>
                <c:pt idx="3">
                  <c:v>Education: Personnel</c:v>
                </c:pt>
              </c:strCache>
            </c:strRef>
          </c:cat>
          <c:val>
            <c:numRef>
              <c:f>Sheet1!$D$2:$D$5</c:f>
              <c:numCache>
                <c:formatCode>General</c:formatCode>
                <c:ptCount val="4"/>
                <c:pt idx="0">
                  <c:v>5.9046314474359E8</c:v>
                </c:pt>
                <c:pt idx="1">
                  <c:v>2.4886433E7</c:v>
                </c:pt>
                <c:pt idx="2">
                  <c:v>6.632797E6</c:v>
                </c:pt>
                <c:pt idx="3">
                  <c:v>1.11512215E8</c:v>
                </c:pt>
              </c:numCache>
            </c:numRef>
          </c:val>
        </c:ser>
        <c:dLbls>
          <c:showLegendKey val="0"/>
          <c:showVal val="0"/>
          <c:showCatName val="0"/>
          <c:showSerName val="0"/>
          <c:showPercent val="0"/>
          <c:showBubbleSize val="0"/>
          <c:showLeaderLines val="1"/>
        </c:dLbls>
        <c:gapWidth val="100"/>
        <c:splitType val="percent"/>
        <c:splitPos val="18.0"/>
        <c:secondPieSize val="75"/>
        <c:serLines/>
      </c:ofPieChart>
    </c:plotArea>
    <c:legend>
      <c:legendPos val="r"/>
      <c:layout/>
      <c:overlay val="0"/>
      <c:txPr>
        <a:bodyPr/>
        <a:lstStyle/>
        <a:p>
          <a:pPr>
            <a:defRPr sz="1100"/>
          </a:pPr>
          <a:endParaRPr lang="en-US"/>
        </a:p>
      </c:txPr>
    </c:legend>
    <c:plotVisOnly val="1"/>
    <c:dispBlanksAs val="zero"/>
    <c:showDLblsOverMax val="0"/>
  </c:chart>
  <c:spPr>
    <a:solidFill>
      <a:schemeClr val="bg1">
        <a:lumMod val="85000"/>
      </a:schemeClr>
    </a:solidFill>
  </c:sp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489987368414"/>
          <c:y val="0.0241228111829692"/>
          <c:w val="0.856770348649501"/>
          <c:h val="0.857342495051543"/>
        </c:manualLayout>
      </c:layout>
      <c:barChart>
        <c:barDir val="bar"/>
        <c:grouping val="stacked"/>
        <c:varyColors val="0"/>
        <c:ser>
          <c:idx val="0"/>
          <c:order val="0"/>
          <c:tx>
            <c:strRef>
              <c:f>Sheet1!$A$2</c:f>
              <c:strCache>
                <c:ptCount val="1"/>
                <c:pt idx="0">
                  <c:v>Did not reach</c:v>
                </c:pt>
              </c:strCache>
            </c:strRef>
          </c:tx>
          <c:spPr>
            <a:solidFill>
              <a:srgbClr val="C00000"/>
            </a:solidFill>
            <a:ln>
              <a:solidFill>
                <a:srgbClr val="C00000"/>
              </a:solidFill>
            </a:ln>
            <a:scene3d>
              <a:camera prst="orthographicFront"/>
              <a:lightRig rig="threePt" dir="t"/>
            </a:scene3d>
            <a:sp3d>
              <a:bevelT w="190500" h="38100"/>
            </a:sp3d>
          </c:spPr>
          <c:invertIfNegative val="0"/>
          <c:dLbls>
            <c:spPr>
              <a:scene3d>
                <a:camera prst="orthographicFront"/>
                <a:lightRig rig="threePt" dir="t"/>
              </a:scene3d>
              <a:sp3d>
                <a:bevelT w="190500" h="38100"/>
              </a:sp3d>
            </c:spPr>
            <c:txPr>
              <a:bodyPr/>
              <a:lstStyle/>
              <a:p>
                <a:pPr>
                  <a:defRPr sz="1600" b="1">
                    <a:solidFill>
                      <a:schemeClr val="bg1"/>
                    </a:solidFill>
                  </a:defRPr>
                </a:pPr>
                <a:endParaRPr lang="en-US"/>
              </a:p>
            </c:txPr>
            <c:showLegendKey val="0"/>
            <c:showVal val="1"/>
            <c:showCatName val="0"/>
            <c:showSerName val="0"/>
            <c:showPercent val="0"/>
            <c:showBubbleSize val="0"/>
            <c:showLeaderLines val="0"/>
          </c:dLbls>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Sheet1!$B$2:$M$2</c:f>
              <c:numCache>
                <c:formatCode>General</c:formatCode>
                <c:ptCount val="12"/>
                <c:pt idx="0">
                  <c:v>29.0</c:v>
                </c:pt>
                <c:pt idx="1">
                  <c:v>12.0</c:v>
                </c:pt>
                <c:pt idx="2">
                  <c:v>10.0</c:v>
                </c:pt>
                <c:pt idx="3">
                  <c:v>31.0</c:v>
                </c:pt>
                <c:pt idx="4">
                  <c:v>38.0</c:v>
                </c:pt>
                <c:pt idx="5">
                  <c:v>29.0</c:v>
                </c:pt>
                <c:pt idx="6">
                  <c:v>57.0</c:v>
                </c:pt>
                <c:pt idx="7">
                  <c:v>36.0</c:v>
                </c:pt>
                <c:pt idx="8">
                  <c:v>34.0</c:v>
                </c:pt>
                <c:pt idx="9">
                  <c:v>24.0</c:v>
                </c:pt>
                <c:pt idx="10">
                  <c:v>53.0</c:v>
                </c:pt>
                <c:pt idx="11">
                  <c:v>47.0</c:v>
                </c:pt>
              </c:numCache>
            </c:numRef>
          </c:val>
        </c:ser>
        <c:ser>
          <c:idx val="1"/>
          <c:order val="1"/>
          <c:tx>
            <c:strRef>
              <c:f>Sheet1!$A$3</c:f>
              <c:strCache>
                <c:ptCount val="1"/>
                <c:pt idx="0">
                  <c:v>Low International benchmark</c:v>
                </c:pt>
              </c:strCache>
            </c:strRef>
          </c:tx>
          <c:spPr>
            <a:solidFill>
              <a:srgbClr val="FFE98B"/>
            </a:solidFill>
            <a:ln>
              <a:solidFill>
                <a:srgbClr val="FFE98B"/>
              </a:solidFill>
            </a:ln>
            <a:scene3d>
              <a:camera prst="orthographicFront"/>
              <a:lightRig rig="threePt" dir="t"/>
            </a:scene3d>
            <a:sp3d>
              <a:bevelT w="190500" h="38100"/>
            </a:sp3d>
          </c:spPr>
          <c:invertIfNegative val="0"/>
          <c:dLbls>
            <c:txPr>
              <a:bodyPr/>
              <a:lstStyle/>
              <a:p>
                <a:pPr>
                  <a:defRPr sz="1400" b="1">
                    <a:solidFill>
                      <a:schemeClr val="tx1"/>
                    </a:solidFill>
                  </a:defRPr>
                </a:pPr>
                <a:endParaRPr lang="en-US"/>
              </a:p>
            </c:txPr>
            <c:showLegendKey val="0"/>
            <c:showVal val="1"/>
            <c:showCatName val="0"/>
            <c:showSerName val="0"/>
            <c:showPercent val="0"/>
            <c:showBubbleSize val="0"/>
            <c:showLeaderLines val="0"/>
          </c:dLbls>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Sheet1!$B$3:$M$3</c:f>
              <c:numCache>
                <c:formatCode>General</c:formatCode>
                <c:ptCount val="12"/>
                <c:pt idx="0">
                  <c:v>71.0</c:v>
                </c:pt>
                <c:pt idx="1">
                  <c:v>88.0</c:v>
                </c:pt>
                <c:pt idx="2">
                  <c:v>90.0</c:v>
                </c:pt>
                <c:pt idx="3">
                  <c:v>69.0</c:v>
                </c:pt>
                <c:pt idx="4">
                  <c:v>62.0</c:v>
                </c:pt>
                <c:pt idx="5">
                  <c:v>71.0</c:v>
                </c:pt>
                <c:pt idx="6">
                  <c:v>43.0</c:v>
                </c:pt>
                <c:pt idx="7">
                  <c:v>64.0</c:v>
                </c:pt>
                <c:pt idx="8">
                  <c:v>66.0</c:v>
                </c:pt>
                <c:pt idx="9">
                  <c:v>76.0</c:v>
                </c:pt>
                <c:pt idx="10">
                  <c:v>47.0</c:v>
                </c:pt>
                <c:pt idx="11">
                  <c:v>53.0</c:v>
                </c:pt>
              </c:numCache>
            </c:numRef>
          </c:val>
        </c:ser>
        <c:dLbls>
          <c:showLegendKey val="0"/>
          <c:showVal val="0"/>
          <c:showCatName val="0"/>
          <c:showSerName val="0"/>
          <c:showPercent val="0"/>
          <c:showBubbleSize val="0"/>
        </c:dLbls>
        <c:gapWidth val="75"/>
        <c:overlap val="100"/>
        <c:axId val="2120180392"/>
        <c:axId val="2114421672"/>
      </c:barChart>
      <c:catAx>
        <c:axId val="2120180392"/>
        <c:scaling>
          <c:orientation val="minMax"/>
        </c:scaling>
        <c:delete val="0"/>
        <c:axPos val="l"/>
        <c:majorTickMark val="none"/>
        <c:minorTickMark val="none"/>
        <c:tickLblPos val="nextTo"/>
        <c:txPr>
          <a:bodyPr/>
          <a:lstStyle/>
          <a:p>
            <a:pPr>
              <a:defRPr sz="1400" b="1"/>
            </a:pPr>
            <a:endParaRPr lang="en-US"/>
          </a:p>
        </c:txPr>
        <c:crossAx val="2114421672"/>
        <c:crosses val="autoZero"/>
        <c:auto val="1"/>
        <c:lblAlgn val="ctr"/>
        <c:lblOffset val="100"/>
        <c:noMultiLvlLbl val="0"/>
      </c:catAx>
      <c:valAx>
        <c:axId val="2114421672"/>
        <c:scaling>
          <c:orientation val="minMax"/>
        </c:scaling>
        <c:delete val="1"/>
        <c:axPos val="b"/>
        <c:majorGridlines/>
        <c:numFmt formatCode="General" sourceLinked="1"/>
        <c:majorTickMark val="none"/>
        <c:minorTickMark val="none"/>
        <c:tickLblPos val="nextTo"/>
        <c:crossAx val="2120180392"/>
        <c:crosses val="autoZero"/>
        <c:crossBetween val="between"/>
      </c:valAx>
      <c:spPr>
        <a:noFill/>
      </c:spPr>
    </c:plotArea>
    <c:legend>
      <c:legendPos val="b"/>
      <c:layout>
        <c:manualLayout>
          <c:xMode val="edge"/>
          <c:yMode val="edge"/>
          <c:x val="0.044882224070747"/>
          <c:y val="0.9101113136506"/>
          <c:w val="0.93851660950167"/>
          <c:h val="0.075925921853962"/>
        </c:manualLayout>
      </c:layout>
      <c:overlay val="0"/>
      <c:txPr>
        <a:bodyPr/>
        <a:lstStyle/>
        <a:p>
          <a:pPr>
            <a:defRPr sz="1600" b="1"/>
          </a:pPr>
          <a:endParaRPr lang="en-US"/>
        </a:p>
      </c:txPr>
    </c:legend>
    <c:plotVisOnly val="1"/>
    <c:dispBlanksAs val="gap"/>
    <c:showDLblsOverMax val="0"/>
  </c:chart>
  <c:spPr>
    <a:no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143120552"/>
        <c:axId val="2129324968"/>
      </c:barChart>
      <c:catAx>
        <c:axId val="2143120552"/>
        <c:scaling>
          <c:orientation val="minMax"/>
        </c:scaling>
        <c:delete val="0"/>
        <c:axPos val="b"/>
        <c:majorTickMark val="out"/>
        <c:minorTickMark val="none"/>
        <c:tickLblPos val="nextTo"/>
        <c:crossAx val="2129324968"/>
        <c:crosses val="autoZero"/>
        <c:auto val="1"/>
        <c:lblAlgn val="ctr"/>
        <c:lblOffset val="100"/>
        <c:noMultiLvlLbl val="0"/>
      </c:catAx>
      <c:valAx>
        <c:axId val="2129324968"/>
        <c:scaling>
          <c:orientation val="minMax"/>
        </c:scaling>
        <c:delete val="0"/>
        <c:axPos val="l"/>
        <c:majorGridlines/>
        <c:numFmt formatCode="0%" sourceLinked="1"/>
        <c:majorTickMark val="out"/>
        <c:minorTickMark val="none"/>
        <c:tickLblPos val="nextTo"/>
        <c:crossAx val="2143120552"/>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c:v>
                  </c:pt>
                  <c:pt idx="6">
                    <c:v>0.499670337410326</c:v>
                  </c:pt>
                </c:numCache>
              </c:numRef>
            </c:plus>
            <c:minus>
              <c:numRef>
                <c:f>'Standard Graph'!$O$15:$U$15</c:f>
                <c:numCache>
                  <c:formatCode>General</c:formatCode>
                  <c:ptCount val="7"/>
                  <c:pt idx="0">
                    <c:v>0.164305283461566</c:v>
                  </c:pt>
                  <c:pt idx="1">
                    <c:v>0.177679353472047</c:v>
                  </c:pt>
                  <c:pt idx="2">
                    <c:v>0.17507781451873</c:v>
                  </c:pt>
                  <c:pt idx="3">
                    <c:v>0.513578967353647</c:v>
                  </c:pt>
                  <c:pt idx="6">
                    <c:v>0.499670337410326</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-1.182718964120783</c:v>
                </c:pt>
                <c:pt idx="1">
                  <c:v>0.812083879421107</c:v>
                </c:pt>
                <c:pt idx="2">
                  <c:v>1.846076017591458</c:v>
                </c:pt>
                <c:pt idx="3">
                  <c:v>0.259201107500647</c:v>
                </c:pt>
                <c:pt idx="6">
                  <c:v>2.326144767441858</c:v>
                </c:pt>
              </c:numCache>
            </c:numRef>
          </c:val>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c:v>
                  </c:pt>
                  <c:pt idx="1">
                    <c:v>0.175639266309159</c:v>
                  </c:pt>
                  <c:pt idx="2">
                    <c:v>0.170704245696365</c:v>
                  </c:pt>
                  <c:pt idx="3">
                    <c:v>0.481796535352744</c:v>
                  </c:pt>
                  <c:pt idx="6">
                    <c:v>0.418557357688682</c:v>
                  </c:pt>
                </c:numCache>
              </c:numRef>
            </c:plus>
            <c:minus>
              <c:numRef>
                <c:f>'Standard Graph'!$O$16:$U$16</c:f>
                <c:numCache>
                  <c:formatCode>General</c:formatCode>
                  <c:ptCount val="7"/>
                  <c:pt idx="0">
                    <c:v>0.170368570348661</c:v>
                  </c:pt>
                  <c:pt idx="1">
                    <c:v>0.175639266309159</c:v>
                  </c:pt>
                  <c:pt idx="2">
                    <c:v>0.170704245696365</c:v>
                  </c:pt>
                  <c:pt idx="3">
                    <c:v>0.481796535352744</c:v>
                  </c:pt>
                  <c:pt idx="6">
                    <c:v>0.418557357688682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0.287695237937526</c:v>
                </c:pt>
                <c:pt idx="1">
                  <c:v>0.834427318266704</c:v>
                </c:pt>
                <c:pt idx="2">
                  <c:v>2.100328914273557</c:v>
                </c:pt>
                <c:pt idx="3">
                  <c:v>0.743842610321006</c:v>
                </c:pt>
                <c:pt idx="6">
                  <c:v>3.655715116279067</c:v>
                </c:pt>
              </c:numCache>
            </c:numRef>
          </c:val>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0.166675806814175</c:v>
                  </c:pt>
                  <c:pt idx="1">
                    <c:v>0.175703301400185</c:v>
                  </c:pt>
                  <c:pt idx="2">
                    <c:v>0.173198882053062</c:v>
                  </c:pt>
                  <c:pt idx="3">
                    <c:v>0.489799570420701</c:v>
                  </c:pt>
                  <c:pt idx="6">
                    <c:v>0.427833344450778</c:v>
                  </c:pt>
                </c:numCache>
              </c:numRef>
            </c:plus>
            <c:minus>
              <c:numRef>
                <c:f>'Standard Graph'!$O$17:$U$17</c:f>
                <c:numCache>
                  <c:formatCode>General</c:formatCode>
                  <c:ptCount val="7"/>
                  <c:pt idx="0">
                    <c:v>0.166675806814175</c:v>
                  </c:pt>
                  <c:pt idx="1">
                    <c:v>0.175703301400185</c:v>
                  </c:pt>
                  <c:pt idx="2">
                    <c:v>0.173198882053062</c:v>
                  </c:pt>
                  <c:pt idx="3">
                    <c:v>0.489799570420701</c:v>
                  </c:pt>
                  <c:pt idx="6">
                    <c:v>0.427833344450778</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c:v>
                </c:pt>
                <c:pt idx="3">
                  <c:v>1.369470732143652</c:v>
                </c:pt>
                <c:pt idx="6">
                  <c:v>3.875860465116276</c:v>
                </c:pt>
              </c:numCache>
            </c:numRef>
          </c:val>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0.173212699144432</c:v>
                  </c:pt>
                  <c:pt idx="1">
                    <c:v>0.17726074023471</c:v>
                  </c:pt>
                  <c:pt idx="2">
                    <c:v>0.176368853543246</c:v>
                  </c:pt>
                  <c:pt idx="3">
                    <c:v>0.551762023855359</c:v>
                  </c:pt>
                  <c:pt idx="6">
                    <c:v>0.453808696133191</c:v>
                  </c:pt>
                </c:numCache>
              </c:numRef>
            </c:plus>
            <c:minus>
              <c:numRef>
                <c:f>'Standard Graph'!$O$18:$U$18</c:f>
                <c:numCache>
                  <c:formatCode>General</c:formatCode>
                  <c:ptCount val="7"/>
                  <c:pt idx="0">
                    <c:v>0.173212699144432</c:v>
                  </c:pt>
                  <c:pt idx="1">
                    <c:v>0.17726074023471</c:v>
                  </c:pt>
                  <c:pt idx="2">
                    <c:v>0.176368853543246</c:v>
                  </c:pt>
                  <c:pt idx="3">
                    <c:v>0.551762023855359</c:v>
                  </c:pt>
                  <c:pt idx="6">
                    <c:v>0.453808696133191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c:v>
                </c:pt>
                <c:pt idx="1">
                  <c:v>1.231200064038208</c:v>
                </c:pt>
                <c:pt idx="2">
                  <c:v>2.5171362347707</c:v>
                </c:pt>
                <c:pt idx="3">
                  <c:v>2.589886152882194</c:v>
                </c:pt>
                <c:pt idx="6">
                  <c:v>4.80960639534884</c:v>
                </c:pt>
              </c:numCache>
            </c:numRef>
          </c:val>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'Standard Graph'!$O$19:$U$19</c:f>
                <c:numCache>
                  <c:formatCode>General</c:formatCode>
                  <c:ptCount val="7"/>
                  <c:pt idx="0">
                    <c:v>0.196357267543483</c:v>
                  </c:pt>
                  <c:pt idx="1">
                    <c:v>0.204047083336858</c:v>
                  </c:pt>
                  <c:pt idx="2">
                    <c:v>0.186933435660273</c:v>
                  </c:pt>
                  <c:pt idx="3">
                    <c:v>0.614220791094727</c:v>
                  </c:pt>
                  <c:pt idx="6">
                    <c:v>0.531650856113367</c:v>
                  </c:pt>
                </c:numCache>
              </c:numRef>
            </c:plus>
            <c:minus>
              <c:numRef>
                <c:f>'Standard Graph'!#REF!</c:f>
                <c:numCache>
                  <c:formatCode>General</c:formatCode>
                  <c:ptCount val="1"/>
                  <c:pt idx="0">
                    <c:v>1.0</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3.0</c:v>
                </c:pt>
                <c:pt idx="1">
                  <c:v>4.0</c:v>
                </c:pt>
                <c:pt idx="2">
                  <c:v>5.0</c:v>
                </c:pt>
                <c:pt idx="3">
                  <c:v>6.0</c:v>
                </c:pt>
                <c:pt idx="6">
                  <c:v>9.0</c:v>
                </c:pt>
              </c:numCache>
            </c:numRef>
          </c:val>
        </c:ser>
        <c:dLbls>
          <c:showLegendKey val="0"/>
          <c:showVal val="0"/>
          <c:showCatName val="0"/>
          <c:showSerName val="0"/>
          <c:showPercent val="0"/>
          <c:showBubbleSize val="0"/>
        </c:dLbls>
        <c:gapWidth val="150"/>
        <c:axId val="2144263016"/>
        <c:axId val="2144213768"/>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-0.0897554105071793</c:v>
                </c:pt>
                <c:pt idx="1">
                  <c:v>0.536342438918436</c:v>
                </c:pt>
                <c:pt idx="2">
                  <c:v>1.162440288344051</c:v>
                </c:pt>
                <c:pt idx="3">
                  <c:v>1.788538137769665</c:v>
                </c:pt>
                <c:pt idx="4" formatCode="0.0">
                  <c:v>2.414635987195278</c:v>
                </c:pt>
                <c:pt idx="5" formatCode="0.0">
                  <c:v>3.040733836620895</c:v>
                </c:pt>
                <c:pt idx="6">
                  <c:v>3.66683168604651</c:v>
                </c:pt>
                <c:pt idx="7" formatCode="0.0">
                  <c:v>4.292929535472127</c:v>
                </c:pt>
                <c:pt idx="8" formatCode="0.0">
                  <c:v>4.91902738489774</c:v>
                </c:pt>
                <c:pt idx="9" formatCode="0.0">
                  <c:v>5.545125234323355</c:v>
                </c:pt>
              </c:numCache>
            </c:numRef>
          </c:val>
          <c:smooth val="0"/>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3.0</c:v>
                </c:pt>
                <c:pt idx="1">
                  <c:v>4.0</c:v>
                </c:pt>
                <c:pt idx="2">
                  <c:v>5.0</c:v>
                </c:pt>
                <c:pt idx="3">
                  <c:v>6.0</c:v>
                </c:pt>
                <c:pt idx="4" formatCode="0.0">
                  <c:v>7.0</c:v>
                </c:pt>
                <c:pt idx="5" formatCode="0.0">
                  <c:v>8.0</c:v>
                </c:pt>
                <c:pt idx="6">
                  <c:v>9.0</c:v>
                </c:pt>
                <c:pt idx="7" formatCode="0.0">
                  <c:v>10.0</c:v>
                </c:pt>
                <c:pt idx="8" formatCode="0.0">
                  <c:v>11.0</c:v>
                </c:pt>
                <c:pt idx="9" formatCode="0.0">
                  <c:v>12.0</c:v>
                </c:pt>
              </c:numCache>
            </c:numRef>
          </c:val>
          <c:smooth val="0"/>
        </c:ser>
        <c:dLbls>
          <c:showLegendKey val="0"/>
          <c:showVal val="0"/>
          <c:showCatName val="0"/>
          <c:showSerName val="0"/>
          <c:showPercent val="0"/>
          <c:showBubbleSize val="0"/>
        </c:dLbls>
        <c:marker val="1"/>
        <c:smooth val="0"/>
        <c:axId val="2144263016"/>
        <c:axId val="2144213768"/>
      </c:lineChart>
      <c:catAx>
        <c:axId val="2144263016"/>
        <c:scaling>
          <c:orientation val="minMax"/>
        </c:scaling>
        <c:delete val="0"/>
        <c:axPos val="b"/>
        <c:title>
          <c:tx>
            <c:rich>
              <a:bodyPr/>
              <a:lstStyle/>
              <a:p>
                <a:pPr>
                  <a:defRPr/>
                </a:pPr>
                <a:r>
                  <a:rPr lang="en-ZA"/>
                  <a:t>Actual grade (and data source)</a:t>
                </a:r>
              </a:p>
            </c:rich>
          </c:tx>
          <c:layout/>
          <c:overlay val="0"/>
        </c:title>
        <c:numFmt formatCode="General" sourceLinked="0"/>
        <c:majorTickMark val="out"/>
        <c:minorTickMark val="none"/>
        <c:tickLblPos val="nextTo"/>
        <c:crossAx val="2144213768"/>
        <c:crosses val="autoZero"/>
        <c:auto val="1"/>
        <c:lblAlgn val="ctr"/>
        <c:lblOffset val="100"/>
        <c:noMultiLvlLbl val="0"/>
      </c:catAx>
      <c:valAx>
        <c:axId val="2144213768"/>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0" sourceLinked="0"/>
        <c:majorTickMark val="out"/>
        <c:minorTickMark val="none"/>
        <c:tickLblPos val="nextTo"/>
        <c:crossAx val="2144263016"/>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explosion val="1"/>
          <c:dPt>
            <c:idx val="0"/>
            <c:bubble3D val="0"/>
            <c:spPr>
              <a:solidFill>
                <a:schemeClr val="tx1"/>
              </a:solidFill>
            </c:spPr>
          </c:dPt>
          <c:dPt>
            <c:idx val="1"/>
            <c:bubble3D val="0"/>
            <c:spPr>
              <a:solidFill>
                <a:srgbClr val="FF0000"/>
              </a:solidFill>
            </c:spPr>
          </c:dPt>
          <c:dPt>
            <c:idx val="2"/>
            <c:bubble3D val="0"/>
            <c:spPr>
              <a:solidFill>
                <a:srgbClr val="92D050"/>
              </a:solidFill>
            </c:spPr>
          </c:dPt>
          <c:dPt>
            <c:idx val="3"/>
            <c:bubble3D val="0"/>
            <c:spPr>
              <a:solidFill>
                <a:srgbClr val="00B050"/>
              </a:solidFill>
            </c:spPr>
          </c:dPt>
          <c:dLbls>
            <c:txPr>
              <a:bodyPr/>
              <a:lstStyle/>
              <a:p>
                <a:pPr>
                  <a:defRPr sz="2800" b="1">
                    <a:solidFill>
                      <a:schemeClr val="bg1"/>
                    </a:solidFill>
                  </a:defRPr>
                </a:pPr>
                <a:endParaRPr lang="en-US"/>
              </a:p>
            </c:txPr>
            <c:showLegendKey val="0"/>
            <c:showVal val="0"/>
            <c:showCatName val="0"/>
            <c:showSerName val="0"/>
            <c:showPercent val="1"/>
            <c:showBubbleSize val="0"/>
            <c:showLeaderLines val="1"/>
          </c:dLbls>
          <c:cat>
            <c:strRef>
              <c:f>Sheet1!$E$3:$E$6</c:f>
              <c:strCache>
                <c:ptCount val="4"/>
                <c:pt idx="0">
                  <c:v>Did not reach matric in 2014</c:v>
                </c:pt>
                <c:pt idx="1">
                  <c:v>Reached matric &amp; failed</c:v>
                </c:pt>
                <c:pt idx="2">
                  <c:v>Reached matric &amp; passed</c:v>
                </c:pt>
                <c:pt idx="3">
                  <c:v>Reached matric and passed with bachelors</c:v>
                </c:pt>
              </c:strCache>
            </c:strRef>
          </c:cat>
          <c:val>
            <c:numRef>
              <c:f>Sheet1!$F$3:$F$6</c:f>
              <c:numCache>
                <c:formatCode>General</c:formatCode>
                <c:ptCount val="4"/>
                <c:pt idx="0">
                  <c:v>552710.0</c:v>
                </c:pt>
                <c:pt idx="1">
                  <c:v>128986.0</c:v>
                </c:pt>
                <c:pt idx="2">
                  <c:v>253122.0</c:v>
                </c:pt>
                <c:pt idx="3">
                  <c:v>150752.0</c:v>
                </c:pt>
              </c:numCache>
            </c:numRef>
          </c:val>
        </c:ser>
        <c:dLbls>
          <c:showLegendKey val="0"/>
          <c:showVal val="0"/>
          <c:showCatName val="0"/>
          <c:showSerName val="0"/>
          <c:showPercent val="1"/>
          <c:showBubbleSize val="0"/>
          <c:showLeaderLines val="1"/>
        </c:dLbls>
        <c:firstSliceAng val="0"/>
      </c:pieChart>
    </c:plotArea>
    <c:legend>
      <c:legendPos val="r"/>
      <c:layout/>
      <c:overlay val="0"/>
      <c:spPr>
        <a:solidFill>
          <a:schemeClr val="bg1">
            <a:lumMod val="85000"/>
          </a:schemeClr>
        </a:solidFill>
      </c:spPr>
      <c:txPr>
        <a:bodyPr/>
        <a:lstStyle/>
        <a:p>
          <a:pPr>
            <a:defRPr sz="1800"/>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'LOC-QUINT-PROV no confounders'!$B$69</c:f>
              <c:strCache>
                <c:ptCount val="1"/>
                <c:pt idx="0">
                  <c:v>Total</c:v>
                </c:pt>
              </c:strCache>
            </c:strRef>
          </c:tx>
          <c:spPr>
            <a:solidFill>
              <a:schemeClr val="bg1">
                <a:lumMod val="65000"/>
              </a:schemeClr>
            </a:solidFill>
          </c:spPr>
          <c:invertIfNegative val="0"/>
          <c:dLbls>
            <c:txPr>
              <a:bodyPr/>
              <a:lstStyle/>
              <a:p>
                <a:pPr>
                  <a:defRPr sz="2000" b="1"/>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confounders'!$C$71:$F$71</c:f>
                <c:numCache>
                  <c:formatCode>General</c:formatCode>
                  <c:ptCount val="4"/>
                  <c:pt idx="0">
                    <c:v>0.046452</c:v>
                  </c:pt>
                  <c:pt idx="1">
                    <c:v>0.057232</c:v>
                  </c:pt>
                  <c:pt idx="2">
                    <c:v>0.027832</c:v>
                  </c:pt>
                  <c:pt idx="3">
                    <c:v>0.0441</c:v>
                  </c:pt>
                </c:numCache>
              </c:numRef>
            </c:plus>
            <c:minus>
              <c:numRef>
                <c:f>'LOC-QUINT-PROV no confounders'!$C$71:$F$71</c:f>
                <c:numCache>
                  <c:formatCode>General</c:formatCode>
                  <c:ptCount val="4"/>
                  <c:pt idx="0">
                    <c:v>0.046452</c:v>
                  </c:pt>
                  <c:pt idx="1">
                    <c:v>0.057232</c:v>
                  </c:pt>
                  <c:pt idx="2">
                    <c:v>0.027832</c:v>
                  </c:pt>
                  <c:pt idx="3">
                    <c:v>0.0441</c:v>
                  </c:pt>
                </c:numCache>
              </c:numRef>
            </c:minus>
          </c:errBars>
          <c:cat>
            <c:strRef>
              <c:f>'LOC-QUINT-PROV no confounders'!$C$61:$F$61</c:f>
              <c:strCache>
                <c:ptCount val="4"/>
                <c:pt idx="0">
                  <c:v>CK critically below level taught  (pre Gr4)</c:v>
                </c:pt>
                <c:pt idx="1">
                  <c:v>CK below level taught (Gr4/5)</c:v>
                </c:pt>
                <c:pt idx="2">
                  <c:v>CK at level taught (Gr6/7)</c:v>
                </c:pt>
                <c:pt idx="3">
                  <c:v>CK above level taught (Gr8/9)</c:v>
                </c:pt>
              </c:strCache>
            </c:strRef>
          </c:cat>
          <c:val>
            <c:numRef>
              <c:f>'LOC-QUINT-PROV no confounders'!$C$69:$F$69</c:f>
              <c:numCache>
                <c:formatCode>0%</c:formatCode>
                <c:ptCount val="4"/>
                <c:pt idx="0">
                  <c:v>0.1748</c:v>
                </c:pt>
                <c:pt idx="1">
                  <c:v>0.6154</c:v>
                </c:pt>
                <c:pt idx="2">
                  <c:v>0.0475</c:v>
                </c:pt>
                <c:pt idx="3">
                  <c:v>0.1623</c:v>
                </c:pt>
              </c:numCache>
            </c:numRef>
          </c:val>
        </c:ser>
        <c:dLbls>
          <c:showLegendKey val="0"/>
          <c:showVal val="0"/>
          <c:showCatName val="0"/>
          <c:showSerName val="0"/>
          <c:showPercent val="0"/>
          <c:showBubbleSize val="0"/>
        </c:dLbls>
        <c:gapWidth val="150"/>
        <c:axId val="-2119811816"/>
        <c:axId val="-2119810056"/>
      </c:barChart>
      <c:catAx>
        <c:axId val="-2119811816"/>
        <c:scaling>
          <c:orientation val="minMax"/>
        </c:scaling>
        <c:delete val="0"/>
        <c:axPos val="b"/>
        <c:majorTickMark val="out"/>
        <c:minorTickMark val="none"/>
        <c:tickLblPos val="nextTo"/>
        <c:txPr>
          <a:bodyPr/>
          <a:lstStyle/>
          <a:p>
            <a:pPr>
              <a:defRPr sz="1200"/>
            </a:pPr>
            <a:endParaRPr lang="en-US"/>
          </a:p>
        </c:txPr>
        <c:crossAx val="-2119810056"/>
        <c:crosses val="autoZero"/>
        <c:auto val="1"/>
        <c:lblAlgn val="ctr"/>
        <c:lblOffset val="100"/>
        <c:noMultiLvlLbl val="0"/>
      </c:catAx>
      <c:valAx>
        <c:axId val="-2119810056"/>
        <c:scaling>
          <c:orientation val="minMax"/>
        </c:scaling>
        <c:delete val="0"/>
        <c:axPos val="l"/>
        <c:majorGridlines/>
        <c:numFmt formatCode="0%" sourceLinked="1"/>
        <c:majorTickMark val="out"/>
        <c:minorTickMark val="none"/>
        <c:tickLblPos val="nextTo"/>
        <c:txPr>
          <a:bodyPr/>
          <a:lstStyle/>
          <a:p>
            <a:pPr>
              <a:defRPr sz="1200"/>
            </a:pPr>
            <a:endParaRPr lang="en-US"/>
          </a:p>
        </c:txPr>
        <c:crossAx val="-2119811816"/>
        <c:crosses val="autoZero"/>
        <c:crossBetween val="between"/>
      </c:valAx>
      <c:spPr>
        <a:solidFill>
          <a:schemeClr val="bg1">
            <a:lumMod val="95000"/>
          </a:schemeClr>
        </a:solidFill>
      </c:spPr>
    </c:plotArea>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strRef>
              <c:f>'LOC-QUINT-PROV no confounders'!$A$40</c:f>
              <c:strCache>
                <c:ptCount val="1"/>
                <c:pt idx="0">
                  <c:v>Quintile 1</c:v>
                </c:pt>
              </c:strCache>
            </c:strRef>
          </c:tx>
          <c:spPr>
            <a:solidFill>
              <a:schemeClr val="bg1">
                <a:lumMod val="8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confounders'!$B$42:$E$42</c:f>
                <c:numCache>
                  <c:formatCode>General</c:formatCode>
                  <c:ptCount val="4"/>
                  <c:pt idx="0">
                    <c:v>0.108192</c:v>
                  </c:pt>
                  <c:pt idx="1">
                    <c:v>0.12152</c:v>
                  </c:pt>
                  <c:pt idx="2">
                    <c:v>0.070168</c:v>
                  </c:pt>
                  <c:pt idx="3">
                    <c:v>0.048608</c:v>
                  </c:pt>
                </c:numCache>
              </c:numRef>
            </c:plus>
            <c:minus>
              <c:numRef>
                <c:f>'LOC-QUINT-PROV no confounders'!$B$42:$E$42</c:f>
                <c:numCache>
                  <c:formatCode>General</c:formatCode>
                  <c:ptCount val="4"/>
                  <c:pt idx="0">
                    <c:v>0.108192</c:v>
                  </c:pt>
                  <c:pt idx="1">
                    <c:v>0.12152</c:v>
                  </c:pt>
                  <c:pt idx="2">
                    <c:v>0.070168</c:v>
                  </c:pt>
                  <c:pt idx="3">
                    <c:v>0.048608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confounders'!$B$40:$E$40</c:f>
              <c:numCache>
                <c:formatCode>0%</c:formatCode>
                <c:ptCount val="4"/>
                <c:pt idx="0">
                  <c:v>0.251</c:v>
                </c:pt>
                <c:pt idx="1">
                  <c:v>0.6426</c:v>
                </c:pt>
                <c:pt idx="2">
                  <c:v>0.0642</c:v>
                </c:pt>
                <c:pt idx="3">
                  <c:v>0.0423</c:v>
                </c:pt>
              </c:numCache>
            </c:numRef>
          </c:val>
        </c:ser>
        <c:ser>
          <c:idx val="1"/>
          <c:order val="1"/>
          <c:tx>
            <c:strRef>
              <c:f>'LOC-QUINT-PROV no confounders'!$A$43</c:f>
              <c:strCache>
                <c:ptCount val="1"/>
                <c:pt idx="0">
                  <c:v>Quintile 2</c:v>
                </c:pt>
              </c:strCache>
            </c:strRef>
          </c:tx>
          <c:spPr>
            <a:solidFill>
              <a:schemeClr val="bg1">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confounders'!$B$45:$E$45</c:f>
                <c:numCache>
                  <c:formatCode>General</c:formatCode>
                  <c:ptCount val="4"/>
                  <c:pt idx="0">
                    <c:v>0.090944</c:v>
                  </c:pt>
                  <c:pt idx="1">
                    <c:v>0.126028</c:v>
                  </c:pt>
                  <c:pt idx="2">
                    <c:v>0.08232</c:v>
                  </c:pt>
                  <c:pt idx="3">
                    <c:v>0.073892</c:v>
                  </c:pt>
                </c:numCache>
              </c:numRef>
            </c:plus>
            <c:minus>
              <c:numRef>
                <c:f>'LOC-QUINT-PROV no confounders'!$B$45:$E$45</c:f>
                <c:numCache>
                  <c:formatCode>General</c:formatCode>
                  <c:ptCount val="4"/>
                  <c:pt idx="0">
                    <c:v>0.090944</c:v>
                  </c:pt>
                  <c:pt idx="1">
                    <c:v>0.126028</c:v>
                  </c:pt>
                  <c:pt idx="2">
                    <c:v>0.08232</c:v>
                  </c:pt>
                  <c:pt idx="3">
                    <c:v>0.073892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confounders'!$B$43:$E$43</c:f>
              <c:numCache>
                <c:formatCode>0%</c:formatCode>
                <c:ptCount val="4"/>
                <c:pt idx="0">
                  <c:v>0.1483</c:v>
                </c:pt>
                <c:pt idx="1">
                  <c:v>0.7112</c:v>
                </c:pt>
                <c:pt idx="2">
                  <c:v>0.0598</c:v>
                </c:pt>
                <c:pt idx="3">
                  <c:v>0.0807</c:v>
                </c:pt>
              </c:numCache>
            </c:numRef>
          </c:val>
        </c:ser>
        <c:ser>
          <c:idx val="2"/>
          <c:order val="2"/>
          <c:tx>
            <c:strRef>
              <c:f>'LOC-QUINT-PROV no confounders'!$A$46</c:f>
              <c:strCache>
                <c:ptCount val="1"/>
                <c:pt idx="0">
                  <c:v>Quintile 3</c:v>
                </c:pt>
              </c:strCache>
            </c:strRef>
          </c:tx>
          <c:spPr>
            <a:solidFill>
              <a:schemeClr val="bg1">
                <a:lumMod val="6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confounders'!$B$48:$E$48</c:f>
                <c:numCache>
                  <c:formatCode>General</c:formatCode>
                  <c:ptCount val="4"/>
                  <c:pt idx="0">
                    <c:v>0.1225</c:v>
                  </c:pt>
                  <c:pt idx="1">
                    <c:v>0.128968</c:v>
                  </c:pt>
                  <c:pt idx="2">
                    <c:v>0.046648</c:v>
                  </c:pt>
                  <c:pt idx="3">
                    <c:v>0.056252</c:v>
                  </c:pt>
                </c:numCache>
              </c:numRef>
            </c:plus>
            <c:minus>
              <c:numRef>
                <c:f>'LOC-QUINT-PROV no confounders'!$B$48:$E$48</c:f>
                <c:numCache>
                  <c:formatCode>General</c:formatCode>
                  <c:ptCount val="4"/>
                  <c:pt idx="0">
                    <c:v>0.1225</c:v>
                  </c:pt>
                  <c:pt idx="1">
                    <c:v>0.128968</c:v>
                  </c:pt>
                  <c:pt idx="2">
                    <c:v>0.046648</c:v>
                  </c:pt>
                  <c:pt idx="3">
                    <c:v>0.056252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confounders'!$B$46:$E$46</c:f>
              <c:numCache>
                <c:formatCode>0%</c:formatCode>
                <c:ptCount val="4"/>
                <c:pt idx="0">
                  <c:v>0.2453</c:v>
                </c:pt>
                <c:pt idx="1">
                  <c:v>0.6711</c:v>
                </c:pt>
                <c:pt idx="2">
                  <c:v>0.0241</c:v>
                </c:pt>
                <c:pt idx="3">
                  <c:v>0.0595</c:v>
                </c:pt>
              </c:numCache>
            </c:numRef>
          </c:val>
        </c:ser>
        <c:ser>
          <c:idx val="3"/>
          <c:order val="3"/>
          <c:tx>
            <c:strRef>
              <c:f>'LOC-QUINT-PROV no confounders'!$A$49</c:f>
              <c:strCache>
                <c:ptCount val="1"/>
                <c:pt idx="0">
                  <c:v>Quintile 4</c:v>
                </c:pt>
              </c:strCache>
            </c:strRef>
          </c:tx>
          <c:spPr>
            <a:solidFill>
              <a:schemeClr val="tx1">
                <a:lumMod val="50000"/>
                <a:lumOff val="5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confounders'!$B$51:$E$51</c:f>
                <c:numCache>
                  <c:formatCode>General</c:formatCode>
                  <c:ptCount val="4"/>
                  <c:pt idx="0">
                    <c:v>0.106036</c:v>
                  </c:pt>
                  <c:pt idx="1">
                    <c:v>0.135044</c:v>
                  </c:pt>
                  <c:pt idx="2">
                    <c:v>0.038416</c:v>
                  </c:pt>
                  <c:pt idx="3">
                    <c:v>0.117796</c:v>
                  </c:pt>
                </c:numCache>
              </c:numRef>
            </c:plus>
            <c:minus>
              <c:numRef>
                <c:f>'LOC-QUINT-PROV no confounders'!$B$51:$E$51</c:f>
                <c:numCache>
                  <c:formatCode>General</c:formatCode>
                  <c:ptCount val="4"/>
                  <c:pt idx="0">
                    <c:v>0.106036</c:v>
                  </c:pt>
                  <c:pt idx="1">
                    <c:v>0.135044</c:v>
                  </c:pt>
                  <c:pt idx="2">
                    <c:v>0.038416</c:v>
                  </c:pt>
                  <c:pt idx="3">
                    <c:v>0.117796</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confounders'!$B$49:$E$49</c:f>
              <c:numCache>
                <c:formatCode>0%</c:formatCode>
                <c:ptCount val="4"/>
                <c:pt idx="0">
                  <c:v>0.1641</c:v>
                </c:pt>
                <c:pt idx="1">
                  <c:v>0.609</c:v>
                </c:pt>
                <c:pt idx="2">
                  <c:v>0.0339</c:v>
                </c:pt>
                <c:pt idx="3">
                  <c:v>0.193</c:v>
                </c:pt>
              </c:numCache>
            </c:numRef>
          </c:val>
        </c:ser>
        <c:ser>
          <c:idx val="4"/>
          <c:order val="4"/>
          <c:tx>
            <c:strRef>
              <c:f>'LOC-QUINT-PROV no confounders'!$A$52</c:f>
              <c:strCache>
                <c:ptCount val="1"/>
                <c:pt idx="0">
                  <c:v>Quintile 5</c:v>
                </c:pt>
              </c:strCache>
            </c:strRef>
          </c:tx>
          <c:spPr>
            <a:solidFill>
              <a:schemeClr val="tx1">
                <a:lumMod val="65000"/>
                <a:lumOff val="35000"/>
              </a:schemeClr>
            </a:solidFill>
          </c:spPr>
          <c:invertIfNegative val="0"/>
          <c:dLbls>
            <c:txPr>
              <a:bodyPr/>
              <a:lstStyle/>
              <a:p>
                <a:pPr>
                  <a:defRPr sz="8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confounders'!$B$54:$E$54</c:f>
                <c:numCache>
                  <c:formatCode>General</c:formatCode>
                  <c:ptCount val="4"/>
                  <c:pt idx="0">
                    <c:v>0.054488</c:v>
                  </c:pt>
                  <c:pt idx="1">
                    <c:v>0.13132</c:v>
                  </c:pt>
                  <c:pt idx="2">
                    <c:v>0.052332</c:v>
                  </c:pt>
                  <c:pt idx="3">
                    <c:v>0.13328</c:v>
                  </c:pt>
                </c:numCache>
              </c:numRef>
            </c:plus>
            <c:minus>
              <c:numRef>
                <c:f>'LOC-QUINT-PROV no confounders'!$B$54:$E$54</c:f>
                <c:numCache>
                  <c:formatCode>General</c:formatCode>
                  <c:ptCount val="4"/>
                  <c:pt idx="0">
                    <c:v>0.054488</c:v>
                  </c:pt>
                  <c:pt idx="1">
                    <c:v>0.13132</c:v>
                  </c:pt>
                  <c:pt idx="2">
                    <c:v>0.052332</c:v>
                  </c:pt>
                  <c:pt idx="3">
                    <c:v>0.13328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confounders'!$B$52:$E$52</c:f>
              <c:numCache>
                <c:formatCode>0%</c:formatCode>
                <c:ptCount val="4"/>
                <c:pt idx="0">
                  <c:v>0.047</c:v>
                </c:pt>
                <c:pt idx="1">
                  <c:v>0.4519</c:v>
                </c:pt>
                <c:pt idx="2">
                  <c:v>0.0479</c:v>
                </c:pt>
                <c:pt idx="3">
                  <c:v>0.4533</c:v>
                </c:pt>
              </c:numCache>
            </c:numRef>
          </c:val>
        </c:ser>
        <c:dLbls>
          <c:showLegendKey val="0"/>
          <c:showVal val="0"/>
          <c:showCatName val="0"/>
          <c:showSerName val="0"/>
          <c:showPercent val="0"/>
          <c:showBubbleSize val="0"/>
        </c:dLbls>
        <c:gapWidth val="150"/>
        <c:axId val="2128576616"/>
        <c:axId val="2121701176"/>
      </c:barChart>
      <c:catAx>
        <c:axId val="2128576616"/>
        <c:scaling>
          <c:orientation val="minMax"/>
        </c:scaling>
        <c:delete val="0"/>
        <c:axPos val="b"/>
        <c:majorTickMark val="out"/>
        <c:minorTickMark val="none"/>
        <c:tickLblPos val="nextTo"/>
        <c:txPr>
          <a:bodyPr/>
          <a:lstStyle/>
          <a:p>
            <a:pPr>
              <a:defRPr sz="1400"/>
            </a:pPr>
            <a:endParaRPr lang="en-US"/>
          </a:p>
        </c:txPr>
        <c:crossAx val="2121701176"/>
        <c:crosses val="autoZero"/>
        <c:auto val="1"/>
        <c:lblAlgn val="ctr"/>
        <c:lblOffset val="100"/>
        <c:noMultiLvlLbl val="0"/>
      </c:catAx>
      <c:valAx>
        <c:axId val="2121701176"/>
        <c:scaling>
          <c:orientation val="minMax"/>
          <c:min val="0.0"/>
        </c:scaling>
        <c:delete val="0"/>
        <c:axPos val="l"/>
        <c:majorGridlines/>
        <c:numFmt formatCode="0%" sourceLinked="1"/>
        <c:majorTickMark val="out"/>
        <c:minorTickMark val="none"/>
        <c:tickLblPos val="nextTo"/>
        <c:crossAx val="2128576616"/>
        <c:crosses val="autoZero"/>
        <c:crossBetween val="between"/>
      </c:valAx>
      <c:spPr>
        <a:solidFill>
          <a:schemeClr val="bg1">
            <a:lumMod val="95000"/>
          </a:schemeClr>
        </a:solidFill>
      </c:spPr>
    </c:plotArea>
    <c:legend>
      <c:legendPos val="t"/>
      <c:layout/>
      <c:overlay val="0"/>
      <c:txPr>
        <a:bodyPr/>
        <a:lstStyle/>
        <a:p>
          <a:pPr>
            <a:defRPr sz="1600"/>
          </a:pPr>
          <a:endParaRPr lang="en-US"/>
        </a:p>
      </c:txPr>
    </c:legend>
    <c:plotVisOnly val="1"/>
    <c:dispBlanksAs val="gap"/>
    <c:showDLblsOverMax val="0"/>
  </c:chart>
  <c:spPr>
    <a:solidFill>
      <a:schemeClr val="bg1"/>
    </a:solidFill>
  </c:spPr>
  <c:txPr>
    <a:bodyPr/>
    <a:lstStyle/>
    <a:p>
      <a:pPr>
        <a:defRPr sz="900">
          <a:latin typeface="Arial" panose="020B0604020202020204" pitchFamily="34" charset="0"/>
          <a:cs typeface="Arial" panose="020B0604020202020204"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layout/>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0.0222546796445823</c:v>
                  </c:pt>
                  <c:pt idx="1">
                    <c:v>0.0225080680278508</c:v>
                  </c:pt>
                  <c:pt idx="2">
                    <c:v>0.0224678001513352</c:v>
                  </c:pt>
                  <c:pt idx="3">
                    <c:v>0.0234192192938837</c:v>
                  </c:pt>
                  <c:pt idx="4">
                    <c:v>0.0269677175289485</c:v>
                  </c:pt>
                </c:numCache>
              </c:numRef>
            </c:plus>
            <c:minus>
              <c:numRef>
                <c:f>Sheet1!$O$29:$O$33</c:f>
                <c:numCache>
                  <c:formatCode>General</c:formatCode>
                  <c:ptCount val="5"/>
                  <c:pt idx="0">
                    <c:v>0.0222546796445823</c:v>
                  </c:pt>
                  <c:pt idx="1">
                    <c:v>0.0225080680278508</c:v>
                  </c:pt>
                  <c:pt idx="2">
                    <c:v>0.0224678001513352</c:v>
                  </c:pt>
                  <c:pt idx="3">
                    <c:v>0.0234192192938837</c:v>
                  </c:pt>
                  <c:pt idx="4">
                    <c:v>0.0269677175289485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-1.692069841269841</c:v>
                </c:pt>
                <c:pt idx="1">
                  <c:v>0.563206349206348</c:v>
                </c:pt>
                <c:pt idx="2" formatCode="General">
                  <c:v>1.559942857142857</c:v>
                </c:pt>
                <c:pt idx="3" formatCode="General">
                  <c:v>1.598567761113363</c:v>
                </c:pt>
                <c:pt idx="6" formatCode="General">
                  <c:v>4.271317829457365</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0.0239448187511161</c:v>
                  </c:pt>
                  <c:pt idx="1">
                    <c:v>0.0239218226374196</c:v>
                  </c:pt>
                  <c:pt idx="2">
                    <c:v>0.0242425194687285</c:v>
                  </c:pt>
                  <c:pt idx="3">
                    <c:v>0.024881580117727</c:v>
                  </c:pt>
                  <c:pt idx="4">
                    <c:v>0.0290831260349071</c:v>
                  </c:pt>
                </c:numCache>
              </c:numRef>
            </c:plus>
            <c:minus>
              <c:numRef>
                <c:f>Sheet1!$P$29:$P$33</c:f>
                <c:numCache>
                  <c:formatCode>General</c:formatCode>
                  <c:ptCount val="5"/>
                  <c:pt idx="0">
                    <c:v>0.0239448187511161</c:v>
                  </c:pt>
                  <c:pt idx="1">
                    <c:v>0.0239218226374196</c:v>
                  </c:pt>
                  <c:pt idx="2">
                    <c:v>0.0242425194687285</c:v>
                  </c:pt>
                  <c:pt idx="3">
                    <c:v>0.024881580117727</c:v>
                  </c:pt>
                  <c:pt idx="4">
                    <c:v>0.0290831260349071</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0.024687301587301</c:v>
                </c:pt>
                <c:pt idx="1">
                  <c:v>0.613231746031746</c:v>
                </c:pt>
                <c:pt idx="2" formatCode="General">
                  <c:v>1.976526984126984</c:v>
                </c:pt>
                <c:pt idx="3" formatCode="General">
                  <c:v>1.97013917038238</c:v>
                </c:pt>
                <c:pt idx="6" formatCode="General">
                  <c:v>4.348837209302325</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0.0231441468793359</c:v>
                  </c:pt>
                  <c:pt idx="1">
                    <c:v>0.023248775983279</c:v>
                  </c:pt>
                  <c:pt idx="2">
                    <c:v>0.0237850539695897</c:v>
                  </c:pt>
                  <c:pt idx="3">
                    <c:v>0.0247236633480322</c:v>
                  </c:pt>
                  <c:pt idx="4">
                    <c:v>0.0268262781851375</c:v>
                  </c:pt>
                </c:numCache>
              </c:numRef>
            </c:plus>
            <c:minus>
              <c:numRef>
                <c:f>Sheet1!$Q$29:$Q$33</c:f>
                <c:numCache>
                  <c:formatCode>General</c:formatCode>
                  <c:ptCount val="5"/>
                  <c:pt idx="0">
                    <c:v>0.0231441468793359</c:v>
                  </c:pt>
                  <c:pt idx="1">
                    <c:v>0.023248775983279</c:v>
                  </c:pt>
                  <c:pt idx="2">
                    <c:v>0.0237850539695897</c:v>
                  </c:pt>
                  <c:pt idx="3">
                    <c:v>0.0247236633480322</c:v>
                  </c:pt>
                  <c:pt idx="4">
                    <c:v>0.0268262781851375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c:v>
                </c:pt>
                <c:pt idx="1">
                  <c:v>0.855361904761904</c:v>
                </c:pt>
                <c:pt idx="2" formatCode="General">
                  <c:v>2.140701587301588</c:v>
                </c:pt>
                <c:pt idx="3" formatCode="General">
                  <c:v>2.449804080529657</c:v>
                </c:pt>
                <c:pt idx="6" formatCode="General">
                  <c:v>5.046511627906973</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c:v>
                  </c:pt>
                  <c:pt idx="1">
                    <c:v>0.481796535352744</c:v>
                  </c:pt>
                  <c:pt idx="2">
                    <c:v>0.489799570420701</c:v>
                  </c:pt>
                  <c:pt idx="3">
                    <c:v>0.551762023855359</c:v>
                  </c:pt>
                  <c:pt idx="4">
                    <c:v>0.614220791094727</c:v>
                  </c:pt>
                </c:numCache>
              </c:numRef>
            </c:plus>
            <c:minus>
              <c:numRef>
                <c:f>Sheet1!$R$29:$R$33</c:f>
                <c:numCache>
                  <c:formatCode>General</c:formatCode>
                  <c:ptCount val="5"/>
                  <c:pt idx="0">
                    <c:v>0.513578967353647</c:v>
                  </c:pt>
                  <c:pt idx="1">
                    <c:v>0.481796535352744</c:v>
                  </c:pt>
                  <c:pt idx="2">
                    <c:v>0.489799570420701</c:v>
                  </c:pt>
                  <c:pt idx="3">
                    <c:v>0.551762023855359</c:v>
                  </c:pt>
                  <c:pt idx="4">
                    <c:v>0.614220791094727</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c:v>
                </c:pt>
                <c:pt idx="3" formatCode="General">
                  <c:v>3.385488447507093</c:v>
                </c:pt>
                <c:pt idx="6" formatCode="General">
                  <c:v>5.976744186046512</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0.854710247742296</c:v>
                  </c:pt>
                  <c:pt idx="1">
                    <c:v>0.786012949759781</c:v>
                  </c:pt>
                  <c:pt idx="2">
                    <c:v>0.797095397083033</c:v>
                  </c:pt>
                  <c:pt idx="3">
                    <c:v>0.850886627231088</c:v>
                  </c:pt>
                  <c:pt idx="4">
                    <c:v>1.04213287782315</c:v>
                  </c:pt>
                </c:numCache>
              </c:numRef>
            </c:plus>
            <c:minus>
              <c:numRef>
                <c:f>Sheet1!$S$29:$S$33</c:f>
                <c:numCache>
                  <c:formatCode>General</c:formatCode>
                  <c:ptCount val="5"/>
                  <c:pt idx="0">
                    <c:v>0.854710247742296</c:v>
                  </c:pt>
                  <c:pt idx="1">
                    <c:v>0.786012949759781</c:v>
                  </c:pt>
                  <c:pt idx="2">
                    <c:v>0.797095397083033</c:v>
                  </c:pt>
                  <c:pt idx="3">
                    <c:v>0.850886627231088</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3.0</c:v>
                </c:pt>
                <c:pt idx="1">
                  <c:v>4.0</c:v>
                </c:pt>
                <c:pt idx="2" formatCode="General">
                  <c:v>5.0</c:v>
                </c:pt>
                <c:pt idx="3" formatCode="General">
                  <c:v>6.0</c:v>
                </c:pt>
                <c:pt idx="6" formatCode="General">
                  <c:v>9.0</c:v>
                </c:pt>
              </c:numCache>
            </c:numRef>
          </c:val>
        </c:ser>
        <c:dLbls>
          <c:showLegendKey val="0"/>
          <c:showVal val="0"/>
          <c:showCatName val="0"/>
          <c:showSerName val="0"/>
          <c:showPercent val="0"/>
          <c:showBubbleSize val="0"/>
        </c:dLbls>
        <c:gapWidth val="150"/>
        <c:axId val="-2146714280"/>
        <c:axId val="-2146718728"/>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-0.391914682539683</c:v>
                </c:pt>
                <c:pt idx="1">
                  <c:v>0.491879883413314</c:v>
                </c:pt>
                <c:pt idx="2">
                  <c:v>1.37567444936631</c:v>
                </c:pt>
                <c:pt idx="3">
                  <c:v>2.259469015319306</c:v>
                </c:pt>
                <c:pt idx="4">
                  <c:v>3.143263581272303</c:v>
                </c:pt>
                <c:pt idx="5">
                  <c:v>4.027058147225293</c:v>
                </c:pt>
                <c:pt idx="6" formatCode="General">
                  <c:v>4.910852713178295</c:v>
                </c:pt>
                <c:pt idx="7">
                  <c:v>5.794647279131288</c:v>
                </c:pt>
                <c:pt idx="8">
                  <c:v>6.678441845084288</c:v>
                </c:pt>
                <c:pt idx="9">
                  <c:v>7.562236411037285</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3.0</c:v>
                </c:pt>
                <c:pt idx="1">
                  <c:v>4.0</c:v>
                </c:pt>
                <c:pt idx="2" formatCode="General">
                  <c:v>5.0</c:v>
                </c:pt>
                <c:pt idx="3" formatCode="General">
                  <c:v>6.0</c:v>
                </c:pt>
                <c:pt idx="4">
                  <c:v>7.0</c:v>
                </c:pt>
                <c:pt idx="5">
                  <c:v>8.0</c:v>
                </c:pt>
                <c:pt idx="6" formatCode="General">
                  <c:v>9.0</c:v>
                </c:pt>
                <c:pt idx="7">
                  <c:v>10.0</c:v>
                </c:pt>
                <c:pt idx="8">
                  <c:v>11.0</c:v>
                </c:pt>
                <c:pt idx="9">
                  <c:v>12.0</c:v>
                </c:pt>
              </c:numCache>
            </c:numRef>
          </c:val>
          <c:smooth val="0"/>
        </c:ser>
        <c:dLbls>
          <c:showLegendKey val="0"/>
          <c:showVal val="0"/>
          <c:showCatName val="0"/>
          <c:showSerName val="0"/>
          <c:showPercent val="0"/>
          <c:showBubbleSize val="0"/>
        </c:dLbls>
        <c:marker val="1"/>
        <c:smooth val="0"/>
        <c:axId val="-2146714280"/>
        <c:axId val="-2146718728"/>
      </c:lineChart>
      <c:catAx>
        <c:axId val="-2146714280"/>
        <c:scaling>
          <c:orientation val="minMax"/>
        </c:scaling>
        <c:delete val="0"/>
        <c:axPos val="b"/>
        <c:title>
          <c:tx>
            <c:rich>
              <a:bodyPr/>
              <a:lstStyle/>
              <a:p>
                <a:pPr>
                  <a:defRPr/>
                </a:pPr>
                <a:r>
                  <a:rPr lang="en-ZA"/>
                  <a:t>Actual grade (and data source)</a:t>
                </a:r>
              </a:p>
            </c:rich>
          </c:tx>
          <c:layout/>
          <c:overlay val="0"/>
        </c:title>
        <c:majorTickMark val="out"/>
        <c:minorTickMark val="none"/>
        <c:tickLblPos val="nextTo"/>
        <c:crossAx val="-2146718728"/>
        <c:crosses val="autoZero"/>
        <c:auto val="1"/>
        <c:lblAlgn val="ctr"/>
        <c:lblOffset val="100"/>
        <c:noMultiLvlLbl val="0"/>
      </c:catAx>
      <c:valAx>
        <c:axId val="-2146718728"/>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General" sourceLinked="1"/>
        <c:majorTickMark val="out"/>
        <c:minorTickMark val="none"/>
        <c:tickLblPos val="nextTo"/>
        <c:crossAx val="-2146714280"/>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Sheet1!$P$1</c:f>
              <c:strCache>
                <c:ptCount val="1"/>
                <c:pt idx="0">
                  <c:v>Grade 10 (2 years earlier)</c:v>
                </c:pt>
              </c:strCache>
            </c:strRef>
          </c:tx>
          <c:spPr>
            <a:solidFill>
              <a:srgbClr val="7E0000"/>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Sheet1!$P$2:$P$5</c:f>
              <c:numCache>
                <c:formatCode>General</c:formatCode>
                <c:ptCount val="4"/>
                <c:pt idx="0">
                  <c:v>1.093297E6</c:v>
                </c:pt>
                <c:pt idx="1">
                  <c:v>1.115961E6</c:v>
                </c:pt>
                <c:pt idx="2">
                  <c:v>1.076527E6</c:v>
                </c:pt>
                <c:pt idx="3">
                  <c:v>1.01636E6</c:v>
                </c:pt>
              </c:numCache>
            </c:numRef>
          </c:val>
        </c:ser>
        <c:ser>
          <c:idx val="1"/>
          <c:order val="1"/>
          <c:tx>
            <c:strRef>
              <c:f>Sheet1!$Q$1</c:f>
              <c:strCache>
                <c:ptCount val="1"/>
                <c:pt idx="0">
                  <c:v>Grade 12</c:v>
                </c:pt>
              </c:strCache>
            </c:strRef>
          </c:tx>
          <c:spPr>
            <a:solidFill>
              <a:schemeClr val="accent2">
                <a:lumMod val="40000"/>
                <a:lumOff val="60000"/>
              </a:schemeClr>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Sheet1!$Q$2:$Q$5</c:f>
              <c:numCache>
                <c:formatCode>General</c:formatCode>
                <c:ptCount val="4"/>
                <c:pt idx="0">
                  <c:v>540562.0</c:v>
                </c:pt>
                <c:pt idx="1">
                  <c:v>560129.0</c:v>
                </c:pt>
                <c:pt idx="2">
                  <c:v>546653.0</c:v>
                </c:pt>
                <c:pt idx="3">
                  <c:v>504368.0</c:v>
                </c:pt>
              </c:numCache>
            </c:numRef>
          </c:val>
        </c:ser>
        <c:ser>
          <c:idx val="2"/>
          <c:order val="2"/>
          <c:tx>
            <c:strRef>
              <c:f>Sheet1!$T$1</c:f>
              <c:strCache>
                <c:ptCount val="1"/>
                <c:pt idx="0">
                  <c:v>Those who pass matric</c:v>
                </c:pt>
              </c:strCache>
            </c:strRef>
          </c:tx>
          <c:spPr>
            <a:solidFill>
              <a:srgbClr val="5F8E00"/>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Sheet1!$T$2:$T$5</c:f>
              <c:numCache>
                <c:formatCode>General</c:formatCode>
                <c:ptCount val="4"/>
                <c:pt idx="0">
                  <c:v>341108.664</c:v>
                </c:pt>
                <c:pt idx="1">
                  <c:v>342600.027</c:v>
                </c:pt>
                <c:pt idx="2">
                  <c:v>373554.8689999994</c:v>
                </c:pt>
                <c:pt idx="3">
                  <c:v>356742.36</c:v>
                </c:pt>
              </c:numCache>
            </c:numRef>
          </c:val>
        </c:ser>
        <c:ser>
          <c:idx val="3"/>
          <c:order val="3"/>
          <c:tx>
            <c:strRef>
              <c:f>Sheet1!$V$1</c:f>
              <c:strCache>
                <c:ptCount val="1"/>
                <c:pt idx="0">
                  <c:v>Pass matric with maths</c:v>
                </c:pt>
              </c:strCache>
            </c:strRef>
          </c:tx>
          <c:spPr>
            <a:solidFill>
              <a:srgbClr val="A4D76B"/>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Sheet1!$V$2:$V$5</c:f>
              <c:numCache>
                <c:formatCode>General</c:formatCode>
                <c:ptCount val="4"/>
                <c:pt idx="0">
                  <c:v>141035.313</c:v>
                </c:pt>
                <c:pt idx="1">
                  <c:v>138379.164</c:v>
                </c:pt>
                <c:pt idx="2">
                  <c:v>129183.24</c:v>
                </c:pt>
                <c:pt idx="3">
                  <c:v>108750.52</c:v>
                </c:pt>
              </c:numCache>
            </c:numRef>
          </c:val>
        </c:ser>
        <c:dLbls>
          <c:showLegendKey val="0"/>
          <c:showVal val="0"/>
          <c:showCatName val="0"/>
          <c:showSerName val="0"/>
          <c:showPercent val="0"/>
          <c:showBubbleSize val="0"/>
        </c:dLbls>
        <c:gapWidth val="150"/>
        <c:axId val="-2146186712"/>
        <c:axId val="-2146183624"/>
      </c:barChart>
      <c:lineChart>
        <c:grouping val="standard"/>
        <c:varyColors val="0"/>
        <c:ser>
          <c:idx val="4"/>
          <c:order val="4"/>
          <c:tx>
            <c:strRef>
              <c:f>Sheet1!$W$1</c:f>
              <c:strCache>
                <c:ptCount val="1"/>
                <c:pt idx="0">
                  <c:v>Proportion of matrics taking mathematics</c:v>
                </c:pt>
              </c:strCache>
            </c:strRef>
          </c:tx>
          <c:spPr>
            <a:ln w="38100">
              <a:solidFill>
                <a:sysClr val="windowText" lastClr="000000"/>
              </a:solidFill>
              <a:prstDash val="sysDash"/>
            </a:ln>
          </c:spPr>
          <c:marker>
            <c:symbol val="none"/>
          </c:marker>
          <c:cat>
            <c:strRef>
              <c:f>Sheet1!$O$2:$O$5</c:f>
              <c:strCache>
                <c:ptCount val="4"/>
                <c:pt idx="0">
                  <c:v>Matric 2008 (Gr 10 2006)</c:v>
                </c:pt>
                <c:pt idx="1">
                  <c:v>Matric 2009 (Gr 10 2007)</c:v>
                </c:pt>
                <c:pt idx="2">
                  <c:v>Matric 2010 (Gr 10 2008)</c:v>
                </c:pt>
                <c:pt idx="3">
                  <c:v>Matric 2011 (Gr 10 2009)</c:v>
                </c:pt>
              </c:strCache>
            </c:strRef>
          </c:cat>
          <c:val>
            <c:numRef>
              <c:f>Sheet1!$W$2:$W$5</c:f>
              <c:numCache>
                <c:formatCode>0%</c:formatCode>
                <c:ptCount val="4"/>
                <c:pt idx="0">
                  <c:v>0.561</c:v>
                </c:pt>
                <c:pt idx="1">
                  <c:v>0.526</c:v>
                </c:pt>
                <c:pt idx="2">
                  <c:v>0.488</c:v>
                </c:pt>
                <c:pt idx="3">
                  <c:v>0.453</c:v>
                </c:pt>
              </c:numCache>
            </c:numRef>
          </c:val>
          <c:smooth val="0"/>
        </c:ser>
        <c:dLbls>
          <c:showLegendKey val="0"/>
          <c:showVal val="0"/>
          <c:showCatName val="0"/>
          <c:showSerName val="0"/>
          <c:showPercent val="0"/>
          <c:showBubbleSize val="0"/>
        </c:dLbls>
        <c:marker val="1"/>
        <c:smooth val="0"/>
        <c:axId val="-2146171944"/>
        <c:axId val="-2146177528"/>
      </c:lineChart>
      <c:catAx>
        <c:axId val="-2146186712"/>
        <c:scaling>
          <c:orientation val="minMax"/>
        </c:scaling>
        <c:delete val="0"/>
        <c:axPos val="b"/>
        <c:majorTickMark val="out"/>
        <c:minorTickMark val="none"/>
        <c:tickLblPos val="nextTo"/>
        <c:txPr>
          <a:bodyPr/>
          <a:lstStyle/>
          <a:p>
            <a:pPr>
              <a:defRPr sz="1200"/>
            </a:pPr>
            <a:endParaRPr lang="en-US"/>
          </a:p>
        </c:txPr>
        <c:crossAx val="-2146183624"/>
        <c:crosses val="autoZero"/>
        <c:auto val="1"/>
        <c:lblAlgn val="ctr"/>
        <c:lblOffset val="100"/>
        <c:noMultiLvlLbl val="0"/>
      </c:catAx>
      <c:valAx>
        <c:axId val="-2146183624"/>
        <c:scaling>
          <c:orientation val="minMax"/>
        </c:scaling>
        <c:delete val="0"/>
        <c:axPos val="l"/>
        <c:majorGridlines/>
        <c:minorGridlines>
          <c:spPr>
            <a:ln>
              <a:solidFill>
                <a:schemeClr val="bg1">
                  <a:lumMod val="85000"/>
                </a:schemeClr>
              </a:solidFill>
            </a:ln>
          </c:spPr>
        </c:minorGridlines>
        <c:title>
          <c:tx>
            <c:rich>
              <a:bodyPr rot="-5400000" vert="horz"/>
              <a:lstStyle/>
              <a:p>
                <a:pPr>
                  <a:defRPr/>
                </a:pPr>
                <a:r>
                  <a:rPr lang="en-ZA"/>
                  <a:t>Number</a:t>
                </a:r>
                <a:r>
                  <a:rPr lang="en-ZA" baseline="0"/>
                  <a:t> of students</a:t>
                </a:r>
                <a:endParaRPr lang="en-ZA"/>
              </a:p>
            </c:rich>
          </c:tx>
          <c:layout/>
          <c:overlay val="0"/>
        </c:title>
        <c:numFmt formatCode="General" sourceLinked="1"/>
        <c:majorTickMark val="out"/>
        <c:minorTickMark val="none"/>
        <c:tickLblPos val="nextTo"/>
        <c:crossAx val="-2146186712"/>
        <c:crosses val="autoZero"/>
        <c:crossBetween val="between"/>
      </c:valAx>
      <c:valAx>
        <c:axId val="-2146177528"/>
        <c:scaling>
          <c:orientation val="minMax"/>
          <c:min val="0.0"/>
        </c:scaling>
        <c:delete val="0"/>
        <c:axPos val="r"/>
        <c:title>
          <c:tx>
            <c:rich>
              <a:bodyPr rot="-5400000" vert="horz"/>
              <a:lstStyle/>
              <a:p>
                <a:pPr>
                  <a:defRPr/>
                </a:pPr>
                <a:r>
                  <a:rPr lang="en-ZA"/>
                  <a:t>Proportion</a:t>
                </a:r>
                <a:r>
                  <a:rPr lang="en-ZA" baseline="0"/>
                  <a:t> of matrics (%)</a:t>
                </a:r>
                <a:endParaRPr lang="en-ZA"/>
              </a:p>
            </c:rich>
          </c:tx>
          <c:layout/>
          <c:overlay val="0"/>
        </c:title>
        <c:numFmt formatCode="0%" sourceLinked="1"/>
        <c:majorTickMark val="out"/>
        <c:minorTickMark val="none"/>
        <c:tickLblPos val="nextTo"/>
        <c:crossAx val="-2146171944"/>
        <c:crosses val="max"/>
        <c:crossBetween val="between"/>
      </c:valAx>
      <c:catAx>
        <c:axId val="-2146171944"/>
        <c:scaling>
          <c:orientation val="minMax"/>
        </c:scaling>
        <c:delete val="1"/>
        <c:axPos val="b"/>
        <c:majorTickMark val="out"/>
        <c:minorTickMark val="none"/>
        <c:tickLblPos val="none"/>
        <c:crossAx val="-2146177528"/>
        <c:crosses val="autoZero"/>
        <c:auto val="1"/>
        <c:lblAlgn val="ctr"/>
        <c:lblOffset val="100"/>
        <c:noMultiLvlLbl val="0"/>
      </c:catAx>
      <c:spPr>
        <a:solidFill>
          <a:schemeClr val="bg1">
            <a:lumMod val="95000"/>
          </a:schemeClr>
        </a:solidFill>
      </c:spPr>
    </c:plotArea>
    <c:legend>
      <c:legendPos val="t"/>
      <c:layout>
        <c:manualLayout>
          <c:xMode val="edge"/>
          <c:yMode val="edge"/>
          <c:x val="0.024505439941371"/>
          <c:y val="0.0176369292300855"/>
          <c:w val="0.923141337122386"/>
          <c:h val="0.160423147428064"/>
        </c:manualLayout>
      </c:layout>
      <c:overlay val="0"/>
      <c:txPr>
        <a:bodyPr/>
        <a:lstStyle/>
        <a:p>
          <a:pPr>
            <a:defRPr sz="1200"/>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strRef>
              <c:f>'Urb-Rur 95% comb'!$O$4</c:f>
              <c:strCache>
                <c:ptCount val="1"/>
                <c:pt idx="0">
                  <c:v>Rural lower bound confidence interval (95%)</c:v>
                </c:pt>
              </c:strCache>
            </c:strRef>
          </c:tx>
          <c:spPr>
            <a:ln w="28575">
              <a:noFill/>
            </a:ln>
          </c:spPr>
          <c:marker>
            <c:symbol val="triangle"/>
            <c:size val="9"/>
            <c:spPr>
              <a:solidFill>
                <a:srgbClr val="CCCC00"/>
              </a:solidFill>
            </c:spPr>
          </c:marker>
          <c:dLbls>
            <c:txPr>
              <a:bodyPr/>
              <a:lstStyle/>
              <a:p>
                <a:pPr>
                  <a:defRPr sz="1100"/>
                </a:pPr>
                <a:endParaRPr lang="en-US"/>
              </a:p>
            </c:txPr>
            <c:dLblPos val="b"/>
            <c:showLegendKey val="0"/>
            <c:showVal val="0"/>
            <c:showCatName val="1"/>
            <c:showSerName val="0"/>
            <c:showPercent val="0"/>
            <c:showBubbleSize val="0"/>
            <c:showLeaderLines val="0"/>
          </c:dLbls>
          <c:xVal>
            <c:strRef>
              <c:f>'Urb-Rur 95% comb'!$L$5:$L$18</c:f>
              <c:strCache>
                <c:ptCount val="14"/>
                <c:pt idx="0">
                  <c:v>ZAN</c:v>
                </c:pt>
                <c:pt idx="1">
                  <c:v>SOU</c:v>
                </c:pt>
                <c:pt idx="2">
                  <c:v>LES</c:v>
                </c:pt>
                <c:pt idx="3">
                  <c:v>ZAM</c:v>
                </c:pt>
                <c:pt idx="4">
                  <c:v>MOZ</c:v>
                </c:pt>
                <c:pt idx="5">
                  <c:v>MAL</c:v>
                </c:pt>
                <c:pt idx="6">
                  <c:v>NAM</c:v>
                </c:pt>
                <c:pt idx="7">
                  <c:v>BOT</c:v>
                </c:pt>
                <c:pt idx="8">
                  <c:v>SWA</c:v>
                </c:pt>
                <c:pt idx="9">
                  <c:v>TAN</c:v>
                </c:pt>
                <c:pt idx="10">
                  <c:v>SEY</c:v>
                </c:pt>
                <c:pt idx="11">
                  <c:v>UGA</c:v>
                </c:pt>
                <c:pt idx="12">
                  <c:v>ZIM</c:v>
                </c:pt>
                <c:pt idx="13">
                  <c:v>KEN</c:v>
                </c:pt>
              </c:strCache>
            </c:strRef>
          </c:xVal>
          <c:yVal>
            <c:numRef>
              <c:f>'Urb-Rur 95% comb'!$O$5:$O$18</c:f>
              <c:numCache>
                <c:formatCode>0</c:formatCode>
                <c:ptCount val="14"/>
                <c:pt idx="0">
                  <c:v>668.4967</c:v>
                </c:pt>
                <c:pt idx="1">
                  <c:v>714.8709</c:v>
                </c:pt>
                <c:pt idx="2">
                  <c:v>725.6678000000001</c:v>
                </c:pt>
                <c:pt idx="3">
                  <c:v>727.4520999999974</c:v>
                </c:pt>
                <c:pt idx="4">
                  <c:v>729.3746</c:v>
                </c:pt>
                <c:pt idx="5">
                  <c:v>747.1520999999979</c:v>
                </c:pt>
                <c:pt idx="6">
                  <c:v>751.4679999999936</c:v>
                </c:pt>
                <c:pt idx="7">
                  <c:v>761.1967000000005</c:v>
                </c:pt>
                <c:pt idx="8">
                  <c:v>794.3679999999916</c:v>
                </c:pt>
                <c:pt idx="9">
                  <c:v>808.2152</c:v>
                </c:pt>
                <c:pt idx="10">
                  <c:v>812.7559</c:v>
                </c:pt>
                <c:pt idx="11">
                  <c:v>813.9065999999979</c:v>
                </c:pt>
                <c:pt idx="12">
                  <c:v>841.4086</c:v>
                </c:pt>
                <c:pt idx="13">
                  <c:v>882.8853</c:v>
                </c:pt>
              </c:numCache>
            </c:numRef>
          </c:yVal>
          <c:smooth val="0"/>
        </c:ser>
        <c:ser>
          <c:idx val="1"/>
          <c:order val="1"/>
          <c:tx>
            <c:strRef>
              <c:f>'Urb-Rur 95% comb'!$P$4</c:f>
              <c:strCache>
                <c:ptCount val="1"/>
                <c:pt idx="0">
                  <c:v>Rural upper bound confidence interval (95%)</c:v>
                </c:pt>
              </c:strCache>
            </c:strRef>
          </c:tx>
          <c:spPr>
            <a:ln w="28575">
              <a:noFill/>
            </a:ln>
          </c:spPr>
          <c:marker>
            <c:symbol val="diamond"/>
            <c:size val="9"/>
            <c:spPr>
              <a:solidFill>
                <a:srgbClr val="CCCC00"/>
              </a:solidFill>
            </c:spPr>
          </c:marker>
          <c:xVal>
            <c:strRef>
              <c:f>'Urb-Rur 95% comb'!$L$5:$L$18</c:f>
              <c:strCache>
                <c:ptCount val="14"/>
                <c:pt idx="0">
                  <c:v>ZAN</c:v>
                </c:pt>
                <c:pt idx="1">
                  <c:v>SOU</c:v>
                </c:pt>
                <c:pt idx="2">
                  <c:v>LES</c:v>
                </c:pt>
                <c:pt idx="3">
                  <c:v>ZAM</c:v>
                </c:pt>
                <c:pt idx="4">
                  <c:v>MOZ</c:v>
                </c:pt>
                <c:pt idx="5">
                  <c:v>MAL</c:v>
                </c:pt>
                <c:pt idx="6">
                  <c:v>NAM</c:v>
                </c:pt>
                <c:pt idx="7">
                  <c:v>BOT</c:v>
                </c:pt>
                <c:pt idx="8">
                  <c:v>SWA</c:v>
                </c:pt>
                <c:pt idx="9">
                  <c:v>TAN</c:v>
                </c:pt>
                <c:pt idx="10">
                  <c:v>SEY</c:v>
                </c:pt>
                <c:pt idx="11">
                  <c:v>UGA</c:v>
                </c:pt>
                <c:pt idx="12">
                  <c:v>ZIM</c:v>
                </c:pt>
                <c:pt idx="13">
                  <c:v>KEN</c:v>
                </c:pt>
              </c:strCache>
            </c:strRef>
          </c:xVal>
          <c:yVal>
            <c:numRef>
              <c:f>'Urb-Rur 95% comb'!$P$5:$P$18</c:f>
              <c:numCache>
                <c:formatCode>0</c:formatCode>
                <c:ptCount val="14"/>
                <c:pt idx="0">
                  <c:v>696.2004000000005</c:v>
                </c:pt>
                <c:pt idx="1">
                  <c:v>744.3767</c:v>
                </c:pt>
                <c:pt idx="2">
                  <c:v>752.0706</c:v>
                </c:pt>
                <c:pt idx="3">
                  <c:v>763.2384000000005</c:v>
                </c:pt>
                <c:pt idx="4">
                  <c:v>767.4819</c:v>
                </c:pt>
                <c:pt idx="5">
                  <c:v>783.1604</c:v>
                </c:pt>
                <c:pt idx="6">
                  <c:v>780.7925</c:v>
                </c:pt>
                <c:pt idx="7">
                  <c:v>790.1884000000035</c:v>
                </c:pt>
                <c:pt idx="8">
                  <c:v>827.3055999999979</c:v>
                </c:pt>
                <c:pt idx="9">
                  <c:v>837.6037000000035</c:v>
                </c:pt>
                <c:pt idx="10">
                  <c:v>872.2525999999979</c:v>
                </c:pt>
                <c:pt idx="11">
                  <c:v>847.0499</c:v>
                </c:pt>
                <c:pt idx="12">
                  <c:v>879.1478999999994</c:v>
                </c:pt>
                <c:pt idx="13">
                  <c:v>918.3270999999974</c:v>
                </c:pt>
              </c:numCache>
            </c:numRef>
          </c:yVal>
          <c:smooth val="0"/>
        </c:ser>
        <c:ser>
          <c:idx val="2"/>
          <c:order val="2"/>
          <c:tx>
            <c:strRef>
              <c:f>'Urb-Rur 95% comb'!$Q$4</c:f>
              <c:strCache>
                <c:ptCount val="1"/>
                <c:pt idx="0">
                  <c:v>Urban lower bound confidence interval (95%)</c:v>
                </c:pt>
              </c:strCache>
            </c:strRef>
          </c:tx>
          <c:spPr>
            <a:ln w="28575">
              <a:noFill/>
            </a:ln>
          </c:spPr>
          <c:marker>
            <c:symbol val="triangle"/>
            <c:size val="9"/>
            <c:spPr>
              <a:solidFill>
                <a:srgbClr val="C00000"/>
              </a:solidFill>
            </c:spPr>
          </c:marker>
          <c:xVal>
            <c:strRef>
              <c:f>'Urb-Rur 95% comb'!$L$5:$L$18</c:f>
              <c:strCache>
                <c:ptCount val="14"/>
                <c:pt idx="0">
                  <c:v>ZAN</c:v>
                </c:pt>
                <c:pt idx="1">
                  <c:v>SOU</c:v>
                </c:pt>
                <c:pt idx="2">
                  <c:v>LES</c:v>
                </c:pt>
                <c:pt idx="3">
                  <c:v>ZAM</c:v>
                </c:pt>
                <c:pt idx="4">
                  <c:v>MOZ</c:v>
                </c:pt>
                <c:pt idx="5">
                  <c:v>MAL</c:v>
                </c:pt>
                <c:pt idx="6">
                  <c:v>NAM</c:v>
                </c:pt>
                <c:pt idx="7">
                  <c:v>BOT</c:v>
                </c:pt>
                <c:pt idx="8">
                  <c:v>SWA</c:v>
                </c:pt>
                <c:pt idx="9">
                  <c:v>TAN</c:v>
                </c:pt>
                <c:pt idx="10">
                  <c:v>SEY</c:v>
                </c:pt>
                <c:pt idx="11">
                  <c:v>UGA</c:v>
                </c:pt>
                <c:pt idx="12">
                  <c:v>ZIM</c:v>
                </c:pt>
                <c:pt idx="13">
                  <c:v>KEN</c:v>
                </c:pt>
              </c:strCache>
            </c:strRef>
          </c:xVal>
          <c:yVal>
            <c:numRef>
              <c:f>'Urb-Rur 95% comb'!$Q$5:$Q$18</c:f>
              <c:numCache>
                <c:formatCode>0</c:formatCode>
                <c:ptCount val="14"/>
                <c:pt idx="0">
                  <c:v>671.8464999999974</c:v>
                </c:pt>
                <c:pt idx="1">
                  <c:v>786.2286</c:v>
                </c:pt>
                <c:pt idx="2">
                  <c:v>714.1075999999994</c:v>
                </c:pt>
                <c:pt idx="3">
                  <c:v>707.6576999999974</c:v>
                </c:pt>
                <c:pt idx="4">
                  <c:v>728.8765</c:v>
                </c:pt>
                <c:pt idx="5">
                  <c:v>714.0590999999994</c:v>
                </c:pt>
                <c:pt idx="6">
                  <c:v>757.4905</c:v>
                </c:pt>
                <c:pt idx="7">
                  <c:v>768.4981</c:v>
                </c:pt>
                <c:pt idx="8">
                  <c:v>782.7123</c:v>
                </c:pt>
                <c:pt idx="9">
                  <c:v>813.3607999999994</c:v>
                </c:pt>
                <c:pt idx="10">
                  <c:v>794.4336</c:v>
                </c:pt>
                <c:pt idx="11">
                  <c:v>810.0958</c:v>
                </c:pt>
                <c:pt idx="12">
                  <c:v>810.681</c:v>
                </c:pt>
                <c:pt idx="13">
                  <c:v>882.7353</c:v>
                </c:pt>
              </c:numCache>
            </c:numRef>
          </c:yVal>
          <c:smooth val="0"/>
        </c:ser>
        <c:ser>
          <c:idx val="3"/>
          <c:order val="3"/>
          <c:tx>
            <c:strRef>
              <c:f>'Urb-Rur 95% comb'!$R$4</c:f>
              <c:strCache>
                <c:ptCount val="1"/>
                <c:pt idx="0">
                  <c:v>Urban upper bound confidence interval (95%)</c:v>
                </c:pt>
              </c:strCache>
            </c:strRef>
          </c:tx>
          <c:spPr>
            <a:ln w="28575">
              <a:noFill/>
            </a:ln>
          </c:spPr>
          <c:marker>
            <c:symbol val="diamond"/>
            <c:size val="9"/>
            <c:spPr>
              <a:solidFill>
                <a:srgbClr val="C00000"/>
              </a:solidFill>
            </c:spPr>
          </c:marker>
          <c:xVal>
            <c:strRef>
              <c:f>'Urb-Rur 95% comb'!$L$5:$L$18</c:f>
              <c:strCache>
                <c:ptCount val="14"/>
                <c:pt idx="0">
                  <c:v>ZAN</c:v>
                </c:pt>
                <c:pt idx="1">
                  <c:v>SOU</c:v>
                </c:pt>
                <c:pt idx="2">
                  <c:v>LES</c:v>
                </c:pt>
                <c:pt idx="3">
                  <c:v>ZAM</c:v>
                </c:pt>
                <c:pt idx="4">
                  <c:v>MOZ</c:v>
                </c:pt>
                <c:pt idx="5">
                  <c:v>MAL</c:v>
                </c:pt>
                <c:pt idx="6">
                  <c:v>NAM</c:v>
                </c:pt>
                <c:pt idx="7">
                  <c:v>BOT</c:v>
                </c:pt>
                <c:pt idx="8">
                  <c:v>SWA</c:v>
                </c:pt>
                <c:pt idx="9">
                  <c:v>TAN</c:v>
                </c:pt>
                <c:pt idx="10">
                  <c:v>SEY</c:v>
                </c:pt>
                <c:pt idx="11">
                  <c:v>UGA</c:v>
                </c:pt>
                <c:pt idx="12">
                  <c:v>ZIM</c:v>
                </c:pt>
                <c:pt idx="13">
                  <c:v>KEN</c:v>
                </c:pt>
              </c:strCache>
            </c:strRef>
          </c:xVal>
          <c:yVal>
            <c:numRef>
              <c:f>'Urb-Rur 95% comb'!$R$5:$R$18</c:f>
              <c:numCache>
                <c:formatCode>0</c:formatCode>
                <c:ptCount val="14"/>
                <c:pt idx="0">
                  <c:v>705.634</c:v>
                </c:pt>
                <c:pt idx="1">
                  <c:v>823.9334</c:v>
                </c:pt>
                <c:pt idx="2">
                  <c:v>761.7311999999994</c:v>
                </c:pt>
                <c:pt idx="3">
                  <c:v>745.0064</c:v>
                </c:pt>
                <c:pt idx="4">
                  <c:v>758.3204999999994</c:v>
                </c:pt>
                <c:pt idx="5">
                  <c:v>793.4998</c:v>
                </c:pt>
                <c:pt idx="6">
                  <c:v>798.1297000000005</c:v>
                </c:pt>
                <c:pt idx="7">
                  <c:v>799.1121999999979</c:v>
                </c:pt>
                <c:pt idx="8">
                  <c:v>840.6795000000005</c:v>
                </c:pt>
                <c:pt idx="9">
                  <c:v>847.9417999999994</c:v>
                </c:pt>
                <c:pt idx="10">
                  <c:v>838.3181999999994</c:v>
                </c:pt>
                <c:pt idx="11">
                  <c:v>864.6339</c:v>
                </c:pt>
                <c:pt idx="12">
                  <c:v>858.2961</c:v>
                </c:pt>
                <c:pt idx="13">
                  <c:v>948.9111999999974</c:v>
                </c:pt>
              </c:numCache>
            </c:numRef>
          </c:yVal>
          <c:smooth val="0"/>
        </c:ser>
        <c:dLbls>
          <c:showLegendKey val="0"/>
          <c:showVal val="0"/>
          <c:showCatName val="0"/>
          <c:showSerName val="0"/>
          <c:showPercent val="0"/>
          <c:showBubbleSize val="0"/>
        </c:dLbls>
        <c:axId val="-2146591592"/>
        <c:axId val="-2146588392"/>
      </c:scatterChart>
      <c:valAx>
        <c:axId val="-2146591592"/>
        <c:scaling>
          <c:orientation val="minMax"/>
        </c:scaling>
        <c:delete val="1"/>
        <c:axPos val="b"/>
        <c:majorGridlines>
          <c:spPr>
            <a:ln>
              <a:solidFill>
                <a:schemeClr val="bg1">
                  <a:lumMod val="75000"/>
                </a:schemeClr>
              </a:solidFill>
              <a:prstDash val="dash"/>
            </a:ln>
          </c:spPr>
        </c:majorGridlines>
        <c:numFmt formatCode="General" sourceLinked="1"/>
        <c:majorTickMark val="out"/>
        <c:minorTickMark val="none"/>
        <c:tickLblPos val="none"/>
        <c:crossAx val="-2146588392"/>
        <c:crosses val="autoZero"/>
        <c:crossBetween val="midCat"/>
        <c:majorUnit val="1.0"/>
      </c:valAx>
      <c:valAx>
        <c:axId val="-2146588392"/>
        <c:scaling>
          <c:orientation val="minMax"/>
          <c:min val="600.0"/>
        </c:scaling>
        <c:delete val="0"/>
        <c:axPos val="l"/>
        <c:majorGridlines>
          <c:spPr>
            <a:ln>
              <a:solidFill>
                <a:schemeClr val="bg1">
                  <a:lumMod val="75000"/>
                </a:schemeClr>
              </a:solidFill>
              <a:prstDash val="sysDash"/>
            </a:ln>
          </c:spPr>
        </c:majorGridlines>
        <c:title>
          <c:tx>
            <c:rich>
              <a:bodyPr rot="-5400000" vert="horz"/>
              <a:lstStyle/>
              <a:p>
                <a:pPr>
                  <a:defRPr/>
                </a:pPr>
                <a:r>
                  <a:rPr lang="en-ZA"/>
                  <a:t>Maths-teacher</a:t>
                </a:r>
                <a:r>
                  <a:rPr lang="en-ZA" baseline="0"/>
                  <a:t> mathematics score</a:t>
                </a:r>
                <a:endParaRPr lang="en-ZA"/>
              </a:p>
            </c:rich>
          </c:tx>
          <c:layout/>
          <c:overlay val="0"/>
        </c:title>
        <c:numFmt formatCode="0" sourceLinked="1"/>
        <c:majorTickMark val="out"/>
        <c:minorTickMark val="none"/>
        <c:tickLblPos val="nextTo"/>
        <c:crossAx val="-2146591592"/>
        <c:crosses val="autoZero"/>
        <c:crossBetween val="midCat"/>
        <c:majorUnit val="50.0"/>
      </c:valAx>
      <c:spPr>
        <a:solidFill>
          <a:schemeClr val="bg1">
            <a:lumMod val="95000"/>
          </a:schemeClr>
        </a:solidFill>
      </c:spPr>
    </c:plotArea>
    <c:legend>
      <c:legendPos val="t"/>
      <c:layout/>
      <c:overlay val="0"/>
      <c:spPr>
        <a:solidFill>
          <a:sysClr val="window" lastClr="FFFFFF">
            <a:lumMod val="95000"/>
          </a:sysClr>
        </a:solidFill>
      </c:spPr>
      <c:txPr>
        <a:bodyPr/>
        <a:lstStyle/>
        <a:p>
          <a:pPr>
            <a:defRPr sz="1200"/>
          </a:pPr>
          <a:endParaRPr lang="en-US"/>
        </a:p>
      </c:txPr>
    </c:legend>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strRef>
              <c:f>SAprovs!$B$45</c:f>
              <c:strCache>
                <c:ptCount val="1"/>
                <c:pt idx="0">
                  <c:v>Mean</c:v>
                </c:pt>
              </c:strCache>
            </c:strRef>
          </c:tx>
          <c:spPr>
            <a:ln w="28575">
              <a:noFill/>
            </a:ln>
          </c:spPr>
          <c:marker>
            <c:symbol val="dash"/>
            <c:size val="6"/>
            <c:spPr>
              <a:solidFill>
                <a:sysClr val="windowText" lastClr="000000"/>
              </a:solidFill>
            </c:spPr>
          </c:marker>
          <c:xVal>
            <c:strRef>
              <c:f>SAprovs!$A$46:$A$64</c:f>
              <c:strCache>
                <c:ptCount val="19"/>
                <c:pt idx="0">
                  <c:v>ZAN</c:v>
                </c:pt>
                <c:pt idx="1">
                  <c:v>LES</c:v>
                </c:pt>
                <c:pt idx="2">
                  <c:v>ZAM</c:v>
                </c:pt>
                <c:pt idx="3">
                  <c:v>MOZ</c:v>
                </c:pt>
                <c:pt idx="4">
                  <c:v>MAL</c:v>
                </c:pt>
                <c:pt idx="5">
                  <c:v>SOU</c:v>
                </c:pt>
                <c:pt idx="6">
                  <c:v>NAM</c:v>
                </c:pt>
                <c:pt idx="7">
                  <c:v>BOT</c:v>
                </c:pt>
                <c:pt idx="8">
                  <c:v>SWA</c:v>
                </c:pt>
                <c:pt idx="9">
                  <c:v>SEY</c:v>
                </c:pt>
                <c:pt idx="10">
                  <c:v>TAN</c:v>
                </c:pt>
                <c:pt idx="11">
                  <c:v>UGA</c:v>
                </c:pt>
                <c:pt idx="12">
                  <c:v>ZIM</c:v>
                </c:pt>
                <c:pt idx="13">
                  <c:v>KEN</c:v>
                </c:pt>
                <c:pt idx="14">
                  <c:v>Q1-SOU</c:v>
                </c:pt>
                <c:pt idx="15">
                  <c:v>Q2-SOU</c:v>
                </c:pt>
                <c:pt idx="16">
                  <c:v>Q3-SOU</c:v>
                </c:pt>
                <c:pt idx="17">
                  <c:v>Q4-SOU</c:v>
                </c:pt>
                <c:pt idx="18">
                  <c:v>Q5-SOU</c:v>
                </c:pt>
              </c:strCache>
            </c:strRef>
          </c:xVal>
          <c:yVal>
            <c:numRef>
              <c:f>SAprovs!$B$46:$B$64</c:f>
              <c:numCache>
                <c:formatCode>0</c:formatCode>
                <c:ptCount val="19"/>
                <c:pt idx="0">
                  <c:v>684.5625999999974</c:v>
                </c:pt>
                <c:pt idx="1">
                  <c:v>738.5899000000005</c:v>
                </c:pt>
                <c:pt idx="2">
                  <c:v>738.7693</c:v>
                </c:pt>
                <c:pt idx="3">
                  <c:v>745.4469999999974</c:v>
                </c:pt>
                <c:pt idx="4">
                  <c:v>762.4151999999979</c:v>
                </c:pt>
                <c:pt idx="5">
                  <c:v>765.5809</c:v>
                </c:pt>
                <c:pt idx="6">
                  <c:v>770.7732000000005</c:v>
                </c:pt>
                <c:pt idx="7">
                  <c:v>779.84129999999</c:v>
                </c:pt>
                <c:pt idx="8">
                  <c:v>811.0993000000005</c:v>
                </c:pt>
                <c:pt idx="9">
                  <c:v>824.1113</c:v>
                </c:pt>
                <c:pt idx="10">
                  <c:v>825.3285999999994</c:v>
                </c:pt>
                <c:pt idx="11">
                  <c:v>832.3794</c:v>
                </c:pt>
                <c:pt idx="12">
                  <c:v>851.9421999999938</c:v>
                </c:pt>
                <c:pt idx="13">
                  <c:v>905.9252999999974</c:v>
                </c:pt>
                <c:pt idx="14" formatCode="General">
                  <c:v>722.4241999999994</c:v>
                </c:pt>
                <c:pt idx="15" formatCode="General">
                  <c:v>734.5717000000005</c:v>
                </c:pt>
                <c:pt idx="16" formatCode="General">
                  <c:v>735.1496</c:v>
                </c:pt>
                <c:pt idx="17" formatCode="General">
                  <c:v>782.0924</c:v>
                </c:pt>
                <c:pt idx="18" formatCode="General">
                  <c:v>869.4551999999974</c:v>
                </c:pt>
              </c:numCache>
            </c:numRef>
          </c:yVal>
          <c:smooth val="0"/>
        </c:ser>
        <c:ser>
          <c:idx val="1"/>
          <c:order val="1"/>
          <c:tx>
            <c:strRef>
              <c:f>SAprovs!$D$45</c:f>
              <c:strCache>
                <c:ptCount val="1"/>
                <c:pt idx="0">
                  <c:v>Lower bound confidence interval (95%)</c:v>
                </c:pt>
              </c:strCache>
            </c:strRef>
          </c:tx>
          <c:spPr>
            <a:ln w="28575">
              <a:noFill/>
            </a:ln>
          </c:spPr>
          <c:marker>
            <c:symbol val="square"/>
            <c:size val="6"/>
            <c:spPr>
              <a:solidFill>
                <a:srgbClr val="C00000"/>
              </a:solidFill>
            </c:spPr>
          </c:marker>
          <c:dLbls>
            <c:txPr>
              <a:bodyPr/>
              <a:lstStyle/>
              <a:p>
                <a:pPr>
                  <a:defRPr sz="1200"/>
                </a:pPr>
                <a:endParaRPr lang="en-US"/>
              </a:p>
            </c:txPr>
            <c:dLblPos val="b"/>
            <c:showLegendKey val="0"/>
            <c:showVal val="0"/>
            <c:showCatName val="1"/>
            <c:showSerName val="0"/>
            <c:showPercent val="0"/>
            <c:showBubbleSize val="0"/>
            <c:showLeaderLines val="0"/>
          </c:dLbls>
          <c:xVal>
            <c:strRef>
              <c:f>SAprovs!$A$46:$A$64</c:f>
              <c:strCache>
                <c:ptCount val="19"/>
                <c:pt idx="0">
                  <c:v>ZAN</c:v>
                </c:pt>
                <c:pt idx="1">
                  <c:v>LES</c:v>
                </c:pt>
                <c:pt idx="2">
                  <c:v>ZAM</c:v>
                </c:pt>
                <c:pt idx="3">
                  <c:v>MOZ</c:v>
                </c:pt>
                <c:pt idx="4">
                  <c:v>MAL</c:v>
                </c:pt>
                <c:pt idx="5">
                  <c:v>SOU</c:v>
                </c:pt>
                <c:pt idx="6">
                  <c:v>NAM</c:v>
                </c:pt>
                <c:pt idx="7">
                  <c:v>BOT</c:v>
                </c:pt>
                <c:pt idx="8">
                  <c:v>SWA</c:v>
                </c:pt>
                <c:pt idx="9">
                  <c:v>SEY</c:v>
                </c:pt>
                <c:pt idx="10">
                  <c:v>TAN</c:v>
                </c:pt>
                <c:pt idx="11">
                  <c:v>UGA</c:v>
                </c:pt>
                <c:pt idx="12">
                  <c:v>ZIM</c:v>
                </c:pt>
                <c:pt idx="13">
                  <c:v>KEN</c:v>
                </c:pt>
                <c:pt idx="14">
                  <c:v>Q1-SOU</c:v>
                </c:pt>
                <c:pt idx="15">
                  <c:v>Q2-SOU</c:v>
                </c:pt>
                <c:pt idx="16">
                  <c:v>Q3-SOU</c:v>
                </c:pt>
                <c:pt idx="17">
                  <c:v>Q4-SOU</c:v>
                </c:pt>
                <c:pt idx="18">
                  <c:v>Q5-SOU</c:v>
                </c:pt>
              </c:strCache>
            </c:strRef>
          </c:xVal>
          <c:yVal>
            <c:numRef>
              <c:f>SAprovs!$D$46:$D$64</c:f>
              <c:numCache>
                <c:formatCode>0</c:formatCode>
                <c:ptCount val="19"/>
                <c:pt idx="0">
                  <c:v>673.7711</c:v>
                </c:pt>
                <c:pt idx="1">
                  <c:v>726.8153999999994</c:v>
                </c:pt>
                <c:pt idx="2">
                  <c:v>725.4769</c:v>
                </c:pt>
                <c:pt idx="3">
                  <c:v>733.7992</c:v>
                </c:pt>
                <c:pt idx="4">
                  <c:v>745.8546999999974</c:v>
                </c:pt>
                <c:pt idx="5">
                  <c:v>753.1558</c:v>
                </c:pt>
                <c:pt idx="6">
                  <c:v>758.8252999999974</c:v>
                </c:pt>
                <c:pt idx="7">
                  <c:v>769.3878999999994</c:v>
                </c:pt>
                <c:pt idx="8">
                  <c:v>796.6485</c:v>
                </c:pt>
                <c:pt idx="9">
                  <c:v>806.2356999999994</c:v>
                </c:pt>
                <c:pt idx="10">
                  <c:v>813.9471999999909</c:v>
                </c:pt>
                <c:pt idx="11">
                  <c:v>818.2535</c:v>
                </c:pt>
                <c:pt idx="12">
                  <c:v>837.0783000000035</c:v>
                </c:pt>
                <c:pt idx="13">
                  <c:v>889.3808</c:v>
                </c:pt>
                <c:pt idx="14" formatCode="General">
                  <c:v>703.5077</c:v>
                </c:pt>
                <c:pt idx="15" formatCode="General">
                  <c:v>708.2513</c:v>
                </c:pt>
                <c:pt idx="16" formatCode="General">
                  <c:v>712.5074999999994</c:v>
                </c:pt>
                <c:pt idx="17" formatCode="General">
                  <c:v>752.254</c:v>
                </c:pt>
                <c:pt idx="18" formatCode="General">
                  <c:v>841.6789000000035</c:v>
                </c:pt>
              </c:numCache>
            </c:numRef>
          </c:yVal>
          <c:smooth val="0"/>
        </c:ser>
        <c:ser>
          <c:idx val="2"/>
          <c:order val="2"/>
          <c:tx>
            <c:strRef>
              <c:f>SAprovs!$E$45</c:f>
              <c:strCache>
                <c:ptCount val="1"/>
                <c:pt idx="0">
                  <c:v>Upper bound confidence interval (95%)</c:v>
                </c:pt>
              </c:strCache>
            </c:strRef>
          </c:tx>
          <c:spPr>
            <a:ln w="28575">
              <a:noFill/>
            </a:ln>
          </c:spPr>
          <c:marker>
            <c:symbol val="triangle"/>
            <c:size val="6"/>
            <c:spPr>
              <a:solidFill>
                <a:srgbClr val="C0504D">
                  <a:lumMod val="60000"/>
                  <a:lumOff val="40000"/>
                </a:srgbClr>
              </a:solidFill>
            </c:spPr>
          </c:marker>
          <c:xVal>
            <c:strRef>
              <c:f>SAprovs!$A$46:$A$64</c:f>
              <c:strCache>
                <c:ptCount val="19"/>
                <c:pt idx="0">
                  <c:v>ZAN</c:v>
                </c:pt>
                <c:pt idx="1">
                  <c:v>LES</c:v>
                </c:pt>
                <c:pt idx="2">
                  <c:v>ZAM</c:v>
                </c:pt>
                <c:pt idx="3">
                  <c:v>MOZ</c:v>
                </c:pt>
                <c:pt idx="4">
                  <c:v>MAL</c:v>
                </c:pt>
                <c:pt idx="5">
                  <c:v>SOU</c:v>
                </c:pt>
                <c:pt idx="6">
                  <c:v>NAM</c:v>
                </c:pt>
                <c:pt idx="7">
                  <c:v>BOT</c:v>
                </c:pt>
                <c:pt idx="8">
                  <c:v>SWA</c:v>
                </c:pt>
                <c:pt idx="9">
                  <c:v>SEY</c:v>
                </c:pt>
                <c:pt idx="10">
                  <c:v>TAN</c:v>
                </c:pt>
                <c:pt idx="11">
                  <c:v>UGA</c:v>
                </c:pt>
                <c:pt idx="12">
                  <c:v>ZIM</c:v>
                </c:pt>
                <c:pt idx="13">
                  <c:v>KEN</c:v>
                </c:pt>
                <c:pt idx="14">
                  <c:v>Q1-SOU</c:v>
                </c:pt>
                <c:pt idx="15">
                  <c:v>Q2-SOU</c:v>
                </c:pt>
                <c:pt idx="16">
                  <c:v>Q3-SOU</c:v>
                </c:pt>
                <c:pt idx="17">
                  <c:v>Q4-SOU</c:v>
                </c:pt>
                <c:pt idx="18">
                  <c:v>Q5-SOU</c:v>
                </c:pt>
              </c:strCache>
            </c:strRef>
          </c:xVal>
          <c:yVal>
            <c:numRef>
              <c:f>SAprovs!$E$46:$E$64</c:f>
              <c:numCache>
                <c:formatCode>0</c:formatCode>
                <c:ptCount val="19"/>
                <c:pt idx="0">
                  <c:v>695.3540999999979</c:v>
                </c:pt>
                <c:pt idx="1">
                  <c:v>750.3643999999994</c:v>
                </c:pt>
                <c:pt idx="2">
                  <c:v>752.0616999999974</c:v>
                </c:pt>
                <c:pt idx="3">
                  <c:v>757.0948000000005</c:v>
                </c:pt>
                <c:pt idx="4">
                  <c:v>778.9756</c:v>
                </c:pt>
                <c:pt idx="5">
                  <c:v>778.0059</c:v>
                </c:pt>
                <c:pt idx="6">
                  <c:v>782.7211999999994</c:v>
                </c:pt>
                <c:pt idx="7">
                  <c:v>790.2947000000084</c:v>
                </c:pt>
                <c:pt idx="8">
                  <c:v>825.5500999999994</c:v>
                </c:pt>
                <c:pt idx="9">
                  <c:v>841.9869</c:v>
                </c:pt>
                <c:pt idx="10">
                  <c:v>836.71</c:v>
                </c:pt>
                <c:pt idx="11">
                  <c:v>846.5053</c:v>
                </c:pt>
                <c:pt idx="12">
                  <c:v>866.8060999999974</c:v>
                </c:pt>
                <c:pt idx="13">
                  <c:v>922.4696999999974</c:v>
                </c:pt>
                <c:pt idx="14" formatCode="General">
                  <c:v>741.3405999999974</c:v>
                </c:pt>
                <c:pt idx="15" formatCode="General">
                  <c:v>760.8920999999979</c:v>
                </c:pt>
                <c:pt idx="16" formatCode="General">
                  <c:v>757.7917000000035</c:v>
                </c:pt>
                <c:pt idx="17" formatCode="General">
                  <c:v>811.9307</c:v>
                </c:pt>
                <c:pt idx="18" formatCode="General">
                  <c:v>897.2314</c:v>
                </c:pt>
              </c:numCache>
            </c:numRef>
          </c:yVal>
          <c:smooth val="0"/>
        </c:ser>
        <c:dLbls>
          <c:showLegendKey val="0"/>
          <c:showVal val="0"/>
          <c:showCatName val="0"/>
          <c:showSerName val="0"/>
          <c:showPercent val="0"/>
          <c:showBubbleSize val="0"/>
        </c:dLbls>
        <c:axId val="-2146523240"/>
        <c:axId val="-2146517864"/>
      </c:scatterChart>
      <c:valAx>
        <c:axId val="-2146523240"/>
        <c:scaling>
          <c:orientation val="minMax"/>
        </c:scaling>
        <c:delete val="1"/>
        <c:axPos val="b"/>
        <c:majorGridlines>
          <c:spPr>
            <a:ln>
              <a:solidFill>
                <a:schemeClr val="bg1">
                  <a:lumMod val="75000"/>
                </a:schemeClr>
              </a:solidFill>
              <a:prstDash val="dash"/>
            </a:ln>
          </c:spPr>
        </c:majorGridlines>
        <c:majorTickMark val="out"/>
        <c:minorTickMark val="none"/>
        <c:tickLblPos val="none"/>
        <c:crossAx val="-2146517864"/>
        <c:crosses val="autoZero"/>
        <c:crossBetween val="midCat"/>
        <c:majorUnit val="1.0"/>
      </c:valAx>
      <c:valAx>
        <c:axId val="-2146517864"/>
        <c:scaling>
          <c:orientation val="minMax"/>
          <c:min val="600.0"/>
        </c:scaling>
        <c:delete val="0"/>
        <c:axPos val="l"/>
        <c:majorGridlines>
          <c:spPr>
            <a:ln>
              <a:solidFill>
                <a:schemeClr val="bg1">
                  <a:lumMod val="75000"/>
                </a:schemeClr>
              </a:solidFill>
              <a:prstDash val="sysDash"/>
            </a:ln>
          </c:spPr>
        </c:majorGridlines>
        <c:title>
          <c:tx>
            <c:rich>
              <a:bodyPr rot="-5400000" vert="horz"/>
              <a:lstStyle/>
              <a:p>
                <a:pPr>
                  <a:defRPr/>
                </a:pPr>
                <a:r>
                  <a:rPr lang="en-ZA"/>
                  <a:t>Maths-teacher</a:t>
                </a:r>
                <a:r>
                  <a:rPr lang="en-ZA" baseline="0"/>
                  <a:t> mathematics score</a:t>
                </a:r>
                <a:endParaRPr lang="en-ZA"/>
              </a:p>
            </c:rich>
          </c:tx>
          <c:layout/>
          <c:overlay val="0"/>
        </c:title>
        <c:numFmt formatCode="0" sourceLinked="1"/>
        <c:majorTickMark val="out"/>
        <c:minorTickMark val="none"/>
        <c:tickLblPos val="nextTo"/>
        <c:crossAx val="-2146523240"/>
        <c:crosses val="autoZero"/>
        <c:crossBetween val="midCat"/>
        <c:majorUnit val="50.0"/>
      </c:valAx>
      <c:spPr>
        <a:solidFill>
          <a:schemeClr val="bg1">
            <a:lumMod val="95000"/>
          </a:schemeClr>
        </a:solidFill>
      </c:spPr>
    </c:plotArea>
    <c:legend>
      <c:legendPos val="t"/>
      <c:layout/>
      <c:overlay val="0"/>
      <c:spPr>
        <a:solidFill>
          <a:sysClr val="window" lastClr="FFFFFF">
            <a:lumMod val="95000"/>
          </a:sysClr>
        </a:solidFill>
      </c:spPr>
      <c:txPr>
        <a:bodyPr/>
        <a:lstStyle/>
        <a:p>
          <a:pPr>
            <a:defRPr sz="1400"/>
          </a:pPr>
          <a:endParaRPr lang="en-US"/>
        </a:p>
      </c:txPr>
    </c:legend>
    <c:plotVisOnly val="1"/>
    <c:dispBlanksAs val="gap"/>
    <c:showDLblsOverMax val="0"/>
  </c:chart>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Sheet1!$K$182:$K$186</c:f>
              <c:numCache>
                <c:formatCode>0%</c:formatCode>
                <c:ptCount val="5"/>
                <c:pt idx="0">
                  <c:v>0.230790682109725</c:v>
                </c:pt>
                <c:pt idx="1">
                  <c:v>0.288218343798367</c:v>
                </c:pt>
                <c:pt idx="2">
                  <c:v>0.249447229580332</c:v>
                </c:pt>
                <c:pt idx="3">
                  <c:v>0.291599431484232</c:v>
                </c:pt>
                <c:pt idx="4">
                  <c:v>0.537357635939984</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Sheet1!$L$182:$L$186</c:f>
              <c:numCache>
                <c:formatCode>0%</c:formatCode>
                <c:ptCount val="5"/>
                <c:pt idx="0">
                  <c:v>0.223093941140382</c:v>
                </c:pt>
                <c:pt idx="1">
                  <c:v>0.177108630821306</c:v>
                </c:pt>
                <c:pt idx="2">
                  <c:v>0.199183432211738</c:v>
                </c:pt>
                <c:pt idx="3">
                  <c:v>0.190677196319608</c:v>
                </c:pt>
                <c:pt idx="4">
                  <c:v>0.168027699745215</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Sheet1!$M$182:$M$186</c:f>
              <c:numCache>
                <c:formatCode>0%</c:formatCode>
                <c:ptCount val="5"/>
                <c:pt idx="0">
                  <c:v>0.167292569112644</c:v>
                </c:pt>
                <c:pt idx="1">
                  <c:v>0.168715632117376</c:v>
                </c:pt>
                <c:pt idx="2">
                  <c:v>0.182042076227588</c:v>
                </c:pt>
                <c:pt idx="3">
                  <c:v>0.183709672248523</c:v>
                </c:pt>
                <c:pt idx="4">
                  <c:v>0.111691818557958</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Sheet1!$N$182:$N$186</c:f>
              <c:numCache>
                <c:formatCode>0%</c:formatCode>
                <c:ptCount val="5"/>
                <c:pt idx="0">
                  <c:v>0.378822807637249</c:v>
                </c:pt>
                <c:pt idx="1">
                  <c:v>0.365957393262951</c:v>
                </c:pt>
                <c:pt idx="2">
                  <c:v>0.369327261980341</c:v>
                </c:pt>
                <c:pt idx="3">
                  <c:v>0.334013699947637</c:v>
                </c:pt>
                <c:pt idx="4">
                  <c:v>0.182922845756843</c:v>
                </c:pt>
              </c:numCache>
            </c:numRef>
          </c:val>
        </c:ser>
        <c:dLbls>
          <c:showLegendKey val="0"/>
          <c:showVal val="0"/>
          <c:showCatName val="0"/>
          <c:showSerName val="0"/>
          <c:showPercent val="0"/>
          <c:showBubbleSize val="0"/>
        </c:dLbls>
        <c:gapWidth val="150"/>
        <c:overlap val="100"/>
        <c:axId val="2143247640"/>
        <c:axId val="2143250712"/>
      </c:barChart>
      <c:catAx>
        <c:axId val="2143247640"/>
        <c:scaling>
          <c:orientation val="minMax"/>
        </c:scaling>
        <c:delete val="0"/>
        <c:axPos val="b"/>
        <c:majorTickMark val="out"/>
        <c:minorTickMark val="none"/>
        <c:tickLblPos val="nextTo"/>
        <c:crossAx val="2143250712"/>
        <c:crosses val="autoZero"/>
        <c:auto val="1"/>
        <c:lblAlgn val="ctr"/>
        <c:lblOffset val="100"/>
        <c:noMultiLvlLbl val="0"/>
      </c:catAx>
      <c:valAx>
        <c:axId val="2143250712"/>
        <c:scaling>
          <c:orientation val="minMax"/>
        </c:scaling>
        <c:delete val="0"/>
        <c:axPos val="l"/>
        <c:majorGridlines/>
        <c:numFmt formatCode="0%" sourceLinked="1"/>
        <c:majorTickMark val="out"/>
        <c:minorTickMark val="none"/>
        <c:tickLblPos val="nextTo"/>
        <c:crossAx val="2143247640"/>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Sheet1!$K$182:$K$186</c:f>
              <c:numCache>
                <c:formatCode>0%</c:formatCode>
                <c:ptCount val="5"/>
                <c:pt idx="0">
                  <c:v>0.230790682109725</c:v>
                </c:pt>
                <c:pt idx="1">
                  <c:v>0.288218343798367</c:v>
                </c:pt>
                <c:pt idx="2">
                  <c:v>0.249447229580332</c:v>
                </c:pt>
                <c:pt idx="3">
                  <c:v>0.291599431484232</c:v>
                </c:pt>
                <c:pt idx="4">
                  <c:v>0.537357635939984</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Sheet1!$L$182:$L$186</c:f>
              <c:numCache>
                <c:formatCode>0%</c:formatCode>
                <c:ptCount val="5"/>
                <c:pt idx="0">
                  <c:v>0.223093941140382</c:v>
                </c:pt>
                <c:pt idx="1">
                  <c:v>0.177108630821306</c:v>
                </c:pt>
                <c:pt idx="2">
                  <c:v>0.199183432211738</c:v>
                </c:pt>
                <c:pt idx="3">
                  <c:v>0.190677196319608</c:v>
                </c:pt>
                <c:pt idx="4">
                  <c:v>0.168027699745215</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Sheet1!$M$182:$M$186</c:f>
              <c:numCache>
                <c:formatCode>0%</c:formatCode>
                <c:ptCount val="5"/>
                <c:pt idx="0">
                  <c:v>0.167292569112644</c:v>
                </c:pt>
                <c:pt idx="1">
                  <c:v>0.168715632117376</c:v>
                </c:pt>
                <c:pt idx="2">
                  <c:v>0.182042076227588</c:v>
                </c:pt>
                <c:pt idx="3">
                  <c:v>0.183709672248523</c:v>
                </c:pt>
                <c:pt idx="4">
                  <c:v>0.111691818557958</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Sheet1!$N$182:$N$186</c:f>
              <c:numCache>
                <c:formatCode>0%</c:formatCode>
                <c:ptCount val="5"/>
                <c:pt idx="0">
                  <c:v>0.378822807637249</c:v>
                </c:pt>
                <c:pt idx="1">
                  <c:v>0.365957393262951</c:v>
                </c:pt>
                <c:pt idx="2">
                  <c:v>0.369327261980341</c:v>
                </c:pt>
                <c:pt idx="3">
                  <c:v>0.334013699947637</c:v>
                </c:pt>
                <c:pt idx="4">
                  <c:v>0.182922845756843</c:v>
                </c:pt>
              </c:numCache>
            </c:numRef>
          </c:val>
        </c:ser>
        <c:dLbls>
          <c:showLegendKey val="0"/>
          <c:showVal val="0"/>
          <c:showCatName val="0"/>
          <c:showSerName val="0"/>
          <c:showPercent val="0"/>
          <c:showBubbleSize val="0"/>
        </c:dLbls>
        <c:gapWidth val="150"/>
        <c:overlap val="100"/>
        <c:axId val="-2144558952"/>
        <c:axId val="-2144554792"/>
      </c:barChart>
      <c:catAx>
        <c:axId val="-2144558952"/>
        <c:scaling>
          <c:orientation val="minMax"/>
        </c:scaling>
        <c:delete val="0"/>
        <c:axPos val="b"/>
        <c:majorTickMark val="out"/>
        <c:minorTickMark val="none"/>
        <c:tickLblPos val="nextTo"/>
        <c:crossAx val="-2144554792"/>
        <c:crosses val="autoZero"/>
        <c:auto val="1"/>
        <c:lblAlgn val="ctr"/>
        <c:lblOffset val="100"/>
        <c:noMultiLvlLbl val="0"/>
      </c:catAx>
      <c:valAx>
        <c:axId val="-2144554792"/>
        <c:scaling>
          <c:orientation val="minMax"/>
        </c:scaling>
        <c:delete val="0"/>
        <c:axPos val="l"/>
        <c:majorGridlines/>
        <c:numFmt formatCode="0%" sourceLinked="1"/>
        <c:majorTickMark val="out"/>
        <c:minorTickMark val="none"/>
        <c:tickLblPos val="nextTo"/>
        <c:crossAx val="-2144558952"/>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33CBA8-8C9D-4602-B49A-0430C2D5BDD5}" type="doc">
      <dgm:prSet loTypeId="urn:microsoft.com/office/officeart/2005/8/layout/funnel1" loCatId="process" qsTypeId="urn:microsoft.com/office/officeart/2005/8/quickstyle/simple1" qsCatId="simple" csTypeId="urn:microsoft.com/office/officeart/2005/8/colors/accent3_3" csCatId="accent3" phldr="1"/>
      <dgm:spPr/>
      <dgm:t>
        <a:bodyPr/>
        <a:lstStyle/>
        <a:p>
          <a:endParaRPr lang="en-ZA"/>
        </a:p>
      </dgm:t>
    </dgm:pt>
    <dgm:pt modelId="{92E492DE-362F-453E-9CD4-91B8B882931E}">
      <dgm:prSet phldrT="[Text]"/>
      <dgm:spPr>
        <a:solidFill>
          <a:schemeClr val="accent1">
            <a:lumMod val="40000"/>
            <a:lumOff val="60000"/>
          </a:schemeClr>
        </a:solidFill>
      </dgm:spPr>
      <dgm:t>
        <a:bodyPr/>
        <a:lstStyle/>
        <a:p>
          <a:r>
            <a:rPr lang="en-ZA" b="1" dirty="0" smtClean="0">
              <a:solidFill>
                <a:srgbClr val="FF0000"/>
              </a:solidFill>
            </a:rPr>
            <a:t>Duration of education</a:t>
          </a:r>
          <a:endParaRPr lang="en-ZA" b="1" dirty="0">
            <a:solidFill>
              <a:srgbClr val="FF0000"/>
            </a:solidFill>
          </a:endParaRPr>
        </a:p>
      </dgm:t>
    </dgm:pt>
    <dgm:pt modelId="{FD39CD94-85F6-4546-8D1B-0C0C9AD6F89A}" type="parTrans" cxnId="{E89F3818-9B7E-4E77-ADBF-1446D75DB4EF}">
      <dgm:prSet/>
      <dgm:spPr/>
      <dgm:t>
        <a:bodyPr/>
        <a:lstStyle/>
        <a:p>
          <a:endParaRPr lang="en-ZA"/>
        </a:p>
      </dgm:t>
    </dgm:pt>
    <dgm:pt modelId="{2271E313-F1BD-48EA-A59A-02627AB8F0D3}" type="sibTrans" cxnId="{E89F3818-9B7E-4E77-ADBF-1446D75DB4EF}">
      <dgm:prSet/>
      <dgm:spPr/>
      <dgm:t>
        <a:bodyPr/>
        <a:lstStyle/>
        <a:p>
          <a:endParaRPr lang="en-ZA"/>
        </a:p>
      </dgm:t>
    </dgm:pt>
    <dgm:pt modelId="{B6F464E9-267F-476F-A4BE-507AA5771350}">
      <dgm:prSet phldrT="[Text]"/>
      <dgm:spPr>
        <a:solidFill>
          <a:schemeClr val="accent1">
            <a:lumMod val="40000"/>
            <a:lumOff val="60000"/>
          </a:schemeClr>
        </a:solidFill>
      </dgm:spPr>
      <dgm:t>
        <a:bodyPr/>
        <a:lstStyle/>
        <a:p>
          <a:r>
            <a:rPr lang="en-ZA" b="1" dirty="0" smtClean="0">
              <a:solidFill>
                <a:srgbClr val="FF0000"/>
              </a:solidFill>
            </a:rPr>
            <a:t>Quality of education</a:t>
          </a:r>
          <a:endParaRPr lang="en-ZA" b="1" dirty="0">
            <a:solidFill>
              <a:srgbClr val="FF0000"/>
            </a:solidFill>
          </a:endParaRPr>
        </a:p>
      </dgm:t>
    </dgm:pt>
    <dgm:pt modelId="{5A092389-1604-451A-A919-090238AEBD46}" type="parTrans" cxnId="{D8603159-B52D-4524-83A4-48145438AED2}">
      <dgm:prSet/>
      <dgm:spPr/>
      <dgm:t>
        <a:bodyPr/>
        <a:lstStyle/>
        <a:p>
          <a:endParaRPr lang="en-ZA"/>
        </a:p>
      </dgm:t>
    </dgm:pt>
    <dgm:pt modelId="{B0F51A16-F885-4EDA-8827-DD70771D2A04}" type="sibTrans" cxnId="{D8603159-B52D-4524-83A4-48145438AED2}">
      <dgm:prSet/>
      <dgm:spPr/>
      <dgm:t>
        <a:bodyPr/>
        <a:lstStyle/>
        <a:p>
          <a:endParaRPr lang="en-ZA"/>
        </a:p>
      </dgm:t>
    </dgm:pt>
    <dgm:pt modelId="{AF33A118-F68E-4164-96BA-79F05A46597A}">
      <dgm:prSet phldrT="[Text]"/>
      <dgm:spPr>
        <a:solidFill>
          <a:schemeClr val="accent1">
            <a:lumMod val="40000"/>
            <a:lumOff val="60000"/>
          </a:schemeClr>
        </a:solidFill>
      </dgm:spPr>
      <dgm:t>
        <a:bodyPr/>
        <a:lstStyle/>
        <a:p>
          <a:r>
            <a:rPr lang="en-ZA" b="1" smtClean="0">
              <a:solidFill>
                <a:srgbClr val="FF0000"/>
              </a:solidFill>
            </a:rPr>
            <a:t>Type of education</a:t>
          </a:r>
          <a:endParaRPr lang="en-ZA" b="1" dirty="0">
            <a:solidFill>
              <a:srgbClr val="FF0000"/>
            </a:solidFill>
          </a:endParaRPr>
        </a:p>
      </dgm:t>
    </dgm:pt>
    <dgm:pt modelId="{5CFD8225-B195-477A-99D6-85C25CF07D82}" type="sibTrans" cxnId="{8EA51DD6-A23A-40A2-9E27-D51F71AF227B}">
      <dgm:prSet/>
      <dgm:spPr/>
      <dgm:t>
        <a:bodyPr/>
        <a:lstStyle/>
        <a:p>
          <a:endParaRPr lang="en-ZA"/>
        </a:p>
      </dgm:t>
    </dgm:pt>
    <dgm:pt modelId="{08F3BC21-FAE7-4CF0-820F-635ACDE34F5D}" type="parTrans" cxnId="{8EA51DD6-A23A-40A2-9E27-D51F71AF227B}">
      <dgm:prSet/>
      <dgm:spPr/>
      <dgm:t>
        <a:bodyPr/>
        <a:lstStyle/>
        <a:p>
          <a:endParaRPr lang="en-ZA"/>
        </a:p>
      </dgm:t>
    </dgm:pt>
    <dgm:pt modelId="{123CA341-FA7A-4FAC-A045-8D062F23FD7F}">
      <dgm:prSet phldrT="[Text]"/>
      <dgm:spPr/>
      <dgm:t>
        <a:bodyPr/>
        <a:lstStyle/>
        <a:p>
          <a:endParaRPr lang="en-ZA" b="1" dirty="0">
            <a:solidFill>
              <a:srgbClr val="FF0000"/>
            </a:solidFill>
          </a:endParaRPr>
        </a:p>
      </dgm:t>
    </dgm:pt>
    <dgm:pt modelId="{9F29EABD-3284-4C81-A6D3-41483088D5CE}" type="sibTrans" cxnId="{14EFD227-2D60-4723-B5B0-C30491ED9000}">
      <dgm:prSet/>
      <dgm:spPr/>
      <dgm:t>
        <a:bodyPr/>
        <a:lstStyle/>
        <a:p>
          <a:endParaRPr lang="en-ZA"/>
        </a:p>
      </dgm:t>
    </dgm:pt>
    <dgm:pt modelId="{7AFCECE2-92DF-4809-B9BA-9421D37D31FF}" type="parTrans" cxnId="{14EFD227-2D60-4723-B5B0-C30491ED9000}">
      <dgm:prSet/>
      <dgm:spPr/>
      <dgm:t>
        <a:bodyPr/>
        <a:lstStyle/>
        <a:p>
          <a:endParaRPr lang="en-ZA"/>
        </a:p>
      </dgm:t>
    </dgm:pt>
    <dgm:pt modelId="{FB757A9B-1DF0-44FE-8A08-5111F7BB677C}" type="pres">
      <dgm:prSet presAssocID="{1033CBA8-8C9D-4602-B49A-0430C2D5BDD5}" presName="Name0" presStyleCnt="0">
        <dgm:presLayoutVars>
          <dgm:chMax val="4"/>
          <dgm:resizeHandles val="exact"/>
        </dgm:presLayoutVars>
      </dgm:prSet>
      <dgm:spPr/>
      <dgm:t>
        <a:bodyPr/>
        <a:lstStyle/>
        <a:p>
          <a:endParaRPr lang="en-ZA"/>
        </a:p>
      </dgm:t>
    </dgm:pt>
    <dgm:pt modelId="{97228E79-8C9C-471C-B435-A553116CF9EE}" type="pres">
      <dgm:prSet presAssocID="{1033CBA8-8C9D-4602-B49A-0430C2D5BDD5}" presName="ellipse" presStyleLbl="trBgShp" presStyleIdx="0" presStyleCnt="1" custLinFactNeighborX="879" custLinFactNeighborY="-2478"/>
      <dgm:spPr>
        <a:solidFill>
          <a:schemeClr val="accent3">
            <a:lumMod val="60000"/>
            <a:lumOff val="40000"/>
            <a:alpha val="40000"/>
          </a:schemeClr>
        </a:solidFill>
      </dgm:spPr>
    </dgm:pt>
    <dgm:pt modelId="{87742D82-7E51-4505-9B8B-4B42B7F78903}" type="pres">
      <dgm:prSet presAssocID="{1033CBA8-8C9D-4602-B49A-0430C2D5BDD5}" presName="arrow1" presStyleLbl="fgShp" presStyleIdx="0" presStyleCnt="1" custScaleY="186140" custLinFactNeighborX="-4545" custLinFactNeighborY="44093"/>
      <dgm:spPr>
        <a:solidFill>
          <a:schemeClr val="accent3">
            <a:lumMod val="60000"/>
            <a:lumOff val="40000"/>
          </a:schemeClr>
        </a:solidFill>
      </dgm:spPr>
    </dgm:pt>
    <dgm:pt modelId="{D7D58033-DB97-4B74-88E2-C41EBFB0C49F}" type="pres">
      <dgm:prSet presAssocID="{1033CBA8-8C9D-4602-B49A-0430C2D5BDD5}" presName="rectangle" presStyleLbl="revTx" presStyleIdx="0" presStyleCnt="1">
        <dgm:presLayoutVars>
          <dgm:bulletEnabled val="1"/>
        </dgm:presLayoutVars>
      </dgm:prSet>
      <dgm:spPr/>
      <dgm:t>
        <a:bodyPr/>
        <a:lstStyle/>
        <a:p>
          <a:endParaRPr lang="en-ZA"/>
        </a:p>
      </dgm:t>
    </dgm:pt>
    <dgm:pt modelId="{CBF04D8E-2149-4622-ABE1-5AED6FACBAF0}" type="pres">
      <dgm:prSet presAssocID="{B6F464E9-267F-476F-A4BE-507AA5771350}" presName="item1" presStyleLbl="node1" presStyleIdx="0" presStyleCnt="3">
        <dgm:presLayoutVars>
          <dgm:bulletEnabled val="1"/>
        </dgm:presLayoutVars>
      </dgm:prSet>
      <dgm:spPr/>
      <dgm:t>
        <a:bodyPr/>
        <a:lstStyle/>
        <a:p>
          <a:endParaRPr lang="en-ZA"/>
        </a:p>
      </dgm:t>
    </dgm:pt>
    <dgm:pt modelId="{871E3D72-B506-4763-BF68-912A91ADA0E1}" type="pres">
      <dgm:prSet presAssocID="{AF33A118-F68E-4164-96BA-79F05A46597A}" presName="item2" presStyleLbl="node1" presStyleIdx="1" presStyleCnt="3" custLinFactNeighborX="-905" custLinFactNeighborY="-2343">
        <dgm:presLayoutVars>
          <dgm:bulletEnabled val="1"/>
        </dgm:presLayoutVars>
      </dgm:prSet>
      <dgm:spPr/>
      <dgm:t>
        <a:bodyPr/>
        <a:lstStyle/>
        <a:p>
          <a:endParaRPr lang="en-ZA"/>
        </a:p>
      </dgm:t>
    </dgm:pt>
    <dgm:pt modelId="{9025DBFC-907B-4F5A-9079-F272D0027113}" type="pres">
      <dgm:prSet presAssocID="{123CA341-FA7A-4FAC-A045-8D062F23FD7F}" presName="item3" presStyleLbl="node1" presStyleIdx="2" presStyleCnt="3">
        <dgm:presLayoutVars>
          <dgm:bulletEnabled val="1"/>
        </dgm:presLayoutVars>
      </dgm:prSet>
      <dgm:spPr/>
      <dgm:t>
        <a:bodyPr/>
        <a:lstStyle/>
        <a:p>
          <a:endParaRPr lang="en-ZA"/>
        </a:p>
      </dgm:t>
    </dgm:pt>
    <dgm:pt modelId="{89AAFAC3-0FCC-4F56-988E-ED949141102E}" type="pres">
      <dgm:prSet presAssocID="{1033CBA8-8C9D-4602-B49A-0430C2D5BDD5}" presName="funnel" presStyleLbl="trAlignAcc1" presStyleIdx="0" presStyleCnt="1" custLinFactNeighborX="-625" custLinFactNeighborY="-4688"/>
      <dgm:spPr/>
      <dgm:t>
        <a:bodyPr/>
        <a:lstStyle/>
        <a:p>
          <a:endParaRPr lang="en-ZA"/>
        </a:p>
      </dgm:t>
    </dgm:pt>
  </dgm:ptLst>
  <dgm:cxnLst>
    <dgm:cxn modelId="{08DD34C1-72B8-5A4E-A345-172264A7CE3C}" type="presOf" srcId="{AF33A118-F68E-4164-96BA-79F05A46597A}" destId="{CBF04D8E-2149-4622-ABE1-5AED6FACBAF0}" srcOrd="0" destOrd="0" presId="urn:microsoft.com/office/officeart/2005/8/layout/funnel1"/>
    <dgm:cxn modelId="{D8603159-B52D-4524-83A4-48145438AED2}" srcId="{1033CBA8-8C9D-4602-B49A-0430C2D5BDD5}" destId="{B6F464E9-267F-476F-A4BE-507AA5771350}" srcOrd="1" destOrd="0" parTransId="{5A092389-1604-451A-A919-090238AEBD46}" sibTransId="{B0F51A16-F885-4EDA-8827-DD70771D2A04}"/>
    <dgm:cxn modelId="{456F0995-D47C-0144-9C76-CCB350D5C6CB}" type="presOf" srcId="{123CA341-FA7A-4FAC-A045-8D062F23FD7F}" destId="{D7D58033-DB97-4B74-88E2-C41EBFB0C49F}" srcOrd="0" destOrd="0" presId="urn:microsoft.com/office/officeart/2005/8/layout/funnel1"/>
    <dgm:cxn modelId="{8EA51DD6-A23A-40A2-9E27-D51F71AF227B}" srcId="{1033CBA8-8C9D-4602-B49A-0430C2D5BDD5}" destId="{AF33A118-F68E-4164-96BA-79F05A46597A}" srcOrd="2" destOrd="0" parTransId="{08F3BC21-FAE7-4CF0-820F-635ACDE34F5D}" sibTransId="{5CFD8225-B195-477A-99D6-85C25CF07D82}"/>
    <dgm:cxn modelId="{E89F3818-9B7E-4E77-ADBF-1446D75DB4EF}" srcId="{1033CBA8-8C9D-4602-B49A-0430C2D5BDD5}" destId="{92E492DE-362F-453E-9CD4-91B8B882931E}" srcOrd="0" destOrd="0" parTransId="{FD39CD94-85F6-4546-8D1B-0C0C9AD6F89A}" sibTransId="{2271E313-F1BD-48EA-A59A-02627AB8F0D3}"/>
    <dgm:cxn modelId="{7C296211-535A-4B47-A5F2-8A4574EB65D4}" type="presOf" srcId="{1033CBA8-8C9D-4602-B49A-0430C2D5BDD5}" destId="{FB757A9B-1DF0-44FE-8A08-5111F7BB677C}" srcOrd="0" destOrd="0" presId="urn:microsoft.com/office/officeart/2005/8/layout/funnel1"/>
    <dgm:cxn modelId="{14EFD227-2D60-4723-B5B0-C30491ED9000}" srcId="{1033CBA8-8C9D-4602-B49A-0430C2D5BDD5}" destId="{123CA341-FA7A-4FAC-A045-8D062F23FD7F}" srcOrd="3" destOrd="0" parTransId="{7AFCECE2-92DF-4809-B9BA-9421D37D31FF}" sibTransId="{9F29EABD-3284-4C81-A6D3-41483088D5CE}"/>
    <dgm:cxn modelId="{A9001A3C-5DCD-3246-B8D2-A14372B99CCF}" type="presOf" srcId="{B6F464E9-267F-476F-A4BE-507AA5771350}" destId="{871E3D72-B506-4763-BF68-912A91ADA0E1}" srcOrd="0" destOrd="0" presId="urn:microsoft.com/office/officeart/2005/8/layout/funnel1"/>
    <dgm:cxn modelId="{33FBBB20-659A-284F-B51A-B882BD8144EB}" type="presOf" srcId="{92E492DE-362F-453E-9CD4-91B8B882931E}" destId="{9025DBFC-907B-4F5A-9079-F272D0027113}" srcOrd="0" destOrd="0" presId="urn:microsoft.com/office/officeart/2005/8/layout/funnel1"/>
    <dgm:cxn modelId="{6DED77EE-0F0A-7A44-9CE1-68A916379317}" type="presParOf" srcId="{FB757A9B-1DF0-44FE-8A08-5111F7BB677C}" destId="{97228E79-8C9C-471C-B435-A553116CF9EE}" srcOrd="0" destOrd="0" presId="urn:microsoft.com/office/officeart/2005/8/layout/funnel1"/>
    <dgm:cxn modelId="{EE5DA3B9-5FC6-A64E-8FDF-8F667419C290}" type="presParOf" srcId="{FB757A9B-1DF0-44FE-8A08-5111F7BB677C}" destId="{87742D82-7E51-4505-9B8B-4B42B7F78903}" srcOrd="1" destOrd="0" presId="urn:microsoft.com/office/officeart/2005/8/layout/funnel1"/>
    <dgm:cxn modelId="{C517C85D-46A2-E049-BF17-FCDDA4468738}" type="presParOf" srcId="{FB757A9B-1DF0-44FE-8A08-5111F7BB677C}" destId="{D7D58033-DB97-4B74-88E2-C41EBFB0C49F}" srcOrd="2" destOrd="0" presId="urn:microsoft.com/office/officeart/2005/8/layout/funnel1"/>
    <dgm:cxn modelId="{B19C80D1-D25A-3A4D-8C18-D6D5F11C5CB0}" type="presParOf" srcId="{FB757A9B-1DF0-44FE-8A08-5111F7BB677C}" destId="{CBF04D8E-2149-4622-ABE1-5AED6FACBAF0}" srcOrd="3" destOrd="0" presId="urn:microsoft.com/office/officeart/2005/8/layout/funnel1"/>
    <dgm:cxn modelId="{AE77134A-00BB-AB4B-97E7-39F8B5512A97}" type="presParOf" srcId="{FB757A9B-1DF0-44FE-8A08-5111F7BB677C}" destId="{871E3D72-B506-4763-BF68-912A91ADA0E1}" srcOrd="4" destOrd="0" presId="urn:microsoft.com/office/officeart/2005/8/layout/funnel1"/>
    <dgm:cxn modelId="{BC1C8382-15DD-5A4A-AB5D-63FA4BF3890C}" type="presParOf" srcId="{FB757A9B-1DF0-44FE-8A08-5111F7BB677C}" destId="{9025DBFC-907B-4F5A-9079-F272D0027113}" srcOrd="5" destOrd="0" presId="urn:microsoft.com/office/officeart/2005/8/layout/funnel1"/>
    <dgm:cxn modelId="{7C297C36-02A2-DB4A-90D5-452481ABC232}" type="presParOf" srcId="{FB757A9B-1DF0-44FE-8A08-5111F7BB677C}" destId="{89AAFAC3-0FCC-4F56-988E-ED949141102E}" srcOrd="6" destOrd="0" presId="urn:microsoft.com/office/officeart/2005/8/layout/funnel1"/>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0826B1-2426-4766-B547-A677200E1C26}" type="doc">
      <dgm:prSet loTypeId="urn:microsoft.com/office/officeart/2005/8/layout/venn3" loCatId="relationship" qsTypeId="urn:microsoft.com/office/officeart/2005/8/quickstyle/simple1" qsCatId="simple" csTypeId="urn:microsoft.com/office/officeart/2005/8/colors/accent3_2" csCatId="accent3" phldr="1"/>
      <dgm:spPr/>
      <dgm:t>
        <a:bodyPr/>
        <a:lstStyle/>
        <a:p>
          <a:endParaRPr lang="en-ZA"/>
        </a:p>
      </dgm:t>
    </dgm:pt>
    <dgm:pt modelId="{3A68591D-0607-463D-BBB7-75147C089F26}">
      <dgm:prSet phldrT="[Text]"/>
      <dgm:spPr>
        <a:solidFill>
          <a:schemeClr val="tx2">
            <a:lumMod val="60000"/>
            <a:lumOff val="40000"/>
            <a:alpha val="50000"/>
          </a:schemeClr>
        </a:solidFill>
      </dgm:spPr>
      <dgm:t>
        <a:bodyPr/>
        <a:lstStyle/>
        <a:p>
          <a:r>
            <a:rPr lang="en-ZA" dirty="0" smtClean="0"/>
            <a:t>SA is one of the top 3 most unequal countries in the world</a:t>
          </a:r>
          <a:endParaRPr lang="en-ZA" dirty="0"/>
        </a:p>
      </dgm:t>
    </dgm:pt>
    <dgm:pt modelId="{C87B6BC1-CC18-4390-91DE-C70C8EC4811A}" type="parTrans" cxnId="{3BAD937A-23BB-45CD-BB14-B5369C4DE76A}">
      <dgm:prSet/>
      <dgm:spPr/>
      <dgm:t>
        <a:bodyPr/>
        <a:lstStyle/>
        <a:p>
          <a:endParaRPr lang="en-ZA"/>
        </a:p>
      </dgm:t>
    </dgm:pt>
    <dgm:pt modelId="{0D64D48A-C1FE-47CA-8D5C-64BD77EDB8D2}" type="sibTrans" cxnId="{3BAD937A-23BB-45CD-BB14-B5369C4DE76A}">
      <dgm:prSet/>
      <dgm:spPr/>
      <dgm:t>
        <a:bodyPr/>
        <a:lstStyle/>
        <a:p>
          <a:endParaRPr lang="en-ZA"/>
        </a:p>
      </dgm:t>
    </dgm:pt>
    <dgm:pt modelId="{5A11927A-C434-4C51-A41A-C1FFE353D96C}">
      <dgm:prSet phldrT="[Text]"/>
      <dgm:spPr>
        <a:solidFill>
          <a:schemeClr val="tx2">
            <a:lumMod val="60000"/>
            <a:lumOff val="40000"/>
            <a:alpha val="50000"/>
          </a:schemeClr>
        </a:solidFill>
      </dgm:spPr>
      <dgm:t>
        <a:bodyPr/>
        <a:lstStyle/>
        <a:p>
          <a:r>
            <a:rPr lang="en-ZA" dirty="0" smtClean="0"/>
            <a:t>Between </a:t>
          </a:r>
          <a:r>
            <a:rPr lang="en-ZA" b="1" dirty="0" smtClean="0"/>
            <a:t>78%</a:t>
          </a:r>
          <a:r>
            <a:rPr lang="en-ZA" dirty="0" smtClean="0"/>
            <a:t> and </a:t>
          </a:r>
          <a:r>
            <a:rPr lang="en-ZA" b="1" dirty="0" smtClean="0"/>
            <a:t>85%</a:t>
          </a:r>
          <a:r>
            <a:rPr lang="en-ZA" dirty="0" smtClean="0"/>
            <a:t> of total inequality is explained by </a:t>
          </a:r>
          <a:r>
            <a:rPr lang="en-ZA" b="1" dirty="0" smtClean="0">
              <a:solidFill>
                <a:srgbClr val="FF0000"/>
              </a:solidFill>
            </a:rPr>
            <a:t>wage</a:t>
          </a:r>
          <a:r>
            <a:rPr lang="en-ZA" dirty="0" smtClean="0"/>
            <a:t> inequality</a:t>
          </a:r>
          <a:endParaRPr lang="en-ZA" dirty="0"/>
        </a:p>
      </dgm:t>
    </dgm:pt>
    <dgm:pt modelId="{E761E55C-E27E-4C2A-937C-8B8BA5B85021}" type="parTrans" cxnId="{C9E02266-A92E-4E0A-BDD9-E34FF2CE6B56}">
      <dgm:prSet/>
      <dgm:spPr/>
      <dgm:t>
        <a:bodyPr/>
        <a:lstStyle/>
        <a:p>
          <a:endParaRPr lang="en-ZA"/>
        </a:p>
      </dgm:t>
    </dgm:pt>
    <dgm:pt modelId="{0CF26059-1586-40AE-8A48-1B36B246ED4D}" type="sibTrans" cxnId="{C9E02266-A92E-4E0A-BDD9-E34FF2CE6B56}">
      <dgm:prSet/>
      <dgm:spPr/>
      <dgm:t>
        <a:bodyPr/>
        <a:lstStyle/>
        <a:p>
          <a:endParaRPr lang="en-ZA"/>
        </a:p>
      </dgm:t>
    </dgm:pt>
    <dgm:pt modelId="{E59B5BBF-30D6-465D-9D7B-8CE3522A0F31}">
      <dgm:prSet phldrT="[Text]"/>
      <dgm:spPr>
        <a:solidFill>
          <a:schemeClr val="tx2">
            <a:lumMod val="60000"/>
            <a:lumOff val="40000"/>
            <a:alpha val="50000"/>
          </a:schemeClr>
        </a:solidFill>
      </dgm:spPr>
      <dgm:t>
        <a:bodyPr/>
        <a:lstStyle/>
        <a:p>
          <a:r>
            <a:rPr lang="en-ZA" b="1" dirty="0" smtClean="0">
              <a:solidFill>
                <a:srgbClr val="FF0000"/>
              </a:solidFill>
            </a:rPr>
            <a:t>Wages</a:t>
          </a:r>
          <a:endParaRPr lang="en-ZA" b="1" dirty="0">
            <a:solidFill>
              <a:srgbClr val="FF0000"/>
            </a:solidFill>
          </a:endParaRPr>
        </a:p>
      </dgm:t>
    </dgm:pt>
    <dgm:pt modelId="{FA33E094-E7FC-4392-AA20-52C12EB1BCC6}" type="parTrans" cxnId="{E3077CBB-31B1-43B1-8398-9240A2350617}">
      <dgm:prSet/>
      <dgm:spPr/>
      <dgm:t>
        <a:bodyPr/>
        <a:lstStyle/>
        <a:p>
          <a:endParaRPr lang="en-ZA"/>
        </a:p>
      </dgm:t>
    </dgm:pt>
    <dgm:pt modelId="{B065D8F3-A075-462D-83DA-395A1D328753}" type="sibTrans" cxnId="{E3077CBB-31B1-43B1-8398-9240A2350617}">
      <dgm:prSet/>
      <dgm:spPr/>
      <dgm:t>
        <a:bodyPr/>
        <a:lstStyle/>
        <a:p>
          <a:endParaRPr lang="en-ZA"/>
        </a:p>
      </dgm:t>
    </dgm:pt>
    <dgm:pt modelId="{69CCD9C2-D3EF-4FBE-913E-77FBFE42AC39}" type="pres">
      <dgm:prSet presAssocID="{9B0826B1-2426-4766-B547-A677200E1C26}" presName="Name0" presStyleCnt="0">
        <dgm:presLayoutVars>
          <dgm:dir/>
          <dgm:resizeHandles val="exact"/>
        </dgm:presLayoutVars>
      </dgm:prSet>
      <dgm:spPr/>
      <dgm:t>
        <a:bodyPr/>
        <a:lstStyle/>
        <a:p>
          <a:endParaRPr lang="en-ZA"/>
        </a:p>
      </dgm:t>
    </dgm:pt>
    <dgm:pt modelId="{A56EAB36-BECF-4DEA-A82C-2FA82EB97157}" type="pres">
      <dgm:prSet presAssocID="{3A68591D-0607-463D-BBB7-75147C089F26}" presName="Name5" presStyleLbl="vennNode1" presStyleIdx="0" presStyleCnt="3">
        <dgm:presLayoutVars>
          <dgm:bulletEnabled val="1"/>
        </dgm:presLayoutVars>
      </dgm:prSet>
      <dgm:spPr/>
      <dgm:t>
        <a:bodyPr/>
        <a:lstStyle/>
        <a:p>
          <a:endParaRPr lang="en-ZA"/>
        </a:p>
      </dgm:t>
    </dgm:pt>
    <dgm:pt modelId="{41E2FD1F-2957-4CF7-A0B9-B362FB605F07}" type="pres">
      <dgm:prSet presAssocID="{0D64D48A-C1FE-47CA-8D5C-64BD77EDB8D2}" presName="space" presStyleCnt="0"/>
      <dgm:spPr/>
    </dgm:pt>
    <dgm:pt modelId="{20B08DA0-7069-4A60-917F-B146CCDCDBBD}" type="pres">
      <dgm:prSet presAssocID="{5A11927A-C434-4C51-A41A-C1FFE353D96C}" presName="Name5" presStyleLbl="vennNode1" presStyleIdx="1" presStyleCnt="3">
        <dgm:presLayoutVars>
          <dgm:bulletEnabled val="1"/>
        </dgm:presLayoutVars>
      </dgm:prSet>
      <dgm:spPr/>
      <dgm:t>
        <a:bodyPr/>
        <a:lstStyle/>
        <a:p>
          <a:endParaRPr lang="en-ZA"/>
        </a:p>
      </dgm:t>
    </dgm:pt>
    <dgm:pt modelId="{5004D8DE-4D66-425F-AB12-C1542BB7C26C}" type="pres">
      <dgm:prSet presAssocID="{0CF26059-1586-40AE-8A48-1B36B246ED4D}" presName="space" presStyleCnt="0"/>
      <dgm:spPr/>
    </dgm:pt>
    <dgm:pt modelId="{4110B23A-1B79-4BBE-93AC-95B6D340CEC6}" type="pres">
      <dgm:prSet presAssocID="{E59B5BBF-30D6-465D-9D7B-8CE3522A0F31}" presName="Name5" presStyleLbl="vennNode1" presStyleIdx="2" presStyleCnt="3">
        <dgm:presLayoutVars>
          <dgm:bulletEnabled val="1"/>
        </dgm:presLayoutVars>
      </dgm:prSet>
      <dgm:spPr/>
      <dgm:t>
        <a:bodyPr/>
        <a:lstStyle/>
        <a:p>
          <a:endParaRPr lang="en-ZA"/>
        </a:p>
      </dgm:t>
    </dgm:pt>
  </dgm:ptLst>
  <dgm:cxnLst>
    <dgm:cxn modelId="{82B64F78-070F-CC45-8834-2F6E685D7862}" type="presOf" srcId="{3A68591D-0607-463D-BBB7-75147C089F26}" destId="{A56EAB36-BECF-4DEA-A82C-2FA82EB97157}" srcOrd="0" destOrd="0" presId="urn:microsoft.com/office/officeart/2005/8/layout/venn3"/>
    <dgm:cxn modelId="{F7E2F41F-6C91-9443-88FD-6516924EECAB}" type="presOf" srcId="{5A11927A-C434-4C51-A41A-C1FFE353D96C}" destId="{20B08DA0-7069-4A60-917F-B146CCDCDBBD}" srcOrd="0" destOrd="0" presId="urn:microsoft.com/office/officeart/2005/8/layout/venn3"/>
    <dgm:cxn modelId="{C9E02266-A92E-4E0A-BDD9-E34FF2CE6B56}" srcId="{9B0826B1-2426-4766-B547-A677200E1C26}" destId="{5A11927A-C434-4C51-A41A-C1FFE353D96C}" srcOrd="1" destOrd="0" parTransId="{E761E55C-E27E-4C2A-937C-8B8BA5B85021}" sibTransId="{0CF26059-1586-40AE-8A48-1B36B246ED4D}"/>
    <dgm:cxn modelId="{E3077CBB-31B1-43B1-8398-9240A2350617}" srcId="{9B0826B1-2426-4766-B547-A677200E1C26}" destId="{E59B5BBF-30D6-465D-9D7B-8CE3522A0F31}" srcOrd="2" destOrd="0" parTransId="{FA33E094-E7FC-4392-AA20-52C12EB1BCC6}" sibTransId="{B065D8F3-A075-462D-83DA-395A1D328753}"/>
    <dgm:cxn modelId="{3BAD937A-23BB-45CD-BB14-B5369C4DE76A}" srcId="{9B0826B1-2426-4766-B547-A677200E1C26}" destId="{3A68591D-0607-463D-BBB7-75147C089F26}" srcOrd="0" destOrd="0" parTransId="{C87B6BC1-CC18-4390-91DE-C70C8EC4811A}" sibTransId="{0D64D48A-C1FE-47CA-8D5C-64BD77EDB8D2}"/>
    <dgm:cxn modelId="{D60AB5A9-C89A-1749-B9C4-87CA8278F51F}" type="presOf" srcId="{E59B5BBF-30D6-465D-9D7B-8CE3522A0F31}" destId="{4110B23A-1B79-4BBE-93AC-95B6D340CEC6}" srcOrd="0" destOrd="0" presId="urn:microsoft.com/office/officeart/2005/8/layout/venn3"/>
    <dgm:cxn modelId="{06B2AB19-4410-0C43-A711-943C81119F7C}" type="presOf" srcId="{9B0826B1-2426-4766-B547-A677200E1C26}" destId="{69CCD9C2-D3EF-4FBE-913E-77FBFE42AC39}" srcOrd="0" destOrd="0" presId="urn:microsoft.com/office/officeart/2005/8/layout/venn3"/>
    <dgm:cxn modelId="{22EE5574-A082-C342-8434-899C819FDB5D}" type="presParOf" srcId="{69CCD9C2-D3EF-4FBE-913E-77FBFE42AC39}" destId="{A56EAB36-BECF-4DEA-A82C-2FA82EB97157}" srcOrd="0" destOrd="0" presId="urn:microsoft.com/office/officeart/2005/8/layout/venn3"/>
    <dgm:cxn modelId="{AFBD7164-8783-5A4F-8D09-068B8651B506}" type="presParOf" srcId="{69CCD9C2-D3EF-4FBE-913E-77FBFE42AC39}" destId="{41E2FD1F-2957-4CF7-A0B9-B362FB605F07}" srcOrd="1" destOrd="0" presId="urn:microsoft.com/office/officeart/2005/8/layout/venn3"/>
    <dgm:cxn modelId="{F85C3AF3-4384-DE4E-8D64-D1A4D055E715}" type="presParOf" srcId="{69CCD9C2-D3EF-4FBE-913E-77FBFE42AC39}" destId="{20B08DA0-7069-4A60-917F-B146CCDCDBBD}" srcOrd="2" destOrd="0" presId="urn:microsoft.com/office/officeart/2005/8/layout/venn3"/>
    <dgm:cxn modelId="{C261554F-A7ED-7F41-B76D-F23A390487B2}" type="presParOf" srcId="{69CCD9C2-D3EF-4FBE-913E-77FBFE42AC39}" destId="{5004D8DE-4D66-425F-AB12-C1542BB7C26C}" srcOrd="3" destOrd="0" presId="urn:microsoft.com/office/officeart/2005/8/layout/venn3"/>
    <dgm:cxn modelId="{AF548A24-E577-7240-A80D-066330716E07}" type="presParOf" srcId="{69CCD9C2-D3EF-4FBE-913E-77FBFE42AC39}" destId="{4110B23A-1B79-4BBE-93AC-95B6D340CEC6}" srcOrd="4" destOrd="0" presId="urn:microsoft.com/office/officeart/2005/8/layout/venn3"/>
  </dgm:cxnLst>
  <dgm:bg>
    <a:solidFill>
      <a:schemeClr val="bg1"/>
    </a:solid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(19%)</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8266B821-933E-EE45-9D69-5EEA979A9B21}" type="presOf" srcId="{B1CD9239-600B-41D7-9067-E587838267CF}" destId="{6B2A6CEB-8AEB-485A-B51F-4BA3BA410D0B}" srcOrd="0" destOrd="0" presId="urn:microsoft.com/office/officeart/2005/8/layout/pyramid1"/>
    <dgm:cxn modelId="{0B08AF89-D784-E24D-9D35-43F007E73715}" type="presOf" srcId="{5896CC03-10D6-4152-BEED-6E1B31A79FE9}" destId="{FD31F5A5-7680-4C7A-91FB-24138E0D7CDC}" srcOrd="0" destOrd="0" presId="urn:microsoft.com/office/officeart/2005/8/layout/pyramid1"/>
    <dgm:cxn modelId="{AED27991-8D68-214C-914A-13F86EDA9FD1}" type="presOf" srcId="{94BFDC29-A62B-4867-9EFD-4C3299F2A986}" destId="{BAE3347D-F78F-4227-B054-5BC36A596218}" srcOrd="0" destOrd="0" presId="urn:microsoft.com/office/officeart/2005/8/layout/pyramid1"/>
    <dgm:cxn modelId="{1BCBA36C-FFBB-6146-82BE-2430DE136555}" type="presOf" srcId="{932237BE-64C3-4DED-BF2D-9B9821B44AFA}" destId="{0EDD4896-C891-4183-9B7B-D45A38634F03}" srcOrd="1" destOrd="0" presId="urn:microsoft.com/office/officeart/2005/8/layout/pyramid1"/>
    <dgm:cxn modelId="{99706399-2F8C-3F4F-97CC-47BE1E056B30}" type="presOf" srcId="{932237BE-64C3-4DED-BF2D-9B9821B44AFA}" destId="{D9EA3055-42F1-4773-B6E1-4489FC8B1BD1}" srcOrd="0" destOrd="0" presId="urn:microsoft.com/office/officeart/2005/8/layout/pyramid1"/>
    <dgm:cxn modelId="{A0321B87-886D-9C4C-9C5F-53F39CF594BA}" type="presOf" srcId="{94BFDC29-A62B-4867-9EFD-4C3299F2A986}" destId="{26521744-C9FE-42F2-BE3A-D2D28AE76CA5}" srcOrd="1" destOrd="0" presId="urn:microsoft.com/office/officeart/2005/8/layout/pyramid1"/>
    <dgm:cxn modelId="{FBF8F263-20FE-614A-AB38-CFD48B35FAD8}" type="presOf" srcId="{DD7E1C66-5AA1-4148-8D24-0F59EB34F27B}" destId="{EDA92B55-1435-714B-8A67-D6D0B3E5538C}" srcOrd="1" destOrd="0" presId="urn:microsoft.com/office/officeart/2005/8/layout/pyramid1"/>
    <dgm:cxn modelId="{975D9D0B-8DD8-4348-A7D4-3E8DC5DE1F87}" type="presOf" srcId="{B1CD9239-600B-41D7-9067-E587838267CF}" destId="{C548DC47-1489-4EF5-BDCB-DEBE01D4E862}" srcOrd="1"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4225F736-D5C0-4C5E-A52E-FD56D7BA2EA5}" srcId="{5896CC03-10D6-4152-BEED-6E1B31A79FE9}" destId="{94BFDC29-A62B-4867-9EFD-4C3299F2A986}" srcOrd="2" destOrd="0" parTransId="{958277C2-E0D9-4F82-8132-42DD836804C3}" sibTransId="{A4CA2450-8494-4924-8A3E-C33940DEACB7}"/>
    <dgm:cxn modelId="{C84431FE-55FA-AD4D-B3B5-931F880B9E14}" type="presOf" srcId="{DD7E1C66-5AA1-4148-8D24-0F59EB34F27B}" destId="{3030949F-5DAF-1F40-B4D0-84FF1FABAA00}" srcOrd="0"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E59EA57B-4940-4EE4-B93A-F07CC895E7C4}" srcId="{5896CC03-10D6-4152-BEED-6E1B31A79FE9}" destId="{932237BE-64C3-4DED-BF2D-9B9821B44AFA}" srcOrd="3" destOrd="0" parTransId="{650C775E-27D0-46B8-8320-C035405A54B8}" sibTransId="{9E4E6BA0-8962-4C7C-9314-CBA481F6C26D}"/>
    <dgm:cxn modelId="{2C4A48B1-1E5C-3A47-A1AE-D520EC49A31D}" type="presParOf" srcId="{FD31F5A5-7680-4C7A-91FB-24138E0D7CDC}" destId="{2CFCD532-C2BB-43F0-894D-44DFFD76D26E}" srcOrd="0" destOrd="0" presId="urn:microsoft.com/office/officeart/2005/8/layout/pyramid1"/>
    <dgm:cxn modelId="{61119EA1-16B3-4543-B06C-E141AE07C020}" type="presParOf" srcId="{2CFCD532-C2BB-43F0-894D-44DFFD76D26E}" destId="{6B2A6CEB-8AEB-485A-B51F-4BA3BA410D0B}" srcOrd="0" destOrd="0" presId="urn:microsoft.com/office/officeart/2005/8/layout/pyramid1"/>
    <dgm:cxn modelId="{DA0FC4BD-3204-6D4D-AD7D-D24F0C633207}" type="presParOf" srcId="{2CFCD532-C2BB-43F0-894D-44DFFD76D26E}" destId="{C548DC47-1489-4EF5-BDCB-DEBE01D4E862}" srcOrd="1" destOrd="0" presId="urn:microsoft.com/office/officeart/2005/8/layout/pyramid1"/>
    <dgm:cxn modelId="{CDDB6A63-3268-AF46-9468-21032976D715}" type="presParOf" srcId="{FD31F5A5-7680-4C7A-91FB-24138E0D7CDC}" destId="{E1D542F2-75FE-304E-A897-B81A2DE13B71}" srcOrd="1" destOrd="0" presId="urn:microsoft.com/office/officeart/2005/8/layout/pyramid1"/>
    <dgm:cxn modelId="{1CA879A1-572D-FA4F-A451-A714F9E5E9DE}" type="presParOf" srcId="{E1D542F2-75FE-304E-A897-B81A2DE13B71}" destId="{3030949F-5DAF-1F40-B4D0-84FF1FABAA00}" srcOrd="0" destOrd="0" presId="urn:microsoft.com/office/officeart/2005/8/layout/pyramid1"/>
    <dgm:cxn modelId="{A8A60F20-739F-2444-8ACB-9DEB35BC5DFE}" type="presParOf" srcId="{E1D542F2-75FE-304E-A897-B81A2DE13B71}" destId="{EDA92B55-1435-714B-8A67-D6D0B3E5538C}" srcOrd="1" destOrd="0" presId="urn:microsoft.com/office/officeart/2005/8/layout/pyramid1"/>
    <dgm:cxn modelId="{0B5A2931-DD3E-A443-9AFA-5ECAD9E292C3}" type="presParOf" srcId="{FD31F5A5-7680-4C7A-91FB-24138E0D7CDC}" destId="{9A0D1490-6EC1-4DB5-B0A0-E2BC4B232661}" srcOrd="2" destOrd="0" presId="urn:microsoft.com/office/officeart/2005/8/layout/pyramid1"/>
    <dgm:cxn modelId="{A0002E7F-9096-2743-84F4-54D00A55BEF3}" type="presParOf" srcId="{9A0D1490-6EC1-4DB5-B0A0-E2BC4B232661}" destId="{BAE3347D-F78F-4227-B054-5BC36A596218}" srcOrd="0" destOrd="0" presId="urn:microsoft.com/office/officeart/2005/8/layout/pyramid1"/>
    <dgm:cxn modelId="{7D599F5B-8F51-5642-B7B3-41FB82E1E894}" type="presParOf" srcId="{9A0D1490-6EC1-4DB5-B0A0-E2BC4B232661}" destId="{26521744-C9FE-42F2-BE3A-D2D28AE76CA5}" srcOrd="1" destOrd="0" presId="urn:microsoft.com/office/officeart/2005/8/layout/pyramid1"/>
    <dgm:cxn modelId="{35DA6B38-4584-4943-B4E4-142F12435A1B}" type="presParOf" srcId="{FD31F5A5-7680-4C7A-91FB-24138E0D7CDC}" destId="{BA18687B-851F-47DE-8991-18650FF1E018}" srcOrd="3" destOrd="0" presId="urn:microsoft.com/office/officeart/2005/8/layout/pyramid1"/>
    <dgm:cxn modelId="{1258EE6F-DDCC-A940-91F1-7F1D1D336086}" type="presParOf" srcId="{BA18687B-851F-47DE-8991-18650FF1E018}" destId="{D9EA3055-42F1-4773-B6E1-4489FC8B1BD1}" srcOrd="0" destOrd="0" presId="urn:microsoft.com/office/officeart/2005/8/layout/pyramid1"/>
    <dgm:cxn modelId="{91802EAB-205F-174A-9689-D13DF4EBC323}"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98C7DE-3546-E542-9E64-2549D5AB3017}" type="doc">
      <dgm:prSet loTypeId="urn:microsoft.com/office/officeart/2005/8/layout/gear1" loCatId="" qsTypeId="urn:microsoft.com/office/officeart/2005/8/quickstyle/simple4" qsCatId="simple" csTypeId="urn:microsoft.com/office/officeart/2005/8/colors/accent1_2" csCatId="accent1" phldr="1"/>
      <dgm:spPr/>
    </dgm:pt>
    <dgm:pt modelId="{E94D18AE-3EB1-7A40-9588-C3E26CD98292}">
      <dgm:prSet phldrT="[Text]"/>
      <dgm:spPr>
        <a:solidFill>
          <a:srgbClr val="000090"/>
        </a:solidFill>
      </dgm:spPr>
      <dgm:t>
        <a:bodyPr/>
        <a:lstStyle/>
        <a:p>
          <a:r>
            <a:rPr lang="en-US" dirty="0" smtClean="0"/>
            <a:t>Student </a:t>
          </a:r>
          <a:r>
            <a:rPr lang="en-US" b="1" u="sng" dirty="0" smtClean="0"/>
            <a:t>understands</a:t>
          </a:r>
          <a:r>
            <a:rPr lang="en-US" dirty="0" smtClean="0"/>
            <a:t> &amp; can calculate fractions</a:t>
          </a:r>
          <a:endParaRPr lang="en-US" dirty="0"/>
        </a:p>
      </dgm:t>
    </dgm:pt>
    <dgm:pt modelId="{D9BEBE85-DB5E-604E-9985-6409D5F5A2D1}" type="parTrans" cxnId="{72B7A374-516F-EC4E-B35E-0D4E453D121C}">
      <dgm:prSet/>
      <dgm:spPr/>
      <dgm:t>
        <a:bodyPr/>
        <a:lstStyle/>
        <a:p>
          <a:endParaRPr lang="en-US"/>
        </a:p>
      </dgm:t>
    </dgm:pt>
    <dgm:pt modelId="{EA81B184-B4BF-024D-B3F0-89346DEFC9F7}" type="sibTrans" cxnId="{72B7A374-516F-EC4E-B35E-0D4E453D121C}">
      <dgm:prSet/>
      <dgm:spPr/>
      <dgm:t>
        <a:bodyPr/>
        <a:lstStyle/>
        <a:p>
          <a:endParaRPr lang="en-US"/>
        </a:p>
      </dgm:t>
    </dgm:pt>
    <dgm:pt modelId="{192097DC-F314-5B40-97A0-EA47A06FE5A1}">
      <dgm:prSet phldrT="[Text]" custT="1"/>
      <dgm:spPr>
        <a:solidFill>
          <a:srgbClr val="000090"/>
        </a:solidFill>
      </dgm:spPr>
      <dgm:t>
        <a:bodyPr/>
        <a:lstStyle/>
        <a:p>
          <a:r>
            <a:rPr lang="en-US" sz="1600" b="1" dirty="0" smtClean="0"/>
            <a:t>PCK </a:t>
          </a:r>
          <a:r>
            <a:rPr lang="en-US" sz="1400" dirty="0" smtClean="0"/>
            <a:t>– </a:t>
          </a:r>
          <a:r>
            <a:rPr lang="en-US" sz="1400" i="1" dirty="0" smtClean="0"/>
            <a:t>how to </a:t>
          </a:r>
          <a:r>
            <a:rPr lang="en-US" sz="1400" b="1" i="1" u="sng" dirty="0" smtClean="0"/>
            <a:t>teach</a:t>
          </a:r>
          <a:r>
            <a:rPr lang="en-US" sz="1400" i="1" dirty="0" smtClean="0"/>
            <a:t> fractions</a:t>
          </a:r>
          <a:endParaRPr lang="en-US" sz="1400" i="1" dirty="0"/>
        </a:p>
      </dgm:t>
    </dgm:pt>
    <dgm:pt modelId="{F0008D5A-D5EC-C24A-B2B2-8099B472FD16}" type="parTrans" cxnId="{DCA408F6-3DA1-1742-B346-232B4CD400B0}">
      <dgm:prSet/>
      <dgm:spPr/>
      <dgm:t>
        <a:bodyPr/>
        <a:lstStyle/>
        <a:p>
          <a:endParaRPr lang="en-US"/>
        </a:p>
      </dgm:t>
    </dgm:pt>
    <dgm:pt modelId="{F7323ACE-B5C3-A846-9E5C-402DA8E5A3D6}" type="sibTrans" cxnId="{DCA408F6-3DA1-1742-B346-232B4CD400B0}">
      <dgm:prSet/>
      <dgm:spPr/>
      <dgm:t>
        <a:bodyPr/>
        <a:lstStyle/>
        <a:p>
          <a:endParaRPr lang="en-US"/>
        </a:p>
      </dgm:t>
    </dgm:pt>
    <dgm:pt modelId="{703EEEEB-F4E0-0342-96F3-4C1782FDE460}">
      <dgm:prSet phldrT="[Text]" custT="1"/>
      <dgm:spPr>
        <a:solidFill>
          <a:srgbClr val="FF0000"/>
        </a:solidFill>
      </dgm:spPr>
      <dgm:t>
        <a:bodyPr/>
        <a:lstStyle/>
        <a:p>
          <a:r>
            <a:rPr lang="en-US" sz="1800" b="1" dirty="0" smtClean="0"/>
            <a:t>CK</a:t>
          </a:r>
          <a:r>
            <a:rPr lang="en-US" sz="1700" dirty="0" smtClean="0"/>
            <a:t> – </a:t>
          </a:r>
          <a:r>
            <a:rPr lang="en-US" sz="1600" i="1" dirty="0" smtClean="0"/>
            <a:t>How to </a:t>
          </a:r>
          <a:r>
            <a:rPr lang="en-US" sz="1600" b="1" i="1" u="sng" dirty="0" smtClean="0"/>
            <a:t>do</a:t>
          </a:r>
          <a:r>
            <a:rPr lang="en-US" sz="1600" i="1" dirty="0" smtClean="0"/>
            <a:t> fractions</a:t>
          </a:r>
          <a:endParaRPr lang="en-US" sz="1700" i="1" dirty="0"/>
        </a:p>
      </dgm:t>
    </dgm:pt>
    <dgm:pt modelId="{9E4F5933-3EA4-2642-965E-F60CBE7798F4}" type="parTrans" cxnId="{23ACA334-E0C5-8F41-BA7D-ADFB74493692}">
      <dgm:prSet/>
      <dgm:spPr/>
      <dgm:t>
        <a:bodyPr/>
        <a:lstStyle/>
        <a:p>
          <a:endParaRPr lang="en-US"/>
        </a:p>
      </dgm:t>
    </dgm:pt>
    <dgm:pt modelId="{893E8E13-C14B-814C-BE08-F72908E634F9}" type="sibTrans" cxnId="{23ACA334-E0C5-8F41-BA7D-ADFB74493692}">
      <dgm:prSet/>
      <dgm:spPr/>
      <dgm:t>
        <a:bodyPr/>
        <a:lstStyle/>
        <a:p>
          <a:endParaRPr lang="en-US"/>
        </a:p>
      </dgm:t>
    </dgm:pt>
    <dgm:pt modelId="{D6A5221C-7247-EB49-936B-AB46485C3444}" type="pres">
      <dgm:prSet presAssocID="{1A98C7DE-3546-E542-9E64-2549D5AB3017}" presName="composite" presStyleCnt="0">
        <dgm:presLayoutVars>
          <dgm:chMax val="3"/>
          <dgm:animLvl val="lvl"/>
          <dgm:resizeHandles val="exact"/>
        </dgm:presLayoutVars>
      </dgm:prSet>
      <dgm:spPr/>
    </dgm:pt>
    <dgm:pt modelId="{911679C8-F20C-3240-B088-1C55C425D3D8}" type="pres">
      <dgm:prSet presAssocID="{E94D18AE-3EB1-7A40-9588-C3E26CD98292}" presName="gear1" presStyleLbl="node1" presStyleIdx="0" presStyleCnt="3">
        <dgm:presLayoutVars>
          <dgm:chMax val="1"/>
          <dgm:bulletEnabled val="1"/>
        </dgm:presLayoutVars>
      </dgm:prSet>
      <dgm:spPr/>
      <dgm:t>
        <a:bodyPr/>
        <a:lstStyle/>
        <a:p>
          <a:endParaRPr lang="en-US"/>
        </a:p>
      </dgm:t>
    </dgm:pt>
    <dgm:pt modelId="{8F9521C6-BB1D-C64D-8CF7-6102C06AC474}" type="pres">
      <dgm:prSet presAssocID="{E94D18AE-3EB1-7A40-9588-C3E26CD98292}" presName="gear1srcNode" presStyleLbl="node1" presStyleIdx="0" presStyleCnt="3"/>
      <dgm:spPr/>
      <dgm:t>
        <a:bodyPr/>
        <a:lstStyle/>
        <a:p>
          <a:endParaRPr lang="en-US"/>
        </a:p>
      </dgm:t>
    </dgm:pt>
    <dgm:pt modelId="{F2927B80-1DCA-4846-81E5-03946853FD89}" type="pres">
      <dgm:prSet presAssocID="{E94D18AE-3EB1-7A40-9588-C3E26CD98292}" presName="gear1dstNode" presStyleLbl="node1" presStyleIdx="0" presStyleCnt="3"/>
      <dgm:spPr/>
      <dgm:t>
        <a:bodyPr/>
        <a:lstStyle/>
        <a:p>
          <a:endParaRPr lang="en-US"/>
        </a:p>
      </dgm:t>
    </dgm:pt>
    <dgm:pt modelId="{880BE566-0DF3-0644-BFB1-DD6CEB949EF5}" type="pres">
      <dgm:prSet presAssocID="{192097DC-F314-5B40-97A0-EA47A06FE5A1}" presName="gear2" presStyleLbl="node1" presStyleIdx="1" presStyleCnt="3">
        <dgm:presLayoutVars>
          <dgm:chMax val="1"/>
          <dgm:bulletEnabled val="1"/>
        </dgm:presLayoutVars>
      </dgm:prSet>
      <dgm:spPr/>
      <dgm:t>
        <a:bodyPr/>
        <a:lstStyle/>
        <a:p>
          <a:endParaRPr lang="en-US"/>
        </a:p>
      </dgm:t>
    </dgm:pt>
    <dgm:pt modelId="{11420A97-BEEE-5C49-8B82-9FD4E3E597C5}" type="pres">
      <dgm:prSet presAssocID="{192097DC-F314-5B40-97A0-EA47A06FE5A1}" presName="gear2srcNode" presStyleLbl="node1" presStyleIdx="1" presStyleCnt="3"/>
      <dgm:spPr/>
      <dgm:t>
        <a:bodyPr/>
        <a:lstStyle/>
        <a:p>
          <a:endParaRPr lang="en-US"/>
        </a:p>
      </dgm:t>
    </dgm:pt>
    <dgm:pt modelId="{99AC5398-FDC2-804A-BC12-C5CDAD0176C6}" type="pres">
      <dgm:prSet presAssocID="{192097DC-F314-5B40-97A0-EA47A06FE5A1}" presName="gear2dstNode" presStyleLbl="node1" presStyleIdx="1" presStyleCnt="3"/>
      <dgm:spPr/>
      <dgm:t>
        <a:bodyPr/>
        <a:lstStyle/>
        <a:p>
          <a:endParaRPr lang="en-US"/>
        </a:p>
      </dgm:t>
    </dgm:pt>
    <dgm:pt modelId="{FFAEBD7B-D87D-B241-9397-77EEFC72CDFC}" type="pres">
      <dgm:prSet presAssocID="{703EEEEB-F4E0-0342-96F3-4C1782FDE460}" presName="gear3" presStyleLbl="node1" presStyleIdx="2" presStyleCnt="3"/>
      <dgm:spPr/>
      <dgm:t>
        <a:bodyPr/>
        <a:lstStyle/>
        <a:p>
          <a:endParaRPr lang="en-US"/>
        </a:p>
      </dgm:t>
    </dgm:pt>
    <dgm:pt modelId="{68E89C4C-8E0A-F743-AC7F-A65605FDB3AB}" type="pres">
      <dgm:prSet presAssocID="{703EEEEB-F4E0-0342-96F3-4C1782FDE460}" presName="gear3tx" presStyleLbl="node1" presStyleIdx="2" presStyleCnt="3">
        <dgm:presLayoutVars>
          <dgm:chMax val="1"/>
          <dgm:bulletEnabled val="1"/>
        </dgm:presLayoutVars>
      </dgm:prSet>
      <dgm:spPr/>
      <dgm:t>
        <a:bodyPr/>
        <a:lstStyle/>
        <a:p>
          <a:endParaRPr lang="en-US"/>
        </a:p>
      </dgm:t>
    </dgm:pt>
    <dgm:pt modelId="{10279C69-C3FF-7142-9F02-80BC7EC7D36D}" type="pres">
      <dgm:prSet presAssocID="{703EEEEB-F4E0-0342-96F3-4C1782FDE460}" presName="gear3srcNode" presStyleLbl="node1" presStyleIdx="2" presStyleCnt="3"/>
      <dgm:spPr/>
      <dgm:t>
        <a:bodyPr/>
        <a:lstStyle/>
        <a:p>
          <a:endParaRPr lang="en-US"/>
        </a:p>
      </dgm:t>
    </dgm:pt>
    <dgm:pt modelId="{22E488DB-4198-0540-AA62-116C450F890A}" type="pres">
      <dgm:prSet presAssocID="{703EEEEB-F4E0-0342-96F3-4C1782FDE460}" presName="gear3dstNode" presStyleLbl="node1" presStyleIdx="2" presStyleCnt="3"/>
      <dgm:spPr/>
      <dgm:t>
        <a:bodyPr/>
        <a:lstStyle/>
        <a:p>
          <a:endParaRPr lang="en-US"/>
        </a:p>
      </dgm:t>
    </dgm:pt>
    <dgm:pt modelId="{0804E210-DDA4-D648-A5EC-4115D1F6730A}" type="pres">
      <dgm:prSet presAssocID="{EA81B184-B4BF-024D-B3F0-89346DEFC9F7}" presName="connector1" presStyleLbl="sibTrans2D1" presStyleIdx="0" presStyleCnt="3"/>
      <dgm:spPr/>
      <dgm:t>
        <a:bodyPr/>
        <a:lstStyle/>
        <a:p>
          <a:endParaRPr lang="en-US"/>
        </a:p>
      </dgm:t>
    </dgm:pt>
    <dgm:pt modelId="{FF1CA1F7-7A35-BA4B-8A6C-EDA990550AB9}" type="pres">
      <dgm:prSet presAssocID="{F7323ACE-B5C3-A846-9E5C-402DA8E5A3D6}" presName="connector2" presStyleLbl="sibTrans2D1" presStyleIdx="1" presStyleCnt="3"/>
      <dgm:spPr/>
      <dgm:t>
        <a:bodyPr/>
        <a:lstStyle/>
        <a:p>
          <a:endParaRPr lang="en-US"/>
        </a:p>
      </dgm:t>
    </dgm:pt>
    <dgm:pt modelId="{A2BEED9F-14DB-E04F-A8B7-4C013FBC2AD0}" type="pres">
      <dgm:prSet presAssocID="{893E8E13-C14B-814C-BE08-F72908E634F9}" presName="connector3" presStyleLbl="sibTrans2D1" presStyleIdx="2" presStyleCnt="3"/>
      <dgm:spPr/>
      <dgm:t>
        <a:bodyPr/>
        <a:lstStyle/>
        <a:p>
          <a:endParaRPr lang="en-US"/>
        </a:p>
      </dgm:t>
    </dgm:pt>
  </dgm:ptLst>
  <dgm:cxnLst>
    <dgm:cxn modelId="{A28DAAF6-B402-488B-BC35-93835408128B}" type="presOf" srcId="{192097DC-F314-5B40-97A0-EA47A06FE5A1}" destId="{11420A97-BEEE-5C49-8B82-9FD4E3E597C5}" srcOrd="1" destOrd="0" presId="urn:microsoft.com/office/officeart/2005/8/layout/gear1"/>
    <dgm:cxn modelId="{B8F38C14-1473-49D6-8E51-D106EDED4D93}" type="presOf" srcId="{F7323ACE-B5C3-A846-9E5C-402DA8E5A3D6}" destId="{FF1CA1F7-7A35-BA4B-8A6C-EDA990550AB9}" srcOrd="0" destOrd="0" presId="urn:microsoft.com/office/officeart/2005/8/layout/gear1"/>
    <dgm:cxn modelId="{3915568D-2CC1-4F94-9A34-82A417F19E59}" type="presOf" srcId="{703EEEEB-F4E0-0342-96F3-4C1782FDE460}" destId="{68E89C4C-8E0A-F743-AC7F-A65605FDB3AB}" srcOrd="1" destOrd="0" presId="urn:microsoft.com/office/officeart/2005/8/layout/gear1"/>
    <dgm:cxn modelId="{72B7A374-516F-EC4E-B35E-0D4E453D121C}" srcId="{1A98C7DE-3546-E542-9E64-2549D5AB3017}" destId="{E94D18AE-3EB1-7A40-9588-C3E26CD98292}" srcOrd="0" destOrd="0" parTransId="{D9BEBE85-DB5E-604E-9985-6409D5F5A2D1}" sibTransId="{EA81B184-B4BF-024D-B3F0-89346DEFC9F7}"/>
    <dgm:cxn modelId="{A5FDE06F-36D2-4B61-A446-2E9F538F4DE9}" type="presOf" srcId="{1A98C7DE-3546-E542-9E64-2549D5AB3017}" destId="{D6A5221C-7247-EB49-936B-AB46485C3444}" srcOrd="0" destOrd="0" presId="urn:microsoft.com/office/officeart/2005/8/layout/gear1"/>
    <dgm:cxn modelId="{DF9408F7-BF86-49AE-9EAF-4F0890574EAF}" type="presOf" srcId="{E94D18AE-3EB1-7A40-9588-C3E26CD98292}" destId="{F2927B80-1DCA-4846-81E5-03946853FD89}" srcOrd="2" destOrd="0" presId="urn:microsoft.com/office/officeart/2005/8/layout/gear1"/>
    <dgm:cxn modelId="{5202A14D-76BB-4FEF-97E9-1C3149C5831E}" type="presOf" srcId="{EA81B184-B4BF-024D-B3F0-89346DEFC9F7}" destId="{0804E210-DDA4-D648-A5EC-4115D1F6730A}" srcOrd="0" destOrd="0" presId="urn:microsoft.com/office/officeart/2005/8/layout/gear1"/>
    <dgm:cxn modelId="{E7DFBD01-C0F5-4BC9-B3E7-8784A61C3FF8}" type="presOf" srcId="{E94D18AE-3EB1-7A40-9588-C3E26CD98292}" destId="{911679C8-F20C-3240-B088-1C55C425D3D8}" srcOrd="0" destOrd="0" presId="urn:microsoft.com/office/officeart/2005/8/layout/gear1"/>
    <dgm:cxn modelId="{442E5D46-3CD8-4371-82DB-E36A9A237F86}" type="presOf" srcId="{192097DC-F314-5B40-97A0-EA47A06FE5A1}" destId="{880BE566-0DF3-0644-BFB1-DD6CEB949EF5}" srcOrd="0" destOrd="0" presId="urn:microsoft.com/office/officeart/2005/8/layout/gear1"/>
    <dgm:cxn modelId="{1A671AA7-4949-4EA2-9186-41A5423BF2F5}" type="presOf" srcId="{703EEEEB-F4E0-0342-96F3-4C1782FDE460}" destId="{FFAEBD7B-D87D-B241-9397-77EEFC72CDFC}" srcOrd="0" destOrd="0" presId="urn:microsoft.com/office/officeart/2005/8/layout/gear1"/>
    <dgm:cxn modelId="{9ED019E5-6885-4943-B908-1E5AB63A38CB}" type="presOf" srcId="{E94D18AE-3EB1-7A40-9588-C3E26CD98292}" destId="{8F9521C6-BB1D-C64D-8CF7-6102C06AC474}" srcOrd="1" destOrd="0" presId="urn:microsoft.com/office/officeart/2005/8/layout/gear1"/>
    <dgm:cxn modelId="{23ACA334-E0C5-8F41-BA7D-ADFB74493692}" srcId="{1A98C7DE-3546-E542-9E64-2549D5AB3017}" destId="{703EEEEB-F4E0-0342-96F3-4C1782FDE460}" srcOrd="2" destOrd="0" parTransId="{9E4F5933-3EA4-2642-965E-F60CBE7798F4}" sibTransId="{893E8E13-C14B-814C-BE08-F72908E634F9}"/>
    <dgm:cxn modelId="{1F0CC547-9B8B-450F-98F0-D342354976F2}" type="presOf" srcId="{703EEEEB-F4E0-0342-96F3-4C1782FDE460}" destId="{22E488DB-4198-0540-AA62-116C450F890A}" srcOrd="3" destOrd="0" presId="urn:microsoft.com/office/officeart/2005/8/layout/gear1"/>
    <dgm:cxn modelId="{DCA408F6-3DA1-1742-B346-232B4CD400B0}" srcId="{1A98C7DE-3546-E542-9E64-2549D5AB3017}" destId="{192097DC-F314-5B40-97A0-EA47A06FE5A1}" srcOrd="1" destOrd="0" parTransId="{F0008D5A-D5EC-C24A-B2B2-8099B472FD16}" sibTransId="{F7323ACE-B5C3-A846-9E5C-402DA8E5A3D6}"/>
    <dgm:cxn modelId="{EF78B7D3-BC8F-43DA-837E-2839672E03A8}" type="presOf" srcId="{703EEEEB-F4E0-0342-96F3-4C1782FDE460}" destId="{10279C69-C3FF-7142-9F02-80BC7EC7D36D}" srcOrd="2" destOrd="0" presId="urn:microsoft.com/office/officeart/2005/8/layout/gear1"/>
    <dgm:cxn modelId="{DADF2C07-35E0-484D-8575-27001743F429}" type="presOf" srcId="{893E8E13-C14B-814C-BE08-F72908E634F9}" destId="{A2BEED9F-14DB-E04F-A8B7-4C013FBC2AD0}" srcOrd="0" destOrd="0" presId="urn:microsoft.com/office/officeart/2005/8/layout/gear1"/>
    <dgm:cxn modelId="{1ABA22A5-53B8-4A1E-A068-E8B7C856997C}" type="presOf" srcId="{192097DC-F314-5B40-97A0-EA47A06FE5A1}" destId="{99AC5398-FDC2-804A-BC12-C5CDAD0176C6}" srcOrd="2" destOrd="0" presId="urn:microsoft.com/office/officeart/2005/8/layout/gear1"/>
    <dgm:cxn modelId="{982BD398-4D92-4EA1-9D80-43A7E45924E5}" type="presParOf" srcId="{D6A5221C-7247-EB49-936B-AB46485C3444}" destId="{911679C8-F20C-3240-B088-1C55C425D3D8}" srcOrd="0" destOrd="0" presId="urn:microsoft.com/office/officeart/2005/8/layout/gear1"/>
    <dgm:cxn modelId="{7D6D01AD-12F7-46AA-A2E1-8ABB0D71BC5F}" type="presParOf" srcId="{D6A5221C-7247-EB49-936B-AB46485C3444}" destId="{8F9521C6-BB1D-C64D-8CF7-6102C06AC474}" srcOrd="1" destOrd="0" presId="urn:microsoft.com/office/officeart/2005/8/layout/gear1"/>
    <dgm:cxn modelId="{D905E3D7-7588-4147-974E-81BDA1AF8364}" type="presParOf" srcId="{D6A5221C-7247-EB49-936B-AB46485C3444}" destId="{F2927B80-1DCA-4846-81E5-03946853FD89}" srcOrd="2" destOrd="0" presId="urn:microsoft.com/office/officeart/2005/8/layout/gear1"/>
    <dgm:cxn modelId="{447E7A17-8E64-4267-BEF3-AC584D05954C}" type="presParOf" srcId="{D6A5221C-7247-EB49-936B-AB46485C3444}" destId="{880BE566-0DF3-0644-BFB1-DD6CEB949EF5}" srcOrd="3" destOrd="0" presId="urn:microsoft.com/office/officeart/2005/8/layout/gear1"/>
    <dgm:cxn modelId="{14B861C5-58FE-487F-9AF8-FA1C07C0CB99}" type="presParOf" srcId="{D6A5221C-7247-EB49-936B-AB46485C3444}" destId="{11420A97-BEEE-5C49-8B82-9FD4E3E597C5}" srcOrd="4" destOrd="0" presId="urn:microsoft.com/office/officeart/2005/8/layout/gear1"/>
    <dgm:cxn modelId="{63CFD784-D8EB-4DC3-804D-6E2D10CB92D4}" type="presParOf" srcId="{D6A5221C-7247-EB49-936B-AB46485C3444}" destId="{99AC5398-FDC2-804A-BC12-C5CDAD0176C6}" srcOrd="5" destOrd="0" presId="urn:microsoft.com/office/officeart/2005/8/layout/gear1"/>
    <dgm:cxn modelId="{646ACC09-E347-4678-B2C0-FF3F1EE55230}" type="presParOf" srcId="{D6A5221C-7247-EB49-936B-AB46485C3444}" destId="{FFAEBD7B-D87D-B241-9397-77EEFC72CDFC}" srcOrd="6" destOrd="0" presId="urn:microsoft.com/office/officeart/2005/8/layout/gear1"/>
    <dgm:cxn modelId="{AA6FBEF6-DA4B-471B-8B19-2CBF5FF7710B}" type="presParOf" srcId="{D6A5221C-7247-EB49-936B-AB46485C3444}" destId="{68E89C4C-8E0A-F743-AC7F-A65605FDB3AB}" srcOrd="7" destOrd="0" presId="urn:microsoft.com/office/officeart/2005/8/layout/gear1"/>
    <dgm:cxn modelId="{645C7A03-4B15-4F48-A772-D1C7435BD2EA}" type="presParOf" srcId="{D6A5221C-7247-EB49-936B-AB46485C3444}" destId="{10279C69-C3FF-7142-9F02-80BC7EC7D36D}" srcOrd="8" destOrd="0" presId="urn:microsoft.com/office/officeart/2005/8/layout/gear1"/>
    <dgm:cxn modelId="{5BC94FA0-151A-4103-ACF3-F0B8799E6E81}" type="presParOf" srcId="{D6A5221C-7247-EB49-936B-AB46485C3444}" destId="{22E488DB-4198-0540-AA62-116C450F890A}" srcOrd="9" destOrd="0" presId="urn:microsoft.com/office/officeart/2005/8/layout/gear1"/>
    <dgm:cxn modelId="{DF5A9FB7-7118-4409-B86F-45DD4AAEACA8}" type="presParOf" srcId="{D6A5221C-7247-EB49-936B-AB46485C3444}" destId="{0804E210-DDA4-D648-A5EC-4115D1F6730A}" srcOrd="10" destOrd="0" presId="urn:microsoft.com/office/officeart/2005/8/layout/gear1"/>
    <dgm:cxn modelId="{03FD448C-5B5A-4426-9C56-2646C36EFF45}" type="presParOf" srcId="{D6A5221C-7247-EB49-936B-AB46485C3444}" destId="{FF1CA1F7-7A35-BA4B-8A6C-EDA990550AB9}" srcOrd="11" destOrd="0" presId="urn:microsoft.com/office/officeart/2005/8/layout/gear1"/>
    <dgm:cxn modelId="{3DA5344A-94B6-4D5C-BCDC-DE579A7C1CDA}" type="presParOf" srcId="{D6A5221C-7247-EB49-936B-AB46485C3444}" destId="{A2BEED9F-14DB-E04F-A8B7-4C013FBC2AD0}"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2_1" csCatId="accent2" phldr="1"/>
      <dgm:spPr/>
    </dgm:pt>
    <dgm:pt modelId="{AB298886-EE6C-4B81-9189-0C10043C8EB0}">
      <dgm:prSet phldrT="[Text]" custT="1"/>
      <dgm:spPr/>
      <dgm:t>
        <a:bodyPr/>
        <a:lstStyle/>
        <a:p>
          <a:r>
            <a:rPr lang="en-ZA" sz="1600" b="1" dirty="0" smtClean="0"/>
            <a:t>3) Holding accountable</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custT="1"/>
      <dgm:spPr/>
      <dgm:t>
        <a:bodyPr/>
        <a:lstStyle/>
        <a:p>
          <a:r>
            <a:rPr lang="en-ZA" sz="1000" dirty="0" smtClean="0"/>
            <a:t>2) Measuring achievement</a:t>
          </a:r>
          <a:endParaRPr lang="en-ZA" sz="1000"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custT="1"/>
      <dgm:spPr/>
      <dgm:t>
        <a:bodyPr/>
        <a:lstStyle/>
        <a:p>
          <a:r>
            <a:rPr lang="en-ZA" sz="1200" dirty="0" smtClean="0"/>
            <a:t>1) Setting standards</a:t>
          </a:r>
          <a:endParaRPr lang="en-ZA" sz="1200"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04140839-6A8B-4271-96EB-4BE0FFB454F6}" type="presOf" srcId="{6780EA98-9549-4C2C-9497-26053D531C3B}" destId="{1E446F85-7056-4EB8-ADCC-D9EA52599DC3}" srcOrd="0" destOrd="0" presId="urn:microsoft.com/office/officeart/2005/8/layout/gear1"/>
    <dgm:cxn modelId="{76E51EB1-7A94-4761-A1DF-2B9AA5A62893}" type="presOf" srcId="{99F46751-1063-485A-993A-EBA2177A0361}" destId="{A252CFB3-03C7-41A7-B7D0-96B3193AB57F}" srcOrd="0" destOrd="0" presId="urn:microsoft.com/office/officeart/2005/8/layout/gear1"/>
    <dgm:cxn modelId="{B5866D68-859B-4C2C-9552-5A617D50F4AB}" srcId="{99F46751-1063-485A-993A-EBA2177A0361}" destId="{01256274-B467-417D-B0FB-D9DEBBE30EA4}" srcOrd="2" destOrd="0" parTransId="{A8A5B5B1-CF52-4DCC-8FF3-0583D201DDA2}" sibTransId="{A61413D3-AE93-49A6-A5EE-3C385D2DE3EE}"/>
    <dgm:cxn modelId="{5521B6BF-D1A7-4521-A5D3-E0B5A8E31ACC}" type="presOf" srcId="{6780EA98-9549-4C2C-9497-26053D531C3B}" destId="{F15B143E-CC0D-46B6-A52D-188CA14D550D}" srcOrd="2" destOrd="0" presId="urn:microsoft.com/office/officeart/2005/8/layout/gear1"/>
    <dgm:cxn modelId="{DA2A8C6A-6F62-4D2A-B537-BC1903112CE2}" type="presOf" srcId="{01256274-B467-417D-B0FB-D9DEBBE30EA4}" destId="{3AD1B559-2D50-460D-8E8F-419A7CB078EE}" srcOrd="0" destOrd="0" presId="urn:microsoft.com/office/officeart/2005/8/layout/gear1"/>
    <dgm:cxn modelId="{81165204-0EA6-4F2B-93F5-DF6CE00C9D9E}" type="presOf" srcId="{6B8C1288-5965-40AA-BA5B-96DF6F7BDF16}" destId="{59DB91FF-8856-40C4-8DD9-453DD8EE423D}" srcOrd="0" destOrd="0" presId="urn:microsoft.com/office/officeart/2005/8/layout/gear1"/>
    <dgm:cxn modelId="{6BBFBB08-EFB8-46C7-9C62-119B90829269}" type="presOf" srcId="{01256274-B467-417D-B0FB-D9DEBBE30EA4}" destId="{68CF8A3C-58A4-42D4-BF8A-9EAEE81D9584}" srcOrd="2" destOrd="0" presId="urn:microsoft.com/office/officeart/2005/8/layout/gear1"/>
    <dgm:cxn modelId="{89D4DA8C-D183-4276-9BF9-FB519480970D}" type="presOf" srcId="{01256274-B467-417D-B0FB-D9DEBBE30EA4}" destId="{7DCB9903-DA53-4FA1-93C9-93EEFCF1F6DC}" srcOrd="3"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A4FAC75A-DCF4-487E-AF48-AA78D6B53DEF}" type="presOf" srcId="{AB298886-EE6C-4B81-9189-0C10043C8EB0}" destId="{CBEA659B-D7DA-40DE-8D45-3319B767BE90}" srcOrd="1" destOrd="0" presId="urn:microsoft.com/office/officeart/2005/8/layout/gear1"/>
    <dgm:cxn modelId="{80EAE003-6BE0-4D99-8212-23970E6F84E6}" type="presOf" srcId="{A61413D3-AE93-49A6-A5EE-3C385D2DE3EE}" destId="{A9716CFE-04DB-4A1A-B650-87D4A83D0BBF}" srcOrd="0" destOrd="0" presId="urn:microsoft.com/office/officeart/2005/8/layout/gear1"/>
    <dgm:cxn modelId="{30169D7E-2025-4E3F-8623-6E5A70947425}" type="presOf" srcId="{38A728A7-0540-4BF2-8369-552D1FF04834}" destId="{106526A1-AD82-46A2-AC8C-B42D1F5217ED}" srcOrd="0"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0D65C684-A095-413F-AD7E-E6A1C5767915}" type="presOf" srcId="{6780EA98-9549-4C2C-9497-26053D531C3B}" destId="{75810C30-4C54-468B-8E2E-B530086FB0AC}" srcOrd="1" destOrd="0" presId="urn:microsoft.com/office/officeart/2005/8/layout/gear1"/>
    <dgm:cxn modelId="{1D5A480B-1FAE-4912-9C52-02DBA1A80D62}" type="presOf" srcId="{01256274-B467-417D-B0FB-D9DEBBE30EA4}" destId="{128CD003-1B49-454E-BFD8-E64E9DDE4604}" srcOrd="1" destOrd="0" presId="urn:microsoft.com/office/officeart/2005/8/layout/gear1"/>
    <dgm:cxn modelId="{83031932-99B0-4EA5-90DE-5D57C9361CE1}" type="presOf" srcId="{AB298886-EE6C-4B81-9189-0C10043C8EB0}" destId="{68EF01A1-2CAD-48C1-B3CC-1CB992A6B769}" srcOrd="2" destOrd="0" presId="urn:microsoft.com/office/officeart/2005/8/layout/gear1"/>
    <dgm:cxn modelId="{77613A22-1AD2-4612-97C3-87C52EFB5F6C}" type="presOf" srcId="{AB298886-EE6C-4B81-9189-0C10043C8EB0}" destId="{7BF61DF9-2290-435F-99ED-4383C002E642}" srcOrd="0" destOrd="0" presId="urn:microsoft.com/office/officeart/2005/8/layout/gear1"/>
    <dgm:cxn modelId="{86DEAC2D-4617-420A-8578-5B738A3E3374}" type="presParOf" srcId="{A252CFB3-03C7-41A7-B7D0-96B3193AB57F}" destId="{7BF61DF9-2290-435F-99ED-4383C002E642}" srcOrd="0" destOrd="0" presId="urn:microsoft.com/office/officeart/2005/8/layout/gear1"/>
    <dgm:cxn modelId="{5F7E5552-8E95-4A74-9FA9-AE2087167BCC}" type="presParOf" srcId="{A252CFB3-03C7-41A7-B7D0-96B3193AB57F}" destId="{CBEA659B-D7DA-40DE-8D45-3319B767BE90}" srcOrd="1" destOrd="0" presId="urn:microsoft.com/office/officeart/2005/8/layout/gear1"/>
    <dgm:cxn modelId="{A0C7C918-86F9-4D5E-B208-AFD714FE73C5}" type="presParOf" srcId="{A252CFB3-03C7-41A7-B7D0-96B3193AB57F}" destId="{68EF01A1-2CAD-48C1-B3CC-1CB992A6B769}" srcOrd="2" destOrd="0" presId="urn:microsoft.com/office/officeart/2005/8/layout/gear1"/>
    <dgm:cxn modelId="{725F13AA-2730-4088-B8F4-D17F2C9FA569}" type="presParOf" srcId="{A252CFB3-03C7-41A7-B7D0-96B3193AB57F}" destId="{1E446F85-7056-4EB8-ADCC-D9EA52599DC3}" srcOrd="3" destOrd="0" presId="urn:microsoft.com/office/officeart/2005/8/layout/gear1"/>
    <dgm:cxn modelId="{6E7367FB-2FD6-4F5A-BB82-56A8A46376F2}" type="presParOf" srcId="{A252CFB3-03C7-41A7-B7D0-96B3193AB57F}" destId="{75810C30-4C54-468B-8E2E-B530086FB0AC}" srcOrd="4" destOrd="0" presId="urn:microsoft.com/office/officeart/2005/8/layout/gear1"/>
    <dgm:cxn modelId="{17971F1E-82A7-42C4-9925-747C3392F921}" type="presParOf" srcId="{A252CFB3-03C7-41A7-B7D0-96B3193AB57F}" destId="{F15B143E-CC0D-46B6-A52D-188CA14D550D}" srcOrd="5" destOrd="0" presId="urn:microsoft.com/office/officeart/2005/8/layout/gear1"/>
    <dgm:cxn modelId="{88C5F4AD-64F6-43CA-B1BA-30BC622EFA9F}" type="presParOf" srcId="{A252CFB3-03C7-41A7-B7D0-96B3193AB57F}" destId="{3AD1B559-2D50-460D-8E8F-419A7CB078EE}" srcOrd="6" destOrd="0" presId="urn:microsoft.com/office/officeart/2005/8/layout/gear1"/>
    <dgm:cxn modelId="{1BB83E63-3C54-432C-9FA0-272D12B019EC}" type="presParOf" srcId="{A252CFB3-03C7-41A7-B7D0-96B3193AB57F}" destId="{128CD003-1B49-454E-BFD8-E64E9DDE4604}" srcOrd="7" destOrd="0" presId="urn:microsoft.com/office/officeart/2005/8/layout/gear1"/>
    <dgm:cxn modelId="{2723A805-296E-4CDF-837D-1380E7A283E1}" type="presParOf" srcId="{A252CFB3-03C7-41A7-B7D0-96B3193AB57F}" destId="{68CF8A3C-58A4-42D4-BF8A-9EAEE81D9584}" srcOrd="8" destOrd="0" presId="urn:microsoft.com/office/officeart/2005/8/layout/gear1"/>
    <dgm:cxn modelId="{7445149A-76E2-47C7-AAE2-51E4543FED5B}" type="presParOf" srcId="{A252CFB3-03C7-41A7-B7D0-96B3193AB57F}" destId="{7DCB9903-DA53-4FA1-93C9-93EEFCF1F6DC}" srcOrd="9" destOrd="0" presId="urn:microsoft.com/office/officeart/2005/8/layout/gear1"/>
    <dgm:cxn modelId="{38376966-3C85-4D3B-8A96-241F5444250B}" type="presParOf" srcId="{A252CFB3-03C7-41A7-B7D0-96B3193AB57F}" destId="{59DB91FF-8856-40C4-8DD9-453DD8EE423D}" srcOrd="10" destOrd="0" presId="urn:microsoft.com/office/officeart/2005/8/layout/gear1"/>
    <dgm:cxn modelId="{D239F797-2D70-4224-A68A-F2746BC93BF6}" type="presParOf" srcId="{A252CFB3-03C7-41A7-B7D0-96B3193AB57F}" destId="{106526A1-AD82-46A2-AC8C-B42D1F5217ED}" srcOrd="11" destOrd="0" presId="urn:microsoft.com/office/officeart/2005/8/layout/gear1"/>
    <dgm:cxn modelId="{62369B2F-CADE-435F-9B52-595914EEA12B}" type="presParOf" srcId="{A252CFB3-03C7-41A7-B7D0-96B3193AB57F}" destId="{A9716CFE-04DB-4A1A-B650-87D4A83D0BBF}" srcOrd="12" destOrd="0" presId="urn:microsoft.com/office/officeart/2005/8/layout/gear1"/>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228E79-8C9C-471C-B435-A553116CF9EE}">
      <dsp:nvSpPr>
        <dsp:cNvPr id="0" name=""/>
        <dsp:cNvSpPr/>
      </dsp:nvSpPr>
      <dsp:spPr>
        <a:xfrm>
          <a:off x="577177" y="186196"/>
          <a:ext cx="2043587" cy="709710"/>
        </a:xfrm>
        <a:prstGeom prst="ellipse">
          <a:avLst/>
        </a:prstGeom>
        <a:solidFill>
          <a:schemeClr val="accent3">
            <a:lumMod val="60000"/>
            <a:lumOff val="40000"/>
            <a:alpha val="40000"/>
          </a:schemeClr>
        </a:solidFill>
        <a:ln>
          <a:noFill/>
        </a:ln>
        <a:effectLst/>
      </dsp:spPr>
      <dsp:style>
        <a:lnRef idx="0">
          <a:scrgbClr r="0" g="0" b="0"/>
        </a:lnRef>
        <a:fillRef idx="1">
          <a:scrgbClr r="0" g="0" b="0"/>
        </a:fillRef>
        <a:effectRef idx="0">
          <a:scrgbClr r="0" g="0" b="0"/>
        </a:effectRef>
        <a:fontRef idx="minor"/>
      </dsp:style>
    </dsp:sp>
    <dsp:sp modelId="{87742D82-7E51-4505-9B8B-4B42B7F78903}">
      <dsp:nvSpPr>
        <dsp:cNvPr id="0" name=""/>
        <dsp:cNvSpPr/>
      </dsp:nvSpPr>
      <dsp:spPr>
        <a:xfrm>
          <a:off x="1368153" y="1944216"/>
          <a:ext cx="396043" cy="471805"/>
        </a:xfrm>
        <a:prstGeom prst="downArrow">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D58033-DB97-4B74-88E2-C41EBFB0C49F}">
      <dsp:nvSpPr>
        <dsp:cNvPr id="0" name=""/>
        <dsp:cNvSpPr/>
      </dsp:nvSpPr>
      <dsp:spPr>
        <a:xfrm>
          <a:off x="633670" y="2144398"/>
          <a:ext cx="1901011" cy="475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endParaRPr lang="en-ZA" sz="1600" b="1" kern="1200" dirty="0">
            <a:solidFill>
              <a:srgbClr val="FF0000"/>
            </a:solidFill>
          </a:endParaRPr>
        </a:p>
      </dsp:txBody>
      <dsp:txXfrm>
        <a:off x="633670" y="2144398"/>
        <a:ext cx="1901011" cy="475252"/>
      </dsp:txXfrm>
    </dsp:sp>
    <dsp:sp modelId="{CBF04D8E-2149-4622-ABE1-5AED6FACBAF0}">
      <dsp:nvSpPr>
        <dsp:cNvPr id="0" name=""/>
        <dsp:cNvSpPr/>
      </dsp:nvSpPr>
      <dsp:spPr>
        <a:xfrm>
          <a:off x="1302192" y="968305"/>
          <a:ext cx="712879" cy="712879"/>
        </a:xfrm>
        <a:prstGeom prst="ellipse">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smtClean="0">
              <a:solidFill>
                <a:srgbClr val="FF0000"/>
              </a:solidFill>
            </a:rPr>
            <a:t>Type of education</a:t>
          </a:r>
          <a:endParaRPr lang="en-ZA" sz="900" b="1" kern="1200" dirty="0">
            <a:solidFill>
              <a:srgbClr val="FF0000"/>
            </a:solidFill>
          </a:endParaRPr>
        </a:p>
      </dsp:txBody>
      <dsp:txXfrm>
        <a:off x="1406591" y="1072704"/>
        <a:ext cx="504081" cy="504081"/>
      </dsp:txXfrm>
    </dsp:sp>
    <dsp:sp modelId="{871E3D72-B506-4763-BF68-912A91ADA0E1}">
      <dsp:nvSpPr>
        <dsp:cNvPr id="0" name=""/>
        <dsp:cNvSpPr/>
      </dsp:nvSpPr>
      <dsp:spPr>
        <a:xfrm>
          <a:off x="785636" y="416785"/>
          <a:ext cx="712879" cy="712879"/>
        </a:xfrm>
        <a:prstGeom prst="ellipse">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dirty="0" smtClean="0">
              <a:solidFill>
                <a:srgbClr val="FF0000"/>
              </a:solidFill>
            </a:rPr>
            <a:t>Quality of education</a:t>
          </a:r>
          <a:endParaRPr lang="en-ZA" sz="900" b="1" kern="1200" dirty="0">
            <a:solidFill>
              <a:srgbClr val="FF0000"/>
            </a:solidFill>
          </a:endParaRPr>
        </a:p>
      </dsp:txBody>
      <dsp:txXfrm>
        <a:off x="890035" y="521184"/>
        <a:ext cx="504081" cy="504081"/>
      </dsp:txXfrm>
    </dsp:sp>
    <dsp:sp modelId="{9025DBFC-907B-4F5A-9079-F272D0027113}">
      <dsp:nvSpPr>
        <dsp:cNvPr id="0" name=""/>
        <dsp:cNvSpPr/>
      </dsp:nvSpPr>
      <dsp:spPr>
        <a:xfrm>
          <a:off x="1520808" y="261129"/>
          <a:ext cx="712879" cy="712879"/>
        </a:xfrm>
        <a:prstGeom prst="ellipse">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dirty="0" smtClean="0">
              <a:solidFill>
                <a:srgbClr val="FF0000"/>
              </a:solidFill>
            </a:rPr>
            <a:t>Duration of education</a:t>
          </a:r>
          <a:endParaRPr lang="en-ZA" sz="900" b="1" kern="1200" dirty="0">
            <a:solidFill>
              <a:srgbClr val="FF0000"/>
            </a:solidFill>
          </a:endParaRPr>
        </a:p>
      </dsp:txBody>
      <dsp:txXfrm>
        <a:off x="1625207" y="365528"/>
        <a:ext cx="504081" cy="504081"/>
      </dsp:txXfrm>
    </dsp:sp>
    <dsp:sp modelId="{89AAFAC3-0FCC-4F56-988E-ED949141102E}">
      <dsp:nvSpPr>
        <dsp:cNvPr id="0" name=""/>
        <dsp:cNvSpPr/>
      </dsp:nvSpPr>
      <dsp:spPr>
        <a:xfrm>
          <a:off x="461391" y="33474"/>
          <a:ext cx="2217846" cy="1774277"/>
        </a:xfrm>
        <a:prstGeom prst="funnel">
          <a:avLst/>
        </a:prstGeom>
        <a:solidFill>
          <a:schemeClr val="lt1">
            <a:alpha val="4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EAB36-BECF-4DEA-A82C-2FA82EB97157}">
      <dsp:nvSpPr>
        <dsp:cNvPr id="0" name=""/>
        <dsp:cNvSpPr/>
      </dsp:nvSpPr>
      <dsp:spPr>
        <a:xfrm>
          <a:off x="449663" y="1391"/>
          <a:ext cx="2562120" cy="2562120"/>
        </a:xfrm>
        <a:prstGeom prst="ellipse">
          <a:avLst/>
        </a:prstGeom>
        <a:solidFill>
          <a:schemeClr val="tx2">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kern="1200" dirty="0" smtClean="0"/>
            <a:t>SA is one of the top 3 most unequal countries in the world</a:t>
          </a:r>
          <a:endParaRPr lang="en-ZA" sz="1900" kern="1200" dirty="0"/>
        </a:p>
      </dsp:txBody>
      <dsp:txXfrm>
        <a:off x="824877" y="376605"/>
        <a:ext cx="1811692" cy="1811692"/>
      </dsp:txXfrm>
    </dsp:sp>
    <dsp:sp modelId="{20B08DA0-7069-4A60-917F-B146CCDCDBBD}">
      <dsp:nvSpPr>
        <dsp:cNvPr id="0" name=""/>
        <dsp:cNvSpPr/>
      </dsp:nvSpPr>
      <dsp:spPr>
        <a:xfrm>
          <a:off x="2499359" y="1391"/>
          <a:ext cx="2562120" cy="2562120"/>
        </a:xfrm>
        <a:prstGeom prst="ellipse">
          <a:avLst/>
        </a:prstGeom>
        <a:solidFill>
          <a:schemeClr val="tx2">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kern="1200" dirty="0" smtClean="0"/>
            <a:t>Between </a:t>
          </a:r>
          <a:r>
            <a:rPr lang="en-ZA" sz="1900" b="1" kern="1200" dirty="0" smtClean="0"/>
            <a:t>78%</a:t>
          </a:r>
          <a:r>
            <a:rPr lang="en-ZA" sz="1900" kern="1200" dirty="0" smtClean="0"/>
            <a:t> and </a:t>
          </a:r>
          <a:r>
            <a:rPr lang="en-ZA" sz="1900" b="1" kern="1200" dirty="0" smtClean="0"/>
            <a:t>85%</a:t>
          </a:r>
          <a:r>
            <a:rPr lang="en-ZA" sz="1900" kern="1200" dirty="0" smtClean="0"/>
            <a:t> of total inequality is explained by </a:t>
          </a:r>
          <a:r>
            <a:rPr lang="en-ZA" sz="1900" b="1" kern="1200" dirty="0" smtClean="0">
              <a:solidFill>
                <a:srgbClr val="FF0000"/>
              </a:solidFill>
            </a:rPr>
            <a:t>wage</a:t>
          </a:r>
          <a:r>
            <a:rPr lang="en-ZA" sz="1900" kern="1200" dirty="0" smtClean="0"/>
            <a:t> inequality</a:t>
          </a:r>
          <a:endParaRPr lang="en-ZA" sz="1900" kern="1200" dirty="0"/>
        </a:p>
      </dsp:txBody>
      <dsp:txXfrm>
        <a:off x="2874573" y="376605"/>
        <a:ext cx="1811692" cy="1811692"/>
      </dsp:txXfrm>
    </dsp:sp>
    <dsp:sp modelId="{4110B23A-1B79-4BBE-93AC-95B6D340CEC6}">
      <dsp:nvSpPr>
        <dsp:cNvPr id="0" name=""/>
        <dsp:cNvSpPr/>
      </dsp:nvSpPr>
      <dsp:spPr>
        <a:xfrm>
          <a:off x="4549056" y="1391"/>
          <a:ext cx="2562120" cy="2562120"/>
        </a:xfrm>
        <a:prstGeom prst="ellipse">
          <a:avLst/>
        </a:prstGeom>
        <a:solidFill>
          <a:schemeClr val="tx2">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b="1" kern="1200" dirty="0" smtClean="0">
              <a:solidFill>
                <a:srgbClr val="FF0000"/>
              </a:solidFill>
            </a:rPr>
            <a:t>Wages</a:t>
          </a:r>
          <a:endParaRPr lang="en-ZA" sz="1900" b="1" kern="1200" dirty="0">
            <a:solidFill>
              <a:srgbClr val="FF0000"/>
            </a:solidFill>
          </a:endParaRPr>
        </a:p>
      </dsp:txBody>
      <dsp:txXfrm>
        <a:off x="4924270" y="376605"/>
        <a:ext cx="1811692" cy="18116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552" y="0"/>
          <a:ext cx="751143" cy="1982674"/>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552" y="0"/>
        <a:ext cx="751143" cy="1982674"/>
      </dsp:txXfrm>
    </dsp:sp>
    <dsp:sp modelId="{3030949F-5DAF-1F40-B4D0-84FF1FABAA00}">
      <dsp:nvSpPr>
        <dsp:cNvPr id="0" name=""/>
        <dsp:cNvSpPr/>
      </dsp:nvSpPr>
      <dsp:spPr>
        <a:xfrm>
          <a:off x="430769" y="1982674"/>
          <a:ext cx="1370709" cy="1635369"/>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643" y="1982674"/>
        <a:ext cx="890960" cy="1635369"/>
      </dsp:txXfrm>
    </dsp:sp>
    <dsp:sp modelId="{BAE3347D-F78F-4227-B054-5BC36A596218}">
      <dsp:nvSpPr>
        <dsp:cNvPr id="0" name=""/>
        <dsp:cNvSpPr/>
      </dsp:nvSpPr>
      <dsp:spPr>
        <a:xfrm>
          <a:off x="296363" y="3618043"/>
          <a:ext cx="1639520" cy="709539"/>
        </a:xfrm>
        <a:prstGeom prst="trapezoid">
          <a:avLst>
            <a:gd name="adj" fmla="val 18943"/>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(19%)</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279" y="3618043"/>
        <a:ext cx="1065688" cy="709539"/>
      </dsp:txXfrm>
    </dsp:sp>
    <dsp:sp modelId="{D9EA3055-42F1-4773-B6E1-4489FC8B1BD1}">
      <dsp:nvSpPr>
        <dsp:cNvPr id="0" name=""/>
        <dsp:cNvSpPr/>
      </dsp:nvSpPr>
      <dsp:spPr>
        <a:xfrm>
          <a:off x="0" y="4327582"/>
          <a:ext cx="2232248" cy="1564528"/>
        </a:xfrm>
        <a:prstGeom prst="trapezoid">
          <a:avLst>
            <a:gd name="adj" fmla="val 18943"/>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643" y="4327582"/>
        <a:ext cx="1450961" cy="15645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679C8-F20C-3240-B088-1C55C425D3D8}">
      <dsp:nvSpPr>
        <dsp:cNvPr id="0" name=""/>
        <dsp:cNvSpPr/>
      </dsp:nvSpPr>
      <dsp:spPr>
        <a:xfrm>
          <a:off x="2844800" y="1828800"/>
          <a:ext cx="2235200" cy="2235200"/>
        </a:xfrm>
        <a:prstGeom prst="gear9">
          <a:avLst/>
        </a:prstGeom>
        <a:solidFill>
          <a:srgbClr val="00009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Student </a:t>
          </a:r>
          <a:r>
            <a:rPr lang="en-US" sz="1600" b="1" u="sng" kern="1200" dirty="0" smtClean="0"/>
            <a:t>understands</a:t>
          </a:r>
          <a:r>
            <a:rPr lang="en-US" sz="1600" kern="1200" dirty="0" smtClean="0"/>
            <a:t> &amp; can calculate fractions</a:t>
          </a:r>
          <a:endParaRPr lang="en-US" sz="1600" kern="1200" dirty="0"/>
        </a:p>
      </dsp:txBody>
      <dsp:txXfrm>
        <a:off x="3294175" y="2352385"/>
        <a:ext cx="1336450" cy="1148939"/>
      </dsp:txXfrm>
    </dsp:sp>
    <dsp:sp modelId="{880BE566-0DF3-0644-BFB1-DD6CEB949EF5}">
      <dsp:nvSpPr>
        <dsp:cNvPr id="0" name=""/>
        <dsp:cNvSpPr/>
      </dsp:nvSpPr>
      <dsp:spPr>
        <a:xfrm>
          <a:off x="1544320" y="1300480"/>
          <a:ext cx="1625600" cy="1625600"/>
        </a:xfrm>
        <a:prstGeom prst="gear6">
          <a:avLst/>
        </a:prstGeom>
        <a:solidFill>
          <a:srgbClr val="00009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t>PCK </a:t>
          </a:r>
          <a:r>
            <a:rPr lang="en-US" sz="1400" kern="1200" dirty="0" smtClean="0"/>
            <a:t>– </a:t>
          </a:r>
          <a:r>
            <a:rPr lang="en-US" sz="1400" i="1" kern="1200" dirty="0" smtClean="0"/>
            <a:t>how to </a:t>
          </a:r>
          <a:r>
            <a:rPr lang="en-US" sz="1400" b="1" i="1" u="sng" kern="1200" dirty="0" smtClean="0"/>
            <a:t>teach</a:t>
          </a:r>
          <a:r>
            <a:rPr lang="en-US" sz="1400" i="1" kern="1200" dirty="0" smtClean="0"/>
            <a:t> fractions</a:t>
          </a:r>
          <a:endParaRPr lang="en-US" sz="1400" i="1" kern="1200" dirty="0"/>
        </a:p>
      </dsp:txBody>
      <dsp:txXfrm>
        <a:off x="1953570" y="1712203"/>
        <a:ext cx="807100" cy="802154"/>
      </dsp:txXfrm>
    </dsp:sp>
    <dsp:sp modelId="{FFAEBD7B-D87D-B241-9397-77EEFC72CDFC}">
      <dsp:nvSpPr>
        <dsp:cNvPr id="0" name=""/>
        <dsp:cNvSpPr/>
      </dsp:nvSpPr>
      <dsp:spPr>
        <a:xfrm rot="20700000">
          <a:off x="2454821" y="178981"/>
          <a:ext cx="1592756" cy="1592756"/>
        </a:xfrm>
        <a:prstGeom prst="gear6">
          <a:avLst/>
        </a:prstGeom>
        <a:solidFill>
          <a:srgbClr val="FF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CK</a:t>
          </a:r>
          <a:r>
            <a:rPr lang="en-US" sz="1700" kern="1200" dirty="0" smtClean="0"/>
            <a:t> – </a:t>
          </a:r>
          <a:r>
            <a:rPr lang="en-US" sz="1600" i="1" kern="1200" dirty="0" smtClean="0"/>
            <a:t>How to </a:t>
          </a:r>
          <a:r>
            <a:rPr lang="en-US" sz="1600" b="1" i="1" u="sng" kern="1200" dirty="0" smtClean="0"/>
            <a:t>do</a:t>
          </a:r>
          <a:r>
            <a:rPr lang="en-US" sz="1600" i="1" kern="1200" dirty="0" smtClean="0"/>
            <a:t> fractions</a:t>
          </a:r>
          <a:endParaRPr lang="en-US" sz="1700" i="1" kern="1200" dirty="0"/>
        </a:p>
      </dsp:txBody>
      <dsp:txXfrm rot="-20700000">
        <a:off x="2804160" y="528320"/>
        <a:ext cx="894080" cy="894080"/>
      </dsp:txXfrm>
    </dsp:sp>
    <dsp:sp modelId="{0804E210-DDA4-D648-A5EC-4115D1F6730A}">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F1CA1F7-7A35-BA4B-8A6C-EDA990550AB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2BEED9F-14DB-E04F-A8B7-4C013FBC2AD0}">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61DF9-2290-435F-99ED-4383C002E642}">
      <dsp:nvSpPr>
        <dsp:cNvPr id="0" name=""/>
        <dsp:cNvSpPr/>
      </dsp:nvSpPr>
      <dsp:spPr>
        <a:xfrm>
          <a:off x="1656184" y="1620180"/>
          <a:ext cx="1980220" cy="1980220"/>
        </a:xfrm>
        <a:prstGeom prst="gear9">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b="1" kern="1200" dirty="0" smtClean="0"/>
            <a:t>3) Holding accountable</a:t>
          </a:r>
          <a:endParaRPr lang="en-ZA" sz="1600" b="1" kern="1200" dirty="0"/>
        </a:p>
      </dsp:txBody>
      <dsp:txXfrm>
        <a:off x="2054296" y="2084037"/>
        <a:ext cx="1183996" cy="1017874"/>
      </dsp:txXfrm>
    </dsp:sp>
    <dsp:sp modelId="{1E446F85-7056-4EB8-ADCC-D9EA52599DC3}">
      <dsp:nvSpPr>
        <dsp:cNvPr id="0" name=""/>
        <dsp:cNvSpPr/>
      </dsp:nvSpPr>
      <dsp:spPr>
        <a:xfrm>
          <a:off x="504056" y="1152128"/>
          <a:ext cx="1440160" cy="1440160"/>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ZA" sz="1000" kern="1200" dirty="0" smtClean="0"/>
            <a:t>2) Measuring achievement</a:t>
          </a:r>
          <a:endParaRPr lang="en-ZA" sz="1000" kern="1200" dirty="0"/>
        </a:p>
      </dsp:txBody>
      <dsp:txXfrm>
        <a:off x="866621" y="1516884"/>
        <a:ext cx="715030" cy="710648"/>
      </dsp:txXfrm>
    </dsp:sp>
    <dsp:sp modelId="{3AD1B559-2D50-460D-8E8F-419A7CB078EE}">
      <dsp:nvSpPr>
        <dsp:cNvPr id="0" name=""/>
        <dsp:cNvSpPr/>
      </dsp:nvSpPr>
      <dsp:spPr>
        <a:xfrm rot="20700000">
          <a:off x="1310692" y="158564"/>
          <a:ext cx="1411062" cy="1411062"/>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kern="1200" dirty="0" smtClean="0"/>
            <a:t>1) Setting standards</a:t>
          </a:r>
          <a:endParaRPr lang="en-ZA" sz="1200" kern="1200" dirty="0"/>
        </a:p>
      </dsp:txBody>
      <dsp:txXfrm rot="-20700000">
        <a:off x="1620180" y="468052"/>
        <a:ext cx="792088" cy="792088"/>
      </dsp:txXfrm>
    </dsp:sp>
    <dsp:sp modelId="{59DB91FF-8856-40C4-8DD9-453DD8EE423D}">
      <dsp:nvSpPr>
        <dsp:cNvPr id="0" name=""/>
        <dsp:cNvSpPr/>
      </dsp:nvSpPr>
      <dsp:spPr>
        <a:xfrm>
          <a:off x="1497508" y="1324996"/>
          <a:ext cx="2534681" cy="2534681"/>
        </a:xfrm>
        <a:prstGeom prst="circularArrow">
          <a:avLst>
            <a:gd name="adj1" fmla="val 4687"/>
            <a:gd name="adj2" fmla="val 299029"/>
            <a:gd name="adj3" fmla="val 2500248"/>
            <a:gd name="adj4" fmla="val 15896002"/>
            <a:gd name="adj5" fmla="val 546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6526A1-AD82-46A2-AC8C-B42D1F5217ED}">
      <dsp:nvSpPr>
        <dsp:cNvPr id="0" name=""/>
        <dsp:cNvSpPr/>
      </dsp:nvSpPr>
      <dsp:spPr>
        <a:xfrm>
          <a:off x="249006" y="836023"/>
          <a:ext cx="1841604" cy="1841604"/>
        </a:xfrm>
        <a:prstGeom prst="leftCircularArrow">
          <a:avLst>
            <a:gd name="adj1" fmla="val 6452"/>
            <a:gd name="adj2" fmla="val 429999"/>
            <a:gd name="adj3" fmla="val 10489124"/>
            <a:gd name="adj4" fmla="val 14837806"/>
            <a:gd name="adj5" fmla="val 7527"/>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716CFE-04DB-4A1A-B650-87D4A83D0BBF}">
      <dsp:nvSpPr>
        <dsp:cNvPr id="0" name=""/>
        <dsp:cNvSpPr/>
      </dsp:nvSpPr>
      <dsp:spPr>
        <a:xfrm>
          <a:off x="984299" y="-147962"/>
          <a:ext cx="1985620" cy="1985620"/>
        </a:xfrm>
        <a:prstGeom prst="circularArrow">
          <a:avLst>
            <a:gd name="adj1" fmla="val 5984"/>
            <a:gd name="adj2" fmla="val 394124"/>
            <a:gd name="adj3" fmla="val 13313824"/>
            <a:gd name="adj4" fmla="val 10508221"/>
            <a:gd name="adj5" fmla="val 698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0.57732</cdr:x>
      <cdr:y>0.51078</cdr:y>
    </cdr:from>
    <cdr:to>
      <cdr:x>0.68041</cdr:x>
      <cdr:y>0.60199</cdr:y>
    </cdr:to>
    <cdr:sp macro="" textlink="">
      <cdr:nvSpPr>
        <cdr:cNvPr id="2" name="TextBox 1"/>
        <cdr:cNvSpPr txBox="1"/>
      </cdr:nvSpPr>
      <cdr:spPr>
        <a:xfrm xmlns:a="http://schemas.openxmlformats.org/drawingml/2006/main">
          <a:off x="4032448" y="2016224"/>
          <a:ext cx="720080" cy="36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ZA" sz="1800" smtClean="0">
              <a:solidFill>
                <a:schemeClr val="bg1"/>
              </a:solidFill>
            </a:rPr>
            <a:t>78%</a:t>
          </a:r>
          <a:endParaRPr lang="en-ZA" sz="1800">
            <a:solidFill>
              <a:schemeClr val="bg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2015/03/27</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books.google.co.za/books/about/Getting_schools_working.html?id=cvUCEdFcMMoC&amp;redir_esc=y" TargetMode="External"/><Relationship Id="rId5" Type="http://schemas.openxmlformats.org/officeDocument/2006/relationships/hyperlink" Target="http://mg.co.za/article/2011-04-08-sa-education-the-poorest-choice" TargetMode="External"/><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atin typeface="Calibri" charset="0"/>
              </a:rPr>
              <a:t>Figures from 2012 Public Expenditure Analysis report for UNICEF/DBE (Oxford Policy Management / Stellenbosch Economics) </a:t>
            </a:r>
            <a:r>
              <a:rPr lang="en-ZA" b="1">
                <a:latin typeface="Calibri" charset="0"/>
              </a:rPr>
              <a:t>Education exp </a:t>
            </a:r>
            <a:r>
              <a:rPr lang="en-ZA">
                <a:latin typeface="Calibri" charset="0"/>
              </a:rPr>
              <a:t>= 6.1% of GDP</a:t>
            </a:r>
          </a:p>
          <a:p>
            <a:pPr eaLnBrk="1" hangingPunct="1">
              <a:spcBef>
                <a:spcPct val="0"/>
              </a:spcBef>
            </a:pPr>
            <a:r>
              <a:rPr lang="en-ZA" b="1">
                <a:latin typeface="Calibri" charset="0"/>
              </a:rPr>
              <a:t>Personnel exp </a:t>
            </a:r>
            <a:r>
              <a:rPr lang="en-ZA">
                <a:latin typeface="Calibri" charset="0"/>
              </a:rPr>
              <a:t>= 78% of educ exp</a:t>
            </a:r>
          </a:p>
          <a:p>
            <a:pPr eaLnBrk="1" hangingPunct="1">
              <a:spcBef>
                <a:spcPct val="0"/>
              </a:spcBef>
            </a:pPr>
            <a:r>
              <a:rPr lang="en-ZA" b="1">
                <a:latin typeface="Calibri" charset="0"/>
              </a:rPr>
              <a:t>Personnel exp </a:t>
            </a:r>
            <a:r>
              <a:rPr lang="en-ZA">
                <a:latin typeface="Calibri" charset="0"/>
              </a:rPr>
              <a:t>= 4.8% of GDP</a:t>
            </a:r>
          </a:p>
          <a:p>
            <a:pPr eaLnBrk="1" hangingPunct="1">
              <a:spcBef>
                <a:spcPct val="0"/>
              </a:spcBef>
            </a:pPr>
            <a:endParaRPr lang="en-ZA">
              <a:latin typeface="Calibri" charset="0"/>
            </a:endParaRPr>
          </a:p>
        </p:txBody>
      </p:sp>
      <p:sp>
        <p:nvSpPr>
          <p:cNvPr id="655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D5C788F8-93B3-9F4A-BC86-7C310CB8A514}" type="slidenum">
              <a:rPr lang="en-ZA"/>
              <a:pPr eaLnBrk="1" hangingPunct="1"/>
              <a:t>6</a:t>
            </a:fld>
            <a:endParaRPr lang="en-Z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err="1" smtClean="0">
                <a:solidFill>
                  <a:schemeClr val="tx1"/>
                </a:solidFill>
                <a:effectLst/>
                <a:latin typeface="+mn-lt"/>
                <a:ea typeface="+mn-ea"/>
                <a:cs typeface="+mn-cs"/>
              </a:rPr>
              <a:t>Fleisch</a:t>
            </a:r>
            <a:r>
              <a:rPr lang="en-ZA" sz="1200" b="0" i="0" kern="1200" dirty="0" smtClean="0">
                <a:solidFill>
                  <a:schemeClr val="tx1"/>
                </a:solidFill>
                <a:effectLst/>
                <a:latin typeface="+mn-lt"/>
                <a:ea typeface="+mn-ea"/>
                <a:cs typeface="+mn-cs"/>
              </a:rPr>
              <a:t>, B. (2008). </a:t>
            </a:r>
            <a:r>
              <a:rPr lang="en-ZA" sz="1200" b="0" i="1" kern="1200" dirty="0" smtClean="0">
                <a:solidFill>
                  <a:schemeClr val="tx1"/>
                </a:solidFill>
                <a:effectLst/>
                <a:latin typeface="+mn-lt"/>
                <a:ea typeface="+mn-ea"/>
                <a:cs typeface="+mn-cs"/>
                <a:hlinkClick r:id="rId3"/>
              </a:rPr>
              <a:t>Primary Education in Crisis: Why South African schoolchildren underachieve in reading and mathematics</a:t>
            </a:r>
            <a:r>
              <a:rPr lang="en-ZA" sz="1200" b="0" i="1" kern="1200" dirty="0" smtClean="0">
                <a:solidFill>
                  <a:schemeClr val="tx1"/>
                </a:solidFill>
                <a:effectLst/>
                <a:latin typeface="+mn-lt"/>
                <a:ea typeface="+mn-ea"/>
                <a:cs typeface="+mn-cs"/>
              </a:rPr>
              <a:t>.</a:t>
            </a:r>
            <a:r>
              <a:rPr lang="en-ZA" sz="1200" b="0" i="0" kern="1200" dirty="0" smtClean="0">
                <a:solidFill>
                  <a:schemeClr val="tx1"/>
                </a:solidFill>
                <a:effectLst/>
                <a:latin typeface="+mn-lt"/>
                <a:ea typeface="+mn-ea"/>
                <a:cs typeface="+mn-cs"/>
              </a:rPr>
              <a:t> Cape Town. : </a:t>
            </a:r>
            <a:r>
              <a:rPr lang="en-ZA" sz="1200" b="0" i="0" kern="1200" dirty="0" err="1" smtClean="0">
                <a:solidFill>
                  <a:schemeClr val="tx1"/>
                </a:solidFill>
                <a:effectLst/>
                <a:latin typeface="+mn-lt"/>
                <a:ea typeface="+mn-ea"/>
                <a:cs typeface="+mn-cs"/>
              </a:rPr>
              <a:t>Juta</a:t>
            </a:r>
            <a:r>
              <a:rPr lang="en-ZA" sz="1200" b="0" i="0" kern="1200" dirty="0" smtClean="0">
                <a:solidFill>
                  <a:schemeClr val="tx1"/>
                </a:solidFill>
                <a:effectLst/>
                <a:latin typeface="+mn-lt"/>
                <a:ea typeface="+mn-ea"/>
                <a:cs typeface="+mn-cs"/>
              </a:rPr>
              <a:t> &amp; Co.</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rPr>
              <a:t>Taylor, N., Muller, J., &amp; </a:t>
            </a:r>
            <a:r>
              <a:rPr lang="en-ZA" sz="1200" b="0" i="0" kern="1200" dirty="0" err="1" smtClean="0">
                <a:solidFill>
                  <a:schemeClr val="tx1"/>
                </a:solidFill>
                <a:effectLst/>
                <a:latin typeface="+mn-lt"/>
                <a:ea typeface="+mn-ea"/>
                <a:cs typeface="+mn-cs"/>
              </a:rPr>
              <a:t>Vinjevold</a:t>
            </a:r>
            <a:r>
              <a:rPr lang="en-ZA" sz="1200" b="0" i="0" kern="1200" dirty="0" smtClean="0">
                <a:solidFill>
                  <a:schemeClr val="tx1"/>
                </a:solidFill>
                <a:effectLst/>
                <a:latin typeface="+mn-lt"/>
                <a:ea typeface="+mn-ea"/>
                <a:cs typeface="+mn-cs"/>
              </a:rPr>
              <a:t>, P. (2003). </a:t>
            </a:r>
            <a:r>
              <a:rPr lang="en-ZA" sz="1200" b="0" i="1" kern="1200" dirty="0" smtClean="0">
                <a:solidFill>
                  <a:schemeClr val="tx1"/>
                </a:solidFill>
                <a:effectLst/>
                <a:latin typeface="+mn-lt"/>
                <a:ea typeface="+mn-ea"/>
                <a:cs typeface="+mn-cs"/>
                <a:hlinkClick r:id="rId4"/>
              </a:rPr>
              <a:t>Getting Schools Working</a:t>
            </a:r>
            <a:r>
              <a:rPr lang="en-ZA" sz="1200" b="0" i="1" kern="1200" dirty="0" smtClean="0">
                <a:solidFill>
                  <a:schemeClr val="tx1"/>
                </a:solidFill>
                <a:effectLst/>
                <a:latin typeface="+mn-lt"/>
                <a:ea typeface="+mn-ea"/>
                <a:cs typeface="+mn-cs"/>
              </a:rPr>
              <a:t>.</a:t>
            </a:r>
            <a:r>
              <a:rPr lang="en-ZA" sz="1200" b="0" i="0" kern="1200" dirty="0" smtClean="0">
                <a:solidFill>
                  <a:schemeClr val="tx1"/>
                </a:solidFill>
                <a:effectLst/>
                <a:latin typeface="+mn-lt"/>
                <a:ea typeface="+mn-ea"/>
                <a:cs typeface="+mn-cs"/>
              </a:rPr>
              <a:t> Cape Town: Pearson Education.</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hlinkClick r:id="rId5"/>
              </a:rPr>
              <a:t>South African education: the poorest choice</a:t>
            </a:r>
            <a:r>
              <a:rPr lang="en-ZA" sz="1200" b="0" i="0" kern="1200" dirty="0" smtClean="0">
                <a:solidFill>
                  <a:schemeClr val="tx1"/>
                </a:solidFill>
                <a:effectLst/>
                <a:latin typeface="+mn-lt"/>
                <a:ea typeface="+mn-ea"/>
                <a:cs typeface="+mn-cs"/>
              </a:rPr>
              <a:t> [M&amp;G, 8 Apr 2011] (Co-authored with Prof Servaas van der Berg)</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33F658F-0565-4476-B536-B073C2157F10}" type="slidenum">
              <a:rPr lang="en-ZA" smtClean="0"/>
              <a:pPr/>
              <a:t>7</a:t>
            </a:fld>
            <a:endParaRPr lang="en-ZA"/>
          </a:p>
        </p:txBody>
      </p:sp>
    </p:spTree>
    <p:extLst>
      <p:ext uri="{BB962C8B-B14F-4D97-AF65-F5344CB8AC3E}">
        <p14:creationId xmlns:p14="http://schemas.microsoft.com/office/powerpoint/2010/main" val="2346293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smtClean="0">
                <a:solidFill>
                  <a:schemeClr val="tx1"/>
                </a:solidFill>
                <a:effectLst/>
                <a:latin typeface="+mn-lt"/>
                <a:ea typeface="+mn-ea"/>
                <a:cs typeface="+mn-cs"/>
              </a:rPr>
              <a:t>The most comprehensive reports for each of these datasets are as follows: SACMEQ (Moloi &amp; Chetty, 2011), TIMSS (Reddy, 2006), PIRLS (Howie, et al., 2008), Systemic Evaluations (Department of Education, 2008), National School Effectiveness Study (Taylor, 2011b),and the Annual National Assessments (Department of Basic Education, 2011).</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a:t>
            </a:fld>
            <a:endParaRPr lang="en-Z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400" dirty="0"/>
              <a:t>If we consider the performance of the learners per test language, the following observations are made:</a:t>
            </a:r>
          </a:p>
          <a:p>
            <a:pPr marL="220462" indent="-220462">
              <a:buAutoNum type="arabicPeriod"/>
            </a:pPr>
            <a:r>
              <a:rPr lang="en-ZA" sz="1400" dirty="0"/>
              <a:t>Overall 29% of learners in SA don’t meet the low benchmark</a:t>
            </a:r>
          </a:p>
          <a:p>
            <a:pPr marL="220462" indent="-220462">
              <a:buAutoNum type="arabicPeriod"/>
            </a:pPr>
            <a:r>
              <a:rPr lang="en-ZA" sz="1400" dirty="0"/>
              <a:t>However, in Afrikaans and English, there are only 12 and 10% who do not meet the low benchmark</a:t>
            </a:r>
          </a:p>
          <a:p>
            <a:pPr marL="220462" indent="-220462">
              <a:buAutoNum type="arabicPeriod"/>
            </a:pPr>
            <a:r>
              <a:rPr lang="en-ZA" sz="1400" dirty="0"/>
              <a:t>Of serious concern is that more than half the learners tested in </a:t>
            </a:r>
            <a:r>
              <a:rPr lang="en-ZA" sz="1400" dirty="0" err="1"/>
              <a:t>Sepedi</a:t>
            </a:r>
            <a:r>
              <a:rPr lang="en-ZA" sz="1400" dirty="0"/>
              <a:t> and Tshivenda do not reach the low benchmark putting them at risk educationally.</a:t>
            </a:r>
          </a:p>
          <a:p>
            <a:pPr marL="220462" indent="-220462">
              <a:buAutoNum type="arabicPeriod"/>
            </a:pPr>
            <a:r>
              <a:rPr lang="en-ZA" sz="1400" dirty="0"/>
              <a:t>More than 15% of learners in Afrikaans and English reach the advanced level in contrast to less than 1% in African languages.</a:t>
            </a:r>
          </a:p>
        </p:txBody>
      </p:sp>
      <p:sp>
        <p:nvSpPr>
          <p:cNvPr id="4" name="Slide Number Placeholder 3"/>
          <p:cNvSpPr>
            <a:spLocks noGrp="1"/>
          </p:cNvSpPr>
          <p:nvPr>
            <p:ph type="sldNum" sz="quarter" idx="10"/>
          </p:nvPr>
        </p:nvSpPr>
        <p:spPr/>
        <p:txBody>
          <a:bodyPr/>
          <a:lstStyle/>
          <a:p>
            <a:pPr>
              <a:defRPr/>
            </a:pPr>
            <a:fld id="{D1871725-6B1E-459D-8C0F-8FFED61DF126}" type="slidenum">
              <a:rPr lang="en-GB" smtClean="0"/>
              <a:pPr>
                <a:defRPr/>
              </a:pPr>
              <a:t>9</a:t>
            </a:fld>
            <a:endParaRPr lang="en-GB"/>
          </a:p>
        </p:txBody>
      </p:sp>
    </p:spTree>
    <p:extLst>
      <p:ext uri="{BB962C8B-B14F-4D97-AF65-F5344CB8AC3E}">
        <p14:creationId xmlns:p14="http://schemas.microsoft.com/office/powerpoint/2010/main" val="2314060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11</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13</a:t>
            </a:fld>
            <a:endParaRPr lang="en-ZA"/>
          </a:p>
        </p:txBody>
      </p:sp>
    </p:spTree>
    <p:extLst>
      <p:ext uri="{BB962C8B-B14F-4D97-AF65-F5344CB8AC3E}">
        <p14:creationId xmlns:p14="http://schemas.microsoft.com/office/powerpoint/2010/main" val="2988712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14</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15</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http://africacheck.org/2014/01/10/the-economic-value-of-matric-and-the-potential-of-further-education-colleges/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17</a:t>
            </a:fld>
            <a:endParaRPr lang="en-ZA"/>
          </a:p>
        </p:txBody>
      </p:sp>
    </p:spTree>
    <p:extLst>
      <p:ext uri="{BB962C8B-B14F-4D97-AF65-F5344CB8AC3E}">
        <p14:creationId xmlns:p14="http://schemas.microsoft.com/office/powerpoint/2010/main" val="2618908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smtClean="0"/>
              <a:t>78% and 85% figures were taken from research reports by Van der Berg and Leibbrandt</a:t>
            </a:r>
          </a:p>
        </p:txBody>
      </p:sp>
      <p:sp>
        <p:nvSpPr>
          <p:cNvPr id="4" name="Slide Number Placeholder 3"/>
          <p:cNvSpPr>
            <a:spLocks noGrp="1"/>
          </p:cNvSpPr>
          <p:nvPr>
            <p:ph type="sldNum" sz="quarter" idx="5"/>
          </p:nvPr>
        </p:nvSpPr>
        <p:spPr/>
        <p:txBody>
          <a:bodyPr/>
          <a:lstStyle/>
          <a:p>
            <a:pPr>
              <a:defRPr/>
            </a:pPr>
            <a:fld id="{6FFC436D-6E22-4B54-93D6-266C57DE4F6A}" type="slidenum">
              <a:rPr lang="en-ZA" smtClean="0"/>
              <a:pPr>
                <a:defRPr/>
              </a:pPr>
              <a:t>18</a:t>
            </a:fld>
            <a:endParaRPr lang="en-Z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19</a:t>
            </a:fld>
            <a:endParaRPr lang="en-ZA"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www.ekon.sun.ac.za</a:t>
            </a:r>
            <a:r>
              <a:rPr lang="en-US" dirty="0" smtClean="0"/>
              <a:t>/</a:t>
            </a:r>
            <a:r>
              <a:rPr lang="en-US" dirty="0" err="1" smtClean="0"/>
              <a:t>wpapers</a:t>
            </a:r>
            <a:r>
              <a:rPr lang="en-US" dirty="0" smtClean="0"/>
              <a:t>/2014/wp132014</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21</a:t>
            </a:fld>
            <a:endParaRPr lang="en-ZA"/>
          </a:p>
        </p:txBody>
      </p:sp>
    </p:spTree>
    <p:extLst>
      <p:ext uri="{BB962C8B-B14F-4D97-AF65-F5344CB8AC3E}">
        <p14:creationId xmlns:p14="http://schemas.microsoft.com/office/powerpoint/2010/main" val="2940207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23</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a forthcoming report on accountability</a:t>
            </a:r>
            <a:r>
              <a:rPr lang="en-US" baseline="0" dirty="0" smtClean="0"/>
              <a:t> on the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24</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25</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26</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27</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28</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29</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31</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32</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33</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34</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35</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36</a:t>
            </a:fld>
            <a:endParaRPr lang="en-ZA"/>
          </a:p>
        </p:txBody>
      </p:sp>
    </p:spTree>
    <p:extLst>
      <p:ext uri="{BB962C8B-B14F-4D97-AF65-F5344CB8AC3E}">
        <p14:creationId xmlns:p14="http://schemas.microsoft.com/office/powerpoint/2010/main" val="13986879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37</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38</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kern="1200" dirty="0" smtClean="0">
                <a:solidFill>
                  <a:schemeClr val="tx1"/>
                </a:solidFill>
                <a:effectLst/>
                <a:latin typeface="+mn-lt"/>
                <a:ea typeface="+mn-ea"/>
                <a:cs typeface="+mn-cs"/>
              </a:rPr>
              <a:t>Table 4: Mathematics outputs since 2008 (Source: Taylor, 2012, p. 4)</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39</a:t>
            </a:fld>
            <a:endParaRPr lang="en-ZA"/>
          </a:p>
        </p:txBody>
      </p:sp>
    </p:spTree>
    <p:extLst>
      <p:ext uri="{BB962C8B-B14F-4D97-AF65-F5344CB8AC3E}">
        <p14:creationId xmlns:p14="http://schemas.microsoft.com/office/powerpoint/2010/main" val="31053629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40</a:t>
            </a:fld>
            <a:endParaRPr lang="en-ZA"/>
          </a:p>
        </p:txBody>
      </p:sp>
    </p:spTree>
    <p:extLst>
      <p:ext uri="{BB962C8B-B14F-4D97-AF65-F5344CB8AC3E}">
        <p14:creationId xmlns:p14="http://schemas.microsoft.com/office/powerpoint/2010/main" val="38346315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41</a:t>
            </a:fld>
            <a:endParaRPr lang="en-ZA"/>
          </a:p>
        </p:txBody>
      </p:sp>
    </p:spTree>
    <p:extLst>
      <p:ext uri="{BB962C8B-B14F-4D97-AF65-F5344CB8AC3E}">
        <p14:creationId xmlns:p14="http://schemas.microsoft.com/office/powerpoint/2010/main" val="30675570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42</a:t>
            </a:fld>
            <a:endParaRPr lang="en-ZA"/>
          </a:p>
        </p:txBody>
      </p:sp>
    </p:spTree>
    <p:extLst>
      <p:ext uri="{BB962C8B-B14F-4D97-AF65-F5344CB8AC3E}">
        <p14:creationId xmlns:p14="http://schemas.microsoft.com/office/powerpoint/2010/main" val="30278948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43</a:t>
            </a:fld>
            <a:endParaRPr lang="en-ZA"/>
          </a:p>
        </p:txBody>
      </p:sp>
    </p:spTree>
    <p:extLst>
      <p:ext uri="{BB962C8B-B14F-4D97-AF65-F5344CB8AC3E}">
        <p14:creationId xmlns:p14="http://schemas.microsoft.com/office/powerpoint/2010/main" val="8418290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Elmore, R. (2004b). </a:t>
            </a:r>
            <a:r>
              <a:rPr lang="en-GB" sz="1200" i="1" kern="1200" dirty="0" smtClean="0">
                <a:solidFill>
                  <a:schemeClr val="tx1"/>
                </a:solidFill>
                <a:effectLst/>
                <a:latin typeface="+mn-lt"/>
                <a:ea typeface="+mn-ea"/>
                <a:cs typeface="+mn-cs"/>
              </a:rPr>
              <a:t>School reform from the inside out: Policy, practice and performance.</a:t>
            </a:r>
            <a:r>
              <a:rPr lang="en-GB" sz="1200" kern="1200" dirty="0" smtClean="0">
                <a:solidFill>
                  <a:schemeClr val="tx1"/>
                </a:solidFill>
                <a:effectLst/>
                <a:latin typeface="+mn-lt"/>
                <a:ea typeface="+mn-ea"/>
                <a:cs typeface="+mn-cs"/>
              </a:rPr>
              <a:t> Cambridge, MA: Harvard Education Press.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36447A1-3F04-0248-923E-A22B284E527F}" type="slidenum">
              <a:rPr lang="en-US" smtClean="0"/>
              <a:t>44</a:t>
            </a:fld>
            <a:endParaRPr lang="en-US"/>
          </a:p>
        </p:txBody>
      </p:sp>
    </p:spTree>
    <p:extLst>
      <p:ext uri="{BB962C8B-B14F-4D97-AF65-F5344CB8AC3E}">
        <p14:creationId xmlns:p14="http://schemas.microsoft.com/office/powerpoint/2010/main" val="34345464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45</a:t>
            </a:fld>
            <a:endParaRPr lang="en-ZA"/>
          </a:p>
        </p:txBody>
      </p:sp>
    </p:spTree>
    <p:extLst>
      <p:ext uri="{BB962C8B-B14F-4D97-AF65-F5344CB8AC3E}">
        <p14:creationId xmlns:p14="http://schemas.microsoft.com/office/powerpoint/2010/main" val="6489221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extLst>
      <p:ext uri="{BB962C8B-B14F-4D97-AF65-F5344CB8AC3E}">
        <p14:creationId xmlns:p14="http://schemas.microsoft.com/office/powerpoint/2010/main" val="15837339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48</a:t>
            </a:fld>
            <a:endParaRPr lang="en-ZA"/>
          </a:p>
        </p:txBody>
      </p:sp>
    </p:spTree>
    <p:extLst>
      <p:ext uri="{BB962C8B-B14F-4D97-AF65-F5344CB8AC3E}">
        <p14:creationId xmlns:p14="http://schemas.microsoft.com/office/powerpoint/2010/main" val="1785061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lvl="0" algn="ctr"/>
            <a:r>
              <a:rPr lang="en-ZA" sz="3200" b="1" dirty="0" smtClean="0">
                <a:solidFill>
                  <a:srgbClr val="800000"/>
                </a:solidFill>
              </a:rPr>
              <a:t>Implement a nation-wide system of </a:t>
            </a:r>
            <a:r>
              <a:rPr lang="en-ZA" sz="3200" b="1" i="1" dirty="0" smtClean="0">
                <a:solidFill>
                  <a:srgbClr val="800000"/>
                </a:solidFill>
              </a:rPr>
              <a:t>minimum</a:t>
            </a:r>
            <a:r>
              <a:rPr lang="en-ZA" sz="3200" b="1" dirty="0" smtClean="0">
                <a:solidFill>
                  <a:srgbClr val="800000"/>
                </a:solidFill>
              </a:rPr>
              <a:t>-proficiency diagnostic teacher testing and capacitation for numeracy and literacy starting with the Foundation Phase.</a:t>
            </a:r>
          </a:p>
          <a:p>
            <a:pPr lvl="0" algn="ctr"/>
            <a:endParaRPr lang="en-US" sz="3200" dirty="0" smtClean="0">
              <a:solidFill>
                <a:srgbClr val="800000"/>
              </a:solidFill>
            </a:endParaRPr>
          </a:p>
          <a:p>
            <a:pPr marL="0" indent="0">
              <a:buNone/>
            </a:pPr>
            <a:r>
              <a:rPr lang="en-ZA" dirty="0" smtClean="0"/>
              <a:t>“The existing body of evidence suggests that a large proportion of South African teachers have below-basic content knowledge in the subjects that they teach – </a:t>
            </a:r>
            <a:r>
              <a:rPr lang="en-ZA" sz="2800" b="1" dirty="0" smtClean="0"/>
              <a:t>largely as a result of inadequate apartheid-era teacher training and the ineffectiveness of in-service teacher training initiative</a:t>
            </a:r>
            <a:r>
              <a:rPr lang="en-ZA" sz="2800" dirty="0" smtClean="0"/>
              <a:t>s</a:t>
            </a:r>
            <a:r>
              <a:rPr lang="en-ZA" dirty="0" smtClean="0"/>
              <a:t>. In light of this, and following the premise that teachers cannot teach what they do not know, it is a logical imperative that a system of identifying which teachers need what help is urgently required. Given the current state of teacher content knowledge in poor and rural schools</a:t>
            </a:r>
            <a:r>
              <a:rPr lang="en-ZA" sz="1800" b="1" dirty="0" smtClean="0"/>
              <a:t>, </a:t>
            </a:r>
            <a:r>
              <a:rPr lang="en-ZA" sz="2800" b="1" dirty="0" smtClean="0"/>
              <a:t>the Department cannot afford to be idealistic in its implementation of this system of teacher testing and training. Rather than ascribing to the aspirational planning approach that has become characteristic of South African policy - where one might set an impractically high benchmark for </a:t>
            </a:r>
            <a:r>
              <a:rPr lang="en-ZA" sz="2800" b="1" i="1" dirty="0" smtClean="0"/>
              <a:t>desirable</a:t>
            </a:r>
            <a:r>
              <a:rPr lang="en-ZA" sz="2800" b="1" dirty="0" smtClean="0"/>
              <a:t> teacher content knowledge - one should first aim to ensure that every teacher in the system has the </a:t>
            </a:r>
            <a:r>
              <a:rPr lang="en-ZA" sz="2800" b="1" i="1" dirty="0" smtClean="0"/>
              <a:t>basic</a:t>
            </a:r>
            <a:r>
              <a:rPr lang="en-ZA" sz="2800" b="1" dirty="0" smtClean="0"/>
              <a:t> content knowledge required to cover the curriculum that they currently teach. For example, rather than decreeing that every primary school mathematics teacher should be able to pass the matric mathematics exam, it would be far more realistic to take an incremental approach and set the minimum-proficiency benchmark at a 70% mark on the grade nine annual national assessment, combined with at least a 90% mark in the ANA of the grade which they are currently teaching. </a:t>
            </a:r>
            <a:r>
              <a:rPr lang="en-ZA" dirty="0" smtClean="0"/>
              <a:t>If a grade six mathematics teacher cannot achieve 70% on the grade nine ANA for mathematics, and achieve 90% for the grade six mathematics ANA, one can say that they do not currently possess the requisite content knowledge to teach grade six mathematics. As a matter of urgency, they should be required to undergo minimum-proficiency teacher training for the subjects which they teach and then re-assessed at the end of the training. Before trying to get every teacher to a desirable level, first ensure that all teachers have the basic content knowledge in the subjects that they teach. </a:t>
            </a:r>
            <a:endParaRPr lang="en-US" dirty="0" smtClean="0"/>
          </a:p>
          <a:p>
            <a:pPr marL="0" indent="0">
              <a:buNone/>
            </a:pPr>
            <a:r>
              <a:rPr lang="en-ZA" dirty="0" smtClean="0"/>
              <a:t>Given the logistics involved with implementing a testing and training operation of this scale, </a:t>
            </a:r>
            <a:r>
              <a:rPr lang="en-ZA" sz="2800" b="1" dirty="0" smtClean="0"/>
              <a:t>it is advisable to pilot the system with one district and then to roll out the system nationally in a progressive way.</a:t>
            </a:r>
            <a:r>
              <a:rPr lang="en-ZA" dirty="0" smtClean="0"/>
              <a:t> For example the Department could start with Foundation Phase (FP) mathematics teachers in a particular district and require all FP maths teachers to register and write the minimum proficiency test within six months. Teachers who do not meet the minimum-proficiency benchmark for the subjects that they teach should be given six months to complete the minimum-proficiency training which should be free of charge and accessible. Importantly, the training provided should be dignified, highly practical, structured and sequenced, with formative testing built into each module to assess whether or not the teacher has acquired the necessary knowledge and skills.</a:t>
            </a:r>
            <a:endParaRPr lang="en-US" dirty="0" smtClean="0"/>
          </a:p>
          <a:p>
            <a:pPr marL="0" indent="0">
              <a:buNone/>
            </a:pPr>
            <a:r>
              <a:rPr lang="en-ZA" dirty="0" smtClean="0"/>
              <a:t>In order to get teacher and union buy in, it will need to be made explicit that </a:t>
            </a:r>
            <a:r>
              <a:rPr lang="en-ZA" sz="2800" b="1" dirty="0" smtClean="0"/>
              <a:t>these tests are primarily for diagnostic rather than punitive purposes. </a:t>
            </a:r>
            <a:r>
              <a:rPr lang="en-ZA" dirty="0" smtClean="0"/>
              <a:t>Through a variety of mechanisms (such as contracts and confidentiality clauses) it is possible to reassure all parties involved that these tests are truly developmental in nature. The ultimate aim of such a system should not be to vilify and demean teachers and the teaching profession, but to increase the capacity and dignity of teachers. Elmore (2004b, p. 93) provides a useful description of the interplay between accountability and capacitation:</a:t>
            </a:r>
            <a:endParaRPr lang="en-US" dirty="0" smtClean="0"/>
          </a:p>
          <a:p>
            <a:pPr marL="0" indent="0">
              <a:buNone/>
            </a:pPr>
            <a:r>
              <a:rPr lang="en-ZA" dirty="0" smtClean="0"/>
              <a:t>“For every increment of performance I demand from you, I have an equal responsibility to provide you with the capacity to meet that expectation. Likewise, for every investment you make in my skill and knowledge, I have a reciprocal responsibility to demonstrate some new increment in performance.” </a:t>
            </a:r>
            <a:endParaRPr lang="en-US" dirty="0" smtClean="0"/>
          </a:p>
          <a:p>
            <a:endParaRPr lang="en-US" dirty="0" smtClean="0"/>
          </a:p>
          <a:p>
            <a:pPr algn="r"/>
            <a:r>
              <a:rPr lang="en-US" dirty="0" smtClean="0"/>
              <a:t>Spaull 2013 CDE Report</a:t>
            </a:r>
          </a:p>
          <a:p>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49</a:t>
            </a:fld>
            <a:endParaRPr lang="en-ZA"/>
          </a:p>
        </p:txBody>
      </p:sp>
    </p:spTree>
    <p:extLst>
      <p:ext uri="{BB962C8B-B14F-4D97-AF65-F5344CB8AC3E}">
        <p14:creationId xmlns:p14="http://schemas.microsoft.com/office/powerpoint/2010/main" val="35479900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50</a:t>
            </a:fld>
            <a:endParaRPr lang="en-Z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51</a:t>
            </a:fld>
            <a:endParaRPr lang="en-ZA"/>
          </a:p>
        </p:txBody>
      </p:sp>
    </p:spTree>
    <p:extLst>
      <p:ext uri="{BB962C8B-B14F-4D97-AF65-F5344CB8AC3E}">
        <p14:creationId xmlns:p14="http://schemas.microsoft.com/office/powerpoint/2010/main" val="3053675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52</a:t>
            </a:fld>
            <a:endParaRPr lang="en-Z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53</a:t>
            </a:fld>
            <a:endParaRPr lang="en-ZA"/>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54</a:t>
            </a:fld>
            <a:endParaRPr lang="en-ZA"/>
          </a:p>
        </p:txBody>
      </p:sp>
    </p:spTree>
    <p:extLst>
      <p:ext uri="{BB962C8B-B14F-4D97-AF65-F5344CB8AC3E}">
        <p14:creationId xmlns:p14="http://schemas.microsoft.com/office/powerpoint/2010/main" val="18630066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55</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56</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57</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58</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59</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60</a:t>
            </a:fld>
            <a:endParaRPr lang="en-ZA"/>
          </a:p>
        </p:txBody>
      </p:sp>
    </p:spTree>
    <p:extLst>
      <p:ext uri="{BB962C8B-B14F-4D97-AF65-F5344CB8AC3E}">
        <p14:creationId xmlns:p14="http://schemas.microsoft.com/office/powerpoint/2010/main" val="3802471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2015/03/27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2015/03/27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2015/03/27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2015/03/27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2015/03/27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2015/03/27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2015/03/27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2015/03/27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2015/03/27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2015/03/27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2015/03/27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2015/03/27</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1" Type="http://schemas.openxmlformats.org/officeDocument/2006/relationships/image" Target="../media/image10.png"/><Relationship Id="rId12"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eg"/><Relationship Id="rId4" Type="http://schemas.microsoft.com/office/2007/relationships/hdphoto" Target="../media/hdphoto1.wdp"/><Relationship Id="rId5" Type="http://schemas.openxmlformats.org/officeDocument/2006/relationships/image" Target="../media/image7.jpeg"/><Relationship Id="rId6" Type="http://schemas.microsoft.com/office/2007/relationships/hdphoto" Target="../media/hdphoto2.wdp"/><Relationship Id="rId7" Type="http://schemas.openxmlformats.org/officeDocument/2006/relationships/image" Target="../media/image8.jpeg"/><Relationship Id="rId8" Type="http://schemas.microsoft.com/office/2007/relationships/hdphoto" Target="../media/hdphoto3.wdp"/><Relationship Id="rId9" Type="http://schemas.openxmlformats.org/officeDocument/2006/relationships/image" Target="../media/image9.jpeg"/><Relationship Id="rId10"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jpe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19.gif"/><Relationship Id="rId5"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emf"/><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wmf"/></Relationships>
</file>

<file path=ppt/slides/_rels/slide13.xml.rels><?xml version="1.0" encoding="UTF-8" standalone="yes"?>
<Relationships xmlns="http://schemas.openxmlformats.org/package/2006/relationships"><Relationship Id="rId3" Type="http://schemas.openxmlformats.org/officeDocument/2006/relationships/image" Target="../media/image23.wmf"/><Relationship Id="rId4" Type="http://schemas.openxmlformats.org/officeDocument/2006/relationships/image" Target="../media/image22.wmf"/><Relationship Id="rId5" Type="http://schemas.openxmlformats.org/officeDocument/2006/relationships/image" Target="../media/image24.emf"/><Relationship Id="rId6" Type="http://schemas.openxmlformats.org/officeDocument/2006/relationships/image" Target="../media/image25.png"/><Relationship Id="rId7" Type="http://schemas.openxmlformats.org/officeDocument/2006/relationships/image" Target="../media/image26.emf"/><Relationship Id="rId8" Type="http://schemas.openxmlformats.org/officeDocument/2006/relationships/image" Target="../media/image27.wmf"/><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0.png"/></Relationships>
</file>

<file path=ppt/slides/_rels/slide18.xml.rels><?xml version="1.0" encoding="UTF-8" standalone="yes"?>
<Relationships xmlns="http://schemas.openxmlformats.org/package/2006/relationships"><Relationship Id="rId11" Type="http://schemas.openxmlformats.org/officeDocument/2006/relationships/diagramColors" Target="../diagrams/colors2.xml"/><Relationship Id="rId12"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diagramData" Target="../diagrams/data2.xml"/><Relationship Id="rId9" Type="http://schemas.openxmlformats.org/officeDocument/2006/relationships/diagramLayout" Target="../diagrams/layout2.xml"/><Relationship Id="rId10"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chart" Target="../charts/char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 Id="rId3"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www.nicspaull.com/research"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chart" Target="../charts/char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chart" Target="../charts/char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5.png"/></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chart" Target="../charts/char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chart" Target="../charts/chart11.xml"/></Relationships>
</file>

<file path=ppt/slides/_rels/slide47.xml.rels><?xml version="1.0" encoding="UTF-8" standalone="yes"?>
<Relationships xmlns="http://schemas.openxmlformats.org/package/2006/relationships"><Relationship Id="rId3" Type="http://schemas.openxmlformats.org/officeDocument/2006/relationships/chart" Target="../charts/chart12.xml"/><Relationship Id="rId4"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3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3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3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3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34.png"/></Relationships>
</file>

<file path=ppt/slides/_rels/slide60.xml.rels><?xml version="1.0" encoding="UTF-8" standalone="yes"?>
<Relationships xmlns="http://schemas.openxmlformats.org/package/2006/relationships"><Relationship Id="rId3" Type="http://schemas.openxmlformats.org/officeDocument/2006/relationships/chart" Target="../charts/chart13.xml"/><Relationship Id="rId4"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11" descr="C:\Users\Nic Spaull\Dropbox\_University\Ecos of Education\Useful presentations and stuff\Pictures of education in Africa\slide.jpg"/>
          <p:cNvPicPr>
            <a:picLocks noChangeAspect="1" noChangeArrowheads="1"/>
          </p:cNvPicPr>
          <p:nvPr/>
        </p:nvPicPr>
        <p:blipFill>
          <a:blip r:embed="rId4" cstate="print"/>
          <a:srcRect/>
          <a:stretch>
            <a:fillRect/>
          </a:stretch>
        </p:blipFill>
        <p:spPr bwMode="auto">
          <a:xfrm>
            <a:off x="2879304" y="1412776"/>
            <a:ext cx="6264696" cy="4171329"/>
          </a:xfrm>
          <a:prstGeom prst="rect">
            <a:avLst/>
          </a:prstGeom>
          <a:noFill/>
          <a:ln w="9525">
            <a:noFill/>
            <a:miter lim="800000"/>
            <a:headEnd/>
            <a:tailEnd/>
          </a:ln>
        </p:spPr>
      </p:pic>
      <p:sp>
        <p:nvSpPr>
          <p:cNvPr id="2" name="Title 1"/>
          <p:cNvSpPr>
            <a:spLocks noGrp="1"/>
          </p:cNvSpPr>
          <p:nvPr>
            <p:ph type="ctrTitle"/>
          </p:nvPr>
        </p:nvSpPr>
        <p:spPr>
          <a:xfrm>
            <a:off x="2879304" y="0"/>
            <a:ext cx="6264487" cy="1470025"/>
          </a:xfrm>
          <a:solidFill>
            <a:schemeClr val="accent2">
              <a:lumMod val="20000"/>
              <a:lumOff val="80000"/>
            </a:schemeClr>
          </a:solidFill>
          <a:ln>
            <a:solidFill>
              <a:schemeClr val="bg1"/>
            </a:solidFill>
          </a:ln>
        </p:spPr>
        <p:txBody>
          <a:bodyPr>
            <a:normAutofit/>
          </a:bodyPr>
          <a:lstStyle/>
          <a:p>
            <a:r>
              <a:rPr lang="en-US" sz="2400" b="1" dirty="0" smtClean="0">
                <a:solidFill>
                  <a:srgbClr val="800000"/>
                </a:solidFill>
              </a:rPr>
              <a:t>An Overview of South Africa’s </a:t>
            </a:r>
            <a:br>
              <a:rPr lang="en-US" sz="2400" b="1" dirty="0" smtClean="0">
                <a:solidFill>
                  <a:srgbClr val="800000"/>
                </a:solidFill>
              </a:rPr>
            </a:br>
            <a:r>
              <a:rPr lang="en-US" sz="2400" b="1" dirty="0" smtClean="0">
                <a:solidFill>
                  <a:srgbClr val="800000"/>
                </a:solidFill>
              </a:rPr>
              <a:t>Schooling System</a:t>
            </a:r>
            <a:endParaRPr lang="en-US" sz="2700" dirty="0">
              <a:solidFill>
                <a:srgbClr val="800000"/>
              </a:solidFill>
            </a:endParaRPr>
          </a:p>
        </p:txBody>
      </p:sp>
      <p:sp>
        <p:nvSpPr>
          <p:cNvPr id="3" name="Subtitle 2"/>
          <p:cNvSpPr>
            <a:spLocks noGrp="1"/>
          </p:cNvSpPr>
          <p:nvPr>
            <p:ph type="subTitle" idx="1"/>
          </p:nvPr>
        </p:nvSpPr>
        <p:spPr>
          <a:xfrm>
            <a:off x="2915816" y="4653136"/>
            <a:ext cx="6200837" cy="936104"/>
          </a:xfrm>
          <a:solidFill>
            <a:srgbClr val="800000">
              <a:alpha val="27000"/>
            </a:srgbClr>
          </a:solidFill>
        </p:spPr>
        <p:txBody>
          <a:bodyPr>
            <a:normAutofit/>
          </a:bodyPr>
          <a:lstStyle/>
          <a:p>
            <a:pPr algn="r"/>
            <a:r>
              <a:rPr lang="en-US" sz="2000" b="1" dirty="0" smtClean="0">
                <a:solidFill>
                  <a:schemeClr val="bg1"/>
                </a:solidFill>
              </a:rPr>
              <a:t>NicSpaull.com</a:t>
            </a:r>
          </a:p>
          <a:p>
            <a:pPr algn="r"/>
            <a:endParaRPr lang="en-US" sz="400" b="1" dirty="0" smtClean="0"/>
          </a:p>
          <a:p>
            <a:pPr algn="r"/>
            <a:r>
              <a:rPr lang="en-US" sz="1500" b="1" dirty="0" smtClean="0">
                <a:solidFill>
                  <a:srgbClr val="FFFFFF"/>
                </a:solidFill>
              </a:rPr>
              <a:t>CSSR Conference UCT  - Families &amp; the State|  27 March 2015</a:t>
            </a:r>
            <a:endParaRPr lang="en-US" sz="1500" b="1" dirty="0">
              <a:solidFill>
                <a:srgbClr val="FFFFFF"/>
              </a:solidFill>
            </a:endParaRPr>
          </a:p>
        </p:txBody>
      </p:sp>
      <p:pic>
        <p:nvPicPr>
          <p:cNvPr id="6" name="Picture 5"/>
          <p:cNvPicPr>
            <a:picLocks noChangeAspect="1"/>
          </p:cNvPicPr>
          <p:nvPr/>
        </p:nvPicPr>
        <p:blipFill>
          <a:blip r:embed="rId5"/>
          <a:stretch>
            <a:fillRect/>
          </a:stretch>
        </p:blipFill>
        <p:spPr>
          <a:xfrm>
            <a:off x="3563887" y="5877272"/>
            <a:ext cx="2090553" cy="648072"/>
          </a:xfrm>
          <a:prstGeom prst="rect">
            <a:avLst/>
          </a:prstGeom>
        </p:spPr>
      </p:pic>
      <p:pic>
        <p:nvPicPr>
          <p:cNvPr id="7" name="Picture 6" descr="logostackleft300.jpg"/>
          <p:cNvPicPr/>
          <p:nvPr/>
        </p:nvPicPr>
        <p:blipFill>
          <a:blip r:embed="rId6" cstate="print"/>
          <a:srcRect/>
          <a:stretch>
            <a:fillRect/>
          </a:stretch>
        </p:blipFill>
        <p:spPr bwMode="auto">
          <a:xfrm>
            <a:off x="6444208" y="5877272"/>
            <a:ext cx="1872208" cy="648072"/>
          </a:xfrm>
          <a:prstGeom prst="rect">
            <a:avLst/>
          </a:prstGeom>
          <a:noFill/>
          <a:ln w="9525">
            <a:noFill/>
            <a:miter lim="800000"/>
            <a:headEnd/>
            <a:tailEnd/>
          </a:ln>
        </p:spPr>
      </p:pic>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81192" y="5996310"/>
            <a:ext cx="2133600" cy="365125"/>
          </a:xfrm>
        </p:spPr>
        <p:txBody>
          <a:bodyPr/>
          <a:lstStyle/>
          <a:p>
            <a:fld id="{555B2511-D5A3-487A-82FF-4C039FEE504B}" type="slidenum">
              <a:rPr lang="en-ZA" smtClean="0"/>
              <a:pPr/>
              <a:t>2</a:t>
            </a:fld>
            <a:endParaRPr lang="en-ZA"/>
          </a:p>
        </p:txBody>
      </p:sp>
      <p:sp>
        <p:nvSpPr>
          <p:cNvPr id="5" name="Rectangle 4"/>
          <p:cNvSpPr/>
          <p:nvPr/>
        </p:nvSpPr>
        <p:spPr>
          <a:xfrm>
            <a:off x="1619672"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LOLT</a:t>
            </a:r>
            <a:endParaRPr lang="en-US" sz="2400" b="1" dirty="0">
              <a:solidFill>
                <a:srgbClr val="800000"/>
              </a:solidFill>
            </a:endParaRPr>
          </a:p>
        </p:txBody>
      </p:sp>
      <p:sp>
        <p:nvSpPr>
          <p:cNvPr id="7" name="Rectangle 6"/>
          <p:cNvSpPr/>
          <p:nvPr/>
        </p:nvSpPr>
        <p:spPr>
          <a:xfrm>
            <a:off x="3275856"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unions</a:t>
            </a:r>
            <a:endParaRPr lang="en-US" sz="2400" b="1" dirty="0">
              <a:solidFill>
                <a:srgbClr val="800000"/>
              </a:solidFill>
            </a:endParaRPr>
          </a:p>
        </p:txBody>
      </p:sp>
      <p:sp>
        <p:nvSpPr>
          <p:cNvPr id="8" name="Rectangle 7"/>
          <p:cNvSpPr/>
          <p:nvPr/>
        </p:nvSpPr>
        <p:spPr>
          <a:xfrm>
            <a:off x="4932040"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800000"/>
                </a:solidFill>
              </a:rPr>
              <a:t>Teacher training</a:t>
            </a:r>
          </a:p>
          <a:p>
            <a:pPr algn="ctr"/>
            <a:r>
              <a:rPr lang="en-US" sz="2400" b="1" dirty="0">
                <a:solidFill>
                  <a:srgbClr val="800000"/>
                </a:solidFill>
              </a:rPr>
              <a:t>(in &amp; pre)</a:t>
            </a:r>
          </a:p>
        </p:txBody>
      </p:sp>
      <p:sp>
        <p:nvSpPr>
          <p:cNvPr id="10" name="Rectangle 9"/>
          <p:cNvSpPr/>
          <p:nvPr/>
        </p:nvSpPr>
        <p:spPr>
          <a:xfrm>
            <a:off x="6588224"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Civil service capacity</a:t>
            </a:r>
            <a:endParaRPr lang="en-US" sz="2400" b="1" dirty="0">
              <a:solidFill>
                <a:srgbClr val="800000"/>
              </a:solidFill>
            </a:endParaRPr>
          </a:p>
        </p:txBody>
      </p:sp>
      <p:sp>
        <p:nvSpPr>
          <p:cNvPr id="11" name="Rectangle 10"/>
          <p:cNvSpPr/>
          <p:nvPr/>
        </p:nvSpPr>
        <p:spPr>
          <a:xfrm>
            <a:off x="1619672"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Resources</a:t>
            </a:r>
            <a:endParaRPr lang="en-US" sz="2400" b="1" dirty="0">
              <a:solidFill>
                <a:srgbClr val="800000"/>
              </a:solidFill>
            </a:endParaRPr>
          </a:p>
        </p:txBody>
      </p:sp>
      <p:sp>
        <p:nvSpPr>
          <p:cNvPr id="12" name="Rectangle 11"/>
          <p:cNvSpPr/>
          <p:nvPr/>
        </p:nvSpPr>
        <p:spPr>
          <a:xfrm>
            <a:off x="3275856"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Access </a:t>
            </a:r>
            <a:r>
              <a:rPr lang="en-US" sz="2400" b="1" dirty="0" err="1" smtClean="0">
                <a:solidFill>
                  <a:srgbClr val="800000"/>
                </a:solidFill>
              </a:rPr>
              <a:t>vs</a:t>
            </a:r>
            <a:r>
              <a:rPr lang="en-US" sz="2400" b="1" dirty="0" smtClean="0">
                <a:solidFill>
                  <a:srgbClr val="800000"/>
                </a:solidFill>
              </a:rPr>
              <a:t> Quality</a:t>
            </a:r>
            <a:endParaRPr lang="en-US" sz="2400" b="1" dirty="0">
              <a:solidFill>
                <a:srgbClr val="800000"/>
              </a:solidFill>
            </a:endParaRPr>
          </a:p>
        </p:txBody>
      </p:sp>
      <p:sp>
        <p:nvSpPr>
          <p:cNvPr id="13" name="Rectangle 12"/>
          <p:cNvSpPr/>
          <p:nvPr/>
        </p:nvSpPr>
        <p:spPr>
          <a:xfrm>
            <a:off x="4932040"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Grade R / ECD</a:t>
            </a:r>
            <a:endParaRPr lang="en-US" sz="2400" b="1" dirty="0">
              <a:solidFill>
                <a:srgbClr val="800000"/>
              </a:solidFill>
            </a:endParaRPr>
          </a:p>
        </p:txBody>
      </p:sp>
      <p:sp>
        <p:nvSpPr>
          <p:cNvPr id="14" name="Rectangle 13"/>
          <p:cNvSpPr/>
          <p:nvPr/>
        </p:nvSpPr>
        <p:spPr>
          <a:xfrm>
            <a:off x="6588224"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800000"/>
                </a:solidFill>
              </a:rPr>
              <a:t>Accountability &amp; Capacity</a:t>
            </a:r>
            <a:endParaRPr lang="en-US" sz="1600" b="1" dirty="0">
              <a:solidFill>
                <a:srgbClr val="800000"/>
              </a:solidFill>
            </a:endParaRPr>
          </a:p>
        </p:txBody>
      </p:sp>
      <p:sp>
        <p:nvSpPr>
          <p:cNvPr id="15" name="Rectangle 14"/>
          <p:cNvSpPr/>
          <p:nvPr/>
        </p:nvSpPr>
        <p:spPr>
          <a:xfrm>
            <a:off x="1619672"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CK</a:t>
            </a:r>
            <a:endParaRPr lang="en-US" sz="2400" b="1" dirty="0">
              <a:solidFill>
                <a:srgbClr val="800000"/>
              </a:solidFill>
            </a:endParaRPr>
          </a:p>
        </p:txBody>
      </p:sp>
      <p:sp>
        <p:nvSpPr>
          <p:cNvPr id="16" name="Rectangle 15"/>
          <p:cNvSpPr/>
          <p:nvPr/>
        </p:nvSpPr>
        <p:spPr>
          <a:xfrm>
            <a:off x="3275856"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Student performance</a:t>
            </a:r>
            <a:endParaRPr lang="en-US" b="1" dirty="0">
              <a:solidFill>
                <a:srgbClr val="800000"/>
              </a:solidFill>
            </a:endParaRPr>
          </a:p>
        </p:txBody>
      </p:sp>
      <p:sp>
        <p:nvSpPr>
          <p:cNvPr id="17" name="Rectangle 16"/>
          <p:cNvSpPr/>
          <p:nvPr/>
        </p:nvSpPr>
        <p:spPr>
          <a:xfrm>
            <a:off x="4932040"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Teacher absenteeism</a:t>
            </a:r>
            <a:endParaRPr lang="en-US" b="1" dirty="0">
              <a:solidFill>
                <a:srgbClr val="800000"/>
              </a:solidFill>
            </a:endParaRPr>
          </a:p>
        </p:txBody>
      </p:sp>
      <p:sp>
        <p:nvSpPr>
          <p:cNvPr id="18" name="Rectangle 17"/>
          <p:cNvSpPr/>
          <p:nvPr/>
        </p:nvSpPr>
        <p:spPr>
          <a:xfrm>
            <a:off x="6588224"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Learning deficits</a:t>
            </a:r>
            <a:endParaRPr lang="en-US" sz="2400" b="1" dirty="0">
              <a:solidFill>
                <a:srgbClr val="800000"/>
              </a:solidFill>
            </a:endParaRPr>
          </a:p>
        </p:txBody>
      </p:sp>
      <p:sp>
        <p:nvSpPr>
          <p:cNvPr id="19" name="TextBox 18"/>
          <p:cNvSpPr txBox="1"/>
          <p:nvPr/>
        </p:nvSpPr>
        <p:spPr>
          <a:xfrm>
            <a:off x="3059832" y="260648"/>
            <a:ext cx="3384376" cy="523220"/>
          </a:xfrm>
          <a:prstGeom prst="rect">
            <a:avLst/>
          </a:prstGeom>
          <a:noFill/>
        </p:spPr>
        <p:txBody>
          <a:bodyPr wrap="square" rtlCol="0">
            <a:spAutoFit/>
          </a:bodyPr>
          <a:lstStyle/>
          <a:p>
            <a:r>
              <a:rPr lang="en-US" sz="2800" b="1" dirty="0" smtClean="0"/>
              <a:t>Things to discuss?</a:t>
            </a:r>
            <a:endParaRPr lang="en-US" sz="2800" b="1" dirty="0"/>
          </a:p>
        </p:txBody>
      </p:sp>
    </p:spTree>
    <p:extLst>
      <p:ext uri="{BB962C8B-B14F-4D97-AF65-F5344CB8AC3E}">
        <p14:creationId xmlns:p14="http://schemas.microsoft.com/office/powerpoint/2010/main" val="7954381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81192" y="5996310"/>
            <a:ext cx="2133600" cy="365125"/>
          </a:xfrm>
        </p:spPr>
        <p:txBody>
          <a:bodyPr/>
          <a:lstStyle/>
          <a:p>
            <a:fld id="{555B2511-D5A3-487A-82FF-4C039FEE504B}" type="slidenum">
              <a:rPr lang="en-ZA" smtClean="0"/>
              <a:pPr/>
              <a:t>3</a:t>
            </a:fld>
            <a:endParaRPr lang="en-ZA"/>
          </a:p>
        </p:txBody>
      </p:sp>
      <p:sp>
        <p:nvSpPr>
          <p:cNvPr id="5" name="Rectangle 4"/>
          <p:cNvSpPr/>
          <p:nvPr/>
        </p:nvSpPr>
        <p:spPr>
          <a:xfrm>
            <a:off x="1619672"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LOLT</a:t>
            </a:r>
            <a:endParaRPr lang="en-US" sz="2400" b="1" dirty="0">
              <a:solidFill>
                <a:srgbClr val="800000"/>
              </a:solidFill>
            </a:endParaRPr>
          </a:p>
        </p:txBody>
      </p:sp>
      <p:sp>
        <p:nvSpPr>
          <p:cNvPr id="7" name="Rectangle 6"/>
          <p:cNvSpPr/>
          <p:nvPr/>
        </p:nvSpPr>
        <p:spPr>
          <a:xfrm>
            <a:off x="3275856"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unions</a:t>
            </a:r>
            <a:endParaRPr lang="en-US" sz="2400" b="1" dirty="0">
              <a:solidFill>
                <a:srgbClr val="800000"/>
              </a:solidFill>
            </a:endParaRPr>
          </a:p>
        </p:txBody>
      </p:sp>
      <p:sp>
        <p:nvSpPr>
          <p:cNvPr id="8" name="Rectangle 7"/>
          <p:cNvSpPr/>
          <p:nvPr/>
        </p:nvSpPr>
        <p:spPr>
          <a:xfrm>
            <a:off x="4932040"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800000"/>
                </a:solidFill>
              </a:rPr>
              <a:t>Teacher training</a:t>
            </a:r>
          </a:p>
          <a:p>
            <a:pPr algn="ctr"/>
            <a:r>
              <a:rPr lang="en-US" sz="2400" b="1" dirty="0">
                <a:solidFill>
                  <a:srgbClr val="800000"/>
                </a:solidFill>
              </a:rPr>
              <a:t>(in &amp; pre)</a:t>
            </a:r>
          </a:p>
        </p:txBody>
      </p:sp>
      <p:sp>
        <p:nvSpPr>
          <p:cNvPr id="10" name="Rectangle 9"/>
          <p:cNvSpPr/>
          <p:nvPr/>
        </p:nvSpPr>
        <p:spPr>
          <a:xfrm>
            <a:off x="6588224"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Civil service capacity</a:t>
            </a:r>
            <a:endParaRPr lang="en-US" sz="2400" b="1" dirty="0">
              <a:solidFill>
                <a:srgbClr val="800000"/>
              </a:solidFill>
            </a:endParaRPr>
          </a:p>
        </p:txBody>
      </p:sp>
      <p:sp>
        <p:nvSpPr>
          <p:cNvPr id="11" name="Rectangle 10"/>
          <p:cNvSpPr/>
          <p:nvPr/>
        </p:nvSpPr>
        <p:spPr>
          <a:xfrm>
            <a:off x="1619672"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Resources</a:t>
            </a:r>
            <a:endParaRPr lang="en-US" sz="2400" b="1" dirty="0">
              <a:solidFill>
                <a:srgbClr val="800000"/>
              </a:solidFill>
            </a:endParaRPr>
          </a:p>
        </p:txBody>
      </p:sp>
      <p:sp>
        <p:nvSpPr>
          <p:cNvPr id="12" name="Rectangle 11"/>
          <p:cNvSpPr/>
          <p:nvPr/>
        </p:nvSpPr>
        <p:spPr>
          <a:xfrm>
            <a:off x="3275856"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Access </a:t>
            </a:r>
            <a:r>
              <a:rPr lang="en-US" sz="2400" b="1" dirty="0" err="1" smtClean="0">
                <a:solidFill>
                  <a:srgbClr val="800000"/>
                </a:solidFill>
              </a:rPr>
              <a:t>vs</a:t>
            </a:r>
            <a:r>
              <a:rPr lang="en-US" sz="2400" b="1" dirty="0" smtClean="0">
                <a:solidFill>
                  <a:srgbClr val="800000"/>
                </a:solidFill>
              </a:rPr>
              <a:t> Quality</a:t>
            </a:r>
            <a:endParaRPr lang="en-US" sz="2400" b="1" dirty="0">
              <a:solidFill>
                <a:srgbClr val="800000"/>
              </a:solidFill>
            </a:endParaRPr>
          </a:p>
        </p:txBody>
      </p:sp>
      <p:sp>
        <p:nvSpPr>
          <p:cNvPr id="13" name="Rectangle 12"/>
          <p:cNvSpPr/>
          <p:nvPr/>
        </p:nvSpPr>
        <p:spPr>
          <a:xfrm>
            <a:off x="4932040"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Grade R / ECD</a:t>
            </a:r>
            <a:endParaRPr lang="en-US" sz="2400" b="1" dirty="0">
              <a:solidFill>
                <a:srgbClr val="800000"/>
              </a:solidFill>
            </a:endParaRPr>
          </a:p>
        </p:txBody>
      </p:sp>
      <p:sp>
        <p:nvSpPr>
          <p:cNvPr id="14" name="Rectangle 13"/>
          <p:cNvSpPr/>
          <p:nvPr/>
        </p:nvSpPr>
        <p:spPr>
          <a:xfrm>
            <a:off x="6588224"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800000"/>
                </a:solidFill>
              </a:rPr>
              <a:t>Accountability &amp; Capacity</a:t>
            </a:r>
            <a:endParaRPr lang="en-US" sz="1600" b="1" dirty="0">
              <a:solidFill>
                <a:srgbClr val="800000"/>
              </a:solidFill>
            </a:endParaRPr>
          </a:p>
        </p:txBody>
      </p:sp>
      <p:sp>
        <p:nvSpPr>
          <p:cNvPr id="15" name="Rectangle 14"/>
          <p:cNvSpPr/>
          <p:nvPr/>
        </p:nvSpPr>
        <p:spPr>
          <a:xfrm>
            <a:off x="1619672"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CK</a:t>
            </a:r>
            <a:endParaRPr lang="en-US" sz="2400" b="1" dirty="0">
              <a:solidFill>
                <a:srgbClr val="800000"/>
              </a:solidFill>
            </a:endParaRPr>
          </a:p>
        </p:txBody>
      </p:sp>
      <p:sp>
        <p:nvSpPr>
          <p:cNvPr id="16" name="Rectangle 15"/>
          <p:cNvSpPr/>
          <p:nvPr/>
        </p:nvSpPr>
        <p:spPr>
          <a:xfrm>
            <a:off x="3275856"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Student performance</a:t>
            </a:r>
            <a:endParaRPr lang="en-US" b="1" dirty="0">
              <a:solidFill>
                <a:srgbClr val="800000"/>
              </a:solidFill>
            </a:endParaRPr>
          </a:p>
        </p:txBody>
      </p:sp>
      <p:sp>
        <p:nvSpPr>
          <p:cNvPr id="17" name="Rectangle 16"/>
          <p:cNvSpPr/>
          <p:nvPr/>
        </p:nvSpPr>
        <p:spPr>
          <a:xfrm>
            <a:off x="4932040"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Teacher absenteeism</a:t>
            </a:r>
            <a:endParaRPr lang="en-US" b="1" dirty="0">
              <a:solidFill>
                <a:srgbClr val="800000"/>
              </a:solidFill>
            </a:endParaRPr>
          </a:p>
        </p:txBody>
      </p:sp>
      <p:sp>
        <p:nvSpPr>
          <p:cNvPr id="18" name="Rectangle 17"/>
          <p:cNvSpPr/>
          <p:nvPr/>
        </p:nvSpPr>
        <p:spPr>
          <a:xfrm>
            <a:off x="6588224"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Learning deficits</a:t>
            </a:r>
            <a:endParaRPr lang="en-US" sz="2400" b="1" dirty="0">
              <a:solidFill>
                <a:srgbClr val="800000"/>
              </a:solidFill>
            </a:endParaRPr>
          </a:p>
        </p:txBody>
      </p:sp>
      <p:sp>
        <p:nvSpPr>
          <p:cNvPr id="19" name="TextBox 18"/>
          <p:cNvSpPr txBox="1"/>
          <p:nvPr/>
        </p:nvSpPr>
        <p:spPr>
          <a:xfrm>
            <a:off x="3059832" y="260648"/>
            <a:ext cx="3384376" cy="523220"/>
          </a:xfrm>
          <a:prstGeom prst="rect">
            <a:avLst/>
          </a:prstGeom>
          <a:noFill/>
        </p:spPr>
        <p:txBody>
          <a:bodyPr wrap="square" rtlCol="0">
            <a:spAutoFit/>
          </a:bodyPr>
          <a:lstStyle/>
          <a:p>
            <a:r>
              <a:rPr lang="en-US" sz="2800" b="1" dirty="0" smtClean="0"/>
              <a:t>Things to discuss?</a:t>
            </a:r>
            <a:endParaRPr lang="en-US" sz="2800" b="1" dirty="0"/>
          </a:p>
        </p:txBody>
      </p:sp>
    </p:spTree>
    <p:extLst>
      <p:ext uri="{BB962C8B-B14F-4D97-AF65-F5344CB8AC3E}">
        <p14:creationId xmlns:p14="http://schemas.microsoft.com/office/powerpoint/2010/main" val="31025462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(1) </a:t>
            </a:r>
          </a:p>
          <a:p>
            <a:pPr algn="ctr">
              <a:lnSpc>
                <a:spcPct val="120000"/>
              </a:lnSpc>
            </a:pPr>
            <a:r>
              <a:rPr lang="en-US" b="1" i="1" dirty="0" smtClean="0">
                <a:solidFill>
                  <a:schemeClr val="bg1"/>
                </a:solidFill>
                <a:latin typeface="Helvetica Neue"/>
                <a:cs typeface="Helvetica Neue"/>
              </a:rPr>
              <a:t>An overview of the South African education system</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14246049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education in SA</a:t>
            </a:r>
            <a:endParaRPr lang="en-US" dirty="0"/>
          </a:p>
        </p:txBody>
      </p:sp>
      <p:sp>
        <p:nvSpPr>
          <p:cNvPr id="3" name="Content Placeholder 2"/>
          <p:cNvSpPr>
            <a:spLocks noGrp="1"/>
          </p:cNvSpPr>
          <p:nvPr>
            <p:ph idx="1"/>
          </p:nvPr>
        </p:nvSpPr>
        <p:spPr>
          <a:xfrm>
            <a:off x="467544" y="1628801"/>
            <a:ext cx="8208912" cy="3888432"/>
          </a:xfrm>
        </p:spPr>
        <p:txBody>
          <a:bodyPr>
            <a:normAutofit fontScale="92500" lnSpcReduction="10000"/>
          </a:bodyPr>
          <a:lstStyle/>
          <a:p>
            <a:r>
              <a:rPr lang="en-US" sz="4400" b="1" dirty="0" smtClean="0"/>
              <a:t>12.4m</a:t>
            </a:r>
            <a:r>
              <a:rPr lang="en-US" dirty="0" smtClean="0"/>
              <a:t> students</a:t>
            </a:r>
          </a:p>
          <a:p>
            <a:pPr lvl="1"/>
            <a:r>
              <a:rPr lang="en-US" sz="2400" dirty="0" smtClean="0"/>
              <a:t>4 % of students are in independent schools (i.e. 96% public)</a:t>
            </a:r>
          </a:p>
          <a:p>
            <a:r>
              <a:rPr lang="en-US" sz="4400" b="1" dirty="0" smtClean="0"/>
              <a:t>25,826</a:t>
            </a:r>
            <a:r>
              <a:rPr lang="en-US" dirty="0" smtClean="0"/>
              <a:t> schools</a:t>
            </a:r>
          </a:p>
          <a:p>
            <a:pPr lvl="1"/>
            <a:r>
              <a:rPr lang="en-US" sz="2400" dirty="0" smtClean="0"/>
              <a:t>6% of schools are independent schools (i.e. 94% public)</a:t>
            </a:r>
          </a:p>
          <a:p>
            <a:r>
              <a:rPr lang="en-US" sz="4400" b="1" dirty="0" smtClean="0"/>
              <a:t>425,000</a:t>
            </a:r>
            <a:r>
              <a:rPr lang="en-US" dirty="0" smtClean="0"/>
              <a:t> teachers</a:t>
            </a:r>
          </a:p>
          <a:p>
            <a:pPr lvl="1"/>
            <a:r>
              <a:rPr lang="en-US" sz="2400" dirty="0" smtClean="0"/>
              <a:t>8% of teachers are in independent schools (i.e. 92% public)</a:t>
            </a:r>
          </a:p>
          <a:p>
            <a:r>
              <a:rPr lang="en-US" dirty="0" smtClean="0"/>
              <a:t>Near universal access up to Grade 9 (quality?!)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a:t>
            </a:fld>
            <a:endParaRPr lang="en-ZA"/>
          </a:p>
        </p:txBody>
      </p:sp>
      <p:graphicFrame>
        <p:nvGraphicFramePr>
          <p:cNvPr id="8" name="Table 7"/>
          <p:cNvGraphicFramePr>
            <a:graphicFrameLocks noGrp="1"/>
          </p:cNvGraphicFramePr>
          <p:nvPr>
            <p:extLst>
              <p:ext uri="{D42A27DB-BD31-4B8C-83A1-F6EECF244321}">
                <p14:modId xmlns:p14="http://schemas.microsoft.com/office/powerpoint/2010/main" val="4133388540"/>
              </p:ext>
            </p:extLst>
          </p:nvPr>
        </p:nvGraphicFramePr>
        <p:xfrm>
          <a:off x="539552" y="5733256"/>
          <a:ext cx="7704856" cy="741680"/>
        </p:xfrm>
        <a:graphic>
          <a:graphicData uri="http://schemas.openxmlformats.org/drawingml/2006/table">
            <a:tbl>
              <a:tblPr firstRow="1" bandRow="1">
                <a:tableStyleId>{5C22544A-7EE6-4342-B048-85BDC9FD1C3A}</a:tableStyleId>
              </a:tblPr>
              <a:tblGrid>
                <a:gridCol w="1926214"/>
                <a:gridCol w="1926214"/>
                <a:gridCol w="1926214"/>
                <a:gridCol w="1926214"/>
              </a:tblGrid>
              <a:tr h="370840">
                <a:tc>
                  <a:txBody>
                    <a:bodyPr/>
                    <a:lstStyle/>
                    <a:p>
                      <a:pPr algn="ctr"/>
                      <a:r>
                        <a:rPr lang="en-US" sz="1600" dirty="0" smtClean="0"/>
                        <a:t>Foundation</a:t>
                      </a:r>
                      <a:r>
                        <a:rPr lang="en-US" sz="1600" baseline="0" dirty="0" smtClean="0"/>
                        <a:t> Phase</a:t>
                      </a:r>
                      <a:endParaRPr lang="en-US" sz="1600" dirty="0"/>
                    </a:p>
                  </a:txBody>
                  <a:tcPr>
                    <a:solidFill>
                      <a:srgbClr val="800000"/>
                    </a:solidFill>
                  </a:tcPr>
                </a:tc>
                <a:tc>
                  <a:txBody>
                    <a:bodyPr/>
                    <a:lstStyle/>
                    <a:p>
                      <a:pPr algn="ctr"/>
                      <a:r>
                        <a:rPr lang="en-US" sz="1600" dirty="0" smtClean="0"/>
                        <a:t>Intermediate</a:t>
                      </a:r>
                      <a:r>
                        <a:rPr lang="en-US" sz="1600" baseline="0" dirty="0" smtClean="0"/>
                        <a:t> Phase</a:t>
                      </a:r>
                      <a:endParaRPr lang="en-US" sz="1600" dirty="0"/>
                    </a:p>
                  </a:txBody>
                  <a:tcPr/>
                </a:tc>
                <a:tc>
                  <a:txBody>
                    <a:bodyPr/>
                    <a:lstStyle/>
                    <a:p>
                      <a:pPr algn="ctr"/>
                      <a:r>
                        <a:rPr lang="en-US" sz="1600" dirty="0" smtClean="0"/>
                        <a:t>Senior</a:t>
                      </a:r>
                      <a:r>
                        <a:rPr lang="en-US" sz="1600" baseline="0" dirty="0" smtClean="0"/>
                        <a:t> Phase</a:t>
                      </a:r>
                      <a:endParaRPr lang="en-US" sz="1600" dirty="0"/>
                    </a:p>
                  </a:txBody>
                  <a:tcPr/>
                </a:tc>
                <a:tc>
                  <a:txBody>
                    <a:bodyPr/>
                    <a:lstStyle/>
                    <a:p>
                      <a:pPr algn="ctr"/>
                      <a:r>
                        <a:rPr lang="en-US" sz="1600" dirty="0" smtClean="0"/>
                        <a:t>FET Phase</a:t>
                      </a:r>
                      <a:endParaRPr lang="en-US" sz="1600" dirty="0"/>
                    </a:p>
                  </a:txBody>
                  <a:tcPr/>
                </a:tc>
              </a:tr>
              <a:tr h="370840">
                <a:tc>
                  <a:txBody>
                    <a:bodyPr/>
                    <a:lstStyle/>
                    <a:p>
                      <a:pPr algn="ctr"/>
                      <a:r>
                        <a:rPr lang="en-US" dirty="0" smtClean="0"/>
                        <a:t>Gr1-3</a:t>
                      </a:r>
                      <a:endParaRPr lang="en-US" dirty="0"/>
                    </a:p>
                  </a:txBody>
                  <a:tcPr>
                    <a:solidFill>
                      <a:schemeClr val="accent2">
                        <a:lumMod val="60000"/>
                        <a:lumOff val="40000"/>
                      </a:schemeClr>
                    </a:solidFill>
                  </a:tcPr>
                </a:tc>
                <a:tc>
                  <a:txBody>
                    <a:bodyPr/>
                    <a:lstStyle/>
                    <a:p>
                      <a:pPr algn="ctr"/>
                      <a:r>
                        <a:rPr lang="en-US" dirty="0" smtClean="0"/>
                        <a:t>Gr 4-6</a:t>
                      </a:r>
                      <a:endParaRPr lang="en-US" dirty="0"/>
                    </a:p>
                  </a:txBody>
                  <a:tcPr/>
                </a:tc>
                <a:tc>
                  <a:txBody>
                    <a:bodyPr/>
                    <a:lstStyle/>
                    <a:p>
                      <a:pPr algn="ctr"/>
                      <a:r>
                        <a:rPr lang="en-US" dirty="0" smtClean="0"/>
                        <a:t>Gr 7-9</a:t>
                      </a:r>
                      <a:endParaRPr lang="en-US" dirty="0"/>
                    </a:p>
                  </a:txBody>
                  <a:tcPr/>
                </a:tc>
                <a:tc>
                  <a:txBody>
                    <a:bodyPr/>
                    <a:lstStyle/>
                    <a:p>
                      <a:pPr algn="ctr"/>
                      <a:r>
                        <a:rPr lang="en-US" dirty="0" smtClean="0"/>
                        <a:t>Gr10-12</a:t>
                      </a:r>
                      <a:endParaRPr lang="en-US" dirty="0"/>
                    </a:p>
                  </a:txBody>
                  <a:tcPr/>
                </a:tc>
              </a:tr>
            </a:tbl>
          </a:graphicData>
        </a:graphic>
      </p:graphicFrame>
    </p:spTree>
    <p:extLst>
      <p:ext uri="{BB962C8B-B14F-4D97-AF65-F5344CB8AC3E}">
        <p14:creationId xmlns:p14="http://schemas.microsoft.com/office/powerpoint/2010/main" val="330083071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ZA" sz="4000" dirty="0" smtClean="0">
                <a:ea typeface="+mj-ea"/>
              </a:rPr>
              <a:t>Expenditure on education</a:t>
            </a:r>
            <a:br>
              <a:rPr lang="en-ZA" sz="4000" dirty="0" smtClean="0">
                <a:ea typeface="+mj-ea"/>
              </a:rPr>
            </a:br>
            <a:r>
              <a:rPr lang="en-ZA" sz="2000" dirty="0" smtClean="0">
                <a:ea typeface="+mj-ea"/>
              </a:rPr>
              <a:t>2010/11</a:t>
            </a:r>
            <a:endParaRPr lang="en-ZA" sz="4000" dirty="0">
              <a:ea typeface="+mj-ea"/>
            </a:endParaRPr>
          </a:p>
        </p:txBody>
      </p:sp>
      <p:sp>
        <p:nvSpPr>
          <p:cNvPr id="8195" name="Content Placeholder 2"/>
          <p:cNvSpPr>
            <a:spLocks noGrp="1"/>
          </p:cNvSpPr>
          <p:nvPr>
            <p:ph idx="1"/>
          </p:nvPr>
        </p:nvSpPr>
        <p:spPr>
          <a:xfrm>
            <a:off x="1187450" y="1628775"/>
            <a:ext cx="3097213" cy="720725"/>
          </a:xfrm>
        </p:spPr>
        <p:txBody>
          <a:bodyPr/>
          <a:lstStyle/>
          <a:p>
            <a:pPr algn="ctr" eaLnBrk="1" hangingPunct="1">
              <a:buFont typeface="Arial" charset="0"/>
              <a:buNone/>
            </a:pPr>
            <a:r>
              <a:rPr lang="en-ZA" sz="1800" b="1">
                <a:latin typeface="Calibri" charset="0"/>
              </a:rPr>
              <a:t>Total government expenditure </a:t>
            </a:r>
          </a:p>
          <a:p>
            <a:pPr algn="ctr" eaLnBrk="1" hangingPunct="1">
              <a:buFont typeface="Arial" charset="0"/>
              <a:buNone/>
            </a:pPr>
            <a:r>
              <a:rPr lang="en-ZA" sz="1600">
                <a:latin typeface="Calibri" charset="0"/>
              </a:rPr>
              <a:t>(31% GDP in 2010/11 – R733.5bn)</a:t>
            </a:r>
          </a:p>
        </p:txBody>
      </p:sp>
      <p:graphicFrame>
        <p:nvGraphicFramePr>
          <p:cNvPr id="4" name="Chart 3"/>
          <p:cNvGraphicFramePr/>
          <p:nvPr/>
        </p:nvGraphicFramePr>
        <p:xfrm>
          <a:off x="1079612" y="2420888"/>
          <a:ext cx="6984776" cy="3947318"/>
        </p:xfrm>
        <a:graphic>
          <a:graphicData uri="http://schemas.openxmlformats.org/drawingml/2006/chart">
            <c:chart xmlns:c="http://schemas.openxmlformats.org/drawingml/2006/chart" xmlns:r="http://schemas.openxmlformats.org/officeDocument/2006/relationships" r:id="rId3"/>
          </a:graphicData>
        </a:graphic>
      </p:graphicFrame>
      <p:sp>
        <p:nvSpPr>
          <p:cNvPr id="8197" name="Content Placeholder 2"/>
          <p:cNvSpPr txBox="1">
            <a:spLocks/>
          </p:cNvSpPr>
          <p:nvPr/>
        </p:nvSpPr>
        <p:spPr bwMode="auto">
          <a:xfrm>
            <a:off x="4932363" y="1628775"/>
            <a:ext cx="33845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spcBef>
                <a:spcPct val="20000"/>
              </a:spcBef>
              <a:buFont typeface="Arial" charset="0"/>
              <a:buNone/>
            </a:pPr>
            <a:r>
              <a:rPr lang="en-ZA" b="1"/>
              <a:t>Government exp on education</a:t>
            </a:r>
          </a:p>
          <a:p>
            <a:pPr algn="ctr" eaLnBrk="1" hangingPunct="1">
              <a:spcBef>
                <a:spcPct val="20000"/>
              </a:spcBef>
              <a:buFont typeface="Arial" charset="0"/>
              <a:buNone/>
            </a:pPr>
            <a:r>
              <a:rPr lang="en-ZA" sz="1600"/>
              <a:t>(19.5% of Gov exp:  R143.1bn)</a:t>
            </a:r>
          </a:p>
        </p:txBody>
      </p:sp>
      <p:sp>
        <p:nvSpPr>
          <p:cNvPr id="8198" name="TextBox 1"/>
          <p:cNvSpPr txBox="1">
            <a:spLocks noChangeArrowheads="1"/>
          </p:cNvSpPr>
          <p:nvPr/>
        </p:nvSpPr>
        <p:spPr bwMode="auto">
          <a:xfrm>
            <a:off x="5219700" y="3384550"/>
            <a:ext cx="5048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17%</a:t>
            </a:r>
          </a:p>
        </p:txBody>
      </p:sp>
      <p:sp>
        <p:nvSpPr>
          <p:cNvPr id="8199" name="TextBox 1"/>
          <p:cNvSpPr txBox="1">
            <a:spLocks noChangeArrowheads="1"/>
          </p:cNvSpPr>
          <p:nvPr/>
        </p:nvSpPr>
        <p:spPr bwMode="auto">
          <a:xfrm>
            <a:off x="5237163" y="3613150"/>
            <a:ext cx="5048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5%</a:t>
            </a:r>
          </a:p>
        </p:txBody>
      </p:sp>
      <p:sp>
        <p:nvSpPr>
          <p:cNvPr id="9" name="Slide Number Placeholder 8"/>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39E3133D-07D9-094E-BA54-B67051CF8A6D}" type="slidenum">
              <a:rPr lang="en-ZA">
                <a:solidFill>
                  <a:srgbClr val="898989"/>
                </a:solidFill>
              </a:rPr>
              <a:pPr eaLnBrk="1" hangingPunct="1"/>
              <a:t>6</a:t>
            </a:fld>
            <a:endParaRPr lang="en-ZA">
              <a:solidFill>
                <a:srgbClr val="898989"/>
              </a:solidFill>
            </a:endParaRPr>
          </a:p>
        </p:txBody>
      </p:sp>
    </p:spTree>
    <p:extLst>
      <p:ext uri="{BB962C8B-B14F-4D97-AF65-F5344CB8AC3E}">
        <p14:creationId xmlns:p14="http://schemas.microsoft.com/office/powerpoint/2010/main" val="3668781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State of SA education since transition</a:t>
            </a:r>
            <a:endParaRPr lang="en-ZA"/>
          </a:p>
        </p:txBody>
      </p:sp>
      <p:sp>
        <p:nvSpPr>
          <p:cNvPr id="3" name="Content Placeholder 2"/>
          <p:cNvSpPr>
            <a:spLocks noGrp="1"/>
          </p:cNvSpPr>
          <p:nvPr>
            <p:ph idx="1"/>
          </p:nvPr>
        </p:nvSpPr>
        <p:spPr>
          <a:xfrm>
            <a:off x="1691680" y="1600200"/>
            <a:ext cx="5976664" cy="4853136"/>
          </a:xfrm>
        </p:spPr>
        <p:txBody>
          <a:bodyPr>
            <a:normAutofit/>
          </a:bodyPr>
          <a:lstStyle/>
          <a:p>
            <a:r>
              <a:rPr lang="en-ZA" sz="2000" dirty="0" smtClean="0"/>
              <a:t>“Although 99.7% of South African children are in school…the outcomes in education are </a:t>
            </a:r>
            <a:r>
              <a:rPr lang="en-ZA" sz="2000" b="1" dirty="0" smtClean="0"/>
              <a:t>abysmal</a:t>
            </a:r>
            <a:r>
              <a:rPr lang="en-ZA" sz="2000" dirty="0" smtClean="0"/>
              <a:t>” (Manuel, 2011)</a:t>
            </a:r>
          </a:p>
          <a:p>
            <a:pPr marL="0" indent="0">
              <a:buNone/>
            </a:pPr>
            <a:endParaRPr lang="en-ZA" sz="2000" dirty="0"/>
          </a:p>
          <a:p>
            <a:r>
              <a:rPr lang="en-ZA" sz="2000" dirty="0"/>
              <a:t>“Without ambiguity or the possibility of misinterpretation, the pieces together reveal the </a:t>
            </a:r>
            <a:r>
              <a:rPr lang="en-ZA" sz="2000" b="1" dirty="0"/>
              <a:t>predicament</a:t>
            </a:r>
            <a:r>
              <a:rPr lang="en-ZA" sz="2000" dirty="0"/>
              <a:t> of South African primary education” (Fleisch, 2008: 2</a:t>
            </a:r>
            <a:r>
              <a:rPr lang="en-ZA" sz="2000" dirty="0" smtClean="0"/>
              <a:t>)</a:t>
            </a:r>
          </a:p>
          <a:p>
            <a:pPr marL="0" indent="0">
              <a:buNone/>
            </a:pPr>
            <a:endParaRPr lang="en-ZA" sz="2000" dirty="0"/>
          </a:p>
          <a:p>
            <a:r>
              <a:rPr lang="en-ZA" sz="2000" dirty="0"/>
              <a:t>“Our researchers found that what students know and can do is </a:t>
            </a:r>
            <a:r>
              <a:rPr lang="en-ZA" sz="2000" b="1" dirty="0"/>
              <a:t>dismal</a:t>
            </a:r>
            <a:r>
              <a:rPr lang="en-ZA" sz="2000" dirty="0" smtClean="0"/>
              <a:t>” (Taylor &amp; Vinjevold, 1999)</a:t>
            </a:r>
          </a:p>
          <a:p>
            <a:pPr marL="0" indent="0">
              <a:buNone/>
            </a:pPr>
            <a:endParaRPr lang="en-ZA" sz="2000" dirty="0"/>
          </a:p>
          <a:p>
            <a:r>
              <a:rPr lang="en-ZA" sz="2000" dirty="0" smtClean="0"/>
              <a:t>“It is not an overstatement to say that South African education is in </a:t>
            </a:r>
            <a:r>
              <a:rPr lang="en-ZA" sz="2000" b="1" dirty="0" smtClean="0"/>
              <a:t>crisis</a:t>
            </a:r>
            <a:r>
              <a:rPr lang="en-ZA" sz="2000" dirty="0" smtClean="0"/>
              <a:t>.” (Van der Berg &amp; Spaull, 2011)</a:t>
            </a:r>
            <a:endParaRPr lang="en-ZA" sz="2000" dirty="0"/>
          </a:p>
          <a:p>
            <a:pPr marL="0" indent="0">
              <a:buNone/>
            </a:pP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a:t>
            </a:fld>
            <a:endParaRPr lang="en-ZA"/>
          </a:p>
        </p:txBody>
      </p:sp>
      <p:pic>
        <p:nvPicPr>
          <p:cNvPr id="1026" name="Picture 2" descr="http://2.bp.blogspot.com/-jnCZNMqDGGI/TWSf9OQzGDI/AAAAAAAAAAM/qBFV3CFbjuE/s220/BRAAM1.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1560" y="2060848"/>
            <a:ext cx="864096" cy="13020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oogle.com/images?q=tbn:ANd9GcTaz6I2ZDSymAmEEmvglVC4KG80SlzrbDeOmlcEXFvuXG7fZe0J"/>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7413" y="3501007"/>
            <a:ext cx="927137" cy="13681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oogle.com/images?q=tbn:ANd9GcQYxZxKEplphWL4tbSacchmwwkCla_R6eR9bkuPs6Q4DEzCMQZiCQ"/>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4917"/>
          <a:stretch/>
        </p:blipFill>
        <p:spPr bwMode="auto">
          <a:xfrm>
            <a:off x="624641" y="4926381"/>
            <a:ext cx="872679" cy="1601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3.google.com/images?q=tbn:ANd9GcS2fUDdVnG49YXe7NARa2u2FvIftGNd_22-SqN5_IWJFAeTSR7hGA"/>
          <p:cNvPicPr>
            <a:picLocks noChangeAspect="1" noChangeArrowheads="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12360" y="2044761"/>
            <a:ext cx="962300" cy="144607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http://www.iaoed.org/images/vanderberg.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12" descr="http://www.iaoed.org/images/vanderberg.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7" name="Picture 13"/>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53450" y="4185083"/>
            <a:ext cx="1080120" cy="109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06602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animEffect transition="in" filter="fade">
                                      <p:cBhvr>
                                        <p:cTn id="9" dur="500"/>
                                        <p:tgtEl>
                                          <p:spTgt spid="103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5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1030"/>
                                        </p:tgtEl>
                                        <p:attrNameLst>
                                          <p:attrName>style.visibility</p:attrName>
                                        </p:attrNameLst>
                                      </p:cBhvr>
                                      <p:to>
                                        <p:strVal val="visible"/>
                                      </p:to>
                                    </p:set>
                                    <p:animEffect transition="in" filter="fade">
                                      <p:cBhvr>
                                        <p:cTn id="23" dur="500"/>
                                        <p:tgtEl>
                                          <p:spTgt spid="1030"/>
                                        </p:tgtEl>
                                      </p:cBhvr>
                                    </p:animEffect>
                                  </p:childTnLst>
                                </p:cTn>
                              </p:par>
                              <p:par>
                                <p:cTn id="24" presetID="10" presetClass="entr" presetSubtype="0"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fade">
                                      <p:cBhvr>
                                        <p:cTn id="26" dur="500"/>
                                        <p:tgtEl>
                                          <p:spTgt spid="102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0" presetClass="entr" presetSubtype="0" fill="hold" nodeType="withEffect">
                                  <p:stCondLst>
                                    <p:cond delay="0"/>
                                  </p:stCondLst>
                                  <p:childTnLst>
                                    <p:set>
                                      <p:cBhvr>
                                        <p:cTn id="32" dur="1" fill="hold">
                                          <p:stCondLst>
                                            <p:cond delay="0"/>
                                          </p:stCondLst>
                                        </p:cTn>
                                        <p:tgtEl>
                                          <p:spTgt spid="1037"/>
                                        </p:tgtEl>
                                        <p:attrNameLst>
                                          <p:attrName>style.visibility</p:attrName>
                                        </p:attrNameLst>
                                      </p:cBhvr>
                                      <p:to>
                                        <p:strVal val="visible"/>
                                      </p:to>
                                    </p:set>
                                    <p:animEffect transition="in" filter="fade">
                                      <p:cBhvr>
                                        <p:cTn id="33" dur="500"/>
                                        <p:tgtEl>
                                          <p:spTgt spid="1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3" cstate="print"/>
          <a:srcRect/>
          <a:stretch>
            <a:fillRect/>
          </a:stretch>
        </p:blipFill>
        <p:spPr bwMode="auto">
          <a:xfrm>
            <a:off x="5004048" y="4149080"/>
            <a:ext cx="3672408" cy="2478980"/>
          </a:xfrm>
          <a:prstGeom prst="rect">
            <a:avLst/>
          </a:prstGeom>
          <a:noFill/>
          <a:ln w="9525">
            <a:noFill/>
            <a:miter lim="800000"/>
            <a:headEnd/>
            <a:tailEnd/>
          </a:ln>
        </p:spPr>
      </p:pic>
      <p:pic>
        <p:nvPicPr>
          <p:cNvPr id="37890" name="Picture 2"/>
          <p:cNvPicPr>
            <a:picLocks noChangeAspect="1" noChangeArrowheads="1"/>
          </p:cNvPicPr>
          <p:nvPr/>
        </p:nvPicPr>
        <p:blipFill>
          <a:blip r:embed="rId4" cstate="print"/>
          <a:srcRect/>
          <a:stretch>
            <a:fillRect/>
          </a:stretch>
        </p:blipFill>
        <p:spPr bwMode="auto">
          <a:xfrm>
            <a:off x="5004048" y="3933056"/>
            <a:ext cx="3672408" cy="2634431"/>
          </a:xfrm>
          <a:prstGeom prst="rect">
            <a:avLst/>
          </a:prstGeom>
          <a:noFill/>
          <a:ln w="9525">
            <a:noFill/>
            <a:miter lim="800000"/>
            <a:headEnd/>
            <a:tailEnd/>
          </a:ln>
        </p:spPr>
      </p:pic>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Student performance 2003-2011</a:t>
            </a:r>
            <a:endParaRPr lang="en-ZA" sz="4000" dirty="0">
              <a:solidFill>
                <a:srgbClr val="C00000"/>
              </a:solidFill>
            </a:endParaRPr>
          </a:p>
        </p:txBody>
      </p:sp>
      <p:sp>
        <p:nvSpPr>
          <p:cNvPr id="3" name="Content Placeholder 2"/>
          <p:cNvSpPr>
            <a:spLocks noGrp="1"/>
          </p:cNvSpPr>
          <p:nvPr>
            <p:ph idx="1"/>
          </p:nvPr>
        </p:nvSpPr>
        <p:spPr>
          <a:xfrm>
            <a:off x="142990" y="1634117"/>
            <a:ext cx="1522512" cy="460647"/>
          </a:xfrm>
        </p:spPr>
        <p:txBody>
          <a:bodyPr>
            <a:normAutofit/>
          </a:bodyPr>
          <a:lstStyle/>
          <a:p>
            <a:pPr>
              <a:buNone/>
            </a:pPr>
            <a:r>
              <a:rPr lang="en-ZA" sz="1600" dirty="0" smtClean="0">
                <a:solidFill>
                  <a:srgbClr val="FF0000"/>
                </a:solidFill>
              </a:rPr>
              <a:t>TIMSS</a:t>
            </a:r>
            <a:r>
              <a:rPr lang="en-ZA" sz="1600" dirty="0" smtClean="0"/>
              <a:t> (2003)</a:t>
            </a:r>
            <a:endParaRPr lang="en-ZA" sz="1600" dirty="0"/>
          </a:p>
        </p:txBody>
      </p:sp>
      <p:pic>
        <p:nvPicPr>
          <p:cNvPr id="30724" name="Picture 4" descr="http://images.bookstore.ipgbook.com/images/book_image/large/9780796921581.jpg"/>
          <p:cNvPicPr>
            <a:picLocks noChangeAspect="1" noChangeArrowheads="1"/>
          </p:cNvPicPr>
          <p:nvPr/>
        </p:nvPicPr>
        <p:blipFill>
          <a:blip r:embed="rId5" cstate="print"/>
          <a:srcRect/>
          <a:stretch>
            <a:fillRect/>
          </a:stretch>
        </p:blipFill>
        <p:spPr bwMode="auto">
          <a:xfrm>
            <a:off x="0" y="3595970"/>
            <a:ext cx="2232248" cy="2973998"/>
          </a:xfrm>
          <a:prstGeom prst="rect">
            <a:avLst/>
          </a:prstGeom>
          <a:ln>
            <a:noFill/>
          </a:ln>
          <a:effectLst>
            <a:outerShdw blurRad="292100" dist="139700" dir="2700000" algn="tl" rotWithShape="0">
              <a:srgbClr val="333333">
                <a:alpha val="65000"/>
              </a:srgbClr>
            </a:outerShdw>
          </a:effectLst>
        </p:spPr>
      </p:pic>
      <p:pic>
        <p:nvPicPr>
          <p:cNvPr id="30722" name="Picture 2"/>
          <p:cNvPicPr>
            <a:picLocks noChangeAspect="1" noChangeArrowheads="1"/>
          </p:cNvPicPr>
          <p:nvPr/>
        </p:nvPicPr>
        <p:blipFill>
          <a:blip r:embed="rId6" cstate="print"/>
          <a:srcRect/>
          <a:stretch>
            <a:fillRect/>
          </a:stretch>
        </p:blipFill>
        <p:spPr bwMode="auto">
          <a:xfrm>
            <a:off x="355282" y="3376753"/>
            <a:ext cx="2251901" cy="3096344"/>
          </a:xfrm>
          <a:prstGeom prst="rect">
            <a:avLst/>
          </a:prstGeom>
          <a:ln>
            <a:noFill/>
          </a:ln>
          <a:effectLst>
            <a:outerShdw blurRad="292100" dist="139700" dir="2700000" algn="tl" rotWithShape="0">
              <a:srgbClr val="333333">
                <a:alpha val="65000"/>
              </a:srgbClr>
            </a:outerShdw>
          </a:effectLst>
        </p:spPr>
      </p:pic>
      <p:pic>
        <p:nvPicPr>
          <p:cNvPr id="30726" name="Picture 6"/>
          <p:cNvPicPr>
            <a:picLocks noChangeAspect="1" noChangeArrowheads="1"/>
          </p:cNvPicPr>
          <p:nvPr/>
        </p:nvPicPr>
        <p:blipFill>
          <a:blip r:embed="rId7" cstate="print"/>
          <a:srcRect/>
          <a:stretch>
            <a:fillRect/>
          </a:stretch>
        </p:blipFill>
        <p:spPr bwMode="auto">
          <a:xfrm>
            <a:off x="827584" y="3068960"/>
            <a:ext cx="2289051" cy="3172468"/>
          </a:xfrm>
          <a:prstGeom prst="rect">
            <a:avLst/>
          </a:prstGeom>
          <a:ln>
            <a:noFill/>
          </a:ln>
          <a:effectLst>
            <a:outerShdw blurRad="292100" dist="139700" dir="2700000" algn="tl" rotWithShape="0">
              <a:srgbClr val="333333">
                <a:alpha val="65000"/>
              </a:srgbClr>
            </a:outerShdw>
          </a:effectLst>
        </p:spPr>
      </p:pic>
      <p:sp>
        <p:nvSpPr>
          <p:cNvPr id="11" name="Content Placeholder 2"/>
          <p:cNvSpPr txBox="1">
            <a:spLocks/>
          </p:cNvSpPr>
          <p:nvPr/>
        </p:nvSpPr>
        <p:spPr>
          <a:xfrm>
            <a:off x="1303046" y="1628800"/>
            <a:ext cx="1656184"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PIRLS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(2006)</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2627784" y="1629184"/>
            <a:ext cx="1944216"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SACMEQ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(2007)</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Content Placeholder 2"/>
          <p:cNvSpPr txBox="1">
            <a:spLocks/>
          </p:cNvSpPr>
          <p:nvPr/>
        </p:nvSpPr>
        <p:spPr>
          <a:xfrm>
            <a:off x="4834334" y="2089238"/>
            <a:ext cx="3960440" cy="1656184"/>
          </a:xfrm>
          <a:prstGeom prst="rect">
            <a:avLst/>
          </a:prstGeom>
          <a:solidFill>
            <a:schemeClr val="bg1">
              <a:lumMod val="85000"/>
            </a:schemeClr>
          </a:solidFill>
        </p:spPr>
        <p:txBody>
          <a:bodyPr vert="horz" lIns="91440" tIns="45720" rIns="91440" bIns="45720" rtlCol="0">
            <a:normAutofit fontScale="250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6400" b="1" i="0" u="sng" strike="noStrike" kern="1200" cap="none" spc="0" normalizeH="0" baseline="0" noProof="0" dirty="0" smtClean="0">
                <a:ln>
                  <a:noFill/>
                </a:ln>
                <a:solidFill>
                  <a:schemeClr val="tx1"/>
                </a:solidFill>
                <a:effectLst/>
                <a:uLnTx/>
                <a:uFillTx/>
                <a:latin typeface="+mn-lt"/>
                <a:ea typeface="+mn-ea"/>
                <a:cs typeface="+mn-cs"/>
              </a:rPr>
              <a:t>TIMSS 2003</a:t>
            </a:r>
            <a:r>
              <a:rPr kumimoji="0" lang="en-ZA" sz="6400" i="0" strike="noStrike" kern="1200" cap="none" spc="0" normalizeH="0" baseline="0" noProof="0" dirty="0" smtClean="0">
                <a:ln>
                  <a:noFill/>
                </a:ln>
                <a:solidFill>
                  <a:schemeClr val="tx1"/>
                </a:solidFill>
                <a:effectLst/>
                <a:uLnTx/>
                <a:uFillTx/>
                <a:latin typeface="+mn-lt"/>
                <a:ea typeface="+mn-ea"/>
                <a:cs typeface="+mn-cs"/>
              </a:rPr>
              <a:t> (Gr8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640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24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Out of 50 participating countries (including 6 African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Only 10% reached low international benchmark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5200" b="0" i="0" u="none" strike="noStrike" kern="1200" cap="none" spc="0" normalizeH="0" baseline="0" noProof="0" dirty="0" smtClean="0">
                <a:ln>
                  <a:noFill/>
                </a:ln>
                <a:solidFill>
                  <a:schemeClr val="tx1"/>
                </a:solidFill>
                <a:effectLst/>
                <a:uLnTx/>
                <a:uFillTx/>
                <a:latin typeface="+mn-lt"/>
                <a:ea typeface="+mn-ea"/>
                <a:cs typeface="+mn-cs"/>
              </a:rPr>
              <a:t>No improvement</a:t>
            </a:r>
            <a:r>
              <a:rPr kumimoji="0" lang="en-ZA" sz="5200" b="0" i="0" u="none" strike="noStrike" kern="1200" cap="none" spc="0" normalizeH="0" noProof="0" dirty="0" smtClean="0">
                <a:ln>
                  <a:noFill/>
                </a:ln>
                <a:solidFill>
                  <a:schemeClr val="tx1"/>
                </a:solidFill>
                <a:effectLst/>
                <a:uLnTx/>
                <a:uFillTx/>
                <a:latin typeface="+mn-lt"/>
                <a:ea typeface="+mn-ea"/>
                <a:cs typeface="+mn-cs"/>
              </a:rPr>
              <a:t> from TIMSS 1999-TIMSS 2003</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baseline="0" dirty="0" smtClean="0"/>
              <a:t>See Reddy et al (2006)</a:t>
            </a:r>
            <a:endParaRPr kumimoji="0" lang="en-ZA" sz="52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4824028" y="2420888"/>
            <a:ext cx="3960440" cy="1368152"/>
          </a:xfrm>
          <a:prstGeom prst="rect">
            <a:avLst/>
          </a:prstGeom>
          <a:solidFill>
            <a:schemeClr val="accent1">
              <a:lumMod val="20000"/>
              <a:lumOff val="80000"/>
            </a:schemeClr>
          </a:solidFill>
        </p:spPr>
        <p:txBody>
          <a:bodyPr vert="horz" lIns="91440" tIns="45720" rIns="91440" bIns="45720" rtlCol="0">
            <a:normAutofit fontScale="475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3400" b="1" i="0" u="sng" strike="noStrike" kern="1200" cap="none" spc="0" normalizeH="0" baseline="0" noProof="0" dirty="0" smtClean="0">
                <a:ln>
                  <a:noFill/>
                </a:ln>
                <a:solidFill>
                  <a:schemeClr val="tx1"/>
                </a:solidFill>
                <a:effectLst/>
                <a:uLnTx/>
                <a:uFillTx/>
                <a:latin typeface="+mn-lt"/>
                <a:ea typeface="+mn-ea"/>
                <a:cs typeface="+mn-cs"/>
              </a:rPr>
              <a:t>PIRLS 2006</a:t>
            </a:r>
            <a:r>
              <a:rPr kumimoji="0" lang="en-ZA" sz="3400" b="1" i="0" u="sng" strike="noStrike" kern="1200" cap="none" spc="0" normalizeH="0" noProof="0" dirty="0" smtClean="0">
                <a:ln>
                  <a:noFill/>
                </a:ln>
                <a:solidFill>
                  <a:schemeClr val="tx1"/>
                </a:solidFill>
                <a:effectLst/>
                <a:uLnTx/>
                <a:uFillTx/>
                <a:latin typeface="+mn-lt"/>
                <a:ea typeface="+mn-ea"/>
                <a:cs typeface="+mn-cs"/>
              </a:rPr>
              <a:t> </a:t>
            </a:r>
            <a:r>
              <a:rPr kumimoji="0" lang="en-ZA" sz="3400" b="1" i="0" strike="noStrike" kern="1200" cap="none" spc="0" normalizeH="0" noProof="0" dirty="0" smtClean="0">
                <a:ln>
                  <a:noFill/>
                </a:ln>
                <a:solidFill>
                  <a:schemeClr val="tx1"/>
                </a:solidFill>
                <a:effectLst/>
                <a:uLnTx/>
                <a:uFillTx/>
                <a:latin typeface="+mn-lt"/>
                <a:ea typeface="+mn-ea"/>
                <a:cs typeface="+mn-cs"/>
              </a:rPr>
              <a:t>  </a:t>
            </a:r>
            <a:r>
              <a:rPr kumimoji="0" lang="en-ZA" sz="3400" i="0" strike="noStrike" kern="1200" cap="none" spc="0" normalizeH="0" noProof="0" dirty="0" smtClean="0">
                <a:ln>
                  <a:noFill/>
                </a:ln>
                <a:solidFill>
                  <a:schemeClr val="tx1"/>
                </a:solidFill>
                <a:effectLst/>
                <a:uLnTx/>
                <a:uFillTx/>
                <a:latin typeface="+mn-lt"/>
                <a:ea typeface="+mn-ea"/>
                <a:cs typeface="+mn-cs"/>
              </a:rPr>
              <a:t>(</a:t>
            </a:r>
            <a:r>
              <a:rPr kumimoji="0" lang="en-ZA" sz="3400" i="0" strike="noStrike" kern="1200" cap="none" spc="0" normalizeH="0" noProof="0" dirty="0" err="1" smtClean="0">
                <a:ln>
                  <a:noFill/>
                </a:ln>
                <a:solidFill>
                  <a:schemeClr val="tx1"/>
                </a:solidFill>
                <a:effectLst/>
                <a:uLnTx/>
                <a:uFillTx/>
                <a:latin typeface="+mn-lt"/>
                <a:ea typeface="+mn-ea"/>
                <a:cs typeface="+mn-cs"/>
              </a:rPr>
              <a:t>Gr</a:t>
            </a:r>
            <a:r>
              <a:rPr kumimoji="0" lang="en-ZA" sz="3400" i="0" strike="noStrike" kern="1200" cap="none" spc="0" normalizeH="0" noProof="0" dirty="0" smtClean="0">
                <a:ln>
                  <a:noFill/>
                </a:ln>
                <a:solidFill>
                  <a:schemeClr val="tx1"/>
                </a:solidFill>
                <a:effectLst/>
                <a:uLnTx/>
                <a:uFillTx/>
                <a:latin typeface="+mn-lt"/>
                <a:ea typeface="+mn-ea"/>
                <a:cs typeface="+mn-cs"/>
              </a:rPr>
              <a:t> 4/5 –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26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Out of 45 participating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87% of gr4 and 78% of Gr 5 learners deemed to be “at serious risk of not learning to read”</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2700" b="0" i="0" u="none" strike="noStrike" kern="1200" cap="none" spc="0" normalizeH="0" baseline="0" noProof="0" dirty="0" smtClean="0">
                <a:ln>
                  <a:noFill/>
                </a:ln>
                <a:solidFill>
                  <a:schemeClr val="tx1"/>
                </a:solidFill>
                <a:effectLst/>
                <a:uLnTx/>
                <a:uFillTx/>
                <a:latin typeface="+mn-lt"/>
                <a:ea typeface="+mn-ea"/>
                <a:cs typeface="+mn-cs"/>
              </a:rPr>
              <a:t>See Howie  et al. (2006)</a:t>
            </a:r>
            <a:endParaRPr kumimoji="0" lang="en-ZA"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4816332" y="2767877"/>
            <a:ext cx="3960440" cy="379960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SACMEQ III 2007</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(Gr6 –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came 10/15 for reading and 8/15 for maths behind countries such as Swaziland, Kenya and Tanzania</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See </a:t>
            </a:r>
            <a:r>
              <a:rPr lang="en-ZA" sz="1400" dirty="0" err="1" smtClean="0"/>
              <a:t>Moloi</a:t>
            </a:r>
            <a:r>
              <a:rPr lang="en-ZA" sz="1400" dirty="0" smtClean="0"/>
              <a:t> &amp; </a:t>
            </a:r>
            <a:r>
              <a:rPr lang="en-ZA" sz="1400" dirty="0" err="1" smtClean="0"/>
              <a:t>Chetty</a:t>
            </a:r>
            <a:r>
              <a:rPr lang="en-ZA" sz="1400" dirty="0" smtClean="0"/>
              <a:t> (2010) &amp; </a:t>
            </a:r>
            <a:r>
              <a:rPr lang="en-ZA" sz="1400" dirty="0" err="1" smtClean="0"/>
              <a:t>Spaull</a:t>
            </a:r>
            <a:r>
              <a:rPr lang="en-ZA" sz="1400" dirty="0" smtClean="0"/>
              <a:t> (2012)</a:t>
            </a:r>
          </a:p>
        </p:txBody>
      </p:sp>
      <p:pic>
        <p:nvPicPr>
          <p:cNvPr id="37892" name="Picture 4"/>
          <p:cNvPicPr>
            <a:picLocks noChangeAspect="1" noChangeArrowheads="1"/>
          </p:cNvPicPr>
          <p:nvPr/>
        </p:nvPicPr>
        <p:blipFill>
          <a:blip r:embed="rId8" cstate="print"/>
          <a:srcRect/>
          <a:stretch>
            <a:fillRect/>
          </a:stretch>
        </p:blipFill>
        <p:spPr bwMode="auto">
          <a:xfrm>
            <a:off x="4932040" y="4209408"/>
            <a:ext cx="3816424" cy="264859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sp>
        <p:nvSpPr>
          <p:cNvPr id="19" name="Content Placeholder 2"/>
          <p:cNvSpPr txBox="1">
            <a:spLocks/>
          </p:cNvSpPr>
          <p:nvPr/>
        </p:nvSpPr>
        <p:spPr>
          <a:xfrm>
            <a:off x="4572000" y="1644872"/>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TIMSS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Content Placeholder 2"/>
          <p:cNvSpPr txBox="1">
            <a:spLocks/>
          </p:cNvSpPr>
          <p:nvPr/>
        </p:nvSpPr>
        <p:spPr>
          <a:xfrm>
            <a:off x="6372200" y="1644871"/>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err="1" smtClean="0">
                <a:ln>
                  <a:noFill/>
                </a:ln>
                <a:solidFill>
                  <a:srgbClr val="FF0000"/>
                </a:solidFill>
                <a:effectLst/>
                <a:uLnTx/>
                <a:uFillTx/>
                <a:latin typeface="+mn-lt"/>
                <a:ea typeface="+mn-ea"/>
                <a:cs typeface="+mn-cs"/>
              </a:rPr>
              <a:t>prePIRLS</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2" name="Content Placeholder 2"/>
          <p:cNvSpPr txBox="1">
            <a:spLocks/>
          </p:cNvSpPr>
          <p:nvPr/>
        </p:nvSpPr>
        <p:spPr>
          <a:xfrm>
            <a:off x="4816332" y="3104962"/>
            <a:ext cx="3960440" cy="363640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TIMSS 2011</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(Gr9 –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has joint lowest performance of 42 countries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Improvement by 1.5 grade levels (2003-2011)</a:t>
            </a:r>
          </a:p>
          <a:p>
            <a:pPr marL="342900" lvl="0" indent="-342900">
              <a:spcBef>
                <a:spcPct val="20000"/>
              </a:spcBef>
              <a:buFont typeface="Arial" pitchFamily="34" charset="0"/>
              <a:buChar char="•"/>
              <a:defRPr/>
            </a:pPr>
            <a:r>
              <a:rPr lang="en-ZA" sz="1400" dirty="0" smtClean="0"/>
              <a:t>76%</a:t>
            </a:r>
            <a:r>
              <a:rPr lang="en-ZA" sz="1400" i="1" dirty="0"/>
              <a:t> of grade nine students in 2011 still had not acquired a basic understanding about whole numbers, decimals, operations or basic graphs, and this is at the improved level of </a:t>
            </a:r>
            <a:r>
              <a:rPr lang="en-ZA" sz="1400" i="1" dirty="0" smtClean="0"/>
              <a:t>performance</a:t>
            </a:r>
          </a:p>
          <a:p>
            <a:pPr marL="342900" lvl="0" indent="-342900">
              <a:spcBef>
                <a:spcPct val="20000"/>
              </a:spcBef>
              <a:buFont typeface="Arial" pitchFamily="34" charset="0"/>
              <a:buChar char="•"/>
              <a:defRPr/>
            </a:pPr>
            <a:r>
              <a:rPr lang="en-ZA" sz="1400" i="1" dirty="0" smtClean="0"/>
              <a:t>See</a:t>
            </a:r>
            <a:r>
              <a:rPr lang="en-ZA" sz="1400" dirty="0" smtClean="0"/>
              <a:t> Reddy et al. (2012) &amp; </a:t>
            </a:r>
            <a:r>
              <a:rPr lang="en-ZA" sz="1400" dirty="0" err="1" smtClean="0"/>
              <a:t>Spaull</a:t>
            </a:r>
            <a:r>
              <a:rPr lang="en-ZA" sz="1400" dirty="0" smtClean="0"/>
              <a:t> (2013)</a:t>
            </a:r>
          </a:p>
        </p:txBody>
      </p:sp>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74031" y="2562694"/>
            <a:ext cx="2307505" cy="3113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1138" y="2189854"/>
            <a:ext cx="2182187" cy="3077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Content Placeholder 2"/>
          <p:cNvSpPr txBox="1">
            <a:spLocks/>
          </p:cNvSpPr>
          <p:nvPr/>
        </p:nvSpPr>
        <p:spPr>
          <a:xfrm>
            <a:off x="4824028" y="3450109"/>
            <a:ext cx="3924436" cy="241016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prePIRLS2011 </a:t>
            </a:r>
            <a:r>
              <a:rPr kumimoji="0" lang="en-ZA" sz="1600" i="0" strike="noStrike" kern="1200" cap="none" spc="0" normalizeH="0" noProof="0" dirty="0" smtClean="0">
                <a:ln>
                  <a:noFill/>
                </a:ln>
                <a:solidFill>
                  <a:schemeClr val="tx1"/>
                </a:solidFill>
                <a:effectLst/>
                <a:uLnTx/>
                <a:uFillTx/>
              </a:rPr>
              <a:t>(Gr </a:t>
            </a:r>
            <a:r>
              <a:rPr lang="en-ZA" sz="1600" dirty="0"/>
              <a:t>4</a:t>
            </a:r>
            <a:r>
              <a:rPr kumimoji="0" lang="en-ZA" sz="1600" i="0" strike="noStrike" kern="1200" cap="none" spc="0" normalizeH="0" noProof="0" dirty="0" smtClean="0">
                <a:ln>
                  <a:noFill/>
                </a:ln>
                <a:solidFill>
                  <a:schemeClr val="tx1"/>
                </a:solidFill>
                <a:effectLst/>
                <a:uLnTx/>
                <a:uFillTx/>
              </a:rPr>
              <a:t>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29% of SA Gr4 learners completely illiterate (cannot decode text in any </a:t>
            </a:r>
            <a:r>
              <a:rPr lang="en-ZA" sz="1700" dirty="0" err="1" smtClean="0"/>
              <a:t>langauge</a:t>
            </a:r>
            <a:r>
              <a:rPr lang="en-ZA" sz="1700" dirty="0" smtClean="0"/>
              <a: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See Howie et al (2012)</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5566521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2" presetClass="entr" presetSubtype="4" fill="hold" nodeType="withEffect">
                                  <p:stCondLst>
                                    <p:cond delay="0"/>
                                  </p:stCondLst>
                                  <p:childTnLst>
                                    <p:set>
                                      <p:cBhvr>
                                        <p:cTn id="15" dur="1" fill="hold">
                                          <p:stCondLst>
                                            <p:cond delay="0"/>
                                          </p:stCondLst>
                                        </p:cTn>
                                        <p:tgtEl>
                                          <p:spTgt spid="37891"/>
                                        </p:tgtEl>
                                        <p:attrNameLst>
                                          <p:attrName>style.visibility</p:attrName>
                                        </p:attrNameLst>
                                      </p:cBhvr>
                                      <p:to>
                                        <p:strVal val="visible"/>
                                      </p:to>
                                    </p:set>
                                    <p:anim calcmode="lin" valueType="num">
                                      <p:cBhvr additive="base">
                                        <p:cTn id="16" dur="500" fill="hold"/>
                                        <p:tgtEl>
                                          <p:spTgt spid="37891"/>
                                        </p:tgtEl>
                                        <p:attrNameLst>
                                          <p:attrName>ppt_x</p:attrName>
                                        </p:attrNameLst>
                                      </p:cBhvr>
                                      <p:tavLst>
                                        <p:tav tm="0">
                                          <p:val>
                                            <p:strVal val="#ppt_x"/>
                                          </p:val>
                                        </p:tav>
                                        <p:tav tm="100000">
                                          <p:val>
                                            <p:strVal val="#ppt_x"/>
                                          </p:val>
                                        </p:tav>
                                      </p:tavLst>
                                    </p:anim>
                                    <p:anim calcmode="lin" valueType="num">
                                      <p:cBhvr additive="base">
                                        <p:cTn id="17"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0722"/>
                                        </p:tgtEl>
                                        <p:attrNameLst>
                                          <p:attrName>style.visibility</p:attrName>
                                        </p:attrNameLst>
                                      </p:cBhvr>
                                      <p:to>
                                        <p:strVal val="visible"/>
                                      </p:to>
                                    </p:set>
                                    <p:anim calcmode="lin" valueType="num">
                                      <p:cBhvr additive="base">
                                        <p:cTn id="22" dur="500" fill="hold"/>
                                        <p:tgtEl>
                                          <p:spTgt spid="30722"/>
                                        </p:tgtEl>
                                        <p:attrNameLst>
                                          <p:attrName>ppt_x</p:attrName>
                                        </p:attrNameLst>
                                      </p:cBhvr>
                                      <p:tavLst>
                                        <p:tav tm="0">
                                          <p:val>
                                            <p:strVal val="#ppt_x"/>
                                          </p:val>
                                        </p:tav>
                                        <p:tav tm="100000">
                                          <p:val>
                                            <p:strVal val="#ppt_x"/>
                                          </p:val>
                                        </p:tav>
                                      </p:tavLst>
                                    </p:anim>
                                    <p:anim calcmode="lin" valueType="num">
                                      <p:cBhvr additive="base">
                                        <p:cTn id="23" dur="500" fill="hold"/>
                                        <p:tgtEl>
                                          <p:spTgt spid="30722"/>
                                        </p:tgtEl>
                                        <p:attrNameLst>
                                          <p:attrName>ppt_y</p:attrName>
                                        </p:attrNameLst>
                                      </p:cBhvr>
                                      <p:tavLst>
                                        <p:tav tm="0">
                                          <p:val>
                                            <p:strVal val="1+#ppt_h/2"/>
                                          </p:val>
                                        </p:tav>
                                        <p:tav tm="100000">
                                          <p:val>
                                            <p:strVal val="#ppt_y"/>
                                          </p:val>
                                        </p:tav>
                                      </p:tavLst>
                                    </p:anim>
                                  </p:childTnLst>
                                </p:cTn>
                              </p:par>
                              <p:par>
                                <p:cTn id="24" presetID="3" presetClass="entr" presetSubtype="10" fill="hold" nodeType="with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blinds(horizontal)">
                                      <p:cBhvr>
                                        <p:cTn id="26" dur="500"/>
                                        <p:tgtEl>
                                          <p:spTgt spid="11">
                                            <p:txEl>
                                              <p:pRg st="0" end="0"/>
                                            </p:txEl>
                                          </p:spTgt>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37890"/>
                                        </p:tgtEl>
                                        <p:attrNameLst>
                                          <p:attrName>style.visibility</p:attrName>
                                        </p:attrNameLst>
                                      </p:cBhvr>
                                      <p:to>
                                        <p:strVal val="visible"/>
                                      </p:to>
                                    </p:set>
                                    <p:anim calcmode="lin" valueType="num">
                                      <p:cBhvr additive="base">
                                        <p:cTn id="32" dur="500" fill="hold"/>
                                        <p:tgtEl>
                                          <p:spTgt spid="37890"/>
                                        </p:tgtEl>
                                        <p:attrNameLst>
                                          <p:attrName>ppt_x</p:attrName>
                                        </p:attrNameLst>
                                      </p:cBhvr>
                                      <p:tavLst>
                                        <p:tav tm="0">
                                          <p:val>
                                            <p:strVal val="#ppt_x"/>
                                          </p:val>
                                        </p:tav>
                                        <p:tav tm="100000">
                                          <p:val>
                                            <p:strVal val="#ppt_x"/>
                                          </p:val>
                                        </p:tav>
                                      </p:tavLst>
                                    </p:anim>
                                    <p:anim calcmode="lin" valueType="num">
                                      <p:cBhvr additive="base">
                                        <p:cTn id="33"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0726"/>
                                        </p:tgtEl>
                                        <p:attrNameLst>
                                          <p:attrName>style.visibility</p:attrName>
                                        </p:attrNameLst>
                                      </p:cBhvr>
                                      <p:to>
                                        <p:strVal val="visible"/>
                                      </p:to>
                                    </p:set>
                                    <p:anim calcmode="lin" valueType="num">
                                      <p:cBhvr additive="base">
                                        <p:cTn id="38" dur="500" fill="hold"/>
                                        <p:tgtEl>
                                          <p:spTgt spid="30726"/>
                                        </p:tgtEl>
                                        <p:attrNameLst>
                                          <p:attrName>ppt_x</p:attrName>
                                        </p:attrNameLst>
                                      </p:cBhvr>
                                      <p:tavLst>
                                        <p:tav tm="0">
                                          <p:val>
                                            <p:strVal val="#ppt_x"/>
                                          </p:val>
                                        </p:tav>
                                        <p:tav tm="100000">
                                          <p:val>
                                            <p:strVal val="#ppt_x"/>
                                          </p:val>
                                        </p:tav>
                                      </p:tavLst>
                                    </p:anim>
                                    <p:anim calcmode="lin" valueType="num">
                                      <p:cBhvr additive="base">
                                        <p:cTn id="39" dur="500" fill="hold"/>
                                        <p:tgtEl>
                                          <p:spTgt spid="30726"/>
                                        </p:tgtEl>
                                        <p:attrNameLst>
                                          <p:attrName>ppt_y</p:attrName>
                                        </p:attrNameLst>
                                      </p:cBhvr>
                                      <p:tavLst>
                                        <p:tav tm="0">
                                          <p:val>
                                            <p:strVal val="1+#ppt_h/2"/>
                                          </p:val>
                                        </p:tav>
                                        <p:tav tm="100000">
                                          <p:val>
                                            <p:strVal val="#ppt_y"/>
                                          </p:val>
                                        </p:tav>
                                      </p:tavLst>
                                    </p:anim>
                                  </p:childTnLst>
                                </p:cTn>
                              </p:par>
                              <p:par>
                                <p:cTn id="40" presetID="3" presetClass="entr" presetSubtype="10" fill="hold" nodeType="with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blinds(horizontal)">
                                      <p:cBhvr>
                                        <p:cTn id="42" dur="500"/>
                                        <p:tgtEl>
                                          <p:spTgt spid="12">
                                            <p:txEl>
                                              <p:pRg st="0" end="0"/>
                                            </p:txEl>
                                          </p:spTgt>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500"/>
                            </p:stCondLst>
                            <p:childTnLst>
                              <p:par>
                                <p:cTn id="46" presetID="2" presetClass="entr" presetSubtype="4" fill="hold" nodeType="afterEffect">
                                  <p:stCondLst>
                                    <p:cond delay="0"/>
                                  </p:stCondLst>
                                  <p:childTnLst>
                                    <p:set>
                                      <p:cBhvr>
                                        <p:cTn id="47" dur="1" fill="hold">
                                          <p:stCondLst>
                                            <p:cond delay="0"/>
                                          </p:stCondLst>
                                        </p:cTn>
                                        <p:tgtEl>
                                          <p:spTgt spid="37892"/>
                                        </p:tgtEl>
                                        <p:attrNameLst>
                                          <p:attrName>style.visibility</p:attrName>
                                        </p:attrNameLst>
                                      </p:cBhvr>
                                      <p:to>
                                        <p:strVal val="visible"/>
                                      </p:to>
                                    </p:set>
                                    <p:anim calcmode="lin" valueType="num">
                                      <p:cBhvr additive="base">
                                        <p:cTn id="48" dur="500" fill="hold"/>
                                        <p:tgtEl>
                                          <p:spTgt spid="37892"/>
                                        </p:tgtEl>
                                        <p:attrNameLst>
                                          <p:attrName>ppt_x</p:attrName>
                                        </p:attrNameLst>
                                      </p:cBhvr>
                                      <p:tavLst>
                                        <p:tav tm="0">
                                          <p:val>
                                            <p:strVal val="#ppt_x"/>
                                          </p:val>
                                        </p:tav>
                                        <p:tav tm="100000">
                                          <p:val>
                                            <p:strVal val="#ppt_x"/>
                                          </p:val>
                                        </p:tav>
                                      </p:tavLst>
                                    </p:anim>
                                    <p:anim calcmode="lin" valueType="num">
                                      <p:cBhvr additive="base">
                                        <p:cTn id="49" dur="500" fill="hold"/>
                                        <p:tgtEl>
                                          <p:spTgt spid="37892"/>
                                        </p:tgtEl>
                                        <p:attrNameLst>
                                          <p:attrName>ppt_y</p:attrName>
                                        </p:attrNameLst>
                                      </p:cBhvr>
                                      <p:tavLst>
                                        <p:tav tm="0">
                                          <p:val>
                                            <p:strVal val="1+#ppt_h/2"/>
                                          </p:val>
                                        </p:tav>
                                        <p:tav tm="100000">
                                          <p:val>
                                            <p:strVal val="#ppt_y"/>
                                          </p:val>
                                        </p:tav>
                                      </p:tavLst>
                                    </p:anim>
                                  </p:childTnLst>
                                </p:cTn>
                              </p:par>
                              <p:par>
                                <p:cTn id="50" presetID="3" presetClass="entr" presetSubtype="10" fill="hold" nodeType="withEffect">
                                  <p:stCondLst>
                                    <p:cond delay="0"/>
                                  </p:stCondLst>
                                  <p:childTnLst>
                                    <p:set>
                                      <p:cBhvr>
                                        <p:cTn id="51" dur="1" fill="hold">
                                          <p:stCondLst>
                                            <p:cond delay="0"/>
                                          </p:stCondLst>
                                        </p:cTn>
                                        <p:tgtEl>
                                          <p:spTgt spid="19">
                                            <p:txEl>
                                              <p:pRg st="0" end="0"/>
                                            </p:txEl>
                                          </p:spTgt>
                                        </p:tgtEl>
                                        <p:attrNameLst>
                                          <p:attrName>style.visibility</p:attrName>
                                        </p:attrNameLst>
                                      </p:cBhvr>
                                      <p:to>
                                        <p:strVal val="visible"/>
                                      </p:to>
                                    </p:set>
                                    <p:animEffect transition="in" filter="blinds(horizontal)">
                                      <p:cBhvr>
                                        <p:cTn id="52" dur="500"/>
                                        <p:tgtEl>
                                          <p:spTgt spid="19">
                                            <p:txEl>
                                              <p:pRg st="0" end="0"/>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21">
                                            <p:txEl>
                                              <p:pRg st="0" end="0"/>
                                            </p:txEl>
                                          </p:spTgt>
                                        </p:tgtEl>
                                        <p:attrNameLst>
                                          <p:attrName>style.visibility</p:attrName>
                                        </p:attrNameLst>
                                      </p:cBhvr>
                                      <p:to>
                                        <p:strVal val="visible"/>
                                      </p:to>
                                    </p:set>
                                    <p:animEffect transition="in" filter="blinds(horizontal)">
                                      <p:cBhvr>
                                        <p:cTn id="55" dur="500"/>
                                        <p:tgtEl>
                                          <p:spTgt spid="21">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1026"/>
                                        </p:tgtEl>
                                        <p:attrNameLst>
                                          <p:attrName>style.visibility</p:attrName>
                                        </p:attrNameLst>
                                      </p:cBhvr>
                                      <p:to>
                                        <p:strVal val="visible"/>
                                      </p:to>
                                    </p:set>
                                    <p:anim calcmode="lin" valueType="num">
                                      <p:cBhvr additive="base">
                                        <p:cTn id="60" dur="500" fill="hold"/>
                                        <p:tgtEl>
                                          <p:spTgt spid="1026"/>
                                        </p:tgtEl>
                                        <p:attrNameLst>
                                          <p:attrName>ppt_x</p:attrName>
                                        </p:attrNameLst>
                                      </p:cBhvr>
                                      <p:tavLst>
                                        <p:tav tm="0">
                                          <p:val>
                                            <p:strVal val="#ppt_x"/>
                                          </p:val>
                                        </p:tav>
                                        <p:tav tm="100000">
                                          <p:val>
                                            <p:strVal val="#ppt_x"/>
                                          </p:val>
                                        </p:tav>
                                      </p:tavLst>
                                    </p:anim>
                                    <p:anim calcmode="lin" valueType="num">
                                      <p:cBhvr additive="base">
                                        <p:cTn id="61" dur="500" fill="hold"/>
                                        <p:tgtEl>
                                          <p:spTgt spid="1026"/>
                                        </p:tgtEl>
                                        <p:attrNameLst>
                                          <p:attrName>ppt_y</p:attrName>
                                        </p:attrNameLst>
                                      </p:cBhvr>
                                      <p:tavLst>
                                        <p:tav tm="0">
                                          <p:val>
                                            <p:strVal val="1+#ppt_h/2"/>
                                          </p:val>
                                        </p:tav>
                                        <p:tav tm="100000">
                                          <p:val>
                                            <p:strVal val="#ppt_y"/>
                                          </p:val>
                                        </p:tav>
                                      </p:tavLst>
                                    </p:anim>
                                  </p:childTnLst>
                                </p:cTn>
                              </p:par>
                              <p:par>
                                <p:cTn id="62" presetID="1"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1027"/>
                                        </p:tgtEl>
                                        <p:attrNameLst>
                                          <p:attrName>style.visibility</p:attrName>
                                        </p:attrNameLst>
                                      </p:cBhvr>
                                      <p:to>
                                        <p:strVal val="visible"/>
                                      </p:to>
                                    </p:set>
                                    <p:anim calcmode="lin" valueType="num">
                                      <p:cBhvr additive="base">
                                        <p:cTn id="68" dur="500" fill="hold"/>
                                        <p:tgtEl>
                                          <p:spTgt spid="1027"/>
                                        </p:tgtEl>
                                        <p:attrNameLst>
                                          <p:attrName>ppt_x</p:attrName>
                                        </p:attrNameLst>
                                      </p:cBhvr>
                                      <p:tavLst>
                                        <p:tav tm="0">
                                          <p:val>
                                            <p:strVal val="#ppt_x"/>
                                          </p:val>
                                        </p:tav>
                                        <p:tav tm="100000">
                                          <p:val>
                                            <p:strVal val="#ppt_x"/>
                                          </p:val>
                                        </p:tav>
                                      </p:tavLst>
                                    </p:anim>
                                    <p:anim calcmode="lin" valueType="num">
                                      <p:cBhvr additive="base">
                                        <p:cTn id="69" dur="500" fill="hold"/>
                                        <p:tgtEl>
                                          <p:spTgt spid="1027"/>
                                        </p:tgtEl>
                                        <p:attrNameLst>
                                          <p:attrName>ppt_y</p:attrName>
                                        </p:attrNameLst>
                                      </p:cBhvr>
                                      <p:tavLst>
                                        <p:tav tm="0">
                                          <p:val>
                                            <p:strVal val="1+#ppt_h/2"/>
                                          </p:val>
                                        </p:tav>
                                        <p:tav tm="100000">
                                          <p:val>
                                            <p:strVal val="#ppt_y"/>
                                          </p:val>
                                        </p:tav>
                                      </p:tavLst>
                                    </p:anim>
                                  </p:childTnLst>
                                </p:cTn>
                              </p:par>
                              <p:par>
                                <p:cTn id="70" presetID="1" presetClass="entr" presetSubtype="0"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22"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46643" y="174173"/>
            <a:ext cx="8313789" cy="806555"/>
          </a:xfrm>
        </p:spPr>
        <p:txBody>
          <a:bodyPr>
            <a:noAutofit/>
          </a:bodyPr>
          <a:lstStyle/>
          <a:p>
            <a:r>
              <a:rPr lang="en-ZA" sz="1800" dirty="0" smtClean="0">
                <a:solidFill>
                  <a:srgbClr val="C00000"/>
                </a:solidFill>
              </a:rPr>
              <a:t>By Gr 3 all children should be able to read, Gr 4 children should be transitioning from “learning to read” to “reading to learn”</a:t>
            </a:r>
            <a:br>
              <a:rPr lang="en-ZA" sz="1800" dirty="0" smtClean="0">
                <a:solidFill>
                  <a:srgbClr val="C00000"/>
                </a:solidFill>
              </a:rPr>
            </a:br>
            <a:r>
              <a:rPr lang="en-ZA" sz="1800" dirty="0" smtClean="0">
                <a:sym typeface="Wingdings"/>
              </a:rPr>
              <a:t> Language is the LOLT not home language </a:t>
            </a:r>
            <a:endParaRPr lang="en-ZA" sz="1800" dirty="0" smtClean="0">
              <a:solidFill>
                <a:srgbClr val="C00000"/>
              </a:solidFill>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537971070"/>
              </p:ext>
            </p:extLst>
          </p:nvPr>
        </p:nvGraphicFramePr>
        <p:xfrm>
          <a:off x="179512" y="1340768"/>
          <a:ext cx="6630076" cy="5193409"/>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C:\Documents and Settings\User\Desktop\PIRLS2011_logo_l.gif"/>
          <p:cNvPicPr>
            <a:picLocks noChangeAspect="1" noChangeArrowheads="1"/>
          </p:cNvPicPr>
          <p:nvPr/>
        </p:nvPicPr>
        <p:blipFill>
          <a:blip r:embed="rId4" cstate="print"/>
          <a:stretch>
            <a:fillRect/>
          </a:stretch>
        </p:blipFill>
        <p:spPr bwMode="auto">
          <a:xfrm>
            <a:off x="146643" y="6457423"/>
            <a:ext cx="329714" cy="357190"/>
          </a:xfrm>
          <a:prstGeom prst="rect">
            <a:avLst/>
          </a:prstGeom>
          <a:noFill/>
          <a:ln>
            <a:noFill/>
          </a:ln>
        </p:spPr>
      </p:pic>
      <p:pic>
        <p:nvPicPr>
          <p:cNvPr id="5" name="Picture 4"/>
          <p:cNvPicPr>
            <a:picLocks noChangeAspect="1" noChangeArrowheads="1"/>
          </p:cNvPicPr>
          <p:nvPr/>
        </p:nvPicPr>
        <p:blipFill>
          <a:blip r:embed="rId5" cstate="print"/>
          <a:srcRect t="14803" r="16419" b="18585"/>
          <a:stretch>
            <a:fillRect/>
          </a:stretch>
        </p:blipFill>
        <p:spPr bwMode="auto">
          <a:xfrm>
            <a:off x="8209831" y="6468310"/>
            <a:ext cx="736225" cy="389691"/>
          </a:xfrm>
          <a:prstGeom prst="rect">
            <a:avLst/>
          </a:prstGeom>
          <a:noFill/>
          <a:ln w="9525">
            <a:noFill/>
            <a:miter lim="800000"/>
            <a:headEnd/>
            <a:tailEnd/>
          </a:ln>
        </p:spPr>
      </p:pic>
      <p:sp>
        <p:nvSpPr>
          <p:cNvPr id="2" name="TextBox 1"/>
          <p:cNvSpPr txBox="1"/>
          <p:nvPr/>
        </p:nvSpPr>
        <p:spPr>
          <a:xfrm>
            <a:off x="6056797" y="2348880"/>
            <a:ext cx="3087203" cy="1477328"/>
          </a:xfrm>
          <a:prstGeom prst="rect">
            <a:avLst/>
          </a:prstGeom>
          <a:solidFill>
            <a:srgbClr val="D9D9D9"/>
          </a:solidFill>
        </p:spPr>
        <p:txBody>
          <a:bodyPr wrap="none" rtlCol="0">
            <a:spAutoFit/>
          </a:bodyPr>
          <a:lstStyle/>
          <a:p>
            <a:r>
              <a:rPr lang="en-US" dirty="0" smtClean="0"/>
              <a:t>Red sections here show the </a:t>
            </a:r>
          </a:p>
          <a:p>
            <a:r>
              <a:rPr lang="en-US" dirty="0" smtClean="0"/>
              <a:t>proportion of children that are </a:t>
            </a:r>
          </a:p>
          <a:p>
            <a:r>
              <a:rPr lang="en-US" dirty="0"/>
              <a:t>c</a:t>
            </a:r>
            <a:r>
              <a:rPr lang="en-US" dirty="0" smtClean="0"/>
              <a:t>ompletely illiterate in Grade 4</a:t>
            </a:r>
          </a:p>
          <a:p>
            <a:r>
              <a:rPr lang="en-US" dirty="0" smtClean="0"/>
              <a:t>, i.e. they cannot read in any </a:t>
            </a:r>
          </a:p>
          <a:p>
            <a:r>
              <a:rPr lang="en-US" dirty="0" smtClean="0"/>
              <a:t>language</a:t>
            </a:r>
            <a:endParaRPr lang="en-US" dirty="0"/>
          </a:p>
        </p:txBody>
      </p:sp>
    </p:spTree>
    <p:extLst>
      <p:ext uri="{BB962C8B-B14F-4D97-AF65-F5344CB8AC3E}">
        <p14:creationId xmlns:p14="http://schemas.microsoft.com/office/powerpoint/2010/main" val="89533627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sp>
        <p:nvSpPr>
          <p:cNvPr id="5" name="Rounded Rectangular Callout 4"/>
          <p:cNvSpPr/>
          <p:nvPr/>
        </p:nvSpPr>
        <p:spPr>
          <a:xfrm>
            <a:off x="899592" y="1484784"/>
            <a:ext cx="7344816" cy="2736304"/>
          </a:xfrm>
          <a:prstGeom prst="wedgeRoundRectCallout">
            <a:avLst>
              <a:gd name="adj1" fmla="val -20833"/>
              <a:gd name="adj2" fmla="val 78917"/>
              <a:gd name="adj3" fmla="val 16667"/>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“But what does </a:t>
            </a:r>
            <a:r>
              <a:rPr lang="en-US" sz="2800" dirty="0" smtClean="0"/>
              <a:t>low &amp; unequal performance in mathematics look </a:t>
            </a:r>
            <a:r>
              <a:rPr lang="en-US" sz="2800" dirty="0"/>
              <a:t>like </a:t>
            </a:r>
            <a:r>
              <a:rPr lang="en-US" sz="2800" u="sng" dirty="0"/>
              <a:t>in </a:t>
            </a:r>
            <a:r>
              <a:rPr lang="en-US" sz="2800" i="1" u="sng" dirty="0"/>
              <a:t>practice</a:t>
            </a:r>
            <a:r>
              <a:rPr lang="en-US" sz="2800" dirty="0"/>
              <a:t>, </a:t>
            </a:r>
            <a:r>
              <a:rPr lang="en-US" sz="2800" u="sng" dirty="0"/>
              <a:t>on the </a:t>
            </a:r>
            <a:r>
              <a:rPr lang="en-US" sz="2800" i="1" u="sng" dirty="0"/>
              <a:t>ground</a:t>
            </a:r>
            <a:r>
              <a:rPr lang="en-US" sz="2800" dirty="0"/>
              <a:t>, </a:t>
            </a:r>
            <a:r>
              <a:rPr lang="en-US" sz="2800" u="sng" dirty="0"/>
              <a:t>in the </a:t>
            </a:r>
            <a:r>
              <a:rPr lang="en-US" sz="2800" i="1" u="sng" dirty="0"/>
              <a:t>classroom</a:t>
            </a:r>
            <a:r>
              <a:rPr lang="en-US" sz="2800" dirty="0"/>
              <a:t>?” </a:t>
            </a:r>
          </a:p>
        </p:txBody>
      </p:sp>
    </p:spTree>
    <p:extLst>
      <p:ext uri="{BB962C8B-B14F-4D97-AF65-F5344CB8AC3E}">
        <p14:creationId xmlns:p14="http://schemas.microsoft.com/office/powerpoint/2010/main" val="242121882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252049051"/>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most (55%+)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sp>
        <p:nvSpPr>
          <p:cNvPr id="8" name="TextBox 7"/>
          <p:cNvSpPr txBox="1"/>
          <p:nvPr/>
        </p:nvSpPr>
        <p:spPr>
          <a:xfrm>
            <a:off x="1907704" y="6504467"/>
            <a:ext cx="3384376" cy="307777"/>
          </a:xfrm>
          <a:prstGeom prst="rect">
            <a:avLst/>
          </a:prstGeom>
          <a:noFill/>
        </p:spPr>
        <p:txBody>
          <a:bodyPr wrap="square" rtlCol="0">
            <a:spAutoFit/>
          </a:bodyPr>
          <a:lstStyle/>
          <a:p>
            <a:r>
              <a:rPr lang="en-ZA" sz="1400" dirty="0" smtClean="0"/>
              <a:t>(Spaull &amp; Viljoen, 2015)</a:t>
            </a:r>
            <a:endParaRPr lang="en-ZA" sz="1400" dirty="0"/>
          </a:p>
        </p:txBody>
      </p:sp>
    </p:spTree>
    <p:extLst>
      <p:ext uri="{BB962C8B-B14F-4D97-AF65-F5344CB8AC3E}">
        <p14:creationId xmlns:p14="http://schemas.microsoft.com/office/powerpoint/2010/main" val="41410896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Inequality: Two public schooling systems</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pic>
        <p:nvPicPr>
          <p:cNvPr id="5" name="Picture 49"/>
          <p:cNvPicPr>
            <a:picLocks noChangeAspect="1" noChangeArrowheads="1"/>
          </p:cNvPicPr>
          <p:nvPr/>
        </p:nvPicPr>
        <p:blipFill>
          <a:blip r:embed="rId2" cstate="print"/>
          <a:srcRect/>
          <a:stretch>
            <a:fillRect/>
          </a:stretch>
        </p:blipFill>
        <p:spPr bwMode="auto">
          <a:xfrm>
            <a:off x="971600" y="1484784"/>
            <a:ext cx="7159201" cy="5203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396620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dirty="0" smtClean="0"/>
              <a:t>Bimodality – indisputable fact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323529" y="1196752"/>
            <a:ext cx="2808312" cy="2016224"/>
          </a:xfrm>
          <a:prstGeom prst="rect">
            <a:avLst/>
          </a:prstGeom>
          <a:ln>
            <a:noFill/>
          </a:ln>
          <a:effectLst>
            <a:outerShdw blurRad="292100" dist="139700" dir="2700000" algn="tl" rotWithShape="0">
              <a:srgbClr val="333333">
                <a:alpha val="65000"/>
              </a:srgbClr>
            </a:outerShdw>
          </a:effectLst>
        </p:spPr>
      </p:pic>
      <p:pic>
        <p:nvPicPr>
          <p:cNvPr id="6" name="Picture 49"/>
          <p:cNvPicPr>
            <a:picLocks noChangeAspect="1" noChangeArrowheads="1"/>
          </p:cNvPicPr>
          <p:nvPr/>
        </p:nvPicPr>
        <p:blipFill>
          <a:blip r:embed="rId4" cstate="print"/>
          <a:srcRect/>
          <a:stretch>
            <a:fillRect/>
          </a:stretch>
        </p:blipFill>
        <p:spPr bwMode="auto">
          <a:xfrm>
            <a:off x="6300192" y="1196752"/>
            <a:ext cx="2736304" cy="1988839"/>
          </a:xfrm>
          <a:prstGeom prst="rect">
            <a:avLst/>
          </a:prstGeom>
          <a:ln>
            <a:noFill/>
          </a:ln>
          <a:effectLst>
            <a:outerShdw blurRad="292100" dist="139700" dir="2700000" algn="tl" rotWithShape="0">
              <a:srgbClr val="333333">
                <a:alpha val="65000"/>
              </a:srgbClr>
            </a:outerShdw>
          </a:effectLst>
        </p:spPr>
      </p:pic>
      <p:pic>
        <p:nvPicPr>
          <p:cNvPr id="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5856" y="1196752"/>
            <a:ext cx="2767366" cy="20162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528" y="4077073"/>
            <a:ext cx="2671439" cy="2122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75856" y="4149080"/>
            <a:ext cx="2808312" cy="20486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Nic Spaull\Dropbox\_SVDB work\UNICEF DBE - 2012\Graphs\All provinces\Kdensities\kdens lit by quint for SA.wmf"/>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72200" y="4149080"/>
            <a:ext cx="2520280" cy="2016224"/>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251520" y="3573016"/>
            <a:ext cx="8712968" cy="369332"/>
          </a:xfrm>
          <a:prstGeom prst="rect">
            <a:avLst/>
          </a:prstGeom>
          <a:noFill/>
        </p:spPr>
        <p:txBody>
          <a:bodyPr wrap="square" rtlCol="0">
            <a:spAutoFit/>
          </a:bodyPr>
          <a:lstStyle/>
          <a:p>
            <a:r>
              <a:rPr lang="en-US" b="1" dirty="0" smtClean="0">
                <a:solidFill>
                  <a:srgbClr val="FF0000"/>
                </a:solidFill>
              </a:rPr>
              <a:t>PIRLS</a:t>
            </a:r>
            <a:r>
              <a:rPr lang="en-US" dirty="0" smtClean="0">
                <a:solidFill>
                  <a:srgbClr val="FF0000"/>
                </a:solidFill>
              </a:rPr>
              <a:t> </a:t>
            </a:r>
            <a:r>
              <a:rPr lang="en-US" dirty="0" smtClean="0"/>
              <a:t>/ </a:t>
            </a:r>
            <a:r>
              <a:rPr lang="en-US" b="1" dirty="0" smtClean="0">
                <a:solidFill>
                  <a:srgbClr val="FF0000"/>
                </a:solidFill>
              </a:rPr>
              <a:t>TIMSS</a:t>
            </a:r>
            <a:r>
              <a:rPr lang="en-US" dirty="0" smtClean="0">
                <a:solidFill>
                  <a:srgbClr val="FF0000"/>
                </a:solidFill>
              </a:rPr>
              <a:t> </a:t>
            </a:r>
            <a:r>
              <a:rPr lang="en-US" dirty="0" smtClean="0"/>
              <a:t>/ </a:t>
            </a:r>
            <a:r>
              <a:rPr lang="en-US" b="1" dirty="0" smtClean="0">
                <a:solidFill>
                  <a:srgbClr val="FF0000"/>
                </a:solidFill>
              </a:rPr>
              <a:t>SACMEQ</a:t>
            </a:r>
            <a:r>
              <a:rPr lang="en-US" dirty="0" smtClean="0">
                <a:solidFill>
                  <a:srgbClr val="FF0000"/>
                </a:solidFill>
              </a:rPr>
              <a:t> </a:t>
            </a:r>
            <a:r>
              <a:rPr lang="en-US" dirty="0" smtClean="0"/>
              <a:t>/ </a:t>
            </a:r>
            <a:r>
              <a:rPr lang="en-US" b="1" dirty="0" smtClean="0">
                <a:solidFill>
                  <a:srgbClr val="FF0000"/>
                </a:solidFill>
              </a:rPr>
              <a:t>NSES</a:t>
            </a:r>
            <a:r>
              <a:rPr lang="en-US" dirty="0" smtClean="0">
                <a:solidFill>
                  <a:srgbClr val="FF0000"/>
                </a:solidFill>
              </a:rPr>
              <a:t> </a:t>
            </a:r>
            <a:r>
              <a:rPr lang="en-US" dirty="0" smtClean="0"/>
              <a:t>/ </a:t>
            </a:r>
            <a:r>
              <a:rPr lang="en-US" b="1" dirty="0" smtClean="0">
                <a:solidFill>
                  <a:srgbClr val="FF0000"/>
                </a:solidFill>
              </a:rPr>
              <a:t>ANA</a:t>
            </a:r>
            <a:r>
              <a:rPr lang="en-US" dirty="0" smtClean="0">
                <a:solidFill>
                  <a:srgbClr val="FF0000"/>
                </a:solidFill>
              </a:rPr>
              <a:t> </a:t>
            </a:r>
            <a:r>
              <a:rPr lang="en-US" dirty="0" smtClean="0"/>
              <a:t>/ </a:t>
            </a:r>
            <a:r>
              <a:rPr lang="en-US" b="1" dirty="0" smtClean="0">
                <a:solidFill>
                  <a:srgbClr val="FF0000"/>
                </a:solidFill>
              </a:rPr>
              <a:t>Matric</a:t>
            </a:r>
            <a:r>
              <a:rPr lang="en-US" dirty="0" smtClean="0"/>
              <a:t>… by </a:t>
            </a:r>
            <a:r>
              <a:rPr lang="en-US" b="1" dirty="0" smtClean="0">
                <a:solidFill>
                  <a:srgbClr val="92D050"/>
                </a:solidFill>
              </a:rPr>
              <a:t>Wealth</a:t>
            </a:r>
            <a:r>
              <a:rPr lang="en-US" dirty="0" smtClean="0">
                <a:solidFill>
                  <a:srgbClr val="92D050"/>
                </a:solidFill>
              </a:rPr>
              <a:t> </a:t>
            </a:r>
            <a:r>
              <a:rPr lang="en-US" dirty="0" smtClean="0"/>
              <a:t>/ </a:t>
            </a:r>
            <a:r>
              <a:rPr lang="en-US" b="1" dirty="0" smtClean="0">
                <a:solidFill>
                  <a:srgbClr val="92D050"/>
                </a:solidFill>
              </a:rPr>
              <a:t>Language</a:t>
            </a:r>
            <a:r>
              <a:rPr lang="en-US" dirty="0" smtClean="0">
                <a:solidFill>
                  <a:srgbClr val="92D050"/>
                </a:solidFill>
              </a:rPr>
              <a:t> </a:t>
            </a:r>
            <a:r>
              <a:rPr lang="en-US" dirty="0" smtClean="0"/>
              <a:t>/ </a:t>
            </a:r>
            <a:r>
              <a:rPr lang="en-US" b="1" dirty="0" smtClean="0">
                <a:solidFill>
                  <a:srgbClr val="92D050"/>
                </a:solidFill>
              </a:rPr>
              <a:t>Location</a:t>
            </a:r>
            <a:r>
              <a:rPr lang="en-US" dirty="0" smtClean="0">
                <a:solidFill>
                  <a:srgbClr val="92D050"/>
                </a:solidFill>
              </a:rPr>
              <a:t> </a:t>
            </a:r>
            <a:r>
              <a:rPr lang="en-US" dirty="0" smtClean="0"/>
              <a:t>/ </a:t>
            </a:r>
            <a:r>
              <a:rPr lang="en-US" b="1" dirty="0" err="1" smtClean="0">
                <a:solidFill>
                  <a:srgbClr val="92D050"/>
                </a:solidFill>
              </a:rPr>
              <a:t>Dept</a:t>
            </a:r>
            <a:r>
              <a:rPr lang="en-US" dirty="0" smtClean="0"/>
              <a:t>…</a:t>
            </a:r>
            <a:endParaRPr lang="en-US" dirty="0"/>
          </a:p>
        </p:txBody>
      </p:sp>
    </p:spTree>
    <p:extLst>
      <p:ext uri="{BB962C8B-B14F-4D97-AF65-F5344CB8AC3E}">
        <p14:creationId xmlns:p14="http://schemas.microsoft.com/office/powerpoint/2010/main" val="12521828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a:t>
            </a:r>
            <a:endParaRPr lang="en-US" sz="3600" dirty="0">
              <a:latin typeface="Calibri" charset="0"/>
            </a:endParaRPr>
          </a:p>
        </p:txBody>
      </p:sp>
      <p:sp>
        <p:nvSpPr>
          <p:cNvPr id="2" name="TextBox 1"/>
          <p:cNvSpPr txBox="1"/>
          <p:nvPr/>
        </p:nvSpPr>
        <p:spPr>
          <a:xfrm>
            <a:off x="5220072" y="6503104"/>
            <a:ext cx="2561084" cy="276999"/>
          </a:xfrm>
          <a:prstGeom prst="rect">
            <a:avLst/>
          </a:prstGeom>
          <a:solidFill>
            <a:schemeClr val="bg1">
              <a:lumMod val="85000"/>
            </a:schemeClr>
          </a:solidFill>
        </p:spPr>
        <p:txBody>
          <a:bodyPr wrap="square" rtlCol="0">
            <a:spAutoFit/>
          </a:bodyPr>
          <a:lstStyle/>
          <a:p>
            <a:r>
              <a:rPr lang="en-ZA" sz="1200" i="1" dirty="0" smtClean="0"/>
              <a:t>Spaull &amp; Viljoen, 2015</a:t>
            </a:r>
            <a:endParaRPr lang="en-ZA" sz="1200" i="1" dirty="0"/>
          </a:p>
        </p:txBody>
      </p:sp>
      <p:graphicFrame>
        <p:nvGraphicFramePr>
          <p:cNvPr id="8" name="Chart 7"/>
          <p:cNvGraphicFramePr/>
          <p:nvPr>
            <p:extLst>
              <p:ext uri="{D42A27DB-BD31-4B8C-83A1-F6EECF244321}">
                <p14:modId xmlns:p14="http://schemas.microsoft.com/office/powerpoint/2010/main" val="3338667832"/>
              </p:ext>
            </p:extLst>
          </p:nvPr>
        </p:nvGraphicFramePr>
        <p:xfrm>
          <a:off x="0" y="1772816"/>
          <a:ext cx="9146540" cy="4639444"/>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539552" y="1196752"/>
            <a:ext cx="8352928" cy="646331"/>
          </a:xfrm>
          <a:prstGeom prst="rect">
            <a:avLst/>
          </a:prstGeom>
        </p:spPr>
        <p:txBody>
          <a:bodyPr wrap="square">
            <a:spAutoFit/>
          </a:bodyPr>
          <a:lstStyle/>
          <a:p>
            <a:r>
              <a:rPr lang="en-GB" sz="12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1200" dirty="0"/>
              <a:t> </a:t>
            </a:r>
          </a:p>
        </p:txBody>
      </p:sp>
    </p:spTree>
    <p:extLst>
      <p:ext uri="{BB962C8B-B14F-4D97-AF65-F5344CB8AC3E}">
        <p14:creationId xmlns:p14="http://schemas.microsoft.com/office/powerpoint/2010/main" val="17305304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7" dur="500"/>
                                        <p:tgtEl>
                                          <p:spTgt spid="8">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graphicEl>
                                              <a:chart seriesIdx="-4" categoryIdx="0" bldStep="category"/>
                                            </p:graphicEl>
                                          </p:spTgt>
                                        </p:tgtEl>
                                        <p:attrNameLst>
                                          <p:attrName>style.visibility</p:attrName>
                                        </p:attrNameLst>
                                      </p:cBhvr>
                                      <p:to>
                                        <p:strVal val="visible"/>
                                      </p:to>
                                    </p:set>
                                    <p:animEffect transition="in" filter="wipe(down)">
                                      <p:cBhvr>
                                        <p:cTn id="12" dur="500"/>
                                        <p:tgtEl>
                                          <p:spTgt spid="8">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graphicEl>
                                              <a:chart seriesIdx="-4" categoryIdx="1" bldStep="category"/>
                                            </p:graphicEl>
                                          </p:spTgt>
                                        </p:tgtEl>
                                        <p:attrNameLst>
                                          <p:attrName>style.visibility</p:attrName>
                                        </p:attrNameLst>
                                      </p:cBhvr>
                                      <p:to>
                                        <p:strVal val="visible"/>
                                      </p:to>
                                    </p:set>
                                    <p:animEffect transition="in" filter="wipe(down)">
                                      <p:cBhvr>
                                        <p:cTn id="17" dur="500"/>
                                        <p:tgtEl>
                                          <p:spTgt spid="8">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graphicEl>
                                              <a:chart seriesIdx="-4" categoryIdx="2" bldStep="category"/>
                                            </p:graphicEl>
                                          </p:spTgt>
                                        </p:tgtEl>
                                        <p:attrNameLst>
                                          <p:attrName>style.visibility</p:attrName>
                                        </p:attrNameLst>
                                      </p:cBhvr>
                                      <p:to>
                                        <p:strVal val="visible"/>
                                      </p:to>
                                    </p:set>
                                    <p:animEffect transition="in" filter="wipe(down)">
                                      <p:cBhvr>
                                        <p:cTn id="22" dur="500"/>
                                        <p:tgtEl>
                                          <p:spTgt spid="8">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graphicEl>
                                              <a:chart seriesIdx="-4" categoryIdx="3" bldStep="category"/>
                                            </p:graphicEl>
                                          </p:spTgt>
                                        </p:tgtEl>
                                        <p:attrNameLst>
                                          <p:attrName>style.visibility</p:attrName>
                                        </p:attrNameLst>
                                      </p:cBhvr>
                                      <p:to>
                                        <p:strVal val="visible"/>
                                      </p:to>
                                    </p:set>
                                    <p:animEffect transition="in" filter="wipe(down)">
                                      <p:cBhvr>
                                        <p:cTn id="27" dur="500"/>
                                        <p:tgtEl>
                                          <p:spTgt spid="8">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graphicEl>
                                              <a:chart seriesIdx="-4" categoryIdx="4" bldStep="category"/>
                                            </p:graphicEl>
                                          </p:spTgt>
                                        </p:tgtEl>
                                        <p:attrNameLst>
                                          <p:attrName>style.visibility</p:attrName>
                                        </p:attrNameLst>
                                      </p:cBhvr>
                                      <p:to>
                                        <p:strVal val="visible"/>
                                      </p:to>
                                    </p:set>
                                    <p:animEffect transition="in" filter="wipe(down)">
                                      <p:cBhvr>
                                        <p:cTn id="32" dur="500"/>
                                        <p:tgtEl>
                                          <p:spTgt spid="8">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graphicEl>
                                              <a:chart seriesIdx="-4" categoryIdx="5" bldStep="category"/>
                                            </p:graphicEl>
                                          </p:spTgt>
                                        </p:tgtEl>
                                        <p:attrNameLst>
                                          <p:attrName>style.visibility</p:attrName>
                                        </p:attrNameLst>
                                      </p:cBhvr>
                                      <p:to>
                                        <p:strVal val="visible"/>
                                      </p:to>
                                    </p:set>
                                    <p:animEffect transition="in" filter="wipe(down)">
                                      <p:cBhvr>
                                        <p:cTn id="37" dur="500"/>
                                        <p:tgtEl>
                                          <p:spTgt spid="8">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graphicEl>
                                              <a:chart seriesIdx="-4" categoryIdx="6" bldStep="category"/>
                                            </p:graphicEl>
                                          </p:spTgt>
                                        </p:tgtEl>
                                        <p:attrNameLst>
                                          <p:attrName>style.visibility</p:attrName>
                                        </p:attrNameLst>
                                      </p:cBhvr>
                                      <p:to>
                                        <p:strVal val="visible"/>
                                      </p:to>
                                    </p:set>
                                    <p:animEffect transition="in" filter="wipe(down)">
                                      <p:cBhvr>
                                        <p:cTn id="42" dur="500"/>
                                        <p:tgtEl>
                                          <p:spTgt spid="8">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graphicEl>
                                              <a:chart seriesIdx="-4" categoryIdx="7" bldStep="category"/>
                                            </p:graphicEl>
                                          </p:spTgt>
                                        </p:tgtEl>
                                        <p:attrNameLst>
                                          <p:attrName>style.visibility</p:attrName>
                                        </p:attrNameLst>
                                      </p:cBhvr>
                                      <p:to>
                                        <p:strVal val="visible"/>
                                      </p:to>
                                    </p:set>
                                    <p:animEffect transition="in" filter="wipe(down)">
                                      <p:cBhvr>
                                        <p:cTn id="47" dur="500"/>
                                        <p:tgtEl>
                                          <p:spTgt spid="8">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
                                            <p:graphicEl>
                                              <a:chart seriesIdx="-4" categoryIdx="8" bldStep="category"/>
                                            </p:graphicEl>
                                          </p:spTgt>
                                        </p:tgtEl>
                                        <p:attrNameLst>
                                          <p:attrName>style.visibility</p:attrName>
                                        </p:attrNameLst>
                                      </p:cBhvr>
                                      <p:to>
                                        <p:strVal val="visible"/>
                                      </p:to>
                                    </p:set>
                                    <p:animEffect transition="in" filter="wipe(down)">
                                      <p:cBhvr>
                                        <p:cTn id="52" dur="500"/>
                                        <p:tgtEl>
                                          <p:spTgt spid="8">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8">
                                            <p:graphicEl>
                                              <a:chart seriesIdx="-4" categoryIdx="9" bldStep="category"/>
                                            </p:graphicEl>
                                          </p:spTgt>
                                        </p:tgtEl>
                                        <p:attrNameLst>
                                          <p:attrName>style.visibility</p:attrName>
                                        </p:attrNameLst>
                                      </p:cBhvr>
                                      <p:to>
                                        <p:strVal val="visible"/>
                                      </p:to>
                                    </p:set>
                                    <p:animEffect transition="in" filter="wipe(down)">
                                      <p:cBhvr>
                                        <p:cTn id="57" dur="500"/>
                                        <p:tgtEl>
                                          <p:spTgt spid="8">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category"/>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pic>
        <p:nvPicPr>
          <p:cNvPr id="6" name="Picture 5"/>
          <p:cNvPicPr>
            <a:picLocks noChangeAspect="1"/>
          </p:cNvPicPr>
          <p:nvPr/>
        </p:nvPicPr>
        <p:blipFill>
          <a:blip r:embed="rId3"/>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10174824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t>Matric 2014 (relative to Gr 2 in 2004</a:t>
            </a:r>
            <a:r>
              <a:rPr lang="en-ZA" dirty="0" smtClean="0"/>
              <a:t>)</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graphicFrame>
        <p:nvGraphicFramePr>
          <p:cNvPr id="5" name="Chart 4"/>
          <p:cNvGraphicFramePr>
            <a:graphicFrameLocks/>
          </p:cNvGraphicFramePr>
          <p:nvPr>
            <p:extLst>
              <p:ext uri="{D42A27DB-BD31-4B8C-83A1-F6EECF244321}">
                <p14:modId xmlns:p14="http://schemas.microsoft.com/office/powerpoint/2010/main" val="1125674061"/>
              </p:ext>
            </p:extLst>
          </p:nvPr>
        </p:nvGraphicFramePr>
        <p:xfrm>
          <a:off x="539552" y="1484784"/>
          <a:ext cx="8208912" cy="46085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35463623"/>
              </p:ext>
            </p:extLst>
          </p:nvPr>
        </p:nvGraphicFramePr>
        <p:xfrm>
          <a:off x="6156176" y="5715000"/>
          <a:ext cx="2808312" cy="1143000"/>
        </p:xfrm>
        <a:graphic>
          <a:graphicData uri="http://schemas.openxmlformats.org/drawingml/2006/table">
            <a:tbl>
              <a:tblPr>
                <a:tableStyleId>{5C22544A-7EE6-4342-B048-85BDC9FD1C3A}</a:tableStyleId>
              </a:tblPr>
              <a:tblGrid>
                <a:gridCol w="1800200"/>
                <a:gridCol w="1008112"/>
              </a:tblGrid>
              <a:tr h="190500">
                <a:tc>
                  <a:txBody>
                    <a:bodyPr/>
                    <a:lstStyle/>
                    <a:p>
                      <a:pPr algn="l" fontAlgn="b"/>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Numbers</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a:effectLst/>
                        </a:rPr>
                        <a:t>Grade 2 (2004)</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1085570</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a:effectLst/>
                        </a:rPr>
                        <a:t>Grade 9 (2011)</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1049904</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a:effectLst/>
                        </a:rPr>
                        <a:t>Grade </a:t>
                      </a:r>
                      <a:r>
                        <a:rPr lang="en-ZA" sz="1100" u="none" strike="noStrike" dirty="0" smtClean="0">
                          <a:effectLst/>
                        </a:rPr>
                        <a:t>12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532860</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smtClean="0">
                          <a:effectLst/>
                        </a:rPr>
                        <a:t>Passed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403874</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smtClean="0">
                          <a:effectLst/>
                        </a:rPr>
                        <a:t>Bachelors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150752</a:t>
                      </a:r>
                      <a:endParaRPr lang="en-ZA" sz="1100" b="0" i="0" u="none" strike="noStrike" dirty="0">
                        <a:solidFill>
                          <a:srgbClr val="000000"/>
                        </a:solidFill>
                        <a:effectLst/>
                        <a:latin typeface="Calibri"/>
                      </a:endParaRPr>
                    </a:p>
                  </a:txBody>
                  <a:tcPr marL="9525" marR="9525" marT="9525" marB="0" anchor="b"/>
                </a:tc>
              </a:tr>
            </a:tbl>
          </a:graphicData>
        </a:graphic>
      </p:graphicFrame>
      <p:sp>
        <p:nvSpPr>
          <p:cNvPr id="7" name="Content Placeholder 2"/>
          <p:cNvSpPr>
            <a:spLocks noGrp="1"/>
          </p:cNvSpPr>
          <p:nvPr>
            <p:ph idx="1"/>
          </p:nvPr>
        </p:nvSpPr>
        <p:spPr>
          <a:xfrm>
            <a:off x="0" y="5733256"/>
            <a:ext cx="8229600" cy="1440160"/>
          </a:xfrm>
        </p:spPr>
        <p:txBody>
          <a:bodyPr>
            <a:normAutofit/>
          </a:bodyPr>
          <a:lstStyle/>
          <a:p>
            <a:r>
              <a:rPr lang="en-ZA" sz="1800" dirty="0" smtClean="0"/>
              <a:t>550,000 students drop out before matric</a:t>
            </a:r>
          </a:p>
          <a:p>
            <a:r>
              <a:rPr lang="en-ZA" sz="1800" dirty="0" smtClean="0"/>
              <a:t>99% do not get a non-matric qualification </a:t>
            </a:r>
            <a:r>
              <a:rPr lang="en-ZA" sz="1200" dirty="0" smtClean="0"/>
              <a:t>(</a:t>
            </a:r>
            <a:r>
              <a:rPr lang="en-ZA" sz="1200" dirty="0" err="1" smtClean="0"/>
              <a:t>Gustafsson</a:t>
            </a:r>
            <a:r>
              <a:rPr lang="en-ZA" sz="1200" dirty="0" smtClean="0"/>
              <a:t>, 2011: p11)</a:t>
            </a:r>
          </a:p>
          <a:p>
            <a:r>
              <a:rPr lang="en-ZA" sz="1800" dirty="0" smtClean="0"/>
              <a:t>What happens to them? 50% youth unemployment…</a:t>
            </a:r>
            <a:endParaRPr lang="en-ZA" sz="1400" dirty="0"/>
          </a:p>
        </p:txBody>
      </p:sp>
    </p:spTree>
    <p:extLst>
      <p:ext uri="{BB962C8B-B14F-4D97-AF65-F5344CB8AC3E}">
        <p14:creationId xmlns:p14="http://schemas.microsoft.com/office/powerpoint/2010/main" val="36404767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sp>
        <p:nvSpPr>
          <p:cNvPr id="5" name="AutoShape 2" descr="Displaying broad unempl.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6147" name="Picture 3" descr="C:\Users\spaull\Downloads\broad unemp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620688"/>
            <a:ext cx="8555125" cy="5409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765714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14265" y="404664"/>
            <a:ext cx="3941711" cy="1228725"/>
          </a:xfrm>
        </p:spPr>
        <p:txBody>
          <a:bodyPr>
            <a:normAutofit fontScale="90000"/>
          </a:bodyPr>
          <a:lstStyle/>
          <a:p>
            <a:r>
              <a:rPr lang="en-ZA" smtClean="0"/>
              <a:t>Education and inequality?</a:t>
            </a:r>
          </a:p>
        </p:txBody>
      </p:sp>
      <p:graphicFrame>
        <p:nvGraphicFramePr>
          <p:cNvPr id="4" name="Diagram 3"/>
          <p:cNvGraphicFramePr/>
          <p:nvPr>
            <p:extLst>
              <p:ext uri="{D42A27DB-BD31-4B8C-83A1-F6EECF244321}">
                <p14:modId xmlns:p14="http://schemas.microsoft.com/office/powerpoint/2010/main" val="564045906"/>
              </p:ext>
            </p:extLst>
          </p:nvPr>
        </p:nvGraphicFramePr>
        <p:xfrm>
          <a:off x="4968379" y="1040520"/>
          <a:ext cx="3168352" cy="2736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val="91708246"/>
              </p:ext>
            </p:extLst>
          </p:nvPr>
        </p:nvGraphicFramePr>
        <p:xfrm>
          <a:off x="719907" y="3503027"/>
          <a:ext cx="7560840" cy="256490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2" name="Group 10"/>
          <p:cNvGrpSpPr/>
          <p:nvPr/>
        </p:nvGrpSpPr>
        <p:grpSpPr>
          <a:xfrm>
            <a:off x="7182186" y="2249964"/>
            <a:ext cx="1866173" cy="1212015"/>
            <a:chOff x="7217855" y="2391961"/>
            <a:chExt cx="1866173" cy="1212015"/>
          </a:xfrm>
          <a:solidFill>
            <a:schemeClr val="accent3">
              <a:lumMod val="75000"/>
            </a:schemeClr>
          </a:solidFill>
        </p:grpSpPr>
        <p:sp>
          <p:nvSpPr>
            <p:cNvPr id="16" name="Left Arrow 15"/>
            <p:cNvSpPr/>
            <p:nvPr/>
          </p:nvSpPr>
          <p:spPr>
            <a:xfrm rot="19500000">
              <a:off x="7217855" y="3167781"/>
              <a:ext cx="1235361" cy="436195"/>
            </a:xfrm>
            <a:prstGeom prst="leftArrow">
              <a:avLst>
                <a:gd name="adj1" fmla="val 60000"/>
                <a:gd name="adj2" fmla="val 50000"/>
              </a:avLst>
            </a:prstGeom>
            <a:solidFill>
              <a:schemeClr val="accent1">
                <a:lumMod val="7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Left Arrow 19"/>
            <p:cNvSpPr/>
            <p:nvPr/>
          </p:nvSpPr>
          <p:spPr>
            <a:xfrm rot="2088264">
              <a:off x="7250281" y="2391961"/>
              <a:ext cx="1235361" cy="436195"/>
            </a:xfrm>
            <a:prstGeom prst="leftArrow">
              <a:avLst>
                <a:gd name="adj1" fmla="val 60000"/>
                <a:gd name="adj2" fmla="val 50000"/>
              </a:avLst>
            </a:prstGeom>
            <a:solidFill>
              <a:schemeClr val="accent1">
                <a:lumMod val="7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3" name="Group 16"/>
            <p:cNvGrpSpPr/>
            <p:nvPr/>
          </p:nvGrpSpPr>
          <p:grpSpPr>
            <a:xfrm>
              <a:off x="7624814" y="2408672"/>
              <a:ext cx="1459214" cy="1163187"/>
              <a:chOff x="4263487" y="439903"/>
              <a:chExt cx="1827847" cy="1462278"/>
            </a:xfrm>
            <a:grpFill/>
          </p:grpSpPr>
          <p:sp>
            <p:nvSpPr>
              <p:cNvPr id="18" name="Rounded Rectangle 17"/>
              <p:cNvSpPr/>
              <p:nvPr/>
            </p:nvSpPr>
            <p:spPr>
              <a:xfrm>
                <a:off x="4263487" y="439903"/>
                <a:ext cx="1827847" cy="1462278"/>
              </a:xfrm>
              <a:prstGeom prst="roundRect">
                <a:avLst>
                  <a:gd name="adj" fmla="val 10000"/>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Rounded Rectangle 5"/>
              <p:cNvSpPr/>
              <p:nvPr/>
            </p:nvSpPr>
            <p:spPr>
              <a:xfrm>
                <a:off x="4306316" y="482732"/>
                <a:ext cx="1742189" cy="1376620"/>
              </a:xfrm>
              <a:prstGeom prst="rect">
                <a:avLst/>
              </a:prstGeom>
              <a:solidFill>
                <a:schemeClr val="accent1">
                  <a:lumMod val="75000"/>
                </a:schemeClr>
              </a:solidFill>
              <a:ln>
                <a:noFill/>
              </a:ln>
            </p:spPr>
            <p:style>
              <a:lnRef idx="0">
                <a:scrgbClr r="0" g="0" b="0"/>
              </a:lnRef>
              <a:fillRef idx="0">
                <a:scrgbClr r="0" g="0" b="0"/>
              </a:fillRef>
              <a:effectRef idx="0">
                <a:scrgbClr r="0" g="0" b="0"/>
              </a:effectRef>
              <a:fontRef idx="minor">
                <a:schemeClr val="lt1"/>
              </a:fontRef>
            </p:style>
            <p:txBody>
              <a:bodyPr lIns="100965" tIns="100965" rIns="100965" bIns="100965" spcCol="1270" anchor="ctr"/>
              <a:lstStyle/>
              <a:p>
                <a:pPr algn="ctr" defTabSz="2355850">
                  <a:lnSpc>
                    <a:spcPct val="90000"/>
                  </a:lnSpc>
                  <a:spcAft>
                    <a:spcPct val="35000"/>
                  </a:spcAft>
                  <a:defRPr/>
                </a:pPr>
                <a:endParaRPr lang="en-ZA" sz="5300"/>
              </a:p>
            </p:txBody>
          </p:sp>
        </p:grpSp>
      </p:grpSp>
      <p:sp>
        <p:nvSpPr>
          <p:cNvPr id="24" name="TextBox 23"/>
          <p:cNvSpPr txBox="1">
            <a:spLocks noChangeArrowheads="1"/>
          </p:cNvSpPr>
          <p:nvPr/>
        </p:nvSpPr>
        <p:spPr bwMode="auto">
          <a:xfrm>
            <a:off x="7705105" y="2355141"/>
            <a:ext cx="1223963" cy="938212"/>
          </a:xfrm>
          <a:prstGeom prst="rect">
            <a:avLst/>
          </a:prstGeom>
          <a:solidFill>
            <a:schemeClr val="accent1">
              <a:lumMod val="75000"/>
            </a:schemeClr>
          </a:solidFill>
          <a:ln>
            <a:noFill/>
          </a:ln>
        </p:spPr>
        <p:txBody>
          <a:bodyPr>
            <a:spAutoFit/>
          </a:bodyPr>
          <a:lstStyle>
            <a:lvl1pPr marL="171450" indent="-17145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buFont typeface="Arial" pitchFamily="34" charset="0"/>
              <a:buChar char="•"/>
            </a:pPr>
            <a:r>
              <a:rPr lang="en-ZA" sz="1100" b="1" dirty="0">
                <a:solidFill>
                  <a:srgbClr val="FFFFFF"/>
                </a:solidFill>
              </a:rPr>
              <a:t>IQ</a:t>
            </a:r>
          </a:p>
          <a:p>
            <a:pPr eaLnBrk="1" hangingPunct="1">
              <a:buFont typeface="Arial" pitchFamily="34" charset="0"/>
              <a:buChar char="•"/>
            </a:pPr>
            <a:r>
              <a:rPr lang="en-ZA" sz="1100" b="1" dirty="0">
                <a:solidFill>
                  <a:srgbClr val="FFFFFF"/>
                </a:solidFill>
              </a:rPr>
              <a:t>Motivation</a:t>
            </a:r>
          </a:p>
          <a:p>
            <a:pPr eaLnBrk="1" hangingPunct="1">
              <a:buFont typeface="Arial" pitchFamily="34" charset="0"/>
              <a:buChar char="•"/>
            </a:pPr>
            <a:r>
              <a:rPr lang="en-ZA" sz="1100" b="1" dirty="0">
                <a:solidFill>
                  <a:srgbClr val="FFFFFF"/>
                </a:solidFill>
              </a:rPr>
              <a:t>Social networks</a:t>
            </a:r>
          </a:p>
          <a:p>
            <a:pPr eaLnBrk="1" hangingPunct="1">
              <a:buFont typeface="Arial" pitchFamily="34" charset="0"/>
              <a:buChar char="•"/>
            </a:pPr>
            <a:r>
              <a:rPr lang="en-ZA" sz="1100" b="1" dirty="0">
                <a:solidFill>
                  <a:srgbClr val="FFFFFF"/>
                </a:solidFill>
              </a:rPr>
              <a:t>Discrimination</a:t>
            </a:r>
          </a:p>
        </p:txBody>
      </p:sp>
    </p:spTree>
    <p:extLst>
      <p:ext uri="{BB962C8B-B14F-4D97-AF65-F5344CB8AC3E}">
        <p14:creationId xmlns:p14="http://schemas.microsoft.com/office/powerpoint/2010/main" val="60963503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19</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i="1" u="sng" dirty="0" smtClean="0">
                  <a:solidFill>
                    <a:schemeClr val="bg1"/>
                  </a:solidFill>
                </a:rPr>
                <a:t>+ECD</a:t>
              </a:r>
              <a:endParaRPr lang="en-ZA" sz="900" b="1" i="1" u="sng"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3937892876"/>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237705819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insight on ‘input’ factors: Teacher content knowledge</a:t>
            </a:r>
            <a:endParaRPr lang="en-US" dirty="0"/>
          </a:p>
        </p:txBody>
      </p:sp>
      <p:sp>
        <p:nvSpPr>
          <p:cNvPr id="3" name="Content Placeholder 2"/>
          <p:cNvSpPr>
            <a:spLocks noGrp="1"/>
          </p:cNvSpPr>
          <p:nvPr>
            <p:ph idx="1"/>
          </p:nvPr>
        </p:nvSpPr>
        <p:spPr>
          <a:xfrm>
            <a:off x="467544" y="1628800"/>
            <a:ext cx="8229600" cy="4824536"/>
          </a:xfrm>
        </p:spPr>
        <p:txBody>
          <a:bodyPr>
            <a:normAutofit fontScale="92500" lnSpcReduction="20000"/>
          </a:bodyPr>
          <a:lstStyle/>
          <a:p>
            <a:r>
              <a:rPr lang="en-US" sz="2800" dirty="0" smtClean="0"/>
              <a:t>Using SACMEQ 2007 teacher test, </a:t>
            </a:r>
            <a:r>
              <a:rPr lang="en-US" sz="2800" dirty="0" smtClean="0"/>
              <a:t>we </a:t>
            </a:r>
            <a:r>
              <a:rPr lang="en-US" sz="2800" dirty="0" smtClean="0"/>
              <a:t>(</a:t>
            </a:r>
            <a:r>
              <a:rPr lang="en-US" sz="2800" dirty="0" err="1" smtClean="0"/>
              <a:t>V</a:t>
            </a:r>
            <a:r>
              <a:rPr lang="en-US" sz="2800" dirty="0" err="1" smtClean="0"/>
              <a:t>enkat</a:t>
            </a:r>
            <a:r>
              <a:rPr lang="en-US" sz="2800" dirty="0" smtClean="0"/>
              <a:t> </a:t>
            </a:r>
            <a:r>
              <a:rPr lang="en-US" sz="2800" dirty="0" smtClean="0"/>
              <a:t>&amp; </a:t>
            </a:r>
            <a:r>
              <a:rPr lang="en-US" sz="2800" dirty="0" smtClean="0"/>
              <a:t>Spaull, 2015) classify </a:t>
            </a:r>
            <a:r>
              <a:rPr lang="en-US" sz="2800" dirty="0" smtClean="0"/>
              <a:t>the 42 items in the SACMEQ </a:t>
            </a:r>
            <a:r>
              <a:rPr lang="en-US" sz="2800" dirty="0" err="1" smtClean="0"/>
              <a:t>maths</a:t>
            </a:r>
            <a:r>
              <a:rPr lang="en-US" sz="2800" dirty="0" smtClean="0"/>
              <a:t> teacher test according to </a:t>
            </a:r>
            <a:r>
              <a:rPr lang="en-US" sz="2800" u="sng" dirty="0" smtClean="0"/>
              <a:t>content strand </a:t>
            </a:r>
            <a:r>
              <a:rPr lang="en-US" sz="2800" dirty="0" smtClean="0"/>
              <a:t>and </a:t>
            </a:r>
            <a:r>
              <a:rPr lang="en-US" sz="2800" u="sng" dirty="0" smtClean="0"/>
              <a:t>grade level</a:t>
            </a:r>
          </a:p>
          <a:p>
            <a:pPr lvl="1"/>
            <a:r>
              <a:rPr lang="en-US" sz="2000" dirty="0" smtClean="0"/>
              <a:t>9 items at Gr4/5 level</a:t>
            </a:r>
          </a:p>
          <a:p>
            <a:pPr lvl="1"/>
            <a:r>
              <a:rPr lang="en-US" sz="2000" dirty="0" smtClean="0"/>
              <a:t>19 items at Gr6/7 level</a:t>
            </a:r>
          </a:p>
          <a:p>
            <a:pPr lvl="1"/>
            <a:r>
              <a:rPr lang="en-US" sz="2000" dirty="0"/>
              <a:t> </a:t>
            </a:r>
            <a:r>
              <a:rPr lang="en-US" sz="2000" dirty="0" smtClean="0"/>
              <a:t>14 items at Gr 8/9 level</a:t>
            </a:r>
          </a:p>
          <a:p>
            <a:r>
              <a:rPr lang="en-US" sz="2800" dirty="0" smtClean="0"/>
              <a:t>Classify teachers based on grade-level using a 60% minimum mark requirement for threshold </a:t>
            </a:r>
          </a:p>
          <a:p>
            <a:pPr lvl="1"/>
            <a:r>
              <a:rPr lang="en-US" sz="2400" dirty="0" smtClean="0"/>
              <a:t>Less than grade 4/5 	content knowledge</a:t>
            </a:r>
          </a:p>
          <a:p>
            <a:pPr lvl="1"/>
            <a:r>
              <a:rPr lang="en-US" sz="2400" dirty="0" smtClean="0"/>
              <a:t>Grades 4 &amp; 5 		content knowledge</a:t>
            </a:r>
          </a:p>
          <a:p>
            <a:pPr lvl="1"/>
            <a:r>
              <a:rPr lang="en-US" sz="2400" dirty="0" smtClean="0"/>
              <a:t>Grades 4, 5, 6 ,7 		content knowledge</a:t>
            </a:r>
          </a:p>
          <a:p>
            <a:pPr lvl="1"/>
            <a:r>
              <a:rPr lang="en-US" sz="2400" dirty="0" smtClean="0"/>
              <a:t>Grades 4, 5, 6, 7, 8 and 9 	content knowledge</a:t>
            </a:r>
          </a:p>
          <a:p>
            <a:pPr marL="457200" lvl="1" indent="0">
              <a:buNone/>
            </a:pPr>
            <a:endParaRPr lang="en-US" sz="1700" i="1" dirty="0" smtClean="0"/>
          </a:p>
          <a:p>
            <a:pPr marL="457200" lvl="1" indent="0">
              <a:buNone/>
            </a:pPr>
            <a:r>
              <a:rPr lang="en-US" sz="1700" i="1" dirty="0" smtClean="0"/>
              <a:t>*Given that the test items were structured in MCQ format all responses were corrected using </a:t>
            </a:r>
            <a:r>
              <a:rPr lang="en-US" sz="1700" i="1" dirty="0" err="1" smtClean="0"/>
              <a:t>Frary’s</a:t>
            </a:r>
            <a:r>
              <a:rPr lang="en-US" sz="1700" i="1" dirty="0" smtClean="0"/>
              <a:t> correction formula</a:t>
            </a:r>
            <a:endParaRPr lang="en-US" sz="17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spTree>
    <p:extLst>
      <p:ext uri="{BB962C8B-B14F-4D97-AF65-F5344CB8AC3E}">
        <p14:creationId xmlns:p14="http://schemas.microsoft.com/office/powerpoint/2010/main" val="15343602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Forthcoming work on primary school mathematics teachers in SA </a:t>
            </a:r>
            <a:r>
              <a:rPr lang="en-ZA" sz="1600" dirty="0" smtClean="0"/>
              <a:t>(Spaull &amp; Venkat, 2014)</a:t>
            </a:r>
            <a:endParaRPr lang="en-ZA"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graphicFrame>
        <p:nvGraphicFramePr>
          <p:cNvPr id="5" name="Chart 4"/>
          <p:cNvGraphicFramePr/>
          <p:nvPr>
            <p:extLst>
              <p:ext uri="{D42A27DB-BD31-4B8C-83A1-F6EECF244321}">
                <p14:modId xmlns:p14="http://schemas.microsoft.com/office/powerpoint/2010/main" val="3625935514"/>
              </p:ext>
            </p:extLst>
          </p:nvPr>
        </p:nvGraphicFramePr>
        <p:xfrm>
          <a:off x="539552" y="2564904"/>
          <a:ext cx="8064896" cy="3863623"/>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1043608" y="1700808"/>
            <a:ext cx="6984776" cy="1077218"/>
          </a:xfrm>
          <a:prstGeom prst="rect">
            <a:avLst/>
          </a:prstGeom>
        </p:spPr>
        <p:txBody>
          <a:bodyPr wrap="square">
            <a:spAutoFit/>
          </a:bodyPr>
          <a:lstStyle/>
          <a:p>
            <a:r>
              <a:rPr lang="en-ZA" sz="1600" b="1" dirty="0"/>
              <a:t>Figure 1: Proportion of South African grade 6 mathematics teachers by content knowledge (CK) group - SACMEQ 2007 (with 95% confidence interval</a:t>
            </a:r>
            <a:r>
              <a:rPr lang="en-ZA" sz="1600" b="1" dirty="0" smtClean="0"/>
              <a:t>) </a:t>
            </a:r>
            <a:r>
              <a:rPr lang="en-ZA" sz="1600" b="1" dirty="0"/>
              <a:t>[401 Gr6 maths teachers]</a:t>
            </a:r>
          </a:p>
          <a:p>
            <a:endParaRPr lang="en-ZA" sz="1600" b="1" dirty="0"/>
          </a:p>
        </p:txBody>
      </p:sp>
    </p:spTree>
    <p:extLst>
      <p:ext uri="{BB962C8B-B14F-4D97-AF65-F5344CB8AC3E}">
        <p14:creationId xmlns:p14="http://schemas.microsoft.com/office/powerpoint/2010/main" val="26044106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a:t>P</a:t>
            </a:r>
            <a:r>
              <a:rPr lang="en-ZA" sz="3200" dirty="0" smtClean="0"/>
              <a:t>rimary </a:t>
            </a:r>
            <a:r>
              <a:rPr lang="en-ZA" sz="3200" dirty="0"/>
              <a:t>school mathematics teachers in SA </a:t>
            </a:r>
            <a:r>
              <a:rPr lang="en-ZA" sz="3200" dirty="0" smtClean="0"/>
              <a:t/>
            </a:r>
            <a:br>
              <a:rPr lang="en-ZA" sz="3200" dirty="0" smtClean="0"/>
            </a:br>
            <a:r>
              <a:rPr lang="en-ZA" sz="2000" dirty="0" smtClean="0"/>
              <a:t>(Venkat &amp; Spaull, 2014)</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graphicFrame>
        <p:nvGraphicFramePr>
          <p:cNvPr id="5" name="Chart 4"/>
          <p:cNvGraphicFramePr/>
          <p:nvPr>
            <p:extLst>
              <p:ext uri="{D42A27DB-BD31-4B8C-83A1-F6EECF244321}">
                <p14:modId xmlns:p14="http://schemas.microsoft.com/office/powerpoint/2010/main" val="2838043941"/>
              </p:ext>
            </p:extLst>
          </p:nvPr>
        </p:nvGraphicFramePr>
        <p:xfrm>
          <a:off x="539552" y="2204864"/>
          <a:ext cx="8280920"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467544" y="1628800"/>
            <a:ext cx="8136904" cy="523220"/>
          </a:xfrm>
          <a:prstGeom prst="rect">
            <a:avLst/>
          </a:prstGeom>
        </p:spPr>
        <p:txBody>
          <a:bodyPr wrap="square">
            <a:spAutoFit/>
          </a:bodyPr>
          <a:lstStyle/>
          <a:p>
            <a:r>
              <a:rPr lang="en-ZA" sz="1400" b="1" dirty="0"/>
              <a:t>Figure 5: Proportion of Grade 6 mathematics teachers by CK grouping and quintile of school socioeconomic status (SACMEQ 2007) - with 95% confidence </a:t>
            </a:r>
            <a:r>
              <a:rPr lang="en-ZA" sz="1400" b="1" dirty="0" smtClean="0"/>
              <a:t>intervals </a:t>
            </a:r>
            <a:r>
              <a:rPr lang="en-ZA" sz="1400" b="1" dirty="0"/>
              <a:t> [401 Gr6 maths teachers</a:t>
            </a:r>
            <a:r>
              <a:rPr lang="en-ZA" sz="1400" b="1" dirty="0" smtClean="0"/>
              <a:t>]</a:t>
            </a:r>
            <a:endParaRPr lang="en-ZA" sz="1400" b="1"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260648"/>
            <a:ext cx="3114675" cy="274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34081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2400" b="1" i="1" dirty="0" smtClean="0">
                <a:solidFill>
                  <a:schemeClr val="bg1"/>
                </a:solidFill>
                <a:latin typeface="Helvetica Neue"/>
                <a:cs typeface="Helvetica Neue"/>
              </a:rPr>
              <a:t>SOLUTION?</a:t>
            </a:r>
          </a:p>
          <a:p>
            <a:pPr algn="ctr">
              <a:lnSpc>
                <a:spcPct val="120000"/>
              </a:lnSpc>
            </a:pPr>
            <a:endParaRPr lang="en-US" b="1" i="1" dirty="0">
              <a:solidFill>
                <a:schemeClr val="bg1"/>
              </a:solidFill>
              <a:latin typeface="Helvetica Neue"/>
              <a:cs typeface="Helvetica Neue"/>
            </a:endParaRPr>
          </a:p>
          <a:p>
            <a:pPr algn="ctr">
              <a:lnSpc>
                <a:spcPct val="120000"/>
              </a:lnSpc>
            </a:pPr>
            <a:r>
              <a:rPr lang="en-US" sz="3600" b="1" i="1" dirty="0" smtClean="0">
                <a:solidFill>
                  <a:schemeClr val="bg1"/>
                </a:solidFill>
                <a:latin typeface="Helvetica Neue"/>
                <a:cs typeface="Helvetica Neue"/>
              </a:rPr>
              <a:t>Accountability </a:t>
            </a:r>
            <a:r>
              <a:rPr lang="en-US" sz="3600" b="1" i="1" dirty="0" smtClean="0">
                <a:solidFill>
                  <a:srgbClr val="FF0000"/>
                </a:solidFill>
                <a:latin typeface="Helvetica Neue"/>
                <a:cs typeface="Helvetica Neue"/>
              </a:rPr>
              <a:t>AND</a:t>
            </a:r>
            <a:r>
              <a:rPr lang="en-US" sz="3600" b="1" i="1" dirty="0" smtClean="0">
                <a:solidFill>
                  <a:schemeClr val="bg1"/>
                </a:solidFill>
                <a:latin typeface="Helvetica Neue"/>
                <a:cs typeface="Helvetica Neue"/>
              </a:rPr>
              <a:t> </a:t>
            </a:r>
          </a:p>
          <a:p>
            <a:pPr algn="ctr">
              <a:lnSpc>
                <a:spcPct val="120000"/>
              </a:lnSpc>
            </a:pPr>
            <a:r>
              <a:rPr lang="en-US" sz="3600" b="1" i="1" dirty="0" smtClean="0">
                <a:solidFill>
                  <a:schemeClr val="bg1"/>
                </a:solidFill>
                <a:latin typeface="Helvetica Neue"/>
                <a:cs typeface="Helvetica Neue"/>
              </a:rPr>
              <a:t>Capacity</a:t>
            </a:r>
            <a:endParaRPr lang="en-US" sz="3600" b="1" i="1" dirty="0">
              <a:solidFill>
                <a:schemeClr val="bg1"/>
              </a:solidFill>
              <a:latin typeface="Helvetica Neue"/>
              <a:cs typeface="Helvetica Neue"/>
            </a:endParaRPr>
          </a:p>
        </p:txBody>
      </p:sp>
    </p:spTree>
    <p:extLst>
      <p:ext uri="{BB962C8B-B14F-4D97-AF65-F5344CB8AC3E}">
        <p14:creationId xmlns:p14="http://schemas.microsoft.com/office/powerpoint/2010/main" val="316856860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74773097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54874558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52357137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591149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35190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2141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182317240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spTree>
    <p:extLst>
      <p:ext uri="{BB962C8B-B14F-4D97-AF65-F5344CB8AC3E}">
        <p14:creationId xmlns:p14="http://schemas.microsoft.com/office/powerpoint/2010/main" val="42335293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681751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983101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34</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12302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35</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17540446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4 “Take-Home” points</a:t>
            </a:r>
            <a:endParaRPr lang="en-ZA" dirty="0"/>
          </a:p>
        </p:txBody>
      </p:sp>
      <p:sp>
        <p:nvSpPr>
          <p:cNvPr id="3" name="Content Placeholder 2"/>
          <p:cNvSpPr>
            <a:spLocks noGrp="1"/>
          </p:cNvSpPr>
          <p:nvPr>
            <p:ph idx="1"/>
          </p:nvPr>
        </p:nvSpPr>
        <p:spPr/>
        <p:txBody>
          <a:bodyPr>
            <a:normAutofit fontScale="92500" lnSpcReduction="10000"/>
          </a:bodyPr>
          <a:lstStyle/>
          <a:p>
            <a:pPr marL="0" indent="0">
              <a:buNone/>
            </a:pPr>
            <a:r>
              <a:rPr lang="en-ZA" sz="2200" i="1" dirty="0" smtClean="0"/>
              <a:t>Many things we have not discussed – Grade-R/ECD, teacher unions, LOLT, teacher training (in- and pre-), RCTs etc.</a:t>
            </a:r>
          </a:p>
          <a:p>
            <a:pPr marL="0" indent="0">
              <a:buNone/>
            </a:pPr>
            <a:endParaRPr lang="en-ZA" sz="2400" dirty="0" smtClean="0"/>
          </a:p>
          <a:p>
            <a:pPr marL="457200" indent="-457200">
              <a:buFont typeface="+mj-lt"/>
              <a:buAutoNum type="arabicPeriod"/>
            </a:pPr>
            <a:r>
              <a:rPr lang="en-ZA" sz="2400" dirty="0" smtClean="0"/>
              <a:t>South Africa performs extremely poorly on local and international assessments of educational achievement.</a:t>
            </a:r>
          </a:p>
          <a:p>
            <a:pPr marL="457200" indent="-457200">
              <a:buFont typeface="+mj-lt"/>
              <a:buAutoNum type="arabicPeriod"/>
            </a:pPr>
            <a:endParaRPr lang="en-ZA" sz="2400" dirty="0" smtClean="0"/>
          </a:p>
          <a:p>
            <a:pPr marL="457200" indent="-457200">
              <a:buFont typeface="+mj-lt"/>
              <a:buAutoNum type="arabicPeriod"/>
            </a:pPr>
            <a:r>
              <a:rPr lang="en-ZA" sz="2400" dirty="0" smtClean="0"/>
              <a:t>In large parts of the schooling system there is very little learning taking place.</a:t>
            </a:r>
          </a:p>
          <a:p>
            <a:pPr marL="457200" indent="-457200">
              <a:buFont typeface="+mj-lt"/>
              <a:buAutoNum type="arabicPeriod"/>
            </a:pPr>
            <a:endParaRPr lang="en-ZA" sz="2400" dirty="0" smtClean="0"/>
          </a:p>
          <a:p>
            <a:pPr marL="457200" indent="-457200">
              <a:buFont typeface="+mj-lt"/>
              <a:buAutoNum type="arabicPeriod"/>
            </a:pPr>
            <a:r>
              <a:rPr lang="en-ZA" sz="2400" dirty="0" smtClean="0"/>
              <a:t>In SA we have two public schooling systems not one.</a:t>
            </a:r>
          </a:p>
          <a:p>
            <a:pPr marL="457200" indent="-457200">
              <a:buFont typeface="+mj-lt"/>
              <a:buAutoNum type="arabicPeriod"/>
            </a:pPr>
            <a:endParaRPr lang="en-ZA" sz="2400" dirty="0" smtClean="0"/>
          </a:p>
          <a:p>
            <a:pPr marL="457200" indent="-457200">
              <a:buFont typeface="+mj-lt"/>
              <a:buAutoNum type="arabicPeriod"/>
            </a:pPr>
            <a:r>
              <a:rPr lang="en-ZA" sz="2400" dirty="0" smtClean="0"/>
              <a:t>Strategies for improvement need to focus on 1) accountability, 2) capacity, 3) alignment.</a:t>
            </a:r>
          </a:p>
          <a:p>
            <a:endParaRPr lang="en-ZA" sz="2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36</a:t>
            </a:fld>
            <a:endParaRPr lang="en-ZA"/>
          </a:p>
        </p:txBody>
      </p:sp>
    </p:spTree>
    <p:extLst>
      <p:ext uri="{BB962C8B-B14F-4D97-AF65-F5344CB8AC3E}">
        <p14:creationId xmlns:p14="http://schemas.microsoft.com/office/powerpoint/2010/main" val="3101995787"/>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363272" cy="4522514"/>
          </a:xfrm>
        </p:spPr>
        <p:txBody>
          <a:bodyPr>
            <a:normAutofit fontScale="90000"/>
          </a:bodyPr>
          <a:lstStyle/>
          <a:p>
            <a:r>
              <a:rPr lang="en-ZA" sz="7200" b="1" dirty="0" smtClean="0"/>
              <a:t>Thank you</a:t>
            </a:r>
            <a:br>
              <a:rPr lang="en-ZA" sz="7200" b="1" dirty="0" smtClean="0"/>
            </a:br>
            <a:r>
              <a:rPr lang="en-ZA" sz="4000" dirty="0" smtClean="0"/>
              <a:t/>
            </a:r>
            <a:br>
              <a:rPr lang="en-ZA" sz="4000" dirty="0" smtClean="0"/>
            </a:br>
            <a:r>
              <a:rPr lang="en-ZA" sz="4000" dirty="0" smtClean="0"/>
              <a:t>Comments &amp; Questions?</a:t>
            </a:r>
            <a:br>
              <a:rPr lang="en-ZA" sz="4000" dirty="0" smtClean="0"/>
            </a:br>
            <a:r>
              <a:rPr lang="en-ZA" sz="3600" dirty="0" smtClean="0"/>
              <a:t/>
            </a:r>
            <a:br>
              <a:rPr lang="en-ZA" sz="3600" dirty="0" smtClean="0"/>
            </a:br>
            <a:r>
              <a:rPr lang="en-ZA" sz="3600" dirty="0" smtClean="0"/>
              <a:t>This presentation and papers available online at:</a:t>
            </a:r>
            <a:br>
              <a:rPr lang="en-ZA" sz="3600" dirty="0" smtClean="0"/>
            </a:br>
            <a:r>
              <a:rPr lang="en-ZA" sz="4000" dirty="0" smtClean="0">
                <a:hlinkClick r:id="rId3"/>
              </a:rPr>
              <a:t>www.nicspaull.com/research</a:t>
            </a:r>
            <a:r>
              <a:rPr lang="en-ZA" sz="4000" dirty="0" smtClean="0"/>
              <a:t>  </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37</a:t>
            </a:fld>
            <a:endParaRPr lang="en-ZA"/>
          </a:p>
        </p:txBody>
      </p:sp>
    </p:spTree>
    <p:extLst>
      <p:ext uri="{BB962C8B-B14F-4D97-AF65-F5344CB8AC3E}">
        <p14:creationId xmlns:p14="http://schemas.microsoft.com/office/powerpoint/2010/main" val="188574712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38</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3816879984"/>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250207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graphicEl>
                                              <a:chart seriesIdx="-4" categoryIdx="9"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Decreasing proportion of </a:t>
            </a:r>
            <a:r>
              <a:rPr lang="en-ZA" dirty="0" err="1" smtClean="0"/>
              <a:t>matrics</a:t>
            </a:r>
            <a:r>
              <a:rPr lang="en-ZA" dirty="0" smtClean="0"/>
              <a:t> taking mathematics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39</a:t>
            </a:fld>
            <a:endParaRPr lang="en-ZA"/>
          </a:p>
        </p:txBody>
      </p:sp>
      <p:graphicFrame>
        <p:nvGraphicFramePr>
          <p:cNvPr id="5" name="Chart 4"/>
          <p:cNvGraphicFramePr/>
          <p:nvPr>
            <p:extLst>
              <p:ext uri="{D42A27DB-BD31-4B8C-83A1-F6EECF244321}">
                <p14:modId xmlns:p14="http://schemas.microsoft.com/office/powerpoint/2010/main" val="2980552406"/>
              </p:ext>
            </p:extLst>
          </p:nvPr>
        </p:nvGraphicFramePr>
        <p:xfrm>
          <a:off x="467544" y="1628800"/>
          <a:ext cx="8208912" cy="37444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156781762"/>
              </p:ext>
            </p:extLst>
          </p:nvPr>
        </p:nvGraphicFramePr>
        <p:xfrm>
          <a:off x="1403648" y="5527889"/>
          <a:ext cx="6534470" cy="1055370"/>
        </p:xfrm>
        <a:graphic>
          <a:graphicData uri="http://schemas.openxmlformats.org/drawingml/2006/table">
            <a:tbl>
              <a:tblPr firstRow="1" firstCol="1" bandRow="1">
                <a:tableStyleId>{5C22544A-7EE6-4342-B048-85BDC9FD1C3A}</a:tableStyleId>
              </a:tblPr>
              <a:tblGrid>
                <a:gridCol w="1088844"/>
                <a:gridCol w="1088844"/>
                <a:gridCol w="1088844"/>
                <a:gridCol w="1088844"/>
                <a:gridCol w="1089547"/>
                <a:gridCol w="1089547"/>
              </a:tblGrid>
              <a:tr h="352425">
                <a:tc>
                  <a:txBody>
                    <a:bodyPr/>
                    <a:lstStyle/>
                    <a:p>
                      <a:pPr algn="l">
                        <a:lnSpc>
                          <a:spcPct val="115000"/>
                        </a:lnSpc>
                        <a:spcAft>
                          <a:spcPts val="0"/>
                        </a:spcAft>
                      </a:pPr>
                      <a:r>
                        <a:rPr lang="en-ZA" sz="1000" dirty="0">
                          <a:effectLst/>
                        </a:rPr>
                        <a:t> </a:t>
                      </a:r>
                      <a:endParaRPr lang="en-ZA" sz="1100" dirty="0">
                        <a:effectLst/>
                        <a:latin typeface="Times New Roman"/>
                        <a:ea typeface="Calibri"/>
                        <a:cs typeface="Times New Roman"/>
                      </a:endParaRPr>
                    </a:p>
                  </a:txBody>
                  <a:tcPr marL="68580" marR="68580" marT="0" marB="0"/>
                </a:tc>
                <a:tc>
                  <a:txBody>
                    <a:bodyPr/>
                    <a:lstStyle/>
                    <a:p>
                      <a:pPr algn="l">
                        <a:lnSpc>
                          <a:spcPct val="115000"/>
                        </a:lnSpc>
                        <a:spcAft>
                          <a:spcPts val="0"/>
                        </a:spcAft>
                      </a:pPr>
                      <a:r>
                        <a:rPr lang="en-ZA" sz="1000">
                          <a:effectLst/>
                        </a:rPr>
                        <a:t>Numbers wrote maths</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Numbers passed maths</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Maths pass rate</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dirty="0">
                          <a:effectLst/>
                        </a:rPr>
                        <a:t>Proportion taking maths</a:t>
                      </a:r>
                      <a:endParaRPr lang="en-ZA" sz="1100" dirty="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Proportion passing maths</a:t>
                      </a:r>
                      <a:endParaRPr lang="en-ZA" sz="1100">
                        <a:effectLst/>
                        <a:latin typeface="Times New Roman"/>
                        <a:ea typeface="Calibri"/>
                        <a:cs typeface="Times New Roman"/>
                      </a:endParaRPr>
                    </a:p>
                  </a:txBody>
                  <a:tcPr marL="68580" marR="68580" marT="0" marB="0" anchor="ctr"/>
                </a:tc>
              </a:tr>
              <a:tr h="175895">
                <a:tc>
                  <a:txBody>
                    <a:bodyPr/>
                    <a:lstStyle/>
                    <a:p>
                      <a:pPr algn="l">
                        <a:lnSpc>
                          <a:spcPct val="115000"/>
                        </a:lnSpc>
                        <a:spcAft>
                          <a:spcPts val="0"/>
                        </a:spcAft>
                      </a:pPr>
                      <a:r>
                        <a:rPr lang="en-ZA" sz="1000">
                          <a:effectLst/>
                        </a:rPr>
                        <a:t>2008</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298 821</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136 503</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45,7%</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56,1%</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25,6%</a:t>
                      </a:r>
                      <a:endParaRPr lang="en-ZA" sz="1100">
                        <a:effectLst/>
                        <a:latin typeface="Times New Roman"/>
                        <a:ea typeface="Calibri"/>
                        <a:cs typeface="Times New Roman"/>
                      </a:endParaRPr>
                    </a:p>
                  </a:txBody>
                  <a:tcPr marL="68580" marR="68580" marT="0" marB="0" anchor="ctr"/>
                </a:tc>
              </a:tr>
              <a:tr h="175895">
                <a:tc>
                  <a:txBody>
                    <a:bodyPr/>
                    <a:lstStyle/>
                    <a:p>
                      <a:pPr algn="l">
                        <a:lnSpc>
                          <a:spcPct val="115000"/>
                        </a:lnSpc>
                        <a:spcAft>
                          <a:spcPts val="0"/>
                        </a:spcAft>
                      </a:pPr>
                      <a:r>
                        <a:rPr lang="en-ZA" sz="1000">
                          <a:effectLst/>
                        </a:rPr>
                        <a:t>2009</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290 407</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133 505</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46,0%</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52,6%</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24,2%</a:t>
                      </a:r>
                      <a:endParaRPr lang="en-ZA" sz="1100">
                        <a:effectLst/>
                        <a:latin typeface="Times New Roman"/>
                        <a:ea typeface="Calibri"/>
                        <a:cs typeface="Times New Roman"/>
                      </a:endParaRPr>
                    </a:p>
                  </a:txBody>
                  <a:tcPr marL="68580" marR="68580" marT="0" marB="0" anchor="ctr"/>
                </a:tc>
              </a:tr>
              <a:tr h="161925">
                <a:tc>
                  <a:txBody>
                    <a:bodyPr/>
                    <a:lstStyle/>
                    <a:p>
                      <a:pPr algn="l">
                        <a:lnSpc>
                          <a:spcPct val="115000"/>
                        </a:lnSpc>
                        <a:spcAft>
                          <a:spcPts val="0"/>
                        </a:spcAft>
                      </a:pPr>
                      <a:r>
                        <a:rPr lang="en-ZA" sz="1000">
                          <a:effectLst/>
                        </a:rPr>
                        <a:t>2010</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263 034</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124 749</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47,4%</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48,8%</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23,2%</a:t>
                      </a:r>
                      <a:endParaRPr lang="en-ZA" sz="1100">
                        <a:effectLst/>
                        <a:latin typeface="Times New Roman"/>
                        <a:ea typeface="Calibri"/>
                        <a:cs typeface="Times New Roman"/>
                      </a:endParaRPr>
                    </a:p>
                  </a:txBody>
                  <a:tcPr marL="68580" marR="68580" marT="0" marB="0" anchor="ctr"/>
                </a:tc>
              </a:tr>
              <a:tr h="175895">
                <a:tc>
                  <a:txBody>
                    <a:bodyPr/>
                    <a:lstStyle/>
                    <a:p>
                      <a:pPr algn="l">
                        <a:lnSpc>
                          <a:spcPct val="115000"/>
                        </a:lnSpc>
                        <a:spcAft>
                          <a:spcPts val="0"/>
                        </a:spcAft>
                      </a:pPr>
                      <a:r>
                        <a:rPr lang="en-ZA" sz="1000">
                          <a:effectLst/>
                        </a:rPr>
                        <a:t>2011</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224 635</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104 033</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46,3%</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45,3%</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dirty="0">
                          <a:effectLst/>
                        </a:rPr>
                        <a:t>21,0%</a:t>
                      </a:r>
                      <a:endParaRPr lang="en-ZA" sz="1100" dirty="0">
                        <a:effectLst/>
                        <a:latin typeface="Times New Roman"/>
                        <a:ea typeface="Calibri"/>
                        <a:cs typeface="Times New Roman"/>
                      </a:endParaRPr>
                    </a:p>
                  </a:txBody>
                  <a:tcPr marL="68580" marR="68580" marT="0" marB="0" anchor="ctr"/>
                </a:tc>
              </a:tr>
            </a:tbl>
          </a:graphicData>
        </a:graphic>
      </p:graphicFrame>
      <p:sp>
        <p:nvSpPr>
          <p:cNvPr id="7" name="Rectangle 6"/>
          <p:cNvSpPr/>
          <p:nvPr/>
        </p:nvSpPr>
        <p:spPr>
          <a:xfrm>
            <a:off x="1403648" y="6596390"/>
            <a:ext cx="6534472" cy="261610"/>
          </a:xfrm>
          <a:prstGeom prst="rect">
            <a:avLst/>
          </a:prstGeom>
        </p:spPr>
        <p:txBody>
          <a:bodyPr wrap="square">
            <a:spAutoFit/>
          </a:bodyPr>
          <a:lstStyle/>
          <a:p>
            <a:r>
              <a:rPr lang="en-ZA" sz="1100" b="1" dirty="0"/>
              <a:t>Table 4: Mathematics outputs since 2008 (Source: Taylor, 2012, p. 4)</a:t>
            </a:r>
          </a:p>
        </p:txBody>
      </p:sp>
    </p:spTree>
    <p:extLst>
      <p:ext uri="{BB962C8B-B14F-4D97-AF65-F5344CB8AC3E}">
        <p14:creationId xmlns:p14="http://schemas.microsoft.com/office/powerpoint/2010/main" val="13657362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i="1" dirty="0" smtClean="0">
                <a:solidFill>
                  <a:schemeClr val="bg1"/>
                </a:solidFill>
                <a:latin typeface="Helvetica Neue"/>
                <a:cs typeface="Helvetica Neue"/>
              </a:rPr>
              <a:t>South African teacher content knowledge</a:t>
            </a:r>
            <a:endParaRPr lang="en-US" i="1" dirty="0">
              <a:solidFill>
                <a:schemeClr val="bg1"/>
              </a:solidFill>
              <a:latin typeface="Helvetica Neue"/>
              <a:cs typeface="Helvetica Neue"/>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4663" y="2057400"/>
            <a:ext cx="3114675"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2691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Teacher Content Knowledge</a:t>
            </a:r>
            <a:endParaRPr lang="en-ZA" dirty="0"/>
          </a:p>
        </p:txBody>
      </p:sp>
      <p:sp>
        <p:nvSpPr>
          <p:cNvPr id="3" name="Content Placeholder 2"/>
          <p:cNvSpPr>
            <a:spLocks noGrp="1"/>
          </p:cNvSpPr>
          <p:nvPr>
            <p:ph idx="1"/>
          </p:nvPr>
        </p:nvSpPr>
        <p:spPr>
          <a:xfrm>
            <a:off x="467544" y="1628800"/>
            <a:ext cx="8229600" cy="4824536"/>
          </a:xfrm>
        </p:spPr>
        <p:txBody>
          <a:bodyPr>
            <a:normAutofit fontScale="70000" lnSpcReduction="20000"/>
          </a:bodyPr>
          <a:lstStyle/>
          <a:p>
            <a:pPr marL="342900" lvl="1" indent="-342900">
              <a:buFont typeface="Arial" pitchFamily="34" charset="0"/>
              <a:buChar char="•"/>
            </a:pPr>
            <a:r>
              <a:rPr lang="en-ZA" dirty="0">
                <a:solidFill>
                  <a:srgbClr val="800000"/>
                </a:solidFill>
              </a:rPr>
              <a:t>Conference Board of the Mathematical </a:t>
            </a:r>
            <a:r>
              <a:rPr lang="en-ZA" dirty="0" smtClean="0">
                <a:solidFill>
                  <a:srgbClr val="800000"/>
                </a:solidFill>
              </a:rPr>
              <a:t>Sciences</a:t>
            </a:r>
            <a:r>
              <a:rPr lang="en-ZA" dirty="0">
                <a:solidFill>
                  <a:srgbClr val="800000"/>
                </a:solidFill>
              </a:rPr>
              <a:t> </a:t>
            </a:r>
            <a:r>
              <a:rPr lang="en-ZA" dirty="0" smtClean="0">
                <a:solidFill>
                  <a:srgbClr val="800000"/>
                </a:solidFill>
              </a:rPr>
              <a:t>(2001</a:t>
            </a:r>
            <a:r>
              <a:rPr lang="en-ZA" dirty="0">
                <a:solidFill>
                  <a:srgbClr val="800000"/>
                </a:solidFill>
              </a:rPr>
              <a:t>, ch.2</a:t>
            </a:r>
            <a:r>
              <a:rPr lang="en-ZA" dirty="0" smtClean="0">
                <a:solidFill>
                  <a:srgbClr val="800000"/>
                </a:solidFill>
              </a:rPr>
              <a:t>)</a:t>
            </a:r>
            <a:r>
              <a:rPr lang="en-ZA" dirty="0">
                <a:solidFill>
                  <a:srgbClr val="800000"/>
                </a:solidFill>
              </a:rPr>
              <a:t> </a:t>
            </a:r>
            <a:r>
              <a:rPr lang="en-ZA" dirty="0" smtClean="0"/>
              <a:t>recommends that mathematics teachers need: </a:t>
            </a:r>
          </a:p>
          <a:p>
            <a:pPr lvl="1" algn="just"/>
            <a:r>
              <a:rPr lang="en-ZA" dirty="0" smtClean="0"/>
              <a:t>“</a:t>
            </a:r>
            <a:r>
              <a:rPr lang="en-ZA" i="1" dirty="0"/>
              <a:t>A</a:t>
            </a:r>
            <a:r>
              <a:rPr lang="en-ZA" i="1" dirty="0" smtClean="0"/>
              <a:t> </a:t>
            </a:r>
            <a:r>
              <a:rPr lang="en-ZA" i="1" dirty="0"/>
              <a:t>thorough mastery of the mathematics in </a:t>
            </a:r>
            <a:r>
              <a:rPr lang="en-ZA" i="1" u="sng" dirty="0"/>
              <a:t>several grades beyond that which they expect to teach</a:t>
            </a:r>
            <a:r>
              <a:rPr lang="en-ZA" i="1" dirty="0"/>
              <a:t>, as well as of the mathematics in earlier grades</a:t>
            </a:r>
            <a:r>
              <a:rPr lang="en-ZA" dirty="0"/>
              <a:t>” </a:t>
            </a:r>
            <a:r>
              <a:rPr lang="en-ZA" dirty="0" smtClean="0"/>
              <a:t>(2001 </a:t>
            </a:r>
            <a:r>
              <a:rPr lang="en-ZA" dirty="0"/>
              <a:t>report ‘</a:t>
            </a:r>
            <a:r>
              <a:rPr lang="en-ZA" i="1" dirty="0"/>
              <a:t>The Mathematical Education of Teachers</a:t>
            </a:r>
            <a:r>
              <a:rPr lang="en-ZA" dirty="0" smtClean="0"/>
              <a:t>’) </a:t>
            </a:r>
          </a:p>
          <a:p>
            <a:pPr lvl="1" algn="just"/>
            <a:endParaRPr lang="en-ZA" dirty="0"/>
          </a:p>
          <a:p>
            <a:pPr algn="just"/>
            <a:r>
              <a:rPr lang="en-ZA" dirty="0" smtClean="0">
                <a:solidFill>
                  <a:srgbClr val="800000"/>
                </a:solidFill>
              </a:rPr>
              <a:t>Ball </a:t>
            </a:r>
            <a:r>
              <a:rPr lang="en-ZA" i="1" dirty="0">
                <a:solidFill>
                  <a:srgbClr val="800000"/>
                </a:solidFill>
              </a:rPr>
              <a:t>et al</a:t>
            </a:r>
            <a:r>
              <a:rPr lang="en-ZA" dirty="0">
                <a:solidFill>
                  <a:srgbClr val="800000"/>
                </a:solidFill>
              </a:rPr>
              <a:t> (2008, p. 409) </a:t>
            </a:r>
            <a:endParaRPr lang="en-ZA" dirty="0" smtClean="0">
              <a:solidFill>
                <a:srgbClr val="800000"/>
              </a:solidFill>
            </a:endParaRPr>
          </a:p>
          <a:p>
            <a:pPr lvl="1" algn="just"/>
            <a:r>
              <a:rPr lang="en-ZA" dirty="0" smtClean="0"/>
              <a:t>“</a:t>
            </a:r>
            <a:r>
              <a:rPr lang="en-ZA" i="1" dirty="0"/>
              <a:t>Teachers who do not themselves know the subject well are not likely to have the knowledge they need to help students learn this content. At the same time just knowing a subject may well not be sufficient for teaching</a:t>
            </a:r>
            <a:r>
              <a:rPr lang="en-ZA" dirty="0"/>
              <a:t>.</a:t>
            </a:r>
            <a:r>
              <a:rPr lang="en-ZA" dirty="0" smtClean="0"/>
              <a:t>”</a:t>
            </a:r>
          </a:p>
          <a:p>
            <a:pPr lvl="1" algn="just"/>
            <a:endParaRPr lang="en-ZA" dirty="0" smtClean="0"/>
          </a:p>
          <a:p>
            <a:pPr algn="just"/>
            <a:r>
              <a:rPr lang="en-ZA" dirty="0" smtClean="0">
                <a:solidFill>
                  <a:srgbClr val="800000"/>
                </a:solidFill>
              </a:rPr>
              <a:t>Shulman (1986, p. 9)</a:t>
            </a:r>
          </a:p>
          <a:p>
            <a:pPr lvl="1" algn="just"/>
            <a:r>
              <a:rPr lang="en-ZA" dirty="0" smtClean="0"/>
              <a:t>“</a:t>
            </a:r>
            <a:r>
              <a:rPr lang="en-ZA" dirty="0"/>
              <a:t>We expect that the subject matter content understanding of the teacher be at least equal to that of his or her lay colleague, the mere subject matter major</a:t>
            </a:r>
            <a:r>
              <a:rPr lang="en-ZA" dirty="0" smtClean="0"/>
              <a:t>”</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41</a:t>
            </a:fld>
            <a:endParaRPr lang="en-ZA"/>
          </a:p>
        </p:txBody>
      </p:sp>
    </p:spTree>
    <p:extLst>
      <p:ext uri="{BB962C8B-B14F-4D97-AF65-F5344CB8AC3E}">
        <p14:creationId xmlns:p14="http://schemas.microsoft.com/office/powerpoint/2010/main" val="13729922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South Africa specifically…</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ZA" dirty="0">
                <a:solidFill>
                  <a:srgbClr val="800000"/>
                </a:solidFill>
              </a:rPr>
              <a:t>Taylor &amp; Vinjevold’s (1999, p. 230) </a:t>
            </a:r>
            <a:r>
              <a:rPr lang="en-ZA" dirty="0"/>
              <a:t>conclusion in their book “</a:t>
            </a:r>
            <a:r>
              <a:rPr lang="en-ZA" i="1" dirty="0"/>
              <a:t>Getting Learning Right</a:t>
            </a:r>
            <a:r>
              <a:rPr lang="en-ZA" dirty="0"/>
              <a:t>” is particularly explicit</a:t>
            </a:r>
            <a:r>
              <a:rPr lang="en-ZA" dirty="0" smtClean="0"/>
              <a:t>:</a:t>
            </a:r>
          </a:p>
          <a:p>
            <a:pPr algn="just"/>
            <a:endParaRPr lang="en-US" dirty="0"/>
          </a:p>
          <a:p>
            <a:pPr algn="just"/>
            <a:r>
              <a:rPr lang="en-ZA" dirty="0"/>
              <a:t>“</a:t>
            </a:r>
            <a:r>
              <a:rPr lang="en-ZA" sz="3000" i="1" dirty="0"/>
              <a:t>The most definite point of convergence across the [President’s Education Initiative] studies is the conclusion that teachers’ poor conceptual knowledge of the subjects they are teaching is a </a:t>
            </a:r>
            <a:r>
              <a:rPr lang="en-ZA" sz="3000" b="1" i="1" u="sng" dirty="0"/>
              <a:t>fundamental constraint </a:t>
            </a:r>
            <a:r>
              <a:rPr lang="en-ZA" sz="3000" i="1" dirty="0"/>
              <a:t>on the quality of teaching and learning activities, and consequently on the quality of learning outcomes</a:t>
            </a:r>
            <a:r>
              <a:rPr lang="en-ZA" dirty="0"/>
              <a:t>.” </a:t>
            </a:r>
            <a:endParaRPr lang="en-US" dirty="0"/>
          </a:p>
          <a:p>
            <a:pPr algn="just"/>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42</a:t>
            </a:fld>
            <a:endParaRPr lang="en-ZA"/>
          </a:p>
        </p:txBody>
      </p:sp>
    </p:spTree>
    <p:extLst>
      <p:ext uri="{BB962C8B-B14F-4D97-AF65-F5344CB8AC3E}">
        <p14:creationId xmlns:p14="http://schemas.microsoft.com/office/powerpoint/2010/main" val="155147812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43</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187624" y="592233"/>
            <a:ext cx="6513274" cy="6116592"/>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491933" y="116632"/>
            <a:ext cx="5904656" cy="369332"/>
          </a:xfrm>
          <a:prstGeom prst="rect">
            <a:avLst/>
          </a:prstGeom>
          <a:noFill/>
        </p:spPr>
        <p:txBody>
          <a:bodyPr wrap="square" rtlCol="0">
            <a:spAutoFit/>
          </a:bodyPr>
          <a:lstStyle/>
          <a:p>
            <a:r>
              <a:rPr lang="en-ZA" dirty="0" err="1" smtClean="0"/>
              <a:t>Carnoy</a:t>
            </a:r>
            <a:r>
              <a:rPr lang="en-ZA" dirty="0" smtClean="0"/>
              <a:t> &amp; Chisholm (2008: p. 22) conceptual framework</a:t>
            </a:r>
            <a:endParaRPr lang="en-ZA" dirty="0"/>
          </a:p>
        </p:txBody>
      </p:sp>
      <p:sp>
        <p:nvSpPr>
          <p:cNvPr id="2" name="Rectangle 1"/>
          <p:cNvSpPr/>
          <p:nvPr/>
        </p:nvSpPr>
        <p:spPr>
          <a:xfrm>
            <a:off x="5169254" y="1772816"/>
            <a:ext cx="1008112" cy="43204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975399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Teacher knowledge</a:t>
            </a:r>
            <a:endParaRPr lang="en-US" dirty="0"/>
          </a:p>
        </p:txBody>
      </p:sp>
      <p:graphicFrame>
        <p:nvGraphicFramePr>
          <p:cNvPr id="5" name="Diagram 4"/>
          <p:cNvGraphicFramePr/>
          <p:nvPr>
            <p:extLst>
              <p:ext uri="{D42A27DB-BD31-4B8C-83A1-F6EECF244321}">
                <p14:modId xmlns:p14="http://schemas.microsoft.com/office/powerpoint/2010/main" val="38455481"/>
              </p:ext>
            </p:extLst>
          </p:nvPr>
        </p:nvGraphicFramePr>
        <p:xfrm>
          <a:off x="3555999" y="233082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251520" y="4293096"/>
            <a:ext cx="4123767" cy="2062103"/>
          </a:xfrm>
          <a:prstGeom prst="rect">
            <a:avLst/>
          </a:prstGeom>
          <a:solidFill>
            <a:schemeClr val="bg1">
              <a:lumMod val="85000"/>
            </a:schemeClr>
          </a:solidFill>
        </p:spPr>
        <p:txBody>
          <a:bodyPr wrap="square" rtlCol="0">
            <a:spAutoFit/>
          </a:bodyPr>
          <a:lstStyle/>
          <a:p>
            <a:pPr lvl="0" algn="just"/>
            <a:r>
              <a:rPr lang="en-GB" sz="1600" dirty="0"/>
              <a:t>“For every increment of performance I demand from you, </a:t>
            </a:r>
            <a:r>
              <a:rPr lang="en-GB" sz="1600" b="1" u="sng" dirty="0"/>
              <a:t>I have an equal responsibility to provide you with the capacity to meet that expectation</a:t>
            </a:r>
            <a:r>
              <a:rPr lang="en-GB" sz="1600" dirty="0"/>
              <a:t>. Likewise, for every investment you make in my skill and knowledge, I have a reciprocal responsibility to demonstrate some new increment in performance” </a:t>
            </a:r>
            <a:endParaRPr lang="en-GB" sz="1600" dirty="0" smtClean="0"/>
          </a:p>
          <a:p>
            <a:pPr lvl="0" algn="r"/>
            <a:r>
              <a:rPr lang="en-GB" sz="1600" b="1" dirty="0" smtClean="0">
                <a:solidFill>
                  <a:srgbClr val="800000"/>
                </a:solidFill>
              </a:rPr>
              <a:t>(</a:t>
            </a:r>
            <a:r>
              <a:rPr lang="en-GB" sz="1600" b="1" dirty="0">
                <a:solidFill>
                  <a:srgbClr val="800000"/>
                </a:solidFill>
              </a:rPr>
              <a:t>Elmore, 2004b, p. 93).</a:t>
            </a:r>
            <a:endParaRPr lang="en-US" sz="1600" b="1" dirty="0">
              <a:solidFill>
                <a:srgbClr val="800000"/>
              </a:solidFill>
            </a:endParaRPr>
          </a:p>
        </p:txBody>
      </p:sp>
      <p:sp>
        <p:nvSpPr>
          <p:cNvPr id="9" name="TextBox 8"/>
          <p:cNvSpPr txBox="1"/>
          <p:nvPr/>
        </p:nvSpPr>
        <p:spPr>
          <a:xfrm>
            <a:off x="899592" y="2132856"/>
            <a:ext cx="2749177" cy="707886"/>
          </a:xfrm>
          <a:prstGeom prst="rect">
            <a:avLst/>
          </a:prstGeom>
          <a:solidFill>
            <a:schemeClr val="bg1">
              <a:lumMod val="85000"/>
            </a:schemeClr>
          </a:solidFill>
        </p:spPr>
        <p:txBody>
          <a:bodyPr wrap="square" rtlCol="0">
            <a:spAutoFit/>
          </a:bodyPr>
          <a:lstStyle/>
          <a:p>
            <a:pPr algn="ctr"/>
            <a:r>
              <a:rPr lang="en-US" sz="2000" b="1" dirty="0" smtClean="0"/>
              <a:t>Teachers cannot teach what they do not know.</a:t>
            </a:r>
            <a:endParaRPr lang="en-US" sz="2000" b="1" dirty="0"/>
          </a:p>
        </p:txBody>
      </p:sp>
      <p:sp>
        <p:nvSpPr>
          <p:cNvPr id="10" name="TextBox 9"/>
          <p:cNvSpPr txBox="1"/>
          <p:nvPr/>
        </p:nvSpPr>
        <p:spPr>
          <a:xfrm>
            <a:off x="899592" y="2996952"/>
            <a:ext cx="2749177" cy="707886"/>
          </a:xfrm>
          <a:prstGeom prst="rect">
            <a:avLst/>
          </a:prstGeom>
          <a:solidFill>
            <a:schemeClr val="bg1">
              <a:lumMod val="85000"/>
            </a:schemeClr>
          </a:solidFill>
        </p:spPr>
        <p:txBody>
          <a:bodyPr wrap="square" rtlCol="0">
            <a:spAutoFit/>
          </a:bodyPr>
          <a:lstStyle/>
          <a:p>
            <a:pPr algn="ctr"/>
            <a:r>
              <a:rPr lang="en-US" sz="2000" b="1" dirty="0" smtClean="0"/>
              <a:t>Demonizing teachers is popular, but unhelpful</a:t>
            </a:r>
            <a:endParaRPr lang="en-US" sz="2000" b="1" dirty="0"/>
          </a:p>
        </p:txBody>
      </p:sp>
    </p:spTree>
    <p:extLst>
      <p:ext uri="{BB962C8B-B14F-4D97-AF65-F5344CB8AC3E}">
        <p14:creationId xmlns:p14="http://schemas.microsoft.com/office/powerpoint/2010/main" val="341375825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up)">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8" grpId="0" animBg="1"/>
      <p:bldP spid="8" grpId="1" animBg="1"/>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Distribution of mathematics teacher CK by geographical location </a:t>
            </a:r>
            <a:endParaRPr lang="en-US" sz="3600" dirty="0"/>
          </a:p>
        </p:txBody>
      </p:sp>
      <p:sp>
        <p:nvSpPr>
          <p:cNvPr id="3" name="Content Placeholder 2"/>
          <p:cNvSpPr>
            <a:spLocks noGrp="1"/>
          </p:cNvSpPr>
          <p:nvPr>
            <p:ph idx="1"/>
          </p:nvPr>
        </p:nvSpPr>
        <p:spPr>
          <a:xfrm>
            <a:off x="395536" y="5733256"/>
            <a:ext cx="8229600" cy="853555"/>
          </a:xfrm>
          <a:solidFill>
            <a:srgbClr val="D9D9D9"/>
          </a:solidFill>
        </p:spPr>
        <p:txBody>
          <a:bodyPr>
            <a:normAutofit fontScale="62500" lnSpcReduction="20000"/>
          </a:bodyPr>
          <a:lstStyle/>
          <a:p>
            <a:pPr marL="0" indent="0">
              <a:buNone/>
            </a:pPr>
            <a:r>
              <a:rPr lang="en-US" dirty="0" smtClean="0"/>
              <a:t>South Africa is the only country (amongst SACMEQ countries) where rural mathematics teachers know statistically significantly less than urban teachers.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graphicFrame>
        <p:nvGraphicFramePr>
          <p:cNvPr id="6" name="Chart 5"/>
          <p:cNvGraphicFramePr/>
          <p:nvPr>
            <p:extLst>
              <p:ext uri="{D42A27DB-BD31-4B8C-83A1-F6EECF244321}">
                <p14:modId xmlns:p14="http://schemas.microsoft.com/office/powerpoint/2010/main" val="1244746529"/>
              </p:ext>
            </p:extLst>
          </p:nvPr>
        </p:nvGraphicFramePr>
        <p:xfrm>
          <a:off x="467544" y="1628800"/>
          <a:ext cx="8208912" cy="367240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412371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Distribution of mathematics teacher CK by school SES quintile</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46</a:t>
            </a:fld>
            <a:endParaRPr lang="en-ZA"/>
          </a:p>
        </p:txBody>
      </p:sp>
      <p:graphicFrame>
        <p:nvGraphicFramePr>
          <p:cNvPr id="5" name="Chart 4"/>
          <p:cNvGraphicFramePr/>
          <p:nvPr>
            <p:extLst>
              <p:ext uri="{D42A27DB-BD31-4B8C-83A1-F6EECF244321}">
                <p14:modId xmlns:p14="http://schemas.microsoft.com/office/powerpoint/2010/main" val="2297955331"/>
              </p:ext>
            </p:extLst>
          </p:nvPr>
        </p:nvGraphicFramePr>
        <p:xfrm>
          <a:off x="467544" y="1700808"/>
          <a:ext cx="8208912" cy="41764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334309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37</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a:t>: “Can perform calculations using </a:t>
            </a:r>
            <a:r>
              <a:rPr lang="en-ZA" dirty="0" err="1"/>
              <a:t>approp</a:t>
            </a:r>
            <a:r>
              <a:rPr lang="en-ZA" dirty="0"/>
              <a:t> symbols to solve problems involving: MULTIPLICATION of at least 2-digit by 1-digit numbers”</a:t>
            </a:r>
            <a:endParaRPr lang="en-ZA" dirty="0" smtClean="0"/>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47</a:t>
            </a:fld>
            <a:endParaRPr lang="en-ZA"/>
          </a:p>
        </p:txBody>
      </p:sp>
      <p:graphicFrame>
        <p:nvGraphicFramePr>
          <p:cNvPr id="9" name="Chart 8"/>
          <p:cNvGraphicFramePr/>
          <p:nvPr>
            <p:extLst>
              <p:ext uri="{D42A27DB-BD31-4B8C-83A1-F6EECF244321}">
                <p14:modId xmlns:p14="http://schemas.microsoft.com/office/powerpoint/2010/main" val="3175869504"/>
              </p:ext>
            </p:extLst>
          </p:nvPr>
        </p:nvGraphicFramePr>
        <p:xfrm>
          <a:off x="467544" y="3501008"/>
          <a:ext cx="5832648" cy="2973829"/>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1691979"/>
            <a:ext cx="5864324" cy="1502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ontent Placeholder 2"/>
          <p:cNvSpPr txBox="1">
            <a:spLocks/>
          </p:cNvSpPr>
          <p:nvPr/>
        </p:nvSpPr>
        <p:spPr>
          <a:xfrm>
            <a:off x="6588224" y="3861048"/>
            <a:ext cx="2016224" cy="1656184"/>
          </a:xfrm>
          <a:prstGeom prst="rect">
            <a:avLst/>
          </a:prstGeom>
          <a:solidFill>
            <a:schemeClr val="bg1">
              <a:lumMod val="95000"/>
            </a:schemeClr>
          </a:solidFill>
        </p:spPr>
        <p:txBody>
          <a:bodyPr vert="horz" lIns="91440" tIns="45720" rIns="91440" bIns="45720" rtlCol="0">
            <a:normAutofit fontScale="4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At the end of Grade 5 more than a third of quintile 1-4 students cannot answer this simple Grade-3-level problem. </a:t>
            </a:r>
            <a:endParaRPr lang="en-ZA" sz="4300" dirty="0" smtClean="0"/>
          </a:p>
          <a:p>
            <a:pPr marL="0" indent="0">
              <a:buFont typeface="Arial" pitchFamily="34" charset="0"/>
              <a:buNone/>
            </a:pPr>
            <a:endParaRPr lang="en-ZA" dirty="0" smtClean="0"/>
          </a:p>
        </p:txBody>
      </p:sp>
    </p:spTree>
    <p:extLst>
      <p:ext uri="{BB962C8B-B14F-4D97-AF65-F5344CB8AC3E}">
        <p14:creationId xmlns:p14="http://schemas.microsoft.com/office/powerpoint/2010/main" val="2112999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Chart bld="series"/>
        </p:bldSub>
      </p:bldGraphic>
      <p:bldP spid="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i="1" dirty="0" smtClean="0">
                <a:latin typeface="Helvetica Neue"/>
                <a:cs typeface="Helvetica Neue"/>
              </a:rPr>
              <a:t>Solutions?</a:t>
            </a:r>
            <a:endParaRPr lang="en-US" i="1" dirty="0">
              <a:latin typeface="Helvetica Neue"/>
              <a:cs typeface="Helvetica Neue"/>
            </a:endParaRPr>
          </a:p>
        </p:txBody>
      </p:sp>
    </p:spTree>
    <p:extLst>
      <p:ext uri="{BB962C8B-B14F-4D97-AF65-F5344CB8AC3E}">
        <p14:creationId xmlns:p14="http://schemas.microsoft.com/office/powerpoint/2010/main" val="2716596100"/>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solution…</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49</a:t>
            </a:fld>
            <a:endParaRPr lang="en-ZA"/>
          </a:p>
        </p:txBody>
      </p:sp>
      <p:sp>
        <p:nvSpPr>
          <p:cNvPr id="5" name="Content Placeholder 2"/>
          <p:cNvSpPr txBox="1">
            <a:spLocks/>
          </p:cNvSpPr>
          <p:nvPr/>
        </p:nvSpPr>
        <p:spPr>
          <a:xfrm>
            <a:off x="457200" y="1600200"/>
            <a:ext cx="8229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The DBE cannot afford to be idealistic in its implementation of teacher training and testing</a:t>
            </a:r>
          </a:p>
          <a:p>
            <a:pPr lvl="1"/>
            <a:r>
              <a:rPr lang="en-US" sz="1800" b="1" dirty="0" smtClean="0"/>
              <a:t>Aspirational planning approach</a:t>
            </a:r>
            <a:r>
              <a:rPr lang="en-US" sz="1800" dirty="0" smtClean="0"/>
              <a:t>: All primary school mathematics teachers should be able to pass the matric mathematics exam </a:t>
            </a:r>
          </a:p>
          <a:p>
            <a:pPr marL="857250" lvl="2" indent="0">
              <a:buFont typeface="Arial" pitchFamily="34" charset="0"/>
              <a:buNone/>
            </a:pPr>
            <a:r>
              <a:rPr lang="en-US" sz="1400" dirty="0" smtClean="0"/>
              <a:t>(benchmark = desirable teacher CK)</a:t>
            </a:r>
          </a:p>
          <a:p>
            <a:pPr lvl="1"/>
            <a:r>
              <a:rPr lang="en-US" sz="1800" b="1" dirty="0" smtClean="0"/>
              <a:t>Realistic approach: (e.g.) </a:t>
            </a:r>
            <a:r>
              <a:rPr lang="en-US" sz="1800" dirty="0" smtClean="0"/>
              <a:t>minimum proficiency benchmark where teachers have to achieve at least 90% in the ANA of the grades in which they teach, and 70% in Grade 9 ANA</a:t>
            </a:r>
          </a:p>
          <a:p>
            <a:pPr marL="400050" lvl="1" indent="0">
              <a:buFont typeface="Arial" pitchFamily="34" charset="0"/>
              <a:buNone/>
            </a:pPr>
            <a:r>
              <a:rPr lang="en-US" sz="1400" dirty="0" smtClean="0"/>
              <a:t>	(benchmark = </a:t>
            </a:r>
            <a:r>
              <a:rPr lang="en-US" sz="1400" i="1" dirty="0" smtClean="0"/>
              <a:t>basic</a:t>
            </a:r>
            <a:r>
              <a:rPr lang="en-US" sz="1400" dirty="0" smtClean="0"/>
              <a:t> teacher CK)</a:t>
            </a:r>
          </a:p>
          <a:p>
            <a:r>
              <a:rPr lang="en-US" sz="2000" b="1" dirty="0" smtClean="0"/>
              <a:t>First we need to figure out what works!</a:t>
            </a:r>
          </a:p>
          <a:p>
            <a:r>
              <a:rPr lang="en-US" sz="2000" b="1" dirty="0" smtClean="0"/>
              <a:t>Pilot the system with one district.</a:t>
            </a:r>
            <a:r>
              <a:rPr lang="en-US" sz="2000" dirty="0" smtClean="0"/>
              <a:t> Imperative to evaluate which teacher training option (of hundreds) works best in urban/rural for example. Rigorous impact evaluations are needed before selecting a program and then rolling it out</a:t>
            </a:r>
          </a:p>
          <a:p>
            <a:r>
              <a:rPr lang="en-US" sz="2000" b="1" dirty="0" smtClean="0"/>
              <a:t>Tests are primarily for diagnostic purposes not punitive purposes</a:t>
            </a:r>
          </a:p>
        </p:txBody>
      </p:sp>
    </p:spTree>
    <p:extLst>
      <p:ext uri="{BB962C8B-B14F-4D97-AF65-F5344CB8AC3E}">
        <p14:creationId xmlns:p14="http://schemas.microsoft.com/office/powerpoint/2010/main" val="2764482618"/>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stages...</a:t>
            </a:r>
            <a:endParaRPr lang="en-ZA" dirty="0"/>
          </a:p>
        </p:txBody>
      </p:sp>
      <p:sp>
        <p:nvSpPr>
          <p:cNvPr id="3" name="Content Placeholder 2"/>
          <p:cNvSpPr>
            <a:spLocks noGrp="1"/>
          </p:cNvSpPr>
          <p:nvPr>
            <p:ph idx="1"/>
          </p:nvPr>
        </p:nvSpPr>
        <p:spPr>
          <a:xfrm>
            <a:off x="251520" y="1772816"/>
            <a:ext cx="4032448" cy="4032448"/>
          </a:xfrm>
        </p:spPr>
        <p:txBody>
          <a:bodyPr>
            <a:normAutofit fontScale="40000" lnSpcReduction="20000"/>
          </a:bodyPr>
          <a:lstStyle/>
          <a:p>
            <a:pPr algn="just"/>
            <a:r>
              <a:rPr lang="en-ZA" sz="4000" dirty="0" smtClean="0"/>
              <a:t>SA is a few decades behind many OECD countries. Predictable outcomes as we move from stage to stage. Loveless (2005: 7) explains the historical sequence of accountability movements for students – </a:t>
            </a:r>
            <a:r>
              <a:rPr lang="en-ZA" sz="4000" b="1" dirty="0" smtClean="0"/>
              <a:t>similar movements for teachers?</a:t>
            </a:r>
          </a:p>
          <a:p>
            <a:pPr lvl="1"/>
            <a:endParaRPr lang="en-ZA" dirty="0" smtClean="0"/>
          </a:p>
          <a:p>
            <a:pPr lvl="1"/>
            <a:r>
              <a:rPr lang="en-ZA" sz="3400" dirty="0" smtClean="0">
                <a:solidFill>
                  <a:srgbClr val="FF0000"/>
                </a:solidFill>
              </a:rPr>
              <a:t>Stage 1 </a:t>
            </a:r>
            <a:r>
              <a:rPr lang="en-ZA" sz="3400" dirty="0" smtClean="0"/>
              <a:t>– </a:t>
            </a:r>
            <a:r>
              <a:rPr lang="en-ZA" sz="3400" b="1" dirty="0" smtClean="0"/>
              <a:t>Setting standards</a:t>
            </a:r>
            <a:r>
              <a:rPr lang="en-GB" sz="3400" b="1" dirty="0" smtClean="0"/>
              <a:t> </a:t>
            </a:r>
          </a:p>
          <a:p>
            <a:pPr lvl="1">
              <a:buNone/>
            </a:pPr>
            <a:r>
              <a:rPr lang="en-GB" sz="3400" b="1" dirty="0" smtClean="0"/>
              <a:t>	</a:t>
            </a:r>
            <a:r>
              <a:rPr lang="en-GB" sz="3400" dirty="0" smtClean="0"/>
              <a:t>(</a:t>
            </a:r>
            <a:r>
              <a:rPr lang="en-GB" sz="3400" i="1" dirty="0" smtClean="0"/>
              <a:t>defining what students should learn</a:t>
            </a:r>
            <a:r>
              <a:rPr lang="en-GB" sz="3400" dirty="0" smtClean="0"/>
              <a:t>), </a:t>
            </a:r>
          </a:p>
          <a:p>
            <a:pPr lvl="3"/>
            <a:r>
              <a:rPr lang="en-GB" sz="3800" dirty="0" smtClean="0">
                <a:solidFill>
                  <a:schemeClr val="accent3">
                    <a:lumMod val="75000"/>
                  </a:schemeClr>
                </a:solidFill>
              </a:rPr>
              <a:t>CAPS</a:t>
            </a:r>
          </a:p>
          <a:p>
            <a:pPr lvl="1"/>
            <a:r>
              <a:rPr lang="en-GB" sz="3400" dirty="0" smtClean="0">
                <a:solidFill>
                  <a:srgbClr val="FF0000"/>
                </a:solidFill>
              </a:rPr>
              <a:t>Stage 2 </a:t>
            </a:r>
            <a:r>
              <a:rPr lang="en-GB" sz="3400" b="1" dirty="0" smtClean="0"/>
              <a:t>- Measuring achievement</a:t>
            </a:r>
            <a:r>
              <a:rPr lang="en-GB" sz="3400" dirty="0" smtClean="0"/>
              <a:t> </a:t>
            </a:r>
          </a:p>
          <a:p>
            <a:pPr lvl="1">
              <a:buNone/>
            </a:pPr>
            <a:r>
              <a:rPr lang="en-GB" sz="3400" dirty="0" smtClean="0"/>
              <a:t>	(</a:t>
            </a:r>
            <a:r>
              <a:rPr lang="en-GB" sz="3400" i="1" dirty="0" smtClean="0"/>
              <a:t>testing to see what students have learned</a:t>
            </a:r>
            <a:r>
              <a:rPr lang="en-GB" sz="3400" dirty="0" smtClean="0"/>
              <a:t>),</a:t>
            </a:r>
          </a:p>
          <a:p>
            <a:pPr lvl="3"/>
            <a:r>
              <a:rPr lang="en-GB" sz="3800" dirty="0" smtClean="0">
                <a:solidFill>
                  <a:schemeClr val="accent3">
                    <a:lumMod val="75000"/>
                  </a:schemeClr>
                </a:solidFill>
              </a:rPr>
              <a:t>ANA</a:t>
            </a:r>
          </a:p>
          <a:p>
            <a:pPr lvl="1"/>
            <a:r>
              <a:rPr lang="en-GB" sz="3400" dirty="0" smtClean="0">
                <a:solidFill>
                  <a:srgbClr val="FF0000"/>
                </a:solidFill>
              </a:rPr>
              <a:t>Stage 3 </a:t>
            </a:r>
            <a:r>
              <a:rPr lang="en-GB" sz="3400" dirty="0" smtClean="0"/>
              <a:t>-  </a:t>
            </a:r>
            <a:r>
              <a:rPr lang="en-GB" sz="3400" b="1" dirty="0" smtClean="0"/>
              <a:t>Holding educators &amp; students accountable</a:t>
            </a:r>
            <a:r>
              <a:rPr lang="en-GB" sz="3400" dirty="0" smtClean="0"/>
              <a:t> </a:t>
            </a:r>
          </a:p>
          <a:p>
            <a:pPr lvl="1">
              <a:buNone/>
            </a:pPr>
            <a:r>
              <a:rPr lang="en-GB" sz="3400" dirty="0" smtClean="0"/>
              <a:t>	(</a:t>
            </a:r>
            <a:r>
              <a:rPr lang="en-GB" sz="3400" i="1" dirty="0" smtClean="0"/>
              <a:t>making results count</a:t>
            </a:r>
            <a:r>
              <a:rPr lang="en-GB" sz="3400" dirty="0" smtClean="0"/>
              <a:t>). </a:t>
            </a:r>
          </a:p>
          <a:p>
            <a:pPr lvl="3"/>
            <a:r>
              <a:rPr lang="en-GB" sz="3800" dirty="0" smtClean="0">
                <a:solidFill>
                  <a:schemeClr val="accent3">
                    <a:lumMod val="75000"/>
                  </a:schemeClr>
                </a:solidFill>
              </a:rPr>
              <a:t>Western Cape performance agreements?</a:t>
            </a:r>
          </a:p>
        </p:txBody>
      </p:sp>
      <p:sp>
        <p:nvSpPr>
          <p:cNvPr id="4" name="Slide Number Placeholder 3"/>
          <p:cNvSpPr>
            <a:spLocks noGrp="1"/>
          </p:cNvSpPr>
          <p:nvPr>
            <p:ph type="sldNum" sz="quarter" idx="12"/>
          </p:nvPr>
        </p:nvSpPr>
        <p:spPr>
          <a:xfrm>
            <a:off x="6516216" y="6381328"/>
            <a:ext cx="2133600" cy="365125"/>
          </a:xfrm>
        </p:spPr>
        <p:txBody>
          <a:bodyPr/>
          <a:lstStyle/>
          <a:p>
            <a:fld id="{555B2511-D5A3-487A-82FF-4C039FEE504B}" type="slidenum">
              <a:rPr lang="en-ZA" smtClean="0"/>
              <a:pPr/>
              <a:t>50</a:t>
            </a:fld>
            <a:endParaRPr lang="en-ZA"/>
          </a:p>
        </p:txBody>
      </p:sp>
      <p:graphicFrame>
        <p:nvGraphicFramePr>
          <p:cNvPr id="6" name="Diagram 5"/>
          <p:cNvGraphicFramePr/>
          <p:nvPr>
            <p:extLst>
              <p:ext uri="{D42A27DB-BD31-4B8C-83A1-F6EECF244321}">
                <p14:modId xmlns:p14="http://schemas.microsoft.com/office/powerpoint/2010/main" val="609737972"/>
              </p:ext>
            </p:extLst>
          </p:nvPr>
        </p:nvGraphicFramePr>
        <p:xfrm>
          <a:off x="4572000" y="2276872"/>
          <a:ext cx="3672408"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572000" y="1916832"/>
            <a:ext cx="3672408" cy="369332"/>
          </a:xfrm>
          <a:prstGeom prst="rect">
            <a:avLst/>
          </a:prstGeom>
          <a:solidFill>
            <a:schemeClr val="accent1">
              <a:lumMod val="75000"/>
            </a:schemeClr>
          </a:solidFill>
        </p:spPr>
        <p:txBody>
          <a:bodyPr wrap="square" rtlCol="0">
            <a:spAutoFit/>
          </a:bodyPr>
          <a:lstStyle/>
          <a:p>
            <a:pPr algn="ctr"/>
            <a:r>
              <a:rPr lang="en-ZA" b="1" dirty="0" smtClean="0">
                <a:solidFill>
                  <a:schemeClr val="bg1"/>
                </a:solidFill>
              </a:rPr>
              <a:t>Stages in accountability movements:</a:t>
            </a:r>
            <a:endParaRPr lang="en-ZA" b="1" dirty="0">
              <a:solidFill>
                <a:schemeClr val="bg1"/>
              </a:solidFill>
            </a:endParaRPr>
          </a:p>
        </p:txBody>
      </p:sp>
      <p:sp>
        <p:nvSpPr>
          <p:cNvPr id="5" name="Left Arrow 4"/>
          <p:cNvSpPr/>
          <p:nvPr/>
        </p:nvSpPr>
        <p:spPr>
          <a:xfrm rot="20756081">
            <a:off x="7093854" y="3240836"/>
            <a:ext cx="1512168" cy="792088"/>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TRAINING</a:t>
            </a:r>
            <a:endParaRPr lang="en-US" dirty="0"/>
          </a:p>
        </p:txBody>
      </p:sp>
      <p:sp>
        <p:nvSpPr>
          <p:cNvPr id="8" name="TextBox 7"/>
          <p:cNvSpPr txBox="1"/>
          <p:nvPr/>
        </p:nvSpPr>
        <p:spPr>
          <a:xfrm>
            <a:off x="724" y="6027003"/>
            <a:ext cx="6336704" cy="830997"/>
          </a:xfrm>
          <a:prstGeom prst="rect">
            <a:avLst/>
          </a:prstGeom>
          <a:solidFill>
            <a:schemeClr val="bg1">
              <a:lumMod val="85000"/>
            </a:schemeClr>
          </a:solidFill>
        </p:spPr>
        <p:txBody>
          <a:bodyPr wrap="square" rtlCol="0">
            <a:spAutoFit/>
          </a:bodyPr>
          <a:lstStyle/>
          <a:p>
            <a:pPr lvl="0" algn="just"/>
            <a:r>
              <a:rPr lang="en-GB" sz="1200" dirty="0"/>
              <a:t>“For every increment of performance I demand from you, </a:t>
            </a:r>
            <a:r>
              <a:rPr lang="en-GB" sz="1200" b="1" u="sng" dirty="0"/>
              <a:t>I have an equal responsibility to provide you with the capacity to meet that expectation</a:t>
            </a:r>
            <a:r>
              <a:rPr lang="en-GB" sz="1200" dirty="0"/>
              <a:t>. Likewise, for every investment you make in my skill and knowledge, I have a reciprocal responsibility to demonstrate some new increment in performance”  </a:t>
            </a:r>
            <a:r>
              <a:rPr lang="en-GB" sz="1200" b="1" dirty="0" smtClean="0">
                <a:solidFill>
                  <a:srgbClr val="800000"/>
                </a:solidFill>
              </a:rPr>
              <a:t>(</a:t>
            </a:r>
            <a:r>
              <a:rPr lang="en-GB" sz="1200" b="1" dirty="0">
                <a:solidFill>
                  <a:srgbClr val="800000"/>
                </a:solidFill>
              </a:rPr>
              <a:t>Elmore, 2004b, p. 93).</a:t>
            </a:r>
            <a:endParaRPr lang="en-US" sz="1200" b="1" dirty="0">
              <a:solidFill>
                <a:srgbClr val="800000"/>
              </a:solidFill>
            </a:endParaRPr>
          </a:p>
        </p:txBody>
      </p:sp>
    </p:spTree>
    <p:extLst>
      <p:ext uri="{BB962C8B-B14F-4D97-AF65-F5344CB8AC3E}">
        <p14:creationId xmlns:p14="http://schemas.microsoft.com/office/powerpoint/2010/main" val="16924727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When faced with an exceedingly low and unequal quality of education do we….</a:t>
            </a:r>
            <a:endParaRPr lang="en-US" sz="3600" dirty="0"/>
          </a:p>
        </p:txBody>
      </p:sp>
      <p:sp>
        <p:nvSpPr>
          <p:cNvPr id="3" name="Content Placeholder 2"/>
          <p:cNvSpPr>
            <a:spLocks noGrp="1"/>
          </p:cNvSpPr>
          <p:nvPr>
            <p:ph idx="1"/>
          </p:nvPr>
        </p:nvSpPr>
        <p:spPr/>
        <p:txBody>
          <a:bodyPr>
            <a:normAutofit fontScale="70000" lnSpcReduction="20000"/>
          </a:bodyPr>
          <a:lstStyle/>
          <a:p>
            <a:pPr marL="0" indent="0">
              <a:buNone/>
            </a:pPr>
            <a:r>
              <a:rPr lang="en-US" sz="3000" b="1" dirty="0" smtClean="0"/>
              <a:t>A) Increase accountability </a:t>
            </a:r>
            <a:r>
              <a:rPr lang="en-US" sz="3000" i="1" dirty="0" smtClean="0"/>
              <a:t>{US model}</a:t>
            </a:r>
          </a:p>
          <a:p>
            <a:pPr lvl="2"/>
            <a:r>
              <a:rPr lang="en-US" dirty="0" smtClean="0"/>
              <a:t>Create a fool-proof highly specified, sequenced curriculum (CAPS/workbooks)</a:t>
            </a:r>
          </a:p>
          <a:p>
            <a:pPr lvl="2"/>
            <a:r>
              <a:rPr lang="en-US" dirty="0" smtClean="0"/>
              <a:t>Measure learning better and more frequently (ANA)</a:t>
            </a:r>
          </a:p>
          <a:p>
            <a:pPr lvl="2"/>
            <a:r>
              <a:rPr lang="en-US" dirty="0" smtClean="0"/>
              <a:t>Increase choice/information in a variety of ways</a:t>
            </a:r>
          </a:p>
          <a:p>
            <a:pPr lvl="2"/>
            <a:endParaRPr lang="en-US" dirty="0" smtClean="0"/>
          </a:p>
          <a:p>
            <a:pPr marL="0" indent="0">
              <a:buNone/>
            </a:pPr>
            <a:r>
              <a:rPr lang="en-US" sz="3000" b="1" dirty="0" smtClean="0"/>
              <a:t>B) Improve the quality of teachers </a:t>
            </a:r>
            <a:r>
              <a:rPr lang="en-US" sz="3000" i="1" dirty="0" smtClean="0"/>
              <a:t>{Finnish model}</a:t>
            </a:r>
          </a:p>
          <a:p>
            <a:pPr lvl="2"/>
            <a:r>
              <a:rPr lang="en-US" dirty="0" smtClean="0"/>
              <a:t>Attract better candidates into teaching degrees </a:t>
            </a:r>
            <a:r>
              <a:rPr lang="en-US" dirty="0" smtClean="0">
                <a:sym typeface="Wingdings"/>
              </a:rPr>
              <a:t> draw candidates from the top (rather than the bottom) of the matric distribution</a:t>
            </a:r>
            <a:endParaRPr lang="en-US" dirty="0" smtClean="0"/>
          </a:p>
          <a:p>
            <a:pPr lvl="2"/>
            <a:r>
              <a:rPr lang="en-US" dirty="0" smtClean="0"/>
              <a:t>Increase the competence of existing teachers (Capacitation)</a:t>
            </a:r>
          </a:p>
          <a:p>
            <a:pPr lvl="2"/>
            <a:r>
              <a:rPr lang="en-US" dirty="0" smtClean="0"/>
              <a:t>Long term endeavor which requires sustained, committed, strategic, thoughtful leadership (something we don’t have)</a:t>
            </a:r>
          </a:p>
          <a:p>
            <a:pPr lvl="2"/>
            <a:endParaRPr lang="en-US" dirty="0" smtClean="0"/>
          </a:p>
          <a:p>
            <a:pPr marL="0" indent="0">
              <a:buNone/>
            </a:pPr>
            <a:r>
              <a:rPr lang="en-US" sz="3000" b="1" dirty="0" smtClean="0"/>
              <a:t>C) All of the above </a:t>
            </a:r>
            <a:r>
              <a:rPr lang="en-US" sz="3000" i="1" dirty="0" smtClean="0"/>
              <a:t>{Utopian model}</a:t>
            </a:r>
            <a:endParaRPr lang="en-US" sz="3000" i="1" dirty="0"/>
          </a:p>
          <a:p>
            <a:endParaRPr lang="en-US" sz="2300" dirty="0" smtClean="0"/>
          </a:p>
          <a:p>
            <a:r>
              <a:rPr lang="en-US" sz="2300" i="1" dirty="0" smtClean="0"/>
              <a:t>Perhaps A while we set out on the costly and difficult journey of B??</a:t>
            </a:r>
          </a:p>
          <a:p>
            <a:pPr lvl="2"/>
            <a:endParaRPr lang="en-US"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51</a:t>
            </a:fld>
            <a:endParaRPr lang="en-ZA"/>
          </a:p>
        </p:txBody>
      </p:sp>
    </p:spTree>
    <p:extLst>
      <p:ext uri="{BB962C8B-B14F-4D97-AF65-F5344CB8AC3E}">
        <p14:creationId xmlns:p14="http://schemas.microsoft.com/office/powerpoint/2010/main" val="2097675455"/>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772816"/>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8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4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8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6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800" b="1" dirty="0" smtClean="0">
                <a:solidFill>
                  <a:srgbClr val="C00000"/>
                </a:solidFill>
              </a:rPr>
              <a:t> </a:t>
            </a:r>
            <a:r>
              <a:rPr lang="en-ZA" sz="2400" b="1" dirty="0" smtClean="0">
                <a:solidFill>
                  <a:srgbClr val="C00000"/>
                </a:solidFill>
              </a:rPr>
              <a:t>Focus on the basics</a:t>
            </a:r>
            <a:endParaRPr lang="en-ZA" sz="2800" b="1" dirty="0" smtClean="0">
              <a:solidFill>
                <a:srgbClr val="C00000"/>
              </a:solidFill>
            </a:endParaRPr>
          </a:p>
          <a:p>
            <a:pPr marL="914400" lvl="1" indent="-514350">
              <a:buFont typeface="Arial" pitchFamily="34" charset="0"/>
              <a:buChar char="•"/>
              <a:defRPr/>
            </a:pPr>
            <a:r>
              <a:rPr lang="en-ZA" sz="1600" dirty="0" smtClean="0"/>
              <a:t>Every child MUST master the basics of foundational numeracy and literacy these are the building blocks of further education – weak foundations = recipe for disaster</a:t>
            </a:r>
          </a:p>
          <a:p>
            <a:pPr marL="914400" lvl="1" indent="-514350">
              <a:buFont typeface="Arial" pitchFamily="34" charset="0"/>
              <a:buChar char="•"/>
              <a:defRPr/>
            </a:pPr>
            <a:r>
              <a:rPr lang="en-ZA" sz="1600" dirty="0" smtClean="0"/>
              <a:t>Teachers need to be in school teaching (re-introduce inspectorate?)</a:t>
            </a:r>
          </a:p>
          <a:p>
            <a:pPr marL="914400" lvl="1" indent="-514350">
              <a:buFont typeface="Arial" pitchFamily="34" charset="0"/>
              <a:buChar char="•"/>
              <a:defRPr/>
            </a:pPr>
            <a:r>
              <a:rPr lang="en-ZA" sz="1600" dirty="0" smtClean="0"/>
              <a:t>Every teacher needs a minimum competency (basic) in the subjects they teach</a:t>
            </a:r>
          </a:p>
          <a:p>
            <a:pPr marL="914400" lvl="1" indent="-514350">
              <a:buFont typeface="Arial" pitchFamily="34" charset="0"/>
              <a:buChar char="•"/>
              <a:defRPr/>
            </a:pPr>
            <a:r>
              <a:rPr lang="en-ZA" sz="1600" dirty="0" smtClean="0"/>
              <a:t>Every child (teacher) needs access to adequate learning (teaching) materials</a:t>
            </a:r>
          </a:p>
          <a:p>
            <a:pPr marL="914400" lvl="1" indent="-514350">
              <a:buFont typeface="Arial" pitchFamily="34" charset="0"/>
              <a:buChar char="•"/>
              <a:defRPr/>
            </a:pPr>
            <a:r>
              <a:rPr lang="en-ZA" sz="1600" dirty="0" smtClean="0"/>
              <a:t>Use every school day and every school period – maximise instructional time</a:t>
            </a:r>
          </a:p>
          <a:p>
            <a:pPr marL="914400" lvl="1" indent="-514350">
              <a:buFont typeface="Arial" pitchFamily="34" charset="0"/>
              <a:buChar char="•"/>
              <a:defRPr/>
            </a:pPr>
            <a:endParaRPr lang="en-ZA" sz="1600" dirty="0" smtClean="0"/>
          </a:p>
          <a:p>
            <a:pPr marL="457200" indent="-514350">
              <a:buFont typeface="+mj-lt"/>
              <a:buAutoNum type="arabicPeriod"/>
              <a:defRPr/>
            </a:pPr>
            <a:r>
              <a:rPr lang="en-ZA" sz="2400" b="1" dirty="0" smtClean="0">
                <a:solidFill>
                  <a:srgbClr val="C00000"/>
                </a:solidFill>
              </a:rPr>
              <a:t>Increase information, accountability &amp; transparency</a:t>
            </a:r>
          </a:p>
          <a:p>
            <a:pPr marL="914400" lvl="1" indent="-514350">
              <a:buFont typeface="Arial" pitchFamily="34" charset="0"/>
              <a:buChar char="•"/>
              <a:defRPr/>
            </a:pPr>
            <a:r>
              <a:rPr lang="en-ZA" sz="1600" dirty="0" smtClean="0"/>
              <a:t>At ALL levels – DBE, district, school, classroom, learner</a:t>
            </a:r>
          </a:p>
          <a:p>
            <a:pPr marL="914400" lvl="1" indent="-514350">
              <a:buFont typeface="Arial" pitchFamily="34" charset="0"/>
              <a:buChar char="•"/>
              <a:defRPr/>
            </a:pPr>
            <a:r>
              <a:rPr lang="en-ZA" sz="1600" dirty="0" smtClean="0"/>
              <a:t>Strengthen ANA</a:t>
            </a:r>
          </a:p>
          <a:p>
            <a:pPr marL="914400" lvl="1" indent="-514350">
              <a:buFont typeface="Arial" pitchFamily="34" charset="0"/>
              <a:buChar char="•"/>
              <a:defRPr/>
            </a:pPr>
            <a:r>
              <a:rPr lang="en-ZA" sz="1600" dirty="0" smtClean="0"/>
              <a:t>Set realistic goals for improvement and hold people accountable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52</a:t>
            </a:fld>
            <a:endParaRPr lang="en-ZA"/>
          </a:p>
        </p:txBody>
      </p:sp>
    </p:spTree>
    <p:extLst>
      <p:ext uri="{BB962C8B-B14F-4D97-AF65-F5344CB8AC3E}">
        <p14:creationId xmlns:p14="http://schemas.microsoft.com/office/powerpoint/2010/main" val="1810994342"/>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solidFill>
                  <a:srgbClr val="C00000"/>
                </a:solidFill>
              </a:rPr>
              <a:t>3 </a:t>
            </a:r>
            <a:r>
              <a:rPr lang="en-ZA" sz="4800" b="1" smtClean="0">
                <a:solidFill>
                  <a:srgbClr val="C00000"/>
                </a:solidFill>
              </a:rPr>
              <a:t>biggest</a:t>
            </a:r>
            <a:r>
              <a:rPr lang="en-ZA" sz="4800" smtClean="0">
                <a:solidFill>
                  <a:srgbClr val="C00000"/>
                </a:solidFill>
              </a:rPr>
              <a:t> </a:t>
            </a:r>
            <a:r>
              <a:rPr lang="en-ZA" smtClean="0">
                <a:solidFill>
                  <a:srgbClr val="C00000"/>
                </a:solidFill>
              </a:rPr>
              <a:t>challenges - SA</a:t>
            </a:r>
            <a:endParaRPr lang="en-ZA" dirty="0">
              <a:solidFill>
                <a:srgbClr val="C00000"/>
              </a:solidFill>
            </a:endParaRPr>
          </a:p>
        </p:txBody>
      </p:sp>
      <p:sp>
        <p:nvSpPr>
          <p:cNvPr id="3" name="Content Placeholder 2"/>
          <p:cNvSpPr txBox="1">
            <a:spLocks/>
          </p:cNvSpPr>
          <p:nvPr/>
        </p:nvSpPr>
        <p:spPr>
          <a:xfrm>
            <a:off x="467544" y="1772816"/>
            <a:ext cx="8229600" cy="4525963"/>
          </a:xfrm>
          <a:prstGeom prst="rect">
            <a:avLst/>
          </a:prstGeom>
        </p:spPr>
        <p:txBody>
          <a:bodyPr>
            <a:noAutofit/>
          </a:bodyPr>
          <a:lstStyle/>
          <a:p>
            <a:pPr marL="342900" lvl="0" indent="-342900">
              <a:spcBef>
                <a:spcPct val="20000"/>
              </a:spcBef>
              <a:buFont typeface="+mj-lt"/>
              <a:buAutoNum type="arabicPeriod"/>
              <a:defRPr/>
            </a:pPr>
            <a:r>
              <a:rPr lang="en-ZA" sz="3200"/>
              <a:t>Failure to get the basics right</a:t>
            </a:r>
          </a:p>
          <a:p>
            <a:pPr marL="800100" lvl="1" indent="-342900">
              <a:spcBef>
                <a:spcPct val="20000"/>
              </a:spcBef>
              <a:buFont typeface="Arial" pitchFamily="34" charset="0"/>
              <a:buChar char="•"/>
            </a:pPr>
            <a:r>
              <a:rPr lang="en-ZA"/>
              <a:t>Children who cannot read, write and compute properly (Functionally illiterate/innumerate) after 6 years of formal full-time schooling</a:t>
            </a:r>
          </a:p>
          <a:p>
            <a:pPr marL="800100" lvl="1" indent="-342900">
              <a:spcBef>
                <a:spcPct val="20000"/>
              </a:spcBef>
              <a:buFont typeface="Arial" pitchFamily="34" charset="0"/>
              <a:buChar char="•"/>
            </a:pPr>
            <a:r>
              <a:rPr lang="en-ZA"/>
              <a:t>Often teachers lack even the most basic knowledge </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3200" b="0" i="0" u="none" strike="noStrike" kern="1200" cap="none" spc="0" normalizeH="0" baseline="0" noProof="0" smtClean="0">
                <a:ln>
                  <a:noFill/>
                </a:ln>
                <a:solidFill>
                  <a:schemeClr val="tx1"/>
                </a:solidFill>
                <a:effectLst/>
                <a:uLnTx/>
                <a:uFillTx/>
                <a:latin typeface="+mn-lt"/>
                <a:ea typeface="+mn-ea"/>
                <a:cs typeface="+mn-cs"/>
              </a:rPr>
              <a:t>Equity in </a:t>
            </a:r>
            <a:r>
              <a:rPr kumimoji="0" lang="en-ZA" sz="3200" b="0" i="0" u="none" strike="noStrike" kern="1200" cap="none" spc="0" normalizeH="0" baseline="0" noProof="0" dirty="0" smtClean="0">
                <a:ln>
                  <a:noFill/>
                </a:ln>
                <a:solidFill>
                  <a:schemeClr val="tx1"/>
                </a:solidFill>
                <a:effectLst/>
                <a:uLnTx/>
                <a:uFillTx/>
                <a:latin typeface="+mn-lt"/>
                <a:ea typeface="+mn-ea"/>
                <a:cs typeface="+mn-cs"/>
              </a:rPr>
              <a:t>education</a:t>
            </a:r>
          </a:p>
          <a:p>
            <a:pPr marL="800100" lvl="1" indent="-342900">
              <a:spcBef>
                <a:spcPct val="20000"/>
              </a:spcBef>
              <a:buFont typeface="Arial" pitchFamily="34" charset="0"/>
              <a:buChar char="•"/>
            </a:pPr>
            <a:r>
              <a:rPr kumimoji="0" lang="en-ZA" b="0" i="0" u="none" strike="noStrike" kern="1200" cap="none" spc="0" normalizeH="0" baseline="0" noProof="0" dirty="0" smtClean="0">
                <a:ln>
                  <a:noFill/>
                </a:ln>
                <a:solidFill>
                  <a:schemeClr val="tx1"/>
                </a:solidFill>
                <a:effectLst/>
                <a:uLnTx/>
                <a:uFillTx/>
                <a:latin typeface="+mn-lt"/>
                <a:ea typeface="+mn-ea"/>
                <a:cs typeface="+mn-cs"/>
              </a:rPr>
              <a:t>2 education systems – dysfunctional</a:t>
            </a:r>
            <a:r>
              <a:rPr kumimoji="0" lang="en-ZA" b="0" i="0" u="none" strike="noStrike" kern="1200" cap="none" spc="0" normalizeH="0" noProof="0" dirty="0" smtClean="0">
                <a:ln>
                  <a:noFill/>
                </a:ln>
                <a:solidFill>
                  <a:schemeClr val="tx1"/>
                </a:solidFill>
                <a:effectLst/>
                <a:uLnTx/>
                <a:uFillTx/>
                <a:latin typeface="+mn-lt"/>
                <a:ea typeface="+mn-ea"/>
                <a:cs typeface="+mn-cs"/>
              </a:rPr>
              <a:t> system operates at bottom of African countries, functional system operates at bottom of developed countries.</a:t>
            </a:r>
          </a:p>
          <a:p>
            <a:pPr marL="800100" lvl="1" indent="-342900">
              <a:spcBef>
                <a:spcPct val="20000"/>
              </a:spcBef>
              <a:buFont typeface="Arial" pitchFamily="34" charset="0"/>
              <a:buChar char="•"/>
            </a:pPr>
            <a:r>
              <a:rPr lang="en-ZA" baseline="0" dirty="0" smtClean="0"/>
              <a:t>More</a:t>
            </a:r>
            <a:r>
              <a:rPr lang="en-ZA" dirty="0" smtClean="0"/>
              <a:t> resources is NOT the silver bullet – we are not using </a:t>
            </a:r>
            <a:r>
              <a:rPr lang="en-ZA" smtClean="0"/>
              <a:t>existing resources</a:t>
            </a:r>
          </a:p>
          <a:p>
            <a:pPr marL="342900" lvl="0" indent="-342900">
              <a:spcBef>
                <a:spcPct val="20000"/>
              </a:spcBef>
              <a:buFont typeface="+mj-lt"/>
              <a:buAutoNum type="arabicPeriod"/>
              <a:defRPr/>
            </a:pPr>
            <a:r>
              <a:rPr lang="en-ZA" sz="3200"/>
              <a:t>Lack of accountability </a:t>
            </a:r>
          </a:p>
          <a:p>
            <a:pPr marL="800100" lvl="1" indent="-342900">
              <a:spcBef>
                <a:spcPct val="20000"/>
              </a:spcBef>
              <a:buFont typeface="Arial" pitchFamily="34" charset="0"/>
              <a:buChar char="•"/>
            </a:pPr>
            <a:r>
              <a:rPr lang="en-ZA"/>
              <a:t>Little accountability to parents in majority of school system</a:t>
            </a:r>
          </a:p>
          <a:p>
            <a:pPr marL="800100" lvl="1" indent="-342900">
              <a:spcBef>
                <a:spcPct val="20000"/>
              </a:spcBef>
              <a:buFont typeface="Arial" pitchFamily="34" charset="0"/>
              <a:buChar char="•"/>
            </a:pPr>
            <a:r>
              <a:rPr lang="en-ZA"/>
              <a:t>Little accountability between teachers and Department </a:t>
            </a:r>
          </a:p>
          <a:p>
            <a:pPr marL="800100" lvl="1" indent="-342900">
              <a:spcBef>
                <a:spcPct val="20000"/>
              </a:spcBef>
              <a:buFont typeface="Arial" pitchFamily="34" charset="0"/>
              <a:buChar char="•"/>
            </a:pPr>
            <a:r>
              <a:rPr lang="en-ZA"/>
              <a:t>Teacher unions abusing power and acting unprofessionally</a:t>
            </a:r>
          </a:p>
          <a:p>
            <a:pPr marL="800100" lvl="1" indent="-342900">
              <a:spcBef>
                <a:spcPct val="20000"/>
              </a:spcBef>
              <a:buFont typeface="Arial" pitchFamily="34" charset="0"/>
              <a:buChar char="•"/>
            </a:pPr>
            <a:endParaRPr lang="en-ZA" sz="32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53</a:t>
            </a:fld>
            <a:endParaRPr lang="en-ZA"/>
          </a:p>
        </p:txBody>
      </p:sp>
    </p:spTree>
    <p:extLst>
      <p:ext uri="{BB962C8B-B14F-4D97-AF65-F5344CB8AC3E}">
        <p14:creationId xmlns:p14="http://schemas.microsoft.com/office/powerpoint/2010/main" val="2136126831"/>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467544" y="1628800"/>
            <a:ext cx="4104456" cy="4525963"/>
          </a:xfrm>
        </p:spPr>
        <p:txBody>
          <a:bodyPr>
            <a:normAutofit lnSpcReduction="10000"/>
          </a:bodyPr>
          <a:lstStyle/>
          <a:p>
            <a:pPr>
              <a:buFont typeface="+mj-lt"/>
              <a:buAutoNum type="arabicPeriod"/>
            </a:pPr>
            <a:r>
              <a:rPr lang="en-US" sz="1800" dirty="0" smtClean="0"/>
              <a:t>Ensuring that public funding is actually pro-poor and also that it actually reaches the poor.</a:t>
            </a:r>
          </a:p>
          <a:p>
            <a:pPr>
              <a:buFont typeface="+mj-lt"/>
              <a:buAutoNum type="arabicPeriod"/>
            </a:pPr>
            <a:endParaRPr lang="en-US" sz="1800" dirty="0" smtClean="0"/>
          </a:p>
          <a:p>
            <a:pPr>
              <a:buFont typeface="+mj-lt"/>
              <a:buAutoNum type="arabicPeriod"/>
            </a:pPr>
            <a:r>
              <a:rPr lang="en-US" sz="1800" dirty="0" smtClean="0"/>
              <a:t>Understanding whether the motivation is for human dignity reasons or improving learning outcomes.</a:t>
            </a:r>
          </a:p>
          <a:p>
            <a:pPr>
              <a:buFont typeface="+mj-lt"/>
              <a:buAutoNum type="arabicPeriod"/>
            </a:pPr>
            <a:endParaRPr lang="en-US" sz="1800" dirty="0"/>
          </a:p>
          <a:p>
            <a:pPr>
              <a:buFont typeface="+mj-lt"/>
              <a:buAutoNum type="arabicPeriod"/>
            </a:pPr>
            <a:r>
              <a:rPr lang="en-US" sz="1800" dirty="0" smtClean="0"/>
              <a:t>Ensuring that additional resources are allocated based on evidence rather than anecdote.</a:t>
            </a:r>
          </a:p>
          <a:p>
            <a:pPr>
              <a:buFont typeface="+mj-lt"/>
              <a:buAutoNum type="arabicPeriod"/>
            </a:pPr>
            <a:endParaRPr lang="en-US" sz="1800" dirty="0"/>
          </a:p>
          <a:p>
            <a:pPr>
              <a:buFont typeface="+mj-lt"/>
              <a:buAutoNum type="arabicPeriod"/>
            </a:pPr>
            <a:r>
              <a:rPr lang="en-US" sz="1800" dirty="0" smtClean="0"/>
              <a:t>The need for BOTH accountability AND capacity.</a:t>
            </a:r>
            <a:endParaRPr lang="en-US"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54</a:t>
            </a:fld>
            <a:endParaRPr lang="en-ZA"/>
          </a:p>
        </p:txBody>
      </p:sp>
      <p:pic>
        <p:nvPicPr>
          <p:cNvPr id="5" name="Picture 4" descr="Education is the key to succes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2276872"/>
            <a:ext cx="3096344" cy="2745615"/>
          </a:xfrm>
          <a:prstGeom prst="rect">
            <a:avLst/>
          </a:prstGeom>
        </p:spPr>
      </p:pic>
    </p:spTree>
    <p:extLst>
      <p:ext uri="{BB962C8B-B14F-4D97-AF65-F5344CB8AC3E}">
        <p14:creationId xmlns:p14="http://schemas.microsoft.com/office/powerpoint/2010/main" val="2330914198"/>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55</a:t>
            </a:fld>
            <a:endParaRPr lang="en-ZA"/>
          </a:p>
        </p:txBody>
      </p:sp>
    </p:spTree>
    <p:extLst>
      <p:ext uri="{BB962C8B-B14F-4D97-AF65-F5344CB8AC3E}">
        <p14:creationId xmlns:p14="http://schemas.microsoft.com/office/powerpoint/2010/main" val="39901577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56</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631011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57</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499048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58</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43439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59</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19033936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37</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a:t>: “Can perform calculations using </a:t>
            </a:r>
            <a:r>
              <a:rPr lang="en-ZA" dirty="0" err="1"/>
              <a:t>approp</a:t>
            </a:r>
            <a:r>
              <a:rPr lang="en-ZA" dirty="0"/>
              <a:t> symbols to solve problems involving: MULTIPLICATION of at least 2-digit by 1-digit numbers”</a:t>
            </a:r>
            <a:endParaRPr lang="en-ZA" dirty="0" smtClean="0"/>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60</a:t>
            </a:fld>
            <a:endParaRPr lang="en-ZA"/>
          </a:p>
        </p:txBody>
      </p:sp>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more than a third of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graphicFrame>
        <p:nvGraphicFramePr>
          <p:cNvPr id="9" name="Chart 8"/>
          <p:cNvGraphicFramePr/>
          <p:nvPr>
            <p:extLst>
              <p:ext uri="{D42A27DB-BD31-4B8C-83A1-F6EECF244321}">
                <p14:modId xmlns:p14="http://schemas.microsoft.com/office/powerpoint/2010/main" val="916225458"/>
              </p:ext>
            </p:extLst>
          </p:nvPr>
        </p:nvGraphicFramePr>
        <p:xfrm>
          <a:off x="467544" y="3501008"/>
          <a:ext cx="5832648" cy="2973829"/>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1691979"/>
            <a:ext cx="5864324" cy="1502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1907704" y="6504467"/>
            <a:ext cx="3384376" cy="307777"/>
          </a:xfrm>
          <a:prstGeom prst="rect">
            <a:avLst/>
          </a:prstGeom>
          <a:noFill/>
        </p:spPr>
        <p:txBody>
          <a:bodyPr wrap="square" rtlCol="0">
            <a:spAutoFit/>
          </a:bodyPr>
          <a:lstStyle/>
          <a:p>
            <a:r>
              <a:rPr lang="en-ZA" sz="1400" dirty="0" smtClean="0"/>
              <a:t>(Spaull &amp; </a:t>
            </a:r>
            <a:r>
              <a:rPr lang="en-ZA" sz="1400" dirty="0" err="1" smtClean="0"/>
              <a:t>Viljoen</a:t>
            </a:r>
            <a:r>
              <a:rPr lang="en-ZA" sz="1400" dirty="0" smtClean="0"/>
              <a:t>, forthcoming)</a:t>
            </a:r>
            <a:endParaRPr lang="en-ZA" sz="1400" dirty="0"/>
          </a:p>
        </p:txBody>
      </p:sp>
    </p:spTree>
    <p:extLst>
      <p:ext uri="{BB962C8B-B14F-4D97-AF65-F5344CB8AC3E}">
        <p14:creationId xmlns:p14="http://schemas.microsoft.com/office/powerpoint/2010/main" val="11100786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Graphic spid="9" grpId="0">
        <p:bldSub>
          <a:bldChart bld="series"/>
        </p:bldSub>
      </p:bldGraphic>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9952</TotalTime>
  <Words>4843</Words>
  <Application>Microsoft Macintosh PowerPoint</Application>
  <PresentationFormat>On-screen Show (4:3)</PresentationFormat>
  <Paragraphs>531</Paragraphs>
  <Slides>60</Slides>
  <Notes>52</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An Overview of South Africa’s  Schooling System</vt:lpstr>
      <vt:lpstr>PowerPoint Presentation</vt:lpstr>
      <vt:lpstr>PowerPoint Presentation</vt:lpstr>
      <vt:lpstr>PowerPoint Presentation</vt:lpstr>
      <vt:lpstr>Overview of education in SA</vt:lpstr>
      <vt:lpstr>Expenditure on education 2010/11</vt:lpstr>
      <vt:lpstr>State of SA education since transition</vt:lpstr>
      <vt:lpstr>Student performance 2003-2011</vt:lpstr>
      <vt:lpstr>By Gr 3 all children should be able to read, Gr 4 children should be transitioning from “learning to read” to “reading to learn”  Language is the LOLT not home language </vt:lpstr>
      <vt:lpstr>PowerPoint Presentation</vt:lpstr>
      <vt:lpstr>NSES question 42 NSES followed about 15000 students (266 schools) and tested them in Grade 3 (2007), Grade 4 (2008) and Grade 5 (2009). </vt:lpstr>
      <vt:lpstr>Inequality: Two public schooling systems</vt:lpstr>
      <vt:lpstr>Bimodality – indisputable fact</vt:lpstr>
      <vt:lpstr>Insurmountable learning deficits</vt:lpstr>
      <vt:lpstr>What are the root causes of low and unequal achievement? </vt:lpstr>
      <vt:lpstr>Matric 2014 (relative to Gr 2 in 2004)</vt:lpstr>
      <vt:lpstr>PowerPoint Presentation</vt:lpstr>
      <vt:lpstr>Education and inequality?</vt:lpstr>
      <vt:lpstr>PowerPoint Presentation</vt:lpstr>
      <vt:lpstr>Some insight on ‘input’ factors: Teacher content knowledge</vt:lpstr>
      <vt:lpstr>Forthcoming work on primary school mathematics teachers in SA (Spaull &amp; Venkat, 2014)</vt:lpstr>
      <vt:lpstr>Primary school mathematics teachers in SA  (Venkat &amp; Spaull, 2014)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Binding constraints approach</vt:lpstr>
      <vt:lpstr>PowerPoint Presentation</vt:lpstr>
      <vt:lpstr>PowerPoint Presentation</vt:lpstr>
      <vt:lpstr>PowerPoint Presentation</vt:lpstr>
      <vt:lpstr>PowerPoint Presentation</vt:lpstr>
      <vt:lpstr>4 “Take-Home” points</vt:lpstr>
      <vt:lpstr>Thank you  Comments &amp; Questions?  This presentation and papers available online at: www.nicspaull.com/research  </vt:lpstr>
      <vt:lpstr>Insurmountable learning deficits: 0.3 SD</vt:lpstr>
      <vt:lpstr>Decreasing proportion of matrics taking mathematics</vt:lpstr>
      <vt:lpstr>PowerPoint Presentation</vt:lpstr>
      <vt:lpstr>Teacher Content Knowledge</vt:lpstr>
      <vt:lpstr>South Africa specifically…</vt:lpstr>
      <vt:lpstr>PowerPoint Presentation</vt:lpstr>
      <vt:lpstr>Teacher knowledge</vt:lpstr>
      <vt:lpstr>Distribution of mathematics teacher CK by geographical location </vt:lpstr>
      <vt:lpstr>Distribution of mathematics teacher CK by school SES quintile</vt:lpstr>
      <vt:lpstr>NSES question 37 NSES followed about 15000 students (266 schools) and tested them in Grade 3 (2007), Grade 4 (2008) and Grade 5 (2009). </vt:lpstr>
      <vt:lpstr>PowerPoint Presentation</vt:lpstr>
      <vt:lpstr>Possible solution…</vt:lpstr>
      <vt:lpstr>Accountability stages...</vt:lpstr>
      <vt:lpstr>When faced with an exceedingly low and unequal quality of education do we….</vt:lpstr>
      <vt:lpstr>Way forward?</vt:lpstr>
      <vt:lpstr>3 biggest challenges - SA</vt:lpstr>
      <vt:lpstr>Conclusion</vt:lpstr>
      <vt:lpstr>Binding constraints approach</vt:lpstr>
      <vt:lpstr>PowerPoint Presentation</vt:lpstr>
      <vt:lpstr>PowerPoint Presentation</vt:lpstr>
      <vt:lpstr>PowerPoint Presentation</vt:lpstr>
      <vt:lpstr>PowerPoint Presentation</vt:lpstr>
      <vt:lpstr>NSES question 37 NSES followed about 15000 students (266 schools) and tested them in Grade 3 (2007), Grade 4 (2008) and Grade 5 (2009). </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343</cp:revision>
  <dcterms:created xsi:type="dcterms:W3CDTF">2012-07-03T12:28:17Z</dcterms:created>
  <dcterms:modified xsi:type="dcterms:W3CDTF">2015-03-27T06:46:24Z</dcterms:modified>
</cp:coreProperties>
</file>