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7" r:id="rId3"/>
    <p:sldId id="262" r:id="rId4"/>
    <p:sldId id="260" r:id="rId5"/>
    <p:sldId id="275" r:id="rId6"/>
    <p:sldId id="276" r:id="rId7"/>
    <p:sldId id="265" r:id="rId8"/>
    <p:sldId id="267" r:id="rId9"/>
    <p:sldId id="268" r:id="rId10"/>
    <p:sldId id="269" r:id="rId11"/>
    <p:sldId id="270" r:id="rId12"/>
    <p:sldId id="271" r:id="rId13"/>
    <p:sldId id="281" r:id="rId14"/>
    <p:sldId id="273" r:id="rId15"/>
    <p:sldId id="279" r:id="rId16"/>
    <p:sldId id="257" r:id="rId17"/>
    <p:sldId id="282" r:id="rId18"/>
    <p:sldId id="26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 Spaull" initials="N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76" d="100"/>
          <a:sy n="76" d="100"/>
        </p:scale>
        <p:origin x="-712" y="-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commentAuthors" Target="commentAuthors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2-15T16:57:33.159" idx="1">
    <p:pos x="10" y="10"/>
    <p:text>http://www.designthinkingaustralia.com.au/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2-15T16:57:33.159" idx="2">
    <p:pos x="10" y="10"/>
    <p:text>http://www.designthinkingaustralia.com.au/</p:text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7612-E8BE-4A68-AD88-ACB06331CC96}" type="datetimeFigureOut">
              <a:rPr lang="en-US" smtClean="0"/>
              <a:t>17/02/15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846F-5909-465B-AB35-E0CF8D816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92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7612-E8BE-4A68-AD88-ACB06331CC96}" type="datetimeFigureOut">
              <a:rPr lang="en-US" smtClean="0"/>
              <a:t>17/02/15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846F-5909-465B-AB35-E0CF8D816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87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7612-E8BE-4A68-AD88-ACB06331CC96}" type="datetimeFigureOut">
              <a:rPr lang="en-US" smtClean="0"/>
              <a:t>17/02/15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846F-5909-465B-AB35-E0CF8D816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2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7612-E8BE-4A68-AD88-ACB06331CC96}" type="datetimeFigureOut">
              <a:rPr lang="en-US" smtClean="0"/>
              <a:t>17/02/15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846F-5909-465B-AB35-E0CF8D816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12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7612-E8BE-4A68-AD88-ACB06331CC96}" type="datetimeFigureOut">
              <a:rPr lang="en-US" smtClean="0"/>
              <a:t>17/02/15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846F-5909-465B-AB35-E0CF8D816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27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7612-E8BE-4A68-AD88-ACB06331CC96}" type="datetimeFigureOut">
              <a:rPr lang="en-US" smtClean="0"/>
              <a:t>17/02/15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846F-5909-465B-AB35-E0CF8D816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74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7612-E8BE-4A68-AD88-ACB06331CC96}" type="datetimeFigureOut">
              <a:rPr lang="en-US" smtClean="0"/>
              <a:t>17/02/15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846F-5909-465B-AB35-E0CF8D816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659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7612-E8BE-4A68-AD88-ACB06331CC96}" type="datetimeFigureOut">
              <a:rPr lang="en-US" smtClean="0"/>
              <a:t>17/02/15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846F-5909-465B-AB35-E0CF8D816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60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7612-E8BE-4A68-AD88-ACB06331CC96}" type="datetimeFigureOut">
              <a:rPr lang="en-US" smtClean="0"/>
              <a:t>17/02/15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846F-5909-465B-AB35-E0CF8D816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222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7612-E8BE-4A68-AD88-ACB06331CC96}" type="datetimeFigureOut">
              <a:rPr lang="en-US" smtClean="0"/>
              <a:t>17/02/15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846F-5909-465B-AB35-E0CF8D816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038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7612-E8BE-4A68-AD88-ACB06331CC96}" type="datetimeFigureOut">
              <a:rPr lang="en-US" smtClean="0"/>
              <a:t>17/02/15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846F-5909-465B-AB35-E0CF8D816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4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77612-E8BE-4A68-AD88-ACB06331CC96}" type="datetimeFigureOut">
              <a:rPr lang="en-US" smtClean="0"/>
              <a:t>17/02/15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2846F-5909-465B-AB35-E0CF8D816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499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cSpaull.com" TargetMode="External"/><Relationship Id="rId4" Type="http://schemas.openxmlformats.org/officeDocument/2006/relationships/comments" Target="../comments/comment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cspaull.com" TargetMode="External"/><Relationship Id="rId4" Type="http://schemas.openxmlformats.org/officeDocument/2006/relationships/comments" Target="../comments/comment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esign think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68"/>
          <a:stretch/>
        </p:blipFill>
        <p:spPr bwMode="auto">
          <a:xfrm>
            <a:off x="879476" y="1193800"/>
            <a:ext cx="4261691" cy="405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5437933" y="1500086"/>
            <a:ext cx="6575438" cy="3508653"/>
            <a:chOff x="6261100" y="1625600"/>
            <a:chExt cx="6575438" cy="3508653"/>
          </a:xfrm>
        </p:grpSpPr>
        <p:sp>
          <p:nvSpPr>
            <p:cNvPr id="3" name="TextBox 2"/>
            <p:cNvSpPr txBox="1"/>
            <p:nvPr/>
          </p:nvSpPr>
          <p:spPr>
            <a:xfrm>
              <a:off x="6261100" y="1625600"/>
              <a:ext cx="6575438" cy="350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</a:rPr>
                <a:t>AFTER SCHOOL </a:t>
              </a:r>
            </a:p>
            <a:p>
              <a:r>
                <a:rPr 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</a:rPr>
                <a:t> </a:t>
              </a:r>
            </a:p>
            <a:p>
              <a:endParaRPr lang="en-US" sz="6000" dirty="0">
                <a:solidFill>
                  <a:srgbClr val="FF3399"/>
                </a:solidFill>
                <a:latin typeface="Gadugi" panose="020B0502040204020203" pitchFamily="34" charset="0"/>
              </a:endParaRPr>
            </a:p>
            <a:p>
              <a:endParaRPr lang="en-US" dirty="0"/>
            </a:p>
            <a:p>
              <a:r>
                <a:rPr lang="en-US" sz="2400" dirty="0" err="1"/>
                <a:t>Dr</a:t>
              </a:r>
              <a:r>
                <a:rPr lang="en-US" sz="2400" dirty="0"/>
                <a:t> Nic Spaull | </a:t>
              </a:r>
              <a:r>
                <a:rPr lang="en-US" sz="2400" dirty="0" smtClean="0">
                  <a:hlinkClick r:id="rId3"/>
                </a:rPr>
                <a:t>www.NicSpaull.com</a:t>
              </a:r>
              <a:r>
                <a:rPr lang="en-US" sz="2400" dirty="0" smtClean="0"/>
                <a:t> | 16</a:t>
              </a:r>
              <a:r>
                <a:rPr lang="en-US" sz="2400" baseline="30000" dirty="0" smtClean="0"/>
                <a:t>th</a:t>
              </a:r>
              <a:r>
                <a:rPr lang="en-US" sz="2400" dirty="0" smtClean="0"/>
                <a:t> </a:t>
              </a:r>
              <a:r>
                <a:rPr lang="en-US" sz="2400" dirty="0"/>
                <a:t>Feb 2017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261100" y="2349500"/>
              <a:ext cx="4764446" cy="1292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</a:rPr>
                <a:t>SYMPOSIUM </a:t>
              </a:r>
            </a:p>
            <a:p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61100" y="3333760"/>
              <a:ext cx="1845377" cy="1292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dirty="0">
                  <a:solidFill>
                    <a:srgbClr val="FF3399"/>
                  </a:solidFill>
                  <a:latin typeface="Gadugi" panose="020B0502040204020203" pitchFamily="34" charset="0"/>
                </a:rPr>
                <a:t>2017</a:t>
              </a:r>
            </a:p>
            <a:p>
              <a:endParaRPr lang="en-US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906001" y="6627168"/>
            <a:ext cx="19822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Logo – Design Thinking Australia . com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911181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18622" y="3583920"/>
            <a:ext cx="2982528" cy="2908489"/>
          </a:xfrm>
          <a:prstGeom prst="rect">
            <a:avLst/>
          </a:prstGeom>
          <a:solidFill>
            <a:srgbClr val="FFF20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Gadugi" panose="020B0502040204020203" pitchFamily="34" charset="0"/>
              </a:rPr>
              <a:t>5</a:t>
            </a:r>
            <a:r>
              <a:rPr lang="en-US" sz="4800" b="1" dirty="0">
                <a:latin typeface="Gadugi" panose="020B0502040204020203" pitchFamily="34" charset="0"/>
              </a:rPr>
              <a:t> </a:t>
            </a:r>
          </a:p>
          <a:p>
            <a:pPr algn="ctr"/>
            <a:r>
              <a:rPr lang="en-US" sz="3200" b="1" dirty="0">
                <a:latin typeface="Gadugi" panose="020B0502040204020203" pitchFamily="34" charset="0"/>
              </a:rPr>
              <a:t>steps to effective interventions</a:t>
            </a:r>
            <a:endParaRPr lang="en-US" sz="800" b="1" dirty="0">
              <a:latin typeface="Gadugi" panose="020B0502040204020203" pitchFamily="34" charset="0"/>
            </a:endParaRPr>
          </a:p>
          <a:p>
            <a:pPr algn="ctr"/>
            <a:endParaRPr lang="en-US" sz="700" b="1" dirty="0">
              <a:latin typeface="Gadug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8594" y="3583921"/>
            <a:ext cx="2982528" cy="2908489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Gadugi" panose="020B0502040204020203" pitchFamily="34" charset="0"/>
              </a:rPr>
              <a:t>4</a:t>
            </a:r>
            <a:r>
              <a:rPr lang="en-US" sz="4800" b="1" dirty="0">
                <a:latin typeface="Gadugi" panose="020B0502040204020203" pitchFamily="34" charset="0"/>
              </a:rPr>
              <a:t> </a:t>
            </a:r>
          </a:p>
          <a:p>
            <a:pPr algn="ctr"/>
            <a:r>
              <a:rPr lang="en-US" sz="3200" b="1" dirty="0">
                <a:latin typeface="Gadugi" panose="020B0502040204020203" pitchFamily="34" charset="0"/>
              </a:rPr>
              <a:t>Reasons why after-school is important</a:t>
            </a:r>
            <a:endParaRPr lang="en-US" sz="800" b="1" dirty="0">
              <a:latin typeface="Gadugi" panose="020B0502040204020203" pitchFamily="34" charset="0"/>
            </a:endParaRPr>
          </a:p>
          <a:p>
            <a:pPr algn="ctr"/>
            <a:endParaRPr lang="en-US" sz="700" b="1" dirty="0">
              <a:latin typeface="Gadug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8594" y="358120"/>
            <a:ext cx="2982528" cy="2908489"/>
          </a:xfrm>
          <a:prstGeom prst="rect">
            <a:avLst/>
          </a:prstGeom>
          <a:solidFill>
            <a:srgbClr val="FFF20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Gadugi" panose="020B0502040204020203" pitchFamily="34" charset="0"/>
              </a:rPr>
              <a:t>1</a:t>
            </a:r>
            <a:r>
              <a:rPr lang="en-US" sz="4800" b="1" dirty="0">
                <a:latin typeface="Gadugi" panose="020B0502040204020203" pitchFamily="34" charset="0"/>
              </a:rPr>
              <a:t> </a:t>
            </a:r>
          </a:p>
          <a:p>
            <a:pPr algn="ctr"/>
            <a:r>
              <a:rPr lang="en-US" sz="3200" b="1" dirty="0">
                <a:latin typeface="Gadugi" panose="020B0502040204020203" pitchFamily="34" charset="0"/>
              </a:rPr>
              <a:t>The quality imperative</a:t>
            </a:r>
          </a:p>
          <a:p>
            <a:pPr algn="ctr"/>
            <a:endParaRPr lang="en-US" sz="3200" b="1" dirty="0">
              <a:latin typeface="Gadugi" panose="020B0502040204020203" pitchFamily="34" charset="0"/>
            </a:endParaRPr>
          </a:p>
          <a:p>
            <a:pPr algn="ctr"/>
            <a:endParaRPr lang="en-US" sz="700" b="1" dirty="0">
              <a:latin typeface="Gadug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18622" y="358120"/>
            <a:ext cx="2982528" cy="2908489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Gadugi" panose="020B0502040204020203" pitchFamily="34" charset="0"/>
              </a:rPr>
              <a:t>2</a:t>
            </a:r>
            <a:r>
              <a:rPr lang="en-US" sz="4800" b="1" dirty="0">
                <a:latin typeface="Gadugi" panose="020B0502040204020203" pitchFamily="34" charset="0"/>
              </a:rPr>
              <a:t> </a:t>
            </a:r>
          </a:p>
          <a:p>
            <a:pPr algn="ctr"/>
            <a:r>
              <a:rPr lang="en-US" sz="3200" b="1" dirty="0">
                <a:latin typeface="Gadugi" panose="020B0502040204020203" pitchFamily="34" charset="0"/>
              </a:rPr>
              <a:t>The centrality of monitoring &amp; evaluation</a:t>
            </a:r>
          </a:p>
          <a:p>
            <a:pPr algn="ctr"/>
            <a:r>
              <a:rPr lang="en-US" sz="200" b="1" dirty="0">
                <a:latin typeface="Gadugi" panose="020B0502040204020203" pitchFamily="34" charset="0"/>
              </a:rPr>
              <a:t> </a:t>
            </a:r>
            <a:endParaRPr lang="en-US" sz="100" b="1" dirty="0">
              <a:latin typeface="Gadugi" panose="020B0502040204020203" pitchFamily="34" charset="0"/>
            </a:endParaRPr>
          </a:p>
          <a:p>
            <a:pPr algn="ctr"/>
            <a:endParaRPr lang="en-US" sz="300" b="1" dirty="0">
              <a:latin typeface="Gadug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327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83842"/>
            <a:ext cx="5105400" cy="3216275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Impacts on test scores from </a:t>
            </a:r>
            <a:r>
              <a:rPr lang="en-US" sz="3200" b="1" dirty="0" smtClean="0">
                <a:solidFill>
                  <a:schemeClr val="bg1"/>
                </a:solidFill>
              </a:rPr>
              <a:t>30 randomized </a:t>
            </a:r>
            <a:r>
              <a:rPr lang="en-US" sz="3200" b="1" dirty="0">
                <a:solidFill>
                  <a:schemeClr val="bg1"/>
                </a:solidFill>
              </a:rPr>
              <a:t>control trials of primary school programs in the developing world</a:t>
            </a:r>
            <a:r>
              <a:rPr lang="en-US" dirty="0">
                <a:solidFill>
                  <a:schemeClr val="bg1"/>
                </a:solidFill>
              </a:rPr>
              <a:t>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(Kremer, </a:t>
            </a:r>
            <a:r>
              <a:rPr lang="en-US" sz="2400" dirty="0" err="1">
                <a:solidFill>
                  <a:schemeClr val="bg1"/>
                </a:solidFill>
              </a:rPr>
              <a:t>Brannen</a:t>
            </a:r>
            <a:r>
              <a:rPr lang="en-US" sz="2400" dirty="0">
                <a:solidFill>
                  <a:schemeClr val="bg1"/>
                </a:solidFill>
              </a:rPr>
              <a:t> &amp; </a:t>
            </a:r>
            <a:r>
              <a:rPr lang="en-US" sz="2400" dirty="0" err="1">
                <a:solidFill>
                  <a:schemeClr val="bg1"/>
                </a:solidFill>
              </a:rPr>
              <a:t>Glennerster</a:t>
            </a:r>
            <a:r>
              <a:rPr lang="en-US" sz="2400" dirty="0">
                <a:solidFill>
                  <a:schemeClr val="bg1"/>
                </a:solidFill>
              </a:rPr>
              <a:t>, 2013)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050" y="-74040"/>
            <a:ext cx="6076950" cy="693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589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qual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812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8502" y="4092299"/>
            <a:ext cx="6559731" cy="3009900"/>
          </a:xfrm>
          <a:solidFill>
            <a:schemeClr val="bg1"/>
          </a:solidFill>
        </p:spPr>
        <p:txBody>
          <a:bodyPr lIns="274320" tIns="274320" rIns="274320" bIns="0"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sz="3300" b="1" dirty="0"/>
              <a:t>‘Quality in a product or service is not what the service provider puts in. It is what the child gets out … A product </a:t>
            </a:r>
            <a:r>
              <a:rPr lang="en-US" sz="3300" b="1" dirty="0" smtClean="0"/>
              <a:t>or service is </a:t>
            </a:r>
            <a:r>
              <a:rPr lang="en-US" sz="3300" b="1" dirty="0"/>
              <a:t>not quality because it is hard to make and costs a lot of money, as suppliers typically believe, but because the child is demonstrably (&amp; measurably) better off.</a:t>
            </a:r>
          </a:p>
          <a:p>
            <a:pPr marL="0" indent="0">
              <a:buNone/>
            </a:pPr>
            <a:r>
              <a:rPr lang="en-US" dirty="0"/>
              <a:t>-Peter Drucker (with poetic license)</a:t>
            </a:r>
          </a:p>
          <a:p>
            <a:r>
              <a:rPr lang="en-US" dirty="0">
                <a:solidFill>
                  <a:schemeClr val="bg1"/>
                </a:solidFill>
              </a:rPr>
              <a:t>-Peter Drucker </a:t>
            </a:r>
            <a:r>
              <a:rPr lang="en-US" sz="1900" dirty="0">
                <a:solidFill>
                  <a:schemeClr val="bg1"/>
                </a:solidFill>
              </a:rPr>
              <a:t>(with poetic license &amp; applied to education)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275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www.starsfoundation.org.uk/sites/default/files/styles/banner/public/images/IkamvaYouth_banner.jpg?itok=bUHnbQx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90534" y="731044"/>
            <a:ext cx="7494462" cy="1254125"/>
            <a:chOff x="490534" y="731044"/>
            <a:chExt cx="7494462" cy="1254125"/>
          </a:xfrm>
        </p:grpSpPr>
        <p:sp>
          <p:nvSpPr>
            <p:cNvPr id="6" name="TextBox 5"/>
            <p:cNvSpPr txBox="1"/>
            <p:nvPr/>
          </p:nvSpPr>
          <p:spPr>
            <a:xfrm>
              <a:off x="1927225" y="1068437"/>
              <a:ext cx="60577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Gadugi" panose="020B0502040204020203" pitchFamily="34" charset="0"/>
                </a:rPr>
                <a:t>(1) Extending </a:t>
              </a:r>
              <a:r>
                <a:rPr lang="en-US" sz="2400" b="1" dirty="0">
                  <a:solidFill>
                    <a:srgbClr val="FF0000"/>
                  </a:solidFill>
                  <a:latin typeface="Gadugi" panose="020B0502040204020203" pitchFamily="34" charset="0"/>
                </a:rPr>
                <a:t>opportunity to learn</a:t>
              </a:r>
            </a:p>
          </p:txBody>
        </p:sp>
        <p:pic>
          <p:nvPicPr>
            <p:cNvPr id="3082" name="Picture 10" descr="Image result for after school program icon"/>
            <p:cNvPicPr>
              <a:picLocks noChangeAspect="1" noChangeArrowheads="1"/>
            </p:cNvPicPr>
            <p:nvPr/>
          </p:nvPicPr>
          <p:blipFill>
            <a:blip r:embed="rId3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534" y="731044"/>
              <a:ext cx="1254125" cy="1254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542922" y="2115344"/>
            <a:ext cx="7102478" cy="1201738"/>
            <a:chOff x="542922" y="2115344"/>
            <a:chExt cx="7102478" cy="1201738"/>
          </a:xfrm>
        </p:grpSpPr>
        <p:pic>
          <p:nvPicPr>
            <p:cNvPr id="3088" name="Picture 16" descr="Image result"/>
            <p:cNvPicPr>
              <a:picLocks noChangeAspect="1" noChangeArrowheads="1"/>
            </p:cNvPicPr>
            <p:nvPr/>
          </p:nvPicPr>
          <p:blipFill>
            <a:blip r:embed="rId4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922" y="2115344"/>
              <a:ext cx="1201737" cy="1201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1927225" y="2401242"/>
              <a:ext cx="57181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Gadugi" panose="020B0502040204020203" pitchFamily="34" charset="0"/>
                </a:rPr>
                <a:t>(2) Crowding in </a:t>
              </a:r>
              <a:r>
                <a:rPr lang="en-US" sz="2400" b="1" dirty="0">
                  <a:solidFill>
                    <a:srgbClr val="FF0000"/>
                  </a:solidFill>
                  <a:latin typeface="Gadugi" panose="020B0502040204020203" pitchFamily="34" charset="0"/>
                </a:rPr>
                <a:t>resources &amp; expertise  </a:t>
              </a:r>
              <a:r>
                <a:rPr lang="en-US" sz="2400" b="1" dirty="0">
                  <a:latin typeface="Gadugi" panose="020B0502040204020203" pitchFamily="34" charset="0"/>
                </a:rPr>
                <a:t>	&amp; </a:t>
              </a:r>
              <a:r>
                <a:rPr lang="en-US" sz="2400" b="1" dirty="0" err="1">
                  <a:latin typeface="Gadugi" panose="020B0502040204020203" pitchFamily="34" charset="0"/>
                </a:rPr>
                <a:t>utilising</a:t>
              </a:r>
              <a:r>
                <a:rPr lang="en-US" sz="2400" b="1" dirty="0">
                  <a:latin typeface="Gadugi" panose="020B0502040204020203" pitchFamily="34" charset="0"/>
                </a:rPr>
                <a:t> existing resources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72286" y="3540522"/>
            <a:ext cx="7412710" cy="1173163"/>
            <a:chOff x="572286" y="3540522"/>
            <a:chExt cx="7412710" cy="1173163"/>
          </a:xfrm>
        </p:grpSpPr>
        <p:pic>
          <p:nvPicPr>
            <p:cNvPr id="3086" name="Picture 14" descr="Image result"/>
            <p:cNvPicPr>
              <a:picLocks noChangeAspect="1" noChangeArrowheads="1"/>
            </p:cNvPicPr>
            <p:nvPr/>
          </p:nvPicPr>
          <p:blipFill>
            <a:blip r:embed="rId5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286" y="3540522"/>
              <a:ext cx="1173163" cy="1173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1927225" y="3896270"/>
              <a:ext cx="60577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Gadugi" panose="020B0502040204020203" pitchFamily="34" charset="0"/>
                </a:rPr>
                <a:t>(3) Building </a:t>
              </a:r>
              <a:r>
                <a:rPr lang="en-US" sz="2400" b="1" dirty="0">
                  <a:solidFill>
                    <a:srgbClr val="FF0000"/>
                  </a:solidFill>
                  <a:latin typeface="Gadugi" panose="020B0502040204020203" pitchFamily="34" charset="0"/>
                </a:rPr>
                <a:t>socio-emotional skills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10386" y="5044282"/>
            <a:ext cx="7374610" cy="1177925"/>
            <a:chOff x="610386" y="5044282"/>
            <a:chExt cx="7374610" cy="1177925"/>
          </a:xfrm>
        </p:grpSpPr>
        <p:pic>
          <p:nvPicPr>
            <p:cNvPr id="3090" name="Picture 18" descr="Image result for after school program icon"/>
            <p:cNvPicPr>
              <a:picLocks noChangeAspect="1" noChangeArrowheads="1"/>
            </p:cNvPicPr>
            <p:nvPr/>
          </p:nvPicPr>
          <p:blipFill>
            <a:blip r:embed="rId6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386" y="5044282"/>
              <a:ext cx="1177925" cy="1177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1927225" y="5391298"/>
              <a:ext cx="60577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Gadugi" panose="020B0502040204020203" pitchFamily="34" charset="0"/>
                </a:rPr>
                <a:t>(4) Providing a space for </a:t>
              </a:r>
              <a:r>
                <a:rPr lang="en-US" sz="2400" b="1" dirty="0">
                  <a:solidFill>
                    <a:srgbClr val="FF0000"/>
                  </a:solidFill>
                  <a:latin typeface="Gadugi" panose="020B0502040204020203" pitchFamily="34" charset="0"/>
                </a:rPr>
                <a:t>innovation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998134" y="304801"/>
            <a:ext cx="5284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4 Reasons why after school is important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3042180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84972" y="637521"/>
            <a:ext cx="4747828" cy="5509200"/>
          </a:xfrm>
          <a:prstGeom prst="rect">
            <a:avLst/>
          </a:prstGeom>
          <a:solidFill>
            <a:srgbClr val="FFF20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latin typeface="Gadugi" panose="020B0502040204020203" pitchFamily="34" charset="0"/>
              </a:rPr>
              <a:t>5</a:t>
            </a:r>
            <a:r>
              <a:rPr lang="en-US" sz="8000" b="1" dirty="0">
                <a:latin typeface="Gadugi" panose="020B0502040204020203" pitchFamily="34" charset="0"/>
              </a:rPr>
              <a:t> </a:t>
            </a:r>
          </a:p>
          <a:p>
            <a:pPr algn="ctr"/>
            <a:r>
              <a:rPr lang="en-US" sz="5400" b="1" dirty="0">
                <a:latin typeface="Gadugi" panose="020B0502040204020203" pitchFamily="34" charset="0"/>
              </a:rPr>
              <a:t>steps to effective interventions</a:t>
            </a:r>
          </a:p>
          <a:p>
            <a:endParaRPr lang="en-US" sz="1200" b="1" dirty="0">
              <a:latin typeface="Gadugi" panose="020B0502040204020203" pitchFamily="34" charset="0"/>
            </a:endParaRPr>
          </a:p>
          <a:p>
            <a:endParaRPr lang="en-US" sz="1200" b="1" dirty="0">
              <a:latin typeface="Gadug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118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88238" y="921084"/>
            <a:ext cx="10839586" cy="5585153"/>
            <a:chOff x="676207" y="1498600"/>
            <a:chExt cx="10839586" cy="5585153"/>
          </a:xfrm>
        </p:grpSpPr>
        <p:grpSp>
          <p:nvGrpSpPr>
            <p:cNvPr id="13" name="Group 12"/>
            <p:cNvGrpSpPr/>
            <p:nvPr/>
          </p:nvGrpSpPr>
          <p:grpSpPr>
            <a:xfrm>
              <a:off x="676207" y="1498600"/>
              <a:ext cx="10839586" cy="5131583"/>
              <a:chOff x="676207" y="1498600"/>
              <a:chExt cx="10839586" cy="5131583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676207" y="1498600"/>
                <a:ext cx="10839586" cy="5131583"/>
                <a:chOff x="676207" y="1498600"/>
                <a:chExt cx="10839586" cy="5131583"/>
              </a:xfrm>
            </p:grpSpPr>
            <p:grpSp>
              <p:nvGrpSpPr>
                <p:cNvPr id="7" name="Group 6"/>
                <p:cNvGrpSpPr/>
                <p:nvPr/>
              </p:nvGrpSpPr>
              <p:grpSpPr>
                <a:xfrm>
                  <a:off x="676207" y="1498600"/>
                  <a:ext cx="10839586" cy="4323269"/>
                  <a:chOff x="676207" y="1498600"/>
                  <a:chExt cx="10839586" cy="4323269"/>
                </a:xfrm>
              </p:grpSpPr>
              <p:pic>
                <p:nvPicPr>
                  <p:cNvPr id="1028" name="Picture 4" descr="https://d3e7x39d4i7wbe.cloudfront.net/uploads/photo/image/2443/ideo-1438023387.jpg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6207" y="1498600"/>
                    <a:ext cx="10839586" cy="415517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6" name="Rectangle 5"/>
                  <p:cNvSpPr/>
                  <p:nvPr/>
                </p:nvSpPr>
                <p:spPr>
                  <a:xfrm>
                    <a:off x="9139123" y="4475747"/>
                    <a:ext cx="2290877" cy="134612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" name="TextBox 4"/>
                <p:cNvSpPr txBox="1"/>
                <p:nvPr/>
              </p:nvSpPr>
              <p:spPr>
                <a:xfrm>
                  <a:off x="676207" y="4475747"/>
                  <a:ext cx="1946677" cy="215443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>
                      <a:latin typeface="Gadugi" panose="020B0502040204020203" pitchFamily="34" charset="0"/>
                    </a:rPr>
                    <a:t>What is the </a:t>
                  </a:r>
                  <a:r>
                    <a:rPr lang="en-US" sz="1400" b="1" i="1" dirty="0">
                      <a:latin typeface="Gadugi" panose="020B0502040204020203" pitchFamily="34" charset="0"/>
                    </a:rPr>
                    <a:t>specific</a:t>
                  </a:r>
                  <a:r>
                    <a:rPr lang="en-US" sz="1400" b="1" u="sng" dirty="0">
                      <a:latin typeface="Gadugi" panose="020B0502040204020203" pitchFamily="34" charset="0"/>
                    </a:rPr>
                    <a:t> </a:t>
                  </a:r>
                  <a:r>
                    <a:rPr lang="en-US" sz="1400" b="1" dirty="0">
                      <a:latin typeface="Gadugi" panose="020B0502040204020203" pitchFamily="34" charset="0"/>
                    </a:rPr>
                    <a:t>problem we are addressing?</a:t>
                  </a:r>
                </a:p>
                <a:p>
                  <a:endParaRPr lang="en-US" sz="1400" b="1" dirty="0">
                    <a:latin typeface="Gadugi" panose="020B0502040204020203" pitchFamily="34" charset="0"/>
                  </a:endParaRPr>
                </a:p>
                <a:p>
                  <a:endParaRPr lang="en-US" sz="400" dirty="0"/>
                </a:p>
                <a:p>
                  <a:r>
                    <a:rPr lang="en-US" sz="1400" i="1" dirty="0"/>
                    <a:t>We can describe the problem and know how widespread this problem is.</a:t>
                  </a:r>
                </a:p>
                <a:p>
                  <a:endParaRPr lang="en-US" i="1" dirty="0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121577" y="2446937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THEORY OF CHANGE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968358" y="2354603"/>
                <a:ext cx="1847850" cy="461665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BINDING CONSTRAINTS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64641" y="2446937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PROBLEM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274797" y="2446938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EVALUATION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9478514" y="2446938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FEEDBACK LOOPS</a:t>
                </a: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2837880" y="4498430"/>
              <a:ext cx="1946677" cy="215443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What are the binding constraints</a:t>
              </a:r>
              <a:r>
                <a:rPr lang="en-US" sz="1400" b="1" i="1" dirty="0">
                  <a:latin typeface="Gadugi" panose="020B0502040204020203" pitchFamily="34" charset="0"/>
                </a:rPr>
                <a:t> </a:t>
              </a:r>
              <a:r>
                <a:rPr lang="en-US" sz="1400" b="1" dirty="0">
                  <a:latin typeface="Gadugi" panose="020B0502040204020203" pitchFamily="34" charset="0"/>
                </a:rPr>
                <a:t>in this problem?</a:t>
              </a:r>
            </a:p>
            <a:p>
              <a:endParaRPr lang="en-US" sz="1400" b="1" dirty="0">
                <a:latin typeface="Gadugi" panose="020B0502040204020203" pitchFamily="34" charset="0"/>
              </a:endParaRPr>
            </a:p>
            <a:p>
              <a:endParaRPr lang="en-US" sz="400" dirty="0"/>
            </a:p>
            <a:p>
              <a:r>
                <a:rPr lang="en-US" sz="1400" i="1" dirty="0"/>
                <a:t>We can identify the most important causes of this problem &amp; they are solvable. </a:t>
              </a:r>
            </a:p>
            <a:p>
              <a:endParaRPr lang="en-US" i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99553" y="4498430"/>
              <a:ext cx="1946677" cy="25853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How does our intervention address the binding constraint?</a:t>
              </a:r>
            </a:p>
            <a:p>
              <a:endParaRPr lang="en-US" sz="400" dirty="0"/>
            </a:p>
            <a:p>
              <a:r>
                <a:rPr lang="en-US" sz="1400" i="1" dirty="0"/>
                <a:t>We can describe in comprehensive detail all our assumptions &amp;  how and why we think our intervention has an effect (&amp; cost/learner).</a:t>
              </a:r>
            </a:p>
            <a:p>
              <a:endParaRPr lang="en-US" i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225383" y="4498430"/>
              <a:ext cx="1946677" cy="25853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How do we know if our intervention is working?</a:t>
              </a:r>
            </a:p>
            <a:p>
              <a:endParaRPr lang="en-US" sz="400" dirty="0"/>
            </a:p>
            <a:p>
              <a:endParaRPr lang="en-US" sz="1400" i="1" dirty="0"/>
            </a:p>
            <a:p>
              <a:r>
                <a:rPr lang="en-US" sz="1400" i="1" dirty="0"/>
                <a:t>We have a plan for measurement, &amp;  monitoring (internal) and evaluating (external) whether our intervention is working.</a:t>
              </a:r>
            </a:p>
            <a:p>
              <a:endParaRPr lang="en-US" i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456592" y="4497049"/>
              <a:ext cx="1946677" cy="23698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What are we learning about what is &amp; isn’t working?</a:t>
              </a:r>
            </a:p>
            <a:p>
              <a:endParaRPr lang="en-US" sz="400" dirty="0"/>
            </a:p>
            <a:p>
              <a:endParaRPr lang="en-US" sz="1400" i="1" dirty="0"/>
            </a:p>
            <a:p>
              <a:r>
                <a:rPr lang="en-US" sz="1400" i="1" dirty="0"/>
                <a:t>We have a system of feedback loops from providers &amp; recipients to tell us what is &amp; isn’t working (&amp; maybe why).</a:t>
              </a:r>
            </a:p>
            <a:p>
              <a:endParaRPr lang="en-US" i="1" dirty="0"/>
            </a:p>
          </p:txBody>
        </p:sp>
      </p:grpSp>
      <p:sp>
        <p:nvSpPr>
          <p:cNvPr id="24" name="Rectangle 23"/>
          <p:cNvSpPr/>
          <p:nvPr/>
        </p:nvSpPr>
        <p:spPr>
          <a:xfrm>
            <a:off x="2723349" y="653143"/>
            <a:ext cx="9014561" cy="57476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4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88238" y="921084"/>
            <a:ext cx="10839586" cy="5585153"/>
            <a:chOff x="676207" y="1498600"/>
            <a:chExt cx="10839586" cy="5585153"/>
          </a:xfrm>
        </p:grpSpPr>
        <p:grpSp>
          <p:nvGrpSpPr>
            <p:cNvPr id="13" name="Group 12"/>
            <p:cNvGrpSpPr/>
            <p:nvPr/>
          </p:nvGrpSpPr>
          <p:grpSpPr>
            <a:xfrm>
              <a:off x="676207" y="1498600"/>
              <a:ext cx="10839586" cy="5131583"/>
              <a:chOff x="676207" y="1498600"/>
              <a:chExt cx="10839586" cy="5131583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676207" y="1498600"/>
                <a:ext cx="10839586" cy="5131583"/>
                <a:chOff x="676207" y="1498600"/>
                <a:chExt cx="10839586" cy="5131583"/>
              </a:xfrm>
            </p:grpSpPr>
            <p:grpSp>
              <p:nvGrpSpPr>
                <p:cNvPr id="7" name="Group 6"/>
                <p:cNvGrpSpPr/>
                <p:nvPr/>
              </p:nvGrpSpPr>
              <p:grpSpPr>
                <a:xfrm>
                  <a:off x="676207" y="1498600"/>
                  <a:ext cx="10839586" cy="4323269"/>
                  <a:chOff x="676207" y="1498600"/>
                  <a:chExt cx="10839586" cy="4323269"/>
                </a:xfrm>
              </p:grpSpPr>
              <p:pic>
                <p:nvPicPr>
                  <p:cNvPr id="1028" name="Picture 4" descr="https://d3e7x39d4i7wbe.cloudfront.net/uploads/photo/image/2443/ideo-1438023387.jpg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6207" y="1498600"/>
                    <a:ext cx="10839586" cy="415517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6" name="Rectangle 5"/>
                  <p:cNvSpPr/>
                  <p:nvPr/>
                </p:nvSpPr>
                <p:spPr>
                  <a:xfrm>
                    <a:off x="9139123" y="4475747"/>
                    <a:ext cx="2290877" cy="134612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" name="TextBox 4"/>
                <p:cNvSpPr txBox="1"/>
                <p:nvPr/>
              </p:nvSpPr>
              <p:spPr>
                <a:xfrm>
                  <a:off x="676207" y="4475747"/>
                  <a:ext cx="1946677" cy="215443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>
                      <a:latin typeface="Gadugi" panose="020B0502040204020203" pitchFamily="34" charset="0"/>
                    </a:rPr>
                    <a:t>What is the </a:t>
                  </a:r>
                  <a:r>
                    <a:rPr lang="en-US" sz="1400" b="1" i="1" dirty="0">
                      <a:latin typeface="Gadugi" panose="020B0502040204020203" pitchFamily="34" charset="0"/>
                    </a:rPr>
                    <a:t>specific</a:t>
                  </a:r>
                  <a:r>
                    <a:rPr lang="en-US" sz="1400" b="1" u="sng" dirty="0">
                      <a:latin typeface="Gadugi" panose="020B0502040204020203" pitchFamily="34" charset="0"/>
                    </a:rPr>
                    <a:t> </a:t>
                  </a:r>
                  <a:r>
                    <a:rPr lang="en-US" sz="1400" b="1" dirty="0">
                      <a:latin typeface="Gadugi" panose="020B0502040204020203" pitchFamily="34" charset="0"/>
                    </a:rPr>
                    <a:t>problem we are addressing?</a:t>
                  </a:r>
                </a:p>
                <a:p>
                  <a:endParaRPr lang="en-US" sz="1400" b="1" dirty="0">
                    <a:latin typeface="Gadugi" panose="020B0502040204020203" pitchFamily="34" charset="0"/>
                  </a:endParaRPr>
                </a:p>
                <a:p>
                  <a:endParaRPr lang="en-US" sz="400" dirty="0"/>
                </a:p>
                <a:p>
                  <a:r>
                    <a:rPr lang="en-US" sz="1400" i="1" dirty="0"/>
                    <a:t>We can describe the problem and know how widespread this problem is.</a:t>
                  </a:r>
                </a:p>
                <a:p>
                  <a:endParaRPr lang="en-US" i="1" dirty="0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121577" y="2446937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THEORY OF CHANGE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968358" y="2354603"/>
                <a:ext cx="1847850" cy="461665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BINDING CONSTRAINTS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64641" y="2446937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PROBLEM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274797" y="2446938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EVALUATION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9478514" y="2446938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FEEDBACK LOOPS</a:t>
                </a: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2837880" y="4498430"/>
              <a:ext cx="1946677" cy="215443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What are the binding constraints</a:t>
              </a:r>
              <a:r>
                <a:rPr lang="en-US" sz="1400" b="1" i="1" dirty="0">
                  <a:latin typeface="Gadugi" panose="020B0502040204020203" pitchFamily="34" charset="0"/>
                </a:rPr>
                <a:t> </a:t>
              </a:r>
              <a:r>
                <a:rPr lang="en-US" sz="1400" b="1" dirty="0">
                  <a:latin typeface="Gadugi" panose="020B0502040204020203" pitchFamily="34" charset="0"/>
                </a:rPr>
                <a:t>in this problem?</a:t>
              </a:r>
            </a:p>
            <a:p>
              <a:endParaRPr lang="en-US" sz="1400" b="1" dirty="0">
                <a:latin typeface="Gadugi" panose="020B0502040204020203" pitchFamily="34" charset="0"/>
              </a:endParaRPr>
            </a:p>
            <a:p>
              <a:endParaRPr lang="en-US" sz="400" dirty="0"/>
            </a:p>
            <a:p>
              <a:r>
                <a:rPr lang="en-US" sz="1400" i="1" dirty="0"/>
                <a:t>We can identify the most important causes of this problem &amp; they are solvable. </a:t>
              </a:r>
            </a:p>
            <a:p>
              <a:endParaRPr lang="en-US" i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99553" y="4498430"/>
              <a:ext cx="1946677" cy="25853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How does our intervention address the binding constraint?</a:t>
              </a:r>
            </a:p>
            <a:p>
              <a:endParaRPr lang="en-US" sz="400" dirty="0"/>
            </a:p>
            <a:p>
              <a:r>
                <a:rPr lang="en-US" sz="1400" i="1" dirty="0"/>
                <a:t>We can describe in comprehensive detail all our assumptions &amp;  how and why we think our intervention has an effect (&amp; cost/learner).</a:t>
              </a:r>
            </a:p>
            <a:p>
              <a:endParaRPr lang="en-US" i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225383" y="4498430"/>
              <a:ext cx="1946677" cy="25853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How do we know if our intervention is working?</a:t>
              </a:r>
            </a:p>
            <a:p>
              <a:endParaRPr lang="en-US" sz="400" dirty="0"/>
            </a:p>
            <a:p>
              <a:endParaRPr lang="en-US" sz="1400" i="1" dirty="0"/>
            </a:p>
            <a:p>
              <a:r>
                <a:rPr lang="en-US" sz="1400" i="1" dirty="0"/>
                <a:t>We have a plan for measurement, &amp;  monitoring (internal) and evaluating (external) whether our intervention is working.</a:t>
              </a:r>
            </a:p>
            <a:p>
              <a:endParaRPr lang="en-US" i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456592" y="4497049"/>
              <a:ext cx="1946677" cy="23698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What are we learning about what is &amp; isn’t working?</a:t>
              </a:r>
            </a:p>
            <a:p>
              <a:endParaRPr lang="en-US" sz="400" dirty="0"/>
            </a:p>
            <a:p>
              <a:endParaRPr lang="en-US" sz="1400" i="1" dirty="0"/>
            </a:p>
            <a:p>
              <a:r>
                <a:rPr lang="en-US" sz="1400" i="1" dirty="0"/>
                <a:t>We have a system of feedback loops from providers &amp; recipients to tell us what is &amp; isn’t working (&amp; maybe why).</a:t>
              </a:r>
            </a:p>
            <a:p>
              <a:endParaRPr lang="en-US" i="1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5011584" y="653143"/>
            <a:ext cx="6726326" cy="57476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41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88238" y="921084"/>
            <a:ext cx="10839586" cy="5585153"/>
            <a:chOff x="676207" y="1498600"/>
            <a:chExt cx="10839586" cy="5585153"/>
          </a:xfrm>
        </p:grpSpPr>
        <p:grpSp>
          <p:nvGrpSpPr>
            <p:cNvPr id="13" name="Group 12"/>
            <p:cNvGrpSpPr/>
            <p:nvPr/>
          </p:nvGrpSpPr>
          <p:grpSpPr>
            <a:xfrm>
              <a:off x="676207" y="1498600"/>
              <a:ext cx="10839586" cy="5131583"/>
              <a:chOff x="676207" y="1498600"/>
              <a:chExt cx="10839586" cy="5131583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676207" y="1498600"/>
                <a:ext cx="10839586" cy="5131583"/>
                <a:chOff x="676207" y="1498600"/>
                <a:chExt cx="10839586" cy="5131583"/>
              </a:xfrm>
            </p:grpSpPr>
            <p:grpSp>
              <p:nvGrpSpPr>
                <p:cNvPr id="7" name="Group 6"/>
                <p:cNvGrpSpPr/>
                <p:nvPr/>
              </p:nvGrpSpPr>
              <p:grpSpPr>
                <a:xfrm>
                  <a:off x="676207" y="1498600"/>
                  <a:ext cx="10839586" cy="4323269"/>
                  <a:chOff x="676207" y="1498600"/>
                  <a:chExt cx="10839586" cy="4323269"/>
                </a:xfrm>
              </p:grpSpPr>
              <p:pic>
                <p:nvPicPr>
                  <p:cNvPr id="1028" name="Picture 4" descr="https://d3e7x39d4i7wbe.cloudfront.net/uploads/photo/image/2443/ideo-1438023387.jpg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6207" y="1498600"/>
                    <a:ext cx="10839586" cy="415517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6" name="Rectangle 5"/>
                  <p:cNvSpPr/>
                  <p:nvPr/>
                </p:nvSpPr>
                <p:spPr>
                  <a:xfrm>
                    <a:off x="9139123" y="4475747"/>
                    <a:ext cx="2290877" cy="134612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" name="TextBox 4"/>
                <p:cNvSpPr txBox="1"/>
                <p:nvPr/>
              </p:nvSpPr>
              <p:spPr>
                <a:xfrm>
                  <a:off x="676207" y="4475747"/>
                  <a:ext cx="1946677" cy="215443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>
                      <a:latin typeface="Gadugi" panose="020B0502040204020203" pitchFamily="34" charset="0"/>
                    </a:rPr>
                    <a:t>What is the </a:t>
                  </a:r>
                  <a:r>
                    <a:rPr lang="en-US" sz="1400" b="1" i="1" dirty="0">
                      <a:latin typeface="Gadugi" panose="020B0502040204020203" pitchFamily="34" charset="0"/>
                    </a:rPr>
                    <a:t>specific</a:t>
                  </a:r>
                  <a:r>
                    <a:rPr lang="en-US" sz="1400" b="1" u="sng" dirty="0">
                      <a:latin typeface="Gadugi" panose="020B0502040204020203" pitchFamily="34" charset="0"/>
                    </a:rPr>
                    <a:t> </a:t>
                  </a:r>
                  <a:r>
                    <a:rPr lang="en-US" sz="1400" b="1" dirty="0">
                      <a:latin typeface="Gadugi" panose="020B0502040204020203" pitchFamily="34" charset="0"/>
                    </a:rPr>
                    <a:t>problem we are addressing?</a:t>
                  </a:r>
                </a:p>
                <a:p>
                  <a:endParaRPr lang="en-US" sz="1400" b="1" dirty="0">
                    <a:latin typeface="Gadugi" panose="020B0502040204020203" pitchFamily="34" charset="0"/>
                  </a:endParaRPr>
                </a:p>
                <a:p>
                  <a:endParaRPr lang="en-US" sz="400" dirty="0"/>
                </a:p>
                <a:p>
                  <a:r>
                    <a:rPr lang="en-US" sz="1400" i="1" dirty="0"/>
                    <a:t>We can describe the problem and know how widespread this problem is.</a:t>
                  </a:r>
                </a:p>
                <a:p>
                  <a:endParaRPr lang="en-US" i="1" dirty="0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121577" y="2446937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THEORY OF CHANGE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968358" y="2354603"/>
                <a:ext cx="1847850" cy="461665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BINDING CONSTRAINTS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64641" y="2446937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PROBLEM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274797" y="2446938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EVALUATION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9478514" y="2446938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FEEDBACK LOOPS</a:t>
                </a: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2837880" y="4498430"/>
              <a:ext cx="1946677" cy="215443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What are the binding constraints</a:t>
              </a:r>
              <a:r>
                <a:rPr lang="en-US" sz="1400" b="1" i="1" dirty="0">
                  <a:latin typeface="Gadugi" panose="020B0502040204020203" pitchFamily="34" charset="0"/>
                </a:rPr>
                <a:t> </a:t>
              </a:r>
              <a:r>
                <a:rPr lang="en-US" sz="1400" b="1" dirty="0">
                  <a:latin typeface="Gadugi" panose="020B0502040204020203" pitchFamily="34" charset="0"/>
                </a:rPr>
                <a:t>in this problem?</a:t>
              </a:r>
            </a:p>
            <a:p>
              <a:endParaRPr lang="en-US" sz="1400" b="1" dirty="0">
                <a:latin typeface="Gadugi" panose="020B0502040204020203" pitchFamily="34" charset="0"/>
              </a:endParaRPr>
            </a:p>
            <a:p>
              <a:endParaRPr lang="en-US" sz="400" dirty="0"/>
            </a:p>
            <a:p>
              <a:r>
                <a:rPr lang="en-US" sz="1400" i="1" dirty="0"/>
                <a:t>We can identify the most important causes of this problem &amp; they are solvable. </a:t>
              </a:r>
            </a:p>
            <a:p>
              <a:endParaRPr lang="en-US" i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99553" y="4498430"/>
              <a:ext cx="1946677" cy="25853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How does our intervention address the binding constraint?</a:t>
              </a:r>
            </a:p>
            <a:p>
              <a:endParaRPr lang="en-US" sz="400" dirty="0"/>
            </a:p>
            <a:p>
              <a:r>
                <a:rPr lang="en-US" sz="1400" i="1" dirty="0"/>
                <a:t>We can describe our intervention in detail (+ costs &amp; assumptions), as well as how &amp; why we think it will have an impact.</a:t>
              </a:r>
            </a:p>
            <a:p>
              <a:endParaRPr lang="en-US" i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225383" y="4498430"/>
              <a:ext cx="1946677" cy="25853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How do we know if our intervention is working?</a:t>
              </a:r>
            </a:p>
            <a:p>
              <a:endParaRPr lang="en-US" sz="400" dirty="0"/>
            </a:p>
            <a:p>
              <a:endParaRPr lang="en-US" sz="1400" i="1" dirty="0"/>
            </a:p>
            <a:p>
              <a:r>
                <a:rPr lang="en-US" sz="1400" i="1" dirty="0"/>
                <a:t>We have a plan for measurement, &amp;  monitoring (internal) and evaluating (external) whether our intervention is working.</a:t>
              </a:r>
            </a:p>
            <a:p>
              <a:endParaRPr lang="en-US" i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456592" y="4497049"/>
              <a:ext cx="1946677" cy="23698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What are we learning about what is &amp; isn’t working?</a:t>
              </a:r>
            </a:p>
            <a:p>
              <a:endParaRPr lang="en-US" sz="400" dirty="0"/>
            </a:p>
            <a:p>
              <a:endParaRPr lang="en-US" sz="1400" i="1" dirty="0"/>
            </a:p>
            <a:p>
              <a:r>
                <a:rPr lang="en-US" sz="1400" i="1" dirty="0"/>
                <a:t>We have a system of feedback loops from providers &amp; recipients to tell us what is &amp; isn’t working (&amp; maybe why).</a:t>
              </a:r>
            </a:p>
            <a:p>
              <a:endParaRPr lang="en-US" i="1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7173257" y="653143"/>
            <a:ext cx="4564653" cy="57476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82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88238" y="921084"/>
            <a:ext cx="10839586" cy="5585153"/>
            <a:chOff x="676207" y="1498600"/>
            <a:chExt cx="10839586" cy="5585153"/>
          </a:xfrm>
        </p:grpSpPr>
        <p:grpSp>
          <p:nvGrpSpPr>
            <p:cNvPr id="13" name="Group 12"/>
            <p:cNvGrpSpPr/>
            <p:nvPr/>
          </p:nvGrpSpPr>
          <p:grpSpPr>
            <a:xfrm>
              <a:off x="676207" y="1498600"/>
              <a:ext cx="10839586" cy="5131583"/>
              <a:chOff x="676207" y="1498600"/>
              <a:chExt cx="10839586" cy="5131583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676207" y="1498600"/>
                <a:ext cx="10839586" cy="5131583"/>
                <a:chOff x="676207" y="1498600"/>
                <a:chExt cx="10839586" cy="5131583"/>
              </a:xfrm>
            </p:grpSpPr>
            <p:grpSp>
              <p:nvGrpSpPr>
                <p:cNvPr id="7" name="Group 6"/>
                <p:cNvGrpSpPr/>
                <p:nvPr/>
              </p:nvGrpSpPr>
              <p:grpSpPr>
                <a:xfrm>
                  <a:off x="676207" y="1498600"/>
                  <a:ext cx="10839586" cy="4323269"/>
                  <a:chOff x="676207" y="1498600"/>
                  <a:chExt cx="10839586" cy="4323269"/>
                </a:xfrm>
              </p:grpSpPr>
              <p:pic>
                <p:nvPicPr>
                  <p:cNvPr id="1028" name="Picture 4" descr="https://d3e7x39d4i7wbe.cloudfront.net/uploads/photo/image/2443/ideo-1438023387.jpg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6207" y="1498600"/>
                    <a:ext cx="10839586" cy="415517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6" name="Rectangle 5"/>
                  <p:cNvSpPr/>
                  <p:nvPr/>
                </p:nvSpPr>
                <p:spPr>
                  <a:xfrm>
                    <a:off x="9139123" y="4475747"/>
                    <a:ext cx="2290877" cy="134612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" name="TextBox 4"/>
                <p:cNvSpPr txBox="1"/>
                <p:nvPr/>
              </p:nvSpPr>
              <p:spPr>
                <a:xfrm>
                  <a:off x="676207" y="4475747"/>
                  <a:ext cx="1946677" cy="215443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>
                      <a:latin typeface="Gadugi" panose="020B0502040204020203" pitchFamily="34" charset="0"/>
                    </a:rPr>
                    <a:t>What is the </a:t>
                  </a:r>
                  <a:r>
                    <a:rPr lang="en-US" sz="1400" b="1" i="1" dirty="0">
                      <a:latin typeface="Gadugi" panose="020B0502040204020203" pitchFamily="34" charset="0"/>
                    </a:rPr>
                    <a:t>specific</a:t>
                  </a:r>
                  <a:r>
                    <a:rPr lang="en-US" sz="1400" b="1" u="sng" dirty="0">
                      <a:latin typeface="Gadugi" panose="020B0502040204020203" pitchFamily="34" charset="0"/>
                    </a:rPr>
                    <a:t> </a:t>
                  </a:r>
                  <a:r>
                    <a:rPr lang="en-US" sz="1400" b="1" dirty="0">
                      <a:latin typeface="Gadugi" panose="020B0502040204020203" pitchFamily="34" charset="0"/>
                    </a:rPr>
                    <a:t>problem we are addressing?</a:t>
                  </a:r>
                </a:p>
                <a:p>
                  <a:endParaRPr lang="en-US" sz="1400" b="1" dirty="0">
                    <a:latin typeface="Gadugi" panose="020B0502040204020203" pitchFamily="34" charset="0"/>
                  </a:endParaRPr>
                </a:p>
                <a:p>
                  <a:endParaRPr lang="en-US" sz="400" dirty="0"/>
                </a:p>
                <a:p>
                  <a:r>
                    <a:rPr lang="en-US" sz="1400" i="1" dirty="0"/>
                    <a:t>We can describe the problem and know how widespread this problem is.</a:t>
                  </a:r>
                </a:p>
                <a:p>
                  <a:endParaRPr lang="en-US" i="1" dirty="0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121577" y="2446937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THEORY OF CHANGE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968358" y="2354603"/>
                <a:ext cx="1847850" cy="461665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BINDING CONSTRAINTS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64641" y="2446937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PROBLEM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274797" y="2446938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EVALUATION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9478514" y="2446938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FEEDBACK LOOPS</a:t>
                </a: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2837880" y="4498430"/>
              <a:ext cx="1946677" cy="215443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What are the binding constraints</a:t>
              </a:r>
              <a:r>
                <a:rPr lang="en-US" sz="1400" b="1" i="1" dirty="0">
                  <a:latin typeface="Gadugi" panose="020B0502040204020203" pitchFamily="34" charset="0"/>
                </a:rPr>
                <a:t> </a:t>
              </a:r>
              <a:r>
                <a:rPr lang="en-US" sz="1400" b="1" dirty="0">
                  <a:latin typeface="Gadugi" panose="020B0502040204020203" pitchFamily="34" charset="0"/>
                </a:rPr>
                <a:t>in this problem?</a:t>
              </a:r>
            </a:p>
            <a:p>
              <a:endParaRPr lang="en-US" sz="1400" b="1" dirty="0">
                <a:latin typeface="Gadugi" panose="020B0502040204020203" pitchFamily="34" charset="0"/>
              </a:endParaRPr>
            </a:p>
            <a:p>
              <a:endParaRPr lang="en-US" sz="400" dirty="0"/>
            </a:p>
            <a:p>
              <a:r>
                <a:rPr lang="en-US" sz="1400" i="1" dirty="0"/>
                <a:t>We can identify the most important causes of this problem &amp; they are solvable. </a:t>
              </a:r>
            </a:p>
            <a:p>
              <a:endParaRPr lang="en-US" i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99553" y="4498430"/>
              <a:ext cx="1946677" cy="25853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How does our intervention address the binding constraint?</a:t>
              </a:r>
            </a:p>
            <a:p>
              <a:endParaRPr lang="en-US" sz="400" dirty="0"/>
            </a:p>
            <a:p>
              <a:r>
                <a:rPr lang="en-US" sz="1400" i="1" dirty="0"/>
                <a:t>We can describe our intervention in detail (+ costs &amp; assumptions), as well as how &amp; why we think it will have an impact.</a:t>
              </a:r>
            </a:p>
            <a:p>
              <a:endParaRPr lang="en-US" i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225383" y="4498430"/>
              <a:ext cx="1946677" cy="25853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How do we know if our intervention is working?</a:t>
              </a:r>
            </a:p>
            <a:p>
              <a:endParaRPr lang="en-US" sz="400" dirty="0"/>
            </a:p>
            <a:p>
              <a:endParaRPr lang="en-US" sz="1400" i="1" dirty="0"/>
            </a:p>
            <a:p>
              <a:r>
                <a:rPr lang="en-US" sz="1400" i="1" dirty="0"/>
                <a:t>We have a plan for measurement, &amp;  monitoring (internal) and evaluating (external) whether our intervention is working.</a:t>
              </a:r>
            </a:p>
            <a:p>
              <a:endParaRPr lang="en-US" i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456592" y="4497049"/>
              <a:ext cx="1946677" cy="23698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What are we learning about what is &amp; isn’t working?</a:t>
              </a:r>
            </a:p>
            <a:p>
              <a:endParaRPr lang="en-US" sz="400" dirty="0"/>
            </a:p>
            <a:p>
              <a:endParaRPr lang="en-US" sz="1400" i="1" dirty="0"/>
            </a:p>
            <a:p>
              <a:r>
                <a:rPr lang="en-US" sz="1400" i="1" dirty="0"/>
                <a:t>We have a system of feedback loops from providers &amp; recipients to tell us what is &amp; isn’t working (&amp; maybe why).</a:t>
              </a:r>
            </a:p>
            <a:p>
              <a:endParaRPr lang="en-US" i="1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9358604" y="653143"/>
            <a:ext cx="2379306" cy="57476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184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88238" y="921084"/>
            <a:ext cx="10839586" cy="5585153"/>
            <a:chOff x="676207" y="1498600"/>
            <a:chExt cx="10839586" cy="5585153"/>
          </a:xfrm>
        </p:grpSpPr>
        <p:grpSp>
          <p:nvGrpSpPr>
            <p:cNvPr id="13" name="Group 12"/>
            <p:cNvGrpSpPr/>
            <p:nvPr/>
          </p:nvGrpSpPr>
          <p:grpSpPr>
            <a:xfrm>
              <a:off x="676207" y="1498600"/>
              <a:ext cx="10839586" cy="5131583"/>
              <a:chOff x="676207" y="1498600"/>
              <a:chExt cx="10839586" cy="5131583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676207" y="1498600"/>
                <a:ext cx="10839586" cy="5131583"/>
                <a:chOff x="676207" y="1498600"/>
                <a:chExt cx="10839586" cy="5131583"/>
              </a:xfrm>
            </p:grpSpPr>
            <p:grpSp>
              <p:nvGrpSpPr>
                <p:cNvPr id="7" name="Group 6"/>
                <p:cNvGrpSpPr/>
                <p:nvPr/>
              </p:nvGrpSpPr>
              <p:grpSpPr>
                <a:xfrm>
                  <a:off x="676207" y="1498600"/>
                  <a:ext cx="10839586" cy="4323269"/>
                  <a:chOff x="676207" y="1498600"/>
                  <a:chExt cx="10839586" cy="4323269"/>
                </a:xfrm>
              </p:grpSpPr>
              <p:pic>
                <p:nvPicPr>
                  <p:cNvPr id="1028" name="Picture 4" descr="https://d3e7x39d4i7wbe.cloudfront.net/uploads/photo/image/2443/ideo-1438023387.jpg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6207" y="1498600"/>
                    <a:ext cx="10839586" cy="415517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6" name="Rectangle 5"/>
                  <p:cNvSpPr/>
                  <p:nvPr/>
                </p:nvSpPr>
                <p:spPr>
                  <a:xfrm>
                    <a:off x="9139123" y="4475747"/>
                    <a:ext cx="2290877" cy="134612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" name="TextBox 4"/>
                <p:cNvSpPr txBox="1"/>
                <p:nvPr/>
              </p:nvSpPr>
              <p:spPr>
                <a:xfrm>
                  <a:off x="676207" y="4475747"/>
                  <a:ext cx="1946677" cy="215443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>
                      <a:latin typeface="Gadugi" panose="020B0502040204020203" pitchFamily="34" charset="0"/>
                    </a:rPr>
                    <a:t>What is the </a:t>
                  </a:r>
                  <a:r>
                    <a:rPr lang="en-US" sz="1400" b="1" i="1" dirty="0">
                      <a:latin typeface="Gadugi" panose="020B0502040204020203" pitchFamily="34" charset="0"/>
                    </a:rPr>
                    <a:t>specific</a:t>
                  </a:r>
                  <a:r>
                    <a:rPr lang="en-US" sz="1400" b="1" u="sng" dirty="0">
                      <a:latin typeface="Gadugi" panose="020B0502040204020203" pitchFamily="34" charset="0"/>
                    </a:rPr>
                    <a:t> </a:t>
                  </a:r>
                  <a:r>
                    <a:rPr lang="en-US" sz="1400" b="1" dirty="0">
                      <a:latin typeface="Gadugi" panose="020B0502040204020203" pitchFamily="34" charset="0"/>
                    </a:rPr>
                    <a:t>problem we are addressing?</a:t>
                  </a:r>
                </a:p>
                <a:p>
                  <a:endParaRPr lang="en-US" sz="1400" b="1" dirty="0">
                    <a:latin typeface="Gadugi" panose="020B0502040204020203" pitchFamily="34" charset="0"/>
                  </a:endParaRPr>
                </a:p>
                <a:p>
                  <a:endParaRPr lang="en-US" sz="400" dirty="0"/>
                </a:p>
                <a:p>
                  <a:r>
                    <a:rPr lang="en-US" sz="1400" i="1" dirty="0"/>
                    <a:t>We can describe the problem and know how widespread this problem is.</a:t>
                  </a:r>
                </a:p>
                <a:p>
                  <a:endParaRPr lang="en-US" i="1" dirty="0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5121577" y="2446937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THEORY OF CHANGE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968358" y="2354603"/>
                <a:ext cx="1847850" cy="461665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BINDING CONSTRAINTS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64641" y="2446937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PROBLEM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274797" y="2446938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EVALUATION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9478514" y="2446938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FEEDBACK LOOPS</a:t>
                </a: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2837880" y="4498430"/>
              <a:ext cx="1946677" cy="215443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What are the binding constraints</a:t>
              </a:r>
              <a:r>
                <a:rPr lang="en-US" sz="1400" b="1" i="1" dirty="0">
                  <a:latin typeface="Gadugi" panose="020B0502040204020203" pitchFamily="34" charset="0"/>
                </a:rPr>
                <a:t> </a:t>
              </a:r>
              <a:r>
                <a:rPr lang="en-US" sz="1400" b="1" dirty="0">
                  <a:latin typeface="Gadugi" panose="020B0502040204020203" pitchFamily="34" charset="0"/>
                </a:rPr>
                <a:t>in this problem?</a:t>
              </a:r>
            </a:p>
            <a:p>
              <a:endParaRPr lang="en-US" sz="1400" b="1" dirty="0">
                <a:latin typeface="Gadugi" panose="020B0502040204020203" pitchFamily="34" charset="0"/>
              </a:endParaRPr>
            </a:p>
            <a:p>
              <a:endParaRPr lang="en-US" sz="400" dirty="0"/>
            </a:p>
            <a:p>
              <a:r>
                <a:rPr lang="en-US" sz="1400" i="1" dirty="0"/>
                <a:t>We can identify the most important causes of this problem &amp; they are solvable. </a:t>
              </a:r>
            </a:p>
            <a:p>
              <a:endParaRPr lang="en-US" i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99553" y="4498430"/>
              <a:ext cx="1946677" cy="25853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How does our intervention address the binding constraint?</a:t>
              </a:r>
            </a:p>
            <a:p>
              <a:endParaRPr lang="en-US" sz="400" dirty="0"/>
            </a:p>
            <a:p>
              <a:r>
                <a:rPr lang="en-US" sz="1400" i="1" dirty="0"/>
                <a:t>We can describe our intervention in detail (+ costs &amp; assumptions), as well as how &amp; why we think it will have an impact.</a:t>
              </a:r>
            </a:p>
            <a:p>
              <a:endParaRPr lang="en-US" i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225383" y="4498430"/>
              <a:ext cx="1946677" cy="25853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How do we know if our intervention is working?</a:t>
              </a:r>
            </a:p>
            <a:p>
              <a:endParaRPr lang="en-US" sz="400" dirty="0"/>
            </a:p>
            <a:p>
              <a:endParaRPr lang="en-US" sz="1400" i="1" dirty="0"/>
            </a:p>
            <a:p>
              <a:r>
                <a:rPr lang="en-US" sz="1400" i="1" dirty="0"/>
                <a:t>We have a plan for measurement, &amp;  monitoring (internal) and evaluating (external) whether our intervention is working.</a:t>
              </a:r>
            </a:p>
            <a:p>
              <a:endParaRPr lang="en-US" i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456592" y="4497049"/>
              <a:ext cx="1946677" cy="23698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What are we learning about what is &amp; isn’t working?</a:t>
              </a:r>
            </a:p>
            <a:p>
              <a:endParaRPr lang="en-US" sz="400" dirty="0"/>
            </a:p>
            <a:p>
              <a:endParaRPr lang="en-US" sz="1400" i="1" dirty="0"/>
            </a:p>
            <a:p>
              <a:r>
                <a:rPr lang="en-US" sz="1400" i="1" dirty="0"/>
                <a:t>We have a system of feedback loops from providers &amp; recipients to tell us what is &amp; isn’t working (&amp; maybe why).</a:t>
              </a:r>
            </a:p>
            <a:p>
              <a:endParaRPr lang="en-US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96329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952500" y="295933"/>
            <a:ext cx="10356202" cy="5585153"/>
            <a:chOff x="676207" y="1498600"/>
            <a:chExt cx="10839586" cy="5585153"/>
          </a:xfrm>
        </p:grpSpPr>
        <p:grpSp>
          <p:nvGrpSpPr>
            <p:cNvPr id="6" name="Group 5"/>
            <p:cNvGrpSpPr/>
            <p:nvPr/>
          </p:nvGrpSpPr>
          <p:grpSpPr>
            <a:xfrm>
              <a:off x="676207" y="1498600"/>
              <a:ext cx="10839586" cy="5131583"/>
              <a:chOff x="676207" y="1498600"/>
              <a:chExt cx="10839586" cy="5131583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76207" y="1498600"/>
                <a:ext cx="10839586" cy="5131583"/>
                <a:chOff x="676207" y="1498600"/>
                <a:chExt cx="10839586" cy="5131583"/>
              </a:xfrm>
            </p:grpSpPr>
            <p:grpSp>
              <p:nvGrpSpPr>
                <p:cNvPr id="17" name="Group 16"/>
                <p:cNvGrpSpPr/>
                <p:nvPr/>
              </p:nvGrpSpPr>
              <p:grpSpPr>
                <a:xfrm>
                  <a:off x="676207" y="1498600"/>
                  <a:ext cx="10839586" cy="4323269"/>
                  <a:chOff x="676207" y="1498600"/>
                  <a:chExt cx="10839586" cy="4323269"/>
                </a:xfrm>
              </p:grpSpPr>
              <p:pic>
                <p:nvPicPr>
                  <p:cNvPr id="19" name="Picture 4" descr="https://d3e7x39d4i7wbe.cloudfront.net/uploads/photo/image/2443/ideo-1438023387.jpg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6207" y="1498600"/>
                    <a:ext cx="10839586" cy="415517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0" name="Rectangle 19"/>
                  <p:cNvSpPr/>
                  <p:nvPr/>
                </p:nvSpPr>
                <p:spPr>
                  <a:xfrm>
                    <a:off x="9139123" y="4475747"/>
                    <a:ext cx="2290877" cy="134612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8" name="TextBox 17"/>
                <p:cNvSpPr txBox="1"/>
                <p:nvPr/>
              </p:nvSpPr>
              <p:spPr>
                <a:xfrm>
                  <a:off x="676207" y="4475747"/>
                  <a:ext cx="1946677" cy="215443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>
                      <a:latin typeface="Gadugi" panose="020B0502040204020203" pitchFamily="34" charset="0"/>
                    </a:rPr>
                    <a:t>What is the </a:t>
                  </a:r>
                  <a:r>
                    <a:rPr lang="en-US" sz="1400" b="1" i="1" dirty="0">
                      <a:latin typeface="Gadugi" panose="020B0502040204020203" pitchFamily="34" charset="0"/>
                    </a:rPr>
                    <a:t>specific</a:t>
                  </a:r>
                  <a:r>
                    <a:rPr lang="en-US" sz="1400" b="1" u="sng" dirty="0">
                      <a:latin typeface="Gadugi" panose="020B0502040204020203" pitchFamily="34" charset="0"/>
                    </a:rPr>
                    <a:t> </a:t>
                  </a:r>
                  <a:r>
                    <a:rPr lang="en-US" sz="1400" b="1" dirty="0">
                      <a:latin typeface="Gadugi" panose="020B0502040204020203" pitchFamily="34" charset="0"/>
                    </a:rPr>
                    <a:t>problem we are addressing?</a:t>
                  </a:r>
                </a:p>
                <a:p>
                  <a:endParaRPr lang="en-US" sz="1400" b="1" dirty="0">
                    <a:latin typeface="Gadugi" panose="020B0502040204020203" pitchFamily="34" charset="0"/>
                  </a:endParaRPr>
                </a:p>
                <a:p>
                  <a:endParaRPr lang="en-US" sz="400" dirty="0"/>
                </a:p>
                <a:p>
                  <a:r>
                    <a:rPr lang="en-US" sz="1400" i="1" dirty="0"/>
                    <a:t>We can describe the problem and know how widespread this problem is.</a:t>
                  </a:r>
                </a:p>
                <a:p>
                  <a:endParaRPr lang="en-US" i="1" dirty="0"/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5121577" y="2446937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THEORY OF CHANGE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968358" y="2354603"/>
                <a:ext cx="1847850" cy="461665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BINDING CONSTRAINTS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64641" y="2446937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PROBLEM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274797" y="2446938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EVALUATION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9478514" y="2446938"/>
                <a:ext cx="1847850" cy="276999"/>
              </a:xfrm>
              <a:prstGeom prst="rect">
                <a:avLst/>
              </a:prstGeom>
              <a:solidFill>
                <a:srgbClr val="FFF20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Gadugi" panose="020B0502040204020203" pitchFamily="34" charset="0"/>
                  </a:rPr>
                  <a:t>FEEDBACK LOOPS</a:t>
                </a: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2837880" y="4498430"/>
              <a:ext cx="1946677" cy="215443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What are the binding constraints</a:t>
              </a:r>
              <a:r>
                <a:rPr lang="en-US" sz="1400" b="1" i="1" dirty="0">
                  <a:latin typeface="Gadugi" panose="020B0502040204020203" pitchFamily="34" charset="0"/>
                </a:rPr>
                <a:t> </a:t>
              </a:r>
              <a:r>
                <a:rPr lang="en-US" sz="1400" b="1" dirty="0">
                  <a:latin typeface="Gadugi" panose="020B0502040204020203" pitchFamily="34" charset="0"/>
                </a:rPr>
                <a:t>in this problem?</a:t>
              </a:r>
            </a:p>
            <a:p>
              <a:endParaRPr lang="en-US" sz="1400" b="1" dirty="0">
                <a:latin typeface="Gadugi" panose="020B0502040204020203" pitchFamily="34" charset="0"/>
              </a:endParaRPr>
            </a:p>
            <a:p>
              <a:endParaRPr lang="en-US" sz="400" dirty="0"/>
            </a:p>
            <a:p>
              <a:r>
                <a:rPr lang="en-US" sz="1400" i="1" dirty="0"/>
                <a:t>We can identify the most important causes of this problem &amp; they are solvable. </a:t>
              </a:r>
            </a:p>
            <a:p>
              <a:endParaRPr lang="en-US" i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999553" y="4498430"/>
              <a:ext cx="1946677" cy="25853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How does our intervention address the binding constraint?</a:t>
              </a:r>
            </a:p>
            <a:p>
              <a:endParaRPr lang="en-US" sz="400" dirty="0"/>
            </a:p>
            <a:p>
              <a:r>
                <a:rPr lang="en-US" sz="1400" i="1" dirty="0"/>
                <a:t>We can describe in comprehensive detail all our assumptions &amp;  how and why we think our intervention has an effect (&amp; cost/learner).</a:t>
              </a:r>
            </a:p>
            <a:p>
              <a:endParaRPr lang="en-US" i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225383" y="4498430"/>
              <a:ext cx="1946677" cy="258532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How do we know if our intervention is working?</a:t>
              </a:r>
            </a:p>
            <a:p>
              <a:endParaRPr lang="en-US" sz="400" dirty="0"/>
            </a:p>
            <a:p>
              <a:endParaRPr lang="en-US" sz="1400" i="1" dirty="0"/>
            </a:p>
            <a:p>
              <a:r>
                <a:rPr lang="en-US" sz="1400" i="1" dirty="0"/>
                <a:t>We have a plan for measurement, &amp;  monitoring (internal) and evaluating (external) whether our intervention is working.</a:t>
              </a:r>
            </a:p>
            <a:p>
              <a:endParaRPr lang="en-US" i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456592" y="4497049"/>
              <a:ext cx="1946677" cy="23698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dugi" panose="020B0502040204020203" pitchFamily="34" charset="0"/>
                </a:rPr>
                <a:t>What are we learning about what is &amp; isn’t working?</a:t>
              </a:r>
            </a:p>
            <a:p>
              <a:endParaRPr lang="en-US" sz="400" dirty="0"/>
            </a:p>
            <a:p>
              <a:endParaRPr lang="en-US" sz="1400" i="1" dirty="0"/>
            </a:p>
            <a:p>
              <a:r>
                <a:rPr lang="en-US" sz="1400" i="1" dirty="0"/>
                <a:t>We have a system of feedback loops from providers &amp; recipients to tell us what is &amp; isn’t working (&amp; maybe why).</a:t>
              </a:r>
            </a:p>
            <a:p>
              <a:endParaRPr lang="en-US" i="1" dirty="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699796" y="3136781"/>
            <a:ext cx="11159412" cy="26388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74"/>
          <a:stretch/>
        </p:blipFill>
        <p:spPr bwMode="auto">
          <a:xfrm>
            <a:off x="391886" y="3251247"/>
            <a:ext cx="11257235" cy="349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337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The importance of rigorous evaluation</a:t>
            </a:r>
          </a:p>
        </p:txBody>
      </p:sp>
      <p:pic>
        <p:nvPicPr>
          <p:cNvPr id="2052" name="Picture 4" descr="Image result for EVALU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975" y="5257800"/>
            <a:ext cx="3619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38200" y="1915121"/>
            <a:ext cx="4711700" cy="2898180"/>
          </a:xfrm>
          <a:prstGeom prst="rect">
            <a:avLst/>
          </a:prstGeom>
          <a:solidFill>
            <a:srgbClr val="FF3399"/>
          </a:solidFill>
        </p:spPr>
        <p:txBody>
          <a:bodyPr vert="horz" lIns="457200" tIns="45720" rIns="45720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In the absence of a rigorous independent evaluation, how can we reliably know if an intervention is working or not?</a:t>
            </a:r>
            <a:endParaRPr lang="en-US" sz="1400" dirty="0">
              <a:solidFill>
                <a:schemeClr val="bg1"/>
              </a:solidFill>
            </a:endParaRPr>
          </a:p>
          <a:p>
            <a:pPr lvl="1"/>
            <a:endParaRPr lang="en-US" sz="2000" b="1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096000" y="1915121"/>
            <a:ext cx="4711700" cy="2898180"/>
          </a:xfrm>
          <a:prstGeom prst="rect">
            <a:avLst/>
          </a:prstGeom>
          <a:solidFill>
            <a:srgbClr val="FFF203"/>
          </a:solidFill>
        </p:spPr>
        <p:txBody>
          <a:bodyPr vert="horz" lIns="457200" tIns="45720" rIns="45720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b="1" dirty="0">
              <a:solidFill>
                <a:schemeClr val="bg1"/>
              </a:solidFill>
            </a:endParaRPr>
          </a:p>
          <a:p>
            <a:pPr algn="ctr"/>
            <a:r>
              <a:rPr lang="en-US" sz="3200" b="1" dirty="0"/>
              <a:t>As a rule of thumb NGOs &amp; interventions should allocate 5-10% of their overall budget for evaluation.</a:t>
            </a:r>
          </a:p>
          <a:p>
            <a:pPr lvl="1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8214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The importance of rigorous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924425" cy="4351338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Numeric</a:t>
            </a:r>
          </a:p>
          <a:p>
            <a:pPr lvl="1"/>
            <a:r>
              <a:rPr lang="en-US" sz="2000" dirty="0"/>
              <a:t>Coaches and Khan Academy videos</a:t>
            </a:r>
          </a:p>
          <a:p>
            <a:pPr lvl="1"/>
            <a:r>
              <a:rPr lang="en-US" sz="2000" dirty="0"/>
              <a:t>Randomized control trial (RCT) – 472 learners from 9 schools </a:t>
            </a:r>
            <a:r>
              <a:rPr lang="en-US" sz="1600" dirty="0"/>
              <a:t>(</a:t>
            </a:r>
            <a:r>
              <a:rPr lang="en-US" sz="1600" dirty="0" err="1"/>
              <a:t>Bohmer</a:t>
            </a:r>
            <a:r>
              <a:rPr lang="en-US" sz="1600" dirty="0"/>
              <a:t>, 2014)</a:t>
            </a:r>
          </a:p>
          <a:p>
            <a:pPr lvl="2"/>
            <a:r>
              <a:rPr lang="en-US" sz="1800" dirty="0"/>
              <a:t>236 treatment</a:t>
            </a:r>
          </a:p>
          <a:p>
            <a:pPr lvl="2"/>
            <a:r>
              <a:rPr lang="en-US" sz="1800" dirty="0"/>
              <a:t>236 control </a:t>
            </a:r>
          </a:p>
          <a:p>
            <a:pPr lvl="1"/>
            <a:r>
              <a:rPr lang="en-US" sz="2000" dirty="0"/>
              <a:t>Improvements of about 1 year of learning (0.25-0.32 SD)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Ikamva Youth</a:t>
            </a:r>
          </a:p>
          <a:p>
            <a:pPr lvl="1"/>
            <a:r>
              <a:rPr lang="en-US" sz="2000" dirty="0"/>
              <a:t>Analysis of matric results &amp; Systemic Evaluations by McLean &amp; Van der Berg (2016) using value-added approach. (50-186 learners)</a:t>
            </a:r>
          </a:p>
          <a:p>
            <a:pPr lvl="1"/>
            <a:r>
              <a:rPr lang="en-US" sz="2000" dirty="0"/>
              <a:t>Improvement of between 1/10</a:t>
            </a:r>
            <a:r>
              <a:rPr lang="en-US" sz="2000" baseline="30000" dirty="0"/>
              <a:t>th</a:t>
            </a:r>
            <a:r>
              <a:rPr lang="en-US" sz="2000" dirty="0"/>
              <a:t> and 1.5 years gain depending on subject &amp; sample</a:t>
            </a:r>
          </a:p>
          <a:p>
            <a:pPr lvl="1"/>
            <a:endParaRPr lang="en-US" sz="2000" dirty="0"/>
          </a:p>
          <a:p>
            <a:pPr lvl="1"/>
            <a:endParaRPr lang="en-US" sz="2000" b="1" dirty="0"/>
          </a:p>
        </p:txBody>
      </p:sp>
      <p:pic>
        <p:nvPicPr>
          <p:cNvPr id="2052" name="Picture 4" descr="Image result for EVALU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975" y="5257800"/>
            <a:ext cx="3619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725" y="1906440"/>
            <a:ext cx="3756025" cy="1676650"/>
          </a:xfrm>
          <a:prstGeom prst="rect">
            <a:avLst/>
          </a:prstGeom>
        </p:spPr>
      </p:pic>
      <p:pic>
        <p:nvPicPr>
          <p:cNvPr id="2054" name="Picture 6" descr="Image result for random samp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675" y="1668080"/>
            <a:ext cx="2346325" cy="180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798842"/>
            <a:ext cx="2638425" cy="185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851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Using the </a:t>
            </a:r>
            <a:r>
              <a:rPr lang="en-US" b="1" u="sng" dirty="0">
                <a:solidFill>
                  <a:srgbClr val="FF0000"/>
                </a:solidFill>
              </a:rPr>
              <a:t>WC Systemic Evaluations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045200" cy="4351338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Unlike the other 8 provinces, the Western Cape has a standardized, externally-marked exam conducted every year called the </a:t>
            </a:r>
            <a:r>
              <a:rPr lang="en-US" sz="2400" b="1" dirty="0"/>
              <a:t>Systemic Evaluations.</a:t>
            </a:r>
          </a:p>
          <a:p>
            <a:pPr marL="457200" lvl="1" indent="0" algn="just">
              <a:buNone/>
            </a:pPr>
            <a:r>
              <a:rPr lang="en-US" sz="2000" b="1" dirty="0">
                <a:solidFill>
                  <a:srgbClr val="FF0000"/>
                </a:solidFill>
              </a:rPr>
              <a:t>ALL Grade 3, 6 and 9 in WC </a:t>
            </a:r>
            <a:r>
              <a:rPr lang="en-US" sz="2000" b="1" dirty="0">
                <a:solidFill>
                  <a:srgbClr val="FF0000"/>
                </a:solidFill>
                <a:sym typeface="Wingdings" panose="05000000000000000000" pitchFamily="2" charset="2"/>
              </a:rPr>
              <a:t> Mathematics &amp; Language </a:t>
            </a:r>
          </a:p>
          <a:p>
            <a:pPr algn="just"/>
            <a:r>
              <a:rPr lang="en-US" sz="2400" dirty="0">
                <a:sym typeface="Wingdings" panose="05000000000000000000" pitchFamily="2" charset="2"/>
              </a:rPr>
              <a:t>A major cost to evaluation is assessment, yet this assessment is (</a:t>
            </a:r>
            <a:r>
              <a:rPr lang="en-US" sz="2400" b="1" i="1" dirty="0">
                <a:sym typeface="Wingdings" panose="05000000000000000000" pitchFamily="2" charset="2"/>
              </a:rPr>
              <a:t>POTENTIALLY</a:t>
            </a:r>
            <a:r>
              <a:rPr lang="en-US" sz="2400" dirty="0">
                <a:sym typeface="Wingdings" panose="05000000000000000000" pitchFamily="2" charset="2"/>
              </a:rPr>
              <a:t>) readily available to evaluators on an individual level. </a:t>
            </a:r>
            <a:endParaRPr lang="en-US" sz="2000" dirty="0"/>
          </a:p>
          <a:p>
            <a:pPr algn="just"/>
            <a:r>
              <a:rPr lang="en-US" sz="2400" dirty="0"/>
              <a:t>Currently VERY difficult to get access to Systemic results from WCED even for bona-fide partners. </a:t>
            </a:r>
            <a:r>
              <a:rPr lang="en-US" sz="2400" u="sng" dirty="0"/>
              <a:t>Solvable problem.  </a:t>
            </a:r>
          </a:p>
          <a:p>
            <a:pPr lvl="1" algn="just"/>
            <a:endParaRPr lang="en-US" sz="2000" dirty="0"/>
          </a:p>
          <a:p>
            <a:pPr lvl="1"/>
            <a:endParaRPr lang="en-US" sz="2000" b="1" dirty="0"/>
          </a:p>
        </p:txBody>
      </p:sp>
      <p:pic>
        <p:nvPicPr>
          <p:cNvPr id="2052" name="Picture 4" descr="Image result for EVALU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975" y="5257800"/>
            <a:ext cx="3619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low hanging fru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1775" y="2035969"/>
            <a:ext cx="3714097" cy="196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478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3399"/>
                </a:solidFill>
              </a:rPr>
              <a:t>Major questions we still have:</a:t>
            </a:r>
            <a:endParaRPr lang="en-US" b="1" dirty="0">
              <a:solidFill>
                <a:srgbClr val="FF3399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51934" y="1791758"/>
            <a:ext cx="7001934" cy="4351338"/>
          </a:xfrm>
        </p:spPr>
        <p:txBody>
          <a:bodyPr>
            <a:normAutofit lnSpcReduction="10000"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2400" dirty="0" smtClean="0"/>
              <a:t>Is there </a:t>
            </a:r>
            <a:r>
              <a:rPr lang="en-US" sz="2400" b="1" dirty="0" smtClean="0">
                <a:solidFill>
                  <a:srgbClr val="FF3399"/>
                </a:solidFill>
              </a:rPr>
              <a:t>enough collaboration </a:t>
            </a:r>
            <a:r>
              <a:rPr lang="en-US" sz="2400" dirty="0" smtClean="0"/>
              <a:t>between Department of Cultural Affairs and Sport (DCAS) and WCED? WCED clearly bigger player </a:t>
            </a:r>
            <a:r>
              <a:rPr lang="en-US" sz="2400" dirty="0" err="1" smtClean="0"/>
              <a:t>wrt</a:t>
            </a:r>
            <a:r>
              <a:rPr lang="en-US" sz="2400" dirty="0" smtClean="0"/>
              <a:t> schools.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/>
              <a:t>Are our after-school interventions of high enough </a:t>
            </a:r>
            <a:r>
              <a:rPr lang="en-US" sz="2400" b="1" dirty="0" smtClean="0">
                <a:solidFill>
                  <a:srgbClr val="FF3399"/>
                </a:solidFill>
              </a:rPr>
              <a:t>quality</a:t>
            </a:r>
            <a:r>
              <a:rPr lang="en-US" sz="2400" dirty="0" smtClean="0">
                <a:solidFill>
                  <a:srgbClr val="FF3399"/>
                </a:solidFill>
              </a:rPr>
              <a:t> </a:t>
            </a:r>
            <a:r>
              <a:rPr lang="en-US" sz="2400" dirty="0" smtClean="0"/>
              <a:t>and </a:t>
            </a:r>
            <a:r>
              <a:rPr lang="en-US" sz="2400" b="1" dirty="0" smtClean="0">
                <a:solidFill>
                  <a:srgbClr val="FF3399"/>
                </a:solidFill>
              </a:rPr>
              <a:t>dosage</a:t>
            </a:r>
            <a:r>
              <a:rPr lang="en-US" sz="2400" dirty="0" smtClean="0">
                <a:solidFill>
                  <a:srgbClr val="FF3399"/>
                </a:solidFill>
              </a:rPr>
              <a:t> </a:t>
            </a:r>
            <a:r>
              <a:rPr lang="en-US" sz="2400" dirty="0" smtClean="0"/>
              <a:t>to effect change? (go deeper rather than wider!)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/>
              <a:t>Are existing after-school programs being </a:t>
            </a:r>
            <a:r>
              <a:rPr lang="en-US" sz="2400" b="1" dirty="0" smtClean="0">
                <a:solidFill>
                  <a:srgbClr val="FF3399"/>
                </a:solidFill>
              </a:rPr>
              <a:t>evaluated</a:t>
            </a:r>
            <a:r>
              <a:rPr lang="en-US" sz="2400" dirty="0" smtClean="0">
                <a:solidFill>
                  <a:srgbClr val="FF3399"/>
                </a:solidFill>
              </a:rPr>
              <a:t> </a:t>
            </a:r>
            <a:r>
              <a:rPr lang="en-US" sz="2400" dirty="0" smtClean="0"/>
              <a:t>rigorously and independently?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/>
              <a:t>Is there a plan to ensure the </a:t>
            </a:r>
            <a:r>
              <a:rPr lang="en-US" sz="2400" b="1" dirty="0" smtClean="0">
                <a:solidFill>
                  <a:srgbClr val="FF3399"/>
                </a:solidFill>
              </a:rPr>
              <a:t>sustainability</a:t>
            </a:r>
            <a:r>
              <a:rPr lang="en-US" sz="2400" dirty="0" smtClean="0">
                <a:solidFill>
                  <a:srgbClr val="FF3399"/>
                </a:solidFill>
              </a:rPr>
              <a:t> </a:t>
            </a:r>
            <a:r>
              <a:rPr lang="en-US" sz="2400" dirty="0" smtClean="0"/>
              <a:t>of these initiatives so they aren’t just flash-in-the-pan interventions that stop as soon as the initial grant/plan runs out? </a:t>
            </a:r>
          </a:p>
          <a:p>
            <a:pPr algn="just"/>
            <a:endParaRPr lang="en-US" sz="2400" dirty="0" smtClean="0"/>
          </a:p>
          <a:p>
            <a:pPr algn="just"/>
            <a:endParaRPr lang="en-US" sz="2400" u="sng" dirty="0"/>
          </a:p>
          <a:p>
            <a:pPr lvl="1" algn="just"/>
            <a:endParaRPr lang="en-US" sz="2000" dirty="0"/>
          </a:p>
          <a:p>
            <a:pPr lvl="1"/>
            <a:endParaRPr lang="en-US" sz="2000" b="1" dirty="0"/>
          </a:p>
        </p:txBody>
      </p:sp>
      <p:pic>
        <p:nvPicPr>
          <p:cNvPr id="5" name="Picture 2" descr="african textiles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946" y="812800"/>
            <a:ext cx="3964878" cy="528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985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esign think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68"/>
          <a:stretch/>
        </p:blipFill>
        <p:spPr bwMode="auto">
          <a:xfrm>
            <a:off x="879476" y="1193800"/>
            <a:ext cx="4261691" cy="405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5691933" y="1466219"/>
            <a:ext cx="6167098" cy="3877984"/>
            <a:chOff x="6261100" y="1625600"/>
            <a:chExt cx="6167098" cy="3877984"/>
          </a:xfrm>
        </p:grpSpPr>
        <p:sp>
          <p:nvSpPr>
            <p:cNvPr id="3" name="TextBox 2"/>
            <p:cNvSpPr txBox="1"/>
            <p:nvPr/>
          </p:nvSpPr>
          <p:spPr>
            <a:xfrm>
              <a:off x="6261100" y="1625600"/>
              <a:ext cx="6167098" cy="3877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</a:rPr>
                <a:t>AFTER SCHOOL </a:t>
              </a:r>
            </a:p>
            <a:p>
              <a:r>
                <a:rPr 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</a:rPr>
                <a:t> </a:t>
              </a:r>
            </a:p>
            <a:p>
              <a:endParaRPr lang="en-US" sz="6000" dirty="0">
                <a:solidFill>
                  <a:srgbClr val="FF3399"/>
                </a:solidFill>
                <a:latin typeface="Gadugi" panose="020B0502040204020203" pitchFamily="34" charset="0"/>
              </a:endParaRPr>
            </a:p>
            <a:p>
              <a:endParaRPr lang="en-US" dirty="0"/>
            </a:p>
            <a:p>
              <a:r>
                <a:rPr lang="en-US" sz="2400" dirty="0" err="1"/>
                <a:t>Dr</a:t>
              </a:r>
              <a:r>
                <a:rPr lang="en-US" sz="2400" dirty="0"/>
                <a:t> Nic Spaull | 16</a:t>
              </a:r>
              <a:r>
                <a:rPr lang="en-US" sz="2400" baseline="30000" dirty="0"/>
                <a:t>th</a:t>
              </a:r>
              <a:r>
                <a:rPr lang="en-US" sz="2400" dirty="0"/>
                <a:t> Feb </a:t>
              </a:r>
              <a:r>
                <a:rPr lang="en-US" sz="2400" dirty="0" smtClean="0"/>
                <a:t>2017</a:t>
              </a:r>
            </a:p>
            <a:p>
              <a:r>
                <a:rPr lang="en-US" sz="2400" dirty="0" smtClean="0">
                  <a:hlinkClick r:id="rId3"/>
                </a:rPr>
                <a:t>www.nicspaull.com</a:t>
              </a:r>
              <a:r>
                <a:rPr lang="en-US" sz="2400" dirty="0" smtClean="0"/>
                <a:t> </a:t>
              </a:r>
              <a:endParaRPr lang="en-US" sz="2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261100" y="2349500"/>
              <a:ext cx="4764446" cy="1292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dugi" panose="020B0502040204020203" pitchFamily="34" charset="0"/>
                </a:rPr>
                <a:t>SYMPOSIUM </a:t>
              </a:r>
            </a:p>
            <a:p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61100" y="3333760"/>
              <a:ext cx="1845377" cy="1292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dirty="0">
                  <a:solidFill>
                    <a:srgbClr val="FF3399"/>
                  </a:solidFill>
                  <a:latin typeface="Gadugi" panose="020B0502040204020203" pitchFamily="34" charset="0"/>
                </a:rPr>
                <a:t>2017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47182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416"/>
          <a:stretch/>
        </p:blipFill>
        <p:spPr>
          <a:xfrm>
            <a:off x="3111408" y="365125"/>
            <a:ext cx="5969183" cy="600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279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</TotalTime>
  <Words>1492</Words>
  <Application>Microsoft Macintosh PowerPoint</Application>
  <PresentationFormat>Custom</PresentationFormat>
  <Paragraphs>207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Impacts on test scores from 30 randomized control trials of primary school programs in the developing world  (Kremer, Brannen &amp; Glennerster, 2013)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importance of rigorous evaluation</vt:lpstr>
      <vt:lpstr>The importance of rigorous evaluation</vt:lpstr>
      <vt:lpstr>Using the WC Systemic Evaluations</vt:lpstr>
      <vt:lpstr>Major questions we still have: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After School Symposium</dc:title>
  <dc:creator>Nic Spaull</dc:creator>
  <cp:lastModifiedBy>Nic</cp:lastModifiedBy>
  <cp:revision>38</cp:revision>
  <dcterms:created xsi:type="dcterms:W3CDTF">2017-02-15T14:05:19Z</dcterms:created>
  <dcterms:modified xsi:type="dcterms:W3CDTF">2017-02-16T06:09:34Z</dcterms:modified>
</cp:coreProperties>
</file>