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notesSlides/notesSlide16.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notesSlides/notesSlide17.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6.xml" ContentType="application/vnd.openxmlformats-officedocument.drawingml.chart+xml"/>
  <Override PartName="/ppt/drawings/drawing2.xml" ContentType="application/vnd.openxmlformats-officedocument.drawingml.chartshape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7.xml" ContentType="application/vnd.openxmlformats-officedocument.drawingml.chart+xml"/>
  <Override PartName="/ppt/drawings/drawing3.xml" ContentType="application/vnd.openxmlformats-officedocument.drawingml.chartshape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2.xml" ContentType="application/vnd.openxmlformats-officedocument.presentationml.notesSlide+xml"/>
  <Override PartName="/ppt/charts/chart8.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4">
  <p:sldMasterIdLst>
    <p:sldMasterId id="2147483660" r:id="rId1"/>
    <p:sldMasterId id="2147483672" r:id="rId2"/>
  </p:sldMasterIdLst>
  <p:notesMasterIdLst>
    <p:notesMasterId r:id="rId57"/>
  </p:notesMasterIdLst>
  <p:handoutMasterIdLst>
    <p:handoutMasterId r:id="rId58"/>
  </p:handoutMasterIdLst>
  <p:sldIdLst>
    <p:sldId id="317" r:id="rId3"/>
    <p:sldId id="401" r:id="rId4"/>
    <p:sldId id="318" r:id="rId5"/>
    <p:sldId id="378" r:id="rId6"/>
    <p:sldId id="342" r:id="rId7"/>
    <p:sldId id="399" r:id="rId8"/>
    <p:sldId id="345" r:id="rId9"/>
    <p:sldId id="398" r:id="rId10"/>
    <p:sldId id="396" r:id="rId11"/>
    <p:sldId id="376" r:id="rId12"/>
    <p:sldId id="343" r:id="rId13"/>
    <p:sldId id="414" r:id="rId14"/>
    <p:sldId id="350" r:id="rId15"/>
    <p:sldId id="346" r:id="rId16"/>
    <p:sldId id="405" r:id="rId17"/>
    <p:sldId id="406" r:id="rId18"/>
    <p:sldId id="410" r:id="rId19"/>
    <p:sldId id="412" r:id="rId20"/>
    <p:sldId id="331" r:id="rId21"/>
    <p:sldId id="409" r:id="rId22"/>
    <p:sldId id="377" r:id="rId23"/>
    <p:sldId id="375" r:id="rId24"/>
    <p:sldId id="327" r:id="rId25"/>
    <p:sldId id="328" r:id="rId26"/>
    <p:sldId id="419" r:id="rId27"/>
    <p:sldId id="418" r:id="rId28"/>
    <p:sldId id="417" r:id="rId29"/>
    <p:sldId id="415" r:id="rId30"/>
    <p:sldId id="416" r:id="rId31"/>
    <p:sldId id="385" r:id="rId32"/>
    <p:sldId id="386" r:id="rId33"/>
    <p:sldId id="387" r:id="rId34"/>
    <p:sldId id="381" r:id="rId35"/>
    <p:sldId id="402" r:id="rId36"/>
    <p:sldId id="361" r:id="rId37"/>
    <p:sldId id="363" r:id="rId38"/>
    <p:sldId id="384" r:id="rId39"/>
    <p:sldId id="369" r:id="rId40"/>
    <p:sldId id="372" r:id="rId41"/>
    <p:sldId id="368" r:id="rId42"/>
    <p:sldId id="374" r:id="rId43"/>
    <p:sldId id="370" r:id="rId44"/>
    <p:sldId id="395" r:id="rId45"/>
    <p:sldId id="334" r:id="rId46"/>
    <p:sldId id="403" r:id="rId47"/>
    <p:sldId id="404" r:id="rId48"/>
    <p:sldId id="351" r:id="rId49"/>
    <p:sldId id="297" r:id="rId50"/>
    <p:sldId id="316" r:id="rId51"/>
    <p:sldId id="366" r:id="rId52"/>
    <p:sldId id="367" r:id="rId53"/>
    <p:sldId id="324" r:id="rId54"/>
    <p:sldId id="322" r:id="rId55"/>
    <p:sldId id="352" r:id="rId5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473" autoAdjust="0"/>
    <p:restoredTop sz="58185" autoAdjust="0"/>
  </p:normalViewPr>
  <p:slideViewPr>
    <p:cSldViewPr>
      <p:cViewPr varScale="1">
        <p:scale>
          <a:sx n="55" d="100"/>
          <a:sy n="55" d="100"/>
        </p:scale>
        <p:origin x="-468" y="-84"/>
      </p:cViewPr>
      <p:guideLst>
        <p:guide orient="horz" pos="2160"/>
        <p:guide pos="2880"/>
      </p:guideLst>
    </p:cSldViewPr>
  </p:slideViewPr>
  <p:notesTextViewPr>
    <p:cViewPr>
      <p:scale>
        <a:sx n="150" d="100"/>
        <a:sy n="150" d="100"/>
      </p:scale>
      <p:origin x="0" y="0"/>
    </p:cViewPr>
  </p:notesTextViewPr>
  <p:notesViewPr>
    <p:cSldViewPr>
      <p:cViewPr varScale="1">
        <p:scale>
          <a:sx n="55" d="100"/>
          <a:sy n="55" d="100"/>
        </p:scale>
        <p:origin x="-2820" y="-90"/>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2"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oleObject" Target="file:///C:\Users\spaull\Dropbox\Journal%20articles\Insurmountable%20learning%20deficits%20paper\Nic\NSES%20progress%20per%20item%20by%20quintile%20graphs.xlsx" TargetMode="External"/><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Book1"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Gabrielle\Dropbox\Matric%20results%20turnover\Copy%20of%202015-04-24%20Descriptive%20Paper%20Graphs-Table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Gabrielle\Dropbox\Matric%20results%20turnover\Copy%20of%202015-04-24%20Descriptive%20Paper%20Graphs-Tab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567805197437099"/>
          <c:y val="2.4954159870814001E-2"/>
          <c:w val="0.77005813393684897"/>
          <c:h val="0.68952242200494995"/>
        </c:manualLayout>
      </c:layout>
      <c:scatterChart>
        <c:scatterStyle val="smoothMarker"/>
        <c:varyColors val="0"/>
        <c:ser>
          <c:idx val="0"/>
          <c:order val="0"/>
          <c:tx>
            <c:strRef>
              <c:f>'Sheet1 (2)'!$J$3</c:f>
              <c:strCache>
                <c:ptCount val="1"/>
                <c:pt idx="0">
                  <c:v>Black</c:v>
                </c:pt>
              </c:strCache>
            </c:strRef>
          </c:tx>
          <c:spPr>
            <a:ln w="63500">
              <a:solidFill>
                <a:schemeClr val="tx1"/>
              </a:solidFill>
            </a:ln>
          </c:spPr>
          <c:marker>
            <c:symbol val="none"/>
          </c:marker>
          <c:xVal>
            <c:numRef>
              <c:f>'Sheet1 (2)'!$I$4:$I$74</c:f>
              <c:numCache>
                <c:formatCode>General</c:formatCode>
                <c:ptCount val="71"/>
                <c:pt idx="0">
                  <c:v>1920</c:v>
                </c:pt>
                <c:pt idx="1">
                  <c:v>1921</c:v>
                </c:pt>
                <c:pt idx="2">
                  <c:v>1922</c:v>
                </c:pt>
                <c:pt idx="3">
                  <c:v>1923</c:v>
                </c:pt>
                <c:pt idx="4">
                  <c:v>1924</c:v>
                </c:pt>
                <c:pt idx="5">
                  <c:v>1925</c:v>
                </c:pt>
                <c:pt idx="6">
                  <c:v>1926</c:v>
                </c:pt>
                <c:pt idx="7">
                  <c:v>1927</c:v>
                </c:pt>
                <c:pt idx="8">
                  <c:v>1928</c:v>
                </c:pt>
                <c:pt idx="9">
                  <c:v>1929</c:v>
                </c:pt>
                <c:pt idx="10">
                  <c:v>1930</c:v>
                </c:pt>
                <c:pt idx="11">
                  <c:v>1931</c:v>
                </c:pt>
                <c:pt idx="12">
                  <c:v>1932</c:v>
                </c:pt>
                <c:pt idx="13">
                  <c:v>1933</c:v>
                </c:pt>
                <c:pt idx="14">
                  <c:v>1934</c:v>
                </c:pt>
                <c:pt idx="15">
                  <c:v>1935</c:v>
                </c:pt>
                <c:pt idx="16">
                  <c:v>1936</c:v>
                </c:pt>
                <c:pt idx="17">
                  <c:v>1937</c:v>
                </c:pt>
                <c:pt idx="18">
                  <c:v>1938</c:v>
                </c:pt>
                <c:pt idx="19">
                  <c:v>1939</c:v>
                </c:pt>
                <c:pt idx="20">
                  <c:v>1940</c:v>
                </c:pt>
                <c:pt idx="21">
                  <c:v>1941</c:v>
                </c:pt>
                <c:pt idx="22">
                  <c:v>1942</c:v>
                </c:pt>
                <c:pt idx="23">
                  <c:v>1943</c:v>
                </c:pt>
                <c:pt idx="24">
                  <c:v>1944</c:v>
                </c:pt>
                <c:pt idx="25">
                  <c:v>1945</c:v>
                </c:pt>
                <c:pt idx="26">
                  <c:v>1946</c:v>
                </c:pt>
                <c:pt idx="27">
                  <c:v>1947</c:v>
                </c:pt>
                <c:pt idx="28">
                  <c:v>1948</c:v>
                </c:pt>
                <c:pt idx="29">
                  <c:v>1949</c:v>
                </c:pt>
                <c:pt idx="30">
                  <c:v>1950</c:v>
                </c:pt>
                <c:pt idx="31">
                  <c:v>1951</c:v>
                </c:pt>
                <c:pt idx="32">
                  <c:v>1952</c:v>
                </c:pt>
                <c:pt idx="33">
                  <c:v>1953</c:v>
                </c:pt>
                <c:pt idx="34">
                  <c:v>1954</c:v>
                </c:pt>
                <c:pt idx="35">
                  <c:v>1955</c:v>
                </c:pt>
                <c:pt idx="36">
                  <c:v>1956</c:v>
                </c:pt>
                <c:pt idx="37">
                  <c:v>1957</c:v>
                </c:pt>
                <c:pt idx="38">
                  <c:v>1958</c:v>
                </c:pt>
                <c:pt idx="39">
                  <c:v>1959</c:v>
                </c:pt>
                <c:pt idx="40">
                  <c:v>1960</c:v>
                </c:pt>
                <c:pt idx="41">
                  <c:v>1961</c:v>
                </c:pt>
                <c:pt idx="42">
                  <c:v>1962</c:v>
                </c:pt>
                <c:pt idx="43">
                  <c:v>1963</c:v>
                </c:pt>
                <c:pt idx="44">
                  <c:v>1964</c:v>
                </c:pt>
                <c:pt idx="45">
                  <c:v>1965</c:v>
                </c:pt>
                <c:pt idx="46">
                  <c:v>1966</c:v>
                </c:pt>
                <c:pt idx="47">
                  <c:v>1967</c:v>
                </c:pt>
                <c:pt idx="48">
                  <c:v>1968</c:v>
                </c:pt>
                <c:pt idx="49">
                  <c:v>1969</c:v>
                </c:pt>
                <c:pt idx="50">
                  <c:v>1970</c:v>
                </c:pt>
                <c:pt idx="51">
                  <c:v>1971</c:v>
                </c:pt>
                <c:pt idx="52">
                  <c:v>1972</c:v>
                </c:pt>
                <c:pt idx="53">
                  <c:v>1973</c:v>
                </c:pt>
                <c:pt idx="54">
                  <c:v>1974</c:v>
                </c:pt>
                <c:pt idx="55">
                  <c:v>1975</c:v>
                </c:pt>
                <c:pt idx="56">
                  <c:v>1976</c:v>
                </c:pt>
                <c:pt idx="57">
                  <c:v>1977</c:v>
                </c:pt>
                <c:pt idx="58">
                  <c:v>1978</c:v>
                </c:pt>
                <c:pt idx="59">
                  <c:v>1979</c:v>
                </c:pt>
                <c:pt idx="60">
                  <c:v>1980</c:v>
                </c:pt>
                <c:pt idx="61">
                  <c:v>1981</c:v>
                </c:pt>
                <c:pt idx="62">
                  <c:v>1982</c:v>
                </c:pt>
                <c:pt idx="63">
                  <c:v>1983</c:v>
                </c:pt>
                <c:pt idx="64">
                  <c:v>1984</c:v>
                </c:pt>
                <c:pt idx="65">
                  <c:v>1985</c:v>
                </c:pt>
                <c:pt idx="66">
                  <c:v>1986</c:v>
                </c:pt>
                <c:pt idx="67">
                  <c:v>1987</c:v>
                </c:pt>
                <c:pt idx="68">
                  <c:v>1988</c:v>
                </c:pt>
                <c:pt idx="69">
                  <c:v>1989</c:v>
                </c:pt>
                <c:pt idx="70">
                  <c:v>1990</c:v>
                </c:pt>
              </c:numCache>
            </c:numRef>
          </c:xVal>
          <c:yVal>
            <c:numRef>
              <c:f>'Sheet1 (2)'!$J$4:$J$74</c:f>
              <c:numCache>
                <c:formatCode>General</c:formatCode>
                <c:ptCount val="71"/>
                <c:pt idx="0">
                  <c:v>1.7591739105069719</c:v>
                </c:pt>
                <c:pt idx="1">
                  <c:v>2.205599941361871</c:v>
                </c:pt>
                <c:pt idx="2">
                  <c:v>2.8011264175355808</c:v>
                </c:pt>
                <c:pt idx="3">
                  <c:v>2.8209000531228652</c:v>
                </c:pt>
                <c:pt idx="4">
                  <c:v>2.5260512820512822</c:v>
                </c:pt>
                <c:pt idx="5">
                  <c:v>2.5736275012827101</c:v>
                </c:pt>
                <c:pt idx="6">
                  <c:v>2.6530055709221241</c:v>
                </c:pt>
                <c:pt idx="7">
                  <c:v>2.8104688662862789</c:v>
                </c:pt>
                <c:pt idx="8">
                  <c:v>2.743739874371145</c:v>
                </c:pt>
                <c:pt idx="9">
                  <c:v>2.6201277199621571</c:v>
                </c:pt>
                <c:pt idx="10">
                  <c:v>2.3437679494543371</c:v>
                </c:pt>
                <c:pt idx="11">
                  <c:v>2.860560160705627</c:v>
                </c:pt>
                <c:pt idx="12">
                  <c:v>3.162538026944806</c:v>
                </c:pt>
                <c:pt idx="13">
                  <c:v>3.1328101735886049</c:v>
                </c:pt>
                <c:pt idx="14">
                  <c:v>3.1016014296023919</c:v>
                </c:pt>
                <c:pt idx="15">
                  <c:v>3.39372861844772</c:v>
                </c:pt>
                <c:pt idx="16">
                  <c:v>3.3863223987364082</c:v>
                </c:pt>
                <c:pt idx="17">
                  <c:v>3.6320853670475368</c:v>
                </c:pt>
                <c:pt idx="18">
                  <c:v>3.6305205518758519</c:v>
                </c:pt>
                <c:pt idx="19">
                  <c:v>3.5694100446258088</c:v>
                </c:pt>
                <c:pt idx="20">
                  <c:v>3.3133833199440632</c:v>
                </c:pt>
                <c:pt idx="21">
                  <c:v>3.717040437565267</c:v>
                </c:pt>
                <c:pt idx="22">
                  <c:v>4.0164203200414894</c:v>
                </c:pt>
                <c:pt idx="23">
                  <c:v>4.1964455469747293</c:v>
                </c:pt>
                <c:pt idx="24">
                  <c:v>4.3118048145267744</c:v>
                </c:pt>
                <c:pt idx="25">
                  <c:v>4.4691279011014906</c:v>
                </c:pt>
                <c:pt idx="26">
                  <c:v>4.6451385767790248</c:v>
                </c:pt>
                <c:pt idx="27">
                  <c:v>4.7154952023639556</c:v>
                </c:pt>
                <c:pt idx="28">
                  <c:v>4.8343609505459186</c:v>
                </c:pt>
                <c:pt idx="29">
                  <c:v>4.8834010768138389</c:v>
                </c:pt>
                <c:pt idx="30">
                  <c:v>4.8421700506426282</c:v>
                </c:pt>
                <c:pt idx="31">
                  <c:v>5.1106461788079809</c:v>
                </c:pt>
                <c:pt idx="32">
                  <c:v>5.3913445903689796</c:v>
                </c:pt>
                <c:pt idx="33">
                  <c:v>5.6410181775229784</c:v>
                </c:pt>
                <c:pt idx="34">
                  <c:v>5.8475010427243106</c:v>
                </c:pt>
                <c:pt idx="35">
                  <c:v>5.9889741053621517</c:v>
                </c:pt>
                <c:pt idx="36">
                  <c:v>6.196493589939724</c:v>
                </c:pt>
                <c:pt idx="37">
                  <c:v>6.4352788077976717</c:v>
                </c:pt>
                <c:pt idx="38">
                  <c:v>6.5322535568697617</c:v>
                </c:pt>
                <c:pt idx="39">
                  <c:v>6.7929095298006468</c:v>
                </c:pt>
                <c:pt idx="40">
                  <c:v>6.9285522561370527</c:v>
                </c:pt>
                <c:pt idx="41">
                  <c:v>7.24725891590945</c:v>
                </c:pt>
                <c:pt idx="42">
                  <c:v>7.3630365262158044</c:v>
                </c:pt>
                <c:pt idx="43">
                  <c:v>7.5126408260039854</c:v>
                </c:pt>
                <c:pt idx="44">
                  <c:v>7.7901495940868069</c:v>
                </c:pt>
                <c:pt idx="45">
                  <c:v>7.9962789641312231</c:v>
                </c:pt>
                <c:pt idx="46">
                  <c:v>8.2627186383931583</c:v>
                </c:pt>
                <c:pt idx="47">
                  <c:v>8.5913815903112223</c:v>
                </c:pt>
                <c:pt idx="48">
                  <c:v>8.6692386320897299</c:v>
                </c:pt>
                <c:pt idx="49">
                  <c:v>8.8260166400522628</c:v>
                </c:pt>
                <c:pt idx="50">
                  <c:v>8.9898254372508806</c:v>
                </c:pt>
                <c:pt idx="51">
                  <c:v>9.3381016090266513</c:v>
                </c:pt>
                <c:pt idx="52">
                  <c:v>9.3929967905480272</c:v>
                </c:pt>
                <c:pt idx="53">
                  <c:v>9.5810275090664927</c:v>
                </c:pt>
                <c:pt idx="54">
                  <c:v>9.7330929685444172</c:v>
                </c:pt>
                <c:pt idx="55">
                  <c:v>9.7732155594141084</c:v>
                </c:pt>
                <c:pt idx="56">
                  <c:v>9.95907640753747</c:v>
                </c:pt>
                <c:pt idx="57">
                  <c:v>10.0127125118241</c:v>
                </c:pt>
                <c:pt idx="58">
                  <c:v>10.16244891074008</c:v>
                </c:pt>
                <c:pt idx="59">
                  <c:v>10.14375238466031</c:v>
                </c:pt>
                <c:pt idx="60">
                  <c:v>10.182688507945301</c:v>
                </c:pt>
                <c:pt idx="61">
                  <c:v>10.309849645423309</c:v>
                </c:pt>
                <c:pt idx="62">
                  <c:v>10.29371477648964</c:v>
                </c:pt>
                <c:pt idx="63">
                  <c:v>10.35931994996068</c:v>
                </c:pt>
                <c:pt idx="64">
                  <c:v>10.410832933677041</c:v>
                </c:pt>
                <c:pt idx="65">
                  <c:v>10.427845076060381</c:v>
                </c:pt>
                <c:pt idx="66">
                  <c:v>10.44765901450684</c:v>
                </c:pt>
                <c:pt idx="67">
                  <c:v>10.579695409509799</c:v>
                </c:pt>
                <c:pt idx="68">
                  <c:v>10.55952336553165</c:v>
                </c:pt>
                <c:pt idx="69">
                  <c:v>10.57482558112293</c:v>
                </c:pt>
                <c:pt idx="70">
                  <c:v>10.505016186381051</c:v>
                </c:pt>
              </c:numCache>
            </c:numRef>
          </c:yVal>
          <c:smooth val="1"/>
        </c:ser>
        <c:ser>
          <c:idx val="1"/>
          <c:order val="1"/>
          <c:tx>
            <c:strRef>
              <c:f>'Sheet1 (2)'!$K$3</c:f>
              <c:strCache>
                <c:ptCount val="1"/>
                <c:pt idx="0">
                  <c:v>Coloured</c:v>
                </c:pt>
              </c:strCache>
            </c:strRef>
          </c:tx>
          <c:spPr>
            <a:ln w="38100">
              <a:solidFill>
                <a:srgbClr val="FF0000"/>
              </a:solidFill>
              <a:prstDash val="sysDash"/>
            </a:ln>
          </c:spPr>
          <c:marker>
            <c:symbol val="none"/>
          </c:marker>
          <c:xVal>
            <c:numRef>
              <c:f>'Sheet1 (2)'!$I$4:$I$74</c:f>
              <c:numCache>
                <c:formatCode>General</c:formatCode>
                <c:ptCount val="71"/>
                <c:pt idx="0">
                  <c:v>1920</c:v>
                </c:pt>
                <c:pt idx="1">
                  <c:v>1921</c:v>
                </c:pt>
                <c:pt idx="2">
                  <c:v>1922</c:v>
                </c:pt>
                <c:pt idx="3">
                  <c:v>1923</c:v>
                </c:pt>
                <c:pt idx="4">
                  <c:v>1924</c:v>
                </c:pt>
                <c:pt idx="5">
                  <c:v>1925</c:v>
                </c:pt>
                <c:pt idx="6">
                  <c:v>1926</c:v>
                </c:pt>
                <c:pt idx="7">
                  <c:v>1927</c:v>
                </c:pt>
                <c:pt idx="8">
                  <c:v>1928</c:v>
                </c:pt>
                <c:pt idx="9">
                  <c:v>1929</c:v>
                </c:pt>
                <c:pt idx="10">
                  <c:v>1930</c:v>
                </c:pt>
                <c:pt idx="11">
                  <c:v>1931</c:v>
                </c:pt>
                <c:pt idx="12">
                  <c:v>1932</c:v>
                </c:pt>
                <c:pt idx="13">
                  <c:v>1933</c:v>
                </c:pt>
                <c:pt idx="14">
                  <c:v>1934</c:v>
                </c:pt>
                <c:pt idx="15">
                  <c:v>1935</c:v>
                </c:pt>
                <c:pt idx="16">
                  <c:v>1936</c:v>
                </c:pt>
                <c:pt idx="17">
                  <c:v>1937</c:v>
                </c:pt>
                <c:pt idx="18">
                  <c:v>1938</c:v>
                </c:pt>
                <c:pt idx="19">
                  <c:v>1939</c:v>
                </c:pt>
                <c:pt idx="20">
                  <c:v>1940</c:v>
                </c:pt>
                <c:pt idx="21">
                  <c:v>1941</c:v>
                </c:pt>
                <c:pt idx="22">
                  <c:v>1942</c:v>
                </c:pt>
                <c:pt idx="23">
                  <c:v>1943</c:v>
                </c:pt>
                <c:pt idx="24">
                  <c:v>1944</c:v>
                </c:pt>
                <c:pt idx="25">
                  <c:v>1945</c:v>
                </c:pt>
                <c:pt idx="26">
                  <c:v>1946</c:v>
                </c:pt>
                <c:pt idx="27">
                  <c:v>1947</c:v>
                </c:pt>
                <c:pt idx="28">
                  <c:v>1948</c:v>
                </c:pt>
                <c:pt idx="29">
                  <c:v>1949</c:v>
                </c:pt>
                <c:pt idx="30">
                  <c:v>1950</c:v>
                </c:pt>
                <c:pt idx="31">
                  <c:v>1951</c:v>
                </c:pt>
                <c:pt idx="32">
                  <c:v>1952</c:v>
                </c:pt>
                <c:pt idx="33">
                  <c:v>1953</c:v>
                </c:pt>
                <c:pt idx="34">
                  <c:v>1954</c:v>
                </c:pt>
                <c:pt idx="35">
                  <c:v>1955</c:v>
                </c:pt>
                <c:pt idx="36">
                  <c:v>1956</c:v>
                </c:pt>
                <c:pt idx="37">
                  <c:v>1957</c:v>
                </c:pt>
                <c:pt idx="38">
                  <c:v>1958</c:v>
                </c:pt>
                <c:pt idx="39">
                  <c:v>1959</c:v>
                </c:pt>
                <c:pt idx="40">
                  <c:v>1960</c:v>
                </c:pt>
                <c:pt idx="41">
                  <c:v>1961</c:v>
                </c:pt>
                <c:pt idx="42">
                  <c:v>1962</c:v>
                </c:pt>
                <c:pt idx="43">
                  <c:v>1963</c:v>
                </c:pt>
                <c:pt idx="44">
                  <c:v>1964</c:v>
                </c:pt>
                <c:pt idx="45">
                  <c:v>1965</c:v>
                </c:pt>
                <c:pt idx="46">
                  <c:v>1966</c:v>
                </c:pt>
                <c:pt idx="47">
                  <c:v>1967</c:v>
                </c:pt>
                <c:pt idx="48">
                  <c:v>1968</c:v>
                </c:pt>
                <c:pt idx="49">
                  <c:v>1969</c:v>
                </c:pt>
                <c:pt idx="50">
                  <c:v>1970</c:v>
                </c:pt>
                <c:pt idx="51">
                  <c:v>1971</c:v>
                </c:pt>
                <c:pt idx="52">
                  <c:v>1972</c:v>
                </c:pt>
                <c:pt idx="53">
                  <c:v>1973</c:v>
                </c:pt>
                <c:pt idx="54">
                  <c:v>1974</c:v>
                </c:pt>
                <c:pt idx="55">
                  <c:v>1975</c:v>
                </c:pt>
                <c:pt idx="56">
                  <c:v>1976</c:v>
                </c:pt>
                <c:pt idx="57">
                  <c:v>1977</c:v>
                </c:pt>
                <c:pt idx="58">
                  <c:v>1978</c:v>
                </c:pt>
                <c:pt idx="59">
                  <c:v>1979</c:v>
                </c:pt>
                <c:pt idx="60">
                  <c:v>1980</c:v>
                </c:pt>
                <c:pt idx="61">
                  <c:v>1981</c:v>
                </c:pt>
                <c:pt idx="62">
                  <c:v>1982</c:v>
                </c:pt>
                <c:pt idx="63">
                  <c:v>1983</c:v>
                </c:pt>
                <c:pt idx="64">
                  <c:v>1984</c:v>
                </c:pt>
                <c:pt idx="65">
                  <c:v>1985</c:v>
                </c:pt>
                <c:pt idx="66">
                  <c:v>1986</c:v>
                </c:pt>
                <c:pt idx="67">
                  <c:v>1987</c:v>
                </c:pt>
                <c:pt idx="68">
                  <c:v>1988</c:v>
                </c:pt>
                <c:pt idx="69">
                  <c:v>1989</c:v>
                </c:pt>
                <c:pt idx="70">
                  <c:v>1990</c:v>
                </c:pt>
              </c:numCache>
            </c:numRef>
          </c:xVal>
          <c:yVal>
            <c:numRef>
              <c:f>'Sheet1 (2)'!$K$4:$K$74</c:f>
              <c:numCache>
                <c:formatCode>General</c:formatCode>
                <c:ptCount val="71"/>
                <c:pt idx="0">
                  <c:v>5.0134589502018843</c:v>
                </c:pt>
                <c:pt idx="1">
                  <c:v>5.2623152709359564</c:v>
                </c:pt>
                <c:pt idx="2">
                  <c:v>5.6465827338129486</c:v>
                </c:pt>
                <c:pt idx="3">
                  <c:v>5.287225386493084</c:v>
                </c:pt>
                <c:pt idx="4">
                  <c:v>5.4641485275288071</c:v>
                </c:pt>
                <c:pt idx="5">
                  <c:v>5.5372899159663866</c:v>
                </c:pt>
                <c:pt idx="6">
                  <c:v>5.4298245614035094</c:v>
                </c:pt>
                <c:pt idx="7">
                  <c:v>5.6696730552423897</c:v>
                </c:pt>
                <c:pt idx="8">
                  <c:v>5.5897267039841969</c:v>
                </c:pt>
                <c:pt idx="9">
                  <c:v>5.8583823117828153</c:v>
                </c:pt>
                <c:pt idx="10">
                  <c:v>5.7098891151844304</c:v>
                </c:pt>
                <c:pt idx="11">
                  <c:v>5.8678926231240753</c:v>
                </c:pt>
                <c:pt idx="12">
                  <c:v>5.9857242339832872</c:v>
                </c:pt>
                <c:pt idx="13">
                  <c:v>5.6426101338144639</c:v>
                </c:pt>
                <c:pt idx="14">
                  <c:v>6.010210121337674</c:v>
                </c:pt>
                <c:pt idx="15">
                  <c:v>6.0386761842959116</c:v>
                </c:pt>
                <c:pt idx="16">
                  <c:v>6.1691505216095361</c:v>
                </c:pt>
                <c:pt idx="17">
                  <c:v>6.1734946929868073</c:v>
                </c:pt>
                <c:pt idx="18">
                  <c:v>6.3404805914972266</c:v>
                </c:pt>
                <c:pt idx="19">
                  <c:v>6.4614783288456534</c:v>
                </c:pt>
                <c:pt idx="20">
                  <c:v>6.2954059829059812</c:v>
                </c:pt>
                <c:pt idx="21">
                  <c:v>6.4473223127904324</c:v>
                </c:pt>
                <c:pt idx="22">
                  <c:v>6.421834670387164</c:v>
                </c:pt>
                <c:pt idx="23">
                  <c:v>6.590881084411583</c:v>
                </c:pt>
                <c:pt idx="24">
                  <c:v>6.56319330787416</c:v>
                </c:pt>
                <c:pt idx="25">
                  <c:v>6.6985817559737306</c:v>
                </c:pt>
                <c:pt idx="26">
                  <c:v>6.7938208131010187</c:v>
                </c:pt>
                <c:pt idx="27">
                  <c:v>6.9091383131273627</c:v>
                </c:pt>
                <c:pt idx="28">
                  <c:v>6.9268292682926829</c:v>
                </c:pt>
                <c:pt idx="29">
                  <c:v>7.0188470910752363</c:v>
                </c:pt>
                <c:pt idx="30">
                  <c:v>7.0172960909439617</c:v>
                </c:pt>
                <c:pt idx="31">
                  <c:v>7.0957966450286012</c:v>
                </c:pt>
                <c:pt idx="32">
                  <c:v>7.202240254013053</c:v>
                </c:pt>
                <c:pt idx="33">
                  <c:v>7.3477044641827201</c:v>
                </c:pt>
                <c:pt idx="34">
                  <c:v>7.5445762334335669</c:v>
                </c:pt>
                <c:pt idx="35">
                  <c:v>7.583795067391697</c:v>
                </c:pt>
                <c:pt idx="36">
                  <c:v>7.7501493280238929</c:v>
                </c:pt>
                <c:pt idx="37">
                  <c:v>7.8138482950591506</c:v>
                </c:pt>
                <c:pt idx="38">
                  <c:v>7.9207360226468486</c:v>
                </c:pt>
                <c:pt idx="39">
                  <c:v>8.0574626399049603</c:v>
                </c:pt>
                <c:pt idx="40">
                  <c:v>8.1342298761609904</c:v>
                </c:pt>
                <c:pt idx="41">
                  <c:v>8.2741814592054972</c:v>
                </c:pt>
                <c:pt idx="42">
                  <c:v>8.4194562537958664</c:v>
                </c:pt>
                <c:pt idx="43">
                  <c:v>8.4759116965483603</c:v>
                </c:pt>
                <c:pt idx="44">
                  <c:v>8.6788706864119796</c:v>
                </c:pt>
                <c:pt idx="45">
                  <c:v>8.7859411754605823</c:v>
                </c:pt>
                <c:pt idx="46">
                  <c:v>8.8898208985091571</c:v>
                </c:pt>
                <c:pt idx="47">
                  <c:v>9.1595798421795251</c:v>
                </c:pt>
                <c:pt idx="48">
                  <c:v>9.1877999069185172</c:v>
                </c:pt>
                <c:pt idx="49">
                  <c:v>9.3008092414133952</c:v>
                </c:pt>
                <c:pt idx="50">
                  <c:v>9.3702701857527018</c:v>
                </c:pt>
                <c:pt idx="51">
                  <c:v>9.5704344900362504</c:v>
                </c:pt>
                <c:pt idx="52">
                  <c:v>9.5868331104175954</c:v>
                </c:pt>
                <c:pt idx="53">
                  <c:v>9.6968003265613714</c:v>
                </c:pt>
                <c:pt idx="54">
                  <c:v>9.8626607327607481</c:v>
                </c:pt>
                <c:pt idx="55">
                  <c:v>9.9261811503518622</c:v>
                </c:pt>
                <c:pt idx="56">
                  <c:v>10.070259447735051</c:v>
                </c:pt>
                <c:pt idx="57">
                  <c:v>10.16389581363363</c:v>
                </c:pt>
                <c:pt idx="58">
                  <c:v>10.249507660469311</c:v>
                </c:pt>
                <c:pt idx="59">
                  <c:v>10.26406615995028</c:v>
                </c:pt>
                <c:pt idx="60">
                  <c:v>10.31767321230085</c:v>
                </c:pt>
                <c:pt idx="61">
                  <c:v>10.38423903052928</c:v>
                </c:pt>
                <c:pt idx="62">
                  <c:v>10.35281962042526</c:v>
                </c:pt>
                <c:pt idx="63">
                  <c:v>10.37934823846466</c:v>
                </c:pt>
                <c:pt idx="64">
                  <c:v>10.36701222545093</c:v>
                </c:pt>
                <c:pt idx="65">
                  <c:v>10.378365451181301</c:v>
                </c:pt>
                <c:pt idx="66">
                  <c:v>10.39071907957814</c:v>
                </c:pt>
                <c:pt idx="67">
                  <c:v>10.44326668588349</c:v>
                </c:pt>
                <c:pt idx="68">
                  <c:v>10.426615998576549</c:v>
                </c:pt>
                <c:pt idx="69">
                  <c:v>10.436700720716351</c:v>
                </c:pt>
                <c:pt idx="70">
                  <c:v>10.39169703691967</c:v>
                </c:pt>
              </c:numCache>
            </c:numRef>
          </c:yVal>
          <c:smooth val="1"/>
        </c:ser>
        <c:ser>
          <c:idx val="2"/>
          <c:order val="2"/>
          <c:tx>
            <c:strRef>
              <c:f>'Sheet1 (2)'!$L$3</c:f>
              <c:strCache>
                <c:ptCount val="1"/>
                <c:pt idx="0">
                  <c:v>Indian</c:v>
                </c:pt>
              </c:strCache>
            </c:strRef>
          </c:tx>
          <c:marker>
            <c:symbol val="none"/>
          </c:marker>
          <c:xVal>
            <c:numRef>
              <c:f>'Sheet1 (2)'!$I$4:$I$74</c:f>
              <c:numCache>
                <c:formatCode>General</c:formatCode>
                <c:ptCount val="71"/>
                <c:pt idx="0">
                  <c:v>1920</c:v>
                </c:pt>
                <c:pt idx="1">
                  <c:v>1921</c:v>
                </c:pt>
                <c:pt idx="2">
                  <c:v>1922</c:v>
                </c:pt>
                <c:pt idx="3">
                  <c:v>1923</c:v>
                </c:pt>
                <c:pt idx="4">
                  <c:v>1924</c:v>
                </c:pt>
                <c:pt idx="5">
                  <c:v>1925</c:v>
                </c:pt>
                <c:pt idx="6">
                  <c:v>1926</c:v>
                </c:pt>
                <c:pt idx="7">
                  <c:v>1927</c:v>
                </c:pt>
                <c:pt idx="8">
                  <c:v>1928</c:v>
                </c:pt>
                <c:pt idx="9">
                  <c:v>1929</c:v>
                </c:pt>
                <c:pt idx="10">
                  <c:v>1930</c:v>
                </c:pt>
                <c:pt idx="11">
                  <c:v>1931</c:v>
                </c:pt>
                <c:pt idx="12">
                  <c:v>1932</c:v>
                </c:pt>
                <c:pt idx="13">
                  <c:v>1933</c:v>
                </c:pt>
                <c:pt idx="14">
                  <c:v>1934</c:v>
                </c:pt>
                <c:pt idx="15">
                  <c:v>1935</c:v>
                </c:pt>
                <c:pt idx="16">
                  <c:v>1936</c:v>
                </c:pt>
                <c:pt idx="17">
                  <c:v>1937</c:v>
                </c:pt>
                <c:pt idx="18">
                  <c:v>1938</c:v>
                </c:pt>
                <c:pt idx="19">
                  <c:v>1939</c:v>
                </c:pt>
                <c:pt idx="20">
                  <c:v>1940</c:v>
                </c:pt>
                <c:pt idx="21">
                  <c:v>1941</c:v>
                </c:pt>
                <c:pt idx="22">
                  <c:v>1942</c:v>
                </c:pt>
                <c:pt idx="23">
                  <c:v>1943</c:v>
                </c:pt>
                <c:pt idx="24">
                  <c:v>1944</c:v>
                </c:pt>
                <c:pt idx="25">
                  <c:v>1945</c:v>
                </c:pt>
                <c:pt idx="26">
                  <c:v>1946</c:v>
                </c:pt>
                <c:pt idx="27">
                  <c:v>1947</c:v>
                </c:pt>
                <c:pt idx="28">
                  <c:v>1948</c:v>
                </c:pt>
                <c:pt idx="29">
                  <c:v>1949</c:v>
                </c:pt>
                <c:pt idx="30">
                  <c:v>1950</c:v>
                </c:pt>
                <c:pt idx="31">
                  <c:v>1951</c:v>
                </c:pt>
                <c:pt idx="32">
                  <c:v>1952</c:v>
                </c:pt>
                <c:pt idx="33">
                  <c:v>1953</c:v>
                </c:pt>
                <c:pt idx="34">
                  <c:v>1954</c:v>
                </c:pt>
                <c:pt idx="35">
                  <c:v>1955</c:v>
                </c:pt>
                <c:pt idx="36">
                  <c:v>1956</c:v>
                </c:pt>
                <c:pt idx="37">
                  <c:v>1957</c:v>
                </c:pt>
                <c:pt idx="38">
                  <c:v>1958</c:v>
                </c:pt>
                <c:pt idx="39">
                  <c:v>1959</c:v>
                </c:pt>
                <c:pt idx="40">
                  <c:v>1960</c:v>
                </c:pt>
                <c:pt idx="41">
                  <c:v>1961</c:v>
                </c:pt>
                <c:pt idx="42">
                  <c:v>1962</c:v>
                </c:pt>
                <c:pt idx="43">
                  <c:v>1963</c:v>
                </c:pt>
                <c:pt idx="44">
                  <c:v>1964</c:v>
                </c:pt>
                <c:pt idx="45">
                  <c:v>1965</c:v>
                </c:pt>
                <c:pt idx="46">
                  <c:v>1966</c:v>
                </c:pt>
                <c:pt idx="47">
                  <c:v>1967</c:v>
                </c:pt>
                <c:pt idx="48">
                  <c:v>1968</c:v>
                </c:pt>
                <c:pt idx="49">
                  <c:v>1969</c:v>
                </c:pt>
                <c:pt idx="50">
                  <c:v>1970</c:v>
                </c:pt>
                <c:pt idx="51">
                  <c:v>1971</c:v>
                </c:pt>
                <c:pt idx="52">
                  <c:v>1972</c:v>
                </c:pt>
                <c:pt idx="53">
                  <c:v>1973</c:v>
                </c:pt>
                <c:pt idx="54">
                  <c:v>1974</c:v>
                </c:pt>
                <c:pt idx="55">
                  <c:v>1975</c:v>
                </c:pt>
                <c:pt idx="56">
                  <c:v>1976</c:v>
                </c:pt>
                <c:pt idx="57">
                  <c:v>1977</c:v>
                </c:pt>
                <c:pt idx="58">
                  <c:v>1978</c:v>
                </c:pt>
                <c:pt idx="59">
                  <c:v>1979</c:v>
                </c:pt>
                <c:pt idx="60">
                  <c:v>1980</c:v>
                </c:pt>
                <c:pt idx="61">
                  <c:v>1981</c:v>
                </c:pt>
                <c:pt idx="62">
                  <c:v>1982</c:v>
                </c:pt>
                <c:pt idx="63">
                  <c:v>1983</c:v>
                </c:pt>
                <c:pt idx="64">
                  <c:v>1984</c:v>
                </c:pt>
                <c:pt idx="65">
                  <c:v>1985</c:v>
                </c:pt>
                <c:pt idx="66">
                  <c:v>1986</c:v>
                </c:pt>
                <c:pt idx="67">
                  <c:v>1987</c:v>
                </c:pt>
                <c:pt idx="68">
                  <c:v>1988</c:v>
                </c:pt>
                <c:pt idx="69">
                  <c:v>1989</c:v>
                </c:pt>
                <c:pt idx="70">
                  <c:v>1990</c:v>
                </c:pt>
              </c:numCache>
            </c:numRef>
          </c:xVal>
          <c:yVal>
            <c:numRef>
              <c:f>'Sheet1 (2)'!$L$4:$L$74</c:f>
              <c:numCache>
                <c:formatCode>General</c:formatCode>
                <c:ptCount val="71"/>
                <c:pt idx="0">
                  <c:v>5.3726415094339623</c:v>
                </c:pt>
                <c:pt idx="1">
                  <c:v>5.7259259259259236</c:v>
                </c:pt>
                <c:pt idx="2">
                  <c:v>5.3860103626943001</c:v>
                </c:pt>
                <c:pt idx="3">
                  <c:v>5.5674999999999981</c:v>
                </c:pt>
                <c:pt idx="4">
                  <c:v>5.2639691714836241</c:v>
                </c:pt>
                <c:pt idx="5">
                  <c:v>5.698872785829308</c:v>
                </c:pt>
                <c:pt idx="6">
                  <c:v>5.4727272727272727</c:v>
                </c:pt>
                <c:pt idx="7">
                  <c:v>5.7080679405520174</c:v>
                </c:pt>
                <c:pt idx="8">
                  <c:v>5.8979409131602489</c:v>
                </c:pt>
                <c:pt idx="9">
                  <c:v>5.9734904270986773</c:v>
                </c:pt>
                <c:pt idx="10">
                  <c:v>5.891723708774113</c:v>
                </c:pt>
                <c:pt idx="11">
                  <c:v>5.9320083682008367</c:v>
                </c:pt>
                <c:pt idx="12">
                  <c:v>6.1834376504573889</c:v>
                </c:pt>
                <c:pt idx="13">
                  <c:v>6.4624624624624634</c:v>
                </c:pt>
                <c:pt idx="14">
                  <c:v>6.6990253411306044</c:v>
                </c:pt>
                <c:pt idx="15">
                  <c:v>6.7324692588899966</c:v>
                </c:pt>
                <c:pt idx="16">
                  <c:v>6.7517146776406021</c:v>
                </c:pt>
                <c:pt idx="17">
                  <c:v>6.6743838685586256</c:v>
                </c:pt>
                <c:pt idx="18">
                  <c:v>7.0376331897528903</c:v>
                </c:pt>
                <c:pt idx="19">
                  <c:v>7.2738260352684767</c:v>
                </c:pt>
                <c:pt idx="20">
                  <c:v>7.2347113735949709</c:v>
                </c:pt>
                <c:pt idx="21">
                  <c:v>7.5731184639122233</c:v>
                </c:pt>
                <c:pt idx="22">
                  <c:v>7.5945817490494267</c:v>
                </c:pt>
                <c:pt idx="23">
                  <c:v>7.7935210856559172</c:v>
                </c:pt>
                <c:pt idx="24">
                  <c:v>7.9433423913043502</c:v>
                </c:pt>
                <c:pt idx="25">
                  <c:v>8.1907911472907617</c:v>
                </c:pt>
                <c:pt idx="26">
                  <c:v>8.2406544587712638</c:v>
                </c:pt>
                <c:pt idx="27">
                  <c:v>8.4942807976515802</c:v>
                </c:pt>
                <c:pt idx="28">
                  <c:v>8.7052925865227024</c:v>
                </c:pt>
                <c:pt idx="29">
                  <c:v>8.8463410069249502</c:v>
                </c:pt>
                <c:pt idx="30">
                  <c:v>9.0579684763572672</c:v>
                </c:pt>
                <c:pt idx="31">
                  <c:v>9.2043868394815558</c:v>
                </c:pt>
                <c:pt idx="32">
                  <c:v>9.4019064689587726</c:v>
                </c:pt>
                <c:pt idx="33">
                  <c:v>9.568994751715783</c:v>
                </c:pt>
                <c:pt idx="34">
                  <c:v>9.7763281986796571</c:v>
                </c:pt>
                <c:pt idx="35">
                  <c:v>9.895265961437465</c:v>
                </c:pt>
                <c:pt idx="36">
                  <c:v>9.9723158048923395</c:v>
                </c:pt>
                <c:pt idx="37">
                  <c:v>10.167822468793339</c:v>
                </c:pt>
                <c:pt idx="38">
                  <c:v>10.3236030025021</c:v>
                </c:pt>
                <c:pt idx="39">
                  <c:v>10.48162136642611</c:v>
                </c:pt>
                <c:pt idx="40">
                  <c:v>10.64925081433225</c:v>
                </c:pt>
                <c:pt idx="41">
                  <c:v>10.785639638532</c:v>
                </c:pt>
                <c:pt idx="42">
                  <c:v>10.9555457746479</c:v>
                </c:pt>
                <c:pt idx="43">
                  <c:v>11.041729939865149</c:v>
                </c:pt>
                <c:pt idx="44">
                  <c:v>11.22354598274547</c:v>
                </c:pt>
                <c:pt idx="45">
                  <c:v>11.271522008131519</c:v>
                </c:pt>
                <c:pt idx="46">
                  <c:v>11.38468018195092</c:v>
                </c:pt>
                <c:pt idx="47">
                  <c:v>11.561955353945329</c:v>
                </c:pt>
                <c:pt idx="48">
                  <c:v>11.62450991374482</c:v>
                </c:pt>
                <c:pt idx="49">
                  <c:v>11.6865252651279</c:v>
                </c:pt>
                <c:pt idx="50">
                  <c:v>11.801933629474799</c:v>
                </c:pt>
                <c:pt idx="51">
                  <c:v>11.839992425676961</c:v>
                </c:pt>
                <c:pt idx="52">
                  <c:v>11.955023280372499</c:v>
                </c:pt>
                <c:pt idx="53">
                  <c:v>11.99908526310722</c:v>
                </c:pt>
                <c:pt idx="54">
                  <c:v>12.09146108242494</c:v>
                </c:pt>
                <c:pt idx="55">
                  <c:v>12.057920446615491</c:v>
                </c:pt>
                <c:pt idx="56">
                  <c:v>12.096068484464171</c:v>
                </c:pt>
                <c:pt idx="57">
                  <c:v>12.14746543778802</c:v>
                </c:pt>
                <c:pt idx="58">
                  <c:v>12.185367004956341</c:v>
                </c:pt>
                <c:pt idx="59">
                  <c:v>12.1583156372837</c:v>
                </c:pt>
                <c:pt idx="60">
                  <c:v>12.163108416798449</c:v>
                </c:pt>
                <c:pt idx="61">
                  <c:v>12.11967905405405</c:v>
                </c:pt>
                <c:pt idx="62">
                  <c:v>12.099594672843081</c:v>
                </c:pt>
                <c:pt idx="63">
                  <c:v>12.093784255612849</c:v>
                </c:pt>
                <c:pt idx="64">
                  <c:v>12.052725502920181</c:v>
                </c:pt>
                <c:pt idx="65">
                  <c:v>12.004855342883509</c:v>
                </c:pt>
                <c:pt idx="66">
                  <c:v>11.939117451891169</c:v>
                </c:pt>
                <c:pt idx="67">
                  <c:v>11.95142527306634</c:v>
                </c:pt>
                <c:pt idx="68">
                  <c:v>11.905579206811559</c:v>
                </c:pt>
                <c:pt idx="69">
                  <c:v>11.78797356828194</c:v>
                </c:pt>
                <c:pt idx="70">
                  <c:v>11.65898617511521</c:v>
                </c:pt>
              </c:numCache>
            </c:numRef>
          </c:yVal>
          <c:smooth val="1"/>
        </c:ser>
        <c:ser>
          <c:idx val="3"/>
          <c:order val="3"/>
          <c:tx>
            <c:strRef>
              <c:f>'Sheet1 (2)'!$M$3</c:f>
              <c:strCache>
                <c:ptCount val="1"/>
                <c:pt idx="0">
                  <c:v>White</c:v>
                </c:pt>
              </c:strCache>
            </c:strRef>
          </c:tx>
          <c:spPr>
            <a:ln w="50800">
              <a:solidFill>
                <a:srgbClr val="0070C0"/>
              </a:solidFill>
            </a:ln>
          </c:spPr>
          <c:marker>
            <c:symbol val="none"/>
          </c:marker>
          <c:xVal>
            <c:numRef>
              <c:f>'Sheet1 (2)'!$I$4:$I$74</c:f>
              <c:numCache>
                <c:formatCode>General</c:formatCode>
                <c:ptCount val="71"/>
                <c:pt idx="0">
                  <c:v>1920</c:v>
                </c:pt>
                <c:pt idx="1">
                  <c:v>1921</c:v>
                </c:pt>
                <c:pt idx="2">
                  <c:v>1922</c:v>
                </c:pt>
                <c:pt idx="3">
                  <c:v>1923</c:v>
                </c:pt>
                <c:pt idx="4">
                  <c:v>1924</c:v>
                </c:pt>
                <c:pt idx="5">
                  <c:v>1925</c:v>
                </c:pt>
                <c:pt idx="6">
                  <c:v>1926</c:v>
                </c:pt>
                <c:pt idx="7">
                  <c:v>1927</c:v>
                </c:pt>
                <c:pt idx="8">
                  <c:v>1928</c:v>
                </c:pt>
                <c:pt idx="9">
                  <c:v>1929</c:v>
                </c:pt>
                <c:pt idx="10">
                  <c:v>1930</c:v>
                </c:pt>
                <c:pt idx="11">
                  <c:v>1931</c:v>
                </c:pt>
                <c:pt idx="12">
                  <c:v>1932</c:v>
                </c:pt>
                <c:pt idx="13">
                  <c:v>1933</c:v>
                </c:pt>
                <c:pt idx="14">
                  <c:v>1934</c:v>
                </c:pt>
                <c:pt idx="15">
                  <c:v>1935</c:v>
                </c:pt>
                <c:pt idx="16">
                  <c:v>1936</c:v>
                </c:pt>
                <c:pt idx="17">
                  <c:v>1937</c:v>
                </c:pt>
                <c:pt idx="18">
                  <c:v>1938</c:v>
                </c:pt>
                <c:pt idx="19">
                  <c:v>1939</c:v>
                </c:pt>
                <c:pt idx="20">
                  <c:v>1940</c:v>
                </c:pt>
                <c:pt idx="21">
                  <c:v>1941</c:v>
                </c:pt>
                <c:pt idx="22">
                  <c:v>1942</c:v>
                </c:pt>
                <c:pt idx="23">
                  <c:v>1943</c:v>
                </c:pt>
                <c:pt idx="24">
                  <c:v>1944</c:v>
                </c:pt>
                <c:pt idx="25">
                  <c:v>1945</c:v>
                </c:pt>
                <c:pt idx="26">
                  <c:v>1946</c:v>
                </c:pt>
                <c:pt idx="27">
                  <c:v>1947</c:v>
                </c:pt>
                <c:pt idx="28">
                  <c:v>1948</c:v>
                </c:pt>
                <c:pt idx="29">
                  <c:v>1949</c:v>
                </c:pt>
                <c:pt idx="30">
                  <c:v>1950</c:v>
                </c:pt>
                <c:pt idx="31">
                  <c:v>1951</c:v>
                </c:pt>
                <c:pt idx="32">
                  <c:v>1952</c:v>
                </c:pt>
                <c:pt idx="33">
                  <c:v>1953</c:v>
                </c:pt>
                <c:pt idx="34">
                  <c:v>1954</c:v>
                </c:pt>
                <c:pt idx="35">
                  <c:v>1955</c:v>
                </c:pt>
                <c:pt idx="36">
                  <c:v>1956</c:v>
                </c:pt>
                <c:pt idx="37">
                  <c:v>1957</c:v>
                </c:pt>
                <c:pt idx="38">
                  <c:v>1958</c:v>
                </c:pt>
                <c:pt idx="39">
                  <c:v>1959</c:v>
                </c:pt>
                <c:pt idx="40">
                  <c:v>1960</c:v>
                </c:pt>
                <c:pt idx="41">
                  <c:v>1961</c:v>
                </c:pt>
                <c:pt idx="42">
                  <c:v>1962</c:v>
                </c:pt>
                <c:pt idx="43">
                  <c:v>1963</c:v>
                </c:pt>
                <c:pt idx="44">
                  <c:v>1964</c:v>
                </c:pt>
                <c:pt idx="45">
                  <c:v>1965</c:v>
                </c:pt>
                <c:pt idx="46">
                  <c:v>1966</c:v>
                </c:pt>
                <c:pt idx="47">
                  <c:v>1967</c:v>
                </c:pt>
                <c:pt idx="48">
                  <c:v>1968</c:v>
                </c:pt>
                <c:pt idx="49">
                  <c:v>1969</c:v>
                </c:pt>
                <c:pt idx="50">
                  <c:v>1970</c:v>
                </c:pt>
                <c:pt idx="51">
                  <c:v>1971</c:v>
                </c:pt>
                <c:pt idx="52">
                  <c:v>1972</c:v>
                </c:pt>
                <c:pt idx="53">
                  <c:v>1973</c:v>
                </c:pt>
                <c:pt idx="54">
                  <c:v>1974</c:v>
                </c:pt>
                <c:pt idx="55">
                  <c:v>1975</c:v>
                </c:pt>
                <c:pt idx="56">
                  <c:v>1976</c:v>
                </c:pt>
                <c:pt idx="57">
                  <c:v>1977</c:v>
                </c:pt>
                <c:pt idx="58">
                  <c:v>1978</c:v>
                </c:pt>
                <c:pt idx="59">
                  <c:v>1979</c:v>
                </c:pt>
                <c:pt idx="60">
                  <c:v>1980</c:v>
                </c:pt>
                <c:pt idx="61">
                  <c:v>1981</c:v>
                </c:pt>
                <c:pt idx="62">
                  <c:v>1982</c:v>
                </c:pt>
                <c:pt idx="63">
                  <c:v>1983</c:v>
                </c:pt>
                <c:pt idx="64">
                  <c:v>1984</c:v>
                </c:pt>
                <c:pt idx="65">
                  <c:v>1985</c:v>
                </c:pt>
                <c:pt idx="66">
                  <c:v>1986</c:v>
                </c:pt>
                <c:pt idx="67">
                  <c:v>1987</c:v>
                </c:pt>
                <c:pt idx="68">
                  <c:v>1988</c:v>
                </c:pt>
                <c:pt idx="69">
                  <c:v>1989</c:v>
                </c:pt>
                <c:pt idx="70">
                  <c:v>1990</c:v>
                </c:pt>
              </c:numCache>
            </c:numRef>
          </c:xVal>
          <c:yVal>
            <c:numRef>
              <c:f>'Sheet1 (2)'!$M$4:$M$74</c:f>
              <c:numCache>
                <c:formatCode>General</c:formatCode>
                <c:ptCount val="71"/>
                <c:pt idx="0">
                  <c:v>10.75531914893617</c:v>
                </c:pt>
                <c:pt idx="1">
                  <c:v>10.84100418410042</c:v>
                </c:pt>
                <c:pt idx="2">
                  <c:v>10.994170795686401</c:v>
                </c:pt>
                <c:pt idx="3">
                  <c:v>10.93851058984286</c:v>
                </c:pt>
                <c:pt idx="4">
                  <c:v>10.92224622030238</c:v>
                </c:pt>
                <c:pt idx="5">
                  <c:v>11.04980201035638</c:v>
                </c:pt>
                <c:pt idx="6">
                  <c:v>11.024868308220009</c:v>
                </c:pt>
                <c:pt idx="7">
                  <c:v>11.02520299483286</c:v>
                </c:pt>
                <c:pt idx="8">
                  <c:v>11.07318173614871</c:v>
                </c:pt>
                <c:pt idx="9">
                  <c:v>11.12592649783817</c:v>
                </c:pt>
                <c:pt idx="10">
                  <c:v>11.099833166499829</c:v>
                </c:pt>
                <c:pt idx="11">
                  <c:v>11.12304447178766</c:v>
                </c:pt>
                <c:pt idx="12">
                  <c:v>11.167457820989419</c:v>
                </c:pt>
                <c:pt idx="13">
                  <c:v>11.196095969693779</c:v>
                </c:pt>
                <c:pt idx="14">
                  <c:v>11.254880800549399</c:v>
                </c:pt>
                <c:pt idx="15">
                  <c:v>11.251930543111911</c:v>
                </c:pt>
                <c:pt idx="16">
                  <c:v>11.36665662196776</c:v>
                </c:pt>
                <c:pt idx="17">
                  <c:v>11.36541487839772</c:v>
                </c:pt>
                <c:pt idx="18">
                  <c:v>11.4170044456067</c:v>
                </c:pt>
                <c:pt idx="19">
                  <c:v>11.508797127468579</c:v>
                </c:pt>
                <c:pt idx="20">
                  <c:v>11.56737548002522</c:v>
                </c:pt>
                <c:pt idx="21">
                  <c:v>11.598793975284609</c:v>
                </c:pt>
                <c:pt idx="22">
                  <c:v>11.69921099383426</c:v>
                </c:pt>
                <c:pt idx="23">
                  <c:v>11.74727254776127</c:v>
                </c:pt>
                <c:pt idx="24">
                  <c:v>11.83143269978882</c:v>
                </c:pt>
                <c:pt idx="25">
                  <c:v>11.82280060611463</c:v>
                </c:pt>
                <c:pt idx="26">
                  <c:v>11.89176437235486</c:v>
                </c:pt>
                <c:pt idx="27">
                  <c:v>11.943308141203479</c:v>
                </c:pt>
                <c:pt idx="28">
                  <c:v>11.93861588165278</c:v>
                </c:pt>
                <c:pt idx="29">
                  <c:v>11.93064915286503</c:v>
                </c:pt>
                <c:pt idx="30">
                  <c:v>11.991880842242651</c:v>
                </c:pt>
                <c:pt idx="31">
                  <c:v>12.032492884769759</c:v>
                </c:pt>
                <c:pt idx="32">
                  <c:v>12.09449564678882</c:v>
                </c:pt>
                <c:pt idx="33">
                  <c:v>12.10250724274831</c:v>
                </c:pt>
                <c:pt idx="34">
                  <c:v>12.17560795484518</c:v>
                </c:pt>
                <c:pt idx="35">
                  <c:v>12.192237281873</c:v>
                </c:pt>
                <c:pt idx="36">
                  <c:v>12.214022386441361</c:v>
                </c:pt>
                <c:pt idx="37">
                  <c:v>12.285607755406421</c:v>
                </c:pt>
                <c:pt idx="38">
                  <c:v>12.30443313605692</c:v>
                </c:pt>
                <c:pt idx="39">
                  <c:v>12.390504180549449</c:v>
                </c:pt>
                <c:pt idx="40">
                  <c:v>12.40185848599096</c:v>
                </c:pt>
                <c:pt idx="41">
                  <c:v>12.423378769103669</c:v>
                </c:pt>
                <c:pt idx="42">
                  <c:v>12.42588661338662</c:v>
                </c:pt>
                <c:pt idx="43">
                  <c:v>12.441288178509261</c:v>
                </c:pt>
                <c:pt idx="44">
                  <c:v>12.45933216498717</c:v>
                </c:pt>
                <c:pt idx="45">
                  <c:v>12.48552579286225</c:v>
                </c:pt>
                <c:pt idx="46">
                  <c:v>12.52881328861204</c:v>
                </c:pt>
                <c:pt idx="47">
                  <c:v>12.6066355969818</c:v>
                </c:pt>
                <c:pt idx="48">
                  <c:v>12.61735871683406</c:v>
                </c:pt>
                <c:pt idx="49">
                  <c:v>12.62807248199381</c:v>
                </c:pt>
                <c:pt idx="50">
                  <c:v>12.64852776742452</c:v>
                </c:pt>
                <c:pt idx="51">
                  <c:v>12.635388703413501</c:v>
                </c:pt>
                <c:pt idx="52">
                  <c:v>12.650842418235881</c:v>
                </c:pt>
                <c:pt idx="53">
                  <c:v>12.66345401679631</c:v>
                </c:pt>
                <c:pt idx="54">
                  <c:v>12.67381954887218</c:v>
                </c:pt>
                <c:pt idx="55">
                  <c:v>12.640791615327281</c:v>
                </c:pt>
                <c:pt idx="56">
                  <c:v>12.65785807098016</c:v>
                </c:pt>
                <c:pt idx="57">
                  <c:v>12.657116465993621</c:v>
                </c:pt>
                <c:pt idx="58">
                  <c:v>12.6729215752272</c:v>
                </c:pt>
                <c:pt idx="59">
                  <c:v>12.67564698075647</c:v>
                </c:pt>
                <c:pt idx="60">
                  <c:v>12.68395252431316</c:v>
                </c:pt>
                <c:pt idx="61">
                  <c:v>12.6884219527838</c:v>
                </c:pt>
                <c:pt idx="62">
                  <c:v>12.67018194985064</c:v>
                </c:pt>
                <c:pt idx="63">
                  <c:v>12.703628455761731</c:v>
                </c:pt>
                <c:pt idx="64">
                  <c:v>12.71568400770713</c:v>
                </c:pt>
                <c:pt idx="65">
                  <c:v>12.6974548315831</c:v>
                </c:pt>
                <c:pt idx="66">
                  <c:v>12.673723516779379</c:v>
                </c:pt>
                <c:pt idx="67">
                  <c:v>12.635334240545671</c:v>
                </c:pt>
                <c:pt idx="68">
                  <c:v>12.48218998470306</c:v>
                </c:pt>
                <c:pt idx="69">
                  <c:v>12.19607415119051</c:v>
                </c:pt>
                <c:pt idx="70">
                  <c:v>11.89548627115296</c:v>
                </c:pt>
              </c:numCache>
            </c:numRef>
          </c:yVal>
          <c:smooth val="1"/>
        </c:ser>
        <c:ser>
          <c:idx val="4"/>
          <c:order val="4"/>
          <c:tx>
            <c:strRef>
              <c:f>'Sheet1 (2)'!$N$3</c:f>
              <c:strCache>
                <c:ptCount val="1"/>
                <c:pt idx="0">
                  <c:v>Total</c:v>
                </c:pt>
              </c:strCache>
            </c:strRef>
          </c:tx>
          <c:spPr>
            <a:ln w="63500">
              <a:solidFill>
                <a:srgbClr val="92D050"/>
              </a:solidFill>
              <a:prstDash val="sysDash"/>
            </a:ln>
          </c:spPr>
          <c:marker>
            <c:symbol val="none"/>
          </c:marker>
          <c:xVal>
            <c:numRef>
              <c:f>'Sheet1 (2)'!$I$4:$I$74</c:f>
              <c:numCache>
                <c:formatCode>General</c:formatCode>
                <c:ptCount val="71"/>
                <c:pt idx="0">
                  <c:v>1920</c:v>
                </c:pt>
                <c:pt idx="1">
                  <c:v>1921</c:v>
                </c:pt>
                <c:pt idx="2">
                  <c:v>1922</c:v>
                </c:pt>
                <c:pt idx="3">
                  <c:v>1923</c:v>
                </c:pt>
                <c:pt idx="4">
                  <c:v>1924</c:v>
                </c:pt>
                <c:pt idx="5">
                  <c:v>1925</c:v>
                </c:pt>
                <c:pt idx="6">
                  <c:v>1926</c:v>
                </c:pt>
                <c:pt idx="7">
                  <c:v>1927</c:v>
                </c:pt>
                <c:pt idx="8">
                  <c:v>1928</c:v>
                </c:pt>
                <c:pt idx="9">
                  <c:v>1929</c:v>
                </c:pt>
                <c:pt idx="10">
                  <c:v>1930</c:v>
                </c:pt>
                <c:pt idx="11">
                  <c:v>1931</c:v>
                </c:pt>
                <c:pt idx="12">
                  <c:v>1932</c:v>
                </c:pt>
                <c:pt idx="13">
                  <c:v>1933</c:v>
                </c:pt>
                <c:pt idx="14">
                  <c:v>1934</c:v>
                </c:pt>
                <c:pt idx="15">
                  <c:v>1935</c:v>
                </c:pt>
                <c:pt idx="16">
                  <c:v>1936</c:v>
                </c:pt>
                <c:pt idx="17">
                  <c:v>1937</c:v>
                </c:pt>
                <c:pt idx="18">
                  <c:v>1938</c:v>
                </c:pt>
                <c:pt idx="19">
                  <c:v>1939</c:v>
                </c:pt>
                <c:pt idx="20">
                  <c:v>1940</c:v>
                </c:pt>
                <c:pt idx="21">
                  <c:v>1941</c:v>
                </c:pt>
                <c:pt idx="22">
                  <c:v>1942</c:v>
                </c:pt>
                <c:pt idx="23">
                  <c:v>1943</c:v>
                </c:pt>
                <c:pt idx="24">
                  <c:v>1944</c:v>
                </c:pt>
                <c:pt idx="25">
                  <c:v>1945</c:v>
                </c:pt>
                <c:pt idx="26">
                  <c:v>1946</c:v>
                </c:pt>
                <c:pt idx="27">
                  <c:v>1947</c:v>
                </c:pt>
                <c:pt idx="28">
                  <c:v>1948</c:v>
                </c:pt>
                <c:pt idx="29">
                  <c:v>1949</c:v>
                </c:pt>
                <c:pt idx="30">
                  <c:v>1950</c:v>
                </c:pt>
                <c:pt idx="31">
                  <c:v>1951</c:v>
                </c:pt>
                <c:pt idx="32">
                  <c:v>1952</c:v>
                </c:pt>
                <c:pt idx="33">
                  <c:v>1953</c:v>
                </c:pt>
                <c:pt idx="34">
                  <c:v>1954</c:v>
                </c:pt>
                <c:pt idx="35">
                  <c:v>1955</c:v>
                </c:pt>
                <c:pt idx="36">
                  <c:v>1956</c:v>
                </c:pt>
                <c:pt idx="37">
                  <c:v>1957</c:v>
                </c:pt>
                <c:pt idx="38">
                  <c:v>1958</c:v>
                </c:pt>
                <c:pt idx="39">
                  <c:v>1959</c:v>
                </c:pt>
                <c:pt idx="40">
                  <c:v>1960</c:v>
                </c:pt>
                <c:pt idx="41">
                  <c:v>1961</c:v>
                </c:pt>
                <c:pt idx="42">
                  <c:v>1962</c:v>
                </c:pt>
                <c:pt idx="43">
                  <c:v>1963</c:v>
                </c:pt>
                <c:pt idx="44">
                  <c:v>1964</c:v>
                </c:pt>
                <c:pt idx="45">
                  <c:v>1965</c:v>
                </c:pt>
                <c:pt idx="46">
                  <c:v>1966</c:v>
                </c:pt>
                <c:pt idx="47">
                  <c:v>1967</c:v>
                </c:pt>
                <c:pt idx="48">
                  <c:v>1968</c:v>
                </c:pt>
                <c:pt idx="49">
                  <c:v>1969</c:v>
                </c:pt>
                <c:pt idx="50">
                  <c:v>1970</c:v>
                </c:pt>
                <c:pt idx="51">
                  <c:v>1971</c:v>
                </c:pt>
                <c:pt idx="52">
                  <c:v>1972</c:v>
                </c:pt>
                <c:pt idx="53">
                  <c:v>1973</c:v>
                </c:pt>
                <c:pt idx="54">
                  <c:v>1974</c:v>
                </c:pt>
                <c:pt idx="55">
                  <c:v>1975</c:v>
                </c:pt>
                <c:pt idx="56">
                  <c:v>1976</c:v>
                </c:pt>
                <c:pt idx="57">
                  <c:v>1977</c:v>
                </c:pt>
                <c:pt idx="58">
                  <c:v>1978</c:v>
                </c:pt>
                <c:pt idx="59">
                  <c:v>1979</c:v>
                </c:pt>
                <c:pt idx="60">
                  <c:v>1980</c:v>
                </c:pt>
                <c:pt idx="61">
                  <c:v>1981</c:v>
                </c:pt>
                <c:pt idx="62">
                  <c:v>1982</c:v>
                </c:pt>
                <c:pt idx="63">
                  <c:v>1983</c:v>
                </c:pt>
                <c:pt idx="64">
                  <c:v>1984</c:v>
                </c:pt>
                <c:pt idx="65">
                  <c:v>1985</c:v>
                </c:pt>
                <c:pt idx="66">
                  <c:v>1986</c:v>
                </c:pt>
                <c:pt idx="67">
                  <c:v>1987</c:v>
                </c:pt>
                <c:pt idx="68">
                  <c:v>1988</c:v>
                </c:pt>
                <c:pt idx="69">
                  <c:v>1989</c:v>
                </c:pt>
                <c:pt idx="70">
                  <c:v>1990</c:v>
                </c:pt>
              </c:numCache>
            </c:numRef>
          </c:xVal>
          <c:yVal>
            <c:numRef>
              <c:f>'Sheet1 (2)'!$N$4:$N$74</c:f>
              <c:numCache>
                <c:formatCode>General</c:formatCode>
                <c:ptCount val="71"/>
                <c:pt idx="0">
                  <c:v>2.890354330708659</c:v>
                </c:pt>
                <c:pt idx="1">
                  <c:v>3.8239488427366868</c:v>
                </c:pt>
                <c:pt idx="2">
                  <c:v>4.6002315580549098</c:v>
                </c:pt>
                <c:pt idx="3">
                  <c:v>4.9069393263092316</c:v>
                </c:pt>
                <c:pt idx="4">
                  <c:v>4.4846938775510203</c:v>
                </c:pt>
                <c:pt idx="5">
                  <c:v>4.5311579980372896</c:v>
                </c:pt>
                <c:pt idx="6">
                  <c:v>4.7471211547818566</c:v>
                </c:pt>
                <c:pt idx="7">
                  <c:v>4.9578520965447401</c:v>
                </c:pt>
                <c:pt idx="8">
                  <c:v>4.8274342404300272</c:v>
                </c:pt>
                <c:pt idx="9">
                  <c:v>4.7318862176303069</c:v>
                </c:pt>
                <c:pt idx="10">
                  <c:v>4.0983199716373697</c:v>
                </c:pt>
                <c:pt idx="11">
                  <c:v>5.277331153874731</c:v>
                </c:pt>
                <c:pt idx="12">
                  <c:v>5.2526703077060164</c:v>
                </c:pt>
                <c:pt idx="13">
                  <c:v>5.2306620943106976</c:v>
                </c:pt>
                <c:pt idx="14">
                  <c:v>5.3347186990396809</c:v>
                </c:pt>
                <c:pt idx="15">
                  <c:v>5.6484873024772089</c:v>
                </c:pt>
                <c:pt idx="16">
                  <c:v>5.5532086271754304</c:v>
                </c:pt>
                <c:pt idx="17">
                  <c:v>5.8868845277729056</c:v>
                </c:pt>
                <c:pt idx="18">
                  <c:v>5.8275061322096686</c:v>
                </c:pt>
                <c:pt idx="19">
                  <c:v>5.8263422583092161</c:v>
                </c:pt>
                <c:pt idx="20">
                  <c:v>5.1813843115603486</c:v>
                </c:pt>
                <c:pt idx="21">
                  <c:v>6.0279558961526396</c:v>
                </c:pt>
                <c:pt idx="22">
                  <c:v>6.0009590240257804</c:v>
                </c:pt>
                <c:pt idx="23">
                  <c:v>6.3329735096661706</c:v>
                </c:pt>
                <c:pt idx="24">
                  <c:v>6.5713406554414071</c:v>
                </c:pt>
                <c:pt idx="25">
                  <c:v>6.593554482469032</c:v>
                </c:pt>
                <c:pt idx="26">
                  <c:v>6.7077463308942669</c:v>
                </c:pt>
                <c:pt idx="27">
                  <c:v>6.7057047929041573</c:v>
                </c:pt>
                <c:pt idx="28">
                  <c:v>6.6543785143363881</c:v>
                </c:pt>
                <c:pt idx="29">
                  <c:v>6.6444159178433857</c:v>
                </c:pt>
                <c:pt idx="30">
                  <c:v>6.435683917886883</c:v>
                </c:pt>
                <c:pt idx="31">
                  <c:v>6.8450207027421106</c:v>
                </c:pt>
                <c:pt idx="32">
                  <c:v>6.8091788920516771</c:v>
                </c:pt>
                <c:pt idx="33">
                  <c:v>7.0332883359053122</c:v>
                </c:pt>
                <c:pt idx="34">
                  <c:v>7.2336623889437339</c:v>
                </c:pt>
                <c:pt idx="35">
                  <c:v>7.3498541464092213</c:v>
                </c:pt>
                <c:pt idx="36">
                  <c:v>7.473147747742968</c:v>
                </c:pt>
                <c:pt idx="37">
                  <c:v>7.6430416275141084</c:v>
                </c:pt>
                <c:pt idx="38">
                  <c:v>7.648355245837462</c:v>
                </c:pt>
                <c:pt idx="39">
                  <c:v>7.9020028479588857</c:v>
                </c:pt>
                <c:pt idx="40">
                  <c:v>7.9291400956032998</c:v>
                </c:pt>
                <c:pt idx="41">
                  <c:v>8.2832405159263871</c:v>
                </c:pt>
                <c:pt idx="42">
                  <c:v>8.2676979506570696</c:v>
                </c:pt>
                <c:pt idx="43">
                  <c:v>8.3425878379807799</c:v>
                </c:pt>
                <c:pt idx="44">
                  <c:v>8.5859080076765686</c:v>
                </c:pt>
                <c:pt idx="45">
                  <c:v>8.7464306209775842</c:v>
                </c:pt>
                <c:pt idx="46">
                  <c:v>8.9737482874882204</c:v>
                </c:pt>
                <c:pt idx="47">
                  <c:v>9.2826679649464463</c:v>
                </c:pt>
                <c:pt idx="48">
                  <c:v>9.2767726739760974</c:v>
                </c:pt>
                <c:pt idx="49">
                  <c:v>9.4227193093902368</c:v>
                </c:pt>
                <c:pt idx="50">
                  <c:v>9.5256849912601567</c:v>
                </c:pt>
                <c:pt idx="51">
                  <c:v>9.8740123214499071</c:v>
                </c:pt>
                <c:pt idx="52">
                  <c:v>9.8487598517161228</c:v>
                </c:pt>
                <c:pt idx="53">
                  <c:v>9.9931293868604882</c:v>
                </c:pt>
                <c:pt idx="54">
                  <c:v>10.118842900302109</c:v>
                </c:pt>
                <c:pt idx="55">
                  <c:v>10.12369572392082</c:v>
                </c:pt>
                <c:pt idx="56">
                  <c:v>10.2754942655581</c:v>
                </c:pt>
                <c:pt idx="57">
                  <c:v>10.31169898848492</c:v>
                </c:pt>
                <c:pt idx="58">
                  <c:v>10.437827852059449</c:v>
                </c:pt>
                <c:pt idx="59">
                  <c:v>10.400353977841741</c:v>
                </c:pt>
                <c:pt idx="60">
                  <c:v>10.429713101558891</c:v>
                </c:pt>
                <c:pt idx="61">
                  <c:v>10.547447677476519</c:v>
                </c:pt>
                <c:pt idx="62">
                  <c:v>10.50907646419904</c:v>
                </c:pt>
                <c:pt idx="63">
                  <c:v>10.56141844206072</c:v>
                </c:pt>
                <c:pt idx="64">
                  <c:v>10.596968276934151</c:v>
                </c:pt>
                <c:pt idx="65">
                  <c:v>10.602261657041771</c:v>
                </c:pt>
                <c:pt idx="66">
                  <c:v>10.60758288459224</c:v>
                </c:pt>
                <c:pt idx="67">
                  <c:v>10.71648510354456</c:v>
                </c:pt>
                <c:pt idx="68">
                  <c:v>10.68318342309761</c:v>
                </c:pt>
                <c:pt idx="69">
                  <c:v>10.67767462086422</c:v>
                </c:pt>
                <c:pt idx="70">
                  <c:v>10.59193188096422</c:v>
                </c:pt>
              </c:numCache>
            </c:numRef>
          </c:yVal>
          <c:smooth val="1"/>
        </c:ser>
        <c:dLbls>
          <c:showLegendKey val="0"/>
          <c:showVal val="0"/>
          <c:showCatName val="0"/>
          <c:showSerName val="0"/>
          <c:showPercent val="0"/>
          <c:showBubbleSize val="0"/>
        </c:dLbls>
        <c:axId val="125180544"/>
        <c:axId val="125195008"/>
      </c:scatterChart>
      <c:valAx>
        <c:axId val="125180544"/>
        <c:scaling>
          <c:orientation val="minMax"/>
          <c:max val="1990"/>
          <c:min val="1920"/>
        </c:scaling>
        <c:delete val="0"/>
        <c:axPos val="b"/>
        <c:title>
          <c:tx>
            <c:rich>
              <a:bodyPr/>
              <a:lstStyle/>
              <a:p>
                <a:pPr>
                  <a:defRPr b="1"/>
                </a:pPr>
                <a:r>
                  <a:rPr lang="en-US" b="1"/>
                  <a:t>Birth cohort</a:t>
                </a:r>
              </a:p>
            </c:rich>
          </c:tx>
          <c:layout>
            <c:manualLayout>
              <c:xMode val="edge"/>
              <c:yMode val="edge"/>
              <c:x val="0.46894750656167999"/>
              <c:y val="0.65125255285547701"/>
            </c:manualLayout>
          </c:layout>
          <c:overlay val="0"/>
        </c:title>
        <c:numFmt formatCode="General" sourceLinked="1"/>
        <c:majorTickMark val="out"/>
        <c:minorTickMark val="none"/>
        <c:tickLblPos val="nextTo"/>
        <c:txPr>
          <a:bodyPr/>
          <a:lstStyle/>
          <a:p>
            <a:pPr>
              <a:defRPr b="1"/>
            </a:pPr>
            <a:endParaRPr lang="en-US"/>
          </a:p>
        </c:txPr>
        <c:crossAx val="125195008"/>
        <c:crosses val="autoZero"/>
        <c:crossBetween val="midCat"/>
      </c:valAx>
      <c:valAx>
        <c:axId val="125195008"/>
        <c:scaling>
          <c:orientation val="minMax"/>
        </c:scaling>
        <c:delete val="0"/>
        <c:axPos val="l"/>
        <c:majorGridlines/>
        <c:title>
          <c:tx>
            <c:rich>
              <a:bodyPr rot="-5400000" vert="horz" anchor="t" anchorCtr="0"/>
              <a:lstStyle/>
              <a:p>
                <a:pPr>
                  <a:defRPr b="1"/>
                </a:pPr>
                <a:r>
                  <a:rPr lang="en-US" b="1"/>
                  <a:t>Mean years of education completed</a:t>
                </a:r>
              </a:p>
            </c:rich>
          </c:tx>
          <c:layout>
            <c:manualLayout>
              <c:xMode val="edge"/>
              <c:yMode val="edge"/>
              <c:x val="5.0893788073166503E-2"/>
              <c:y val="0"/>
            </c:manualLayout>
          </c:layout>
          <c:overlay val="0"/>
        </c:title>
        <c:numFmt formatCode="General" sourceLinked="1"/>
        <c:majorTickMark val="out"/>
        <c:minorTickMark val="none"/>
        <c:tickLblPos val="nextTo"/>
        <c:txPr>
          <a:bodyPr/>
          <a:lstStyle/>
          <a:p>
            <a:pPr>
              <a:defRPr b="1"/>
            </a:pPr>
            <a:endParaRPr lang="en-US"/>
          </a:p>
        </c:txPr>
        <c:crossAx val="125180544"/>
        <c:crosses val="autoZero"/>
        <c:crossBetween val="midCat"/>
      </c:valAx>
      <c:spPr>
        <a:ln>
          <a:solidFill>
            <a:schemeClr val="tx1"/>
          </a:solidFill>
        </a:ln>
      </c:spPr>
    </c:plotArea>
    <c:legend>
      <c:legendPos val="r"/>
      <c:layout>
        <c:manualLayout>
          <c:xMode val="edge"/>
          <c:yMode val="edge"/>
          <c:x val="0.16490234033245799"/>
          <c:y val="0.82280082352843897"/>
          <c:w val="0.76353357392825905"/>
          <c:h val="6.8219464265535504E-2"/>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txPr>
    <a:bodyPr/>
    <a:lstStyle/>
    <a:p>
      <a:pPr>
        <a:defRPr sz="20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Matric pass rates</a:t>
            </a:r>
          </a:p>
        </c:rich>
      </c:tx>
      <c:layout/>
      <c:overlay val="0"/>
    </c:title>
    <c:autoTitleDeleted val="0"/>
    <c:plotArea>
      <c:layout>
        <c:manualLayout>
          <c:layoutTarget val="inner"/>
          <c:xMode val="edge"/>
          <c:yMode val="edge"/>
          <c:x val="6.4252611119528902E-2"/>
          <c:y val="0.15584281131525199"/>
          <c:w val="0.91293764662239496"/>
          <c:h val="0.69316914552347597"/>
        </c:manualLayout>
      </c:layout>
      <c:scatterChart>
        <c:scatterStyle val="lineMarker"/>
        <c:varyColors val="0"/>
        <c:ser>
          <c:idx val="0"/>
          <c:order val="0"/>
          <c:tx>
            <c:strRef>
              <c:f>Sheet2!$D$2</c:f>
              <c:strCache>
                <c:ptCount val="1"/>
                <c:pt idx="0">
                  <c:v>Pass rate</c:v>
                </c:pt>
              </c:strCache>
            </c:strRef>
          </c:tx>
          <c:spPr>
            <a:ln w="28575">
              <a:noFill/>
            </a:ln>
          </c:spPr>
          <c:xVal>
            <c:numRef>
              <c:f>Sheet2!$A$3:$A$22</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xVal>
          <c:yVal>
            <c:numRef>
              <c:f>Sheet2!$D$3:$D$22</c:f>
              <c:numCache>
                <c:formatCode>General</c:formatCode>
                <c:ptCount val="20"/>
                <c:pt idx="0">
                  <c:v>53.4</c:v>
                </c:pt>
                <c:pt idx="1">
                  <c:v>54.4</c:v>
                </c:pt>
                <c:pt idx="2">
                  <c:v>47.4</c:v>
                </c:pt>
                <c:pt idx="3">
                  <c:v>49.3</c:v>
                </c:pt>
                <c:pt idx="4">
                  <c:v>48.9</c:v>
                </c:pt>
                <c:pt idx="5">
                  <c:v>57.9</c:v>
                </c:pt>
                <c:pt idx="6">
                  <c:v>61.7</c:v>
                </c:pt>
                <c:pt idx="7">
                  <c:v>68.900000000000006</c:v>
                </c:pt>
                <c:pt idx="8">
                  <c:v>73.3</c:v>
                </c:pt>
                <c:pt idx="9">
                  <c:v>70.7</c:v>
                </c:pt>
                <c:pt idx="10">
                  <c:v>68.3</c:v>
                </c:pt>
                <c:pt idx="11">
                  <c:v>66.599999999999994</c:v>
                </c:pt>
                <c:pt idx="12">
                  <c:v>65.2</c:v>
                </c:pt>
                <c:pt idx="13">
                  <c:v>62.2</c:v>
                </c:pt>
                <c:pt idx="14">
                  <c:v>60.6</c:v>
                </c:pt>
                <c:pt idx="15">
                  <c:v>67.8</c:v>
                </c:pt>
                <c:pt idx="16">
                  <c:v>70.2</c:v>
                </c:pt>
                <c:pt idx="17">
                  <c:v>73.900000000000006</c:v>
                </c:pt>
                <c:pt idx="18">
                  <c:v>78.2</c:v>
                </c:pt>
                <c:pt idx="19">
                  <c:v>75.8</c:v>
                </c:pt>
              </c:numCache>
            </c:numRef>
          </c:yVal>
          <c:smooth val="0"/>
        </c:ser>
        <c:dLbls>
          <c:showLegendKey val="0"/>
          <c:showVal val="0"/>
          <c:showCatName val="0"/>
          <c:showSerName val="0"/>
          <c:showPercent val="0"/>
          <c:showBubbleSize val="0"/>
        </c:dLbls>
        <c:axId val="128474496"/>
        <c:axId val="128476288"/>
      </c:scatterChart>
      <c:valAx>
        <c:axId val="128474496"/>
        <c:scaling>
          <c:orientation val="minMax"/>
          <c:max val="2015"/>
          <c:min val="1990"/>
        </c:scaling>
        <c:delete val="0"/>
        <c:axPos val="b"/>
        <c:numFmt formatCode="General" sourceLinked="1"/>
        <c:majorTickMark val="out"/>
        <c:minorTickMark val="none"/>
        <c:tickLblPos val="nextTo"/>
        <c:txPr>
          <a:bodyPr rot="-5400000" vert="horz"/>
          <a:lstStyle/>
          <a:p>
            <a:pPr>
              <a:defRPr sz="1400">
                <a:latin typeface="Times New Roman" panose="02020603050405020304" pitchFamily="18" charset="0"/>
                <a:cs typeface="Times New Roman" panose="02020603050405020304" pitchFamily="18" charset="0"/>
              </a:defRPr>
            </a:pPr>
            <a:endParaRPr lang="en-US"/>
          </a:p>
        </c:txPr>
        <c:crossAx val="128476288"/>
        <c:crosses val="autoZero"/>
        <c:crossBetween val="midCat"/>
        <c:majorUnit val="1"/>
      </c:valAx>
      <c:valAx>
        <c:axId val="128476288"/>
        <c:scaling>
          <c:orientation val="minMax"/>
          <c:max val="100"/>
        </c:scaling>
        <c:delete val="0"/>
        <c:axPos val="l"/>
        <c:majorGridlines/>
        <c:numFmt formatCode="General" sourceLinked="1"/>
        <c:majorTickMark val="out"/>
        <c:minorTickMark val="none"/>
        <c:tickLblPos val="nextTo"/>
        <c:txPr>
          <a:bodyPr/>
          <a:lstStyle/>
          <a:p>
            <a:pPr>
              <a:defRPr sz="1400">
                <a:latin typeface="Times New Roman" panose="02020603050405020304" pitchFamily="18" charset="0"/>
                <a:cs typeface="Times New Roman" panose="02020603050405020304" pitchFamily="18" charset="0"/>
              </a:defRPr>
            </a:pPr>
            <a:endParaRPr lang="en-US"/>
          </a:p>
        </c:txPr>
        <c:crossAx val="128474496"/>
        <c:crosses val="autoZero"/>
        <c:crossBetween val="midCat"/>
      </c:valAx>
    </c:plotArea>
    <c:plotVisOnly val="1"/>
    <c:dispBlanksAs val="gap"/>
    <c:showDLblsOverMax val="0"/>
  </c:chart>
  <c:spPr>
    <a:ln>
      <a:noFill/>
    </a:ln>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1"/>
          <c:dPt>
            <c:idx val="0"/>
            <c:bubble3D val="0"/>
            <c:spPr>
              <a:solidFill>
                <a:schemeClr val="tx1"/>
              </a:solidFill>
            </c:spPr>
          </c:dPt>
          <c:dPt>
            <c:idx val="1"/>
            <c:bubble3D val="0"/>
            <c:spPr>
              <a:solidFill>
                <a:srgbClr val="FF0000"/>
              </a:solidFill>
            </c:spPr>
          </c:dPt>
          <c:dPt>
            <c:idx val="2"/>
            <c:bubble3D val="0"/>
            <c:spPr>
              <a:solidFill>
                <a:srgbClr val="92D050"/>
              </a:solidFill>
            </c:spPr>
          </c:dPt>
          <c:dPt>
            <c:idx val="3"/>
            <c:bubble3D val="0"/>
            <c:spPr>
              <a:solidFill>
                <a:srgbClr val="00B050"/>
              </a:solidFill>
            </c:spPr>
          </c:dPt>
          <c:dLbls>
            <c:txPr>
              <a:bodyPr/>
              <a:lstStyle/>
              <a:p>
                <a:pPr>
                  <a:defRPr sz="2800" b="1">
                    <a:solidFill>
                      <a:schemeClr val="bg1"/>
                    </a:solidFill>
                  </a:defRPr>
                </a:pPr>
                <a:endParaRPr lang="en-US"/>
              </a:p>
            </c:txPr>
            <c:showLegendKey val="0"/>
            <c:showVal val="0"/>
            <c:showCatName val="0"/>
            <c:showSerName val="0"/>
            <c:showPercent val="1"/>
            <c:showBubbleSize val="0"/>
            <c:showLeaderLines val="1"/>
          </c:dLbls>
          <c:cat>
            <c:strRef>
              <c:f>Sheet1!$E$3:$E$6</c:f>
              <c:strCache>
                <c:ptCount val="4"/>
                <c:pt idx="0">
                  <c:v>Did not reach matric in 2014</c:v>
                </c:pt>
                <c:pt idx="1">
                  <c:v>Reached matric &amp; failed</c:v>
                </c:pt>
                <c:pt idx="2">
                  <c:v>Reached matric &amp; passed</c:v>
                </c:pt>
                <c:pt idx="3">
                  <c:v>Reached matric and passed with bachelors</c:v>
                </c:pt>
              </c:strCache>
            </c:strRef>
          </c:cat>
          <c:val>
            <c:numRef>
              <c:f>Sheet1!$F$3:$F$6</c:f>
              <c:numCache>
                <c:formatCode>General</c:formatCode>
                <c:ptCount val="4"/>
                <c:pt idx="0">
                  <c:v>552710</c:v>
                </c:pt>
                <c:pt idx="1">
                  <c:v>128986</c:v>
                </c:pt>
                <c:pt idx="2">
                  <c:v>253122</c:v>
                </c:pt>
                <c:pt idx="3">
                  <c:v>150752</c:v>
                </c:pt>
              </c:numCache>
            </c:numRef>
          </c:val>
        </c:ser>
        <c:dLbls>
          <c:showLegendKey val="0"/>
          <c:showVal val="0"/>
          <c:showCatName val="0"/>
          <c:showSerName val="0"/>
          <c:showPercent val="1"/>
          <c:showBubbleSize val="0"/>
          <c:showLeaderLines val="1"/>
        </c:dLbls>
        <c:firstSliceAng val="0"/>
      </c:pieChart>
    </c:plotArea>
    <c:legend>
      <c:legendPos val="r"/>
      <c:layout/>
      <c:overlay val="0"/>
      <c:spPr>
        <a:solidFill>
          <a:schemeClr val="bg1">
            <a:lumMod val="85000"/>
          </a:schemeClr>
        </a:solidFill>
      </c:spPr>
      <c:txPr>
        <a:bodyPr/>
        <a:lstStyle/>
        <a:p>
          <a:pPr>
            <a:defRPr sz="18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0.51357896735364705</c:v>
                  </c:pt>
                  <c:pt idx="6">
                    <c:v>0.49967033741032602</c:v>
                  </c:pt>
                </c:numCache>
              </c:numRef>
            </c:plus>
            <c:minus>
              <c:numRef>
                <c:f>'Standard Graph'!$O$15:$U$15</c:f>
                <c:numCache>
                  <c:formatCode>General</c:formatCode>
                  <c:ptCount val="7"/>
                  <c:pt idx="0">
                    <c:v>0.164305283461566</c:v>
                  </c:pt>
                  <c:pt idx="1">
                    <c:v>0.177679353472047</c:v>
                  </c:pt>
                  <c:pt idx="2">
                    <c:v>0.17507781451873</c:v>
                  </c:pt>
                  <c:pt idx="3">
                    <c:v>0.51357896735364705</c:v>
                  </c:pt>
                  <c:pt idx="6">
                    <c:v>0.49967033741032602</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-1.1827189641207829</c:v>
                </c:pt>
                <c:pt idx="1">
                  <c:v>0.81208387942110705</c:v>
                </c:pt>
                <c:pt idx="2">
                  <c:v>1.8460760175914579</c:v>
                </c:pt>
                <c:pt idx="3">
                  <c:v>0.25920110750064701</c:v>
                </c:pt>
                <c:pt idx="6">
                  <c:v>2.3261447674418578</c:v>
                </c:pt>
              </c:numCache>
            </c:numRef>
          </c:val>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0.17036857034866101</c:v>
                  </c:pt>
                  <c:pt idx="1">
                    <c:v>0.17563926630915899</c:v>
                  </c:pt>
                  <c:pt idx="2">
                    <c:v>0.170704245696365</c:v>
                  </c:pt>
                  <c:pt idx="3">
                    <c:v>0.48179653535274403</c:v>
                  </c:pt>
                  <c:pt idx="6">
                    <c:v>0.41855735768868202</c:v>
                  </c:pt>
                </c:numCache>
              </c:numRef>
            </c:plus>
            <c:minus>
              <c:numRef>
                <c:f>'Standard Graph'!$O$16:$U$16</c:f>
                <c:numCache>
                  <c:formatCode>General</c:formatCode>
                  <c:ptCount val="7"/>
                  <c:pt idx="0">
                    <c:v>0.17036857034866101</c:v>
                  </c:pt>
                  <c:pt idx="1">
                    <c:v>0.17563926630915899</c:v>
                  </c:pt>
                  <c:pt idx="2">
                    <c:v>0.170704245696365</c:v>
                  </c:pt>
                  <c:pt idx="3">
                    <c:v>0.48179653535274403</c:v>
                  </c:pt>
                  <c:pt idx="6">
                    <c:v>0.41855735768868202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0.28769523793752599</c:v>
                </c:pt>
                <c:pt idx="1">
                  <c:v>0.83442731826670402</c:v>
                </c:pt>
                <c:pt idx="2">
                  <c:v>2.1003289142735571</c:v>
                </c:pt>
                <c:pt idx="3">
                  <c:v>0.74384261032100596</c:v>
                </c:pt>
                <c:pt idx="6">
                  <c:v>3.6557151162790671</c:v>
                </c:pt>
              </c:numCache>
            </c:numRef>
          </c:val>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0.16667580681417499</c:v>
                  </c:pt>
                  <c:pt idx="1">
                    <c:v>0.175703301400185</c:v>
                  </c:pt>
                  <c:pt idx="2">
                    <c:v>0.173198882053062</c:v>
                  </c:pt>
                  <c:pt idx="3">
                    <c:v>0.48979957042070099</c:v>
                  </c:pt>
                  <c:pt idx="6">
                    <c:v>0.42783334445077797</c:v>
                  </c:pt>
                </c:numCache>
              </c:numRef>
            </c:plus>
            <c:minus>
              <c:numRef>
                <c:f>'Standard Graph'!$O$17:$U$17</c:f>
                <c:numCache>
                  <c:formatCode>General</c:formatCode>
                  <c:ptCount val="7"/>
                  <c:pt idx="0">
                    <c:v>0.16667580681417499</c:v>
                  </c:pt>
                  <c:pt idx="1">
                    <c:v>0.175703301400185</c:v>
                  </c:pt>
                  <c:pt idx="2">
                    <c:v>0.173198882053062</c:v>
                  </c:pt>
                  <c:pt idx="3">
                    <c:v>0.48979957042070099</c:v>
                  </c:pt>
                  <c:pt idx="6">
                    <c:v>0.42783334445077797</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2.2209793880686202</c:v>
                </c:pt>
                <c:pt idx="3">
                  <c:v>1.3694707321436519</c:v>
                </c:pt>
                <c:pt idx="6">
                  <c:v>3.875860465116276</c:v>
                </c:pt>
              </c:numCache>
            </c:numRef>
          </c:val>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0.17321269914443199</c:v>
                  </c:pt>
                  <c:pt idx="1">
                    <c:v>0.17726074023471</c:v>
                  </c:pt>
                  <c:pt idx="2">
                    <c:v>0.176368853543246</c:v>
                  </c:pt>
                  <c:pt idx="3">
                    <c:v>0.551762023855359</c:v>
                  </c:pt>
                  <c:pt idx="6">
                    <c:v>0.45380869613319103</c:v>
                  </c:pt>
                </c:numCache>
              </c:numRef>
            </c:plus>
            <c:minus>
              <c:numRef>
                <c:f>'Standard Graph'!$O$18:$U$18</c:f>
                <c:numCache>
                  <c:formatCode>General</c:formatCode>
                  <c:ptCount val="7"/>
                  <c:pt idx="0">
                    <c:v>0.17321269914443199</c:v>
                  </c:pt>
                  <c:pt idx="1">
                    <c:v>0.17726074023471</c:v>
                  </c:pt>
                  <c:pt idx="2">
                    <c:v>0.176368853543246</c:v>
                  </c:pt>
                  <c:pt idx="3">
                    <c:v>0.551762023855359</c:v>
                  </c:pt>
                  <c:pt idx="6">
                    <c:v>0.45380869613319103</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0.42949344813137202</c:v>
                </c:pt>
                <c:pt idx="1">
                  <c:v>1.2312000640382079</c:v>
                </c:pt>
                <c:pt idx="2">
                  <c:v>2.5171362347707</c:v>
                </c:pt>
                <c:pt idx="3">
                  <c:v>2.5898861528821939</c:v>
                </c:pt>
                <c:pt idx="6">
                  <c:v>4.8096063953488404</c:v>
                </c:pt>
              </c:numCache>
            </c:numRef>
          </c:val>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Graph'!$O$19:$U$19</c:f>
                <c:numCache>
                  <c:formatCode>General</c:formatCode>
                  <c:ptCount val="7"/>
                  <c:pt idx="0">
                    <c:v>0.19635726754348301</c:v>
                  </c:pt>
                  <c:pt idx="1">
                    <c:v>0.204047083336858</c:v>
                  </c:pt>
                  <c:pt idx="2">
                    <c:v>0.18693343566027301</c:v>
                  </c:pt>
                  <c:pt idx="3">
                    <c:v>0.61422079109472705</c:v>
                  </c:pt>
                  <c:pt idx="6">
                    <c:v>0.53165085611336704</c:v>
                  </c:pt>
                </c:numCache>
              </c:numRef>
            </c:plus>
            <c:minus>
              <c:numRef>
                <c:f>'Standard Graph'!#REF!</c:f>
                <c:numCache>
                  <c:formatCode>General</c:formatCode>
                  <c:ptCount val="1"/>
                  <c:pt idx="0">
                    <c:v>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c:v>
                </c:pt>
                <c:pt idx="1">
                  <c:v>4</c:v>
                </c:pt>
                <c:pt idx="2">
                  <c:v>5</c:v>
                </c:pt>
                <c:pt idx="3">
                  <c:v>6</c:v>
                </c:pt>
                <c:pt idx="6">
                  <c:v>9</c:v>
                </c:pt>
              </c:numCache>
            </c:numRef>
          </c:val>
        </c:ser>
        <c:dLbls>
          <c:showLegendKey val="0"/>
          <c:showVal val="0"/>
          <c:showCatName val="0"/>
          <c:showSerName val="0"/>
          <c:showPercent val="0"/>
          <c:showBubbleSize val="0"/>
        </c:dLbls>
        <c:gapWidth val="150"/>
        <c:axId val="134238208"/>
        <c:axId val="134231168"/>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-8.9755410507179306E-2</c:v>
                </c:pt>
                <c:pt idx="1">
                  <c:v>0.53634243891843603</c:v>
                </c:pt>
                <c:pt idx="2">
                  <c:v>1.162440288344051</c:v>
                </c:pt>
                <c:pt idx="3">
                  <c:v>1.788538137769665</c:v>
                </c:pt>
                <c:pt idx="4" formatCode="0.0">
                  <c:v>2.4146359871952781</c:v>
                </c:pt>
                <c:pt idx="5" formatCode="0.0">
                  <c:v>3.0407338366208951</c:v>
                </c:pt>
                <c:pt idx="6">
                  <c:v>3.66683168604651</c:v>
                </c:pt>
                <c:pt idx="7" formatCode="0.0">
                  <c:v>4.2929295354721271</c:v>
                </c:pt>
                <c:pt idx="8" formatCode="0.0">
                  <c:v>4.9190273848977402</c:v>
                </c:pt>
                <c:pt idx="9" formatCode="0.0">
                  <c:v>5.545125234323355</c:v>
                </c:pt>
              </c:numCache>
            </c:numRef>
          </c:val>
          <c:smooth val="0"/>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c:v>
                </c:pt>
                <c:pt idx="1">
                  <c:v>4</c:v>
                </c:pt>
                <c:pt idx="2">
                  <c:v>5</c:v>
                </c:pt>
                <c:pt idx="3">
                  <c:v>6</c:v>
                </c:pt>
                <c:pt idx="4" formatCode="0.0">
                  <c:v>7</c:v>
                </c:pt>
                <c:pt idx="5" formatCode="0.0">
                  <c:v>8</c:v>
                </c:pt>
                <c:pt idx="6">
                  <c:v>9</c:v>
                </c:pt>
                <c:pt idx="7" formatCode="0.0">
                  <c:v>10</c:v>
                </c:pt>
                <c:pt idx="8" formatCode="0.0">
                  <c:v>11</c:v>
                </c:pt>
                <c:pt idx="9" formatCode="0.0">
                  <c:v>12</c:v>
                </c:pt>
              </c:numCache>
            </c:numRef>
          </c:val>
          <c:smooth val="0"/>
        </c:ser>
        <c:dLbls>
          <c:showLegendKey val="0"/>
          <c:showVal val="0"/>
          <c:showCatName val="0"/>
          <c:showSerName val="0"/>
          <c:showPercent val="0"/>
          <c:showBubbleSize val="0"/>
        </c:dLbls>
        <c:marker val="1"/>
        <c:smooth val="0"/>
        <c:axId val="134238208"/>
        <c:axId val="134231168"/>
      </c:lineChart>
      <c:catAx>
        <c:axId val="134238208"/>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134231168"/>
        <c:crosses val="autoZero"/>
        <c:auto val="1"/>
        <c:lblAlgn val="ctr"/>
        <c:lblOffset val="100"/>
        <c:noMultiLvlLbl val="0"/>
      </c:catAx>
      <c:valAx>
        <c:axId val="134231168"/>
        <c:scaling>
          <c:orientation val="minMax"/>
          <c:min val="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134238208"/>
        <c:crosses val="autoZero"/>
        <c:crossBetween val="between"/>
        <c:majorUnit val="1"/>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4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0.18660895169307001</c:v>
                </c:pt>
                <c:pt idx="2">
                  <c:v>0.165502747433175</c:v>
                </c:pt>
                <c:pt idx="3">
                  <c:v>0.170351688983404</c:v>
                </c:pt>
                <c:pt idx="4">
                  <c:v>0.38531390866923598</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0.12536020375913301</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4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0.13015672349365101</c:v>
                </c:pt>
                <c:pt idx="1">
                  <c:v>0.140768330586</c:v>
                </c:pt>
                <c:pt idx="2">
                  <c:v>0.14260382232535701</c:v>
                </c:pt>
                <c:pt idx="3">
                  <c:v>0.154589268730564</c:v>
                </c:pt>
                <c:pt idx="4">
                  <c:v>0.12737091962283001</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4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0.58928405436055697</c:v>
                </c:pt>
                <c:pt idx="1">
                  <c:v>0.57234714549961596</c:v>
                </c:pt>
                <c:pt idx="2">
                  <c:v>0.57034961360800396</c:v>
                </c:pt>
                <c:pt idx="3">
                  <c:v>0.55291364330978798</c:v>
                </c:pt>
                <c:pt idx="4">
                  <c:v>0.34809782016942098</c:v>
                </c:pt>
              </c:numCache>
            </c:numRef>
          </c:val>
        </c:ser>
        <c:dLbls>
          <c:showLegendKey val="0"/>
          <c:showVal val="0"/>
          <c:showCatName val="0"/>
          <c:showSerName val="0"/>
          <c:showPercent val="0"/>
          <c:showBubbleSize val="0"/>
        </c:dLbls>
        <c:gapWidth val="118"/>
        <c:overlap val="100"/>
        <c:axId val="126747392"/>
        <c:axId val="126748928"/>
      </c:barChart>
      <c:catAx>
        <c:axId val="126747392"/>
        <c:scaling>
          <c:orientation val="minMax"/>
        </c:scaling>
        <c:delete val="0"/>
        <c:axPos val="b"/>
        <c:majorTickMark val="out"/>
        <c:minorTickMark val="none"/>
        <c:tickLblPos val="nextTo"/>
        <c:txPr>
          <a:bodyPr/>
          <a:lstStyle/>
          <a:p>
            <a:pPr>
              <a:defRPr sz="1400"/>
            </a:pPr>
            <a:endParaRPr lang="en-US"/>
          </a:p>
        </c:txPr>
        <c:crossAx val="126748928"/>
        <c:crosses val="autoZero"/>
        <c:auto val="1"/>
        <c:lblAlgn val="ctr"/>
        <c:lblOffset val="100"/>
        <c:noMultiLvlLbl val="0"/>
      </c:catAx>
      <c:valAx>
        <c:axId val="126748928"/>
        <c:scaling>
          <c:orientation val="minMax"/>
        </c:scaling>
        <c:delete val="0"/>
        <c:axPos val="l"/>
        <c:majorGridlines/>
        <c:numFmt formatCode="0%" sourceLinked="1"/>
        <c:majorTickMark val="out"/>
        <c:minorTickMark val="none"/>
        <c:tickLblPos val="nextTo"/>
        <c:txPr>
          <a:bodyPr/>
          <a:lstStyle/>
          <a:p>
            <a:pPr>
              <a:defRPr sz="1400"/>
            </a:pPr>
            <a:endParaRPr lang="en-US"/>
          </a:p>
        </c:txPr>
        <c:crossAx val="126747392"/>
        <c:crosses val="autoZero"/>
        <c:crossBetween val="between"/>
      </c:valAx>
    </c:plotArea>
    <c:legend>
      <c:legendPos val="r"/>
      <c:layout/>
      <c:overlay val="0"/>
      <c:txPr>
        <a:bodyPr/>
        <a:lstStyle/>
        <a:p>
          <a:pPr>
            <a:defRPr sz="1400"/>
          </a:pPr>
          <a:endParaRPr lang="en-US"/>
        </a:p>
      </c:txPr>
    </c:legend>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929707695708504E-2"/>
          <c:y val="3.9026992819314203E-2"/>
          <c:w val="0.83115106339845402"/>
          <c:h val="0.660101578180323"/>
        </c:manualLayout>
      </c:layout>
      <c:lineChart>
        <c:grouping val="standard"/>
        <c:varyColors val="0"/>
        <c:ser>
          <c:idx val="4"/>
          <c:order val="0"/>
          <c:tx>
            <c:strRef>
              <c:f>Sheet2!$F$1</c:f>
              <c:strCache>
                <c:ptCount val="1"/>
                <c:pt idx="0">
                  <c:v>p95</c:v>
                </c:pt>
              </c:strCache>
            </c:strRef>
          </c:tx>
          <c:spPr>
            <a:ln>
              <a:noFill/>
            </a:ln>
          </c:spPr>
          <c:marker>
            <c:symbol val="star"/>
            <c:size val="10"/>
          </c:marker>
          <c:cat>
            <c:strRef>
              <c:f>Sheet2!$A$2:$A$15</c:f>
              <c:strCache>
                <c:ptCount val="14"/>
                <c:pt idx="0">
                  <c:v>Ghana</c:v>
                </c:pt>
                <c:pt idx="1">
                  <c:v>South Africa</c:v>
                </c:pt>
                <c:pt idx="2">
                  <c:v>Botswana</c:v>
                </c:pt>
                <c:pt idx="3">
                  <c:v>Indonesia</c:v>
                </c:pt>
                <c:pt idx="4">
                  <c:v>Tunisia</c:v>
                </c:pt>
                <c:pt idx="5">
                  <c:v>Chile</c:v>
                </c:pt>
                <c:pt idx="6">
                  <c:v>Thailand</c:v>
                </c:pt>
                <c:pt idx="7">
                  <c:v>Turkey</c:v>
                </c:pt>
                <c:pt idx="8">
                  <c:v>Australia</c:v>
                </c:pt>
                <c:pt idx="9">
                  <c:v>United States</c:v>
                </c:pt>
                <c:pt idx="10">
                  <c:v>England</c:v>
                </c:pt>
                <c:pt idx="11">
                  <c:v>Russian Federati</c:v>
                </c:pt>
                <c:pt idx="12">
                  <c:v>Japan</c:v>
                </c:pt>
                <c:pt idx="13">
                  <c:v>Singapore</c:v>
                </c:pt>
              </c:strCache>
            </c:strRef>
          </c:cat>
          <c:val>
            <c:numRef>
              <c:f>Sheet2!$F$2:$F$15</c:f>
              <c:numCache>
                <c:formatCode>General</c:formatCode>
                <c:ptCount val="14"/>
                <c:pt idx="0">
                  <c:v>479.81110000000001</c:v>
                </c:pt>
                <c:pt idx="1">
                  <c:v>541.30179999999996</c:v>
                </c:pt>
                <c:pt idx="2">
                  <c:v>518.2575999999998</c:v>
                </c:pt>
                <c:pt idx="3">
                  <c:v>537.98810000000003</c:v>
                </c:pt>
                <c:pt idx="4">
                  <c:v>549.07249999999999</c:v>
                </c:pt>
                <c:pt idx="5">
                  <c:v>575.39400000000001</c:v>
                </c:pt>
                <c:pt idx="6">
                  <c:v>601.92619999999977</c:v>
                </c:pt>
                <c:pt idx="7">
                  <c:v>634.71100000000001</c:v>
                </c:pt>
                <c:pt idx="8">
                  <c:v>635.74940000000004</c:v>
                </c:pt>
                <c:pt idx="9">
                  <c:v>632.2903</c:v>
                </c:pt>
                <c:pt idx="10">
                  <c:v>647.47559999999999</c:v>
                </c:pt>
                <c:pt idx="11">
                  <c:v>669.86409999999978</c:v>
                </c:pt>
                <c:pt idx="12">
                  <c:v>704.23080000000004</c:v>
                </c:pt>
                <c:pt idx="13">
                  <c:v>728.18320000000006</c:v>
                </c:pt>
              </c:numCache>
            </c:numRef>
          </c:val>
          <c:smooth val="0"/>
        </c:ser>
        <c:ser>
          <c:idx val="2"/>
          <c:order val="1"/>
          <c:tx>
            <c:strRef>
              <c:f>Sheet2!$D$1</c:f>
              <c:strCache>
                <c:ptCount val="1"/>
                <c:pt idx="0">
                  <c:v>p75</c:v>
                </c:pt>
              </c:strCache>
            </c:strRef>
          </c:tx>
          <c:spPr>
            <a:ln>
              <a:noFill/>
            </a:ln>
          </c:spPr>
          <c:marker>
            <c:symbol val="triangle"/>
            <c:size val="10"/>
            <c:spPr>
              <a:ln w="9525">
                <a:noFill/>
              </a:ln>
            </c:spPr>
          </c:marker>
          <c:cat>
            <c:strRef>
              <c:f>Sheet2!$A$2:$A$15</c:f>
              <c:strCache>
                <c:ptCount val="14"/>
                <c:pt idx="0">
                  <c:v>Ghana</c:v>
                </c:pt>
                <c:pt idx="1">
                  <c:v>South Africa</c:v>
                </c:pt>
                <c:pt idx="2">
                  <c:v>Botswana</c:v>
                </c:pt>
                <c:pt idx="3">
                  <c:v>Indonesia</c:v>
                </c:pt>
                <c:pt idx="4">
                  <c:v>Tunisia</c:v>
                </c:pt>
                <c:pt idx="5">
                  <c:v>Chile</c:v>
                </c:pt>
                <c:pt idx="6">
                  <c:v>Thailand</c:v>
                </c:pt>
                <c:pt idx="7">
                  <c:v>Turkey</c:v>
                </c:pt>
                <c:pt idx="8">
                  <c:v>Australia</c:v>
                </c:pt>
                <c:pt idx="9">
                  <c:v>United States</c:v>
                </c:pt>
                <c:pt idx="10">
                  <c:v>England</c:v>
                </c:pt>
                <c:pt idx="11">
                  <c:v>Russian Federati</c:v>
                </c:pt>
                <c:pt idx="12">
                  <c:v>Japan</c:v>
                </c:pt>
                <c:pt idx="13">
                  <c:v>Singapore</c:v>
                </c:pt>
              </c:strCache>
            </c:strRef>
          </c:cat>
          <c:val>
            <c:numRef>
              <c:f>Sheet2!$D$2:$D$15</c:f>
              <c:numCache>
                <c:formatCode>General</c:formatCode>
                <c:ptCount val="14"/>
                <c:pt idx="0">
                  <c:v>394.58789999999999</c:v>
                </c:pt>
                <c:pt idx="1">
                  <c:v>415.23529999999982</c:v>
                </c:pt>
                <c:pt idx="2">
                  <c:v>448.93679999999978</c:v>
                </c:pt>
                <c:pt idx="3">
                  <c:v>459.13420000000002</c:v>
                </c:pt>
                <c:pt idx="4">
                  <c:v>472.81760000000008</c:v>
                </c:pt>
                <c:pt idx="5">
                  <c:v>489.56060000000002</c:v>
                </c:pt>
                <c:pt idx="6">
                  <c:v>498.64010000000002</c:v>
                </c:pt>
                <c:pt idx="7">
                  <c:v>523.5274999999998</c:v>
                </c:pt>
                <c:pt idx="8">
                  <c:v>550.94409999999982</c:v>
                </c:pt>
                <c:pt idx="9">
                  <c:v>561.44470000000001</c:v>
                </c:pt>
                <c:pt idx="10">
                  <c:v>569.87609999999972</c:v>
                </c:pt>
                <c:pt idx="11">
                  <c:v>598.8366999999995</c:v>
                </c:pt>
                <c:pt idx="12">
                  <c:v>631.55989999999997</c:v>
                </c:pt>
                <c:pt idx="13">
                  <c:v>667.45370000000003</c:v>
                </c:pt>
              </c:numCache>
            </c:numRef>
          </c:val>
          <c:smooth val="0"/>
        </c:ser>
        <c:ser>
          <c:idx val="1"/>
          <c:order val="2"/>
          <c:tx>
            <c:strRef>
              <c:f>Sheet2!$C$1</c:f>
              <c:strCache>
                <c:ptCount val="1"/>
                <c:pt idx="0">
                  <c:v>p50</c:v>
                </c:pt>
              </c:strCache>
            </c:strRef>
          </c:tx>
          <c:spPr>
            <a:ln>
              <a:noFill/>
            </a:ln>
          </c:spPr>
          <c:marker>
            <c:symbol val="x"/>
            <c:size val="10"/>
          </c:marker>
          <c:cat>
            <c:strRef>
              <c:f>Sheet2!$A$2:$A$15</c:f>
              <c:strCache>
                <c:ptCount val="14"/>
                <c:pt idx="0">
                  <c:v>Ghana</c:v>
                </c:pt>
                <c:pt idx="1">
                  <c:v>South Africa</c:v>
                </c:pt>
                <c:pt idx="2">
                  <c:v>Botswana</c:v>
                </c:pt>
                <c:pt idx="3">
                  <c:v>Indonesia</c:v>
                </c:pt>
                <c:pt idx="4">
                  <c:v>Tunisia</c:v>
                </c:pt>
                <c:pt idx="5">
                  <c:v>Chile</c:v>
                </c:pt>
                <c:pt idx="6">
                  <c:v>Thailand</c:v>
                </c:pt>
                <c:pt idx="7">
                  <c:v>Turkey</c:v>
                </c:pt>
                <c:pt idx="8">
                  <c:v>Australia</c:v>
                </c:pt>
                <c:pt idx="9">
                  <c:v>United States</c:v>
                </c:pt>
                <c:pt idx="10">
                  <c:v>England</c:v>
                </c:pt>
                <c:pt idx="11">
                  <c:v>Russian Federati</c:v>
                </c:pt>
                <c:pt idx="12">
                  <c:v>Japan</c:v>
                </c:pt>
                <c:pt idx="13">
                  <c:v>Singapore</c:v>
                </c:pt>
              </c:strCache>
            </c:strRef>
          </c:cat>
          <c:val>
            <c:numRef>
              <c:f>Sheet2!$C$2:$C$15</c:f>
              <c:numCache>
                <c:formatCode>General</c:formatCode>
                <c:ptCount val="14"/>
                <c:pt idx="0">
                  <c:v>334.48669999999981</c:v>
                </c:pt>
                <c:pt idx="1">
                  <c:v>356.42759999999981</c:v>
                </c:pt>
                <c:pt idx="2">
                  <c:v>399.68819999999982</c:v>
                </c:pt>
                <c:pt idx="3">
                  <c:v>400.0059</c:v>
                </c:pt>
                <c:pt idx="4">
                  <c:v>418.89789999999999</c:v>
                </c:pt>
                <c:pt idx="5">
                  <c:v>428.35390000000001</c:v>
                </c:pt>
                <c:pt idx="6">
                  <c:v>436.91</c:v>
                </c:pt>
                <c:pt idx="7">
                  <c:v>444.6576</c:v>
                </c:pt>
                <c:pt idx="8">
                  <c:v>494.3338</c:v>
                </c:pt>
                <c:pt idx="9">
                  <c:v>510.78099999999978</c:v>
                </c:pt>
                <c:pt idx="10">
                  <c:v>513.43989999999997</c:v>
                </c:pt>
                <c:pt idx="11">
                  <c:v>547.92649999999981</c:v>
                </c:pt>
                <c:pt idx="12">
                  <c:v>573.9991</c:v>
                </c:pt>
                <c:pt idx="13">
                  <c:v>615.85440000000006</c:v>
                </c:pt>
              </c:numCache>
            </c:numRef>
          </c:val>
          <c:smooth val="0"/>
        </c:ser>
        <c:ser>
          <c:idx val="0"/>
          <c:order val="3"/>
          <c:tx>
            <c:strRef>
              <c:f>Sheet2!$B$1</c:f>
              <c:strCache>
                <c:ptCount val="1"/>
                <c:pt idx="0">
                  <c:v>p25</c:v>
                </c:pt>
              </c:strCache>
            </c:strRef>
          </c:tx>
          <c:spPr>
            <a:ln>
              <a:noFill/>
            </a:ln>
          </c:spPr>
          <c:marker>
            <c:symbol val="diamond"/>
            <c:size val="9"/>
          </c:marker>
          <c:cat>
            <c:strRef>
              <c:f>Sheet2!$A$2:$A$15</c:f>
              <c:strCache>
                <c:ptCount val="14"/>
                <c:pt idx="0">
                  <c:v>Ghana</c:v>
                </c:pt>
                <c:pt idx="1">
                  <c:v>South Africa</c:v>
                </c:pt>
                <c:pt idx="2">
                  <c:v>Botswana</c:v>
                </c:pt>
                <c:pt idx="3">
                  <c:v>Indonesia</c:v>
                </c:pt>
                <c:pt idx="4">
                  <c:v>Tunisia</c:v>
                </c:pt>
                <c:pt idx="5">
                  <c:v>Chile</c:v>
                </c:pt>
                <c:pt idx="6">
                  <c:v>Thailand</c:v>
                </c:pt>
                <c:pt idx="7">
                  <c:v>Turkey</c:v>
                </c:pt>
                <c:pt idx="8">
                  <c:v>Australia</c:v>
                </c:pt>
                <c:pt idx="9">
                  <c:v>United States</c:v>
                </c:pt>
                <c:pt idx="10">
                  <c:v>England</c:v>
                </c:pt>
                <c:pt idx="11">
                  <c:v>Russian Federati</c:v>
                </c:pt>
                <c:pt idx="12">
                  <c:v>Japan</c:v>
                </c:pt>
                <c:pt idx="13">
                  <c:v>Singapore</c:v>
                </c:pt>
              </c:strCache>
            </c:strRef>
          </c:cat>
          <c:val>
            <c:numRef>
              <c:f>Sheet2!$B$2:$B$15</c:f>
              <c:numCache>
                <c:formatCode>General</c:formatCode>
                <c:ptCount val="14"/>
                <c:pt idx="0">
                  <c:v>277.8014</c:v>
                </c:pt>
                <c:pt idx="1">
                  <c:v>305.97329999999982</c:v>
                </c:pt>
                <c:pt idx="2">
                  <c:v>347.03030000000001</c:v>
                </c:pt>
                <c:pt idx="3">
                  <c:v>345.48469999999992</c:v>
                </c:pt>
                <c:pt idx="4">
                  <c:v>369.58530000000002</c:v>
                </c:pt>
                <c:pt idx="5">
                  <c:v>371.77649999999983</c:v>
                </c:pt>
                <c:pt idx="6">
                  <c:v>378.10289999999998</c:v>
                </c:pt>
                <c:pt idx="7">
                  <c:v>372.37380000000002</c:v>
                </c:pt>
                <c:pt idx="8">
                  <c:v>435.69439999999992</c:v>
                </c:pt>
                <c:pt idx="9">
                  <c:v>457.3956</c:v>
                </c:pt>
                <c:pt idx="10">
                  <c:v>455.3184</c:v>
                </c:pt>
                <c:pt idx="11">
                  <c:v>488.90769999999992</c:v>
                </c:pt>
                <c:pt idx="12">
                  <c:v>517.36319999999978</c:v>
                </c:pt>
                <c:pt idx="13">
                  <c:v>553.2373</c:v>
                </c:pt>
              </c:numCache>
            </c:numRef>
          </c:val>
          <c:smooth val="0"/>
        </c:ser>
        <c:dLbls>
          <c:showLegendKey val="0"/>
          <c:showVal val="0"/>
          <c:showCatName val="0"/>
          <c:showSerName val="0"/>
          <c:showPercent val="0"/>
          <c:showBubbleSize val="0"/>
        </c:dLbls>
        <c:marker val="1"/>
        <c:smooth val="0"/>
        <c:axId val="126823808"/>
        <c:axId val="126837888"/>
      </c:lineChart>
      <c:catAx>
        <c:axId val="126823808"/>
        <c:scaling>
          <c:orientation val="minMax"/>
        </c:scaling>
        <c:delete val="0"/>
        <c:axPos val="b"/>
        <c:majorTickMark val="out"/>
        <c:minorTickMark val="none"/>
        <c:tickLblPos val="nextTo"/>
        <c:txPr>
          <a:bodyPr/>
          <a:lstStyle/>
          <a:p>
            <a:pPr>
              <a:defRPr sz="1800"/>
            </a:pPr>
            <a:endParaRPr lang="en-US"/>
          </a:p>
        </c:txPr>
        <c:crossAx val="126837888"/>
        <c:crosses val="autoZero"/>
        <c:auto val="1"/>
        <c:lblAlgn val="ctr"/>
        <c:lblOffset val="100"/>
        <c:noMultiLvlLbl val="0"/>
      </c:catAx>
      <c:valAx>
        <c:axId val="126837888"/>
        <c:scaling>
          <c:orientation val="minMax"/>
        </c:scaling>
        <c:delete val="0"/>
        <c:axPos val="l"/>
        <c:majorGridlines/>
        <c:numFmt formatCode="General" sourceLinked="1"/>
        <c:majorTickMark val="out"/>
        <c:minorTickMark val="none"/>
        <c:tickLblPos val="nextTo"/>
        <c:txPr>
          <a:bodyPr/>
          <a:lstStyle/>
          <a:p>
            <a:pPr>
              <a:defRPr sz="1500">
                <a:latin typeface="Times New Roman" panose="02020603050405020304" pitchFamily="18" charset="0"/>
                <a:cs typeface="Times New Roman" panose="02020603050405020304" pitchFamily="18" charset="0"/>
              </a:defRPr>
            </a:pPr>
            <a:endParaRPr lang="en-US"/>
          </a:p>
        </c:txPr>
        <c:crossAx val="126823808"/>
        <c:crosses val="autoZero"/>
        <c:crossBetween val="between"/>
      </c:valAx>
    </c:plotArea>
    <c:legend>
      <c:legendPos val="r"/>
      <c:layout>
        <c:manualLayout>
          <c:xMode val="edge"/>
          <c:yMode val="edge"/>
          <c:x val="0.91077546891396299"/>
          <c:y val="0.39967662323233899"/>
          <c:w val="8.4539111509173606E-2"/>
          <c:h val="0.26111622518132899"/>
        </c:manualLayout>
      </c:layout>
      <c:overlay val="0"/>
      <c:txPr>
        <a:bodyPr/>
        <a:lstStyle/>
        <a:p>
          <a:pPr>
            <a:defRPr sz="1800"/>
          </a:pPr>
          <a:endParaRPr lang="en-US"/>
        </a:p>
      </c:txPr>
    </c:legend>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0"/>
    <c:plotArea>
      <c:layout>
        <c:manualLayout>
          <c:layoutTarget val="inner"/>
          <c:xMode val="edge"/>
          <c:yMode val="edge"/>
          <c:x val="0.108655074365704"/>
          <c:y val="5.0925925925925902E-2"/>
          <c:w val="0.75527958579314902"/>
          <c:h val="0.66991923969811995"/>
        </c:manualLayout>
      </c:layout>
      <c:barChart>
        <c:barDir val="col"/>
        <c:grouping val="clustered"/>
        <c:varyColors val="0"/>
        <c:ser>
          <c:idx val="0"/>
          <c:order val="0"/>
          <c:tx>
            <c:v>2004</c:v>
          </c:tx>
          <c:spPr>
            <a:solidFill>
              <a:schemeClr val="bg1">
                <a:lumMod val="75000"/>
              </a:schemeClr>
            </a:solidFill>
          </c:spPr>
          <c:invertIfNegative val="0"/>
          <c:dLbls>
            <c:dLbl>
              <c:idx val="0"/>
              <c:layout>
                <c:manualLayout>
                  <c:x val="0"/>
                  <c:y val="6.5354330708661396E-2"/>
                </c:manualLayout>
              </c:layout>
              <c:dLblPos val="outEnd"/>
              <c:showLegendKey val="0"/>
              <c:showVal val="1"/>
              <c:showCatName val="0"/>
              <c:showSerName val="0"/>
              <c:showPercent val="0"/>
              <c:showBubbleSize val="0"/>
            </c:dLbl>
            <c:numFmt formatCode="#,##0" sourceLinked="0"/>
            <c:txPr>
              <a:bodyPr/>
              <a:lstStyle/>
              <a:p>
                <a:pPr>
                  <a:defRPr sz="1600">
                    <a:latin typeface="Times New Roman" pitchFamily="18" charset="0"/>
                    <a:cs typeface="Times New Roman" pitchFamily="18" charset="0"/>
                  </a:defRPr>
                </a:pPr>
                <a:endParaRPr lang="en-US"/>
              </a:p>
            </c:txPr>
            <c:dLblPos val="inEnd"/>
            <c:showLegendKey val="0"/>
            <c:showVal val="1"/>
            <c:showCatName val="0"/>
            <c:showSerName val="0"/>
            <c:showPercent val="0"/>
            <c:showBubbleSize val="0"/>
            <c:showLeaderLines val="0"/>
          </c:dLbls>
          <c:cat>
            <c:strRef>
              <c:f>'Age by quintile'!$A$43:$A$49</c:f>
              <c:strCache>
                <c:ptCount val="7"/>
                <c:pt idx="0">
                  <c:v>26-34</c:v>
                </c:pt>
                <c:pt idx="1">
                  <c:v>35-39</c:v>
                </c:pt>
                <c:pt idx="2">
                  <c:v>40-44</c:v>
                </c:pt>
                <c:pt idx="3">
                  <c:v>45-49</c:v>
                </c:pt>
                <c:pt idx="4">
                  <c:v>50-54</c:v>
                </c:pt>
                <c:pt idx="5">
                  <c:v>55-59</c:v>
                </c:pt>
                <c:pt idx="6">
                  <c:v>60+</c:v>
                </c:pt>
              </c:strCache>
            </c:strRef>
          </c:cat>
          <c:val>
            <c:numRef>
              <c:f>'Age by quintile'!$B$43:$B$49</c:f>
              <c:numCache>
                <c:formatCode>General</c:formatCode>
                <c:ptCount val="7"/>
                <c:pt idx="0">
                  <c:v>2.02</c:v>
                </c:pt>
                <c:pt idx="1">
                  <c:v>10</c:v>
                </c:pt>
                <c:pt idx="2">
                  <c:v>19.170000000000009</c:v>
                </c:pt>
                <c:pt idx="3">
                  <c:v>25.92</c:v>
                </c:pt>
                <c:pt idx="4">
                  <c:v>25.73</c:v>
                </c:pt>
                <c:pt idx="5">
                  <c:v>13.3</c:v>
                </c:pt>
                <c:pt idx="6">
                  <c:v>3.86</c:v>
                </c:pt>
              </c:numCache>
            </c:numRef>
          </c:val>
        </c:ser>
        <c:ser>
          <c:idx val="1"/>
          <c:order val="1"/>
          <c:tx>
            <c:v>2012</c:v>
          </c:tx>
          <c:spPr>
            <a:solidFill>
              <a:schemeClr val="bg1"/>
            </a:solidFill>
            <a:ln w="19050">
              <a:solidFill>
                <a:schemeClr val="tx1"/>
              </a:solidFill>
            </a:ln>
          </c:spPr>
          <c:invertIfNegative val="0"/>
          <c:dLbls>
            <c:dLbl>
              <c:idx val="4"/>
              <c:layout>
                <c:manualLayout>
                  <c:x val="-3.8888888888888898E-4"/>
                  <c:y val="8.7962962962963007E-2"/>
                </c:manualLayout>
              </c:layout>
              <c:dLblPos val="outEnd"/>
              <c:showLegendKey val="0"/>
              <c:showVal val="1"/>
              <c:showCatName val="0"/>
              <c:showSerName val="0"/>
              <c:showPercent val="0"/>
              <c:showBubbleSize val="0"/>
            </c:dLbl>
            <c:numFmt formatCode="#,##0" sourceLinked="0"/>
            <c:txPr>
              <a:bodyPr/>
              <a:lstStyle/>
              <a:p>
                <a:pPr>
                  <a:defRPr sz="1600">
                    <a:latin typeface="Times New Roman" pitchFamily="18" charset="0"/>
                    <a:cs typeface="Times New Roman" pitchFamily="18" charset="0"/>
                  </a:defRPr>
                </a:pPr>
                <a:endParaRPr lang="en-US"/>
              </a:p>
            </c:txPr>
            <c:dLblPos val="inEnd"/>
            <c:showLegendKey val="0"/>
            <c:showVal val="1"/>
            <c:showCatName val="0"/>
            <c:showSerName val="0"/>
            <c:showPercent val="0"/>
            <c:showBubbleSize val="0"/>
            <c:showLeaderLines val="0"/>
          </c:dLbls>
          <c:cat>
            <c:strRef>
              <c:f>'Age by quintile'!$A$43:$A$49</c:f>
              <c:strCache>
                <c:ptCount val="7"/>
                <c:pt idx="0">
                  <c:v>26-34</c:v>
                </c:pt>
                <c:pt idx="1">
                  <c:v>35-39</c:v>
                </c:pt>
                <c:pt idx="2">
                  <c:v>40-44</c:v>
                </c:pt>
                <c:pt idx="3">
                  <c:v>45-49</c:v>
                </c:pt>
                <c:pt idx="4">
                  <c:v>50-54</c:v>
                </c:pt>
                <c:pt idx="5">
                  <c:v>55-59</c:v>
                </c:pt>
                <c:pt idx="6">
                  <c:v>60+</c:v>
                </c:pt>
              </c:strCache>
            </c:strRef>
          </c:cat>
          <c:val>
            <c:numRef>
              <c:f>'Age by quintile'!$C$43:$C$49</c:f>
              <c:numCache>
                <c:formatCode>General</c:formatCode>
                <c:ptCount val="7"/>
                <c:pt idx="0">
                  <c:v>0.16</c:v>
                </c:pt>
                <c:pt idx="1">
                  <c:v>2.95</c:v>
                </c:pt>
                <c:pt idx="2">
                  <c:v>14.32</c:v>
                </c:pt>
                <c:pt idx="3">
                  <c:v>22.68</c:v>
                </c:pt>
                <c:pt idx="4">
                  <c:v>27.36</c:v>
                </c:pt>
                <c:pt idx="5">
                  <c:v>24.98</c:v>
                </c:pt>
                <c:pt idx="6">
                  <c:v>7.56</c:v>
                </c:pt>
              </c:numCache>
            </c:numRef>
          </c:val>
        </c:ser>
        <c:dLbls>
          <c:showLegendKey val="0"/>
          <c:showVal val="0"/>
          <c:showCatName val="0"/>
          <c:showSerName val="0"/>
          <c:showPercent val="0"/>
          <c:showBubbleSize val="0"/>
        </c:dLbls>
        <c:gapWidth val="111"/>
        <c:axId val="126925056"/>
        <c:axId val="126939520"/>
      </c:barChart>
      <c:catAx>
        <c:axId val="126925056"/>
        <c:scaling>
          <c:orientation val="minMax"/>
        </c:scaling>
        <c:delete val="0"/>
        <c:axPos val="b"/>
        <c:title>
          <c:tx>
            <c:rich>
              <a:bodyPr/>
              <a:lstStyle/>
              <a:p>
                <a:pPr>
                  <a:defRPr sz="1600"/>
                </a:pPr>
                <a:r>
                  <a:rPr lang="en-ZA" sz="1600">
                    <a:latin typeface="Times New Roman" pitchFamily="18" charset="0"/>
                    <a:cs typeface="Times New Roman" pitchFamily="18" charset="0"/>
                  </a:rPr>
                  <a:t>Age</a:t>
                </a:r>
                <a:r>
                  <a:rPr lang="en-ZA" sz="1600" baseline="0">
                    <a:latin typeface="Times New Roman" pitchFamily="18" charset="0"/>
                    <a:cs typeface="Times New Roman" pitchFamily="18" charset="0"/>
                  </a:rPr>
                  <a:t> of principals</a:t>
                </a:r>
                <a:endParaRPr lang="en-ZA" sz="1600">
                  <a:latin typeface="Times New Roman" pitchFamily="18" charset="0"/>
                  <a:cs typeface="Times New Roman" pitchFamily="18" charset="0"/>
                </a:endParaRPr>
              </a:p>
            </c:rich>
          </c:tx>
          <c:layout/>
          <c:overlay val="0"/>
        </c:title>
        <c:majorTickMark val="out"/>
        <c:minorTickMark val="none"/>
        <c:tickLblPos val="nextTo"/>
        <c:txPr>
          <a:bodyPr/>
          <a:lstStyle/>
          <a:p>
            <a:pPr>
              <a:defRPr sz="1600">
                <a:latin typeface="Times New Roman" pitchFamily="18" charset="0"/>
                <a:cs typeface="Times New Roman" pitchFamily="18" charset="0"/>
              </a:defRPr>
            </a:pPr>
            <a:endParaRPr lang="en-US"/>
          </a:p>
        </c:txPr>
        <c:crossAx val="126939520"/>
        <c:crosses val="autoZero"/>
        <c:auto val="1"/>
        <c:lblAlgn val="ctr"/>
        <c:lblOffset val="100"/>
        <c:noMultiLvlLbl val="0"/>
      </c:catAx>
      <c:valAx>
        <c:axId val="126939520"/>
        <c:scaling>
          <c:orientation val="minMax"/>
        </c:scaling>
        <c:delete val="0"/>
        <c:axPos val="l"/>
        <c:majorGridlines/>
        <c:title>
          <c:tx>
            <c:rich>
              <a:bodyPr rot="-5400000" vert="horz"/>
              <a:lstStyle/>
              <a:p>
                <a:pPr>
                  <a:defRPr sz="1600"/>
                </a:pPr>
                <a:r>
                  <a:rPr lang="en-ZA" sz="1600">
                    <a:latin typeface="Times New Roman" pitchFamily="18" charset="0"/>
                    <a:cs typeface="Times New Roman" pitchFamily="18" charset="0"/>
                  </a:rPr>
                  <a:t>Percentage</a:t>
                </a:r>
              </a:p>
            </c:rich>
          </c:tx>
          <c:layout/>
          <c:overlay val="0"/>
        </c:title>
        <c:numFmt formatCode="General" sourceLinked="1"/>
        <c:majorTickMark val="out"/>
        <c:minorTickMark val="none"/>
        <c:tickLblPos val="nextTo"/>
        <c:txPr>
          <a:bodyPr/>
          <a:lstStyle/>
          <a:p>
            <a:pPr>
              <a:defRPr sz="1600">
                <a:latin typeface="Times New Roman" pitchFamily="18" charset="0"/>
                <a:cs typeface="Times New Roman" pitchFamily="18" charset="0"/>
              </a:defRPr>
            </a:pPr>
            <a:endParaRPr lang="en-US"/>
          </a:p>
        </c:txPr>
        <c:crossAx val="126925056"/>
        <c:crosses val="autoZero"/>
        <c:crossBetween val="between"/>
      </c:valAx>
      <c:spPr>
        <a:solidFill>
          <a:schemeClr val="bg1"/>
        </a:solidFill>
      </c:spPr>
    </c:plotArea>
    <c:legend>
      <c:legendPos val="b"/>
      <c:layout>
        <c:manualLayout>
          <c:xMode val="edge"/>
          <c:yMode val="edge"/>
          <c:x val="0.38172035801896897"/>
          <c:y val="0.86215281617680795"/>
          <c:w val="0.23328394546199799"/>
          <c:h val="6.4454753169415596E-2"/>
        </c:manualLayout>
      </c:layout>
      <c:overlay val="0"/>
      <c:txPr>
        <a:bodyPr/>
        <a:lstStyle/>
        <a:p>
          <a:pPr>
            <a:defRPr sz="1600">
              <a:latin typeface="Times New Roman" pitchFamily="18" charset="0"/>
              <a:cs typeface="Times New Roman" pitchFamily="18" charset="0"/>
            </a:defRPr>
          </a:pPr>
          <a:endParaRPr lang="en-US"/>
        </a:p>
      </c:txPr>
    </c:legend>
    <c:plotVisOnly val="1"/>
    <c:dispBlanksAs val="gap"/>
    <c:showDLblsOverMax val="0"/>
  </c:chart>
  <c:spPr>
    <a:ln>
      <a:noFill/>
    </a:ln>
  </c:sp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9"/>
    </mc:Choice>
    <mc:Fallback>
      <c:style val="9"/>
    </mc:Fallback>
  </mc:AlternateContent>
  <c:chart>
    <c:autoTitleDeleted val="1"/>
    <c:plotArea>
      <c:layout>
        <c:manualLayout>
          <c:layoutTarget val="inner"/>
          <c:xMode val="edge"/>
          <c:yMode val="edge"/>
          <c:x val="0.13123894786837501"/>
          <c:y val="4.3264503441494601E-2"/>
          <c:w val="0.70912310140367096"/>
          <c:h val="0.694796645994472"/>
        </c:manualLayout>
      </c:layout>
      <c:barChart>
        <c:barDir val="col"/>
        <c:grouping val="clustered"/>
        <c:varyColors val="0"/>
        <c:ser>
          <c:idx val="0"/>
          <c:order val="0"/>
          <c:tx>
            <c:strRef>
              <c:f>'Retirements by quintile'!$A$15</c:f>
              <c:strCache>
                <c:ptCount val="1"/>
                <c:pt idx="0">
                  <c:v>% of principals aged 55 years or older </c:v>
                </c:pt>
              </c:strCache>
            </c:strRef>
          </c:tx>
          <c:spPr>
            <a:solidFill>
              <a:schemeClr val="bg1">
                <a:lumMod val="75000"/>
              </a:schemeClr>
            </a:solidFill>
          </c:spPr>
          <c:invertIfNegative val="0"/>
          <c:dLbls>
            <c:numFmt formatCode="#,##0.0" sourceLinked="0"/>
            <c:txPr>
              <a:bodyPr/>
              <a:lstStyle/>
              <a:p>
                <a:pPr>
                  <a:defRPr sz="1600">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'Retirements by quintile'!$B$14:$F$14</c:f>
              <c:strCache>
                <c:ptCount val="5"/>
                <c:pt idx="0">
                  <c:v>Quintile1</c:v>
                </c:pt>
                <c:pt idx="1">
                  <c:v>Quintile2</c:v>
                </c:pt>
                <c:pt idx="2">
                  <c:v>Quintile3</c:v>
                </c:pt>
                <c:pt idx="3">
                  <c:v>Quintile4</c:v>
                </c:pt>
                <c:pt idx="4">
                  <c:v>Quintile5</c:v>
                </c:pt>
              </c:strCache>
            </c:strRef>
          </c:cat>
          <c:val>
            <c:numRef>
              <c:f>'Retirements by quintile'!$B$15:$F$15</c:f>
              <c:numCache>
                <c:formatCode>General</c:formatCode>
                <c:ptCount val="5"/>
                <c:pt idx="0">
                  <c:v>27.19</c:v>
                </c:pt>
                <c:pt idx="1">
                  <c:v>28.87</c:v>
                </c:pt>
                <c:pt idx="2">
                  <c:v>36.22</c:v>
                </c:pt>
                <c:pt idx="3">
                  <c:v>40.120000000000012</c:v>
                </c:pt>
                <c:pt idx="4">
                  <c:v>48.5</c:v>
                </c:pt>
              </c:numCache>
            </c:numRef>
          </c:val>
        </c:ser>
        <c:dLbls>
          <c:showLegendKey val="0"/>
          <c:showVal val="0"/>
          <c:showCatName val="0"/>
          <c:showSerName val="0"/>
          <c:showPercent val="0"/>
          <c:showBubbleSize val="0"/>
        </c:dLbls>
        <c:gapWidth val="150"/>
        <c:axId val="135445120"/>
        <c:axId val="135459584"/>
      </c:barChart>
      <c:lineChart>
        <c:grouping val="standard"/>
        <c:varyColors val="0"/>
        <c:ser>
          <c:idx val="1"/>
          <c:order val="1"/>
          <c:tx>
            <c:strRef>
              <c:f>'Retirements by quintile'!$A$16</c:f>
              <c:strCache>
                <c:ptCount val="1"/>
                <c:pt idx="0">
                  <c:v>Number of principals aged 55 years or older</c:v>
                </c:pt>
              </c:strCache>
            </c:strRef>
          </c:tx>
          <c:spPr>
            <a:ln w="31750">
              <a:noFill/>
              <a:prstDash val="dash"/>
            </a:ln>
          </c:spPr>
          <c:marker>
            <c:symbol val="circle"/>
            <c:size val="12"/>
            <c:spPr>
              <a:noFill/>
              <a:ln w="15875">
                <a:solidFill>
                  <a:schemeClr val="tx1"/>
                </a:solidFill>
              </a:ln>
            </c:spPr>
          </c:marker>
          <c:cat>
            <c:strRef>
              <c:f>'Retirements by quintile'!$B$14:$F$14</c:f>
              <c:strCache>
                <c:ptCount val="5"/>
                <c:pt idx="0">
                  <c:v>Quintile1</c:v>
                </c:pt>
                <c:pt idx="1">
                  <c:v>Quintile2</c:v>
                </c:pt>
                <c:pt idx="2">
                  <c:v>Quintile3</c:v>
                </c:pt>
                <c:pt idx="3">
                  <c:v>Quintile4</c:v>
                </c:pt>
                <c:pt idx="4">
                  <c:v>Quintile5</c:v>
                </c:pt>
              </c:strCache>
            </c:strRef>
          </c:cat>
          <c:val>
            <c:numRef>
              <c:f>'Retirements by quintile'!$B$16:$F$16</c:f>
              <c:numCache>
                <c:formatCode>General</c:formatCode>
                <c:ptCount val="5"/>
                <c:pt idx="0">
                  <c:v>2003</c:v>
                </c:pt>
                <c:pt idx="1">
                  <c:v>1675</c:v>
                </c:pt>
                <c:pt idx="2">
                  <c:v>1797</c:v>
                </c:pt>
                <c:pt idx="3">
                  <c:v>796</c:v>
                </c:pt>
                <c:pt idx="4">
                  <c:v>810</c:v>
                </c:pt>
              </c:numCache>
            </c:numRef>
          </c:val>
          <c:smooth val="0"/>
        </c:ser>
        <c:dLbls>
          <c:showLegendKey val="0"/>
          <c:showVal val="0"/>
          <c:showCatName val="0"/>
          <c:showSerName val="0"/>
          <c:showPercent val="0"/>
          <c:showBubbleSize val="0"/>
        </c:dLbls>
        <c:marker val="1"/>
        <c:smooth val="0"/>
        <c:axId val="135799552"/>
        <c:axId val="135461504"/>
      </c:lineChart>
      <c:catAx>
        <c:axId val="135445120"/>
        <c:scaling>
          <c:orientation val="minMax"/>
        </c:scaling>
        <c:delete val="0"/>
        <c:axPos val="b"/>
        <c:majorTickMark val="out"/>
        <c:minorTickMark val="none"/>
        <c:tickLblPos val="nextTo"/>
        <c:txPr>
          <a:bodyPr/>
          <a:lstStyle/>
          <a:p>
            <a:pPr>
              <a:defRPr sz="1600">
                <a:latin typeface="Times New Roman" panose="02020603050405020304" pitchFamily="18" charset="0"/>
                <a:cs typeface="Times New Roman" panose="02020603050405020304" pitchFamily="18" charset="0"/>
              </a:defRPr>
            </a:pPr>
            <a:endParaRPr lang="en-US"/>
          </a:p>
        </c:txPr>
        <c:crossAx val="135459584"/>
        <c:crosses val="autoZero"/>
        <c:auto val="1"/>
        <c:lblAlgn val="ctr"/>
        <c:lblOffset val="100"/>
        <c:noMultiLvlLbl val="0"/>
      </c:catAx>
      <c:valAx>
        <c:axId val="135459584"/>
        <c:scaling>
          <c:orientation val="minMax"/>
        </c:scaling>
        <c:delete val="0"/>
        <c:axPos val="l"/>
        <c:majorGridlines/>
        <c:title>
          <c:tx>
            <c:rich>
              <a:bodyPr rot="-5400000" vert="horz"/>
              <a:lstStyle/>
              <a:p>
                <a:pPr>
                  <a:defRPr sz="1800">
                    <a:latin typeface="Times New Roman" panose="02020603050405020304" pitchFamily="18" charset="0"/>
                    <a:cs typeface="Times New Roman" panose="02020603050405020304" pitchFamily="18" charset="0"/>
                  </a:defRPr>
                </a:pPr>
                <a:r>
                  <a:rPr lang="en-ZA" sz="1800">
                    <a:latin typeface="Times New Roman" panose="02020603050405020304" pitchFamily="18" charset="0"/>
                    <a:cs typeface="Times New Roman" panose="02020603050405020304" pitchFamily="18" charset="0"/>
                  </a:rPr>
                  <a:t>Percentage of principals</a:t>
                </a:r>
              </a:p>
            </c:rich>
          </c:tx>
          <c:layout/>
          <c:overlay val="0"/>
        </c:title>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en-US"/>
          </a:p>
        </c:txPr>
        <c:crossAx val="135445120"/>
        <c:crosses val="autoZero"/>
        <c:crossBetween val="between"/>
      </c:valAx>
      <c:valAx>
        <c:axId val="135461504"/>
        <c:scaling>
          <c:orientation val="minMax"/>
        </c:scaling>
        <c:delete val="0"/>
        <c:axPos val="r"/>
        <c:title>
          <c:tx>
            <c:rich>
              <a:bodyPr rot="-5400000" vert="horz"/>
              <a:lstStyle/>
              <a:p>
                <a:pPr>
                  <a:defRPr sz="1800">
                    <a:latin typeface="Times New Roman" panose="02020603050405020304" pitchFamily="18" charset="0"/>
                    <a:cs typeface="Times New Roman" panose="02020603050405020304" pitchFamily="18" charset="0"/>
                  </a:defRPr>
                </a:pPr>
                <a:r>
                  <a:rPr lang="en-ZA" sz="1800">
                    <a:latin typeface="Times New Roman" panose="02020603050405020304" pitchFamily="18" charset="0"/>
                    <a:cs typeface="Times New Roman" panose="02020603050405020304" pitchFamily="18" charset="0"/>
                  </a:rPr>
                  <a:t>Number of principals</a:t>
                </a:r>
              </a:p>
            </c:rich>
          </c:tx>
          <c:layout/>
          <c:overlay val="0"/>
        </c:title>
        <c:numFmt formatCode="General" sourceLinked="1"/>
        <c:majorTickMark val="out"/>
        <c:minorTickMark val="none"/>
        <c:tickLblPos val="nextTo"/>
        <c:txPr>
          <a:bodyPr/>
          <a:lstStyle/>
          <a:p>
            <a:pPr>
              <a:defRPr sz="1600">
                <a:latin typeface="Times New Roman" panose="02020603050405020304" pitchFamily="18" charset="0"/>
                <a:cs typeface="Times New Roman" panose="02020603050405020304" pitchFamily="18" charset="0"/>
              </a:defRPr>
            </a:pPr>
            <a:endParaRPr lang="en-US"/>
          </a:p>
        </c:txPr>
        <c:crossAx val="135799552"/>
        <c:crosses val="max"/>
        <c:crossBetween val="between"/>
      </c:valAx>
      <c:catAx>
        <c:axId val="135799552"/>
        <c:scaling>
          <c:orientation val="minMax"/>
        </c:scaling>
        <c:delete val="1"/>
        <c:axPos val="b"/>
        <c:majorTickMark val="out"/>
        <c:minorTickMark val="none"/>
        <c:tickLblPos val="nextTo"/>
        <c:crossAx val="135461504"/>
        <c:crosses val="autoZero"/>
        <c:auto val="1"/>
        <c:lblAlgn val="ctr"/>
        <c:lblOffset val="100"/>
        <c:noMultiLvlLbl val="0"/>
      </c:catAx>
    </c:plotArea>
    <c:legend>
      <c:legendPos val="b"/>
      <c:layout>
        <c:manualLayout>
          <c:xMode val="edge"/>
          <c:yMode val="edge"/>
          <c:x val="3.2960508838574702E-2"/>
          <c:y val="0.83448214990825198"/>
          <c:w val="0.90567975584907701"/>
          <c:h val="0.149785303385749"/>
        </c:manualLayout>
      </c:layout>
      <c:overlay val="0"/>
      <c:txPr>
        <a:bodyPr/>
        <a:lstStyle/>
        <a:p>
          <a:pPr>
            <a:defRPr sz="1600">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spPr>
    <a:ln>
      <a:noFill/>
    </a:ln>
  </c:spPr>
  <c:txPr>
    <a:bodyPr/>
    <a:lstStyle/>
    <a:p>
      <a:pPr>
        <a:defRPr sz="1400"/>
      </a:pPr>
      <a:endParaRPr lang="en-US"/>
    </a:p>
  </c:txPr>
  <c:externalData r:id="rId1">
    <c:autoUpdate val="0"/>
  </c:externalData>
</c:chartSpace>
</file>

<file path=ppt/diagrams/_rels/drawing8.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FB3C82-A6F8-46CA-AA87-9CB8FD17D4F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ZA"/>
        </a:p>
      </dgm:t>
    </dgm:pt>
    <dgm:pt modelId="{AFCC82FF-6AEF-40AF-A571-46B964FB2EE2}">
      <dgm:prSet phldrT="[Text]"/>
      <dgm:spPr/>
      <dgm:t>
        <a:bodyPr/>
        <a:lstStyle/>
        <a:p>
          <a:pPr algn="ctr"/>
          <a:r>
            <a:rPr lang="en-ZA" dirty="0" smtClean="0"/>
            <a:t>Amount allocated in 2014/15</a:t>
          </a:r>
          <a:endParaRPr lang="en-ZA" dirty="0"/>
        </a:p>
      </dgm:t>
    </dgm:pt>
    <dgm:pt modelId="{E88C6011-569C-476A-A9B7-EC8B9994E21D}" type="parTrans" cxnId="{6CBE4C95-1A4A-4EF1-8DAE-27854D5A51AE}">
      <dgm:prSet/>
      <dgm:spPr/>
      <dgm:t>
        <a:bodyPr/>
        <a:lstStyle/>
        <a:p>
          <a:endParaRPr lang="en-ZA"/>
        </a:p>
      </dgm:t>
    </dgm:pt>
    <dgm:pt modelId="{B6550B4F-FB20-42C1-A8CD-06ADBEF556A9}" type="sibTrans" cxnId="{6CBE4C95-1A4A-4EF1-8DAE-27854D5A51AE}">
      <dgm:prSet/>
      <dgm:spPr/>
      <dgm:t>
        <a:bodyPr/>
        <a:lstStyle/>
        <a:p>
          <a:endParaRPr lang="en-ZA"/>
        </a:p>
      </dgm:t>
    </dgm:pt>
    <dgm:pt modelId="{F254EA92-24E1-4CD6-BFB9-5083F28AC6A4}">
      <dgm:prSet phldrT="[Text]"/>
      <dgm:spPr/>
      <dgm:t>
        <a:bodyPr/>
        <a:lstStyle/>
        <a:p>
          <a:pPr algn="ctr"/>
          <a:r>
            <a:rPr lang="en-ZA" b="1" dirty="0" smtClean="0"/>
            <a:t>+/ R189.5 billion </a:t>
          </a:r>
          <a:endParaRPr lang="en-ZA" dirty="0"/>
        </a:p>
      </dgm:t>
    </dgm:pt>
    <dgm:pt modelId="{F9FAB2BA-4D26-4B32-A3A0-3AA26E93C07A}" type="parTrans" cxnId="{49B23C34-541A-4C37-8368-652CEF447B5F}">
      <dgm:prSet/>
      <dgm:spPr/>
      <dgm:t>
        <a:bodyPr/>
        <a:lstStyle/>
        <a:p>
          <a:endParaRPr lang="en-ZA"/>
        </a:p>
      </dgm:t>
    </dgm:pt>
    <dgm:pt modelId="{1C716238-B962-490A-9115-DF159C1645E4}" type="sibTrans" cxnId="{49B23C34-541A-4C37-8368-652CEF447B5F}">
      <dgm:prSet/>
      <dgm:spPr/>
      <dgm:t>
        <a:bodyPr/>
        <a:lstStyle/>
        <a:p>
          <a:endParaRPr lang="en-ZA"/>
        </a:p>
      </dgm:t>
    </dgm:pt>
    <dgm:pt modelId="{B814886F-F7AC-4DE4-BE63-693F31BB70C3}">
      <dgm:prSet phldrT="[Text]"/>
      <dgm:spPr/>
      <dgm:t>
        <a:bodyPr/>
        <a:lstStyle/>
        <a:p>
          <a:pPr algn="ctr"/>
          <a:r>
            <a:rPr lang="en-ZA" dirty="0" smtClean="0"/>
            <a:t>% of total govt. </a:t>
          </a:r>
          <a:r>
            <a:rPr lang="en-ZA" dirty="0" err="1" smtClean="0"/>
            <a:t>exp</a:t>
          </a:r>
          <a:r>
            <a:rPr lang="en-ZA" dirty="0" smtClean="0"/>
            <a:t> in 2014/15</a:t>
          </a:r>
          <a:endParaRPr lang="en-ZA" dirty="0"/>
        </a:p>
      </dgm:t>
    </dgm:pt>
    <dgm:pt modelId="{2166D5C5-2064-442B-A596-C6EAF71ACDBE}" type="parTrans" cxnId="{DAC38288-D3E4-4D1E-88E0-A5A33AA2DD72}">
      <dgm:prSet/>
      <dgm:spPr/>
      <dgm:t>
        <a:bodyPr/>
        <a:lstStyle/>
        <a:p>
          <a:endParaRPr lang="en-ZA"/>
        </a:p>
      </dgm:t>
    </dgm:pt>
    <dgm:pt modelId="{C4C83DDA-4B10-4495-96A3-C847707C083C}" type="sibTrans" cxnId="{DAC38288-D3E4-4D1E-88E0-A5A33AA2DD72}">
      <dgm:prSet/>
      <dgm:spPr/>
      <dgm:t>
        <a:bodyPr/>
        <a:lstStyle/>
        <a:p>
          <a:endParaRPr lang="en-ZA"/>
        </a:p>
      </dgm:t>
    </dgm:pt>
    <dgm:pt modelId="{FE8F89F6-1BA1-488E-B616-1A21CC9A5099}">
      <dgm:prSet phldrT="[Text]"/>
      <dgm:spPr/>
      <dgm:t>
        <a:bodyPr/>
        <a:lstStyle/>
        <a:p>
          <a:pPr algn="ctr"/>
          <a:r>
            <a:rPr lang="en-ZA" b="1" dirty="0" smtClean="0">
              <a:sym typeface="Wingdings" panose="05000000000000000000" pitchFamily="2" charset="2"/>
            </a:rPr>
            <a:t>+/ 15.2%</a:t>
          </a:r>
          <a:endParaRPr lang="en-ZA" dirty="0"/>
        </a:p>
      </dgm:t>
    </dgm:pt>
    <dgm:pt modelId="{60DCF369-DAC1-4F43-84AA-8F72E850E14D}" type="parTrans" cxnId="{E964BC3A-A782-4CAE-ACE8-98ADAB8B3170}">
      <dgm:prSet/>
      <dgm:spPr/>
      <dgm:t>
        <a:bodyPr/>
        <a:lstStyle/>
        <a:p>
          <a:endParaRPr lang="en-ZA"/>
        </a:p>
      </dgm:t>
    </dgm:pt>
    <dgm:pt modelId="{E1A45E03-C5C9-4187-9E62-85BCEB8B1D3F}" type="sibTrans" cxnId="{E964BC3A-A782-4CAE-ACE8-98ADAB8B3170}">
      <dgm:prSet/>
      <dgm:spPr/>
      <dgm:t>
        <a:bodyPr/>
        <a:lstStyle/>
        <a:p>
          <a:endParaRPr lang="en-ZA"/>
        </a:p>
      </dgm:t>
    </dgm:pt>
    <dgm:pt modelId="{3EEA035D-3031-4E81-AAEF-B4211548C453}">
      <dgm:prSet phldrT="[Text]"/>
      <dgm:spPr/>
      <dgm:t>
        <a:bodyPr/>
        <a:lstStyle/>
        <a:p>
          <a:pPr algn="ctr"/>
          <a:r>
            <a:rPr lang="en-ZA" dirty="0" smtClean="0"/>
            <a:t>Expected Growth in 2015/16</a:t>
          </a:r>
          <a:endParaRPr lang="en-ZA" dirty="0"/>
        </a:p>
      </dgm:t>
    </dgm:pt>
    <dgm:pt modelId="{D844CCCF-106E-45EE-932C-23BD46AB17B2}" type="parTrans" cxnId="{29E55DAC-04C8-4B00-9B08-240212E6699C}">
      <dgm:prSet/>
      <dgm:spPr/>
      <dgm:t>
        <a:bodyPr/>
        <a:lstStyle/>
        <a:p>
          <a:endParaRPr lang="en-ZA"/>
        </a:p>
      </dgm:t>
    </dgm:pt>
    <dgm:pt modelId="{FFB54EE6-827B-42D1-8F5D-66DA7FB0121C}" type="sibTrans" cxnId="{29E55DAC-04C8-4B00-9B08-240212E6699C}">
      <dgm:prSet/>
      <dgm:spPr/>
      <dgm:t>
        <a:bodyPr/>
        <a:lstStyle/>
        <a:p>
          <a:endParaRPr lang="en-ZA"/>
        </a:p>
      </dgm:t>
    </dgm:pt>
    <dgm:pt modelId="{088C9619-992D-42EB-AB0C-5684BE17E050}">
      <dgm:prSet phldrT="[Text]"/>
      <dgm:spPr/>
      <dgm:t>
        <a:bodyPr/>
        <a:lstStyle/>
        <a:p>
          <a:pPr algn="ctr"/>
          <a:r>
            <a:rPr lang="en-ZA" b="1" dirty="0" smtClean="0">
              <a:sym typeface="Wingdings" panose="05000000000000000000" pitchFamily="2" charset="2"/>
            </a:rPr>
            <a:t>7.6%</a:t>
          </a:r>
          <a:endParaRPr lang="en-ZA" dirty="0"/>
        </a:p>
      </dgm:t>
    </dgm:pt>
    <dgm:pt modelId="{B77F7553-E186-4BD1-96F2-DDAFA0448AEB}" type="parTrans" cxnId="{32DCAE46-3D9A-465A-BB5F-0289A6AF3C4C}">
      <dgm:prSet/>
      <dgm:spPr/>
      <dgm:t>
        <a:bodyPr/>
        <a:lstStyle/>
        <a:p>
          <a:endParaRPr lang="en-ZA"/>
        </a:p>
      </dgm:t>
    </dgm:pt>
    <dgm:pt modelId="{D049DF95-1B11-49EF-BE48-1D8B69270AA6}" type="sibTrans" cxnId="{32DCAE46-3D9A-465A-BB5F-0289A6AF3C4C}">
      <dgm:prSet/>
      <dgm:spPr/>
      <dgm:t>
        <a:bodyPr/>
        <a:lstStyle/>
        <a:p>
          <a:endParaRPr lang="en-ZA"/>
        </a:p>
      </dgm:t>
    </dgm:pt>
    <dgm:pt modelId="{28E930F2-B1FB-4F76-A5DB-CBFBB644145F}" type="pres">
      <dgm:prSet presAssocID="{8EFB3C82-A6F8-46CA-AA87-9CB8FD17D4F8}" presName="Name0" presStyleCnt="0">
        <dgm:presLayoutVars>
          <dgm:dir/>
          <dgm:animLvl val="lvl"/>
          <dgm:resizeHandles val="exact"/>
        </dgm:presLayoutVars>
      </dgm:prSet>
      <dgm:spPr/>
      <dgm:t>
        <a:bodyPr/>
        <a:lstStyle/>
        <a:p>
          <a:endParaRPr lang="en-ZA"/>
        </a:p>
      </dgm:t>
    </dgm:pt>
    <dgm:pt modelId="{08C348C7-16A4-4BC2-9307-E0606B2FC447}" type="pres">
      <dgm:prSet presAssocID="{AFCC82FF-6AEF-40AF-A571-46B964FB2EE2}" presName="composite" presStyleCnt="0"/>
      <dgm:spPr/>
    </dgm:pt>
    <dgm:pt modelId="{E9DC19CE-9411-47CC-9378-8DA7BAA1B1D0}" type="pres">
      <dgm:prSet presAssocID="{AFCC82FF-6AEF-40AF-A571-46B964FB2EE2}" presName="parTx" presStyleLbl="alignNode1" presStyleIdx="0" presStyleCnt="3">
        <dgm:presLayoutVars>
          <dgm:chMax val="0"/>
          <dgm:chPref val="0"/>
          <dgm:bulletEnabled val="1"/>
        </dgm:presLayoutVars>
      </dgm:prSet>
      <dgm:spPr/>
      <dgm:t>
        <a:bodyPr/>
        <a:lstStyle/>
        <a:p>
          <a:endParaRPr lang="en-ZA"/>
        </a:p>
      </dgm:t>
    </dgm:pt>
    <dgm:pt modelId="{71747AC7-B496-444C-947C-E8B7D5B68F8E}" type="pres">
      <dgm:prSet presAssocID="{AFCC82FF-6AEF-40AF-A571-46B964FB2EE2}" presName="desTx" presStyleLbl="alignAccFollowNode1" presStyleIdx="0" presStyleCnt="3">
        <dgm:presLayoutVars>
          <dgm:bulletEnabled val="1"/>
        </dgm:presLayoutVars>
      </dgm:prSet>
      <dgm:spPr/>
      <dgm:t>
        <a:bodyPr/>
        <a:lstStyle/>
        <a:p>
          <a:endParaRPr lang="en-ZA"/>
        </a:p>
      </dgm:t>
    </dgm:pt>
    <dgm:pt modelId="{F6E7A700-615E-49FB-8B2C-61187C4A5BBE}" type="pres">
      <dgm:prSet presAssocID="{B6550B4F-FB20-42C1-A8CD-06ADBEF556A9}" presName="space" presStyleCnt="0"/>
      <dgm:spPr/>
    </dgm:pt>
    <dgm:pt modelId="{F2EF744D-AE7C-4941-80CF-10995B7F57C3}" type="pres">
      <dgm:prSet presAssocID="{B814886F-F7AC-4DE4-BE63-693F31BB70C3}" presName="composite" presStyleCnt="0"/>
      <dgm:spPr/>
    </dgm:pt>
    <dgm:pt modelId="{1323C651-91DA-4ECE-8B71-D80F01E04A35}" type="pres">
      <dgm:prSet presAssocID="{B814886F-F7AC-4DE4-BE63-693F31BB70C3}" presName="parTx" presStyleLbl="alignNode1" presStyleIdx="1" presStyleCnt="3">
        <dgm:presLayoutVars>
          <dgm:chMax val="0"/>
          <dgm:chPref val="0"/>
          <dgm:bulletEnabled val="1"/>
        </dgm:presLayoutVars>
      </dgm:prSet>
      <dgm:spPr/>
      <dgm:t>
        <a:bodyPr/>
        <a:lstStyle/>
        <a:p>
          <a:endParaRPr lang="en-ZA"/>
        </a:p>
      </dgm:t>
    </dgm:pt>
    <dgm:pt modelId="{C0EBAD84-3A88-49CF-826B-3AEB12DC253E}" type="pres">
      <dgm:prSet presAssocID="{B814886F-F7AC-4DE4-BE63-693F31BB70C3}" presName="desTx" presStyleLbl="alignAccFollowNode1" presStyleIdx="1" presStyleCnt="3">
        <dgm:presLayoutVars>
          <dgm:bulletEnabled val="1"/>
        </dgm:presLayoutVars>
      </dgm:prSet>
      <dgm:spPr/>
      <dgm:t>
        <a:bodyPr/>
        <a:lstStyle/>
        <a:p>
          <a:endParaRPr lang="en-ZA"/>
        </a:p>
      </dgm:t>
    </dgm:pt>
    <dgm:pt modelId="{14D15463-B75D-4F4D-80E2-BA562F8EFF34}" type="pres">
      <dgm:prSet presAssocID="{C4C83DDA-4B10-4495-96A3-C847707C083C}" presName="space" presStyleCnt="0"/>
      <dgm:spPr/>
    </dgm:pt>
    <dgm:pt modelId="{BBACAEA2-823E-49D2-A80C-68B649B94A9D}" type="pres">
      <dgm:prSet presAssocID="{3EEA035D-3031-4E81-AAEF-B4211548C453}" presName="composite" presStyleCnt="0"/>
      <dgm:spPr/>
    </dgm:pt>
    <dgm:pt modelId="{6098E16C-24FE-47AC-B965-2289B0217099}" type="pres">
      <dgm:prSet presAssocID="{3EEA035D-3031-4E81-AAEF-B4211548C453}" presName="parTx" presStyleLbl="alignNode1" presStyleIdx="2" presStyleCnt="3">
        <dgm:presLayoutVars>
          <dgm:chMax val="0"/>
          <dgm:chPref val="0"/>
          <dgm:bulletEnabled val="1"/>
        </dgm:presLayoutVars>
      </dgm:prSet>
      <dgm:spPr/>
      <dgm:t>
        <a:bodyPr/>
        <a:lstStyle/>
        <a:p>
          <a:endParaRPr lang="en-ZA"/>
        </a:p>
      </dgm:t>
    </dgm:pt>
    <dgm:pt modelId="{B9648D05-873A-403B-8B8D-1E0B18166400}" type="pres">
      <dgm:prSet presAssocID="{3EEA035D-3031-4E81-AAEF-B4211548C453}" presName="desTx" presStyleLbl="alignAccFollowNode1" presStyleIdx="2" presStyleCnt="3">
        <dgm:presLayoutVars>
          <dgm:bulletEnabled val="1"/>
        </dgm:presLayoutVars>
      </dgm:prSet>
      <dgm:spPr/>
      <dgm:t>
        <a:bodyPr/>
        <a:lstStyle/>
        <a:p>
          <a:endParaRPr lang="en-ZA"/>
        </a:p>
      </dgm:t>
    </dgm:pt>
  </dgm:ptLst>
  <dgm:cxnLst>
    <dgm:cxn modelId="{737E750F-E948-4211-8D31-610FF20B5B84}" type="presOf" srcId="{FE8F89F6-1BA1-488E-B616-1A21CC9A5099}" destId="{C0EBAD84-3A88-49CF-826B-3AEB12DC253E}" srcOrd="0" destOrd="0" presId="urn:microsoft.com/office/officeart/2005/8/layout/hList1"/>
    <dgm:cxn modelId="{6AC8A4B0-C56D-471F-9460-C9BB63C27922}" type="presOf" srcId="{F254EA92-24E1-4CD6-BFB9-5083F28AC6A4}" destId="{71747AC7-B496-444C-947C-E8B7D5B68F8E}" srcOrd="0" destOrd="0" presId="urn:microsoft.com/office/officeart/2005/8/layout/hList1"/>
    <dgm:cxn modelId="{29E55DAC-04C8-4B00-9B08-240212E6699C}" srcId="{8EFB3C82-A6F8-46CA-AA87-9CB8FD17D4F8}" destId="{3EEA035D-3031-4E81-AAEF-B4211548C453}" srcOrd="2" destOrd="0" parTransId="{D844CCCF-106E-45EE-932C-23BD46AB17B2}" sibTransId="{FFB54EE6-827B-42D1-8F5D-66DA7FB0121C}"/>
    <dgm:cxn modelId="{49B23C34-541A-4C37-8368-652CEF447B5F}" srcId="{AFCC82FF-6AEF-40AF-A571-46B964FB2EE2}" destId="{F254EA92-24E1-4CD6-BFB9-5083F28AC6A4}" srcOrd="0" destOrd="0" parTransId="{F9FAB2BA-4D26-4B32-A3A0-3AA26E93C07A}" sibTransId="{1C716238-B962-490A-9115-DF159C1645E4}"/>
    <dgm:cxn modelId="{313C5A32-8DF3-4C94-8797-44588FF460AC}" type="presOf" srcId="{8EFB3C82-A6F8-46CA-AA87-9CB8FD17D4F8}" destId="{28E930F2-B1FB-4F76-A5DB-CBFBB644145F}" srcOrd="0" destOrd="0" presId="urn:microsoft.com/office/officeart/2005/8/layout/hList1"/>
    <dgm:cxn modelId="{1B5A6B05-D79E-45B8-9F4E-0D30F58D075A}" type="presOf" srcId="{3EEA035D-3031-4E81-AAEF-B4211548C453}" destId="{6098E16C-24FE-47AC-B965-2289B0217099}" srcOrd="0" destOrd="0" presId="urn:microsoft.com/office/officeart/2005/8/layout/hList1"/>
    <dgm:cxn modelId="{6CBE4C95-1A4A-4EF1-8DAE-27854D5A51AE}" srcId="{8EFB3C82-A6F8-46CA-AA87-9CB8FD17D4F8}" destId="{AFCC82FF-6AEF-40AF-A571-46B964FB2EE2}" srcOrd="0" destOrd="0" parTransId="{E88C6011-569C-476A-A9B7-EC8B9994E21D}" sibTransId="{B6550B4F-FB20-42C1-A8CD-06ADBEF556A9}"/>
    <dgm:cxn modelId="{E964BC3A-A782-4CAE-ACE8-98ADAB8B3170}" srcId="{B814886F-F7AC-4DE4-BE63-693F31BB70C3}" destId="{FE8F89F6-1BA1-488E-B616-1A21CC9A5099}" srcOrd="0" destOrd="0" parTransId="{60DCF369-DAC1-4F43-84AA-8F72E850E14D}" sibTransId="{E1A45E03-C5C9-4187-9E62-85BCEB8B1D3F}"/>
    <dgm:cxn modelId="{DF6D776D-6507-41B7-9A2F-A98F832D7106}" type="presOf" srcId="{AFCC82FF-6AEF-40AF-A571-46B964FB2EE2}" destId="{E9DC19CE-9411-47CC-9378-8DA7BAA1B1D0}" srcOrd="0" destOrd="0" presId="urn:microsoft.com/office/officeart/2005/8/layout/hList1"/>
    <dgm:cxn modelId="{A0F206B5-B57A-4C0C-BCA4-394D8CA99C75}" type="presOf" srcId="{088C9619-992D-42EB-AB0C-5684BE17E050}" destId="{B9648D05-873A-403B-8B8D-1E0B18166400}" srcOrd="0" destOrd="0" presId="urn:microsoft.com/office/officeart/2005/8/layout/hList1"/>
    <dgm:cxn modelId="{CB743C94-8C24-42C2-9880-45565815497A}" type="presOf" srcId="{B814886F-F7AC-4DE4-BE63-693F31BB70C3}" destId="{1323C651-91DA-4ECE-8B71-D80F01E04A35}" srcOrd="0" destOrd="0" presId="urn:microsoft.com/office/officeart/2005/8/layout/hList1"/>
    <dgm:cxn modelId="{32DCAE46-3D9A-465A-BB5F-0289A6AF3C4C}" srcId="{3EEA035D-3031-4E81-AAEF-B4211548C453}" destId="{088C9619-992D-42EB-AB0C-5684BE17E050}" srcOrd="0" destOrd="0" parTransId="{B77F7553-E186-4BD1-96F2-DDAFA0448AEB}" sibTransId="{D049DF95-1B11-49EF-BE48-1D8B69270AA6}"/>
    <dgm:cxn modelId="{DAC38288-D3E4-4D1E-88E0-A5A33AA2DD72}" srcId="{8EFB3C82-A6F8-46CA-AA87-9CB8FD17D4F8}" destId="{B814886F-F7AC-4DE4-BE63-693F31BB70C3}" srcOrd="1" destOrd="0" parTransId="{2166D5C5-2064-442B-A596-C6EAF71ACDBE}" sibTransId="{C4C83DDA-4B10-4495-96A3-C847707C083C}"/>
    <dgm:cxn modelId="{007D835B-D983-4AF5-B1C3-14AB05CED74B}" type="presParOf" srcId="{28E930F2-B1FB-4F76-A5DB-CBFBB644145F}" destId="{08C348C7-16A4-4BC2-9307-E0606B2FC447}" srcOrd="0" destOrd="0" presId="urn:microsoft.com/office/officeart/2005/8/layout/hList1"/>
    <dgm:cxn modelId="{F81C4DD9-696A-4BC0-BDF5-8C1948A39281}" type="presParOf" srcId="{08C348C7-16A4-4BC2-9307-E0606B2FC447}" destId="{E9DC19CE-9411-47CC-9378-8DA7BAA1B1D0}" srcOrd="0" destOrd="0" presId="urn:microsoft.com/office/officeart/2005/8/layout/hList1"/>
    <dgm:cxn modelId="{56B0BD0E-702E-4187-99A1-DEBAD295AC0B}" type="presParOf" srcId="{08C348C7-16A4-4BC2-9307-E0606B2FC447}" destId="{71747AC7-B496-444C-947C-E8B7D5B68F8E}" srcOrd="1" destOrd="0" presId="urn:microsoft.com/office/officeart/2005/8/layout/hList1"/>
    <dgm:cxn modelId="{010E1210-65B8-4F2E-989D-42930589DCD0}" type="presParOf" srcId="{28E930F2-B1FB-4F76-A5DB-CBFBB644145F}" destId="{F6E7A700-615E-49FB-8B2C-61187C4A5BBE}" srcOrd="1" destOrd="0" presId="urn:microsoft.com/office/officeart/2005/8/layout/hList1"/>
    <dgm:cxn modelId="{1561277E-94F2-417A-A366-0D12BE6AD288}" type="presParOf" srcId="{28E930F2-B1FB-4F76-A5DB-CBFBB644145F}" destId="{F2EF744D-AE7C-4941-80CF-10995B7F57C3}" srcOrd="2" destOrd="0" presId="urn:microsoft.com/office/officeart/2005/8/layout/hList1"/>
    <dgm:cxn modelId="{E924FA7D-B831-4D50-80DD-E9A65EC67DE2}" type="presParOf" srcId="{F2EF744D-AE7C-4941-80CF-10995B7F57C3}" destId="{1323C651-91DA-4ECE-8B71-D80F01E04A35}" srcOrd="0" destOrd="0" presId="urn:microsoft.com/office/officeart/2005/8/layout/hList1"/>
    <dgm:cxn modelId="{90E70B58-2681-4207-9FEB-72F9F1E300AE}" type="presParOf" srcId="{F2EF744D-AE7C-4941-80CF-10995B7F57C3}" destId="{C0EBAD84-3A88-49CF-826B-3AEB12DC253E}" srcOrd="1" destOrd="0" presId="urn:microsoft.com/office/officeart/2005/8/layout/hList1"/>
    <dgm:cxn modelId="{A3C42919-ACCB-4071-8A6A-1538B620E837}" type="presParOf" srcId="{28E930F2-B1FB-4F76-A5DB-CBFBB644145F}" destId="{14D15463-B75D-4F4D-80E2-BA562F8EFF34}" srcOrd="3" destOrd="0" presId="urn:microsoft.com/office/officeart/2005/8/layout/hList1"/>
    <dgm:cxn modelId="{E9AE2FCD-398F-4EB6-9771-F6BC2627A3B3}" type="presParOf" srcId="{28E930F2-B1FB-4F76-A5DB-CBFBB644145F}" destId="{BBACAEA2-823E-49D2-A80C-68B649B94A9D}" srcOrd="4" destOrd="0" presId="urn:microsoft.com/office/officeart/2005/8/layout/hList1"/>
    <dgm:cxn modelId="{1030AD24-58E0-4B90-85CD-BD85B7860A64}" type="presParOf" srcId="{BBACAEA2-823E-49D2-A80C-68B649B94A9D}" destId="{6098E16C-24FE-47AC-B965-2289B0217099}" srcOrd="0" destOrd="0" presId="urn:microsoft.com/office/officeart/2005/8/layout/hList1"/>
    <dgm:cxn modelId="{1AB5720E-0A2D-496A-84B2-EFBF08DFD4BE}" type="presParOf" srcId="{BBACAEA2-823E-49D2-A80C-68B649B94A9D}" destId="{B9648D05-873A-403B-8B8D-1E0B1816640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15%</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(18%)</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(32%)</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2EEAEB6B-51BC-F74F-8B18-A6B10B426429}" type="presOf" srcId="{932237BE-64C3-4DED-BF2D-9B9821B44AFA}" destId="{D9EA3055-42F1-4773-B6E1-4489FC8B1BD1}" srcOrd="0" destOrd="0" presId="urn:microsoft.com/office/officeart/2005/8/layout/pyramid1"/>
    <dgm:cxn modelId="{836A16FE-C9BE-EE46-A52E-1E57E0B1CBB6}" type="presOf" srcId="{94BFDC29-A62B-4867-9EFD-4C3299F2A986}" destId="{BAE3347D-F78F-4227-B054-5BC36A596218}" srcOrd="0" destOrd="0" presId="urn:microsoft.com/office/officeart/2005/8/layout/pyramid1"/>
    <dgm:cxn modelId="{EA6680C3-8E84-A141-959D-6F77814C71C6}" type="presOf" srcId="{932237BE-64C3-4DED-BF2D-9B9821B44AFA}" destId="{0EDD4896-C891-4183-9B7B-D45A38634F03}" srcOrd="1" destOrd="0" presId="urn:microsoft.com/office/officeart/2005/8/layout/pyramid1"/>
    <dgm:cxn modelId="{ADB57222-D224-9843-9966-B6FEE5428D19}" type="presOf" srcId="{5896CC03-10D6-4152-BEED-6E1B31A79FE9}" destId="{FD31F5A5-7680-4C7A-91FB-24138E0D7CDC}" srcOrd="0" destOrd="0" presId="urn:microsoft.com/office/officeart/2005/8/layout/pyramid1"/>
    <dgm:cxn modelId="{2D6440ED-81AB-7A41-A960-521247756276}" type="presOf" srcId="{DD7E1C66-5AA1-4148-8D24-0F59EB34F27B}" destId="{3030949F-5DAF-1F40-B4D0-84FF1FABAA00}" srcOrd="0" destOrd="0" presId="urn:microsoft.com/office/officeart/2005/8/layout/pyramid1"/>
    <dgm:cxn modelId="{FA0B1605-5531-3A4D-9C80-DDF43B6BA156}" type="presOf" srcId="{B1CD9239-600B-41D7-9067-E587838267CF}" destId="{6B2A6CEB-8AEB-485A-B51F-4BA3BA410D0B}" srcOrd="0" destOrd="0" presId="urn:microsoft.com/office/officeart/2005/8/layout/pyramid1"/>
    <dgm:cxn modelId="{BCE90292-3540-904C-BFB2-6BC32E52851E}" type="presOf" srcId="{B1CD9239-600B-41D7-9067-E587838267CF}" destId="{C548DC47-1489-4EF5-BDCB-DEBE01D4E862}" srcOrd="1" destOrd="0" presId="urn:microsoft.com/office/officeart/2005/8/layout/pyramid1"/>
    <dgm:cxn modelId="{A991984E-8397-854E-A660-A968D7898AFF}" type="presOf" srcId="{94BFDC29-A62B-4867-9EFD-4C3299F2A986}" destId="{26521744-C9FE-42F2-BE3A-D2D28AE76CA5}"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CBA74B4D-AE2F-B144-B703-528FA20B48F3}" type="presOf" srcId="{DD7E1C66-5AA1-4148-8D24-0F59EB34F27B}" destId="{EDA92B55-1435-714B-8A67-D6D0B3E5538C}"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4225F736-D5C0-4C5E-A52E-FD56D7BA2EA5}" srcId="{5896CC03-10D6-4152-BEED-6E1B31A79FE9}" destId="{94BFDC29-A62B-4867-9EFD-4C3299F2A986}" srcOrd="2" destOrd="0" parTransId="{958277C2-E0D9-4F82-8132-42DD836804C3}" sibTransId="{A4CA2450-8494-4924-8A3E-C33940DEACB7}"/>
    <dgm:cxn modelId="{E59EA57B-4940-4EE4-B93A-F07CC895E7C4}" srcId="{5896CC03-10D6-4152-BEED-6E1B31A79FE9}" destId="{932237BE-64C3-4DED-BF2D-9B9821B44AFA}" srcOrd="3" destOrd="0" parTransId="{650C775E-27D0-46B8-8320-C035405A54B8}" sibTransId="{9E4E6BA0-8962-4C7C-9314-CBA481F6C26D}"/>
    <dgm:cxn modelId="{D54068F9-5A01-354D-B7E2-A7A57166D767}" type="presParOf" srcId="{FD31F5A5-7680-4C7A-91FB-24138E0D7CDC}" destId="{2CFCD532-C2BB-43F0-894D-44DFFD76D26E}" srcOrd="0" destOrd="0" presId="urn:microsoft.com/office/officeart/2005/8/layout/pyramid1"/>
    <dgm:cxn modelId="{E9B998FF-9373-7E44-ADB5-5656CE518479}" type="presParOf" srcId="{2CFCD532-C2BB-43F0-894D-44DFFD76D26E}" destId="{6B2A6CEB-8AEB-485A-B51F-4BA3BA410D0B}" srcOrd="0" destOrd="0" presId="urn:microsoft.com/office/officeart/2005/8/layout/pyramid1"/>
    <dgm:cxn modelId="{CCD24865-2EBA-2242-8A7D-641AE3643D4F}" type="presParOf" srcId="{2CFCD532-C2BB-43F0-894D-44DFFD76D26E}" destId="{C548DC47-1489-4EF5-BDCB-DEBE01D4E862}" srcOrd="1" destOrd="0" presId="urn:microsoft.com/office/officeart/2005/8/layout/pyramid1"/>
    <dgm:cxn modelId="{3FAEE5CE-2BD5-5F4E-9B6E-387D7643B77F}" type="presParOf" srcId="{FD31F5A5-7680-4C7A-91FB-24138E0D7CDC}" destId="{E1D542F2-75FE-304E-A897-B81A2DE13B71}" srcOrd="1" destOrd="0" presId="urn:microsoft.com/office/officeart/2005/8/layout/pyramid1"/>
    <dgm:cxn modelId="{AAD26661-F9E0-BC49-A5DB-A75AA8C47735}" type="presParOf" srcId="{E1D542F2-75FE-304E-A897-B81A2DE13B71}" destId="{3030949F-5DAF-1F40-B4D0-84FF1FABAA00}" srcOrd="0" destOrd="0" presId="urn:microsoft.com/office/officeart/2005/8/layout/pyramid1"/>
    <dgm:cxn modelId="{F0106521-51C3-054F-A0AF-43F230C2A8E3}" type="presParOf" srcId="{E1D542F2-75FE-304E-A897-B81A2DE13B71}" destId="{EDA92B55-1435-714B-8A67-D6D0B3E5538C}" srcOrd="1" destOrd="0" presId="urn:microsoft.com/office/officeart/2005/8/layout/pyramid1"/>
    <dgm:cxn modelId="{2E413D8A-F335-7842-A817-E5DE3304C03E}" type="presParOf" srcId="{FD31F5A5-7680-4C7A-91FB-24138E0D7CDC}" destId="{9A0D1490-6EC1-4DB5-B0A0-E2BC4B232661}" srcOrd="2" destOrd="0" presId="urn:microsoft.com/office/officeart/2005/8/layout/pyramid1"/>
    <dgm:cxn modelId="{F011E39C-3985-0045-80CF-F94055D53019}" type="presParOf" srcId="{9A0D1490-6EC1-4DB5-B0A0-E2BC4B232661}" destId="{BAE3347D-F78F-4227-B054-5BC36A596218}" srcOrd="0" destOrd="0" presId="urn:microsoft.com/office/officeart/2005/8/layout/pyramid1"/>
    <dgm:cxn modelId="{C2B5CBC1-41C4-D049-8189-C93327ECC822}" type="presParOf" srcId="{9A0D1490-6EC1-4DB5-B0A0-E2BC4B232661}" destId="{26521744-C9FE-42F2-BE3A-D2D28AE76CA5}" srcOrd="1" destOrd="0" presId="urn:microsoft.com/office/officeart/2005/8/layout/pyramid1"/>
    <dgm:cxn modelId="{54DE6444-201E-DC45-B224-B48D91009430}" type="presParOf" srcId="{FD31F5A5-7680-4C7A-91FB-24138E0D7CDC}" destId="{BA18687B-851F-47DE-8991-18650FF1E018}" srcOrd="3" destOrd="0" presId="urn:microsoft.com/office/officeart/2005/8/layout/pyramid1"/>
    <dgm:cxn modelId="{E6260673-2CEB-3B46-A2F2-9CD71C702D8C}" type="presParOf" srcId="{BA18687B-851F-47DE-8991-18650FF1E018}" destId="{D9EA3055-42F1-4773-B6E1-4489FC8B1BD1}" srcOrd="0" destOrd="0" presId="urn:microsoft.com/office/officeart/2005/8/layout/pyramid1"/>
    <dgm:cxn modelId="{79F46D1E-D9BF-8848-9459-23C9B0888226}"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EC1BF3-4212-4F1B-A6C7-B193E23589F6}" type="doc">
      <dgm:prSet loTypeId="urn:microsoft.com/office/officeart/2011/layout/InterconnectedBlockProcess" loCatId="process" qsTypeId="urn:microsoft.com/office/officeart/2005/8/quickstyle/simple1" qsCatId="simple" csTypeId="urn:microsoft.com/office/officeart/2005/8/colors/accent1_2" csCatId="accent1" phldr="1"/>
      <dgm:spPr/>
      <dgm:t>
        <a:bodyPr/>
        <a:lstStyle/>
        <a:p>
          <a:endParaRPr lang="en-ZA"/>
        </a:p>
      </dgm:t>
    </dgm:pt>
    <dgm:pt modelId="{53C4BF16-30EA-4675-8231-35D009783549}">
      <dgm:prSet phldrT="[Text]"/>
      <dgm:spPr/>
      <dgm:t>
        <a:bodyPr/>
        <a:lstStyle/>
        <a:p>
          <a:r>
            <a:rPr lang="en-ZA" dirty="0" smtClean="0"/>
            <a:t>Low </a:t>
          </a:r>
        </a:p>
        <a:p>
          <a:r>
            <a:rPr lang="en-ZA" dirty="0" smtClean="0"/>
            <a:t>400</a:t>
          </a:r>
          <a:endParaRPr lang="en-ZA" dirty="0"/>
        </a:p>
      </dgm:t>
    </dgm:pt>
    <dgm:pt modelId="{C9677C77-DBAF-4780-8F3A-28BC66BFDC3D}" type="parTrans" cxnId="{23DC1C14-60C7-4E19-BFD4-42CFB7F5802D}">
      <dgm:prSet/>
      <dgm:spPr/>
      <dgm:t>
        <a:bodyPr/>
        <a:lstStyle/>
        <a:p>
          <a:endParaRPr lang="en-ZA"/>
        </a:p>
      </dgm:t>
    </dgm:pt>
    <dgm:pt modelId="{BF03E5DB-48EC-4DA9-881D-896E9CA6DBB7}" type="sibTrans" cxnId="{23DC1C14-60C7-4E19-BFD4-42CFB7F5802D}">
      <dgm:prSet/>
      <dgm:spPr/>
      <dgm:t>
        <a:bodyPr/>
        <a:lstStyle/>
        <a:p>
          <a:endParaRPr lang="en-ZA"/>
        </a:p>
      </dgm:t>
    </dgm:pt>
    <dgm:pt modelId="{58500478-0C4D-4F8C-B829-AA7954AD845C}">
      <dgm:prSet phldrT="[Text]" custT="1"/>
      <dgm:spPr/>
      <dgm:t>
        <a:bodyPr/>
        <a:lstStyle/>
        <a:p>
          <a:pPr algn="ctr"/>
          <a:r>
            <a:rPr lang="en-US" sz="1800" b="1" dirty="0" smtClean="0"/>
            <a:t>Students can recognize some basic facts from the life and physical </a:t>
          </a:r>
          <a:r>
            <a:rPr lang="en-US" sz="1800" b="1" dirty="0" err="1" smtClean="0"/>
            <a:t>sciences</a:t>
          </a:r>
          <a:r>
            <a:rPr lang="en-US" sz="1800" dirty="0" err="1" smtClean="0"/>
            <a:t>.</a:t>
          </a:r>
          <a:r>
            <a:rPr lang="en-US" sz="1600" dirty="0" err="1" smtClean="0"/>
            <a:t>They</a:t>
          </a:r>
          <a:r>
            <a:rPr lang="en-US" sz="1600" dirty="0" smtClean="0"/>
            <a:t> have some knowledge of biology, and demonstrate some familiarity with physical phenomena. Students interpret simple pictorial diagrams, complete simple tables, and apply basic knowledge to practical situations. </a:t>
          </a:r>
          <a:endParaRPr lang="en-ZA" sz="1600" b="1" dirty="0">
            <a:latin typeface="Corbel" panose="020B0503020204020204" pitchFamily="34" charset="0"/>
          </a:endParaRPr>
        </a:p>
      </dgm:t>
    </dgm:pt>
    <dgm:pt modelId="{BE41D1BB-1AB0-412A-A0CB-107FFF29F43A}" type="parTrans" cxnId="{3D523086-6DE1-4201-9393-90B4F2EF1D1F}">
      <dgm:prSet/>
      <dgm:spPr/>
      <dgm:t>
        <a:bodyPr/>
        <a:lstStyle/>
        <a:p>
          <a:endParaRPr lang="en-ZA"/>
        </a:p>
      </dgm:t>
    </dgm:pt>
    <dgm:pt modelId="{AF4137EE-F1B9-40A8-BD83-2B7462788E24}" type="sibTrans" cxnId="{3D523086-6DE1-4201-9393-90B4F2EF1D1F}">
      <dgm:prSet/>
      <dgm:spPr/>
      <dgm:t>
        <a:bodyPr/>
        <a:lstStyle/>
        <a:p>
          <a:endParaRPr lang="en-ZA"/>
        </a:p>
      </dgm:t>
    </dgm:pt>
    <dgm:pt modelId="{59A17CA7-B951-40A9-9957-83F470D9B84B}">
      <dgm:prSet phldrT="[Text]"/>
      <dgm:spPr/>
      <dgm:t>
        <a:bodyPr/>
        <a:lstStyle/>
        <a:p>
          <a:r>
            <a:rPr lang="en-ZA" dirty="0" smtClean="0"/>
            <a:t>Intermediate</a:t>
          </a:r>
        </a:p>
        <a:p>
          <a:r>
            <a:rPr lang="en-ZA" dirty="0" smtClean="0"/>
            <a:t>475</a:t>
          </a:r>
          <a:endParaRPr lang="en-ZA" dirty="0"/>
        </a:p>
      </dgm:t>
    </dgm:pt>
    <dgm:pt modelId="{49527699-E07E-4C5A-BAAE-512E9BAA66C4}" type="parTrans" cxnId="{52C2A1E1-AFD4-40F2-A69E-8FFEED6BCDD2}">
      <dgm:prSet/>
      <dgm:spPr/>
      <dgm:t>
        <a:bodyPr/>
        <a:lstStyle/>
        <a:p>
          <a:endParaRPr lang="en-ZA"/>
        </a:p>
      </dgm:t>
    </dgm:pt>
    <dgm:pt modelId="{2EEA06EB-0D36-4A16-A7F6-3FAF02445CFD}" type="sibTrans" cxnId="{52C2A1E1-AFD4-40F2-A69E-8FFEED6BCDD2}">
      <dgm:prSet/>
      <dgm:spPr/>
      <dgm:t>
        <a:bodyPr/>
        <a:lstStyle/>
        <a:p>
          <a:endParaRPr lang="en-ZA"/>
        </a:p>
      </dgm:t>
    </dgm:pt>
    <dgm:pt modelId="{8357592E-90D1-41DD-BF15-FF57CBF134FB}">
      <dgm:prSet phldrT="[Text]" custT="1"/>
      <dgm:spPr/>
      <dgm:t>
        <a:bodyPr/>
        <a:lstStyle/>
        <a:p>
          <a:pPr algn="ctr"/>
          <a:r>
            <a:rPr lang="en-US" sz="1800" b="1" dirty="0" smtClean="0"/>
            <a:t>Students recognize and apply their understanding of basic scientific knowledge in various contexts </a:t>
          </a:r>
          <a:endParaRPr lang="en-ZA" sz="1800" b="1" dirty="0">
            <a:latin typeface="Corbel" panose="020B0503020204020204" pitchFamily="34" charset="0"/>
          </a:endParaRPr>
        </a:p>
      </dgm:t>
    </dgm:pt>
    <dgm:pt modelId="{E5FD27AB-69C2-46A4-B79A-29C5C551B48B}" type="parTrans" cxnId="{DC479212-091E-43DC-A5B6-F09EC832AFA5}">
      <dgm:prSet/>
      <dgm:spPr/>
      <dgm:t>
        <a:bodyPr/>
        <a:lstStyle/>
        <a:p>
          <a:endParaRPr lang="en-ZA"/>
        </a:p>
      </dgm:t>
    </dgm:pt>
    <dgm:pt modelId="{116A7DAC-7A47-41BC-A024-9EE86B01C139}" type="sibTrans" cxnId="{DC479212-091E-43DC-A5B6-F09EC832AFA5}">
      <dgm:prSet/>
      <dgm:spPr/>
      <dgm:t>
        <a:bodyPr/>
        <a:lstStyle/>
        <a:p>
          <a:endParaRPr lang="en-ZA"/>
        </a:p>
      </dgm:t>
    </dgm:pt>
    <dgm:pt modelId="{D7056ACB-83EF-49DF-8551-1A4BE294FCFE}">
      <dgm:prSet phldrT="[Text]"/>
      <dgm:spPr/>
      <dgm:t>
        <a:bodyPr/>
        <a:lstStyle/>
        <a:p>
          <a:r>
            <a:rPr lang="en-ZA" dirty="0" smtClean="0"/>
            <a:t>High</a:t>
          </a:r>
        </a:p>
        <a:p>
          <a:r>
            <a:rPr lang="en-ZA" dirty="0" smtClean="0"/>
            <a:t>550</a:t>
          </a:r>
          <a:endParaRPr lang="en-ZA" dirty="0"/>
        </a:p>
      </dgm:t>
    </dgm:pt>
    <dgm:pt modelId="{BBFC396A-14FD-4A40-AAF9-7041D3A25868}" type="parTrans" cxnId="{957E759E-8FAA-4E66-93B4-7DDC73E0A3CF}">
      <dgm:prSet/>
      <dgm:spPr/>
      <dgm:t>
        <a:bodyPr/>
        <a:lstStyle/>
        <a:p>
          <a:endParaRPr lang="en-ZA"/>
        </a:p>
      </dgm:t>
    </dgm:pt>
    <dgm:pt modelId="{730A4F1D-BBFD-4BB5-A3AC-A11086421377}" type="sibTrans" cxnId="{957E759E-8FAA-4E66-93B4-7DDC73E0A3CF}">
      <dgm:prSet/>
      <dgm:spPr/>
      <dgm:t>
        <a:bodyPr/>
        <a:lstStyle/>
        <a:p>
          <a:endParaRPr lang="en-ZA"/>
        </a:p>
      </dgm:t>
    </dgm:pt>
    <dgm:pt modelId="{508D67BF-82EE-437B-8666-0216ED5B4424}">
      <dgm:prSet phldrT="[Text]" custT="1"/>
      <dgm:spPr/>
      <dgm:t>
        <a:bodyPr/>
        <a:lstStyle/>
        <a:p>
          <a:pPr algn="ctr"/>
          <a:r>
            <a:rPr lang="en-US" sz="1800" b="1" dirty="0" smtClean="0"/>
            <a:t>Students demonstrate understanding of concepts related to science cycles, </a:t>
          </a:r>
          <a:r>
            <a:rPr lang="en-US" sz="1800" b="1" dirty="0" err="1" smtClean="0"/>
            <a:t>systems,and</a:t>
          </a:r>
          <a:r>
            <a:rPr lang="en-US" sz="1800" b="1" dirty="0" smtClean="0"/>
            <a:t> </a:t>
          </a:r>
          <a:r>
            <a:rPr lang="en-US" sz="1800" b="1" dirty="0" err="1" smtClean="0"/>
            <a:t>principles</a:t>
          </a:r>
          <a:r>
            <a:rPr lang="en-US" sz="1800" dirty="0" err="1" smtClean="0"/>
            <a:t>.They</a:t>
          </a:r>
          <a:r>
            <a:rPr lang="en-US" sz="1800" dirty="0" smtClean="0"/>
            <a:t> demonstrate understanding of aspects of human biology, and of the characteristics, classification, and life processes of organisms. </a:t>
          </a:r>
          <a:endParaRPr lang="en-ZA" sz="1800" b="1" dirty="0">
            <a:latin typeface="Corbel" panose="020B0503020204020204" pitchFamily="34" charset="0"/>
          </a:endParaRPr>
        </a:p>
      </dgm:t>
    </dgm:pt>
    <dgm:pt modelId="{43F6B815-04BA-4278-A508-ACEFB93C6B66}" type="parTrans" cxnId="{58732E35-1255-4B92-9E12-100BDAA96489}">
      <dgm:prSet/>
      <dgm:spPr/>
      <dgm:t>
        <a:bodyPr/>
        <a:lstStyle/>
        <a:p>
          <a:endParaRPr lang="en-ZA"/>
        </a:p>
      </dgm:t>
    </dgm:pt>
    <dgm:pt modelId="{E8F3444E-A79F-476F-847B-E6E122969405}" type="sibTrans" cxnId="{58732E35-1255-4B92-9E12-100BDAA96489}">
      <dgm:prSet/>
      <dgm:spPr/>
      <dgm:t>
        <a:bodyPr/>
        <a:lstStyle/>
        <a:p>
          <a:endParaRPr lang="en-ZA"/>
        </a:p>
      </dgm:t>
    </dgm:pt>
    <dgm:pt modelId="{70A02F8A-AD62-4CCE-B72B-F998ADEE9CA0}">
      <dgm:prSet phldrT="[Text]"/>
      <dgm:spPr/>
      <dgm:t>
        <a:bodyPr/>
        <a:lstStyle/>
        <a:p>
          <a:r>
            <a:rPr lang="en-ZA" dirty="0" smtClean="0"/>
            <a:t>Advanced</a:t>
          </a:r>
        </a:p>
        <a:p>
          <a:r>
            <a:rPr lang="en-ZA" dirty="0" smtClean="0"/>
            <a:t>625</a:t>
          </a:r>
          <a:endParaRPr lang="en-ZA" dirty="0"/>
        </a:p>
      </dgm:t>
    </dgm:pt>
    <dgm:pt modelId="{4B9203CD-7CEE-4EC9-85FA-9E2AE0977C5E}" type="parTrans" cxnId="{491EEF3B-E04A-4032-A263-F540C3383DB1}">
      <dgm:prSet/>
      <dgm:spPr/>
      <dgm:t>
        <a:bodyPr/>
        <a:lstStyle/>
        <a:p>
          <a:endParaRPr lang="en-ZA"/>
        </a:p>
      </dgm:t>
    </dgm:pt>
    <dgm:pt modelId="{CCA9ABD4-7FE9-4589-B328-C3F003284BD2}" type="sibTrans" cxnId="{491EEF3B-E04A-4032-A263-F540C3383DB1}">
      <dgm:prSet/>
      <dgm:spPr/>
      <dgm:t>
        <a:bodyPr/>
        <a:lstStyle/>
        <a:p>
          <a:endParaRPr lang="en-ZA"/>
        </a:p>
      </dgm:t>
    </dgm:pt>
    <dgm:pt modelId="{64006AA4-3C6B-4324-88A5-82B08FECF38E}">
      <dgm:prSet custT="1"/>
      <dgm:spPr/>
      <dgm:t>
        <a:bodyPr/>
        <a:lstStyle/>
        <a:p>
          <a:pPr algn="ctr"/>
          <a:r>
            <a:rPr lang="en-US" sz="1600" dirty="0" smtClean="0"/>
            <a:t>Students apply knowledge and communicate an understanding of human health, life cycles, adaptation, and heredity, and analyze information about ecosystems. </a:t>
          </a:r>
          <a:endParaRPr lang="en-ZA" sz="1600" dirty="0" smtClean="0">
            <a:latin typeface="Corbel" panose="020B0503020204020204" pitchFamily="34" charset="0"/>
          </a:endParaRPr>
        </a:p>
      </dgm:t>
    </dgm:pt>
    <dgm:pt modelId="{38CC6647-FECA-401C-96DA-797593F0A8AC}" type="parTrans" cxnId="{281874FA-52F8-4552-B527-37265B75B3D5}">
      <dgm:prSet/>
      <dgm:spPr/>
      <dgm:t>
        <a:bodyPr/>
        <a:lstStyle/>
        <a:p>
          <a:endParaRPr lang="en-ZA"/>
        </a:p>
      </dgm:t>
    </dgm:pt>
    <dgm:pt modelId="{8527B4ED-D430-44D3-99E9-3046CF123FA1}" type="sibTrans" cxnId="{281874FA-52F8-4552-B527-37265B75B3D5}">
      <dgm:prSet/>
      <dgm:spPr/>
      <dgm:t>
        <a:bodyPr/>
        <a:lstStyle/>
        <a:p>
          <a:endParaRPr lang="en-ZA"/>
        </a:p>
      </dgm:t>
    </dgm:pt>
    <dgm:pt modelId="{8F99D94A-7226-4C29-953B-05713ED80E5D}">
      <dgm:prSet custT="1"/>
      <dgm:spPr/>
      <dgm:t>
        <a:bodyPr/>
        <a:lstStyle/>
        <a:p>
          <a:pPr algn="ctr"/>
          <a:r>
            <a:rPr lang="en-ZA" sz="1600" dirty="0" smtClean="0">
              <a:latin typeface="Corbel" panose="020B0503020204020204" pitchFamily="34" charset="0"/>
            </a:rPr>
            <a:t>. </a:t>
          </a:r>
          <a:endParaRPr lang="en-ZA" sz="1600" dirty="0">
            <a:latin typeface="Corbel" panose="020B0503020204020204" pitchFamily="34" charset="0"/>
          </a:endParaRPr>
        </a:p>
      </dgm:t>
    </dgm:pt>
    <dgm:pt modelId="{71394EBA-E31D-419C-B0DE-F79811E0ADFF}" type="parTrans" cxnId="{B8A05983-4C17-4D8B-95D1-D1A10A635D0D}">
      <dgm:prSet/>
      <dgm:spPr/>
      <dgm:t>
        <a:bodyPr/>
        <a:lstStyle/>
        <a:p>
          <a:endParaRPr lang="en-ZA"/>
        </a:p>
      </dgm:t>
    </dgm:pt>
    <dgm:pt modelId="{875AE5C9-0003-4263-9F36-F701824F89E9}" type="sibTrans" cxnId="{B8A05983-4C17-4D8B-95D1-D1A10A635D0D}">
      <dgm:prSet/>
      <dgm:spPr/>
      <dgm:t>
        <a:bodyPr/>
        <a:lstStyle/>
        <a:p>
          <a:endParaRPr lang="en-ZA"/>
        </a:p>
      </dgm:t>
    </dgm:pt>
    <dgm:pt modelId="{EAF4BEB7-6278-4DB6-A68F-3077C582BC54}">
      <dgm:prSet custT="1"/>
      <dgm:spPr/>
      <dgm:t>
        <a:bodyPr/>
        <a:lstStyle/>
        <a:p>
          <a:pPr algn="ctr"/>
          <a:r>
            <a:rPr lang="en-ZA" sz="1600" dirty="0" smtClean="0">
              <a:latin typeface="Corbel" panose="020B0503020204020204" pitchFamily="34" charset="0"/>
            </a:rPr>
            <a:t>.</a:t>
          </a:r>
          <a:endParaRPr lang="en-ZA" sz="1600" dirty="0">
            <a:latin typeface="Corbel" panose="020B0503020204020204" pitchFamily="34" charset="0"/>
          </a:endParaRPr>
        </a:p>
      </dgm:t>
    </dgm:pt>
    <dgm:pt modelId="{50A6A531-1C33-4609-BD09-C27DBA66F51B}" type="parTrans" cxnId="{AE199B47-3586-448C-8523-E1E626663D4D}">
      <dgm:prSet/>
      <dgm:spPr/>
      <dgm:t>
        <a:bodyPr/>
        <a:lstStyle/>
        <a:p>
          <a:endParaRPr lang="en-ZA"/>
        </a:p>
      </dgm:t>
    </dgm:pt>
    <dgm:pt modelId="{48114330-C1D2-4562-9F03-8DD6C6F6BA0D}" type="sibTrans" cxnId="{AE199B47-3586-448C-8523-E1E626663D4D}">
      <dgm:prSet/>
      <dgm:spPr/>
      <dgm:t>
        <a:bodyPr/>
        <a:lstStyle/>
        <a:p>
          <a:endParaRPr lang="en-ZA"/>
        </a:p>
      </dgm:t>
    </dgm:pt>
    <dgm:pt modelId="{74EA3361-C257-45D2-B031-B4E01B7A89B4}">
      <dgm:prSet custT="1"/>
      <dgm:spPr/>
      <dgm:t>
        <a:bodyPr/>
        <a:lstStyle/>
        <a:p>
          <a:pPr algn="ctr"/>
          <a:r>
            <a:rPr lang="en-US" sz="1800" b="1" dirty="0" smtClean="0"/>
            <a:t>Students communicate an understanding of complex and abstract concepts</a:t>
          </a:r>
          <a:br>
            <a:rPr lang="en-US" sz="1800" b="1" dirty="0" smtClean="0"/>
          </a:br>
          <a:r>
            <a:rPr lang="en-US" sz="1800" b="1" dirty="0" smtClean="0"/>
            <a:t>in biology, chemistry, physics, and earth science</a:t>
          </a:r>
          <a:r>
            <a:rPr lang="en-US" sz="1800" dirty="0" smtClean="0"/>
            <a:t>. Students demonstrate some conceptual knowledge about cells and the characteristics, classification, and life processes of </a:t>
          </a:r>
          <a:r>
            <a:rPr lang="en-US" sz="1800" dirty="0" err="1" smtClean="0"/>
            <a:t>organisms.T</a:t>
          </a:r>
          <a:r>
            <a:rPr lang="en-US" sz="1800" dirty="0" smtClean="0"/>
            <a:t/>
          </a:r>
          <a:br>
            <a:rPr lang="en-US" sz="1800" dirty="0" smtClean="0"/>
          </a:br>
          <a:endParaRPr lang="en-ZA" sz="1800" b="1" dirty="0">
            <a:latin typeface="Corbel" panose="020B0503020204020204" pitchFamily="34" charset="0"/>
          </a:endParaRPr>
        </a:p>
      </dgm:t>
    </dgm:pt>
    <dgm:pt modelId="{FE575D9D-3444-48AA-B778-BE777A49FD0C}" type="parTrans" cxnId="{6C52B1E0-BA2E-4895-BFDF-6BDD00A16596}">
      <dgm:prSet/>
      <dgm:spPr/>
      <dgm:t>
        <a:bodyPr/>
        <a:lstStyle/>
        <a:p>
          <a:endParaRPr lang="en-ZA"/>
        </a:p>
      </dgm:t>
    </dgm:pt>
    <dgm:pt modelId="{457FD1DF-3A79-4260-A790-77793D9A586D}" type="sibTrans" cxnId="{6C52B1E0-BA2E-4895-BFDF-6BDD00A16596}">
      <dgm:prSet/>
      <dgm:spPr/>
      <dgm:t>
        <a:bodyPr/>
        <a:lstStyle/>
        <a:p>
          <a:endParaRPr lang="en-ZA"/>
        </a:p>
      </dgm:t>
    </dgm:pt>
    <dgm:pt modelId="{642108F7-A4C0-4866-B6D0-F1183FBB2114}">
      <dgm:prSet custT="1"/>
      <dgm:spPr/>
      <dgm:t>
        <a:bodyPr/>
        <a:lstStyle/>
        <a:p>
          <a:pPr algn="ctr"/>
          <a:r>
            <a:rPr lang="en-ZA" sz="1400" dirty="0" smtClean="0">
              <a:latin typeface="Corbel" panose="020B0503020204020204" pitchFamily="34" charset="0"/>
            </a:rPr>
            <a:t>.</a:t>
          </a:r>
          <a:endParaRPr lang="en-ZA" sz="1400" dirty="0">
            <a:latin typeface="Corbel" panose="020B0503020204020204" pitchFamily="34" charset="0"/>
          </a:endParaRPr>
        </a:p>
      </dgm:t>
    </dgm:pt>
    <dgm:pt modelId="{BA825CF1-DBD6-48F5-9FF8-862BFFC37B4B}" type="parTrans" cxnId="{C724DD03-CA5D-47C9-9875-B82E59BDF0B3}">
      <dgm:prSet/>
      <dgm:spPr/>
      <dgm:t>
        <a:bodyPr/>
        <a:lstStyle/>
        <a:p>
          <a:endParaRPr lang="en-ZA"/>
        </a:p>
      </dgm:t>
    </dgm:pt>
    <dgm:pt modelId="{9E35395F-1077-4B50-B86B-084E7496E7AE}" type="sibTrans" cxnId="{C724DD03-CA5D-47C9-9875-B82E59BDF0B3}">
      <dgm:prSet/>
      <dgm:spPr/>
      <dgm:t>
        <a:bodyPr/>
        <a:lstStyle/>
        <a:p>
          <a:endParaRPr lang="en-ZA"/>
        </a:p>
      </dgm:t>
    </dgm:pt>
    <dgm:pt modelId="{82AB1291-830D-47AF-90C5-5961DBE64DDC}" type="pres">
      <dgm:prSet presAssocID="{83EC1BF3-4212-4F1B-A6C7-B193E23589F6}" presName="Name0" presStyleCnt="0">
        <dgm:presLayoutVars>
          <dgm:chMax val="7"/>
          <dgm:chPref val="5"/>
          <dgm:dir/>
          <dgm:animOne val="branch"/>
          <dgm:animLvl val="lvl"/>
        </dgm:presLayoutVars>
      </dgm:prSet>
      <dgm:spPr/>
      <dgm:t>
        <a:bodyPr/>
        <a:lstStyle/>
        <a:p>
          <a:endParaRPr lang="en-ZA"/>
        </a:p>
      </dgm:t>
    </dgm:pt>
    <dgm:pt modelId="{8F3E2CC5-AAF0-4B4F-AACD-B5F64F478E1E}" type="pres">
      <dgm:prSet presAssocID="{70A02F8A-AD62-4CCE-B72B-F998ADEE9CA0}" presName="ChildAccent4" presStyleCnt="0"/>
      <dgm:spPr/>
    </dgm:pt>
    <dgm:pt modelId="{FF5A874F-4893-4D9B-A7B1-CD2E981B5272}" type="pres">
      <dgm:prSet presAssocID="{70A02F8A-AD62-4CCE-B72B-F998ADEE9CA0}" presName="ChildAccent" presStyleLbl="alignImgPlace1" presStyleIdx="0" presStyleCnt="4" custScaleY="115252" custLinFactNeighborX="-840" custLinFactNeighborY="-1204"/>
      <dgm:spPr/>
      <dgm:t>
        <a:bodyPr/>
        <a:lstStyle/>
        <a:p>
          <a:endParaRPr lang="en-ZA"/>
        </a:p>
      </dgm:t>
    </dgm:pt>
    <dgm:pt modelId="{C530EBDC-3424-4861-A446-CC586751E857}" type="pres">
      <dgm:prSet presAssocID="{70A02F8A-AD62-4CCE-B72B-F998ADEE9CA0}" presName="Child4" presStyleLbl="revTx" presStyleIdx="0" presStyleCnt="0">
        <dgm:presLayoutVars>
          <dgm:chMax val="0"/>
          <dgm:chPref val="0"/>
          <dgm:bulletEnabled val="1"/>
        </dgm:presLayoutVars>
      </dgm:prSet>
      <dgm:spPr/>
      <dgm:t>
        <a:bodyPr/>
        <a:lstStyle/>
        <a:p>
          <a:endParaRPr lang="en-ZA"/>
        </a:p>
      </dgm:t>
    </dgm:pt>
    <dgm:pt modelId="{79A8F480-218D-48F4-AACE-7AD2A116D129}" type="pres">
      <dgm:prSet presAssocID="{70A02F8A-AD62-4CCE-B72B-F998ADEE9CA0}" presName="Parent4" presStyleLbl="node1" presStyleIdx="0" presStyleCnt="4" custScaleY="62082" custLinFactNeighborY="-26142">
        <dgm:presLayoutVars>
          <dgm:chMax val="2"/>
          <dgm:chPref val="1"/>
          <dgm:bulletEnabled val="1"/>
        </dgm:presLayoutVars>
      </dgm:prSet>
      <dgm:spPr/>
      <dgm:t>
        <a:bodyPr/>
        <a:lstStyle/>
        <a:p>
          <a:endParaRPr lang="en-ZA"/>
        </a:p>
      </dgm:t>
    </dgm:pt>
    <dgm:pt modelId="{5BC6C3F7-6BCF-469E-ACDF-050FA966C851}" type="pres">
      <dgm:prSet presAssocID="{D7056ACB-83EF-49DF-8551-1A4BE294FCFE}" presName="ChildAccent3" presStyleCnt="0"/>
      <dgm:spPr/>
    </dgm:pt>
    <dgm:pt modelId="{25B97CC8-1D3D-44E5-B477-6F0BC9119C75}" type="pres">
      <dgm:prSet presAssocID="{D7056ACB-83EF-49DF-8551-1A4BE294FCFE}" presName="ChildAccent" presStyleLbl="alignImgPlace1" presStyleIdx="1" presStyleCnt="4" custScaleY="111913" custLinFactNeighborY="1131"/>
      <dgm:spPr/>
      <dgm:t>
        <a:bodyPr/>
        <a:lstStyle/>
        <a:p>
          <a:endParaRPr lang="en-ZA"/>
        </a:p>
      </dgm:t>
    </dgm:pt>
    <dgm:pt modelId="{00F8D2F9-1D4C-4502-AEC7-9B92A5DFCB0A}" type="pres">
      <dgm:prSet presAssocID="{D7056ACB-83EF-49DF-8551-1A4BE294FCFE}" presName="Child3" presStyleLbl="revTx" presStyleIdx="0" presStyleCnt="0">
        <dgm:presLayoutVars>
          <dgm:chMax val="0"/>
          <dgm:chPref val="0"/>
          <dgm:bulletEnabled val="1"/>
        </dgm:presLayoutVars>
      </dgm:prSet>
      <dgm:spPr/>
      <dgm:t>
        <a:bodyPr/>
        <a:lstStyle/>
        <a:p>
          <a:endParaRPr lang="en-ZA"/>
        </a:p>
      </dgm:t>
    </dgm:pt>
    <dgm:pt modelId="{8BCD9D87-B4E2-4CAD-B035-0B16E145F158}" type="pres">
      <dgm:prSet presAssocID="{D7056ACB-83EF-49DF-8551-1A4BE294FCFE}" presName="Parent3" presStyleLbl="node1" presStyleIdx="1" presStyleCnt="4" custScaleY="78521" custLinFactNeighborY="-12160">
        <dgm:presLayoutVars>
          <dgm:chMax val="2"/>
          <dgm:chPref val="1"/>
          <dgm:bulletEnabled val="1"/>
        </dgm:presLayoutVars>
      </dgm:prSet>
      <dgm:spPr/>
      <dgm:t>
        <a:bodyPr/>
        <a:lstStyle/>
        <a:p>
          <a:endParaRPr lang="en-ZA"/>
        </a:p>
      </dgm:t>
    </dgm:pt>
    <dgm:pt modelId="{EF6BA462-D977-4C0F-A61D-EE3D758EBB94}" type="pres">
      <dgm:prSet presAssocID="{59A17CA7-B951-40A9-9957-83F470D9B84B}" presName="ChildAccent2" presStyleCnt="0"/>
      <dgm:spPr/>
    </dgm:pt>
    <dgm:pt modelId="{F1AB60A5-9956-49CF-ADD2-986FC213C0B0}" type="pres">
      <dgm:prSet presAssocID="{59A17CA7-B951-40A9-9957-83F470D9B84B}" presName="ChildAccent" presStyleLbl="alignImgPlace1" presStyleIdx="2" presStyleCnt="4" custScaleY="104283"/>
      <dgm:spPr/>
      <dgm:t>
        <a:bodyPr/>
        <a:lstStyle/>
        <a:p>
          <a:endParaRPr lang="en-ZA"/>
        </a:p>
      </dgm:t>
    </dgm:pt>
    <dgm:pt modelId="{9E1A0128-DA77-43FE-A9E6-3CD9963C98B1}" type="pres">
      <dgm:prSet presAssocID="{59A17CA7-B951-40A9-9957-83F470D9B84B}" presName="Child2" presStyleLbl="revTx" presStyleIdx="0" presStyleCnt="0">
        <dgm:presLayoutVars>
          <dgm:chMax val="0"/>
          <dgm:chPref val="0"/>
          <dgm:bulletEnabled val="1"/>
        </dgm:presLayoutVars>
      </dgm:prSet>
      <dgm:spPr/>
      <dgm:t>
        <a:bodyPr/>
        <a:lstStyle/>
        <a:p>
          <a:endParaRPr lang="en-ZA"/>
        </a:p>
      </dgm:t>
    </dgm:pt>
    <dgm:pt modelId="{2134D386-1082-4A5A-A152-D95EC15518B7}" type="pres">
      <dgm:prSet presAssocID="{59A17CA7-B951-40A9-9957-83F470D9B84B}" presName="Parent2" presStyleLbl="node1" presStyleIdx="2" presStyleCnt="4" custScaleY="77722">
        <dgm:presLayoutVars>
          <dgm:chMax val="2"/>
          <dgm:chPref val="1"/>
          <dgm:bulletEnabled val="1"/>
        </dgm:presLayoutVars>
      </dgm:prSet>
      <dgm:spPr/>
      <dgm:t>
        <a:bodyPr/>
        <a:lstStyle/>
        <a:p>
          <a:endParaRPr lang="en-ZA"/>
        </a:p>
      </dgm:t>
    </dgm:pt>
    <dgm:pt modelId="{EC378870-3AF3-4BEE-89FC-AC50EA3F39A1}" type="pres">
      <dgm:prSet presAssocID="{53C4BF16-30EA-4675-8231-35D009783549}" presName="ChildAccent1" presStyleCnt="0"/>
      <dgm:spPr/>
    </dgm:pt>
    <dgm:pt modelId="{867DF0E9-8E79-4D23-8592-4D8D59D1A65F}" type="pres">
      <dgm:prSet presAssocID="{53C4BF16-30EA-4675-8231-35D009783549}" presName="ChildAccent" presStyleLbl="alignImgPlace1" presStyleIdx="3" presStyleCnt="4" custLinFactNeighborY="3175"/>
      <dgm:spPr/>
      <dgm:t>
        <a:bodyPr/>
        <a:lstStyle/>
        <a:p>
          <a:endParaRPr lang="en-ZA"/>
        </a:p>
      </dgm:t>
    </dgm:pt>
    <dgm:pt modelId="{6C790B1E-CB34-4D0D-88E4-B8CD79180AF9}" type="pres">
      <dgm:prSet presAssocID="{53C4BF16-30EA-4675-8231-35D009783549}" presName="Child1" presStyleLbl="revTx" presStyleIdx="0" presStyleCnt="0">
        <dgm:presLayoutVars>
          <dgm:chMax val="0"/>
          <dgm:chPref val="0"/>
          <dgm:bulletEnabled val="1"/>
        </dgm:presLayoutVars>
      </dgm:prSet>
      <dgm:spPr/>
      <dgm:t>
        <a:bodyPr/>
        <a:lstStyle/>
        <a:p>
          <a:endParaRPr lang="en-ZA"/>
        </a:p>
      </dgm:t>
    </dgm:pt>
    <dgm:pt modelId="{6DB074E8-7C66-4957-B42B-E43697E7DDA5}" type="pres">
      <dgm:prSet presAssocID="{53C4BF16-30EA-4675-8231-35D009783549}" presName="Parent1" presStyleLbl="node1" presStyleIdx="3" presStyleCnt="4" custLinFactNeighborY="19050">
        <dgm:presLayoutVars>
          <dgm:chMax val="2"/>
          <dgm:chPref val="1"/>
          <dgm:bulletEnabled val="1"/>
        </dgm:presLayoutVars>
      </dgm:prSet>
      <dgm:spPr/>
      <dgm:t>
        <a:bodyPr/>
        <a:lstStyle/>
        <a:p>
          <a:endParaRPr lang="en-ZA"/>
        </a:p>
      </dgm:t>
    </dgm:pt>
  </dgm:ptLst>
  <dgm:cxnLst>
    <dgm:cxn modelId="{E34D1DC6-EBC3-4167-AD0E-2C15804E0C65}" type="presOf" srcId="{83EC1BF3-4212-4F1B-A6C7-B193E23589F6}" destId="{82AB1291-830D-47AF-90C5-5961DBE64DDC}" srcOrd="0" destOrd="0" presId="urn:microsoft.com/office/officeart/2011/layout/InterconnectedBlockProcess"/>
    <dgm:cxn modelId="{6C52B1E0-BA2E-4895-BFDF-6BDD00A16596}" srcId="{70A02F8A-AD62-4CCE-B72B-F998ADEE9CA0}" destId="{74EA3361-C257-45D2-B031-B4E01B7A89B4}" srcOrd="0" destOrd="0" parTransId="{FE575D9D-3444-48AA-B778-BE777A49FD0C}" sibTransId="{457FD1DF-3A79-4260-A790-77793D9A586D}"/>
    <dgm:cxn modelId="{1452E21B-DE44-4DC8-A6EE-6C6CC160C087}" type="presOf" srcId="{64006AA4-3C6B-4324-88A5-82B08FECF38E}" destId="{F1AB60A5-9956-49CF-ADD2-986FC213C0B0}" srcOrd="0" destOrd="1" presId="urn:microsoft.com/office/officeart/2011/layout/InterconnectedBlockProcess"/>
    <dgm:cxn modelId="{AE199B47-3586-448C-8523-E1E626663D4D}" srcId="{53C4BF16-30EA-4675-8231-35D009783549}" destId="{EAF4BEB7-6278-4DB6-A68F-3077C582BC54}" srcOrd="1" destOrd="0" parTransId="{50A6A531-1C33-4609-BD09-C27DBA66F51B}" sibTransId="{48114330-C1D2-4562-9F03-8DD6C6F6BA0D}"/>
    <dgm:cxn modelId="{FEC95456-B053-4111-BFC0-A929C60C35A6}" type="presOf" srcId="{59A17CA7-B951-40A9-9957-83F470D9B84B}" destId="{2134D386-1082-4A5A-A152-D95EC15518B7}" srcOrd="0" destOrd="0" presId="urn:microsoft.com/office/officeart/2011/layout/InterconnectedBlockProcess"/>
    <dgm:cxn modelId="{7E80A581-A8DD-4F04-9B60-EB01994FED5C}" type="presOf" srcId="{508D67BF-82EE-437B-8666-0216ED5B4424}" destId="{00F8D2F9-1D4C-4502-AEC7-9B92A5DFCB0A}" srcOrd="1" destOrd="0" presId="urn:microsoft.com/office/officeart/2011/layout/InterconnectedBlockProcess"/>
    <dgm:cxn modelId="{23DC1C14-60C7-4E19-BFD4-42CFB7F5802D}" srcId="{83EC1BF3-4212-4F1B-A6C7-B193E23589F6}" destId="{53C4BF16-30EA-4675-8231-35D009783549}" srcOrd="0" destOrd="0" parTransId="{C9677C77-DBAF-4780-8F3A-28BC66BFDC3D}" sibTransId="{BF03E5DB-48EC-4DA9-881D-896E9CA6DBB7}"/>
    <dgm:cxn modelId="{6556C26A-79D9-4F15-B816-B564B438159A}" type="presOf" srcId="{8F99D94A-7226-4C29-953B-05713ED80E5D}" destId="{9E1A0128-DA77-43FE-A9E6-3CD9963C98B1}" srcOrd="1" destOrd="2" presId="urn:microsoft.com/office/officeart/2011/layout/InterconnectedBlockProcess"/>
    <dgm:cxn modelId="{957E759E-8FAA-4E66-93B4-7DDC73E0A3CF}" srcId="{83EC1BF3-4212-4F1B-A6C7-B193E23589F6}" destId="{D7056ACB-83EF-49DF-8551-1A4BE294FCFE}" srcOrd="2" destOrd="0" parTransId="{BBFC396A-14FD-4A40-AAF9-7041D3A25868}" sibTransId="{730A4F1D-BBFD-4BB5-A3AC-A11086421377}"/>
    <dgm:cxn modelId="{1D1371A0-76BC-4A47-8C62-2C7657FB53B4}" type="presOf" srcId="{EAF4BEB7-6278-4DB6-A68F-3077C582BC54}" destId="{6C790B1E-CB34-4D0D-88E4-B8CD79180AF9}" srcOrd="1" destOrd="1" presId="urn:microsoft.com/office/officeart/2011/layout/InterconnectedBlockProcess"/>
    <dgm:cxn modelId="{33EB2F0B-06B7-466B-BDE6-EDD81BE10132}" type="presOf" srcId="{642108F7-A4C0-4866-B6D0-F1183FBB2114}" destId="{FF5A874F-4893-4D9B-A7B1-CD2E981B5272}" srcOrd="0" destOrd="1" presId="urn:microsoft.com/office/officeart/2011/layout/InterconnectedBlockProcess"/>
    <dgm:cxn modelId="{52C17982-A65D-48C5-A24F-C24B7E6C9C75}" type="presOf" srcId="{8357592E-90D1-41DD-BF15-FF57CBF134FB}" destId="{F1AB60A5-9956-49CF-ADD2-986FC213C0B0}" srcOrd="0" destOrd="0" presId="urn:microsoft.com/office/officeart/2011/layout/InterconnectedBlockProcess"/>
    <dgm:cxn modelId="{3D523086-6DE1-4201-9393-90B4F2EF1D1F}" srcId="{53C4BF16-30EA-4675-8231-35D009783549}" destId="{58500478-0C4D-4F8C-B829-AA7954AD845C}" srcOrd="0" destOrd="0" parTransId="{BE41D1BB-1AB0-412A-A0CB-107FFF29F43A}" sibTransId="{AF4137EE-F1B9-40A8-BD83-2B7462788E24}"/>
    <dgm:cxn modelId="{58732E35-1255-4B92-9E12-100BDAA96489}" srcId="{D7056ACB-83EF-49DF-8551-1A4BE294FCFE}" destId="{508D67BF-82EE-437B-8666-0216ED5B4424}" srcOrd="0" destOrd="0" parTransId="{43F6B815-04BA-4278-A508-ACEFB93C6B66}" sibTransId="{E8F3444E-A79F-476F-847B-E6E122969405}"/>
    <dgm:cxn modelId="{DC479212-091E-43DC-A5B6-F09EC832AFA5}" srcId="{59A17CA7-B951-40A9-9957-83F470D9B84B}" destId="{8357592E-90D1-41DD-BF15-FF57CBF134FB}" srcOrd="0" destOrd="0" parTransId="{E5FD27AB-69C2-46A4-B79A-29C5C551B48B}" sibTransId="{116A7DAC-7A47-41BC-A024-9EE86B01C139}"/>
    <dgm:cxn modelId="{281874FA-52F8-4552-B527-37265B75B3D5}" srcId="{59A17CA7-B951-40A9-9957-83F470D9B84B}" destId="{64006AA4-3C6B-4324-88A5-82B08FECF38E}" srcOrd="1" destOrd="0" parTransId="{38CC6647-FECA-401C-96DA-797593F0A8AC}" sibTransId="{8527B4ED-D430-44D3-99E9-3046CF123FA1}"/>
    <dgm:cxn modelId="{491EEF3B-E04A-4032-A263-F540C3383DB1}" srcId="{83EC1BF3-4212-4F1B-A6C7-B193E23589F6}" destId="{70A02F8A-AD62-4CCE-B72B-F998ADEE9CA0}" srcOrd="3" destOrd="0" parTransId="{4B9203CD-7CEE-4EC9-85FA-9E2AE0977C5E}" sibTransId="{CCA9ABD4-7FE9-4589-B328-C3F003284BD2}"/>
    <dgm:cxn modelId="{9D3CD5C1-78CE-4052-8445-AA9B85096166}" type="presOf" srcId="{8357592E-90D1-41DD-BF15-FF57CBF134FB}" destId="{9E1A0128-DA77-43FE-A9E6-3CD9963C98B1}" srcOrd="1" destOrd="0" presId="urn:microsoft.com/office/officeart/2011/layout/InterconnectedBlockProcess"/>
    <dgm:cxn modelId="{5C4F155C-C0C2-4A65-B65B-0AD26EE2A779}" type="presOf" srcId="{64006AA4-3C6B-4324-88A5-82B08FECF38E}" destId="{9E1A0128-DA77-43FE-A9E6-3CD9963C98B1}" srcOrd="1" destOrd="1" presId="urn:microsoft.com/office/officeart/2011/layout/InterconnectedBlockProcess"/>
    <dgm:cxn modelId="{90A913E5-DFF8-4AE3-9813-76F027D2C455}" type="presOf" srcId="{D7056ACB-83EF-49DF-8551-1A4BE294FCFE}" destId="{8BCD9D87-B4E2-4CAD-B035-0B16E145F158}" srcOrd="0" destOrd="0" presId="urn:microsoft.com/office/officeart/2011/layout/InterconnectedBlockProcess"/>
    <dgm:cxn modelId="{42EE6BC5-B5FD-48CD-9788-8D5A12BE146E}" type="presOf" srcId="{508D67BF-82EE-437B-8666-0216ED5B4424}" destId="{25B97CC8-1D3D-44E5-B477-6F0BC9119C75}" srcOrd="0" destOrd="0" presId="urn:microsoft.com/office/officeart/2011/layout/InterconnectedBlockProcess"/>
    <dgm:cxn modelId="{60A4BDC5-078D-46EB-8830-6EE7F1163EBB}" type="presOf" srcId="{8F99D94A-7226-4C29-953B-05713ED80E5D}" destId="{F1AB60A5-9956-49CF-ADD2-986FC213C0B0}" srcOrd="0" destOrd="2" presId="urn:microsoft.com/office/officeart/2011/layout/InterconnectedBlockProcess"/>
    <dgm:cxn modelId="{213D8E05-E8F3-4297-8321-4EAEC7FD4C95}" type="presOf" srcId="{642108F7-A4C0-4866-B6D0-F1183FBB2114}" destId="{C530EBDC-3424-4861-A446-CC586751E857}" srcOrd="1" destOrd="1" presId="urn:microsoft.com/office/officeart/2011/layout/InterconnectedBlockProcess"/>
    <dgm:cxn modelId="{30E18FA4-6A5F-419A-8643-79BA6B201BB0}" type="presOf" srcId="{74EA3361-C257-45D2-B031-B4E01B7A89B4}" destId="{C530EBDC-3424-4861-A446-CC586751E857}" srcOrd="1" destOrd="0" presId="urn:microsoft.com/office/officeart/2011/layout/InterconnectedBlockProcess"/>
    <dgm:cxn modelId="{3C346B75-C80C-4FA7-B1E1-B1051948E06A}" type="presOf" srcId="{70A02F8A-AD62-4CCE-B72B-F998ADEE9CA0}" destId="{79A8F480-218D-48F4-AACE-7AD2A116D129}" srcOrd="0" destOrd="0" presId="urn:microsoft.com/office/officeart/2011/layout/InterconnectedBlockProcess"/>
    <dgm:cxn modelId="{1706EBEE-A4C9-4107-989F-302569186D04}" type="presOf" srcId="{EAF4BEB7-6278-4DB6-A68F-3077C582BC54}" destId="{867DF0E9-8E79-4D23-8592-4D8D59D1A65F}" srcOrd="0" destOrd="1" presId="urn:microsoft.com/office/officeart/2011/layout/InterconnectedBlockProcess"/>
    <dgm:cxn modelId="{B8A05983-4C17-4D8B-95D1-D1A10A635D0D}" srcId="{59A17CA7-B951-40A9-9957-83F470D9B84B}" destId="{8F99D94A-7226-4C29-953B-05713ED80E5D}" srcOrd="2" destOrd="0" parTransId="{71394EBA-E31D-419C-B0DE-F79811E0ADFF}" sibTransId="{875AE5C9-0003-4263-9F36-F701824F89E9}"/>
    <dgm:cxn modelId="{52C2A1E1-AFD4-40F2-A69E-8FFEED6BCDD2}" srcId="{83EC1BF3-4212-4F1B-A6C7-B193E23589F6}" destId="{59A17CA7-B951-40A9-9957-83F470D9B84B}" srcOrd="1" destOrd="0" parTransId="{49527699-E07E-4C5A-BAAE-512E9BAA66C4}" sibTransId="{2EEA06EB-0D36-4A16-A7F6-3FAF02445CFD}"/>
    <dgm:cxn modelId="{FAEA480B-BB4C-463E-B0C8-62984844D1A4}" type="presOf" srcId="{58500478-0C4D-4F8C-B829-AA7954AD845C}" destId="{6C790B1E-CB34-4D0D-88E4-B8CD79180AF9}" srcOrd="1" destOrd="0" presId="urn:microsoft.com/office/officeart/2011/layout/InterconnectedBlockProcess"/>
    <dgm:cxn modelId="{B64084B7-0318-4CCF-A560-79FCF690CBAF}" type="presOf" srcId="{58500478-0C4D-4F8C-B829-AA7954AD845C}" destId="{867DF0E9-8E79-4D23-8592-4D8D59D1A65F}" srcOrd="0" destOrd="0" presId="urn:microsoft.com/office/officeart/2011/layout/InterconnectedBlockProcess"/>
    <dgm:cxn modelId="{E1974398-7A3C-4238-B771-EBA3F16FC393}" type="presOf" srcId="{74EA3361-C257-45D2-B031-B4E01B7A89B4}" destId="{FF5A874F-4893-4D9B-A7B1-CD2E981B5272}" srcOrd="0" destOrd="0" presId="urn:microsoft.com/office/officeart/2011/layout/InterconnectedBlockProcess"/>
    <dgm:cxn modelId="{A517A93A-3C36-40B6-9314-76F8BC5BBA9F}" type="presOf" srcId="{53C4BF16-30EA-4675-8231-35D009783549}" destId="{6DB074E8-7C66-4957-B42B-E43697E7DDA5}" srcOrd="0" destOrd="0" presId="urn:microsoft.com/office/officeart/2011/layout/InterconnectedBlockProcess"/>
    <dgm:cxn modelId="{C724DD03-CA5D-47C9-9875-B82E59BDF0B3}" srcId="{70A02F8A-AD62-4CCE-B72B-F998ADEE9CA0}" destId="{642108F7-A4C0-4866-B6D0-F1183FBB2114}" srcOrd="1" destOrd="0" parTransId="{BA825CF1-DBD6-48F5-9FF8-862BFFC37B4B}" sibTransId="{9E35395F-1077-4B50-B86B-084E7496E7AE}"/>
    <dgm:cxn modelId="{99165119-180A-4F61-B670-1CBC5A386CE3}" type="presParOf" srcId="{82AB1291-830D-47AF-90C5-5961DBE64DDC}" destId="{8F3E2CC5-AAF0-4B4F-AACD-B5F64F478E1E}" srcOrd="0" destOrd="0" presId="urn:microsoft.com/office/officeart/2011/layout/InterconnectedBlockProcess"/>
    <dgm:cxn modelId="{46BC8F80-9602-480B-A082-3076CC0BD009}" type="presParOf" srcId="{8F3E2CC5-AAF0-4B4F-AACD-B5F64F478E1E}" destId="{FF5A874F-4893-4D9B-A7B1-CD2E981B5272}" srcOrd="0" destOrd="0" presId="urn:microsoft.com/office/officeart/2011/layout/InterconnectedBlockProcess"/>
    <dgm:cxn modelId="{025D9BDA-829A-458A-BDC8-AA3304D4D3D5}" type="presParOf" srcId="{82AB1291-830D-47AF-90C5-5961DBE64DDC}" destId="{C530EBDC-3424-4861-A446-CC586751E857}" srcOrd="1" destOrd="0" presId="urn:microsoft.com/office/officeart/2011/layout/InterconnectedBlockProcess"/>
    <dgm:cxn modelId="{427D5769-4AEE-4239-ABBA-0369AE394A40}" type="presParOf" srcId="{82AB1291-830D-47AF-90C5-5961DBE64DDC}" destId="{79A8F480-218D-48F4-AACE-7AD2A116D129}" srcOrd="2" destOrd="0" presId="urn:microsoft.com/office/officeart/2011/layout/InterconnectedBlockProcess"/>
    <dgm:cxn modelId="{D40BA1E2-3682-4112-8EC7-36B1EC930458}" type="presParOf" srcId="{82AB1291-830D-47AF-90C5-5961DBE64DDC}" destId="{5BC6C3F7-6BCF-469E-ACDF-050FA966C851}" srcOrd="3" destOrd="0" presId="urn:microsoft.com/office/officeart/2011/layout/InterconnectedBlockProcess"/>
    <dgm:cxn modelId="{93908D26-99EB-43C1-AF69-F64EADD131FB}" type="presParOf" srcId="{5BC6C3F7-6BCF-469E-ACDF-050FA966C851}" destId="{25B97CC8-1D3D-44E5-B477-6F0BC9119C75}" srcOrd="0" destOrd="0" presId="urn:microsoft.com/office/officeart/2011/layout/InterconnectedBlockProcess"/>
    <dgm:cxn modelId="{9FF373E4-CE78-4FD9-ADA7-E41E7A11A955}" type="presParOf" srcId="{82AB1291-830D-47AF-90C5-5961DBE64DDC}" destId="{00F8D2F9-1D4C-4502-AEC7-9B92A5DFCB0A}" srcOrd="4" destOrd="0" presId="urn:microsoft.com/office/officeart/2011/layout/InterconnectedBlockProcess"/>
    <dgm:cxn modelId="{EE5D75EB-5DF5-4B40-B8CD-F61A5A0B1F2C}" type="presParOf" srcId="{82AB1291-830D-47AF-90C5-5961DBE64DDC}" destId="{8BCD9D87-B4E2-4CAD-B035-0B16E145F158}" srcOrd="5" destOrd="0" presId="urn:microsoft.com/office/officeart/2011/layout/InterconnectedBlockProcess"/>
    <dgm:cxn modelId="{6BB07213-F7BA-4A0A-A192-F684EEDB9C3A}" type="presParOf" srcId="{82AB1291-830D-47AF-90C5-5961DBE64DDC}" destId="{EF6BA462-D977-4C0F-A61D-EE3D758EBB94}" srcOrd="6" destOrd="0" presId="urn:microsoft.com/office/officeart/2011/layout/InterconnectedBlockProcess"/>
    <dgm:cxn modelId="{B9577FBC-AF89-4A9B-AE9F-D1173ECD0B30}" type="presParOf" srcId="{EF6BA462-D977-4C0F-A61D-EE3D758EBB94}" destId="{F1AB60A5-9956-49CF-ADD2-986FC213C0B0}" srcOrd="0" destOrd="0" presId="urn:microsoft.com/office/officeart/2011/layout/InterconnectedBlockProcess"/>
    <dgm:cxn modelId="{4287DD48-6634-4E1D-84FE-C9351B34797A}" type="presParOf" srcId="{82AB1291-830D-47AF-90C5-5961DBE64DDC}" destId="{9E1A0128-DA77-43FE-A9E6-3CD9963C98B1}" srcOrd="7" destOrd="0" presId="urn:microsoft.com/office/officeart/2011/layout/InterconnectedBlockProcess"/>
    <dgm:cxn modelId="{CB11D106-EB86-4C65-A251-6856313E0230}" type="presParOf" srcId="{82AB1291-830D-47AF-90C5-5961DBE64DDC}" destId="{2134D386-1082-4A5A-A152-D95EC15518B7}" srcOrd="8" destOrd="0" presId="urn:microsoft.com/office/officeart/2011/layout/InterconnectedBlockProcess"/>
    <dgm:cxn modelId="{6C40B35A-8E3A-4808-B826-78E8C2FF580E}" type="presParOf" srcId="{82AB1291-830D-47AF-90C5-5961DBE64DDC}" destId="{EC378870-3AF3-4BEE-89FC-AC50EA3F39A1}" srcOrd="9" destOrd="0" presId="urn:microsoft.com/office/officeart/2011/layout/InterconnectedBlockProcess"/>
    <dgm:cxn modelId="{16AAF0B2-2059-41E1-984B-9C465E3587E1}" type="presParOf" srcId="{EC378870-3AF3-4BEE-89FC-AC50EA3F39A1}" destId="{867DF0E9-8E79-4D23-8592-4D8D59D1A65F}" srcOrd="0" destOrd="0" presId="urn:microsoft.com/office/officeart/2011/layout/InterconnectedBlockProcess"/>
    <dgm:cxn modelId="{03D86C1B-C3C0-4005-94A2-95025CBF4A71}" type="presParOf" srcId="{82AB1291-830D-47AF-90C5-5961DBE64DDC}" destId="{6C790B1E-CB34-4D0D-88E4-B8CD79180AF9}" srcOrd="10" destOrd="0" presId="urn:microsoft.com/office/officeart/2011/layout/InterconnectedBlockProcess"/>
    <dgm:cxn modelId="{DD5C410F-5A77-4AB0-B9C3-C0F9E2951B5A}" type="presParOf" srcId="{82AB1291-830D-47AF-90C5-5961DBE64DDC}" destId="{6DB074E8-7C66-4957-B42B-E43697E7DDA5}" srcOrd="11" destOrd="0" presId="urn:microsoft.com/office/officeart/2011/layout/Interconnected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4392F6-CA6F-4368-98C9-234889CDDFE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ZA"/>
        </a:p>
      </dgm:t>
    </dgm:pt>
    <dgm:pt modelId="{B2F60C98-55E3-4C12-9D96-F720DA8B35F1}">
      <dgm:prSet phldrT="[Text]"/>
      <dgm:spPr/>
      <dgm:t>
        <a:bodyPr/>
        <a:lstStyle/>
        <a:p>
          <a:r>
            <a:rPr lang="en-ZA" dirty="0" smtClean="0"/>
            <a:t>Mission/ vision statements</a:t>
          </a:r>
          <a:endParaRPr lang="en-ZA" dirty="0"/>
        </a:p>
      </dgm:t>
    </dgm:pt>
    <dgm:pt modelId="{328DB2EE-6375-420F-AE5B-D37855AFF27A}" type="parTrans" cxnId="{92277FF9-F186-4530-BB0B-F6FFDF1EE105}">
      <dgm:prSet/>
      <dgm:spPr/>
      <dgm:t>
        <a:bodyPr/>
        <a:lstStyle/>
        <a:p>
          <a:endParaRPr lang="en-ZA"/>
        </a:p>
      </dgm:t>
    </dgm:pt>
    <dgm:pt modelId="{26024684-474A-4834-881A-E9B5808F0888}" type="sibTrans" cxnId="{92277FF9-F186-4530-BB0B-F6FFDF1EE105}">
      <dgm:prSet/>
      <dgm:spPr/>
      <dgm:t>
        <a:bodyPr/>
        <a:lstStyle/>
        <a:p>
          <a:endParaRPr lang="en-ZA"/>
        </a:p>
      </dgm:t>
    </dgm:pt>
    <dgm:pt modelId="{156197DD-584B-4A66-985A-87A9315CAD9F}">
      <dgm:prSet phldrT="[Text]"/>
      <dgm:spPr/>
      <dgm:t>
        <a:bodyPr/>
        <a:lstStyle/>
        <a:p>
          <a:r>
            <a:rPr lang="en-ZA" dirty="0" smtClean="0"/>
            <a:t>“Be a home of sound learning – “X” must be benchmarked against the best in the country ( and the world  in the academic arena”</a:t>
          </a:r>
          <a:endParaRPr lang="en-ZA" dirty="0"/>
        </a:p>
      </dgm:t>
    </dgm:pt>
    <dgm:pt modelId="{F4AA6A68-2F50-4839-AA9D-EC3388C5644D}" type="parTrans" cxnId="{03F5A77D-B57D-4B03-AC7E-6FC5375AFBD5}">
      <dgm:prSet/>
      <dgm:spPr/>
      <dgm:t>
        <a:bodyPr/>
        <a:lstStyle/>
        <a:p>
          <a:endParaRPr lang="en-ZA"/>
        </a:p>
      </dgm:t>
    </dgm:pt>
    <dgm:pt modelId="{675AF5A0-6AA4-4BAA-ABAE-4B8BD0E51390}" type="sibTrans" cxnId="{03F5A77D-B57D-4B03-AC7E-6FC5375AFBD5}">
      <dgm:prSet/>
      <dgm:spPr/>
      <dgm:t>
        <a:bodyPr/>
        <a:lstStyle/>
        <a:p>
          <a:endParaRPr lang="en-ZA"/>
        </a:p>
      </dgm:t>
    </dgm:pt>
    <dgm:pt modelId="{74A0DF0C-D16F-47DD-A842-D45F910E12EC}">
      <dgm:prSet phldrT="[Text]"/>
      <dgm:spPr/>
      <dgm:t>
        <a:bodyPr/>
        <a:lstStyle/>
        <a:p>
          <a:r>
            <a:rPr lang="en-ZA" dirty="0" smtClean="0"/>
            <a:t>“Our mission is to prepare “X” boys to meet the challenges of a dynamic and changing world. ”</a:t>
          </a:r>
          <a:endParaRPr lang="en-ZA" dirty="0"/>
        </a:p>
      </dgm:t>
    </dgm:pt>
    <dgm:pt modelId="{0C96C007-41E2-4B66-B410-CF44A13818C4}" type="sibTrans" cxnId="{8641A8E3-3E79-4988-BE10-80AAB43CFFB0}">
      <dgm:prSet/>
      <dgm:spPr/>
      <dgm:t>
        <a:bodyPr/>
        <a:lstStyle/>
        <a:p>
          <a:endParaRPr lang="en-ZA"/>
        </a:p>
      </dgm:t>
    </dgm:pt>
    <dgm:pt modelId="{328C0813-E7CE-4852-960D-40138A00EACD}" type="parTrans" cxnId="{8641A8E3-3E79-4988-BE10-80AAB43CFFB0}">
      <dgm:prSet/>
      <dgm:spPr/>
      <dgm:t>
        <a:bodyPr/>
        <a:lstStyle/>
        <a:p>
          <a:endParaRPr lang="en-ZA"/>
        </a:p>
      </dgm:t>
    </dgm:pt>
    <dgm:pt modelId="{DB2F0597-5ED1-49C7-A383-76C2D3D7C382}">
      <dgm:prSet phldrT="[Text]"/>
      <dgm:spPr/>
      <dgm:t>
        <a:bodyPr/>
        <a:lstStyle/>
        <a:p>
          <a:r>
            <a:rPr lang="en-ZA" b="0" i="0" u="none" dirty="0" smtClean="0"/>
            <a:t>“Strives to instil the will in our students to become values-driven, life-long learners and leaders who will strive to make a difference to the world.”</a:t>
          </a:r>
          <a:endParaRPr lang="en-ZA" dirty="0"/>
        </a:p>
      </dgm:t>
    </dgm:pt>
    <dgm:pt modelId="{8F0A4C0B-4983-4B43-88E5-01A4820663BA}" type="sibTrans" cxnId="{5525A810-7F9A-4831-AD6D-07E62B608CC6}">
      <dgm:prSet/>
      <dgm:spPr/>
      <dgm:t>
        <a:bodyPr/>
        <a:lstStyle/>
        <a:p>
          <a:endParaRPr lang="en-ZA"/>
        </a:p>
      </dgm:t>
    </dgm:pt>
    <dgm:pt modelId="{39717CB1-BC87-4B54-9407-05240234DF70}" type="parTrans" cxnId="{5525A810-7F9A-4831-AD6D-07E62B608CC6}">
      <dgm:prSet/>
      <dgm:spPr/>
      <dgm:t>
        <a:bodyPr/>
        <a:lstStyle/>
        <a:p>
          <a:endParaRPr lang="en-ZA"/>
        </a:p>
      </dgm:t>
    </dgm:pt>
    <dgm:pt modelId="{67EB1B65-B194-4172-9E2A-2F97882CE11D}">
      <dgm:prSet phldrT="[Text]"/>
      <dgm:spPr/>
      <dgm:t>
        <a:bodyPr/>
        <a:lstStyle/>
        <a:p>
          <a:r>
            <a:rPr lang="en-ZA" dirty="0" smtClean="0"/>
            <a:t>“We are cognisant of our role...in focusing on the latest international trends in schooling.”</a:t>
          </a:r>
          <a:endParaRPr lang="en-ZA" dirty="0"/>
        </a:p>
      </dgm:t>
    </dgm:pt>
    <dgm:pt modelId="{74B15093-1484-4E55-899B-0BAB90248320}" type="parTrans" cxnId="{50C681F3-EB35-411D-8479-516D1716F316}">
      <dgm:prSet/>
      <dgm:spPr/>
      <dgm:t>
        <a:bodyPr/>
        <a:lstStyle/>
        <a:p>
          <a:endParaRPr lang="en-ZA"/>
        </a:p>
      </dgm:t>
    </dgm:pt>
    <dgm:pt modelId="{F3E7646F-37ED-4D95-ABBB-B7CB0F95313F}" type="sibTrans" cxnId="{50C681F3-EB35-411D-8479-516D1716F316}">
      <dgm:prSet/>
      <dgm:spPr/>
      <dgm:t>
        <a:bodyPr/>
        <a:lstStyle/>
        <a:p>
          <a:endParaRPr lang="en-ZA"/>
        </a:p>
      </dgm:t>
    </dgm:pt>
    <dgm:pt modelId="{FD5F30B0-9C93-4237-A8BE-6FD374E8DB13}" type="pres">
      <dgm:prSet presAssocID="{BD4392F6-CA6F-4368-98C9-234889CDDFE4}" presName="vert0" presStyleCnt="0">
        <dgm:presLayoutVars>
          <dgm:dir/>
          <dgm:animOne val="branch"/>
          <dgm:animLvl val="lvl"/>
        </dgm:presLayoutVars>
      </dgm:prSet>
      <dgm:spPr/>
      <dgm:t>
        <a:bodyPr/>
        <a:lstStyle/>
        <a:p>
          <a:endParaRPr lang="en-ZA"/>
        </a:p>
      </dgm:t>
    </dgm:pt>
    <dgm:pt modelId="{F787E56D-7E50-4D68-A70C-CDCF390BDE88}" type="pres">
      <dgm:prSet presAssocID="{B2F60C98-55E3-4C12-9D96-F720DA8B35F1}" presName="thickLine" presStyleLbl="alignNode1" presStyleIdx="0" presStyleCnt="1"/>
      <dgm:spPr/>
    </dgm:pt>
    <dgm:pt modelId="{E8CF9DE2-BE5D-46AD-A300-DAB6A41E54F3}" type="pres">
      <dgm:prSet presAssocID="{B2F60C98-55E3-4C12-9D96-F720DA8B35F1}" presName="horz1" presStyleCnt="0"/>
      <dgm:spPr/>
    </dgm:pt>
    <dgm:pt modelId="{E59A3168-7DD5-4B18-8E75-8E4F450B5F5F}" type="pres">
      <dgm:prSet presAssocID="{B2F60C98-55E3-4C12-9D96-F720DA8B35F1}" presName="tx1" presStyleLbl="revTx" presStyleIdx="0" presStyleCnt="5"/>
      <dgm:spPr/>
      <dgm:t>
        <a:bodyPr/>
        <a:lstStyle/>
        <a:p>
          <a:endParaRPr lang="en-ZA"/>
        </a:p>
      </dgm:t>
    </dgm:pt>
    <dgm:pt modelId="{1982D08D-DCA6-49B1-A47B-2D9A9CCD1751}" type="pres">
      <dgm:prSet presAssocID="{B2F60C98-55E3-4C12-9D96-F720DA8B35F1}" presName="vert1" presStyleCnt="0"/>
      <dgm:spPr/>
    </dgm:pt>
    <dgm:pt modelId="{DB93E56C-E6DA-42AF-877B-B65A96B07239}" type="pres">
      <dgm:prSet presAssocID="{156197DD-584B-4A66-985A-87A9315CAD9F}" presName="vertSpace2a" presStyleCnt="0"/>
      <dgm:spPr/>
    </dgm:pt>
    <dgm:pt modelId="{B9F11D3F-711E-4FA3-B6BD-0FD000FF6D74}" type="pres">
      <dgm:prSet presAssocID="{156197DD-584B-4A66-985A-87A9315CAD9F}" presName="horz2" presStyleCnt="0"/>
      <dgm:spPr/>
    </dgm:pt>
    <dgm:pt modelId="{6E092E2F-8F76-452D-BAEB-1AB843928BC6}" type="pres">
      <dgm:prSet presAssocID="{156197DD-584B-4A66-985A-87A9315CAD9F}" presName="horzSpace2" presStyleCnt="0"/>
      <dgm:spPr/>
    </dgm:pt>
    <dgm:pt modelId="{D90DDC54-E70C-40E1-84CF-6112007BFA9E}" type="pres">
      <dgm:prSet presAssocID="{156197DD-584B-4A66-985A-87A9315CAD9F}" presName="tx2" presStyleLbl="revTx" presStyleIdx="1" presStyleCnt="5"/>
      <dgm:spPr/>
      <dgm:t>
        <a:bodyPr/>
        <a:lstStyle/>
        <a:p>
          <a:endParaRPr lang="en-ZA"/>
        </a:p>
      </dgm:t>
    </dgm:pt>
    <dgm:pt modelId="{C0031E1E-6E9E-4F06-AFD3-960F6600D65E}" type="pres">
      <dgm:prSet presAssocID="{156197DD-584B-4A66-985A-87A9315CAD9F}" presName="vert2" presStyleCnt="0"/>
      <dgm:spPr/>
    </dgm:pt>
    <dgm:pt modelId="{3D545665-F181-4E49-9644-E73A872506AF}" type="pres">
      <dgm:prSet presAssocID="{156197DD-584B-4A66-985A-87A9315CAD9F}" presName="thinLine2b" presStyleLbl="callout" presStyleIdx="0" presStyleCnt="4"/>
      <dgm:spPr/>
    </dgm:pt>
    <dgm:pt modelId="{F7AA1569-C16E-4E31-939F-7A64DE28585B}" type="pres">
      <dgm:prSet presAssocID="{156197DD-584B-4A66-985A-87A9315CAD9F}" presName="vertSpace2b" presStyleCnt="0"/>
      <dgm:spPr/>
    </dgm:pt>
    <dgm:pt modelId="{BB68677E-09EC-4D49-AC5E-DB909B091061}" type="pres">
      <dgm:prSet presAssocID="{DB2F0597-5ED1-49C7-A383-76C2D3D7C382}" presName="horz2" presStyleCnt="0"/>
      <dgm:spPr/>
    </dgm:pt>
    <dgm:pt modelId="{0815822D-67C2-49EC-8D66-252AF574BA8D}" type="pres">
      <dgm:prSet presAssocID="{DB2F0597-5ED1-49C7-A383-76C2D3D7C382}" presName="horzSpace2" presStyleCnt="0"/>
      <dgm:spPr/>
    </dgm:pt>
    <dgm:pt modelId="{92B1AAE0-52BD-4062-92EA-AC99991CF6A8}" type="pres">
      <dgm:prSet presAssocID="{DB2F0597-5ED1-49C7-A383-76C2D3D7C382}" presName="tx2" presStyleLbl="revTx" presStyleIdx="2" presStyleCnt="5"/>
      <dgm:spPr/>
      <dgm:t>
        <a:bodyPr/>
        <a:lstStyle/>
        <a:p>
          <a:endParaRPr lang="en-ZA"/>
        </a:p>
      </dgm:t>
    </dgm:pt>
    <dgm:pt modelId="{36CE8577-7107-412D-B053-352ED407197A}" type="pres">
      <dgm:prSet presAssocID="{DB2F0597-5ED1-49C7-A383-76C2D3D7C382}" presName="vert2" presStyleCnt="0"/>
      <dgm:spPr/>
    </dgm:pt>
    <dgm:pt modelId="{9B036678-0FCB-4F96-B61D-B91C9449FFFB}" type="pres">
      <dgm:prSet presAssocID="{DB2F0597-5ED1-49C7-A383-76C2D3D7C382}" presName="thinLine2b" presStyleLbl="callout" presStyleIdx="1" presStyleCnt="4"/>
      <dgm:spPr/>
    </dgm:pt>
    <dgm:pt modelId="{151F2511-448F-48D0-A0D3-2ABB608E6F61}" type="pres">
      <dgm:prSet presAssocID="{DB2F0597-5ED1-49C7-A383-76C2D3D7C382}" presName="vertSpace2b" presStyleCnt="0"/>
      <dgm:spPr/>
    </dgm:pt>
    <dgm:pt modelId="{ACBB4D05-37EA-4898-8359-46057E2251ED}" type="pres">
      <dgm:prSet presAssocID="{74A0DF0C-D16F-47DD-A842-D45F910E12EC}" presName="horz2" presStyleCnt="0"/>
      <dgm:spPr/>
    </dgm:pt>
    <dgm:pt modelId="{09A4EC60-0017-41D4-892C-FC061C122839}" type="pres">
      <dgm:prSet presAssocID="{74A0DF0C-D16F-47DD-A842-D45F910E12EC}" presName="horzSpace2" presStyleCnt="0"/>
      <dgm:spPr/>
    </dgm:pt>
    <dgm:pt modelId="{E77230F0-3456-443E-B709-D35EC6F81787}" type="pres">
      <dgm:prSet presAssocID="{74A0DF0C-D16F-47DD-A842-D45F910E12EC}" presName="tx2" presStyleLbl="revTx" presStyleIdx="3" presStyleCnt="5"/>
      <dgm:spPr/>
      <dgm:t>
        <a:bodyPr/>
        <a:lstStyle/>
        <a:p>
          <a:endParaRPr lang="en-ZA"/>
        </a:p>
      </dgm:t>
    </dgm:pt>
    <dgm:pt modelId="{45D03394-B5A5-4A12-8986-B7D8B56F2106}" type="pres">
      <dgm:prSet presAssocID="{74A0DF0C-D16F-47DD-A842-D45F910E12EC}" presName="vert2" presStyleCnt="0"/>
      <dgm:spPr/>
    </dgm:pt>
    <dgm:pt modelId="{A9377519-D492-4014-A8CD-E73091952FDF}" type="pres">
      <dgm:prSet presAssocID="{74A0DF0C-D16F-47DD-A842-D45F910E12EC}" presName="thinLine2b" presStyleLbl="callout" presStyleIdx="2" presStyleCnt="4"/>
      <dgm:spPr/>
    </dgm:pt>
    <dgm:pt modelId="{6C70940C-84AD-48D7-B9D9-1136B3E99548}" type="pres">
      <dgm:prSet presAssocID="{74A0DF0C-D16F-47DD-A842-D45F910E12EC}" presName="vertSpace2b" presStyleCnt="0"/>
      <dgm:spPr/>
    </dgm:pt>
    <dgm:pt modelId="{A7422C27-D9DF-4B25-B8A8-DFC036594ABD}" type="pres">
      <dgm:prSet presAssocID="{67EB1B65-B194-4172-9E2A-2F97882CE11D}" presName="horz2" presStyleCnt="0"/>
      <dgm:spPr/>
    </dgm:pt>
    <dgm:pt modelId="{7D41097E-E3C5-45FE-BB7E-DEB602BCF788}" type="pres">
      <dgm:prSet presAssocID="{67EB1B65-B194-4172-9E2A-2F97882CE11D}" presName="horzSpace2" presStyleCnt="0"/>
      <dgm:spPr/>
    </dgm:pt>
    <dgm:pt modelId="{3A826E3C-9757-4C27-9E7B-48E3B0D0B959}" type="pres">
      <dgm:prSet presAssocID="{67EB1B65-B194-4172-9E2A-2F97882CE11D}" presName="tx2" presStyleLbl="revTx" presStyleIdx="4" presStyleCnt="5"/>
      <dgm:spPr/>
      <dgm:t>
        <a:bodyPr/>
        <a:lstStyle/>
        <a:p>
          <a:endParaRPr lang="en-ZA"/>
        </a:p>
      </dgm:t>
    </dgm:pt>
    <dgm:pt modelId="{0561790B-8925-4E1F-A186-791B457973A6}" type="pres">
      <dgm:prSet presAssocID="{67EB1B65-B194-4172-9E2A-2F97882CE11D}" presName="vert2" presStyleCnt="0"/>
      <dgm:spPr/>
    </dgm:pt>
    <dgm:pt modelId="{8E6DD9E0-2BD1-40CE-BA08-5BB100A041CC}" type="pres">
      <dgm:prSet presAssocID="{67EB1B65-B194-4172-9E2A-2F97882CE11D}" presName="thinLine2b" presStyleLbl="callout" presStyleIdx="3" presStyleCnt="4"/>
      <dgm:spPr/>
    </dgm:pt>
    <dgm:pt modelId="{D47F9F95-A9CB-438F-8EA2-031E002C7823}" type="pres">
      <dgm:prSet presAssocID="{67EB1B65-B194-4172-9E2A-2F97882CE11D}" presName="vertSpace2b" presStyleCnt="0"/>
      <dgm:spPr/>
    </dgm:pt>
  </dgm:ptLst>
  <dgm:cxnLst>
    <dgm:cxn modelId="{2ED63634-8CFF-486E-A567-EFB01DE05E37}" type="presOf" srcId="{BD4392F6-CA6F-4368-98C9-234889CDDFE4}" destId="{FD5F30B0-9C93-4237-A8BE-6FD374E8DB13}" srcOrd="0" destOrd="0" presId="urn:microsoft.com/office/officeart/2008/layout/LinedList"/>
    <dgm:cxn modelId="{50C681F3-EB35-411D-8479-516D1716F316}" srcId="{B2F60C98-55E3-4C12-9D96-F720DA8B35F1}" destId="{67EB1B65-B194-4172-9E2A-2F97882CE11D}" srcOrd="3" destOrd="0" parTransId="{74B15093-1484-4E55-899B-0BAB90248320}" sibTransId="{F3E7646F-37ED-4D95-ABBB-B7CB0F95313F}"/>
    <dgm:cxn modelId="{1054056F-30E7-476A-A540-CD6CEC0B74C0}" type="presOf" srcId="{DB2F0597-5ED1-49C7-A383-76C2D3D7C382}" destId="{92B1AAE0-52BD-4062-92EA-AC99991CF6A8}" srcOrd="0" destOrd="0" presId="urn:microsoft.com/office/officeart/2008/layout/LinedList"/>
    <dgm:cxn modelId="{5525A810-7F9A-4831-AD6D-07E62B608CC6}" srcId="{B2F60C98-55E3-4C12-9D96-F720DA8B35F1}" destId="{DB2F0597-5ED1-49C7-A383-76C2D3D7C382}" srcOrd="1" destOrd="0" parTransId="{39717CB1-BC87-4B54-9407-05240234DF70}" sibTransId="{8F0A4C0B-4983-4B43-88E5-01A4820663BA}"/>
    <dgm:cxn modelId="{92277FF9-F186-4530-BB0B-F6FFDF1EE105}" srcId="{BD4392F6-CA6F-4368-98C9-234889CDDFE4}" destId="{B2F60C98-55E3-4C12-9D96-F720DA8B35F1}" srcOrd="0" destOrd="0" parTransId="{328DB2EE-6375-420F-AE5B-D37855AFF27A}" sibTransId="{26024684-474A-4834-881A-E9B5808F0888}"/>
    <dgm:cxn modelId="{03F5A77D-B57D-4B03-AC7E-6FC5375AFBD5}" srcId="{B2F60C98-55E3-4C12-9D96-F720DA8B35F1}" destId="{156197DD-584B-4A66-985A-87A9315CAD9F}" srcOrd="0" destOrd="0" parTransId="{F4AA6A68-2F50-4839-AA9D-EC3388C5644D}" sibTransId="{675AF5A0-6AA4-4BAA-ABAE-4B8BD0E51390}"/>
    <dgm:cxn modelId="{452B07A0-89DD-43F0-AC39-43C9A64CE621}" type="presOf" srcId="{67EB1B65-B194-4172-9E2A-2F97882CE11D}" destId="{3A826E3C-9757-4C27-9E7B-48E3B0D0B959}" srcOrd="0" destOrd="0" presId="urn:microsoft.com/office/officeart/2008/layout/LinedList"/>
    <dgm:cxn modelId="{8641A8E3-3E79-4988-BE10-80AAB43CFFB0}" srcId="{B2F60C98-55E3-4C12-9D96-F720DA8B35F1}" destId="{74A0DF0C-D16F-47DD-A842-D45F910E12EC}" srcOrd="2" destOrd="0" parTransId="{328C0813-E7CE-4852-960D-40138A00EACD}" sibTransId="{0C96C007-41E2-4B66-B410-CF44A13818C4}"/>
    <dgm:cxn modelId="{6696E231-CBF4-46AA-AF1F-DC932CE46A37}" type="presOf" srcId="{B2F60C98-55E3-4C12-9D96-F720DA8B35F1}" destId="{E59A3168-7DD5-4B18-8E75-8E4F450B5F5F}" srcOrd="0" destOrd="0" presId="urn:microsoft.com/office/officeart/2008/layout/LinedList"/>
    <dgm:cxn modelId="{FF8E2AA7-8592-4C0A-810D-757CB090E160}" type="presOf" srcId="{156197DD-584B-4A66-985A-87A9315CAD9F}" destId="{D90DDC54-E70C-40E1-84CF-6112007BFA9E}" srcOrd="0" destOrd="0" presId="urn:microsoft.com/office/officeart/2008/layout/LinedList"/>
    <dgm:cxn modelId="{4B1B4716-19D6-4FBE-BC4A-CFB84516B842}" type="presOf" srcId="{74A0DF0C-D16F-47DD-A842-D45F910E12EC}" destId="{E77230F0-3456-443E-B709-D35EC6F81787}" srcOrd="0" destOrd="0" presId="urn:microsoft.com/office/officeart/2008/layout/LinedList"/>
    <dgm:cxn modelId="{7838F7EF-0DA4-4D7F-892E-9B1841FF900D}" type="presParOf" srcId="{FD5F30B0-9C93-4237-A8BE-6FD374E8DB13}" destId="{F787E56D-7E50-4D68-A70C-CDCF390BDE88}" srcOrd="0" destOrd="0" presId="urn:microsoft.com/office/officeart/2008/layout/LinedList"/>
    <dgm:cxn modelId="{2B8842C3-5DD6-4471-8350-A1F34FB70C91}" type="presParOf" srcId="{FD5F30B0-9C93-4237-A8BE-6FD374E8DB13}" destId="{E8CF9DE2-BE5D-46AD-A300-DAB6A41E54F3}" srcOrd="1" destOrd="0" presId="urn:microsoft.com/office/officeart/2008/layout/LinedList"/>
    <dgm:cxn modelId="{2FA18904-C133-46AA-A7A9-A9CA432125ED}" type="presParOf" srcId="{E8CF9DE2-BE5D-46AD-A300-DAB6A41E54F3}" destId="{E59A3168-7DD5-4B18-8E75-8E4F450B5F5F}" srcOrd="0" destOrd="0" presId="urn:microsoft.com/office/officeart/2008/layout/LinedList"/>
    <dgm:cxn modelId="{CFC96A7A-F25F-46C1-9E32-A36E3A510BFD}" type="presParOf" srcId="{E8CF9DE2-BE5D-46AD-A300-DAB6A41E54F3}" destId="{1982D08D-DCA6-49B1-A47B-2D9A9CCD1751}" srcOrd="1" destOrd="0" presId="urn:microsoft.com/office/officeart/2008/layout/LinedList"/>
    <dgm:cxn modelId="{2ED1C997-4B67-4750-85E5-FFDFB938E74F}" type="presParOf" srcId="{1982D08D-DCA6-49B1-A47B-2D9A9CCD1751}" destId="{DB93E56C-E6DA-42AF-877B-B65A96B07239}" srcOrd="0" destOrd="0" presId="urn:microsoft.com/office/officeart/2008/layout/LinedList"/>
    <dgm:cxn modelId="{E174B086-E2E0-45EF-A095-8D9774D074D1}" type="presParOf" srcId="{1982D08D-DCA6-49B1-A47B-2D9A9CCD1751}" destId="{B9F11D3F-711E-4FA3-B6BD-0FD000FF6D74}" srcOrd="1" destOrd="0" presId="urn:microsoft.com/office/officeart/2008/layout/LinedList"/>
    <dgm:cxn modelId="{E1630E60-612A-4B7E-B7A6-917FF03CEEA8}" type="presParOf" srcId="{B9F11D3F-711E-4FA3-B6BD-0FD000FF6D74}" destId="{6E092E2F-8F76-452D-BAEB-1AB843928BC6}" srcOrd="0" destOrd="0" presId="urn:microsoft.com/office/officeart/2008/layout/LinedList"/>
    <dgm:cxn modelId="{BB8D4043-88D9-441D-9C8D-8E00103A3D40}" type="presParOf" srcId="{B9F11D3F-711E-4FA3-B6BD-0FD000FF6D74}" destId="{D90DDC54-E70C-40E1-84CF-6112007BFA9E}" srcOrd="1" destOrd="0" presId="urn:microsoft.com/office/officeart/2008/layout/LinedList"/>
    <dgm:cxn modelId="{86E1F205-69E2-49E9-9084-F5F62C116431}" type="presParOf" srcId="{B9F11D3F-711E-4FA3-B6BD-0FD000FF6D74}" destId="{C0031E1E-6E9E-4F06-AFD3-960F6600D65E}" srcOrd="2" destOrd="0" presId="urn:microsoft.com/office/officeart/2008/layout/LinedList"/>
    <dgm:cxn modelId="{C56289E6-C55E-4ECB-A466-32762DC4F143}" type="presParOf" srcId="{1982D08D-DCA6-49B1-A47B-2D9A9CCD1751}" destId="{3D545665-F181-4E49-9644-E73A872506AF}" srcOrd="2" destOrd="0" presId="urn:microsoft.com/office/officeart/2008/layout/LinedList"/>
    <dgm:cxn modelId="{782590D8-1A38-445A-A3A3-31A94B5C9937}" type="presParOf" srcId="{1982D08D-DCA6-49B1-A47B-2D9A9CCD1751}" destId="{F7AA1569-C16E-4E31-939F-7A64DE28585B}" srcOrd="3" destOrd="0" presId="urn:microsoft.com/office/officeart/2008/layout/LinedList"/>
    <dgm:cxn modelId="{AA998165-C6CA-4B0F-83F4-7C9552CFF5F3}" type="presParOf" srcId="{1982D08D-DCA6-49B1-A47B-2D9A9CCD1751}" destId="{BB68677E-09EC-4D49-AC5E-DB909B091061}" srcOrd="4" destOrd="0" presId="urn:microsoft.com/office/officeart/2008/layout/LinedList"/>
    <dgm:cxn modelId="{C207277E-6716-4CE5-AB97-DFB90F3D5BA5}" type="presParOf" srcId="{BB68677E-09EC-4D49-AC5E-DB909B091061}" destId="{0815822D-67C2-49EC-8D66-252AF574BA8D}" srcOrd="0" destOrd="0" presId="urn:microsoft.com/office/officeart/2008/layout/LinedList"/>
    <dgm:cxn modelId="{02428523-5C0F-4713-8D66-F7EB274EDA0A}" type="presParOf" srcId="{BB68677E-09EC-4D49-AC5E-DB909B091061}" destId="{92B1AAE0-52BD-4062-92EA-AC99991CF6A8}" srcOrd="1" destOrd="0" presId="urn:microsoft.com/office/officeart/2008/layout/LinedList"/>
    <dgm:cxn modelId="{E6480E00-BDE1-4A4A-A246-943004F678FD}" type="presParOf" srcId="{BB68677E-09EC-4D49-AC5E-DB909B091061}" destId="{36CE8577-7107-412D-B053-352ED407197A}" srcOrd="2" destOrd="0" presId="urn:microsoft.com/office/officeart/2008/layout/LinedList"/>
    <dgm:cxn modelId="{B5BDEBC9-C2D8-4E1E-AB5B-CE45E4B47256}" type="presParOf" srcId="{1982D08D-DCA6-49B1-A47B-2D9A9CCD1751}" destId="{9B036678-0FCB-4F96-B61D-B91C9449FFFB}" srcOrd="5" destOrd="0" presId="urn:microsoft.com/office/officeart/2008/layout/LinedList"/>
    <dgm:cxn modelId="{CB30D2DD-24CA-40CD-889D-C3D4C03C194F}" type="presParOf" srcId="{1982D08D-DCA6-49B1-A47B-2D9A9CCD1751}" destId="{151F2511-448F-48D0-A0D3-2ABB608E6F61}" srcOrd="6" destOrd="0" presId="urn:microsoft.com/office/officeart/2008/layout/LinedList"/>
    <dgm:cxn modelId="{BAD84C3E-8C21-48CC-A0CF-BCAD99F84A8A}" type="presParOf" srcId="{1982D08D-DCA6-49B1-A47B-2D9A9CCD1751}" destId="{ACBB4D05-37EA-4898-8359-46057E2251ED}" srcOrd="7" destOrd="0" presId="urn:microsoft.com/office/officeart/2008/layout/LinedList"/>
    <dgm:cxn modelId="{BFA7CBAC-86B7-425F-BD21-AA38A0D7E4AC}" type="presParOf" srcId="{ACBB4D05-37EA-4898-8359-46057E2251ED}" destId="{09A4EC60-0017-41D4-892C-FC061C122839}" srcOrd="0" destOrd="0" presId="urn:microsoft.com/office/officeart/2008/layout/LinedList"/>
    <dgm:cxn modelId="{277EBC91-0C2D-4643-B218-792F49A7CE3A}" type="presParOf" srcId="{ACBB4D05-37EA-4898-8359-46057E2251ED}" destId="{E77230F0-3456-443E-B709-D35EC6F81787}" srcOrd="1" destOrd="0" presId="urn:microsoft.com/office/officeart/2008/layout/LinedList"/>
    <dgm:cxn modelId="{14428BFF-A3D7-4405-8EBD-5865F38316E5}" type="presParOf" srcId="{ACBB4D05-37EA-4898-8359-46057E2251ED}" destId="{45D03394-B5A5-4A12-8986-B7D8B56F2106}" srcOrd="2" destOrd="0" presId="urn:microsoft.com/office/officeart/2008/layout/LinedList"/>
    <dgm:cxn modelId="{94347A0C-65EC-47BC-8BAB-5F25146E3780}" type="presParOf" srcId="{1982D08D-DCA6-49B1-A47B-2D9A9CCD1751}" destId="{A9377519-D492-4014-A8CD-E73091952FDF}" srcOrd="8" destOrd="0" presId="urn:microsoft.com/office/officeart/2008/layout/LinedList"/>
    <dgm:cxn modelId="{C6B1F8C3-6489-426D-86FA-5D2DAA66FE3B}" type="presParOf" srcId="{1982D08D-DCA6-49B1-A47B-2D9A9CCD1751}" destId="{6C70940C-84AD-48D7-B9D9-1136B3E99548}" srcOrd="9" destOrd="0" presId="urn:microsoft.com/office/officeart/2008/layout/LinedList"/>
    <dgm:cxn modelId="{857CFB63-A695-45DD-ABD9-76C14BAFD37E}" type="presParOf" srcId="{1982D08D-DCA6-49B1-A47B-2D9A9CCD1751}" destId="{A7422C27-D9DF-4B25-B8A8-DFC036594ABD}" srcOrd="10" destOrd="0" presId="urn:microsoft.com/office/officeart/2008/layout/LinedList"/>
    <dgm:cxn modelId="{FD3FA002-C768-4295-87E5-D0172165BC52}" type="presParOf" srcId="{A7422C27-D9DF-4B25-B8A8-DFC036594ABD}" destId="{7D41097E-E3C5-45FE-BB7E-DEB602BCF788}" srcOrd="0" destOrd="0" presId="urn:microsoft.com/office/officeart/2008/layout/LinedList"/>
    <dgm:cxn modelId="{50D48651-ECE2-40D3-890A-ABF7442612A6}" type="presParOf" srcId="{A7422C27-D9DF-4B25-B8A8-DFC036594ABD}" destId="{3A826E3C-9757-4C27-9E7B-48E3B0D0B959}" srcOrd="1" destOrd="0" presId="urn:microsoft.com/office/officeart/2008/layout/LinedList"/>
    <dgm:cxn modelId="{E63DAD58-51E7-43C9-AFAF-3C5C0C8033CD}" type="presParOf" srcId="{A7422C27-D9DF-4B25-B8A8-DFC036594ABD}" destId="{0561790B-8925-4E1F-A186-791B457973A6}" srcOrd="2" destOrd="0" presId="urn:microsoft.com/office/officeart/2008/layout/LinedList"/>
    <dgm:cxn modelId="{7CA3AE4A-D1C9-41E7-864A-7154FB602DCB}" type="presParOf" srcId="{1982D08D-DCA6-49B1-A47B-2D9A9CCD1751}" destId="{8E6DD9E0-2BD1-40CE-BA08-5BB100A041CC}" srcOrd="11" destOrd="0" presId="urn:microsoft.com/office/officeart/2008/layout/LinedList"/>
    <dgm:cxn modelId="{D2A6399A-2F64-4F3F-9FEF-153B837981C2}" type="presParOf" srcId="{1982D08D-DCA6-49B1-A47B-2D9A9CCD1751}" destId="{D47F9F95-A9CB-438F-8EA2-031E002C7823}" srcOrd="12"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D7F490-E144-4768-85C0-9040F8978FE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ZA"/>
        </a:p>
      </dgm:t>
    </dgm:pt>
    <dgm:pt modelId="{C3EAB8AA-FEA4-430B-AAA0-D9BF2CBD015E}">
      <dgm:prSet phldrT="[Text]"/>
      <dgm:spPr/>
      <dgm:t>
        <a:bodyPr/>
        <a:lstStyle/>
        <a:p>
          <a:r>
            <a:rPr lang="en-ZA" dirty="0" smtClean="0"/>
            <a:t>Brazil</a:t>
          </a:r>
          <a:endParaRPr lang="en-ZA" dirty="0"/>
        </a:p>
      </dgm:t>
    </dgm:pt>
    <dgm:pt modelId="{7667AF04-41B3-435C-8C2A-97A5F2A13CEA}" type="parTrans" cxnId="{30466280-F09D-4806-B73E-4FC53A57F4DB}">
      <dgm:prSet/>
      <dgm:spPr/>
      <dgm:t>
        <a:bodyPr/>
        <a:lstStyle/>
        <a:p>
          <a:endParaRPr lang="en-ZA"/>
        </a:p>
      </dgm:t>
    </dgm:pt>
    <dgm:pt modelId="{FB1674FD-AE22-4A42-B458-6DE8B988695F}" type="sibTrans" cxnId="{30466280-F09D-4806-B73E-4FC53A57F4DB}">
      <dgm:prSet/>
      <dgm:spPr/>
      <dgm:t>
        <a:bodyPr/>
        <a:lstStyle/>
        <a:p>
          <a:endParaRPr lang="en-ZA"/>
        </a:p>
      </dgm:t>
    </dgm:pt>
    <dgm:pt modelId="{2E37E977-5449-4692-8396-B1685AAD945C}">
      <dgm:prSet phldrT="[Text]"/>
      <dgm:spPr/>
      <dgm:t>
        <a:bodyPr/>
        <a:lstStyle/>
        <a:p>
          <a:r>
            <a:rPr lang="en-ZA" smtClean="0"/>
            <a:t>Chile**</a:t>
          </a:r>
          <a:endParaRPr lang="en-ZA" dirty="0"/>
        </a:p>
      </dgm:t>
    </dgm:pt>
    <dgm:pt modelId="{A7D58CBB-70E1-443F-90D6-C97096716870}" type="parTrans" cxnId="{DE98188F-6A32-40B7-8B7B-A7D82B08A2E9}">
      <dgm:prSet/>
      <dgm:spPr/>
      <dgm:t>
        <a:bodyPr/>
        <a:lstStyle/>
        <a:p>
          <a:endParaRPr lang="en-ZA"/>
        </a:p>
      </dgm:t>
    </dgm:pt>
    <dgm:pt modelId="{A63D87EF-CF15-42D8-9A09-6DAAA75457AA}" type="sibTrans" cxnId="{DE98188F-6A32-40B7-8B7B-A7D82B08A2E9}">
      <dgm:prSet/>
      <dgm:spPr/>
      <dgm:t>
        <a:bodyPr/>
        <a:lstStyle/>
        <a:p>
          <a:endParaRPr lang="en-ZA"/>
        </a:p>
      </dgm:t>
    </dgm:pt>
    <dgm:pt modelId="{EE2EBC87-B1AA-43D6-9891-FA453D03AF1D}">
      <dgm:prSet phldrT="[Text]"/>
      <dgm:spPr/>
      <dgm:t>
        <a:bodyPr/>
        <a:lstStyle/>
        <a:p>
          <a:r>
            <a:rPr lang="en-ZA" dirty="0" smtClean="0"/>
            <a:t>Indonesia</a:t>
          </a:r>
          <a:endParaRPr lang="en-ZA" dirty="0"/>
        </a:p>
      </dgm:t>
    </dgm:pt>
    <dgm:pt modelId="{CCF6BCB1-784B-4E82-BD83-C40F066EFBEA}" type="parTrans" cxnId="{E2B17265-E85D-488B-BB06-B2733704778A}">
      <dgm:prSet/>
      <dgm:spPr/>
      <dgm:t>
        <a:bodyPr/>
        <a:lstStyle/>
        <a:p>
          <a:endParaRPr lang="en-ZA"/>
        </a:p>
      </dgm:t>
    </dgm:pt>
    <dgm:pt modelId="{C08BB4FF-E629-4916-883E-F10F085C3E10}" type="sibTrans" cxnId="{E2B17265-E85D-488B-BB06-B2733704778A}">
      <dgm:prSet/>
      <dgm:spPr/>
      <dgm:t>
        <a:bodyPr/>
        <a:lstStyle/>
        <a:p>
          <a:endParaRPr lang="en-ZA"/>
        </a:p>
      </dgm:t>
    </dgm:pt>
    <dgm:pt modelId="{0795E3A9-EA13-43A5-9009-75D5BCF27624}">
      <dgm:prSet phldrT="[Text]"/>
      <dgm:spPr/>
      <dgm:t>
        <a:bodyPr/>
        <a:lstStyle/>
        <a:p>
          <a:r>
            <a:rPr lang="en-ZA" smtClean="0"/>
            <a:t>Tunisia**</a:t>
          </a:r>
          <a:endParaRPr lang="en-ZA" dirty="0"/>
        </a:p>
      </dgm:t>
    </dgm:pt>
    <dgm:pt modelId="{ECA06C88-95C6-4099-AF09-9C1ACB408E79}" type="parTrans" cxnId="{7478D895-8B62-456D-8066-E9D8A6A8FB6F}">
      <dgm:prSet/>
      <dgm:spPr/>
      <dgm:t>
        <a:bodyPr/>
        <a:lstStyle/>
        <a:p>
          <a:endParaRPr lang="en-ZA"/>
        </a:p>
      </dgm:t>
    </dgm:pt>
    <dgm:pt modelId="{FBA6AB90-7D91-4695-B307-075AA2C0855E}" type="sibTrans" cxnId="{7478D895-8B62-456D-8066-E9D8A6A8FB6F}">
      <dgm:prSet/>
      <dgm:spPr/>
      <dgm:t>
        <a:bodyPr/>
        <a:lstStyle/>
        <a:p>
          <a:endParaRPr lang="en-ZA"/>
        </a:p>
      </dgm:t>
    </dgm:pt>
    <dgm:pt modelId="{01296D70-8A72-49BD-B107-E98E80021819}">
      <dgm:prSet phldrT="[Text]"/>
      <dgm:spPr/>
      <dgm:t>
        <a:bodyPr/>
        <a:lstStyle/>
        <a:p>
          <a:r>
            <a:rPr lang="en-ZA" dirty="0" smtClean="0"/>
            <a:t>Poland</a:t>
          </a:r>
          <a:endParaRPr lang="en-ZA" dirty="0"/>
        </a:p>
      </dgm:t>
    </dgm:pt>
    <dgm:pt modelId="{CB36CF1B-A431-4CDA-AFB3-CDD89B86AF67}" type="parTrans" cxnId="{DB2F785E-3B17-47DA-8C63-14B70B5EC937}">
      <dgm:prSet/>
      <dgm:spPr/>
      <dgm:t>
        <a:bodyPr/>
        <a:lstStyle/>
        <a:p>
          <a:endParaRPr lang="en-ZA"/>
        </a:p>
      </dgm:t>
    </dgm:pt>
    <dgm:pt modelId="{5FC911F4-D1C1-4F62-B8BA-993BC661E5BA}" type="sibTrans" cxnId="{DB2F785E-3B17-47DA-8C63-14B70B5EC937}">
      <dgm:prSet/>
      <dgm:spPr/>
      <dgm:t>
        <a:bodyPr/>
        <a:lstStyle/>
        <a:p>
          <a:endParaRPr lang="en-ZA"/>
        </a:p>
      </dgm:t>
    </dgm:pt>
    <dgm:pt modelId="{7B187916-FAF6-4309-B9BB-29DC8EB3FFEE}">
      <dgm:prSet phldrT="[Text]"/>
      <dgm:spPr/>
      <dgm:t>
        <a:bodyPr/>
        <a:lstStyle/>
        <a:p>
          <a:r>
            <a:rPr lang="en-ZA" dirty="0" smtClean="0"/>
            <a:t>Germany**</a:t>
          </a:r>
          <a:endParaRPr lang="en-ZA" dirty="0"/>
        </a:p>
      </dgm:t>
    </dgm:pt>
    <dgm:pt modelId="{6DAD84DB-7C05-4594-BCA7-06E02D3D3487}" type="parTrans" cxnId="{9702E371-850D-416F-B2B8-97C265C046F6}">
      <dgm:prSet/>
      <dgm:spPr/>
      <dgm:t>
        <a:bodyPr/>
        <a:lstStyle/>
        <a:p>
          <a:endParaRPr lang="en-ZA"/>
        </a:p>
      </dgm:t>
    </dgm:pt>
    <dgm:pt modelId="{8AEAC9FB-6F4A-4A6E-AF45-E60BE96AC30A}" type="sibTrans" cxnId="{9702E371-850D-416F-B2B8-97C265C046F6}">
      <dgm:prSet/>
      <dgm:spPr/>
      <dgm:t>
        <a:bodyPr/>
        <a:lstStyle/>
        <a:p>
          <a:endParaRPr lang="en-ZA"/>
        </a:p>
      </dgm:t>
    </dgm:pt>
    <dgm:pt modelId="{4BEF8C89-3FE1-41AD-AD6C-6BF1D3DA449C}">
      <dgm:prSet phldrT="[Text]"/>
      <dgm:spPr/>
      <dgm:t>
        <a:bodyPr/>
        <a:lstStyle/>
        <a:p>
          <a:r>
            <a:rPr lang="en-ZA" dirty="0" smtClean="0"/>
            <a:t>Israel</a:t>
          </a:r>
          <a:endParaRPr lang="en-ZA" dirty="0"/>
        </a:p>
      </dgm:t>
    </dgm:pt>
    <dgm:pt modelId="{10442375-B7BC-4968-9AE0-AD2FD72A27C2}" type="parTrans" cxnId="{7530C1B7-AA62-405E-AED9-8F659C099BD7}">
      <dgm:prSet/>
      <dgm:spPr/>
      <dgm:t>
        <a:bodyPr/>
        <a:lstStyle/>
        <a:p>
          <a:endParaRPr lang="en-ZA"/>
        </a:p>
      </dgm:t>
    </dgm:pt>
    <dgm:pt modelId="{2AE38A20-E18D-4D26-A27E-C42E19C326DD}" type="sibTrans" cxnId="{7530C1B7-AA62-405E-AED9-8F659C099BD7}">
      <dgm:prSet/>
      <dgm:spPr/>
      <dgm:t>
        <a:bodyPr/>
        <a:lstStyle/>
        <a:p>
          <a:endParaRPr lang="en-ZA"/>
        </a:p>
      </dgm:t>
    </dgm:pt>
    <dgm:pt modelId="{ED366E48-090F-414D-B58C-187B9BC2A89C}">
      <dgm:prSet phldrT="[Text]"/>
      <dgm:spPr/>
      <dgm:t>
        <a:bodyPr/>
        <a:lstStyle/>
        <a:p>
          <a:r>
            <a:rPr lang="en-ZA" dirty="0" smtClean="0"/>
            <a:t>Uruguay</a:t>
          </a:r>
          <a:endParaRPr lang="en-ZA" dirty="0"/>
        </a:p>
      </dgm:t>
    </dgm:pt>
    <dgm:pt modelId="{40ED87E2-3771-4355-8B6C-16E3687504FA}" type="parTrans" cxnId="{3B78F10C-40E2-450C-909D-E777E4155E4B}">
      <dgm:prSet/>
      <dgm:spPr/>
      <dgm:t>
        <a:bodyPr/>
        <a:lstStyle/>
        <a:p>
          <a:endParaRPr lang="en-ZA"/>
        </a:p>
      </dgm:t>
    </dgm:pt>
    <dgm:pt modelId="{F6E66AC3-68B4-4A7C-9E2F-DD34DBAEC944}" type="sibTrans" cxnId="{3B78F10C-40E2-450C-909D-E777E4155E4B}">
      <dgm:prSet/>
      <dgm:spPr/>
      <dgm:t>
        <a:bodyPr/>
        <a:lstStyle/>
        <a:p>
          <a:endParaRPr lang="en-ZA"/>
        </a:p>
      </dgm:t>
    </dgm:pt>
    <dgm:pt modelId="{740554E3-7390-419A-AFF9-4C647D095408}">
      <dgm:prSet phldrT="[Text]"/>
      <dgm:spPr/>
      <dgm:t>
        <a:bodyPr/>
        <a:lstStyle/>
        <a:p>
          <a:r>
            <a:rPr lang="en-ZA" dirty="0" smtClean="0"/>
            <a:t>Hungary</a:t>
          </a:r>
          <a:endParaRPr lang="en-ZA" dirty="0"/>
        </a:p>
      </dgm:t>
    </dgm:pt>
    <dgm:pt modelId="{C0690CDF-6F6B-41F5-AFB0-ADD461EB2EF7}" type="parTrans" cxnId="{29B556B0-FD2C-48E4-B3D0-156BC1D55FA0}">
      <dgm:prSet/>
      <dgm:spPr/>
      <dgm:t>
        <a:bodyPr/>
        <a:lstStyle/>
        <a:p>
          <a:endParaRPr lang="en-ZA"/>
        </a:p>
      </dgm:t>
    </dgm:pt>
    <dgm:pt modelId="{2498E385-A6A7-49CC-9E02-8C650AEE52C7}" type="sibTrans" cxnId="{29B556B0-FD2C-48E4-B3D0-156BC1D55FA0}">
      <dgm:prSet/>
      <dgm:spPr/>
      <dgm:t>
        <a:bodyPr/>
        <a:lstStyle/>
        <a:p>
          <a:endParaRPr lang="en-ZA"/>
        </a:p>
      </dgm:t>
    </dgm:pt>
    <dgm:pt modelId="{3CA8BA2A-3949-4763-9CE6-1FB1CBD35E89}">
      <dgm:prSet phldrT="[Text]"/>
      <dgm:spPr/>
      <dgm:t>
        <a:bodyPr/>
        <a:lstStyle/>
        <a:p>
          <a:r>
            <a:rPr lang="en-ZA" dirty="0" smtClean="0"/>
            <a:t>Turkey**</a:t>
          </a:r>
          <a:endParaRPr lang="en-ZA" dirty="0"/>
        </a:p>
      </dgm:t>
    </dgm:pt>
    <dgm:pt modelId="{27D8A285-F8B6-4C80-B4F1-3814FE1226A4}" type="parTrans" cxnId="{47B0E9C4-B02A-4715-94E2-4524E7391214}">
      <dgm:prSet/>
      <dgm:spPr/>
      <dgm:t>
        <a:bodyPr/>
        <a:lstStyle/>
        <a:p>
          <a:endParaRPr lang="en-ZA"/>
        </a:p>
      </dgm:t>
    </dgm:pt>
    <dgm:pt modelId="{C5CD09F7-54AA-433C-BBE8-B6FE7DFA2DCF}" type="sibTrans" cxnId="{47B0E9C4-B02A-4715-94E2-4524E7391214}">
      <dgm:prSet/>
      <dgm:spPr/>
      <dgm:t>
        <a:bodyPr/>
        <a:lstStyle/>
        <a:p>
          <a:endParaRPr lang="en-ZA"/>
        </a:p>
      </dgm:t>
    </dgm:pt>
    <dgm:pt modelId="{16856790-545F-482A-8D50-B767767F33DE}" type="pres">
      <dgm:prSet presAssocID="{25D7F490-E144-4768-85C0-9040F8978FE5}" presName="vert0" presStyleCnt="0">
        <dgm:presLayoutVars>
          <dgm:dir/>
          <dgm:animOne val="branch"/>
          <dgm:animLvl val="lvl"/>
        </dgm:presLayoutVars>
      </dgm:prSet>
      <dgm:spPr/>
      <dgm:t>
        <a:bodyPr/>
        <a:lstStyle/>
        <a:p>
          <a:endParaRPr lang="en-ZA"/>
        </a:p>
      </dgm:t>
    </dgm:pt>
    <dgm:pt modelId="{C048AEB5-03C5-426C-93F5-3E71A7C10CAF}" type="pres">
      <dgm:prSet presAssocID="{C3EAB8AA-FEA4-430B-AAA0-D9BF2CBD015E}" presName="thickLine" presStyleLbl="alignNode1" presStyleIdx="0" presStyleCnt="10"/>
      <dgm:spPr/>
    </dgm:pt>
    <dgm:pt modelId="{175263B8-84A9-4B31-83B3-F1534D01DFED}" type="pres">
      <dgm:prSet presAssocID="{C3EAB8AA-FEA4-430B-AAA0-D9BF2CBD015E}" presName="horz1" presStyleCnt="0"/>
      <dgm:spPr/>
    </dgm:pt>
    <dgm:pt modelId="{80D16D12-B7AC-4327-9180-ABFEE947F61E}" type="pres">
      <dgm:prSet presAssocID="{C3EAB8AA-FEA4-430B-AAA0-D9BF2CBD015E}" presName="tx1" presStyleLbl="revTx" presStyleIdx="0" presStyleCnt="10"/>
      <dgm:spPr/>
      <dgm:t>
        <a:bodyPr/>
        <a:lstStyle/>
        <a:p>
          <a:endParaRPr lang="en-ZA"/>
        </a:p>
      </dgm:t>
    </dgm:pt>
    <dgm:pt modelId="{A27A15A1-7365-475E-991F-EC981D6FFEE5}" type="pres">
      <dgm:prSet presAssocID="{C3EAB8AA-FEA4-430B-AAA0-D9BF2CBD015E}" presName="vert1" presStyleCnt="0"/>
      <dgm:spPr/>
    </dgm:pt>
    <dgm:pt modelId="{1E2C3E50-03AB-4234-9B14-AE54E7C49CF5}" type="pres">
      <dgm:prSet presAssocID="{2E37E977-5449-4692-8396-B1685AAD945C}" presName="thickLine" presStyleLbl="alignNode1" presStyleIdx="1" presStyleCnt="10"/>
      <dgm:spPr/>
    </dgm:pt>
    <dgm:pt modelId="{F52B9D44-3504-49CB-A826-A7C3664150C5}" type="pres">
      <dgm:prSet presAssocID="{2E37E977-5449-4692-8396-B1685AAD945C}" presName="horz1" presStyleCnt="0"/>
      <dgm:spPr/>
    </dgm:pt>
    <dgm:pt modelId="{C3C0B506-190E-4B22-87AC-B8A4328958CA}" type="pres">
      <dgm:prSet presAssocID="{2E37E977-5449-4692-8396-B1685AAD945C}" presName="tx1" presStyleLbl="revTx" presStyleIdx="1" presStyleCnt="10"/>
      <dgm:spPr/>
      <dgm:t>
        <a:bodyPr/>
        <a:lstStyle/>
        <a:p>
          <a:endParaRPr lang="en-ZA"/>
        </a:p>
      </dgm:t>
    </dgm:pt>
    <dgm:pt modelId="{21F085E6-C14E-4086-B5C2-A892B766FC9E}" type="pres">
      <dgm:prSet presAssocID="{2E37E977-5449-4692-8396-B1685AAD945C}" presName="vert1" presStyleCnt="0"/>
      <dgm:spPr/>
    </dgm:pt>
    <dgm:pt modelId="{FE485113-3874-4D40-A74C-AD268B6F8DFE}" type="pres">
      <dgm:prSet presAssocID="{EE2EBC87-B1AA-43D6-9891-FA453D03AF1D}" presName="thickLine" presStyleLbl="alignNode1" presStyleIdx="2" presStyleCnt="10"/>
      <dgm:spPr/>
    </dgm:pt>
    <dgm:pt modelId="{4EE6C57D-6F4B-4AD2-99C6-4B52FA88925A}" type="pres">
      <dgm:prSet presAssocID="{EE2EBC87-B1AA-43D6-9891-FA453D03AF1D}" presName="horz1" presStyleCnt="0"/>
      <dgm:spPr/>
    </dgm:pt>
    <dgm:pt modelId="{68EEC7DF-68D1-4B2A-9ADD-65E705EF7B26}" type="pres">
      <dgm:prSet presAssocID="{EE2EBC87-B1AA-43D6-9891-FA453D03AF1D}" presName="tx1" presStyleLbl="revTx" presStyleIdx="2" presStyleCnt="10"/>
      <dgm:spPr/>
      <dgm:t>
        <a:bodyPr/>
        <a:lstStyle/>
        <a:p>
          <a:endParaRPr lang="en-ZA"/>
        </a:p>
      </dgm:t>
    </dgm:pt>
    <dgm:pt modelId="{BD679971-57AB-4FE5-9701-24133A4DB1BF}" type="pres">
      <dgm:prSet presAssocID="{EE2EBC87-B1AA-43D6-9891-FA453D03AF1D}" presName="vert1" presStyleCnt="0"/>
      <dgm:spPr/>
    </dgm:pt>
    <dgm:pt modelId="{EBE9F65C-9BD9-4438-9BEB-D129FFEDDB6D}" type="pres">
      <dgm:prSet presAssocID="{0795E3A9-EA13-43A5-9009-75D5BCF27624}" presName="thickLine" presStyleLbl="alignNode1" presStyleIdx="3" presStyleCnt="10"/>
      <dgm:spPr/>
    </dgm:pt>
    <dgm:pt modelId="{0FE52872-F4C1-4FE4-AB48-930006BDB544}" type="pres">
      <dgm:prSet presAssocID="{0795E3A9-EA13-43A5-9009-75D5BCF27624}" presName="horz1" presStyleCnt="0"/>
      <dgm:spPr/>
    </dgm:pt>
    <dgm:pt modelId="{D56FE039-407E-43E1-B544-42C5FFB65B2A}" type="pres">
      <dgm:prSet presAssocID="{0795E3A9-EA13-43A5-9009-75D5BCF27624}" presName="tx1" presStyleLbl="revTx" presStyleIdx="3" presStyleCnt="10"/>
      <dgm:spPr/>
      <dgm:t>
        <a:bodyPr/>
        <a:lstStyle/>
        <a:p>
          <a:endParaRPr lang="en-ZA"/>
        </a:p>
      </dgm:t>
    </dgm:pt>
    <dgm:pt modelId="{FF74C8D6-C432-47D5-933D-9DED0E7BE90B}" type="pres">
      <dgm:prSet presAssocID="{0795E3A9-EA13-43A5-9009-75D5BCF27624}" presName="vert1" presStyleCnt="0"/>
      <dgm:spPr/>
    </dgm:pt>
    <dgm:pt modelId="{C0A3F98F-8EBD-48B8-AD00-4BA4E0F4E59C}" type="pres">
      <dgm:prSet presAssocID="{3CA8BA2A-3949-4763-9CE6-1FB1CBD35E89}" presName="thickLine" presStyleLbl="alignNode1" presStyleIdx="4" presStyleCnt="10"/>
      <dgm:spPr/>
    </dgm:pt>
    <dgm:pt modelId="{B09844A4-C471-46F7-95D3-D9BE6C67CEFA}" type="pres">
      <dgm:prSet presAssocID="{3CA8BA2A-3949-4763-9CE6-1FB1CBD35E89}" presName="horz1" presStyleCnt="0"/>
      <dgm:spPr/>
    </dgm:pt>
    <dgm:pt modelId="{84A4EBCF-D32F-40F3-8C92-7EE69C225097}" type="pres">
      <dgm:prSet presAssocID="{3CA8BA2A-3949-4763-9CE6-1FB1CBD35E89}" presName="tx1" presStyleLbl="revTx" presStyleIdx="4" presStyleCnt="10"/>
      <dgm:spPr/>
      <dgm:t>
        <a:bodyPr/>
        <a:lstStyle/>
        <a:p>
          <a:endParaRPr lang="en-ZA"/>
        </a:p>
      </dgm:t>
    </dgm:pt>
    <dgm:pt modelId="{62FA4378-6155-44AC-932B-93CE19D13E23}" type="pres">
      <dgm:prSet presAssocID="{3CA8BA2A-3949-4763-9CE6-1FB1CBD35E89}" presName="vert1" presStyleCnt="0"/>
      <dgm:spPr/>
    </dgm:pt>
    <dgm:pt modelId="{97CAA452-A9D2-4BEE-A05B-EFC44EB305E5}" type="pres">
      <dgm:prSet presAssocID="{01296D70-8A72-49BD-B107-E98E80021819}" presName="thickLine" presStyleLbl="alignNode1" presStyleIdx="5" presStyleCnt="10"/>
      <dgm:spPr/>
    </dgm:pt>
    <dgm:pt modelId="{83049436-155F-4206-9CF3-60B94DB7D3E8}" type="pres">
      <dgm:prSet presAssocID="{01296D70-8A72-49BD-B107-E98E80021819}" presName="horz1" presStyleCnt="0"/>
      <dgm:spPr/>
    </dgm:pt>
    <dgm:pt modelId="{F98AC5D1-9031-4B44-9FE7-DCB79B2C3E91}" type="pres">
      <dgm:prSet presAssocID="{01296D70-8A72-49BD-B107-E98E80021819}" presName="tx1" presStyleLbl="revTx" presStyleIdx="5" presStyleCnt="10"/>
      <dgm:spPr/>
      <dgm:t>
        <a:bodyPr/>
        <a:lstStyle/>
        <a:p>
          <a:endParaRPr lang="en-ZA"/>
        </a:p>
      </dgm:t>
    </dgm:pt>
    <dgm:pt modelId="{19CBAECA-524F-455E-AB7D-AD78BB592BB5}" type="pres">
      <dgm:prSet presAssocID="{01296D70-8A72-49BD-B107-E98E80021819}" presName="vert1" presStyleCnt="0"/>
      <dgm:spPr/>
    </dgm:pt>
    <dgm:pt modelId="{38EF680C-572B-44D4-977E-2B53F9B23143}" type="pres">
      <dgm:prSet presAssocID="{7B187916-FAF6-4309-B9BB-29DC8EB3FFEE}" presName="thickLine" presStyleLbl="alignNode1" presStyleIdx="6" presStyleCnt="10"/>
      <dgm:spPr/>
    </dgm:pt>
    <dgm:pt modelId="{DCD2BA30-918A-46AF-A5B8-7862783511C6}" type="pres">
      <dgm:prSet presAssocID="{7B187916-FAF6-4309-B9BB-29DC8EB3FFEE}" presName="horz1" presStyleCnt="0"/>
      <dgm:spPr/>
    </dgm:pt>
    <dgm:pt modelId="{4B191756-62E2-4B88-AE89-E650E538ED0F}" type="pres">
      <dgm:prSet presAssocID="{7B187916-FAF6-4309-B9BB-29DC8EB3FFEE}" presName="tx1" presStyleLbl="revTx" presStyleIdx="6" presStyleCnt="10"/>
      <dgm:spPr/>
      <dgm:t>
        <a:bodyPr/>
        <a:lstStyle/>
        <a:p>
          <a:endParaRPr lang="en-ZA"/>
        </a:p>
      </dgm:t>
    </dgm:pt>
    <dgm:pt modelId="{AEB02023-3BC9-4E47-9FBB-E412AAEB6CB7}" type="pres">
      <dgm:prSet presAssocID="{7B187916-FAF6-4309-B9BB-29DC8EB3FFEE}" presName="vert1" presStyleCnt="0"/>
      <dgm:spPr/>
    </dgm:pt>
    <dgm:pt modelId="{B57FA75E-D963-42B8-BDD0-6ADDE3FD3B4D}" type="pres">
      <dgm:prSet presAssocID="{4BEF8C89-3FE1-41AD-AD6C-6BF1D3DA449C}" presName="thickLine" presStyleLbl="alignNode1" presStyleIdx="7" presStyleCnt="10"/>
      <dgm:spPr/>
    </dgm:pt>
    <dgm:pt modelId="{C16AD303-D4BE-47C9-9547-3212329A1666}" type="pres">
      <dgm:prSet presAssocID="{4BEF8C89-3FE1-41AD-AD6C-6BF1D3DA449C}" presName="horz1" presStyleCnt="0"/>
      <dgm:spPr/>
    </dgm:pt>
    <dgm:pt modelId="{6FD6CB8F-3686-4EA6-8425-648F50004D2B}" type="pres">
      <dgm:prSet presAssocID="{4BEF8C89-3FE1-41AD-AD6C-6BF1D3DA449C}" presName="tx1" presStyleLbl="revTx" presStyleIdx="7" presStyleCnt="10"/>
      <dgm:spPr/>
      <dgm:t>
        <a:bodyPr/>
        <a:lstStyle/>
        <a:p>
          <a:endParaRPr lang="en-ZA"/>
        </a:p>
      </dgm:t>
    </dgm:pt>
    <dgm:pt modelId="{CC60056C-7A03-42C9-B475-953BCD3EBFD1}" type="pres">
      <dgm:prSet presAssocID="{4BEF8C89-3FE1-41AD-AD6C-6BF1D3DA449C}" presName="vert1" presStyleCnt="0"/>
      <dgm:spPr/>
    </dgm:pt>
    <dgm:pt modelId="{7D4F09D3-9BE4-4A31-AD51-3D2FA20E0F5D}" type="pres">
      <dgm:prSet presAssocID="{ED366E48-090F-414D-B58C-187B9BC2A89C}" presName="thickLine" presStyleLbl="alignNode1" presStyleIdx="8" presStyleCnt="10"/>
      <dgm:spPr/>
    </dgm:pt>
    <dgm:pt modelId="{7CAE6F53-E4F9-4140-829A-5BFF3C346324}" type="pres">
      <dgm:prSet presAssocID="{ED366E48-090F-414D-B58C-187B9BC2A89C}" presName="horz1" presStyleCnt="0"/>
      <dgm:spPr/>
    </dgm:pt>
    <dgm:pt modelId="{26C50422-D4EE-4F45-A5FF-39FB029B0BDB}" type="pres">
      <dgm:prSet presAssocID="{ED366E48-090F-414D-B58C-187B9BC2A89C}" presName="tx1" presStyleLbl="revTx" presStyleIdx="8" presStyleCnt="10"/>
      <dgm:spPr/>
      <dgm:t>
        <a:bodyPr/>
        <a:lstStyle/>
        <a:p>
          <a:endParaRPr lang="en-ZA"/>
        </a:p>
      </dgm:t>
    </dgm:pt>
    <dgm:pt modelId="{A2038735-A9FE-4D02-8235-B4F50C7208AE}" type="pres">
      <dgm:prSet presAssocID="{ED366E48-090F-414D-B58C-187B9BC2A89C}" presName="vert1" presStyleCnt="0"/>
      <dgm:spPr/>
    </dgm:pt>
    <dgm:pt modelId="{0DB707C3-2065-496D-84CA-D4B0E8F047E3}" type="pres">
      <dgm:prSet presAssocID="{740554E3-7390-419A-AFF9-4C647D095408}" presName="thickLine" presStyleLbl="alignNode1" presStyleIdx="9" presStyleCnt="10"/>
      <dgm:spPr/>
    </dgm:pt>
    <dgm:pt modelId="{BBC3494E-2951-4A91-AAAD-8F65A9D154FA}" type="pres">
      <dgm:prSet presAssocID="{740554E3-7390-419A-AFF9-4C647D095408}" presName="horz1" presStyleCnt="0"/>
      <dgm:spPr/>
    </dgm:pt>
    <dgm:pt modelId="{EFEB9BE9-0222-4920-A38B-0BA3847C204D}" type="pres">
      <dgm:prSet presAssocID="{740554E3-7390-419A-AFF9-4C647D095408}" presName="tx1" presStyleLbl="revTx" presStyleIdx="9" presStyleCnt="10"/>
      <dgm:spPr/>
      <dgm:t>
        <a:bodyPr/>
        <a:lstStyle/>
        <a:p>
          <a:endParaRPr lang="en-ZA"/>
        </a:p>
      </dgm:t>
    </dgm:pt>
    <dgm:pt modelId="{27AD93A3-DB84-4402-8717-BA18A2A5E169}" type="pres">
      <dgm:prSet presAssocID="{740554E3-7390-419A-AFF9-4C647D095408}" presName="vert1" presStyleCnt="0"/>
      <dgm:spPr/>
    </dgm:pt>
  </dgm:ptLst>
  <dgm:cxnLst>
    <dgm:cxn modelId="{7530C1B7-AA62-405E-AED9-8F659C099BD7}" srcId="{25D7F490-E144-4768-85C0-9040F8978FE5}" destId="{4BEF8C89-3FE1-41AD-AD6C-6BF1D3DA449C}" srcOrd="7" destOrd="0" parTransId="{10442375-B7BC-4968-9AE0-AD2FD72A27C2}" sibTransId="{2AE38A20-E18D-4D26-A27E-C42E19C326DD}"/>
    <dgm:cxn modelId="{DCB35ECE-0900-445B-8581-93D56C4D0D0A}" type="presOf" srcId="{3CA8BA2A-3949-4763-9CE6-1FB1CBD35E89}" destId="{84A4EBCF-D32F-40F3-8C92-7EE69C225097}" srcOrd="0" destOrd="0" presId="urn:microsoft.com/office/officeart/2008/layout/LinedList"/>
    <dgm:cxn modelId="{4EE025B7-6AC6-45AB-9FF9-C4B3E4D7D0C3}" type="presOf" srcId="{25D7F490-E144-4768-85C0-9040F8978FE5}" destId="{16856790-545F-482A-8D50-B767767F33DE}" srcOrd="0" destOrd="0" presId="urn:microsoft.com/office/officeart/2008/layout/LinedList"/>
    <dgm:cxn modelId="{3B1EF944-4003-4EEA-9D0B-1C32730E1F43}" type="presOf" srcId="{01296D70-8A72-49BD-B107-E98E80021819}" destId="{F98AC5D1-9031-4B44-9FE7-DCB79B2C3E91}" srcOrd="0" destOrd="0" presId="urn:microsoft.com/office/officeart/2008/layout/LinedList"/>
    <dgm:cxn modelId="{51B2ED04-61B0-4BD2-A408-D0B19897F143}" type="presOf" srcId="{740554E3-7390-419A-AFF9-4C647D095408}" destId="{EFEB9BE9-0222-4920-A38B-0BA3847C204D}" srcOrd="0" destOrd="0" presId="urn:microsoft.com/office/officeart/2008/layout/LinedList"/>
    <dgm:cxn modelId="{47B0E9C4-B02A-4715-94E2-4524E7391214}" srcId="{25D7F490-E144-4768-85C0-9040F8978FE5}" destId="{3CA8BA2A-3949-4763-9CE6-1FB1CBD35E89}" srcOrd="4" destOrd="0" parTransId="{27D8A285-F8B6-4C80-B4F1-3814FE1226A4}" sibTransId="{C5CD09F7-54AA-433C-BBE8-B6FE7DFA2DCF}"/>
    <dgm:cxn modelId="{44D8115F-7FB0-49FA-BE20-7CB0BE1CB8D7}" type="presOf" srcId="{ED366E48-090F-414D-B58C-187B9BC2A89C}" destId="{26C50422-D4EE-4F45-A5FF-39FB029B0BDB}" srcOrd="0" destOrd="0" presId="urn:microsoft.com/office/officeart/2008/layout/LinedList"/>
    <dgm:cxn modelId="{30466280-F09D-4806-B73E-4FC53A57F4DB}" srcId="{25D7F490-E144-4768-85C0-9040F8978FE5}" destId="{C3EAB8AA-FEA4-430B-AAA0-D9BF2CBD015E}" srcOrd="0" destOrd="0" parTransId="{7667AF04-41B3-435C-8C2A-97A5F2A13CEA}" sibTransId="{FB1674FD-AE22-4A42-B458-6DE8B988695F}"/>
    <dgm:cxn modelId="{DE98188F-6A32-40B7-8B7B-A7D82B08A2E9}" srcId="{25D7F490-E144-4768-85C0-9040F8978FE5}" destId="{2E37E977-5449-4692-8396-B1685AAD945C}" srcOrd="1" destOrd="0" parTransId="{A7D58CBB-70E1-443F-90D6-C97096716870}" sibTransId="{A63D87EF-CF15-42D8-9A09-6DAAA75457AA}"/>
    <dgm:cxn modelId="{AEF7881F-FF84-4F22-85CA-E909EFBDB397}" type="presOf" srcId="{4BEF8C89-3FE1-41AD-AD6C-6BF1D3DA449C}" destId="{6FD6CB8F-3686-4EA6-8425-648F50004D2B}" srcOrd="0" destOrd="0" presId="urn:microsoft.com/office/officeart/2008/layout/LinedList"/>
    <dgm:cxn modelId="{3B78F10C-40E2-450C-909D-E777E4155E4B}" srcId="{25D7F490-E144-4768-85C0-9040F8978FE5}" destId="{ED366E48-090F-414D-B58C-187B9BC2A89C}" srcOrd="8" destOrd="0" parTransId="{40ED87E2-3771-4355-8B6C-16E3687504FA}" sibTransId="{F6E66AC3-68B4-4A7C-9E2F-DD34DBAEC944}"/>
    <dgm:cxn modelId="{9702E371-850D-416F-B2B8-97C265C046F6}" srcId="{25D7F490-E144-4768-85C0-9040F8978FE5}" destId="{7B187916-FAF6-4309-B9BB-29DC8EB3FFEE}" srcOrd="6" destOrd="0" parTransId="{6DAD84DB-7C05-4594-BCA7-06E02D3D3487}" sibTransId="{8AEAC9FB-6F4A-4A6E-AF45-E60BE96AC30A}"/>
    <dgm:cxn modelId="{291BB324-EDB4-4CC5-8A02-4AD8E0BCC838}" type="presOf" srcId="{EE2EBC87-B1AA-43D6-9891-FA453D03AF1D}" destId="{68EEC7DF-68D1-4B2A-9ADD-65E705EF7B26}" srcOrd="0" destOrd="0" presId="urn:microsoft.com/office/officeart/2008/layout/LinedList"/>
    <dgm:cxn modelId="{E2B17265-E85D-488B-BB06-B2733704778A}" srcId="{25D7F490-E144-4768-85C0-9040F8978FE5}" destId="{EE2EBC87-B1AA-43D6-9891-FA453D03AF1D}" srcOrd="2" destOrd="0" parTransId="{CCF6BCB1-784B-4E82-BD83-C40F066EFBEA}" sibTransId="{C08BB4FF-E629-4916-883E-F10F085C3E10}"/>
    <dgm:cxn modelId="{29B556B0-FD2C-48E4-B3D0-156BC1D55FA0}" srcId="{25D7F490-E144-4768-85C0-9040F8978FE5}" destId="{740554E3-7390-419A-AFF9-4C647D095408}" srcOrd="9" destOrd="0" parTransId="{C0690CDF-6F6B-41F5-AFB0-ADD461EB2EF7}" sibTransId="{2498E385-A6A7-49CC-9E02-8C650AEE52C7}"/>
    <dgm:cxn modelId="{5AD08C2C-FCEA-4065-A0C0-E152DA585C33}" type="presOf" srcId="{C3EAB8AA-FEA4-430B-AAA0-D9BF2CBD015E}" destId="{80D16D12-B7AC-4327-9180-ABFEE947F61E}" srcOrd="0" destOrd="0" presId="urn:microsoft.com/office/officeart/2008/layout/LinedList"/>
    <dgm:cxn modelId="{7478D895-8B62-456D-8066-E9D8A6A8FB6F}" srcId="{25D7F490-E144-4768-85C0-9040F8978FE5}" destId="{0795E3A9-EA13-43A5-9009-75D5BCF27624}" srcOrd="3" destOrd="0" parTransId="{ECA06C88-95C6-4099-AF09-9C1ACB408E79}" sibTransId="{FBA6AB90-7D91-4695-B307-075AA2C0855E}"/>
    <dgm:cxn modelId="{25BE42FC-0ABA-4429-9E01-86B17FBB7F0C}" type="presOf" srcId="{0795E3A9-EA13-43A5-9009-75D5BCF27624}" destId="{D56FE039-407E-43E1-B544-42C5FFB65B2A}" srcOrd="0" destOrd="0" presId="urn:microsoft.com/office/officeart/2008/layout/LinedList"/>
    <dgm:cxn modelId="{DB2F785E-3B17-47DA-8C63-14B70B5EC937}" srcId="{25D7F490-E144-4768-85C0-9040F8978FE5}" destId="{01296D70-8A72-49BD-B107-E98E80021819}" srcOrd="5" destOrd="0" parTransId="{CB36CF1B-A431-4CDA-AFB3-CDD89B86AF67}" sibTransId="{5FC911F4-D1C1-4F62-B8BA-993BC661E5BA}"/>
    <dgm:cxn modelId="{51D1A4B6-856B-4DF6-B2BD-4BB89E67BA41}" type="presOf" srcId="{2E37E977-5449-4692-8396-B1685AAD945C}" destId="{C3C0B506-190E-4B22-87AC-B8A4328958CA}" srcOrd="0" destOrd="0" presId="urn:microsoft.com/office/officeart/2008/layout/LinedList"/>
    <dgm:cxn modelId="{9275746C-D5D3-4844-8A15-D1B984A008EE}" type="presOf" srcId="{7B187916-FAF6-4309-B9BB-29DC8EB3FFEE}" destId="{4B191756-62E2-4B88-AE89-E650E538ED0F}" srcOrd="0" destOrd="0" presId="urn:microsoft.com/office/officeart/2008/layout/LinedList"/>
    <dgm:cxn modelId="{647374E2-BBBB-4074-A698-6E93FAA1359B}" type="presParOf" srcId="{16856790-545F-482A-8D50-B767767F33DE}" destId="{C048AEB5-03C5-426C-93F5-3E71A7C10CAF}" srcOrd="0" destOrd="0" presId="urn:microsoft.com/office/officeart/2008/layout/LinedList"/>
    <dgm:cxn modelId="{9C981845-C516-462C-849C-8439479662B4}" type="presParOf" srcId="{16856790-545F-482A-8D50-B767767F33DE}" destId="{175263B8-84A9-4B31-83B3-F1534D01DFED}" srcOrd="1" destOrd="0" presId="urn:microsoft.com/office/officeart/2008/layout/LinedList"/>
    <dgm:cxn modelId="{10CD050E-711B-4485-89A7-6B508BFCD938}" type="presParOf" srcId="{175263B8-84A9-4B31-83B3-F1534D01DFED}" destId="{80D16D12-B7AC-4327-9180-ABFEE947F61E}" srcOrd="0" destOrd="0" presId="urn:microsoft.com/office/officeart/2008/layout/LinedList"/>
    <dgm:cxn modelId="{5799C059-C579-4B31-8AA3-DCBDB4CA7BB4}" type="presParOf" srcId="{175263B8-84A9-4B31-83B3-F1534D01DFED}" destId="{A27A15A1-7365-475E-991F-EC981D6FFEE5}" srcOrd="1" destOrd="0" presId="urn:microsoft.com/office/officeart/2008/layout/LinedList"/>
    <dgm:cxn modelId="{21CDC20E-9578-489F-8324-97BFCEB38EF7}" type="presParOf" srcId="{16856790-545F-482A-8D50-B767767F33DE}" destId="{1E2C3E50-03AB-4234-9B14-AE54E7C49CF5}" srcOrd="2" destOrd="0" presId="urn:microsoft.com/office/officeart/2008/layout/LinedList"/>
    <dgm:cxn modelId="{53DF6A64-2CA4-4663-9471-7BEF1F9CDAE0}" type="presParOf" srcId="{16856790-545F-482A-8D50-B767767F33DE}" destId="{F52B9D44-3504-49CB-A826-A7C3664150C5}" srcOrd="3" destOrd="0" presId="urn:microsoft.com/office/officeart/2008/layout/LinedList"/>
    <dgm:cxn modelId="{25095B1B-B61D-4075-AF02-C428A0E7ECE7}" type="presParOf" srcId="{F52B9D44-3504-49CB-A826-A7C3664150C5}" destId="{C3C0B506-190E-4B22-87AC-B8A4328958CA}" srcOrd="0" destOrd="0" presId="urn:microsoft.com/office/officeart/2008/layout/LinedList"/>
    <dgm:cxn modelId="{12F4089E-7B6A-4CCD-8902-F7564A556352}" type="presParOf" srcId="{F52B9D44-3504-49CB-A826-A7C3664150C5}" destId="{21F085E6-C14E-4086-B5C2-A892B766FC9E}" srcOrd="1" destOrd="0" presId="urn:microsoft.com/office/officeart/2008/layout/LinedList"/>
    <dgm:cxn modelId="{7F79D8A8-8649-4F3F-B81D-235ECD2F0D0A}" type="presParOf" srcId="{16856790-545F-482A-8D50-B767767F33DE}" destId="{FE485113-3874-4D40-A74C-AD268B6F8DFE}" srcOrd="4" destOrd="0" presId="urn:microsoft.com/office/officeart/2008/layout/LinedList"/>
    <dgm:cxn modelId="{2A5F3938-DD18-4B9B-9324-3E4AD82D46D8}" type="presParOf" srcId="{16856790-545F-482A-8D50-B767767F33DE}" destId="{4EE6C57D-6F4B-4AD2-99C6-4B52FA88925A}" srcOrd="5" destOrd="0" presId="urn:microsoft.com/office/officeart/2008/layout/LinedList"/>
    <dgm:cxn modelId="{40963962-EEC1-4252-A457-7E5652FC409B}" type="presParOf" srcId="{4EE6C57D-6F4B-4AD2-99C6-4B52FA88925A}" destId="{68EEC7DF-68D1-4B2A-9ADD-65E705EF7B26}" srcOrd="0" destOrd="0" presId="urn:microsoft.com/office/officeart/2008/layout/LinedList"/>
    <dgm:cxn modelId="{3E067890-3F99-4BC1-871D-7199ABA4DA32}" type="presParOf" srcId="{4EE6C57D-6F4B-4AD2-99C6-4B52FA88925A}" destId="{BD679971-57AB-4FE5-9701-24133A4DB1BF}" srcOrd="1" destOrd="0" presId="urn:microsoft.com/office/officeart/2008/layout/LinedList"/>
    <dgm:cxn modelId="{107A5679-AC35-4171-9361-92061D264DFC}" type="presParOf" srcId="{16856790-545F-482A-8D50-B767767F33DE}" destId="{EBE9F65C-9BD9-4438-9BEB-D129FFEDDB6D}" srcOrd="6" destOrd="0" presId="urn:microsoft.com/office/officeart/2008/layout/LinedList"/>
    <dgm:cxn modelId="{20FB0553-2013-4E2A-8A75-05C25C5EB88F}" type="presParOf" srcId="{16856790-545F-482A-8D50-B767767F33DE}" destId="{0FE52872-F4C1-4FE4-AB48-930006BDB544}" srcOrd="7" destOrd="0" presId="urn:microsoft.com/office/officeart/2008/layout/LinedList"/>
    <dgm:cxn modelId="{5C855664-7A71-407B-843C-A7D4A91F17A7}" type="presParOf" srcId="{0FE52872-F4C1-4FE4-AB48-930006BDB544}" destId="{D56FE039-407E-43E1-B544-42C5FFB65B2A}" srcOrd="0" destOrd="0" presId="urn:microsoft.com/office/officeart/2008/layout/LinedList"/>
    <dgm:cxn modelId="{BECA0683-8FB3-48F8-85AE-36270B83CA82}" type="presParOf" srcId="{0FE52872-F4C1-4FE4-AB48-930006BDB544}" destId="{FF74C8D6-C432-47D5-933D-9DED0E7BE90B}" srcOrd="1" destOrd="0" presId="urn:microsoft.com/office/officeart/2008/layout/LinedList"/>
    <dgm:cxn modelId="{D091738B-1EB5-47DE-B368-1401231A63E0}" type="presParOf" srcId="{16856790-545F-482A-8D50-B767767F33DE}" destId="{C0A3F98F-8EBD-48B8-AD00-4BA4E0F4E59C}" srcOrd="8" destOrd="0" presId="urn:microsoft.com/office/officeart/2008/layout/LinedList"/>
    <dgm:cxn modelId="{53B6396E-34F5-4825-AFBE-A494E6CABAFF}" type="presParOf" srcId="{16856790-545F-482A-8D50-B767767F33DE}" destId="{B09844A4-C471-46F7-95D3-D9BE6C67CEFA}" srcOrd="9" destOrd="0" presId="urn:microsoft.com/office/officeart/2008/layout/LinedList"/>
    <dgm:cxn modelId="{5A5FF449-2BD9-4B83-81AB-05EF4577A778}" type="presParOf" srcId="{B09844A4-C471-46F7-95D3-D9BE6C67CEFA}" destId="{84A4EBCF-D32F-40F3-8C92-7EE69C225097}" srcOrd="0" destOrd="0" presId="urn:microsoft.com/office/officeart/2008/layout/LinedList"/>
    <dgm:cxn modelId="{C42ECCAA-FABB-4416-A72F-7BC0FA44A17A}" type="presParOf" srcId="{B09844A4-C471-46F7-95D3-D9BE6C67CEFA}" destId="{62FA4378-6155-44AC-932B-93CE19D13E23}" srcOrd="1" destOrd="0" presId="urn:microsoft.com/office/officeart/2008/layout/LinedList"/>
    <dgm:cxn modelId="{E1EF771D-2A1B-42F4-B8E7-EC516CBDDA88}" type="presParOf" srcId="{16856790-545F-482A-8D50-B767767F33DE}" destId="{97CAA452-A9D2-4BEE-A05B-EFC44EB305E5}" srcOrd="10" destOrd="0" presId="urn:microsoft.com/office/officeart/2008/layout/LinedList"/>
    <dgm:cxn modelId="{7153F0F0-B2E6-402B-A152-94A253AFEE93}" type="presParOf" srcId="{16856790-545F-482A-8D50-B767767F33DE}" destId="{83049436-155F-4206-9CF3-60B94DB7D3E8}" srcOrd="11" destOrd="0" presId="urn:microsoft.com/office/officeart/2008/layout/LinedList"/>
    <dgm:cxn modelId="{0E5A411E-69CB-451F-A5A1-DC78A7533140}" type="presParOf" srcId="{83049436-155F-4206-9CF3-60B94DB7D3E8}" destId="{F98AC5D1-9031-4B44-9FE7-DCB79B2C3E91}" srcOrd="0" destOrd="0" presId="urn:microsoft.com/office/officeart/2008/layout/LinedList"/>
    <dgm:cxn modelId="{2245F0BF-A519-47FF-9DBF-EC3D56AADA36}" type="presParOf" srcId="{83049436-155F-4206-9CF3-60B94DB7D3E8}" destId="{19CBAECA-524F-455E-AB7D-AD78BB592BB5}" srcOrd="1" destOrd="0" presId="urn:microsoft.com/office/officeart/2008/layout/LinedList"/>
    <dgm:cxn modelId="{B48E97DF-28D0-4397-8FC8-ABD3F8CBABA3}" type="presParOf" srcId="{16856790-545F-482A-8D50-B767767F33DE}" destId="{38EF680C-572B-44D4-977E-2B53F9B23143}" srcOrd="12" destOrd="0" presId="urn:microsoft.com/office/officeart/2008/layout/LinedList"/>
    <dgm:cxn modelId="{AFE21846-CBB6-49E9-A2EF-0726A5430883}" type="presParOf" srcId="{16856790-545F-482A-8D50-B767767F33DE}" destId="{DCD2BA30-918A-46AF-A5B8-7862783511C6}" srcOrd="13" destOrd="0" presId="urn:microsoft.com/office/officeart/2008/layout/LinedList"/>
    <dgm:cxn modelId="{026E22DF-12F4-41E6-8A05-A617F5E586A6}" type="presParOf" srcId="{DCD2BA30-918A-46AF-A5B8-7862783511C6}" destId="{4B191756-62E2-4B88-AE89-E650E538ED0F}" srcOrd="0" destOrd="0" presId="urn:microsoft.com/office/officeart/2008/layout/LinedList"/>
    <dgm:cxn modelId="{76757DBF-2E81-479A-91C4-C2A383E00D71}" type="presParOf" srcId="{DCD2BA30-918A-46AF-A5B8-7862783511C6}" destId="{AEB02023-3BC9-4E47-9FBB-E412AAEB6CB7}" srcOrd="1" destOrd="0" presId="urn:microsoft.com/office/officeart/2008/layout/LinedList"/>
    <dgm:cxn modelId="{71A903CD-BA66-421E-ABB9-E8E12DB152F4}" type="presParOf" srcId="{16856790-545F-482A-8D50-B767767F33DE}" destId="{B57FA75E-D963-42B8-BDD0-6ADDE3FD3B4D}" srcOrd="14" destOrd="0" presId="urn:microsoft.com/office/officeart/2008/layout/LinedList"/>
    <dgm:cxn modelId="{C4795917-4466-415F-901E-ED7297A8242C}" type="presParOf" srcId="{16856790-545F-482A-8D50-B767767F33DE}" destId="{C16AD303-D4BE-47C9-9547-3212329A1666}" srcOrd="15" destOrd="0" presId="urn:microsoft.com/office/officeart/2008/layout/LinedList"/>
    <dgm:cxn modelId="{8CB9FBBD-B490-4A75-A8BE-89310E35D2BB}" type="presParOf" srcId="{C16AD303-D4BE-47C9-9547-3212329A1666}" destId="{6FD6CB8F-3686-4EA6-8425-648F50004D2B}" srcOrd="0" destOrd="0" presId="urn:microsoft.com/office/officeart/2008/layout/LinedList"/>
    <dgm:cxn modelId="{DB090A1B-1325-42FA-BE3F-6B5B8EF3FB53}" type="presParOf" srcId="{C16AD303-D4BE-47C9-9547-3212329A1666}" destId="{CC60056C-7A03-42C9-B475-953BCD3EBFD1}" srcOrd="1" destOrd="0" presId="urn:microsoft.com/office/officeart/2008/layout/LinedList"/>
    <dgm:cxn modelId="{0D7021FD-3DF4-4B19-B61F-F75DA6305B99}" type="presParOf" srcId="{16856790-545F-482A-8D50-B767767F33DE}" destId="{7D4F09D3-9BE4-4A31-AD51-3D2FA20E0F5D}" srcOrd="16" destOrd="0" presId="urn:microsoft.com/office/officeart/2008/layout/LinedList"/>
    <dgm:cxn modelId="{6B93AE45-3ED9-4B12-A8FA-9EAEB34FC152}" type="presParOf" srcId="{16856790-545F-482A-8D50-B767767F33DE}" destId="{7CAE6F53-E4F9-4140-829A-5BFF3C346324}" srcOrd="17" destOrd="0" presId="urn:microsoft.com/office/officeart/2008/layout/LinedList"/>
    <dgm:cxn modelId="{3B291BEA-D59D-40B7-A686-D29EA3D42AC8}" type="presParOf" srcId="{7CAE6F53-E4F9-4140-829A-5BFF3C346324}" destId="{26C50422-D4EE-4F45-A5FF-39FB029B0BDB}" srcOrd="0" destOrd="0" presId="urn:microsoft.com/office/officeart/2008/layout/LinedList"/>
    <dgm:cxn modelId="{BE7D5875-B942-4BD9-A4E6-E0DA99E0E488}" type="presParOf" srcId="{7CAE6F53-E4F9-4140-829A-5BFF3C346324}" destId="{A2038735-A9FE-4D02-8235-B4F50C7208AE}" srcOrd="1" destOrd="0" presId="urn:microsoft.com/office/officeart/2008/layout/LinedList"/>
    <dgm:cxn modelId="{CF4EF047-D239-4AF7-9E5E-BE6D3C36F793}" type="presParOf" srcId="{16856790-545F-482A-8D50-B767767F33DE}" destId="{0DB707C3-2065-496D-84CA-D4B0E8F047E3}" srcOrd="18" destOrd="0" presId="urn:microsoft.com/office/officeart/2008/layout/LinedList"/>
    <dgm:cxn modelId="{908A4ED2-B763-4407-8FAB-16900E4AF045}" type="presParOf" srcId="{16856790-545F-482A-8D50-B767767F33DE}" destId="{BBC3494E-2951-4A91-AAAD-8F65A9D154FA}" srcOrd="19" destOrd="0" presId="urn:microsoft.com/office/officeart/2008/layout/LinedList"/>
    <dgm:cxn modelId="{8579D16C-F0BA-471A-8621-91689A5ED671}" type="presParOf" srcId="{BBC3494E-2951-4A91-AAAD-8F65A9D154FA}" destId="{EFEB9BE9-0222-4920-A38B-0BA3847C204D}" srcOrd="0" destOrd="0" presId="urn:microsoft.com/office/officeart/2008/layout/LinedList"/>
    <dgm:cxn modelId="{077D30F1-615B-4904-95B6-06A4FD29AFBB}" type="presParOf" srcId="{BBC3494E-2951-4A91-AAAD-8F65A9D154FA}" destId="{27AD93A3-DB84-4402-8717-BA18A2A5E16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D1CC7D-1389-46CB-AB22-0362AEA85736}"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ZA"/>
        </a:p>
      </dgm:t>
    </dgm:pt>
    <dgm:pt modelId="{C4C25FB7-DC1D-4CAB-A6AE-FC8915B70106}">
      <dgm:prSet phldrT="[Text]"/>
      <dgm:spPr/>
      <dgm:t>
        <a:bodyPr/>
        <a:lstStyle/>
        <a:p>
          <a:r>
            <a:rPr lang="en-ZA" dirty="0" smtClean="0"/>
            <a:t>Poor to fair</a:t>
          </a:r>
          <a:endParaRPr lang="en-ZA" dirty="0"/>
        </a:p>
      </dgm:t>
    </dgm:pt>
    <dgm:pt modelId="{6ED4971A-E7D0-464D-A4D8-ED171849EC91}" type="parTrans" cxnId="{C3DDD2FB-BB20-46FB-BB2C-19B96A5A9AFB}">
      <dgm:prSet/>
      <dgm:spPr/>
      <dgm:t>
        <a:bodyPr/>
        <a:lstStyle/>
        <a:p>
          <a:endParaRPr lang="en-ZA"/>
        </a:p>
      </dgm:t>
    </dgm:pt>
    <dgm:pt modelId="{74CA3E65-7C9A-4E94-BA70-B7C4F9D66FC3}" type="sibTrans" cxnId="{C3DDD2FB-BB20-46FB-BB2C-19B96A5A9AFB}">
      <dgm:prSet/>
      <dgm:spPr/>
      <dgm:t>
        <a:bodyPr/>
        <a:lstStyle/>
        <a:p>
          <a:endParaRPr lang="en-ZA"/>
        </a:p>
      </dgm:t>
    </dgm:pt>
    <dgm:pt modelId="{484A4F0C-80A8-476A-82BC-EEB15B0FB8FF}">
      <dgm:prSet phldrT="[Text]"/>
      <dgm:spPr/>
      <dgm:t>
        <a:bodyPr/>
        <a:lstStyle/>
        <a:p>
          <a:r>
            <a:rPr lang="en-ZA" dirty="0" smtClean="0">
              <a:latin typeface="Corbel" panose="020B0503020204020204" pitchFamily="34" charset="0"/>
            </a:rPr>
            <a:t>Achieving the basics of</a:t>
          </a:r>
        </a:p>
        <a:p>
          <a:r>
            <a:rPr lang="en-ZA" dirty="0" smtClean="0">
              <a:latin typeface="Corbel" panose="020B0503020204020204" pitchFamily="34" charset="0"/>
            </a:rPr>
            <a:t>literacy and numeracy</a:t>
          </a:r>
          <a:endParaRPr lang="en-ZA" dirty="0">
            <a:latin typeface="Corbel" panose="020B0503020204020204" pitchFamily="34" charset="0"/>
          </a:endParaRPr>
        </a:p>
      </dgm:t>
    </dgm:pt>
    <dgm:pt modelId="{9751B956-ED6F-4EA3-9F08-F26A5954E071}" type="parTrans" cxnId="{F14F0DEB-F8C9-4B14-9BC1-E56E9F88513B}">
      <dgm:prSet/>
      <dgm:spPr/>
      <dgm:t>
        <a:bodyPr/>
        <a:lstStyle/>
        <a:p>
          <a:endParaRPr lang="en-ZA"/>
        </a:p>
      </dgm:t>
    </dgm:pt>
    <dgm:pt modelId="{2B56C49A-A3E1-4035-B726-AD1EBE29E002}" type="sibTrans" cxnId="{F14F0DEB-F8C9-4B14-9BC1-E56E9F88513B}">
      <dgm:prSet/>
      <dgm:spPr/>
      <dgm:t>
        <a:bodyPr/>
        <a:lstStyle/>
        <a:p>
          <a:endParaRPr lang="en-ZA"/>
        </a:p>
      </dgm:t>
    </dgm:pt>
    <dgm:pt modelId="{49BF83E9-28D7-4F0E-ACEB-3995CA73857A}">
      <dgm:prSet phldrT="[Text]"/>
      <dgm:spPr/>
      <dgm:t>
        <a:bodyPr/>
        <a:lstStyle/>
        <a:p>
          <a:r>
            <a:rPr lang="en-ZA" dirty="0" smtClean="0"/>
            <a:t>Fair to good </a:t>
          </a:r>
          <a:endParaRPr lang="en-ZA" dirty="0"/>
        </a:p>
      </dgm:t>
    </dgm:pt>
    <dgm:pt modelId="{E729E71C-5580-4667-A8AB-3150FCAA33A3}" type="parTrans" cxnId="{6494DC85-6420-4D68-89BA-C3A845A958B9}">
      <dgm:prSet/>
      <dgm:spPr/>
      <dgm:t>
        <a:bodyPr/>
        <a:lstStyle/>
        <a:p>
          <a:endParaRPr lang="en-ZA"/>
        </a:p>
      </dgm:t>
    </dgm:pt>
    <dgm:pt modelId="{DA9DD865-EA15-4C8D-B7BA-8C234772922B}" type="sibTrans" cxnId="{6494DC85-6420-4D68-89BA-C3A845A958B9}">
      <dgm:prSet/>
      <dgm:spPr/>
      <dgm:t>
        <a:bodyPr/>
        <a:lstStyle/>
        <a:p>
          <a:endParaRPr lang="en-ZA"/>
        </a:p>
      </dgm:t>
    </dgm:pt>
    <dgm:pt modelId="{5DBF41B7-3875-456D-9E3A-54C5686A8280}">
      <dgm:prSet phldrT="[Text]"/>
      <dgm:spPr/>
      <dgm:t>
        <a:bodyPr/>
        <a:lstStyle/>
        <a:p>
          <a:r>
            <a:rPr lang="en-ZA" dirty="0" smtClean="0"/>
            <a:t>Getting the foundations</a:t>
          </a:r>
        </a:p>
        <a:p>
          <a:r>
            <a:rPr lang="en-ZA" dirty="0" smtClean="0"/>
            <a:t>in place</a:t>
          </a:r>
          <a:endParaRPr lang="en-ZA" dirty="0"/>
        </a:p>
      </dgm:t>
    </dgm:pt>
    <dgm:pt modelId="{10002503-517B-4DE2-BA63-194FAFF4C400}" type="parTrans" cxnId="{E7BD4BC4-B0B0-4B10-9FC0-62E4D398C259}">
      <dgm:prSet/>
      <dgm:spPr/>
      <dgm:t>
        <a:bodyPr/>
        <a:lstStyle/>
        <a:p>
          <a:endParaRPr lang="en-ZA"/>
        </a:p>
      </dgm:t>
    </dgm:pt>
    <dgm:pt modelId="{47CE0156-3E43-4259-A8B5-276359E35938}" type="sibTrans" cxnId="{E7BD4BC4-B0B0-4B10-9FC0-62E4D398C259}">
      <dgm:prSet/>
      <dgm:spPr/>
      <dgm:t>
        <a:bodyPr/>
        <a:lstStyle/>
        <a:p>
          <a:endParaRPr lang="en-ZA"/>
        </a:p>
      </dgm:t>
    </dgm:pt>
    <dgm:pt modelId="{3F1019E6-021D-49DE-9A63-AC8480B518CB}">
      <dgm:prSet phldrT="[Text]"/>
      <dgm:spPr/>
      <dgm:t>
        <a:bodyPr/>
        <a:lstStyle/>
        <a:p>
          <a:r>
            <a:rPr lang="en-ZA" dirty="0" smtClean="0"/>
            <a:t>Good to Great</a:t>
          </a:r>
          <a:endParaRPr lang="en-ZA" dirty="0"/>
        </a:p>
      </dgm:t>
    </dgm:pt>
    <dgm:pt modelId="{0D59D594-59A9-47CA-B590-AC29F2E1B364}" type="parTrans" cxnId="{24E2D720-2466-4C4A-822B-E8E08F6276E7}">
      <dgm:prSet/>
      <dgm:spPr/>
      <dgm:t>
        <a:bodyPr/>
        <a:lstStyle/>
        <a:p>
          <a:endParaRPr lang="en-ZA"/>
        </a:p>
      </dgm:t>
    </dgm:pt>
    <dgm:pt modelId="{D343577C-3B5B-4369-859C-5E564124056C}" type="sibTrans" cxnId="{24E2D720-2466-4C4A-822B-E8E08F6276E7}">
      <dgm:prSet/>
      <dgm:spPr/>
      <dgm:t>
        <a:bodyPr/>
        <a:lstStyle/>
        <a:p>
          <a:endParaRPr lang="en-ZA"/>
        </a:p>
      </dgm:t>
    </dgm:pt>
    <dgm:pt modelId="{44CC5538-D97B-4B6A-BB94-B40CA1C84C1F}">
      <dgm:prSet phldrT="[Text]"/>
      <dgm:spPr/>
      <dgm:t>
        <a:bodyPr/>
        <a:lstStyle/>
        <a:p>
          <a:r>
            <a:rPr lang="en-ZA" dirty="0" smtClean="0"/>
            <a:t>Shaping the professional</a:t>
          </a:r>
          <a:endParaRPr lang="en-ZA" dirty="0"/>
        </a:p>
      </dgm:t>
    </dgm:pt>
    <dgm:pt modelId="{D6F4DE00-1CBA-4D01-803E-D0F91B5ECF28}" type="parTrans" cxnId="{C1A942EE-E1A4-4C79-BD09-6B83C4E9943D}">
      <dgm:prSet/>
      <dgm:spPr/>
      <dgm:t>
        <a:bodyPr/>
        <a:lstStyle/>
        <a:p>
          <a:endParaRPr lang="en-ZA"/>
        </a:p>
      </dgm:t>
    </dgm:pt>
    <dgm:pt modelId="{D3755F2B-8F08-4F8D-8D55-108C703A64BE}" type="sibTrans" cxnId="{C1A942EE-E1A4-4C79-BD09-6B83C4E9943D}">
      <dgm:prSet/>
      <dgm:spPr/>
      <dgm:t>
        <a:bodyPr/>
        <a:lstStyle/>
        <a:p>
          <a:endParaRPr lang="en-ZA"/>
        </a:p>
      </dgm:t>
    </dgm:pt>
    <dgm:pt modelId="{D0E6789F-DDE4-43A4-B9D5-31793420EA26}">
      <dgm:prSet phldrT="[Text]"/>
      <dgm:spPr/>
      <dgm:t>
        <a:bodyPr/>
        <a:lstStyle/>
        <a:p>
          <a:r>
            <a:rPr lang="en-ZA" dirty="0" smtClean="0"/>
            <a:t>Great to Excellent</a:t>
          </a:r>
          <a:endParaRPr lang="en-ZA" dirty="0"/>
        </a:p>
      </dgm:t>
    </dgm:pt>
    <dgm:pt modelId="{9F5BDD19-3B2B-4F0C-9D97-357306F9491F}" type="parTrans" cxnId="{388243B3-3454-46AD-90B1-CCCBF6600122}">
      <dgm:prSet/>
      <dgm:spPr/>
      <dgm:t>
        <a:bodyPr/>
        <a:lstStyle/>
        <a:p>
          <a:endParaRPr lang="en-ZA"/>
        </a:p>
      </dgm:t>
    </dgm:pt>
    <dgm:pt modelId="{C5DC6E6B-0B3F-4E17-A6CD-967AA27E37DF}" type="sibTrans" cxnId="{388243B3-3454-46AD-90B1-CCCBF6600122}">
      <dgm:prSet/>
      <dgm:spPr/>
      <dgm:t>
        <a:bodyPr/>
        <a:lstStyle/>
        <a:p>
          <a:endParaRPr lang="en-ZA"/>
        </a:p>
      </dgm:t>
    </dgm:pt>
    <dgm:pt modelId="{17C0D92A-97BA-4065-B70F-E465C059D839}">
      <dgm:prSet/>
      <dgm:spPr/>
      <dgm:t>
        <a:bodyPr/>
        <a:lstStyle/>
        <a:p>
          <a:r>
            <a:rPr lang="en-ZA" dirty="0" smtClean="0"/>
            <a:t>Improving through peers and innovation</a:t>
          </a:r>
          <a:endParaRPr lang="en-ZA" dirty="0"/>
        </a:p>
      </dgm:t>
    </dgm:pt>
    <dgm:pt modelId="{E7172D79-7721-40F3-B75D-6412F2D0B43D}" type="parTrans" cxnId="{0E56BCE6-93D1-4C97-9B66-BA1520C66D08}">
      <dgm:prSet/>
      <dgm:spPr/>
      <dgm:t>
        <a:bodyPr/>
        <a:lstStyle/>
        <a:p>
          <a:endParaRPr lang="en-ZA"/>
        </a:p>
      </dgm:t>
    </dgm:pt>
    <dgm:pt modelId="{E826C785-BED2-43A6-B9AB-FD07A98452F7}" type="sibTrans" cxnId="{0E56BCE6-93D1-4C97-9B66-BA1520C66D08}">
      <dgm:prSet/>
      <dgm:spPr/>
      <dgm:t>
        <a:bodyPr/>
        <a:lstStyle/>
        <a:p>
          <a:endParaRPr lang="en-ZA"/>
        </a:p>
      </dgm:t>
    </dgm:pt>
    <dgm:pt modelId="{3052E50A-7F62-4F8A-A9C3-955D9B4C71DD}" type="pres">
      <dgm:prSet presAssocID="{E4D1CC7D-1389-46CB-AB22-0362AEA85736}" presName="rootnode" presStyleCnt="0">
        <dgm:presLayoutVars>
          <dgm:chMax/>
          <dgm:chPref/>
          <dgm:dir/>
          <dgm:animLvl val="lvl"/>
        </dgm:presLayoutVars>
      </dgm:prSet>
      <dgm:spPr/>
      <dgm:t>
        <a:bodyPr/>
        <a:lstStyle/>
        <a:p>
          <a:endParaRPr lang="en-ZA"/>
        </a:p>
      </dgm:t>
    </dgm:pt>
    <dgm:pt modelId="{AF409CBC-419C-416A-8217-C82E91B63CE2}" type="pres">
      <dgm:prSet presAssocID="{C4C25FB7-DC1D-4CAB-A6AE-FC8915B70106}" presName="composite" presStyleCnt="0"/>
      <dgm:spPr/>
    </dgm:pt>
    <dgm:pt modelId="{7D7417EA-4286-44D1-95C4-D5081A8F0055}" type="pres">
      <dgm:prSet presAssocID="{C4C25FB7-DC1D-4CAB-A6AE-FC8915B70106}" presName="LShape" presStyleLbl="alignNode1" presStyleIdx="0" presStyleCnt="7"/>
      <dgm:spPr/>
    </dgm:pt>
    <dgm:pt modelId="{BF962E59-0980-4600-BF91-C69FF12BFCD2}" type="pres">
      <dgm:prSet presAssocID="{C4C25FB7-DC1D-4CAB-A6AE-FC8915B70106}" presName="ParentText" presStyleLbl="revTx" presStyleIdx="0" presStyleCnt="4">
        <dgm:presLayoutVars>
          <dgm:chMax val="0"/>
          <dgm:chPref val="0"/>
          <dgm:bulletEnabled val="1"/>
        </dgm:presLayoutVars>
      </dgm:prSet>
      <dgm:spPr/>
      <dgm:t>
        <a:bodyPr/>
        <a:lstStyle/>
        <a:p>
          <a:endParaRPr lang="en-ZA"/>
        </a:p>
      </dgm:t>
    </dgm:pt>
    <dgm:pt modelId="{CFF9AB5E-D5B4-4B83-8560-E7439745BE30}" type="pres">
      <dgm:prSet presAssocID="{C4C25FB7-DC1D-4CAB-A6AE-FC8915B70106}" presName="Triangle" presStyleLbl="alignNode1" presStyleIdx="1" presStyleCnt="7"/>
      <dgm:spPr/>
    </dgm:pt>
    <dgm:pt modelId="{5E736718-CE65-4184-8AE5-35358320B203}" type="pres">
      <dgm:prSet presAssocID="{74CA3E65-7C9A-4E94-BA70-B7C4F9D66FC3}" presName="sibTrans" presStyleCnt="0"/>
      <dgm:spPr/>
    </dgm:pt>
    <dgm:pt modelId="{3B4556A8-1C76-44B6-9284-D1079A12A326}" type="pres">
      <dgm:prSet presAssocID="{74CA3E65-7C9A-4E94-BA70-B7C4F9D66FC3}" presName="space" presStyleCnt="0"/>
      <dgm:spPr/>
    </dgm:pt>
    <dgm:pt modelId="{628CBAE4-28BB-4BF8-8CC3-76831DFF3ABF}" type="pres">
      <dgm:prSet presAssocID="{49BF83E9-28D7-4F0E-ACEB-3995CA73857A}" presName="composite" presStyleCnt="0"/>
      <dgm:spPr/>
    </dgm:pt>
    <dgm:pt modelId="{7443CA96-6A5F-4EBD-B5E1-DE491FB84C10}" type="pres">
      <dgm:prSet presAssocID="{49BF83E9-28D7-4F0E-ACEB-3995CA73857A}" presName="LShape" presStyleLbl="alignNode1" presStyleIdx="2" presStyleCnt="7"/>
      <dgm:spPr/>
    </dgm:pt>
    <dgm:pt modelId="{D1E979DC-2CB2-4698-8196-E8206AA1373C}" type="pres">
      <dgm:prSet presAssocID="{49BF83E9-28D7-4F0E-ACEB-3995CA73857A}" presName="ParentText" presStyleLbl="revTx" presStyleIdx="1" presStyleCnt="4">
        <dgm:presLayoutVars>
          <dgm:chMax val="0"/>
          <dgm:chPref val="0"/>
          <dgm:bulletEnabled val="1"/>
        </dgm:presLayoutVars>
      </dgm:prSet>
      <dgm:spPr/>
      <dgm:t>
        <a:bodyPr/>
        <a:lstStyle/>
        <a:p>
          <a:endParaRPr lang="en-ZA"/>
        </a:p>
      </dgm:t>
    </dgm:pt>
    <dgm:pt modelId="{7DDB590E-67CC-477A-A51F-C689A1C9F9D8}" type="pres">
      <dgm:prSet presAssocID="{49BF83E9-28D7-4F0E-ACEB-3995CA73857A}" presName="Triangle" presStyleLbl="alignNode1" presStyleIdx="3" presStyleCnt="7"/>
      <dgm:spPr/>
    </dgm:pt>
    <dgm:pt modelId="{7F10F3CE-3BCB-491B-B300-79D9F943C8CF}" type="pres">
      <dgm:prSet presAssocID="{DA9DD865-EA15-4C8D-B7BA-8C234772922B}" presName="sibTrans" presStyleCnt="0"/>
      <dgm:spPr/>
    </dgm:pt>
    <dgm:pt modelId="{8827C712-07F5-4579-BBF8-9C8C6FBE29D3}" type="pres">
      <dgm:prSet presAssocID="{DA9DD865-EA15-4C8D-B7BA-8C234772922B}" presName="space" presStyleCnt="0"/>
      <dgm:spPr/>
    </dgm:pt>
    <dgm:pt modelId="{90FC08F1-632B-4D88-8476-F1FB9526E5A8}" type="pres">
      <dgm:prSet presAssocID="{3F1019E6-021D-49DE-9A63-AC8480B518CB}" presName="composite" presStyleCnt="0"/>
      <dgm:spPr/>
    </dgm:pt>
    <dgm:pt modelId="{0EA2C9F0-F6F2-4E5D-A0CF-3A3FE21EB063}" type="pres">
      <dgm:prSet presAssocID="{3F1019E6-021D-49DE-9A63-AC8480B518CB}" presName="LShape" presStyleLbl="alignNode1" presStyleIdx="4" presStyleCnt="7"/>
      <dgm:spPr/>
    </dgm:pt>
    <dgm:pt modelId="{ECB11440-EDF1-4780-ACB8-924E699EB378}" type="pres">
      <dgm:prSet presAssocID="{3F1019E6-021D-49DE-9A63-AC8480B518CB}" presName="ParentText" presStyleLbl="revTx" presStyleIdx="2" presStyleCnt="4">
        <dgm:presLayoutVars>
          <dgm:chMax val="0"/>
          <dgm:chPref val="0"/>
          <dgm:bulletEnabled val="1"/>
        </dgm:presLayoutVars>
      </dgm:prSet>
      <dgm:spPr/>
      <dgm:t>
        <a:bodyPr/>
        <a:lstStyle/>
        <a:p>
          <a:endParaRPr lang="en-ZA"/>
        </a:p>
      </dgm:t>
    </dgm:pt>
    <dgm:pt modelId="{5524309E-D324-4A82-82B4-DA9DE27CEC46}" type="pres">
      <dgm:prSet presAssocID="{3F1019E6-021D-49DE-9A63-AC8480B518CB}" presName="Triangle" presStyleLbl="alignNode1" presStyleIdx="5" presStyleCnt="7"/>
      <dgm:spPr/>
    </dgm:pt>
    <dgm:pt modelId="{9A06254A-0732-4B5A-B6CE-00E40C1FA34D}" type="pres">
      <dgm:prSet presAssocID="{D343577C-3B5B-4369-859C-5E564124056C}" presName="sibTrans" presStyleCnt="0"/>
      <dgm:spPr/>
    </dgm:pt>
    <dgm:pt modelId="{6E6BB7C9-E415-40E8-BB3F-54827CD5436B}" type="pres">
      <dgm:prSet presAssocID="{D343577C-3B5B-4369-859C-5E564124056C}" presName="space" presStyleCnt="0"/>
      <dgm:spPr/>
    </dgm:pt>
    <dgm:pt modelId="{4E408692-BA69-4B36-BC3E-6FDC1CFA5CD6}" type="pres">
      <dgm:prSet presAssocID="{D0E6789F-DDE4-43A4-B9D5-31793420EA26}" presName="composite" presStyleCnt="0"/>
      <dgm:spPr/>
    </dgm:pt>
    <dgm:pt modelId="{265BB343-AF59-4F10-9933-2FF2B0F73DA0}" type="pres">
      <dgm:prSet presAssocID="{D0E6789F-DDE4-43A4-B9D5-31793420EA26}" presName="LShape" presStyleLbl="alignNode1" presStyleIdx="6" presStyleCnt="7"/>
      <dgm:spPr/>
    </dgm:pt>
    <dgm:pt modelId="{8B59D663-DC17-499A-A247-E257D78242A8}" type="pres">
      <dgm:prSet presAssocID="{D0E6789F-DDE4-43A4-B9D5-31793420EA26}" presName="ParentText" presStyleLbl="revTx" presStyleIdx="3" presStyleCnt="4">
        <dgm:presLayoutVars>
          <dgm:chMax val="0"/>
          <dgm:chPref val="0"/>
          <dgm:bulletEnabled val="1"/>
        </dgm:presLayoutVars>
      </dgm:prSet>
      <dgm:spPr/>
      <dgm:t>
        <a:bodyPr/>
        <a:lstStyle/>
        <a:p>
          <a:endParaRPr lang="en-ZA"/>
        </a:p>
      </dgm:t>
    </dgm:pt>
  </dgm:ptLst>
  <dgm:cxnLst>
    <dgm:cxn modelId="{4F6B41DD-30DC-48E7-AB34-0FD964584B2B}" type="presOf" srcId="{E4D1CC7D-1389-46CB-AB22-0362AEA85736}" destId="{3052E50A-7F62-4F8A-A9C3-955D9B4C71DD}" srcOrd="0" destOrd="0" presId="urn:microsoft.com/office/officeart/2009/3/layout/StepUpProcess"/>
    <dgm:cxn modelId="{F14F0DEB-F8C9-4B14-9BC1-E56E9F88513B}" srcId="{C4C25FB7-DC1D-4CAB-A6AE-FC8915B70106}" destId="{484A4F0C-80A8-476A-82BC-EEB15B0FB8FF}" srcOrd="0" destOrd="0" parTransId="{9751B956-ED6F-4EA3-9F08-F26A5954E071}" sibTransId="{2B56C49A-A3E1-4035-B726-AD1EBE29E002}"/>
    <dgm:cxn modelId="{5B9063BC-CDD7-4451-82D1-7DACD78559E3}" type="presOf" srcId="{17C0D92A-97BA-4065-B70F-E465C059D839}" destId="{8B59D663-DC17-499A-A247-E257D78242A8}" srcOrd="0" destOrd="1" presId="urn:microsoft.com/office/officeart/2009/3/layout/StepUpProcess"/>
    <dgm:cxn modelId="{E003D48E-54A5-4C53-850B-CB4116611616}" type="presOf" srcId="{484A4F0C-80A8-476A-82BC-EEB15B0FB8FF}" destId="{BF962E59-0980-4600-BF91-C69FF12BFCD2}" srcOrd="0" destOrd="1" presId="urn:microsoft.com/office/officeart/2009/3/layout/StepUpProcess"/>
    <dgm:cxn modelId="{0E56BCE6-93D1-4C97-9B66-BA1520C66D08}" srcId="{D0E6789F-DDE4-43A4-B9D5-31793420EA26}" destId="{17C0D92A-97BA-4065-B70F-E465C059D839}" srcOrd="0" destOrd="0" parTransId="{E7172D79-7721-40F3-B75D-6412F2D0B43D}" sibTransId="{E826C785-BED2-43A6-B9AB-FD07A98452F7}"/>
    <dgm:cxn modelId="{21940DAC-3B58-43F7-B2B2-58384E23D287}" type="presOf" srcId="{D0E6789F-DDE4-43A4-B9D5-31793420EA26}" destId="{8B59D663-DC17-499A-A247-E257D78242A8}" srcOrd="0" destOrd="0" presId="urn:microsoft.com/office/officeart/2009/3/layout/StepUpProcess"/>
    <dgm:cxn modelId="{24E2D720-2466-4C4A-822B-E8E08F6276E7}" srcId="{E4D1CC7D-1389-46CB-AB22-0362AEA85736}" destId="{3F1019E6-021D-49DE-9A63-AC8480B518CB}" srcOrd="2" destOrd="0" parTransId="{0D59D594-59A9-47CA-B590-AC29F2E1B364}" sibTransId="{D343577C-3B5B-4369-859C-5E564124056C}"/>
    <dgm:cxn modelId="{1943967A-F472-4EB8-8044-D37C074DACCA}" type="presOf" srcId="{3F1019E6-021D-49DE-9A63-AC8480B518CB}" destId="{ECB11440-EDF1-4780-ACB8-924E699EB378}" srcOrd="0" destOrd="0" presId="urn:microsoft.com/office/officeart/2009/3/layout/StepUpProcess"/>
    <dgm:cxn modelId="{5B6A003A-C646-44CD-8A69-34BF74C16DC4}" type="presOf" srcId="{49BF83E9-28D7-4F0E-ACEB-3995CA73857A}" destId="{D1E979DC-2CB2-4698-8196-E8206AA1373C}" srcOrd="0" destOrd="0" presId="urn:microsoft.com/office/officeart/2009/3/layout/StepUpProcess"/>
    <dgm:cxn modelId="{388243B3-3454-46AD-90B1-CCCBF6600122}" srcId="{E4D1CC7D-1389-46CB-AB22-0362AEA85736}" destId="{D0E6789F-DDE4-43A4-B9D5-31793420EA26}" srcOrd="3" destOrd="0" parTransId="{9F5BDD19-3B2B-4F0C-9D97-357306F9491F}" sibTransId="{C5DC6E6B-0B3F-4E17-A6CD-967AA27E37DF}"/>
    <dgm:cxn modelId="{E7BD4BC4-B0B0-4B10-9FC0-62E4D398C259}" srcId="{49BF83E9-28D7-4F0E-ACEB-3995CA73857A}" destId="{5DBF41B7-3875-456D-9E3A-54C5686A8280}" srcOrd="0" destOrd="0" parTransId="{10002503-517B-4DE2-BA63-194FAFF4C400}" sibTransId="{47CE0156-3E43-4259-A8B5-276359E35938}"/>
    <dgm:cxn modelId="{629A1C99-2A2B-4FBC-9297-B3854A406044}" type="presOf" srcId="{5DBF41B7-3875-456D-9E3A-54C5686A8280}" destId="{D1E979DC-2CB2-4698-8196-E8206AA1373C}" srcOrd="0" destOrd="1" presId="urn:microsoft.com/office/officeart/2009/3/layout/StepUpProcess"/>
    <dgm:cxn modelId="{86147179-1E3B-4787-9FD0-2A114C60D416}" type="presOf" srcId="{44CC5538-D97B-4B6A-BB94-B40CA1C84C1F}" destId="{ECB11440-EDF1-4780-ACB8-924E699EB378}" srcOrd="0" destOrd="1" presId="urn:microsoft.com/office/officeart/2009/3/layout/StepUpProcess"/>
    <dgm:cxn modelId="{BDBB7894-DD1A-4E7A-95F8-DED940753F1A}" type="presOf" srcId="{C4C25FB7-DC1D-4CAB-A6AE-FC8915B70106}" destId="{BF962E59-0980-4600-BF91-C69FF12BFCD2}" srcOrd="0" destOrd="0" presId="urn:microsoft.com/office/officeart/2009/3/layout/StepUpProcess"/>
    <dgm:cxn modelId="{C3DDD2FB-BB20-46FB-BB2C-19B96A5A9AFB}" srcId="{E4D1CC7D-1389-46CB-AB22-0362AEA85736}" destId="{C4C25FB7-DC1D-4CAB-A6AE-FC8915B70106}" srcOrd="0" destOrd="0" parTransId="{6ED4971A-E7D0-464D-A4D8-ED171849EC91}" sibTransId="{74CA3E65-7C9A-4E94-BA70-B7C4F9D66FC3}"/>
    <dgm:cxn modelId="{6494DC85-6420-4D68-89BA-C3A845A958B9}" srcId="{E4D1CC7D-1389-46CB-AB22-0362AEA85736}" destId="{49BF83E9-28D7-4F0E-ACEB-3995CA73857A}" srcOrd="1" destOrd="0" parTransId="{E729E71C-5580-4667-A8AB-3150FCAA33A3}" sibTransId="{DA9DD865-EA15-4C8D-B7BA-8C234772922B}"/>
    <dgm:cxn modelId="{C1A942EE-E1A4-4C79-BD09-6B83C4E9943D}" srcId="{3F1019E6-021D-49DE-9A63-AC8480B518CB}" destId="{44CC5538-D97B-4B6A-BB94-B40CA1C84C1F}" srcOrd="0" destOrd="0" parTransId="{D6F4DE00-1CBA-4D01-803E-D0F91B5ECF28}" sibTransId="{D3755F2B-8F08-4F8D-8D55-108C703A64BE}"/>
    <dgm:cxn modelId="{BFB287ED-B8A4-4A6A-84DE-DF45A66C19DF}" type="presParOf" srcId="{3052E50A-7F62-4F8A-A9C3-955D9B4C71DD}" destId="{AF409CBC-419C-416A-8217-C82E91B63CE2}" srcOrd="0" destOrd="0" presId="urn:microsoft.com/office/officeart/2009/3/layout/StepUpProcess"/>
    <dgm:cxn modelId="{1154BA1E-94A0-48D7-BBCE-71B4532C97FA}" type="presParOf" srcId="{AF409CBC-419C-416A-8217-C82E91B63CE2}" destId="{7D7417EA-4286-44D1-95C4-D5081A8F0055}" srcOrd="0" destOrd="0" presId="urn:microsoft.com/office/officeart/2009/3/layout/StepUpProcess"/>
    <dgm:cxn modelId="{72A6CA4B-7A39-4C8C-B0BD-A90FFFDF9E30}" type="presParOf" srcId="{AF409CBC-419C-416A-8217-C82E91B63CE2}" destId="{BF962E59-0980-4600-BF91-C69FF12BFCD2}" srcOrd="1" destOrd="0" presId="urn:microsoft.com/office/officeart/2009/3/layout/StepUpProcess"/>
    <dgm:cxn modelId="{2B6F0CB5-2266-42DA-9B19-F59039EF617B}" type="presParOf" srcId="{AF409CBC-419C-416A-8217-C82E91B63CE2}" destId="{CFF9AB5E-D5B4-4B83-8560-E7439745BE30}" srcOrd="2" destOrd="0" presId="urn:microsoft.com/office/officeart/2009/3/layout/StepUpProcess"/>
    <dgm:cxn modelId="{02237989-7A0A-40B9-B39B-00EB209CAB08}" type="presParOf" srcId="{3052E50A-7F62-4F8A-A9C3-955D9B4C71DD}" destId="{5E736718-CE65-4184-8AE5-35358320B203}" srcOrd="1" destOrd="0" presId="urn:microsoft.com/office/officeart/2009/3/layout/StepUpProcess"/>
    <dgm:cxn modelId="{718C9C80-6506-4B12-9A40-B59BB7766FB9}" type="presParOf" srcId="{5E736718-CE65-4184-8AE5-35358320B203}" destId="{3B4556A8-1C76-44B6-9284-D1079A12A326}" srcOrd="0" destOrd="0" presId="urn:microsoft.com/office/officeart/2009/3/layout/StepUpProcess"/>
    <dgm:cxn modelId="{2088FCA2-7BD6-4C1A-84E3-48CEF49CE413}" type="presParOf" srcId="{3052E50A-7F62-4F8A-A9C3-955D9B4C71DD}" destId="{628CBAE4-28BB-4BF8-8CC3-76831DFF3ABF}" srcOrd="2" destOrd="0" presId="urn:microsoft.com/office/officeart/2009/3/layout/StepUpProcess"/>
    <dgm:cxn modelId="{B3DAEB3C-6C41-4126-89A8-EF09E27002ED}" type="presParOf" srcId="{628CBAE4-28BB-4BF8-8CC3-76831DFF3ABF}" destId="{7443CA96-6A5F-4EBD-B5E1-DE491FB84C10}" srcOrd="0" destOrd="0" presId="urn:microsoft.com/office/officeart/2009/3/layout/StepUpProcess"/>
    <dgm:cxn modelId="{BA4ECAFE-29B1-42B9-BB25-E7FED175AEE6}" type="presParOf" srcId="{628CBAE4-28BB-4BF8-8CC3-76831DFF3ABF}" destId="{D1E979DC-2CB2-4698-8196-E8206AA1373C}" srcOrd="1" destOrd="0" presId="urn:microsoft.com/office/officeart/2009/3/layout/StepUpProcess"/>
    <dgm:cxn modelId="{191BEAB9-4261-4001-88B1-ADA6C7B6F401}" type="presParOf" srcId="{628CBAE4-28BB-4BF8-8CC3-76831DFF3ABF}" destId="{7DDB590E-67CC-477A-A51F-C689A1C9F9D8}" srcOrd="2" destOrd="0" presId="urn:microsoft.com/office/officeart/2009/3/layout/StepUpProcess"/>
    <dgm:cxn modelId="{8F290144-3781-4C81-83A1-F4ABC20DA053}" type="presParOf" srcId="{3052E50A-7F62-4F8A-A9C3-955D9B4C71DD}" destId="{7F10F3CE-3BCB-491B-B300-79D9F943C8CF}" srcOrd="3" destOrd="0" presId="urn:microsoft.com/office/officeart/2009/3/layout/StepUpProcess"/>
    <dgm:cxn modelId="{3EC4ADA5-A2E8-4D0F-A41F-5C995E6AF3B8}" type="presParOf" srcId="{7F10F3CE-3BCB-491B-B300-79D9F943C8CF}" destId="{8827C712-07F5-4579-BBF8-9C8C6FBE29D3}" srcOrd="0" destOrd="0" presId="urn:microsoft.com/office/officeart/2009/3/layout/StepUpProcess"/>
    <dgm:cxn modelId="{DE71D74E-537C-450C-9290-90F26641D211}" type="presParOf" srcId="{3052E50A-7F62-4F8A-A9C3-955D9B4C71DD}" destId="{90FC08F1-632B-4D88-8476-F1FB9526E5A8}" srcOrd="4" destOrd="0" presId="urn:microsoft.com/office/officeart/2009/3/layout/StepUpProcess"/>
    <dgm:cxn modelId="{CA33C5A7-FE95-4B9F-BD0D-B7D330E61B15}" type="presParOf" srcId="{90FC08F1-632B-4D88-8476-F1FB9526E5A8}" destId="{0EA2C9F0-F6F2-4E5D-A0CF-3A3FE21EB063}" srcOrd="0" destOrd="0" presId="urn:microsoft.com/office/officeart/2009/3/layout/StepUpProcess"/>
    <dgm:cxn modelId="{57D083AE-A27C-48E8-9695-C885663F928C}" type="presParOf" srcId="{90FC08F1-632B-4D88-8476-F1FB9526E5A8}" destId="{ECB11440-EDF1-4780-ACB8-924E699EB378}" srcOrd="1" destOrd="0" presId="urn:microsoft.com/office/officeart/2009/3/layout/StepUpProcess"/>
    <dgm:cxn modelId="{FFFADFF3-F5C6-42E8-B04C-019516D42B5D}" type="presParOf" srcId="{90FC08F1-632B-4D88-8476-F1FB9526E5A8}" destId="{5524309E-D324-4A82-82B4-DA9DE27CEC46}" srcOrd="2" destOrd="0" presId="urn:microsoft.com/office/officeart/2009/3/layout/StepUpProcess"/>
    <dgm:cxn modelId="{7F455D3D-1FF5-45F5-91AC-3994CB75459A}" type="presParOf" srcId="{3052E50A-7F62-4F8A-A9C3-955D9B4C71DD}" destId="{9A06254A-0732-4B5A-B6CE-00E40C1FA34D}" srcOrd="5" destOrd="0" presId="urn:microsoft.com/office/officeart/2009/3/layout/StepUpProcess"/>
    <dgm:cxn modelId="{A6118A50-952F-4777-A4F7-B596F2D34196}" type="presParOf" srcId="{9A06254A-0732-4B5A-B6CE-00E40C1FA34D}" destId="{6E6BB7C9-E415-40E8-BB3F-54827CD5436B}" srcOrd="0" destOrd="0" presId="urn:microsoft.com/office/officeart/2009/3/layout/StepUpProcess"/>
    <dgm:cxn modelId="{102B2F5A-4917-46F8-B496-BAE333BA6503}" type="presParOf" srcId="{3052E50A-7F62-4F8A-A9C3-955D9B4C71DD}" destId="{4E408692-BA69-4B36-BC3E-6FDC1CFA5CD6}" srcOrd="6" destOrd="0" presId="urn:microsoft.com/office/officeart/2009/3/layout/StepUpProcess"/>
    <dgm:cxn modelId="{EC42008D-90BE-425B-94BB-2B24279A531C}" type="presParOf" srcId="{4E408692-BA69-4B36-BC3E-6FDC1CFA5CD6}" destId="{265BB343-AF59-4F10-9933-2FF2B0F73DA0}" srcOrd="0" destOrd="0" presId="urn:microsoft.com/office/officeart/2009/3/layout/StepUpProcess"/>
    <dgm:cxn modelId="{3BA335E0-4FBA-4A70-A254-07C218EB3ED7}" type="presParOf" srcId="{4E408692-BA69-4B36-BC3E-6FDC1CFA5CD6}" destId="{8B59D663-DC17-499A-A247-E257D78242A8}"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587D13C-2CD7-42DE-993F-95A937D550E6}"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ZA"/>
        </a:p>
      </dgm:t>
    </dgm:pt>
    <dgm:pt modelId="{ADB76400-4920-42DC-B725-13EBC39A371A}">
      <dgm:prSet phldrT="[Text]"/>
      <dgm:spPr/>
      <dgm:t>
        <a:bodyPr/>
        <a:lstStyle/>
        <a:p>
          <a:r>
            <a:rPr lang="en-ZA" dirty="0" smtClean="0"/>
            <a:t>A functional administrative “centre”</a:t>
          </a:r>
          <a:endParaRPr lang="en-ZA" dirty="0"/>
        </a:p>
      </dgm:t>
    </dgm:pt>
    <dgm:pt modelId="{066A185B-31EF-47FF-8CDE-8FE6C95903AB}" type="parTrans" cxnId="{2EE544E8-143C-4B2D-9560-7556FAB3AAB9}">
      <dgm:prSet/>
      <dgm:spPr/>
      <dgm:t>
        <a:bodyPr/>
        <a:lstStyle/>
        <a:p>
          <a:endParaRPr lang="en-ZA"/>
        </a:p>
      </dgm:t>
    </dgm:pt>
    <dgm:pt modelId="{2771EC0C-B357-42AC-923F-E7E3205BC7E3}" type="sibTrans" cxnId="{2EE544E8-143C-4B2D-9560-7556FAB3AAB9}">
      <dgm:prSet/>
      <dgm:spPr/>
      <dgm:t>
        <a:bodyPr/>
        <a:lstStyle/>
        <a:p>
          <a:endParaRPr lang="en-ZA"/>
        </a:p>
      </dgm:t>
    </dgm:pt>
    <dgm:pt modelId="{AAB9C081-5ED5-466E-8A0A-205BC5E5E93D}">
      <dgm:prSet phldrT="[Text]" custT="1"/>
      <dgm:spPr/>
      <dgm:t>
        <a:bodyPr/>
        <a:lstStyle/>
        <a:p>
          <a:r>
            <a:rPr lang="en-ZA" sz="1800" dirty="0" smtClean="0">
              <a:latin typeface="Calibri" panose="020F0502020204030204" pitchFamily="34" charset="0"/>
            </a:rPr>
            <a:t>Getting provincial spending on education under control (Personnel to non-personnel ratio of 80:20)  </a:t>
          </a:r>
          <a:endParaRPr lang="en-ZA" sz="1800" dirty="0">
            <a:latin typeface="Calibri" panose="020F0502020204030204" pitchFamily="34" charset="0"/>
          </a:endParaRPr>
        </a:p>
      </dgm:t>
    </dgm:pt>
    <dgm:pt modelId="{9819B248-46F1-4FCC-A2A5-576D0A760056}" type="parTrans" cxnId="{1BC4A2D1-11FB-4827-A23A-966DF2493EC7}">
      <dgm:prSet/>
      <dgm:spPr/>
      <dgm:t>
        <a:bodyPr/>
        <a:lstStyle/>
        <a:p>
          <a:endParaRPr lang="en-ZA"/>
        </a:p>
      </dgm:t>
    </dgm:pt>
    <dgm:pt modelId="{FCBE2E2B-5E37-4C66-A983-8CDC11C87FF9}" type="sibTrans" cxnId="{1BC4A2D1-11FB-4827-A23A-966DF2493EC7}">
      <dgm:prSet/>
      <dgm:spPr/>
      <dgm:t>
        <a:bodyPr/>
        <a:lstStyle/>
        <a:p>
          <a:endParaRPr lang="en-ZA"/>
        </a:p>
      </dgm:t>
    </dgm:pt>
    <dgm:pt modelId="{9A2869AB-007D-4D4F-B840-34C817E4EA96}">
      <dgm:prSet phldrT="[Text]" custT="1"/>
      <dgm:spPr/>
      <dgm:t>
        <a:bodyPr/>
        <a:lstStyle/>
        <a:p>
          <a:r>
            <a:rPr lang="en-ZA" sz="1400" dirty="0" smtClean="0"/>
            <a:t>Monitoring</a:t>
          </a:r>
          <a:endParaRPr lang="en-ZA" sz="1400" dirty="0"/>
        </a:p>
      </dgm:t>
    </dgm:pt>
    <dgm:pt modelId="{1C83A68B-F6F1-4344-BFEF-E142323B16D4}" type="parTrans" cxnId="{3987984F-CDBD-40E6-952F-DF69734D2827}">
      <dgm:prSet/>
      <dgm:spPr/>
      <dgm:t>
        <a:bodyPr/>
        <a:lstStyle/>
        <a:p>
          <a:endParaRPr lang="en-ZA"/>
        </a:p>
      </dgm:t>
    </dgm:pt>
    <dgm:pt modelId="{0B4D6C13-CC8C-4952-8202-D03641E5068F}" type="sibTrans" cxnId="{3987984F-CDBD-40E6-952F-DF69734D2827}">
      <dgm:prSet/>
      <dgm:spPr/>
      <dgm:t>
        <a:bodyPr/>
        <a:lstStyle/>
        <a:p>
          <a:endParaRPr lang="en-ZA"/>
        </a:p>
      </dgm:t>
    </dgm:pt>
    <dgm:pt modelId="{97DC2D38-6655-4AC9-A538-42B0E321F19F}">
      <dgm:prSet phldrT="[Text]" custT="1"/>
      <dgm:spPr/>
      <dgm:t>
        <a:bodyPr/>
        <a:lstStyle/>
        <a:p>
          <a:r>
            <a:rPr lang="en-ZA" sz="1800" dirty="0" smtClean="0">
              <a:latin typeface="Calibri" panose="020F0502020204030204" pitchFamily="34" charset="0"/>
            </a:rPr>
            <a:t>Analysis and use of assessment data </a:t>
          </a:r>
          <a:endParaRPr lang="en-ZA" sz="1800" dirty="0">
            <a:latin typeface="Calibri" panose="020F0502020204030204" pitchFamily="34" charset="0"/>
          </a:endParaRPr>
        </a:p>
      </dgm:t>
    </dgm:pt>
    <dgm:pt modelId="{CBF1E965-A6D8-481F-82E3-CEB602F35CF8}" type="parTrans" cxnId="{228AB36E-8F40-49D6-99C4-1700AF8AA830}">
      <dgm:prSet/>
      <dgm:spPr/>
      <dgm:t>
        <a:bodyPr/>
        <a:lstStyle/>
        <a:p>
          <a:endParaRPr lang="en-ZA"/>
        </a:p>
      </dgm:t>
    </dgm:pt>
    <dgm:pt modelId="{5CBB3B32-6B41-4795-9ED7-7ED09AA18066}" type="sibTrans" cxnId="{228AB36E-8F40-49D6-99C4-1700AF8AA830}">
      <dgm:prSet/>
      <dgm:spPr/>
      <dgm:t>
        <a:bodyPr/>
        <a:lstStyle/>
        <a:p>
          <a:endParaRPr lang="en-ZA"/>
        </a:p>
      </dgm:t>
    </dgm:pt>
    <dgm:pt modelId="{EF26A64B-2E6C-474F-8858-753E18EDA11E}">
      <dgm:prSet phldrT="[Text]" custT="1"/>
      <dgm:spPr/>
      <dgm:t>
        <a:bodyPr/>
        <a:lstStyle/>
        <a:p>
          <a:r>
            <a:rPr lang="en-ZA" sz="1800" dirty="0" smtClean="0">
              <a:latin typeface="Calibri" panose="020F0502020204030204" pitchFamily="34" charset="0"/>
            </a:rPr>
            <a:t>Optimising (or protecting) learning time</a:t>
          </a:r>
          <a:endParaRPr lang="en-ZA" sz="1800" dirty="0">
            <a:latin typeface="Calibri" panose="020F0502020204030204" pitchFamily="34" charset="0"/>
          </a:endParaRPr>
        </a:p>
      </dgm:t>
    </dgm:pt>
    <dgm:pt modelId="{1B4DDFE6-5490-4E7D-A6DE-33C45E794411}" type="parTrans" cxnId="{019461A2-FD6D-4074-9C83-68445F376035}">
      <dgm:prSet/>
      <dgm:spPr/>
      <dgm:t>
        <a:bodyPr/>
        <a:lstStyle/>
        <a:p>
          <a:endParaRPr lang="en-ZA"/>
        </a:p>
      </dgm:t>
    </dgm:pt>
    <dgm:pt modelId="{83292A2F-A3A3-4AE5-9318-69891268DF12}" type="sibTrans" cxnId="{019461A2-FD6D-4074-9C83-68445F376035}">
      <dgm:prSet/>
      <dgm:spPr/>
      <dgm:t>
        <a:bodyPr/>
        <a:lstStyle/>
        <a:p>
          <a:endParaRPr lang="en-ZA"/>
        </a:p>
      </dgm:t>
    </dgm:pt>
    <dgm:pt modelId="{ABB66CDB-5561-48EF-8C84-A80F71003BFC}">
      <dgm:prSet phldrT="[Text]"/>
      <dgm:spPr/>
      <dgm:t>
        <a:bodyPr/>
        <a:lstStyle/>
        <a:p>
          <a:r>
            <a:rPr lang="en-ZA" dirty="0" smtClean="0"/>
            <a:t>Fundamentals</a:t>
          </a:r>
          <a:endParaRPr lang="en-ZA" dirty="0"/>
        </a:p>
      </dgm:t>
    </dgm:pt>
    <dgm:pt modelId="{6C074ADB-0A92-499B-8476-DE1EC4FBAAF9}" type="parTrans" cxnId="{82161B10-3FE9-4D6A-9F07-E6658CBC93F7}">
      <dgm:prSet/>
      <dgm:spPr/>
      <dgm:t>
        <a:bodyPr/>
        <a:lstStyle/>
        <a:p>
          <a:endParaRPr lang="en-ZA"/>
        </a:p>
      </dgm:t>
    </dgm:pt>
    <dgm:pt modelId="{D0D68D3E-751D-4246-99CF-BA122D39B754}" type="sibTrans" cxnId="{82161B10-3FE9-4D6A-9F07-E6658CBC93F7}">
      <dgm:prSet/>
      <dgm:spPr/>
      <dgm:t>
        <a:bodyPr/>
        <a:lstStyle/>
        <a:p>
          <a:endParaRPr lang="en-ZA"/>
        </a:p>
      </dgm:t>
    </dgm:pt>
    <dgm:pt modelId="{B2CDD6BD-6411-4CF6-A678-E2A4E702BF26}">
      <dgm:prSet phldrT="[Text]" custT="1"/>
      <dgm:spPr/>
      <dgm:t>
        <a:bodyPr/>
        <a:lstStyle/>
        <a:p>
          <a:r>
            <a:rPr lang="en-ZA" sz="1800" dirty="0" smtClean="0">
              <a:latin typeface="Calibri" panose="020F0502020204030204" pitchFamily="34" charset="0"/>
            </a:rPr>
            <a:t>Identifying and rolling out a primary reading and writing programme </a:t>
          </a:r>
          <a:endParaRPr lang="en-ZA" sz="1800" dirty="0">
            <a:latin typeface="Calibri" panose="020F0502020204030204" pitchFamily="34" charset="0"/>
          </a:endParaRPr>
        </a:p>
      </dgm:t>
    </dgm:pt>
    <dgm:pt modelId="{1050A73D-727D-40E0-BE97-94F4D41EE0E1}" type="parTrans" cxnId="{9166C456-F6D5-4C08-85BF-6667E007387B}">
      <dgm:prSet/>
      <dgm:spPr/>
      <dgm:t>
        <a:bodyPr/>
        <a:lstStyle/>
        <a:p>
          <a:endParaRPr lang="en-ZA"/>
        </a:p>
      </dgm:t>
    </dgm:pt>
    <dgm:pt modelId="{0A5DF2A2-7C98-40F7-8943-0982E277AD3A}" type="sibTrans" cxnId="{9166C456-F6D5-4C08-85BF-6667E007387B}">
      <dgm:prSet/>
      <dgm:spPr/>
      <dgm:t>
        <a:bodyPr/>
        <a:lstStyle/>
        <a:p>
          <a:endParaRPr lang="en-ZA"/>
        </a:p>
      </dgm:t>
    </dgm:pt>
    <dgm:pt modelId="{E037F8B4-10A9-448F-B272-FFF38470C77A}">
      <dgm:prSet phldrT="[Text]" custT="1"/>
      <dgm:spPr/>
      <dgm:t>
        <a:bodyPr/>
        <a:lstStyle/>
        <a:p>
          <a:r>
            <a:rPr lang="en-ZA" sz="1800" dirty="0" smtClean="0">
              <a:latin typeface="Calibri" panose="020F0502020204030204" pitchFamily="34" charset="0"/>
            </a:rPr>
            <a:t>Get the right leaders in place </a:t>
          </a:r>
          <a:endParaRPr lang="en-ZA" sz="1800" dirty="0">
            <a:latin typeface="Calibri" panose="020F0502020204030204" pitchFamily="34" charset="0"/>
          </a:endParaRPr>
        </a:p>
      </dgm:t>
    </dgm:pt>
    <dgm:pt modelId="{FA36E0B2-E841-4F82-BEA2-F06B2AF57157}" type="parTrans" cxnId="{13BC837E-D4C4-4D86-A0B8-3C0969C30B3C}">
      <dgm:prSet/>
      <dgm:spPr/>
      <dgm:t>
        <a:bodyPr/>
        <a:lstStyle/>
        <a:p>
          <a:endParaRPr lang="en-ZA"/>
        </a:p>
      </dgm:t>
    </dgm:pt>
    <dgm:pt modelId="{6039814E-F662-42AF-A0B0-8BBF4418BC7D}" type="sibTrans" cxnId="{13BC837E-D4C4-4D86-A0B8-3C0969C30B3C}">
      <dgm:prSet/>
      <dgm:spPr/>
      <dgm:t>
        <a:bodyPr/>
        <a:lstStyle/>
        <a:p>
          <a:endParaRPr lang="en-ZA"/>
        </a:p>
      </dgm:t>
    </dgm:pt>
    <dgm:pt modelId="{D5825F74-9537-4FBC-8523-C79EBE49622F}">
      <dgm:prSet phldrT="[Text]" custT="1"/>
      <dgm:spPr/>
      <dgm:t>
        <a:bodyPr/>
        <a:lstStyle/>
        <a:p>
          <a:r>
            <a:rPr lang="en-ZA" sz="1800" dirty="0" smtClean="0">
              <a:latin typeface="Calibri" panose="020F0502020204030204" pitchFamily="34" charset="0"/>
            </a:rPr>
            <a:t>Improve data collection, management and use on more consistent footing </a:t>
          </a:r>
          <a:endParaRPr lang="en-ZA" sz="1800" dirty="0">
            <a:latin typeface="Calibri" panose="020F0502020204030204" pitchFamily="34" charset="0"/>
          </a:endParaRPr>
        </a:p>
      </dgm:t>
    </dgm:pt>
    <dgm:pt modelId="{84FFD934-EB84-42E7-BCE5-D43C9080418A}" type="parTrans" cxnId="{23540FE0-10CD-4C77-8AFD-D8F027B21C79}">
      <dgm:prSet/>
      <dgm:spPr/>
      <dgm:t>
        <a:bodyPr/>
        <a:lstStyle/>
        <a:p>
          <a:endParaRPr lang="en-ZA"/>
        </a:p>
      </dgm:t>
    </dgm:pt>
    <dgm:pt modelId="{28EE9F86-8E16-495D-82E9-4096A51E4A0A}" type="sibTrans" cxnId="{23540FE0-10CD-4C77-8AFD-D8F027B21C79}">
      <dgm:prSet/>
      <dgm:spPr/>
      <dgm:t>
        <a:bodyPr/>
        <a:lstStyle/>
        <a:p>
          <a:endParaRPr lang="en-ZA"/>
        </a:p>
      </dgm:t>
    </dgm:pt>
    <dgm:pt modelId="{99F7ADF5-1BC2-4C12-A4AA-01909A031EDC}">
      <dgm:prSet phldrT="[Text]" custT="1"/>
      <dgm:spPr/>
      <dgm:t>
        <a:bodyPr/>
        <a:lstStyle/>
        <a:p>
          <a:r>
            <a:rPr lang="en-ZA" sz="1800" dirty="0" smtClean="0">
              <a:latin typeface="Calibri" panose="020F0502020204030204" pitchFamily="34" charset="0"/>
            </a:rPr>
            <a:t>Applying post provisioning norms and standards</a:t>
          </a:r>
          <a:endParaRPr lang="en-ZA" sz="1800" dirty="0">
            <a:latin typeface="Calibri" panose="020F0502020204030204" pitchFamily="34" charset="0"/>
          </a:endParaRPr>
        </a:p>
      </dgm:t>
    </dgm:pt>
    <dgm:pt modelId="{96AC1A8D-9228-4A8E-899D-27C9C99B7646}" type="parTrans" cxnId="{0795D357-7230-4C3E-8E93-A6E96EFA9B4A}">
      <dgm:prSet/>
      <dgm:spPr/>
      <dgm:t>
        <a:bodyPr/>
        <a:lstStyle/>
        <a:p>
          <a:endParaRPr lang="en-ZA"/>
        </a:p>
      </dgm:t>
    </dgm:pt>
    <dgm:pt modelId="{5D25758C-69B3-4E14-8E8D-D99C411538D2}" type="sibTrans" cxnId="{0795D357-7230-4C3E-8E93-A6E96EFA9B4A}">
      <dgm:prSet/>
      <dgm:spPr/>
      <dgm:t>
        <a:bodyPr/>
        <a:lstStyle/>
        <a:p>
          <a:endParaRPr lang="en-ZA"/>
        </a:p>
      </dgm:t>
    </dgm:pt>
    <dgm:pt modelId="{B7014956-4AAC-4FE3-AA18-2CB0C2FFE88C}">
      <dgm:prSet custT="1"/>
      <dgm:spPr/>
      <dgm:t>
        <a:bodyPr/>
        <a:lstStyle/>
        <a:p>
          <a:r>
            <a:rPr lang="en-ZA" sz="1800" dirty="0" smtClean="0">
              <a:latin typeface="Calibri" panose="020F0502020204030204" pitchFamily="34" charset="0"/>
            </a:rPr>
            <a:t>Professional educator development </a:t>
          </a:r>
        </a:p>
      </dgm:t>
    </dgm:pt>
    <dgm:pt modelId="{2A46AB1E-50AB-43D2-A8A6-38AC2E7EC2FB}" type="parTrans" cxnId="{0A92B3B8-B863-4745-B055-B899BAFCA00B}">
      <dgm:prSet/>
      <dgm:spPr/>
      <dgm:t>
        <a:bodyPr/>
        <a:lstStyle/>
        <a:p>
          <a:endParaRPr lang="en-ZA"/>
        </a:p>
      </dgm:t>
    </dgm:pt>
    <dgm:pt modelId="{6984ED63-350D-4431-B227-1307B91C1511}" type="sibTrans" cxnId="{0A92B3B8-B863-4745-B055-B899BAFCA00B}">
      <dgm:prSet/>
      <dgm:spPr/>
      <dgm:t>
        <a:bodyPr/>
        <a:lstStyle/>
        <a:p>
          <a:endParaRPr lang="en-ZA"/>
        </a:p>
      </dgm:t>
    </dgm:pt>
    <dgm:pt modelId="{911C1C86-79E9-4B86-AC57-52FDA16C11CF}">
      <dgm:prSet phldrT="[Text]" custT="1"/>
      <dgm:spPr/>
      <dgm:t>
        <a:bodyPr/>
        <a:lstStyle/>
        <a:p>
          <a:r>
            <a:rPr lang="en-ZA" sz="1800" dirty="0" smtClean="0">
              <a:latin typeface="Calibri" panose="020F0502020204030204" pitchFamily="34" charset="0"/>
            </a:rPr>
            <a:t>Identifying and rolling out a primary numeracy &amp; mathematics programme </a:t>
          </a:r>
          <a:endParaRPr lang="en-ZA" sz="1800" dirty="0">
            <a:latin typeface="Calibri" panose="020F0502020204030204" pitchFamily="34" charset="0"/>
          </a:endParaRPr>
        </a:p>
      </dgm:t>
    </dgm:pt>
    <dgm:pt modelId="{E8253ECE-82AF-41F3-B434-812245139545}" type="parTrans" cxnId="{51CD5CAF-2B2B-4312-95D7-DA37025C4A94}">
      <dgm:prSet/>
      <dgm:spPr/>
      <dgm:t>
        <a:bodyPr/>
        <a:lstStyle/>
        <a:p>
          <a:endParaRPr lang="en-ZA"/>
        </a:p>
      </dgm:t>
    </dgm:pt>
    <dgm:pt modelId="{D23BC5FE-627F-4FC3-B16B-C3D4287F8E72}" type="sibTrans" cxnId="{51CD5CAF-2B2B-4312-95D7-DA37025C4A94}">
      <dgm:prSet/>
      <dgm:spPr/>
      <dgm:t>
        <a:bodyPr/>
        <a:lstStyle/>
        <a:p>
          <a:endParaRPr lang="en-ZA"/>
        </a:p>
      </dgm:t>
    </dgm:pt>
    <dgm:pt modelId="{D4091FD7-34F4-487A-BD00-E4C71E9D054F}" type="pres">
      <dgm:prSet presAssocID="{3587D13C-2CD7-42DE-993F-95A937D550E6}" presName="linearFlow" presStyleCnt="0">
        <dgm:presLayoutVars>
          <dgm:dir/>
          <dgm:animLvl val="lvl"/>
          <dgm:resizeHandles val="exact"/>
        </dgm:presLayoutVars>
      </dgm:prSet>
      <dgm:spPr/>
      <dgm:t>
        <a:bodyPr/>
        <a:lstStyle/>
        <a:p>
          <a:endParaRPr lang="en-ZA"/>
        </a:p>
      </dgm:t>
    </dgm:pt>
    <dgm:pt modelId="{25FB02BF-732A-4259-A1E2-C787A329963A}" type="pres">
      <dgm:prSet presAssocID="{ADB76400-4920-42DC-B725-13EBC39A371A}" presName="composite" presStyleCnt="0"/>
      <dgm:spPr/>
    </dgm:pt>
    <dgm:pt modelId="{C38AF2B9-95AB-46B0-9CF2-5889284F7BAC}" type="pres">
      <dgm:prSet presAssocID="{ADB76400-4920-42DC-B725-13EBC39A371A}" presName="parentText" presStyleLbl="alignNode1" presStyleIdx="0" presStyleCnt="3">
        <dgm:presLayoutVars>
          <dgm:chMax val="1"/>
          <dgm:bulletEnabled val="1"/>
        </dgm:presLayoutVars>
      </dgm:prSet>
      <dgm:spPr/>
      <dgm:t>
        <a:bodyPr/>
        <a:lstStyle/>
        <a:p>
          <a:endParaRPr lang="en-ZA"/>
        </a:p>
      </dgm:t>
    </dgm:pt>
    <dgm:pt modelId="{DF0D9F90-B860-43E2-A54B-1A4C673BD259}" type="pres">
      <dgm:prSet presAssocID="{ADB76400-4920-42DC-B725-13EBC39A371A}" presName="descendantText" presStyleLbl="alignAcc1" presStyleIdx="0" presStyleCnt="3" custScaleY="142889">
        <dgm:presLayoutVars>
          <dgm:bulletEnabled val="1"/>
        </dgm:presLayoutVars>
      </dgm:prSet>
      <dgm:spPr/>
      <dgm:t>
        <a:bodyPr/>
        <a:lstStyle/>
        <a:p>
          <a:endParaRPr lang="en-ZA"/>
        </a:p>
      </dgm:t>
    </dgm:pt>
    <dgm:pt modelId="{AF8D91FC-1581-442E-B07B-2D38703FC850}" type="pres">
      <dgm:prSet presAssocID="{2771EC0C-B357-42AC-923F-E7E3205BC7E3}" presName="sp" presStyleCnt="0"/>
      <dgm:spPr/>
    </dgm:pt>
    <dgm:pt modelId="{68649C6D-2391-47F7-982D-5F27068761A1}" type="pres">
      <dgm:prSet presAssocID="{9A2869AB-007D-4D4F-B840-34C817E4EA96}" presName="composite" presStyleCnt="0"/>
      <dgm:spPr/>
    </dgm:pt>
    <dgm:pt modelId="{D324A9E2-9EF4-4747-9A18-76F61A349BBE}" type="pres">
      <dgm:prSet presAssocID="{9A2869AB-007D-4D4F-B840-34C817E4EA96}" presName="parentText" presStyleLbl="alignNode1" presStyleIdx="1" presStyleCnt="3">
        <dgm:presLayoutVars>
          <dgm:chMax val="1"/>
          <dgm:bulletEnabled val="1"/>
        </dgm:presLayoutVars>
      </dgm:prSet>
      <dgm:spPr/>
      <dgm:t>
        <a:bodyPr/>
        <a:lstStyle/>
        <a:p>
          <a:endParaRPr lang="en-ZA"/>
        </a:p>
      </dgm:t>
    </dgm:pt>
    <dgm:pt modelId="{DF631189-AC1A-476A-AEEE-9939FF13AA0E}" type="pres">
      <dgm:prSet presAssocID="{9A2869AB-007D-4D4F-B840-34C817E4EA96}" presName="descendantText" presStyleLbl="alignAcc1" presStyleIdx="1" presStyleCnt="3">
        <dgm:presLayoutVars>
          <dgm:bulletEnabled val="1"/>
        </dgm:presLayoutVars>
      </dgm:prSet>
      <dgm:spPr/>
      <dgm:t>
        <a:bodyPr/>
        <a:lstStyle/>
        <a:p>
          <a:endParaRPr lang="en-ZA"/>
        </a:p>
      </dgm:t>
    </dgm:pt>
    <dgm:pt modelId="{CA1553EE-8D94-4EA7-BA70-C51D565CB471}" type="pres">
      <dgm:prSet presAssocID="{0B4D6C13-CC8C-4952-8202-D03641E5068F}" presName="sp" presStyleCnt="0"/>
      <dgm:spPr/>
    </dgm:pt>
    <dgm:pt modelId="{B9CC6878-F3BA-46EE-9F80-49360608803E}" type="pres">
      <dgm:prSet presAssocID="{ABB66CDB-5561-48EF-8C84-A80F71003BFC}" presName="composite" presStyleCnt="0"/>
      <dgm:spPr/>
    </dgm:pt>
    <dgm:pt modelId="{372D6F3A-48DB-4276-968C-6F5849A94731}" type="pres">
      <dgm:prSet presAssocID="{ABB66CDB-5561-48EF-8C84-A80F71003BFC}" presName="parentText" presStyleLbl="alignNode1" presStyleIdx="2" presStyleCnt="3">
        <dgm:presLayoutVars>
          <dgm:chMax val="1"/>
          <dgm:bulletEnabled val="1"/>
        </dgm:presLayoutVars>
      </dgm:prSet>
      <dgm:spPr/>
      <dgm:t>
        <a:bodyPr/>
        <a:lstStyle/>
        <a:p>
          <a:endParaRPr lang="en-ZA"/>
        </a:p>
      </dgm:t>
    </dgm:pt>
    <dgm:pt modelId="{D6702E68-C93F-4F83-8EDF-00C2063355AB}" type="pres">
      <dgm:prSet presAssocID="{ABB66CDB-5561-48EF-8C84-A80F71003BFC}" presName="descendantText" presStyleLbl="alignAcc1" presStyleIdx="2" presStyleCnt="3" custScaleY="145493">
        <dgm:presLayoutVars>
          <dgm:bulletEnabled val="1"/>
        </dgm:presLayoutVars>
      </dgm:prSet>
      <dgm:spPr/>
      <dgm:t>
        <a:bodyPr/>
        <a:lstStyle/>
        <a:p>
          <a:endParaRPr lang="en-ZA"/>
        </a:p>
      </dgm:t>
    </dgm:pt>
  </dgm:ptLst>
  <dgm:cxnLst>
    <dgm:cxn modelId="{793AF1EA-B638-4CE6-BF9D-23DE163809A6}" type="presOf" srcId="{B7014956-4AAC-4FE3-AA18-2CB0C2FFE88C}" destId="{D6702E68-C93F-4F83-8EDF-00C2063355AB}" srcOrd="0" destOrd="3" presId="urn:microsoft.com/office/officeart/2005/8/layout/chevron2"/>
    <dgm:cxn modelId="{BAEA6827-9052-47ED-AF62-E7437D80EC2F}" type="presOf" srcId="{97DC2D38-6655-4AC9-A538-42B0E321F19F}" destId="{DF631189-AC1A-476A-AEEE-9939FF13AA0E}" srcOrd="0" destOrd="0" presId="urn:microsoft.com/office/officeart/2005/8/layout/chevron2"/>
    <dgm:cxn modelId="{170D6A0C-4AEB-4BD5-87CC-B697DF963975}" type="presOf" srcId="{ABB66CDB-5561-48EF-8C84-A80F71003BFC}" destId="{372D6F3A-48DB-4276-968C-6F5849A94731}" srcOrd="0" destOrd="0" presId="urn:microsoft.com/office/officeart/2005/8/layout/chevron2"/>
    <dgm:cxn modelId="{DABEBDAA-37C2-4F34-9C13-636B65832C1E}" type="presOf" srcId="{AAB9C081-5ED5-466E-8A0A-205BC5E5E93D}" destId="{DF0D9F90-B860-43E2-A54B-1A4C673BD259}" srcOrd="0" destOrd="0" presId="urn:microsoft.com/office/officeart/2005/8/layout/chevron2"/>
    <dgm:cxn modelId="{CE656E92-EF1B-4502-B285-794DEFE5B981}" type="presOf" srcId="{99F7ADF5-1BC2-4C12-A4AA-01909A031EDC}" destId="{DF0D9F90-B860-43E2-A54B-1A4C673BD259}" srcOrd="0" destOrd="1" presId="urn:microsoft.com/office/officeart/2005/8/layout/chevron2"/>
    <dgm:cxn modelId="{9166C456-F6D5-4C08-85BF-6667E007387B}" srcId="{ABB66CDB-5561-48EF-8C84-A80F71003BFC}" destId="{B2CDD6BD-6411-4CF6-A678-E2A4E702BF26}" srcOrd="0" destOrd="0" parTransId="{1050A73D-727D-40E0-BE97-94F4D41EE0E1}" sibTransId="{0A5DF2A2-7C98-40F7-8943-0982E277AD3A}"/>
    <dgm:cxn modelId="{2544EF5A-8E91-4D61-ACBE-8F986AFEF7A5}" type="presOf" srcId="{E037F8B4-10A9-448F-B272-FFF38470C77A}" destId="{D6702E68-C93F-4F83-8EDF-00C2063355AB}" srcOrd="0" destOrd="1" presId="urn:microsoft.com/office/officeart/2005/8/layout/chevron2"/>
    <dgm:cxn modelId="{9E4A1FE9-5AC6-4141-B85F-0E690EE562FA}" type="presOf" srcId="{B2CDD6BD-6411-4CF6-A678-E2A4E702BF26}" destId="{D6702E68-C93F-4F83-8EDF-00C2063355AB}" srcOrd="0" destOrd="0" presId="urn:microsoft.com/office/officeart/2005/8/layout/chevron2"/>
    <dgm:cxn modelId="{C673A085-5E00-4F6A-8C59-B1B32A3AF6A5}" type="presOf" srcId="{9A2869AB-007D-4D4F-B840-34C817E4EA96}" destId="{D324A9E2-9EF4-4747-9A18-76F61A349BBE}" srcOrd="0" destOrd="0" presId="urn:microsoft.com/office/officeart/2005/8/layout/chevron2"/>
    <dgm:cxn modelId="{F4C00914-664E-4949-A5FE-1F818D6BD200}" type="presOf" srcId="{ADB76400-4920-42DC-B725-13EBC39A371A}" destId="{C38AF2B9-95AB-46B0-9CF2-5889284F7BAC}" srcOrd="0" destOrd="0" presId="urn:microsoft.com/office/officeart/2005/8/layout/chevron2"/>
    <dgm:cxn modelId="{1BC4A2D1-11FB-4827-A23A-966DF2493EC7}" srcId="{ADB76400-4920-42DC-B725-13EBC39A371A}" destId="{AAB9C081-5ED5-466E-8A0A-205BC5E5E93D}" srcOrd="0" destOrd="0" parTransId="{9819B248-46F1-4FCC-A2A5-576D0A760056}" sibTransId="{FCBE2E2B-5E37-4C66-A983-8CDC11C87FF9}"/>
    <dgm:cxn modelId="{BF1F47EE-4B91-4CE8-988D-1B1E10C795F5}" type="presOf" srcId="{911C1C86-79E9-4B86-AC57-52FDA16C11CF}" destId="{D6702E68-C93F-4F83-8EDF-00C2063355AB}" srcOrd="0" destOrd="2" presId="urn:microsoft.com/office/officeart/2005/8/layout/chevron2"/>
    <dgm:cxn modelId="{FECF87A8-0DDB-4569-B605-E928B81B339B}" type="presOf" srcId="{3587D13C-2CD7-42DE-993F-95A937D550E6}" destId="{D4091FD7-34F4-487A-BD00-E4C71E9D054F}" srcOrd="0" destOrd="0" presId="urn:microsoft.com/office/officeart/2005/8/layout/chevron2"/>
    <dgm:cxn modelId="{0A92B3B8-B863-4745-B055-B899BAFCA00B}" srcId="{ABB66CDB-5561-48EF-8C84-A80F71003BFC}" destId="{B7014956-4AAC-4FE3-AA18-2CB0C2FFE88C}" srcOrd="3" destOrd="0" parTransId="{2A46AB1E-50AB-43D2-A8A6-38AC2E7EC2FB}" sibTransId="{6984ED63-350D-4431-B227-1307B91C1511}"/>
    <dgm:cxn modelId="{3987984F-CDBD-40E6-952F-DF69734D2827}" srcId="{3587D13C-2CD7-42DE-993F-95A937D550E6}" destId="{9A2869AB-007D-4D4F-B840-34C817E4EA96}" srcOrd="1" destOrd="0" parTransId="{1C83A68B-F6F1-4344-BFEF-E142323B16D4}" sibTransId="{0B4D6C13-CC8C-4952-8202-D03641E5068F}"/>
    <dgm:cxn modelId="{228AB36E-8F40-49D6-99C4-1700AF8AA830}" srcId="{9A2869AB-007D-4D4F-B840-34C817E4EA96}" destId="{97DC2D38-6655-4AC9-A538-42B0E321F19F}" srcOrd="0" destOrd="0" parTransId="{CBF1E965-A6D8-481F-82E3-CEB602F35CF8}" sibTransId="{5CBB3B32-6B41-4795-9ED7-7ED09AA18066}"/>
    <dgm:cxn modelId="{0795D357-7230-4C3E-8E93-A6E96EFA9B4A}" srcId="{ADB76400-4920-42DC-B725-13EBC39A371A}" destId="{99F7ADF5-1BC2-4C12-A4AA-01909A031EDC}" srcOrd="1" destOrd="0" parTransId="{96AC1A8D-9228-4A8E-899D-27C9C99B7646}" sibTransId="{5D25758C-69B3-4E14-8E8D-D99C411538D2}"/>
    <dgm:cxn modelId="{51CD5CAF-2B2B-4312-95D7-DA37025C4A94}" srcId="{ABB66CDB-5561-48EF-8C84-A80F71003BFC}" destId="{911C1C86-79E9-4B86-AC57-52FDA16C11CF}" srcOrd="2" destOrd="0" parTransId="{E8253ECE-82AF-41F3-B434-812245139545}" sibTransId="{D23BC5FE-627F-4FC3-B16B-C3D4287F8E72}"/>
    <dgm:cxn modelId="{13BC837E-D4C4-4D86-A0B8-3C0969C30B3C}" srcId="{ABB66CDB-5561-48EF-8C84-A80F71003BFC}" destId="{E037F8B4-10A9-448F-B272-FFF38470C77A}" srcOrd="1" destOrd="0" parTransId="{FA36E0B2-E841-4F82-BEA2-F06B2AF57157}" sibTransId="{6039814E-F662-42AF-A0B0-8BBF4418BC7D}"/>
    <dgm:cxn modelId="{23540FE0-10CD-4C77-8AFD-D8F027B21C79}" srcId="{ADB76400-4920-42DC-B725-13EBC39A371A}" destId="{D5825F74-9537-4FBC-8523-C79EBE49622F}" srcOrd="2" destOrd="0" parTransId="{84FFD934-EB84-42E7-BCE5-D43C9080418A}" sibTransId="{28EE9F86-8E16-495D-82E9-4096A51E4A0A}"/>
    <dgm:cxn modelId="{019461A2-FD6D-4074-9C83-68445F376035}" srcId="{9A2869AB-007D-4D4F-B840-34C817E4EA96}" destId="{EF26A64B-2E6C-474F-8858-753E18EDA11E}" srcOrd="1" destOrd="0" parTransId="{1B4DDFE6-5490-4E7D-A6DE-33C45E794411}" sibTransId="{83292A2F-A3A3-4AE5-9318-69891268DF12}"/>
    <dgm:cxn modelId="{53B860F5-2859-4089-B78C-E8B1B0266B87}" type="presOf" srcId="{EF26A64B-2E6C-474F-8858-753E18EDA11E}" destId="{DF631189-AC1A-476A-AEEE-9939FF13AA0E}" srcOrd="0" destOrd="1" presId="urn:microsoft.com/office/officeart/2005/8/layout/chevron2"/>
    <dgm:cxn modelId="{B688657B-6C76-4C15-9073-EA6993553B46}" type="presOf" srcId="{D5825F74-9537-4FBC-8523-C79EBE49622F}" destId="{DF0D9F90-B860-43E2-A54B-1A4C673BD259}" srcOrd="0" destOrd="2" presId="urn:microsoft.com/office/officeart/2005/8/layout/chevron2"/>
    <dgm:cxn modelId="{2EE544E8-143C-4B2D-9560-7556FAB3AAB9}" srcId="{3587D13C-2CD7-42DE-993F-95A937D550E6}" destId="{ADB76400-4920-42DC-B725-13EBC39A371A}" srcOrd="0" destOrd="0" parTransId="{066A185B-31EF-47FF-8CDE-8FE6C95903AB}" sibTransId="{2771EC0C-B357-42AC-923F-E7E3205BC7E3}"/>
    <dgm:cxn modelId="{82161B10-3FE9-4D6A-9F07-E6658CBC93F7}" srcId="{3587D13C-2CD7-42DE-993F-95A937D550E6}" destId="{ABB66CDB-5561-48EF-8C84-A80F71003BFC}" srcOrd="2" destOrd="0" parTransId="{6C074ADB-0A92-499B-8476-DE1EC4FBAAF9}" sibTransId="{D0D68D3E-751D-4246-99CF-BA122D39B754}"/>
    <dgm:cxn modelId="{A47FBE61-B240-4AE2-8F2B-765D58876248}" type="presParOf" srcId="{D4091FD7-34F4-487A-BD00-E4C71E9D054F}" destId="{25FB02BF-732A-4259-A1E2-C787A329963A}" srcOrd="0" destOrd="0" presId="urn:microsoft.com/office/officeart/2005/8/layout/chevron2"/>
    <dgm:cxn modelId="{283A139E-8374-4936-88AE-DFFC00395C4E}" type="presParOf" srcId="{25FB02BF-732A-4259-A1E2-C787A329963A}" destId="{C38AF2B9-95AB-46B0-9CF2-5889284F7BAC}" srcOrd="0" destOrd="0" presId="urn:microsoft.com/office/officeart/2005/8/layout/chevron2"/>
    <dgm:cxn modelId="{83C7E4C6-F115-45AB-9E8F-20706E0ED92E}" type="presParOf" srcId="{25FB02BF-732A-4259-A1E2-C787A329963A}" destId="{DF0D9F90-B860-43E2-A54B-1A4C673BD259}" srcOrd="1" destOrd="0" presId="urn:microsoft.com/office/officeart/2005/8/layout/chevron2"/>
    <dgm:cxn modelId="{38DC2FD4-9715-40F1-BA69-67E761BA3AAF}" type="presParOf" srcId="{D4091FD7-34F4-487A-BD00-E4C71E9D054F}" destId="{AF8D91FC-1581-442E-B07B-2D38703FC850}" srcOrd="1" destOrd="0" presId="urn:microsoft.com/office/officeart/2005/8/layout/chevron2"/>
    <dgm:cxn modelId="{DCB87BD6-DAF2-408A-98F2-C2C5890A54AC}" type="presParOf" srcId="{D4091FD7-34F4-487A-BD00-E4C71E9D054F}" destId="{68649C6D-2391-47F7-982D-5F27068761A1}" srcOrd="2" destOrd="0" presId="urn:microsoft.com/office/officeart/2005/8/layout/chevron2"/>
    <dgm:cxn modelId="{72B9E5B4-382C-411F-A992-1E2E4BB41164}" type="presParOf" srcId="{68649C6D-2391-47F7-982D-5F27068761A1}" destId="{D324A9E2-9EF4-4747-9A18-76F61A349BBE}" srcOrd="0" destOrd="0" presId="urn:microsoft.com/office/officeart/2005/8/layout/chevron2"/>
    <dgm:cxn modelId="{4095B514-D57A-4769-919D-7BC5D2A4ADAE}" type="presParOf" srcId="{68649C6D-2391-47F7-982D-5F27068761A1}" destId="{DF631189-AC1A-476A-AEEE-9939FF13AA0E}" srcOrd="1" destOrd="0" presId="urn:microsoft.com/office/officeart/2005/8/layout/chevron2"/>
    <dgm:cxn modelId="{7C0A7ECB-3117-413D-AAF4-247D95A26F40}" type="presParOf" srcId="{D4091FD7-34F4-487A-BD00-E4C71E9D054F}" destId="{CA1553EE-8D94-4EA7-BA70-C51D565CB471}" srcOrd="3" destOrd="0" presId="urn:microsoft.com/office/officeart/2005/8/layout/chevron2"/>
    <dgm:cxn modelId="{6C431BD6-BD41-4D6A-9AE2-11F77CF44AB4}" type="presParOf" srcId="{D4091FD7-34F4-487A-BD00-E4C71E9D054F}" destId="{B9CC6878-F3BA-46EE-9F80-49360608803E}" srcOrd="4" destOrd="0" presId="urn:microsoft.com/office/officeart/2005/8/layout/chevron2"/>
    <dgm:cxn modelId="{F0920793-3C0D-4959-B2C1-4246F6F101FF}" type="presParOf" srcId="{B9CC6878-F3BA-46EE-9F80-49360608803E}" destId="{372D6F3A-48DB-4276-968C-6F5849A94731}" srcOrd="0" destOrd="0" presId="urn:microsoft.com/office/officeart/2005/8/layout/chevron2"/>
    <dgm:cxn modelId="{9CD45C73-1F0D-448A-A7C7-B10A27A50693}" type="presParOf" srcId="{B9CC6878-F3BA-46EE-9F80-49360608803E}" destId="{D6702E68-C93F-4F83-8EDF-00C2063355A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453D948-F912-44CF-ACD9-1DDBC48328AE}"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ZA"/>
        </a:p>
      </dgm:t>
    </dgm:pt>
    <dgm:pt modelId="{186A174A-C80A-45E0-B97E-4047CD5A030B}">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en-ZA" sz="1800" dirty="0" smtClean="0"/>
            <a:t>Average age of principals in 2004 was 48 years…by 2012 this was 51 years. </a:t>
          </a:r>
          <a:endParaRPr lang="en-ZA" sz="1800" dirty="0"/>
        </a:p>
      </dgm:t>
    </dgm:pt>
    <dgm:pt modelId="{64FB38D3-96E9-41BB-81A3-DC93D8CF4C6B}" type="parTrans" cxnId="{085E410D-BE97-4750-8ED9-85B4E41248E3}">
      <dgm:prSet/>
      <dgm:spPr/>
      <dgm:t>
        <a:bodyPr/>
        <a:lstStyle/>
        <a:p>
          <a:endParaRPr lang="en-ZA"/>
        </a:p>
      </dgm:t>
    </dgm:pt>
    <dgm:pt modelId="{7E7ECCFA-FAF1-44A4-8425-DF09B7488D08}" type="sibTrans" cxnId="{085E410D-BE97-4750-8ED9-85B4E41248E3}">
      <dgm:prSet/>
      <dgm:spPr/>
      <dgm:t>
        <a:bodyPr/>
        <a:lstStyle/>
        <a:p>
          <a:endParaRPr lang="en-ZA"/>
        </a:p>
      </dgm:t>
    </dgm:pt>
    <dgm:pt modelId="{40FF61AB-B2FB-4EDE-AC49-121394D405E1}">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en-ZA" sz="1800" dirty="0" smtClean="0"/>
            <a:t>17% of principals were aged 55 years + in 2004, </a:t>
          </a:r>
          <a:r>
            <a:rPr lang="en-ZA" sz="1800" b="1" dirty="0" smtClean="0"/>
            <a:t>33% were in this age category in 2012.</a:t>
          </a:r>
          <a:r>
            <a:rPr lang="en-ZA" sz="1800" dirty="0" smtClean="0"/>
            <a:t> </a:t>
          </a:r>
          <a:endParaRPr lang="en-ZA" sz="1800" dirty="0"/>
        </a:p>
      </dgm:t>
    </dgm:pt>
    <dgm:pt modelId="{6EDFDF24-ED81-416B-AB64-7A188D3EABFF}" type="parTrans" cxnId="{87BDFA4E-42D5-47D5-AFF2-7FB4E0C6CEC0}">
      <dgm:prSet/>
      <dgm:spPr/>
      <dgm:t>
        <a:bodyPr/>
        <a:lstStyle/>
        <a:p>
          <a:endParaRPr lang="en-ZA"/>
        </a:p>
      </dgm:t>
    </dgm:pt>
    <dgm:pt modelId="{9FDC7F26-821E-424B-8DF7-3B13A3CA40EF}" type="sibTrans" cxnId="{87BDFA4E-42D5-47D5-AFF2-7FB4E0C6CEC0}">
      <dgm:prSet/>
      <dgm:spPr/>
      <dgm:t>
        <a:bodyPr/>
        <a:lstStyle/>
        <a:p>
          <a:endParaRPr lang="en-ZA"/>
        </a:p>
      </dgm:t>
    </dgm:pt>
    <dgm:pt modelId="{675E509B-59CB-41F9-917C-1D83F4E705FC}">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en-ZA" sz="1800" dirty="0" smtClean="0"/>
            <a:t>Over </a:t>
          </a:r>
          <a:r>
            <a:rPr lang="en-ZA" sz="1800" b="1" dirty="0" smtClean="0"/>
            <a:t>7000 principal replacements </a:t>
          </a:r>
          <a:r>
            <a:rPr lang="en-ZA" sz="1800" dirty="0" smtClean="0"/>
            <a:t>for just retirement reasons expected between 2012-2017. </a:t>
          </a:r>
        </a:p>
      </dgm:t>
    </dgm:pt>
    <dgm:pt modelId="{C4749AF5-AE2D-4457-80FB-E3BC54513508}" type="parTrans" cxnId="{F2EA991D-78C5-4B79-97E6-4CDFC22BDA37}">
      <dgm:prSet/>
      <dgm:spPr/>
      <dgm:t>
        <a:bodyPr/>
        <a:lstStyle/>
        <a:p>
          <a:endParaRPr lang="en-ZA"/>
        </a:p>
      </dgm:t>
    </dgm:pt>
    <dgm:pt modelId="{E87C0828-5A1F-4B49-AEDB-1FEE5A388E2E}" type="sibTrans" cxnId="{F2EA991D-78C5-4B79-97E6-4CDFC22BDA37}">
      <dgm:prSet/>
      <dgm:spPr/>
      <dgm:t>
        <a:bodyPr/>
        <a:lstStyle/>
        <a:p>
          <a:endParaRPr lang="en-ZA"/>
        </a:p>
      </dgm:t>
    </dgm:pt>
    <dgm:pt modelId="{A4D9547F-B6AF-4260-A325-E3BC9818D316}" type="pres">
      <dgm:prSet presAssocID="{9453D948-F912-44CF-ACD9-1DDBC48328AE}" presName="Name0" presStyleCnt="0">
        <dgm:presLayoutVars>
          <dgm:chMax val="7"/>
          <dgm:chPref val="7"/>
          <dgm:dir/>
        </dgm:presLayoutVars>
      </dgm:prSet>
      <dgm:spPr/>
      <dgm:t>
        <a:bodyPr/>
        <a:lstStyle/>
        <a:p>
          <a:endParaRPr lang="en-ZA"/>
        </a:p>
      </dgm:t>
    </dgm:pt>
    <dgm:pt modelId="{E0D6FEDC-0264-4CBD-91FD-8520792C31B8}" type="pres">
      <dgm:prSet presAssocID="{9453D948-F912-44CF-ACD9-1DDBC48328AE}" presName="Name1" presStyleCnt="0"/>
      <dgm:spPr/>
    </dgm:pt>
    <dgm:pt modelId="{928B5F01-9F54-42BE-B856-75A30E7FE714}" type="pres">
      <dgm:prSet presAssocID="{9453D948-F912-44CF-ACD9-1DDBC48328AE}" presName="cycle" presStyleCnt="0"/>
      <dgm:spPr/>
    </dgm:pt>
    <dgm:pt modelId="{3532CE89-5EA9-4DBF-A74A-3D064289D1D1}" type="pres">
      <dgm:prSet presAssocID="{9453D948-F912-44CF-ACD9-1DDBC48328AE}" presName="srcNode" presStyleLbl="node1" presStyleIdx="0" presStyleCnt="3"/>
      <dgm:spPr/>
    </dgm:pt>
    <dgm:pt modelId="{81833A9C-BF70-4BA1-954C-8F045C0CFDD0}" type="pres">
      <dgm:prSet presAssocID="{9453D948-F912-44CF-ACD9-1DDBC48328AE}" presName="conn" presStyleLbl="parChTrans1D2" presStyleIdx="0" presStyleCnt="1"/>
      <dgm:spPr/>
      <dgm:t>
        <a:bodyPr/>
        <a:lstStyle/>
        <a:p>
          <a:endParaRPr lang="en-ZA"/>
        </a:p>
      </dgm:t>
    </dgm:pt>
    <dgm:pt modelId="{71B31440-4221-4B93-A85E-166EBC75ECA7}" type="pres">
      <dgm:prSet presAssocID="{9453D948-F912-44CF-ACD9-1DDBC48328AE}" presName="extraNode" presStyleLbl="node1" presStyleIdx="0" presStyleCnt="3"/>
      <dgm:spPr/>
    </dgm:pt>
    <dgm:pt modelId="{2DE9EDEF-7F60-4E1E-BBEE-1647FBEE4C4C}" type="pres">
      <dgm:prSet presAssocID="{9453D948-F912-44CF-ACD9-1DDBC48328AE}" presName="dstNode" presStyleLbl="node1" presStyleIdx="0" presStyleCnt="3"/>
      <dgm:spPr/>
    </dgm:pt>
    <dgm:pt modelId="{3FC0F02B-DDBD-4B8D-BFF4-B320549AB3F0}" type="pres">
      <dgm:prSet presAssocID="{186A174A-C80A-45E0-B97E-4047CD5A030B}" presName="text_1" presStyleLbl="node1" presStyleIdx="0" presStyleCnt="3" custScaleY="156799">
        <dgm:presLayoutVars>
          <dgm:bulletEnabled val="1"/>
        </dgm:presLayoutVars>
      </dgm:prSet>
      <dgm:spPr/>
      <dgm:t>
        <a:bodyPr/>
        <a:lstStyle/>
        <a:p>
          <a:endParaRPr lang="en-ZA"/>
        </a:p>
      </dgm:t>
    </dgm:pt>
    <dgm:pt modelId="{A1F54933-C592-44C1-8F85-BE0D4255B486}" type="pres">
      <dgm:prSet presAssocID="{186A174A-C80A-45E0-B97E-4047CD5A030B}" presName="accent_1" presStyleCnt="0"/>
      <dgm:spPr/>
    </dgm:pt>
    <dgm:pt modelId="{8F28A0F6-227C-4FEF-9EDC-024B1E165BDC}" type="pres">
      <dgm:prSet presAssocID="{186A174A-C80A-45E0-B97E-4047CD5A030B}" presName="accentRepeatNode" presStyleLbl="solidFgAcc1" presStyleIdx="0" presStyleCnt="3" custScaleX="55007" custScaleY="54565"/>
      <dgm:spPr/>
    </dgm:pt>
    <dgm:pt modelId="{A5380BEE-7309-4854-8CBD-6B7872BE6616}" type="pres">
      <dgm:prSet presAssocID="{40FF61AB-B2FB-4EDE-AC49-121394D405E1}" presName="text_2" presStyleLbl="node1" presStyleIdx="1" presStyleCnt="3" custScaleY="155584">
        <dgm:presLayoutVars>
          <dgm:bulletEnabled val="1"/>
        </dgm:presLayoutVars>
      </dgm:prSet>
      <dgm:spPr/>
      <dgm:t>
        <a:bodyPr/>
        <a:lstStyle/>
        <a:p>
          <a:endParaRPr lang="en-ZA"/>
        </a:p>
      </dgm:t>
    </dgm:pt>
    <dgm:pt modelId="{244139E9-A4ED-4E10-8446-51964E4C6F7E}" type="pres">
      <dgm:prSet presAssocID="{40FF61AB-B2FB-4EDE-AC49-121394D405E1}" presName="accent_2" presStyleCnt="0"/>
      <dgm:spPr/>
    </dgm:pt>
    <dgm:pt modelId="{89A070A8-627E-4130-ADBC-934A1D593FA6}" type="pres">
      <dgm:prSet presAssocID="{40FF61AB-B2FB-4EDE-AC49-121394D405E1}" presName="accentRepeatNode" presStyleLbl="solidFgAcc1" presStyleIdx="1" presStyleCnt="3" custScaleX="59852" custScaleY="58653"/>
      <dgm:spPr/>
    </dgm:pt>
    <dgm:pt modelId="{2E1F91AE-BFD2-40D4-B728-3DFAEE550FB0}" type="pres">
      <dgm:prSet presAssocID="{675E509B-59CB-41F9-917C-1D83F4E705FC}" presName="text_3" presStyleLbl="node1" presStyleIdx="2" presStyleCnt="3" custScaleY="154370">
        <dgm:presLayoutVars>
          <dgm:bulletEnabled val="1"/>
        </dgm:presLayoutVars>
      </dgm:prSet>
      <dgm:spPr/>
      <dgm:t>
        <a:bodyPr/>
        <a:lstStyle/>
        <a:p>
          <a:endParaRPr lang="en-ZA"/>
        </a:p>
      </dgm:t>
    </dgm:pt>
    <dgm:pt modelId="{558648D0-3512-4AEA-9CB2-CA812D3D0CB7}" type="pres">
      <dgm:prSet presAssocID="{675E509B-59CB-41F9-917C-1D83F4E705FC}" presName="accent_3" presStyleCnt="0"/>
      <dgm:spPr/>
    </dgm:pt>
    <dgm:pt modelId="{A4B0F236-58CB-4D54-85D6-C408616DCC2E}" type="pres">
      <dgm:prSet presAssocID="{675E509B-59CB-41F9-917C-1D83F4E705FC}" presName="accentRepeatNode" presStyleLbl="solidFgAcc1" presStyleIdx="2" presStyleCnt="3" custScaleX="55007" custScaleY="59625" custLinFactNeighborX="14175" custLinFactNeighborY="-3586"/>
      <dgm:spPr/>
    </dgm:pt>
  </dgm:ptLst>
  <dgm:cxnLst>
    <dgm:cxn modelId="{BF9F0E71-0CB7-47C1-B0B6-FC047D959709}" type="presOf" srcId="{7E7ECCFA-FAF1-44A4-8425-DF09B7488D08}" destId="{81833A9C-BF70-4BA1-954C-8F045C0CFDD0}" srcOrd="0" destOrd="0" presId="urn:microsoft.com/office/officeart/2008/layout/VerticalCurvedList"/>
    <dgm:cxn modelId="{CE6A89DC-A1A4-4A3C-9D04-38861AC48307}" type="presOf" srcId="{186A174A-C80A-45E0-B97E-4047CD5A030B}" destId="{3FC0F02B-DDBD-4B8D-BFF4-B320549AB3F0}" srcOrd="0" destOrd="0" presId="urn:microsoft.com/office/officeart/2008/layout/VerticalCurvedList"/>
    <dgm:cxn modelId="{F2EA991D-78C5-4B79-97E6-4CDFC22BDA37}" srcId="{9453D948-F912-44CF-ACD9-1DDBC48328AE}" destId="{675E509B-59CB-41F9-917C-1D83F4E705FC}" srcOrd="2" destOrd="0" parTransId="{C4749AF5-AE2D-4457-80FB-E3BC54513508}" sibTransId="{E87C0828-5A1F-4B49-AEDB-1FEE5A388E2E}"/>
    <dgm:cxn modelId="{07A560CF-6A0F-4AB1-98BB-2C42E3F44386}" type="presOf" srcId="{675E509B-59CB-41F9-917C-1D83F4E705FC}" destId="{2E1F91AE-BFD2-40D4-B728-3DFAEE550FB0}" srcOrd="0" destOrd="0" presId="urn:microsoft.com/office/officeart/2008/layout/VerticalCurvedList"/>
    <dgm:cxn modelId="{655A407D-896D-4F24-ACD2-4E39256A130E}" type="presOf" srcId="{40FF61AB-B2FB-4EDE-AC49-121394D405E1}" destId="{A5380BEE-7309-4854-8CBD-6B7872BE6616}" srcOrd="0" destOrd="0" presId="urn:microsoft.com/office/officeart/2008/layout/VerticalCurvedList"/>
    <dgm:cxn modelId="{085E410D-BE97-4750-8ED9-85B4E41248E3}" srcId="{9453D948-F912-44CF-ACD9-1DDBC48328AE}" destId="{186A174A-C80A-45E0-B97E-4047CD5A030B}" srcOrd="0" destOrd="0" parTransId="{64FB38D3-96E9-41BB-81A3-DC93D8CF4C6B}" sibTransId="{7E7ECCFA-FAF1-44A4-8425-DF09B7488D08}"/>
    <dgm:cxn modelId="{87BDFA4E-42D5-47D5-AFF2-7FB4E0C6CEC0}" srcId="{9453D948-F912-44CF-ACD9-1DDBC48328AE}" destId="{40FF61AB-B2FB-4EDE-AC49-121394D405E1}" srcOrd="1" destOrd="0" parTransId="{6EDFDF24-ED81-416B-AB64-7A188D3EABFF}" sibTransId="{9FDC7F26-821E-424B-8DF7-3B13A3CA40EF}"/>
    <dgm:cxn modelId="{6A7D27A2-A53C-49D3-98A6-316C03E59814}" type="presOf" srcId="{9453D948-F912-44CF-ACD9-1DDBC48328AE}" destId="{A4D9547F-B6AF-4260-A325-E3BC9818D316}" srcOrd="0" destOrd="0" presId="urn:microsoft.com/office/officeart/2008/layout/VerticalCurvedList"/>
    <dgm:cxn modelId="{5A0448FE-C89C-4EA6-AC12-B66AA214F2BA}" type="presParOf" srcId="{A4D9547F-B6AF-4260-A325-E3BC9818D316}" destId="{E0D6FEDC-0264-4CBD-91FD-8520792C31B8}" srcOrd="0" destOrd="0" presId="urn:microsoft.com/office/officeart/2008/layout/VerticalCurvedList"/>
    <dgm:cxn modelId="{1CF9A734-E87D-48F4-8A8B-62F8E468898B}" type="presParOf" srcId="{E0D6FEDC-0264-4CBD-91FD-8520792C31B8}" destId="{928B5F01-9F54-42BE-B856-75A30E7FE714}" srcOrd="0" destOrd="0" presId="urn:microsoft.com/office/officeart/2008/layout/VerticalCurvedList"/>
    <dgm:cxn modelId="{C5451139-FFC7-40EA-A6BA-85230A425732}" type="presParOf" srcId="{928B5F01-9F54-42BE-B856-75A30E7FE714}" destId="{3532CE89-5EA9-4DBF-A74A-3D064289D1D1}" srcOrd="0" destOrd="0" presId="urn:microsoft.com/office/officeart/2008/layout/VerticalCurvedList"/>
    <dgm:cxn modelId="{B474F7DC-6303-48CA-BF56-E384ED6F7779}" type="presParOf" srcId="{928B5F01-9F54-42BE-B856-75A30E7FE714}" destId="{81833A9C-BF70-4BA1-954C-8F045C0CFDD0}" srcOrd="1" destOrd="0" presId="urn:microsoft.com/office/officeart/2008/layout/VerticalCurvedList"/>
    <dgm:cxn modelId="{3619EA21-0E6C-4090-987E-C85189BB5B6A}" type="presParOf" srcId="{928B5F01-9F54-42BE-B856-75A30E7FE714}" destId="{71B31440-4221-4B93-A85E-166EBC75ECA7}" srcOrd="2" destOrd="0" presId="urn:microsoft.com/office/officeart/2008/layout/VerticalCurvedList"/>
    <dgm:cxn modelId="{FCD1ECFB-201A-4931-B5EF-61F85DF9BA4C}" type="presParOf" srcId="{928B5F01-9F54-42BE-B856-75A30E7FE714}" destId="{2DE9EDEF-7F60-4E1E-BBEE-1647FBEE4C4C}" srcOrd="3" destOrd="0" presId="urn:microsoft.com/office/officeart/2008/layout/VerticalCurvedList"/>
    <dgm:cxn modelId="{B8AD09A4-CB41-412D-9146-BE8EB274651E}" type="presParOf" srcId="{E0D6FEDC-0264-4CBD-91FD-8520792C31B8}" destId="{3FC0F02B-DDBD-4B8D-BFF4-B320549AB3F0}" srcOrd="1" destOrd="0" presId="urn:microsoft.com/office/officeart/2008/layout/VerticalCurvedList"/>
    <dgm:cxn modelId="{6CDF6749-50FA-499D-B1E4-0B8A78DA280C}" type="presParOf" srcId="{E0D6FEDC-0264-4CBD-91FD-8520792C31B8}" destId="{A1F54933-C592-44C1-8F85-BE0D4255B486}" srcOrd="2" destOrd="0" presId="urn:microsoft.com/office/officeart/2008/layout/VerticalCurvedList"/>
    <dgm:cxn modelId="{F25CACE4-781A-4F4D-84CE-920F0396F25F}" type="presParOf" srcId="{A1F54933-C592-44C1-8F85-BE0D4255B486}" destId="{8F28A0F6-227C-4FEF-9EDC-024B1E165BDC}" srcOrd="0" destOrd="0" presId="urn:microsoft.com/office/officeart/2008/layout/VerticalCurvedList"/>
    <dgm:cxn modelId="{6CB23E1B-24F4-44A1-BEEB-4345BE40E9C8}" type="presParOf" srcId="{E0D6FEDC-0264-4CBD-91FD-8520792C31B8}" destId="{A5380BEE-7309-4854-8CBD-6B7872BE6616}" srcOrd="3" destOrd="0" presId="urn:microsoft.com/office/officeart/2008/layout/VerticalCurvedList"/>
    <dgm:cxn modelId="{0FE1F09A-9FD3-4362-8E6B-185D79339693}" type="presParOf" srcId="{E0D6FEDC-0264-4CBD-91FD-8520792C31B8}" destId="{244139E9-A4ED-4E10-8446-51964E4C6F7E}" srcOrd="4" destOrd="0" presId="urn:microsoft.com/office/officeart/2008/layout/VerticalCurvedList"/>
    <dgm:cxn modelId="{FC359128-7AB7-4298-8DF2-1FD92659CB24}" type="presParOf" srcId="{244139E9-A4ED-4E10-8446-51964E4C6F7E}" destId="{89A070A8-627E-4130-ADBC-934A1D593FA6}" srcOrd="0" destOrd="0" presId="urn:microsoft.com/office/officeart/2008/layout/VerticalCurvedList"/>
    <dgm:cxn modelId="{181F4A0A-623D-4574-B64A-F867E9E97219}" type="presParOf" srcId="{E0D6FEDC-0264-4CBD-91FD-8520792C31B8}" destId="{2E1F91AE-BFD2-40D4-B728-3DFAEE550FB0}" srcOrd="5" destOrd="0" presId="urn:microsoft.com/office/officeart/2008/layout/VerticalCurvedList"/>
    <dgm:cxn modelId="{1CC7C2E3-4A37-4CC5-90DE-30BA9AEC7A49}" type="presParOf" srcId="{E0D6FEDC-0264-4CBD-91FD-8520792C31B8}" destId="{558648D0-3512-4AEA-9CB2-CA812D3D0CB7}" srcOrd="6" destOrd="0" presId="urn:microsoft.com/office/officeart/2008/layout/VerticalCurvedList"/>
    <dgm:cxn modelId="{61A78A51-14C0-42C3-AFE4-8812B32B88F1}" type="presParOf" srcId="{558648D0-3512-4AEA-9CB2-CA812D3D0CB7}" destId="{A4B0F236-58CB-4D54-85D6-C408616DCC2E}"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B5C995E-CFBA-4C98-80DD-F7E8A6BB144F}"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ZA"/>
        </a:p>
      </dgm:t>
    </dgm:pt>
    <dgm:pt modelId="{88EC2932-6AA2-4870-BD3A-13CE02133DAD}">
      <dgm:prSet phldrT="[Text]"/>
      <dgm:spPr/>
      <dgm:t>
        <a:bodyPr/>
        <a:lstStyle/>
        <a:p>
          <a:r>
            <a:rPr lang="en-ZA" dirty="0" smtClean="0"/>
            <a:t>International</a:t>
          </a:r>
          <a:endParaRPr lang="en-ZA" dirty="0"/>
        </a:p>
      </dgm:t>
    </dgm:pt>
    <dgm:pt modelId="{328D4C21-C89D-470C-A483-2AFBBD1FC579}" type="parTrans" cxnId="{7D69919C-1CC3-4F3B-A52E-20FEAE970BCE}">
      <dgm:prSet/>
      <dgm:spPr/>
      <dgm:t>
        <a:bodyPr/>
        <a:lstStyle/>
        <a:p>
          <a:endParaRPr lang="en-ZA"/>
        </a:p>
      </dgm:t>
    </dgm:pt>
    <dgm:pt modelId="{B404C58A-9628-4298-AC20-B98F91E2E439}" type="sibTrans" cxnId="{7D69919C-1CC3-4F3B-A52E-20FEAE970BCE}">
      <dgm:prSet/>
      <dgm:spPr/>
      <dgm:t>
        <a:bodyPr/>
        <a:lstStyle/>
        <a:p>
          <a:endParaRPr lang="en-ZA"/>
        </a:p>
      </dgm:t>
    </dgm:pt>
    <dgm:pt modelId="{760F2132-AB53-44B6-9929-11E1CD4A2FE5}">
      <dgm:prSet phldrT="[Text]" custT="1"/>
      <dgm:spPr/>
      <dgm:t>
        <a:bodyPr/>
        <a:lstStyle/>
        <a:p>
          <a:r>
            <a:rPr lang="en-ZA" sz="2000" dirty="0" smtClean="0"/>
            <a:t>TIMSS 2003 (Gr8 Maths &amp; Science) </a:t>
          </a:r>
          <a:endParaRPr lang="en-ZA" sz="2000" dirty="0"/>
        </a:p>
      </dgm:t>
    </dgm:pt>
    <dgm:pt modelId="{F56B6C7D-09F6-4498-89D4-521F19A73210}" type="parTrans" cxnId="{200A32B1-A254-4DAE-B79E-3EF3B977FCE3}">
      <dgm:prSet/>
      <dgm:spPr/>
      <dgm:t>
        <a:bodyPr/>
        <a:lstStyle/>
        <a:p>
          <a:endParaRPr lang="en-ZA"/>
        </a:p>
      </dgm:t>
    </dgm:pt>
    <dgm:pt modelId="{374FAF7D-919B-4505-AD81-6D0F7BE848D1}" type="sibTrans" cxnId="{200A32B1-A254-4DAE-B79E-3EF3B977FCE3}">
      <dgm:prSet/>
      <dgm:spPr/>
      <dgm:t>
        <a:bodyPr/>
        <a:lstStyle/>
        <a:p>
          <a:endParaRPr lang="en-ZA"/>
        </a:p>
      </dgm:t>
    </dgm:pt>
    <dgm:pt modelId="{97093B5B-707A-4F22-93FD-5FA702046D5A}">
      <dgm:prSet phldrT="[Text]" custT="1"/>
      <dgm:spPr/>
      <dgm:t>
        <a:bodyPr/>
        <a:lstStyle/>
        <a:p>
          <a:r>
            <a:rPr lang="en-ZA" sz="2000" dirty="0" smtClean="0"/>
            <a:t>PIRLS 2006 (Gr 4/5 Reading)</a:t>
          </a:r>
          <a:endParaRPr lang="en-ZA" sz="2000" dirty="0"/>
        </a:p>
      </dgm:t>
    </dgm:pt>
    <dgm:pt modelId="{62401052-BC14-466D-AD4A-EE6B62CA32F4}" type="parTrans" cxnId="{D4414281-94DD-4824-AA7E-CEB77D5823E4}">
      <dgm:prSet/>
      <dgm:spPr/>
      <dgm:t>
        <a:bodyPr/>
        <a:lstStyle/>
        <a:p>
          <a:endParaRPr lang="en-ZA"/>
        </a:p>
      </dgm:t>
    </dgm:pt>
    <dgm:pt modelId="{F23BA68C-F685-4D12-8811-7743E8C0672C}" type="sibTrans" cxnId="{D4414281-94DD-4824-AA7E-CEB77D5823E4}">
      <dgm:prSet/>
      <dgm:spPr/>
      <dgm:t>
        <a:bodyPr/>
        <a:lstStyle/>
        <a:p>
          <a:endParaRPr lang="en-ZA"/>
        </a:p>
      </dgm:t>
    </dgm:pt>
    <dgm:pt modelId="{A6C6AFB8-95C0-4FE2-914B-93425066D101}">
      <dgm:prSet phldrT="[Text]" custT="1"/>
      <dgm:spPr/>
      <dgm:t>
        <a:bodyPr/>
        <a:lstStyle/>
        <a:p>
          <a:r>
            <a:rPr lang="en-ZA" sz="2000" dirty="0" smtClean="0"/>
            <a:t>SACMEQ III 2007 (Gr6 Reading &amp; math)</a:t>
          </a:r>
          <a:endParaRPr lang="en-ZA" sz="2000" dirty="0"/>
        </a:p>
      </dgm:t>
    </dgm:pt>
    <dgm:pt modelId="{91B7FBB7-CAD4-4ECB-9B5F-7DD6E5D720E3}" type="parTrans" cxnId="{5C5733BF-BD55-43AB-A6D4-86BDD49579A2}">
      <dgm:prSet/>
      <dgm:spPr/>
      <dgm:t>
        <a:bodyPr/>
        <a:lstStyle/>
        <a:p>
          <a:endParaRPr lang="en-ZA"/>
        </a:p>
      </dgm:t>
    </dgm:pt>
    <dgm:pt modelId="{B1692144-F7BE-4661-810A-C593BF4E4E10}" type="sibTrans" cxnId="{5C5733BF-BD55-43AB-A6D4-86BDD49579A2}">
      <dgm:prSet/>
      <dgm:spPr/>
      <dgm:t>
        <a:bodyPr/>
        <a:lstStyle/>
        <a:p>
          <a:endParaRPr lang="en-ZA"/>
        </a:p>
      </dgm:t>
    </dgm:pt>
    <dgm:pt modelId="{D9C46CC0-FB0B-4724-BBAB-ADF9DF601EAD}">
      <dgm:prSet phldrT="[Text]" custT="1"/>
      <dgm:spPr/>
      <dgm:t>
        <a:bodyPr/>
        <a:lstStyle/>
        <a:p>
          <a:r>
            <a:rPr lang="en-ZA" sz="2000" dirty="0" smtClean="0"/>
            <a:t>TIMSS 2011 (Gr 9 – Maths &amp; Science)</a:t>
          </a:r>
          <a:endParaRPr lang="en-ZA" sz="2000" dirty="0"/>
        </a:p>
      </dgm:t>
    </dgm:pt>
    <dgm:pt modelId="{BCFEA8BA-16A6-418A-B17F-1B7487CC91A3}" type="parTrans" cxnId="{9FA71187-F5C3-4E1D-BF7C-139F09BB632F}">
      <dgm:prSet/>
      <dgm:spPr/>
      <dgm:t>
        <a:bodyPr/>
        <a:lstStyle/>
        <a:p>
          <a:endParaRPr lang="en-ZA"/>
        </a:p>
      </dgm:t>
    </dgm:pt>
    <dgm:pt modelId="{F578B9CD-5325-4C14-A5C1-6C4A51848574}" type="sibTrans" cxnId="{9FA71187-F5C3-4E1D-BF7C-139F09BB632F}">
      <dgm:prSet/>
      <dgm:spPr/>
      <dgm:t>
        <a:bodyPr/>
        <a:lstStyle/>
        <a:p>
          <a:endParaRPr lang="en-ZA"/>
        </a:p>
      </dgm:t>
    </dgm:pt>
    <dgm:pt modelId="{108B20E3-AD6C-4C10-A11C-BAE415C0B76A}">
      <dgm:prSet phldrT="[Text]" custT="1"/>
      <dgm:spPr/>
      <dgm:t>
        <a:bodyPr/>
        <a:lstStyle/>
        <a:p>
          <a:r>
            <a:rPr lang="en-ZA" sz="2000" dirty="0" err="1" smtClean="0"/>
            <a:t>prePIRLS</a:t>
          </a:r>
          <a:r>
            <a:rPr lang="en-ZA" sz="2000" dirty="0" smtClean="0"/>
            <a:t> 2011 (Gr 4 Reading)</a:t>
          </a:r>
          <a:endParaRPr lang="en-ZA" sz="2000" dirty="0"/>
        </a:p>
      </dgm:t>
    </dgm:pt>
    <dgm:pt modelId="{6D6DDC95-F65C-41F5-886C-E06ED74278A2}" type="parTrans" cxnId="{D049B77F-CD99-45BF-B37B-26B3B162D436}">
      <dgm:prSet/>
      <dgm:spPr/>
      <dgm:t>
        <a:bodyPr/>
        <a:lstStyle/>
        <a:p>
          <a:endParaRPr lang="en-ZA"/>
        </a:p>
      </dgm:t>
    </dgm:pt>
    <dgm:pt modelId="{90A0ED14-F5D0-4657-8823-63ACC6EA9B0B}" type="sibTrans" cxnId="{D049B77F-CD99-45BF-B37B-26B3B162D436}">
      <dgm:prSet/>
      <dgm:spPr/>
      <dgm:t>
        <a:bodyPr/>
        <a:lstStyle/>
        <a:p>
          <a:endParaRPr lang="en-ZA"/>
        </a:p>
      </dgm:t>
    </dgm:pt>
    <dgm:pt modelId="{E831E594-C257-4E05-832F-A2C1E8A5CCD2}">
      <dgm:prSet phldrT="[Text]"/>
      <dgm:spPr/>
      <dgm:t>
        <a:bodyPr/>
        <a:lstStyle/>
        <a:p>
          <a:r>
            <a:rPr lang="en-ZA" dirty="0" smtClean="0"/>
            <a:t>Local</a:t>
          </a:r>
          <a:endParaRPr lang="en-ZA" dirty="0"/>
        </a:p>
      </dgm:t>
    </dgm:pt>
    <dgm:pt modelId="{063BBAD6-35FC-4F00-9F8C-EF548B516630}" type="parTrans" cxnId="{0161E1C6-2426-4DDF-B5D3-32FD1ADF2A70}">
      <dgm:prSet/>
      <dgm:spPr/>
      <dgm:t>
        <a:bodyPr/>
        <a:lstStyle/>
        <a:p>
          <a:endParaRPr lang="en-ZA"/>
        </a:p>
      </dgm:t>
    </dgm:pt>
    <dgm:pt modelId="{44961E61-0A48-49C4-99CD-79F84A86D328}" type="sibTrans" cxnId="{0161E1C6-2426-4DDF-B5D3-32FD1ADF2A70}">
      <dgm:prSet/>
      <dgm:spPr/>
      <dgm:t>
        <a:bodyPr/>
        <a:lstStyle/>
        <a:p>
          <a:endParaRPr lang="en-ZA"/>
        </a:p>
      </dgm:t>
    </dgm:pt>
    <dgm:pt modelId="{F4059A19-EE2C-4648-9299-4ECAACCC5D24}">
      <dgm:prSet phldrT="[Text]" custT="1"/>
      <dgm:spPr/>
      <dgm:t>
        <a:bodyPr/>
        <a:lstStyle/>
        <a:p>
          <a:r>
            <a:rPr lang="en-ZA" sz="2000" b="1" i="1" dirty="0" smtClean="0"/>
            <a:t>Annual National Assessments 2011 -2014</a:t>
          </a:r>
          <a:r>
            <a:rPr lang="en-ZA" sz="2000" dirty="0" smtClean="0"/>
            <a:t> </a:t>
          </a:r>
          <a:endParaRPr lang="en-ZA" sz="2000" dirty="0"/>
        </a:p>
      </dgm:t>
    </dgm:pt>
    <dgm:pt modelId="{C98EE031-CA1E-48B0-8460-9D2A538AA556}" type="parTrans" cxnId="{FD5ABFDC-F078-4823-A455-39C32A9D1227}">
      <dgm:prSet/>
      <dgm:spPr/>
      <dgm:t>
        <a:bodyPr/>
        <a:lstStyle/>
        <a:p>
          <a:endParaRPr lang="en-ZA"/>
        </a:p>
      </dgm:t>
    </dgm:pt>
    <dgm:pt modelId="{22B32ADA-8B46-4CBF-B809-E30E06807657}" type="sibTrans" cxnId="{FD5ABFDC-F078-4823-A455-39C32A9D1227}">
      <dgm:prSet/>
      <dgm:spPr/>
      <dgm:t>
        <a:bodyPr/>
        <a:lstStyle/>
        <a:p>
          <a:endParaRPr lang="en-ZA"/>
        </a:p>
      </dgm:t>
    </dgm:pt>
    <dgm:pt modelId="{3CCA43DA-9985-4A36-999F-068BE13F8BF5}">
      <dgm:prSet phldrT="[Text]" custT="1"/>
      <dgm:spPr/>
      <dgm:t>
        <a:bodyPr/>
        <a:lstStyle/>
        <a:p>
          <a:r>
            <a:rPr lang="en-ZA" sz="2000" dirty="0" smtClean="0"/>
            <a:t>Matriculation</a:t>
          </a:r>
          <a:endParaRPr lang="en-ZA" sz="2000" dirty="0"/>
        </a:p>
      </dgm:t>
    </dgm:pt>
    <dgm:pt modelId="{C03E30A1-3928-4992-99B3-4D184D71EDC2}" type="parTrans" cxnId="{4982D905-A552-47E1-BCB4-911B3289233A}">
      <dgm:prSet/>
      <dgm:spPr/>
      <dgm:t>
        <a:bodyPr/>
        <a:lstStyle/>
        <a:p>
          <a:endParaRPr lang="en-ZA"/>
        </a:p>
      </dgm:t>
    </dgm:pt>
    <dgm:pt modelId="{C18CC72A-19EC-4A2C-84AD-D28A2C75B744}" type="sibTrans" cxnId="{4982D905-A552-47E1-BCB4-911B3289233A}">
      <dgm:prSet/>
      <dgm:spPr/>
      <dgm:t>
        <a:bodyPr/>
        <a:lstStyle/>
        <a:p>
          <a:endParaRPr lang="en-ZA"/>
        </a:p>
      </dgm:t>
    </dgm:pt>
    <dgm:pt modelId="{261A9072-A19E-4AFA-8CE3-67944FFFDE29}">
      <dgm:prSet phldrT="[Text]" custT="1"/>
      <dgm:spPr/>
      <dgm:t>
        <a:bodyPr/>
        <a:lstStyle/>
        <a:p>
          <a:r>
            <a:rPr lang="en-ZA" sz="2000" dirty="0" smtClean="0"/>
            <a:t>National School Effectiveness Study 2007/8/9</a:t>
          </a:r>
          <a:endParaRPr lang="en-ZA" sz="2000" dirty="0"/>
        </a:p>
      </dgm:t>
    </dgm:pt>
    <dgm:pt modelId="{EA43615D-8D4F-44DB-8AF9-429033F380C7}" type="parTrans" cxnId="{51A66035-F679-4B27-A7D3-C8E7B2EF4E1F}">
      <dgm:prSet/>
      <dgm:spPr/>
      <dgm:t>
        <a:bodyPr/>
        <a:lstStyle/>
        <a:p>
          <a:endParaRPr lang="en-ZA"/>
        </a:p>
      </dgm:t>
    </dgm:pt>
    <dgm:pt modelId="{1212D0BC-6E32-421E-8A5B-1042D1AE8690}" type="sibTrans" cxnId="{51A66035-F679-4B27-A7D3-C8E7B2EF4E1F}">
      <dgm:prSet/>
      <dgm:spPr/>
      <dgm:t>
        <a:bodyPr/>
        <a:lstStyle/>
        <a:p>
          <a:endParaRPr lang="en-ZA"/>
        </a:p>
      </dgm:t>
    </dgm:pt>
    <dgm:pt modelId="{E5995F1D-DE75-417E-9900-F3774169DFBF}">
      <dgm:prSet phldrT="[Text]" custT="1"/>
      <dgm:spPr/>
      <dgm:t>
        <a:bodyPr/>
        <a:lstStyle/>
        <a:p>
          <a:r>
            <a:rPr lang="en-ZA" sz="2000" dirty="0" smtClean="0"/>
            <a:t>Systemic Evaluations 2007 Gr 3//6</a:t>
          </a:r>
          <a:endParaRPr lang="en-ZA" sz="2000" dirty="0"/>
        </a:p>
      </dgm:t>
    </dgm:pt>
    <dgm:pt modelId="{D14108DA-02BA-41D1-85F9-A90738843011}" type="parTrans" cxnId="{53C0280C-623D-4574-911D-823B89E4EBDD}">
      <dgm:prSet/>
      <dgm:spPr/>
      <dgm:t>
        <a:bodyPr/>
        <a:lstStyle/>
        <a:p>
          <a:endParaRPr lang="en-ZA"/>
        </a:p>
      </dgm:t>
    </dgm:pt>
    <dgm:pt modelId="{33C7BDAB-8CB5-4DC0-8AD0-011239FCBE97}" type="sibTrans" cxnId="{53C0280C-623D-4574-911D-823B89E4EBDD}">
      <dgm:prSet/>
      <dgm:spPr/>
      <dgm:t>
        <a:bodyPr/>
        <a:lstStyle/>
        <a:p>
          <a:endParaRPr lang="en-ZA"/>
        </a:p>
      </dgm:t>
    </dgm:pt>
    <dgm:pt modelId="{71ACAAE0-C54B-49DA-8D38-9E65A3A5EA77}" type="pres">
      <dgm:prSet presAssocID="{5B5C995E-CFBA-4C98-80DD-F7E8A6BB144F}" presName="linearFlow" presStyleCnt="0">
        <dgm:presLayoutVars>
          <dgm:dir/>
          <dgm:animLvl val="lvl"/>
          <dgm:resizeHandles val="exact"/>
        </dgm:presLayoutVars>
      </dgm:prSet>
      <dgm:spPr/>
      <dgm:t>
        <a:bodyPr/>
        <a:lstStyle/>
        <a:p>
          <a:endParaRPr lang="en-ZA"/>
        </a:p>
      </dgm:t>
    </dgm:pt>
    <dgm:pt modelId="{9C6117D9-46E7-4923-AB8D-0D52A24B4873}" type="pres">
      <dgm:prSet presAssocID="{88EC2932-6AA2-4870-BD3A-13CE02133DAD}" presName="composite" presStyleCnt="0"/>
      <dgm:spPr/>
    </dgm:pt>
    <dgm:pt modelId="{15DB0832-517E-4947-B01C-6238783D3284}" type="pres">
      <dgm:prSet presAssocID="{88EC2932-6AA2-4870-BD3A-13CE02133DAD}" presName="parentText" presStyleLbl="alignNode1" presStyleIdx="0" presStyleCnt="2">
        <dgm:presLayoutVars>
          <dgm:chMax val="1"/>
          <dgm:bulletEnabled val="1"/>
        </dgm:presLayoutVars>
      </dgm:prSet>
      <dgm:spPr/>
      <dgm:t>
        <a:bodyPr/>
        <a:lstStyle/>
        <a:p>
          <a:endParaRPr lang="en-ZA"/>
        </a:p>
      </dgm:t>
    </dgm:pt>
    <dgm:pt modelId="{FE4FBA67-C02B-4B62-93CB-805BB84C80E8}" type="pres">
      <dgm:prSet presAssocID="{88EC2932-6AA2-4870-BD3A-13CE02133DAD}" presName="descendantText" presStyleLbl="alignAcc1" presStyleIdx="0" presStyleCnt="2" custScaleY="165084">
        <dgm:presLayoutVars>
          <dgm:bulletEnabled val="1"/>
        </dgm:presLayoutVars>
      </dgm:prSet>
      <dgm:spPr/>
      <dgm:t>
        <a:bodyPr/>
        <a:lstStyle/>
        <a:p>
          <a:endParaRPr lang="en-ZA"/>
        </a:p>
      </dgm:t>
    </dgm:pt>
    <dgm:pt modelId="{D730E6B8-219B-4634-A24E-6839387C4B08}" type="pres">
      <dgm:prSet presAssocID="{B404C58A-9628-4298-AC20-B98F91E2E439}" presName="sp" presStyleCnt="0"/>
      <dgm:spPr/>
    </dgm:pt>
    <dgm:pt modelId="{7541FC4B-4C02-4EE8-B5C3-682F129939BF}" type="pres">
      <dgm:prSet presAssocID="{E831E594-C257-4E05-832F-A2C1E8A5CCD2}" presName="composite" presStyleCnt="0"/>
      <dgm:spPr/>
    </dgm:pt>
    <dgm:pt modelId="{3E0F0BA3-4C7F-4F42-91B0-A55C60DDE3BD}" type="pres">
      <dgm:prSet presAssocID="{E831E594-C257-4E05-832F-A2C1E8A5CCD2}" presName="parentText" presStyleLbl="alignNode1" presStyleIdx="1" presStyleCnt="2">
        <dgm:presLayoutVars>
          <dgm:chMax val="1"/>
          <dgm:bulletEnabled val="1"/>
        </dgm:presLayoutVars>
      </dgm:prSet>
      <dgm:spPr/>
      <dgm:t>
        <a:bodyPr/>
        <a:lstStyle/>
        <a:p>
          <a:endParaRPr lang="en-ZA"/>
        </a:p>
      </dgm:t>
    </dgm:pt>
    <dgm:pt modelId="{6FFB167B-392B-446E-B55C-51DE1F364078}" type="pres">
      <dgm:prSet presAssocID="{E831E594-C257-4E05-832F-A2C1E8A5CCD2}" presName="descendantText" presStyleLbl="alignAcc1" presStyleIdx="1" presStyleCnt="2" custScaleY="152087">
        <dgm:presLayoutVars>
          <dgm:bulletEnabled val="1"/>
        </dgm:presLayoutVars>
      </dgm:prSet>
      <dgm:spPr/>
      <dgm:t>
        <a:bodyPr/>
        <a:lstStyle/>
        <a:p>
          <a:endParaRPr lang="en-ZA"/>
        </a:p>
      </dgm:t>
    </dgm:pt>
  </dgm:ptLst>
  <dgm:cxnLst>
    <dgm:cxn modelId="{98BC7408-AB38-4FC8-8A01-CB65F4F4385F}" type="presOf" srcId="{88EC2932-6AA2-4870-BD3A-13CE02133DAD}" destId="{15DB0832-517E-4947-B01C-6238783D3284}" srcOrd="0" destOrd="0" presId="urn:microsoft.com/office/officeart/2005/8/layout/chevron2"/>
    <dgm:cxn modelId="{D301BFAE-BE3D-4A18-AA55-C57958FC3775}" type="presOf" srcId="{D9C46CC0-FB0B-4724-BBAB-ADF9DF601EAD}" destId="{FE4FBA67-C02B-4B62-93CB-805BB84C80E8}" srcOrd="0" destOrd="3" presId="urn:microsoft.com/office/officeart/2005/8/layout/chevron2"/>
    <dgm:cxn modelId="{5C5733BF-BD55-43AB-A6D4-86BDD49579A2}" srcId="{88EC2932-6AA2-4870-BD3A-13CE02133DAD}" destId="{A6C6AFB8-95C0-4FE2-914B-93425066D101}" srcOrd="2" destOrd="0" parTransId="{91B7FBB7-CAD4-4ECB-9B5F-7DD6E5D720E3}" sibTransId="{B1692144-F7BE-4661-810A-C593BF4E4E10}"/>
    <dgm:cxn modelId="{51A66035-F679-4B27-A7D3-C8E7B2EF4E1F}" srcId="{E831E594-C257-4E05-832F-A2C1E8A5CCD2}" destId="{261A9072-A19E-4AFA-8CE3-67944FFFDE29}" srcOrd="1" destOrd="0" parTransId="{EA43615D-8D4F-44DB-8AF9-429033F380C7}" sibTransId="{1212D0BC-6E32-421E-8A5B-1042D1AE8690}"/>
    <dgm:cxn modelId="{E0BC3F8C-2C67-4F34-9562-B79161F1978F}" type="presOf" srcId="{E831E594-C257-4E05-832F-A2C1E8A5CCD2}" destId="{3E0F0BA3-4C7F-4F42-91B0-A55C60DDE3BD}" srcOrd="0" destOrd="0" presId="urn:microsoft.com/office/officeart/2005/8/layout/chevron2"/>
    <dgm:cxn modelId="{9FA71187-F5C3-4E1D-BF7C-139F09BB632F}" srcId="{88EC2932-6AA2-4870-BD3A-13CE02133DAD}" destId="{D9C46CC0-FB0B-4724-BBAB-ADF9DF601EAD}" srcOrd="3" destOrd="0" parTransId="{BCFEA8BA-16A6-418A-B17F-1B7487CC91A3}" sibTransId="{F578B9CD-5325-4C14-A5C1-6C4A51848574}"/>
    <dgm:cxn modelId="{7D69919C-1CC3-4F3B-A52E-20FEAE970BCE}" srcId="{5B5C995E-CFBA-4C98-80DD-F7E8A6BB144F}" destId="{88EC2932-6AA2-4870-BD3A-13CE02133DAD}" srcOrd="0" destOrd="0" parTransId="{328D4C21-C89D-470C-A483-2AFBBD1FC579}" sibTransId="{B404C58A-9628-4298-AC20-B98F91E2E439}"/>
    <dgm:cxn modelId="{D9F5C1AB-171D-4B00-AAB9-11D10EDD1EFF}" type="presOf" srcId="{97093B5B-707A-4F22-93FD-5FA702046D5A}" destId="{FE4FBA67-C02B-4B62-93CB-805BB84C80E8}" srcOrd="0" destOrd="1" presId="urn:microsoft.com/office/officeart/2005/8/layout/chevron2"/>
    <dgm:cxn modelId="{4982D905-A552-47E1-BCB4-911B3289233A}" srcId="{E831E594-C257-4E05-832F-A2C1E8A5CCD2}" destId="{3CCA43DA-9985-4A36-999F-068BE13F8BF5}" srcOrd="0" destOrd="0" parTransId="{C03E30A1-3928-4992-99B3-4D184D71EDC2}" sibTransId="{C18CC72A-19EC-4A2C-84AD-D28A2C75B744}"/>
    <dgm:cxn modelId="{FD5ABFDC-F078-4823-A455-39C32A9D1227}" srcId="{E831E594-C257-4E05-832F-A2C1E8A5CCD2}" destId="{F4059A19-EE2C-4648-9299-4ECAACCC5D24}" srcOrd="3" destOrd="0" parTransId="{C98EE031-CA1E-48B0-8460-9D2A538AA556}" sibTransId="{22B32ADA-8B46-4CBF-B809-E30E06807657}"/>
    <dgm:cxn modelId="{D4414281-94DD-4824-AA7E-CEB77D5823E4}" srcId="{88EC2932-6AA2-4870-BD3A-13CE02133DAD}" destId="{97093B5B-707A-4F22-93FD-5FA702046D5A}" srcOrd="1" destOrd="0" parTransId="{62401052-BC14-466D-AD4A-EE6B62CA32F4}" sibTransId="{F23BA68C-F685-4D12-8811-7743E8C0672C}"/>
    <dgm:cxn modelId="{D049B77F-CD99-45BF-B37B-26B3B162D436}" srcId="{88EC2932-6AA2-4870-BD3A-13CE02133DAD}" destId="{108B20E3-AD6C-4C10-A11C-BAE415C0B76A}" srcOrd="4" destOrd="0" parTransId="{6D6DDC95-F65C-41F5-886C-E06ED74278A2}" sibTransId="{90A0ED14-F5D0-4657-8823-63ACC6EA9B0B}"/>
    <dgm:cxn modelId="{E55314ED-FD01-4B19-B3E2-408F2ED79CE1}" type="presOf" srcId="{A6C6AFB8-95C0-4FE2-914B-93425066D101}" destId="{FE4FBA67-C02B-4B62-93CB-805BB84C80E8}" srcOrd="0" destOrd="2" presId="urn:microsoft.com/office/officeart/2005/8/layout/chevron2"/>
    <dgm:cxn modelId="{200A32B1-A254-4DAE-B79E-3EF3B977FCE3}" srcId="{88EC2932-6AA2-4870-BD3A-13CE02133DAD}" destId="{760F2132-AB53-44B6-9929-11E1CD4A2FE5}" srcOrd="0" destOrd="0" parTransId="{F56B6C7D-09F6-4498-89D4-521F19A73210}" sibTransId="{374FAF7D-919B-4505-AD81-6D0F7BE848D1}"/>
    <dgm:cxn modelId="{E41476A4-1AF2-43DD-80CC-B68237DD9E4F}" type="presOf" srcId="{261A9072-A19E-4AFA-8CE3-67944FFFDE29}" destId="{6FFB167B-392B-446E-B55C-51DE1F364078}" srcOrd="0" destOrd="1" presId="urn:microsoft.com/office/officeart/2005/8/layout/chevron2"/>
    <dgm:cxn modelId="{9F1F645C-312E-4569-8789-2707C1B099DD}" type="presOf" srcId="{5B5C995E-CFBA-4C98-80DD-F7E8A6BB144F}" destId="{71ACAAE0-C54B-49DA-8D38-9E65A3A5EA77}" srcOrd="0" destOrd="0" presId="urn:microsoft.com/office/officeart/2005/8/layout/chevron2"/>
    <dgm:cxn modelId="{53C0280C-623D-4574-911D-823B89E4EBDD}" srcId="{E831E594-C257-4E05-832F-A2C1E8A5CCD2}" destId="{E5995F1D-DE75-417E-9900-F3774169DFBF}" srcOrd="2" destOrd="0" parTransId="{D14108DA-02BA-41D1-85F9-A90738843011}" sibTransId="{33C7BDAB-8CB5-4DC0-8AD0-011239FCBE97}"/>
    <dgm:cxn modelId="{61BC06CA-E8EE-4CF1-A789-2E23BF881C55}" type="presOf" srcId="{3CCA43DA-9985-4A36-999F-068BE13F8BF5}" destId="{6FFB167B-392B-446E-B55C-51DE1F364078}" srcOrd="0" destOrd="0" presId="urn:microsoft.com/office/officeart/2005/8/layout/chevron2"/>
    <dgm:cxn modelId="{9818582B-1BDD-4A48-8A3B-157C65C3EB16}" type="presOf" srcId="{E5995F1D-DE75-417E-9900-F3774169DFBF}" destId="{6FFB167B-392B-446E-B55C-51DE1F364078}" srcOrd="0" destOrd="2" presId="urn:microsoft.com/office/officeart/2005/8/layout/chevron2"/>
    <dgm:cxn modelId="{D46EAB02-5AE7-4836-87A0-D032F07D1AB2}" type="presOf" srcId="{760F2132-AB53-44B6-9929-11E1CD4A2FE5}" destId="{FE4FBA67-C02B-4B62-93CB-805BB84C80E8}" srcOrd="0" destOrd="0" presId="urn:microsoft.com/office/officeart/2005/8/layout/chevron2"/>
    <dgm:cxn modelId="{7EFCCC3C-D65F-4235-8BC5-FE39606B5C38}" type="presOf" srcId="{F4059A19-EE2C-4648-9299-4ECAACCC5D24}" destId="{6FFB167B-392B-446E-B55C-51DE1F364078}" srcOrd="0" destOrd="3" presId="urn:microsoft.com/office/officeart/2005/8/layout/chevron2"/>
    <dgm:cxn modelId="{0161E1C6-2426-4DDF-B5D3-32FD1ADF2A70}" srcId="{5B5C995E-CFBA-4C98-80DD-F7E8A6BB144F}" destId="{E831E594-C257-4E05-832F-A2C1E8A5CCD2}" srcOrd="1" destOrd="0" parTransId="{063BBAD6-35FC-4F00-9F8C-EF548B516630}" sibTransId="{44961E61-0A48-49C4-99CD-79F84A86D328}"/>
    <dgm:cxn modelId="{EBD866E6-4A2E-498E-80C3-F831F1C72227}" type="presOf" srcId="{108B20E3-AD6C-4C10-A11C-BAE415C0B76A}" destId="{FE4FBA67-C02B-4B62-93CB-805BB84C80E8}" srcOrd="0" destOrd="4" presId="urn:microsoft.com/office/officeart/2005/8/layout/chevron2"/>
    <dgm:cxn modelId="{1BB69169-8397-4FB3-BE3C-E2D4431E3C28}" type="presParOf" srcId="{71ACAAE0-C54B-49DA-8D38-9E65A3A5EA77}" destId="{9C6117D9-46E7-4923-AB8D-0D52A24B4873}" srcOrd="0" destOrd="0" presId="urn:microsoft.com/office/officeart/2005/8/layout/chevron2"/>
    <dgm:cxn modelId="{789049D5-92D9-4437-85DC-D77561471753}" type="presParOf" srcId="{9C6117D9-46E7-4923-AB8D-0D52A24B4873}" destId="{15DB0832-517E-4947-B01C-6238783D3284}" srcOrd="0" destOrd="0" presId="urn:microsoft.com/office/officeart/2005/8/layout/chevron2"/>
    <dgm:cxn modelId="{7EC18274-9756-4422-AC74-4CEECE7545C5}" type="presParOf" srcId="{9C6117D9-46E7-4923-AB8D-0D52A24B4873}" destId="{FE4FBA67-C02B-4B62-93CB-805BB84C80E8}" srcOrd="1" destOrd="0" presId="urn:microsoft.com/office/officeart/2005/8/layout/chevron2"/>
    <dgm:cxn modelId="{B5C51E77-89DF-4522-9847-D8E612F549CC}" type="presParOf" srcId="{71ACAAE0-C54B-49DA-8D38-9E65A3A5EA77}" destId="{D730E6B8-219B-4634-A24E-6839387C4B08}" srcOrd="1" destOrd="0" presId="urn:microsoft.com/office/officeart/2005/8/layout/chevron2"/>
    <dgm:cxn modelId="{7C2B40FA-E372-4987-B641-5BB82852CEAA}" type="presParOf" srcId="{71ACAAE0-C54B-49DA-8D38-9E65A3A5EA77}" destId="{7541FC4B-4C02-4EE8-B5C3-682F129939BF}" srcOrd="2" destOrd="0" presId="urn:microsoft.com/office/officeart/2005/8/layout/chevron2"/>
    <dgm:cxn modelId="{0066F389-5AA0-4F64-B808-91E5DA3A8730}" type="presParOf" srcId="{7541FC4B-4C02-4EE8-B5C3-682F129939BF}" destId="{3E0F0BA3-4C7F-4F42-91B0-A55C60DDE3BD}" srcOrd="0" destOrd="0" presId="urn:microsoft.com/office/officeart/2005/8/layout/chevron2"/>
    <dgm:cxn modelId="{C4A9B82D-CE54-4150-971A-B3E897D56266}" type="presParOf" srcId="{7541FC4B-4C02-4EE8-B5C3-682F129939BF}" destId="{6FFB167B-392B-446E-B55C-51DE1F36407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C19CE-9411-47CC-9378-8DA7BAA1B1D0}">
      <dsp:nvSpPr>
        <dsp:cNvPr id="0" name=""/>
        <dsp:cNvSpPr/>
      </dsp:nvSpPr>
      <dsp:spPr>
        <a:xfrm>
          <a:off x="2565" y="488951"/>
          <a:ext cx="2501152" cy="90451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ZA" sz="2600" kern="1200" dirty="0" smtClean="0"/>
            <a:t>Amount allocated in 2014/15</a:t>
          </a:r>
          <a:endParaRPr lang="en-ZA" sz="2600" kern="1200" dirty="0"/>
        </a:p>
      </dsp:txBody>
      <dsp:txXfrm>
        <a:off x="2565" y="488951"/>
        <a:ext cx="2501152" cy="904513"/>
      </dsp:txXfrm>
    </dsp:sp>
    <dsp:sp modelId="{71747AC7-B496-444C-947C-E8B7D5B68F8E}">
      <dsp:nvSpPr>
        <dsp:cNvPr id="0" name=""/>
        <dsp:cNvSpPr/>
      </dsp:nvSpPr>
      <dsp:spPr>
        <a:xfrm>
          <a:off x="2565" y="1393464"/>
          <a:ext cx="2501152" cy="1141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ctr" defTabSz="1155700">
            <a:lnSpc>
              <a:spcPct val="90000"/>
            </a:lnSpc>
            <a:spcBef>
              <a:spcPct val="0"/>
            </a:spcBef>
            <a:spcAft>
              <a:spcPct val="15000"/>
            </a:spcAft>
            <a:buChar char="••"/>
          </a:pPr>
          <a:r>
            <a:rPr lang="en-ZA" sz="2600" b="1" kern="1200" dirty="0" smtClean="0"/>
            <a:t>+/ R189.5 billion </a:t>
          </a:r>
          <a:endParaRPr lang="en-ZA" sz="2600" kern="1200" dirty="0"/>
        </a:p>
      </dsp:txBody>
      <dsp:txXfrm>
        <a:off x="2565" y="1393464"/>
        <a:ext cx="2501152" cy="1141920"/>
      </dsp:txXfrm>
    </dsp:sp>
    <dsp:sp modelId="{1323C651-91DA-4ECE-8B71-D80F01E04A35}">
      <dsp:nvSpPr>
        <dsp:cNvPr id="0" name=""/>
        <dsp:cNvSpPr/>
      </dsp:nvSpPr>
      <dsp:spPr>
        <a:xfrm>
          <a:off x="2853879" y="488951"/>
          <a:ext cx="2501152" cy="90451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ZA" sz="2600" kern="1200" dirty="0" smtClean="0"/>
            <a:t>% of total govt. </a:t>
          </a:r>
          <a:r>
            <a:rPr lang="en-ZA" sz="2600" kern="1200" dirty="0" err="1" smtClean="0"/>
            <a:t>exp</a:t>
          </a:r>
          <a:r>
            <a:rPr lang="en-ZA" sz="2600" kern="1200" dirty="0" smtClean="0"/>
            <a:t> in 2014/15</a:t>
          </a:r>
          <a:endParaRPr lang="en-ZA" sz="2600" kern="1200" dirty="0"/>
        </a:p>
      </dsp:txBody>
      <dsp:txXfrm>
        <a:off x="2853879" y="488951"/>
        <a:ext cx="2501152" cy="904513"/>
      </dsp:txXfrm>
    </dsp:sp>
    <dsp:sp modelId="{C0EBAD84-3A88-49CF-826B-3AEB12DC253E}">
      <dsp:nvSpPr>
        <dsp:cNvPr id="0" name=""/>
        <dsp:cNvSpPr/>
      </dsp:nvSpPr>
      <dsp:spPr>
        <a:xfrm>
          <a:off x="2853879" y="1393464"/>
          <a:ext cx="2501152" cy="1141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ctr" defTabSz="1155700">
            <a:lnSpc>
              <a:spcPct val="90000"/>
            </a:lnSpc>
            <a:spcBef>
              <a:spcPct val="0"/>
            </a:spcBef>
            <a:spcAft>
              <a:spcPct val="15000"/>
            </a:spcAft>
            <a:buChar char="••"/>
          </a:pPr>
          <a:r>
            <a:rPr lang="en-ZA" sz="2600" b="1" kern="1200" dirty="0" smtClean="0">
              <a:sym typeface="Wingdings" panose="05000000000000000000" pitchFamily="2" charset="2"/>
            </a:rPr>
            <a:t>+/ 15.2%</a:t>
          </a:r>
          <a:endParaRPr lang="en-ZA" sz="2600" kern="1200" dirty="0"/>
        </a:p>
      </dsp:txBody>
      <dsp:txXfrm>
        <a:off x="2853879" y="1393464"/>
        <a:ext cx="2501152" cy="1141920"/>
      </dsp:txXfrm>
    </dsp:sp>
    <dsp:sp modelId="{6098E16C-24FE-47AC-B965-2289B0217099}">
      <dsp:nvSpPr>
        <dsp:cNvPr id="0" name=""/>
        <dsp:cNvSpPr/>
      </dsp:nvSpPr>
      <dsp:spPr>
        <a:xfrm>
          <a:off x="5705193" y="488951"/>
          <a:ext cx="2501152" cy="90451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ZA" sz="2600" kern="1200" dirty="0" smtClean="0"/>
            <a:t>Expected Growth in 2015/16</a:t>
          </a:r>
          <a:endParaRPr lang="en-ZA" sz="2600" kern="1200" dirty="0"/>
        </a:p>
      </dsp:txBody>
      <dsp:txXfrm>
        <a:off x="5705193" y="488951"/>
        <a:ext cx="2501152" cy="904513"/>
      </dsp:txXfrm>
    </dsp:sp>
    <dsp:sp modelId="{B9648D05-873A-403B-8B8D-1E0B18166400}">
      <dsp:nvSpPr>
        <dsp:cNvPr id="0" name=""/>
        <dsp:cNvSpPr/>
      </dsp:nvSpPr>
      <dsp:spPr>
        <a:xfrm>
          <a:off x="5705193" y="1393464"/>
          <a:ext cx="2501152" cy="1141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ctr" defTabSz="1155700">
            <a:lnSpc>
              <a:spcPct val="90000"/>
            </a:lnSpc>
            <a:spcBef>
              <a:spcPct val="0"/>
            </a:spcBef>
            <a:spcAft>
              <a:spcPct val="15000"/>
            </a:spcAft>
            <a:buChar char="••"/>
          </a:pPr>
          <a:r>
            <a:rPr lang="en-ZA" sz="2600" b="1" kern="1200" dirty="0" smtClean="0">
              <a:sym typeface="Wingdings" panose="05000000000000000000" pitchFamily="2" charset="2"/>
            </a:rPr>
            <a:t>7.6%</a:t>
          </a:r>
          <a:endParaRPr lang="en-ZA" sz="2600" kern="1200" dirty="0"/>
        </a:p>
      </dsp:txBody>
      <dsp:txXfrm>
        <a:off x="5705193" y="1393464"/>
        <a:ext cx="2501152" cy="11419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15%</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(32%)</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(18%)</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- 35%)</a:t>
          </a:r>
          <a:endParaRPr lang="en-ZA" sz="7200" b="1" kern="1200" dirty="0">
            <a:solidFill>
              <a:schemeClr val="bg1"/>
            </a:solidFill>
          </a:endParaRPr>
        </a:p>
      </dsp:txBody>
      <dsp:txXfrm>
        <a:off x="390706" y="4189544"/>
        <a:ext cx="1451194" cy="15146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A874F-4893-4D9B-A7B1-CD2E981B5272}">
      <dsp:nvSpPr>
        <dsp:cNvPr id="0" name=""/>
        <dsp:cNvSpPr/>
      </dsp:nvSpPr>
      <dsp:spPr>
        <a:xfrm>
          <a:off x="6516428" y="670652"/>
          <a:ext cx="2178242" cy="5977057"/>
        </a:xfrm>
        <a:prstGeom prst="wedgeRectCallout">
          <a:avLst>
            <a:gd name="adj1" fmla="val 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ctr" defTabSz="800100">
            <a:lnSpc>
              <a:spcPct val="90000"/>
            </a:lnSpc>
            <a:spcBef>
              <a:spcPct val="0"/>
            </a:spcBef>
            <a:spcAft>
              <a:spcPct val="35000"/>
            </a:spcAft>
          </a:pPr>
          <a:r>
            <a:rPr lang="en-US" sz="1800" b="1" kern="1200" dirty="0" smtClean="0"/>
            <a:t>Students communicate an understanding of complex and abstract concepts</a:t>
          </a:r>
          <a:br>
            <a:rPr lang="en-US" sz="1800" b="1" kern="1200" dirty="0" smtClean="0"/>
          </a:br>
          <a:r>
            <a:rPr lang="en-US" sz="1800" b="1" kern="1200" dirty="0" smtClean="0"/>
            <a:t>in biology, chemistry, physics, and earth science</a:t>
          </a:r>
          <a:r>
            <a:rPr lang="en-US" sz="1800" kern="1200" dirty="0" smtClean="0"/>
            <a:t>. Students demonstrate some conceptual knowledge about cells and the characteristics, classification, and life processes of </a:t>
          </a:r>
          <a:r>
            <a:rPr lang="en-US" sz="1800" kern="1200" dirty="0" err="1" smtClean="0"/>
            <a:t>organisms.T</a:t>
          </a:r>
          <a:r>
            <a:rPr lang="en-US" sz="1800" kern="1200" dirty="0" smtClean="0"/>
            <a:t/>
          </a:r>
          <a:br>
            <a:rPr lang="en-US" sz="1800" kern="1200" dirty="0" smtClean="0"/>
          </a:br>
          <a:endParaRPr lang="en-ZA" sz="1800" b="1" kern="1200" dirty="0">
            <a:latin typeface="Corbel" panose="020B0503020204020204" pitchFamily="34" charset="0"/>
          </a:endParaRPr>
        </a:p>
        <a:p>
          <a:pPr lvl="0" algn="ctr" defTabSz="622300">
            <a:lnSpc>
              <a:spcPct val="90000"/>
            </a:lnSpc>
            <a:spcBef>
              <a:spcPct val="0"/>
            </a:spcBef>
            <a:spcAft>
              <a:spcPct val="35000"/>
            </a:spcAft>
          </a:pPr>
          <a:r>
            <a:rPr lang="en-ZA" sz="1400" kern="1200" dirty="0" smtClean="0">
              <a:latin typeface="Corbel" panose="020B0503020204020204" pitchFamily="34" charset="0"/>
            </a:rPr>
            <a:t>.</a:t>
          </a:r>
          <a:endParaRPr lang="en-ZA" sz="1400" kern="1200" dirty="0">
            <a:latin typeface="Corbel" panose="020B0503020204020204" pitchFamily="34" charset="0"/>
          </a:endParaRPr>
        </a:p>
      </dsp:txBody>
      <dsp:txXfrm>
        <a:off x="6792629" y="670652"/>
        <a:ext cx="1902040" cy="5977057"/>
      </dsp:txXfrm>
    </dsp:sp>
    <dsp:sp modelId="{79A8F480-218D-48F4-AACE-7AD2A116D129}">
      <dsp:nvSpPr>
        <dsp:cNvPr id="0" name=""/>
        <dsp:cNvSpPr/>
      </dsp:nvSpPr>
      <dsp:spPr>
        <a:xfrm>
          <a:off x="6534726" y="0"/>
          <a:ext cx="2178242" cy="75129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75" tIns="53975" rIns="53975" bIns="53975" numCol="1" spcCol="1270" anchor="ctr" anchorCtr="0">
          <a:noAutofit/>
        </a:bodyPr>
        <a:lstStyle/>
        <a:p>
          <a:pPr lvl="0" algn="ctr" defTabSz="755650">
            <a:lnSpc>
              <a:spcPct val="90000"/>
            </a:lnSpc>
            <a:spcBef>
              <a:spcPct val="0"/>
            </a:spcBef>
            <a:spcAft>
              <a:spcPct val="35000"/>
            </a:spcAft>
          </a:pPr>
          <a:r>
            <a:rPr lang="en-ZA" sz="1700" kern="1200" dirty="0" smtClean="0"/>
            <a:t>Advanced</a:t>
          </a:r>
        </a:p>
        <a:p>
          <a:pPr lvl="0" algn="ctr" defTabSz="755650">
            <a:lnSpc>
              <a:spcPct val="90000"/>
            </a:lnSpc>
            <a:spcBef>
              <a:spcPct val="0"/>
            </a:spcBef>
            <a:spcAft>
              <a:spcPct val="35000"/>
            </a:spcAft>
          </a:pPr>
          <a:r>
            <a:rPr lang="en-ZA" sz="1700" kern="1200" dirty="0" smtClean="0"/>
            <a:t>625</a:t>
          </a:r>
          <a:endParaRPr lang="en-ZA" sz="1700" kern="1200" dirty="0"/>
        </a:p>
      </dsp:txBody>
      <dsp:txXfrm>
        <a:off x="6534726" y="0"/>
        <a:ext cx="2178242" cy="751297"/>
      </dsp:txXfrm>
    </dsp:sp>
    <dsp:sp modelId="{25B97CC8-1D3D-44E5-B477-6F0BC9119C75}">
      <dsp:nvSpPr>
        <dsp:cNvPr id="0" name=""/>
        <dsp:cNvSpPr/>
      </dsp:nvSpPr>
      <dsp:spPr>
        <a:xfrm>
          <a:off x="4356484" y="894996"/>
          <a:ext cx="2178242" cy="5417350"/>
        </a:xfrm>
        <a:prstGeom prst="wedgeRectCallout">
          <a:avLst>
            <a:gd name="adj1" fmla="val 62500"/>
            <a:gd name="adj2" fmla="val 2083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ctr" defTabSz="800100">
            <a:lnSpc>
              <a:spcPct val="90000"/>
            </a:lnSpc>
            <a:spcBef>
              <a:spcPct val="0"/>
            </a:spcBef>
            <a:spcAft>
              <a:spcPct val="35000"/>
            </a:spcAft>
          </a:pPr>
          <a:r>
            <a:rPr lang="en-US" sz="1800" b="1" kern="1200" dirty="0" smtClean="0"/>
            <a:t>Students demonstrate understanding of concepts related to science cycles, </a:t>
          </a:r>
          <a:r>
            <a:rPr lang="en-US" sz="1800" b="1" kern="1200" dirty="0" err="1" smtClean="0"/>
            <a:t>systems,and</a:t>
          </a:r>
          <a:r>
            <a:rPr lang="en-US" sz="1800" b="1" kern="1200" dirty="0" smtClean="0"/>
            <a:t> </a:t>
          </a:r>
          <a:r>
            <a:rPr lang="en-US" sz="1800" b="1" kern="1200" dirty="0" err="1" smtClean="0"/>
            <a:t>principles</a:t>
          </a:r>
          <a:r>
            <a:rPr lang="en-US" sz="1800" kern="1200" dirty="0" err="1" smtClean="0"/>
            <a:t>.They</a:t>
          </a:r>
          <a:r>
            <a:rPr lang="en-US" sz="1800" kern="1200" dirty="0" smtClean="0"/>
            <a:t> demonstrate understanding of aspects of human biology, and of the characteristics, classification, and life processes of organisms. </a:t>
          </a:r>
          <a:endParaRPr lang="en-ZA" sz="1800" b="1" kern="1200" dirty="0">
            <a:latin typeface="Corbel" panose="020B0503020204020204" pitchFamily="34" charset="0"/>
          </a:endParaRPr>
        </a:p>
      </dsp:txBody>
      <dsp:txXfrm>
        <a:off x="4632685" y="894996"/>
        <a:ext cx="1902040" cy="5417350"/>
      </dsp:txXfrm>
    </dsp:sp>
    <dsp:sp modelId="{8BCD9D87-B4E2-4CAD-B035-0B16E145F158}">
      <dsp:nvSpPr>
        <dsp:cNvPr id="0" name=""/>
        <dsp:cNvSpPr/>
      </dsp:nvSpPr>
      <dsp:spPr>
        <a:xfrm>
          <a:off x="4356484" y="79572"/>
          <a:ext cx="2178242" cy="8146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75" tIns="53975" rIns="53975" bIns="53975" numCol="1" spcCol="1270" anchor="ctr" anchorCtr="0">
          <a:noAutofit/>
        </a:bodyPr>
        <a:lstStyle/>
        <a:p>
          <a:pPr lvl="0" algn="ctr" defTabSz="755650">
            <a:lnSpc>
              <a:spcPct val="90000"/>
            </a:lnSpc>
            <a:spcBef>
              <a:spcPct val="0"/>
            </a:spcBef>
            <a:spcAft>
              <a:spcPct val="35000"/>
            </a:spcAft>
          </a:pPr>
          <a:r>
            <a:rPr lang="en-ZA" sz="1700" kern="1200" dirty="0" smtClean="0"/>
            <a:t>High</a:t>
          </a:r>
        </a:p>
        <a:p>
          <a:pPr lvl="0" algn="ctr" defTabSz="755650">
            <a:lnSpc>
              <a:spcPct val="90000"/>
            </a:lnSpc>
            <a:spcBef>
              <a:spcPct val="0"/>
            </a:spcBef>
            <a:spcAft>
              <a:spcPct val="35000"/>
            </a:spcAft>
          </a:pPr>
          <a:r>
            <a:rPr lang="en-ZA" sz="1700" kern="1200" dirty="0" smtClean="0"/>
            <a:t>550</a:t>
          </a:r>
          <a:endParaRPr lang="en-ZA" sz="1700" kern="1200" dirty="0"/>
        </a:p>
      </dsp:txBody>
      <dsp:txXfrm>
        <a:off x="4356484" y="79572"/>
        <a:ext cx="2178242" cy="814632"/>
      </dsp:txXfrm>
    </dsp:sp>
    <dsp:sp modelId="{F1AB60A5-9956-49CF-ADD2-986FC213C0B0}">
      <dsp:nvSpPr>
        <dsp:cNvPr id="0" name=""/>
        <dsp:cNvSpPr/>
      </dsp:nvSpPr>
      <dsp:spPr>
        <a:xfrm>
          <a:off x="2178242" y="1032330"/>
          <a:ext cx="2178242" cy="4687148"/>
        </a:xfrm>
        <a:prstGeom prst="wedgeRectCallout">
          <a:avLst>
            <a:gd name="adj1" fmla="val 62500"/>
            <a:gd name="adj2" fmla="val 2083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ctr" defTabSz="800100">
            <a:lnSpc>
              <a:spcPct val="90000"/>
            </a:lnSpc>
            <a:spcBef>
              <a:spcPct val="0"/>
            </a:spcBef>
            <a:spcAft>
              <a:spcPct val="35000"/>
            </a:spcAft>
          </a:pPr>
          <a:r>
            <a:rPr lang="en-US" sz="1800" b="1" kern="1200" dirty="0" smtClean="0"/>
            <a:t>Students recognize and apply their understanding of basic scientific knowledge in various contexts </a:t>
          </a:r>
          <a:endParaRPr lang="en-ZA" sz="1800" b="1" kern="1200" dirty="0">
            <a:latin typeface="Corbel" panose="020B0503020204020204" pitchFamily="34" charset="0"/>
          </a:endParaRPr>
        </a:p>
        <a:p>
          <a:pPr lvl="0" algn="ctr" defTabSz="711200">
            <a:lnSpc>
              <a:spcPct val="90000"/>
            </a:lnSpc>
            <a:spcBef>
              <a:spcPct val="0"/>
            </a:spcBef>
            <a:spcAft>
              <a:spcPct val="35000"/>
            </a:spcAft>
          </a:pPr>
          <a:r>
            <a:rPr lang="en-US" sz="1600" kern="1200" dirty="0" smtClean="0"/>
            <a:t>Students apply knowledge and communicate an understanding of human health, life cycles, adaptation, and heredity, and analyze information about ecosystems. </a:t>
          </a:r>
          <a:endParaRPr lang="en-ZA" sz="1600" kern="1200" dirty="0" smtClean="0">
            <a:latin typeface="Corbel" panose="020B0503020204020204" pitchFamily="34" charset="0"/>
          </a:endParaRPr>
        </a:p>
        <a:p>
          <a:pPr lvl="0" algn="ctr" defTabSz="711200">
            <a:lnSpc>
              <a:spcPct val="90000"/>
            </a:lnSpc>
            <a:spcBef>
              <a:spcPct val="0"/>
            </a:spcBef>
            <a:spcAft>
              <a:spcPct val="35000"/>
            </a:spcAft>
          </a:pPr>
          <a:r>
            <a:rPr lang="en-ZA" sz="1600" kern="1200" dirty="0" smtClean="0">
              <a:latin typeface="Corbel" panose="020B0503020204020204" pitchFamily="34" charset="0"/>
            </a:rPr>
            <a:t>. </a:t>
          </a:r>
          <a:endParaRPr lang="en-ZA" sz="1600" kern="1200" dirty="0">
            <a:latin typeface="Corbel" panose="020B0503020204020204" pitchFamily="34" charset="0"/>
          </a:endParaRPr>
        </a:p>
      </dsp:txBody>
      <dsp:txXfrm>
        <a:off x="2454443" y="1032330"/>
        <a:ext cx="1902040" cy="4687148"/>
      </dsp:txXfrm>
    </dsp:sp>
    <dsp:sp modelId="{2134D386-1082-4A5A-A152-D95EC15518B7}">
      <dsp:nvSpPr>
        <dsp:cNvPr id="0" name=""/>
        <dsp:cNvSpPr/>
      </dsp:nvSpPr>
      <dsp:spPr>
        <a:xfrm>
          <a:off x="2178242" y="360705"/>
          <a:ext cx="2178242" cy="6716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75" tIns="53975" rIns="53975" bIns="53975" numCol="1" spcCol="1270" anchor="ctr" anchorCtr="0">
          <a:noAutofit/>
        </a:bodyPr>
        <a:lstStyle/>
        <a:p>
          <a:pPr lvl="0" algn="ctr" defTabSz="755650">
            <a:lnSpc>
              <a:spcPct val="90000"/>
            </a:lnSpc>
            <a:spcBef>
              <a:spcPct val="0"/>
            </a:spcBef>
            <a:spcAft>
              <a:spcPct val="35000"/>
            </a:spcAft>
          </a:pPr>
          <a:r>
            <a:rPr lang="en-ZA" sz="1700" kern="1200" dirty="0" smtClean="0"/>
            <a:t>Intermediate</a:t>
          </a:r>
        </a:p>
        <a:p>
          <a:pPr lvl="0" algn="ctr" defTabSz="755650">
            <a:lnSpc>
              <a:spcPct val="90000"/>
            </a:lnSpc>
            <a:spcBef>
              <a:spcPct val="0"/>
            </a:spcBef>
            <a:spcAft>
              <a:spcPct val="35000"/>
            </a:spcAft>
          </a:pPr>
          <a:r>
            <a:rPr lang="en-ZA" sz="1700" kern="1200" dirty="0" smtClean="0"/>
            <a:t>475</a:t>
          </a:r>
          <a:endParaRPr lang="en-ZA" sz="1700" kern="1200" dirty="0"/>
        </a:p>
      </dsp:txBody>
      <dsp:txXfrm>
        <a:off x="2178242" y="360705"/>
        <a:ext cx="2178242" cy="671621"/>
      </dsp:txXfrm>
    </dsp:sp>
    <dsp:sp modelId="{867DF0E9-8E79-4D23-8592-4D8D59D1A65F}">
      <dsp:nvSpPr>
        <dsp:cNvPr id="0" name=""/>
        <dsp:cNvSpPr/>
      </dsp:nvSpPr>
      <dsp:spPr>
        <a:xfrm>
          <a:off x="0" y="1260301"/>
          <a:ext cx="2178242" cy="4148605"/>
        </a:xfrm>
        <a:prstGeom prst="wedgeRectCallout">
          <a:avLst>
            <a:gd name="adj1" fmla="val 62500"/>
            <a:gd name="adj2" fmla="val 2083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ctr" defTabSz="800100">
            <a:lnSpc>
              <a:spcPct val="90000"/>
            </a:lnSpc>
            <a:spcBef>
              <a:spcPct val="0"/>
            </a:spcBef>
            <a:spcAft>
              <a:spcPct val="35000"/>
            </a:spcAft>
          </a:pPr>
          <a:r>
            <a:rPr lang="en-US" sz="1800" b="1" kern="1200" dirty="0" smtClean="0"/>
            <a:t>Students can recognize some basic facts from the life and physical </a:t>
          </a:r>
          <a:r>
            <a:rPr lang="en-US" sz="1800" b="1" kern="1200" dirty="0" err="1" smtClean="0"/>
            <a:t>sciences</a:t>
          </a:r>
          <a:r>
            <a:rPr lang="en-US" sz="1800" kern="1200" dirty="0" err="1" smtClean="0"/>
            <a:t>.</a:t>
          </a:r>
          <a:r>
            <a:rPr lang="en-US" sz="1600" kern="1200" dirty="0" err="1" smtClean="0"/>
            <a:t>They</a:t>
          </a:r>
          <a:r>
            <a:rPr lang="en-US" sz="1600" kern="1200" dirty="0" smtClean="0"/>
            <a:t> have some knowledge of biology, and demonstrate some familiarity with physical phenomena. Students interpret simple pictorial diagrams, complete simple tables, and apply basic knowledge to practical situations. </a:t>
          </a:r>
          <a:endParaRPr lang="en-ZA" sz="1600" b="1" kern="1200" dirty="0">
            <a:latin typeface="Corbel" panose="020B0503020204020204" pitchFamily="34" charset="0"/>
          </a:endParaRPr>
        </a:p>
        <a:p>
          <a:pPr lvl="0" algn="ctr" defTabSz="711200">
            <a:lnSpc>
              <a:spcPct val="90000"/>
            </a:lnSpc>
            <a:spcBef>
              <a:spcPct val="0"/>
            </a:spcBef>
            <a:spcAft>
              <a:spcPct val="35000"/>
            </a:spcAft>
          </a:pPr>
          <a:r>
            <a:rPr lang="en-ZA" sz="1600" kern="1200" dirty="0" smtClean="0">
              <a:latin typeface="Corbel" panose="020B0503020204020204" pitchFamily="34" charset="0"/>
            </a:rPr>
            <a:t>.</a:t>
          </a:r>
          <a:endParaRPr lang="en-ZA" sz="1600" kern="1200" dirty="0">
            <a:latin typeface="Corbel" panose="020B0503020204020204" pitchFamily="34" charset="0"/>
          </a:endParaRPr>
        </a:p>
      </dsp:txBody>
      <dsp:txXfrm>
        <a:off x="276201" y="1260301"/>
        <a:ext cx="1902040" cy="4148605"/>
      </dsp:txXfrm>
    </dsp:sp>
    <dsp:sp modelId="{6DB074E8-7C66-4957-B42B-E43697E7DDA5}">
      <dsp:nvSpPr>
        <dsp:cNvPr id="0" name=""/>
        <dsp:cNvSpPr/>
      </dsp:nvSpPr>
      <dsp:spPr>
        <a:xfrm>
          <a:off x="0" y="568867"/>
          <a:ext cx="2178242" cy="691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75" tIns="53975" rIns="53975" bIns="53975" numCol="1" spcCol="1270" anchor="ctr" anchorCtr="0">
          <a:noAutofit/>
        </a:bodyPr>
        <a:lstStyle/>
        <a:p>
          <a:pPr lvl="0" algn="ctr" defTabSz="755650">
            <a:lnSpc>
              <a:spcPct val="90000"/>
            </a:lnSpc>
            <a:spcBef>
              <a:spcPct val="0"/>
            </a:spcBef>
            <a:spcAft>
              <a:spcPct val="35000"/>
            </a:spcAft>
          </a:pPr>
          <a:r>
            <a:rPr lang="en-ZA" sz="1700" kern="1200" dirty="0" smtClean="0"/>
            <a:t>Low </a:t>
          </a:r>
        </a:p>
        <a:p>
          <a:pPr lvl="0" algn="ctr" defTabSz="755650">
            <a:lnSpc>
              <a:spcPct val="90000"/>
            </a:lnSpc>
            <a:spcBef>
              <a:spcPct val="0"/>
            </a:spcBef>
            <a:spcAft>
              <a:spcPct val="35000"/>
            </a:spcAft>
          </a:pPr>
          <a:r>
            <a:rPr lang="en-ZA" sz="1700" kern="1200" dirty="0" smtClean="0"/>
            <a:t>400</a:t>
          </a:r>
          <a:endParaRPr lang="en-ZA" sz="1700" kern="1200" dirty="0"/>
        </a:p>
      </dsp:txBody>
      <dsp:txXfrm>
        <a:off x="0" y="568867"/>
        <a:ext cx="2178242" cy="6914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7E56D-7E50-4D68-A70C-CDCF390BDE88}">
      <dsp:nvSpPr>
        <dsp:cNvPr id="0" name=""/>
        <dsp:cNvSpPr/>
      </dsp:nvSpPr>
      <dsp:spPr>
        <a:xfrm>
          <a:off x="0" y="0"/>
          <a:ext cx="72244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9A3168-7DD5-4B18-8E75-8E4F450B5F5F}">
      <dsp:nvSpPr>
        <dsp:cNvPr id="0" name=""/>
        <dsp:cNvSpPr/>
      </dsp:nvSpPr>
      <dsp:spPr>
        <a:xfrm>
          <a:off x="0" y="0"/>
          <a:ext cx="1444892" cy="546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ZA" sz="2500" kern="1200" dirty="0" smtClean="0"/>
            <a:t>Mission/ vision statements</a:t>
          </a:r>
          <a:endParaRPr lang="en-ZA" sz="2500" kern="1200" dirty="0"/>
        </a:p>
      </dsp:txBody>
      <dsp:txXfrm>
        <a:off x="0" y="0"/>
        <a:ext cx="1444892" cy="5461000"/>
      </dsp:txXfrm>
    </dsp:sp>
    <dsp:sp modelId="{D90DDC54-E70C-40E1-84CF-6112007BFA9E}">
      <dsp:nvSpPr>
        <dsp:cNvPr id="0" name=""/>
        <dsp:cNvSpPr/>
      </dsp:nvSpPr>
      <dsp:spPr>
        <a:xfrm>
          <a:off x="1553259" y="64196"/>
          <a:ext cx="5671204" cy="1283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“Be a home of sound learning – “X” must be benchmarked against the best in the country ( and the world  in the academic arena”</a:t>
          </a:r>
          <a:endParaRPr lang="en-ZA" sz="2300" kern="1200" dirty="0"/>
        </a:p>
      </dsp:txBody>
      <dsp:txXfrm>
        <a:off x="1553259" y="64196"/>
        <a:ext cx="5671204" cy="1283921"/>
      </dsp:txXfrm>
    </dsp:sp>
    <dsp:sp modelId="{3D545665-F181-4E49-9644-E73A872506AF}">
      <dsp:nvSpPr>
        <dsp:cNvPr id="0" name=""/>
        <dsp:cNvSpPr/>
      </dsp:nvSpPr>
      <dsp:spPr>
        <a:xfrm>
          <a:off x="1444892" y="1348117"/>
          <a:ext cx="577957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B1AAE0-52BD-4062-92EA-AC99991CF6A8}">
      <dsp:nvSpPr>
        <dsp:cNvPr id="0" name=""/>
        <dsp:cNvSpPr/>
      </dsp:nvSpPr>
      <dsp:spPr>
        <a:xfrm>
          <a:off x="1553259" y="1412313"/>
          <a:ext cx="5671204" cy="1283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b="0" i="0" u="none" kern="1200" dirty="0" smtClean="0"/>
            <a:t>“Strives to instil the will in our students to become values-driven, life-long learners and leaders who will strive to make a difference to the world.”</a:t>
          </a:r>
          <a:endParaRPr lang="en-ZA" sz="2300" kern="1200" dirty="0"/>
        </a:p>
      </dsp:txBody>
      <dsp:txXfrm>
        <a:off x="1553259" y="1412313"/>
        <a:ext cx="5671204" cy="1283921"/>
      </dsp:txXfrm>
    </dsp:sp>
    <dsp:sp modelId="{9B036678-0FCB-4F96-B61D-B91C9449FFFB}">
      <dsp:nvSpPr>
        <dsp:cNvPr id="0" name=""/>
        <dsp:cNvSpPr/>
      </dsp:nvSpPr>
      <dsp:spPr>
        <a:xfrm>
          <a:off x="1444892" y="2696235"/>
          <a:ext cx="577957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7230F0-3456-443E-B709-D35EC6F81787}">
      <dsp:nvSpPr>
        <dsp:cNvPr id="0" name=""/>
        <dsp:cNvSpPr/>
      </dsp:nvSpPr>
      <dsp:spPr>
        <a:xfrm>
          <a:off x="1553259" y="2760431"/>
          <a:ext cx="5671204" cy="1283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“Our mission is to prepare “X” boys to meet the challenges of a dynamic and changing world. ”</a:t>
          </a:r>
          <a:endParaRPr lang="en-ZA" sz="2300" kern="1200" dirty="0"/>
        </a:p>
      </dsp:txBody>
      <dsp:txXfrm>
        <a:off x="1553259" y="2760431"/>
        <a:ext cx="5671204" cy="1283921"/>
      </dsp:txXfrm>
    </dsp:sp>
    <dsp:sp modelId="{A9377519-D492-4014-A8CD-E73091952FDF}">
      <dsp:nvSpPr>
        <dsp:cNvPr id="0" name=""/>
        <dsp:cNvSpPr/>
      </dsp:nvSpPr>
      <dsp:spPr>
        <a:xfrm>
          <a:off x="1444892" y="4044353"/>
          <a:ext cx="577957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826E3C-9757-4C27-9E7B-48E3B0D0B959}">
      <dsp:nvSpPr>
        <dsp:cNvPr id="0" name=""/>
        <dsp:cNvSpPr/>
      </dsp:nvSpPr>
      <dsp:spPr>
        <a:xfrm>
          <a:off x="1553259" y="4108549"/>
          <a:ext cx="5671204" cy="1283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“We are cognisant of our role...in focusing on the latest international trends in schooling.”</a:t>
          </a:r>
          <a:endParaRPr lang="en-ZA" sz="2300" kern="1200" dirty="0"/>
        </a:p>
      </dsp:txBody>
      <dsp:txXfrm>
        <a:off x="1553259" y="4108549"/>
        <a:ext cx="5671204" cy="1283921"/>
      </dsp:txXfrm>
    </dsp:sp>
    <dsp:sp modelId="{8E6DD9E0-2BD1-40CE-BA08-5BB100A041CC}">
      <dsp:nvSpPr>
        <dsp:cNvPr id="0" name=""/>
        <dsp:cNvSpPr/>
      </dsp:nvSpPr>
      <dsp:spPr>
        <a:xfrm>
          <a:off x="1444892" y="5392470"/>
          <a:ext cx="577957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48AEB5-03C5-426C-93F5-3E71A7C10CAF}">
      <dsp:nvSpPr>
        <dsp:cNvPr id="0" name=""/>
        <dsp:cNvSpPr/>
      </dsp:nvSpPr>
      <dsp:spPr>
        <a:xfrm>
          <a:off x="0" y="617"/>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D16D12-B7AC-4327-9180-ABFEE947F61E}">
      <dsp:nvSpPr>
        <dsp:cNvPr id="0" name=""/>
        <dsp:cNvSpPr/>
      </dsp:nvSpPr>
      <dsp:spPr>
        <a:xfrm>
          <a:off x="0" y="617"/>
          <a:ext cx="6096000" cy="505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Brazil</a:t>
          </a:r>
          <a:endParaRPr lang="en-ZA" sz="2300" kern="1200" dirty="0"/>
        </a:p>
      </dsp:txBody>
      <dsp:txXfrm>
        <a:off x="0" y="617"/>
        <a:ext cx="6096000" cy="505510"/>
      </dsp:txXfrm>
    </dsp:sp>
    <dsp:sp modelId="{1E2C3E50-03AB-4234-9B14-AE54E7C49CF5}">
      <dsp:nvSpPr>
        <dsp:cNvPr id="0" name=""/>
        <dsp:cNvSpPr/>
      </dsp:nvSpPr>
      <dsp:spPr>
        <a:xfrm>
          <a:off x="0" y="506127"/>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C0B506-190E-4B22-87AC-B8A4328958CA}">
      <dsp:nvSpPr>
        <dsp:cNvPr id="0" name=""/>
        <dsp:cNvSpPr/>
      </dsp:nvSpPr>
      <dsp:spPr>
        <a:xfrm>
          <a:off x="0" y="506127"/>
          <a:ext cx="6096000" cy="505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smtClean="0"/>
            <a:t>Chile**</a:t>
          </a:r>
          <a:endParaRPr lang="en-ZA" sz="2300" kern="1200" dirty="0"/>
        </a:p>
      </dsp:txBody>
      <dsp:txXfrm>
        <a:off x="0" y="506127"/>
        <a:ext cx="6096000" cy="505510"/>
      </dsp:txXfrm>
    </dsp:sp>
    <dsp:sp modelId="{FE485113-3874-4D40-A74C-AD268B6F8DFE}">
      <dsp:nvSpPr>
        <dsp:cNvPr id="0" name=""/>
        <dsp:cNvSpPr/>
      </dsp:nvSpPr>
      <dsp:spPr>
        <a:xfrm>
          <a:off x="0" y="1011637"/>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EEC7DF-68D1-4B2A-9ADD-65E705EF7B26}">
      <dsp:nvSpPr>
        <dsp:cNvPr id="0" name=""/>
        <dsp:cNvSpPr/>
      </dsp:nvSpPr>
      <dsp:spPr>
        <a:xfrm>
          <a:off x="0" y="1011637"/>
          <a:ext cx="6096000" cy="505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Indonesia</a:t>
          </a:r>
          <a:endParaRPr lang="en-ZA" sz="2300" kern="1200" dirty="0"/>
        </a:p>
      </dsp:txBody>
      <dsp:txXfrm>
        <a:off x="0" y="1011637"/>
        <a:ext cx="6096000" cy="505510"/>
      </dsp:txXfrm>
    </dsp:sp>
    <dsp:sp modelId="{EBE9F65C-9BD9-4438-9BEB-D129FFEDDB6D}">
      <dsp:nvSpPr>
        <dsp:cNvPr id="0" name=""/>
        <dsp:cNvSpPr/>
      </dsp:nvSpPr>
      <dsp:spPr>
        <a:xfrm>
          <a:off x="0" y="1517147"/>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6FE039-407E-43E1-B544-42C5FFB65B2A}">
      <dsp:nvSpPr>
        <dsp:cNvPr id="0" name=""/>
        <dsp:cNvSpPr/>
      </dsp:nvSpPr>
      <dsp:spPr>
        <a:xfrm>
          <a:off x="0" y="1517147"/>
          <a:ext cx="6096000" cy="505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smtClean="0"/>
            <a:t>Tunisia**</a:t>
          </a:r>
          <a:endParaRPr lang="en-ZA" sz="2300" kern="1200" dirty="0"/>
        </a:p>
      </dsp:txBody>
      <dsp:txXfrm>
        <a:off x="0" y="1517147"/>
        <a:ext cx="6096000" cy="505510"/>
      </dsp:txXfrm>
    </dsp:sp>
    <dsp:sp modelId="{C0A3F98F-8EBD-48B8-AD00-4BA4E0F4E59C}">
      <dsp:nvSpPr>
        <dsp:cNvPr id="0" name=""/>
        <dsp:cNvSpPr/>
      </dsp:nvSpPr>
      <dsp:spPr>
        <a:xfrm>
          <a:off x="0" y="2022657"/>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A4EBCF-D32F-40F3-8C92-7EE69C225097}">
      <dsp:nvSpPr>
        <dsp:cNvPr id="0" name=""/>
        <dsp:cNvSpPr/>
      </dsp:nvSpPr>
      <dsp:spPr>
        <a:xfrm>
          <a:off x="0" y="2022657"/>
          <a:ext cx="6096000" cy="505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Turkey**</a:t>
          </a:r>
          <a:endParaRPr lang="en-ZA" sz="2300" kern="1200" dirty="0"/>
        </a:p>
      </dsp:txBody>
      <dsp:txXfrm>
        <a:off x="0" y="2022657"/>
        <a:ext cx="6096000" cy="505510"/>
      </dsp:txXfrm>
    </dsp:sp>
    <dsp:sp modelId="{97CAA452-A9D2-4BEE-A05B-EFC44EB305E5}">
      <dsp:nvSpPr>
        <dsp:cNvPr id="0" name=""/>
        <dsp:cNvSpPr/>
      </dsp:nvSpPr>
      <dsp:spPr>
        <a:xfrm>
          <a:off x="0" y="2528167"/>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8AC5D1-9031-4B44-9FE7-DCB79B2C3E91}">
      <dsp:nvSpPr>
        <dsp:cNvPr id="0" name=""/>
        <dsp:cNvSpPr/>
      </dsp:nvSpPr>
      <dsp:spPr>
        <a:xfrm>
          <a:off x="0" y="2528167"/>
          <a:ext cx="6096000" cy="505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Poland</a:t>
          </a:r>
          <a:endParaRPr lang="en-ZA" sz="2300" kern="1200" dirty="0"/>
        </a:p>
      </dsp:txBody>
      <dsp:txXfrm>
        <a:off x="0" y="2528167"/>
        <a:ext cx="6096000" cy="505510"/>
      </dsp:txXfrm>
    </dsp:sp>
    <dsp:sp modelId="{38EF680C-572B-44D4-977E-2B53F9B23143}">
      <dsp:nvSpPr>
        <dsp:cNvPr id="0" name=""/>
        <dsp:cNvSpPr/>
      </dsp:nvSpPr>
      <dsp:spPr>
        <a:xfrm>
          <a:off x="0" y="3033678"/>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91756-62E2-4B88-AE89-E650E538ED0F}">
      <dsp:nvSpPr>
        <dsp:cNvPr id="0" name=""/>
        <dsp:cNvSpPr/>
      </dsp:nvSpPr>
      <dsp:spPr>
        <a:xfrm>
          <a:off x="0" y="3033678"/>
          <a:ext cx="6096000" cy="505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Germany**</a:t>
          </a:r>
          <a:endParaRPr lang="en-ZA" sz="2300" kern="1200" dirty="0"/>
        </a:p>
      </dsp:txBody>
      <dsp:txXfrm>
        <a:off x="0" y="3033678"/>
        <a:ext cx="6096000" cy="505510"/>
      </dsp:txXfrm>
    </dsp:sp>
    <dsp:sp modelId="{B57FA75E-D963-42B8-BDD0-6ADDE3FD3B4D}">
      <dsp:nvSpPr>
        <dsp:cNvPr id="0" name=""/>
        <dsp:cNvSpPr/>
      </dsp:nvSpPr>
      <dsp:spPr>
        <a:xfrm>
          <a:off x="0" y="3539188"/>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D6CB8F-3686-4EA6-8425-648F50004D2B}">
      <dsp:nvSpPr>
        <dsp:cNvPr id="0" name=""/>
        <dsp:cNvSpPr/>
      </dsp:nvSpPr>
      <dsp:spPr>
        <a:xfrm>
          <a:off x="0" y="3539188"/>
          <a:ext cx="6096000" cy="505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Israel</a:t>
          </a:r>
          <a:endParaRPr lang="en-ZA" sz="2300" kern="1200" dirty="0"/>
        </a:p>
      </dsp:txBody>
      <dsp:txXfrm>
        <a:off x="0" y="3539188"/>
        <a:ext cx="6096000" cy="505510"/>
      </dsp:txXfrm>
    </dsp:sp>
    <dsp:sp modelId="{7D4F09D3-9BE4-4A31-AD51-3D2FA20E0F5D}">
      <dsp:nvSpPr>
        <dsp:cNvPr id="0" name=""/>
        <dsp:cNvSpPr/>
      </dsp:nvSpPr>
      <dsp:spPr>
        <a:xfrm>
          <a:off x="0" y="4044698"/>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C50422-D4EE-4F45-A5FF-39FB029B0BDB}">
      <dsp:nvSpPr>
        <dsp:cNvPr id="0" name=""/>
        <dsp:cNvSpPr/>
      </dsp:nvSpPr>
      <dsp:spPr>
        <a:xfrm>
          <a:off x="0" y="4044698"/>
          <a:ext cx="6096000" cy="505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Uruguay</a:t>
          </a:r>
          <a:endParaRPr lang="en-ZA" sz="2300" kern="1200" dirty="0"/>
        </a:p>
      </dsp:txBody>
      <dsp:txXfrm>
        <a:off x="0" y="4044698"/>
        <a:ext cx="6096000" cy="505510"/>
      </dsp:txXfrm>
    </dsp:sp>
    <dsp:sp modelId="{0DB707C3-2065-496D-84CA-D4B0E8F047E3}">
      <dsp:nvSpPr>
        <dsp:cNvPr id="0" name=""/>
        <dsp:cNvSpPr/>
      </dsp:nvSpPr>
      <dsp:spPr>
        <a:xfrm>
          <a:off x="0" y="4550208"/>
          <a:ext cx="6096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EB9BE9-0222-4920-A38B-0BA3847C204D}">
      <dsp:nvSpPr>
        <dsp:cNvPr id="0" name=""/>
        <dsp:cNvSpPr/>
      </dsp:nvSpPr>
      <dsp:spPr>
        <a:xfrm>
          <a:off x="0" y="4550208"/>
          <a:ext cx="6096000" cy="505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ZA" sz="2300" kern="1200" dirty="0" smtClean="0"/>
            <a:t>Hungary</a:t>
          </a:r>
          <a:endParaRPr lang="en-ZA" sz="2300" kern="1200" dirty="0"/>
        </a:p>
      </dsp:txBody>
      <dsp:txXfrm>
        <a:off x="0" y="4550208"/>
        <a:ext cx="6096000" cy="5055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417EA-4286-44D1-95C4-D5081A8F0055}">
      <dsp:nvSpPr>
        <dsp:cNvPr id="0" name=""/>
        <dsp:cNvSpPr/>
      </dsp:nvSpPr>
      <dsp:spPr>
        <a:xfrm rot="5400000">
          <a:off x="376451" y="1178107"/>
          <a:ext cx="1132433" cy="1884344"/>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962E59-0980-4600-BF91-C69FF12BFCD2}">
      <dsp:nvSpPr>
        <dsp:cNvPr id="0" name=""/>
        <dsp:cNvSpPr/>
      </dsp:nvSpPr>
      <dsp:spPr>
        <a:xfrm>
          <a:off x="187420" y="1741120"/>
          <a:ext cx="1701196" cy="1491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ZA" sz="2100" kern="1200" dirty="0" smtClean="0"/>
            <a:t>Poor to fair</a:t>
          </a:r>
          <a:endParaRPr lang="en-ZA" sz="2100" kern="1200" dirty="0"/>
        </a:p>
        <a:p>
          <a:pPr marL="171450" lvl="1" indent="-171450" algn="l" defTabSz="711200">
            <a:lnSpc>
              <a:spcPct val="90000"/>
            </a:lnSpc>
            <a:spcBef>
              <a:spcPct val="0"/>
            </a:spcBef>
            <a:spcAft>
              <a:spcPct val="15000"/>
            </a:spcAft>
            <a:buChar char="••"/>
          </a:pPr>
          <a:r>
            <a:rPr lang="en-ZA" sz="1600" kern="1200" dirty="0" smtClean="0">
              <a:latin typeface="Corbel" panose="020B0503020204020204" pitchFamily="34" charset="0"/>
            </a:rPr>
            <a:t>Achieving the basics of</a:t>
          </a:r>
        </a:p>
        <a:p>
          <a:pPr marL="171450" lvl="1" indent="-171450" algn="l" defTabSz="711200">
            <a:lnSpc>
              <a:spcPct val="90000"/>
            </a:lnSpc>
            <a:spcBef>
              <a:spcPct val="0"/>
            </a:spcBef>
            <a:spcAft>
              <a:spcPct val="15000"/>
            </a:spcAft>
            <a:buChar char="••"/>
          </a:pPr>
          <a:r>
            <a:rPr lang="en-ZA" sz="1600" kern="1200" dirty="0" smtClean="0">
              <a:latin typeface="Corbel" panose="020B0503020204020204" pitchFamily="34" charset="0"/>
            </a:rPr>
            <a:t>literacy and numeracy</a:t>
          </a:r>
          <a:endParaRPr lang="en-ZA" sz="1600" kern="1200" dirty="0">
            <a:latin typeface="Corbel" panose="020B0503020204020204" pitchFamily="34" charset="0"/>
          </a:endParaRPr>
        </a:p>
      </dsp:txBody>
      <dsp:txXfrm>
        <a:off x="187420" y="1741120"/>
        <a:ext cx="1701196" cy="1491198"/>
      </dsp:txXfrm>
    </dsp:sp>
    <dsp:sp modelId="{CFF9AB5E-D5B4-4B83-8560-E7439745BE30}">
      <dsp:nvSpPr>
        <dsp:cNvPr id="0" name=""/>
        <dsp:cNvSpPr/>
      </dsp:nvSpPr>
      <dsp:spPr>
        <a:xfrm>
          <a:off x="1567636" y="1039380"/>
          <a:ext cx="320980" cy="32098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43CA96-6A5F-4EBD-B5E1-DE491FB84C10}">
      <dsp:nvSpPr>
        <dsp:cNvPr id="0" name=""/>
        <dsp:cNvSpPr/>
      </dsp:nvSpPr>
      <dsp:spPr>
        <a:xfrm rot="5400000">
          <a:off x="2459048" y="662766"/>
          <a:ext cx="1132433" cy="1884344"/>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E979DC-2CB2-4698-8196-E8206AA1373C}">
      <dsp:nvSpPr>
        <dsp:cNvPr id="0" name=""/>
        <dsp:cNvSpPr/>
      </dsp:nvSpPr>
      <dsp:spPr>
        <a:xfrm>
          <a:off x="2270017" y="1225779"/>
          <a:ext cx="1701196" cy="1491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ZA" sz="2100" kern="1200" dirty="0" smtClean="0"/>
            <a:t>Fair to good </a:t>
          </a:r>
          <a:endParaRPr lang="en-ZA" sz="2100" kern="1200" dirty="0"/>
        </a:p>
        <a:p>
          <a:pPr marL="171450" lvl="1" indent="-171450" algn="l" defTabSz="711200">
            <a:lnSpc>
              <a:spcPct val="90000"/>
            </a:lnSpc>
            <a:spcBef>
              <a:spcPct val="0"/>
            </a:spcBef>
            <a:spcAft>
              <a:spcPct val="15000"/>
            </a:spcAft>
            <a:buChar char="••"/>
          </a:pPr>
          <a:r>
            <a:rPr lang="en-ZA" sz="1600" kern="1200" dirty="0" smtClean="0"/>
            <a:t>Getting the foundations</a:t>
          </a:r>
        </a:p>
        <a:p>
          <a:pPr marL="171450" lvl="1" indent="-171450" algn="l" defTabSz="711200">
            <a:lnSpc>
              <a:spcPct val="90000"/>
            </a:lnSpc>
            <a:spcBef>
              <a:spcPct val="0"/>
            </a:spcBef>
            <a:spcAft>
              <a:spcPct val="15000"/>
            </a:spcAft>
            <a:buChar char="••"/>
          </a:pPr>
          <a:r>
            <a:rPr lang="en-ZA" sz="1600" kern="1200" dirty="0" smtClean="0"/>
            <a:t>in place</a:t>
          </a:r>
          <a:endParaRPr lang="en-ZA" sz="1600" kern="1200" dirty="0"/>
        </a:p>
      </dsp:txBody>
      <dsp:txXfrm>
        <a:off x="2270017" y="1225779"/>
        <a:ext cx="1701196" cy="1491198"/>
      </dsp:txXfrm>
    </dsp:sp>
    <dsp:sp modelId="{7DDB590E-67CC-477A-A51F-C689A1C9F9D8}">
      <dsp:nvSpPr>
        <dsp:cNvPr id="0" name=""/>
        <dsp:cNvSpPr/>
      </dsp:nvSpPr>
      <dsp:spPr>
        <a:xfrm>
          <a:off x="3650233" y="524039"/>
          <a:ext cx="320980" cy="32098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A2C9F0-F6F2-4E5D-A0CF-3A3FE21EB063}">
      <dsp:nvSpPr>
        <dsp:cNvPr id="0" name=""/>
        <dsp:cNvSpPr/>
      </dsp:nvSpPr>
      <dsp:spPr>
        <a:xfrm rot="5400000">
          <a:off x="4541645" y="147426"/>
          <a:ext cx="1132433" cy="1884344"/>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B11440-EDF1-4780-ACB8-924E699EB378}">
      <dsp:nvSpPr>
        <dsp:cNvPr id="0" name=""/>
        <dsp:cNvSpPr/>
      </dsp:nvSpPr>
      <dsp:spPr>
        <a:xfrm>
          <a:off x="4352614" y="710439"/>
          <a:ext cx="1701196" cy="1491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ZA" sz="2100" kern="1200" dirty="0" smtClean="0"/>
            <a:t>Good to Great</a:t>
          </a:r>
          <a:endParaRPr lang="en-ZA" sz="2100" kern="1200" dirty="0"/>
        </a:p>
        <a:p>
          <a:pPr marL="171450" lvl="1" indent="-171450" algn="l" defTabSz="711200">
            <a:lnSpc>
              <a:spcPct val="90000"/>
            </a:lnSpc>
            <a:spcBef>
              <a:spcPct val="0"/>
            </a:spcBef>
            <a:spcAft>
              <a:spcPct val="15000"/>
            </a:spcAft>
            <a:buChar char="••"/>
          </a:pPr>
          <a:r>
            <a:rPr lang="en-ZA" sz="1600" kern="1200" dirty="0" smtClean="0"/>
            <a:t>Shaping the professional</a:t>
          </a:r>
          <a:endParaRPr lang="en-ZA" sz="1600" kern="1200" dirty="0"/>
        </a:p>
      </dsp:txBody>
      <dsp:txXfrm>
        <a:off x="4352614" y="710439"/>
        <a:ext cx="1701196" cy="1491198"/>
      </dsp:txXfrm>
    </dsp:sp>
    <dsp:sp modelId="{5524309E-D324-4A82-82B4-DA9DE27CEC46}">
      <dsp:nvSpPr>
        <dsp:cNvPr id="0" name=""/>
        <dsp:cNvSpPr/>
      </dsp:nvSpPr>
      <dsp:spPr>
        <a:xfrm>
          <a:off x="5732830" y="8698"/>
          <a:ext cx="320980" cy="32098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5BB343-AF59-4F10-9933-2FF2B0F73DA0}">
      <dsp:nvSpPr>
        <dsp:cNvPr id="0" name=""/>
        <dsp:cNvSpPr/>
      </dsp:nvSpPr>
      <dsp:spPr>
        <a:xfrm rot="5400000">
          <a:off x="6624242" y="-367914"/>
          <a:ext cx="1132433" cy="1884344"/>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59D663-DC17-499A-A247-E257D78242A8}">
      <dsp:nvSpPr>
        <dsp:cNvPr id="0" name=""/>
        <dsp:cNvSpPr/>
      </dsp:nvSpPr>
      <dsp:spPr>
        <a:xfrm>
          <a:off x="6435210" y="195098"/>
          <a:ext cx="1701196" cy="1491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ZA" sz="2100" kern="1200" dirty="0" smtClean="0"/>
            <a:t>Great to Excellent</a:t>
          </a:r>
          <a:endParaRPr lang="en-ZA" sz="2100" kern="1200" dirty="0"/>
        </a:p>
        <a:p>
          <a:pPr marL="171450" lvl="1" indent="-171450" algn="l" defTabSz="711200">
            <a:lnSpc>
              <a:spcPct val="90000"/>
            </a:lnSpc>
            <a:spcBef>
              <a:spcPct val="0"/>
            </a:spcBef>
            <a:spcAft>
              <a:spcPct val="15000"/>
            </a:spcAft>
            <a:buChar char="••"/>
          </a:pPr>
          <a:r>
            <a:rPr lang="en-ZA" sz="1600" kern="1200" dirty="0" smtClean="0"/>
            <a:t>Improving through peers and innovation</a:t>
          </a:r>
          <a:endParaRPr lang="en-ZA" sz="1600" kern="1200" dirty="0"/>
        </a:p>
      </dsp:txBody>
      <dsp:txXfrm>
        <a:off x="6435210" y="195098"/>
        <a:ext cx="1701196" cy="14911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8AF2B9-95AB-46B0-9CF2-5889284F7BAC}">
      <dsp:nvSpPr>
        <dsp:cNvPr id="0" name=""/>
        <dsp:cNvSpPr/>
      </dsp:nvSpPr>
      <dsp:spPr>
        <a:xfrm rot="5400000">
          <a:off x="-225929" y="439594"/>
          <a:ext cx="1506195" cy="105433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kern="1200" dirty="0" smtClean="0"/>
            <a:t>A functional administrative “centre”</a:t>
          </a:r>
          <a:endParaRPr lang="en-ZA" sz="1100" kern="1200" dirty="0"/>
        </a:p>
      </dsp:txBody>
      <dsp:txXfrm rot="-5400000">
        <a:off x="1" y="740832"/>
        <a:ext cx="1054336" cy="451859"/>
      </dsp:txXfrm>
    </dsp:sp>
    <dsp:sp modelId="{DF0D9F90-B860-43E2-A54B-1A4C673BD259}">
      <dsp:nvSpPr>
        <dsp:cNvPr id="0" name=""/>
        <dsp:cNvSpPr/>
      </dsp:nvSpPr>
      <dsp:spPr>
        <a:xfrm rot="5400000">
          <a:off x="4148187" y="-3090132"/>
          <a:ext cx="1398921" cy="75866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ZA" sz="1800" kern="1200" dirty="0" smtClean="0">
              <a:latin typeface="Calibri" panose="020F0502020204030204" pitchFamily="34" charset="0"/>
            </a:rPr>
            <a:t>Getting provincial spending on education under control (Personnel to non-personnel ratio of 80:20)  </a:t>
          </a:r>
          <a:endParaRPr lang="en-ZA" sz="1800" kern="1200" dirty="0">
            <a:latin typeface="Calibri" panose="020F0502020204030204" pitchFamily="34" charset="0"/>
          </a:endParaRPr>
        </a:p>
        <a:p>
          <a:pPr marL="171450" lvl="1" indent="-171450" algn="l" defTabSz="800100">
            <a:lnSpc>
              <a:spcPct val="90000"/>
            </a:lnSpc>
            <a:spcBef>
              <a:spcPct val="0"/>
            </a:spcBef>
            <a:spcAft>
              <a:spcPct val="15000"/>
            </a:spcAft>
            <a:buChar char="••"/>
          </a:pPr>
          <a:r>
            <a:rPr lang="en-ZA" sz="1800" kern="1200" dirty="0" smtClean="0">
              <a:latin typeface="Calibri" panose="020F0502020204030204" pitchFamily="34" charset="0"/>
            </a:rPr>
            <a:t>Applying post provisioning norms and standards</a:t>
          </a:r>
          <a:endParaRPr lang="en-ZA" sz="1800" kern="1200" dirty="0">
            <a:latin typeface="Calibri" panose="020F0502020204030204" pitchFamily="34" charset="0"/>
          </a:endParaRPr>
        </a:p>
        <a:p>
          <a:pPr marL="171450" lvl="1" indent="-171450" algn="l" defTabSz="800100">
            <a:lnSpc>
              <a:spcPct val="90000"/>
            </a:lnSpc>
            <a:spcBef>
              <a:spcPct val="0"/>
            </a:spcBef>
            <a:spcAft>
              <a:spcPct val="15000"/>
            </a:spcAft>
            <a:buChar char="••"/>
          </a:pPr>
          <a:r>
            <a:rPr lang="en-ZA" sz="1800" kern="1200" dirty="0" smtClean="0">
              <a:latin typeface="Calibri" panose="020F0502020204030204" pitchFamily="34" charset="0"/>
            </a:rPr>
            <a:t>Improve data collection, management and use on more consistent footing </a:t>
          </a:r>
          <a:endParaRPr lang="en-ZA" sz="1800" kern="1200" dirty="0">
            <a:latin typeface="Calibri" panose="020F0502020204030204" pitchFamily="34" charset="0"/>
          </a:endParaRPr>
        </a:p>
      </dsp:txBody>
      <dsp:txXfrm rot="-5400000">
        <a:off x="1054336" y="72009"/>
        <a:ext cx="7518333" cy="1262341"/>
      </dsp:txXfrm>
    </dsp:sp>
    <dsp:sp modelId="{D324A9E2-9EF4-4747-9A18-76F61A349BBE}">
      <dsp:nvSpPr>
        <dsp:cNvPr id="0" name=""/>
        <dsp:cNvSpPr/>
      </dsp:nvSpPr>
      <dsp:spPr>
        <a:xfrm rot="5400000">
          <a:off x="-225929" y="1770714"/>
          <a:ext cx="1506195" cy="105433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ZA" sz="1400" kern="1200" dirty="0" smtClean="0"/>
            <a:t>Monitoring</a:t>
          </a:r>
          <a:endParaRPr lang="en-ZA" sz="1400" kern="1200" dirty="0"/>
        </a:p>
      </dsp:txBody>
      <dsp:txXfrm rot="-5400000">
        <a:off x="1" y="2071952"/>
        <a:ext cx="1054336" cy="451859"/>
      </dsp:txXfrm>
    </dsp:sp>
    <dsp:sp modelId="{DF631189-AC1A-476A-AEEE-9939FF13AA0E}">
      <dsp:nvSpPr>
        <dsp:cNvPr id="0" name=""/>
        <dsp:cNvSpPr/>
      </dsp:nvSpPr>
      <dsp:spPr>
        <a:xfrm rot="5400000">
          <a:off x="4358134" y="-1759013"/>
          <a:ext cx="979026" cy="75866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ZA" sz="1800" kern="1200" dirty="0" smtClean="0">
              <a:latin typeface="Calibri" panose="020F0502020204030204" pitchFamily="34" charset="0"/>
            </a:rPr>
            <a:t>Analysis and use of assessment data </a:t>
          </a:r>
          <a:endParaRPr lang="en-ZA" sz="1800" kern="1200" dirty="0">
            <a:latin typeface="Calibri" panose="020F0502020204030204" pitchFamily="34" charset="0"/>
          </a:endParaRPr>
        </a:p>
        <a:p>
          <a:pPr marL="171450" lvl="1" indent="-171450" algn="l" defTabSz="800100">
            <a:lnSpc>
              <a:spcPct val="90000"/>
            </a:lnSpc>
            <a:spcBef>
              <a:spcPct val="0"/>
            </a:spcBef>
            <a:spcAft>
              <a:spcPct val="15000"/>
            </a:spcAft>
            <a:buChar char="••"/>
          </a:pPr>
          <a:r>
            <a:rPr lang="en-ZA" sz="1800" kern="1200" dirty="0" smtClean="0">
              <a:latin typeface="Calibri" panose="020F0502020204030204" pitchFamily="34" charset="0"/>
            </a:rPr>
            <a:t>Optimising (or protecting) learning time</a:t>
          </a:r>
          <a:endParaRPr lang="en-ZA" sz="1800" kern="1200" dirty="0">
            <a:latin typeface="Calibri" panose="020F0502020204030204" pitchFamily="34" charset="0"/>
          </a:endParaRPr>
        </a:p>
      </dsp:txBody>
      <dsp:txXfrm rot="-5400000">
        <a:off x="1054336" y="1592577"/>
        <a:ext cx="7538831" cy="883442"/>
      </dsp:txXfrm>
    </dsp:sp>
    <dsp:sp modelId="{372D6F3A-48DB-4276-968C-6F5849A94731}">
      <dsp:nvSpPr>
        <dsp:cNvPr id="0" name=""/>
        <dsp:cNvSpPr/>
      </dsp:nvSpPr>
      <dsp:spPr>
        <a:xfrm rot="5400000">
          <a:off x="-225929" y="3324528"/>
          <a:ext cx="1506195" cy="105433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kern="1200" dirty="0" smtClean="0"/>
            <a:t>Fundamentals</a:t>
          </a:r>
          <a:endParaRPr lang="en-ZA" sz="1100" kern="1200" dirty="0"/>
        </a:p>
      </dsp:txBody>
      <dsp:txXfrm rot="-5400000">
        <a:off x="1" y="3625766"/>
        <a:ext cx="1054336" cy="451859"/>
      </dsp:txXfrm>
    </dsp:sp>
    <dsp:sp modelId="{D6702E68-C93F-4F83-8EDF-00C2063355AB}">
      <dsp:nvSpPr>
        <dsp:cNvPr id="0" name=""/>
        <dsp:cNvSpPr/>
      </dsp:nvSpPr>
      <dsp:spPr>
        <a:xfrm rot="5400000">
          <a:off x="4135440" y="-205199"/>
          <a:ext cx="1424415" cy="75866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ZA" sz="1800" kern="1200" dirty="0" smtClean="0">
              <a:latin typeface="Calibri" panose="020F0502020204030204" pitchFamily="34" charset="0"/>
            </a:rPr>
            <a:t>Identifying and rolling out a primary reading and writing programme </a:t>
          </a:r>
          <a:endParaRPr lang="en-ZA" sz="1800" kern="1200" dirty="0">
            <a:latin typeface="Calibri" panose="020F0502020204030204" pitchFamily="34" charset="0"/>
          </a:endParaRPr>
        </a:p>
        <a:p>
          <a:pPr marL="171450" lvl="1" indent="-171450" algn="l" defTabSz="800100">
            <a:lnSpc>
              <a:spcPct val="90000"/>
            </a:lnSpc>
            <a:spcBef>
              <a:spcPct val="0"/>
            </a:spcBef>
            <a:spcAft>
              <a:spcPct val="15000"/>
            </a:spcAft>
            <a:buChar char="••"/>
          </a:pPr>
          <a:r>
            <a:rPr lang="en-ZA" sz="1800" kern="1200" dirty="0" smtClean="0">
              <a:latin typeface="Calibri" panose="020F0502020204030204" pitchFamily="34" charset="0"/>
            </a:rPr>
            <a:t>Get the right leaders in place </a:t>
          </a:r>
          <a:endParaRPr lang="en-ZA" sz="1800" kern="1200" dirty="0">
            <a:latin typeface="Calibri" panose="020F0502020204030204" pitchFamily="34" charset="0"/>
          </a:endParaRPr>
        </a:p>
        <a:p>
          <a:pPr marL="171450" lvl="1" indent="-171450" algn="l" defTabSz="800100">
            <a:lnSpc>
              <a:spcPct val="90000"/>
            </a:lnSpc>
            <a:spcBef>
              <a:spcPct val="0"/>
            </a:spcBef>
            <a:spcAft>
              <a:spcPct val="15000"/>
            </a:spcAft>
            <a:buChar char="••"/>
          </a:pPr>
          <a:r>
            <a:rPr lang="en-ZA" sz="1800" kern="1200" dirty="0" smtClean="0">
              <a:latin typeface="Calibri" panose="020F0502020204030204" pitchFamily="34" charset="0"/>
            </a:rPr>
            <a:t>Identifying and rolling out a primary numeracy &amp; mathematics programme </a:t>
          </a:r>
          <a:endParaRPr lang="en-ZA" sz="1800" kern="1200" dirty="0">
            <a:latin typeface="Calibri" panose="020F0502020204030204" pitchFamily="34" charset="0"/>
          </a:endParaRPr>
        </a:p>
        <a:p>
          <a:pPr marL="171450" lvl="1" indent="-171450" algn="l" defTabSz="800100">
            <a:lnSpc>
              <a:spcPct val="90000"/>
            </a:lnSpc>
            <a:spcBef>
              <a:spcPct val="0"/>
            </a:spcBef>
            <a:spcAft>
              <a:spcPct val="15000"/>
            </a:spcAft>
            <a:buChar char="••"/>
          </a:pPr>
          <a:r>
            <a:rPr lang="en-ZA" sz="1800" kern="1200" dirty="0" smtClean="0">
              <a:latin typeface="Calibri" panose="020F0502020204030204" pitchFamily="34" charset="0"/>
            </a:rPr>
            <a:t>Professional educator development </a:t>
          </a:r>
        </a:p>
      </dsp:txBody>
      <dsp:txXfrm rot="-5400000">
        <a:off x="1054336" y="2945439"/>
        <a:ext cx="7517089" cy="12853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833A9C-BF70-4BA1-954C-8F045C0CFDD0}">
      <dsp:nvSpPr>
        <dsp:cNvPr id="0" name=""/>
        <dsp:cNvSpPr/>
      </dsp:nvSpPr>
      <dsp:spPr>
        <a:xfrm>
          <a:off x="-5569531" y="-621626"/>
          <a:ext cx="6631278" cy="6631278"/>
        </a:xfrm>
        <a:prstGeom prst="blockArc">
          <a:avLst>
            <a:gd name="adj1" fmla="val 18900000"/>
            <a:gd name="adj2" fmla="val 2700000"/>
            <a:gd name="adj3" fmla="val 326"/>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C0F02B-DDBD-4B8D-BFF4-B320549AB3F0}">
      <dsp:nvSpPr>
        <dsp:cNvPr id="0" name=""/>
        <dsp:cNvSpPr/>
      </dsp:nvSpPr>
      <dsp:spPr>
        <a:xfrm>
          <a:off x="682899" y="443842"/>
          <a:ext cx="3189060" cy="1544768"/>
        </a:xfrm>
        <a:prstGeom prst="rect">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781995" tIns="45720" rIns="45720" bIns="45720" numCol="1" spcCol="1270" anchor="ctr" anchorCtr="0">
          <a:noAutofit/>
        </a:bodyPr>
        <a:lstStyle/>
        <a:p>
          <a:pPr lvl="0" algn="l" defTabSz="800100">
            <a:lnSpc>
              <a:spcPct val="90000"/>
            </a:lnSpc>
            <a:spcBef>
              <a:spcPct val="0"/>
            </a:spcBef>
            <a:spcAft>
              <a:spcPct val="35000"/>
            </a:spcAft>
          </a:pPr>
          <a:r>
            <a:rPr lang="en-ZA" sz="1800" kern="1200" dirty="0" smtClean="0"/>
            <a:t>Average age of principals in 2004 was 48 years…by 2012 this was 51 years. </a:t>
          </a:r>
          <a:endParaRPr lang="en-ZA" sz="1800" kern="1200" dirty="0"/>
        </a:p>
      </dsp:txBody>
      <dsp:txXfrm>
        <a:off x="682899" y="443842"/>
        <a:ext cx="3189060" cy="1544768"/>
      </dsp:txXfrm>
    </dsp:sp>
    <dsp:sp modelId="{8F28A0F6-227C-4FEF-9EDC-024B1E165BDC}">
      <dsp:nvSpPr>
        <dsp:cNvPr id="0" name=""/>
        <dsp:cNvSpPr/>
      </dsp:nvSpPr>
      <dsp:spPr>
        <a:xfrm>
          <a:off x="344197" y="880246"/>
          <a:ext cx="677404" cy="67196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380BEE-7309-4854-8CBD-6B7872BE6616}">
      <dsp:nvSpPr>
        <dsp:cNvPr id="0" name=""/>
        <dsp:cNvSpPr/>
      </dsp:nvSpPr>
      <dsp:spPr>
        <a:xfrm>
          <a:off x="1041016" y="1927613"/>
          <a:ext cx="2830944" cy="1532798"/>
        </a:xfrm>
        <a:prstGeom prst="rect">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781995" tIns="45720" rIns="45720" bIns="45720" numCol="1" spcCol="1270" anchor="ctr" anchorCtr="0">
          <a:noAutofit/>
        </a:bodyPr>
        <a:lstStyle/>
        <a:p>
          <a:pPr lvl="0" algn="l" defTabSz="800100">
            <a:lnSpc>
              <a:spcPct val="90000"/>
            </a:lnSpc>
            <a:spcBef>
              <a:spcPct val="0"/>
            </a:spcBef>
            <a:spcAft>
              <a:spcPct val="35000"/>
            </a:spcAft>
          </a:pPr>
          <a:r>
            <a:rPr lang="en-ZA" sz="1800" kern="1200" dirty="0" smtClean="0"/>
            <a:t>17% of principals were aged 55 years + in 2004, </a:t>
          </a:r>
          <a:r>
            <a:rPr lang="en-ZA" sz="1800" b="1" kern="1200" dirty="0" smtClean="0"/>
            <a:t>33% were in this age category in 2012.</a:t>
          </a:r>
          <a:r>
            <a:rPr lang="en-ZA" sz="1800" kern="1200" dirty="0" smtClean="0"/>
            <a:t> </a:t>
          </a:r>
          <a:endParaRPr lang="en-ZA" sz="1800" kern="1200" dirty="0"/>
        </a:p>
      </dsp:txBody>
      <dsp:txXfrm>
        <a:off x="1041016" y="1927613"/>
        <a:ext cx="2830944" cy="1532798"/>
      </dsp:txXfrm>
    </dsp:sp>
    <dsp:sp modelId="{89A070A8-627E-4130-ADBC-934A1D593FA6}">
      <dsp:nvSpPr>
        <dsp:cNvPr id="0" name=""/>
        <dsp:cNvSpPr/>
      </dsp:nvSpPr>
      <dsp:spPr>
        <a:xfrm>
          <a:off x="672481" y="2332860"/>
          <a:ext cx="737070" cy="72230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1F91AE-BFD2-40D4-B728-3DFAEE550FB0}">
      <dsp:nvSpPr>
        <dsp:cNvPr id="0" name=""/>
        <dsp:cNvSpPr/>
      </dsp:nvSpPr>
      <dsp:spPr>
        <a:xfrm>
          <a:off x="682899" y="3411378"/>
          <a:ext cx="3189060" cy="1520838"/>
        </a:xfrm>
        <a:prstGeom prst="rect">
          <a:avLst/>
        </a:prstGeom>
        <a:blipFill>
          <a:blip xmlns:r="http://schemas.openxmlformats.org/officeDocument/2006/relationships" r:embed="rId1">
            <a:duotone>
              <a:schemeClr val="accent1">
                <a:tint val="30000"/>
                <a:satMod val="300000"/>
              </a:schemeClr>
              <a:schemeClr val="accent1">
                <a:tint val="40000"/>
                <a:satMod val="200000"/>
              </a:schemeClr>
            </a:duotone>
          </a:blip>
          <a:tile tx="0" ty="0" sx="70000" sy="70000" flip="none" algn="ctr"/>
        </a:blipFill>
        <a:ln w="9525" cap="flat" cmpd="sng" algn="ctr">
          <a:solidFill>
            <a:schemeClr val="accent1">
              <a:shade val="60000"/>
              <a:satMod val="110000"/>
            </a:schemeClr>
          </a:solidFill>
          <a:prstDash val="solid"/>
        </a:ln>
        <a:effectLst>
          <a:outerShdw blurRad="38100" dist="25400" dir="5400000" algn="t" rotWithShape="0">
            <a:srgbClr val="000000">
              <a:alpha val="50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781995" tIns="45720" rIns="45720" bIns="45720" numCol="1" spcCol="1270" anchor="ctr" anchorCtr="0">
          <a:noAutofit/>
        </a:bodyPr>
        <a:lstStyle/>
        <a:p>
          <a:pPr lvl="0" algn="l" defTabSz="800100">
            <a:lnSpc>
              <a:spcPct val="90000"/>
            </a:lnSpc>
            <a:spcBef>
              <a:spcPct val="0"/>
            </a:spcBef>
            <a:spcAft>
              <a:spcPct val="35000"/>
            </a:spcAft>
          </a:pPr>
          <a:r>
            <a:rPr lang="en-ZA" sz="1800" kern="1200" dirty="0" smtClean="0"/>
            <a:t>Over </a:t>
          </a:r>
          <a:r>
            <a:rPr lang="en-ZA" sz="1800" b="1" kern="1200" dirty="0" smtClean="0"/>
            <a:t>7000 principal replacements </a:t>
          </a:r>
          <a:r>
            <a:rPr lang="en-ZA" sz="1800" kern="1200" dirty="0" smtClean="0"/>
            <a:t>for just retirement reasons expected between 2012-2017. </a:t>
          </a:r>
        </a:p>
      </dsp:txBody>
      <dsp:txXfrm>
        <a:off x="682899" y="3411378"/>
        <a:ext cx="3189060" cy="1520838"/>
      </dsp:txXfrm>
    </dsp:sp>
    <dsp:sp modelId="{A4B0F236-58CB-4D54-85D6-C408616DCC2E}">
      <dsp:nvSpPr>
        <dsp:cNvPr id="0" name=""/>
        <dsp:cNvSpPr/>
      </dsp:nvSpPr>
      <dsp:spPr>
        <a:xfrm>
          <a:off x="518761" y="3760499"/>
          <a:ext cx="677404" cy="73427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DB0832-517E-4947-B01C-6238783D3284}">
      <dsp:nvSpPr>
        <dsp:cNvPr id="0" name=""/>
        <dsp:cNvSpPr/>
      </dsp:nvSpPr>
      <dsp:spPr>
        <a:xfrm rot="5400000">
          <a:off x="-376998" y="1121805"/>
          <a:ext cx="2513322" cy="175932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ZA" sz="2900" kern="1200" dirty="0" smtClean="0"/>
            <a:t>International</a:t>
          </a:r>
          <a:endParaRPr lang="en-ZA" sz="2900" kern="1200" dirty="0"/>
        </a:p>
      </dsp:txBody>
      <dsp:txXfrm rot="-5400000">
        <a:off x="1" y="1624470"/>
        <a:ext cx="1759325" cy="753997"/>
      </dsp:txXfrm>
    </dsp:sp>
    <dsp:sp modelId="{FE4FBA67-C02B-4B62-93CB-805BB84C80E8}">
      <dsp:nvSpPr>
        <dsp:cNvPr id="0" name=""/>
        <dsp:cNvSpPr/>
      </dsp:nvSpPr>
      <dsp:spPr>
        <a:xfrm rot="5400000">
          <a:off x="2579207" y="-606700"/>
          <a:ext cx="2696910" cy="433667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ZA" sz="2000" kern="1200" dirty="0" smtClean="0"/>
            <a:t>TIMSS 2003 (Gr8 Maths &amp; Science) </a:t>
          </a:r>
          <a:endParaRPr lang="en-ZA" sz="2000" kern="1200" dirty="0"/>
        </a:p>
        <a:p>
          <a:pPr marL="228600" lvl="1" indent="-228600" algn="l" defTabSz="889000">
            <a:lnSpc>
              <a:spcPct val="90000"/>
            </a:lnSpc>
            <a:spcBef>
              <a:spcPct val="0"/>
            </a:spcBef>
            <a:spcAft>
              <a:spcPct val="15000"/>
            </a:spcAft>
            <a:buChar char="••"/>
          </a:pPr>
          <a:r>
            <a:rPr lang="en-ZA" sz="2000" kern="1200" dirty="0" smtClean="0"/>
            <a:t>PIRLS 2006 (Gr 4/5 Reading)</a:t>
          </a:r>
          <a:endParaRPr lang="en-ZA" sz="2000" kern="1200" dirty="0"/>
        </a:p>
        <a:p>
          <a:pPr marL="228600" lvl="1" indent="-228600" algn="l" defTabSz="889000">
            <a:lnSpc>
              <a:spcPct val="90000"/>
            </a:lnSpc>
            <a:spcBef>
              <a:spcPct val="0"/>
            </a:spcBef>
            <a:spcAft>
              <a:spcPct val="15000"/>
            </a:spcAft>
            <a:buChar char="••"/>
          </a:pPr>
          <a:r>
            <a:rPr lang="en-ZA" sz="2000" kern="1200" dirty="0" smtClean="0"/>
            <a:t>SACMEQ III 2007 (Gr6 Reading &amp; math)</a:t>
          </a:r>
          <a:endParaRPr lang="en-ZA" sz="2000" kern="1200" dirty="0"/>
        </a:p>
        <a:p>
          <a:pPr marL="228600" lvl="1" indent="-228600" algn="l" defTabSz="889000">
            <a:lnSpc>
              <a:spcPct val="90000"/>
            </a:lnSpc>
            <a:spcBef>
              <a:spcPct val="0"/>
            </a:spcBef>
            <a:spcAft>
              <a:spcPct val="15000"/>
            </a:spcAft>
            <a:buChar char="••"/>
          </a:pPr>
          <a:r>
            <a:rPr lang="en-ZA" sz="2000" kern="1200" dirty="0" smtClean="0"/>
            <a:t>TIMSS 2011 (Gr 9 – Maths &amp; Science)</a:t>
          </a:r>
          <a:endParaRPr lang="en-ZA" sz="2000" kern="1200" dirty="0"/>
        </a:p>
        <a:p>
          <a:pPr marL="228600" lvl="1" indent="-228600" algn="l" defTabSz="889000">
            <a:lnSpc>
              <a:spcPct val="90000"/>
            </a:lnSpc>
            <a:spcBef>
              <a:spcPct val="0"/>
            </a:spcBef>
            <a:spcAft>
              <a:spcPct val="15000"/>
            </a:spcAft>
            <a:buChar char="••"/>
          </a:pPr>
          <a:r>
            <a:rPr lang="en-ZA" sz="2000" kern="1200" dirty="0" err="1" smtClean="0"/>
            <a:t>prePIRLS</a:t>
          </a:r>
          <a:r>
            <a:rPr lang="en-ZA" sz="2000" kern="1200" dirty="0" smtClean="0"/>
            <a:t> 2011 (Gr 4 Reading)</a:t>
          </a:r>
          <a:endParaRPr lang="en-ZA" sz="2000" kern="1200" dirty="0"/>
        </a:p>
      </dsp:txBody>
      <dsp:txXfrm rot="-5400000">
        <a:off x="1759325" y="344834"/>
        <a:ext cx="4205022" cy="2433606"/>
      </dsp:txXfrm>
    </dsp:sp>
    <dsp:sp modelId="{3E0F0BA3-4C7F-4F42-91B0-A55C60DDE3BD}">
      <dsp:nvSpPr>
        <dsp:cNvPr id="0" name=""/>
        <dsp:cNvSpPr/>
      </dsp:nvSpPr>
      <dsp:spPr>
        <a:xfrm rot="5400000">
          <a:off x="-376998" y="3843182"/>
          <a:ext cx="2513322" cy="175932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ZA" sz="2900" kern="1200" dirty="0" smtClean="0"/>
            <a:t>Local</a:t>
          </a:r>
          <a:endParaRPr lang="en-ZA" sz="2900" kern="1200" dirty="0"/>
        </a:p>
      </dsp:txBody>
      <dsp:txXfrm rot="-5400000">
        <a:off x="1" y="4345847"/>
        <a:ext cx="1759325" cy="753997"/>
      </dsp:txXfrm>
    </dsp:sp>
    <dsp:sp modelId="{6FFB167B-392B-446E-B55C-51DE1F364078}">
      <dsp:nvSpPr>
        <dsp:cNvPr id="0" name=""/>
        <dsp:cNvSpPr/>
      </dsp:nvSpPr>
      <dsp:spPr>
        <a:xfrm rot="5400000">
          <a:off x="2685370" y="2114676"/>
          <a:ext cx="2484584" cy="433667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ZA" sz="2000" kern="1200" dirty="0" smtClean="0"/>
            <a:t>Matriculation</a:t>
          </a:r>
          <a:endParaRPr lang="en-ZA" sz="2000" kern="1200" dirty="0"/>
        </a:p>
        <a:p>
          <a:pPr marL="228600" lvl="1" indent="-228600" algn="l" defTabSz="889000">
            <a:lnSpc>
              <a:spcPct val="90000"/>
            </a:lnSpc>
            <a:spcBef>
              <a:spcPct val="0"/>
            </a:spcBef>
            <a:spcAft>
              <a:spcPct val="15000"/>
            </a:spcAft>
            <a:buChar char="••"/>
          </a:pPr>
          <a:r>
            <a:rPr lang="en-ZA" sz="2000" kern="1200" dirty="0" smtClean="0"/>
            <a:t>National School Effectiveness Study 2007/8/9</a:t>
          </a:r>
          <a:endParaRPr lang="en-ZA" sz="2000" kern="1200" dirty="0"/>
        </a:p>
        <a:p>
          <a:pPr marL="228600" lvl="1" indent="-228600" algn="l" defTabSz="889000">
            <a:lnSpc>
              <a:spcPct val="90000"/>
            </a:lnSpc>
            <a:spcBef>
              <a:spcPct val="0"/>
            </a:spcBef>
            <a:spcAft>
              <a:spcPct val="15000"/>
            </a:spcAft>
            <a:buChar char="••"/>
          </a:pPr>
          <a:r>
            <a:rPr lang="en-ZA" sz="2000" kern="1200" dirty="0" smtClean="0"/>
            <a:t>Systemic Evaluations 2007 Gr 3//6</a:t>
          </a:r>
          <a:endParaRPr lang="en-ZA" sz="2000" kern="1200" dirty="0"/>
        </a:p>
        <a:p>
          <a:pPr marL="228600" lvl="1" indent="-228600" algn="l" defTabSz="889000">
            <a:lnSpc>
              <a:spcPct val="90000"/>
            </a:lnSpc>
            <a:spcBef>
              <a:spcPct val="0"/>
            </a:spcBef>
            <a:spcAft>
              <a:spcPct val="15000"/>
            </a:spcAft>
            <a:buChar char="••"/>
          </a:pPr>
          <a:r>
            <a:rPr lang="en-ZA" sz="2000" b="1" i="1" kern="1200" dirty="0" smtClean="0"/>
            <a:t>Annual National Assessments 2011 -2014</a:t>
          </a:r>
          <a:r>
            <a:rPr lang="en-ZA" sz="2000" kern="1200" dirty="0" smtClean="0"/>
            <a:t> </a:t>
          </a:r>
          <a:endParaRPr lang="en-ZA" sz="2000" kern="1200" dirty="0"/>
        </a:p>
      </dsp:txBody>
      <dsp:txXfrm rot="-5400000">
        <a:off x="1759326" y="3162008"/>
        <a:ext cx="4215387" cy="224201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0.71851</cdr:x>
      <cdr:y>0.14444</cdr:y>
    </cdr:from>
    <cdr:to>
      <cdr:x>0.72006</cdr:x>
      <cdr:y>0.84722</cdr:y>
    </cdr:to>
    <cdr:cxnSp macro="">
      <cdr:nvCxnSpPr>
        <cdr:cNvPr id="3" name="Straight Connector 2"/>
        <cdr:cNvCxnSpPr/>
      </cdr:nvCxnSpPr>
      <cdr:spPr>
        <a:xfrm xmlns:a="http://schemas.openxmlformats.org/drawingml/2006/main" flipH="1" flipV="1">
          <a:off x="4400551" y="495300"/>
          <a:ext cx="9525" cy="2409825"/>
        </a:xfrm>
        <a:prstGeom xmlns:a="http://schemas.openxmlformats.org/drawingml/2006/main" prst="line">
          <a:avLst/>
        </a:prstGeom>
        <a:ln xmlns:a="http://schemas.openxmlformats.org/drawingml/2006/main" w="3175">
          <a:solidFill>
            <a:sysClr val="windowText" lastClr="000000"/>
          </a:solidFill>
          <a:prstDash val="dash"/>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dr:relSizeAnchor xmlns:cdr="http://schemas.openxmlformats.org/drawingml/2006/chartDrawing">
    <cdr:from>
      <cdr:x>0.73561</cdr:x>
      <cdr:y>0.56389</cdr:y>
    </cdr:from>
    <cdr:to>
      <cdr:x>0.90513</cdr:x>
      <cdr:y>0.7</cdr:y>
    </cdr:to>
    <cdr:sp macro="" textlink="">
      <cdr:nvSpPr>
        <cdr:cNvPr id="4" name="Right Arrow 3"/>
        <cdr:cNvSpPr/>
      </cdr:nvSpPr>
      <cdr:spPr>
        <a:xfrm xmlns:a="http://schemas.openxmlformats.org/drawingml/2006/main">
          <a:off x="4505326" y="1933575"/>
          <a:ext cx="1038225" cy="466725"/>
        </a:xfrm>
        <a:prstGeom xmlns:a="http://schemas.openxmlformats.org/drawingml/2006/main" prst="right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t>NSC</a:t>
          </a:r>
        </a:p>
      </cdr:txBody>
    </cdr:sp>
  </cdr:relSizeAnchor>
  <cdr:relSizeAnchor xmlns:cdr="http://schemas.openxmlformats.org/drawingml/2006/chartDrawing">
    <cdr:from>
      <cdr:x>0.53188</cdr:x>
      <cdr:y>0.56667</cdr:y>
    </cdr:from>
    <cdr:to>
      <cdr:x>0.70295</cdr:x>
      <cdr:y>0.70278</cdr:y>
    </cdr:to>
    <cdr:sp macro="" textlink="">
      <cdr:nvSpPr>
        <cdr:cNvPr id="6" name="Left Arrow 5"/>
        <cdr:cNvSpPr/>
      </cdr:nvSpPr>
      <cdr:spPr>
        <a:xfrm xmlns:a="http://schemas.openxmlformats.org/drawingml/2006/main">
          <a:off x="3257551" y="1943100"/>
          <a:ext cx="1047750" cy="466725"/>
        </a:xfrm>
        <a:prstGeom xmlns:a="http://schemas.openxmlformats.org/drawingml/2006/main" prst="left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r"/>
          <a:r>
            <a:rPr lang="en-US"/>
            <a:t>SC</a:t>
          </a:r>
        </a:p>
      </cdr:txBody>
    </cdr:sp>
  </cdr:relSizeAnchor>
</c:userShapes>
</file>

<file path=ppt/drawings/drawing2.xml><?xml version="1.0" encoding="utf-8"?>
<c:userShapes xmlns:c="http://schemas.openxmlformats.org/drawingml/2006/chart">
  <cdr:relSizeAnchor xmlns:cdr="http://schemas.openxmlformats.org/drawingml/2006/chartDrawing">
    <cdr:from>
      <cdr:x>0.12112</cdr:x>
      <cdr:y>0.61429</cdr:y>
    </cdr:from>
    <cdr:to>
      <cdr:x>0.28937</cdr:x>
      <cdr:y>0.71429</cdr:y>
    </cdr:to>
    <cdr:sp macro="" textlink="">
      <cdr:nvSpPr>
        <cdr:cNvPr id="2" name="TextBox 1"/>
        <cdr:cNvSpPr txBox="1"/>
      </cdr:nvSpPr>
      <cdr:spPr>
        <a:xfrm xmlns:a="http://schemas.openxmlformats.org/drawingml/2006/main">
          <a:off x="984932" y="3096344"/>
          <a:ext cx="1368152" cy="504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ZA" sz="2400" b="1" dirty="0" smtClean="0"/>
            <a:t>Gr 9</a:t>
          </a:r>
          <a:endParaRPr lang="en-ZA" sz="1200" b="1" dirty="0"/>
        </a:p>
      </cdr:txBody>
    </cdr:sp>
  </cdr:relSizeAnchor>
  <cdr:relSizeAnchor xmlns:cdr="http://schemas.openxmlformats.org/drawingml/2006/chartDrawing">
    <cdr:from>
      <cdr:x>0.00482</cdr:x>
      <cdr:y>0.92673</cdr:y>
    </cdr:from>
    <cdr:to>
      <cdr:x>0.41814</cdr:x>
      <cdr:y>1</cdr:y>
    </cdr:to>
    <cdr:sp macro="" textlink="">
      <cdr:nvSpPr>
        <cdr:cNvPr id="3" name="TextBox 4"/>
        <cdr:cNvSpPr txBox="1"/>
      </cdr:nvSpPr>
      <cdr:spPr>
        <a:xfrm xmlns:a="http://schemas.openxmlformats.org/drawingml/2006/main">
          <a:off x="39179" y="4671228"/>
          <a:ext cx="3360973"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ZA" b="1" dirty="0" smtClean="0"/>
            <a:t>Source</a:t>
          </a:r>
          <a:r>
            <a:rPr lang="en-ZA" dirty="0" smtClean="0"/>
            <a:t>: Own calculations</a:t>
          </a:r>
          <a:endParaRPr lang="en-ZA" dirty="0"/>
        </a:p>
      </cdr:txBody>
    </cdr:sp>
  </cdr:relSizeAnchor>
</c:userShapes>
</file>

<file path=ppt/drawings/drawing3.xml><?xml version="1.0" encoding="utf-8"?>
<c:userShapes xmlns:c="http://schemas.openxmlformats.org/drawingml/2006/chart">
  <cdr:relSizeAnchor xmlns:cdr="http://schemas.openxmlformats.org/drawingml/2006/chartDrawing">
    <cdr:from>
      <cdr:x>0.09411</cdr:x>
      <cdr:y>0.92038</cdr:y>
    </cdr:from>
    <cdr:to>
      <cdr:x>0.7148</cdr:x>
      <cdr:y>1</cdr:y>
    </cdr:to>
    <cdr:sp macro="" textlink="">
      <cdr:nvSpPr>
        <cdr:cNvPr id="2" name="TextBox 3"/>
        <cdr:cNvSpPr txBox="1"/>
      </cdr:nvSpPr>
      <cdr:spPr>
        <a:xfrm xmlns:a="http://schemas.openxmlformats.org/drawingml/2006/main">
          <a:off x="589549" y="4269457"/>
          <a:ext cx="3888432"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ZA" b="1" dirty="0" smtClean="0"/>
            <a:t>Source:</a:t>
          </a:r>
          <a:r>
            <a:rPr lang="en-ZA" dirty="0" smtClean="0"/>
            <a:t> Wills (</a:t>
          </a:r>
          <a:r>
            <a:rPr lang="en-ZA" i="1" dirty="0" smtClean="0"/>
            <a:t>forthcoming</a:t>
          </a:r>
          <a:r>
            <a:rPr lang="en-ZA" dirty="0" smtClean="0"/>
            <a:t>)  </a:t>
          </a:r>
          <a:endParaRPr lang="en-ZA"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859454C2-C098-485A-AE1D-7C0A2C7958AE}" type="datetimeFigureOut">
              <a:rPr lang="en-ZA" smtClean="0"/>
              <a:t>2015/08/27</a:t>
            </a:fld>
            <a:endParaRPr lang="en-Z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DD40C31-4ECD-4346-B981-04D50AD8E9E2}" type="slidenum">
              <a:rPr lang="en-ZA" smtClean="0"/>
              <a:t>‹#›</a:t>
            </a:fld>
            <a:endParaRPr lang="en-ZA"/>
          </a:p>
        </p:txBody>
      </p:sp>
    </p:spTree>
    <p:extLst>
      <p:ext uri="{BB962C8B-B14F-4D97-AF65-F5344CB8AC3E}">
        <p14:creationId xmlns:p14="http://schemas.microsoft.com/office/powerpoint/2010/main" val="3765961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Z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87CA943-1785-48B0-97F8-1E78C8DC973E}" type="datetimeFigureOut">
              <a:rPr lang="en-ZA" smtClean="0"/>
              <a:t>2015/08/27</a:t>
            </a:fld>
            <a:endParaRPr lang="en-ZA"/>
          </a:p>
        </p:txBody>
      </p:sp>
      <p:sp>
        <p:nvSpPr>
          <p:cNvPr id="4" name="Slide Image Placeholder 3"/>
          <p:cNvSpPr>
            <a:spLocks noGrp="1" noRot="1" noChangeAspect="1"/>
          </p:cNvSpPr>
          <p:nvPr>
            <p:ph type="sldImg" idx="2"/>
          </p:nvPr>
        </p:nvSpPr>
        <p:spPr>
          <a:xfrm>
            <a:off x="1777008" y="255712"/>
            <a:ext cx="3348169" cy="2511127"/>
          </a:xfrm>
          <a:prstGeom prst="rect">
            <a:avLst/>
          </a:prstGeom>
          <a:noFill/>
          <a:ln w="12700">
            <a:solidFill>
              <a:prstClr val="black"/>
            </a:solidFill>
          </a:ln>
        </p:spPr>
        <p:txBody>
          <a:bodyPr vert="horz" lIns="93177" tIns="46589" rIns="93177" bIns="46589" rtlCol="0" anchor="ctr"/>
          <a:lstStyle/>
          <a:p>
            <a:endParaRPr lang="en-ZA"/>
          </a:p>
        </p:txBody>
      </p:sp>
      <p:sp>
        <p:nvSpPr>
          <p:cNvPr id="5" name="Notes Placeholder 4"/>
          <p:cNvSpPr>
            <a:spLocks noGrp="1"/>
          </p:cNvSpPr>
          <p:nvPr>
            <p:ph type="body" sz="quarter" idx="3"/>
          </p:nvPr>
        </p:nvSpPr>
        <p:spPr>
          <a:xfrm>
            <a:off x="413008" y="3064024"/>
            <a:ext cx="6188536" cy="5535146"/>
          </a:xfrm>
          <a:prstGeom prst="rect">
            <a:avLst/>
          </a:prstGeom>
        </p:spPr>
        <p:txBody>
          <a:bodyPr vert="horz" lIns="93177" tIns="46589" rIns="93177" bIns="46589"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Z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EE5E242-C2F1-4F47-8F7F-244CFDD18297}" type="slidenum">
              <a:rPr lang="en-ZA" smtClean="0"/>
              <a:t>‹#›</a:t>
            </a:fld>
            <a:endParaRPr lang="en-ZA"/>
          </a:p>
        </p:txBody>
      </p:sp>
    </p:spTree>
    <p:extLst>
      <p:ext uri="{BB962C8B-B14F-4D97-AF65-F5344CB8AC3E}">
        <p14:creationId xmlns:p14="http://schemas.microsoft.com/office/powerpoint/2010/main" val="1365452548"/>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mg.co.za/article/2011-04-08-sa-education-the-poorest-choice" TargetMode="External"/><Relationship Id="rId4" Type="http://schemas.openxmlformats.org/officeDocument/2006/relationships/hyperlink" Target="http://books.google.co.za/books/about/Getting_schools_working.html?id=cvUCEdFcMMoC&amp;redir_esc=y"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r>
              <a:rPr lang="en-ZA" dirty="0" smtClean="0"/>
              <a:t>Thank you Mark and</a:t>
            </a:r>
            <a:r>
              <a:rPr lang="en-ZA" baseline="0" dirty="0" smtClean="0"/>
              <a:t> your team for inviting me to speak at this conference today. It is always a great privilege to speak about something that I not only feel passionate about but is a national priority, and something every South African should care about. But first, a brief introduction. </a:t>
            </a:r>
          </a:p>
          <a:p>
            <a:endParaRPr lang="en-ZA" baseline="0" dirty="0" smtClean="0"/>
          </a:p>
          <a:p>
            <a:r>
              <a:rPr lang="en-ZA" baseline="0" dirty="0" smtClean="0"/>
              <a:t>I am researcher at </a:t>
            </a:r>
            <a:r>
              <a:rPr lang="en-ZA" baseline="0" dirty="0" err="1" smtClean="0"/>
              <a:t>ReSEP</a:t>
            </a:r>
            <a:r>
              <a:rPr lang="en-ZA" baseline="0" dirty="0" smtClean="0"/>
              <a:t> which stands for Research on Social and Economic Policy at the University of Stellenbosch. In addition to various social issues that are worth investigating in South Africa, a strong research focus in our unit is education. As a researcher South African education provides a fascinating landscape to investigate. It is notably flawed and terribly </a:t>
            </a:r>
            <a:r>
              <a:rPr lang="en-ZA" baseline="0" dirty="0" err="1" smtClean="0"/>
              <a:t>underresearched</a:t>
            </a:r>
            <a:r>
              <a:rPr lang="en-ZA" baseline="0" dirty="0" smtClean="0"/>
              <a:t> from a </a:t>
            </a:r>
            <a:r>
              <a:rPr lang="en-ZA" baseline="0" dirty="0" err="1" smtClean="0"/>
              <a:t>quantitiative</a:t>
            </a:r>
            <a:r>
              <a:rPr lang="en-ZA" baseline="0" dirty="0" smtClean="0"/>
              <a:t> perspective.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a:t>
            </a:fld>
            <a:endParaRPr lang="en-ZA"/>
          </a:p>
        </p:txBody>
      </p:sp>
    </p:spTree>
    <p:extLst>
      <p:ext uri="{BB962C8B-B14F-4D97-AF65-F5344CB8AC3E}">
        <p14:creationId xmlns:p14="http://schemas.microsoft.com/office/powerpoint/2010/main" val="603722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smtClean="0"/>
              <a:t>You may</a:t>
            </a:r>
            <a:r>
              <a:rPr lang="en-ZA" baseline="0" dirty="0" smtClean="0"/>
              <a:t> be the teacher in one school and have seen students pass through your classrooms year after year. You have no doubt had your experience first hand of education in South Africa, and seen the impacts of a system on individual lives. </a:t>
            </a:r>
          </a:p>
          <a:p>
            <a:pPr marL="171450" indent="-171450">
              <a:buFont typeface="Arial" panose="020B0604020202020204" pitchFamily="34" charset="0"/>
              <a:buChar char="•"/>
            </a:pPr>
            <a:r>
              <a:rPr lang="en-ZA" baseline="0" dirty="0" smtClean="0"/>
              <a:t>But for the next 40 minutes, I hope to provide you with a picture of the bigger education context, one with nearly 25000 public schools as represented by the black dots above where currently ___million children attend school and nearly 400,000 educators are employed to serve these students.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a:t>
            </a:fld>
            <a:endParaRPr lang="en-ZA"/>
          </a:p>
        </p:txBody>
      </p:sp>
    </p:spTree>
    <p:extLst>
      <p:ext uri="{BB962C8B-B14F-4D97-AF65-F5344CB8AC3E}">
        <p14:creationId xmlns:p14="http://schemas.microsoft.com/office/powerpoint/2010/main" val="1819725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smtClean="0"/>
              <a:t>There are three broad</a:t>
            </a:r>
            <a:r>
              <a:rPr lang="en-ZA" baseline="0" dirty="0" smtClean="0"/>
              <a:t> parts to this presentation. </a:t>
            </a:r>
          </a:p>
          <a:p>
            <a:pPr marL="171450" indent="-171450">
              <a:buFont typeface="Arial" panose="020B0604020202020204" pitchFamily="34" charset="0"/>
              <a:buChar char="•"/>
            </a:pPr>
            <a:endParaRPr lang="en-ZA" baseline="0" dirty="0" smtClean="0"/>
          </a:p>
          <a:p>
            <a:pPr marL="171450" indent="-171450">
              <a:buFont typeface="Arial" panose="020B0604020202020204" pitchFamily="34" charset="0"/>
              <a:buChar char="•"/>
            </a:pPr>
            <a:r>
              <a:rPr lang="en-ZA" baseline="0" dirty="0" smtClean="0"/>
              <a:t>In the first part I will provide you with an economists perspective of the state of learning in South African schools. I will start by providing you with a brief overview of some successes in education in the past 20 years, then focus on how we are doing in terms providing education access to South African children. I first talk about this in respect of educational attainment. However the discussion on educational attainment is then contrasted against the more important notion of the quality of education, whether learning is actually taking place among those who are in school. </a:t>
            </a:r>
          </a:p>
          <a:p>
            <a:pPr marL="171450" indent="-171450">
              <a:buFont typeface="Arial" panose="020B0604020202020204" pitchFamily="34" charset="0"/>
              <a:buChar char="•"/>
            </a:pPr>
            <a:endParaRPr lang="en-ZA" baseline="0" dirty="0" smtClean="0"/>
          </a:p>
          <a:p>
            <a:pPr marL="171450" indent="-171450">
              <a:buFont typeface="Arial" panose="020B0604020202020204" pitchFamily="34" charset="0"/>
              <a:buChar char="•"/>
            </a:pPr>
            <a:r>
              <a:rPr lang="en-ZA" baseline="0" dirty="0" smtClean="0"/>
              <a:t>In the second section of the presentation, I will focus on the performance of students at the top end – the wealthiest and the best academically to see how they are faring internationally. I hope that by the end of this presentation, whether you are teaching in a poor or wealthier school, an underperforming or well-performing school that you will be challenged to see the need for substantial improvements in learning across the entire system, in every school. </a:t>
            </a:r>
          </a:p>
          <a:p>
            <a:pPr marL="171450" indent="-171450">
              <a:buFont typeface="Arial" panose="020B0604020202020204" pitchFamily="34" charset="0"/>
              <a:buChar char="•"/>
            </a:pPr>
            <a:endParaRPr lang="en-ZA" baseline="0" dirty="0" smtClean="0"/>
          </a:p>
          <a:p>
            <a:pPr marL="171450" indent="-171450">
              <a:buFont typeface="Arial" panose="020B0604020202020204" pitchFamily="34" charset="0"/>
              <a:buChar char="•"/>
            </a:pPr>
            <a:r>
              <a:rPr lang="en-ZA" baseline="0" dirty="0" smtClean="0"/>
              <a:t>Despite the reality presented to you today which to be honest can be quite despairing, I will end with another reality. One where improvement is possible. A reality that justifies why we are here today and why we do what we do.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a:t>
            </a:fld>
            <a:endParaRPr lang="en-ZA"/>
          </a:p>
        </p:txBody>
      </p:sp>
    </p:spTree>
    <p:extLst>
      <p:ext uri="{BB962C8B-B14F-4D97-AF65-F5344CB8AC3E}">
        <p14:creationId xmlns:p14="http://schemas.microsoft.com/office/powerpoint/2010/main" val="352065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4</a:t>
            </a:fld>
            <a:endParaRPr lang="en-ZA"/>
          </a:p>
        </p:txBody>
      </p:sp>
    </p:spTree>
    <p:extLst>
      <p:ext uri="{BB962C8B-B14F-4D97-AF65-F5344CB8AC3E}">
        <p14:creationId xmlns:p14="http://schemas.microsoft.com/office/powerpoint/2010/main" val="1432079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eaLnBrk="1" hangingPunct="1">
              <a:spcBef>
                <a:spcPct val="0"/>
              </a:spcBef>
              <a:buFont typeface="Arial" panose="020B0604020202020204" pitchFamily="34" charset="0"/>
              <a:buChar char="•"/>
            </a:pPr>
            <a:r>
              <a:rPr lang="en-ZA" dirty="0" smtClean="0">
                <a:latin typeface="Calibri" charset="0"/>
              </a:rPr>
              <a:t>Before we go any further,</a:t>
            </a:r>
            <a:r>
              <a:rPr lang="en-ZA" baseline="0" dirty="0" smtClean="0">
                <a:latin typeface="Calibri" charset="0"/>
              </a:rPr>
              <a:t> I think its necessary to celebrate some successes in our system. </a:t>
            </a:r>
            <a:r>
              <a:rPr lang="en-ZA" dirty="0" smtClean="0">
                <a:latin typeface="Calibri" charset="0"/>
              </a:rPr>
              <a:t>In</a:t>
            </a:r>
            <a:r>
              <a:rPr lang="en-ZA" baseline="0" dirty="0" smtClean="0">
                <a:latin typeface="Calibri" charset="0"/>
              </a:rPr>
              <a:t> post Apartheid we have seen substantial changes at an administrative level with considerable redistribution of spending to the poorest schools. </a:t>
            </a:r>
          </a:p>
          <a:p>
            <a:pPr marL="171450" indent="-171450" eaLnBrk="1" hangingPunct="1">
              <a:spcBef>
                <a:spcPct val="0"/>
              </a:spcBef>
              <a:buFont typeface="Arial" panose="020B0604020202020204" pitchFamily="34" charset="0"/>
              <a:buChar char="•"/>
            </a:pPr>
            <a:r>
              <a:rPr lang="en-ZA" baseline="0" dirty="0" smtClean="0">
                <a:latin typeface="Calibri" charset="0"/>
              </a:rPr>
              <a:t>We have almost got a point where government spending has nearly equalised across the poorest and wealthiest schools. </a:t>
            </a:r>
          </a:p>
          <a:p>
            <a:pPr marL="171450" indent="-171450" eaLnBrk="1" hangingPunct="1">
              <a:spcBef>
                <a:spcPct val="0"/>
              </a:spcBef>
              <a:buFont typeface="Arial" panose="020B0604020202020204" pitchFamily="34" charset="0"/>
              <a:buChar char="•"/>
            </a:pPr>
            <a:r>
              <a:rPr lang="en-ZA" baseline="0" dirty="0" smtClean="0">
                <a:latin typeface="Calibri" charset="0"/>
              </a:rPr>
              <a:t>Education has also been prioritised as identified in spending of the national budget. Nearly R190 billion was spent  by government on education in the 2014/15 FY. As a % of total government expenditure this amounts to 15% and will continue to grow at above inflation in the next financial year. By developing country standards we are spending a notable amount of money on education even when expressed as a proportion of GDP. Of course whether this is being efficiently used is another question? </a:t>
            </a:r>
            <a:r>
              <a:rPr lang="en-ZA" dirty="0" smtClean="0">
                <a:latin typeface="Calibri" charset="0"/>
              </a:rPr>
              <a:t/>
            </a:r>
            <a:br>
              <a:rPr lang="en-ZA" dirty="0" smtClean="0">
                <a:latin typeface="Calibri" charset="0"/>
              </a:rPr>
            </a:br>
            <a:endParaRPr lang="en-ZA" dirty="0" smtClean="0">
              <a:latin typeface="Calibri" charset="0"/>
            </a:endParaRPr>
          </a:p>
          <a:p>
            <a:pPr eaLnBrk="1" hangingPunct="1">
              <a:spcBef>
                <a:spcPct val="0"/>
              </a:spcBef>
            </a:pPr>
            <a:r>
              <a:rPr lang="en-ZA" b="1" dirty="0" smtClean="0">
                <a:latin typeface="Calibri" charset="0"/>
              </a:rPr>
              <a:t>OLD:</a:t>
            </a:r>
          </a:p>
          <a:p>
            <a:pPr eaLnBrk="1" hangingPunct="1">
              <a:spcBef>
                <a:spcPct val="0"/>
              </a:spcBef>
            </a:pPr>
            <a:r>
              <a:rPr lang="en-ZA" dirty="0" smtClean="0">
                <a:latin typeface="Calibri" charset="0"/>
              </a:rPr>
              <a:t>Figures from 2012 Public Expenditure Analysis report for UNICEF/DBE (Oxford Policy Management / Stellenbosch Economics) </a:t>
            </a:r>
            <a:r>
              <a:rPr lang="en-ZA" b="1" dirty="0" smtClean="0">
                <a:latin typeface="Calibri" charset="0"/>
              </a:rPr>
              <a:t>Education </a:t>
            </a:r>
            <a:r>
              <a:rPr lang="en-ZA" b="1" dirty="0" err="1" smtClean="0">
                <a:latin typeface="Calibri" charset="0"/>
              </a:rPr>
              <a:t>exp</a:t>
            </a:r>
            <a:r>
              <a:rPr lang="en-ZA" b="1" dirty="0" smtClean="0">
                <a:latin typeface="Calibri" charset="0"/>
              </a:rPr>
              <a:t> </a:t>
            </a:r>
            <a:r>
              <a:rPr lang="en-ZA" dirty="0" smtClean="0">
                <a:latin typeface="Calibri" charset="0"/>
              </a:rPr>
              <a:t>= 6.1% of GDP</a:t>
            </a:r>
          </a:p>
          <a:p>
            <a:pPr eaLnBrk="1" hangingPunct="1">
              <a:spcBef>
                <a:spcPct val="0"/>
              </a:spcBef>
            </a:pPr>
            <a:r>
              <a:rPr lang="en-ZA" b="1" dirty="0" smtClean="0">
                <a:latin typeface="Calibri" charset="0"/>
              </a:rPr>
              <a:t>Personnel </a:t>
            </a:r>
            <a:r>
              <a:rPr lang="en-ZA" b="1" dirty="0" err="1" smtClean="0">
                <a:latin typeface="Calibri" charset="0"/>
              </a:rPr>
              <a:t>exp</a:t>
            </a:r>
            <a:r>
              <a:rPr lang="en-ZA" b="1" dirty="0" smtClean="0">
                <a:latin typeface="Calibri" charset="0"/>
              </a:rPr>
              <a:t> </a:t>
            </a:r>
            <a:r>
              <a:rPr lang="en-ZA" dirty="0" smtClean="0">
                <a:latin typeface="Calibri" charset="0"/>
              </a:rPr>
              <a:t>= 78% of </a:t>
            </a:r>
            <a:r>
              <a:rPr lang="en-ZA" dirty="0" err="1" smtClean="0">
                <a:latin typeface="Calibri" charset="0"/>
              </a:rPr>
              <a:t>educ</a:t>
            </a:r>
            <a:r>
              <a:rPr lang="en-ZA" dirty="0" smtClean="0">
                <a:latin typeface="Calibri" charset="0"/>
              </a:rPr>
              <a:t> </a:t>
            </a:r>
            <a:r>
              <a:rPr lang="en-ZA" dirty="0" err="1" smtClean="0">
                <a:latin typeface="Calibri" charset="0"/>
              </a:rPr>
              <a:t>exp</a:t>
            </a:r>
            <a:r>
              <a:rPr lang="en-ZA" dirty="0" smtClean="0">
                <a:latin typeface="Calibri" charset="0"/>
              </a:rPr>
              <a:t> |</a:t>
            </a:r>
            <a:r>
              <a:rPr lang="en-ZA" b="1" dirty="0" smtClean="0">
                <a:latin typeface="Calibri" charset="0"/>
              </a:rPr>
              <a:t>Personnel </a:t>
            </a:r>
            <a:r>
              <a:rPr lang="en-ZA" b="1" dirty="0" err="1" smtClean="0">
                <a:latin typeface="Calibri" charset="0"/>
              </a:rPr>
              <a:t>exp</a:t>
            </a:r>
            <a:r>
              <a:rPr lang="en-ZA" b="1" dirty="0" smtClean="0">
                <a:latin typeface="Calibri" charset="0"/>
              </a:rPr>
              <a:t> </a:t>
            </a:r>
            <a:r>
              <a:rPr lang="en-ZA" dirty="0" smtClean="0">
                <a:latin typeface="Calibri" charset="0"/>
              </a:rPr>
              <a:t>= 4.8% of GDP</a:t>
            </a:r>
            <a:endParaRPr lang="en-ZA" dirty="0">
              <a:latin typeface="Calibri" charset="0"/>
            </a:endParaRPr>
          </a:p>
        </p:txBody>
      </p:sp>
      <p:sp>
        <p:nvSpPr>
          <p:cNvPr id="4" name="Slide Number Placeholder 3"/>
          <p:cNvSpPr>
            <a:spLocks noGrp="1"/>
          </p:cNvSpPr>
          <p:nvPr>
            <p:ph type="sldNum" sz="quarter" idx="10"/>
          </p:nvPr>
        </p:nvSpPr>
        <p:spPr/>
        <p:txBody>
          <a:bodyPr/>
          <a:lstStyle/>
          <a:p>
            <a:fld id="{FEE5E242-C2F1-4F47-8F7F-244CFDD18297}" type="slidenum">
              <a:rPr lang="en-ZA" smtClean="0"/>
              <a:t>5</a:t>
            </a:fld>
            <a:endParaRPr lang="en-ZA"/>
          </a:p>
        </p:txBody>
      </p:sp>
    </p:spTree>
    <p:extLst>
      <p:ext uri="{BB962C8B-B14F-4D97-AF65-F5344CB8AC3E}">
        <p14:creationId xmlns:p14="http://schemas.microsoft.com/office/powerpoint/2010/main" val="3237233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smtClean="0"/>
              <a:t>We have seen a notable</a:t>
            </a:r>
            <a:r>
              <a:rPr lang="en-ZA" baseline="0" dirty="0" smtClean="0"/>
              <a:t> expansion of the nutrition programme in post Apartheid South Africa which has expanded to 6 million learners. In this respect education is serving an important role in child nutrition. </a:t>
            </a:r>
            <a:endParaRPr lang="en-ZA" dirty="0" smtClean="0"/>
          </a:p>
          <a:p>
            <a:pPr marL="171450" indent="-171450">
              <a:buFont typeface="Arial" panose="020B0604020202020204" pitchFamily="34" charset="0"/>
              <a:buChar char="•"/>
            </a:pPr>
            <a:r>
              <a:rPr lang="en-ZA" dirty="0" smtClean="0"/>
              <a:t>There has also</a:t>
            </a:r>
            <a:r>
              <a:rPr lang="en-ZA" baseline="0" dirty="0" smtClean="0"/>
              <a:t> been a dramatic expansion of pre-school education and specifically, the </a:t>
            </a:r>
            <a:r>
              <a:rPr lang="en-ZA" dirty="0" smtClean="0"/>
              <a:t>Grade R programme. </a:t>
            </a:r>
          </a:p>
          <a:p>
            <a:pPr marL="171450" indent="-171450">
              <a:buFont typeface="Arial" panose="020B0604020202020204" pitchFamily="34" charset="0"/>
              <a:buChar char="•"/>
            </a:pPr>
            <a:r>
              <a:rPr lang="en-ZA" dirty="0" smtClean="0"/>
              <a:t>And then of course, we have seen substantial</a:t>
            </a:r>
            <a:r>
              <a:rPr lang="en-ZA" baseline="0" dirty="0" smtClean="0"/>
              <a:t> improvements in access to education. We have achieved nearly universal access of children to schooling, and even high school secondary enrolment ratios are high relative to the developing world. Roughly 97% of children aged 7 to 15 are in school and among 16-18 year olds about 83% are in school (NPC 2012).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6</a:t>
            </a:fld>
            <a:endParaRPr lang="en-ZA"/>
          </a:p>
        </p:txBody>
      </p:sp>
    </p:spTree>
    <p:extLst>
      <p:ext uri="{BB962C8B-B14F-4D97-AF65-F5344CB8AC3E}">
        <p14:creationId xmlns:p14="http://schemas.microsoft.com/office/powerpoint/2010/main" val="3237233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smtClean="0"/>
              <a:t>The following figure provides</a:t>
            </a:r>
            <a:r>
              <a:rPr lang="en-ZA" baseline="0" dirty="0" smtClean="0"/>
              <a:t> a strong graphical picture of the improvement in educational attainment in South Africa. In the following graph prepared by Servaas van der Berg using Census 2011 data, he provides a typical way of looking at educational access by comparing the total educational attainment of different age cohorts. </a:t>
            </a:r>
          </a:p>
          <a:p>
            <a:pPr marL="171450" indent="-171450">
              <a:buFont typeface="Arial" panose="020B0604020202020204" pitchFamily="34" charset="0"/>
              <a:buChar char="•"/>
            </a:pPr>
            <a:r>
              <a:rPr lang="en-ZA" baseline="0" dirty="0" smtClean="0"/>
              <a:t>The oldest group were born in 1920 and the youngest were born in 1990, they would have been 21 at the time of the Census. </a:t>
            </a:r>
          </a:p>
          <a:p>
            <a:pPr marL="171450" indent="-171450">
              <a:buFont typeface="Arial" panose="020B0604020202020204" pitchFamily="34" charset="0"/>
              <a:buChar char="•"/>
            </a:pPr>
            <a:r>
              <a:rPr lang="en-ZA" baseline="0" dirty="0" smtClean="0"/>
              <a:t>On average a person born in 1940 had 5 years of education but this had increased to 11 years for those born in 1990 (in other words 21 years old) in 2001. </a:t>
            </a:r>
          </a:p>
          <a:p>
            <a:pPr marL="171450" indent="-171450">
              <a:buFont typeface="Arial" panose="020B0604020202020204" pitchFamily="34" charset="0"/>
              <a:buChar char="•"/>
            </a:pPr>
            <a:r>
              <a:rPr lang="en-ZA" baseline="0" dirty="0" smtClean="0"/>
              <a:t>What is the most evident is how educational attainment has improved considerably among non-whites, closing the race gap in educational attainment.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7</a:t>
            </a:fld>
            <a:endParaRPr lang="en-ZA"/>
          </a:p>
        </p:txBody>
      </p:sp>
    </p:spTree>
    <p:extLst>
      <p:ext uri="{BB962C8B-B14F-4D97-AF65-F5344CB8AC3E}">
        <p14:creationId xmlns:p14="http://schemas.microsoft.com/office/powerpoint/2010/main" val="1333638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r>
              <a:rPr lang="en-ZA" baseline="0" dirty="0" smtClean="0"/>
              <a:t>In this next figure secondary enrolment rates in South Africa are contrasted against a select number of developing countries; it is quite clear that we have high levels of secondary enrolment by international standards. </a:t>
            </a:r>
          </a:p>
        </p:txBody>
      </p:sp>
      <p:sp>
        <p:nvSpPr>
          <p:cNvPr id="4" name="Slide Number Placeholder 3"/>
          <p:cNvSpPr>
            <a:spLocks noGrp="1"/>
          </p:cNvSpPr>
          <p:nvPr>
            <p:ph type="sldNum" sz="quarter" idx="10"/>
          </p:nvPr>
        </p:nvSpPr>
        <p:spPr/>
        <p:txBody>
          <a:bodyPr/>
          <a:lstStyle/>
          <a:p>
            <a:fld id="{FEE5E242-C2F1-4F47-8F7F-244CFDD18297}" type="slidenum">
              <a:rPr lang="en-ZA" smtClean="0"/>
              <a:t>8</a:t>
            </a:fld>
            <a:endParaRPr lang="en-ZA"/>
          </a:p>
        </p:txBody>
      </p:sp>
    </p:spTree>
    <p:extLst>
      <p:ext uri="{BB962C8B-B14F-4D97-AF65-F5344CB8AC3E}">
        <p14:creationId xmlns:p14="http://schemas.microsoft.com/office/powerpoint/2010/main" val="1200780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smtClean="0"/>
              <a:t>Enrolment rates, however, paint an overly optimistic picture of education in South Africa and mask various internal systemic inefficiencies. </a:t>
            </a:r>
          </a:p>
          <a:p>
            <a:pPr marL="171450" indent="-171450">
              <a:buFont typeface="Arial" panose="020B0604020202020204" pitchFamily="34" charset="0"/>
              <a:buChar char="•"/>
            </a:pPr>
            <a:endParaRPr lang="en-ZA" baseline="0" dirty="0" smtClean="0"/>
          </a:p>
          <a:p>
            <a:pPr marL="171450" indent="-171450">
              <a:buFont typeface="Arial" panose="020B0604020202020204" pitchFamily="34" charset="0"/>
              <a:buChar char="•"/>
            </a:pPr>
            <a:r>
              <a:rPr lang="en-ZA" baseline="0" dirty="0" smtClean="0"/>
              <a:t>It has become increasingly clear over time by economists and educations across the world that despite notable improvements we have seen internationally in educational attainment, this has not been met with commensurate levels of learning. </a:t>
            </a:r>
          </a:p>
          <a:p>
            <a:pPr marL="171450" indent="-171450">
              <a:buFont typeface="Arial" panose="020B0604020202020204" pitchFamily="34" charset="0"/>
              <a:buChar char="•"/>
            </a:pPr>
            <a:r>
              <a:rPr lang="en-ZA" dirty="0" smtClean="0"/>
              <a:t>Whilst human capital as measured by years of schooling has featured as strong predictor of economic growth in cross-country analyses, the inclusion of test scores in this type of analysis has provided a stark illustration of how deceptive years of schooling can be as a measure of human capital. </a:t>
            </a:r>
          </a:p>
          <a:p>
            <a:pPr marL="171450" indent="-171450">
              <a:buFont typeface="Arial" panose="020B0604020202020204" pitchFamily="34" charset="0"/>
              <a:buChar char="•"/>
            </a:pPr>
            <a:r>
              <a:rPr lang="en-ZA" dirty="0" smtClean="0"/>
              <a:t>This realisation has contributed towards a shift in policymaking, from years of schooling alone, to years of schooling </a:t>
            </a:r>
            <a:r>
              <a:rPr lang="en-ZA" i="1" dirty="0" smtClean="0"/>
              <a:t>and </a:t>
            </a:r>
            <a:r>
              <a:rPr lang="en-ZA" dirty="0" smtClean="0"/>
              <a:t>what children actually learn.</a:t>
            </a:r>
            <a:endParaRPr lang="en-ZA" baseline="0" dirty="0" smtClean="0"/>
          </a:p>
          <a:p>
            <a:pPr marL="171450" indent="-171450">
              <a:buFont typeface="Arial" panose="020B0604020202020204" pitchFamily="34" charset="0"/>
              <a:buChar char="•"/>
            </a:pPr>
            <a:r>
              <a:rPr lang="en-ZA" baseline="0" dirty="0" smtClean="0"/>
              <a:t>To be blunt, what does is matter if you have 10, 11 or 12 years of education but you are barely literature or have not achieved a basic level of numeracy? We don’t just need to provide access to schooling, we need an education system that contributes to a productive society where each and every individual has realised their potential in some way. </a:t>
            </a:r>
            <a:endParaRPr lang="en-ZA" dirty="0" smtClean="0"/>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9</a:t>
            </a:fld>
            <a:endParaRPr lang="en-ZA"/>
          </a:p>
        </p:txBody>
      </p:sp>
    </p:spTree>
    <p:extLst>
      <p:ext uri="{BB962C8B-B14F-4D97-AF65-F5344CB8AC3E}">
        <p14:creationId xmlns:p14="http://schemas.microsoft.com/office/powerpoint/2010/main" val="3237233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r>
              <a:rPr lang="en-ZA" dirty="0" smtClean="0"/>
              <a:t>I</a:t>
            </a:r>
            <a:r>
              <a:rPr lang="en-ZA" baseline="0" dirty="0" smtClean="0"/>
              <a:t> showed you quite clearly that access too education in terms of educational attainment is not much of a problem. We are doing well in this regard. However the quality of education and learning that takes place leaves much to be desired.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10</a:t>
            </a:fld>
            <a:endParaRPr lang="en-ZA"/>
          </a:p>
        </p:txBody>
      </p:sp>
    </p:spTree>
    <p:extLst>
      <p:ext uri="{BB962C8B-B14F-4D97-AF65-F5344CB8AC3E}">
        <p14:creationId xmlns:p14="http://schemas.microsoft.com/office/powerpoint/2010/main" val="1432079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smtClean="0"/>
              <a:t>Lets</a:t>
            </a:r>
            <a:r>
              <a:rPr lang="en-ZA" baseline="0" dirty="0" smtClean="0"/>
              <a:t> start with a very poor measure of quality, the much revered matric pass rate. Since the introduction of the National Senior Certificate in 2008 we have seen a notable increasing trend in mathematics pass rates which some may take as indicator of rising levels of learnings. </a:t>
            </a:r>
          </a:p>
          <a:p>
            <a:pPr marL="171450" indent="-171450">
              <a:buFont typeface="Arial" panose="020B0604020202020204" pitchFamily="34" charset="0"/>
              <a:buChar char="•"/>
            </a:pPr>
            <a:endParaRPr lang="en-ZA" baseline="0" dirty="0" smtClean="0"/>
          </a:p>
          <a:p>
            <a:pPr marL="171450" indent="-171450">
              <a:buFont typeface="Arial" panose="020B0604020202020204" pitchFamily="34" charset="0"/>
              <a:buChar char="•"/>
            </a:pPr>
            <a:r>
              <a:rPr lang="en-ZA" baseline="0" dirty="0" smtClean="0"/>
              <a:t>The matric pass rate has historically been one of the only measures of school success, and it is no surprise that an overt emphasis has been placed on this as a metric of education quality. Regardless of whether matric rates increase, decrease or remain stagnant, it provides a highly inadequate metric for measuring the performance of education our system. </a:t>
            </a:r>
          </a:p>
          <a:p>
            <a:endParaRPr lang="en-ZA" baseline="0" dirty="0" smtClean="0"/>
          </a:p>
        </p:txBody>
      </p:sp>
      <p:sp>
        <p:nvSpPr>
          <p:cNvPr id="4" name="Slide Number Placeholder 3"/>
          <p:cNvSpPr>
            <a:spLocks noGrp="1"/>
          </p:cNvSpPr>
          <p:nvPr>
            <p:ph type="sldNum" sz="quarter" idx="10"/>
          </p:nvPr>
        </p:nvSpPr>
        <p:spPr/>
        <p:txBody>
          <a:bodyPr/>
          <a:lstStyle/>
          <a:p>
            <a:fld id="{FEE5E242-C2F1-4F47-8F7F-244CFDD18297}" type="slidenum">
              <a:rPr lang="en-ZA" smtClean="0"/>
              <a:t>11</a:t>
            </a:fld>
            <a:endParaRPr lang="en-ZA"/>
          </a:p>
        </p:txBody>
      </p:sp>
    </p:spTree>
    <p:extLst>
      <p:ext uri="{BB962C8B-B14F-4D97-AF65-F5344CB8AC3E}">
        <p14:creationId xmlns:p14="http://schemas.microsoft.com/office/powerpoint/2010/main" val="1587987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defTabSz="931774">
              <a:defRPr/>
            </a:pPr>
            <a:r>
              <a:rPr lang="en-ZA" sz="1200" dirty="0" err="1"/>
              <a:t>Fleisch</a:t>
            </a:r>
            <a:r>
              <a:rPr lang="en-ZA" sz="1200" dirty="0"/>
              <a:t>, B. (2008). </a:t>
            </a:r>
            <a:r>
              <a:rPr lang="en-ZA" sz="1200" i="1" dirty="0">
                <a:hlinkClick r:id="rId3"/>
              </a:rPr>
              <a:t>Primary Education in Crisis: Why South African schoolchildren underachieve in reading and mathematics</a:t>
            </a:r>
            <a:r>
              <a:rPr lang="en-ZA" sz="1200" i="1" dirty="0"/>
              <a:t>.</a:t>
            </a:r>
            <a:r>
              <a:rPr lang="en-ZA" sz="1200" dirty="0"/>
              <a:t> Cape Town. : </a:t>
            </a:r>
            <a:r>
              <a:rPr lang="en-ZA" sz="1200" dirty="0" err="1"/>
              <a:t>Juta</a:t>
            </a:r>
            <a:r>
              <a:rPr lang="en-ZA" sz="1200" dirty="0"/>
              <a:t> &amp; Co.</a:t>
            </a:r>
          </a:p>
          <a:p>
            <a:pPr defTabSz="931774">
              <a:defRPr/>
            </a:pPr>
            <a:r>
              <a:rPr lang="en-ZA" sz="1200" dirty="0"/>
              <a:t>Taylor, N., Muller, J., &amp; </a:t>
            </a:r>
            <a:r>
              <a:rPr lang="en-ZA" sz="1200" dirty="0" err="1"/>
              <a:t>Vinjevold</a:t>
            </a:r>
            <a:r>
              <a:rPr lang="en-ZA" sz="1200" dirty="0"/>
              <a:t>, P. (2003). </a:t>
            </a:r>
            <a:r>
              <a:rPr lang="en-ZA" sz="1200" i="1" dirty="0">
                <a:hlinkClick r:id="rId4"/>
              </a:rPr>
              <a:t>Getting Schools Working</a:t>
            </a:r>
            <a:r>
              <a:rPr lang="en-ZA" sz="1200" i="1" dirty="0"/>
              <a:t>.</a:t>
            </a:r>
            <a:r>
              <a:rPr lang="en-ZA" sz="1200" dirty="0"/>
              <a:t> Cape Town: Pearson Education.</a:t>
            </a:r>
          </a:p>
          <a:p>
            <a:pPr defTabSz="931774">
              <a:defRPr/>
            </a:pPr>
            <a:r>
              <a:rPr lang="en-ZA" sz="1200" dirty="0">
                <a:hlinkClick r:id="rId5"/>
              </a:rPr>
              <a:t>South African education: the poorest choice</a:t>
            </a:r>
            <a:r>
              <a:rPr lang="en-ZA" sz="1200" dirty="0"/>
              <a:t> [M&amp;G, 8 Apr 2011] (Co-authored with Prof Servaas van der Berg)</a:t>
            </a:r>
          </a:p>
          <a:p>
            <a:pPr defTabSz="931774">
              <a:defRPr/>
            </a:pPr>
            <a:endParaRPr lang="en-ZA" sz="1200" dirty="0"/>
          </a:p>
          <a:p>
            <a:pPr defTabSz="931774">
              <a:defRPr/>
            </a:pPr>
            <a:endParaRPr lang="en-ZA" sz="1200"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normAutofit/>
          </a:bodyPr>
          <a:lstStyle/>
          <a:p>
            <a:pPr defTabSz="931774">
              <a:defRPr/>
            </a:pPr>
            <a:r>
              <a:rPr lang="en-ZA" dirty="0" smtClean="0"/>
              <a:t>Fortunately</a:t>
            </a:r>
            <a:r>
              <a:rPr lang="en-ZA" baseline="0" dirty="0" smtClean="0"/>
              <a:t> there are alternative measures of educational quality or learning that are available to view the entire iceberg structure. In post Apartheid, South Africa has participated in a number of international tests of assessment. </a:t>
            </a:r>
            <a:endParaRPr lang="en-ZA" dirty="0" smtClean="0"/>
          </a:p>
          <a:p>
            <a:pPr defTabSz="931774">
              <a:defRPr/>
            </a:pPr>
            <a:endParaRPr lang="en-ZA" dirty="0" smtClean="0"/>
          </a:p>
          <a:p>
            <a:pPr defTabSz="931774">
              <a:defRPr/>
            </a:pPr>
            <a:r>
              <a:rPr lang="en-ZA" dirty="0" smtClean="0"/>
              <a:t>The </a:t>
            </a:r>
            <a:r>
              <a:rPr lang="en-ZA" dirty="0"/>
              <a:t>most comprehensive reports for each of these datasets are as follows: SACMEQ (</a:t>
            </a:r>
            <a:r>
              <a:rPr lang="en-ZA" dirty="0" err="1"/>
              <a:t>Moloi</a:t>
            </a:r>
            <a:r>
              <a:rPr lang="en-ZA" dirty="0"/>
              <a:t> &amp; </a:t>
            </a:r>
            <a:r>
              <a:rPr lang="en-ZA" dirty="0" err="1"/>
              <a:t>Chetty</a:t>
            </a:r>
            <a:r>
              <a:rPr lang="en-ZA" dirty="0"/>
              <a:t>, 2011), TIMSS (Reddy, 2006), PIRLS (Howie, et al., 2008), Systemic Evaluations (Department of Education, 2008), National School Effectiveness Study (Taylor, 2011b),and the Annual National Assessments (Department of Basic Education, 2011</a:t>
            </a:r>
            <a:r>
              <a:rPr lang="en-ZA" dirty="0" smtClean="0"/>
              <a:t>).</a:t>
            </a:r>
          </a:p>
          <a:p>
            <a:pPr defTabSz="931774">
              <a:defRPr/>
            </a:pPr>
            <a:endParaRPr lang="en-ZA" dirty="0" smtClean="0"/>
          </a:p>
          <a:p>
            <a:r>
              <a:rPr lang="en-ZA" dirty="0" smtClean="0"/>
              <a:t>Now</a:t>
            </a:r>
            <a:r>
              <a:rPr lang="en-ZA" baseline="0" dirty="0" smtClean="0"/>
              <a:t> lets look at TIMSS 2011 in more detail. </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baseline="0" dirty="0" smtClean="0"/>
              <a:t>The problem, with using the matric pass rate as a measure of quality of the system is that we are only seeing the tip of the ice berg if we use this is a our picture of quality. We are measuring the quality of the system on the basis of a very select proportion of students who actually make it to the matriculation exam.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14</a:t>
            </a:fld>
            <a:endParaRPr lang="en-ZA"/>
          </a:p>
        </p:txBody>
      </p:sp>
    </p:spTree>
    <p:extLst>
      <p:ext uri="{BB962C8B-B14F-4D97-AF65-F5344CB8AC3E}">
        <p14:creationId xmlns:p14="http://schemas.microsoft.com/office/powerpoint/2010/main" val="1217332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44675" y="696913"/>
            <a:ext cx="3392488" cy="254317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44675" y="696913"/>
            <a:ext cx="3392488" cy="254317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defTabSz="931774">
              <a:defRPr/>
            </a:pPr>
            <a:r>
              <a:rPr lang="en-ZA" dirty="0"/>
              <a:t>Taylor, N., &amp; </a:t>
            </a:r>
            <a:r>
              <a:rPr lang="en-ZA" dirty="0" err="1"/>
              <a:t>Reddi</a:t>
            </a:r>
            <a:r>
              <a:rPr lang="en-ZA" dirty="0"/>
              <a:t>, B. (2013). Writing and learning mathematics. In N. Taylor, S. Van der Berg, &amp; T. </a:t>
            </a:r>
            <a:r>
              <a:rPr lang="en-ZA" dirty="0" err="1"/>
              <a:t>Mabogoane</a:t>
            </a:r>
            <a:r>
              <a:rPr lang="en-ZA" dirty="0"/>
              <a:t>, </a:t>
            </a:r>
            <a:r>
              <a:rPr lang="en-ZA" i="1" dirty="0"/>
              <a:t>Creating Effective Schools.</a:t>
            </a:r>
            <a:r>
              <a:rPr lang="en-ZA" dirty="0"/>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xfrm>
            <a:off x="1844675" y="696913"/>
            <a:ext cx="3392488" cy="25431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57066" indent="-291179" eaLnBrk="0" hangingPunct="0">
              <a:defRPr sz="2400">
                <a:solidFill>
                  <a:schemeClr val="tx1"/>
                </a:solidFill>
                <a:latin typeface="Calibri" charset="0"/>
                <a:ea typeface="ＭＳ Ｐゴシック" charset="0"/>
              </a:defRPr>
            </a:lvl2pPr>
            <a:lvl3pPr marL="1164717" indent="-232943" eaLnBrk="0" hangingPunct="0">
              <a:defRPr sz="2400">
                <a:solidFill>
                  <a:schemeClr val="tx1"/>
                </a:solidFill>
                <a:latin typeface="Calibri" charset="0"/>
                <a:ea typeface="ＭＳ Ｐゴシック" charset="0"/>
              </a:defRPr>
            </a:lvl3pPr>
            <a:lvl4pPr marL="1630604" indent="-232943" eaLnBrk="0" hangingPunct="0">
              <a:defRPr sz="2400">
                <a:solidFill>
                  <a:schemeClr val="tx1"/>
                </a:solidFill>
                <a:latin typeface="Calibri" charset="0"/>
                <a:ea typeface="ＭＳ Ｐゴシック" charset="0"/>
              </a:defRPr>
            </a:lvl4pPr>
            <a:lvl5pPr marL="2096491" indent="-232943" eaLnBrk="0" hangingPunct="0">
              <a:defRPr sz="2400">
                <a:solidFill>
                  <a:schemeClr val="tx1"/>
                </a:solidFill>
                <a:latin typeface="Calibri" charset="0"/>
                <a:ea typeface="ＭＳ Ｐゴシック" charset="0"/>
              </a:defRPr>
            </a:lvl5pPr>
            <a:lvl6pPr marL="2562377" indent="-232943" eaLnBrk="0" fontAlgn="base" hangingPunct="0">
              <a:spcBef>
                <a:spcPct val="0"/>
              </a:spcBef>
              <a:spcAft>
                <a:spcPct val="0"/>
              </a:spcAft>
              <a:defRPr sz="2400">
                <a:solidFill>
                  <a:schemeClr val="tx1"/>
                </a:solidFill>
                <a:latin typeface="Calibri" charset="0"/>
                <a:ea typeface="ＭＳ Ｐゴシック" charset="0"/>
              </a:defRPr>
            </a:lvl6pPr>
            <a:lvl7pPr marL="3028264" indent="-232943" eaLnBrk="0" fontAlgn="base" hangingPunct="0">
              <a:spcBef>
                <a:spcPct val="0"/>
              </a:spcBef>
              <a:spcAft>
                <a:spcPct val="0"/>
              </a:spcAft>
              <a:defRPr sz="2400">
                <a:solidFill>
                  <a:schemeClr val="tx1"/>
                </a:solidFill>
                <a:latin typeface="Calibri" charset="0"/>
                <a:ea typeface="ＭＳ Ｐゴシック" charset="0"/>
              </a:defRPr>
            </a:lvl7pPr>
            <a:lvl8pPr marL="3494151" indent="-232943" eaLnBrk="0" fontAlgn="base" hangingPunct="0">
              <a:spcBef>
                <a:spcPct val="0"/>
              </a:spcBef>
              <a:spcAft>
                <a:spcPct val="0"/>
              </a:spcAft>
              <a:defRPr sz="2400">
                <a:solidFill>
                  <a:schemeClr val="tx1"/>
                </a:solidFill>
                <a:latin typeface="Calibri" charset="0"/>
                <a:ea typeface="ＭＳ Ｐゴシック" charset="0"/>
              </a:defRPr>
            </a:lvl8pPr>
            <a:lvl9pPr marL="3960038" indent="-232943"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20</a:t>
            </a:fld>
            <a:endParaRPr lang="en-ZA"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21</a:t>
            </a:fld>
            <a:endParaRPr lang="en-ZA"/>
          </a:p>
        </p:txBody>
      </p:sp>
    </p:spTree>
    <p:extLst>
      <p:ext uri="{BB962C8B-B14F-4D97-AF65-F5344CB8AC3E}">
        <p14:creationId xmlns:p14="http://schemas.microsoft.com/office/powerpoint/2010/main" val="1432079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baseline="0" dirty="0" smtClean="0"/>
              <a:t>Given the nature of this conference, I thought I would focus a little in our performance in TIMMS – a test of mathematics and science. In 2011 this test was given to grade 9s, not grade 8s. Possible test score range from 0 to 1000. </a:t>
            </a:r>
          </a:p>
          <a:p>
            <a:pPr marL="171450" indent="-171450">
              <a:buFont typeface="Arial" panose="020B0604020202020204" pitchFamily="34" charset="0"/>
              <a:buChar char="•"/>
            </a:pPr>
            <a:endParaRPr lang="en-ZA" baseline="0" dirty="0" smtClean="0"/>
          </a:p>
          <a:p>
            <a:pPr marL="171450" indent="-171450">
              <a:buFont typeface="Arial" panose="020B0604020202020204" pitchFamily="34" charset="0"/>
              <a:buChar char="•"/>
            </a:pPr>
            <a:r>
              <a:rPr lang="en-ZA" baseline="0" dirty="0" smtClean="0"/>
              <a:t>The test is designed to be able to make some clear statements about different levels of mathematical proficiency. At a score of 400 in mathematics, the low international benchmark one can say that a student has some knowledge of whole numbers, decimals, operations and basic graphs. At the international intermediate benchmark, students can apply basic mathematical knowledge in a variety of situations; at the high benchmark students can apply their knowledge to more complex situations.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22</a:t>
            </a:fld>
            <a:endParaRPr lang="en-ZA"/>
          </a:p>
        </p:txBody>
      </p:sp>
    </p:spTree>
    <p:extLst>
      <p:ext uri="{BB962C8B-B14F-4D97-AF65-F5344CB8AC3E}">
        <p14:creationId xmlns:p14="http://schemas.microsoft.com/office/powerpoint/2010/main" val="1255007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defTabSz="931774">
              <a:buFont typeface="Arial" panose="020B0604020202020204" pitchFamily="34" charset="0"/>
              <a:buChar char="•"/>
              <a:defRPr/>
            </a:pPr>
            <a:r>
              <a:rPr lang="en-ZA" dirty="0" smtClean="0">
                <a:latin typeface="Calibri" panose="020F0502020204030204" pitchFamily="34" charset="0"/>
              </a:rPr>
              <a:t>The</a:t>
            </a:r>
            <a:r>
              <a:rPr lang="en-ZA" baseline="0" dirty="0" smtClean="0">
                <a:latin typeface="Calibri" panose="020F0502020204030204" pitchFamily="34" charset="0"/>
              </a:rPr>
              <a:t> figure here is a cross country comparison of average TIMSS scores in 2011 in Mathematics for middle-income countries that participated in the test. The short bars reflect confidence intervals. </a:t>
            </a:r>
          </a:p>
          <a:p>
            <a:pPr marL="171450" indent="-171450" defTabSz="931774">
              <a:buFont typeface="Arial" panose="020B0604020202020204" pitchFamily="34" charset="0"/>
              <a:buChar char="•"/>
              <a:defRPr/>
            </a:pPr>
            <a:endParaRPr lang="en-ZA" baseline="0" dirty="0" smtClean="0">
              <a:latin typeface="Calibri" panose="020F0502020204030204" pitchFamily="34" charset="0"/>
            </a:endParaRPr>
          </a:p>
          <a:p>
            <a:pPr marL="171450" indent="-171450" defTabSz="931774">
              <a:buFont typeface="Arial" panose="020B0604020202020204" pitchFamily="34" charset="0"/>
              <a:buChar char="•"/>
              <a:defRPr/>
            </a:pPr>
            <a:r>
              <a:rPr lang="en-ZA" baseline="0" dirty="0" smtClean="0">
                <a:latin typeface="Calibri" panose="020F0502020204030204" pitchFamily="34" charset="0"/>
              </a:rPr>
              <a:t>South Africa comes out </a:t>
            </a:r>
            <a:r>
              <a:rPr lang="en-ZA" u="sng" baseline="0" dirty="0" smtClean="0">
                <a:latin typeface="Calibri" panose="020F0502020204030204" pitchFamily="34" charset="0"/>
              </a:rPr>
              <a:t>third to last </a:t>
            </a:r>
            <a:r>
              <a:rPr lang="en-ZA" baseline="0" dirty="0" smtClean="0">
                <a:latin typeface="Calibri" panose="020F0502020204030204" pitchFamily="34" charset="0"/>
              </a:rPr>
              <a:t>in terms of our average scores here, only better than Honduras and Ghana. The mean score for the test was 360 in South Africa. What does this mean? On the average students are not faring at the low international benchmark, in other </a:t>
            </a:r>
            <a:r>
              <a:rPr lang="en-ZA" baseline="0" dirty="0" err="1" smtClean="0">
                <a:latin typeface="Calibri" panose="020F0502020204030204" pitchFamily="34" charset="0"/>
              </a:rPr>
              <a:t>words</a:t>
            </a:r>
            <a:r>
              <a:rPr lang="en-ZA" i="1" dirty="0" err="1" smtClean="0">
                <a:latin typeface="Calibri" panose="020F0502020204030204" pitchFamily="34" charset="0"/>
              </a:rPr>
              <a:t>“Students</a:t>
            </a:r>
            <a:r>
              <a:rPr lang="en-ZA" i="1" dirty="0" smtClean="0">
                <a:latin typeface="Calibri" panose="020F0502020204030204" pitchFamily="34" charset="0"/>
              </a:rPr>
              <a:t> have</a:t>
            </a:r>
            <a:r>
              <a:rPr lang="en-ZA" i="1" baseline="0" dirty="0" smtClean="0">
                <a:latin typeface="Calibri" panose="020F0502020204030204" pitchFamily="34" charset="0"/>
              </a:rPr>
              <a:t> not reached an elementary level of understanding of </a:t>
            </a:r>
            <a:r>
              <a:rPr lang="en-ZA" i="1" dirty="0" smtClean="0">
                <a:latin typeface="Calibri" panose="020F0502020204030204" pitchFamily="34" charset="0"/>
              </a:rPr>
              <a:t>whole numbers, decimals, operations, and basic graphs.”  </a:t>
            </a:r>
            <a:r>
              <a:rPr lang="en-ZA" i="0" dirty="0" smtClean="0">
                <a:latin typeface="Calibri" panose="020F0502020204030204" pitchFamily="34" charset="0"/>
              </a:rPr>
              <a:t>On the average students</a:t>
            </a:r>
            <a:r>
              <a:rPr lang="en-ZA" i="0" baseline="0" dirty="0" smtClean="0">
                <a:latin typeface="Calibri" panose="020F0502020204030204" pitchFamily="34" charset="0"/>
              </a:rPr>
              <a:t> have not grasped a basic level of mathematical concepts. </a:t>
            </a:r>
            <a:endParaRPr lang="en-ZA" baseline="0" dirty="0" smtClean="0">
              <a:latin typeface="Calibri" panose="020F0502020204030204" pitchFamily="34" charset="0"/>
            </a:endParaRPr>
          </a:p>
          <a:p>
            <a:pPr marL="171450" indent="-171450">
              <a:buFont typeface="Arial" panose="020B0604020202020204" pitchFamily="34" charset="0"/>
              <a:buChar char="•"/>
            </a:pPr>
            <a:r>
              <a:rPr lang="en-ZA" baseline="0" dirty="0" smtClean="0">
                <a:latin typeface="Calibri" panose="020F0502020204030204" pitchFamily="34" charset="0"/>
              </a:rPr>
              <a:t>To make matters worse it must be noted that in South Africa grade 9s wrote the test, not grade 8s as in the all the other countries except Botswana and Honduras. </a:t>
            </a:r>
          </a:p>
          <a:p>
            <a:pPr marL="171450" indent="-171450">
              <a:buFont typeface="Arial" panose="020B0604020202020204" pitchFamily="34" charset="0"/>
              <a:buChar char="•"/>
            </a:pPr>
            <a:r>
              <a:rPr lang="en-ZA" baseline="0" dirty="0" smtClean="0">
                <a:latin typeface="Calibri" panose="020F0502020204030204" pitchFamily="34" charset="0"/>
              </a:rPr>
              <a:t>A second and very important point note is that within South Africa we see very different results. In quintile 1 to 3 schools we are seeing exceptionally low performance far below achieving the low international benchmark. Quintile 5 and independent schools are clearly performing notably better on the average reaching or nearly reaching the intermediate international benchmark. </a:t>
            </a:r>
          </a:p>
        </p:txBody>
      </p:sp>
      <p:sp>
        <p:nvSpPr>
          <p:cNvPr id="4" name="Slide Number Placeholder 3"/>
          <p:cNvSpPr>
            <a:spLocks noGrp="1"/>
          </p:cNvSpPr>
          <p:nvPr>
            <p:ph type="sldNum" sz="quarter" idx="10"/>
          </p:nvPr>
        </p:nvSpPr>
        <p:spPr/>
        <p:txBody>
          <a:bodyPr/>
          <a:lstStyle/>
          <a:p>
            <a:fld id="{FEE5E242-C2F1-4F47-8F7F-244CFDD18297}" type="slidenum">
              <a:rPr lang="en-ZA" smtClean="0"/>
              <a:t>23</a:t>
            </a:fld>
            <a:endParaRPr lang="en-ZA"/>
          </a:p>
        </p:txBody>
      </p:sp>
    </p:spTree>
    <p:extLst>
      <p:ext uri="{BB962C8B-B14F-4D97-AF65-F5344CB8AC3E}">
        <p14:creationId xmlns:p14="http://schemas.microsoft.com/office/powerpoint/2010/main" val="1747303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The </a:t>
            </a:r>
            <a:r>
              <a:rPr lang="en-ZA" dirty="0" err="1" smtClean="0"/>
              <a:t>desparity</a:t>
            </a:r>
            <a:r>
              <a:rPr lang="en-ZA" baseline="0" dirty="0" smtClean="0"/>
              <a:t> in performance across the poorest and wealthiest students, and those in independent schools is even starker contrast when we consider grade 9 performance in the science tests. And in regards to science, even grade 9s in Honduras do better than us!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24</a:t>
            </a:fld>
            <a:endParaRPr lang="en-ZA"/>
          </a:p>
        </p:txBody>
      </p:sp>
    </p:spTree>
    <p:extLst>
      <p:ext uri="{BB962C8B-B14F-4D97-AF65-F5344CB8AC3E}">
        <p14:creationId xmlns:p14="http://schemas.microsoft.com/office/powerpoint/2010/main" val="4235732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defTabSz="931774">
              <a:defRPr/>
            </a:pPr>
            <a:r>
              <a:rPr lang="en-ZA" dirty="0" smtClean="0"/>
              <a:t>A</a:t>
            </a:r>
            <a:r>
              <a:rPr lang="en-ZA" baseline="0" dirty="0" smtClean="0"/>
              <a:t>s I have shown you earlier, there are substantial shortfalls in the system in terms of providing even the most basic levels of literacy and numeracy to the majority of South African learners. This is a major concern from the premise of well-being, human rights and in terms of economic outcomes.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30</a:t>
            </a:fld>
            <a:endParaRPr lang="en-ZA"/>
          </a:p>
        </p:txBody>
      </p:sp>
    </p:spTree>
    <p:extLst>
      <p:ext uri="{BB962C8B-B14F-4D97-AF65-F5344CB8AC3E}">
        <p14:creationId xmlns:p14="http://schemas.microsoft.com/office/powerpoint/2010/main" val="1432079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lvl="1" indent="-171450" defTabSz="931774">
              <a:buFont typeface="Arial" panose="020B0604020202020204" pitchFamily="34" charset="0"/>
              <a:buChar char="•"/>
              <a:defRPr/>
            </a:pPr>
            <a:r>
              <a:rPr lang="en-ZA" dirty="0" smtClean="0"/>
              <a:t>As you may be aware</a:t>
            </a:r>
            <a:r>
              <a:rPr lang="en-ZA" baseline="0" dirty="0" smtClean="0"/>
              <a:t> South Africa has the highest levels of income inequality in the world.  It doesn’t take rocket science to figure that one out. Just drive from Cape Town international airport, pass </a:t>
            </a:r>
            <a:r>
              <a:rPr lang="en-ZA" baseline="0" dirty="0" err="1" smtClean="0"/>
              <a:t>Khayelitsha</a:t>
            </a:r>
            <a:r>
              <a:rPr lang="en-ZA" baseline="0" dirty="0" smtClean="0"/>
              <a:t> on your way to Clifton 4</a:t>
            </a:r>
            <a:r>
              <a:rPr lang="en-ZA" baseline="30000" dirty="0" smtClean="0"/>
              <a:t>th</a:t>
            </a:r>
            <a:r>
              <a:rPr lang="en-ZA" baseline="0" dirty="0" smtClean="0"/>
              <a:t> and that becomes quite evident. But economists like to measure things and we do this using Gini Coefficients. </a:t>
            </a:r>
          </a:p>
          <a:p>
            <a:pPr marL="171450" lvl="1" indent="-171450" defTabSz="931774">
              <a:buFont typeface="Arial" panose="020B0604020202020204" pitchFamily="34" charset="0"/>
              <a:buChar char="•"/>
              <a:defRPr/>
            </a:pPr>
            <a:endParaRPr lang="en-ZA" baseline="0" dirty="0" smtClean="0"/>
          </a:p>
          <a:p>
            <a:pPr marL="171450" lvl="1" indent="-171450" defTabSz="931774">
              <a:buFont typeface="Arial" panose="020B0604020202020204" pitchFamily="34" charset="0"/>
              <a:buChar char="•"/>
              <a:defRPr/>
            </a:pPr>
            <a:r>
              <a:rPr lang="en-ZA" baseline="0" dirty="0" smtClean="0"/>
              <a:t>There are various factors that can contribute to income inequality, but in South </a:t>
            </a:r>
            <a:r>
              <a:rPr lang="en-ZA" baseline="0" dirty="0" err="1" smtClean="0"/>
              <a:t>africa</a:t>
            </a:r>
            <a:r>
              <a:rPr lang="en-ZA" baseline="0" dirty="0" smtClean="0"/>
              <a:t> the largest share of the </a:t>
            </a:r>
            <a:r>
              <a:rPr lang="en-ZA" baseline="0" dirty="0" err="1" smtClean="0"/>
              <a:t>gini</a:t>
            </a:r>
            <a:r>
              <a:rPr lang="en-ZA" baseline="0" dirty="0" smtClean="0"/>
              <a:t> coefficient measure is accounted for by wage inequality or the disparity in wages between the poorer majority and small wealthy group. </a:t>
            </a:r>
            <a:r>
              <a:rPr lang="en-ZA" dirty="0" smtClean="0">
                <a:solidFill>
                  <a:srgbClr val="002060"/>
                </a:solidFill>
              </a:rPr>
              <a:t>Wage distribution statistically ‘explains’ about 80% of overall income inequality between households </a:t>
            </a:r>
            <a:r>
              <a:rPr lang="en-ZA" sz="1100" dirty="0">
                <a:solidFill>
                  <a:srgbClr val="002060"/>
                </a:solidFill>
              </a:rPr>
              <a:t>(ignoring household size). But what explains wage inequality? </a:t>
            </a:r>
            <a:endParaRPr lang="en-ZA" dirty="0" smtClean="0">
              <a:solidFill>
                <a:srgbClr val="002060"/>
              </a:solidFill>
            </a:endParaRPr>
          </a:p>
        </p:txBody>
      </p:sp>
      <p:sp>
        <p:nvSpPr>
          <p:cNvPr id="4" name="Slide Number Placeholder 3"/>
          <p:cNvSpPr>
            <a:spLocks noGrp="1"/>
          </p:cNvSpPr>
          <p:nvPr>
            <p:ph type="sldNum" sz="quarter" idx="10"/>
          </p:nvPr>
        </p:nvSpPr>
        <p:spPr/>
        <p:txBody>
          <a:bodyPr/>
          <a:lstStyle/>
          <a:p>
            <a:fld id="{FEE5E242-C2F1-4F47-8F7F-244CFDD18297}" type="slidenum">
              <a:rPr lang="en-ZA" smtClean="0"/>
              <a:t>31</a:t>
            </a:fld>
            <a:endParaRPr lang="en-ZA"/>
          </a:p>
        </p:txBody>
      </p:sp>
    </p:spTree>
    <p:extLst>
      <p:ext uri="{BB962C8B-B14F-4D97-AF65-F5344CB8AC3E}">
        <p14:creationId xmlns:p14="http://schemas.microsoft.com/office/powerpoint/2010/main" val="38619706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baseline="0" dirty="0" smtClean="0"/>
              <a:t>The majority of schools which are low quality institutions failing to produce satisfactory learning outcomes for the majority of students and resulting in weak cognitive skills for the students that attend these institutions. </a:t>
            </a:r>
          </a:p>
          <a:p>
            <a:pPr marL="171450" indent="-171450">
              <a:buFont typeface="Arial" panose="020B0604020202020204" pitchFamily="34" charset="0"/>
              <a:buChar char="•"/>
            </a:pPr>
            <a:endParaRPr lang="en-ZA" baseline="0" dirty="0" smtClean="0"/>
          </a:p>
          <a:p>
            <a:pPr marL="171450" indent="-171450">
              <a:buFont typeface="Arial" panose="020B0604020202020204" pitchFamily="34" charset="0"/>
              <a:buChar char="•"/>
            </a:pPr>
            <a:r>
              <a:rPr lang="en-ZA" baseline="0" dirty="0" smtClean="0"/>
              <a:t>Without the skills to compete for jobs in higher productivity, higher income positions or the ability to generate self-employment in highly skilled work, this results in an oversupply of unskilled labour which </a:t>
            </a:r>
            <a:r>
              <a:rPr lang="en-ZA" baseline="0" dirty="0" err="1" smtClean="0"/>
              <a:t>despresses</a:t>
            </a:r>
            <a:r>
              <a:rPr lang="en-ZA" baseline="0" dirty="0" smtClean="0"/>
              <a:t> their wages. </a:t>
            </a:r>
          </a:p>
          <a:p>
            <a:pPr marL="628650" lvl="1" indent="-171450">
              <a:buFont typeface="Arial" panose="020B0604020202020204" pitchFamily="34" charset="0"/>
              <a:buChar char="•"/>
            </a:pPr>
            <a:r>
              <a:rPr lang="en-ZA" baseline="0" dirty="0" smtClean="0"/>
              <a:t>Even a matriculation certificate for students from these schools is not enough to get them into higher earnings positions. The certificate itself is a poor signal of quality. Conditioning on race, gender and experience a </a:t>
            </a:r>
            <a:r>
              <a:rPr lang="en-ZA" dirty="0" smtClean="0">
                <a:solidFill>
                  <a:srgbClr val="C00000"/>
                </a:solidFill>
              </a:rPr>
              <a:t>worker with Gr11 earns only 80% as much as a </a:t>
            </a:r>
            <a:r>
              <a:rPr lang="en-ZA" dirty="0" err="1" smtClean="0">
                <a:solidFill>
                  <a:srgbClr val="C00000"/>
                </a:solidFill>
              </a:rPr>
              <a:t>matriculant</a:t>
            </a:r>
            <a:r>
              <a:rPr lang="en-ZA" dirty="0" smtClean="0">
                <a:solidFill>
                  <a:srgbClr val="C00000"/>
                </a:solidFill>
              </a:rPr>
              <a:t>. </a:t>
            </a:r>
          </a:p>
          <a:p>
            <a:pPr marL="171450" indent="-171450">
              <a:buFont typeface="Arial" panose="020B0604020202020204" pitchFamily="34" charset="0"/>
              <a:buChar char="•"/>
            </a:pPr>
            <a:r>
              <a:rPr lang="en-ZA" dirty="0" smtClean="0">
                <a:solidFill>
                  <a:srgbClr val="C00000"/>
                </a:solidFill>
              </a:rPr>
              <a:t>Then we have high quality schools which comprise about 10 to 15% of all schools. In these schools typically serving wealthier students, are highly functional institutions where their students acquire strong cognitive skills and are highly employable graduates. But because</a:t>
            </a:r>
            <a:r>
              <a:rPr lang="en-ZA" baseline="0" dirty="0" smtClean="0">
                <a:solidFill>
                  <a:srgbClr val="C00000"/>
                </a:solidFill>
              </a:rPr>
              <a:t> there are so few</a:t>
            </a:r>
            <a:r>
              <a:rPr lang="en-ZA" dirty="0" smtClean="0">
                <a:solidFill>
                  <a:srgbClr val="C00000"/>
                </a:solidFill>
              </a:rPr>
              <a:t> skilled graduates</a:t>
            </a:r>
            <a:r>
              <a:rPr lang="en-ZA" baseline="0" dirty="0" smtClean="0">
                <a:solidFill>
                  <a:srgbClr val="C00000"/>
                </a:solidFill>
              </a:rPr>
              <a:t> this results in</a:t>
            </a:r>
            <a:r>
              <a:rPr lang="en-ZA" dirty="0" smtClean="0">
                <a:solidFill>
                  <a:srgbClr val="C00000"/>
                </a:solidFill>
              </a:rPr>
              <a:t> a skills shortage at the top end and this generates a wage premium.  Unfortunately the pattern repeats itself in the next generation, where children of the few at the top end again access high quality schools while the unemployed or low wage earners cannot afford to send their children to better schools. </a:t>
            </a:r>
            <a:r>
              <a:rPr lang="en-ZA" baseline="0" dirty="0" smtClean="0">
                <a:solidFill>
                  <a:srgbClr val="C00000"/>
                </a:solidFill>
              </a:rPr>
              <a:t>A cycle of inequality and poverty is perpetuated again and again. </a:t>
            </a:r>
          </a:p>
          <a:p>
            <a:pPr marL="0" indent="0">
              <a:buFont typeface="Arial" panose="020B0604020202020204" pitchFamily="34" charset="0"/>
              <a:buNone/>
            </a:pPr>
            <a:endParaRPr lang="en-ZA" b="0" baseline="0" dirty="0" smtClean="0">
              <a:solidFill>
                <a:srgbClr val="C00000"/>
              </a:solidFill>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baseline="0" dirty="0" smtClean="0"/>
              <a:t>It is quite clear that improving the quality of education for the 80% majority of students currently in schools, really needs to take on increased national priority not only at a policy level but among individual citizens. This is quite frankly not acceptable. </a:t>
            </a:r>
            <a:r>
              <a:rPr lang="en-ZA" b="1" baseline="0" dirty="0" smtClean="0"/>
              <a:t>The education system is currently exacerbating inequality our country. </a:t>
            </a:r>
            <a:endParaRPr lang="en-ZA" dirty="0" smtClean="0"/>
          </a:p>
          <a:p>
            <a:endParaRPr lang="en-ZA" b="0" dirty="0"/>
          </a:p>
        </p:txBody>
      </p:sp>
      <p:sp>
        <p:nvSpPr>
          <p:cNvPr id="4" name="Slide Number Placeholder 3"/>
          <p:cNvSpPr>
            <a:spLocks noGrp="1"/>
          </p:cNvSpPr>
          <p:nvPr>
            <p:ph type="sldNum" sz="quarter" idx="10"/>
          </p:nvPr>
        </p:nvSpPr>
        <p:spPr/>
        <p:txBody>
          <a:bodyPr/>
          <a:lstStyle/>
          <a:p>
            <a:fld id="{FEE5E242-C2F1-4F47-8F7F-244CFDD18297}" type="slidenum">
              <a:rPr lang="en-ZA" smtClean="0"/>
              <a:t>32</a:t>
            </a:fld>
            <a:endParaRPr lang="en-ZA"/>
          </a:p>
        </p:txBody>
      </p:sp>
    </p:spTree>
    <p:extLst>
      <p:ext uri="{BB962C8B-B14F-4D97-AF65-F5344CB8AC3E}">
        <p14:creationId xmlns:p14="http://schemas.microsoft.com/office/powerpoint/2010/main" val="30422914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defTabSz="931774">
              <a:defRPr/>
            </a:pPr>
            <a:r>
              <a:rPr lang="en-ZA" baseline="0" dirty="0" smtClean="0"/>
              <a:t>However for many of you sitting here today, this is not your reality. You are potentially a teacher in a well performing school where students have access to some of the best education available in this country. While our students in the wealthiest quintile of schools or independent schools are doing substantially better than the majority of students in the country, this is no reason to be complacent. While we are obviously most concerned with the majority of children who are being poorly served by the system, I am also somewhat concerned that our best schools are not necessarily producing the levels of learning that we need to be globally competitive. </a:t>
            </a:r>
            <a:endParaRPr lang="en-ZA" dirty="0" smtClean="0"/>
          </a:p>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33</a:t>
            </a:fld>
            <a:endParaRPr lang="en-ZA"/>
          </a:p>
        </p:txBody>
      </p:sp>
    </p:spTree>
    <p:extLst>
      <p:ext uri="{BB962C8B-B14F-4D97-AF65-F5344CB8AC3E}">
        <p14:creationId xmlns:p14="http://schemas.microsoft.com/office/powerpoint/2010/main" val="1432079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34</a:t>
            </a:fld>
            <a:endParaRPr lang="en-ZA"/>
          </a:p>
        </p:txBody>
      </p:sp>
    </p:spTree>
    <p:extLst>
      <p:ext uri="{BB962C8B-B14F-4D97-AF65-F5344CB8AC3E}">
        <p14:creationId xmlns:p14="http://schemas.microsoft.com/office/powerpoint/2010/main" val="2868562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r>
              <a:rPr lang="en-ZA" dirty="0" smtClean="0"/>
              <a:t>In the</a:t>
            </a:r>
            <a:r>
              <a:rPr lang="en-ZA" baseline="0" dirty="0" smtClean="0"/>
              <a:t> following graphs I have provided identified a distribution of scores in the TIMMS mathematics test of our wealthiest 20% of grade 9s against the distribution of test scores of grade 8s in selected countries. I have taken England and Singapore here. The red distribution are maths test scores of South Africa’s wealthiest 20% of grade 9s. The distribution lies to the left of the entire distribution  of </a:t>
            </a:r>
            <a:r>
              <a:rPr lang="en-ZA" baseline="0" dirty="0" err="1" smtClean="0"/>
              <a:t>Englands</a:t>
            </a:r>
            <a:r>
              <a:rPr lang="en-ZA" baseline="0" dirty="0" smtClean="0"/>
              <a:t> grade 8s and substantially to the left of their wealthiest group. The difference is even more stark if you compare the test scores of our wealthiest 20% of students in grade 9 to test scores of grade 8s in Singapore.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35</a:t>
            </a:fld>
            <a:endParaRPr lang="en-ZA"/>
          </a:p>
        </p:txBody>
      </p:sp>
    </p:spTree>
    <p:extLst>
      <p:ext uri="{BB962C8B-B14F-4D97-AF65-F5344CB8AC3E}">
        <p14:creationId xmlns:p14="http://schemas.microsoft.com/office/powerpoint/2010/main" val="14156867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defTabSz="931774">
              <a:defRPr/>
            </a:pPr>
            <a:r>
              <a:rPr lang="en-ZA" dirty="0" smtClean="0"/>
              <a:t>Now</a:t>
            </a:r>
            <a:r>
              <a:rPr lang="en-ZA" baseline="0" dirty="0" smtClean="0"/>
              <a:t> consider this graph. I have identified the mathematics score of students in selected countries at the 25</a:t>
            </a:r>
            <a:r>
              <a:rPr lang="en-ZA" baseline="30000" dirty="0" smtClean="0"/>
              <a:t>th</a:t>
            </a:r>
            <a:r>
              <a:rPr lang="en-ZA" baseline="0" dirty="0" smtClean="0"/>
              <a:t> percentile, median or 50</a:t>
            </a:r>
            <a:r>
              <a:rPr lang="en-ZA" baseline="30000" dirty="0" smtClean="0"/>
              <a:t>th</a:t>
            </a:r>
            <a:r>
              <a:rPr lang="en-ZA" baseline="0" dirty="0" smtClean="0"/>
              <a:t> percentile, the 75</a:t>
            </a:r>
            <a:r>
              <a:rPr lang="en-ZA" baseline="30000" dirty="0" smtClean="0"/>
              <a:t>th</a:t>
            </a:r>
            <a:r>
              <a:rPr lang="en-ZA" baseline="0" dirty="0" smtClean="0"/>
              <a:t> percentile and then the 95</a:t>
            </a:r>
            <a:r>
              <a:rPr lang="en-ZA" baseline="30000" dirty="0" smtClean="0"/>
              <a:t>th</a:t>
            </a:r>
            <a:r>
              <a:rPr lang="en-ZA" baseline="0" dirty="0" smtClean="0"/>
              <a:t> percentile. I’ve place a line through our score at the 95</a:t>
            </a:r>
            <a:r>
              <a:rPr lang="en-ZA" baseline="30000" dirty="0" smtClean="0"/>
              <a:t>th</a:t>
            </a:r>
            <a:r>
              <a:rPr lang="en-ZA" baseline="0" dirty="0" smtClean="0"/>
              <a:t> percentile at a score of 541 which is still less than the high international benchmark of 550. A student at our 95</a:t>
            </a:r>
            <a:r>
              <a:rPr lang="en-ZA" baseline="30000" dirty="0" smtClean="0"/>
              <a:t>th</a:t>
            </a:r>
            <a:r>
              <a:rPr lang="en-ZA" baseline="0" dirty="0" smtClean="0"/>
              <a:t> percentile is only doing as well as a grade 8 student at the 75</a:t>
            </a:r>
            <a:r>
              <a:rPr lang="en-ZA" baseline="30000" dirty="0" smtClean="0"/>
              <a:t>th</a:t>
            </a:r>
            <a:r>
              <a:rPr lang="en-ZA" baseline="0" dirty="0" smtClean="0"/>
              <a:t> percentile in Australia or a grade 8 student at the median in Russia and more strikingly as the grade 8 student at the 25</a:t>
            </a:r>
            <a:r>
              <a:rPr lang="en-ZA" baseline="30000" dirty="0" smtClean="0"/>
              <a:t>th</a:t>
            </a:r>
            <a:r>
              <a:rPr lang="en-ZA" baseline="0" dirty="0" smtClean="0"/>
              <a:t> percentile in Singapore. </a:t>
            </a:r>
          </a:p>
        </p:txBody>
      </p:sp>
      <p:sp>
        <p:nvSpPr>
          <p:cNvPr id="4" name="Slide Number Placeholder 3"/>
          <p:cNvSpPr>
            <a:spLocks noGrp="1"/>
          </p:cNvSpPr>
          <p:nvPr>
            <p:ph type="sldNum" sz="quarter" idx="10"/>
          </p:nvPr>
        </p:nvSpPr>
        <p:spPr/>
        <p:txBody>
          <a:bodyPr/>
          <a:lstStyle/>
          <a:p>
            <a:fld id="{FEE5E242-C2F1-4F47-8F7F-244CFDD18297}" type="slidenum">
              <a:rPr lang="en-ZA" smtClean="0"/>
              <a:t>36</a:t>
            </a:fld>
            <a:endParaRPr lang="en-ZA"/>
          </a:p>
        </p:txBody>
      </p:sp>
    </p:spTree>
    <p:extLst>
      <p:ext uri="{BB962C8B-B14F-4D97-AF65-F5344CB8AC3E}">
        <p14:creationId xmlns:p14="http://schemas.microsoft.com/office/powerpoint/2010/main" val="2197578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defTabSz="931774">
              <a:defRPr/>
            </a:pPr>
            <a:r>
              <a:rPr lang="en-ZA" dirty="0" smtClean="0"/>
              <a:t>Although we are most concerned</a:t>
            </a:r>
            <a:r>
              <a:rPr lang="en-ZA" baseline="0" dirty="0" smtClean="0"/>
              <a:t> about learning in the majority of schools, the 80 to 90% of the system, It is important to trace how we are doing at the top. Are we both producing an world class top 5% and are we retaining these students in the country? Why is this important. Because typically it is the few that are responsible for the majority of innovation in country. In a chapter in the most recent global innovation index report two South African’s contributed to a chapter “</a:t>
            </a:r>
            <a:r>
              <a:rPr lang="en-ZA" dirty="0" smtClean="0"/>
              <a:t>Retaining Top Innovators: An Essential Element of Competitiveness for Developing Countries”.</a:t>
            </a:r>
            <a:r>
              <a:rPr lang="en-ZA" baseline="0" dirty="0" smtClean="0"/>
              <a:t> They make this statement: They make this statement not on the basis of anecdotal evidence but this idea was formalised a long time ago by </a:t>
            </a:r>
            <a:r>
              <a:rPr lang="en-ZA" baseline="0" dirty="0" err="1" smtClean="0"/>
              <a:t>Lotka</a:t>
            </a:r>
            <a:r>
              <a:rPr lang="en-ZA" baseline="0" dirty="0" smtClean="0"/>
              <a:t> in 1926 … referred to as </a:t>
            </a:r>
            <a:r>
              <a:rPr lang="en-ZA" baseline="0" dirty="0" err="1" smtClean="0"/>
              <a:t>Lotka’s</a:t>
            </a:r>
            <a:r>
              <a:rPr lang="en-ZA" baseline="0" dirty="0" smtClean="0"/>
              <a:t> law, 10% of authors are usually </a:t>
            </a:r>
            <a:r>
              <a:rPr lang="en-ZA" baseline="0" dirty="0" err="1" smtClean="0"/>
              <a:t>reponsible</a:t>
            </a:r>
            <a:r>
              <a:rPr lang="en-ZA" baseline="0" dirty="0" smtClean="0"/>
              <a:t> for 50% of publications in a country. And 5% of authors are responsible for 39% of publications. The point I am trying to make is that the few matter too! </a:t>
            </a:r>
          </a:p>
          <a:p>
            <a:pPr defTabSz="931774">
              <a:defRPr/>
            </a:pPr>
            <a:endParaRPr lang="en-ZA" baseline="0" dirty="0" smtClean="0"/>
          </a:p>
          <a:p>
            <a:pPr defTabSz="931774">
              <a:defRPr/>
            </a:pPr>
            <a:r>
              <a:rPr lang="en-ZA" baseline="0" dirty="0" smtClean="0"/>
              <a:t>While the push needs to be to improve learning opportunities for the majority of South African students, we also need to be watching the top end for the few matter, and typically provide the majority of knowledge contributions to a nation. </a:t>
            </a:r>
            <a:endParaRPr lang="en-ZA" dirty="0" smtClean="0"/>
          </a:p>
          <a:p>
            <a:pPr defTabSz="931774">
              <a:defRPr/>
            </a:pPr>
            <a:endParaRPr lang="en-ZA" dirty="0" smtClean="0"/>
          </a:p>
          <a:p>
            <a:pPr defTabSz="931774">
              <a:defRPr/>
            </a:pPr>
            <a:r>
              <a:rPr lang="en-ZA" dirty="0" smtClean="0"/>
              <a:t>“it is estimated that South Africa’s failure to retain the top 5% of researchers and entrepreneurs slices 20% from its potential innovation output.” </a:t>
            </a:r>
          </a:p>
          <a:p>
            <a:pPr defTabSz="931774">
              <a:defRPr/>
            </a:pPr>
            <a:endParaRPr lang="en-ZA" dirty="0" smtClean="0"/>
          </a:p>
          <a:p>
            <a:pPr defTabSz="931774">
              <a:defRPr/>
            </a:pPr>
            <a:endParaRPr lang="en-ZA" dirty="0" smtClean="0"/>
          </a:p>
          <a:p>
            <a:pPr defTabSz="931774">
              <a:defRPr/>
            </a:pPr>
            <a:r>
              <a:rPr lang="en-ZA" dirty="0" smtClean="0"/>
              <a:t>Reference:</a:t>
            </a:r>
            <a:r>
              <a:rPr lang="en-ZA" baseline="0" dirty="0" smtClean="0"/>
              <a:t> </a:t>
            </a:r>
            <a:r>
              <a:rPr lang="en-ZA" dirty="0" smtClean="0"/>
              <a:t>Cornell University, INSEAD, and WIPO (2014): The Global Innovation Index 2014: The Human Factor In innovation, Fontainebleau, Ithaca, and Geneva.  </a:t>
            </a:r>
            <a:r>
              <a:rPr lang="en-ZA" dirty="0" err="1" smtClean="0"/>
              <a:t>Walwyn</a:t>
            </a:r>
            <a:r>
              <a:rPr lang="en-ZA" baseline="0" dirty="0" smtClean="0"/>
              <a:t> and </a:t>
            </a:r>
            <a:r>
              <a:rPr lang="en-ZA" baseline="0" dirty="0" err="1" smtClean="0"/>
              <a:t>Sibisi</a:t>
            </a:r>
            <a:r>
              <a:rPr lang="en-ZA" baseline="0" dirty="0" smtClean="0"/>
              <a:t> (2015) </a:t>
            </a:r>
            <a:r>
              <a:rPr lang="en-ZA" dirty="0" smtClean="0"/>
              <a:t>Chapter</a:t>
            </a:r>
            <a:r>
              <a:rPr lang="en-ZA" baseline="0" dirty="0" smtClean="0"/>
              <a:t> 7 </a:t>
            </a:r>
            <a:r>
              <a:rPr lang="en-ZA" dirty="0" smtClean="0"/>
              <a:t>Retaining Top Innovators: An Essential Element of Competitiveness for Developing Countries</a:t>
            </a:r>
          </a:p>
          <a:p>
            <a:pPr defTabSz="931774">
              <a:defRPr/>
            </a:pPr>
            <a:endParaRPr lang="en-ZA" dirty="0" smtClean="0"/>
          </a:p>
          <a:p>
            <a:r>
              <a:rPr lang="en-ZA" dirty="0" smtClean="0"/>
              <a:t>A skewed distribution, as originally noted and described mathematically by </a:t>
            </a:r>
            <a:r>
              <a:rPr lang="en-ZA" dirty="0" err="1" smtClean="0"/>
              <a:t>Lotka</a:t>
            </a:r>
            <a:r>
              <a:rPr lang="en-ZA" dirty="0" smtClean="0"/>
              <a:t> (see Figure 1). This mathematical formulation, which became known as </a:t>
            </a:r>
            <a:r>
              <a:rPr lang="en-ZA" i="1" dirty="0" err="1" smtClean="0"/>
              <a:t>Lotka’s</a:t>
            </a:r>
            <a:r>
              <a:rPr lang="en-ZA" i="1" dirty="0" smtClean="0"/>
              <a:t> Law, </a:t>
            </a:r>
            <a:r>
              <a:rPr lang="en-ZA" dirty="0" smtClean="0"/>
              <a:t>states that the number of authors, </a:t>
            </a:r>
            <a:r>
              <a:rPr lang="en-ZA" i="1" dirty="0" smtClean="0"/>
              <a:t>W, </a:t>
            </a:r>
            <a:r>
              <a:rPr lang="en-ZA" dirty="0" smtClean="0"/>
              <a:t>making </a:t>
            </a:r>
            <a:r>
              <a:rPr lang="en-ZA" i="1" dirty="0" smtClean="0"/>
              <a:t>n </a:t>
            </a:r>
            <a:r>
              <a:rPr lang="en-ZA" dirty="0" smtClean="0"/>
              <a:t>contributions is about 1/</a:t>
            </a:r>
            <a:r>
              <a:rPr lang="en-ZA" i="1" dirty="0" smtClean="0"/>
              <a:t>n</a:t>
            </a:r>
            <a:r>
              <a:rPr lang="en-ZA" dirty="0" smtClean="0"/>
              <a:t>2 of those making a</a:t>
            </a:r>
          </a:p>
          <a:p>
            <a:r>
              <a:rPr lang="en-ZA" dirty="0" smtClean="0"/>
              <a:t>single contribution.1 In other words, 10% of authors produce 50% of the total publications, and the top 5% of authors account for 39% of publications</a:t>
            </a:r>
          </a:p>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37</a:t>
            </a:fld>
            <a:endParaRPr lang="en-ZA"/>
          </a:p>
        </p:txBody>
      </p:sp>
    </p:spTree>
    <p:extLst>
      <p:ext uri="{BB962C8B-B14F-4D97-AF65-F5344CB8AC3E}">
        <p14:creationId xmlns:p14="http://schemas.microsoft.com/office/powerpoint/2010/main" val="7324850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r>
              <a:rPr lang="en-ZA" dirty="0" smtClean="0"/>
              <a:t>After</a:t>
            </a:r>
            <a:r>
              <a:rPr lang="en-ZA" baseline="0" dirty="0" smtClean="0"/>
              <a:t> showing you this, however, the last thing I want to leave you with is a reality check that is rather hopeless and quite depressing. There is another reality, one where improvement is possible not just in terms of the figment of our imagination but in terms of real world evidence of improvements. There are many examples of education systems that have improved internationally, with notable gains in learning experienced by cohorts of students.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38</a:t>
            </a:fld>
            <a:endParaRPr lang="en-ZA"/>
          </a:p>
        </p:txBody>
      </p:sp>
    </p:spTree>
    <p:extLst>
      <p:ext uri="{BB962C8B-B14F-4D97-AF65-F5344CB8AC3E}">
        <p14:creationId xmlns:p14="http://schemas.microsoft.com/office/powerpoint/2010/main" val="23411656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60513" y="696913"/>
            <a:ext cx="3348037" cy="2511425"/>
          </a:xfrm>
        </p:spPr>
      </p:sp>
      <p:sp>
        <p:nvSpPr>
          <p:cNvPr id="3" name="Notes Placeholder 2"/>
          <p:cNvSpPr>
            <a:spLocks noGrp="1"/>
          </p:cNvSpPr>
          <p:nvPr>
            <p:ph type="body" idx="1"/>
          </p:nvPr>
        </p:nvSpPr>
        <p:spPr/>
        <p:txBody>
          <a:bodyPr/>
          <a:lstStyle/>
          <a:p>
            <a:r>
              <a:rPr lang="en-ZA" dirty="0"/>
              <a:t>In research by Martin </a:t>
            </a:r>
            <a:r>
              <a:rPr lang="en-ZA" dirty="0" err="1"/>
              <a:t>Gustafsson</a:t>
            </a:r>
            <a:r>
              <a:rPr lang="en-ZA" dirty="0"/>
              <a:t> he takes 113 countries that participated in different international tests of learning and through various conversions was able to place test scores on a comparable scale. [A nonlinear programming approach to transforming the average scores countries achieve in various international testing programmes so that scores become comparable across programmes.  Effectively he placed 230 different test scores for over 113 countries but on the same scale which is very useful for the type of analyses we work with.  </a:t>
            </a:r>
            <a:endParaRPr lang="en-ZA" dirty="0" smtClean="0"/>
          </a:p>
          <a:p>
            <a:endParaRPr lang="en-ZA" dirty="0"/>
          </a:p>
          <a:p>
            <a:r>
              <a:rPr lang="en-ZA" dirty="0"/>
              <a:t>The 11 countries, in descending order of size of their annual improvement, are: Brazil, Chile, Indonesia, Tunisia, Turkey, Poland, Germany, Israel, Uruguay, Hungary and Switzerland. The countries Chile, Tunisia, Turkey and Germany each had two series of more than two points showing sustained improvements in learning (for these four countries the average improvement across the two trends was used for the ranking provided here).</a:t>
            </a:r>
          </a:p>
        </p:txBody>
      </p:sp>
      <p:sp>
        <p:nvSpPr>
          <p:cNvPr id="4" name="Slide Number Placeholder 3"/>
          <p:cNvSpPr>
            <a:spLocks noGrp="1"/>
          </p:cNvSpPr>
          <p:nvPr>
            <p:ph type="sldNum" sz="quarter" idx="10"/>
          </p:nvPr>
        </p:nvSpPr>
        <p:spPr/>
        <p:txBody>
          <a:bodyPr/>
          <a:lstStyle/>
          <a:p>
            <a:fld id="{FEE5E242-C2F1-4F47-8F7F-244CFDD18297}" type="slidenum">
              <a:rPr lang="en-ZA" smtClean="0"/>
              <a:t>39</a:t>
            </a:fld>
            <a:endParaRPr lang="en-ZA"/>
          </a:p>
        </p:txBody>
      </p:sp>
    </p:spTree>
    <p:extLst>
      <p:ext uri="{BB962C8B-B14F-4D97-AF65-F5344CB8AC3E}">
        <p14:creationId xmlns:p14="http://schemas.microsoft.com/office/powerpoint/2010/main" val="32464893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r>
              <a:rPr lang="en-ZA" dirty="0"/>
              <a:t>What is more useful is that he was able to have a look at what improvements are realistically possible in countries over time on the basis of best historical trends in growth in scores in these international tests. There were 11 countries that he identified that experienced consistent gains in international tests over 3 periods or more. Running an analysis on these he comes up with this simulated frontier of possible improvements. </a:t>
            </a:r>
          </a:p>
          <a:p>
            <a:endParaRPr lang="en-ZA" dirty="0"/>
          </a:p>
          <a:p>
            <a:r>
              <a:rPr lang="en-ZA" dirty="0"/>
              <a:t>The four points in the graph reflect actual recent levels of performance, in terms of PISA points. </a:t>
            </a:r>
            <a:r>
              <a:rPr lang="en-ZA" dirty="0" err="1"/>
              <a:t>Gustafsson</a:t>
            </a:r>
            <a:r>
              <a:rPr lang="en-ZA" dirty="0"/>
              <a:t> identifies that </a:t>
            </a:r>
            <a:r>
              <a:rPr lang="en-ZA" dirty="0" smtClean="0"/>
              <a:t>if optimal </a:t>
            </a:r>
            <a:r>
              <a:rPr lang="en-ZA" dirty="0"/>
              <a:t>education policies are implemented, South Africa might attain the level of performance of non-Asian OECD countries (average of 491 on the PISA scale) after 34 years (52 minus 18 on the horizontal axis). It would take Brazil about 25 years to achieve the </a:t>
            </a:r>
            <a:r>
              <a:rPr lang="en-ZA" dirty="0" smtClean="0"/>
              <a:t>same. These </a:t>
            </a:r>
            <a:r>
              <a:rPr lang="en-ZA" dirty="0"/>
              <a:t>are clearly optimistic scenarios, but not impossible ones if we implement the right policies in the right way. </a:t>
            </a:r>
          </a:p>
          <a:p>
            <a:endParaRPr lang="en-ZA" dirty="0"/>
          </a:p>
          <a:p>
            <a:endParaRPr lang="en-ZA" dirty="0"/>
          </a:p>
          <a:p>
            <a:r>
              <a:rPr lang="en-ZA" dirty="0"/>
              <a:t>“</a:t>
            </a:r>
            <a:r>
              <a:rPr lang="en-ZA" dirty="0" err="1"/>
              <a:t>Hanushek</a:t>
            </a:r>
            <a:r>
              <a:rPr lang="en-ZA" dirty="0"/>
              <a:t> and </a:t>
            </a:r>
            <a:r>
              <a:rPr lang="en-ZA" dirty="0" err="1"/>
              <a:t>Woessman</a:t>
            </a:r>
            <a:r>
              <a:rPr lang="en-ZA" dirty="0"/>
              <a:t> (2007: 44) provide a broad indication when they say that in a programme such as TIMSS, an improvement of half a standard deviation (meaning 50 points in TIMSS) is possible within a period of 10 to 30 years. From a base of 300 points,</a:t>
            </a:r>
          </a:p>
          <a:p>
            <a:r>
              <a:rPr lang="en-ZA" dirty="0"/>
              <a:t>about the average score for Qatar, the worst performing country in TIMSS at the Grade 8 level in 2007, this represents a range in annual growth of 0.6% to 1.6%. This is not incompatible with the patterns identified below. Some guidance is also provided in the 2010</a:t>
            </a:r>
          </a:p>
          <a:p>
            <a:r>
              <a:rPr lang="en-ZA" dirty="0"/>
              <a:t>McKinsey report (</a:t>
            </a:r>
            <a:r>
              <a:rPr lang="en-ZA" dirty="0" err="1"/>
              <a:t>Mourshed</a:t>
            </a:r>
            <a:r>
              <a:rPr lang="en-ZA" dirty="0"/>
              <a:t>, </a:t>
            </a:r>
            <a:r>
              <a:rPr lang="en-ZA" dirty="0" err="1"/>
              <a:t>Chijioke</a:t>
            </a:r>
            <a:r>
              <a:rPr lang="en-ZA" dirty="0"/>
              <a:t> and Barber, 2010: 16), which points to best historical trends of around 0.2% per annum in ‘PISA 2000 units’, assuming a baseline of 500.”</a:t>
            </a:r>
          </a:p>
          <a:p>
            <a:endParaRPr lang="en-ZA" dirty="0" smtClean="0"/>
          </a:p>
          <a:p>
            <a:r>
              <a:rPr lang="en-ZA" dirty="0" smtClean="0"/>
              <a:t>If</a:t>
            </a:r>
            <a:r>
              <a:rPr lang="en-ZA" baseline="0" dirty="0" smtClean="0"/>
              <a:t> however you don’t take the best case scenario, but just predict improvements on the basis of the entire sample of all countries the picture is very difficult. </a:t>
            </a:r>
            <a:r>
              <a:rPr lang="en-ZA" dirty="0"/>
              <a:t>if the diminishing marginal rate of improvement is taken into account a simulation would indicate that it would take exceedingly long for developing countries to catch up. South Africa, for instance, would require 160 years to reach the levels found in non-Asian OECD countries. For Brazil the duration would be around 130 years.</a:t>
            </a:r>
          </a:p>
          <a:p>
            <a:r>
              <a:rPr lang="en-ZA" dirty="0"/>
              <a:t>..there is educational quality convergence between developing and developed countries.</a:t>
            </a:r>
          </a:p>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40</a:t>
            </a:fld>
            <a:endParaRPr lang="en-ZA"/>
          </a:p>
        </p:txBody>
      </p:sp>
    </p:spTree>
    <p:extLst>
      <p:ext uri="{BB962C8B-B14F-4D97-AF65-F5344CB8AC3E}">
        <p14:creationId xmlns:p14="http://schemas.microsoft.com/office/powerpoint/2010/main" val="27349658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pPr defTabSz="931774">
              <a:defRPr/>
            </a:pPr>
            <a:r>
              <a:rPr lang="en-ZA" dirty="0"/>
              <a:t>But what are these policies? Where should our focus </a:t>
            </a:r>
            <a:r>
              <a:rPr lang="en-ZA" dirty="0" smtClean="0"/>
              <a:t>be if we want</a:t>
            </a:r>
            <a:r>
              <a:rPr lang="en-ZA" baseline="0" dirty="0" smtClean="0"/>
              <a:t> to see improvement</a:t>
            </a:r>
            <a:r>
              <a:rPr lang="en-ZA" dirty="0" smtClean="0"/>
              <a:t>?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41</a:t>
            </a:fld>
            <a:endParaRPr lang="en-ZA"/>
          </a:p>
        </p:txBody>
      </p:sp>
    </p:spTree>
    <p:extLst>
      <p:ext uri="{BB962C8B-B14F-4D97-AF65-F5344CB8AC3E}">
        <p14:creationId xmlns:p14="http://schemas.microsoft.com/office/powerpoint/2010/main" val="15092000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60513" y="696913"/>
            <a:ext cx="3348037" cy="2511425"/>
          </a:xfrm>
        </p:spPr>
      </p:sp>
      <p:sp>
        <p:nvSpPr>
          <p:cNvPr id="3" name="Notes Placeholder 2"/>
          <p:cNvSpPr>
            <a:spLocks noGrp="1"/>
          </p:cNvSpPr>
          <p:nvPr>
            <p:ph type="body" idx="1"/>
          </p:nvPr>
        </p:nvSpPr>
        <p:spPr/>
        <p:txBody>
          <a:bodyPr/>
          <a:lstStyle/>
          <a:p>
            <a:r>
              <a:rPr lang="en-ZA" dirty="0" smtClean="0"/>
              <a:t>In</a:t>
            </a:r>
            <a:r>
              <a:rPr lang="en-ZA" baseline="0" dirty="0" smtClean="0"/>
              <a:t> 2010, </a:t>
            </a:r>
            <a:r>
              <a:rPr lang="en-ZA" baseline="0" dirty="0" err="1" smtClean="0"/>
              <a:t>Mckinsey</a:t>
            </a:r>
            <a:r>
              <a:rPr lang="en-ZA" baseline="0" dirty="0" smtClean="0"/>
              <a:t> produced a report entitled “How the world’s most improved education systems keep getting better”.  </a:t>
            </a:r>
          </a:p>
          <a:p>
            <a:r>
              <a:rPr lang="en-ZA" baseline="0" dirty="0" smtClean="0"/>
              <a:t>They interviewed various stakeholders in education systems that had improved to identify if there was anything generic that one could learn from these improvement stories. </a:t>
            </a:r>
            <a:r>
              <a:rPr lang="en-ZA" dirty="0" smtClean="0"/>
              <a:t>One of the most</a:t>
            </a:r>
            <a:r>
              <a:rPr lang="en-ZA" baseline="0" dirty="0" smtClean="0"/>
              <a:t> logical findings coming out is that these systems first and foremost face the facts about where they were in a performance trajectory. Take stock of where we really are. This is not just the responsibility of government but we need civil awareness of the state of learning in South Africa, across all communities. This needs to become a national priority in the eyes of every citizen, that each member of society starts making it their responsibility. </a:t>
            </a:r>
          </a:p>
          <a:p>
            <a:endParaRPr lang="en-ZA" baseline="0" dirty="0" smtClean="0"/>
          </a:p>
          <a:p>
            <a:r>
              <a:rPr lang="en-ZA" baseline="0" dirty="0" smtClean="0"/>
              <a:t>Then these systems that improved designed their package of policy interventions that were commensurate with where they were in terms of learning. In systems with good or great learning to start off with they can target interventions at higher order issues. At the bottom end however one has to get to the basics. Systems with poor student performance can only improve if they focus on achieving the basics of literacy and numeracy.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42</a:t>
            </a:fld>
            <a:endParaRPr lang="en-ZA"/>
          </a:p>
        </p:txBody>
      </p:sp>
    </p:spTree>
    <p:extLst>
      <p:ext uri="{BB962C8B-B14F-4D97-AF65-F5344CB8AC3E}">
        <p14:creationId xmlns:p14="http://schemas.microsoft.com/office/powerpoint/2010/main" val="6631432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60513" y="696913"/>
            <a:ext cx="3348037" cy="251142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43</a:t>
            </a:fld>
            <a:endParaRPr lang="en-ZA"/>
          </a:p>
        </p:txBody>
      </p:sp>
    </p:spTree>
    <p:extLst>
      <p:ext uri="{BB962C8B-B14F-4D97-AF65-F5344CB8AC3E}">
        <p14:creationId xmlns:p14="http://schemas.microsoft.com/office/powerpoint/2010/main" val="15929885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44</a:t>
            </a:fld>
            <a:endParaRPr lang="en-ZA"/>
          </a:p>
        </p:txBody>
      </p:sp>
    </p:spTree>
    <p:extLst>
      <p:ext uri="{BB962C8B-B14F-4D97-AF65-F5344CB8AC3E}">
        <p14:creationId xmlns:p14="http://schemas.microsoft.com/office/powerpoint/2010/main" val="14708539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45</a:t>
            </a:fld>
            <a:endParaRPr lang="en-ZA"/>
          </a:p>
        </p:txBody>
      </p:sp>
    </p:spTree>
    <p:extLst>
      <p:ext uri="{BB962C8B-B14F-4D97-AF65-F5344CB8AC3E}">
        <p14:creationId xmlns:p14="http://schemas.microsoft.com/office/powerpoint/2010/main" val="18302291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46</a:t>
            </a:fld>
            <a:endParaRPr lang="en-ZA"/>
          </a:p>
        </p:txBody>
      </p:sp>
    </p:spTree>
    <p:extLst>
      <p:ext uri="{BB962C8B-B14F-4D97-AF65-F5344CB8AC3E}">
        <p14:creationId xmlns:p14="http://schemas.microsoft.com/office/powerpoint/2010/main" val="18302291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47</a:t>
            </a:fld>
            <a:endParaRPr lang="en-ZA"/>
          </a:p>
        </p:txBody>
      </p:sp>
    </p:spTree>
    <p:extLst>
      <p:ext uri="{BB962C8B-B14F-4D97-AF65-F5344CB8AC3E}">
        <p14:creationId xmlns:p14="http://schemas.microsoft.com/office/powerpoint/2010/main" val="18302291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48</a:t>
            </a:fld>
            <a:endParaRPr lang="en-ZA"/>
          </a:p>
        </p:txBody>
      </p:sp>
    </p:spTree>
    <p:extLst>
      <p:ext uri="{BB962C8B-B14F-4D97-AF65-F5344CB8AC3E}">
        <p14:creationId xmlns:p14="http://schemas.microsoft.com/office/powerpoint/2010/main" val="15673127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49</a:t>
            </a:fld>
            <a:endParaRPr lang="en-ZA"/>
          </a:p>
        </p:txBody>
      </p:sp>
    </p:spTree>
    <p:extLst>
      <p:ext uri="{BB962C8B-B14F-4D97-AF65-F5344CB8AC3E}">
        <p14:creationId xmlns:p14="http://schemas.microsoft.com/office/powerpoint/2010/main" val="27802716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50</a:t>
            </a:fld>
            <a:endParaRPr lang="en-ZA"/>
          </a:p>
        </p:txBody>
      </p:sp>
    </p:spTree>
    <p:extLst>
      <p:ext uri="{BB962C8B-B14F-4D97-AF65-F5344CB8AC3E}">
        <p14:creationId xmlns:p14="http://schemas.microsoft.com/office/powerpoint/2010/main" val="24298924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51</a:t>
            </a:fld>
            <a:endParaRPr lang="en-ZA"/>
          </a:p>
        </p:txBody>
      </p:sp>
    </p:spTree>
    <p:extLst>
      <p:ext uri="{BB962C8B-B14F-4D97-AF65-F5344CB8AC3E}">
        <p14:creationId xmlns:p14="http://schemas.microsoft.com/office/powerpoint/2010/main" val="8417331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52</a:t>
            </a:fld>
            <a:endParaRPr lang="en-ZA"/>
          </a:p>
        </p:txBody>
      </p:sp>
    </p:spTree>
    <p:extLst>
      <p:ext uri="{BB962C8B-B14F-4D97-AF65-F5344CB8AC3E}">
        <p14:creationId xmlns:p14="http://schemas.microsoft.com/office/powerpoint/2010/main" val="6563270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53</a:t>
            </a:fld>
            <a:endParaRPr lang="en-ZA"/>
          </a:p>
        </p:txBody>
      </p:sp>
    </p:spTree>
    <p:extLst>
      <p:ext uri="{BB962C8B-B14F-4D97-AF65-F5344CB8AC3E}">
        <p14:creationId xmlns:p14="http://schemas.microsoft.com/office/powerpoint/2010/main" val="29314386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6413" y="255588"/>
            <a:ext cx="3348037" cy="251142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54</a:t>
            </a:fld>
            <a:endParaRPr lang="en-ZA"/>
          </a:p>
        </p:txBody>
      </p:sp>
    </p:spTree>
    <p:extLst>
      <p:ext uri="{BB962C8B-B14F-4D97-AF65-F5344CB8AC3E}">
        <p14:creationId xmlns:p14="http://schemas.microsoft.com/office/powerpoint/2010/main" val="1611945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22CB289D-5EFA-46F6-9867-7222BEA27E01}" type="slidenum">
              <a:rPr lang="en-ZA" smtClean="0"/>
              <a:t>‹#›</a:t>
            </a:fld>
            <a:endParaRPr lang="en-ZA" dirty="0"/>
          </a:p>
        </p:txBody>
      </p:sp>
      <p:sp>
        <p:nvSpPr>
          <p:cNvPr id="8" name="Content Placeholder 7"/>
          <p:cNvSpPr>
            <a:spLocks noGrp="1"/>
          </p:cNvSpPr>
          <p:nvPr>
            <p:ph sz="quarter" idx="1"/>
          </p:nvPr>
        </p:nvSpPr>
        <p:spPr>
          <a:xfrm>
            <a:off x="914400" y="1447800"/>
            <a:ext cx="7772400" cy="4572000"/>
          </a:xfrm>
        </p:spPr>
        <p:txBody>
          <a:bodyPr vert="horz"/>
          <a:lstStyle>
            <a:lvl1pPr>
              <a:buClrTx/>
              <a:defRPr>
                <a:solidFill>
                  <a:schemeClr val="tx1"/>
                </a:solidFill>
                <a:latin typeface="Calibri" pitchFamily="34" charset="0"/>
              </a:defRPr>
            </a:lvl1pPr>
            <a:lvl2pPr marL="548640" indent="-228600">
              <a:buFont typeface="Courier New" pitchFamily="49" charset="0"/>
              <a:buChar char="-"/>
              <a:defRPr>
                <a:solidFill>
                  <a:schemeClr val="tx1"/>
                </a:solidFill>
                <a:latin typeface="Calibri" pitchFamily="34" charset="0"/>
              </a:defRPr>
            </a:lvl2pPr>
            <a:lvl3pPr marL="937260" indent="-342900">
              <a:buClr>
                <a:schemeClr val="tx1"/>
              </a:buClr>
              <a:buFont typeface="Courier New" pitchFamily="49" charset="0"/>
              <a:buChar char="o"/>
              <a:defRPr>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pic>
        <p:nvPicPr>
          <p:cNvPr id="7" name="Picture 7"/>
          <p:cNvPicPr>
            <a:picLocks noChangeAspect="1" noChangeArrowheads="1"/>
          </p:cNvPicPr>
          <p:nvPr userDrawn="1"/>
        </p:nvPicPr>
        <p:blipFill>
          <a:blip r:embed="rId2" cstate="print"/>
          <a:srcRect/>
          <a:stretch>
            <a:fillRect/>
          </a:stretch>
        </p:blipFill>
        <p:spPr bwMode="auto">
          <a:xfrm>
            <a:off x="7203242" y="6165304"/>
            <a:ext cx="1552549" cy="504056"/>
          </a:xfrm>
          <a:prstGeom prst="rect">
            <a:avLst/>
          </a:prstGeom>
          <a:noFill/>
          <a:ln w="9525">
            <a:noFill/>
            <a:miter lim="800000"/>
            <a:headEnd/>
            <a:tailEnd/>
          </a:ln>
          <a:effectLst/>
        </p:spPr>
      </p:pic>
      <p:sp>
        <p:nvSpPr>
          <p:cNvPr id="9" name="Round Diagonal Corner Rectangle 8"/>
          <p:cNvSpPr/>
          <p:nvPr userDrawn="1"/>
        </p:nvSpPr>
        <p:spPr>
          <a:xfrm>
            <a:off x="107504" y="100224"/>
            <a:ext cx="8936318" cy="952512"/>
          </a:xfrm>
          <a:prstGeom prst="round2Diag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4000" b="1" dirty="0">
              <a:latin typeface="Calibri" pitchFamily="34" charset="0"/>
            </a:endParaRPr>
          </a:p>
        </p:txBody>
      </p:sp>
      <p:sp>
        <p:nvSpPr>
          <p:cNvPr id="2" name="Title 1"/>
          <p:cNvSpPr>
            <a:spLocks noGrp="1"/>
          </p:cNvSpPr>
          <p:nvPr>
            <p:ph type="title"/>
          </p:nvPr>
        </p:nvSpPr>
        <p:spPr>
          <a:xfrm>
            <a:off x="899592" y="274638"/>
            <a:ext cx="7787208" cy="1145178"/>
          </a:xfrm>
          <a:prstGeom prst="rect">
            <a:avLst/>
          </a:prstGeom>
        </p:spPr>
        <p:txBody>
          <a:bodyPr/>
          <a:lstStyle>
            <a:lvl1pPr>
              <a:defRPr>
                <a:solidFill>
                  <a:schemeClr val="accent1"/>
                </a:solidFill>
                <a:latin typeface="+mj-lt"/>
              </a:defRPr>
            </a:lvl1pPr>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13687521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205987" cy="6881245"/>
          </a:xfrm>
          <a:prstGeom prst="rect">
            <a:avLst/>
          </a:prstGeom>
        </p:spPr>
      </p:pic>
      <p:sp>
        <p:nvSpPr>
          <p:cNvPr id="28" name="Date Placeholder 27"/>
          <p:cNvSpPr>
            <a:spLocks noGrp="1"/>
          </p:cNvSpPr>
          <p:nvPr>
            <p:ph type="dt" sz="half" idx="10"/>
          </p:nvPr>
        </p:nvSpPr>
        <p:spPr/>
        <p:txBody>
          <a:bodyPr/>
          <a:lstStyle/>
          <a:p>
            <a:endParaRPr lang="en-ZA" dirty="0"/>
          </a:p>
        </p:txBody>
      </p:sp>
      <p:sp>
        <p:nvSpPr>
          <p:cNvPr id="17" name="Footer Placeholder 16"/>
          <p:cNvSpPr>
            <a:spLocks noGrp="1"/>
          </p:cNvSpPr>
          <p:nvPr>
            <p:ph type="ftr" sz="quarter" idx="11"/>
          </p:nvPr>
        </p:nvSpPr>
        <p:spPr>
          <a:xfrm>
            <a:off x="914400" y="6021288"/>
            <a:ext cx="3962400" cy="608112"/>
          </a:xfrm>
        </p:spPr>
        <p:txBody>
          <a:bodyPr/>
          <a:lstStyle/>
          <a:p>
            <a:endParaRPr lang="en-ZA"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t>‹#›</a:t>
            </a:fld>
            <a:endParaRPr lang="en-ZA" dirty="0"/>
          </a:p>
        </p:txBody>
      </p:sp>
      <p:sp>
        <p:nvSpPr>
          <p:cNvPr id="8" name="Title 7"/>
          <p:cNvSpPr>
            <a:spLocks noGrp="1"/>
          </p:cNvSpPr>
          <p:nvPr>
            <p:ph type="ctrTitle"/>
          </p:nvPr>
        </p:nvSpPr>
        <p:spPr>
          <a:xfrm>
            <a:off x="1907704" y="1556792"/>
            <a:ext cx="6444038" cy="1419163"/>
          </a:xfrm>
          <a:prstGeom prst="rect">
            <a:avLst/>
          </a:prstGeom>
          <a:solidFill>
            <a:schemeClr val="bg1"/>
          </a:solidFill>
        </p:spPr>
        <p:txBody>
          <a:bodyPr anchor="ctr"/>
          <a:lstStyle>
            <a:lvl1pPr algn="ctr">
              <a:defRPr lang="en-US" b="1" dirty="0">
                <a:solidFill>
                  <a:schemeClr val="tx1"/>
                </a:solidFill>
                <a:latin typeface="Calibri" pitchFamily="34" charset="0"/>
              </a:defRPr>
            </a:lvl1pPr>
          </a:lstStyle>
          <a:p>
            <a:r>
              <a:rPr kumimoji="0" lang="en-US" dirty="0" smtClean="0"/>
              <a:t>Click to edit Master title style</a:t>
            </a:r>
            <a:endParaRPr kumimoji="0" lang="en-US" dirty="0"/>
          </a:p>
        </p:txBody>
      </p:sp>
      <p:pic>
        <p:nvPicPr>
          <p:cNvPr id="14" name="Picture 7"/>
          <p:cNvPicPr>
            <a:picLocks noChangeAspect="1" noChangeArrowheads="1"/>
          </p:cNvPicPr>
          <p:nvPr userDrawn="1"/>
        </p:nvPicPr>
        <p:blipFill>
          <a:blip r:embed="rId3" cstate="print"/>
          <a:srcRect/>
          <a:stretch>
            <a:fillRect/>
          </a:stretch>
        </p:blipFill>
        <p:spPr bwMode="auto">
          <a:xfrm>
            <a:off x="2339752" y="5458016"/>
            <a:ext cx="3371548" cy="1094619"/>
          </a:xfrm>
          <a:prstGeom prst="rect">
            <a:avLst/>
          </a:prstGeom>
          <a:noFill/>
          <a:ln w="9525">
            <a:noFill/>
            <a:miter lim="800000"/>
            <a:headEnd/>
            <a:tailEnd/>
          </a:ln>
          <a:effectLst/>
        </p:spPr>
      </p:pic>
      <p:grpSp>
        <p:nvGrpSpPr>
          <p:cNvPr id="15" name="Group 4"/>
          <p:cNvGrpSpPr>
            <a:grpSpLocks/>
          </p:cNvGrpSpPr>
          <p:nvPr userDrawn="1"/>
        </p:nvGrpSpPr>
        <p:grpSpPr bwMode="auto">
          <a:xfrm>
            <a:off x="6286404" y="5409220"/>
            <a:ext cx="2465976" cy="1035050"/>
            <a:chOff x="0" y="4869161"/>
            <a:chExt cx="3825336" cy="1477328"/>
          </a:xfrm>
        </p:grpSpPr>
        <p:sp>
          <p:nvSpPr>
            <p:cNvPr id="16" name="TextBox 1"/>
            <p:cNvSpPr txBox="1">
              <a:spLocks noChangeArrowheads="1"/>
            </p:cNvSpPr>
            <p:nvPr/>
          </p:nvSpPr>
          <p:spPr bwMode="auto">
            <a:xfrm>
              <a:off x="0" y="4869161"/>
              <a:ext cx="3203848" cy="1477328"/>
            </a:xfrm>
            <a:prstGeom prst="rect">
              <a:avLst/>
            </a:prstGeom>
            <a:solidFill>
              <a:schemeClr val="bg1"/>
            </a:solidFill>
            <a:ln w="9525">
              <a:noFill/>
              <a:miter lim="800000"/>
              <a:headEnd/>
              <a:tailEnd/>
            </a:ln>
          </p:spPr>
          <p:txBody>
            <a:bodyPr>
              <a:spAutoFit/>
            </a:bodyPr>
            <a:lstStyle/>
            <a:p>
              <a:endParaRPr lang="en-ZA"/>
            </a:p>
            <a:p>
              <a:endParaRPr lang="en-ZA"/>
            </a:p>
            <a:p>
              <a:endParaRPr lang="en-ZA"/>
            </a:p>
            <a:p>
              <a:endParaRPr lang="en-ZA"/>
            </a:p>
            <a:p>
              <a:endParaRPr lang="en-ZA"/>
            </a:p>
          </p:txBody>
        </p:sp>
        <p:pic>
          <p:nvPicPr>
            <p:cNvPr id="18" name="Picture 29" descr="F:\CPTMAC2\UNIVERSITEIT STELLENBOSCH\LOGO MASTER COPY\US_Stacked RGB 300dpi.jpg"/>
            <p:cNvPicPr>
              <a:picLocks noChangeAspect="1" noChangeArrowheads="1"/>
            </p:cNvPicPr>
            <p:nvPr/>
          </p:nvPicPr>
          <p:blipFill rotWithShape="1">
            <a:blip r:embed="rId4" cstate="print"/>
            <a:srcRect/>
            <a:stretch/>
          </p:blipFill>
          <p:spPr bwMode="auto">
            <a:xfrm>
              <a:off x="0" y="5093480"/>
              <a:ext cx="3825336" cy="12530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sp>
        <p:nvSpPr>
          <p:cNvPr id="9" name="Subtitle 8"/>
          <p:cNvSpPr>
            <a:spLocks noGrp="1"/>
          </p:cNvSpPr>
          <p:nvPr>
            <p:ph type="subTitle" idx="1"/>
          </p:nvPr>
        </p:nvSpPr>
        <p:spPr>
          <a:xfrm>
            <a:off x="1921722" y="3212976"/>
            <a:ext cx="6400800" cy="1600200"/>
          </a:xfrm>
        </p:spPr>
        <p:txBody>
          <a:bodyPr/>
          <a:lstStyle>
            <a:lvl1pPr marL="0" indent="0" algn="ctr">
              <a:buNone/>
              <a:defRPr sz="2600">
                <a:solidFill>
                  <a:schemeClr val="tx2"/>
                </a:solidFill>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Tree>
    <p:extLst>
      <p:ext uri="{BB962C8B-B14F-4D97-AF65-F5344CB8AC3E}">
        <p14:creationId xmlns:p14="http://schemas.microsoft.com/office/powerpoint/2010/main" val="19433717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205987" cy="6881245"/>
          </a:xfrm>
          <a:prstGeom prst="rect">
            <a:avLst/>
          </a:prstGeom>
        </p:spPr>
      </p:pic>
      <p:sp>
        <p:nvSpPr>
          <p:cNvPr id="28" name="Date Placeholder 27"/>
          <p:cNvSpPr>
            <a:spLocks noGrp="1"/>
          </p:cNvSpPr>
          <p:nvPr>
            <p:ph type="dt" sz="half" idx="10"/>
          </p:nvPr>
        </p:nvSpPr>
        <p:spPr/>
        <p:txBody>
          <a:bodyPr/>
          <a:lstStyle/>
          <a:p>
            <a:endParaRPr lang="en-ZA" dirty="0"/>
          </a:p>
        </p:txBody>
      </p:sp>
      <p:sp>
        <p:nvSpPr>
          <p:cNvPr id="17" name="Footer Placeholder 16"/>
          <p:cNvSpPr>
            <a:spLocks noGrp="1"/>
          </p:cNvSpPr>
          <p:nvPr>
            <p:ph type="ftr" sz="quarter" idx="11"/>
          </p:nvPr>
        </p:nvSpPr>
        <p:spPr>
          <a:xfrm>
            <a:off x="914400" y="6021288"/>
            <a:ext cx="3962400" cy="608112"/>
          </a:xfrm>
        </p:spPr>
        <p:txBody>
          <a:bodyPr/>
          <a:lstStyle/>
          <a:p>
            <a:endParaRPr lang="en-ZA"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t>‹#›</a:t>
            </a:fld>
            <a:endParaRPr lang="en-ZA" dirty="0"/>
          </a:p>
        </p:txBody>
      </p:sp>
    </p:spTree>
    <p:extLst>
      <p:ext uri="{BB962C8B-B14F-4D97-AF65-F5344CB8AC3E}">
        <p14:creationId xmlns:p14="http://schemas.microsoft.com/office/powerpoint/2010/main" val="10296174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16F5ED4-2472-4E26-ACEC-FBA01BCAA137}" type="datetimeFigureOut">
              <a:rPr lang="en-ZA" smtClean="0"/>
              <a:t>2015/08/27</a:t>
            </a:fld>
            <a:endParaRPr lang="en-ZA"/>
          </a:p>
        </p:txBody>
      </p:sp>
      <p:sp>
        <p:nvSpPr>
          <p:cNvPr id="2" name="Title 1"/>
          <p:cNvSpPr>
            <a:spLocks noGrp="1"/>
          </p:cNvSpPr>
          <p:nvPr>
            <p:ph type="title"/>
          </p:nvPr>
        </p:nvSpPr>
        <p:spPr>
          <a:xfrm>
            <a:off x="899592" y="123582"/>
            <a:ext cx="7787208" cy="1001162"/>
          </a:xfrm>
          <a:prstGeom prst="rect">
            <a:avLst/>
          </a:prstGeom>
        </p:spPr>
        <p:txBody>
          <a:bodyPr/>
          <a:lstStyle/>
          <a:p>
            <a:r>
              <a:rPr kumimoji="0" lang="en-US" dirty="0" smtClean="0"/>
              <a:t>Click to edit Master title style</a:t>
            </a:r>
            <a:endParaRPr kumimoji="0" lang="en-US" dirty="0"/>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4793AC6-E5AE-40D7-996F-0D2EED8FB07B}" type="slidenum">
              <a:rPr lang="en-ZA" smtClean="0"/>
              <a:t>‹#›</a:t>
            </a:fld>
            <a:endParaRPr lang="en-ZA"/>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Round Diagonal Corner Rectangle 7"/>
          <p:cNvSpPr/>
          <p:nvPr userDrawn="1"/>
        </p:nvSpPr>
        <p:spPr>
          <a:xfrm>
            <a:off x="89744" y="172232"/>
            <a:ext cx="8936318" cy="952512"/>
          </a:xfrm>
          <a:prstGeom prst="round2Diag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4000" b="1" dirty="0">
              <a:latin typeface="Calibri" pitchFamily="34" charset="0"/>
            </a:endParaRPr>
          </a:p>
        </p:txBody>
      </p:sp>
    </p:spTree>
    <p:extLst>
      <p:ext uri="{BB962C8B-B14F-4D97-AF65-F5344CB8AC3E}">
        <p14:creationId xmlns:p14="http://schemas.microsoft.com/office/powerpoint/2010/main" val="45558542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a:prstGeom prst="rect">
            <a:avLst/>
          </a:prstGeo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16F5ED4-2472-4E26-ACEC-FBA01BCAA137}" type="datetimeFigureOut">
              <a:rPr lang="en-ZA" smtClean="0"/>
              <a:t>2015/08/27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4793AC6-E5AE-40D7-996F-0D2EED8FB07B}" type="slidenum">
              <a:rPr lang="en-ZA" smtClean="0"/>
              <a:t>‹#›</a:t>
            </a:fld>
            <a:endParaRPr lang="en-ZA"/>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86781529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1145178"/>
          </a:xfrm>
          <a:prstGeom prst="rect">
            <a:avLst/>
          </a:prstGeo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16F5ED4-2472-4E26-ACEC-FBA01BCAA137}" type="datetimeFigureOut">
              <a:rPr lang="en-ZA" smtClean="0"/>
              <a:t>2015/08/27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426662836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6F5ED4-2472-4E26-ACEC-FBA01BCAA137}" type="datetimeFigureOut">
              <a:rPr lang="en-ZA" smtClean="0"/>
              <a:t>2015/08/27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358470893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a:prstGeom prst="rect">
            <a:avLst/>
          </a:prstGeo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6F5ED4-2472-4E26-ACEC-FBA01BCAA137}" type="datetimeFigureOut">
              <a:rPr lang="en-ZA" smtClean="0"/>
              <a:t>2015/08/27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4793AC6-E5AE-40D7-996F-0D2EED8FB07B}" type="slidenum">
              <a:rPr lang="en-ZA" smtClean="0"/>
              <a:t>‹#›</a:t>
            </a:fld>
            <a:endParaRPr lang="en-ZA"/>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476487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a:prstGeom prst="rect">
            <a:avLst/>
          </a:prstGeo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6F5ED4-2472-4E26-ACEC-FBA01BCAA137}" type="datetimeFigureOut">
              <a:rPr lang="en-ZA" smtClean="0"/>
              <a:t>2015/08/27</a:t>
            </a:fld>
            <a:endParaRPr lang="en-ZA"/>
          </a:p>
        </p:txBody>
      </p:sp>
      <p:sp>
        <p:nvSpPr>
          <p:cNvPr id="6" name="Footer Placeholder 5"/>
          <p:cNvSpPr>
            <a:spLocks noGrp="1"/>
          </p:cNvSpPr>
          <p:nvPr>
            <p:ph type="ftr" sz="quarter" idx="11"/>
          </p:nvPr>
        </p:nvSpPr>
        <p:spPr>
          <a:xfrm>
            <a:off x="914400" y="6172200"/>
            <a:ext cx="3886200" cy="457200"/>
          </a:xfrm>
        </p:spPr>
        <p:txBody>
          <a:bodyPr/>
          <a:lstStyle/>
          <a:p>
            <a:endParaRPr lang="en-ZA"/>
          </a:p>
        </p:txBody>
      </p:sp>
      <p:sp>
        <p:nvSpPr>
          <p:cNvPr id="7" name="Slide Number Placeholder 6"/>
          <p:cNvSpPr>
            <a:spLocks noGrp="1"/>
          </p:cNvSpPr>
          <p:nvPr>
            <p:ph type="sldNum" sz="quarter" idx="12"/>
          </p:nvPr>
        </p:nvSpPr>
        <p:spPr>
          <a:xfrm>
            <a:off x="146304" y="6208776"/>
            <a:ext cx="457200" cy="457200"/>
          </a:xfrm>
        </p:spPr>
        <p:txBody>
          <a:bodyPr/>
          <a:lstStyle/>
          <a:p>
            <a:fld id="{C4793AC6-E5AE-40D7-996F-0D2EED8FB07B}" type="slidenum">
              <a:rPr lang="en-ZA" smtClean="0"/>
              <a:t>‹#›</a:t>
            </a:fld>
            <a:endParaRPr lang="en-ZA"/>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517771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1145178"/>
          </a:xfrm>
          <a:prstGeom prst="rect">
            <a:avLst/>
          </a:prstGeo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6F5ED4-2472-4E26-ACEC-FBA01BCAA137}"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2285433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a:prstGeom prst="rect">
            <a:avLst/>
          </a:prstGeo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6F5ED4-2472-4E26-ACEC-FBA01BCAA137}"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1249904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33734801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B89C6C-CB08-4D94-B8C6-5C2C0C17DB3E}"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20484975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815507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24B89C6C-CB08-4D94-B8C6-5C2C0C17DB3E}" type="datetimeFigureOut">
              <a:rPr lang="en-ZA" smtClean="0"/>
              <a:t>2015/08/27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880814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24B89C6C-CB08-4D94-B8C6-5C2C0C17DB3E}" type="datetimeFigureOut">
              <a:rPr lang="en-ZA" smtClean="0"/>
              <a:t>2015/08/27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85845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24B89C6C-CB08-4D94-B8C6-5C2C0C17DB3E}" type="datetimeFigureOut">
              <a:rPr lang="en-ZA" smtClean="0"/>
              <a:t>2015/08/27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613443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89C6C-CB08-4D94-B8C6-5C2C0C17DB3E}" type="datetimeFigureOut">
              <a:rPr lang="en-ZA" smtClean="0"/>
              <a:t>2015/08/27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3847003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B89C6C-CB08-4D94-B8C6-5C2C0C17DB3E}" type="datetimeFigureOut">
              <a:rPr lang="en-ZA" smtClean="0"/>
              <a:t>2015/08/27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259333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B89C6C-CB08-4D94-B8C6-5C2C0C17DB3E}" type="datetimeFigureOut">
              <a:rPr lang="en-ZA" smtClean="0"/>
              <a:t>2015/08/27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4076618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259312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2015/08/27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4005159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205987" cy="6881245"/>
          </a:xfrm>
          <a:prstGeom prst="rect">
            <a:avLst/>
          </a:prstGeom>
        </p:spPr>
      </p:pic>
      <p:sp>
        <p:nvSpPr>
          <p:cNvPr id="28" name="Date Placeholder 27"/>
          <p:cNvSpPr>
            <a:spLocks noGrp="1"/>
          </p:cNvSpPr>
          <p:nvPr>
            <p:ph type="dt" sz="half" idx="10"/>
          </p:nvPr>
        </p:nvSpPr>
        <p:spPr/>
        <p:txBody>
          <a:bodyPr/>
          <a:lstStyle/>
          <a:p>
            <a:endParaRPr lang="en-ZA" dirty="0"/>
          </a:p>
        </p:txBody>
      </p:sp>
      <p:sp>
        <p:nvSpPr>
          <p:cNvPr id="17" name="Footer Placeholder 16"/>
          <p:cNvSpPr>
            <a:spLocks noGrp="1"/>
          </p:cNvSpPr>
          <p:nvPr>
            <p:ph type="ftr" sz="quarter" idx="11"/>
          </p:nvPr>
        </p:nvSpPr>
        <p:spPr>
          <a:xfrm>
            <a:off x="914400" y="6021288"/>
            <a:ext cx="3962400" cy="608112"/>
          </a:xfrm>
        </p:spPr>
        <p:txBody>
          <a:bodyPr/>
          <a:lstStyle/>
          <a:p>
            <a:endParaRPr lang="en-ZA"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t>‹#›</a:t>
            </a:fld>
            <a:endParaRPr lang="en-ZA" dirty="0"/>
          </a:p>
        </p:txBody>
      </p:sp>
    </p:spTree>
    <p:extLst>
      <p:ext uri="{BB962C8B-B14F-4D97-AF65-F5344CB8AC3E}">
        <p14:creationId xmlns:p14="http://schemas.microsoft.com/office/powerpoint/2010/main" val="39772799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solidFill>
              <a:schemeClr val="bg1"/>
            </a:solid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endParaRPr lang="en-ZA"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ZA"/>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4793AC6-E5AE-40D7-996F-0D2EED8FB07B}" type="slidenum">
              <a:rPr lang="en-ZA" smtClean="0"/>
              <a:t>‹#›</a:t>
            </a:fld>
            <a:endParaRPr lang="en-ZA"/>
          </a:p>
        </p:txBody>
      </p:sp>
      <p:pic>
        <p:nvPicPr>
          <p:cNvPr id="10" name="Picture 7"/>
          <p:cNvPicPr>
            <a:picLocks noChangeAspect="1" noChangeArrowheads="1"/>
          </p:cNvPicPr>
          <p:nvPr userDrawn="1"/>
        </p:nvPicPr>
        <p:blipFill>
          <a:blip r:embed="rId14" cstate="print"/>
          <a:srcRect/>
          <a:stretch>
            <a:fillRect/>
          </a:stretch>
        </p:blipFill>
        <p:spPr bwMode="auto">
          <a:xfrm>
            <a:off x="7203242" y="6165304"/>
            <a:ext cx="1552549" cy="504056"/>
          </a:xfrm>
          <a:prstGeom prst="rect">
            <a:avLst/>
          </a:prstGeom>
          <a:noFill/>
          <a:ln w="9525">
            <a:noFill/>
            <a:miter lim="800000"/>
            <a:headEnd/>
            <a:tailEnd/>
          </a:ln>
          <a:effectLst/>
        </p:spPr>
      </p:pic>
    </p:spTree>
    <p:extLst>
      <p:ext uri="{BB962C8B-B14F-4D97-AF65-F5344CB8AC3E}">
        <p14:creationId xmlns:p14="http://schemas.microsoft.com/office/powerpoint/2010/main" val="30045792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4"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iming>
    <p:tnLst>
      <p:par>
        <p:cTn id="1" dur="indefinite" restart="never" nodeType="tmRoot"/>
      </p:par>
    </p:tnLst>
  </p:timing>
  <p:txStyles>
    <p:titleStyle>
      <a:lvl1pPr algn="ctr" rtl="0" eaLnBrk="1" latinLnBrk="0" hangingPunct="1">
        <a:spcBef>
          <a:spcPct val="0"/>
        </a:spcBef>
        <a:buNone/>
        <a:defRPr kumimoji="0" sz="4000" kern="1200">
          <a:solidFill>
            <a:schemeClr val="tx1"/>
          </a:solidFill>
          <a:latin typeface="Calibri" pitchFamily="34" charset="0"/>
          <a:ea typeface="+mj-ea"/>
          <a:cs typeface="+mj-cs"/>
        </a:defRPr>
      </a:lvl1pPr>
    </p:titleStyle>
    <p:bodyStyle>
      <a:lvl1pPr marL="274320" indent="-274320" algn="l" rtl="0" eaLnBrk="1" latinLnBrk="0" hangingPunct="1">
        <a:spcBef>
          <a:spcPts val="580"/>
        </a:spcBef>
        <a:buClrTx/>
        <a:buSzPct val="85000"/>
        <a:buFont typeface="Wingdings 2" pitchFamily="18" charset="2"/>
        <a:buChar char=""/>
        <a:defRPr kumimoji="0" lang="en-US" sz="2600" kern="1200" dirty="0" smtClean="0">
          <a:solidFill>
            <a:schemeClr val="tx1"/>
          </a:solidFill>
          <a:latin typeface="Calibri" pitchFamily="34" charset="0"/>
          <a:ea typeface="+mn-ea"/>
          <a:cs typeface="+mn-cs"/>
        </a:defRPr>
      </a:lvl1pPr>
      <a:lvl2pPr marL="548640" indent="-228600" algn="l" rtl="0" eaLnBrk="1" latinLnBrk="0" hangingPunct="1">
        <a:spcBef>
          <a:spcPts val="370"/>
        </a:spcBef>
        <a:buClr>
          <a:schemeClr val="accent2"/>
        </a:buClr>
        <a:buSzPct val="85000"/>
        <a:buFont typeface="Courier New" pitchFamily="49" charset="0"/>
        <a:buChar char="-"/>
        <a:defRPr kumimoji="0" lang="en-US" sz="2600" kern="1200" dirty="0" smtClean="0">
          <a:solidFill>
            <a:schemeClr val="tx1"/>
          </a:solidFill>
          <a:latin typeface="Calibri" pitchFamily="34" charset="0"/>
          <a:ea typeface="+mn-ea"/>
          <a:cs typeface="+mn-cs"/>
        </a:defRPr>
      </a:lvl2pPr>
      <a:lvl3pPr marL="822960" indent="-228600" algn="l" rtl="0" eaLnBrk="1" latinLnBrk="0" hangingPunct="1">
        <a:spcBef>
          <a:spcPts val="370"/>
        </a:spcBef>
        <a:buClrTx/>
        <a:buSzPct val="85000"/>
        <a:buFont typeface="Courier New" pitchFamily="49" charset="0"/>
        <a:buChar char="o"/>
        <a:defRPr kumimoji="0" lang="en-US" sz="2600" kern="1200" dirty="0" smtClean="0">
          <a:solidFill>
            <a:schemeClr val="tx1"/>
          </a:solidFill>
          <a:latin typeface="Calibri" pitchFamily="34" charset="0"/>
          <a:ea typeface="+mn-ea"/>
          <a:cs typeface="+mn-cs"/>
        </a:defRPr>
      </a:lvl3pPr>
      <a:lvl4pPr marL="1097280" indent="-228600" algn="l" rtl="0" eaLnBrk="1" latinLnBrk="0" hangingPunct="1">
        <a:spcBef>
          <a:spcPts val="370"/>
        </a:spcBef>
        <a:buClr>
          <a:schemeClr val="accent3"/>
        </a:buClr>
        <a:buSzPct val="80000"/>
        <a:buFont typeface="Wingdings 2"/>
        <a:buChar char=""/>
        <a:defRPr kumimoji="0" lang="en-US" sz="2600" kern="1200" dirty="0" smtClean="0">
          <a:solidFill>
            <a:schemeClr val="tx1"/>
          </a:solidFill>
          <a:latin typeface="Calibri" pitchFamily="34" charset="0"/>
          <a:ea typeface="+mn-ea"/>
          <a:cs typeface="+mn-cs"/>
        </a:defRPr>
      </a:lvl4pPr>
      <a:lvl5pPr marL="1371600" indent="-228600" algn="l" rtl="0" eaLnBrk="1" latinLnBrk="0" hangingPunct="1">
        <a:spcBef>
          <a:spcPts val="370"/>
        </a:spcBef>
        <a:buClr>
          <a:schemeClr val="accent3"/>
        </a:buClr>
        <a:buFontTx/>
        <a:buChar char="o"/>
        <a:defRPr kumimoji="0" lang="en-US" sz="2600" kern="1200" dirty="0">
          <a:solidFill>
            <a:schemeClr val="tx1"/>
          </a:solidFill>
          <a:latin typeface="Calibri" pitchFamily="34" charset="0"/>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89C6C-CB08-4D94-B8C6-5C2C0C17DB3E}" type="datetimeFigureOut">
              <a:rPr lang="en-ZA" smtClean="0"/>
              <a:t>2015/08/27</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41E11-FF4F-4005-9C4B-8B5955882BCC}" type="slidenum">
              <a:rPr lang="en-ZA" smtClean="0"/>
              <a:t>‹#›</a:t>
            </a:fld>
            <a:endParaRPr lang="en-ZA"/>
          </a:p>
        </p:txBody>
      </p:sp>
    </p:spTree>
    <p:extLst>
      <p:ext uri="{BB962C8B-B14F-4D97-AF65-F5344CB8AC3E}">
        <p14:creationId xmlns:p14="http://schemas.microsoft.com/office/powerpoint/2010/main" val="4241923177"/>
      </p:ext>
    </p:extLst>
  </p:cSld>
  <p:clrMap bg1="lt1" tx1="dk1" bg2="lt2" tx2="dk2" accent1="accent1" accent2="accent2" accent3="accent3" accent4="accent4" accent5="accent5" accent6="accent6" hlink="hlink" folHlink="folHlink"/>
  <p:sldLayoutIdLst>
    <p:sldLayoutId id="2147483675" r:id="rId1"/>
    <p:sldLayoutId id="2147483674"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5"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jpeg"/><Relationship Id="rId7" Type="http://schemas.openxmlformats.org/officeDocument/2006/relationships/image" Target="../media/image10.jpeg"/><Relationship Id="rId12" Type="http://schemas.microsoft.com/office/2007/relationships/hdphoto" Target="../media/hdphoto5.wdp"/><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12.png"/><Relationship Id="rId5" Type="http://schemas.openxmlformats.org/officeDocument/2006/relationships/image" Target="../media/image9.jpe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1.jpeg"/></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chart" Target="../charts/chart7.xml"/><Relationship Id="rId7" Type="http://schemas.openxmlformats.org/officeDocument/2006/relationships/diagramColors" Target="../diagrams/colors8.xm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4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l="19574" t="1" b="-2595"/>
          <a:stretch/>
        </p:blipFill>
        <p:spPr>
          <a:xfrm>
            <a:off x="1761067" y="8300"/>
            <a:ext cx="7413848" cy="4987033"/>
          </a:xfrm>
          <a:prstGeom prst="rect">
            <a:avLst/>
          </a:prstGeom>
        </p:spPr>
      </p:pic>
      <p:sp>
        <p:nvSpPr>
          <p:cNvPr id="2" name="Title 1"/>
          <p:cNvSpPr>
            <a:spLocks noGrp="1"/>
          </p:cNvSpPr>
          <p:nvPr>
            <p:ph type="ctrTitle"/>
          </p:nvPr>
        </p:nvSpPr>
        <p:spPr>
          <a:xfrm>
            <a:off x="1691680" y="1538630"/>
            <a:ext cx="6444038" cy="1800200"/>
          </a:xfrm>
          <a:noFill/>
        </p:spPr>
        <p:txBody>
          <a:bodyPr/>
          <a:lstStyle/>
          <a:p>
            <a:r>
              <a:rPr lang="en-ZA" sz="36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rbel" panose="020B0503020204020204" pitchFamily="34" charset="0"/>
              </a:rPr>
              <a:t>An economist’s view on education</a:t>
            </a:r>
            <a:endParaRPr lang="en-ZA" sz="36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rbel" panose="020B0503020204020204" pitchFamily="34" charset="0"/>
            </a:endParaRPr>
          </a:p>
        </p:txBody>
      </p:sp>
      <p:sp>
        <p:nvSpPr>
          <p:cNvPr id="3" name="Subtitle 2"/>
          <p:cNvSpPr>
            <a:spLocks noGrp="1"/>
          </p:cNvSpPr>
          <p:nvPr>
            <p:ph type="subTitle" idx="1"/>
          </p:nvPr>
        </p:nvSpPr>
        <p:spPr>
          <a:xfrm>
            <a:off x="1761067" y="2780928"/>
            <a:ext cx="6400800" cy="1600200"/>
          </a:xfrm>
        </p:spPr>
        <p:txBody>
          <a:bodyPr>
            <a:normAutofit fontScale="92500" lnSpcReduction="20000"/>
          </a:bodyPr>
          <a:lstStyle/>
          <a:p>
            <a:endParaRPr lang="en-ZA" b="1" dirty="0" smtClean="0"/>
          </a:p>
          <a:p>
            <a:r>
              <a:rPr lang="en-ZA" b="1" dirty="0" err="1" smtClean="0"/>
              <a:t>Siyavula</a:t>
            </a:r>
            <a:r>
              <a:rPr lang="en-ZA" b="1" dirty="0" smtClean="0"/>
              <a:t> Science Conference </a:t>
            </a:r>
            <a:endParaRPr lang="en-ZA" dirty="0" smtClean="0"/>
          </a:p>
          <a:p>
            <a:r>
              <a:rPr lang="en-ZA" dirty="0" smtClean="0"/>
              <a:t>Gabrielle Wills </a:t>
            </a:r>
            <a:r>
              <a:rPr lang="en-ZA" dirty="0" smtClean="0"/>
              <a:t> &amp; Nic Spau</a:t>
            </a:r>
            <a:r>
              <a:rPr lang="en-ZA" dirty="0" smtClean="0"/>
              <a:t>ll</a:t>
            </a:r>
            <a:endParaRPr lang="en-ZA" dirty="0" smtClean="0"/>
          </a:p>
          <a:p>
            <a:r>
              <a:rPr lang="en-ZA" dirty="0" smtClean="0"/>
              <a:t>1 August 2015</a:t>
            </a:r>
            <a:endParaRPr lang="en-ZA" dirty="0"/>
          </a:p>
        </p:txBody>
      </p:sp>
      <p:sp>
        <p:nvSpPr>
          <p:cNvPr id="6" name="TextBox 5"/>
          <p:cNvSpPr txBox="1"/>
          <p:nvPr/>
        </p:nvSpPr>
        <p:spPr>
          <a:xfrm>
            <a:off x="7889965" y="4509120"/>
            <a:ext cx="1218539" cy="369332"/>
          </a:xfrm>
          <a:prstGeom prst="rect">
            <a:avLst/>
          </a:prstGeom>
          <a:solidFill>
            <a:schemeClr val="bg1"/>
          </a:solidFill>
        </p:spPr>
        <p:txBody>
          <a:bodyPr wrap="square" rtlCol="0">
            <a:spAutoFit/>
          </a:bodyPr>
          <a:lstStyle/>
          <a:p>
            <a:endParaRPr lang="en-ZA" dirty="0"/>
          </a:p>
        </p:txBody>
      </p:sp>
    </p:spTree>
    <p:extLst>
      <p:ext uri="{BB962C8B-B14F-4D97-AF65-F5344CB8AC3E}">
        <p14:creationId xmlns:p14="http://schemas.microsoft.com/office/powerpoint/2010/main" val="19706462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l="19574" t="1" b="-2595"/>
          <a:stretch/>
        </p:blipFill>
        <p:spPr>
          <a:xfrm>
            <a:off x="-85290" y="8300"/>
            <a:ext cx="9260205" cy="6229012"/>
          </a:xfrm>
          <a:prstGeom prst="rect">
            <a:avLst/>
          </a:prstGeom>
        </p:spPr>
      </p:pic>
      <p:sp>
        <p:nvSpPr>
          <p:cNvPr id="3" name="TextBox 2"/>
          <p:cNvSpPr txBox="1"/>
          <p:nvPr/>
        </p:nvSpPr>
        <p:spPr>
          <a:xfrm>
            <a:off x="7892632" y="5651956"/>
            <a:ext cx="1218539" cy="369332"/>
          </a:xfrm>
          <a:prstGeom prst="rect">
            <a:avLst/>
          </a:prstGeom>
          <a:solidFill>
            <a:schemeClr val="bg1"/>
          </a:solidFill>
        </p:spPr>
        <p:txBody>
          <a:bodyPr wrap="square" rtlCol="0">
            <a:spAutoFit/>
          </a:bodyPr>
          <a:lstStyle/>
          <a:p>
            <a:endParaRPr lang="en-ZA" dirty="0"/>
          </a:p>
        </p:txBody>
      </p:sp>
      <p:sp>
        <p:nvSpPr>
          <p:cNvPr id="4" name="TextBox 3"/>
          <p:cNvSpPr txBox="1"/>
          <p:nvPr/>
        </p:nvSpPr>
        <p:spPr>
          <a:xfrm>
            <a:off x="251520" y="3068960"/>
            <a:ext cx="5616624" cy="2308324"/>
          </a:xfrm>
          <a:prstGeom prst="rect">
            <a:avLst/>
          </a:prstGeom>
          <a:noFill/>
        </p:spPr>
        <p:txBody>
          <a:bodyPr wrap="square" rtlCol="0">
            <a:spAutoFit/>
          </a:bodyPr>
          <a:lstStyle/>
          <a:p>
            <a:r>
              <a:rPr lang="en-ZA" sz="3600" b="1" dirty="0" smtClean="0">
                <a:solidFill>
                  <a:schemeClr val="accent1"/>
                </a:solidFill>
                <a:latin typeface="Calibri" panose="020F0502020204030204" pitchFamily="34" charset="0"/>
              </a:rPr>
              <a:t>Public  schools: </a:t>
            </a:r>
          </a:p>
          <a:p>
            <a:r>
              <a:rPr lang="en-ZA" sz="3600" dirty="0" smtClean="0">
                <a:solidFill>
                  <a:schemeClr val="accent1"/>
                </a:solidFill>
                <a:latin typeface="Calibri" panose="020F0502020204030204" pitchFamily="34" charset="0"/>
              </a:rPr>
              <a:t>24 060 schools </a:t>
            </a:r>
          </a:p>
          <a:p>
            <a:r>
              <a:rPr lang="en-ZA" sz="3600" dirty="0" smtClean="0">
                <a:solidFill>
                  <a:schemeClr val="accent1"/>
                </a:solidFill>
                <a:latin typeface="Calibri" panose="020F0502020204030204" pitchFamily="34" charset="0"/>
              </a:rPr>
              <a:t>12,1  million children</a:t>
            </a:r>
          </a:p>
          <a:p>
            <a:r>
              <a:rPr lang="en-ZA" sz="3600" dirty="0" smtClean="0">
                <a:solidFill>
                  <a:schemeClr val="accent1"/>
                </a:solidFill>
                <a:latin typeface="Calibri" panose="020F0502020204030204" pitchFamily="34" charset="0"/>
              </a:rPr>
              <a:t> 390 000 educators</a:t>
            </a:r>
            <a:endParaRPr lang="en-ZA" sz="3600" dirty="0">
              <a:solidFill>
                <a:schemeClr val="accent1"/>
              </a:solidFill>
              <a:latin typeface="Calibri" panose="020F0502020204030204" pitchFamily="34" charset="0"/>
            </a:endParaRPr>
          </a:p>
        </p:txBody>
      </p:sp>
    </p:spTree>
    <p:extLst>
      <p:ext uri="{BB962C8B-B14F-4D97-AF65-F5344CB8AC3E}">
        <p14:creationId xmlns:p14="http://schemas.microsoft.com/office/powerpoint/2010/main" val="3927838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0" y="0"/>
            <a:ext cx="9144000" cy="6874851"/>
          </a:xfrm>
          <a:prstGeom prst="rect">
            <a:avLst/>
          </a:prstGeom>
        </p:spPr>
      </p:pic>
      <p:sp>
        <p:nvSpPr>
          <p:cNvPr id="2" name="Title 1"/>
          <p:cNvSpPr>
            <a:spLocks noGrp="1"/>
          </p:cNvSpPr>
          <p:nvPr>
            <p:ph type="title"/>
          </p:nvPr>
        </p:nvSpPr>
        <p:spPr>
          <a:xfrm>
            <a:off x="1403648" y="260648"/>
            <a:ext cx="6660232" cy="1354162"/>
          </a:xfrm>
        </p:spPr>
        <p:txBody>
          <a:bodyPr/>
          <a:lstStyle/>
          <a:p>
            <a:r>
              <a:rPr lang="en-ZA" sz="4800" b="1" dirty="0" smtClean="0"/>
              <a:t>Road Map</a:t>
            </a:r>
            <a:endParaRPr lang="en-ZA" sz="4800" b="1" dirty="0"/>
          </a:p>
        </p:txBody>
      </p:sp>
      <p:sp>
        <p:nvSpPr>
          <p:cNvPr id="3" name="Content Placeholder 2"/>
          <p:cNvSpPr>
            <a:spLocks noGrp="1"/>
          </p:cNvSpPr>
          <p:nvPr>
            <p:ph sz="quarter" idx="1"/>
          </p:nvPr>
        </p:nvSpPr>
        <p:spPr>
          <a:xfrm>
            <a:off x="323528" y="1340768"/>
            <a:ext cx="7920880" cy="4823048"/>
          </a:xfrm>
        </p:spPr>
        <p:txBody>
          <a:bodyPr>
            <a:normAutofit/>
          </a:bodyPr>
          <a:lstStyle/>
          <a:p>
            <a:pPr marL="514350" indent="-514350">
              <a:buFont typeface="+mj-lt"/>
              <a:buAutoNum type="arabicPeriod"/>
            </a:pPr>
            <a:r>
              <a:rPr lang="en-ZA" dirty="0" smtClean="0"/>
              <a:t>A brief overview of the South African education system: Educational Attainment </a:t>
            </a:r>
            <a:r>
              <a:rPr lang="en-ZA" dirty="0" smtClean="0">
                <a:sym typeface="Symbol"/>
              </a:rPr>
              <a:t> Educational Quality</a:t>
            </a:r>
          </a:p>
          <a:p>
            <a:pPr marL="274320" lvl="1" indent="0">
              <a:buNone/>
            </a:pPr>
            <a:endParaRPr lang="en-ZA" dirty="0" smtClean="0">
              <a:sym typeface="Symbol"/>
            </a:endParaRPr>
          </a:p>
          <a:p>
            <a:pPr marL="514350" indent="-514350">
              <a:buFont typeface="+mj-lt"/>
              <a:buAutoNum type="arabicPeriod"/>
            </a:pPr>
            <a:r>
              <a:rPr lang="en-ZA" dirty="0" smtClean="0">
                <a:sym typeface="Symbol"/>
              </a:rPr>
              <a:t>How doe the top part of the system fare internationally? </a:t>
            </a:r>
          </a:p>
          <a:p>
            <a:pPr marL="514350" indent="-514350">
              <a:buFont typeface="+mj-lt"/>
              <a:buAutoNum type="arabicPeriod"/>
            </a:pPr>
            <a:endParaRPr lang="en-ZA" dirty="0" smtClean="0">
              <a:sym typeface="Symbol"/>
            </a:endParaRPr>
          </a:p>
          <a:p>
            <a:pPr marL="514350" indent="-514350">
              <a:buFont typeface="+mj-lt"/>
              <a:buAutoNum type="arabicPeriod"/>
            </a:pPr>
            <a:r>
              <a:rPr lang="en-ZA" dirty="0" smtClean="0">
                <a:sym typeface="Symbol"/>
              </a:rPr>
              <a:t>Is system improvement possible? </a:t>
            </a:r>
          </a:p>
        </p:txBody>
      </p:sp>
    </p:spTree>
    <p:extLst>
      <p:ext uri="{BB962C8B-B14F-4D97-AF65-F5344CB8AC3E}">
        <p14:creationId xmlns:p14="http://schemas.microsoft.com/office/powerpoint/2010/main" val="416052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24128" y="6012577"/>
            <a:ext cx="3168352"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ZA" sz="3200" b="1" i="1" dirty="0" smtClean="0"/>
              <a:t>A brief overview</a:t>
            </a:r>
            <a:endParaRPr lang="en-ZA" sz="3200" b="1" i="1" dirty="0"/>
          </a:p>
        </p:txBody>
      </p:sp>
    </p:spTree>
    <p:extLst>
      <p:ext uri="{BB962C8B-B14F-4D97-AF65-F5344CB8AC3E}">
        <p14:creationId xmlns:p14="http://schemas.microsoft.com/office/powerpoint/2010/main" val="33463026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611560" y="1124744"/>
            <a:ext cx="8424936" cy="4608512"/>
          </a:xfrm>
        </p:spPr>
        <p:txBody>
          <a:bodyPr>
            <a:normAutofit/>
          </a:bodyPr>
          <a:lstStyle/>
          <a:p>
            <a:pPr marL="514350" indent="-514350">
              <a:buFont typeface="+mj-lt"/>
              <a:buAutoNum type="arabicPeriod"/>
            </a:pPr>
            <a:r>
              <a:rPr lang="en-ZA" sz="2400" dirty="0"/>
              <a:t>Considerable redistribution of spending to the poorest </a:t>
            </a:r>
            <a:r>
              <a:rPr lang="en-ZA" sz="2400" dirty="0" smtClean="0"/>
              <a:t>schools… </a:t>
            </a:r>
            <a:r>
              <a:rPr lang="en-ZA" sz="2400" i="1" dirty="0" smtClean="0"/>
              <a:t>government</a:t>
            </a:r>
            <a:r>
              <a:rPr lang="en-ZA" sz="2400" dirty="0" smtClean="0"/>
              <a:t> spending is nearly equalised across the poorest and wealthiest schools.  </a:t>
            </a:r>
          </a:p>
          <a:p>
            <a:pPr marL="514350" indent="-514350">
              <a:buFont typeface="+mj-lt"/>
              <a:buAutoNum type="arabicPeriod"/>
            </a:pPr>
            <a:r>
              <a:rPr lang="en-ZA" sz="2400" dirty="0" smtClean="0"/>
              <a:t>In terms of government spending, education is prioritised in national budgets.</a:t>
            </a:r>
          </a:p>
          <a:p>
            <a:pPr marL="274320" lvl="1" indent="0">
              <a:buNone/>
            </a:pPr>
            <a:endParaRPr lang="en-ZA" sz="2400" dirty="0"/>
          </a:p>
        </p:txBody>
      </p:sp>
      <p:sp>
        <p:nvSpPr>
          <p:cNvPr id="3" name="Title 2"/>
          <p:cNvSpPr>
            <a:spLocks noGrp="1"/>
          </p:cNvSpPr>
          <p:nvPr>
            <p:ph type="title"/>
          </p:nvPr>
        </p:nvSpPr>
        <p:spPr>
          <a:xfrm>
            <a:off x="899592" y="188640"/>
            <a:ext cx="7787208" cy="1145178"/>
          </a:xfrm>
        </p:spPr>
        <p:txBody>
          <a:bodyPr/>
          <a:lstStyle/>
          <a:p>
            <a:r>
              <a:rPr lang="en-ZA" dirty="0" smtClean="0"/>
              <a:t>Some good news first</a:t>
            </a:r>
            <a:endParaRPr lang="en-ZA" dirty="0"/>
          </a:p>
        </p:txBody>
      </p:sp>
      <p:graphicFrame>
        <p:nvGraphicFramePr>
          <p:cNvPr id="4" name="Diagram 3"/>
          <p:cNvGraphicFramePr/>
          <p:nvPr>
            <p:extLst>
              <p:ext uri="{D42A27DB-BD31-4B8C-83A1-F6EECF244321}">
                <p14:modId xmlns:p14="http://schemas.microsoft.com/office/powerpoint/2010/main" val="895798327"/>
              </p:ext>
            </p:extLst>
          </p:nvPr>
        </p:nvGraphicFramePr>
        <p:xfrm>
          <a:off x="611560" y="3068960"/>
          <a:ext cx="8208912" cy="302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071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E9DC19CE-9411-47CC-9378-8DA7BAA1B1D0}"/>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71747AC7-B496-444C-947C-E8B7D5B68F8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1323C651-91DA-4ECE-8B71-D80F01E04A35}"/>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C0EBAD84-3A88-49CF-826B-3AEB12DC253E}"/>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graphicEl>
                                              <a:dgm id="{6098E16C-24FE-47AC-B965-2289B0217099}"/>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B9648D05-873A-403B-8B8D-1E0B1816640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611560" y="1124744"/>
            <a:ext cx="8424936" cy="5544616"/>
          </a:xfrm>
        </p:spPr>
        <p:txBody>
          <a:bodyPr>
            <a:normAutofit lnSpcReduction="10000"/>
          </a:bodyPr>
          <a:lstStyle/>
          <a:p>
            <a:pPr marL="514350" indent="-514350">
              <a:buFont typeface="+mj-lt"/>
              <a:buAutoNum type="arabicPeriod"/>
            </a:pPr>
            <a:r>
              <a:rPr lang="en-ZA" sz="2400" dirty="0"/>
              <a:t>Considerable redistribution of spending to the poorest </a:t>
            </a:r>
            <a:r>
              <a:rPr lang="en-ZA" sz="2400" dirty="0" smtClean="0"/>
              <a:t>schools… </a:t>
            </a:r>
            <a:r>
              <a:rPr lang="en-ZA" sz="2400" i="1" dirty="0" smtClean="0"/>
              <a:t>government</a:t>
            </a:r>
            <a:r>
              <a:rPr lang="en-ZA" sz="2400" dirty="0" smtClean="0"/>
              <a:t> spending is nearly equalised across the poorest and wealthiest schools.  </a:t>
            </a:r>
          </a:p>
          <a:p>
            <a:pPr marL="514350" indent="-514350">
              <a:buFont typeface="+mj-lt"/>
              <a:buAutoNum type="arabicPeriod"/>
            </a:pPr>
            <a:r>
              <a:rPr lang="en-ZA" sz="2400" dirty="0" smtClean="0"/>
              <a:t>In terms of government spending, education is prioritised in national budgets. </a:t>
            </a:r>
            <a:endParaRPr lang="en-ZA" sz="2400" dirty="0"/>
          </a:p>
          <a:p>
            <a:pPr marL="514350" indent="-514350">
              <a:buFont typeface="+mj-lt"/>
              <a:buAutoNum type="arabicPeriod"/>
            </a:pPr>
            <a:r>
              <a:rPr lang="en-ZA" sz="2400" dirty="0" smtClean="0"/>
              <a:t>Nutrition </a:t>
            </a:r>
            <a:r>
              <a:rPr lang="en-ZA" sz="2400" dirty="0"/>
              <a:t>programme expanded to 6 million learners (NPC 2012:302</a:t>
            </a:r>
            <a:r>
              <a:rPr lang="en-ZA" sz="2400" dirty="0" smtClean="0"/>
              <a:t>)</a:t>
            </a:r>
          </a:p>
          <a:p>
            <a:pPr marL="514350" indent="-514350">
              <a:buFont typeface="+mj-lt"/>
              <a:buAutoNum type="arabicPeriod"/>
            </a:pPr>
            <a:r>
              <a:rPr lang="en-ZA" sz="2400" dirty="0" smtClean="0"/>
              <a:t>Participation </a:t>
            </a:r>
            <a:r>
              <a:rPr lang="en-ZA" sz="2400" dirty="0"/>
              <a:t>in pre-school education has dramatically increased over the past decade largely due to the expansion of the Grade R </a:t>
            </a:r>
            <a:r>
              <a:rPr lang="en-ZA" sz="2400" dirty="0" smtClean="0"/>
              <a:t>programme.</a:t>
            </a:r>
          </a:p>
          <a:p>
            <a:pPr marL="514350" indent="-514350">
              <a:buFont typeface="+mj-lt"/>
              <a:buAutoNum type="arabicPeriod"/>
            </a:pPr>
            <a:r>
              <a:rPr lang="en-ZA" sz="2400" b="1" dirty="0" smtClean="0"/>
              <a:t>Considerable </a:t>
            </a:r>
            <a:r>
              <a:rPr lang="en-ZA" sz="2400" b="1" dirty="0"/>
              <a:t>improvements in access to education. </a:t>
            </a:r>
          </a:p>
          <a:p>
            <a:pPr lvl="1"/>
            <a:r>
              <a:rPr lang="en-ZA" sz="2400" dirty="0"/>
              <a:t>Nearly universal access of children to schooling, even high secondary enrolment ratios relative to developing world. </a:t>
            </a:r>
          </a:p>
          <a:p>
            <a:pPr lvl="1"/>
            <a:r>
              <a:rPr lang="en-ZA" sz="2000" dirty="0"/>
              <a:t>97% participation for the cohort 7 to 15 years</a:t>
            </a:r>
          </a:p>
          <a:p>
            <a:pPr lvl="1"/>
            <a:r>
              <a:rPr lang="en-ZA" sz="2000" dirty="0"/>
              <a:t>83% for 16 to 18 year olds (NPC 2012:302)</a:t>
            </a:r>
          </a:p>
        </p:txBody>
      </p:sp>
      <p:sp>
        <p:nvSpPr>
          <p:cNvPr id="3" name="Title 2"/>
          <p:cNvSpPr>
            <a:spLocks noGrp="1"/>
          </p:cNvSpPr>
          <p:nvPr>
            <p:ph type="title"/>
          </p:nvPr>
        </p:nvSpPr>
        <p:spPr/>
        <p:txBody>
          <a:bodyPr/>
          <a:lstStyle/>
          <a:p>
            <a:r>
              <a:rPr lang="en-ZA" dirty="0" smtClean="0"/>
              <a:t>Some good news first</a:t>
            </a:r>
            <a:endParaRPr lang="en-ZA" dirty="0"/>
          </a:p>
        </p:txBody>
      </p:sp>
    </p:spTree>
    <p:extLst>
      <p:ext uri="{BB962C8B-B14F-4D97-AF65-F5344CB8AC3E}">
        <p14:creationId xmlns:p14="http://schemas.microsoft.com/office/powerpoint/2010/main" val="42470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44624"/>
            <a:ext cx="9036496" cy="1145178"/>
          </a:xfrm>
        </p:spPr>
        <p:txBody>
          <a:bodyPr/>
          <a:lstStyle/>
          <a:p>
            <a:r>
              <a:rPr lang="en-US" sz="3200" dirty="0"/>
              <a:t>Mean years of education by </a:t>
            </a:r>
            <a:r>
              <a:rPr lang="en-US" sz="3200" dirty="0" smtClean="0"/>
              <a:t/>
            </a:r>
            <a:br>
              <a:rPr lang="en-US" sz="3200" dirty="0" smtClean="0"/>
            </a:br>
            <a:r>
              <a:rPr lang="en-US" sz="3200" dirty="0" smtClean="0"/>
              <a:t>race &amp; birth </a:t>
            </a:r>
            <a:r>
              <a:rPr lang="en-US" sz="3200" dirty="0"/>
              <a:t>cohort, 2011</a:t>
            </a:r>
            <a:endParaRPr lang="en-ZA" sz="3200" dirty="0"/>
          </a:p>
        </p:txBody>
      </p:sp>
      <p:sp>
        <p:nvSpPr>
          <p:cNvPr id="4" name="Rectangle 3"/>
          <p:cNvSpPr>
            <a:spLocks noGrp="1" noChangeArrowheads="1"/>
          </p:cNvSpPr>
          <p:nvPr/>
        </p:nvSpPr>
        <p:spPr>
          <a:xfrm>
            <a:off x="0" y="0"/>
            <a:ext cx="9144000" cy="11247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eaLnBrk="1" hangingPunct="1"/>
            <a:endParaRPr lang="en-US" sz="3200" dirty="0" smtClean="0">
              <a:solidFill>
                <a:srgbClr val="002060"/>
              </a:solidFill>
              <a:latin typeface="Calibri" pitchFamily="34" charset="0"/>
            </a:endParaRPr>
          </a:p>
        </p:txBody>
      </p:sp>
      <p:graphicFrame>
        <p:nvGraphicFramePr>
          <p:cNvPr id="5" name="Chart 4"/>
          <p:cNvGraphicFramePr>
            <a:graphicFrameLocks noGrp="1"/>
          </p:cNvGraphicFramePr>
          <p:nvPr>
            <p:extLst>
              <p:ext uri="{D42A27DB-BD31-4B8C-83A1-F6EECF244321}">
                <p14:modId xmlns:p14="http://schemas.microsoft.com/office/powerpoint/2010/main" val="759016425"/>
              </p:ext>
            </p:extLst>
          </p:nvPr>
        </p:nvGraphicFramePr>
        <p:xfrm>
          <a:off x="107504" y="1124744"/>
          <a:ext cx="8723992" cy="568606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251520" y="6441478"/>
            <a:ext cx="6624736" cy="369332"/>
          </a:xfrm>
          <a:prstGeom prst="rect">
            <a:avLst/>
          </a:prstGeom>
          <a:noFill/>
        </p:spPr>
        <p:txBody>
          <a:bodyPr wrap="square" rtlCol="0">
            <a:spAutoFit/>
          </a:bodyPr>
          <a:lstStyle/>
          <a:p>
            <a:r>
              <a:rPr lang="en-ZA" dirty="0" smtClean="0"/>
              <a:t>Source: van der Berg (2011), Census 2011 (</a:t>
            </a:r>
            <a:r>
              <a:rPr lang="en-ZA" dirty="0" err="1" smtClean="0"/>
              <a:t>supercross</a:t>
            </a:r>
            <a:r>
              <a:rPr lang="en-ZA" dirty="0" smtClean="0"/>
              <a:t>) </a:t>
            </a:r>
            <a:endParaRPr lang="en-ZA" dirty="0"/>
          </a:p>
        </p:txBody>
      </p:sp>
    </p:spTree>
    <p:extLst>
      <p:ext uri="{BB962C8B-B14F-4D97-AF65-F5344CB8AC3E}">
        <p14:creationId xmlns:p14="http://schemas.microsoft.com/office/powerpoint/2010/main" val="306124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chart seriesIdx="4"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a:extLst>
              <a:ext uri="{28A0092B-C50C-407E-A947-70E740481C1C}">
                <a14:useLocalDpi xmlns:a14="http://schemas.microsoft.com/office/drawing/2010/main" val="0"/>
              </a:ext>
            </a:extLst>
          </a:blip>
          <a:srcRect/>
          <a:stretch>
            <a:fillRect/>
          </a:stretch>
        </p:blipFill>
        <p:spPr bwMode="auto">
          <a:xfrm>
            <a:off x="539552" y="404664"/>
            <a:ext cx="8280920" cy="5760640"/>
          </a:xfrm>
          <a:prstGeom prst="rect">
            <a:avLst/>
          </a:prstGeom>
          <a:noFill/>
          <a:ln>
            <a:noFill/>
          </a:ln>
        </p:spPr>
      </p:pic>
      <p:sp>
        <p:nvSpPr>
          <p:cNvPr id="3" name="TextBox 2"/>
          <p:cNvSpPr txBox="1"/>
          <p:nvPr/>
        </p:nvSpPr>
        <p:spPr>
          <a:xfrm>
            <a:off x="534285" y="5518973"/>
            <a:ext cx="5184576" cy="646331"/>
          </a:xfrm>
          <a:prstGeom prst="rect">
            <a:avLst/>
          </a:prstGeom>
          <a:solidFill>
            <a:schemeClr val="bg1"/>
          </a:solidFill>
          <a:ln>
            <a:solidFill>
              <a:schemeClr val="bg1"/>
            </a:solidFill>
          </a:ln>
        </p:spPr>
        <p:txBody>
          <a:bodyPr wrap="square" rtlCol="0">
            <a:spAutoFit/>
          </a:bodyPr>
          <a:lstStyle/>
          <a:p>
            <a:r>
              <a:rPr lang="en-ZA" b="1" dirty="0" smtClean="0"/>
              <a:t>Source:</a:t>
            </a:r>
            <a:r>
              <a:rPr lang="en-ZA" dirty="0" smtClean="0"/>
              <a:t> S. Taylor using data from </a:t>
            </a:r>
            <a:r>
              <a:rPr lang="en-ZA" dirty="0" err="1" smtClean="0"/>
              <a:t>Filmer</a:t>
            </a:r>
            <a:r>
              <a:rPr lang="en-ZA" dirty="0" smtClean="0"/>
              <a:t> (2010)</a:t>
            </a:r>
          </a:p>
          <a:p>
            <a:r>
              <a:rPr lang="en-ZA" dirty="0" smtClean="0"/>
              <a:t> </a:t>
            </a:r>
            <a:endParaRPr lang="en-ZA" dirty="0"/>
          </a:p>
        </p:txBody>
      </p:sp>
      <p:sp>
        <p:nvSpPr>
          <p:cNvPr id="4" name="TextBox 3"/>
          <p:cNvSpPr txBox="1"/>
          <p:nvPr/>
        </p:nvSpPr>
        <p:spPr>
          <a:xfrm>
            <a:off x="565448" y="188640"/>
            <a:ext cx="8280920" cy="707886"/>
          </a:xfrm>
          <a:prstGeom prst="rect">
            <a:avLst/>
          </a:prstGeom>
          <a:solidFill>
            <a:schemeClr val="bg1"/>
          </a:solidFill>
        </p:spPr>
        <p:txBody>
          <a:bodyPr wrap="square" rtlCol="0">
            <a:spAutoFit/>
          </a:bodyPr>
          <a:lstStyle/>
          <a:p>
            <a:pPr algn="ctr"/>
            <a:r>
              <a:rPr lang="en-ZA" sz="2000" b="1" dirty="0" smtClean="0">
                <a:latin typeface="Calibri" panose="020F0502020204030204" pitchFamily="34" charset="0"/>
              </a:rPr>
              <a:t>Proportion of 16 year olds attending secondary school in a selection of developing countries</a:t>
            </a:r>
            <a:endParaRPr lang="en-ZA" sz="2000" b="1" dirty="0">
              <a:latin typeface="Calibri" panose="020F0502020204030204" pitchFamily="34" charset="0"/>
            </a:endParaRPr>
          </a:p>
        </p:txBody>
      </p:sp>
    </p:spTree>
    <p:extLst>
      <p:ext uri="{BB962C8B-B14F-4D97-AF65-F5344CB8AC3E}">
        <p14:creationId xmlns:p14="http://schemas.microsoft.com/office/powerpoint/2010/main" val="17990199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67544" y="2276872"/>
            <a:ext cx="8424936" cy="1872208"/>
          </a:xfrm>
        </p:spPr>
        <p:txBody>
          <a:bodyPr>
            <a:normAutofit/>
          </a:bodyPr>
          <a:lstStyle/>
          <a:p>
            <a:pPr marL="0" indent="0" algn="ctr">
              <a:buNone/>
            </a:pPr>
            <a:r>
              <a:rPr lang="en-ZA" sz="3000" b="1" dirty="0" smtClean="0"/>
              <a:t>Enrolment </a:t>
            </a:r>
            <a:r>
              <a:rPr lang="en-ZA" sz="3000" b="1" dirty="0"/>
              <a:t>rates, however, paint an overly optimistic picture of education in South </a:t>
            </a:r>
            <a:r>
              <a:rPr lang="en-ZA" sz="3000" b="1" dirty="0" smtClean="0"/>
              <a:t>Africa and </a:t>
            </a:r>
            <a:r>
              <a:rPr lang="en-ZA" sz="3000" b="1" dirty="0"/>
              <a:t>mask various internal systemic </a:t>
            </a:r>
            <a:r>
              <a:rPr lang="en-ZA" sz="3000" b="1" dirty="0" smtClean="0"/>
              <a:t>inefficiencies.</a:t>
            </a:r>
          </a:p>
        </p:txBody>
      </p:sp>
      <p:sp>
        <p:nvSpPr>
          <p:cNvPr id="3" name="Title 2"/>
          <p:cNvSpPr>
            <a:spLocks noGrp="1"/>
          </p:cNvSpPr>
          <p:nvPr>
            <p:ph type="title"/>
          </p:nvPr>
        </p:nvSpPr>
        <p:spPr/>
        <p:txBody>
          <a:bodyPr/>
          <a:lstStyle/>
          <a:p>
            <a:r>
              <a:rPr lang="en-ZA" dirty="0" smtClean="0"/>
              <a:t>But…</a:t>
            </a:r>
            <a:endParaRPr lang="en-ZA" dirty="0"/>
          </a:p>
        </p:txBody>
      </p:sp>
    </p:spTree>
    <p:extLst>
      <p:ext uri="{BB962C8B-B14F-4D97-AF65-F5344CB8AC3E}">
        <p14:creationId xmlns:p14="http://schemas.microsoft.com/office/powerpoint/2010/main" val="2986909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67944" y="6012577"/>
            <a:ext cx="4824536"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ZA" sz="3200" b="1" i="1" dirty="0" smtClean="0"/>
              <a:t>But what about quality?</a:t>
            </a:r>
            <a:endParaRPr lang="en-ZA" sz="3200" b="1" i="1" dirty="0"/>
          </a:p>
        </p:txBody>
      </p:sp>
    </p:spTree>
    <p:extLst>
      <p:ext uri="{BB962C8B-B14F-4D97-AF65-F5344CB8AC3E}">
        <p14:creationId xmlns:p14="http://schemas.microsoft.com/office/powerpoint/2010/main" val="26261607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ZA" dirty="0" smtClean="0"/>
              <a:t>Matric Pass “the holy grail"</a:t>
            </a:r>
            <a:endParaRPr lang="en-ZA" dirty="0"/>
          </a:p>
        </p:txBody>
      </p:sp>
      <p:graphicFrame>
        <p:nvGraphicFramePr>
          <p:cNvPr id="4" name="Chart 3"/>
          <p:cNvGraphicFramePr>
            <a:graphicFrameLocks/>
          </p:cNvGraphicFramePr>
          <p:nvPr>
            <p:extLst>
              <p:ext uri="{D42A27DB-BD31-4B8C-83A1-F6EECF244321}">
                <p14:modId xmlns:p14="http://schemas.microsoft.com/office/powerpoint/2010/main" val="78756941"/>
              </p:ext>
            </p:extLst>
          </p:nvPr>
        </p:nvGraphicFramePr>
        <p:xfrm>
          <a:off x="395536" y="1484784"/>
          <a:ext cx="8208912" cy="437879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755576" y="6008818"/>
            <a:ext cx="6984776" cy="584775"/>
          </a:xfrm>
          <a:prstGeom prst="rect">
            <a:avLst/>
          </a:prstGeom>
          <a:noFill/>
        </p:spPr>
        <p:txBody>
          <a:bodyPr wrap="square" rtlCol="0">
            <a:spAutoFit/>
          </a:bodyPr>
          <a:lstStyle/>
          <a:p>
            <a:r>
              <a:rPr lang="en-ZA" sz="1600" i="1" dirty="0" smtClean="0"/>
              <a:t>Source: </a:t>
            </a:r>
            <a:r>
              <a:rPr lang="en-GB" sz="1600" dirty="0"/>
              <a:t>C</a:t>
            </a:r>
            <a:r>
              <a:rPr lang="en-GB" sz="1600" dirty="0" smtClean="0"/>
              <a:t>ompilation </a:t>
            </a:r>
            <a:r>
              <a:rPr lang="en-GB" sz="1600" dirty="0"/>
              <a:t>based on Department of Basic Education, Education Statistics in South Africa, 2006 </a:t>
            </a:r>
            <a:r>
              <a:rPr lang="en-GB" sz="1600" dirty="0" smtClean="0"/>
              <a:t>– 2009, Taylor (2011)</a:t>
            </a:r>
            <a:endParaRPr lang="en-ZA" sz="1600" i="1" dirty="0"/>
          </a:p>
        </p:txBody>
      </p:sp>
    </p:spTree>
    <p:extLst>
      <p:ext uri="{BB962C8B-B14F-4D97-AF65-F5344CB8AC3E}">
        <p14:creationId xmlns:p14="http://schemas.microsoft.com/office/powerpoint/2010/main" val="18200576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574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Effect transition="in" filter="fade">
                                      <p:cBhvr>
                                        <p:cTn id="9" dur="500"/>
                                        <p:tgtEl>
                                          <p:spTgt spid="10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animEffect transition="in" filter="fade">
                                      <p:cBhvr>
                                        <p:cTn id="33"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xfrm>
            <a:off x="179512" y="274638"/>
            <a:ext cx="8507288" cy="706090"/>
          </a:xfrm>
          <a:noFill/>
        </p:spPr>
        <p:txBody>
          <a:bodyPr>
            <a:normAutofit/>
          </a:bodyPr>
          <a:lstStyle/>
          <a:p>
            <a:r>
              <a:rPr lang="en-ZA" sz="4000" dirty="0" smtClean="0">
                <a:solidFill>
                  <a:srgbClr val="C00000"/>
                </a:solidFill>
              </a:rPr>
              <a:t>Student performance 2003-2011 </a:t>
            </a:r>
            <a:endParaRPr lang="en-ZA" sz="4000" dirty="0">
              <a:solidFill>
                <a:srgbClr val="C00000"/>
              </a:solidFill>
            </a:endParaRPr>
          </a:p>
        </p:txBody>
      </p:sp>
      <p:sp>
        <p:nvSpPr>
          <p:cNvPr id="3" name="Content Placeholder 2"/>
          <p:cNvSpPr>
            <a:spLocks noGrp="1"/>
          </p:cNvSpPr>
          <p:nvPr>
            <p:ph idx="1"/>
          </p:nvPr>
        </p:nvSpPr>
        <p:spPr>
          <a:xfrm>
            <a:off x="467544" y="1312169"/>
            <a:ext cx="1522512" cy="676671"/>
          </a:xfrm>
        </p:spPr>
        <p:txBody>
          <a:bodyPr>
            <a:noAutofit/>
          </a:bodyPr>
          <a:lstStyle/>
          <a:p>
            <a:pPr>
              <a:buNone/>
            </a:pPr>
            <a:r>
              <a:rPr lang="en-ZA" sz="1600" dirty="0" smtClean="0">
                <a:solidFill>
                  <a:srgbClr val="FF0000"/>
                </a:solidFill>
              </a:rPr>
              <a:t>TIMSS</a:t>
            </a:r>
            <a:r>
              <a:rPr lang="en-ZA" sz="1600" dirty="0" smtClean="0"/>
              <a:t> </a:t>
            </a:r>
            <a:endParaRPr lang="en-ZA" sz="1600" dirty="0"/>
          </a:p>
          <a:p>
            <a:pPr>
              <a:buNone/>
            </a:pPr>
            <a:r>
              <a:rPr lang="en-ZA" sz="1600" dirty="0" smtClean="0"/>
              <a:t>(2003)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26876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339752" y="1268760"/>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725646"/>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19" name="Content Placeholder 2"/>
          <p:cNvSpPr txBox="1">
            <a:spLocks/>
          </p:cNvSpPr>
          <p:nvPr/>
        </p:nvSpPr>
        <p:spPr>
          <a:xfrm>
            <a:off x="3635896" y="1268760"/>
            <a:ext cx="1800200" cy="72008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a:buChar char="à"/>
              <a:tabLst/>
              <a:defRPr/>
            </a:pP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p>
          <a:p>
            <a:pPr marR="0" lvl="0" algn="l" defTabSz="914400" rtl="0" eaLnBrk="1" fontAlgn="auto" latinLnBrk="0" hangingPunct="1">
              <a:lnSpc>
                <a:spcPct val="100000"/>
              </a:lnSpc>
              <a:spcBef>
                <a:spcPct val="20000"/>
              </a:spcBef>
              <a:spcAft>
                <a:spcPts val="0"/>
              </a:spcAft>
              <a:buClrTx/>
              <a:buSzTx/>
              <a:tabLst/>
              <a:defRPr/>
            </a:pPr>
            <a:r>
              <a:rPr kumimoji="0" lang="en-ZA" sz="1600" b="0" i="0" u="none" strike="noStrike" kern="1200" cap="none" spc="0" normalizeH="0" baseline="0" noProof="0" dirty="0" smtClean="0">
                <a:ln>
                  <a:noFill/>
                </a:ln>
                <a:solidFill>
                  <a:schemeClr val="tx1"/>
                </a:solidFill>
                <a:effectLst/>
                <a:uLnTx/>
                <a:uFillTx/>
                <a:latin typeface="+mn-lt"/>
                <a:ea typeface="+mn-ea"/>
                <a:cs typeface="+mn-cs"/>
              </a:rPr>
              <a:t>       (2011)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4788024" y="1268760"/>
            <a:ext cx="1800200" cy="676671"/>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a:buChar char="à"/>
              <a:tabLst/>
              <a:defRPr/>
            </a:pP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p>
          <a:p>
            <a:pPr marR="0" lvl="0" algn="l" defTabSz="914400" rtl="0" eaLnBrk="1" fontAlgn="auto" latinLnBrk="0" hangingPunct="1">
              <a:lnSpc>
                <a:spcPct val="100000"/>
              </a:lnSpc>
              <a:spcBef>
                <a:spcPct val="20000"/>
              </a:spcBef>
              <a:spcAft>
                <a:spcPts val="0"/>
              </a:spcAft>
              <a:buClrTx/>
              <a:buSzTx/>
              <a:tabLst/>
              <a:defRPr/>
            </a:pPr>
            <a:r>
              <a:rPr lang="en-ZA" sz="1600" noProof="0" dirty="0" smtClean="0">
                <a:solidFill>
                  <a:srgbClr val="FF0000"/>
                </a:solidFill>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34334" y="3814883"/>
            <a:ext cx="3986138" cy="3068960"/>
          </a:xfrm>
          <a:prstGeom prst="rect">
            <a:avLst/>
          </a:prstGeom>
          <a:solidFill>
            <a:schemeClr val="accent1">
              <a:lumMod val="20000"/>
              <a:lumOff val="80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sz="1600" b="1" dirty="0" smtClean="0"/>
              <a:t>NSES 2007/8/9 </a:t>
            </a:r>
          </a:p>
          <a:p>
            <a:pPr marL="800100" lvl="1" indent="-342900">
              <a:spcBef>
                <a:spcPct val="20000"/>
              </a:spcBef>
              <a:buFont typeface="Arial" pitchFamily="34" charset="0"/>
              <a:buChar char="•"/>
              <a:defRPr/>
            </a:pPr>
            <a:r>
              <a:rPr lang="en-ZA" sz="1600" dirty="0" smtClean="0"/>
              <a:t>Gr 3/4/5</a:t>
            </a:r>
          </a:p>
          <a:p>
            <a:pPr marL="800100" lvl="1" indent="-342900">
              <a:spcBef>
                <a:spcPct val="20000"/>
              </a:spcBef>
              <a:buFont typeface="Arial" pitchFamily="34" charset="0"/>
              <a:buChar char="•"/>
              <a:defRPr/>
            </a:pPr>
            <a:r>
              <a:rPr lang="en-ZA" sz="1200" dirty="0" smtClean="0"/>
              <a:t>See Taylor, Van der Berg &amp; </a:t>
            </a:r>
            <a:r>
              <a:rPr lang="en-ZA" sz="1200" dirty="0" err="1" smtClean="0"/>
              <a:t>Mabogoane</a:t>
            </a:r>
            <a:r>
              <a:rPr lang="en-ZA" sz="1200" dirty="0" smtClean="0"/>
              <a:t> (2013)</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Systemic Evaluations </a:t>
            </a:r>
            <a:r>
              <a:rPr lang="en-ZA" sz="1600" b="1" dirty="0" smtClean="0"/>
              <a:t>2007</a:t>
            </a:r>
          </a:p>
          <a:p>
            <a:pPr marL="800100" lvl="1" indent="-342900">
              <a:spcBef>
                <a:spcPct val="20000"/>
              </a:spcBef>
              <a:buFont typeface="Arial" pitchFamily="34" charset="0"/>
              <a:buChar char="•"/>
              <a:defRPr/>
            </a:pPr>
            <a:r>
              <a:rPr lang="en-ZA" sz="1600" dirty="0" smtClean="0"/>
              <a:t>Gr 3/6</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Matric </a:t>
            </a:r>
            <a:r>
              <a:rPr lang="en-ZA" sz="1600" b="1" dirty="0" smtClean="0"/>
              <a:t>exams</a:t>
            </a:r>
          </a:p>
          <a:p>
            <a:pPr marL="800100" lvl="1" indent="-342900">
              <a:spcBef>
                <a:spcPct val="20000"/>
              </a:spcBef>
              <a:buFont typeface="Arial" pitchFamily="34" charset="0"/>
              <a:buChar char="•"/>
              <a:defRPr/>
            </a:pPr>
            <a:r>
              <a:rPr lang="en-ZA" sz="1600" dirty="0" smtClean="0"/>
              <a:t>Gr 12</a:t>
            </a:r>
            <a:endParaRPr lang="en-ZA" sz="1600" dirty="0"/>
          </a:p>
        </p:txBody>
      </p:sp>
    </p:spTree>
    <p:extLst>
      <p:ext uri="{BB962C8B-B14F-4D97-AF65-F5344CB8AC3E}">
        <p14:creationId xmlns:p14="http://schemas.microsoft.com/office/powerpoint/2010/main" val="17447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linds(horizontal)">
                                      <p:cBhvr>
                                        <p:cTn id="14" dur="500"/>
                                        <p:tgtEl>
                                          <p:spTgt spid="3">
                                            <p:txEl>
                                              <p:pRg st="1" end="1"/>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2" presetClass="entr" presetSubtype="4" fill="hold" nodeType="withEffect">
                                  <p:stCondLst>
                                    <p:cond delay="0"/>
                                  </p:stCondLst>
                                  <p:childTnLst>
                                    <p:set>
                                      <p:cBhvr>
                                        <p:cTn id="18" dur="1" fill="hold">
                                          <p:stCondLst>
                                            <p:cond delay="0"/>
                                          </p:stCondLst>
                                        </p:cTn>
                                        <p:tgtEl>
                                          <p:spTgt spid="37891"/>
                                        </p:tgtEl>
                                        <p:attrNameLst>
                                          <p:attrName>style.visibility</p:attrName>
                                        </p:attrNameLst>
                                      </p:cBhvr>
                                      <p:to>
                                        <p:strVal val="visible"/>
                                      </p:to>
                                    </p:set>
                                    <p:anim calcmode="lin" valueType="num">
                                      <p:cBhvr additive="base">
                                        <p:cTn id="19" dur="500" fill="hold"/>
                                        <p:tgtEl>
                                          <p:spTgt spid="37891"/>
                                        </p:tgtEl>
                                        <p:attrNameLst>
                                          <p:attrName>ppt_x</p:attrName>
                                        </p:attrNameLst>
                                      </p:cBhvr>
                                      <p:tavLst>
                                        <p:tav tm="0">
                                          <p:val>
                                            <p:strVal val="#ppt_x"/>
                                          </p:val>
                                        </p:tav>
                                        <p:tav tm="100000">
                                          <p:val>
                                            <p:strVal val="#ppt_x"/>
                                          </p:val>
                                        </p:tav>
                                      </p:tavLst>
                                    </p:anim>
                                    <p:anim calcmode="lin" valueType="num">
                                      <p:cBhvr additive="base">
                                        <p:cTn id="20"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22"/>
                                        </p:tgtEl>
                                        <p:attrNameLst>
                                          <p:attrName>style.visibility</p:attrName>
                                        </p:attrNameLst>
                                      </p:cBhvr>
                                      <p:to>
                                        <p:strVal val="visible"/>
                                      </p:to>
                                    </p:set>
                                    <p:anim calcmode="lin" valueType="num">
                                      <p:cBhvr additive="base">
                                        <p:cTn id="25" dur="500" fill="hold"/>
                                        <p:tgtEl>
                                          <p:spTgt spid="30722"/>
                                        </p:tgtEl>
                                        <p:attrNameLst>
                                          <p:attrName>ppt_x</p:attrName>
                                        </p:attrNameLst>
                                      </p:cBhvr>
                                      <p:tavLst>
                                        <p:tav tm="0">
                                          <p:val>
                                            <p:strVal val="#ppt_x"/>
                                          </p:val>
                                        </p:tav>
                                        <p:tav tm="100000">
                                          <p:val>
                                            <p:strVal val="#ppt_x"/>
                                          </p:val>
                                        </p:tav>
                                      </p:tavLst>
                                    </p:anim>
                                    <p:anim calcmode="lin" valueType="num">
                                      <p:cBhvr additive="base">
                                        <p:cTn id="26" dur="500" fill="hold"/>
                                        <p:tgtEl>
                                          <p:spTgt spid="30722"/>
                                        </p:tgtEl>
                                        <p:attrNameLst>
                                          <p:attrName>ppt_y</p:attrName>
                                        </p:attrNameLst>
                                      </p:cBhvr>
                                      <p:tavLst>
                                        <p:tav tm="0">
                                          <p:val>
                                            <p:strVal val="1+#ppt_h/2"/>
                                          </p:val>
                                        </p:tav>
                                        <p:tav tm="100000">
                                          <p:val>
                                            <p:strVal val="#ppt_y"/>
                                          </p:val>
                                        </p:tav>
                                      </p:tavLst>
                                    </p:anim>
                                  </p:childTnLst>
                                </p:cTn>
                              </p:par>
                              <p:par>
                                <p:cTn id="27" presetID="3" presetClass="entr" presetSubtype="10" fill="hold" nodeType="with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blinds(horizontal)">
                                      <p:cBhvr>
                                        <p:cTn id="29" dur="500"/>
                                        <p:tgtEl>
                                          <p:spTgt spid="11">
                                            <p:txEl>
                                              <p:pRg st="0" end="0"/>
                                            </p:txEl>
                                          </p:spTgt>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childTnLst>
                          </p:cTn>
                        </p:par>
                        <p:par>
                          <p:cTn id="32" fill="hold">
                            <p:stCondLst>
                              <p:cond delay="500"/>
                            </p:stCondLst>
                            <p:childTnLst>
                              <p:par>
                                <p:cTn id="33" presetID="2" presetClass="entr" presetSubtype="4" fill="hold" nodeType="afterEffect">
                                  <p:stCondLst>
                                    <p:cond delay="0"/>
                                  </p:stCondLst>
                                  <p:childTnLst>
                                    <p:set>
                                      <p:cBhvr>
                                        <p:cTn id="34" dur="1" fill="hold">
                                          <p:stCondLst>
                                            <p:cond delay="0"/>
                                          </p:stCondLst>
                                        </p:cTn>
                                        <p:tgtEl>
                                          <p:spTgt spid="37890"/>
                                        </p:tgtEl>
                                        <p:attrNameLst>
                                          <p:attrName>style.visibility</p:attrName>
                                        </p:attrNameLst>
                                      </p:cBhvr>
                                      <p:to>
                                        <p:strVal val="visible"/>
                                      </p:to>
                                    </p:set>
                                    <p:anim calcmode="lin" valueType="num">
                                      <p:cBhvr additive="base">
                                        <p:cTn id="35" dur="500" fill="hold"/>
                                        <p:tgtEl>
                                          <p:spTgt spid="37890"/>
                                        </p:tgtEl>
                                        <p:attrNameLst>
                                          <p:attrName>ppt_x</p:attrName>
                                        </p:attrNameLst>
                                      </p:cBhvr>
                                      <p:tavLst>
                                        <p:tav tm="0">
                                          <p:val>
                                            <p:strVal val="#ppt_x"/>
                                          </p:val>
                                        </p:tav>
                                        <p:tav tm="100000">
                                          <p:val>
                                            <p:strVal val="#ppt_x"/>
                                          </p:val>
                                        </p:tav>
                                      </p:tavLst>
                                    </p:anim>
                                    <p:anim calcmode="lin" valueType="num">
                                      <p:cBhvr additive="base">
                                        <p:cTn id="36"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0726"/>
                                        </p:tgtEl>
                                        <p:attrNameLst>
                                          <p:attrName>style.visibility</p:attrName>
                                        </p:attrNameLst>
                                      </p:cBhvr>
                                      <p:to>
                                        <p:strVal val="visible"/>
                                      </p:to>
                                    </p:set>
                                    <p:anim calcmode="lin" valueType="num">
                                      <p:cBhvr additive="base">
                                        <p:cTn id="41" dur="500" fill="hold"/>
                                        <p:tgtEl>
                                          <p:spTgt spid="30726"/>
                                        </p:tgtEl>
                                        <p:attrNameLst>
                                          <p:attrName>ppt_x</p:attrName>
                                        </p:attrNameLst>
                                      </p:cBhvr>
                                      <p:tavLst>
                                        <p:tav tm="0">
                                          <p:val>
                                            <p:strVal val="#ppt_x"/>
                                          </p:val>
                                        </p:tav>
                                        <p:tav tm="100000">
                                          <p:val>
                                            <p:strVal val="#ppt_x"/>
                                          </p:val>
                                        </p:tav>
                                      </p:tavLst>
                                    </p:anim>
                                    <p:anim calcmode="lin" valueType="num">
                                      <p:cBhvr additive="base">
                                        <p:cTn id="42" dur="500" fill="hold"/>
                                        <p:tgtEl>
                                          <p:spTgt spid="30726"/>
                                        </p:tgtEl>
                                        <p:attrNameLst>
                                          <p:attrName>ppt_y</p:attrName>
                                        </p:attrNameLst>
                                      </p:cBhvr>
                                      <p:tavLst>
                                        <p:tav tm="0">
                                          <p:val>
                                            <p:strVal val="1+#ppt_h/2"/>
                                          </p:val>
                                        </p:tav>
                                        <p:tav tm="100000">
                                          <p:val>
                                            <p:strVal val="#ppt_y"/>
                                          </p:val>
                                        </p:tav>
                                      </p:tavLst>
                                    </p:anim>
                                  </p:childTnLst>
                                </p:cTn>
                              </p:par>
                              <p:par>
                                <p:cTn id="43" presetID="3" presetClass="entr" presetSubtype="10" fill="hold" nodeType="withEffect">
                                  <p:stCondLst>
                                    <p:cond delay="0"/>
                                  </p:stCondLst>
                                  <p:childTnLst>
                                    <p:set>
                                      <p:cBhvr>
                                        <p:cTn id="44" dur="1" fill="hold">
                                          <p:stCondLst>
                                            <p:cond delay="0"/>
                                          </p:stCondLst>
                                        </p:cTn>
                                        <p:tgtEl>
                                          <p:spTgt spid="12">
                                            <p:txEl>
                                              <p:pRg st="0" end="0"/>
                                            </p:txEl>
                                          </p:spTgt>
                                        </p:tgtEl>
                                        <p:attrNameLst>
                                          <p:attrName>style.visibility</p:attrName>
                                        </p:attrNameLst>
                                      </p:cBhvr>
                                      <p:to>
                                        <p:strVal val="visible"/>
                                      </p:to>
                                    </p:set>
                                    <p:animEffect transition="in" filter="blinds(horizontal)">
                                      <p:cBhvr>
                                        <p:cTn id="45" dur="500"/>
                                        <p:tgtEl>
                                          <p:spTgt spid="12">
                                            <p:txEl>
                                              <p:pRg st="0" end="0"/>
                                            </p:txEl>
                                          </p:spTgt>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childTnLst>
                                </p:cTn>
                              </p:par>
                            </p:childTnLst>
                          </p:cTn>
                        </p:par>
                        <p:par>
                          <p:cTn id="48" fill="hold">
                            <p:stCondLst>
                              <p:cond delay="500"/>
                            </p:stCondLst>
                            <p:childTnLst>
                              <p:par>
                                <p:cTn id="49" presetID="2" presetClass="entr" presetSubtype="4" fill="hold" nodeType="afterEffect">
                                  <p:stCondLst>
                                    <p:cond delay="0"/>
                                  </p:stCondLst>
                                  <p:childTnLst>
                                    <p:set>
                                      <p:cBhvr>
                                        <p:cTn id="50" dur="1" fill="hold">
                                          <p:stCondLst>
                                            <p:cond delay="0"/>
                                          </p:stCondLst>
                                        </p:cTn>
                                        <p:tgtEl>
                                          <p:spTgt spid="37892"/>
                                        </p:tgtEl>
                                        <p:attrNameLst>
                                          <p:attrName>style.visibility</p:attrName>
                                        </p:attrNameLst>
                                      </p:cBhvr>
                                      <p:to>
                                        <p:strVal val="visible"/>
                                      </p:to>
                                    </p:set>
                                    <p:anim calcmode="lin" valueType="num">
                                      <p:cBhvr additive="base">
                                        <p:cTn id="51" dur="500" fill="hold"/>
                                        <p:tgtEl>
                                          <p:spTgt spid="37892"/>
                                        </p:tgtEl>
                                        <p:attrNameLst>
                                          <p:attrName>ppt_x</p:attrName>
                                        </p:attrNameLst>
                                      </p:cBhvr>
                                      <p:tavLst>
                                        <p:tav tm="0">
                                          <p:val>
                                            <p:strVal val="#ppt_x"/>
                                          </p:val>
                                        </p:tav>
                                        <p:tav tm="100000">
                                          <p:val>
                                            <p:strVal val="#ppt_x"/>
                                          </p:val>
                                        </p:tav>
                                      </p:tavLst>
                                    </p:anim>
                                    <p:anim calcmode="lin" valueType="num">
                                      <p:cBhvr additive="base">
                                        <p:cTn id="52" dur="500" fill="hold"/>
                                        <p:tgtEl>
                                          <p:spTgt spid="37892"/>
                                        </p:tgtEl>
                                        <p:attrNameLst>
                                          <p:attrName>ppt_y</p:attrName>
                                        </p:attrNameLst>
                                      </p:cBhvr>
                                      <p:tavLst>
                                        <p:tav tm="0">
                                          <p:val>
                                            <p:strVal val="1+#ppt_h/2"/>
                                          </p:val>
                                        </p:tav>
                                        <p:tav tm="100000">
                                          <p:val>
                                            <p:strVal val="#ppt_y"/>
                                          </p:val>
                                        </p:tav>
                                      </p:tavLst>
                                    </p:anim>
                                  </p:childTnLst>
                                </p:cTn>
                              </p:par>
                              <p:par>
                                <p:cTn id="53" presetID="3" presetClass="entr" presetSubtype="10" fill="hold" nodeType="withEffect">
                                  <p:stCondLst>
                                    <p:cond delay="0"/>
                                  </p:stCondLst>
                                  <p:childTnLst>
                                    <p:set>
                                      <p:cBhvr>
                                        <p:cTn id="54" dur="1" fill="hold">
                                          <p:stCondLst>
                                            <p:cond delay="0"/>
                                          </p:stCondLst>
                                        </p:cTn>
                                        <p:tgtEl>
                                          <p:spTgt spid="19">
                                            <p:txEl>
                                              <p:pRg st="0" end="0"/>
                                            </p:txEl>
                                          </p:spTgt>
                                        </p:tgtEl>
                                        <p:attrNameLst>
                                          <p:attrName>style.visibility</p:attrName>
                                        </p:attrNameLst>
                                      </p:cBhvr>
                                      <p:to>
                                        <p:strVal val="visible"/>
                                      </p:to>
                                    </p:set>
                                    <p:animEffect transition="in" filter="blinds(horizontal)">
                                      <p:cBhvr>
                                        <p:cTn id="55" dur="500"/>
                                        <p:tgtEl>
                                          <p:spTgt spid="19">
                                            <p:txEl>
                                              <p:pRg st="0" end="0"/>
                                            </p:txEl>
                                          </p:spTgt>
                                        </p:tgtEl>
                                      </p:cBhvr>
                                    </p:animEffect>
                                  </p:childTnLst>
                                </p:cTn>
                              </p:par>
                              <p:par>
                                <p:cTn id="56" presetID="3" presetClass="entr" presetSubtype="10" fill="hold" nodeType="withEffect">
                                  <p:stCondLst>
                                    <p:cond delay="0"/>
                                  </p:stCondLst>
                                  <p:childTnLst>
                                    <p:set>
                                      <p:cBhvr>
                                        <p:cTn id="57" dur="1" fill="hold">
                                          <p:stCondLst>
                                            <p:cond delay="0"/>
                                          </p:stCondLst>
                                        </p:cTn>
                                        <p:tgtEl>
                                          <p:spTgt spid="19">
                                            <p:txEl>
                                              <p:pRg st="1" end="1"/>
                                            </p:txEl>
                                          </p:spTgt>
                                        </p:tgtEl>
                                        <p:attrNameLst>
                                          <p:attrName>style.visibility</p:attrName>
                                        </p:attrNameLst>
                                      </p:cBhvr>
                                      <p:to>
                                        <p:strVal val="visible"/>
                                      </p:to>
                                    </p:set>
                                    <p:animEffect transition="in" filter="blinds(horizontal)">
                                      <p:cBhvr>
                                        <p:cTn id="58" dur="500"/>
                                        <p:tgtEl>
                                          <p:spTgt spid="19">
                                            <p:txEl>
                                              <p:pRg st="1" end="1"/>
                                            </p:txEl>
                                          </p:spTgt>
                                        </p:tgtEl>
                                      </p:cBhvr>
                                    </p:animEffect>
                                  </p:childTnLst>
                                </p:cTn>
                              </p:par>
                              <p:par>
                                <p:cTn id="59" presetID="3" presetClass="entr" presetSubtype="10" fill="hold" nodeType="withEffect">
                                  <p:stCondLst>
                                    <p:cond delay="0"/>
                                  </p:stCondLst>
                                  <p:childTnLst>
                                    <p:set>
                                      <p:cBhvr>
                                        <p:cTn id="60" dur="1" fill="hold">
                                          <p:stCondLst>
                                            <p:cond delay="0"/>
                                          </p:stCondLst>
                                        </p:cTn>
                                        <p:tgtEl>
                                          <p:spTgt spid="21">
                                            <p:txEl>
                                              <p:pRg st="0" end="0"/>
                                            </p:txEl>
                                          </p:spTgt>
                                        </p:tgtEl>
                                        <p:attrNameLst>
                                          <p:attrName>style.visibility</p:attrName>
                                        </p:attrNameLst>
                                      </p:cBhvr>
                                      <p:to>
                                        <p:strVal val="visible"/>
                                      </p:to>
                                    </p:set>
                                    <p:animEffect transition="in" filter="blinds(horizontal)">
                                      <p:cBhvr>
                                        <p:cTn id="61" dur="500"/>
                                        <p:tgtEl>
                                          <p:spTgt spid="21">
                                            <p:txEl>
                                              <p:pRg st="0" end="0"/>
                                            </p:txEl>
                                          </p:spTgt>
                                        </p:tgtEl>
                                      </p:cBhvr>
                                    </p:animEffect>
                                  </p:childTnLst>
                                </p:cTn>
                              </p:par>
                              <p:par>
                                <p:cTn id="62" presetID="3" presetClass="entr" presetSubtype="10" fill="hold" nodeType="withEffect">
                                  <p:stCondLst>
                                    <p:cond delay="0"/>
                                  </p:stCondLst>
                                  <p:childTnLst>
                                    <p:set>
                                      <p:cBhvr>
                                        <p:cTn id="63" dur="1" fill="hold">
                                          <p:stCondLst>
                                            <p:cond delay="0"/>
                                          </p:stCondLst>
                                        </p:cTn>
                                        <p:tgtEl>
                                          <p:spTgt spid="21">
                                            <p:txEl>
                                              <p:pRg st="1" end="1"/>
                                            </p:txEl>
                                          </p:spTgt>
                                        </p:tgtEl>
                                        <p:attrNameLst>
                                          <p:attrName>style.visibility</p:attrName>
                                        </p:attrNameLst>
                                      </p:cBhvr>
                                      <p:to>
                                        <p:strVal val="visible"/>
                                      </p:to>
                                    </p:set>
                                    <p:animEffect transition="in" filter="blinds(horizontal)">
                                      <p:cBhvr>
                                        <p:cTn id="64" dur="500"/>
                                        <p:tgtEl>
                                          <p:spTgt spid="21">
                                            <p:txEl>
                                              <p:pRg st="1" end="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026"/>
                                        </p:tgtEl>
                                        <p:attrNameLst>
                                          <p:attrName>style.visibility</p:attrName>
                                        </p:attrNameLst>
                                      </p:cBhvr>
                                      <p:to>
                                        <p:strVal val="visible"/>
                                      </p:to>
                                    </p:set>
                                    <p:anim calcmode="lin" valueType="num">
                                      <p:cBhvr additive="base">
                                        <p:cTn id="69" dur="500" fill="hold"/>
                                        <p:tgtEl>
                                          <p:spTgt spid="1026"/>
                                        </p:tgtEl>
                                        <p:attrNameLst>
                                          <p:attrName>ppt_x</p:attrName>
                                        </p:attrNameLst>
                                      </p:cBhvr>
                                      <p:tavLst>
                                        <p:tav tm="0">
                                          <p:val>
                                            <p:strVal val="#ppt_x"/>
                                          </p:val>
                                        </p:tav>
                                        <p:tav tm="100000">
                                          <p:val>
                                            <p:strVal val="#ppt_x"/>
                                          </p:val>
                                        </p:tav>
                                      </p:tavLst>
                                    </p:anim>
                                    <p:anim calcmode="lin" valueType="num">
                                      <p:cBhvr additive="base">
                                        <p:cTn id="70" dur="500" fill="hold"/>
                                        <p:tgtEl>
                                          <p:spTgt spid="1026"/>
                                        </p:tgtEl>
                                        <p:attrNameLst>
                                          <p:attrName>ppt_y</p:attrName>
                                        </p:attrNameLst>
                                      </p:cBhvr>
                                      <p:tavLst>
                                        <p:tav tm="0">
                                          <p:val>
                                            <p:strVal val="1+#ppt_h/2"/>
                                          </p:val>
                                        </p:tav>
                                        <p:tav tm="100000">
                                          <p:val>
                                            <p:strVal val="#ppt_y"/>
                                          </p:val>
                                        </p:tav>
                                      </p:tavLst>
                                    </p:anim>
                                  </p:childTnLst>
                                </p:cTn>
                              </p:par>
                              <p:par>
                                <p:cTn id="71" presetID="1"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027"/>
                                        </p:tgtEl>
                                        <p:attrNameLst>
                                          <p:attrName>style.visibility</p:attrName>
                                        </p:attrNameLst>
                                      </p:cBhvr>
                                      <p:to>
                                        <p:strVal val="visible"/>
                                      </p:to>
                                    </p:set>
                                    <p:anim calcmode="lin" valueType="num">
                                      <p:cBhvr additive="base">
                                        <p:cTn id="77" dur="500" fill="hold"/>
                                        <p:tgtEl>
                                          <p:spTgt spid="1027"/>
                                        </p:tgtEl>
                                        <p:attrNameLst>
                                          <p:attrName>ppt_x</p:attrName>
                                        </p:attrNameLst>
                                      </p:cBhvr>
                                      <p:tavLst>
                                        <p:tav tm="0">
                                          <p:val>
                                            <p:strVal val="#ppt_x"/>
                                          </p:val>
                                        </p:tav>
                                        <p:tav tm="100000">
                                          <p:val>
                                            <p:strVal val="#ppt_x"/>
                                          </p:val>
                                        </p:tav>
                                      </p:tavLst>
                                    </p:anim>
                                    <p:anim calcmode="lin" valueType="num">
                                      <p:cBhvr additive="base">
                                        <p:cTn id="78" dur="500" fill="hold"/>
                                        <p:tgtEl>
                                          <p:spTgt spid="1027"/>
                                        </p:tgtEl>
                                        <p:attrNameLst>
                                          <p:attrName>ppt_y</p:attrName>
                                        </p:attrNameLst>
                                      </p:cBhvr>
                                      <p:tavLst>
                                        <p:tav tm="0">
                                          <p:val>
                                            <p:strVal val="1+#ppt_h/2"/>
                                          </p:val>
                                        </p:tav>
                                        <p:tav tm="100000">
                                          <p:val>
                                            <p:strVal val="#ppt_y"/>
                                          </p:val>
                                        </p:tav>
                                      </p:tavLst>
                                    </p:anim>
                                  </p:childTnLst>
                                </p:cTn>
                              </p:par>
                              <p:par>
                                <p:cTn id="79" presetID="1"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736" y="1628800"/>
            <a:ext cx="4536504" cy="3018837"/>
          </a:xfrm>
          <a:prstGeom prst="rect">
            <a:avLst/>
          </a:prstGeom>
        </p:spPr>
      </p:pic>
    </p:spTree>
    <p:extLst>
      <p:ext uri="{BB962C8B-B14F-4D97-AF65-F5344CB8AC3E}">
        <p14:creationId xmlns:p14="http://schemas.microsoft.com/office/powerpoint/2010/main" val="33443744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pic>
        <p:nvPicPr>
          <p:cNvPr id="6" name="Picture 5"/>
          <p:cNvPicPr>
            <a:picLocks noChangeAspect="1"/>
          </p:cNvPicPr>
          <p:nvPr/>
        </p:nvPicPr>
        <p:blipFill>
          <a:blip r:embed="rId3"/>
          <a:stretch>
            <a:fillRect/>
          </a:stretch>
        </p:blipFill>
        <p:spPr>
          <a:xfrm>
            <a:off x="3995936" y="189713"/>
            <a:ext cx="4968552" cy="6633017"/>
          </a:xfrm>
          <a:prstGeom prst="rect">
            <a:avLst/>
          </a:prstGeom>
        </p:spPr>
      </p:pic>
      <p:sp>
        <p:nvSpPr>
          <p:cNvPr id="7" name="TextBox 6"/>
          <p:cNvSpPr txBox="1"/>
          <p:nvPr/>
        </p:nvSpPr>
        <p:spPr>
          <a:xfrm rot="19734565">
            <a:off x="3827550" y="5940196"/>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5"/>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8"/>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1" y="6174104"/>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4" y="5670048"/>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1"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5"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60"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8"/>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5"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1"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374667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a:t>Matric 2014 (relative to Gr 2 in 2004</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graphicFrame>
        <p:nvGraphicFramePr>
          <p:cNvPr id="5" name="Chart 4"/>
          <p:cNvGraphicFramePr>
            <a:graphicFrameLocks/>
          </p:cNvGraphicFramePr>
          <p:nvPr>
            <p:extLst>
              <p:ext uri="{D42A27DB-BD31-4B8C-83A1-F6EECF244321}">
                <p14:modId xmlns:p14="http://schemas.microsoft.com/office/powerpoint/2010/main" val="682459041"/>
              </p:ext>
            </p:extLst>
          </p:nvPr>
        </p:nvGraphicFramePr>
        <p:xfrm>
          <a:off x="539552" y="1484784"/>
          <a:ext cx="8208912"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433138378"/>
              </p:ext>
            </p:extLst>
          </p:nvPr>
        </p:nvGraphicFramePr>
        <p:xfrm>
          <a:off x="6156176" y="5715000"/>
          <a:ext cx="2808312" cy="1143000"/>
        </p:xfrm>
        <a:graphic>
          <a:graphicData uri="http://schemas.openxmlformats.org/drawingml/2006/table">
            <a:tbl>
              <a:tblPr>
                <a:tableStyleId>{5C22544A-7EE6-4342-B048-85BDC9FD1C3A}</a:tableStyleId>
              </a:tblPr>
              <a:tblGrid>
                <a:gridCol w="1800200"/>
                <a:gridCol w="1008112"/>
              </a:tblGrid>
              <a:tr h="190500">
                <a:tc>
                  <a:txBody>
                    <a:bodyPr/>
                    <a:lstStyle/>
                    <a:p>
                      <a:pPr algn="l" fontAlgn="b"/>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Numbers</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2 (2004)</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1085570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a:effectLst/>
                        </a:rPr>
                        <a:t>Grade 9 (2011)</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u="none" strike="noStrike" dirty="0">
                          <a:effectLst/>
                        </a:rPr>
                        <a:t>1049904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a:effectLst/>
                        </a:rPr>
                        <a:t>Grade </a:t>
                      </a:r>
                      <a:r>
                        <a:rPr lang="en-ZA" sz="1100" u="none" strike="noStrike" dirty="0" smtClean="0">
                          <a:effectLst/>
                        </a:rPr>
                        <a:t>12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532860</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Passed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403874</a:t>
                      </a:r>
                      <a:endParaRPr lang="en-ZA" sz="1100" b="0" i="0" u="none" strike="noStrike" dirty="0">
                        <a:solidFill>
                          <a:srgbClr val="000000"/>
                        </a:solidFill>
                        <a:effectLst/>
                        <a:latin typeface="Calibri"/>
                      </a:endParaRPr>
                    </a:p>
                  </a:txBody>
                  <a:tcPr marL="9525" marR="9525" marT="9525" marB="0" anchor="b"/>
                </a:tc>
              </a:tr>
              <a:tr h="190500">
                <a:tc>
                  <a:txBody>
                    <a:bodyPr/>
                    <a:lstStyle/>
                    <a:p>
                      <a:pPr algn="l" fontAlgn="b"/>
                      <a:r>
                        <a:rPr lang="en-ZA" sz="1100" u="none" strike="noStrike" dirty="0" smtClean="0">
                          <a:effectLst/>
                        </a:rPr>
                        <a:t>Bachelors (2014)</a:t>
                      </a:r>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150752</a:t>
                      </a:r>
                      <a:endParaRPr lang="en-ZA" sz="1100" b="0" i="0" u="none" strike="noStrike" dirty="0">
                        <a:solidFill>
                          <a:srgbClr val="000000"/>
                        </a:solidFill>
                        <a:effectLst/>
                        <a:latin typeface="Calibri"/>
                      </a:endParaRPr>
                    </a:p>
                  </a:txBody>
                  <a:tcPr marL="9525" marR="9525" marT="9525" marB="0" anchor="b"/>
                </a:tc>
              </a:tr>
            </a:tbl>
          </a:graphicData>
        </a:graphic>
      </p:graphicFrame>
      <p:sp>
        <p:nvSpPr>
          <p:cNvPr id="7" name="Content Placeholder 2"/>
          <p:cNvSpPr>
            <a:spLocks noGrp="1"/>
          </p:cNvSpPr>
          <p:nvPr>
            <p:ph idx="1"/>
          </p:nvPr>
        </p:nvSpPr>
        <p:spPr>
          <a:xfrm>
            <a:off x="0" y="5733256"/>
            <a:ext cx="8229600" cy="1440160"/>
          </a:xfrm>
        </p:spPr>
        <p:txBody>
          <a:bodyPr>
            <a:normAutofit/>
          </a:bodyPr>
          <a:lstStyle/>
          <a:p>
            <a:r>
              <a:rPr lang="en-ZA" sz="1800" dirty="0" smtClean="0"/>
              <a:t>550,000 students drop out before matric</a:t>
            </a:r>
          </a:p>
          <a:p>
            <a:r>
              <a:rPr lang="en-ZA" sz="1800" dirty="0" smtClean="0"/>
              <a:t>99% do not get a non-matric qualification </a:t>
            </a:r>
            <a:r>
              <a:rPr lang="en-ZA" sz="1200" dirty="0" smtClean="0"/>
              <a:t>(</a:t>
            </a:r>
            <a:r>
              <a:rPr lang="en-ZA" sz="1200" dirty="0" err="1" smtClean="0"/>
              <a:t>Gustafsson</a:t>
            </a:r>
            <a:r>
              <a:rPr lang="en-ZA" sz="1200" dirty="0" smtClean="0"/>
              <a:t>, 2011: p11)</a:t>
            </a:r>
          </a:p>
          <a:p>
            <a:r>
              <a:rPr lang="en-ZA" sz="1800" dirty="0" smtClean="0"/>
              <a:t>What happens to them? 50% youth unemployment…</a:t>
            </a:r>
            <a:endParaRPr lang="en-ZA" sz="1400" dirty="0"/>
          </a:p>
        </p:txBody>
      </p:sp>
    </p:spTree>
    <p:extLst>
      <p:ext uri="{BB962C8B-B14F-4D97-AF65-F5344CB8AC3E}">
        <p14:creationId xmlns:p14="http://schemas.microsoft.com/office/powerpoint/2010/main" val="414117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sp>
        <p:nvSpPr>
          <p:cNvPr id="6" name="Title 1"/>
          <p:cNvSpPr>
            <a:spLocks noGrp="1"/>
          </p:cNvSpPr>
          <p:nvPr>
            <p:ph type="title"/>
          </p:nvPr>
        </p:nvSpPr>
        <p:spPr>
          <a:xfrm>
            <a:off x="468313" y="115888"/>
            <a:ext cx="8136135" cy="1008856"/>
          </a:xfrm>
        </p:spPr>
        <p:txBody>
          <a:bodyPr/>
          <a:lstStyle/>
          <a:p>
            <a:r>
              <a:rPr lang="en-US" sz="3600" dirty="0" err="1" smtClean="0">
                <a:latin typeface="Calibri" charset="0"/>
              </a:rPr>
              <a:t>Maths</a:t>
            </a:r>
            <a:r>
              <a:rPr lang="en-US" sz="3600" dirty="0" smtClean="0">
                <a:latin typeface="Calibri" charset="0"/>
              </a:rPr>
              <a:t>: Insurmountable </a:t>
            </a:r>
            <a:r>
              <a:rPr lang="en-US" sz="3600" dirty="0">
                <a:latin typeface="Calibri" charset="0"/>
              </a:rPr>
              <a:t>learning </a:t>
            </a:r>
            <a:r>
              <a:rPr lang="en-US" sz="3600" dirty="0" smtClean="0">
                <a:latin typeface="Calibri" charset="0"/>
              </a:rPr>
              <a:t>deficits</a:t>
            </a:r>
            <a:endParaRPr lang="en-US" sz="3600" dirty="0">
              <a:latin typeface="Calibri" charset="0"/>
            </a:endParaRPr>
          </a:p>
        </p:txBody>
      </p:sp>
      <p:sp>
        <p:nvSpPr>
          <p:cNvPr id="2" name="TextBox 1"/>
          <p:cNvSpPr txBox="1"/>
          <p:nvPr/>
        </p:nvSpPr>
        <p:spPr>
          <a:xfrm>
            <a:off x="5220072" y="6503106"/>
            <a:ext cx="2561084" cy="276999"/>
          </a:xfrm>
          <a:prstGeom prst="rect">
            <a:avLst/>
          </a:prstGeom>
          <a:solidFill>
            <a:schemeClr val="bg1">
              <a:lumMod val="85000"/>
            </a:schemeClr>
          </a:solidFill>
        </p:spPr>
        <p:txBody>
          <a:bodyPr wrap="square" rtlCol="0">
            <a:spAutoFit/>
          </a:bodyPr>
          <a:lstStyle/>
          <a:p>
            <a:r>
              <a:rPr lang="en-ZA" sz="1200" i="1" dirty="0" smtClean="0"/>
              <a:t>Spaull &amp; Viljoen, 2015</a:t>
            </a:r>
            <a:endParaRPr lang="en-ZA" sz="1200" i="1" dirty="0"/>
          </a:p>
        </p:txBody>
      </p:sp>
      <p:graphicFrame>
        <p:nvGraphicFramePr>
          <p:cNvPr id="8" name="Chart 7"/>
          <p:cNvGraphicFramePr/>
          <p:nvPr>
            <p:extLst>
              <p:ext uri="{D42A27DB-BD31-4B8C-83A1-F6EECF244321}">
                <p14:modId xmlns:p14="http://schemas.microsoft.com/office/powerpoint/2010/main" val="803650579"/>
              </p:ext>
            </p:extLst>
          </p:nvPr>
        </p:nvGraphicFramePr>
        <p:xfrm>
          <a:off x="0" y="1772816"/>
          <a:ext cx="9146540" cy="463944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39553" y="1196754"/>
            <a:ext cx="8352928" cy="646331"/>
          </a:xfrm>
          <a:prstGeom prst="rect">
            <a:avLst/>
          </a:prstGeom>
        </p:spPr>
        <p:txBody>
          <a:bodyPr wrap="square">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spTree>
    <p:extLst>
      <p:ext uri="{BB962C8B-B14F-4D97-AF65-F5344CB8AC3E}">
        <p14:creationId xmlns:p14="http://schemas.microsoft.com/office/powerpoint/2010/main" val="416366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ipe(down)">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ipe(down)">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ipe(down)">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wipe(down)">
                                      <p:cBhvr>
                                        <p:cTn id="27" dur="500"/>
                                        <p:tgtEl>
                                          <p:spTgt spid="8">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graphicEl>
                                              <a:chart seriesIdx="-4" categoryIdx="4" bldStep="category"/>
                                            </p:graphicEl>
                                          </p:spTgt>
                                        </p:tgtEl>
                                        <p:attrNameLst>
                                          <p:attrName>style.visibility</p:attrName>
                                        </p:attrNameLst>
                                      </p:cBhvr>
                                      <p:to>
                                        <p:strVal val="visible"/>
                                      </p:to>
                                    </p:set>
                                    <p:animEffect transition="in" filter="wipe(down)">
                                      <p:cBhvr>
                                        <p:cTn id="32" dur="500"/>
                                        <p:tgtEl>
                                          <p:spTgt spid="8">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graphicEl>
                                              <a:chart seriesIdx="-4" categoryIdx="5" bldStep="category"/>
                                            </p:graphicEl>
                                          </p:spTgt>
                                        </p:tgtEl>
                                        <p:attrNameLst>
                                          <p:attrName>style.visibility</p:attrName>
                                        </p:attrNameLst>
                                      </p:cBhvr>
                                      <p:to>
                                        <p:strVal val="visible"/>
                                      </p:to>
                                    </p:set>
                                    <p:animEffect transition="in" filter="wipe(down)">
                                      <p:cBhvr>
                                        <p:cTn id="37" dur="500"/>
                                        <p:tgtEl>
                                          <p:spTgt spid="8">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graphicEl>
                                              <a:chart seriesIdx="-4" categoryIdx="6" bldStep="category"/>
                                            </p:graphicEl>
                                          </p:spTgt>
                                        </p:tgtEl>
                                        <p:attrNameLst>
                                          <p:attrName>style.visibility</p:attrName>
                                        </p:attrNameLst>
                                      </p:cBhvr>
                                      <p:to>
                                        <p:strVal val="visible"/>
                                      </p:to>
                                    </p:set>
                                    <p:animEffect transition="in" filter="wipe(down)">
                                      <p:cBhvr>
                                        <p:cTn id="42" dur="500"/>
                                        <p:tgtEl>
                                          <p:spTgt spid="8">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graphicEl>
                                              <a:chart seriesIdx="-4" categoryIdx="7" bldStep="category"/>
                                            </p:graphicEl>
                                          </p:spTgt>
                                        </p:tgtEl>
                                        <p:attrNameLst>
                                          <p:attrName>style.visibility</p:attrName>
                                        </p:attrNameLst>
                                      </p:cBhvr>
                                      <p:to>
                                        <p:strVal val="visible"/>
                                      </p:to>
                                    </p:set>
                                    <p:animEffect transition="in" filter="wipe(down)">
                                      <p:cBhvr>
                                        <p:cTn id="47" dur="500"/>
                                        <p:tgtEl>
                                          <p:spTgt spid="8">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graphicEl>
                                              <a:chart seriesIdx="-4" categoryIdx="8" bldStep="category"/>
                                            </p:graphicEl>
                                          </p:spTgt>
                                        </p:tgtEl>
                                        <p:attrNameLst>
                                          <p:attrName>style.visibility</p:attrName>
                                        </p:attrNameLst>
                                      </p:cBhvr>
                                      <p:to>
                                        <p:strVal val="visible"/>
                                      </p:to>
                                    </p:set>
                                    <p:animEffect transition="in" filter="wipe(down)">
                                      <p:cBhvr>
                                        <p:cTn id="52" dur="500"/>
                                        <p:tgtEl>
                                          <p:spTgt spid="8">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graphicEl>
                                              <a:chart seriesIdx="-4" categoryIdx="9" bldStep="category"/>
                                            </p:graphicEl>
                                          </p:spTgt>
                                        </p:tgtEl>
                                        <p:attrNameLst>
                                          <p:attrName>style.visibility</p:attrName>
                                        </p:attrNameLst>
                                      </p:cBhvr>
                                      <p:to>
                                        <p:strVal val="visible"/>
                                      </p:to>
                                    </p:set>
                                    <p:animEffect transition="in" filter="wipe(down)">
                                      <p:cBhvr>
                                        <p:cTn id="57" dur="500"/>
                                        <p:tgtEl>
                                          <p:spTgt spid="8">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Inequality: Two public schooling systems</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pic>
        <p:nvPicPr>
          <p:cNvPr id="5" name="Picture 49"/>
          <p:cNvPicPr>
            <a:picLocks noChangeAspect="1" noChangeArrowheads="1"/>
          </p:cNvPicPr>
          <p:nvPr/>
        </p:nvPicPr>
        <p:blipFill>
          <a:blip r:embed="rId2" cstate="print"/>
          <a:srcRect/>
          <a:stretch>
            <a:fillRect/>
          </a:stretch>
        </p:blipFill>
        <p:spPr bwMode="auto">
          <a:xfrm>
            <a:off x="971600" y="1484784"/>
            <a:ext cx="7159201" cy="5203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6615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16632"/>
            <a:ext cx="7869560" cy="1196752"/>
          </a:xfrm>
        </p:spPr>
        <p:txBody>
          <a:bodyPr>
            <a:noAutofit/>
          </a:bodyPr>
          <a:lstStyle/>
          <a:p>
            <a:r>
              <a:rPr lang="en-ZA" sz="2000" b="1" dirty="0" smtClean="0"/>
              <a:t>NSES question 42</a:t>
            </a:r>
            <a:br>
              <a:rPr lang="en-ZA" sz="2000" b="1" dirty="0" smtClean="0"/>
            </a:br>
            <a:r>
              <a:rPr lang="en-ZA" sz="1800" b="1" i="1" dirty="0" smtClean="0"/>
              <a:t>NSES</a:t>
            </a:r>
            <a:r>
              <a:rPr lang="en-GB" sz="1800" b="1" i="1" dirty="0" smtClean="0"/>
              <a:t> </a:t>
            </a:r>
            <a:r>
              <a:rPr lang="en-GB" sz="1800" b="1" i="1" dirty="0"/>
              <a:t>followed </a:t>
            </a:r>
            <a:r>
              <a:rPr lang="en-GB" sz="1800" b="1" i="1" dirty="0" smtClean="0"/>
              <a:t>about 15000 students (266 schools) and </a:t>
            </a:r>
            <a:r>
              <a:rPr lang="en-GB" sz="1800" b="1" i="1" dirty="0"/>
              <a:t>tested them in Grade 3 (2007), Grade 4 (2008) and Grade 5 (2009). </a:t>
            </a:r>
            <a:endParaRPr lang="en-ZA" sz="1800" b="1"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23529" y="1130563"/>
            <a:ext cx="5400600" cy="1362333"/>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717952260"/>
              </p:ext>
            </p:extLst>
          </p:nvPr>
        </p:nvGraphicFramePr>
        <p:xfrm>
          <a:off x="341125" y="2492896"/>
          <a:ext cx="5942721" cy="3816424"/>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228185" y="1291519"/>
            <a:ext cx="2736304" cy="4801777"/>
          </a:xfrm>
          <a:prstGeom prst="rect">
            <a:avLst/>
          </a:prstGeom>
          <a:solidFill>
            <a:schemeClr val="bg1">
              <a:lumMod val="95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1800" b="1" dirty="0" smtClean="0"/>
              <a:t>Even at the end of Grade 5 most (55%+) quintile 1-4 students cannot answer this simple Grade-3-level problem. </a:t>
            </a:r>
            <a:endParaRPr lang="en-ZA" sz="1800" dirty="0" smtClean="0"/>
          </a:p>
          <a:p>
            <a:pPr marL="0" indent="0">
              <a:buFont typeface="Arial" pitchFamily="34" charset="0"/>
              <a:buNone/>
            </a:pPr>
            <a:endParaRPr lang="en-ZA" sz="1200" dirty="0" smtClean="0"/>
          </a:p>
          <a:p>
            <a:pPr marL="0" indent="0" algn="just">
              <a:buFont typeface="Arial" pitchFamily="34" charset="0"/>
              <a:buNone/>
            </a:pPr>
            <a:r>
              <a:rPr lang="en-ZA" sz="1400"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sz="1400" dirty="0" err="1" smtClean="0"/>
              <a:t>Reddi</a:t>
            </a:r>
            <a:r>
              <a:rPr lang="en-ZA" sz="1400" dirty="0" smtClean="0"/>
              <a:t>, 2013: 194)</a:t>
            </a:r>
            <a:endParaRPr lang="en-ZA" sz="1400" dirty="0"/>
          </a:p>
        </p:txBody>
      </p:sp>
      <p:sp>
        <p:nvSpPr>
          <p:cNvPr id="8" name="TextBox 7"/>
          <p:cNvSpPr txBox="1"/>
          <p:nvPr/>
        </p:nvSpPr>
        <p:spPr>
          <a:xfrm>
            <a:off x="1907704" y="6361583"/>
            <a:ext cx="3384376" cy="307777"/>
          </a:xfrm>
          <a:prstGeom prst="rect">
            <a:avLst/>
          </a:prstGeom>
          <a:noFill/>
        </p:spPr>
        <p:txBody>
          <a:bodyPr wrap="square" rtlCol="0">
            <a:spAutoFit/>
          </a:bodyPr>
          <a:lstStyle/>
          <a:p>
            <a:r>
              <a:rPr lang="en-ZA" sz="1400" dirty="0" smtClean="0"/>
              <a:t>(Spaull &amp; </a:t>
            </a:r>
            <a:r>
              <a:rPr lang="en-ZA" sz="1400" dirty="0" err="1" smtClean="0"/>
              <a:t>Kotze</a:t>
            </a:r>
            <a:r>
              <a:rPr lang="en-ZA" sz="1400" dirty="0" smtClean="0"/>
              <a:t>, 2014)</a:t>
            </a:r>
            <a:endParaRPr lang="en-ZA" sz="1400" dirty="0"/>
          </a:p>
        </p:txBody>
      </p:sp>
    </p:spTree>
    <p:extLst>
      <p:ext uri="{BB962C8B-B14F-4D97-AF65-F5344CB8AC3E}">
        <p14:creationId xmlns:p14="http://schemas.microsoft.com/office/powerpoint/2010/main" val="306132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1"/>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20</a:t>
            </a:fld>
            <a:endParaRPr lang="en-ZA" sz="1200">
              <a:solidFill>
                <a:srgbClr val="898989"/>
              </a:solidFill>
            </a:endParaRPr>
          </a:p>
        </p:txBody>
      </p:sp>
      <p:sp>
        <p:nvSpPr>
          <p:cNvPr id="54" name="Rectangle 53"/>
          <p:cNvSpPr/>
          <p:nvPr/>
        </p:nvSpPr>
        <p:spPr>
          <a:xfrm>
            <a:off x="6135688" y="857252"/>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5"/>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54597" y="1466793"/>
              <a:ext cx="778181" cy="3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800" b="1" dirty="0">
                  <a:solidFill>
                    <a:schemeClr val="bg1"/>
                  </a:solidFill>
                </a:rPr>
                <a:t>High SES </a:t>
              </a:r>
              <a:r>
                <a:rPr lang="en-ZA" sz="800" b="1" dirty="0" smtClean="0">
                  <a:solidFill>
                    <a:schemeClr val="bg1"/>
                  </a:solidFill>
                </a:rPr>
                <a:t>background</a:t>
              </a: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dirty="0">
                  <a:solidFill>
                    <a:schemeClr val="bg1"/>
                  </a:solidFill>
                </a:rPr>
                <a:t>High quality primary school</a:t>
              </a:r>
            </a:p>
          </p:txBody>
        </p:sp>
      </p:grpSp>
      <p:grpSp>
        <p:nvGrpSpPr>
          <p:cNvPr id="6" name="Group 119"/>
          <p:cNvGrpSpPr>
            <a:grpSpLocks/>
          </p:cNvGrpSpPr>
          <p:nvPr/>
        </p:nvGrpSpPr>
        <p:grpSpPr bwMode="auto">
          <a:xfrm>
            <a:off x="6300788" y="800102"/>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7"/>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6" y="3135313"/>
            <a:ext cx="2030413"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78135" y="3616609"/>
              <a:ext cx="1248942" cy="83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a:solidFill>
                    <a:schemeClr val="bg1"/>
                  </a:solidFill>
                </a:rPr>
                <a:t>Low </a:t>
              </a:r>
              <a:r>
                <a:rPr lang="en-ZA" sz="1200" b="1" dirty="0" smtClean="0">
                  <a:solidFill>
                    <a:schemeClr val="bg1"/>
                  </a:solidFill>
                </a:rPr>
                <a:t>socioeconomic status background</a:t>
              </a:r>
              <a:endParaRPr lang="en-ZA" sz="1200" b="1" dirty="0">
                <a:solidFill>
                  <a:schemeClr val="bg1"/>
                </a:solidFill>
              </a:endParaRPr>
            </a:p>
          </p:txBody>
        </p:sp>
      </p:grpSp>
      <p:grpSp>
        <p:nvGrpSpPr>
          <p:cNvPr id="8" name="Group 116"/>
          <p:cNvGrpSpPr>
            <a:grpSpLocks/>
          </p:cNvGrpSpPr>
          <p:nvPr/>
        </p:nvGrpSpPr>
        <p:grpSpPr bwMode="auto">
          <a:xfrm>
            <a:off x="4960938" y="3943352"/>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9307" y="4168241"/>
              <a:ext cx="1475914" cy="1452941"/>
              <a:chOff x="5299307" y="4168241"/>
              <a:chExt cx="1475914" cy="145294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646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1" y="2670177"/>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4"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1"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671717533"/>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66762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9" y="1009650"/>
            <a:ext cx="1635125" cy="1123384"/>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15%</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a:t>
            </a:r>
            <a:r>
              <a:rPr lang="en-ZA" sz="900" dirty="0" smtClean="0">
                <a:latin typeface="Calibri" pitchFamily="34" charset="0"/>
                <a:ea typeface="+mn-ea"/>
                <a:cs typeface="Arial" pitchFamily="34" charset="0"/>
              </a:rPr>
              <a:t>skills</a:t>
            </a:r>
            <a:endParaRPr lang="en-ZA" sz="900" dirty="0">
              <a:latin typeface="Calibri" pitchFamily="34" charset="0"/>
              <a:ea typeface="+mn-ea"/>
              <a:cs typeface="Arial" pitchFamily="34" charset="0"/>
            </a:endParaRPr>
          </a:p>
        </p:txBody>
      </p:sp>
      <p:sp>
        <p:nvSpPr>
          <p:cNvPr id="92" name="TextBox 91"/>
          <p:cNvSpPr txBox="1"/>
          <p:nvPr/>
        </p:nvSpPr>
        <p:spPr>
          <a:xfrm>
            <a:off x="30513" y="3717033"/>
            <a:ext cx="1633538" cy="98488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a:t>
            </a:r>
            <a:r>
              <a:rPr lang="en-ZA" sz="900" dirty="0" smtClean="0">
                <a:latin typeface="Calibri" pitchFamily="34" charset="0"/>
                <a:ea typeface="+mn-ea"/>
                <a:cs typeface="Arial" pitchFamily="34" charset="0"/>
              </a:rPr>
              <a:t>education</a:t>
            </a:r>
            <a:endParaRPr lang="en-ZA" sz="900" dirty="0">
              <a:latin typeface="Calibri" pitchFamily="34" charset="0"/>
              <a:ea typeface="+mn-ea"/>
              <a:cs typeface="Arial" pitchFamily="34" charset="0"/>
            </a:endParaRPr>
          </a:p>
        </p:txBody>
      </p:sp>
      <p:sp>
        <p:nvSpPr>
          <p:cNvPr id="74" name="Freeform 73"/>
          <p:cNvSpPr/>
          <p:nvPr/>
        </p:nvSpPr>
        <p:spPr>
          <a:xfrm>
            <a:off x="3654426"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6"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7"/>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3" y="2492899"/>
            <a:ext cx="1722884" cy="1050925"/>
            <a:chOff x="114382" y="2291768"/>
            <a:chExt cx="1723333" cy="1050749"/>
          </a:xfrm>
        </p:grpSpPr>
        <p:sp>
          <p:nvSpPr>
            <p:cNvPr id="96" name="TextBox 95"/>
            <p:cNvSpPr txBox="1"/>
            <p:nvPr/>
          </p:nvSpPr>
          <p:spPr>
            <a:xfrm>
              <a:off x="309696" y="2617150"/>
              <a:ext cx="1528019" cy="553905"/>
            </a:xfrm>
            <a:prstGeom prst="rect">
              <a:avLst/>
            </a:prstGeom>
            <a:solidFill>
              <a:schemeClr val="accent1">
                <a:lumMod val="60000"/>
                <a:lumOff val="40000"/>
              </a:schemeClr>
            </a:solidFill>
          </p:spPr>
          <p:txBody>
            <a:bodyPr wrap="square">
              <a:spAutoFit/>
            </a:bodyPr>
            <a:lstStyle/>
            <a:p>
              <a:pPr marL="171450" indent="-171450">
                <a:buFont typeface="Arial" pitchFamily="34" charset="0"/>
                <a:buChar char="•"/>
                <a:defRPr/>
              </a:pPr>
              <a:r>
                <a:rPr lang="en-ZA" sz="1000" dirty="0">
                  <a:latin typeface="Calibri" pitchFamily="34" charset="0"/>
                  <a:ea typeface="+mn-ea"/>
                  <a:cs typeface="Arial" pitchFamily="34" charset="0"/>
                </a:rPr>
                <a:t>Vocational training</a:t>
              </a:r>
            </a:p>
            <a:p>
              <a:pPr marL="171450" indent="-171450">
                <a:buFont typeface="Arial" pitchFamily="34" charset="0"/>
                <a:buChar char="•"/>
                <a:defRPr/>
              </a:pPr>
              <a:r>
                <a:rPr lang="en-ZA" sz="1000" dirty="0">
                  <a:latin typeface="Calibri" pitchFamily="34" charset="0"/>
                  <a:ea typeface="+mn-ea"/>
                  <a:cs typeface="Arial" pitchFamily="34" charset="0"/>
                </a:rPr>
                <a:t>Affirmative </a:t>
              </a:r>
              <a:r>
                <a:rPr lang="en-ZA" sz="1000" dirty="0" smtClean="0">
                  <a:latin typeface="Calibri" pitchFamily="34" charset="0"/>
                  <a:ea typeface="+mn-ea"/>
                  <a:cs typeface="Arial" pitchFamily="34" charset="0"/>
                </a:rPr>
                <a:t>action</a:t>
              </a:r>
            </a:p>
            <a:p>
              <a:pPr>
                <a:defRPr/>
              </a:pPr>
              <a:r>
                <a:rPr lang="en-ZA" sz="1000" dirty="0" smtClean="0">
                  <a:latin typeface="Calibri" pitchFamily="34" charset="0"/>
                  <a:cs typeface="Arial" pitchFamily="34" charset="0"/>
                </a:rPr>
                <a:t>(few make this transition)</a:t>
              </a:r>
              <a:endParaRPr lang="en-ZA" sz="1000" dirty="0">
                <a:latin typeface="Calibri" pitchFamily="34" charset="0"/>
                <a:ea typeface="+mn-ea"/>
                <a:cs typeface="Arial" pitchFamily="34" charset="0"/>
              </a:endParaRP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4"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9"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4" y="2424113"/>
            <a:ext cx="1416051" cy="770870"/>
            <a:chOff x="7008134" y="2423712"/>
            <a:chExt cx="1416720" cy="792161"/>
          </a:xfrm>
        </p:grpSpPr>
        <p:sp>
          <p:nvSpPr>
            <p:cNvPr id="122" name="TextBox 121"/>
            <p:cNvSpPr txBox="1"/>
            <p:nvPr/>
          </p:nvSpPr>
          <p:spPr>
            <a:xfrm>
              <a:off x="7208254" y="2678202"/>
              <a:ext cx="1216600" cy="53767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771800" y="116634"/>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714392" y="5293881"/>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302767" y="6602444"/>
            <a:ext cx="47157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100" dirty="0" smtClean="0"/>
              <a:t>Statistics from Quarterly Labour Force Survey (QLFS) 2014 Q4</a:t>
            </a:r>
            <a:endParaRPr lang="en-ZA" sz="1100" dirty="0"/>
          </a:p>
        </p:txBody>
      </p:sp>
      <p:grpSp>
        <p:nvGrpSpPr>
          <p:cNvPr id="66" name="Group 115"/>
          <p:cNvGrpSpPr>
            <a:grpSpLocks/>
          </p:cNvGrpSpPr>
          <p:nvPr/>
        </p:nvGrpSpPr>
        <p:grpSpPr bwMode="auto">
          <a:xfrm>
            <a:off x="4724402" y="2822578"/>
            <a:ext cx="2783493" cy="2902289"/>
            <a:chOff x="4571758" y="2670835"/>
            <a:chExt cx="2782752" cy="2901882"/>
          </a:xfrm>
        </p:grpSpPr>
        <p:sp>
          <p:nvSpPr>
            <p:cNvPr id="67" name="Circular Arrow 6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68" name="Group 114"/>
            <p:cNvGrpSpPr>
              <a:grpSpLocks/>
            </p:cNvGrpSpPr>
            <p:nvPr/>
          </p:nvGrpSpPr>
          <p:grpSpPr bwMode="auto">
            <a:xfrm>
              <a:off x="6364510" y="4651092"/>
              <a:ext cx="990000" cy="921625"/>
              <a:chOff x="6364510" y="4651092"/>
              <a:chExt cx="990000" cy="921625"/>
            </a:xfrm>
          </p:grpSpPr>
          <p:sp>
            <p:nvSpPr>
              <p:cNvPr id="69" name="Freeform 68"/>
              <p:cNvSpPr/>
              <p:nvPr/>
            </p:nvSpPr>
            <p:spPr>
              <a:xfrm rot="18860996">
                <a:off x="6410059" y="4639670"/>
                <a:ext cx="921625" cy="944469"/>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70" name="TextBox 40"/>
              <p:cNvSpPr txBox="1">
                <a:spLocks noChangeArrowheads="1"/>
              </p:cNvSpPr>
              <p:nvPr/>
            </p:nvSpPr>
            <p:spPr bwMode="auto">
              <a:xfrm>
                <a:off x="6364510" y="4861277"/>
                <a:ext cx="990000" cy="49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smtClean="0">
                    <a:solidFill>
                      <a:schemeClr val="bg1"/>
                    </a:solidFill>
                  </a:rPr>
                  <a:t>ECD</a:t>
                </a:r>
              </a:p>
              <a:p>
                <a:pPr algn="ctr" eaLnBrk="1" hangingPunct="1"/>
                <a:r>
                  <a:rPr lang="en-ZA" sz="700" b="1" dirty="0" smtClean="0">
                    <a:solidFill>
                      <a:schemeClr val="bg1"/>
                    </a:solidFill>
                  </a:rPr>
                  <a:t>None or </a:t>
                </a:r>
              </a:p>
              <a:p>
                <a:pPr algn="ctr" eaLnBrk="1" hangingPunct="1"/>
                <a:r>
                  <a:rPr lang="en-ZA" sz="700" b="1" dirty="0" smtClean="0">
                    <a:solidFill>
                      <a:schemeClr val="bg1"/>
                    </a:solidFill>
                  </a:rPr>
                  <a:t>low-quality</a:t>
                </a:r>
                <a:endParaRPr lang="en-ZA" sz="700" b="1" dirty="0">
                  <a:solidFill>
                    <a:schemeClr val="bg1"/>
                  </a:solidFill>
                </a:endParaRPr>
              </a:p>
            </p:txBody>
          </p:sp>
        </p:grpSp>
      </p:grpSp>
      <p:grpSp>
        <p:nvGrpSpPr>
          <p:cNvPr id="72" name="Group 118"/>
          <p:cNvGrpSpPr>
            <a:grpSpLocks/>
          </p:cNvGrpSpPr>
          <p:nvPr/>
        </p:nvGrpSpPr>
        <p:grpSpPr bwMode="auto">
          <a:xfrm rot="499834">
            <a:off x="7266606" y="1910334"/>
            <a:ext cx="735798" cy="773338"/>
            <a:chOff x="6531208" y="1507436"/>
            <a:chExt cx="1072116" cy="1017150"/>
          </a:xfrm>
        </p:grpSpPr>
        <p:sp>
          <p:nvSpPr>
            <p:cNvPr id="73" name="Freeform 72"/>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78" name="Shape 77"/>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9" name="TextBox 22"/>
            <p:cNvSpPr txBox="1">
              <a:spLocks noChangeArrowheads="1"/>
            </p:cNvSpPr>
            <p:nvPr/>
          </p:nvSpPr>
          <p:spPr bwMode="auto">
            <a:xfrm>
              <a:off x="6768962" y="1847775"/>
              <a:ext cx="685623" cy="33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050" b="1" dirty="0" smtClean="0">
                  <a:solidFill>
                    <a:schemeClr val="bg1"/>
                  </a:solidFill>
                </a:rPr>
                <a:t>ECD</a:t>
              </a:r>
              <a:endParaRPr lang="en-ZA" sz="700" b="1" dirty="0">
                <a:solidFill>
                  <a:schemeClr val="bg1"/>
                </a:solidFill>
              </a:endParaRPr>
            </a:p>
          </p:txBody>
        </p:sp>
      </p:grpSp>
    </p:spTree>
    <p:extLst>
      <p:ext uri="{BB962C8B-B14F-4D97-AF65-F5344CB8AC3E}">
        <p14:creationId xmlns:p14="http://schemas.microsoft.com/office/powerpoint/2010/main" val="22682566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8"/>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nodeType="afterEffect">
                                  <p:stCondLst>
                                    <p:cond delay="0"/>
                                  </p:stCondLst>
                                  <p:childTnLst>
                                    <p:set>
                                      <p:cBhvr>
                                        <p:cTn id="73" dur="1" fill="hold">
                                          <p:stCondLst>
                                            <p:cond delay="0"/>
                                          </p:stCondLst>
                                        </p:cTn>
                                        <p:tgtEl>
                                          <p:spTgt spid="94"/>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nodeType="afterEffect">
                                  <p:stCondLst>
                                    <p:cond delay="0"/>
                                  </p:stCondLst>
                                  <p:childTnLst>
                                    <p:set>
                                      <p:cBhvr>
                                        <p:cTn id="76" dur="1" fill="hold">
                                          <p:stCondLst>
                                            <p:cond delay="0"/>
                                          </p:stCondLst>
                                        </p:cTn>
                                        <p:tgtEl>
                                          <p:spTgt spid="74"/>
                                        </p:tgtEl>
                                        <p:attrNameLst>
                                          <p:attrName>style.visibility</p:attrName>
                                        </p:attrNameLst>
                                      </p:cBhvr>
                                      <p:to>
                                        <p:strVal val="visible"/>
                                      </p:to>
                                    </p:set>
                                  </p:childTnLst>
                                </p:cTn>
                              </p:par>
                            </p:childTnLst>
                          </p:cTn>
                        </p:par>
                        <p:par>
                          <p:cTn id="77" fill="hold">
                            <p:stCondLst>
                              <p:cond delay="0"/>
                            </p:stCondLst>
                            <p:childTnLst>
                              <p:par>
                                <p:cTn id="78" presetID="1" presetClass="entr" presetSubtype="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92"/>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7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131"/>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3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3888" y="6012577"/>
            <a:ext cx="5328592"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ZA" sz="3200" b="1" i="1" dirty="0" smtClean="0"/>
              <a:t>Mathematics and science </a:t>
            </a:r>
            <a:endParaRPr lang="en-ZA" sz="3200" b="1" i="1" dirty="0"/>
          </a:p>
        </p:txBody>
      </p:sp>
    </p:spTree>
    <p:extLst>
      <p:ext uri="{BB962C8B-B14F-4D97-AF65-F5344CB8AC3E}">
        <p14:creationId xmlns:p14="http://schemas.microsoft.com/office/powerpoint/2010/main" val="42544143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147024689"/>
              </p:ext>
            </p:extLst>
          </p:nvPr>
        </p:nvGraphicFramePr>
        <p:xfrm>
          <a:off x="251520" y="188640"/>
          <a:ext cx="8712968"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467544" y="77723"/>
            <a:ext cx="4752528" cy="461665"/>
          </a:xfrm>
          <a:prstGeom prst="rect">
            <a:avLst/>
          </a:prstGeom>
          <a:noFill/>
        </p:spPr>
        <p:txBody>
          <a:bodyPr wrap="square" rtlCol="0">
            <a:spAutoFit/>
          </a:bodyPr>
          <a:lstStyle/>
          <a:p>
            <a:r>
              <a:rPr lang="en-ZA" sz="2400" b="1" dirty="0" smtClean="0"/>
              <a:t>Explaining TIMMS science scores</a:t>
            </a:r>
            <a:endParaRPr lang="en-ZA" sz="2400" b="1" dirty="0"/>
          </a:p>
        </p:txBody>
      </p:sp>
    </p:spTree>
    <p:extLst>
      <p:ext uri="{BB962C8B-B14F-4D97-AF65-F5344CB8AC3E}">
        <p14:creationId xmlns:p14="http://schemas.microsoft.com/office/powerpoint/2010/main" val="302994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6DB074E8-7C66-4957-B42B-E43697E7DDA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867DF0E9-8E79-4D23-8592-4D8D59D1A65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2134D386-1082-4A5A-A152-D95EC15518B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F1AB60A5-9956-49CF-ADD2-986FC213C0B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8BCD9D87-B4E2-4CAD-B035-0B16E145F158}"/>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graphicEl>
                                              <a:dgm id="{25B97CC8-1D3D-44E5-B477-6F0BC9119C75}"/>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graphicEl>
                                              <a:dgm id="{79A8F480-218D-48F4-AACE-7AD2A116D129}"/>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graphicEl>
                                              <a:dgm id="{FF5A874F-4893-4D9B-A7B1-CD2E981B527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00921"/>
            <a:ext cx="8712968" cy="6280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3528" y="6381328"/>
            <a:ext cx="3888432" cy="369332"/>
          </a:xfrm>
          <a:prstGeom prst="rect">
            <a:avLst/>
          </a:prstGeom>
          <a:noFill/>
        </p:spPr>
        <p:txBody>
          <a:bodyPr wrap="square" rtlCol="0">
            <a:spAutoFit/>
          </a:bodyPr>
          <a:lstStyle/>
          <a:p>
            <a:r>
              <a:rPr lang="en-ZA" dirty="0" smtClean="0"/>
              <a:t>Source: </a:t>
            </a:r>
            <a:r>
              <a:rPr lang="en-ZA" dirty="0" err="1" smtClean="0"/>
              <a:t>Spaull</a:t>
            </a:r>
            <a:r>
              <a:rPr lang="en-ZA" dirty="0" smtClean="0"/>
              <a:t>, 2013 (CDE report) </a:t>
            </a:r>
            <a:endParaRPr lang="en-ZA" dirty="0"/>
          </a:p>
        </p:txBody>
      </p:sp>
      <p:cxnSp>
        <p:nvCxnSpPr>
          <p:cNvPr id="4" name="Straight Connector 3"/>
          <p:cNvCxnSpPr/>
          <p:nvPr/>
        </p:nvCxnSpPr>
        <p:spPr>
          <a:xfrm>
            <a:off x="1259632" y="2492896"/>
            <a:ext cx="7200800" cy="0"/>
          </a:xfrm>
          <a:prstGeom prst="line">
            <a:avLst/>
          </a:prstGeom>
          <a:ln>
            <a:prstDash val="dash"/>
          </a:ln>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259632" y="1988840"/>
            <a:ext cx="7200800" cy="0"/>
          </a:xfrm>
          <a:prstGeom prst="line">
            <a:avLst/>
          </a:prstGeom>
          <a:ln>
            <a:solidFill>
              <a:schemeClr val="tx2">
                <a:lumMod val="75000"/>
              </a:schemeClr>
            </a:solidFill>
            <a:prstDash val="dash"/>
          </a:ln>
        </p:spPr>
        <p:style>
          <a:lnRef idx="2">
            <a:schemeClr val="accent4"/>
          </a:lnRef>
          <a:fillRef idx="0">
            <a:schemeClr val="accent4"/>
          </a:fillRef>
          <a:effectRef idx="1">
            <a:schemeClr val="accent4"/>
          </a:effectRef>
          <a:fontRef idx="minor">
            <a:schemeClr val="tx1"/>
          </a:fontRef>
        </p:style>
      </p:cxnSp>
      <p:sp>
        <p:nvSpPr>
          <p:cNvPr id="7" name="TextBox 6"/>
          <p:cNvSpPr txBox="1"/>
          <p:nvPr/>
        </p:nvSpPr>
        <p:spPr>
          <a:xfrm>
            <a:off x="1331640" y="2636912"/>
            <a:ext cx="3600400"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ZA" dirty="0" smtClean="0"/>
              <a:t>SA is far from attaining the low international benchmark of </a:t>
            </a:r>
            <a:r>
              <a:rPr lang="en-ZA" sz="2400" b="1" dirty="0" smtClean="0"/>
              <a:t>400</a:t>
            </a:r>
            <a:r>
              <a:rPr lang="en-ZA" sz="2400" dirty="0" smtClean="0"/>
              <a:t> </a:t>
            </a:r>
            <a:r>
              <a:rPr lang="en-ZA" i="1" dirty="0" smtClean="0"/>
              <a:t>“</a:t>
            </a:r>
            <a:r>
              <a:rPr lang="en-ZA" i="1" dirty="0"/>
              <a:t>Students have some knowledge of whole numbers and decimals, operations, and basic graphs</a:t>
            </a:r>
            <a:r>
              <a:rPr lang="en-ZA" i="1" dirty="0" smtClean="0"/>
              <a:t>.” </a:t>
            </a:r>
            <a:endParaRPr lang="en-ZA" i="1" dirty="0"/>
          </a:p>
        </p:txBody>
      </p:sp>
      <p:sp>
        <p:nvSpPr>
          <p:cNvPr id="9" name="TextBox 8"/>
          <p:cNvSpPr txBox="1"/>
          <p:nvPr/>
        </p:nvSpPr>
        <p:spPr>
          <a:xfrm>
            <a:off x="4462347" y="620688"/>
            <a:ext cx="2557925" cy="129266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ZA" dirty="0" smtClean="0"/>
              <a:t>Independent schools only achieving an intermediate benchmark  of </a:t>
            </a:r>
            <a:r>
              <a:rPr lang="en-ZA" sz="2400" b="1" dirty="0" smtClean="0"/>
              <a:t>475 </a:t>
            </a:r>
            <a:r>
              <a:rPr lang="en-ZA" dirty="0" smtClean="0"/>
              <a:t>on average</a:t>
            </a:r>
            <a:endParaRPr lang="en-ZA" i="1" dirty="0"/>
          </a:p>
        </p:txBody>
      </p:sp>
      <p:sp>
        <p:nvSpPr>
          <p:cNvPr id="8" name="Rounded Rectangle 7"/>
          <p:cNvSpPr/>
          <p:nvPr/>
        </p:nvSpPr>
        <p:spPr>
          <a:xfrm>
            <a:off x="7020272" y="1412776"/>
            <a:ext cx="1656184" cy="4104456"/>
          </a:xfrm>
          <a:prstGeom prst="roundRect">
            <a:avLst/>
          </a:prstGeom>
          <a:no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ZA"/>
          </a:p>
        </p:txBody>
      </p:sp>
    </p:spTree>
    <p:extLst>
      <p:ext uri="{BB962C8B-B14F-4D97-AF65-F5344CB8AC3E}">
        <p14:creationId xmlns:p14="http://schemas.microsoft.com/office/powerpoint/2010/main" val="60086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2872"/>
            <a:ext cx="9144000" cy="6362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788024" y="1044025"/>
            <a:ext cx="3816424" cy="584775"/>
          </a:xfrm>
          <a:prstGeom prst="rect">
            <a:avLst/>
          </a:prstGeom>
          <a:noFill/>
        </p:spPr>
        <p:txBody>
          <a:bodyPr wrap="square" rtlCol="0">
            <a:spAutoFit/>
          </a:bodyPr>
          <a:lstStyle/>
          <a:p>
            <a:r>
              <a:rPr lang="en-ZA" sz="3200" b="1" dirty="0" smtClean="0">
                <a:solidFill>
                  <a:srgbClr val="C00000"/>
                </a:solidFill>
              </a:rPr>
              <a:t>TIMSS 2011 Science </a:t>
            </a:r>
            <a:endParaRPr lang="en-ZA" b="1" dirty="0">
              <a:solidFill>
                <a:srgbClr val="C00000"/>
              </a:solidFill>
            </a:endParaRPr>
          </a:p>
        </p:txBody>
      </p:sp>
      <p:sp>
        <p:nvSpPr>
          <p:cNvPr id="3" name="Left-Right Arrow 2"/>
          <p:cNvSpPr/>
          <p:nvPr/>
        </p:nvSpPr>
        <p:spPr>
          <a:xfrm rot="18457370">
            <a:off x="6847763" y="2231904"/>
            <a:ext cx="1853734" cy="302976"/>
          </a:xfrm>
          <a:prstGeom prst="lef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4" name="Rectangle 3"/>
          <p:cNvSpPr/>
          <p:nvPr/>
        </p:nvSpPr>
        <p:spPr>
          <a:xfrm>
            <a:off x="179512" y="6165304"/>
            <a:ext cx="3355406" cy="369332"/>
          </a:xfrm>
          <a:prstGeom prst="rect">
            <a:avLst/>
          </a:prstGeom>
        </p:spPr>
        <p:txBody>
          <a:bodyPr wrap="none">
            <a:spAutoFit/>
          </a:bodyPr>
          <a:lstStyle/>
          <a:p>
            <a:r>
              <a:rPr lang="en-ZA" dirty="0"/>
              <a:t>Source: </a:t>
            </a:r>
            <a:r>
              <a:rPr lang="en-ZA" dirty="0" err="1"/>
              <a:t>Spaull</a:t>
            </a:r>
            <a:r>
              <a:rPr lang="en-ZA" dirty="0"/>
              <a:t>, 2013 (CDE report) </a:t>
            </a:r>
          </a:p>
        </p:txBody>
      </p:sp>
    </p:spTree>
    <p:extLst>
      <p:ext uri="{BB962C8B-B14F-4D97-AF65-F5344CB8AC3E}">
        <p14:creationId xmlns:p14="http://schemas.microsoft.com/office/powerpoint/2010/main" val="205010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8-05 at 8.28.1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300" y="0"/>
            <a:ext cx="6623316" cy="6858000"/>
          </a:xfrm>
          <a:prstGeom prst="rect">
            <a:avLst/>
          </a:prstGeom>
        </p:spPr>
      </p:pic>
      <p:sp>
        <p:nvSpPr>
          <p:cNvPr id="3" name="Oval 2"/>
          <p:cNvSpPr/>
          <p:nvPr/>
        </p:nvSpPr>
        <p:spPr>
          <a:xfrm>
            <a:off x="7236296" y="3284984"/>
            <a:ext cx="1512168" cy="1224136"/>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25% of SA reached LIB </a:t>
            </a:r>
            <a:endParaRPr lang="en-US" dirty="0"/>
          </a:p>
        </p:txBody>
      </p:sp>
    </p:spTree>
    <p:extLst>
      <p:ext uri="{BB962C8B-B14F-4D97-AF65-F5344CB8AC3E}">
        <p14:creationId xmlns:p14="http://schemas.microsoft.com/office/powerpoint/2010/main" val="205083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8-05 at 8.27.1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8100" y="0"/>
            <a:ext cx="6502528" cy="6858000"/>
          </a:xfrm>
          <a:prstGeom prst="rect">
            <a:avLst/>
          </a:prstGeom>
        </p:spPr>
      </p:pic>
      <p:sp>
        <p:nvSpPr>
          <p:cNvPr id="5" name="Oval 4"/>
          <p:cNvSpPr/>
          <p:nvPr/>
        </p:nvSpPr>
        <p:spPr>
          <a:xfrm>
            <a:off x="7236296" y="3284984"/>
            <a:ext cx="1512168" cy="1224136"/>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11% of SA reached IIB </a:t>
            </a:r>
            <a:endParaRPr lang="en-US" dirty="0"/>
          </a:p>
        </p:txBody>
      </p:sp>
    </p:spTree>
    <p:extLst>
      <p:ext uri="{BB962C8B-B14F-4D97-AF65-F5344CB8AC3E}">
        <p14:creationId xmlns:p14="http://schemas.microsoft.com/office/powerpoint/2010/main" val="79452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5-08-05 at 8.26.0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1900" y="0"/>
            <a:ext cx="6658337" cy="6858000"/>
          </a:xfrm>
          <a:prstGeom prst="rect">
            <a:avLst/>
          </a:prstGeom>
        </p:spPr>
      </p:pic>
      <p:sp>
        <p:nvSpPr>
          <p:cNvPr id="4" name="Oval 3"/>
          <p:cNvSpPr/>
          <p:nvPr/>
        </p:nvSpPr>
        <p:spPr>
          <a:xfrm>
            <a:off x="7236296" y="3284984"/>
            <a:ext cx="1512168" cy="1224136"/>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4</a:t>
            </a:r>
            <a:r>
              <a:rPr lang="en-US" dirty="0" smtClean="0"/>
              <a:t>% of SA reached HIB </a:t>
            </a:r>
            <a:endParaRPr lang="en-US" dirty="0"/>
          </a:p>
        </p:txBody>
      </p:sp>
    </p:spTree>
    <p:extLst>
      <p:ext uri="{BB962C8B-B14F-4D97-AF65-F5344CB8AC3E}">
        <p14:creationId xmlns:p14="http://schemas.microsoft.com/office/powerpoint/2010/main" val="2637857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8-05 at 8.23.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4600" y="0"/>
            <a:ext cx="6641796" cy="6858000"/>
          </a:xfrm>
          <a:prstGeom prst="rect">
            <a:avLst/>
          </a:prstGeom>
        </p:spPr>
      </p:pic>
    </p:spTree>
    <p:extLst>
      <p:ext uri="{BB962C8B-B14F-4D97-AF65-F5344CB8AC3E}">
        <p14:creationId xmlns:p14="http://schemas.microsoft.com/office/powerpoint/2010/main" val="10843826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8-05 at 8.24.5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2200" y="0"/>
            <a:ext cx="6945474" cy="6858000"/>
          </a:xfrm>
          <a:prstGeom prst="rect">
            <a:avLst/>
          </a:prstGeom>
        </p:spPr>
      </p:pic>
      <p:sp>
        <p:nvSpPr>
          <p:cNvPr id="3" name="Oval 2"/>
          <p:cNvSpPr/>
          <p:nvPr/>
        </p:nvSpPr>
        <p:spPr>
          <a:xfrm>
            <a:off x="7236296" y="3284984"/>
            <a:ext cx="1512168" cy="1224136"/>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a:t>
            </a:r>
            <a:r>
              <a:rPr lang="en-US" dirty="0" smtClean="0"/>
              <a:t>% of SA reached AIB </a:t>
            </a:r>
            <a:endParaRPr lang="en-US" dirty="0"/>
          </a:p>
        </p:txBody>
      </p:sp>
      <p:sp>
        <p:nvSpPr>
          <p:cNvPr id="4" name="Oval 3"/>
          <p:cNvSpPr/>
          <p:nvPr/>
        </p:nvSpPr>
        <p:spPr>
          <a:xfrm>
            <a:off x="6300192" y="332656"/>
            <a:ext cx="3032720" cy="2295872"/>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Google “released items TIMSS” “released items PISA”</a:t>
            </a:r>
            <a:endParaRPr lang="en-US" dirty="0"/>
          </a:p>
        </p:txBody>
      </p:sp>
    </p:spTree>
    <p:extLst>
      <p:ext uri="{BB962C8B-B14F-4D97-AF65-F5344CB8AC3E}">
        <p14:creationId xmlns:p14="http://schemas.microsoft.com/office/powerpoint/2010/main" val="377059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16016" y="6030754"/>
            <a:ext cx="4176464"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ZA" sz="2800" b="1" i="1" dirty="0" smtClean="0"/>
              <a:t>Why does this matter?</a:t>
            </a:r>
            <a:endParaRPr lang="en-ZA" sz="2800" b="1" i="1" dirty="0"/>
          </a:p>
        </p:txBody>
      </p:sp>
    </p:spTree>
    <p:extLst>
      <p:ext uri="{BB962C8B-B14F-4D97-AF65-F5344CB8AC3E}">
        <p14:creationId xmlns:p14="http://schemas.microsoft.com/office/powerpoint/2010/main" val="42579908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950" t="10069" r="7833" b="12384"/>
          <a:stretch/>
        </p:blipFill>
        <p:spPr bwMode="auto">
          <a:xfrm>
            <a:off x="55662" y="806706"/>
            <a:ext cx="9088338" cy="5065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51520" y="6077075"/>
            <a:ext cx="3456384" cy="369332"/>
          </a:xfrm>
          <a:prstGeom prst="rect">
            <a:avLst/>
          </a:prstGeom>
          <a:noFill/>
        </p:spPr>
        <p:txBody>
          <a:bodyPr wrap="square" rtlCol="0">
            <a:spAutoFit/>
          </a:bodyPr>
          <a:lstStyle/>
          <a:p>
            <a:r>
              <a:rPr lang="en-ZA" dirty="0" smtClean="0"/>
              <a:t>Source: World Bank Estimate </a:t>
            </a:r>
            <a:endParaRPr lang="en-ZA" dirty="0"/>
          </a:p>
        </p:txBody>
      </p:sp>
      <p:sp>
        <p:nvSpPr>
          <p:cNvPr id="5" name="TextBox 4"/>
          <p:cNvSpPr txBox="1"/>
          <p:nvPr/>
        </p:nvSpPr>
        <p:spPr>
          <a:xfrm>
            <a:off x="467544" y="260648"/>
            <a:ext cx="8424936" cy="461665"/>
          </a:xfrm>
          <a:prstGeom prst="rect">
            <a:avLst/>
          </a:prstGeom>
          <a:noFill/>
        </p:spPr>
        <p:txBody>
          <a:bodyPr wrap="square" rtlCol="0">
            <a:spAutoFit/>
          </a:bodyPr>
          <a:lstStyle/>
          <a:p>
            <a:pPr algn="ctr"/>
            <a:r>
              <a:rPr lang="en-ZA" sz="2400" b="1" dirty="0" smtClean="0">
                <a:latin typeface="Calibri" panose="020F0502020204030204" pitchFamily="34" charset="0"/>
              </a:rPr>
              <a:t>Gini Coefficients: Measure of income inequality in picture </a:t>
            </a:r>
            <a:endParaRPr lang="en-ZA" sz="2400" b="1" dirty="0">
              <a:latin typeface="Calibri" panose="020F0502020204030204" pitchFamily="34" charset="0"/>
            </a:endParaRPr>
          </a:p>
        </p:txBody>
      </p:sp>
      <p:sp>
        <p:nvSpPr>
          <p:cNvPr id="6" name="TextBox 5"/>
          <p:cNvSpPr txBox="1"/>
          <p:nvPr/>
        </p:nvSpPr>
        <p:spPr>
          <a:xfrm>
            <a:off x="6012160" y="1196752"/>
            <a:ext cx="2880320"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ZA" b="1" dirty="0" smtClean="0"/>
              <a:t>SA has the highest income inequality in the world as measured by the Gini coefficient</a:t>
            </a:r>
            <a:endParaRPr lang="en-ZA" b="1" dirty="0"/>
          </a:p>
        </p:txBody>
      </p:sp>
    </p:spTree>
    <p:extLst>
      <p:ext uri="{BB962C8B-B14F-4D97-AF65-F5344CB8AC3E}">
        <p14:creationId xmlns:p14="http://schemas.microsoft.com/office/powerpoint/2010/main" val="39544022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732240" y="5229200"/>
            <a:ext cx="2232248" cy="1368152"/>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002060"/>
                </a:solidFill>
                <a:latin typeface="Calibri" panose="020F0502020204030204" pitchFamily="34" charset="0"/>
              </a:rPr>
              <a:t>High quality </a:t>
            </a:r>
            <a:r>
              <a:rPr lang="en-ZA" sz="2000" b="1" dirty="0" smtClean="0">
                <a:solidFill>
                  <a:srgbClr val="002060"/>
                </a:solidFill>
                <a:latin typeface="Calibri" panose="020F0502020204030204" pitchFamily="34" charset="0"/>
              </a:rPr>
              <a:t>schools</a:t>
            </a:r>
          </a:p>
          <a:p>
            <a:pPr algn="ctr"/>
            <a:r>
              <a:rPr lang="en-ZA" sz="2000" b="1" dirty="0" smtClean="0">
                <a:solidFill>
                  <a:srgbClr val="002060"/>
                </a:solidFill>
                <a:latin typeface="Calibri" panose="020F0502020204030204" pitchFamily="34" charset="0"/>
              </a:rPr>
              <a:t>High quality teachers</a:t>
            </a:r>
            <a:endParaRPr lang="en-ZA" sz="2000" b="1" dirty="0">
              <a:solidFill>
                <a:srgbClr val="002060"/>
              </a:solidFill>
              <a:latin typeface="Calibri" panose="020F0502020204030204" pitchFamily="34" charset="0"/>
            </a:endParaRPr>
          </a:p>
        </p:txBody>
      </p:sp>
      <p:sp>
        <p:nvSpPr>
          <p:cNvPr id="5" name="Rounded Rectangle 4"/>
          <p:cNvSpPr/>
          <p:nvPr/>
        </p:nvSpPr>
        <p:spPr>
          <a:xfrm>
            <a:off x="1708796" y="5229200"/>
            <a:ext cx="4807420" cy="1368152"/>
          </a:xfrm>
          <a:prstGeom prst="round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ZA" sz="3200" b="1" dirty="0" smtClean="0">
                <a:latin typeface="Calibri" panose="020F0502020204030204" pitchFamily="34" charset="0"/>
              </a:rPr>
              <a:t>Low quality schools</a:t>
            </a:r>
          </a:p>
          <a:p>
            <a:pPr algn="ctr"/>
            <a:r>
              <a:rPr lang="en-ZA" sz="2000" b="1" dirty="0" smtClean="0">
                <a:latin typeface="Calibri" panose="020F0502020204030204" pitchFamily="34" charset="0"/>
              </a:rPr>
              <a:t>Teachers with poor content knowledge</a:t>
            </a:r>
            <a:endParaRPr lang="en-ZA" sz="2000" b="1" dirty="0">
              <a:latin typeface="Calibri" panose="020F0502020204030204" pitchFamily="34" charset="0"/>
            </a:endParaRPr>
          </a:p>
        </p:txBody>
      </p:sp>
      <p:sp>
        <p:nvSpPr>
          <p:cNvPr id="7" name="Rounded Rectangle 6"/>
          <p:cNvSpPr/>
          <p:nvPr/>
        </p:nvSpPr>
        <p:spPr>
          <a:xfrm>
            <a:off x="1697267" y="3068960"/>
            <a:ext cx="4807420" cy="1368152"/>
          </a:xfrm>
          <a:prstGeom prst="round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ZA" sz="3200" b="1" dirty="0" smtClean="0">
                <a:latin typeface="Calibri" panose="020F0502020204030204" pitchFamily="34" charset="0"/>
              </a:rPr>
              <a:t>Weak </a:t>
            </a:r>
            <a:r>
              <a:rPr lang="en-ZA" sz="3200" b="1" dirty="0">
                <a:latin typeface="Calibri" panose="020F0502020204030204" pitchFamily="34" charset="0"/>
              </a:rPr>
              <a:t>cognitive skills </a:t>
            </a:r>
          </a:p>
        </p:txBody>
      </p:sp>
      <p:sp>
        <p:nvSpPr>
          <p:cNvPr id="8" name="Rounded Rectangle 7"/>
          <p:cNvSpPr/>
          <p:nvPr/>
        </p:nvSpPr>
        <p:spPr>
          <a:xfrm>
            <a:off x="6687864" y="3068961"/>
            <a:ext cx="2232248" cy="1368152"/>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002060"/>
                </a:solidFill>
                <a:latin typeface="Calibri" panose="020F0502020204030204" pitchFamily="34" charset="0"/>
              </a:rPr>
              <a:t>Strong cognitive skills </a:t>
            </a:r>
            <a:r>
              <a:rPr lang="en-ZA" sz="2000" b="1" dirty="0">
                <a:solidFill>
                  <a:srgbClr val="002060"/>
                </a:solidFill>
                <a:latin typeface="Calibri" panose="020F0502020204030204" pitchFamily="34" charset="0"/>
                <a:sym typeface="Wingdings" panose="05000000000000000000" pitchFamily="2" charset="2"/>
              </a:rPr>
              <a:t> </a:t>
            </a:r>
            <a:r>
              <a:rPr lang="en-ZA" sz="2000" b="1" dirty="0" smtClean="0">
                <a:solidFill>
                  <a:srgbClr val="002060"/>
                </a:solidFill>
                <a:latin typeface="Calibri" panose="020F0502020204030204" pitchFamily="34" charset="0"/>
                <a:sym typeface="Wingdings" panose="05000000000000000000" pitchFamily="2" charset="2"/>
              </a:rPr>
              <a:t>skilled and highly employable</a:t>
            </a:r>
            <a:endParaRPr lang="en-ZA" sz="2000" b="1" dirty="0">
              <a:solidFill>
                <a:srgbClr val="002060"/>
              </a:solidFill>
              <a:latin typeface="Calibri" panose="020F0502020204030204" pitchFamily="34" charset="0"/>
            </a:endParaRPr>
          </a:p>
        </p:txBody>
      </p:sp>
      <p:sp>
        <p:nvSpPr>
          <p:cNvPr id="9" name="Rounded Rectangle 8"/>
          <p:cNvSpPr/>
          <p:nvPr/>
        </p:nvSpPr>
        <p:spPr>
          <a:xfrm>
            <a:off x="6738003" y="867915"/>
            <a:ext cx="2131971" cy="136815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ZA" sz="2000" b="1" dirty="0">
                <a:solidFill>
                  <a:srgbClr val="002060"/>
                </a:solidFill>
                <a:latin typeface="Calibri" panose="020F0502020204030204" pitchFamily="34" charset="0"/>
              </a:rPr>
              <a:t>Skills shortage </a:t>
            </a:r>
            <a:r>
              <a:rPr lang="en-ZA" sz="2000" dirty="0">
                <a:solidFill>
                  <a:srgbClr val="002060"/>
                </a:solidFill>
                <a:latin typeface="Calibri" panose="020F0502020204030204" pitchFamily="34" charset="0"/>
              </a:rPr>
              <a:t>at top end generates a wage </a:t>
            </a:r>
            <a:r>
              <a:rPr lang="en-ZA" sz="2000" dirty="0" smtClean="0">
                <a:solidFill>
                  <a:srgbClr val="002060"/>
                </a:solidFill>
                <a:latin typeface="Calibri" panose="020F0502020204030204" pitchFamily="34" charset="0"/>
              </a:rPr>
              <a:t>premium </a:t>
            </a:r>
            <a:endParaRPr lang="en-ZA" sz="2000" dirty="0">
              <a:latin typeface="Calibri" panose="020F0502020204030204" pitchFamily="34" charset="0"/>
            </a:endParaRPr>
          </a:p>
        </p:txBody>
      </p:sp>
      <p:sp>
        <p:nvSpPr>
          <p:cNvPr id="11" name="Rounded Rectangle 10"/>
          <p:cNvSpPr/>
          <p:nvPr/>
        </p:nvSpPr>
        <p:spPr>
          <a:xfrm>
            <a:off x="3501510" y="1343930"/>
            <a:ext cx="2664296" cy="1449005"/>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spcAft>
                <a:spcPts val="600"/>
              </a:spcAft>
            </a:pPr>
            <a:endParaRPr lang="en-ZA" sz="2000" b="1" dirty="0" smtClean="0">
              <a:solidFill>
                <a:srgbClr val="002060"/>
              </a:solidFill>
            </a:endParaRPr>
          </a:p>
          <a:p>
            <a:pPr algn="ctr">
              <a:spcAft>
                <a:spcPts val="600"/>
              </a:spcAft>
            </a:pPr>
            <a:r>
              <a:rPr lang="en-ZA" sz="2000" b="1" dirty="0" smtClean="0">
                <a:solidFill>
                  <a:srgbClr val="002060"/>
                </a:solidFill>
              </a:rPr>
              <a:t>Oversupply </a:t>
            </a:r>
            <a:r>
              <a:rPr lang="en-ZA" sz="2000" b="1" dirty="0">
                <a:solidFill>
                  <a:srgbClr val="002060"/>
                </a:solidFill>
              </a:rPr>
              <a:t>of unskilled </a:t>
            </a:r>
            <a:r>
              <a:rPr lang="en-ZA" sz="2000" b="1" dirty="0" smtClean="0">
                <a:solidFill>
                  <a:srgbClr val="002060"/>
                </a:solidFill>
              </a:rPr>
              <a:t>labour </a:t>
            </a:r>
            <a:r>
              <a:rPr lang="en-ZA" sz="2000" dirty="0" smtClean="0">
                <a:solidFill>
                  <a:srgbClr val="002060"/>
                </a:solidFill>
              </a:rPr>
              <a:t>depresses </a:t>
            </a:r>
            <a:r>
              <a:rPr lang="en-ZA" sz="2000" dirty="0">
                <a:solidFill>
                  <a:srgbClr val="002060"/>
                </a:solidFill>
              </a:rPr>
              <a:t>their wages</a:t>
            </a:r>
          </a:p>
        </p:txBody>
      </p:sp>
      <p:sp>
        <p:nvSpPr>
          <p:cNvPr id="15" name="Oval 14"/>
          <p:cNvSpPr/>
          <p:nvPr/>
        </p:nvSpPr>
        <p:spPr>
          <a:xfrm>
            <a:off x="7803988" y="383134"/>
            <a:ext cx="355270" cy="3926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Oval 15"/>
          <p:cNvSpPr/>
          <p:nvPr/>
        </p:nvSpPr>
        <p:spPr>
          <a:xfrm>
            <a:off x="2267744" y="1551991"/>
            <a:ext cx="1368152" cy="12754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Up Arrow 16"/>
          <p:cNvSpPr/>
          <p:nvPr/>
        </p:nvSpPr>
        <p:spPr>
          <a:xfrm>
            <a:off x="107504" y="278187"/>
            <a:ext cx="1979712" cy="2578150"/>
          </a:xfrm>
          <a:prstGeom prst="upArrow">
            <a:avLst/>
          </a:prstGeom>
        </p:spPr>
        <p:style>
          <a:lnRef idx="3">
            <a:schemeClr val="lt1"/>
          </a:lnRef>
          <a:fillRef idx="1">
            <a:schemeClr val="dk1"/>
          </a:fillRef>
          <a:effectRef idx="1">
            <a:schemeClr val="dk1"/>
          </a:effectRef>
          <a:fontRef idx="minor">
            <a:schemeClr val="lt1"/>
          </a:fontRef>
        </p:style>
        <p:txBody>
          <a:bodyPr vert="vert270" rtlCol="0" anchor="ctr"/>
          <a:lstStyle/>
          <a:p>
            <a:pPr algn="ctr"/>
            <a:r>
              <a:rPr lang="en-ZA" dirty="0" smtClean="0"/>
              <a:t> WAGES, (RANDELLAS)</a:t>
            </a:r>
            <a:endParaRPr lang="en-ZA" dirty="0"/>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5013176"/>
            <a:ext cx="1362072" cy="1368152"/>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644" y="3068961"/>
            <a:ext cx="1368152" cy="1368152"/>
          </a:xfrm>
          <a:prstGeom prst="rect">
            <a:avLst/>
          </a:prstGeom>
        </p:spPr>
      </p:pic>
      <p:sp>
        <p:nvSpPr>
          <p:cNvPr id="24" name="U-Turn Arrow 23"/>
          <p:cNvSpPr/>
          <p:nvPr/>
        </p:nvSpPr>
        <p:spPr>
          <a:xfrm rot="16200000" flipH="1">
            <a:off x="-188268" y="3565274"/>
            <a:ext cx="3903917" cy="1008112"/>
          </a:xfrm>
          <a:prstGeom prst="uturnArrow">
            <a:avLst>
              <a:gd name="adj1" fmla="val 22084"/>
              <a:gd name="adj2" fmla="val 25000"/>
              <a:gd name="adj3" fmla="val 25000"/>
              <a:gd name="adj4" fmla="val 43750"/>
              <a:gd name="adj5" fmla="val 75000"/>
            </a:avLst>
          </a:prstGeom>
          <a:solidFill>
            <a:schemeClr val="bg1"/>
          </a:solidFill>
          <a:ln>
            <a:solidFill>
              <a:schemeClr val="tx1"/>
            </a:solidFill>
            <a:prstDash val="dash"/>
          </a:ln>
        </p:spPr>
        <p:style>
          <a:lnRef idx="3">
            <a:schemeClr val="lt1"/>
          </a:lnRef>
          <a:fillRef idx="1">
            <a:schemeClr val="dk1"/>
          </a:fillRef>
          <a:effectRef idx="1">
            <a:schemeClr val="dk1"/>
          </a:effectRef>
          <a:fontRef idx="minor">
            <a:schemeClr val="lt1"/>
          </a:fontRef>
        </p:style>
        <p:txBody>
          <a:bodyPr rtlCol="0" anchor="ctr"/>
          <a:lstStyle/>
          <a:p>
            <a:pPr algn="ctr"/>
            <a:endParaRPr lang="en-ZA" dirty="0">
              <a:solidFill>
                <a:schemeClr val="tx1"/>
              </a:solidFill>
            </a:endParaRPr>
          </a:p>
        </p:txBody>
      </p:sp>
      <p:sp>
        <p:nvSpPr>
          <p:cNvPr id="25" name="U-Turn Arrow 24"/>
          <p:cNvSpPr/>
          <p:nvPr/>
        </p:nvSpPr>
        <p:spPr>
          <a:xfrm rot="16200000" flipH="1">
            <a:off x="3844592" y="2956266"/>
            <a:ext cx="6081290" cy="1161492"/>
          </a:xfrm>
          <a:prstGeom prst="uturnArrow">
            <a:avLst>
              <a:gd name="adj1" fmla="val 22084"/>
              <a:gd name="adj2" fmla="val 25000"/>
              <a:gd name="adj3" fmla="val 25000"/>
              <a:gd name="adj4" fmla="val 43750"/>
              <a:gd name="adj5" fmla="val 75000"/>
            </a:avLst>
          </a:prstGeom>
          <a:solidFill>
            <a:schemeClr val="bg1"/>
          </a:solidFill>
          <a:ln>
            <a:solidFill>
              <a:schemeClr val="tx1"/>
            </a:solidFill>
            <a:prstDash val="dash"/>
          </a:ln>
        </p:spPr>
        <p:style>
          <a:lnRef idx="3">
            <a:schemeClr val="lt1"/>
          </a:lnRef>
          <a:fillRef idx="1">
            <a:schemeClr val="dk1"/>
          </a:fillRef>
          <a:effectRef idx="1">
            <a:schemeClr val="dk1"/>
          </a:effectRef>
          <a:fontRef idx="minor">
            <a:schemeClr val="lt1"/>
          </a:fontRef>
        </p:style>
        <p:txBody>
          <a:bodyPr rtlCol="0" anchor="ctr"/>
          <a:lstStyle/>
          <a:p>
            <a:pPr algn="ctr"/>
            <a:endParaRPr lang="en-ZA">
              <a:solidFill>
                <a:schemeClr val="tx1"/>
              </a:solidFill>
            </a:endParaRPr>
          </a:p>
        </p:txBody>
      </p:sp>
      <p:sp>
        <p:nvSpPr>
          <p:cNvPr id="26" name="Up Arrow 25"/>
          <p:cNvSpPr/>
          <p:nvPr/>
        </p:nvSpPr>
        <p:spPr>
          <a:xfrm>
            <a:off x="4100977" y="4437113"/>
            <a:ext cx="399015" cy="792087"/>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p>
        </p:txBody>
      </p:sp>
      <p:sp>
        <p:nvSpPr>
          <p:cNvPr id="27" name="Up Arrow 26"/>
          <p:cNvSpPr/>
          <p:nvPr/>
        </p:nvSpPr>
        <p:spPr>
          <a:xfrm>
            <a:off x="7604480" y="4437113"/>
            <a:ext cx="399015" cy="792087"/>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p>
        </p:txBody>
      </p:sp>
    </p:spTree>
    <p:extLst>
      <p:ext uri="{BB962C8B-B14F-4D97-AF65-F5344CB8AC3E}">
        <p14:creationId xmlns:p14="http://schemas.microsoft.com/office/powerpoint/2010/main" val="251822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1" grpId="0" animBg="1"/>
      <p:bldP spid="15" grpId="0" animBg="1"/>
      <p:bldP spid="16" grpId="0" animBg="1"/>
      <p:bldP spid="17" grpId="0" animBg="1"/>
      <p:bldP spid="24" grpId="0" animBg="1"/>
      <p:bldP spid="25" grpId="0" animBg="1"/>
      <p:bldP spid="26" grpId="0" animBg="1"/>
      <p:bldP spid="2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7824" y="6030754"/>
            <a:ext cx="5976664"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ZA" sz="2800" b="1" i="1" dirty="0" smtClean="0"/>
              <a:t>Our best versus the world’s best?</a:t>
            </a:r>
            <a:endParaRPr lang="en-ZA" sz="2800" b="1" i="1" dirty="0"/>
          </a:p>
        </p:txBody>
      </p:sp>
    </p:spTree>
    <p:extLst>
      <p:ext uri="{BB962C8B-B14F-4D97-AF65-F5344CB8AC3E}">
        <p14:creationId xmlns:p14="http://schemas.microsoft.com/office/powerpoint/2010/main" val="16336570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ZA" sz="3600" dirty="0" smtClean="0"/>
              <a:t>Where are our best schools aiming</a:t>
            </a:r>
            <a:endParaRPr lang="en-ZA" sz="3600" dirty="0"/>
          </a:p>
        </p:txBody>
      </p:sp>
      <p:graphicFrame>
        <p:nvGraphicFramePr>
          <p:cNvPr id="5" name="Diagram 4"/>
          <p:cNvGraphicFramePr/>
          <p:nvPr>
            <p:extLst>
              <p:ext uri="{D42A27DB-BD31-4B8C-83A1-F6EECF244321}">
                <p14:modId xmlns:p14="http://schemas.microsoft.com/office/powerpoint/2010/main" val="1988414317"/>
              </p:ext>
            </p:extLst>
          </p:nvPr>
        </p:nvGraphicFramePr>
        <p:xfrm>
          <a:off x="899592" y="1366168"/>
          <a:ext cx="7224464" cy="546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51875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9144000" cy="1145178"/>
          </a:xfrm>
        </p:spPr>
        <p:txBody>
          <a:bodyPr/>
          <a:lstStyle/>
          <a:p>
            <a:r>
              <a:rPr lang="en-ZA" sz="2800" dirty="0" smtClean="0"/>
              <a:t>How are our wealthiest students fairing internationally?</a:t>
            </a:r>
            <a:endParaRPr lang="en-ZA" sz="2800" dirty="0"/>
          </a:p>
        </p:txBody>
      </p:sp>
      <p:sp>
        <p:nvSpPr>
          <p:cNvPr id="5" name="TextBox 4"/>
          <p:cNvSpPr txBox="1"/>
          <p:nvPr/>
        </p:nvSpPr>
        <p:spPr>
          <a:xfrm>
            <a:off x="771853" y="6303204"/>
            <a:ext cx="3360973" cy="369332"/>
          </a:xfrm>
          <a:prstGeom prst="rect">
            <a:avLst/>
          </a:prstGeom>
          <a:noFill/>
        </p:spPr>
        <p:txBody>
          <a:bodyPr wrap="square" rtlCol="0">
            <a:spAutoFit/>
          </a:bodyPr>
          <a:lstStyle/>
          <a:p>
            <a:r>
              <a:rPr lang="en-ZA" b="1" dirty="0" smtClean="0"/>
              <a:t>Source</a:t>
            </a:r>
            <a:r>
              <a:rPr lang="en-ZA" dirty="0" smtClean="0"/>
              <a:t>: Own calculations</a:t>
            </a:r>
            <a:endParaRPr lang="en-ZA"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628800"/>
            <a:ext cx="6433914" cy="4674404"/>
          </a:xfrm>
          <a:prstGeom prst="rect">
            <a:avLst/>
          </a:prstGeom>
        </p:spPr>
      </p:pic>
      <p:sp>
        <p:nvSpPr>
          <p:cNvPr id="7" name="TextBox 6"/>
          <p:cNvSpPr txBox="1"/>
          <p:nvPr/>
        </p:nvSpPr>
        <p:spPr>
          <a:xfrm>
            <a:off x="559603" y="1212721"/>
            <a:ext cx="8352928" cy="400110"/>
          </a:xfrm>
          <a:prstGeom prst="rect">
            <a:avLst/>
          </a:prstGeom>
          <a:noFill/>
        </p:spPr>
        <p:txBody>
          <a:bodyPr wrap="square" rtlCol="0">
            <a:spAutoFit/>
          </a:bodyPr>
          <a:lstStyle/>
          <a:p>
            <a:r>
              <a:rPr lang="en-ZA" sz="2000" b="1" dirty="0" smtClean="0"/>
              <a:t>TIMSS 2011, Mathematics scores distribution for wealthiest 20% </a:t>
            </a:r>
            <a:endParaRPr lang="en-ZA" sz="2000" b="1" dirty="0"/>
          </a:p>
        </p:txBody>
      </p:sp>
    </p:spTree>
    <p:extLst>
      <p:ext uri="{BB962C8B-B14F-4D97-AF65-F5344CB8AC3E}">
        <p14:creationId xmlns:p14="http://schemas.microsoft.com/office/powerpoint/2010/main" val="12168623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ZA" sz="3200" dirty="0" smtClean="0"/>
              <a:t>How are our top 5% academically fairing?</a:t>
            </a:r>
            <a:r>
              <a:rPr lang="en-ZA" dirty="0" smtClean="0"/>
              <a:t> </a:t>
            </a:r>
            <a:endParaRPr lang="en-ZA" dirty="0"/>
          </a:p>
        </p:txBody>
      </p:sp>
      <p:graphicFrame>
        <p:nvGraphicFramePr>
          <p:cNvPr id="4" name="Chart 3"/>
          <p:cNvGraphicFramePr>
            <a:graphicFrameLocks/>
          </p:cNvGraphicFramePr>
          <p:nvPr>
            <p:extLst>
              <p:ext uri="{D42A27DB-BD31-4B8C-83A1-F6EECF244321}">
                <p14:modId xmlns:p14="http://schemas.microsoft.com/office/powerpoint/2010/main" val="2965968470"/>
              </p:ext>
            </p:extLst>
          </p:nvPr>
        </p:nvGraphicFramePr>
        <p:xfrm>
          <a:off x="539552" y="1556792"/>
          <a:ext cx="8131609"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2"/>
          <p:cNvSpPr txBox="1"/>
          <p:nvPr/>
        </p:nvSpPr>
        <p:spPr>
          <a:xfrm>
            <a:off x="2208560" y="1444423"/>
            <a:ext cx="3456384" cy="504056"/>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ZA" sz="2000" dirty="0" smtClean="0"/>
              <a:t>541 &lt; High Benchmark 550</a:t>
            </a:r>
            <a:endParaRPr lang="en-ZA" sz="2000" dirty="0"/>
          </a:p>
        </p:txBody>
      </p:sp>
      <p:cxnSp>
        <p:nvCxnSpPr>
          <p:cNvPr id="6" name="Straight Arrow Connector 5"/>
          <p:cNvCxnSpPr/>
          <p:nvPr/>
        </p:nvCxnSpPr>
        <p:spPr>
          <a:xfrm flipH="1">
            <a:off x="1907704" y="1988840"/>
            <a:ext cx="288032" cy="7200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1061368" y="2844139"/>
            <a:ext cx="7101334" cy="0"/>
          </a:xfrm>
          <a:prstGeom prst="line">
            <a:avLst/>
          </a:prstGeom>
          <a:ln w="38100">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3539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404780"/>
            <a:ext cx="8496944" cy="369331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ZA" sz="2400" i="1" dirty="0" smtClean="0">
                <a:latin typeface="Cambria" panose="02040503050406030204" pitchFamily="18" charset="0"/>
                <a:cs typeface="Times New Roman" panose="02020603050405020304" pitchFamily="18" charset="0"/>
              </a:rPr>
              <a:t>“Patterns </a:t>
            </a:r>
            <a:r>
              <a:rPr lang="en-ZA" sz="2400" i="1" dirty="0">
                <a:latin typeface="Cambria" panose="02040503050406030204" pitchFamily="18" charset="0"/>
                <a:cs typeface="Times New Roman" panose="02020603050405020304" pitchFamily="18" charset="0"/>
              </a:rPr>
              <a:t>of research and innovation productivity at the level of the individual are highly unequal. As a  consequence, research and innovation productivity is skewed, with a relatively small number of contributors accounting for a major portion of the </a:t>
            </a:r>
            <a:r>
              <a:rPr lang="en-ZA" sz="2400" i="1" dirty="0" smtClean="0">
                <a:latin typeface="Cambria" panose="02040503050406030204" pitchFamily="18" charset="0"/>
                <a:cs typeface="Times New Roman" panose="02020603050405020304" pitchFamily="18" charset="0"/>
              </a:rPr>
              <a:t>outputs…It </a:t>
            </a:r>
            <a:r>
              <a:rPr lang="en-ZA" sz="2400" i="1" dirty="0">
                <a:latin typeface="Cambria" panose="02040503050406030204" pitchFamily="18" charset="0"/>
                <a:cs typeface="Times New Roman" panose="02020603050405020304" pitchFamily="18" charset="0"/>
              </a:rPr>
              <a:t>is these individuals who change the rules of the game, who create new technology paradigms, and who provide the necessary science that leads to technological revolutions</a:t>
            </a:r>
            <a:r>
              <a:rPr lang="en-ZA" sz="2400" i="1" dirty="0" smtClean="0">
                <a:latin typeface="Cambria" panose="02040503050406030204" pitchFamily="18" charset="0"/>
                <a:cs typeface="Times New Roman" panose="02020603050405020304" pitchFamily="18" charset="0"/>
              </a:rPr>
              <a:t>.” </a:t>
            </a:r>
          </a:p>
          <a:p>
            <a:pPr algn="ctr"/>
            <a:endParaRPr lang="en-ZA" sz="2400" dirty="0" smtClean="0">
              <a:latin typeface="Cambria" panose="02040503050406030204" pitchFamily="18" charset="0"/>
              <a:cs typeface="Times New Roman" panose="02020603050405020304" pitchFamily="18" charset="0"/>
            </a:endParaRPr>
          </a:p>
          <a:p>
            <a:pPr algn="ctr"/>
            <a:r>
              <a:rPr lang="en-ZA" sz="2400" dirty="0" smtClean="0">
                <a:latin typeface="Cambria" panose="02040503050406030204" pitchFamily="18" charset="0"/>
                <a:cs typeface="Times New Roman" panose="02020603050405020304" pitchFamily="18" charset="0"/>
              </a:rPr>
              <a:t>David </a:t>
            </a:r>
            <a:r>
              <a:rPr lang="en-ZA" sz="2400" dirty="0" err="1" smtClean="0">
                <a:latin typeface="Cambria" panose="02040503050406030204" pitchFamily="18" charset="0"/>
                <a:cs typeface="Times New Roman" panose="02020603050405020304" pitchFamily="18" charset="0"/>
              </a:rPr>
              <a:t>Walwyn</a:t>
            </a:r>
            <a:r>
              <a:rPr lang="en-ZA" sz="2400" dirty="0" smtClean="0">
                <a:latin typeface="Cambria" panose="02040503050406030204" pitchFamily="18" charset="0"/>
                <a:cs typeface="Times New Roman" panose="02020603050405020304" pitchFamily="18" charset="0"/>
              </a:rPr>
              <a:t> and </a:t>
            </a:r>
            <a:r>
              <a:rPr lang="en-ZA" sz="2400" dirty="0" err="1" smtClean="0">
                <a:latin typeface="Cambria" panose="02040503050406030204" pitchFamily="18" charset="0"/>
                <a:cs typeface="Times New Roman" panose="02020603050405020304" pitchFamily="18" charset="0"/>
              </a:rPr>
              <a:t>Sibusiso</a:t>
            </a:r>
            <a:r>
              <a:rPr lang="en-ZA" sz="2400" dirty="0" smtClean="0">
                <a:latin typeface="Cambria" panose="02040503050406030204" pitchFamily="18" charset="0"/>
                <a:cs typeface="Times New Roman" panose="02020603050405020304" pitchFamily="18" charset="0"/>
              </a:rPr>
              <a:t> </a:t>
            </a:r>
            <a:r>
              <a:rPr lang="en-ZA" sz="2400" dirty="0" err="1" smtClean="0">
                <a:latin typeface="Cambria" panose="02040503050406030204" pitchFamily="18" charset="0"/>
                <a:cs typeface="Times New Roman" panose="02020603050405020304" pitchFamily="18" charset="0"/>
              </a:rPr>
              <a:t>Sibisi</a:t>
            </a:r>
            <a:r>
              <a:rPr lang="en-ZA" sz="2400" dirty="0" smtClean="0">
                <a:latin typeface="Cambria" panose="02040503050406030204" pitchFamily="18" charset="0"/>
                <a:cs typeface="Times New Roman" panose="02020603050405020304" pitchFamily="18" charset="0"/>
              </a:rPr>
              <a:t> (2014: 113) </a:t>
            </a:r>
            <a:endParaRPr lang="en-ZA" sz="2400" dirty="0">
              <a:latin typeface="Cambria" panose="02040503050406030204" pitchFamily="18" charset="0"/>
              <a:cs typeface="Times New Roman" panose="02020603050405020304" pitchFamily="18" charset="0"/>
            </a:endParaRPr>
          </a:p>
          <a:p>
            <a:pPr algn="ctr"/>
            <a:endParaRPr lang="en-ZA" dirty="0">
              <a:latin typeface="Cambria" panose="02040503050406030204" pitchFamily="18" charset="0"/>
              <a:cs typeface="Times New Roman" panose="02020603050405020304" pitchFamily="18" charset="0"/>
            </a:endParaRPr>
          </a:p>
        </p:txBody>
      </p:sp>
      <p:sp>
        <p:nvSpPr>
          <p:cNvPr id="4" name="TextBox 3"/>
          <p:cNvSpPr txBox="1"/>
          <p:nvPr/>
        </p:nvSpPr>
        <p:spPr>
          <a:xfrm>
            <a:off x="6372200" y="4365104"/>
            <a:ext cx="2679092" cy="2308324"/>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ZA" sz="4800" dirty="0" smtClean="0"/>
              <a:t>The few matter too</a:t>
            </a:r>
            <a:endParaRPr lang="en-ZA" sz="4800" dirty="0"/>
          </a:p>
        </p:txBody>
      </p:sp>
      <p:sp>
        <p:nvSpPr>
          <p:cNvPr id="5" name="Rectangle 4"/>
          <p:cNvSpPr/>
          <p:nvPr/>
        </p:nvSpPr>
        <p:spPr>
          <a:xfrm>
            <a:off x="323528" y="4514344"/>
            <a:ext cx="6048672" cy="1200329"/>
          </a:xfrm>
          <a:prstGeom prst="rect">
            <a:avLst/>
          </a:prstGeom>
        </p:spPr>
        <p:txBody>
          <a:bodyPr wrap="square">
            <a:spAutoFit/>
          </a:bodyPr>
          <a:lstStyle/>
          <a:p>
            <a:pPr algn="ctr"/>
            <a:r>
              <a:rPr lang="en-ZA" sz="2400" dirty="0" err="1">
                <a:latin typeface="Cambria" panose="02040503050406030204" pitchFamily="18" charset="0"/>
                <a:cs typeface="Times New Roman" panose="02020603050405020304" pitchFamily="18" charset="0"/>
              </a:rPr>
              <a:t>Lotka’s</a:t>
            </a:r>
            <a:r>
              <a:rPr lang="en-ZA" sz="2400" dirty="0">
                <a:latin typeface="Cambria" panose="02040503050406030204" pitchFamily="18" charset="0"/>
                <a:cs typeface="Times New Roman" panose="02020603050405020304" pitchFamily="18" charset="0"/>
              </a:rPr>
              <a:t> </a:t>
            </a:r>
            <a:r>
              <a:rPr lang="en-ZA" sz="2400" dirty="0" smtClean="0">
                <a:latin typeface="Cambria" panose="02040503050406030204" pitchFamily="18" charset="0"/>
                <a:cs typeface="Times New Roman" panose="02020603050405020304" pitchFamily="18" charset="0"/>
              </a:rPr>
              <a:t>Law (1926)</a:t>
            </a:r>
            <a:endParaRPr lang="en-ZA" sz="2400" dirty="0">
              <a:latin typeface="Cambria" panose="02040503050406030204" pitchFamily="18" charset="0"/>
              <a:cs typeface="Times New Roman" panose="02020603050405020304" pitchFamily="18" charset="0"/>
            </a:endParaRPr>
          </a:p>
          <a:p>
            <a:pPr algn="ctr"/>
            <a:r>
              <a:rPr lang="en-ZA" sz="2400" dirty="0">
                <a:latin typeface="Cambria" panose="02040503050406030204" pitchFamily="18" charset="0"/>
                <a:cs typeface="Times New Roman" panose="02020603050405020304" pitchFamily="18" charset="0"/>
              </a:rPr>
              <a:t>10% of authors  </a:t>
            </a:r>
            <a:r>
              <a:rPr lang="en-ZA" sz="2400" dirty="0">
                <a:latin typeface="Cambria" panose="02040503050406030204" pitchFamily="18" charset="0"/>
                <a:cs typeface="Times New Roman" panose="02020603050405020304" pitchFamily="18" charset="0"/>
                <a:sym typeface="Wingdings" panose="05000000000000000000" pitchFamily="2" charset="2"/>
              </a:rPr>
              <a:t> </a:t>
            </a:r>
            <a:r>
              <a:rPr lang="en-ZA" sz="2400" dirty="0">
                <a:latin typeface="Cambria" panose="02040503050406030204" pitchFamily="18" charset="0"/>
                <a:cs typeface="Times New Roman" panose="02020603050405020304" pitchFamily="18" charset="0"/>
              </a:rPr>
              <a:t>50% of </a:t>
            </a:r>
            <a:r>
              <a:rPr lang="en-ZA" sz="2400" dirty="0" smtClean="0">
                <a:latin typeface="Cambria" panose="02040503050406030204" pitchFamily="18" charset="0"/>
                <a:cs typeface="Times New Roman" panose="02020603050405020304" pitchFamily="18" charset="0"/>
              </a:rPr>
              <a:t>publications</a:t>
            </a:r>
            <a:endParaRPr lang="en-ZA" sz="2400" dirty="0">
              <a:latin typeface="Cambria" panose="02040503050406030204" pitchFamily="18" charset="0"/>
              <a:cs typeface="Times New Roman" panose="02020603050405020304" pitchFamily="18" charset="0"/>
            </a:endParaRPr>
          </a:p>
          <a:p>
            <a:pPr algn="ctr"/>
            <a:r>
              <a:rPr lang="en-ZA" sz="2400" dirty="0">
                <a:latin typeface="Cambria" panose="02040503050406030204" pitchFamily="18" charset="0"/>
                <a:cs typeface="Times New Roman" panose="02020603050405020304" pitchFamily="18" charset="0"/>
              </a:rPr>
              <a:t>T</a:t>
            </a:r>
            <a:r>
              <a:rPr lang="en-ZA" sz="2400" dirty="0" smtClean="0">
                <a:latin typeface="Cambria" panose="02040503050406030204" pitchFamily="18" charset="0"/>
                <a:cs typeface="Times New Roman" panose="02020603050405020304" pitchFamily="18" charset="0"/>
              </a:rPr>
              <a:t>op </a:t>
            </a:r>
            <a:r>
              <a:rPr lang="en-ZA" sz="2400" dirty="0">
                <a:latin typeface="Cambria" panose="02040503050406030204" pitchFamily="18" charset="0"/>
                <a:cs typeface="Times New Roman" panose="02020603050405020304" pitchFamily="18" charset="0"/>
              </a:rPr>
              <a:t>5% of authors </a:t>
            </a:r>
            <a:r>
              <a:rPr lang="en-ZA" sz="2400" dirty="0">
                <a:latin typeface="Cambria" panose="02040503050406030204" pitchFamily="18" charset="0"/>
                <a:cs typeface="Times New Roman" panose="02020603050405020304" pitchFamily="18" charset="0"/>
                <a:sym typeface="Wingdings" panose="05000000000000000000" pitchFamily="2" charset="2"/>
              </a:rPr>
              <a:t>  </a:t>
            </a:r>
            <a:r>
              <a:rPr lang="en-ZA" sz="2400" dirty="0">
                <a:latin typeface="Cambria" panose="02040503050406030204" pitchFamily="18" charset="0"/>
                <a:cs typeface="Times New Roman" panose="02020603050405020304" pitchFamily="18" charset="0"/>
              </a:rPr>
              <a:t>39% of publications</a:t>
            </a:r>
          </a:p>
        </p:txBody>
      </p:sp>
    </p:spTree>
    <p:extLst>
      <p:ext uri="{BB962C8B-B14F-4D97-AF65-F5344CB8AC3E}">
        <p14:creationId xmlns:p14="http://schemas.microsoft.com/office/powerpoint/2010/main" val="42375860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3848" y="6012577"/>
            <a:ext cx="5688632"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ZA" sz="3200" b="1" i="1" dirty="0" smtClean="0"/>
              <a:t>  Improvement is possible!</a:t>
            </a:r>
            <a:endParaRPr lang="en-ZA" sz="3200" b="1" i="1" dirty="0"/>
          </a:p>
        </p:txBody>
      </p:sp>
    </p:spTree>
    <p:extLst>
      <p:ext uri="{BB962C8B-B14F-4D97-AF65-F5344CB8AC3E}">
        <p14:creationId xmlns:p14="http://schemas.microsoft.com/office/powerpoint/2010/main" val="37818407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079025614"/>
              </p:ext>
            </p:extLst>
          </p:nvPr>
        </p:nvGraphicFramePr>
        <p:xfrm>
          <a:off x="1644352" y="836712"/>
          <a:ext cx="6096000" cy="5056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1619672" y="6021288"/>
            <a:ext cx="3456384" cy="369332"/>
          </a:xfrm>
          <a:prstGeom prst="rect">
            <a:avLst/>
          </a:prstGeom>
          <a:noFill/>
        </p:spPr>
        <p:txBody>
          <a:bodyPr wrap="square" rtlCol="0">
            <a:spAutoFit/>
          </a:bodyPr>
          <a:lstStyle/>
          <a:p>
            <a:r>
              <a:rPr lang="en-ZA" b="1" dirty="0" smtClean="0"/>
              <a:t>Source: </a:t>
            </a:r>
            <a:r>
              <a:rPr lang="en-ZA" b="1" dirty="0" err="1" smtClean="0"/>
              <a:t>Gustafsson</a:t>
            </a:r>
            <a:r>
              <a:rPr lang="en-ZA" b="1" dirty="0" smtClean="0"/>
              <a:t>, 2012 </a:t>
            </a:r>
            <a:endParaRPr lang="en-ZA" b="1" dirty="0"/>
          </a:p>
        </p:txBody>
      </p:sp>
      <p:sp>
        <p:nvSpPr>
          <p:cNvPr id="5" name="Down Arrow 4"/>
          <p:cNvSpPr/>
          <p:nvPr/>
        </p:nvSpPr>
        <p:spPr>
          <a:xfrm flipV="1">
            <a:off x="755576" y="836712"/>
            <a:ext cx="324036" cy="4896544"/>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ZA"/>
          </a:p>
        </p:txBody>
      </p:sp>
      <p:sp>
        <p:nvSpPr>
          <p:cNvPr id="7" name="Striped Right Arrow 6"/>
          <p:cNvSpPr/>
          <p:nvPr/>
        </p:nvSpPr>
        <p:spPr>
          <a:xfrm rot="19527660">
            <a:off x="3298630" y="1319071"/>
            <a:ext cx="5265960" cy="197143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200" dirty="0" smtClean="0"/>
              <a:t>Improving education systems </a:t>
            </a:r>
            <a:endParaRPr lang="en-ZA" sz="3200" dirty="0"/>
          </a:p>
        </p:txBody>
      </p:sp>
      <p:sp>
        <p:nvSpPr>
          <p:cNvPr id="4" name="TextBox 3"/>
          <p:cNvSpPr txBox="1"/>
          <p:nvPr/>
        </p:nvSpPr>
        <p:spPr>
          <a:xfrm>
            <a:off x="293911" y="1652563"/>
            <a:ext cx="492443" cy="2880320"/>
          </a:xfrm>
          <a:prstGeom prst="rect">
            <a:avLst/>
          </a:prstGeom>
          <a:noFill/>
        </p:spPr>
        <p:txBody>
          <a:bodyPr vert="vert270" wrap="square" rtlCol="0">
            <a:spAutoFit/>
          </a:bodyPr>
          <a:lstStyle/>
          <a:p>
            <a:pPr algn="ctr"/>
            <a:r>
              <a:rPr lang="en-ZA" sz="2000" b="1" dirty="0" smtClean="0">
                <a:latin typeface="+mj-lt"/>
                <a:cs typeface="Times New Roman" panose="02020603050405020304" pitchFamily="18" charset="0"/>
              </a:rPr>
              <a:t>Extent of improvement</a:t>
            </a:r>
            <a:endParaRPr lang="en-ZA" sz="2000" b="1" dirty="0">
              <a:latin typeface="+mj-lt"/>
              <a:cs typeface="Times New Roman" panose="02020603050405020304" pitchFamily="18" charset="0"/>
            </a:endParaRPr>
          </a:p>
        </p:txBody>
      </p:sp>
    </p:spTree>
    <p:extLst>
      <p:ext uri="{BB962C8B-B14F-4D97-AF65-F5344CB8AC3E}">
        <p14:creationId xmlns:p14="http://schemas.microsoft.com/office/powerpoint/2010/main" val="11138899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140"/>
          <a:stretch/>
        </p:blipFill>
        <p:spPr bwMode="auto">
          <a:xfrm>
            <a:off x="683568" y="757294"/>
            <a:ext cx="7200900" cy="5191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3568" y="5949280"/>
            <a:ext cx="3024336" cy="369332"/>
          </a:xfrm>
          <a:prstGeom prst="rect">
            <a:avLst/>
          </a:prstGeom>
          <a:noFill/>
        </p:spPr>
        <p:txBody>
          <a:bodyPr wrap="square" rtlCol="0">
            <a:spAutoFit/>
          </a:bodyPr>
          <a:lstStyle/>
          <a:p>
            <a:r>
              <a:rPr lang="en-ZA" dirty="0" smtClean="0"/>
              <a:t>Source: </a:t>
            </a:r>
            <a:r>
              <a:rPr lang="en-ZA" dirty="0" err="1" smtClean="0"/>
              <a:t>Gustafsson</a:t>
            </a:r>
            <a:r>
              <a:rPr lang="en-ZA" dirty="0" smtClean="0"/>
              <a:t>, 2012</a:t>
            </a:r>
            <a:endParaRPr lang="en-ZA" dirty="0"/>
          </a:p>
        </p:txBody>
      </p:sp>
      <p:sp>
        <p:nvSpPr>
          <p:cNvPr id="4" name="TextBox 3"/>
          <p:cNvSpPr txBox="1"/>
          <p:nvPr/>
        </p:nvSpPr>
        <p:spPr>
          <a:xfrm>
            <a:off x="3835483" y="3573016"/>
            <a:ext cx="3672408" cy="178510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ZA" sz="2200" dirty="0" smtClean="0">
                <a:latin typeface="Corbel" panose="020B0503020204020204" pitchFamily="34" charset="0"/>
              </a:rPr>
              <a:t>Best case scenario with good policies: 34 years to reach performance of Non-Asian OECD countries …in our lifetime. </a:t>
            </a:r>
            <a:endParaRPr lang="en-ZA" sz="2200" dirty="0">
              <a:latin typeface="Corbel" panose="020B0503020204020204" pitchFamily="34" charset="0"/>
            </a:endParaRPr>
          </a:p>
        </p:txBody>
      </p:sp>
      <p:sp>
        <p:nvSpPr>
          <p:cNvPr id="2" name="TextBox 1"/>
          <p:cNvSpPr txBox="1"/>
          <p:nvPr/>
        </p:nvSpPr>
        <p:spPr>
          <a:xfrm>
            <a:off x="1115616" y="188640"/>
            <a:ext cx="6768852" cy="461665"/>
          </a:xfrm>
          <a:prstGeom prst="rect">
            <a:avLst/>
          </a:prstGeom>
          <a:noFill/>
        </p:spPr>
        <p:txBody>
          <a:bodyPr wrap="square" rtlCol="0">
            <a:spAutoFit/>
          </a:bodyPr>
          <a:lstStyle/>
          <a:p>
            <a:pPr algn="ctr"/>
            <a:r>
              <a:rPr lang="en-ZA" sz="2400" b="1" dirty="0" smtClean="0"/>
              <a:t>Minimum years need to improve </a:t>
            </a:r>
            <a:endParaRPr lang="en-ZA" sz="2400" b="1" dirty="0"/>
          </a:p>
        </p:txBody>
      </p:sp>
    </p:spTree>
    <p:extLst>
      <p:ext uri="{BB962C8B-B14F-4D97-AF65-F5344CB8AC3E}">
        <p14:creationId xmlns:p14="http://schemas.microsoft.com/office/powerpoint/2010/main" val="112586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980728"/>
            <a:ext cx="5735814" cy="4301860"/>
          </a:xfrm>
          <a:prstGeom prst="rect">
            <a:avLst/>
          </a:prstGeom>
        </p:spPr>
      </p:pic>
      <p:sp>
        <p:nvSpPr>
          <p:cNvPr id="4" name="TextBox 3"/>
          <p:cNvSpPr txBox="1"/>
          <p:nvPr/>
        </p:nvSpPr>
        <p:spPr>
          <a:xfrm>
            <a:off x="4067944" y="5715253"/>
            <a:ext cx="4983832" cy="954107"/>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r>
              <a:rPr lang="en-ZA" sz="2800" b="1" dirty="0">
                <a:solidFill>
                  <a:schemeClr val="lt1"/>
                </a:solidFill>
              </a:rPr>
              <a:t>Where</a:t>
            </a:r>
            <a:r>
              <a:rPr lang="en-ZA" sz="2800" b="1" dirty="0" smtClean="0"/>
              <a:t> should we be focusing our interventions? </a:t>
            </a:r>
            <a:endParaRPr lang="en-ZA" sz="3600" b="1" dirty="0"/>
          </a:p>
        </p:txBody>
      </p:sp>
    </p:spTree>
    <p:extLst>
      <p:ext uri="{BB962C8B-B14F-4D97-AF65-F5344CB8AC3E}">
        <p14:creationId xmlns:p14="http://schemas.microsoft.com/office/powerpoint/2010/main" val="14335403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274638"/>
            <a:ext cx="8784976" cy="706090"/>
          </a:xfrm>
        </p:spPr>
        <p:txBody>
          <a:bodyPr/>
          <a:lstStyle/>
          <a:p>
            <a:r>
              <a:rPr lang="en-ZA" sz="4400" dirty="0" smtClean="0"/>
              <a:t>Focusing our interventions</a:t>
            </a:r>
            <a:endParaRPr lang="en-ZA" sz="4400" dirty="0"/>
          </a:p>
        </p:txBody>
      </p:sp>
      <p:graphicFrame>
        <p:nvGraphicFramePr>
          <p:cNvPr id="4" name="Diagram 3"/>
          <p:cNvGraphicFramePr/>
          <p:nvPr>
            <p:extLst>
              <p:ext uri="{D42A27DB-BD31-4B8C-83A1-F6EECF244321}">
                <p14:modId xmlns:p14="http://schemas.microsoft.com/office/powerpoint/2010/main" val="2504358921"/>
              </p:ext>
            </p:extLst>
          </p:nvPr>
        </p:nvGraphicFramePr>
        <p:xfrm>
          <a:off x="683568" y="1268760"/>
          <a:ext cx="8136904"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p:cNvSpPr/>
          <p:nvPr/>
        </p:nvSpPr>
        <p:spPr>
          <a:xfrm>
            <a:off x="1115616" y="4935939"/>
            <a:ext cx="7776864" cy="1815882"/>
          </a:xfrm>
          <a:prstGeom prst="rect">
            <a:avLst/>
          </a:prstGeom>
        </p:spPr>
        <p:txBody>
          <a:bodyPr wrap="square">
            <a:spAutoFit/>
          </a:bodyPr>
          <a:lstStyle/>
          <a:p>
            <a:pPr marL="285750" indent="-285750">
              <a:buFont typeface="Arial" panose="020B0604020202020204" pitchFamily="34" charset="0"/>
              <a:buChar char="•"/>
            </a:pPr>
            <a:r>
              <a:rPr lang="en-ZA" sz="2800" dirty="0" smtClean="0">
                <a:latin typeface="Corbel" panose="020B0503020204020204" pitchFamily="34" charset="0"/>
              </a:rPr>
              <a:t>Providing scaffolding for low-skill teachers, </a:t>
            </a:r>
          </a:p>
          <a:p>
            <a:pPr marL="285750" indent="-285750">
              <a:buFont typeface="Arial" panose="020B0604020202020204" pitchFamily="34" charset="0"/>
              <a:buChar char="•"/>
            </a:pPr>
            <a:r>
              <a:rPr lang="en-ZA" sz="2800" dirty="0" smtClean="0">
                <a:latin typeface="Corbel" panose="020B0503020204020204" pitchFamily="34" charset="0"/>
              </a:rPr>
              <a:t>bringing all the schools in the system up to a minimum quality threshold.</a:t>
            </a:r>
          </a:p>
          <a:p>
            <a:pPr marL="285750" indent="-285750">
              <a:buFont typeface="Arial" panose="020B0604020202020204" pitchFamily="34" charset="0"/>
              <a:buChar char="•"/>
            </a:pPr>
            <a:r>
              <a:rPr lang="en-ZA" sz="2800" dirty="0">
                <a:latin typeface="Corbel" panose="020B0503020204020204" pitchFamily="34" charset="0"/>
              </a:rPr>
              <a:t>fulfilling all basic student needs </a:t>
            </a:r>
          </a:p>
        </p:txBody>
      </p:sp>
      <p:sp>
        <p:nvSpPr>
          <p:cNvPr id="11" name="TextBox 10"/>
          <p:cNvSpPr txBox="1"/>
          <p:nvPr/>
        </p:nvSpPr>
        <p:spPr>
          <a:xfrm>
            <a:off x="755576" y="4509120"/>
            <a:ext cx="8496944" cy="369332"/>
          </a:xfrm>
          <a:prstGeom prst="rect">
            <a:avLst/>
          </a:prstGeom>
          <a:noFill/>
        </p:spPr>
        <p:txBody>
          <a:bodyPr wrap="square" rtlCol="0">
            <a:spAutoFit/>
          </a:bodyPr>
          <a:lstStyle/>
          <a:p>
            <a:r>
              <a:rPr lang="en-ZA" b="1" dirty="0" smtClean="0"/>
              <a:t>Source</a:t>
            </a:r>
            <a:r>
              <a:rPr lang="en-ZA" dirty="0" smtClean="0"/>
              <a:t>: </a:t>
            </a:r>
            <a:r>
              <a:rPr lang="en-ZA" dirty="0" err="1" smtClean="0"/>
              <a:t>Mourshed</a:t>
            </a:r>
            <a:r>
              <a:rPr lang="en-ZA" dirty="0" smtClean="0"/>
              <a:t>, </a:t>
            </a:r>
            <a:r>
              <a:rPr lang="en-ZA" dirty="0" err="1" smtClean="0"/>
              <a:t>Chijioke</a:t>
            </a:r>
            <a:r>
              <a:rPr lang="en-ZA" dirty="0" smtClean="0"/>
              <a:t>  and Barber (</a:t>
            </a:r>
            <a:r>
              <a:rPr lang="en-ZA" dirty="0" err="1" smtClean="0"/>
              <a:t>Mckinsey</a:t>
            </a:r>
            <a:r>
              <a:rPr lang="en-ZA" dirty="0" smtClean="0"/>
              <a:t> and Company), 2010 </a:t>
            </a:r>
            <a:endParaRPr lang="en-ZA" dirty="0"/>
          </a:p>
        </p:txBody>
      </p:sp>
      <p:sp>
        <p:nvSpPr>
          <p:cNvPr id="12" name="Curved Right Arrow 11"/>
          <p:cNvSpPr/>
          <p:nvPr/>
        </p:nvSpPr>
        <p:spPr>
          <a:xfrm>
            <a:off x="35496" y="3688581"/>
            <a:ext cx="792088" cy="2010409"/>
          </a:xfrm>
          <a:prstGeom prst="curvedRightArrow">
            <a:avLst>
              <a:gd name="adj1" fmla="val 25000"/>
              <a:gd name="adj2" fmla="val 10491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255720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827584" y="6094784"/>
            <a:ext cx="8784976" cy="574576"/>
          </a:xfrm>
        </p:spPr>
        <p:txBody>
          <a:bodyPr>
            <a:normAutofit fontScale="62500" lnSpcReduction="20000"/>
          </a:bodyPr>
          <a:lstStyle/>
          <a:p>
            <a:pPr marL="0" indent="0">
              <a:buNone/>
            </a:pPr>
            <a:r>
              <a:rPr lang="en-ZA" dirty="0" smtClean="0"/>
              <a:t>Source: Taylor (2014) NEEDU national report 2013…</a:t>
            </a:r>
          </a:p>
          <a:p>
            <a:pPr marL="0" indent="0">
              <a:buNone/>
            </a:pPr>
            <a:r>
              <a:rPr lang="en-ZA" dirty="0" smtClean="0"/>
              <a:t>Report available: </a:t>
            </a:r>
            <a:r>
              <a:rPr lang="en-ZA" sz="2400" dirty="0" smtClean="0"/>
              <a:t>www.education.gov.za/NEEDU/tabid/687/Default.aspx</a:t>
            </a:r>
            <a:endParaRPr lang="en-ZA" dirty="0"/>
          </a:p>
        </p:txBody>
      </p:sp>
      <p:sp>
        <p:nvSpPr>
          <p:cNvPr id="3" name="Title 2"/>
          <p:cNvSpPr>
            <a:spLocks noGrp="1"/>
          </p:cNvSpPr>
          <p:nvPr>
            <p:ph type="title"/>
          </p:nvPr>
        </p:nvSpPr>
        <p:spPr/>
        <p:txBody>
          <a:bodyPr/>
          <a:lstStyle/>
          <a:p>
            <a:r>
              <a:rPr lang="en-ZA" sz="3600" dirty="0" smtClean="0"/>
              <a:t>NEEDU 2012/13 Recommendations</a:t>
            </a:r>
            <a:r>
              <a:rPr lang="en-ZA" sz="2000" dirty="0"/>
              <a:t/>
            </a:r>
            <a:br>
              <a:rPr lang="en-ZA" sz="2000" dirty="0"/>
            </a:br>
            <a:endParaRPr lang="en-ZA" dirty="0"/>
          </a:p>
        </p:txBody>
      </p:sp>
      <p:graphicFrame>
        <p:nvGraphicFramePr>
          <p:cNvPr id="4" name="Diagram 3"/>
          <p:cNvGraphicFramePr/>
          <p:nvPr>
            <p:extLst>
              <p:ext uri="{D42A27DB-BD31-4B8C-83A1-F6EECF244321}">
                <p14:modId xmlns:p14="http://schemas.microsoft.com/office/powerpoint/2010/main" val="695122532"/>
              </p:ext>
            </p:extLst>
          </p:nvPr>
        </p:nvGraphicFramePr>
        <p:xfrm>
          <a:off x="179512" y="1484784"/>
          <a:ext cx="8640960"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16519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Conclusion</a:t>
            </a:r>
            <a:endParaRPr lang="en-ZA" dirty="0"/>
          </a:p>
        </p:txBody>
      </p:sp>
      <p:sp>
        <p:nvSpPr>
          <p:cNvPr id="4" name="Rectangle 3"/>
          <p:cNvSpPr/>
          <p:nvPr/>
        </p:nvSpPr>
        <p:spPr>
          <a:xfrm>
            <a:off x="683568" y="1412776"/>
            <a:ext cx="8136904" cy="4154984"/>
          </a:xfrm>
          <a:prstGeom prst="rect">
            <a:avLst/>
          </a:prstGeom>
        </p:spPr>
        <p:txBody>
          <a:bodyPr wrap="square">
            <a:spAutoFit/>
          </a:bodyPr>
          <a:lstStyle/>
          <a:p>
            <a:pPr marL="457200" indent="-457200">
              <a:buFont typeface="+mj-lt"/>
              <a:buAutoNum type="arabicPeriod"/>
            </a:pPr>
            <a:r>
              <a:rPr lang="en-ZA" sz="2400" dirty="0">
                <a:latin typeface="Calibri" panose="020F0502020204030204" pitchFamily="34" charset="0"/>
              </a:rPr>
              <a:t>South Africa performs extremely poorly on local and international assessments of educational achievement</a:t>
            </a:r>
            <a:r>
              <a:rPr lang="en-ZA" sz="2400" dirty="0" smtClean="0">
                <a:latin typeface="Calibri" panose="020F0502020204030204" pitchFamily="34" charset="0"/>
              </a:rPr>
              <a:t>.</a:t>
            </a:r>
            <a:endParaRPr lang="en-ZA" sz="2400" dirty="0">
              <a:latin typeface="Calibri" panose="020F0502020204030204" pitchFamily="34" charset="0"/>
            </a:endParaRPr>
          </a:p>
          <a:p>
            <a:pPr marL="457200" indent="-457200">
              <a:buFont typeface="+mj-lt"/>
              <a:buAutoNum type="arabicPeriod"/>
            </a:pPr>
            <a:r>
              <a:rPr lang="en-ZA" sz="2400" dirty="0">
                <a:latin typeface="Calibri" panose="020F0502020204030204" pitchFamily="34" charset="0"/>
              </a:rPr>
              <a:t>In large parts of the schooling system there is very little learning taking place</a:t>
            </a:r>
            <a:r>
              <a:rPr lang="en-ZA" sz="2400" dirty="0" smtClean="0">
                <a:latin typeface="Calibri" panose="020F0502020204030204" pitchFamily="34" charset="0"/>
              </a:rPr>
              <a:t>.</a:t>
            </a:r>
            <a:endParaRPr lang="en-ZA" sz="2400" dirty="0">
              <a:latin typeface="Calibri" panose="020F0502020204030204" pitchFamily="34" charset="0"/>
            </a:endParaRPr>
          </a:p>
          <a:p>
            <a:pPr marL="457200" indent="-457200">
              <a:buFont typeface="+mj-lt"/>
              <a:buAutoNum type="arabicPeriod"/>
            </a:pPr>
            <a:r>
              <a:rPr lang="en-ZA" sz="2400" dirty="0">
                <a:latin typeface="Calibri" panose="020F0502020204030204" pitchFamily="34" charset="0"/>
              </a:rPr>
              <a:t>In SA we have two public schooling systems not one</a:t>
            </a:r>
            <a:r>
              <a:rPr lang="en-ZA" sz="2400" dirty="0" smtClean="0">
                <a:latin typeface="Calibri" panose="020F0502020204030204" pitchFamily="34" charset="0"/>
              </a:rPr>
              <a:t>. Regardless of which system you are engaged with, we need improvements in both. The few matter as much as the majority. </a:t>
            </a:r>
          </a:p>
          <a:p>
            <a:pPr marL="457200" indent="-457200">
              <a:buFont typeface="+mj-lt"/>
              <a:buAutoNum type="arabicPeriod"/>
            </a:pPr>
            <a:r>
              <a:rPr lang="en-ZA" sz="2400" dirty="0" smtClean="0">
                <a:latin typeface="Calibri" panose="020F0502020204030204" pitchFamily="34" charset="0"/>
              </a:rPr>
              <a:t>We need to face the facts and design policies/interventions to move from poor performance to fair. Its time to take the NEEDU recommendations seriously.</a:t>
            </a:r>
          </a:p>
        </p:txBody>
      </p:sp>
      <p:sp>
        <p:nvSpPr>
          <p:cNvPr id="3" name="TextBox 2"/>
          <p:cNvSpPr txBox="1"/>
          <p:nvPr/>
        </p:nvSpPr>
        <p:spPr>
          <a:xfrm>
            <a:off x="1115616" y="5766355"/>
            <a:ext cx="7416824" cy="83099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lvl="1" algn="ctr"/>
            <a:r>
              <a:rPr lang="en-ZA" sz="2400" b="1" dirty="0">
                <a:latin typeface="Calibri" panose="020F0502020204030204" pitchFamily="34" charset="0"/>
              </a:rPr>
              <a:t>With the right policies implemented in the right way improvement is possible.  </a:t>
            </a:r>
          </a:p>
        </p:txBody>
      </p:sp>
    </p:spTree>
    <p:extLst>
      <p:ext uri="{BB962C8B-B14F-4D97-AF65-F5344CB8AC3E}">
        <p14:creationId xmlns:p14="http://schemas.microsoft.com/office/powerpoint/2010/main" val="25998838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91680" y="3106788"/>
            <a:ext cx="6696744" cy="1446550"/>
          </a:xfrm>
          <a:prstGeom prst="rect">
            <a:avLst/>
          </a:prstGeom>
          <a:noFill/>
        </p:spPr>
        <p:txBody>
          <a:bodyPr wrap="square" rtlCol="0">
            <a:spAutoFit/>
          </a:bodyPr>
          <a:lstStyle/>
          <a:p>
            <a:pPr algn="ctr"/>
            <a:r>
              <a:rPr lang="en-ZA" sz="3600" b="1" dirty="0" smtClean="0">
                <a:latin typeface="Calibri" panose="020F0502020204030204" pitchFamily="34" charset="0"/>
              </a:rPr>
              <a:t>Thank you </a:t>
            </a:r>
          </a:p>
          <a:p>
            <a:pPr algn="ctr"/>
            <a:endParaRPr lang="en-ZA" sz="2800" b="1" dirty="0">
              <a:latin typeface="Calibri" panose="020F0502020204030204" pitchFamily="34" charset="0"/>
            </a:endParaRPr>
          </a:p>
          <a:p>
            <a:pPr algn="ctr"/>
            <a:r>
              <a:rPr lang="en-ZA" sz="2400" dirty="0" smtClean="0">
                <a:latin typeface="Calibri" panose="020F0502020204030204" pitchFamily="34" charset="0"/>
              </a:rPr>
              <a:t>Email: gabriellewills@gmail.com</a:t>
            </a:r>
            <a:endParaRPr lang="en-ZA" sz="2400" dirty="0">
              <a:latin typeface="Calibri" panose="020F0502020204030204" pitchFamily="34" charset="0"/>
            </a:endParaRPr>
          </a:p>
        </p:txBody>
      </p:sp>
    </p:spTree>
    <p:extLst>
      <p:ext uri="{BB962C8B-B14F-4D97-AF65-F5344CB8AC3E}">
        <p14:creationId xmlns:p14="http://schemas.microsoft.com/office/powerpoint/2010/main" val="5902915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4763" y="5473968"/>
            <a:ext cx="5688632" cy="107721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r"/>
            <a:r>
              <a:rPr lang="en-ZA" sz="3200" b="1" i="1" dirty="0" smtClean="0"/>
              <a:t>An </a:t>
            </a:r>
            <a:r>
              <a:rPr lang="en-ZA" sz="3200" b="1" i="1" dirty="0"/>
              <a:t>i</a:t>
            </a:r>
            <a:r>
              <a:rPr lang="en-ZA" sz="3200" b="1" i="1" dirty="0" smtClean="0"/>
              <a:t>mminent opportunity for Change? </a:t>
            </a:r>
            <a:endParaRPr lang="en-ZA" sz="3200" b="1" i="1" dirty="0"/>
          </a:p>
        </p:txBody>
      </p:sp>
    </p:spTree>
    <p:extLst>
      <p:ext uri="{BB962C8B-B14F-4D97-AF65-F5344CB8AC3E}">
        <p14:creationId xmlns:p14="http://schemas.microsoft.com/office/powerpoint/2010/main" val="5902915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4763" y="5473968"/>
            <a:ext cx="5688632" cy="107721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r"/>
            <a:r>
              <a:rPr lang="en-ZA" sz="3200" b="1" i="1" dirty="0" smtClean="0"/>
              <a:t>An </a:t>
            </a:r>
            <a:r>
              <a:rPr lang="en-ZA" sz="3200" b="1" i="1" dirty="0"/>
              <a:t>i</a:t>
            </a:r>
            <a:r>
              <a:rPr lang="en-ZA" sz="3200" b="1" i="1" dirty="0" smtClean="0"/>
              <a:t>mminent opportunity for Change? </a:t>
            </a:r>
            <a:endParaRPr lang="en-ZA" sz="3200" b="1" i="1" dirty="0"/>
          </a:p>
        </p:txBody>
      </p:sp>
    </p:spTree>
    <p:extLst>
      <p:ext uri="{BB962C8B-B14F-4D97-AF65-F5344CB8AC3E}">
        <p14:creationId xmlns:p14="http://schemas.microsoft.com/office/powerpoint/2010/main" val="9693096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4624"/>
            <a:ext cx="8856984" cy="1145178"/>
          </a:xfrm>
        </p:spPr>
        <p:txBody>
          <a:bodyPr/>
          <a:lstStyle/>
          <a:p>
            <a:pPr marL="320040" lvl="1" indent="0" algn="ctr" rtl="0">
              <a:spcBef>
                <a:spcPct val="0"/>
              </a:spcBef>
            </a:pPr>
            <a:r>
              <a:rPr lang="en-ZA" sz="3200" kern="1200" dirty="0" smtClean="0">
                <a:solidFill>
                  <a:schemeClr val="accent1"/>
                </a:solidFill>
                <a:latin typeface="+mj-lt"/>
                <a:ea typeface="+mj-ea"/>
                <a:cs typeface="+mj-cs"/>
              </a:rPr>
              <a:t>A substantial &amp; increasing no. of principal replacements </a:t>
            </a:r>
            <a:endParaRPr lang="en-ZA" sz="3200" kern="1200" dirty="0">
              <a:solidFill>
                <a:schemeClr val="accent1"/>
              </a:solidFill>
              <a:latin typeface="+mj-lt"/>
              <a:ea typeface="+mj-ea"/>
              <a:cs typeface="+mj-cs"/>
            </a:endParaRPr>
          </a:p>
        </p:txBody>
      </p:sp>
      <p:sp>
        <p:nvSpPr>
          <p:cNvPr id="4" name="Rectangle 2"/>
          <p:cNvSpPr>
            <a:spLocks noChangeArrowheads="1"/>
          </p:cNvSpPr>
          <p:nvPr/>
        </p:nvSpPr>
        <p:spPr bwMode="auto">
          <a:xfrm>
            <a:off x="252889" y="1239143"/>
            <a:ext cx="561525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sz="24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Age distribution of principals, 2004 &amp; 2012</a:t>
            </a:r>
            <a:endParaRPr kumimoji="0" lang="en-ZA" sz="2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p:txBody>
      </p:sp>
      <p:graphicFrame>
        <p:nvGraphicFramePr>
          <p:cNvPr id="5" name="Chart 4"/>
          <p:cNvGraphicFramePr/>
          <p:nvPr>
            <p:extLst>
              <p:ext uri="{D42A27DB-BD31-4B8C-83A1-F6EECF244321}">
                <p14:modId xmlns:p14="http://schemas.microsoft.com/office/powerpoint/2010/main" val="2837103606"/>
              </p:ext>
            </p:extLst>
          </p:nvPr>
        </p:nvGraphicFramePr>
        <p:xfrm>
          <a:off x="22010" y="1614470"/>
          <a:ext cx="6710229" cy="49828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Diagram 6"/>
          <p:cNvGraphicFramePr/>
          <p:nvPr>
            <p:extLst>
              <p:ext uri="{D42A27DB-BD31-4B8C-83A1-F6EECF244321}">
                <p14:modId xmlns:p14="http://schemas.microsoft.com/office/powerpoint/2010/main" val="412936914"/>
              </p:ext>
            </p:extLst>
          </p:nvPr>
        </p:nvGraphicFramePr>
        <p:xfrm>
          <a:off x="5095735" y="1469975"/>
          <a:ext cx="3940761" cy="53880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7670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Graphic spid="7"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928992" cy="1145178"/>
          </a:xfrm>
        </p:spPr>
        <p:txBody>
          <a:bodyPr/>
          <a:lstStyle/>
          <a:p>
            <a:r>
              <a:rPr lang="en-ZA" sz="3600" dirty="0"/>
              <a:t>An aging profile of school principals</a:t>
            </a:r>
          </a:p>
        </p:txBody>
      </p:sp>
      <p:graphicFrame>
        <p:nvGraphicFramePr>
          <p:cNvPr id="10" name="Chart 9"/>
          <p:cNvGraphicFramePr>
            <a:graphicFrameLocks/>
          </p:cNvGraphicFramePr>
          <p:nvPr>
            <p:extLst>
              <p:ext uri="{D42A27DB-BD31-4B8C-83A1-F6EECF244321}">
                <p14:modId xmlns:p14="http://schemas.microsoft.com/office/powerpoint/2010/main" val="2118808769"/>
              </p:ext>
            </p:extLst>
          </p:nvPr>
        </p:nvGraphicFramePr>
        <p:xfrm>
          <a:off x="611560" y="1586409"/>
          <a:ext cx="8280920" cy="4709785"/>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251520" y="1124744"/>
            <a:ext cx="8892480" cy="461665"/>
          </a:xfrm>
          <a:prstGeom prst="rect">
            <a:avLst/>
          </a:prstGeom>
        </p:spPr>
        <p:txBody>
          <a:bodyPr wrap="square">
            <a:spAutoFit/>
          </a:bodyPr>
          <a:lstStyle/>
          <a:p>
            <a:pPr algn="ctr"/>
            <a:r>
              <a:rPr lang="en-ZA" sz="2400" b="1" dirty="0">
                <a:latin typeface="Calibri" panose="020F0502020204030204" pitchFamily="34" charset="0"/>
                <a:cs typeface="Times New Roman" panose="02020603050405020304" pitchFamily="18" charset="0"/>
              </a:rPr>
              <a:t>S</a:t>
            </a:r>
            <a:r>
              <a:rPr lang="en-ZA" sz="2400" b="1" dirty="0" smtClean="0">
                <a:latin typeface="Calibri" panose="020F0502020204030204" pitchFamily="34" charset="0"/>
                <a:cs typeface="Times New Roman" panose="02020603050405020304" pitchFamily="18" charset="0"/>
              </a:rPr>
              <a:t>chool </a:t>
            </a:r>
            <a:r>
              <a:rPr lang="en-ZA" sz="2400" b="1" dirty="0">
                <a:latin typeface="Calibri" panose="020F0502020204030204" pitchFamily="34" charset="0"/>
                <a:cs typeface="Times New Roman" panose="02020603050405020304" pitchFamily="18" charset="0"/>
              </a:rPr>
              <a:t>principals in 2012 aged 55 years or older, by quintile</a:t>
            </a:r>
          </a:p>
        </p:txBody>
      </p:sp>
      <p:sp>
        <p:nvSpPr>
          <p:cNvPr id="4" name="TextBox 3"/>
          <p:cNvSpPr txBox="1"/>
          <p:nvPr/>
        </p:nvSpPr>
        <p:spPr>
          <a:xfrm>
            <a:off x="1043608" y="6197490"/>
            <a:ext cx="3888432" cy="369332"/>
          </a:xfrm>
          <a:prstGeom prst="rect">
            <a:avLst/>
          </a:prstGeom>
          <a:noFill/>
        </p:spPr>
        <p:txBody>
          <a:bodyPr wrap="square" rtlCol="0">
            <a:spAutoFit/>
          </a:bodyPr>
          <a:lstStyle/>
          <a:p>
            <a:r>
              <a:rPr lang="en-ZA" b="1" dirty="0" smtClean="0"/>
              <a:t>Source:</a:t>
            </a:r>
            <a:r>
              <a:rPr lang="en-ZA" dirty="0" smtClean="0"/>
              <a:t> Wills (forthcoming) </a:t>
            </a:r>
            <a:endParaRPr lang="en-ZA" dirty="0"/>
          </a:p>
        </p:txBody>
      </p:sp>
    </p:spTree>
    <p:extLst>
      <p:ext uri="{BB962C8B-B14F-4D97-AF65-F5344CB8AC3E}">
        <p14:creationId xmlns:p14="http://schemas.microsoft.com/office/powerpoint/2010/main" val="373855039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752528"/>
          </a:xfrm>
        </p:spPr>
        <p:txBody>
          <a:bodyPr>
            <a:normAutofit fontScale="32500" lnSpcReduction="20000"/>
          </a:bodyPr>
          <a:lstStyle/>
          <a:p>
            <a:r>
              <a:rPr lang="en-US" sz="5000" dirty="0">
                <a:solidFill>
                  <a:srgbClr val="C00000"/>
                </a:solidFill>
              </a:rPr>
              <a:t>Taylor &amp; </a:t>
            </a:r>
            <a:r>
              <a:rPr lang="en-US" sz="5000" dirty="0" err="1">
                <a:solidFill>
                  <a:srgbClr val="C00000"/>
                </a:solidFill>
              </a:rPr>
              <a:t>Vinjevold</a:t>
            </a:r>
            <a:r>
              <a:rPr lang="en-US" sz="5000" dirty="0">
                <a:solidFill>
                  <a:srgbClr val="C00000"/>
                </a:solidFill>
              </a:rPr>
              <a:t> </a:t>
            </a:r>
            <a:r>
              <a:rPr lang="en-ZA" sz="5000" dirty="0">
                <a:solidFill>
                  <a:srgbClr val="C00000"/>
                </a:solidFill>
              </a:rPr>
              <a:t>(1999, p. 230)</a:t>
            </a:r>
            <a:r>
              <a:rPr lang="en-US" sz="5000" dirty="0">
                <a:solidFill>
                  <a:srgbClr val="C00000"/>
                </a:solidFill>
              </a:rPr>
              <a:t>  </a:t>
            </a:r>
            <a:r>
              <a:rPr lang="en-US" sz="5000" dirty="0"/>
              <a:t>summarize the 54 studies that made up this initiative and conclude as follows</a:t>
            </a:r>
            <a:r>
              <a:rPr lang="en-US" sz="5000" dirty="0" smtClean="0"/>
              <a:t>:</a:t>
            </a:r>
            <a:r>
              <a:rPr lang="en-ZA" sz="5000" dirty="0"/>
              <a:t> </a:t>
            </a:r>
            <a:r>
              <a:rPr lang="en-US" sz="5000" i="1" dirty="0" smtClean="0"/>
              <a:t>“</a:t>
            </a:r>
            <a:r>
              <a:rPr lang="en-US" sz="5000" i="1" dirty="0"/>
              <a:t>The most definite point of convergence across the [President’s Education Initiative] studies is the conclusion </a:t>
            </a:r>
            <a:r>
              <a:rPr lang="en-US" sz="5000" i="1" u="sng" dirty="0"/>
              <a:t>that teachers’ poor conceptual knowledge of the subjects they are teaching is a fundamental constraint on the quality of teaching and learning activities</a:t>
            </a:r>
            <a:r>
              <a:rPr lang="en-US" sz="5000" i="1" dirty="0"/>
              <a:t>, and consequently on the quality of learning outcomes</a:t>
            </a:r>
            <a:r>
              <a:rPr lang="en-US" sz="5000" i="1" dirty="0" smtClean="0"/>
              <a:t>.”</a:t>
            </a:r>
          </a:p>
          <a:p>
            <a:endParaRPr lang="en-US" sz="5000" i="1" dirty="0" smtClean="0"/>
          </a:p>
          <a:p>
            <a:r>
              <a:rPr lang="en-US" sz="5000" i="1" dirty="0" err="1" smtClean="0">
                <a:solidFill>
                  <a:srgbClr val="C00000"/>
                </a:solidFill>
              </a:rPr>
              <a:t>Carnoy</a:t>
            </a:r>
            <a:r>
              <a:rPr lang="en-US" sz="5000" i="1" dirty="0" smtClean="0">
                <a:solidFill>
                  <a:srgbClr val="C00000"/>
                </a:solidFill>
              </a:rPr>
              <a:t> &amp; Chisholm (2008, p.33): </a:t>
            </a:r>
            <a:r>
              <a:rPr lang="en-US" sz="5000" dirty="0" smtClean="0"/>
              <a:t>“</a:t>
            </a:r>
            <a:r>
              <a:rPr lang="en-US" sz="5000" i="1" dirty="0" smtClean="0"/>
              <a:t>The </a:t>
            </a:r>
            <a:r>
              <a:rPr lang="en-US" sz="5000" i="1" dirty="0"/>
              <a:t>relatively low level of mathematics knowledge that teachers have in all but the highest student [socioeconomic status] schools is somewhat troubling. It raises some doubts about the preparation of the teacher force</a:t>
            </a:r>
            <a:r>
              <a:rPr lang="en-US" sz="5000" dirty="0" smtClean="0"/>
              <a:t>”.</a:t>
            </a:r>
          </a:p>
          <a:p>
            <a:endParaRPr lang="en-US" sz="5000" dirty="0"/>
          </a:p>
          <a:p>
            <a:r>
              <a:rPr lang="en-ZA" sz="5000" dirty="0">
                <a:solidFill>
                  <a:srgbClr val="C00000"/>
                </a:solidFill>
              </a:rPr>
              <a:t>Taylor &amp; Taylor (2013, p. 230</a:t>
            </a:r>
            <a:r>
              <a:rPr lang="en-ZA" sz="5000" dirty="0" smtClean="0">
                <a:solidFill>
                  <a:srgbClr val="C00000"/>
                </a:solidFill>
              </a:rPr>
              <a:t>): </a:t>
            </a:r>
            <a:r>
              <a:rPr lang="en-US" sz="5000" dirty="0" smtClean="0"/>
              <a:t>“</a:t>
            </a:r>
            <a:r>
              <a:rPr lang="en-US" sz="5000" i="1" dirty="0"/>
              <a:t>The subject knowledge base of the majority of South African grade 6 mathematics teachers is simply inadequate to provide learners with a principled understanding of the discipline…providing teachers with a deep conceptual understanding of their subject should be the main focus for both pre- and in-service teacher training</a:t>
            </a:r>
            <a:r>
              <a:rPr lang="en-US" sz="5000" dirty="0" smtClean="0"/>
              <a:t>”. </a:t>
            </a:r>
            <a:endParaRPr lang="en-ZA" sz="5000" dirty="0"/>
          </a:p>
          <a:p>
            <a:endParaRPr lang="en-ZA" sz="2800" dirty="0"/>
          </a:p>
          <a:p>
            <a:pPr marL="0" indent="0" algn="just">
              <a:buNone/>
            </a:pPr>
            <a:endParaRPr lang="en-ZA" sz="3000" i="1" dirty="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spTree>
    <p:extLst>
      <p:ext uri="{BB962C8B-B14F-4D97-AF65-F5344CB8AC3E}">
        <p14:creationId xmlns:p14="http://schemas.microsoft.com/office/powerpoint/2010/main" val="5335021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74098"/>
            <a:ext cx="8427440" cy="6564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56635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sz="quarter" idx="1"/>
          </p:nvPr>
        </p:nvSpPr>
        <p:spPr/>
        <p:txBody>
          <a:bodyPr>
            <a:normAutofit fontScale="92500" lnSpcReduction="10000"/>
          </a:bodyPr>
          <a:lstStyle/>
          <a:p>
            <a:r>
              <a:rPr lang="en-ZA" dirty="0"/>
              <a:t>As far as educational outcomes go, South Africa has the worst education system of all </a:t>
            </a:r>
            <a:r>
              <a:rPr lang="en-ZA" dirty="0" smtClean="0"/>
              <a:t>middle-income countries </a:t>
            </a:r>
            <a:r>
              <a:rPr lang="en-ZA" dirty="0"/>
              <a:t>that participate in cross-national assessments of educational achievement. </a:t>
            </a:r>
            <a:endParaRPr lang="en-ZA" dirty="0" smtClean="0"/>
          </a:p>
          <a:p>
            <a:r>
              <a:rPr lang="en-ZA" dirty="0" smtClean="0"/>
              <a:t>What </a:t>
            </a:r>
            <a:r>
              <a:rPr lang="en-ZA" dirty="0"/>
              <a:t>is more, </a:t>
            </a:r>
            <a:r>
              <a:rPr lang="en-ZA" dirty="0" smtClean="0"/>
              <a:t>we perform </a:t>
            </a:r>
            <a:r>
              <a:rPr lang="en-ZA" dirty="0"/>
              <a:t>worse than many </a:t>
            </a:r>
            <a:r>
              <a:rPr lang="en-ZA" dirty="0" smtClean="0"/>
              <a:t>low-income African countries.</a:t>
            </a:r>
          </a:p>
          <a:p>
            <a:r>
              <a:rPr lang="en-ZA" dirty="0" smtClean="0"/>
              <a:t>Using the National </a:t>
            </a:r>
            <a:r>
              <a:rPr lang="en-ZA" dirty="0"/>
              <a:t>Senior Certificate (NSC) exam in Grade </a:t>
            </a:r>
            <a:r>
              <a:rPr lang="en-ZA" dirty="0" smtClean="0"/>
              <a:t>12 as a measure of system performance is very misleading they </a:t>
            </a:r>
            <a:r>
              <a:rPr lang="en-ZA" dirty="0"/>
              <a:t>do </a:t>
            </a:r>
            <a:r>
              <a:rPr lang="en-ZA" dirty="0" smtClean="0"/>
              <a:t>not take </a:t>
            </a:r>
            <a:r>
              <a:rPr lang="en-ZA" dirty="0"/>
              <a:t>into account those pupils who never make it to that point. Of 100 pupils that start school, only 50</a:t>
            </a:r>
          </a:p>
          <a:p>
            <a:r>
              <a:rPr lang="en-ZA" dirty="0"/>
              <a:t>will make it to Grade 12, 40 will pass, and only 12 will qualify for university.</a:t>
            </a:r>
          </a:p>
        </p:txBody>
      </p:sp>
    </p:spTree>
    <p:extLst>
      <p:ext uri="{BB962C8B-B14F-4D97-AF65-F5344CB8AC3E}">
        <p14:creationId xmlns:p14="http://schemas.microsoft.com/office/powerpoint/2010/main" val="3049011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Be an instructional leader</a:t>
            </a:r>
            <a:endParaRPr lang="en-ZA" dirty="0"/>
          </a:p>
        </p:txBody>
      </p:sp>
      <p:sp>
        <p:nvSpPr>
          <p:cNvPr id="3" name="Content Placeholder 2"/>
          <p:cNvSpPr>
            <a:spLocks noGrp="1"/>
          </p:cNvSpPr>
          <p:nvPr>
            <p:ph sz="quarter" idx="1"/>
          </p:nvPr>
        </p:nvSpPr>
        <p:spPr>
          <a:xfrm>
            <a:off x="914400" y="1447800"/>
            <a:ext cx="7772400" cy="5077544"/>
          </a:xfrm>
        </p:spPr>
        <p:txBody>
          <a:bodyPr>
            <a:normAutofit/>
          </a:bodyPr>
          <a:lstStyle/>
          <a:p>
            <a:r>
              <a:rPr lang="en-ZA" i="1" dirty="0" smtClean="0"/>
              <a:t>Use ANA! </a:t>
            </a:r>
          </a:p>
          <a:p>
            <a:pPr lvl="1"/>
            <a:r>
              <a:rPr lang="en-ZA" dirty="0" smtClean="0"/>
              <a:t>Use annual ANA results to identify where students and teachers are doing well and where there are areas for improvement. </a:t>
            </a:r>
          </a:p>
          <a:p>
            <a:pPr lvl="2"/>
            <a:r>
              <a:rPr lang="en-ZA" dirty="0" smtClean="0"/>
              <a:t>In what specific subjects and topics are doing well and need more help…?</a:t>
            </a:r>
          </a:p>
          <a:p>
            <a:pPr lvl="2"/>
            <a:r>
              <a:rPr lang="en-ZA" dirty="0" smtClean="0"/>
              <a:t>Grade by class analysis, subject analysis, item/question analysis  </a:t>
            </a:r>
          </a:p>
          <a:p>
            <a:pPr lvl="1"/>
            <a:r>
              <a:rPr lang="en-ZA" b="1" dirty="0"/>
              <a:t>Caution</a:t>
            </a:r>
            <a:r>
              <a:rPr lang="en-ZA" dirty="0"/>
              <a:t>: ANA is currently not designed to be comparable over time. </a:t>
            </a:r>
            <a:r>
              <a:rPr lang="en-ZA" dirty="0" smtClean="0"/>
              <a:t>The difficulty </a:t>
            </a:r>
            <a:r>
              <a:rPr lang="en-ZA" dirty="0"/>
              <a:t>of tests </a:t>
            </a:r>
            <a:r>
              <a:rPr lang="en-ZA" dirty="0" smtClean="0"/>
              <a:t>are not </a:t>
            </a:r>
            <a:r>
              <a:rPr lang="en-ZA" dirty="0"/>
              <a:t>standardised from year to year. </a:t>
            </a:r>
          </a:p>
        </p:txBody>
      </p:sp>
    </p:spTree>
    <p:extLst>
      <p:ext uri="{BB962C8B-B14F-4D97-AF65-F5344CB8AC3E}">
        <p14:creationId xmlns:p14="http://schemas.microsoft.com/office/powerpoint/2010/main" val="14879866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21942533"/>
              </p:ext>
            </p:extLst>
          </p:nvPr>
        </p:nvGraphicFramePr>
        <p:xfrm>
          <a:off x="2339752" y="260648"/>
          <a:ext cx="6096000"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14483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22104</TotalTime>
  <Words>6863</Words>
  <Application>Microsoft Office PowerPoint</Application>
  <PresentationFormat>On-screen Show (4:3)</PresentationFormat>
  <Paragraphs>512</Paragraphs>
  <Slides>54</Slides>
  <Notes>47</Notes>
  <HiddenSlides>0</HiddenSlides>
  <MMClips>0</MMClip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Equity</vt:lpstr>
      <vt:lpstr>Custom Design</vt:lpstr>
      <vt:lpstr>An economist’s view on education</vt:lpstr>
      <vt:lpstr>PowerPoint Presentation</vt:lpstr>
      <vt:lpstr>Road Map</vt:lpstr>
      <vt:lpstr>PowerPoint Presentation</vt:lpstr>
      <vt:lpstr>Some good news first</vt:lpstr>
      <vt:lpstr>Some good news first</vt:lpstr>
      <vt:lpstr>Mean years of education by  race &amp; birth cohort, 2011</vt:lpstr>
      <vt:lpstr>PowerPoint Presentation</vt:lpstr>
      <vt:lpstr>But…</vt:lpstr>
      <vt:lpstr>PowerPoint Presentation</vt:lpstr>
      <vt:lpstr>Matric Pass “the holy grail"</vt:lpstr>
      <vt:lpstr>State of SA education since transition</vt:lpstr>
      <vt:lpstr>Student performance 2003-2011 </vt:lpstr>
      <vt:lpstr>PowerPoint Presentation</vt:lpstr>
      <vt:lpstr>What are the root causes of low and unequal achievement? </vt:lpstr>
      <vt:lpstr>Matric 2014 (relative to Gr 2 in 2004)</vt:lpstr>
      <vt:lpstr>Maths: Insurmountable learning deficits</vt:lpstr>
      <vt:lpstr>Inequality: Two public schooling systems</vt:lpstr>
      <vt:lpstr>NSES question 42 NSES followed about 15000 students (266 schools) and tested them in Grade 3 (2007), Grade 4 (2008) and Grade 5 (2009).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are our best schools aiming</vt:lpstr>
      <vt:lpstr>How are our wealthiest students fairing internationally?</vt:lpstr>
      <vt:lpstr>How are our top 5% academically fairing? </vt:lpstr>
      <vt:lpstr>PowerPoint Presentation</vt:lpstr>
      <vt:lpstr>PowerPoint Presentation</vt:lpstr>
      <vt:lpstr>PowerPoint Presentation</vt:lpstr>
      <vt:lpstr>PowerPoint Presentation</vt:lpstr>
      <vt:lpstr>PowerPoint Presentation</vt:lpstr>
      <vt:lpstr>Focusing our interventions</vt:lpstr>
      <vt:lpstr>NEEDU 2012/13 Recommendations </vt:lpstr>
      <vt:lpstr>Conclusion</vt:lpstr>
      <vt:lpstr>PowerPoint Presentation</vt:lpstr>
      <vt:lpstr>PowerPoint Presentation</vt:lpstr>
      <vt:lpstr>PowerPoint Presentation</vt:lpstr>
      <vt:lpstr>A substantial &amp; increasing no. of principal replacements </vt:lpstr>
      <vt:lpstr>An aging profile of school principals</vt:lpstr>
      <vt:lpstr>Teacher content knowledge</vt:lpstr>
      <vt:lpstr>PowerPoint Presentation</vt:lpstr>
      <vt:lpstr>PowerPoint Presentation</vt:lpstr>
      <vt:lpstr>Be an instructional leader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Gabrielle Wills</dc:creator>
  <cp:lastModifiedBy>Nic Spaull</cp:lastModifiedBy>
  <cp:revision>248</cp:revision>
  <cp:lastPrinted>2015-07-30T16:33:57Z</cp:lastPrinted>
  <dcterms:created xsi:type="dcterms:W3CDTF">2015-03-22T04:57:51Z</dcterms:created>
  <dcterms:modified xsi:type="dcterms:W3CDTF">2015-08-27T09:30:11Z</dcterms:modified>
</cp:coreProperties>
</file>