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39"/>
  </p:notesMasterIdLst>
  <p:sldIdLst>
    <p:sldId id="381" r:id="rId2"/>
    <p:sldId id="504" r:id="rId3"/>
    <p:sldId id="363" r:id="rId4"/>
    <p:sldId id="503" r:id="rId5"/>
    <p:sldId id="507" r:id="rId6"/>
    <p:sldId id="508" r:id="rId7"/>
    <p:sldId id="509" r:id="rId8"/>
    <p:sldId id="510" r:id="rId9"/>
    <p:sldId id="469" r:id="rId10"/>
    <p:sldId id="476" r:id="rId11"/>
    <p:sldId id="477" r:id="rId12"/>
    <p:sldId id="512" r:id="rId13"/>
    <p:sldId id="468" r:id="rId14"/>
    <p:sldId id="470" r:id="rId15"/>
    <p:sldId id="471" r:id="rId16"/>
    <p:sldId id="472" r:id="rId17"/>
    <p:sldId id="473" r:id="rId18"/>
    <p:sldId id="474" r:id="rId19"/>
    <p:sldId id="506" r:id="rId20"/>
    <p:sldId id="513" r:id="rId21"/>
    <p:sldId id="515" r:id="rId22"/>
    <p:sldId id="516" r:id="rId23"/>
    <p:sldId id="518" r:id="rId24"/>
    <p:sldId id="517" r:id="rId25"/>
    <p:sldId id="514" r:id="rId26"/>
    <p:sldId id="496" r:id="rId27"/>
    <p:sldId id="511" r:id="rId28"/>
    <p:sldId id="519" r:id="rId29"/>
    <p:sldId id="505" r:id="rId30"/>
    <p:sldId id="491" r:id="rId31"/>
    <p:sldId id="492" r:id="rId32"/>
    <p:sldId id="493" r:id="rId33"/>
    <p:sldId id="494" r:id="rId34"/>
    <p:sldId id="387" r:id="rId35"/>
    <p:sldId id="421" r:id="rId36"/>
    <p:sldId id="422" r:id="rId37"/>
    <p:sldId id="40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86723" autoAdjust="0"/>
  </p:normalViewPr>
  <p:slideViewPr>
    <p:cSldViewPr>
      <p:cViewPr varScale="1">
        <p:scale>
          <a:sx n="90" d="100"/>
          <a:sy n="90" d="100"/>
        </p:scale>
        <p:origin x="-1376" y="-112"/>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4F58E761-6E2D-465C-B127-755AE7D156BE}" type="presOf" srcId="{1AB4DCED-EB07-406E-8B9E-3B58FC4A8359}" destId="{D29168E7-E19D-4E9E-A69C-6F56DFBF595D}" srcOrd="0" destOrd="0" presId="urn:microsoft.com/office/officeart/2005/8/layout/gear1"/>
    <dgm:cxn modelId="{51DA2DA8-1418-4F48-BAE2-065B2957B9B1}" type="presOf" srcId="{1AB4DCED-EB07-406E-8B9E-3B58FC4A8359}" destId="{0DB1DE49-A9F6-4F3B-BFBF-7E14257B3100}" srcOrd="3"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C30C7FB4-F84A-4D00-A775-7F30A6186627}" type="presOf" srcId="{B3899E66-EA3F-4854-903D-04BD46BAA6B8}" destId="{41219393-CA87-4628-9AFA-91A168E07941}" srcOrd="2" destOrd="0" presId="urn:microsoft.com/office/officeart/2005/8/layout/gear1"/>
    <dgm:cxn modelId="{527CEF80-8C63-462E-BC17-8F49C29FFE8E}" type="presOf" srcId="{B3899E66-EA3F-4854-903D-04BD46BAA6B8}" destId="{A0A43F15-B9C7-48D2-B073-9A5E60EC64D4}" srcOrd="1" destOrd="0" presId="urn:microsoft.com/office/officeart/2005/8/layout/gear1"/>
    <dgm:cxn modelId="{0E51C640-5439-4BDF-8CE6-F56F15577185}" type="presOf" srcId="{0211186F-0EEE-4ECB-821B-6AACC55E8283}" destId="{C6A1261D-6FC0-48C6-9F9A-2C4F0E2FAE67}" srcOrd="0" destOrd="0" presId="urn:microsoft.com/office/officeart/2005/8/layout/gear1"/>
    <dgm:cxn modelId="{38545248-445D-4689-8D61-4EDC6D8DFC9C}" type="presOf" srcId="{1AB4DCED-EB07-406E-8B9E-3B58FC4A8359}" destId="{1361A03C-BDE1-4E5E-9306-4312679671A5}" srcOrd="1" destOrd="0" presId="urn:microsoft.com/office/officeart/2005/8/layout/gear1"/>
    <dgm:cxn modelId="{FC60AA07-65DA-441D-A7E2-3803001E32E6}"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898A8D4C-E9F9-4D1D-AA4D-A4DA4CF4E96B}" type="presOf" srcId="{B4145C9E-BA52-49CF-8D25-D174692FB705}" destId="{EE679490-3F08-4A0C-BF13-28FE2E12A8BB}" srcOrd="0" destOrd="0" presId="urn:microsoft.com/office/officeart/2005/8/layout/gear1"/>
    <dgm:cxn modelId="{01837509-B507-4D18-A15A-C35BBFEC9795}" type="presOf" srcId="{BAB4C52C-4841-435C-B802-9DD32314BC71}" destId="{8B8EE054-7BDB-467D-9D40-1CBDDD5376DE}" srcOrd="2" destOrd="0" presId="urn:microsoft.com/office/officeart/2005/8/layout/gear1"/>
    <dgm:cxn modelId="{041713B8-A913-4FCB-B3A7-B53ECF9A5DAE}" type="presOf" srcId="{1AB4DCED-EB07-406E-8B9E-3B58FC4A8359}" destId="{3A802A38-CF36-474A-89B2-66D6EE77A0A9}" srcOrd="2" destOrd="0" presId="urn:microsoft.com/office/officeart/2005/8/layout/gear1"/>
    <dgm:cxn modelId="{1D3FED6B-245A-4593-9C3D-9F17BFD2145F}" type="presOf" srcId="{BAB4C52C-4841-435C-B802-9DD32314BC71}" destId="{7B8C3775-35D3-4F60-926B-E4A6CD00D301}" srcOrd="1" destOrd="0" presId="urn:microsoft.com/office/officeart/2005/8/layout/gear1"/>
    <dgm:cxn modelId="{6156249D-B8B9-4D3F-A9F6-A871B051AF19}" type="presOf" srcId="{B3899E66-EA3F-4854-903D-04BD46BAA6B8}" destId="{96E397DD-3831-4311-AA2A-8D37C23BB4B1}" srcOrd="0" destOrd="0" presId="urn:microsoft.com/office/officeart/2005/8/layout/gear1"/>
    <dgm:cxn modelId="{6560A81A-F3DF-4462-9532-93D6F082F48C}" type="presOf" srcId="{99CE030E-E8D2-42C3-9AC8-A7A8AE86DE3F}" destId="{3324967B-A4CC-46DA-B14A-5D7260CA4A09}" srcOrd="0" destOrd="0" presId="urn:microsoft.com/office/officeart/2005/8/layout/gear1"/>
    <dgm:cxn modelId="{3B6AA621-665B-4241-878A-5D27B00E1C46}" type="presOf" srcId="{8E6EB542-D529-43C2-9AB6-9AE1FD5B021C}" destId="{FFBC790A-8805-4B8A-A022-2D7D33F72B6C}" srcOrd="0" destOrd="0" presId="urn:microsoft.com/office/officeart/2005/8/layout/gear1"/>
    <dgm:cxn modelId="{D12FED13-6C70-42DE-B27B-081F5E55D399}" type="presParOf" srcId="{FFBC790A-8805-4B8A-A022-2D7D33F72B6C}" destId="{93CAD030-FE9D-4F57-8798-2150B0D1DA2B}" srcOrd="0" destOrd="0" presId="urn:microsoft.com/office/officeart/2005/8/layout/gear1"/>
    <dgm:cxn modelId="{2FA70E70-4770-47A1-AE2F-0336A4361CD7}" type="presParOf" srcId="{FFBC790A-8805-4B8A-A022-2D7D33F72B6C}" destId="{7B8C3775-35D3-4F60-926B-E4A6CD00D301}" srcOrd="1" destOrd="0" presId="urn:microsoft.com/office/officeart/2005/8/layout/gear1"/>
    <dgm:cxn modelId="{F8562936-4F9E-4810-BD5E-5EEB1B546EC2}" type="presParOf" srcId="{FFBC790A-8805-4B8A-A022-2D7D33F72B6C}" destId="{8B8EE054-7BDB-467D-9D40-1CBDDD5376DE}" srcOrd="2" destOrd="0" presId="urn:microsoft.com/office/officeart/2005/8/layout/gear1"/>
    <dgm:cxn modelId="{5241EFFA-2668-4FDD-8562-B78F6EB44C77}" type="presParOf" srcId="{FFBC790A-8805-4B8A-A022-2D7D33F72B6C}" destId="{96E397DD-3831-4311-AA2A-8D37C23BB4B1}" srcOrd="3" destOrd="0" presId="urn:microsoft.com/office/officeart/2005/8/layout/gear1"/>
    <dgm:cxn modelId="{7E677259-6D96-4F0D-AC36-B334AB253A00}" type="presParOf" srcId="{FFBC790A-8805-4B8A-A022-2D7D33F72B6C}" destId="{A0A43F15-B9C7-48D2-B073-9A5E60EC64D4}" srcOrd="4" destOrd="0" presId="urn:microsoft.com/office/officeart/2005/8/layout/gear1"/>
    <dgm:cxn modelId="{EF4683D0-A173-405A-AA9E-D6A195769F17}" type="presParOf" srcId="{FFBC790A-8805-4B8A-A022-2D7D33F72B6C}" destId="{41219393-CA87-4628-9AFA-91A168E07941}" srcOrd="5" destOrd="0" presId="urn:microsoft.com/office/officeart/2005/8/layout/gear1"/>
    <dgm:cxn modelId="{0E115902-9E18-4A27-A4A2-B683B92DE7D3}" type="presParOf" srcId="{FFBC790A-8805-4B8A-A022-2D7D33F72B6C}" destId="{D29168E7-E19D-4E9E-A69C-6F56DFBF595D}" srcOrd="6" destOrd="0" presId="urn:microsoft.com/office/officeart/2005/8/layout/gear1"/>
    <dgm:cxn modelId="{3FE32282-B0B9-471C-9976-3B1423947519}" type="presParOf" srcId="{FFBC790A-8805-4B8A-A022-2D7D33F72B6C}" destId="{1361A03C-BDE1-4E5E-9306-4312679671A5}" srcOrd="7" destOrd="0" presId="urn:microsoft.com/office/officeart/2005/8/layout/gear1"/>
    <dgm:cxn modelId="{35D6430E-A51E-4CCC-8909-0613FC412A77}" type="presParOf" srcId="{FFBC790A-8805-4B8A-A022-2D7D33F72B6C}" destId="{3A802A38-CF36-474A-89B2-66D6EE77A0A9}" srcOrd="8" destOrd="0" presId="urn:microsoft.com/office/officeart/2005/8/layout/gear1"/>
    <dgm:cxn modelId="{53B8668A-0DDA-4166-AB80-CF4A4A340D7E}" type="presParOf" srcId="{FFBC790A-8805-4B8A-A022-2D7D33F72B6C}" destId="{0DB1DE49-A9F6-4F3B-BFBF-7E14257B3100}" srcOrd="9" destOrd="0" presId="urn:microsoft.com/office/officeart/2005/8/layout/gear1"/>
    <dgm:cxn modelId="{8FCA8D87-603A-4005-9CC2-1ADBE9B54612}" type="presParOf" srcId="{FFBC790A-8805-4B8A-A022-2D7D33F72B6C}" destId="{C6A1261D-6FC0-48C6-9F9A-2C4F0E2FAE67}" srcOrd="10" destOrd="0" presId="urn:microsoft.com/office/officeart/2005/8/layout/gear1"/>
    <dgm:cxn modelId="{A544F23C-898F-432D-9130-E30E0F49F631}" type="presParOf" srcId="{FFBC790A-8805-4B8A-A022-2D7D33F72B6C}" destId="{3324967B-A4CC-46DA-B14A-5D7260CA4A09}" srcOrd="11" destOrd="0" presId="urn:microsoft.com/office/officeart/2005/8/layout/gear1"/>
    <dgm:cxn modelId="{437F99C3-712A-4F77-9008-71CD9F97874A}"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F2AACC75-B8E8-4DF1-BB95-751C471B4651}" type="presOf" srcId="{B4145C9E-BA52-49CF-8D25-D174692FB705}" destId="{EE679490-3F08-4A0C-BF13-28FE2E12A8B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1CBC89B4-8E3A-42D9-A757-E2C9A221D698}" type="presOf" srcId="{B3899E66-EA3F-4854-903D-04BD46BAA6B8}" destId="{41219393-CA87-4628-9AFA-91A168E07941}" srcOrd="2" destOrd="0" presId="urn:microsoft.com/office/officeart/2005/8/layout/gear1"/>
    <dgm:cxn modelId="{AA71BA52-9EFA-4021-A1B7-C8057BA5DD73}" type="presOf" srcId="{8E6EB542-D529-43C2-9AB6-9AE1FD5B021C}" destId="{FFBC790A-8805-4B8A-A022-2D7D33F72B6C}" srcOrd="0" destOrd="0" presId="urn:microsoft.com/office/officeart/2005/8/layout/gear1"/>
    <dgm:cxn modelId="{842B2AF4-C3A2-4B21-A347-E6F217E05C48}" type="presOf" srcId="{99CE030E-E8D2-42C3-9AC8-A7A8AE86DE3F}" destId="{3324967B-A4CC-46DA-B14A-5D7260CA4A09}" srcOrd="0" destOrd="0" presId="urn:microsoft.com/office/officeart/2005/8/layout/gear1"/>
    <dgm:cxn modelId="{B0C0710E-CAF7-4E5A-8AA3-815779B3CB9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486BDA55-39FC-40EB-A066-FF2D98624765}" type="presOf" srcId="{B3899E66-EA3F-4854-903D-04BD46BAA6B8}" destId="{96E397DD-3831-4311-AA2A-8D37C23BB4B1}" srcOrd="0" destOrd="0" presId="urn:microsoft.com/office/officeart/2005/8/layout/gear1"/>
    <dgm:cxn modelId="{EEB1896F-3C0C-43F1-867A-FF4D58E0F2C7}" type="presOf" srcId="{1AB4DCED-EB07-406E-8B9E-3B58FC4A8359}" destId="{3A802A38-CF36-474A-89B2-66D6EE77A0A9}" srcOrd="2"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35BF1FD9-A1A1-485D-A68D-9D35CA88245F}" type="presOf" srcId="{1AB4DCED-EB07-406E-8B9E-3B58FC4A8359}" destId="{1361A03C-BDE1-4E5E-9306-4312679671A5}" srcOrd="1" destOrd="0" presId="urn:microsoft.com/office/officeart/2005/8/layout/gear1"/>
    <dgm:cxn modelId="{2756EC24-FDDF-4DEB-AE12-230D5382B237}" type="presOf" srcId="{0211186F-0EEE-4ECB-821B-6AACC55E8283}" destId="{C6A1261D-6FC0-48C6-9F9A-2C4F0E2FAE67}" srcOrd="0" destOrd="0" presId="urn:microsoft.com/office/officeart/2005/8/layout/gear1"/>
    <dgm:cxn modelId="{32FC4950-5F29-47D4-B797-991BD74FCE22}" type="presOf" srcId="{1AB4DCED-EB07-406E-8B9E-3B58FC4A8359}" destId="{D29168E7-E19D-4E9E-A69C-6F56DFBF595D}" srcOrd="0" destOrd="0" presId="urn:microsoft.com/office/officeart/2005/8/layout/gear1"/>
    <dgm:cxn modelId="{E4581421-C215-4602-9F3A-9C740F3C289A}" type="presOf" srcId="{BAB4C52C-4841-435C-B802-9DD32314BC71}" destId="{8B8EE054-7BDB-467D-9D40-1CBDDD5376DE}" srcOrd="2" destOrd="0" presId="urn:microsoft.com/office/officeart/2005/8/layout/gear1"/>
    <dgm:cxn modelId="{B976E3F7-E66E-418F-87E2-9EDD2E345E1A}" type="presOf" srcId="{BAB4C52C-4841-435C-B802-9DD32314BC71}" destId="{7B8C3775-35D3-4F60-926B-E4A6CD00D301}" srcOrd="1" destOrd="0" presId="urn:microsoft.com/office/officeart/2005/8/layout/gear1"/>
    <dgm:cxn modelId="{DC7FE56D-2C0C-41DA-9B30-5274DC21B13D}" type="presOf" srcId="{B3899E66-EA3F-4854-903D-04BD46BAA6B8}" destId="{A0A43F15-B9C7-48D2-B073-9A5E60EC64D4}" srcOrd="1" destOrd="0" presId="urn:microsoft.com/office/officeart/2005/8/layout/gear1"/>
    <dgm:cxn modelId="{4046FBD4-327A-47E3-B358-BFEF383AFD67}" type="presOf" srcId="{BAB4C52C-4841-435C-B802-9DD32314BC71}" destId="{93CAD030-FE9D-4F57-8798-2150B0D1DA2B}" srcOrd="0" destOrd="0" presId="urn:microsoft.com/office/officeart/2005/8/layout/gear1"/>
    <dgm:cxn modelId="{3206894A-D3ED-4940-9798-25AFB7E46D9B}" type="presParOf" srcId="{FFBC790A-8805-4B8A-A022-2D7D33F72B6C}" destId="{93CAD030-FE9D-4F57-8798-2150B0D1DA2B}" srcOrd="0" destOrd="0" presId="urn:microsoft.com/office/officeart/2005/8/layout/gear1"/>
    <dgm:cxn modelId="{7345F864-239A-4C4F-9388-076DC7FE68CD}" type="presParOf" srcId="{FFBC790A-8805-4B8A-A022-2D7D33F72B6C}" destId="{7B8C3775-35D3-4F60-926B-E4A6CD00D301}" srcOrd="1" destOrd="0" presId="urn:microsoft.com/office/officeart/2005/8/layout/gear1"/>
    <dgm:cxn modelId="{F14E817D-E9AA-4FC3-BA2F-36257C0AAF52}" type="presParOf" srcId="{FFBC790A-8805-4B8A-A022-2D7D33F72B6C}" destId="{8B8EE054-7BDB-467D-9D40-1CBDDD5376DE}" srcOrd="2" destOrd="0" presId="urn:microsoft.com/office/officeart/2005/8/layout/gear1"/>
    <dgm:cxn modelId="{6B575B94-DA26-4BEC-87D3-28EFCEEE5652}" type="presParOf" srcId="{FFBC790A-8805-4B8A-A022-2D7D33F72B6C}" destId="{96E397DD-3831-4311-AA2A-8D37C23BB4B1}" srcOrd="3" destOrd="0" presId="urn:microsoft.com/office/officeart/2005/8/layout/gear1"/>
    <dgm:cxn modelId="{FB250B3E-EC72-45A2-B39A-1B8BD26D45C6}" type="presParOf" srcId="{FFBC790A-8805-4B8A-A022-2D7D33F72B6C}" destId="{A0A43F15-B9C7-48D2-B073-9A5E60EC64D4}" srcOrd="4" destOrd="0" presId="urn:microsoft.com/office/officeart/2005/8/layout/gear1"/>
    <dgm:cxn modelId="{94AF9D51-39D8-4942-81AB-A92BF270C720}" type="presParOf" srcId="{FFBC790A-8805-4B8A-A022-2D7D33F72B6C}" destId="{41219393-CA87-4628-9AFA-91A168E07941}" srcOrd="5" destOrd="0" presId="urn:microsoft.com/office/officeart/2005/8/layout/gear1"/>
    <dgm:cxn modelId="{D64E513E-24CB-4B28-843D-C0DE5023B9C5}" type="presParOf" srcId="{FFBC790A-8805-4B8A-A022-2D7D33F72B6C}" destId="{D29168E7-E19D-4E9E-A69C-6F56DFBF595D}" srcOrd="6" destOrd="0" presId="urn:microsoft.com/office/officeart/2005/8/layout/gear1"/>
    <dgm:cxn modelId="{2316BC12-36EE-4432-BF25-D99DAFA78841}" type="presParOf" srcId="{FFBC790A-8805-4B8A-A022-2D7D33F72B6C}" destId="{1361A03C-BDE1-4E5E-9306-4312679671A5}" srcOrd="7" destOrd="0" presId="urn:microsoft.com/office/officeart/2005/8/layout/gear1"/>
    <dgm:cxn modelId="{0066864E-25D5-4475-91DC-15679752C655}" type="presParOf" srcId="{FFBC790A-8805-4B8A-A022-2D7D33F72B6C}" destId="{3A802A38-CF36-474A-89B2-66D6EE77A0A9}" srcOrd="8" destOrd="0" presId="urn:microsoft.com/office/officeart/2005/8/layout/gear1"/>
    <dgm:cxn modelId="{DD321AC4-108B-49ED-954D-06289B881097}" type="presParOf" srcId="{FFBC790A-8805-4B8A-A022-2D7D33F72B6C}" destId="{0DB1DE49-A9F6-4F3B-BFBF-7E14257B3100}" srcOrd="9" destOrd="0" presId="urn:microsoft.com/office/officeart/2005/8/layout/gear1"/>
    <dgm:cxn modelId="{B6A5FCC8-1D73-4243-B0BA-BA65C9A3C31D}" type="presParOf" srcId="{FFBC790A-8805-4B8A-A022-2D7D33F72B6C}" destId="{C6A1261D-6FC0-48C6-9F9A-2C4F0E2FAE67}" srcOrd="10" destOrd="0" presId="urn:microsoft.com/office/officeart/2005/8/layout/gear1"/>
    <dgm:cxn modelId="{EDEC5AE8-99AB-4837-AFEA-0789F758D845}" type="presParOf" srcId="{FFBC790A-8805-4B8A-A022-2D7D33F72B6C}" destId="{3324967B-A4CC-46DA-B14A-5D7260CA4A09}" srcOrd="11" destOrd="0" presId="urn:microsoft.com/office/officeart/2005/8/layout/gear1"/>
    <dgm:cxn modelId="{3763E125-F0E1-4CF5-B71F-DF2C5C8485DD}"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DA41864C-AEB3-4467-B0DA-87CFB39B3E7E}" type="presOf" srcId="{B3899E66-EA3F-4854-903D-04BD46BAA6B8}" destId="{41219393-CA87-4628-9AFA-91A168E07941}" srcOrd="2" destOrd="0" presId="urn:microsoft.com/office/officeart/2005/8/layout/gear1"/>
    <dgm:cxn modelId="{442D3602-C0F7-42B7-BA85-0A39D7A3267A}" type="presOf" srcId="{BAB4C52C-4841-435C-B802-9DD32314BC71}" destId="{93CAD030-FE9D-4F57-8798-2150B0D1DA2B}" srcOrd="0"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9E4D3FBC-8D9D-4907-8124-6FD0CD7EAC75}" type="presOf" srcId="{B3899E66-EA3F-4854-903D-04BD46BAA6B8}" destId="{96E397DD-3831-4311-AA2A-8D37C23BB4B1}" srcOrd="0" destOrd="0" presId="urn:microsoft.com/office/officeart/2005/8/layout/gear1"/>
    <dgm:cxn modelId="{A53F96DB-7110-4C25-BF52-24D7D5354772}" type="presOf" srcId="{BAB4C52C-4841-435C-B802-9DD32314BC71}" destId="{7B8C3775-35D3-4F60-926B-E4A6CD00D301}" srcOrd="1" destOrd="0" presId="urn:microsoft.com/office/officeart/2005/8/layout/gear1"/>
    <dgm:cxn modelId="{387D8308-302E-4A07-BFA1-40F152DEC94C}" type="presOf" srcId="{1AB4DCED-EB07-406E-8B9E-3B58FC4A8359}" destId="{D29168E7-E19D-4E9E-A69C-6F56DFBF595D}" srcOrd="0" destOrd="0" presId="urn:microsoft.com/office/officeart/2005/8/layout/gear1"/>
    <dgm:cxn modelId="{377FEB1E-44B2-4C31-B9A1-5CBEF161596A}" type="presOf" srcId="{1AB4DCED-EB07-406E-8B9E-3B58FC4A8359}" destId="{0DB1DE49-A9F6-4F3B-BFBF-7E14257B3100}" srcOrd="3"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FC3FB8DC-BA88-4C16-966D-96EBACB54A8A}" type="presOf" srcId="{B3899E66-EA3F-4854-903D-04BD46BAA6B8}" destId="{A0A43F15-B9C7-48D2-B073-9A5E60EC64D4}" srcOrd="1" destOrd="0" presId="urn:microsoft.com/office/officeart/2005/8/layout/gear1"/>
    <dgm:cxn modelId="{F3F65B86-C8D5-4A03-9A85-C2064826B969}" type="presOf" srcId="{B4145C9E-BA52-49CF-8D25-D174692FB705}" destId="{EE679490-3F08-4A0C-BF13-28FE2E12A8BB}" srcOrd="0" destOrd="0" presId="urn:microsoft.com/office/officeart/2005/8/layout/gear1"/>
    <dgm:cxn modelId="{991C5897-CDFB-4A78-B74B-FA09A4E818B8}" type="presOf" srcId="{1AB4DCED-EB07-406E-8B9E-3B58FC4A8359}" destId="{3A802A38-CF36-474A-89B2-66D6EE77A0A9}" srcOrd="2" destOrd="0" presId="urn:microsoft.com/office/officeart/2005/8/layout/gear1"/>
    <dgm:cxn modelId="{6A262778-EDCA-4948-AFC2-F37C3460B6C6}" type="presOf" srcId="{0211186F-0EEE-4ECB-821B-6AACC55E8283}" destId="{C6A1261D-6FC0-48C6-9F9A-2C4F0E2FAE67}" srcOrd="0" destOrd="0" presId="urn:microsoft.com/office/officeart/2005/8/layout/gear1"/>
    <dgm:cxn modelId="{487404C7-BE78-4E94-AB6B-578D00A7318B}" type="presOf" srcId="{99CE030E-E8D2-42C3-9AC8-A7A8AE86DE3F}" destId="{3324967B-A4CC-46DA-B14A-5D7260CA4A09}" srcOrd="0" destOrd="0" presId="urn:microsoft.com/office/officeart/2005/8/layout/gear1"/>
    <dgm:cxn modelId="{75B9B5A5-CC7D-44B2-9511-CD9C80FB2387}" type="presOf" srcId="{1AB4DCED-EB07-406E-8B9E-3B58FC4A8359}" destId="{1361A03C-BDE1-4E5E-9306-4312679671A5}" srcOrd="1" destOrd="0" presId="urn:microsoft.com/office/officeart/2005/8/layout/gear1"/>
    <dgm:cxn modelId="{93C7951D-03E8-48BA-B956-C7DF4FC868B4}" type="presOf" srcId="{8E6EB542-D529-43C2-9AB6-9AE1FD5B021C}" destId="{FFBC790A-8805-4B8A-A022-2D7D33F72B6C}" srcOrd="0" destOrd="0" presId="urn:microsoft.com/office/officeart/2005/8/layout/gear1"/>
    <dgm:cxn modelId="{A9443138-A49D-4DEC-957E-A40F4E8A4164}" type="presOf" srcId="{BAB4C52C-4841-435C-B802-9DD32314BC71}" destId="{8B8EE054-7BDB-467D-9D40-1CBDDD5376DE}" srcOrd="2" destOrd="0" presId="urn:microsoft.com/office/officeart/2005/8/layout/gear1"/>
    <dgm:cxn modelId="{9D80D95F-5551-4988-B395-798E773B8AA0}" type="presParOf" srcId="{FFBC790A-8805-4B8A-A022-2D7D33F72B6C}" destId="{93CAD030-FE9D-4F57-8798-2150B0D1DA2B}" srcOrd="0" destOrd="0" presId="urn:microsoft.com/office/officeart/2005/8/layout/gear1"/>
    <dgm:cxn modelId="{11B8454D-B55A-4506-B937-5C9E11F54530}" type="presParOf" srcId="{FFBC790A-8805-4B8A-A022-2D7D33F72B6C}" destId="{7B8C3775-35D3-4F60-926B-E4A6CD00D301}" srcOrd="1" destOrd="0" presId="urn:microsoft.com/office/officeart/2005/8/layout/gear1"/>
    <dgm:cxn modelId="{927C1FC8-B869-4FE9-AD0E-6CAF3132F828}" type="presParOf" srcId="{FFBC790A-8805-4B8A-A022-2D7D33F72B6C}" destId="{8B8EE054-7BDB-467D-9D40-1CBDDD5376DE}" srcOrd="2" destOrd="0" presId="urn:microsoft.com/office/officeart/2005/8/layout/gear1"/>
    <dgm:cxn modelId="{13408462-0FAE-42CF-8E47-2B8267D13F36}" type="presParOf" srcId="{FFBC790A-8805-4B8A-A022-2D7D33F72B6C}" destId="{96E397DD-3831-4311-AA2A-8D37C23BB4B1}" srcOrd="3" destOrd="0" presId="urn:microsoft.com/office/officeart/2005/8/layout/gear1"/>
    <dgm:cxn modelId="{AFA979AA-B237-489B-87B9-0A7AD8C6C33A}" type="presParOf" srcId="{FFBC790A-8805-4B8A-A022-2D7D33F72B6C}" destId="{A0A43F15-B9C7-48D2-B073-9A5E60EC64D4}" srcOrd="4" destOrd="0" presId="urn:microsoft.com/office/officeart/2005/8/layout/gear1"/>
    <dgm:cxn modelId="{FBD98DB4-7084-4EE0-9E1B-960ED60F335E}" type="presParOf" srcId="{FFBC790A-8805-4B8A-A022-2D7D33F72B6C}" destId="{41219393-CA87-4628-9AFA-91A168E07941}" srcOrd="5" destOrd="0" presId="urn:microsoft.com/office/officeart/2005/8/layout/gear1"/>
    <dgm:cxn modelId="{54BC84E0-E9E0-4C54-9E2F-6DCBC1DB35E5}" type="presParOf" srcId="{FFBC790A-8805-4B8A-A022-2D7D33F72B6C}" destId="{D29168E7-E19D-4E9E-A69C-6F56DFBF595D}" srcOrd="6" destOrd="0" presId="urn:microsoft.com/office/officeart/2005/8/layout/gear1"/>
    <dgm:cxn modelId="{D8A561AD-3CD8-44A5-B363-2DB8000E9F3D}" type="presParOf" srcId="{FFBC790A-8805-4B8A-A022-2D7D33F72B6C}" destId="{1361A03C-BDE1-4E5E-9306-4312679671A5}" srcOrd="7" destOrd="0" presId="urn:microsoft.com/office/officeart/2005/8/layout/gear1"/>
    <dgm:cxn modelId="{7F6F8BBA-0B0B-439E-B883-428361CF2FBA}" type="presParOf" srcId="{FFBC790A-8805-4B8A-A022-2D7D33F72B6C}" destId="{3A802A38-CF36-474A-89B2-66D6EE77A0A9}" srcOrd="8" destOrd="0" presId="urn:microsoft.com/office/officeart/2005/8/layout/gear1"/>
    <dgm:cxn modelId="{5F35D145-029C-41DD-9231-F669D7809DAD}" type="presParOf" srcId="{FFBC790A-8805-4B8A-A022-2D7D33F72B6C}" destId="{0DB1DE49-A9F6-4F3B-BFBF-7E14257B3100}" srcOrd="9" destOrd="0" presId="urn:microsoft.com/office/officeart/2005/8/layout/gear1"/>
    <dgm:cxn modelId="{F5188576-8D7D-4FE6-B7DF-D968592FECDF}" type="presParOf" srcId="{FFBC790A-8805-4B8A-A022-2D7D33F72B6C}" destId="{C6A1261D-6FC0-48C6-9F9A-2C4F0E2FAE67}" srcOrd="10" destOrd="0" presId="urn:microsoft.com/office/officeart/2005/8/layout/gear1"/>
    <dgm:cxn modelId="{52E48331-508C-4BFB-AEAE-24E4B37F75CF}" type="presParOf" srcId="{FFBC790A-8805-4B8A-A022-2D7D33F72B6C}" destId="{3324967B-A4CC-46DA-B14A-5D7260CA4A09}" srcOrd="11" destOrd="0" presId="urn:microsoft.com/office/officeart/2005/8/layout/gear1"/>
    <dgm:cxn modelId="{CDED9BBA-784C-46CA-BA25-86EE65B619D4}"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25250199-18F8-45C4-9FEC-B54E489680F8}" srcId="{8E6EB542-D529-43C2-9AB6-9AE1FD5B021C}" destId="{BAB4C52C-4841-435C-B802-9DD32314BC71}" srcOrd="0" destOrd="0" parTransId="{A931DA42-858F-4DB6-A48A-438CF77CE83B}" sibTransId="{0211186F-0EEE-4ECB-821B-6AACC55E8283}"/>
    <dgm:cxn modelId="{EDCD39CE-8C2E-4103-96DF-C66451DC0D1E}" type="presOf" srcId="{1AB4DCED-EB07-406E-8B9E-3B58FC4A8359}" destId="{0DB1DE49-A9F6-4F3B-BFBF-7E14257B3100}" srcOrd="3" destOrd="0" presId="urn:microsoft.com/office/officeart/2005/8/layout/gear1"/>
    <dgm:cxn modelId="{C673A6AB-27F8-4ED1-BB1C-09D790EA5D59}" type="presOf" srcId="{BAB4C52C-4841-435C-B802-9DD32314BC71}" destId="{7B8C3775-35D3-4F60-926B-E4A6CD00D301}" srcOrd="1" destOrd="0" presId="urn:microsoft.com/office/officeart/2005/8/layout/gear1"/>
    <dgm:cxn modelId="{071EE4BB-E25C-45E7-B8DF-8CF4C52F38E3}" type="presOf" srcId="{8E6EB542-D529-43C2-9AB6-9AE1FD5B021C}" destId="{FFBC790A-8805-4B8A-A022-2D7D33F72B6C}" srcOrd="0" destOrd="0" presId="urn:microsoft.com/office/officeart/2005/8/layout/gear1"/>
    <dgm:cxn modelId="{1F787C74-E201-4527-B47F-B146BE812292}"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00A6EB7B-1324-4DC9-AF15-9A8596F1D9AE}" type="presOf" srcId="{B3899E66-EA3F-4854-903D-04BD46BAA6B8}" destId="{96E397DD-3831-4311-AA2A-8D37C23BB4B1}" srcOrd="0" destOrd="0" presId="urn:microsoft.com/office/officeart/2005/8/layout/gear1"/>
    <dgm:cxn modelId="{3999E846-7E10-4717-BF31-ABB93EC631BB}" srcId="{8E6EB542-D529-43C2-9AB6-9AE1FD5B021C}" destId="{1AB4DCED-EB07-406E-8B9E-3B58FC4A8359}" srcOrd="2" destOrd="0" parTransId="{02B3FA4D-F7F7-4615-91FA-B16E75B452C4}" sibTransId="{B4145C9E-BA52-49CF-8D25-D174692FB705}"/>
    <dgm:cxn modelId="{400B9591-CBD1-4F76-B7B7-FC695005BEF3}" type="presOf" srcId="{1AB4DCED-EB07-406E-8B9E-3B58FC4A8359}" destId="{1361A03C-BDE1-4E5E-9306-4312679671A5}" srcOrd="1" destOrd="0" presId="urn:microsoft.com/office/officeart/2005/8/layout/gear1"/>
    <dgm:cxn modelId="{56E51867-D7A3-4ECB-A606-185B90DCD99A}" type="presOf" srcId="{99CE030E-E8D2-42C3-9AC8-A7A8AE86DE3F}" destId="{3324967B-A4CC-46DA-B14A-5D7260CA4A09}" srcOrd="0" destOrd="0" presId="urn:microsoft.com/office/officeart/2005/8/layout/gear1"/>
    <dgm:cxn modelId="{0F48106D-053A-4886-B64D-3B149BE6DC80}" type="presOf" srcId="{1AB4DCED-EB07-406E-8B9E-3B58FC4A8359}" destId="{D29168E7-E19D-4E9E-A69C-6F56DFBF595D}" srcOrd="0" destOrd="0" presId="urn:microsoft.com/office/officeart/2005/8/layout/gear1"/>
    <dgm:cxn modelId="{1B12F949-3EC7-4DB7-BDB6-7C8DB6B1454F}" type="presOf" srcId="{B3899E66-EA3F-4854-903D-04BD46BAA6B8}" destId="{41219393-CA87-4628-9AFA-91A168E07941}" srcOrd="2" destOrd="0" presId="urn:microsoft.com/office/officeart/2005/8/layout/gear1"/>
    <dgm:cxn modelId="{14426A63-338B-4CA8-A8E1-B632D5F40DC2}" type="presOf" srcId="{B3899E66-EA3F-4854-903D-04BD46BAA6B8}" destId="{A0A43F15-B9C7-48D2-B073-9A5E60EC64D4}" srcOrd="1" destOrd="0" presId="urn:microsoft.com/office/officeart/2005/8/layout/gear1"/>
    <dgm:cxn modelId="{8C27A1F5-A18E-4D2A-AA89-8872F60B288F}" type="presOf" srcId="{B4145C9E-BA52-49CF-8D25-D174692FB705}" destId="{EE679490-3F08-4A0C-BF13-28FE2E12A8BB}" srcOrd="0" destOrd="0" presId="urn:microsoft.com/office/officeart/2005/8/layout/gear1"/>
    <dgm:cxn modelId="{E9AFEBA6-5BFD-4422-AF10-1371BCFCE063}" type="presOf" srcId="{0211186F-0EEE-4ECB-821B-6AACC55E8283}" destId="{C6A1261D-6FC0-48C6-9F9A-2C4F0E2FAE67}" srcOrd="0" destOrd="0" presId="urn:microsoft.com/office/officeart/2005/8/layout/gear1"/>
    <dgm:cxn modelId="{B9537A8C-F379-4FC6-A7E2-157DED7F47D9}" type="presOf" srcId="{1AB4DCED-EB07-406E-8B9E-3B58FC4A8359}" destId="{3A802A38-CF36-474A-89B2-66D6EE77A0A9}" srcOrd="2" destOrd="0" presId="urn:microsoft.com/office/officeart/2005/8/layout/gear1"/>
    <dgm:cxn modelId="{401F1830-14B9-4DBC-9792-DD0388DC9107}" type="presOf" srcId="{BAB4C52C-4841-435C-B802-9DD32314BC71}" destId="{8B8EE054-7BDB-467D-9D40-1CBDDD5376DE}" srcOrd="2" destOrd="0" presId="urn:microsoft.com/office/officeart/2005/8/layout/gear1"/>
    <dgm:cxn modelId="{74B90484-CEED-495F-B064-A112EC058BFB}" type="presParOf" srcId="{FFBC790A-8805-4B8A-A022-2D7D33F72B6C}" destId="{93CAD030-FE9D-4F57-8798-2150B0D1DA2B}" srcOrd="0" destOrd="0" presId="urn:microsoft.com/office/officeart/2005/8/layout/gear1"/>
    <dgm:cxn modelId="{90D10FD9-FDCF-4FB9-B731-6976E81EC7F8}" type="presParOf" srcId="{FFBC790A-8805-4B8A-A022-2D7D33F72B6C}" destId="{7B8C3775-35D3-4F60-926B-E4A6CD00D301}" srcOrd="1" destOrd="0" presId="urn:microsoft.com/office/officeart/2005/8/layout/gear1"/>
    <dgm:cxn modelId="{136598AE-3056-4DF1-9715-46636D3C12E5}" type="presParOf" srcId="{FFBC790A-8805-4B8A-A022-2D7D33F72B6C}" destId="{8B8EE054-7BDB-467D-9D40-1CBDDD5376DE}" srcOrd="2" destOrd="0" presId="urn:microsoft.com/office/officeart/2005/8/layout/gear1"/>
    <dgm:cxn modelId="{60440CD8-E437-4896-858B-7255ECA0CA86}" type="presParOf" srcId="{FFBC790A-8805-4B8A-A022-2D7D33F72B6C}" destId="{96E397DD-3831-4311-AA2A-8D37C23BB4B1}" srcOrd="3" destOrd="0" presId="urn:microsoft.com/office/officeart/2005/8/layout/gear1"/>
    <dgm:cxn modelId="{C21F2FDE-126D-4091-9EC2-802761765656}" type="presParOf" srcId="{FFBC790A-8805-4B8A-A022-2D7D33F72B6C}" destId="{A0A43F15-B9C7-48D2-B073-9A5E60EC64D4}" srcOrd="4" destOrd="0" presId="urn:microsoft.com/office/officeart/2005/8/layout/gear1"/>
    <dgm:cxn modelId="{E9E7508F-0EB6-4022-849A-5F16852C1E43}" type="presParOf" srcId="{FFBC790A-8805-4B8A-A022-2D7D33F72B6C}" destId="{41219393-CA87-4628-9AFA-91A168E07941}" srcOrd="5" destOrd="0" presId="urn:microsoft.com/office/officeart/2005/8/layout/gear1"/>
    <dgm:cxn modelId="{EBB6333D-DF43-451E-AFA3-666F3FFE7BB9}" type="presParOf" srcId="{FFBC790A-8805-4B8A-A022-2D7D33F72B6C}" destId="{D29168E7-E19D-4E9E-A69C-6F56DFBF595D}" srcOrd="6" destOrd="0" presId="urn:microsoft.com/office/officeart/2005/8/layout/gear1"/>
    <dgm:cxn modelId="{11F9639E-E51F-4659-8DA3-EB7F378B1497}" type="presParOf" srcId="{FFBC790A-8805-4B8A-A022-2D7D33F72B6C}" destId="{1361A03C-BDE1-4E5E-9306-4312679671A5}" srcOrd="7" destOrd="0" presId="urn:microsoft.com/office/officeart/2005/8/layout/gear1"/>
    <dgm:cxn modelId="{85E0999C-23C0-450C-AC92-BF87810276E1}" type="presParOf" srcId="{FFBC790A-8805-4B8A-A022-2D7D33F72B6C}" destId="{3A802A38-CF36-474A-89B2-66D6EE77A0A9}" srcOrd="8" destOrd="0" presId="urn:microsoft.com/office/officeart/2005/8/layout/gear1"/>
    <dgm:cxn modelId="{63473424-05CE-4D7A-9C02-795DFAFDD4C4}" type="presParOf" srcId="{FFBC790A-8805-4B8A-A022-2D7D33F72B6C}" destId="{0DB1DE49-A9F6-4F3B-BFBF-7E14257B3100}" srcOrd="9" destOrd="0" presId="urn:microsoft.com/office/officeart/2005/8/layout/gear1"/>
    <dgm:cxn modelId="{84CBAE68-C7F9-4C2B-8A7A-BE0CF2DC00CF}" type="presParOf" srcId="{FFBC790A-8805-4B8A-A022-2D7D33F72B6C}" destId="{C6A1261D-6FC0-48C6-9F9A-2C4F0E2FAE67}" srcOrd="10" destOrd="0" presId="urn:microsoft.com/office/officeart/2005/8/layout/gear1"/>
    <dgm:cxn modelId="{5A21EA0A-2BF1-442F-9D44-056B8BA1C88A}" type="presParOf" srcId="{FFBC790A-8805-4B8A-A022-2D7D33F72B6C}" destId="{3324967B-A4CC-46DA-B14A-5D7260CA4A09}" srcOrd="11" destOrd="0" presId="urn:microsoft.com/office/officeart/2005/8/layout/gear1"/>
    <dgm:cxn modelId="{EF96D4ED-8F49-4B10-803A-132BD948B447}"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8232A84-3387-4842-8493-06EEE16E8FC8}" type="presOf" srcId="{5896CC03-10D6-4152-BEED-6E1B31A79FE9}" destId="{FD31F5A5-7680-4C7A-91FB-24138E0D7CDC}" srcOrd="0" destOrd="0" presId="urn:microsoft.com/office/officeart/2005/8/layout/pyramid1"/>
    <dgm:cxn modelId="{51BACD6C-5C04-5941-9105-1C963C7DDE47}" type="presOf" srcId="{B1CD9239-600B-41D7-9067-E587838267CF}" destId="{6B2A6CEB-8AEB-485A-B51F-4BA3BA410D0B}" srcOrd="0" destOrd="0" presId="urn:microsoft.com/office/officeart/2005/8/layout/pyramid1"/>
    <dgm:cxn modelId="{09B9E7A6-E4A9-A347-9BF2-70F49764C8AB}" type="presOf" srcId="{B1CD9239-600B-41D7-9067-E587838267CF}" destId="{C548DC47-1489-4EF5-BDCB-DEBE01D4E862}" srcOrd="1" destOrd="0" presId="urn:microsoft.com/office/officeart/2005/8/layout/pyramid1"/>
    <dgm:cxn modelId="{8EDEACE7-2657-3C48-BEDA-226F683943BC}" type="presOf" srcId="{94BFDC29-A62B-4867-9EFD-4C3299F2A986}" destId="{BAE3347D-F78F-4227-B054-5BC36A596218}"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70A655C9-8F01-774F-B7FD-EBD92CA832E8}" type="presOf" srcId="{932237BE-64C3-4DED-BF2D-9B9821B44AFA}" destId="{D9EA3055-42F1-4773-B6E1-4489FC8B1BD1}"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7D54681F-E0A9-1B4C-AF86-DEAA069CD63A}" type="presOf" srcId="{932237BE-64C3-4DED-BF2D-9B9821B44AFA}" destId="{0EDD4896-C891-4183-9B7B-D45A38634F03}" srcOrd="1" destOrd="0" presId="urn:microsoft.com/office/officeart/2005/8/layout/pyramid1"/>
    <dgm:cxn modelId="{8A519DA9-08F0-A845-8166-431FC4020459}"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0101B43-37E8-6C43-9C55-18BAEF1DA7AC}" type="presOf" srcId="{DD7E1C66-5AA1-4148-8D24-0F59EB34F27B}" destId="{EDA92B55-1435-714B-8A67-D6D0B3E5538C}" srcOrd="1" destOrd="0" presId="urn:microsoft.com/office/officeart/2005/8/layout/pyramid1"/>
    <dgm:cxn modelId="{A2658436-B4F8-AC43-9381-640F84941C76}"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B33F6008-F201-BA44-8BC5-430F7D9A3458}" type="presParOf" srcId="{FD31F5A5-7680-4C7A-91FB-24138E0D7CDC}" destId="{2CFCD532-C2BB-43F0-894D-44DFFD76D26E}" srcOrd="0" destOrd="0" presId="urn:microsoft.com/office/officeart/2005/8/layout/pyramid1"/>
    <dgm:cxn modelId="{58496AE9-08E3-424A-9CCB-CFDDBB78A95D}" type="presParOf" srcId="{2CFCD532-C2BB-43F0-894D-44DFFD76D26E}" destId="{6B2A6CEB-8AEB-485A-B51F-4BA3BA410D0B}" srcOrd="0" destOrd="0" presId="urn:microsoft.com/office/officeart/2005/8/layout/pyramid1"/>
    <dgm:cxn modelId="{7E323A7D-5640-3B47-8475-575E3DDAC75E}" type="presParOf" srcId="{2CFCD532-C2BB-43F0-894D-44DFFD76D26E}" destId="{C548DC47-1489-4EF5-BDCB-DEBE01D4E862}" srcOrd="1" destOrd="0" presId="urn:microsoft.com/office/officeart/2005/8/layout/pyramid1"/>
    <dgm:cxn modelId="{DD90D20F-6A38-454D-A0B2-5969EB2A0393}" type="presParOf" srcId="{FD31F5A5-7680-4C7A-91FB-24138E0D7CDC}" destId="{E1D542F2-75FE-304E-A897-B81A2DE13B71}" srcOrd="1" destOrd="0" presId="urn:microsoft.com/office/officeart/2005/8/layout/pyramid1"/>
    <dgm:cxn modelId="{D619293C-C563-BB48-897D-7D42409234D0}" type="presParOf" srcId="{E1D542F2-75FE-304E-A897-B81A2DE13B71}" destId="{3030949F-5DAF-1F40-B4D0-84FF1FABAA00}" srcOrd="0" destOrd="0" presId="urn:microsoft.com/office/officeart/2005/8/layout/pyramid1"/>
    <dgm:cxn modelId="{2DE210B7-1FC4-B542-8170-03A61EB0F26C}" type="presParOf" srcId="{E1D542F2-75FE-304E-A897-B81A2DE13B71}" destId="{EDA92B55-1435-714B-8A67-D6D0B3E5538C}" srcOrd="1" destOrd="0" presId="urn:microsoft.com/office/officeart/2005/8/layout/pyramid1"/>
    <dgm:cxn modelId="{8A876168-FDBE-A04A-80E3-9CA3CAAF4700}" type="presParOf" srcId="{FD31F5A5-7680-4C7A-91FB-24138E0D7CDC}" destId="{9A0D1490-6EC1-4DB5-B0A0-E2BC4B232661}" srcOrd="2" destOrd="0" presId="urn:microsoft.com/office/officeart/2005/8/layout/pyramid1"/>
    <dgm:cxn modelId="{ED1FAA7B-5CF5-D240-9784-199CA7AC4D6F}" type="presParOf" srcId="{9A0D1490-6EC1-4DB5-B0A0-E2BC4B232661}" destId="{BAE3347D-F78F-4227-B054-5BC36A596218}" srcOrd="0" destOrd="0" presId="urn:microsoft.com/office/officeart/2005/8/layout/pyramid1"/>
    <dgm:cxn modelId="{3A7FE9DF-0FFE-AB4B-9F29-0A3EC942F7D2}" type="presParOf" srcId="{9A0D1490-6EC1-4DB5-B0A0-E2BC4B232661}" destId="{26521744-C9FE-42F2-BE3A-D2D28AE76CA5}" srcOrd="1" destOrd="0" presId="urn:microsoft.com/office/officeart/2005/8/layout/pyramid1"/>
    <dgm:cxn modelId="{B90DFA92-8F40-5B44-AD21-F56D8EE70052}" type="presParOf" srcId="{FD31F5A5-7680-4C7A-91FB-24138E0D7CDC}" destId="{BA18687B-851F-47DE-8991-18650FF1E018}" srcOrd="3" destOrd="0" presId="urn:microsoft.com/office/officeart/2005/8/layout/pyramid1"/>
    <dgm:cxn modelId="{EEFC644D-C67B-2C4E-9025-DFE7CED9C718}" type="presParOf" srcId="{BA18687B-851F-47DE-8991-18650FF1E018}" destId="{D9EA3055-42F1-4773-B6E1-4489FC8B1BD1}" srcOrd="0" destOrd="0" presId="urn:microsoft.com/office/officeart/2005/8/layout/pyramid1"/>
    <dgm:cxn modelId="{BFC0DC06-F6E0-714D-83A1-A880AE0542CB}"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800" y="1828800"/>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5" y="2352385"/>
        <a:ext cx="1336450" cy="1148939"/>
      </dsp:txXfrm>
    </dsp:sp>
    <dsp:sp modelId="{96E397DD-3831-4311-AA2A-8D37C23BB4B1}">
      <dsp:nvSpPr>
        <dsp:cNvPr id="0" name=""/>
        <dsp:cNvSpPr/>
      </dsp:nvSpPr>
      <dsp:spPr>
        <a:xfrm>
          <a:off x="1544320" y="1300480"/>
          <a:ext cx="1625600" cy="1625600"/>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70"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20"/>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2014/08/11</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3893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3</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B2EDACBC-2F50-B749-8D9D-0B168F832D11}" type="slidenum">
              <a:rPr lang="en-ZA"/>
              <a:pPr eaLnBrk="1" hangingPunct="1"/>
              <a:t>4</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730195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2418974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2883447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2142518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F9D79B9-5DAD-1D4E-8C9A-2A5085870475}" type="slidenum">
              <a:rPr lang="en-ZA" sz="1200"/>
              <a:pPr eaLnBrk="1" hangingPunct="1"/>
              <a:t>28</a:t>
            </a:fld>
            <a:endParaRPr lang="en-ZA"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34</a:t>
            </a:fld>
            <a:endParaRPr lang="en-ZA"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30536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2014/08/11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2014/08/11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2014/08/11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2014/08/11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2014/08/11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2014/08/11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2014/08/11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2014/08/11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2014/08/11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2014/08/11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2014/08/11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2014/08/11</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2.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hyperlink" Target="mailto:nicholasspaull@gmail.com"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Accountability &amp; Capacity </a:t>
            </a:r>
            <a:br>
              <a:rPr lang="en-US" sz="2800" b="1" dirty="0" smtClean="0">
                <a:solidFill>
                  <a:srgbClr val="800000"/>
                </a:solidFill>
              </a:rPr>
            </a:br>
            <a:r>
              <a:rPr lang="en-US" sz="200" b="1" dirty="0">
                <a:solidFill>
                  <a:srgbClr val="800000"/>
                </a:solidFill>
              </a:rPr>
              <a:t> </a:t>
            </a:r>
            <a:r>
              <a:rPr lang="en-US" sz="2800" b="1" dirty="0" smtClean="0">
                <a:solidFill>
                  <a:srgbClr val="800000"/>
                </a:solidFill>
              </a:rPr>
              <a:t/>
            </a:r>
            <a:br>
              <a:rPr lang="en-US" sz="2800" b="1" dirty="0" smtClean="0">
                <a:solidFill>
                  <a:srgbClr val="800000"/>
                </a:solidFill>
              </a:rPr>
            </a:br>
            <a:r>
              <a:rPr lang="en-US" sz="1800" i="1" dirty="0" smtClean="0">
                <a:solidFill>
                  <a:srgbClr val="800000"/>
                </a:solidFill>
              </a:rPr>
              <a:t>Understanding the disconnect between resources </a:t>
            </a:r>
            <a:r>
              <a:rPr lang="en-US" sz="1800" i="1" smtClean="0">
                <a:solidFill>
                  <a:srgbClr val="800000"/>
                </a:solidFill>
              </a:rPr>
              <a:t>and results</a:t>
            </a:r>
            <a:endParaRPr lang="en-US" sz="27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a:bodyPr>
          <a:lstStyle/>
          <a:p>
            <a:pPr algn="r"/>
            <a:r>
              <a:rPr lang="en-US" sz="2000" b="1" dirty="0" smtClean="0">
                <a:solidFill>
                  <a:schemeClr val="bg1"/>
                </a:solidFill>
              </a:rPr>
              <a:t>Nic Spaull  |  nicspaull.com </a:t>
            </a:r>
          </a:p>
          <a:p>
            <a:pPr algn="r"/>
            <a:endParaRPr lang="en-US" sz="400" b="1" dirty="0" smtClean="0"/>
          </a:p>
          <a:p>
            <a:pPr algn="r"/>
            <a:r>
              <a:rPr lang="en-US" sz="1500" b="1" dirty="0" smtClean="0">
                <a:solidFill>
                  <a:srgbClr val="FFFFFF"/>
                </a:solidFill>
              </a:rPr>
              <a:t>SAERA Conference 2014 | Durban | 13 August 2014</a:t>
            </a:r>
            <a:endParaRPr lang="en-US" sz="15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644008" y="1628800"/>
            <a:ext cx="4053136" cy="4525963"/>
          </a:xfrm>
          <a:solidFill>
            <a:schemeClr val="bg1">
              <a:lumMod val="85000"/>
            </a:schemeClr>
          </a:solidFill>
        </p:spPr>
        <p:txBody>
          <a:bodyPr>
            <a:normAutofit fontScale="85000" lnSpcReduction="20000"/>
          </a:bodyPr>
          <a:lstStyle/>
          <a:p>
            <a:pPr marL="457200" indent="-457200">
              <a:buFont typeface="+mj-lt"/>
              <a:buAutoNum type="arabicPeriod"/>
            </a:pPr>
            <a:r>
              <a:rPr lang="en-US" sz="2000" dirty="0" smtClean="0"/>
              <a:t>Brief overview of spending in </a:t>
            </a:r>
            <a:r>
              <a:rPr lang="en-US" sz="2000" dirty="0" smtClean="0"/>
              <a:t>SA &amp; some important distinctions</a:t>
            </a:r>
            <a:endParaRPr lang="en-US" sz="2000" dirty="0" smtClean="0"/>
          </a:p>
          <a:p>
            <a:pPr marL="457200" indent="-457200">
              <a:buFont typeface="+mj-lt"/>
              <a:buAutoNum type="arabicPeriod"/>
            </a:pPr>
            <a:endParaRPr lang="en-US" sz="2000" dirty="0"/>
          </a:p>
          <a:p>
            <a:pPr marL="457200" indent="-457200">
              <a:buFont typeface="+mj-lt"/>
              <a:buAutoNum type="arabicPeriod"/>
            </a:pPr>
            <a:r>
              <a:rPr lang="en-US" sz="2000" dirty="0" smtClean="0"/>
              <a:t>Highlights from the literature</a:t>
            </a:r>
            <a:endParaRPr lang="en-US" sz="2000" dirty="0" smtClean="0"/>
          </a:p>
          <a:p>
            <a:pPr marL="457200" indent="-457200">
              <a:buFont typeface="+mj-lt"/>
              <a:buAutoNum type="arabicPeriod"/>
            </a:pPr>
            <a:endParaRPr lang="en-US" sz="2000" dirty="0"/>
          </a:p>
          <a:p>
            <a:pPr marL="457200" indent="-457200">
              <a:buFont typeface="+mj-lt"/>
              <a:buAutoNum type="arabicPeriod"/>
            </a:pPr>
            <a:r>
              <a:rPr lang="en-US" sz="2000" dirty="0" smtClean="0"/>
              <a:t>Capacity </a:t>
            </a:r>
            <a:r>
              <a:rPr lang="en-US" sz="2000" dirty="0" smtClean="0"/>
              <a:t>without accountability; accountability without capacity </a:t>
            </a:r>
          </a:p>
          <a:p>
            <a:pPr marL="457200" indent="-457200">
              <a:buFont typeface="+mj-lt"/>
              <a:buAutoNum type="arabicPeriod"/>
            </a:pPr>
            <a:endParaRPr lang="en-US" sz="2000" dirty="0"/>
          </a:p>
          <a:p>
            <a:pPr marL="457200" indent="-457200">
              <a:buFont typeface="+mj-lt"/>
              <a:buAutoNum type="arabicPeriod"/>
            </a:pPr>
            <a:r>
              <a:rPr lang="en-US" sz="2000" dirty="0" smtClean="0"/>
              <a:t>False dichotomy between </a:t>
            </a:r>
            <a:r>
              <a:rPr lang="en-US" sz="2000" i="1" u="sng" dirty="0" smtClean="0"/>
              <a:t>can’t</a:t>
            </a:r>
            <a:r>
              <a:rPr lang="en-US" sz="2000" i="1" dirty="0" smtClean="0"/>
              <a:t> </a:t>
            </a:r>
            <a:r>
              <a:rPr lang="en-US" sz="2000" dirty="0" smtClean="0"/>
              <a:t>and </a:t>
            </a:r>
            <a:r>
              <a:rPr lang="en-US" sz="2000" i="1" u="sng" dirty="0" smtClean="0"/>
              <a:t>won’t</a:t>
            </a:r>
            <a:endParaRPr lang="en-US" sz="2000" u="sng" dirty="0" smtClean="0"/>
          </a:p>
          <a:p>
            <a:pPr marL="457200" indent="-457200">
              <a:buFont typeface="+mj-lt"/>
              <a:buAutoNum type="arabicPeriod"/>
            </a:pPr>
            <a:endParaRPr lang="en-US" sz="2000" dirty="0"/>
          </a:p>
          <a:p>
            <a:pPr marL="457200" indent="-457200">
              <a:buFont typeface="+mj-lt"/>
              <a:buAutoNum type="arabicPeriod"/>
            </a:pPr>
            <a:r>
              <a:rPr lang="en-US" sz="2000" dirty="0" smtClean="0"/>
              <a:t>The multiple levels of </a:t>
            </a:r>
            <a:r>
              <a:rPr lang="en-US" sz="2000" dirty="0"/>
              <a:t>a</a:t>
            </a:r>
            <a:r>
              <a:rPr lang="en-US" sz="2000" dirty="0" smtClean="0"/>
              <a:t>ccountability and capacity</a:t>
            </a:r>
            <a:endParaRPr lang="en-US" sz="2000" dirty="0" smtClean="0"/>
          </a:p>
          <a:p>
            <a:pPr marL="457200" indent="-457200">
              <a:buFont typeface="+mj-lt"/>
              <a:buAutoNum type="arabicPeriod"/>
            </a:pPr>
            <a:endParaRPr lang="en-US" sz="2000" dirty="0" smtClean="0"/>
          </a:p>
          <a:p>
            <a:pPr marL="457200" indent="-457200">
              <a:buFont typeface="+mj-lt"/>
              <a:buAutoNum type="arabicPeriod"/>
            </a:pPr>
            <a:r>
              <a:rPr lang="en-US" sz="2000" dirty="0" smtClean="0"/>
              <a:t>Capacity without accountability</a:t>
            </a:r>
          </a:p>
          <a:p>
            <a:pPr marL="457200" indent="-457200">
              <a:buFont typeface="+mj-lt"/>
              <a:buAutoNum type="arabicPeriod"/>
            </a:pPr>
            <a:endParaRPr lang="en-US" sz="2000" dirty="0"/>
          </a:p>
          <a:p>
            <a:pPr marL="457200" indent="-457200">
              <a:buFont typeface="+mj-lt"/>
              <a:buAutoNum type="arabicPeriod"/>
            </a:pPr>
            <a:r>
              <a:rPr lang="en-US" sz="2000" dirty="0" smtClean="0"/>
              <a:t>Way forward…</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2276872"/>
            <a:ext cx="3096344" cy="2745615"/>
          </a:xfrm>
          <a:prstGeom prst="rect">
            <a:avLst/>
          </a:prstGeom>
        </p:spPr>
      </p:pic>
    </p:spTree>
    <p:extLst>
      <p:ext uri="{BB962C8B-B14F-4D97-AF65-F5344CB8AC3E}">
        <p14:creationId xmlns:p14="http://schemas.microsoft.com/office/powerpoint/2010/main" val="12721889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r>
              <a:rPr lang="en-ZA" sz="3200" dirty="0" smtClean="0">
                <a:solidFill>
                  <a:srgbClr val="3366FF"/>
                </a:solidFill>
                <a:latin typeface="Verdana"/>
                <a:cs typeface="Verdana"/>
              </a:rPr>
              <a:t>Not all schools are born equal</a:t>
            </a:r>
            <a:endParaRPr lang="en-ZA" sz="3200" dirty="0">
              <a:solidFill>
                <a:srgbClr val="3366FF"/>
              </a:solidFill>
              <a:latin typeface="Verdana"/>
              <a:cs typeface="Verdana"/>
            </a:endParaRPr>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3</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56920" y="5360005"/>
            <a:ext cx="4255439" cy="1138773"/>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2800" b="1" dirty="0" smtClean="0"/>
              <a:t>SA public schools?</a:t>
            </a:r>
          </a:p>
          <a:p>
            <a:r>
              <a:rPr lang="en-ZA" sz="2000" dirty="0" smtClean="0">
                <a:sym typeface="Wingdings" panose="05000000000000000000" pitchFamily="2" charset="2"/>
              </a:rPr>
              <a:t> </a:t>
            </a:r>
            <a:r>
              <a:rPr lang="en-ZA" sz="2000" dirty="0" smtClean="0"/>
              <a:t>Different resources (Capacity)</a:t>
            </a:r>
          </a:p>
          <a:p>
            <a:r>
              <a:rPr lang="en-ZA" sz="2000" dirty="0" smtClean="0">
                <a:sym typeface="Wingdings" panose="05000000000000000000" pitchFamily="2" charset="2"/>
              </a:rPr>
              <a:t> </a:t>
            </a:r>
            <a:r>
              <a:rPr lang="en-ZA" sz="2000" dirty="0" smtClean="0"/>
              <a:t>Different pressures (Accountability)</a:t>
            </a:r>
            <a:endParaRPr lang="en-ZA" sz="2000" dirty="0"/>
          </a:p>
        </p:txBody>
      </p:sp>
      <p:cxnSp>
        <p:nvCxnSpPr>
          <p:cNvPr id="12" name="Straight Arrow Connector 11"/>
          <p:cNvCxnSpPr/>
          <p:nvPr/>
        </p:nvCxnSpPr>
        <p:spPr bwMode="auto">
          <a:xfrm flipV="1">
            <a:off x="5364088" y="4783941"/>
            <a:ext cx="1120216" cy="576064"/>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342443" y="4402221"/>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423444251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86CA1B9E-639C-BD4D-B572-1A1F13C3BE38}" type="slidenum">
              <a:rPr lang="en-ZA">
                <a:solidFill>
                  <a:srgbClr val="898989"/>
                </a:solidFill>
              </a:rPr>
              <a:pPr eaLnBrk="1" hangingPunct="1"/>
              <a:t>4</a:t>
            </a:fld>
            <a:endParaRPr lang="en-ZA">
              <a:solidFill>
                <a:srgbClr val="898989"/>
              </a:solidFill>
            </a:endParaRPr>
          </a:p>
        </p:txBody>
      </p:sp>
      <p:sp>
        <p:nvSpPr>
          <p:cNvPr id="3" name="TextBox 2"/>
          <p:cNvSpPr txBox="1"/>
          <p:nvPr/>
        </p:nvSpPr>
        <p:spPr>
          <a:xfrm>
            <a:off x="4860032" y="5877272"/>
            <a:ext cx="4032448" cy="923330"/>
          </a:xfrm>
          <a:prstGeom prst="rect">
            <a:avLst/>
          </a:prstGeom>
          <a:solidFill>
            <a:schemeClr val="bg1">
              <a:lumMod val="65000"/>
            </a:schemeClr>
          </a:solidFill>
        </p:spPr>
        <p:txBody>
          <a:bodyPr wrap="square" rtlCol="0">
            <a:spAutoFit/>
          </a:bodyPr>
          <a:lstStyle/>
          <a:p>
            <a:r>
              <a:rPr lang="en-US" dirty="0" smtClean="0"/>
              <a:t>A focus on teachers seems warranted both from a budgetary perspective and from the educational literature </a:t>
            </a:r>
            <a:endParaRPr lang="en-US" dirty="0"/>
          </a:p>
        </p:txBody>
      </p:sp>
    </p:spTree>
    <p:extLst>
      <p:ext uri="{BB962C8B-B14F-4D97-AF65-F5344CB8AC3E}">
        <p14:creationId xmlns:p14="http://schemas.microsoft.com/office/powerpoint/2010/main" val="1585951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graphicFrame>
        <p:nvGraphicFramePr>
          <p:cNvPr id="6" name="Diagram 5"/>
          <p:cNvGraphicFramePr/>
          <p:nvPr>
            <p:extLst>
              <p:ext uri="{D42A27DB-BD31-4B8C-83A1-F6EECF244321}">
                <p14:modId xmlns:p14="http://schemas.microsoft.com/office/powerpoint/2010/main" val="329871220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12774538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graphicFrame>
        <p:nvGraphicFramePr>
          <p:cNvPr id="6" name="Diagram 5"/>
          <p:cNvGraphicFramePr/>
          <p:nvPr>
            <p:extLst>
              <p:ext uri="{D42A27DB-BD31-4B8C-83A1-F6EECF244321}">
                <p14:modId xmlns:p14="http://schemas.microsoft.com/office/powerpoint/2010/main" val="419394920"/>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Tree>
    <p:extLst>
      <p:ext uri="{BB962C8B-B14F-4D97-AF65-F5344CB8AC3E}">
        <p14:creationId xmlns:p14="http://schemas.microsoft.com/office/powerpoint/2010/main" val="2050322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graphicFrame>
        <p:nvGraphicFramePr>
          <p:cNvPr id="6" name="Diagram 5"/>
          <p:cNvGraphicFramePr/>
          <p:nvPr>
            <p:extLst>
              <p:ext uri="{D42A27DB-BD31-4B8C-83A1-F6EECF244321}">
                <p14:modId xmlns:p14="http://schemas.microsoft.com/office/powerpoint/2010/main" val="3752033675"/>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ight Triangle 7"/>
          <p:cNvSpPr/>
          <p:nvPr/>
        </p:nvSpPr>
        <p:spPr>
          <a:xfrm rot="981989">
            <a:off x="2017568" y="1935845"/>
            <a:ext cx="2845886" cy="1081102"/>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Inefficiency / corruption </a:t>
            </a:r>
            <a:endParaRPr lang="en-ZA" b="1" dirty="0"/>
          </a:p>
        </p:txBody>
      </p:sp>
      <p:sp>
        <p:nvSpPr>
          <p:cNvPr id="9" name="Right Triangle 8"/>
          <p:cNvSpPr/>
          <p:nvPr/>
        </p:nvSpPr>
        <p:spPr>
          <a:xfrm rot="20166489">
            <a:off x="1222302" y="3880208"/>
            <a:ext cx="3546594" cy="1277183"/>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capacity</a:t>
            </a:r>
            <a:endParaRPr lang="en-ZA" b="1" dirty="0"/>
          </a:p>
        </p:txBody>
      </p:sp>
      <p:sp>
        <p:nvSpPr>
          <p:cNvPr id="10" name="Right Triangle 9"/>
          <p:cNvSpPr/>
          <p:nvPr/>
        </p:nvSpPr>
        <p:spPr>
          <a:xfrm rot="21285310" flipH="1">
            <a:off x="1636050" y="4663400"/>
            <a:ext cx="3220667" cy="1243565"/>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ZA" b="1" dirty="0" smtClean="0"/>
              <a:t>Lack of accountability</a:t>
            </a:r>
            <a:endParaRPr lang="en-ZA" b="1" dirty="0"/>
          </a:p>
        </p:txBody>
      </p:sp>
    </p:spTree>
    <p:extLst>
      <p:ext uri="{BB962C8B-B14F-4D97-AF65-F5344CB8AC3E}">
        <p14:creationId xmlns:p14="http://schemas.microsoft.com/office/powerpoint/2010/main" val="126957385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76872"/>
            <a:ext cx="8229600" cy="1296144"/>
          </a:xfrm>
        </p:spPr>
        <p:txBody>
          <a:bodyPr/>
          <a:lstStyle/>
          <a:p>
            <a:r>
              <a:rPr lang="en-ZA" dirty="0" smtClean="0"/>
              <a:t>Accountability &amp; Capacity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Tree>
    <p:extLst>
      <p:ext uri="{BB962C8B-B14F-4D97-AF65-F5344CB8AC3E}">
        <p14:creationId xmlns:p14="http://schemas.microsoft.com/office/powerpoint/2010/main" val="289754845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without capacity</a:t>
            </a:r>
            <a:endParaRPr lang="en-ZA" dirty="0"/>
          </a:p>
        </p:txBody>
      </p:sp>
      <p:sp>
        <p:nvSpPr>
          <p:cNvPr id="3" name="Content Placeholder 2"/>
          <p:cNvSpPr>
            <a:spLocks noGrp="1"/>
          </p:cNvSpPr>
          <p:nvPr>
            <p:ph idx="1"/>
          </p:nvPr>
        </p:nvSpPr>
        <p:spPr>
          <a:xfrm>
            <a:off x="467544" y="1628800"/>
            <a:ext cx="8229600" cy="5040560"/>
          </a:xfrm>
        </p:spPr>
        <p:txBody>
          <a:bodyPr>
            <a:normAutofit fontScale="55000" lnSpcReduction="20000"/>
          </a:bodyPr>
          <a:lstStyle/>
          <a:p>
            <a:pPr algn="just"/>
            <a:r>
              <a:rPr lang="en-ZA"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3800" b="1" u="sng" dirty="0"/>
              <a:t>Accountability systems can’t mobilize resources that schools don’t have</a:t>
            </a:r>
            <a:r>
              <a:rPr lang="en-ZA" sz="3400" b="1" u="sng" dirty="0"/>
              <a:t>.</a:t>
            </a:r>
            <a:r>
              <a:rPr lang="en-ZA" dirty="0"/>
              <a:t>..the capacity to improve precedes and shapes schools’ responses to the external demands of accountability systems (Elmore, 2004b, p. 117</a:t>
            </a:r>
            <a:r>
              <a:rPr lang="en-ZA" dirty="0" smtClean="0"/>
              <a:t>).</a:t>
            </a:r>
          </a:p>
          <a:p>
            <a:pPr algn="just"/>
            <a:endParaRPr lang="en-ZA" dirty="0"/>
          </a:p>
          <a:p>
            <a:pPr algn="just"/>
            <a:r>
              <a:rPr lang="en-ZA" dirty="0"/>
              <a:t> “If policy-makers rely on incentives for improving either a school or a student, then the question arises, incentives to do what?  </a:t>
            </a:r>
            <a:r>
              <a:rPr lang="en-ZA" sz="3800" b="1" u="sng" dirty="0"/>
              <a:t>What exactly should educators in failing schools do tomorrow - that they do not do today - to produce more learning? What should a failing student do tomorrow that he or she is not doing today</a:t>
            </a:r>
            <a:r>
              <a:rPr lang="en-ZA" sz="3800" b="1" u="sng" dirty="0" smtClean="0"/>
              <a:t>?</a:t>
            </a:r>
            <a:r>
              <a:rPr lang="en-ZA" dirty="0" smtClean="0"/>
              <a:t>” </a:t>
            </a:r>
            <a:r>
              <a:rPr lang="en-ZA" dirty="0"/>
              <a:t>(Loveless, 2005, pp. 16, 26). </a:t>
            </a:r>
            <a:endParaRPr lang="en-ZA" dirty="0" smtClean="0"/>
          </a:p>
          <a:p>
            <a:pPr algn="just"/>
            <a:endParaRPr lang="en-ZA" dirty="0"/>
          </a:p>
          <a:p>
            <a:pPr lvl="0" algn="just"/>
            <a:r>
              <a:rPr lang="en-ZA" dirty="0"/>
              <a:t>“People who are being asked to do things they don’t know how to do, and </a:t>
            </a:r>
            <a:r>
              <a:rPr lang="en-ZA" b="1" dirty="0"/>
              <a:t>being rewarded and punished on the basis of what they don’t know, rather than what they are learning, become skilled at subverting the purposes and authority of the systems in which they work</a:t>
            </a:r>
            <a:r>
              <a:rPr lang="en-ZA" dirty="0"/>
              <a:t>. Bad policies produce bad behaviour. Bad behaviour produces value for no one” (Elmore, 2004a, p. 22)</a:t>
            </a:r>
            <a:r>
              <a:rPr lang="en-ZA" dirty="0" smtClean="0"/>
              <a: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Tree>
    <p:extLst>
      <p:ext uri="{BB962C8B-B14F-4D97-AF65-F5344CB8AC3E}">
        <p14:creationId xmlns:p14="http://schemas.microsoft.com/office/powerpoint/2010/main" val="33147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Capacity without accountability</a:t>
            </a:r>
            <a:endParaRPr lang="en-ZA" dirty="0"/>
          </a:p>
        </p:txBody>
      </p:sp>
      <p:sp>
        <p:nvSpPr>
          <p:cNvPr id="3" name="Content Placeholder 2"/>
          <p:cNvSpPr>
            <a:spLocks noGrp="1"/>
          </p:cNvSpPr>
          <p:nvPr>
            <p:ph idx="1"/>
          </p:nvPr>
        </p:nvSpPr>
        <p:spPr/>
        <p:txBody>
          <a:bodyPr>
            <a:normAutofit fontScale="25000" lnSpcReduction="20000"/>
          </a:bodyPr>
          <a:lstStyle/>
          <a:p>
            <a:pPr algn="just"/>
            <a:r>
              <a:rPr lang="en-ZA" sz="7400" dirty="0"/>
              <a:t> “In the absence of accountability sub-systems, support measures are very much a hit and miss affair. </a:t>
            </a:r>
            <a:r>
              <a:rPr lang="en-ZA" sz="8000" b="1" u="sng" dirty="0"/>
              <a:t>Accountability measures provide motivation for and direction to support measures, by identifying capacity shortcomings, establishing outcome targets, and setting in place incentives and sanctions which motivate and constrain teachers and managers throughout the system to apply the lessons learned on training courses in their daily work practices. Without these, support measures are like trying to push a piece of string: with the best will in the world, it has nowhere to go</a:t>
            </a:r>
            <a:r>
              <a:rPr lang="en-ZA" sz="7400" dirty="0"/>
              <a:t>. Conversely, the performance gains achieved by accountability measures, however efficiently implemented, will reach a ceiling when the lack of leadership and technical skills on the part of managers, and curricular knowledge on the part of teachers, places a limit on improved performance. Thus, the third step in improving the quality of schooling is to provide targeted training programs to managers and teachers. To achieve optimal effects, these will need to connect up with and be steered by accountability measures” (Taylor, 2002, p. 17).</a:t>
            </a:r>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32488979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Good description of human </a:t>
            </a:r>
            <a:r>
              <a:rPr lang="en-US" dirty="0" err="1" smtClean="0"/>
              <a:t>behaviour</a:t>
            </a:r>
            <a:endParaRPr lang="en-US" dirty="0"/>
          </a:p>
        </p:txBody>
      </p:sp>
      <p:sp>
        <p:nvSpPr>
          <p:cNvPr id="3" name="Content Placeholder 2"/>
          <p:cNvSpPr>
            <a:spLocks noGrp="1"/>
          </p:cNvSpPr>
          <p:nvPr>
            <p:ph idx="1"/>
          </p:nvPr>
        </p:nvSpPr>
        <p:spPr>
          <a:xfrm>
            <a:off x="467544" y="1628801"/>
            <a:ext cx="8229600" cy="3816423"/>
          </a:xfrm>
        </p:spPr>
        <p:txBody>
          <a:bodyPr>
            <a:normAutofit fontScale="55000" lnSpcReduction="20000"/>
          </a:bodyPr>
          <a:lstStyle/>
          <a:p>
            <a:pPr algn="just"/>
            <a:r>
              <a:rPr lang="en-US" sz="4600" i="1" dirty="0" smtClean="0"/>
              <a:t>“The </a:t>
            </a:r>
            <a:r>
              <a:rPr lang="en-US" sz="4600" i="1" dirty="0"/>
              <a:t>traditions of school effectiveness research and the economics of education bring complementary perspectives to bear. While the former assumes that individual actors, and in particular school principals and teachers, are </a:t>
            </a:r>
            <a:r>
              <a:rPr lang="en-US" sz="4600" b="1" i="1" dirty="0"/>
              <a:t>motivated by altruism and the desire to do the best for the learners in their care</a:t>
            </a:r>
            <a:r>
              <a:rPr lang="en-US" sz="4600" i="1" dirty="0"/>
              <a:t>, economists assume that actors are motivated largely by self-interest. Taken together, these views sound like a good description of human </a:t>
            </a:r>
            <a:r>
              <a:rPr lang="en-US" sz="4600" i="1" dirty="0" err="1" smtClean="0"/>
              <a:t>behaviour</a:t>
            </a:r>
            <a:r>
              <a:rPr lang="en-US" sz="4600" i="1" dirty="0" smtClean="0"/>
              <a:t>” (Taylor, Van der Berg &amp; </a:t>
            </a:r>
            <a:r>
              <a:rPr lang="en-US" sz="4600" i="1" dirty="0" err="1" smtClean="0"/>
              <a:t>Mabogoane</a:t>
            </a:r>
            <a:r>
              <a:rPr lang="en-US" sz="4600" i="1" dirty="0" smtClean="0"/>
              <a:t>, 2013: 24) </a:t>
            </a:r>
            <a:endParaRPr lang="en-US" sz="4600" dirty="0"/>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Tree>
    <p:extLst>
      <p:ext uri="{BB962C8B-B14F-4D97-AF65-F5344CB8AC3E}">
        <p14:creationId xmlns:p14="http://schemas.microsoft.com/office/powerpoint/2010/main" val="51778732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813727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9030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93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42989950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False dichotomies</a:t>
            </a:r>
            <a:endParaRPr lang="en-US" dirty="0"/>
          </a:p>
        </p:txBody>
      </p:sp>
      <p:sp>
        <p:nvSpPr>
          <p:cNvPr id="3" name="Content Placeholder 2"/>
          <p:cNvSpPr>
            <a:spLocks noGrp="1"/>
          </p:cNvSpPr>
          <p:nvPr>
            <p:ph idx="1"/>
          </p:nvPr>
        </p:nvSpPr>
        <p:spPr/>
        <p:txBody>
          <a:bodyPr>
            <a:normAutofit/>
          </a:bodyPr>
          <a:lstStyle/>
          <a:p>
            <a:r>
              <a:rPr lang="en-US" sz="2400" dirty="0" smtClean="0"/>
              <a:t>The 2013 NEEDU report makes a useful distinction between teachers who </a:t>
            </a:r>
            <a:r>
              <a:rPr lang="en-US" sz="2400" i="1" dirty="0" smtClean="0">
                <a:solidFill>
                  <a:srgbClr val="FF0000"/>
                </a:solidFill>
              </a:rPr>
              <a:t>can’t</a:t>
            </a:r>
            <a:r>
              <a:rPr lang="en-US" sz="2400" dirty="0" smtClean="0">
                <a:solidFill>
                  <a:srgbClr val="FF0000"/>
                </a:solidFill>
              </a:rPr>
              <a:t> </a:t>
            </a:r>
            <a:r>
              <a:rPr lang="en-US" sz="2400" dirty="0" smtClean="0"/>
              <a:t>and teachers who </a:t>
            </a:r>
            <a:r>
              <a:rPr lang="en-US" sz="2400" i="1" dirty="0" smtClean="0">
                <a:solidFill>
                  <a:srgbClr val="3366FF"/>
                </a:solidFill>
              </a:rPr>
              <a:t>won’t</a:t>
            </a:r>
            <a:r>
              <a:rPr lang="en-US" sz="2400" dirty="0" smtClean="0">
                <a:solidFill>
                  <a:srgbClr val="3366FF"/>
                </a:solidFill>
              </a:rPr>
              <a:t> </a:t>
            </a:r>
            <a:r>
              <a:rPr lang="en-US" sz="2400" dirty="0" smtClean="0"/>
              <a:t>teach which map quite easily onto the </a:t>
            </a:r>
            <a:r>
              <a:rPr lang="en-US" sz="2400" dirty="0" smtClean="0">
                <a:solidFill>
                  <a:srgbClr val="FF0000"/>
                </a:solidFill>
              </a:rPr>
              <a:t>capacity</a:t>
            </a:r>
            <a:r>
              <a:rPr lang="en-US" sz="2400" dirty="0" smtClean="0"/>
              <a:t> and </a:t>
            </a:r>
            <a:r>
              <a:rPr lang="en-US" sz="2400" dirty="0" smtClean="0">
                <a:solidFill>
                  <a:srgbClr val="3366FF"/>
                </a:solidFill>
              </a:rPr>
              <a:t>accountability</a:t>
            </a:r>
            <a:r>
              <a:rPr lang="en-US" sz="2400" dirty="0" smtClean="0"/>
              <a:t> spectra. </a:t>
            </a:r>
          </a:p>
          <a:p>
            <a:pPr lvl="1"/>
            <a:r>
              <a:rPr lang="en-US" sz="1500" dirty="0" smtClean="0"/>
              <a:t>“</a:t>
            </a:r>
            <a:r>
              <a:rPr lang="en-US" sz="1500" dirty="0"/>
              <a:t>Why are schools not doing what we expect of them? Is it because they </a:t>
            </a:r>
            <a:r>
              <a:rPr lang="en-US" sz="1500" i="1" dirty="0"/>
              <a:t>won’t </a:t>
            </a:r>
            <a:r>
              <a:rPr lang="en-US" sz="1500" b="1" u="sng" dirty="0"/>
              <a:t>or</a:t>
            </a:r>
            <a:r>
              <a:rPr lang="en-US" sz="1500" dirty="0"/>
              <a:t> because they </a:t>
            </a:r>
            <a:r>
              <a:rPr lang="en-US" sz="1500" i="1" dirty="0"/>
              <a:t>can’t? </a:t>
            </a:r>
            <a:r>
              <a:rPr lang="en-US" sz="1500" dirty="0"/>
              <a:t>The implications for school improvement are very different, dependent on how this question is answered</a:t>
            </a:r>
            <a:r>
              <a:rPr lang="en-US" sz="1500" dirty="0" smtClean="0"/>
              <a:t>.”  (NEEDU, 2013: 20)</a:t>
            </a:r>
          </a:p>
          <a:p>
            <a:r>
              <a:rPr lang="en-US" sz="2800" dirty="0" smtClean="0"/>
              <a:t> </a:t>
            </a:r>
            <a:r>
              <a:rPr lang="en-US" sz="2400" dirty="0" smtClean="0"/>
              <a:t>However we have no reason to think that it has to be one OR the other, it could be both or (more likely) some combination of the two.</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1268344937"/>
              </p:ext>
            </p:extLst>
          </p:nvPr>
        </p:nvGraphicFramePr>
        <p:xfrm>
          <a:off x="683568" y="4941168"/>
          <a:ext cx="7848872" cy="1285239"/>
        </p:xfrm>
        <a:graphic>
          <a:graphicData uri="http://schemas.openxmlformats.org/drawingml/2006/table">
            <a:tbl>
              <a:tblPr firstRow="1" bandRow="1">
                <a:tableStyleId>{5C22544A-7EE6-4342-B048-85BDC9FD1C3A}</a:tableStyleId>
              </a:tblPr>
              <a:tblGrid>
                <a:gridCol w="3924436"/>
                <a:gridCol w="3924436"/>
              </a:tblGrid>
              <a:tr h="370840">
                <a:tc>
                  <a:txBody>
                    <a:bodyPr/>
                    <a:lstStyle/>
                    <a:p>
                      <a:pPr algn="ctr"/>
                      <a:r>
                        <a:rPr lang="en-US" dirty="0" smtClean="0"/>
                        <a:t>Can’t</a:t>
                      </a:r>
                      <a:endParaRPr lang="en-US" dirty="0"/>
                    </a:p>
                  </a:txBody>
                  <a:tcPr/>
                </a:tc>
                <a:tc>
                  <a:txBody>
                    <a:bodyPr/>
                    <a:lstStyle/>
                    <a:p>
                      <a:pPr algn="ctr"/>
                      <a:r>
                        <a:rPr lang="en-US" dirty="0" smtClean="0"/>
                        <a:t>Won’t</a:t>
                      </a:r>
                      <a:endParaRPr lang="en-US" dirty="0"/>
                    </a:p>
                  </a:txBody>
                  <a:tcPr/>
                </a:tc>
              </a:tr>
              <a:tr h="370840">
                <a:tc>
                  <a:txBody>
                    <a:bodyPr/>
                    <a:lstStyle/>
                    <a:p>
                      <a:pPr marL="285750" indent="-285750" algn="l">
                        <a:buFont typeface="Arial"/>
                        <a:buChar char="•"/>
                      </a:pPr>
                      <a:r>
                        <a:rPr lang="en-US" dirty="0" smtClean="0"/>
                        <a:t>Lack of content knowledge</a:t>
                      </a:r>
                    </a:p>
                    <a:p>
                      <a:pPr marL="285750" indent="-285750" algn="l">
                        <a:buFont typeface="Arial"/>
                        <a:buChar char="•"/>
                      </a:pPr>
                      <a:r>
                        <a:rPr lang="en-US" dirty="0" smtClean="0"/>
                        <a:t>Lack of pedagogical</a:t>
                      </a:r>
                      <a:r>
                        <a:rPr lang="en-US" baseline="0" dirty="0" smtClean="0"/>
                        <a:t> skill</a:t>
                      </a:r>
                    </a:p>
                    <a:p>
                      <a:pPr marL="285750" indent="-285750" algn="l">
                        <a:buFont typeface="Arial"/>
                        <a:buChar char="•"/>
                      </a:pPr>
                      <a:r>
                        <a:rPr lang="en-US" baseline="0" dirty="0" smtClean="0"/>
                        <a:t>Lack of language proficiency</a:t>
                      </a:r>
                      <a:endParaRPr lang="en-US" dirty="0"/>
                    </a:p>
                  </a:txBody>
                  <a:tcPr/>
                </a:tc>
                <a:tc>
                  <a:txBody>
                    <a:bodyPr/>
                    <a:lstStyle/>
                    <a:p>
                      <a:pPr marL="285750" indent="-285750" algn="l">
                        <a:buFont typeface="Arial"/>
                        <a:buChar char="•"/>
                      </a:pPr>
                      <a:r>
                        <a:rPr lang="en-US" dirty="0" smtClean="0"/>
                        <a:t>Lack of motivation</a:t>
                      </a:r>
                    </a:p>
                    <a:p>
                      <a:pPr marL="285750" indent="-285750" algn="l">
                        <a:buFont typeface="Arial"/>
                        <a:buChar char="•"/>
                      </a:pPr>
                      <a:r>
                        <a:rPr lang="en-US" dirty="0" smtClean="0"/>
                        <a:t>Lack of discipline</a:t>
                      </a:r>
                    </a:p>
                    <a:p>
                      <a:pPr marL="285750" indent="-285750" algn="l">
                        <a:buFont typeface="Arial"/>
                        <a:buChar char="•"/>
                      </a:pPr>
                      <a:r>
                        <a:rPr lang="en-US" dirty="0" smtClean="0"/>
                        <a:t>Lack of accountability/consequences</a:t>
                      </a:r>
                    </a:p>
                  </a:txBody>
                  <a:tcPr/>
                </a:tc>
              </a:tr>
            </a:tbl>
          </a:graphicData>
        </a:graphic>
      </p:graphicFrame>
      <p:sp>
        <p:nvSpPr>
          <p:cNvPr id="6" name="Curved Down Arrow 5"/>
          <p:cNvSpPr/>
          <p:nvPr/>
        </p:nvSpPr>
        <p:spPr>
          <a:xfrm>
            <a:off x="3275856" y="4653136"/>
            <a:ext cx="2232248" cy="720080"/>
          </a:xfrm>
          <a:prstGeom prst="curvedDownArrow">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Curved Down Arrow 6"/>
          <p:cNvSpPr/>
          <p:nvPr/>
        </p:nvSpPr>
        <p:spPr>
          <a:xfrm rot="10800000">
            <a:off x="3275856" y="6160120"/>
            <a:ext cx="2232248" cy="720080"/>
          </a:xfrm>
          <a:prstGeom prst="curvedDownArrow">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878221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Capacity &amp; Accountability at all levels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capacity &amp; accountability discussion are applicable at all levels of the system and usually the problems are compounded due to multiple capacity/accountability problems at each level.</a:t>
            </a:r>
          </a:p>
          <a:p>
            <a:r>
              <a:rPr lang="en-US" dirty="0" smtClean="0"/>
              <a:t> For simplicity sake let’s assume that the 3 levels are:</a:t>
            </a:r>
          </a:p>
          <a:p>
            <a:pPr marL="914400" lvl="1" indent="-514350">
              <a:buFont typeface="+mj-lt"/>
              <a:buAutoNum type="arabicPeriod"/>
            </a:pPr>
            <a:r>
              <a:rPr lang="en-US" b="1" dirty="0" smtClean="0"/>
              <a:t>Classroom</a:t>
            </a:r>
          </a:p>
          <a:p>
            <a:pPr marL="1314450" lvl="2" indent="-514350"/>
            <a:r>
              <a:rPr lang="en-US" dirty="0" smtClean="0"/>
              <a:t>Teachers</a:t>
            </a:r>
          </a:p>
          <a:p>
            <a:pPr marL="914400" lvl="1" indent="-514350">
              <a:buFont typeface="+mj-lt"/>
              <a:buAutoNum type="arabicPeriod"/>
            </a:pPr>
            <a:r>
              <a:rPr lang="en-US" b="1" dirty="0" smtClean="0"/>
              <a:t>School</a:t>
            </a:r>
          </a:p>
          <a:p>
            <a:pPr marL="1314450" lvl="2" indent="-514350"/>
            <a:r>
              <a:rPr lang="en-US" dirty="0" smtClean="0"/>
              <a:t>Principal / SMT / SGB</a:t>
            </a:r>
          </a:p>
          <a:p>
            <a:pPr marL="914400" lvl="1" indent="-514350">
              <a:buFont typeface="+mj-lt"/>
              <a:buAutoNum type="arabicPeriod"/>
            </a:pPr>
            <a:r>
              <a:rPr lang="en-US" b="1" dirty="0" smtClean="0"/>
              <a:t>District</a:t>
            </a:r>
            <a:r>
              <a:rPr lang="en-US" dirty="0" smtClean="0"/>
              <a:t>/</a:t>
            </a:r>
            <a:r>
              <a:rPr lang="en-US" b="1" dirty="0" smtClean="0"/>
              <a:t>province</a:t>
            </a:r>
          </a:p>
          <a:p>
            <a:pPr marL="1314450" lvl="2" indent="-514350"/>
            <a:r>
              <a:rPr lang="en-US" dirty="0" smtClean="0"/>
              <a:t>Subject-advisors, bureaucrats etc..</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47288993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359058387"/>
              </p:ext>
            </p:extLst>
          </p:nvPr>
        </p:nvGraphicFramePr>
        <p:xfrm>
          <a:off x="251520" y="620688"/>
          <a:ext cx="8712968" cy="6060297"/>
        </p:xfrm>
        <a:graphic>
          <a:graphicData uri="http://schemas.openxmlformats.org/drawingml/2006/table">
            <a:tbl>
              <a:tblPr firstRow="1" bandRow="1">
                <a:tableStyleId>{D7AC3CCA-C797-4891-BE02-D94E43425B78}</a:tableStyleId>
              </a:tblPr>
              <a:tblGrid>
                <a:gridCol w="1089121"/>
                <a:gridCol w="1089121"/>
                <a:gridCol w="1089121"/>
                <a:gridCol w="1089121"/>
                <a:gridCol w="1089121"/>
                <a:gridCol w="1089121"/>
                <a:gridCol w="2178242"/>
              </a:tblGrid>
              <a:tr h="1085379">
                <a:tc gridSpan="2">
                  <a:txBody>
                    <a:bodyPr/>
                    <a:lstStyle/>
                    <a:p>
                      <a:pPr algn="ctr"/>
                      <a:endParaRPr lang="en-US" sz="1600" dirty="0"/>
                    </a:p>
                  </a:txBody>
                  <a:tcPr anchor="ctr">
                    <a:solidFill>
                      <a:schemeClr val="bg1">
                        <a:lumMod val="85000"/>
                      </a:schemeClr>
                    </a:solidFill>
                  </a:tcPr>
                </a:tc>
                <a:tc hMerge="1">
                  <a:txBody>
                    <a:bodyPr/>
                    <a:lstStyle/>
                    <a:p>
                      <a:endParaRPr lang="en-US"/>
                    </a:p>
                  </a:txBody>
                  <a:tcPr/>
                </a:tc>
                <a:tc gridSpan="2">
                  <a:txBody>
                    <a:bodyPr/>
                    <a:lstStyle/>
                    <a:p>
                      <a:pPr algn="ctr"/>
                      <a:r>
                        <a:rPr lang="en-US" sz="1600" dirty="0" smtClean="0"/>
                        <a:t>Teachers</a:t>
                      </a:r>
                      <a:r>
                        <a:rPr lang="en-US" sz="1600" baseline="0" dirty="0" smtClean="0"/>
                        <a:t> </a:t>
                      </a:r>
                    </a:p>
                    <a:p>
                      <a:pPr algn="ctr"/>
                      <a:r>
                        <a:rPr lang="en-US" sz="1600" baseline="0" dirty="0" smtClean="0"/>
                        <a:t>CAPACITY</a:t>
                      </a:r>
                      <a:endParaRPr lang="en-US" sz="16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gridSpan="2">
                  <a:txBody>
                    <a:bodyPr/>
                    <a:lstStyle/>
                    <a:p>
                      <a:pPr algn="ctr"/>
                      <a:r>
                        <a:rPr lang="en-US" sz="1600" dirty="0" smtClean="0"/>
                        <a:t>Teachers</a:t>
                      </a:r>
                    </a:p>
                    <a:p>
                      <a:pPr algn="ctr"/>
                      <a:r>
                        <a:rPr lang="en-US" sz="1600" dirty="0" smtClean="0"/>
                        <a:t>ACCOUNTABILITY</a:t>
                      </a:r>
                      <a:endParaRPr lang="en-US" sz="16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a:txBody>
                    <a:bodyPr/>
                    <a:lstStyle/>
                    <a:p>
                      <a:pPr algn="ctr"/>
                      <a:endParaRPr lang="en-US" sz="1600" dirty="0"/>
                    </a:p>
                  </a:txBody>
                  <a:tcPr anchor="ctr">
                    <a:solidFill>
                      <a:schemeClr val="accent6">
                        <a:lumMod val="75000"/>
                      </a:schemeClr>
                    </a:solidFill>
                  </a:tcPr>
                </a:tc>
              </a:tr>
              <a:tr h="1085379">
                <a:tc gridSpan="2">
                  <a:txBody>
                    <a:bodyPr/>
                    <a:lstStyle/>
                    <a:p>
                      <a:pPr algn="ctr"/>
                      <a:endParaRPr lang="en-US" sz="1600" dirty="0"/>
                    </a:p>
                  </a:txBody>
                  <a:tcPr anchor="ctr">
                    <a:solidFill>
                      <a:schemeClr val="bg1">
                        <a:lumMod val="85000"/>
                      </a:schemeClr>
                    </a:solidFill>
                  </a:tcPr>
                </a:tc>
                <a:tc hMerge="1">
                  <a:txBody>
                    <a:bodyPr/>
                    <a:lstStyle/>
                    <a:p>
                      <a:endParaRPr lang="en-US"/>
                    </a:p>
                  </a:txBody>
                  <a:tcPr/>
                </a:tc>
                <a:tc>
                  <a:txBody>
                    <a:bodyPr/>
                    <a:lstStyle/>
                    <a:p>
                      <a:pPr algn="ctr"/>
                      <a:r>
                        <a:rPr lang="en-US" sz="1600" dirty="0" smtClean="0"/>
                        <a:t>Can</a:t>
                      </a:r>
                      <a:endParaRPr lang="en-US" sz="1600" dirty="0"/>
                    </a:p>
                  </a:txBody>
                  <a:tcPr anchor="ctr">
                    <a:solidFill>
                      <a:schemeClr val="accent6">
                        <a:lumMod val="75000"/>
                      </a:schemeClr>
                    </a:solidFill>
                  </a:tcPr>
                </a:tc>
                <a:tc>
                  <a:txBody>
                    <a:bodyPr/>
                    <a:lstStyle/>
                    <a:p>
                      <a:pPr algn="ctr"/>
                      <a:r>
                        <a:rPr lang="en-US" sz="1600" dirty="0" smtClean="0"/>
                        <a:t>Can’t</a:t>
                      </a:r>
                      <a:endParaRPr lang="en-US" sz="1600" dirty="0"/>
                    </a:p>
                  </a:txBody>
                  <a:tcPr anchor="ctr">
                    <a:solidFill>
                      <a:schemeClr val="accent6">
                        <a:lumMod val="75000"/>
                      </a:schemeClr>
                    </a:solidFill>
                  </a:tcPr>
                </a:tc>
                <a:tc>
                  <a:txBody>
                    <a:bodyPr/>
                    <a:lstStyle/>
                    <a:p>
                      <a:pPr algn="ctr"/>
                      <a:r>
                        <a:rPr lang="en-US" sz="1600" dirty="0" smtClean="0"/>
                        <a:t>Will</a:t>
                      </a:r>
                    </a:p>
                  </a:txBody>
                  <a:tcPr anchor="ctr">
                    <a:solidFill>
                      <a:schemeClr val="accent6">
                        <a:lumMod val="75000"/>
                      </a:schemeClr>
                    </a:solidFill>
                  </a:tcPr>
                </a:tc>
                <a:tc>
                  <a:txBody>
                    <a:bodyPr/>
                    <a:lstStyle/>
                    <a:p>
                      <a:pPr algn="ctr"/>
                      <a:r>
                        <a:rPr lang="en-US" sz="1600" dirty="0" smtClean="0"/>
                        <a:t>Won’t</a:t>
                      </a:r>
                      <a:endParaRPr lang="en-US" sz="1600" dirty="0"/>
                    </a:p>
                  </a:txBody>
                  <a:tcPr anchor="ctr">
                    <a:solidFill>
                      <a:schemeClr val="accent6">
                        <a:lumMod val="75000"/>
                      </a:schemeClr>
                    </a:solidFill>
                  </a:tcPr>
                </a:tc>
                <a:tc>
                  <a:txBody>
                    <a:bodyPr/>
                    <a:lstStyle/>
                    <a:p>
                      <a:pPr algn="ctr"/>
                      <a:r>
                        <a:rPr lang="en-US" sz="1600" dirty="0" smtClean="0"/>
                        <a:t>TEACHERS</a:t>
                      </a:r>
                    </a:p>
                    <a:p>
                      <a:pPr algn="ctr"/>
                      <a:endParaRPr lang="en-US" sz="1600" dirty="0" smtClean="0"/>
                    </a:p>
                    <a:p>
                      <a:pPr algn="ctr"/>
                      <a:r>
                        <a:rPr lang="en-US" sz="1600" dirty="0" smtClean="0"/>
                        <a:t>BOTH low</a:t>
                      </a:r>
                      <a:r>
                        <a:rPr lang="en-US" sz="1600" baseline="0" dirty="0" smtClean="0"/>
                        <a:t> </a:t>
                      </a:r>
                      <a:r>
                        <a:rPr lang="en-US" sz="1600" u="sng" baseline="0" dirty="0" smtClean="0"/>
                        <a:t>capacity</a:t>
                      </a:r>
                      <a:r>
                        <a:rPr lang="en-US" sz="1600" baseline="0" dirty="0" smtClean="0"/>
                        <a:t> AND low </a:t>
                      </a:r>
                      <a:r>
                        <a:rPr lang="en-US" sz="1600" u="sng" baseline="0" dirty="0" smtClean="0"/>
                        <a:t>accountability</a:t>
                      </a:r>
                      <a:endParaRPr lang="en-US" sz="1600" u="sng" dirty="0"/>
                    </a:p>
                  </a:txBody>
                  <a:tcPr anchor="ctr">
                    <a:solidFill>
                      <a:schemeClr val="accent6">
                        <a:lumMod val="75000"/>
                      </a:schemeClr>
                    </a:solidFill>
                  </a:tcPr>
                </a:tc>
              </a:tr>
              <a:tr h="542690">
                <a:tc rowSpan="2">
                  <a:txBody>
                    <a:bodyPr/>
                    <a:lstStyle/>
                    <a:p>
                      <a:pPr algn="ctr"/>
                      <a:r>
                        <a:rPr lang="en-US" sz="1600" dirty="0" smtClean="0"/>
                        <a:t>School capacity</a:t>
                      </a:r>
                    </a:p>
                  </a:txBody>
                  <a:tcPr anchor="ctr">
                    <a:solidFill>
                      <a:srgbClr val="3366FF"/>
                    </a:solidFill>
                  </a:tcPr>
                </a:tc>
                <a:tc>
                  <a:txBody>
                    <a:bodyPr/>
                    <a:lstStyle/>
                    <a:p>
                      <a:pPr algn="ctr"/>
                      <a:r>
                        <a:rPr lang="en-US" sz="1600" dirty="0" smtClean="0"/>
                        <a:t>Low capacity</a:t>
                      </a:r>
                      <a:endParaRPr lang="en-US" sz="1600" dirty="0"/>
                    </a:p>
                  </a:txBody>
                  <a:tcPr anchor="ctr">
                    <a:solidFill>
                      <a:srgbClr val="3366FF"/>
                    </a:solidFill>
                  </a:tcPr>
                </a:tc>
                <a:tc>
                  <a:txBody>
                    <a:bodyPr/>
                    <a:lstStyle/>
                    <a:p>
                      <a:pPr algn="ctr"/>
                      <a:r>
                        <a:rPr lang="en-US" sz="900" dirty="0" smtClean="0"/>
                        <a:t>a</a:t>
                      </a:r>
                      <a:endParaRPr lang="en-US" sz="900" dirty="0"/>
                    </a:p>
                  </a:txBody>
                  <a:tcPr anchor="ctr">
                    <a:solidFill>
                      <a:schemeClr val="bg1">
                        <a:lumMod val="85000"/>
                      </a:schemeClr>
                    </a:solidFill>
                  </a:tcPr>
                </a:tc>
                <a:tc>
                  <a:txBody>
                    <a:bodyPr/>
                    <a:lstStyle/>
                    <a:p>
                      <a:pPr algn="ctr"/>
                      <a:r>
                        <a:rPr lang="en-US" sz="900" dirty="0" smtClean="0"/>
                        <a:t>b</a:t>
                      </a:r>
                      <a:endParaRPr lang="en-US" sz="900" dirty="0"/>
                    </a:p>
                  </a:txBody>
                  <a:tcPr anchor="ctr">
                    <a:solidFill>
                      <a:schemeClr val="bg1">
                        <a:lumMod val="85000"/>
                      </a:schemeClr>
                    </a:solidFill>
                  </a:tcPr>
                </a:tc>
                <a:tc>
                  <a:txBody>
                    <a:bodyPr/>
                    <a:lstStyle/>
                    <a:p>
                      <a:pPr algn="ctr"/>
                      <a:r>
                        <a:rPr lang="en-US" sz="900" dirty="0" smtClean="0"/>
                        <a:t>c</a:t>
                      </a:r>
                      <a:endParaRPr lang="en-US" sz="900" dirty="0"/>
                    </a:p>
                  </a:txBody>
                  <a:tcPr anchor="ctr">
                    <a:solidFill>
                      <a:schemeClr val="bg1">
                        <a:lumMod val="85000"/>
                      </a:schemeClr>
                    </a:solidFill>
                  </a:tcPr>
                </a:tc>
                <a:tc>
                  <a:txBody>
                    <a:bodyPr/>
                    <a:lstStyle/>
                    <a:p>
                      <a:pPr algn="ctr"/>
                      <a:r>
                        <a:rPr lang="en-US" sz="900" dirty="0" smtClean="0"/>
                        <a:t>d</a:t>
                      </a:r>
                      <a:endParaRPr lang="en-US" sz="900" dirty="0"/>
                    </a:p>
                  </a:txBody>
                  <a:tcPr anchor="ctr">
                    <a:solidFill>
                      <a:schemeClr val="bg1">
                        <a:lumMod val="85000"/>
                      </a:schemeClr>
                    </a:solidFill>
                  </a:tcPr>
                </a:tc>
                <a:tc rowSpan="2">
                  <a:txBody>
                    <a:bodyPr/>
                    <a:lstStyle/>
                    <a:p>
                      <a:pPr algn="ctr"/>
                      <a:endParaRPr lang="en-US" sz="1600" dirty="0"/>
                    </a:p>
                  </a:txBody>
                  <a:tcPr anchor="ctr">
                    <a:solidFill>
                      <a:schemeClr val="bg1">
                        <a:lumMod val="75000"/>
                      </a:schemeClr>
                    </a:solidFill>
                  </a:tcPr>
                </a:tc>
              </a:tr>
              <a:tr h="542690">
                <a:tc vMerge="1">
                  <a:txBody>
                    <a:bodyPr/>
                    <a:lstStyle/>
                    <a:p>
                      <a:pPr algn="ctr"/>
                      <a:endParaRPr lang="en-US" sz="1600" dirty="0" smtClean="0"/>
                    </a:p>
                  </a:txBody>
                  <a:tcPr anchor="ctr">
                    <a:solidFill>
                      <a:srgbClr val="3366FF"/>
                    </a:solidFill>
                  </a:tcPr>
                </a:tc>
                <a:tc>
                  <a:txBody>
                    <a:bodyPr/>
                    <a:lstStyle/>
                    <a:p>
                      <a:pPr algn="ctr"/>
                      <a:r>
                        <a:rPr lang="en-US" sz="1600" dirty="0" smtClean="0"/>
                        <a:t>Sufficient capacity</a:t>
                      </a:r>
                    </a:p>
                  </a:txBody>
                  <a:tcPr anchor="ctr">
                    <a:solidFill>
                      <a:srgbClr val="3366FF"/>
                    </a:solidFill>
                  </a:tcPr>
                </a:tc>
                <a:tc>
                  <a:txBody>
                    <a:bodyPr/>
                    <a:lstStyle/>
                    <a:p>
                      <a:pPr algn="ctr"/>
                      <a:r>
                        <a:rPr lang="en-US" sz="900" dirty="0" smtClean="0"/>
                        <a:t>e</a:t>
                      </a:r>
                      <a:endParaRPr lang="en-US" sz="900" dirty="0"/>
                    </a:p>
                  </a:txBody>
                  <a:tcPr anchor="ctr">
                    <a:solidFill>
                      <a:schemeClr val="bg1">
                        <a:lumMod val="85000"/>
                      </a:schemeClr>
                    </a:solidFill>
                  </a:tcPr>
                </a:tc>
                <a:tc>
                  <a:txBody>
                    <a:bodyPr/>
                    <a:lstStyle/>
                    <a:p>
                      <a:pPr algn="ctr"/>
                      <a:r>
                        <a:rPr lang="en-US" sz="1600" dirty="0" smtClean="0"/>
                        <a:t>NA</a:t>
                      </a:r>
                      <a:endParaRPr lang="en-US" sz="900" dirty="0"/>
                    </a:p>
                  </a:txBody>
                  <a:tcPr anchor="ctr">
                    <a:solidFill>
                      <a:schemeClr val="bg1">
                        <a:lumMod val="85000"/>
                      </a:schemeClr>
                    </a:solidFill>
                  </a:tcPr>
                </a:tc>
                <a:tc>
                  <a:txBody>
                    <a:bodyPr/>
                    <a:lstStyle/>
                    <a:p>
                      <a:pPr algn="ctr"/>
                      <a:r>
                        <a:rPr lang="en-US" sz="900" dirty="0" smtClean="0"/>
                        <a:t>g</a:t>
                      </a:r>
                      <a:endParaRPr lang="en-US" sz="900" dirty="0"/>
                    </a:p>
                  </a:txBody>
                  <a:tcPr anchor="ctr">
                    <a:solidFill>
                      <a:schemeClr val="bg1">
                        <a:lumMod val="85000"/>
                      </a:schemeClr>
                    </a:solidFill>
                  </a:tcPr>
                </a:tc>
                <a:tc>
                  <a:txBody>
                    <a:bodyPr/>
                    <a:lstStyle/>
                    <a:p>
                      <a:pPr algn="ctr"/>
                      <a:r>
                        <a:rPr lang="en-US" sz="900" dirty="0" smtClean="0"/>
                        <a:t>h</a:t>
                      </a:r>
                      <a:endParaRPr lang="en-US" sz="900" dirty="0"/>
                    </a:p>
                  </a:txBody>
                  <a:tcPr anchor="ctr">
                    <a:solidFill>
                      <a:schemeClr val="bg1">
                        <a:lumMod val="85000"/>
                      </a:schemeClr>
                    </a:solidFill>
                  </a:tcPr>
                </a:tc>
                <a:tc vMerge="1">
                  <a:txBody>
                    <a:bodyPr/>
                    <a:lstStyle/>
                    <a:p>
                      <a:endParaRPr lang="en-US"/>
                    </a:p>
                  </a:txBody>
                  <a:tcPr/>
                </a:tc>
              </a:tr>
              <a:tr h="542690">
                <a:tc rowSpan="2">
                  <a:txBody>
                    <a:bodyPr/>
                    <a:lstStyle/>
                    <a:p>
                      <a:pPr algn="ctr"/>
                      <a:r>
                        <a:rPr lang="en-US" sz="1600" dirty="0" smtClean="0"/>
                        <a:t>SCHOOL</a:t>
                      </a:r>
                    </a:p>
                    <a:p>
                      <a:pPr algn="ctr"/>
                      <a:r>
                        <a:rPr lang="en-US" sz="1600" dirty="0" smtClean="0"/>
                        <a:t>Accountability</a:t>
                      </a:r>
                    </a:p>
                  </a:txBody>
                  <a:tcPr anchor="ctr">
                    <a:solidFill>
                      <a:srgbClr val="3366FF"/>
                    </a:solidFill>
                  </a:tcPr>
                </a:tc>
                <a:tc>
                  <a:txBody>
                    <a:bodyPr/>
                    <a:lstStyle/>
                    <a:p>
                      <a:pPr algn="ctr"/>
                      <a:r>
                        <a:rPr lang="en-US" sz="1600" dirty="0" smtClean="0"/>
                        <a:t>Low accountability</a:t>
                      </a:r>
                      <a:endParaRPr lang="en-US" sz="1600" dirty="0"/>
                    </a:p>
                  </a:txBody>
                  <a:tcPr anchor="ctr">
                    <a:solidFill>
                      <a:srgbClr val="3366FF"/>
                    </a:solidFill>
                  </a:tcPr>
                </a:tc>
                <a:tc>
                  <a:txBody>
                    <a:bodyPr/>
                    <a:lstStyle/>
                    <a:p>
                      <a:pPr algn="ctr"/>
                      <a:r>
                        <a:rPr lang="en-US" sz="900" dirty="0" err="1" smtClean="0"/>
                        <a:t>i</a:t>
                      </a:r>
                      <a:endParaRPr lang="en-US" sz="900" dirty="0"/>
                    </a:p>
                  </a:txBody>
                  <a:tcPr anchor="ctr">
                    <a:solidFill>
                      <a:schemeClr val="bg1">
                        <a:lumMod val="85000"/>
                      </a:schemeClr>
                    </a:solidFill>
                  </a:tcPr>
                </a:tc>
                <a:tc>
                  <a:txBody>
                    <a:bodyPr/>
                    <a:lstStyle/>
                    <a:p>
                      <a:pPr algn="ctr"/>
                      <a:r>
                        <a:rPr lang="en-US" sz="900" dirty="0" smtClean="0"/>
                        <a:t>j</a:t>
                      </a:r>
                      <a:endParaRPr lang="en-US" sz="900" dirty="0"/>
                    </a:p>
                  </a:txBody>
                  <a:tcPr anchor="ctr">
                    <a:solidFill>
                      <a:schemeClr val="bg1">
                        <a:lumMod val="85000"/>
                      </a:schemeClr>
                    </a:solidFill>
                  </a:tcPr>
                </a:tc>
                <a:tc>
                  <a:txBody>
                    <a:bodyPr/>
                    <a:lstStyle/>
                    <a:p>
                      <a:pPr algn="ctr"/>
                      <a:r>
                        <a:rPr lang="en-US" sz="900" dirty="0" smtClean="0"/>
                        <a:t>k</a:t>
                      </a:r>
                      <a:endParaRPr lang="en-US" sz="900" dirty="0"/>
                    </a:p>
                  </a:txBody>
                  <a:tcPr anchor="ctr">
                    <a:solidFill>
                      <a:schemeClr val="bg1">
                        <a:lumMod val="85000"/>
                      </a:schemeClr>
                    </a:solidFill>
                  </a:tcPr>
                </a:tc>
                <a:tc>
                  <a:txBody>
                    <a:bodyPr/>
                    <a:lstStyle/>
                    <a:p>
                      <a:pPr algn="ctr"/>
                      <a:r>
                        <a:rPr lang="en-US" sz="900" dirty="0" smtClean="0"/>
                        <a:t>l</a:t>
                      </a:r>
                      <a:endParaRPr lang="en-US" sz="900" dirty="0"/>
                    </a:p>
                  </a:txBody>
                  <a:tcPr anchor="ctr">
                    <a:solidFill>
                      <a:schemeClr val="bg1">
                        <a:lumMod val="85000"/>
                      </a:schemeClr>
                    </a:solidFill>
                  </a:tcPr>
                </a:tc>
                <a:tc rowSpan="2">
                  <a:txBody>
                    <a:bodyPr/>
                    <a:lstStyle/>
                    <a:p>
                      <a:pPr algn="ctr"/>
                      <a:endParaRPr lang="en-US" sz="1600" dirty="0"/>
                    </a:p>
                  </a:txBody>
                  <a:tcPr anchor="ctr">
                    <a:solidFill>
                      <a:schemeClr val="bg1">
                        <a:lumMod val="75000"/>
                      </a:schemeClr>
                    </a:solidFill>
                  </a:tcPr>
                </a:tc>
              </a:tr>
              <a:tr h="542690">
                <a:tc vMerge="1">
                  <a:txBody>
                    <a:bodyPr/>
                    <a:lstStyle/>
                    <a:p>
                      <a:pPr algn="ctr"/>
                      <a:endParaRPr lang="en-US" sz="1600" dirty="0" smtClean="0"/>
                    </a:p>
                  </a:txBody>
                  <a:tcPr anchor="ctr">
                    <a:solidFill>
                      <a:srgbClr val="3366FF"/>
                    </a:solidFill>
                  </a:tcPr>
                </a:tc>
                <a:tc>
                  <a:txBody>
                    <a:bodyPr/>
                    <a:lstStyle/>
                    <a:p>
                      <a:pPr algn="ctr"/>
                      <a:r>
                        <a:rPr lang="en-US" sz="1600" dirty="0" smtClean="0"/>
                        <a:t>Sufficient</a:t>
                      </a:r>
                      <a:r>
                        <a:rPr lang="en-US" sz="1600" baseline="0" dirty="0" smtClean="0"/>
                        <a:t> accountability</a:t>
                      </a:r>
                      <a:endParaRPr lang="en-US" sz="1600" dirty="0" smtClean="0"/>
                    </a:p>
                  </a:txBody>
                  <a:tcPr anchor="ctr">
                    <a:solidFill>
                      <a:srgbClr val="3366FF"/>
                    </a:solidFill>
                  </a:tcPr>
                </a:tc>
                <a:tc>
                  <a:txBody>
                    <a:bodyPr/>
                    <a:lstStyle/>
                    <a:p>
                      <a:pPr algn="ctr"/>
                      <a:r>
                        <a:rPr lang="en-US" sz="900" dirty="0" smtClean="0"/>
                        <a:t>m</a:t>
                      </a:r>
                      <a:endParaRPr lang="en-US" sz="900" dirty="0"/>
                    </a:p>
                  </a:txBody>
                  <a:tcPr anchor="ctr">
                    <a:solidFill>
                      <a:schemeClr val="bg1">
                        <a:lumMod val="85000"/>
                      </a:schemeClr>
                    </a:solidFill>
                  </a:tcPr>
                </a:tc>
                <a:tc>
                  <a:txBody>
                    <a:bodyPr/>
                    <a:lstStyle/>
                    <a:p>
                      <a:pPr algn="ctr"/>
                      <a:r>
                        <a:rPr lang="en-US" sz="900" dirty="0" smtClean="0"/>
                        <a:t>n</a:t>
                      </a:r>
                      <a:endParaRPr lang="en-US" sz="900" dirty="0"/>
                    </a:p>
                  </a:txBody>
                  <a:tcPr anchor="ctr">
                    <a:solidFill>
                      <a:schemeClr val="bg1">
                        <a:lumMod val="85000"/>
                      </a:schemeClr>
                    </a:solidFill>
                  </a:tcPr>
                </a:tc>
                <a:tc>
                  <a:txBody>
                    <a:bodyPr/>
                    <a:lstStyle/>
                    <a:p>
                      <a:pPr algn="ctr"/>
                      <a:r>
                        <a:rPr lang="en-US" sz="900" dirty="0" smtClean="0"/>
                        <a:t>o</a:t>
                      </a:r>
                      <a:endParaRPr lang="en-US" sz="900" dirty="0"/>
                    </a:p>
                  </a:txBody>
                  <a:tcPr anchor="ctr">
                    <a:solidFill>
                      <a:schemeClr val="bg1">
                        <a:lumMod val="85000"/>
                      </a:schemeClr>
                    </a:solidFill>
                  </a:tcPr>
                </a:tc>
                <a:tc>
                  <a:txBody>
                    <a:bodyPr/>
                    <a:lstStyle/>
                    <a:p>
                      <a:pPr algn="ctr"/>
                      <a:r>
                        <a:rPr lang="en-US" sz="1600" dirty="0" smtClean="0"/>
                        <a:t>NA</a:t>
                      </a:r>
                      <a:endParaRPr lang="en-US" sz="900" dirty="0"/>
                    </a:p>
                  </a:txBody>
                  <a:tcPr anchor="ctr">
                    <a:solidFill>
                      <a:schemeClr val="bg1">
                        <a:lumMod val="85000"/>
                      </a:schemeClr>
                    </a:solidFill>
                  </a:tcPr>
                </a:tc>
                <a:tc vMerge="1">
                  <a:txBody>
                    <a:bodyPr/>
                    <a:lstStyle/>
                    <a:p>
                      <a:endParaRPr lang="en-US"/>
                    </a:p>
                  </a:txBody>
                  <a:tcPr/>
                </a:tc>
              </a:tr>
              <a:tr h="1085379">
                <a:tc gridSpan="2">
                  <a:txBody>
                    <a:bodyPr/>
                    <a:lstStyle/>
                    <a:p>
                      <a:pPr algn="ctr"/>
                      <a:r>
                        <a:rPr lang="en-US" sz="1600" dirty="0" smtClean="0"/>
                        <a:t>SCHOOL</a:t>
                      </a:r>
                    </a:p>
                    <a:p>
                      <a:pPr algn="ctr"/>
                      <a:r>
                        <a:rPr lang="en-US" sz="1600" dirty="0" smtClean="0"/>
                        <a:t>BOTH low</a:t>
                      </a:r>
                      <a:r>
                        <a:rPr lang="en-US" sz="1600" baseline="0" dirty="0" smtClean="0"/>
                        <a:t> </a:t>
                      </a:r>
                      <a:r>
                        <a:rPr lang="en-US" sz="1600" u="sng" baseline="0" dirty="0" smtClean="0"/>
                        <a:t>capacity</a:t>
                      </a:r>
                      <a:r>
                        <a:rPr lang="en-US" sz="1600" baseline="0" dirty="0" smtClean="0"/>
                        <a:t> AND low </a:t>
                      </a:r>
                      <a:r>
                        <a:rPr lang="en-US" sz="1600" u="sng" baseline="0" dirty="0" smtClean="0"/>
                        <a:t>accountability</a:t>
                      </a:r>
                      <a:endParaRPr lang="en-US" sz="1600" u="sng" dirty="0"/>
                    </a:p>
                  </a:txBody>
                  <a:tcPr anchor="ctr">
                    <a:solidFill>
                      <a:srgbClr val="3366FF"/>
                    </a:solidFill>
                  </a:tcPr>
                </a:tc>
                <a:tc hMerge="1">
                  <a:txBody>
                    <a:bodyPr/>
                    <a:lstStyle/>
                    <a:p>
                      <a:endParaRPr lang="en-US"/>
                    </a:p>
                  </a:txBody>
                  <a:tcPr/>
                </a:tc>
                <a:tc>
                  <a:txBody>
                    <a:bodyPr/>
                    <a:lstStyle/>
                    <a:p>
                      <a:pPr algn="ctr"/>
                      <a:endParaRPr lang="en-US" sz="1600" dirty="0"/>
                    </a:p>
                  </a:txBody>
                  <a:tcPr anchor="ctr">
                    <a:solidFill>
                      <a:srgbClr val="BFBFBF"/>
                    </a:solidFill>
                  </a:tcPr>
                </a:tc>
                <a:tc>
                  <a:txBody>
                    <a:bodyPr/>
                    <a:lstStyle/>
                    <a:p>
                      <a:pPr algn="ctr"/>
                      <a:endParaRPr lang="en-US" sz="1600" dirty="0"/>
                    </a:p>
                  </a:txBody>
                  <a:tcPr anchor="ctr">
                    <a:solidFill>
                      <a:srgbClr val="BFBFBF"/>
                    </a:solidFill>
                  </a:tcPr>
                </a:tc>
                <a:tc>
                  <a:txBody>
                    <a:bodyPr/>
                    <a:lstStyle/>
                    <a:p>
                      <a:pPr algn="ctr"/>
                      <a:endParaRPr lang="en-US" sz="1600" dirty="0"/>
                    </a:p>
                  </a:txBody>
                  <a:tcPr anchor="ctr">
                    <a:solidFill>
                      <a:srgbClr val="BFBFBF"/>
                    </a:solidFill>
                  </a:tcPr>
                </a:tc>
                <a:tc>
                  <a:txBody>
                    <a:bodyPr/>
                    <a:lstStyle/>
                    <a:p>
                      <a:pPr algn="ctr"/>
                      <a:endParaRPr lang="en-US" sz="1600" dirty="0"/>
                    </a:p>
                  </a:txBody>
                  <a:tcPr anchor="ctr">
                    <a:solidFill>
                      <a:srgbClr val="BFBFBF"/>
                    </a:solidFill>
                  </a:tcPr>
                </a:tc>
                <a:tc>
                  <a:txBody>
                    <a:bodyPr/>
                    <a:lstStyle/>
                    <a:p>
                      <a:pPr algn="ctr"/>
                      <a:r>
                        <a:rPr lang="en-US" sz="3600" b="1" dirty="0" smtClean="0"/>
                        <a:t>X</a:t>
                      </a:r>
                      <a:endParaRPr lang="en-US" sz="3600" b="1" dirty="0"/>
                    </a:p>
                  </a:txBody>
                  <a:tcPr anchor="ctr">
                    <a:solidFill>
                      <a:srgbClr val="BFBFBF"/>
                    </a:solidFill>
                  </a:tcPr>
                </a:tc>
              </a:tr>
            </a:tbl>
          </a:graphicData>
        </a:graphic>
      </p:graphicFrame>
    </p:spTree>
    <p:extLst>
      <p:ext uri="{BB962C8B-B14F-4D97-AF65-F5344CB8AC3E}">
        <p14:creationId xmlns:p14="http://schemas.microsoft.com/office/powerpoint/2010/main" val="152580571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883460427"/>
              </p:ext>
            </p:extLst>
          </p:nvPr>
        </p:nvGraphicFramePr>
        <p:xfrm>
          <a:off x="251520" y="620688"/>
          <a:ext cx="8712968" cy="6060297"/>
        </p:xfrm>
        <a:graphic>
          <a:graphicData uri="http://schemas.openxmlformats.org/drawingml/2006/table">
            <a:tbl>
              <a:tblPr firstRow="1" bandRow="1">
                <a:tableStyleId>{D7AC3CCA-C797-4891-BE02-D94E43425B78}</a:tableStyleId>
              </a:tblPr>
              <a:tblGrid>
                <a:gridCol w="1089121"/>
                <a:gridCol w="1089121"/>
                <a:gridCol w="1089121"/>
                <a:gridCol w="1089121"/>
                <a:gridCol w="1089121"/>
                <a:gridCol w="1089121"/>
                <a:gridCol w="2178242"/>
              </a:tblGrid>
              <a:tr h="1085379">
                <a:tc gridSpan="2">
                  <a:txBody>
                    <a:bodyPr/>
                    <a:lstStyle/>
                    <a:p>
                      <a:pPr algn="ctr"/>
                      <a:endParaRPr lang="en-US" sz="1600" dirty="0"/>
                    </a:p>
                  </a:txBody>
                  <a:tcPr anchor="ctr">
                    <a:solidFill>
                      <a:schemeClr val="bg1">
                        <a:lumMod val="85000"/>
                      </a:schemeClr>
                    </a:solidFill>
                  </a:tcPr>
                </a:tc>
                <a:tc hMerge="1">
                  <a:txBody>
                    <a:bodyPr/>
                    <a:lstStyle/>
                    <a:p>
                      <a:endParaRPr lang="en-US"/>
                    </a:p>
                  </a:txBody>
                  <a:tcPr/>
                </a:tc>
                <a:tc gridSpan="2">
                  <a:txBody>
                    <a:bodyPr/>
                    <a:lstStyle/>
                    <a:p>
                      <a:pPr algn="ctr"/>
                      <a:r>
                        <a:rPr lang="en-US" sz="1600" dirty="0" smtClean="0"/>
                        <a:t>Teachers</a:t>
                      </a:r>
                      <a:r>
                        <a:rPr lang="en-US" sz="1600" baseline="0" dirty="0" smtClean="0"/>
                        <a:t> </a:t>
                      </a:r>
                    </a:p>
                    <a:p>
                      <a:pPr algn="ctr"/>
                      <a:r>
                        <a:rPr lang="en-US" sz="1600" baseline="0" dirty="0" smtClean="0"/>
                        <a:t>CAPACITY</a:t>
                      </a:r>
                      <a:endParaRPr lang="en-US" sz="16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gridSpan="2">
                  <a:txBody>
                    <a:bodyPr/>
                    <a:lstStyle/>
                    <a:p>
                      <a:pPr algn="ctr"/>
                      <a:r>
                        <a:rPr lang="en-US" sz="1600" dirty="0" smtClean="0"/>
                        <a:t>Teachers</a:t>
                      </a:r>
                    </a:p>
                    <a:p>
                      <a:pPr algn="ctr"/>
                      <a:r>
                        <a:rPr lang="en-US" sz="1600" dirty="0" smtClean="0"/>
                        <a:t>ACCOUNTABILITY</a:t>
                      </a:r>
                      <a:endParaRPr lang="en-US" sz="16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a:txBody>
                    <a:bodyPr/>
                    <a:lstStyle/>
                    <a:p>
                      <a:pPr algn="ctr"/>
                      <a:endParaRPr lang="en-US" sz="1600" dirty="0"/>
                    </a:p>
                  </a:txBody>
                  <a:tcPr anchor="ctr">
                    <a:solidFill>
                      <a:schemeClr val="accent6">
                        <a:lumMod val="75000"/>
                      </a:schemeClr>
                    </a:solidFill>
                  </a:tcPr>
                </a:tc>
              </a:tr>
              <a:tr h="1085379">
                <a:tc gridSpan="2">
                  <a:txBody>
                    <a:bodyPr/>
                    <a:lstStyle/>
                    <a:p>
                      <a:pPr algn="ctr"/>
                      <a:endParaRPr lang="en-US" sz="1600" dirty="0"/>
                    </a:p>
                  </a:txBody>
                  <a:tcPr anchor="ctr">
                    <a:solidFill>
                      <a:schemeClr val="bg1">
                        <a:lumMod val="85000"/>
                      </a:schemeClr>
                    </a:solidFill>
                  </a:tcPr>
                </a:tc>
                <a:tc hMerge="1">
                  <a:txBody>
                    <a:bodyPr/>
                    <a:lstStyle/>
                    <a:p>
                      <a:endParaRPr lang="en-US"/>
                    </a:p>
                  </a:txBody>
                  <a:tcPr/>
                </a:tc>
                <a:tc>
                  <a:txBody>
                    <a:bodyPr/>
                    <a:lstStyle/>
                    <a:p>
                      <a:pPr algn="ctr"/>
                      <a:r>
                        <a:rPr lang="en-US" sz="1600" dirty="0" smtClean="0"/>
                        <a:t>Can</a:t>
                      </a:r>
                      <a:endParaRPr lang="en-US" sz="1600" dirty="0"/>
                    </a:p>
                  </a:txBody>
                  <a:tcPr anchor="ctr">
                    <a:solidFill>
                      <a:schemeClr val="accent6">
                        <a:lumMod val="75000"/>
                      </a:schemeClr>
                    </a:solidFill>
                  </a:tcPr>
                </a:tc>
                <a:tc>
                  <a:txBody>
                    <a:bodyPr/>
                    <a:lstStyle/>
                    <a:p>
                      <a:pPr algn="ctr"/>
                      <a:r>
                        <a:rPr lang="en-US" sz="1600" dirty="0" smtClean="0"/>
                        <a:t>Can’t</a:t>
                      </a:r>
                      <a:endParaRPr lang="en-US" sz="1600" dirty="0"/>
                    </a:p>
                  </a:txBody>
                  <a:tcPr anchor="ctr">
                    <a:solidFill>
                      <a:schemeClr val="accent6">
                        <a:lumMod val="75000"/>
                      </a:schemeClr>
                    </a:solidFill>
                  </a:tcPr>
                </a:tc>
                <a:tc>
                  <a:txBody>
                    <a:bodyPr/>
                    <a:lstStyle/>
                    <a:p>
                      <a:pPr algn="ctr"/>
                      <a:r>
                        <a:rPr lang="en-US" sz="1600" dirty="0" smtClean="0"/>
                        <a:t>Will</a:t>
                      </a:r>
                    </a:p>
                  </a:txBody>
                  <a:tcPr anchor="ctr">
                    <a:solidFill>
                      <a:schemeClr val="accent6">
                        <a:lumMod val="75000"/>
                      </a:schemeClr>
                    </a:solidFill>
                  </a:tcPr>
                </a:tc>
                <a:tc>
                  <a:txBody>
                    <a:bodyPr/>
                    <a:lstStyle/>
                    <a:p>
                      <a:pPr algn="ctr"/>
                      <a:r>
                        <a:rPr lang="en-US" sz="1600" dirty="0" smtClean="0"/>
                        <a:t>Won’t</a:t>
                      </a:r>
                      <a:endParaRPr lang="en-US" sz="1600" dirty="0"/>
                    </a:p>
                  </a:txBody>
                  <a:tcPr anchor="ctr">
                    <a:solidFill>
                      <a:schemeClr val="accent6">
                        <a:lumMod val="75000"/>
                      </a:schemeClr>
                    </a:solidFill>
                  </a:tcPr>
                </a:tc>
                <a:tc>
                  <a:txBody>
                    <a:bodyPr/>
                    <a:lstStyle/>
                    <a:p>
                      <a:pPr algn="ctr"/>
                      <a:r>
                        <a:rPr lang="en-US" sz="1600" dirty="0" smtClean="0"/>
                        <a:t>TEACHERS</a:t>
                      </a:r>
                    </a:p>
                    <a:p>
                      <a:pPr algn="ctr"/>
                      <a:endParaRPr lang="en-US" sz="1600" dirty="0" smtClean="0"/>
                    </a:p>
                    <a:p>
                      <a:pPr algn="ctr"/>
                      <a:r>
                        <a:rPr lang="en-US" sz="1600" dirty="0" smtClean="0"/>
                        <a:t>BOTH low</a:t>
                      </a:r>
                      <a:r>
                        <a:rPr lang="en-US" sz="1600" baseline="0" dirty="0" smtClean="0"/>
                        <a:t> </a:t>
                      </a:r>
                      <a:r>
                        <a:rPr lang="en-US" sz="1600" u="sng" baseline="0" dirty="0" smtClean="0"/>
                        <a:t>capacity</a:t>
                      </a:r>
                      <a:r>
                        <a:rPr lang="en-US" sz="1600" baseline="0" dirty="0" smtClean="0"/>
                        <a:t> AND low </a:t>
                      </a:r>
                      <a:r>
                        <a:rPr lang="en-US" sz="1600" u="sng" baseline="0" dirty="0" smtClean="0"/>
                        <a:t>accountability</a:t>
                      </a:r>
                      <a:endParaRPr lang="en-US" sz="1600" u="sng" dirty="0"/>
                    </a:p>
                  </a:txBody>
                  <a:tcPr anchor="ctr">
                    <a:solidFill>
                      <a:schemeClr val="accent6">
                        <a:lumMod val="75000"/>
                      </a:schemeClr>
                    </a:solidFill>
                  </a:tcPr>
                </a:tc>
              </a:tr>
              <a:tr h="542690">
                <a:tc rowSpan="2">
                  <a:txBody>
                    <a:bodyPr/>
                    <a:lstStyle/>
                    <a:p>
                      <a:pPr algn="ctr"/>
                      <a:r>
                        <a:rPr lang="en-US" sz="1600" dirty="0" smtClean="0"/>
                        <a:t>School capacity</a:t>
                      </a:r>
                    </a:p>
                  </a:txBody>
                  <a:tcPr anchor="ctr">
                    <a:solidFill>
                      <a:srgbClr val="3366FF"/>
                    </a:solidFill>
                  </a:tcPr>
                </a:tc>
                <a:tc>
                  <a:txBody>
                    <a:bodyPr/>
                    <a:lstStyle/>
                    <a:p>
                      <a:pPr algn="ctr"/>
                      <a:r>
                        <a:rPr lang="en-US" sz="1600" dirty="0" smtClean="0"/>
                        <a:t>Low capacity</a:t>
                      </a:r>
                      <a:endParaRPr lang="en-US" sz="1600" dirty="0"/>
                    </a:p>
                  </a:txBody>
                  <a:tcPr anchor="ctr">
                    <a:solidFill>
                      <a:srgbClr val="3366FF"/>
                    </a:solidFill>
                  </a:tcPr>
                </a:tc>
                <a:tc>
                  <a:txBody>
                    <a:bodyPr/>
                    <a:lstStyle/>
                    <a:p>
                      <a:pPr algn="ctr"/>
                      <a:r>
                        <a:rPr lang="en-US" sz="900" dirty="0" smtClean="0"/>
                        <a:t>a</a:t>
                      </a:r>
                      <a:endParaRPr lang="en-US" sz="900" dirty="0"/>
                    </a:p>
                  </a:txBody>
                  <a:tcPr anchor="ctr">
                    <a:solidFill>
                      <a:srgbClr val="4F81BD"/>
                    </a:solidFill>
                  </a:tcPr>
                </a:tc>
                <a:tc>
                  <a:txBody>
                    <a:bodyPr/>
                    <a:lstStyle/>
                    <a:p>
                      <a:pPr algn="ctr"/>
                      <a:r>
                        <a:rPr lang="en-US" sz="900" dirty="0" smtClean="0"/>
                        <a:t>b</a:t>
                      </a:r>
                      <a:endParaRPr lang="en-US" sz="900" dirty="0"/>
                    </a:p>
                  </a:txBody>
                  <a:tcPr anchor="ctr">
                    <a:solidFill>
                      <a:schemeClr val="bg1">
                        <a:lumMod val="85000"/>
                      </a:schemeClr>
                    </a:solidFill>
                  </a:tcPr>
                </a:tc>
                <a:tc>
                  <a:txBody>
                    <a:bodyPr/>
                    <a:lstStyle/>
                    <a:p>
                      <a:pPr algn="ctr"/>
                      <a:r>
                        <a:rPr lang="en-US" sz="900" dirty="0" smtClean="0"/>
                        <a:t>c</a:t>
                      </a:r>
                      <a:endParaRPr lang="en-US" sz="900" dirty="0"/>
                    </a:p>
                  </a:txBody>
                  <a:tcPr anchor="ctr">
                    <a:solidFill>
                      <a:srgbClr val="4F81BD"/>
                    </a:solidFill>
                  </a:tcPr>
                </a:tc>
                <a:tc>
                  <a:txBody>
                    <a:bodyPr/>
                    <a:lstStyle/>
                    <a:p>
                      <a:pPr algn="ctr"/>
                      <a:r>
                        <a:rPr lang="en-US" sz="900" dirty="0" smtClean="0"/>
                        <a:t>d</a:t>
                      </a:r>
                      <a:endParaRPr lang="en-US" sz="900" dirty="0"/>
                    </a:p>
                  </a:txBody>
                  <a:tcPr anchor="ctr">
                    <a:solidFill>
                      <a:schemeClr val="bg1">
                        <a:lumMod val="85000"/>
                      </a:schemeClr>
                    </a:solidFill>
                  </a:tcPr>
                </a:tc>
                <a:tc rowSpan="2">
                  <a:txBody>
                    <a:bodyPr/>
                    <a:lstStyle/>
                    <a:p>
                      <a:pPr algn="ctr"/>
                      <a:endParaRPr lang="en-US" sz="1600" dirty="0"/>
                    </a:p>
                  </a:txBody>
                  <a:tcPr anchor="ctr">
                    <a:solidFill>
                      <a:schemeClr val="bg1">
                        <a:lumMod val="75000"/>
                      </a:schemeClr>
                    </a:solidFill>
                  </a:tcPr>
                </a:tc>
              </a:tr>
              <a:tr h="542690">
                <a:tc vMerge="1">
                  <a:txBody>
                    <a:bodyPr/>
                    <a:lstStyle/>
                    <a:p>
                      <a:pPr algn="ctr"/>
                      <a:endParaRPr lang="en-US" sz="1600" dirty="0" smtClean="0"/>
                    </a:p>
                  </a:txBody>
                  <a:tcPr anchor="ctr">
                    <a:solidFill>
                      <a:srgbClr val="3366FF"/>
                    </a:solidFill>
                  </a:tcPr>
                </a:tc>
                <a:tc>
                  <a:txBody>
                    <a:bodyPr/>
                    <a:lstStyle/>
                    <a:p>
                      <a:pPr algn="ctr"/>
                      <a:r>
                        <a:rPr lang="en-US" sz="1600" dirty="0" smtClean="0"/>
                        <a:t>Sufficient capacity</a:t>
                      </a:r>
                    </a:p>
                  </a:txBody>
                  <a:tcPr anchor="ctr">
                    <a:solidFill>
                      <a:srgbClr val="3366FF"/>
                    </a:solidFill>
                  </a:tcPr>
                </a:tc>
                <a:tc>
                  <a:txBody>
                    <a:bodyPr/>
                    <a:lstStyle/>
                    <a:p>
                      <a:pPr algn="ctr"/>
                      <a:r>
                        <a:rPr lang="en-US" sz="900" dirty="0" smtClean="0"/>
                        <a:t>e</a:t>
                      </a:r>
                      <a:endParaRPr lang="en-US" sz="900" dirty="0"/>
                    </a:p>
                  </a:txBody>
                  <a:tcPr anchor="ctr">
                    <a:solidFill>
                      <a:schemeClr val="bg1">
                        <a:lumMod val="85000"/>
                      </a:schemeClr>
                    </a:solidFill>
                  </a:tcPr>
                </a:tc>
                <a:tc>
                  <a:txBody>
                    <a:bodyPr/>
                    <a:lstStyle/>
                    <a:p>
                      <a:pPr algn="ctr"/>
                      <a:r>
                        <a:rPr lang="en-US" sz="1600" dirty="0" smtClean="0"/>
                        <a:t>NA</a:t>
                      </a:r>
                      <a:endParaRPr lang="en-US" sz="900" dirty="0"/>
                    </a:p>
                  </a:txBody>
                  <a:tcPr anchor="ctr">
                    <a:solidFill>
                      <a:schemeClr val="bg1">
                        <a:lumMod val="85000"/>
                      </a:schemeClr>
                    </a:solidFill>
                  </a:tcPr>
                </a:tc>
                <a:tc>
                  <a:txBody>
                    <a:bodyPr/>
                    <a:lstStyle/>
                    <a:p>
                      <a:pPr algn="ctr"/>
                      <a:r>
                        <a:rPr lang="en-US" sz="900" dirty="0" smtClean="0"/>
                        <a:t>g</a:t>
                      </a:r>
                      <a:endParaRPr lang="en-US" sz="900" dirty="0"/>
                    </a:p>
                  </a:txBody>
                  <a:tcPr anchor="ctr">
                    <a:solidFill>
                      <a:schemeClr val="bg1">
                        <a:lumMod val="85000"/>
                      </a:schemeClr>
                    </a:solidFill>
                  </a:tcPr>
                </a:tc>
                <a:tc>
                  <a:txBody>
                    <a:bodyPr/>
                    <a:lstStyle/>
                    <a:p>
                      <a:pPr algn="ctr"/>
                      <a:r>
                        <a:rPr lang="en-US" sz="900" dirty="0" smtClean="0"/>
                        <a:t>h</a:t>
                      </a:r>
                      <a:endParaRPr lang="en-US" sz="900" dirty="0"/>
                    </a:p>
                  </a:txBody>
                  <a:tcPr anchor="ctr">
                    <a:solidFill>
                      <a:schemeClr val="bg1">
                        <a:lumMod val="85000"/>
                      </a:schemeClr>
                    </a:solidFill>
                  </a:tcPr>
                </a:tc>
                <a:tc vMerge="1">
                  <a:txBody>
                    <a:bodyPr/>
                    <a:lstStyle/>
                    <a:p>
                      <a:endParaRPr lang="en-US"/>
                    </a:p>
                  </a:txBody>
                  <a:tcPr/>
                </a:tc>
              </a:tr>
              <a:tr h="542690">
                <a:tc rowSpan="2">
                  <a:txBody>
                    <a:bodyPr/>
                    <a:lstStyle/>
                    <a:p>
                      <a:pPr algn="ctr"/>
                      <a:r>
                        <a:rPr lang="en-US" sz="1600" dirty="0" smtClean="0"/>
                        <a:t>SCHOOL</a:t>
                      </a:r>
                    </a:p>
                    <a:p>
                      <a:pPr algn="ctr"/>
                      <a:r>
                        <a:rPr lang="en-US" sz="1600" dirty="0" smtClean="0"/>
                        <a:t>Accountability</a:t>
                      </a:r>
                    </a:p>
                  </a:txBody>
                  <a:tcPr anchor="ctr">
                    <a:solidFill>
                      <a:srgbClr val="3366FF"/>
                    </a:solidFill>
                  </a:tcPr>
                </a:tc>
                <a:tc>
                  <a:txBody>
                    <a:bodyPr/>
                    <a:lstStyle/>
                    <a:p>
                      <a:pPr algn="ctr"/>
                      <a:r>
                        <a:rPr lang="en-US" sz="1600" dirty="0" smtClean="0"/>
                        <a:t>Low accountability</a:t>
                      </a:r>
                      <a:endParaRPr lang="en-US" sz="1600" dirty="0"/>
                    </a:p>
                  </a:txBody>
                  <a:tcPr anchor="ctr">
                    <a:solidFill>
                      <a:srgbClr val="3366FF"/>
                    </a:solidFill>
                  </a:tcPr>
                </a:tc>
                <a:tc>
                  <a:txBody>
                    <a:bodyPr/>
                    <a:lstStyle/>
                    <a:p>
                      <a:pPr algn="ctr"/>
                      <a:r>
                        <a:rPr lang="en-US" sz="900" dirty="0" err="1" smtClean="0"/>
                        <a:t>i</a:t>
                      </a:r>
                      <a:endParaRPr lang="en-US" sz="900" dirty="0"/>
                    </a:p>
                  </a:txBody>
                  <a:tcPr anchor="ctr">
                    <a:solidFill>
                      <a:srgbClr val="4F81BD"/>
                    </a:solidFill>
                  </a:tcPr>
                </a:tc>
                <a:tc>
                  <a:txBody>
                    <a:bodyPr/>
                    <a:lstStyle/>
                    <a:p>
                      <a:pPr algn="ctr"/>
                      <a:r>
                        <a:rPr lang="en-US" sz="900" dirty="0" smtClean="0"/>
                        <a:t>j</a:t>
                      </a:r>
                      <a:endParaRPr lang="en-US" sz="900" dirty="0"/>
                    </a:p>
                  </a:txBody>
                  <a:tcPr anchor="ctr">
                    <a:solidFill>
                      <a:schemeClr val="bg1">
                        <a:lumMod val="85000"/>
                      </a:schemeClr>
                    </a:solidFill>
                  </a:tcPr>
                </a:tc>
                <a:tc>
                  <a:txBody>
                    <a:bodyPr/>
                    <a:lstStyle/>
                    <a:p>
                      <a:pPr algn="ctr"/>
                      <a:r>
                        <a:rPr lang="en-US" sz="900" dirty="0" smtClean="0"/>
                        <a:t>k</a:t>
                      </a:r>
                      <a:endParaRPr lang="en-US" sz="900" dirty="0"/>
                    </a:p>
                  </a:txBody>
                  <a:tcPr anchor="ctr">
                    <a:solidFill>
                      <a:srgbClr val="4F81BD"/>
                    </a:solidFill>
                  </a:tcPr>
                </a:tc>
                <a:tc>
                  <a:txBody>
                    <a:bodyPr/>
                    <a:lstStyle/>
                    <a:p>
                      <a:pPr algn="ctr"/>
                      <a:r>
                        <a:rPr lang="en-US" sz="900" dirty="0" smtClean="0"/>
                        <a:t>l</a:t>
                      </a:r>
                      <a:endParaRPr lang="en-US" sz="900" dirty="0"/>
                    </a:p>
                  </a:txBody>
                  <a:tcPr anchor="ctr">
                    <a:solidFill>
                      <a:schemeClr val="bg1">
                        <a:lumMod val="85000"/>
                      </a:schemeClr>
                    </a:solidFill>
                  </a:tcPr>
                </a:tc>
                <a:tc rowSpan="2">
                  <a:txBody>
                    <a:bodyPr/>
                    <a:lstStyle/>
                    <a:p>
                      <a:pPr algn="ctr"/>
                      <a:endParaRPr lang="en-US" sz="1600" dirty="0"/>
                    </a:p>
                  </a:txBody>
                  <a:tcPr anchor="ctr">
                    <a:solidFill>
                      <a:schemeClr val="bg1">
                        <a:lumMod val="75000"/>
                      </a:schemeClr>
                    </a:solidFill>
                  </a:tcPr>
                </a:tc>
              </a:tr>
              <a:tr h="542690">
                <a:tc vMerge="1">
                  <a:txBody>
                    <a:bodyPr/>
                    <a:lstStyle/>
                    <a:p>
                      <a:pPr algn="ctr"/>
                      <a:endParaRPr lang="en-US" sz="1600" dirty="0" smtClean="0"/>
                    </a:p>
                  </a:txBody>
                  <a:tcPr anchor="ctr">
                    <a:solidFill>
                      <a:srgbClr val="3366FF"/>
                    </a:solidFill>
                  </a:tcPr>
                </a:tc>
                <a:tc>
                  <a:txBody>
                    <a:bodyPr/>
                    <a:lstStyle/>
                    <a:p>
                      <a:pPr algn="ctr"/>
                      <a:r>
                        <a:rPr lang="en-US" sz="1600" dirty="0" smtClean="0"/>
                        <a:t>Sufficient</a:t>
                      </a:r>
                      <a:r>
                        <a:rPr lang="en-US" sz="1600" baseline="0" dirty="0" smtClean="0"/>
                        <a:t> accountability</a:t>
                      </a:r>
                      <a:endParaRPr lang="en-US" sz="1600" dirty="0" smtClean="0"/>
                    </a:p>
                  </a:txBody>
                  <a:tcPr anchor="ctr">
                    <a:solidFill>
                      <a:srgbClr val="3366FF"/>
                    </a:solidFill>
                  </a:tcPr>
                </a:tc>
                <a:tc>
                  <a:txBody>
                    <a:bodyPr/>
                    <a:lstStyle/>
                    <a:p>
                      <a:pPr algn="ctr"/>
                      <a:r>
                        <a:rPr lang="en-US" sz="900" dirty="0" smtClean="0"/>
                        <a:t>m</a:t>
                      </a:r>
                      <a:endParaRPr lang="en-US" sz="900" dirty="0"/>
                    </a:p>
                  </a:txBody>
                  <a:tcPr anchor="ctr">
                    <a:solidFill>
                      <a:schemeClr val="bg1">
                        <a:lumMod val="85000"/>
                      </a:schemeClr>
                    </a:solidFill>
                  </a:tcPr>
                </a:tc>
                <a:tc>
                  <a:txBody>
                    <a:bodyPr/>
                    <a:lstStyle/>
                    <a:p>
                      <a:pPr algn="ctr"/>
                      <a:r>
                        <a:rPr lang="en-US" sz="900" dirty="0" smtClean="0"/>
                        <a:t>n</a:t>
                      </a:r>
                      <a:endParaRPr lang="en-US" sz="900" dirty="0"/>
                    </a:p>
                  </a:txBody>
                  <a:tcPr anchor="ctr">
                    <a:solidFill>
                      <a:schemeClr val="bg1">
                        <a:lumMod val="85000"/>
                      </a:schemeClr>
                    </a:solidFill>
                  </a:tcPr>
                </a:tc>
                <a:tc>
                  <a:txBody>
                    <a:bodyPr/>
                    <a:lstStyle/>
                    <a:p>
                      <a:pPr algn="ctr"/>
                      <a:r>
                        <a:rPr lang="en-US" sz="900" dirty="0" smtClean="0"/>
                        <a:t>o</a:t>
                      </a:r>
                      <a:endParaRPr lang="en-US" sz="900" dirty="0"/>
                    </a:p>
                  </a:txBody>
                  <a:tcPr anchor="ctr">
                    <a:solidFill>
                      <a:schemeClr val="bg1">
                        <a:lumMod val="85000"/>
                      </a:schemeClr>
                    </a:solidFill>
                  </a:tcPr>
                </a:tc>
                <a:tc>
                  <a:txBody>
                    <a:bodyPr/>
                    <a:lstStyle/>
                    <a:p>
                      <a:pPr algn="ctr"/>
                      <a:r>
                        <a:rPr lang="en-US" sz="1600" dirty="0" smtClean="0"/>
                        <a:t>NA</a:t>
                      </a:r>
                      <a:endParaRPr lang="en-US" sz="900" dirty="0"/>
                    </a:p>
                  </a:txBody>
                  <a:tcPr anchor="ctr">
                    <a:solidFill>
                      <a:schemeClr val="bg1">
                        <a:lumMod val="85000"/>
                      </a:schemeClr>
                    </a:solidFill>
                  </a:tcPr>
                </a:tc>
                <a:tc vMerge="1">
                  <a:txBody>
                    <a:bodyPr/>
                    <a:lstStyle/>
                    <a:p>
                      <a:endParaRPr lang="en-US"/>
                    </a:p>
                  </a:txBody>
                  <a:tcPr/>
                </a:tc>
              </a:tr>
              <a:tr h="1085379">
                <a:tc gridSpan="2">
                  <a:txBody>
                    <a:bodyPr/>
                    <a:lstStyle/>
                    <a:p>
                      <a:pPr algn="ctr"/>
                      <a:r>
                        <a:rPr lang="en-US" sz="1600" dirty="0" smtClean="0"/>
                        <a:t>SCHOOL</a:t>
                      </a:r>
                    </a:p>
                    <a:p>
                      <a:pPr algn="ctr"/>
                      <a:r>
                        <a:rPr lang="en-US" sz="1600" dirty="0" smtClean="0"/>
                        <a:t>BOTH low</a:t>
                      </a:r>
                      <a:r>
                        <a:rPr lang="en-US" sz="1600" baseline="0" dirty="0" smtClean="0"/>
                        <a:t> </a:t>
                      </a:r>
                      <a:r>
                        <a:rPr lang="en-US" sz="1600" u="sng" baseline="0" dirty="0" smtClean="0"/>
                        <a:t>capacity</a:t>
                      </a:r>
                      <a:r>
                        <a:rPr lang="en-US" sz="1600" baseline="0" dirty="0" smtClean="0"/>
                        <a:t> AND low </a:t>
                      </a:r>
                      <a:r>
                        <a:rPr lang="en-US" sz="1600" u="sng" baseline="0" dirty="0" smtClean="0"/>
                        <a:t>accountability</a:t>
                      </a:r>
                      <a:endParaRPr lang="en-US" sz="1600" u="sng" dirty="0"/>
                    </a:p>
                  </a:txBody>
                  <a:tcPr anchor="ctr">
                    <a:solidFill>
                      <a:srgbClr val="3366FF"/>
                    </a:solidFill>
                  </a:tcPr>
                </a:tc>
                <a:tc hMerge="1">
                  <a:txBody>
                    <a:bodyPr/>
                    <a:lstStyle/>
                    <a:p>
                      <a:endParaRPr lang="en-US"/>
                    </a:p>
                  </a:txBody>
                  <a:tcPr/>
                </a:tc>
                <a:tc>
                  <a:txBody>
                    <a:bodyPr/>
                    <a:lstStyle/>
                    <a:p>
                      <a:pPr algn="ctr"/>
                      <a:endParaRPr lang="en-US" sz="1600" dirty="0"/>
                    </a:p>
                  </a:txBody>
                  <a:tcPr anchor="ctr">
                    <a:solidFill>
                      <a:srgbClr val="4F81BD"/>
                    </a:solidFill>
                  </a:tcPr>
                </a:tc>
                <a:tc>
                  <a:txBody>
                    <a:bodyPr/>
                    <a:lstStyle/>
                    <a:p>
                      <a:pPr algn="ctr"/>
                      <a:endParaRPr lang="en-US" sz="1600" dirty="0"/>
                    </a:p>
                  </a:txBody>
                  <a:tcPr anchor="ctr">
                    <a:solidFill>
                      <a:srgbClr val="BFBFBF"/>
                    </a:solidFill>
                  </a:tcPr>
                </a:tc>
                <a:tc>
                  <a:txBody>
                    <a:bodyPr/>
                    <a:lstStyle/>
                    <a:p>
                      <a:pPr algn="ctr"/>
                      <a:endParaRPr lang="en-US" sz="1600" dirty="0"/>
                    </a:p>
                  </a:txBody>
                  <a:tcPr anchor="ctr">
                    <a:solidFill>
                      <a:srgbClr val="4F81BD"/>
                    </a:solidFill>
                  </a:tcPr>
                </a:tc>
                <a:tc>
                  <a:txBody>
                    <a:bodyPr/>
                    <a:lstStyle/>
                    <a:p>
                      <a:pPr algn="ctr"/>
                      <a:endParaRPr lang="en-US" sz="1600" dirty="0"/>
                    </a:p>
                  </a:txBody>
                  <a:tcPr anchor="ctr">
                    <a:solidFill>
                      <a:srgbClr val="BFBFBF"/>
                    </a:solidFill>
                  </a:tcPr>
                </a:tc>
                <a:tc>
                  <a:txBody>
                    <a:bodyPr/>
                    <a:lstStyle/>
                    <a:p>
                      <a:pPr algn="ctr"/>
                      <a:r>
                        <a:rPr lang="en-US" sz="3600" b="1" dirty="0" smtClean="0"/>
                        <a:t>X</a:t>
                      </a:r>
                      <a:endParaRPr lang="en-US" sz="3600" b="1" dirty="0"/>
                    </a:p>
                  </a:txBody>
                  <a:tcPr anchor="ctr">
                    <a:solidFill>
                      <a:srgbClr val="BFBFBF"/>
                    </a:solidFill>
                  </a:tcPr>
                </a:tc>
              </a:tr>
            </a:tbl>
          </a:graphicData>
        </a:graphic>
      </p:graphicFrame>
    </p:spTree>
    <p:extLst>
      <p:ext uri="{BB962C8B-B14F-4D97-AF65-F5344CB8AC3E}">
        <p14:creationId xmlns:p14="http://schemas.microsoft.com/office/powerpoint/2010/main" val="109343514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552" y="4769768"/>
            <a:ext cx="4752528" cy="2088232"/>
          </a:xfrm>
        </p:spPr>
        <p:txBody>
          <a:bodyPr>
            <a:normAutofit/>
          </a:bodyPr>
          <a:lstStyle/>
          <a:p>
            <a:pPr marL="914400" lvl="1" indent="-514350">
              <a:buFont typeface="+mj-lt"/>
              <a:buAutoNum type="arabicPeriod"/>
            </a:pPr>
            <a:r>
              <a:rPr lang="en-US" sz="1800" b="1" dirty="0"/>
              <a:t>Classroom</a:t>
            </a:r>
          </a:p>
          <a:p>
            <a:pPr marL="1314450" lvl="2" indent="-514350"/>
            <a:r>
              <a:rPr lang="en-US" sz="1600" dirty="0"/>
              <a:t>Teachers</a:t>
            </a:r>
          </a:p>
          <a:p>
            <a:pPr marL="914400" lvl="1" indent="-514350">
              <a:buFont typeface="+mj-lt"/>
              <a:buAutoNum type="arabicPeriod"/>
            </a:pPr>
            <a:r>
              <a:rPr lang="en-US" sz="1800" b="1" dirty="0"/>
              <a:t>School</a:t>
            </a:r>
          </a:p>
          <a:p>
            <a:pPr marL="1314450" lvl="2" indent="-514350"/>
            <a:r>
              <a:rPr lang="en-US" sz="1600" dirty="0"/>
              <a:t>Principal / SMT / SGB</a:t>
            </a:r>
          </a:p>
          <a:p>
            <a:pPr marL="914400" lvl="1" indent="-514350">
              <a:buFont typeface="+mj-lt"/>
              <a:buAutoNum type="arabicPeriod"/>
            </a:pPr>
            <a:r>
              <a:rPr lang="en-US" sz="1800" b="1" dirty="0"/>
              <a:t>District</a:t>
            </a:r>
            <a:r>
              <a:rPr lang="en-US" sz="1800" dirty="0"/>
              <a:t>/</a:t>
            </a:r>
            <a:r>
              <a:rPr lang="en-US" sz="1800" b="1" dirty="0"/>
              <a:t>province</a:t>
            </a:r>
          </a:p>
          <a:p>
            <a:pPr marL="1314450" lvl="2" indent="-514350"/>
            <a:r>
              <a:rPr lang="en-US" sz="1600" dirty="0"/>
              <a:t>Subject-advisors, bureaucrats etc..</a:t>
            </a:r>
            <a:endParaRPr lang="en-US"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sp>
        <p:nvSpPr>
          <p:cNvPr id="8" name="Rectangle 7"/>
          <p:cNvSpPr/>
          <p:nvPr/>
        </p:nvSpPr>
        <p:spPr>
          <a:xfrm>
            <a:off x="4211960" y="260648"/>
            <a:ext cx="1584176" cy="2016224"/>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District/ province lacks </a:t>
            </a:r>
            <a:r>
              <a:rPr lang="en-US" u="sng" dirty="0">
                <a:solidFill>
                  <a:schemeClr val="tx1"/>
                </a:solidFill>
              </a:rPr>
              <a:t>capacity</a:t>
            </a:r>
          </a:p>
          <a:p>
            <a:pPr algn="ctr"/>
            <a:endParaRPr lang="en-US" dirty="0"/>
          </a:p>
        </p:txBody>
      </p:sp>
      <p:sp>
        <p:nvSpPr>
          <p:cNvPr id="9" name="Rectangle 8"/>
          <p:cNvSpPr/>
          <p:nvPr/>
        </p:nvSpPr>
        <p:spPr>
          <a:xfrm>
            <a:off x="4211960" y="2492896"/>
            <a:ext cx="1584176" cy="2016224"/>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District/ province lacks </a:t>
            </a:r>
            <a:r>
              <a:rPr lang="en-US" u="sng" dirty="0" smtClean="0">
                <a:solidFill>
                  <a:schemeClr val="tx1"/>
                </a:solidFill>
              </a:rPr>
              <a:t>accountability</a:t>
            </a:r>
            <a:endParaRPr lang="en-US" u="sng" dirty="0">
              <a:solidFill>
                <a:schemeClr val="tx1"/>
              </a:solidFill>
            </a:endParaRPr>
          </a:p>
          <a:p>
            <a:pPr algn="ctr"/>
            <a:endParaRPr lang="en-US" dirty="0"/>
          </a:p>
        </p:txBody>
      </p:sp>
      <p:sp>
        <p:nvSpPr>
          <p:cNvPr id="10" name="Rectangle 9"/>
          <p:cNvSpPr/>
          <p:nvPr/>
        </p:nvSpPr>
        <p:spPr>
          <a:xfrm>
            <a:off x="4211960" y="4653136"/>
            <a:ext cx="1584176" cy="2016224"/>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District/ province lacks </a:t>
            </a:r>
            <a:r>
              <a:rPr lang="en-US" dirty="0" smtClean="0">
                <a:solidFill>
                  <a:schemeClr val="tx1"/>
                </a:solidFill>
              </a:rPr>
              <a:t>BOTH </a:t>
            </a:r>
            <a:r>
              <a:rPr lang="en-US" u="sng" dirty="0" smtClean="0">
                <a:solidFill>
                  <a:schemeClr val="tx1"/>
                </a:solidFill>
              </a:rPr>
              <a:t>capacity</a:t>
            </a:r>
            <a:r>
              <a:rPr lang="en-US" dirty="0" smtClean="0">
                <a:solidFill>
                  <a:schemeClr val="tx1"/>
                </a:solidFill>
              </a:rPr>
              <a:t> and </a:t>
            </a:r>
            <a:r>
              <a:rPr lang="en-US" u="sng" dirty="0" smtClean="0">
                <a:solidFill>
                  <a:schemeClr val="tx1"/>
                </a:solidFill>
              </a:rPr>
              <a:t>Accountability</a:t>
            </a:r>
            <a:endParaRPr lang="en-US" u="sng" dirty="0">
              <a:solidFill>
                <a:schemeClr val="tx1"/>
              </a:solidFill>
            </a:endParaRPr>
          </a:p>
          <a:p>
            <a:pPr algn="ct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2421700103"/>
              </p:ext>
            </p:extLst>
          </p:nvPr>
        </p:nvGraphicFramePr>
        <p:xfrm>
          <a:off x="5796136" y="18268"/>
          <a:ext cx="3024336" cy="2232246"/>
        </p:xfrm>
        <a:graphic>
          <a:graphicData uri="http://schemas.openxmlformats.org/drawingml/2006/table">
            <a:tbl>
              <a:tblPr firstRow="1" bandRow="1">
                <a:tableStyleId>{D7AC3CCA-C797-4891-BE02-D94E43425B78}</a:tableStyleId>
              </a:tblPr>
              <a:tblGrid>
                <a:gridCol w="378042"/>
                <a:gridCol w="378042"/>
                <a:gridCol w="378042"/>
                <a:gridCol w="378042"/>
                <a:gridCol w="378042"/>
                <a:gridCol w="378042"/>
                <a:gridCol w="756084"/>
              </a:tblGrid>
              <a:tr h="213868">
                <a:tc gridSpan="2">
                  <a:txBody>
                    <a:bodyPr/>
                    <a:lstStyle/>
                    <a:p>
                      <a:pPr algn="ctr"/>
                      <a:endParaRPr lang="en-US" sz="400" dirty="0"/>
                    </a:p>
                  </a:txBody>
                  <a:tcPr anchor="ctr">
                    <a:solidFill>
                      <a:schemeClr val="bg1">
                        <a:lumMod val="85000"/>
                      </a:schemeClr>
                    </a:solidFill>
                  </a:tcPr>
                </a:tc>
                <a:tc hMerge="1">
                  <a:txBody>
                    <a:bodyPr/>
                    <a:lstStyle/>
                    <a:p>
                      <a:endParaRPr lang="en-US"/>
                    </a:p>
                  </a:txBody>
                  <a:tcPr/>
                </a:tc>
                <a:tc gridSpan="2">
                  <a:txBody>
                    <a:bodyPr/>
                    <a:lstStyle/>
                    <a:p>
                      <a:pPr algn="ctr"/>
                      <a:r>
                        <a:rPr lang="en-US" sz="400" dirty="0" smtClean="0"/>
                        <a:t>Teachers</a:t>
                      </a:r>
                      <a:r>
                        <a:rPr lang="en-US" sz="400" baseline="0" dirty="0" smtClean="0"/>
                        <a:t> </a:t>
                      </a:r>
                    </a:p>
                    <a:p>
                      <a:pPr algn="ctr"/>
                      <a:r>
                        <a:rPr lang="en-US" sz="400" baseline="0" dirty="0" smtClean="0"/>
                        <a:t>CAPACITY</a:t>
                      </a:r>
                      <a:endParaRPr lang="en-US" sz="4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gridSpan="2">
                  <a:txBody>
                    <a:bodyPr/>
                    <a:lstStyle/>
                    <a:p>
                      <a:pPr algn="ctr"/>
                      <a:r>
                        <a:rPr lang="en-US" sz="400" dirty="0" smtClean="0"/>
                        <a:t>Teachers</a:t>
                      </a:r>
                    </a:p>
                    <a:p>
                      <a:pPr algn="ctr"/>
                      <a:r>
                        <a:rPr lang="en-US" sz="400" dirty="0" smtClean="0"/>
                        <a:t>ACCOUNTABILITY</a:t>
                      </a:r>
                      <a:endParaRPr lang="en-US" sz="4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a:txBody>
                    <a:bodyPr/>
                    <a:lstStyle/>
                    <a:p>
                      <a:pPr algn="ctr"/>
                      <a:endParaRPr lang="en-US" sz="400" dirty="0"/>
                    </a:p>
                  </a:txBody>
                  <a:tcPr anchor="ctr">
                    <a:solidFill>
                      <a:schemeClr val="accent6">
                        <a:lumMod val="75000"/>
                      </a:schemeClr>
                    </a:solidFill>
                  </a:tcPr>
                </a:tc>
              </a:tr>
              <a:tr h="414369">
                <a:tc gridSpan="2">
                  <a:txBody>
                    <a:bodyPr/>
                    <a:lstStyle/>
                    <a:p>
                      <a:pPr algn="ctr"/>
                      <a:endParaRPr lang="en-US" sz="400" dirty="0"/>
                    </a:p>
                  </a:txBody>
                  <a:tcPr anchor="ctr">
                    <a:solidFill>
                      <a:schemeClr val="bg1">
                        <a:lumMod val="85000"/>
                      </a:schemeClr>
                    </a:solidFill>
                  </a:tcPr>
                </a:tc>
                <a:tc hMerge="1">
                  <a:txBody>
                    <a:bodyPr/>
                    <a:lstStyle/>
                    <a:p>
                      <a:endParaRPr lang="en-US"/>
                    </a:p>
                  </a:txBody>
                  <a:tcPr/>
                </a:tc>
                <a:tc>
                  <a:txBody>
                    <a:bodyPr/>
                    <a:lstStyle/>
                    <a:p>
                      <a:pPr algn="ctr"/>
                      <a:r>
                        <a:rPr lang="en-US" sz="400" dirty="0" smtClean="0"/>
                        <a:t>Can</a:t>
                      </a:r>
                      <a:endParaRPr lang="en-US" sz="400" dirty="0"/>
                    </a:p>
                  </a:txBody>
                  <a:tcPr anchor="ctr">
                    <a:solidFill>
                      <a:schemeClr val="accent6">
                        <a:lumMod val="75000"/>
                      </a:schemeClr>
                    </a:solidFill>
                  </a:tcPr>
                </a:tc>
                <a:tc>
                  <a:txBody>
                    <a:bodyPr/>
                    <a:lstStyle/>
                    <a:p>
                      <a:pPr algn="ctr"/>
                      <a:r>
                        <a:rPr lang="en-US" sz="400" dirty="0" smtClean="0"/>
                        <a:t>Can’t</a:t>
                      </a:r>
                      <a:endParaRPr lang="en-US" sz="400" dirty="0"/>
                    </a:p>
                  </a:txBody>
                  <a:tcPr anchor="ctr">
                    <a:solidFill>
                      <a:schemeClr val="accent6">
                        <a:lumMod val="75000"/>
                      </a:schemeClr>
                    </a:solidFill>
                  </a:tcPr>
                </a:tc>
                <a:tc>
                  <a:txBody>
                    <a:bodyPr/>
                    <a:lstStyle/>
                    <a:p>
                      <a:pPr algn="ctr"/>
                      <a:r>
                        <a:rPr lang="en-US" sz="400" dirty="0" smtClean="0"/>
                        <a:t>Will</a:t>
                      </a:r>
                    </a:p>
                  </a:txBody>
                  <a:tcPr anchor="ctr">
                    <a:solidFill>
                      <a:schemeClr val="accent6">
                        <a:lumMod val="75000"/>
                      </a:schemeClr>
                    </a:solidFill>
                  </a:tcPr>
                </a:tc>
                <a:tc>
                  <a:txBody>
                    <a:bodyPr/>
                    <a:lstStyle/>
                    <a:p>
                      <a:pPr algn="ctr"/>
                      <a:r>
                        <a:rPr lang="en-US" sz="400" dirty="0" smtClean="0"/>
                        <a:t>Won’t</a:t>
                      </a:r>
                      <a:endParaRPr lang="en-US" sz="400" dirty="0"/>
                    </a:p>
                  </a:txBody>
                  <a:tcPr anchor="ctr">
                    <a:solidFill>
                      <a:schemeClr val="accent6">
                        <a:lumMod val="75000"/>
                      </a:schemeClr>
                    </a:solidFill>
                  </a:tcPr>
                </a:tc>
                <a:tc>
                  <a:txBody>
                    <a:bodyPr/>
                    <a:lstStyle/>
                    <a:p>
                      <a:pPr algn="ctr"/>
                      <a:r>
                        <a:rPr lang="en-US" sz="400" dirty="0" smtClean="0"/>
                        <a:t>TEACHERS</a:t>
                      </a:r>
                    </a:p>
                    <a:p>
                      <a:pPr algn="ctr"/>
                      <a:endParaRPr lang="en-US" sz="400" dirty="0" smtClean="0"/>
                    </a:p>
                    <a:p>
                      <a:pPr algn="ctr"/>
                      <a:r>
                        <a:rPr lang="en-US" sz="400" dirty="0" smtClean="0"/>
                        <a:t>BOTH low</a:t>
                      </a:r>
                      <a:r>
                        <a:rPr lang="en-US" sz="400" baseline="0" dirty="0" smtClean="0"/>
                        <a:t> capacity AND low accountability</a:t>
                      </a:r>
                      <a:endParaRPr lang="en-US" sz="400" dirty="0"/>
                    </a:p>
                  </a:txBody>
                  <a:tcPr anchor="ctr">
                    <a:solidFill>
                      <a:schemeClr val="accent6">
                        <a:lumMod val="75000"/>
                      </a:schemeClr>
                    </a:solidFill>
                  </a:tcPr>
                </a:tc>
              </a:tr>
              <a:tr h="280702">
                <a:tc rowSpan="2">
                  <a:txBody>
                    <a:bodyPr/>
                    <a:lstStyle/>
                    <a:p>
                      <a:pPr algn="ctr"/>
                      <a:r>
                        <a:rPr lang="en-US" sz="400" dirty="0" smtClean="0"/>
                        <a:t>School capacity</a:t>
                      </a:r>
                    </a:p>
                  </a:txBody>
                  <a:tcPr anchor="ctr">
                    <a:solidFill>
                      <a:srgbClr val="3366FF"/>
                    </a:solidFill>
                  </a:tcPr>
                </a:tc>
                <a:tc>
                  <a:txBody>
                    <a:bodyPr/>
                    <a:lstStyle/>
                    <a:p>
                      <a:pPr algn="ctr"/>
                      <a:r>
                        <a:rPr lang="en-US" sz="400" dirty="0" smtClean="0"/>
                        <a:t>Low capacity</a:t>
                      </a:r>
                      <a:endParaRPr lang="en-US" sz="400" dirty="0"/>
                    </a:p>
                  </a:txBody>
                  <a:tcPr anchor="ctr">
                    <a:solidFill>
                      <a:srgbClr val="3366FF"/>
                    </a:solidFill>
                  </a:tcPr>
                </a:tc>
                <a:tc>
                  <a:txBody>
                    <a:bodyPr/>
                    <a:lstStyle/>
                    <a:p>
                      <a:pPr algn="ctr"/>
                      <a:r>
                        <a:rPr lang="en-US" sz="100" dirty="0" smtClean="0"/>
                        <a:t>a</a:t>
                      </a:r>
                      <a:endParaRPr lang="en-US" sz="100" dirty="0"/>
                    </a:p>
                  </a:txBody>
                  <a:tcPr anchor="ctr">
                    <a:solidFill>
                      <a:schemeClr val="bg1">
                        <a:lumMod val="85000"/>
                      </a:schemeClr>
                    </a:solidFill>
                  </a:tcPr>
                </a:tc>
                <a:tc>
                  <a:txBody>
                    <a:bodyPr/>
                    <a:lstStyle/>
                    <a:p>
                      <a:pPr algn="ctr"/>
                      <a:r>
                        <a:rPr lang="en-US" sz="100" dirty="0" smtClean="0"/>
                        <a:t>b</a:t>
                      </a:r>
                      <a:endParaRPr lang="en-US" sz="100" dirty="0"/>
                    </a:p>
                  </a:txBody>
                  <a:tcPr anchor="ctr">
                    <a:solidFill>
                      <a:schemeClr val="bg1">
                        <a:lumMod val="85000"/>
                      </a:schemeClr>
                    </a:solidFill>
                  </a:tcPr>
                </a:tc>
                <a:tc>
                  <a:txBody>
                    <a:bodyPr/>
                    <a:lstStyle/>
                    <a:p>
                      <a:pPr algn="ctr"/>
                      <a:r>
                        <a:rPr lang="en-US" sz="100" dirty="0" smtClean="0"/>
                        <a:t>c</a:t>
                      </a:r>
                      <a:endParaRPr lang="en-US" sz="100" dirty="0"/>
                    </a:p>
                  </a:txBody>
                  <a:tcPr anchor="ctr">
                    <a:solidFill>
                      <a:schemeClr val="bg1">
                        <a:lumMod val="85000"/>
                      </a:schemeClr>
                    </a:solidFill>
                  </a:tcPr>
                </a:tc>
                <a:tc>
                  <a:txBody>
                    <a:bodyPr/>
                    <a:lstStyle/>
                    <a:p>
                      <a:pPr algn="ctr"/>
                      <a:r>
                        <a:rPr lang="en-US" sz="100" dirty="0" smtClean="0"/>
                        <a:t>d</a:t>
                      </a:r>
                      <a:endParaRPr lang="en-US" sz="100" dirty="0"/>
                    </a:p>
                  </a:txBody>
                  <a:tcPr anchor="ctr">
                    <a:solidFill>
                      <a:schemeClr val="bg1">
                        <a:lumMod val="85000"/>
                      </a:schemeClr>
                    </a:solidFill>
                  </a:tcPr>
                </a:tc>
                <a:tc rowSpan="2">
                  <a:txBody>
                    <a:bodyPr/>
                    <a:lstStyle/>
                    <a:p>
                      <a:pPr algn="ctr"/>
                      <a:endParaRPr lang="en-US" sz="400" dirty="0"/>
                    </a:p>
                  </a:txBody>
                  <a:tcPr anchor="ctr">
                    <a:solidFill>
                      <a:schemeClr val="bg1">
                        <a:lumMod val="75000"/>
                      </a:schemeClr>
                    </a:solidFill>
                  </a:tcPr>
                </a:tc>
              </a:tr>
              <a:tr h="347535">
                <a:tc vMerge="1">
                  <a:txBody>
                    <a:bodyPr/>
                    <a:lstStyle/>
                    <a:p>
                      <a:pPr algn="ctr"/>
                      <a:endParaRPr lang="en-US" sz="1600" dirty="0" smtClean="0"/>
                    </a:p>
                  </a:txBody>
                  <a:tcPr anchor="ctr">
                    <a:solidFill>
                      <a:srgbClr val="3366FF"/>
                    </a:solidFill>
                  </a:tcPr>
                </a:tc>
                <a:tc>
                  <a:txBody>
                    <a:bodyPr/>
                    <a:lstStyle/>
                    <a:p>
                      <a:pPr algn="ctr"/>
                      <a:r>
                        <a:rPr lang="en-US" sz="400" dirty="0" smtClean="0"/>
                        <a:t>Sufficient capacity</a:t>
                      </a:r>
                    </a:p>
                  </a:txBody>
                  <a:tcPr anchor="ctr">
                    <a:solidFill>
                      <a:srgbClr val="3366FF"/>
                    </a:solidFill>
                  </a:tcPr>
                </a:tc>
                <a:tc>
                  <a:txBody>
                    <a:bodyPr/>
                    <a:lstStyle/>
                    <a:p>
                      <a:pPr algn="ctr"/>
                      <a:r>
                        <a:rPr lang="en-US" sz="100" dirty="0" smtClean="0"/>
                        <a:t>e</a:t>
                      </a:r>
                      <a:endParaRPr lang="en-US" sz="100" dirty="0"/>
                    </a:p>
                  </a:txBody>
                  <a:tcPr anchor="ctr">
                    <a:solidFill>
                      <a:schemeClr val="bg1">
                        <a:lumMod val="85000"/>
                      </a:schemeClr>
                    </a:solidFill>
                  </a:tcPr>
                </a:tc>
                <a:tc>
                  <a:txBody>
                    <a:bodyPr/>
                    <a:lstStyle/>
                    <a:p>
                      <a:pPr algn="ctr"/>
                      <a:r>
                        <a:rPr lang="en-US" sz="100" dirty="0" smtClean="0"/>
                        <a:t>f</a:t>
                      </a:r>
                      <a:endParaRPr lang="en-US" sz="100" dirty="0"/>
                    </a:p>
                  </a:txBody>
                  <a:tcPr anchor="ctr">
                    <a:solidFill>
                      <a:schemeClr val="bg1">
                        <a:lumMod val="85000"/>
                      </a:schemeClr>
                    </a:solidFill>
                  </a:tcPr>
                </a:tc>
                <a:tc>
                  <a:txBody>
                    <a:bodyPr/>
                    <a:lstStyle/>
                    <a:p>
                      <a:pPr algn="ctr"/>
                      <a:r>
                        <a:rPr lang="en-US" sz="100" dirty="0" smtClean="0"/>
                        <a:t>g</a:t>
                      </a:r>
                      <a:endParaRPr lang="en-US" sz="100" dirty="0"/>
                    </a:p>
                  </a:txBody>
                  <a:tcPr anchor="ctr">
                    <a:solidFill>
                      <a:schemeClr val="bg1">
                        <a:lumMod val="85000"/>
                      </a:schemeClr>
                    </a:solidFill>
                  </a:tcPr>
                </a:tc>
                <a:tc>
                  <a:txBody>
                    <a:bodyPr/>
                    <a:lstStyle/>
                    <a:p>
                      <a:pPr algn="ctr"/>
                      <a:r>
                        <a:rPr lang="en-US" sz="100" dirty="0" smtClean="0"/>
                        <a:t>h</a:t>
                      </a:r>
                      <a:endParaRPr lang="en-US" sz="100" dirty="0"/>
                    </a:p>
                  </a:txBody>
                  <a:tcPr anchor="ctr">
                    <a:solidFill>
                      <a:schemeClr val="bg1">
                        <a:lumMod val="85000"/>
                      </a:schemeClr>
                    </a:solidFill>
                  </a:tcPr>
                </a:tc>
                <a:tc vMerge="1">
                  <a:txBody>
                    <a:bodyPr/>
                    <a:lstStyle/>
                    <a:p>
                      <a:endParaRPr lang="en-US"/>
                    </a:p>
                  </a:txBody>
                  <a:tcPr/>
                </a:tc>
              </a:tr>
              <a:tr h="280702">
                <a:tc rowSpan="2">
                  <a:txBody>
                    <a:bodyPr/>
                    <a:lstStyle/>
                    <a:p>
                      <a:pPr algn="ctr"/>
                      <a:r>
                        <a:rPr lang="en-US" sz="400" dirty="0" smtClean="0"/>
                        <a:t>SCHOOL</a:t>
                      </a:r>
                    </a:p>
                    <a:p>
                      <a:pPr algn="ctr"/>
                      <a:r>
                        <a:rPr lang="en-US" sz="400" dirty="0" smtClean="0"/>
                        <a:t>Accountability</a:t>
                      </a:r>
                    </a:p>
                  </a:txBody>
                  <a:tcPr anchor="ctr">
                    <a:solidFill>
                      <a:srgbClr val="3366FF"/>
                    </a:solidFill>
                  </a:tcPr>
                </a:tc>
                <a:tc>
                  <a:txBody>
                    <a:bodyPr/>
                    <a:lstStyle/>
                    <a:p>
                      <a:pPr algn="ctr"/>
                      <a:r>
                        <a:rPr lang="en-US" sz="400" dirty="0" smtClean="0"/>
                        <a:t>Low accountability</a:t>
                      </a:r>
                      <a:endParaRPr lang="en-US" sz="400" dirty="0"/>
                    </a:p>
                  </a:txBody>
                  <a:tcPr anchor="ctr">
                    <a:solidFill>
                      <a:srgbClr val="3366FF"/>
                    </a:solidFill>
                  </a:tcPr>
                </a:tc>
                <a:tc>
                  <a:txBody>
                    <a:bodyPr/>
                    <a:lstStyle/>
                    <a:p>
                      <a:pPr algn="ctr"/>
                      <a:r>
                        <a:rPr lang="en-US" sz="100" dirty="0" err="1" smtClean="0"/>
                        <a:t>i</a:t>
                      </a:r>
                      <a:endParaRPr lang="en-US" sz="100" dirty="0"/>
                    </a:p>
                  </a:txBody>
                  <a:tcPr anchor="ctr">
                    <a:solidFill>
                      <a:schemeClr val="bg1">
                        <a:lumMod val="85000"/>
                      </a:schemeClr>
                    </a:solidFill>
                  </a:tcPr>
                </a:tc>
                <a:tc>
                  <a:txBody>
                    <a:bodyPr/>
                    <a:lstStyle/>
                    <a:p>
                      <a:pPr algn="ctr"/>
                      <a:r>
                        <a:rPr lang="en-US" sz="100" dirty="0" smtClean="0"/>
                        <a:t>j</a:t>
                      </a:r>
                      <a:endParaRPr lang="en-US" sz="100" dirty="0"/>
                    </a:p>
                  </a:txBody>
                  <a:tcPr anchor="ctr">
                    <a:solidFill>
                      <a:schemeClr val="bg1">
                        <a:lumMod val="85000"/>
                      </a:schemeClr>
                    </a:solidFill>
                  </a:tcPr>
                </a:tc>
                <a:tc>
                  <a:txBody>
                    <a:bodyPr/>
                    <a:lstStyle/>
                    <a:p>
                      <a:pPr algn="ctr"/>
                      <a:r>
                        <a:rPr lang="en-US" sz="100" dirty="0" smtClean="0"/>
                        <a:t>k</a:t>
                      </a:r>
                      <a:endParaRPr lang="en-US" sz="100" dirty="0"/>
                    </a:p>
                  </a:txBody>
                  <a:tcPr anchor="ctr">
                    <a:solidFill>
                      <a:schemeClr val="bg1">
                        <a:lumMod val="85000"/>
                      </a:schemeClr>
                    </a:solidFill>
                  </a:tcPr>
                </a:tc>
                <a:tc>
                  <a:txBody>
                    <a:bodyPr/>
                    <a:lstStyle/>
                    <a:p>
                      <a:pPr algn="ctr"/>
                      <a:r>
                        <a:rPr lang="en-US" sz="100" dirty="0" smtClean="0"/>
                        <a:t>l</a:t>
                      </a:r>
                      <a:endParaRPr lang="en-US" sz="100" dirty="0"/>
                    </a:p>
                  </a:txBody>
                  <a:tcPr anchor="ctr">
                    <a:solidFill>
                      <a:schemeClr val="bg1">
                        <a:lumMod val="85000"/>
                      </a:schemeClr>
                    </a:solidFill>
                  </a:tcPr>
                </a:tc>
                <a:tc rowSpan="2">
                  <a:txBody>
                    <a:bodyPr/>
                    <a:lstStyle/>
                    <a:p>
                      <a:pPr algn="ctr"/>
                      <a:endParaRPr lang="en-US" sz="400" dirty="0"/>
                    </a:p>
                  </a:txBody>
                  <a:tcPr anchor="ctr">
                    <a:solidFill>
                      <a:schemeClr val="bg1">
                        <a:lumMod val="75000"/>
                      </a:schemeClr>
                    </a:solidFill>
                  </a:tcPr>
                </a:tc>
              </a:tr>
              <a:tr h="347535">
                <a:tc vMerge="1">
                  <a:txBody>
                    <a:bodyPr/>
                    <a:lstStyle/>
                    <a:p>
                      <a:pPr algn="ctr"/>
                      <a:endParaRPr lang="en-US" sz="1600" dirty="0" smtClean="0"/>
                    </a:p>
                  </a:txBody>
                  <a:tcPr anchor="ctr">
                    <a:solidFill>
                      <a:srgbClr val="3366FF"/>
                    </a:solidFill>
                  </a:tcPr>
                </a:tc>
                <a:tc>
                  <a:txBody>
                    <a:bodyPr/>
                    <a:lstStyle/>
                    <a:p>
                      <a:pPr algn="ctr"/>
                      <a:r>
                        <a:rPr lang="en-US" sz="400" dirty="0" smtClean="0"/>
                        <a:t>Sufficient</a:t>
                      </a:r>
                      <a:r>
                        <a:rPr lang="en-US" sz="400" baseline="0" dirty="0" smtClean="0"/>
                        <a:t> accountability</a:t>
                      </a:r>
                      <a:endParaRPr lang="en-US" sz="400" dirty="0" smtClean="0"/>
                    </a:p>
                  </a:txBody>
                  <a:tcPr anchor="ctr">
                    <a:solidFill>
                      <a:srgbClr val="3366FF"/>
                    </a:solidFill>
                  </a:tcPr>
                </a:tc>
                <a:tc>
                  <a:txBody>
                    <a:bodyPr/>
                    <a:lstStyle/>
                    <a:p>
                      <a:pPr algn="ctr"/>
                      <a:r>
                        <a:rPr lang="en-US" sz="100" dirty="0" smtClean="0"/>
                        <a:t>m</a:t>
                      </a:r>
                      <a:endParaRPr lang="en-US" sz="100" dirty="0"/>
                    </a:p>
                  </a:txBody>
                  <a:tcPr anchor="ctr">
                    <a:solidFill>
                      <a:schemeClr val="bg1">
                        <a:lumMod val="85000"/>
                      </a:schemeClr>
                    </a:solidFill>
                  </a:tcPr>
                </a:tc>
                <a:tc>
                  <a:txBody>
                    <a:bodyPr/>
                    <a:lstStyle/>
                    <a:p>
                      <a:pPr algn="ctr"/>
                      <a:r>
                        <a:rPr lang="en-US" sz="100" dirty="0" smtClean="0"/>
                        <a:t>n</a:t>
                      </a:r>
                      <a:endParaRPr lang="en-US" sz="100" dirty="0"/>
                    </a:p>
                  </a:txBody>
                  <a:tcPr anchor="ctr">
                    <a:solidFill>
                      <a:schemeClr val="bg1">
                        <a:lumMod val="85000"/>
                      </a:schemeClr>
                    </a:solidFill>
                  </a:tcPr>
                </a:tc>
                <a:tc>
                  <a:txBody>
                    <a:bodyPr/>
                    <a:lstStyle/>
                    <a:p>
                      <a:pPr algn="ctr"/>
                      <a:r>
                        <a:rPr lang="en-US" sz="100" dirty="0" smtClean="0"/>
                        <a:t>o</a:t>
                      </a:r>
                      <a:endParaRPr lang="en-US" sz="100" dirty="0"/>
                    </a:p>
                  </a:txBody>
                  <a:tcPr anchor="ctr">
                    <a:solidFill>
                      <a:schemeClr val="bg1">
                        <a:lumMod val="85000"/>
                      </a:schemeClr>
                    </a:solidFill>
                  </a:tcPr>
                </a:tc>
                <a:tc>
                  <a:txBody>
                    <a:bodyPr/>
                    <a:lstStyle/>
                    <a:p>
                      <a:pPr algn="ctr"/>
                      <a:r>
                        <a:rPr lang="en-US" sz="100" dirty="0" smtClean="0"/>
                        <a:t>p</a:t>
                      </a:r>
                      <a:endParaRPr lang="en-US" sz="100" dirty="0"/>
                    </a:p>
                  </a:txBody>
                  <a:tcPr anchor="ctr">
                    <a:solidFill>
                      <a:schemeClr val="bg1">
                        <a:lumMod val="85000"/>
                      </a:schemeClr>
                    </a:solidFill>
                  </a:tcPr>
                </a:tc>
                <a:tc vMerge="1">
                  <a:txBody>
                    <a:bodyPr/>
                    <a:lstStyle/>
                    <a:p>
                      <a:endParaRPr lang="en-US"/>
                    </a:p>
                  </a:txBody>
                  <a:tcPr/>
                </a:tc>
              </a:tr>
              <a:tr h="347535">
                <a:tc gridSpan="2">
                  <a:txBody>
                    <a:bodyPr/>
                    <a:lstStyle/>
                    <a:p>
                      <a:pPr algn="ctr"/>
                      <a:r>
                        <a:rPr lang="en-US" sz="400" dirty="0" smtClean="0"/>
                        <a:t>SCHOOL</a:t>
                      </a:r>
                    </a:p>
                    <a:p>
                      <a:pPr algn="ctr"/>
                      <a:r>
                        <a:rPr lang="en-US" sz="400" dirty="0" smtClean="0"/>
                        <a:t>BOTH low</a:t>
                      </a:r>
                      <a:r>
                        <a:rPr lang="en-US" sz="400" baseline="0" dirty="0" smtClean="0"/>
                        <a:t> capacity AND low accountability</a:t>
                      </a:r>
                      <a:endParaRPr lang="en-US" sz="400" dirty="0"/>
                    </a:p>
                  </a:txBody>
                  <a:tcPr anchor="ctr">
                    <a:solidFill>
                      <a:srgbClr val="3366FF"/>
                    </a:solidFill>
                  </a:tcPr>
                </a:tc>
                <a:tc hMerge="1">
                  <a:txBody>
                    <a:bodyPr/>
                    <a:lstStyle/>
                    <a:p>
                      <a:endParaRPr lang="en-US"/>
                    </a:p>
                  </a:txBody>
                  <a:tcPr/>
                </a:tc>
                <a:tc gridSpan="2">
                  <a:txBody>
                    <a:bodyPr/>
                    <a:lstStyle/>
                    <a:p>
                      <a:pPr algn="ctr"/>
                      <a:endParaRPr lang="en-US" sz="400" dirty="0"/>
                    </a:p>
                  </a:txBody>
                  <a:tcPr anchor="ctr">
                    <a:solidFill>
                      <a:srgbClr val="BFBFBF"/>
                    </a:solidFill>
                  </a:tcPr>
                </a:tc>
                <a:tc hMerge="1">
                  <a:txBody>
                    <a:bodyPr/>
                    <a:lstStyle/>
                    <a:p>
                      <a:endParaRPr lang="en-US"/>
                    </a:p>
                  </a:txBody>
                  <a:tcPr/>
                </a:tc>
                <a:tc gridSpan="2">
                  <a:txBody>
                    <a:bodyPr/>
                    <a:lstStyle/>
                    <a:p>
                      <a:pPr algn="ctr"/>
                      <a:endParaRPr lang="en-US" sz="400" dirty="0"/>
                    </a:p>
                  </a:txBody>
                  <a:tcPr anchor="ctr">
                    <a:solidFill>
                      <a:srgbClr val="BFBFBF"/>
                    </a:solidFill>
                  </a:tcPr>
                </a:tc>
                <a:tc hMerge="1">
                  <a:txBody>
                    <a:bodyPr/>
                    <a:lstStyle/>
                    <a:p>
                      <a:endParaRPr lang="en-US"/>
                    </a:p>
                  </a:txBody>
                  <a:tcPr/>
                </a:tc>
                <a:tc>
                  <a:txBody>
                    <a:bodyPr/>
                    <a:lstStyle/>
                    <a:p>
                      <a:pPr algn="ctr"/>
                      <a:r>
                        <a:rPr lang="en-US" sz="1000" b="1" dirty="0" smtClean="0"/>
                        <a:t>X</a:t>
                      </a:r>
                      <a:endParaRPr lang="en-US" sz="1000" b="1" dirty="0"/>
                    </a:p>
                  </a:txBody>
                  <a:tcPr anchor="ctr">
                    <a:solidFill>
                      <a:srgbClr val="BFBFBF"/>
                    </a:solidFill>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332250492"/>
              </p:ext>
            </p:extLst>
          </p:nvPr>
        </p:nvGraphicFramePr>
        <p:xfrm>
          <a:off x="5796136" y="2276872"/>
          <a:ext cx="3024336" cy="2232246"/>
        </p:xfrm>
        <a:graphic>
          <a:graphicData uri="http://schemas.openxmlformats.org/drawingml/2006/table">
            <a:tbl>
              <a:tblPr firstRow="1" bandRow="1">
                <a:tableStyleId>{D7AC3CCA-C797-4891-BE02-D94E43425B78}</a:tableStyleId>
              </a:tblPr>
              <a:tblGrid>
                <a:gridCol w="378042"/>
                <a:gridCol w="378042"/>
                <a:gridCol w="378042"/>
                <a:gridCol w="378042"/>
                <a:gridCol w="378042"/>
                <a:gridCol w="378042"/>
                <a:gridCol w="756084"/>
              </a:tblGrid>
              <a:tr h="213868">
                <a:tc gridSpan="2">
                  <a:txBody>
                    <a:bodyPr/>
                    <a:lstStyle/>
                    <a:p>
                      <a:pPr algn="ctr"/>
                      <a:endParaRPr lang="en-US" sz="400" dirty="0"/>
                    </a:p>
                  </a:txBody>
                  <a:tcPr anchor="ctr">
                    <a:solidFill>
                      <a:schemeClr val="bg1">
                        <a:lumMod val="85000"/>
                      </a:schemeClr>
                    </a:solidFill>
                  </a:tcPr>
                </a:tc>
                <a:tc hMerge="1">
                  <a:txBody>
                    <a:bodyPr/>
                    <a:lstStyle/>
                    <a:p>
                      <a:endParaRPr lang="en-US"/>
                    </a:p>
                  </a:txBody>
                  <a:tcPr/>
                </a:tc>
                <a:tc gridSpan="2">
                  <a:txBody>
                    <a:bodyPr/>
                    <a:lstStyle/>
                    <a:p>
                      <a:pPr algn="ctr"/>
                      <a:r>
                        <a:rPr lang="en-US" sz="400" dirty="0" smtClean="0"/>
                        <a:t>Teachers</a:t>
                      </a:r>
                      <a:r>
                        <a:rPr lang="en-US" sz="400" baseline="0" dirty="0" smtClean="0"/>
                        <a:t> </a:t>
                      </a:r>
                    </a:p>
                    <a:p>
                      <a:pPr algn="ctr"/>
                      <a:r>
                        <a:rPr lang="en-US" sz="400" baseline="0" dirty="0" smtClean="0"/>
                        <a:t>CAPACITY</a:t>
                      </a:r>
                      <a:endParaRPr lang="en-US" sz="4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gridSpan="2">
                  <a:txBody>
                    <a:bodyPr/>
                    <a:lstStyle/>
                    <a:p>
                      <a:pPr algn="ctr"/>
                      <a:r>
                        <a:rPr lang="en-US" sz="400" dirty="0" smtClean="0"/>
                        <a:t>Teachers</a:t>
                      </a:r>
                    </a:p>
                    <a:p>
                      <a:pPr algn="ctr"/>
                      <a:r>
                        <a:rPr lang="en-US" sz="400" dirty="0" smtClean="0"/>
                        <a:t>ACCOUNTABILITY</a:t>
                      </a:r>
                      <a:endParaRPr lang="en-US" sz="4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a:txBody>
                    <a:bodyPr/>
                    <a:lstStyle/>
                    <a:p>
                      <a:pPr algn="ctr"/>
                      <a:endParaRPr lang="en-US" sz="400" dirty="0"/>
                    </a:p>
                  </a:txBody>
                  <a:tcPr anchor="ctr">
                    <a:solidFill>
                      <a:schemeClr val="accent6">
                        <a:lumMod val="75000"/>
                      </a:schemeClr>
                    </a:solidFill>
                  </a:tcPr>
                </a:tc>
              </a:tr>
              <a:tr h="414369">
                <a:tc gridSpan="2">
                  <a:txBody>
                    <a:bodyPr/>
                    <a:lstStyle/>
                    <a:p>
                      <a:pPr algn="ctr"/>
                      <a:endParaRPr lang="en-US" sz="400" dirty="0"/>
                    </a:p>
                  </a:txBody>
                  <a:tcPr anchor="ctr">
                    <a:solidFill>
                      <a:schemeClr val="bg1">
                        <a:lumMod val="85000"/>
                      </a:schemeClr>
                    </a:solidFill>
                  </a:tcPr>
                </a:tc>
                <a:tc hMerge="1">
                  <a:txBody>
                    <a:bodyPr/>
                    <a:lstStyle/>
                    <a:p>
                      <a:endParaRPr lang="en-US"/>
                    </a:p>
                  </a:txBody>
                  <a:tcPr/>
                </a:tc>
                <a:tc>
                  <a:txBody>
                    <a:bodyPr/>
                    <a:lstStyle/>
                    <a:p>
                      <a:pPr algn="ctr"/>
                      <a:r>
                        <a:rPr lang="en-US" sz="400" dirty="0" smtClean="0"/>
                        <a:t>Can</a:t>
                      </a:r>
                      <a:endParaRPr lang="en-US" sz="400" dirty="0"/>
                    </a:p>
                  </a:txBody>
                  <a:tcPr anchor="ctr">
                    <a:solidFill>
                      <a:schemeClr val="accent6">
                        <a:lumMod val="75000"/>
                      </a:schemeClr>
                    </a:solidFill>
                  </a:tcPr>
                </a:tc>
                <a:tc>
                  <a:txBody>
                    <a:bodyPr/>
                    <a:lstStyle/>
                    <a:p>
                      <a:pPr algn="ctr"/>
                      <a:r>
                        <a:rPr lang="en-US" sz="400" dirty="0" smtClean="0"/>
                        <a:t>Can’t</a:t>
                      </a:r>
                      <a:endParaRPr lang="en-US" sz="400" dirty="0"/>
                    </a:p>
                  </a:txBody>
                  <a:tcPr anchor="ctr">
                    <a:solidFill>
                      <a:schemeClr val="accent6">
                        <a:lumMod val="75000"/>
                      </a:schemeClr>
                    </a:solidFill>
                  </a:tcPr>
                </a:tc>
                <a:tc>
                  <a:txBody>
                    <a:bodyPr/>
                    <a:lstStyle/>
                    <a:p>
                      <a:pPr algn="ctr"/>
                      <a:r>
                        <a:rPr lang="en-US" sz="400" dirty="0" smtClean="0"/>
                        <a:t>Will</a:t>
                      </a:r>
                    </a:p>
                  </a:txBody>
                  <a:tcPr anchor="ctr">
                    <a:solidFill>
                      <a:schemeClr val="accent6">
                        <a:lumMod val="75000"/>
                      </a:schemeClr>
                    </a:solidFill>
                  </a:tcPr>
                </a:tc>
                <a:tc>
                  <a:txBody>
                    <a:bodyPr/>
                    <a:lstStyle/>
                    <a:p>
                      <a:pPr algn="ctr"/>
                      <a:r>
                        <a:rPr lang="en-US" sz="400" dirty="0" smtClean="0"/>
                        <a:t>Won’t</a:t>
                      </a:r>
                      <a:endParaRPr lang="en-US" sz="400" dirty="0"/>
                    </a:p>
                  </a:txBody>
                  <a:tcPr anchor="ctr">
                    <a:solidFill>
                      <a:schemeClr val="accent6">
                        <a:lumMod val="75000"/>
                      </a:schemeClr>
                    </a:solidFill>
                  </a:tcPr>
                </a:tc>
                <a:tc>
                  <a:txBody>
                    <a:bodyPr/>
                    <a:lstStyle/>
                    <a:p>
                      <a:pPr algn="ctr"/>
                      <a:r>
                        <a:rPr lang="en-US" sz="400" dirty="0" smtClean="0"/>
                        <a:t>TEACHERS</a:t>
                      </a:r>
                    </a:p>
                    <a:p>
                      <a:pPr algn="ctr"/>
                      <a:endParaRPr lang="en-US" sz="400" dirty="0" smtClean="0"/>
                    </a:p>
                    <a:p>
                      <a:pPr algn="ctr"/>
                      <a:r>
                        <a:rPr lang="en-US" sz="400" dirty="0" smtClean="0"/>
                        <a:t>BOTH low</a:t>
                      </a:r>
                      <a:r>
                        <a:rPr lang="en-US" sz="400" baseline="0" dirty="0" smtClean="0"/>
                        <a:t> capacity AND low accountability</a:t>
                      </a:r>
                      <a:endParaRPr lang="en-US" sz="400" dirty="0"/>
                    </a:p>
                  </a:txBody>
                  <a:tcPr anchor="ctr">
                    <a:solidFill>
                      <a:schemeClr val="accent6">
                        <a:lumMod val="75000"/>
                      </a:schemeClr>
                    </a:solidFill>
                  </a:tcPr>
                </a:tc>
              </a:tr>
              <a:tr h="280702">
                <a:tc rowSpan="2">
                  <a:txBody>
                    <a:bodyPr/>
                    <a:lstStyle/>
                    <a:p>
                      <a:pPr algn="ctr"/>
                      <a:r>
                        <a:rPr lang="en-US" sz="400" dirty="0" smtClean="0"/>
                        <a:t>School capacity</a:t>
                      </a:r>
                    </a:p>
                  </a:txBody>
                  <a:tcPr anchor="ctr">
                    <a:solidFill>
                      <a:srgbClr val="3366FF"/>
                    </a:solidFill>
                  </a:tcPr>
                </a:tc>
                <a:tc>
                  <a:txBody>
                    <a:bodyPr/>
                    <a:lstStyle/>
                    <a:p>
                      <a:pPr algn="ctr"/>
                      <a:r>
                        <a:rPr lang="en-US" sz="400" dirty="0" smtClean="0"/>
                        <a:t>Low capacity</a:t>
                      </a:r>
                      <a:endParaRPr lang="en-US" sz="400" dirty="0"/>
                    </a:p>
                  </a:txBody>
                  <a:tcPr anchor="ctr">
                    <a:solidFill>
                      <a:srgbClr val="3366FF"/>
                    </a:solidFill>
                  </a:tcPr>
                </a:tc>
                <a:tc>
                  <a:txBody>
                    <a:bodyPr/>
                    <a:lstStyle/>
                    <a:p>
                      <a:pPr algn="ctr"/>
                      <a:r>
                        <a:rPr lang="en-US" sz="100" dirty="0" smtClean="0"/>
                        <a:t>a</a:t>
                      </a:r>
                      <a:endParaRPr lang="en-US" sz="100" dirty="0"/>
                    </a:p>
                  </a:txBody>
                  <a:tcPr anchor="ctr">
                    <a:solidFill>
                      <a:schemeClr val="bg1">
                        <a:lumMod val="85000"/>
                      </a:schemeClr>
                    </a:solidFill>
                  </a:tcPr>
                </a:tc>
                <a:tc>
                  <a:txBody>
                    <a:bodyPr/>
                    <a:lstStyle/>
                    <a:p>
                      <a:pPr algn="ctr"/>
                      <a:r>
                        <a:rPr lang="en-US" sz="100" dirty="0" smtClean="0"/>
                        <a:t>b</a:t>
                      </a:r>
                      <a:endParaRPr lang="en-US" sz="100" dirty="0"/>
                    </a:p>
                  </a:txBody>
                  <a:tcPr anchor="ctr">
                    <a:solidFill>
                      <a:schemeClr val="bg1">
                        <a:lumMod val="85000"/>
                      </a:schemeClr>
                    </a:solidFill>
                  </a:tcPr>
                </a:tc>
                <a:tc>
                  <a:txBody>
                    <a:bodyPr/>
                    <a:lstStyle/>
                    <a:p>
                      <a:pPr algn="ctr"/>
                      <a:r>
                        <a:rPr lang="en-US" sz="100" dirty="0" smtClean="0"/>
                        <a:t>c</a:t>
                      </a:r>
                      <a:endParaRPr lang="en-US" sz="100" dirty="0"/>
                    </a:p>
                  </a:txBody>
                  <a:tcPr anchor="ctr">
                    <a:solidFill>
                      <a:schemeClr val="bg1">
                        <a:lumMod val="85000"/>
                      </a:schemeClr>
                    </a:solidFill>
                  </a:tcPr>
                </a:tc>
                <a:tc>
                  <a:txBody>
                    <a:bodyPr/>
                    <a:lstStyle/>
                    <a:p>
                      <a:pPr algn="ctr"/>
                      <a:r>
                        <a:rPr lang="en-US" sz="100" dirty="0" smtClean="0"/>
                        <a:t>d</a:t>
                      </a:r>
                      <a:endParaRPr lang="en-US" sz="100" dirty="0"/>
                    </a:p>
                  </a:txBody>
                  <a:tcPr anchor="ctr">
                    <a:solidFill>
                      <a:schemeClr val="bg1">
                        <a:lumMod val="85000"/>
                      </a:schemeClr>
                    </a:solidFill>
                  </a:tcPr>
                </a:tc>
                <a:tc rowSpan="2">
                  <a:txBody>
                    <a:bodyPr/>
                    <a:lstStyle/>
                    <a:p>
                      <a:pPr algn="ctr"/>
                      <a:endParaRPr lang="en-US" sz="400" dirty="0"/>
                    </a:p>
                  </a:txBody>
                  <a:tcPr anchor="ctr">
                    <a:solidFill>
                      <a:schemeClr val="bg1">
                        <a:lumMod val="75000"/>
                      </a:schemeClr>
                    </a:solidFill>
                  </a:tcPr>
                </a:tc>
              </a:tr>
              <a:tr h="347535">
                <a:tc vMerge="1">
                  <a:txBody>
                    <a:bodyPr/>
                    <a:lstStyle/>
                    <a:p>
                      <a:pPr algn="ctr"/>
                      <a:endParaRPr lang="en-US" sz="1600" dirty="0" smtClean="0"/>
                    </a:p>
                  </a:txBody>
                  <a:tcPr anchor="ctr">
                    <a:solidFill>
                      <a:srgbClr val="3366FF"/>
                    </a:solidFill>
                  </a:tcPr>
                </a:tc>
                <a:tc>
                  <a:txBody>
                    <a:bodyPr/>
                    <a:lstStyle/>
                    <a:p>
                      <a:pPr algn="ctr"/>
                      <a:r>
                        <a:rPr lang="en-US" sz="400" dirty="0" smtClean="0"/>
                        <a:t>Sufficient capacity</a:t>
                      </a:r>
                    </a:p>
                  </a:txBody>
                  <a:tcPr anchor="ctr">
                    <a:solidFill>
                      <a:srgbClr val="3366FF"/>
                    </a:solidFill>
                  </a:tcPr>
                </a:tc>
                <a:tc>
                  <a:txBody>
                    <a:bodyPr/>
                    <a:lstStyle/>
                    <a:p>
                      <a:pPr algn="ctr"/>
                      <a:r>
                        <a:rPr lang="en-US" sz="100" dirty="0" smtClean="0"/>
                        <a:t>e</a:t>
                      </a:r>
                      <a:endParaRPr lang="en-US" sz="100" dirty="0"/>
                    </a:p>
                  </a:txBody>
                  <a:tcPr anchor="ctr">
                    <a:solidFill>
                      <a:schemeClr val="bg1">
                        <a:lumMod val="85000"/>
                      </a:schemeClr>
                    </a:solidFill>
                  </a:tcPr>
                </a:tc>
                <a:tc>
                  <a:txBody>
                    <a:bodyPr/>
                    <a:lstStyle/>
                    <a:p>
                      <a:pPr algn="ctr"/>
                      <a:r>
                        <a:rPr lang="en-US" sz="100" dirty="0" smtClean="0"/>
                        <a:t>f</a:t>
                      </a:r>
                      <a:endParaRPr lang="en-US" sz="100" dirty="0"/>
                    </a:p>
                  </a:txBody>
                  <a:tcPr anchor="ctr">
                    <a:solidFill>
                      <a:schemeClr val="bg1">
                        <a:lumMod val="85000"/>
                      </a:schemeClr>
                    </a:solidFill>
                  </a:tcPr>
                </a:tc>
                <a:tc>
                  <a:txBody>
                    <a:bodyPr/>
                    <a:lstStyle/>
                    <a:p>
                      <a:pPr algn="ctr"/>
                      <a:r>
                        <a:rPr lang="en-US" sz="100" dirty="0" smtClean="0"/>
                        <a:t>g</a:t>
                      </a:r>
                      <a:endParaRPr lang="en-US" sz="100" dirty="0"/>
                    </a:p>
                  </a:txBody>
                  <a:tcPr anchor="ctr">
                    <a:solidFill>
                      <a:schemeClr val="bg1">
                        <a:lumMod val="85000"/>
                      </a:schemeClr>
                    </a:solidFill>
                  </a:tcPr>
                </a:tc>
                <a:tc>
                  <a:txBody>
                    <a:bodyPr/>
                    <a:lstStyle/>
                    <a:p>
                      <a:pPr algn="ctr"/>
                      <a:r>
                        <a:rPr lang="en-US" sz="100" dirty="0" smtClean="0"/>
                        <a:t>h</a:t>
                      </a:r>
                      <a:endParaRPr lang="en-US" sz="100" dirty="0"/>
                    </a:p>
                  </a:txBody>
                  <a:tcPr anchor="ctr">
                    <a:solidFill>
                      <a:schemeClr val="bg1">
                        <a:lumMod val="85000"/>
                      </a:schemeClr>
                    </a:solidFill>
                  </a:tcPr>
                </a:tc>
                <a:tc vMerge="1">
                  <a:txBody>
                    <a:bodyPr/>
                    <a:lstStyle/>
                    <a:p>
                      <a:endParaRPr lang="en-US"/>
                    </a:p>
                  </a:txBody>
                  <a:tcPr/>
                </a:tc>
              </a:tr>
              <a:tr h="280702">
                <a:tc rowSpan="2">
                  <a:txBody>
                    <a:bodyPr/>
                    <a:lstStyle/>
                    <a:p>
                      <a:pPr algn="ctr"/>
                      <a:r>
                        <a:rPr lang="en-US" sz="400" dirty="0" smtClean="0"/>
                        <a:t>SCHOOL</a:t>
                      </a:r>
                    </a:p>
                    <a:p>
                      <a:pPr algn="ctr"/>
                      <a:r>
                        <a:rPr lang="en-US" sz="400" dirty="0" smtClean="0"/>
                        <a:t>Accountability</a:t>
                      </a:r>
                    </a:p>
                  </a:txBody>
                  <a:tcPr anchor="ctr">
                    <a:solidFill>
                      <a:srgbClr val="3366FF"/>
                    </a:solidFill>
                  </a:tcPr>
                </a:tc>
                <a:tc>
                  <a:txBody>
                    <a:bodyPr/>
                    <a:lstStyle/>
                    <a:p>
                      <a:pPr algn="ctr"/>
                      <a:r>
                        <a:rPr lang="en-US" sz="400" dirty="0" smtClean="0"/>
                        <a:t>Low accountability</a:t>
                      </a:r>
                      <a:endParaRPr lang="en-US" sz="400" dirty="0"/>
                    </a:p>
                  </a:txBody>
                  <a:tcPr anchor="ctr">
                    <a:solidFill>
                      <a:srgbClr val="3366FF"/>
                    </a:solidFill>
                  </a:tcPr>
                </a:tc>
                <a:tc>
                  <a:txBody>
                    <a:bodyPr/>
                    <a:lstStyle/>
                    <a:p>
                      <a:pPr algn="ctr"/>
                      <a:r>
                        <a:rPr lang="en-US" sz="100" dirty="0" err="1" smtClean="0"/>
                        <a:t>i</a:t>
                      </a:r>
                      <a:endParaRPr lang="en-US" sz="100" dirty="0"/>
                    </a:p>
                  </a:txBody>
                  <a:tcPr anchor="ctr">
                    <a:solidFill>
                      <a:schemeClr val="bg1">
                        <a:lumMod val="85000"/>
                      </a:schemeClr>
                    </a:solidFill>
                  </a:tcPr>
                </a:tc>
                <a:tc>
                  <a:txBody>
                    <a:bodyPr/>
                    <a:lstStyle/>
                    <a:p>
                      <a:pPr algn="ctr"/>
                      <a:r>
                        <a:rPr lang="en-US" sz="100" dirty="0" smtClean="0"/>
                        <a:t>j</a:t>
                      </a:r>
                      <a:endParaRPr lang="en-US" sz="100" dirty="0"/>
                    </a:p>
                  </a:txBody>
                  <a:tcPr anchor="ctr">
                    <a:solidFill>
                      <a:schemeClr val="bg1">
                        <a:lumMod val="85000"/>
                      </a:schemeClr>
                    </a:solidFill>
                  </a:tcPr>
                </a:tc>
                <a:tc>
                  <a:txBody>
                    <a:bodyPr/>
                    <a:lstStyle/>
                    <a:p>
                      <a:pPr algn="ctr"/>
                      <a:r>
                        <a:rPr lang="en-US" sz="100" dirty="0" smtClean="0"/>
                        <a:t>k</a:t>
                      </a:r>
                      <a:endParaRPr lang="en-US" sz="100" dirty="0"/>
                    </a:p>
                  </a:txBody>
                  <a:tcPr anchor="ctr">
                    <a:solidFill>
                      <a:schemeClr val="bg1">
                        <a:lumMod val="85000"/>
                      </a:schemeClr>
                    </a:solidFill>
                  </a:tcPr>
                </a:tc>
                <a:tc>
                  <a:txBody>
                    <a:bodyPr/>
                    <a:lstStyle/>
                    <a:p>
                      <a:pPr algn="ctr"/>
                      <a:r>
                        <a:rPr lang="en-US" sz="100" dirty="0" smtClean="0"/>
                        <a:t>l</a:t>
                      </a:r>
                      <a:endParaRPr lang="en-US" sz="100" dirty="0"/>
                    </a:p>
                  </a:txBody>
                  <a:tcPr anchor="ctr">
                    <a:solidFill>
                      <a:schemeClr val="bg1">
                        <a:lumMod val="85000"/>
                      </a:schemeClr>
                    </a:solidFill>
                  </a:tcPr>
                </a:tc>
                <a:tc rowSpan="2">
                  <a:txBody>
                    <a:bodyPr/>
                    <a:lstStyle/>
                    <a:p>
                      <a:pPr algn="ctr"/>
                      <a:endParaRPr lang="en-US" sz="400" dirty="0"/>
                    </a:p>
                  </a:txBody>
                  <a:tcPr anchor="ctr">
                    <a:solidFill>
                      <a:schemeClr val="bg1">
                        <a:lumMod val="75000"/>
                      </a:schemeClr>
                    </a:solidFill>
                  </a:tcPr>
                </a:tc>
              </a:tr>
              <a:tr h="347535">
                <a:tc vMerge="1">
                  <a:txBody>
                    <a:bodyPr/>
                    <a:lstStyle/>
                    <a:p>
                      <a:pPr algn="ctr"/>
                      <a:endParaRPr lang="en-US" sz="1600" dirty="0" smtClean="0"/>
                    </a:p>
                  </a:txBody>
                  <a:tcPr anchor="ctr">
                    <a:solidFill>
                      <a:srgbClr val="3366FF"/>
                    </a:solidFill>
                  </a:tcPr>
                </a:tc>
                <a:tc>
                  <a:txBody>
                    <a:bodyPr/>
                    <a:lstStyle/>
                    <a:p>
                      <a:pPr algn="ctr"/>
                      <a:r>
                        <a:rPr lang="en-US" sz="400" dirty="0" smtClean="0"/>
                        <a:t>Sufficient</a:t>
                      </a:r>
                      <a:r>
                        <a:rPr lang="en-US" sz="400" baseline="0" dirty="0" smtClean="0"/>
                        <a:t> accountability</a:t>
                      </a:r>
                      <a:endParaRPr lang="en-US" sz="400" dirty="0" smtClean="0"/>
                    </a:p>
                  </a:txBody>
                  <a:tcPr anchor="ctr">
                    <a:solidFill>
                      <a:srgbClr val="3366FF"/>
                    </a:solidFill>
                  </a:tcPr>
                </a:tc>
                <a:tc>
                  <a:txBody>
                    <a:bodyPr/>
                    <a:lstStyle/>
                    <a:p>
                      <a:pPr algn="ctr"/>
                      <a:r>
                        <a:rPr lang="en-US" sz="100" dirty="0" smtClean="0"/>
                        <a:t>m</a:t>
                      </a:r>
                      <a:endParaRPr lang="en-US" sz="100" dirty="0"/>
                    </a:p>
                  </a:txBody>
                  <a:tcPr anchor="ctr">
                    <a:solidFill>
                      <a:schemeClr val="bg1">
                        <a:lumMod val="85000"/>
                      </a:schemeClr>
                    </a:solidFill>
                  </a:tcPr>
                </a:tc>
                <a:tc>
                  <a:txBody>
                    <a:bodyPr/>
                    <a:lstStyle/>
                    <a:p>
                      <a:pPr algn="ctr"/>
                      <a:r>
                        <a:rPr lang="en-US" sz="100" dirty="0" smtClean="0"/>
                        <a:t>n</a:t>
                      </a:r>
                      <a:endParaRPr lang="en-US" sz="100" dirty="0"/>
                    </a:p>
                  </a:txBody>
                  <a:tcPr anchor="ctr">
                    <a:solidFill>
                      <a:schemeClr val="bg1">
                        <a:lumMod val="85000"/>
                      </a:schemeClr>
                    </a:solidFill>
                  </a:tcPr>
                </a:tc>
                <a:tc>
                  <a:txBody>
                    <a:bodyPr/>
                    <a:lstStyle/>
                    <a:p>
                      <a:pPr algn="ctr"/>
                      <a:r>
                        <a:rPr lang="en-US" sz="100" dirty="0" smtClean="0"/>
                        <a:t>o</a:t>
                      </a:r>
                      <a:endParaRPr lang="en-US" sz="100" dirty="0"/>
                    </a:p>
                  </a:txBody>
                  <a:tcPr anchor="ctr">
                    <a:solidFill>
                      <a:schemeClr val="bg1">
                        <a:lumMod val="85000"/>
                      </a:schemeClr>
                    </a:solidFill>
                  </a:tcPr>
                </a:tc>
                <a:tc>
                  <a:txBody>
                    <a:bodyPr/>
                    <a:lstStyle/>
                    <a:p>
                      <a:pPr algn="ctr"/>
                      <a:r>
                        <a:rPr lang="en-US" sz="100" dirty="0" smtClean="0"/>
                        <a:t>p</a:t>
                      </a:r>
                      <a:endParaRPr lang="en-US" sz="100" dirty="0"/>
                    </a:p>
                  </a:txBody>
                  <a:tcPr anchor="ctr">
                    <a:solidFill>
                      <a:schemeClr val="bg1">
                        <a:lumMod val="85000"/>
                      </a:schemeClr>
                    </a:solidFill>
                  </a:tcPr>
                </a:tc>
                <a:tc vMerge="1">
                  <a:txBody>
                    <a:bodyPr/>
                    <a:lstStyle/>
                    <a:p>
                      <a:endParaRPr lang="en-US"/>
                    </a:p>
                  </a:txBody>
                  <a:tcPr/>
                </a:tc>
              </a:tr>
              <a:tr h="347535">
                <a:tc gridSpan="2">
                  <a:txBody>
                    <a:bodyPr/>
                    <a:lstStyle/>
                    <a:p>
                      <a:pPr algn="ctr"/>
                      <a:r>
                        <a:rPr lang="en-US" sz="400" dirty="0" smtClean="0"/>
                        <a:t>SCHOOL</a:t>
                      </a:r>
                    </a:p>
                    <a:p>
                      <a:pPr algn="ctr"/>
                      <a:r>
                        <a:rPr lang="en-US" sz="400" dirty="0" smtClean="0"/>
                        <a:t>BOTH low</a:t>
                      </a:r>
                      <a:r>
                        <a:rPr lang="en-US" sz="400" baseline="0" dirty="0" smtClean="0"/>
                        <a:t> capacity AND low accountability</a:t>
                      </a:r>
                      <a:endParaRPr lang="en-US" sz="400" dirty="0"/>
                    </a:p>
                  </a:txBody>
                  <a:tcPr anchor="ctr">
                    <a:solidFill>
                      <a:srgbClr val="3366FF"/>
                    </a:solidFill>
                  </a:tcPr>
                </a:tc>
                <a:tc hMerge="1">
                  <a:txBody>
                    <a:bodyPr/>
                    <a:lstStyle/>
                    <a:p>
                      <a:endParaRPr lang="en-US"/>
                    </a:p>
                  </a:txBody>
                  <a:tcPr/>
                </a:tc>
                <a:tc gridSpan="2">
                  <a:txBody>
                    <a:bodyPr/>
                    <a:lstStyle/>
                    <a:p>
                      <a:pPr algn="ctr"/>
                      <a:endParaRPr lang="en-US" sz="400" dirty="0"/>
                    </a:p>
                  </a:txBody>
                  <a:tcPr anchor="ctr">
                    <a:solidFill>
                      <a:srgbClr val="BFBFBF"/>
                    </a:solidFill>
                  </a:tcPr>
                </a:tc>
                <a:tc hMerge="1">
                  <a:txBody>
                    <a:bodyPr/>
                    <a:lstStyle/>
                    <a:p>
                      <a:endParaRPr lang="en-US"/>
                    </a:p>
                  </a:txBody>
                  <a:tcPr/>
                </a:tc>
                <a:tc gridSpan="2">
                  <a:txBody>
                    <a:bodyPr/>
                    <a:lstStyle/>
                    <a:p>
                      <a:pPr algn="ctr"/>
                      <a:endParaRPr lang="en-US" sz="400" dirty="0"/>
                    </a:p>
                  </a:txBody>
                  <a:tcPr anchor="ctr">
                    <a:solidFill>
                      <a:srgbClr val="BFBFBF"/>
                    </a:solidFill>
                  </a:tcPr>
                </a:tc>
                <a:tc hMerge="1">
                  <a:txBody>
                    <a:bodyPr/>
                    <a:lstStyle/>
                    <a:p>
                      <a:endParaRPr lang="en-US"/>
                    </a:p>
                  </a:txBody>
                  <a:tcPr/>
                </a:tc>
                <a:tc>
                  <a:txBody>
                    <a:bodyPr/>
                    <a:lstStyle/>
                    <a:p>
                      <a:pPr algn="ctr"/>
                      <a:r>
                        <a:rPr lang="en-US" sz="1000" b="1" dirty="0" smtClean="0"/>
                        <a:t>X</a:t>
                      </a:r>
                      <a:endParaRPr lang="en-US" sz="1000" b="1" dirty="0"/>
                    </a:p>
                  </a:txBody>
                  <a:tcPr anchor="ctr">
                    <a:solidFill>
                      <a:srgbClr val="BFBFBF"/>
                    </a:solid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89979726"/>
              </p:ext>
            </p:extLst>
          </p:nvPr>
        </p:nvGraphicFramePr>
        <p:xfrm>
          <a:off x="5796136" y="4606660"/>
          <a:ext cx="3024336" cy="2232246"/>
        </p:xfrm>
        <a:graphic>
          <a:graphicData uri="http://schemas.openxmlformats.org/drawingml/2006/table">
            <a:tbl>
              <a:tblPr firstRow="1" bandRow="1">
                <a:tableStyleId>{D7AC3CCA-C797-4891-BE02-D94E43425B78}</a:tableStyleId>
              </a:tblPr>
              <a:tblGrid>
                <a:gridCol w="378042"/>
                <a:gridCol w="378042"/>
                <a:gridCol w="378042"/>
                <a:gridCol w="378042"/>
                <a:gridCol w="378042"/>
                <a:gridCol w="378042"/>
                <a:gridCol w="756084"/>
              </a:tblGrid>
              <a:tr h="213868">
                <a:tc gridSpan="2">
                  <a:txBody>
                    <a:bodyPr/>
                    <a:lstStyle/>
                    <a:p>
                      <a:pPr algn="ctr"/>
                      <a:endParaRPr lang="en-US" sz="400" dirty="0"/>
                    </a:p>
                  </a:txBody>
                  <a:tcPr anchor="ctr">
                    <a:solidFill>
                      <a:schemeClr val="bg1">
                        <a:lumMod val="85000"/>
                      </a:schemeClr>
                    </a:solidFill>
                  </a:tcPr>
                </a:tc>
                <a:tc hMerge="1">
                  <a:txBody>
                    <a:bodyPr/>
                    <a:lstStyle/>
                    <a:p>
                      <a:endParaRPr lang="en-US"/>
                    </a:p>
                  </a:txBody>
                  <a:tcPr/>
                </a:tc>
                <a:tc gridSpan="2">
                  <a:txBody>
                    <a:bodyPr/>
                    <a:lstStyle/>
                    <a:p>
                      <a:pPr algn="ctr"/>
                      <a:r>
                        <a:rPr lang="en-US" sz="400" dirty="0" smtClean="0"/>
                        <a:t>Teachers</a:t>
                      </a:r>
                      <a:r>
                        <a:rPr lang="en-US" sz="400" baseline="0" dirty="0" smtClean="0"/>
                        <a:t> </a:t>
                      </a:r>
                    </a:p>
                    <a:p>
                      <a:pPr algn="ctr"/>
                      <a:r>
                        <a:rPr lang="en-US" sz="400" baseline="0" dirty="0" smtClean="0"/>
                        <a:t>CAPACITY</a:t>
                      </a:r>
                      <a:endParaRPr lang="en-US" sz="4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gridSpan="2">
                  <a:txBody>
                    <a:bodyPr/>
                    <a:lstStyle/>
                    <a:p>
                      <a:pPr algn="ctr"/>
                      <a:r>
                        <a:rPr lang="en-US" sz="400" dirty="0" smtClean="0"/>
                        <a:t>Teachers</a:t>
                      </a:r>
                    </a:p>
                    <a:p>
                      <a:pPr algn="ctr"/>
                      <a:r>
                        <a:rPr lang="en-US" sz="400" dirty="0" smtClean="0"/>
                        <a:t>ACCOUNTABILITY</a:t>
                      </a:r>
                      <a:endParaRPr lang="en-US" sz="400" dirty="0"/>
                    </a:p>
                  </a:txBody>
                  <a:tcPr anchor="ctr">
                    <a:solidFill>
                      <a:schemeClr val="accent6">
                        <a:lumMod val="75000"/>
                      </a:schemeClr>
                    </a:solidFill>
                  </a:tcPr>
                </a:tc>
                <a:tc hMerge="1">
                  <a:txBody>
                    <a:bodyPr/>
                    <a:lstStyle/>
                    <a:p>
                      <a:pPr algn="ctr"/>
                      <a:endParaRPr lang="en-US" sz="1600" dirty="0"/>
                    </a:p>
                  </a:txBody>
                  <a:tcPr anchor="ctr">
                    <a:solidFill>
                      <a:schemeClr val="accent6">
                        <a:lumMod val="75000"/>
                      </a:schemeClr>
                    </a:solidFill>
                  </a:tcPr>
                </a:tc>
                <a:tc>
                  <a:txBody>
                    <a:bodyPr/>
                    <a:lstStyle/>
                    <a:p>
                      <a:pPr algn="ctr"/>
                      <a:endParaRPr lang="en-US" sz="400" dirty="0"/>
                    </a:p>
                  </a:txBody>
                  <a:tcPr anchor="ctr">
                    <a:solidFill>
                      <a:schemeClr val="accent6">
                        <a:lumMod val="75000"/>
                      </a:schemeClr>
                    </a:solidFill>
                  </a:tcPr>
                </a:tc>
              </a:tr>
              <a:tr h="414369">
                <a:tc gridSpan="2">
                  <a:txBody>
                    <a:bodyPr/>
                    <a:lstStyle/>
                    <a:p>
                      <a:pPr algn="ctr"/>
                      <a:endParaRPr lang="en-US" sz="400" dirty="0"/>
                    </a:p>
                  </a:txBody>
                  <a:tcPr anchor="ctr">
                    <a:solidFill>
                      <a:schemeClr val="bg1">
                        <a:lumMod val="85000"/>
                      </a:schemeClr>
                    </a:solidFill>
                  </a:tcPr>
                </a:tc>
                <a:tc hMerge="1">
                  <a:txBody>
                    <a:bodyPr/>
                    <a:lstStyle/>
                    <a:p>
                      <a:endParaRPr lang="en-US"/>
                    </a:p>
                  </a:txBody>
                  <a:tcPr/>
                </a:tc>
                <a:tc>
                  <a:txBody>
                    <a:bodyPr/>
                    <a:lstStyle/>
                    <a:p>
                      <a:pPr algn="ctr"/>
                      <a:r>
                        <a:rPr lang="en-US" sz="400" dirty="0" smtClean="0"/>
                        <a:t>Can</a:t>
                      </a:r>
                      <a:endParaRPr lang="en-US" sz="400" dirty="0"/>
                    </a:p>
                  </a:txBody>
                  <a:tcPr anchor="ctr">
                    <a:solidFill>
                      <a:schemeClr val="accent6">
                        <a:lumMod val="75000"/>
                      </a:schemeClr>
                    </a:solidFill>
                  </a:tcPr>
                </a:tc>
                <a:tc>
                  <a:txBody>
                    <a:bodyPr/>
                    <a:lstStyle/>
                    <a:p>
                      <a:pPr algn="ctr"/>
                      <a:r>
                        <a:rPr lang="en-US" sz="400" dirty="0" smtClean="0"/>
                        <a:t>Can’t</a:t>
                      </a:r>
                      <a:endParaRPr lang="en-US" sz="400" dirty="0"/>
                    </a:p>
                  </a:txBody>
                  <a:tcPr anchor="ctr">
                    <a:solidFill>
                      <a:schemeClr val="accent6">
                        <a:lumMod val="75000"/>
                      </a:schemeClr>
                    </a:solidFill>
                  </a:tcPr>
                </a:tc>
                <a:tc>
                  <a:txBody>
                    <a:bodyPr/>
                    <a:lstStyle/>
                    <a:p>
                      <a:pPr algn="ctr"/>
                      <a:r>
                        <a:rPr lang="en-US" sz="400" dirty="0" smtClean="0"/>
                        <a:t>Will</a:t>
                      </a:r>
                    </a:p>
                  </a:txBody>
                  <a:tcPr anchor="ctr">
                    <a:solidFill>
                      <a:schemeClr val="accent6">
                        <a:lumMod val="75000"/>
                      </a:schemeClr>
                    </a:solidFill>
                  </a:tcPr>
                </a:tc>
                <a:tc>
                  <a:txBody>
                    <a:bodyPr/>
                    <a:lstStyle/>
                    <a:p>
                      <a:pPr algn="ctr"/>
                      <a:r>
                        <a:rPr lang="en-US" sz="400" dirty="0" smtClean="0"/>
                        <a:t>Won’t</a:t>
                      </a:r>
                      <a:endParaRPr lang="en-US" sz="400" dirty="0"/>
                    </a:p>
                  </a:txBody>
                  <a:tcPr anchor="ctr">
                    <a:solidFill>
                      <a:schemeClr val="accent6">
                        <a:lumMod val="75000"/>
                      </a:schemeClr>
                    </a:solidFill>
                  </a:tcPr>
                </a:tc>
                <a:tc>
                  <a:txBody>
                    <a:bodyPr/>
                    <a:lstStyle/>
                    <a:p>
                      <a:pPr algn="ctr"/>
                      <a:r>
                        <a:rPr lang="en-US" sz="400" dirty="0" smtClean="0"/>
                        <a:t>TEACHERS</a:t>
                      </a:r>
                    </a:p>
                    <a:p>
                      <a:pPr algn="ctr"/>
                      <a:endParaRPr lang="en-US" sz="400" dirty="0" smtClean="0"/>
                    </a:p>
                    <a:p>
                      <a:pPr algn="ctr"/>
                      <a:r>
                        <a:rPr lang="en-US" sz="400" dirty="0" smtClean="0"/>
                        <a:t>BOTH low</a:t>
                      </a:r>
                      <a:r>
                        <a:rPr lang="en-US" sz="400" baseline="0" dirty="0" smtClean="0"/>
                        <a:t> capacity AND low accountability</a:t>
                      </a:r>
                      <a:endParaRPr lang="en-US" sz="400" dirty="0"/>
                    </a:p>
                  </a:txBody>
                  <a:tcPr anchor="ctr">
                    <a:solidFill>
                      <a:schemeClr val="accent6">
                        <a:lumMod val="75000"/>
                      </a:schemeClr>
                    </a:solidFill>
                  </a:tcPr>
                </a:tc>
              </a:tr>
              <a:tr h="280702">
                <a:tc rowSpan="2">
                  <a:txBody>
                    <a:bodyPr/>
                    <a:lstStyle/>
                    <a:p>
                      <a:pPr algn="ctr"/>
                      <a:r>
                        <a:rPr lang="en-US" sz="400" dirty="0" smtClean="0"/>
                        <a:t>School capacity</a:t>
                      </a:r>
                    </a:p>
                  </a:txBody>
                  <a:tcPr anchor="ctr">
                    <a:solidFill>
                      <a:srgbClr val="3366FF"/>
                    </a:solidFill>
                  </a:tcPr>
                </a:tc>
                <a:tc>
                  <a:txBody>
                    <a:bodyPr/>
                    <a:lstStyle/>
                    <a:p>
                      <a:pPr algn="ctr"/>
                      <a:r>
                        <a:rPr lang="en-US" sz="400" dirty="0" smtClean="0"/>
                        <a:t>Low capacity</a:t>
                      </a:r>
                      <a:endParaRPr lang="en-US" sz="400" dirty="0"/>
                    </a:p>
                  </a:txBody>
                  <a:tcPr anchor="ctr">
                    <a:solidFill>
                      <a:srgbClr val="3366FF"/>
                    </a:solidFill>
                  </a:tcPr>
                </a:tc>
                <a:tc>
                  <a:txBody>
                    <a:bodyPr/>
                    <a:lstStyle/>
                    <a:p>
                      <a:pPr algn="ctr"/>
                      <a:r>
                        <a:rPr lang="en-US" sz="100" dirty="0" smtClean="0"/>
                        <a:t>a</a:t>
                      </a:r>
                      <a:endParaRPr lang="en-US" sz="100" dirty="0"/>
                    </a:p>
                  </a:txBody>
                  <a:tcPr anchor="ctr">
                    <a:solidFill>
                      <a:schemeClr val="bg1">
                        <a:lumMod val="85000"/>
                      </a:schemeClr>
                    </a:solidFill>
                  </a:tcPr>
                </a:tc>
                <a:tc>
                  <a:txBody>
                    <a:bodyPr/>
                    <a:lstStyle/>
                    <a:p>
                      <a:pPr algn="ctr"/>
                      <a:r>
                        <a:rPr lang="en-US" sz="100" dirty="0" smtClean="0"/>
                        <a:t>b</a:t>
                      </a:r>
                      <a:endParaRPr lang="en-US" sz="100" dirty="0"/>
                    </a:p>
                  </a:txBody>
                  <a:tcPr anchor="ctr">
                    <a:solidFill>
                      <a:schemeClr val="bg1">
                        <a:lumMod val="85000"/>
                      </a:schemeClr>
                    </a:solidFill>
                  </a:tcPr>
                </a:tc>
                <a:tc>
                  <a:txBody>
                    <a:bodyPr/>
                    <a:lstStyle/>
                    <a:p>
                      <a:pPr algn="ctr"/>
                      <a:r>
                        <a:rPr lang="en-US" sz="100" dirty="0" smtClean="0"/>
                        <a:t>c</a:t>
                      </a:r>
                      <a:endParaRPr lang="en-US" sz="100" dirty="0"/>
                    </a:p>
                  </a:txBody>
                  <a:tcPr anchor="ctr">
                    <a:solidFill>
                      <a:schemeClr val="bg1">
                        <a:lumMod val="85000"/>
                      </a:schemeClr>
                    </a:solidFill>
                  </a:tcPr>
                </a:tc>
                <a:tc>
                  <a:txBody>
                    <a:bodyPr/>
                    <a:lstStyle/>
                    <a:p>
                      <a:pPr algn="ctr"/>
                      <a:r>
                        <a:rPr lang="en-US" sz="100" dirty="0" smtClean="0"/>
                        <a:t>d</a:t>
                      </a:r>
                      <a:endParaRPr lang="en-US" sz="100" dirty="0"/>
                    </a:p>
                  </a:txBody>
                  <a:tcPr anchor="ctr">
                    <a:solidFill>
                      <a:schemeClr val="bg1">
                        <a:lumMod val="85000"/>
                      </a:schemeClr>
                    </a:solidFill>
                  </a:tcPr>
                </a:tc>
                <a:tc rowSpan="2">
                  <a:txBody>
                    <a:bodyPr/>
                    <a:lstStyle/>
                    <a:p>
                      <a:pPr algn="ctr"/>
                      <a:endParaRPr lang="en-US" sz="400" dirty="0"/>
                    </a:p>
                  </a:txBody>
                  <a:tcPr anchor="ctr">
                    <a:solidFill>
                      <a:schemeClr val="bg1">
                        <a:lumMod val="75000"/>
                      </a:schemeClr>
                    </a:solidFill>
                  </a:tcPr>
                </a:tc>
              </a:tr>
              <a:tr h="347535">
                <a:tc vMerge="1">
                  <a:txBody>
                    <a:bodyPr/>
                    <a:lstStyle/>
                    <a:p>
                      <a:pPr algn="ctr"/>
                      <a:endParaRPr lang="en-US" sz="1600" dirty="0" smtClean="0"/>
                    </a:p>
                  </a:txBody>
                  <a:tcPr anchor="ctr">
                    <a:solidFill>
                      <a:srgbClr val="3366FF"/>
                    </a:solidFill>
                  </a:tcPr>
                </a:tc>
                <a:tc>
                  <a:txBody>
                    <a:bodyPr/>
                    <a:lstStyle/>
                    <a:p>
                      <a:pPr algn="ctr"/>
                      <a:r>
                        <a:rPr lang="en-US" sz="400" dirty="0" smtClean="0"/>
                        <a:t>Sufficient capacity</a:t>
                      </a:r>
                    </a:p>
                  </a:txBody>
                  <a:tcPr anchor="ctr">
                    <a:solidFill>
                      <a:srgbClr val="3366FF"/>
                    </a:solidFill>
                  </a:tcPr>
                </a:tc>
                <a:tc>
                  <a:txBody>
                    <a:bodyPr/>
                    <a:lstStyle/>
                    <a:p>
                      <a:pPr algn="ctr"/>
                      <a:r>
                        <a:rPr lang="en-US" sz="100" dirty="0" smtClean="0"/>
                        <a:t>e</a:t>
                      </a:r>
                      <a:endParaRPr lang="en-US" sz="100" dirty="0"/>
                    </a:p>
                  </a:txBody>
                  <a:tcPr anchor="ctr">
                    <a:solidFill>
                      <a:schemeClr val="bg1">
                        <a:lumMod val="85000"/>
                      </a:schemeClr>
                    </a:solidFill>
                  </a:tcPr>
                </a:tc>
                <a:tc>
                  <a:txBody>
                    <a:bodyPr/>
                    <a:lstStyle/>
                    <a:p>
                      <a:pPr algn="ctr"/>
                      <a:r>
                        <a:rPr lang="en-US" sz="100" dirty="0" smtClean="0"/>
                        <a:t>f</a:t>
                      </a:r>
                      <a:endParaRPr lang="en-US" sz="100" dirty="0"/>
                    </a:p>
                  </a:txBody>
                  <a:tcPr anchor="ctr">
                    <a:solidFill>
                      <a:schemeClr val="bg1">
                        <a:lumMod val="85000"/>
                      </a:schemeClr>
                    </a:solidFill>
                  </a:tcPr>
                </a:tc>
                <a:tc>
                  <a:txBody>
                    <a:bodyPr/>
                    <a:lstStyle/>
                    <a:p>
                      <a:pPr algn="ctr"/>
                      <a:r>
                        <a:rPr lang="en-US" sz="100" dirty="0" smtClean="0"/>
                        <a:t>g</a:t>
                      </a:r>
                      <a:endParaRPr lang="en-US" sz="100" dirty="0"/>
                    </a:p>
                  </a:txBody>
                  <a:tcPr anchor="ctr">
                    <a:solidFill>
                      <a:schemeClr val="bg1">
                        <a:lumMod val="85000"/>
                      </a:schemeClr>
                    </a:solidFill>
                  </a:tcPr>
                </a:tc>
                <a:tc>
                  <a:txBody>
                    <a:bodyPr/>
                    <a:lstStyle/>
                    <a:p>
                      <a:pPr algn="ctr"/>
                      <a:r>
                        <a:rPr lang="en-US" sz="100" dirty="0" smtClean="0"/>
                        <a:t>h</a:t>
                      </a:r>
                      <a:endParaRPr lang="en-US" sz="100" dirty="0"/>
                    </a:p>
                  </a:txBody>
                  <a:tcPr anchor="ctr">
                    <a:solidFill>
                      <a:schemeClr val="bg1">
                        <a:lumMod val="85000"/>
                      </a:schemeClr>
                    </a:solidFill>
                  </a:tcPr>
                </a:tc>
                <a:tc vMerge="1">
                  <a:txBody>
                    <a:bodyPr/>
                    <a:lstStyle/>
                    <a:p>
                      <a:endParaRPr lang="en-US"/>
                    </a:p>
                  </a:txBody>
                  <a:tcPr/>
                </a:tc>
              </a:tr>
              <a:tr h="280702">
                <a:tc rowSpan="2">
                  <a:txBody>
                    <a:bodyPr/>
                    <a:lstStyle/>
                    <a:p>
                      <a:pPr algn="ctr"/>
                      <a:r>
                        <a:rPr lang="en-US" sz="400" dirty="0" smtClean="0"/>
                        <a:t>SCHOOL</a:t>
                      </a:r>
                    </a:p>
                    <a:p>
                      <a:pPr algn="ctr"/>
                      <a:r>
                        <a:rPr lang="en-US" sz="400" dirty="0" smtClean="0"/>
                        <a:t>Accountability</a:t>
                      </a:r>
                    </a:p>
                  </a:txBody>
                  <a:tcPr anchor="ctr">
                    <a:solidFill>
                      <a:srgbClr val="3366FF"/>
                    </a:solidFill>
                  </a:tcPr>
                </a:tc>
                <a:tc>
                  <a:txBody>
                    <a:bodyPr/>
                    <a:lstStyle/>
                    <a:p>
                      <a:pPr algn="ctr"/>
                      <a:r>
                        <a:rPr lang="en-US" sz="400" dirty="0" smtClean="0"/>
                        <a:t>Low accountability</a:t>
                      </a:r>
                      <a:endParaRPr lang="en-US" sz="400" dirty="0"/>
                    </a:p>
                  </a:txBody>
                  <a:tcPr anchor="ctr">
                    <a:solidFill>
                      <a:srgbClr val="3366FF"/>
                    </a:solidFill>
                  </a:tcPr>
                </a:tc>
                <a:tc>
                  <a:txBody>
                    <a:bodyPr/>
                    <a:lstStyle/>
                    <a:p>
                      <a:pPr algn="ctr"/>
                      <a:r>
                        <a:rPr lang="en-US" sz="100" dirty="0" err="1" smtClean="0"/>
                        <a:t>i</a:t>
                      </a:r>
                      <a:endParaRPr lang="en-US" sz="100" dirty="0"/>
                    </a:p>
                  </a:txBody>
                  <a:tcPr anchor="ctr">
                    <a:solidFill>
                      <a:schemeClr val="bg1">
                        <a:lumMod val="85000"/>
                      </a:schemeClr>
                    </a:solidFill>
                  </a:tcPr>
                </a:tc>
                <a:tc>
                  <a:txBody>
                    <a:bodyPr/>
                    <a:lstStyle/>
                    <a:p>
                      <a:pPr algn="ctr"/>
                      <a:r>
                        <a:rPr lang="en-US" sz="100" dirty="0" smtClean="0"/>
                        <a:t>j</a:t>
                      </a:r>
                      <a:endParaRPr lang="en-US" sz="100" dirty="0"/>
                    </a:p>
                  </a:txBody>
                  <a:tcPr anchor="ctr">
                    <a:solidFill>
                      <a:schemeClr val="bg1">
                        <a:lumMod val="85000"/>
                      </a:schemeClr>
                    </a:solidFill>
                  </a:tcPr>
                </a:tc>
                <a:tc>
                  <a:txBody>
                    <a:bodyPr/>
                    <a:lstStyle/>
                    <a:p>
                      <a:pPr algn="ctr"/>
                      <a:r>
                        <a:rPr lang="en-US" sz="100" dirty="0" smtClean="0"/>
                        <a:t>k</a:t>
                      </a:r>
                      <a:endParaRPr lang="en-US" sz="100" dirty="0"/>
                    </a:p>
                  </a:txBody>
                  <a:tcPr anchor="ctr">
                    <a:solidFill>
                      <a:schemeClr val="bg1">
                        <a:lumMod val="85000"/>
                      </a:schemeClr>
                    </a:solidFill>
                  </a:tcPr>
                </a:tc>
                <a:tc>
                  <a:txBody>
                    <a:bodyPr/>
                    <a:lstStyle/>
                    <a:p>
                      <a:pPr algn="ctr"/>
                      <a:r>
                        <a:rPr lang="en-US" sz="100" dirty="0" smtClean="0"/>
                        <a:t>l</a:t>
                      </a:r>
                      <a:endParaRPr lang="en-US" sz="100" dirty="0"/>
                    </a:p>
                  </a:txBody>
                  <a:tcPr anchor="ctr">
                    <a:solidFill>
                      <a:schemeClr val="bg1">
                        <a:lumMod val="85000"/>
                      </a:schemeClr>
                    </a:solidFill>
                  </a:tcPr>
                </a:tc>
                <a:tc rowSpan="2">
                  <a:txBody>
                    <a:bodyPr/>
                    <a:lstStyle/>
                    <a:p>
                      <a:pPr algn="ctr"/>
                      <a:endParaRPr lang="en-US" sz="400" dirty="0"/>
                    </a:p>
                  </a:txBody>
                  <a:tcPr anchor="ctr">
                    <a:solidFill>
                      <a:schemeClr val="bg1">
                        <a:lumMod val="75000"/>
                      </a:schemeClr>
                    </a:solidFill>
                  </a:tcPr>
                </a:tc>
              </a:tr>
              <a:tr h="347535">
                <a:tc vMerge="1">
                  <a:txBody>
                    <a:bodyPr/>
                    <a:lstStyle/>
                    <a:p>
                      <a:pPr algn="ctr"/>
                      <a:endParaRPr lang="en-US" sz="1600" dirty="0" smtClean="0"/>
                    </a:p>
                  </a:txBody>
                  <a:tcPr anchor="ctr">
                    <a:solidFill>
                      <a:srgbClr val="3366FF"/>
                    </a:solidFill>
                  </a:tcPr>
                </a:tc>
                <a:tc>
                  <a:txBody>
                    <a:bodyPr/>
                    <a:lstStyle/>
                    <a:p>
                      <a:pPr algn="ctr"/>
                      <a:r>
                        <a:rPr lang="en-US" sz="400" dirty="0" smtClean="0"/>
                        <a:t>Sufficient</a:t>
                      </a:r>
                      <a:r>
                        <a:rPr lang="en-US" sz="400" baseline="0" dirty="0" smtClean="0"/>
                        <a:t> accountability</a:t>
                      </a:r>
                      <a:endParaRPr lang="en-US" sz="400" dirty="0" smtClean="0"/>
                    </a:p>
                  </a:txBody>
                  <a:tcPr anchor="ctr">
                    <a:solidFill>
                      <a:srgbClr val="3366FF"/>
                    </a:solidFill>
                  </a:tcPr>
                </a:tc>
                <a:tc>
                  <a:txBody>
                    <a:bodyPr/>
                    <a:lstStyle/>
                    <a:p>
                      <a:pPr algn="ctr"/>
                      <a:r>
                        <a:rPr lang="en-US" sz="100" dirty="0" smtClean="0"/>
                        <a:t>m</a:t>
                      </a:r>
                      <a:endParaRPr lang="en-US" sz="100" dirty="0"/>
                    </a:p>
                  </a:txBody>
                  <a:tcPr anchor="ctr">
                    <a:solidFill>
                      <a:schemeClr val="bg1">
                        <a:lumMod val="85000"/>
                      </a:schemeClr>
                    </a:solidFill>
                  </a:tcPr>
                </a:tc>
                <a:tc>
                  <a:txBody>
                    <a:bodyPr/>
                    <a:lstStyle/>
                    <a:p>
                      <a:pPr algn="ctr"/>
                      <a:r>
                        <a:rPr lang="en-US" sz="100" dirty="0" smtClean="0"/>
                        <a:t>n</a:t>
                      </a:r>
                      <a:endParaRPr lang="en-US" sz="100" dirty="0"/>
                    </a:p>
                  </a:txBody>
                  <a:tcPr anchor="ctr">
                    <a:solidFill>
                      <a:schemeClr val="bg1">
                        <a:lumMod val="85000"/>
                      </a:schemeClr>
                    </a:solidFill>
                  </a:tcPr>
                </a:tc>
                <a:tc>
                  <a:txBody>
                    <a:bodyPr/>
                    <a:lstStyle/>
                    <a:p>
                      <a:pPr algn="ctr"/>
                      <a:r>
                        <a:rPr lang="en-US" sz="100" dirty="0" smtClean="0"/>
                        <a:t>o</a:t>
                      </a:r>
                      <a:endParaRPr lang="en-US" sz="100" dirty="0"/>
                    </a:p>
                  </a:txBody>
                  <a:tcPr anchor="ctr">
                    <a:solidFill>
                      <a:schemeClr val="bg1">
                        <a:lumMod val="85000"/>
                      </a:schemeClr>
                    </a:solidFill>
                  </a:tcPr>
                </a:tc>
                <a:tc>
                  <a:txBody>
                    <a:bodyPr/>
                    <a:lstStyle/>
                    <a:p>
                      <a:pPr algn="ctr"/>
                      <a:r>
                        <a:rPr lang="en-US" sz="100" dirty="0" smtClean="0"/>
                        <a:t>p</a:t>
                      </a:r>
                      <a:endParaRPr lang="en-US" sz="100" dirty="0"/>
                    </a:p>
                  </a:txBody>
                  <a:tcPr anchor="ctr">
                    <a:solidFill>
                      <a:schemeClr val="bg1">
                        <a:lumMod val="85000"/>
                      </a:schemeClr>
                    </a:solidFill>
                  </a:tcPr>
                </a:tc>
                <a:tc vMerge="1">
                  <a:txBody>
                    <a:bodyPr/>
                    <a:lstStyle/>
                    <a:p>
                      <a:endParaRPr lang="en-US"/>
                    </a:p>
                  </a:txBody>
                  <a:tcPr/>
                </a:tc>
              </a:tr>
              <a:tr h="347535">
                <a:tc gridSpan="2">
                  <a:txBody>
                    <a:bodyPr/>
                    <a:lstStyle/>
                    <a:p>
                      <a:pPr algn="ctr"/>
                      <a:r>
                        <a:rPr lang="en-US" sz="400" dirty="0" smtClean="0"/>
                        <a:t>SCHOOL</a:t>
                      </a:r>
                    </a:p>
                    <a:p>
                      <a:pPr algn="ctr"/>
                      <a:r>
                        <a:rPr lang="en-US" sz="400" dirty="0" smtClean="0"/>
                        <a:t>BOTH low</a:t>
                      </a:r>
                      <a:r>
                        <a:rPr lang="en-US" sz="400" baseline="0" dirty="0" smtClean="0"/>
                        <a:t> capacity AND low accountability</a:t>
                      </a:r>
                      <a:endParaRPr lang="en-US" sz="400" dirty="0"/>
                    </a:p>
                  </a:txBody>
                  <a:tcPr anchor="ctr">
                    <a:solidFill>
                      <a:srgbClr val="3366FF"/>
                    </a:solidFill>
                  </a:tcPr>
                </a:tc>
                <a:tc hMerge="1">
                  <a:txBody>
                    <a:bodyPr/>
                    <a:lstStyle/>
                    <a:p>
                      <a:endParaRPr lang="en-US"/>
                    </a:p>
                  </a:txBody>
                  <a:tcPr/>
                </a:tc>
                <a:tc gridSpan="2">
                  <a:txBody>
                    <a:bodyPr/>
                    <a:lstStyle/>
                    <a:p>
                      <a:pPr algn="ctr"/>
                      <a:endParaRPr lang="en-US" sz="400" dirty="0"/>
                    </a:p>
                  </a:txBody>
                  <a:tcPr anchor="ctr">
                    <a:solidFill>
                      <a:srgbClr val="BFBFBF"/>
                    </a:solidFill>
                  </a:tcPr>
                </a:tc>
                <a:tc hMerge="1">
                  <a:txBody>
                    <a:bodyPr/>
                    <a:lstStyle/>
                    <a:p>
                      <a:endParaRPr lang="en-US"/>
                    </a:p>
                  </a:txBody>
                  <a:tcPr/>
                </a:tc>
                <a:tc gridSpan="2">
                  <a:txBody>
                    <a:bodyPr/>
                    <a:lstStyle/>
                    <a:p>
                      <a:pPr algn="ctr"/>
                      <a:endParaRPr lang="en-US" sz="400" dirty="0"/>
                    </a:p>
                  </a:txBody>
                  <a:tcPr anchor="ctr">
                    <a:solidFill>
                      <a:srgbClr val="BFBFBF"/>
                    </a:solidFill>
                  </a:tcPr>
                </a:tc>
                <a:tc hMerge="1">
                  <a:txBody>
                    <a:bodyPr/>
                    <a:lstStyle/>
                    <a:p>
                      <a:endParaRPr lang="en-US"/>
                    </a:p>
                  </a:txBody>
                  <a:tcPr/>
                </a:tc>
                <a:tc>
                  <a:txBody>
                    <a:bodyPr/>
                    <a:lstStyle/>
                    <a:p>
                      <a:pPr algn="ctr"/>
                      <a:r>
                        <a:rPr lang="en-US" sz="1000" b="1" dirty="0" smtClean="0"/>
                        <a:t>X</a:t>
                      </a:r>
                      <a:endParaRPr lang="en-US" sz="1000" b="1" dirty="0"/>
                    </a:p>
                  </a:txBody>
                  <a:tcPr anchor="ctr">
                    <a:solidFill>
                      <a:srgbClr val="BFBFBF"/>
                    </a:solidFill>
                  </a:tcPr>
                </a:tc>
              </a:tr>
            </a:tbl>
          </a:graphicData>
        </a:graphic>
      </p:graphicFrame>
      <p:sp>
        <p:nvSpPr>
          <p:cNvPr id="14" name="TextBox 13"/>
          <p:cNvSpPr txBox="1"/>
          <p:nvPr/>
        </p:nvSpPr>
        <p:spPr>
          <a:xfrm>
            <a:off x="395536" y="548680"/>
            <a:ext cx="3312368" cy="3970318"/>
          </a:xfrm>
          <a:prstGeom prst="rect">
            <a:avLst/>
          </a:prstGeom>
          <a:noFill/>
        </p:spPr>
        <p:txBody>
          <a:bodyPr wrap="square" rtlCol="0">
            <a:spAutoFit/>
          </a:bodyPr>
          <a:lstStyle/>
          <a:p>
            <a:r>
              <a:rPr lang="en-US" dirty="0" smtClean="0"/>
              <a:t>Even if teachers and schools are completely willing and motivated, if they are situated in a broader system (district/province) that lacks capacity and/or accountability, their potential for improvement is constrained. </a:t>
            </a:r>
          </a:p>
          <a:p>
            <a:endParaRPr lang="en-US" dirty="0"/>
          </a:p>
          <a:p>
            <a:r>
              <a:rPr lang="en-US" dirty="0" smtClean="0"/>
              <a:t>Currently districts and provinces lack the capacity to either increase accountability or to improve capacity due to their own low levels of capacity and accountability</a:t>
            </a:r>
            <a:endParaRPr lang="en-US" dirty="0"/>
          </a:p>
        </p:txBody>
      </p:sp>
    </p:spTree>
    <p:extLst>
      <p:ext uri="{BB962C8B-B14F-4D97-AF65-F5344CB8AC3E}">
        <p14:creationId xmlns:p14="http://schemas.microsoft.com/office/powerpoint/2010/main" val="316354081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US" dirty="0" smtClean="0"/>
              <a:t>Can’t / Won’t / Constrained / ALL 3?</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graphicFrame>
        <p:nvGraphicFramePr>
          <p:cNvPr id="5" name="Object 4"/>
          <p:cNvGraphicFramePr>
            <a:graphicFrameLocks noChangeAspect="1"/>
          </p:cNvGraphicFramePr>
          <p:nvPr>
            <p:extLst>
              <p:ext uri="{D42A27DB-BD31-4B8C-83A1-F6EECF244321}">
                <p14:modId xmlns:p14="http://schemas.microsoft.com/office/powerpoint/2010/main" val="1342955507"/>
              </p:ext>
            </p:extLst>
          </p:nvPr>
        </p:nvGraphicFramePr>
        <p:xfrm>
          <a:off x="467544" y="1628800"/>
          <a:ext cx="7394128" cy="3945905"/>
        </p:xfrm>
        <a:graphic>
          <a:graphicData uri="http://schemas.openxmlformats.org/presentationml/2006/ole">
            <mc:AlternateContent xmlns:mc="http://schemas.openxmlformats.org/markup-compatibility/2006">
              <mc:Choice xmlns:v="urn:schemas-microsoft-com:vml" Requires="v">
                <p:oleObj spid="_x0000_s1045" name="Document" r:id="rId3" imgW="5283200" imgH="2819400" progId="Word.Document.12">
                  <p:embed/>
                </p:oleObj>
              </mc:Choice>
              <mc:Fallback>
                <p:oleObj name="Document" r:id="rId3" imgW="5283200" imgH="2819400" progId="Word.Document.12">
                  <p:embed/>
                  <p:pic>
                    <p:nvPicPr>
                      <p:cNvPr id="0" name=""/>
                      <p:cNvPicPr/>
                      <p:nvPr/>
                    </p:nvPicPr>
                    <p:blipFill>
                      <a:blip r:embed="rId4"/>
                      <a:stretch>
                        <a:fillRect/>
                      </a:stretch>
                    </p:blipFill>
                    <p:spPr>
                      <a:xfrm>
                        <a:off x="467544" y="1628800"/>
                        <a:ext cx="7394128" cy="3945905"/>
                      </a:xfrm>
                      <a:prstGeom prst="rect">
                        <a:avLst/>
                      </a:prstGeom>
                    </p:spPr>
                  </p:pic>
                </p:oleObj>
              </mc:Fallback>
            </mc:AlternateContent>
          </a:graphicData>
        </a:graphic>
      </p:graphicFrame>
      <p:sp>
        <p:nvSpPr>
          <p:cNvPr id="6" name="Rectangle 5"/>
          <p:cNvSpPr/>
          <p:nvPr/>
        </p:nvSpPr>
        <p:spPr>
          <a:xfrm>
            <a:off x="467544" y="1196752"/>
            <a:ext cx="8208912" cy="369332"/>
          </a:xfrm>
          <a:prstGeom prst="rect">
            <a:avLst/>
          </a:prstGeom>
        </p:spPr>
        <p:txBody>
          <a:bodyPr wrap="square">
            <a:spAutoFit/>
          </a:bodyPr>
          <a:lstStyle/>
          <a:p>
            <a:r>
              <a:rPr lang="en-ZA" b="1" i="1" dirty="0" smtClean="0"/>
              <a:t>Relationship </a:t>
            </a:r>
            <a:r>
              <a:rPr lang="en-ZA" b="1" i="1" dirty="0"/>
              <a:t>between learner and teacher test scores in </a:t>
            </a:r>
            <a:r>
              <a:rPr lang="en-ZA" b="1" i="1" dirty="0" smtClean="0"/>
              <a:t>SACMEQ 2007</a:t>
            </a:r>
            <a:endParaRPr lang="en-US" b="1" i="1" dirty="0"/>
          </a:p>
        </p:txBody>
      </p:sp>
      <p:sp>
        <p:nvSpPr>
          <p:cNvPr id="7" name="Rectangle 6"/>
          <p:cNvSpPr/>
          <p:nvPr/>
        </p:nvSpPr>
        <p:spPr>
          <a:xfrm>
            <a:off x="17512" y="6119336"/>
            <a:ext cx="7635983" cy="738664"/>
          </a:xfrm>
          <a:prstGeom prst="rect">
            <a:avLst/>
          </a:prstGeom>
        </p:spPr>
        <p:txBody>
          <a:bodyPr wrap="square">
            <a:spAutoFit/>
          </a:bodyPr>
          <a:lstStyle/>
          <a:p>
            <a:r>
              <a:rPr lang="en-ZA" sz="1050" i="1" dirty="0"/>
              <a:t>Source: SACMEQ III dataset (2007).</a:t>
            </a:r>
            <a:endParaRPr lang="en-US" sz="1050" dirty="0"/>
          </a:p>
          <a:p>
            <a:r>
              <a:rPr lang="en-ZA" sz="1050" i="1" dirty="0"/>
              <a:t>Note: Teachers were grouped according to their test scores for the purposes of this graph. For instance, teachers with scores from 700 and less than 800 are pegged at the 750 level on the horizontal axis, those with scores from 800 and less than 900 are pegged at the 850 level, and so on. The area of the circles is in proportion to the percentage of learners in the country taught by these teachers. </a:t>
            </a:r>
            <a:endParaRPr lang="en-US" sz="1050" dirty="0"/>
          </a:p>
        </p:txBody>
      </p:sp>
      <p:sp>
        <p:nvSpPr>
          <p:cNvPr id="8" name="TextBox 7"/>
          <p:cNvSpPr txBox="1"/>
          <p:nvPr/>
        </p:nvSpPr>
        <p:spPr>
          <a:xfrm>
            <a:off x="6149270" y="1628800"/>
            <a:ext cx="2994730" cy="584776"/>
          </a:xfrm>
          <a:prstGeom prst="rect">
            <a:avLst/>
          </a:prstGeom>
          <a:noFill/>
        </p:spPr>
        <p:txBody>
          <a:bodyPr wrap="none" rtlCol="0">
            <a:spAutoFit/>
          </a:bodyPr>
          <a:lstStyle/>
          <a:p>
            <a:r>
              <a:rPr lang="en-US" sz="1600" dirty="0" smtClean="0"/>
              <a:t>Thanks to Martin </a:t>
            </a:r>
            <a:r>
              <a:rPr lang="en-US" sz="1600" dirty="0" err="1" smtClean="0"/>
              <a:t>Gustafsson</a:t>
            </a:r>
            <a:r>
              <a:rPr lang="en-US" sz="1600" dirty="0" smtClean="0"/>
              <a:t> </a:t>
            </a:r>
          </a:p>
          <a:p>
            <a:r>
              <a:rPr lang="en-US" sz="1600" dirty="0" smtClean="0"/>
              <a:t>for sharing the graph and analysis</a:t>
            </a:r>
            <a:endParaRPr lang="en-US" sz="1600" dirty="0"/>
          </a:p>
        </p:txBody>
      </p:sp>
      <p:sp>
        <p:nvSpPr>
          <p:cNvPr id="9" name="Rectangle 8"/>
          <p:cNvSpPr/>
          <p:nvPr/>
        </p:nvSpPr>
        <p:spPr>
          <a:xfrm>
            <a:off x="6228184" y="2348880"/>
            <a:ext cx="2664296" cy="3416320"/>
          </a:xfrm>
          <a:prstGeom prst="rect">
            <a:avLst/>
          </a:prstGeom>
          <a:solidFill>
            <a:schemeClr val="bg1">
              <a:lumMod val="85000"/>
            </a:schemeClr>
          </a:solidFill>
        </p:spPr>
        <p:txBody>
          <a:bodyPr wrap="square">
            <a:spAutoFit/>
          </a:bodyPr>
          <a:lstStyle/>
          <a:p>
            <a:r>
              <a:rPr lang="en-ZA" sz="1200" dirty="0" smtClean="0"/>
              <a:t>“This suggests </a:t>
            </a:r>
            <a:r>
              <a:rPr lang="en-ZA" sz="1200" dirty="0"/>
              <a:t>that South Africa’s (SOU) weakest teachers, in terms of subject knowledge, not only produce the poorest learner results within the country (as one would expect) </a:t>
            </a:r>
            <a:r>
              <a:rPr lang="en-ZA" sz="1400" b="1" u="sng" dirty="0"/>
              <a:t>but also that the learner results they produce are poorer than those produced by </a:t>
            </a:r>
            <a:r>
              <a:rPr lang="en-ZA" sz="1400" b="1" i="1" u="sng" dirty="0"/>
              <a:t>equivalently knowledge-disadvantaged </a:t>
            </a:r>
            <a:r>
              <a:rPr lang="en-ZA" sz="1400" b="1" u="sng" dirty="0"/>
              <a:t>teachers in other countries.</a:t>
            </a:r>
            <a:r>
              <a:rPr lang="en-ZA" sz="1200" dirty="0"/>
              <a:t> For instance, if one compares teachers in South Africa and Swaziland scoring between 600 and 700 in the teacher test, Swaziland’s teacher’s produce learner results that are 100 points higher than those produced by equivalent South African </a:t>
            </a:r>
            <a:r>
              <a:rPr lang="en-ZA" sz="1200" dirty="0" smtClean="0"/>
              <a:t>teachers”</a:t>
            </a:r>
            <a:r>
              <a:rPr lang="en-US" sz="1200" dirty="0" smtClean="0"/>
              <a:t> </a:t>
            </a:r>
            <a:endParaRPr lang="en-US" sz="1200" dirty="0"/>
          </a:p>
        </p:txBody>
      </p:sp>
    </p:spTree>
    <p:extLst>
      <p:ext uri="{BB962C8B-B14F-4D97-AF65-F5344CB8AC3E}">
        <p14:creationId xmlns:p14="http://schemas.microsoft.com/office/powerpoint/2010/main" val="93319022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US" dirty="0" smtClean="0"/>
              <a:t>Conclusion</a:t>
            </a:r>
            <a:endParaRPr lang="en-US" dirty="0"/>
          </a:p>
        </p:txBody>
      </p:sp>
      <p:sp>
        <p:nvSpPr>
          <p:cNvPr id="3" name="Content Placeholder 2"/>
          <p:cNvSpPr>
            <a:spLocks noGrp="1"/>
          </p:cNvSpPr>
          <p:nvPr>
            <p:ph idx="1"/>
          </p:nvPr>
        </p:nvSpPr>
        <p:spPr>
          <a:xfrm>
            <a:off x="467544" y="1268760"/>
            <a:ext cx="4680520" cy="4968552"/>
          </a:xfrm>
        </p:spPr>
        <p:txBody>
          <a:bodyPr>
            <a:normAutofit fontScale="92500"/>
          </a:bodyPr>
          <a:lstStyle/>
          <a:p>
            <a:pPr>
              <a:buFont typeface="+mj-lt"/>
              <a:buAutoNum type="arabicPeriod"/>
            </a:pPr>
            <a:r>
              <a:rPr lang="en-US" sz="1800" dirty="0" smtClean="0"/>
              <a:t>Accountability without capacity (and vice versa) is problematic and unlikely to lead to the types of outcomes we want. We need BOTH accountability AND capacity</a:t>
            </a:r>
            <a:endParaRPr lang="en-US" sz="1800" dirty="0"/>
          </a:p>
          <a:p>
            <a:pPr>
              <a:buFont typeface="+mj-lt"/>
              <a:buAutoNum type="arabicPeriod"/>
            </a:pPr>
            <a:endParaRPr lang="en-US" sz="1800" dirty="0"/>
          </a:p>
          <a:p>
            <a:pPr>
              <a:buFont typeface="+mj-lt"/>
              <a:buAutoNum type="arabicPeriod"/>
            </a:pPr>
            <a:r>
              <a:rPr lang="en-US" sz="1800" dirty="0" smtClean="0"/>
              <a:t>The </a:t>
            </a:r>
            <a:r>
              <a:rPr lang="en-US" sz="1800" i="1" dirty="0" smtClean="0"/>
              <a:t>can’t </a:t>
            </a:r>
            <a:r>
              <a:rPr lang="en-US" sz="1800" dirty="0" smtClean="0"/>
              <a:t>and </a:t>
            </a:r>
            <a:r>
              <a:rPr lang="en-US" sz="1800" i="1" dirty="0" smtClean="0"/>
              <a:t>won’t </a:t>
            </a:r>
            <a:r>
              <a:rPr lang="en-US" sz="1800" dirty="0" smtClean="0"/>
              <a:t>distinction is a helpful one but it is NOT an </a:t>
            </a:r>
            <a:r>
              <a:rPr lang="en-US" sz="1800" i="1" dirty="0" smtClean="0"/>
              <a:t>either </a:t>
            </a:r>
            <a:r>
              <a:rPr lang="en-US" sz="1800" dirty="0" smtClean="0"/>
              <a:t>/ </a:t>
            </a:r>
            <a:r>
              <a:rPr lang="en-US" sz="1800" i="1" dirty="0" smtClean="0"/>
              <a:t>or </a:t>
            </a:r>
            <a:r>
              <a:rPr lang="en-US" sz="1800" dirty="0" smtClean="0"/>
              <a:t>categorization – that is a false dichotomy - it can be both.</a:t>
            </a:r>
          </a:p>
          <a:p>
            <a:pPr>
              <a:buFont typeface="+mj-lt"/>
              <a:buAutoNum type="arabicPeriod"/>
            </a:pPr>
            <a:endParaRPr lang="en-US" sz="1800" i="1" dirty="0"/>
          </a:p>
          <a:p>
            <a:pPr>
              <a:buFont typeface="+mj-lt"/>
              <a:buAutoNum type="arabicPeriod"/>
            </a:pPr>
            <a:r>
              <a:rPr lang="en-US" sz="1800" dirty="0" smtClean="0"/>
              <a:t>There are multiple levels on which we can see the capacity and/or accountability deficits – teachers, schools, districts/provinces</a:t>
            </a:r>
          </a:p>
          <a:p>
            <a:pPr>
              <a:buFont typeface="+mj-lt"/>
              <a:buAutoNum type="arabicPeriod"/>
            </a:pPr>
            <a:endParaRPr lang="en-US" sz="1800" dirty="0"/>
          </a:p>
          <a:p>
            <a:pPr>
              <a:buFont typeface="+mj-lt"/>
              <a:buAutoNum type="arabicPeriod"/>
            </a:pPr>
            <a:r>
              <a:rPr lang="en-US" sz="1800" dirty="0" smtClean="0"/>
              <a:t>Interventions that focus on ONLY capacity OR accountability are likely to be undermined by the lack in the other (accountability or capacity) and thus we need both!</a:t>
            </a:r>
          </a:p>
          <a:p>
            <a:pPr>
              <a:buFont typeface="+mj-lt"/>
              <a:buAutoNum type="arabicPeriod"/>
            </a:pP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276872"/>
            <a:ext cx="3096344" cy="2745615"/>
          </a:xfrm>
          <a:prstGeom prst="rect">
            <a:avLst/>
          </a:prstGeom>
        </p:spPr>
      </p:pic>
    </p:spTree>
    <p:extLst>
      <p:ext uri="{BB962C8B-B14F-4D97-AF65-F5344CB8AC3E}">
        <p14:creationId xmlns:p14="http://schemas.microsoft.com/office/powerpoint/2010/main" val="157786585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Some questions to think about:</a:t>
            </a:r>
            <a:endParaRPr lang="en-ZA" dirty="0"/>
          </a:p>
        </p:txBody>
      </p:sp>
      <p:sp>
        <p:nvSpPr>
          <p:cNvPr id="3" name="Content Placeholder 2"/>
          <p:cNvSpPr>
            <a:spLocks noGrp="1"/>
          </p:cNvSpPr>
          <p:nvPr>
            <p:ph idx="1"/>
          </p:nvPr>
        </p:nvSpPr>
        <p:spPr/>
        <p:txBody>
          <a:bodyPr>
            <a:normAutofit fontScale="92500" lnSpcReduction="10000"/>
          </a:bodyPr>
          <a:lstStyle/>
          <a:p>
            <a:pPr marL="0" indent="0">
              <a:buNone/>
            </a:pPr>
            <a:r>
              <a:rPr lang="en-ZA" dirty="0" smtClean="0"/>
              <a:t>In the South African education system,</a:t>
            </a:r>
          </a:p>
          <a:p>
            <a:pPr marL="914400" lvl="1" indent="-514350">
              <a:buFont typeface="+mj-lt"/>
              <a:buAutoNum type="arabicPeriod"/>
            </a:pPr>
            <a:r>
              <a:rPr lang="en-ZA" dirty="0" smtClean="0"/>
              <a:t>What are the capacity-building opportunities available to teachers</a:t>
            </a:r>
            <a:r>
              <a:rPr lang="en-ZA" dirty="0" smtClean="0"/>
              <a:t>? </a:t>
            </a:r>
          </a:p>
          <a:p>
            <a:pPr marL="914400" lvl="1" indent="-514350">
              <a:buFont typeface="+mj-lt"/>
              <a:buAutoNum type="arabicPeriod"/>
            </a:pPr>
            <a:r>
              <a:rPr lang="en-ZA" dirty="0" smtClean="0"/>
              <a:t>Does a (rural) teacher have access to meaningful learning opportunities (ala Shalem ,2003)? (have they been evaluated and shown to work? No)</a:t>
            </a:r>
            <a:endParaRPr lang="en-ZA" dirty="0" smtClean="0"/>
          </a:p>
          <a:p>
            <a:pPr marL="914400" lvl="1" indent="-514350">
              <a:buFont typeface="+mj-lt"/>
              <a:buAutoNum type="arabicPeriod"/>
            </a:pPr>
            <a:r>
              <a:rPr lang="en-ZA" dirty="0" smtClean="0"/>
              <a:t>What consequences (if any) revert in the event of non-performance?</a:t>
            </a:r>
          </a:p>
          <a:p>
            <a:pPr marL="914400" lvl="1" indent="-514350">
              <a:buFont typeface="+mj-lt"/>
              <a:buAutoNum type="arabicPeriod"/>
            </a:pPr>
            <a:r>
              <a:rPr lang="en-ZA" dirty="0" smtClean="0"/>
              <a:t>How can ANA be used for accountability</a:t>
            </a:r>
            <a:r>
              <a:rPr lang="en-ZA" dirty="0" smtClean="0"/>
              <a:t>? What are the prerequisites </a:t>
            </a:r>
            <a:r>
              <a:rPr lang="en-ZA" b="1" u="sng" dirty="0" smtClean="0"/>
              <a:t>BEFORE</a:t>
            </a:r>
            <a:r>
              <a:rPr lang="en-ZA" dirty="0" smtClean="0"/>
              <a:t> ANA </a:t>
            </a:r>
            <a:r>
              <a:rPr lang="en-ZA" i="1" dirty="0" smtClean="0"/>
              <a:t>can</a:t>
            </a:r>
            <a:r>
              <a:rPr lang="en-ZA" dirty="0" smtClean="0"/>
              <a:t> or </a:t>
            </a:r>
            <a:r>
              <a:rPr lang="en-ZA" i="1" dirty="0" smtClean="0"/>
              <a:t>should</a:t>
            </a:r>
            <a:r>
              <a:rPr lang="en-ZA" dirty="0" smtClean="0"/>
              <a:t> be used for feedback or accountability purposes?</a:t>
            </a:r>
            <a:endParaRPr lang="en-ZA" dirty="0" smtClean="0"/>
          </a:p>
          <a:p>
            <a:pPr marL="914400" lvl="1" indent="-514350">
              <a:buFont typeface="+mj-lt"/>
              <a:buAutoNum type="arabicPeriod"/>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spTree>
    <p:extLst>
      <p:ext uri="{BB962C8B-B14F-4D97-AF65-F5344CB8AC3E}">
        <p14:creationId xmlns:p14="http://schemas.microsoft.com/office/powerpoint/2010/main" val="293120425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577975"/>
            <a:ext cx="5148262"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0" y="2205038"/>
            <a:ext cx="3563938" cy="2376487"/>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endParaRPr lang="en-ZA" sz="1600" b="1" dirty="0" smtClean="0">
              <a:solidFill>
                <a:srgbClr val="C00000"/>
              </a:solidFill>
            </a:endParaRPr>
          </a:p>
          <a:p>
            <a:pPr marL="0" indent="0" algn="ctr">
              <a:buFont typeface="Arial" charset="0"/>
              <a:buNone/>
              <a:defRPr/>
            </a:pPr>
            <a:r>
              <a:rPr lang="en-ZA" b="1" dirty="0" smtClean="0">
                <a:solidFill>
                  <a:srgbClr val="C00000"/>
                </a:solidFill>
              </a:rPr>
              <a:t>Thank you</a:t>
            </a:r>
          </a:p>
          <a:p>
            <a:pPr marL="0" indent="0" algn="ctr">
              <a:buFont typeface="Arial" charset="0"/>
              <a:buNone/>
              <a:defRPr/>
            </a:pPr>
            <a:r>
              <a:rPr lang="en-ZA" sz="2000" dirty="0" smtClean="0">
                <a:solidFill>
                  <a:srgbClr val="0070C0"/>
                </a:solidFill>
                <a:hlinkClick r:id="rId4"/>
              </a:rPr>
              <a:t>www.nicspaull.com/research nicholasspaull@gmail.com</a:t>
            </a:r>
            <a:endParaRPr lang="en-ZA" sz="2000" dirty="0" smtClean="0">
              <a:solidFill>
                <a:srgbClr val="0070C0"/>
              </a:solidFill>
            </a:endParaRPr>
          </a:p>
          <a:p>
            <a:pPr marL="0" indent="0" algn="ctr">
              <a:buFont typeface="Arial" charset="0"/>
              <a:buNone/>
              <a:defRPr/>
            </a:pPr>
            <a:r>
              <a:rPr lang="en-ZA" sz="2000" dirty="0" smtClean="0">
                <a:solidFill>
                  <a:srgbClr val="0070C0"/>
                </a:solidFill>
              </a:rPr>
              <a:t>@</a:t>
            </a:r>
            <a:r>
              <a:rPr lang="en-ZA" sz="2000" dirty="0" err="1" smtClean="0">
                <a:solidFill>
                  <a:srgbClr val="0070C0"/>
                </a:solidFill>
              </a:rPr>
              <a:t>NicSpaull</a:t>
            </a:r>
            <a:r>
              <a:rPr lang="en-ZA" sz="2000" dirty="0" smtClean="0">
                <a:solidFill>
                  <a:srgbClr val="0070C0"/>
                </a:solidFill>
              </a:rPr>
              <a:t> </a:t>
            </a:r>
          </a:p>
          <a:p>
            <a:pPr marL="0" indent="0">
              <a:buFont typeface="Arial" charset="0"/>
              <a:buNone/>
              <a:defRPr/>
            </a:pPr>
            <a:endParaRPr lang="en-ZA" dirty="0"/>
          </a:p>
        </p:txBody>
      </p:sp>
    </p:spTree>
    <p:extLst>
      <p:ext uri="{BB962C8B-B14F-4D97-AF65-F5344CB8AC3E}">
        <p14:creationId xmlns:p14="http://schemas.microsoft.com/office/powerpoint/2010/main" val="405635757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spTree>
    <p:extLst>
      <p:ext uri="{BB962C8B-B14F-4D97-AF65-F5344CB8AC3E}">
        <p14:creationId xmlns:p14="http://schemas.microsoft.com/office/powerpoint/2010/main" val="779317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974060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7751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248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085567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34</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8146365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247598877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35</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296240840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36</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24108046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spTree>
    <p:extLst>
      <p:ext uri="{BB962C8B-B14F-4D97-AF65-F5344CB8AC3E}">
        <p14:creationId xmlns:p14="http://schemas.microsoft.com/office/powerpoint/2010/main" val="209767545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12096</TotalTime>
  <Words>2780</Words>
  <Application>Microsoft Macintosh PowerPoint</Application>
  <PresentationFormat>On-screen Show (4:3)</PresentationFormat>
  <Paragraphs>475</Paragraphs>
  <Slides>37</Slides>
  <Notes>30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Microsoft Word Document</vt:lpstr>
      <vt:lpstr>Accountability &amp; Capacity    Understanding the disconnect between resources and results</vt:lpstr>
      <vt:lpstr>Outline</vt:lpstr>
      <vt:lpstr>Not all schools are born equal</vt:lpstr>
      <vt:lpstr>Expenditure on education 2010/11</vt:lpstr>
      <vt:lpstr>Important distinctions</vt:lpstr>
      <vt:lpstr>Important distinctions</vt:lpstr>
      <vt:lpstr>Important distinctions</vt:lpstr>
      <vt:lpstr>Important distinctions</vt:lpstr>
      <vt:lpstr>Accountability &amp; Capacity</vt:lpstr>
      <vt:lpstr>Accountability without capacity</vt:lpstr>
      <vt:lpstr>Capacity without accountability</vt:lpstr>
      <vt:lpstr>Good description of human behaviour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False dichotomies</vt:lpstr>
      <vt:lpstr>Capacity &amp; Accountability at all levels</vt:lpstr>
      <vt:lpstr>PowerPoint Presentation</vt:lpstr>
      <vt:lpstr>PowerPoint Presentation</vt:lpstr>
      <vt:lpstr>PowerPoint Presentation</vt:lpstr>
      <vt:lpstr>Can’t / Won’t / Constrained / ALL 3?</vt:lpstr>
      <vt:lpstr>Conclusion</vt:lpstr>
      <vt:lpstr>Some questions to think about:</vt:lpstr>
      <vt:lpstr>PowerPoint Presentation</vt:lpstr>
      <vt:lpstr>Binding constraints approach</vt:lpstr>
      <vt:lpstr>PowerPoint Presentation</vt:lpstr>
      <vt:lpstr>PowerPoint Presentation</vt:lpstr>
      <vt:lpstr>PowerPoint Presentation</vt:lpstr>
      <vt:lpstr>PowerPoint Presentation</vt:lpstr>
      <vt:lpstr>PowerPoint Presentation</vt:lpstr>
      <vt:lpstr>Accountability: teacher absenteeism</vt:lpstr>
      <vt:lpstr>Accountability: teacher absenteeism (SACMEQ III – 2007 – 996 teachers)</vt:lpstr>
      <vt:lpstr>When faced with an exceedingly low and unequal quality of education do we….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323</cp:revision>
  <dcterms:created xsi:type="dcterms:W3CDTF">2012-07-03T12:28:17Z</dcterms:created>
  <dcterms:modified xsi:type="dcterms:W3CDTF">2014-08-13T07:50:15Z</dcterms:modified>
</cp:coreProperties>
</file>