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gif" ContentType="image/gif"/>
  <Default Extension="tif" ContentType="image/tif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charts/chart5.xml" ContentType="application/vnd.openxmlformats-officedocument.drawingml.chart+xml"/>
  <Override PartName="/ppt/notesSlides/notesSlide13.xml" ContentType="application/vnd.openxmlformats-officedocument.presentationml.notesSlide+xml"/>
  <Override PartName="/ppt/charts/chart6.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6">
  <p:sldMasterIdLst>
    <p:sldMasterId id="2147483660" r:id="rId1"/>
    <p:sldMasterId id="2147483672" r:id="rId2"/>
  </p:sldMasterIdLst>
  <p:notesMasterIdLst>
    <p:notesMasterId r:id="rId42"/>
  </p:notesMasterIdLst>
  <p:handoutMasterIdLst>
    <p:handoutMasterId r:id="rId43"/>
  </p:handoutMasterIdLst>
  <p:sldIdLst>
    <p:sldId id="295" r:id="rId3"/>
    <p:sldId id="370" r:id="rId4"/>
    <p:sldId id="371" r:id="rId5"/>
    <p:sldId id="381" r:id="rId6"/>
    <p:sldId id="383" r:id="rId7"/>
    <p:sldId id="379" r:id="rId8"/>
    <p:sldId id="382" r:id="rId9"/>
    <p:sldId id="378" r:id="rId10"/>
    <p:sldId id="372" r:id="rId11"/>
    <p:sldId id="373" r:id="rId12"/>
    <p:sldId id="374" r:id="rId13"/>
    <p:sldId id="376" r:id="rId14"/>
    <p:sldId id="384" r:id="rId15"/>
    <p:sldId id="386" r:id="rId16"/>
    <p:sldId id="387" r:id="rId17"/>
    <p:sldId id="388" r:id="rId18"/>
    <p:sldId id="377" r:id="rId19"/>
    <p:sldId id="336" r:id="rId20"/>
    <p:sldId id="363" r:id="rId21"/>
    <p:sldId id="340" r:id="rId22"/>
    <p:sldId id="338" r:id="rId23"/>
    <p:sldId id="341" r:id="rId24"/>
    <p:sldId id="339" r:id="rId25"/>
    <p:sldId id="300" r:id="rId26"/>
    <p:sldId id="342" r:id="rId27"/>
    <p:sldId id="317" r:id="rId28"/>
    <p:sldId id="303" r:id="rId29"/>
    <p:sldId id="346" r:id="rId30"/>
    <p:sldId id="361" r:id="rId31"/>
    <p:sldId id="328" r:id="rId32"/>
    <p:sldId id="327" r:id="rId33"/>
    <p:sldId id="390" r:id="rId34"/>
    <p:sldId id="391" r:id="rId35"/>
    <p:sldId id="393" r:id="rId36"/>
    <p:sldId id="389" r:id="rId37"/>
    <p:sldId id="392" r:id="rId38"/>
    <p:sldId id="368" r:id="rId39"/>
    <p:sldId id="364" r:id="rId40"/>
    <p:sldId id="367" r:id="rId41"/>
  </p:sldIdLst>
  <p:sldSz cx="9906000" cy="6858000" type="A4"/>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22" autoAdjust="0"/>
    <p:restoredTop sz="70996" autoAdjust="0"/>
  </p:normalViewPr>
  <p:slideViewPr>
    <p:cSldViewPr>
      <p:cViewPr varScale="1">
        <p:scale>
          <a:sx n="75" d="100"/>
          <a:sy n="75" d="100"/>
        </p:scale>
        <p:origin x="-104" y="-200"/>
      </p:cViewPr>
      <p:guideLst>
        <p:guide orient="horz" pos="2160"/>
        <p:guide pos="3120"/>
      </p:guideLst>
    </p:cSldViewPr>
  </p:slideViewPr>
  <p:notesTextViewPr>
    <p:cViewPr>
      <p:scale>
        <a:sx n="125" d="100"/>
        <a:sy n="125" d="100"/>
      </p:scale>
      <p:origin x="0" y="0"/>
    </p:cViewPr>
  </p:notesTextViewPr>
  <p:notesViewPr>
    <p:cSldViewPr>
      <p:cViewPr varScale="1">
        <p:scale>
          <a:sx n="55" d="100"/>
          <a:sy n="55" d="100"/>
        </p:scale>
        <p:origin x="-2868" y="-90"/>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notesMaster" Target="notesMasters/notesMaster1.xml"/><Relationship Id="rId43" Type="http://schemas.openxmlformats.org/officeDocument/2006/relationships/handoutMaster" Target="handoutMasters/handout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nicholasspaull:Documents:Dropbox:Journal%20articles:2014%20(Janeli)%20Spaull%202014%20Insurmountable%20learning%20deficits%20paper:Nic:Final:ZIP%20diagrams%20for%20quintiles%20and%20provinces%20(21%20Aug%202014).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Gabrielle\Dropbox\Matric%20results%20turnover\Copy%20of%202015-04-24%20Descriptive%20Paper%20Graphs-Tables.xlsx" TargetMode="External"/><Relationship Id="rId2"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1" Type="http://schemas.openxmlformats.org/officeDocument/2006/relationships/oleObject" Target="file:///C:\Users\Gabrielle\Dropbox\PHD%20Gods%20Plan\Principal%20quality\Profiling%20principals%20Working%20Paper\2015-07-20%20Principals%20working%20paper%20tables%20and%20figure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Gabrielle\Dropbox\PHD%20Gods%20Plan\Principal%20quality\Profiling%20principals%20Working%20Paper\2015-07-20%20Principals%20working%20paper%20tables%20and%20figure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Gabrielle\Dropbox\Matric%20results%20turnover\Copy%20of%202015-04-24%20Descriptive%20Paper%20Graphs-Tab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'Flexi SD'!$B$25</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'Standard Graph'!$O$15:$U$15</c:f>
                <c:numCache>
                  <c:formatCode>General</c:formatCode>
                  <c:ptCount val="7"/>
                  <c:pt idx="0">
                    <c:v>0.164305283461566</c:v>
                  </c:pt>
                  <c:pt idx="1">
                    <c:v>0.177679353472047</c:v>
                  </c:pt>
                  <c:pt idx="2">
                    <c:v>0.17507781451873</c:v>
                  </c:pt>
                  <c:pt idx="3">
                    <c:v>0.513578967353647</c:v>
                  </c:pt>
                  <c:pt idx="6">
                    <c:v>0.499670337410326</c:v>
                  </c:pt>
                </c:numCache>
              </c:numRef>
            </c:plus>
            <c:minus>
              <c:numRef>
                <c:f>'Standard Graph'!$O$15:$U$15</c:f>
                <c:numCache>
                  <c:formatCode>General</c:formatCode>
                  <c:ptCount val="7"/>
                  <c:pt idx="0">
                    <c:v>0.164305283461566</c:v>
                  </c:pt>
                  <c:pt idx="1">
                    <c:v>0.177679353472047</c:v>
                  </c:pt>
                  <c:pt idx="2">
                    <c:v>0.17507781451873</c:v>
                  </c:pt>
                  <c:pt idx="3">
                    <c:v>0.513578967353647</c:v>
                  </c:pt>
                  <c:pt idx="6">
                    <c:v>0.499670337410326</c:v>
                  </c:pt>
                </c:numCache>
              </c:numRef>
            </c:minus>
            <c:spPr>
              <a:ln>
                <a:solidFill>
                  <a:sysClr val="windowText" lastClr="000000"/>
                </a:solidFill>
              </a:ln>
            </c:spPr>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SD'!$C$25:$L$25</c:f>
              <c:numCache>
                <c:formatCode>0.00</c:formatCode>
                <c:ptCount val="10"/>
                <c:pt idx="0">
                  <c:v>-1.182718964120783</c:v>
                </c:pt>
                <c:pt idx="1">
                  <c:v>0.812083879421107</c:v>
                </c:pt>
                <c:pt idx="2">
                  <c:v>1.846076017591458</c:v>
                </c:pt>
                <c:pt idx="3">
                  <c:v>0.259201107500647</c:v>
                </c:pt>
                <c:pt idx="6">
                  <c:v>2.326144767441858</c:v>
                </c:pt>
              </c:numCache>
            </c:numRef>
          </c:val>
        </c:ser>
        <c:ser>
          <c:idx val="1"/>
          <c:order val="1"/>
          <c:tx>
            <c:strRef>
              <c:f>'Flexi SD'!$B$26</c:f>
              <c:strCache>
                <c:ptCount val="1"/>
                <c:pt idx="0">
                  <c:v>Quintile 2</c:v>
                </c:pt>
              </c:strCache>
            </c:strRef>
          </c:tx>
          <c:spPr>
            <a:solidFill>
              <a:schemeClr val="bg1">
                <a:lumMod val="65000"/>
              </a:schemeClr>
            </a:solidFill>
          </c:spPr>
          <c:invertIfNegative val="0"/>
          <c:errBars>
            <c:errBarType val="both"/>
            <c:errValType val="cust"/>
            <c:noEndCap val="0"/>
            <c:plus>
              <c:numRef>
                <c:f>'Standard Graph'!$O$16:$U$16</c:f>
                <c:numCache>
                  <c:formatCode>General</c:formatCode>
                  <c:ptCount val="7"/>
                  <c:pt idx="0">
                    <c:v>0.170368570348661</c:v>
                  </c:pt>
                  <c:pt idx="1">
                    <c:v>0.175639266309159</c:v>
                  </c:pt>
                  <c:pt idx="2">
                    <c:v>0.170704245696365</c:v>
                  </c:pt>
                  <c:pt idx="3">
                    <c:v>0.481796535352744</c:v>
                  </c:pt>
                  <c:pt idx="6">
                    <c:v>0.418557357688682</c:v>
                  </c:pt>
                </c:numCache>
              </c:numRef>
            </c:plus>
            <c:minus>
              <c:numRef>
                <c:f>'Standard Graph'!$O$16:$U$16</c:f>
                <c:numCache>
                  <c:formatCode>General</c:formatCode>
                  <c:ptCount val="7"/>
                  <c:pt idx="0">
                    <c:v>0.170368570348661</c:v>
                  </c:pt>
                  <c:pt idx="1">
                    <c:v>0.175639266309159</c:v>
                  </c:pt>
                  <c:pt idx="2">
                    <c:v>0.170704245696365</c:v>
                  </c:pt>
                  <c:pt idx="3">
                    <c:v>0.481796535352744</c:v>
                  </c:pt>
                  <c:pt idx="6">
                    <c:v>0.418557357688682</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SD'!$C$26:$L$26</c:f>
              <c:numCache>
                <c:formatCode>0.00</c:formatCode>
                <c:ptCount val="10"/>
                <c:pt idx="0">
                  <c:v>0.287695237937526</c:v>
                </c:pt>
                <c:pt idx="1">
                  <c:v>0.834427318266704</c:v>
                </c:pt>
                <c:pt idx="2">
                  <c:v>2.100328914273557</c:v>
                </c:pt>
                <c:pt idx="3">
                  <c:v>0.743842610321006</c:v>
                </c:pt>
                <c:pt idx="6">
                  <c:v>3.655715116279067</c:v>
                </c:pt>
              </c:numCache>
            </c:numRef>
          </c:val>
        </c:ser>
        <c:ser>
          <c:idx val="2"/>
          <c:order val="2"/>
          <c:tx>
            <c:strRef>
              <c:f>'Flexi SD'!$B$27</c:f>
              <c:strCache>
                <c:ptCount val="1"/>
                <c:pt idx="0">
                  <c:v>Quintile 3</c:v>
                </c:pt>
              </c:strCache>
            </c:strRef>
          </c:tx>
          <c:spPr>
            <a:solidFill>
              <a:schemeClr val="tx1">
                <a:lumMod val="50000"/>
                <a:lumOff val="50000"/>
              </a:schemeClr>
            </a:solidFill>
          </c:spPr>
          <c:invertIfNegative val="0"/>
          <c:errBars>
            <c:errBarType val="both"/>
            <c:errValType val="cust"/>
            <c:noEndCap val="0"/>
            <c:plus>
              <c:numRef>
                <c:f>'Standard Graph'!$O$17:$U$17</c:f>
                <c:numCache>
                  <c:formatCode>General</c:formatCode>
                  <c:ptCount val="7"/>
                  <c:pt idx="0">
                    <c:v>0.166675806814175</c:v>
                  </c:pt>
                  <c:pt idx="1">
                    <c:v>0.175703301400185</c:v>
                  </c:pt>
                  <c:pt idx="2">
                    <c:v>0.173198882053062</c:v>
                  </c:pt>
                  <c:pt idx="3">
                    <c:v>0.489799570420701</c:v>
                  </c:pt>
                  <c:pt idx="6">
                    <c:v>0.427833344450778</c:v>
                  </c:pt>
                </c:numCache>
              </c:numRef>
            </c:plus>
            <c:minus>
              <c:numRef>
                <c:f>'Standard Graph'!$O$17:$U$17</c:f>
                <c:numCache>
                  <c:formatCode>General</c:formatCode>
                  <c:ptCount val="7"/>
                  <c:pt idx="0">
                    <c:v>0.166675806814175</c:v>
                  </c:pt>
                  <c:pt idx="1">
                    <c:v>0.175703301400185</c:v>
                  </c:pt>
                  <c:pt idx="2">
                    <c:v>0.173198882053062</c:v>
                  </c:pt>
                  <c:pt idx="3">
                    <c:v>0.489799570420701</c:v>
                  </c:pt>
                  <c:pt idx="6">
                    <c:v>0.427833344450778</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SD'!$C$27:$L$27</c:f>
              <c:numCache>
                <c:formatCode>0.00</c:formatCode>
                <c:ptCount val="10"/>
                <c:pt idx="0">
                  <c:v>0.106508636023168</c:v>
                </c:pt>
                <c:pt idx="1">
                  <c:v>0.962030211280411</c:v>
                </c:pt>
                <c:pt idx="2">
                  <c:v>2.22097938806862</c:v>
                </c:pt>
                <c:pt idx="3">
                  <c:v>1.369470732143652</c:v>
                </c:pt>
                <c:pt idx="6">
                  <c:v>3.875860465116276</c:v>
                </c:pt>
              </c:numCache>
            </c:numRef>
          </c:val>
        </c:ser>
        <c:ser>
          <c:idx val="3"/>
          <c:order val="3"/>
          <c:tx>
            <c:strRef>
              <c:f>'Flexi SD'!$B$28</c:f>
              <c:strCache>
                <c:ptCount val="1"/>
                <c:pt idx="0">
                  <c:v>Quintile 4</c:v>
                </c:pt>
              </c:strCache>
            </c:strRef>
          </c:tx>
          <c:spPr>
            <a:solidFill>
              <a:schemeClr val="tx1">
                <a:lumMod val="75000"/>
                <a:lumOff val="25000"/>
              </a:schemeClr>
            </a:solidFill>
          </c:spPr>
          <c:invertIfNegative val="0"/>
          <c:errBars>
            <c:errBarType val="both"/>
            <c:errValType val="cust"/>
            <c:noEndCap val="0"/>
            <c:plus>
              <c:numRef>
                <c:f>'Standard Graph'!$O$18:$U$18</c:f>
                <c:numCache>
                  <c:formatCode>General</c:formatCode>
                  <c:ptCount val="7"/>
                  <c:pt idx="0">
                    <c:v>0.173212699144432</c:v>
                  </c:pt>
                  <c:pt idx="1">
                    <c:v>0.17726074023471</c:v>
                  </c:pt>
                  <c:pt idx="2">
                    <c:v>0.176368853543246</c:v>
                  </c:pt>
                  <c:pt idx="3">
                    <c:v>0.551762023855359</c:v>
                  </c:pt>
                  <c:pt idx="6">
                    <c:v>0.453808696133191</c:v>
                  </c:pt>
                </c:numCache>
              </c:numRef>
            </c:plus>
            <c:minus>
              <c:numRef>
                <c:f>'Standard Graph'!$O$18:$U$18</c:f>
                <c:numCache>
                  <c:formatCode>General</c:formatCode>
                  <c:ptCount val="7"/>
                  <c:pt idx="0">
                    <c:v>0.173212699144432</c:v>
                  </c:pt>
                  <c:pt idx="1">
                    <c:v>0.17726074023471</c:v>
                  </c:pt>
                  <c:pt idx="2">
                    <c:v>0.176368853543246</c:v>
                  </c:pt>
                  <c:pt idx="3">
                    <c:v>0.551762023855359</c:v>
                  </c:pt>
                  <c:pt idx="6">
                    <c:v>0.453808696133191</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SD'!$C$28:$L$28</c:f>
              <c:numCache>
                <c:formatCode>0.00</c:formatCode>
                <c:ptCount val="10"/>
                <c:pt idx="0">
                  <c:v>0.429493448131372</c:v>
                </c:pt>
                <c:pt idx="1">
                  <c:v>1.231200064038208</c:v>
                </c:pt>
                <c:pt idx="2">
                  <c:v>2.5171362347707</c:v>
                </c:pt>
                <c:pt idx="3">
                  <c:v>2.589886152882194</c:v>
                </c:pt>
                <c:pt idx="6">
                  <c:v>4.80960639534884</c:v>
                </c:pt>
              </c:numCache>
            </c:numRef>
          </c:val>
        </c:ser>
        <c:ser>
          <c:idx val="4"/>
          <c:order val="4"/>
          <c:tx>
            <c:strRef>
              <c:f>'Flexi SD'!$B$29</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'Standard Graph'!$O$19:$U$19</c:f>
                <c:numCache>
                  <c:formatCode>General</c:formatCode>
                  <c:ptCount val="7"/>
                  <c:pt idx="0">
                    <c:v>0.196357267543483</c:v>
                  </c:pt>
                  <c:pt idx="1">
                    <c:v>0.204047083336858</c:v>
                  </c:pt>
                  <c:pt idx="2">
                    <c:v>0.186933435660273</c:v>
                  </c:pt>
                  <c:pt idx="3">
                    <c:v>0.614220791094727</c:v>
                  </c:pt>
                  <c:pt idx="6">
                    <c:v>0.531650856113367</c:v>
                  </c:pt>
                </c:numCache>
              </c:numRef>
            </c:plus>
            <c:minus>
              <c:numRef>
                <c:f>'Standard Graph'!#REF!</c:f>
                <c:numCache>
                  <c:formatCode>General</c:formatCode>
                  <c:ptCount val="1"/>
                  <c:pt idx="0">
                    <c:v>1.0</c:v>
                  </c:pt>
                </c:numCache>
              </c:numRef>
            </c:minus>
          </c:errBars>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SD'!$C$29:$L$29</c:f>
              <c:numCache>
                <c:formatCode>0.00</c:formatCode>
                <c:ptCount val="10"/>
                <c:pt idx="0">
                  <c:v>3.0</c:v>
                </c:pt>
                <c:pt idx="1">
                  <c:v>4.0</c:v>
                </c:pt>
                <c:pt idx="2">
                  <c:v>5.0</c:v>
                </c:pt>
                <c:pt idx="3">
                  <c:v>6.0</c:v>
                </c:pt>
                <c:pt idx="6">
                  <c:v>9.0</c:v>
                </c:pt>
              </c:numCache>
            </c:numRef>
          </c:val>
        </c:ser>
        <c:dLbls>
          <c:showLegendKey val="0"/>
          <c:showVal val="0"/>
          <c:showCatName val="0"/>
          <c:showSerName val="0"/>
          <c:showPercent val="0"/>
          <c:showBubbleSize val="0"/>
        </c:dLbls>
        <c:gapWidth val="150"/>
        <c:axId val="-2127653448"/>
        <c:axId val="-2127648104"/>
      </c:barChart>
      <c:lineChart>
        <c:grouping val="standard"/>
        <c:varyColors val="0"/>
        <c:ser>
          <c:idx val="5"/>
          <c:order val="5"/>
          <c:tx>
            <c:strRef>
              <c:f>'Flexi SD'!$B$30</c:f>
              <c:strCache>
                <c:ptCount val="1"/>
                <c:pt idx="0">
                  <c:v>Q1-4 Trajectory</c:v>
                </c:pt>
              </c:strCache>
            </c:strRef>
          </c:tx>
          <c:spPr>
            <a:ln>
              <a:solidFill>
                <a:srgbClr val="0070C0"/>
              </a:solidFill>
              <a:prstDash val="sysDash"/>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SD'!$C$30:$L$30</c:f>
              <c:numCache>
                <c:formatCode>0.00</c:formatCode>
                <c:ptCount val="10"/>
                <c:pt idx="0">
                  <c:v>-0.0897554105071793</c:v>
                </c:pt>
                <c:pt idx="1">
                  <c:v>0.536342438918436</c:v>
                </c:pt>
                <c:pt idx="2">
                  <c:v>1.162440288344051</c:v>
                </c:pt>
                <c:pt idx="3">
                  <c:v>1.788538137769665</c:v>
                </c:pt>
                <c:pt idx="4" formatCode="0.0">
                  <c:v>2.414635987195278</c:v>
                </c:pt>
                <c:pt idx="5" formatCode="0.0">
                  <c:v>3.040733836620895</c:v>
                </c:pt>
                <c:pt idx="6">
                  <c:v>3.66683168604651</c:v>
                </c:pt>
                <c:pt idx="7" formatCode="0.0">
                  <c:v>4.292929535472127</c:v>
                </c:pt>
                <c:pt idx="8" formatCode="0.0">
                  <c:v>4.91902738489774</c:v>
                </c:pt>
                <c:pt idx="9" formatCode="0.0">
                  <c:v>5.545125234323355</c:v>
                </c:pt>
              </c:numCache>
            </c:numRef>
          </c:val>
          <c:smooth val="0"/>
        </c:ser>
        <c:ser>
          <c:idx val="6"/>
          <c:order val="6"/>
          <c:tx>
            <c:strRef>
              <c:f>'Flexi SD'!$B$31</c:f>
              <c:strCache>
                <c:ptCount val="1"/>
                <c:pt idx="0">
                  <c:v>Q5 Trajectory</c:v>
                </c:pt>
              </c:strCache>
            </c:strRef>
          </c:tx>
          <c:spPr>
            <a:ln>
              <a:solidFill>
                <a:srgbClr val="FF0000"/>
              </a:solidFill>
              <a:prstDash val="sysDot"/>
            </a:ln>
          </c:spPr>
          <c:marker>
            <c:symbol val="none"/>
          </c:marker>
          <c:cat>
            <c:multiLvlStrRef>
              <c:f>'Flexi SD'!$C$23:$L$24</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'Flexi SD'!$C$31:$L$31</c:f>
              <c:numCache>
                <c:formatCode>0.00</c:formatCode>
                <c:ptCount val="10"/>
                <c:pt idx="0">
                  <c:v>3.0</c:v>
                </c:pt>
                <c:pt idx="1">
                  <c:v>4.0</c:v>
                </c:pt>
                <c:pt idx="2">
                  <c:v>5.0</c:v>
                </c:pt>
                <c:pt idx="3">
                  <c:v>6.0</c:v>
                </c:pt>
                <c:pt idx="4" formatCode="0.0">
                  <c:v>7.0</c:v>
                </c:pt>
                <c:pt idx="5" formatCode="0.0">
                  <c:v>8.0</c:v>
                </c:pt>
                <c:pt idx="6">
                  <c:v>9.0</c:v>
                </c:pt>
                <c:pt idx="7" formatCode="0.0">
                  <c:v>10.0</c:v>
                </c:pt>
                <c:pt idx="8" formatCode="0.0">
                  <c:v>11.0</c:v>
                </c:pt>
                <c:pt idx="9" formatCode="0.0">
                  <c:v>12.0</c:v>
                </c:pt>
              </c:numCache>
            </c:numRef>
          </c:val>
          <c:smooth val="0"/>
        </c:ser>
        <c:dLbls>
          <c:showLegendKey val="0"/>
          <c:showVal val="0"/>
          <c:showCatName val="0"/>
          <c:showSerName val="0"/>
          <c:showPercent val="0"/>
          <c:showBubbleSize val="0"/>
        </c:dLbls>
        <c:marker val="1"/>
        <c:smooth val="0"/>
        <c:axId val="-2127653448"/>
        <c:axId val="-2127648104"/>
      </c:lineChart>
      <c:catAx>
        <c:axId val="-2127653448"/>
        <c:scaling>
          <c:orientation val="minMax"/>
        </c:scaling>
        <c:delete val="0"/>
        <c:axPos val="b"/>
        <c:title>
          <c:tx>
            <c:rich>
              <a:bodyPr/>
              <a:lstStyle/>
              <a:p>
                <a:pPr>
                  <a:defRPr/>
                </a:pPr>
                <a:r>
                  <a:rPr lang="en-ZA"/>
                  <a:t>Actual grade (and data source)</a:t>
                </a:r>
              </a:p>
            </c:rich>
          </c:tx>
          <c:layout/>
          <c:overlay val="0"/>
        </c:title>
        <c:numFmt formatCode="General" sourceLinked="0"/>
        <c:majorTickMark val="out"/>
        <c:minorTickMark val="none"/>
        <c:tickLblPos val="nextTo"/>
        <c:crossAx val="-2127648104"/>
        <c:crosses val="autoZero"/>
        <c:auto val="1"/>
        <c:lblAlgn val="ctr"/>
        <c:lblOffset val="100"/>
        <c:noMultiLvlLbl val="0"/>
      </c:catAx>
      <c:valAx>
        <c:axId val="-2127648104"/>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0" sourceLinked="0"/>
        <c:majorTickMark val="out"/>
        <c:minorTickMark val="none"/>
        <c:tickLblPos val="nextTo"/>
        <c:crossAx val="-2127653448"/>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489987368414"/>
          <c:y val="0.0241228111829692"/>
          <c:w val="0.856770348649501"/>
          <c:h val="0.857342495051543"/>
        </c:manualLayout>
      </c:layout>
      <c:barChart>
        <c:barDir val="bar"/>
        <c:grouping val="stacked"/>
        <c:varyColors val="0"/>
        <c:ser>
          <c:idx val="0"/>
          <c:order val="0"/>
          <c:tx>
            <c:strRef>
              <c:f>Sheet1!$A$2</c:f>
              <c:strCache>
                <c:ptCount val="1"/>
                <c:pt idx="0">
                  <c:v>Did not reach</c:v>
                </c:pt>
              </c:strCache>
            </c:strRef>
          </c:tx>
          <c:spPr>
            <a:solidFill>
              <a:srgbClr val="C00000"/>
            </a:solidFill>
            <a:ln>
              <a:solidFill>
                <a:srgbClr val="C00000"/>
              </a:solidFill>
            </a:ln>
            <a:scene3d>
              <a:camera prst="orthographicFront"/>
              <a:lightRig rig="threePt" dir="t"/>
            </a:scene3d>
            <a:sp3d>
              <a:bevelT w="190500" h="38100"/>
            </a:sp3d>
          </c:spPr>
          <c:invertIfNegative val="0"/>
          <c:dLbls>
            <c:spPr>
              <a:scene3d>
                <a:camera prst="orthographicFront"/>
                <a:lightRig rig="threePt" dir="t"/>
              </a:scene3d>
              <a:sp3d>
                <a:bevelT w="190500" h="38100"/>
              </a:sp3d>
            </c:spPr>
            <c:txPr>
              <a:bodyPr/>
              <a:lstStyle/>
              <a:p>
                <a:pPr>
                  <a:defRPr sz="1600" b="1">
                    <a:solidFill>
                      <a:schemeClr val="bg1"/>
                    </a:solidFill>
                  </a:defRPr>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Sheet1!$B$2:$M$2</c:f>
              <c:numCache>
                <c:formatCode>General</c:formatCode>
                <c:ptCount val="12"/>
                <c:pt idx="0">
                  <c:v>29.0</c:v>
                </c:pt>
                <c:pt idx="1">
                  <c:v>12.0</c:v>
                </c:pt>
                <c:pt idx="2">
                  <c:v>10.0</c:v>
                </c:pt>
                <c:pt idx="3">
                  <c:v>31.0</c:v>
                </c:pt>
                <c:pt idx="4">
                  <c:v>38.0</c:v>
                </c:pt>
                <c:pt idx="5">
                  <c:v>29.0</c:v>
                </c:pt>
                <c:pt idx="6">
                  <c:v>57.0</c:v>
                </c:pt>
                <c:pt idx="7">
                  <c:v>36.0</c:v>
                </c:pt>
                <c:pt idx="8">
                  <c:v>34.0</c:v>
                </c:pt>
                <c:pt idx="9">
                  <c:v>24.0</c:v>
                </c:pt>
                <c:pt idx="10">
                  <c:v>53.0</c:v>
                </c:pt>
                <c:pt idx="11">
                  <c:v>47.0</c:v>
                </c:pt>
              </c:numCache>
            </c:numRef>
          </c:val>
        </c:ser>
        <c:ser>
          <c:idx val="1"/>
          <c:order val="1"/>
          <c:tx>
            <c:strRef>
              <c:f>Sheet1!$A$3</c:f>
              <c:strCache>
                <c:ptCount val="1"/>
                <c:pt idx="0">
                  <c:v>Low International benchmark</c:v>
                </c:pt>
              </c:strCache>
            </c:strRef>
          </c:tx>
          <c:spPr>
            <a:solidFill>
              <a:srgbClr val="FFE98B"/>
            </a:solidFill>
            <a:ln>
              <a:solidFill>
                <a:srgbClr val="FFE98B"/>
              </a:solidFill>
            </a:ln>
            <a:scene3d>
              <a:camera prst="orthographicFront"/>
              <a:lightRig rig="threePt" dir="t"/>
            </a:scene3d>
            <a:sp3d>
              <a:bevelT w="190500" h="38100"/>
            </a:sp3d>
          </c:spPr>
          <c:invertIfNegative val="0"/>
          <c:dLbls>
            <c:txPr>
              <a:bodyPr/>
              <a:lstStyle/>
              <a:p>
                <a:pPr>
                  <a:defRPr sz="1400" b="1">
                    <a:solidFill>
                      <a:schemeClr val="tx1"/>
                    </a:solidFill>
                  </a:defRPr>
                </a:pPr>
                <a:endParaRPr lang="en-US"/>
              </a:p>
            </c:txPr>
            <c:showLegendKey val="0"/>
            <c:showVal val="1"/>
            <c:showCatName val="0"/>
            <c:showSerName val="0"/>
            <c:showPercent val="0"/>
            <c:showBubbleSize val="0"/>
            <c:showLeaderLines val="0"/>
          </c:dLbls>
          <c:cat>
            <c:strRef>
              <c:f>Sheet1!$B$1:$M$1</c:f>
              <c:strCache>
                <c:ptCount val="12"/>
                <c:pt idx="0">
                  <c:v>South Africa</c:v>
                </c:pt>
                <c:pt idx="1">
                  <c:v>Afrikaans</c:v>
                </c:pt>
                <c:pt idx="2">
                  <c:v>English</c:v>
                </c:pt>
                <c:pt idx="3">
                  <c:v>isiNdebele</c:v>
                </c:pt>
                <c:pt idx="4">
                  <c:v>isiXhosa</c:v>
                </c:pt>
                <c:pt idx="5">
                  <c:v>isiZulu</c:v>
                </c:pt>
                <c:pt idx="6">
                  <c:v>Sepedi</c:v>
                </c:pt>
                <c:pt idx="7">
                  <c:v>Sesotho</c:v>
                </c:pt>
                <c:pt idx="8">
                  <c:v>Setswana</c:v>
                </c:pt>
                <c:pt idx="9">
                  <c:v>siSwati</c:v>
                </c:pt>
                <c:pt idx="10">
                  <c:v>Tshivenda</c:v>
                </c:pt>
                <c:pt idx="11">
                  <c:v>Xitsonga</c:v>
                </c:pt>
              </c:strCache>
            </c:strRef>
          </c:cat>
          <c:val>
            <c:numRef>
              <c:f>Sheet1!$B$3:$M$3</c:f>
              <c:numCache>
                <c:formatCode>General</c:formatCode>
                <c:ptCount val="12"/>
                <c:pt idx="0">
                  <c:v>71.0</c:v>
                </c:pt>
                <c:pt idx="1">
                  <c:v>88.0</c:v>
                </c:pt>
                <c:pt idx="2">
                  <c:v>90.0</c:v>
                </c:pt>
                <c:pt idx="3">
                  <c:v>69.0</c:v>
                </c:pt>
                <c:pt idx="4">
                  <c:v>62.0</c:v>
                </c:pt>
                <c:pt idx="5">
                  <c:v>71.0</c:v>
                </c:pt>
                <c:pt idx="6">
                  <c:v>43.0</c:v>
                </c:pt>
                <c:pt idx="7">
                  <c:v>64.0</c:v>
                </c:pt>
                <c:pt idx="8">
                  <c:v>66.0</c:v>
                </c:pt>
                <c:pt idx="9">
                  <c:v>76.0</c:v>
                </c:pt>
                <c:pt idx="10">
                  <c:v>47.0</c:v>
                </c:pt>
                <c:pt idx="11">
                  <c:v>53.0</c:v>
                </c:pt>
              </c:numCache>
            </c:numRef>
          </c:val>
        </c:ser>
        <c:dLbls>
          <c:showLegendKey val="0"/>
          <c:showVal val="0"/>
          <c:showCatName val="0"/>
          <c:showSerName val="0"/>
          <c:showPercent val="0"/>
          <c:showBubbleSize val="0"/>
        </c:dLbls>
        <c:gapWidth val="75"/>
        <c:overlap val="100"/>
        <c:axId val="-2128457096"/>
        <c:axId val="-2128460088"/>
      </c:barChart>
      <c:catAx>
        <c:axId val="-2128457096"/>
        <c:scaling>
          <c:orientation val="minMax"/>
        </c:scaling>
        <c:delete val="0"/>
        <c:axPos val="l"/>
        <c:majorTickMark val="none"/>
        <c:minorTickMark val="none"/>
        <c:tickLblPos val="nextTo"/>
        <c:txPr>
          <a:bodyPr/>
          <a:lstStyle/>
          <a:p>
            <a:pPr>
              <a:defRPr sz="1400" b="1"/>
            </a:pPr>
            <a:endParaRPr lang="en-US"/>
          </a:p>
        </c:txPr>
        <c:crossAx val="-2128460088"/>
        <c:crosses val="autoZero"/>
        <c:auto val="1"/>
        <c:lblAlgn val="ctr"/>
        <c:lblOffset val="100"/>
        <c:noMultiLvlLbl val="0"/>
      </c:catAx>
      <c:valAx>
        <c:axId val="-2128460088"/>
        <c:scaling>
          <c:orientation val="minMax"/>
        </c:scaling>
        <c:delete val="1"/>
        <c:axPos val="b"/>
        <c:majorGridlines/>
        <c:numFmt formatCode="General" sourceLinked="1"/>
        <c:majorTickMark val="none"/>
        <c:minorTickMark val="none"/>
        <c:tickLblPos val="nextTo"/>
        <c:crossAx val="-2128457096"/>
        <c:crosses val="autoZero"/>
        <c:crossBetween val="between"/>
      </c:valAx>
      <c:spPr>
        <a:noFill/>
      </c:spPr>
    </c:plotArea>
    <c:legend>
      <c:legendPos val="b"/>
      <c:layout>
        <c:manualLayout>
          <c:xMode val="edge"/>
          <c:yMode val="edge"/>
          <c:x val="0.044882224070747"/>
          <c:y val="0.9101113136506"/>
          <c:w val="0.93851660950167"/>
          <c:h val="0.075925921853962"/>
        </c:manualLayout>
      </c:layout>
      <c:overlay val="0"/>
      <c:txPr>
        <a:bodyPr/>
        <a:lstStyle/>
        <a:p>
          <a:pPr>
            <a:defRPr sz="1600" b="1"/>
          </a:pPr>
          <a:endParaRPr lang="en-US"/>
        </a:p>
      </c:txPr>
    </c:legend>
    <c:plotVisOnly val="1"/>
    <c:dispBlanksAs val="gap"/>
    <c:showDLblsOverMax val="0"/>
  </c:chart>
  <c:spPr>
    <a:no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explosion val="1"/>
          <c:dPt>
            <c:idx val="0"/>
            <c:bubble3D val="0"/>
            <c:spPr>
              <a:solidFill>
                <a:schemeClr val="tx1"/>
              </a:solidFill>
            </c:spPr>
          </c:dPt>
          <c:dPt>
            <c:idx val="1"/>
            <c:bubble3D val="0"/>
            <c:spPr>
              <a:solidFill>
                <a:srgbClr val="FF0000"/>
              </a:solidFill>
            </c:spPr>
          </c:dPt>
          <c:dPt>
            <c:idx val="2"/>
            <c:bubble3D val="0"/>
            <c:spPr>
              <a:solidFill>
                <a:srgbClr val="92D050"/>
              </a:solidFill>
            </c:spPr>
          </c:dPt>
          <c:dPt>
            <c:idx val="3"/>
            <c:bubble3D val="0"/>
            <c:spPr>
              <a:solidFill>
                <a:srgbClr val="00B050"/>
              </a:solidFill>
            </c:spPr>
          </c:dPt>
          <c:dLbls>
            <c:txPr>
              <a:bodyPr/>
              <a:lstStyle/>
              <a:p>
                <a:pPr>
                  <a:defRPr sz="2800" b="1">
                    <a:solidFill>
                      <a:schemeClr val="bg1"/>
                    </a:solidFill>
                  </a:defRPr>
                </a:pPr>
                <a:endParaRPr lang="en-US"/>
              </a:p>
            </c:txPr>
            <c:showLegendKey val="0"/>
            <c:showVal val="0"/>
            <c:showCatName val="0"/>
            <c:showSerName val="0"/>
            <c:showPercent val="1"/>
            <c:showBubbleSize val="0"/>
            <c:showLeaderLines val="1"/>
          </c:dLbls>
          <c:cat>
            <c:strRef>
              <c:f>Sheet1!$E$3:$E$6</c:f>
              <c:strCache>
                <c:ptCount val="4"/>
                <c:pt idx="0">
                  <c:v>Did not reach matric in 2014</c:v>
                </c:pt>
                <c:pt idx="1">
                  <c:v>Reached matric &amp; failed</c:v>
                </c:pt>
                <c:pt idx="2">
                  <c:v>Reached matric &amp; passed</c:v>
                </c:pt>
                <c:pt idx="3">
                  <c:v>Reached matric and passed with bachelors</c:v>
                </c:pt>
              </c:strCache>
            </c:strRef>
          </c:cat>
          <c:val>
            <c:numRef>
              <c:f>Sheet1!$F$3:$F$6</c:f>
              <c:numCache>
                <c:formatCode>General</c:formatCode>
                <c:ptCount val="4"/>
                <c:pt idx="0">
                  <c:v>552710.0</c:v>
                </c:pt>
                <c:pt idx="1">
                  <c:v>128986.0</c:v>
                </c:pt>
                <c:pt idx="2">
                  <c:v>253122.0</c:v>
                </c:pt>
                <c:pt idx="3">
                  <c:v>150752.0</c:v>
                </c:pt>
              </c:numCache>
            </c:numRef>
          </c:val>
        </c:ser>
        <c:dLbls>
          <c:showLegendKey val="0"/>
          <c:showVal val="0"/>
          <c:showCatName val="0"/>
          <c:showSerName val="0"/>
          <c:showPercent val="1"/>
          <c:showBubbleSize val="0"/>
          <c:showLeaderLines val="1"/>
        </c:dLbls>
        <c:firstSliceAng val="0"/>
      </c:pieChart>
    </c:plotArea>
    <c:legend>
      <c:legendPos val="r"/>
      <c:layout/>
      <c:overlay val="0"/>
      <c:spPr>
        <a:solidFill>
          <a:schemeClr val="bg1">
            <a:lumMod val="85000"/>
          </a:schemeClr>
        </a:solidFill>
      </c:spPr>
      <c:txPr>
        <a:bodyPr/>
        <a:lstStyle/>
        <a:p>
          <a:pPr>
            <a:defRPr sz="18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0"/>
    <c:plotArea>
      <c:layout>
        <c:manualLayout>
          <c:layoutTarget val="inner"/>
          <c:xMode val="edge"/>
          <c:yMode val="edge"/>
          <c:x val="0.108655074365704"/>
          <c:y val="0.0509259259259259"/>
          <c:w val="0.755279585793149"/>
          <c:h val="0.66991923969812"/>
        </c:manualLayout>
      </c:layout>
      <c:barChart>
        <c:barDir val="col"/>
        <c:grouping val="clustered"/>
        <c:varyColors val="0"/>
        <c:ser>
          <c:idx val="0"/>
          <c:order val="0"/>
          <c:tx>
            <c:v>2004</c:v>
          </c:tx>
          <c:spPr>
            <a:solidFill>
              <a:schemeClr val="bg1">
                <a:lumMod val="75000"/>
              </a:schemeClr>
            </a:solidFill>
          </c:spPr>
          <c:invertIfNegative val="0"/>
          <c:dLbls>
            <c:dLbl>
              <c:idx val="0"/>
              <c:layout>
                <c:manualLayout>
                  <c:x val="0.0"/>
                  <c:y val="0.0653543307086614"/>
                </c:manualLayout>
              </c:layout>
              <c:dLblPos val="outEnd"/>
              <c:showLegendKey val="0"/>
              <c:showVal val="1"/>
              <c:showCatName val="0"/>
              <c:showSerName val="0"/>
              <c:showPercent val="0"/>
              <c:showBubbleSize val="0"/>
            </c:dLbl>
            <c:numFmt formatCode="#,##0" sourceLinked="0"/>
            <c:txPr>
              <a:bodyPr/>
              <a:lstStyle/>
              <a:p>
                <a:pPr>
                  <a:defRPr sz="1600">
                    <a:latin typeface="Times New Roman" pitchFamily="18" charset="0"/>
                    <a:cs typeface="Times New Roman" pitchFamily="18" charset="0"/>
                  </a:defRPr>
                </a:pPr>
                <a:endParaRPr lang="en-US"/>
              </a:p>
            </c:txPr>
            <c:dLblPos val="inEnd"/>
            <c:showLegendKey val="0"/>
            <c:showVal val="1"/>
            <c:showCatName val="0"/>
            <c:showSerName val="0"/>
            <c:showPercent val="0"/>
            <c:showBubbleSize val="0"/>
            <c:showLeaderLines val="0"/>
          </c:dLbls>
          <c:cat>
            <c:strRef>
              <c:f>'Age by quintile'!$A$43:$A$49</c:f>
              <c:strCache>
                <c:ptCount val="7"/>
                <c:pt idx="0">
                  <c:v>26-34</c:v>
                </c:pt>
                <c:pt idx="1">
                  <c:v>35-39</c:v>
                </c:pt>
                <c:pt idx="2">
                  <c:v>40-44</c:v>
                </c:pt>
                <c:pt idx="3">
                  <c:v>45-49</c:v>
                </c:pt>
                <c:pt idx="4">
                  <c:v>50-54</c:v>
                </c:pt>
                <c:pt idx="5">
                  <c:v>55-59</c:v>
                </c:pt>
                <c:pt idx="6">
                  <c:v>60+</c:v>
                </c:pt>
              </c:strCache>
            </c:strRef>
          </c:cat>
          <c:val>
            <c:numRef>
              <c:f>'Age by quintile'!$B$43:$B$49</c:f>
              <c:numCache>
                <c:formatCode>General</c:formatCode>
                <c:ptCount val="7"/>
                <c:pt idx="0">
                  <c:v>2.02</c:v>
                </c:pt>
                <c:pt idx="1">
                  <c:v>10.0</c:v>
                </c:pt>
                <c:pt idx="2">
                  <c:v>19.17000000000001</c:v>
                </c:pt>
                <c:pt idx="3">
                  <c:v>25.92</c:v>
                </c:pt>
                <c:pt idx="4">
                  <c:v>25.73</c:v>
                </c:pt>
                <c:pt idx="5">
                  <c:v>13.3</c:v>
                </c:pt>
                <c:pt idx="6">
                  <c:v>3.86</c:v>
                </c:pt>
              </c:numCache>
            </c:numRef>
          </c:val>
        </c:ser>
        <c:ser>
          <c:idx val="1"/>
          <c:order val="1"/>
          <c:tx>
            <c:v>2012</c:v>
          </c:tx>
          <c:spPr>
            <a:solidFill>
              <a:schemeClr val="bg1"/>
            </a:solidFill>
            <a:ln w="19050">
              <a:solidFill>
                <a:schemeClr val="tx1"/>
              </a:solidFill>
            </a:ln>
          </c:spPr>
          <c:invertIfNegative val="0"/>
          <c:dLbls>
            <c:dLbl>
              <c:idx val="4"/>
              <c:layout>
                <c:manualLayout>
                  <c:x val="-0.000388888888888889"/>
                  <c:y val="0.087962962962963"/>
                </c:manualLayout>
              </c:layout>
              <c:dLblPos val="outEnd"/>
              <c:showLegendKey val="0"/>
              <c:showVal val="1"/>
              <c:showCatName val="0"/>
              <c:showSerName val="0"/>
              <c:showPercent val="0"/>
              <c:showBubbleSize val="0"/>
            </c:dLbl>
            <c:numFmt formatCode="#,##0" sourceLinked="0"/>
            <c:txPr>
              <a:bodyPr/>
              <a:lstStyle/>
              <a:p>
                <a:pPr>
                  <a:defRPr sz="1600">
                    <a:latin typeface="Times New Roman" pitchFamily="18" charset="0"/>
                    <a:cs typeface="Times New Roman" pitchFamily="18" charset="0"/>
                  </a:defRPr>
                </a:pPr>
                <a:endParaRPr lang="en-US"/>
              </a:p>
            </c:txPr>
            <c:dLblPos val="inEnd"/>
            <c:showLegendKey val="0"/>
            <c:showVal val="1"/>
            <c:showCatName val="0"/>
            <c:showSerName val="0"/>
            <c:showPercent val="0"/>
            <c:showBubbleSize val="0"/>
            <c:showLeaderLines val="0"/>
          </c:dLbls>
          <c:cat>
            <c:strRef>
              <c:f>'Age by quintile'!$A$43:$A$49</c:f>
              <c:strCache>
                <c:ptCount val="7"/>
                <c:pt idx="0">
                  <c:v>26-34</c:v>
                </c:pt>
                <c:pt idx="1">
                  <c:v>35-39</c:v>
                </c:pt>
                <c:pt idx="2">
                  <c:v>40-44</c:v>
                </c:pt>
                <c:pt idx="3">
                  <c:v>45-49</c:v>
                </c:pt>
                <c:pt idx="4">
                  <c:v>50-54</c:v>
                </c:pt>
                <c:pt idx="5">
                  <c:v>55-59</c:v>
                </c:pt>
                <c:pt idx="6">
                  <c:v>60+</c:v>
                </c:pt>
              </c:strCache>
            </c:strRef>
          </c:cat>
          <c:val>
            <c:numRef>
              <c:f>'Age by quintile'!$C$43:$C$49</c:f>
              <c:numCache>
                <c:formatCode>General</c:formatCode>
                <c:ptCount val="7"/>
                <c:pt idx="0">
                  <c:v>0.16</c:v>
                </c:pt>
                <c:pt idx="1">
                  <c:v>2.95</c:v>
                </c:pt>
                <c:pt idx="2">
                  <c:v>14.32</c:v>
                </c:pt>
                <c:pt idx="3">
                  <c:v>22.68</c:v>
                </c:pt>
                <c:pt idx="4">
                  <c:v>27.36</c:v>
                </c:pt>
                <c:pt idx="5">
                  <c:v>24.98</c:v>
                </c:pt>
                <c:pt idx="6">
                  <c:v>7.56</c:v>
                </c:pt>
              </c:numCache>
            </c:numRef>
          </c:val>
        </c:ser>
        <c:dLbls>
          <c:showLegendKey val="0"/>
          <c:showVal val="0"/>
          <c:showCatName val="0"/>
          <c:showSerName val="0"/>
          <c:showPercent val="0"/>
          <c:showBubbleSize val="0"/>
        </c:dLbls>
        <c:gapWidth val="111"/>
        <c:axId val="-2123791176"/>
        <c:axId val="-2123785176"/>
      </c:barChart>
      <c:catAx>
        <c:axId val="-2123791176"/>
        <c:scaling>
          <c:orientation val="minMax"/>
        </c:scaling>
        <c:delete val="0"/>
        <c:axPos val="b"/>
        <c:title>
          <c:tx>
            <c:rich>
              <a:bodyPr/>
              <a:lstStyle/>
              <a:p>
                <a:pPr>
                  <a:defRPr sz="1600"/>
                </a:pPr>
                <a:r>
                  <a:rPr lang="en-ZA" sz="1600">
                    <a:latin typeface="Times New Roman" pitchFamily="18" charset="0"/>
                    <a:cs typeface="Times New Roman" pitchFamily="18" charset="0"/>
                  </a:rPr>
                  <a:t>Age</a:t>
                </a:r>
                <a:r>
                  <a:rPr lang="en-ZA" sz="1600" baseline="0">
                    <a:latin typeface="Times New Roman" pitchFamily="18" charset="0"/>
                    <a:cs typeface="Times New Roman" pitchFamily="18" charset="0"/>
                  </a:rPr>
                  <a:t> of principals</a:t>
                </a:r>
                <a:endParaRPr lang="en-ZA" sz="1600">
                  <a:latin typeface="Times New Roman" pitchFamily="18" charset="0"/>
                  <a:cs typeface="Times New Roman" pitchFamily="18" charset="0"/>
                </a:endParaRPr>
              </a:p>
            </c:rich>
          </c:tx>
          <c:layout/>
          <c:overlay val="0"/>
        </c:title>
        <c:majorTickMark val="out"/>
        <c:minorTickMark val="none"/>
        <c:tickLblPos val="nextTo"/>
        <c:txPr>
          <a:bodyPr/>
          <a:lstStyle/>
          <a:p>
            <a:pPr>
              <a:defRPr sz="1600">
                <a:latin typeface="Times New Roman" pitchFamily="18" charset="0"/>
                <a:cs typeface="Times New Roman" pitchFamily="18" charset="0"/>
              </a:defRPr>
            </a:pPr>
            <a:endParaRPr lang="en-US"/>
          </a:p>
        </c:txPr>
        <c:crossAx val="-2123785176"/>
        <c:crosses val="autoZero"/>
        <c:auto val="1"/>
        <c:lblAlgn val="ctr"/>
        <c:lblOffset val="100"/>
        <c:noMultiLvlLbl val="0"/>
      </c:catAx>
      <c:valAx>
        <c:axId val="-2123785176"/>
        <c:scaling>
          <c:orientation val="minMax"/>
        </c:scaling>
        <c:delete val="0"/>
        <c:axPos val="l"/>
        <c:majorGridlines/>
        <c:title>
          <c:tx>
            <c:rich>
              <a:bodyPr rot="-5400000" vert="horz"/>
              <a:lstStyle/>
              <a:p>
                <a:pPr>
                  <a:defRPr sz="1600"/>
                </a:pPr>
                <a:r>
                  <a:rPr lang="en-ZA" sz="1600">
                    <a:latin typeface="Times New Roman" pitchFamily="18" charset="0"/>
                    <a:cs typeface="Times New Roman" pitchFamily="18" charset="0"/>
                  </a:rPr>
                  <a:t>Percentage</a:t>
                </a:r>
              </a:p>
            </c:rich>
          </c:tx>
          <c:layout/>
          <c:overlay val="0"/>
        </c:title>
        <c:numFmt formatCode="General" sourceLinked="1"/>
        <c:majorTickMark val="out"/>
        <c:minorTickMark val="none"/>
        <c:tickLblPos val="nextTo"/>
        <c:txPr>
          <a:bodyPr/>
          <a:lstStyle/>
          <a:p>
            <a:pPr>
              <a:defRPr sz="1600">
                <a:latin typeface="Times New Roman" pitchFamily="18" charset="0"/>
                <a:cs typeface="Times New Roman" pitchFamily="18" charset="0"/>
              </a:defRPr>
            </a:pPr>
            <a:endParaRPr lang="en-US"/>
          </a:p>
        </c:txPr>
        <c:crossAx val="-2123791176"/>
        <c:crosses val="autoZero"/>
        <c:crossBetween val="between"/>
      </c:valAx>
      <c:spPr>
        <a:solidFill>
          <a:schemeClr val="bg1"/>
        </a:solidFill>
      </c:spPr>
    </c:plotArea>
    <c:legend>
      <c:legendPos val="b"/>
      <c:layout>
        <c:manualLayout>
          <c:xMode val="edge"/>
          <c:yMode val="edge"/>
          <c:x val="0.381720358018969"/>
          <c:y val="0.862152816176808"/>
          <c:w val="0.233283945461998"/>
          <c:h val="0.0644547531694156"/>
        </c:manualLayout>
      </c:layout>
      <c:overlay val="0"/>
      <c:txPr>
        <a:bodyPr/>
        <a:lstStyle/>
        <a:p>
          <a:pPr>
            <a:defRPr sz="1600">
              <a:latin typeface="Times New Roman" pitchFamily="18" charset="0"/>
              <a:cs typeface="Times New Roman" pitchFamily="18" charset="0"/>
            </a:defRPr>
          </a:pPr>
          <a:endParaRPr lang="en-US"/>
        </a:p>
      </c:txPr>
    </c:legend>
    <c:plotVisOnly val="1"/>
    <c:dispBlanksAs val="gap"/>
    <c:showDLblsOverMax val="0"/>
  </c:chart>
  <c:spPr>
    <a:ln>
      <a:noFill/>
    </a:ln>
  </c:sp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7"/>
    </mc:Choice>
    <mc:Fallback>
      <c:style val="17"/>
    </mc:Fallback>
  </mc:AlternateContent>
  <c:chart>
    <c:autoTitleDeleted val="0"/>
    <c:plotArea>
      <c:layout/>
      <c:barChart>
        <c:barDir val="col"/>
        <c:grouping val="clustered"/>
        <c:varyColors val="0"/>
        <c:ser>
          <c:idx val="0"/>
          <c:order val="0"/>
          <c:tx>
            <c:strRef>
              <c:f>'Age profile by phase'!$C$1</c:f>
              <c:strCache>
                <c:ptCount val="1"/>
                <c:pt idx="0">
                  <c:v>Primary/Intermediate </c:v>
                </c:pt>
              </c:strCache>
            </c:strRef>
          </c:tx>
          <c:spPr>
            <a:solidFill>
              <a:schemeClr val="accent1"/>
            </a:solidFill>
          </c:spPr>
          <c:invertIfNegative val="0"/>
          <c:dLbls>
            <c:numFmt formatCode="#,##0.0" sourceLinked="0"/>
            <c:txPr>
              <a:bodyPr rot="-5400000" vert="horz"/>
              <a:lstStyle/>
              <a:p>
                <a:pPr>
                  <a:defRPr sz="1400">
                    <a:solidFill>
                      <a:schemeClr val="bg1"/>
                    </a:solidFill>
                  </a:defRPr>
                </a:pPr>
                <a:endParaRPr lang="en-US"/>
              </a:p>
            </c:txPr>
            <c:dLblPos val="inEnd"/>
            <c:showLegendKey val="0"/>
            <c:showVal val="1"/>
            <c:showCatName val="0"/>
            <c:showSerName val="0"/>
            <c:showPercent val="0"/>
            <c:showBubbleSize val="0"/>
            <c:showLeaderLines val="0"/>
          </c:dLbls>
          <c:cat>
            <c:strRef>
              <c:f>'Age profile by phase'!$B$2:$B$8</c:f>
              <c:strCache>
                <c:ptCount val="7"/>
                <c:pt idx="0">
                  <c:v>26-34</c:v>
                </c:pt>
                <c:pt idx="1">
                  <c:v>35-39</c:v>
                </c:pt>
                <c:pt idx="2">
                  <c:v>40-44</c:v>
                </c:pt>
                <c:pt idx="3">
                  <c:v>45-49</c:v>
                </c:pt>
                <c:pt idx="4">
                  <c:v>50-54</c:v>
                </c:pt>
                <c:pt idx="5">
                  <c:v>55-59</c:v>
                </c:pt>
                <c:pt idx="6">
                  <c:v>60+</c:v>
                </c:pt>
              </c:strCache>
            </c:strRef>
          </c:cat>
          <c:val>
            <c:numRef>
              <c:f>'Age profile by phase'!$C$2:$C$8</c:f>
              <c:numCache>
                <c:formatCode>General</c:formatCode>
                <c:ptCount val="7"/>
                <c:pt idx="0">
                  <c:v>0.15</c:v>
                </c:pt>
                <c:pt idx="1">
                  <c:v>2.82</c:v>
                </c:pt>
                <c:pt idx="2">
                  <c:v>14.12</c:v>
                </c:pt>
                <c:pt idx="3">
                  <c:v>22.0</c:v>
                </c:pt>
                <c:pt idx="4">
                  <c:v>26.33</c:v>
                </c:pt>
                <c:pt idx="5">
                  <c:v>26.48</c:v>
                </c:pt>
                <c:pt idx="6">
                  <c:v>8.11</c:v>
                </c:pt>
              </c:numCache>
            </c:numRef>
          </c:val>
        </c:ser>
        <c:ser>
          <c:idx val="1"/>
          <c:order val="1"/>
          <c:tx>
            <c:strRef>
              <c:f>'Age profile by phase'!$D$1</c:f>
              <c:strCache>
                <c:ptCount val="1"/>
                <c:pt idx="0">
                  <c:v>Combined</c:v>
                </c:pt>
              </c:strCache>
            </c:strRef>
          </c:tx>
          <c:spPr>
            <a:solidFill>
              <a:schemeClr val="bg1">
                <a:lumMod val="75000"/>
              </a:schemeClr>
            </a:solidFill>
            <a:ln>
              <a:noFill/>
            </a:ln>
          </c:spPr>
          <c:invertIfNegative val="0"/>
          <c:dLbls>
            <c:numFmt formatCode="#,##0.0" sourceLinked="0"/>
            <c:txPr>
              <a:bodyPr rot="-5400000" vert="horz"/>
              <a:lstStyle/>
              <a:p>
                <a:pPr>
                  <a:defRPr sz="1400"/>
                </a:pPr>
                <a:endParaRPr lang="en-US"/>
              </a:p>
            </c:txPr>
            <c:dLblPos val="inEnd"/>
            <c:showLegendKey val="0"/>
            <c:showVal val="1"/>
            <c:showCatName val="0"/>
            <c:showSerName val="0"/>
            <c:showPercent val="0"/>
            <c:showBubbleSize val="0"/>
            <c:showLeaderLines val="0"/>
          </c:dLbls>
          <c:cat>
            <c:strRef>
              <c:f>'Age profile by phase'!$B$2:$B$8</c:f>
              <c:strCache>
                <c:ptCount val="7"/>
                <c:pt idx="0">
                  <c:v>26-34</c:v>
                </c:pt>
                <c:pt idx="1">
                  <c:v>35-39</c:v>
                </c:pt>
                <c:pt idx="2">
                  <c:v>40-44</c:v>
                </c:pt>
                <c:pt idx="3">
                  <c:v>45-49</c:v>
                </c:pt>
                <c:pt idx="4">
                  <c:v>50-54</c:v>
                </c:pt>
                <c:pt idx="5">
                  <c:v>55-59</c:v>
                </c:pt>
                <c:pt idx="6">
                  <c:v>60+</c:v>
                </c:pt>
              </c:strCache>
            </c:strRef>
          </c:cat>
          <c:val>
            <c:numRef>
              <c:f>'Age profile by phase'!$D$2:$D$8</c:f>
              <c:numCache>
                <c:formatCode>General</c:formatCode>
                <c:ptCount val="7"/>
                <c:pt idx="0">
                  <c:v>0.28</c:v>
                </c:pt>
                <c:pt idx="1">
                  <c:v>3.65</c:v>
                </c:pt>
                <c:pt idx="2">
                  <c:v>16.17000000000001</c:v>
                </c:pt>
                <c:pt idx="3">
                  <c:v>23.56</c:v>
                </c:pt>
                <c:pt idx="4">
                  <c:v>26.79</c:v>
                </c:pt>
                <c:pt idx="5">
                  <c:v>23.14</c:v>
                </c:pt>
                <c:pt idx="6">
                  <c:v>6.41</c:v>
                </c:pt>
              </c:numCache>
            </c:numRef>
          </c:val>
        </c:ser>
        <c:ser>
          <c:idx val="2"/>
          <c:order val="2"/>
          <c:tx>
            <c:strRef>
              <c:f>'Age profile by phase'!$E$1</c:f>
              <c:strCache>
                <c:ptCount val="1"/>
                <c:pt idx="0">
                  <c:v>Secondary</c:v>
                </c:pt>
              </c:strCache>
            </c:strRef>
          </c:tx>
          <c:spPr>
            <a:solidFill>
              <a:schemeClr val="bg1"/>
            </a:solidFill>
            <a:ln>
              <a:solidFill>
                <a:sysClr val="windowText" lastClr="000000"/>
              </a:solidFill>
            </a:ln>
          </c:spPr>
          <c:invertIfNegative val="0"/>
          <c:dLbls>
            <c:numFmt formatCode="#,##0.0" sourceLinked="0"/>
            <c:txPr>
              <a:bodyPr rot="-5400000" vert="horz"/>
              <a:lstStyle/>
              <a:p>
                <a:pPr>
                  <a:defRPr sz="1400"/>
                </a:pPr>
                <a:endParaRPr lang="en-US"/>
              </a:p>
            </c:txPr>
            <c:dLblPos val="inEnd"/>
            <c:showLegendKey val="0"/>
            <c:showVal val="1"/>
            <c:showCatName val="0"/>
            <c:showSerName val="0"/>
            <c:showPercent val="0"/>
            <c:showBubbleSize val="0"/>
            <c:showLeaderLines val="0"/>
          </c:dLbls>
          <c:cat>
            <c:strRef>
              <c:f>'Age profile by phase'!$B$2:$B$8</c:f>
              <c:strCache>
                <c:ptCount val="7"/>
                <c:pt idx="0">
                  <c:v>26-34</c:v>
                </c:pt>
                <c:pt idx="1">
                  <c:v>35-39</c:v>
                </c:pt>
                <c:pt idx="2">
                  <c:v>40-44</c:v>
                </c:pt>
                <c:pt idx="3">
                  <c:v>45-49</c:v>
                </c:pt>
                <c:pt idx="4">
                  <c:v>50-54</c:v>
                </c:pt>
                <c:pt idx="5">
                  <c:v>55-59</c:v>
                </c:pt>
                <c:pt idx="6">
                  <c:v>60+</c:v>
                </c:pt>
              </c:strCache>
            </c:strRef>
          </c:cat>
          <c:val>
            <c:numRef>
              <c:f>'Age profile by phase'!$E$2:$E$8</c:f>
              <c:numCache>
                <c:formatCode>General</c:formatCode>
                <c:ptCount val="7"/>
                <c:pt idx="0">
                  <c:v>0.11</c:v>
                </c:pt>
                <c:pt idx="1">
                  <c:v>2.79</c:v>
                </c:pt>
                <c:pt idx="2">
                  <c:v>13.54</c:v>
                </c:pt>
                <c:pt idx="3">
                  <c:v>23.64</c:v>
                </c:pt>
                <c:pt idx="4">
                  <c:v>30.03</c:v>
                </c:pt>
                <c:pt idx="5">
                  <c:v>22.8</c:v>
                </c:pt>
                <c:pt idx="6">
                  <c:v>7.09</c:v>
                </c:pt>
              </c:numCache>
            </c:numRef>
          </c:val>
        </c:ser>
        <c:dLbls>
          <c:showLegendKey val="0"/>
          <c:showVal val="0"/>
          <c:showCatName val="0"/>
          <c:showSerName val="0"/>
          <c:showPercent val="0"/>
          <c:showBubbleSize val="0"/>
        </c:dLbls>
        <c:gapWidth val="150"/>
        <c:axId val="-2123727512"/>
        <c:axId val="-2123721752"/>
      </c:barChart>
      <c:catAx>
        <c:axId val="-2123727512"/>
        <c:scaling>
          <c:orientation val="minMax"/>
        </c:scaling>
        <c:delete val="0"/>
        <c:axPos val="b"/>
        <c:title>
          <c:tx>
            <c:rich>
              <a:bodyPr/>
              <a:lstStyle/>
              <a:p>
                <a:pPr>
                  <a:defRPr sz="1600">
                    <a:latin typeface="Times New Roman" panose="02020603050405020304" pitchFamily="18" charset="0"/>
                    <a:cs typeface="Times New Roman" panose="02020603050405020304" pitchFamily="18" charset="0"/>
                  </a:defRPr>
                </a:pPr>
                <a:r>
                  <a:rPr lang="en-ZA" sz="1600">
                    <a:latin typeface="Times New Roman" panose="02020603050405020304" pitchFamily="18" charset="0"/>
                    <a:cs typeface="Times New Roman" panose="02020603050405020304" pitchFamily="18" charset="0"/>
                  </a:rPr>
                  <a:t>Age of school principals</a:t>
                </a:r>
              </a:p>
            </c:rich>
          </c:tx>
          <c:layout/>
          <c:overlay val="0"/>
        </c:title>
        <c:majorTickMark val="out"/>
        <c:minorTickMark val="none"/>
        <c:tickLblPos val="nextTo"/>
        <c:txPr>
          <a:bodyPr/>
          <a:lstStyle/>
          <a:p>
            <a:pPr>
              <a:defRPr sz="1600">
                <a:latin typeface="Times New Roman" panose="02020603050405020304" pitchFamily="18" charset="0"/>
                <a:cs typeface="Times New Roman" panose="02020603050405020304" pitchFamily="18" charset="0"/>
              </a:defRPr>
            </a:pPr>
            <a:endParaRPr lang="en-US"/>
          </a:p>
        </c:txPr>
        <c:crossAx val="-2123721752"/>
        <c:crosses val="autoZero"/>
        <c:auto val="1"/>
        <c:lblAlgn val="ctr"/>
        <c:lblOffset val="100"/>
        <c:noMultiLvlLbl val="0"/>
      </c:catAx>
      <c:valAx>
        <c:axId val="-2123721752"/>
        <c:scaling>
          <c:orientation val="minMax"/>
        </c:scaling>
        <c:delete val="0"/>
        <c:axPos val="l"/>
        <c:majorGridlines/>
        <c:title>
          <c:tx>
            <c:rich>
              <a:bodyPr rot="-5400000" vert="horz"/>
              <a:lstStyle/>
              <a:p>
                <a:pPr>
                  <a:defRPr sz="1400">
                    <a:latin typeface="Times New Roman" panose="02020603050405020304" pitchFamily="18" charset="0"/>
                    <a:cs typeface="Times New Roman" panose="02020603050405020304" pitchFamily="18" charset="0"/>
                  </a:defRPr>
                </a:pPr>
                <a:r>
                  <a:rPr lang="en-ZA" sz="1400">
                    <a:latin typeface="Times New Roman" panose="02020603050405020304" pitchFamily="18" charset="0"/>
                    <a:cs typeface="Times New Roman" panose="02020603050405020304" pitchFamily="18" charset="0"/>
                  </a:rPr>
                  <a:t>Percentage</a:t>
                </a:r>
              </a:p>
            </c:rich>
          </c:tx>
          <c:layout/>
          <c:overlay val="0"/>
        </c:title>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en-US"/>
          </a:p>
        </c:txPr>
        <c:crossAx val="-2123727512"/>
        <c:crosses val="autoZero"/>
        <c:crossBetween val="between"/>
      </c:valAx>
    </c:plotArea>
    <c:legend>
      <c:legendPos val="b"/>
      <c:layout/>
      <c:overlay val="0"/>
      <c:txPr>
        <a:bodyPr/>
        <a:lstStyle/>
        <a:p>
          <a:pPr>
            <a:defRPr sz="1600">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spPr>
    <a:ln>
      <a:noFill/>
    </a:ln>
  </c:spPr>
  <c:txPr>
    <a:bodyPr/>
    <a:lstStyle/>
    <a:p>
      <a:pPr>
        <a:defRPr sz="14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9"/>
    </mc:Choice>
    <mc:Fallback>
      <c:style val="9"/>
    </mc:Fallback>
  </mc:AlternateContent>
  <c:chart>
    <c:autoTitleDeleted val="1"/>
    <c:plotArea>
      <c:layout>
        <c:manualLayout>
          <c:layoutTarget val="inner"/>
          <c:xMode val="edge"/>
          <c:yMode val="edge"/>
          <c:x val="0.131238947868375"/>
          <c:y val="0.0432645034414946"/>
          <c:w val="0.709123101403671"/>
          <c:h val="0.694796645994472"/>
        </c:manualLayout>
      </c:layout>
      <c:barChart>
        <c:barDir val="col"/>
        <c:grouping val="clustered"/>
        <c:varyColors val="0"/>
        <c:ser>
          <c:idx val="0"/>
          <c:order val="0"/>
          <c:tx>
            <c:strRef>
              <c:f>'Retirements by quintile'!$A$15</c:f>
              <c:strCache>
                <c:ptCount val="1"/>
                <c:pt idx="0">
                  <c:v>% of principals aged 55 years or older </c:v>
                </c:pt>
              </c:strCache>
            </c:strRef>
          </c:tx>
          <c:spPr>
            <a:solidFill>
              <a:schemeClr val="bg1">
                <a:lumMod val="75000"/>
              </a:schemeClr>
            </a:solidFill>
          </c:spPr>
          <c:invertIfNegative val="0"/>
          <c:dLbls>
            <c:numFmt formatCode="#,##0.0" sourceLinked="0"/>
            <c:txPr>
              <a:bodyPr/>
              <a:lstStyle/>
              <a:p>
                <a:pPr>
                  <a:defRPr sz="1600">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'Retirements by quintile'!$B$14:$F$14</c:f>
              <c:strCache>
                <c:ptCount val="5"/>
                <c:pt idx="0">
                  <c:v>Quintile1</c:v>
                </c:pt>
                <c:pt idx="1">
                  <c:v>Quintile2</c:v>
                </c:pt>
                <c:pt idx="2">
                  <c:v>Quintile3</c:v>
                </c:pt>
                <c:pt idx="3">
                  <c:v>Quintile4</c:v>
                </c:pt>
                <c:pt idx="4">
                  <c:v>Quintile5</c:v>
                </c:pt>
              </c:strCache>
            </c:strRef>
          </c:cat>
          <c:val>
            <c:numRef>
              <c:f>'Retirements by quintile'!$B$15:$F$15</c:f>
              <c:numCache>
                <c:formatCode>General</c:formatCode>
                <c:ptCount val="5"/>
                <c:pt idx="0">
                  <c:v>27.19</c:v>
                </c:pt>
                <c:pt idx="1">
                  <c:v>28.87</c:v>
                </c:pt>
                <c:pt idx="2">
                  <c:v>36.22</c:v>
                </c:pt>
                <c:pt idx="3">
                  <c:v>40.12000000000001</c:v>
                </c:pt>
                <c:pt idx="4">
                  <c:v>48.5</c:v>
                </c:pt>
              </c:numCache>
            </c:numRef>
          </c:val>
        </c:ser>
        <c:dLbls>
          <c:showLegendKey val="0"/>
          <c:showVal val="0"/>
          <c:showCatName val="0"/>
          <c:showSerName val="0"/>
          <c:showPercent val="0"/>
          <c:showBubbleSize val="0"/>
        </c:dLbls>
        <c:gapWidth val="150"/>
        <c:axId val="-2125372392"/>
        <c:axId val="-2125377864"/>
      </c:barChart>
      <c:lineChart>
        <c:grouping val="standard"/>
        <c:varyColors val="0"/>
        <c:ser>
          <c:idx val="1"/>
          <c:order val="1"/>
          <c:tx>
            <c:strRef>
              <c:f>'Retirements by quintile'!$A$16</c:f>
              <c:strCache>
                <c:ptCount val="1"/>
                <c:pt idx="0">
                  <c:v>Number of principals aged 55 years or older</c:v>
                </c:pt>
              </c:strCache>
            </c:strRef>
          </c:tx>
          <c:spPr>
            <a:ln w="31750">
              <a:noFill/>
              <a:prstDash val="dash"/>
            </a:ln>
          </c:spPr>
          <c:marker>
            <c:symbol val="circle"/>
            <c:size val="11"/>
            <c:spPr>
              <a:solidFill>
                <a:schemeClr val="accent1">
                  <a:lumMod val="40000"/>
                  <a:lumOff val="60000"/>
                </a:schemeClr>
              </a:solidFill>
              <a:ln w="15875">
                <a:solidFill>
                  <a:schemeClr val="tx1"/>
                </a:solidFill>
              </a:ln>
            </c:spPr>
          </c:marker>
          <c:cat>
            <c:strRef>
              <c:f>'Retirements by quintile'!$B$14:$F$14</c:f>
              <c:strCache>
                <c:ptCount val="5"/>
                <c:pt idx="0">
                  <c:v>Quintile1</c:v>
                </c:pt>
                <c:pt idx="1">
                  <c:v>Quintile2</c:v>
                </c:pt>
                <c:pt idx="2">
                  <c:v>Quintile3</c:v>
                </c:pt>
                <c:pt idx="3">
                  <c:v>Quintile4</c:v>
                </c:pt>
                <c:pt idx="4">
                  <c:v>Quintile5</c:v>
                </c:pt>
              </c:strCache>
            </c:strRef>
          </c:cat>
          <c:val>
            <c:numRef>
              <c:f>'Retirements by quintile'!$B$16:$F$16</c:f>
              <c:numCache>
                <c:formatCode>General</c:formatCode>
                <c:ptCount val="5"/>
                <c:pt idx="0">
                  <c:v>2003.0</c:v>
                </c:pt>
                <c:pt idx="1">
                  <c:v>1675.0</c:v>
                </c:pt>
                <c:pt idx="2">
                  <c:v>1797.0</c:v>
                </c:pt>
                <c:pt idx="3">
                  <c:v>796.0</c:v>
                </c:pt>
                <c:pt idx="4">
                  <c:v>810.0</c:v>
                </c:pt>
              </c:numCache>
            </c:numRef>
          </c:val>
          <c:smooth val="0"/>
        </c:ser>
        <c:dLbls>
          <c:showLegendKey val="0"/>
          <c:showVal val="0"/>
          <c:showCatName val="0"/>
          <c:showSerName val="0"/>
          <c:showPercent val="0"/>
          <c:showBubbleSize val="0"/>
        </c:dLbls>
        <c:marker val="1"/>
        <c:smooth val="0"/>
        <c:axId val="-2125389672"/>
        <c:axId val="-2125382728"/>
      </c:lineChart>
      <c:catAx>
        <c:axId val="-2125372392"/>
        <c:scaling>
          <c:orientation val="minMax"/>
        </c:scaling>
        <c:delete val="0"/>
        <c:axPos val="b"/>
        <c:majorTickMark val="out"/>
        <c:minorTickMark val="none"/>
        <c:tickLblPos val="nextTo"/>
        <c:txPr>
          <a:bodyPr/>
          <a:lstStyle/>
          <a:p>
            <a:pPr>
              <a:defRPr sz="1600">
                <a:latin typeface="Times New Roman" panose="02020603050405020304" pitchFamily="18" charset="0"/>
                <a:cs typeface="Times New Roman" panose="02020603050405020304" pitchFamily="18" charset="0"/>
              </a:defRPr>
            </a:pPr>
            <a:endParaRPr lang="en-US"/>
          </a:p>
        </c:txPr>
        <c:crossAx val="-2125377864"/>
        <c:crosses val="autoZero"/>
        <c:auto val="1"/>
        <c:lblAlgn val="ctr"/>
        <c:lblOffset val="100"/>
        <c:noMultiLvlLbl val="0"/>
      </c:catAx>
      <c:valAx>
        <c:axId val="-2125377864"/>
        <c:scaling>
          <c:orientation val="minMax"/>
        </c:scaling>
        <c:delete val="0"/>
        <c:axPos val="l"/>
        <c:majorGridlines/>
        <c:title>
          <c:tx>
            <c:rich>
              <a:bodyPr rot="-5400000" vert="horz"/>
              <a:lstStyle/>
              <a:p>
                <a:pPr>
                  <a:defRPr sz="1600">
                    <a:latin typeface="Times New Roman" panose="02020603050405020304" pitchFamily="18" charset="0"/>
                    <a:cs typeface="Times New Roman" panose="02020603050405020304" pitchFamily="18" charset="0"/>
                  </a:defRPr>
                </a:pPr>
                <a:r>
                  <a:rPr lang="en-ZA" sz="1600">
                    <a:latin typeface="Times New Roman" panose="02020603050405020304" pitchFamily="18" charset="0"/>
                    <a:cs typeface="Times New Roman" panose="02020603050405020304" pitchFamily="18" charset="0"/>
                  </a:rPr>
                  <a:t>Percentage</a:t>
                </a:r>
                <a:r>
                  <a:rPr lang="en-ZA" sz="1600" baseline="0">
                    <a:latin typeface="Times New Roman" panose="02020603050405020304" pitchFamily="18" charset="0"/>
                    <a:cs typeface="Times New Roman" panose="02020603050405020304" pitchFamily="18" charset="0"/>
                  </a:rPr>
                  <a:t> of principals</a:t>
                </a:r>
                <a:endParaRPr lang="en-ZA" sz="1600">
                  <a:latin typeface="Times New Roman" panose="02020603050405020304" pitchFamily="18" charset="0"/>
                  <a:cs typeface="Times New Roman" panose="02020603050405020304" pitchFamily="18" charset="0"/>
                </a:endParaRPr>
              </a:p>
            </c:rich>
          </c:tx>
          <c:layout/>
          <c:overlay val="0"/>
        </c:title>
        <c:numFmt formatCode="General" sourceLinked="1"/>
        <c:majorTickMark val="out"/>
        <c:minorTickMark val="none"/>
        <c:tickLblPos val="nextTo"/>
        <c:txPr>
          <a:bodyPr/>
          <a:lstStyle/>
          <a:p>
            <a:pPr>
              <a:defRPr sz="1600">
                <a:latin typeface="Times New Roman" panose="02020603050405020304" pitchFamily="18" charset="0"/>
                <a:cs typeface="Times New Roman" panose="02020603050405020304" pitchFamily="18" charset="0"/>
              </a:defRPr>
            </a:pPr>
            <a:endParaRPr lang="en-US"/>
          </a:p>
        </c:txPr>
        <c:crossAx val="-2125372392"/>
        <c:crosses val="autoZero"/>
        <c:crossBetween val="between"/>
      </c:valAx>
      <c:valAx>
        <c:axId val="-2125382728"/>
        <c:scaling>
          <c:orientation val="minMax"/>
        </c:scaling>
        <c:delete val="0"/>
        <c:axPos val="r"/>
        <c:title>
          <c:tx>
            <c:rich>
              <a:bodyPr rot="-5400000" vert="horz"/>
              <a:lstStyle/>
              <a:p>
                <a:pPr>
                  <a:defRPr sz="1600">
                    <a:latin typeface="Times New Roman" panose="02020603050405020304" pitchFamily="18" charset="0"/>
                    <a:cs typeface="Times New Roman" panose="02020603050405020304" pitchFamily="18" charset="0"/>
                  </a:defRPr>
                </a:pPr>
                <a:r>
                  <a:rPr lang="en-ZA" sz="1600">
                    <a:latin typeface="Times New Roman" panose="02020603050405020304" pitchFamily="18" charset="0"/>
                    <a:cs typeface="Times New Roman" panose="02020603050405020304" pitchFamily="18" charset="0"/>
                  </a:rPr>
                  <a:t>Number</a:t>
                </a:r>
                <a:r>
                  <a:rPr lang="en-ZA" sz="1600" baseline="0">
                    <a:latin typeface="Times New Roman" panose="02020603050405020304" pitchFamily="18" charset="0"/>
                    <a:cs typeface="Times New Roman" panose="02020603050405020304" pitchFamily="18" charset="0"/>
                  </a:rPr>
                  <a:t> of principals</a:t>
                </a:r>
                <a:endParaRPr lang="en-ZA" sz="1600">
                  <a:latin typeface="Times New Roman" panose="02020603050405020304" pitchFamily="18" charset="0"/>
                  <a:cs typeface="Times New Roman" panose="02020603050405020304" pitchFamily="18" charset="0"/>
                </a:endParaRPr>
              </a:p>
            </c:rich>
          </c:tx>
          <c:layout/>
          <c:overlay val="0"/>
        </c:title>
        <c:numFmt formatCode="General" sourceLinked="1"/>
        <c:majorTickMark val="out"/>
        <c:minorTickMark val="none"/>
        <c:tickLblPos val="nextTo"/>
        <c:txPr>
          <a:bodyPr/>
          <a:lstStyle/>
          <a:p>
            <a:pPr>
              <a:defRPr sz="1600">
                <a:latin typeface="Times New Roman" panose="02020603050405020304" pitchFamily="18" charset="0"/>
                <a:cs typeface="Times New Roman" panose="02020603050405020304" pitchFamily="18" charset="0"/>
              </a:defRPr>
            </a:pPr>
            <a:endParaRPr lang="en-US"/>
          </a:p>
        </c:txPr>
        <c:crossAx val="-2125389672"/>
        <c:crosses val="max"/>
        <c:crossBetween val="between"/>
      </c:valAx>
      <c:catAx>
        <c:axId val="-2125389672"/>
        <c:scaling>
          <c:orientation val="minMax"/>
        </c:scaling>
        <c:delete val="1"/>
        <c:axPos val="b"/>
        <c:majorTickMark val="out"/>
        <c:minorTickMark val="none"/>
        <c:tickLblPos val="nextTo"/>
        <c:crossAx val="-2125382728"/>
        <c:crosses val="autoZero"/>
        <c:auto val="1"/>
        <c:lblAlgn val="ctr"/>
        <c:lblOffset val="100"/>
        <c:noMultiLvlLbl val="0"/>
      </c:catAx>
    </c:plotArea>
    <c:legend>
      <c:legendPos val="b"/>
      <c:layout>
        <c:manualLayout>
          <c:xMode val="edge"/>
          <c:yMode val="edge"/>
          <c:x val="0.0329605088385747"/>
          <c:y val="0.834482149908252"/>
          <c:w val="0.905679755849077"/>
          <c:h val="0.149785303385749"/>
        </c:manualLayout>
      </c:layout>
      <c:overlay val="0"/>
      <c:txPr>
        <a:bodyPr/>
        <a:lstStyle/>
        <a:p>
          <a:pPr>
            <a:defRPr sz="1600">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0"/>
    <c:plotArea>
      <c:layout>
        <c:manualLayout>
          <c:layoutTarget val="inner"/>
          <c:xMode val="edge"/>
          <c:yMode val="edge"/>
          <c:x val="0.084630199370774"/>
          <c:y val="0.035171862509992"/>
          <c:w val="0.703410682936156"/>
          <c:h val="0.889640161886239"/>
        </c:manualLayout>
      </c:layout>
      <c:barChart>
        <c:barDir val="col"/>
        <c:grouping val="percentStacked"/>
        <c:varyColors val="0"/>
        <c:ser>
          <c:idx val="4"/>
          <c:order val="0"/>
          <c:tx>
            <c:strRef>
              <c:f>'REQV by quint'!$A$3</c:f>
              <c:strCache>
                <c:ptCount val="1"/>
                <c:pt idx="0">
                  <c:v>REQV 16-17</c:v>
                </c:pt>
              </c:strCache>
            </c:strRef>
          </c:tx>
          <c:spPr>
            <a:solidFill>
              <a:schemeClr val="accent1">
                <a:lumMod val="40000"/>
                <a:lumOff val="60000"/>
              </a:schemeClr>
            </a:solidFill>
          </c:spPr>
          <c:invertIfNegative val="0"/>
          <c:dLbls>
            <c:numFmt formatCode="#,##0" sourceLinked="0"/>
            <c:spPr>
              <a:solidFill>
                <a:schemeClr val="bg1">
                  <a:lumMod val="95000"/>
                  <a:alpha val="25000"/>
                </a:schemeClr>
              </a:solidFill>
            </c:spPr>
            <c:txPr>
              <a:bodyPr/>
              <a:lstStyle/>
              <a:p>
                <a:pPr>
                  <a:defRPr sz="1400" b="1">
                    <a:latin typeface="Times New Roman" pitchFamily="18" charset="0"/>
                    <a:cs typeface="Times New Roman" pitchFamily="18" charset="0"/>
                  </a:defRPr>
                </a:pPr>
                <a:endParaRPr lang="en-US"/>
              </a:p>
            </c:txPr>
            <c:showLegendKey val="0"/>
            <c:showVal val="1"/>
            <c:showCatName val="0"/>
            <c:showSerName val="0"/>
            <c:showPercent val="0"/>
            <c:showBubbleSize val="0"/>
            <c:showLeaderLines val="0"/>
          </c:dLbls>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quint'!$B$3:$H$3</c:f>
              <c:numCache>
                <c:formatCode>General</c:formatCode>
                <c:ptCount val="7"/>
                <c:pt idx="0">
                  <c:v>20.95</c:v>
                </c:pt>
                <c:pt idx="2">
                  <c:v>13.77</c:v>
                </c:pt>
                <c:pt idx="3">
                  <c:v>19.38</c:v>
                </c:pt>
                <c:pt idx="4">
                  <c:v>24.01</c:v>
                </c:pt>
                <c:pt idx="5">
                  <c:v>30.61</c:v>
                </c:pt>
                <c:pt idx="6">
                  <c:v>37.51</c:v>
                </c:pt>
              </c:numCache>
            </c:numRef>
          </c:val>
        </c:ser>
        <c:ser>
          <c:idx val="3"/>
          <c:order val="1"/>
          <c:tx>
            <c:strRef>
              <c:f>'REQV by quint'!$A$4</c:f>
              <c:strCache>
                <c:ptCount val="1"/>
                <c:pt idx="0">
                  <c:v>REQV 15</c:v>
                </c:pt>
              </c:strCache>
            </c:strRef>
          </c:tx>
          <c:spPr>
            <a:solidFill>
              <a:schemeClr val="bg1"/>
            </a:solidFill>
          </c:spPr>
          <c:invertIfNegative val="0"/>
          <c:dLbls>
            <c:numFmt formatCode="#,##0" sourceLinked="0"/>
            <c:txPr>
              <a:bodyPr/>
              <a:lstStyle/>
              <a:p>
                <a:pPr>
                  <a:defRPr sz="1400">
                    <a:latin typeface="Times New Roman" pitchFamily="18" charset="0"/>
                    <a:cs typeface="Times New Roman" pitchFamily="18" charset="0"/>
                  </a:defRPr>
                </a:pPr>
                <a:endParaRPr lang="en-US"/>
              </a:p>
            </c:txPr>
            <c:showLegendKey val="0"/>
            <c:showVal val="1"/>
            <c:showCatName val="0"/>
            <c:showSerName val="0"/>
            <c:showPercent val="0"/>
            <c:showBubbleSize val="0"/>
            <c:showLeaderLines val="0"/>
          </c:dLbls>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quint'!$B$4:$H$4</c:f>
              <c:numCache>
                <c:formatCode>General</c:formatCode>
                <c:ptCount val="7"/>
                <c:pt idx="0">
                  <c:v>28.9</c:v>
                </c:pt>
                <c:pt idx="2">
                  <c:v>27.12</c:v>
                </c:pt>
                <c:pt idx="3">
                  <c:v>27.89</c:v>
                </c:pt>
                <c:pt idx="4">
                  <c:v>30.22</c:v>
                </c:pt>
                <c:pt idx="5">
                  <c:v>32.63</c:v>
                </c:pt>
                <c:pt idx="6">
                  <c:v>31.94</c:v>
                </c:pt>
              </c:numCache>
            </c:numRef>
          </c:val>
        </c:ser>
        <c:ser>
          <c:idx val="2"/>
          <c:order val="2"/>
          <c:tx>
            <c:strRef>
              <c:f>'REQV by quint'!$A$5</c:f>
              <c:strCache>
                <c:ptCount val="1"/>
                <c:pt idx="0">
                  <c:v>REQV 14</c:v>
                </c:pt>
              </c:strCache>
            </c:strRef>
          </c:tx>
          <c:invertIfNegative val="0"/>
          <c:dLbls>
            <c:numFmt formatCode="#,##0" sourceLinked="0"/>
            <c:txPr>
              <a:bodyPr/>
              <a:lstStyle/>
              <a:p>
                <a:pPr>
                  <a:defRPr sz="1400">
                    <a:solidFill>
                      <a:schemeClr val="bg1"/>
                    </a:solidFill>
                    <a:latin typeface="Times New Roman" pitchFamily="18" charset="0"/>
                    <a:cs typeface="Times New Roman" pitchFamily="18" charset="0"/>
                  </a:defRPr>
                </a:pPr>
                <a:endParaRPr lang="en-US"/>
              </a:p>
            </c:txPr>
            <c:showLegendKey val="0"/>
            <c:showVal val="1"/>
            <c:showCatName val="0"/>
            <c:showSerName val="0"/>
            <c:showPercent val="0"/>
            <c:showBubbleSize val="0"/>
            <c:showLeaderLines val="0"/>
          </c:dLbls>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quint'!$B$5:$H$5</c:f>
              <c:numCache>
                <c:formatCode>General</c:formatCode>
                <c:ptCount val="7"/>
                <c:pt idx="0">
                  <c:v>34.0</c:v>
                </c:pt>
                <c:pt idx="2">
                  <c:v>38.35</c:v>
                </c:pt>
                <c:pt idx="3">
                  <c:v>34.25</c:v>
                </c:pt>
                <c:pt idx="4">
                  <c:v>31.47</c:v>
                </c:pt>
                <c:pt idx="5">
                  <c:v>28.74</c:v>
                </c:pt>
                <c:pt idx="6">
                  <c:v>27.68</c:v>
                </c:pt>
              </c:numCache>
            </c:numRef>
          </c:val>
        </c:ser>
        <c:ser>
          <c:idx val="1"/>
          <c:order val="3"/>
          <c:tx>
            <c:strRef>
              <c:f>'REQV by quint'!$A$6</c:f>
              <c:strCache>
                <c:ptCount val="1"/>
                <c:pt idx="0">
                  <c:v>REQV 13</c:v>
                </c:pt>
              </c:strCache>
            </c:strRef>
          </c:tx>
          <c:spPr>
            <a:solidFill>
              <a:schemeClr val="tx1">
                <a:lumMod val="95000"/>
                <a:lumOff val="5000"/>
              </a:schemeClr>
            </a:solidFill>
          </c:spPr>
          <c:invertIfNegative val="0"/>
          <c:dLbls>
            <c:numFmt formatCode="#,##0" sourceLinked="0"/>
            <c:txPr>
              <a:bodyPr/>
              <a:lstStyle/>
              <a:p>
                <a:pPr>
                  <a:defRPr sz="1400">
                    <a:solidFill>
                      <a:schemeClr val="bg1"/>
                    </a:solidFill>
                    <a:latin typeface="Times New Roman" pitchFamily="18" charset="0"/>
                    <a:cs typeface="Times New Roman" pitchFamily="18" charset="0"/>
                  </a:defRPr>
                </a:pPr>
                <a:endParaRPr lang="en-US"/>
              </a:p>
            </c:txPr>
            <c:showLegendKey val="0"/>
            <c:showVal val="1"/>
            <c:showCatName val="0"/>
            <c:showSerName val="0"/>
            <c:showPercent val="0"/>
            <c:showBubbleSize val="0"/>
            <c:showLeaderLines val="0"/>
          </c:dLbls>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quint'!$B$6:$H$6</c:f>
              <c:numCache>
                <c:formatCode>General</c:formatCode>
                <c:ptCount val="7"/>
                <c:pt idx="0">
                  <c:v>16.03</c:v>
                </c:pt>
                <c:pt idx="2">
                  <c:v>20.51</c:v>
                </c:pt>
                <c:pt idx="3">
                  <c:v>18.39</c:v>
                </c:pt>
                <c:pt idx="4">
                  <c:v>14.25</c:v>
                </c:pt>
                <c:pt idx="5">
                  <c:v>8.02</c:v>
                </c:pt>
                <c:pt idx="6">
                  <c:v>2.88</c:v>
                </c:pt>
              </c:numCache>
            </c:numRef>
          </c:val>
        </c:ser>
        <c:ser>
          <c:idx val="0"/>
          <c:order val="4"/>
          <c:tx>
            <c:strRef>
              <c:f>'REQV by quint'!$A$7</c:f>
              <c:strCache>
                <c:ptCount val="1"/>
                <c:pt idx="0">
                  <c:v>REQV10-12</c:v>
                </c:pt>
              </c:strCache>
            </c:strRef>
          </c:tx>
          <c:spPr>
            <a:solidFill>
              <a:schemeClr val="bg1">
                <a:lumMod val="95000"/>
              </a:schemeClr>
            </a:solidFill>
          </c:spPr>
          <c:invertIfNegative val="0"/>
          <c:cat>
            <c:strRef>
              <c:f>'REQV by quint'!$B$2:$H$2</c:f>
              <c:strCache>
                <c:ptCount val="7"/>
                <c:pt idx="0">
                  <c:v>All schools</c:v>
                </c:pt>
                <c:pt idx="2">
                  <c:v>Quintile 1</c:v>
                </c:pt>
                <c:pt idx="3">
                  <c:v>Quintile 2</c:v>
                </c:pt>
                <c:pt idx="4">
                  <c:v>Quintile 3</c:v>
                </c:pt>
                <c:pt idx="5">
                  <c:v>Quintile 4</c:v>
                </c:pt>
                <c:pt idx="6">
                  <c:v>Quintile 5</c:v>
                </c:pt>
              </c:strCache>
            </c:strRef>
          </c:cat>
          <c:val>
            <c:numRef>
              <c:f>'REQV by quint'!$B$7:$H$7</c:f>
              <c:numCache>
                <c:formatCode>General</c:formatCode>
                <c:ptCount val="7"/>
                <c:pt idx="0">
                  <c:v>0.11</c:v>
                </c:pt>
                <c:pt idx="2">
                  <c:v>0.24</c:v>
                </c:pt>
                <c:pt idx="3">
                  <c:v>0.09</c:v>
                </c:pt>
                <c:pt idx="4">
                  <c:v>0.04</c:v>
                </c:pt>
                <c:pt idx="5">
                  <c:v>0.0</c:v>
                </c:pt>
                <c:pt idx="6">
                  <c:v>0.0</c:v>
                </c:pt>
              </c:numCache>
            </c:numRef>
          </c:val>
        </c:ser>
        <c:dLbls>
          <c:showLegendKey val="0"/>
          <c:showVal val="0"/>
          <c:showCatName val="0"/>
          <c:showSerName val="0"/>
          <c:showPercent val="0"/>
          <c:showBubbleSize val="0"/>
        </c:dLbls>
        <c:gapWidth val="100"/>
        <c:overlap val="100"/>
        <c:axId val="-2124331512"/>
        <c:axId val="-2124328456"/>
      </c:barChart>
      <c:catAx>
        <c:axId val="-2124331512"/>
        <c:scaling>
          <c:orientation val="minMax"/>
        </c:scaling>
        <c:delete val="0"/>
        <c:axPos val="b"/>
        <c:majorTickMark val="out"/>
        <c:minorTickMark val="none"/>
        <c:tickLblPos val="nextTo"/>
        <c:txPr>
          <a:bodyPr/>
          <a:lstStyle/>
          <a:p>
            <a:pPr>
              <a:defRPr sz="1400">
                <a:latin typeface="Times New Roman" pitchFamily="18" charset="0"/>
                <a:cs typeface="Times New Roman" pitchFamily="18" charset="0"/>
              </a:defRPr>
            </a:pPr>
            <a:endParaRPr lang="en-US"/>
          </a:p>
        </c:txPr>
        <c:crossAx val="-2124328456"/>
        <c:crosses val="autoZero"/>
        <c:auto val="1"/>
        <c:lblAlgn val="ctr"/>
        <c:lblOffset val="100"/>
        <c:noMultiLvlLbl val="0"/>
      </c:catAx>
      <c:valAx>
        <c:axId val="-2124328456"/>
        <c:scaling>
          <c:orientation val="minMax"/>
        </c:scaling>
        <c:delete val="0"/>
        <c:axPos val="l"/>
        <c:majorGridlines/>
        <c:numFmt formatCode="0%" sourceLinked="1"/>
        <c:majorTickMark val="out"/>
        <c:minorTickMark val="none"/>
        <c:tickLblPos val="nextTo"/>
        <c:txPr>
          <a:bodyPr/>
          <a:lstStyle/>
          <a:p>
            <a:pPr>
              <a:defRPr sz="1400">
                <a:latin typeface="Times New Roman" pitchFamily="18" charset="0"/>
                <a:cs typeface="Times New Roman" pitchFamily="18" charset="0"/>
              </a:defRPr>
            </a:pPr>
            <a:endParaRPr lang="en-US"/>
          </a:p>
        </c:txPr>
        <c:crossAx val="-2124331512"/>
        <c:crosses val="autoZero"/>
        <c:crossBetween val="between"/>
      </c:valAx>
      <c:spPr>
        <a:solidFill>
          <a:schemeClr val="bg1"/>
        </a:solidFill>
      </c:spPr>
    </c:plotArea>
    <c:legend>
      <c:legendPos val="r"/>
      <c:legendEntry>
        <c:idx val="0"/>
        <c:delete val="1"/>
      </c:legendEntry>
      <c:layout>
        <c:manualLayout>
          <c:xMode val="edge"/>
          <c:yMode val="edge"/>
          <c:x val="0.799655156957373"/>
          <c:y val="0.00693114799498984"/>
          <c:w val="0.187099762434819"/>
          <c:h val="0.765932712956335"/>
        </c:manualLayout>
      </c:layout>
      <c:overlay val="0"/>
      <c:txPr>
        <a:bodyPr/>
        <a:lstStyle/>
        <a:p>
          <a:pPr>
            <a:defRPr sz="1800">
              <a:latin typeface="Times New Roman" pitchFamily="18" charset="0"/>
              <a:cs typeface="Times New Roman" pitchFamily="18" charset="0"/>
            </a:defRPr>
          </a:pPr>
          <a:endParaRPr lang="en-US"/>
        </a:p>
      </c:txPr>
    </c:legend>
    <c:plotVisOnly val="1"/>
    <c:dispBlanksAs val="gap"/>
    <c:showDLblsOverMax val="0"/>
  </c:chart>
  <c:spPr>
    <a:ln>
      <a:noFill/>
    </a:ln>
  </c:spPr>
  <c:externalData r:id="rId1">
    <c:autoUpdate val="0"/>
  </c:externalData>
</c:chartSpace>
</file>

<file path=ppt/diagrams/_rels/drawing4.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33CBA8-8C9D-4602-B49A-0430C2D5BDD5}" type="doc">
      <dgm:prSet loTypeId="urn:microsoft.com/office/officeart/2005/8/layout/funnel1" loCatId="process" qsTypeId="urn:microsoft.com/office/officeart/2005/8/quickstyle/simple1" qsCatId="simple" csTypeId="urn:microsoft.com/office/officeart/2005/8/colors/accent3_3" csCatId="accent3" phldr="1"/>
      <dgm:spPr/>
      <dgm:t>
        <a:bodyPr/>
        <a:lstStyle/>
        <a:p>
          <a:endParaRPr lang="en-ZA"/>
        </a:p>
      </dgm:t>
    </dgm:pt>
    <dgm:pt modelId="{92E492DE-362F-453E-9CD4-91B8B882931E}">
      <dgm:prSet phldrT="[Text]"/>
      <dgm:spPr>
        <a:solidFill>
          <a:schemeClr val="accent1">
            <a:lumMod val="40000"/>
            <a:lumOff val="60000"/>
          </a:schemeClr>
        </a:solidFill>
      </dgm:spPr>
      <dgm:t>
        <a:bodyPr/>
        <a:lstStyle/>
        <a:p>
          <a:r>
            <a:rPr lang="en-ZA" b="1" dirty="0" smtClean="0">
              <a:solidFill>
                <a:srgbClr val="FF0000"/>
              </a:solidFill>
            </a:rPr>
            <a:t>Duration of education</a:t>
          </a:r>
          <a:endParaRPr lang="en-ZA" b="1" dirty="0">
            <a:solidFill>
              <a:srgbClr val="FF0000"/>
            </a:solidFill>
          </a:endParaRPr>
        </a:p>
      </dgm:t>
    </dgm:pt>
    <dgm:pt modelId="{FD39CD94-85F6-4546-8D1B-0C0C9AD6F89A}" type="parTrans" cxnId="{E89F3818-9B7E-4E77-ADBF-1446D75DB4EF}">
      <dgm:prSet/>
      <dgm:spPr/>
      <dgm:t>
        <a:bodyPr/>
        <a:lstStyle/>
        <a:p>
          <a:endParaRPr lang="en-ZA"/>
        </a:p>
      </dgm:t>
    </dgm:pt>
    <dgm:pt modelId="{2271E313-F1BD-48EA-A59A-02627AB8F0D3}" type="sibTrans" cxnId="{E89F3818-9B7E-4E77-ADBF-1446D75DB4EF}">
      <dgm:prSet/>
      <dgm:spPr/>
      <dgm:t>
        <a:bodyPr/>
        <a:lstStyle/>
        <a:p>
          <a:endParaRPr lang="en-ZA"/>
        </a:p>
      </dgm:t>
    </dgm:pt>
    <dgm:pt modelId="{B6F464E9-267F-476F-A4BE-507AA5771350}">
      <dgm:prSet phldrT="[Text]"/>
      <dgm:spPr>
        <a:solidFill>
          <a:schemeClr val="accent1">
            <a:lumMod val="40000"/>
            <a:lumOff val="60000"/>
          </a:schemeClr>
        </a:solidFill>
      </dgm:spPr>
      <dgm:t>
        <a:bodyPr/>
        <a:lstStyle/>
        <a:p>
          <a:r>
            <a:rPr lang="en-ZA" b="1" dirty="0" smtClean="0">
              <a:solidFill>
                <a:srgbClr val="FF0000"/>
              </a:solidFill>
            </a:rPr>
            <a:t>Quality of education</a:t>
          </a:r>
          <a:endParaRPr lang="en-ZA" b="1" dirty="0">
            <a:solidFill>
              <a:srgbClr val="FF0000"/>
            </a:solidFill>
          </a:endParaRPr>
        </a:p>
      </dgm:t>
    </dgm:pt>
    <dgm:pt modelId="{5A092389-1604-451A-A919-090238AEBD46}" type="parTrans" cxnId="{D8603159-B52D-4524-83A4-48145438AED2}">
      <dgm:prSet/>
      <dgm:spPr/>
      <dgm:t>
        <a:bodyPr/>
        <a:lstStyle/>
        <a:p>
          <a:endParaRPr lang="en-ZA"/>
        </a:p>
      </dgm:t>
    </dgm:pt>
    <dgm:pt modelId="{B0F51A16-F885-4EDA-8827-DD70771D2A04}" type="sibTrans" cxnId="{D8603159-B52D-4524-83A4-48145438AED2}">
      <dgm:prSet/>
      <dgm:spPr/>
      <dgm:t>
        <a:bodyPr/>
        <a:lstStyle/>
        <a:p>
          <a:endParaRPr lang="en-ZA"/>
        </a:p>
      </dgm:t>
    </dgm:pt>
    <dgm:pt modelId="{AF33A118-F68E-4164-96BA-79F05A46597A}">
      <dgm:prSet phldrT="[Text]"/>
      <dgm:spPr>
        <a:solidFill>
          <a:schemeClr val="accent1">
            <a:lumMod val="40000"/>
            <a:lumOff val="60000"/>
          </a:schemeClr>
        </a:solidFill>
      </dgm:spPr>
      <dgm:t>
        <a:bodyPr/>
        <a:lstStyle/>
        <a:p>
          <a:r>
            <a:rPr lang="en-ZA" b="1" smtClean="0">
              <a:solidFill>
                <a:srgbClr val="FF0000"/>
              </a:solidFill>
            </a:rPr>
            <a:t>Type of education</a:t>
          </a:r>
          <a:endParaRPr lang="en-ZA" b="1" dirty="0">
            <a:solidFill>
              <a:srgbClr val="FF0000"/>
            </a:solidFill>
          </a:endParaRPr>
        </a:p>
      </dgm:t>
    </dgm:pt>
    <dgm:pt modelId="{5CFD8225-B195-477A-99D6-85C25CF07D82}" type="sibTrans" cxnId="{8EA51DD6-A23A-40A2-9E27-D51F71AF227B}">
      <dgm:prSet/>
      <dgm:spPr/>
      <dgm:t>
        <a:bodyPr/>
        <a:lstStyle/>
        <a:p>
          <a:endParaRPr lang="en-ZA"/>
        </a:p>
      </dgm:t>
    </dgm:pt>
    <dgm:pt modelId="{08F3BC21-FAE7-4CF0-820F-635ACDE34F5D}" type="parTrans" cxnId="{8EA51DD6-A23A-40A2-9E27-D51F71AF227B}">
      <dgm:prSet/>
      <dgm:spPr/>
      <dgm:t>
        <a:bodyPr/>
        <a:lstStyle/>
        <a:p>
          <a:endParaRPr lang="en-ZA"/>
        </a:p>
      </dgm:t>
    </dgm:pt>
    <dgm:pt modelId="{123CA341-FA7A-4FAC-A045-8D062F23FD7F}">
      <dgm:prSet phldrT="[Text]"/>
      <dgm:spPr/>
      <dgm:t>
        <a:bodyPr/>
        <a:lstStyle/>
        <a:p>
          <a:endParaRPr lang="en-ZA" b="1" dirty="0">
            <a:solidFill>
              <a:srgbClr val="FF0000"/>
            </a:solidFill>
          </a:endParaRPr>
        </a:p>
      </dgm:t>
    </dgm:pt>
    <dgm:pt modelId="{9F29EABD-3284-4C81-A6D3-41483088D5CE}" type="sibTrans" cxnId="{14EFD227-2D60-4723-B5B0-C30491ED9000}">
      <dgm:prSet/>
      <dgm:spPr/>
      <dgm:t>
        <a:bodyPr/>
        <a:lstStyle/>
        <a:p>
          <a:endParaRPr lang="en-ZA"/>
        </a:p>
      </dgm:t>
    </dgm:pt>
    <dgm:pt modelId="{7AFCECE2-92DF-4809-B9BA-9421D37D31FF}" type="parTrans" cxnId="{14EFD227-2D60-4723-B5B0-C30491ED9000}">
      <dgm:prSet/>
      <dgm:spPr/>
      <dgm:t>
        <a:bodyPr/>
        <a:lstStyle/>
        <a:p>
          <a:endParaRPr lang="en-ZA"/>
        </a:p>
      </dgm:t>
    </dgm:pt>
    <dgm:pt modelId="{FB757A9B-1DF0-44FE-8A08-5111F7BB677C}" type="pres">
      <dgm:prSet presAssocID="{1033CBA8-8C9D-4602-B49A-0430C2D5BDD5}" presName="Name0" presStyleCnt="0">
        <dgm:presLayoutVars>
          <dgm:chMax val="4"/>
          <dgm:resizeHandles val="exact"/>
        </dgm:presLayoutVars>
      </dgm:prSet>
      <dgm:spPr/>
      <dgm:t>
        <a:bodyPr/>
        <a:lstStyle/>
        <a:p>
          <a:endParaRPr lang="en-ZA"/>
        </a:p>
      </dgm:t>
    </dgm:pt>
    <dgm:pt modelId="{97228E79-8C9C-471C-B435-A553116CF9EE}" type="pres">
      <dgm:prSet presAssocID="{1033CBA8-8C9D-4602-B49A-0430C2D5BDD5}" presName="ellipse" presStyleLbl="trBgShp" presStyleIdx="0" presStyleCnt="1" custLinFactNeighborX="879" custLinFactNeighborY="-2478"/>
      <dgm:spPr>
        <a:solidFill>
          <a:schemeClr val="accent3">
            <a:lumMod val="60000"/>
            <a:lumOff val="40000"/>
            <a:alpha val="40000"/>
          </a:schemeClr>
        </a:solidFill>
      </dgm:spPr>
    </dgm:pt>
    <dgm:pt modelId="{87742D82-7E51-4505-9B8B-4B42B7F78903}" type="pres">
      <dgm:prSet presAssocID="{1033CBA8-8C9D-4602-B49A-0430C2D5BDD5}" presName="arrow1" presStyleLbl="fgShp" presStyleIdx="0" presStyleCnt="1" custScaleY="186140" custLinFactNeighborX="-4545" custLinFactNeighborY="44093"/>
      <dgm:spPr>
        <a:solidFill>
          <a:schemeClr val="accent3">
            <a:lumMod val="60000"/>
            <a:lumOff val="40000"/>
          </a:schemeClr>
        </a:solidFill>
      </dgm:spPr>
    </dgm:pt>
    <dgm:pt modelId="{D7D58033-DB97-4B74-88E2-C41EBFB0C49F}" type="pres">
      <dgm:prSet presAssocID="{1033CBA8-8C9D-4602-B49A-0430C2D5BDD5}" presName="rectangle" presStyleLbl="revTx" presStyleIdx="0" presStyleCnt="1">
        <dgm:presLayoutVars>
          <dgm:bulletEnabled val="1"/>
        </dgm:presLayoutVars>
      </dgm:prSet>
      <dgm:spPr/>
      <dgm:t>
        <a:bodyPr/>
        <a:lstStyle/>
        <a:p>
          <a:endParaRPr lang="en-ZA"/>
        </a:p>
      </dgm:t>
    </dgm:pt>
    <dgm:pt modelId="{CBF04D8E-2149-4622-ABE1-5AED6FACBAF0}" type="pres">
      <dgm:prSet presAssocID="{B6F464E9-267F-476F-A4BE-507AA5771350}" presName="item1" presStyleLbl="node1" presStyleIdx="0" presStyleCnt="3">
        <dgm:presLayoutVars>
          <dgm:bulletEnabled val="1"/>
        </dgm:presLayoutVars>
      </dgm:prSet>
      <dgm:spPr/>
      <dgm:t>
        <a:bodyPr/>
        <a:lstStyle/>
        <a:p>
          <a:endParaRPr lang="en-ZA"/>
        </a:p>
      </dgm:t>
    </dgm:pt>
    <dgm:pt modelId="{871E3D72-B506-4763-BF68-912A91ADA0E1}" type="pres">
      <dgm:prSet presAssocID="{AF33A118-F68E-4164-96BA-79F05A46597A}" presName="item2" presStyleLbl="node1" presStyleIdx="1" presStyleCnt="3" custLinFactNeighborX="-905" custLinFactNeighborY="-2343">
        <dgm:presLayoutVars>
          <dgm:bulletEnabled val="1"/>
        </dgm:presLayoutVars>
      </dgm:prSet>
      <dgm:spPr/>
      <dgm:t>
        <a:bodyPr/>
        <a:lstStyle/>
        <a:p>
          <a:endParaRPr lang="en-ZA"/>
        </a:p>
      </dgm:t>
    </dgm:pt>
    <dgm:pt modelId="{9025DBFC-907B-4F5A-9079-F272D0027113}" type="pres">
      <dgm:prSet presAssocID="{123CA341-FA7A-4FAC-A045-8D062F23FD7F}" presName="item3" presStyleLbl="node1" presStyleIdx="2" presStyleCnt="3">
        <dgm:presLayoutVars>
          <dgm:bulletEnabled val="1"/>
        </dgm:presLayoutVars>
      </dgm:prSet>
      <dgm:spPr/>
      <dgm:t>
        <a:bodyPr/>
        <a:lstStyle/>
        <a:p>
          <a:endParaRPr lang="en-ZA"/>
        </a:p>
      </dgm:t>
    </dgm:pt>
    <dgm:pt modelId="{89AAFAC3-0FCC-4F56-988E-ED949141102E}" type="pres">
      <dgm:prSet presAssocID="{1033CBA8-8C9D-4602-B49A-0430C2D5BDD5}" presName="funnel" presStyleLbl="trAlignAcc1" presStyleIdx="0" presStyleCnt="1" custLinFactNeighborX="-625" custLinFactNeighborY="-4688"/>
      <dgm:spPr/>
      <dgm:t>
        <a:bodyPr/>
        <a:lstStyle/>
        <a:p>
          <a:endParaRPr lang="en-ZA"/>
        </a:p>
      </dgm:t>
    </dgm:pt>
  </dgm:ptLst>
  <dgm:cxnLst>
    <dgm:cxn modelId="{D5082C70-53BC-8845-9203-C98FCD6C7F75}" type="presOf" srcId="{92E492DE-362F-453E-9CD4-91B8B882931E}" destId="{9025DBFC-907B-4F5A-9079-F272D0027113}" srcOrd="0" destOrd="0" presId="urn:microsoft.com/office/officeart/2005/8/layout/funnel1"/>
    <dgm:cxn modelId="{E89F3818-9B7E-4E77-ADBF-1446D75DB4EF}" srcId="{1033CBA8-8C9D-4602-B49A-0430C2D5BDD5}" destId="{92E492DE-362F-453E-9CD4-91B8B882931E}" srcOrd="0" destOrd="0" parTransId="{FD39CD94-85F6-4546-8D1B-0C0C9AD6F89A}" sibTransId="{2271E313-F1BD-48EA-A59A-02627AB8F0D3}"/>
    <dgm:cxn modelId="{D8603159-B52D-4524-83A4-48145438AED2}" srcId="{1033CBA8-8C9D-4602-B49A-0430C2D5BDD5}" destId="{B6F464E9-267F-476F-A4BE-507AA5771350}" srcOrd="1" destOrd="0" parTransId="{5A092389-1604-451A-A919-090238AEBD46}" sibTransId="{B0F51A16-F885-4EDA-8827-DD70771D2A04}"/>
    <dgm:cxn modelId="{364A1C27-0F8E-714E-8479-2EBA4F3A2E16}" type="presOf" srcId="{B6F464E9-267F-476F-A4BE-507AA5771350}" destId="{871E3D72-B506-4763-BF68-912A91ADA0E1}" srcOrd="0" destOrd="0" presId="urn:microsoft.com/office/officeart/2005/8/layout/funnel1"/>
    <dgm:cxn modelId="{8EA51DD6-A23A-40A2-9E27-D51F71AF227B}" srcId="{1033CBA8-8C9D-4602-B49A-0430C2D5BDD5}" destId="{AF33A118-F68E-4164-96BA-79F05A46597A}" srcOrd="2" destOrd="0" parTransId="{08F3BC21-FAE7-4CF0-820F-635ACDE34F5D}" sibTransId="{5CFD8225-B195-477A-99D6-85C25CF07D82}"/>
    <dgm:cxn modelId="{6AF613A7-FB3D-324E-B46A-C2F37086E067}" type="presOf" srcId="{AF33A118-F68E-4164-96BA-79F05A46597A}" destId="{CBF04D8E-2149-4622-ABE1-5AED6FACBAF0}" srcOrd="0" destOrd="0" presId="urn:microsoft.com/office/officeart/2005/8/layout/funnel1"/>
    <dgm:cxn modelId="{7EC41C51-D97C-BC41-BB2C-5B1643B4B7E5}" type="presOf" srcId="{123CA341-FA7A-4FAC-A045-8D062F23FD7F}" destId="{D7D58033-DB97-4B74-88E2-C41EBFB0C49F}" srcOrd="0" destOrd="0" presId="urn:microsoft.com/office/officeart/2005/8/layout/funnel1"/>
    <dgm:cxn modelId="{408B96C5-1AD7-A44C-AAC2-8F8AB94B3FED}" type="presOf" srcId="{1033CBA8-8C9D-4602-B49A-0430C2D5BDD5}" destId="{FB757A9B-1DF0-44FE-8A08-5111F7BB677C}" srcOrd="0" destOrd="0" presId="urn:microsoft.com/office/officeart/2005/8/layout/funnel1"/>
    <dgm:cxn modelId="{14EFD227-2D60-4723-B5B0-C30491ED9000}" srcId="{1033CBA8-8C9D-4602-B49A-0430C2D5BDD5}" destId="{123CA341-FA7A-4FAC-A045-8D062F23FD7F}" srcOrd="3" destOrd="0" parTransId="{7AFCECE2-92DF-4809-B9BA-9421D37D31FF}" sibTransId="{9F29EABD-3284-4C81-A6D3-41483088D5CE}"/>
    <dgm:cxn modelId="{CFBA057C-A79E-C249-88B6-0710AB2274C2}" type="presParOf" srcId="{FB757A9B-1DF0-44FE-8A08-5111F7BB677C}" destId="{97228E79-8C9C-471C-B435-A553116CF9EE}" srcOrd="0" destOrd="0" presId="urn:microsoft.com/office/officeart/2005/8/layout/funnel1"/>
    <dgm:cxn modelId="{732212A3-3AC1-3C40-A4AB-1CB4245B42F6}" type="presParOf" srcId="{FB757A9B-1DF0-44FE-8A08-5111F7BB677C}" destId="{87742D82-7E51-4505-9B8B-4B42B7F78903}" srcOrd="1" destOrd="0" presId="urn:microsoft.com/office/officeart/2005/8/layout/funnel1"/>
    <dgm:cxn modelId="{04A54F07-CAC3-FB44-99B4-F251A3C6437D}" type="presParOf" srcId="{FB757A9B-1DF0-44FE-8A08-5111F7BB677C}" destId="{D7D58033-DB97-4B74-88E2-C41EBFB0C49F}" srcOrd="2" destOrd="0" presId="urn:microsoft.com/office/officeart/2005/8/layout/funnel1"/>
    <dgm:cxn modelId="{EC0C8CA6-7205-6F4D-940C-831759FB661B}" type="presParOf" srcId="{FB757A9B-1DF0-44FE-8A08-5111F7BB677C}" destId="{CBF04D8E-2149-4622-ABE1-5AED6FACBAF0}" srcOrd="3" destOrd="0" presId="urn:microsoft.com/office/officeart/2005/8/layout/funnel1"/>
    <dgm:cxn modelId="{6F094349-BB3E-3146-A9F8-A5082149D455}" type="presParOf" srcId="{FB757A9B-1DF0-44FE-8A08-5111F7BB677C}" destId="{871E3D72-B506-4763-BF68-912A91ADA0E1}" srcOrd="4" destOrd="0" presId="urn:microsoft.com/office/officeart/2005/8/layout/funnel1"/>
    <dgm:cxn modelId="{8CD3F85A-916F-DF44-936B-F82454267092}" type="presParOf" srcId="{FB757A9B-1DF0-44FE-8A08-5111F7BB677C}" destId="{9025DBFC-907B-4F5A-9079-F272D0027113}" srcOrd="5" destOrd="0" presId="urn:microsoft.com/office/officeart/2005/8/layout/funnel1"/>
    <dgm:cxn modelId="{AA79C9CE-737E-9B4C-8FF9-2560A3B2D0D1}" type="presParOf" srcId="{FB757A9B-1DF0-44FE-8A08-5111F7BB677C}" destId="{89AAFAC3-0FCC-4F56-988E-ED949141102E}" srcOrd="6" destOrd="0" presId="urn:microsoft.com/office/officeart/2005/8/layout/funnel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0826B1-2426-4766-B547-A677200E1C26}" type="doc">
      <dgm:prSet loTypeId="urn:microsoft.com/office/officeart/2005/8/layout/venn3" loCatId="relationship" qsTypeId="urn:microsoft.com/office/officeart/2005/8/quickstyle/simple1" qsCatId="simple" csTypeId="urn:microsoft.com/office/officeart/2005/8/colors/accent3_2" csCatId="accent3" phldr="1"/>
      <dgm:spPr/>
      <dgm:t>
        <a:bodyPr/>
        <a:lstStyle/>
        <a:p>
          <a:endParaRPr lang="en-ZA"/>
        </a:p>
      </dgm:t>
    </dgm:pt>
    <dgm:pt modelId="{3A68591D-0607-463D-BBB7-75147C089F26}">
      <dgm:prSet phldrT="[Text]"/>
      <dgm:spPr>
        <a:solidFill>
          <a:schemeClr val="tx2">
            <a:lumMod val="60000"/>
            <a:lumOff val="40000"/>
            <a:alpha val="50000"/>
          </a:schemeClr>
        </a:solidFill>
      </dgm:spPr>
      <dgm:t>
        <a:bodyPr/>
        <a:lstStyle/>
        <a:p>
          <a:r>
            <a:rPr lang="en-ZA" dirty="0" smtClean="0"/>
            <a:t>SA is one of the top 3 most unequal countries in the world</a:t>
          </a:r>
          <a:endParaRPr lang="en-ZA" dirty="0"/>
        </a:p>
      </dgm:t>
    </dgm:pt>
    <dgm:pt modelId="{C87B6BC1-CC18-4390-91DE-C70C8EC4811A}" type="parTrans" cxnId="{3BAD937A-23BB-45CD-BB14-B5369C4DE76A}">
      <dgm:prSet/>
      <dgm:spPr/>
      <dgm:t>
        <a:bodyPr/>
        <a:lstStyle/>
        <a:p>
          <a:endParaRPr lang="en-ZA"/>
        </a:p>
      </dgm:t>
    </dgm:pt>
    <dgm:pt modelId="{0D64D48A-C1FE-47CA-8D5C-64BD77EDB8D2}" type="sibTrans" cxnId="{3BAD937A-23BB-45CD-BB14-B5369C4DE76A}">
      <dgm:prSet/>
      <dgm:spPr/>
      <dgm:t>
        <a:bodyPr/>
        <a:lstStyle/>
        <a:p>
          <a:endParaRPr lang="en-ZA"/>
        </a:p>
      </dgm:t>
    </dgm:pt>
    <dgm:pt modelId="{5A11927A-C434-4C51-A41A-C1FFE353D96C}">
      <dgm:prSet phldrT="[Text]"/>
      <dgm:spPr>
        <a:solidFill>
          <a:schemeClr val="tx2">
            <a:lumMod val="60000"/>
            <a:lumOff val="40000"/>
            <a:alpha val="50000"/>
          </a:schemeClr>
        </a:solidFill>
      </dgm:spPr>
      <dgm:t>
        <a:bodyPr/>
        <a:lstStyle/>
        <a:p>
          <a:r>
            <a:rPr lang="en-ZA" dirty="0" smtClean="0"/>
            <a:t>Between </a:t>
          </a:r>
          <a:r>
            <a:rPr lang="en-ZA" b="1" dirty="0" smtClean="0"/>
            <a:t>78%</a:t>
          </a:r>
          <a:r>
            <a:rPr lang="en-ZA" dirty="0" smtClean="0"/>
            <a:t> and </a:t>
          </a:r>
          <a:r>
            <a:rPr lang="en-ZA" b="1" dirty="0" smtClean="0"/>
            <a:t>85%</a:t>
          </a:r>
          <a:r>
            <a:rPr lang="en-ZA" dirty="0" smtClean="0"/>
            <a:t> of total inequality is explained by </a:t>
          </a:r>
          <a:r>
            <a:rPr lang="en-ZA" b="1" dirty="0" smtClean="0">
              <a:solidFill>
                <a:srgbClr val="FF0000"/>
              </a:solidFill>
            </a:rPr>
            <a:t>wage</a:t>
          </a:r>
          <a:r>
            <a:rPr lang="en-ZA" dirty="0" smtClean="0"/>
            <a:t> inequality</a:t>
          </a:r>
          <a:endParaRPr lang="en-ZA" dirty="0"/>
        </a:p>
      </dgm:t>
    </dgm:pt>
    <dgm:pt modelId="{E761E55C-E27E-4C2A-937C-8B8BA5B85021}" type="parTrans" cxnId="{C9E02266-A92E-4E0A-BDD9-E34FF2CE6B56}">
      <dgm:prSet/>
      <dgm:spPr/>
      <dgm:t>
        <a:bodyPr/>
        <a:lstStyle/>
        <a:p>
          <a:endParaRPr lang="en-ZA"/>
        </a:p>
      </dgm:t>
    </dgm:pt>
    <dgm:pt modelId="{0CF26059-1586-40AE-8A48-1B36B246ED4D}" type="sibTrans" cxnId="{C9E02266-A92E-4E0A-BDD9-E34FF2CE6B56}">
      <dgm:prSet/>
      <dgm:spPr/>
      <dgm:t>
        <a:bodyPr/>
        <a:lstStyle/>
        <a:p>
          <a:endParaRPr lang="en-ZA"/>
        </a:p>
      </dgm:t>
    </dgm:pt>
    <dgm:pt modelId="{E59B5BBF-30D6-465D-9D7B-8CE3522A0F31}">
      <dgm:prSet phldrT="[Text]"/>
      <dgm:spPr>
        <a:solidFill>
          <a:schemeClr val="tx2">
            <a:lumMod val="60000"/>
            <a:lumOff val="40000"/>
            <a:alpha val="50000"/>
          </a:schemeClr>
        </a:solidFill>
      </dgm:spPr>
      <dgm:t>
        <a:bodyPr/>
        <a:lstStyle/>
        <a:p>
          <a:r>
            <a:rPr lang="en-ZA" b="1" dirty="0" smtClean="0">
              <a:solidFill>
                <a:srgbClr val="FF0000"/>
              </a:solidFill>
            </a:rPr>
            <a:t>Wages</a:t>
          </a:r>
          <a:endParaRPr lang="en-ZA" b="1" dirty="0">
            <a:solidFill>
              <a:srgbClr val="FF0000"/>
            </a:solidFill>
          </a:endParaRPr>
        </a:p>
      </dgm:t>
    </dgm:pt>
    <dgm:pt modelId="{FA33E094-E7FC-4392-AA20-52C12EB1BCC6}" type="parTrans" cxnId="{E3077CBB-31B1-43B1-8398-9240A2350617}">
      <dgm:prSet/>
      <dgm:spPr/>
      <dgm:t>
        <a:bodyPr/>
        <a:lstStyle/>
        <a:p>
          <a:endParaRPr lang="en-ZA"/>
        </a:p>
      </dgm:t>
    </dgm:pt>
    <dgm:pt modelId="{B065D8F3-A075-462D-83DA-395A1D328753}" type="sibTrans" cxnId="{E3077CBB-31B1-43B1-8398-9240A2350617}">
      <dgm:prSet/>
      <dgm:spPr/>
      <dgm:t>
        <a:bodyPr/>
        <a:lstStyle/>
        <a:p>
          <a:endParaRPr lang="en-ZA"/>
        </a:p>
      </dgm:t>
    </dgm:pt>
    <dgm:pt modelId="{69CCD9C2-D3EF-4FBE-913E-77FBFE42AC39}" type="pres">
      <dgm:prSet presAssocID="{9B0826B1-2426-4766-B547-A677200E1C26}" presName="Name0" presStyleCnt="0">
        <dgm:presLayoutVars>
          <dgm:dir/>
          <dgm:resizeHandles val="exact"/>
        </dgm:presLayoutVars>
      </dgm:prSet>
      <dgm:spPr/>
      <dgm:t>
        <a:bodyPr/>
        <a:lstStyle/>
        <a:p>
          <a:endParaRPr lang="en-ZA"/>
        </a:p>
      </dgm:t>
    </dgm:pt>
    <dgm:pt modelId="{A56EAB36-BECF-4DEA-A82C-2FA82EB97157}" type="pres">
      <dgm:prSet presAssocID="{3A68591D-0607-463D-BBB7-75147C089F26}" presName="Name5" presStyleLbl="vennNode1" presStyleIdx="0" presStyleCnt="3">
        <dgm:presLayoutVars>
          <dgm:bulletEnabled val="1"/>
        </dgm:presLayoutVars>
      </dgm:prSet>
      <dgm:spPr/>
      <dgm:t>
        <a:bodyPr/>
        <a:lstStyle/>
        <a:p>
          <a:endParaRPr lang="en-ZA"/>
        </a:p>
      </dgm:t>
    </dgm:pt>
    <dgm:pt modelId="{41E2FD1F-2957-4CF7-A0B9-B362FB605F07}" type="pres">
      <dgm:prSet presAssocID="{0D64D48A-C1FE-47CA-8D5C-64BD77EDB8D2}" presName="space" presStyleCnt="0"/>
      <dgm:spPr/>
    </dgm:pt>
    <dgm:pt modelId="{20B08DA0-7069-4A60-917F-B146CCDCDBBD}" type="pres">
      <dgm:prSet presAssocID="{5A11927A-C434-4C51-A41A-C1FFE353D96C}" presName="Name5" presStyleLbl="vennNode1" presStyleIdx="1" presStyleCnt="3">
        <dgm:presLayoutVars>
          <dgm:bulletEnabled val="1"/>
        </dgm:presLayoutVars>
      </dgm:prSet>
      <dgm:spPr/>
      <dgm:t>
        <a:bodyPr/>
        <a:lstStyle/>
        <a:p>
          <a:endParaRPr lang="en-ZA"/>
        </a:p>
      </dgm:t>
    </dgm:pt>
    <dgm:pt modelId="{5004D8DE-4D66-425F-AB12-C1542BB7C26C}" type="pres">
      <dgm:prSet presAssocID="{0CF26059-1586-40AE-8A48-1B36B246ED4D}" presName="space" presStyleCnt="0"/>
      <dgm:spPr/>
    </dgm:pt>
    <dgm:pt modelId="{4110B23A-1B79-4BBE-93AC-95B6D340CEC6}" type="pres">
      <dgm:prSet presAssocID="{E59B5BBF-30D6-465D-9D7B-8CE3522A0F31}" presName="Name5" presStyleLbl="vennNode1" presStyleIdx="2" presStyleCnt="3">
        <dgm:presLayoutVars>
          <dgm:bulletEnabled val="1"/>
        </dgm:presLayoutVars>
      </dgm:prSet>
      <dgm:spPr/>
      <dgm:t>
        <a:bodyPr/>
        <a:lstStyle/>
        <a:p>
          <a:endParaRPr lang="en-ZA"/>
        </a:p>
      </dgm:t>
    </dgm:pt>
  </dgm:ptLst>
  <dgm:cxnLst>
    <dgm:cxn modelId="{01F6ED04-AAFC-2644-9DCE-EF454721F12F}" type="presOf" srcId="{9B0826B1-2426-4766-B547-A677200E1C26}" destId="{69CCD9C2-D3EF-4FBE-913E-77FBFE42AC39}" srcOrd="0" destOrd="0" presId="urn:microsoft.com/office/officeart/2005/8/layout/venn3"/>
    <dgm:cxn modelId="{A1F0D572-22B4-954D-80D9-A2859389897E}" type="presOf" srcId="{E59B5BBF-30D6-465D-9D7B-8CE3522A0F31}" destId="{4110B23A-1B79-4BBE-93AC-95B6D340CEC6}" srcOrd="0" destOrd="0" presId="urn:microsoft.com/office/officeart/2005/8/layout/venn3"/>
    <dgm:cxn modelId="{C9E02266-A92E-4E0A-BDD9-E34FF2CE6B56}" srcId="{9B0826B1-2426-4766-B547-A677200E1C26}" destId="{5A11927A-C434-4C51-A41A-C1FFE353D96C}" srcOrd="1" destOrd="0" parTransId="{E761E55C-E27E-4C2A-937C-8B8BA5B85021}" sibTransId="{0CF26059-1586-40AE-8A48-1B36B246ED4D}"/>
    <dgm:cxn modelId="{E3077CBB-31B1-43B1-8398-9240A2350617}" srcId="{9B0826B1-2426-4766-B547-A677200E1C26}" destId="{E59B5BBF-30D6-465D-9D7B-8CE3522A0F31}" srcOrd="2" destOrd="0" parTransId="{FA33E094-E7FC-4392-AA20-52C12EB1BCC6}" sibTransId="{B065D8F3-A075-462D-83DA-395A1D328753}"/>
    <dgm:cxn modelId="{3BAD937A-23BB-45CD-BB14-B5369C4DE76A}" srcId="{9B0826B1-2426-4766-B547-A677200E1C26}" destId="{3A68591D-0607-463D-BBB7-75147C089F26}" srcOrd="0" destOrd="0" parTransId="{C87B6BC1-CC18-4390-91DE-C70C8EC4811A}" sibTransId="{0D64D48A-C1FE-47CA-8D5C-64BD77EDB8D2}"/>
    <dgm:cxn modelId="{D9239D20-F9B0-944C-8C03-ECB588C07AD6}" type="presOf" srcId="{5A11927A-C434-4C51-A41A-C1FFE353D96C}" destId="{20B08DA0-7069-4A60-917F-B146CCDCDBBD}" srcOrd="0" destOrd="0" presId="urn:microsoft.com/office/officeart/2005/8/layout/venn3"/>
    <dgm:cxn modelId="{E1CFF11A-AD84-8643-9D8C-08FE6582CE0B}" type="presOf" srcId="{3A68591D-0607-463D-BBB7-75147C089F26}" destId="{A56EAB36-BECF-4DEA-A82C-2FA82EB97157}" srcOrd="0" destOrd="0" presId="urn:microsoft.com/office/officeart/2005/8/layout/venn3"/>
    <dgm:cxn modelId="{9033B8F5-E0F1-4047-BC06-CEF0F8F8B54B}" type="presParOf" srcId="{69CCD9C2-D3EF-4FBE-913E-77FBFE42AC39}" destId="{A56EAB36-BECF-4DEA-A82C-2FA82EB97157}" srcOrd="0" destOrd="0" presId="urn:microsoft.com/office/officeart/2005/8/layout/venn3"/>
    <dgm:cxn modelId="{71324C5C-3F67-A64F-8F92-AAC3EF76B36E}" type="presParOf" srcId="{69CCD9C2-D3EF-4FBE-913E-77FBFE42AC39}" destId="{41E2FD1F-2957-4CF7-A0B9-B362FB605F07}" srcOrd="1" destOrd="0" presId="urn:microsoft.com/office/officeart/2005/8/layout/venn3"/>
    <dgm:cxn modelId="{C1A7C5DE-2685-C14B-94CA-935D26DB100C}" type="presParOf" srcId="{69CCD9C2-D3EF-4FBE-913E-77FBFE42AC39}" destId="{20B08DA0-7069-4A60-917F-B146CCDCDBBD}" srcOrd="2" destOrd="0" presId="urn:microsoft.com/office/officeart/2005/8/layout/venn3"/>
    <dgm:cxn modelId="{5F9F2377-D7B5-EE4D-BDD9-AA905758A243}" type="presParOf" srcId="{69CCD9C2-D3EF-4FBE-913E-77FBFE42AC39}" destId="{5004D8DE-4D66-425F-AB12-C1542BB7C26C}" srcOrd="3" destOrd="0" presId="urn:microsoft.com/office/officeart/2005/8/layout/venn3"/>
    <dgm:cxn modelId="{CB65C402-CC5B-1C48-8FCE-B8B3E95C185C}" type="presParOf" srcId="{69CCD9C2-D3EF-4FBE-913E-77FBFE42AC39}" destId="{4110B23A-1B79-4BBE-93AC-95B6D340CEC6}" srcOrd="4" destOrd="0" presId="urn:microsoft.com/office/officeart/2005/8/layout/venn3"/>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15%</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(18%)</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(32%)</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7F40B0FC-AA4F-6447-8AFA-4DB09843DEC0}" type="presOf" srcId="{5896CC03-10D6-4152-BEED-6E1B31A79FE9}" destId="{FD31F5A5-7680-4C7A-91FB-24138E0D7CDC}" srcOrd="0" destOrd="0" presId="urn:microsoft.com/office/officeart/2005/8/layout/pyramid1"/>
    <dgm:cxn modelId="{48372293-223B-7C41-957A-27114807190B}" type="presOf" srcId="{94BFDC29-A62B-4867-9EFD-4C3299F2A986}" destId="{BAE3347D-F78F-4227-B054-5BC36A596218}" srcOrd="0" destOrd="0" presId="urn:microsoft.com/office/officeart/2005/8/layout/pyramid1"/>
    <dgm:cxn modelId="{F901449F-52C6-984B-BD59-3CA7CC922F8A}" type="presOf" srcId="{B1CD9239-600B-41D7-9067-E587838267CF}" destId="{6B2A6CEB-8AEB-485A-B51F-4BA3BA410D0B}" srcOrd="0" destOrd="0" presId="urn:microsoft.com/office/officeart/2005/8/layout/pyramid1"/>
    <dgm:cxn modelId="{43C29516-A642-7444-A014-6940A5729A10}" type="presOf" srcId="{DD7E1C66-5AA1-4148-8D24-0F59EB34F27B}" destId="{EDA92B55-1435-714B-8A67-D6D0B3E5538C}" srcOrd="1"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CD6D85B6-4DAC-0B4E-B56B-32863DBDC5F4}" type="presOf" srcId="{DD7E1C66-5AA1-4148-8D24-0F59EB34F27B}" destId="{3030949F-5DAF-1F40-B4D0-84FF1FABAA00}"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6DE23968-FBB9-FE4B-A014-9B4D7D55FC01}" type="presOf" srcId="{B1CD9239-600B-41D7-9067-E587838267CF}" destId="{C548DC47-1489-4EF5-BDCB-DEBE01D4E862}" srcOrd="1" destOrd="0" presId="urn:microsoft.com/office/officeart/2005/8/layout/pyramid1"/>
    <dgm:cxn modelId="{9FE5EAB1-6B31-1F4C-95BE-6564E653CE00}" type="presOf" srcId="{932237BE-64C3-4DED-BF2D-9B9821B44AFA}" destId="{D9EA3055-42F1-4773-B6E1-4489FC8B1BD1}" srcOrd="0"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7C9732E2-342C-6B4D-A4F0-C05029D4668A}" type="presOf" srcId="{94BFDC29-A62B-4867-9EFD-4C3299F2A986}" destId="{26521744-C9FE-42F2-BE3A-D2D28AE76CA5}" srcOrd="1" destOrd="0" presId="urn:microsoft.com/office/officeart/2005/8/layout/pyramid1"/>
    <dgm:cxn modelId="{08203604-3F09-7A4F-AB4B-7842A5436C4A}" type="presOf" srcId="{932237BE-64C3-4DED-BF2D-9B9821B44AFA}" destId="{0EDD4896-C891-4183-9B7B-D45A38634F03}"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A09C8348-345A-8A4D-8298-C307716497AA}" type="presParOf" srcId="{FD31F5A5-7680-4C7A-91FB-24138E0D7CDC}" destId="{2CFCD532-C2BB-43F0-894D-44DFFD76D26E}" srcOrd="0" destOrd="0" presId="urn:microsoft.com/office/officeart/2005/8/layout/pyramid1"/>
    <dgm:cxn modelId="{2E65CDE7-7447-954B-BA6B-06EE6659A718}" type="presParOf" srcId="{2CFCD532-C2BB-43F0-894D-44DFFD76D26E}" destId="{6B2A6CEB-8AEB-485A-B51F-4BA3BA410D0B}" srcOrd="0" destOrd="0" presId="urn:microsoft.com/office/officeart/2005/8/layout/pyramid1"/>
    <dgm:cxn modelId="{FD16387A-BEA0-7B45-9458-D23AB86C0EE0}" type="presParOf" srcId="{2CFCD532-C2BB-43F0-894D-44DFFD76D26E}" destId="{C548DC47-1489-4EF5-BDCB-DEBE01D4E862}" srcOrd="1" destOrd="0" presId="urn:microsoft.com/office/officeart/2005/8/layout/pyramid1"/>
    <dgm:cxn modelId="{6E2BEC93-610B-9541-96F2-06B1A13B886C}" type="presParOf" srcId="{FD31F5A5-7680-4C7A-91FB-24138E0D7CDC}" destId="{E1D542F2-75FE-304E-A897-B81A2DE13B71}" srcOrd="1" destOrd="0" presId="urn:microsoft.com/office/officeart/2005/8/layout/pyramid1"/>
    <dgm:cxn modelId="{E99FBC22-EE0F-664F-AEA3-0F503A22D6BD}" type="presParOf" srcId="{E1D542F2-75FE-304E-A897-B81A2DE13B71}" destId="{3030949F-5DAF-1F40-B4D0-84FF1FABAA00}" srcOrd="0" destOrd="0" presId="urn:microsoft.com/office/officeart/2005/8/layout/pyramid1"/>
    <dgm:cxn modelId="{721517FC-7839-2D40-AF96-A99200505EB6}" type="presParOf" srcId="{E1D542F2-75FE-304E-A897-B81A2DE13B71}" destId="{EDA92B55-1435-714B-8A67-D6D0B3E5538C}" srcOrd="1" destOrd="0" presId="urn:microsoft.com/office/officeart/2005/8/layout/pyramid1"/>
    <dgm:cxn modelId="{8D0D63FA-33DC-ED48-AF0B-FAF30265961F}" type="presParOf" srcId="{FD31F5A5-7680-4C7A-91FB-24138E0D7CDC}" destId="{9A0D1490-6EC1-4DB5-B0A0-E2BC4B232661}" srcOrd="2" destOrd="0" presId="urn:microsoft.com/office/officeart/2005/8/layout/pyramid1"/>
    <dgm:cxn modelId="{6E9FD162-CB12-5C43-AB8F-3F232D491137}" type="presParOf" srcId="{9A0D1490-6EC1-4DB5-B0A0-E2BC4B232661}" destId="{BAE3347D-F78F-4227-B054-5BC36A596218}" srcOrd="0" destOrd="0" presId="urn:microsoft.com/office/officeart/2005/8/layout/pyramid1"/>
    <dgm:cxn modelId="{0ED3114C-1EC3-FC4A-A439-89C129A9841B}" type="presParOf" srcId="{9A0D1490-6EC1-4DB5-B0A0-E2BC4B232661}" destId="{26521744-C9FE-42F2-BE3A-D2D28AE76CA5}" srcOrd="1" destOrd="0" presId="urn:microsoft.com/office/officeart/2005/8/layout/pyramid1"/>
    <dgm:cxn modelId="{C1C1834B-8A8E-6740-A87C-E3BE7E7910FE}" type="presParOf" srcId="{FD31F5A5-7680-4C7A-91FB-24138E0D7CDC}" destId="{BA18687B-851F-47DE-8991-18650FF1E018}" srcOrd="3" destOrd="0" presId="urn:microsoft.com/office/officeart/2005/8/layout/pyramid1"/>
    <dgm:cxn modelId="{2FFC9DD0-93FF-3943-865E-D03DEAD49503}" type="presParOf" srcId="{BA18687B-851F-47DE-8991-18650FF1E018}" destId="{D9EA3055-42F1-4773-B6E1-4489FC8B1BD1}" srcOrd="0" destOrd="0" presId="urn:microsoft.com/office/officeart/2005/8/layout/pyramid1"/>
    <dgm:cxn modelId="{7FBA81BC-B442-D040-BDE3-7621B1EE366E}"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185D57-54BD-D544-911D-E39CDD317DB5}" type="doc">
      <dgm:prSet loTypeId="urn:microsoft.com/office/officeart/2005/8/layout/hProcess9" loCatId="" qsTypeId="urn:microsoft.com/office/officeart/2005/8/quickstyle/simple4" qsCatId="simple" csTypeId="urn:microsoft.com/office/officeart/2005/8/colors/accent1_2" csCatId="accent1" phldr="1"/>
      <dgm:spPr/>
      <dgm:t>
        <a:bodyPr/>
        <a:lstStyle/>
        <a:p>
          <a:endParaRPr lang="en-US"/>
        </a:p>
      </dgm:t>
    </dgm:pt>
    <dgm:pt modelId="{6C083EEF-61FF-5847-A825-075449A3A9D0}">
      <dgm:prSet/>
      <dgm:spPr>
        <a:solidFill>
          <a:srgbClr val="800000"/>
        </a:solidFill>
      </dgm:spPr>
      <dgm:t>
        <a:bodyPr/>
        <a:lstStyle/>
        <a:p>
          <a:pPr rtl="0"/>
          <a:r>
            <a:rPr lang="en-US" b="1" u="sng" dirty="0" smtClean="0">
              <a:solidFill>
                <a:schemeClr val="bg1"/>
              </a:solidFill>
            </a:rPr>
            <a:t>Stage 1 </a:t>
          </a:r>
          <a:r>
            <a:rPr lang="en-US" dirty="0" smtClean="0"/>
            <a:t>- Develop well-specified professional development programs which aim to improve mathematics teacher content knowledge (CK) &amp; pedagogical content knowledge (PCK)</a:t>
          </a:r>
          <a:endParaRPr lang="en-US" dirty="0"/>
        </a:p>
      </dgm:t>
    </dgm:pt>
    <dgm:pt modelId="{FF0AF1FF-EF2C-674A-AC8D-2176C85BBAF7}" type="parTrans" cxnId="{D51A2CF4-B875-8F48-9715-1364D4B5FB7B}">
      <dgm:prSet/>
      <dgm:spPr/>
      <dgm:t>
        <a:bodyPr/>
        <a:lstStyle/>
        <a:p>
          <a:endParaRPr lang="en-US"/>
        </a:p>
      </dgm:t>
    </dgm:pt>
    <dgm:pt modelId="{695C8F00-DC6C-654D-AC5A-46F83194CC78}" type="sibTrans" cxnId="{D51A2CF4-B875-8F48-9715-1364D4B5FB7B}">
      <dgm:prSet/>
      <dgm:spPr/>
      <dgm:t>
        <a:bodyPr/>
        <a:lstStyle/>
        <a:p>
          <a:endParaRPr lang="en-US"/>
        </a:p>
      </dgm:t>
    </dgm:pt>
    <dgm:pt modelId="{5F32BE1B-333C-1E4C-AB64-9BFF3E2A9E87}">
      <dgm:prSet/>
      <dgm:spPr/>
      <dgm:t>
        <a:bodyPr/>
        <a:lstStyle/>
        <a:p>
          <a:r>
            <a:rPr lang="en-US" b="0" u="sng" dirty="0" smtClean="0">
              <a:solidFill>
                <a:srgbClr val="800000"/>
              </a:solidFill>
            </a:rPr>
            <a:t>Stage 2 </a:t>
          </a:r>
          <a:r>
            <a:rPr lang="en-US" dirty="0" smtClean="0"/>
            <a:t>– Evaluate the best candidates from Stage 1 in a small-scale setting (i.e. 50-150 teachers). </a:t>
          </a:r>
        </a:p>
        <a:p>
          <a:r>
            <a:rPr lang="en-US" dirty="0" smtClean="0"/>
            <a:t>(If programs are successful proceed to stage 3)</a:t>
          </a:r>
          <a:endParaRPr lang="en-US" dirty="0"/>
        </a:p>
      </dgm:t>
    </dgm:pt>
    <dgm:pt modelId="{C3D7DA0C-21D3-D842-B9B1-97D5E9F5DCCD}" type="parTrans" cxnId="{58593732-1179-D442-8C7E-94412E34A7E4}">
      <dgm:prSet/>
      <dgm:spPr/>
      <dgm:t>
        <a:bodyPr/>
        <a:lstStyle/>
        <a:p>
          <a:endParaRPr lang="en-US"/>
        </a:p>
      </dgm:t>
    </dgm:pt>
    <dgm:pt modelId="{01F49A83-272B-ED43-8873-E5B68234C505}" type="sibTrans" cxnId="{58593732-1179-D442-8C7E-94412E34A7E4}">
      <dgm:prSet/>
      <dgm:spPr/>
      <dgm:t>
        <a:bodyPr/>
        <a:lstStyle/>
        <a:p>
          <a:endParaRPr lang="en-US"/>
        </a:p>
      </dgm:t>
    </dgm:pt>
    <dgm:pt modelId="{3B263659-6ED8-514E-8D55-B06DC2BD2D77}">
      <dgm:prSet/>
      <dgm:spPr/>
      <dgm:t>
        <a:bodyPr/>
        <a:lstStyle/>
        <a:p>
          <a:r>
            <a:rPr lang="en-US" b="0" u="sng" dirty="0" smtClean="0">
              <a:solidFill>
                <a:srgbClr val="800000"/>
              </a:solidFill>
            </a:rPr>
            <a:t>Stage 3 </a:t>
          </a:r>
          <a:r>
            <a:rPr lang="en-US" dirty="0" smtClean="0"/>
            <a:t>– Determine whether programs that were successful at Stage 2 (i.e. small scale) can be enacted with integrity in different settings and by different professional development providers (i.e. 300-1000 teachers)</a:t>
          </a:r>
          <a:endParaRPr lang="en-US" dirty="0"/>
        </a:p>
      </dgm:t>
    </dgm:pt>
    <dgm:pt modelId="{10461E16-1074-4343-89C9-48C173DD22FA}" type="parTrans" cxnId="{79891974-46D0-FC40-8F89-E54372EF02B5}">
      <dgm:prSet/>
      <dgm:spPr/>
      <dgm:t>
        <a:bodyPr/>
        <a:lstStyle/>
        <a:p>
          <a:endParaRPr lang="en-US"/>
        </a:p>
      </dgm:t>
    </dgm:pt>
    <dgm:pt modelId="{60DB92E9-D3C1-3845-9E11-8F66D3DFCAC1}" type="sibTrans" cxnId="{79891974-46D0-FC40-8F89-E54372EF02B5}">
      <dgm:prSet/>
      <dgm:spPr/>
      <dgm:t>
        <a:bodyPr/>
        <a:lstStyle/>
        <a:p>
          <a:endParaRPr lang="en-US"/>
        </a:p>
      </dgm:t>
    </dgm:pt>
    <dgm:pt modelId="{A0E11159-5BF3-6343-BA32-04319AA43542}">
      <dgm:prSet/>
      <dgm:spPr/>
      <dgm:t>
        <a:bodyPr/>
        <a:lstStyle/>
        <a:p>
          <a:r>
            <a:rPr lang="en-US" u="sng" dirty="0" smtClean="0">
              <a:solidFill>
                <a:srgbClr val="800000"/>
              </a:solidFill>
            </a:rPr>
            <a:t>Stage 4 </a:t>
          </a:r>
          <a:r>
            <a:rPr lang="en-US" dirty="0" smtClean="0"/>
            <a:t>– If programs can have been shown to be effective at raising teachers’ mathematics content knowledge at scale (i.e. Stage 3). Roll out to an entire districts/provinces. Evaluate province-wide interventions.</a:t>
          </a:r>
          <a:endParaRPr lang="en-US" dirty="0"/>
        </a:p>
      </dgm:t>
    </dgm:pt>
    <dgm:pt modelId="{F9914EA0-509E-6342-86B9-BD076090A3D6}" type="parTrans" cxnId="{09821FDB-392F-B647-9A02-689E8D807168}">
      <dgm:prSet/>
      <dgm:spPr/>
      <dgm:t>
        <a:bodyPr/>
        <a:lstStyle/>
        <a:p>
          <a:endParaRPr lang="en-US"/>
        </a:p>
      </dgm:t>
    </dgm:pt>
    <dgm:pt modelId="{5FA035FB-653F-BE45-8F7D-5D08B86E9C45}" type="sibTrans" cxnId="{09821FDB-392F-B647-9A02-689E8D807168}">
      <dgm:prSet/>
      <dgm:spPr/>
      <dgm:t>
        <a:bodyPr/>
        <a:lstStyle/>
        <a:p>
          <a:endParaRPr lang="en-US"/>
        </a:p>
      </dgm:t>
    </dgm:pt>
    <dgm:pt modelId="{39B3FAD8-6394-1644-8BD7-9A4F26C5E010}" type="pres">
      <dgm:prSet presAssocID="{03185D57-54BD-D544-911D-E39CDD317DB5}" presName="CompostProcess" presStyleCnt="0">
        <dgm:presLayoutVars>
          <dgm:dir/>
          <dgm:resizeHandles val="exact"/>
        </dgm:presLayoutVars>
      </dgm:prSet>
      <dgm:spPr/>
      <dgm:t>
        <a:bodyPr/>
        <a:lstStyle/>
        <a:p>
          <a:endParaRPr lang="en-US"/>
        </a:p>
      </dgm:t>
    </dgm:pt>
    <dgm:pt modelId="{86F29305-7D0A-0C4D-8A81-641D1EA4C358}" type="pres">
      <dgm:prSet presAssocID="{03185D57-54BD-D544-911D-E39CDD317DB5}" presName="arrow" presStyleLbl="bgShp" presStyleIdx="0" presStyleCnt="1"/>
      <dgm:spPr/>
    </dgm:pt>
    <dgm:pt modelId="{4850C7A8-61D8-8144-816E-D661B5C5D86A}" type="pres">
      <dgm:prSet presAssocID="{03185D57-54BD-D544-911D-E39CDD317DB5}" presName="linearProcess" presStyleCnt="0"/>
      <dgm:spPr/>
    </dgm:pt>
    <dgm:pt modelId="{3F3C5147-26E8-854F-8FF3-BB79A597E059}" type="pres">
      <dgm:prSet presAssocID="{6C083EEF-61FF-5847-A825-075449A3A9D0}" presName="textNode" presStyleLbl="node1" presStyleIdx="0" presStyleCnt="4">
        <dgm:presLayoutVars>
          <dgm:bulletEnabled val="1"/>
        </dgm:presLayoutVars>
      </dgm:prSet>
      <dgm:spPr/>
      <dgm:t>
        <a:bodyPr/>
        <a:lstStyle/>
        <a:p>
          <a:endParaRPr lang="en-US"/>
        </a:p>
      </dgm:t>
    </dgm:pt>
    <dgm:pt modelId="{DACF50C4-D2BD-9544-9612-4D9E438C5D56}" type="pres">
      <dgm:prSet presAssocID="{695C8F00-DC6C-654D-AC5A-46F83194CC78}" presName="sibTrans" presStyleCnt="0"/>
      <dgm:spPr/>
    </dgm:pt>
    <dgm:pt modelId="{9CD64782-15D6-DC41-901C-DD10F997D34E}" type="pres">
      <dgm:prSet presAssocID="{5F32BE1B-333C-1E4C-AB64-9BFF3E2A9E87}" presName="textNode" presStyleLbl="node1" presStyleIdx="1" presStyleCnt="4">
        <dgm:presLayoutVars>
          <dgm:bulletEnabled val="1"/>
        </dgm:presLayoutVars>
      </dgm:prSet>
      <dgm:spPr/>
      <dgm:t>
        <a:bodyPr/>
        <a:lstStyle/>
        <a:p>
          <a:endParaRPr lang="en-US"/>
        </a:p>
      </dgm:t>
    </dgm:pt>
    <dgm:pt modelId="{BC26466E-315E-F14D-9AEE-17DF7C428E54}" type="pres">
      <dgm:prSet presAssocID="{01F49A83-272B-ED43-8873-E5B68234C505}" presName="sibTrans" presStyleCnt="0"/>
      <dgm:spPr/>
    </dgm:pt>
    <dgm:pt modelId="{4B637DDF-CA1F-6448-85FA-B1EA9C16407E}" type="pres">
      <dgm:prSet presAssocID="{3B263659-6ED8-514E-8D55-B06DC2BD2D77}" presName="textNode" presStyleLbl="node1" presStyleIdx="2" presStyleCnt="4">
        <dgm:presLayoutVars>
          <dgm:bulletEnabled val="1"/>
        </dgm:presLayoutVars>
      </dgm:prSet>
      <dgm:spPr/>
      <dgm:t>
        <a:bodyPr/>
        <a:lstStyle/>
        <a:p>
          <a:endParaRPr lang="en-US"/>
        </a:p>
      </dgm:t>
    </dgm:pt>
    <dgm:pt modelId="{8292AC18-D857-D540-ABAA-50D2DB4BF0DF}" type="pres">
      <dgm:prSet presAssocID="{60DB92E9-D3C1-3845-9E11-8F66D3DFCAC1}" presName="sibTrans" presStyleCnt="0"/>
      <dgm:spPr/>
    </dgm:pt>
    <dgm:pt modelId="{54BD2504-34FB-AF4B-8B12-7B5FBCF912D1}" type="pres">
      <dgm:prSet presAssocID="{A0E11159-5BF3-6343-BA32-04319AA43542}" presName="textNode" presStyleLbl="node1" presStyleIdx="3" presStyleCnt="4">
        <dgm:presLayoutVars>
          <dgm:bulletEnabled val="1"/>
        </dgm:presLayoutVars>
      </dgm:prSet>
      <dgm:spPr/>
      <dgm:t>
        <a:bodyPr/>
        <a:lstStyle/>
        <a:p>
          <a:endParaRPr lang="en-US"/>
        </a:p>
      </dgm:t>
    </dgm:pt>
  </dgm:ptLst>
  <dgm:cxnLst>
    <dgm:cxn modelId="{09821FDB-392F-B647-9A02-689E8D807168}" srcId="{03185D57-54BD-D544-911D-E39CDD317DB5}" destId="{A0E11159-5BF3-6343-BA32-04319AA43542}" srcOrd="3" destOrd="0" parTransId="{F9914EA0-509E-6342-86B9-BD076090A3D6}" sibTransId="{5FA035FB-653F-BE45-8F7D-5D08B86E9C45}"/>
    <dgm:cxn modelId="{D51A2CF4-B875-8F48-9715-1364D4B5FB7B}" srcId="{03185D57-54BD-D544-911D-E39CDD317DB5}" destId="{6C083EEF-61FF-5847-A825-075449A3A9D0}" srcOrd="0" destOrd="0" parTransId="{FF0AF1FF-EF2C-674A-AC8D-2176C85BBAF7}" sibTransId="{695C8F00-DC6C-654D-AC5A-46F83194CC78}"/>
    <dgm:cxn modelId="{485DE423-D0BD-0842-992B-980CC1745AA6}" type="presOf" srcId="{6C083EEF-61FF-5847-A825-075449A3A9D0}" destId="{3F3C5147-26E8-854F-8FF3-BB79A597E059}" srcOrd="0" destOrd="0" presId="urn:microsoft.com/office/officeart/2005/8/layout/hProcess9"/>
    <dgm:cxn modelId="{27BF0E72-D319-2442-8533-EEEB271FD919}" type="presOf" srcId="{3B263659-6ED8-514E-8D55-B06DC2BD2D77}" destId="{4B637DDF-CA1F-6448-85FA-B1EA9C16407E}" srcOrd="0" destOrd="0" presId="urn:microsoft.com/office/officeart/2005/8/layout/hProcess9"/>
    <dgm:cxn modelId="{58593732-1179-D442-8C7E-94412E34A7E4}" srcId="{03185D57-54BD-D544-911D-E39CDD317DB5}" destId="{5F32BE1B-333C-1E4C-AB64-9BFF3E2A9E87}" srcOrd="1" destOrd="0" parTransId="{C3D7DA0C-21D3-D842-B9B1-97D5E9F5DCCD}" sibTransId="{01F49A83-272B-ED43-8873-E5B68234C505}"/>
    <dgm:cxn modelId="{6B42C9CA-1D4D-9746-9244-0A2FEBC63AA3}" type="presOf" srcId="{03185D57-54BD-D544-911D-E39CDD317DB5}" destId="{39B3FAD8-6394-1644-8BD7-9A4F26C5E010}" srcOrd="0" destOrd="0" presId="urn:microsoft.com/office/officeart/2005/8/layout/hProcess9"/>
    <dgm:cxn modelId="{79891974-46D0-FC40-8F89-E54372EF02B5}" srcId="{03185D57-54BD-D544-911D-E39CDD317DB5}" destId="{3B263659-6ED8-514E-8D55-B06DC2BD2D77}" srcOrd="2" destOrd="0" parTransId="{10461E16-1074-4343-89C9-48C173DD22FA}" sibTransId="{60DB92E9-D3C1-3845-9E11-8F66D3DFCAC1}"/>
    <dgm:cxn modelId="{894887A7-EA4C-8746-A71D-F778318A813A}" type="presOf" srcId="{5F32BE1B-333C-1E4C-AB64-9BFF3E2A9E87}" destId="{9CD64782-15D6-DC41-901C-DD10F997D34E}" srcOrd="0" destOrd="0" presId="urn:microsoft.com/office/officeart/2005/8/layout/hProcess9"/>
    <dgm:cxn modelId="{AC2AFE25-C0DF-1247-B0E3-A9BD78810F78}" type="presOf" srcId="{A0E11159-5BF3-6343-BA32-04319AA43542}" destId="{54BD2504-34FB-AF4B-8B12-7B5FBCF912D1}" srcOrd="0" destOrd="0" presId="urn:microsoft.com/office/officeart/2005/8/layout/hProcess9"/>
    <dgm:cxn modelId="{BB1569F1-EC5C-F540-B5C1-1614767652DC}" type="presParOf" srcId="{39B3FAD8-6394-1644-8BD7-9A4F26C5E010}" destId="{86F29305-7D0A-0C4D-8A81-641D1EA4C358}" srcOrd="0" destOrd="0" presId="urn:microsoft.com/office/officeart/2005/8/layout/hProcess9"/>
    <dgm:cxn modelId="{B7E26A10-BD56-1240-9D30-BAB3AF14E682}" type="presParOf" srcId="{39B3FAD8-6394-1644-8BD7-9A4F26C5E010}" destId="{4850C7A8-61D8-8144-816E-D661B5C5D86A}" srcOrd="1" destOrd="0" presId="urn:microsoft.com/office/officeart/2005/8/layout/hProcess9"/>
    <dgm:cxn modelId="{9CB4DA3D-3790-3842-AB41-69CBE9F6DEAE}" type="presParOf" srcId="{4850C7A8-61D8-8144-816E-D661B5C5D86A}" destId="{3F3C5147-26E8-854F-8FF3-BB79A597E059}" srcOrd="0" destOrd="0" presId="urn:microsoft.com/office/officeart/2005/8/layout/hProcess9"/>
    <dgm:cxn modelId="{EE519114-DF33-D842-A675-A40BBCE9E9BF}" type="presParOf" srcId="{4850C7A8-61D8-8144-816E-D661B5C5D86A}" destId="{DACF50C4-D2BD-9544-9612-4D9E438C5D56}" srcOrd="1" destOrd="0" presId="urn:microsoft.com/office/officeart/2005/8/layout/hProcess9"/>
    <dgm:cxn modelId="{EC4603AC-9B2B-B54B-B592-C14F406BFED1}" type="presParOf" srcId="{4850C7A8-61D8-8144-816E-D661B5C5D86A}" destId="{9CD64782-15D6-DC41-901C-DD10F997D34E}" srcOrd="2" destOrd="0" presId="urn:microsoft.com/office/officeart/2005/8/layout/hProcess9"/>
    <dgm:cxn modelId="{2B245C40-71A0-AF4C-86BA-F05512F21329}" type="presParOf" srcId="{4850C7A8-61D8-8144-816E-D661B5C5D86A}" destId="{BC26466E-315E-F14D-9AEE-17DF7C428E54}" srcOrd="3" destOrd="0" presId="urn:microsoft.com/office/officeart/2005/8/layout/hProcess9"/>
    <dgm:cxn modelId="{BC707C1C-C59E-444A-A231-9FC7A0C9D42B}" type="presParOf" srcId="{4850C7A8-61D8-8144-816E-D661B5C5D86A}" destId="{4B637DDF-CA1F-6448-85FA-B1EA9C16407E}" srcOrd="4" destOrd="0" presId="urn:microsoft.com/office/officeart/2005/8/layout/hProcess9"/>
    <dgm:cxn modelId="{21310B2D-9032-FC42-BED6-E6F2DF3A8AB6}" type="presParOf" srcId="{4850C7A8-61D8-8144-816E-D661B5C5D86A}" destId="{8292AC18-D857-D540-ABAA-50D2DB4BF0DF}" srcOrd="5" destOrd="0" presId="urn:microsoft.com/office/officeart/2005/8/layout/hProcess9"/>
    <dgm:cxn modelId="{1A63F40F-8337-5249-83E3-4C5C72805A94}" type="presParOf" srcId="{4850C7A8-61D8-8144-816E-D661B5C5D86A}" destId="{54BD2504-34FB-AF4B-8B12-7B5FBCF912D1}"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166913-EB81-483B-A405-51605D583C94}" type="doc">
      <dgm:prSet loTypeId="urn:microsoft.com/office/officeart/2005/8/layout/hList1" loCatId="list" qsTypeId="urn:microsoft.com/office/officeart/2005/8/quickstyle/simple1" qsCatId="simple" csTypeId="urn:microsoft.com/office/officeart/2005/8/colors/accent1_1" csCatId="accent1" phldr="1"/>
      <dgm:spPr/>
      <dgm:t>
        <a:bodyPr/>
        <a:lstStyle/>
        <a:p>
          <a:endParaRPr lang="en-ZA"/>
        </a:p>
      </dgm:t>
    </dgm:pt>
    <dgm:pt modelId="{E643645E-AE84-473A-B850-578F89AF158D}">
      <dgm:prSet phldrT="[Text]" custT="1"/>
      <dgm:spPr>
        <a:solidFill>
          <a:schemeClr val="accent1">
            <a:lumMod val="75000"/>
          </a:schemeClr>
        </a:solidFill>
      </dgm:spPr>
      <dgm:t>
        <a:bodyPr/>
        <a:lstStyle/>
        <a:p>
          <a:r>
            <a:rPr lang="en-ZA" sz="1800" dirty="0" smtClean="0">
              <a:solidFill>
                <a:schemeClr val="bg1"/>
              </a:solidFill>
            </a:rPr>
            <a:t>A) Improve the principal appointment process</a:t>
          </a:r>
          <a:endParaRPr lang="en-ZA" sz="1800" dirty="0">
            <a:solidFill>
              <a:schemeClr val="bg1"/>
            </a:solidFill>
          </a:endParaRPr>
        </a:p>
      </dgm:t>
    </dgm:pt>
    <dgm:pt modelId="{0592CBE2-47CF-49BC-81A0-F305A6481DB5}" type="parTrans" cxnId="{B052BCDC-0DF8-4123-9FB3-89295133ED19}">
      <dgm:prSet/>
      <dgm:spPr/>
      <dgm:t>
        <a:bodyPr/>
        <a:lstStyle/>
        <a:p>
          <a:endParaRPr lang="en-ZA"/>
        </a:p>
      </dgm:t>
    </dgm:pt>
    <dgm:pt modelId="{1D96F992-A5E9-40BC-8478-E24EF2A9494D}" type="sibTrans" cxnId="{B052BCDC-0DF8-4123-9FB3-89295133ED19}">
      <dgm:prSet/>
      <dgm:spPr/>
      <dgm:t>
        <a:bodyPr/>
        <a:lstStyle/>
        <a:p>
          <a:endParaRPr lang="en-ZA"/>
        </a:p>
      </dgm:t>
    </dgm:pt>
    <dgm:pt modelId="{19B2CD47-5603-4BDF-9C39-12A8157D3098}">
      <dgm:prSet phldrT="[Text]" custT="1"/>
      <dgm:spPr/>
      <dgm:t>
        <a:bodyPr/>
        <a:lstStyle/>
        <a:p>
          <a:r>
            <a:rPr lang="en-ZA" sz="1800" dirty="0" smtClean="0"/>
            <a:t>Competency based-testing</a:t>
          </a:r>
          <a:endParaRPr lang="en-ZA" sz="1800" dirty="0"/>
        </a:p>
      </dgm:t>
    </dgm:pt>
    <dgm:pt modelId="{F6952753-8130-4F00-90FC-4FD5FB3121D4}" type="parTrans" cxnId="{31EC1B24-C20A-488D-9B5B-1387922DE477}">
      <dgm:prSet/>
      <dgm:spPr/>
      <dgm:t>
        <a:bodyPr/>
        <a:lstStyle/>
        <a:p>
          <a:endParaRPr lang="en-ZA"/>
        </a:p>
      </dgm:t>
    </dgm:pt>
    <dgm:pt modelId="{A1E11A70-F5EF-4BEB-8A29-C4FCF6EF46CC}" type="sibTrans" cxnId="{31EC1B24-C20A-488D-9B5B-1387922DE477}">
      <dgm:prSet/>
      <dgm:spPr/>
      <dgm:t>
        <a:bodyPr/>
        <a:lstStyle/>
        <a:p>
          <a:endParaRPr lang="en-ZA"/>
        </a:p>
      </dgm:t>
    </dgm:pt>
    <dgm:pt modelId="{568384E6-66D4-4512-8C0F-092AE0437D8F}">
      <dgm:prSet phldrT="[Text]" custT="1"/>
      <dgm:spPr/>
      <dgm:t>
        <a:bodyPr/>
        <a:lstStyle/>
        <a:p>
          <a:r>
            <a:rPr lang="en-ZA" sz="1800" dirty="0" smtClean="0"/>
            <a:t>Increase min. qualifications to include having an ACE in school management and leadership</a:t>
          </a:r>
          <a:endParaRPr lang="en-ZA" sz="1800" dirty="0"/>
        </a:p>
      </dgm:t>
    </dgm:pt>
    <dgm:pt modelId="{85A87730-066C-4207-A08F-3E6AA477BACA}" type="parTrans" cxnId="{DF9DF45F-0EFA-47BC-A175-03D5AC56F61A}">
      <dgm:prSet/>
      <dgm:spPr/>
      <dgm:t>
        <a:bodyPr/>
        <a:lstStyle/>
        <a:p>
          <a:endParaRPr lang="en-ZA"/>
        </a:p>
      </dgm:t>
    </dgm:pt>
    <dgm:pt modelId="{8634149A-4AA1-4F2A-B1C7-5B4C83E1E014}" type="sibTrans" cxnId="{DF9DF45F-0EFA-47BC-A175-03D5AC56F61A}">
      <dgm:prSet/>
      <dgm:spPr/>
      <dgm:t>
        <a:bodyPr/>
        <a:lstStyle/>
        <a:p>
          <a:endParaRPr lang="en-ZA"/>
        </a:p>
      </dgm:t>
    </dgm:pt>
    <dgm:pt modelId="{F2845C33-17A3-44C2-A8C3-C738FFA6DC3D}">
      <dgm:prSet phldrT="[Text]" custT="1"/>
      <dgm:spPr>
        <a:solidFill>
          <a:schemeClr val="accent1">
            <a:lumMod val="75000"/>
          </a:schemeClr>
        </a:solidFill>
      </dgm:spPr>
      <dgm:t>
        <a:bodyPr/>
        <a:lstStyle/>
        <a:p>
          <a:r>
            <a:rPr lang="en-ZA" sz="1800" dirty="0" smtClean="0">
              <a:solidFill>
                <a:schemeClr val="bg1"/>
              </a:solidFill>
            </a:rPr>
            <a:t>B) Managing their performance </a:t>
          </a:r>
          <a:endParaRPr lang="en-ZA" sz="1800" dirty="0">
            <a:solidFill>
              <a:schemeClr val="bg1"/>
            </a:solidFill>
          </a:endParaRPr>
        </a:p>
      </dgm:t>
    </dgm:pt>
    <dgm:pt modelId="{1548174F-5567-43D2-8804-43918E9950A6}" type="parTrans" cxnId="{58F3E372-F7A1-4878-8312-D097608BCB14}">
      <dgm:prSet/>
      <dgm:spPr/>
      <dgm:t>
        <a:bodyPr/>
        <a:lstStyle/>
        <a:p>
          <a:endParaRPr lang="en-ZA"/>
        </a:p>
      </dgm:t>
    </dgm:pt>
    <dgm:pt modelId="{40B9BAEB-94C0-4C14-A67D-B3188E92633D}" type="sibTrans" cxnId="{58F3E372-F7A1-4878-8312-D097608BCB14}">
      <dgm:prSet/>
      <dgm:spPr/>
      <dgm:t>
        <a:bodyPr/>
        <a:lstStyle/>
        <a:p>
          <a:endParaRPr lang="en-ZA"/>
        </a:p>
      </dgm:t>
    </dgm:pt>
    <dgm:pt modelId="{D6C559F5-F429-4776-9C3B-F9884C4231EC}">
      <dgm:prSet phldrT="[Text]" custT="1"/>
      <dgm:spPr/>
      <dgm:t>
        <a:bodyPr/>
        <a:lstStyle/>
        <a:p>
          <a:r>
            <a:rPr lang="en-ZA" sz="1800" dirty="0" smtClean="0"/>
            <a:t>Performance contracts for school principals</a:t>
          </a:r>
          <a:endParaRPr lang="en-ZA" sz="1800" dirty="0"/>
        </a:p>
      </dgm:t>
    </dgm:pt>
    <dgm:pt modelId="{4DEE74FD-F640-4271-81B0-D1590EC29ABC}" type="parTrans" cxnId="{38697956-8F43-4915-98D8-443B76F46653}">
      <dgm:prSet/>
      <dgm:spPr/>
      <dgm:t>
        <a:bodyPr/>
        <a:lstStyle/>
        <a:p>
          <a:endParaRPr lang="en-ZA"/>
        </a:p>
      </dgm:t>
    </dgm:pt>
    <dgm:pt modelId="{AD993EE3-6594-47BE-96A7-E1A74EC66A53}" type="sibTrans" cxnId="{38697956-8F43-4915-98D8-443B76F46653}">
      <dgm:prSet/>
      <dgm:spPr/>
      <dgm:t>
        <a:bodyPr/>
        <a:lstStyle/>
        <a:p>
          <a:endParaRPr lang="en-ZA"/>
        </a:p>
      </dgm:t>
    </dgm:pt>
    <dgm:pt modelId="{094B3667-2560-4266-B5BD-369DAF151F23}">
      <dgm:prSet phldrT="[Text]" custT="1"/>
      <dgm:spPr/>
      <dgm:t>
        <a:bodyPr/>
        <a:lstStyle/>
        <a:p>
          <a:r>
            <a:rPr lang="en-ZA" sz="1800" dirty="0" smtClean="0"/>
            <a:t>Replace underperforming principals with better ones</a:t>
          </a:r>
          <a:endParaRPr lang="en-ZA" sz="1800" dirty="0"/>
        </a:p>
      </dgm:t>
    </dgm:pt>
    <dgm:pt modelId="{9596FAEB-1D37-45B7-9304-634E150A7AE0}" type="parTrans" cxnId="{89A8A4F6-E4B1-4710-9A1A-9F060433F071}">
      <dgm:prSet/>
      <dgm:spPr/>
      <dgm:t>
        <a:bodyPr/>
        <a:lstStyle/>
        <a:p>
          <a:endParaRPr lang="en-ZA"/>
        </a:p>
      </dgm:t>
    </dgm:pt>
    <dgm:pt modelId="{BC5FBE12-4DB1-4A60-AF49-B321EA5BEA4F}" type="sibTrans" cxnId="{89A8A4F6-E4B1-4710-9A1A-9F060433F071}">
      <dgm:prSet/>
      <dgm:spPr/>
      <dgm:t>
        <a:bodyPr/>
        <a:lstStyle/>
        <a:p>
          <a:endParaRPr lang="en-ZA"/>
        </a:p>
      </dgm:t>
    </dgm:pt>
    <dgm:pt modelId="{7BE54DC6-85AF-4ABF-A11A-F3DA616A770B}">
      <dgm:prSet phldrT="[Text]" custT="1"/>
      <dgm:spPr>
        <a:solidFill>
          <a:schemeClr val="accent1">
            <a:lumMod val="75000"/>
          </a:schemeClr>
        </a:solidFill>
      </dgm:spPr>
      <dgm:t>
        <a:bodyPr/>
        <a:lstStyle/>
        <a:p>
          <a:r>
            <a:rPr lang="en-ZA" sz="1800" dirty="0" smtClean="0">
              <a:solidFill>
                <a:schemeClr val="bg1"/>
              </a:solidFill>
            </a:rPr>
            <a:t>C) Greater powers over school management</a:t>
          </a:r>
          <a:endParaRPr lang="en-ZA" sz="1800" dirty="0">
            <a:solidFill>
              <a:schemeClr val="bg1"/>
            </a:solidFill>
          </a:endParaRPr>
        </a:p>
      </dgm:t>
    </dgm:pt>
    <dgm:pt modelId="{FE2A0CA3-9B35-4E73-AD97-585AC3DA2084}" type="parTrans" cxnId="{54168E49-B484-495B-88B7-B4CAF0EA58CE}">
      <dgm:prSet/>
      <dgm:spPr/>
      <dgm:t>
        <a:bodyPr/>
        <a:lstStyle/>
        <a:p>
          <a:endParaRPr lang="en-ZA"/>
        </a:p>
      </dgm:t>
    </dgm:pt>
    <dgm:pt modelId="{F456854C-3D68-44EB-BE01-96C08D8F1A08}" type="sibTrans" cxnId="{54168E49-B484-495B-88B7-B4CAF0EA58CE}">
      <dgm:prSet/>
      <dgm:spPr/>
      <dgm:t>
        <a:bodyPr/>
        <a:lstStyle/>
        <a:p>
          <a:endParaRPr lang="en-ZA"/>
        </a:p>
      </dgm:t>
    </dgm:pt>
    <dgm:pt modelId="{33CC0202-A85F-4127-A9E7-7E836167542D}">
      <dgm:prSet phldrT="[Text]" custT="1"/>
      <dgm:spPr/>
      <dgm:t>
        <a:bodyPr/>
        <a:lstStyle/>
        <a:p>
          <a:r>
            <a:rPr lang="en-ZA" sz="1800" dirty="0" smtClean="0"/>
            <a:t>More autonomy for principals in functional schools</a:t>
          </a:r>
          <a:endParaRPr lang="en-ZA" sz="1800" dirty="0"/>
        </a:p>
      </dgm:t>
    </dgm:pt>
    <dgm:pt modelId="{27B40DC2-09E5-4153-9E64-082E8EA51937}" type="parTrans" cxnId="{D69F4DB5-4096-40CA-9D15-9C4633DEBC9C}">
      <dgm:prSet/>
      <dgm:spPr/>
      <dgm:t>
        <a:bodyPr/>
        <a:lstStyle/>
        <a:p>
          <a:endParaRPr lang="en-ZA"/>
        </a:p>
      </dgm:t>
    </dgm:pt>
    <dgm:pt modelId="{CC37F651-AC20-4970-9A28-8476DFF80877}" type="sibTrans" cxnId="{D69F4DB5-4096-40CA-9D15-9C4633DEBC9C}">
      <dgm:prSet/>
      <dgm:spPr/>
      <dgm:t>
        <a:bodyPr/>
        <a:lstStyle/>
        <a:p>
          <a:endParaRPr lang="en-ZA"/>
        </a:p>
      </dgm:t>
    </dgm:pt>
    <dgm:pt modelId="{FD6304C2-76B2-4A04-B80D-F1671350043B}">
      <dgm:prSet phldrT="[Text]" custT="1"/>
      <dgm:spPr/>
      <dgm:t>
        <a:bodyPr/>
        <a:lstStyle/>
        <a:p>
          <a:r>
            <a:rPr lang="en-ZA" sz="1800" dirty="0" smtClean="0"/>
            <a:t>But hiring and firing remains at the principal level</a:t>
          </a:r>
          <a:endParaRPr lang="en-ZA" sz="1800" dirty="0"/>
        </a:p>
      </dgm:t>
    </dgm:pt>
    <dgm:pt modelId="{78E60E10-4507-4F73-8BC2-13CD4CB19776}" type="parTrans" cxnId="{30977E48-9E9C-498D-BC41-D775EFD93E07}">
      <dgm:prSet/>
      <dgm:spPr/>
      <dgm:t>
        <a:bodyPr/>
        <a:lstStyle/>
        <a:p>
          <a:endParaRPr lang="en-ZA"/>
        </a:p>
      </dgm:t>
    </dgm:pt>
    <dgm:pt modelId="{F11A5668-0A5A-4B41-B1DF-2BDD88BA54D2}" type="sibTrans" cxnId="{30977E48-9E9C-498D-BC41-D775EFD93E07}">
      <dgm:prSet/>
      <dgm:spPr/>
      <dgm:t>
        <a:bodyPr/>
        <a:lstStyle/>
        <a:p>
          <a:endParaRPr lang="en-ZA"/>
        </a:p>
      </dgm:t>
    </dgm:pt>
    <dgm:pt modelId="{9237E9BD-D1C4-4074-ABF2-77C491628F16}" type="pres">
      <dgm:prSet presAssocID="{C7166913-EB81-483B-A405-51605D583C94}" presName="Name0" presStyleCnt="0">
        <dgm:presLayoutVars>
          <dgm:dir/>
          <dgm:animLvl val="lvl"/>
          <dgm:resizeHandles val="exact"/>
        </dgm:presLayoutVars>
      </dgm:prSet>
      <dgm:spPr/>
      <dgm:t>
        <a:bodyPr/>
        <a:lstStyle/>
        <a:p>
          <a:endParaRPr lang="en-ZA"/>
        </a:p>
      </dgm:t>
    </dgm:pt>
    <dgm:pt modelId="{CB752FAD-CAAB-4E98-8D06-742F440DA7BD}" type="pres">
      <dgm:prSet presAssocID="{E643645E-AE84-473A-B850-578F89AF158D}" presName="composite" presStyleCnt="0"/>
      <dgm:spPr/>
    </dgm:pt>
    <dgm:pt modelId="{46664EFA-813E-4AE3-A0DA-D19D50C9EA87}" type="pres">
      <dgm:prSet presAssocID="{E643645E-AE84-473A-B850-578F89AF158D}" presName="parTx" presStyleLbl="alignNode1" presStyleIdx="0" presStyleCnt="3">
        <dgm:presLayoutVars>
          <dgm:chMax val="0"/>
          <dgm:chPref val="0"/>
          <dgm:bulletEnabled val="1"/>
        </dgm:presLayoutVars>
      </dgm:prSet>
      <dgm:spPr/>
      <dgm:t>
        <a:bodyPr/>
        <a:lstStyle/>
        <a:p>
          <a:endParaRPr lang="en-ZA"/>
        </a:p>
      </dgm:t>
    </dgm:pt>
    <dgm:pt modelId="{A49CB9A1-1C41-4388-90E6-C322DC31ADE5}" type="pres">
      <dgm:prSet presAssocID="{E643645E-AE84-473A-B850-578F89AF158D}" presName="desTx" presStyleLbl="alignAccFollowNode1" presStyleIdx="0" presStyleCnt="3">
        <dgm:presLayoutVars>
          <dgm:bulletEnabled val="1"/>
        </dgm:presLayoutVars>
      </dgm:prSet>
      <dgm:spPr/>
      <dgm:t>
        <a:bodyPr/>
        <a:lstStyle/>
        <a:p>
          <a:endParaRPr lang="en-ZA"/>
        </a:p>
      </dgm:t>
    </dgm:pt>
    <dgm:pt modelId="{0B2103B2-D726-462B-8366-83C6ADA891DE}" type="pres">
      <dgm:prSet presAssocID="{1D96F992-A5E9-40BC-8478-E24EF2A9494D}" presName="space" presStyleCnt="0"/>
      <dgm:spPr/>
    </dgm:pt>
    <dgm:pt modelId="{8D80051E-207E-4F90-8EFE-64D82A35E63B}" type="pres">
      <dgm:prSet presAssocID="{F2845C33-17A3-44C2-A8C3-C738FFA6DC3D}" presName="composite" presStyleCnt="0"/>
      <dgm:spPr/>
    </dgm:pt>
    <dgm:pt modelId="{46E51B88-1C24-4BE1-A34B-6FD0623FA081}" type="pres">
      <dgm:prSet presAssocID="{F2845C33-17A3-44C2-A8C3-C738FFA6DC3D}" presName="parTx" presStyleLbl="alignNode1" presStyleIdx="1" presStyleCnt="3">
        <dgm:presLayoutVars>
          <dgm:chMax val="0"/>
          <dgm:chPref val="0"/>
          <dgm:bulletEnabled val="1"/>
        </dgm:presLayoutVars>
      </dgm:prSet>
      <dgm:spPr/>
      <dgm:t>
        <a:bodyPr/>
        <a:lstStyle/>
        <a:p>
          <a:endParaRPr lang="en-ZA"/>
        </a:p>
      </dgm:t>
    </dgm:pt>
    <dgm:pt modelId="{88F8A4D0-8165-4735-AE24-E4AFBE708193}" type="pres">
      <dgm:prSet presAssocID="{F2845C33-17A3-44C2-A8C3-C738FFA6DC3D}" presName="desTx" presStyleLbl="alignAccFollowNode1" presStyleIdx="1" presStyleCnt="3">
        <dgm:presLayoutVars>
          <dgm:bulletEnabled val="1"/>
        </dgm:presLayoutVars>
      </dgm:prSet>
      <dgm:spPr/>
      <dgm:t>
        <a:bodyPr/>
        <a:lstStyle/>
        <a:p>
          <a:endParaRPr lang="en-ZA"/>
        </a:p>
      </dgm:t>
    </dgm:pt>
    <dgm:pt modelId="{EF8DB980-67C4-4CB0-89EC-1E05ABE86D9A}" type="pres">
      <dgm:prSet presAssocID="{40B9BAEB-94C0-4C14-A67D-B3188E92633D}" presName="space" presStyleCnt="0"/>
      <dgm:spPr/>
    </dgm:pt>
    <dgm:pt modelId="{D09C0A94-B3FC-4186-85E7-5CEE3337C43D}" type="pres">
      <dgm:prSet presAssocID="{7BE54DC6-85AF-4ABF-A11A-F3DA616A770B}" presName="composite" presStyleCnt="0"/>
      <dgm:spPr/>
    </dgm:pt>
    <dgm:pt modelId="{CC66F2A5-7225-4FA2-96B2-C435F20B42BA}" type="pres">
      <dgm:prSet presAssocID="{7BE54DC6-85AF-4ABF-A11A-F3DA616A770B}" presName="parTx" presStyleLbl="alignNode1" presStyleIdx="2" presStyleCnt="3">
        <dgm:presLayoutVars>
          <dgm:chMax val="0"/>
          <dgm:chPref val="0"/>
          <dgm:bulletEnabled val="1"/>
        </dgm:presLayoutVars>
      </dgm:prSet>
      <dgm:spPr/>
      <dgm:t>
        <a:bodyPr/>
        <a:lstStyle/>
        <a:p>
          <a:endParaRPr lang="en-ZA"/>
        </a:p>
      </dgm:t>
    </dgm:pt>
    <dgm:pt modelId="{A542276C-7332-4AD6-8488-3D6C14C3EAF4}" type="pres">
      <dgm:prSet presAssocID="{7BE54DC6-85AF-4ABF-A11A-F3DA616A770B}" presName="desTx" presStyleLbl="alignAccFollowNode1" presStyleIdx="2" presStyleCnt="3">
        <dgm:presLayoutVars>
          <dgm:bulletEnabled val="1"/>
        </dgm:presLayoutVars>
      </dgm:prSet>
      <dgm:spPr/>
      <dgm:t>
        <a:bodyPr/>
        <a:lstStyle/>
        <a:p>
          <a:endParaRPr lang="en-ZA"/>
        </a:p>
      </dgm:t>
    </dgm:pt>
  </dgm:ptLst>
  <dgm:cxnLst>
    <dgm:cxn modelId="{191D0407-B59D-4C72-AEBF-1105AA9900AD}" type="presOf" srcId="{FD6304C2-76B2-4A04-B80D-F1671350043B}" destId="{A542276C-7332-4AD6-8488-3D6C14C3EAF4}" srcOrd="0" destOrd="1" presId="urn:microsoft.com/office/officeart/2005/8/layout/hList1"/>
    <dgm:cxn modelId="{10D93C48-F82E-4D15-8A3E-8826C4E7001D}" type="presOf" srcId="{19B2CD47-5603-4BDF-9C39-12A8157D3098}" destId="{A49CB9A1-1C41-4388-90E6-C322DC31ADE5}" srcOrd="0" destOrd="0" presId="urn:microsoft.com/office/officeart/2005/8/layout/hList1"/>
    <dgm:cxn modelId="{BA2B6D77-59A3-4DE9-BE9A-0EE4390E530F}" type="presOf" srcId="{094B3667-2560-4266-B5BD-369DAF151F23}" destId="{88F8A4D0-8165-4735-AE24-E4AFBE708193}" srcOrd="0" destOrd="1" presId="urn:microsoft.com/office/officeart/2005/8/layout/hList1"/>
    <dgm:cxn modelId="{6E1961CF-7860-4324-8BE8-9011C9616F62}" type="presOf" srcId="{F2845C33-17A3-44C2-A8C3-C738FFA6DC3D}" destId="{46E51B88-1C24-4BE1-A34B-6FD0623FA081}" srcOrd="0" destOrd="0" presId="urn:microsoft.com/office/officeart/2005/8/layout/hList1"/>
    <dgm:cxn modelId="{89A8A4F6-E4B1-4710-9A1A-9F060433F071}" srcId="{F2845C33-17A3-44C2-A8C3-C738FFA6DC3D}" destId="{094B3667-2560-4266-B5BD-369DAF151F23}" srcOrd="1" destOrd="0" parTransId="{9596FAEB-1D37-45B7-9304-634E150A7AE0}" sibTransId="{BC5FBE12-4DB1-4A60-AF49-B321EA5BEA4F}"/>
    <dgm:cxn modelId="{B052BCDC-0DF8-4123-9FB3-89295133ED19}" srcId="{C7166913-EB81-483B-A405-51605D583C94}" destId="{E643645E-AE84-473A-B850-578F89AF158D}" srcOrd="0" destOrd="0" parTransId="{0592CBE2-47CF-49BC-81A0-F305A6481DB5}" sibTransId="{1D96F992-A5E9-40BC-8478-E24EF2A9494D}"/>
    <dgm:cxn modelId="{58F3E372-F7A1-4878-8312-D097608BCB14}" srcId="{C7166913-EB81-483B-A405-51605D583C94}" destId="{F2845C33-17A3-44C2-A8C3-C738FFA6DC3D}" srcOrd="1" destOrd="0" parTransId="{1548174F-5567-43D2-8804-43918E9950A6}" sibTransId="{40B9BAEB-94C0-4C14-A67D-B3188E92633D}"/>
    <dgm:cxn modelId="{FA2E5B23-3C10-43BA-B55F-EB5873FA1902}" type="presOf" srcId="{568384E6-66D4-4512-8C0F-092AE0437D8F}" destId="{A49CB9A1-1C41-4388-90E6-C322DC31ADE5}" srcOrd="0" destOrd="1" presId="urn:microsoft.com/office/officeart/2005/8/layout/hList1"/>
    <dgm:cxn modelId="{31EC1B24-C20A-488D-9B5B-1387922DE477}" srcId="{E643645E-AE84-473A-B850-578F89AF158D}" destId="{19B2CD47-5603-4BDF-9C39-12A8157D3098}" srcOrd="0" destOrd="0" parTransId="{F6952753-8130-4F00-90FC-4FD5FB3121D4}" sibTransId="{A1E11A70-F5EF-4BEB-8A29-C4FCF6EF46CC}"/>
    <dgm:cxn modelId="{54168E49-B484-495B-88B7-B4CAF0EA58CE}" srcId="{C7166913-EB81-483B-A405-51605D583C94}" destId="{7BE54DC6-85AF-4ABF-A11A-F3DA616A770B}" srcOrd="2" destOrd="0" parTransId="{FE2A0CA3-9B35-4E73-AD97-585AC3DA2084}" sibTransId="{F456854C-3D68-44EB-BE01-96C08D8F1A08}"/>
    <dgm:cxn modelId="{D69F4DB5-4096-40CA-9D15-9C4633DEBC9C}" srcId="{7BE54DC6-85AF-4ABF-A11A-F3DA616A770B}" destId="{33CC0202-A85F-4127-A9E7-7E836167542D}" srcOrd="0" destOrd="0" parTransId="{27B40DC2-09E5-4153-9E64-082E8EA51937}" sibTransId="{CC37F651-AC20-4970-9A28-8476DFF80877}"/>
    <dgm:cxn modelId="{E5C3FEFF-59F7-4A2C-8C23-145F0964B209}" type="presOf" srcId="{7BE54DC6-85AF-4ABF-A11A-F3DA616A770B}" destId="{CC66F2A5-7225-4FA2-96B2-C435F20B42BA}" srcOrd="0" destOrd="0" presId="urn:microsoft.com/office/officeart/2005/8/layout/hList1"/>
    <dgm:cxn modelId="{77C0D92C-F5EE-4E0E-97A5-B34A0A32F0B3}" type="presOf" srcId="{C7166913-EB81-483B-A405-51605D583C94}" destId="{9237E9BD-D1C4-4074-ABF2-77C491628F16}" srcOrd="0" destOrd="0" presId="urn:microsoft.com/office/officeart/2005/8/layout/hList1"/>
    <dgm:cxn modelId="{38697956-8F43-4915-98D8-443B76F46653}" srcId="{F2845C33-17A3-44C2-A8C3-C738FFA6DC3D}" destId="{D6C559F5-F429-4776-9C3B-F9884C4231EC}" srcOrd="0" destOrd="0" parTransId="{4DEE74FD-F640-4271-81B0-D1590EC29ABC}" sibTransId="{AD993EE3-6594-47BE-96A7-E1A74EC66A53}"/>
    <dgm:cxn modelId="{B1630E85-126D-4BA2-B99F-7191C730C08D}" type="presOf" srcId="{E643645E-AE84-473A-B850-578F89AF158D}" destId="{46664EFA-813E-4AE3-A0DA-D19D50C9EA87}" srcOrd="0" destOrd="0" presId="urn:microsoft.com/office/officeart/2005/8/layout/hList1"/>
    <dgm:cxn modelId="{AAD70C59-5186-41F7-92BE-AA498AF665EF}" type="presOf" srcId="{33CC0202-A85F-4127-A9E7-7E836167542D}" destId="{A542276C-7332-4AD6-8488-3D6C14C3EAF4}" srcOrd="0" destOrd="0" presId="urn:microsoft.com/office/officeart/2005/8/layout/hList1"/>
    <dgm:cxn modelId="{30977E48-9E9C-498D-BC41-D775EFD93E07}" srcId="{7BE54DC6-85AF-4ABF-A11A-F3DA616A770B}" destId="{FD6304C2-76B2-4A04-B80D-F1671350043B}" srcOrd="1" destOrd="0" parTransId="{78E60E10-4507-4F73-8BC2-13CD4CB19776}" sibTransId="{F11A5668-0A5A-4B41-B1DF-2BDD88BA54D2}"/>
    <dgm:cxn modelId="{DF9DF45F-0EFA-47BC-A175-03D5AC56F61A}" srcId="{E643645E-AE84-473A-B850-578F89AF158D}" destId="{568384E6-66D4-4512-8C0F-092AE0437D8F}" srcOrd="1" destOrd="0" parTransId="{85A87730-066C-4207-A08F-3E6AA477BACA}" sibTransId="{8634149A-4AA1-4F2A-B1C7-5B4C83E1E014}"/>
    <dgm:cxn modelId="{56930644-514D-4EAA-9EAB-584286F3A46C}" type="presOf" srcId="{D6C559F5-F429-4776-9C3B-F9884C4231EC}" destId="{88F8A4D0-8165-4735-AE24-E4AFBE708193}" srcOrd="0" destOrd="0" presId="urn:microsoft.com/office/officeart/2005/8/layout/hList1"/>
    <dgm:cxn modelId="{3B5C2FD6-FFA9-47C6-BB22-86B825AC2166}" type="presParOf" srcId="{9237E9BD-D1C4-4074-ABF2-77C491628F16}" destId="{CB752FAD-CAAB-4E98-8D06-742F440DA7BD}" srcOrd="0" destOrd="0" presId="urn:microsoft.com/office/officeart/2005/8/layout/hList1"/>
    <dgm:cxn modelId="{4EA2FB82-262E-4BA0-A6E8-40BC00367156}" type="presParOf" srcId="{CB752FAD-CAAB-4E98-8D06-742F440DA7BD}" destId="{46664EFA-813E-4AE3-A0DA-D19D50C9EA87}" srcOrd="0" destOrd="0" presId="urn:microsoft.com/office/officeart/2005/8/layout/hList1"/>
    <dgm:cxn modelId="{FDC79F2B-3F7E-4F7D-B73D-141542B40C5B}" type="presParOf" srcId="{CB752FAD-CAAB-4E98-8D06-742F440DA7BD}" destId="{A49CB9A1-1C41-4388-90E6-C322DC31ADE5}" srcOrd="1" destOrd="0" presId="urn:microsoft.com/office/officeart/2005/8/layout/hList1"/>
    <dgm:cxn modelId="{15AA30EF-8918-4B87-B7F3-853483CF08AA}" type="presParOf" srcId="{9237E9BD-D1C4-4074-ABF2-77C491628F16}" destId="{0B2103B2-D726-462B-8366-83C6ADA891DE}" srcOrd="1" destOrd="0" presId="urn:microsoft.com/office/officeart/2005/8/layout/hList1"/>
    <dgm:cxn modelId="{C80711D4-E896-4FB4-9C78-72E03002CE9E}" type="presParOf" srcId="{9237E9BD-D1C4-4074-ABF2-77C491628F16}" destId="{8D80051E-207E-4F90-8EFE-64D82A35E63B}" srcOrd="2" destOrd="0" presId="urn:microsoft.com/office/officeart/2005/8/layout/hList1"/>
    <dgm:cxn modelId="{45AB1CE9-BEA4-4F0E-91E4-35AF2AAB4987}" type="presParOf" srcId="{8D80051E-207E-4F90-8EFE-64D82A35E63B}" destId="{46E51B88-1C24-4BE1-A34B-6FD0623FA081}" srcOrd="0" destOrd="0" presId="urn:microsoft.com/office/officeart/2005/8/layout/hList1"/>
    <dgm:cxn modelId="{BC5D1C5B-0F85-4E84-82DA-77BA85D7DE0D}" type="presParOf" srcId="{8D80051E-207E-4F90-8EFE-64D82A35E63B}" destId="{88F8A4D0-8165-4735-AE24-E4AFBE708193}" srcOrd="1" destOrd="0" presId="urn:microsoft.com/office/officeart/2005/8/layout/hList1"/>
    <dgm:cxn modelId="{8A335BD0-EF35-424A-AAE6-220E50604603}" type="presParOf" srcId="{9237E9BD-D1C4-4074-ABF2-77C491628F16}" destId="{EF8DB980-67C4-4CB0-89EC-1E05ABE86D9A}" srcOrd="3" destOrd="0" presId="urn:microsoft.com/office/officeart/2005/8/layout/hList1"/>
    <dgm:cxn modelId="{7CBF7FA8-8ABB-4D47-BD05-B2A799A58FB7}" type="presParOf" srcId="{9237E9BD-D1C4-4074-ABF2-77C491628F16}" destId="{D09C0A94-B3FC-4186-85E7-5CEE3337C43D}" srcOrd="4" destOrd="0" presId="urn:microsoft.com/office/officeart/2005/8/layout/hList1"/>
    <dgm:cxn modelId="{4A3B8097-E949-40DF-AA14-40196AD41E48}" type="presParOf" srcId="{D09C0A94-B3FC-4186-85E7-5CEE3337C43D}" destId="{CC66F2A5-7225-4FA2-96B2-C435F20B42BA}" srcOrd="0" destOrd="0" presId="urn:microsoft.com/office/officeart/2005/8/layout/hList1"/>
    <dgm:cxn modelId="{FB26C7F3-AAC9-4305-BD68-3BDA6C830B57}" type="presParOf" srcId="{D09C0A94-B3FC-4186-85E7-5CEE3337C43D}" destId="{A542276C-7332-4AD6-8488-3D6C14C3EAF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254D38-9470-42D3-BF02-649192063758}"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en-ZA"/>
        </a:p>
      </dgm:t>
    </dgm:pt>
    <dgm:pt modelId="{95181679-8F78-40FD-AB5D-CFE89BA94044}">
      <dgm:prSet phldrT="[Text]" custT="1"/>
      <dgm:spPr/>
      <dgm:t>
        <a:bodyPr/>
        <a:lstStyle/>
        <a:p>
          <a:r>
            <a:rPr lang="en-ZA" sz="1600" dirty="0" smtClean="0"/>
            <a:t>2004: Average age 48 </a:t>
          </a:r>
          <a:r>
            <a:rPr lang="en-ZA" sz="1600" dirty="0" err="1" smtClean="0"/>
            <a:t>yrs</a:t>
          </a:r>
          <a:endParaRPr lang="en-ZA" sz="1600" dirty="0" smtClean="0"/>
        </a:p>
        <a:p>
          <a:r>
            <a:rPr lang="en-ZA" sz="1600" dirty="0" smtClean="0"/>
            <a:t>2012:  Average age 51 </a:t>
          </a:r>
          <a:r>
            <a:rPr lang="en-ZA" sz="1600" dirty="0" err="1" smtClean="0"/>
            <a:t>yrs</a:t>
          </a:r>
          <a:endParaRPr lang="en-ZA" sz="1600" dirty="0"/>
        </a:p>
      </dgm:t>
    </dgm:pt>
    <dgm:pt modelId="{7CE83E00-F2AD-475A-9498-D96DF78322FE}" type="parTrans" cxnId="{844708C9-2552-4487-91B5-65480BC3BB95}">
      <dgm:prSet/>
      <dgm:spPr/>
      <dgm:t>
        <a:bodyPr/>
        <a:lstStyle/>
        <a:p>
          <a:endParaRPr lang="en-ZA"/>
        </a:p>
      </dgm:t>
    </dgm:pt>
    <dgm:pt modelId="{A3F7949B-B5BD-41BE-9BFE-AB8E4FBAF7CE}" type="sibTrans" cxnId="{844708C9-2552-4487-91B5-65480BC3BB95}">
      <dgm:prSet/>
      <dgm:spPr/>
      <dgm:t>
        <a:bodyPr/>
        <a:lstStyle/>
        <a:p>
          <a:endParaRPr lang="en-ZA"/>
        </a:p>
      </dgm:t>
    </dgm:pt>
    <dgm:pt modelId="{A3FCAD2D-6002-4E45-98A8-C8709BF33D6E}">
      <dgm:prSet phldrT="[Text]" custT="1"/>
      <dgm:spPr/>
      <dgm:t>
        <a:bodyPr/>
        <a:lstStyle/>
        <a:p>
          <a:r>
            <a:rPr lang="en-ZA" sz="1600" dirty="0" smtClean="0"/>
            <a:t>2004: 17% aged 55+ </a:t>
          </a:r>
          <a:r>
            <a:rPr lang="en-ZA" sz="1600" dirty="0" err="1" smtClean="0"/>
            <a:t>yrs</a:t>
          </a:r>
          <a:endParaRPr lang="en-ZA" sz="1600" dirty="0" smtClean="0"/>
        </a:p>
        <a:p>
          <a:r>
            <a:rPr lang="en-ZA" sz="1600" b="0" dirty="0" smtClean="0"/>
            <a:t>2012: 33% aged 55+ </a:t>
          </a:r>
          <a:r>
            <a:rPr lang="en-ZA" sz="1600" b="0" dirty="0" err="1" smtClean="0"/>
            <a:t>yrs</a:t>
          </a:r>
          <a:endParaRPr lang="en-ZA" sz="1600" b="0" dirty="0"/>
        </a:p>
      </dgm:t>
    </dgm:pt>
    <dgm:pt modelId="{5C0089D4-589F-4CD4-8057-3DA370D6ACC9}" type="parTrans" cxnId="{47F9C875-9A7D-4C73-BA32-785508E6305B}">
      <dgm:prSet/>
      <dgm:spPr/>
      <dgm:t>
        <a:bodyPr/>
        <a:lstStyle/>
        <a:p>
          <a:endParaRPr lang="en-ZA"/>
        </a:p>
      </dgm:t>
    </dgm:pt>
    <dgm:pt modelId="{F28708EF-9F30-4AC5-B58E-85EB53299B19}" type="sibTrans" cxnId="{47F9C875-9A7D-4C73-BA32-785508E6305B}">
      <dgm:prSet/>
      <dgm:spPr/>
      <dgm:t>
        <a:bodyPr/>
        <a:lstStyle/>
        <a:p>
          <a:endParaRPr lang="en-ZA"/>
        </a:p>
      </dgm:t>
    </dgm:pt>
    <dgm:pt modelId="{36965E26-E65A-4833-BADE-2F36C5DE6C50}">
      <dgm:prSet phldrT="[Text]" custT="1">
        <dgm:style>
          <a:lnRef idx="3">
            <a:schemeClr val="lt1"/>
          </a:lnRef>
          <a:fillRef idx="1">
            <a:schemeClr val="accent1"/>
          </a:fillRef>
          <a:effectRef idx="1">
            <a:schemeClr val="accent1"/>
          </a:effectRef>
          <a:fontRef idx="minor">
            <a:schemeClr val="lt1"/>
          </a:fontRef>
        </dgm:style>
      </dgm:prSet>
      <dgm:spPr/>
      <dgm:t>
        <a:bodyPr/>
        <a:lstStyle/>
        <a:p>
          <a:pPr algn="ctr"/>
          <a:r>
            <a:rPr lang="en-ZA" sz="2800" u="none" dirty="0" smtClean="0"/>
            <a:t>&gt; </a:t>
          </a:r>
          <a:r>
            <a:rPr lang="en-ZA" sz="2800" b="1" u="none" dirty="0" smtClean="0"/>
            <a:t>7000 </a:t>
          </a:r>
          <a:r>
            <a:rPr lang="en-ZA" sz="2400" b="1" u="none" dirty="0" smtClean="0"/>
            <a:t>principal replacements (2012-2017)</a:t>
          </a:r>
        </a:p>
      </dgm:t>
    </dgm:pt>
    <dgm:pt modelId="{062F19D4-E7F1-439B-ADC5-11B7B5813395}" type="parTrans" cxnId="{AEB62E4B-76F8-499D-BEE7-D56636B48CF9}">
      <dgm:prSet/>
      <dgm:spPr/>
      <dgm:t>
        <a:bodyPr/>
        <a:lstStyle/>
        <a:p>
          <a:endParaRPr lang="en-ZA"/>
        </a:p>
      </dgm:t>
    </dgm:pt>
    <dgm:pt modelId="{A38CF219-3958-4690-9BAD-E30C3173C0EC}" type="sibTrans" cxnId="{AEB62E4B-76F8-499D-BEE7-D56636B48CF9}">
      <dgm:prSet/>
      <dgm:spPr/>
      <dgm:t>
        <a:bodyPr/>
        <a:lstStyle/>
        <a:p>
          <a:endParaRPr lang="en-ZA"/>
        </a:p>
      </dgm:t>
    </dgm:pt>
    <dgm:pt modelId="{44085DAD-723E-466A-BD0C-5B72F6622B7E}" type="pres">
      <dgm:prSet presAssocID="{C8254D38-9470-42D3-BF02-649192063758}" presName="Name0" presStyleCnt="0">
        <dgm:presLayoutVars>
          <dgm:chMax val="7"/>
          <dgm:chPref val="7"/>
          <dgm:dir/>
        </dgm:presLayoutVars>
      </dgm:prSet>
      <dgm:spPr/>
      <dgm:t>
        <a:bodyPr/>
        <a:lstStyle/>
        <a:p>
          <a:endParaRPr lang="en-ZA"/>
        </a:p>
      </dgm:t>
    </dgm:pt>
    <dgm:pt modelId="{FF393058-C85F-42D9-8EDA-6C89CB9ED431}" type="pres">
      <dgm:prSet presAssocID="{C8254D38-9470-42D3-BF02-649192063758}" presName="Name1" presStyleCnt="0"/>
      <dgm:spPr/>
    </dgm:pt>
    <dgm:pt modelId="{EEBE7CF5-8A63-465C-A14C-FC3B33116988}" type="pres">
      <dgm:prSet presAssocID="{C8254D38-9470-42D3-BF02-649192063758}" presName="cycle" presStyleCnt="0"/>
      <dgm:spPr/>
    </dgm:pt>
    <dgm:pt modelId="{E2863D5A-0506-41ED-9FB1-1440D08E7D59}" type="pres">
      <dgm:prSet presAssocID="{C8254D38-9470-42D3-BF02-649192063758}" presName="srcNode" presStyleLbl="node1" presStyleIdx="0" presStyleCnt="3"/>
      <dgm:spPr/>
    </dgm:pt>
    <dgm:pt modelId="{9ECD62B4-B5CF-42B6-A75F-17392AC633A8}" type="pres">
      <dgm:prSet presAssocID="{C8254D38-9470-42D3-BF02-649192063758}" presName="conn" presStyleLbl="parChTrans1D2" presStyleIdx="0" presStyleCnt="1"/>
      <dgm:spPr/>
      <dgm:t>
        <a:bodyPr/>
        <a:lstStyle/>
        <a:p>
          <a:endParaRPr lang="en-ZA"/>
        </a:p>
      </dgm:t>
    </dgm:pt>
    <dgm:pt modelId="{83CA31F7-7AB8-4DDF-86C1-7E4D50975095}" type="pres">
      <dgm:prSet presAssocID="{C8254D38-9470-42D3-BF02-649192063758}" presName="extraNode" presStyleLbl="node1" presStyleIdx="0" presStyleCnt="3"/>
      <dgm:spPr/>
    </dgm:pt>
    <dgm:pt modelId="{8D90949A-2051-4452-9B12-E530440724A7}" type="pres">
      <dgm:prSet presAssocID="{C8254D38-9470-42D3-BF02-649192063758}" presName="dstNode" presStyleLbl="node1" presStyleIdx="0" presStyleCnt="3"/>
      <dgm:spPr/>
    </dgm:pt>
    <dgm:pt modelId="{3AFE8C74-767B-4CF1-BCE7-EBB3ED4AEC8A}" type="pres">
      <dgm:prSet presAssocID="{95181679-8F78-40FD-AB5D-CFE89BA94044}" presName="text_1" presStyleLbl="node1" presStyleIdx="0" presStyleCnt="3" custScaleX="105958" custScaleY="100777" custLinFactNeighborX="2251">
        <dgm:presLayoutVars>
          <dgm:bulletEnabled val="1"/>
        </dgm:presLayoutVars>
      </dgm:prSet>
      <dgm:spPr/>
      <dgm:t>
        <a:bodyPr/>
        <a:lstStyle/>
        <a:p>
          <a:endParaRPr lang="en-ZA"/>
        </a:p>
      </dgm:t>
    </dgm:pt>
    <dgm:pt modelId="{8BB3B1D7-32C5-4FA9-B386-56DBA0E253F6}" type="pres">
      <dgm:prSet presAssocID="{95181679-8F78-40FD-AB5D-CFE89BA94044}" presName="accent_1" presStyleCnt="0"/>
      <dgm:spPr/>
    </dgm:pt>
    <dgm:pt modelId="{08FDF798-8AFC-4DF6-90AB-5DA954D68335}" type="pres">
      <dgm:prSet presAssocID="{95181679-8F78-40FD-AB5D-CFE89BA94044}" presName="accentRepeatNode" presStyleLbl="solidFgAcc1" presStyleIdx="0" presStyleCnt="3" custScaleX="75132" custScaleY="75132"/>
      <dgm:spPr/>
    </dgm:pt>
    <dgm:pt modelId="{EFC23818-5546-449D-B937-5F8AE93B8D18}" type="pres">
      <dgm:prSet presAssocID="{A3FCAD2D-6002-4E45-98A8-C8709BF33D6E}" presName="text_2" presStyleLbl="node1" presStyleIdx="1" presStyleCnt="3" custScaleX="118582">
        <dgm:presLayoutVars>
          <dgm:bulletEnabled val="1"/>
        </dgm:presLayoutVars>
      </dgm:prSet>
      <dgm:spPr/>
      <dgm:t>
        <a:bodyPr/>
        <a:lstStyle/>
        <a:p>
          <a:endParaRPr lang="en-ZA"/>
        </a:p>
      </dgm:t>
    </dgm:pt>
    <dgm:pt modelId="{0C0F462C-ABF7-4D57-90E0-DF882ACE777B}" type="pres">
      <dgm:prSet presAssocID="{A3FCAD2D-6002-4E45-98A8-C8709BF33D6E}" presName="accent_2" presStyleCnt="0"/>
      <dgm:spPr/>
    </dgm:pt>
    <dgm:pt modelId="{E641BBB5-F01F-455B-B5EB-B19AA5692830}" type="pres">
      <dgm:prSet presAssocID="{A3FCAD2D-6002-4E45-98A8-C8709BF33D6E}" presName="accentRepeatNode" presStyleLbl="solidFgAcc1" presStyleIdx="1" presStyleCnt="3" custScaleX="75132" custScaleY="75132"/>
      <dgm:spPr/>
    </dgm:pt>
    <dgm:pt modelId="{87AC5A2F-5107-44BA-8F83-58979129A8DA}" type="pres">
      <dgm:prSet presAssocID="{36965E26-E65A-4833-BADE-2F36C5DE6C50}" presName="text_3" presStyleLbl="node1" presStyleIdx="2" presStyleCnt="3" custScaleX="111203" custScaleY="156362" custLinFactNeighborX="1206">
        <dgm:presLayoutVars>
          <dgm:bulletEnabled val="1"/>
        </dgm:presLayoutVars>
      </dgm:prSet>
      <dgm:spPr/>
      <dgm:t>
        <a:bodyPr/>
        <a:lstStyle/>
        <a:p>
          <a:endParaRPr lang="en-ZA"/>
        </a:p>
      </dgm:t>
    </dgm:pt>
    <dgm:pt modelId="{582F2832-E60F-4756-86CD-945ED792CC93}" type="pres">
      <dgm:prSet presAssocID="{36965E26-E65A-4833-BADE-2F36C5DE6C50}" presName="accent_3" presStyleCnt="0"/>
      <dgm:spPr/>
    </dgm:pt>
    <dgm:pt modelId="{A9D42E60-BAAF-4B64-B325-DFBC829432A9}" type="pres">
      <dgm:prSet presAssocID="{36965E26-E65A-4833-BADE-2F36C5DE6C50}" presName="accentRepeatNode" presStyleLbl="solidFgAcc1" presStyleIdx="2" presStyleCnt="3" custScaleX="75132" custScaleY="75132"/>
      <dgm:spPr/>
    </dgm:pt>
  </dgm:ptLst>
  <dgm:cxnLst>
    <dgm:cxn modelId="{6AC5FF06-C35C-4E52-9211-5910AC7E2FB5}" type="presOf" srcId="{A3FCAD2D-6002-4E45-98A8-C8709BF33D6E}" destId="{EFC23818-5546-449D-B937-5F8AE93B8D18}" srcOrd="0" destOrd="0" presId="urn:microsoft.com/office/officeart/2008/layout/VerticalCurvedList"/>
    <dgm:cxn modelId="{47F9C875-9A7D-4C73-BA32-785508E6305B}" srcId="{C8254D38-9470-42D3-BF02-649192063758}" destId="{A3FCAD2D-6002-4E45-98A8-C8709BF33D6E}" srcOrd="1" destOrd="0" parTransId="{5C0089D4-589F-4CD4-8057-3DA370D6ACC9}" sibTransId="{F28708EF-9F30-4AC5-B58E-85EB53299B19}"/>
    <dgm:cxn modelId="{C57101BA-61E3-4C0F-9CE8-E34F42D39539}" type="presOf" srcId="{95181679-8F78-40FD-AB5D-CFE89BA94044}" destId="{3AFE8C74-767B-4CF1-BCE7-EBB3ED4AEC8A}" srcOrd="0" destOrd="0" presId="urn:microsoft.com/office/officeart/2008/layout/VerticalCurvedList"/>
    <dgm:cxn modelId="{AEB62E4B-76F8-499D-BEE7-D56636B48CF9}" srcId="{C8254D38-9470-42D3-BF02-649192063758}" destId="{36965E26-E65A-4833-BADE-2F36C5DE6C50}" srcOrd="2" destOrd="0" parTransId="{062F19D4-E7F1-439B-ADC5-11B7B5813395}" sibTransId="{A38CF219-3958-4690-9BAD-E30C3173C0EC}"/>
    <dgm:cxn modelId="{C4523D07-2F59-4CCD-A3AE-3D65179F6F0B}" type="presOf" srcId="{A3F7949B-B5BD-41BE-9BFE-AB8E4FBAF7CE}" destId="{9ECD62B4-B5CF-42B6-A75F-17392AC633A8}" srcOrd="0" destOrd="0" presId="urn:microsoft.com/office/officeart/2008/layout/VerticalCurvedList"/>
    <dgm:cxn modelId="{705FDCB9-4F93-4E4A-8904-061E086C5C5C}" type="presOf" srcId="{36965E26-E65A-4833-BADE-2F36C5DE6C50}" destId="{87AC5A2F-5107-44BA-8F83-58979129A8DA}" srcOrd="0" destOrd="0" presId="urn:microsoft.com/office/officeart/2008/layout/VerticalCurvedList"/>
    <dgm:cxn modelId="{C80FA62A-0892-4578-BD11-2CFB7EC69555}" type="presOf" srcId="{C8254D38-9470-42D3-BF02-649192063758}" destId="{44085DAD-723E-466A-BD0C-5B72F6622B7E}" srcOrd="0" destOrd="0" presId="urn:microsoft.com/office/officeart/2008/layout/VerticalCurvedList"/>
    <dgm:cxn modelId="{844708C9-2552-4487-91B5-65480BC3BB95}" srcId="{C8254D38-9470-42D3-BF02-649192063758}" destId="{95181679-8F78-40FD-AB5D-CFE89BA94044}" srcOrd="0" destOrd="0" parTransId="{7CE83E00-F2AD-475A-9498-D96DF78322FE}" sibTransId="{A3F7949B-B5BD-41BE-9BFE-AB8E4FBAF7CE}"/>
    <dgm:cxn modelId="{8B7A14E7-CDFE-4077-9A62-735434007BD3}" type="presParOf" srcId="{44085DAD-723E-466A-BD0C-5B72F6622B7E}" destId="{FF393058-C85F-42D9-8EDA-6C89CB9ED431}" srcOrd="0" destOrd="0" presId="urn:microsoft.com/office/officeart/2008/layout/VerticalCurvedList"/>
    <dgm:cxn modelId="{F38B500E-01BC-4AAD-9DA4-6A9F9ED57A00}" type="presParOf" srcId="{FF393058-C85F-42D9-8EDA-6C89CB9ED431}" destId="{EEBE7CF5-8A63-465C-A14C-FC3B33116988}" srcOrd="0" destOrd="0" presId="urn:microsoft.com/office/officeart/2008/layout/VerticalCurvedList"/>
    <dgm:cxn modelId="{B483EEAC-164C-481C-81B0-CB6F0A514FBE}" type="presParOf" srcId="{EEBE7CF5-8A63-465C-A14C-FC3B33116988}" destId="{E2863D5A-0506-41ED-9FB1-1440D08E7D59}" srcOrd="0" destOrd="0" presId="urn:microsoft.com/office/officeart/2008/layout/VerticalCurvedList"/>
    <dgm:cxn modelId="{2BA838AA-BBA1-4566-ABE6-10A0BBA9C828}" type="presParOf" srcId="{EEBE7CF5-8A63-465C-A14C-FC3B33116988}" destId="{9ECD62B4-B5CF-42B6-A75F-17392AC633A8}" srcOrd="1" destOrd="0" presId="urn:microsoft.com/office/officeart/2008/layout/VerticalCurvedList"/>
    <dgm:cxn modelId="{D2E529DF-F344-4DF6-BF10-F6F76426D9CC}" type="presParOf" srcId="{EEBE7CF5-8A63-465C-A14C-FC3B33116988}" destId="{83CA31F7-7AB8-4DDF-86C1-7E4D50975095}" srcOrd="2" destOrd="0" presId="urn:microsoft.com/office/officeart/2008/layout/VerticalCurvedList"/>
    <dgm:cxn modelId="{6160C523-1AFA-49C6-9A88-FE25F8D2F83E}" type="presParOf" srcId="{EEBE7CF5-8A63-465C-A14C-FC3B33116988}" destId="{8D90949A-2051-4452-9B12-E530440724A7}" srcOrd="3" destOrd="0" presId="urn:microsoft.com/office/officeart/2008/layout/VerticalCurvedList"/>
    <dgm:cxn modelId="{2BCF8442-43E5-4C48-A480-5052F37296E4}" type="presParOf" srcId="{FF393058-C85F-42D9-8EDA-6C89CB9ED431}" destId="{3AFE8C74-767B-4CF1-BCE7-EBB3ED4AEC8A}" srcOrd="1" destOrd="0" presId="urn:microsoft.com/office/officeart/2008/layout/VerticalCurvedList"/>
    <dgm:cxn modelId="{3405989F-0151-436A-BE39-D9063D3B925A}" type="presParOf" srcId="{FF393058-C85F-42D9-8EDA-6C89CB9ED431}" destId="{8BB3B1D7-32C5-4FA9-B386-56DBA0E253F6}" srcOrd="2" destOrd="0" presId="urn:microsoft.com/office/officeart/2008/layout/VerticalCurvedList"/>
    <dgm:cxn modelId="{DDCFC65A-570C-46BF-8D06-52BB2A8AA792}" type="presParOf" srcId="{8BB3B1D7-32C5-4FA9-B386-56DBA0E253F6}" destId="{08FDF798-8AFC-4DF6-90AB-5DA954D68335}" srcOrd="0" destOrd="0" presId="urn:microsoft.com/office/officeart/2008/layout/VerticalCurvedList"/>
    <dgm:cxn modelId="{923484B6-338B-4485-B6A9-6271AE794A07}" type="presParOf" srcId="{FF393058-C85F-42D9-8EDA-6C89CB9ED431}" destId="{EFC23818-5546-449D-B937-5F8AE93B8D18}" srcOrd="3" destOrd="0" presId="urn:microsoft.com/office/officeart/2008/layout/VerticalCurvedList"/>
    <dgm:cxn modelId="{B74BEB6E-C749-4067-A054-889A19C67777}" type="presParOf" srcId="{FF393058-C85F-42D9-8EDA-6C89CB9ED431}" destId="{0C0F462C-ABF7-4D57-90E0-DF882ACE777B}" srcOrd="4" destOrd="0" presId="urn:microsoft.com/office/officeart/2008/layout/VerticalCurvedList"/>
    <dgm:cxn modelId="{D409754A-1F95-4F19-8124-87368CB5E3AA}" type="presParOf" srcId="{0C0F462C-ABF7-4D57-90E0-DF882ACE777B}" destId="{E641BBB5-F01F-455B-B5EB-B19AA5692830}" srcOrd="0" destOrd="0" presId="urn:microsoft.com/office/officeart/2008/layout/VerticalCurvedList"/>
    <dgm:cxn modelId="{363FAA54-363C-4B1F-BCF9-62825FF9A09D}" type="presParOf" srcId="{FF393058-C85F-42D9-8EDA-6C89CB9ED431}" destId="{87AC5A2F-5107-44BA-8F83-58979129A8DA}" srcOrd="5" destOrd="0" presId="urn:microsoft.com/office/officeart/2008/layout/VerticalCurvedList"/>
    <dgm:cxn modelId="{B84FD7AC-1437-4506-A5DC-23DD5FF79475}" type="presParOf" srcId="{FF393058-C85F-42D9-8EDA-6C89CB9ED431}" destId="{582F2832-E60F-4756-86CD-945ED792CC93}" srcOrd="6" destOrd="0" presId="urn:microsoft.com/office/officeart/2008/layout/VerticalCurvedList"/>
    <dgm:cxn modelId="{52D571D5-B8BB-4EDF-A75F-A9388A70B872}" type="presParOf" srcId="{582F2832-E60F-4756-86CD-945ED792CC93}" destId="{A9D42E60-BAAF-4B64-B325-DFBC829432A9}"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7300114-2D88-4B73-A6C5-9180657D9679}"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ZA"/>
        </a:p>
      </dgm:t>
    </dgm:pt>
    <dgm:pt modelId="{D5C81AC2-A4EE-4CFE-B11F-1B29ABF73C3A}">
      <dgm:prSet phldrT="[Text]"/>
      <dgm:spPr/>
      <dgm:t>
        <a:bodyPr/>
        <a:lstStyle/>
        <a:p>
          <a:r>
            <a:rPr lang="en-ZA" dirty="0" smtClean="0"/>
            <a:t>Inequity in principal sorting across schools</a:t>
          </a:r>
          <a:endParaRPr lang="en-ZA" dirty="0"/>
        </a:p>
      </dgm:t>
    </dgm:pt>
    <dgm:pt modelId="{46FCB331-B201-4F37-8F34-90BCF72D93BF}" type="parTrans" cxnId="{ABA3EF7A-EF00-4C70-B39B-8F8A30B81593}">
      <dgm:prSet/>
      <dgm:spPr/>
      <dgm:t>
        <a:bodyPr/>
        <a:lstStyle/>
        <a:p>
          <a:endParaRPr lang="en-ZA"/>
        </a:p>
      </dgm:t>
    </dgm:pt>
    <dgm:pt modelId="{AAB5FB22-A9B7-40FC-8100-0E357DA02BBE}" type="sibTrans" cxnId="{ABA3EF7A-EF00-4C70-B39B-8F8A30B81593}">
      <dgm:prSet/>
      <dgm:spPr/>
      <dgm:t>
        <a:bodyPr/>
        <a:lstStyle/>
        <a:p>
          <a:endParaRPr lang="en-ZA"/>
        </a:p>
      </dgm:t>
    </dgm:pt>
    <dgm:pt modelId="{CC2F4EF2-BDB1-4A25-8F34-9B8C72E2BEED}">
      <dgm:prSet phldrT="[Text]"/>
      <dgm:spPr/>
      <dgm:t>
        <a:bodyPr/>
        <a:lstStyle/>
        <a:p>
          <a:r>
            <a:rPr lang="en-ZA" dirty="0" smtClean="0"/>
            <a:t>1) Preferences of principals</a:t>
          </a:r>
          <a:endParaRPr lang="en-ZA" dirty="0"/>
        </a:p>
      </dgm:t>
    </dgm:pt>
    <dgm:pt modelId="{A9B67FCF-819D-4D95-85C3-18B5D8F08219}" type="parTrans" cxnId="{80924849-DEE5-435C-A952-EC805B46B286}">
      <dgm:prSet/>
      <dgm:spPr/>
      <dgm:t>
        <a:bodyPr/>
        <a:lstStyle/>
        <a:p>
          <a:endParaRPr lang="en-ZA"/>
        </a:p>
      </dgm:t>
    </dgm:pt>
    <dgm:pt modelId="{49696F0F-83D5-455E-BEEC-BB807918F699}" type="sibTrans" cxnId="{80924849-DEE5-435C-A952-EC805B46B286}">
      <dgm:prSet/>
      <dgm:spPr/>
      <dgm:t>
        <a:bodyPr/>
        <a:lstStyle/>
        <a:p>
          <a:endParaRPr lang="en-ZA"/>
        </a:p>
      </dgm:t>
    </dgm:pt>
    <dgm:pt modelId="{E8938409-49EC-4AEA-A801-A73FF2377C6A}">
      <dgm:prSet phldrT="[Text]"/>
      <dgm:spPr/>
      <dgm:t>
        <a:bodyPr/>
        <a:lstStyle/>
        <a:p>
          <a:r>
            <a:rPr lang="en-ZA" dirty="0" smtClean="0"/>
            <a:t>2) Variations in the recruitment and selection process across schools</a:t>
          </a:r>
          <a:endParaRPr lang="en-ZA" dirty="0"/>
        </a:p>
      </dgm:t>
    </dgm:pt>
    <dgm:pt modelId="{0941FDED-BD36-44CE-94B1-1664FD3BC81B}" type="parTrans" cxnId="{0226AAEF-F3C6-46A4-A896-1DC77993D931}">
      <dgm:prSet/>
      <dgm:spPr/>
      <dgm:t>
        <a:bodyPr/>
        <a:lstStyle/>
        <a:p>
          <a:endParaRPr lang="en-ZA"/>
        </a:p>
      </dgm:t>
    </dgm:pt>
    <dgm:pt modelId="{C55C2BB3-8359-4AFE-B0FC-40519A606336}" type="sibTrans" cxnId="{0226AAEF-F3C6-46A4-A896-1DC77993D931}">
      <dgm:prSet/>
      <dgm:spPr/>
      <dgm:t>
        <a:bodyPr/>
        <a:lstStyle/>
        <a:p>
          <a:endParaRPr lang="en-ZA"/>
        </a:p>
      </dgm:t>
    </dgm:pt>
    <dgm:pt modelId="{BA7DFEDE-7E38-4E1A-9601-13E7E9F19221}" type="pres">
      <dgm:prSet presAssocID="{67300114-2D88-4B73-A6C5-9180657D9679}" presName="hierChild1" presStyleCnt="0">
        <dgm:presLayoutVars>
          <dgm:chPref val="1"/>
          <dgm:dir/>
          <dgm:animOne val="branch"/>
          <dgm:animLvl val="lvl"/>
          <dgm:resizeHandles/>
        </dgm:presLayoutVars>
      </dgm:prSet>
      <dgm:spPr/>
      <dgm:t>
        <a:bodyPr/>
        <a:lstStyle/>
        <a:p>
          <a:endParaRPr lang="en-ZA"/>
        </a:p>
      </dgm:t>
    </dgm:pt>
    <dgm:pt modelId="{7C08EF21-69AD-43D8-BE31-E6A7745A079E}" type="pres">
      <dgm:prSet presAssocID="{D5C81AC2-A4EE-4CFE-B11F-1B29ABF73C3A}" presName="hierRoot1" presStyleCnt="0"/>
      <dgm:spPr/>
    </dgm:pt>
    <dgm:pt modelId="{DB9A9137-5443-4A5F-B124-6EB1E42B2297}" type="pres">
      <dgm:prSet presAssocID="{D5C81AC2-A4EE-4CFE-B11F-1B29ABF73C3A}" presName="composite" presStyleCnt="0"/>
      <dgm:spPr/>
    </dgm:pt>
    <dgm:pt modelId="{0083482A-5A1E-4205-A864-0745CD68380E}" type="pres">
      <dgm:prSet presAssocID="{D5C81AC2-A4EE-4CFE-B11F-1B29ABF73C3A}" presName="background" presStyleLbl="node0" presStyleIdx="0" presStyleCnt="1"/>
      <dgm:spPr/>
    </dgm:pt>
    <dgm:pt modelId="{FA3D6A11-8F7D-4BC1-84D1-123C7275FD30}" type="pres">
      <dgm:prSet presAssocID="{D5C81AC2-A4EE-4CFE-B11F-1B29ABF73C3A}" presName="text" presStyleLbl="fgAcc0" presStyleIdx="0" presStyleCnt="1">
        <dgm:presLayoutVars>
          <dgm:chPref val="3"/>
        </dgm:presLayoutVars>
      </dgm:prSet>
      <dgm:spPr/>
      <dgm:t>
        <a:bodyPr/>
        <a:lstStyle/>
        <a:p>
          <a:endParaRPr lang="en-ZA"/>
        </a:p>
      </dgm:t>
    </dgm:pt>
    <dgm:pt modelId="{E67A6357-CEBA-4D3C-B652-E4D270829154}" type="pres">
      <dgm:prSet presAssocID="{D5C81AC2-A4EE-4CFE-B11F-1B29ABF73C3A}" presName="hierChild2" presStyleCnt="0"/>
      <dgm:spPr/>
    </dgm:pt>
    <dgm:pt modelId="{E659C935-20EC-4923-8D0E-8CE3403A11E1}" type="pres">
      <dgm:prSet presAssocID="{A9B67FCF-819D-4D95-85C3-18B5D8F08219}" presName="Name10" presStyleLbl="parChTrans1D2" presStyleIdx="0" presStyleCnt="2"/>
      <dgm:spPr/>
      <dgm:t>
        <a:bodyPr/>
        <a:lstStyle/>
        <a:p>
          <a:endParaRPr lang="en-ZA"/>
        </a:p>
      </dgm:t>
    </dgm:pt>
    <dgm:pt modelId="{3413B455-726C-4F98-A03B-1E5DEBCEBB4E}" type="pres">
      <dgm:prSet presAssocID="{CC2F4EF2-BDB1-4A25-8F34-9B8C72E2BEED}" presName="hierRoot2" presStyleCnt="0"/>
      <dgm:spPr/>
    </dgm:pt>
    <dgm:pt modelId="{18DA8B31-0383-4F95-BE9C-A785D6356462}" type="pres">
      <dgm:prSet presAssocID="{CC2F4EF2-BDB1-4A25-8F34-9B8C72E2BEED}" presName="composite2" presStyleCnt="0"/>
      <dgm:spPr/>
    </dgm:pt>
    <dgm:pt modelId="{767F065C-0862-4A45-9120-B8AA29078936}" type="pres">
      <dgm:prSet presAssocID="{CC2F4EF2-BDB1-4A25-8F34-9B8C72E2BEED}" presName="background2" presStyleLbl="node2" presStyleIdx="0" presStyleCnt="2"/>
      <dgm:spPr/>
    </dgm:pt>
    <dgm:pt modelId="{B23F4978-B35F-4561-819F-432F53C90863}" type="pres">
      <dgm:prSet presAssocID="{CC2F4EF2-BDB1-4A25-8F34-9B8C72E2BEED}" presName="text2" presStyleLbl="fgAcc2" presStyleIdx="0" presStyleCnt="2">
        <dgm:presLayoutVars>
          <dgm:chPref val="3"/>
        </dgm:presLayoutVars>
      </dgm:prSet>
      <dgm:spPr/>
      <dgm:t>
        <a:bodyPr/>
        <a:lstStyle/>
        <a:p>
          <a:endParaRPr lang="en-ZA"/>
        </a:p>
      </dgm:t>
    </dgm:pt>
    <dgm:pt modelId="{038E9165-45EC-4D14-83D0-BC5AE96134F2}" type="pres">
      <dgm:prSet presAssocID="{CC2F4EF2-BDB1-4A25-8F34-9B8C72E2BEED}" presName="hierChild3" presStyleCnt="0"/>
      <dgm:spPr/>
    </dgm:pt>
    <dgm:pt modelId="{7771581B-3748-43C1-A366-85693C529A06}" type="pres">
      <dgm:prSet presAssocID="{0941FDED-BD36-44CE-94B1-1664FD3BC81B}" presName="Name10" presStyleLbl="parChTrans1D2" presStyleIdx="1" presStyleCnt="2"/>
      <dgm:spPr/>
      <dgm:t>
        <a:bodyPr/>
        <a:lstStyle/>
        <a:p>
          <a:endParaRPr lang="en-ZA"/>
        </a:p>
      </dgm:t>
    </dgm:pt>
    <dgm:pt modelId="{947067C0-9F61-43C9-ABC9-AB958AD6669A}" type="pres">
      <dgm:prSet presAssocID="{E8938409-49EC-4AEA-A801-A73FF2377C6A}" presName="hierRoot2" presStyleCnt="0"/>
      <dgm:spPr/>
    </dgm:pt>
    <dgm:pt modelId="{A482F2B9-4322-44B7-8B0D-A82E355ADADB}" type="pres">
      <dgm:prSet presAssocID="{E8938409-49EC-4AEA-A801-A73FF2377C6A}" presName="composite2" presStyleCnt="0"/>
      <dgm:spPr/>
    </dgm:pt>
    <dgm:pt modelId="{A98F3F87-7103-41C8-8DA0-931EFAAF2D9F}" type="pres">
      <dgm:prSet presAssocID="{E8938409-49EC-4AEA-A801-A73FF2377C6A}" presName="background2" presStyleLbl="node2" presStyleIdx="1" presStyleCnt="2"/>
      <dgm:spPr/>
    </dgm:pt>
    <dgm:pt modelId="{4F6A1F12-F544-480E-A703-6A049F928F17}" type="pres">
      <dgm:prSet presAssocID="{E8938409-49EC-4AEA-A801-A73FF2377C6A}" presName="text2" presStyleLbl="fgAcc2" presStyleIdx="1" presStyleCnt="2">
        <dgm:presLayoutVars>
          <dgm:chPref val="3"/>
        </dgm:presLayoutVars>
      </dgm:prSet>
      <dgm:spPr/>
      <dgm:t>
        <a:bodyPr/>
        <a:lstStyle/>
        <a:p>
          <a:endParaRPr lang="en-ZA"/>
        </a:p>
      </dgm:t>
    </dgm:pt>
    <dgm:pt modelId="{E623A6D0-302D-40DD-8C72-DB105FD62E4D}" type="pres">
      <dgm:prSet presAssocID="{E8938409-49EC-4AEA-A801-A73FF2377C6A}" presName="hierChild3" presStyleCnt="0"/>
      <dgm:spPr/>
    </dgm:pt>
  </dgm:ptLst>
  <dgm:cxnLst>
    <dgm:cxn modelId="{ABA3EF7A-EF00-4C70-B39B-8F8A30B81593}" srcId="{67300114-2D88-4B73-A6C5-9180657D9679}" destId="{D5C81AC2-A4EE-4CFE-B11F-1B29ABF73C3A}" srcOrd="0" destOrd="0" parTransId="{46FCB331-B201-4F37-8F34-90BCF72D93BF}" sibTransId="{AAB5FB22-A9B7-40FC-8100-0E357DA02BBE}"/>
    <dgm:cxn modelId="{80924849-DEE5-435C-A952-EC805B46B286}" srcId="{D5C81AC2-A4EE-4CFE-B11F-1B29ABF73C3A}" destId="{CC2F4EF2-BDB1-4A25-8F34-9B8C72E2BEED}" srcOrd="0" destOrd="0" parTransId="{A9B67FCF-819D-4D95-85C3-18B5D8F08219}" sibTransId="{49696F0F-83D5-455E-BEEC-BB807918F699}"/>
    <dgm:cxn modelId="{C8A469AB-8C2A-4BF7-BBDB-0A5911E0E1A2}" type="presOf" srcId="{CC2F4EF2-BDB1-4A25-8F34-9B8C72E2BEED}" destId="{B23F4978-B35F-4561-819F-432F53C90863}" srcOrd="0" destOrd="0" presId="urn:microsoft.com/office/officeart/2005/8/layout/hierarchy1"/>
    <dgm:cxn modelId="{E8162557-D25C-4B9F-8115-66A95C4D533A}" type="presOf" srcId="{A9B67FCF-819D-4D95-85C3-18B5D8F08219}" destId="{E659C935-20EC-4923-8D0E-8CE3403A11E1}" srcOrd="0" destOrd="0" presId="urn:microsoft.com/office/officeart/2005/8/layout/hierarchy1"/>
    <dgm:cxn modelId="{9EAC376C-2195-4653-A5F0-986B904A475C}" type="presOf" srcId="{67300114-2D88-4B73-A6C5-9180657D9679}" destId="{BA7DFEDE-7E38-4E1A-9601-13E7E9F19221}" srcOrd="0" destOrd="0" presId="urn:microsoft.com/office/officeart/2005/8/layout/hierarchy1"/>
    <dgm:cxn modelId="{AEE71F80-3716-453D-B265-216E51381F67}" type="presOf" srcId="{D5C81AC2-A4EE-4CFE-B11F-1B29ABF73C3A}" destId="{FA3D6A11-8F7D-4BC1-84D1-123C7275FD30}" srcOrd="0" destOrd="0" presId="urn:microsoft.com/office/officeart/2005/8/layout/hierarchy1"/>
    <dgm:cxn modelId="{87D959A3-B828-4E94-A567-DAEB97F93375}" type="presOf" srcId="{E8938409-49EC-4AEA-A801-A73FF2377C6A}" destId="{4F6A1F12-F544-480E-A703-6A049F928F17}" srcOrd="0" destOrd="0" presId="urn:microsoft.com/office/officeart/2005/8/layout/hierarchy1"/>
    <dgm:cxn modelId="{0226AAEF-F3C6-46A4-A896-1DC77993D931}" srcId="{D5C81AC2-A4EE-4CFE-B11F-1B29ABF73C3A}" destId="{E8938409-49EC-4AEA-A801-A73FF2377C6A}" srcOrd="1" destOrd="0" parTransId="{0941FDED-BD36-44CE-94B1-1664FD3BC81B}" sibTransId="{C55C2BB3-8359-4AFE-B0FC-40519A606336}"/>
    <dgm:cxn modelId="{6D71FEEF-28F7-42FF-B9C4-F61DBC0EB062}" type="presOf" srcId="{0941FDED-BD36-44CE-94B1-1664FD3BC81B}" destId="{7771581B-3748-43C1-A366-85693C529A06}" srcOrd="0" destOrd="0" presId="urn:microsoft.com/office/officeart/2005/8/layout/hierarchy1"/>
    <dgm:cxn modelId="{D5FE707D-D48A-48FD-8565-34640A016674}" type="presParOf" srcId="{BA7DFEDE-7E38-4E1A-9601-13E7E9F19221}" destId="{7C08EF21-69AD-43D8-BE31-E6A7745A079E}" srcOrd="0" destOrd="0" presId="urn:microsoft.com/office/officeart/2005/8/layout/hierarchy1"/>
    <dgm:cxn modelId="{08EF1E42-C3E3-4461-A462-E76EF7EB9C29}" type="presParOf" srcId="{7C08EF21-69AD-43D8-BE31-E6A7745A079E}" destId="{DB9A9137-5443-4A5F-B124-6EB1E42B2297}" srcOrd="0" destOrd="0" presId="urn:microsoft.com/office/officeart/2005/8/layout/hierarchy1"/>
    <dgm:cxn modelId="{0A38ADD2-1D28-4AF3-B4ED-9A354ADD6762}" type="presParOf" srcId="{DB9A9137-5443-4A5F-B124-6EB1E42B2297}" destId="{0083482A-5A1E-4205-A864-0745CD68380E}" srcOrd="0" destOrd="0" presId="urn:microsoft.com/office/officeart/2005/8/layout/hierarchy1"/>
    <dgm:cxn modelId="{1C86A7F2-BBF0-4CB5-8C1D-8382B440025E}" type="presParOf" srcId="{DB9A9137-5443-4A5F-B124-6EB1E42B2297}" destId="{FA3D6A11-8F7D-4BC1-84D1-123C7275FD30}" srcOrd="1" destOrd="0" presId="urn:microsoft.com/office/officeart/2005/8/layout/hierarchy1"/>
    <dgm:cxn modelId="{C4C2EC6D-CC36-4BF5-8D3A-24E6E4B0FC63}" type="presParOf" srcId="{7C08EF21-69AD-43D8-BE31-E6A7745A079E}" destId="{E67A6357-CEBA-4D3C-B652-E4D270829154}" srcOrd="1" destOrd="0" presId="urn:microsoft.com/office/officeart/2005/8/layout/hierarchy1"/>
    <dgm:cxn modelId="{38A8C424-98B4-41AE-87BF-71D79E825228}" type="presParOf" srcId="{E67A6357-CEBA-4D3C-B652-E4D270829154}" destId="{E659C935-20EC-4923-8D0E-8CE3403A11E1}" srcOrd="0" destOrd="0" presId="urn:microsoft.com/office/officeart/2005/8/layout/hierarchy1"/>
    <dgm:cxn modelId="{A80B76AF-071C-4A9B-9D68-7EB3D3F774CF}" type="presParOf" srcId="{E67A6357-CEBA-4D3C-B652-E4D270829154}" destId="{3413B455-726C-4F98-A03B-1E5DEBCEBB4E}" srcOrd="1" destOrd="0" presId="urn:microsoft.com/office/officeart/2005/8/layout/hierarchy1"/>
    <dgm:cxn modelId="{505B964D-8CD1-4A2D-A271-3D6458D01E49}" type="presParOf" srcId="{3413B455-726C-4F98-A03B-1E5DEBCEBB4E}" destId="{18DA8B31-0383-4F95-BE9C-A785D6356462}" srcOrd="0" destOrd="0" presId="urn:microsoft.com/office/officeart/2005/8/layout/hierarchy1"/>
    <dgm:cxn modelId="{61FC2171-F60A-4B86-A0A6-8F11BD8F8584}" type="presParOf" srcId="{18DA8B31-0383-4F95-BE9C-A785D6356462}" destId="{767F065C-0862-4A45-9120-B8AA29078936}" srcOrd="0" destOrd="0" presId="urn:microsoft.com/office/officeart/2005/8/layout/hierarchy1"/>
    <dgm:cxn modelId="{A1F1D11E-0C53-4B8F-BF59-29D55BDF91E2}" type="presParOf" srcId="{18DA8B31-0383-4F95-BE9C-A785D6356462}" destId="{B23F4978-B35F-4561-819F-432F53C90863}" srcOrd="1" destOrd="0" presId="urn:microsoft.com/office/officeart/2005/8/layout/hierarchy1"/>
    <dgm:cxn modelId="{75D8D602-DC2A-4B57-9144-9B35003053C2}" type="presParOf" srcId="{3413B455-726C-4F98-A03B-1E5DEBCEBB4E}" destId="{038E9165-45EC-4D14-83D0-BC5AE96134F2}" srcOrd="1" destOrd="0" presId="urn:microsoft.com/office/officeart/2005/8/layout/hierarchy1"/>
    <dgm:cxn modelId="{8E70BBBE-455E-4AE5-B79E-2C8EC210B7D5}" type="presParOf" srcId="{E67A6357-CEBA-4D3C-B652-E4D270829154}" destId="{7771581B-3748-43C1-A366-85693C529A06}" srcOrd="2" destOrd="0" presId="urn:microsoft.com/office/officeart/2005/8/layout/hierarchy1"/>
    <dgm:cxn modelId="{F066F758-218D-42A7-B6A1-0E7E7D6B4426}" type="presParOf" srcId="{E67A6357-CEBA-4D3C-B652-E4D270829154}" destId="{947067C0-9F61-43C9-ABC9-AB958AD6669A}" srcOrd="3" destOrd="0" presId="urn:microsoft.com/office/officeart/2005/8/layout/hierarchy1"/>
    <dgm:cxn modelId="{C67AF1A2-8508-45E3-929B-36B4BAE8180D}" type="presParOf" srcId="{947067C0-9F61-43C9-ABC9-AB958AD6669A}" destId="{A482F2B9-4322-44B7-8B0D-A82E355ADADB}" srcOrd="0" destOrd="0" presId="urn:microsoft.com/office/officeart/2005/8/layout/hierarchy1"/>
    <dgm:cxn modelId="{C7E7A5E6-FA2D-43F8-9557-37601AF7E97B}" type="presParOf" srcId="{A482F2B9-4322-44B7-8B0D-A82E355ADADB}" destId="{A98F3F87-7103-41C8-8DA0-931EFAAF2D9F}" srcOrd="0" destOrd="0" presId="urn:microsoft.com/office/officeart/2005/8/layout/hierarchy1"/>
    <dgm:cxn modelId="{B92230AA-9D9D-4771-A765-F1ED6D4ED096}" type="presParOf" srcId="{A482F2B9-4322-44B7-8B0D-A82E355ADADB}" destId="{4F6A1F12-F544-480E-A703-6A049F928F17}" srcOrd="1" destOrd="0" presId="urn:microsoft.com/office/officeart/2005/8/layout/hierarchy1"/>
    <dgm:cxn modelId="{540F3427-DE14-4AE6-BBEA-8385DB527547}" type="presParOf" srcId="{947067C0-9F61-43C9-ABC9-AB958AD6669A}" destId="{E623A6D0-302D-40DD-8C72-DB105FD62E4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6FAC7E7-2413-4E9B-9AA4-782EDD69EE1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ZA"/>
        </a:p>
      </dgm:t>
    </dgm:pt>
    <dgm:pt modelId="{80961B70-32D9-4840-A7D5-AC666B0257C7}">
      <dgm:prSet phldrT="[Text]"/>
      <dgm:spPr/>
      <dgm:t>
        <a:bodyPr/>
        <a:lstStyle/>
        <a:p>
          <a:r>
            <a:rPr lang="en-ZA" dirty="0" smtClean="0"/>
            <a:t>Broad recommendation 1)</a:t>
          </a:r>
          <a:endParaRPr lang="en-ZA" dirty="0"/>
        </a:p>
      </dgm:t>
    </dgm:pt>
    <dgm:pt modelId="{7AC65D05-5301-47AC-942F-82DFC19D21CA}" type="parTrans" cxnId="{01532FEF-738D-456D-BB3B-8057FA5B450B}">
      <dgm:prSet/>
      <dgm:spPr/>
      <dgm:t>
        <a:bodyPr/>
        <a:lstStyle/>
        <a:p>
          <a:endParaRPr lang="en-ZA"/>
        </a:p>
      </dgm:t>
    </dgm:pt>
    <dgm:pt modelId="{CB8557F4-AADB-49FF-881F-5E1823397C41}" type="sibTrans" cxnId="{01532FEF-738D-456D-BB3B-8057FA5B450B}">
      <dgm:prSet/>
      <dgm:spPr/>
      <dgm:t>
        <a:bodyPr/>
        <a:lstStyle/>
        <a:p>
          <a:endParaRPr lang="en-ZA"/>
        </a:p>
      </dgm:t>
    </dgm:pt>
    <dgm:pt modelId="{F1536B6D-8486-4191-95D4-1E83BB275FBE}">
      <dgm:prSet phldrT="[Text]"/>
      <dgm:spPr/>
      <dgm:t>
        <a:bodyPr/>
        <a:lstStyle/>
        <a:p>
          <a:r>
            <a:rPr lang="en-ZA" dirty="0" smtClean="0"/>
            <a:t>Broad recommendation 2) </a:t>
          </a:r>
          <a:endParaRPr lang="en-ZA" dirty="0"/>
        </a:p>
      </dgm:t>
    </dgm:pt>
    <dgm:pt modelId="{3DC3B039-8CD4-483B-93A1-D33CA2138DB7}" type="parTrans" cxnId="{630B83F6-58BF-4689-83C1-4957C062B8B0}">
      <dgm:prSet/>
      <dgm:spPr/>
      <dgm:t>
        <a:bodyPr/>
        <a:lstStyle/>
        <a:p>
          <a:endParaRPr lang="en-ZA"/>
        </a:p>
      </dgm:t>
    </dgm:pt>
    <dgm:pt modelId="{6AED63B1-8F79-45B1-B0D0-2EA816BD01CD}" type="sibTrans" cxnId="{630B83F6-58BF-4689-83C1-4957C062B8B0}">
      <dgm:prSet/>
      <dgm:spPr/>
      <dgm:t>
        <a:bodyPr/>
        <a:lstStyle/>
        <a:p>
          <a:endParaRPr lang="en-ZA"/>
        </a:p>
      </dgm:t>
    </dgm:pt>
    <dgm:pt modelId="{1C32833F-702E-4B45-BEE3-242D11A74EF1}">
      <dgm:prSet/>
      <dgm:spPr/>
      <dgm:t>
        <a:bodyPr/>
        <a:lstStyle/>
        <a:p>
          <a:r>
            <a:rPr lang="en-ZA" smtClean="0"/>
            <a:t>Policies should be aimed at improving the initial match of principals to schools while developing incumbent principals over the length of their tenure. </a:t>
          </a:r>
          <a:endParaRPr lang="en-ZA"/>
        </a:p>
      </dgm:t>
    </dgm:pt>
    <dgm:pt modelId="{57D221FD-BCD6-45AE-95E8-883D1CBB1103}" type="parTrans" cxnId="{C9369715-A310-4F12-9281-7257D7EFD33C}">
      <dgm:prSet/>
      <dgm:spPr/>
      <dgm:t>
        <a:bodyPr/>
        <a:lstStyle/>
        <a:p>
          <a:endParaRPr lang="en-ZA"/>
        </a:p>
      </dgm:t>
    </dgm:pt>
    <dgm:pt modelId="{520D3684-4B66-475E-9089-443C11B38A7D}" type="sibTrans" cxnId="{C9369715-A310-4F12-9281-7257D7EFD33C}">
      <dgm:prSet/>
      <dgm:spPr/>
      <dgm:t>
        <a:bodyPr/>
        <a:lstStyle/>
        <a:p>
          <a:endParaRPr lang="en-ZA"/>
        </a:p>
      </dgm:t>
    </dgm:pt>
    <dgm:pt modelId="{8702BF0A-DF05-4694-82FC-6B1653086D0F}">
      <dgm:prSet/>
      <dgm:spPr/>
      <dgm:t>
        <a:bodyPr/>
        <a:lstStyle/>
        <a:p>
          <a:r>
            <a:rPr lang="en-ZA" dirty="0" smtClean="0"/>
            <a:t>Where qualifications and experience provide weak signals of quality, policies guiding the selection or principals and those that reward performance should extend beyond observed credentials to identify expertise and skills that may be better quality signals.</a:t>
          </a:r>
          <a:endParaRPr lang="en-ZA" dirty="0"/>
        </a:p>
      </dgm:t>
    </dgm:pt>
    <dgm:pt modelId="{5123E53C-D62A-4CCE-9BDE-8BDE17F08608}" type="parTrans" cxnId="{5DC8988F-1429-4321-A24D-B88417CB3DF3}">
      <dgm:prSet/>
      <dgm:spPr/>
      <dgm:t>
        <a:bodyPr/>
        <a:lstStyle/>
        <a:p>
          <a:endParaRPr lang="en-ZA"/>
        </a:p>
      </dgm:t>
    </dgm:pt>
    <dgm:pt modelId="{FB771869-2676-46C1-9AB1-F7D3C6E8CF79}" type="sibTrans" cxnId="{5DC8988F-1429-4321-A24D-B88417CB3DF3}">
      <dgm:prSet/>
      <dgm:spPr/>
      <dgm:t>
        <a:bodyPr/>
        <a:lstStyle/>
        <a:p>
          <a:endParaRPr lang="en-ZA"/>
        </a:p>
      </dgm:t>
    </dgm:pt>
    <dgm:pt modelId="{4627310B-4F89-4A48-BA51-589D6D03007E}" type="pres">
      <dgm:prSet presAssocID="{E6FAC7E7-2413-4E9B-9AA4-782EDD69EE11}" presName="linear" presStyleCnt="0">
        <dgm:presLayoutVars>
          <dgm:dir/>
          <dgm:animLvl val="lvl"/>
          <dgm:resizeHandles val="exact"/>
        </dgm:presLayoutVars>
      </dgm:prSet>
      <dgm:spPr/>
      <dgm:t>
        <a:bodyPr/>
        <a:lstStyle/>
        <a:p>
          <a:endParaRPr lang="en-ZA"/>
        </a:p>
      </dgm:t>
    </dgm:pt>
    <dgm:pt modelId="{05EB57C5-1B7A-40E6-9984-C4F7C5938283}" type="pres">
      <dgm:prSet presAssocID="{80961B70-32D9-4840-A7D5-AC666B0257C7}" presName="parentLin" presStyleCnt="0"/>
      <dgm:spPr/>
    </dgm:pt>
    <dgm:pt modelId="{5BD74D66-440E-4178-9200-976009EA8E96}" type="pres">
      <dgm:prSet presAssocID="{80961B70-32D9-4840-A7D5-AC666B0257C7}" presName="parentLeftMargin" presStyleLbl="node1" presStyleIdx="0" presStyleCnt="2"/>
      <dgm:spPr/>
      <dgm:t>
        <a:bodyPr/>
        <a:lstStyle/>
        <a:p>
          <a:endParaRPr lang="en-ZA"/>
        </a:p>
      </dgm:t>
    </dgm:pt>
    <dgm:pt modelId="{04800C01-5903-4B87-9922-EC54A217D384}" type="pres">
      <dgm:prSet presAssocID="{80961B70-32D9-4840-A7D5-AC666B0257C7}" presName="parentText" presStyleLbl="node1" presStyleIdx="0" presStyleCnt="2">
        <dgm:presLayoutVars>
          <dgm:chMax val="0"/>
          <dgm:bulletEnabled val="1"/>
        </dgm:presLayoutVars>
      </dgm:prSet>
      <dgm:spPr/>
      <dgm:t>
        <a:bodyPr/>
        <a:lstStyle/>
        <a:p>
          <a:endParaRPr lang="en-ZA"/>
        </a:p>
      </dgm:t>
    </dgm:pt>
    <dgm:pt modelId="{D7B65451-4FD1-4F37-83D0-907E3EFB1E7E}" type="pres">
      <dgm:prSet presAssocID="{80961B70-32D9-4840-A7D5-AC666B0257C7}" presName="negativeSpace" presStyleCnt="0"/>
      <dgm:spPr/>
    </dgm:pt>
    <dgm:pt modelId="{349CD419-7AA6-4544-B502-340DF2E90143}" type="pres">
      <dgm:prSet presAssocID="{80961B70-32D9-4840-A7D5-AC666B0257C7}" presName="childText" presStyleLbl="conFgAcc1" presStyleIdx="0" presStyleCnt="2">
        <dgm:presLayoutVars>
          <dgm:bulletEnabled val="1"/>
        </dgm:presLayoutVars>
      </dgm:prSet>
      <dgm:spPr/>
      <dgm:t>
        <a:bodyPr/>
        <a:lstStyle/>
        <a:p>
          <a:endParaRPr lang="en-ZA"/>
        </a:p>
      </dgm:t>
    </dgm:pt>
    <dgm:pt modelId="{D0866FA1-739E-4C2B-8099-06109A54168A}" type="pres">
      <dgm:prSet presAssocID="{CB8557F4-AADB-49FF-881F-5E1823397C41}" presName="spaceBetweenRectangles" presStyleCnt="0"/>
      <dgm:spPr/>
    </dgm:pt>
    <dgm:pt modelId="{E7FFE009-492A-46C2-BC32-2FF5BCD61E45}" type="pres">
      <dgm:prSet presAssocID="{F1536B6D-8486-4191-95D4-1E83BB275FBE}" presName="parentLin" presStyleCnt="0"/>
      <dgm:spPr/>
    </dgm:pt>
    <dgm:pt modelId="{8C380B0C-D475-4138-BF87-6C1F8D82AC0A}" type="pres">
      <dgm:prSet presAssocID="{F1536B6D-8486-4191-95D4-1E83BB275FBE}" presName="parentLeftMargin" presStyleLbl="node1" presStyleIdx="0" presStyleCnt="2"/>
      <dgm:spPr/>
      <dgm:t>
        <a:bodyPr/>
        <a:lstStyle/>
        <a:p>
          <a:endParaRPr lang="en-ZA"/>
        </a:p>
      </dgm:t>
    </dgm:pt>
    <dgm:pt modelId="{78CDB92E-95BD-4811-B1CC-862EC4F61AC7}" type="pres">
      <dgm:prSet presAssocID="{F1536B6D-8486-4191-95D4-1E83BB275FBE}" presName="parentText" presStyleLbl="node1" presStyleIdx="1" presStyleCnt="2">
        <dgm:presLayoutVars>
          <dgm:chMax val="0"/>
          <dgm:bulletEnabled val="1"/>
        </dgm:presLayoutVars>
      </dgm:prSet>
      <dgm:spPr/>
      <dgm:t>
        <a:bodyPr/>
        <a:lstStyle/>
        <a:p>
          <a:endParaRPr lang="en-ZA"/>
        </a:p>
      </dgm:t>
    </dgm:pt>
    <dgm:pt modelId="{14078932-7587-4619-A232-7D8CA2665A10}" type="pres">
      <dgm:prSet presAssocID="{F1536B6D-8486-4191-95D4-1E83BB275FBE}" presName="negativeSpace" presStyleCnt="0"/>
      <dgm:spPr/>
    </dgm:pt>
    <dgm:pt modelId="{3CD368AA-9A84-42A9-8FC8-DFA6023D2A1A}" type="pres">
      <dgm:prSet presAssocID="{F1536B6D-8486-4191-95D4-1E83BB275FBE}" presName="childText" presStyleLbl="conFgAcc1" presStyleIdx="1" presStyleCnt="2">
        <dgm:presLayoutVars>
          <dgm:bulletEnabled val="1"/>
        </dgm:presLayoutVars>
      </dgm:prSet>
      <dgm:spPr/>
      <dgm:t>
        <a:bodyPr/>
        <a:lstStyle/>
        <a:p>
          <a:endParaRPr lang="en-ZA"/>
        </a:p>
      </dgm:t>
    </dgm:pt>
  </dgm:ptLst>
  <dgm:cxnLst>
    <dgm:cxn modelId="{C9369715-A310-4F12-9281-7257D7EFD33C}" srcId="{80961B70-32D9-4840-A7D5-AC666B0257C7}" destId="{1C32833F-702E-4B45-BEE3-242D11A74EF1}" srcOrd="0" destOrd="0" parTransId="{57D221FD-BCD6-45AE-95E8-883D1CBB1103}" sibTransId="{520D3684-4B66-475E-9089-443C11B38A7D}"/>
    <dgm:cxn modelId="{6EBB5F45-C808-4763-9935-061482061F07}" type="presOf" srcId="{80961B70-32D9-4840-A7D5-AC666B0257C7}" destId="{04800C01-5903-4B87-9922-EC54A217D384}" srcOrd="1" destOrd="0" presId="urn:microsoft.com/office/officeart/2005/8/layout/list1"/>
    <dgm:cxn modelId="{295D132B-0194-4ED2-AEA1-7200FB5A90BD}" type="presOf" srcId="{E6FAC7E7-2413-4E9B-9AA4-782EDD69EE11}" destId="{4627310B-4F89-4A48-BA51-589D6D03007E}" srcOrd="0" destOrd="0" presId="urn:microsoft.com/office/officeart/2005/8/layout/list1"/>
    <dgm:cxn modelId="{630B83F6-58BF-4689-83C1-4957C062B8B0}" srcId="{E6FAC7E7-2413-4E9B-9AA4-782EDD69EE11}" destId="{F1536B6D-8486-4191-95D4-1E83BB275FBE}" srcOrd="1" destOrd="0" parTransId="{3DC3B039-8CD4-483B-93A1-D33CA2138DB7}" sibTransId="{6AED63B1-8F79-45B1-B0D0-2EA816BD01CD}"/>
    <dgm:cxn modelId="{AF6FE9C0-2AAC-4424-BBD2-2AA01F4355AB}" type="presOf" srcId="{F1536B6D-8486-4191-95D4-1E83BB275FBE}" destId="{78CDB92E-95BD-4811-B1CC-862EC4F61AC7}" srcOrd="1" destOrd="0" presId="urn:microsoft.com/office/officeart/2005/8/layout/list1"/>
    <dgm:cxn modelId="{1EA988F3-DCD1-49B2-B84B-8492FBEF42FF}" type="presOf" srcId="{8702BF0A-DF05-4694-82FC-6B1653086D0F}" destId="{3CD368AA-9A84-42A9-8FC8-DFA6023D2A1A}" srcOrd="0" destOrd="0" presId="urn:microsoft.com/office/officeart/2005/8/layout/list1"/>
    <dgm:cxn modelId="{38CA18E3-2060-4B85-BB26-F12450FE9238}" type="presOf" srcId="{80961B70-32D9-4840-A7D5-AC666B0257C7}" destId="{5BD74D66-440E-4178-9200-976009EA8E96}" srcOrd="0" destOrd="0" presId="urn:microsoft.com/office/officeart/2005/8/layout/list1"/>
    <dgm:cxn modelId="{5DC8988F-1429-4321-A24D-B88417CB3DF3}" srcId="{F1536B6D-8486-4191-95D4-1E83BB275FBE}" destId="{8702BF0A-DF05-4694-82FC-6B1653086D0F}" srcOrd="0" destOrd="0" parTransId="{5123E53C-D62A-4CCE-9BDE-8BDE17F08608}" sibTransId="{FB771869-2676-46C1-9AB1-F7D3C6E8CF79}"/>
    <dgm:cxn modelId="{01532FEF-738D-456D-BB3B-8057FA5B450B}" srcId="{E6FAC7E7-2413-4E9B-9AA4-782EDD69EE11}" destId="{80961B70-32D9-4840-A7D5-AC666B0257C7}" srcOrd="0" destOrd="0" parTransId="{7AC65D05-5301-47AC-942F-82DFC19D21CA}" sibTransId="{CB8557F4-AADB-49FF-881F-5E1823397C41}"/>
    <dgm:cxn modelId="{6E13742C-0778-4246-90B1-DD4614BA32F3}" type="presOf" srcId="{1C32833F-702E-4B45-BEE3-242D11A74EF1}" destId="{349CD419-7AA6-4544-B502-340DF2E90143}" srcOrd="0" destOrd="0" presId="urn:microsoft.com/office/officeart/2005/8/layout/list1"/>
    <dgm:cxn modelId="{8474A3B9-3E18-4187-B5FF-F504A2F1B875}" type="presOf" srcId="{F1536B6D-8486-4191-95D4-1E83BB275FBE}" destId="{8C380B0C-D475-4138-BF87-6C1F8D82AC0A}" srcOrd="0" destOrd="0" presId="urn:microsoft.com/office/officeart/2005/8/layout/list1"/>
    <dgm:cxn modelId="{8D8BD96A-AA16-4560-90EA-27B5524C5D4C}" type="presParOf" srcId="{4627310B-4F89-4A48-BA51-589D6D03007E}" destId="{05EB57C5-1B7A-40E6-9984-C4F7C5938283}" srcOrd="0" destOrd="0" presId="urn:microsoft.com/office/officeart/2005/8/layout/list1"/>
    <dgm:cxn modelId="{60FC5627-B1FD-45F0-87C9-6C44CB14AA85}" type="presParOf" srcId="{05EB57C5-1B7A-40E6-9984-C4F7C5938283}" destId="{5BD74D66-440E-4178-9200-976009EA8E96}" srcOrd="0" destOrd="0" presId="urn:microsoft.com/office/officeart/2005/8/layout/list1"/>
    <dgm:cxn modelId="{A7204A1A-C8D7-43A6-8858-7662E41C09FF}" type="presParOf" srcId="{05EB57C5-1B7A-40E6-9984-C4F7C5938283}" destId="{04800C01-5903-4B87-9922-EC54A217D384}" srcOrd="1" destOrd="0" presId="urn:microsoft.com/office/officeart/2005/8/layout/list1"/>
    <dgm:cxn modelId="{194FFE90-0559-46F7-A3A6-ECC5FBC693F8}" type="presParOf" srcId="{4627310B-4F89-4A48-BA51-589D6D03007E}" destId="{D7B65451-4FD1-4F37-83D0-907E3EFB1E7E}" srcOrd="1" destOrd="0" presId="urn:microsoft.com/office/officeart/2005/8/layout/list1"/>
    <dgm:cxn modelId="{6D03E0C0-9FC4-40E7-AA74-3FF022DC5708}" type="presParOf" srcId="{4627310B-4F89-4A48-BA51-589D6D03007E}" destId="{349CD419-7AA6-4544-B502-340DF2E90143}" srcOrd="2" destOrd="0" presId="urn:microsoft.com/office/officeart/2005/8/layout/list1"/>
    <dgm:cxn modelId="{1FF33972-6B19-4107-9637-74A416C114CB}" type="presParOf" srcId="{4627310B-4F89-4A48-BA51-589D6D03007E}" destId="{D0866FA1-739E-4C2B-8099-06109A54168A}" srcOrd="3" destOrd="0" presId="urn:microsoft.com/office/officeart/2005/8/layout/list1"/>
    <dgm:cxn modelId="{25D476EE-DEA6-43F1-BD76-59190929CAF5}" type="presParOf" srcId="{4627310B-4F89-4A48-BA51-589D6D03007E}" destId="{E7FFE009-492A-46C2-BC32-2FF5BCD61E45}" srcOrd="4" destOrd="0" presId="urn:microsoft.com/office/officeart/2005/8/layout/list1"/>
    <dgm:cxn modelId="{63145929-20C1-401A-93A4-06E4DDADCC73}" type="presParOf" srcId="{E7FFE009-492A-46C2-BC32-2FF5BCD61E45}" destId="{8C380B0C-D475-4138-BF87-6C1F8D82AC0A}" srcOrd="0" destOrd="0" presId="urn:microsoft.com/office/officeart/2005/8/layout/list1"/>
    <dgm:cxn modelId="{E254AA4E-4BD1-421C-B834-0BAFBFFECB0A}" type="presParOf" srcId="{E7FFE009-492A-46C2-BC32-2FF5BCD61E45}" destId="{78CDB92E-95BD-4811-B1CC-862EC4F61AC7}" srcOrd="1" destOrd="0" presId="urn:microsoft.com/office/officeart/2005/8/layout/list1"/>
    <dgm:cxn modelId="{DAF7D6D3-3920-4884-B483-9514C8DE15D9}" type="presParOf" srcId="{4627310B-4F89-4A48-BA51-589D6D03007E}" destId="{14078932-7587-4619-A232-7D8CA2665A10}" srcOrd="5" destOrd="0" presId="urn:microsoft.com/office/officeart/2005/8/layout/list1"/>
    <dgm:cxn modelId="{B9B218CC-EF68-49C3-9FEC-0FB4BFCBFCC0}" type="presParOf" srcId="{4627310B-4F89-4A48-BA51-589D6D03007E}" destId="{3CD368AA-9A84-42A9-8FC8-DFA6023D2A1A}"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7166913-EB81-483B-A405-51605D583C94}"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en-ZA"/>
        </a:p>
      </dgm:t>
    </dgm:pt>
    <dgm:pt modelId="{49D0E2CA-F8DF-4172-9A50-9BCD4E658F7C}">
      <dgm:prSet custT="1"/>
      <dgm:spPr/>
      <dgm:t>
        <a:bodyPr/>
        <a:lstStyle/>
        <a:p>
          <a:r>
            <a:rPr lang="en-ZA" sz="2400" dirty="0" smtClean="0">
              <a:latin typeface="Calibri" panose="020F0502020204030204" pitchFamily="34" charset="0"/>
            </a:rPr>
            <a:t>Providing principals with greater powers over school management</a:t>
          </a:r>
          <a:endParaRPr lang="en-ZA" sz="2400" dirty="0">
            <a:latin typeface="Calibri" panose="020F0502020204030204" pitchFamily="34" charset="0"/>
          </a:endParaRPr>
        </a:p>
      </dgm:t>
    </dgm:pt>
    <dgm:pt modelId="{CC983E5E-D034-4324-B106-66067A69FE76}" type="parTrans" cxnId="{8852A884-DE0F-44F7-87D6-C805B33A47F5}">
      <dgm:prSet/>
      <dgm:spPr/>
      <dgm:t>
        <a:bodyPr/>
        <a:lstStyle/>
        <a:p>
          <a:endParaRPr lang="en-ZA"/>
        </a:p>
      </dgm:t>
    </dgm:pt>
    <dgm:pt modelId="{29A5E655-1913-4E1B-95EE-2B800553B222}" type="sibTrans" cxnId="{8852A884-DE0F-44F7-87D6-C805B33A47F5}">
      <dgm:prSet/>
      <dgm:spPr/>
      <dgm:t>
        <a:bodyPr/>
        <a:lstStyle/>
        <a:p>
          <a:endParaRPr lang="en-ZA"/>
        </a:p>
      </dgm:t>
    </dgm:pt>
    <dgm:pt modelId="{4B62B96B-9BCC-4659-9A5E-CB74928471B4}">
      <dgm:prSet custT="1"/>
      <dgm:spPr/>
      <dgm:t>
        <a:bodyPr/>
        <a:lstStyle/>
        <a:p>
          <a:r>
            <a:rPr lang="en-ZA" sz="2400" dirty="0" smtClean="0">
              <a:latin typeface="Calibri" panose="020F0502020204030204" pitchFamily="34" charset="0"/>
            </a:rPr>
            <a:t>No local evidence linking management powers to increased learning in schools.</a:t>
          </a:r>
          <a:endParaRPr lang="en-ZA" sz="2400" dirty="0">
            <a:latin typeface="Calibri" panose="020F0502020204030204" pitchFamily="34" charset="0"/>
          </a:endParaRPr>
        </a:p>
      </dgm:t>
    </dgm:pt>
    <dgm:pt modelId="{A4594701-3CD0-45D2-AC5E-8A45584E8A99}" type="parTrans" cxnId="{82C0CAFE-B771-450E-B409-C7E6D846F061}">
      <dgm:prSet/>
      <dgm:spPr/>
      <dgm:t>
        <a:bodyPr/>
        <a:lstStyle/>
        <a:p>
          <a:endParaRPr lang="en-ZA"/>
        </a:p>
      </dgm:t>
    </dgm:pt>
    <dgm:pt modelId="{80678002-708A-4508-A11B-3F784FDB1655}" type="sibTrans" cxnId="{82C0CAFE-B771-450E-B409-C7E6D846F061}">
      <dgm:prSet/>
      <dgm:spPr/>
      <dgm:t>
        <a:bodyPr/>
        <a:lstStyle/>
        <a:p>
          <a:endParaRPr lang="en-ZA"/>
        </a:p>
      </dgm:t>
    </dgm:pt>
    <dgm:pt modelId="{386DD8AA-6DA0-4EE9-8FE9-108EE647181D}">
      <dgm:prSet custT="1"/>
      <dgm:spPr/>
      <dgm:t>
        <a:bodyPr/>
        <a:lstStyle/>
        <a:p>
          <a:r>
            <a:rPr lang="en-ZA" sz="2400" dirty="0" smtClean="0">
              <a:latin typeface="Calibri" panose="020F0502020204030204" pitchFamily="34" charset="0"/>
            </a:rPr>
            <a:t>International evidence generally supports the decentralisation of decision making to the school-level in raising school outcomes </a:t>
          </a:r>
          <a:r>
            <a:rPr lang="en-ZA" sz="2000" dirty="0" smtClean="0">
              <a:latin typeface="Calibri" panose="020F0502020204030204" pitchFamily="34" charset="0"/>
            </a:rPr>
            <a:t>(</a:t>
          </a:r>
          <a:r>
            <a:rPr lang="en-ZA" sz="2000" dirty="0" err="1" smtClean="0">
              <a:latin typeface="Calibri" panose="020F0502020204030204" pitchFamily="34" charset="0"/>
            </a:rPr>
            <a:t>Hanushek</a:t>
          </a:r>
          <a:r>
            <a:rPr lang="en-ZA" sz="2000" dirty="0" smtClean="0">
              <a:latin typeface="Calibri" panose="020F0502020204030204" pitchFamily="34" charset="0"/>
            </a:rPr>
            <a:t> &amp; </a:t>
          </a:r>
          <a:r>
            <a:rPr lang="en-ZA" sz="2000" dirty="0" err="1" smtClean="0">
              <a:latin typeface="Calibri" panose="020F0502020204030204" pitchFamily="34" charset="0"/>
            </a:rPr>
            <a:t>Woesmann</a:t>
          </a:r>
          <a:r>
            <a:rPr lang="en-ZA" sz="2000" dirty="0" smtClean="0">
              <a:latin typeface="Calibri" panose="020F0502020204030204" pitchFamily="34" charset="0"/>
            </a:rPr>
            <a:t> 2007)</a:t>
          </a:r>
          <a:r>
            <a:rPr lang="en-ZA" sz="2400" dirty="0" smtClean="0">
              <a:latin typeface="Calibri" panose="020F0502020204030204" pitchFamily="34" charset="0"/>
            </a:rPr>
            <a:t>. </a:t>
          </a:r>
          <a:endParaRPr lang="en-ZA" sz="2400" dirty="0">
            <a:latin typeface="Calibri" panose="020F0502020204030204" pitchFamily="34" charset="0"/>
          </a:endParaRPr>
        </a:p>
      </dgm:t>
    </dgm:pt>
    <dgm:pt modelId="{DFD74EC2-31BA-4775-A313-0BF927C91A83}" type="parTrans" cxnId="{9438828B-552C-4ADD-9A87-DE1089BBC803}">
      <dgm:prSet/>
      <dgm:spPr/>
      <dgm:t>
        <a:bodyPr/>
        <a:lstStyle/>
        <a:p>
          <a:endParaRPr lang="en-ZA"/>
        </a:p>
      </dgm:t>
    </dgm:pt>
    <dgm:pt modelId="{CA839346-7BEC-4212-8DA1-D93AFDB39076}" type="sibTrans" cxnId="{9438828B-552C-4ADD-9A87-DE1089BBC803}">
      <dgm:prSet/>
      <dgm:spPr/>
      <dgm:t>
        <a:bodyPr/>
        <a:lstStyle/>
        <a:p>
          <a:endParaRPr lang="en-ZA"/>
        </a:p>
      </dgm:t>
    </dgm:pt>
    <dgm:pt modelId="{260FF4E3-2F0E-44FF-89F8-0A9F95E7D8F8}">
      <dgm:prSet custT="1"/>
      <dgm:spPr/>
      <dgm:t>
        <a:bodyPr/>
        <a:lstStyle/>
        <a:p>
          <a:r>
            <a:rPr lang="en-ZA" sz="2400" dirty="0" smtClean="0">
              <a:latin typeface="Calibri" panose="020F0502020204030204" pitchFamily="34" charset="0"/>
            </a:rPr>
            <a:t>However increased autonomy must be packaged with accountability measures</a:t>
          </a:r>
          <a:endParaRPr lang="en-ZA" sz="2400" dirty="0">
            <a:latin typeface="Calibri" panose="020F0502020204030204" pitchFamily="34" charset="0"/>
          </a:endParaRPr>
        </a:p>
      </dgm:t>
    </dgm:pt>
    <dgm:pt modelId="{49F6E5F0-90A9-4E0F-A226-F95F26DC718B}" type="parTrans" cxnId="{BE43C951-48E3-4802-BC92-9089D95FCAE1}">
      <dgm:prSet/>
      <dgm:spPr/>
      <dgm:t>
        <a:bodyPr/>
        <a:lstStyle/>
        <a:p>
          <a:endParaRPr lang="en-ZA"/>
        </a:p>
      </dgm:t>
    </dgm:pt>
    <dgm:pt modelId="{B21A7AB2-D863-474A-A927-FDE3A8FDFADB}" type="sibTrans" cxnId="{BE43C951-48E3-4802-BC92-9089D95FCAE1}">
      <dgm:prSet/>
      <dgm:spPr/>
      <dgm:t>
        <a:bodyPr/>
        <a:lstStyle/>
        <a:p>
          <a:endParaRPr lang="en-ZA"/>
        </a:p>
      </dgm:t>
    </dgm:pt>
    <dgm:pt modelId="{E47942C0-0BCD-421B-8960-7CBD4485FF86}">
      <dgm:prSet custT="1"/>
      <dgm:spPr/>
      <dgm:t>
        <a:bodyPr/>
        <a:lstStyle/>
        <a:p>
          <a:endParaRPr lang="en-ZA" sz="2400" dirty="0"/>
        </a:p>
      </dgm:t>
    </dgm:pt>
    <dgm:pt modelId="{8F6D7F3A-3B51-4C16-8596-37748A94F137}" type="parTrans" cxnId="{8B87F40F-5923-46DF-BC87-8FDBD4A75BE1}">
      <dgm:prSet/>
      <dgm:spPr/>
      <dgm:t>
        <a:bodyPr/>
        <a:lstStyle/>
        <a:p>
          <a:endParaRPr lang="en-ZA"/>
        </a:p>
      </dgm:t>
    </dgm:pt>
    <dgm:pt modelId="{C56F7104-0DAF-4374-8322-F2C993C1F986}" type="sibTrans" cxnId="{8B87F40F-5923-46DF-BC87-8FDBD4A75BE1}">
      <dgm:prSet/>
      <dgm:spPr/>
      <dgm:t>
        <a:bodyPr/>
        <a:lstStyle/>
        <a:p>
          <a:endParaRPr lang="en-ZA"/>
        </a:p>
      </dgm:t>
    </dgm:pt>
    <dgm:pt modelId="{23B86F25-1B58-4439-B63A-91559F03206F}">
      <dgm:prSet custT="1"/>
      <dgm:spPr/>
      <dgm:t>
        <a:bodyPr/>
        <a:lstStyle/>
        <a:p>
          <a:endParaRPr lang="en-ZA" sz="2400" dirty="0"/>
        </a:p>
      </dgm:t>
    </dgm:pt>
    <dgm:pt modelId="{B10455EE-74B1-4D5D-A62B-94745FFB4883}" type="parTrans" cxnId="{0757A8A7-E4D8-4E34-A0BB-534BF184D1DF}">
      <dgm:prSet/>
      <dgm:spPr/>
      <dgm:t>
        <a:bodyPr/>
        <a:lstStyle/>
        <a:p>
          <a:endParaRPr lang="en-ZA"/>
        </a:p>
      </dgm:t>
    </dgm:pt>
    <dgm:pt modelId="{4C223D30-FF5B-47D4-97AA-E9CCA197DFD4}" type="sibTrans" cxnId="{0757A8A7-E4D8-4E34-A0BB-534BF184D1DF}">
      <dgm:prSet/>
      <dgm:spPr/>
      <dgm:t>
        <a:bodyPr/>
        <a:lstStyle/>
        <a:p>
          <a:endParaRPr lang="en-ZA"/>
        </a:p>
      </dgm:t>
    </dgm:pt>
    <dgm:pt modelId="{5B22859F-1361-4DD8-80D6-20B55DCE2E5E}">
      <dgm:prSet custT="1"/>
      <dgm:spPr/>
      <dgm:t>
        <a:bodyPr/>
        <a:lstStyle/>
        <a:p>
          <a:r>
            <a:rPr lang="en-ZA" sz="2400" dirty="0" smtClean="0">
              <a:solidFill>
                <a:schemeClr val="accent1"/>
              </a:solidFill>
              <a:latin typeface="Cambria" panose="02040503050406030204" pitchFamily="18" charset="0"/>
            </a:rPr>
            <a:t>“Local autonomy without strong accountability may be worse than doing nothing” -</a:t>
          </a:r>
          <a:r>
            <a:rPr lang="en-ZA" sz="2000" dirty="0" err="1" smtClean="0">
              <a:solidFill>
                <a:schemeClr val="tx1"/>
              </a:solidFill>
              <a:latin typeface="Calibri" panose="020F0502020204030204" pitchFamily="34" charset="0"/>
            </a:rPr>
            <a:t>Hanushek</a:t>
          </a:r>
          <a:r>
            <a:rPr lang="en-ZA" sz="2000" dirty="0" smtClean="0">
              <a:solidFill>
                <a:schemeClr val="tx1"/>
              </a:solidFill>
              <a:latin typeface="Calibri" panose="020F0502020204030204" pitchFamily="34" charset="0"/>
            </a:rPr>
            <a:t> &amp; </a:t>
          </a:r>
          <a:r>
            <a:rPr lang="en-ZA" sz="2000" dirty="0" err="1" smtClean="0">
              <a:solidFill>
                <a:schemeClr val="tx1"/>
              </a:solidFill>
              <a:latin typeface="Calibri" panose="020F0502020204030204" pitchFamily="34" charset="0"/>
            </a:rPr>
            <a:t>Woesmann</a:t>
          </a:r>
          <a:r>
            <a:rPr lang="en-ZA" sz="2000" dirty="0" smtClean="0">
              <a:solidFill>
                <a:schemeClr val="tx1"/>
              </a:solidFill>
              <a:latin typeface="Calibri" panose="020F0502020204030204" pitchFamily="34" charset="0"/>
            </a:rPr>
            <a:t>, 2007:74</a:t>
          </a:r>
          <a:endParaRPr lang="en-ZA" sz="2000" dirty="0">
            <a:solidFill>
              <a:schemeClr val="tx1"/>
            </a:solidFill>
            <a:latin typeface="Calibri" panose="020F0502020204030204" pitchFamily="34" charset="0"/>
          </a:endParaRPr>
        </a:p>
      </dgm:t>
    </dgm:pt>
    <dgm:pt modelId="{A5898A3A-1901-49AD-AD92-42D763EA7D7A}" type="parTrans" cxnId="{CEACB888-0420-4C79-8707-A8CEA173A83D}">
      <dgm:prSet/>
      <dgm:spPr/>
      <dgm:t>
        <a:bodyPr/>
        <a:lstStyle/>
        <a:p>
          <a:endParaRPr lang="en-ZA"/>
        </a:p>
      </dgm:t>
    </dgm:pt>
    <dgm:pt modelId="{7D3A5D39-220E-4FE1-B384-6D7A49D76370}" type="sibTrans" cxnId="{CEACB888-0420-4C79-8707-A8CEA173A83D}">
      <dgm:prSet/>
      <dgm:spPr/>
      <dgm:t>
        <a:bodyPr/>
        <a:lstStyle/>
        <a:p>
          <a:endParaRPr lang="en-ZA"/>
        </a:p>
      </dgm:t>
    </dgm:pt>
    <dgm:pt modelId="{9237E9BD-D1C4-4074-ABF2-77C491628F16}" type="pres">
      <dgm:prSet presAssocID="{C7166913-EB81-483B-A405-51605D583C94}" presName="Name0" presStyleCnt="0">
        <dgm:presLayoutVars>
          <dgm:dir/>
          <dgm:animLvl val="lvl"/>
          <dgm:resizeHandles val="exact"/>
        </dgm:presLayoutVars>
      </dgm:prSet>
      <dgm:spPr/>
      <dgm:t>
        <a:bodyPr/>
        <a:lstStyle/>
        <a:p>
          <a:endParaRPr lang="en-ZA"/>
        </a:p>
      </dgm:t>
    </dgm:pt>
    <dgm:pt modelId="{08C869CF-13C9-45D1-972B-A93236CD6073}" type="pres">
      <dgm:prSet presAssocID="{49D0E2CA-F8DF-4172-9A50-9BCD4E658F7C}" presName="composite" presStyleCnt="0"/>
      <dgm:spPr/>
    </dgm:pt>
    <dgm:pt modelId="{BA29A695-18BC-4AAF-958D-5104BFD321F4}" type="pres">
      <dgm:prSet presAssocID="{49D0E2CA-F8DF-4172-9A50-9BCD4E658F7C}" presName="parTx" presStyleLbl="alignNode1" presStyleIdx="0" presStyleCnt="1" custScaleY="100000">
        <dgm:presLayoutVars>
          <dgm:chMax val="0"/>
          <dgm:chPref val="0"/>
          <dgm:bulletEnabled val="1"/>
        </dgm:presLayoutVars>
      </dgm:prSet>
      <dgm:spPr/>
      <dgm:t>
        <a:bodyPr/>
        <a:lstStyle/>
        <a:p>
          <a:endParaRPr lang="en-ZA"/>
        </a:p>
      </dgm:t>
    </dgm:pt>
    <dgm:pt modelId="{E61B94A6-2D15-482C-85BA-65CE5FC021EA}" type="pres">
      <dgm:prSet presAssocID="{49D0E2CA-F8DF-4172-9A50-9BCD4E658F7C}" presName="desTx" presStyleLbl="alignAccFollowNode1" presStyleIdx="0" presStyleCnt="1">
        <dgm:presLayoutVars>
          <dgm:bulletEnabled val="1"/>
        </dgm:presLayoutVars>
      </dgm:prSet>
      <dgm:spPr/>
      <dgm:t>
        <a:bodyPr/>
        <a:lstStyle/>
        <a:p>
          <a:endParaRPr lang="en-ZA"/>
        </a:p>
      </dgm:t>
    </dgm:pt>
  </dgm:ptLst>
  <dgm:cxnLst>
    <dgm:cxn modelId="{CE885F5C-18DF-4757-801D-1DE696B786F4}" type="presOf" srcId="{386DD8AA-6DA0-4EE9-8FE9-108EE647181D}" destId="{E61B94A6-2D15-482C-85BA-65CE5FC021EA}" srcOrd="0" destOrd="1" presId="urn:microsoft.com/office/officeart/2005/8/layout/hList1"/>
    <dgm:cxn modelId="{82C0CAFE-B771-450E-B409-C7E6D846F061}" srcId="{49D0E2CA-F8DF-4172-9A50-9BCD4E658F7C}" destId="{4B62B96B-9BCC-4659-9A5E-CB74928471B4}" srcOrd="0" destOrd="0" parTransId="{A4594701-3CD0-45D2-AC5E-8A45584E8A99}" sibTransId="{80678002-708A-4508-A11B-3F784FDB1655}"/>
    <dgm:cxn modelId="{BE838317-2D38-411E-8D6F-8DEEA85A453A}" type="presOf" srcId="{260FF4E3-2F0E-44FF-89F8-0A9F95E7D8F8}" destId="{E61B94A6-2D15-482C-85BA-65CE5FC021EA}" srcOrd="0" destOrd="2" presId="urn:microsoft.com/office/officeart/2005/8/layout/hList1"/>
    <dgm:cxn modelId="{9390CC1F-08C0-4547-BEFC-86C555E073AF}" type="presOf" srcId="{4B62B96B-9BCC-4659-9A5E-CB74928471B4}" destId="{E61B94A6-2D15-482C-85BA-65CE5FC021EA}" srcOrd="0" destOrd="0" presId="urn:microsoft.com/office/officeart/2005/8/layout/hList1"/>
    <dgm:cxn modelId="{CEACB888-0420-4C79-8707-A8CEA173A83D}" srcId="{49D0E2CA-F8DF-4172-9A50-9BCD4E658F7C}" destId="{5B22859F-1361-4DD8-80D6-20B55DCE2E5E}" srcOrd="3" destOrd="0" parTransId="{A5898A3A-1901-49AD-AD92-42D763EA7D7A}" sibTransId="{7D3A5D39-220E-4FE1-B384-6D7A49D76370}"/>
    <dgm:cxn modelId="{6D53A3ED-845E-42DB-9CE1-0F798A813701}" type="presOf" srcId="{23B86F25-1B58-4439-B63A-91559F03206F}" destId="{E61B94A6-2D15-482C-85BA-65CE5FC021EA}" srcOrd="0" destOrd="4" presId="urn:microsoft.com/office/officeart/2005/8/layout/hList1"/>
    <dgm:cxn modelId="{BE43C951-48E3-4802-BC92-9089D95FCAE1}" srcId="{49D0E2CA-F8DF-4172-9A50-9BCD4E658F7C}" destId="{260FF4E3-2F0E-44FF-89F8-0A9F95E7D8F8}" srcOrd="2" destOrd="0" parTransId="{49F6E5F0-90A9-4E0F-A226-F95F26DC718B}" sibTransId="{B21A7AB2-D863-474A-A927-FDE3A8FDFADB}"/>
    <dgm:cxn modelId="{8852A884-DE0F-44F7-87D6-C805B33A47F5}" srcId="{C7166913-EB81-483B-A405-51605D583C94}" destId="{49D0E2CA-F8DF-4172-9A50-9BCD4E658F7C}" srcOrd="0" destOrd="0" parTransId="{CC983E5E-D034-4324-B106-66067A69FE76}" sibTransId="{29A5E655-1913-4E1B-95EE-2B800553B222}"/>
    <dgm:cxn modelId="{34FF84C9-2E4F-4A94-903F-6F7EBFD5757F}" type="presOf" srcId="{E47942C0-0BCD-421B-8960-7CBD4485FF86}" destId="{E61B94A6-2D15-482C-85BA-65CE5FC021EA}" srcOrd="0" destOrd="5" presId="urn:microsoft.com/office/officeart/2005/8/layout/hList1"/>
    <dgm:cxn modelId="{0F1D4ADF-2603-4A1A-B136-298706D7D292}" type="presOf" srcId="{5B22859F-1361-4DD8-80D6-20B55DCE2E5E}" destId="{E61B94A6-2D15-482C-85BA-65CE5FC021EA}" srcOrd="0" destOrd="3" presId="urn:microsoft.com/office/officeart/2005/8/layout/hList1"/>
    <dgm:cxn modelId="{8B87F40F-5923-46DF-BC87-8FDBD4A75BE1}" srcId="{49D0E2CA-F8DF-4172-9A50-9BCD4E658F7C}" destId="{E47942C0-0BCD-421B-8960-7CBD4485FF86}" srcOrd="5" destOrd="0" parTransId="{8F6D7F3A-3B51-4C16-8596-37748A94F137}" sibTransId="{C56F7104-0DAF-4374-8322-F2C993C1F986}"/>
    <dgm:cxn modelId="{49FE6971-BBCD-49E2-813F-5CEF05787ED5}" type="presOf" srcId="{C7166913-EB81-483B-A405-51605D583C94}" destId="{9237E9BD-D1C4-4074-ABF2-77C491628F16}" srcOrd="0" destOrd="0" presId="urn:microsoft.com/office/officeart/2005/8/layout/hList1"/>
    <dgm:cxn modelId="{0757A8A7-E4D8-4E34-A0BB-534BF184D1DF}" srcId="{49D0E2CA-F8DF-4172-9A50-9BCD4E658F7C}" destId="{23B86F25-1B58-4439-B63A-91559F03206F}" srcOrd="4" destOrd="0" parTransId="{B10455EE-74B1-4D5D-A62B-94745FFB4883}" sibTransId="{4C223D30-FF5B-47D4-97AA-E9CCA197DFD4}"/>
    <dgm:cxn modelId="{9438828B-552C-4ADD-9A87-DE1089BBC803}" srcId="{49D0E2CA-F8DF-4172-9A50-9BCD4E658F7C}" destId="{386DD8AA-6DA0-4EE9-8FE9-108EE647181D}" srcOrd="1" destOrd="0" parTransId="{DFD74EC2-31BA-4775-A313-0BF927C91A83}" sibTransId="{CA839346-7BEC-4212-8DA1-D93AFDB39076}"/>
    <dgm:cxn modelId="{8FDCE6A1-7950-46C8-BB9F-D6588E945324}" type="presOf" srcId="{49D0E2CA-F8DF-4172-9A50-9BCD4E658F7C}" destId="{BA29A695-18BC-4AAF-958D-5104BFD321F4}" srcOrd="0" destOrd="0" presId="urn:microsoft.com/office/officeart/2005/8/layout/hList1"/>
    <dgm:cxn modelId="{9992CF88-5AF5-4D96-BE5D-A47D865C1374}" type="presParOf" srcId="{9237E9BD-D1C4-4074-ABF2-77C491628F16}" destId="{08C869CF-13C9-45D1-972B-A93236CD6073}" srcOrd="0" destOrd="0" presId="urn:microsoft.com/office/officeart/2005/8/layout/hList1"/>
    <dgm:cxn modelId="{13E57925-F14D-440F-9CA8-93487F2FB3F5}" type="presParOf" srcId="{08C869CF-13C9-45D1-972B-A93236CD6073}" destId="{BA29A695-18BC-4AAF-958D-5104BFD321F4}" srcOrd="0" destOrd="0" presId="urn:microsoft.com/office/officeart/2005/8/layout/hList1"/>
    <dgm:cxn modelId="{0104E3F1-AA7B-478F-A9D2-530A51CB7182}" type="presParOf" srcId="{08C869CF-13C9-45D1-972B-A93236CD6073}" destId="{E61B94A6-2D15-482C-85BA-65CE5FC021E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7166913-EB81-483B-A405-51605D583C94}"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en-ZA"/>
        </a:p>
      </dgm:t>
    </dgm:pt>
    <dgm:pt modelId="{E643645E-AE84-473A-B850-578F89AF158D}">
      <dgm:prSet phldrT="[Text]" custT="1"/>
      <dgm:spPr/>
      <dgm:t>
        <a:bodyPr/>
        <a:lstStyle/>
        <a:p>
          <a:r>
            <a:rPr lang="en-ZA" sz="2200" dirty="0" smtClean="0"/>
            <a:t>Competency based-testing</a:t>
          </a:r>
          <a:endParaRPr lang="en-ZA" sz="2200" dirty="0">
            <a:latin typeface="Calibri" panose="020F0502020204030204" pitchFamily="34" charset="0"/>
          </a:endParaRPr>
        </a:p>
      </dgm:t>
    </dgm:pt>
    <dgm:pt modelId="{0592CBE2-47CF-49BC-81A0-F305A6481DB5}" type="parTrans" cxnId="{B052BCDC-0DF8-4123-9FB3-89295133ED19}">
      <dgm:prSet/>
      <dgm:spPr/>
      <dgm:t>
        <a:bodyPr/>
        <a:lstStyle/>
        <a:p>
          <a:endParaRPr lang="en-ZA"/>
        </a:p>
      </dgm:t>
    </dgm:pt>
    <dgm:pt modelId="{1D96F992-A5E9-40BC-8478-E24EF2A9494D}" type="sibTrans" cxnId="{B052BCDC-0DF8-4123-9FB3-89295133ED19}">
      <dgm:prSet/>
      <dgm:spPr/>
      <dgm:t>
        <a:bodyPr/>
        <a:lstStyle/>
        <a:p>
          <a:endParaRPr lang="en-ZA"/>
        </a:p>
      </dgm:t>
    </dgm:pt>
    <dgm:pt modelId="{F2845C33-17A3-44C2-A8C3-C738FFA6DC3D}">
      <dgm:prSet phldrT="[Text]" custT="1"/>
      <dgm:spPr/>
      <dgm:t>
        <a:bodyPr/>
        <a:lstStyle/>
        <a:p>
          <a:r>
            <a:rPr lang="en-ZA" sz="1800" dirty="0" smtClean="0"/>
            <a:t>Increase min. qualifications to having an ACE in school management &amp;leadership</a:t>
          </a:r>
          <a:endParaRPr lang="en-ZA" sz="1800" dirty="0">
            <a:latin typeface="Calibri" panose="020F0502020204030204" pitchFamily="34" charset="0"/>
          </a:endParaRPr>
        </a:p>
      </dgm:t>
    </dgm:pt>
    <dgm:pt modelId="{1548174F-5567-43D2-8804-43918E9950A6}" type="parTrans" cxnId="{58F3E372-F7A1-4878-8312-D097608BCB14}">
      <dgm:prSet/>
      <dgm:spPr/>
      <dgm:t>
        <a:bodyPr/>
        <a:lstStyle/>
        <a:p>
          <a:endParaRPr lang="en-ZA"/>
        </a:p>
      </dgm:t>
    </dgm:pt>
    <dgm:pt modelId="{40B9BAEB-94C0-4C14-A67D-B3188E92633D}" type="sibTrans" cxnId="{58F3E372-F7A1-4878-8312-D097608BCB14}">
      <dgm:prSet/>
      <dgm:spPr/>
      <dgm:t>
        <a:bodyPr/>
        <a:lstStyle/>
        <a:p>
          <a:endParaRPr lang="en-ZA"/>
        </a:p>
      </dgm:t>
    </dgm:pt>
    <dgm:pt modelId="{2B40BA51-6EE7-4C49-BCE5-E0FDAB132F72}">
      <dgm:prSet phldrT="[Text]" custT="1"/>
      <dgm:spPr/>
      <dgm:t>
        <a:bodyPr/>
        <a:lstStyle/>
        <a:p>
          <a:endParaRPr lang="en-ZA" sz="2200" dirty="0">
            <a:latin typeface="Calibri" panose="020F0502020204030204" pitchFamily="34" charset="0"/>
          </a:endParaRPr>
        </a:p>
      </dgm:t>
    </dgm:pt>
    <dgm:pt modelId="{4C865B73-86E2-491B-A1CF-1A582E87E09F}" type="parTrans" cxnId="{C1C01F5A-7D36-49A9-9471-045938B24DE3}">
      <dgm:prSet/>
      <dgm:spPr/>
      <dgm:t>
        <a:bodyPr/>
        <a:lstStyle/>
        <a:p>
          <a:endParaRPr lang="en-ZA"/>
        </a:p>
      </dgm:t>
    </dgm:pt>
    <dgm:pt modelId="{C95DC73C-E15A-4673-87F9-DB94FFC8D428}" type="sibTrans" cxnId="{C1C01F5A-7D36-49A9-9471-045938B24DE3}">
      <dgm:prSet/>
      <dgm:spPr/>
      <dgm:t>
        <a:bodyPr/>
        <a:lstStyle/>
        <a:p>
          <a:endParaRPr lang="en-ZA"/>
        </a:p>
      </dgm:t>
    </dgm:pt>
    <dgm:pt modelId="{BD2C3373-85C9-4245-B02D-03BAADD21DC6}">
      <dgm:prSet phldrT="[Text]" custT="1"/>
      <dgm:spPr/>
      <dgm:t>
        <a:bodyPr/>
        <a:lstStyle/>
        <a:p>
          <a:endParaRPr lang="en-ZA" sz="2200" dirty="0">
            <a:latin typeface="Calibri" panose="020F0502020204030204" pitchFamily="34" charset="0"/>
          </a:endParaRPr>
        </a:p>
      </dgm:t>
    </dgm:pt>
    <dgm:pt modelId="{14989A43-8E6B-4853-B47D-37396A1871C8}" type="parTrans" cxnId="{E70DF4CD-2B9F-4BE4-A864-57934A921A92}">
      <dgm:prSet/>
      <dgm:spPr/>
      <dgm:t>
        <a:bodyPr/>
        <a:lstStyle/>
        <a:p>
          <a:endParaRPr lang="en-ZA"/>
        </a:p>
      </dgm:t>
    </dgm:pt>
    <dgm:pt modelId="{554358FB-4717-43CF-AF2C-5D3E66686EB7}" type="sibTrans" cxnId="{E70DF4CD-2B9F-4BE4-A864-57934A921A92}">
      <dgm:prSet/>
      <dgm:spPr/>
      <dgm:t>
        <a:bodyPr/>
        <a:lstStyle/>
        <a:p>
          <a:endParaRPr lang="en-ZA"/>
        </a:p>
      </dgm:t>
    </dgm:pt>
    <dgm:pt modelId="{821AB2E6-72DF-4C28-8B48-2B4DA680139F}">
      <dgm:prSet phldrT="[Text]" custT="1"/>
      <dgm:spPr/>
      <dgm:t>
        <a:bodyPr/>
        <a:lstStyle/>
        <a:p>
          <a:endParaRPr lang="en-ZA" sz="2200" dirty="0">
            <a:latin typeface="Calibri" panose="020F0502020204030204" pitchFamily="34" charset="0"/>
          </a:endParaRPr>
        </a:p>
      </dgm:t>
    </dgm:pt>
    <dgm:pt modelId="{6273BD69-1B6F-4376-A0D3-6772D1374CE3}" type="parTrans" cxnId="{DA0518B4-417F-4A28-A16F-9AF9748AF30B}">
      <dgm:prSet/>
      <dgm:spPr/>
      <dgm:t>
        <a:bodyPr/>
        <a:lstStyle/>
        <a:p>
          <a:endParaRPr lang="en-ZA"/>
        </a:p>
      </dgm:t>
    </dgm:pt>
    <dgm:pt modelId="{1B890F82-D6F7-49F8-BE21-DDEFC4B2517A}" type="sibTrans" cxnId="{DA0518B4-417F-4A28-A16F-9AF9748AF30B}">
      <dgm:prSet/>
      <dgm:spPr/>
      <dgm:t>
        <a:bodyPr/>
        <a:lstStyle/>
        <a:p>
          <a:endParaRPr lang="en-ZA"/>
        </a:p>
      </dgm:t>
    </dgm:pt>
    <dgm:pt modelId="{E35E8FB5-8BC5-4C87-8212-35AEE5B0C8A2}">
      <dgm:prSet phldrT="[Text]" custT="1"/>
      <dgm:spPr/>
      <dgm:t>
        <a:bodyPr/>
        <a:lstStyle/>
        <a:p>
          <a:endParaRPr lang="en-ZA" sz="2200" dirty="0">
            <a:latin typeface="Calibri" panose="020F0502020204030204" pitchFamily="34" charset="0"/>
          </a:endParaRPr>
        </a:p>
      </dgm:t>
    </dgm:pt>
    <dgm:pt modelId="{6ACDFCC1-B4EE-486D-A2C7-1B0CEA3292D0}" type="parTrans" cxnId="{A2231B31-5A1C-48DA-9DA6-5A5468A4BEF3}">
      <dgm:prSet/>
      <dgm:spPr/>
      <dgm:t>
        <a:bodyPr/>
        <a:lstStyle/>
        <a:p>
          <a:endParaRPr lang="en-ZA"/>
        </a:p>
      </dgm:t>
    </dgm:pt>
    <dgm:pt modelId="{04B7EE5A-7A2D-4B91-86E4-BFB1E184BEF1}" type="sibTrans" cxnId="{A2231B31-5A1C-48DA-9DA6-5A5468A4BEF3}">
      <dgm:prSet/>
      <dgm:spPr/>
      <dgm:t>
        <a:bodyPr/>
        <a:lstStyle/>
        <a:p>
          <a:endParaRPr lang="en-ZA"/>
        </a:p>
      </dgm:t>
    </dgm:pt>
    <dgm:pt modelId="{0A520243-FB52-468A-ACF9-4D224FC38073}">
      <dgm:prSet phldrT="[Text]" custT="1"/>
      <dgm:spPr/>
      <dgm:t>
        <a:bodyPr/>
        <a:lstStyle/>
        <a:p>
          <a:endParaRPr lang="en-ZA" sz="2200" dirty="0">
            <a:latin typeface="Calibri" panose="020F0502020204030204" pitchFamily="34" charset="0"/>
          </a:endParaRPr>
        </a:p>
      </dgm:t>
    </dgm:pt>
    <dgm:pt modelId="{9F884C7C-9D4A-4103-9FCC-DB2E3D44F3BE}" type="parTrans" cxnId="{D8E2BEFD-6EBC-4258-A128-866FFC80BFC2}">
      <dgm:prSet/>
      <dgm:spPr/>
      <dgm:t>
        <a:bodyPr/>
        <a:lstStyle/>
        <a:p>
          <a:endParaRPr lang="en-ZA"/>
        </a:p>
      </dgm:t>
    </dgm:pt>
    <dgm:pt modelId="{008386C3-F358-4786-A6DF-DE09BD0224B0}" type="sibTrans" cxnId="{D8E2BEFD-6EBC-4258-A128-866FFC80BFC2}">
      <dgm:prSet/>
      <dgm:spPr/>
      <dgm:t>
        <a:bodyPr/>
        <a:lstStyle/>
        <a:p>
          <a:endParaRPr lang="en-ZA"/>
        </a:p>
      </dgm:t>
    </dgm:pt>
    <dgm:pt modelId="{73667C89-A1FC-4061-963F-552E7BD365AE}">
      <dgm:prSet phldrT="[Text]" custT="1"/>
      <dgm:spPr/>
      <dgm:t>
        <a:bodyPr/>
        <a:lstStyle/>
        <a:p>
          <a:endParaRPr lang="en-ZA" sz="2200" dirty="0">
            <a:latin typeface="Calibri" panose="020F0502020204030204" pitchFamily="34" charset="0"/>
          </a:endParaRPr>
        </a:p>
      </dgm:t>
    </dgm:pt>
    <dgm:pt modelId="{D4A0D23E-7A9B-4839-A9E7-BF039BAFAE15}" type="parTrans" cxnId="{EF6C7936-C5A3-482F-8D28-2CD2D0D91B9C}">
      <dgm:prSet/>
      <dgm:spPr/>
      <dgm:t>
        <a:bodyPr/>
        <a:lstStyle/>
        <a:p>
          <a:endParaRPr lang="en-ZA"/>
        </a:p>
      </dgm:t>
    </dgm:pt>
    <dgm:pt modelId="{0BD4E2F1-E34E-4C05-A873-6BDAD8B755E0}" type="sibTrans" cxnId="{EF6C7936-C5A3-482F-8D28-2CD2D0D91B9C}">
      <dgm:prSet/>
      <dgm:spPr/>
      <dgm:t>
        <a:bodyPr/>
        <a:lstStyle/>
        <a:p>
          <a:endParaRPr lang="en-ZA"/>
        </a:p>
      </dgm:t>
    </dgm:pt>
    <dgm:pt modelId="{160B9249-9F37-45A3-BC18-6C3B06B94441}">
      <dgm:prSet phldrT="[Text]" custT="1"/>
      <dgm:spPr/>
      <dgm:t>
        <a:bodyPr/>
        <a:lstStyle/>
        <a:p>
          <a:endParaRPr lang="en-ZA" sz="2200" dirty="0">
            <a:latin typeface="Calibri" panose="020F0502020204030204" pitchFamily="34" charset="0"/>
          </a:endParaRPr>
        </a:p>
      </dgm:t>
    </dgm:pt>
    <dgm:pt modelId="{0B656B49-A009-4BBB-97E5-80E1448E596B}" type="parTrans" cxnId="{30772714-94ED-401E-81A9-ADDEDF4BBA8E}">
      <dgm:prSet/>
      <dgm:spPr/>
      <dgm:t>
        <a:bodyPr/>
        <a:lstStyle/>
        <a:p>
          <a:endParaRPr lang="en-ZA"/>
        </a:p>
      </dgm:t>
    </dgm:pt>
    <dgm:pt modelId="{78BB0436-9475-4B5F-A72A-04581049F95A}" type="sibTrans" cxnId="{30772714-94ED-401E-81A9-ADDEDF4BBA8E}">
      <dgm:prSet/>
      <dgm:spPr/>
      <dgm:t>
        <a:bodyPr/>
        <a:lstStyle/>
        <a:p>
          <a:endParaRPr lang="en-ZA"/>
        </a:p>
      </dgm:t>
    </dgm:pt>
    <dgm:pt modelId="{6B3E7287-79FB-4CCD-8B95-9AF773D89844}">
      <dgm:prSet phldrT="[Text]" custT="1"/>
      <dgm:spPr/>
      <dgm:t>
        <a:bodyPr/>
        <a:lstStyle/>
        <a:p>
          <a:endParaRPr lang="en-ZA" sz="2200" dirty="0">
            <a:latin typeface="Calibri" panose="020F0502020204030204" pitchFamily="34" charset="0"/>
          </a:endParaRPr>
        </a:p>
      </dgm:t>
    </dgm:pt>
    <dgm:pt modelId="{1E4CA458-0CEB-4EF2-A350-C026AF18A0AE}" type="parTrans" cxnId="{73A66A98-F373-470B-A081-32402B2FEB37}">
      <dgm:prSet/>
      <dgm:spPr/>
      <dgm:t>
        <a:bodyPr/>
        <a:lstStyle/>
        <a:p>
          <a:endParaRPr lang="en-ZA"/>
        </a:p>
      </dgm:t>
    </dgm:pt>
    <dgm:pt modelId="{FCBFC043-F1EF-4E33-9F78-D37DFD1568E4}" type="sibTrans" cxnId="{73A66A98-F373-470B-A081-32402B2FEB37}">
      <dgm:prSet/>
      <dgm:spPr/>
      <dgm:t>
        <a:bodyPr/>
        <a:lstStyle/>
        <a:p>
          <a:endParaRPr lang="en-ZA"/>
        </a:p>
      </dgm:t>
    </dgm:pt>
    <dgm:pt modelId="{5278AC0C-0656-4418-87EE-047AC008A5E1}">
      <dgm:prSet phldrT="[Text]" custT="1"/>
      <dgm:spPr/>
      <dgm:t>
        <a:bodyPr/>
        <a:lstStyle/>
        <a:p>
          <a:endParaRPr lang="en-ZA" sz="2200" dirty="0">
            <a:latin typeface="Calibri" panose="020F0502020204030204" pitchFamily="34" charset="0"/>
          </a:endParaRPr>
        </a:p>
      </dgm:t>
    </dgm:pt>
    <dgm:pt modelId="{B30768F3-1625-4D6B-8DD1-574FCCB62A7E}" type="parTrans" cxnId="{0CB5BF4C-A075-4072-BD4B-D33C8C50C840}">
      <dgm:prSet/>
      <dgm:spPr/>
      <dgm:t>
        <a:bodyPr/>
        <a:lstStyle/>
        <a:p>
          <a:endParaRPr lang="en-ZA"/>
        </a:p>
      </dgm:t>
    </dgm:pt>
    <dgm:pt modelId="{DA48B6E0-AA63-416C-AE40-299F49BEE5D1}" type="sibTrans" cxnId="{0CB5BF4C-A075-4072-BD4B-D33C8C50C840}">
      <dgm:prSet/>
      <dgm:spPr/>
      <dgm:t>
        <a:bodyPr/>
        <a:lstStyle/>
        <a:p>
          <a:endParaRPr lang="en-ZA"/>
        </a:p>
      </dgm:t>
    </dgm:pt>
    <dgm:pt modelId="{91CF4893-C517-4169-AAE5-CE6BEEC503D0}">
      <dgm:prSet phldrT="[Text]" custT="1"/>
      <dgm:spPr/>
      <dgm:t>
        <a:bodyPr/>
        <a:lstStyle/>
        <a:p>
          <a:r>
            <a:rPr lang="en-ZA" sz="2200" dirty="0" smtClean="0">
              <a:latin typeface="Calibri" panose="020F0502020204030204" pitchFamily="34" charset="0"/>
            </a:rPr>
            <a:t>LOW TO MEDIUM</a:t>
          </a:r>
          <a:endParaRPr lang="en-ZA" sz="2200" dirty="0">
            <a:latin typeface="Calibri" panose="020F0502020204030204" pitchFamily="34" charset="0"/>
          </a:endParaRPr>
        </a:p>
      </dgm:t>
    </dgm:pt>
    <dgm:pt modelId="{0DBEE710-5E99-4B13-95E5-58A5D586CBC0}" type="parTrans" cxnId="{5334E2E5-BD3E-4E70-89B5-9AF81043BD31}">
      <dgm:prSet/>
      <dgm:spPr/>
      <dgm:t>
        <a:bodyPr/>
        <a:lstStyle/>
        <a:p>
          <a:endParaRPr lang="en-ZA"/>
        </a:p>
      </dgm:t>
    </dgm:pt>
    <dgm:pt modelId="{84C44574-FCD8-4246-AB22-64E326D2D9FA}" type="sibTrans" cxnId="{5334E2E5-BD3E-4E70-89B5-9AF81043BD31}">
      <dgm:prSet/>
      <dgm:spPr/>
      <dgm:t>
        <a:bodyPr/>
        <a:lstStyle/>
        <a:p>
          <a:endParaRPr lang="en-ZA"/>
        </a:p>
      </dgm:t>
    </dgm:pt>
    <dgm:pt modelId="{DD7A393A-288B-4D4F-8021-9D10FB265F91}">
      <dgm:prSet phldrT="[Text]" custT="1"/>
      <dgm:spPr/>
      <dgm:t>
        <a:bodyPr/>
        <a:lstStyle/>
        <a:p>
          <a:endParaRPr lang="en-ZA" sz="2200" dirty="0">
            <a:latin typeface="Calibri" panose="020F0502020204030204" pitchFamily="34" charset="0"/>
          </a:endParaRPr>
        </a:p>
      </dgm:t>
    </dgm:pt>
    <dgm:pt modelId="{D3C6BFE8-4D34-4514-8199-47D00034FE72}" type="parTrans" cxnId="{D87B31A4-BBCF-4F49-AE39-42F71F8CB6AF}">
      <dgm:prSet/>
      <dgm:spPr/>
      <dgm:t>
        <a:bodyPr/>
        <a:lstStyle/>
        <a:p>
          <a:endParaRPr lang="en-ZA"/>
        </a:p>
      </dgm:t>
    </dgm:pt>
    <dgm:pt modelId="{0E41B9BC-DF9F-4BB2-913C-54B4B86977E6}" type="sibTrans" cxnId="{D87B31A4-BBCF-4F49-AE39-42F71F8CB6AF}">
      <dgm:prSet/>
      <dgm:spPr/>
      <dgm:t>
        <a:bodyPr/>
        <a:lstStyle/>
        <a:p>
          <a:endParaRPr lang="en-ZA"/>
        </a:p>
      </dgm:t>
    </dgm:pt>
    <dgm:pt modelId="{2D5725A5-3647-4B14-B7DC-A2A67ADBED73}">
      <dgm:prSet custT="1"/>
      <dgm:spPr/>
      <dgm:t>
        <a:bodyPr/>
        <a:lstStyle/>
        <a:p>
          <a:r>
            <a:rPr lang="en-ZA" sz="2200" dirty="0" smtClean="0">
              <a:latin typeface="Calibri" panose="020F0502020204030204" pitchFamily="34" charset="0"/>
            </a:rPr>
            <a:t>HIGH </a:t>
          </a:r>
          <a:endParaRPr lang="en-ZA" sz="2200" dirty="0">
            <a:latin typeface="Calibri" panose="020F0502020204030204" pitchFamily="34" charset="0"/>
          </a:endParaRPr>
        </a:p>
      </dgm:t>
    </dgm:pt>
    <dgm:pt modelId="{8AD0A170-B8EE-4DAD-AA13-1C14421821E6}" type="parTrans" cxnId="{A0FCBF02-C27E-4B14-A7BC-0775A5DB03CA}">
      <dgm:prSet/>
      <dgm:spPr/>
      <dgm:t>
        <a:bodyPr/>
        <a:lstStyle/>
        <a:p>
          <a:endParaRPr lang="en-ZA"/>
        </a:p>
      </dgm:t>
    </dgm:pt>
    <dgm:pt modelId="{320EFEA8-9465-4319-8D1D-6E5EF4C14902}" type="sibTrans" cxnId="{A0FCBF02-C27E-4B14-A7BC-0775A5DB03CA}">
      <dgm:prSet/>
      <dgm:spPr/>
      <dgm:t>
        <a:bodyPr/>
        <a:lstStyle/>
        <a:p>
          <a:endParaRPr lang="en-ZA"/>
        </a:p>
      </dgm:t>
    </dgm:pt>
    <dgm:pt modelId="{2FE98AEF-7453-48B9-8925-A284C38CA758}">
      <dgm:prSet custT="1"/>
      <dgm:spPr/>
      <dgm:t>
        <a:bodyPr/>
        <a:lstStyle/>
        <a:p>
          <a:r>
            <a:rPr lang="en-ZA" sz="2200" dirty="0" smtClean="0">
              <a:latin typeface="Calibri" panose="020F0502020204030204" pitchFamily="34" charset="0"/>
            </a:rPr>
            <a:t>Substantial &amp; increasing no. of principal replacements</a:t>
          </a:r>
          <a:endParaRPr lang="en-ZA" sz="2200" dirty="0">
            <a:latin typeface="Calibri" panose="020F0502020204030204" pitchFamily="34" charset="0"/>
          </a:endParaRPr>
        </a:p>
      </dgm:t>
    </dgm:pt>
    <dgm:pt modelId="{06B8B102-2F09-4E73-9EB9-A4E27930D3C0}" type="parTrans" cxnId="{8F53CF5B-2129-4A84-9EC7-39ECD9F88340}">
      <dgm:prSet/>
      <dgm:spPr/>
      <dgm:t>
        <a:bodyPr/>
        <a:lstStyle/>
        <a:p>
          <a:endParaRPr lang="en-ZA"/>
        </a:p>
      </dgm:t>
    </dgm:pt>
    <dgm:pt modelId="{591B80DA-3F65-42FC-A085-07197909F0A7}" type="sibTrans" cxnId="{8F53CF5B-2129-4A84-9EC7-39ECD9F88340}">
      <dgm:prSet/>
      <dgm:spPr/>
      <dgm:t>
        <a:bodyPr/>
        <a:lstStyle/>
        <a:p>
          <a:endParaRPr lang="en-ZA"/>
        </a:p>
      </dgm:t>
    </dgm:pt>
    <dgm:pt modelId="{E3593D03-4DC4-43B8-99C1-BB4FB56B7554}">
      <dgm:prSet custT="1"/>
      <dgm:spPr/>
      <dgm:t>
        <a:bodyPr/>
        <a:lstStyle/>
        <a:p>
          <a:r>
            <a:rPr lang="en-ZA" sz="2200" smtClean="0">
              <a:latin typeface="Calibri" panose="020F0502020204030204" pitchFamily="34" charset="0"/>
            </a:rPr>
            <a:t>Target the initial sorting of principal into schools to address unequal distribution </a:t>
          </a:r>
          <a:endParaRPr lang="en-ZA" sz="2200" dirty="0">
            <a:latin typeface="Calibri" panose="020F0502020204030204" pitchFamily="34" charset="0"/>
          </a:endParaRPr>
        </a:p>
      </dgm:t>
    </dgm:pt>
    <dgm:pt modelId="{F2AB03B2-713A-4A03-9118-8D4A033E8156}" type="parTrans" cxnId="{58352942-9AFC-49D8-9D6D-994D2844C2C5}">
      <dgm:prSet/>
      <dgm:spPr/>
      <dgm:t>
        <a:bodyPr/>
        <a:lstStyle/>
        <a:p>
          <a:endParaRPr lang="en-ZA"/>
        </a:p>
      </dgm:t>
    </dgm:pt>
    <dgm:pt modelId="{E43AFAED-2BF2-4C16-9767-E6939BB113FB}" type="sibTrans" cxnId="{58352942-9AFC-49D8-9D6D-994D2844C2C5}">
      <dgm:prSet/>
      <dgm:spPr/>
      <dgm:t>
        <a:bodyPr/>
        <a:lstStyle/>
        <a:p>
          <a:endParaRPr lang="en-ZA"/>
        </a:p>
      </dgm:t>
    </dgm:pt>
    <dgm:pt modelId="{FBB9605F-FD14-4730-AD1F-D58877FF0706}">
      <dgm:prSet custT="1"/>
      <dgm:spPr/>
      <dgm:t>
        <a:bodyPr/>
        <a:lstStyle/>
        <a:p>
          <a:r>
            <a:rPr lang="en-ZA" sz="2200" smtClean="0">
              <a:latin typeface="Calibri" panose="020F0502020204030204" pitchFamily="34" charset="0"/>
            </a:rPr>
            <a:t>Traditional academic qualifications are poor signals of principal quality. Other competencies are likely to matter more</a:t>
          </a:r>
          <a:endParaRPr lang="en-ZA" sz="2200" dirty="0">
            <a:latin typeface="Calibri" panose="020F0502020204030204" pitchFamily="34" charset="0"/>
          </a:endParaRPr>
        </a:p>
      </dgm:t>
    </dgm:pt>
    <dgm:pt modelId="{53C3451D-8F53-4FD2-8A5D-50A973F9CDAC}" type="parTrans" cxnId="{FEE813BB-2601-4EC9-AB96-DBC67750D525}">
      <dgm:prSet/>
      <dgm:spPr/>
      <dgm:t>
        <a:bodyPr/>
        <a:lstStyle/>
        <a:p>
          <a:endParaRPr lang="en-ZA"/>
        </a:p>
      </dgm:t>
    </dgm:pt>
    <dgm:pt modelId="{10AD93FC-39A6-4511-A23D-C483B2A935A9}" type="sibTrans" cxnId="{FEE813BB-2601-4EC9-AB96-DBC67750D525}">
      <dgm:prSet/>
      <dgm:spPr/>
      <dgm:t>
        <a:bodyPr/>
        <a:lstStyle/>
        <a:p>
          <a:endParaRPr lang="en-ZA"/>
        </a:p>
      </dgm:t>
    </dgm:pt>
    <dgm:pt modelId="{BD95C3F9-CF70-4DF9-BE0F-CEDC524178D2}">
      <dgm:prSet phldrT="[Text]" custT="1"/>
      <dgm:spPr/>
      <dgm:t>
        <a:bodyPr/>
        <a:lstStyle/>
        <a:p>
          <a:r>
            <a:rPr lang="en-ZA" sz="2200" dirty="0" smtClean="0">
              <a:latin typeface="Calibri" panose="020F0502020204030204" pitchFamily="34" charset="0"/>
            </a:rPr>
            <a:t>Will this reduce the available pool of candidates?</a:t>
          </a:r>
          <a:endParaRPr lang="en-ZA" sz="2200" dirty="0">
            <a:latin typeface="Calibri" panose="020F0502020204030204" pitchFamily="34" charset="0"/>
          </a:endParaRPr>
        </a:p>
      </dgm:t>
    </dgm:pt>
    <dgm:pt modelId="{A38DADE7-E672-45A6-B83D-A770D27CE961}" type="parTrans" cxnId="{32A7CBFB-C1F8-495E-B372-3D7CC3DC1976}">
      <dgm:prSet/>
      <dgm:spPr/>
      <dgm:t>
        <a:bodyPr/>
        <a:lstStyle/>
        <a:p>
          <a:endParaRPr lang="en-ZA"/>
        </a:p>
      </dgm:t>
    </dgm:pt>
    <dgm:pt modelId="{3279C1E8-8B3D-4BF2-BE2E-90B3509349A2}" type="sibTrans" cxnId="{32A7CBFB-C1F8-495E-B372-3D7CC3DC1976}">
      <dgm:prSet/>
      <dgm:spPr/>
      <dgm:t>
        <a:bodyPr/>
        <a:lstStyle/>
        <a:p>
          <a:endParaRPr lang="en-ZA"/>
        </a:p>
      </dgm:t>
    </dgm:pt>
    <dgm:pt modelId="{9237E9BD-D1C4-4074-ABF2-77C491628F16}" type="pres">
      <dgm:prSet presAssocID="{C7166913-EB81-483B-A405-51605D583C94}" presName="Name0" presStyleCnt="0">
        <dgm:presLayoutVars>
          <dgm:dir/>
          <dgm:animLvl val="lvl"/>
          <dgm:resizeHandles val="exact"/>
        </dgm:presLayoutVars>
      </dgm:prSet>
      <dgm:spPr/>
      <dgm:t>
        <a:bodyPr/>
        <a:lstStyle/>
        <a:p>
          <a:endParaRPr lang="en-ZA"/>
        </a:p>
      </dgm:t>
    </dgm:pt>
    <dgm:pt modelId="{CB752FAD-CAAB-4E98-8D06-742F440DA7BD}" type="pres">
      <dgm:prSet presAssocID="{E643645E-AE84-473A-B850-578F89AF158D}" presName="composite" presStyleCnt="0"/>
      <dgm:spPr/>
    </dgm:pt>
    <dgm:pt modelId="{46664EFA-813E-4AE3-A0DA-D19D50C9EA87}" type="pres">
      <dgm:prSet presAssocID="{E643645E-AE84-473A-B850-578F89AF158D}" presName="parTx" presStyleLbl="alignNode1" presStyleIdx="0" presStyleCnt="2">
        <dgm:presLayoutVars>
          <dgm:chMax val="0"/>
          <dgm:chPref val="0"/>
          <dgm:bulletEnabled val="1"/>
        </dgm:presLayoutVars>
      </dgm:prSet>
      <dgm:spPr/>
      <dgm:t>
        <a:bodyPr/>
        <a:lstStyle/>
        <a:p>
          <a:endParaRPr lang="en-ZA"/>
        </a:p>
      </dgm:t>
    </dgm:pt>
    <dgm:pt modelId="{A49CB9A1-1C41-4388-90E6-C322DC31ADE5}" type="pres">
      <dgm:prSet presAssocID="{E643645E-AE84-473A-B850-578F89AF158D}" presName="desTx" presStyleLbl="alignAccFollowNode1" presStyleIdx="0" presStyleCnt="2">
        <dgm:presLayoutVars>
          <dgm:bulletEnabled val="1"/>
        </dgm:presLayoutVars>
      </dgm:prSet>
      <dgm:spPr/>
      <dgm:t>
        <a:bodyPr/>
        <a:lstStyle/>
        <a:p>
          <a:endParaRPr lang="en-ZA"/>
        </a:p>
      </dgm:t>
    </dgm:pt>
    <dgm:pt modelId="{0B2103B2-D726-462B-8366-83C6ADA891DE}" type="pres">
      <dgm:prSet presAssocID="{1D96F992-A5E9-40BC-8478-E24EF2A9494D}" presName="space" presStyleCnt="0"/>
      <dgm:spPr/>
    </dgm:pt>
    <dgm:pt modelId="{8D80051E-207E-4F90-8EFE-64D82A35E63B}" type="pres">
      <dgm:prSet presAssocID="{F2845C33-17A3-44C2-A8C3-C738FFA6DC3D}" presName="composite" presStyleCnt="0"/>
      <dgm:spPr/>
    </dgm:pt>
    <dgm:pt modelId="{46E51B88-1C24-4BE1-A34B-6FD0623FA081}" type="pres">
      <dgm:prSet presAssocID="{F2845C33-17A3-44C2-A8C3-C738FFA6DC3D}" presName="parTx" presStyleLbl="alignNode1" presStyleIdx="1" presStyleCnt="2">
        <dgm:presLayoutVars>
          <dgm:chMax val="0"/>
          <dgm:chPref val="0"/>
          <dgm:bulletEnabled val="1"/>
        </dgm:presLayoutVars>
      </dgm:prSet>
      <dgm:spPr/>
      <dgm:t>
        <a:bodyPr/>
        <a:lstStyle/>
        <a:p>
          <a:endParaRPr lang="en-ZA"/>
        </a:p>
      </dgm:t>
    </dgm:pt>
    <dgm:pt modelId="{88F8A4D0-8165-4735-AE24-E4AFBE708193}" type="pres">
      <dgm:prSet presAssocID="{F2845C33-17A3-44C2-A8C3-C738FFA6DC3D}" presName="desTx" presStyleLbl="alignAccFollowNode1" presStyleIdx="1" presStyleCnt="2" custLinFactNeighborX="1093" custLinFactNeighborY="-444">
        <dgm:presLayoutVars>
          <dgm:bulletEnabled val="1"/>
        </dgm:presLayoutVars>
      </dgm:prSet>
      <dgm:spPr/>
      <dgm:t>
        <a:bodyPr/>
        <a:lstStyle/>
        <a:p>
          <a:endParaRPr lang="en-ZA"/>
        </a:p>
      </dgm:t>
    </dgm:pt>
  </dgm:ptLst>
  <dgm:cxnLst>
    <dgm:cxn modelId="{4637BFFD-C8C9-43F3-B31F-2E9ED46238F9}" type="presOf" srcId="{DD7A393A-288B-4D4F-8021-9D10FB265F91}" destId="{A49CB9A1-1C41-4388-90E6-C322DC31ADE5}" srcOrd="0" destOrd="12" presId="urn:microsoft.com/office/officeart/2005/8/layout/hList1"/>
    <dgm:cxn modelId="{FEE813BB-2601-4EC9-AB96-DBC67750D525}" srcId="{E643645E-AE84-473A-B850-578F89AF158D}" destId="{FBB9605F-FD14-4730-AD1F-D58877FF0706}" srcOrd="3" destOrd="0" parTransId="{53C3451D-8F53-4FD2-8A5D-50A973F9CDAC}" sibTransId="{10AD93FC-39A6-4511-A23D-C483B2A935A9}"/>
    <dgm:cxn modelId="{AFE85577-E9AB-444B-93BB-79A4B8206534}" type="presOf" srcId="{2D5725A5-3647-4B14-B7DC-A2A67ADBED73}" destId="{A49CB9A1-1C41-4388-90E6-C322DC31ADE5}" srcOrd="0" destOrd="0" presId="urn:microsoft.com/office/officeart/2005/8/layout/hList1"/>
    <dgm:cxn modelId="{B3319E48-EABD-417E-B3E0-FEE8692CC778}" type="presOf" srcId="{2FE98AEF-7453-48B9-8925-A284C38CA758}" destId="{A49CB9A1-1C41-4388-90E6-C322DC31ADE5}" srcOrd="0" destOrd="1" presId="urn:microsoft.com/office/officeart/2005/8/layout/hList1"/>
    <dgm:cxn modelId="{A0FCBF02-C27E-4B14-A7BC-0775A5DB03CA}" srcId="{E643645E-AE84-473A-B850-578F89AF158D}" destId="{2D5725A5-3647-4B14-B7DC-A2A67ADBED73}" srcOrd="0" destOrd="0" parTransId="{8AD0A170-B8EE-4DAD-AA13-1C14421821E6}" sibTransId="{320EFEA8-9465-4319-8D1D-6E5EF4C14902}"/>
    <dgm:cxn modelId="{834A2791-8A97-4FA3-918F-BD6497AF4A22}" type="presOf" srcId="{73667C89-A1FC-4061-963F-552E7BD365AE}" destId="{A49CB9A1-1C41-4388-90E6-C322DC31ADE5}" srcOrd="0" destOrd="8" presId="urn:microsoft.com/office/officeart/2005/8/layout/hList1"/>
    <dgm:cxn modelId="{9CAB874A-273B-45F9-A79B-1814D7E558FC}" type="presOf" srcId="{0A520243-FB52-468A-ACF9-4D224FC38073}" destId="{A49CB9A1-1C41-4388-90E6-C322DC31ADE5}" srcOrd="0" destOrd="7" presId="urn:microsoft.com/office/officeart/2005/8/layout/hList1"/>
    <dgm:cxn modelId="{5334E2E5-BD3E-4E70-89B5-9AF81043BD31}" srcId="{F2845C33-17A3-44C2-A8C3-C738FFA6DC3D}" destId="{91CF4893-C517-4169-AAE5-CE6BEEC503D0}" srcOrd="0" destOrd="0" parTransId="{0DBEE710-5E99-4B13-95E5-58A5D586CBC0}" sibTransId="{84C44574-FCD8-4246-AB22-64E326D2D9FA}"/>
    <dgm:cxn modelId="{C63659A5-589B-4BF4-9B83-6CBFD185D2F6}" type="presOf" srcId="{BD95C3F9-CF70-4DF9-BE0F-CEDC524178D2}" destId="{88F8A4D0-8165-4735-AE24-E4AFBE708193}" srcOrd="0" destOrd="1" presId="urn:microsoft.com/office/officeart/2005/8/layout/hList1"/>
    <dgm:cxn modelId="{E0663B2E-8361-43E1-A0B1-74C9CE0701BA}" type="presOf" srcId="{C7166913-EB81-483B-A405-51605D583C94}" destId="{9237E9BD-D1C4-4074-ABF2-77C491628F16}" srcOrd="0" destOrd="0" presId="urn:microsoft.com/office/officeart/2005/8/layout/hList1"/>
    <dgm:cxn modelId="{5B2D3C17-1BA9-4CA2-A922-0F573344998F}" type="presOf" srcId="{F2845C33-17A3-44C2-A8C3-C738FFA6DC3D}" destId="{46E51B88-1C24-4BE1-A34B-6FD0623FA081}" srcOrd="0" destOrd="0" presId="urn:microsoft.com/office/officeart/2005/8/layout/hList1"/>
    <dgm:cxn modelId="{DA0518B4-417F-4A28-A16F-9AF9748AF30B}" srcId="{E643645E-AE84-473A-B850-578F89AF158D}" destId="{821AB2E6-72DF-4C28-8B48-2B4DA680139F}" srcOrd="5" destOrd="0" parTransId="{6273BD69-1B6F-4376-A0D3-6772D1374CE3}" sibTransId="{1B890F82-D6F7-49F8-BE21-DDEFC4B2517A}"/>
    <dgm:cxn modelId="{32A7CBFB-C1F8-495E-B372-3D7CC3DC1976}" srcId="{F2845C33-17A3-44C2-A8C3-C738FFA6DC3D}" destId="{BD95C3F9-CF70-4DF9-BE0F-CEDC524178D2}" srcOrd="1" destOrd="0" parTransId="{A38DADE7-E672-45A6-B83D-A770D27CE961}" sibTransId="{3279C1E8-8B3D-4BF2-BE2E-90B3509349A2}"/>
    <dgm:cxn modelId="{58352942-9AFC-49D8-9D6D-994D2844C2C5}" srcId="{E643645E-AE84-473A-B850-578F89AF158D}" destId="{E3593D03-4DC4-43B8-99C1-BB4FB56B7554}" srcOrd="2" destOrd="0" parTransId="{F2AB03B2-713A-4A03-9118-8D4A033E8156}" sibTransId="{E43AFAED-2BF2-4C16-9767-E6939BB113FB}"/>
    <dgm:cxn modelId="{A48AF946-422F-436F-BCA7-3FDFE0322922}" type="presOf" srcId="{91CF4893-C517-4169-AAE5-CE6BEEC503D0}" destId="{88F8A4D0-8165-4735-AE24-E4AFBE708193}" srcOrd="0" destOrd="0" presId="urn:microsoft.com/office/officeart/2005/8/layout/hList1"/>
    <dgm:cxn modelId="{F47212B7-A159-4A00-99DE-3DF7152E5227}" type="presOf" srcId="{FBB9605F-FD14-4730-AD1F-D58877FF0706}" destId="{A49CB9A1-1C41-4388-90E6-C322DC31ADE5}" srcOrd="0" destOrd="3" presId="urn:microsoft.com/office/officeart/2005/8/layout/hList1"/>
    <dgm:cxn modelId="{A2231B31-5A1C-48DA-9DA6-5A5468A4BEF3}" srcId="{E643645E-AE84-473A-B850-578F89AF158D}" destId="{E35E8FB5-8BC5-4C87-8212-35AEE5B0C8A2}" srcOrd="6" destOrd="0" parTransId="{6ACDFCC1-B4EE-486D-A2C7-1B0CEA3292D0}" sibTransId="{04B7EE5A-7A2D-4B91-86E4-BFB1E184BEF1}"/>
    <dgm:cxn modelId="{D8E2BEFD-6EBC-4258-A128-866FFC80BFC2}" srcId="{E643645E-AE84-473A-B850-578F89AF158D}" destId="{0A520243-FB52-468A-ACF9-4D224FC38073}" srcOrd="7" destOrd="0" parTransId="{9F884C7C-9D4A-4103-9FCC-DB2E3D44F3BE}" sibTransId="{008386C3-F358-4786-A6DF-DE09BD0224B0}"/>
    <dgm:cxn modelId="{8BC5E9D9-E75D-410C-BA4C-B675C63C6B32}" type="presOf" srcId="{E35E8FB5-8BC5-4C87-8212-35AEE5B0C8A2}" destId="{A49CB9A1-1C41-4388-90E6-C322DC31ADE5}" srcOrd="0" destOrd="6" presId="urn:microsoft.com/office/officeart/2005/8/layout/hList1"/>
    <dgm:cxn modelId="{15E7760F-F352-4A18-816D-6F18520193F2}" type="presOf" srcId="{2B40BA51-6EE7-4C49-BCE5-E0FDAB132F72}" destId="{A49CB9A1-1C41-4388-90E6-C322DC31ADE5}" srcOrd="0" destOrd="13" presId="urn:microsoft.com/office/officeart/2005/8/layout/hList1"/>
    <dgm:cxn modelId="{7ADE72FC-E490-45EC-97A4-612614862FDA}" type="presOf" srcId="{160B9249-9F37-45A3-BC18-6C3B06B94441}" destId="{A49CB9A1-1C41-4388-90E6-C322DC31ADE5}" srcOrd="0" destOrd="9" presId="urn:microsoft.com/office/officeart/2005/8/layout/hList1"/>
    <dgm:cxn modelId="{2748D50A-8EA3-4D60-B5CB-4E126B855F56}" type="presOf" srcId="{E643645E-AE84-473A-B850-578F89AF158D}" destId="{46664EFA-813E-4AE3-A0DA-D19D50C9EA87}" srcOrd="0" destOrd="0" presId="urn:microsoft.com/office/officeart/2005/8/layout/hList1"/>
    <dgm:cxn modelId="{FA4D65CF-7F1C-4A7D-8622-0B2ECE27F807}" type="presOf" srcId="{5278AC0C-0656-4418-87EE-047AC008A5E1}" destId="{A49CB9A1-1C41-4388-90E6-C322DC31ADE5}" srcOrd="0" destOrd="11" presId="urn:microsoft.com/office/officeart/2005/8/layout/hList1"/>
    <dgm:cxn modelId="{B052BCDC-0DF8-4123-9FB3-89295133ED19}" srcId="{C7166913-EB81-483B-A405-51605D583C94}" destId="{E643645E-AE84-473A-B850-578F89AF158D}" srcOrd="0" destOrd="0" parTransId="{0592CBE2-47CF-49BC-81A0-F305A6481DB5}" sibTransId="{1D96F992-A5E9-40BC-8478-E24EF2A9494D}"/>
    <dgm:cxn modelId="{F5CB9BF4-9064-45A1-B789-D05DD727C1DC}" type="presOf" srcId="{E3593D03-4DC4-43B8-99C1-BB4FB56B7554}" destId="{A49CB9A1-1C41-4388-90E6-C322DC31ADE5}" srcOrd="0" destOrd="2" presId="urn:microsoft.com/office/officeart/2005/8/layout/hList1"/>
    <dgm:cxn modelId="{73A66A98-F373-470B-A081-32402B2FEB37}" srcId="{E643645E-AE84-473A-B850-578F89AF158D}" destId="{6B3E7287-79FB-4CCD-8B95-9AF773D89844}" srcOrd="10" destOrd="0" parTransId="{1E4CA458-0CEB-4EF2-A350-C026AF18A0AE}" sibTransId="{FCBFC043-F1EF-4E33-9F78-D37DFD1568E4}"/>
    <dgm:cxn modelId="{DD47DEE9-AED3-4323-A6EE-9C7D49F210A2}" type="presOf" srcId="{BD2C3373-85C9-4245-B02D-03BAADD21DC6}" destId="{A49CB9A1-1C41-4388-90E6-C322DC31ADE5}" srcOrd="0" destOrd="4" presId="urn:microsoft.com/office/officeart/2005/8/layout/hList1"/>
    <dgm:cxn modelId="{D87B31A4-BBCF-4F49-AE39-42F71F8CB6AF}" srcId="{E643645E-AE84-473A-B850-578F89AF158D}" destId="{DD7A393A-288B-4D4F-8021-9D10FB265F91}" srcOrd="12" destOrd="0" parTransId="{D3C6BFE8-4D34-4514-8199-47D00034FE72}" sibTransId="{0E41B9BC-DF9F-4BB2-913C-54B4B86977E6}"/>
    <dgm:cxn modelId="{E9621730-916A-40B8-AC69-EFA33C932397}" type="presOf" srcId="{821AB2E6-72DF-4C28-8B48-2B4DA680139F}" destId="{A49CB9A1-1C41-4388-90E6-C322DC31ADE5}" srcOrd="0" destOrd="5" presId="urn:microsoft.com/office/officeart/2005/8/layout/hList1"/>
    <dgm:cxn modelId="{E70DF4CD-2B9F-4BE4-A864-57934A921A92}" srcId="{E643645E-AE84-473A-B850-578F89AF158D}" destId="{BD2C3373-85C9-4245-B02D-03BAADD21DC6}" srcOrd="4" destOrd="0" parTransId="{14989A43-8E6B-4853-B47D-37396A1871C8}" sibTransId="{554358FB-4717-43CF-AF2C-5D3E66686EB7}"/>
    <dgm:cxn modelId="{C1C01F5A-7D36-49A9-9471-045938B24DE3}" srcId="{E643645E-AE84-473A-B850-578F89AF158D}" destId="{2B40BA51-6EE7-4C49-BCE5-E0FDAB132F72}" srcOrd="13" destOrd="0" parTransId="{4C865B73-86E2-491B-A1CF-1A582E87E09F}" sibTransId="{C95DC73C-E15A-4673-87F9-DB94FFC8D428}"/>
    <dgm:cxn modelId="{58F3E372-F7A1-4878-8312-D097608BCB14}" srcId="{C7166913-EB81-483B-A405-51605D583C94}" destId="{F2845C33-17A3-44C2-A8C3-C738FFA6DC3D}" srcOrd="1" destOrd="0" parTransId="{1548174F-5567-43D2-8804-43918E9950A6}" sibTransId="{40B9BAEB-94C0-4C14-A67D-B3188E92633D}"/>
    <dgm:cxn modelId="{8F53CF5B-2129-4A84-9EC7-39ECD9F88340}" srcId="{E643645E-AE84-473A-B850-578F89AF158D}" destId="{2FE98AEF-7453-48B9-8925-A284C38CA758}" srcOrd="1" destOrd="0" parTransId="{06B8B102-2F09-4E73-9EB9-A4E27930D3C0}" sibTransId="{591B80DA-3F65-42FC-A085-07197909F0A7}"/>
    <dgm:cxn modelId="{0CB5BF4C-A075-4072-BD4B-D33C8C50C840}" srcId="{E643645E-AE84-473A-B850-578F89AF158D}" destId="{5278AC0C-0656-4418-87EE-047AC008A5E1}" srcOrd="11" destOrd="0" parTransId="{B30768F3-1625-4D6B-8DD1-574FCCB62A7E}" sibTransId="{DA48B6E0-AA63-416C-AE40-299F49BEE5D1}"/>
    <dgm:cxn modelId="{3238CEB6-4122-4E68-9173-C51ED47D42CF}" type="presOf" srcId="{6B3E7287-79FB-4CCD-8B95-9AF773D89844}" destId="{A49CB9A1-1C41-4388-90E6-C322DC31ADE5}" srcOrd="0" destOrd="10" presId="urn:microsoft.com/office/officeart/2005/8/layout/hList1"/>
    <dgm:cxn modelId="{30772714-94ED-401E-81A9-ADDEDF4BBA8E}" srcId="{E643645E-AE84-473A-B850-578F89AF158D}" destId="{160B9249-9F37-45A3-BC18-6C3B06B94441}" srcOrd="9" destOrd="0" parTransId="{0B656B49-A009-4BBB-97E5-80E1448E596B}" sibTransId="{78BB0436-9475-4B5F-A72A-04581049F95A}"/>
    <dgm:cxn modelId="{EF6C7936-C5A3-482F-8D28-2CD2D0D91B9C}" srcId="{E643645E-AE84-473A-B850-578F89AF158D}" destId="{73667C89-A1FC-4061-963F-552E7BD365AE}" srcOrd="8" destOrd="0" parTransId="{D4A0D23E-7A9B-4839-A9E7-BF039BAFAE15}" sibTransId="{0BD4E2F1-E34E-4C05-A873-6BDAD8B755E0}"/>
    <dgm:cxn modelId="{A1AD403B-E3C6-411E-9023-EEAC3B68FBD8}" type="presParOf" srcId="{9237E9BD-D1C4-4074-ABF2-77C491628F16}" destId="{CB752FAD-CAAB-4E98-8D06-742F440DA7BD}" srcOrd="0" destOrd="0" presId="urn:microsoft.com/office/officeart/2005/8/layout/hList1"/>
    <dgm:cxn modelId="{BF9FF702-165D-45F0-A58A-BFC5E3DF8BCF}" type="presParOf" srcId="{CB752FAD-CAAB-4E98-8D06-742F440DA7BD}" destId="{46664EFA-813E-4AE3-A0DA-D19D50C9EA87}" srcOrd="0" destOrd="0" presId="urn:microsoft.com/office/officeart/2005/8/layout/hList1"/>
    <dgm:cxn modelId="{4F225FB4-BA4E-49AA-AE69-B29BFF7CF6E6}" type="presParOf" srcId="{CB752FAD-CAAB-4E98-8D06-742F440DA7BD}" destId="{A49CB9A1-1C41-4388-90E6-C322DC31ADE5}" srcOrd="1" destOrd="0" presId="urn:microsoft.com/office/officeart/2005/8/layout/hList1"/>
    <dgm:cxn modelId="{E92D1F05-723E-48AF-A75B-47CAA14CE6B9}" type="presParOf" srcId="{9237E9BD-D1C4-4074-ABF2-77C491628F16}" destId="{0B2103B2-D726-462B-8366-83C6ADA891DE}" srcOrd="1" destOrd="0" presId="urn:microsoft.com/office/officeart/2005/8/layout/hList1"/>
    <dgm:cxn modelId="{A4EFCFB6-3ED6-40DF-BA6E-F260FF2C51E5}" type="presParOf" srcId="{9237E9BD-D1C4-4074-ABF2-77C491628F16}" destId="{8D80051E-207E-4F90-8EFE-64D82A35E63B}" srcOrd="2" destOrd="0" presId="urn:microsoft.com/office/officeart/2005/8/layout/hList1"/>
    <dgm:cxn modelId="{426E35E5-F690-477F-91B7-BCF541022A96}" type="presParOf" srcId="{8D80051E-207E-4F90-8EFE-64D82A35E63B}" destId="{46E51B88-1C24-4BE1-A34B-6FD0623FA081}" srcOrd="0" destOrd="0" presId="urn:microsoft.com/office/officeart/2005/8/layout/hList1"/>
    <dgm:cxn modelId="{5DA65621-27F2-487B-8D61-A3CD31B03047}" type="presParOf" srcId="{8D80051E-207E-4F90-8EFE-64D82A35E63B}" destId="{88F8A4D0-8165-4735-AE24-E4AFBE70819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7166913-EB81-483B-A405-51605D583C94}"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en-ZA"/>
        </a:p>
      </dgm:t>
    </dgm:pt>
    <dgm:pt modelId="{E643645E-AE84-473A-B850-578F89AF158D}">
      <dgm:prSet phldrT="[Text]" custT="1"/>
      <dgm:spPr/>
      <dgm:t>
        <a:bodyPr/>
        <a:lstStyle/>
        <a:p>
          <a:r>
            <a:rPr lang="en-ZA" sz="2200" dirty="0" smtClean="0"/>
            <a:t>Performance contracts for school principals</a:t>
          </a:r>
          <a:endParaRPr lang="en-ZA" sz="2200" dirty="0">
            <a:latin typeface="Calibri" panose="020F0502020204030204" pitchFamily="34" charset="0"/>
          </a:endParaRPr>
        </a:p>
      </dgm:t>
    </dgm:pt>
    <dgm:pt modelId="{0592CBE2-47CF-49BC-81A0-F305A6481DB5}" type="parTrans" cxnId="{B052BCDC-0DF8-4123-9FB3-89295133ED19}">
      <dgm:prSet/>
      <dgm:spPr/>
      <dgm:t>
        <a:bodyPr/>
        <a:lstStyle/>
        <a:p>
          <a:endParaRPr lang="en-ZA"/>
        </a:p>
      </dgm:t>
    </dgm:pt>
    <dgm:pt modelId="{1D96F992-A5E9-40BC-8478-E24EF2A9494D}" type="sibTrans" cxnId="{B052BCDC-0DF8-4123-9FB3-89295133ED19}">
      <dgm:prSet/>
      <dgm:spPr/>
      <dgm:t>
        <a:bodyPr/>
        <a:lstStyle/>
        <a:p>
          <a:endParaRPr lang="en-ZA"/>
        </a:p>
      </dgm:t>
    </dgm:pt>
    <dgm:pt modelId="{F2845C33-17A3-44C2-A8C3-C738FFA6DC3D}">
      <dgm:prSet phldrT="[Text]" custT="1"/>
      <dgm:spPr/>
      <dgm:t>
        <a:bodyPr/>
        <a:lstStyle/>
        <a:p>
          <a:r>
            <a:rPr lang="en-ZA" sz="1800" dirty="0" smtClean="0"/>
            <a:t>Replace underperforming principals with better ones</a:t>
          </a:r>
          <a:endParaRPr lang="en-ZA" sz="1800" dirty="0">
            <a:latin typeface="Calibri" panose="020F0502020204030204" pitchFamily="34" charset="0"/>
          </a:endParaRPr>
        </a:p>
      </dgm:t>
    </dgm:pt>
    <dgm:pt modelId="{1548174F-5567-43D2-8804-43918E9950A6}" type="parTrans" cxnId="{58F3E372-F7A1-4878-8312-D097608BCB14}">
      <dgm:prSet/>
      <dgm:spPr/>
      <dgm:t>
        <a:bodyPr/>
        <a:lstStyle/>
        <a:p>
          <a:endParaRPr lang="en-ZA"/>
        </a:p>
      </dgm:t>
    </dgm:pt>
    <dgm:pt modelId="{40B9BAEB-94C0-4C14-A67D-B3188E92633D}" type="sibTrans" cxnId="{58F3E372-F7A1-4878-8312-D097608BCB14}">
      <dgm:prSet/>
      <dgm:spPr/>
      <dgm:t>
        <a:bodyPr/>
        <a:lstStyle/>
        <a:p>
          <a:endParaRPr lang="en-ZA"/>
        </a:p>
      </dgm:t>
    </dgm:pt>
    <dgm:pt modelId="{2B40BA51-6EE7-4C49-BCE5-E0FDAB132F72}">
      <dgm:prSet phldrT="[Text]" custT="1"/>
      <dgm:spPr/>
      <dgm:t>
        <a:bodyPr/>
        <a:lstStyle/>
        <a:p>
          <a:endParaRPr lang="en-ZA" sz="2200" dirty="0">
            <a:latin typeface="Calibri" panose="020F0502020204030204" pitchFamily="34" charset="0"/>
          </a:endParaRPr>
        </a:p>
      </dgm:t>
    </dgm:pt>
    <dgm:pt modelId="{4C865B73-86E2-491B-A1CF-1A582E87E09F}" type="parTrans" cxnId="{C1C01F5A-7D36-49A9-9471-045938B24DE3}">
      <dgm:prSet/>
      <dgm:spPr/>
      <dgm:t>
        <a:bodyPr/>
        <a:lstStyle/>
        <a:p>
          <a:endParaRPr lang="en-ZA"/>
        </a:p>
      </dgm:t>
    </dgm:pt>
    <dgm:pt modelId="{C95DC73C-E15A-4673-87F9-DB94FFC8D428}" type="sibTrans" cxnId="{C1C01F5A-7D36-49A9-9471-045938B24DE3}">
      <dgm:prSet/>
      <dgm:spPr/>
      <dgm:t>
        <a:bodyPr/>
        <a:lstStyle/>
        <a:p>
          <a:endParaRPr lang="en-ZA"/>
        </a:p>
      </dgm:t>
    </dgm:pt>
    <dgm:pt modelId="{BD2C3373-85C9-4245-B02D-03BAADD21DC6}">
      <dgm:prSet phldrT="[Text]" custT="1"/>
      <dgm:spPr/>
      <dgm:t>
        <a:bodyPr/>
        <a:lstStyle/>
        <a:p>
          <a:endParaRPr lang="en-ZA" sz="2200" dirty="0">
            <a:latin typeface="Calibri" panose="020F0502020204030204" pitchFamily="34" charset="0"/>
          </a:endParaRPr>
        </a:p>
      </dgm:t>
    </dgm:pt>
    <dgm:pt modelId="{14989A43-8E6B-4853-B47D-37396A1871C8}" type="parTrans" cxnId="{E70DF4CD-2B9F-4BE4-A864-57934A921A92}">
      <dgm:prSet/>
      <dgm:spPr/>
      <dgm:t>
        <a:bodyPr/>
        <a:lstStyle/>
        <a:p>
          <a:endParaRPr lang="en-ZA"/>
        </a:p>
      </dgm:t>
    </dgm:pt>
    <dgm:pt modelId="{554358FB-4717-43CF-AF2C-5D3E66686EB7}" type="sibTrans" cxnId="{E70DF4CD-2B9F-4BE4-A864-57934A921A92}">
      <dgm:prSet/>
      <dgm:spPr/>
      <dgm:t>
        <a:bodyPr/>
        <a:lstStyle/>
        <a:p>
          <a:endParaRPr lang="en-ZA"/>
        </a:p>
      </dgm:t>
    </dgm:pt>
    <dgm:pt modelId="{821AB2E6-72DF-4C28-8B48-2B4DA680139F}">
      <dgm:prSet phldrT="[Text]" custT="1"/>
      <dgm:spPr/>
      <dgm:t>
        <a:bodyPr/>
        <a:lstStyle/>
        <a:p>
          <a:endParaRPr lang="en-ZA" sz="2200" dirty="0">
            <a:latin typeface="Calibri" panose="020F0502020204030204" pitchFamily="34" charset="0"/>
          </a:endParaRPr>
        </a:p>
      </dgm:t>
    </dgm:pt>
    <dgm:pt modelId="{6273BD69-1B6F-4376-A0D3-6772D1374CE3}" type="parTrans" cxnId="{DA0518B4-417F-4A28-A16F-9AF9748AF30B}">
      <dgm:prSet/>
      <dgm:spPr/>
      <dgm:t>
        <a:bodyPr/>
        <a:lstStyle/>
        <a:p>
          <a:endParaRPr lang="en-ZA"/>
        </a:p>
      </dgm:t>
    </dgm:pt>
    <dgm:pt modelId="{1B890F82-D6F7-49F8-BE21-DDEFC4B2517A}" type="sibTrans" cxnId="{DA0518B4-417F-4A28-A16F-9AF9748AF30B}">
      <dgm:prSet/>
      <dgm:spPr/>
      <dgm:t>
        <a:bodyPr/>
        <a:lstStyle/>
        <a:p>
          <a:endParaRPr lang="en-ZA"/>
        </a:p>
      </dgm:t>
    </dgm:pt>
    <dgm:pt modelId="{E35E8FB5-8BC5-4C87-8212-35AEE5B0C8A2}">
      <dgm:prSet phldrT="[Text]" custT="1"/>
      <dgm:spPr/>
      <dgm:t>
        <a:bodyPr/>
        <a:lstStyle/>
        <a:p>
          <a:endParaRPr lang="en-ZA" sz="2200" dirty="0">
            <a:latin typeface="Calibri" panose="020F0502020204030204" pitchFamily="34" charset="0"/>
          </a:endParaRPr>
        </a:p>
      </dgm:t>
    </dgm:pt>
    <dgm:pt modelId="{6ACDFCC1-B4EE-486D-A2C7-1B0CEA3292D0}" type="parTrans" cxnId="{A2231B31-5A1C-48DA-9DA6-5A5468A4BEF3}">
      <dgm:prSet/>
      <dgm:spPr/>
      <dgm:t>
        <a:bodyPr/>
        <a:lstStyle/>
        <a:p>
          <a:endParaRPr lang="en-ZA"/>
        </a:p>
      </dgm:t>
    </dgm:pt>
    <dgm:pt modelId="{04B7EE5A-7A2D-4B91-86E4-BFB1E184BEF1}" type="sibTrans" cxnId="{A2231B31-5A1C-48DA-9DA6-5A5468A4BEF3}">
      <dgm:prSet/>
      <dgm:spPr/>
      <dgm:t>
        <a:bodyPr/>
        <a:lstStyle/>
        <a:p>
          <a:endParaRPr lang="en-ZA"/>
        </a:p>
      </dgm:t>
    </dgm:pt>
    <dgm:pt modelId="{0A520243-FB52-468A-ACF9-4D224FC38073}">
      <dgm:prSet phldrT="[Text]" custT="1"/>
      <dgm:spPr/>
      <dgm:t>
        <a:bodyPr/>
        <a:lstStyle/>
        <a:p>
          <a:endParaRPr lang="en-ZA" sz="2200" dirty="0">
            <a:latin typeface="Calibri" panose="020F0502020204030204" pitchFamily="34" charset="0"/>
          </a:endParaRPr>
        </a:p>
      </dgm:t>
    </dgm:pt>
    <dgm:pt modelId="{9F884C7C-9D4A-4103-9FCC-DB2E3D44F3BE}" type="parTrans" cxnId="{D8E2BEFD-6EBC-4258-A128-866FFC80BFC2}">
      <dgm:prSet/>
      <dgm:spPr/>
      <dgm:t>
        <a:bodyPr/>
        <a:lstStyle/>
        <a:p>
          <a:endParaRPr lang="en-ZA"/>
        </a:p>
      </dgm:t>
    </dgm:pt>
    <dgm:pt modelId="{008386C3-F358-4786-A6DF-DE09BD0224B0}" type="sibTrans" cxnId="{D8E2BEFD-6EBC-4258-A128-866FFC80BFC2}">
      <dgm:prSet/>
      <dgm:spPr/>
      <dgm:t>
        <a:bodyPr/>
        <a:lstStyle/>
        <a:p>
          <a:endParaRPr lang="en-ZA"/>
        </a:p>
      </dgm:t>
    </dgm:pt>
    <dgm:pt modelId="{73667C89-A1FC-4061-963F-552E7BD365AE}">
      <dgm:prSet phldrT="[Text]" custT="1"/>
      <dgm:spPr/>
      <dgm:t>
        <a:bodyPr/>
        <a:lstStyle/>
        <a:p>
          <a:endParaRPr lang="en-ZA" sz="2200" dirty="0">
            <a:latin typeface="Calibri" panose="020F0502020204030204" pitchFamily="34" charset="0"/>
          </a:endParaRPr>
        </a:p>
      </dgm:t>
    </dgm:pt>
    <dgm:pt modelId="{D4A0D23E-7A9B-4839-A9E7-BF039BAFAE15}" type="parTrans" cxnId="{EF6C7936-C5A3-482F-8D28-2CD2D0D91B9C}">
      <dgm:prSet/>
      <dgm:spPr/>
      <dgm:t>
        <a:bodyPr/>
        <a:lstStyle/>
        <a:p>
          <a:endParaRPr lang="en-ZA"/>
        </a:p>
      </dgm:t>
    </dgm:pt>
    <dgm:pt modelId="{0BD4E2F1-E34E-4C05-A873-6BDAD8B755E0}" type="sibTrans" cxnId="{EF6C7936-C5A3-482F-8D28-2CD2D0D91B9C}">
      <dgm:prSet/>
      <dgm:spPr/>
      <dgm:t>
        <a:bodyPr/>
        <a:lstStyle/>
        <a:p>
          <a:endParaRPr lang="en-ZA"/>
        </a:p>
      </dgm:t>
    </dgm:pt>
    <dgm:pt modelId="{160B9249-9F37-45A3-BC18-6C3B06B94441}">
      <dgm:prSet phldrT="[Text]" custT="1"/>
      <dgm:spPr/>
      <dgm:t>
        <a:bodyPr/>
        <a:lstStyle/>
        <a:p>
          <a:endParaRPr lang="en-ZA" sz="2200" dirty="0">
            <a:latin typeface="Calibri" panose="020F0502020204030204" pitchFamily="34" charset="0"/>
          </a:endParaRPr>
        </a:p>
      </dgm:t>
    </dgm:pt>
    <dgm:pt modelId="{0B656B49-A009-4BBB-97E5-80E1448E596B}" type="parTrans" cxnId="{30772714-94ED-401E-81A9-ADDEDF4BBA8E}">
      <dgm:prSet/>
      <dgm:spPr/>
      <dgm:t>
        <a:bodyPr/>
        <a:lstStyle/>
        <a:p>
          <a:endParaRPr lang="en-ZA"/>
        </a:p>
      </dgm:t>
    </dgm:pt>
    <dgm:pt modelId="{78BB0436-9475-4B5F-A72A-04581049F95A}" type="sibTrans" cxnId="{30772714-94ED-401E-81A9-ADDEDF4BBA8E}">
      <dgm:prSet/>
      <dgm:spPr/>
      <dgm:t>
        <a:bodyPr/>
        <a:lstStyle/>
        <a:p>
          <a:endParaRPr lang="en-ZA"/>
        </a:p>
      </dgm:t>
    </dgm:pt>
    <dgm:pt modelId="{6B3E7287-79FB-4CCD-8B95-9AF773D89844}">
      <dgm:prSet phldrT="[Text]" custT="1"/>
      <dgm:spPr/>
      <dgm:t>
        <a:bodyPr/>
        <a:lstStyle/>
        <a:p>
          <a:endParaRPr lang="en-ZA" sz="2200" dirty="0">
            <a:latin typeface="Calibri" panose="020F0502020204030204" pitchFamily="34" charset="0"/>
          </a:endParaRPr>
        </a:p>
      </dgm:t>
    </dgm:pt>
    <dgm:pt modelId="{1E4CA458-0CEB-4EF2-A350-C026AF18A0AE}" type="parTrans" cxnId="{73A66A98-F373-470B-A081-32402B2FEB37}">
      <dgm:prSet/>
      <dgm:spPr/>
      <dgm:t>
        <a:bodyPr/>
        <a:lstStyle/>
        <a:p>
          <a:endParaRPr lang="en-ZA"/>
        </a:p>
      </dgm:t>
    </dgm:pt>
    <dgm:pt modelId="{FCBFC043-F1EF-4E33-9F78-D37DFD1568E4}" type="sibTrans" cxnId="{73A66A98-F373-470B-A081-32402B2FEB37}">
      <dgm:prSet/>
      <dgm:spPr/>
      <dgm:t>
        <a:bodyPr/>
        <a:lstStyle/>
        <a:p>
          <a:endParaRPr lang="en-ZA"/>
        </a:p>
      </dgm:t>
    </dgm:pt>
    <dgm:pt modelId="{5278AC0C-0656-4418-87EE-047AC008A5E1}">
      <dgm:prSet phldrT="[Text]" custT="1"/>
      <dgm:spPr/>
      <dgm:t>
        <a:bodyPr/>
        <a:lstStyle/>
        <a:p>
          <a:endParaRPr lang="en-ZA" sz="2200" dirty="0">
            <a:latin typeface="Calibri" panose="020F0502020204030204" pitchFamily="34" charset="0"/>
          </a:endParaRPr>
        </a:p>
      </dgm:t>
    </dgm:pt>
    <dgm:pt modelId="{B30768F3-1625-4D6B-8DD1-574FCCB62A7E}" type="parTrans" cxnId="{0CB5BF4C-A075-4072-BD4B-D33C8C50C840}">
      <dgm:prSet/>
      <dgm:spPr/>
      <dgm:t>
        <a:bodyPr/>
        <a:lstStyle/>
        <a:p>
          <a:endParaRPr lang="en-ZA"/>
        </a:p>
      </dgm:t>
    </dgm:pt>
    <dgm:pt modelId="{DA48B6E0-AA63-416C-AE40-299F49BEE5D1}" type="sibTrans" cxnId="{0CB5BF4C-A075-4072-BD4B-D33C8C50C840}">
      <dgm:prSet/>
      <dgm:spPr/>
      <dgm:t>
        <a:bodyPr/>
        <a:lstStyle/>
        <a:p>
          <a:endParaRPr lang="en-ZA"/>
        </a:p>
      </dgm:t>
    </dgm:pt>
    <dgm:pt modelId="{DD7A393A-288B-4D4F-8021-9D10FB265F91}">
      <dgm:prSet phldrT="[Text]" custT="1"/>
      <dgm:spPr/>
      <dgm:t>
        <a:bodyPr/>
        <a:lstStyle/>
        <a:p>
          <a:endParaRPr lang="en-ZA" sz="2200" dirty="0">
            <a:latin typeface="Calibri" panose="020F0502020204030204" pitchFamily="34" charset="0"/>
          </a:endParaRPr>
        </a:p>
      </dgm:t>
    </dgm:pt>
    <dgm:pt modelId="{D3C6BFE8-4D34-4514-8199-47D00034FE72}" type="parTrans" cxnId="{D87B31A4-BBCF-4F49-AE39-42F71F8CB6AF}">
      <dgm:prSet/>
      <dgm:spPr/>
      <dgm:t>
        <a:bodyPr/>
        <a:lstStyle/>
        <a:p>
          <a:endParaRPr lang="en-ZA"/>
        </a:p>
      </dgm:t>
    </dgm:pt>
    <dgm:pt modelId="{0E41B9BC-DF9F-4BB2-913C-54B4B86977E6}" type="sibTrans" cxnId="{D87B31A4-BBCF-4F49-AE39-42F71F8CB6AF}">
      <dgm:prSet/>
      <dgm:spPr/>
      <dgm:t>
        <a:bodyPr/>
        <a:lstStyle/>
        <a:p>
          <a:endParaRPr lang="en-ZA"/>
        </a:p>
      </dgm:t>
    </dgm:pt>
    <dgm:pt modelId="{2D5725A5-3647-4B14-B7DC-A2A67ADBED73}">
      <dgm:prSet custT="1"/>
      <dgm:spPr/>
      <dgm:t>
        <a:bodyPr/>
        <a:lstStyle/>
        <a:p>
          <a:r>
            <a:rPr lang="en-ZA" sz="2200" dirty="0" smtClean="0">
              <a:latin typeface="Calibri" panose="020F0502020204030204" pitchFamily="34" charset="0"/>
            </a:rPr>
            <a:t>HIGH </a:t>
          </a:r>
          <a:endParaRPr lang="en-ZA" sz="2200" dirty="0">
            <a:latin typeface="Calibri" panose="020F0502020204030204" pitchFamily="34" charset="0"/>
          </a:endParaRPr>
        </a:p>
      </dgm:t>
    </dgm:pt>
    <dgm:pt modelId="{8AD0A170-B8EE-4DAD-AA13-1C14421821E6}" type="parTrans" cxnId="{A0FCBF02-C27E-4B14-A7BC-0775A5DB03CA}">
      <dgm:prSet/>
      <dgm:spPr/>
      <dgm:t>
        <a:bodyPr/>
        <a:lstStyle/>
        <a:p>
          <a:endParaRPr lang="en-ZA"/>
        </a:p>
      </dgm:t>
    </dgm:pt>
    <dgm:pt modelId="{320EFEA8-9465-4319-8D1D-6E5EF4C14902}" type="sibTrans" cxnId="{A0FCBF02-C27E-4B14-A7BC-0775A5DB03CA}">
      <dgm:prSet/>
      <dgm:spPr/>
      <dgm:t>
        <a:bodyPr/>
        <a:lstStyle/>
        <a:p>
          <a:endParaRPr lang="en-ZA"/>
        </a:p>
      </dgm:t>
    </dgm:pt>
    <dgm:pt modelId="{B190DAC2-64F5-44A9-B512-0A1E074EF308}">
      <dgm:prSet custT="1"/>
      <dgm:spPr/>
      <dgm:t>
        <a:bodyPr/>
        <a:lstStyle/>
        <a:p>
          <a:r>
            <a:rPr lang="en-ZA" sz="2200" dirty="0" smtClean="0">
              <a:latin typeface="Calibri" panose="020F0502020204030204" pitchFamily="34" charset="0"/>
            </a:rPr>
            <a:t>With low levels of principal mobility, it is necessary to improve the calibre of incumbent principals over the course of their tenure.</a:t>
          </a:r>
          <a:endParaRPr lang="en-ZA" sz="2200" dirty="0">
            <a:latin typeface="Calibri" panose="020F0502020204030204" pitchFamily="34" charset="0"/>
          </a:endParaRPr>
        </a:p>
      </dgm:t>
    </dgm:pt>
    <dgm:pt modelId="{700125A9-44D0-4984-ACAE-11CF8C31EAE4}" type="parTrans" cxnId="{DC2E5C3B-ABE2-4A44-A962-BD47772A5ADE}">
      <dgm:prSet/>
      <dgm:spPr/>
      <dgm:t>
        <a:bodyPr/>
        <a:lstStyle/>
        <a:p>
          <a:endParaRPr lang="en-ZA"/>
        </a:p>
      </dgm:t>
    </dgm:pt>
    <dgm:pt modelId="{DD5B2603-8795-49CA-A2C8-030B2266B340}" type="sibTrans" cxnId="{DC2E5C3B-ABE2-4A44-A962-BD47772A5ADE}">
      <dgm:prSet/>
      <dgm:spPr/>
      <dgm:t>
        <a:bodyPr/>
        <a:lstStyle/>
        <a:p>
          <a:endParaRPr lang="en-ZA"/>
        </a:p>
      </dgm:t>
    </dgm:pt>
    <dgm:pt modelId="{E489B506-4DA6-4D4C-8F89-D1FD3AFAEF37}">
      <dgm:prSet custT="1"/>
      <dgm:spPr/>
      <dgm:t>
        <a:bodyPr/>
        <a:lstStyle/>
        <a:p>
          <a:r>
            <a:rPr lang="en-ZA" sz="2200" smtClean="0">
              <a:latin typeface="Calibri" panose="020F0502020204030204" pitchFamily="34" charset="0"/>
            </a:rPr>
            <a:t>Reward performance rather than qualifications. </a:t>
          </a:r>
          <a:endParaRPr lang="en-ZA" sz="2200" dirty="0">
            <a:latin typeface="Calibri" panose="020F0502020204030204" pitchFamily="34" charset="0"/>
          </a:endParaRPr>
        </a:p>
      </dgm:t>
    </dgm:pt>
    <dgm:pt modelId="{56D008AE-FBB6-4B88-9FAB-C8C475BB33FF}" type="parTrans" cxnId="{98EDC4B3-F56E-4A5C-9097-2FBC76C25A14}">
      <dgm:prSet/>
      <dgm:spPr/>
      <dgm:t>
        <a:bodyPr/>
        <a:lstStyle/>
        <a:p>
          <a:endParaRPr lang="en-ZA"/>
        </a:p>
      </dgm:t>
    </dgm:pt>
    <dgm:pt modelId="{8401128C-2B41-4EAD-8C10-C9F327772A60}" type="sibTrans" cxnId="{98EDC4B3-F56E-4A5C-9097-2FBC76C25A14}">
      <dgm:prSet/>
      <dgm:spPr/>
      <dgm:t>
        <a:bodyPr/>
        <a:lstStyle/>
        <a:p>
          <a:endParaRPr lang="en-ZA"/>
        </a:p>
      </dgm:t>
    </dgm:pt>
    <dgm:pt modelId="{9DCAD09A-BB60-48EE-A74B-12CAA8D171B1}">
      <dgm:prSet custT="1"/>
      <dgm:spPr/>
      <dgm:t>
        <a:bodyPr/>
        <a:lstStyle/>
        <a:p>
          <a:r>
            <a:rPr lang="en-ZA" sz="2200" dirty="0" smtClean="0">
              <a:latin typeface="Calibri" panose="020F0502020204030204" pitchFamily="34" charset="0"/>
            </a:rPr>
            <a:t>But careful thought to design and implementation! </a:t>
          </a:r>
          <a:endParaRPr lang="en-ZA" sz="2200" dirty="0">
            <a:latin typeface="Calibri" panose="020F0502020204030204" pitchFamily="34" charset="0"/>
          </a:endParaRPr>
        </a:p>
      </dgm:t>
    </dgm:pt>
    <dgm:pt modelId="{D5C8730C-B995-4B73-AF2B-3EBF617D1626}" type="parTrans" cxnId="{43267787-D43A-4EEC-B48B-9B136149657F}">
      <dgm:prSet/>
      <dgm:spPr/>
      <dgm:t>
        <a:bodyPr/>
        <a:lstStyle/>
        <a:p>
          <a:endParaRPr lang="en-ZA"/>
        </a:p>
      </dgm:t>
    </dgm:pt>
    <dgm:pt modelId="{105D7FBF-49E2-4EE7-9F1A-65D3C4CD5B2C}" type="sibTrans" cxnId="{43267787-D43A-4EEC-B48B-9B136149657F}">
      <dgm:prSet/>
      <dgm:spPr/>
      <dgm:t>
        <a:bodyPr/>
        <a:lstStyle/>
        <a:p>
          <a:endParaRPr lang="en-ZA"/>
        </a:p>
      </dgm:t>
    </dgm:pt>
    <dgm:pt modelId="{F278C554-AEDD-4170-BE04-BF20603B6D60}">
      <dgm:prSet/>
      <dgm:spPr/>
      <dgm:t>
        <a:bodyPr/>
        <a:lstStyle/>
        <a:p>
          <a:endParaRPr lang="en-ZA" dirty="0"/>
        </a:p>
      </dgm:t>
    </dgm:pt>
    <dgm:pt modelId="{D0A59699-961F-4BCB-91A8-1BA790EB9936}" type="parTrans" cxnId="{8683D3D4-3562-4EB0-91F7-9439E72C29E6}">
      <dgm:prSet/>
      <dgm:spPr/>
    </dgm:pt>
    <dgm:pt modelId="{F1A21FF4-F97D-44EA-8699-74C3CFE4C44B}" type="sibTrans" cxnId="{8683D3D4-3562-4EB0-91F7-9439E72C29E6}">
      <dgm:prSet/>
      <dgm:spPr/>
    </dgm:pt>
    <dgm:pt modelId="{9237E9BD-D1C4-4074-ABF2-77C491628F16}" type="pres">
      <dgm:prSet presAssocID="{C7166913-EB81-483B-A405-51605D583C94}" presName="Name0" presStyleCnt="0">
        <dgm:presLayoutVars>
          <dgm:dir/>
          <dgm:animLvl val="lvl"/>
          <dgm:resizeHandles val="exact"/>
        </dgm:presLayoutVars>
      </dgm:prSet>
      <dgm:spPr/>
      <dgm:t>
        <a:bodyPr/>
        <a:lstStyle/>
        <a:p>
          <a:endParaRPr lang="en-ZA"/>
        </a:p>
      </dgm:t>
    </dgm:pt>
    <dgm:pt modelId="{CB752FAD-CAAB-4E98-8D06-742F440DA7BD}" type="pres">
      <dgm:prSet presAssocID="{E643645E-AE84-473A-B850-578F89AF158D}" presName="composite" presStyleCnt="0"/>
      <dgm:spPr/>
    </dgm:pt>
    <dgm:pt modelId="{46664EFA-813E-4AE3-A0DA-D19D50C9EA87}" type="pres">
      <dgm:prSet presAssocID="{E643645E-AE84-473A-B850-578F89AF158D}" presName="parTx" presStyleLbl="alignNode1" presStyleIdx="0" presStyleCnt="2">
        <dgm:presLayoutVars>
          <dgm:chMax val="0"/>
          <dgm:chPref val="0"/>
          <dgm:bulletEnabled val="1"/>
        </dgm:presLayoutVars>
      </dgm:prSet>
      <dgm:spPr/>
      <dgm:t>
        <a:bodyPr/>
        <a:lstStyle/>
        <a:p>
          <a:endParaRPr lang="en-ZA"/>
        </a:p>
      </dgm:t>
    </dgm:pt>
    <dgm:pt modelId="{A49CB9A1-1C41-4388-90E6-C322DC31ADE5}" type="pres">
      <dgm:prSet presAssocID="{E643645E-AE84-473A-B850-578F89AF158D}" presName="desTx" presStyleLbl="alignAccFollowNode1" presStyleIdx="0" presStyleCnt="2">
        <dgm:presLayoutVars>
          <dgm:bulletEnabled val="1"/>
        </dgm:presLayoutVars>
      </dgm:prSet>
      <dgm:spPr/>
      <dgm:t>
        <a:bodyPr/>
        <a:lstStyle/>
        <a:p>
          <a:endParaRPr lang="en-ZA"/>
        </a:p>
      </dgm:t>
    </dgm:pt>
    <dgm:pt modelId="{0B2103B2-D726-462B-8366-83C6ADA891DE}" type="pres">
      <dgm:prSet presAssocID="{1D96F992-A5E9-40BC-8478-E24EF2A9494D}" presName="space" presStyleCnt="0"/>
      <dgm:spPr/>
    </dgm:pt>
    <dgm:pt modelId="{8D80051E-207E-4F90-8EFE-64D82A35E63B}" type="pres">
      <dgm:prSet presAssocID="{F2845C33-17A3-44C2-A8C3-C738FFA6DC3D}" presName="composite" presStyleCnt="0"/>
      <dgm:spPr/>
    </dgm:pt>
    <dgm:pt modelId="{46E51B88-1C24-4BE1-A34B-6FD0623FA081}" type="pres">
      <dgm:prSet presAssocID="{F2845C33-17A3-44C2-A8C3-C738FFA6DC3D}" presName="parTx" presStyleLbl="alignNode1" presStyleIdx="1" presStyleCnt="2">
        <dgm:presLayoutVars>
          <dgm:chMax val="0"/>
          <dgm:chPref val="0"/>
          <dgm:bulletEnabled val="1"/>
        </dgm:presLayoutVars>
      </dgm:prSet>
      <dgm:spPr/>
      <dgm:t>
        <a:bodyPr/>
        <a:lstStyle/>
        <a:p>
          <a:endParaRPr lang="en-ZA"/>
        </a:p>
      </dgm:t>
    </dgm:pt>
    <dgm:pt modelId="{88F8A4D0-8165-4735-AE24-E4AFBE708193}" type="pres">
      <dgm:prSet presAssocID="{F2845C33-17A3-44C2-A8C3-C738FFA6DC3D}" presName="desTx" presStyleLbl="alignAccFollowNode1" presStyleIdx="1" presStyleCnt="2" custLinFactNeighborX="1093" custLinFactNeighborY="-444">
        <dgm:presLayoutVars>
          <dgm:bulletEnabled val="1"/>
        </dgm:presLayoutVars>
      </dgm:prSet>
      <dgm:spPr/>
      <dgm:t>
        <a:bodyPr/>
        <a:lstStyle/>
        <a:p>
          <a:endParaRPr lang="en-ZA"/>
        </a:p>
      </dgm:t>
    </dgm:pt>
  </dgm:ptLst>
  <dgm:cxnLst>
    <dgm:cxn modelId="{A2231B31-5A1C-48DA-9DA6-5A5468A4BEF3}" srcId="{E643645E-AE84-473A-B850-578F89AF158D}" destId="{E35E8FB5-8BC5-4C87-8212-35AEE5B0C8A2}" srcOrd="6" destOrd="0" parTransId="{6ACDFCC1-B4EE-486D-A2C7-1B0CEA3292D0}" sibTransId="{04B7EE5A-7A2D-4B91-86E4-BFB1E184BEF1}"/>
    <dgm:cxn modelId="{419F960D-2CF7-41C2-BB05-710F07A72765}" type="presOf" srcId="{821AB2E6-72DF-4C28-8B48-2B4DA680139F}" destId="{A49CB9A1-1C41-4388-90E6-C322DC31ADE5}" srcOrd="0" destOrd="5" presId="urn:microsoft.com/office/officeart/2005/8/layout/hList1"/>
    <dgm:cxn modelId="{B40DB41F-117F-48A2-B4F0-2DD7CD53835C}" type="presOf" srcId="{F2845C33-17A3-44C2-A8C3-C738FFA6DC3D}" destId="{46E51B88-1C24-4BE1-A34B-6FD0623FA081}" srcOrd="0" destOrd="0" presId="urn:microsoft.com/office/officeart/2005/8/layout/hList1"/>
    <dgm:cxn modelId="{88470F40-0718-4706-84D9-BE0F01FA7319}" type="presOf" srcId="{160B9249-9F37-45A3-BC18-6C3B06B94441}" destId="{A49CB9A1-1C41-4388-90E6-C322DC31ADE5}" srcOrd="0" destOrd="9" presId="urn:microsoft.com/office/officeart/2005/8/layout/hList1"/>
    <dgm:cxn modelId="{BD2B0642-2A59-4729-9679-72A848137EB2}" type="presOf" srcId="{E489B506-4DA6-4D4C-8F89-D1FD3AFAEF37}" destId="{A49CB9A1-1C41-4388-90E6-C322DC31ADE5}" srcOrd="0" destOrd="2" presId="urn:microsoft.com/office/officeart/2005/8/layout/hList1"/>
    <dgm:cxn modelId="{F2161734-6452-4DF9-9799-3E34C4222C69}" type="presOf" srcId="{E643645E-AE84-473A-B850-578F89AF158D}" destId="{46664EFA-813E-4AE3-A0DA-D19D50C9EA87}" srcOrd="0" destOrd="0" presId="urn:microsoft.com/office/officeart/2005/8/layout/hList1"/>
    <dgm:cxn modelId="{EF6C7936-C5A3-482F-8D28-2CD2D0D91B9C}" srcId="{E643645E-AE84-473A-B850-578F89AF158D}" destId="{73667C89-A1FC-4061-963F-552E7BD365AE}" srcOrd="8" destOrd="0" parTransId="{D4A0D23E-7A9B-4839-A9E7-BF039BAFAE15}" sibTransId="{0BD4E2F1-E34E-4C05-A873-6BDAD8B755E0}"/>
    <dgm:cxn modelId="{B052BCDC-0DF8-4123-9FB3-89295133ED19}" srcId="{C7166913-EB81-483B-A405-51605D583C94}" destId="{E643645E-AE84-473A-B850-578F89AF158D}" srcOrd="0" destOrd="0" parTransId="{0592CBE2-47CF-49BC-81A0-F305A6481DB5}" sibTransId="{1D96F992-A5E9-40BC-8478-E24EF2A9494D}"/>
    <dgm:cxn modelId="{58F3E372-F7A1-4878-8312-D097608BCB14}" srcId="{C7166913-EB81-483B-A405-51605D583C94}" destId="{F2845C33-17A3-44C2-A8C3-C738FFA6DC3D}" srcOrd="1" destOrd="0" parTransId="{1548174F-5567-43D2-8804-43918E9950A6}" sibTransId="{40B9BAEB-94C0-4C14-A67D-B3188E92633D}"/>
    <dgm:cxn modelId="{8683D3D4-3562-4EB0-91F7-9439E72C29E6}" srcId="{F2845C33-17A3-44C2-A8C3-C738FFA6DC3D}" destId="{F278C554-AEDD-4170-BE04-BF20603B6D60}" srcOrd="0" destOrd="0" parTransId="{D0A59699-961F-4BCB-91A8-1BA790EB9936}" sibTransId="{F1A21FF4-F97D-44EA-8699-74C3CFE4C44B}"/>
    <dgm:cxn modelId="{D68FCA64-7AAB-42F2-8E67-79C5F33F205E}" type="presOf" srcId="{DD7A393A-288B-4D4F-8021-9D10FB265F91}" destId="{A49CB9A1-1C41-4388-90E6-C322DC31ADE5}" srcOrd="0" destOrd="12" presId="urn:microsoft.com/office/officeart/2005/8/layout/hList1"/>
    <dgm:cxn modelId="{DC2E5C3B-ABE2-4A44-A962-BD47772A5ADE}" srcId="{E643645E-AE84-473A-B850-578F89AF158D}" destId="{B190DAC2-64F5-44A9-B512-0A1E074EF308}" srcOrd="1" destOrd="0" parTransId="{700125A9-44D0-4984-ACAE-11CF8C31EAE4}" sibTransId="{DD5B2603-8795-49CA-A2C8-030B2266B340}"/>
    <dgm:cxn modelId="{2D73ABB0-A62E-4491-AC63-38FB4D12DC17}" type="presOf" srcId="{6B3E7287-79FB-4CCD-8B95-9AF773D89844}" destId="{A49CB9A1-1C41-4388-90E6-C322DC31ADE5}" srcOrd="0" destOrd="10" presId="urn:microsoft.com/office/officeart/2005/8/layout/hList1"/>
    <dgm:cxn modelId="{0CB5BF4C-A075-4072-BD4B-D33C8C50C840}" srcId="{E643645E-AE84-473A-B850-578F89AF158D}" destId="{5278AC0C-0656-4418-87EE-047AC008A5E1}" srcOrd="11" destOrd="0" parTransId="{B30768F3-1625-4D6B-8DD1-574FCCB62A7E}" sibTransId="{DA48B6E0-AA63-416C-AE40-299F49BEE5D1}"/>
    <dgm:cxn modelId="{10DD740F-8FD6-4A0F-B106-904BE70EC92C}" type="presOf" srcId="{F278C554-AEDD-4170-BE04-BF20603B6D60}" destId="{88F8A4D0-8165-4735-AE24-E4AFBE708193}" srcOrd="0" destOrd="0" presId="urn:microsoft.com/office/officeart/2005/8/layout/hList1"/>
    <dgm:cxn modelId="{B74DC5C7-248E-4179-B581-5A9D1C3D2634}" type="presOf" srcId="{0A520243-FB52-468A-ACF9-4D224FC38073}" destId="{A49CB9A1-1C41-4388-90E6-C322DC31ADE5}" srcOrd="0" destOrd="7" presId="urn:microsoft.com/office/officeart/2005/8/layout/hList1"/>
    <dgm:cxn modelId="{C1C01F5A-7D36-49A9-9471-045938B24DE3}" srcId="{E643645E-AE84-473A-B850-578F89AF158D}" destId="{2B40BA51-6EE7-4C49-BCE5-E0FDAB132F72}" srcOrd="13" destOrd="0" parTransId="{4C865B73-86E2-491B-A1CF-1A582E87E09F}" sibTransId="{C95DC73C-E15A-4673-87F9-DB94FFC8D428}"/>
    <dgm:cxn modelId="{73A66A98-F373-470B-A081-32402B2FEB37}" srcId="{E643645E-AE84-473A-B850-578F89AF158D}" destId="{6B3E7287-79FB-4CCD-8B95-9AF773D89844}" srcOrd="10" destOrd="0" parTransId="{1E4CA458-0CEB-4EF2-A350-C026AF18A0AE}" sibTransId="{FCBFC043-F1EF-4E33-9F78-D37DFD1568E4}"/>
    <dgm:cxn modelId="{E70DF4CD-2B9F-4BE4-A864-57934A921A92}" srcId="{E643645E-AE84-473A-B850-578F89AF158D}" destId="{BD2C3373-85C9-4245-B02D-03BAADD21DC6}" srcOrd="4" destOrd="0" parTransId="{14989A43-8E6B-4853-B47D-37396A1871C8}" sibTransId="{554358FB-4717-43CF-AF2C-5D3E66686EB7}"/>
    <dgm:cxn modelId="{43267787-D43A-4EEC-B48B-9B136149657F}" srcId="{E643645E-AE84-473A-B850-578F89AF158D}" destId="{9DCAD09A-BB60-48EE-A74B-12CAA8D171B1}" srcOrd="3" destOrd="0" parTransId="{D5C8730C-B995-4B73-AF2B-3EBF617D1626}" sibTransId="{105D7FBF-49E2-4EE7-9F1A-65D3C4CD5B2C}"/>
    <dgm:cxn modelId="{E52FA571-F67F-4C15-A2B2-493EBC5F533C}" type="presOf" srcId="{2D5725A5-3647-4B14-B7DC-A2A67ADBED73}" destId="{A49CB9A1-1C41-4388-90E6-C322DC31ADE5}" srcOrd="0" destOrd="0" presId="urn:microsoft.com/office/officeart/2005/8/layout/hList1"/>
    <dgm:cxn modelId="{ACADA086-A533-411B-9F27-A1B961B2FFCE}" type="presOf" srcId="{B190DAC2-64F5-44A9-B512-0A1E074EF308}" destId="{A49CB9A1-1C41-4388-90E6-C322DC31ADE5}" srcOrd="0" destOrd="1" presId="urn:microsoft.com/office/officeart/2005/8/layout/hList1"/>
    <dgm:cxn modelId="{D3CADF71-B608-422B-90DE-61A03B17088C}" type="presOf" srcId="{73667C89-A1FC-4061-963F-552E7BD365AE}" destId="{A49CB9A1-1C41-4388-90E6-C322DC31ADE5}" srcOrd="0" destOrd="8" presId="urn:microsoft.com/office/officeart/2005/8/layout/hList1"/>
    <dgm:cxn modelId="{30772714-94ED-401E-81A9-ADDEDF4BBA8E}" srcId="{E643645E-AE84-473A-B850-578F89AF158D}" destId="{160B9249-9F37-45A3-BC18-6C3B06B94441}" srcOrd="9" destOrd="0" parTransId="{0B656B49-A009-4BBB-97E5-80E1448E596B}" sibTransId="{78BB0436-9475-4B5F-A72A-04581049F95A}"/>
    <dgm:cxn modelId="{D87B31A4-BBCF-4F49-AE39-42F71F8CB6AF}" srcId="{E643645E-AE84-473A-B850-578F89AF158D}" destId="{DD7A393A-288B-4D4F-8021-9D10FB265F91}" srcOrd="12" destOrd="0" parTransId="{D3C6BFE8-4D34-4514-8199-47D00034FE72}" sibTransId="{0E41B9BC-DF9F-4BB2-913C-54B4B86977E6}"/>
    <dgm:cxn modelId="{26403612-DB2E-4DDF-A1FC-3581B63FB015}" type="presOf" srcId="{BD2C3373-85C9-4245-B02D-03BAADD21DC6}" destId="{A49CB9A1-1C41-4388-90E6-C322DC31ADE5}" srcOrd="0" destOrd="4" presId="urn:microsoft.com/office/officeart/2005/8/layout/hList1"/>
    <dgm:cxn modelId="{98EDC4B3-F56E-4A5C-9097-2FBC76C25A14}" srcId="{E643645E-AE84-473A-B850-578F89AF158D}" destId="{E489B506-4DA6-4D4C-8F89-D1FD3AFAEF37}" srcOrd="2" destOrd="0" parTransId="{56D008AE-FBB6-4B88-9FAB-C8C475BB33FF}" sibTransId="{8401128C-2B41-4EAD-8C10-C9F327772A60}"/>
    <dgm:cxn modelId="{5142E6BF-56D6-4302-AA3D-B2618EAEDB89}" type="presOf" srcId="{2B40BA51-6EE7-4C49-BCE5-E0FDAB132F72}" destId="{A49CB9A1-1C41-4388-90E6-C322DC31ADE5}" srcOrd="0" destOrd="13" presId="urn:microsoft.com/office/officeart/2005/8/layout/hList1"/>
    <dgm:cxn modelId="{A0FCBF02-C27E-4B14-A7BC-0775A5DB03CA}" srcId="{E643645E-AE84-473A-B850-578F89AF158D}" destId="{2D5725A5-3647-4B14-B7DC-A2A67ADBED73}" srcOrd="0" destOrd="0" parTransId="{8AD0A170-B8EE-4DAD-AA13-1C14421821E6}" sibTransId="{320EFEA8-9465-4319-8D1D-6E5EF4C14902}"/>
    <dgm:cxn modelId="{0129F03B-E17D-4B27-BD82-C7AA81B46DD5}" type="presOf" srcId="{C7166913-EB81-483B-A405-51605D583C94}" destId="{9237E9BD-D1C4-4074-ABF2-77C491628F16}" srcOrd="0" destOrd="0" presId="urn:microsoft.com/office/officeart/2005/8/layout/hList1"/>
    <dgm:cxn modelId="{AD6900E3-B2A2-4FDE-A00B-8119C0204558}" type="presOf" srcId="{9DCAD09A-BB60-48EE-A74B-12CAA8D171B1}" destId="{A49CB9A1-1C41-4388-90E6-C322DC31ADE5}" srcOrd="0" destOrd="3" presId="urn:microsoft.com/office/officeart/2005/8/layout/hList1"/>
    <dgm:cxn modelId="{0DB9FE52-AC7A-40D9-A947-349595BE932E}" type="presOf" srcId="{E35E8FB5-8BC5-4C87-8212-35AEE5B0C8A2}" destId="{A49CB9A1-1C41-4388-90E6-C322DC31ADE5}" srcOrd="0" destOrd="6" presId="urn:microsoft.com/office/officeart/2005/8/layout/hList1"/>
    <dgm:cxn modelId="{D8E2BEFD-6EBC-4258-A128-866FFC80BFC2}" srcId="{E643645E-AE84-473A-B850-578F89AF158D}" destId="{0A520243-FB52-468A-ACF9-4D224FC38073}" srcOrd="7" destOrd="0" parTransId="{9F884C7C-9D4A-4103-9FCC-DB2E3D44F3BE}" sibTransId="{008386C3-F358-4786-A6DF-DE09BD0224B0}"/>
    <dgm:cxn modelId="{F83A55F2-9104-491D-BAAF-B409DA06564A}" type="presOf" srcId="{5278AC0C-0656-4418-87EE-047AC008A5E1}" destId="{A49CB9A1-1C41-4388-90E6-C322DC31ADE5}" srcOrd="0" destOrd="11" presId="urn:microsoft.com/office/officeart/2005/8/layout/hList1"/>
    <dgm:cxn modelId="{DA0518B4-417F-4A28-A16F-9AF9748AF30B}" srcId="{E643645E-AE84-473A-B850-578F89AF158D}" destId="{821AB2E6-72DF-4C28-8B48-2B4DA680139F}" srcOrd="5" destOrd="0" parTransId="{6273BD69-1B6F-4376-A0D3-6772D1374CE3}" sibTransId="{1B890F82-D6F7-49F8-BE21-DDEFC4B2517A}"/>
    <dgm:cxn modelId="{96BBA3CF-C529-4940-8CF7-3681126227AC}" type="presParOf" srcId="{9237E9BD-D1C4-4074-ABF2-77C491628F16}" destId="{CB752FAD-CAAB-4E98-8D06-742F440DA7BD}" srcOrd="0" destOrd="0" presId="urn:microsoft.com/office/officeart/2005/8/layout/hList1"/>
    <dgm:cxn modelId="{F417E688-E8FA-41A8-8A8D-28F2A6F5BF16}" type="presParOf" srcId="{CB752FAD-CAAB-4E98-8D06-742F440DA7BD}" destId="{46664EFA-813E-4AE3-A0DA-D19D50C9EA87}" srcOrd="0" destOrd="0" presId="urn:microsoft.com/office/officeart/2005/8/layout/hList1"/>
    <dgm:cxn modelId="{3D0B7049-CA47-48B3-A2A3-F8541D35DC6C}" type="presParOf" srcId="{CB752FAD-CAAB-4E98-8D06-742F440DA7BD}" destId="{A49CB9A1-1C41-4388-90E6-C322DC31ADE5}" srcOrd="1" destOrd="0" presId="urn:microsoft.com/office/officeart/2005/8/layout/hList1"/>
    <dgm:cxn modelId="{CCA741EE-072C-4257-B0CB-C88F874D4BAF}" type="presParOf" srcId="{9237E9BD-D1C4-4074-ABF2-77C491628F16}" destId="{0B2103B2-D726-462B-8366-83C6ADA891DE}" srcOrd="1" destOrd="0" presId="urn:microsoft.com/office/officeart/2005/8/layout/hList1"/>
    <dgm:cxn modelId="{1A49BA8E-9622-49A7-9E3C-796BC96DE850}" type="presParOf" srcId="{9237E9BD-D1C4-4074-ABF2-77C491628F16}" destId="{8D80051E-207E-4F90-8EFE-64D82A35E63B}" srcOrd="2" destOrd="0" presId="urn:microsoft.com/office/officeart/2005/8/layout/hList1"/>
    <dgm:cxn modelId="{95AC5C94-283F-4929-A1BE-8F18A3E7E4A8}" type="presParOf" srcId="{8D80051E-207E-4F90-8EFE-64D82A35E63B}" destId="{46E51B88-1C24-4BE1-A34B-6FD0623FA081}" srcOrd="0" destOrd="0" presId="urn:microsoft.com/office/officeart/2005/8/layout/hList1"/>
    <dgm:cxn modelId="{8B380AC7-B99E-4A16-AB53-8A7481E06A0F}" type="presParOf" srcId="{8D80051E-207E-4F90-8EFE-64D82A35E63B}" destId="{88F8A4D0-8165-4735-AE24-E4AFBE70819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28E79-8C9C-471C-B435-A553116CF9EE}">
      <dsp:nvSpPr>
        <dsp:cNvPr id="0" name=""/>
        <dsp:cNvSpPr/>
      </dsp:nvSpPr>
      <dsp:spPr>
        <a:xfrm>
          <a:off x="629089" y="92176"/>
          <a:ext cx="2206145" cy="766165"/>
        </a:xfrm>
        <a:prstGeom prst="ellipse">
          <a:avLst/>
        </a:prstGeom>
        <a:solidFill>
          <a:schemeClr val="accent3">
            <a:lumMod val="60000"/>
            <a:lumOff val="40000"/>
            <a:alpha val="40000"/>
          </a:schemeClr>
        </a:solidFill>
        <a:ln>
          <a:noFill/>
        </a:ln>
        <a:effectLst/>
      </dsp:spPr>
      <dsp:style>
        <a:lnRef idx="0">
          <a:scrgbClr r="0" g="0" b="0"/>
        </a:lnRef>
        <a:fillRef idx="1">
          <a:scrgbClr r="0" g="0" b="0"/>
        </a:fillRef>
        <a:effectRef idx="0">
          <a:scrgbClr r="0" g="0" b="0"/>
        </a:effectRef>
        <a:fontRef idx="minor"/>
      </dsp:style>
    </dsp:sp>
    <dsp:sp modelId="{87742D82-7E51-4505-9B8B-4B42B7F78903}">
      <dsp:nvSpPr>
        <dsp:cNvPr id="0" name=""/>
        <dsp:cNvSpPr/>
      </dsp:nvSpPr>
      <dsp:spPr>
        <a:xfrm>
          <a:off x="1482984" y="1990040"/>
          <a:ext cx="427547" cy="509335"/>
        </a:xfrm>
        <a:prstGeom prst="downArrow">
          <a:avLst/>
        </a:prstGeom>
        <a:solidFill>
          <a:schemeClr val="accent3">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D58033-DB97-4B74-88E2-C41EBFB0C49F}">
      <dsp:nvSpPr>
        <dsp:cNvPr id="0" name=""/>
        <dsp:cNvSpPr/>
      </dsp:nvSpPr>
      <dsp:spPr>
        <a:xfrm>
          <a:off x="690076" y="2206145"/>
          <a:ext cx="2052228" cy="513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en-ZA" sz="1800" b="1" kern="1200" dirty="0">
            <a:solidFill>
              <a:srgbClr val="FF0000"/>
            </a:solidFill>
          </a:endParaRPr>
        </a:p>
      </dsp:txBody>
      <dsp:txXfrm>
        <a:off x="690076" y="2206145"/>
        <a:ext cx="2052228" cy="513057"/>
      </dsp:txXfrm>
    </dsp:sp>
    <dsp:sp modelId="{CBF04D8E-2149-4622-ABE1-5AED6FACBAF0}">
      <dsp:nvSpPr>
        <dsp:cNvPr id="0" name=""/>
        <dsp:cNvSpPr/>
      </dsp:nvSpPr>
      <dsp:spPr>
        <a:xfrm>
          <a:off x="1411776" y="936500"/>
          <a:ext cx="769585" cy="769585"/>
        </a:xfrm>
        <a:prstGeom prst="ellipse">
          <a:avLst/>
        </a:prstGeom>
        <a:solidFill>
          <a:schemeClr val="accent1">
            <a:lumMod val="40000"/>
            <a:lumOff val="6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smtClean="0">
              <a:solidFill>
                <a:srgbClr val="FF0000"/>
              </a:solidFill>
            </a:rPr>
            <a:t>Type of education</a:t>
          </a:r>
          <a:endParaRPr lang="en-ZA" sz="900" b="1" kern="1200" dirty="0">
            <a:solidFill>
              <a:srgbClr val="FF0000"/>
            </a:solidFill>
          </a:endParaRPr>
        </a:p>
      </dsp:txBody>
      <dsp:txXfrm>
        <a:off x="1524479" y="1049203"/>
        <a:ext cx="544179" cy="544179"/>
      </dsp:txXfrm>
    </dsp:sp>
    <dsp:sp modelId="{871E3D72-B506-4763-BF68-912A91ADA0E1}">
      <dsp:nvSpPr>
        <dsp:cNvPr id="0" name=""/>
        <dsp:cNvSpPr/>
      </dsp:nvSpPr>
      <dsp:spPr>
        <a:xfrm>
          <a:off x="854130" y="341108"/>
          <a:ext cx="769585" cy="769585"/>
        </a:xfrm>
        <a:prstGeom prst="ellipse">
          <a:avLst/>
        </a:prstGeom>
        <a:solidFill>
          <a:schemeClr val="accent1">
            <a:lumMod val="40000"/>
            <a:lumOff val="6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0000"/>
              </a:solidFill>
            </a:rPr>
            <a:t>Quality of education</a:t>
          </a:r>
          <a:endParaRPr lang="en-ZA" sz="900" b="1" kern="1200" dirty="0">
            <a:solidFill>
              <a:srgbClr val="FF0000"/>
            </a:solidFill>
          </a:endParaRPr>
        </a:p>
      </dsp:txBody>
      <dsp:txXfrm>
        <a:off x="966833" y="453811"/>
        <a:ext cx="544179" cy="544179"/>
      </dsp:txXfrm>
    </dsp:sp>
    <dsp:sp modelId="{9025DBFC-907B-4F5A-9079-F272D0027113}">
      <dsp:nvSpPr>
        <dsp:cNvPr id="0" name=""/>
        <dsp:cNvSpPr/>
      </dsp:nvSpPr>
      <dsp:spPr>
        <a:xfrm>
          <a:off x="1647782" y="173071"/>
          <a:ext cx="769585" cy="769585"/>
        </a:xfrm>
        <a:prstGeom prst="ellipse">
          <a:avLst/>
        </a:prstGeom>
        <a:solidFill>
          <a:schemeClr val="accent1">
            <a:lumMod val="40000"/>
            <a:lumOff val="6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0000"/>
              </a:solidFill>
            </a:rPr>
            <a:t>Duration of education</a:t>
          </a:r>
          <a:endParaRPr lang="en-ZA" sz="900" b="1" kern="1200" dirty="0">
            <a:solidFill>
              <a:srgbClr val="FF0000"/>
            </a:solidFill>
          </a:endParaRPr>
        </a:p>
      </dsp:txBody>
      <dsp:txXfrm>
        <a:off x="1760485" y="285774"/>
        <a:ext cx="544179" cy="544179"/>
      </dsp:txXfrm>
    </dsp:sp>
    <dsp:sp modelId="{89AAFAC3-0FCC-4F56-988E-ED949141102E}">
      <dsp:nvSpPr>
        <dsp:cNvPr id="0" name=""/>
        <dsp:cNvSpPr/>
      </dsp:nvSpPr>
      <dsp:spPr>
        <a:xfrm>
          <a:off x="504093" y="0"/>
          <a:ext cx="2394266" cy="1915412"/>
        </a:xfrm>
        <a:prstGeom prst="funnel">
          <a:avLst/>
        </a:prstGeom>
        <a:solidFill>
          <a:schemeClr val="lt1">
            <a:alpha val="4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EAB36-BECF-4DEA-A82C-2FA82EB97157}">
      <dsp:nvSpPr>
        <dsp:cNvPr id="0" name=""/>
        <dsp:cNvSpPr/>
      </dsp:nvSpPr>
      <dsp:spPr>
        <a:xfrm>
          <a:off x="762698" y="622"/>
          <a:ext cx="2563658" cy="2563658"/>
        </a:xfrm>
        <a:prstGeom prst="ellipse">
          <a:avLst/>
        </a:prstGeom>
        <a:solidFill>
          <a:schemeClr val="tx2">
            <a:lumMod val="60000"/>
            <a:lumOff val="40000"/>
            <a:alpha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87" tIns="26670" rIns="141087" bIns="26670" numCol="1" spcCol="1270" anchor="ctr" anchorCtr="0">
          <a:noAutofit/>
        </a:bodyPr>
        <a:lstStyle/>
        <a:p>
          <a:pPr lvl="0" algn="ctr" defTabSz="933450">
            <a:lnSpc>
              <a:spcPct val="90000"/>
            </a:lnSpc>
            <a:spcBef>
              <a:spcPct val="0"/>
            </a:spcBef>
            <a:spcAft>
              <a:spcPct val="35000"/>
            </a:spcAft>
          </a:pPr>
          <a:r>
            <a:rPr lang="en-ZA" sz="2100" kern="1200" dirty="0" smtClean="0"/>
            <a:t>SA is one of the top 3 most unequal countries in the world</a:t>
          </a:r>
          <a:endParaRPr lang="en-ZA" sz="2100" kern="1200" dirty="0"/>
        </a:p>
      </dsp:txBody>
      <dsp:txXfrm>
        <a:off x="1138137" y="376061"/>
        <a:ext cx="1812780" cy="1812780"/>
      </dsp:txXfrm>
    </dsp:sp>
    <dsp:sp modelId="{20B08DA0-7069-4A60-917F-B146CCDCDBBD}">
      <dsp:nvSpPr>
        <dsp:cNvPr id="0" name=""/>
        <dsp:cNvSpPr/>
      </dsp:nvSpPr>
      <dsp:spPr>
        <a:xfrm>
          <a:off x="2813625" y="622"/>
          <a:ext cx="2563658" cy="2563658"/>
        </a:xfrm>
        <a:prstGeom prst="ellipse">
          <a:avLst/>
        </a:prstGeom>
        <a:solidFill>
          <a:schemeClr val="tx2">
            <a:lumMod val="60000"/>
            <a:lumOff val="40000"/>
            <a:alpha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87" tIns="26670" rIns="141087" bIns="26670" numCol="1" spcCol="1270" anchor="ctr" anchorCtr="0">
          <a:noAutofit/>
        </a:bodyPr>
        <a:lstStyle/>
        <a:p>
          <a:pPr lvl="0" algn="ctr" defTabSz="933450">
            <a:lnSpc>
              <a:spcPct val="90000"/>
            </a:lnSpc>
            <a:spcBef>
              <a:spcPct val="0"/>
            </a:spcBef>
            <a:spcAft>
              <a:spcPct val="35000"/>
            </a:spcAft>
          </a:pPr>
          <a:r>
            <a:rPr lang="en-ZA" sz="2100" kern="1200" dirty="0" smtClean="0"/>
            <a:t>Between </a:t>
          </a:r>
          <a:r>
            <a:rPr lang="en-ZA" sz="2100" b="1" kern="1200" dirty="0" smtClean="0"/>
            <a:t>78%</a:t>
          </a:r>
          <a:r>
            <a:rPr lang="en-ZA" sz="2100" kern="1200" dirty="0" smtClean="0"/>
            <a:t> and </a:t>
          </a:r>
          <a:r>
            <a:rPr lang="en-ZA" sz="2100" b="1" kern="1200" dirty="0" smtClean="0"/>
            <a:t>85%</a:t>
          </a:r>
          <a:r>
            <a:rPr lang="en-ZA" sz="2100" kern="1200" dirty="0" smtClean="0"/>
            <a:t> of total inequality is explained by </a:t>
          </a:r>
          <a:r>
            <a:rPr lang="en-ZA" sz="2100" b="1" kern="1200" dirty="0" smtClean="0">
              <a:solidFill>
                <a:srgbClr val="FF0000"/>
              </a:solidFill>
            </a:rPr>
            <a:t>wage</a:t>
          </a:r>
          <a:r>
            <a:rPr lang="en-ZA" sz="2100" kern="1200" dirty="0" smtClean="0"/>
            <a:t> inequality</a:t>
          </a:r>
          <a:endParaRPr lang="en-ZA" sz="2100" kern="1200" dirty="0"/>
        </a:p>
      </dsp:txBody>
      <dsp:txXfrm>
        <a:off x="3189064" y="376061"/>
        <a:ext cx="1812780" cy="1812780"/>
      </dsp:txXfrm>
    </dsp:sp>
    <dsp:sp modelId="{4110B23A-1B79-4BBE-93AC-95B6D340CEC6}">
      <dsp:nvSpPr>
        <dsp:cNvPr id="0" name=""/>
        <dsp:cNvSpPr/>
      </dsp:nvSpPr>
      <dsp:spPr>
        <a:xfrm>
          <a:off x="4864552" y="622"/>
          <a:ext cx="2563658" cy="2563658"/>
        </a:xfrm>
        <a:prstGeom prst="ellipse">
          <a:avLst/>
        </a:prstGeom>
        <a:solidFill>
          <a:schemeClr val="tx2">
            <a:lumMod val="60000"/>
            <a:lumOff val="40000"/>
            <a:alpha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87" tIns="26670" rIns="141087" bIns="26670" numCol="1" spcCol="1270" anchor="ctr" anchorCtr="0">
          <a:noAutofit/>
        </a:bodyPr>
        <a:lstStyle/>
        <a:p>
          <a:pPr lvl="0" algn="ctr" defTabSz="933450">
            <a:lnSpc>
              <a:spcPct val="90000"/>
            </a:lnSpc>
            <a:spcBef>
              <a:spcPct val="0"/>
            </a:spcBef>
            <a:spcAft>
              <a:spcPct val="35000"/>
            </a:spcAft>
          </a:pPr>
          <a:r>
            <a:rPr lang="en-ZA" sz="2100" b="1" kern="1200" dirty="0" smtClean="0">
              <a:solidFill>
                <a:srgbClr val="FF0000"/>
              </a:solidFill>
            </a:rPr>
            <a:t>Wages</a:t>
          </a:r>
          <a:endParaRPr lang="en-ZA" sz="2100" b="1" kern="1200" dirty="0">
            <a:solidFill>
              <a:srgbClr val="FF0000"/>
            </a:solidFill>
          </a:endParaRPr>
        </a:p>
      </dsp:txBody>
      <dsp:txXfrm>
        <a:off x="5239991" y="376061"/>
        <a:ext cx="1812780" cy="18127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802393" y="0"/>
          <a:ext cx="813869" cy="1919431"/>
        </a:xfrm>
        <a:prstGeom prst="trapezoid">
          <a:avLst>
            <a:gd name="adj" fmla="val 50000"/>
          </a:avLst>
        </a:prstGeom>
        <a:solidFill>
          <a:schemeClr val="accent3">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15%</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802393" y="0"/>
        <a:ext cx="813869" cy="1919431"/>
      </dsp:txXfrm>
    </dsp:sp>
    <dsp:sp modelId="{3030949F-5DAF-1F40-B4D0-84FF1FABAA00}">
      <dsp:nvSpPr>
        <dsp:cNvPr id="0" name=""/>
        <dsp:cNvSpPr/>
      </dsp:nvSpPr>
      <dsp:spPr>
        <a:xfrm>
          <a:off x="466741" y="1919431"/>
          <a:ext cx="1485173" cy="1583205"/>
        </a:xfrm>
        <a:prstGeom prst="trapezoid">
          <a:avLst>
            <a:gd name="adj" fmla="val 22600"/>
          </a:avLst>
        </a:prstGeom>
        <a:solidFill>
          <a:schemeClr val="accent2">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(32%)</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726647" y="1919431"/>
        <a:ext cx="965362" cy="1583205"/>
      </dsp:txXfrm>
    </dsp:sp>
    <dsp:sp modelId="{BAE3347D-F78F-4227-B054-5BC36A596218}">
      <dsp:nvSpPr>
        <dsp:cNvPr id="0" name=""/>
        <dsp:cNvSpPr/>
      </dsp:nvSpPr>
      <dsp:spPr>
        <a:xfrm>
          <a:off x="321112" y="3502637"/>
          <a:ext cx="1776432" cy="686907"/>
        </a:xfrm>
        <a:prstGeom prst="trapezoid">
          <a:avLst>
            <a:gd name="adj" fmla="val 21201"/>
          </a:avLst>
        </a:prstGeom>
        <a:solidFill>
          <a:schemeClr val="accent2">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(18%)</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631987" y="3502637"/>
        <a:ext cx="1154681" cy="686907"/>
      </dsp:txXfrm>
    </dsp:sp>
    <dsp:sp modelId="{D9EA3055-42F1-4773-B6E1-4489FC8B1BD1}">
      <dsp:nvSpPr>
        <dsp:cNvPr id="0" name=""/>
        <dsp:cNvSpPr/>
      </dsp:nvSpPr>
      <dsp:spPr>
        <a:xfrm>
          <a:off x="0" y="4189544"/>
          <a:ext cx="2418657" cy="1514623"/>
        </a:xfrm>
        <a:prstGeom prst="trapezoid">
          <a:avLst>
            <a:gd name="adj" fmla="val 21201"/>
          </a:avLst>
        </a:prstGeom>
        <a:solidFill>
          <a:srgbClr val="561F1E"/>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- 35%)</a:t>
          </a:r>
          <a:endParaRPr lang="en-ZA" sz="7200" b="1" kern="1200" dirty="0">
            <a:solidFill>
              <a:schemeClr val="bg1"/>
            </a:solidFill>
          </a:endParaRPr>
        </a:p>
      </dsp:txBody>
      <dsp:txXfrm>
        <a:off x="423264" y="4189544"/>
        <a:ext cx="1572127" cy="15146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29305-7D0A-0C4D-8A81-641D1EA4C358}">
      <dsp:nvSpPr>
        <dsp:cNvPr id="0" name=""/>
        <dsp:cNvSpPr/>
      </dsp:nvSpPr>
      <dsp:spPr>
        <a:xfrm>
          <a:off x="668654" y="0"/>
          <a:ext cx="7578090" cy="4525963"/>
        </a:xfrm>
        <a:prstGeom prst="rightArrow">
          <a:avLst/>
        </a:prstGeom>
        <a:solidFill>
          <a:schemeClr val="accent1">
            <a:tint val="40000"/>
            <a:hueOff val="0"/>
            <a:satOff val="0"/>
            <a:lumOff val="0"/>
            <a:alphaOff val="0"/>
          </a:schemeClr>
        </a:solidFill>
        <a:ln>
          <a:noFill/>
        </a:ln>
        <a:effectLst>
          <a:outerShdw blurRad="38100" dist="25400" dir="5400000" algn="t" rotWithShape="0">
            <a:srgbClr val="000000">
              <a:alpha val="50000"/>
            </a:srgbClr>
          </a:outerShdw>
        </a:effectLst>
      </dsp:spPr>
      <dsp:style>
        <a:lnRef idx="0">
          <a:scrgbClr r="0" g="0" b="0"/>
        </a:lnRef>
        <a:fillRef idx="1">
          <a:scrgbClr r="0" g="0" b="0"/>
        </a:fillRef>
        <a:effectRef idx="2">
          <a:scrgbClr r="0" g="0" b="0"/>
        </a:effectRef>
        <a:fontRef idx="minor"/>
      </dsp:style>
    </dsp:sp>
    <dsp:sp modelId="{3F3C5147-26E8-854F-8FF3-BB79A597E059}">
      <dsp:nvSpPr>
        <dsp:cNvPr id="0" name=""/>
        <dsp:cNvSpPr/>
      </dsp:nvSpPr>
      <dsp:spPr>
        <a:xfrm>
          <a:off x="4462" y="1357788"/>
          <a:ext cx="2146138" cy="1810385"/>
        </a:xfrm>
        <a:prstGeom prst="roundRect">
          <a:avLst/>
        </a:prstGeom>
        <a:solidFill>
          <a:srgbClr val="800000"/>
        </a:solid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b="1" u="sng" kern="1200" dirty="0" smtClean="0">
              <a:solidFill>
                <a:schemeClr val="bg1"/>
              </a:solidFill>
            </a:rPr>
            <a:t>Stage 1 </a:t>
          </a:r>
          <a:r>
            <a:rPr lang="en-US" sz="1300" kern="1200" dirty="0" smtClean="0"/>
            <a:t>- Develop well-specified professional development programs which aim to improve mathematics teacher content knowledge (CK) &amp; pedagogical content knowledge (PCK)</a:t>
          </a:r>
          <a:endParaRPr lang="en-US" sz="1300" kern="1200" dirty="0"/>
        </a:p>
      </dsp:txBody>
      <dsp:txXfrm>
        <a:off x="92838" y="1446164"/>
        <a:ext cx="1969386" cy="1633633"/>
      </dsp:txXfrm>
    </dsp:sp>
    <dsp:sp modelId="{9CD64782-15D6-DC41-901C-DD10F997D34E}">
      <dsp:nvSpPr>
        <dsp:cNvPr id="0" name=""/>
        <dsp:cNvSpPr/>
      </dsp:nvSpPr>
      <dsp:spPr>
        <a:xfrm>
          <a:off x="2257907" y="1357788"/>
          <a:ext cx="2146138" cy="1810385"/>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0" u="sng" kern="1200" dirty="0" smtClean="0">
              <a:solidFill>
                <a:srgbClr val="800000"/>
              </a:solidFill>
            </a:rPr>
            <a:t>Stage 2 </a:t>
          </a:r>
          <a:r>
            <a:rPr lang="en-US" sz="1300" kern="1200" dirty="0" smtClean="0"/>
            <a:t>– Evaluate the best candidates from Stage 1 in a small-scale setting (i.e. 50-150 teachers). </a:t>
          </a:r>
        </a:p>
        <a:p>
          <a:pPr lvl="0" algn="ctr" defTabSz="577850">
            <a:lnSpc>
              <a:spcPct val="90000"/>
            </a:lnSpc>
            <a:spcBef>
              <a:spcPct val="0"/>
            </a:spcBef>
            <a:spcAft>
              <a:spcPct val="35000"/>
            </a:spcAft>
          </a:pPr>
          <a:r>
            <a:rPr lang="en-US" sz="1300" kern="1200" dirty="0" smtClean="0"/>
            <a:t>(If programs are successful proceed to stage 3)</a:t>
          </a:r>
          <a:endParaRPr lang="en-US" sz="1300" kern="1200" dirty="0"/>
        </a:p>
      </dsp:txBody>
      <dsp:txXfrm>
        <a:off x="2346283" y="1446164"/>
        <a:ext cx="1969386" cy="1633633"/>
      </dsp:txXfrm>
    </dsp:sp>
    <dsp:sp modelId="{4B637DDF-CA1F-6448-85FA-B1EA9C16407E}">
      <dsp:nvSpPr>
        <dsp:cNvPr id="0" name=""/>
        <dsp:cNvSpPr/>
      </dsp:nvSpPr>
      <dsp:spPr>
        <a:xfrm>
          <a:off x="4511353" y="1357788"/>
          <a:ext cx="2146138" cy="1810385"/>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0" u="sng" kern="1200" dirty="0" smtClean="0">
              <a:solidFill>
                <a:srgbClr val="800000"/>
              </a:solidFill>
            </a:rPr>
            <a:t>Stage 3 </a:t>
          </a:r>
          <a:r>
            <a:rPr lang="en-US" sz="1300" kern="1200" dirty="0" smtClean="0"/>
            <a:t>– Determine whether programs that were successful at Stage 2 (i.e. small scale) can be enacted with integrity in different settings and by different professional development providers (i.e. 300-1000 teachers)</a:t>
          </a:r>
          <a:endParaRPr lang="en-US" sz="1300" kern="1200" dirty="0"/>
        </a:p>
      </dsp:txBody>
      <dsp:txXfrm>
        <a:off x="4599729" y="1446164"/>
        <a:ext cx="1969386" cy="1633633"/>
      </dsp:txXfrm>
    </dsp:sp>
    <dsp:sp modelId="{54BD2504-34FB-AF4B-8B12-7B5FBCF912D1}">
      <dsp:nvSpPr>
        <dsp:cNvPr id="0" name=""/>
        <dsp:cNvSpPr/>
      </dsp:nvSpPr>
      <dsp:spPr>
        <a:xfrm>
          <a:off x="6764799" y="1357788"/>
          <a:ext cx="2146138" cy="1810385"/>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u="sng" kern="1200" dirty="0" smtClean="0">
              <a:solidFill>
                <a:srgbClr val="800000"/>
              </a:solidFill>
            </a:rPr>
            <a:t>Stage 4 </a:t>
          </a:r>
          <a:r>
            <a:rPr lang="en-US" sz="1300" kern="1200" dirty="0" smtClean="0"/>
            <a:t>– If programs can have been shown to be effective at raising teachers’ mathematics content knowledge at scale (i.e. Stage 3). Roll out to an entire districts/provinces. Evaluate province-wide interventions.</a:t>
          </a:r>
          <a:endParaRPr lang="en-US" sz="1300" kern="1200" dirty="0"/>
        </a:p>
      </dsp:txBody>
      <dsp:txXfrm>
        <a:off x="6853175" y="1446164"/>
        <a:ext cx="1969386" cy="16336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64EFA-813E-4AE3-A0DA-D19D50C9EA87}">
      <dsp:nvSpPr>
        <dsp:cNvPr id="0" name=""/>
        <dsp:cNvSpPr/>
      </dsp:nvSpPr>
      <dsp:spPr>
        <a:xfrm>
          <a:off x="2689" y="856447"/>
          <a:ext cx="2622320" cy="1048928"/>
        </a:xfrm>
        <a:prstGeom prst="rect">
          <a:avLst/>
        </a:prstGeom>
        <a:solidFill>
          <a:schemeClr val="accent1">
            <a:lumMod val="7500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ZA" sz="1800" kern="1200" dirty="0" smtClean="0">
              <a:solidFill>
                <a:schemeClr val="bg1"/>
              </a:solidFill>
            </a:rPr>
            <a:t>A) Improve the principal appointment process</a:t>
          </a:r>
          <a:endParaRPr lang="en-ZA" sz="1800" kern="1200" dirty="0">
            <a:solidFill>
              <a:schemeClr val="bg1"/>
            </a:solidFill>
          </a:endParaRPr>
        </a:p>
      </dsp:txBody>
      <dsp:txXfrm>
        <a:off x="2689" y="856447"/>
        <a:ext cx="2622320" cy="1048928"/>
      </dsp:txXfrm>
    </dsp:sp>
    <dsp:sp modelId="{A49CB9A1-1C41-4388-90E6-C322DC31ADE5}">
      <dsp:nvSpPr>
        <dsp:cNvPr id="0" name=""/>
        <dsp:cNvSpPr/>
      </dsp:nvSpPr>
      <dsp:spPr>
        <a:xfrm>
          <a:off x="2689" y="1905376"/>
          <a:ext cx="2622320" cy="2854800"/>
        </a:xfrm>
        <a:prstGeom prst="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ZA" sz="1800" kern="1200" dirty="0" smtClean="0"/>
            <a:t>Competency based-testing</a:t>
          </a:r>
          <a:endParaRPr lang="en-ZA" sz="1800" kern="1200" dirty="0"/>
        </a:p>
        <a:p>
          <a:pPr marL="171450" lvl="1" indent="-171450" algn="l" defTabSz="800100">
            <a:lnSpc>
              <a:spcPct val="90000"/>
            </a:lnSpc>
            <a:spcBef>
              <a:spcPct val="0"/>
            </a:spcBef>
            <a:spcAft>
              <a:spcPct val="15000"/>
            </a:spcAft>
            <a:buChar char="••"/>
          </a:pPr>
          <a:r>
            <a:rPr lang="en-ZA" sz="1800" kern="1200" dirty="0" smtClean="0"/>
            <a:t>Increase min. qualifications to include having an ACE in school management and leadership</a:t>
          </a:r>
          <a:endParaRPr lang="en-ZA" sz="1800" kern="1200" dirty="0"/>
        </a:p>
      </dsp:txBody>
      <dsp:txXfrm>
        <a:off x="2689" y="1905376"/>
        <a:ext cx="2622320" cy="2854800"/>
      </dsp:txXfrm>
    </dsp:sp>
    <dsp:sp modelId="{46E51B88-1C24-4BE1-A34B-6FD0623FA081}">
      <dsp:nvSpPr>
        <dsp:cNvPr id="0" name=""/>
        <dsp:cNvSpPr/>
      </dsp:nvSpPr>
      <dsp:spPr>
        <a:xfrm>
          <a:off x="2992134" y="856447"/>
          <a:ext cx="2622320" cy="1048928"/>
        </a:xfrm>
        <a:prstGeom prst="rect">
          <a:avLst/>
        </a:prstGeom>
        <a:solidFill>
          <a:schemeClr val="accent1">
            <a:lumMod val="7500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ZA" sz="1800" kern="1200" dirty="0" smtClean="0">
              <a:solidFill>
                <a:schemeClr val="bg1"/>
              </a:solidFill>
            </a:rPr>
            <a:t>B) Managing their performance </a:t>
          </a:r>
          <a:endParaRPr lang="en-ZA" sz="1800" kern="1200" dirty="0">
            <a:solidFill>
              <a:schemeClr val="bg1"/>
            </a:solidFill>
          </a:endParaRPr>
        </a:p>
      </dsp:txBody>
      <dsp:txXfrm>
        <a:off x="2992134" y="856447"/>
        <a:ext cx="2622320" cy="1048928"/>
      </dsp:txXfrm>
    </dsp:sp>
    <dsp:sp modelId="{88F8A4D0-8165-4735-AE24-E4AFBE708193}">
      <dsp:nvSpPr>
        <dsp:cNvPr id="0" name=""/>
        <dsp:cNvSpPr/>
      </dsp:nvSpPr>
      <dsp:spPr>
        <a:xfrm>
          <a:off x="2992134" y="1905376"/>
          <a:ext cx="2622320" cy="2854800"/>
        </a:xfrm>
        <a:prstGeom prst="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ZA" sz="1800" kern="1200" dirty="0" smtClean="0"/>
            <a:t>Performance contracts for school principals</a:t>
          </a:r>
          <a:endParaRPr lang="en-ZA" sz="1800" kern="1200" dirty="0"/>
        </a:p>
        <a:p>
          <a:pPr marL="171450" lvl="1" indent="-171450" algn="l" defTabSz="800100">
            <a:lnSpc>
              <a:spcPct val="90000"/>
            </a:lnSpc>
            <a:spcBef>
              <a:spcPct val="0"/>
            </a:spcBef>
            <a:spcAft>
              <a:spcPct val="15000"/>
            </a:spcAft>
            <a:buChar char="••"/>
          </a:pPr>
          <a:r>
            <a:rPr lang="en-ZA" sz="1800" kern="1200" dirty="0" smtClean="0"/>
            <a:t>Replace underperforming principals with better ones</a:t>
          </a:r>
          <a:endParaRPr lang="en-ZA" sz="1800" kern="1200" dirty="0"/>
        </a:p>
      </dsp:txBody>
      <dsp:txXfrm>
        <a:off x="2992134" y="1905376"/>
        <a:ext cx="2622320" cy="2854800"/>
      </dsp:txXfrm>
    </dsp:sp>
    <dsp:sp modelId="{CC66F2A5-7225-4FA2-96B2-C435F20B42BA}">
      <dsp:nvSpPr>
        <dsp:cNvPr id="0" name=""/>
        <dsp:cNvSpPr/>
      </dsp:nvSpPr>
      <dsp:spPr>
        <a:xfrm>
          <a:off x="5981579" y="856447"/>
          <a:ext cx="2622320" cy="1048928"/>
        </a:xfrm>
        <a:prstGeom prst="rect">
          <a:avLst/>
        </a:prstGeom>
        <a:solidFill>
          <a:schemeClr val="accent1">
            <a:lumMod val="7500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ZA" sz="1800" kern="1200" dirty="0" smtClean="0">
              <a:solidFill>
                <a:schemeClr val="bg1"/>
              </a:solidFill>
            </a:rPr>
            <a:t>C) Greater powers over school management</a:t>
          </a:r>
          <a:endParaRPr lang="en-ZA" sz="1800" kern="1200" dirty="0">
            <a:solidFill>
              <a:schemeClr val="bg1"/>
            </a:solidFill>
          </a:endParaRPr>
        </a:p>
      </dsp:txBody>
      <dsp:txXfrm>
        <a:off x="5981579" y="856447"/>
        <a:ext cx="2622320" cy="1048928"/>
      </dsp:txXfrm>
    </dsp:sp>
    <dsp:sp modelId="{A542276C-7332-4AD6-8488-3D6C14C3EAF4}">
      <dsp:nvSpPr>
        <dsp:cNvPr id="0" name=""/>
        <dsp:cNvSpPr/>
      </dsp:nvSpPr>
      <dsp:spPr>
        <a:xfrm>
          <a:off x="5981579" y="1905376"/>
          <a:ext cx="2622320" cy="2854800"/>
        </a:xfrm>
        <a:prstGeom prst="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ZA" sz="1800" kern="1200" dirty="0" smtClean="0"/>
            <a:t>More autonomy for principals in functional schools</a:t>
          </a:r>
          <a:endParaRPr lang="en-ZA" sz="1800" kern="1200" dirty="0"/>
        </a:p>
        <a:p>
          <a:pPr marL="171450" lvl="1" indent="-171450" algn="l" defTabSz="800100">
            <a:lnSpc>
              <a:spcPct val="90000"/>
            </a:lnSpc>
            <a:spcBef>
              <a:spcPct val="0"/>
            </a:spcBef>
            <a:spcAft>
              <a:spcPct val="15000"/>
            </a:spcAft>
            <a:buChar char="••"/>
          </a:pPr>
          <a:r>
            <a:rPr lang="en-ZA" sz="1800" kern="1200" dirty="0" smtClean="0"/>
            <a:t>But hiring and firing remains at the principal level</a:t>
          </a:r>
          <a:endParaRPr lang="en-ZA" sz="1800" kern="1200" dirty="0"/>
        </a:p>
      </dsp:txBody>
      <dsp:txXfrm>
        <a:off x="5981579" y="1905376"/>
        <a:ext cx="2622320" cy="28548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CD62B4-B5CF-42B6-A75F-17392AC633A8}">
      <dsp:nvSpPr>
        <dsp:cNvPr id="0" name=""/>
        <dsp:cNvSpPr/>
      </dsp:nvSpPr>
      <dsp:spPr>
        <a:xfrm>
          <a:off x="-4735411" y="-704407"/>
          <a:ext cx="5472816" cy="5472816"/>
        </a:xfrm>
        <a:prstGeom prst="blockArc">
          <a:avLst>
            <a:gd name="adj1" fmla="val 18900000"/>
            <a:gd name="adj2" fmla="val 2700000"/>
            <a:gd name="adj3" fmla="val 395"/>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FE8C74-767B-4CF1-BCE7-EBB3ED4AEC8A}">
      <dsp:nvSpPr>
        <dsp:cNvPr id="0" name=""/>
        <dsp:cNvSpPr/>
      </dsp:nvSpPr>
      <dsp:spPr>
        <a:xfrm>
          <a:off x="399645" y="403242"/>
          <a:ext cx="3530816" cy="819115"/>
        </a:xfrm>
        <a:prstGeom prst="rect">
          <a:avLst/>
        </a:prstGeom>
        <a:blipFill rotWithShape="0">
          <a:blip xmlns:r="http://schemas.openxmlformats.org/officeDocument/2006/relationships" r:embed="rId1">
            <a:duotone>
              <a:schemeClr val="accent1">
                <a:hueOff val="0"/>
                <a:satOff val="0"/>
                <a:lumOff val="0"/>
                <a:alphaOff val="0"/>
                <a:tint val="30000"/>
                <a:satMod val="300000"/>
              </a:schemeClr>
              <a:schemeClr val="accent1">
                <a:hueOff val="0"/>
                <a:satOff val="0"/>
                <a:lumOff val="0"/>
                <a:alphaOff val="0"/>
                <a:tint val="40000"/>
                <a:satMod val="200000"/>
              </a:schemeClr>
            </a:duotone>
          </a:blip>
          <a:tile tx="0" ty="0" sx="70000" sy="70000" flip="none" algn="ctr"/>
        </a:blipFill>
        <a:ln>
          <a:noFill/>
        </a:ln>
        <a:effectLst>
          <a:outerShdw blurRad="38100" dist="25400" dir="54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5160" tIns="40640" rIns="40640" bIns="40640" numCol="1" spcCol="1270" anchor="ctr" anchorCtr="0">
          <a:noAutofit/>
        </a:bodyPr>
        <a:lstStyle/>
        <a:p>
          <a:pPr lvl="0" algn="l" defTabSz="711200">
            <a:lnSpc>
              <a:spcPct val="90000"/>
            </a:lnSpc>
            <a:spcBef>
              <a:spcPct val="0"/>
            </a:spcBef>
            <a:spcAft>
              <a:spcPct val="35000"/>
            </a:spcAft>
          </a:pPr>
          <a:r>
            <a:rPr lang="en-ZA" sz="1600" kern="1200" dirty="0" smtClean="0"/>
            <a:t>2004: Average age 48 </a:t>
          </a:r>
          <a:r>
            <a:rPr lang="en-ZA" sz="1600" kern="1200" dirty="0" err="1" smtClean="0"/>
            <a:t>yrs</a:t>
          </a:r>
          <a:endParaRPr lang="en-ZA" sz="1600" kern="1200" dirty="0" smtClean="0"/>
        </a:p>
        <a:p>
          <a:pPr lvl="0" algn="l" defTabSz="711200">
            <a:lnSpc>
              <a:spcPct val="90000"/>
            </a:lnSpc>
            <a:spcBef>
              <a:spcPct val="0"/>
            </a:spcBef>
            <a:spcAft>
              <a:spcPct val="35000"/>
            </a:spcAft>
          </a:pPr>
          <a:r>
            <a:rPr lang="en-ZA" sz="1600" kern="1200" dirty="0" smtClean="0"/>
            <a:t>2012:  Average age 51 </a:t>
          </a:r>
          <a:r>
            <a:rPr lang="en-ZA" sz="1600" kern="1200" dirty="0" err="1" smtClean="0"/>
            <a:t>yrs</a:t>
          </a:r>
          <a:endParaRPr lang="en-ZA" sz="1600" kern="1200" dirty="0"/>
        </a:p>
      </dsp:txBody>
      <dsp:txXfrm>
        <a:off x="399645" y="403242"/>
        <a:ext cx="3530816" cy="819115"/>
      </dsp:txXfrm>
    </dsp:sp>
    <dsp:sp modelId="{08FDF798-8AFC-4DF6-90AB-5DA954D68335}">
      <dsp:nvSpPr>
        <dsp:cNvPr id="0" name=""/>
        <dsp:cNvSpPr/>
      </dsp:nvSpPr>
      <dsp:spPr>
        <a:xfrm>
          <a:off x="42233" y="431129"/>
          <a:ext cx="763341" cy="763341"/>
        </a:xfrm>
        <a:prstGeom prst="ellipse">
          <a:avLst/>
        </a:prstGeom>
        <a:blipFill rotWithShape="0">
          <a:blip xmlns:r="http://schemas.openxmlformats.org/officeDocument/2006/relationships" r:embed="rId1">
            <a:duotone>
              <a:schemeClr val="lt1">
                <a:hueOff val="0"/>
                <a:satOff val="0"/>
                <a:lumOff val="0"/>
                <a:alphaOff val="0"/>
                <a:tint val="30000"/>
                <a:satMod val="300000"/>
              </a:schemeClr>
              <a:schemeClr val="lt1">
                <a:hueOff val="0"/>
                <a:satOff val="0"/>
                <a:lumOff val="0"/>
                <a:alphaOff val="0"/>
                <a:tint val="40000"/>
                <a:satMod val="200000"/>
              </a:schemeClr>
            </a:duotone>
          </a:blip>
          <a:tile tx="0" ty="0" sx="70000" sy="70000" flip="none" algn="ctr"/>
        </a:blip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EFC23818-5546-449D-B937-5F8AE93B8D18}">
      <dsp:nvSpPr>
        <dsp:cNvPr id="0" name=""/>
        <dsp:cNvSpPr/>
      </dsp:nvSpPr>
      <dsp:spPr>
        <a:xfrm>
          <a:off x="437205" y="1625599"/>
          <a:ext cx="3601129" cy="812800"/>
        </a:xfrm>
        <a:prstGeom prst="rect">
          <a:avLst/>
        </a:prstGeom>
        <a:blipFill rotWithShape="0">
          <a:blip xmlns:r="http://schemas.openxmlformats.org/officeDocument/2006/relationships" r:embed="rId1">
            <a:duotone>
              <a:schemeClr val="accent1">
                <a:hueOff val="0"/>
                <a:satOff val="0"/>
                <a:lumOff val="0"/>
                <a:alphaOff val="0"/>
                <a:tint val="30000"/>
                <a:satMod val="300000"/>
              </a:schemeClr>
              <a:schemeClr val="accent1">
                <a:hueOff val="0"/>
                <a:satOff val="0"/>
                <a:lumOff val="0"/>
                <a:alphaOff val="0"/>
                <a:tint val="40000"/>
                <a:satMod val="200000"/>
              </a:schemeClr>
            </a:duotone>
          </a:blip>
          <a:tile tx="0" ty="0" sx="70000" sy="70000" flip="none" algn="ctr"/>
        </a:blipFill>
        <a:ln>
          <a:noFill/>
        </a:ln>
        <a:effectLst>
          <a:outerShdw blurRad="38100" dist="25400" dir="54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5160" tIns="40640" rIns="40640" bIns="40640" numCol="1" spcCol="1270" anchor="ctr" anchorCtr="0">
          <a:noAutofit/>
        </a:bodyPr>
        <a:lstStyle/>
        <a:p>
          <a:pPr lvl="0" algn="l" defTabSz="711200">
            <a:lnSpc>
              <a:spcPct val="90000"/>
            </a:lnSpc>
            <a:spcBef>
              <a:spcPct val="0"/>
            </a:spcBef>
            <a:spcAft>
              <a:spcPct val="35000"/>
            </a:spcAft>
          </a:pPr>
          <a:r>
            <a:rPr lang="en-ZA" sz="1600" kern="1200" dirty="0" smtClean="0"/>
            <a:t>2004: 17% aged 55+ </a:t>
          </a:r>
          <a:r>
            <a:rPr lang="en-ZA" sz="1600" kern="1200" dirty="0" err="1" smtClean="0"/>
            <a:t>yrs</a:t>
          </a:r>
          <a:endParaRPr lang="en-ZA" sz="1600" kern="1200" dirty="0" smtClean="0"/>
        </a:p>
        <a:p>
          <a:pPr lvl="0" algn="l" defTabSz="711200">
            <a:lnSpc>
              <a:spcPct val="90000"/>
            </a:lnSpc>
            <a:spcBef>
              <a:spcPct val="0"/>
            </a:spcBef>
            <a:spcAft>
              <a:spcPct val="35000"/>
            </a:spcAft>
          </a:pPr>
          <a:r>
            <a:rPr lang="en-ZA" sz="1600" b="0" kern="1200" dirty="0" smtClean="0"/>
            <a:t>2012: 33% aged 55+ </a:t>
          </a:r>
          <a:r>
            <a:rPr lang="en-ZA" sz="1600" b="0" kern="1200" dirty="0" err="1" smtClean="0"/>
            <a:t>yrs</a:t>
          </a:r>
          <a:endParaRPr lang="en-ZA" sz="1600" b="0" kern="1200" dirty="0"/>
        </a:p>
      </dsp:txBody>
      <dsp:txXfrm>
        <a:off x="437205" y="1625599"/>
        <a:ext cx="3601129" cy="812800"/>
      </dsp:txXfrm>
    </dsp:sp>
    <dsp:sp modelId="{E641BBB5-F01F-455B-B5EB-B19AA5692830}">
      <dsp:nvSpPr>
        <dsp:cNvPr id="0" name=""/>
        <dsp:cNvSpPr/>
      </dsp:nvSpPr>
      <dsp:spPr>
        <a:xfrm>
          <a:off x="337686" y="1650329"/>
          <a:ext cx="763341" cy="763341"/>
        </a:xfrm>
        <a:prstGeom prst="ellipse">
          <a:avLst/>
        </a:prstGeom>
        <a:blipFill rotWithShape="0">
          <a:blip xmlns:r="http://schemas.openxmlformats.org/officeDocument/2006/relationships" r:embed="rId1">
            <a:duotone>
              <a:schemeClr val="lt1">
                <a:hueOff val="0"/>
                <a:satOff val="0"/>
                <a:lumOff val="0"/>
                <a:alphaOff val="0"/>
                <a:tint val="30000"/>
                <a:satMod val="300000"/>
              </a:schemeClr>
              <a:schemeClr val="lt1">
                <a:hueOff val="0"/>
                <a:satOff val="0"/>
                <a:lumOff val="0"/>
                <a:alphaOff val="0"/>
                <a:tint val="40000"/>
                <a:satMod val="200000"/>
              </a:schemeClr>
            </a:duotone>
          </a:blip>
          <a:tile tx="0" ty="0" sx="70000" sy="70000" flip="none" algn="ctr"/>
        </a:blip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87AC5A2F-5107-44BA-8F83-58979129A8DA}">
      <dsp:nvSpPr>
        <dsp:cNvPr id="0" name=""/>
        <dsp:cNvSpPr/>
      </dsp:nvSpPr>
      <dsp:spPr>
        <a:xfrm>
          <a:off x="246851" y="2615744"/>
          <a:ext cx="3705594" cy="1270910"/>
        </a:xfrm>
        <a:prstGeom prst="rect">
          <a:avLst/>
        </a:prstGeom>
        <a:solidFill>
          <a:schemeClr val="accent1"/>
        </a:solidFill>
        <a:ln w="38100" cap="flat" cmpd="sng" algn="ctr">
          <a:solidFill>
            <a:schemeClr val="lt1"/>
          </a:solidFill>
          <a:prstDash val="solid"/>
        </a:ln>
        <a:effectLst>
          <a:outerShdw blurRad="38100" dist="25400" dir="5400000" algn="t" rotWithShape="0">
            <a:srgbClr val="000000">
              <a:alpha val="50000"/>
            </a:srgbClr>
          </a:outerShdw>
        </a:effectLst>
        <a:scene3d>
          <a:camera prst="orthographicFront"/>
          <a:lightRig rig="flat" dir="t"/>
        </a:scene3d>
        <a:sp3d/>
      </dsp:spPr>
      <dsp:style>
        <a:lnRef idx="3">
          <a:schemeClr val="lt1"/>
        </a:lnRef>
        <a:fillRef idx="1">
          <a:schemeClr val="accent1"/>
        </a:fillRef>
        <a:effectRef idx="1">
          <a:schemeClr val="accent1"/>
        </a:effectRef>
        <a:fontRef idx="minor">
          <a:schemeClr val="lt1"/>
        </a:fontRef>
      </dsp:style>
      <dsp:txBody>
        <a:bodyPr spcFirstLastPara="0" vert="horz" wrap="square" lIns="645160" tIns="71120" rIns="71120" bIns="71120" numCol="1" spcCol="1270" anchor="ctr" anchorCtr="0">
          <a:noAutofit/>
        </a:bodyPr>
        <a:lstStyle/>
        <a:p>
          <a:pPr lvl="0" algn="ctr" defTabSz="1244600">
            <a:lnSpc>
              <a:spcPct val="90000"/>
            </a:lnSpc>
            <a:spcBef>
              <a:spcPct val="0"/>
            </a:spcBef>
            <a:spcAft>
              <a:spcPct val="35000"/>
            </a:spcAft>
          </a:pPr>
          <a:r>
            <a:rPr lang="en-ZA" sz="2800" u="none" kern="1200" dirty="0" smtClean="0"/>
            <a:t>&gt; </a:t>
          </a:r>
          <a:r>
            <a:rPr lang="en-ZA" sz="2800" b="1" u="none" kern="1200" dirty="0" smtClean="0"/>
            <a:t>7000 </a:t>
          </a:r>
          <a:r>
            <a:rPr lang="en-ZA" sz="2400" b="1" u="none" kern="1200" dirty="0" smtClean="0"/>
            <a:t>principal replacements (2012-2017)</a:t>
          </a:r>
        </a:p>
      </dsp:txBody>
      <dsp:txXfrm>
        <a:off x="246851" y="2615744"/>
        <a:ext cx="3705594" cy="1270910"/>
      </dsp:txXfrm>
    </dsp:sp>
    <dsp:sp modelId="{A9D42E60-BAAF-4B64-B325-DFBC829432A9}">
      <dsp:nvSpPr>
        <dsp:cNvPr id="0" name=""/>
        <dsp:cNvSpPr/>
      </dsp:nvSpPr>
      <dsp:spPr>
        <a:xfrm>
          <a:off x="42233" y="2869529"/>
          <a:ext cx="763341" cy="763341"/>
        </a:xfrm>
        <a:prstGeom prst="ellipse">
          <a:avLst/>
        </a:prstGeom>
        <a:blipFill rotWithShape="0">
          <a:blip xmlns:r="http://schemas.openxmlformats.org/officeDocument/2006/relationships" r:embed="rId1">
            <a:duotone>
              <a:schemeClr val="lt1">
                <a:hueOff val="0"/>
                <a:satOff val="0"/>
                <a:lumOff val="0"/>
                <a:alphaOff val="0"/>
                <a:tint val="30000"/>
                <a:satMod val="300000"/>
              </a:schemeClr>
              <a:schemeClr val="lt1">
                <a:hueOff val="0"/>
                <a:satOff val="0"/>
                <a:lumOff val="0"/>
                <a:alphaOff val="0"/>
                <a:tint val="40000"/>
                <a:satMod val="200000"/>
              </a:schemeClr>
            </a:duotone>
          </a:blip>
          <a:tile tx="0" ty="0" sx="70000" sy="70000" flip="none" algn="ctr"/>
        </a:blip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71581B-3748-43C1-A366-85693C529A06}">
      <dsp:nvSpPr>
        <dsp:cNvPr id="0" name=""/>
        <dsp:cNvSpPr/>
      </dsp:nvSpPr>
      <dsp:spPr>
        <a:xfrm>
          <a:off x="4665179" y="1514434"/>
          <a:ext cx="1455891" cy="692872"/>
        </a:xfrm>
        <a:custGeom>
          <a:avLst/>
          <a:gdLst/>
          <a:ahLst/>
          <a:cxnLst/>
          <a:rect l="0" t="0" r="0" b="0"/>
          <a:pathLst>
            <a:path>
              <a:moveTo>
                <a:pt x="0" y="0"/>
              </a:moveTo>
              <a:lnTo>
                <a:pt x="0" y="472172"/>
              </a:lnTo>
              <a:lnTo>
                <a:pt x="1455891" y="472172"/>
              </a:lnTo>
              <a:lnTo>
                <a:pt x="1455891" y="69287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659C935-20EC-4923-8D0E-8CE3403A11E1}">
      <dsp:nvSpPr>
        <dsp:cNvPr id="0" name=""/>
        <dsp:cNvSpPr/>
      </dsp:nvSpPr>
      <dsp:spPr>
        <a:xfrm>
          <a:off x="3209287" y="1514434"/>
          <a:ext cx="1455891" cy="692872"/>
        </a:xfrm>
        <a:custGeom>
          <a:avLst/>
          <a:gdLst/>
          <a:ahLst/>
          <a:cxnLst/>
          <a:rect l="0" t="0" r="0" b="0"/>
          <a:pathLst>
            <a:path>
              <a:moveTo>
                <a:pt x="1455891" y="0"/>
              </a:moveTo>
              <a:lnTo>
                <a:pt x="1455891" y="472172"/>
              </a:lnTo>
              <a:lnTo>
                <a:pt x="0" y="472172"/>
              </a:lnTo>
              <a:lnTo>
                <a:pt x="0" y="69287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083482A-5A1E-4205-A864-0745CD68380E}">
      <dsp:nvSpPr>
        <dsp:cNvPr id="0" name=""/>
        <dsp:cNvSpPr/>
      </dsp:nvSpPr>
      <dsp:spPr>
        <a:xfrm>
          <a:off x="3473994" y="1630"/>
          <a:ext cx="2382368" cy="1512804"/>
        </a:xfrm>
        <a:prstGeom prst="roundRect">
          <a:avLst>
            <a:gd name="adj" fmla="val 10000"/>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sp>
    <dsp:sp modelId="{FA3D6A11-8F7D-4BC1-84D1-123C7275FD30}">
      <dsp:nvSpPr>
        <dsp:cNvPr id="0" name=""/>
        <dsp:cNvSpPr/>
      </dsp:nvSpPr>
      <dsp:spPr>
        <a:xfrm>
          <a:off x="3738702" y="253102"/>
          <a:ext cx="2382368" cy="151280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ZA" sz="2200" kern="1200" dirty="0" smtClean="0"/>
            <a:t>Inequity in principal sorting across schools</a:t>
          </a:r>
          <a:endParaRPr lang="en-ZA" sz="2200" kern="1200" dirty="0"/>
        </a:p>
      </dsp:txBody>
      <dsp:txXfrm>
        <a:off x="3783011" y="297411"/>
        <a:ext cx="2293750" cy="1424186"/>
      </dsp:txXfrm>
    </dsp:sp>
    <dsp:sp modelId="{767F065C-0862-4A45-9120-B8AA29078936}">
      <dsp:nvSpPr>
        <dsp:cNvPr id="0" name=""/>
        <dsp:cNvSpPr/>
      </dsp:nvSpPr>
      <dsp:spPr>
        <a:xfrm>
          <a:off x="2018102" y="2207306"/>
          <a:ext cx="2382368" cy="1512804"/>
        </a:xfrm>
        <a:prstGeom prst="roundRect">
          <a:avLst>
            <a:gd name="adj" fmla="val 10000"/>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sp>
    <dsp:sp modelId="{B23F4978-B35F-4561-819F-432F53C90863}">
      <dsp:nvSpPr>
        <dsp:cNvPr id="0" name=""/>
        <dsp:cNvSpPr/>
      </dsp:nvSpPr>
      <dsp:spPr>
        <a:xfrm>
          <a:off x="2282810" y="2458779"/>
          <a:ext cx="2382368" cy="151280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ZA" sz="2200" kern="1200" dirty="0" smtClean="0"/>
            <a:t>1) Preferences of principals</a:t>
          </a:r>
          <a:endParaRPr lang="en-ZA" sz="2200" kern="1200" dirty="0"/>
        </a:p>
      </dsp:txBody>
      <dsp:txXfrm>
        <a:off x="2327119" y="2503088"/>
        <a:ext cx="2293750" cy="1424186"/>
      </dsp:txXfrm>
    </dsp:sp>
    <dsp:sp modelId="{A98F3F87-7103-41C8-8DA0-931EFAAF2D9F}">
      <dsp:nvSpPr>
        <dsp:cNvPr id="0" name=""/>
        <dsp:cNvSpPr/>
      </dsp:nvSpPr>
      <dsp:spPr>
        <a:xfrm>
          <a:off x="4929886" y="2207306"/>
          <a:ext cx="2382368" cy="1512804"/>
        </a:xfrm>
        <a:prstGeom prst="roundRect">
          <a:avLst>
            <a:gd name="adj" fmla="val 10000"/>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sp>
    <dsp:sp modelId="{4F6A1F12-F544-480E-A703-6A049F928F17}">
      <dsp:nvSpPr>
        <dsp:cNvPr id="0" name=""/>
        <dsp:cNvSpPr/>
      </dsp:nvSpPr>
      <dsp:spPr>
        <a:xfrm>
          <a:off x="5194594" y="2458779"/>
          <a:ext cx="2382368" cy="151280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ZA" sz="2200" kern="1200" dirty="0" smtClean="0"/>
            <a:t>2) Variations in the recruitment and selection process across schools</a:t>
          </a:r>
          <a:endParaRPr lang="en-ZA" sz="2200" kern="1200" dirty="0"/>
        </a:p>
      </dsp:txBody>
      <dsp:txXfrm>
        <a:off x="5238903" y="2503088"/>
        <a:ext cx="2293750" cy="14241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9CD419-7AA6-4544-B502-340DF2E90143}">
      <dsp:nvSpPr>
        <dsp:cNvPr id="0" name=""/>
        <dsp:cNvSpPr/>
      </dsp:nvSpPr>
      <dsp:spPr>
        <a:xfrm>
          <a:off x="0" y="503177"/>
          <a:ext cx="9127014" cy="17718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8358" tIns="520700" rIns="708358" bIns="177800" numCol="1" spcCol="1270" anchor="t" anchorCtr="0">
          <a:noAutofit/>
        </a:bodyPr>
        <a:lstStyle/>
        <a:p>
          <a:pPr marL="228600" lvl="1" indent="-228600" algn="l" defTabSz="1111250">
            <a:lnSpc>
              <a:spcPct val="90000"/>
            </a:lnSpc>
            <a:spcBef>
              <a:spcPct val="0"/>
            </a:spcBef>
            <a:spcAft>
              <a:spcPct val="15000"/>
            </a:spcAft>
            <a:buChar char="••"/>
          </a:pPr>
          <a:r>
            <a:rPr lang="en-ZA" sz="2500" kern="1200" smtClean="0"/>
            <a:t>Policies should be aimed at improving the initial match of principals to schools while developing incumbent principals over the length of their tenure. </a:t>
          </a:r>
          <a:endParaRPr lang="en-ZA" sz="2500" kern="1200"/>
        </a:p>
      </dsp:txBody>
      <dsp:txXfrm>
        <a:off x="0" y="503177"/>
        <a:ext cx="9127014" cy="1771875"/>
      </dsp:txXfrm>
    </dsp:sp>
    <dsp:sp modelId="{04800C01-5903-4B87-9922-EC54A217D384}">
      <dsp:nvSpPr>
        <dsp:cNvPr id="0" name=""/>
        <dsp:cNvSpPr/>
      </dsp:nvSpPr>
      <dsp:spPr>
        <a:xfrm>
          <a:off x="456350" y="134176"/>
          <a:ext cx="6388909"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486" tIns="0" rIns="241486" bIns="0" numCol="1" spcCol="1270" anchor="ctr" anchorCtr="0">
          <a:noAutofit/>
        </a:bodyPr>
        <a:lstStyle/>
        <a:p>
          <a:pPr lvl="0" algn="l" defTabSz="1111250">
            <a:lnSpc>
              <a:spcPct val="90000"/>
            </a:lnSpc>
            <a:spcBef>
              <a:spcPct val="0"/>
            </a:spcBef>
            <a:spcAft>
              <a:spcPct val="35000"/>
            </a:spcAft>
          </a:pPr>
          <a:r>
            <a:rPr lang="en-ZA" sz="2500" kern="1200" dirty="0" smtClean="0"/>
            <a:t>Broad recommendation 1)</a:t>
          </a:r>
          <a:endParaRPr lang="en-ZA" sz="2500" kern="1200" dirty="0"/>
        </a:p>
      </dsp:txBody>
      <dsp:txXfrm>
        <a:off x="492376" y="170202"/>
        <a:ext cx="6316857" cy="665948"/>
      </dsp:txXfrm>
    </dsp:sp>
    <dsp:sp modelId="{3CD368AA-9A84-42A9-8FC8-DFA6023D2A1A}">
      <dsp:nvSpPr>
        <dsp:cNvPr id="0" name=""/>
        <dsp:cNvSpPr/>
      </dsp:nvSpPr>
      <dsp:spPr>
        <a:xfrm>
          <a:off x="0" y="2779052"/>
          <a:ext cx="9127014" cy="20868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8358" tIns="520700" rIns="708358" bIns="177800" numCol="1" spcCol="1270" anchor="t" anchorCtr="0">
          <a:noAutofit/>
        </a:bodyPr>
        <a:lstStyle/>
        <a:p>
          <a:pPr marL="228600" lvl="1" indent="-228600" algn="l" defTabSz="1111250">
            <a:lnSpc>
              <a:spcPct val="90000"/>
            </a:lnSpc>
            <a:spcBef>
              <a:spcPct val="0"/>
            </a:spcBef>
            <a:spcAft>
              <a:spcPct val="15000"/>
            </a:spcAft>
            <a:buChar char="••"/>
          </a:pPr>
          <a:r>
            <a:rPr lang="en-ZA" sz="2500" kern="1200" dirty="0" smtClean="0"/>
            <a:t>Where qualifications and experience provide weak signals of quality, policies guiding the selection or principals and those that reward performance should extend beyond observed credentials to identify expertise and skills that may be better quality signals.</a:t>
          </a:r>
          <a:endParaRPr lang="en-ZA" sz="2500" kern="1200" dirty="0"/>
        </a:p>
      </dsp:txBody>
      <dsp:txXfrm>
        <a:off x="0" y="2779052"/>
        <a:ext cx="9127014" cy="2086875"/>
      </dsp:txXfrm>
    </dsp:sp>
    <dsp:sp modelId="{78CDB92E-95BD-4811-B1CC-862EC4F61AC7}">
      <dsp:nvSpPr>
        <dsp:cNvPr id="0" name=""/>
        <dsp:cNvSpPr/>
      </dsp:nvSpPr>
      <dsp:spPr>
        <a:xfrm>
          <a:off x="456350" y="2410052"/>
          <a:ext cx="6388909"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486" tIns="0" rIns="241486" bIns="0" numCol="1" spcCol="1270" anchor="ctr" anchorCtr="0">
          <a:noAutofit/>
        </a:bodyPr>
        <a:lstStyle/>
        <a:p>
          <a:pPr lvl="0" algn="l" defTabSz="1111250">
            <a:lnSpc>
              <a:spcPct val="90000"/>
            </a:lnSpc>
            <a:spcBef>
              <a:spcPct val="0"/>
            </a:spcBef>
            <a:spcAft>
              <a:spcPct val="35000"/>
            </a:spcAft>
          </a:pPr>
          <a:r>
            <a:rPr lang="en-ZA" sz="2500" kern="1200" dirty="0" smtClean="0"/>
            <a:t>Broad recommendation 2) </a:t>
          </a:r>
          <a:endParaRPr lang="en-ZA" sz="2500" kern="1200" dirty="0"/>
        </a:p>
      </dsp:txBody>
      <dsp:txXfrm>
        <a:off x="492376" y="2446078"/>
        <a:ext cx="6316857" cy="6659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29A695-18BC-4AAF-958D-5104BFD321F4}">
      <dsp:nvSpPr>
        <dsp:cNvPr id="0" name=""/>
        <dsp:cNvSpPr/>
      </dsp:nvSpPr>
      <dsp:spPr>
        <a:xfrm>
          <a:off x="0" y="3430"/>
          <a:ext cx="8606589" cy="8064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ZA" sz="2400" kern="1200" dirty="0" smtClean="0">
              <a:latin typeface="Calibri" panose="020F0502020204030204" pitchFamily="34" charset="0"/>
            </a:rPr>
            <a:t>Providing principals with greater powers over school management</a:t>
          </a:r>
          <a:endParaRPr lang="en-ZA" sz="2400" kern="1200" dirty="0">
            <a:latin typeface="Calibri" panose="020F0502020204030204" pitchFamily="34" charset="0"/>
          </a:endParaRPr>
        </a:p>
      </dsp:txBody>
      <dsp:txXfrm>
        <a:off x="0" y="3430"/>
        <a:ext cx="8606589" cy="806400"/>
      </dsp:txXfrm>
    </dsp:sp>
    <dsp:sp modelId="{E61B94A6-2D15-482C-85BA-65CE5FC021EA}">
      <dsp:nvSpPr>
        <dsp:cNvPr id="0" name=""/>
        <dsp:cNvSpPr/>
      </dsp:nvSpPr>
      <dsp:spPr>
        <a:xfrm>
          <a:off x="0" y="809830"/>
          <a:ext cx="8606589" cy="4227299"/>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ZA" sz="2400" kern="1200" dirty="0" smtClean="0">
              <a:latin typeface="Calibri" panose="020F0502020204030204" pitchFamily="34" charset="0"/>
            </a:rPr>
            <a:t>No local evidence linking management powers to increased learning in schools.</a:t>
          </a:r>
          <a:endParaRPr lang="en-ZA" sz="2400" kern="1200" dirty="0">
            <a:latin typeface="Calibri" panose="020F0502020204030204" pitchFamily="34" charset="0"/>
          </a:endParaRPr>
        </a:p>
        <a:p>
          <a:pPr marL="228600" lvl="1" indent="-228600" algn="l" defTabSz="1066800">
            <a:lnSpc>
              <a:spcPct val="90000"/>
            </a:lnSpc>
            <a:spcBef>
              <a:spcPct val="0"/>
            </a:spcBef>
            <a:spcAft>
              <a:spcPct val="15000"/>
            </a:spcAft>
            <a:buChar char="••"/>
          </a:pPr>
          <a:r>
            <a:rPr lang="en-ZA" sz="2400" kern="1200" dirty="0" smtClean="0">
              <a:latin typeface="Calibri" panose="020F0502020204030204" pitchFamily="34" charset="0"/>
            </a:rPr>
            <a:t>International evidence generally supports the decentralisation of decision making to the school-level in raising school outcomes </a:t>
          </a:r>
          <a:r>
            <a:rPr lang="en-ZA" sz="2000" kern="1200" dirty="0" smtClean="0">
              <a:latin typeface="Calibri" panose="020F0502020204030204" pitchFamily="34" charset="0"/>
            </a:rPr>
            <a:t>(</a:t>
          </a:r>
          <a:r>
            <a:rPr lang="en-ZA" sz="2000" kern="1200" dirty="0" err="1" smtClean="0">
              <a:latin typeface="Calibri" panose="020F0502020204030204" pitchFamily="34" charset="0"/>
            </a:rPr>
            <a:t>Hanushek</a:t>
          </a:r>
          <a:r>
            <a:rPr lang="en-ZA" sz="2000" kern="1200" dirty="0" smtClean="0">
              <a:latin typeface="Calibri" panose="020F0502020204030204" pitchFamily="34" charset="0"/>
            </a:rPr>
            <a:t> &amp; </a:t>
          </a:r>
          <a:r>
            <a:rPr lang="en-ZA" sz="2000" kern="1200" dirty="0" err="1" smtClean="0">
              <a:latin typeface="Calibri" panose="020F0502020204030204" pitchFamily="34" charset="0"/>
            </a:rPr>
            <a:t>Woesmann</a:t>
          </a:r>
          <a:r>
            <a:rPr lang="en-ZA" sz="2000" kern="1200" dirty="0" smtClean="0">
              <a:latin typeface="Calibri" panose="020F0502020204030204" pitchFamily="34" charset="0"/>
            </a:rPr>
            <a:t> 2007)</a:t>
          </a:r>
          <a:r>
            <a:rPr lang="en-ZA" sz="2400" kern="1200" dirty="0" smtClean="0">
              <a:latin typeface="Calibri" panose="020F0502020204030204" pitchFamily="34" charset="0"/>
            </a:rPr>
            <a:t>. </a:t>
          </a:r>
          <a:endParaRPr lang="en-ZA" sz="2400" kern="1200" dirty="0">
            <a:latin typeface="Calibri" panose="020F0502020204030204" pitchFamily="34" charset="0"/>
          </a:endParaRPr>
        </a:p>
        <a:p>
          <a:pPr marL="228600" lvl="1" indent="-228600" algn="l" defTabSz="1066800">
            <a:lnSpc>
              <a:spcPct val="90000"/>
            </a:lnSpc>
            <a:spcBef>
              <a:spcPct val="0"/>
            </a:spcBef>
            <a:spcAft>
              <a:spcPct val="15000"/>
            </a:spcAft>
            <a:buChar char="••"/>
          </a:pPr>
          <a:r>
            <a:rPr lang="en-ZA" sz="2400" kern="1200" dirty="0" smtClean="0">
              <a:latin typeface="Calibri" panose="020F0502020204030204" pitchFamily="34" charset="0"/>
            </a:rPr>
            <a:t>However increased autonomy must be packaged with accountability measures</a:t>
          </a:r>
          <a:endParaRPr lang="en-ZA" sz="2400" kern="1200" dirty="0">
            <a:latin typeface="Calibri" panose="020F0502020204030204" pitchFamily="34" charset="0"/>
          </a:endParaRPr>
        </a:p>
        <a:p>
          <a:pPr marL="228600" lvl="1" indent="-228600" algn="l" defTabSz="1066800">
            <a:lnSpc>
              <a:spcPct val="90000"/>
            </a:lnSpc>
            <a:spcBef>
              <a:spcPct val="0"/>
            </a:spcBef>
            <a:spcAft>
              <a:spcPct val="15000"/>
            </a:spcAft>
            <a:buChar char="••"/>
          </a:pPr>
          <a:r>
            <a:rPr lang="en-ZA" sz="2400" kern="1200" dirty="0" smtClean="0">
              <a:solidFill>
                <a:schemeClr val="accent1"/>
              </a:solidFill>
              <a:latin typeface="Cambria" panose="02040503050406030204" pitchFamily="18" charset="0"/>
            </a:rPr>
            <a:t>“Local autonomy without strong accountability may be worse than doing nothing” -</a:t>
          </a:r>
          <a:r>
            <a:rPr lang="en-ZA" sz="2000" kern="1200" dirty="0" err="1" smtClean="0">
              <a:solidFill>
                <a:schemeClr val="tx1"/>
              </a:solidFill>
              <a:latin typeface="Calibri" panose="020F0502020204030204" pitchFamily="34" charset="0"/>
            </a:rPr>
            <a:t>Hanushek</a:t>
          </a:r>
          <a:r>
            <a:rPr lang="en-ZA" sz="2000" kern="1200" dirty="0" smtClean="0">
              <a:solidFill>
                <a:schemeClr val="tx1"/>
              </a:solidFill>
              <a:latin typeface="Calibri" panose="020F0502020204030204" pitchFamily="34" charset="0"/>
            </a:rPr>
            <a:t> &amp; </a:t>
          </a:r>
          <a:r>
            <a:rPr lang="en-ZA" sz="2000" kern="1200" dirty="0" err="1" smtClean="0">
              <a:solidFill>
                <a:schemeClr val="tx1"/>
              </a:solidFill>
              <a:latin typeface="Calibri" panose="020F0502020204030204" pitchFamily="34" charset="0"/>
            </a:rPr>
            <a:t>Woesmann</a:t>
          </a:r>
          <a:r>
            <a:rPr lang="en-ZA" sz="2000" kern="1200" dirty="0" smtClean="0">
              <a:solidFill>
                <a:schemeClr val="tx1"/>
              </a:solidFill>
              <a:latin typeface="Calibri" panose="020F0502020204030204" pitchFamily="34" charset="0"/>
            </a:rPr>
            <a:t>, 2007:74</a:t>
          </a:r>
          <a:endParaRPr lang="en-ZA" sz="2000" kern="1200" dirty="0">
            <a:solidFill>
              <a:schemeClr val="tx1"/>
            </a:solidFill>
            <a:latin typeface="Calibri" panose="020F0502020204030204" pitchFamily="34" charset="0"/>
          </a:endParaRPr>
        </a:p>
        <a:p>
          <a:pPr marL="228600" lvl="1" indent="-228600" algn="l" defTabSz="1066800">
            <a:lnSpc>
              <a:spcPct val="90000"/>
            </a:lnSpc>
            <a:spcBef>
              <a:spcPct val="0"/>
            </a:spcBef>
            <a:spcAft>
              <a:spcPct val="15000"/>
            </a:spcAft>
            <a:buChar char="••"/>
          </a:pPr>
          <a:endParaRPr lang="en-ZA" sz="2400" kern="1200" dirty="0"/>
        </a:p>
        <a:p>
          <a:pPr marL="228600" lvl="1" indent="-228600" algn="l" defTabSz="1066800">
            <a:lnSpc>
              <a:spcPct val="90000"/>
            </a:lnSpc>
            <a:spcBef>
              <a:spcPct val="0"/>
            </a:spcBef>
            <a:spcAft>
              <a:spcPct val="15000"/>
            </a:spcAft>
            <a:buChar char="••"/>
          </a:pPr>
          <a:endParaRPr lang="en-ZA" sz="2400" kern="1200" dirty="0"/>
        </a:p>
      </dsp:txBody>
      <dsp:txXfrm>
        <a:off x="0" y="809830"/>
        <a:ext cx="8606589" cy="42272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64EFA-813E-4AE3-A0DA-D19D50C9EA87}">
      <dsp:nvSpPr>
        <dsp:cNvPr id="0" name=""/>
        <dsp:cNvSpPr/>
      </dsp:nvSpPr>
      <dsp:spPr>
        <a:xfrm>
          <a:off x="8442" y="0"/>
          <a:ext cx="4013880" cy="647488"/>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ZA" sz="2200" kern="1200" dirty="0" smtClean="0"/>
            <a:t>Competency based-testing</a:t>
          </a:r>
          <a:endParaRPr lang="en-ZA" sz="2200" kern="1200" dirty="0">
            <a:latin typeface="Calibri" panose="020F0502020204030204" pitchFamily="34" charset="0"/>
          </a:endParaRPr>
        </a:p>
      </dsp:txBody>
      <dsp:txXfrm>
        <a:off x="8442" y="0"/>
        <a:ext cx="4013880" cy="647488"/>
      </dsp:txXfrm>
    </dsp:sp>
    <dsp:sp modelId="{A49CB9A1-1C41-4388-90E6-C322DC31ADE5}">
      <dsp:nvSpPr>
        <dsp:cNvPr id="0" name=""/>
        <dsp:cNvSpPr/>
      </dsp:nvSpPr>
      <dsp:spPr>
        <a:xfrm>
          <a:off x="8442" y="647488"/>
          <a:ext cx="4013880" cy="4393071"/>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ZA" sz="2200" kern="1200" dirty="0" smtClean="0">
              <a:latin typeface="Calibri" panose="020F0502020204030204" pitchFamily="34" charset="0"/>
            </a:rPr>
            <a:t>HIGH </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r>
            <a:rPr lang="en-ZA" sz="2200" kern="1200" dirty="0" smtClean="0">
              <a:latin typeface="Calibri" panose="020F0502020204030204" pitchFamily="34" charset="0"/>
            </a:rPr>
            <a:t>Substantial &amp; increasing no. of principal replacements</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r>
            <a:rPr lang="en-ZA" sz="2200" kern="1200" smtClean="0">
              <a:latin typeface="Calibri" panose="020F0502020204030204" pitchFamily="34" charset="0"/>
            </a:rPr>
            <a:t>Target the initial sorting of principal into schools to address unequal distribution </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r>
            <a:rPr lang="en-ZA" sz="2200" kern="1200" smtClean="0">
              <a:latin typeface="Calibri" panose="020F0502020204030204" pitchFamily="34" charset="0"/>
            </a:rPr>
            <a:t>Traditional academic qualifications are poor signals of principal quality. Other competencies are likely to matter more</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dsp:txBody>
      <dsp:txXfrm>
        <a:off x="8442" y="647488"/>
        <a:ext cx="4013880" cy="4393071"/>
      </dsp:txXfrm>
    </dsp:sp>
    <dsp:sp modelId="{46E51B88-1C24-4BE1-A34B-6FD0623FA081}">
      <dsp:nvSpPr>
        <dsp:cNvPr id="0" name=""/>
        <dsp:cNvSpPr/>
      </dsp:nvSpPr>
      <dsp:spPr>
        <a:xfrm>
          <a:off x="4584266" y="0"/>
          <a:ext cx="4013880" cy="647488"/>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ZA" sz="1800" kern="1200" dirty="0" smtClean="0"/>
            <a:t>Increase min. qualifications to having an ACE in school management &amp;leadership</a:t>
          </a:r>
          <a:endParaRPr lang="en-ZA" sz="1800" kern="1200" dirty="0">
            <a:latin typeface="Calibri" panose="020F0502020204030204" pitchFamily="34" charset="0"/>
          </a:endParaRPr>
        </a:p>
      </dsp:txBody>
      <dsp:txXfrm>
        <a:off x="4584266" y="0"/>
        <a:ext cx="4013880" cy="647488"/>
      </dsp:txXfrm>
    </dsp:sp>
    <dsp:sp modelId="{88F8A4D0-8165-4735-AE24-E4AFBE708193}">
      <dsp:nvSpPr>
        <dsp:cNvPr id="0" name=""/>
        <dsp:cNvSpPr/>
      </dsp:nvSpPr>
      <dsp:spPr>
        <a:xfrm>
          <a:off x="4592708" y="627982"/>
          <a:ext cx="4013880" cy="4393071"/>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ZA" sz="2200" kern="1200" dirty="0" smtClean="0">
              <a:latin typeface="Calibri" panose="020F0502020204030204" pitchFamily="34" charset="0"/>
            </a:rPr>
            <a:t>LOW TO MEDIUM</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r>
            <a:rPr lang="en-ZA" sz="2200" kern="1200" dirty="0" smtClean="0">
              <a:latin typeface="Calibri" panose="020F0502020204030204" pitchFamily="34" charset="0"/>
            </a:rPr>
            <a:t>Will this reduce the available pool of candidates?</a:t>
          </a:r>
          <a:endParaRPr lang="en-ZA" sz="2200" kern="1200" dirty="0">
            <a:latin typeface="Calibri" panose="020F0502020204030204" pitchFamily="34" charset="0"/>
          </a:endParaRPr>
        </a:p>
      </dsp:txBody>
      <dsp:txXfrm>
        <a:off x="4592708" y="627982"/>
        <a:ext cx="4013880" cy="439307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64EFA-813E-4AE3-A0DA-D19D50C9EA87}">
      <dsp:nvSpPr>
        <dsp:cNvPr id="0" name=""/>
        <dsp:cNvSpPr/>
      </dsp:nvSpPr>
      <dsp:spPr>
        <a:xfrm>
          <a:off x="8442" y="0"/>
          <a:ext cx="4013880" cy="83057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ZA" sz="2200" kern="1200" dirty="0" smtClean="0"/>
            <a:t>Performance contracts for school principals</a:t>
          </a:r>
          <a:endParaRPr lang="en-ZA" sz="2200" kern="1200" dirty="0">
            <a:latin typeface="Calibri" panose="020F0502020204030204" pitchFamily="34" charset="0"/>
          </a:endParaRPr>
        </a:p>
      </dsp:txBody>
      <dsp:txXfrm>
        <a:off x="8442" y="0"/>
        <a:ext cx="4013880" cy="830574"/>
      </dsp:txXfrm>
    </dsp:sp>
    <dsp:sp modelId="{A49CB9A1-1C41-4388-90E6-C322DC31ADE5}">
      <dsp:nvSpPr>
        <dsp:cNvPr id="0" name=""/>
        <dsp:cNvSpPr/>
      </dsp:nvSpPr>
      <dsp:spPr>
        <a:xfrm>
          <a:off x="8442" y="830574"/>
          <a:ext cx="4013880" cy="4209985"/>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ZA" sz="2200" kern="1200" dirty="0" smtClean="0">
              <a:latin typeface="Calibri" panose="020F0502020204030204" pitchFamily="34" charset="0"/>
            </a:rPr>
            <a:t>HIGH </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r>
            <a:rPr lang="en-ZA" sz="2200" kern="1200" dirty="0" smtClean="0">
              <a:latin typeface="Calibri" panose="020F0502020204030204" pitchFamily="34" charset="0"/>
            </a:rPr>
            <a:t>With low levels of principal mobility, it is necessary to improve the calibre of incumbent principals over the course of their tenure.</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r>
            <a:rPr lang="en-ZA" sz="2200" kern="1200" smtClean="0">
              <a:latin typeface="Calibri" panose="020F0502020204030204" pitchFamily="34" charset="0"/>
            </a:rPr>
            <a:t>Reward performance rather than qualifications. </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r>
            <a:rPr lang="en-ZA" sz="2200" kern="1200" dirty="0" smtClean="0">
              <a:latin typeface="Calibri" panose="020F0502020204030204" pitchFamily="34" charset="0"/>
            </a:rPr>
            <a:t>But careful thought to design and implementation! </a:t>
          </a: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a:p>
          <a:pPr marL="228600" lvl="1" indent="-228600" algn="l" defTabSz="977900">
            <a:lnSpc>
              <a:spcPct val="90000"/>
            </a:lnSpc>
            <a:spcBef>
              <a:spcPct val="0"/>
            </a:spcBef>
            <a:spcAft>
              <a:spcPct val="15000"/>
            </a:spcAft>
            <a:buChar char="••"/>
          </a:pPr>
          <a:endParaRPr lang="en-ZA" sz="2200" kern="1200" dirty="0">
            <a:latin typeface="Calibri" panose="020F0502020204030204" pitchFamily="34" charset="0"/>
          </a:endParaRPr>
        </a:p>
      </dsp:txBody>
      <dsp:txXfrm>
        <a:off x="8442" y="830574"/>
        <a:ext cx="4013880" cy="4209985"/>
      </dsp:txXfrm>
    </dsp:sp>
    <dsp:sp modelId="{46E51B88-1C24-4BE1-A34B-6FD0623FA081}">
      <dsp:nvSpPr>
        <dsp:cNvPr id="0" name=""/>
        <dsp:cNvSpPr/>
      </dsp:nvSpPr>
      <dsp:spPr>
        <a:xfrm>
          <a:off x="4584266" y="0"/>
          <a:ext cx="4013880" cy="83057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ZA" sz="1800" kern="1200" dirty="0" smtClean="0"/>
            <a:t>Replace underperforming principals with better ones</a:t>
          </a:r>
          <a:endParaRPr lang="en-ZA" sz="1800" kern="1200" dirty="0">
            <a:latin typeface="Calibri" panose="020F0502020204030204" pitchFamily="34" charset="0"/>
          </a:endParaRPr>
        </a:p>
      </dsp:txBody>
      <dsp:txXfrm>
        <a:off x="4584266" y="0"/>
        <a:ext cx="4013880" cy="830574"/>
      </dsp:txXfrm>
    </dsp:sp>
    <dsp:sp modelId="{88F8A4D0-8165-4735-AE24-E4AFBE708193}">
      <dsp:nvSpPr>
        <dsp:cNvPr id="0" name=""/>
        <dsp:cNvSpPr/>
      </dsp:nvSpPr>
      <dsp:spPr>
        <a:xfrm>
          <a:off x="4592708" y="811882"/>
          <a:ext cx="4013880" cy="4209985"/>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35560" bIns="40005" numCol="1" spcCol="1270" anchor="t" anchorCtr="0">
          <a:noAutofit/>
        </a:bodyPr>
        <a:lstStyle/>
        <a:p>
          <a:pPr marL="57150" lvl="1" indent="-57150" algn="l" defTabSz="222250">
            <a:lnSpc>
              <a:spcPct val="90000"/>
            </a:lnSpc>
            <a:spcBef>
              <a:spcPct val="0"/>
            </a:spcBef>
            <a:spcAft>
              <a:spcPct val="15000"/>
            </a:spcAft>
            <a:buChar char="••"/>
          </a:pPr>
          <a:endParaRPr lang="en-ZA" sz="500" kern="1200" dirty="0"/>
        </a:p>
      </dsp:txBody>
      <dsp:txXfrm>
        <a:off x="4592708" y="811882"/>
        <a:ext cx="4013880" cy="4209985"/>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0.00064</cdr:x>
      <cdr:y>0.90191</cdr:y>
    </cdr:from>
    <cdr:to>
      <cdr:x>0.69272</cdr:x>
      <cdr:y>0.97603</cdr:y>
    </cdr:to>
    <cdr:sp macro="" textlink="">
      <cdr:nvSpPr>
        <cdr:cNvPr id="2" name="TextBox 3"/>
        <cdr:cNvSpPr txBox="1"/>
      </cdr:nvSpPr>
      <cdr:spPr>
        <a:xfrm xmlns:a="http://schemas.openxmlformats.org/drawingml/2006/main">
          <a:off x="4285" y="4494089"/>
          <a:ext cx="4644008"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ZA" b="1" dirty="0" smtClean="0"/>
            <a:t>Source:</a:t>
          </a:r>
          <a:r>
            <a:rPr lang="en-ZA" dirty="0" smtClean="0"/>
            <a:t> Wills (</a:t>
          </a:r>
          <a:r>
            <a:rPr lang="en-ZA" i="1" dirty="0" smtClean="0"/>
            <a:t>forthcoming</a:t>
          </a:r>
          <a:r>
            <a:rPr lang="en-ZA" dirty="0" smtClean="0"/>
            <a:t>)  </a:t>
          </a:r>
          <a:endParaRPr lang="en-ZA"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01DD1E4F-5236-4C28-8E8A-B0E6ACF5977F}" type="datetimeFigureOut">
              <a:rPr lang="en-ZA" smtClean="0"/>
              <a:t>15/07/31</a:t>
            </a:fld>
            <a:endParaRPr lang="en-ZA"/>
          </a:p>
        </p:txBody>
      </p:sp>
      <p:sp>
        <p:nvSpPr>
          <p:cNvPr id="4" name="Footer Placeholder 3"/>
          <p:cNvSpPr>
            <a:spLocks noGrp="1"/>
          </p:cNvSpPr>
          <p:nvPr>
            <p:ph type="ftr" sz="quarter" idx="2"/>
          </p:nvPr>
        </p:nvSpPr>
        <p:spPr>
          <a:xfrm>
            <a:off x="1" y="8829675"/>
            <a:ext cx="3038475" cy="46513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9226F1EF-1E90-4C16-A847-F392CC8F808D}" type="slidenum">
              <a:rPr lang="en-ZA" smtClean="0"/>
              <a:t>‹#›</a:t>
            </a:fld>
            <a:endParaRPr lang="en-ZA"/>
          </a:p>
        </p:txBody>
      </p:sp>
    </p:spTree>
    <p:extLst>
      <p:ext uri="{BB962C8B-B14F-4D97-AF65-F5344CB8AC3E}">
        <p14:creationId xmlns:p14="http://schemas.microsoft.com/office/powerpoint/2010/main" val="3327926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Z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87CA943-1785-48B0-97F8-1E78C8DC973E}" type="datetimeFigureOut">
              <a:rPr lang="en-ZA" smtClean="0"/>
              <a:t>15/07/31</a:t>
            </a:fld>
            <a:endParaRPr lang="en-Z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Z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EE5E242-C2F1-4F47-8F7F-244CFDD18297}" type="slidenum">
              <a:rPr lang="en-ZA" smtClean="0"/>
              <a:t>‹#›</a:t>
            </a:fld>
            <a:endParaRPr lang="en-ZA"/>
          </a:p>
        </p:txBody>
      </p:sp>
      <p:sp>
        <p:nvSpPr>
          <p:cNvPr id="8" name="Notes Placeholder 7"/>
          <p:cNvSpPr>
            <a:spLocks noGrp="1"/>
          </p:cNvSpPr>
          <p:nvPr>
            <p:ph type="body" sz="quarter" idx="3"/>
          </p:nvPr>
        </p:nvSpPr>
        <p:spPr>
          <a:xfrm>
            <a:off x="336848" y="3496072"/>
            <a:ext cx="6408712" cy="5103521"/>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9" name="Slide Image Placeholder 8"/>
          <p:cNvSpPr>
            <a:spLocks noGrp="1" noRot="1" noChangeAspect="1"/>
          </p:cNvSpPr>
          <p:nvPr>
            <p:ph type="sldImg" idx="2"/>
          </p:nvPr>
        </p:nvSpPr>
        <p:spPr>
          <a:xfrm>
            <a:off x="1705000" y="696913"/>
            <a:ext cx="3672408" cy="2542436"/>
          </a:xfrm>
          <a:prstGeom prst="rect">
            <a:avLst/>
          </a:prstGeom>
          <a:noFill/>
          <a:ln w="12700">
            <a:solidFill>
              <a:prstClr val="black"/>
            </a:solidFill>
          </a:ln>
        </p:spPr>
        <p:txBody>
          <a:bodyPr vert="horz" lIns="91440" tIns="45720" rIns="91440" bIns="45720" rtlCol="0" anchor="ctr"/>
          <a:lstStyle/>
          <a:p>
            <a:endParaRPr lang="en-ZA"/>
          </a:p>
        </p:txBody>
      </p:sp>
    </p:spTree>
    <p:extLst>
      <p:ext uri="{BB962C8B-B14F-4D97-AF65-F5344CB8AC3E}">
        <p14:creationId xmlns:p14="http://schemas.microsoft.com/office/powerpoint/2010/main" val="1365452548"/>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285750" indent="-285750">
              <a:buFont typeface="Arial" panose="020B0604020202020204" pitchFamily="34" charset="0"/>
              <a:buChar char="•"/>
            </a:pPr>
            <a:endParaRPr lang="en-ZA" sz="1400" dirty="0"/>
          </a:p>
        </p:txBody>
      </p:sp>
      <p:sp>
        <p:nvSpPr>
          <p:cNvPr id="4" name="Slide Number Placeholder 3"/>
          <p:cNvSpPr>
            <a:spLocks noGrp="1"/>
          </p:cNvSpPr>
          <p:nvPr>
            <p:ph type="sldNum" sz="quarter" idx="10"/>
          </p:nvPr>
        </p:nvSpPr>
        <p:spPr/>
        <p:txBody>
          <a:bodyPr/>
          <a:lstStyle/>
          <a:p>
            <a:fld id="{FEE5E242-C2F1-4F47-8F7F-244CFDD18297}" type="slidenum">
              <a:rPr lang="en-ZA" smtClean="0"/>
              <a:t>1</a:t>
            </a:fld>
            <a:endParaRPr lang="en-ZA"/>
          </a:p>
        </p:txBody>
      </p:sp>
    </p:spTree>
    <p:extLst>
      <p:ext uri="{BB962C8B-B14F-4D97-AF65-F5344CB8AC3E}">
        <p14:creationId xmlns:p14="http://schemas.microsoft.com/office/powerpoint/2010/main" val="2673941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r>
              <a:rPr lang="en-ZA" dirty="0"/>
              <a:t>If we consider the performance of the learners per test language, the following observations are made:</a:t>
            </a:r>
          </a:p>
          <a:p>
            <a:pPr marL="224651" indent="-224651">
              <a:buAutoNum type="arabicPeriod"/>
            </a:pPr>
            <a:r>
              <a:rPr lang="en-ZA" dirty="0"/>
              <a:t>Overall 29% of learners in SA don’t meet the low benchmark</a:t>
            </a:r>
          </a:p>
          <a:p>
            <a:pPr marL="224651" indent="-224651">
              <a:buAutoNum type="arabicPeriod"/>
            </a:pPr>
            <a:r>
              <a:rPr lang="en-ZA" dirty="0"/>
              <a:t>However, in Afrikaans and English, there are only 12 and 10% who do not meet the low benchmark</a:t>
            </a:r>
          </a:p>
          <a:p>
            <a:pPr marL="224651" indent="-224651">
              <a:buAutoNum type="arabicPeriod"/>
            </a:pPr>
            <a:r>
              <a:rPr lang="en-ZA" dirty="0"/>
              <a:t>Of serious concern is that more than half the learners tested in </a:t>
            </a:r>
            <a:r>
              <a:rPr lang="en-ZA" dirty="0" err="1"/>
              <a:t>Sepedi</a:t>
            </a:r>
            <a:r>
              <a:rPr lang="en-ZA" dirty="0"/>
              <a:t> and Tshivenda do not reach the low benchmark putting them at risk educationally.</a:t>
            </a:r>
          </a:p>
          <a:p>
            <a:pPr marL="224651" indent="-224651">
              <a:buAutoNum type="arabicPeriod"/>
            </a:pPr>
            <a:r>
              <a:rPr lang="en-ZA" dirty="0"/>
              <a:t>More than 15% of learners in Afrikaans and English reach the advanced level in contrast to less than 1% in African languages.</a:t>
            </a:r>
          </a:p>
        </p:txBody>
      </p:sp>
      <p:sp>
        <p:nvSpPr>
          <p:cNvPr id="4" name="Slide Number Placeholder 3"/>
          <p:cNvSpPr>
            <a:spLocks noGrp="1"/>
          </p:cNvSpPr>
          <p:nvPr>
            <p:ph type="sldNum" sz="quarter" idx="10"/>
          </p:nvPr>
        </p:nvSpPr>
        <p:spPr/>
        <p:txBody>
          <a:bodyPr/>
          <a:lstStyle/>
          <a:p>
            <a:pPr>
              <a:defRPr/>
            </a:pPr>
            <a:fld id="{D1871725-6B1E-459D-8C0F-8FFED61DF126}" type="slidenum">
              <a:rPr lang="en-GB" smtClean="0"/>
              <a:pPr>
                <a:defRPr/>
              </a:pPr>
              <a:t>7</a:t>
            </a:fld>
            <a:endParaRPr lang="en-GB"/>
          </a:p>
        </p:txBody>
      </p:sp>
    </p:spTree>
    <p:extLst>
      <p:ext uri="{BB962C8B-B14F-4D97-AF65-F5344CB8AC3E}">
        <p14:creationId xmlns:p14="http://schemas.microsoft.com/office/powerpoint/2010/main" val="2314060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4975" y="696913"/>
            <a:ext cx="3671888" cy="2543175"/>
          </a:xfrm>
        </p:spPr>
      </p:sp>
      <p:sp>
        <p:nvSpPr>
          <p:cNvPr id="3" name="Notes Placeholder 2"/>
          <p:cNvSpPr>
            <a:spLocks noGrp="1"/>
          </p:cNvSpPr>
          <p:nvPr>
            <p:ph type="body" idx="1"/>
          </p:nvPr>
        </p:nvSpPr>
        <p:spPr/>
        <p:txBody>
          <a:bodyPr/>
          <a:lstStyle/>
          <a:p>
            <a:r>
              <a:rPr lang="en-ZA" dirty="0" smtClean="0"/>
              <a:t>http://africacheck.org/2014/01/10/the-economic-value-of-matric-and-the-potential-of-further-education-colleges/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2618908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xfrm>
            <a:off x="1704975" y="696913"/>
            <a:ext cx="3671888" cy="25431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smtClean="0"/>
              <a:t>78% and 85% figures were taken from research reports by Van der Berg and Leibbrandt</a:t>
            </a:r>
          </a:p>
        </p:txBody>
      </p:sp>
      <p:sp>
        <p:nvSpPr>
          <p:cNvPr id="4" name="Slide Number Placeholder 3"/>
          <p:cNvSpPr>
            <a:spLocks noGrp="1"/>
          </p:cNvSpPr>
          <p:nvPr>
            <p:ph type="sldNum" sz="quarter" idx="5"/>
          </p:nvPr>
        </p:nvSpPr>
        <p:spPr/>
        <p:txBody>
          <a:bodyPr/>
          <a:lstStyle/>
          <a:p>
            <a:pPr>
              <a:defRPr/>
            </a:pPr>
            <a:fld id="{6FFC436D-6E22-4B54-93D6-266C57DE4F6A}" type="slidenum">
              <a:rPr lang="en-ZA" smtClean="0"/>
              <a:pPr>
                <a:defRPr/>
              </a:pPr>
              <a:t>11</a:t>
            </a:fld>
            <a:endParaRPr lang="en-Z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xfrm>
            <a:off x="1704975" y="696913"/>
            <a:ext cx="3671888" cy="25431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57066" indent="-291179" eaLnBrk="0" hangingPunct="0">
              <a:defRPr sz="2400">
                <a:solidFill>
                  <a:schemeClr val="tx1"/>
                </a:solidFill>
                <a:latin typeface="Calibri" charset="0"/>
                <a:ea typeface="ＭＳ Ｐゴシック" charset="0"/>
              </a:defRPr>
            </a:lvl2pPr>
            <a:lvl3pPr marL="1164717" indent="-232943" eaLnBrk="0" hangingPunct="0">
              <a:defRPr sz="2400">
                <a:solidFill>
                  <a:schemeClr val="tx1"/>
                </a:solidFill>
                <a:latin typeface="Calibri" charset="0"/>
                <a:ea typeface="ＭＳ Ｐゴシック" charset="0"/>
              </a:defRPr>
            </a:lvl3pPr>
            <a:lvl4pPr marL="1630604" indent="-232943" eaLnBrk="0" hangingPunct="0">
              <a:defRPr sz="2400">
                <a:solidFill>
                  <a:schemeClr val="tx1"/>
                </a:solidFill>
                <a:latin typeface="Calibri" charset="0"/>
                <a:ea typeface="ＭＳ Ｐゴシック" charset="0"/>
              </a:defRPr>
            </a:lvl4pPr>
            <a:lvl5pPr marL="2096491" indent="-232943" eaLnBrk="0" hangingPunct="0">
              <a:defRPr sz="2400">
                <a:solidFill>
                  <a:schemeClr val="tx1"/>
                </a:solidFill>
                <a:latin typeface="Calibri" charset="0"/>
                <a:ea typeface="ＭＳ Ｐゴシック" charset="0"/>
              </a:defRPr>
            </a:lvl5pPr>
            <a:lvl6pPr marL="2562377" indent="-232943" eaLnBrk="0" fontAlgn="base" hangingPunct="0">
              <a:spcBef>
                <a:spcPct val="0"/>
              </a:spcBef>
              <a:spcAft>
                <a:spcPct val="0"/>
              </a:spcAft>
              <a:defRPr sz="2400">
                <a:solidFill>
                  <a:schemeClr val="tx1"/>
                </a:solidFill>
                <a:latin typeface="Calibri" charset="0"/>
                <a:ea typeface="ＭＳ Ｐゴシック" charset="0"/>
              </a:defRPr>
            </a:lvl6pPr>
            <a:lvl7pPr marL="3028264" indent="-232943" eaLnBrk="0" fontAlgn="base" hangingPunct="0">
              <a:spcBef>
                <a:spcPct val="0"/>
              </a:spcBef>
              <a:spcAft>
                <a:spcPct val="0"/>
              </a:spcAft>
              <a:defRPr sz="2400">
                <a:solidFill>
                  <a:schemeClr val="tx1"/>
                </a:solidFill>
                <a:latin typeface="Calibri" charset="0"/>
                <a:ea typeface="ＭＳ Ｐゴシック" charset="0"/>
              </a:defRPr>
            </a:lvl7pPr>
            <a:lvl8pPr marL="3494151" indent="-232943" eaLnBrk="0" fontAlgn="base" hangingPunct="0">
              <a:spcBef>
                <a:spcPct val="0"/>
              </a:spcBef>
              <a:spcAft>
                <a:spcPct val="0"/>
              </a:spcAft>
              <a:defRPr sz="2400">
                <a:solidFill>
                  <a:schemeClr val="tx1"/>
                </a:solidFill>
                <a:latin typeface="Calibri" charset="0"/>
                <a:ea typeface="ＭＳ Ｐゴシック" charset="0"/>
              </a:defRPr>
            </a:lvl8pPr>
            <a:lvl9pPr marL="3960038" indent="-232943"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12</a:t>
            </a:fld>
            <a:endParaRPr lang="en-ZA"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18</a:t>
            </a:fld>
            <a:endParaRPr lang="en-ZA"/>
          </a:p>
        </p:txBody>
      </p:sp>
    </p:spTree>
    <p:extLst>
      <p:ext uri="{BB962C8B-B14F-4D97-AF65-F5344CB8AC3E}">
        <p14:creationId xmlns:p14="http://schemas.microsoft.com/office/powerpoint/2010/main" val="2152764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19</a:t>
            </a:fld>
            <a:endParaRPr lang="en-ZA"/>
          </a:p>
        </p:txBody>
      </p:sp>
    </p:spTree>
    <p:extLst>
      <p:ext uri="{BB962C8B-B14F-4D97-AF65-F5344CB8AC3E}">
        <p14:creationId xmlns:p14="http://schemas.microsoft.com/office/powerpoint/2010/main" val="282080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1450" indent="-171450" defTabSz="931774">
              <a:buFont typeface="Arial" panose="020B0604020202020204" pitchFamily="34" charset="0"/>
              <a:buChar char="•"/>
            </a:pPr>
            <a:r>
              <a:rPr lang="en-ZA" dirty="0"/>
              <a:t>Internationally teachers and principals are getting older and South Africa is no exception in this regard (Pont, </a:t>
            </a:r>
            <a:r>
              <a:rPr lang="en-ZA" dirty="0" err="1"/>
              <a:t>Nusche</a:t>
            </a:r>
            <a:r>
              <a:rPr lang="en-ZA" dirty="0"/>
              <a:t> &amp; Moorman 2008). The average principal was aged 48 years in 2004. In 2012 this average had increased to 51 years, closely approaching the average age at 53 years of principals in OECD countries (OECD 2014).  </a:t>
            </a:r>
            <a:endParaRPr lang="en-ZA" dirty="0" smtClean="0"/>
          </a:p>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20</a:t>
            </a:fld>
            <a:endParaRPr lang="en-ZA"/>
          </a:p>
        </p:txBody>
      </p:sp>
    </p:spTree>
    <p:extLst>
      <p:ext uri="{BB962C8B-B14F-4D97-AF65-F5344CB8AC3E}">
        <p14:creationId xmlns:p14="http://schemas.microsoft.com/office/powerpoint/2010/main" val="1631457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1450" indent="-171450">
              <a:buFont typeface="Arial" panose="020B0604020202020204" pitchFamily="34" charset="0"/>
              <a:buChar char="•"/>
            </a:pPr>
            <a:r>
              <a:rPr lang="en-ZA" dirty="0"/>
              <a:t>The figure compares the age distribution of principals in 2012 to that in 2004. Whereas 17 per cent of senior school principals were aged 55 or older in 2004, two thirds were this age by 2012. </a:t>
            </a:r>
            <a:endParaRPr lang="en-ZA" dirty="0" smtClean="0"/>
          </a:p>
          <a:p>
            <a:pPr marL="171450" indent="-171450">
              <a:buFont typeface="Arial" panose="020B0604020202020204" pitchFamily="34" charset="0"/>
              <a:buChar char="•"/>
            </a:pPr>
            <a:endParaRPr lang="en-ZA" dirty="0" smtClean="0"/>
          </a:p>
          <a:p>
            <a:pPr marL="171450" indent="-171450">
              <a:buFont typeface="Arial" panose="020B0604020202020204" pitchFamily="34" charset="0"/>
              <a:buChar char="•"/>
            </a:pPr>
            <a:r>
              <a:rPr lang="en-ZA" dirty="0" smtClean="0"/>
              <a:t>In </a:t>
            </a:r>
            <a:r>
              <a:rPr lang="en-ZA" dirty="0"/>
              <a:t>absolute terms if almost a third of principals were 55 years or older in 2012 and we assume they are likely to retire at 60 years, </a:t>
            </a:r>
            <a:r>
              <a:rPr lang="en-ZA" b="1" dirty="0"/>
              <a:t>over 7 000 outgoing principals </a:t>
            </a:r>
            <a:r>
              <a:rPr lang="en-ZA" dirty="0"/>
              <a:t>would have to be replaced between 2012 and 2017 just for retirement replacements alone.  </a:t>
            </a:r>
          </a:p>
          <a:p>
            <a:pPr marL="171450" indent="-171450">
              <a:buFont typeface="Arial" panose="020B0604020202020204" pitchFamily="34" charset="0"/>
              <a:buChar char="•"/>
            </a:pPr>
            <a:endParaRPr lang="en-ZA" dirty="0"/>
          </a:p>
          <a:p>
            <a:pPr marL="171450" indent="-171450">
              <a:buFont typeface="Arial" panose="020B0604020202020204" pitchFamily="34" charset="0"/>
              <a:buChar char="•"/>
            </a:pPr>
            <a:r>
              <a:rPr lang="en-ZA" dirty="0"/>
              <a:t>Mandatory retirement age for educators in South Africa is 65 years. However, where pensions are accessible at earlier ages the majority of teachers retire well before 65 years. </a:t>
            </a:r>
          </a:p>
        </p:txBody>
      </p:sp>
      <p:sp>
        <p:nvSpPr>
          <p:cNvPr id="4" name="Slide Number Placeholder 3"/>
          <p:cNvSpPr>
            <a:spLocks noGrp="1"/>
          </p:cNvSpPr>
          <p:nvPr>
            <p:ph type="sldNum" sz="quarter" idx="10"/>
          </p:nvPr>
        </p:nvSpPr>
        <p:spPr/>
        <p:txBody>
          <a:bodyPr/>
          <a:lstStyle/>
          <a:p>
            <a:fld id="{FEE5E242-C2F1-4F47-8F7F-244CFDD18297}" type="slidenum">
              <a:rPr lang="en-ZA" smtClean="0"/>
              <a:t>21</a:t>
            </a:fld>
            <a:endParaRPr lang="en-ZA"/>
          </a:p>
        </p:txBody>
      </p:sp>
    </p:spTree>
    <p:extLst>
      <p:ext uri="{BB962C8B-B14F-4D97-AF65-F5344CB8AC3E}">
        <p14:creationId xmlns:p14="http://schemas.microsoft.com/office/powerpoint/2010/main" val="1567312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1450" indent="-171450">
              <a:buFont typeface="Arial" panose="020B0604020202020204" pitchFamily="34" charset="0"/>
              <a:buChar char="•"/>
            </a:pPr>
            <a:r>
              <a:rPr lang="en-ZA" dirty="0" smtClean="0"/>
              <a:t>A</a:t>
            </a:r>
            <a:r>
              <a:rPr lang="en-ZA" baseline="0" dirty="0" smtClean="0"/>
              <a:t> surprising feature of this age profile of principals in 2012 is that it does not vary much by the phase level of the school principals lead. </a:t>
            </a:r>
          </a:p>
          <a:p>
            <a:pPr marL="171450" indent="-171450">
              <a:buFont typeface="Arial" panose="020B0604020202020204" pitchFamily="34" charset="0"/>
              <a:buChar char="•"/>
            </a:pPr>
            <a:r>
              <a:rPr lang="en-ZA" baseline="0" dirty="0" smtClean="0"/>
              <a:t>But we have far more primary schools than secondary schools so that the replacement requirements between 2012 and 2017 for retiring principals in absolute terms is about 2.6 times greater in primary schools than in secondary schools. </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22</a:t>
            </a:fld>
            <a:endParaRPr lang="en-ZA"/>
          </a:p>
        </p:txBody>
      </p:sp>
    </p:spTree>
    <p:extLst>
      <p:ext uri="{BB962C8B-B14F-4D97-AF65-F5344CB8AC3E}">
        <p14:creationId xmlns:p14="http://schemas.microsoft.com/office/powerpoint/2010/main" val="376864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1450" indent="-171450" defTabSz="931774">
              <a:buFont typeface="Arial" panose="020B0604020202020204" pitchFamily="34" charset="0"/>
              <a:buChar char="•"/>
            </a:pPr>
            <a:r>
              <a:rPr lang="en-ZA" dirty="0"/>
              <a:t>Proportionally, more principal replacements will need to take place in wealthier schools given differences in the age profile of principals across schools. </a:t>
            </a:r>
            <a:endParaRPr lang="en-ZA" dirty="0" smtClean="0"/>
          </a:p>
          <a:p>
            <a:pPr marL="171450" indent="-171450" defTabSz="931774">
              <a:buFont typeface="Arial" panose="020B0604020202020204" pitchFamily="34" charset="0"/>
              <a:buChar char="•"/>
            </a:pPr>
            <a:endParaRPr lang="en-ZA" dirty="0" smtClean="0"/>
          </a:p>
          <a:p>
            <a:pPr marL="171450" indent="-171450" defTabSz="931774">
              <a:buFont typeface="Arial" panose="020B0604020202020204" pitchFamily="34" charset="0"/>
              <a:buChar char="•"/>
            </a:pPr>
            <a:r>
              <a:rPr lang="en-ZA" dirty="0" smtClean="0"/>
              <a:t>In </a:t>
            </a:r>
            <a:r>
              <a:rPr lang="en-ZA" dirty="0"/>
              <a:t>2012, nearly a half of quintile five schools had incumbent principals aged 55 years or older as opposed to 27 per cent of quintile one schools as identified in this Figure. </a:t>
            </a:r>
            <a:endParaRPr lang="en-ZA" dirty="0" smtClean="0"/>
          </a:p>
          <a:p>
            <a:pPr marL="171450" indent="-171450" defTabSz="931774">
              <a:buFont typeface="Arial" panose="020B0604020202020204" pitchFamily="34" charset="0"/>
              <a:buChar char="•"/>
            </a:pPr>
            <a:endParaRPr lang="en-ZA" dirty="0" smtClean="0"/>
          </a:p>
          <a:p>
            <a:pPr marL="171450" indent="-171450" defTabSz="931774">
              <a:buFont typeface="Arial" panose="020B0604020202020204" pitchFamily="34" charset="0"/>
              <a:buChar char="•"/>
            </a:pPr>
            <a:r>
              <a:rPr lang="en-ZA" dirty="0" smtClean="0"/>
              <a:t>However </a:t>
            </a:r>
            <a:r>
              <a:rPr lang="en-ZA" dirty="0"/>
              <a:t>the demand for new principal replacements is considerably higher in poorer schools simply because there are more poor schools. Despite use of the term ‘quintile’ in the ranking of school wealth by the DBE, there is an unequal share of schools represented in lower quintiles.</a:t>
            </a:r>
          </a:p>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23</a:t>
            </a:fld>
            <a:endParaRPr lang="en-ZA"/>
          </a:p>
        </p:txBody>
      </p:sp>
    </p:spTree>
    <p:extLst>
      <p:ext uri="{BB962C8B-B14F-4D97-AF65-F5344CB8AC3E}">
        <p14:creationId xmlns:p14="http://schemas.microsoft.com/office/powerpoint/2010/main" val="2780271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285750" indent="-285750">
              <a:buFont typeface="Arial" panose="020B0604020202020204" pitchFamily="34" charset="0"/>
              <a:buChar char="•"/>
            </a:pPr>
            <a:r>
              <a:rPr lang="en-ZA" sz="1400" dirty="0"/>
              <a:t>The retirement of principals clearly poses challenges for education planners but it also provides an opportunity to raise the calibre of school leadership through the right appointments. As explained in a report on improving school leadership in OECD </a:t>
            </a:r>
            <a:r>
              <a:rPr lang="en-ZA" sz="1400" dirty="0" smtClean="0"/>
              <a:t>countries.</a:t>
            </a:r>
            <a:endParaRPr lang="en-ZA" sz="1400" baseline="0" dirty="0" smtClean="0"/>
          </a:p>
        </p:txBody>
      </p:sp>
      <p:sp>
        <p:nvSpPr>
          <p:cNvPr id="4" name="Slide Number Placeholder 3"/>
          <p:cNvSpPr>
            <a:spLocks noGrp="1"/>
          </p:cNvSpPr>
          <p:nvPr>
            <p:ph type="sldNum" sz="quarter" idx="10"/>
          </p:nvPr>
        </p:nvSpPr>
        <p:spPr/>
        <p:txBody>
          <a:bodyPr/>
          <a:lstStyle/>
          <a:p>
            <a:fld id="{FEE5E242-C2F1-4F47-8F7F-244CFDD18297}" type="slidenum">
              <a:rPr lang="en-ZA" smtClean="0"/>
              <a:t>24</a:t>
            </a:fld>
            <a:endParaRPr lang="en-ZA"/>
          </a:p>
        </p:txBody>
      </p:sp>
    </p:spTree>
    <p:extLst>
      <p:ext uri="{BB962C8B-B14F-4D97-AF65-F5344CB8AC3E}">
        <p14:creationId xmlns:p14="http://schemas.microsoft.com/office/powerpoint/2010/main" val="3719565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25</a:t>
            </a:fld>
            <a:endParaRPr lang="en-ZA"/>
          </a:p>
        </p:txBody>
      </p:sp>
    </p:spTree>
    <p:extLst>
      <p:ext uri="{BB962C8B-B14F-4D97-AF65-F5344CB8AC3E}">
        <p14:creationId xmlns:p14="http://schemas.microsoft.com/office/powerpoint/2010/main" val="16314574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defTabSz="931774"/>
            <a:r>
              <a:rPr lang="en-ZA" sz="1400" dirty="0"/>
              <a:t>A defining feature of South Africa’s labour market for principals is that they are unequally distributed across schools with typically less qualified and less experienced principals overly represented in poorer schools. Consider the following figure which presents a descriptive breakdown of the qualifications of principals as measured by their REQV values. </a:t>
            </a:r>
          </a:p>
          <a:p>
            <a:pPr defTabSz="931774"/>
            <a:endParaRPr lang="en-ZA" sz="1400" i="1" dirty="0"/>
          </a:p>
          <a:p>
            <a:pPr defTabSz="931774"/>
            <a:r>
              <a:rPr lang="en-ZA" sz="1400" dirty="0"/>
              <a:t>As a point of clarification, in the education payroll data qualifications of educators are identified using the Relative Educational Qualifications Value (REQV) system. This is a value ranking on a scale of 10 to 17, where the determination of the REQV ranking is based primarily on the number of recognised full-time professional or academic years of study at an approved university, </a:t>
            </a:r>
            <a:r>
              <a:rPr lang="en-ZA" sz="1400" dirty="0" err="1"/>
              <a:t>technikon</a:t>
            </a:r>
            <a:r>
              <a:rPr lang="en-ZA" sz="1400" dirty="0"/>
              <a:t> or college of education while taking into account the level of school education attained (RSA DoE 2003). Higher rankings are assigned to more advanced qualifications with implications for promotions, the permanency of contracts and salary levels. A REQV 10 level, for example, is associated with having at most a Grade 12 academic qualification and no teachers’ qualification. At the other end, a REQV 17 level is equivalent to having Grade 12 plus seven years relevant training which includes at least a recognised master’s degree.</a:t>
            </a:r>
          </a:p>
          <a:p>
            <a:pPr defTabSz="931774"/>
            <a:endParaRPr lang="en-ZA" sz="1400" i="1" dirty="0"/>
          </a:p>
          <a:p>
            <a:pPr defTabSz="931774"/>
            <a:r>
              <a:rPr lang="en-ZA" sz="1400" dirty="0"/>
              <a:t>In 2012, roughly 34 per cent of principals matched to schools had a REQV of 14 signalling a four year bachelors’ degree, 29 per cent had a REQV of 15 and 21 per cent were very well-qualified with REQV of 16 or17, equivalent to a post-graduate degree. A remaining 16 per cent of schools had principals with a qualification ranking equivalent to an entry level requirement for a permanent teaching post (REQV 13). </a:t>
            </a:r>
            <a:endParaRPr lang="en-ZA" sz="1400" dirty="0" smtClean="0"/>
          </a:p>
          <a:p>
            <a:pPr defTabSz="931774"/>
            <a:endParaRPr lang="en-ZA" sz="1400" b="1" dirty="0" smtClean="0"/>
          </a:p>
          <a:p>
            <a:pPr defTabSz="931774"/>
            <a:r>
              <a:rPr lang="en-ZA" sz="1400" b="1" dirty="0" smtClean="0"/>
              <a:t>The </a:t>
            </a:r>
            <a:r>
              <a:rPr lang="en-ZA" sz="1400" b="1" dirty="0"/>
              <a:t>poorest schools are significantly less likely to have well-qualified principals than wealthier schools. </a:t>
            </a:r>
            <a:r>
              <a:rPr lang="en-ZA" sz="1400" dirty="0"/>
              <a:t>For example 38 per cent of quintile five schools have very well-qualified principals compared with only 14 per cent of quintile one schools</a:t>
            </a:r>
            <a:r>
              <a:rPr lang="en-ZA" sz="1400" dirty="0" smtClean="0"/>
              <a:t>.</a:t>
            </a:r>
            <a:endParaRPr lang="en-ZA" sz="1400" dirty="0"/>
          </a:p>
        </p:txBody>
      </p:sp>
      <p:sp>
        <p:nvSpPr>
          <p:cNvPr id="4" name="Slide Number Placeholder 3"/>
          <p:cNvSpPr>
            <a:spLocks noGrp="1"/>
          </p:cNvSpPr>
          <p:nvPr>
            <p:ph type="sldNum" sz="quarter" idx="10"/>
          </p:nvPr>
        </p:nvSpPr>
        <p:spPr/>
        <p:txBody>
          <a:bodyPr/>
          <a:lstStyle/>
          <a:p>
            <a:fld id="{FEE5E242-C2F1-4F47-8F7F-244CFDD18297}" type="slidenum">
              <a:rPr lang="en-ZA" smtClean="0"/>
              <a:t>26</a:t>
            </a:fld>
            <a:endParaRPr lang="en-ZA"/>
          </a:p>
        </p:txBody>
      </p:sp>
    </p:spTree>
    <p:extLst>
      <p:ext uri="{BB962C8B-B14F-4D97-AF65-F5344CB8AC3E}">
        <p14:creationId xmlns:p14="http://schemas.microsoft.com/office/powerpoint/2010/main" val="2650448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285750" indent="-285750" defTabSz="931774">
              <a:buFont typeface="Arial" panose="020B0604020202020204" pitchFamily="34" charset="0"/>
              <a:buChar char="•"/>
            </a:pPr>
            <a:r>
              <a:rPr lang="en-ZA" dirty="0"/>
              <a:t>In part, this unequal distribution is attributable to historically imposed policies that matched teachers and principals to schools along racial lines. During Apartheid, the race of teachers and school leaders would have been matched to the race of the students in their schools with separate education departments formed to administer these segregated schools. </a:t>
            </a:r>
            <a:endParaRPr lang="en-ZA" dirty="0" smtClean="0"/>
          </a:p>
          <a:p>
            <a:pPr marL="285750" indent="-285750" defTabSz="931774">
              <a:buFont typeface="Arial" panose="020B0604020202020204" pitchFamily="34" charset="0"/>
              <a:buChar char="•"/>
            </a:pPr>
            <a:r>
              <a:rPr lang="en-ZA" dirty="0" smtClean="0"/>
              <a:t>Moreover</a:t>
            </a:r>
            <a:r>
              <a:rPr lang="en-ZA" dirty="0"/>
              <a:t>, policies also favoured the educational advancement of the white race group over others, which meant that white educators would have been exposed to more training and academic opportunities than educators of other races. </a:t>
            </a:r>
            <a:endParaRPr lang="en-ZA" dirty="0" smtClean="0"/>
          </a:p>
          <a:p>
            <a:pPr marL="285750" indent="-285750" defTabSz="931774">
              <a:buFont typeface="Arial" panose="020B0604020202020204" pitchFamily="34" charset="0"/>
              <a:buChar char="•"/>
            </a:pPr>
            <a:r>
              <a:rPr lang="en-ZA" b="1" dirty="0" smtClean="0"/>
              <a:t>Although </a:t>
            </a:r>
            <a:r>
              <a:rPr lang="en-ZA" b="1" dirty="0"/>
              <a:t>racial controls on schooling were lifted in 1994, there have been inertial influences of these state imposed controls on the patterns by which teachers and principals are positioned (otherwise referred to as “sorted”) across schools. </a:t>
            </a:r>
            <a:r>
              <a:rPr lang="en-ZA" dirty="0"/>
              <a:t>This is particularly strong in the case of principals given that the average principal in 2012 entered the education system 25 years previously, seven years before democratic freedom</a:t>
            </a:r>
            <a:r>
              <a:rPr lang="en-ZA" dirty="0" smtClean="0"/>
              <a:t>.</a:t>
            </a:r>
            <a:endParaRPr lang="en-ZA" dirty="0"/>
          </a:p>
          <a:p>
            <a:pPr marL="285750" indent="-285750" defTabSz="931774">
              <a:buFont typeface="Arial" panose="020B0604020202020204" pitchFamily="34" charset="0"/>
              <a:buChar char="•"/>
            </a:pPr>
            <a:r>
              <a:rPr lang="en-ZA" dirty="0"/>
              <a:t>While inequalities in the qualifications of principals across school types may have been attributed to historically imposed policies, in the absence of Apartheid controls on principal sorting newly appointed principals in poorer schools continue to have substantially lower qualifications than those appointed in wealthier schools. </a:t>
            </a:r>
          </a:p>
        </p:txBody>
      </p:sp>
      <p:sp>
        <p:nvSpPr>
          <p:cNvPr id="4" name="Slide Number Placeholder 3"/>
          <p:cNvSpPr>
            <a:spLocks noGrp="1"/>
          </p:cNvSpPr>
          <p:nvPr>
            <p:ph type="sldNum" sz="quarter" idx="10"/>
          </p:nvPr>
        </p:nvSpPr>
        <p:spPr/>
        <p:txBody>
          <a:bodyPr/>
          <a:lstStyle/>
          <a:p>
            <a:fld id="{FEE5E242-C2F1-4F47-8F7F-244CFDD18297}" type="slidenum">
              <a:rPr lang="en-ZA" smtClean="0"/>
              <a:t>27</a:t>
            </a:fld>
            <a:endParaRPr lang="en-ZA"/>
          </a:p>
        </p:txBody>
      </p:sp>
    </p:spTree>
    <p:extLst>
      <p:ext uri="{BB962C8B-B14F-4D97-AF65-F5344CB8AC3E}">
        <p14:creationId xmlns:p14="http://schemas.microsoft.com/office/powerpoint/2010/main" val="2435745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defTabSz="931774"/>
            <a:r>
              <a:rPr lang="en-ZA" dirty="0"/>
              <a:t>In designing policies to address this inequity, it is necessary to distinguish between two sources underlying principal sorting. </a:t>
            </a:r>
            <a:endParaRPr lang="en-ZA" dirty="0" smtClean="0"/>
          </a:p>
          <a:p>
            <a:pPr defTabSz="931774"/>
            <a:endParaRPr lang="en-ZA" dirty="0" smtClean="0"/>
          </a:p>
          <a:p>
            <a:pPr defTabSz="931774"/>
            <a:r>
              <a:rPr lang="en-ZA" dirty="0" smtClean="0"/>
              <a:t>First</a:t>
            </a:r>
            <a:r>
              <a:rPr lang="en-ZA" dirty="0"/>
              <a:t>, it is likely driven by the preferences of individuals for posts in wealthier schools as expressed in applications for advertised posts. There may simply be a larger pool of good candidates for posts in wealthier schools. </a:t>
            </a:r>
            <a:endParaRPr lang="en-ZA" dirty="0" smtClean="0"/>
          </a:p>
          <a:p>
            <a:pPr defTabSz="931774"/>
            <a:endParaRPr lang="en-ZA" dirty="0" smtClean="0"/>
          </a:p>
          <a:p>
            <a:pPr defTabSz="931774"/>
            <a:r>
              <a:rPr lang="en-ZA" dirty="0" smtClean="0"/>
              <a:t>Second</a:t>
            </a:r>
            <a:r>
              <a:rPr lang="en-ZA" dirty="0"/>
              <a:t>, there may be variations in the recruitment and selection process across schools where wealthier schools impose more stringent appointment criteria and/or are more likely to follow due process. </a:t>
            </a:r>
            <a:endParaRPr lang="en-ZA" dirty="0" smtClean="0"/>
          </a:p>
          <a:p>
            <a:pPr defTabSz="931774"/>
            <a:endParaRPr lang="en-ZA" dirty="0" smtClean="0"/>
          </a:p>
          <a:p>
            <a:pPr defTabSz="931774"/>
            <a:r>
              <a:rPr lang="en-ZA" dirty="0" smtClean="0"/>
              <a:t>More </a:t>
            </a:r>
            <a:r>
              <a:rPr lang="en-ZA" dirty="0"/>
              <a:t>research is required to disentangle how much each source weighs on the patterns observed; however, policies would need to be targeted at both sources to improve the initial matching of principals to </a:t>
            </a:r>
            <a:r>
              <a:rPr lang="en-ZA" dirty="0" smtClean="0"/>
              <a:t>schools</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28</a:t>
            </a:fld>
            <a:endParaRPr lang="en-ZA"/>
          </a:p>
        </p:txBody>
      </p:sp>
    </p:spTree>
    <p:extLst>
      <p:ext uri="{BB962C8B-B14F-4D97-AF65-F5344CB8AC3E}">
        <p14:creationId xmlns:p14="http://schemas.microsoft.com/office/powerpoint/2010/main" val="1616970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pPr marL="174708" indent="-174708" defTabSz="931774">
              <a:buFont typeface="Arial" panose="020B0604020202020204" pitchFamily="34" charset="0"/>
              <a:buChar char="•"/>
            </a:pPr>
            <a:r>
              <a:rPr lang="en-ZA" dirty="0"/>
              <a:t>First I investigate whether there is tendency among principals to move into </a:t>
            </a:r>
            <a:r>
              <a:rPr lang="en-ZA" dirty="0" err="1"/>
              <a:t>wealtheir</a:t>
            </a:r>
            <a:r>
              <a:rPr lang="en-ZA" dirty="0"/>
              <a:t> schools. One way of looking at this problem is through a simple transition matrix showing the quintiles of sending and receiving schools for principals who move from one school principal post to another. This figure refers to moves between Oct 2008 to Nov 2012. </a:t>
            </a:r>
          </a:p>
          <a:p>
            <a:pPr marL="174708" indent="-174708" defTabSz="931774">
              <a:buFont typeface="Arial" panose="020B0604020202020204" pitchFamily="34" charset="0"/>
              <a:buChar char="•"/>
            </a:pPr>
            <a:endParaRPr lang="en-ZA" dirty="0"/>
          </a:p>
          <a:p>
            <a:pPr marL="174708" indent="-174708" defTabSz="931774">
              <a:buFont typeface="Arial" panose="020B0604020202020204" pitchFamily="34" charset="0"/>
              <a:buChar char="•"/>
            </a:pPr>
            <a:r>
              <a:rPr lang="en-ZA" dirty="0"/>
              <a:t>There is no strong movement in favour of upward mobility across the full sample. </a:t>
            </a:r>
            <a:r>
              <a:rPr lang="en-ZA" b="1" dirty="0"/>
              <a:t>Lateral movements are most common, comprising 45 per cent of all moves followed by upward moves to wealthier schools which account for 31 per cent of all transitions.</a:t>
            </a:r>
            <a:r>
              <a:rPr lang="en-ZA" dirty="0"/>
              <a:t> A remaining 23 per cent of transitions are downwards to poorer schools. </a:t>
            </a:r>
          </a:p>
          <a:p>
            <a:pPr marL="174708" indent="-174708" defTabSz="931774">
              <a:buFont typeface="Arial" panose="020B0604020202020204" pitchFamily="34" charset="0"/>
              <a:buChar char="•"/>
            </a:pPr>
            <a:endParaRPr lang="en-ZA" b="1" dirty="0"/>
          </a:p>
          <a:p>
            <a:pPr marL="174708" indent="-174708" defTabSz="931774">
              <a:buFont typeface="Arial" panose="020B0604020202020204" pitchFamily="34" charset="0"/>
              <a:buChar char="•"/>
            </a:pPr>
            <a:r>
              <a:rPr lang="en-ZA" b="1" dirty="0"/>
              <a:t>Where upward mobility does occur, this is concentrated at the bottom end </a:t>
            </a:r>
            <a:r>
              <a:rPr lang="en-ZA" dirty="0"/>
              <a:t>with principals in initially quintile one or two schools moving into marginally wealthier schools. </a:t>
            </a:r>
          </a:p>
          <a:p>
            <a:pPr marL="174708" indent="-174708" defTabSz="931774">
              <a:buFont typeface="Arial" panose="020B0604020202020204" pitchFamily="34" charset="0"/>
              <a:buChar char="•"/>
            </a:pPr>
            <a:endParaRPr lang="en-ZA" dirty="0"/>
          </a:p>
          <a:p>
            <a:pPr marL="174708" indent="-174708" defTabSz="931774">
              <a:buFont typeface="Arial" panose="020B0604020202020204" pitchFamily="34" charset="0"/>
              <a:buChar char="•"/>
            </a:pPr>
            <a:r>
              <a:rPr lang="en-ZA" dirty="0"/>
              <a:t>As expected, lateral moves are most evident among principals in quintile five schools, creating a barrier for principals from poorer schools to access these wealthier school posts.  </a:t>
            </a:r>
          </a:p>
        </p:txBody>
      </p:sp>
      <p:sp>
        <p:nvSpPr>
          <p:cNvPr id="4" name="Slide Number Placeholder 3"/>
          <p:cNvSpPr>
            <a:spLocks noGrp="1"/>
          </p:cNvSpPr>
          <p:nvPr>
            <p:ph type="sldNum" sz="quarter" idx="10"/>
          </p:nvPr>
        </p:nvSpPr>
        <p:spPr/>
        <p:txBody>
          <a:bodyPr/>
          <a:lstStyle/>
          <a:p>
            <a:fld id="{FEE5E242-C2F1-4F47-8F7F-244CFDD18297}" type="slidenum">
              <a:rPr lang="en-ZA" smtClean="0"/>
              <a:t>29</a:t>
            </a:fld>
            <a:endParaRPr lang="en-ZA"/>
          </a:p>
        </p:txBody>
      </p:sp>
    </p:spTree>
    <p:extLst>
      <p:ext uri="{BB962C8B-B14F-4D97-AF65-F5344CB8AC3E}">
        <p14:creationId xmlns:p14="http://schemas.microsoft.com/office/powerpoint/2010/main" val="3119669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30</a:t>
            </a:fld>
            <a:endParaRPr lang="en-ZA"/>
          </a:p>
        </p:txBody>
      </p:sp>
    </p:spTree>
    <p:extLst>
      <p:ext uri="{BB962C8B-B14F-4D97-AF65-F5344CB8AC3E}">
        <p14:creationId xmlns:p14="http://schemas.microsoft.com/office/powerpoint/2010/main" val="3509074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r>
              <a:rPr lang="en-ZA" dirty="0" smtClean="0"/>
              <a:t>081 554 </a:t>
            </a:r>
            <a:r>
              <a:rPr lang="en-ZA" baseline="0" dirty="0" smtClean="0"/>
              <a:t>8511</a:t>
            </a:r>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31</a:t>
            </a:fld>
            <a:endParaRPr lang="en-ZA"/>
          </a:p>
        </p:txBody>
      </p:sp>
    </p:spTree>
    <p:extLst>
      <p:ext uri="{BB962C8B-B14F-4D97-AF65-F5344CB8AC3E}">
        <p14:creationId xmlns:p14="http://schemas.microsoft.com/office/powerpoint/2010/main" val="1641566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37</a:t>
            </a:fld>
            <a:endParaRPr lang="en-ZA"/>
          </a:p>
        </p:txBody>
      </p:sp>
    </p:spTree>
    <p:extLst>
      <p:ext uri="{BB962C8B-B14F-4D97-AF65-F5344CB8AC3E}">
        <p14:creationId xmlns:p14="http://schemas.microsoft.com/office/powerpoint/2010/main" val="3762875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endParaRPr lang="en-ZA"/>
          </a:p>
        </p:txBody>
      </p:sp>
      <p:sp>
        <p:nvSpPr>
          <p:cNvPr id="4" name="Slide Number Placeholder 3"/>
          <p:cNvSpPr>
            <a:spLocks noGrp="1"/>
          </p:cNvSpPr>
          <p:nvPr>
            <p:ph type="sldNum" sz="quarter" idx="10"/>
          </p:nvPr>
        </p:nvSpPr>
        <p:spPr/>
        <p:txBody>
          <a:bodyPr/>
          <a:lstStyle/>
          <a:p>
            <a:fld id="{FEE5E242-C2F1-4F47-8F7F-244CFDD18297}" type="slidenum">
              <a:rPr lang="en-ZA" smtClean="0"/>
              <a:t>38</a:t>
            </a:fld>
            <a:endParaRPr lang="en-ZA"/>
          </a:p>
        </p:txBody>
      </p:sp>
    </p:spTree>
    <p:extLst>
      <p:ext uri="{BB962C8B-B14F-4D97-AF65-F5344CB8AC3E}">
        <p14:creationId xmlns:p14="http://schemas.microsoft.com/office/powerpoint/2010/main" val="27108290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a:prstGeom prst="rect">
            <a:avLst/>
          </a:prstGeom>
        </p:spPr>
      </p:sp>
      <p:sp>
        <p:nvSpPr>
          <p:cNvPr id="3" name="Notes Placeholder 2"/>
          <p:cNvSpPr>
            <a:spLocks noGrp="1"/>
          </p:cNvSpPr>
          <p:nvPr>
            <p:ph type="body" idx="1"/>
          </p:nvPr>
        </p:nvSpPr>
        <p:spPr>
          <a:xfrm>
            <a:off x="701040" y="4415790"/>
            <a:ext cx="5608320" cy="4183380"/>
          </a:xfrm>
          <a:prstGeom prst="rect">
            <a:avLst/>
          </a:prstGeom>
        </p:spPr>
        <p:txBody>
          <a:bodyPr/>
          <a:lstStyle/>
          <a:p>
            <a:endParaRPr lang="en-ZA" dirty="0"/>
          </a:p>
        </p:txBody>
      </p:sp>
      <p:sp>
        <p:nvSpPr>
          <p:cNvPr id="4" name="Slide Number Placeholder 3"/>
          <p:cNvSpPr>
            <a:spLocks noGrp="1"/>
          </p:cNvSpPr>
          <p:nvPr>
            <p:ph type="sldNum" sz="quarter" idx="10"/>
          </p:nvPr>
        </p:nvSpPr>
        <p:spPr/>
        <p:txBody>
          <a:bodyPr/>
          <a:lstStyle/>
          <a:p>
            <a:fld id="{FEE5E242-C2F1-4F47-8F7F-244CFDD18297}" type="slidenum">
              <a:rPr lang="en-ZA" smtClean="0"/>
              <a:t>39</a:t>
            </a:fld>
            <a:endParaRPr lang="en-ZA"/>
          </a:p>
        </p:txBody>
      </p:sp>
    </p:spTree>
    <p:extLst>
      <p:ext uri="{BB962C8B-B14F-4D97-AF65-F5344CB8AC3E}">
        <p14:creationId xmlns:p14="http://schemas.microsoft.com/office/powerpoint/2010/main" val="36897376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4.jpe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pic>
        <p:nvPicPr>
          <p:cNvPr id="19" name="Picture 18" descr="Powerpoint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973153" cy="6881245"/>
          </a:xfrm>
          <a:prstGeom prst="rect">
            <a:avLst/>
          </a:prstGeom>
        </p:spPr>
      </p:pic>
      <p:sp>
        <p:nvSpPr>
          <p:cNvPr id="28" name="Date Placeholder 27"/>
          <p:cNvSpPr>
            <a:spLocks noGrp="1"/>
          </p:cNvSpPr>
          <p:nvPr>
            <p:ph type="dt" sz="half" idx="10"/>
          </p:nvPr>
        </p:nvSpPr>
        <p:spPr/>
        <p:txBody>
          <a:bodyPr/>
          <a:lstStyle/>
          <a:p>
            <a:endParaRPr lang="en-ZA" dirty="0"/>
          </a:p>
        </p:txBody>
      </p:sp>
      <p:sp>
        <p:nvSpPr>
          <p:cNvPr id="17" name="Footer Placeholder 16"/>
          <p:cNvSpPr>
            <a:spLocks noGrp="1"/>
          </p:cNvSpPr>
          <p:nvPr>
            <p:ph type="ftr" sz="quarter" idx="11"/>
          </p:nvPr>
        </p:nvSpPr>
        <p:spPr>
          <a:xfrm>
            <a:off x="990600" y="6021288"/>
            <a:ext cx="4292600" cy="608112"/>
          </a:xfrm>
        </p:spPr>
        <p:txBody>
          <a:bodyPr/>
          <a:lstStyle/>
          <a:p>
            <a:endParaRPr lang="en-ZA"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4793AC6-E5AE-40D7-996F-0D2EED8FB07B}" type="slidenum">
              <a:rPr lang="en-ZA" smtClean="0"/>
              <a:t>‹#›</a:t>
            </a:fld>
            <a:endParaRPr lang="en-ZA" dirty="0"/>
          </a:p>
        </p:txBody>
      </p:sp>
      <p:sp>
        <p:nvSpPr>
          <p:cNvPr id="8" name="Title 7"/>
          <p:cNvSpPr>
            <a:spLocks noGrp="1"/>
          </p:cNvSpPr>
          <p:nvPr>
            <p:ph type="ctrTitle"/>
          </p:nvPr>
        </p:nvSpPr>
        <p:spPr>
          <a:xfrm>
            <a:off x="2066679" y="1556793"/>
            <a:ext cx="6981041" cy="1419163"/>
          </a:xfrm>
          <a:prstGeom prst="rect">
            <a:avLst/>
          </a:prstGeom>
          <a:solidFill>
            <a:schemeClr val="bg1"/>
          </a:solidFill>
        </p:spPr>
        <p:txBody>
          <a:bodyPr anchor="ctr"/>
          <a:lstStyle>
            <a:lvl1pPr algn="ctr">
              <a:defRPr lang="en-US" b="1" dirty="0">
                <a:solidFill>
                  <a:schemeClr val="tx1"/>
                </a:solidFill>
                <a:latin typeface="Calibri" pitchFamily="34" charset="0"/>
              </a:defRPr>
            </a:lvl1pPr>
          </a:lstStyle>
          <a:p>
            <a:r>
              <a:rPr kumimoji="0" lang="en-US" dirty="0" smtClean="0"/>
              <a:t>Click to edit Master title style</a:t>
            </a:r>
            <a:endParaRPr kumimoji="0" lang="en-US" dirty="0"/>
          </a:p>
        </p:txBody>
      </p:sp>
      <p:pic>
        <p:nvPicPr>
          <p:cNvPr id="14" name="Picture 7"/>
          <p:cNvPicPr>
            <a:picLocks noChangeAspect="1" noChangeArrowheads="1"/>
          </p:cNvPicPr>
          <p:nvPr userDrawn="1"/>
        </p:nvPicPr>
        <p:blipFill>
          <a:blip r:embed="rId3" cstate="print"/>
          <a:srcRect/>
          <a:stretch>
            <a:fillRect/>
          </a:stretch>
        </p:blipFill>
        <p:spPr bwMode="auto">
          <a:xfrm>
            <a:off x="2534732" y="5926746"/>
            <a:ext cx="2730303" cy="818243"/>
          </a:xfrm>
          <a:prstGeom prst="rect">
            <a:avLst/>
          </a:prstGeom>
          <a:noFill/>
          <a:ln w="9525">
            <a:noFill/>
            <a:miter lim="800000"/>
            <a:headEnd/>
            <a:tailEnd/>
          </a:ln>
          <a:effectLst/>
        </p:spPr>
      </p:pic>
      <p:grpSp>
        <p:nvGrpSpPr>
          <p:cNvPr id="15" name="Group 4"/>
          <p:cNvGrpSpPr>
            <a:grpSpLocks/>
          </p:cNvGrpSpPr>
          <p:nvPr userDrawn="1"/>
        </p:nvGrpSpPr>
        <p:grpSpPr bwMode="auto">
          <a:xfrm>
            <a:off x="6810271" y="5409220"/>
            <a:ext cx="2671474" cy="1477328"/>
            <a:chOff x="0" y="4869161"/>
            <a:chExt cx="3825336" cy="2108592"/>
          </a:xfrm>
        </p:grpSpPr>
        <p:sp>
          <p:nvSpPr>
            <p:cNvPr id="16" name="TextBox 1"/>
            <p:cNvSpPr txBox="1">
              <a:spLocks noChangeArrowheads="1"/>
            </p:cNvSpPr>
            <p:nvPr/>
          </p:nvSpPr>
          <p:spPr bwMode="auto">
            <a:xfrm>
              <a:off x="0" y="4869161"/>
              <a:ext cx="3203849" cy="2108592"/>
            </a:xfrm>
            <a:prstGeom prst="rect">
              <a:avLst/>
            </a:prstGeom>
            <a:solidFill>
              <a:schemeClr val="bg1"/>
            </a:solidFill>
            <a:ln w="9525">
              <a:noFill/>
              <a:miter lim="800000"/>
              <a:headEnd/>
              <a:tailEnd/>
            </a:ln>
          </p:spPr>
          <p:txBody>
            <a:bodyPr>
              <a:spAutoFit/>
            </a:bodyPr>
            <a:lstStyle/>
            <a:p>
              <a:endParaRPr lang="en-ZA"/>
            </a:p>
            <a:p>
              <a:endParaRPr lang="en-ZA"/>
            </a:p>
            <a:p>
              <a:endParaRPr lang="en-ZA"/>
            </a:p>
            <a:p>
              <a:endParaRPr lang="en-ZA"/>
            </a:p>
            <a:p>
              <a:endParaRPr lang="en-ZA"/>
            </a:p>
          </p:txBody>
        </p:sp>
        <p:pic>
          <p:nvPicPr>
            <p:cNvPr id="18" name="Picture 29" descr="F:\CPTMAC2\UNIVERSITEIT STELLENBOSCH\LOGO MASTER COPY\US_Stacked RGB 300dpi.jpg"/>
            <p:cNvPicPr>
              <a:picLocks noChangeAspect="1" noChangeArrowheads="1"/>
            </p:cNvPicPr>
            <p:nvPr/>
          </p:nvPicPr>
          <p:blipFill rotWithShape="1">
            <a:blip r:embed="rId4" cstate="print"/>
            <a:srcRect/>
            <a:stretch/>
          </p:blipFill>
          <p:spPr bwMode="auto">
            <a:xfrm>
              <a:off x="0" y="5093480"/>
              <a:ext cx="3825336" cy="125300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sp>
        <p:nvSpPr>
          <p:cNvPr id="9" name="Subtitle 8"/>
          <p:cNvSpPr>
            <a:spLocks noGrp="1"/>
          </p:cNvSpPr>
          <p:nvPr>
            <p:ph type="subTitle" idx="1"/>
          </p:nvPr>
        </p:nvSpPr>
        <p:spPr>
          <a:xfrm>
            <a:off x="2081865" y="3212976"/>
            <a:ext cx="6934200" cy="1600200"/>
          </a:xfrm>
        </p:spPr>
        <p:txBody>
          <a:bodyPr/>
          <a:lstStyle>
            <a:lvl1pPr marL="0" indent="0" algn="ctr">
              <a:buNone/>
              <a:defRPr sz="2600">
                <a:solidFill>
                  <a:schemeClr val="tx2"/>
                </a:solidFill>
                <a:latin typeface="Cambria"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Tree>
    <p:extLst>
      <p:ext uri="{BB962C8B-B14F-4D97-AF65-F5344CB8AC3E}">
        <p14:creationId xmlns:p14="http://schemas.microsoft.com/office/powerpoint/2010/main" val="1943371762"/>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ound Diagonal Corner Rectangle 8"/>
          <p:cNvSpPr/>
          <p:nvPr userDrawn="1"/>
        </p:nvSpPr>
        <p:spPr>
          <a:xfrm>
            <a:off x="272480" y="118964"/>
            <a:ext cx="9449449" cy="1070300"/>
          </a:xfrm>
          <a:prstGeom prst="round2Diag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4000" b="1" dirty="0">
              <a:latin typeface="Calibri" pitchFamily="34" charset="0"/>
            </a:endParaRPr>
          </a:p>
        </p:txBody>
      </p:sp>
      <p:sp>
        <p:nvSpPr>
          <p:cNvPr id="2" name="Title 1"/>
          <p:cNvSpPr>
            <a:spLocks noGrp="1"/>
          </p:cNvSpPr>
          <p:nvPr>
            <p:ph type="title"/>
          </p:nvPr>
        </p:nvSpPr>
        <p:spPr>
          <a:xfrm>
            <a:off x="974558" y="274638"/>
            <a:ext cx="8436142" cy="1145178"/>
          </a:xfrm>
          <a:prstGeom prst="rect">
            <a:avLst/>
          </a:prstGeom>
        </p:spPr>
        <p:txBody>
          <a:bodyPr/>
          <a:lstStyle>
            <a:lvl1pPr>
              <a:defRPr>
                <a:solidFill>
                  <a:schemeClr val="accent1"/>
                </a:solidFill>
                <a:latin typeface="+mj-lt"/>
              </a:defRPr>
            </a:lvl1p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22CB289D-5EFA-46F6-9867-7222BEA27E01}" type="slidenum">
              <a:rPr lang="en-ZA" smtClean="0"/>
              <a:t>‹#›</a:t>
            </a:fld>
            <a:endParaRPr lang="en-ZA" dirty="0"/>
          </a:p>
        </p:txBody>
      </p:sp>
      <p:sp>
        <p:nvSpPr>
          <p:cNvPr id="8" name="Content Placeholder 7"/>
          <p:cNvSpPr>
            <a:spLocks noGrp="1"/>
          </p:cNvSpPr>
          <p:nvPr>
            <p:ph sz="quarter" idx="1"/>
          </p:nvPr>
        </p:nvSpPr>
        <p:spPr>
          <a:xfrm>
            <a:off x="990600" y="1447800"/>
            <a:ext cx="8420100" cy="4572000"/>
          </a:xfrm>
        </p:spPr>
        <p:txBody>
          <a:bodyPr vert="horz"/>
          <a:lstStyle>
            <a:lvl1pPr>
              <a:buClrTx/>
              <a:defRPr>
                <a:solidFill>
                  <a:schemeClr val="tx1"/>
                </a:solidFill>
                <a:latin typeface="Calibri" pitchFamily="34" charset="0"/>
              </a:defRPr>
            </a:lvl1pPr>
            <a:lvl2pPr marL="548640" indent="-228600">
              <a:buFont typeface="Courier New" pitchFamily="49" charset="0"/>
              <a:buChar char="-"/>
              <a:defRPr>
                <a:solidFill>
                  <a:schemeClr val="tx1"/>
                </a:solidFill>
                <a:latin typeface="Calibri" pitchFamily="34" charset="0"/>
              </a:defRPr>
            </a:lvl2pPr>
            <a:lvl3pPr marL="937260" indent="-342900">
              <a:buClr>
                <a:schemeClr val="tx1"/>
              </a:buClr>
              <a:buFont typeface="Courier New" pitchFamily="49" charset="0"/>
              <a:buChar char="o"/>
              <a:defRPr>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pic>
        <p:nvPicPr>
          <p:cNvPr id="7" name="Picture 7"/>
          <p:cNvPicPr>
            <a:picLocks noChangeAspect="1" noChangeArrowheads="1"/>
          </p:cNvPicPr>
          <p:nvPr userDrawn="1"/>
        </p:nvPicPr>
        <p:blipFill>
          <a:blip r:embed="rId2" cstate="print"/>
          <a:srcRect/>
          <a:stretch>
            <a:fillRect/>
          </a:stretch>
        </p:blipFill>
        <p:spPr bwMode="auto">
          <a:xfrm>
            <a:off x="7803513" y="6165304"/>
            <a:ext cx="1681928" cy="504056"/>
          </a:xfrm>
          <a:prstGeom prst="rect">
            <a:avLst/>
          </a:prstGeom>
          <a:noFill/>
          <a:ln w="9525">
            <a:noFill/>
            <a:miter lim="800000"/>
            <a:headEnd/>
            <a:tailEnd/>
          </a:ln>
          <a:effectLst/>
        </p:spPr>
      </p:pic>
    </p:spTree>
    <p:extLst>
      <p:ext uri="{BB962C8B-B14F-4D97-AF65-F5344CB8AC3E}">
        <p14:creationId xmlns:p14="http://schemas.microsoft.com/office/powerpoint/2010/main" val="1368752124"/>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pic>
        <p:nvPicPr>
          <p:cNvPr id="19" name="Picture 18" descr="Powerpoint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973153" cy="6881245"/>
          </a:xfrm>
          <a:prstGeom prst="rect">
            <a:avLst/>
          </a:prstGeom>
        </p:spPr>
      </p:pic>
      <p:sp>
        <p:nvSpPr>
          <p:cNvPr id="28" name="Date Placeholder 27"/>
          <p:cNvSpPr>
            <a:spLocks noGrp="1"/>
          </p:cNvSpPr>
          <p:nvPr>
            <p:ph type="dt" sz="half" idx="10"/>
          </p:nvPr>
        </p:nvSpPr>
        <p:spPr/>
        <p:txBody>
          <a:bodyPr/>
          <a:lstStyle/>
          <a:p>
            <a:endParaRPr lang="en-ZA" dirty="0"/>
          </a:p>
        </p:txBody>
      </p:sp>
      <p:sp>
        <p:nvSpPr>
          <p:cNvPr id="17" name="Footer Placeholder 16"/>
          <p:cNvSpPr>
            <a:spLocks noGrp="1"/>
          </p:cNvSpPr>
          <p:nvPr>
            <p:ph type="ftr" sz="quarter" idx="11"/>
          </p:nvPr>
        </p:nvSpPr>
        <p:spPr>
          <a:xfrm>
            <a:off x="990600" y="6021288"/>
            <a:ext cx="4292600" cy="608112"/>
          </a:xfrm>
        </p:spPr>
        <p:txBody>
          <a:bodyPr/>
          <a:lstStyle/>
          <a:p>
            <a:endParaRPr lang="en-ZA"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4793AC6-E5AE-40D7-996F-0D2EED8FB07B}" type="slidenum">
              <a:rPr lang="en-ZA" smtClean="0"/>
              <a:t>‹#›</a:t>
            </a:fld>
            <a:endParaRPr lang="en-ZA" dirty="0"/>
          </a:p>
        </p:txBody>
      </p:sp>
      <p:sp>
        <p:nvSpPr>
          <p:cNvPr id="20" name="Subtitle 8"/>
          <p:cNvSpPr>
            <a:spLocks noGrp="1"/>
          </p:cNvSpPr>
          <p:nvPr>
            <p:ph type="subTitle" idx="1"/>
          </p:nvPr>
        </p:nvSpPr>
        <p:spPr>
          <a:xfrm>
            <a:off x="2081865" y="3212977"/>
            <a:ext cx="6934200" cy="461665"/>
          </a:xfr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lvl1pPr marL="0" indent="0">
              <a:buNone/>
              <a:defRPr lang="en-US" sz="2400" dirty="0">
                <a:solidFill>
                  <a:schemeClr val="lt1"/>
                </a:solidFill>
                <a:latin typeface="+mn-lt"/>
              </a:defRPr>
            </a:lvl1pPr>
          </a:lstStyle>
          <a:p>
            <a:pPr marL="0" lvl="0" algn="ctr" defTabSz="914400"/>
            <a:r>
              <a:rPr kumimoji="0" lang="en-US" dirty="0" smtClean="0"/>
              <a:t>Click to edit Master subtitle style</a:t>
            </a:r>
            <a:endParaRPr kumimoji="0" lang="en-US" dirty="0"/>
          </a:p>
        </p:txBody>
      </p:sp>
    </p:spTree>
    <p:extLst>
      <p:ext uri="{BB962C8B-B14F-4D97-AF65-F5344CB8AC3E}">
        <p14:creationId xmlns:p14="http://schemas.microsoft.com/office/powerpoint/2010/main" val="2347022375"/>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74558" y="274638"/>
            <a:ext cx="8436142" cy="1145178"/>
          </a:xfrm>
          <a:prstGeom prst="rect">
            <a:avLst/>
          </a:prstGeom>
        </p:spPr>
        <p:txBody>
          <a:body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p>
            <a:fld id="{416F5ED4-2472-4E26-ACEC-FBA01BCAA137}" type="datetimeFigureOut">
              <a:rPr lang="en-ZA" smtClean="0"/>
              <a:t>15/07/31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4266628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906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70756" y="69756"/>
            <a:ext cx="9764486"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82506" y="952501"/>
            <a:ext cx="8420100" cy="1362075"/>
          </a:xfrm>
          <a:prstGeom prst="rect">
            <a:avLst/>
          </a:prstGeo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82506" y="2547938"/>
            <a:ext cx="84201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16F5ED4-2472-4E26-ACEC-FBA01BCAA137}" type="datetimeFigureOut">
              <a:rPr lang="en-ZA" smtClean="0"/>
              <a:t>15/07/31</a:t>
            </a:fld>
            <a:endParaRPr lang="en-ZA"/>
          </a:p>
        </p:txBody>
      </p:sp>
      <p:sp>
        <p:nvSpPr>
          <p:cNvPr id="5" name="Footer Placeholder 4"/>
          <p:cNvSpPr>
            <a:spLocks noGrp="1"/>
          </p:cNvSpPr>
          <p:nvPr>
            <p:ph type="ftr" sz="quarter" idx="11"/>
          </p:nvPr>
        </p:nvSpPr>
        <p:spPr>
          <a:xfrm>
            <a:off x="866775" y="6172200"/>
            <a:ext cx="4333875" cy="457200"/>
          </a:xfrm>
        </p:spPr>
        <p:txBody>
          <a:bodyPr/>
          <a:lstStyle/>
          <a:p>
            <a:endParaRPr lang="en-ZA"/>
          </a:p>
        </p:txBody>
      </p:sp>
      <p:sp>
        <p:nvSpPr>
          <p:cNvPr id="7" name="Rectangle 6"/>
          <p:cNvSpPr/>
          <p:nvPr/>
        </p:nvSpPr>
        <p:spPr>
          <a:xfrm flipV="1">
            <a:off x="75197" y="2376830"/>
            <a:ext cx="9764641"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74909" y="2341476"/>
            <a:ext cx="976492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73999" y="2468880"/>
            <a:ext cx="9765839"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58496" y="6208776"/>
            <a:ext cx="495300" cy="457200"/>
          </a:xfrm>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947010329"/>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74558" y="274638"/>
            <a:ext cx="8436142" cy="1145178"/>
          </a:xfrm>
          <a:prstGeom prst="rect">
            <a:avLst/>
          </a:prstGeo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16F5ED4-2472-4E26-ACEC-FBA01BCAA137}" type="datetimeFigureOut">
              <a:rPr lang="en-ZA" smtClean="0"/>
              <a:t>15/07/31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4793AC6-E5AE-40D7-996F-0D2EED8FB07B}" type="slidenum">
              <a:rPr lang="en-ZA" smtClean="0"/>
              <a:t>‹#›</a:t>
            </a:fld>
            <a:endParaRPr lang="en-ZA"/>
          </a:p>
        </p:txBody>
      </p:sp>
      <p:sp>
        <p:nvSpPr>
          <p:cNvPr id="9" name="Content Placeholder 8"/>
          <p:cNvSpPr>
            <a:spLocks noGrp="1"/>
          </p:cNvSpPr>
          <p:nvPr>
            <p:ph sz="quarter" idx="1"/>
          </p:nvPr>
        </p:nvSpPr>
        <p:spPr>
          <a:xfrm>
            <a:off x="990600" y="1447800"/>
            <a:ext cx="406146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345113" y="1447800"/>
            <a:ext cx="406146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55585427"/>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600" y="273050"/>
            <a:ext cx="8420100" cy="1143000"/>
          </a:xfrm>
          <a:prstGeom prst="rect">
            <a:avLst/>
          </a:prstGeo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90600" y="1447800"/>
            <a:ext cx="404495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365750" y="1447800"/>
            <a:ext cx="404495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16F5ED4-2472-4E26-ACEC-FBA01BCAA137}" type="datetimeFigureOut">
              <a:rPr lang="en-ZA" smtClean="0"/>
              <a:t>15/07/31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4793AC6-E5AE-40D7-996F-0D2EED8FB07B}" type="slidenum">
              <a:rPr lang="en-ZA" smtClean="0"/>
              <a:t>‹#›</a:t>
            </a:fld>
            <a:endParaRPr lang="en-ZA"/>
          </a:p>
        </p:txBody>
      </p:sp>
      <p:sp>
        <p:nvSpPr>
          <p:cNvPr id="11" name="Content Placeholder 10"/>
          <p:cNvSpPr>
            <a:spLocks noGrp="1"/>
          </p:cNvSpPr>
          <p:nvPr>
            <p:ph sz="half" idx="2"/>
          </p:nvPr>
        </p:nvSpPr>
        <p:spPr>
          <a:xfrm>
            <a:off x="990600" y="2247900"/>
            <a:ext cx="404495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5365750" y="2247900"/>
            <a:ext cx="404495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867815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6F5ED4-2472-4E26-ACEC-FBA01BCAA137}" type="datetimeFigureOut">
              <a:rPr lang="en-ZA" smtClean="0"/>
              <a:t>15/07/31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3584708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906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9342" y="69755"/>
            <a:ext cx="9764486"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90600" y="273050"/>
            <a:ext cx="8420100" cy="1143000"/>
          </a:xfrm>
          <a:prstGeom prst="rect">
            <a:avLst/>
          </a:prstGeo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90600" y="1600200"/>
            <a:ext cx="206375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16F5ED4-2472-4E26-ACEC-FBA01BCAA137}" type="datetimeFigureOut">
              <a:rPr lang="en-ZA" smtClean="0"/>
              <a:t>15/07/31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4793AC6-E5AE-40D7-996F-0D2EED8FB07B}" type="slidenum">
              <a:rPr lang="en-ZA" smtClean="0"/>
              <a:t>‹#›</a:t>
            </a:fld>
            <a:endParaRPr lang="en-ZA"/>
          </a:p>
        </p:txBody>
      </p:sp>
      <p:sp>
        <p:nvSpPr>
          <p:cNvPr id="11" name="Content Placeholder 10"/>
          <p:cNvSpPr>
            <a:spLocks noGrp="1"/>
          </p:cNvSpPr>
          <p:nvPr>
            <p:ph sz="quarter" idx="1"/>
          </p:nvPr>
        </p:nvSpPr>
        <p:spPr>
          <a:xfrm>
            <a:off x="3219450" y="1600200"/>
            <a:ext cx="619125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476487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0" y="4900550"/>
            <a:ext cx="7924800" cy="522288"/>
          </a:xfrm>
          <a:prstGeom prst="rect">
            <a:avLst/>
          </a:prstGeo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90600" y="5445825"/>
            <a:ext cx="79248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16F5ED4-2472-4E26-ACEC-FBA01BCAA137}" type="datetimeFigureOut">
              <a:rPr lang="en-ZA" smtClean="0"/>
              <a:t>15/07/31</a:t>
            </a:fld>
            <a:endParaRPr lang="en-ZA"/>
          </a:p>
        </p:txBody>
      </p:sp>
      <p:sp>
        <p:nvSpPr>
          <p:cNvPr id="6" name="Footer Placeholder 5"/>
          <p:cNvSpPr>
            <a:spLocks noGrp="1"/>
          </p:cNvSpPr>
          <p:nvPr>
            <p:ph type="ftr" sz="quarter" idx="11"/>
          </p:nvPr>
        </p:nvSpPr>
        <p:spPr>
          <a:xfrm>
            <a:off x="990600" y="6172200"/>
            <a:ext cx="4210050" cy="457200"/>
          </a:xfrm>
        </p:spPr>
        <p:txBody>
          <a:bodyPr/>
          <a:lstStyle/>
          <a:p>
            <a:endParaRPr lang="en-ZA"/>
          </a:p>
        </p:txBody>
      </p:sp>
      <p:sp>
        <p:nvSpPr>
          <p:cNvPr id="7" name="Slide Number Placeholder 6"/>
          <p:cNvSpPr>
            <a:spLocks noGrp="1"/>
          </p:cNvSpPr>
          <p:nvPr>
            <p:ph type="sldNum" sz="quarter" idx="12"/>
          </p:nvPr>
        </p:nvSpPr>
        <p:spPr>
          <a:xfrm>
            <a:off x="158496" y="6208776"/>
            <a:ext cx="495300" cy="457200"/>
          </a:xfrm>
        </p:spPr>
        <p:txBody>
          <a:bodyPr/>
          <a:lstStyle/>
          <a:p>
            <a:fld id="{C4793AC6-E5AE-40D7-996F-0D2EED8FB07B}" type="slidenum">
              <a:rPr lang="en-ZA" smtClean="0"/>
              <a:t>‹#›</a:t>
            </a:fld>
            <a:endParaRPr lang="en-ZA"/>
          </a:p>
        </p:txBody>
      </p:sp>
      <p:sp>
        <p:nvSpPr>
          <p:cNvPr id="11" name="Rectangle 10"/>
          <p:cNvSpPr/>
          <p:nvPr/>
        </p:nvSpPr>
        <p:spPr>
          <a:xfrm flipV="1">
            <a:off x="73999" y="4683555"/>
            <a:ext cx="975741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74218" y="4650475"/>
            <a:ext cx="975719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74220" y="4773225"/>
            <a:ext cx="9757190"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74001" y="66676"/>
            <a:ext cx="9752029"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517771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74558" y="274638"/>
            <a:ext cx="8436142" cy="1145178"/>
          </a:xfrm>
          <a:prstGeom prst="rect">
            <a:avLst/>
          </a:prstGeom>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6F5ED4-2472-4E26-ACEC-FBA01BCAA137}" type="datetimeFigureOut">
              <a:rPr lang="en-ZA" smtClean="0"/>
              <a:t>15/07/31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2285433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2"/>
            <a:ext cx="2179320" cy="5851525"/>
          </a:xfrm>
          <a:prstGeom prst="rect">
            <a:avLst/>
          </a:prstGeo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90600" y="274641"/>
            <a:ext cx="602615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6F5ED4-2472-4E26-ACEC-FBA01BCAA137}" type="datetimeFigureOut">
              <a:rPr lang="en-ZA" smtClean="0"/>
              <a:t>15/07/31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4793AC6-E5AE-40D7-996F-0D2EED8FB07B}" type="slidenum">
              <a:rPr lang="en-ZA" smtClean="0"/>
              <a:t>‹#›</a:t>
            </a:fld>
            <a:endParaRPr lang="en-ZA"/>
          </a:p>
        </p:txBody>
      </p:sp>
    </p:spTree>
    <p:extLst>
      <p:ext uri="{BB962C8B-B14F-4D97-AF65-F5344CB8AC3E}">
        <p14:creationId xmlns:p14="http://schemas.microsoft.com/office/powerpoint/2010/main" val="1249904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15/07/31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337348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15/07/31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2815507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B89C6C-CB08-4D94-B8C6-5C2C0C17DB3E}" type="datetimeFigureOut">
              <a:rPr lang="en-ZA" smtClean="0"/>
              <a:t>15/07/31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2204849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24B89C6C-CB08-4D94-B8C6-5C2C0C17DB3E}" type="datetimeFigureOut">
              <a:rPr lang="en-ZA" smtClean="0"/>
              <a:t>15/07/31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880814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24B89C6C-CB08-4D94-B8C6-5C2C0C17DB3E}" type="datetimeFigureOut">
              <a:rPr lang="en-ZA" smtClean="0"/>
              <a:t>15/07/31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85845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24B89C6C-CB08-4D94-B8C6-5C2C0C17DB3E}" type="datetimeFigureOut">
              <a:rPr lang="en-ZA" smtClean="0"/>
              <a:t>15/07/31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613443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89C6C-CB08-4D94-B8C6-5C2C0C17DB3E}" type="datetimeFigureOut">
              <a:rPr lang="en-ZA" smtClean="0"/>
              <a:t>15/07/31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38470039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B89C6C-CB08-4D94-B8C6-5C2C0C17DB3E}" type="datetimeFigureOut">
              <a:rPr lang="en-ZA" smtClean="0"/>
              <a:t>15/07/31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22593338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B89C6C-CB08-4D94-B8C6-5C2C0C17DB3E}" type="datetimeFigureOut">
              <a:rPr lang="en-ZA" smtClean="0"/>
              <a:t>15/07/31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40766187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15/07/31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2593122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4B89C6C-CB08-4D94-B8C6-5C2C0C17DB3E}" type="datetimeFigureOut">
              <a:rPr lang="en-ZA" smtClean="0"/>
              <a:t>15/07/31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7541E11-FF4F-4005-9C4B-8B5955882BCC}" type="slidenum">
              <a:rPr lang="en-ZA" smtClean="0"/>
              <a:t>‹#›</a:t>
            </a:fld>
            <a:endParaRPr lang="en-ZA"/>
          </a:p>
        </p:txBody>
      </p:sp>
    </p:spTree>
    <p:extLst>
      <p:ext uri="{BB962C8B-B14F-4D97-AF65-F5344CB8AC3E}">
        <p14:creationId xmlns:p14="http://schemas.microsoft.com/office/powerpoint/2010/main" val="14005159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906000" cy="6858000"/>
          </a:xfrm>
          <a:prstGeom prst="rect">
            <a:avLst/>
          </a:prstGeom>
          <a:solidFill>
            <a:srgbClr val="FFFFFF"/>
          </a:solidFill>
          <a:ln w="12700" cap="flat" cmpd="sng" algn="ctr">
            <a:solidFill>
              <a:schemeClr val="bg1"/>
            </a:solid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3" name="Text Placeholder 12"/>
          <p:cNvSpPr>
            <a:spLocks noGrp="1"/>
          </p:cNvSpPr>
          <p:nvPr>
            <p:ph type="body" idx="1"/>
          </p:nvPr>
        </p:nvSpPr>
        <p:spPr>
          <a:xfrm>
            <a:off x="818541" y="1143000"/>
            <a:ext cx="8420100" cy="4572000"/>
          </a:xfrm>
          <a:prstGeom prst="rect">
            <a:avLst/>
          </a:prstGeom>
        </p:spPr>
        <p:txBody>
          <a:bodyPr>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6686550" y="6191250"/>
            <a:ext cx="2682875" cy="476250"/>
          </a:xfrm>
          <a:prstGeom prst="rect">
            <a:avLst/>
          </a:prstGeom>
        </p:spPr>
        <p:txBody>
          <a:bodyPr anchor="ctr" anchorCtr="0"/>
          <a:lstStyle>
            <a:lvl1pPr algn="r" eaLnBrk="1" latinLnBrk="0" hangingPunct="1">
              <a:defRPr kumimoji="0" sz="1400">
                <a:solidFill>
                  <a:schemeClr val="tx2"/>
                </a:solidFill>
              </a:defRPr>
            </a:lvl1pPr>
          </a:lstStyle>
          <a:p>
            <a:endParaRPr lang="en-ZA" dirty="0"/>
          </a:p>
        </p:txBody>
      </p:sp>
      <p:sp>
        <p:nvSpPr>
          <p:cNvPr id="3" name="Footer Placeholder 2"/>
          <p:cNvSpPr>
            <a:spLocks noGrp="1"/>
          </p:cNvSpPr>
          <p:nvPr>
            <p:ph type="ftr" sz="quarter" idx="3"/>
          </p:nvPr>
        </p:nvSpPr>
        <p:spPr>
          <a:xfrm>
            <a:off x="990600" y="6172200"/>
            <a:ext cx="4292600" cy="457200"/>
          </a:xfrm>
          <a:prstGeom prst="rect">
            <a:avLst/>
          </a:prstGeom>
        </p:spPr>
        <p:txBody>
          <a:bodyPr anchor="ctr" anchorCtr="0"/>
          <a:lstStyle>
            <a:lvl1pPr eaLnBrk="1" latinLnBrk="0" hangingPunct="1">
              <a:defRPr kumimoji="0" sz="1400">
                <a:solidFill>
                  <a:schemeClr val="tx2"/>
                </a:solidFill>
              </a:defRPr>
            </a:lvl1pPr>
          </a:lstStyle>
          <a:p>
            <a:endParaRPr lang="en-ZA"/>
          </a:p>
        </p:txBody>
      </p:sp>
      <p:sp>
        <p:nvSpPr>
          <p:cNvPr id="23" name="Slide Number Placeholder 22"/>
          <p:cNvSpPr>
            <a:spLocks noGrp="1"/>
          </p:cNvSpPr>
          <p:nvPr>
            <p:ph type="sldNum" sz="quarter" idx="4"/>
          </p:nvPr>
        </p:nvSpPr>
        <p:spPr>
          <a:xfrm>
            <a:off x="158496" y="6210300"/>
            <a:ext cx="4953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C4793AC6-E5AE-40D7-996F-0D2EED8FB07B}" type="slidenum">
              <a:rPr lang="en-ZA" smtClean="0"/>
              <a:t>‹#›</a:t>
            </a:fld>
            <a:endParaRPr lang="en-ZA"/>
          </a:p>
        </p:txBody>
      </p:sp>
      <p:pic>
        <p:nvPicPr>
          <p:cNvPr id="10" name="Picture 7"/>
          <p:cNvPicPr>
            <a:picLocks noChangeAspect="1" noChangeArrowheads="1"/>
          </p:cNvPicPr>
          <p:nvPr userDrawn="1"/>
        </p:nvPicPr>
        <p:blipFill>
          <a:blip r:embed="rId14" cstate="print"/>
          <a:srcRect/>
          <a:stretch>
            <a:fillRect/>
          </a:stretch>
        </p:blipFill>
        <p:spPr bwMode="auto">
          <a:xfrm>
            <a:off x="7803513" y="6165304"/>
            <a:ext cx="1681928" cy="504056"/>
          </a:xfrm>
          <a:prstGeom prst="rect">
            <a:avLst/>
          </a:prstGeom>
          <a:noFill/>
          <a:ln w="9525">
            <a:noFill/>
            <a:miter lim="800000"/>
            <a:headEnd/>
            <a:tailEnd/>
          </a:ln>
          <a:effectLst/>
        </p:spPr>
      </p:pic>
    </p:spTree>
    <p:extLst>
      <p:ext uri="{BB962C8B-B14F-4D97-AF65-F5344CB8AC3E}">
        <p14:creationId xmlns:p14="http://schemas.microsoft.com/office/powerpoint/2010/main" val="3004579241"/>
      </p:ext>
    </p:extLst>
  </p:cSld>
  <p:clrMap bg1="lt1" tx1="dk1" bg2="lt2" tx2="dk2" accent1="accent1" accent2="accent2" accent3="accent3" accent4="accent4" accent5="accent5" accent6="accent6" hlink="hlink" folHlink="folHlink"/>
  <p:sldLayoutIdLst>
    <p:sldLayoutId id="2147483662" r:id="rId1"/>
    <p:sldLayoutId id="2147483661" r:id="rId2"/>
    <p:sldLayoutId id="2147483684" r:id="rId3"/>
    <p:sldLayoutId id="2147483666" r:id="rId4"/>
    <p:sldLayoutId id="2147483663" r:id="rId5"/>
    <p:sldLayoutId id="2147483664" r:id="rId6"/>
    <p:sldLayoutId id="2147483665" r:id="rId7"/>
    <p:sldLayoutId id="2147483667" r:id="rId8"/>
    <p:sldLayoutId id="2147483668" r:id="rId9"/>
    <p:sldLayoutId id="2147483669" r:id="rId10"/>
    <p:sldLayoutId id="2147483670" r:id="rId11"/>
    <p:sldLayoutId id="2147483671" r:id="rId12"/>
  </p:sldLayoutIdLst>
  <p:timing>
    <p:tnLst>
      <p:par>
        <p:cTn xmlns:p14="http://schemas.microsoft.com/office/powerpoint/2010/main" id="1" dur="indefinite" restart="never" nodeType="tmRoot"/>
      </p:par>
    </p:tnLst>
  </p:timing>
  <p:txStyles>
    <p:titleStyle>
      <a:lvl1pPr algn="ctr" rtl="0" eaLnBrk="1" latinLnBrk="0" hangingPunct="1">
        <a:spcBef>
          <a:spcPct val="0"/>
        </a:spcBef>
        <a:buNone/>
        <a:defRPr kumimoji="0" sz="4000" kern="1200">
          <a:solidFill>
            <a:schemeClr val="tx1"/>
          </a:solidFill>
          <a:latin typeface="Calibri" pitchFamily="34" charset="0"/>
          <a:ea typeface="+mj-ea"/>
          <a:cs typeface="+mj-cs"/>
        </a:defRPr>
      </a:lvl1pPr>
    </p:titleStyle>
    <p:bodyStyle>
      <a:lvl1pPr marL="274320" indent="-274320" algn="l" rtl="0" eaLnBrk="1" latinLnBrk="0" hangingPunct="1">
        <a:spcBef>
          <a:spcPts val="580"/>
        </a:spcBef>
        <a:buClrTx/>
        <a:buSzPct val="85000"/>
        <a:buFont typeface="Wingdings 2" pitchFamily="18" charset="2"/>
        <a:buChar char=""/>
        <a:defRPr kumimoji="0" lang="en-US" sz="2600" kern="1200" dirty="0" smtClean="0">
          <a:solidFill>
            <a:schemeClr val="tx1"/>
          </a:solidFill>
          <a:latin typeface="Calibri" pitchFamily="34" charset="0"/>
          <a:ea typeface="+mn-ea"/>
          <a:cs typeface="+mn-cs"/>
        </a:defRPr>
      </a:lvl1pPr>
      <a:lvl2pPr marL="548640" indent="-228600" algn="l" rtl="0" eaLnBrk="1" latinLnBrk="0" hangingPunct="1">
        <a:spcBef>
          <a:spcPts val="370"/>
        </a:spcBef>
        <a:buClr>
          <a:schemeClr val="accent2"/>
        </a:buClr>
        <a:buSzPct val="85000"/>
        <a:buFont typeface="Courier New" pitchFamily="49" charset="0"/>
        <a:buChar char="-"/>
        <a:defRPr kumimoji="0" lang="en-US" sz="2600" kern="1200" dirty="0" smtClean="0">
          <a:solidFill>
            <a:schemeClr val="tx1"/>
          </a:solidFill>
          <a:latin typeface="Calibri" pitchFamily="34" charset="0"/>
          <a:ea typeface="+mn-ea"/>
          <a:cs typeface="+mn-cs"/>
        </a:defRPr>
      </a:lvl2pPr>
      <a:lvl3pPr marL="822960" indent="-228600" algn="l" rtl="0" eaLnBrk="1" latinLnBrk="0" hangingPunct="1">
        <a:spcBef>
          <a:spcPts val="370"/>
        </a:spcBef>
        <a:buClrTx/>
        <a:buSzPct val="85000"/>
        <a:buFont typeface="Courier New" pitchFamily="49" charset="0"/>
        <a:buChar char="o"/>
        <a:defRPr kumimoji="0" lang="en-US" sz="2600" kern="1200" dirty="0" smtClean="0">
          <a:solidFill>
            <a:schemeClr val="tx1"/>
          </a:solidFill>
          <a:latin typeface="Calibri" pitchFamily="34" charset="0"/>
          <a:ea typeface="+mn-ea"/>
          <a:cs typeface="+mn-cs"/>
        </a:defRPr>
      </a:lvl3pPr>
      <a:lvl4pPr marL="1097280" indent="-228600" algn="l" rtl="0" eaLnBrk="1" latinLnBrk="0" hangingPunct="1">
        <a:spcBef>
          <a:spcPts val="370"/>
        </a:spcBef>
        <a:buClr>
          <a:schemeClr val="accent3"/>
        </a:buClr>
        <a:buSzPct val="80000"/>
        <a:buFont typeface="Wingdings 2"/>
        <a:buChar char=""/>
        <a:defRPr kumimoji="0" lang="en-US" sz="2600" kern="1200" dirty="0" smtClean="0">
          <a:solidFill>
            <a:schemeClr val="tx1"/>
          </a:solidFill>
          <a:latin typeface="Calibri" pitchFamily="34" charset="0"/>
          <a:ea typeface="+mn-ea"/>
          <a:cs typeface="+mn-cs"/>
        </a:defRPr>
      </a:lvl4pPr>
      <a:lvl5pPr marL="1371600" indent="-228600" algn="l" rtl="0" eaLnBrk="1" latinLnBrk="0" hangingPunct="1">
        <a:spcBef>
          <a:spcPts val="370"/>
        </a:spcBef>
        <a:buClr>
          <a:schemeClr val="accent3"/>
        </a:buClr>
        <a:buFontTx/>
        <a:buChar char="o"/>
        <a:defRPr kumimoji="0" lang="en-US" sz="2600" kern="1200" dirty="0">
          <a:solidFill>
            <a:schemeClr val="tx1"/>
          </a:solidFill>
          <a:latin typeface="Calibri" pitchFamily="34" charset="0"/>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B89C6C-CB08-4D94-B8C6-5C2C0C17DB3E}" type="datetimeFigureOut">
              <a:rPr lang="en-ZA" smtClean="0"/>
              <a:t>15/07/31</a:t>
            </a:fld>
            <a:endParaRPr lang="en-ZA"/>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41E11-FF4F-4005-9C4B-8B5955882BCC}" type="slidenum">
              <a:rPr lang="en-ZA" smtClean="0"/>
              <a:t>‹#›</a:t>
            </a:fld>
            <a:endParaRPr lang="en-ZA"/>
          </a:p>
        </p:txBody>
      </p:sp>
    </p:spTree>
    <p:extLst>
      <p:ext uri="{BB962C8B-B14F-4D97-AF65-F5344CB8AC3E}">
        <p14:creationId xmlns:p14="http://schemas.microsoft.com/office/powerpoint/2010/main" val="42419231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hyperlink" Target="mailto:gabriellewills@gmail.com"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8.gif"/><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1" Type="http://schemas.openxmlformats.org/officeDocument/2006/relationships/diagramColors" Target="../diagrams/colors2.xml"/><Relationship Id="rId12"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diagramData" Target="../diagrams/data2.xml"/><Relationship Id="rId9" Type="http://schemas.openxmlformats.org/officeDocument/2006/relationships/diagramLayout" Target="../diagrams/layout2.xml"/><Relationship Id="rId10"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diagramData" Target="../diagrams/data6.xml"/><Relationship Id="rId5" Type="http://schemas.openxmlformats.org/officeDocument/2006/relationships/diagramLayout" Target="../diagrams/layout6.xml"/><Relationship Id="rId6" Type="http://schemas.openxmlformats.org/officeDocument/2006/relationships/diagramQuickStyle" Target="../diagrams/quickStyle6.xml"/><Relationship Id="rId7" Type="http://schemas.openxmlformats.org/officeDocument/2006/relationships/diagramColors" Target="../diagrams/colors6.xml"/><Relationship Id="rId8"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chart" Target="../charts/char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hart" Target="../charts/char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hyperlink" Target="http://www.news24.com/Archives/City-Press/How-Sadtu-sells-its-posts-20150429" TargetMode="External"/><Relationship Id="rId4" Type="http://schemas.openxmlformats.org/officeDocument/2006/relationships/hyperlink" Target="http://mg.co.za/article/2015-07-30-truant-union-leader-too-sick-to-teach" TargetMode="External"/><Relationship Id="rId1" Type="http://schemas.openxmlformats.org/officeDocument/2006/relationships/slideLayout" Target="../slideLayouts/slideLayout2.xml"/><Relationship Id="rId2" Type="http://schemas.openxmlformats.org/officeDocument/2006/relationships/hyperlink" Target="http://www.news24.com/SouthAfrica/News/SACE-told-to-drop-jobs-for-cash-investigation-20150712"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icspaull.com/presentations" TargetMode="Externa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9.xml"/><Relationship Id="rId4" Type="http://schemas.openxmlformats.org/officeDocument/2006/relationships/diagramLayout" Target="../diagrams/layout9.xml"/><Relationship Id="rId5" Type="http://schemas.openxmlformats.org/officeDocument/2006/relationships/diagramQuickStyle" Target="../diagrams/quickStyle9.xml"/><Relationship Id="rId6" Type="http://schemas.openxmlformats.org/officeDocument/2006/relationships/diagramColors" Target="../diagrams/colors9.xml"/><Relationship Id="rId7" Type="http://schemas.microsoft.com/office/2007/relationships/diagramDrawing" Target="../diagrams/drawing9.xml"/><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0.xml"/><Relationship Id="rId4" Type="http://schemas.openxmlformats.org/officeDocument/2006/relationships/diagramLayout" Target="../diagrams/layout10.xml"/><Relationship Id="rId5" Type="http://schemas.openxmlformats.org/officeDocument/2006/relationships/diagramQuickStyle" Target="../diagrams/quickStyle10.xml"/><Relationship Id="rId6" Type="http://schemas.openxmlformats.org/officeDocument/2006/relationships/diagramColors" Target="../diagrams/colors10.xml"/><Relationship Id="rId7" Type="http://schemas.microsoft.com/office/2007/relationships/diagramDrawing" Target="../diagrams/drawing10.xm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1.xml"/><Relationship Id="rId4" Type="http://schemas.openxmlformats.org/officeDocument/2006/relationships/diagramLayout" Target="../diagrams/layout11.xml"/><Relationship Id="rId5" Type="http://schemas.openxmlformats.org/officeDocument/2006/relationships/diagramQuickStyle" Target="../diagrams/quickStyle11.xml"/><Relationship Id="rId6" Type="http://schemas.openxmlformats.org/officeDocument/2006/relationships/diagramColors" Target="../diagrams/colors11.xml"/><Relationship Id="rId7" Type="http://schemas.microsoft.com/office/2007/relationships/diagramDrawing" Target="../diagrams/drawing11.xml"/><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l="19574" t="1" b="-2595"/>
          <a:stretch/>
        </p:blipFill>
        <p:spPr>
          <a:xfrm>
            <a:off x="2534731" y="8301"/>
            <a:ext cx="7404760" cy="4597772"/>
          </a:xfrm>
          <a:prstGeom prst="rect">
            <a:avLst/>
          </a:prstGeom>
        </p:spPr>
      </p:pic>
      <p:sp>
        <p:nvSpPr>
          <p:cNvPr id="2" name="Title 1"/>
          <p:cNvSpPr>
            <a:spLocks noGrp="1"/>
          </p:cNvSpPr>
          <p:nvPr>
            <p:ph type="ctrTitle"/>
          </p:nvPr>
        </p:nvSpPr>
        <p:spPr>
          <a:xfrm>
            <a:off x="1360707" y="1556792"/>
            <a:ext cx="8541399" cy="1872208"/>
          </a:xfrm>
          <a:solidFill>
            <a:schemeClr val="bg1">
              <a:alpha val="43000"/>
            </a:schemeClr>
          </a:solidFill>
        </p:spPr>
        <p:txBody>
          <a:bodyPr/>
          <a:lstStyle/>
          <a:p>
            <a:r>
              <a:rPr lang="en-ZA" sz="36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role of teachers and principals in system improvement</a:t>
            </a:r>
            <a:endParaRPr lang="en-ZA" sz="36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Subtitle 2"/>
          <p:cNvSpPr>
            <a:spLocks noGrp="1"/>
          </p:cNvSpPr>
          <p:nvPr>
            <p:ph type="subTitle" idx="1"/>
          </p:nvPr>
        </p:nvSpPr>
        <p:spPr>
          <a:xfrm>
            <a:off x="2144688" y="4437112"/>
            <a:ext cx="6934200" cy="1224136"/>
          </a:xfrm>
        </p:spPr>
        <p:txBody>
          <a:bodyPr/>
          <a:lstStyle/>
          <a:p>
            <a:r>
              <a:rPr lang="en-ZA" sz="2000" dirty="0" smtClean="0"/>
              <a:t>Dr Nic Spaull</a:t>
            </a:r>
          </a:p>
          <a:p>
            <a:r>
              <a:rPr lang="en-ZA" sz="1800" b="1" u="sng" dirty="0" smtClean="0">
                <a:solidFill>
                  <a:schemeClr val="accent6"/>
                </a:solidFill>
                <a:hlinkClick r:id="rId4"/>
              </a:rPr>
              <a:t>nicholasspaull@gmail.com</a:t>
            </a:r>
            <a:endParaRPr lang="en-ZA" sz="1800" b="1" dirty="0" smtClean="0">
              <a:solidFill>
                <a:schemeClr val="accent6"/>
              </a:solidFill>
            </a:endParaRPr>
          </a:p>
          <a:p>
            <a:r>
              <a:rPr lang="en-ZA" sz="2000" dirty="0" smtClean="0"/>
              <a:t>August 2015</a:t>
            </a:r>
            <a:endParaRPr lang="en-ZA" sz="2000" dirty="0"/>
          </a:p>
        </p:txBody>
      </p:sp>
    </p:spTree>
    <p:extLst>
      <p:ext uri="{BB962C8B-B14F-4D97-AF65-F5344CB8AC3E}">
        <p14:creationId xmlns:p14="http://schemas.microsoft.com/office/powerpoint/2010/main" val="16712165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normAutofit/>
          </a:bodyPr>
          <a:lstStyle/>
          <a:p>
            <a:pPr marL="514350" indent="-514350">
              <a:buFont typeface="+mj-lt"/>
              <a:buAutoNum type="arabicPeriod"/>
            </a:pPr>
            <a:r>
              <a:rPr lang="en-US" sz="2800" dirty="0" smtClean="0"/>
              <a:t>The case for early </a:t>
            </a:r>
            <a:r>
              <a:rPr lang="en-US" sz="2800" dirty="0" smtClean="0"/>
              <a:t>intervention</a:t>
            </a:r>
          </a:p>
          <a:p>
            <a:pPr marL="514350" indent="-514350">
              <a:buFont typeface="+mj-lt"/>
              <a:buAutoNum type="arabicPeriod"/>
            </a:pPr>
            <a:endParaRPr lang="en-US" sz="2800" dirty="0" smtClean="0"/>
          </a:p>
          <a:p>
            <a:pPr marL="514350" indent="-514350">
              <a:buFont typeface="+mj-lt"/>
              <a:buAutoNum type="arabicPeriod"/>
            </a:pPr>
            <a:r>
              <a:rPr lang="en-US" sz="2800" dirty="0" smtClean="0"/>
              <a:t>What can teachers and principals do to help?</a:t>
            </a:r>
          </a:p>
          <a:p>
            <a:pPr marL="514350" indent="-514350">
              <a:buFont typeface="+mj-lt"/>
              <a:buAutoNum type="arabicPeriod"/>
            </a:pPr>
            <a:endParaRPr lang="en-US" sz="2800" dirty="0" smtClean="0"/>
          </a:p>
          <a:p>
            <a:pPr marL="514350" indent="-514350">
              <a:buFont typeface="+mj-lt"/>
              <a:buAutoNum type="arabicPeriod"/>
            </a:pPr>
            <a:r>
              <a:rPr lang="en-US" sz="2800" dirty="0" smtClean="0"/>
              <a:t>New research on principals in SA</a:t>
            </a:r>
          </a:p>
          <a:p>
            <a:pPr marL="514350" indent="-514350">
              <a:buFont typeface="+mj-lt"/>
              <a:buAutoNum type="arabicPeriod"/>
            </a:pPr>
            <a:endParaRPr lang="en-US" sz="2800" dirty="0" smtClean="0"/>
          </a:p>
          <a:p>
            <a:pPr marL="514350" indent="-514350">
              <a:buFont typeface="+mj-lt"/>
              <a:buAutoNum type="arabicPeriod"/>
            </a:pPr>
            <a:r>
              <a:rPr lang="en-US" sz="2800" dirty="0" smtClean="0"/>
              <a:t>Politics, SADTU and the teaching profession</a:t>
            </a:r>
          </a:p>
          <a:p>
            <a:pPr marL="514350" indent="-514350">
              <a:buFont typeface="+mj-lt"/>
              <a:buAutoNum type="arabicPeriod"/>
            </a:pPr>
            <a:endParaRPr lang="en-US" sz="2800" dirty="0" smtClean="0"/>
          </a:p>
          <a:p>
            <a:pPr marL="514350" indent="-514350">
              <a:buFont typeface="+mj-lt"/>
              <a:buAutoNum type="arabicPeriod"/>
            </a:pPr>
            <a:r>
              <a:rPr lang="en-US" sz="2800" dirty="0" smtClean="0"/>
              <a:t>Concluding remarks </a:t>
            </a:r>
            <a:endParaRPr lang="en-US" sz="2800" dirty="0"/>
          </a:p>
        </p:txBody>
      </p:sp>
    </p:spTree>
    <p:extLst>
      <p:ext uri="{BB962C8B-B14F-4D97-AF65-F5344CB8AC3E}">
        <p14:creationId xmlns:p14="http://schemas.microsoft.com/office/powerpoint/2010/main" val="2754702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a:t>
            </a:fld>
            <a:endParaRPr lang="en-ZA"/>
          </a:p>
        </p:txBody>
      </p:sp>
      <p:pic>
        <p:nvPicPr>
          <p:cNvPr id="6" name="Picture 5"/>
          <p:cNvPicPr>
            <a:picLocks noChangeAspect="1"/>
          </p:cNvPicPr>
          <p:nvPr/>
        </p:nvPicPr>
        <p:blipFill>
          <a:blip r:embed="rId3"/>
          <a:stretch>
            <a:fillRect/>
          </a:stretch>
        </p:blipFill>
        <p:spPr>
          <a:xfrm>
            <a:off x="4328931" y="189712"/>
            <a:ext cx="5382598" cy="6633017"/>
          </a:xfrm>
          <a:prstGeom prst="rect">
            <a:avLst/>
          </a:prstGeom>
        </p:spPr>
      </p:pic>
      <p:sp>
        <p:nvSpPr>
          <p:cNvPr id="7" name="TextBox 6"/>
          <p:cNvSpPr txBox="1"/>
          <p:nvPr/>
        </p:nvSpPr>
        <p:spPr>
          <a:xfrm rot="19734565">
            <a:off x="4146512" y="5940195"/>
            <a:ext cx="2652295"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4146512" y="5335174"/>
            <a:ext cx="2652295"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4146512" y="4903127"/>
            <a:ext cx="2652295"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7547540" y="6174103"/>
            <a:ext cx="2652295"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781565" y="5670047"/>
            <a:ext cx="2652295"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6201139" y="1556792"/>
            <a:ext cx="1872208"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733087" y="3212976"/>
            <a:ext cx="2886321"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967113" y="404664"/>
            <a:ext cx="2652295"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4200355" y="988022"/>
            <a:ext cx="2652295"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823464" y="504883"/>
            <a:ext cx="2652295"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8369524" y="864923"/>
            <a:ext cx="2652295"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8093599" y="5310007"/>
            <a:ext cx="2652295"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816784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967113" y="6381328"/>
            <a:ext cx="2652295"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4200355" y="1636094"/>
            <a:ext cx="2652295"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819641" y="2471523"/>
            <a:ext cx="10999222"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766905"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7769" y="4978105"/>
            <a:ext cx="4016896"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5070563"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21192869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case for early intervention</a:t>
            </a:r>
            <a:endParaRPr lang="en-US" dirty="0"/>
          </a:p>
        </p:txBody>
      </p:sp>
      <p:sp>
        <p:nvSpPr>
          <p:cNvPr id="3" name="Content Placeholder 2"/>
          <p:cNvSpPr>
            <a:spLocks noGrp="1"/>
          </p:cNvSpPr>
          <p:nvPr>
            <p:ph sz="quarter" idx="1"/>
          </p:nvPr>
        </p:nvSpPr>
        <p:spPr/>
        <p:txBody>
          <a:bodyPr/>
          <a:lstStyle/>
          <a:p>
            <a:r>
              <a:rPr lang="en-US" b="1" dirty="0" err="1"/>
              <a:t>Maths</a:t>
            </a:r>
            <a:endParaRPr lang="en-US" b="1" dirty="0"/>
          </a:p>
          <a:p>
            <a:pPr lvl="1"/>
            <a:r>
              <a:rPr lang="en-US" dirty="0"/>
              <a:t>Mathematics is a cumulative process where increasingly more complex concepts build on earlier understandings </a:t>
            </a:r>
          </a:p>
          <a:p>
            <a:pPr lvl="1"/>
            <a:r>
              <a:rPr lang="en-US" dirty="0"/>
              <a:t>Weak foundations are a recipe for disaster</a:t>
            </a:r>
          </a:p>
          <a:p>
            <a:r>
              <a:rPr lang="en-US" b="1" dirty="0" smtClean="0"/>
              <a:t>Language </a:t>
            </a:r>
          </a:p>
          <a:p>
            <a:pPr lvl="1"/>
            <a:r>
              <a:rPr lang="en-US" dirty="0" smtClean="0"/>
              <a:t>Students need to master the skill of learning to read for meaning in their HL and LOLT by the end of primary school.</a:t>
            </a:r>
          </a:p>
          <a:p>
            <a:pPr lvl="1"/>
            <a:r>
              <a:rPr lang="en-US" dirty="0" smtClean="0"/>
              <a:t>“</a:t>
            </a:r>
            <a:r>
              <a:rPr lang="en-US" dirty="0" smtClean="0">
                <a:solidFill>
                  <a:srgbClr val="FF0000"/>
                </a:solidFill>
              </a:rPr>
              <a:t>All children must read fluently in their home language by the end of grade 3 (age 9)</a:t>
            </a:r>
            <a:r>
              <a:rPr lang="en-US" dirty="0" smtClean="0"/>
              <a:t>” </a:t>
            </a:r>
          </a:p>
        </p:txBody>
      </p:sp>
    </p:spTree>
    <p:extLst>
      <p:ext uri="{BB962C8B-B14F-4D97-AF65-F5344CB8AC3E}">
        <p14:creationId xmlns:p14="http://schemas.microsoft.com/office/powerpoint/2010/main" val="272454974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sp>
        <p:nvSpPr>
          <p:cNvPr id="6" name="Title 1"/>
          <p:cNvSpPr>
            <a:spLocks noGrp="1"/>
          </p:cNvSpPr>
          <p:nvPr>
            <p:ph type="title"/>
          </p:nvPr>
        </p:nvSpPr>
        <p:spPr>
          <a:xfrm>
            <a:off x="507339" y="115888"/>
            <a:ext cx="8814146" cy="1008856"/>
          </a:xfrm>
        </p:spPr>
        <p:txBody>
          <a:bodyPr/>
          <a:lstStyle/>
          <a:p>
            <a:r>
              <a:rPr lang="en-US" sz="3600" dirty="0" err="1" smtClean="0">
                <a:latin typeface="Calibri" charset="0"/>
              </a:rPr>
              <a:t>Maths</a:t>
            </a:r>
            <a:r>
              <a:rPr lang="en-US" sz="3600" dirty="0" smtClean="0">
                <a:latin typeface="Calibri" charset="0"/>
              </a:rPr>
              <a:t>: Insurmountable </a:t>
            </a:r>
            <a:r>
              <a:rPr lang="en-US" sz="3600" dirty="0">
                <a:latin typeface="Calibri" charset="0"/>
              </a:rPr>
              <a:t>learning </a:t>
            </a:r>
            <a:r>
              <a:rPr lang="en-US" sz="3600" dirty="0" smtClean="0">
                <a:latin typeface="Calibri" charset="0"/>
              </a:rPr>
              <a:t>deficits</a:t>
            </a:r>
            <a:endParaRPr lang="en-US" sz="3600" dirty="0">
              <a:latin typeface="Calibri" charset="0"/>
            </a:endParaRPr>
          </a:p>
        </p:txBody>
      </p:sp>
      <p:sp>
        <p:nvSpPr>
          <p:cNvPr id="2" name="TextBox 1"/>
          <p:cNvSpPr txBox="1"/>
          <p:nvPr/>
        </p:nvSpPr>
        <p:spPr>
          <a:xfrm>
            <a:off x="5655078" y="6503105"/>
            <a:ext cx="2774508" cy="276999"/>
          </a:xfrm>
          <a:prstGeom prst="rect">
            <a:avLst/>
          </a:prstGeom>
          <a:solidFill>
            <a:schemeClr val="bg1">
              <a:lumMod val="85000"/>
            </a:schemeClr>
          </a:solidFill>
        </p:spPr>
        <p:txBody>
          <a:bodyPr wrap="square" rtlCol="0">
            <a:spAutoFit/>
          </a:bodyPr>
          <a:lstStyle/>
          <a:p>
            <a:r>
              <a:rPr lang="en-ZA" sz="1200" i="1" dirty="0" smtClean="0"/>
              <a:t>Spaull &amp; Viljoen, 2015</a:t>
            </a:r>
            <a:endParaRPr lang="en-ZA" sz="1200" i="1" dirty="0"/>
          </a:p>
        </p:txBody>
      </p:sp>
      <p:graphicFrame>
        <p:nvGraphicFramePr>
          <p:cNvPr id="8" name="Chart 7"/>
          <p:cNvGraphicFramePr/>
          <p:nvPr>
            <p:extLst>
              <p:ext uri="{D42A27DB-BD31-4B8C-83A1-F6EECF244321}">
                <p14:modId xmlns:p14="http://schemas.microsoft.com/office/powerpoint/2010/main" val="3351708767"/>
              </p:ext>
            </p:extLst>
          </p:nvPr>
        </p:nvGraphicFramePr>
        <p:xfrm>
          <a:off x="0" y="1772816"/>
          <a:ext cx="9908752" cy="463944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84515" y="1196753"/>
            <a:ext cx="9049005" cy="646331"/>
          </a:xfrm>
          <a:prstGeom prst="rect">
            <a:avLst/>
          </a:prstGeom>
        </p:spPr>
        <p:txBody>
          <a:bodyPr wrap="square">
            <a:spAutoFit/>
          </a:bodyPr>
          <a:lstStyle/>
          <a:p>
            <a:r>
              <a:rPr lang="en-GB" sz="1200" dirty="0"/>
              <a:t>Figure 10b: South African mathematics learning trajectories by national socioeconomic quintiles using a variable standard deviation for a year of learning (0.28 in grade 3 to 0.2 in grade 8 with interpolated values for in-between grades (Based on NSES 2007/8/9 for grades 3/4/5, SACMEQ 2007 for grade 6 and TIMSS 2011 for grade 9, including 95% confidence interval</a:t>
            </a:r>
            <a:r>
              <a:rPr lang="en-US" sz="1200" dirty="0"/>
              <a:t> </a:t>
            </a:r>
          </a:p>
        </p:txBody>
      </p:sp>
    </p:spTree>
    <p:extLst>
      <p:ext uri="{BB962C8B-B14F-4D97-AF65-F5344CB8AC3E}">
        <p14:creationId xmlns:p14="http://schemas.microsoft.com/office/powerpoint/2010/main" val="21200398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chart seriesIdx="-4" categoryIdx="0" bldStep="category"/>
                                            </p:graphicEl>
                                          </p:spTgt>
                                        </p:tgtEl>
                                        <p:attrNameLst>
                                          <p:attrName>style.visibility</p:attrName>
                                        </p:attrNameLst>
                                      </p:cBhvr>
                                      <p:to>
                                        <p:strVal val="visible"/>
                                      </p:to>
                                    </p:set>
                                    <p:animEffect transition="in" filter="wipe(down)">
                                      <p:cBhvr>
                                        <p:cTn id="12" dur="500"/>
                                        <p:tgtEl>
                                          <p:spTgt spid="8">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graphicEl>
                                              <a:chart seriesIdx="-4" categoryIdx="1" bldStep="category"/>
                                            </p:graphicEl>
                                          </p:spTgt>
                                        </p:tgtEl>
                                        <p:attrNameLst>
                                          <p:attrName>style.visibility</p:attrName>
                                        </p:attrNameLst>
                                      </p:cBhvr>
                                      <p:to>
                                        <p:strVal val="visible"/>
                                      </p:to>
                                    </p:set>
                                    <p:animEffect transition="in" filter="wipe(down)">
                                      <p:cBhvr>
                                        <p:cTn id="17" dur="500"/>
                                        <p:tgtEl>
                                          <p:spTgt spid="8">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graphicEl>
                                              <a:chart seriesIdx="-4" categoryIdx="2" bldStep="category"/>
                                            </p:graphicEl>
                                          </p:spTgt>
                                        </p:tgtEl>
                                        <p:attrNameLst>
                                          <p:attrName>style.visibility</p:attrName>
                                        </p:attrNameLst>
                                      </p:cBhvr>
                                      <p:to>
                                        <p:strVal val="visible"/>
                                      </p:to>
                                    </p:set>
                                    <p:animEffect transition="in" filter="wipe(down)">
                                      <p:cBhvr>
                                        <p:cTn id="22" dur="500"/>
                                        <p:tgtEl>
                                          <p:spTgt spid="8">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graphicEl>
                                              <a:chart seriesIdx="-4" categoryIdx="3" bldStep="category"/>
                                            </p:graphicEl>
                                          </p:spTgt>
                                        </p:tgtEl>
                                        <p:attrNameLst>
                                          <p:attrName>style.visibility</p:attrName>
                                        </p:attrNameLst>
                                      </p:cBhvr>
                                      <p:to>
                                        <p:strVal val="visible"/>
                                      </p:to>
                                    </p:set>
                                    <p:animEffect transition="in" filter="wipe(down)">
                                      <p:cBhvr>
                                        <p:cTn id="27" dur="500"/>
                                        <p:tgtEl>
                                          <p:spTgt spid="8">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graphicEl>
                                              <a:chart seriesIdx="-4" categoryIdx="4" bldStep="category"/>
                                            </p:graphicEl>
                                          </p:spTgt>
                                        </p:tgtEl>
                                        <p:attrNameLst>
                                          <p:attrName>style.visibility</p:attrName>
                                        </p:attrNameLst>
                                      </p:cBhvr>
                                      <p:to>
                                        <p:strVal val="visible"/>
                                      </p:to>
                                    </p:set>
                                    <p:animEffect transition="in" filter="wipe(down)">
                                      <p:cBhvr>
                                        <p:cTn id="32" dur="500"/>
                                        <p:tgtEl>
                                          <p:spTgt spid="8">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graphicEl>
                                              <a:chart seriesIdx="-4" categoryIdx="5" bldStep="category"/>
                                            </p:graphicEl>
                                          </p:spTgt>
                                        </p:tgtEl>
                                        <p:attrNameLst>
                                          <p:attrName>style.visibility</p:attrName>
                                        </p:attrNameLst>
                                      </p:cBhvr>
                                      <p:to>
                                        <p:strVal val="visible"/>
                                      </p:to>
                                    </p:set>
                                    <p:animEffect transition="in" filter="wipe(down)">
                                      <p:cBhvr>
                                        <p:cTn id="37" dur="500"/>
                                        <p:tgtEl>
                                          <p:spTgt spid="8">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graphicEl>
                                              <a:chart seriesIdx="-4" categoryIdx="6" bldStep="category"/>
                                            </p:graphicEl>
                                          </p:spTgt>
                                        </p:tgtEl>
                                        <p:attrNameLst>
                                          <p:attrName>style.visibility</p:attrName>
                                        </p:attrNameLst>
                                      </p:cBhvr>
                                      <p:to>
                                        <p:strVal val="visible"/>
                                      </p:to>
                                    </p:set>
                                    <p:animEffect transition="in" filter="wipe(down)">
                                      <p:cBhvr>
                                        <p:cTn id="42" dur="500"/>
                                        <p:tgtEl>
                                          <p:spTgt spid="8">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graphicEl>
                                              <a:chart seriesIdx="-4" categoryIdx="7" bldStep="category"/>
                                            </p:graphicEl>
                                          </p:spTgt>
                                        </p:tgtEl>
                                        <p:attrNameLst>
                                          <p:attrName>style.visibility</p:attrName>
                                        </p:attrNameLst>
                                      </p:cBhvr>
                                      <p:to>
                                        <p:strVal val="visible"/>
                                      </p:to>
                                    </p:set>
                                    <p:animEffect transition="in" filter="wipe(down)">
                                      <p:cBhvr>
                                        <p:cTn id="47" dur="500"/>
                                        <p:tgtEl>
                                          <p:spTgt spid="8">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graphicEl>
                                              <a:chart seriesIdx="-4" categoryIdx="8" bldStep="category"/>
                                            </p:graphicEl>
                                          </p:spTgt>
                                        </p:tgtEl>
                                        <p:attrNameLst>
                                          <p:attrName>style.visibility</p:attrName>
                                        </p:attrNameLst>
                                      </p:cBhvr>
                                      <p:to>
                                        <p:strVal val="visible"/>
                                      </p:to>
                                    </p:set>
                                    <p:animEffect transition="in" filter="wipe(down)">
                                      <p:cBhvr>
                                        <p:cTn id="52" dur="500"/>
                                        <p:tgtEl>
                                          <p:spTgt spid="8">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8">
                                            <p:graphicEl>
                                              <a:chart seriesIdx="-4" categoryIdx="9" bldStep="category"/>
                                            </p:graphicEl>
                                          </p:spTgt>
                                        </p:tgtEl>
                                        <p:attrNameLst>
                                          <p:attrName>style.visibility</p:attrName>
                                        </p:attrNameLst>
                                      </p:cBhvr>
                                      <p:to>
                                        <p:strVal val="visible"/>
                                      </p:to>
                                    </p:set>
                                    <p:animEffect transition="in" filter="wipe(down)">
                                      <p:cBhvr>
                                        <p:cTn id="57" dur="500"/>
                                        <p:tgtEl>
                                          <p:spTgt spid="8">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category"/>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Language: Focus on reading in Grades 1-3</a:t>
            </a:r>
            <a:endParaRPr lang="en-US" sz="3600" dirty="0"/>
          </a:p>
        </p:txBody>
      </p:sp>
      <p:sp>
        <p:nvSpPr>
          <p:cNvPr id="3" name="Content Placeholder 2"/>
          <p:cNvSpPr>
            <a:spLocks noGrp="1"/>
          </p:cNvSpPr>
          <p:nvPr>
            <p:ph sz="quarter" idx="1"/>
          </p:nvPr>
        </p:nvSpPr>
        <p:spPr>
          <a:xfrm>
            <a:off x="488504" y="1447800"/>
            <a:ext cx="8922196" cy="5005536"/>
          </a:xfrm>
        </p:spPr>
        <p:txBody>
          <a:bodyPr>
            <a:normAutofit/>
          </a:bodyPr>
          <a:lstStyle/>
          <a:p>
            <a:pPr algn="just"/>
            <a:r>
              <a:rPr lang="en-US" sz="2400" dirty="0" smtClean="0"/>
              <a:t>Learning to read in the Foundation Phase (Gr1-3) is arguably the most important skill to be acquired in primary schooling. </a:t>
            </a:r>
          </a:p>
          <a:p>
            <a:pPr algn="just"/>
            <a:endParaRPr lang="en-US" sz="2400" dirty="0"/>
          </a:p>
          <a:p>
            <a:pPr algn="just"/>
            <a:r>
              <a:rPr lang="en-US" sz="2400" dirty="0"/>
              <a:t>“</a:t>
            </a:r>
            <a:r>
              <a:rPr lang="en-US" sz="2400" i="1" dirty="0"/>
              <a:t>Professional educators and the public at large have long known that reading is an enabling process that spans academic disciplines and translates into meaningful personal, social, and economic outcomes for individuals. </a:t>
            </a:r>
            <a:r>
              <a:rPr lang="en-US" sz="2400" b="1" i="1" dirty="0"/>
              <a:t>Reading is the fulcrum of academics</a:t>
            </a:r>
            <a:r>
              <a:rPr lang="en-US" sz="2400" i="1" dirty="0"/>
              <a:t>, the pivotal process that stabilizes and leverages children’s opportunities to success and become reflective, independent learners</a:t>
            </a:r>
            <a:r>
              <a:rPr lang="en-US" sz="2400" dirty="0"/>
              <a:t>” (Good, Simmons &amp; Smith, 1998: p45).</a:t>
            </a:r>
            <a:endParaRPr lang="en-ZA" sz="2400" dirty="0"/>
          </a:p>
          <a:p>
            <a:pPr algn="just"/>
            <a:endParaRPr lang="en-US" sz="2400" dirty="0"/>
          </a:p>
        </p:txBody>
      </p:sp>
    </p:spTree>
    <p:extLst>
      <p:ext uri="{BB962C8B-B14F-4D97-AF65-F5344CB8AC3E}">
        <p14:creationId xmlns:p14="http://schemas.microsoft.com/office/powerpoint/2010/main" val="213504440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58864" y="174174"/>
            <a:ext cx="9006605" cy="806555"/>
          </a:xfrm>
        </p:spPr>
        <p:txBody>
          <a:bodyPr>
            <a:noAutofit/>
          </a:bodyPr>
          <a:lstStyle/>
          <a:p>
            <a:r>
              <a:rPr lang="en-ZA" sz="1800" dirty="0" smtClean="0">
                <a:solidFill>
                  <a:srgbClr val="C00000"/>
                </a:solidFill>
              </a:rPr>
              <a:t>By Gr 3 all children should be able to read, Gr 4 children should be transitioning from “learning to read” to “reading to learn”</a:t>
            </a:r>
            <a:br>
              <a:rPr lang="en-ZA" sz="1800" dirty="0" smtClean="0">
                <a:solidFill>
                  <a:srgbClr val="C00000"/>
                </a:solidFill>
              </a:rPr>
            </a:br>
            <a:r>
              <a:rPr lang="en-ZA" sz="1800" dirty="0" smtClean="0">
                <a:sym typeface="Wingdings"/>
              </a:rPr>
              <a:t> Language is the LOLT not home language </a:t>
            </a:r>
            <a:endParaRPr lang="en-ZA" sz="1800" dirty="0" smtClean="0">
              <a:solidFill>
                <a:srgbClr val="C00000"/>
              </a:solidFill>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883301262"/>
              </p:ext>
            </p:extLst>
          </p:nvPr>
        </p:nvGraphicFramePr>
        <p:xfrm>
          <a:off x="194472" y="1340769"/>
          <a:ext cx="7182582" cy="5193409"/>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C:\Documents and Settings\User\Desktop\PIRLS2011_logo_l.gif"/>
          <p:cNvPicPr>
            <a:picLocks noChangeAspect="1" noChangeArrowheads="1"/>
          </p:cNvPicPr>
          <p:nvPr/>
        </p:nvPicPr>
        <p:blipFill>
          <a:blip r:embed="rId4" cstate="print"/>
          <a:stretch>
            <a:fillRect/>
          </a:stretch>
        </p:blipFill>
        <p:spPr bwMode="auto">
          <a:xfrm>
            <a:off x="158863" y="6457423"/>
            <a:ext cx="357190" cy="357190"/>
          </a:xfrm>
          <a:prstGeom prst="rect">
            <a:avLst/>
          </a:prstGeom>
          <a:noFill/>
          <a:ln>
            <a:noFill/>
          </a:ln>
        </p:spPr>
      </p:pic>
      <p:pic>
        <p:nvPicPr>
          <p:cNvPr id="5" name="Picture 4"/>
          <p:cNvPicPr>
            <a:picLocks noChangeAspect="1" noChangeArrowheads="1"/>
          </p:cNvPicPr>
          <p:nvPr/>
        </p:nvPicPr>
        <p:blipFill>
          <a:blip r:embed="rId5" cstate="print"/>
          <a:srcRect t="14803" r="16419" b="18585"/>
          <a:stretch>
            <a:fillRect/>
          </a:stretch>
        </p:blipFill>
        <p:spPr bwMode="auto">
          <a:xfrm>
            <a:off x="8893984" y="6468311"/>
            <a:ext cx="797577" cy="389691"/>
          </a:xfrm>
          <a:prstGeom prst="rect">
            <a:avLst/>
          </a:prstGeom>
          <a:noFill/>
          <a:ln w="9525">
            <a:noFill/>
            <a:miter lim="800000"/>
            <a:headEnd/>
            <a:tailEnd/>
          </a:ln>
        </p:spPr>
      </p:pic>
      <p:sp>
        <p:nvSpPr>
          <p:cNvPr id="2" name="TextBox 1"/>
          <p:cNvSpPr txBox="1"/>
          <p:nvPr/>
        </p:nvSpPr>
        <p:spPr>
          <a:xfrm>
            <a:off x="6561531" y="2348880"/>
            <a:ext cx="2800767" cy="1477328"/>
          </a:xfrm>
          <a:prstGeom prst="rect">
            <a:avLst/>
          </a:prstGeom>
          <a:solidFill>
            <a:srgbClr val="D9D9D9"/>
          </a:solidFill>
        </p:spPr>
        <p:txBody>
          <a:bodyPr wrap="none" rtlCol="0">
            <a:spAutoFit/>
          </a:bodyPr>
          <a:lstStyle/>
          <a:p>
            <a:r>
              <a:rPr lang="en-US" dirty="0" smtClean="0"/>
              <a:t>Red sections here show the </a:t>
            </a:r>
          </a:p>
          <a:p>
            <a:r>
              <a:rPr lang="en-US" dirty="0" smtClean="0"/>
              <a:t>proportion of children that are </a:t>
            </a:r>
          </a:p>
          <a:p>
            <a:r>
              <a:rPr lang="en-US" dirty="0"/>
              <a:t>c</a:t>
            </a:r>
            <a:r>
              <a:rPr lang="en-US" dirty="0" smtClean="0"/>
              <a:t>ompletely illiterate in Grade 4</a:t>
            </a:r>
          </a:p>
          <a:p>
            <a:r>
              <a:rPr lang="en-US" dirty="0" smtClean="0"/>
              <a:t>, i.e. they cannot read in any </a:t>
            </a:r>
          </a:p>
          <a:p>
            <a:r>
              <a:rPr lang="en-US" dirty="0" smtClean="0"/>
              <a:t>language</a:t>
            </a:r>
            <a:endParaRPr lang="en-US" dirty="0"/>
          </a:p>
        </p:txBody>
      </p:sp>
    </p:spTree>
    <p:extLst>
      <p:ext uri="{BB962C8B-B14F-4D97-AF65-F5344CB8AC3E}">
        <p14:creationId xmlns:p14="http://schemas.microsoft.com/office/powerpoint/2010/main" val="425258218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1" u="sng" dirty="0" smtClean="0"/>
              <a:t>2013 NEEDU Rural Grade 5</a:t>
            </a:r>
            <a:r>
              <a:rPr lang="en-US" sz="1600" dirty="0" smtClean="0"/>
              <a:t>: Distribution </a:t>
            </a:r>
            <a:r>
              <a:rPr lang="en-US" sz="1600" dirty="0"/>
              <a:t>of oral reading fluency scores (WCPM) for rural South African English Language Learners (ESL) relative to Broward Country ESL learners (Florida, US) (Broward County, 2012).</a:t>
            </a:r>
            <a:r>
              <a:rPr lang="en-ZA" sz="1600" dirty="0"/>
              <a:t> </a:t>
            </a:r>
            <a:r>
              <a:rPr lang="en-ZA" sz="1600" dirty="0" smtClean="0"/>
              <a:t>(Draper &amp; Spaull, forthcoming)</a:t>
            </a:r>
            <a:endParaRPr lang="en-US" sz="1600" dirty="0"/>
          </a:p>
        </p:txBody>
      </p:sp>
      <p:sp>
        <p:nvSpPr>
          <p:cNvPr id="3" name="Content Placeholder 2"/>
          <p:cNvSpPr>
            <a:spLocks noGrp="1"/>
          </p:cNvSpPr>
          <p:nvPr>
            <p:ph sz="quarter" idx="1"/>
          </p:nvPr>
        </p:nvSpPr>
        <p:spPr/>
        <p:txBody>
          <a:bodyPr/>
          <a:lstStyle/>
          <a:p>
            <a:endParaRPr lang="en-US"/>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920552" y="1052736"/>
            <a:ext cx="8064896" cy="5949280"/>
          </a:xfrm>
          <a:prstGeom prst="rect">
            <a:avLst/>
          </a:prstGeom>
        </p:spPr>
      </p:pic>
      <p:grpSp>
        <p:nvGrpSpPr>
          <p:cNvPr id="9" name="Group 8"/>
          <p:cNvGrpSpPr/>
          <p:nvPr/>
        </p:nvGrpSpPr>
        <p:grpSpPr>
          <a:xfrm>
            <a:off x="3440832" y="1124744"/>
            <a:ext cx="6465168" cy="2062103"/>
            <a:chOff x="3440832" y="1124744"/>
            <a:chExt cx="6465168" cy="2062103"/>
          </a:xfrm>
        </p:grpSpPr>
        <p:sp>
          <p:nvSpPr>
            <p:cNvPr id="5" name="TextBox 4"/>
            <p:cNvSpPr txBox="1"/>
            <p:nvPr/>
          </p:nvSpPr>
          <p:spPr>
            <a:xfrm>
              <a:off x="6177136" y="1124744"/>
              <a:ext cx="3728864" cy="2062103"/>
            </a:xfrm>
            <a:prstGeom prst="rect">
              <a:avLst/>
            </a:prstGeom>
            <a:solidFill>
              <a:schemeClr val="bg1">
                <a:lumMod val="95000"/>
              </a:schemeClr>
            </a:solidFill>
          </p:spPr>
          <p:txBody>
            <a:bodyPr wrap="square" rtlCol="0">
              <a:spAutoFit/>
            </a:bodyPr>
            <a:lstStyle/>
            <a:p>
              <a:r>
                <a:rPr lang="en-US" sz="2000" b="1" u="sng" dirty="0" smtClean="0"/>
                <a:t>Broward County A2 Gr2 / B1 Gr1 </a:t>
              </a:r>
            </a:p>
            <a:p>
              <a:r>
                <a:rPr lang="en-US" dirty="0" smtClean="0">
                  <a:sym typeface="Wingdings"/>
                </a:rPr>
                <a:t></a:t>
              </a:r>
              <a:r>
                <a:rPr lang="en-ZA" dirty="0" smtClean="0"/>
                <a:t>Non</a:t>
              </a:r>
              <a:r>
                <a:rPr lang="en-ZA" dirty="0"/>
                <a:t>-English Speaker or minimal knowledge of English</a:t>
              </a:r>
            </a:p>
            <a:p>
              <a:r>
                <a:rPr lang="en-ZA" dirty="0" smtClean="0">
                  <a:sym typeface="Wingdings"/>
                </a:rPr>
                <a:t></a:t>
              </a:r>
              <a:r>
                <a:rPr lang="en-ZA" dirty="0" smtClean="0"/>
                <a:t>Demonstrates </a:t>
              </a:r>
              <a:r>
                <a:rPr lang="en-ZA" dirty="0"/>
                <a:t>very little understanding</a:t>
              </a:r>
            </a:p>
            <a:p>
              <a:r>
                <a:rPr lang="en-ZA" dirty="0" smtClean="0">
                  <a:sym typeface="Wingdings"/>
                </a:rPr>
                <a:t></a:t>
              </a:r>
              <a:r>
                <a:rPr lang="en-ZA" dirty="0" smtClean="0"/>
                <a:t>Cannot </a:t>
              </a:r>
              <a:r>
                <a:rPr lang="en-ZA" dirty="0"/>
                <a:t>communicate meaning orally</a:t>
              </a:r>
            </a:p>
            <a:p>
              <a:r>
                <a:rPr lang="en-ZA" dirty="0" smtClean="0">
                  <a:sym typeface="Wingdings"/>
                </a:rPr>
                <a:t></a:t>
              </a:r>
              <a:r>
                <a:rPr lang="en-ZA" dirty="0" smtClean="0"/>
                <a:t>Unable </a:t>
              </a:r>
              <a:r>
                <a:rPr lang="en-ZA" dirty="0"/>
                <a:t>to participate in regular classroom </a:t>
              </a:r>
              <a:r>
                <a:rPr lang="en-ZA" dirty="0" smtClean="0"/>
                <a:t>instruction</a:t>
              </a:r>
              <a:endParaRPr lang="en-ZA" dirty="0"/>
            </a:p>
          </p:txBody>
        </p:sp>
        <p:cxnSp>
          <p:nvCxnSpPr>
            <p:cNvPr id="7" name="Straight Arrow Connector 6"/>
            <p:cNvCxnSpPr/>
            <p:nvPr/>
          </p:nvCxnSpPr>
          <p:spPr>
            <a:xfrm flipH="1">
              <a:off x="3440832" y="1412776"/>
              <a:ext cx="2880320" cy="1224136"/>
            </a:xfrm>
            <a:prstGeom prst="straightConnector1">
              <a:avLst/>
            </a:prstGeom>
            <a:ln>
              <a:solidFill>
                <a:srgbClr val="4F81BD"/>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674479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Matric 2014 (relative to Gr 2 in 2004</a:t>
            </a:r>
            <a:r>
              <a:rPr lang="en-ZA" dirty="0" smtClean="0"/>
              <a:t>)</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9</a:t>
            </a:fld>
            <a:endParaRPr lang="en-ZA"/>
          </a:p>
        </p:txBody>
      </p:sp>
      <p:graphicFrame>
        <p:nvGraphicFramePr>
          <p:cNvPr id="5" name="Chart 4"/>
          <p:cNvGraphicFramePr>
            <a:graphicFrameLocks/>
          </p:cNvGraphicFramePr>
          <p:nvPr>
            <p:extLst>
              <p:ext uri="{D42A27DB-BD31-4B8C-83A1-F6EECF244321}">
                <p14:modId xmlns:p14="http://schemas.microsoft.com/office/powerpoint/2010/main" val="1540522823"/>
              </p:ext>
            </p:extLst>
          </p:nvPr>
        </p:nvGraphicFramePr>
        <p:xfrm>
          <a:off x="584515" y="1484784"/>
          <a:ext cx="8892988"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82880105"/>
              </p:ext>
            </p:extLst>
          </p:nvPr>
        </p:nvGraphicFramePr>
        <p:xfrm>
          <a:off x="6669191" y="5715000"/>
          <a:ext cx="3042338" cy="1143000"/>
        </p:xfrm>
        <a:graphic>
          <a:graphicData uri="http://schemas.openxmlformats.org/drawingml/2006/table">
            <a:tbl>
              <a:tblPr>
                <a:tableStyleId>{5C22544A-7EE6-4342-B048-85BDC9FD1C3A}</a:tableStyleId>
              </a:tblPr>
              <a:tblGrid>
                <a:gridCol w="1950217"/>
                <a:gridCol w="1092121"/>
              </a:tblGrid>
              <a:tr h="190500">
                <a:tc>
                  <a:txBody>
                    <a:bodyPr/>
                    <a:lstStyle/>
                    <a:p>
                      <a:pPr algn="l" fontAlgn="b"/>
                      <a:endParaRPr lang="en-ZA" sz="1100" b="0" i="0" u="none" strike="noStrike">
                        <a:solidFill>
                          <a:srgbClr val="000000"/>
                        </a:solidFill>
                        <a:effectLst/>
                        <a:latin typeface="Calibri"/>
                      </a:endParaRPr>
                    </a:p>
                  </a:txBody>
                  <a:tcPr marL="10319" marR="10319" marT="9525" marB="0" anchor="b"/>
                </a:tc>
                <a:tc>
                  <a:txBody>
                    <a:bodyPr/>
                    <a:lstStyle/>
                    <a:p>
                      <a:pPr algn="ctr" fontAlgn="b"/>
                      <a:r>
                        <a:rPr lang="en-ZA" sz="1100" u="none" strike="noStrike" dirty="0">
                          <a:effectLst/>
                        </a:rPr>
                        <a:t>Numbers</a:t>
                      </a:r>
                      <a:endParaRPr lang="en-ZA" sz="1100" b="0" i="0" u="none" strike="noStrike" dirty="0">
                        <a:solidFill>
                          <a:srgbClr val="000000"/>
                        </a:solidFill>
                        <a:effectLst/>
                        <a:latin typeface="Calibri"/>
                      </a:endParaRPr>
                    </a:p>
                  </a:txBody>
                  <a:tcPr marL="10319" marR="10319" marT="9525" marB="0" anchor="b"/>
                </a:tc>
              </a:tr>
              <a:tr h="190500">
                <a:tc>
                  <a:txBody>
                    <a:bodyPr/>
                    <a:lstStyle/>
                    <a:p>
                      <a:pPr algn="l" fontAlgn="b"/>
                      <a:r>
                        <a:rPr lang="en-ZA" sz="1100" u="none" strike="noStrike">
                          <a:effectLst/>
                        </a:rPr>
                        <a:t>Grade 2 (2004)</a:t>
                      </a:r>
                      <a:endParaRPr lang="en-ZA" sz="1100" b="0" i="0" u="none" strike="noStrike">
                        <a:solidFill>
                          <a:srgbClr val="000000"/>
                        </a:solidFill>
                        <a:effectLst/>
                        <a:latin typeface="Calibri"/>
                      </a:endParaRPr>
                    </a:p>
                  </a:txBody>
                  <a:tcPr marL="10319" marR="10319" marT="9525" marB="0" anchor="b"/>
                </a:tc>
                <a:tc>
                  <a:txBody>
                    <a:bodyPr/>
                    <a:lstStyle/>
                    <a:p>
                      <a:pPr algn="ctr" fontAlgn="b"/>
                      <a:r>
                        <a:rPr lang="en-ZA" sz="1100" u="none" strike="noStrike" dirty="0">
                          <a:effectLst/>
                        </a:rPr>
                        <a:t>1085570</a:t>
                      </a:r>
                      <a:endParaRPr lang="en-ZA" sz="1100" b="0" i="0" u="none" strike="noStrike" dirty="0">
                        <a:solidFill>
                          <a:srgbClr val="000000"/>
                        </a:solidFill>
                        <a:effectLst/>
                        <a:latin typeface="Calibri"/>
                      </a:endParaRPr>
                    </a:p>
                  </a:txBody>
                  <a:tcPr marL="10319" marR="10319" marT="9525" marB="0" anchor="b"/>
                </a:tc>
              </a:tr>
              <a:tr h="190500">
                <a:tc>
                  <a:txBody>
                    <a:bodyPr/>
                    <a:lstStyle/>
                    <a:p>
                      <a:pPr algn="l" fontAlgn="b"/>
                      <a:r>
                        <a:rPr lang="en-ZA" sz="1100" u="none" strike="noStrike">
                          <a:effectLst/>
                        </a:rPr>
                        <a:t>Grade 9 (2011)</a:t>
                      </a:r>
                      <a:endParaRPr lang="en-ZA" sz="1100" b="0" i="0" u="none" strike="noStrike">
                        <a:solidFill>
                          <a:srgbClr val="000000"/>
                        </a:solidFill>
                        <a:effectLst/>
                        <a:latin typeface="Calibri"/>
                      </a:endParaRPr>
                    </a:p>
                  </a:txBody>
                  <a:tcPr marL="10319" marR="10319" marT="9525" marB="0" anchor="b"/>
                </a:tc>
                <a:tc>
                  <a:txBody>
                    <a:bodyPr/>
                    <a:lstStyle/>
                    <a:p>
                      <a:pPr algn="ctr" fontAlgn="b"/>
                      <a:r>
                        <a:rPr lang="en-ZA" sz="1100" u="none" strike="noStrike" dirty="0">
                          <a:effectLst/>
                        </a:rPr>
                        <a:t>1049904</a:t>
                      </a:r>
                      <a:endParaRPr lang="en-ZA" sz="1100" b="0" i="0" u="none" strike="noStrike" dirty="0">
                        <a:solidFill>
                          <a:srgbClr val="000000"/>
                        </a:solidFill>
                        <a:effectLst/>
                        <a:latin typeface="Calibri"/>
                      </a:endParaRPr>
                    </a:p>
                  </a:txBody>
                  <a:tcPr marL="10319" marR="10319" marT="9525" marB="0" anchor="b"/>
                </a:tc>
              </a:tr>
              <a:tr h="190500">
                <a:tc>
                  <a:txBody>
                    <a:bodyPr/>
                    <a:lstStyle/>
                    <a:p>
                      <a:pPr algn="l" fontAlgn="b"/>
                      <a:r>
                        <a:rPr lang="en-ZA" sz="1100" u="none" strike="noStrike" dirty="0">
                          <a:effectLst/>
                        </a:rPr>
                        <a:t>Grade </a:t>
                      </a:r>
                      <a:r>
                        <a:rPr lang="en-ZA" sz="1100" u="none" strike="noStrike" dirty="0" smtClean="0">
                          <a:effectLst/>
                        </a:rPr>
                        <a:t>12 (2014)</a:t>
                      </a:r>
                      <a:endParaRPr lang="en-ZA" sz="1100" b="0" i="0" u="none" strike="noStrike" dirty="0">
                        <a:solidFill>
                          <a:srgbClr val="000000"/>
                        </a:solidFill>
                        <a:effectLst/>
                        <a:latin typeface="Calibri"/>
                      </a:endParaRPr>
                    </a:p>
                  </a:txBody>
                  <a:tcPr marL="10319" marR="10319" marT="9525" marB="0" anchor="b"/>
                </a:tc>
                <a:tc>
                  <a:txBody>
                    <a:bodyPr/>
                    <a:lstStyle/>
                    <a:p>
                      <a:pPr algn="ctr" fontAlgn="b"/>
                      <a:r>
                        <a:rPr lang="en-ZA" sz="1100" u="none" strike="noStrike" dirty="0">
                          <a:effectLst/>
                        </a:rPr>
                        <a:t>532860</a:t>
                      </a:r>
                      <a:endParaRPr lang="en-ZA" sz="1100" b="0" i="0" u="none" strike="noStrike" dirty="0">
                        <a:solidFill>
                          <a:srgbClr val="000000"/>
                        </a:solidFill>
                        <a:effectLst/>
                        <a:latin typeface="Calibri"/>
                      </a:endParaRPr>
                    </a:p>
                  </a:txBody>
                  <a:tcPr marL="10319" marR="10319" marT="9525" marB="0" anchor="b"/>
                </a:tc>
              </a:tr>
              <a:tr h="190500">
                <a:tc>
                  <a:txBody>
                    <a:bodyPr/>
                    <a:lstStyle/>
                    <a:p>
                      <a:pPr algn="l" fontAlgn="b"/>
                      <a:r>
                        <a:rPr lang="en-ZA" sz="1100" u="none" strike="noStrike" dirty="0" smtClean="0">
                          <a:effectLst/>
                        </a:rPr>
                        <a:t>Passed (2014)</a:t>
                      </a:r>
                      <a:endParaRPr lang="en-ZA" sz="1100" b="0" i="0" u="none" strike="noStrike" dirty="0">
                        <a:solidFill>
                          <a:srgbClr val="000000"/>
                        </a:solidFill>
                        <a:effectLst/>
                        <a:latin typeface="Calibri"/>
                      </a:endParaRPr>
                    </a:p>
                  </a:txBody>
                  <a:tcPr marL="10319" marR="10319" marT="9525" marB="0" anchor="b"/>
                </a:tc>
                <a:tc>
                  <a:txBody>
                    <a:bodyPr/>
                    <a:lstStyle/>
                    <a:p>
                      <a:pPr algn="ctr" fontAlgn="b"/>
                      <a:r>
                        <a:rPr lang="en-ZA" sz="1100" u="none" strike="noStrike" dirty="0">
                          <a:effectLst/>
                        </a:rPr>
                        <a:t>403874</a:t>
                      </a:r>
                      <a:endParaRPr lang="en-ZA" sz="1100" b="0" i="0" u="none" strike="noStrike" dirty="0">
                        <a:solidFill>
                          <a:srgbClr val="000000"/>
                        </a:solidFill>
                        <a:effectLst/>
                        <a:latin typeface="Calibri"/>
                      </a:endParaRPr>
                    </a:p>
                  </a:txBody>
                  <a:tcPr marL="10319" marR="10319" marT="9525" marB="0" anchor="b"/>
                </a:tc>
              </a:tr>
              <a:tr h="190500">
                <a:tc>
                  <a:txBody>
                    <a:bodyPr/>
                    <a:lstStyle/>
                    <a:p>
                      <a:pPr algn="l" fontAlgn="b"/>
                      <a:r>
                        <a:rPr lang="en-ZA" sz="1100" u="none" strike="noStrike" dirty="0" smtClean="0">
                          <a:effectLst/>
                        </a:rPr>
                        <a:t>Bachelors (2014)</a:t>
                      </a:r>
                      <a:endParaRPr lang="en-ZA" sz="1100" b="0" i="0" u="none" strike="noStrike" dirty="0">
                        <a:solidFill>
                          <a:srgbClr val="000000"/>
                        </a:solidFill>
                        <a:effectLst/>
                        <a:latin typeface="Calibri"/>
                      </a:endParaRPr>
                    </a:p>
                  </a:txBody>
                  <a:tcPr marL="10319" marR="10319" marT="9525" marB="0" anchor="b"/>
                </a:tc>
                <a:tc>
                  <a:txBody>
                    <a:bodyPr/>
                    <a:lstStyle/>
                    <a:p>
                      <a:pPr algn="ctr" fontAlgn="b"/>
                      <a:r>
                        <a:rPr lang="en-ZA" sz="1100" u="none" strike="noStrike" dirty="0">
                          <a:effectLst/>
                        </a:rPr>
                        <a:t>150752</a:t>
                      </a:r>
                      <a:endParaRPr lang="en-ZA" sz="1100" b="0" i="0" u="none" strike="noStrike" dirty="0">
                        <a:solidFill>
                          <a:srgbClr val="000000"/>
                        </a:solidFill>
                        <a:effectLst/>
                        <a:latin typeface="Calibri"/>
                      </a:endParaRPr>
                    </a:p>
                  </a:txBody>
                  <a:tcPr marL="10319" marR="10319" marT="9525" marB="0" anchor="b"/>
                </a:tc>
              </a:tr>
            </a:tbl>
          </a:graphicData>
        </a:graphic>
      </p:graphicFrame>
      <p:sp>
        <p:nvSpPr>
          <p:cNvPr id="7" name="Content Placeholder 2"/>
          <p:cNvSpPr>
            <a:spLocks noGrp="1"/>
          </p:cNvSpPr>
          <p:nvPr>
            <p:ph idx="1"/>
          </p:nvPr>
        </p:nvSpPr>
        <p:spPr>
          <a:xfrm>
            <a:off x="0" y="5733256"/>
            <a:ext cx="8915400" cy="1440160"/>
          </a:xfrm>
        </p:spPr>
        <p:txBody>
          <a:bodyPr>
            <a:normAutofit/>
          </a:bodyPr>
          <a:lstStyle/>
          <a:p>
            <a:r>
              <a:rPr lang="en-ZA" sz="1800" dirty="0" smtClean="0"/>
              <a:t>550,000 students drop out before matric</a:t>
            </a:r>
          </a:p>
          <a:p>
            <a:r>
              <a:rPr lang="en-ZA" sz="1800" dirty="0" smtClean="0"/>
              <a:t>99% do not get a non-matric qualification </a:t>
            </a:r>
            <a:r>
              <a:rPr lang="en-ZA" sz="1200" dirty="0" smtClean="0"/>
              <a:t>(</a:t>
            </a:r>
            <a:r>
              <a:rPr lang="en-ZA" sz="1200" dirty="0" err="1" smtClean="0"/>
              <a:t>Gustafsson</a:t>
            </a:r>
            <a:r>
              <a:rPr lang="en-ZA" sz="1200" dirty="0" smtClean="0"/>
              <a:t>, 2011: p11)</a:t>
            </a:r>
          </a:p>
          <a:p>
            <a:r>
              <a:rPr lang="en-ZA" sz="1800" dirty="0" smtClean="0"/>
              <a:t>What happens to them? 50% youth unemployment…</a:t>
            </a:r>
            <a:endParaRPr lang="en-ZA" sz="1400" dirty="0"/>
          </a:p>
        </p:txBody>
      </p:sp>
    </p:spTree>
    <p:extLst>
      <p:ext uri="{BB962C8B-B14F-4D97-AF65-F5344CB8AC3E}">
        <p14:creationId xmlns:p14="http://schemas.microsoft.com/office/powerpoint/2010/main" val="13990456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sp>
        <p:nvSpPr>
          <p:cNvPr id="5" name="AutoShape 2" descr="Displaying broad unempl.png"/>
          <p:cNvSpPr>
            <a:spLocks noChangeAspect="1" noChangeArrowheads="1"/>
          </p:cNvSpPr>
          <p:nvPr/>
        </p:nvSpPr>
        <p:spPr bwMode="auto">
          <a:xfrm>
            <a:off x="168540" y="-144463"/>
            <a:ext cx="3302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6147"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640" y="620689"/>
            <a:ext cx="9268052" cy="540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02264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48788" y="404665"/>
            <a:ext cx="7240516" cy="1228725"/>
          </a:xfrm>
        </p:spPr>
        <p:txBody>
          <a:bodyPr>
            <a:normAutofit/>
          </a:bodyPr>
          <a:lstStyle/>
          <a:p>
            <a:r>
              <a:rPr lang="en-ZA" dirty="0" smtClean="0"/>
              <a:t>Education and inequality?</a:t>
            </a:r>
          </a:p>
        </p:txBody>
      </p:sp>
      <p:graphicFrame>
        <p:nvGraphicFramePr>
          <p:cNvPr id="4" name="Diagram 3"/>
          <p:cNvGraphicFramePr/>
          <p:nvPr>
            <p:extLst>
              <p:ext uri="{D42A27DB-BD31-4B8C-83A1-F6EECF244321}">
                <p14:modId xmlns:p14="http://schemas.microsoft.com/office/powerpoint/2010/main" val="3787144095"/>
              </p:ext>
            </p:extLst>
          </p:nvPr>
        </p:nvGraphicFramePr>
        <p:xfrm>
          <a:off x="5382411" y="1040520"/>
          <a:ext cx="3432381" cy="2736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3845042449"/>
              </p:ext>
            </p:extLst>
          </p:nvPr>
        </p:nvGraphicFramePr>
        <p:xfrm>
          <a:off x="779899" y="3503027"/>
          <a:ext cx="8190910" cy="25649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2" name="Group 10"/>
          <p:cNvGrpSpPr/>
          <p:nvPr/>
        </p:nvGrpSpPr>
        <p:grpSpPr>
          <a:xfrm>
            <a:off x="7780702" y="2249965"/>
            <a:ext cx="2021687" cy="1212015"/>
            <a:chOff x="7217855" y="2391961"/>
            <a:chExt cx="1866173" cy="1212015"/>
          </a:xfrm>
          <a:solidFill>
            <a:schemeClr val="accent3">
              <a:lumMod val="75000"/>
            </a:schemeClr>
          </a:solidFill>
        </p:grpSpPr>
        <p:sp>
          <p:nvSpPr>
            <p:cNvPr id="16" name="Left Arrow 15"/>
            <p:cNvSpPr/>
            <p:nvPr/>
          </p:nvSpPr>
          <p:spPr>
            <a:xfrm rot="19500000">
              <a:off x="7217855" y="3167781"/>
              <a:ext cx="1235361" cy="436195"/>
            </a:xfrm>
            <a:prstGeom prst="lef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Left Arrow 19"/>
            <p:cNvSpPr/>
            <p:nvPr/>
          </p:nvSpPr>
          <p:spPr>
            <a:xfrm rot="2088264">
              <a:off x="7250281" y="2391961"/>
              <a:ext cx="1235361" cy="436195"/>
            </a:xfrm>
            <a:prstGeom prst="lef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 name="Group 16"/>
            <p:cNvGrpSpPr/>
            <p:nvPr/>
          </p:nvGrpSpPr>
          <p:grpSpPr>
            <a:xfrm>
              <a:off x="7624814" y="2408672"/>
              <a:ext cx="1459214" cy="1163187"/>
              <a:chOff x="4263487" y="439903"/>
              <a:chExt cx="1827847" cy="1462278"/>
            </a:xfrm>
            <a:grpFill/>
          </p:grpSpPr>
          <p:sp>
            <p:nvSpPr>
              <p:cNvPr id="18" name="Rounded Rectangle 17"/>
              <p:cNvSpPr/>
              <p:nvPr/>
            </p:nvSpPr>
            <p:spPr>
              <a:xfrm>
                <a:off x="4263487" y="439903"/>
                <a:ext cx="1827847" cy="1462278"/>
              </a:xfrm>
              <a:prstGeom prst="roundRect">
                <a:avLst>
                  <a:gd name="adj" fmla="val 1000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ounded Rectangle 5"/>
              <p:cNvSpPr/>
              <p:nvPr/>
            </p:nvSpPr>
            <p:spPr>
              <a:xfrm>
                <a:off x="4306316" y="482732"/>
                <a:ext cx="1742189" cy="1376620"/>
              </a:xfrm>
              <a:prstGeom prst="rect">
                <a:avLst/>
              </a:prstGeom>
              <a:solidFill>
                <a:schemeClr val="accent1">
                  <a:lumMod val="75000"/>
                </a:schemeClr>
              </a:solidFill>
              <a:ln>
                <a:noFill/>
              </a:ln>
            </p:spPr>
            <p:style>
              <a:lnRef idx="0">
                <a:scrgbClr r="0" g="0" b="0"/>
              </a:lnRef>
              <a:fillRef idx="0">
                <a:scrgbClr r="0" g="0" b="0"/>
              </a:fillRef>
              <a:effectRef idx="0">
                <a:scrgbClr r="0" g="0" b="0"/>
              </a:effectRef>
              <a:fontRef idx="minor">
                <a:schemeClr val="lt1"/>
              </a:fontRef>
            </p:style>
            <p:txBody>
              <a:bodyPr lIns="100965" tIns="100965" rIns="100965" bIns="100965" spcCol="1270" anchor="ctr"/>
              <a:lstStyle/>
              <a:p>
                <a:pPr algn="ctr" defTabSz="2355850">
                  <a:lnSpc>
                    <a:spcPct val="90000"/>
                  </a:lnSpc>
                  <a:spcAft>
                    <a:spcPct val="35000"/>
                  </a:spcAft>
                  <a:defRPr/>
                </a:pPr>
                <a:endParaRPr lang="en-ZA" sz="5300"/>
              </a:p>
            </p:txBody>
          </p:sp>
        </p:grpSp>
      </p:grpSp>
      <p:sp>
        <p:nvSpPr>
          <p:cNvPr id="24" name="TextBox 23"/>
          <p:cNvSpPr txBox="1">
            <a:spLocks noChangeArrowheads="1"/>
          </p:cNvSpPr>
          <p:nvPr/>
        </p:nvSpPr>
        <p:spPr bwMode="auto">
          <a:xfrm>
            <a:off x="8347198" y="2355141"/>
            <a:ext cx="1325960" cy="769441"/>
          </a:xfrm>
          <a:prstGeom prst="rect">
            <a:avLst/>
          </a:prstGeom>
          <a:solidFill>
            <a:schemeClr val="accent1">
              <a:lumMod val="75000"/>
            </a:schemeClr>
          </a:solidFill>
          <a:ln>
            <a:noFill/>
          </a:ln>
        </p:spPr>
        <p:txBody>
          <a:bodyPr>
            <a:spAutoFit/>
          </a:bodyPr>
          <a:lstStyle>
            <a:lvl1pPr marL="171450" indent="-17145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buFont typeface="Arial" pitchFamily="34" charset="0"/>
              <a:buChar char="•"/>
            </a:pPr>
            <a:r>
              <a:rPr lang="en-ZA" sz="1100" b="1" dirty="0">
                <a:solidFill>
                  <a:srgbClr val="FFFFFF"/>
                </a:solidFill>
              </a:rPr>
              <a:t>IQ</a:t>
            </a:r>
          </a:p>
          <a:p>
            <a:pPr eaLnBrk="1" hangingPunct="1">
              <a:buFont typeface="Arial" pitchFamily="34" charset="0"/>
              <a:buChar char="•"/>
            </a:pPr>
            <a:r>
              <a:rPr lang="en-ZA" sz="1100" b="1" dirty="0">
                <a:solidFill>
                  <a:srgbClr val="FFFFFF"/>
                </a:solidFill>
              </a:rPr>
              <a:t>Motivation</a:t>
            </a:r>
          </a:p>
          <a:p>
            <a:pPr eaLnBrk="1" hangingPunct="1">
              <a:buFont typeface="Arial" pitchFamily="34" charset="0"/>
              <a:buChar char="•"/>
            </a:pPr>
            <a:r>
              <a:rPr lang="en-ZA" sz="1100" b="1" dirty="0">
                <a:solidFill>
                  <a:srgbClr val="FFFFFF"/>
                </a:solidFill>
              </a:rPr>
              <a:t>Social networks</a:t>
            </a:r>
          </a:p>
          <a:p>
            <a:pPr eaLnBrk="1" hangingPunct="1">
              <a:buFont typeface="Arial" pitchFamily="34" charset="0"/>
              <a:buChar char="•"/>
            </a:pPr>
            <a:r>
              <a:rPr lang="en-ZA" sz="1100" b="1" dirty="0">
                <a:solidFill>
                  <a:srgbClr val="FFFFFF"/>
                </a:solidFill>
              </a:rPr>
              <a:t>Discrimination</a:t>
            </a:r>
          </a:p>
        </p:txBody>
      </p:sp>
    </p:spTree>
    <p:extLst>
      <p:ext uri="{BB962C8B-B14F-4D97-AF65-F5344CB8AC3E}">
        <p14:creationId xmlns:p14="http://schemas.microsoft.com/office/powerpoint/2010/main" val="257644470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355487" y="3342928"/>
            <a:ext cx="6186690" cy="332343"/>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12</a:t>
            </a:fld>
            <a:endParaRPr lang="en-ZA" sz="1200">
              <a:solidFill>
                <a:srgbClr val="898989"/>
              </a:solidFill>
            </a:endParaRPr>
          </a:p>
        </p:txBody>
      </p:sp>
      <p:sp>
        <p:nvSpPr>
          <p:cNvPr id="54" name="Rectangle 53"/>
          <p:cNvSpPr/>
          <p:nvPr/>
        </p:nvSpPr>
        <p:spPr>
          <a:xfrm>
            <a:off x="6646995" y="857251"/>
            <a:ext cx="2963201"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831930" y="855664"/>
            <a:ext cx="1597687"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54597" y="1466793"/>
              <a:ext cx="778181" cy="3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800" b="1" dirty="0">
                  <a:solidFill>
                    <a:schemeClr val="bg1"/>
                  </a:solidFill>
                </a:rPr>
                <a:t>High SES </a:t>
              </a:r>
              <a:r>
                <a:rPr lang="en-ZA" sz="800" b="1" dirty="0" smtClean="0">
                  <a:solidFill>
                    <a:schemeClr val="bg1"/>
                  </a:solidFill>
                </a:rPr>
                <a:t>background</a:t>
              </a:r>
            </a:p>
          </p:txBody>
        </p:sp>
      </p:grpSp>
      <p:grpSp>
        <p:nvGrpSpPr>
          <p:cNvPr id="5" name="Group 118"/>
          <p:cNvGrpSpPr>
            <a:grpSpLocks/>
          </p:cNvGrpSpPr>
          <p:nvPr/>
        </p:nvGrpSpPr>
        <p:grpSpPr bwMode="auto">
          <a:xfrm>
            <a:off x="7075223" y="1508125"/>
            <a:ext cx="1160860"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dirty="0">
                  <a:solidFill>
                    <a:schemeClr val="bg1"/>
                  </a:solidFill>
                </a:rPr>
                <a:t>High quality primary school</a:t>
              </a:r>
            </a:p>
          </p:txBody>
        </p:sp>
      </p:grpSp>
      <p:grpSp>
        <p:nvGrpSpPr>
          <p:cNvPr id="6" name="Group 119"/>
          <p:cNvGrpSpPr>
            <a:grpSpLocks/>
          </p:cNvGrpSpPr>
          <p:nvPr/>
        </p:nvGrpSpPr>
        <p:grpSpPr bwMode="auto">
          <a:xfrm>
            <a:off x="6825854" y="800101"/>
            <a:ext cx="1252008"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707070" y="2676526"/>
            <a:ext cx="4904846"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870502" y="2606344"/>
            <a:ext cx="2557462" cy="2815300"/>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992674" y="3135313"/>
            <a:ext cx="2199614" cy="1997075"/>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78135" y="3616609"/>
              <a:ext cx="1248942" cy="64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dirty="0">
                  <a:solidFill>
                    <a:schemeClr val="bg1"/>
                  </a:solidFill>
                </a:rPr>
                <a:t>Low </a:t>
              </a:r>
              <a:r>
                <a:rPr lang="en-ZA" sz="1200" b="1" dirty="0" smtClean="0">
                  <a:solidFill>
                    <a:schemeClr val="bg1"/>
                  </a:solidFill>
                </a:rPr>
                <a:t>socioeconomic status background</a:t>
              </a:r>
              <a:endParaRPr lang="en-ZA" sz="1200" b="1" dirty="0">
                <a:solidFill>
                  <a:schemeClr val="bg1"/>
                </a:solidFill>
              </a:endParaRPr>
            </a:p>
          </p:txBody>
        </p:sp>
      </p:grpSp>
      <p:grpSp>
        <p:nvGrpSpPr>
          <p:cNvPr id="8" name="Group 116"/>
          <p:cNvGrpSpPr>
            <a:grpSpLocks/>
          </p:cNvGrpSpPr>
          <p:nvPr/>
        </p:nvGrpSpPr>
        <p:grpSpPr bwMode="auto">
          <a:xfrm>
            <a:off x="5374350" y="3943351"/>
            <a:ext cx="2046552"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9307" y="4168241"/>
              <a:ext cx="1475914" cy="1452941"/>
              <a:chOff x="5299307" y="4168241"/>
              <a:chExt cx="1475914" cy="145294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646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953001" y="2670176"/>
            <a:ext cx="220649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8659152" y="2265363"/>
            <a:ext cx="1171178"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6170613" y="1612900"/>
            <a:ext cx="454025"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380993" y="415925"/>
            <a:ext cx="2791221"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2175952308"/>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81501"/>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91150" y="1009650"/>
            <a:ext cx="1771385" cy="1123384"/>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15%</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a:t>
            </a:r>
            <a:r>
              <a:rPr lang="en-ZA" sz="900" dirty="0" smtClean="0">
                <a:latin typeface="Calibri" pitchFamily="34" charset="0"/>
                <a:ea typeface="+mn-ea"/>
                <a:cs typeface="Arial" pitchFamily="34" charset="0"/>
              </a:rPr>
              <a:t>skills</a:t>
            </a:r>
            <a:endParaRPr lang="en-ZA" sz="900" dirty="0">
              <a:latin typeface="Calibri" pitchFamily="34" charset="0"/>
              <a:ea typeface="+mn-ea"/>
              <a:cs typeface="Arial" pitchFamily="34" charset="0"/>
            </a:endParaRPr>
          </a:p>
        </p:txBody>
      </p:sp>
      <p:sp>
        <p:nvSpPr>
          <p:cNvPr id="92" name="TextBox 91"/>
          <p:cNvSpPr txBox="1"/>
          <p:nvPr/>
        </p:nvSpPr>
        <p:spPr>
          <a:xfrm>
            <a:off x="33056" y="3717033"/>
            <a:ext cx="1769666" cy="846386"/>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a:t>
            </a:r>
            <a:r>
              <a:rPr lang="en-ZA" sz="900" dirty="0" smtClean="0">
                <a:latin typeface="Calibri" pitchFamily="34" charset="0"/>
                <a:ea typeface="+mn-ea"/>
                <a:cs typeface="Arial" pitchFamily="34" charset="0"/>
              </a:rPr>
              <a:t>education</a:t>
            </a:r>
            <a:endParaRPr lang="en-ZA" sz="900" dirty="0">
              <a:latin typeface="Calibri" pitchFamily="34" charset="0"/>
              <a:ea typeface="+mn-ea"/>
              <a:cs typeface="Arial" pitchFamily="34" charset="0"/>
            </a:endParaRPr>
          </a:p>
        </p:txBody>
      </p:sp>
      <p:sp>
        <p:nvSpPr>
          <p:cNvPr id="74" name="Freeform 73"/>
          <p:cNvSpPr/>
          <p:nvPr/>
        </p:nvSpPr>
        <p:spPr>
          <a:xfrm>
            <a:off x="3958961" y="5013325"/>
            <a:ext cx="760148"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958961" y="4032250"/>
            <a:ext cx="760148"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707071" y="879476"/>
            <a:ext cx="1417108"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16461" y="2492898"/>
            <a:ext cx="1866458" cy="1050925"/>
            <a:chOff x="114382" y="2291768"/>
            <a:chExt cx="1723333" cy="1050749"/>
          </a:xfrm>
        </p:grpSpPr>
        <p:sp>
          <p:nvSpPr>
            <p:cNvPr id="96" name="TextBox 95"/>
            <p:cNvSpPr txBox="1"/>
            <p:nvPr/>
          </p:nvSpPr>
          <p:spPr>
            <a:xfrm>
              <a:off x="309696" y="2617150"/>
              <a:ext cx="1528019" cy="553905"/>
            </a:xfrm>
            <a:prstGeom prst="rect">
              <a:avLst/>
            </a:prstGeom>
            <a:solidFill>
              <a:schemeClr val="accent1">
                <a:lumMod val="60000"/>
                <a:lumOff val="40000"/>
              </a:schemeClr>
            </a:solidFill>
          </p:spPr>
          <p:txBody>
            <a:bodyPr wrap="square">
              <a:spAutoFit/>
            </a:bodyPr>
            <a:lstStyle/>
            <a:p>
              <a:pPr marL="171450" indent="-171450">
                <a:buFont typeface="Arial" pitchFamily="34" charset="0"/>
                <a:buChar char="•"/>
                <a:defRPr/>
              </a:pPr>
              <a:r>
                <a:rPr lang="en-ZA" sz="1000" dirty="0">
                  <a:latin typeface="Calibri" pitchFamily="34" charset="0"/>
                  <a:ea typeface="+mn-ea"/>
                  <a:cs typeface="Arial" pitchFamily="34" charset="0"/>
                </a:rPr>
                <a:t>Vocational training</a:t>
              </a:r>
            </a:p>
            <a:p>
              <a:pPr marL="171450" indent="-171450">
                <a:buFont typeface="Arial" pitchFamily="34" charset="0"/>
                <a:buChar char="•"/>
                <a:defRPr/>
              </a:pPr>
              <a:r>
                <a:rPr lang="en-ZA" sz="1000" dirty="0">
                  <a:latin typeface="Calibri" pitchFamily="34" charset="0"/>
                  <a:ea typeface="+mn-ea"/>
                  <a:cs typeface="Arial" pitchFamily="34" charset="0"/>
                </a:rPr>
                <a:t>Affirmative </a:t>
              </a:r>
              <a:r>
                <a:rPr lang="en-ZA" sz="1000" dirty="0" smtClean="0">
                  <a:latin typeface="Calibri" pitchFamily="34" charset="0"/>
                  <a:ea typeface="+mn-ea"/>
                  <a:cs typeface="Arial" pitchFamily="34" charset="0"/>
                </a:rPr>
                <a:t>action</a:t>
              </a:r>
            </a:p>
            <a:p>
              <a:pPr>
                <a:defRPr/>
              </a:pPr>
              <a:r>
                <a:rPr lang="en-ZA" sz="1000" dirty="0" smtClean="0">
                  <a:latin typeface="Calibri" pitchFamily="34" charset="0"/>
                  <a:cs typeface="Arial" pitchFamily="34" charset="0"/>
                </a:rPr>
                <a:t>(few make this transition)</a:t>
              </a:r>
              <a:endParaRPr lang="en-ZA" sz="1000" dirty="0">
                <a:latin typeface="Calibri" pitchFamily="34" charset="0"/>
                <a:ea typeface="+mn-ea"/>
                <a:cs typeface="Arial" pitchFamily="34" charset="0"/>
              </a:endParaRP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943483" y="1566863"/>
            <a:ext cx="760148"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989352" y="2813050"/>
            <a:ext cx="897731"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422504" y="2506663"/>
            <a:ext cx="1565010"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951517" y="2070100"/>
            <a:ext cx="897731"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592881" y="2424113"/>
            <a:ext cx="1534055" cy="770870"/>
            <a:chOff x="7008134" y="2423712"/>
            <a:chExt cx="1416720" cy="792161"/>
          </a:xfrm>
        </p:grpSpPr>
        <p:sp>
          <p:nvSpPr>
            <p:cNvPr id="122" name="TextBox 121"/>
            <p:cNvSpPr txBox="1"/>
            <p:nvPr/>
          </p:nvSpPr>
          <p:spPr>
            <a:xfrm>
              <a:off x="7208254" y="2678202"/>
              <a:ext cx="1216600" cy="53767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3002784" y="116633"/>
            <a:ext cx="6199848"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4023925" y="5293880"/>
            <a:ext cx="5609960"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327998" y="6602444"/>
            <a:ext cx="510869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100" dirty="0" smtClean="0"/>
              <a:t>Statistics from Quarterly Labour Force Survey (QLFS) 2014 Q4</a:t>
            </a:r>
            <a:endParaRPr lang="en-ZA" sz="1100" dirty="0"/>
          </a:p>
        </p:txBody>
      </p:sp>
      <p:grpSp>
        <p:nvGrpSpPr>
          <p:cNvPr id="66" name="Group 115"/>
          <p:cNvGrpSpPr>
            <a:grpSpLocks/>
          </p:cNvGrpSpPr>
          <p:nvPr/>
        </p:nvGrpSpPr>
        <p:grpSpPr bwMode="auto">
          <a:xfrm>
            <a:off x="5118101" y="2822577"/>
            <a:ext cx="3015451" cy="2902289"/>
            <a:chOff x="4571758" y="2670835"/>
            <a:chExt cx="2782752" cy="2901882"/>
          </a:xfrm>
        </p:grpSpPr>
        <p:sp>
          <p:nvSpPr>
            <p:cNvPr id="67" name="Circular Arrow 6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68" name="Group 114"/>
            <p:cNvGrpSpPr>
              <a:grpSpLocks/>
            </p:cNvGrpSpPr>
            <p:nvPr/>
          </p:nvGrpSpPr>
          <p:grpSpPr bwMode="auto">
            <a:xfrm>
              <a:off x="6364510" y="4651092"/>
              <a:ext cx="990000" cy="921625"/>
              <a:chOff x="6364510" y="4651092"/>
              <a:chExt cx="990000" cy="921625"/>
            </a:xfrm>
          </p:grpSpPr>
          <p:sp>
            <p:nvSpPr>
              <p:cNvPr id="69" name="Freeform 68"/>
              <p:cNvSpPr/>
              <p:nvPr/>
            </p:nvSpPr>
            <p:spPr>
              <a:xfrm rot="18860996">
                <a:off x="6410059" y="4639670"/>
                <a:ext cx="921625" cy="944469"/>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70" name="TextBox 40"/>
              <p:cNvSpPr txBox="1">
                <a:spLocks noChangeArrowheads="1"/>
              </p:cNvSpPr>
              <p:nvPr/>
            </p:nvSpPr>
            <p:spPr bwMode="auto">
              <a:xfrm>
                <a:off x="6364510" y="4861277"/>
                <a:ext cx="990000" cy="49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dirty="0" smtClean="0">
                    <a:solidFill>
                      <a:schemeClr val="bg1"/>
                    </a:solidFill>
                  </a:rPr>
                  <a:t>ECD</a:t>
                </a:r>
              </a:p>
              <a:p>
                <a:pPr algn="ctr" eaLnBrk="1" hangingPunct="1"/>
                <a:r>
                  <a:rPr lang="en-ZA" sz="700" b="1" dirty="0" smtClean="0">
                    <a:solidFill>
                      <a:schemeClr val="bg1"/>
                    </a:solidFill>
                  </a:rPr>
                  <a:t>None or </a:t>
                </a:r>
              </a:p>
              <a:p>
                <a:pPr algn="ctr" eaLnBrk="1" hangingPunct="1"/>
                <a:r>
                  <a:rPr lang="en-ZA" sz="700" b="1" dirty="0" smtClean="0">
                    <a:solidFill>
                      <a:schemeClr val="bg1"/>
                    </a:solidFill>
                  </a:rPr>
                  <a:t>low-quality</a:t>
                </a:r>
                <a:endParaRPr lang="en-ZA" sz="700" b="1" dirty="0">
                  <a:solidFill>
                    <a:schemeClr val="bg1"/>
                  </a:solidFill>
                </a:endParaRPr>
              </a:p>
            </p:txBody>
          </p:sp>
        </p:grpSp>
      </p:grpSp>
      <p:grpSp>
        <p:nvGrpSpPr>
          <p:cNvPr id="72" name="Group 118"/>
          <p:cNvGrpSpPr>
            <a:grpSpLocks/>
          </p:cNvGrpSpPr>
          <p:nvPr/>
        </p:nvGrpSpPr>
        <p:grpSpPr bwMode="auto">
          <a:xfrm rot="499834">
            <a:off x="7872156" y="1910334"/>
            <a:ext cx="797115" cy="773338"/>
            <a:chOff x="6531208" y="1507436"/>
            <a:chExt cx="1072116" cy="1017150"/>
          </a:xfrm>
        </p:grpSpPr>
        <p:sp>
          <p:nvSpPr>
            <p:cNvPr id="73" name="Freeform 72"/>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78" name="Shape 77"/>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9" name="TextBox 22"/>
            <p:cNvSpPr txBox="1">
              <a:spLocks noChangeArrowheads="1"/>
            </p:cNvSpPr>
            <p:nvPr/>
          </p:nvSpPr>
          <p:spPr bwMode="auto">
            <a:xfrm>
              <a:off x="6768962" y="1847775"/>
              <a:ext cx="685623" cy="33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050" b="1" dirty="0" smtClean="0">
                  <a:solidFill>
                    <a:schemeClr val="bg1"/>
                  </a:solidFill>
                </a:rPr>
                <a:t>ECD</a:t>
              </a:r>
              <a:endParaRPr lang="en-ZA" sz="700" b="1" dirty="0">
                <a:solidFill>
                  <a:schemeClr val="bg1"/>
                </a:solidFill>
              </a:endParaRPr>
            </a:p>
          </p:txBody>
        </p:sp>
      </p:grpSp>
    </p:spTree>
    <p:extLst>
      <p:ext uri="{BB962C8B-B14F-4D97-AF65-F5344CB8AC3E}">
        <p14:creationId xmlns:p14="http://schemas.microsoft.com/office/powerpoint/2010/main" val="44749951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98"/>
                                        </p:tgtEl>
                                        <p:attrNameLst>
                                          <p:attrName>style.visibility</p:attrName>
                                        </p:attrNameLst>
                                      </p:cBhvr>
                                      <p:to>
                                        <p:strVal val="visible"/>
                                      </p:to>
                                    </p:set>
                                  </p:childTnLst>
                                </p:cTn>
                              </p:par>
                            </p:childTnLst>
                          </p:cTn>
                        </p:par>
                        <p:par>
                          <p:cTn id="71" fill="hold">
                            <p:stCondLst>
                              <p:cond delay="0"/>
                            </p:stCondLst>
                            <p:childTnLst>
                              <p:par>
                                <p:cTn id="72" presetID="1" presetClass="entr" presetSubtype="0" fill="hold" nodeType="afterEffect">
                                  <p:stCondLst>
                                    <p:cond delay="0"/>
                                  </p:stCondLst>
                                  <p:childTnLst>
                                    <p:set>
                                      <p:cBhvr>
                                        <p:cTn id="73" dur="1" fill="hold">
                                          <p:stCondLst>
                                            <p:cond delay="0"/>
                                          </p:stCondLst>
                                        </p:cTn>
                                        <p:tgtEl>
                                          <p:spTgt spid="94"/>
                                        </p:tgtEl>
                                        <p:attrNameLst>
                                          <p:attrName>style.visibility</p:attrName>
                                        </p:attrNameLst>
                                      </p:cBhvr>
                                      <p:to>
                                        <p:strVal val="visible"/>
                                      </p:to>
                                    </p:set>
                                  </p:childTnLst>
                                </p:cTn>
                              </p:par>
                            </p:childTnLst>
                          </p:cTn>
                        </p:par>
                        <p:par>
                          <p:cTn id="74" fill="hold">
                            <p:stCondLst>
                              <p:cond delay="0"/>
                            </p:stCondLst>
                            <p:childTnLst>
                              <p:par>
                                <p:cTn id="75" presetID="1" presetClass="entr" presetSubtype="0" fill="hold" nodeType="afterEffect">
                                  <p:stCondLst>
                                    <p:cond delay="0"/>
                                  </p:stCondLst>
                                  <p:childTnLst>
                                    <p:set>
                                      <p:cBhvr>
                                        <p:cTn id="76" dur="1" fill="hold">
                                          <p:stCondLst>
                                            <p:cond delay="0"/>
                                          </p:stCondLst>
                                        </p:cTn>
                                        <p:tgtEl>
                                          <p:spTgt spid="74"/>
                                        </p:tgtEl>
                                        <p:attrNameLst>
                                          <p:attrName>style.visibility</p:attrName>
                                        </p:attrNameLst>
                                      </p:cBhvr>
                                      <p:to>
                                        <p:strVal val="visible"/>
                                      </p:to>
                                    </p:set>
                                  </p:childTnLst>
                                </p:cTn>
                              </p:par>
                            </p:childTnLst>
                          </p:cTn>
                        </p:par>
                        <p:par>
                          <p:cTn id="77" fill="hold">
                            <p:stCondLst>
                              <p:cond delay="0"/>
                            </p:stCondLst>
                            <p:childTnLst>
                              <p:par>
                                <p:cTn id="78" presetID="1" presetClass="entr" presetSubtype="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92"/>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7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22"/>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131"/>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132"/>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Teachers and principals</a:t>
            </a:r>
            <a:endParaRPr lang="en-US" dirty="0"/>
          </a:p>
        </p:txBody>
      </p:sp>
      <p:sp>
        <p:nvSpPr>
          <p:cNvPr id="3" name="Content Placeholder 2"/>
          <p:cNvSpPr>
            <a:spLocks noGrp="1"/>
          </p:cNvSpPr>
          <p:nvPr>
            <p:ph sz="quarter" idx="1"/>
          </p:nvPr>
        </p:nvSpPr>
        <p:spPr>
          <a:xfrm>
            <a:off x="488504" y="1447800"/>
            <a:ext cx="8922196" cy="4572000"/>
          </a:xfrm>
        </p:spPr>
        <p:txBody>
          <a:bodyPr/>
          <a:lstStyle/>
          <a:p>
            <a:r>
              <a:rPr lang="en-US" dirty="0" smtClean="0"/>
              <a:t>Very strong case to be made that we should be focusing the majority of our energies on PRIMARY SCHOOLING and especially numeracy and literacy in the FP</a:t>
            </a:r>
          </a:p>
          <a:p>
            <a:endParaRPr lang="en-US" dirty="0" smtClean="0"/>
          </a:p>
          <a:p>
            <a:r>
              <a:rPr lang="en-US" dirty="0" smtClean="0"/>
              <a:t>If we get it wrong there then we have lost before we have started</a:t>
            </a:r>
          </a:p>
          <a:p>
            <a:endParaRPr lang="en-US" dirty="0"/>
          </a:p>
          <a:p>
            <a:r>
              <a:rPr lang="en-US" dirty="0" smtClean="0"/>
              <a:t>We need to focus on both </a:t>
            </a:r>
            <a:r>
              <a:rPr lang="en-US" b="1" dirty="0" smtClean="0"/>
              <a:t>ACCOUNTABILITY</a:t>
            </a:r>
            <a:r>
              <a:rPr lang="en-US" dirty="0" smtClean="0"/>
              <a:t> and </a:t>
            </a:r>
            <a:r>
              <a:rPr lang="en-US" b="1" dirty="0" smtClean="0"/>
              <a:t>CAPACITY</a:t>
            </a:r>
            <a:r>
              <a:rPr lang="en-US" dirty="0" smtClean="0"/>
              <a:t>. Not one or the other – both (see Richard Elmore’s work).</a:t>
            </a:r>
          </a:p>
        </p:txBody>
      </p:sp>
    </p:spTree>
    <p:extLst>
      <p:ext uri="{BB962C8B-B14F-4D97-AF65-F5344CB8AC3E}">
        <p14:creationId xmlns:p14="http://schemas.microsoft.com/office/powerpoint/2010/main" val="335068450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515" y="188640"/>
            <a:ext cx="8915400" cy="922114"/>
          </a:xfrm>
        </p:spPr>
        <p:txBody>
          <a:bodyPr>
            <a:normAutofit fontScale="90000"/>
          </a:bodyPr>
          <a:lstStyle/>
          <a:p>
            <a:r>
              <a:rPr lang="en-US" dirty="0" smtClean="0"/>
              <a:t>(Solution) Find substance and reject form</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14</a:t>
            </a:fld>
            <a:endParaRPr lang="en-ZA"/>
          </a:p>
        </p:txBody>
      </p:sp>
      <p:pic>
        <p:nvPicPr>
          <p:cNvPr id="6" name="Picture 5"/>
          <p:cNvPicPr>
            <a:picLocks noChangeAspect="1"/>
          </p:cNvPicPr>
          <p:nvPr/>
        </p:nvPicPr>
        <p:blipFill>
          <a:blip r:embed="rId2"/>
          <a:stretch>
            <a:fillRect/>
          </a:stretch>
        </p:blipFill>
        <p:spPr>
          <a:xfrm>
            <a:off x="974558" y="1340769"/>
            <a:ext cx="7991065" cy="2293589"/>
          </a:xfrm>
          <a:prstGeom prst="rect">
            <a:avLst/>
          </a:prstGeom>
        </p:spPr>
      </p:pic>
      <p:sp>
        <p:nvSpPr>
          <p:cNvPr id="7" name="Content Placeholder 2"/>
          <p:cNvSpPr>
            <a:spLocks noGrp="1"/>
          </p:cNvSpPr>
          <p:nvPr>
            <p:ph idx="1"/>
          </p:nvPr>
        </p:nvSpPr>
        <p:spPr>
          <a:xfrm>
            <a:off x="428497" y="3861048"/>
            <a:ext cx="8915400" cy="2996952"/>
          </a:xfrm>
          <a:solidFill>
            <a:schemeClr val="bg1"/>
          </a:solidFill>
        </p:spPr>
        <p:txBody>
          <a:bodyPr>
            <a:normAutofit fontScale="85000" lnSpcReduction="10000"/>
          </a:bodyPr>
          <a:lstStyle/>
          <a:p>
            <a:pPr lvl="1" algn="just"/>
            <a:r>
              <a:rPr lang="en-US" sz="2000" dirty="0" smtClean="0"/>
              <a:t>If we want to make headway with teacher development (which is in everyone’s interests) we need to be basing interventions on </a:t>
            </a:r>
            <a:r>
              <a:rPr lang="en-US" sz="2000" b="1" dirty="0" smtClean="0">
                <a:solidFill>
                  <a:srgbClr val="FF0000"/>
                </a:solidFill>
              </a:rPr>
              <a:t>reliable evidence</a:t>
            </a:r>
            <a:r>
              <a:rPr lang="en-US" sz="2000" dirty="0" smtClean="0"/>
              <a:t> NOT on politics or fads or what looks good on paper</a:t>
            </a:r>
          </a:p>
          <a:p>
            <a:pPr lvl="1" algn="just"/>
            <a:r>
              <a:rPr lang="en-US" sz="2000" b="1" dirty="0" smtClean="0"/>
              <a:t>Nothing is properly evaluated</a:t>
            </a:r>
            <a:r>
              <a:rPr lang="en-US" sz="2000" dirty="0" smtClean="0"/>
              <a:t>. Evaluation is always an after-thought in education. Imagine if we used the same logic in health “</a:t>
            </a:r>
            <a:r>
              <a:rPr lang="en-US" sz="2000" i="1" dirty="0" smtClean="0"/>
              <a:t>This treatment for cancer looks great on paper, let’s do it</a:t>
            </a:r>
            <a:r>
              <a:rPr lang="en-US" sz="2000" dirty="0" smtClean="0"/>
              <a:t>”, “</a:t>
            </a:r>
            <a:r>
              <a:rPr lang="en-US" sz="2000" i="1" dirty="0" smtClean="0"/>
              <a:t>This homeopathic remedy worked for my cousin’s daughter so let’s roll it out to the whole country</a:t>
            </a:r>
            <a:r>
              <a:rPr lang="en-US" sz="2000" dirty="0" smtClean="0"/>
              <a:t>”</a:t>
            </a:r>
          </a:p>
          <a:p>
            <a:pPr lvl="1" algn="just"/>
            <a:r>
              <a:rPr lang="en-US" sz="2000" dirty="0" smtClean="0"/>
              <a:t>We currently don’t know what works when it comes to in-service teacher training programs. Maybe we know what works in those 5 schools with that one inspirational manager and those few academics in that one circuit, but no one knows what works at anything like scale (circuit+). No one. Not the academics (educationists </a:t>
            </a:r>
            <a:r>
              <a:rPr lang="en-US" sz="2000" i="1" dirty="0" smtClean="0"/>
              <a:t>or</a:t>
            </a:r>
            <a:r>
              <a:rPr lang="en-US" sz="2000" dirty="0" smtClean="0"/>
              <a:t> economists), not the NGOs, not DBE, not the unions, not GPLMS, not LITNUM, not Pearson, not NEEDU. No one. </a:t>
            </a:r>
            <a:endParaRPr lang="en-US" sz="2000" dirty="0"/>
          </a:p>
        </p:txBody>
      </p:sp>
    </p:spTree>
    <p:extLst>
      <p:ext uri="{BB962C8B-B14F-4D97-AF65-F5344CB8AC3E}">
        <p14:creationId xmlns:p14="http://schemas.microsoft.com/office/powerpoint/2010/main" val="188991948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(Solution) Commitment to </a:t>
            </a:r>
            <a:r>
              <a:rPr lang="en-US" sz="3600" b="1" dirty="0" smtClean="0"/>
              <a:t>substance</a:t>
            </a:r>
            <a:r>
              <a:rPr lang="en-US" sz="3600" dirty="0" smtClean="0"/>
              <a:t> not </a:t>
            </a:r>
            <a:r>
              <a:rPr lang="en-US" sz="3600" b="1" dirty="0" smtClean="0"/>
              <a:t>form</a:t>
            </a:r>
            <a:endParaRPr lang="en-US" sz="3600" b="1" dirty="0"/>
          </a:p>
        </p:txBody>
      </p:sp>
      <p:sp>
        <p:nvSpPr>
          <p:cNvPr id="3" name="Content Placeholder 2"/>
          <p:cNvSpPr>
            <a:spLocks noGrp="1"/>
          </p:cNvSpPr>
          <p:nvPr>
            <p:ph idx="1"/>
          </p:nvPr>
        </p:nvSpPr>
        <p:spPr>
          <a:xfrm>
            <a:off x="990600" y="1447800"/>
            <a:ext cx="8420100" cy="4861520"/>
          </a:xfrm>
        </p:spPr>
        <p:txBody>
          <a:bodyPr>
            <a:normAutofit fontScale="70000" lnSpcReduction="20000"/>
          </a:bodyPr>
          <a:lstStyle/>
          <a:p>
            <a:r>
              <a:rPr lang="en-US" b="1" dirty="0" smtClean="0"/>
              <a:t>Evaluation is key </a:t>
            </a:r>
            <a:r>
              <a:rPr lang="en-US" dirty="0" smtClean="0"/>
              <a:t>– unless we are evaluating what we are doing we don’t know if it works. We are scattering bricks in a room as opposed to building a wall. We should only ever take things to scale IF they have been evaluated and shown to be effective in various settings and at various scales (</a:t>
            </a:r>
            <a:r>
              <a:rPr lang="en-US" dirty="0" err="1" smtClean="0"/>
              <a:t>ala</a:t>
            </a:r>
            <a:r>
              <a:rPr lang="en-US" dirty="0" smtClean="0"/>
              <a:t> </a:t>
            </a:r>
            <a:r>
              <a:rPr lang="en-US" dirty="0" err="1" smtClean="0"/>
              <a:t>Borko</a:t>
            </a:r>
            <a:r>
              <a:rPr lang="en-US" dirty="0" smtClean="0"/>
              <a:t>).</a:t>
            </a:r>
          </a:p>
          <a:p>
            <a:endParaRPr lang="en-US" dirty="0" smtClean="0"/>
          </a:p>
          <a:p>
            <a:r>
              <a:rPr lang="en-US" b="1" dirty="0" smtClean="0"/>
              <a:t>Identify master-teachers </a:t>
            </a:r>
            <a:r>
              <a:rPr lang="en-US" dirty="0" smtClean="0"/>
              <a:t>– To improve the quality of teachers currently in schools we need a small army of high-quality teacher-trainers (GPLMS?). </a:t>
            </a:r>
          </a:p>
          <a:p>
            <a:pPr lvl="1"/>
            <a:r>
              <a:rPr lang="en-US" dirty="0" smtClean="0"/>
              <a:t>We </a:t>
            </a:r>
            <a:r>
              <a:rPr lang="en-US" i="1" dirty="0" smtClean="0"/>
              <a:t>have</a:t>
            </a:r>
            <a:r>
              <a:rPr lang="en-US" dirty="0" smtClean="0"/>
              <a:t> to find a way of identifying master-teachers and create the institutional frameworks to give them time and incentives to develop programs that help teachers. </a:t>
            </a:r>
          </a:p>
          <a:p>
            <a:pPr lvl="1"/>
            <a:r>
              <a:rPr lang="en-US" dirty="0" smtClean="0"/>
              <a:t>There are brilliant teachers in all different types of schools but we currently have no idea who they are or where they are</a:t>
            </a:r>
          </a:p>
          <a:p>
            <a:pPr lvl="1"/>
            <a:r>
              <a:rPr lang="en-US" dirty="0" smtClean="0"/>
              <a:t>Serves the dual purpose of giving prestige (and benefits) to excellent teachers AND they are our best bet if getting out of the quagmire (not academics or NGOs or government)</a:t>
            </a:r>
          </a:p>
          <a:p>
            <a:endParaRPr lang="en-US" dirty="0" smtClean="0">
              <a:solidFill>
                <a:srgbClr val="FF0000"/>
              </a:solidFill>
            </a:endParaRPr>
          </a:p>
          <a:p>
            <a:r>
              <a:rPr lang="en-US" dirty="0" smtClean="0">
                <a:solidFill>
                  <a:srgbClr val="FF0000"/>
                </a:solidFill>
              </a:rPr>
              <a:t>What is NAPTOSA going to do tomorrow, next month, next year to put in place the systems to identify MASTER teachers in each subject and phase. Based on two factors ONLY – (1) competency and (2) willingness to help other teachers </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555B2511-D5A3-487A-82FF-4C039FEE504B}" type="slidenum">
              <a:rPr lang="en-ZA" smtClean="0"/>
              <a:pPr/>
              <a:t>15</a:t>
            </a:fld>
            <a:endParaRPr lang="en-ZA"/>
          </a:p>
        </p:txBody>
      </p:sp>
    </p:spTree>
    <p:extLst>
      <p:ext uri="{BB962C8B-B14F-4D97-AF65-F5344CB8AC3E}">
        <p14:creationId xmlns:p14="http://schemas.microsoft.com/office/powerpoint/2010/main" val="194414914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can unions do going forward?</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60452506"/>
              </p:ext>
            </p:extLst>
          </p:nvPr>
        </p:nvGraphicFramePr>
        <p:xfrm>
          <a:off x="521144" y="2128670"/>
          <a:ext cx="89154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16</a:t>
            </a:fld>
            <a:endParaRPr lang="en-ZA"/>
          </a:p>
        </p:txBody>
      </p:sp>
      <p:sp>
        <p:nvSpPr>
          <p:cNvPr id="7" name="TextBox 6"/>
          <p:cNvSpPr txBox="1"/>
          <p:nvPr/>
        </p:nvSpPr>
        <p:spPr>
          <a:xfrm>
            <a:off x="428497" y="6165304"/>
            <a:ext cx="6188660" cy="584776"/>
          </a:xfrm>
          <a:prstGeom prst="rect">
            <a:avLst/>
          </a:prstGeom>
          <a:noFill/>
        </p:spPr>
        <p:txBody>
          <a:bodyPr wrap="none" rtlCol="0">
            <a:spAutoFit/>
          </a:bodyPr>
          <a:lstStyle/>
          <a:p>
            <a:r>
              <a:rPr lang="en-US" sz="1600" dirty="0" smtClean="0"/>
              <a:t>See </a:t>
            </a:r>
            <a:r>
              <a:rPr lang="en-US" sz="1600" i="1" dirty="0" err="1" smtClean="0"/>
              <a:t>Borko</a:t>
            </a:r>
            <a:r>
              <a:rPr lang="en-US" sz="1600" i="1" dirty="0" smtClean="0"/>
              <a:t>, H. (2004) Professional development and teacher learning: Mapping the terrain. </a:t>
            </a:r>
            <a:endParaRPr lang="en-US" sz="1600" i="1" dirty="0"/>
          </a:p>
          <a:p>
            <a:r>
              <a:rPr lang="en-US" sz="1600" i="1" dirty="0" smtClean="0"/>
              <a:t>Educational Researcher, 33(8), 3-15.</a:t>
            </a:r>
            <a:endParaRPr lang="en-US" sz="1600" i="1" dirty="0"/>
          </a:p>
        </p:txBody>
      </p:sp>
      <p:sp>
        <p:nvSpPr>
          <p:cNvPr id="9" name="Rectangle 8"/>
          <p:cNvSpPr/>
          <p:nvPr/>
        </p:nvSpPr>
        <p:spPr>
          <a:xfrm>
            <a:off x="1910662" y="1484784"/>
            <a:ext cx="3900433" cy="1512168"/>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u="sng" dirty="0"/>
              <a:t>Main contribution of unions</a:t>
            </a:r>
            <a:r>
              <a:rPr lang="en-US" sz="1600" dirty="0" smtClean="0"/>
              <a:t>.</a:t>
            </a:r>
          </a:p>
          <a:p>
            <a:pPr algn="ctr"/>
            <a:r>
              <a:rPr lang="en-US" sz="1600" dirty="0" smtClean="0"/>
              <a:t>Identify </a:t>
            </a:r>
            <a:r>
              <a:rPr lang="en-US" sz="1600" dirty="0"/>
              <a:t>master-teachers from existing members, provide time and resources to develop teacher-training </a:t>
            </a:r>
            <a:r>
              <a:rPr lang="en-US" sz="1600" dirty="0" smtClean="0"/>
              <a:t>programs</a:t>
            </a:r>
            <a:endParaRPr lang="en-US" sz="1600" dirty="0"/>
          </a:p>
        </p:txBody>
      </p:sp>
      <p:cxnSp>
        <p:nvCxnSpPr>
          <p:cNvPr id="11" name="Straight Arrow Connector 10"/>
          <p:cNvCxnSpPr/>
          <p:nvPr/>
        </p:nvCxnSpPr>
        <p:spPr>
          <a:xfrm flipH="1">
            <a:off x="2300706" y="2996952"/>
            <a:ext cx="624069" cy="432048"/>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938089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Part 2: Principals</a:t>
            </a:r>
            <a:endParaRPr lang="en-US" b="1" dirty="0"/>
          </a:p>
        </p:txBody>
      </p:sp>
      <p:sp>
        <p:nvSpPr>
          <p:cNvPr id="3" name="Content Placeholder 2"/>
          <p:cNvSpPr>
            <a:spLocks noGrp="1"/>
          </p:cNvSpPr>
          <p:nvPr>
            <p:ph sz="quarter" idx="1"/>
          </p:nvPr>
        </p:nvSpPr>
        <p:spPr/>
        <p:txBody>
          <a:bodyPr/>
          <a:lstStyle/>
          <a:p>
            <a:endParaRPr lang="en-US" dirty="0" smtClean="0"/>
          </a:p>
          <a:p>
            <a:r>
              <a:rPr lang="en-US" dirty="0" smtClean="0"/>
              <a:t>This presentation has drawn extensively from research conducted by </a:t>
            </a:r>
            <a:r>
              <a:rPr lang="en-US" b="1" dirty="0" smtClean="0"/>
              <a:t>Gabrielle Wills </a:t>
            </a:r>
            <a:r>
              <a:rPr lang="en-US" dirty="0" smtClean="0"/>
              <a:t>(Stellenbosch University) on principals in South Africa. </a:t>
            </a:r>
          </a:p>
          <a:p>
            <a:endParaRPr lang="en-US" dirty="0" smtClean="0"/>
          </a:p>
          <a:p>
            <a:r>
              <a:rPr lang="en-US" dirty="0" smtClean="0"/>
              <a:t>See the upcoming special issue of the </a:t>
            </a:r>
            <a:r>
              <a:rPr lang="en-US" i="1" dirty="0" smtClean="0"/>
              <a:t>South African Journal of Childhood Education (SAJCE)</a:t>
            </a:r>
            <a:endParaRPr lang="en-US" i="1" dirty="0"/>
          </a:p>
        </p:txBody>
      </p:sp>
    </p:spTree>
    <p:extLst>
      <p:ext uri="{BB962C8B-B14F-4D97-AF65-F5344CB8AC3E}">
        <p14:creationId xmlns:p14="http://schemas.microsoft.com/office/powerpoint/2010/main" val="47400297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Importance of principals</a:t>
            </a:r>
            <a:endParaRPr lang="en-ZA" dirty="0"/>
          </a:p>
        </p:txBody>
      </p:sp>
      <p:sp>
        <p:nvSpPr>
          <p:cNvPr id="3" name="Content Placeholder 2"/>
          <p:cNvSpPr>
            <a:spLocks noGrp="1"/>
          </p:cNvSpPr>
          <p:nvPr>
            <p:ph sz="quarter" idx="1"/>
          </p:nvPr>
        </p:nvSpPr>
        <p:spPr>
          <a:xfrm>
            <a:off x="272480" y="1196752"/>
            <a:ext cx="9289032" cy="5544616"/>
          </a:xfrm>
        </p:spPr>
        <p:txBody>
          <a:bodyPr>
            <a:normAutofit/>
          </a:bodyPr>
          <a:lstStyle/>
          <a:p>
            <a:pPr>
              <a:buFont typeface="Arial" pitchFamily="34" charset="0"/>
              <a:buChar char="•"/>
            </a:pPr>
            <a:r>
              <a:rPr lang="en-ZA" dirty="0" smtClean="0"/>
              <a:t>There is convincing evidence that school principals matter considerably for student learning</a:t>
            </a:r>
            <a:r>
              <a:rPr lang="en-ZA" dirty="0"/>
              <a:t> </a:t>
            </a:r>
            <a:r>
              <a:rPr lang="en-ZA" dirty="0" smtClean="0"/>
              <a:t>across both education &amp; economics literature: </a:t>
            </a:r>
          </a:p>
          <a:p>
            <a:pPr lvl="1">
              <a:buFont typeface="Courier New" panose="02070309020205020404" pitchFamily="49" charset="0"/>
              <a:buChar char="o"/>
            </a:pPr>
            <a:r>
              <a:rPr lang="en-ZA" b="1" dirty="0" err="1" smtClean="0"/>
              <a:t>Leithwood</a:t>
            </a:r>
            <a:r>
              <a:rPr lang="en-ZA" b="1" dirty="0" smtClean="0"/>
              <a:t> </a:t>
            </a:r>
            <a:r>
              <a:rPr lang="en-ZA" b="1" i="1" dirty="0" smtClean="0"/>
              <a:t>et al</a:t>
            </a:r>
            <a:r>
              <a:rPr lang="en-ZA" b="1" dirty="0" smtClean="0"/>
              <a:t> (2004) </a:t>
            </a:r>
            <a:r>
              <a:rPr lang="en-ZA" dirty="0" smtClean="0"/>
              <a:t>– review of case studies of school leadership in the U.S. and Europe: school principals are only 2</a:t>
            </a:r>
            <a:r>
              <a:rPr lang="en-ZA" baseline="30000" dirty="0" smtClean="0"/>
              <a:t>nd</a:t>
            </a:r>
            <a:r>
              <a:rPr lang="en-ZA" dirty="0" smtClean="0"/>
              <a:t> to teachers in terms of their importance for student learning &amp; school effectiveness in general. </a:t>
            </a:r>
          </a:p>
          <a:p>
            <a:pPr marL="0" indent="0">
              <a:buNone/>
            </a:pPr>
            <a:endParaRPr lang="en-ZA" dirty="0" smtClean="0"/>
          </a:p>
          <a:p>
            <a:pPr marL="320040" lvl="1" indent="0" algn="ctr">
              <a:buNone/>
            </a:pPr>
            <a:r>
              <a:rPr lang="en-ZA" sz="2400" dirty="0" smtClean="0">
                <a:solidFill>
                  <a:schemeClr val="accent1"/>
                </a:solidFill>
                <a:latin typeface="Cambria" panose="02040503050406030204" pitchFamily="18" charset="0"/>
              </a:rPr>
              <a:t>“</a:t>
            </a:r>
            <a:r>
              <a:rPr lang="en-ZA" sz="2400" i="1" dirty="0" smtClean="0">
                <a:solidFill>
                  <a:schemeClr val="accent1"/>
                </a:solidFill>
                <a:latin typeface="Cambria" panose="02040503050406030204" pitchFamily="18" charset="0"/>
              </a:rPr>
              <a:t>Indeed</a:t>
            </a:r>
            <a:r>
              <a:rPr lang="en-ZA" sz="2400" i="1" dirty="0">
                <a:solidFill>
                  <a:schemeClr val="accent1"/>
                </a:solidFill>
                <a:latin typeface="Cambria" panose="02040503050406030204" pitchFamily="18" charset="0"/>
              </a:rPr>
              <a:t>, there are virtually no documented instances of troubled schools being turned around without intervention by a powerful leader. Many other factors may contribute to such turnarounds, but leadership is the </a:t>
            </a:r>
            <a:r>
              <a:rPr lang="en-ZA" sz="2400" i="1" dirty="0" smtClean="0">
                <a:solidFill>
                  <a:schemeClr val="accent1"/>
                </a:solidFill>
                <a:latin typeface="Cambria" panose="02040503050406030204" pitchFamily="18" charset="0"/>
              </a:rPr>
              <a:t>catalyst”</a:t>
            </a:r>
          </a:p>
          <a:p>
            <a:pPr marL="320040" lvl="1" indent="0" algn="ctr">
              <a:buNone/>
            </a:pPr>
            <a:r>
              <a:rPr lang="en-ZA" sz="2400" dirty="0" smtClean="0">
                <a:solidFill>
                  <a:schemeClr val="accent1"/>
                </a:solidFill>
                <a:latin typeface="Cambria" panose="02040503050406030204" pitchFamily="18" charset="0"/>
              </a:rPr>
              <a:t>(</a:t>
            </a:r>
            <a:r>
              <a:rPr lang="en-ZA" sz="2400" dirty="0" err="1">
                <a:solidFill>
                  <a:schemeClr val="accent1"/>
                </a:solidFill>
                <a:latin typeface="Cambria" panose="02040503050406030204" pitchFamily="18" charset="0"/>
              </a:rPr>
              <a:t>Leithwood</a:t>
            </a:r>
            <a:r>
              <a:rPr lang="en-ZA" sz="2400" dirty="0">
                <a:solidFill>
                  <a:schemeClr val="accent1"/>
                </a:solidFill>
                <a:latin typeface="Cambria" panose="02040503050406030204" pitchFamily="18" charset="0"/>
              </a:rPr>
              <a:t> </a:t>
            </a:r>
            <a:r>
              <a:rPr lang="en-ZA" sz="2400" i="1" dirty="0">
                <a:solidFill>
                  <a:schemeClr val="accent1"/>
                </a:solidFill>
                <a:latin typeface="Cambria" panose="02040503050406030204" pitchFamily="18" charset="0"/>
              </a:rPr>
              <a:t>et al.</a:t>
            </a:r>
            <a:r>
              <a:rPr lang="en-ZA" sz="2400" dirty="0">
                <a:solidFill>
                  <a:schemeClr val="accent1"/>
                </a:solidFill>
                <a:latin typeface="Cambria" panose="02040503050406030204" pitchFamily="18" charset="0"/>
              </a:rPr>
              <a:t>, 2004: 7</a:t>
            </a:r>
            <a:r>
              <a:rPr lang="en-ZA" sz="2400" dirty="0" smtClean="0">
                <a:solidFill>
                  <a:schemeClr val="accent1"/>
                </a:solidFill>
                <a:latin typeface="Cambria" panose="02040503050406030204" pitchFamily="18" charset="0"/>
              </a:rPr>
              <a:t>)</a:t>
            </a:r>
            <a:r>
              <a:rPr lang="en-ZA" i="1" dirty="0" smtClean="0"/>
              <a:t> </a:t>
            </a:r>
            <a:endParaRPr lang="en-ZA" dirty="0"/>
          </a:p>
          <a:p>
            <a:pPr lvl="1">
              <a:buFont typeface="Arial" pitchFamily="34" charset="0"/>
              <a:buChar char="•"/>
            </a:pPr>
            <a:endParaRPr lang="en-ZA" dirty="0"/>
          </a:p>
        </p:txBody>
      </p:sp>
    </p:spTree>
    <p:extLst>
      <p:ext uri="{BB962C8B-B14F-4D97-AF65-F5344CB8AC3E}">
        <p14:creationId xmlns:p14="http://schemas.microsoft.com/office/powerpoint/2010/main" val="36315054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National Development Plan</a:t>
            </a:r>
            <a:endParaRPr lang="en-ZA" dirty="0"/>
          </a:p>
        </p:txBody>
      </p:sp>
      <p:graphicFrame>
        <p:nvGraphicFramePr>
          <p:cNvPr id="5" name="Diagram 4"/>
          <p:cNvGraphicFramePr/>
          <p:nvPr>
            <p:extLst>
              <p:ext uri="{D42A27DB-BD31-4B8C-83A1-F6EECF244321}">
                <p14:modId xmlns:p14="http://schemas.microsoft.com/office/powerpoint/2010/main" val="934330502"/>
              </p:ext>
            </p:extLst>
          </p:nvPr>
        </p:nvGraphicFramePr>
        <p:xfrm>
          <a:off x="870914" y="1484784"/>
          <a:ext cx="8606589"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848544" y="6300028"/>
            <a:ext cx="4524503" cy="369332"/>
          </a:xfrm>
          <a:prstGeom prst="rect">
            <a:avLst/>
          </a:prstGeom>
          <a:noFill/>
        </p:spPr>
        <p:txBody>
          <a:bodyPr wrap="square" rtlCol="0">
            <a:spAutoFit/>
          </a:bodyPr>
          <a:lstStyle/>
          <a:p>
            <a:r>
              <a:rPr lang="en-ZA" dirty="0" smtClean="0"/>
              <a:t>See: NPC (2012), pp 309-310 </a:t>
            </a:r>
            <a:endParaRPr lang="en-ZA" dirty="0"/>
          </a:p>
        </p:txBody>
      </p:sp>
      <p:sp>
        <p:nvSpPr>
          <p:cNvPr id="3" name="TextBox 2"/>
          <p:cNvSpPr txBox="1"/>
          <p:nvPr/>
        </p:nvSpPr>
        <p:spPr>
          <a:xfrm>
            <a:off x="848544" y="1124744"/>
            <a:ext cx="8712968" cy="1107996"/>
          </a:xfrm>
          <a:prstGeom prst="rect">
            <a:avLst/>
          </a:prstGeom>
          <a:noFill/>
        </p:spPr>
        <p:txBody>
          <a:bodyPr wrap="square" rtlCol="0">
            <a:spAutoFit/>
          </a:bodyPr>
          <a:lstStyle/>
          <a:p>
            <a:r>
              <a:rPr lang="en-ZA" sz="2200" dirty="0" smtClean="0">
                <a:latin typeface="Calibri" panose="020F0502020204030204" pitchFamily="34" charset="0"/>
              </a:rPr>
              <a:t>The need to strengthen the policy framework governing principals has arguably gained traction through the NDP which proposes policy improvements in three areas: </a:t>
            </a:r>
            <a:endParaRPr lang="en-ZA" sz="2200" dirty="0">
              <a:latin typeface="Calibri" panose="020F0502020204030204" pitchFamily="34" charset="0"/>
            </a:endParaRPr>
          </a:p>
        </p:txBody>
      </p:sp>
    </p:spTree>
    <p:extLst>
      <p:ext uri="{BB962C8B-B14F-4D97-AF65-F5344CB8AC3E}">
        <p14:creationId xmlns:p14="http://schemas.microsoft.com/office/powerpoint/2010/main" val="25217135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46664EFA-813E-4AE3-A0DA-D19D50C9EA8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46E51B88-1C24-4BE1-A34B-6FD0623FA08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CC66F2A5-7225-4FA2-96B2-C435F20B42B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A49CB9A1-1C41-4388-90E6-C322DC31ADE5}"/>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88F8A4D0-8165-4735-AE24-E4AFBE708193}"/>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graphicEl>
                                              <a:dgm id="{A542276C-7332-4AD6-8488-3D6C14C3EAF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31268" y="3359894"/>
            <a:ext cx="6934200" cy="584775"/>
          </a:xfrm>
        </p:spPr>
        <p:txBody>
          <a:bodyPr/>
          <a:lstStyle/>
          <a:p>
            <a:pPr algn="ctr"/>
            <a:r>
              <a:rPr lang="en-ZA" sz="3200" b="1" dirty="0" smtClean="0">
                <a:latin typeface="Calibri" panose="020F0502020204030204" pitchFamily="34" charset="0"/>
              </a:rPr>
              <a:t>1) The aging profile of school principals</a:t>
            </a:r>
            <a:endParaRPr lang="en-ZA" sz="3200" b="1" dirty="0">
              <a:latin typeface="Calibri" panose="020F0502020204030204" pitchFamily="34" charset="0"/>
            </a:endParaRPr>
          </a:p>
        </p:txBody>
      </p:sp>
    </p:spTree>
    <p:extLst>
      <p:ext uri="{BB962C8B-B14F-4D97-AF65-F5344CB8AC3E}">
        <p14:creationId xmlns:p14="http://schemas.microsoft.com/office/powerpoint/2010/main" val="139289943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526" y="370963"/>
            <a:ext cx="10219135" cy="929154"/>
          </a:xfrm>
        </p:spPr>
        <p:txBody>
          <a:bodyPr/>
          <a:lstStyle/>
          <a:p>
            <a:pPr marL="320040" lvl="1" indent="0" algn="ctr" rtl="0">
              <a:spcBef>
                <a:spcPct val="0"/>
              </a:spcBef>
            </a:pPr>
            <a:r>
              <a:rPr lang="en-ZA" sz="3200" kern="1200" dirty="0">
                <a:solidFill>
                  <a:schemeClr val="accent1"/>
                </a:solidFill>
              </a:rPr>
              <a:t>Principal </a:t>
            </a:r>
            <a:r>
              <a:rPr lang="en-ZA" sz="3200" kern="1200" dirty="0" smtClean="0">
                <a:solidFill>
                  <a:schemeClr val="accent1"/>
                </a:solidFill>
              </a:rPr>
              <a:t>replacements: </a:t>
            </a:r>
            <a:r>
              <a:rPr lang="en-ZA" sz="3200" kern="1200" dirty="0" smtClean="0">
                <a:solidFill>
                  <a:schemeClr val="accent1"/>
                </a:solidFill>
                <a:latin typeface="+mj-lt"/>
                <a:ea typeface="+mj-ea"/>
                <a:cs typeface="+mj-cs"/>
              </a:rPr>
              <a:t>substantial &amp; increasing</a:t>
            </a:r>
            <a:endParaRPr lang="en-ZA" sz="3200" kern="1200" dirty="0">
              <a:solidFill>
                <a:schemeClr val="accent1"/>
              </a:solidFill>
              <a:latin typeface="+mj-lt"/>
              <a:ea typeface="+mj-ea"/>
              <a:cs typeface="+mj-cs"/>
            </a:endParaRPr>
          </a:p>
        </p:txBody>
      </p:sp>
      <p:sp>
        <p:nvSpPr>
          <p:cNvPr id="4" name="Rectangle 2"/>
          <p:cNvSpPr>
            <a:spLocks noChangeArrowheads="1"/>
          </p:cNvSpPr>
          <p:nvPr/>
        </p:nvSpPr>
        <p:spPr bwMode="auto">
          <a:xfrm>
            <a:off x="507933" y="1239144"/>
            <a:ext cx="561525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ZA" sz="24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Age distribution of principals, 2004 &amp; 2012</a:t>
            </a:r>
            <a:endParaRPr kumimoji="0" lang="en-ZA" sz="24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p:txBody>
      </p:sp>
      <p:graphicFrame>
        <p:nvGraphicFramePr>
          <p:cNvPr id="5" name="Chart 4"/>
          <p:cNvGraphicFramePr/>
          <p:nvPr>
            <p:extLst>
              <p:ext uri="{D42A27DB-BD31-4B8C-83A1-F6EECF244321}">
                <p14:modId xmlns:p14="http://schemas.microsoft.com/office/powerpoint/2010/main" val="1868189462"/>
              </p:ext>
            </p:extLst>
          </p:nvPr>
        </p:nvGraphicFramePr>
        <p:xfrm>
          <a:off x="0" y="1815231"/>
          <a:ext cx="7269415" cy="49828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Diagram 7"/>
          <p:cNvGraphicFramePr/>
          <p:nvPr>
            <p:extLst>
              <p:ext uri="{D42A27DB-BD31-4B8C-83A1-F6EECF244321}">
                <p14:modId xmlns:p14="http://schemas.microsoft.com/office/powerpoint/2010/main" val="731600016"/>
              </p:ext>
            </p:extLst>
          </p:nvPr>
        </p:nvGraphicFramePr>
        <p:xfrm>
          <a:off x="5967113" y="1702586"/>
          <a:ext cx="3952446"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6145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9ECD62B4-B5CF-42B6-A75F-17392AC633A8}"/>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graphicEl>
                                              <a:dgm id="{08FDF798-8AFC-4DF6-90AB-5DA954D68335}"/>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graphicEl>
                                              <a:dgm id="{3AFE8C74-767B-4CF1-BCE7-EBB3ED4AEC8A}"/>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graphicEl>
                                              <a:dgm id="{E641BBB5-F01F-455B-B5EB-B19AA5692830}"/>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graphicEl>
                                              <a:dgm id="{EFC23818-5546-449D-B937-5F8AE93B8D18}"/>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graphicEl>
                                              <a:dgm id="{A9D42E60-BAAF-4B64-B325-DFBC829432A9}"/>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graphicEl>
                                              <a:dgm id="{87AC5A2F-5107-44BA-8F83-58979129A8D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Graphic spid="8"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558" y="188640"/>
            <a:ext cx="8436142" cy="1145178"/>
          </a:xfrm>
        </p:spPr>
        <p:txBody>
          <a:bodyPr/>
          <a:lstStyle/>
          <a:p>
            <a:r>
              <a:rPr lang="en-ZA" sz="2800" dirty="0" smtClean="0"/>
              <a:t>No major differences in the age profile by phase level</a:t>
            </a:r>
            <a:endParaRPr lang="en-ZA" sz="2800" dirty="0"/>
          </a:p>
        </p:txBody>
      </p:sp>
      <p:sp>
        <p:nvSpPr>
          <p:cNvPr id="5" name="Rectangle 4"/>
          <p:cNvSpPr/>
          <p:nvPr/>
        </p:nvSpPr>
        <p:spPr>
          <a:xfrm>
            <a:off x="1174338" y="1268761"/>
            <a:ext cx="8502945" cy="646331"/>
          </a:xfrm>
          <a:prstGeom prst="rect">
            <a:avLst/>
          </a:prstGeom>
        </p:spPr>
        <p:txBody>
          <a:bodyPr wrap="square">
            <a:spAutoFit/>
          </a:bodyPr>
          <a:lstStyle/>
          <a:p>
            <a:r>
              <a:rPr lang="en-ZA" b="1" dirty="0"/>
              <a:t>Age profile of school principals in 2012 by the phase level of the school they lead</a:t>
            </a:r>
          </a:p>
        </p:txBody>
      </p:sp>
      <p:graphicFrame>
        <p:nvGraphicFramePr>
          <p:cNvPr id="6" name="Chart 5"/>
          <p:cNvGraphicFramePr>
            <a:graphicFrameLocks/>
          </p:cNvGraphicFramePr>
          <p:nvPr>
            <p:extLst>
              <p:ext uri="{D42A27DB-BD31-4B8C-83A1-F6EECF244321}">
                <p14:modId xmlns:p14="http://schemas.microsoft.com/office/powerpoint/2010/main" val="3132637396"/>
              </p:ext>
            </p:extLst>
          </p:nvPr>
        </p:nvGraphicFramePr>
        <p:xfrm>
          <a:off x="662524" y="1931045"/>
          <a:ext cx="8487010" cy="438125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442610" y="2319826"/>
            <a:ext cx="2886321" cy="2308324"/>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endParaRPr lang="en-ZA" sz="2400" dirty="0" smtClean="0"/>
          </a:p>
          <a:p>
            <a:pPr algn="ctr"/>
            <a:r>
              <a:rPr lang="en-ZA" sz="2400" dirty="0" smtClean="0"/>
              <a:t>Replacements:</a:t>
            </a:r>
          </a:p>
          <a:p>
            <a:pPr algn="ctr"/>
            <a:r>
              <a:rPr lang="en-ZA" sz="3200" dirty="0" smtClean="0"/>
              <a:t>primary schools  </a:t>
            </a:r>
          </a:p>
          <a:p>
            <a:pPr algn="ctr"/>
            <a:endParaRPr lang="en-ZA" sz="3200" dirty="0"/>
          </a:p>
        </p:txBody>
      </p:sp>
      <p:sp>
        <p:nvSpPr>
          <p:cNvPr id="10" name="TextBox 6"/>
          <p:cNvSpPr txBox="1"/>
          <p:nvPr/>
        </p:nvSpPr>
        <p:spPr>
          <a:xfrm>
            <a:off x="4134627" y="1915092"/>
            <a:ext cx="2582366" cy="335476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ZA" sz="4800" dirty="0" smtClean="0"/>
          </a:p>
          <a:p>
            <a:pPr algn="ctr"/>
            <a:r>
              <a:rPr lang="en-ZA" sz="5400" b="1" dirty="0" smtClean="0">
                <a:solidFill>
                  <a:schemeClr val="accent1"/>
                </a:solidFill>
              </a:rPr>
              <a:t>2.6 X</a:t>
            </a:r>
          </a:p>
          <a:p>
            <a:endParaRPr lang="en-ZA" sz="4800" dirty="0" smtClean="0"/>
          </a:p>
          <a:p>
            <a:endParaRPr lang="en-ZA" sz="4800" dirty="0"/>
          </a:p>
          <a:p>
            <a:endParaRPr lang="en-ZA" sz="1400" dirty="0"/>
          </a:p>
        </p:txBody>
      </p:sp>
      <p:sp>
        <p:nvSpPr>
          <p:cNvPr id="11" name="TextBox 6"/>
          <p:cNvSpPr txBox="1"/>
          <p:nvPr/>
        </p:nvSpPr>
        <p:spPr>
          <a:xfrm>
            <a:off x="6591183" y="2798058"/>
            <a:ext cx="2324325" cy="1261884"/>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ZA" sz="2000" dirty="0" smtClean="0">
                <a:solidFill>
                  <a:schemeClr val="bg1"/>
                </a:solidFill>
              </a:rPr>
              <a:t>Replacement </a:t>
            </a:r>
            <a:r>
              <a:rPr lang="en-ZA" sz="2800" b="1" dirty="0" smtClean="0">
                <a:solidFill>
                  <a:schemeClr val="bg1"/>
                </a:solidFill>
              </a:rPr>
              <a:t>secondary schools</a:t>
            </a:r>
          </a:p>
        </p:txBody>
      </p:sp>
    </p:spTree>
    <p:extLst>
      <p:ext uri="{BB962C8B-B14F-4D97-AF65-F5344CB8AC3E}">
        <p14:creationId xmlns:p14="http://schemas.microsoft.com/office/powerpoint/2010/main" val="18954091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Chart bld="series"/>
        </p:bldSub>
      </p:bldGraphic>
      <p:bldP spid="7"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463" y="274638"/>
            <a:ext cx="9673075" cy="1145178"/>
          </a:xfrm>
        </p:spPr>
        <p:txBody>
          <a:bodyPr/>
          <a:lstStyle/>
          <a:p>
            <a:r>
              <a:rPr lang="en-ZA" sz="3600" dirty="0"/>
              <a:t>An aging profile of school principals</a:t>
            </a:r>
          </a:p>
        </p:txBody>
      </p:sp>
      <p:sp>
        <p:nvSpPr>
          <p:cNvPr id="7" name="Rectangle 6"/>
          <p:cNvSpPr/>
          <p:nvPr/>
        </p:nvSpPr>
        <p:spPr>
          <a:xfrm>
            <a:off x="272480" y="1383160"/>
            <a:ext cx="9633520" cy="461665"/>
          </a:xfrm>
          <a:prstGeom prst="rect">
            <a:avLst/>
          </a:prstGeom>
        </p:spPr>
        <p:txBody>
          <a:bodyPr wrap="square">
            <a:spAutoFit/>
          </a:bodyPr>
          <a:lstStyle/>
          <a:p>
            <a:pPr algn="ctr"/>
            <a:r>
              <a:rPr lang="en-ZA" sz="2400" b="1" dirty="0">
                <a:latin typeface="Calibri" panose="020F0502020204030204" pitchFamily="34" charset="0"/>
                <a:cs typeface="Times New Roman" panose="02020603050405020304" pitchFamily="18" charset="0"/>
              </a:rPr>
              <a:t>S</a:t>
            </a:r>
            <a:r>
              <a:rPr lang="en-ZA" sz="2400" b="1" dirty="0" smtClean="0">
                <a:latin typeface="Calibri" panose="020F0502020204030204" pitchFamily="34" charset="0"/>
                <a:cs typeface="Times New Roman" panose="02020603050405020304" pitchFamily="18" charset="0"/>
              </a:rPr>
              <a:t>chool </a:t>
            </a:r>
            <a:r>
              <a:rPr lang="en-ZA" sz="2400" b="1" dirty="0">
                <a:latin typeface="Calibri" panose="020F0502020204030204" pitchFamily="34" charset="0"/>
                <a:cs typeface="Times New Roman" panose="02020603050405020304" pitchFamily="18" charset="0"/>
              </a:rPr>
              <a:t>principals in 2012 aged 55 years or older, by quintile</a:t>
            </a:r>
          </a:p>
        </p:txBody>
      </p:sp>
      <p:sp>
        <p:nvSpPr>
          <p:cNvPr id="4" name="TextBox 3"/>
          <p:cNvSpPr txBox="1"/>
          <p:nvPr/>
        </p:nvSpPr>
        <p:spPr>
          <a:xfrm>
            <a:off x="1130575" y="5661248"/>
            <a:ext cx="4212468" cy="369332"/>
          </a:xfrm>
          <a:prstGeom prst="rect">
            <a:avLst/>
          </a:prstGeom>
          <a:noFill/>
        </p:spPr>
        <p:txBody>
          <a:bodyPr wrap="square" rtlCol="0">
            <a:spAutoFit/>
          </a:bodyPr>
          <a:lstStyle/>
          <a:p>
            <a:r>
              <a:rPr lang="en-ZA" b="1" dirty="0" smtClean="0"/>
              <a:t>Source:</a:t>
            </a:r>
            <a:r>
              <a:rPr lang="en-ZA" dirty="0" smtClean="0"/>
              <a:t> Wills (forthcoming) </a:t>
            </a:r>
            <a:endParaRPr lang="en-ZA" dirty="0"/>
          </a:p>
        </p:txBody>
      </p:sp>
      <p:graphicFrame>
        <p:nvGraphicFramePr>
          <p:cNvPr id="6" name="Chart 5"/>
          <p:cNvGraphicFramePr>
            <a:graphicFrameLocks/>
          </p:cNvGraphicFramePr>
          <p:nvPr>
            <p:extLst>
              <p:ext uri="{D42A27DB-BD31-4B8C-83A1-F6EECF244321}">
                <p14:modId xmlns:p14="http://schemas.microsoft.com/office/powerpoint/2010/main" val="2461635169"/>
              </p:ext>
            </p:extLst>
          </p:nvPr>
        </p:nvGraphicFramePr>
        <p:xfrm>
          <a:off x="584515" y="1814512"/>
          <a:ext cx="8970997" cy="391874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00576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3600" dirty="0"/>
              <a:t>An aging profile of school principals</a:t>
            </a:r>
          </a:p>
        </p:txBody>
      </p:sp>
      <p:sp>
        <p:nvSpPr>
          <p:cNvPr id="3" name="Content Placeholder 2"/>
          <p:cNvSpPr>
            <a:spLocks noGrp="1"/>
          </p:cNvSpPr>
          <p:nvPr>
            <p:ph sz="quarter" idx="1"/>
          </p:nvPr>
        </p:nvSpPr>
        <p:spPr>
          <a:xfrm>
            <a:off x="506506" y="1447800"/>
            <a:ext cx="8904194" cy="4572000"/>
          </a:xfrm>
        </p:spPr>
        <p:txBody>
          <a:bodyPr>
            <a:normAutofit fontScale="92500" lnSpcReduction="10000"/>
          </a:bodyPr>
          <a:lstStyle/>
          <a:p>
            <a:pPr marL="0" indent="0" algn="just">
              <a:buNone/>
            </a:pPr>
            <a:r>
              <a:rPr lang="en-ZA" i="1" dirty="0" smtClean="0">
                <a:solidFill>
                  <a:schemeClr val="accent1"/>
                </a:solidFill>
                <a:latin typeface="Cambria" panose="02040503050406030204" pitchFamily="18" charset="0"/>
              </a:rPr>
              <a:t>"</a:t>
            </a:r>
            <a:r>
              <a:rPr lang="en-ZA" i="1" dirty="0">
                <a:solidFill>
                  <a:schemeClr val="accent1"/>
                </a:solidFill>
                <a:latin typeface="Cambria" panose="02040503050406030204" pitchFamily="18" charset="0"/>
              </a:rPr>
              <a:t>The imminent retirement of the majority of principals brings both challenges and new</a:t>
            </a:r>
            <a:r>
              <a:rPr lang="en-ZA" dirty="0">
                <a:solidFill>
                  <a:schemeClr val="accent1"/>
                </a:solidFill>
                <a:latin typeface="Cambria" panose="02040503050406030204" pitchFamily="18" charset="0"/>
              </a:rPr>
              <a:t> </a:t>
            </a:r>
            <a:r>
              <a:rPr lang="en-ZA" i="1" dirty="0">
                <a:solidFill>
                  <a:schemeClr val="accent1"/>
                </a:solidFill>
                <a:latin typeface="Cambria" panose="02040503050406030204" pitchFamily="18" charset="0"/>
              </a:rPr>
              <a:t>opportunities for OECD education systems. While it means a major loss of experience, it also provides </a:t>
            </a:r>
            <a:r>
              <a:rPr lang="en-ZA" b="1" i="1" dirty="0">
                <a:solidFill>
                  <a:schemeClr val="accent1"/>
                </a:solidFill>
                <a:latin typeface="Cambria" panose="02040503050406030204" pitchFamily="18" charset="0"/>
              </a:rPr>
              <a:t>an unprecedented opportunity to recruit and develop a new generation of</a:t>
            </a:r>
            <a:r>
              <a:rPr lang="en-ZA" b="1" dirty="0">
                <a:solidFill>
                  <a:schemeClr val="accent1"/>
                </a:solidFill>
                <a:latin typeface="Cambria" panose="02040503050406030204" pitchFamily="18" charset="0"/>
              </a:rPr>
              <a:t> </a:t>
            </a:r>
            <a:r>
              <a:rPr lang="en-ZA" b="1" i="1" dirty="0">
                <a:solidFill>
                  <a:schemeClr val="accent1"/>
                </a:solidFill>
                <a:latin typeface="Cambria" panose="02040503050406030204" pitchFamily="18" charset="0"/>
              </a:rPr>
              <a:t>school leaders </a:t>
            </a:r>
            <a:r>
              <a:rPr lang="en-ZA" i="1" dirty="0">
                <a:solidFill>
                  <a:schemeClr val="accent1"/>
                </a:solidFill>
                <a:latin typeface="Cambria" panose="02040503050406030204" pitchFamily="18" charset="0"/>
              </a:rPr>
              <a:t>with the knowledge, skills and disposition best suited to meet the current and future needs of education </a:t>
            </a:r>
            <a:r>
              <a:rPr lang="en-ZA" i="1" dirty="0" smtClean="0">
                <a:solidFill>
                  <a:schemeClr val="accent1"/>
                </a:solidFill>
                <a:latin typeface="Cambria" panose="02040503050406030204" pitchFamily="18" charset="0"/>
              </a:rPr>
              <a:t>systems</a:t>
            </a:r>
            <a:r>
              <a:rPr lang="en-ZA" sz="1800" i="1" dirty="0" smtClean="0">
                <a:solidFill>
                  <a:schemeClr val="accent1"/>
                </a:solidFill>
                <a:latin typeface="Cambria" panose="02040503050406030204" pitchFamily="18" charset="0"/>
              </a:rPr>
              <a:t>“ </a:t>
            </a:r>
          </a:p>
          <a:p>
            <a:pPr marL="0" indent="0" algn="ctr">
              <a:buNone/>
            </a:pPr>
            <a:r>
              <a:rPr lang="en-ZA" sz="1900" dirty="0" smtClean="0">
                <a:latin typeface="Cambria" panose="02040503050406030204" pitchFamily="18" charset="0"/>
              </a:rPr>
              <a:t>(</a:t>
            </a:r>
            <a:r>
              <a:rPr lang="en-ZA" sz="1900" dirty="0">
                <a:latin typeface="Cambria" panose="02040503050406030204" pitchFamily="18" charset="0"/>
              </a:rPr>
              <a:t>Pont, </a:t>
            </a:r>
            <a:r>
              <a:rPr lang="en-ZA" sz="1900" dirty="0" err="1">
                <a:latin typeface="Cambria" panose="02040503050406030204" pitchFamily="18" charset="0"/>
              </a:rPr>
              <a:t>Nusche</a:t>
            </a:r>
            <a:r>
              <a:rPr lang="en-ZA" sz="1900" dirty="0">
                <a:latin typeface="Cambria" panose="02040503050406030204" pitchFamily="18" charset="0"/>
              </a:rPr>
              <a:t> and Moorman, 2008: 29)</a:t>
            </a:r>
            <a:r>
              <a:rPr lang="en-ZA" sz="1900" i="1" dirty="0">
                <a:latin typeface="Cambria" panose="02040503050406030204" pitchFamily="18" charset="0"/>
              </a:rPr>
              <a:t> </a:t>
            </a:r>
            <a:endParaRPr lang="en-ZA" i="1" dirty="0" smtClean="0">
              <a:latin typeface="Cambria" panose="02040503050406030204" pitchFamily="18" charset="0"/>
            </a:endParaRPr>
          </a:p>
          <a:p>
            <a:pPr algn="ctr"/>
            <a:endParaRPr lang="en-ZA" i="1" dirty="0">
              <a:solidFill>
                <a:schemeClr val="accent1"/>
              </a:solidFill>
              <a:latin typeface="Cambria" panose="02040503050406030204" pitchFamily="18" charset="0"/>
            </a:endParaRPr>
          </a:p>
          <a:p>
            <a:r>
              <a:rPr lang="en-ZA" dirty="0" smtClean="0"/>
              <a:t>Policies need to be crafted to ensure that the right leaders are positioned in schools. </a:t>
            </a:r>
          </a:p>
          <a:p>
            <a:pPr lvl="1"/>
            <a:r>
              <a:rPr lang="en-ZA" dirty="0" smtClean="0"/>
              <a:t>Although too slow, some of this opportunity still can be leveraged. </a:t>
            </a:r>
            <a:endParaRPr lang="en-ZA" dirty="0"/>
          </a:p>
        </p:txBody>
      </p:sp>
    </p:spTree>
    <p:extLst>
      <p:ext uri="{BB962C8B-B14F-4D97-AF65-F5344CB8AC3E}">
        <p14:creationId xmlns:p14="http://schemas.microsoft.com/office/powerpoint/2010/main" val="19630782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31268" y="3359894"/>
            <a:ext cx="6934200" cy="1077218"/>
          </a:xfrm>
        </p:spPr>
        <p:txBody>
          <a:bodyPr/>
          <a:lstStyle/>
          <a:p>
            <a:pPr algn="ctr"/>
            <a:r>
              <a:rPr lang="en-ZA" sz="3200" b="1" dirty="0"/>
              <a:t>2</a:t>
            </a:r>
            <a:r>
              <a:rPr lang="en-ZA" sz="3200" b="1" dirty="0" smtClean="0"/>
              <a:t>) The unequal distribution of school principals</a:t>
            </a:r>
            <a:endParaRPr lang="en-ZA" sz="3200" b="1" dirty="0"/>
          </a:p>
        </p:txBody>
      </p:sp>
    </p:spTree>
    <p:extLst>
      <p:ext uri="{BB962C8B-B14F-4D97-AF65-F5344CB8AC3E}">
        <p14:creationId xmlns:p14="http://schemas.microsoft.com/office/powerpoint/2010/main" val="417321117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463" y="274638"/>
            <a:ext cx="9673075" cy="1145178"/>
          </a:xfrm>
        </p:spPr>
        <p:txBody>
          <a:bodyPr/>
          <a:lstStyle/>
          <a:p>
            <a:r>
              <a:rPr lang="en-ZA" sz="3600" dirty="0" smtClean="0"/>
              <a:t>The unequal distribution of principals</a:t>
            </a:r>
            <a:endParaRPr lang="en-ZA" sz="3600" dirty="0"/>
          </a:p>
        </p:txBody>
      </p:sp>
      <p:sp>
        <p:nvSpPr>
          <p:cNvPr id="3" name="Rectangle 2"/>
          <p:cNvSpPr>
            <a:spLocks noChangeArrowheads="1"/>
          </p:cNvSpPr>
          <p:nvPr/>
        </p:nvSpPr>
        <p:spPr bwMode="auto">
          <a:xfrm>
            <a:off x="1910662" y="1229741"/>
            <a:ext cx="522658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ZA" altLang="en-US" sz="20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Principal qualifications (REQV), 2012</a:t>
            </a:r>
            <a:endParaRPr kumimoji="0" lang="en-ZA" altLang="en-US" sz="2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p:txBody>
      </p:sp>
      <p:graphicFrame>
        <p:nvGraphicFramePr>
          <p:cNvPr id="6" name="Chart 5"/>
          <p:cNvGraphicFramePr/>
          <p:nvPr>
            <p:extLst>
              <p:ext uri="{D42A27DB-BD31-4B8C-83A1-F6EECF244321}">
                <p14:modId xmlns:p14="http://schemas.microsoft.com/office/powerpoint/2010/main" val="2344512595"/>
              </p:ext>
            </p:extLst>
          </p:nvPr>
        </p:nvGraphicFramePr>
        <p:xfrm>
          <a:off x="896549" y="1528120"/>
          <a:ext cx="8658962" cy="4033511"/>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a:spLocks noChangeArrowheads="1"/>
          </p:cNvSpPr>
          <p:nvPr/>
        </p:nvSpPr>
        <p:spPr bwMode="auto">
          <a:xfrm>
            <a:off x="1130575" y="5755295"/>
            <a:ext cx="678675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altLang="en-US" sz="1400" b="1"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Source</a:t>
            </a:r>
            <a:r>
              <a:rPr kumimoji="0" lang="en-ZA" altLang="en-US" sz="1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 </a:t>
            </a:r>
            <a:r>
              <a:rPr kumimoji="0" lang="en-ZA" altLang="en-US" sz="1400" b="0"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Persal</a:t>
            </a:r>
            <a:r>
              <a:rPr kumimoji="0" lang="en-ZA" altLang="en-US" sz="1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-EMIS matched dataset,</a:t>
            </a:r>
            <a:r>
              <a:rPr kumimoji="0" lang="en-ZA" altLang="en-US" sz="1400" b="0" i="0" u="none" strike="noStrike" cap="none" normalizeH="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 own calculations.</a:t>
            </a:r>
            <a:r>
              <a:rPr kumimoji="0" lang="en-ZA" altLang="en-US" sz="1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 </a:t>
            </a:r>
            <a:r>
              <a:rPr kumimoji="0" lang="en-ZA" altLang="en-US" sz="1400" b="1"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Notes</a:t>
            </a:r>
            <a:r>
              <a:rPr kumimoji="0" lang="en-ZA" altLang="en-US" sz="1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 …Percentages add up to 100 per cent in each sub-group.</a:t>
            </a:r>
            <a:endParaRPr kumimoji="0" lang="en-ZA" altLang="en-US"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39650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chart seriesIdx="-4" categoryIdx="6"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category"/>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80" y="274638"/>
            <a:ext cx="9633520" cy="1145178"/>
          </a:xfrm>
        </p:spPr>
        <p:txBody>
          <a:bodyPr/>
          <a:lstStyle/>
          <a:p>
            <a:r>
              <a:rPr lang="en-ZA" sz="3600" dirty="0" smtClean="0"/>
              <a:t>The unequal distribution of principals </a:t>
            </a:r>
            <a:endParaRPr lang="en-ZA" dirty="0"/>
          </a:p>
        </p:txBody>
      </p:sp>
      <p:sp>
        <p:nvSpPr>
          <p:cNvPr id="3" name="Content Placeholder 2"/>
          <p:cNvSpPr>
            <a:spLocks noGrp="1"/>
          </p:cNvSpPr>
          <p:nvPr>
            <p:ph sz="quarter" idx="1"/>
          </p:nvPr>
        </p:nvSpPr>
        <p:spPr/>
        <p:txBody>
          <a:bodyPr>
            <a:normAutofit fontScale="92500" lnSpcReduction="10000"/>
          </a:bodyPr>
          <a:lstStyle/>
          <a:p>
            <a:r>
              <a:rPr lang="en-ZA" dirty="0" smtClean="0"/>
              <a:t>Unequal distribution of principals in terms qualifications and experience across poorer and wealthier parts of the system. </a:t>
            </a:r>
          </a:p>
          <a:p>
            <a:r>
              <a:rPr lang="en-ZA" dirty="0" smtClean="0"/>
              <a:t>Mechanisms by which this happens 1) Initial sorting or 2) systematic transfer across schools </a:t>
            </a:r>
            <a:r>
              <a:rPr lang="en-ZA" sz="1700" dirty="0" smtClean="0"/>
              <a:t>(Loeb, </a:t>
            </a:r>
            <a:r>
              <a:rPr lang="en-ZA" sz="1700" dirty="0" err="1" smtClean="0"/>
              <a:t>Kalogrides</a:t>
            </a:r>
            <a:r>
              <a:rPr lang="en-ZA" sz="1700" dirty="0" smtClean="0"/>
              <a:t>  &amp; </a:t>
            </a:r>
            <a:r>
              <a:rPr lang="en-ZA" sz="1700" dirty="0" err="1" smtClean="0"/>
              <a:t>Horng</a:t>
            </a:r>
            <a:r>
              <a:rPr lang="en-ZA" sz="1700" dirty="0" smtClean="0"/>
              <a:t>, 2010)</a:t>
            </a:r>
            <a:r>
              <a:rPr lang="en-ZA" sz="1900" dirty="0" smtClean="0"/>
              <a:t> </a:t>
            </a:r>
            <a:endParaRPr lang="en-ZA" dirty="0" smtClean="0"/>
          </a:p>
          <a:p>
            <a:r>
              <a:rPr lang="en-ZA" dirty="0" smtClean="0"/>
              <a:t>Unique to SA</a:t>
            </a:r>
          </a:p>
          <a:p>
            <a:pPr lvl="1"/>
            <a:r>
              <a:rPr lang="en-ZA" dirty="0" smtClean="0"/>
              <a:t>Sorting of principals to schools in accordance with institutional Apartheid policies. </a:t>
            </a:r>
          </a:p>
          <a:p>
            <a:pPr lvl="2"/>
            <a:r>
              <a:rPr lang="en-ZA" dirty="0" smtClean="0"/>
              <a:t>Average principal has 25 years of service. Positioned into schools as teacher during Apartheid.</a:t>
            </a:r>
          </a:p>
          <a:p>
            <a:pPr lvl="2"/>
            <a:r>
              <a:rPr lang="en-ZA" dirty="0" smtClean="0"/>
              <a:t>Over 55% of principals in South Africa are promoted from within the same school. </a:t>
            </a:r>
          </a:p>
          <a:p>
            <a:r>
              <a:rPr lang="en-ZA" dirty="0" smtClean="0"/>
              <a:t>But patterns of sorting have persisted…  </a:t>
            </a:r>
          </a:p>
          <a:p>
            <a:pPr lvl="1"/>
            <a:endParaRPr lang="en-ZA" dirty="0" smtClean="0"/>
          </a:p>
        </p:txBody>
      </p:sp>
    </p:spTree>
    <p:extLst>
      <p:ext uri="{BB962C8B-B14F-4D97-AF65-F5344CB8AC3E}">
        <p14:creationId xmlns:p14="http://schemas.microsoft.com/office/powerpoint/2010/main" val="14939769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71" y="274638"/>
            <a:ext cx="9711529" cy="1145178"/>
          </a:xfrm>
        </p:spPr>
        <p:txBody>
          <a:bodyPr/>
          <a:lstStyle/>
          <a:p>
            <a:r>
              <a:rPr lang="en-ZA" sz="3600" dirty="0" smtClean="0"/>
              <a:t>Two sources </a:t>
            </a:r>
            <a:r>
              <a:rPr lang="en-ZA" sz="3600" dirty="0"/>
              <a:t>underlying principal sorting</a:t>
            </a:r>
          </a:p>
        </p:txBody>
      </p:sp>
      <p:graphicFrame>
        <p:nvGraphicFramePr>
          <p:cNvPr id="4" name="Diagram 3"/>
          <p:cNvGraphicFramePr/>
          <p:nvPr>
            <p:extLst>
              <p:ext uri="{D42A27DB-BD31-4B8C-83A1-F6EECF244321}">
                <p14:modId xmlns:p14="http://schemas.microsoft.com/office/powerpoint/2010/main" val="2836699724"/>
              </p:ext>
            </p:extLst>
          </p:nvPr>
        </p:nvGraphicFramePr>
        <p:xfrm>
          <a:off x="-833677" y="1401235"/>
          <a:ext cx="9595066" cy="3973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560512" y="5445224"/>
            <a:ext cx="3666407" cy="923330"/>
          </a:xfrm>
          <a:prstGeom prst="rect">
            <a:avLst/>
          </a:prstGeom>
          <a:noFill/>
        </p:spPr>
        <p:txBody>
          <a:bodyPr wrap="square" rtlCol="0">
            <a:spAutoFit/>
          </a:bodyPr>
          <a:lstStyle/>
          <a:p>
            <a:pPr lvl="0" algn="ctr"/>
            <a:r>
              <a:rPr lang="en-ZA" dirty="0"/>
              <a:t>a larger pool of well-qualified candidates </a:t>
            </a:r>
            <a:r>
              <a:rPr lang="en-ZA" dirty="0" smtClean="0"/>
              <a:t>applying </a:t>
            </a:r>
            <a:r>
              <a:rPr lang="en-ZA" dirty="0"/>
              <a:t>for posts in </a:t>
            </a:r>
            <a:r>
              <a:rPr lang="en-ZA" dirty="0" smtClean="0"/>
              <a:t>wealthier </a:t>
            </a:r>
            <a:r>
              <a:rPr lang="en-ZA" dirty="0"/>
              <a:t>schools</a:t>
            </a:r>
            <a:r>
              <a:rPr lang="en-ZA" dirty="0" smtClean="0"/>
              <a:t>?</a:t>
            </a:r>
            <a:endParaRPr lang="en-ZA" dirty="0"/>
          </a:p>
        </p:txBody>
      </p:sp>
      <p:sp>
        <p:nvSpPr>
          <p:cNvPr id="6" name="TextBox 5"/>
          <p:cNvSpPr txBox="1"/>
          <p:nvPr/>
        </p:nvSpPr>
        <p:spPr>
          <a:xfrm>
            <a:off x="4880992" y="5517232"/>
            <a:ext cx="3354373" cy="923330"/>
          </a:xfrm>
          <a:prstGeom prst="rect">
            <a:avLst/>
          </a:prstGeom>
          <a:noFill/>
        </p:spPr>
        <p:txBody>
          <a:bodyPr wrap="square" rtlCol="0">
            <a:spAutoFit/>
          </a:bodyPr>
          <a:lstStyle/>
          <a:p>
            <a:pPr lvl="0" algn="ctr"/>
            <a:r>
              <a:rPr lang="en-ZA" dirty="0"/>
              <a:t>Wealthier schools impose more stringent appointment criteria</a:t>
            </a:r>
            <a:r>
              <a:rPr lang="en-ZA" dirty="0" smtClean="0"/>
              <a:t>?</a:t>
            </a:r>
            <a:endParaRPr lang="en-ZA" dirty="0"/>
          </a:p>
        </p:txBody>
      </p:sp>
      <p:sp>
        <p:nvSpPr>
          <p:cNvPr id="3" name="Rectangle 2"/>
          <p:cNvSpPr/>
          <p:nvPr/>
        </p:nvSpPr>
        <p:spPr>
          <a:xfrm>
            <a:off x="5385048" y="1628800"/>
            <a:ext cx="4664968" cy="1569660"/>
          </a:xfrm>
          <a:prstGeom prst="rect">
            <a:avLst/>
          </a:prstGeom>
          <a:solidFill>
            <a:srgbClr val="F2F2F2"/>
          </a:solidFill>
        </p:spPr>
        <p:txBody>
          <a:bodyPr wrap="square">
            <a:spAutoFit/>
          </a:bodyPr>
          <a:lstStyle/>
          <a:p>
            <a:pPr marL="342900" indent="-342900">
              <a:buFont typeface="Arial"/>
              <a:buChar char="•"/>
            </a:pPr>
            <a:r>
              <a:rPr lang="en-ZA" sz="2400" dirty="0">
                <a:solidFill>
                  <a:schemeClr val="accent1"/>
                </a:solidFill>
              </a:rPr>
              <a:t>Over 55% of principals are promoted from </a:t>
            </a:r>
            <a:r>
              <a:rPr lang="en-ZA" sz="2400" i="1" dirty="0">
                <a:solidFill>
                  <a:schemeClr val="accent1"/>
                </a:solidFill>
              </a:rPr>
              <a:t>within</a:t>
            </a:r>
            <a:r>
              <a:rPr lang="en-ZA" sz="2400" dirty="0">
                <a:solidFill>
                  <a:schemeClr val="accent1"/>
                </a:solidFill>
              </a:rPr>
              <a:t> schools</a:t>
            </a:r>
          </a:p>
          <a:p>
            <a:pPr marL="342900" indent="-342900">
              <a:buFont typeface="Arial"/>
              <a:buChar char="•"/>
            </a:pPr>
            <a:r>
              <a:rPr lang="en-ZA" sz="2400" dirty="0">
                <a:solidFill>
                  <a:schemeClr val="accent1"/>
                </a:solidFill>
              </a:rPr>
              <a:t>Less than 3% of moves are across provincial moves</a:t>
            </a:r>
          </a:p>
        </p:txBody>
      </p:sp>
    </p:spTree>
    <p:extLst>
      <p:ext uri="{BB962C8B-B14F-4D97-AF65-F5344CB8AC3E}">
        <p14:creationId xmlns:p14="http://schemas.microsoft.com/office/powerpoint/2010/main" val="421706799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489" y="274638"/>
            <a:ext cx="9361040" cy="1145178"/>
          </a:xfrm>
        </p:spPr>
        <p:txBody>
          <a:bodyPr/>
          <a:lstStyle/>
          <a:p>
            <a:r>
              <a:rPr lang="en-ZA" sz="3600" dirty="0" smtClean="0"/>
              <a:t>Incentives: Moves to wealthier schools?</a:t>
            </a:r>
            <a:endParaRPr lang="en-ZA" sz="3600" dirty="0"/>
          </a:p>
        </p:txBody>
      </p:sp>
      <p:graphicFrame>
        <p:nvGraphicFramePr>
          <p:cNvPr id="5" name="Table 4"/>
          <p:cNvGraphicFramePr>
            <a:graphicFrameLocks noGrp="1"/>
          </p:cNvGraphicFramePr>
          <p:nvPr>
            <p:extLst>
              <p:ext uri="{D42A27DB-BD31-4B8C-83A1-F6EECF244321}">
                <p14:modId xmlns:p14="http://schemas.microsoft.com/office/powerpoint/2010/main" val="1484783887"/>
              </p:ext>
            </p:extLst>
          </p:nvPr>
        </p:nvGraphicFramePr>
        <p:xfrm>
          <a:off x="428498" y="1085800"/>
          <a:ext cx="8892988" cy="5943599"/>
        </p:xfrm>
        <a:graphic>
          <a:graphicData uri="http://schemas.openxmlformats.org/drawingml/2006/table">
            <a:tbl>
              <a:tblPr firstRow="1" firstCol="1" bandRow="1"/>
              <a:tblGrid>
                <a:gridCol w="1069726"/>
                <a:gridCol w="1069726"/>
                <a:gridCol w="1069726"/>
                <a:gridCol w="1069726"/>
                <a:gridCol w="1069726"/>
                <a:gridCol w="1069726"/>
                <a:gridCol w="1237316"/>
                <a:gridCol w="1237316"/>
              </a:tblGrid>
              <a:tr h="448083">
                <a:tc rowSpan="2" gridSpan="2">
                  <a:txBody>
                    <a:bodyPr/>
                    <a:lstStyle/>
                    <a:p>
                      <a:pPr>
                        <a:lnSpc>
                          <a:spcPct val="115000"/>
                        </a:lnSpc>
                      </a:pPr>
                      <a:endParaRPr lang="en-ZA" sz="1600" dirty="0">
                        <a:effectLst/>
                        <a:latin typeface="Times New Roman" panose="02020603050405020304" pitchFamily="18" charset="0"/>
                        <a:cs typeface="Times New Roman" panose="02020603050405020304" pitchFamily="18" charset="0"/>
                      </a:endParaRPr>
                    </a:p>
                  </a:txBody>
                  <a:tcPr marL="74295" marR="7429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hMerge="1">
                  <a:txBody>
                    <a:bodyPr/>
                    <a:lstStyle/>
                    <a:p>
                      <a:endParaRPr lang="en-ZA"/>
                    </a:p>
                  </a:txBody>
                  <a:tcPr/>
                </a:tc>
                <a:tc gridSpan="5">
                  <a:txBody>
                    <a:bodyPr/>
                    <a:lstStyle/>
                    <a:p>
                      <a:pPr algn="ctr">
                        <a:lnSpc>
                          <a:spcPct val="150000"/>
                        </a:lnSpc>
                        <a:spcBef>
                          <a:spcPts val="600"/>
                        </a:spcBef>
                        <a:spcAft>
                          <a:spcPts val="0"/>
                        </a:spcAft>
                      </a:pPr>
                      <a:r>
                        <a:rPr lang="en-ZA" sz="2200" b="1" dirty="0">
                          <a:solidFill>
                            <a:srgbClr val="000000"/>
                          </a:solidFill>
                          <a:effectLst/>
                          <a:latin typeface="Times New Roman" panose="02020603050405020304" pitchFamily="18" charset="0"/>
                          <a:ea typeface="Times New Roman"/>
                          <a:cs typeface="Times New Roman" panose="02020603050405020304" pitchFamily="18" charset="0"/>
                        </a:rPr>
                        <a:t>Quintile of receiving school</a:t>
                      </a:r>
                      <a:endParaRPr lang="en-ZA" sz="2200" dirty="0">
                        <a:effectLst/>
                        <a:latin typeface="Times New Roman" panose="02020603050405020304" pitchFamily="18" charset="0"/>
                        <a:ea typeface="Calibri"/>
                        <a:cs typeface="Times New Roman" panose="02020603050405020304" pitchFamily="18" charset="0"/>
                      </a:endParaRPr>
                    </a:p>
                  </a:txBody>
                  <a:tcPr marL="74295" marR="74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nSpc>
                          <a:spcPct val="115000"/>
                        </a:lnSpc>
                      </a:pPr>
                      <a:endParaRPr lang="en-ZA" sz="1600">
                        <a:effectLst/>
                        <a:latin typeface="Times New Roman" panose="02020603050405020304" pitchFamily="18" charset="0"/>
                        <a:cs typeface="Times New Roman" panose="02020603050405020304" pitchFamily="18" charset="0"/>
                      </a:endParaRPr>
                    </a:p>
                  </a:txBody>
                  <a:tcPr marL="74295" marR="74295" marT="0" marB="0" anchor="ctr">
                    <a:lnL w="12700" cap="flat" cmpd="sng" algn="ctr">
                      <a:solidFill>
                        <a:srgbClr val="000000"/>
                      </a:solidFill>
                      <a:prstDash val="solid"/>
                      <a:round/>
                      <a:headEnd type="none" w="med" len="med"/>
                      <a:tailEnd type="none" w="med" len="med"/>
                    </a:lnL>
                    <a:lnR>
                      <a:noFill/>
                    </a:lnR>
                    <a:lnT>
                      <a:noFill/>
                    </a:lnT>
                    <a:lnB>
                      <a:noFill/>
                    </a:lnB>
                  </a:tcPr>
                </a:tc>
              </a:tr>
              <a:tr h="325879">
                <a:tc gridSpan="2" vMerge="1">
                  <a:txBody>
                    <a:bodyPr/>
                    <a:lstStyle/>
                    <a:p>
                      <a:endParaRPr lang="en-ZA"/>
                    </a:p>
                  </a:txBody>
                  <a:tcPr/>
                </a:tc>
                <a:tc hMerge="1" vMerge="1">
                  <a:txBody>
                    <a:bodyPr/>
                    <a:lstStyle/>
                    <a:p>
                      <a:endParaRPr lang="en-ZA"/>
                    </a:p>
                  </a:txBody>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1</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2</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b="1" dirty="0">
                          <a:solidFill>
                            <a:srgbClr val="000000"/>
                          </a:solidFill>
                          <a:effectLst/>
                          <a:latin typeface="Times New Roman" panose="02020603050405020304" pitchFamily="18" charset="0"/>
                          <a:ea typeface="Times New Roman"/>
                          <a:cs typeface="Times New Roman" panose="02020603050405020304" pitchFamily="18" charset="0"/>
                        </a:rPr>
                        <a:t>3</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4</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5</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Total</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325879">
                <a:tc rowSpan="10">
                  <a:txBody>
                    <a:bodyPr/>
                    <a:lstStyle/>
                    <a:p>
                      <a:pPr algn="ctr">
                        <a:lnSpc>
                          <a:spcPct val="150000"/>
                        </a:lnSpc>
                        <a:spcBef>
                          <a:spcPts val="600"/>
                        </a:spcBef>
                        <a:spcAft>
                          <a:spcPts val="0"/>
                        </a:spcAft>
                      </a:pPr>
                      <a:r>
                        <a:rPr lang="en-ZA" sz="2200" b="1" dirty="0" smtClean="0">
                          <a:solidFill>
                            <a:srgbClr val="000000"/>
                          </a:solidFill>
                          <a:effectLst/>
                          <a:latin typeface="Times New Roman" panose="02020603050405020304" pitchFamily="18" charset="0"/>
                          <a:ea typeface="Times New Roman"/>
                          <a:cs typeface="Times New Roman" panose="02020603050405020304" pitchFamily="18" charset="0"/>
                        </a:rPr>
                        <a:t>Quintile of sending school </a:t>
                      </a:r>
                      <a:endParaRPr lang="en-ZA" sz="2200" dirty="0">
                        <a:effectLst/>
                        <a:latin typeface="Times New Roman" panose="02020603050405020304" pitchFamily="18" charset="0"/>
                        <a:ea typeface="Calibri"/>
                        <a:cs typeface="Times New Roman" panose="02020603050405020304" pitchFamily="18" charset="0"/>
                      </a:endParaRPr>
                    </a:p>
                  </a:txBody>
                  <a:tcPr marL="74295" marR="74295" marT="0" marB="0" vert="vert27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Bef>
                          <a:spcPts val="600"/>
                        </a:spcBef>
                        <a:spcAft>
                          <a:spcPts val="0"/>
                        </a:spcAft>
                      </a:pPr>
                      <a:r>
                        <a:rPr lang="en-ZA" sz="1600" b="1" dirty="0">
                          <a:solidFill>
                            <a:srgbClr val="000000"/>
                          </a:solidFill>
                          <a:effectLst/>
                          <a:latin typeface="Times New Roman" panose="02020603050405020304" pitchFamily="18" charset="0"/>
                          <a:ea typeface="Times New Roman"/>
                          <a:cs typeface="Times New Roman" panose="02020603050405020304" pitchFamily="18" charset="0"/>
                        </a:rPr>
                        <a:t>1</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ZA" sz="1600" dirty="0">
                          <a:solidFill>
                            <a:srgbClr val="000000"/>
                          </a:solidFill>
                          <a:effectLst/>
                          <a:latin typeface="Times New Roman" panose="02020603050405020304" pitchFamily="18" charset="0"/>
                          <a:ea typeface="Times New Roman"/>
                          <a:cs typeface="Times New Roman" panose="02020603050405020304" pitchFamily="18" charset="0"/>
                        </a:rPr>
                        <a:t>221</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EEECE1"/>
                    </a:solidFill>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107</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82</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24</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4</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438</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325879">
                <a:tc vMerge="1">
                  <a:txBody>
                    <a:bodyPr/>
                    <a:lstStyle/>
                    <a:p>
                      <a:endParaRPr lang="en-ZA"/>
                    </a:p>
                  </a:txBody>
                  <a:tcPr/>
                </a:tc>
                <a:tc vMerge="1">
                  <a:txBody>
                    <a:bodyPr/>
                    <a:lstStyle/>
                    <a:p>
                      <a:endParaRPr lang="en-ZA"/>
                    </a:p>
                  </a:txBody>
                  <a:tcPr/>
                </a:tc>
                <a:tc>
                  <a:txBody>
                    <a:bodyPr/>
                    <a:lstStyle/>
                    <a:p>
                      <a:pPr algn="ctr">
                        <a:lnSpc>
                          <a:spcPct val="150000"/>
                        </a:lnSpc>
                        <a:spcBef>
                          <a:spcPts val="600"/>
                        </a:spcBef>
                        <a:spcAft>
                          <a:spcPts val="0"/>
                        </a:spcAft>
                      </a:pPr>
                      <a:r>
                        <a:rPr lang="en-ZA" sz="1600" i="1" dirty="0">
                          <a:solidFill>
                            <a:srgbClr val="000000"/>
                          </a:solidFill>
                          <a:effectLst/>
                          <a:latin typeface="Times New Roman" panose="02020603050405020304" pitchFamily="18" charset="0"/>
                          <a:ea typeface="Times New Roman"/>
                          <a:cs typeface="Times New Roman" panose="02020603050405020304" pitchFamily="18" charset="0"/>
                        </a:rPr>
                        <a:t>50.5%</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solidFill>
                      <a:srgbClr val="EEECE1"/>
                    </a:solidFill>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24.4%</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18.7%</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5.5%</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0.9%</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50000"/>
                        </a:lnSpc>
                        <a:spcBef>
                          <a:spcPts val="600"/>
                        </a:spcBef>
                        <a:spcAft>
                          <a:spcPts val="0"/>
                        </a:spcAft>
                      </a:pPr>
                      <a:r>
                        <a:rPr lang="en-ZA" sz="1600" b="1" i="1">
                          <a:solidFill>
                            <a:srgbClr val="000000"/>
                          </a:solidFill>
                          <a:effectLst/>
                          <a:latin typeface="Times New Roman" panose="02020603050405020304" pitchFamily="18" charset="0"/>
                          <a:ea typeface="Times New Roman"/>
                          <a:cs typeface="Times New Roman" panose="02020603050405020304" pitchFamily="18" charset="0"/>
                        </a:rPr>
                        <a:t>100%</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r>
              <a:tr h="325879">
                <a:tc vMerge="1">
                  <a:txBody>
                    <a:bodyPr/>
                    <a:lstStyle/>
                    <a:p>
                      <a:endParaRPr lang="en-ZA"/>
                    </a:p>
                  </a:txBody>
                  <a:tcPr/>
                </a:tc>
                <a:tc rowSpan="2">
                  <a:txBody>
                    <a:bodyPr/>
                    <a:lstStyle/>
                    <a:p>
                      <a:pPr algn="ctr">
                        <a:lnSpc>
                          <a:spcPct val="150000"/>
                        </a:lnSpc>
                        <a:spcBef>
                          <a:spcPts val="600"/>
                        </a:spcBef>
                        <a:spcAft>
                          <a:spcPts val="0"/>
                        </a:spcAft>
                      </a:pPr>
                      <a:r>
                        <a:rPr lang="en-ZA" sz="1600" b="1" dirty="0">
                          <a:solidFill>
                            <a:srgbClr val="000000"/>
                          </a:solidFill>
                          <a:effectLst/>
                          <a:latin typeface="Times New Roman" panose="02020603050405020304" pitchFamily="18" charset="0"/>
                          <a:ea typeface="Times New Roman"/>
                          <a:cs typeface="Times New Roman" panose="02020603050405020304" pitchFamily="18" charset="0"/>
                        </a:rPr>
                        <a:t>2</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71</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50000"/>
                        </a:lnSpc>
                        <a:spcBef>
                          <a:spcPts val="600"/>
                        </a:spcBef>
                        <a:spcAft>
                          <a:spcPts val="0"/>
                        </a:spcAft>
                      </a:pPr>
                      <a:r>
                        <a:rPr lang="en-ZA" sz="1600" dirty="0">
                          <a:solidFill>
                            <a:srgbClr val="000000"/>
                          </a:solidFill>
                          <a:effectLst/>
                          <a:latin typeface="Times New Roman" panose="02020603050405020304" pitchFamily="18" charset="0"/>
                          <a:ea typeface="Times New Roman"/>
                          <a:cs typeface="Times New Roman" panose="02020603050405020304" pitchFamily="18" charset="0"/>
                        </a:rPr>
                        <a:t>99</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solidFill>
                      <a:srgbClr val="EEECE1"/>
                    </a:solidFill>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61</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12</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12</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255</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r>
              <a:tr h="325879">
                <a:tc vMerge="1">
                  <a:txBody>
                    <a:bodyPr/>
                    <a:lstStyle/>
                    <a:p>
                      <a:endParaRPr lang="en-ZA"/>
                    </a:p>
                  </a:txBody>
                  <a:tcPr/>
                </a:tc>
                <a:tc vMerge="1">
                  <a:txBody>
                    <a:bodyPr/>
                    <a:lstStyle/>
                    <a:p>
                      <a:endParaRPr lang="en-ZA"/>
                    </a:p>
                  </a:txBody>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27.8%</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38.8%</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solidFill>
                      <a:srgbClr val="EEECE1"/>
                    </a:solidFill>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23.9%</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4.7%</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4.7%</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50000"/>
                        </a:lnSpc>
                        <a:spcBef>
                          <a:spcPts val="600"/>
                        </a:spcBef>
                        <a:spcAft>
                          <a:spcPts val="0"/>
                        </a:spcAft>
                      </a:pPr>
                      <a:r>
                        <a:rPr lang="en-ZA" sz="1600" b="1" i="1">
                          <a:solidFill>
                            <a:srgbClr val="000000"/>
                          </a:solidFill>
                          <a:effectLst/>
                          <a:latin typeface="Times New Roman" panose="02020603050405020304" pitchFamily="18" charset="0"/>
                          <a:ea typeface="Times New Roman"/>
                          <a:cs typeface="Times New Roman" panose="02020603050405020304" pitchFamily="18" charset="0"/>
                        </a:rPr>
                        <a:t>100%</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r>
              <a:tr h="325879">
                <a:tc vMerge="1">
                  <a:txBody>
                    <a:bodyPr/>
                    <a:lstStyle/>
                    <a:p>
                      <a:endParaRPr lang="en-ZA"/>
                    </a:p>
                  </a:txBody>
                  <a:tcPr/>
                </a:tc>
                <a:tc rowSpan="2">
                  <a:txBody>
                    <a:bodyPr/>
                    <a:lstStyle/>
                    <a:p>
                      <a:pPr algn="ctr">
                        <a:lnSpc>
                          <a:spcPct val="150000"/>
                        </a:lnSpc>
                        <a:spcBef>
                          <a:spcPts val="600"/>
                        </a:spcBef>
                        <a:spcAft>
                          <a:spcPts val="0"/>
                        </a:spcAft>
                      </a:pPr>
                      <a:r>
                        <a:rPr lang="en-ZA" sz="1600" b="1" dirty="0">
                          <a:solidFill>
                            <a:srgbClr val="000000"/>
                          </a:solidFill>
                          <a:effectLst/>
                          <a:latin typeface="Times New Roman" panose="02020603050405020304" pitchFamily="18" charset="0"/>
                          <a:ea typeface="Times New Roman"/>
                          <a:cs typeface="Times New Roman" panose="02020603050405020304" pitchFamily="18" charset="0"/>
                        </a:rPr>
                        <a:t>3</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49</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50000"/>
                        </a:lnSpc>
                        <a:spcBef>
                          <a:spcPts val="600"/>
                        </a:spcBef>
                        <a:spcAft>
                          <a:spcPts val="0"/>
                        </a:spcAft>
                      </a:pPr>
                      <a:r>
                        <a:rPr lang="en-ZA" sz="1600" dirty="0">
                          <a:solidFill>
                            <a:srgbClr val="000000"/>
                          </a:solidFill>
                          <a:effectLst/>
                          <a:latin typeface="Times New Roman" panose="02020603050405020304" pitchFamily="18" charset="0"/>
                          <a:ea typeface="Times New Roman"/>
                          <a:cs typeface="Times New Roman" panose="02020603050405020304" pitchFamily="18" charset="0"/>
                        </a:rPr>
                        <a:t>56</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100</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solidFill>
                      <a:srgbClr val="EEECE1"/>
                    </a:solidFill>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22</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5</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232</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r>
              <a:tr h="325879">
                <a:tc vMerge="1">
                  <a:txBody>
                    <a:bodyPr/>
                    <a:lstStyle/>
                    <a:p>
                      <a:endParaRPr lang="en-ZA"/>
                    </a:p>
                  </a:txBody>
                  <a:tcPr/>
                </a:tc>
                <a:tc vMerge="1">
                  <a:txBody>
                    <a:bodyPr/>
                    <a:lstStyle/>
                    <a:p>
                      <a:endParaRPr lang="en-ZA"/>
                    </a:p>
                  </a:txBody>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21.1%</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50000"/>
                        </a:lnSpc>
                        <a:spcBef>
                          <a:spcPts val="600"/>
                        </a:spcBef>
                        <a:spcAft>
                          <a:spcPts val="0"/>
                        </a:spcAft>
                      </a:pPr>
                      <a:r>
                        <a:rPr lang="en-ZA" sz="1600" i="1" dirty="0">
                          <a:solidFill>
                            <a:srgbClr val="000000"/>
                          </a:solidFill>
                          <a:effectLst/>
                          <a:latin typeface="Times New Roman" panose="02020603050405020304" pitchFamily="18" charset="0"/>
                          <a:ea typeface="Times New Roman"/>
                          <a:cs typeface="Times New Roman" panose="02020603050405020304" pitchFamily="18" charset="0"/>
                        </a:rPr>
                        <a:t>24.1%</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43.1%</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solidFill>
                      <a:srgbClr val="EEECE1"/>
                    </a:solidFill>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9.5%</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2.2%</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50000"/>
                        </a:lnSpc>
                        <a:spcBef>
                          <a:spcPts val="600"/>
                        </a:spcBef>
                        <a:spcAft>
                          <a:spcPts val="0"/>
                        </a:spcAft>
                      </a:pPr>
                      <a:r>
                        <a:rPr lang="en-ZA" sz="1600" b="1" i="1">
                          <a:solidFill>
                            <a:srgbClr val="000000"/>
                          </a:solidFill>
                          <a:effectLst/>
                          <a:latin typeface="Times New Roman" panose="02020603050405020304" pitchFamily="18" charset="0"/>
                          <a:ea typeface="Times New Roman"/>
                          <a:cs typeface="Times New Roman" panose="02020603050405020304" pitchFamily="18" charset="0"/>
                        </a:rPr>
                        <a:t>100%</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r>
              <a:tr h="325879">
                <a:tc vMerge="1">
                  <a:txBody>
                    <a:bodyPr/>
                    <a:lstStyle/>
                    <a:p>
                      <a:endParaRPr lang="en-ZA"/>
                    </a:p>
                  </a:txBody>
                  <a:tcPr/>
                </a:tc>
                <a:tc rowSpan="2">
                  <a:txBody>
                    <a:bodyPr/>
                    <a:lstStyle/>
                    <a:p>
                      <a:pPr algn="ctr">
                        <a:lnSpc>
                          <a:spcPct val="150000"/>
                        </a:lnSpc>
                        <a:spcBef>
                          <a:spcPts val="600"/>
                        </a:spcBef>
                        <a:spcAft>
                          <a:spcPts val="0"/>
                        </a:spcAft>
                      </a:pPr>
                      <a:r>
                        <a:rPr lang="en-ZA" sz="1600" b="1" dirty="0">
                          <a:solidFill>
                            <a:srgbClr val="000000"/>
                          </a:solidFill>
                          <a:effectLst/>
                          <a:latin typeface="Times New Roman" panose="02020603050405020304" pitchFamily="18" charset="0"/>
                          <a:ea typeface="Times New Roman"/>
                          <a:cs typeface="Times New Roman" panose="02020603050405020304" pitchFamily="18" charset="0"/>
                        </a:rPr>
                        <a:t>4</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7</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50000"/>
                        </a:lnSpc>
                        <a:spcBef>
                          <a:spcPts val="600"/>
                        </a:spcBef>
                        <a:spcAft>
                          <a:spcPts val="0"/>
                        </a:spcAft>
                      </a:pPr>
                      <a:r>
                        <a:rPr lang="en-ZA" sz="1600" dirty="0">
                          <a:solidFill>
                            <a:srgbClr val="000000"/>
                          </a:solidFill>
                          <a:effectLst/>
                          <a:latin typeface="Times New Roman" panose="02020603050405020304" pitchFamily="18" charset="0"/>
                          <a:ea typeface="Times New Roman"/>
                          <a:cs typeface="Times New Roman" panose="02020603050405020304" pitchFamily="18" charset="0"/>
                        </a:rPr>
                        <a:t>16</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26</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34</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solidFill>
                      <a:srgbClr val="EEECE1"/>
                    </a:solidFill>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22</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105</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r>
              <a:tr h="325879">
                <a:tc vMerge="1">
                  <a:txBody>
                    <a:bodyPr/>
                    <a:lstStyle/>
                    <a:p>
                      <a:endParaRPr lang="en-ZA"/>
                    </a:p>
                  </a:txBody>
                  <a:tcPr/>
                </a:tc>
                <a:tc vMerge="1">
                  <a:txBody>
                    <a:bodyPr/>
                    <a:lstStyle/>
                    <a:p>
                      <a:endParaRPr lang="en-ZA"/>
                    </a:p>
                  </a:txBody>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6.7%</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15.2%</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24.8%</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32.4%</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solidFill>
                      <a:srgbClr val="EEECE1"/>
                    </a:solidFill>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21.0%</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50000"/>
                        </a:lnSpc>
                        <a:spcBef>
                          <a:spcPts val="600"/>
                        </a:spcBef>
                        <a:spcAft>
                          <a:spcPts val="0"/>
                        </a:spcAft>
                      </a:pPr>
                      <a:r>
                        <a:rPr lang="en-ZA" sz="1600" b="1" i="1">
                          <a:solidFill>
                            <a:srgbClr val="000000"/>
                          </a:solidFill>
                          <a:effectLst/>
                          <a:latin typeface="Times New Roman" panose="02020603050405020304" pitchFamily="18" charset="0"/>
                          <a:ea typeface="Times New Roman"/>
                          <a:cs typeface="Times New Roman" panose="02020603050405020304" pitchFamily="18" charset="0"/>
                        </a:rPr>
                        <a:t>100%</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r>
              <a:tr h="325879">
                <a:tc vMerge="1">
                  <a:txBody>
                    <a:bodyPr/>
                    <a:lstStyle/>
                    <a:p>
                      <a:endParaRPr lang="en-ZA"/>
                    </a:p>
                  </a:txBody>
                  <a:tcPr/>
                </a:tc>
                <a:tc rowSpan="2">
                  <a:txBody>
                    <a:bodyPr/>
                    <a:lstStyle/>
                    <a:p>
                      <a:pPr algn="ctr">
                        <a:lnSpc>
                          <a:spcPct val="150000"/>
                        </a:lnSpc>
                        <a:spcBef>
                          <a:spcPts val="600"/>
                        </a:spcBef>
                        <a:spcAft>
                          <a:spcPts val="0"/>
                        </a:spcAft>
                      </a:pPr>
                      <a:r>
                        <a:rPr lang="en-ZA" sz="1600" b="1" dirty="0">
                          <a:solidFill>
                            <a:srgbClr val="000000"/>
                          </a:solidFill>
                          <a:effectLst/>
                          <a:latin typeface="Times New Roman" panose="02020603050405020304" pitchFamily="18" charset="0"/>
                          <a:ea typeface="Times New Roman"/>
                          <a:cs typeface="Times New Roman" panose="02020603050405020304" pitchFamily="18" charset="0"/>
                        </a:rPr>
                        <a:t>5</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7</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50000"/>
                        </a:lnSpc>
                        <a:spcBef>
                          <a:spcPts val="600"/>
                        </a:spcBef>
                        <a:spcAft>
                          <a:spcPts val="0"/>
                        </a:spcAft>
                      </a:pPr>
                      <a:r>
                        <a:rPr lang="en-ZA" sz="1600" dirty="0">
                          <a:solidFill>
                            <a:srgbClr val="000000"/>
                          </a:solidFill>
                          <a:effectLst/>
                          <a:latin typeface="Times New Roman" panose="02020603050405020304" pitchFamily="18" charset="0"/>
                          <a:ea typeface="Times New Roman"/>
                          <a:cs typeface="Times New Roman" panose="02020603050405020304" pitchFamily="18" charset="0"/>
                        </a:rPr>
                        <a:t>8</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14</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8</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a:noFill/>
                    </a:lnB>
                  </a:tcPr>
                </a:tc>
                <a:tc>
                  <a:txBody>
                    <a:bodyPr/>
                    <a:lstStyle/>
                    <a:p>
                      <a:pPr algn="ctr">
                        <a:lnSpc>
                          <a:spcPct val="150000"/>
                        </a:lnSpc>
                        <a:spcBef>
                          <a:spcPts val="600"/>
                        </a:spcBef>
                        <a:spcAft>
                          <a:spcPts val="0"/>
                        </a:spcAft>
                      </a:pPr>
                      <a:r>
                        <a:rPr lang="en-ZA" sz="1600">
                          <a:solidFill>
                            <a:srgbClr val="000000"/>
                          </a:solidFill>
                          <a:effectLst/>
                          <a:latin typeface="Times New Roman" panose="02020603050405020304" pitchFamily="18" charset="0"/>
                          <a:ea typeface="Times New Roman"/>
                          <a:cs typeface="Times New Roman" panose="02020603050405020304" pitchFamily="18" charset="0"/>
                        </a:rPr>
                        <a:t>56</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w="12700" cap="flat" cmpd="sng" algn="ctr">
                      <a:solidFill>
                        <a:srgbClr val="000000"/>
                      </a:solidFill>
                      <a:prstDash val="solid"/>
                      <a:round/>
                      <a:headEnd type="none" w="med" len="med"/>
                      <a:tailEnd type="none" w="med" len="med"/>
                    </a:lnR>
                    <a:lnT>
                      <a:noFill/>
                    </a:lnT>
                    <a:lnB>
                      <a:noFill/>
                    </a:lnB>
                    <a:solidFill>
                      <a:srgbClr val="EEECE1"/>
                    </a:solidFill>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93</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a:noFill/>
                    </a:lnB>
                  </a:tcPr>
                </a:tc>
              </a:tr>
              <a:tr h="325879">
                <a:tc vMerge="1">
                  <a:txBody>
                    <a:bodyPr/>
                    <a:lstStyle/>
                    <a:p>
                      <a:endParaRPr lang="en-ZA"/>
                    </a:p>
                  </a:txBody>
                  <a:tcPr/>
                </a:tc>
                <a:tc vMerge="1">
                  <a:txBody>
                    <a:bodyPr/>
                    <a:lstStyle/>
                    <a:p>
                      <a:endParaRPr lang="en-ZA"/>
                    </a:p>
                  </a:txBody>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7.5%</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i="1" dirty="0">
                          <a:solidFill>
                            <a:srgbClr val="000000"/>
                          </a:solidFill>
                          <a:effectLst/>
                          <a:latin typeface="Times New Roman" panose="02020603050405020304" pitchFamily="18" charset="0"/>
                          <a:ea typeface="Times New Roman"/>
                          <a:cs typeface="Times New Roman" panose="02020603050405020304" pitchFamily="18" charset="0"/>
                        </a:rPr>
                        <a:t>8.6%</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15.1%</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i="1">
                          <a:solidFill>
                            <a:srgbClr val="000000"/>
                          </a:solidFill>
                          <a:effectLst/>
                          <a:latin typeface="Times New Roman" panose="02020603050405020304" pitchFamily="18" charset="0"/>
                          <a:ea typeface="Times New Roman"/>
                          <a:cs typeface="Times New Roman" panose="02020603050405020304" pitchFamily="18" charset="0"/>
                        </a:rPr>
                        <a:t>8.6%</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i="1" dirty="0">
                          <a:solidFill>
                            <a:srgbClr val="000000"/>
                          </a:solidFill>
                          <a:effectLst/>
                          <a:latin typeface="Times New Roman" panose="02020603050405020304" pitchFamily="18" charset="0"/>
                          <a:ea typeface="Times New Roman"/>
                          <a:cs typeface="Times New Roman" panose="02020603050405020304" pitchFamily="18" charset="0"/>
                        </a:rPr>
                        <a:t>60.2%</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EECE1"/>
                    </a:solidFill>
                  </a:tcPr>
                </a:tc>
                <a:tc>
                  <a:txBody>
                    <a:bodyPr/>
                    <a:lstStyle/>
                    <a:p>
                      <a:pPr algn="ctr">
                        <a:lnSpc>
                          <a:spcPct val="150000"/>
                        </a:lnSpc>
                        <a:spcBef>
                          <a:spcPts val="600"/>
                        </a:spcBef>
                        <a:spcAft>
                          <a:spcPts val="0"/>
                        </a:spcAft>
                      </a:pPr>
                      <a:r>
                        <a:rPr lang="en-ZA" sz="1600" b="1" i="1" dirty="0">
                          <a:solidFill>
                            <a:srgbClr val="000000"/>
                          </a:solidFill>
                          <a:effectLst/>
                          <a:latin typeface="Times New Roman" panose="02020603050405020304" pitchFamily="18" charset="0"/>
                          <a:ea typeface="Times New Roman"/>
                          <a:cs typeface="Times New Roman" panose="02020603050405020304" pitchFamily="18" charset="0"/>
                        </a:rPr>
                        <a:t>100%</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325879">
                <a:tc rowSpan="2">
                  <a:txBody>
                    <a:bodyPr/>
                    <a:lstStyle/>
                    <a:p>
                      <a:pPr algn="ctr">
                        <a:lnSpc>
                          <a:spcPct val="150000"/>
                        </a:lnSpc>
                        <a:spcBef>
                          <a:spcPts val="600"/>
                        </a:spcBef>
                        <a:spcAft>
                          <a:spcPts val="0"/>
                        </a:spcAft>
                      </a:pPr>
                      <a:r>
                        <a:rPr lang="en-ZA" sz="1600" b="1" dirty="0">
                          <a:solidFill>
                            <a:srgbClr val="000000"/>
                          </a:solidFill>
                          <a:effectLst/>
                          <a:latin typeface="Times New Roman" panose="02020603050405020304" pitchFamily="18" charset="0"/>
                          <a:ea typeface="Times New Roman"/>
                          <a:cs typeface="Times New Roman" panose="02020603050405020304" pitchFamily="18" charset="0"/>
                        </a:rPr>
                        <a:t> </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ctr">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rowSpan="2">
                  <a:txBody>
                    <a:bodyPr/>
                    <a:lstStyle/>
                    <a:p>
                      <a:pPr algn="ctr">
                        <a:lnSpc>
                          <a:spcPct val="150000"/>
                        </a:lnSpc>
                        <a:spcBef>
                          <a:spcPts val="600"/>
                        </a:spcBef>
                        <a:spcAft>
                          <a:spcPts val="0"/>
                        </a:spcAft>
                      </a:pPr>
                      <a:r>
                        <a:rPr lang="en-ZA" sz="1600" b="1" dirty="0">
                          <a:solidFill>
                            <a:srgbClr val="000000"/>
                          </a:solidFill>
                          <a:effectLst/>
                          <a:latin typeface="Times New Roman" panose="02020603050405020304" pitchFamily="18" charset="0"/>
                          <a:ea typeface="Times New Roman"/>
                          <a:cs typeface="Times New Roman" panose="02020603050405020304" pitchFamily="18" charset="0"/>
                        </a:rPr>
                        <a:t>Total</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b="1" dirty="0">
                          <a:solidFill>
                            <a:srgbClr val="000000"/>
                          </a:solidFill>
                          <a:effectLst/>
                          <a:latin typeface="Times New Roman" panose="02020603050405020304" pitchFamily="18" charset="0"/>
                          <a:ea typeface="Times New Roman"/>
                          <a:cs typeface="Times New Roman" panose="02020603050405020304" pitchFamily="18" charset="0"/>
                        </a:rPr>
                        <a:t>355</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286</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ZA" sz="1600" b="1" dirty="0">
                          <a:solidFill>
                            <a:srgbClr val="000000"/>
                          </a:solidFill>
                          <a:effectLst/>
                          <a:latin typeface="Times New Roman" panose="02020603050405020304" pitchFamily="18" charset="0"/>
                          <a:ea typeface="Times New Roman"/>
                          <a:cs typeface="Times New Roman" panose="02020603050405020304" pitchFamily="18" charset="0"/>
                        </a:rPr>
                        <a:t>283</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100</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ZA" sz="1600" b="1" dirty="0">
                          <a:solidFill>
                            <a:srgbClr val="000000"/>
                          </a:solidFill>
                          <a:effectLst/>
                          <a:latin typeface="Times New Roman" panose="02020603050405020304" pitchFamily="18" charset="0"/>
                          <a:ea typeface="Times New Roman"/>
                          <a:cs typeface="Times New Roman" panose="02020603050405020304" pitchFamily="18" charset="0"/>
                        </a:rPr>
                        <a:t>99</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n-ZA" sz="1600" b="1">
                          <a:solidFill>
                            <a:srgbClr val="000000"/>
                          </a:solidFill>
                          <a:effectLst/>
                          <a:latin typeface="Times New Roman" panose="02020603050405020304" pitchFamily="18" charset="0"/>
                          <a:ea typeface="Times New Roman"/>
                          <a:cs typeface="Times New Roman" panose="02020603050405020304" pitchFamily="18" charset="0"/>
                        </a:rPr>
                        <a:t>1 123</a:t>
                      </a:r>
                      <a:endParaRPr lang="en-ZA" sz="160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325879">
                <a:tc vMerge="1">
                  <a:txBody>
                    <a:bodyPr/>
                    <a:lstStyle/>
                    <a:p>
                      <a:endParaRPr lang="en-ZA"/>
                    </a:p>
                  </a:txBody>
                  <a:tcPr/>
                </a:tc>
                <a:tc vMerge="1">
                  <a:txBody>
                    <a:bodyPr/>
                    <a:lstStyle/>
                    <a:p>
                      <a:endParaRPr lang="en-ZA"/>
                    </a:p>
                  </a:txBody>
                  <a:tcPr/>
                </a:tc>
                <a:tc>
                  <a:txBody>
                    <a:bodyPr/>
                    <a:lstStyle/>
                    <a:p>
                      <a:pPr algn="ctr">
                        <a:lnSpc>
                          <a:spcPct val="150000"/>
                        </a:lnSpc>
                        <a:spcBef>
                          <a:spcPts val="600"/>
                        </a:spcBef>
                        <a:spcAft>
                          <a:spcPts val="0"/>
                        </a:spcAft>
                      </a:pPr>
                      <a:r>
                        <a:rPr lang="en-ZA" sz="1600" b="1" i="1" dirty="0">
                          <a:solidFill>
                            <a:srgbClr val="000000"/>
                          </a:solidFill>
                          <a:effectLst/>
                          <a:latin typeface="Times New Roman" panose="02020603050405020304" pitchFamily="18" charset="0"/>
                          <a:ea typeface="Times New Roman"/>
                          <a:cs typeface="Times New Roman" panose="02020603050405020304" pitchFamily="18" charset="0"/>
                        </a:rPr>
                        <a:t>31.6%</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w="28575" cap="flat" cmpd="dbl"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b="1" i="1" dirty="0">
                          <a:solidFill>
                            <a:srgbClr val="000000"/>
                          </a:solidFill>
                          <a:effectLst/>
                          <a:latin typeface="Times New Roman" panose="02020603050405020304" pitchFamily="18" charset="0"/>
                          <a:ea typeface="Times New Roman"/>
                          <a:cs typeface="Times New Roman" panose="02020603050405020304" pitchFamily="18" charset="0"/>
                        </a:rPr>
                        <a:t>25.5%</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b="1" i="1" dirty="0">
                          <a:solidFill>
                            <a:srgbClr val="000000"/>
                          </a:solidFill>
                          <a:effectLst/>
                          <a:latin typeface="Times New Roman" panose="02020603050405020304" pitchFamily="18" charset="0"/>
                          <a:ea typeface="Times New Roman"/>
                          <a:cs typeface="Times New Roman" panose="02020603050405020304" pitchFamily="18" charset="0"/>
                        </a:rPr>
                        <a:t>25.2%</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b="1" i="1" dirty="0">
                          <a:solidFill>
                            <a:srgbClr val="000000"/>
                          </a:solidFill>
                          <a:effectLst/>
                          <a:latin typeface="Times New Roman" panose="02020603050405020304" pitchFamily="18" charset="0"/>
                          <a:ea typeface="Times New Roman"/>
                          <a:cs typeface="Times New Roman" panose="02020603050405020304" pitchFamily="18" charset="0"/>
                        </a:rPr>
                        <a:t>8.9%</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b="1" i="1" dirty="0">
                          <a:solidFill>
                            <a:srgbClr val="000000"/>
                          </a:solidFill>
                          <a:effectLst/>
                          <a:latin typeface="Times New Roman" panose="02020603050405020304" pitchFamily="18" charset="0"/>
                          <a:ea typeface="Times New Roman"/>
                          <a:cs typeface="Times New Roman" panose="02020603050405020304" pitchFamily="18" charset="0"/>
                        </a:rPr>
                        <a:t>8.8%</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a:noFill/>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n-ZA" sz="1600" b="1" i="1" dirty="0">
                          <a:solidFill>
                            <a:srgbClr val="000000"/>
                          </a:solidFill>
                          <a:effectLst/>
                          <a:latin typeface="Times New Roman" panose="02020603050405020304" pitchFamily="18" charset="0"/>
                          <a:ea typeface="Times New Roman"/>
                          <a:cs typeface="Times New Roman" panose="02020603050405020304" pitchFamily="18" charset="0"/>
                        </a:rPr>
                        <a:t>100%</a:t>
                      </a:r>
                      <a:endParaRPr lang="en-ZA" sz="1600" dirty="0">
                        <a:effectLst/>
                        <a:latin typeface="Times New Roman" panose="02020603050405020304" pitchFamily="18" charset="0"/>
                        <a:ea typeface="Calibri"/>
                        <a:cs typeface="Times New Roman" panose="02020603050405020304" pitchFamily="18" charset="0"/>
                      </a:endParaRPr>
                    </a:p>
                  </a:txBody>
                  <a:tcPr marL="74295" marR="74295" marT="0" marB="0" anchor="b">
                    <a:lnL w="12700" cap="flat" cmpd="sng" algn="ctr">
                      <a:solidFill>
                        <a:srgbClr val="000000"/>
                      </a:solidFill>
                      <a:prstDash val="solid"/>
                      <a:round/>
                      <a:headEnd type="none" w="med" len="med"/>
                      <a:tailEnd type="none" w="med" len="med"/>
                    </a:lnL>
                    <a:lnR>
                      <a:noFill/>
                    </a:lnR>
                    <a:lnT>
                      <a:noFill/>
                    </a:lnT>
                    <a:lnB w="28575" cap="flat" cmpd="dbl" algn="ctr">
                      <a:solidFill>
                        <a:srgbClr val="000000"/>
                      </a:solidFill>
                      <a:prstDash val="solid"/>
                      <a:round/>
                      <a:headEnd type="none" w="med" len="med"/>
                      <a:tailEnd type="none" w="med" len="med"/>
                    </a:lnB>
                  </a:tcPr>
                </a:tc>
              </a:tr>
              <a:tr h="611022">
                <a:tc gridSpan="8">
                  <a:txBody>
                    <a:bodyPr/>
                    <a:lstStyle/>
                    <a:p>
                      <a:pPr algn="just">
                        <a:lnSpc>
                          <a:spcPct val="150000"/>
                        </a:lnSpc>
                        <a:spcBef>
                          <a:spcPts val="600"/>
                        </a:spcBef>
                        <a:spcAft>
                          <a:spcPts val="0"/>
                        </a:spcAft>
                      </a:pPr>
                      <a:r>
                        <a:rPr lang="en-ZA" sz="1000" b="1" dirty="0">
                          <a:solidFill>
                            <a:srgbClr val="000000"/>
                          </a:solidFill>
                          <a:effectLst/>
                          <a:latin typeface="Times New Roman"/>
                          <a:ea typeface="Times New Roman"/>
                          <a:cs typeface="Times New Roman"/>
                        </a:rPr>
                        <a:t>Source:</a:t>
                      </a:r>
                      <a:r>
                        <a:rPr lang="en-ZA" sz="1000" dirty="0">
                          <a:solidFill>
                            <a:srgbClr val="000000"/>
                          </a:solidFill>
                          <a:effectLst/>
                          <a:latin typeface="Times New Roman"/>
                          <a:ea typeface="Times New Roman"/>
                          <a:cs typeface="Times New Roman"/>
                        </a:rPr>
                        <a:t> </a:t>
                      </a:r>
                      <a:r>
                        <a:rPr lang="en-ZA" sz="1000" dirty="0" err="1">
                          <a:solidFill>
                            <a:srgbClr val="000000"/>
                          </a:solidFill>
                          <a:effectLst/>
                          <a:latin typeface="Times New Roman"/>
                          <a:ea typeface="Times New Roman"/>
                          <a:cs typeface="Times New Roman"/>
                        </a:rPr>
                        <a:t>Persal</a:t>
                      </a:r>
                      <a:r>
                        <a:rPr lang="en-ZA" sz="1000" dirty="0">
                          <a:solidFill>
                            <a:srgbClr val="000000"/>
                          </a:solidFill>
                          <a:effectLst/>
                          <a:latin typeface="Times New Roman"/>
                          <a:ea typeface="Times New Roman"/>
                          <a:cs typeface="Times New Roman"/>
                        </a:rPr>
                        <a:t>-EMIS matched dataset. </a:t>
                      </a:r>
                      <a:r>
                        <a:rPr lang="en-ZA" sz="1000" b="1" dirty="0">
                          <a:solidFill>
                            <a:srgbClr val="000000"/>
                          </a:solidFill>
                          <a:effectLst/>
                          <a:latin typeface="Times New Roman"/>
                          <a:ea typeface="Times New Roman"/>
                          <a:cs typeface="Times New Roman"/>
                        </a:rPr>
                        <a:t>Notes:</a:t>
                      </a:r>
                      <a:r>
                        <a:rPr lang="en-ZA" sz="1000" dirty="0">
                          <a:solidFill>
                            <a:srgbClr val="000000"/>
                          </a:solidFill>
                          <a:effectLst/>
                          <a:latin typeface="Times New Roman"/>
                          <a:ea typeface="Times New Roman"/>
                          <a:cs typeface="Times New Roman"/>
                        </a:rPr>
                        <a:t> Transition matrix is calculated for school principals in 2008 (or 2010) who move to another principal post in different school by 2010 (or 2012). For this group, 1 158 transitions should be observed but data is missing on quintile ranking for some schools. Frequencies are in the top of each cell, and percentages are at the bottom. Quintile rankings refer to DBE rankings. </a:t>
                      </a:r>
                      <a:endParaRPr lang="en-ZA" sz="1000" dirty="0">
                        <a:effectLst/>
                        <a:latin typeface="Times New Roman"/>
                        <a:ea typeface="Calibri"/>
                        <a:cs typeface="Times New Roman"/>
                      </a:endParaRPr>
                    </a:p>
                  </a:txBody>
                  <a:tcPr marL="74295" marR="74295" marT="0" marB="0" anchor="b">
                    <a:lnL>
                      <a:noFill/>
                    </a:lnL>
                    <a:lnR>
                      <a:noFill/>
                    </a:lnR>
                    <a:lnT w="28575" cap="flat" cmpd="dbl" algn="ctr">
                      <a:solidFill>
                        <a:srgbClr val="000000"/>
                      </a:solidFill>
                      <a:prstDash val="solid"/>
                      <a:round/>
                      <a:headEnd type="none" w="med" len="med"/>
                      <a:tailEnd type="none" w="med" len="med"/>
                    </a:lnT>
                    <a:lnB>
                      <a:noFill/>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bl>
          </a:graphicData>
        </a:graphic>
      </p:graphicFrame>
    </p:spTree>
    <p:extLst>
      <p:ext uri="{BB962C8B-B14F-4D97-AF65-F5344CB8AC3E}">
        <p14:creationId xmlns:p14="http://schemas.microsoft.com/office/powerpoint/2010/main" val="28162129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Summary</a:t>
            </a:r>
            <a:endParaRPr lang="en-ZA" dirty="0"/>
          </a:p>
        </p:txBody>
      </p:sp>
      <p:sp>
        <p:nvSpPr>
          <p:cNvPr id="3" name="Content Placeholder 2"/>
          <p:cNvSpPr>
            <a:spLocks noGrp="1"/>
          </p:cNvSpPr>
          <p:nvPr>
            <p:ph sz="quarter" idx="1"/>
          </p:nvPr>
        </p:nvSpPr>
        <p:spPr>
          <a:xfrm>
            <a:off x="156018" y="1375792"/>
            <a:ext cx="9555511" cy="5149552"/>
          </a:xfrm>
        </p:spPr>
        <p:txBody>
          <a:bodyPr>
            <a:noAutofit/>
          </a:bodyPr>
          <a:lstStyle/>
          <a:p>
            <a:pPr marL="514350" lvl="0" indent="-514350">
              <a:buFont typeface="+mj-lt"/>
              <a:buAutoNum type="arabicPeriod"/>
            </a:pPr>
            <a:r>
              <a:rPr lang="en-ZA" sz="2000" dirty="0" smtClean="0">
                <a:cs typeface="Times New Roman" panose="02020603050405020304" pitchFamily="18" charset="0"/>
              </a:rPr>
              <a:t>Rising age </a:t>
            </a:r>
            <a:r>
              <a:rPr lang="en-ZA" sz="2000" dirty="0">
                <a:cs typeface="Times New Roman" panose="02020603050405020304" pitchFamily="18" charset="0"/>
              </a:rPr>
              <a:t>profile of principals </a:t>
            </a:r>
            <a:r>
              <a:rPr lang="en-ZA" sz="2000" dirty="0" smtClean="0">
                <a:cs typeface="Times New Roman" panose="02020603050405020304" pitchFamily="18" charset="0"/>
              </a:rPr>
              <a:t>implies </a:t>
            </a:r>
            <a:r>
              <a:rPr lang="en-ZA" sz="2000" dirty="0">
                <a:cs typeface="Times New Roman" panose="02020603050405020304" pitchFamily="18" charset="0"/>
              </a:rPr>
              <a:t>a </a:t>
            </a:r>
            <a:r>
              <a:rPr lang="en-ZA" sz="2000" b="1" dirty="0" smtClean="0">
                <a:cs typeface="Times New Roman" panose="02020603050405020304" pitchFamily="18" charset="0"/>
              </a:rPr>
              <a:t>substantial &amp; increasing no. of </a:t>
            </a:r>
            <a:r>
              <a:rPr lang="en-ZA" sz="2000" b="1" dirty="0">
                <a:cs typeface="Times New Roman" panose="02020603050405020304" pitchFamily="18" charset="0"/>
              </a:rPr>
              <a:t>principal replacements</a:t>
            </a:r>
            <a:r>
              <a:rPr lang="en-ZA" sz="2000" dirty="0">
                <a:cs typeface="Times New Roman" panose="02020603050405020304" pitchFamily="18" charset="0"/>
              </a:rPr>
              <a:t> in schools</a:t>
            </a:r>
            <a:r>
              <a:rPr lang="en-ZA" sz="2000" dirty="0" smtClean="0">
                <a:cs typeface="Times New Roman" panose="02020603050405020304" pitchFamily="18" charset="0"/>
              </a:rPr>
              <a:t>. </a:t>
            </a:r>
            <a:endParaRPr lang="en-ZA" sz="2000" dirty="0">
              <a:cs typeface="Times New Roman" panose="02020603050405020304" pitchFamily="18" charset="0"/>
            </a:endParaRPr>
          </a:p>
          <a:p>
            <a:pPr lvl="1"/>
            <a:r>
              <a:rPr lang="en-ZA" sz="2000" dirty="0" smtClean="0">
                <a:cs typeface="Times New Roman" panose="02020603050405020304" pitchFamily="18" charset="0"/>
              </a:rPr>
              <a:t>proportionally </a:t>
            </a:r>
            <a:r>
              <a:rPr lang="en-ZA" sz="2000" dirty="0">
                <a:cs typeface="Times New Roman" panose="02020603050405020304" pitchFamily="18" charset="0"/>
              </a:rPr>
              <a:t>more retirements are taking place in wealthier schools, </a:t>
            </a:r>
            <a:r>
              <a:rPr lang="en-ZA" sz="2000" dirty="0" smtClean="0">
                <a:cs typeface="Times New Roman" panose="02020603050405020304" pitchFamily="18" charset="0"/>
              </a:rPr>
              <a:t>but higher absolute </a:t>
            </a:r>
            <a:r>
              <a:rPr lang="en-ZA" sz="2000" dirty="0">
                <a:cs typeface="Times New Roman" panose="02020603050405020304" pitchFamily="18" charset="0"/>
              </a:rPr>
              <a:t>demand for principal replacements </a:t>
            </a:r>
            <a:r>
              <a:rPr lang="en-ZA" sz="2000" dirty="0" smtClean="0">
                <a:cs typeface="Times New Roman" panose="02020603050405020304" pitchFamily="18" charset="0"/>
              </a:rPr>
              <a:t>in </a:t>
            </a:r>
            <a:r>
              <a:rPr lang="en-ZA" sz="2000" dirty="0">
                <a:cs typeface="Times New Roman" panose="02020603050405020304" pitchFamily="18" charset="0"/>
              </a:rPr>
              <a:t>the poorest </a:t>
            </a:r>
            <a:r>
              <a:rPr lang="en-ZA" sz="2000" dirty="0" smtClean="0">
                <a:cs typeface="Times New Roman" panose="02020603050405020304" pitchFamily="18" charset="0"/>
              </a:rPr>
              <a:t>schools. </a:t>
            </a:r>
            <a:endParaRPr lang="en-ZA" sz="2000" dirty="0">
              <a:cs typeface="Times New Roman" panose="02020603050405020304" pitchFamily="18" charset="0"/>
            </a:endParaRPr>
          </a:p>
          <a:p>
            <a:pPr marL="514350" lvl="0" indent="-514350">
              <a:buFont typeface="+mj-lt"/>
              <a:buAutoNum type="arabicPeriod"/>
            </a:pPr>
            <a:r>
              <a:rPr lang="en-ZA" sz="2000" dirty="0">
                <a:cs typeface="Times New Roman" panose="02020603050405020304" pitchFamily="18" charset="0"/>
              </a:rPr>
              <a:t>Principals are </a:t>
            </a:r>
            <a:r>
              <a:rPr lang="en-ZA" sz="2000" b="1" dirty="0">
                <a:cs typeface="Times New Roman" panose="02020603050405020304" pitchFamily="18" charset="0"/>
              </a:rPr>
              <a:t>unequally distributed </a:t>
            </a:r>
            <a:r>
              <a:rPr lang="en-ZA" sz="2000" dirty="0">
                <a:cs typeface="Times New Roman" panose="02020603050405020304" pitchFamily="18" charset="0"/>
              </a:rPr>
              <a:t>across schools with less </a:t>
            </a:r>
            <a:r>
              <a:rPr lang="en-ZA" sz="2000" dirty="0" smtClean="0">
                <a:cs typeface="Times New Roman" panose="02020603050405020304" pitchFamily="18" charset="0"/>
              </a:rPr>
              <a:t>qualified &amp; </a:t>
            </a:r>
            <a:r>
              <a:rPr lang="en-ZA" sz="2000" dirty="0">
                <a:cs typeface="Times New Roman" panose="02020603050405020304" pitchFamily="18" charset="0"/>
              </a:rPr>
              <a:t>less experienced principals overly represented in poorer schools. </a:t>
            </a:r>
            <a:endParaRPr lang="en-ZA" sz="2000" dirty="0" smtClean="0">
              <a:cs typeface="Times New Roman" panose="02020603050405020304" pitchFamily="18" charset="0"/>
            </a:endParaRPr>
          </a:p>
          <a:p>
            <a:pPr lvl="1"/>
            <a:r>
              <a:rPr lang="en-ZA" sz="2000" dirty="0" smtClean="0">
                <a:cs typeface="Times New Roman" panose="02020603050405020304" pitchFamily="18" charset="0"/>
              </a:rPr>
              <a:t>Initial </a:t>
            </a:r>
            <a:r>
              <a:rPr lang="en-ZA" sz="2000" dirty="0">
                <a:cs typeface="Times New Roman" panose="02020603050405020304" pitchFamily="18" charset="0"/>
              </a:rPr>
              <a:t>matching of new principals to schools continues to persist in line with historical </a:t>
            </a:r>
            <a:r>
              <a:rPr lang="en-ZA" sz="2000" dirty="0" smtClean="0">
                <a:cs typeface="Times New Roman" panose="02020603050405020304" pitchFamily="18" charset="0"/>
              </a:rPr>
              <a:t>patterns.</a:t>
            </a:r>
          </a:p>
          <a:p>
            <a:pPr marL="502920" indent="-457200">
              <a:buFont typeface="+mj-lt"/>
              <a:buAutoNum type="arabicPeriod"/>
            </a:pPr>
            <a:r>
              <a:rPr lang="en-ZA" sz="2000" dirty="0" smtClean="0">
                <a:cs typeface="Times New Roman" panose="02020603050405020304" pitchFamily="18" charset="0"/>
              </a:rPr>
              <a:t>The </a:t>
            </a:r>
            <a:r>
              <a:rPr lang="en-ZA" sz="2000" dirty="0">
                <a:cs typeface="Times New Roman" panose="02020603050405020304" pitchFamily="18" charset="0"/>
              </a:rPr>
              <a:t>value principals bring to schools is </a:t>
            </a:r>
            <a:r>
              <a:rPr lang="en-ZA" sz="2000" b="1" dirty="0">
                <a:cs typeface="Times New Roman" panose="02020603050405020304" pitchFamily="18" charset="0"/>
              </a:rPr>
              <a:t>not signalled through their observed credentials </a:t>
            </a:r>
            <a:r>
              <a:rPr lang="en-ZA" sz="2000" dirty="0">
                <a:cs typeface="Times New Roman" panose="02020603050405020304" pitchFamily="18" charset="0"/>
              </a:rPr>
              <a:t>as measured through traditional academic qualifications &amp;years of service</a:t>
            </a:r>
            <a:r>
              <a:rPr lang="en-ZA" sz="2000" dirty="0" smtClean="0">
                <a:cs typeface="Times New Roman" panose="02020603050405020304" pitchFamily="18" charset="0"/>
              </a:rPr>
              <a:t>.</a:t>
            </a:r>
            <a:endParaRPr lang="en-ZA" sz="2000" dirty="0">
              <a:cs typeface="Times New Roman" panose="02020603050405020304" pitchFamily="18" charset="0"/>
            </a:endParaRPr>
          </a:p>
          <a:p>
            <a:pPr marL="514350" lvl="0" indent="-514350">
              <a:buFont typeface="+mj-lt"/>
              <a:buAutoNum type="arabicPeriod"/>
            </a:pPr>
            <a:r>
              <a:rPr lang="en-ZA" sz="2000" dirty="0" smtClean="0">
                <a:cs typeface="Times New Roman" panose="02020603050405020304" pitchFamily="18" charset="0"/>
              </a:rPr>
              <a:t>Despite </a:t>
            </a:r>
            <a:r>
              <a:rPr lang="en-ZA" sz="2000" dirty="0">
                <a:cs typeface="Times New Roman" panose="02020603050405020304" pitchFamily="18" charset="0"/>
              </a:rPr>
              <a:t>rising levels of retirement related attrition, </a:t>
            </a:r>
            <a:r>
              <a:rPr lang="en-ZA" sz="2000" b="1" dirty="0">
                <a:cs typeface="Times New Roman" panose="02020603050405020304" pitchFamily="18" charset="0"/>
              </a:rPr>
              <a:t>low levels of mobility </a:t>
            </a:r>
            <a:r>
              <a:rPr lang="en-ZA" sz="2000" b="1" dirty="0" smtClean="0">
                <a:cs typeface="Times New Roman" panose="02020603050405020304" pitchFamily="18" charset="0"/>
              </a:rPr>
              <a:t>&amp; high </a:t>
            </a:r>
            <a:r>
              <a:rPr lang="en-ZA" sz="2000" b="1" dirty="0">
                <a:cs typeface="Times New Roman" panose="02020603050405020304" pitchFamily="18" charset="0"/>
              </a:rPr>
              <a:t>levels of average tenure characterise this market</a:t>
            </a:r>
            <a:r>
              <a:rPr lang="en-ZA" sz="2000" dirty="0">
                <a:cs typeface="Times New Roman" panose="02020603050405020304" pitchFamily="18" charset="0"/>
              </a:rPr>
              <a:t>. </a:t>
            </a:r>
            <a:r>
              <a:rPr lang="en-ZA" sz="2000" dirty="0" smtClean="0">
                <a:cs typeface="Times New Roman" panose="02020603050405020304" pitchFamily="18" charset="0"/>
              </a:rPr>
              <a:t>While the no. of </a:t>
            </a:r>
            <a:r>
              <a:rPr lang="en-ZA" sz="2000" dirty="0">
                <a:cs typeface="Times New Roman" panose="02020603050405020304" pitchFamily="18" charset="0"/>
              </a:rPr>
              <a:t>within sector transfers is </a:t>
            </a:r>
            <a:r>
              <a:rPr lang="en-ZA" sz="2000" dirty="0" smtClean="0">
                <a:cs typeface="Times New Roman" panose="02020603050405020304" pitchFamily="18" charset="0"/>
              </a:rPr>
              <a:t>low </a:t>
            </a:r>
            <a:r>
              <a:rPr lang="en-ZA" sz="2000" dirty="0">
                <a:cs typeface="Times New Roman" panose="02020603050405020304" pitchFamily="18" charset="0"/>
              </a:rPr>
              <a:t>transfer patterns tend to operate in the same direction as existing </a:t>
            </a:r>
            <a:r>
              <a:rPr lang="en-ZA" sz="2000" dirty="0" smtClean="0">
                <a:cs typeface="Times New Roman" panose="02020603050405020304" pitchFamily="18" charset="0"/>
              </a:rPr>
              <a:t>inequalities.</a:t>
            </a:r>
          </a:p>
        </p:txBody>
      </p:sp>
    </p:spTree>
    <p:extLst>
      <p:ext uri="{BB962C8B-B14F-4D97-AF65-F5344CB8AC3E}">
        <p14:creationId xmlns:p14="http://schemas.microsoft.com/office/powerpoint/2010/main" val="118575311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Policy recommendations</a:t>
            </a:r>
            <a:endParaRPr lang="en-ZA" dirty="0"/>
          </a:p>
        </p:txBody>
      </p:sp>
      <p:sp>
        <p:nvSpPr>
          <p:cNvPr id="3" name="Content Placeholder 2"/>
          <p:cNvSpPr>
            <a:spLocks noGrp="1"/>
          </p:cNvSpPr>
          <p:nvPr>
            <p:ph sz="quarter" idx="1"/>
          </p:nvPr>
        </p:nvSpPr>
        <p:spPr/>
        <p:txBody>
          <a:bodyPr/>
          <a:lstStyle/>
          <a:p>
            <a:pPr marL="0" indent="0">
              <a:buNone/>
            </a:pPr>
            <a:r>
              <a:rPr lang="en-ZA" dirty="0" smtClean="0"/>
              <a:t> </a:t>
            </a:r>
            <a:endParaRPr lang="en-ZA" dirty="0"/>
          </a:p>
        </p:txBody>
      </p:sp>
      <p:graphicFrame>
        <p:nvGraphicFramePr>
          <p:cNvPr id="4" name="Diagram 3"/>
          <p:cNvGraphicFramePr/>
          <p:nvPr>
            <p:extLst>
              <p:ext uri="{D42A27DB-BD31-4B8C-83A1-F6EECF244321}">
                <p14:modId xmlns:p14="http://schemas.microsoft.com/office/powerpoint/2010/main" val="2793949132"/>
              </p:ext>
            </p:extLst>
          </p:nvPr>
        </p:nvGraphicFramePr>
        <p:xfrm>
          <a:off x="428497" y="1412776"/>
          <a:ext cx="9127014" cy="5000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022489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Politics, SADTU and the teaching profession </a:t>
            </a:r>
            <a:endParaRPr lang="en-US" sz="3200" dirty="0"/>
          </a:p>
        </p:txBody>
      </p:sp>
      <p:sp>
        <p:nvSpPr>
          <p:cNvPr id="3" name="Content Placeholder 2"/>
          <p:cNvSpPr>
            <a:spLocks noGrp="1"/>
          </p:cNvSpPr>
          <p:nvPr>
            <p:ph sz="quarter" idx="1"/>
          </p:nvPr>
        </p:nvSpPr>
        <p:spPr>
          <a:xfrm>
            <a:off x="344488" y="1447800"/>
            <a:ext cx="9066212" cy="4572000"/>
          </a:xfrm>
        </p:spPr>
        <p:txBody>
          <a:bodyPr>
            <a:normAutofit fontScale="62500" lnSpcReduction="20000"/>
          </a:bodyPr>
          <a:lstStyle/>
          <a:p>
            <a:r>
              <a:rPr lang="en-US" dirty="0" smtClean="0"/>
              <a:t>Now widespread recognition that there is undue (illegal) influence in the appointment of principals and teachers (see NDP for example) </a:t>
            </a:r>
          </a:p>
          <a:p>
            <a:r>
              <a:rPr lang="en-US" dirty="0" smtClean="0"/>
              <a:t>SADTU executives allegedly approached SACE and asked them to drop an investigation after names of top SADTU officials started cropping up </a:t>
            </a:r>
          </a:p>
          <a:p>
            <a:pPr lvl="1"/>
            <a:r>
              <a:rPr lang="en-US" dirty="0">
                <a:hlinkClick r:id="rId2"/>
              </a:rPr>
              <a:t>http://www.news24.com/SouthAfrica/News/SACE-told-to-drop-jobs-for-cash-investigation-</a:t>
            </a:r>
            <a:r>
              <a:rPr lang="en-US" dirty="0" smtClean="0">
                <a:hlinkClick r:id="rId2"/>
              </a:rPr>
              <a:t>20150712</a:t>
            </a:r>
            <a:r>
              <a:rPr lang="en-US" dirty="0" smtClean="0"/>
              <a:t> </a:t>
            </a:r>
          </a:p>
          <a:p>
            <a:pPr lvl="1"/>
            <a:r>
              <a:rPr lang="en-US" dirty="0" smtClean="0"/>
              <a:t>“SACE CEO said it had finished its work and nothing was found”</a:t>
            </a:r>
          </a:p>
          <a:p>
            <a:pPr lvl="1"/>
            <a:r>
              <a:rPr lang="en-US" dirty="0" smtClean="0"/>
              <a:t>What will happen with the </a:t>
            </a:r>
            <a:r>
              <a:rPr lang="en-US" dirty="0" err="1" smtClean="0"/>
              <a:t>Volmink</a:t>
            </a:r>
            <a:r>
              <a:rPr lang="en-US" dirty="0" smtClean="0"/>
              <a:t> report? </a:t>
            </a:r>
          </a:p>
          <a:p>
            <a:r>
              <a:rPr lang="en-US" dirty="0" smtClean="0"/>
              <a:t>In 2012 NATU protested in Durban against SADTU provincial secretary </a:t>
            </a:r>
            <a:r>
              <a:rPr lang="en-US" dirty="0" err="1" smtClean="0"/>
              <a:t>Mbuyiseni</a:t>
            </a:r>
            <a:r>
              <a:rPr lang="en-US" dirty="0" smtClean="0"/>
              <a:t> </a:t>
            </a:r>
            <a:r>
              <a:rPr lang="en-US" dirty="0" err="1" smtClean="0"/>
              <a:t>Mathonsi’s</a:t>
            </a:r>
            <a:r>
              <a:rPr lang="en-US" dirty="0" smtClean="0"/>
              <a:t> alleged sale of director position in PED for R100,000</a:t>
            </a:r>
          </a:p>
          <a:p>
            <a:pPr lvl="1"/>
            <a:r>
              <a:rPr lang="en-US" dirty="0">
                <a:hlinkClick r:id="rId3"/>
              </a:rPr>
              <a:t>http://www.news24.com/Archives/City-Press/How-Sadtu-sells-its-posts-</a:t>
            </a:r>
            <a:r>
              <a:rPr lang="en-US" dirty="0" smtClean="0">
                <a:hlinkClick r:id="rId3"/>
              </a:rPr>
              <a:t>20150429</a:t>
            </a:r>
            <a:r>
              <a:rPr lang="en-US" dirty="0" smtClean="0"/>
              <a:t> </a:t>
            </a:r>
            <a:endParaRPr lang="en-US" dirty="0"/>
          </a:p>
          <a:p>
            <a:r>
              <a:rPr lang="en-US" dirty="0" smtClean="0"/>
              <a:t>Limpopo education department spokesperson </a:t>
            </a:r>
            <a:r>
              <a:rPr lang="en-US" dirty="0" err="1" smtClean="0"/>
              <a:t>Pitsi</a:t>
            </a:r>
            <a:r>
              <a:rPr lang="en-US" dirty="0" smtClean="0"/>
              <a:t> </a:t>
            </a:r>
            <a:r>
              <a:rPr lang="en-US" dirty="0" err="1" smtClean="0"/>
              <a:t>Maloba</a:t>
            </a:r>
            <a:r>
              <a:rPr lang="en-US" dirty="0" smtClean="0"/>
              <a:t> said that the provincial chairman of SADTU Ronald </a:t>
            </a:r>
            <a:r>
              <a:rPr lang="en-US" dirty="0" err="1" smtClean="0"/>
              <a:t>Moroatshehla</a:t>
            </a:r>
            <a:r>
              <a:rPr lang="en-US" dirty="0"/>
              <a:t> </a:t>
            </a:r>
            <a:r>
              <a:rPr lang="en-US" dirty="0" smtClean="0"/>
              <a:t>forwarded a list of 6 names to the MEC demanding that they be appointed to senior positions in circuit and district offices </a:t>
            </a:r>
          </a:p>
          <a:p>
            <a:pPr lvl="1"/>
            <a:r>
              <a:rPr lang="en-US" dirty="0">
                <a:hlinkClick r:id="rId3"/>
              </a:rPr>
              <a:t>http://www.news24.com/Archives/City-Press/How-Sadtu-sells-its-posts-</a:t>
            </a:r>
            <a:r>
              <a:rPr lang="en-US" dirty="0" smtClean="0">
                <a:hlinkClick r:id="rId3"/>
              </a:rPr>
              <a:t>20150429</a:t>
            </a:r>
            <a:r>
              <a:rPr lang="en-US" dirty="0" smtClean="0"/>
              <a:t> </a:t>
            </a:r>
          </a:p>
          <a:p>
            <a:r>
              <a:rPr lang="en-US" dirty="0" smtClean="0"/>
              <a:t>Ex SADTU union leader </a:t>
            </a:r>
            <a:r>
              <a:rPr lang="en-US" dirty="0" err="1" smtClean="0"/>
              <a:t>Thobile</a:t>
            </a:r>
            <a:r>
              <a:rPr lang="en-US" dirty="0" smtClean="0"/>
              <a:t> </a:t>
            </a:r>
            <a:r>
              <a:rPr lang="en-US" dirty="0" err="1" smtClean="0"/>
              <a:t>Ntola</a:t>
            </a:r>
            <a:r>
              <a:rPr lang="en-US" dirty="0" smtClean="0"/>
              <a:t> has not been at his job for more than a year after being removed as president of SADTU last year, handing in sick notes yet still speaking at political rallies </a:t>
            </a:r>
          </a:p>
          <a:p>
            <a:pPr lvl="1"/>
            <a:r>
              <a:rPr lang="en-US" dirty="0">
                <a:hlinkClick r:id="rId4"/>
              </a:rPr>
              <a:t>http://mg.co.za/article/2015-07-30-truant-union-leader-too-sick-to-</a:t>
            </a:r>
            <a:r>
              <a:rPr lang="en-US" dirty="0" smtClean="0">
                <a:hlinkClick r:id="rId4"/>
              </a:rPr>
              <a:t>teach</a:t>
            </a:r>
            <a:r>
              <a:rPr lang="en-US" dirty="0" smtClean="0"/>
              <a:t> </a:t>
            </a:r>
          </a:p>
        </p:txBody>
      </p:sp>
    </p:spTree>
    <p:extLst>
      <p:ext uri="{BB962C8B-B14F-4D97-AF65-F5344CB8AC3E}">
        <p14:creationId xmlns:p14="http://schemas.microsoft.com/office/powerpoint/2010/main" val="18943650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Politics, SADTU and the teaching profession </a:t>
            </a:r>
          </a:p>
        </p:txBody>
      </p:sp>
      <p:sp>
        <p:nvSpPr>
          <p:cNvPr id="3" name="Content Placeholder 2"/>
          <p:cNvSpPr>
            <a:spLocks noGrp="1"/>
          </p:cNvSpPr>
          <p:nvPr>
            <p:ph sz="quarter" idx="1"/>
          </p:nvPr>
        </p:nvSpPr>
        <p:spPr/>
        <p:txBody>
          <a:bodyPr>
            <a:normAutofit fontScale="70000" lnSpcReduction="20000"/>
          </a:bodyPr>
          <a:lstStyle/>
          <a:p>
            <a:r>
              <a:rPr lang="en-US" dirty="0"/>
              <a:t>NEEDU report of 2013 quotes numerous interview subjects that explicitly accuse members of SADTU of interference:</a:t>
            </a:r>
          </a:p>
          <a:p>
            <a:pPr lvl="1"/>
            <a:r>
              <a:rPr lang="en-US" dirty="0"/>
              <a:t>“Heads of department and principals are promoted to positions in circuits, districts and provinces without necessarily exhibiting superior subject knowledge, pedagogical skills or </a:t>
            </a:r>
            <a:r>
              <a:rPr lang="en-US" dirty="0" smtClean="0"/>
              <a:t>management </a:t>
            </a:r>
            <a:r>
              <a:rPr lang="en-US" dirty="0"/>
              <a:t>capacity… A large part of the problem is the </a:t>
            </a:r>
            <a:r>
              <a:rPr lang="en-US" b="1" dirty="0"/>
              <a:t>pressure to appoint officials to promotion posts using considerations other than merit</a:t>
            </a:r>
            <a:r>
              <a:rPr lang="en-US" dirty="0"/>
              <a:t>” </a:t>
            </a:r>
          </a:p>
          <a:p>
            <a:pPr lvl="1"/>
            <a:r>
              <a:rPr lang="en-US" dirty="0"/>
              <a:t>“Some subject advisers have </a:t>
            </a:r>
            <a:r>
              <a:rPr lang="en-US" dirty="0" smtClean="0"/>
              <a:t>only </a:t>
            </a:r>
            <a:r>
              <a:rPr lang="en-US" dirty="0"/>
              <a:t>matric as their highest qualification…The process followed to appoint subject advisers following the advertisement was maneuvered and tampered with” – Departmental </a:t>
            </a:r>
            <a:r>
              <a:rPr lang="en-US" dirty="0" smtClean="0"/>
              <a:t>official</a:t>
            </a:r>
          </a:p>
          <a:p>
            <a:pPr lvl="1"/>
            <a:r>
              <a:rPr lang="en-US" dirty="0" smtClean="0"/>
              <a:t>“In a climate of union militancy…teachers and their curricular concerns are collateral victims in a </a:t>
            </a:r>
            <a:r>
              <a:rPr lang="en-US" b="1" dirty="0" smtClean="0"/>
              <a:t>battle for promotion posts between the union and government</a:t>
            </a:r>
            <a:r>
              <a:rPr lang="en-US" dirty="0" smtClean="0"/>
              <a:t>” – NEEDU report </a:t>
            </a:r>
          </a:p>
          <a:p>
            <a:pPr lvl="1"/>
            <a:r>
              <a:rPr lang="en-US" dirty="0" smtClean="0"/>
              <a:t>Across the country, in </a:t>
            </a:r>
            <a:r>
              <a:rPr lang="en-US" b="1" dirty="0" smtClean="0"/>
              <a:t>more than 50% </a:t>
            </a:r>
            <a:r>
              <a:rPr lang="en-US" dirty="0" smtClean="0"/>
              <a:t>of the provincial and district offices visited, NEEDU evaluators were privy to </a:t>
            </a:r>
            <a:r>
              <a:rPr lang="en-US" b="1" dirty="0" smtClean="0"/>
              <a:t>tales of inappropriate HR practices</a:t>
            </a:r>
            <a:endParaRPr lang="en-US" b="1" dirty="0"/>
          </a:p>
          <a:p>
            <a:r>
              <a:rPr lang="en-US" dirty="0"/>
              <a:t>Those in academia, in the Department and </a:t>
            </a:r>
            <a:r>
              <a:rPr lang="en-US" dirty="0" err="1"/>
              <a:t>Umalusi</a:t>
            </a:r>
            <a:r>
              <a:rPr lang="en-US" dirty="0"/>
              <a:t> have all stated categorically that matric markers should be required to write competency tests. Every year the Minister says this will happen and every year SADTU opposes it and it’s scrapped (except in WC). This is ridiculous. </a:t>
            </a:r>
          </a:p>
          <a:p>
            <a:endParaRPr lang="en-US" dirty="0"/>
          </a:p>
        </p:txBody>
      </p:sp>
    </p:spTree>
    <p:extLst>
      <p:ext uri="{BB962C8B-B14F-4D97-AF65-F5344CB8AC3E}">
        <p14:creationId xmlns:p14="http://schemas.microsoft.com/office/powerpoint/2010/main" val="3992637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NAPTOSA’s role?</a:t>
            </a:r>
            <a:endParaRPr lang="en-US" dirty="0"/>
          </a:p>
        </p:txBody>
      </p:sp>
      <p:sp>
        <p:nvSpPr>
          <p:cNvPr id="3" name="Content Placeholder 2"/>
          <p:cNvSpPr>
            <a:spLocks noGrp="1"/>
          </p:cNvSpPr>
          <p:nvPr>
            <p:ph sz="quarter" idx="1"/>
          </p:nvPr>
        </p:nvSpPr>
        <p:spPr>
          <a:xfrm>
            <a:off x="416496" y="1447800"/>
            <a:ext cx="9217024" cy="4572000"/>
          </a:xfrm>
        </p:spPr>
        <p:txBody>
          <a:bodyPr>
            <a:normAutofit/>
          </a:bodyPr>
          <a:lstStyle/>
          <a:p>
            <a:r>
              <a:rPr lang="en-US" dirty="0" smtClean="0"/>
              <a:t>Very little genuine research on union meddling, but what research there is (for example </a:t>
            </a:r>
            <a:r>
              <a:rPr lang="en-US" dirty="0" err="1" smtClean="0"/>
              <a:t>Patillo</a:t>
            </a:r>
            <a:r>
              <a:rPr lang="en-US" dirty="0" smtClean="0"/>
              <a:t>, NEEDU </a:t>
            </a:r>
            <a:r>
              <a:rPr lang="en-US" dirty="0" err="1" smtClean="0"/>
              <a:t>etc</a:t>
            </a:r>
            <a:r>
              <a:rPr lang="en-US" dirty="0" smtClean="0"/>
              <a:t>) is extremely damning </a:t>
            </a:r>
          </a:p>
          <a:p>
            <a:r>
              <a:rPr lang="en-US" dirty="0" smtClean="0"/>
              <a:t>Complex dynamics RE wage negotiations, union solidarity and the need for legitimate evidence (not just news reports)</a:t>
            </a:r>
          </a:p>
          <a:p>
            <a:r>
              <a:rPr lang="en-US" dirty="0" smtClean="0"/>
              <a:t>Surely the status quo is unsustainable? </a:t>
            </a:r>
          </a:p>
          <a:p>
            <a:r>
              <a:rPr lang="en-US" dirty="0" smtClean="0"/>
              <a:t>The real victims in all of this are the children in poor schools where there are few competent principals and teachers and no accountability </a:t>
            </a:r>
          </a:p>
          <a:p>
            <a:r>
              <a:rPr lang="en-US" b="1" dirty="0" smtClean="0"/>
              <a:t>“When the elephants fight, the ants are the ones who get hurt”</a:t>
            </a:r>
            <a:endParaRPr lang="en-US" b="1" dirty="0"/>
          </a:p>
        </p:txBody>
      </p:sp>
    </p:spTree>
    <p:extLst>
      <p:ext uri="{BB962C8B-B14F-4D97-AF65-F5344CB8AC3E}">
        <p14:creationId xmlns:p14="http://schemas.microsoft.com/office/powerpoint/2010/main" val="266155369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remarks</a:t>
            </a:r>
            <a:endParaRPr lang="en-US" dirty="0"/>
          </a:p>
        </p:txBody>
      </p:sp>
      <p:sp>
        <p:nvSpPr>
          <p:cNvPr id="3" name="Content Placeholder 2"/>
          <p:cNvSpPr>
            <a:spLocks noGrp="1"/>
          </p:cNvSpPr>
          <p:nvPr>
            <p:ph sz="quarter" idx="1"/>
          </p:nvPr>
        </p:nvSpPr>
        <p:spPr>
          <a:xfrm>
            <a:off x="488504" y="1447800"/>
            <a:ext cx="8922196" cy="4572000"/>
          </a:xfrm>
        </p:spPr>
        <p:txBody>
          <a:bodyPr>
            <a:normAutofit lnSpcReduction="10000"/>
          </a:bodyPr>
          <a:lstStyle/>
          <a:p>
            <a:pPr marL="514350" indent="-514350">
              <a:buFont typeface="+mj-lt"/>
              <a:buAutoNum type="arabicPeriod"/>
            </a:pPr>
            <a:r>
              <a:rPr lang="en-US" dirty="0" smtClean="0"/>
              <a:t>Need to focus on </a:t>
            </a:r>
            <a:r>
              <a:rPr lang="en-US" u="sng" dirty="0" smtClean="0"/>
              <a:t>everyone acquiring the basics</a:t>
            </a:r>
          </a:p>
          <a:p>
            <a:pPr lvl="2"/>
            <a:r>
              <a:rPr lang="en-US" dirty="0" smtClean="0"/>
              <a:t>Prioritization of primary school and FP </a:t>
            </a:r>
          </a:p>
          <a:p>
            <a:pPr lvl="3"/>
            <a:r>
              <a:rPr lang="en-US" dirty="0" smtClean="0"/>
              <a:t>FP </a:t>
            </a:r>
            <a:r>
              <a:rPr lang="en-US" dirty="0" smtClean="0"/>
              <a:t>children must learn how to read </a:t>
            </a:r>
          </a:p>
          <a:p>
            <a:pPr lvl="3"/>
            <a:r>
              <a:rPr lang="en-US" dirty="0" smtClean="0"/>
              <a:t>FP teachers need to know how to teach reading (training/</a:t>
            </a:r>
            <a:r>
              <a:rPr lang="en-US" b="1" dirty="0" smtClean="0"/>
              <a:t>capacity</a:t>
            </a:r>
            <a:r>
              <a:rPr lang="en-US" dirty="0" smtClean="0"/>
              <a:t>) and this needs to be monitored and reported on (</a:t>
            </a:r>
            <a:r>
              <a:rPr lang="en-US" b="1" dirty="0" smtClean="0"/>
              <a:t>accountability</a:t>
            </a:r>
            <a:r>
              <a:rPr lang="en-US" dirty="0" smtClean="0"/>
              <a:t>)</a:t>
            </a:r>
          </a:p>
          <a:p>
            <a:pPr marL="514350" indent="-514350">
              <a:buFont typeface="+mj-lt"/>
              <a:buAutoNum type="arabicPeriod"/>
            </a:pPr>
            <a:r>
              <a:rPr lang="en-US" dirty="0" smtClean="0"/>
              <a:t>Stronger push for </a:t>
            </a:r>
            <a:r>
              <a:rPr lang="en-US" dirty="0" smtClean="0"/>
              <a:t>principal </a:t>
            </a:r>
            <a:r>
              <a:rPr lang="en-US" smtClean="0"/>
              <a:t>&amp; teacher </a:t>
            </a:r>
            <a:r>
              <a:rPr lang="en-US" dirty="0" smtClean="0"/>
              <a:t>selection on competence ALONE, not politics. </a:t>
            </a:r>
          </a:p>
          <a:p>
            <a:r>
              <a:rPr lang="en-US" dirty="0" smtClean="0"/>
              <a:t>Identification </a:t>
            </a:r>
            <a:r>
              <a:rPr lang="en-US" dirty="0" smtClean="0"/>
              <a:t>&amp; utilization of </a:t>
            </a:r>
            <a:r>
              <a:rPr lang="en-US" dirty="0" smtClean="0"/>
              <a:t>master teachers </a:t>
            </a:r>
          </a:p>
          <a:p>
            <a:r>
              <a:rPr lang="en-US" dirty="0" smtClean="0"/>
              <a:t>Development of teacher training/interning/observing/mentorship </a:t>
            </a:r>
            <a:r>
              <a:rPr lang="en-US" dirty="0" err="1" smtClean="0"/>
              <a:t>programmes</a:t>
            </a:r>
            <a:r>
              <a:rPr lang="en-US" dirty="0" smtClean="0"/>
              <a:t> befitting a PROFESSION</a:t>
            </a:r>
            <a:endParaRPr lang="en-US" dirty="0"/>
          </a:p>
        </p:txBody>
      </p:sp>
    </p:spTree>
    <p:extLst>
      <p:ext uri="{BB962C8B-B14F-4D97-AF65-F5344CB8AC3E}">
        <p14:creationId xmlns:p14="http://schemas.microsoft.com/office/powerpoint/2010/main" val="116778132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 you</a:t>
            </a:r>
            <a:endParaRPr lang="en-US" dirty="0"/>
          </a:p>
        </p:txBody>
      </p:sp>
      <p:sp>
        <p:nvSpPr>
          <p:cNvPr id="3" name="Content Placeholder 2"/>
          <p:cNvSpPr>
            <a:spLocks noGrp="1"/>
          </p:cNvSpPr>
          <p:nvPr>
            <p:ph sz="quarter" idx="1"/>
          </p:nvPr>
        </p:nvSpPr>
        <p:spPr/>
        <p:txBody>
          <a:bodyPr/>
          <a:lstStyle/>
          <a:p>
            <a:pPr marL="0" indent="0">
              <a:buNone/>
            </a:pPr>
            <a:r>
              <a:rPr lang="en-US" sz="6000" b="1" dirty="0" smtClean="0"/>
              <a:t>			</a:t>
            </a:r>
          </a:p>
          <a:p>
            <a:pPr marL="0" indent="0" algn="ctr">
              <a:buNone/>
            </a:pPr>
            <a:r>
              <a:rPr lang="en-US" sz="6000" b="1" dirty="0" smtClean="0"/>
              <a:t>End</a:t>
            </a:r>
          </a:p>
          <a:p>
            <a:endParaRPr lang="en-US" dirty="0"/>
          </a:p>
          <a:p>
            <a:pPr marL="0" indent="0">
              <a:buNone/>
            </a:pPr>
            <a:r>
              <a:rPr lang="en-US" dirty="0" smtClean="0"/>
              <a:t>Presentation available at </a:t>
            </a:r>
            <a:r>
              <a:rPr lang="en-US" dirty="0" smtClean="0">
                <a:hlinkClick r:id="rId2"/>
              </a:rPr>
              <a:t>www.nicspaull.com/presentations</a:t>
            </a:r>
            <a:r>
              <a:rPr lang="en-US" dirty="0" smtClean="0"/>
              <a:t> </a:t>
            </a:r>
            <a:endParaRPr lang="en-US" dirty="0"/>
          </a:p>
        </p:txBody>
      </p:sp>
    </p:spTree>
    <p:extLst>
      <p:ext uri="{BB962C8B-B14F-4D97-AF65-F5344CB8AC3E}">
        <p14:creationId xmlns:p14="http://schemas.microsoft.com/office/powerpoint/2010/main" val="303777948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80" y="274638"/>
            <a:ext cx="9439049" cy="1145178"/>
          </a:xfrm>
        </p:spPr>
        <p:txBody>
          <a:bodyPr/>
          <a:lstStyle/>
          <a:p>
            <a:pPr lvl="0"/>
            <a:r>
              <a:rPr lang="en-ZA" sz="3600" dirty="0">
                <a:latin typeface="Calibri" panose="020F0502020204030204" pitchFamily="34" charset="0"/>
              </a:rPr>
              <a:t>C</a:t>
            </a:r>
            <a:r>
              <a:rPr lang="en-ZA" sz="3600" dirty="0" smtClean="0">
                <a:latin typeface="Calibri" panose="020F0502020204030204" pitchFamily="34" charset="0"/>
              </a:rPr>
              <a:t>) Providing principals with greater power?</a:t>
            </a:r>
            <a:endParaRPr lang="en-ZA" sz="3600" dirty="0">
              <a:latin typeface="Calibri" panose="020F0502020204030204" pitchFamily="34" charset="0"/>
            </a:endParaRPr>
          </a:p>
        </p:txBody>
      </p:sp>
      <p:graphicFrame>
        <p:nvGraphicFramePr>
          <p:cNvPr id="5" name="Diagram 4"/>
          <p:cNvGraphicFramePr/>
          <p:nvPr>
            <p:extLst>
              <p:ext uri="{D42A27DB-BD31-4B8C-83A1-F6EECF244321}">
                <p14:modId xmlns:p14="http://schemas.microsoft.com/office/powerpoint/2010/main" val="3422753533"/>
              </p:ext>
            </p:extLst>
          </p:nvPr>
        </p:nvGraphicFramePr>
        <p:xfrm>
          <a:off x="870914" y="1412776"/>
          <a:ext cx="8606589"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72481" y="2564904"/>
            <a:ext cx="461665" cy="38884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vert270" wrap="square" rtlCol="0">
            <a:spAutoFit/>
          </a:bodyPr>
          <a:lstStyle/>
          <a:p>
            <a:pPr algn="ctr"/>
            <a:r>
              <a:rPr lang="en-ZA" dirty="0" smtClean="0"/>
              <a:t>Relevancy</a:t>
            </a:r>
            <a:endParaRPr lang="en-ZA" dirty="0"/>
          </a:p>
        </p:txBody>
      </p:sp>
    </p:spTree>
    <p:extLst>
      <p:ext uri="{BB962C8B-B14F-4D97-AF65-F5344CB8AC3E}">
        <p14:creationId xmlns:p14="http://schemas.microsoft.com/office/powerpoint/2010/main" val="222205090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80" y="274638"/>
            <a:ext cx="9439049" cy="1145178"/>
          </a:xfrm>
        </p:spPr>
        <p:txBody>
          <a:bodyPr/>
          <a:lstStyle/>
          <a:p>
            <a:pPr lvl="0"/>
            <a:r>
              <a:rPr lang="en-ZA" sz="3600" dirty="0">
                <a:latin typeface="Calibri" panose="020F0502020204030204" pitchFamily="34" charset="0"/>
              </a:rPr>
              <a:t>A) Improve the principal appointment process</a:t>
            </a:r>
          </a:p>
        </p:txBody>
      </p:sp>
      <p:graphicFrame>
        <p:nvGraphicFramePr>
          <p:cNvPr id="5" name="Diagram 4"/>
          <p:cNvGraphicFramePr/>
          <p:nvPr>
            <p:extLst>
              <p:ext uri="{D42A27DB-BD31-4B8C-83A1-F6EECF244321}">
                <p14:modId xmlns:p14="http://schemas.microsoft.com/office/powerpoint/2010/main" val="1958477540"/>
              </p:ext>
            </p:extLst>
          </p:nvPr>
        </p:nvGraphicFramePr>
        <p:xfrm>
          <a:off x="870914" y="1412776"/>
          <a:ext cx="8606589"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72481" y="2276872"/>
            <a:ext cx="461665" cy="417646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vert270" wrap="square" rtlCol="0">
            <a:spAutoFit/>
          </a:bodyPr>
          <a:lstStyle/>
          <a:p>
            <a:pPr algn="ctr"/>
            <a:r>
              <a:rPr lang="en-ZA" dirty="0" smtClean="0"/>
              <a:t>Relevancy</a:t>
            </a:r>
            <a:endParaRPr lang="en-ZA" dirty="0"/>
          </a:p>
        </p:txBody>
      </p:sp>
    </p:spTree>
    <p:extLst>
      <p:ext uri="{BB962C8B-B14F-4D97-AF65-F5344CB8AC3E}">
        <p14:creationId xmlns:p14="http://schemas.microsoft.com/office/powerpoint/2010/main" val="113509659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80" y="274638"/>
            <a:ext cx="9439049" cy="1145178"/>
          </a:xfrm>
        </p:spPr>
        <p:txBody>
          <a:bodyPr/>
          <a:lstStyle/>
          <a:p>
            <a:pPr lvl="0"/>
            <a:r>
              <a:rPr lang="en-ZA" sz="3600" dirty="0" smtClean="0">
                <a:latin typeface="Calibri" panose="020F0502020204030204" pitchFamily="34" charset="0"/>
              </a:rPr>
              <a:t>B) Performance Management?</a:t>
            </a:r>
            <a:endParaRPr lang="en-ZA" sz="3600" dirty="0">
              <a:latin typeface="Calibri" panose="020F0502020204030204" pitchFamily="34" charset="0"/>
            </a:endParaRPr>
          </a:p>
        </p:txBody>
      </p:sp>
      <p:graphicFrame>
        <p:nvGraphicFramePr>
          <p:cNvPr id="5" name="Diagram 4"/>
          <p:cNvGraphicFramePr/>
          <p:nvPr>
            <p:extLst>
              <p:ext uri="{D42A27DB-BD31-4B8C-83A1-F6EECF244321}">
                <p14:modId xmlns:p14="http://schemas.microsoft.com/office/powerpoint/2010/main" val="3194648806"/>
              </p:ext>
            </p:extLst>
          </p:nvPr>
        </p:nvGraphicFramePr>
        <p:xfrm>
          <a:off x="870914" y="1412776"/>
          <a:ext cx="8606589"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72481" y="2276872"/>
            <a:ext cx="461665" cy="417646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vert270" wrap="square" rtlCol="0">
            <a:spAutoFit/>
          </a:bodyPr>
          <a:lstStyle/>
          <a:p>
            <a:pPr algn="ctr"/>
            <a:r>
              <a:rPr lang="en-ZA" dirty="0" smtClean="0"/>
              <a:t>Relevancy</a:t>
            </a:r>
            <a:endParaRPr lang="en-ZA" dirty="0"/>
          </a:p>
        </p:txBody>
      </p:sp>
      <p:sp>
        <p:nvSpPr>
          <p:cNvPr id="4" name="Up Arrow 3"/>
          <p:cNvSpPr/>
          <p:nvPr/>
        </p:nvSpPr>
        <p:spPr>
          <a:xfrm rot="5400000">
            <a:off x="5155730" y="3137885"/>
            <a:ext cx="720080" cy="122413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98348691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8808</TotalTime>
  <Words>5095</Words>
  <Application>Microsoft Macintosh PowerPoint</Application>
  <PresentationFormat>A4 Paper (210x297 mm)</PresentationFormat>
  <Paragraphs>486</Paragraphs>
  <Slides>39</Slides>
  <Notes>24</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Equity</vt:lpstr>
      <vt:lpstr>Custom Design</vt:lpstr>
      <vt:lpstr>The role of teachers and principals in system improvement</vt:lpstr>
      <vt:lpstr>Outline</vt:lpstr>
      <vt:lpstr>What are the root causes of low and unequal achievement? </vt:lpstr>
      <vt:lpstr>The case for early intervention</vt:lpstr>
      <vt:lpstr>Maths: Insurmountable learning deficits</vt:lpstr>
      <vt:lpstr>Language: Focus on reading in Grades 1-3</vt:lpstr>
      <vt:lpstr>By Gr 3 all children should be able to read, Gr 4 children should be transitioning from “learning to read” to “reading to learn”  Language is the LOLT not home language </vt:lpstr>
      <vt:lpstr>2013 NEEDU Rural Grade 5: Distribution of oral reading fluency scores (WCPM) for rural South African English Language Learners (ESL) relative to Broward Country ESL learners (Florida, US) (Broward County, 2012). (Draper &amp; Spaull, forthcoming)</vt:lpstr>
      <vt:lpstr>Matric 2014 (relative to Gr 2 in 2004)</vt:lpstr>
      <vt:lpstr>PowerPoint Presentation</vt:lpstr>
      <vt:lpstr>Education and inequality?</vt:lpstr>
      <vt:lpstr>PowerPoint Presentation</vt:lpstr>
      <vt:lpstr>Teachers and principals</vt:lpstr>
      <vt:lpstr>(Solution) Find substance and reject form</vt:lpstr>
      <vt:lpstr>(Solution) Commitment to substance not form</vt:lpstr>
      <vt:lpstr>What can unions do going forward?</vt:lpstr>
      <vt:lpstr>Part 2: Principals</vt:lpstr>
      <vt:lpstr>Importance of principals</vt:lpstr>
      <vt:lpstr>National Development Plan</vt:lpstr>
      <vt:lpstr>PowerPoint Presentation</vt:lpstr>
      <vt:lpstr>Principal replacements: substantial &amp; increasing</vt:lpstr>
      <vt:lpstr>No major differences in the age profile by phase level</vt:lpstr>
      <vt:lpstr>An aging profile of school principals</vt:lpstr>
      <vt:lpstr>An aging profile of school principals</vt:lpstr>
      <vt:lpstr>PowerPoint Presentation</vt:lpstr>
      <vt:lpstr>The unequal distribution of principals</vt:lpstr>
      <vt:lpstr>The unequal distribution of principals </vt:lpstr>
      <vt:lpstr>Two sources underlying principal sorting</vt:lpstr>
      <vt:lpstr>Incentives: Moves to wealthier schools?</vt:lpstr>
      <vt:lpstr>Summary</vt:lpstr>
      <vt:lpstr>Policy recommendations</vt:lpstr>
      <vt:lpstr>Politics, SADTU and the teaching profession </vt:lpstr>
      <vt:lpstr>Politics, SADTU and the teaching profession </vt:lpstr>
      <vt:lpstr>What is NAPTOSA’s role?</vt:lpstr>
      <vt:lpstr>Concluding remarks</vt:lpstr>
      <vt:lpstr>Thanks you</vt:lpstr>
      <vt:lpstr>C) Providing principals with greater power?</vt:lpstr>
      <vt:lpstr>A) Improve the principal appointment process</vt:lpstr>
      <vt:lpstr>B) Performance Management?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Gabrielle Wills</dc:creator>
  <cp:lastModifiedBy>Nic</cp:lastModifiedBy>
  <cp:revision>166</cp:revision>
  <cp:lastPrinted>2015-07-30T16:29:27Z</cp:lastPrinted>
  <dcterms:created xsi:type="dcterms:W3CDTF">2015-03-22T04:57:51Z</dcterms:created>
  <dcterms:modified xsi:type="dcterms:W3CDTF">2015-08-01T05:49:12Z</dcterms:modified>
</cp:coreProperties>
</file>