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embeddings/oleObject1.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ppt/notesSlides/notesSlide16.xml" ContentType="application/vnd.openxmlformats-officedocument.presentationml.notesSlide+xml"/>
  <Override PartName="/ppt/charts/chart10.xml" ContentType="application/vnd.openxmlformats-officedocument.drawingml.chart+xml"/>
  <Override PartName="/ppt/theme/themeOverride4.xml" ContentType="application/vnd.openxmlformats-officedocument.themeOverride+xml"/>
  <Override PartName="/ppt/notesSlides/notesSlide17.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13.xml" ContentType="application/vnd.openxmlformats-officedocument.drawingml.chart+xml"/>
  <Override PartName="/ppt/notesSlides/notesSlide51.xml" ContentType="application/vnd.openxmlformats-officedocument.presentationml.notesSlide+xml"/>
  <Override PartName="/ppt/charts/chart14.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5.xml" ContentType="application/vnd.openxmlformats-officedocument.drawingml.chart+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85"/>
  </p:notesMasterIdLst>
  <p:sldIdLst>
    <p:sldId id="381" r:id="rId2"/>
    <p:sldId id="692" r:id="rId3"/>
    <p:sldId id="693" r:id="rId4"/>
    <p:sldId id="690" r:id="rId5"/>
    <p:sldId id="691" r:id="rId6"/>
    <p:sldId id="702" r:id="rId7"/>
    <p:sldId id="695" r:id="rId8"/>
    <p:sldId id="700" r:id="rId9"/>
    <p:sldId id="555" r:id="rId10"/>
    <p:sldId id="612" r:id="rId11"/>
    <p:sldId id="613" r:id="rId12"/>
    <p:sldId id="624" r:id="rId13"/>
    <p:sldId id="696" r:id="rId14"/>
    <p:sldId id="625" r:id="rId15"/>
    <p:sldId id="626" r:id="rId16"/>
    <p:sldId id="627" r:id="rId17"/>
    <p:sldId id="628" r:id="rId18"/>
    <p:sldId id="697" r:id="rId19"/>
    <p:sldId id="689" r:id="rId20"/>
    <p:sldId id="703" r:id="rId21"/>
    <p:sldId id="698" r:id="rId22"/>
    <p:sldId id="632" r:id="rId23"/>
    <p:sldId id="634" r:id="rId24"/>
    <p:sldId id="635" r:id="rId25"/>
    <p:sldId id="636" r:id="rId26"/>
    <p:sldId id="637" r:id="rId27"/>
    <p:sldId id="638" r:id="rId28"/>
    <p:sldId id="630" r:id="rId29"/>
    <p:sldId id="622" r:id="rId30"/>
    <p:sldId id="618" r:id="rId31"/>
    <p:sldId id="640" r:id="rId32"/>
    <p:sldId id="619" r:id="rId33"/>
    <p:sldId id="620" r:id="rId34"/>
    <p:sldId id="621" r:id="rId35"/>
    <p:sldId id="639" r:id="rId36"/>
    <p:sldId id="614" r:id="rId37"/>
    <p:sldId id="610" r:id="rId38"/>
    <p:sldId id="609" r:id="rId39"/>
    <p:sldId id="615" r:id="rId40"/>
    <p:sldId id="616" r:id="rId41"/>
    <p:sldId id="641" r:id="rId42"/>
    <p:sldId id="642" r:id="rId43"/>
    <p:sldId id="643" r:id="rId44"/>
    <p:sldId id="644" r:id="rId45"/>
    <p:sldId id="645" r:id="rId46"/>
    <p:sldId id="646" r:id="rId47"/>
    <p:sldId id="647" r:id="rId48"/>
    <p:sldId id="648" r:id="rId49"/>
    <p:sldId id="668" r:id="rId50"/>
    <p:sldId id="660" r:id="rId51"/>
    <p:sldId id="655" r:id="rId52"/>
    <p:sldId id="659" r:id="rId53"/>
    <p:sldId id="667" r:id="rId54"/>
    <p:sldId id="666" r:id="rId55"/>
    <p:sldId id="658" r:id="rId56"/>
    <p:sldId id="649" r:id="rId57"/>
    <p:sldId id="650" r:id="rId58"/>
    <p:sldId id="651" r:id="rId59"/>
    <p:sldId id="652" r:id="rId60"/>
    <p:sldId id="653" r:id="rId61"/>
    <p:sldId id="657" r:id="rId62"/>
    <p:sldId id="611" r:id="rId63"/>
    <p:sldId id="661" r:id="rId64"/>
    <p:sldId id="662" r:id="rId65"/>
    <p:sldId id="663" r:id="rId66"/>
    <p:sldId id="664" r:id="rId67"/>
    <p:sldId id="665" r:id="rId68"/>
    <p:sldId id="670" r:id="rId69"/>
    <p:sldId id="672" r:id="rId70"/>
    <p:sldId id="673" r:id="rId71"/>
    <p:sldId id="674" r:id="rId72"/>
    <p:sldId id="677" r:id="rId73"/>
    <p:sldId id="678" r:id="rId74"/>
    <p:sldId id="679" r:id="rId75"/>
    <p:sldId id="680" r:id="rId76"/>
    <p:sldId id="685" r:id="rId77"/>
    <p:sldId id="681" r:id="rId78"/>
    <p:sldId id="682" r:id="rId79"/>
    <p:sldId id="683" r:id="rId80"/>
    <p:sldId id="684" r:id="rId81"/>
    <p:sldId id="686" r:id="rId82"/>
    <p:sldId id="687" r:id="rId83"/>
    <p:sldId id="688"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D9D9D9"/>
    <a:srgbClr val="561F1E"/>
    <a:srgbClr val="FFFF00"/>
    <a:srgbClr val="D2F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37" autoAdjust="0"/>
    <p:restoredTop sz="86723" autoAdjust="0"/>
  </p:normalViewPr>
  <p:slideViewPr>
    <p:cSldViewPr>
      <p:cViewPr>
        <p:scale>
          <a:sx n="100" d="100"/>
          <a:sy n="100" d="100"/>
        </p:scale>
        <p:origin x="-80" y="-80"/>
      </p:cViewPr>
      <p:guideLst>
        <p:guide orient="horz" pos="2160"/>
        <p:guide pos="2880"/>
      </p:guideLst>
    </p:cSldViewPr>
  </p:slideViewPr>
  <p:outlineViewPr>
    <p:cViewPr>
      <p:scale>
        <a:sx n="33" d="100"/>
        <a:sy n="33" d="100"/>
      </p:scale>
      <p:origin x="48"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printerSettings" Target="printerSettings/printerSettings1.bin"/><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icholasspaull:Documents:Dropbox:Literature:Education:Teacher%20knowledge%20&amp;%20quality:(Myburgh)%20Union%20Membership%20Breakdown%20Dec%20201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 Id="rId3"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paull\Dropbox\Journal%20articles\Venkat%20&amp;%20Spaull%202013\Tables\Five%20category%20teacher%20CK%20graphs%20(quintile,%20location,%20province).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paull\Dropbox\Journal%20articles\Insurmountable%20learning%20deficits%20paper\Nic\NSES%20progress%20per%20item%20by%20quintile%20graphs.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paull\Dropbox\Journal%20articles\Insurmountable%20learning%20deficits%20paper\Janeli\NSES%20quint%20and%20prov%20avgs%20for%20balanced%20panel%20(23%20Oct).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spaull\Dropbox\Journal%20articles\Common%20media%202012\Matric%202013%20results\Quintile%20&amp;%20Achievement%20-%20matric%20201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paull\Dropbox\Journal%20articles\Common%20media%202012\Matric%202013%20results\Quintile%20&amp;%20Achievement%20-%20matric%202013.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Nic%20Spaull\Dropbox\Consulting\CDE\Graphs\TIMSS%20and%20SACMEQ%20over%20time%20graphs%20Dec%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Union membership (2012)</a:t>
            </a:r>
          </a:p>
        </c:rich>
      </c:tx>
      <c:layout/>
      <c:overlay val="0"/>
    </c:title>
    <c:autoTitleDeleted val="0"/>
    <c:plotArea>
      <c:layout/>
      <c:pieChart>
        <c:varyColors val="1"/>
        <c:ser>
          <c:idx val="0"/>
          <c:order val="0"/>
          <c:tx>
            <c:strRef>
              <c:f>Sheet1!$K$4</c:f>
              <c:strCache>
                <c:ptCount val="1"/>
                <c:pt idx="0">
                  <c:v>TOTAL</c:v>
                </c:pt>
              </c:strCache>
            </c:strRef>
          </c:tx>
          <c:explosion val="25"/>
          <c:dPt>
            <c:idx val="0"/>
            <c:bubble3D val="0"/>
            <c:spPr>
              <a:solidFill>
                <a:srgbClr val="3366FF"/>
              </a:solidFill>
            </c:spPr>
          </c:dPt>
          <c:dPt>
            <c:idx val="1"/>
            <c:bubble3D val="0"/>
            <c:spPr>
              <a:solidFill>
                <a:srgbClr val="FF0000"/>
              </a:solidFill>
            </c:spPr>
          </c:dPt>
          <c:dLbls>
            <c:dLbl>
              <c:idx val="0"/>
              <c:spPr/>
              <c:txPr>
                <a:bodyPr/>
                <a:lstStyle/>
                <a:p>
                  <a:pPr>
                    <a:defRPr sz="1200" b="1"/>
                  </a:pPr>
                  <a:endParaRPr lang="en-US"/>
                </a:p>
              </c:txPr>
              <c:showLegendKey val="0"/>
              <c:showVal val="0"/>
              <c:showCatName val="1"/>
              <c:showSerName val="0"/>
              <c:showPercent val="1"/>
              <c:showBubbleSize val="0"/>
            </c:dLbl>
            <c:dLbl>
              <c:idx val="1"/>
              <c:spPr/>
              <c:txPr>
                <a:bodyPr/>
                <a:lstStyle/>
                <a:p>
                  <a:pPr>
                    <a:defRPr sz="2000" b="1"/>
                  </a:pPr>
                  <a:endParaRPr lang="en-US"/>
                </a:p>
              </c:txPr>
              <c:showLegendKey val="0"/>
              <c:showVal val="0"/>
              <c:showCatName val="1"/>
              <c:showSerName val="0"/>
              <c:showPercent val="1"/>
              <c:showBubbleSize val="0"/>
            </c:dLbl>
            <c:showLegendKey val="0"/>
            <c:showVal val="0"/>
            <c:showCatName val="1"/>
            <c:showSerName val="0"/>
            <c:showPercent val="1"/>
            <c:showBubbleSize val="0"/>
            <c:showLeaderLines val="1"/>
          </c:dLbls>
          <c:cat>
            <c:strRef>
              <c:f>Sheet1!$A$5:$A$9</c:f>
              <c:strCache>
                <c:ptCount val="5"/>
                <c:pt idx="0">
                  <c:v>NAPTOSA</c:v>
                </c:pt>
                <c:pt idx="1">
                  <c:v>SADTU</c:v>
                </c:pt>
                <c:pt idx="2">
                  <c:v>SAOU</c:v>
                </c:pt>
                <c:pt idx="3">
                  <c:v>PEU</c:v>
                </c:pt>
                <c:pt idx="4">
                  <c:v>NATU</c:v>
                </c:pt>
              </c:strCache>
            </c:strRef>
          </c:cat>
          <c:val>
            <c:numRef>
              <c:f>Sheet1!$K$5:$K$9</c:f>
              <c:numCache>
                <c:formatCode>General</c:formatCode>
                <c:ptCount val="5"/>
                <c:pt idx="0">
                  <c:v>56138.0</c:v>
                </c:pt>
                <c:pt idx="1">
                  <c:v>253012.0</c:v>
                </c:pt>
                <c:pt idx="2">
                  <c:v>28862.0</c:v>
                </c:pt>
                <c:pt idx="3">
                  <c:v>14341.0</c:v>
                </c:pt>
                <c:pt idx="4">
                  <c:v>28473.0</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SADTU % of </a:t>
            </a:r>
            <a:r>
              <a:rPr lang="en-US" dirty="0" smtClean="0"/>
              <a:t>total (2012)</a:t>
            </a:r>
            <a:endParaRPr lang="en-US" dirty="0"/>
          </a:p>
        </c:rich>
      </c:tx>
      <c:layout/>
      <c:overlay val="0"/>
    </c:title>
    <c:autoTitleDeleted val="0"/>
    <c:plotArea>
      <c:layout/>
      <c:barChart>
        <c:barDir val="bar"/>
        <c:grouping val="clustered"/>
        <c:varyColors val="0"/>
        <c:ser>
          <c:idx val="0"/>
          <c:order val="0"/>
          <c:tx>
            <c:strRef>
              <c:f>Sheet1!$A$13</c:f>
              <c:strCache>
                <c:ptCount val="1"/>
                <c:pt idx="0">
                  <c:v>SADTU %</c:v>
                </c:pt>
              </c:strCache>
            </c:strRef>
          </c:tx>
          <c:spPr>
            <a:solidFill>
              <a:srgbClr val="FF0000"/>
            </a:solidFill>
          </c:spPr>
          <c:invertIfNegative val="0"/>
          <c:dLbls>
            <c:txPr>
              <a:bodyPr/>
              <a:lstStyle/>
              <a:p>
                <a:pPr>
                  <a:defRPr sz="1600"/>
                </a:pPr>
                <a:endParaRPr lang="en-US"/>
              </a:p>
            </c:txPr>
            <c:dLblPos val="outEnd"/>
            <c:showLegendKey val="0"/>
            <c:showVal val="1"/>
            <c:showCatName val="0"/>
            <c:showSerName val="0"/>
            <c:showPercent val="0"/>
            <c:showBubbleSize val="0"/>
            <c:showLeaderLines val="0"/>
          </c:dLbls>
          <c:cat>
            <c:strRef>
              <c:f>Sheet1!$B$4:$K$4</c:f>
              <c:strCache>
                <c:ptCount val="10"/>
                <c:pt idx="0">
                  <c:v>EC</c:v>
                </c:pt>
                <c:pt idx="1">
                  <c:v>GP</c:v>
                </c:pt>
                <c:pt idx="2">
                  <c:v>FS</c:v>
                </c:pt>
                <c:pt idx="3">
                  <c:v>KZN</c:v>
                </c:pt>
                <c:pt idx="4">
                  <c:v>LP</c:v>
                </c:pt>
                <c:pt idx="5">
                  <c:v>MP</c:v>
                </c:pt>
                <c:pt idx="6">
                  <c:v>NC</c:v>
                </c:pt>
                <c:pt idx="7">
                  <c:v>NW</c:v>
                </c:pt>
                <c:pt idx="8">
                  <c:v>WP</c:v>
                </c:pt>
                <c:pt idx="9">
                  <c:v>TOTAL</c:v>
                </c:pt>
              </c:strCache>
            </c:strRef>
          </c:cat>
          <c:val>
            <c:numRef>
              <c:f>Sheet1!$B$13:$K$13</c:f>
              <c:numCache>
                <c:formatCode>0%</c:formatCode>
                <c:ptCount val="10"/>
                <c:pt idx="0">
                  <c:v>0.739118550319168</c:v>
                </c:pt>
                <c:pt idx="1">
                  <c:v>0.527208620410513</c:v>
                </c:pt>
                <c:pt idx="2">
                  <c:v>0.591099163679809</c:v>
                </c:pt>
                <c:pt idx="3">
                  <c:v>0.625305335567897</c:v>
                </c:pt>
                <c:pt idx="4">
                  <c:v>0.817759982037945</c:v>
                </c:pt>
                <c:pt idx="5">
                  <c:v>0.75813337258943</c:v>
                </c:pt>
                <c:pt idx="6">
                  <c:v>0.687920651788877</c:v>
                </c:pt>
                <c:pt idx="7">
                  <c:v>0.724252232578091</c:v>
                </c:pt>
                <c:pt idx="8">
                  <c:v>0.483129292326067</c:v>
                </c:pt>
                <c:pt idx="9">
                  <c:v>0.66437690703891</c:v>
                </c:pt>
              </c:numCache>
            </c:numRef>
          </c:val>
        </c:ser>
        <c:dLbls>
          <c:showLegendKey val="0"/>
          <c:showVal val="0"/>
          <c:showCatName val="0"/>
          <c:showSerName val="0"/>
          <c:showPercent val="0"/>
          <c:showBubbleSize val="0"/>
        </c:dLbls>
        <c:gapWidth val="150"/>
        <c:axId val="-2127813704"/>
        <c:axId val="-2128194632"/>
      </c:barChart>
      <c:catAx>
        <c:axId val="-2127813704"/>
        <c:scaling>
          <c:orientation val="minMax"/>
        </c:scaling>
        <c:delete val="0"/>
        <c:axPos val="l"/>
        <c:majorTickMark val="out"/>
        <c:minorTickMark val="none"/>
        <c:tickLblPos val="nextTo"/>
        <c:txPr>
          <a:bodyPr/>
          <a:lstStyle/>
          <a:p>
            <a:pPr>
              <a:defRPr sz="1600"/>
            </a:pPr>
            <a:endParaRPr lang="en-US"/>
          </a:p>
        </c:txPr>
        <c:crossAx val="-2128194632"/>
        <c:crosses val="autoZero"/>
        <c:auto val="1"/>
        <c:lblAlgn val="ctr"/>
        <c:lblOffset val="100"/>
        <c:noMultiLvlLbl val="0"/>
      </c:catAx>
      <c:valAx>
        <c:axId val="-2128194632"/>
        <c:scaling>
          <c:orientation val="minMax"/>
        </c:scaling>
        <c:delete val="0"/>
        <c:axPos val="b"/>
        <c:majorGridlines/>
        <c:numFmt formatCode="0%" sourceLinked="1"/>
        <c:majorTickMark val="out"/>
        <c:minorTickMark val="none"/>
        <c:tickLblPos val="nextTo"/>
        <c:crossAx val="-2127813704"/>
        <c:crosses val="autoZero"/>
        <c:crossBetween val="between"/>
      </c:valAx>
      <c:spPr>
        <a:solidFill>
          <a:schemeClr val="bg1">
            <a:lumMod val="85000"/>
          </a:schemeClr>
        </a:solidFill>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ofPieChart>
        <c:ofPieType val="bar"/>
        <c:varyColors val="1"/>
        <c:ser>
          <c:idx val="0"/>
          <c:order val="0"/>
          <c:explosion val="4"/>
          <c:dPt>
            <c:idx val="0"/>
            <c:bubble3D val="0"/>
            <c:spPr>
              <a:solidFill>
                <a:schemeClr val="tx1"/>
              </a:solidFill>
            </c:spPr>
          </c:dPt>
          <c:dPt>
            <c:idx val="1"/>
            <c:bubble3D val="0"/>
            <c:spPr>
              <a:solidFill>
                <a:srgbClr val="00B0F0"/>
              </a:solidFill>
            </c:spPr>
          </c:dPt>
          <c:dPt>
            <c:idx val="2"/>
            <c:bubble3D val="0"/>
            <c:spPr>
              <a:solidFill>
                <a:schemeClr val="accent1">
                  <a:lumMod val="40000"/>
                  <a:lumOff val="60000"/>
                </a:schemeClr>
              </a:solidFill>
            </c:spPr>
          </c:dPt>
          <c:dPt>
            <c:idx val="3"/>
            <c:bubble3D val="0"/>
            <c:spPr>
              <a:solidFill>
                <a:schemeClr val="accent1">
                  <a:lumMod val="75000"/>
                </a:schemeClr>
              </a:solidFill>
            </c:spPr>
          </c:dPt>
          <c:dPt>
            <c:idx val="4"/>
            <c:bubble3D val="0"/>
            <c:spPr>
              <a:solidFill>
                <a:srgbClr val="0070C0"/>
              </a:solidFill>
            </c:spPr>
          </c:dPt>
          <c:dLbls>
            <c:dLbl>
              <c:idx val="0"/>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dLbl>
              <c:idx val="1"/>
              <c:delete val="1"/>
            </c:dLbl>
            <c:dLbl>
              <c:idx val="2"/>
              <c:delete val="1"/>
            </c:dLbl>
            <c:dLbl>
              <c:idx val="3"/>
              <c:delete val="1"/>
            </c:dLbl>
            <c:dLbl>
              <c:idx val="4"/>
              <c:numFmt formatCode="0.00%" sourceLinked="0"/>
              <c:spPr/>
              <c:txPr>
                <a:bodyPr/>
                <a:lstStyle/>
                <a:p>
                  <a:pPr>
                    <a:defRPr sz="1200">
                      <a:solidFill>
                        <a:schemeClr val="bg1"/>
                      </a:solidFill>
                    </a:defRPr>
                  </a:pPr>
                  <a:endParaRPr lang="en-US"/>
                </a:p>
              </c:txPr>
              <c:dLblPos val="ctr"/>
              <c:showLegendKey val="0"/>
              <c:showVal val="0"/>
              <c:showCatName val="0"/>
              <c:showSerName val="0"/>
              <c:showPercent val="1"/>
              <c:showBubbleSize val="0"/>
            </c:dLbl>
            <c:numFmt formatCode="0.00%" sourceLinked="0"/>
            <c:txPr>
              <a:bodyPr/>
              <a:lstStyle/>
              <a:p>
                <a:pPr>
                  <a:defRPr sz="1200"/>
                </a:pPr>
                <a:endParaRPr lang="en-US"/>
              </a:p>
            </c:txPr>
            <c:dLblPos val="ctr"/>
            <c:showLegendKey val="0"/>
            <c:showVal val="0"/>
            <c:showCatName val="0"/>
            <c:showSerName val="0"/>
            <c:showPercent val="1"/>
            <c:showBubbleSize val="0"/>
            <c:showLeaderLines val="1"/>
          </c:dLbls>
          <c:cat>
            <c:strRef>
              <c:f>Sheet1!$C$2:$C$5</c:f>
              <c:strCache>
                <c:ptCount val="4"/>
                <c:pt idx="0">
                  <c:v>Other Government spending</c:v>
                </c:pt>
                <c:pt idx="1">
                  <c:v>Education: Other current</c:v>
                </c:pt>
                <c:pt idx="2">
                  <c:v>Education: Capital</c:v>
                </c:pt>
                <c:pt idx="3">
                  <c:v>Education: Personnel</c:v>
                </c:pt>
              </c:strCache>
            </c:strRef>
          </c:cat>
          <c:val>
            <c:numRef>
              <c:f>Sheet1!$D$2:$D$5</c:f>
              <c:numCache>
                <c:formatCode>General</c:formatCode>
                <c:ptCount val="4"/>
                <c:pt idx="0">
                  <c:v>5.9046314474359E8</c:v>
                </c:pt>
                <c:pt idx="1">
                  <c:v>2.4886433E7</c:v>
                </c:pt>
                <c:pt idx="2">
                  <c:v>6.632797E6</c:v>
                </c:pt>
                <c:pt idx="3">
                  <c:v>1.11512215E8</c:v>
                </c:pt>
              </c:numCache>
            </c:numRef>
          </c:val>
        </c:ser>
        <c:dLbls>
          <c:showLegendKey val="0"/>
          <c:showVal val="0"/>
          <c:showCatName val="0"/>
          <c:showSerName val="0"/>
          <c:showPercent val="0"/>
          <c:showBubbleSize val="0"/>
          <c:showLeaderLines val="1"/>
        </c:dLbls>
        <c:gapWidth val="100"/>
        <c:splitType val="percent"/>
        <c:splitPos val="18.0"/>
        <c:secondPieSize val="75"/>
        <c:serLines/>
      </c:ofPieChart>
    </c:plotArea>
    <c:legend>
      <c:legendPos val="r"/>
      <c:layout/>
      <c:overlay val="0"/>
      <c:txPr>
        <a:bodyPr/>
        <a:lstStyle/>
        <a:p>
          <a:pPr>
            <a:defRPr sz="1100"/>
          </a:pPr>
          <a:endParaRPr lang="en-US"/>
        </a:p>
      </c:txPr>
    </c:legend>
    <c:plotVisOnly val="1"/>
    <c:dispBlanksAs val="zero"/>
    <c:showDLblsOverMax val="0"/>
  </c:chart>
  <c:spPr>
    <a:solidFill>
      <a:schemeClr val="bg1">
        <a:lumMod val="85000"/>
      </a:schemeClr>
    </a:solidFill>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60000"/>
                <a:lumOff val="40000"/>
              </a:schemeClr>
            </a:solidFill>
          </c:spPr>
          <c:invertIfNegative val="0"/>
          <c:dPt>
            <c:idx val="12"/>
            <c:invertIfNegative val="0"/>
            <c:bubble3D val="0"/>
            <c:spPr>
              <a:solidFill>
                <a:schemeClr val="accent1">
                  <a:lumMod val="75000"/>
                </a:schemeClr>
              </a:solidFill>
            </c:spPr>
          </c:dPt>
          <c:dPt>
            <c:idx val="13"/>
            <c:invertIfNegative val="0"/>
            <c:bubble3D val="0"/>
            <c:spPr>
              <a:solidFill>
                <a:srgbClr val="0070C0"/>
              </a:solidFill>
            </c:spPr>
          </c:dPt>
          <c:dPt>
            <c:idx val="14"/>
            <c:invertIfNegative val="0"/>
            <c:bubble3D val="0"/>
            <c:spPr>
              <a:solidFill>
                <a:srgbClr val="7F9E40"/>
              </a:solidFill>
            </c:spPr>
          </c:dPt>
          <c:dLbls>
            <c:dLblPos val="outEnd"/>
            <c:showLegendKey val="0"/>
            <c:showVal val="1"/>
            <c:showCatName val="0"/>
            <c:showSerName val="0"/>
            <c:showPercent val="0"/>
            <c:showBubbleSize val="0"/>
            <c:showLeaderLines val="0"/>
          </c:dLbls>
          <c:cat>
            <c:strRef>
              <c:f>PIRLS!$B$2:$B$16</c:f>
              <c:strCache>
                <c:ptCount val="15"/>
                <c:pt idx="0">
                  <c:v>English</c:v>
                </c:pt>
                <c:pt idx="1">
                  <c:v>Afrikaans</c:v>
                </c:pt>
                <c:pt idx="2">
                  <c:v>siSwati</c:v>
                </c:pt>
                <c:pt idx="3">
                  <c:v>isiZulu</c:v>
                </c:pt>
                <c:pt idx="4">
                  <c:v>isiNdebele</c:v>
                </c:pt>
                <c:pt idx="5">
                  <c:v>isiXhosa</c:v>
                </c:pt>
                <c:pt idx="6">
                  <c:v>setswana</c:v>
                </c:pt>
                <c:pt idx="7">
                  <c:v>Sesotho</c:v>
                </c:pt>
                <c:pt idx="8">
                  <c:v>Xitsonga</c:v>
                </c:pt>
                <c:pt idx="9">
                  <c:v>Tshivenda</c:v>
                </c:pt>
                <c:pt idx="10">
                  <c:v>Sepedi</c:v>
                </c:pt>
                <c:pt idx="12">
                  <c:v>South Africa</c:v>
                </c:pt>
                <c:pt idx="13">
                  <c:v>Botswana</c:v>
                </c:pt>
                <c:pt idx="14">
                  <c:v>Columbia</c:v>
                </c:pt>
              </c:strCache>
            </c:strRef>
          </c:cat>
          <c:val>
            <c:numRef>
              <c:f>PIRLS!$C$2:$C$16</c:f>
              <c:numCache>
                <c:formatCode>General</c:formatCode>
                <c:ptCount val="15"/>
                <c:pt idx="0">
                  <c:v>531.0</c:v>
                </c:pt>
                <c:pt idx="1">
                  <c:v>525.0</c:v>
                </c:pt>
                <c:pt idx="2">
                  <c:v>452.0</c:v>
                </c:pt>
                <c:pt idx="3">
                  <c:v>443.0</c:v>
                </c:pt>
                <c:pt idx="4">
                  <c:v>436.0</c:v>
                </c:pt>
                <c:pt idx="5">
                  <c:v>429.0</c:v>
                </c:pt>
                <c:pt idx="6">
                  <c:v>428.0</c:v>
                </c:pt>
                <c:pt idx="7">
                  <c:v>425.0</c:v>
                </c:pt>
                <c:pt idx="8">
                  <c:v>407.0</c:v>
                </c:pt>
                <c:pt idx="9">
                  <c:v>395.0</c:v>
                </c:pt>
                <c:pt idx="10">
                  <c:v>388.0</c:v>
                </c:pt>
                <c:pt idx="12">
                  <c:v>461.0</c:v>
                </c:pt>
                <c:pt idx="13">
                  <c:v>463.0</c:v>
                </c:pt>
                <c:pt idx="14">
                  <c:v>576.0</c:v>
                </c:pt>
              </c:numCache>
            </c:numRef>
          </c:val>
        </c:ser>
        <c:dLbls>
          <c:showLegendKey val="0"/>
          <c:showVal val="0"/>
          <c:showCatName val="0"/>
          <c:showSerName val="0"/>
          <c:showPercent val="0"/>
          <c:showBubbleSize val="0"/>
        </c:dLbls>
        <c:gapWidth val="150"/>
        <c:axId val="2145676504"/>
        <c:axId val="-2128321832"/>
      </c:barChart>
      <c:catAx>
        <c:axId val="2145676504"/>
        <c:scaling>
          <c:orientation val="minMax"/>
        </c:scaling>
        <c:delete val="0"/>
        <c:axPos val="b"/>
        <c:title>
          <c:tx>
            <c:rich>
              <a:bodyPr/>
              <a:lstStyle/>
              <a:p>
                <a:pPr>
                  <a:defRPr/>
                </a:pPr>
                <a:r>
                  <a:rPr lang="en-ZA"/>
                  <a:t>Test</a:t>
                </a:r>
                <a:r>
                  <a:rPr lang="en-ZA" baseline="0"/>
                  <a:t> language</a:t>
                </a:r>
                <a:endParaRPr lang="en-ZA"/>
              </a:p>
            </c:rich>
          </c:tx>
          <c:layout/>
          <c:overlay val="0"/>
        </c:title>
        <c:majorTickMark val="out"/>
        <c:minorTickMark val="none"/>
        <c:tickLblPos val="nextTo"/>
        <c:crossAx val="-2128321832"/>
        <c:crosses val="autoZero"/>
        <c:auto val="1"/>
        <c:lblAlgn val="ctr"/>
        <c:lblOffset val="100"/>
        <c:noMultiLvlLbl val="0"/>
      </c:catAx>
      <c:valAx>
        <c:axId val="-2128321832"/>
        <c:scaling>
          <c:orientation val="minMax"/>
          <c:min val="240.0"/>
        </c:scaling>
        <c:delete val="0"/>
        <c:axPos val="l"/>
        <c:majorGridlines/>
        <c:title>
          <c:tx>
            <c:rich>
              <a:bodyPr rot="-5400000" vert="horz"/>
              <a:lstStyle/>
              <a:p>
                <a:pPr>
                  <a:defRPr/>
                </a:pPr>
                <a:r>
                  <a:rPr lang="en-ZA"/>
                  <a:t>prePIRLS reading score 2011</a:t>
                </a:r>
              </a:p>
            </c:rich>
          </c:tx>
          <c:layout/>
          <c:overlay val="0"/>
        </c:title>
        <c:numFmt formatCode="General" sourceLinked="1"/>
        <c:majorTickMark val="out"/>
        <c:minorTickMark val="none"/>
        <c:tickLblPos val="nextTo"/>
        <c:crossAx val="2145676504"/>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TIMSS!$C$2</c:f>
              <c:strCache>
                <c:ptCount val="1"/>
                <c:pt idx="0">
                  <c:v>Maths </c:v>
                </c:pt>
              </c:strCache>
            </c:strRef>
          </c:tx>
          <c:spPr>
            <a:solidFill>
              <a:schemeClr val="accent2">
                <a:lumMod val="60000"/>
                <a:lumOff val="40000"/>
              </a:schemeClr>
            </a:solidFill>
          </c:spPr>
          <c:invertIfNegative val="0"/>
          <c:dPt>
            <c:idx val="21"/>
            <c:invertIfNegative val="0"/>
            <c:bubble3D val="0"/>
            <c:spPr>
              <a:solidFill>
                <a:srgbClr val="C00000"/>
              </a:solidFill>
            </c:spPr>
          </c:dPt>
          <c:dPt>
            <c:idx val="25"/>
            <c:invertIfNegative val="0"/>
            <c:bubble3D val="0"/>
            <c:spPr>
              <a:solidFill>
                <a:srgbClr val="C00000"/>
              </a:solidFill>
            </c:spPr>
          </c:dPt>
          <c:dPt>
            <c:idx val="26"/>
            <c:invertIfNegative val="0"/>
            <c:bubble3D val="0"/>
            <c:spPr>
              <a:solidFill>
                <a:srgbClr val="C00000"/>
              </a:solidFill>
            </c:spPr>
          </c:dPt>
          <c:dPt>
            <c:idx val="27"/>
            <c:invertIfNegative val="0"/>
            <c:bubble3D val="0"/>
            <c:spPr>
              <a:solidFill>
                <a:srgbClr val="C00000"/>
              </a:solidFill>
            </c:spPr>
          </c:dPt>
          <c:dPt>
            <c:idx val="28"/>
            <c:invertIfNegative val="0"/>
            <c:bubble3D val="0"/>
            <c:spPr>
              <a:solidFill>
                <a:srgbClr val="C00000"/>
              </a:solidFill>
            </c:spPr>
          </c:dPt>
          <c:dPt>
            <c:idx val="29"/>
            <c:invertIfNegative val="0"/>
            <c:bubble3D val="0"/>
            <c:spPr>
              <a:solidFill>
                <a:srgbClr val="C00000"/>
              </a:solidFill>
            </c:spPr>
          </c:dPt>
          <c:dPt>
            <c:idx val="30"/>
            <c:invertIfNegative val="0"/>
            <c:bubble3D val="0"/>
            <c:spPr>
              <a:solidFill>
                <a:srgbClr val="C00000"/>
              </a:solidFill>
            </c:spPr>
          </c:dPt>
          <c:errBars>
            <c:errBarType val="both"/>
            <c:errValType val="cust"/>
            <c:noEndCap val="0"/>
            <c:pl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plus>
            <c:minus>
              <c:numRef>
                <c:f>TIMSS!$D$3:$D$33</c:f>
                <c:numCache>
                  <c:formatCode>General</c:formatCode>
                  <c:ptCount val="31"/>
                  <c:pt idx="0">
                    <c:v>7.2</c:v>
                  </c:pt>
                  <c:pt idx="1">
                    <c:v>5.0</c:v>
                  </c:pt>
                  <c:pt idx="2">
                    <c:v>8.0</c:v>
                  </c:pt>
                  <c:pt idx="3">
                    <c:v>7.8</c:v>
                  </c:pt>
                  <c:pt idx="4">
                    <c:v>5.4</c:v>
                  </c:pt>
                  <c:pt idx="5">
                    <c:v>8.0</c:v>
                  </c:pt>
                  <c:pt idx="6">
                    <c:v>7.8</c:v>
                  </c:pt>
                  <c:pt idx="7">
                    <c:v>7.4</c:v>
                  </c:pt>
                  <c:pt idx="8">
                    <c:v>10.8</c:v>
                  </c:pt>
                  <c:pt idx="9">
                    <c:v>7.6</c:v>
                  </c:pt>
                  <c:pt idx="10">
                    <c:v>8.6</c:v>
                  </c:pt>
                  <c:pt idx="11">
                    <c:v>10.4</c:v>
                  </c:pt>
                  <c:pt idx="12">
                    <c:v>5.6</c:v>
                  </c:pt>
                  <c:pt idx="13">
                    <c:v>5.2</c:v>
                  </c:pt>
                  <c:pt idx="14">
                    <c:v>8.6</c:v>
                  </c:pt>
                  <c:pt idx="15">
                    <c:v>7.4</c:v>
                  </c:pt>
                  <c:pt idx="16">
                    <c:v>7.0</c:v>
                  </c:pt>
                  <c:pt idx="17">
                    <c:v>5.0</c:v>
                  </c:pt>
                  <c:pt idx="18">
                    <c:v>8.6</c:v>
                  </c:pt>
                  <c:pt idx="19">
                    <c:v>9.0</c:v>
                  </c:pt>
                  <c:pt idx="20">
                    <c:v>4.0</c:v>
                  </c:pt>
                  <c:pt idx="21">
                    <c:v>5.0</c:v>
                  </c:pt>
                  <c:pt idx="22">
                    <c:v>7.4</c:v>
                  </c:pt>
                  <c:pt idx="23">
                    <c:v>8.6</c:v>
                  </c:pt>
                  <c:pt idx="25">
                    <c:v>11.4</c:v>
                  </c:pt>
                  <c:pt idx="26">
                    <c:v>7.2</c:v>
                  </c:pt>
                  <c:pt idx="27">
                    <c:v>8.0</c:v>
                  </c:pt>
                  <c:pt idx="28">
                    <c:v>11.2</c:v>
                  </c:pt>
                  <c:pt idx="29">
                    <c:v>19.4</c:v>
                  </c:pt>
                  <c:pt idx="30">
                    <c:v>34.2</c:v>
                  </c:pt>
                </c:numCache>
              </c:numRef>
            </c:minus>
          </c:errBars>
          <c:cat>
            <c:multiLvlStrRef>
              <c:f>TIMSS!$A$3:$B$33</c:f>
              <c:multiLvlStrCache>
                <c:ptCount val="31"/>
                <c:lvl>
                  <c:pt idx="0">
                    <c:v> Russian Federation  </c:v>
                  </c:pt>
                  <c:pt idx="1">
                    <c:v> Lithuania  </c:v>
                  </c:pt>
                  <c:pt idx="2">
                    <c:v> Kazakhstan  </c:v>
                  </c:pt>
                  <c:pt idx="3">
                    <c:v> Ukraine  </c:v>
                  </c:pt>
                  <c:pt idx="4">
                    <c:v> Armenia  </c:v>
                  </c:pt>
                  <c:pt idx="5">
                    <c:v> Romania  </c:v>
                  </c:pt>
                  <c:pt idx="6">
                    <c:v> Turkey  </c:v>
                  </c:pt>
                  <c:pt idx="7">
                    <c:v> Lebanon  </c:v>
                  </c:pt>
                  <c:pt idx="8">
                    <c:v> Malaysia  </c:v>
                  </c:pt>
                  <c:pt idx="9">
                    <c:v> Georgia  </c:v>
                  </c:pt>
                  <c:pt idx="10">
                    <c:v> Thailand  </c:v>
                  </c:pt>
                  <c:pt idx="11">
                    <c:v> Macedonia, Rep. of  </c:v>
                  </c:pt>
                  <c:pt idx="12">
                    <c:v> Tunisia  </c:v>
                  </c:pt>
                  <c:pt idx="13">
                    <c:v> Chile  </c:v>
                  </c:pt>
                  <c:pt idx="14">
                    <c:v> Iran, Islamic Rep. of  </c:v>
                  </c:pt>
                  <c:pt idx="15">
                    <c:v> Jordan  </c:v>
                  </c:pt>
                  <c:pt idx="16">
                    <c:v> Palestinian Nat'l Auth.  </c:v>
                  </c:pt>
                  <c:pt idx="17">
                    <c:v> Botswana (Gr9)  </c:v>
                  </c:pt>
                  <c:pt idx="18">
                    <c:v> Indonesia  </c:v>
                  </c:pt>
                  <c:pt idx="19">
                    <c:v> Syrian Arab Republic  </c:v>
                  </c:pt>
                  <c:pt idx="20">
                    <c:v> Morocco  </c:v>
                  </c:pt>
                  <c:pt idx="21">
                    <c:v> South Africa (Gr9)  </c:v>
                  </c:pt>
                  <c:pt idx="22">
                    <c:v> Honduras (Gr9) </c:v>
                  </c:pt>
                  <c:pt idx="23">
                    <c:v> Ghana  </c:v>
                  </c:pt>
                  <c:pt idx="25">
                    <c:v>Quintile 1</c:v>
                  </c:pt>
                  <c:pt idx="26">
                    <c:v>Quintile 2</c:v>
                  </c:pt>
                  <c:pt idx="27">
                    <c:v>Quintile 3</c:v>
                  </c:pt>
                  <c:pt idx="28">
                    <c:v>Quintile 4</c:v>
                  </c:pt>
                  <c:pt idx="29">
                    <c:v>Quintile 5</c:v>
                  </c:pt>
                  <c:pt idx="30">
                    <c:v>Independent</c:v>
                  </c:pt>
                </c:lvl>
                <c:lvl>
                  <c:pt idx="0">
                    <c:v>Middle-income countries</c:v>
                  </c:pt>
                  <c:pt idx="25">
                    <c:v>South Africa (Gr9)</c:v>
                  </c:pt>
                </c:lvl>
              </c:multiLvlStrCache>
            </c:multiLvlStrRef>
          </c:cat>
          <c:val>
            <c:numRef>
              <c:f>TIMSS!$C$3:$C$33</c:f>
              <c:numCache>
                <c:formatCode>0</c:formatCode>
                <c:ptCount val="31"/>
                <c:pt idx="0">
                  <c:v>539.0</c:v>
                </c:pt>
                <c:pt idx="1">
                  <c:v>502.0</c:v>
                </c:pt>
                <c:pt idx="2">
                  <c:v>487.0</c:v>
                </c:pt>
                <c:pt idx="3">
                  <c:v>479.0</c:v>
                </c:pt>
                <c:pt idx="4">
                  <c:v>467.0</c:v>
                </c:pt>
                <c:pt idx="5">
                  <c:v>458.0</c:v>
                </c:pt>
                <c:pt idx="6">
                  <c:v>452.0</c:v>
                </c:pt>
                <c:pt idx="7">
                  <c:v>449.0</c:v>
                </c:pt>
                <c:pt idx="8">
                  <c:v>440.0</c:v>
                </c:pt>
                <c:pt idx="9">
                  <c:v>431.0</c:v>
                </c:pt>
                <c:pt idx="10">
                  <c:v>427.0</c:v>
                </c:pt>
                <c:pt idx="11">
                  <c:v>426.0</c:v>
                </c:pt>
                <c:pt idx="12">
                  <c:v>425.0</c:v>
                </c:pt>
                <c:pt idx="13">
                  <c:v>416.0</c:v>
                </c:pt>
                <c:pt idx="14">
                  <c:v>415.0</c:v>
                </c:pt>
                <c:pt idx="15">
                  <c:v>406.0</c:v>
                </c:pt>
                <c:pt idx="16">
                  <c:v>404.0</c:v>
                </c:pt>
                <c:pt idx="17">
                  <c:v>397.0</c:v>
                </c:pt>
                <c:pt idx="18">
                  <c:v>386.0</c:v>
                </c:pt>
                <c:pt idx="19">
                  <c:v>380.0</c:v>
                </c:pt>
                <c:pt idx="20">
                  <c:v>371.0</c:v>
                </c:pt>
                <c:pt idx="21">
                  <c:v>352.0</c:v>
                </c:pt>
                <c:pt idx="22">
                  <c:v>338.0</c:v>
                </c:pt>
                <c:pt idx="23">
                  <c:v>331.0</c:v>
                </c:pt>
                <c:pt idx="25">
                  <c:v>316.0</c:v>
                </c:pt>
                <c:pt idx="26">
                  <c:v>318.0</c:v>
                </c:pt>
                <c:pt idx="27">
                  <c:v>336.0</c:v>
                </c:pt>
                <c:pt idx="28">
                  <c:v>360.0</c:v>
                </c:pt>
                <c:pt idx="29">
                  <c:v>438.0</c:v>
                </c:pt>
                <c:pt idx="30">
                  <c:v>474.0</c:v>
                </c:pt>
              </c:numCache>
            </c:numRef>
          </c:val>
        </c:ser>
        <c:dLbls>
          <c:showLegendKey val="0"/>
          <c:showVal val="0"/>
          <c:showCatName val="0"/>
          <c:showSerName val="0"/>
          <c:showPercent val="0"/>
          <c:showBubbleSize val="0"/>
        </c:dLbls>
        <c:gapWidth val="150"/>
        <c:axId val="2145636360"/>
        <c:axId val="-2127873624"/>
      </c:barChart>
      <c:catAx>
        <c:axId val="2145636360"/>
        <c:scaling>
          <c:orientation val="minMax"/>
        </c:scaling>
        <c:delete val="0"/>
        <c:axPos val="b"/>
        <c:majorTickMark val="out"/>
        <c:minorTickMark val="none"/>
        <c:tickLblPos val="nextTo"/>
        <c:txPr>
          <a:bodyPr/>
          <a:lstStyle/>
          <a:p>
            <a:pPr>
              <a:defRPr sz="1400"/>
            </a:pPr>
            <a:endParaRPr lang="en-US"/>
          </a:p>
        </c:txPr>
        <c:crossAx val="-2127873624"/>
        <c:crosses val="autoZero"/>
        <c:auto val="1"/>
        <c:lblAlgn val="ctr"/>
        <c:lblOffset val="100"/>
        <c:noMultiLvlLbl val="0"/>
      </c:catAx>
      <c:valAx>
        <c:axId val="-2127873624"/>
        <c:scaling>
          <c:orientation val="minMax"/>
          <c:min val="200.0"/>
        </c:scaling>
        <c:delete val="0"/>
        <c:axPos val="l"/>
        <c:majorGridlines/>
        <c:title>
          <c:tx>
            <c:rich>
              <a:bodyPr rot="-5400000" vert="horz"/>
              <a:lstStyle/>
              <a:p>
                <a:pPr>
                  <a:defRPr/>
                </a:pPr>
                <a:r>
                  <a:rPr lang="en-ZA"/>
                  <a:t>TIMSS 2011 Mathematics</a:t>
                </a:r>
                <a:r>
                  <a:rPr lang="en-ZA" baseline="0"/>
                  <a:t> score</a:t>
                </a:r>
                <a:endParaRPr lang="en-ZA"/>
              </a:p>
            </c:rich>
          </c:tx>
          <c:layout/>
          <c:overlay val="0"/>
        </c:title>
        <c:numFmt formatCode="0" sourceLinked="1"/>
        <c:majorTickMark val="out"/>
        <c:minorTickMark val="none"/>
        <c:tickLblPos val="nextTo"/>
        <c:txPr>
          <a:bodyPr/>
          <a:lstStyle/>
          <a:p>
            <a:pPr>
              <a:defRPr sz="1100"/>
            </a:pPr>
            <a:endParaRPr lang="en-US"/>
          </a:p>
        </c:txPr>
        <c:crossAx val="2145636360"/>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'LOC-QUINT-PROV no confounders'!$B$69</c:f>
              <c:strCache>
                <c:ptCount val="1"/>
                <c:pt idx="0">
                  <c:v>Total</c:v>
                </c:pt>
              </c:strCache>
            </c:strRef>
          </c:tx>
          <c:spPr>
            <a:solidFill>
              <a:schemeClr val="bg1">
                <a:lumMod val="65000"/>
              </a:schemeClr>
            </a:solidFill>
          </c:spPr>
          <c:invertIfNegative val="0"/>
          <c:dLbls>
            <c:txPr>
              <a:bodyPr/>
              <a:lstStyle/>
              <a:p>
                <a:pPr>
                  <a:defRPr sz="2000" b="1"/>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confounders'!$C$71:$F$71</c:f>
                <c:numCache>
                  <c:formatCode>General</c:formatCode>
                  <c:ptCount val="4"/>
                  <c:pt idx="0">
                    <c:v>0.046452</c:v>
                  </c:pt>
                  <c:pt idx="1">
                    <c:v>0.057232</c:v>
                  </c:pt>
                  <c:pt idx="2">
                    <c:v>0.027832</c:v>
                  </c:pt>
                  <c:pt idx="3">
                    <c:v>0.0441</c:v>
                  </c:pt>
                </c:numCache>
              </c:numRef>
            </c:plus>
            <c:minus>
              <c:numRef>
                <c:f>'LOC-QUINT-PROV no confounders'!$C$71:$F$71</c:f>
                <c:numCache>
                  <c:formatCode>General</c:formatCode>
                  <c:ptCount val="4"/>
                  <c:pt idx="0">
                    <c:v>0.046452</c:v>
                  </c:pt>
                  <c:pt idx="1">
                    <c:v>0.057232</c:v>
                  </c:pt>
                  <c:pt idx="2">
                    <c:v>0.027832</c:v>
                  </c:pt>
                  <c:pt idx="3">
                    <c:v>0.0441</c:v>
                  </c:pt>
                </c:numCache>
              </c:numRef>
            </c:minus>
          </c:errBars>
          <c:cat>
            <c:strRef>
              <c:f>'LOC-QUINT-PROV no confounders'!$C$61:$F$61</c:f>
              <c:strCache>
                <c:ptCount val="4"/>
                <c:pt idx="0">
                  <c:v>CK critically below level taught  (pre Gr4)</c:v>
                </c:pt>
                <c:pt idx="1">
                  <c:v>CK below level taught (Gr4/5)</c:v>
                </c:pt>
                <c:pt idx="2">
                  <c:v>CK at level taught (Gr6/7)</c:v>
                </c:pt>
                <c:pt idx="3">
                  <c:v>CK above level taught (Gr8/9)</c:v>
                </c:pt>
              </c:strCache>
            </c:strRef>
          </c:cat>
          <c:val>
            <c:numRef>
              <c:f>'LOC-QUINT-PROV no confounders'!$C$69:$F$69</c:f>
              <c:numCache>
                <c:formatCode>0%</c:formatCode>
                <c:ptCount val="4"/>
                <c:pt idx="0">
                  <c:v>0.1748</c:v>
                </c:pt>
                <c:pt idx="1">
                  <c:v>0.6154</c:v>
                </c:pt>
                <c:pt idx="2">
                  <c:v>0.0475</c:v>
                </c:pt>
                <c:pt idx="3">
                  <c:v>0.1623</c:v>
                </c:pt>
              </c:numCache>
            </c:numRef>
          </c:val>
        </c:ser>
        <c:dLbls>
          <c:showLegendKey val="0"/>
          <c:showVal val="0"/>
          <c:showCatName val="0"/>
          <c:showSerName val="0"/>
          <c:showPercent val="0"/>
          <c:showBubbleSize val="0"/>
        </c:dLbls>
        <c:gapWidth val="150"/>
        <c:axId val="-2094092424"/>
        <c:axId val="-2094713944"/>
      </c:barChart>
      <c:catAx>
        <c:axId val="-2094092424"/>
        <c:scaling>
          <c:orientation val="minMax"/>
        </c:scaling>
        <c:delete val="0"/>
        <c:axPos val="b"/>
        <c:majorTickMark val="out"/>
        <c:minorTickMark val="none"/>
        <c:tickLblPos val="nextTo"/>
        <c:txPr>
          <a:bodyPr/>
          <a:lstStyle/>
          <a:p>
            <a:pPr>
              <a:defRPr sz="1200"/>
            </a:pPr>
            <a:endParaRPr lang="en-US"/>
          </a:p>
        </c:txPr>
        <c:crossAx val="-2094713944"/>
        <c:crosses val="autoZero"/>
        <c:auto val="1"/>
        <c:lblAlgn val="ctr"/>
        <c:lblOffset val="100"/>
        <c:noMultiLvlLbl val="0"/>
      </c:catAx>
      <c:valAx>
        <c:axId val="-2094713944"/>
        <c:scaling>
          <c:orientation val="minMax"/>
        </c:scaling>
        <c:delete val="0"/>
        <c:axPos val="l"/>
        <c:majorGridlines/>
        <c:numFmt formatCode="0%" sourceLinked="1"/>
        <c:majorTickMark val="out"/>
        <c:minorTickMark val="none"/>
        <c:tickLblPos val="nextTo"/>
        <c:txPr>
          <a:bodyPr/>
          <a:lstStyle/>
          <a:p>
            <a:pPr>
              <a:defRPr sz="1200"/>
            </a:pPr>
            <a:endParaRPr lang="en-US"/>
          </a:p>
        </c:txPr>
        <c:crossAx val="-2094092424"/>
        <c:crosses val="autoZero"/>
        <c:crossBetween val="between"/>
      </c:valAx>
      <c:spPr>
        <a:solidFill>
          <a:schemeClr val="bg1">
            <a:lumMod val="95000"/>
          </a:schemeClr>
        </a:solidFill>
      </c:spPr>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'Total42 avgs by groups'!$B$18</c:f>
              <c:strCache>
                <c:ptCount val="1"/>
                <c:pt idx="0">
                  <c:v>Mean</c:v>
                </c:pt>
              </c:strCache>
            </c:strRef>
          </c:tx>
          <c:spPr>
            <a:solidFill>
              <a:schemeClr val="bg1">
                <a:lumMod val="65000"/>
              </a:schemeClr>
            </a:solidFill>
          </c:spPr>
          <c:invertIfNegative val="0"/>
          <c:dLbls>
            <c:txPr>
              <a:bodyPr/>
              <a:lstStyle/>
              <a:p>
                <a:pPr>
                  <a:defRPr sz="1400" b="1"/>
                </a:pPr>
                <a:endParaRPr lang="en-US"/>
              </a:p>
            </c:txPr>
            <c:dLblPos val="ctr"/>
            <c:showLegendKey val="0"/>
            <c:showVal val="1"/>
            <c:showCatName val="0"/>
            <c:showSerName val="0"/>
            <c:showPercent val="0"/>
            <c:showBubbleSize val="0"/>
            <c:showLeaderLines val="0"/>
          </c:dLbls>
          <c:errBars>
            <c:errBarType val="both"/>
            <c:errValType val="cust"/>
            <c:noEndCap val="0"/>
            <c:pl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plus>
            <c:minus>
              <c:numRef>
                <c:f>'Total42 avgs by groups'!$D$19:$D$26</c:f>
                <c:numCache>
                  <c:formatCode>General</c:formatCode>
                  <c:ptCount val="8"/>
                  <c:pt idx="0">
                    <c:v>0.044603328</c:v>
                  </c:pt>
                  <c:pt idx="1">
                    <c:v>0.056765912</c:v>
                  </c:pt>
                  <c:pt idx="2">
                    <c:v>0.046634672</c:v>
                  </c:pt>
                  <c:pt idx="3">
                    <c:v>0.071121736</c:v>
                  </c:pt>
                  <c:pt idx="4">
                    <c:v>0.049210896</c:v>
                  </c:pt>
                  <c:pt idx="6">
                    <c:v>0.03358558</c:v>
                  </c:pt>
                  <c:pt idx="7">
                    <c:v>0.03926076</c:v>
                  </c:pt>
                </c:numCache>
              </c:numRef>
            </c:minus>
          </c:errBars>
          <c:cat>
            <c:strRef>
              <c:f>'Total42 avgs by groups'!$A$19:$A$26</c:f>
              <c:strCache>
                <c:ptCount val="8"/>
                <c:pt idx="0">
                  <c:v>Q1</c:v>
                </c:pt>
                <c:pt idx="1">
                  <c:v>Q2</c:v>
                </c:pt>
                <c:pt idx="2">
                  <c:v>Q3</c:v>
                </c:pt>
                <c:pt idx="3">
                  <c:v>Q4</c:v>
                </c:pt>
                <c:pt idx="4">
                  <c:v>Q5</c:v>
                </c:pt>
                <c:pt idx="6">
                  <c:v>Rural</c:v>
                </c:pt>
                <c:pt idx="7">
                  <c:v>Urban</c:v>
                </c:pt>
              </c:strCache>
            </c:strRef>
          </c:cat>
          <c:val>
            <c:numRef>
              <c:f>'Total42 avgs by groups'!$B$19:$B$26</c:f>
              <c:numCache>
                <c:formatCode>0%</c:formatCode>
                <c:ptCount val="8"/>
                <c:pt idx="0">
                  <c:v>0.3769288</c:v>
                </c:pt>
                <c:pt idx="1">
                  <c:v>0.4027707</c:v>
                </c:pt>
                <c:pt idx="2">
                  <c:v>0.4013492</c:v>
                </c:pt>
                <c:pt idx="3">
                  <c:v>0.4746576</c:v>
                </c:pt>
                <c:pt idx="4">
                  <c:v>0.6708095</c:v>
                </c:pt>
                <c:pt idx="6">
                  <c:v>0.3893554</c:v>
                </c:pt>
                <c:pt idx="7">
                  <c:v>0.5396137</c:v>
                </c:pt>
              </c:numCache>
            </c:numRef>
          </c:val>
        </c:ser>
        <c:dLbls>
          <c:showLegendKey val="0"/>
          <c:showVal val="0"/>
          <c:showCatName val="0"/>
          <c:showSerName val="0"/>
          <c:showPercent val="0"/>
          <c:showBubbleSize val="0"/>
        </c:dLbls>
        <c:gapWidth val="150"/>
        <c:axId val="-2133320312"/>
        <c:axId val="-2133327496"/>
      </c:barChart>
      <c:catAx>
        <c:axId val="-2133320312"/>
        <c:scaling>
          <c:orientation val="minMax"/>
        </c:scaling>
        <c:delete val="0"/>
        <c:axPos val="b"/>
        <c:majorTickMark val="out"/>
        <c:minorTickMark val="none"/>
        <c:tickLblPos val="nextTo"/>
        <c:txPr>
          <a:bodyPr/>
          <a:lstStyle/>
          <a:p>
            <a:pPr>
              <a:defRPr sz="2000"/>
            </a:pPr>
            <a:endParaRPr lang="en-US"/>
          </a:p>
        </c:txPr>
        <c:crossAx val="-2133327496"/>
        <c:crosses val="autoZero"/>
        <c:auto val="1"/>
        <c:lblAlgn val="ctr"/>
        <c:lblOffset val="100"/>
        <c:noMultiLvlLbl val="0"/>
      </c:catAx>
      <c:valAx>
        <c:axId val="-2133327496"/>
        <c:scaling>
          <c:orientation val="minMax"/>
        </c:scaling>
        <c:delete val="0"/>
        <c:axPos val="l"/>
        <c:majorGridlines/>
        <c:title>
          <c:tx>
            <c:rich>
              <a:bodyPr rot="-5400000" vert="horz"/>
              <a:lstStyle/>
              <a:p>
                <a:pPr>
                  <a:defRPr sz="1100"/>
                </a:pPr>
                <a:r>
                  <a:rPr lang="en-ZA" sz="1100"/>
                  <a:t>Average percentage correct</a:t>
                </a:r>
              </a:p>
            </c:rich>
          </c:tx>
          <c:layout/>
          <c:overlay val="0"/>
        </c:title>
        <c:numFmt formatCode="0%" sourceLinked="1"/>
        <c:majorTickMark val="out"/>
        <c:minorTickMark val="none"/>
        <c:tickLblPos val="nextTo"/>
        <c:txPr>
          <a:bodyPr/>
          <a:lstStyle/>
          <a:p>
            <a:pPr>
              <a:defRPr sz="1200"/>
            </a:pPr>
            <a:endParaRPr lang="en-US"/>
          </a:p>
        </c:txPr>
        <c:crossAx val="-2133320312"/>
        <c:crosses val="autoZero"/>
        <c:crossBetween val="between"/>
      </c:valAx>
      <c:spPr>
        <a:solidFill>
          <a:schemeClr val="bg1">
            <a:lumMod val="95000"/>
          </a:schemeClr>
        </a:solidFill>
      </c:spPr>
    </c:plotArea>
    <c:plotVisOnly val="1"/>
    <c:dispBlanksAs val="gap"/>
    <c:showDLblsOverMax val="0"/>
  </c:chart>
  <c:spPr>
    <a:solidFill>
      <a:schemeClr val="bg1"/>
    </a:solidFill>
    <a:ln>
      <a:noFill/>
    </a:ln>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strRef>
              <c:f>'LOC-QUINT-PROV no confounders'!$A$40</c:f>
              <c:strCache>
                <c:ptCount val="1"/>
                <c:pt idx="0">
                  <c:v>Quintile 1</c:v>
                </c:pt>
              </c:strCache>
            </c:strRef>
          </c:tx>
          <c:spPr>
            <a:solidFill>
              <a:schemeClr val="bg1">
                <a:lumMod val="8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confounders'!$B$42:$E$42</c:f>
                <c:numCache>
                  <c:formatCode>General</c:formatCode>
                  <c:ptCount val="4"/>
                  <c:pt idx="0">
                    <c:v>0.108192</c:v>
                  </c:pt>
                  <c:pt idx="1">
                    <c:v>0.12152</c:v>
                  </c:pt>
                  <c:pt idx="2">
                    <c:v>0.070168</c:v>
                  </c:pt>
                  <c:pt idx="3">
                    <c:v>0.048608</c:v>
                  </c:pt>
                </c:numCache>
              </c:numRef>
            </c:plus>
            <c:minus>
              <c:numRef>
                <c:f>'LOC-QUINT-PROV no confounders'!$B$42:$E$42</c:f>
                <c:numCache>
                  <c:formatCode>General</c:formatCode>
                  <c:ptCount val="4"/>
                  <c:pt idx="0">
                    <c:v>0.108192</c:v>
                  </c:pt>
                  <c:pt idx="1">
                    <c:v>0.12152</c:v>
                  </c:pt>
                  <c:pt idx="2">
                    <c:v>0.070168</c:v>
                  </c:pt>
                  <c:pt idx="3">
                    <c:v>0.048608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confounders'!$B$40:$E$40</c:f>
              <c:numCache>
                <c:formatCode>0%</c:formatCode>
                <c:ptCount val="4"/>
                <c:pt idx="0">
                  <c:v>0.251</c:v>
                </c:pt>
                <c:pt idx="1">
                  <c:v>0.6426</c:v>
                </c:pt>
                <c:pt idx="2">
                  <c:v>0.0642</c:v>
                </c:pt>
                <c:pt idx="3">
                  <c:v>0.0423</c:v>
                </c:pt>
              </c:numCache>
            </c:numRef>
          </c:val>
        </c:ser>
        <c:ser>
          <c:idx val="1"/>
          <c:order val="1"/>
          <c:tx>
            <c:strRef>
              <c:f>'LOC-QUINT-PROV no confounders'!$A$43</c:f>
              <c:strCache>
                <c:ptCount val="1"/>
                <c:pt idx="0">
                  <c:v>Quintile 2</c:v>
                </c:pt>
              </c:strCache>
            </c:strRef>
          </c:tx>
          <c:spPr>
            <a:solidFill>
              <a:schemeClr val="bg1">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confounders'!$B$45:$E$45</c:f>
                <c:numCache>
                  <c:formatCode>General</c:formatCode>
                  <c:ptCount val="4"/>
                  <c:pt idx="0">
                    <c:v>0.090944</c:v>
                  </c:pt>
                  <c:pt idx="1">
                    <c:v>0.126028</c:v>
                  </c:pt>
                  <c:pt idx="2">
                    <c:v>0.08232</c:v>
                  </c:pt>
                  <c:pt idx="3">
                    <c:v>0.073892</c:v>
                  </c:pt>
                </c:numCache>
              </c:numRef>
            </c:plus>
            <c:minus>
              <c:numRef>
                <c:f>'LOC-QUINT-PROV no confounders'!$B$45:$E$45</c:f>
                <c:numCache>
                  <c:formatCode>General</c:formatCode>
                  <c:ptCount val="4"/>
                  <c:pt idx="0">
                    <c:v>0.090944</c:v>
                  </c:pt>
                  <c:pt idx="1">
                    <c:v>0.126028</c:v>
                  </c:pt>
                  <c:pt idx="2">
                    <c:v>0.08232</c:v>
                  </c:pt>
                  <c:pt idx="3">
                    <c:v>0.073892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confounders'!$B$43:$E$43</c:f>
              <c:numCache>
                <c:formatCode>0%</c:formatCode>
                <c:ptCount val="4"/>
                <c:pt idx="0">
                  <c:v>0.1483</c:v>
                </c:pt>
                <c:pt idx="1">
                  <c:v>0.7112</c:v>
                </c:pt>
                <c:pt idx="2">
                  <c:v>0.0598</c:v>
                </c:pt>
                <c:pt idx="3">
                  <c:v>0.0807</c:v>
                </c:pt>
              </c:numCache>
            </c:numRef>
          </c:val>
        </c:ser>
        <c:ser>
          <c:idx val="2"/>
          <c:order val="2"/>
          <c:tx>
            <c:strRef>
              <c:f>'LOC-QUINT-PROV no confounders'!$A$46</c:f>
              <c:strCache>
                <c:ptCount val="1"/>
                <c:pt idx="0">
                  <c:v>Quintile 3</c:v>
                </c:pt>
              </c:strCache>
            </c:strRef>
          </c:tx>
          <c:spPr>
            <a:solidFill>
              <a:schemeClr val="bg1">
                <a:lumMod val="6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confounders'!$B$48:$E$48</c:f>
                <c:numCache>
                  <c:formatCode>General</c:formatCode>
                  <c:ptCount val="4"/>
                  <c:pt idx="0">
                    <c:v>0.1225</c:v>
                  </c:pt>
                  <c:pt idx="1">
                    <c:v>0.128968</c:v>
                  </c:pt>
                  <c:pt idx="2">
                    <c:v>0.046648</c:v>
                  </c:pt>
                  <c:pt idx="3">
                    <c:v>0.056252</c:v>
                  </c:pt>
                </c:numCache>
              </c:numRef>
            </c:plus>
            <c:minus>
              <c:numRef>
                <c:f>'LOC-QUINT-PROV no confounders'!$B$48:$E$48</c:f>
                <c:numCache>
                  <c:formatCode>General</c:formatCode>
                  <c:ptCount val="4"/>
                  <c:pt idx="0">
                    <c:v>0.1225</c:v>
                  </c:pt>
                  <c:pt idx="1">
                    <c:v>0.128968</c:v>
                  </c:pt>
                  <c:pt idx="2">
                    <c:v>0.046648</c:v>
                  </c:pt>
                  <c:pt idx="3">
                    <c:v>0.056252</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confounders'!$B$46:$E$46</c:f>
              <c:numCache>
                <c:formatCode>0%</c:formatCode>
                <c:ptCount val="4"/>
                <c:pt idx="0">
                  <c:v>0.2453</c:v>
                </c:pt>
                <c:pt idx="1">
                  <c:v>0.6711</c:v>
                </c:pt>
                <c:pt idx="2">
                  <c:v>0.0241</c:v>
                </c:pt>
                <c:pt idx="3">
                  <c:v>0.0595</c:v>
                </c:pt>
              </c:numCache>
            </c:numRef>
          </c:val>
        </c:ser>
        <c:ser>
          <c:idx val="3"/>
          <c:order val="3"/>
          <c:tx>
            <c:strRef>
              <c:f>'LOC-QUINT-PROV no confounders'!$A$49</c:f>
              <c:strCache>
                <c:ptCount val="1"/>
                <c:pt idx="0">
                  <c:v>Quintile 4</c:v>
                </c:pt>
              </c:strCache>
            </c:strRef>
          </c:tx>
          <c:spPr>
            <a:solidFill>
              <a:schemeClr val="tx1">
                <a:lumMod val="50000"/>
                <a:lumOff val="5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confounders'!$B$51:$E$51</c:f>
                <c:numCache>
                  <c:formatCode>General</c:formatCode>
                  <c:ptCount val="4"/>
                  <c:pt idx="0">
                    <c:v>0.106036</c:v>
                  </c:pt>
                  <c:pt idx="1">
                    <c:v>0.135044</c:v>
                  </c:pt>
                  <c:pt idx="2">
                    <c:v>0.038416</c:v>
                  </c:pt>
                  <c:pt idx="3">
                    <c:v>0.117796</c:v>
                  </c:pt>
                </c:numCache>
              </c:numRef>
            </c:plus>
            <c:minus>
              <c:numRef>
                <c:f>'LOC-QUINT-PROV no confounders'!$B$51:$E$51</c:f>
                <c:numCache>
                  <c:formatCode>General</c:formatCode>
                  <c:ptCount val="4"/>
                  <c:pt idx="0">
                    <c:v>0.106036</c:v>
                  </c:pt>
                  <c:pt idx="1">
                    <c:v>0.135044</c:v>
                  </c:pt>
                  <c:pt idx="2">
                    <c:v>0.038416</c:v>
                  </c:pt>
                  <c:pt idx="3">
                    <c:v>0.117796</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confounders'!$B$49:$E$49</c:f>
              <c:numCache>
                <c:formatCode>0%</c:formatCode>
                <c:ptCount val="4"/>
                <c:pt idx="0">
                  <c:v>0.1641</c:v>
                </c:pt>
                <c:pt idx="1">
                  <c:v>0.609</c:v>
                </c:pt>
                <c:pt idx="2">
                  <c:v>0.0339</c:v>
                </c:pt>
                <c:pt idx="3">
                  <c:v>0.193</c:v>
                </c:pt>
              </c:numCache>
            </c:numRef>
          </c:val>
        </c:ser>
        <c:ser>
          <c:idx val="4"/>
          <c:order val="4"/>
          <c:tx>
            <c:strRef>
              <c:f>'LOC-QUINT-PROV no confounders'!$A$52</c:f>
              <c:strCache>
                <c:ptCount val="1"/>
                <c:pt idx="0">
                  <c:v>Quintile 5</c:v>
                </c:pt>
              </c:strCache>
            </c:strRef>
          </c:tx>
          <c:spPr>
            <a:solidFill>
              <a:schemeClr val="tx1">
                <a:lumMod val="65000"/>
                <a:lumOff val="35000"/>
              </a:schemeClr>
            </a:solidFill>
          </c:spPr>
          <c:invertIfNegative val="0"/>
          <c:dLbls>
            <c:txPr>
              <a:bodyPr/>
              <a:lstStyle/>
              <a:p>
                <a:pPr>
                  <a:defRPr sz="800"/>
                </a:pPr>
                <a:endParaRPr lang="en-US"/>
              </a:p>
            </c:txPr>
            <c:dLblPos val="ctr"/>
            <c:showLegendKey val="0"/>
            <c:showVal val="1"/>
            <c:showCatName val="0"/>
            <c:showSerName val="0"/>
            <c:showPercent val="0"/>
            <c:showBubbleSize val="0"/>
            <c:showLeaderLines val="0"/>
          </c:dLbls>
          <c:errBars>
            <c:errBarType val="both"/>
            <c:errValType val="cust"/>
            <c:noEndCap val="0"/>
            <c:plus>
              <c:numRef>
                <c:f>'LOC-QUINT-PROV no confounders'!$B$54:$E$54</c:f>
                <c:numCache>
                  <c:formatCode>General</c:formatCode>
                  <c:ptCount val="4"/>
                  <c:pt idx="0">
                    <c:v>0.054488</c:v>
                  </c:pt>
                  <c:pt idx="1">
                    <c:v>0.13132</c:v>
                  </c:pt>
                  <c:pt idx="2">
                    <c:v>0.052332</c:v>
                  </c:pt>
                  <c:pt idx="3">
                    <c:v>0.13328</c:v>
                  </c:pt>
                </c:numCache>
              </c:numRef>
            </c:plus>
            <c:minus>
              <c:numRef>
                <c:f>'LOC-QUINT-PROV no confounders'!$B$54:$E$54</c:f>
                <c:numCache>
                  <c:formatCode>General</c:formatCode>
                  <c:ptCount val="4"/>
                  <c:pt idx="0">
                    <c:v>0.054488</c:v>
                  </c:pt>
                  <c:pt idx="1">
                    <c:v>0.13132</c:v>
                  </c:pt>
                  <c:pt idx="2">
                    <c:v>0.052332</c:v>
                  </c:pt>
                  <c:pt idx="3">
                    <c:v>0.13328</c:v>
                  </c:pt>
                </c:numCache>
              </c:numRef>
            </c:minus>
          </c:errBars>
          <c:cat>
            <c:strRef>
              <c:f>'LOC-QUINT-PROV no confounders'!$B$38:$E$38</c:f>
              <c:strCache>
                <c:ptCount val="4"/>
                <c:pt idx="0">
                  <c:v>CK critically below level taught  (pre Gr4)</c:v>
                </c:pt>
                <c:pt idx="1">
                  <c:v>CK below level taught (Gr4/5)</c:v>
                </c:pt>
                <c:pt idx="2">
                  <c:v>CK at level taught (Gr6/7)</c:v>
                </c:pt>
                <c:pt idx="3">
                  <c:v>CK above level taught (Gr8/9)</c:v>
                </c:pt>
              </c:strCache>
            </c:strRef>
          </c:cat>
          <c:val>
            <c:numRef>
              <c:f>'LOC-QUINT-PROV no confounders'!$B$52:$E$52</c:f>
              <c:numCache>
                <c:formatCode>0%</c:formatCode>
                <c:ptCount val="4"/>
                <c:pt idx="0">
                  <c:v>0.047</c:v>
                </c:pt>
                <c:pt idx="1">
                  <c:v>0.4519</c:v>
                </c:pt>
                <c:pt idx="2">
                  <c:v>0.0479</c:v>
                </c:pt>
                <c:pt idx="3">
                  <c:v>0.4533</c:v>
                </c:pt>
              </c:numCache>
            </c:numRef>
          </c:val>
        </c:ser>
        <c:dLbls>
          <c:showLegendKey val="0"/>
          <c:showVal val="0"/>
          <c:showCatName val="0"/>
          <c:showSerName val="0"/>
          <c:showPercent val="0"/>
          <c:showBubbleSize val="0"/>
        </c:dLbls>
        <c:gapWidth val="150"/>
        <c:axId val="-2123749640"/>
        <c:axId val="-2124343592"/>
      </c:barChart>
      <c:catAx>
        <c:axId val="-2123749640"/>
        <c:scaling>
          <c:orientation val="minMax"/>
        </c:scaling>
        <c:delete val="0"/>
        <c:axPos val="b"/>
        <c:majorTickMark val="out"/>
        <c:minorTickMark val="none"/>
        <c:tickLblPos val="nextTo"/>
        <c:txPr>
          <a:bodyPr/>
          <a:lstStyle/>
          <a:p>
            <a:pPr>
              <a:defRPr sz="1400"/>
            </a:pPr>
            <a:endParaRPr lang="en-US"/>
          </a:p>
        </c:txPr>
        <c:crossAx val="-2124343592"/>
        <c:crosses val="autoZero"/>
        <c:auto val="1"/>
        <c:lblAlgn val="ctr"/>
        <c:lblOffset val="100"/>
        <c:noMultiLvlLbl val="0"/>
      </c:catAx>
      <c:valAx>
        <c:axId val="-2124343592"/>
        <c:scaling>
          <c:orientation val="minMax"/>
          <c:min val="0.0"/>
        </c:scaling>
        <c:delete val="0"/>
        <c:axPos val="l"/>
        <c:majorGridlines/>
        <c:numFmt formatCode="0%" sourceLinked="1"/>
        <c:majorTickMark val="out"/>
        <c:minorTickMark val="none"/>
        <c:tickLblPos val="nextTo"/>
        <c:crossAx val="-2123749640"/>
        <c:crosses val="autoZero"/>
        <c:crossBetween val="between"/>
      </c:valAx>
      <c:spPr>
        <a:solidFill>
          <a:schemeClr val="bg1">
            <a:lumMod val="95000"/>
          </a:schemeClr>
        </a:solidFill>
      </c:spPr>
    </c:plotArea>
    <c:legend>
      <c:legendPos val="t"/>
      <c:layout/>
      <c:overlay val="0"/>
      <c:txPr>
        <a:bodyPr/>
        <a:lstStyle/>
        <a:p>
          <a:pPr>
            <a:defRPr sz="1600"/>
          </a:pPr>
          <a:endParaRPr lang="en-US"/>
        </a:p>
      </c:txPr>
    </c:legend>
    <c:plotVisOnly val="1"/>
    <c:dispBlanksAs val="gap"/>
    <c:showDLblsOverMax val="0"/>
  </c:chart>
  <c:spPr>
    <a:solidFill>
      <a:schemeClr val="bg1"/>
    </a:solidFill>
  </c:spPr>
  <c:txPr>
    <a:bodyPr/>
    <a:lstStyle/>
    <a:p>
      <a:pPr>
        <a:defRPr sz="900">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Sheet1!$K$1</c:f>
              <c:strCache>
                <c:ptCount val="1"/>
                <c:pt idx="0">
                  <c:v>Correct in Gr3</c:v>
                </c:pt>
              </c:strCache>
            </c:strRef>
          </c:tx>
          <c:spPr>
            <a:solidFill>
              <a:schemeClr val="accent3">
                <a:lumMod val="75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Sheet1!$K$207:$K$211</c:f>
              <c:numCache>
                <c:formatCode>0%</c:formatCode>
                <c:ptCount val="5"/>
                <c:pt idx="0">
                  <c:v>0.155199018386659</c:v>
                </c:pt>
                <c:pt idx="1">
                  <c:v>0.18660895169307</c:v>
                </c:pt>
                <c:pt idx="2">
                  <c:v>0.165502747433175</c:v>
                </c:pt>
                <c:pt idx="3">
                  <c:v>0.170351688983404</c:v>
                </c:pt>
                <c:pt idx="4">
                  <c:v>0.385313908669236</c:v>
                </c:pt>
              </c:numCache>
            </c:numRef>
          </c:val>
        </c:ser>
        <c:ser>
          <c:idx val="1"/>
          <c:order val="1"/>
          <c:tx>
            <c:strRef>
              <c:f>Sheet1!$L$1</c:f>
              <c:strCache>
                <c:ptCount val="1"/>
                <c:pt idx="0">
                  <c:v>Correct in Gr4</c:v>
                </c:pt>
              </c:strCache>
            </c:strRef>
          </c:tx>
          <c:spPr>
            <a:solidFill>
              <a:schemeClr val="accent6">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Sheet1!$L$207:$L$211</c:f>
              <c:numCache>
                <c:formatCode>0%</c:formatCode>
                <c:ptCount val="5"/>
                <c:pt idx="0">
                  <c:v>0.125360203759133</c:v>
                </c:pt>
                <c:pt idx="1">
                  <c:v>0.100275572221313</c:v>
                </c:pt>
                <c:pt idx="2">
                  <c:v>0.121543816633464</c:v>
                </c:pt>
                <c:pt idx="3">
                  <c:v>0.122145398976244</c:v>
                </c:pt>
                <c:pt idx="4">
                  <c:v>0.139217351538512</c:v>
                </c:pt>
              </c:numCache>
            </c:numRef>
          </c:val>
        </c:ser>
        <c:ser>
          <c:idx val="2"/>
          <c:order val="2"/>
          <c:tx>
            <c:strRef>
              <c:f>Sheet1!$M$1</c:f>
              <c:strCache>
                <c:ptCount val="1"/>
                <c:pt idx="0">
                  <c:v>Correct in Gr5</c:v>
                </c:pt>
              </c:strCache>
            </c:strRef>
          </c:tx>
          <c:spPr>
            <a:solidFill>
              <a:schemeClr val="accent2">
                <a:lumMod val="60000"/>
                <a:lumOff val="40000"/>
              </a:schemeClr>
            </a:solidFill>
          </c:spPr>
          <c:invertIfNegative val="0"/>
          <c:dLbls>
            <c:txPr>
              <a:bodyPr/>
              <a:lstStyle/>
              <a:p>
                <a:pPr>
                  <a:defRPr sz="1000"/>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Sheet1!$M$207:$M$211</c:f>
              <c:numCache>
                <c:formatCode>0%</c:formatCode>
                <c:ptCount val="5"/>
                <c:pt idx="0">
                  <c:v>0.130156723493651</c:v>
                </c:pt>
                <c:pt idx="1">
                  <c:v>0.140768330586</c:v>
                </c:pt>
                <c:pt idx="2">
                  <c:v>0.142603822325357</c:v>
                </c:pt>
                <c:pt idx="3">
                  <c:v>0.154589268730564</c:v>
                </c:pt>
                <c:pt idx="4">
                  <c:v>0.12737091962283</c:v>
                </c:pt>
              </c:numCache>
            </c:numRef>
          </c:val>
        </c:ser>
        <c:ser>
          <c:idx val="3"/>
          <c:order val="3"/>
          <c:tx>
            <c:strRef>
              <c:f>Sheet1!$N$1</c:f>
              <c:strCache>
                <c:ptCount val="1"/>
                <c:pt idx="0">
                  <c:v>Still wrong in Gr5</c:v>
                </c:pt>
              </c:strCache>
            </c:strRef>
          </c:tx>
          <c:spPr>
            <a:solidFill>
              <a:srgbClr val="A40000"/>
            </a:solidFill>
          </c:spPr>
          <c:invertIfNegative val="0"/>
          <c:dLbls>
            <c:txPr>
              <a:bodyPr/>
              <a:lstStyle/>
              <a:p>
                <a:pPr>
                  <a:defRPr sz="1000">
                    <a:solidFill>
                      <a:schemeClr val="bg1"/>
                    </a:solidFill>
                  </a:defRPr>
                </a:pPr>
                <a:endParaRPr lang="en-US"/>
              </a:p>
            </c:txPr>
            <c:dLblPos val="ctr"/>
            <c:showLegendKey val="0"/>
            <c:showVal val="1"/>
            <c:showCatName val="0"/>
            <c:showSerName val="0"/>
            <c:showPercent val="0"/>
            <c:showBubbleSize val="0"/>
            <c:showLeaderLines val="0"/>
          </c:dLbls>
          <c:cat>
            <c:multiLvlStrRef>
              <c:f>Sheet1!$I$207:$J$211</c:f>
              <c:multiLvlStrCache>
                <c:ptCount val="5"/>
                <c:lvl>
                  <c:pt idx="0">
                    <c:v>Q1</c:v>
                  </c:pt>
                  <c:pt idx="1">
                    <c:v>Q2</c:v>
                  </c:pt>
                  <c:pt idx="2">
                    <c:v>Q3</c:v>
                  </c:pt>
                  <c:pt idx="3">
                    <c:v>Q4</c:v>
                  </c:pt>
                  <c:pt idx="4">
                    <c:v>Q5</c:v>
                  </c:pt>
                </c:lvl>
                <c:lvl>
                  <c:pt idx="0">
                    <c:v>Question 42</c:v>
                  </c:pt>
                </c:lvl>
              </c:multiLvlStrCache>
            </c:multiLvlStrRef>
          </c:cat>
          <c:val>
            <c:numRef>
              <c:f>Sheet1!$N$207:$N$211</c:f>
              <c:numCache>
                <c:formatCode>0%</c:formatCode>
                <c:ptCount val="5"/>
                <c:pt idx="0">
                  <c:v>0.589284054360557</c:v>
                </c:pt>
                <c:pt idx="1">
                  <c:v>0.572347145499616</c:v>
                </c:pt>
                <c:pt idx="2">
                  <c:v>0.570349613608004</c:v>
                </c:pt>
                <c:pt idx="3">
                  <c:v>0.552913643309788</c:v>
                </c:pt>
                <c:pt idx="4">
                  <c:v>0.348097820169421</c:v>
                </c:pt>
              </c:numCache>
            </c:numRef>
          </c:val>
        </c:ser>
        <c:dLbls>
          <c:showLegendKey val="0"/>
          <c:showVal val="0"/>
          <c:showCatName val="0"/>
          <c:showSerName val="0"/>
          <c:showPercent val="0"/>
          <c:showBubbleSize val="0"/>
        </c:dLbls>
        <c:gapWidth val="150"/>
        <c:overlap val="100"/>
        <c:axId val="-2126272472"/>
        <c:axId val="-2126269400"/>
      </c:barChart>
      <c:catAx>
        <c:axId val="-2126272472"/>
        <c:scaling>
          <c:orientation val="minMax"/>
        </c:scaling>
        <c:delete val="0"/>
        <c:axPos val="b"/>
        <c:majorTickMark val="out"/>
        <c:minorTickMark val="none"/>
        <c:tickLblPos val="nextTo"/>
        <c:crossAx val="-2126269400"/>
        <c:crosses val="autoZero"/>
        <c:auto val="1"/>
        <c:lblAlgn val="ctr"/>
        <c:lblOffset val="100"/>
        <c:noMultiLvlLbl val="0"/>
      </c:catAx>
      <c:valAx>
        <c:axId val="-2126269400"/>
        <c:scaling>
          <c:orientation val="minMax"/>
        </c:scaling>
        <c:delete val="0"/>
        <c:axPos val="l"/>
        <c:majorGridlines/>
        <c:numFmt formatCode="0%" sourceLinked="1"/>
        <c:majorTickMark val="out"/>
        <c:minorTickMark val="none"/>
        <c:tickLblPos val="nextTo"/>
        <c:crossAx val="-2126272472"/>
        <c:crosses val="autoZero"/>
        <c:crossBetween val="between"/>
      </c:valAx>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lgn="ctr">
              <a:defRPr/>
            </a:pPr>
            <a:r>
              <a:rPr lang="en-ZA" sz="1600" b="1" i="0" baseline="0">
                <a:effectLst/>
              </a:rPr>
              <a:t>South African Learning Trajectories by National Socioeconomic Quintiles</a:t>
            </a:r>
            <a:endParaRPr lang="en-ZA" sz="1600">
              <a:effectLst/>
            </a:endParaRPr>
          </a:p>
          <a:p>
            <a:pPr algn="ctr">
              <a:defRPr/>
            </a:pPr>
            <a:r>
              <a:rPr lang="en-ZA" sz="1100" b="0" i="1" baseline="0">
                <a:effectLst/>
              </a:rPr>
              <a:t>Based on NSES (2007/8/9)  for grades 3, 4 and 5, SACMEQ (2007) for grade 6 and TIMSS (2011) for grade 9) </a:t>
            </a:r>
            <a:endParaRPr lang="en-ZA" sz="1100">
              <a:effectLst/>
            </a:endParaRPr>
          </a:p>
        </c:rich>
      </c:tx>
      <c:layout/>
      <c:overlay val="0"/>
      <c:spPr>
        <a:solidFill>
          <a:schemeClr val="bg1">
            <a:lumMod val="95000"/>
          </a:schemeClr>
        </a:solidFill>
      </c:spPr>
    </c:title>
    <c:autoTitleDeleted val="0"/>
    <c:plotArea>
      <c:layout/>
      <c:barChart>
        <c:barDir val="col"/>
        <c:grouping val="clustered"/>
        <c:varyColors val="0"/>
        <c:ser>
          <c:idx val="0"/>
          <c:order val="0"/>
          <c:tx>
            <c:strRef>
              <c:f>Sheet1!$B$54</c:f>
              <c:strCache>
                <c:ptCount val="1"/>
                <c:pt idx="0">
                  <c:v>Quintile 1</c:v>
                </c:pt>
              </c:strCache>
            </c:strRef>
          </c:tx>
          <c:spPr>
            <a:solidFill>
              <a:schemeClr val="bg1">
                <a:lumMod val="85000"/>
              </a:schemeClr>
            </a:solidFill>
          </c:spPr>
          <c:invertIfNegative val="0"/>
          <c:dPt>
            <c:idx val="9"/>
            <c:invertIfNegative val="0"/>
            <c:bubble3D val="0"/>
            <c:spPr>
              <a:pattFill prst="ltHorz">
                <a:fgClr>
                  <a:schemeClr val="accent2">
                    <a:lumMod val="60000"/>
                    <a:lumOff val="40000"/>
                  </a:schemeClr>
                </a:fgClr>
                <a:bgClr>
                  <a:schemeClr val="bg1"/>
                </a:bgClr>
              </a:pattFill>
            </c:spPr>
          </c:dPt>
          <c:errBars>
            <c:errBarType val="both"/>
            <c:errValType val="cust"/>
            <c:noEndCap val="0"/>
            <c:plus>
              <c:numRef>
                <c:f>Sheet1!$O$29:$O$33</c:f>
                <c:numCache>
                  <c:formatCode>General</c:formatCode>
                  <c:ptCount val="5"/>
                  <c:pt idx="0">
                    <c:v>0.0222546796445823</c:v>
                  </c:pt>
                  <c:pt idx="1">
                    <c:v>0.0225080680278508</c:v>
                  </c:pt>
                  <c:pt idx="2">
                    <c:v>0.0224678001513352</c:v>
                  </c:pt>
                  <c:pt idx="3">
                    <c:v>0.0234192192938837</c:v>
                  </c:pt>
                  <c:pt idx="4">
                    <c:v>0.0269677175289485</c:v>
                  </c:pt>
                </c:numCache>
              </c:numRef>
            </c:plus>
            <c:minus>
              <c:numRef>
                <c:f>Sheet1!$O$29:$O$33</c:f>
                <c:numCache>
                  <c:formatCode>General</c:formatCode>
                  <c:ptCount val="5"/>
                  <c:pt idx="0">
                    <c:v>0.0222546796445823</c:v>
                  </c:pt>
                  <c:pt idx="1">
                    <c:v>0.0225080680278508</c:v>
                  </c:pt>
                  <c:pt idx="2">
                    <c:v>0.0224678001513352</c:v>
                  </c:pt>
                  <c:pt idx="3">
                    <c:v>0.0234192192938837</c:v>
                  </c:pt>
                  <c:pt idx="4">
                    <c:v>0.0269677175289485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Sheet1!$C$54:$L$54</c:f>
              <c:numCache>
                <c:formatCode>0.0</c:formatCode>
                <c:ptCount val="10"/>
                <c:pt idx="0" formatCode="General">
                  <c:v>-1.692069841269841</c:v>
                </c:pt>
                <c:pt idx="1">
                  <c:v>0.563206349206348</c:v>
                </c:pt>
                <c:pt idx="2" formatCode="General">
                  <c:v>1.559942857142857</c:v>
                </c:pt>
                <c:pt idx="3" formatCode="General">
                  <c:v>1.598567761113363</c:v>
                </c:pt>
                <c:pt idx="6" formatCode="General">
                  <c:v>4.271317829457365</c:v>
                </c:pt>
              </c:numCache>
            </c:numRef>
          </c:val>
        </c:ser>
        <c:ser>
          <c:idx val="1"/>
          <c:order val="1"/>
          <c:tx>
            <c:strRef>
              <c:f>Sheet1!$B$55</c:f>
              <c:strCache>
                <c:ptCount val="1"/>
                <c:pt idx="0">
                  <c:v>Quintile 2</c:v>
                </c:pt>
              </c:strCache>
            </c:strRef>
          </c:tx>
          <c:spPr>
            <a:solidFill>
              <a:schemeClr val="bg1">
                <a:lumMod val="65000"/>
              </a:schemeClr>
            </a:solidFill>
          </c:spPr>
          <c:invertIfNegative val="0"/>
          <c:errBars>
            <c:errBarType val="both"/>
            <c:errValType val="cust"/>
            <c:noEndCap val="0"/>
            <c:plus>
              <c:numRef>
                <c:f>Sheet1!$P$29:$P$33</c:f>
                <c:numCache>
                  <c:formatCode>General</c:formatCode>
                  <c:ptCount val="5"/>
                  <c:pt idx="0">
                    <c:v>0.0239448187511161</c:v>
                  </c:pt>
                  <c:pt idx="1">
                    <c:v>0.0239218226374196</c:v>
                  </c:pt>
                  <c:pt idx="2">
                    <c:v>0.0242425194687285</c:v>
                  </c:pt>
                  <c:pt idx="3">
                    <c:v>0.024881580117727</c:v>
                  </c:pt>
                  <c:pt idx="4">
                    <c:v>0.0290831260349071</c:v>
                  </c:pt>
                </c:numCache>
              </c:numRef>
            </c:plus>
            <c:minus>
              <c:numRef>
                <c:f>Sheet1!$P$29:$P$33</c:f>
                <c:numCache>
                  <c:formatCode>General</c:formatCode>
                  <c:ptCount val="5"/>
                  <c:pt idx="0">
                    <c:v>0.0239448187511161</c:v>
                  </c:pt>
                  <c:pt idx="1">
                    <c:v>0.0239218226374196</c:v>
                  </c:pt>
                  <c:pt idx="2">
                    <c:v>0.0242425194687285</c:v>
                  </c:pt>
                  <c:pt idx="3">
                    <c:v>0.024881580117727</c:v>
                  </c:pt>
                  <c:pt idx="4">
                    <c:v>0.0290831260349071</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Sheet1!$C$55:$L$55</c:f>
              <c:numCache>
                <c:formatCode>0.0</c:formatCode>
                <c:ptCount val="10"/>
                <c:pt idx="0" formatCode="General">
                  <c:v>0.024687301587301</c:v>
                </c:pt>
                <c:pt idx="1">
                  <c:v>0.613231746031746</c:v>
                </c:pt>
                <c:pt idx="2" formatCode="General">
                  <c:v>1.976526984126984</c:v>
                </c:pt>
                <c:pt idx="3" formatCode="General">
                  <c:v>1.97013917038238</c:v>
                </c:pt>
                <c:pt idx="6" formatCode="General">
                  <c:v>4.348837209302325</c:v>
                </c:pt>
              </c:numCache>
            </c:numRef>
          </c:val>
        </c:ser>
        <c:ser>
          <c:idx val="2"/>
          <c:order val="2"/>
          <c:tx>
            <c:strRef>
              <c:f>Sheet1!$B$56</c:f>
              <c:strCache>
                <c:ptCount val="1"/>
                <c:pt idx="0">
                  <c:v>Quintile 3</c:v>
                </c:pt>
              </c:strCache>
            </c:strRef>
          </c:tx>
          <c:spPr>
            <a:solidFill>
              <a:schemeClr val="tx1">
                <a:lumMod val="50000"/>
                <a:lumOff val="50000"/>
              </a:schemeClr>
            </a:solidFill>
          </c:spPr>
          <c:invertIfNegative val="0"/>
          <c:errBars>
            <c:errBarType val="both"/>
            <c:errValType val="cust"/>
            <c:noEndCap val="0"/>
            <c:plus>
              <c:numRef>
                <c:f>Sheet1!$Q$29:$Q$33</c:f>
                <c:numCache>
                  <c:formatCode>General</c:formatCode>
                  <c:ptCount val="5"/>
                  <c:pt idx="0">
                    <c:v>0.0231441468793359</c:v>
                  </c:pt>
                  <c:pt idx="1">
                    <c:v>0.023248775983279</c:v>
                  </c:pt>
                  <c:pt idx="2">
                    <c:v>0.0237850539695897</c:v>
                  </c:pt>
                  <c:pt idx="3">
                    <c:v>0.0247236633480322</c:v>
                  </c:pt>
                  <c:pt idx="4">
                    <c:v>0.0268262781851375</c:v>
                  </c:pt>
                </c:numCache>
              </c:numRef>
            </c:plus>
            <c:minus>
              <c:numRef>
                <c:f>Sheet1!$Q$29:$Q$33</c:f>
                <c:numCache>
                  <c:formatCode>General</c:formatCode>
                  <c:ptCount val="5"/>
                  <c:pt idx="0">
                    <c:v>0.0231441468793359</c:v>
                  </c:pt>
                  <c:pt idx="1">
                    <c:v>0.023248775983279</c:v>
                  </c:pt>
                  <c:pt idx="2">
                    <c:v>0.0237850539695897</c:v>
                  </c:pt>
                  <c:pt idx="3">
                    <c:v>0.0247236633480322</c:v>
                  </c:pt>
                  <c:pt idx="4">
                    <c:v>0.0268262781851375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Sheet1!$C$56:$L$56</c:f>
              <c:numCache>
                <c:formatCode>0.0</c:formatCode>
                <c:ptCount val="10"/>
                <c:pt idx="0" formatCode="General">
                  <c:v>-0.143746031746032</c:v>
                </c:pt>
                <c:pt idx="1">
                  <c:v>0.855361904761904</c:v>
                </c:pt>
                <c:pt idx="2" formatCode="General">
                  <c:v>2.140701587301588</c:v>
                </c:pt>
                <c:pt idx="3" formatCode="General">
                  <c:v>2.449804080529657</c:v>
                </c:pt>
                <c:pt idx="6" formatCode="General">
                  <c:v>5.046511627906967</c:v>
                </c:pt>
              </c:numCache>
            </c:numRef>
          </c:val>
        </c:ser>
        <c:ser>
          <c:idx val="3"/>
          <c:order val="3"/>
          <c:tx>
            <c:strRef>
              <c:f>Sheet1!$B$57</c:f>
              <c:strCache>
                <c:ptCount val="1"/>
                <c:pt idx="0">
                  <c:v>Quintile 4</c:v>
                </c:pt>
              </c:strCache>
            </c:strRef>
          </c:tx>
          <c:spPr>
            <a:solidFill>
              <a:schemeClr val="tx1">
                <a:lumMod val="75000"/>
                <a:lumOff val="25000"/>
              </a:schemeClr>
            </a:solidFill>
          </c:spPr>
          <c:invertIfNegative val="0"/>
          <c:errBars>
            <c:errBarType val="both"/>
            <c:errValType val="cust"/>
            <c:noEndCap val="0"/>
            <c:plus>
              <c:numRef>
                <c:f>Sheet1!$R$29:$R$33</c:f>
                <c:numCache>
                  <c:formatCode>General</c:formatCode>
                  <c:ptCount val="5"/>
                  <c:pt idx="0">
                    <c:v>0.513578967353647</c:v>
                  </c:pt>
                  <c:pt idx="1">
                    <c:v>0.481796535352744</c:v>
                  </c:pt>
                  <c:pt idx="2">
                    <c:v>0.489799570420701</c:v>
                  </c:pt>
                  <c:pt idx="3">
                    <c:v>0.551762023855359</c:v>
                  </c:pt>
                  <c:pt idx="4">
                    <c:v>0.614220791094727</c:v>
                  </c:pt>
                </c:numCache>
              </c:numRef>
            </c:plus>
            <c:minus>
              <c:numRef>
                <c:f>Sheet1!$R$29:$R$33</c:f>
                <c:numCache>
                  <c:formatCode>General</c:formatCode>
                  <c:ptCount val="5"/>
                  <c:pt idx="0">
                    <c:v>0.513578967353647</c:v>
                  </c:pt>
                  <c:pt idx="1">
                    <c:v>0.481796535352744</c:v>
                  </c:pt>
                  <c:pt idx="2">
                    <c:v>0.489799570420701</c:v>
                  </c:pt>
                  <c:pt idx="3">
                    <c:v>0.551762023855359</c:v>
                  </c:pt>
                  <c:pt idx="4">
                    <c:v>0.614220791094727</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Sheet1!$C$57:$L$57</c:f>
              <c:numCache>
                <c:formatCode>0.0</c:formatCode>
                <c:ptCount val="10"/>
                <c:pt idx="0" formatCode="General">
                  <c:v>0.243469841269841</c:v>
                </c:pt>
                <c:pt idx="1">
                  <c:v>1.364538095238095</c:v>
                </c:pt>
                <c:pt idx="2" formatCode="General">
                  <c:v>2.663246031746031</c:v>
                </c:pt>
                <c:pt idx="3" formatCode="General">
                  <c:v>3.385488447507093</c:v>
                </c:pt>
                <c:pt idx="6" formatCode="General">
                  <c:v>5.976744186046512</c:v>
                </c:pt>
              </c:numCache>
            </c:numRef>
          </c:val>
        </c:ser>
        <c:ser>
          <c:idx val="4"/>
          <c:order val="4"/>
          <c:tx>
            <c:strRef>
              <c:f>Sheet1!$B$58</c:f>
              <c:strCache>
                <c:ptCount val="1"/>
                <c:pt idx="0">
                  <c:v>Quintile 5</c:v>
                </c:pt>
              </c:strCache>
            </c:strRef>
          </c:tx>
          <c:spPr>
            <a:solidFill>
              <a:schemeClr val="tx1"/>
            </a:solidFill>
          </c:spPr>
          <c:invertIfNegative val="0"/>
          <c:dPt>
            <c:idx val="9"/>
            <c:invertIfNegative val="0"/>
            <c:bubble3D val="0"/>
            <c:spPr>
              <a:pattFill prst="ltHorz">
                <a:fgClr>
                  <a:schemeClr val="accent2">
                    <a:lumMod val="40000"/>
                    <a:lumOff val="60000"/>
                  </a:schemeClr>
                </a:fgClr>
                <a:bgClr>
                  <a:schemeClr val="bg1"/>
                </a:bgClr>
              </a:pattFill>
            </c:spPr>
          </c:dPt>
          <c:errBars>
            <c:errBarType val="both"/>
            <c:errValType val="cust"/>
            <c:noEndCap val="0"/>
            <c:plus>
              <c:numRef>
                <c:f>Sheet1!$S$29:$S$33</c:f>
                <c:numCache>
                  <c:formatCode>General</c:formatCode>
                  <c:ptCount val="5"/>
                  <c:pt idx="0">
                    <c:v>0.854710247742296</c:v>
                  </c:pt>
                  <c:pt idx="1">
                    <c:v>0.786012949759781</c:v>
                  </c:pt>
                  <c:pt idx="2">
                    <c:v>0.797095397083033</c:v>
                  </c:pt>
                  <c:pt idx="3">
                    <c:v>0.850886627231088</c:v>
                  </c:pt>
                  <c:pt idx="4">
                    <c:v>1.04213287782315</c:v>
                  </c:pt>
                </c:numCache>
              </c:numRef>
            </c:plus>
            <c:minus>
              <c:numRef>
                <c:f>Sheet1!$S$29:$S$33</c:f>
                <c:numCache>
                  <c:formatCode>General</c:formatCode>
                  <c:ptCount val="5"/>
                  <c:pt idx="0">
                    <c:v>0.854710247742296</c:v>
                  </c:pt>
                  <c:pt idx="1">
                    <c:v>0.786012949759781</c:v>
                  </c:pt>
                  <c:pt idx="2">
                    <c:v>0.797095397083033</c:v>
                  </c:pt>
                  <c:pt idx="3">
                    <c:v>0.850886627231088</c:v>
                  </c:pt>
                  <c:pt idx="4">
                    <c:v>1.04213287782315</c:v>
                  </c:pt>
                </c:numCache>
              </c:numRef>
            </c:minus>
          </c:errBars>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Sheet1!$C$58:$L$58</c:f>
              <c:numCache>
                <c:formatCode>0.0</c:formatCode>
                <c:ptCount val="10"/>
                <c:pt idx="0" formatCode="General">
                  <c:v>3.0</c:v>
                </c:pt>
                <c:pt idx="1">
                  <c:v>4.0</c:v>
                </c:pt>
                <c:pt idx="2" formatCode="General">
                  <c:v>5.0</c:v>
                </c:pt>
                <c:pt idx="3" formatCode="General">
                  <c:v>6.0</c:v>
                </c:pt>
                <c:pt idx="6" formatCode="General">
                  <c:v>9.0</c:v>
                </c:pt>
              </c:numCache>
            </c:numRef>
          </c:val>
        </c:ser>
        <c:dLbls>
          <c:showLegendKey val="0"/>
          <c:showVal val="0"/>
          <c:showCatName val="0"/>
          <c:showSerName val="0"/>
          <c:showPercent val="0"/>
          <c:showBubbleSize val="0"/>
        </c:dLbls>
        <c:gapWidth val="150"/>
        <c:axId val="-2126438552"/>
        <c:axId val="2117930888"/>
      </c:barChart>
      <c:lineChart>
        <c:grouping val="standard"/>
        <c:varyColors val="0"/>
        <c:ser>
          <c:idx val="5"/>
          <c:order val="5"/>
          <c:tx>
            <c:strRef>
              <c:f>Sheet1!$B$59</c:f>
              <c:strCache>
                <c:ptCount val="1"/>
                <c:pt idx="0">
                  <c:v>Q1-4 Trajectory</c:v>
                </c:pt>
              </c:strCache>
            </c:strRef>
          </c:tx>
          <c:spPr>
            <a:ln>
              <a:solidFill>
                <a:srgbClr val="0070C0"/>
              </a:solidFill>
              <a:prstDash val="sysDash"/>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Sheet1!$C$59:$L$59</c:f>
              <c:numCache>
                <c:formatCode>0.0</c:formatCode>
                <c:ptCount val="10"/>
                <c:pt idx="0" formatCode="General">
                  <c:v>-0.391914682539683</c:v>
                </c:pt>
                <c:pt idx="1">
                  <c:v>0.491879883413314</c:v>
                </c:pt>
                <c:pt idx="2">
                  <c:v>1.37567444936631</c:v>
                </c:pt>
                <c:pt idx="3">
                  <c:v>2.259469015319306</c:v>
                </c:pt>
                <c:pt idx="4">
                  <c:v>3.143263581272303</c:v>
                </c:pt>
                <c:pt idx="5">
                  <c:v>4.027058147225285</c:v>
                </c:pt>
                <c:pt idx="6" formatCode="General">
                  <c:v>4.910852713178295</c:v>
                </c:pt>
                <c:pt idx="7">
                  <c:v>5.794647279131285</c:v>
                </c:pt>
                <c:pt idx="8">
                  <c:v>6.678441845084288</c:v>
                </c:pt>
                <c:pt idx="9">
                  <c:v>7.562236411037285</c:v>
                </c:pt>
              </c:numCache>
            </c:numRef>
          </c:val>
          <c:smooth val="0"/>
        </c:ser>
        <c:ser>
          <c:idx val="6"/>
          <c:order val="6"/>
          <c:tx>
            <c:strRef>
              <c:f>Sheet1!$B$60</c:f>
              <c:strCache>
                <c:ptCount val="1"/>
                <c:pt idx="0">
                  <c:v>Q5 Trajectory</c:v>
                </c:pt>
              </c:strCache>
            </c:strRef>
          </c:tx>
          <c:spPr>
            <a:ln>
              <a:solidFill>
                <a:srgbClr val="FF0000"/>
              </a:solidFill>
              <a:prstDash val="sysDot"/>
            </a:ln>
          </c:spPr>
          <c:marker>
            <c:symbol val="none"/>
          </c:marker>
          <c:cat>
            <c:multiLvlStrRef>
              <c:f>Sheet1!$C$52:$L$53</c:f>
              <c:multiLvlStrCache>
                <c:ptCount val="10"/>
                <c:lvl>
                  <c:pt idx="0">
                    <c:v>Gr3</c:v>
                  </c:pt>
                  <c:pt idx="1">
                    <c:v>Gr4</c:v>
                  </c:pt>
                  <c:pt idx="2">
                    <c:v>Gr5</c:v>
                  </c:pt>
                  <c:pt idx="3">
                    <c:v>Gr6</c:v>
                  </c:pt>
                  <c:pt idx="4">
                    <c:v>Gr7</c:v>
                  </c:pt>
                  <c:pt idx="5">
                    <c:v>Gr8</c:v>
                  </c:pt>
                  <c:pt idx="6">
                    <c:v>Gr9</c:v>
                  </c:pt>
                  <c:pt idx="7">
                    <c:v>Gr10</c:v>
                  </c:pt>
                  <c:pt idx="8">
                    <c:v>Gr11</c:v>
                  </c:pt>
                  <c:pt idx="9">
                    <c:v>Gr12</c:v>
                  </c:pt>
                </c:lvl>
                <c:lvl>
                  <c:pt idx="0">
                    <c:v>(NSES 2007/8/9)</c:v>
                  </c:pt>
                  <c:pt idx="3">
                    <c:v>(SACMEQ 2007)</c:v>
                  </c:pt>
                  <c:pt idx="4">
                    <c:v>Projections</c:v>
                  </c:pt>
                  <c:pt idx="6">
                    <c:v>(TIMSS 2011)</c:v>
                  </c:pt>
                  <c:pt idx="7">
                    <c:v>Projections</c:v>
                  </c:pt>
                </c:lvl>
              </c:multiLvlStrCache>
            </c:multiLvlStrRef>
          </c:cat>
          <c:val>
            <c:numRef>
              <c:f>Sheet1!$C$60:$L$60</c:f>
              <c:numCache>
                <c:formatCode>0.0</c:formatCode>
                <c:ptCount val="10"/>
                <c:pt idx="0" formatCode="General">
                  <c:v>3.0</c:v>
                </c:pt>
                <c:pt idx="1">
                  <c:v>4.0</c:v>
                </c:pt>
                <c:pt idx="2" formatCode="General">
                  <c:v>5.0</c:v>
                </c:pt>
                <c:pt idx="3" formatCode="General">
                  <c:v>6.0</c:v>
                </c:pt>
                <c:pt idx="4">
                  <c:v>7.0</c:v>
                </c:pt>
                <c:pt idx="5">
                  <c:v>8.0</c:v>
                </c:pt>
                <c:pt idx="6" formatCode="General">
                  <c:v>9.0</c:v>
                </c:pt>
                <c:pt idx="7">
                  <c:v>10.0</c:v>
                </c:pt>
                <c:pt idx="8">
                  <c:v>11.0</c:v>
                </c:pt>
                <c:pt idx="9">
                  <c:v>12.0</c:v>
                </c:pt>
              </c:numCache>
            </c:numRef>
          </c:val>
          <c:smooth val="0"/>
        </c:ser>
        <c:dLbls>
          <c:showLegendKey val="0"/>
          <c:showVal val="0"/>
          <c:showCatName val="0"/>
          <c:showSerName val="0"/>
          <c:showPercent val="0"/>
          <c:showBubbleSize val="0"/>
        </c:dLbls>
        <c:marker val="1"/>
        <c:smooth val="0"/>
        <c:axId val="-2126438552"/>
        <c:axId val="2117930888"/>
      </c:lineChart>
      <c:catAx>
        <c:axId val="-2126438552"/>
        <c:scaling>
          <c:orientation val="minMax"/>
        </c:scaling>
        <c:delete val="0"/>
        <c:axPos val="b"/>
        <c:title>
          <c:tx>
            <c:rich>
              <a:bodyPr/>
              <a:lstStyle/>
              <a:p>
                <a:pPr>
                  <a:defRPr/>
                </a:pPr>
                <a:r>
                  <a:rPr lang="en-ZA"/>
                  <a:t>Actual grade (and data source)</a:t>
                </a:r>
              </a:p>
            </c:rich>
          </c:tx>
          <c:layout/>
          <c:overlay val="0"/>
        </c:title>
        <c:majorTickMark val="out"/>
        <c:minorTickMark val="none"/>
        <c:tickLblPos val="nextTo"/>
        <c:crossAx val="2117930888"/>
        <c:crosses val="autoZero"/>
        <c:auto val="1"/>
        <c:lblAlgn val="ctr"/>
        <c:lblOffset val="100"/>
        <c:noMultiLvlLbl val="0"/>
      </c:catAx>
      <c:valAx>
        <c:axId val="2117930888"/>
        <c:scaling>
          <c:orientation val="minMax"/>
          <c:min val="0.0"/>
        </c:scaling>
        <c:delete val="0"/>
        <c:axPos val="l"/>
        <c:majorGridlines>
          <c:spPr>
            <a:ln>
              <a:solidFill>
                <a:schemeClr val="bg1">
                  <a:lumMod val="75000"/>
                </a:schemeClr>
              </a:solidFill>
              <a:prstDash val="sysDash"/>
            </a:ln>
          </c:spPr>
        </c:majorGridlines>
        <c:title>
          <c:tx>
            <c:rich>
              <a:bodyPr rot="-5400000" vert="horz"/>
              <a:lstStyle/>
              <a:p>
                <a:pPr>
                  <a:defRPr/>
                </a:pPr>
                <a:r>
                  <a:rPr lang="en-ZA"/>
                  <a:t>Effective grade</a:t>
                </a:r>
              </a:p>
            </c:rich>
          </c:tx>
          <c:layout/>
          <c:overlay val="0"/>
        </c:title>
        <c:numFmt formatCode="General" sourceLinked="1"/>
        <c:majorTickMark val="out"/>
        <c:minorTickMark val="none"/>
        <c:tickLblPos val="nextTo"/>
        <c:crossAx val="-2126438552"/>
        <c:crosses val="autoZero"/>
        <c:crossBetween val="between"/>
        <c:majorUnit val="1.0"/>
      </c:valAx>
    </c:plotArea>
    <c:legend>
      <c:legendPos val="r"/>
      <c:layout/>
      <c:overlay val="0"/>
      <c:spPr>
        <a:ln>
          <a:solidFill>
            <a:schemeClr val="bg1">
              <a:lumMod val="85000"/>
            </a:schemeClr>
          </a:solidFill>
        </a:ln>
      </c:sp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ZA" sz="2800" dirty="0"/>
              <a:t>Of 100 students that started </a:t>
            </a:r>
            <a:r>
              <a:rPr lang="en-ZA" sz="2800" dirty="0" smtClean="0"/>
              <a:t>school</a:t>
            </a:r>
            <a:r>
              <a:rPr lang="en-ZA" sz="2800" baseline="0" dirty="0" smtClean="0"/>
              <a:t> </a:t>
            </a:r>
            <a:r>
              <a:rPr lang="en-ZA" sz="2800" baseline="0" dirty="0"/>
              <a:t>in </a:t>
            </a:r>
            <a:r>
              <a:rPr lang="en-ZA" sz="2800" baseline="0" dirty="0" smtClean="0"/>
              <a:t>2002</a:t>
            </a:r>
            <a:endParaRPr lang="en-ZA" sz="2800" dirty="0"/>
          </a:p>
        </c:rich>
      </c:tx>
      <c:layout/>
      <c:overlay val="0"/>
      <c:spPr>
        <a:solidFill>
          <a:schemeClr val="bg1">
            <a:lumMod val="95000"/>
          </a:schemeClr>
        </a:solidFill>
      </c:spPr>
    </c:title>
    <c:autoTitleDeleted val="0"/>
    <c:plotArea>
      <c:layout/>
      <c:pieChart>
        <c:varyColors val="1"/>
        <c:ser>
          <c:idx val="0"/>
          <c:order val="0"/>
          <c:explosion val="3"/>
          <c:dPt>
            <c:idx val="0"/>
            <c:bubble3D val="0"/>
            <c:spPr>
              <a:solidFill>
                <a:sysClr val="windowText" lastClr="000000"/>
              </a:solidFill>
              <a:ln w="28575">
                <a:solidFill>
                  <a:sysClr val="windowText" lastClr="000000"/>
                </a:solidFill>
              </a:ln>
            </c:spPr>
          </c:dPt>
          <c:dPt>
            <c:idx val="1"/>
            <c:bubble3D val="0"/>
            <c:spPr>
              <a:solidFill>
                <a:srgbClr val="C00000"/>
              </a:solidFill>
            </c:spPr>
          </c:dPt>
          <c:dPt>
            <c:idx val="2"/>
            <c:bubble3D val="0"/>
            <c:spPr>
              <a:solidFill>
                <a:srgbClr val="92D050"/>
              </a:solidFill>
            </c:spPr>
          </c:dPt>
          <c:dPt>
            <c:idx val="3"/>
            <c:bubble3D val="0"/>
            <c:spPr>
              <a:solidFill>
                <a:srgbClr val="5F9127"/>
              </a:solidFill>
            </c:spPr>
          </c:dPt>
          <c:dPt>
            <c:idx val="4"/>
            <c:bubble3D val="0"/>
            <c:spPr>
              <a:solidFill>
                <a:srgbClr val="0060A8"/>
              </a:solidFill>
            </c:spPr>
          </c:dPt>
          <c:dLbls>
            <c:dLbl>
              <c:idx val="0"/>
              <c:layout>
                <c:manualLayout>
                  <c:x val="-0.166316710411199"/>
                  <c:y val="-0.0151264946048411"/>
                </c:manualLayout>
              </c:layout>
              <c:spPr/>
              <c:txPr>
                <a:bodyPr/>
                <a:lstStyle/>
                <a:p>
                  <a:pPr>
                    <a:defRPr sz="2400">
                      <a:solidFill>
                        <a:schemeClr val="bg1"/>
                      </a:solidFill>
                    </a:defRPr>
                  </a:pPr>
                  <a:endParaRPr lang="en-US"/>
                </a:p>
              </c:txPr>
              <c:dLblPos val="bestFit"/>
              <c:showLegendKey val="0"/>
              <c:showVal val="0"/>
              <c:showCatName val="0"/>
              <c:showSerName val="0"/>
              <c:showPercent val="1"/>
              <c:showBubbleSize val="0"/>
            </c:dLbl>
            <c:txPr>
              <a:bodyPr/>
              <a:lstStyle/>
              <a:p>
                <a:pPr>
                  <a:defRPr sz="2400"/>
                </a:pPr>
                <a:endParaRPr lang="en-US"/>
              </a:p>
            </c:txPr>
            <c:dLblPos val="inEnd"/>
            <c:showLegendKey val="0"/>
            <c:showVal val="0"/>
            <c:showCatName val="0"/>
            <c:showSerName val="0"/>
            <c:showPercent val="1"/>
            <c:showBubbleSize val="0"/>
            <c:showLeaderLines val="1"/>
          </c:dLbls>
          <c:cat>
            <c:strRef>
              <c:f>'Table 1'!$F$122:$F$125</c:f>
              <c:strCache>
                <c:ptCount val="4"/>
                <c:pt idx="0">
                  <c:v>Do not reach matric</c:v>
                </c:pt>
                <c:pt idx="1">
                  <c:v>Fail matric 2013</c:v>
                </c:pt>
                <c:pt idx="2">
                  <c:v>Pass matric 2013</c:v>
                </c:pt>
                <c:pt idx="3">
                  <c:v>Pass with university endorsement 2013</c:v>
                </c:pt>
              </c:strCache>
            </c:strRef>
          </c:cat>
          <c:val>
            <c:numRef>
              <c:f>'Table 1'!$G$122:$G$125</c:f>
              <c:numCache>
                <c:formatCode>General</c:formatCode>
                <c:ptCount val="4"/>
                <c:pt idx="0">
                  <c:v>0.49</c:v>
                </c:pt>
                <c:pt idx="1">
                  <c:v>0.11</c:v>
                </c:pt>
                <c:pt idx="2">
                  <c:v>0.24</c:v>
                </c:pt>
                <c:pt idx="3">
                  <c:v>0.16</c:v>
                </c:pt>
              </c:numCache>
            </c:numRef>
          </c:val>
        </c:ser>
        <c:dLbls>
          <c:showLegendKey val="0"/>
          <c:showVal val="0"/>
          <c:showCatName val="0"/>
          <c:showSerName val="0"/>
          <c:showPercent val="0"/>
          <c:showBubbleSize val="0"/>
          <c:showLeaderLines val="1"/>
        </c:dLbls>
        <c:firstSliceAng val="0"/>
      </c:pieChart>
    </c:plotArea>
    <c:legend>
      <c:legendPos val="r"/>
      <c:layout/>
      <c:overlay val="0"/>
      <c:spPr>
        <a:solidFill>
          <a:sysClr val="window" lastClr="FFFFFF">
            <a:lumMod val="95000"/>
          </a:sysClr>
        </a:solidFill>
      </c:spPr>
      <c:txPr>
        <a:bodyPr/>
        <a:lstStyle/>
        <a:p>
          <a:pPr>
            <a:defRPr sz="1800"/>
          </a:pPr>
          <a:endParaRPr lang="en-US"/>
        </a:p>
      </c:txPr>
    </c:legend>
    <c:plotVisOnly val="1"/>
    <c:dispBlanksAs val="gap"/>
    <c:showDLblsOverMax val="0"/>
  </c:chart>
  <c:spPr>
    <a:solidFill>
      <a:sysClr val="window" lastClr="FFFFFF">
        <a:lumMod val="95000"/>
      </a:sysClr>
    </a:solidFill>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Matric passes by quintile</a:t>
            </a:r>
          </a:p>
        </c:rich>
      </c:tx>
      <c:layout/>
      <c:overlay val="0"/>
    </c:title>
    <c:autoTitleDeleted val="0"/>
    <c:plotArea>
      <c:layout/>
      <c:barChart>
        <c:barDir val="col"/>
        <c:grouping val="clustered"/>
        <c:varyColors val="0"/>
        <c:ser>
          <c:idx val="0"/>
          <c:order val="0"/>
          <c:tx>
            <c:strRef>
              <c:f>'Table 1'!$C$50:$D$50</c:f>
              <c:strCache>
                <c:ptCount val="1"/>
                <c:pt idx="0">
                  <c:v>Matric pass rate by quintile</c:v>
                </c:pt>
              </c:strCache>
            </c:strRef>
          </c:tx>
          <c:spPr>
            <a:solidFill>
              <a:schemeClr val="bg1">
                <a:lumMod val="65000"/>
              </a:schemeClr>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1'!$E$50:$I$50</c:f>
              <c:numCache>
                <c:formatCode>0%</c:formatCode>
                <c:ptCount val="5"/>
                <c:pt idx="0">
                  <c:v>0.703484531022897</c:v>
                </c:pt>
                <c:pt idx="1">
                  <c:v>0.730630141562617</c:v>
                </c:pt>
                <c:pt idx="2">
                  <c:v>0.748538778722323</c:v>
                </c:pt>
                <c:pt idx="3">
                  <c:v>0.817670066162225</c:v>
                </c:pt>
                <c:pt idx="4">
                  <c:v>0.919027447673082</c:v>
                </c:pt>
              </c:numCache>
            </c:numRef>
          </c:val>
        </c:ser>
        <c:ser>
          <c:idx val="2"/>
          <c:order val="1"/>
          <c:tx>
            <c:strRef>
              <c:f>'Table 1'!$C$52:$D$52</c:f>
              <c:strCache>
                <c:ptCount val="1"/>
                <c:pt idx="0">
                  <c:v>Matric passes as % of Grade 8 (2009)</c:v>
                </c:pt>
              </c:strCache>
            </c:strRef>
          </c:tx>
          <c:spPr>
            <a:solidFill>
              <a:schemeClr val="tx2">
                <a:lumMod val="60000"/>
                <a:lumOff val="40000"/>
              </a:schemeClr>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1'!$E$52:$I$52</c:f>
              <c:numCache>
                <c:formatCode>0%</c:formatCode>
                <c:ptCount val="5"/>
                <c:pt idx="0">
                  <c:v>0.361775655119861</c:v>
                </c:pt>
                <c:pt idx="1">
                  <c:v>0.492113316232393</c:v>
                </c:pt>
                <c:pt idx="2">
                  <c:v>0.367776833507195</c:v>
                </c:pt>
                <c:pt idx="3">
                  <c:v>0.42424453154634</c:v>
                </c:pt>
                <c:pt idx="4">
                  <c:v>0.675769000387583</c:v>
                </c:pt>
              </c:numCache>
            </c:numRef>
          </c:val>
        </c:ser>
        <c:ser>
          <c:idx val="3"/>
          <c:order val="2"/>
          <c:tx>
            <c:strRef>
              <c:f>'Table 1'!$C$53:$D$53</c:f>
              <c:strCache>
                <c:ptCount val="1"/>
                <c:pt idx="0">
                  <c:v>Bachelor passes as % of Grade 8 (2009)</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'Table 1'!$E$49:$I$49</c:f>
              <c:strCache>
                <c:ptCount val="5"/>
                <c:pt idx="0">
                  <c:v>Quintile 1</c:v>
                </c:pt>
                <c:pt idx="1">
                  <c:v>Quintile 2</c:v>
                </c:pt>
                <c:pt idx="2">
                  <c:v>Quintile 3</c:v>
                </c:pt>
                <c:pt idx="3">
                  <c:v>Quintile 4</c:v>
                </c:pt>
                <c:pt idx="4">
                  <c:v>Quintile 5</c:v>
                </c:pt>
              </c:strCache>
            </c:strRef>
          </c:cat>
          <c:val>
            <c:numRef>
              <c:f>'Table 1'!$E$53:$I$53</c:f>
              <c:numCache>
                <c:formatCode>0%</c:formatCode>
                <c:ptCount val="5"/>
                <c:pt idx="0">
                  <c:v>0.102256456552655</c:v>
                </c:pt>
                <c:pt idx="1">
                  <c:v>0.151495207236398</c:v>
                </c:pt>
                <c:pt idx="2">
                  <c:v>0.122474132132543</c:v>
                </c:pt>
                <c:pt idx="3">
                  <c:v>0.165792135541788</c:v>
                </c:pt>
                <c:pt idx="4">
                  <c:v>0.388858743525598</c:v>
                </c:pt>
              </c:numCache>
            </c:numRef>
          </c:val>
        </c:ser>
        <c:dLbls>
          <c:showLegendKey val="0"/>
          <c:showVal val="0"/>
          <c:showCatName val="0"/>
          <c:showSerName val="0"/>
          <c:showPercent val="0"/>
          <c:showBubbleSize val="0"/>
        </c:dLbls>
        <c:gapWidth val="150"/>
        <c:axId val="-2094424888"/>
        <c:axId val="-2094427096"/>
      </c:barChart>
      <c:catAx>
        <c:axId val="-2094424888"/>
        <c:scaling>
          <c:orientation val="minMax"/>
        </c:scaling>
        <c:delete val="0"/>
        <c:axPos val="b"/>
        <c:majorTickMark val="out"/>
        <c:minorTickMark val="none"/>
        <c:tickLblPos val="nextTo"/>
        <c:crossAx val="-2094427096"/>
        <c:crosses val="autoZero"/>
        <c:auto val="1"/>
        <c:lblAlgn val="ctr"/>
        <c:lblOffset val="100"/>
        <c:noMultiLvlLbl val="0"/>
      </c:catAx>
      <c:valAx>
        <c:axId val="-2094427096"/>
        <c:scaling>
          <c:orientation val="minMax"/>
        </c:scaling>
        <c:delete val="0"/>
        <c:axPos val="l"/>
        <c:majorGridlines/>
        <c:numFmt formatCode="0%" sourceLinked="1"/>
        <c:majorTickMark val="out"/>
        <c:minorTickMark val="none"/>
        <c:tickLblPos val="nextTo"/>
        <c:crossAx val="-2094424888"/>
        <c:crosses val="autoZero"/>
        <c:crossBetween val="between"/>
      </c:valAx>
    </c:plotArea>
    <c:legend>
      <c:legendPos val="t"/>
      <c:layout/>
      <c:overlay val="0"/>
      <c:txPr>
        <a:bodyPr/>
        <a:lstStyle/>
        <a:p>
          <a:pPr>
            <a:defRPr sz="12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'Table 1'!$I$85</c:f>
              <c:strCache>
                <c:ptCount val="1"/>
                <c:pt idx="0">
                  <c:v>Proportion taking maths</c:v>
                </c:pt>
              </c:strCache>
            </c:strRef>
          </c:tx>
          <c:spPr>
            <a:ln>
              <a:solidFill>
                <a:schemeClr val="accent6">
                  <a:lumMod val="75000"/>
                </a:schemeClr>
              </a:solidFill>
              <a:prstDash val="sysDash"/>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1'!$I$86:$I$91</c:f>
              <c:numCache>
                <c:formatCode>0.00%</c:formatCode>
                <c:ptCount val="6"/>
                <c:pt idx="0">
                  <c:v>0.561</c:v>
                </c:pt>
                <c:pt idx="1">
                  <c:v>0.526</c:v>
                </c:pt>
                <c:pt idx="2">
                  <c:v>0.488</c:v>
                </c:pt>
                <c:pt idx="3">
                  <c:v>0.453</c:v>
                </c:pt>
                <c:pt idx="4">
                  <c:v>0.4419</c:v>
                </c:pt>
                <c:pt idx="5">
                  <c:v>0.4296</c:v>
                </c:pt>
              </c:numCache>
            </c:numRef>
          </c:val>
          <c:smooth val="0"/>
        </c:ser>
        <c:ser>
          <c:idx val="1"/>
          <c:order val="1"/>
          <c:tx>
            <c:strRef>
              <c:f>'Table 1'!$J$85</c:f>
              <c:strCache>
                <c:ptCount val="1"/>
                <c:pt idx="0">
                  <c:v>Proportion passing maths</c:v>
                </c:pt>
              </c:strCache>
            </c:strRef>
          </c:tx>
          <c:spPr>
            <a:ln>
              <a:solidFill>
                <a:schemeClr val="accent3">
                  <a:lumMod val="75000"/>
                </a:schemeClr>
              </a:solidFill>
            </a:ln>
          </c:spPr>
          <c:marker>
            <c:symbol val="none"/>
          </c:marker>
          <c:dLbls>
            <c:numFmt formatCode="0%" sourceLinked="0"/>
            <c:dLblPos val="t"/>
            <c:showLegendKey val="0"/>
            <c:showVal val="1"/>
            <c:showCatName val="0"/>
            <c:showSerName val="0"/>
            <c:showPercent val="0"/>
            <c:showBubbleSize val="0"/>
            <c:showLeaderLines val="0"/>
          </c:dLbls>
          <c:cat>
            <c:numRef>
              <c:f>'Table 1'!$E$86:$E$91</c:f>
              <c:numCache>
                <c:formatCode>General</c:formatCode>
                <c:ptCount val="6"/>
                <c:pt idx="0">
                  <c:v>2008.0</c:v>
                </c:pt>
                <c:pt idx="1">
                  <c:v>2009.0</c:v>
                </c:pt>
                <c:pt idx="2">
                  <c:v>2010.0</c:v>
                </c:pt>
                <c:pt idx="3">
                  <c:v>2011.0</c:v>
                </c:pt>
                <c:pt idx="4">
                  <c:v>2012.0</c:v>
                </c:pt>
                <c:pt idx="5">
                  <c:v>2013.0</c:v>
                </c:pt>
              </c:numCache>
            </c:numRef>
          </c:cat>
          <c:val>
            <c:numRef>
              <c:f>'Table 1'!$J$86:$J$91</c:f>
              <c:numCache>
                <c:formatCode>0.00%</c:formatCode>
                <c:ptCount val="6"/>
                <c:pt idx="0">
                  <c:v>0.256</c:v>
                </c:pt>
                <c:pt idx="1">
                  <c:v>0.242</c:v>
                </c:pt>
                <c:pt idx="2">
                  <c:v>0.232</c:v>
                </c:pt>
                <c:pt idx="3">
                  <c:v>0.21</c:v>
                </c:pt>
                <c:pt idx="4">
                  <c:v>0.2386</c:v>
                </c:pt>
                <c:pt idx="5">
                  <c:v>0.2538</c:v>
                </c:pt>
              </c:numCache>
            </c:numRef>
          </c:val>
          <c:smooth val="0"/>
        </c:ser>
        <c:dLbls>
          <c:showLegendKey val="0"/>
          <c:showVal val="0"/>
          <c:showCatName val="0"/>
          <c:showSerName val="0"/>
          <c:showPercent val="0"/>
          <c:showBubbleSize val="0"/>
        </c:dLbls>
        <c:marker val="1"/>
        <c:smooth val="0"/>
        <c:axId val="-2129971656"/>
        <c:axId val="-2129968648"/>
      </c:lineChart>
      <c:catAx>
        <c:axId val="-2129971656"/>
        <c:scaling>
          <c:orientation val="minMax"/>
        </c:scaling>
        <c:delete val="0"/>
        <c:axPos val="b"/>
        <c:numFmt formatCode="General" sourceLinked="1"/>
        <c:majorTickMark val="out"/>
        <c:minorTickMark val="none"/>
        <c:tickLblPos val="nextTo"/>
        <c:txPr>
          <a:bodyPr/>
          <a:lstStyle/>
          <a:p>
            <a:pPr>
              <a:defRPr sz="1400"/>
            </a:pPr>
            <a:endParaRPr lang="en-US"/>
          </a:p>
        </c:txPr>
        <c:crossAx val="-2129968648"/>
        <c:crosses val="autoZero"/>
        <c:auto val="1"/>
        <c:lblAlgn val="ctr"/>
        <c:lblOffset val="100"/>
        <c:noMultiLvlLbl val="0"/>
      </c:catAx>
      <c:valAx>
        <c:axId val="-2129968648"/>
        <c:scaling>
          <c:orientation val="minMax"/>
        </c:scaling>
        <c:delete val="0"/>
        <c:axPos val="l"/>
        <c:majorGridlines/>
        <c:numFmt formatCode="0%" sourceLinked="0"/>
        <c:majorTickMark val="out"/>
        <c:minorTickMark val="none"/>
        <c:tickLblPos val="nextTo"/>
        <c:spPr>
          <a:solidFill>
            <a:schemeClr val="bg1">
              <a:lumMod val="95000"/>
            </a:schemeClr>
          </a:solidFill>
        </c:spPr>
        <c:txPr>
          <a:bodyPr/>
          <a:lstStyle/>
          <a:p>
            <a:pPr>
              <a:defRPr sz="1400"/>
            </a:pPr>
            <a:endParaRPr lang="en-US"/>
          </a:p>
        </c:txPr>
        <c:crossAx val="-2129971656"/>
        <c:crosses val="autoZero"/>
        <c:crossBetween val="between"/>
      </c:valAx>
      <c:spPr>
        <a:solidFill>
          <a:schemeClr val="bg1">
            <a:lumMod val="95000"/>
          </a:schemeClr>
        </a:solidFill>
      </c:spPr>
    </c:plotArea>
    <c:legend>
      <c:legendPos val="r"/>
      <c:layout/>
      <c:overlay val="0"/>
      <c:txPr>
        <a:bodyPr/>
        <a:lstStyle/>
        <a:p>
          <a:pPr>
            <a:defRPr sz="1400"/>
          </a:pPr>
          <a:endParaRPr lang="en-US"/>
        </a:p>
      </c:txPr>
    </c:legend>
    <c:plotVisOnly val="1"/>
    <c:dispBlanksAs val="gap"/>
    <c:showDLblsOverMax val="0"/>
  </c:chart>
  <c:spPr>
    <a:solidFill>
      <a:schemeClr val="bg1">
        <a:lumMod val="95000"/>
      </a:schemeClr>
    </a:solidFill>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'Table 1'!$F$85</c:f>
              <c:strCache>
                <c:ptCount val="1"/>
                <c:pt idx="0">
                  <c:v>Numbers wrote maths</c:v>
                </c:pt>
              </c:strCache>
            </c:strRef>
          </c:tx>
          <c:spPr>
            <a:solidFill>
              <a:schemeClr val="tx2">
                <a:lumMod val="60000"/>
                <a:lumOff val="40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1'!$F$86:$F$91</c:f>
              <c:numCache>
                <c:formatCode>General</c:formatCode>
                <c:ptCount val="6"/>
                <c:pt idx="0">
                  <c:v>298821.0</c:v>
                </c:pt>
                <c:pt idx="1">
                  <c:v>290407.0</c:v>
                </c:pt>
                <c:pt idx="2">
                  <c:v>263034.0</c:v>
                </c:pt>
                <c:pt idx="3">
                  <c:v>224635.0</c:v>
                </c:pt>
                <c:pt idx="4">
                  <c:v>225874.0</c:v>
                </c:pt>
                <c:pt idx="5">
                  <c:v>241509.0</c:v>
                </c:pt>
              </c:numCache>
            </c:numRef>
          </c:val>
        </c:ser>
        <c:ser>
          <c:idx val="1"/>
          <c:order val="1"/>
          <c:tx>
            <c:strRef>
              <c:f>'Table 1'!$G$85</c:f>
              <c:strCache>
                <c:ptCount val="1"/>
                <c:pt idx="0">
                  <c:v>Number passed maths</c:v>
                </c:pt>
              </c:strCache>
            </c:strRef>
          </c:tx>
          <c:spPr>
            <a:solidFill>
              <a:schemeClr val="accent3">
                <a:lumMod val="75000"/>
              </a:schemeClr>
            </a:solidFill>
          </c:spPr>
          <c:invertIfNegative val="0"/>
          <c:cat>
            <c:numRef>
              <c:f>'Table 1'!$E$86:$E$91</c:f>
              <c:numCache>
                <c:formatCode>General</c:formatCode>
                <c:ptCount val="6"/>
                <c:pt idx="0">
                  <c:v>2008.0</c:v>
                </c:pt>
                <c:pt idx="1">
                  <c:v>2009.0</c:v>
                </c:pt>
                <c:pt idx="2">
                  <c:v>2010.0</c:v>
                </c:pt>
                <c:pt idx="3">
                  <c:v>2011.0</c:v>
                </c:pt>
                <c:pt idx="4">
                  <c:v>2012.0</c:v>
                </c:pt>
                <c:pt idx="5">
                  <c:v>2013.0</c:v>
                </c:pt>
              </c:numCache>
            </c:numRef>
          </c:cat>
          <c:val>
            <c:numRef>
              <c:f>'Table 1'!$G$86:$G$91</c:f>
              <c:numCache>
                <c:formatCode>General</c:formatCode>
                <c:ptCount val="6"/>
                <c:pt idx="0">
                  <c:v>136503.0</c:v>
                </c:pt>
                <c:pt idx="1">
                  <c:v>133505.0</c:v>
                </c:pt>
                <c:pt idx="2">
                  <c:v>124749.0</c:v>
                </c:pt>
                <c:pt idx="3">
                  <c:v>104033.0</c:v>
                </c:pt>
                <c:pt idx="4">
                  <c:v>121970.0</c:v>
                </c:pt>
                <c:pt idx="5">
                  <c:v>142666.0</c:v>
                </c:pt>
              </c:numCache>
            </c:numRef>
          </c:val>
        </c:ser>
        <c:dLbls>
          <c:showLegendKey val="0"/>
          <c:showVal val="0"/>
          <c:showCatName val="0"/>
          <c:showSerName val="0"/>
          <c:showPercent val="0"/>
          <c:showBubbleSize val="0"/>
        </c:dLbls>
        <c:gapWidth val="150"/>
        <c:axId val="-2130030952"/>
        <c:axId val="-2130041896"/>
      </c:barChart>
      <c:lineChart>
        <c:grouping val="stacked"/>
        <c:varyColors val="0"/>
        <c:ser>
          <c:idx val="2"/>
          <c:order val="2"/>
          <c:tx>
            <c:strRef>
              <c:f>'Table 1'!$H$85</c:f>
              <c:strCache>
                <c:ptCount val="1"/>
                <c:pt idx="0">
                  <c:v>Maths pass rate</c:v>
                </c:pt>
              </c:strCache>
            </c:strRef>
          </c:tx>
          <c:spPr>
            <a:ln>
              <a:solidFill>
                <a:srgbClr val="C00000"/>
              </a:solidFill>
              <a:prstDash val="sysDash"/>
            </a:ln>
          </c:spPr>
          <c:marker>
            <c:symbol val="none"/>
          </c:marker>
          <c:cat>
            <c:numRef>
              <c:f>'Table 1'!$E$86:$E$91</c:f>
              <c:numCache>
                <c:formatCode>General</c:formatCode>
                <c:ptCount val="6"/>
                <c:pt idx="0">
                  <c:v>2008.0</c:v>
                </c:pt>
                <c:pt idx="1">
                  <c:v>2009.0</c:v>
                </c:pt>
                <c:pt idx="2">
                  <c:v>2010.0</c:v>
                </c:pt>
                <c:pt idx="3">
                  <c:v>2011.0</c:v>
                </c:pt>
                <c:pt idx="4">
                  <c:v>2012.0</c:v>
                </c:pt>
                <c:pt idx="5">
                  <c:v>2013.0</c:v>
                </c:pt>
              </c:numCache>
            </c:numRef>
          </c:cat>
          <c:val>
            <c:numRef>
              <c:f>'Table 1'!$H$86:$H$91</c:f>
              <c:numCache>
                <c:formatCode>0.00%</c:formatCode>
                <c:ptCount val="6"/>
                <c:pt idx="0">
                  <c:v>0.457</c:v>
                </c:pt>
                <c:pt idx="1">
                  <c:v>0.46</c:v>
                </c:pt>
                <c:pt idx="2">
                  <c:v>0.474</c:v>
                </c:pt>
                <c:pt idx="3">
                  <c:v>0.463</c:v>
                </c:pt>
                <c:pt idx="4">
                  <c:v>0.54</c:v>
                </c:pt>
                <c:pt idx="5">
                  <c:v>0.591</c:v>
                </c:pt>
              </c:numCache>
            </c:numRef>
          </c:val>
          <c:smooth val="0"/>
        </c:ser>
        <c:dLbls>
          <c:showLegendKey val="0"/>
          <c:showVal val="0"/>
          <c:showCatName val="0"/>
          <c:showSerName val="0"/>
          <c:showPercent val="0"/>
          <c:showBubbleSize val="0"/>
        </c:dLbls>
        <c:marker val="1"/>
        <c:smooth val="0"/>
        <c:axId val="-2130035624"/>
        <c:axId val="-2130038632"/>
      </c:lineChart>
      <c:catAx>
        <c:axId val="-2130030952"/>
        <c:scaling>
          <c:orientation val="minMax"/>
        </c:scaling>
        <c:delete val="0"/>
        <c:axPos val="b"/>
        <c:numFmt formatCode="General" sourceLinked="1"/>
        <c:majorTickMark val="out"/>
        <c:minorTickMark val="none"/>
        <c:tickLblPos val="nextTo"/>
        <c:crossAx val="-2130041896"/>
        <c:crosses val="autoZero"/>
        <c:auto val="1"/>
        <c:lblAlgn val="ctr"/>
        <c:lblOffset val="100"/>
        <c:noMultiLvlLbl val="0"/>
      </c:catAx>
      <c:valAx>
        <c:axId val="-2130041896"/>
        <c:scaling>
          <c:orientation val="minMax"/>
        </c:scaling>
        <c:delete val="0"/>
        <c:axPos val="l"/>
        <c:majorGridlines/>
        <c:numFmt formatCode="General" sourceLinked="1"/>
        <c:majorTickMark val="out"/>
        <c:minorTickMark val="none"/>
        <c:tickLblPos val="nextTo"/>
        <c:crossAx val="-2130030952"/>
        <c:crosses val="autoZero"/>
        <c:crossBetween val="between"/>
      </c:valAx>
      <c:valAx>
        <c:axId val="-2130038632"/>
        <c:scaling>
          <c:orientation val="minMax"/>
        </c:scaling>
        <c:delete val="0"/>
        <c:axPos val="r"/>
        <c:numFmt formatCode="0%" sourceLinked="0"/>
        <c:majorTickMark val="out"/>
        <c:minorTickMark val="none"/>
        <c:tickLblPos val="nextTo"/>
        <c:crossAx val="-2130035624"/>
        <c:crosses val="max"/>
        <c:crossBetween val="between"/>
      </c:valAx>
      <c:catAx>
        <c:axId val="-2130035624"/>
        <c:scaling>
          <c:orientation val="minMax"/>
        </c:scaling>
        <c:delete val="1"/>
        <c:axPos val="b"/>
        <c:numFmt formatCode="General" sourceLinked="1"/>
        <c:majorTickMark val="out"/>
        <c:minorTickMark val="none"/>
        <c:tickLblPos val="nextTo"/>
        <c:crossAx val="-2130038632"/>
        <c:crosses val="autoZero"/>
        <c:auto val="1"/>
        <c:lblAlgn val="ctr"/>
        <c:lblOffset val="100"/>
        <c:noMultiLvlLbl val="0"/>
      </c:catAx>
      <c:spPr>
        <a:solidFill>
          <a:schemeClr val="bg1">
            <a:lumMod val="95000"/>
          </a:schemeClr>
        </a:solidFill>
      </c:spPr>
    </c:plotArea>
    <c:legend>
      <c:legendPos val="r"/>
      <c:layout/>
      <c:overlay val="0"/>
    </c:legend>
    <c:plotVisOnly val="1"/>
    <c:dispBlanksAs val="gap"/>
    <c:showDLblsOverMax val="0"/>
  </c:chart>
  <c:spPr>
    <a:solidFill>
      <a:schemeClr val="bg1">
        <a:lumMod val="95000"/>
      </a:schemeClr>
    </a:solidFill>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chemeClr val="bg1">
                  <a:lumMod val="75000"/>
                </a:schemeClr>
              </a:solidFill>
            </c:spPr>
          </c:dPt>
          <c:dPt>
            <c:idx val="6"/>
            <c:invertIfNegative val="0"/>
            <c:bubble3D val="0"/>
            <c:spPr>
              <a:solidFill>
                <a:srgbClr val="59A216"/>
              </a:solidFill>
            </c:spPr>
          </c:dPt>
          <c:dPt>
            <c:idx val="7"/>
            <c:invertIfNegative val="0"/>
            <c:bubble3D val="0"/>
            <c:spPr>
              <a:solidFill>
                <a:srgbClr val="59A216"/>
              </a:solidFill>
            </c:spPr>
          </c:dPt>
          <c:dPt>
            <c:idx val="8"/>
            <c:invertIfNegative val="0"/>
            <c:bubble3D val="0"/>
            <c:spPr>
              <a:solidFill>
                <a:srgbClr val="59A216"/>
              </a:solidFill>
            </c:spPr>
          </c:dPt>
          <c:dPt>
            <c:idx val="9"/>
            <c:invertIfNegative val="0"/>
            <c:bubble3D val="0"/>
            <c:spPr>
              <a:solidFill>
                <a:srgbClr val="59A216"/>
              </a:solidFill>
            </c:spPr>
          </c:dPt>
          <c:dPt>
            <c:idx val="10"/>
            <c:invertIfNegative val="0"/>
            <c:bubble3D val="0"/>
            <c:spPr>
              <a:solidFill>
                <a:srgbClr val="59A216"/>
              </a:solidFill>
            </c:spPr>
          </c:dPt>
          <c:dPt>
            <c:idx val="11"/>
            <c:invertIfNegative val="0"/>
            <c:bubble3D val="0"/>
            <c:spPr>
              <a:solidFill>
                <a:schemeClr val="bg1">
                  <a:lumMod val="75000"/>
                </a:schemeClr>
              </a:solidFill>
            </c:spPr>
          </c:dPt>
          <c:dLbls>
            <c:txPr>
              <a:bodyPr/>
              <a:lstStyle/>
              <a:p>
                <a:pPr>
                  <a:defRPr sz="900"/>
                </a:pPr>
                <a:endParaRPr lang="en-US"/>
              </a:p>
            </c:txPr>
            <c:dLblPos val="ctr"/>
            <c:showLegendKey val="0"/>
            <c:showVal val="1"/>
            <c:showCatName val="0"/>
            <c:showSerName val="0"/>
            <c:showPercent val="0"/>
            <c:showBubbleSize val="0"/>
            <c:showLeaderLines val="0"/>
          </c:dLbls>
          <c:errBars>
            <c:errBarType val="both"/>
            <c:errValType val="cust"/>
            <c:noEndCap val="0"/>
            <c:pl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plus>
            <c:minus>
              <c:numRef>
                <c:f>Sheet1!$F$2:$F$12</c:f>
                <c:numCache>
                  <c:formatCode>General</c:formatCode>
                  <c:ptCount val="11"/>
                  <c:pt idx="0">
                    <c:v>13.4</c:v>
                  </c:pt>
                  <c:pt idx="1">
                    <c:v>13.6</c:v>
                  </c:pt>
                  <c:pt idx="2">
                    <c:v>11.0</c:v>
                  </c:pt>
                  <c:pt idx="3">
                    <c:v>8.4</c:v>
                  </c:pt>
                  <c:pt idx="4">
                    <c:v>5.0</c:v>
                  </c:pt>
                  <c:pt idx="6">
                    <c:v>15.8</c:v>
                  </c:pt>
                  <c:pt idx="7">
                    <c:v>15.6</c:v>
                  </c:pt>
                  <c:pt idx="8">
                    <c:v>13.4</c:v>
                  </c:pt>
                  <c:pt idx="9">
                    <c:v>11.0</c:v>
                  </c:pt>
                  <c:pt idx="10">
                    <c:v>7.4</c:v>
                  </c:pt>
                </c:numCache>
              </c:numRef>
            </c:minus>
          </c:errBars>
          <c:cat>
            <c:multiLvlStrRef>
              <c:f>Sheet1!$A$2:$C$13</c:f>
              <c:multiLvlStrCache>
                <c:ptCount val="12"/>
                <c:lvl>
                  <c:pt idx="0">
                    <c:v>1995</c:v>
                  </c:pt>
                  <c:pt idx="1">
                    <c:v>1999</c:v>
                  </c:pt>
                  <c:pt idx="2">
                    <c:v>2002</c:v>
                  </c:pt>
                  <c:pt idx="3">
                    <c:v>2002</c:v>
                  </c:pt>
                  <c:pt idx="4">
                    <c:v>2011</c:v>
                  </c:pt>
                  <c:pt idx="5">
                    <c:v>2011</c:v>
                  </c:pt>
                  <c:pt idx="6">
                    <c:v>1995</c:v>
                  </c:pt>
                  <c:pt idx="7">
                    <c:v>1999</c:v>
                  </c:pt>
                  <c:pt idx="8">
                    <c:v>2002</c:v>
                  </c:pt>
                  <c:pt idx="9">
                    <c:v>2002</c:v>
                  </c:pt>
                  <c:pt idx="10">
                    <c:v>2011</c:v>
                  </c:pt>
                  <c:pt idx="11">
                    <c:v>2011</c:v>
                  </c:pt>
                </c:lvl>
                <c:lvl>
                  <c:pt idx="0">
                    <c:v>Grade 8</c:v>
                  </c:pt>
                  <c:pt idx="3">
                    <c:v>Grade 9</c:v>
                  </c:pt>
                  <c:pt idx="5">
                    <c:v>TIMSS middle-income country Gr8 mean</c:v>
                  </c:pt>
                  <c:pt idx="6">
                    <c:v>Grade 8</c:v>
                  </c:pt>
                  <c:pt idx="9">
                    <c:v>Grade 9</c:v>
                  </c:pt>
                  <c:pt idx="11">
                    <c:v>TIMSS middle-income country Gr8 mean</c:v>
                  </c:pt>
                </c:lvl>
                <c:lvl>
                  <c:pt idx="0">
                    <c:v>TIMSS Mathematics</c:v>
                  </c:pt>
                  <c:pt idx="6">
                    <c:v>TIMSS Science</c:v>
                  </c:pt>
                </c:lvl>
              </c:multiLvlStrCache>
            </c:multiLvlStrRef>
          </c:cat>
          <c:val>
            <c:numRef>
              <c:f>Sheet1!$D$2:$D$13</c:f>
              <c:numCache>
                <c:formatCode>General</c:formatCode>
                <c:ptCount val="12"/>
                <c:pt idx="0">
                  <c:v>276.0</c:v>
                </c:pt>
                <c:pt idx="1">
                  <c:v>275.0</c:v>
                </c:pt>
                <c:pt idx="2">
                  <c:v>264.0</c:v>
                </c:pt>
                <c:pt idx="3">
                  <c:v>285.0</c:v>
                </c:pt>
                <c:pt idx="4">
                  <c:v>352.0</c:v>
                </c:pt>
                <c:pt idx="5">
                  <c:v>433.0</c:v>
                </c:pt>
                <c:pt idx="6">
                  <c:v>260.0</c:v>
                </c:pt>
                <c:pt idx="7">
                  <c:v>243.0</c:v>
                </c:pt>
                <c:pt idx="8">
                  <c:v>244.0</c:v>
                </c:pt>
                <c:pt idx="9">
                  <c:v>268.0</c:v>
                </c:pt>
                <c:pt idx="10">
                  <c:v>332.0</c:v>
                </c:pt>
                <c:pt idx="11">
                  <c:v>443.0</c:v>
                </c:pt>
              </c:numCache>
            </c:numRef>
          </c:val>
        </c:ser>
        <c:dLbls>
          <c:showLegendKey val="0"/>
          <c:showVal val="0"/>
          <c:showCatName val="0"/>
          <c:showSerName val="0"/>
          <c:showPercent val="0"/>
          <c:showBubbleSize val="0"/>
        </c:dLbls>
        <c:gapWidth val="150"/>
        <c:axId val="-2130311496"/>
        <c:axId val="-2130150056"/>
      </c:barChart>
      <c:catAx>
        <c:axId val="-2130311496"/>
        <c:scaling>
          <c:orientation val="minMax"/>
        </c:scaling>
        <c:delete val="0"/>
        <c:axPos val="b"/>
        <c:majorTickMark val="out"/>
        <c:minorTickMark val="none"/>
        <c:tickLblPos val="nextTo"/>
        <c:txPr>
          <a:bodyPr/>
          <a:lstStyle/>
          <a:p>
            <a:pPr>
              <a:defRPr sz="900" b="0"/>
            </a:pPr>
            <a:endParaRPr lang="en-US"/>
          </a:p>
        </c:txPr>
        <c:crossAx val="-2130150056"/>
        <c:crosses val="autoZero"/>
        <c:auto val="1"/>
        <c:lblAlgn val="ctr"/>
        <c:lblOffset val="100"/>
        <c:noMultiLvlLbl val="0"/>
      </c:catAx>
      <c:valAx>
        <c:axId val="-2130150056"/>
        <c:scaling>
          <c:orientation val="minMax"/>
        </c:scaling>
        <c:delete val="0"/>
        <c:axPos val="l"/>
        <c:majorGridlines>
          <c:spPr>
            <a:ln>
              <a:solidFill>
                <a:schemeClr val="bg1">
                  <a:lumMod val="75000"/>
                </a:schemeClr>
              </a:solidFill>
              <a:prstDash val="dash"/>
            </a:ln>
          </c:spPr>
        </c:majorGridlines>
        <c:title>
          <c:tx>
            <c:rich>
              <a:bodyPr rot="-5400000" vert="horz"/>
              <a:lstStyle/>
              <a:p>
                <a:pPr>
                  <a:defRPr/>
                </a:pPr>
                <a:r>
                  <a:rPr lang="en-ZA"/>
                  <a:t>TIMSS score</a:t>
                </a:r>
              </a:p>
            </c:rich>
          </c:tx>
          <c:layout/>
          <c:overlay val="0"/>
        </c:title>
        <c:numFmt formatCode="General" sourceLinked="1"/>
        <c:majorTickMark val="out"/>
        <c:minorTickMark val="none"/>
        <c:tickLblPos val="nextTo"/>
        <c:txPr>
          <a:bodyPr/>
          <a:lstStyle/>
          <a:p>
            <a:pPr>
              <a:defRPr sz="900"/>
            </a:pPr>
            <a:endParaRPr lang="en-US"/>
          </a:p>
        </c:txPr>
        <c:crossAx val="-2130311496"/>
        <c:crosses val="autoZero"/>
        <c:crossBetween val="between"/>
        <c:majorUnit val="40.0"/>
      </c:valAx>
      <c:spPr>
        <a:solidFill>
          <a:schemeClr val="bg1">
            <a:lumMod val="95000"/>
          </a:schemeClr>
        </a:solidFill>
      </c:spPr>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3CBA8-8C9D-4602-B49A-0430C2D5BDD5}" type="doc">
      <dgm:prSet loTypeId="urn:microsoft.com/office/officeart/2005/8/layout/funnel1" loCatId="process" qsTypeId="urn:microsoft.com/office/officeart/2005/8/quickstyle/simple1" qsCatId="simple" csTypeId="urn:microsoft.com/office/officeart/2005/8/colors/accent3_3" csCatId="accent3" phldr="1"/>
      <dgm:spPr/>
      <dgm:t>
        <a:bodyPr/>
        <a:lstStyle/>
        <a:p>
          <a:endParaRPr lang="en-ZA"/>
        </a:p>
      </dgm:t>
    </dgm:pt>
    <dgm:pt modelId="{92E492DE-362F-453E-9CD4-91B8B882931E}">
      <dgm:prSet phldrT="[Text]"/>
      <dgm:spPr>
        <a:solidFill>
          <a:schemeClr val="accent1">
            <a:lumMod val="40000"/>
            <a:lumOff val="60000"/>
          </a:schemeClr>
        </a:solidFill>
      </dgm:spPr>
      <dgm:t>
        <a:bodyPr/>
        <a:lstStyle/>
        <a:p>
          <a:r>
            <a:rPr lang="en-ZA" b="1" dirty="0" smtClean="0">
              <a:solidFill>
                <a:srgbClr val="FF0000"/>
              </a:solidFill>
            </a:rPr>
            <a:t>Duration of education</a:t>
          </a:r>
          <a:endParaRPr lang="en-ZA" b="1" dirty="0">
            <a:solidFill>
              <a:srgbClr val="FF0000"/>
            </a:solidFill>
          </a:endParaRPr>
        </a:p>
      </dgm:t>
    </dgm:pt>
    <dgm:pt modelId="{FD39CD94-85F6-4546-8D1B-0C0C9AD6F89A}" type="parTrans" cxnId="{E89F3818-9B7E-4E77-ADBF-1446D75DB4EF}">
      <dgm:prSet/>
      <dgm:spPr/>
      <dgm:t>
        <a:bodyPr/>
        <a:lstStyle/>
        <a:p>
          <a:endParaRPr lang="en-ZA"/>
        </a:p>
      </dgm:t>
    </dgm:pt>
    <dgm:pt modelId="{2271E313-F1BD-48EA-A59A-02627AB8F0D3}" type="sibTrans" cxnId="{E89F3818-9B7E-4E77-ADBF-1446D75DB4EF}">
      <dgm:prSet/>
      <dgm:spPr/>
      <dgm:t>
        <a:bodyPr/>
        <a:lstStyle/>
        <a:p>
          <a:endParaRPr lang="en-ZA"/>
        </a:p>
      </dgm:t>
    </dgm:pt>
    <dgm:pt modelId="{B6F464E9-267F-476F-A4BE-507AA5771350}">
      <dgm:prSet phldrT="[Text]"/>
      <dgm:spPr>
        <a:solidFill>
          <a:schemeClr val="accent1">
            <a:lumMod val="40000"/>
            <a:lumOff val="60000"/>
          </a:schemeClr>
        </a:solidFill>
      </dgm:spPr>
      <dgm:t>
        <a:bodyPr/>
        <a:lstStyle/>
        <a:p>
          <a:r>
            <a:rPr lang="en-ZA" b="1" dirty="0" smtClean="0">
              <a:solidFill>
                <a:srgbClr val="FF0000"/>
              </a:solidFill>
            </a:rPr>
            <a:t>Quality of education</a:t>
          </a:r>
          <a:endParaRPr lang="en-ZA" b="1" dirty="0">
            <a:solidFill>
              <a:srgbClr val="FF0000"/>
            </a:solidFill>
          </a:endParaRPr>
        </a:p>
      </dgm:t>
    </dgm:pt>
    <dgm:pt modelId="{5A092389-1604-451A-A919-090238AEBD46}" type="parTrans" cxnId="{D8603159-B52D-4524-83A4-48145438AED2}">
      <dgm:prSet/>
      <dgm:spPr/>
      <dgm:t>
        <a:bodyPr/>
        <a:lstStyle/>
        <a:p>
          <a:endParaRPr lang="en-ZA"/>
        </a:p>
      </dgm:t>
    </dgm:pt>
    <dgm:pt modelId="{B0F51A16-F885-4EDA-8827-DD70771D2A04}" type="sibTrans" cxnId="{D8603159-B52D-4524-83A4-48145438AED2}">
      <dgm:prSet/>
      <dgm:spPr/>
      <dgm:t>
        <a:bodyPr/>
        <a:lstStyle/>
        <a:p>
          <a:endParaRPr lang="en-ZA"/>
        </a:p>
      </dgm:t>
    </dgm:pt>
    <dgm:pt modelId="{AF33A118-F68E-4164-96BA-79F05A46597A}">
      <dgm:prSet phldrT="[Text]"/>
      <dgm:spPr>
        <a:solidFill>
          <a:schemeClr val="accent1">
            <a:lumMod val="40000"/>
            <a:lumOff val="60000"/>
          </a:schemeClr>
        </a:solidFill>
      </dgm:spPr>
      <dgm:t>
        <a:bodyPr/>
        <a:lstStyle/>
        <a:p>
          <a:r>
            <a:rPr lang="en-ZA" b="1" smtClean="0">
              <a:solidFill>
                <a:srgbClr val="FF0000"/>
              </a:solidFill>
            </a:rPr>
            <a:t>Type of education</a:t>
          </a:r>
          <a:endParaRPr lang="en-ZA" b="1" dirty="0">
            <a:solidFill>
              <a:srgbClr val="FF0000"/>
            </a:solidFill>
          </a:endParaRPr>
        </a:p>
      </dgm:t>
    </dgm:pt>
    <dgm:pt modelId="{5CFD8225-B195-477A-99D6-85C25CF07D82}" type="sibTrans" cxnId="{8EA51DD6-A23A-40A2-9E27-D51F71AF227B}">
      <dgm:prSet/>
      <dgm:spPr/>
      <dgm:t>
        <a:bodyPr/>
        <a:lstStyle/>
        <a:p>
          <a:endParaRPr lang="en-ZA"/>
        </a:p>
      </dgm:t>
    </dgm:pt>
    <dgm:pt modelId="{08F3BC21-FAE7-4CF0-820F-635ACDE34F5D}" type="parTrans" cxnId="{8EA51DD6-A23A-40A2-9E27-D51F71AF227B}">
      <dgm:prSet/>
      <dgm:spPr/>
      <dgm:t>
        <a:bodyPr/>
        <a:lstStyle/>
        <a:p>
          <a:endParaRPr lang="en-ZA"/>
        </a:p>
      </dgm:t>
    </dgm:pt>
    <dgm:pt modelId="{123CA341-FA7A-4FAC-A045-8D062F23FD7F}">
      <dgm:prSet phldrT="[Text]"/>
      <dgm:spPr/>
      <dgm:t>
        <a:bodyPr/>
        <a:lstStyle/>
        <a:p>
          <a:endParaRPr lang="en-ZA" b="1" dirty="0">
            <a:solidFill>
              <a:srgbClr val="FF0000"/>
            </a:solidFill>
          </a:endParaRPr>
        </a:p>
      </dgm:t>
    </dgm:pt>
    <dgm:pt modelId="{9F29EABD-3284-4C81-A6D3-41483088D5CE}" type="sibTrans" cxnId="{14EFD227-2D60-4723-B5B0-C30491ED9000}">
      <dgm:prSet/>
      <dgm:spPr/>
      <dgm:t>
        <a:bodyPr/>
        <a:lstStyle/>
        <a:p>
          <a:endParaRPr lang="en-ZA"/>
        </a:p>
      </dgm:t>
    </dgm:pt>
    <dgm:pt modelId="{7AFCECE2-92DF-4809-B9BA-9421D37D31FF}" type="parTrans" cxnId="{14EFD227-2D60-4723-B5B0-C30491ED9000}">
      <dgm:prSet/>
      <dgm:spPr/>
      <dgm:t>
        <a:bodyPr/>
        <a:lstStyle/>
        <a:p>
          <a:endParaRPr lang="en-ZA"/>
        </a:p>
      </dgm:t>
    </dgm:pt>
    <dgm:pt modelId="{FB757A9B-1DF0-44FE-8A08-5111F7BB677C}" type="pres">
      <dgm:prSet presAssocID="{1033CBA8-8C9D-4602-B49A-0430C2D5BDD5}" presName="Name0" presStyleCnt="0">
        <dgm:presLayoutVars>
          <dgm:chMax val="4"/>
          <dgm:resizeHandles val="exact"/>
        </dgm:presLayoutVars>
      </dgm:prSet>
      <dgm:spPr/>
      <dgm:t>
        <a:bodyPr/>
        <a:lstStyle/>
        <a:p>
          <a:endParaRPr lang="en-ZA"/>
        </a:p>
      </dgm:t>
    </dgm:pt>
    <dgm:pt modelId="{97228E79-8C9C-471C-B435-A553116CF9EE}" type="pres">
      <dgm:prSet presAssocID="{1033CBA8-8C9D-4602-B49A-0430C2D5BDD5}" presName="ellipse" presStyleLbl="trBgShp" presStyleIdx="0" presStyleCnt="1" custLinFactNeighborX="879" custLinFactNeighborY="-2478"/>
      <dgm:spPr>
        <a:solidFill>
          <a:schemeClr val="accent3">
            <a:lumMod val="60000"/>
            <a:lumOff val="40000"/>
            <a:alpha val="40000"/>
          </a:schemeClr>
        </a:solidFill>
      </dgm:spPr>
    </dgm:pt>
    <dgm:pt modelId="{87742D82-7E51-4505-9B8B-4B42B7F78903}" type="pres">
      <dgm:prSet presAssocID="{1033CBA8-8C9D-4602-B49A-0430C2D5BDD5}" presName="arrow1" presStyleLbl="fgShp" presStyleIdx="0" presStyleCnt="1" custScaleY="186140" custLinFactNeighborX="-4545" custLinFactNeighborY="44093"/>
      <dgm:spPr>
        <a:solidFill>
          <a:schemeClr val="accent3">
            <a:lumMod val="60000"/>
            <a:lumOff val="40000"/>
          </a:schemeClr>
        </a:solidFill>
      </dgm:spPr>
    </dgm:pt>
    <dgm:pt modelId="{D7D58033-DB97-4B74-88E2-C41EBFB0C49F}" type="pres">
      <dgm:prSet presAssocID="{1033CBA8-8C9D-4602-B49A-0430C2D5BDD5}" presName="rectangle" presStyleLbl="revTx" presStyleIdx="0" presStyleCnt="1">
        <dgm:presLayoutVars>
          <dgm:bulletEnabled val="1"/>
        </dgm:presLayoutVars>
      </dgm:prSet>
      <dgm:spPr/>
      <dgm:t>
        <a:bodyPr/>
        <a:lstStyle/>
        <a:p>
          <a:endParaRPr lang="en-ZA"/>
        </a:p>
      </dgm:t>
    </dgm:pt>
    <dgm:pt modelId="{CBF04D8E-2149-4622-ABE1-5AED6FACBAF0}" type="pres">
      <dgm:prSet presAssocID="{B6F464E9-267F-476F-A4BE-507AA5771350}" presName="item1" presStyleLbl="node1" presStyleIdx="0" presStyleCnt="3">
        <dgm:presLayoutVars>
          <dgm:bulletEnabled val="1"/>
        </dgm:presLayoutVars>
      </dgm:prSet>
      <dgm:spPr/>
      <dgm:t>
        <a:bodyPr/>
        <a:lstStyle/>
        <a:p>
          <a:endParaRPr lang="en-ZA"/>
        </a:p>
      </dgm:t>
    </dgm:pt>
    <dgm:pt modelId="{871E3D72-B506-4763-BF68-912A91ADA0E1}" type="pres">
      <dgm:prSet presAssocID="{AF33A118-F68E-4164-96BA-79F05A46597A}" presName="item2" presStyleLbl="node1" presStyleIdx="1" presStyleCnt="3" custLinFactNeighborX="-905" custLinFactNeighborY="-2343">
        <dgm:presLayoutVars>
          <dgm:bulletEnabled val="1"/>
        </dgm:presLayoutVars>
      </dgm:prSet>
      <dgm:spPr/>
      <dgm:t>
        <a:bodyPr/>
        <a:lstStyle/>
        <a:p>
          <a:endParaRPr lang="en-ZA"/>
        </a:p>
      </dgm:t>
    </dgm:pt>
    <dgm:pt modelId="{9025DBFC-907B-4F5A-9079-F272D0027113}" type="pres">
      <dgm:prSet presAssocID="{123CA341-FA7A-4FAC-A045-8D062F23FD7F}" presName="item3" presStyleLbl="node1" presStyleIdx="2" presStyleCnt="3">
        <dgm:presLayoutVars>
          <dgm:bulletEnabled val="1"/>
        </dgm:presLayoutVars>
      </dgm:prSet>
      <dgm:spPr/>
      <dgm:t>
        <a:bodyPr/>
        <a:lstStyle/>
        <a:p>
          <a:endParaRPr lang="en-ZA"/>
        </a:p>
      </dgm:t>
    </dgm:pt>
    <dgm:pt modelId="{89AAFAC3-0FCC-4F56-988E-ED949141102E}" type="pres">
      <dgm:prSet presAssocID="{1033CBA8-8C9D-4602-B49A-0430C2D5BDD5}" presName="funnel" presStyleLbl="trAlignAcc1" presStyleIdx="0" presStyleCnt="1" custLinFactNeighborX="-625" custLinFactNeighborY="-4688"/>
      <dgm:spPr/>
      <dgm:t>
        <a:bodyPr/>
        <a:lstStyle/>
        <a:p>
          <a:endParaRPr lang="en-ZA"/>
        </a:p>
      </dgm:t>
    </dgm:pt>
  </dgm:ptLst>
  <dgm:cxnLst>
    <dgm:cxn modelId="{2C8190F0-E889-47B6-8FBD-B1CAF23F2FA5}" type="presOf" srcId="{1033CBA8-8C9D-4602-B49A-0430C2D5BDD5}" destId="{FB757A9B-1DF0-44FE-8A08-5111F7BB677C}" srcOrd="0" destOrd="0" presId="urn:microsoft.com/office/officeart/2005/8/layout/funnel1"/>
    <dgm:cxn modelId="{E89F3818-9B7E-4E77-ADBF-1446D75DB4EF}" srcId="{1033CBA8-8C9D-4602-B49A-0430C2D5BDD5}" destId="{92E492DE-362F-453E-9CD4-91B8B882931E}" srcOrd="0" destOrd="0" parTransId="{FD39CD94-85F6-4546-8D1B-0C0C9AD6F89A}" sibTransId="{2271E313-F1BD-48EA-A59A-02627AB8F0D3}"/>
    <dgm:cxn modelId="{D8603159-B52D-4524-83A4-48145438AED2}" srcId="{1033CBA8-8C9D-4602-B49A-0430C2D5BDD5}" destId="{B6F464E9-267F-476F-A4BE-507AA5771350}" srcOrd="1" destOrd="0" parTransId="{5A092389-1604-451A-A919-090238AEBD46}" sibTransId="{B0F51A16-F885-4EDA-8827-DD70771D2A04}"/>
    <dgm:cxn modelId="{5B20FA5A-EAFB-40B7-93BB-D548B277CABC}" type="presOf" srcId="{92E492DE-362F-453E-9CD4-91B8B882931E}" destId="{9025DBFC-907B-4F5A-9079-F272D0027113}" srcOrd="0" destOrd="0" presId="urn:microsoft.com/office/officeart/2005/8/layout/funnel1"/>
    <dgm:cxn modelId="{8EA51DD6-A23A-40A2-9E27-D51F71AF227B}" srcId="{1033CBA8-8C9D-4602-B49A-0430C2D5BDD5}" destId="{AF33A118-F68E-4164-96BA-79F05A46597A}" srcOrd="2" destOrd="0" parTransId="{08F3BC21-FAE7-4CF0-820F-635ACDE34F5D}" sibTransId="{5CFD8225-B195-477A-99D6-85C25CF07D82}"/>
    <dgm:cxn modelId="{5AB19CAA-7365-41BF-8DF3-25BD231FA52A}" type="presOf" srcId="{B6F464E9-267F-476F-A4BE-507AA5771350}" destId="{871E3D72-B506-4763-BF68-912A91ADA0E1}" srcOrd="0" destOrd="0" presId="urn:microsoft.com/office/officeart/2005/8/layout/funnel1"/>
    <dgm:cxn modelId="{F8569525-4C4B-42CC-8259-2503A5BBA6D3}" type="presOf" srcId="{123CA341-FA7A-4FAC-A045-8D062F23FD7F}" destId="{D7D58033-DB97-4B74-88E2-C41EBFB0C49F}" srcOrd="0" destOrd="0" presId="urn:microsoft.com/office/officeart/2005/8/layout/funnel1"/>
    <dgm:cxn modelId="{D446D0EB-A32E-4386-B969-0F7A4C693276}" type="presOf" srcId="{AF33A118-F68E-4164-96BA-79F05A46597A}" destId="{CBF04D8E-2149-4622-ABE1-5AED6FACBAF0}" srcOrd="0" destOrd="0" presId="urn:microsoft.com/office/officeart/2005/8/layout/funnel1"/>
    <dgm:cxn modelId="{14EFD227-2D60-4723-B5B0-C30491ED9000}" srcId="{1033CBA8-8C9D-4602-B49A-0430C2D5BDD5}" destId="{123CA341-FA7A-4FAC-A045-8D062F23FD7F}" srcOrd="3" destOrd="0" parTransId="{7AFCECE2-92DF-4809-B9BA-9421D37D31FF}" sibTransId="{9F29EABD-3284-4C81-A6D3-41483088D5CE}"/>
    <dgm:cxn modelId="{3BA5B715-1412-4A3D-ACC8-7B1726D4F325}" type="presParOf" srcId="{FB757A9B-1DF0-44FE-8A08-5111F7BB677C}" destId="{97228E79-8C9C-471C-B435-A553116CF9EE}" srcOrd="0" destOrd="0" presId="urn:microsoft.com/office/officeart/2005/8/layout/funnel1"/>
    <dgm:cxn modelId="{D038DEAD-5B60-4E0F-B8BB-D08BD88A4DFF}" type="presParOf" srcId="{FB757A9B-1DF0-44FE-8A08-5111F7BB677C}" destId="{87742D82-7E51-4505-9B8B-4B42B7F78903}" srcOrd="1" destOrd="0" presId="urn:microsoft.com/office/officeart/2005/8/layout/funnel1"/>
    <dgm:cxn modelId="{5A147504-2CF7-4732-999C-B8BFC05D88D3}" type="presParOf" srcId="{FB757A9B-1DF0-44FE-8A08-5111F7BB677C}" destId="{D7D58033-DB97-4B74-88E2-C41EBFB0C49F}" srcOrd="2" destOrd="0" presId="urn:microsoft.com/office/officeart/2005/8/layout/funnel1"/>
    <dgm:cxn modelId="{CEE1B575-B3E2-4968-B8CC-726F7A4536A1}" type="presParOf" srcId="{FB757A9B-1DF0-44FE-8A08-5111F7BB677C}" destId="{CBF04D8E-2149-4622-ABE1-5AED6FACBAF0}" srcOrd="3" destOrd="0" presId="urn:microsoft.com/office/officeart/2005/8/layout/funnel1"/>
    <dgm:cxn modelId="{EE507EA9-7F45-4B9A-97E4-90E66E5B7C98}" type="presParOf" srcId="{FB757A9B-1DF0-44FE-8A08-5111F7BB677C}" destId="{871E3D72-B506-4763-BF68-912A91ADA0E1}" srcOrd="4" destOrd="0" presId="urn:microsoft.com/office/officeart/2005/8/layout/funnel1"/>
    <dgm:cxn modelId="{74DFEFF7-9988-4425-BFF7-5BBED2F88967}" type="presParOf" srcId="{FB757A9B-1DF0-44FE-8A08-5111F7BB677C}" destId="{9025DBFC-907B-4F5A-9079-F272D0027113}" srcOrd="5" destOrd="0" presId="urn:microsoft.com/office/officeart/2005/8/layout/funnel1"/>
    <dgm:cxn modelId="{3850F341-ECEF-40B3-9279-295D0D8368BA}" type="presParOf" srcId="{FB757A9B-1DF0-44FE-8A08-5111F7BB677C}" destId="{89AAFAC3-0FCC-4F56-988E-ED949141102E}" srcOrd="6" destOrd="0" presId="urn:microsoft.com/office/officeart/2005/8/layout/funnel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0826B1-2426-4766-B547-A677200E1C26}" type="doc">
      <dgm:prSet loTypeId="urn:microsoft.com/office/officeart/2005/8/layout/venn3" loCatId="relationship" qsTypeId="urn:microsoft.com/office/officeart/2005/8/quickstyle/simple1" qsCatId="simple" csTypeId="urn:microsoft.com/office/officeart/2005/8/colors/accent3_2" csCatId="accent3" phldr="1"/>
      <dgm:spPr/>
      <dgm:t>
        <a:bodyPr/>
        <a:lstStyle/>
        <a:p>
          <a:endParaRPr lang="en-ZA"/>
        </a:p>
      </dgm:t>
    </dgm:pt>
    <dgm:pt modelId="{3A68591D-0607-463D-BBB7-75147C089F26}">
      <dgm:prSet phldrT="[Text]"/>
      <dgm:spPr>
        <a:solidFill>
          <a:schemeClr val="tx2">
            <a:lumMod val="60000"/>
            <a:lumOff val="40000"/>
            <a:alpha val="50000"/>
          </a:schemeClr>
        </a:solidFill>
      </dgm:spPr>
      <dgm:t>
        <a:bodyPr/>
        <a:lstStyle/>
        <a:p>
          <a:r>
            <a:rPr lang="en-ZA" dirty="0" smtClean="0"/>
            <a:t>SA is one of the top 3 most unequal countries in the world</a:t>
          </a:r>
          <a:endParaRPr lang="en-ZA" dirty="0"/>
        </a:p>
      </dgm:t>
    </dgm:pt>
    <dgm:pt modelId="{C87B6BC1-CC18-4390-91DE-C70C8EC4811A}" type="parTrans" cxnId="{3BAD937A-23BB-45CD-BB14-B5369C4DE76A}">
      <dgm:prSet/>
      <dgm:spPr/>
      <dgm:t>
        <a:bodyPr/>
        <a:lstStyle/>
        <a:p>
          <a:endParaRPr lang="en-ZA"/>
        </a:p>
      </dgm:t>
    </dgm:pt>
    <dgm:pt modelId="{0D64D48A-C1FE-47CA-8D5C-64BD77EDB8D2}" type="sibTrans" cxnId="{3BAD937A-23BB-45CD-BB14-B5369C4DE76A}">
      <dgm:prSet/>
      <dgm:spPr/>
      <dgm:t>
        <a:bodyPr/>
        <a:lstStyle/>
        <a:p>
          <a:endParaRPr lang="en-ZA"/>
        </a:p>
      </dgm:t>
    </dgm:pt>
    <dgm:pt modelId="{5A11927A-C434-4C51-A41A-C1FFE353D96C}">
      <dgm:prSet phldrT="[Text]"/>
      <dgm:spPr>
        <a:solidFill>
          <a:schemeClr val="tx2">
            <a:lumMod val="60000"/>
            <a:lumOff val="40000"/>
            <a:alpha val="50000"/>
          </a:schemeClr>
        </a:solidFill>
      </dgm:spPr>
      <dgm:t>
        <a:bodyPr/>
        <a:lstStyle/>
        <a:p>
          <a:r>
            <a:rPr lang="en-ZA" dirty="0" smtClean="0"/>
            <a:t>Between </a:t>
          </a:r>
          <a:r>
            <a:rPr lang="en-ZA" b="1" dirty="0" smtClean="0"/>
            <a:t>78%</a:t>
          </a:r>
          <a:r>
            <a:rPr lang="en-ZA" dirty="0" smtClean="0"/>
            <a:t> and </a:t>
          </a:r>
          <a:r>
            <a:rPr lang="en-ZA" b="1" dirty="0" smtClean="0"/>
            <a:t>85%</a:t>
          </a:r>
          <a:r>
            <a:rPr lang="en-ZA" dirty="0" smtClean="0"/>
            <a:t> of total inequality is explained by </a:t>
          </a:r>
          <a:r>
            <a:rPr lang="en-ZA" b="1" dirty="0" smtClean="0">
              <a:solidFill>
                <a:srgbClr val="FF0000"/>
              </a:solidFill>
            </a:rPr>
            <a:t>wage</a:t>
          </a:r>
          <a:r>
            <a:rPr lang="en-ZA" dirty="0" smtClean="0"/>
            <a:t> inequality</a:t>
          </a:r>
          <a:endParaRPr lang="en-ZA" dirty="0"/>
        </a:p>
      </dgm:t>
    </dgm:pt>
    <dgm:pt modelId="{E761E55C-E27E-4C2A-937C-8B8BA5B85021}" type="parTrans" cxnId="{C9E02266-A92E-4E0A-BDD9-E34FF2CE6B56}">
      <dgm:prSet/>
      <dgm:spPr/>
      <dgm:t>
        <a:bodyPr/>
        <a:lstStyle/>
        <a:p>
          <a:endParaRPr lang="en-ZA"/>
        </a:p>
      </dgm:t>
    </dgm:pt>
    <dgm:pt modelId="{0CF26059-1586-40AE-8A48-1B36B246ED4D}" type="sibTrans" cxnId="{C9E02266-A92E-4E0A-BDD9-E34FF2CE6B56}">
      <dgm:prSet/>
      <dgm:spPr/>
      <dgm:t>
        <a:bodyPr/>
        <a:lstStyle/>
        <a:p>
          <a:endParaRPr lang="en-ZA"/>
        </a:p>
      </dgm:t>
    </dgm:pt>
    <dgm:pt modelId="{E59B5BBF-30D6-465D-9D7B-8CE3522A0F31}">
      <dgm:prSet phldrT="[Text]"/>
      <dgm:spPr>
        <a:solidFill>
          <a:schemeClr val="tx2">
            <a:lumMod val="60000"/>
            <a:lumOff val="40000"/>
            <a:alpha val="50000"/>
          </a:schemeClr>
        </a:solidFill>
      </dgm:spPr>
      <dgm:t>
        <a:bodyPr/>
        <a:lstStyle/>
        <a:p>
          <a:r>
            <a:rPr lang="en-ZA" b="1" dirty="0" smtClean="0">
              <a:solidFill>
                <a:srgbClr val="FF0000"/>
              </a:solidFill>
            </a:rPr>
            <a:t>Wages</a:t>
          </a:r>
          <a:endParaRPr lang="en-ZA" b="1" dirty="0">
            <a:solidFill>
              <a:srgbClr val="FF0000"/>
            </a:solidFill>
          </a:endParaRPr>
        </a:p>
      </dgm:t>
    </dgm:pt>
    <dgm:pt modelId="{FA33E094-E7FC-4392-AA20-52C12EB1BCC6}" type="parTrans" cxnId="{E3077CBB-31B1-43B1-8398-9240A2350617}">
      <dgm:prSet/>
      <dgm:spPr/>
      <dgm:t>
        <a:bodyPr/>
        <a:lstStyle/>
        <a:p>
          <a:endParaRPr lang="en-ZA"/>
        </a:p>
      </dgm:t>
    </dgm:pt>
    <dgm:pt modelId="{B065D8F3-A075-462D-83DA-395A1D328753}" type="sibTrans" cxnId="{E3077CBB-31B1-43B1-8398-9240A2350617}">
      <dgm:prSet/>
      <dgm:spPr/>
      <dgm:t>
        <a:bodyPr/>
        <a:lstStyle/>
        <a:p>
          <a:endParaRPr lang="en-ZA"/>
        </a:p>
      </dgm:t>
    </dgm:pt>
    <dgm:pt modelId="{69CCD9C2-D3EF-4FBE-913E-77FBFE42AC39}" type="pres">
      <dgm:prSet presAssocID="{9B0826B1-2426-4766-B547-A677200E1C26}" presName="Name0" presStyleCnt="0">
        <dgm:presLayoutVars>
          <dgm:dir/>
          <dgm:resizeHandles val="exact"/>
        </dgm:presLayoutVars>
      </dgm:prSet>
      <dgm:spPr/>
      <dgm:t>
        <a:bodyPr/>
        <a:lstStyle/>
        <a:p>
          <a:endParaRPr lang="en-ZA"/>
        </a:p>
      </dgm:t>
    </dgm:pt>
    <dgm:pt modelId="{A56EAB36-BECF-4DEA-A82C-2FA82EB97157}" type="pres">
      <dgm:prSet presAssocID="{3A68591D-0607-463D-BBB7-75147C089F26}" presName="Name5" presStyleLbl="vennNode1" presStyleIdx="0" presStyleCnt="3">
        <dgm:presLayoutVars>
          <dgm:bulletEnabled val="1"/>
        </dgm:presLayoutVars>
      </dgm:prSet>
      <dgm:spPr/>
      <dgm:t>
        <a:bodyPr/>
        <a:lstStyle/>
        <a:p>
          <a:endParaRPr lang="en-ZA"/>
        </a:p>
      </dgm:t>
    </dgm:pt>
    <dgm:pt modelId="{41E2FD1F-2957-4CF7-A0B9-B362FB605F07}" type="pres">
      <dgm:prSet presAssocID="{0D64D48A-C1FE-47CA-8D5C-64BD77EDB8D2}" presName="space" presStyleCnt="0"/>
      <dgm:spPr/>
    </dgm:pt>
    <dgm:pt modelId="{20B08DA0-7069-4A60-917F-B146CCDCDBBD}" type="pres">
      <dgm:prSet presAssocID="{5A11927A-C434-4C51-A41A-C1FFE353D96C}" presName="Name5" presStyleLbl="vennNode1" presStyleIdx="1" presStyleCnt="3">
        <dgm:presLayoutVars>
          <dgm:bulletEnabled val="1"/>
        </dgm:presLayoutVars>
      </dgm:prSet>
      <dgm:spPr/>
      <dgm:t>
        <a:bodyPr/>
        <a:lstStyle/>
        <a:p>
          <a:endParaRPr lang="en-ZA"/>
        </a:p>
      </dgm:t>
    </dgm:pt>
    <dgm:pt modelId="{5004D8DE-4D66-425F-AB12-C1542BB7C26C}" type="pres">
      <dgm:prSet presAssocID="{0CF26059-1586-40AE-8A48-1B36B246ED4D}" presName="space" presStyleCnt="0"/>
      <dgm:spPr/>
    </dgm:pt>
    <dgm:pt modelId="{4110B23A-1B79-4BBE-93AC-95B6D340CEC6}" type="pres">
      <dgm:prSet presAssocID="{E59B5BBF-30D6-465D-9D7B-8CE3522A0F31}" presName="Name5" presStyleLbl="vennNode1" presStyleIdx="2" presStyleCnt="3">
        <dgm:presLayoutVars>
          <dgm:bulletEnabled val="1"/>
        </dgm:presLayoutVars>
      </dgm:prSet>
      <dgm:spPr/>
      <dgm:t>
        <a:bodyPr/>
        <a:lstStyle/>
        <a:p>
          <a:endParaRPr lang="en-ZA"/>
        </a:p>
      </dgm:t>
    </dgm:pt>
  </dgm:ptLst>
  <dgm:cxnLst>
    <dgm:cxn modelId="{441765FF-521C-459B-B5DF-C3EA07756C4C}" type="presOf" srcId="{9B0826B1-2426-4766-B547-A677200E1C26}" destId="{69CCD9C2-D3EF-4FBE-913E-77FBFE42AC39}" srcOrd="0" destOrd="0" presId="urn:microsoft.com/office/officeart/2005/8/layout/venn3"/>
    <dgm:cxn modelId="{1597B346-D547-4EF6-8C14-1BAEA2E4974C}" type="presOf" srcId="{5A11927A-C434-4C51-A41A-C1FFE353D96C}" destId="{20B08DA0-7069-4A60-917F-B146CCDCDBBD}" srcOrd="0" destOrd="0" presId="urn:microsoft.com/office/officeart/2005/8/layout/venn3"/>
    <dgm:cxn modelId="{C9E02266-A92E-4E0A-BDD9-E34FF2CE6B56}" srcId="{9B0826B1-2426-4766-B547-A677200E1C26}" destId="{5A11927A-C434-4C51-A41A-C1FFE353D96C}" srcOrd="1" destOrd="0" parTransId="{E761E55C-E27E-4C2A-937C-8B8BA5B85021}" sibTransId="{0CF26059-1586-40AE-8A48-1B36B246ED4D}"/>
    <dgm:cxn modelId="{E3077CBB-31B1-43B1-8398-9240A2350617}" srcId="{9B0826B1-2426-4766-B547-A677200E1C26}" destId="{E59B5BBF-30D6-465D-9D7B-8CE3522A0F31}" srcOrd="2" destOrd="0" parTransId="{FA33E094-E7FC-4392-AA20-52C12EB1BCC6}" sibTransId="{B065D8F3-A075-462D-83DA-395A1D328753}"/>
    <dgm:cxn modelId="{3BAD937A-23BB-45CD-BB14-B5369C4DE76A}" srcId="{9B0826B1-2426-4766-B547-A677200E1C26}" destId="{3A68591D-0607-463D-BBB7-75147C089F26}" srcOrd="0" destOrd="0" parTransId="{C87B6BC1-CC18-4390-91DE-C70C8EC4811A}" sibTransId="{0D64D48A-C1FE-47CA-8D5C-64BD77EDB8D2}"/>
    <dgm:cxn modelId="{EFE0BC79-56F5-43C9-961F-E1657C9D2A01}" type="presOf" srcId="{E59B5BBF-30D6-465D-9D7B-8CE3522A0F31}" destId="{4110B23A-1B79-4BBE-93AC-95B6D340CEC6}" srcOrd="0" destOrd="0" presId="urn:microsoft.com/office/officeart/2005/8/layout/venn3"/>
    <dgm:cxn modelId="{56F9B43B-8712-4968-B447-662F22A05BEB}" type="presOf" srcId="{3A68591D-0607-463D-BBB7-75147C089F26}" destId="{A56EAB36-BECF-4DEA-A82C-2FA82EB97157}" srcOrd="0" destOrd="0" presId="urn:microsoft.com/office/officeart/2005/8/layout/venn3"/>
    <dgm:cxn modelId="{8507B593-F1E5-40CB-BD57-BCBFB76C9F95}" type="presParOf" srcId="{69CCD9C2-D3EF-4FBE-913E-77FBFE42AC39}" destId="{A56EAB36-BECF-4DEA-A82C-2FA82EB97157}" srcOrd="0" destOrd="0" presId="urn:microsoft.com/office/officeart/2005/8/layout/venn3"/>
    <dgm:cxn modelId="{B3720727-5C6D-4407-90FC-B02D42CCCA22}" type="presParOf" srcId="{69CCD9C2-D3EF-4FBE-913E-77FBFE42AC39}" destId="{41E2FD1F-2957-4CF7-A0B9-B362FB605F07}" srcOrd="1" destOrd="0" presId="urn:microsoft.com/office/officeart/2005/8/layout/venn3"/>
    <dgm:cxn modelId="{BEBDD427-4468-4078-A2E3-37BA72154CA6}" type="presParOf" srcId="{69CCD9C2-D3EF-4FBE-913E-77FBFE42AC39}" destId="{20B08DA0-7069-4A60-917F-B146CCDCDBBD}" srcOrd="2" destOrd="0" presId="urn:microsoft.com/office/officeart/2005/8/layout/venn3"/>
    <dgm:cxn modelId="{38645405-FA74-43AA-A50D-17EB7FC7C429}" type="presParOf" srcId="{69CCD9C2-D3EF-4FBE-913E-77FBFE42AC39}" destId="{5004D8DE-4D66-425F-AB12-C1542BB7C26C}" srcOrd="3" destOrd="0" presId="urn:microsoft.com/office/officeart/2005/8/layout/venn3"/>
    <dgm:cxn modelId="{EB023953-C328-4B70-BD9A-41B1ED8E340E}" type="presParOf" srcId="{69CCD9C2-D3EF-4FBE-913E-77FBFE42AC39}" destId="{4110B23A-1B79-4BBE-93AC-95B6D340CEC6}" srcOrd="4" destOrd="0" presId="urn:microsoft.com/office/officeart/2005/8/layout/venn3"/>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17%</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- 33%)</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(19%)</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(31%)</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9C43BEC9-1F49-48A0-A4C4-B135F51EF21F}" type="presOf" srcId="{94BFDC29-A62B-4867-9EFD-4C3299F2A986}" destId="{26521744-C9FE-42F2-BE3A-D2D28AE76CA5}" srcOrd="1" destOrd="0" presId="urn:microsoft.com/office/officeart/2005/8/layout/pyramid1"/>
    <dgm:cxn modelId="{378B2C67-71F0-4D2B-8600-B1E0ED05DC51}" type="presOf" srcId="{DD7E1C66-5AA1-4148-8D24-0F59EB34F27B}" destId="{3030949F-5DAF-1F40-B4D0-84FF1FABAA00}" srcOrd="0" destOrd="0" presId="urn:microsoft.com/office/officeart/2005/8/layout/pyramid1"/>
    <dgm:cxn modelId="{471847ED-7E06-4BAE-8F78-201DB026582B}" type="presOf" srcId="{B1CD9239-600B-41D7-9067-E587838267CF}" destId="{C548DC47-1489-4EF5-BDCB-DEBE01D4E862}"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C2ABB7D7-ACFD-4EDC-8355-0AFD6C7D8A2A}" type="presOf" srcId="{932237BE-64C3-4DED-BF2D-9B9821B44AFA}" destId="{D9EA3055-42F1-4773-B6E1-4489FC8B1BD1}" srcOrd="0" destOrd="0" presId="urn:microsoft.com/office/officeart/2005/8/layout/pyramid1"/>
    <dgm:cxn modelId="{70066B6E-46F8-4A02-BFBA-8EA9E56CEECB}" type="presOf" srcId="{94BFDC29-A62B-4867-9EFD-4C3299F2A986}" destId="{BAE3347D-F78F-4227-B054-5BC36A596218}" srcOrd="0" destOrd="0" presId="urn:microsoft.com/office/officeart/2005/8/layout/pyramid1"/>
    <dgm:cxn modelId="{62255DEA-CA6E-4FDE-8FE2-C4C8081D78A3}" type="presOf" srcId="{DD7E1C66-5AA1-4148-8D24-0F59EB34F27B}" destId="{EDA92B55-1435-714B-8A67-D6D0B3E5538C}" srcOrd="1"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1CD82187-1C28-4D4F-83B2-71FA7BE661BF}" type="presOf" srcId="{5896CC03-10D6-4152-BEED-6E1B31A79FE9}" destId="{FD31F5A5-7680-4C7A-91FB-24138E0D7CDC}" srcOrd="0"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B39C0B58-30BC-444A-AEC0-2B88F1E68EE2}" type="presOf" srcId="{932237BE-64C3-4DED-BF2D-9B9821B44AFA}" destId="{0EDD4896-C891-4183-9B7B-D45A38634F03}" srcOrd="1" destOrd="0" presId="urn:microsoft.com/office/officeart/2005/8/layout/pyramid1"/>
    <dgm:cxn modelId="{EB4267B4-82B8-44F2-B182-394673F80049}" type="presOf" srcId="{B1CD9239-600B-41D7-9067-E587838267CF}" destId="{6B2A6CEB-8AEB-485A-B51F-4BA3BA410D0B}"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284FF99E-CB2B-4603-A1B3-F1EDE67ACC1D}" type="presParOf" srcId="{FD31F5A5-7680-4C7A-91FB-24138E0D7CDC}" destId="{2CFCD532-C2BB-43F0-894D-44DFFD76D26E}" srcOrd="0" destOrd="0" presId="urn:microsoft.com/office/officeart/2005/8/layout/pyramid1"/>
    <dgm:cxn modelId="{909B5941-E1C0-4F98-8049-D5FCF6C97729}" type="presParOf" srcId="{2CFCD532-C2BB-43F0-894D-44DFFD76D26E}" destId="{6B2A6CEB-8AEB-485A-B51F-4BA3BA410D0B}" srcOrd="0" destOrd="0" presId="urn:microsoft.com/office/officeart/2005/8/layout/pyramid1"/>
    <dgm:cxn modelId="{9F8ECCAB-6DA1-4091-BB58-3F6247FF6555}" type="presParOf" srcId="{2CFCD532-C2BB-43F0-894D-44DFFD76D26E}" destId="{C548DC47-1489-4EF5-BDCB-DEBE01D4E862}" srcOrd="1" destOrd="0" presId="urn:microsoft.com/office/officeart/2005/8/layout/pyramid1"/>
    <dgm:cxn modelId="{6BBAAF8C-BA4D-4CD8-9011-A9A140CD3136}" type="presParOf" srcId="{FD31F5A5-7680-4C7A-91FB-24138E0D7CDC}" destId="{E1D542F2-75FE-304E-A897-B81A2DE13B71}" srcOrd="1" destOrd="0" presId="urn:microsoft.com/office/officeart/2005/8/layout/pyramid1"/>
    <dgm:cxn modelId="{97135375-BCCA-4C2C-9465-A83BB67827C7}" type="presParOf" srcId="{E1D542F2-75FE-304E-A897-B81A2DE13B71}" destId="{3030949F-5DAF-1F40-B4D0-84FF1FABAA00}" srcOrd="0" destOrd="0" presId="urn:microsoft.com/office/officeart/2005/8/layout/pyramid1"/>
    <dgm:cxn modelId="{746550A6-55DC-4390-AE0B-805D6AFB19BB}" type="presParOf" srcId="{E1D542F2-75FE-304E-A897-B81A2DE13B71}" destId="{EDA92B55-1435-714B-8A67-D6D0B3E5538C}" srcOrd="1" destOrd="0" presId="urn:microsoft.com/office/officeart/2005/8/layout/pyramid1"/>
    <dgm:cxn modelId="{8F1738EF-84A1-4F76-BB33-433F93200817}" type="presParOf" srcId="{FD31F5A5-7680-4C7A-91FB-24138E0D7CDC}" destId="{9A0D1490-6EC1-4DB5-B0A0-E2BC4B232661}" srcOrd="2" destOrd="0" presId="urn:microsoft.com/office/officeart/2005/8/layout/pyramid1"/>
    <dgm:cxn modelId="{D4F7A644-8A9E-4939-80F6-B06D896950D1}" type="presParOf" srcId="{9A0D1490-6EC1-4DB5-B0A0-E2BC4B232661}" destId="{BAE3347D-F78F-4227-B054-5BC36A596218}" srcOrd="0" destOrd="0" presId="urn:microsoft.com/office/officeart/2005/8/layout/pyramid1"/>
    <dgm:cxn modelId="{911BF7B7-81FB-471F-83EA-78F9E0FF77D0}" type="presParOf" srcId="{9A0D1490-6EC1-4DB5-B0A0-E2BC4B232661}" destId="{26521744-C9FE-42F2-BE3A-D2D28AE76CA5}" srcOrd="1" destOrd="0" presId="urn:microsoft.com/office/officeart/2005/8/layout/pyramid1"/>
    <dgm:cxn modelId="{60DB219B-60B7-4B65-903A-3815592F7E01}" type="presParOf" srcId="{FD31F5A5-7680-4C7A-91FB-24138E0D7CDC}" destId="{BA18687B-851F-47DE-8991-18650FF1E018}" srcOrd="3" destOrd="0" presId="urn:microsoft.com/office/officeart/2005/8/layout/pyramid1"/>
    <dgm:cxn modelId="{6BED665D-AF0F-4926-9855-74AF1CDBECF1}" type="presParOf" srcId="{BA18687B-851F-47DE-8991-18650FF1E018}" destId="{D9EA3055-42F1-4773-B6E1-4489FC8B1BD1}" srcOrd="0" destOrd="0" presId="urn:microsoft.com/office/officeart/2005/8/layout/pyramid1"/>
    <dgm:cxn modelId="{7E3131A6-F80F-4832-95BF-6C6632F3D4CF}"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3_1" csCatId="accent3" phldr="1"/>
      <dgm:spPr/>
    </dgm:pt>
    <dgm:pt modelId="{AB298886-EE6C-4B81-9189-0C10043C8EB0}">
      <dgm:prSet phldrT="[Text]" custT="1"/>
      <dgm:spPr/>
      <dgm:t>
        <a:bodyPr/>
        <a:lstStyle/>
        <a:p>
          <a:r>
            <a:rPr lang="en-ZA" sz="1600" b="1" dirty="0" smtClean="0"/>
            <a:t>Low quality education</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dgm:spPr/>
      <dgm:t>
        <a:bodyPr/>
        <a:lstStyle/>
        <a:p>
          <a:r>
            <a:rPr lang="en-ZA" dirty="0" smtClean="0"/>
            <a:t>Low social mobility</a:t>
          </a:r>
          <a:endParaRPr lang="en-ZA"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dgm:spPr/>
      <dgm:t>
        <a:bodyPr/>
        <a:lstStyle/>
        <a:p>
          <a:r>
            <a:rPr lang="en-ZA" dirty="0" smtClean="0"/>
            <a:t>Hereditary poverty</a:t>
          </a:r>
          <a:endParaRPr lang="en-ZA"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B5866D68-859B-4C2C-9552-5A617D50F4AB}" srcId="{99F46751-1063-485A-993A-EBA2177A0361}" destId="{01256274-B467-417D-B0FB-D9DEBBE30EA4}" srcOrd="2" destOrd="0" parTransId="{A8A5B5B1-CF52-4DCC-8FF3-0583D201DDA2}" sibTransId="{A61413D3-AE93-49A6-A5EE-3C385D2DE3EE}"/>
    <dgm:cxn modelId="{D2CD8A6E-8B1E-4519-8998-59D7122ACECF}" type="presOf" srcId="{38A728A7-0540-4BF2-8369-552D1FF04834}" destId="{106526A1-AD82-46A2-AC8C-B42D1F5217ED}" srcOrd="0" destOrd="0" presId="urn:microsoft.com/office/officeart/2005/8/layout/gear1"/>
    <dgm:cxn modelId="{96A9A155-62A3-4285-B0D4-AD3BD0E4D163}" type="presOf" srcId="{01256274-B467-417D-B0FB-D9DEBBE30EA4}" destId="{128CD003-1B49-454E-BFD8-E64E9DDE4604}" srcOrd="1" destOrd="0" presId="urn:microsoft.com/office/officeart/2005/8/layout/gear1"/>
    <dgm:cxn modelId="{595DBF30-C302-40D4-813E-DA0A19197C84}" type="presOf" srcId="{AB298886-EE6C-4B81-9189-0C10043C8EB0}" destId="{68EF01A1-2CAD-48C1-B3CC-1CB992A6B769}" srcOrd="2" destOrd="0" presId="urn:microsoft.com/office/officeart/2005/8/layout/gear1"/>
    <dgm:cxn modelId="{EA725995-8F35-47A1-A135-00B8C1A355F5}" type="presOf" srcId="{6B8C1288-5965-40AA-BA5B-96DF6F7BDF16}" destId="{59DB91FF-8856-40C4-8DD9-453DD8EE423D}"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F97BD80F-1A06-465B-8E6A-655BABDAECCC}" type="presOf" srcId="{01256274-B467-417D-B0FB-D9DEBBE30EA4}" destId="{7DCB9903-DA53-4FA1-93C9-93EEFCF1F6DC}" srcOrd="3" destOrd="0" presId="urn:microsoft.com/office/officeart/2005/8/layout/gear1"/>
    <dgm:cxn modelId="{FFE4C275-C9D1-4B68-B5EA-AFD433E8464E}" type="presOf" srcId="{99F46751-1063-485A-993A-EBA2177A0361}" destId="{A252CFB3-03C7-41A7-B7D0-96B3193AB57F}" srcOrd="0" destOrd="0" presId="urn:microsoft.com/office/officeart/2005/8/layout/gear1"/>
    <dgm:cxn modelId="{A3832E4B-8BC9-48BA-BCD9-BF5EAC2BA1EC}" type="presOf" srcId="{AB298886-EE6C-4B81-9189-0C10043C8EB0}" destId="{CBEA659B-D7DA-40DE-8D45-3319B767BE90}" srcOrd="1" destOrd="0" presId="urn:microsoft.com/office/officeart/2005/8/layout/gear1"/>
    <dgm:cxn modelId="{EAFF1B44-542E-4D94-ACFB-59F5BC6E7EA1}" type="presOf" srcId="{6780EA98-9549-4C2C-9497-26053D531C3B}" destId="{75810C30-4C54-468B-8E2E-B530086FB0AC}" srcOrd="1" destOrd="0" presId="urn:microsoft.com/office/officeart/2005/8/layout/gear1"/>
    <dgm:cxn modelId="{CA36BFD8-79DD-4CE8-AC43-BC4FFEEF57E1}" type="presOf" srcId="{A61413D3-AE93-49A6-A5EE-3C385D2DE3EE}" destId="{A9716CFE-04DB-4A1A-B650-87D4A83D0BBF}" srcOrd="0" destOrd="0" presId="urn:microsoft.com/office/officeart/2005/8/layout/gear1"/>
    <dgm:cxn modelId="{36324A6B-9DA4-4737-A00D-62F0658F6278}" type="presOf" srcId="{6780EA98-9549-4C2C-9497-26053D531C3B}" destId="{F15B143E-CC0D-46B6-A52D-188CA14D550D}" srcOrd="2" destOrd="0" presId="urn:microsoft.com/office/officeart/2005/8/layout/gear1"/>
    <dgm:cxn modelId="{B4F725A9-BF78-4517-B686-85C644149AA4}" type="presOf" srcId="{6780EA98-9549-4C2C-9497-26053D531C3B}" destId="{1E446F85-7056-4EB8-ADCC-D9EA52599DC3}" srcOrd="0" destOrd="0" presId="urn:microsoft.com/office/officeart/2005/8/layout/gear1"/>
    <dgm:cxn modelId="{AC551EB6-9318-4847-AC65-D1ECD5CF91F2}" type="presOf" srcId="{AB298886-EE6C-4B81-9189-0C10043C8EB0}" destId="{7BF61DF9-2290-435F-99ED-4383C002E642}" srcOrd="0"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776C649E-8879-4A77-8AA4-C0B203615986}" type="presOf" srcId="{01256274-B467-417D-B0FB-D9DEBBE30EA4}" destId="{68CF8A3C-58A4-42D4-BF8A-9EAEE81D9584}" srcOrd="2" destOrd="0" presId="urn:microsoft.com/office/officeart/2005/8/layout/gear1"/>
    <dgm:cxn modelId="{9E8AD33A-554B-4909-81C1-B1DA4A055C63}" type="presOf" srcId="{01256274-B467-417D-B0FB-D9DEBBE30EA4}" destId="{3AD1B559-2D50-460D-8E8F-419A7CB078EE}" srcOrd="0" destOrd="0" presId="urn:microsoft.com/office/officeart/2005/8/layout/gear1"/>
    <dgm:cxn modelId="{DA134303-284D-4BA8-B354-AFD659F73E83}" type="presParOf" srcId="{A252CFB3-03C7-41A7-B7D0-96B3193AB57F}" destId="{7BF61DF9-2290-435F-99ED-4383C002E642}" srcOrd="0" destOrd="0" presId="urn:microsoft.com/office/officeart/2005/8/layout/gear1"/>
    <dgm:cxn modelId="{59F932F8-3454-4146-B477-5BD3A620401F}" type="presParOf" srcId="{A252CFB3-03C7-41A7-B7D0-96B3193AB57F}" destId="{CBEA659B-D7DA-40DE-8D45-3319B767BE90}" srcOrd="1" destOrd="0" presId="urn:microsoft.com/office/officeart/2005/8/layout/gear1"/>
    <dgm:cxn modelId="{AFEC620A-0F92-4279-A570-895F6C4EB2BB}" type="presParOf" srcId="{A252CFB3-03C7-41A7-B7D0-96B3193AB57F}" destId="{68EF01A1-2CAD-48C1-B3CC-1CB992A6B769}" srcOrd="2" destOrd="0" presId="urn:microsoft.com/office/officeart/2005/8/layout/gear1"/>
    <dgm:cxn modelId="{7C15C670-5030-43A8-9E13-04621D266EA7}" type="presParOf" srcId="{A252CFB3-03C7-41A7-B7D0-96B3193AB57F}" destId="{1E446F85-7056-4EB8-ADCC-D9EA52599DC3}" srcOrd="3" destOrd="0" presId="urn:microsoft.com/office/officeart/2005/8/layout/gear1"/>
    <dgm:cxn modelId="{C341EDCB-6077-499A-80CC-6087ED4A23C9}" type="presParOf" srcId="{A252CFB3-03C7-41A7-B7D0-96B3193AB57F}" destId="{75810C30-4C54-468B-8E2E-B530086FB0AC}" srcOrd="4" destOrd="0" presId="urn:microsoft.com/office/officeart/2005/8/layout/gear1"/>
    <dgm:cxn modelId="{FC7D9541-7DDE-45EC-B998-3A4AA83B61D2}" type="presParOf" srcId="{A252CFB3-03C7-41A7-B7D0-96B3193AB57F}" destId="{F15B143E-CC0D-46B6-A52D-188CA14D550D}" srcOrd="5" destOrd="0" presId="urn:microsoft.com/office/officeart/2005/8/layout/gear1"/>
    <dgm:cxn modelId="{BC9DAC8E-8C0C-40E3-B761-02600AD461BE}" type="presParOf" srcId="{A252CFB3-03C7-41A7-B7D0-96B3193AB57F}" destId="{3AD1B559-2D50-460D-8E8F-419A7CB078EE}" srcOrd="6" destOrd="0" presId="urn:microsoft.com/office/officeart/2005/8/layout/gear1"/>
    <dgm:cxn modelId="{43B27147-F665-4510-A3A2-27DBA5C12DF8}" type="presParOf" srcId="{A252CFB3-03C7-41A7-B7D0-96B3193AB57F}" destId="{128CD003-1B49-454E-BFD8-E64E9DDE4604}" srcOrd="7" destOrd="0" presId="urn:microsoft.com/office/officeart/2005/8/layout/gear1"/>
    <dgm:cxn modelId="{FBB9A2D5-14AD-456F-846E-F1BA52C80B16}" type="presParOf" srcId="{A252CFB3-03C7-41A7-B7D0-96B3193AB57F}" destId="{68CF8A3C-58A4-42D4-BF8A-9EAEE81D9584}" srcOrd="8" destOrd="0" presId="urn:microsoft.com/office/officeart/2005/8/layout/gear1"/>
    <dgm:cxn modelId="{95E75D7A-B791-4D2A-B5A1-A8953E3BD8A8}" type="presParOf" srcId="{A252CFB3-03C7-41A7-B7D0-96B3193AB57F}" destId="{7DCB9903-DA53-4FA1-93C9-93EEFCF1F6DC}" srcOrd="9" destOrd="0" presId="urn:microsoft.com/office/officeart/2005/8/layout/gear1"/>
    <dgm:cxn modelId="{818BE08A-FCF2-4E29-8C4D-F260E81AB20D}" type="presParOf" srcId="{A252CFB3-03C7-41A7-B7D0-96B3193AB57F}" destId="{59DB91FF-8856-40C4-8DD9-453DD8EE423D}" srcOrd="10" destOrd="0" presId="urn:microsoft.com/office/officeart/2005/8/layout/gear1"/>
    <dgm:cxn modelId="{CB1C5BA9-A730-43FB-A46C-92023F6E82D3}" type="presParOf" srcId="{A252CFB3-03C7-41A7-B7D0-96B3193AB57F}" destId="{106526A1-AD82-46A2-AC8C-B42D1F5217ED}" srcOrd="11" destOrd="0" presId="urn:microsoft.com/office/officeart/2005/8/layout/gear1"/>
    <dgm:cxn modelId="{6AFC1550-A71B-467E-8DEE-D533128F5598}" type="presParOf" srcId="{A252CFB3-03C7-41A7-B7D0-96B3193AB57F}" destId="{A9716CFE-04DB-4A1A-B650-87D4A83D0BBF}"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FAC4D8-EA1E-4502-A5F1-F9E1724D74D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ZA"/>
        </a:p>
      </dgm:t>
    </dgm:pt>
    <dgm:pt modelId="{C7E072EB-B2C1-424B-8063-AFAC38A417D2}">
      <dgm:prSet phldrT="[Text]" custT="1"/>
      <dgm:spPr>
        <a:solidFill>
          <a:srgbClr val="C00000"/>
        </a:solidFill>
      </dgm:spPr>
      <dgm:t>
        <a:bodyPr/>
        <a:lstStyle/>
        <a:p>
          <a:r>
            <a:rPr lang="en-ZA" sz="2000" b="1" dirty="0" smtClean="0"/>
            <a:t>Current concerns of DBE </a:t>
          </a:r>
        </a:p>
        <a:p>
          <a:r>
            <a:rPr lang="en-ZA" sz="900" dirty="0" smtClean="0"/>
            <a:t>(according to me)</a:t>
          </a:r>
          <a:endParaRPr lang="en-ZA" sz="900" dirty="0"/>
        </a:p>
      </dgm:t>
    </dgm:pt>
    <dgm:pt modelId="{F18E482F-9AB3-485B-BE21-A690A4CC44DD}" type="parTrans" cxnId="{C8B73069-6C30-4B8D-95C6-F8B89D6E18F1}">
      <dgm:prSet/>
      <dgm:spPr/>
      <dgm:t>
        <a:bodyPr/>
        <a:lstStyle/>
        <a:p>
          <a:endParaRPr lang="en-ZA"/>
        </a:p>
      </dgm:t>
    </dgm:pt>
    <dgm:pt modelId="{B7EBE1D7-8E5F-48A8-8C5B-7A0735B48CBF}" type="sibTrans" cxnId="{C8B73069-6C30-4B8D-95C6-F8B89D6E18F1}">
      <dgm:prSet/>
      <dgm:spPr/>
      <dgm:t>
        <a:bodyPr/>
        <a:lstStyle/>
        <a:p>
          <a:endParaRPr lang="en-ZA"/>
        </a:p>
      </dgm:t>
    </dgm:pt>
    <dgm:pt modelId="{FF013382-A3B1-4C76-9BD5-AAEBBF0091BC}">
      <dgm:prSet phldrT="[Text]" custT="1"/>
      <dgm:spPr/>
      <dgm:t>
        <a:bodyPr/>
        <a:lstStyle/>
        <a:p>
          <a:r>
            <a:rPr lang="en-ZA" sz="1000" b="1" dirty="0" smtClean="0">
              <a:solidFill>
                <a:srgbClr val="FFFF00"/>
              </a:solidFill>
            </a:rPr>
            <a:t>Teacher content knowledge</a:t>
          </a:r>
        </a:p>
        <a:p>
          <a:r>
            <a:rPr lang="en-ZA" sz="1000" dirty="0" smtClean="0"/>
            <a:t>- Extremely low</a:t>
          </a:r>
        </a:p>
        <a:p>
          <a:r>
            <a:rPr lang="en-ZA" sz="1000" dirty="0" smtClean="0"/>
            <a:t>- Politically sensitive given strength of teacher unions</a:t>
          </a:r>
        </a:p>
        <a:p>
          <a:r>
            <a:rPr lang="en-ZA" sz="1000" dirty="0" smtClean="0"/>
            <a:t>-Testing &amp; training?!</a:t>
          </a:r>
          <a:endParaRPr lang="en-ZA" sz="1000" dirty="0"/>
        </a:p>
      </dgm:t>
    </dgm:pt>
    <dgm:pt modelId="{0ED8FD3D-B56D-4080-86A6-32375B6B81A8}" type="parTrans" cxnId="{F2DEB73A-4679-464B-9E79-C8F8C6F9C0BD}">
      <dgm:prSet/>
      <dgm:spPr/>
      <dgm:t>
        <a:bodyPr/>
        <a:lstStyle/>
        <a:p>
          <a:endParaRPr lang="en-ZA"/>
        </a:p>
      </dgm:t>
    </dgm:pt>
    <dgm:pt modelId="{AE780106-69FC-4F21-93F9-0635B99644D7}" type="sibTrans" cxnId="{F2DEB73A-4679-464B-9E79-C8F8C6F9C0BD}">
      <dgm:prSet/>
      <dgm:spPr/>
      <dgm:t>
        <a:bodyPr/>
        <a:lstStyle/>
        <a:p>
          <a:endParaRPr lang="en-ZA"/>
        </a:p>
      </dgm:t>
    </dgm:pt>
    <dgm:pt modelId="{1D4E99C8-28D2-4869-8412-A237DD767091}">
      <dgm:prSet phldrT="[Text]" custT="1"/>
      <dgm:spPr/>
      <dgm:t>
        <a:bodyPr/>
        <a:lstStyle/>
        <a:p>
          <a:r>
            <a:rPr lang="en-ZA" sz="1100" b="1" dirty="0" smtClean="0">
              <a:solidFill>
                <a:srgbClr val="FFFF00"/>
              </a:solidFill>
            </a:rPr>
            <a:t>Grade R &amp; ECD</a:t>
          </a:r>
        </a:p>
        <a:p>
          <a:r>
            <a:rPr lang="en-ZA" sz="1000" dirty="0" smtClean="0"/>
            <a:t>- Funding: Current </a:t>
          </a:r>
          <a:r>
            <a:rPr lang="en-ZA" sz="1000" dirty="0" err="1" smtClean="0"/>
            <a:t>exp</a:t>
          </a:r>
          <a:r>
            <a:rPr lang="en-ZA" sz="1000" dirty="0" smtClean="0"/>
            <a:t> on Grade R pupil (R3K) 1/3 of ordinary school child (R10K)</a:t>
          </a:r>
        </a:p>
        <a:p>
          <a:r>
            <a:rPr lang="en-ZA" sz="1000" dirty="0" smtClean="0"/>
            <a:t>-Training/qualifications and $ of  ECD teachers?</a:t>
          </a:r>
          <a:endParaRPr lang="en-ZA" sz="1000" dirty="0"/>
        </a:p>
      </dgm:t>
    </dgm:pt>
    <dgm:pt modelId="{C15CF9F9-3DD2-4A74-9FA0-687EA08408D4}" type="parTrans" cxnId="{5CCE312D-CE3B-4806-B067-943A675077B1}">
      <dgm:prSet/>
      <dgm:spPr/>
      <dgm:t>
        <a:bodyPr/>
        <a:lstStyle/>
        <a:p>
          <a:endParaRPr lang="en-ZA"/>
        </a:p>
      </dgm:t>
    </dgm:pt>
    <dgm:pt modelId="{CB36FB14-7066-43F6-A34F-8372EAC35426}" type="sibTrans" cxnId="{5CCE312D-CE3B-4806-B067-943A675077B1}">
      <dgm:prSet/>
      <dgm:spPr/>
      <dgm:t>
        <a:bodyPr/>
        <a:lstStyle/>
        <a:p>
          <a:endParaRPr lang="en-ZA"/>
        </a:p>
      </dgm:t>
    </dgm:pt>
    <dgm:pt modelId="{FC85C5CD-F243-475F-AC56-F1D95C833901}">
      <dgm:prSet phldrT="[Text]" custT="1"/>
      <dgm:spPr/>
      <dgm:t>
        <a:bodyPr/>
        <a:lstStyle/>
        <a:p>
          <a:r>
            <a:rPr lang="en-ZA" sz="1050" b="1" dirty="0" smtClean="0">
              <a:solidFill>
                <a:srgbClr val="FFFF00"/>
              </a:solidFill>
            </a:rPr>
            <a:t>Teacher Salaries </a:t>
          </a:r>
        </a:p>
        <a:p>
          <a:r>
            <a:rPr lang="en-ZA" sz="1000" dirty="0" smtClean="0"/>
            <a:t>– Make up 80% of </a:t>
          </a:r>
          <a:r>
            <a:rPr lang="en-ZA" sz="1000" dirty="0" err="1" smtClean="0"/>
            <a:t>Educ</a:t>
          </a:r>
          <a:r>
            <a:rPr lang="en-ZA" sz="1000" dirty="0" smtClean="0"/>
            <a:t> </a:t>
          </a:r>
          <a:r>
            <a:rPr lang="en-ZA" sz="1000" dirty="0" err="1" smtClean="0"/>
            <a:t>Exp</a:t>
          </a:r>
          <a:r>
            <a:rPr lang="en-ZA" sz="1000" dirty="0" smtClean="0"/>
            <a:t> </a:t>
          </a:r>
          <a:r>
            <a:rPr lang="en-ZA" sz="1000" dirty="0" err="1" smtClean="0"/>
            <a:t>ating</a:t>
          </a:r>
          <a:r>
            <a:rPr lang="en-ZA" sz="1000" dirty="0" smtClean="0"/>
            <a:t> infrastructure backlogs</a:t>
          </a:r>
        </a:p>
        <a:p>
          <a:r>
            <a:rPr lang="en-ZA" sz="1000" dirty="0" smtClean="0"/>
            <a:t>- Legal implications of MN&amp;S (provinces held to </a:t>
          </a:r>
          <a:r>
            <a:rPr lang="en-ZA" sz="1000" dirty="0" err="1" smtClean="0"/>
            <a:t>acc</a:t>
          </a:r>
          <a:r>
            <a:rPr lang="en-ZA" sz="1000" dirty="0" smtClean="0"/>
            <a:t>)</a:t>
          </a:r>
          <a:endParaRPr lang="en-ZA" sz="1000" dirty="0"/>
        </a:p>
      </dgm:t>
    </dgm:pt>
    <dgm:pt modelId="{DDF68A62-BB93-48C2-8772-7E5A51B94BBD}" type="parTrans" cxnId="{E56E1452-9715-46FC-A42D-86B83AEDFF6F}">
      <dgm:prSet/>
      <dgm:spPr/>
      <dgm:t>
        <a:bodyPr/>
        <a:lstStyle/>
        <a:p>
          <a:endParaRPr lang="en-ZA"/>
        </a:p>
      </dgm:t>
    </dgm:pt>
    <dgm:pt modelId="{2D68AEDA-B220-4CE6-A509-B6AFF0EE0691}" type="sibTrans" cxnId="{E56E1452-9715-46FC-A42D-86B83AEDFF6F}">
      <dgm:prSet/>
      <dgm:spPr/>
      <dgm:t>
        <a:bodyPr/>
        <a:lstStyle/>
        <a:p>
          <a:endParaRPr lang="en-ZA"/>
        </a:p>
      </dgm:t>
    </dgm:pt>
    <dgm:pt modelId="{BAEFC504-733C-4A14-AE07-FE384502B3AE}">
      <dgm:prSet phldrT="[Text]" custT="1"/>
      <dgm:spPr/>
      <dgm:t>
        <a:bodyPr/>
        <a:lstStyle/>
        <a:p>
          <a:r>
            <a:rPr lang="en-ZA" sz="1050" b="1" dirty="0" smtClean="0">
              <a:solidFill>
                <a:srgbClr val="FFFF00"/>
              </a:solidFill>
            </a:rPr>
            <a:t>FP Numeracy &amp; literacy and ANAS</a:t>
          </a:r>
          <a:endParaRPr lang="en-ZA" sz="900" b="1" dirty="0" smtClean="0">
            <a:solidFill>
              <a:srgbClr val="FFFF00"/>
            </a:solidFill>
          </a:endParaRPr>
        </a:p>
        <a:p>
          <a:r>
            <a:rPr lang="en-ZA" sz="900" dirty="0" smtClean="0"/>
            <a:t>- Ensuring they are comparable across years</a:t>
          </a:r>
        </a:p>
        <a:p>
          <a:r>
            <a:rPr lang="en-ZA" sz="900" dirty="0" smtClean="0"/>
            <a:t>- Using them to raise numeracy &amp; literacy outcomes</a:t>
          </a:r>
        </a:p>
        <a:p>
          <a:r>
            <a:rPr lang="en-ZA" sz="900" dirty="0" smtClean="0"/>
            <a:t>-</a:t>
          </a:r>
          <a:endParaRPr lang="en-ZA" sz="900" dirty="0"/>
        </a:p>
      </dgm:t>
    </dgm:pt>
    <dgm:pt modelId="{4D1CB14B-876F-47A1-AF8F-027B95DC4AE7}" type="parTrans" cxnId="{8A583210-2EA7-43F5-AC95-57B5A75F232C}">
      <dgm:prSet/>
      <dgm:spPr/>
      <dgm:t>
        <a:bodyPr/>
        <a:lstStyle/>
        <a:p>
          <a:endParaRPr lang="en-ZA"/>
        </a:p>
      </dgm:t>
    </dgm:pt>
    <dgm:pt modelId="{6C073A18-EFC0-4344-A4FD-716170C3AC79}" type="sibTrans" cxnId="{8A583210-2EA7-43F5-AC95-57B5A75F232C}">
      <dgm:prSet/>
      <dgm:spPr/>
      <dgm:t>
        <a:bodyPr/>
        <a:lstStyle/>
        <a:p>
          <a:endParaRPr lang="en-ZA"/>
        </a:p>
      </dgm:t>
    </dgm:pt>
    <dgm:pt modelId="{FDAA7915-B998-4672-82B1-094BD9C5F327}">
      <dgm:prSet custT="1"/>
      <dgm:spPr/>
      <dgm:t>
        <a:bodyPr/>
        <a:lstStyle/>
        <a:p>
          <a:r>
            <a:rPr lang="en-ZA" sz="1100" b="1" smtClean="0">
              <a:solidFill>
                <a:srgbClr val="FFFF00"/>
              </a:solidFill>
            </a:rPr>
            <a:t>Min Norms/Stds</a:t>
          </a:r>
          <a:endParaRPr lang="en-ZA" sz="1100" b="1" dirty="0" smtClean="0">
            <a:solidFill>
              <a:srgbClr val="FFFF00"/>
            </a:solidFill>
          </a:endParaRPr>
        </a:p>
        <a:p>
          <a:r>
            <a:rPr lang="en-ZA" sz="1000" dirty="0" smtClean="0"/>
            <a:t>- Eradicating infrastructure backlogs &amp; providing basics (and then non-basics)</a:t>
          </a:r>
        </a:p>
        <a:p>
          <a:r>
            <a:rPr lang="en-ZA" sz="1000" dirty="0" smtClean="0"/>
            <a:t>- Legal implications of MN&amp;S (provinces held to </a:t>
          </a:r>
          <a:r>
            <a:rPr lang="en-ZA" sz="1000" dirty="0" err="1" smtClean="0"/>
            <a:t>acc</a:t>
          </a:r>
          <a:r>
            <a:rPr lang="en-ZA" sz="1000" dirty="0" smtClean="0"/>
            <a:t>)</a:t>
          </a:r>
          <a:endParaRPr lang="en-ZA" sz="1000" dirty="0"/>
        </a:p>
      </dgm:t>
    </dgm:pt>
    <dgm:pt modelId="{0A7D0E3E-5E12-4512-B965-FD6F86DB196B}" type="parTrans" cxnId="{00528CD2-5F09-4E73-AF8A-0F65BFEC6667}">
      <dgm:prSet/>
      <dgm:spPr/>
      <dgm:t>
        <a:bodyPr/>
        <a:lstStyle/>
        <a:p>
          <a:endParaRPr lang="en-ZA"/>
        </a:p>
      </dgm:t>
    </dgm:pt>
    <dgm:pt modelId="{719999B7-E594-42B6-AFF3-8BDEC0FE794E}" type="sibTrans" cxnId="{00528CD2-5F09-4E73-AF8A-0F65BFEC6667}">
      <dgm:prSet/>
      <dgm:spPr/>
      <dgm:t>
        <a:bodyPr/>
        <a:lstStyle/>
        <a:p>
          <a:endParaRPr lang="en-ZA"/>
        </a:p>
      </dgm:t>
    </dgm:pt>
    <dgm:pt modelId="{BEA12C42-518C-4A0E-BC1B-4C563AC371C4}">
      <dgm:prSet custT="1"/>
      <dgm:spPr/>
      <dgm:t>
        <a:bodyPr/>
        <a:lstStyle/>
        <a:p>
          <a:r>
            <a:rPr lang="en-ZA" sz="1000" b="1" dirty="0" smtClean="0">
              <a:solidFill>
                <a:srgbClr val="FFFF00"/>
              </a:solidFill>
            </a:rPr>
            <a:t>Elections &amp; Relations with teacher unions</a:t>
          </a:r>
        </a:p>
        <a:p>
          <a:r>
            <a:rPr lang="en-ZA" sz="800" dirty="0" smtClean="0">
              <a:solidFill>
                <a:schemeClr val="bg1"/>
              </a:solidFill>
            </a:rPr>
            <a:t>- Teacher unions (</a:t>
          </a:r>
          <a:r>
            <a:rPr lang="en-ZA" sz="800" dirty="0" err="1" smtClean="0">
              <a:solidFill>
                <a:schemeClr val="bg1"/>
              </a:solidFill>
            </a:rPr>
            <a:t>esp</a:t>
          </a:r>
          <a:r>
            <a:rPr lang="en-ZA" sz="800" dirty="0" smtClean="0">
              <a:solidFill>
                <a:schemeClr val="bg1"/>
              </a:solidFill>
            </a:rPr>
            <a:t> SADTU) wield considerable power)</a:t>
          </a:r>
        </a:p>
        <a:p>
          <a:r>
            <a:rPr lang="en-ZA" sz="800" dirty="0" smtClean="0">
              <a:solidFill>
                <a:schemeClr val="bg1"/>
              </a:solidFill>
            </a:rPr>
            <a:t>-Appointments (DBE/district/principal/teacher) politicised, competence not primary concern</a:t>
          </a:r>
        </a:p>
        <a:p>
          <a:endParaRPr lang="en-ZA" sz="1200" dirty="0">
            <a:solidFill>
              <a:srgbClr val="FFFF00"/>
            </a:solidFill>
          </a:endParaRPr>
        </a:p>
      </dgm:t>
    </dgm:pt>
    <dgm:pt modelId="{818237A5-F9FA-4BA7-A3D0-F61534CD6CBC}" type="parTrans" cxnId="{3B9C27BB-5AAC-4134-9BCF-A45BFBE1EB21}">
      <dgm:prSet/>
      <dgm:spPr/>
      <dgm:t>
        <a:bodyPr/>
        <a:lstStyle/>
        <a:p>
          <a:endParaRPr lang="en-ZA"/>
        </a:p>
      </dgm:t>
    </dgm:pt>
    <dgm:pt modelId="{447A8E80-3CEF-4C75-8D35-1F9E789B1F7E}" type="sibTrans" cxnId="{3B9C27BB-5AAC-4134-9BCF-A45BFBE1EB21}">
      <dgm:prSet/>
      <dgm:spPr/>
      <dgm:t>
        <a:bodyPr/>
        <a:lstStyle/>
        <a:p>
          <a:endParaRPr lang="en-ZA"/>
        </a:p>
      </dgm:t>
    </dgm:pt>
    <dgm:pt modelId="{6F0D1CDD-9CA2-C249-952B-347A085F3B58}">
      <dgm:prSet/>
      <dgm:spPr/>
      <dgm:t>
        <a:bodyPr/>
        <a:lstStyle/>
        <a:p>
          <a:r>
            <a:rPr lang="en-ZA" b="1" dirty="0" smtClean="0">
              <a:solidFill>
                <a:srgbClr val="FFFF00"/>
              </a:solidFill>
            </a:rPr>
            <a:t>Post-provisioning</a:t>
          </a:r>
        </a:p>
        <a:p>
          <a:r>
            <a:rPr lang="en-ZA" dirty="0" smtClean="0">
              <a:solidFill>
                <a:schemeClr val="bg1"/>
              </a:solidFill>
            </a:rPr>
            <a:t>- Ghost teachers</a:t>
          </a:r>
        </a:p>
        <a:p>
          <a:r>
            <a:rPr lang="en-ZA" dirty="0" smtClean="0">
              <a:solidFill>
                <a:schemeClr val="bg1"/>
              </a:solidFill>
            </a:rPr>
            <a:t>-Over/under supply in certain schools (esp ECA)</a:t>
          </a:r>
        </a:p>
        <a:p>
          <a:r>
            <a:rPr lang="en-ZA" dirty="0" smtClean="0">
              <a:solidFill>
                <a:schemeClr val="bg1"/>
              </a:solidFill>
            </a:rPr>
            <a:t>-limiting the salary bill</a:t>
          </a:r>
        </a:p>
        <a:p>
          <a:endParaRPr lang="en-US" dirty="0"/>
        </a:p>
      </dgm:t>
    </dgm:pt>
    <dgm:pt modelId="{D7EFCA49-B903-FF40-9510-81B0C8A34E50}" type="parTrans" cxnId="{D6E9B40D-8935-2B4F-9766-E33A3E4601FE}">
      <dgm:prSet/>
      <dgm:spPr/>
      <dgm:t>
        <a:bodyPr/>
        <a:lstStyle/>
        <a:p>
          <a:endParaRPr lang="en-US"/>
        </a:p>
      </dgm:t>
    </dgm:pt>
    <dgm:pt modelId="{FA0FE513-CC86-DA45-987C-7CC47375325C}" type="sibTrans" cxnId="{D6E9B40D-8935-2B4F-9766-E33A3E4601FE}">
      <dgm:prSet/>
      <dgm:spPr/>
      <dgm:t>
        <a:bodyPr/>
        <a:lstStyle/>
        <a:p>
          <a:endParaRPr lang="en-US"/>
        </a:p>
      </dgm:t>
    </dgm:pt>
    <dgm:pt modelId="{E8B05CCD-C961-4287-BC8B-009BA6F0F553}" type="pres">
      <dgm:prSet presAssocID="{2DFAC4D8-EA1E-4502-A5F1-F9E1724D74D9}" presName="cycle" presStyleCnt="0">
        <dgm:presLayoutVars>
          <dgm:chMax val="1"/>
          <dgm:dir/>
          <dgm:animLvl val="ctr"/>
          <dgm:resizeHandles val="exact"/>
        </dgm:presLayoutVars>
      </dgm:prSet>
      <dgm:spPr/>
      <dgm:t>
        <a:bodyPr/>
        <a:lstStyle/>
        <a:p>
          <a:endParaRPr lang="en-US"/>
        </a:p>
      </dgm:t>
    </dgm:pt>
    <dgm:pt modelId="{805E8CCC-791B-488A-BEC4-8B912ED05C08}" type="pres">
      <dgm:prSet presAssocID="{C7E072EB-B2C1-424B-8063-AFAC38A417D2}" presName="centerShape" presStyleLbl="node0" presStyleIdx="0" presStyleCnt="1"/>
      <dgm:spPr/>
      <dgm:t>
        <a:bodyPr/>
        <a:lstStyle/>
        <a:p>
          <a:endParaRPr lang="en-US"/>
        </a:p>
      </dgm:t>
    </dgm:pt>
    <dgm:pt modelId="{EF6C528B-8C4A-4F95-B362-2FDAC40BBF12}" type="pres">
      <dgm:prSet presAssocID="{0ED8FD3D-B56D-4080-86A6-32375B6B81A8}" presName="Name9" presStyleLbl="parChTrans1D2" presStyleIdx="0" presStyleCnt="7"/>
      <dgm:spPr/>
      <dgm:t>
        <a:bodyPr/>
        <a:lstStyle/>
        <a:p>
          <a:endParaRPr lang="en-US"/>
        </a:p>
      </dgm:t>
    </dgm:pt>
    <dgm:pt modelId="{67292699-90F9-4CCA-B307-A125F81A4AC9}" type="pres">
      <dgm:prSet presAssocID="{0ED8FD3D-B56D-4080-86A6-32375B6B81A8}" presName="connTx" presStyleLbl="parChTrans1D2" presStyleIdx="0" presStyleCnt="7"/>
      <dgm:spPr/>
      <dgm:t>
        <a:bodyPr/>
        <a:lstStyle/>
        <a:p>
          <a:endParaRPr lang="en-US"/>
        </a:p>
      </dgm:t>
    </dgm:pt>
    <dgm:pt modelId="{6A11ACCE-094B-47CD-801D-2FC6256BBDD0}" type="pres">
      <dgm:prSet presAssocID="{FF013382-A3B1-4C76-9BD5-AAEBBF0091BC}" presName="node" presStyleLbl="node1" presStyleIdx="0" presStyleCnt="7">
        <dgm:presLayoutVars>
          <dgm:bulletEnabled val="1"/>
        </dgm:presLayoutVars>
      </dgm:prSet>
      <dgm:spPr/>
      <dgm:t>
        <a:bodyPr/>
        <a:lstStyle/>
        <a:p>
          <a:endParaRPr lang="en-ZA"/>
        </a:p>
      </dgm:t>
    </dgm:pt>
    <dgm:pt modelId="{3DA960A4-B27E-4AE2-8EF6-0FC699BBD40E}" type="pres">
      <dgm:prSet presAssocID="{C15CF9F9-3DD2-4A74-9FA0-687EA08408D4}" presName="Name9" presStyleLbl="parChTrans1D2" presStyleIdx="1" presStyleCnt="7"/>
      <dgm:spPr/>
      <dgm:t>
        <a:bodyPr/>
        <a:lstStyle/>
        <a:p>
          <a:endParaRPr lang="en-US"/>
        </a:p>
      </dgm:t>
    </dgm:pt>
    <dgm:pt modelId="{B17136D5-F1ED-46AA-88F3-E709532E486C}" type="pres">
      <dgm:prSet presAssocID="{C15CF9F9-3DD2-4A74-9FA0-687EA08408D4}" presName="connTx" presStyleLbl="parChTrans1D2" presStyleIdx="1" presStyleCnt="7"/>
      <dgm:spPr/>
      <dgm:t>
        <a:bodyPr/>
        <a:lstStyle/>
        <a:p>
          <a:endParaRPr lang="en-US"/>
        </a:p>
      </dgm:t>
    </dgm:pt>
    <dgm:pt modelId="{59F6E7B8-550D-4BE6-9706-76D63D52CFFB}" type="pres">
      <dgm:prSet presAssocID="{1D4E99C8-28D2-4869-8412-A237DD767091}" presName="node" presStyleLbl="node1" presStyleIdx="1" presStyleCnt="7">
        <dgm:presLayoutVars>
          <dgm:bulletEnabled val="1"/>
        </dgm:presLayoutVars>
      </dgm:prSet>
      <dgm:spPr/>
      <dgm:t>
        <a:bodyPr/>
        <a:lstStyle/>
        <a:p>
          <a:endParaRPr lang="en-ZA"/>
        </a:p>
      </dgm:t>
    </dgm:pt>
    <dgm:pt modelId="{3930D2AE-8858-462F-90FB-ED7AC4BE5A26}" type="pres">
      <dgm:prSet presAssocID="{0A7D0E3E-5E12-4512-B965-FD6F86DB196B}" presName="Name9" presStyleLbl="parChTrans1D2" presStyleIdx="2" presStyleCnt="7"/>
      <dgm:spPr/>
      <dgm:t>
        <a:bodyPr/>
        <a:lstStyle/>
        <a:p>
          <a:endParaRPr lang="en-US"/>
        </a:p>
      </dgm:t>
    </dgm:pt>
    <dgm:pt modelId="{F800D6A7-1F91-4867-B19E-44F315149D57}" type="pres">
      <dgm:prSet presAssocID="{0A7D0E3E-5E12-4512-B965-FD6F86DB196B}" presName="connTx" presStyleLbl="parChTrans1D2" presStyleIdx="2" presStyleCnt="7"/>
      <dgm:spPr/>
      <dgm:t>
        <a:bodyPr/>
        <a:lstStyle/>
        <a:p>
          <a:endParaRPr lang="en-US"/>
        </a:p>
      </dgm:t>
    </dgm:pt>
    <dgm:pt modelId="{06635811-3A4A-44E1-8E35-45EAEC47556C}" type="pres">
      <dgm:prSet presAssocID="{FDAA7915-B998-4672-82B1-094BD9C5F327}" presName="node" presStyleLbl="node1" presStyleIdx="2" presStyleCnt="7">
        <dgm:presLayoutVars>
          <dgm:bulletEnabled val="1"/>
        </dgm:presLayoutVars>
      </dgm:prSet>
      <dgm:spPr/>
      <dgm:t>
        <a:bodyPr/>
        <a:lstStyle/>
        <a:p>
          <a:endParaRPr lang="en-ZA"/>
        </a:p>
      </dgm:t>
    </dgm:pt>
    <dgm:pt modelId="{A08C8600-5E55-4248-B08C-EE1FD83C8701}" type="pres">
      <dgm:prSet presAssocID="{DDF68A62-BB93-48C2-8772-7E5A51B94BBD}" presName="Name9" presStyleLbl="parChTrans1D2" presStyleIdx="3" presStyleCnt="7"/>
      <dgm:spPr/>
      <dgm:t>
        <a:bodyPr/>
        <a:lstStyle/>
        <a:p>
          <a:endParaRPr lang="en-US"/>
        </a:p>
      </dgm:t>
    </dgm:pt>
    <dgm:pt modelId="{5E9BD264-2658-4298-B444-C7998818738F}" type="pres">
      <dgm:prSet presAssocID="{DDF68A62-BB93-48C2-8772-7E5A51B94BBD}" presName="connTx" presStyleLbl="parChTrans1D2" presStyleIdx="3" presStyleCnt="7"/>
      <dgm:spPr/>
      <dgm:t>
        <a:bodyPr/>
        <a:lstStyle/>
        <a:p>
          <a:endParaRPr lang="en-US"/>
        </a:p>
      </dgm:t>
    </dgm:pt>
    <dgm:pt modelId="{C4A4A127-EE84-452D-AE10-46CC321FE2A1}" type="pres">
      <dgm:prSet presAssocID="{FC85C5CD-F243-475F-AC56-F1D95C833901}" presName="node" presStyleLbl="node1" presStyleIdx="3" presStyleCnt="7">
        <dgm:presLayoutVars>
          <dgm:bulletEnabled val="1"/>
        </dgm:presLayoutVars>
      </dgm:prSet>
      <dgm:spPr/>
      <dgm:t>
        <a:bodyPr/>
        <a:lstStyle/>
        <a:p>
          <a:endParaRPr lang="en-ZA"/>
        </a:p>
      </dgm:t>
    </dgm:pt>
    <dgm:pt modelId="{0892EC48-933E-47F6-B1BE-D6E2E880C609}" type="pres">
      <dgm:prSet presAssocID="{4D1CB14B-876F-47A1-AF8F-027B95DC4AE7}" presName="Name9" presStyleLbl="parChTrans1D2" presStyleIdx="4" presStyleCnt="7"/>
      <dgm:spPr/>
      <dgm:t>
        <a:bodyPr/>
        <a:lstStyle/>
        <a:p>
          <a:endParaRPr lang="en-US"/>
        </a:p>
      </dgm:t>
    </dgm:pt>
    <dgm:pt modelId="{02D9FEB2-A6B0-4EB8-93BC-0837E1D24E9C}" type="pres">
      <dgm:prSet presAssocID="{4D1CB14B-876F-47A1-AF8F-027B95DC4AE7}" presName="connTx" presStyleLbl="parChTrans1D2" presStyleIdx="4" presStyleCnt="7"/>
      <dgm:spPr/>
      <dgm:t>
        <a:bodyPr/>
        <a:lstStyle/>
        <a:p>
          <a:endParaRPr lang="en-US"/>
        </a:p>
      </dgm:t>
    </dgm:pt>
    <dgm:pt modelId="{A07D68AF-2A75-42AD-AA0A-6160893A8FAA}" type="pres">
      <dgm:prSet presAssocID="{BAEFC504-733C-4A14-AE07-FE384502B3AE}" presName="node" presStyleLbl="node1" presStyleIdx="4" presStyleCnt="7">
        <dgm:presLayoutVars>
          <dgm:bulletEnabled val="1"/>
        </dgm:presLayoutVars>
      </dgm:prSet>
      <dgm:spPr/>
      <dgm:t>
        <a:bodyPr/>
        <a:lstStyle/>
        <a:p>
          <a:endParaRPr lang="en-ZA"/>
        </a:p>
      </dgm:t>
    </dgm:pt>
    <dgm:pt modelId="{31A41989-BEA2-4558-88DF-18E6FF2A4CEE}" type="pres">
      <dgm:prSet presAssocID="{818237A5-F9FA-4BA7-A3D0-F61534CD6CBC}" presName="Name9" presStyleLbl="parChTrans1D2" presStyleIdx="5" presStyleCnt="7"/>
      <dgm:spPr/>
      <dgm:t>
        <a:bodyPr/>
        <a:lstStyle/>
        <a:p>
          <a:endParaRPr lang="en-US"/>
        </a:p>
      </dgm:t>
    </dgm:pt>
    <dgm:pt modelId="{3B1F8EB0-6FC0-46A0-8BB9-B66E9447CD89}" type="pres">
      <dgm:prSet presAssocID="{818237A5-F9FA-4BA7-A3D0-F61534CD6CBC}" presName="connTx" presStyleLbl="parChTrans1D2" presStyleIdx="5" presStyleCnt="7"/>
      <dgm:spPr/>
      <dgm:t>
        <a:bodyPr/>
        <a:lstStyle/>
        <a:p>
          <a:endParaRPr lang="en-US"/>
        </a:p>
      </dgm:t>
    </dgm:pt>
    <dgm:pt modelId="{042CDF1E-0E2C-483C-956E-D70585AF03D1}" type="pres">
      <dgm:prSet presAssocID="{BEA12C42-518C-4A0E-BC1B-4C563AC371C4}" presName="node" presStyleLbl="node1" presStyleIdx="5" presStyleCnt="7">
        <dgm:presLayoutVars>
          <dgm:bulletEnabled val="1"/>
        </dgm:presLayoutVars>
      </dgm:prSet>
      <dgm:spPr/>
      <dgm:t>
        <a:bodyPr/>
        <a:lstStyle/>
        <a:p>
          <a:endParaRPr lang="en-ZA"/>
        </a:p>
      </dgm:t>
    </dgm:pt>
    <dgm:pt modelId="{60E847D8-B202-3F49-9037-266D3EB244D0}" type="pres">
      <dgm:prSet presAssocID="{D7EFCA49-B903-FF40-9510-81B0C8A34E50}" presName="Name9" presStyleLbl="parChTrans1D2" presStyleIdx="6" presStyleCnt="7"/>
      <dgm:spPr/>
      <dgm:t>
        <a:bodyPr/>
        <a:lstStyle/>
        <a:p>
          <a:endParaRPr lang="en-US"/>
        </a:p>
      </dgm:t>
    </dgm:pt>
    <dgm:pt modelId="{7771147D-B3FE-AA45-8FAF-45B6F962B20E}" type="pres">
      <dgm:prSet presAssocID="{D7EFCA49-B903-FF40-9510-81B0C8A34E50}" presName="connTx" presStyleLbl="parChTrans1D2" presStyleIdx="6" presStyleCnt="7"/>
      <dgm:spPr/>
      <dgm:t>
        <a:bodyPr/>
        <a:lstStyle/>
        <a:p>
          <a:endParaRPr lang="en-US"/>
        </a:p>
      </dgm:t>
    </dgm:pt>
    <dgm:pt modelId="{81706860-0023-C940-B645-D5CE6D797A7F}" type="pres">
      <dgm:prSet presAssocID="{6F0D1CDD-9CA2-C249-952B-347A085F3B58}" presName="node" presStyleLbl="node1" presStyleIdx="6" presStyleCnt="7">
        <dgm:presLayoutVars>
          <dgm:bulletEnabled val="1"/>
        </dgm:presLayoutVars>
      </dgm:prSet>
      <dgm:spPr/>
      <dgm:t>
        <a:bodyPr/>
        <a:lstStyle/>
        <a:p>
          <a:endParaRPr lang="en-US"/>
        </a:p>
      </dgm:t>
    </dgm:pt>
  </dgm:ptLst>
  <dgm:cxnLst>
    <dgm:cxn modelId="{733BD99A-5464-4E20-898E-A7DDD3069433}" type="presOf" srcId="{DDF68A62-BB93-48C2-8772-7E5A51B94BBD}" destId="{A08C8600-5E55-4248-B08C-EE1FD83C8701}" srcOrd="0" destOrd="0" presId="urn:microsoft.com/office/officeart/2005/8/layout/radial1"/>
    <dgm:cxn modelId="{3B9C27BB-5AAC-4134-9BCF-A45BFBE1EB21}" srcId="{C7E072EB-B2C1-424B-8063-AFAC38A417D2}" destId="{BEA12C42-518C-4A0E-BC1B-4C563AC371C4}" srcOrd="5" destOrd="0" parTransId="{818237A5-F9FA-4BA7-A3D0-F61534CD6CBC}" sibTransId="{447A8E80-3CEF-4C75-8D35-1F9E789B1F7E}"/>
    <dgm:cxn modelId="{18BF60E5-3707-4E4A-9E8C-9E095DAFA8E0}" type="presOf" srcId="{4D1CB14B-876F-47A1-AF8F-027B95DC4AE7}" destId="{0892EC48-933E-47F6-B1BE-D6E2E880C609}" srcOrd="0" destOrd="0" presId="urn:microsoft.com/office/officeart/2005/8/layout/radial1"/>
    <dgm:cxn modelId="{5CCE312D-CE3B-4806-B067-943A675077B1}" srcId="{C7E072EB-B2C1-424B-8063-AFAC38A417D2}" destId="{1D4E99C8-28D2-4869-8412-A237DD767091}" srcOrd="1" destOrd="0" parTransId="{C15CF9F9-3DD2-4A74-9FA0-687EA08408D4}" sibTransId="{CB36FB14-7066-43F6-A34F-8372EAC35426}"/>
    <dgm:cxn modelId="{1CED56E4-51D9-4BC7-8E7C-EF220640CB7C}" type="presOf" srcId="{1D4E99C8-28D2-4869-8412-A237DD767091}" destId="{59F6E7B8-550D-4BE6-9706-76D63D52CFFB}" srcOrd="0" destOrd="0" presId="urn:microsoft.com/office/officeart/2005/8/layout/radial1"/>
    <dgm:cxn modelId="{E97134FE-EFE7-41DA-875B-BC8B47D417A5}" type="presOf" srcId="{FF013382-A3B1-4C76-9BD5-AAEBBF0091BC}" destId="{6A11ACCE-094B-47CD-801D-2FC6256BBDD0}" srcOrd="0" destOrd="0" presId="urn:microsoft.com/office/officeart/2005/8/layout/radial1"/>
    <dgm:cxn modelId="{00528CD2-5F09-4E73-AF8A-0F65BFEC6667}" srcId="{C7E072EB-B2C1-424B-8063-AFAC38A417D2}" destId="{FDAA7915-B998-4672-82B1-094BD9C5F327}" srcOrd="2" destOrd="0" parTransId="{0A7D0E3E-5E12-4512-B965-FD6F86DB196B}" sibTransId="{719999B7-E594-42B6-AFF3-8BDEC0FE794E}"/>
    <dgm:cxn modelId="{EDEF3DFE-4FEE-4DFC-91AC-435FC89E2C00}" type="presOf" srcId="{C7E072EB-B2C1-424B-8063-AFAC38A417D2}" destId="{805E8CCC-791B-488A-BEC4-8B912ED05C08}" srcOrd="0" destOrd="0" presId="urn:microsoft.com/office/officeart/2005/8/layout/radial1"/>
    <dgm:cxn modelId="{DD3DA7D6-4AA9-4A81-9BAC-44F86E845CC9}" type="presOf" srcId="{0A7D0E3E-5E12-4512-B965-FD6F86DB196B}" destId="{F800D6A7-1F91-4867-B19E-44F315149D57}" srcOrd="1" destOrd="0" presId="urn:microsoft.com/office/officeart/2005/8/layout/radial1"/>
    <dgm:cxn modelId="{4C8EEAB0-1D4E-4002-BC0B-1A70B86CF65B}" type="presOf" srcId="{D7EFCA49-B903-FF40-9510-81B0C8A34E50}" destId="{60E847D8-B202-3F49-9037-266D3EB244D0}" srcOrd="0" destOrd="0" presId="urn:microsoft.com/office/officeart/2005/8/layout/radial1"/>
    <dgm:cxn modelId="{7C672A10-0FCF-4C08-AB10-DBC4A4DE7932}" type="presOf" srcId="{C15CF9F9-3DD2-4A74-9FA0-687EA08408D4}" destId="{3DA960A4-B27E-4AE2-8EF6-0FC699BBD40E}" srcOrd="0" destOrd="0" presId="urn:microsoft.com/office/officeart/2005/8/layout/radial1"/>
    <dgm:cxn modelId="{FE1315EB-66DD-48C0-A98C-4A8C7F907B7A}" type="presOf" srcId="{C15CF9F9-3DD2-4A74-9FA0-687EA08408D4}" destId="{B17136D5-F1ED-46AA-88F3-E709532E486C}" srcOrd="1" destOrd="0" presId="urn:microsoft.com/office/officeart/2005/8/layout/radial1"/>
    <dgm:cxn modelId="{EAF1167A-F12D-4601-A090-714A86403286}" type="presOf" srcId="{0A7D0E3E-5E12-4512-B965-FD6F86DB196B}" destId="{3930D2AE-8858-462F-90FB-ED7AC4BE5A26}" srcOrd="0" destOrd="0" presId="urn:microsoft.com/office/officeart/2005/8/layout/radial1"/>
    <dgm:cxn modelId="{C11B3D31-0663-4335-8F37-4C227FF80CD1}" type="presOf" srcId="{2DFAC4D8-EA1E-4502-A5F1-F9E1724D74D9}" destId="{E8B05CCD-C961-4287-BC8B-009BA6F0F553}" srcOrd="0" destOrd="0" presId="urn:microsoft.com/office/officeart/2005/8/layout/radial1"/>
    <dgm:cxn modelId="{EE361B1D-C5F1-4BB0-831D-0330A76194F7}" type="presOf" srcId="{DDF68A62-BB93-48C2-8772-7E5A51B94BBD}" destId="{5E9BD264-2658-4298-B444-C7998818738F}" srcOrd="1" destOrd="0" presId="urn:microsoft.com/office/officeart/2005/8/layout/radial1"/>
    <dgm:cxn modelId="{7BE44C18-6C9C-4641-AEA2-0B2949D56316}" type="presOf" srcId="{0ED8FD3D-B56D-4080-86A6-32375B6B81A8}" destId="{EF6C528B-8C4A-4F95-B362-2FDAC40BBF12}" srcOrd="0" destOrd="0" presId="urn:microsoft.com/office/officeart/2005/8/layout/radial1"/>
    <dgm:cxn modelId="{2803828D-05E8-42E4-98A4-04D01357AC3F}" type="presOf" srcId="{BEA12C42-518C-4A0E-BC1B-4C563AC371C4}" destId="{042CDF1E-0E2C-483C-956E-D70585AF03D1}" srcOrd="0" destOrd="0" presId="urn:microsoft.com/office/officeart/2005/8/layout/radial1"/>
    <dgm:cxn modelId="{71424E9F-7BDD-40BE-B633-CC2774E4D883}" type="presOf" srcId="{4D1CB14B-876F-47A1-AF8F-027B95DC4AE7}" destId="{02D9FEB2-A6B0-4EB8-93BC-0837E1D24E9C}" srcOrd="1" destOrd="0" presId="urn:microsoft.com/office/officeart/2005/8/layout/radial1"/>
    <dgm:cxn modelId="{9683752F-4805-4F45-93A8-1D08AB135A46}" type="presOf" srcId="{BAEFC504-733C-4A14-AE07-FE384502B3AE}" destId="{A07D68AF-2A75-42AD-AA0A-6160893A8FAA}" srcOrd="0" destOrd="0" presId="urn:microsoft.com/office/officeart/2005/8/layout/radial1"/>
    <dgm:cxn modelId="{E79D40B2-8D3A-4F08-BA5C-01F898658475}" type="presOf" srcId="{0ED8FD3D-B56D-4080-86A6-32375B6B81A8}" destId="{67292699-90F9-4CCA-B307-A125F81A4AC9}" srcOrd="1" destOrd="0" presId="urn:microsoft.com/office/officeart/2005/8/layout/radial1"/>
    <dgm:cxn modelId="{715BE8D3-77EF-492F-A1DB-96251EF91835}" type="presOf" srcId="{818237A5-F9FA-4BA7-A3D0-F61534CD6CBC}" destId="{3B1F8EB0-6FC0-46A0-8BB9-B66E9447CD89}" srcOrd="1" destOrd="0" presId="urn:microsoft.com/office/officeart/2005/8/layout/radial1"/>
    <dgm:cxn modelId="{C8B73069-6C30-4B8D-95C6-F8B89D6E18F1}" srcId="{2DFAC4D8-EA1E-4502-A5F1-F9E1724D74D9}" destId="{C7E072EB-B2C1-424B-8063-AFAC38A417D2}" srcOrd="0" destOrd="0" parTransId="{F18E482F-9AB3-485B-BE21-A690A4CC44DD}" sibTransId="{B7EBE1D7-8E5F-48A8-8C5B-7A0735B48CBF}"/>
    <dgm:cxn modelId="{0F0BBFA4-5DA7-4AF5-9146-E4BA31E11895}" type="presOf" srcId="{FDAA7915-B998-4672-82B1-094BD9C5F327}" destId="{06635811-3A4A-44E1-8E35-45EAEC47556C}" srcOrd="0" destOrd="0" presId="urn:microsoft.com/office/officeart/2005/8/layout/radial1"/>
    <dgm:cxn modelId="{F2DEB73A-4679-464B-9E79-C8F8C6F9C0BD}" srcId="{C7E072EB-B2C1-424B-8063-AFAC38A417D2}" destId="{FF013382-A3B1-4C76-9BD5-AAEBBF0091BC}" srcOrd="0" destOrd="0" parTransId="{0ED8FD3D-B56D-4080-86A6-32375B6B81A8}" sibTransId="{AE780106-69FC-4F21-93F9-0635B99644D7}"/>
    <dgm:cxn modelId="{984DCFDA-5CFA-4B69-8D81-1BC1196B9F23}" type="presOf" srcId="{6F0D1CDD-9CA2-C249-952B-347A085F3B58}" destId="{81706860-0023-C940-B645-D5CE6D797A7F}" srcOrd="0" destOrd="0" presId="urn:microsoft.com/office/officeart/2005/8/layout/radial1"/>
    <dgm:cxn modelId="{D6E9B40D-8935-2B4F-9766-E33A3E4601FE}" srcId="{C7E072EB-B2C1-424B-8063-AFAC38A417D2}" destId="{6F0D1CDD-9CA2-C249-952B-347A085F3B58}" srcOrd="6" destOrd="0" parTransId="{D7EFCA49-B903-FF40-9510-81B0C8A34E50}" sibTransId="{FA0FE513-CC86-DA45-987C-7CC47375325C}"/>
    <dgm:cxn modelId="{F4250781-8F18-4E12-A420-C65B2DA3EA16}" type="presOf" srcId="{FC85C5CD-F243-475F-AC56-F1D95C833901}" destId="{C4A4A127-EE84-452D-AE10-46CC321FE2A1}" srcOrd="0" destOrd="0" presId="urn:microsoft.com/office/officeart/2005/8/layout/radial1"/>
    <dgm:cxn modelId="{8A583210-2EA7-43F5-AC95-57B5A75F232C}" srcId="{C7E072EB-B2C1-424B-8063-AFAC38A417D2}" destId="{BAEFC504-733C-4A14-AE07-FE384502B3AE}" srcOrd="4" destOrd="0" parTransId="{4D1CB14B-876F-47A1-AF8F-027B95DC4AE7}" sibTransId="{6C073A18-EFC0-4344-A4FD-716170C3AC79}"/>
    <dgm:cxn modelId="{73E05F02-9179-4C39-872A-15EBCB9976ED}" type="presOf" srcId="{D7EFCA49-B903-FF40-9510-81B0C8A34E50}" destId="{7771147D-B3FE-AA45-8FAF-45B6F962B20E}" srcOrd="1" destOrd="0" presId="urn:microsoft.com/office/officeart/2005/8/layout/radial1"/>
    <dgm:cxn modelId="{C32A322C-4A1F-4426-AE44-654F49963348}" type="presOf" srcId="{818237A5-F9FA-4BA7-A3D0-F61534CD6CBC}" destId="{31A41989-BEA2-4558-88DF-18E6FF2A4CEE}" srcOrd="0" destOrd="0" presId="urn:microsoft.com/office/officeart/2005/8/layout/radial1"/>
    <dgm:cxn modelId="{E56E1452-9715-46FC-A42D-86B83AEDFF6F}" srcId="{C7E072EB-B2C1-424B-8063-AFAC38A417D2}" destId="{FC85C5CD-F243-475F-AC56-F1D95C833901}" srcOrd="3" destOrd="0" parTransId="{DDF68A62-BB93-48C2-8772-7E5A51B94BBD}" sibTransId="{2D68AEDA-B220-4CE6-A509-B6AFF0EE0691}"/>
    <dgm:cxn modelId="{6DF0C18D-4E30-4C5F-BF8D-1B4A79E1E2D2}" type="presParOf" srcId="{E8B05CCD-C961-4287-BC8B-009BA6F0F553}" destId="{805E8CCC-791B-488A-BEC4-8B912ED05C08}" srcOrd="0" destOrd="0" presId="urn:microsoft.com/office/officeart/2005/8/layout/radial1"/>
    <dgm:cxn modelId="{DDB805AF-8990-4911-B6F7-66609D55176B}" type="presParOf" srcId="{E8B05CCD-C961-4287-BC8B-009BA6F0F553}" destId="{EF6C528B-8C4A-4F95-B362-2FDAC40BBF12}" srcOrd="1" destOrd="0" presId="urn:microsoft.com/office/officeart/2005/8/layout/radial1"/>
    <dgm:cxn modelId="{5C2D2155-73A6-4D3C-BED4-4F8F98A0CAE9}" type="presParOf" srcId="{EF6C528B-8C4A-4F95-B362-2FDAC40BBF12}" destId="{67292699-90F9-4CCA-B307-A125F81A4AC9}" srcOrd="0" destOrd="0" presId="urn:microsoft.com/office/officeart/2005/8/layout/radial1"/>
    <dgm:cxn modelId="{CFBCE06C-321D-4B34-97E0-3EFD129F3E37}" type="presParOf" srcId="{E8B05CCD-C961-4287-BC8B-009BA6F0F553}" destId="{6A11ACCE-094B-47CD-801D-2FC6256BBDD0}" srcOrd="2" destOrd="0" presId="urn:microsoft.com/office/officeart/2005/8/layout/radial1"/>
    <dgm:cxn modelId="{78FA3D69-E2E0-48B4-969A-2F2B45920BCF}" type="presParOf" srcId="{E8B05CCD-C961-4287-BC8B-009BA6F0F553}" destId="{3DA960A4-B27E-4AE2-8EF6-0FC699BBD40E}" srcOrd="3" destOrd="0" presId="urn:microsoft.com/office/officeart/2005/8/layout/radial1"/>
    <dgm:cxn modelId="{237D7E4B-F1C4-42C6-A019-DF59099BCC88}" type="presParOf" srcId="{3DA960A4-B27E-4AE2-8EF6-0FC699BBD40E}" destId="{B17136D5-F1ED-46AA-88F3-E709532E486C}" srcOrd="0" destOrd="0" presId="urn:microsoft.com/office/officeart/2005/8/layout/radial1"/>
    <dgm:cxn modelId="{B9F15722-E484-466B-88F4-412FF794AA68}" type="presParOf" srcId="{E8B05CCD-C961-4287-BC8B-009BA6F0F553}" destId="{59F6E7B8-550D-4BE6-9706-76D63D52CFFB}" srcOrd="4" destOrd="0" presId="urn:microsoft.com/office/officeart/2005/8/layout/radial1"/>
    <dgm:cxn modelId="{2C5E9CD6-DE59-47C4-A35E-D903F7016809}" type="presParOf" srcId="{E8B05CCD-C961-4287-BC8B-009BA6F0F553}" destId="{3930D2AE-8858-462F-90FB-ED7AC4BE5A26}" srcOrd="5" destOrd="0" presId="urn:microsoft.com/office/officeart/2005/8/layout/radial1"/>
    <dgm:cxn modelId="{65FDB010-9AAF-42DC-9342-320E63740326}" type="presParOf" srcId="{3930D2AE-8858-462F-90FB-ED7AC4BE5A26}" destId="{F800D6A7-1F91-4867-B19E-44F315149D57}" srcOrd="0" destOrd="0" presId="urn:microsoft.com/office/officeart/2005/8/layout/radial1"/>
    <dgm:cxn modelId="{36E8DED8-E358-4C56-B015-867CA57C05CB}" type="presParOf" srcId="{E8B05CCD-C961-4287-BC8B-009BA6F0F553}" destId="{06635811-3A4A-44E1-8E35-45EAEC47556C}" srcOrd="6" destOrd="0" presId="urn:microsoft.com/office/officeart/2005/8/layout/radial1"/>
    <dgm:cxn modelId="{62044079-C8BA-438E-A0E6-5EB26CEEC01B}" type="presParOf" srcId="{E8B05CCD-C961-4287-BC8B-009BA6F0F553}" destId="{A08C8600-5E55-4248-B08C-EE1FD83C8701}" srcOrd="7" destOrd="0" presId="urn:microsoft.com/office/officeart/2005/8/layout/radial1"/>
    <dgm:cxn modelId="{AB14DD85-7EF9-4AD4-B2C0-7A7B7777BB23}" type="presParOf" srcId="{A08C8600-5E55-4248-B08C-EE1FD83C8701}" destId="{5E9BD264-2658-4298-B444-C7998818738F}" srcOrd="0" destOrd="0" presId="urn:microsoft.com/office/officeart/2005/8/layout/radial1"/>
    <dgm:cxn modelId="{98C9EFC8-CDAC-4FC9-B89A-F47BBB6F28E4}" type="presParOf" srcId="{E8B05CCD-C961-4287-BC8B-009BA6F0F553}" destId="{C4A4A127-EE84-452D-AE10-46CC321FE2A1}" srcOrd="8" destOrd="0" presId="urn:microsoft.com/office/officeart/2005/8/layout/radial1"/>
    <dgm:cxn modelId="{DC922024-7DCF-4399-91C3-CF618CD4050D}" type="presParOf" srcId="{E8B05CCD-C961-4287-BC8B-009BA6F0F553}" destId="{0892EC48-933E-47F6-B1BE-D6E2E880C609}" srcOrd="9" destOrd="0" presId="urn:microsoft.com/office/officeart/2005/8/layout/radial1"/>
    <dgm:cxn modelId="{F8476CA7-00BF-44C6-B3C1-812A3894F5CB}" type="presParOf" srcId="{0892EC48-933E-47F6-B1BE-D6E2E880C609}" destId="{02D9FEB2-A6B0-4EB8-93BC-0837E1D24E9C}" srcOrd="0" destOrd="0" presId="urn:microsoft.com/office/officeart/2005/8/layout/radial1"/>
    <dgm:cxn modelId="{3B588EA1-4923-4FDF-8A29-86CABE2133CF}" type="presParOf" srcId="{E8B05CCD-C961-4287-BC8B-009BA6F0F553}" destId="{A07D68AF-2A75-42AD-AA0A-6160893A8FAA}" srcOrd="10" destOrd="0" presId="urn:microsoft.com/office/officeart/2005/8/layout/radial1"/>
    <dgm:cxn modelId="{3D61E794-7E98-495E-B6BC-E2935EF5B771}" type="presParOf" srcId="{E8B05CCD-C961-4287-BC8B-009BA6F0F553}" destId="{31A41989-BEA2-4558-88DF-18E6FF2A4CEE}" srcOrd="11" destOrd="0" presId="urn:microsoft.com/office/officeart/2005/8/layout/radial1"/>
    <dgm:cxn modelId="{5880D047-836F-4D8D-8906-02E9CAD844CE}" type="presParOf" srcId="{31A41989-BEA2-4558-88DF-18E6FF2A4CEE}" destId="{3B1F8EB0-6FC0-46A0-8BB9-B66E9447CD89}" srcOrd="0" destOrd="0" presId="urn:microsoft.com/office/officeart/2005/8/layout/radial1"/>
    <dgm:cxn modelId="{3564280F-DDF0-4FD6-AD82-FCE63B6DE48E}" type="presParOf" srcId="{E8B05CCD-C961-4287-BC8B-009BA6F0F553}" destId="{042CDF1E-0E2C-483C-956E-D70585AF03D1}" srcOrd="12" destOrd="0" presId="urn:microsoft.com/office/officeart/2005/8/layout/radial1"/>
    <dgm:cxn modelId="{D3EAF03D-BD5C-4DAC-AB5B-EC851B5D7514}" type="presParOf" srcId="{E8B05CCD-C961-4287-BC8B-009BA6F0F553}" destId="{60E847D8-B202-3F49-9037-266D3EB244D0}" srcOrd="13" destOrd="0" presId="urn:microsoft.com/office/officeart/2005/8/layout/radial1"/>
    <dgm:cxn modelId="{128CEF0D-507A-4DFF-9891-D6CB62611AE7}" type="presParOf" srcId="{60E847D8-B202-3F49-9037-266D3EB244D0}" destId="{7771147D-B3FE-AA45-8FAF-45B6F962B20E}" srcOrd="0" destOrd="0" presId="urn:microsoft.com/office/officeart/2005/8/layout/radial1"/>
    <dgm:cxn modelId="{B2D10912-AFC2-40AF-B208-219A419132FF}" type="presParOf" srcId="{E8B05CCD-C961-4287-BC8B-009BA6F0F553}" destId="{81706860-0023-C940-B645-D5CE6D797A7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717E40-0357-4BE3-8EE5-9419E42825F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ZA"/>
        </a:p>
      </dgm:t>
    </dgm:pt>
    <dgm:pt modelId="{F731A75D-F34E-4A69-AE4D-4D060A199B96}" type="pres">
      <dgm:prSet presAssocID="{25717E40-0357-4BE3-8EE5-9419E42825F7}" presName="composite" presStyleCnt="0">
        <dgm:presLayoutVars>
          <dgm:chMax val="3"/>
          <dgm:animLvl val="lvl"/>
          <dgm:resizeHandles val="exact"/>
        </dgm:presLayoutVars>
      </dgm:prSet>
      <dgm:spPr/>
      <dgm:t>
        <a:bodyPr/>
        <a:lstStyle/>
        <a:p>
          <a:endParaRPr lang="en-ZA"/>
        </a:p>
      </dgm:t>
    </dgm:pt>
  </dgm:ptLst>
  <dgm:cxnLst>
    <dgm:cxn modelId="{936CB6B1-C5E7-4CDE-8205-A62C74FE002F}" type="presOf" srcId="{25717E40-0357-4BE3-8EE5-9419E42825F7}" destId="{F731A75D-F34E-4A69-AE4D-4D060A199B96}" srcOrd="0"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F46751-1063-485A-993A-EBA2177A0361}" type="doc">
      <dgm:prSet loTypeId="urn:microsoft.com/office/officeart/2005/8/layout/gear1" loCatId="process" qsTypeId="urn:microsoft.com/office/officeart/2005/8/quickstyle/simple1" qsCatId="simple" csTypeId="urn:microsoft.com/office/officeart/2005/8/colors/accent2_1" csCatId="accent2" phldr="1"/>
      <dgm:spPr/>
    </dgm:pt>
    <dgm:pt modelId="{AB298886-EE6C-4B81-9189-0C10043C8EB0}">
      <dgm:prSet phldrT="[Text]" custT="1"/>
      <dgm:spPr/>
      <dgm:t>
        <a:bodyPr/>
        <a:lstStyle/>
        <a:p>
          <a:r>
            <a:rPr lang="en-ZA" sz="1600" b="1" dirty="0" smtClean="0"/>
            <a:t>3) Holding accountable</a:t>
          </a:r>
          <a:endParaRPr lang="en-ZA" sz="1600" b="1" dirty="0"/>
        </a:p>
      </dgm:t>
    </dgm:pt>
    <dgm:pt modelId="{36A96FEB-79BE-45B4-971F-A2A5CFE979F7}" type="parTrans" cxnId="{FC750352-269B-41CA-A381-66DEFCA1E3F4}">
      <dgm:prSet/>
      <dgm:spPr/>
      <dgm:t>
        <a:bodyPr/>
        <a:lstStyle/>
        <a:p>
          <a:endParaRPr lang="en-ZA"/>
        </a:p>
      </dgm:t>
    </dgm:pt>
    <dgm:pt modelId="{6B8C1288-5965-40AA-BA5B-96DF6F7BDF16}" type="sibTrans" cxnId="{FC750352-269B-41CA-A381-66DEFCA1E3F4}">
      <dgm:prSet/>
      <dgm:spPr/>
      <dgm:t>
        <a:bodyPr/>
        <a:lstStyle/>
        <a:p>
          <a:endParaRPr lang="en-ZA"/>
        </a:p>
      </dgm:t>
    </dgm:pt>
    <dgm:pt modelId="{6780EA98-9549-4C2C-9497-26053D531C3B}">
      <dgm:prSet phldrT="[Text]" custT="1"/>
      <dgm:spPr/>
      <dgm:t>
        <a:bodyPr/>
        <a:lstStyle/>
        <a:p>
          <a:r>
            <a:rPr lang="en-ZA" sz="1000" dirty="0" smtClean="0"/>
            <a:t>2) Measuring achievement</a:t>
          </a:r>
          <a:endParaRPr lang="en-ZA" sz="1000" dirty="0"/>
        </a:p>
      </dgm:t>
    </dgm:pt>
    <dgm:pt modelId="{3EF30B52-A838-409D-9348-ECD17385F3ED}" type="parTrans" cxnId="{2E833BED-1884-4B51-92F7-7577E8924423}">
      <dgm:prSet/>
      <dgm:spPr/>
      <dgm:t>
        <a:bodyPr/>
        <a:lstStyle/>
        <a:p>
          <a:endParaRPr lang="en-ZA"/>
        </a:p>
      </dgm:t>
    </dgm:pt>
    <dgm:pt modelId="{38A728A7-0540-4BF2-8369-552D1FF04834}" type="sibTrans" cxnId="{2E833BED-1884-4B51-92F7-7577E8924423}">
      <dgm:prSet/>
      <dgm:spPr/>
      <dgm:t>
        <a:bodyPr/>
        <a:lstStyle/>
        <a:p>
          <a:endParaRPr lang="en-ZA"/>
        </a:p>
      </dgm:t>
    </dgm:pt>
    <dgm:pt modelId="{01256274-B467-417D-B0FB-D9DEBBE30EA4}">
      <dgm:prSet phldrT="[Text]" custT="1"/>
      <dgm:spPr/>
      <dgm:t>
        <a:bodyPr/>
        <a:lstStyle/>
        <a:p>
          <a:r>
            <a:rPr lang="en-ZA" sz="1200" dirty="0" smtClean="0"/>
            <a:t>1) Setting standards</a:t>
          </a:r>
          <a:endParaRPr lang="en-ZA" sz="1200" dirty="0"/>
        </a:p>
      </dgm:t>
    </dgm:pt>
    <dgm:pt modelId="{A8A5B5B1-CF52-4DCC-8FF3-0583D201DDA2}" type="parTrans" cxnId="{B5866D68-859B-4C2C-9552-5A617D50F4AB}">
      <dgm:prSet/>
      <dgm:spPr/>
      <dgm:t>
        <a:bodyPr/>
        <a:lstStyle/>
        <a:p>
          <a:endParaRPr lang="en-ZA"/>
        </a:p>
      </dgm:t>
    </dgm:pt>
    <dgm:pt modelId="{A61413D3-AE93-49A6-A5EE-3C385D2DE3EE}" type="sibTrans" cxnId="{B5866D68-859B-4C2C-9552-5A617D50F4AB}">
      <dgm:prSet/>
      <dgm:spPr/>
      <dgm:t>
        <a:bodyPr/>
        <a:lstStyle/>
        <a:p>
          <a:endParaRPr lang="en-ZA"/>
        </a:p>
      </dgm:t>
    </dgm:pt>
    <dgm:pt modelId="{A252CFB3-03C7-41A7-B7D0-96B3193AB57F}" type="pres">
      <dgm:prSet presAssocID="{99F46751-1063-485A-993A-EBA2177A0361}" presName="composite" presStyleCnt="0">
        <dgm:presLayoutVars>
          <dgm:chMax val="3"/>
          <dgm:animLvl val="lvl"/>
          <dgm:resizeHandles val="exact"/>
        </dgm:presLayoutVars>
      </dgm:prSet>
      <dgm:spPr/>
    </dgm:pt>
    <dgm:pt modelId="{7BF61DF9-2290-435F-99ED-4383C002E642}" type="pres">
      <dgm:prSet presAssocID="{AB298886-EE6C-4B81-9189-0C10043C8EB0}" presName="gear1" presStyleLbl="node1" presStyleIdx="0" presStyleCnt="3">
        <dgm:presLayoutVars>
          <dgm:chMax val="1"/>
          <dgm:bulletEnabled val="1"/>
        </dgm:presLayoutVars>
      </dgm:prSet>
      <dgm:spPr/>
      <dgm:t>
        <a:bodyPr/>
        <a:lstStyle/>
        <a:p>
          <a:endParaRPr lang="en-ZA"/>
        </a:p>
      </dgm:t>
    </dgm:pt>
    <dgm:pt modelId="{CBEA659B-D7DA-40DE-8D45-3319B767BE90}" type="pres">
      <dgm:prSet presAssocID="{AB298886-EE6C-4B81-9189-0C10043C8EB0}" presName="gear1srcNode" presStyleLbl="node1" presStyleIdx="0" presStyleCnt="3"/>
      <dgm:spPr/>
      <dgm:t>
        <a:bodyPr/>
        <a:lstStyle/>
        <a:p>
          <a:endParaRPr lang="en-ZA"/>
        </a:p>
      </dgm:t>
    </dgm:pt>
    <dgm:pt modelId="{68EF01A1-2CAD-48C1-B3CC-1CB992A6B769}" type="pres">
      <dgm:prSet presAssocID="{AB298886-EE6C-4B81-9189-0C10043C8EB0}" presName="gear1dstNode" presStyleLbl="node1" presStyleIdx="0" presStyleCnt="3"/>
      <dgm:spPr/>
      <dgm:t>
        <a:bodyPr/>
        <a:lstStyle/>
        <a:p>
          <a:endParaRPr lang="en-ZA"/>
        </a:p>
      </dgm:t>
    </dgm:pt>
    <dgm:pt modelId="{1E446F85-7056-4EB8-ADCC-D9EA52599DC3}" type="pres">
      <dgm:prSet presAssocID="{6780EA98-9549-4C2C-9497-26053D531C3B}" presName="gear2" presStyleLbl="node1" presStyleIdx="1" presStyleCnt="3">
        <dgm:presLayoutVars>
          <dgm:chMax val="1"/>
          <dgm:bulletEnabled val="1"/>
        </dgm:presLayoutVars>
      </dgm:prSet>
      <dgm:spPr/>
      <dgm:t>
        <a:bodyPr/>
        <a:lstStyle/>
        <a:p>
          <a:endParaRPr lang="en-ZA"/>
        </a:p>
      </dgm:t>
    </dgm:pt>
    <dgm:pt modelId="{75810C30-4C54-468B-8E2E-B530086FB0AC}" type="pres">
      <dgm:prSet presAssocID="{6780EA98-9549-4C2C-9497-26053D531C3B}" presName="gear2srcNode" presStyleLbl="node1" presStyleIdx="1" presStyleCnt="3"/>
      <dgm:spPr/>
      <dgm:t>
        <a:bodyPr/>
        <a:lstStyle/>
        <a:p>
          <a:endParaRPr lang="en-ZA"/>
        </a:p>
      </dgm:t>
    </dgm:pt>
    <dgm:pt modelId="{F15B143E-CC0D-46B6-A52D-188CA14D550D}" type="pres">
      <dgm:prSet presAssocID="{6780EA98-9549-4C2C-9497-26053D531C3B}" presName="gear2dstNode" presStyleLbl="node1" presStyleIdx="1" presStyleCnt="3"/>
      <dgm:spPr/>
      <dgm:t>
        <a:bodyPr/>
        <a:lstStyle/>
        <a:p>
          <a:endParaRPr lang="en-ZA"/>
        </a:p>
      </dgm:t>
    </dgm:pt>
    <dgm:pt modelId="{3AD1B559-2D50-460D-8E8F-419A7CB078EE}" type="pres">
      <dgm:prSet presAssocID="{01256274-B467-417D-B0FB-D9DEBBE30EA4}" presName="gear3" presStyleLbl="node1" presStyleIdx="2" presStyleCnt="3"/>
      <dgm:spPr/>
      <dgm:t>
        <a:bodyPr/>
        <a:lstStyle/>
        <a:p>
          <a:endParaRPr lang="en-ZA"/>
        </a:p>
      </dgm:t>
    </dgm:pt>
    <dgm:pt modelId="{128CD003-1B49-454E-BFD8-E64E9DDE4604}" type="pres">
      <dgm:prSet presAssocID="{01256274-B467-417D-B0FB-D9DEBBE30EA4}" presName="gear3tx" presStyleLbl="node1" presStyleIdx="2" presStyleCnt="3">
        <dgm:presLayoutVars>
          <dgm:chMax val="1"/>
          <dgm:bulletEnabled val="1"/>
        </dgm:presLayoutVars>
      </dgm:prSet>
      <dgm:spPr/>
      <dgm:t>
        <a:bodyPr/>
        <a:lstStyle/>
        <a:p>
          <a:endParaRPr lang="en-ZA"/>
        </a:p>
      </dgm:t>
    </dgm:pt>
    <dgm:pt modelId="{68CF8A3C-58A4-42D4-BF8A-9EAEE81D9584}" type="pres">
      <dgm:prSet presAssocID="{01256274-B467-417D-B0FB-D9DEBBE30EA4}" presName="gear3srcNode" presStyleLbl="node1" presStyleIdx="2" presStyleCnt="3"/>
      <dgm:spPr/>
      <dgm:t>
        <a:bodyPr/>
        <a:lstStyle/>
        <a:p>
          <a:endParaRPr lang="en-ZA"/>
        </a:p>
      </dgm:t>
    </dgm:pt>
    <dgm:pt modelId="{7DCB9903-DA53-4FA1-93C9-93EEFCF1F6DC}" type="pres">
      <dgm:prSet presAssocID="{01256274-B467-417D-B0FB-D9DEBBE30EA4}" presName="gear3dstNode" presStyleLbl="node1" presStyleIdx="2" presStyleCnt="3"/>
      <dgm:spPr/>
      <dgm:t>
        <a:bodyPr/>
        <a:lstStyle/>
        <a:p>
          <a:endParaRPr lang="en-ZA"/>
        </a:p>
      </dgm:t>
    </dgm:pt>
    <dgm:pt modelId="{59DB91FF-8856-40C4-8DD9-453DD8EE423D}" type="pres">
      <dgm:prSet presAssocID="{6B8C1288-5965-40AA-BA5B-96DF6F7BDF16}" presName="connector1" presStyleLbl="sibTrans2D1" presStyleIdx="0" presStyleCnt="3"/>
      <dgm:spPr/>
      <dgm:t>
        <a:bodyPr/>
        <a:lstStyle/>
        <a:p>
          <a:endParaRPr lang="en-ZA"/>
        </a:p>
      </dgm:t>
    </dgm:pt>
    <dgm:pt modelId="{106526A1-AD82-46A2-AC8C-B42D1F5217ED}" type="pres">
      <dgm:prSet presAssocID="{38A728A7-0540-4BF2-8369-552D1FF04834}" presName="connector2" presStyleLbl="sibTrans2D1" presStyleIdx="1" presStyleCnt="3"/>
      <dgm:spPr/>
      <dgm:t>
        <a:bodyPr/>
        <a:lstStyle/>
        <a:p>
          <a:endParaRPr lang="en-ZA"/>
        </a:p>
      </dgm:t>
    </dgm:pt>
    <dgm:pt modelId="{A9716CFE-04DB-4A1A-B650-87D4A83D0BBF}" type="pres">
      <dgm:prSet presAssocID="{A61413D3-AE93-49A6-A5EE-3C385D2DE3EE}" presName="connector3" presStyleLbl="sibTrans2D1" presStyleIdx="2" presStyleCnt="3"/>
      <dgm:spPr/>
      <dgm:t>
        <a:bodyPr/>
        <a:lstStyle/>
        <a:p>
          <a:endParaRPr lang="en-ZA"/>
        </a:p>
      </dgm:t>
    </dgm:pt>
  </dgm:ptLst>
  <dgm:cxnLst>
    <dgm:cxn modelId="{D2492887-556A-4650-A065-F577CC466F24}" type="presOf" srcId="{01256274-B467-417D-B0FB-D9DEBBE30EA4}" destId="{3AD1B559-2D50-460D-8E8F-419A7CB078EE}" srcOrd="0" destOrd="0" presId="urn:microsoft.com/office/officeart/2005/8/layout/gear1"/>
    <dgm:cxn modelId="{8C3A4CB7-0005-4D6E-BDC0-A52D3E747BD8}" type="presOf" srcId="{AB298886-EE6C-4B81-9189-0C10043C8EB0}" destId="{CBEA659B-D7DA-40DE-8D45-3319B767BE90}" srcOrd="1" destOrd="0" presId="urn:microsoft.com/office/officeart/2005/8/layout/gear1"/>
    <dgm:cxn modelId="{B5866D68-859B-4C2C-9552-5A617D50F4AB}" srcId="{99F46751-1063-485A-993A-EBA2177A0361}" destId="{01256274-B467-417D-B0FB-D9DEBBE30EA4}" srcOrd="2" destOrd="0" parTransId="{A8A5B5B1-CF52-4DCC-8FF3-0583D201DDA2}" sibTransId="{A61413D3-AE93-49A6-A5EE-3C385D2DE3EE}"/>
    <dgm:cxn modelId="{B2F04A10-A3AC-449C-B0F0-92ECFA74E880}" type="presOf" srcId="{AB298886-EE6C-4B81-9189-0C10043C8EB0}" destId="{68EF01A1-2CAD-48C1-B3CC-1CB992A6B769}" srcOrd="2" destOrd="0" presId="urn:microsoft.com/office/officeart/2005/8/layout/gear1"/>
    <dgm:cxn modelId="{594B08E2-F717-4111-88C0-0C9D9DAE9410}" type="presOf" srcId="{6780EA98-9549-4C2C-9497-26053D531C3B}" destId="{1E446F85-7056-4EB8-ADCC-D9EA52599DC3}" srcOrd="0" destOrd="0" presId="urn:microsoft.com/office/officeart/2005/8/layout/gear1"/>
    <dgm:cxn modelId="{2E833BED-1884-4B51-92F7-7577E8924423}" srcId="{99F46751-1063-485A-993A-EBA2177A0361}" destId="{6780EA98-9549-4C2C-9497-26053D531C3B}" srcOrd="1" destOrd="0" parTransId="{3EF30B52-A838-409D-9348-ECD17385F3ED}" sibTransId="{38A728A7-0540-4BF2-8369-552D1FF04834}"/>
    <dgm:cxn modelId="{AC83CFFC-2857-4C0B-BEF9-590D09677C37}" type="presOf" srcId="{01256274-B467-417D-B0FB-D9DEBBE30EA4}" destId="{68CF8A3C-58A4-42D4-BF8A-9EAEE81D9584}" srcOrd="2" destOrd="0" presId="urn:microsoft.com/office/officeart/2005/8/layout/gear1"/>
    <dgm:cxn modelId="{1B40961C-1E02-4E40-B074-16DF5B008BB2}" type="presOf" srcId="{38A728A7-0540-4BF2-8369-552D1FF04834}" destId="{106526A1-AD82-46A2-AC8C-B42D1F5217ED}" srcOrd="0" destOrd="0" presId="urn:microsoft.com/office/officeart/2005/8/layout/gear1"/>
    <dgm:cxn modelId="{C3144207-B20F-4F6C-B810-9984F3880DDA}" type="presOf" srcId="{6780EA98-9549-4C2C-9497-26053D531C3B}" destId="{75810C30-4C54-468B-8E2E-B530086FB0AC}" srcOrd="1" destOrd="0" presId="urn:microsoft.com/office/officeart/2005/8/layout/gear1"/>
    <dgm:cxn modelId="{C505EA79-B71F-45E3-88CB-CF51735CFE4E}" type="presOf" srcId="{6780EA98-9549-4C2C-9497-26053D531C3B}" destId="{F15B143E-CC0D-46B6-A52D-188CA14D550D}" srcOrd="2" destOrd="0" presId="urn:microsoft.com/office/officeart/2005/8/layout/gear1"/>
    <dgm:cxn modelId="{10979AD0-2A5E-43DC-A5AB-2C9E9FE1FD02}" type="presOf" srcId="{AB298886-EE6C-4B81-9189-0C10043C8EB0}" destId="{7BF61DF9-2290-435F-99ED-4383C002E642}" srcOrd="0" destOrd="0" presId="urn:microsoft.com/office/officeart/2005/8/layout/gear1"/>
    <dgm:cxn modelId="{78A5CBDF-0F8E-44C9-B934-DEF4BD1346A2}" type="presOf" srcId="{01256274-B467-417D-B0FB-D9DEBBE30EA4}" destId="{128CD003-1B49-454E-BFD8-E64E9DDE4604}" srcOrd="1" destOrd="0" presId="urn:microsoft.com/office/officeart/2005/8/layout/gear1"/>
    <dgm:cxn modelId="{FC750352-269B-41CA-A381-66DEFCA1E3F4}" srcId="{99F46751-1063-485A-993A-EBA2177A0361}" destId="{AB298886-EE6C-4B81-9189-0C10043C8EB0}" srcOrd="0" destOrd="0" parTransId="{36A96FEB-79BE-45B4-971F-A2A5CFE979F7}" sibTransId="{6B8C1288-5965-40AA-BA5B-96DF6F7BDF16}"/>
    <dgm:cxn modelId="{B7004AB9-298B-4DE6-85E3-EFF7FE1325D6}" type="presOf" srcId="{99F46751-1063-485A-993A-EBA2177A0361}" destId="{A252CFB3-03C7-41A7-B7D0-96B3193AB57F}" srcOrd="0" destOrd="0" presId="urn:microsoft.com/office/officeart/2005/8/layout/gear1"/>
    <dgm:cxn modelId="{5317FACE-CB5F-477E-A9A9-D9F3B8E7EF2C}" type="presOf" srcId="{A61413D3-AE93-49A6-A5EE-3C385D2DE3EE}" destId="{A9716CFE-04DB-4A1A-B650-87D4A83D0BBF}" srcOrd="0" destOrd="0" presId="urn:microsoft.com/office/officeart/2005/8/layout/gear1"/>
    <dgm:cxn modelId="{07B1312B-B31C-43D2-84DA-B41E4BE4641C}" type="presOf" srcId="{6B8C1288-5965-40AA-BA5B-96DF6F7BDF16}" destId="{59DB91FF-8856-40C4-8DD9-453DD8EE423D}" srcOrd="0" destOrd="0" presId="urn:microsoft.com/office/officeart/2005/8/layout/gear1"/>
    <dgm:cxn modelId="{7CAE84D6-DA4E-4BF7-90AC-2CF0DC46A47D}" type="presOf" srcId="{01256274-B467-417D-B0FB-D9DEBBE30EA4}" destId="{7DCB9903-DA53-4FA1-93C9-93EEFCF1F6DC}" srcOrd="3" destOrd="0" presId="urn:microsoft.com/office/officeart/2005/8/layout/gear1"/>
    <dgm:cxn modelId="{39730792-17A8-462F-BDCB-88FB777E68AA}" type="presParOf" srcId="{A252CFB3-03C7-41A7-B7D0-96B3193AB57F}" destId="{7BF61DF9-2290-435F-99ED-4383C002E642}" srcOrd="0" destOrd="0" presId="urn:microsoft.com/office/officeart/2005/8/layout/gear1"/>
    <dgm:cxn modelId="{A7678E52-0E03-4D16-882D-99ABF65C87B9}" type="presParOf" srcId="{A252CFB3-03C7-41A7-B7D0-96B3193AB57F}" destId="{CBEA659B-D7DA-40DE-8D45-3319B767BE90}" srcOrd="1" destOrd="0" presId="urn:microsoft.com/office/officeart/2005/8/layout/gear1"/>
    <dgm:cxn modelId="{2FAB52F3-DA18-4B6C-AF63-B4E8397B90A0}" type="presParOf" srcId="{A252CFB3-03C7-41A7-B7D0-96B3193AB57F}" destId="{68EF01A1-2CAD-48C1-B3CC-1CB992A6B769}" srcOrd="2" destOrd="0" presId="urn:microsoft.com/office/officeart/2005/8/layout/gear1"/>
    <dgm:cxn modelId="{A4CB196A-EE07-4101-865B-6788241ED2F1}" type="presParOf" srcId="{A252CFB3-03C7-41A7-B7D0-96B3193AB57F}" destId="{1E446F85-7056-4EB8-ADCC-D9EA52599DC3}" srcOrd="3" destOrd="0" presId="urn:microsoft.com/office/officeart/2005/8/layout/gear1"/>
    <dgm:cxn modelId="{C6FC0AE6-0E81-41CA-B054-AC4D1EB323E6}" type="presParOf" srcId="{A252CFB3-03C7-41A7-B7D0-96B3193AB57F}" destId="{75810C30-4C54-468B-8E2E-B530086FB0AC}" srcOrd="4" destOrd="0" presId="urn:microsoft.com/office/officeart/2005/8/layout/gear1"/>
    <dgm:cxn modelId="{C1BC3BD3-86E5-4752-A4F6-EB078D1BFB77}" type="presParOf" srcId="{A252CFB3-03C7-41A7-B7D0-96B3193AB57F}" destId="{F15B143E-CC0D-46B6-A52D-188CA14D550D}" srcOrd="5" destOrd="0" presId="urn:microsoft.com/office/officeart/2005/8/layout/gear1"/>
    <dgm:cxn modelId="{9E55668F-9FF5-4A53-AADE-F0D3E5B7B3A9}" type="presParOf" srcId="{A252CFB3-03C7-41A7-B7D0-96B3193AB57F}" destId="{3AD1B559-2D50-460D-8E8F-419A7CB078EE}" srcOrd="6" destOrd="0" presId="urn:microsoft.com/office/officeart/2005/8/layout/gear1"/>
    <dgm:cxn modelId="{31D1C4D0-560A-4BD4-8F7D-C104228FD319}" type="presParOf" srcId="{A252CFB3-03C7-41A7-B7D0-96B3193AB57F}" destId="{128CD003-1B49-454E-BFD8-E64E9DDE4604}" srcOrd="7" destOrd="0" presId="urn:microsoft.com/office/officeart/2005/8/layout/gear1"/>
    <dgm:cxn modelId="{8F3717AA-FBD0-4FF4-9313-FBEB989A3B6A}" type="presParOf" srcId="{A252CFB3-03C7-41A7-B7D0-96B3193AB57F}" destId="{68CF8A3C-58A4-42D4-BF8A-9EAEE81D9584}" srcOrd="8" destOrd="0" presId="urn:microsoft.com/office/officeart/2005/8/layout/gear1"/>
    <dgm:cxn modelId="{94C6FF0F-56E2-466E-B866-E8F6DC1400AF}" type="presParOf" srcId="{A252CFB3-03C7-41A7-B7D0-96B3193AB57F}" destId="{7DCB9903-DA53-4FA1-93C9-93EEFCF1F6DC}" srcOrd="9" destOrd="0" presId="urn:microsoft.com/office/officeart/2005/8/layout/gear1"/>
    <dgm:cxn modelId="{F5C349AF-2ED0-4D45-BE46-3A7E2720406B}" type="presParOf" srcId="{A252CFB3-03C7-41A7-B7D0-96B3193AB57F}" destId="{59DB91FF-8856-40C4-8DD9-453DD8EE423D}" srcOrd="10" destOrd="0" presId="urn:microsoft.com/office/officeart/2005/8/layout/gear1"/>
    <dgm:cxn modelId="{38AA2A5A-CD4D-4181-A6CB-2EE736907A78}" type="presParOf" srcId="{A252CFB3-03C7-41A7-B7D0-96B3193AB57F}" destId="{106526A1-AD82-46A2-AC8C-B42D1F5217ED}" srcOrd="11" destOrd="0" presId="urn:microsoft.com/office/officeart/2005/8/layout/gear1"/>
    <dgm:cxn modelId="{0D342B60-D980-4644-8A58-A016F74A8B52}" type="presParOf" srcId="{A252CFB3-03C7-41A7-B7D0-96B3193AB57F}" destId="{A9716CFE-04DB-4A1A-B650-87D4A83D0BBF}" srcOrd="12" destOrd="0" presId="urn:microsoft.com/office/officeart/2005/8/layout/gear1"/>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28E79-8C9C-471C-B435-A553116CF9EE}">
      <dsp:nvSpPr>
        <dsp:cNvPr id="0" name=""/>
        <dsp:cNvSpPr/>
      </dsp:nvSpPr>
      <dsp:spPr>
        <a:xfrm>
          <a:off x="577177" y="186196"/>
          <a:ext cx="2043587" cy="709710"/>
        </a:xfrm>
        <a:prstGeom prst="ellipse">
          <a:avLst/>
        </a:prstGeom>
        <a:solidFill>
          <a:schemeClr val="accent3">
            <a:lumMod val="60000"/>
            <a:lumOff val="40000"/>
            <a:alpha val="40000"/>
          </a:schemeClr>
        </a:solidFill>
        <a:ln>
          <a:noFill/>
        </a:ln>
        <a:effectLst/>
      </dsp:spPr>
      <dsp:style>
        <a:lnRef idx="0">
          <a:scrgbClr r="0" g="0" b="0"/>
        </a:lnRef>
        <a:fillRef idx="1">
          <a:scrgbClr r="0" g="0" b="0"/>
        </a:fillRef>
        <a:effectRef idx="0">
          <a:scrgbClr r="0" g="0" b="0"/>
        </a:effectRef>
        <a:fontRef idx="minor"/>
      </dsp:style>
    </dsp:sp>
    <dsp:sp modelId="{87742D82-7E51-4505-9B8B-4B42B7F78903}">
      <dsp:nvSpPr>
        <dsp:cNvPr id="0" name=""/>
        <dsp:cNvSpPr/>
      </dsp:nvSpPr>
      <dsp:spPr>
        <a:xfrm>
          <a:off x="1368153" y="1944216"/>
          <a:ext cx="396043" cy="471805"/>
        </a:xfrm>
        <a:prstGeom prst="downArrow">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58033-DB97-4B74-88E2-C41EBFB0C49F}">
      <dsp:nvSpPr>
        <dsp:cNvPr id="0" name=""/>
        <dsp:cNvSpPr/>
      </dsp:nvSpPr>
      <dsp:spPr>
        <a:xfrm>
          <a:off x="633670" y="2144398"/>
          <a:ext cx="1901011" cy="475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ZA" sz="1600" b="1" kern="1200" dirty="0">
            <a:solidFill>
              <a:srgbClr val="FF0000"/>
            </a:solidFill>
          </a:endParaRPr>
        </a:p>
      </dsp:txBody>
      <dsp:txXfrm>
        <a:off x="633670" y="2144398"/>
        <a:ext cx="1901011" cy="475252"/>
      </dsp:txXfrm>
    </dsp:sp>
    <dsp:sp modelId="{CBF04D8E-2149-4622-ABE1-5AED6FACBAF0}">
      <dsp:nvSpPr>
        <dsp:cNvPr id="0" name=""/>
        <dsp:cNvSpPr/>
      </dsp:nvSpPr>
      <dsp:spPr>
        <a:xfrm>
          <a:off x="1302192" y="96830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smtClean="0">
              <a:solidFill>
                <a:srgbClr val="FF0000"/>
              </a:solidFill>
            </a:rPr>
            <a:t>Type of education</a:t>
          </a:r>
          <a:endParaRPr lang="en-ZA" sz="900" b="1" kern="1200" dirty="0">
            <a:solidFill>
              <a:srgbClr val="FF0000"/>
            </a:solidFill>
          </a:endParaRPr>
        </a:p>
      </dsp:txBody>
      <dsp:txXfrm>
        <a:off x="1406591" y="1072704"/>
        <a:ext cx="504081" cy="504081"/>
      </dsp:txXfrm>
    </dsp:sp>
    <dsp:sp modelId="{871E3D72-B506-4763-BF68-912A91ADA0E1}">
      <dsp:nvSpPr>
        <dsp:cNvPr id="0" name=""/>
        <dsp:cNvSpPr/>
      </dsp:nvSpPr>
      <dsp:spPr>
        <a:xfrm>
          <a:off x="785636" y="416785"/>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Quality of education</a:t>
          </a:r>
          <a:endParaRPr lang="en-ZA" sz="900" b="1" kern="1200" dirty="0">
            <a:solidFill>
              <a:srgbClr val="FF0000"/>
            </a:solidFill>
          </a:endParaRPr>
        </a:p>
      </dsp:txBody>
      <dsp:txXfrm>
        <a:off x="890035" y="521184"/>
        <a:ext cx="504081" cy="504081"/>
      </dsp:txXfrm>
    </dsp:sp>
    <dsp:sp modelId="{9025DBFC-907B-4F5A-9079-F272D0027113}">
      <dsp:nvSpPr>
        <dsp:cNvPr id="0" name=""/>
        <dsp:cNvSpPr/>
      </dsp:nvSpPr>
      <dsp:spPr>
        <a:xfrm>
          <a:off x="1520808" y="261129"/>
          <a:ext cx="712879" cy="712879"/>
        </a:xfrm>
        <a:prstGeom prst="ellipse">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0000"/>
              </a:solidFill>
            </a:rPr>
            <a:t>Duration of education</a:t>
          </a:r>
          <a:endParaRPr lang="en-ZA" sz="900" b="1" kern="1200" dirty="0">
            <a:solidFill>
              <a:srgbClr val="FF0000"/>
            </a:solidFill>
          </a:endParaRPr>
        </a:p>
      </dsp:txBody>
      <dsp:txXfrm>
        <a:off x="1625207" y="365528"/>
        <a:ext cx="504081" cy="504081"/>
      </dsp:txXfrm>
    </dsp:sp>
    <dsp:sp modelId="{89AAFAC3-0FCC-4F56-988E-ED949141102E}">
      <dsp:nvSpPr>
        <dsp:cNvPr id="0" name=""/>
        <dsp:cNvSpPr/>
      </dsp:nvSpPr>
      <dsp:spPr>
        <a:xfrm>
          <a:off x="461391" y="33474"/>
          <a:ext cx="2217846" cy="1774277"/>
        </a:xfrm>
        <a:prstGeom prst="funnel">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EAB36-BECF-4DEA-A82C-2FA82EB97157}">
      <dsp:nvSpPr>
        <dsp:cNvPr id="0" name=""/>
        <dsp:cNvSpPr/>
      </dsp:nvSpPr>
      <dsp:spPr>
        <a:xfrm>
          <a:off x="449663"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SA is one of the top 3 most unequal countries in the world</a:t>
          </a:r>
          <a:endParaRPr lang="en-ZA" sz="1900" kern="1200" dirty="0"/>
        </a:p>
      </dsp:txBody>
      <dsp:txXfrm>
        <a:off x="824877" y="376605"/>
        <a:ext cx="1811692" cy="1811692"/>
      </dsp:txXfrm>
    </dsp:sp>
    <dsp:sp modelId="{20B08DA0-7069-4A60-917F-B146CCDCDBBD}">
      <dsp:nvSpPr>
        <dsp:cNvPr id="0" name=""/>
        <dsp:cNvSpPr/>
      </dsp:nvSpPr>
      <dsp:spPr>
        <a:xfrm>
          <a:off x="2499359"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kern="1200" dirty="0" smtClean="0"/>
            <a:t>Between </a:t>
          </a:r>
          <a:r>
            <a:rPr lang="en-ZA" sz="1900" b="1" kern="1200" dirty="0" smtClean="0"/>
            <a:t>78%</a:t>
          </a:r>
          <a:r>
            <a:rPr lang="en-ZA" sz="1900" kern="1200" dirty="0" smtClean="0"/>
            <a:t> and </a:t>
          </a:r>
          <a:r>
            <a:rPr lang="en-ZA" sz="1900" b="1" kern="1200" dirty="0" smtClean="0"/>
            <a:t>85%</a:t>
          </a:r>
          <a:r>
            <a:rPr lang="en-ZA" sz="1900" kern="1200" dirty="0" smtClean="0"/>
            <a:t> of total inequality is explained by </a:t>
          </a:r>
          <a:r>
            <a:rPr lang="en-ZA" sz="1900" b="1" kern="1200" dirty="0" smtClean="0">
              <a:solidFill>
                <a:srgbClr val="FF0000"/>
              </a:solidFill>
            </a:rPr>
            <a:t>wage</a:t>
          </a:r>
          <a:r>
            <a:rPr lang="en-ZA" sz="1900" kern="1200" dirty="0" smtClean="0"/>
            <a:t> inequality</a:t>
          </a:r>
          <a:endParaRPr lang="en-ZA" sz="1900" kern="1200" dirty="0"/>
        </a:p>
      </dsp:txBody>
      <dsp:txXfrm>
        <a:off x="2874573" y="376605"/>
        <a:ext cx="1811692" cy="1811692"/>
      </dsp:txXfrm>
    </dsp:sp>
    <dsp:sp modelId="{4110B23A-1B79-4BBE-93AC-95B6D340CEC6}">
      <dsp:nvSpPr>
        <dsp:cNvPr id="0" name=""/>
        <dsp:cNvSpPr/>
      </dsp:nvSpPr>
      <dsp:spPr>
        <a:xfrm>
          <a:off x="4549056" y="1391"/>
          <a:ext cx="2562120" cy="2562120"/>
        </a:xfrm>
        <a:prstGeom prst="ellipse">
          <a:avLst/>
        </a:prstGeom>
        <a:solidFill>
          <a:schemeClr val="tx2">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02" tIns="24130" rIns="141002" bIns="24130" numCol="1" spcCol="1270" anchor="ctr" anchorCtr="0">
          <a:noAutofit/>
        </a:bodyPr>
        <a:lstStyle/>
        <a:p>
          <a:pPr lvl="0" algn="ctr" defTabSz="844550">
            <a:lnSpc>
              <a:spcPct val="90000"/>
            </a:lnSpc>
            <a:spcBef>
              <a:spcPct val="0"/>
            </a:spcBef>
            <a:spcAft>
              <a:spcPct val="35000"/>
            </a:spcAft>
          </a:pPr>
          <a:r>
            <a:rPr lang="en-ZA" sz="1900" b="1" kern="1200" dirty="0" smtClean="0">
              <a:solidFill>
                <a:srgbClr val="FF0000"/>
              </a:solidFill>
            </a:rPr>
            <a:t>Wages</a:t>
          </a:r>
          <a:endParaRPr lang="en-ZA" sz="1900" b="1" kern="1200" dirty="0">
            <a:solidFill>
              <a:srgbClr val="FF0000"/>
            </a:solidFill>
          </a:endParaRPr>
        </a:p>
      </dsp:txBody>
      <dsp:txXfrm>
        <a:off x="4924270" y="376605"/>
        <a:ext cx="1811692" cy="18116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671" y="0"/>
          <a:ext cx="751264" cy="1919431"/>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17%</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671" y="0"/>
        <a:ext cx="751264" cy="1919431"/>
      </dsp:txXfrm>
    </dsp:sp>
    <dsp:sp modelId="{3030949F-5DAF-1F40-B4D0-84FF1FABAA00}">
      <dsp:nvSpPr>
        <dsp:cNvPr id="0" name=""/>
        <dsp:cNvSpPr/>
      </dsp:nvSpPr>
      <dsp:spPr>
        <a:xfrm>
          <a:off x="430838" y="1919431"/>
          <a:ext cx="1370929" cy="1583205"/>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(31%)</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751" y="1919431"/>
        <a:ext cx="891104" cy="1583205"/>
      </dsp:txXfrm>
    </dsp:sp>
    <dsp:sp modelId="{BAE3347D-F78F-4227-B054-5BC36A596218}">
      <dsp:nvSpPr>
        <dsp:cNvPr id="0" name=""/>
        <dsp:cNvSpPr/>
      </dsp:nvSpPr>
      <dsp:spPr>
        <a:xfrm>
          <a:off x="296411" y="3502637"/>
          <a:ext cx="1639784" cy="686907"/>
        </a:xfrm>
        <a:prstGeom prst="trapezoid">
          <a:avLst>
            <a:gd name="adj" fmla="val 1957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(19%)</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373" y="3502637"/>
        <a:ext cx="1065859" cy="686907"/>
      </dsp:txXfrm>
    </dsp:sp>
    <dsp:sp modelId="{D9EA3055-42F1-4773-B6E1-4489FC8B1BD1}">
      <dsp:nvSpPr>
        <dsp:cNvPr id="0" name=""/>
        <dsp:cNvSpPr/>
      </dsp:nvSpPr>
      <dsp:spPr>
        <a:xfrm>
          <a:off x="0" y="4189544"/>
          <a:ext cx="2232607" cy="1514623"/>
        </a:xfrm>
        <a:prstGeom prst="trapezoid">
          <a:avLst>
            <a:gd name="adj" fmla="val 19570"/>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- 33%)</a:t>
          </a:r>
          <a:endParaRPr lang="en-ZA" sz="7200" b="1" kern="1200" dirty="0">
            <a:solidFill>
              <a:schemeClr val="bg1"/>
            </a:solidFill>
          </a:endParaRPr>
        </a:p>
      </dsp:txBody>
      <dsp:txXfrm>
        <a:off x="390706" y="4189544"/>
        <a:ext cx="1451194" cy="1514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854206" y="1458162"/>
          <a:ext cx="1782198" cy="1782198"/>
        </a:xfrm>
        <a:prstGeom prst="gear9">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Low quality education</a:t>
          </a:r>
          <a:endParaRPr lang="en-ZA" sz="1600" b="1" kern="1200" dirty="0"/>
        </a:p>
      </dsp:txBody>
      <dsp:txXfrm>
        <a:off x="2212507" y="1875633"/>
        <a:ext cx="1065596" cy="916087"/>
      </dsp:txXfrm>
    </dsp:sp>
    <dsp:sp modelId="{1E446F85-7056-4EB8-ADCC-D9EA52599DC3}">
      <dsp:nvSpPr>
        <dsp:cNvPr id="0" name=""/>
        <dsp:cNvSpPr/>
      </dsp:nvSpPr>
      <dsp:spPr>
        <a:xfrm>
          <a:off x="817290" y="1036915"/>
          <a:ext cx="1296144" cy="1296144"/>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Low social mobility</a:t>
          </a:r>
          <a:endParaRPr lang="en-ZA" sz="1200" kern="1200" dirty="0"/>
        </a:p>
      </dsp:txBody>
      <dsp:txXfrm>
        <a:off x="1143598" y="1365195"/>
        <a:ext cx="643528" cy="639584"/>
      </dsp:txXfrm>
    </dsp:sp>
    <dsp:sp modelId="{3AD1B559-2D50-460D-8E8F-419A7CB078EE}">
      <dsp:nvSpPr>
        <dsp:cNvPr id="0" name=""/>
        <dsp:cNvSpPr/>
      </dsp:nvSpPr>
      <dsp:spPr>
        <a:xfrm rot="20700000">
          <a:off x="1543263" y="142708"/>
          <a:ext cx="1269956" cy="1269956"/>
        </a:xfrm>
        <a:prstGeom prst="gear6">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Hereditary poverty</a:t>
          </a:r>
          <a:endParaRPr lang="en-ZA" sz="1200" kern="1200" dirty="0"/>
        </a:p>
      </dsp:txBody>
      <dsp:txXfrm rot="-20700000">
        <a:off x="1821802" y="421246"/>
        <a:ext cx="712879" cy="712879"/>
      </dsp:txXfrm>
    </dsp:sp>
    <dsp:sp modelId="{59DB91FF-8856-40C4-8DD9-453DD8EE423D}">
      <dsp:nvSpPr>
        <dsp:cNvPr id="0" name=""/>
        <dsp:cNvSpPr/>
      </dsp:nvSpPr>
      <dsp:spPr>
        <a:xfrm>
          <a:off x="1706980" y="1194976"/>
          <a:ext cx="2281213" cy="2281213"/>
        </a:xfrm>
        <a:prstGeom prst="circularArrow">
          <a:avLst>
            <a:gd name="adj1" fmla="val 4687"/>
            <a:gd name="adj2" fmla="val 299029"/>
            <a:gd name="adj3" fmla="val 2488154"/>
            <a:gd name="adj4" fmla="val 15922994"/>
            <a:gd name="adj5" fmla="val 546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587746" y="754221"/>
          <a:ext cx="1657444" cy="1657444"/>
        </a:xfrm>
        <a:prstGeom prst="leftCircularArrow">
          <a:avLst>
            <a:gd name="adj1" fmla="val 6452"/>
            <a:gd name="adj2" fmla="val 429999"/>
            <a:gd name="adj3" fmla="val 10489124"/>
            <a:gd name="adj4" fmla="val 14837806"/>
            <a:gd name="adj5" fmla="val 7527"/>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1249509" y="-131366"/>
          <a:ext cx="1787058" cy="1787058"/>
        </a:xfrm>
        <a:prstGeom prst="circularArrow">
          <a:avLst>
            <a:gd name="adj1" fmla="val 5984"/>
            <a:gd name="adj2" fmla="val 394124"/>
            <a:gd name="adj3" fmla="val 13313824"/>
            <a:gd name="adj4" fmla="val 10508221"/>
            <a:gd name="adj5" fmla="val 698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E8CCC-791B-488A-BEC4-8B912ED05C08}">
      <dsp:nvSpPr>
        <dsp:cNvPr id="0" name=""/>
        <dsp:cNvSpPr/>
      </dsp:nvSpPr>
      <dsp:spPr>
        <a:xfrm>
          <a:off x="3280040" y="2389025"/>
          <a:ext cx="1576823" cy="1576823"/>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ZA" sz="2000" b="1" kern="1200" dirty="0" smtClean="0"/>
            <a:t>Current concerns of DBE </a:t>
          </a:r>
        </a:p>
        <a:p>
          <a:pPr lvl="0" algn="ctr" defTabSz="889000">
            <a:lnSpc>
              <a:spcPct val="90000"/>
            </a:lnSpc>
            <a:spcBef>
              <a:spcPct val="0"/>
            </a:spcBef>
            <a:spcAft>
              <a:spcPct val="35000"/>
            </a:spcAft>
          </a:pPr>
          <a:r>
            <a:rPr lang="en-ZA" sz="900" kern="1200" dirty="0" smtClean="0"/>
            <a:t>(according to me)</a:t>
          </a:r>
          <a:endParaRPr lang="en-ZA" sz="900" kern="1200" dirty="0"/>
        </a:p>
      </dsp:txBody>
      <dsp:txXfrm>
        <a:off x="3510960" y="2619945"/>
        <a:ext cx="1114983" cy="1114983"/>
      </dsp:txXfrm>
    </dsp:sp>
    <dsp:sp modelId="{EF6C528B-8C4A-4F95-B362-2FDAC40BBF12}">
      <dsp:nvSpPr>
        <dsp:cNvPr id="0" name=""/>
        <dsp:cNvSpPr/>
      </dsp:nvSpPr>
      <dsp:spPr>
        <a:xfrm rot="16200000">
          <a:off x="3674437" y="197757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048751" y="1975310"/>
        <a:ext cx="39401" cy="39401"/>
      </dsp:txXfrm>
    </dsp:sp>
    <dsp:sp modelId="{6A11ACCE-094B-47CD-801D-2FC6256BBDD0}">
      <dsp:nvSpPr>
        <dsp:cNvPr id="0" name=""/>
        <dsp:cNvSpPr/>
      </dsp:nvSpPr>
      <dsp:spPr>
        <a:xfrm>
          <a:off x="3280040" y="24173"/>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Teacher content knowledge</a:t>
          </a:r>
        </a:p>
        <a:p>
          <a:pPr lvl="0" algn="ctr" defTabSz="444500">
            <a:lnSpc>
              <a:spcPct val="90000"/>
            </a:lnSpc>
            <a:spcBef>
              <a:spcPct val="0"/>
            </a:spcBef>
            <a:spcAft>
              <a:spcPct val="35000"/>
            </a:spcAft>
          </a:pPr>
          <a:r>
            <a:rPr lang="en-ZA" sz="1000" kern="1200" dirty="0" smtClean="0"/>
            <a:t>- Extremely low</a:t>
          </a:r>
        </a:p>
        <a:p>
          <a:pPr lvl="0" algn="ctr" defTabSz="444500">
            <a:lnSpc>
              <a:spcPct val="90000"/>
            </a:lnSpc>
            <a:spcBef>
              <a:spcPct val="0"/>
            </a:spcBef>
            <a:spcAft>
              <a:spcPct val="35000"/>
            </a:spcAft>
          </a:pPr>
          <a:r>
            <a:rPr lang="en-ZA" sz="1000" kern="1200" dirty="0" smtClean="0"/>
            <a:t>- Politically sensitive given strength of teacher unions</a:t>
          </a:r>
        </a:p>
        <a:p>
          <a:pPr lvl="0" algn="ctr" defTabSz="444500">
            <a:lnSpc>
              <a:spcPct val="90000"/>
            </a:lnSpc>
            <a:spcBef>
              <a:spcPct val="0"/>
            </a:spcBef>
            <a:spcAft>
              <a:spcPct val="35000"/>
            </a:spcAft>
          </a:pPr>
          <a:r>
            <a:rPr lang="en-ZA" sz="1000" kern="1200" dirty="0" smtClean="0"/>
            <a:t>-Testing &amp; training?!</a:t>
          </a:r>
          <a:endParaRPr lang="en-ZA" sz="1000" kern="1200" dirty="0"/>
        </a:p>
      </dsp:txBody>
      <dsp:txXfrm>
        <a:off x="3510960" y="255093"/>
        <a:ext cx="1114983" cy="1114983"/>
      </dsp:txXfrm>
    </dsp:sp>
    <dsp:sp modelId="{3DA960A4-B27E-4AE2-8EF6-0FC699BBD40E}">
      <dsp:nvSpPr>
        <dsp:cNvPr id="0" name=""/>
        <dsp:cNvSpPr/>
      </dsp:nvSpPr>
      <dsp:spPr>
        <a:xfrm rot="19285714">
          <a:off x="4598895" y="2422765"/>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973208" y="2420505"/>
        <a:ext cx="39401" cy="39401"/>
      </dsp:txXfrm>
    </dsp:sp>
    <dsp:sp modelId="{59F6E7B8-550D-4BE6-9706-76D63D52CFFB}">
      <dsp:nvSpPr>
        <dsp:cNvPr id="0" name=""/>
        <dsp:cNvSpPr/>
      </dsp:nvSpPr>
      <dsp:spPr>
        <a:xfrm>
          <a:off x="5128955" y="91456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dirty="0" smtClean="0">
              <a:solidFill>
                <a:srgbClr val="FFFF00"/>
              </a:solidFill>
            </a:rPr>
            <a:t>Grade R &amp; ECD</a:t>
          </a:r>
        </a:p>
        <a:p>
          <a:pPr lvl="0" algn="ctr" defTabSz="488950">
            <a:lnSpc>
              <a:spcPct val="90000"/>
            </a:lnSpc>
            <a:spcBef>
              <a:spcPct val="0"/>
            </a:spcBef>
            <a:spcAft>
              <a:spcPct val="35000"/>
            </a:spcAft>
          </a:pPr>
          <a:r>
            <a:rPr lang="en-ZA" sz="1000" kern="1200" dirty="0" smtClean="0"/>
            <a:t>- Funding: Current </a:t>
          </a:r>
          <a:r>
            <a:rPr lang="en-ZA" sz="1000" kern="1200" dirty="0" err="1" smtClean="0"/>
            <a:t>exp</a:t>
          </a:r>
          <a:r>
            <a:rPr lang="en-ZA" sz="1000" kern="1200" dirty="0" smtClean="0"/>
            <a:t> on Grade R pupil (R3K) 1/3 of ordinary school child (R10K)</a:t>
          </a:r>
        </a:p>
        <a:p>
          <a:pPr lvl="0" algn="ctr" defTabSz="488950">
            <a:lnSpc>
              <a:spcPct val="90000"/>
            </a:lnSpc>
            <a:spcBef>
              <a:spcPct val="0"/>
            </a:spcBef>
            <a:spcAft>
              <a:spcPct val="35000"/>
            </a:spcAft>
          </a:pPr>
          <a:r>
            <a:rPr lang="en-ZA" sz="1000" kern="1200" dirty="0" smtClean="0"/>
            <a:t>-Training/qualifications and $ of  ECD teachers?</a:t>
          </a:r>
          <a:endParaRPr lang="en-ZA" sz="1000" kern="1200" dirty="0"/>
        </a:p>
      </dsp:txBody>
      <dsp:txXfrm>
        <a:off x="5359875" y="1145484"/>
        <a:ext cx="1114983" cy="1114983"/>
      </dsp:txXfrm>
    </dsp:sp>
    <dsp:sp modelId="{3930D2AE-8858-462F-90FB-ED7AC4BE5A26}">
      <dsp:nvSpPr>
        <dsp:cNvPr id="0" name=""/>
        <dsp:cNvSpPr/>
      </dsp:nvSpPr>
      <dsp:spPr>
        <a:xfrm rot="771429">
          <a:off x="4827217" y="342311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5201531" y="3420850"/>
        <a:ext cx="39401" cy="39401"/>
      </dsp:txXfrm>
    </dsp:sp>
    <dsp:sp modelId="{06635811-3A4A-44E1-8E35-45EAEC47556C}">
      <dsp:nvSpPr>
        <dsp:cNvPr id="0" name=""/>
        <dsp:cNvSpPr/>
      </dsp:nvSpPr>
      <dsp:spPr>
        <a:xfrm>
          <a:off x="5585600" y="291525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ZA" sz="1100" b="1" kern="1200" smtClean="0">
              <a:solidFill>
                <a:srgbClr val="FFFF00"/>
              </a:solidFill>
            </a:rPr>
            <a:t>Min Norms/Stds</a:t>
          </a:r>
          <a:endParaRPr lang="en-ZA" sz="1100" b="1" kern="1200" dirty="0" smtClean="0">
            <a:solidFill>
              <a:srgbClr val="FFFF00"/>
            </a:solidFill>
          </a:endParaRPr>
        </a:p>
        <a:p>
          <a:pPr lvl="0" algn="ctr" defTabSz="488950">
            <a:lnSpc>
              <a:spcPct val="90000"/>
            </a:lnSpc>
            <a:spcBef>
              <a:spcPct val="0"/>
            </a:spcBef>
            <a:spcAft>
              <a:spcPct val="35000"/>
            </a:spcAft>
          </a:pPr>
          <a:r>
            <a:rPr lang="en-ZA" sz="1000" kern="1200" dirty="0" smtClean="0"/>
            <a:t>- Eradicating infrastructure backlogs &amp; providing basics (and then non-basics)</a:t>
          </a:r>
        </a:p>
        <a:p>
          <a:pPr lvl="0" algn="ctr" defTabSz="488950">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5816520" y="3146174"/>
        <a:ext cx="1114983" cy="1114983"/>
      </dsp:txXfrm>
    </dsp:sp>
    <dsp:sp modelId="{A08C8600-5E55-4248-B08C-EE1FD83C8701}">
      <dsp:nvSpPr>
        <dsp:cNvPr id="0" name=""/>
        <dsp:cNvSpPr/>
      </dsp:nvSpPr>
      <dsp:spPr>
        <a:xfrm rot="3857143">
          <a:off x="4187473" y="4225324"/>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a:off x="4561786" y="4223064"/>
        <a:ext cx="39401" cy="39401"/>
      </dsp:txXfrm>
    </dsp:sp>
    <dsp:sp modelId="{C4A4A127-EE84-452D-AE10-46CC321FE2A1}">
      <dsp:nvSpPr>
        <dsp:cNvPr id="0" name=""/>
        <dsp:cNvSpPr/>
      </dsp:nvSpPr>
      <dsp:spPr>
        <a:xfrm>
          <a:off x="4306111" y="4519682"/>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Teacher Salaries </a:t>
          </a:r>
        </a:p>
        <a:p>
          <a:pPr lvl="0" algn="ctr" defTabSz="466725">
            <a:lnSpc>
              <a:spcPct val="90000"/>
            </a:lnSpc>
            <a:spcBef>
              <a:spcPct val="0"/>
            </a:spcBef>
            <a:spcAft>
              <a:spcPct val="35000"/>
            </a:spcAft>
          </a:pPr>
          <a:r>
            <a:rPr lang="en-ZA" sz="1000" kern="1200" dirty="0" smtClean="0"/>
            <a:t>– Make up 80% of </a:t>
          </a:r>
          <a:r>
            <a:rPr lang="en-ZA" sz="1000" kern="1200" dirty="0" err="1" smtClean="0"/>
            <a:t>Educ</a:t>
          </a:r>
          <a:r>
            <a:rPr lang="en-ZA" sz="1000" kern="1200" dirty="0" smtClean="0"/>
            <a:t> </a:t>
          </a:r>
          <a:r>
            <a:rPr lang="en-ZA" sz="1000" kern="1200" dirty="0" err="1" smtClean="0"/>
            <a:t>Exp</a:t>
          </a:r>
          <a:r>
            <a:rPr lang="en-ZA" sz="1000" kern="1200" dirty="0" smtClean="0"/>
            <a:t> </a:t>
          </a:r>
          <a:r>
            <a:rPr lang="en-ZA" sz="1000" kern="1200" dirty="0" err="1" smtClean="0"/>
            <a:t>ating</a:t>
          </a:r>
          <a:r>
            <a:rPr lang="en-ZA" sz="1000" kern="1200" dirty="0" smtClean="0"/>
            <a:t> infrastructure backlogs</a:t>
          </a:r>
        </a:p>
        <a:p>
          <a:pPr lvl="0" algn="ctr" defTabSz="466725">
            <a:lnSpc>
              <a:spcPct val="90000"/>
            </a:lnSpc>
            <a:spcBef>
              <a:spcPct val="0"/>
            </a:spcBef>
            <a:spcAft>
              <a:spcPct val="35000"/>
            </a:spcAft>
          </a:pPr>
          <a:r>
            <a:rPr lang="en-ZA" sz="1000" kern="1200" dirty="0" smtClean="0"/>
            <a:t>- Legal implications of MN&amp;S (provinces held to </a:t>
          </a:r>
          <a:r>
            <a:rPr lang="en-ZA" sz="1000" kern="1200" dirty="0" err="1" smtClean="0"/>
            <a:t>acc</a:t>
          </a:r>
          <a:r>
            <a:rPr lang="en-ZA" sz="1000" kern="1200" dirty="0" smtClean="0"/>
            <a:t>)</a:t>
          </a:r>
          <a:endParaRPr lang="en-ZA" sz="1000" kern="1200" dirty="0"/>
        </a:p>
      </dsp:txBody>
      <dsp:txXfrm>
        <a:off x="4537031" y="4750602"/>
        <a:ext cx="1114983" cy="1114983"/>
      </dsp:txXfrm>
    </dsp:sp>
    <dsp:sp modelId="{0892EC48-933E-47F6-B1BE-D6E2E880C609}">
      <dsp:nvSpPr>
        <dsp:cNvPr id="0" name=""/>
        <dsp:cNvSpPr/>
      </dsp:nvSpPr>
      <dsp:spPr>
        <a:xfrm rot="6942857">
          <a:off x="3161402" y="4225324"/>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3535716" y="4223064"/>
        <a:ext cx="39401" cy="39401"/>
      </dsp:txXfrm>
    </dsp:sp>
    <dsp:sp modelId="{A07D68AF-2A75-42AD-AA0A-6160893A8FAA}">
      <dsp:nvSpPr>
        <dsp:cNvPr id="0" name=""/>
        <dsp:cNvSpPr/>
      </dsp:nvSpPr>
      <dsp:spPr>
        <a:xfrm>
          <a:off x="2253969" y="4519682"/>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ZA" sz="1050" b="1" kern="1200" dirty="0" smtClean="0">
              <a:solidFill>
                <a:srgbClr val="FFFF00"/>
              </a:solidFill>
            </a:rPr>
            <a:t>FP Numeracy &amp; literacy and ANAS</a:t>
          </a:r>
          <a:endParaRPr lang="en-ZA" sz="900" b="1" kern="1200" dirty="0" smtClean="0">
            <a:solidFill>
              <a:srgbClr val="FFFF00"/>
            </a:solidFill>
          </a:endParaRPr>
        </a:p>
        <a:p>
          <a:pPr lvl="0" algn="ctr" defTabSz="466725">
            <a:lnSpc>
              <a:spcPct val="90000"/>
            </a:lnSpc>
            <a:spcBef>
              <a:spcPct val="0"/>
            </a:spcBef>
            <a:spcAft>
              <a:spcPct val="35000"/>
            </a:spcAft>
          </a:pPr>
          <a:r>
            <a:rPr lang="en-ZA" sz="900" kern="1200" dirty="0" smtClean="0"/>
            <a:t>- Ensuring they are comparable across years</a:t>
          </a:r>
        </a:p>
        <a:p>
          <a:pPr lvl="0" algn="ctr" defTabSz="466725">
            <a:lnSpc>
              <a:spcPct val="90000"/>
            </a:lnSpc>
            <a:spcBef>
              <a:spcPct val="0"/>
            </a:spcBef>
            <a:spcAft>
              <a:spcPct val="35000"/>
            </a:spcAft>
          </a:pPr>
          <a:r>
            <a:rPr lang="en-ZA" sz="900" kern="1200" dirty="0" smtClean="0"/>
            <a:t>- Using them to raise numeracy &amp; literacy outcomes</a:t>
          </a:r>
        </a:p>
        <a:p>
          <a:pPr lvl="0" algn="ctr" defTabSz="466725">
            <a:lnSpc>
              <a:spcPct val="90000"/>
            </a:lnSpc>
            <a:spcBef>
              <a:spcPct val="0"/>
            </a:spcBef>
            <a:spcAft>
              <a:spcPct val="35000"/>
            </a:spcAft>
          </a:pPr>
          <a:r>
            <a:rPr lang="en-ZA" sz="900" kern="1200" dirty="0" smtClean="0"/>
            <a:t>-</a:t>
          </a:r>
          <a:endParaRPr lang="en-ZA" sz="900" kern="1200" dirty="0"/>
        </a:p>
      </dsp:txBody>
      <dsp:txXfrm>
        <a:off x="2484889" y="4750602"/>
        <a:ext cx="1114983" cy="1114983"/>
      </dsp:txXfrm>
    </dsp:sp>
    <dsp:sp modelId="{31A41989-BEA2-4558-88DF-18E6FF2A4CEE}">
      <dsp:nvSpPr>
        <dsp:cNvPr id="0" name=""/>
        <dsp:cNvSpPr/>
      </dsp:nvSpPr>
      <dsp:spPr>
        <a:xfrm rot="10028571">
          <a:off x="2521658" y="3423110"/>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ZA" sz="500" kern="1200"/>
        </a:p>
      </dsp:txBody>
      <dsp:txXfrm rot="10800000">
        <a:off x="2895971" y="3420850"/>
        <a:ext cx="39401" cy="39401"/>
      </dsp:txXfrm>
    </dsp:sp>
    <dsp:sp modelId="{042CDF1E-0E2C-483C-956E-D70585AF03D1}">
      <dsp:nvSpPr>
        <dsp:cNvPr id="0" name=""/>
        <dsp:cNvSpPr/>
      </dsp:nvSpPr>
      <dsp:spPr>
        <a:xfrm>
          <a:off x="974480" y="291525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ZA" sz="1000" b="1" kern="1200" dirty="0" smtClean="0">
              <a:solidFill>
                <a:srgbClr val="FFFF00"/>
              </a:solidFill>
            </a:rPr>
            <a:t>Elections &amp; Relations with teacher unions</a:t>
          </a:r>
        </a:p>
        <a:p>
          <a:pPr lvl="0" algn="ctr" defTabSz="444500">
            <a:lnSpc>
              <a:spcPct val="90000"/>
            </a:lnSpc>
            <a:spcBef>
              <a:spcPct val="0"/>
            </a:spcBef>
            <a:spcAft>
              <a:spcPct val="35000"/>
            </a:spcAft>
          </a:pPr>
          <a:r>
            <a:rPr lang="en-ZA" sz="800" kern="1200" dirty="0" smtClean="0">
              <a:solidFill>
                <a:schemeClr val="bg1"/>
              </a:solidFill>
            </a:rPr>
            <a:t>- Teacher unions (</a:t>
          </a:r>
          <a:r>
            <a:rPr lang="en-ZA" sz="800" kern="1200" dirty="0" err="1" smtClean="0">
              <a:solidFill>
                <a:schemeClr val="bg1"/>
              </a:solidFill>
            </a:rPr>
            <a:t>esp</a:t>
          </a:r>
          <a:r>
            <a:rPr lang="en-ZA" sz="800" kern="1200" dirty="0" smtClean="0">
              <a:solidFill>
                <a:schemeClr val="bg1"/>
              </a:solidFill>
            </a:rPr>
            <a:t> SADTU) wield considerable power)</a:t>
          </a:r>
        </a:p>
        <a:p>
          <a:pPr lvl="0" algn="ctr" defTabSz="444500">
            <a:lnSpc>
              <a:spcPct val="90000"/>
            </a:lnSpc>
            <a:spcBef>
              <a:spcPct val="0"/>
            </a:spcBef>
            <a:spcAft>
              <a:spcPct val="35000"/>
            </a:spcAft>
          </a:pPr>
          <a:r>
            <a:rPr lang="en-ZA" sz="800" kern="1200" dirty="0" smtClean="0">
              <a:solidFill>
                <a:schemeClr val="bg1"/>
              </a:solidFill>
            </a:rPr>
            <a:t>-Appointments (DBE/district/principal/teacher) politicised, competence not primary concern</a:t>
          </a:r>
        </a:p>
        <a:p>
          <a:pPr lvl="0" algn="ctr" defTabSz="444500">
            <a:lnSpc>
              <a:spcPct val="90000"/>
            </a:lnSpc>
            <a:spcBef>
              <a:spcPct val="0"/>
            </a:spcBef>
            <a:spcAft>
              <a:spcPct val="35000"/>
            </a:spcAft>
          </a:pPr>
          <a:endParaRPr lang="en-ZA" sz="1200" kern="1200" dirty="0">
            <a:solidFill>
              <a:srgbClr val="FFFF00"/>
            </a:solidFill>
          </a:endParaRPr>
        </a:p>
      </dsp:txBody>
      <dsp:txXfrm>
        <a:off x="1205400" y="3146174"/>
        <a:ext cx="1114983" cy="1114983"/>
      </dsp:txXfrm>
    </dsp:sp>
    <dsp:sp modelId="{60E847D8-B202-3F49-9037-266D3EB244D0}">
      <dsp:nvSpPr>
        <dsp:cNvPr id="0" name=""/>
        <dsp:cNvSpPr/>
      </dsp:nvSpPr>
      <dsp:spPr>
        <a:xfrm rot="13114286">
          <a:off x="2749980" y="2422765"/>
          <a:ext cx="788028" cy="34881"/>
        </a:xfrm>
        <a:custGeom>
          <a:avLst/>
          <a:gdLst/>
          <a:ahLst/>
          <a:cxnLst/>
          <a:rect l="0" t="0" r="0" b="0"/>
          <a:pathLst>
            <a:path>
              <a:moveTo>
                <a:pt x="0" y="17440"/>
              </a:moveTo>
              <a:lnTo>
                <a:pt x="788028" y="17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124293" y="2420505"/>
        <a:ext cx="39401" cy="39401"/>
      </dsp:txXfrm>
    </dsp:sp>
    <dsp:sp modelId="{81706860-0023-C940-B645-D5CE6D797A7F}">
      <dsp:nvSpPr>
        <dsp:cNvPr id="0" name=""/>
        <dsp:cNvSpPr/>
      </dsp:nvSpPr>
      <dsp:spPr>
        <a:xfrm>
          <a:off x="1431125" y="914564"/>
          <a:ext cx="1576823" cy="15768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ZA" sz="900" b="1" kern="1200" dirty="0" smtClean="0">
              <a:solidFill>
                <a:srgbClr val="FFFF00"/>
              </a:solidFill>
            </a:rPr>
            <a:t>Post-provisioning</a:t>
          </a:r>
        </a:p>
        <a:p>
          <a:pPr lvl="0" algn="ctr" defTabSz="400050">
            <a:lnSpc>
              <a:spcPct val="90000"/>
            </a:lnSpc>
            <a:spcBef>
              <a:spcPct val="0"/>
            </a:spcBef>
            <a:spcAft>
              <a:spcPct val="35000"/>
            </a:spcAft>
          </a:pPr>
          <a:r>
            <a:rPr lang="en-ZA" sz="900" kern="1200" dirty="0" smtClean="0">
              <a:solidFill>
                <a:schemeClr val="bg1"/>
              </a:solidFill>
            </a:rPr>
            <a:t>- Ghost teachers</a:t>
          </a:r>
        </a:p>
        <a:p>
          <a:pPr lvl="0" algn="ctr" defTabSz="400050">
            <a:lnSpc>
              <a:spcPct val="90000"/>
            </a:lnSpc>
            <a:spcBef>
              <a:spcPct val="0"/>
            </a:spcBef>
            <a:spcAft>
              <a:spcPct val="35000"/>
            </a:spcAft>
          </a:pPr>
          <a:r>
            <a:rPr lang="en-ZA" sz="900" kern="1200" dirty="0" smtClean="0">
              <a:solidFill>
                <a:schemeClr val="bg1"/>
              </a:solidFill>
            </a:rPr>
            <a:t>-Over/under supply in certain schools (esp ECA)</a:t>
          </a:r>
        </a:p>
        <a:p>
          <a:pPr lvl="0" algn="ctr" defTabSz="400050">
            <a:lnSpc>
              <a:spcPct val="90000"/>
            </a:lnSpc>
            <a:spcBef>
              <a:spcPct val="0"/>
            </a:spcBef>
            <a:spcAft>
              <a:spcPct val="35000"/>
            </a:spcAft>
          </a:pPr>
          <a:r>
            <a:rPr lang="en-ZA" sz="900" kern="1200" dirty="0" smtClean="0">
              <a:solidFill>
                <a:schemeClr val="bg1"/>
              </a:solidFill>
            </a:rPr>
            <a:t>-limiting the salary bill</a:t>
          </a:r>
        </a:p>
        <a:p>
          <a:pPr lvl="0" algn="ctr" defTabSz="400050">
            <a:lnSpc>
              <a:spcPct val="90000"/>
            </a:lnSpc>
            <a:spcBef>
              <a:spcPct val="0"/>
            </a:spcBef>
            <a:spcAft>
              <a:spcPct val="35000"/>
            </a:spcAft>
          </a:pPr>
          <a:endParaRPr lang="en-US" sz="900" kern="1200" dirty="0"/>
        </a:p>
      </dsp:txBody>
      <dsp:txXfrm>
        <a:off x="1662045" y="1145484"/>
        <a:ext cx="1114983" cy="11149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61DF9-2290-435F-99ED-4383C002E642}">
      <dsp:nvSpPr>
        <dsp:cNvPr id="0" name=""/>
        <dsp:cNvSpPr/>
      </dsp:nvSpPr>
      <dsp:spPr>
        <a:xfrm>
          <a:off x="1656184" y="1620180"/>
          <a:ext cx="1980220" cy="1980220"/>
        </a:xfrm>
        <a:prstGeom prst="gear9">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ZA" sz="1600" b="1" kern="1200" dirty="0" smtClean="0"/>
            <a:t>3) Holding accountable</a:t>
          </a:r>
          <a:endParaRPr lang="en-ZA" sz="1600" b="1" kern="1200" dirty="0"/>
        </a:p>
      </dsp:txBody>
      <dsp:txXfrm>
        <a:off x="2054296" y="2084037"/>
        <a:ext cx="1183996" cy="1017874"/>
      </dsp:txXfrm>
    </dsp:sp>
    <dsp:sp modelId="{1E446F85-7056-4EB8-ADCC-D9EA52599DC3}">
      <dsp:nvSpPr>
        <dsp:cNvPr id="0" name=""/>
        <dsp:cNvSpPr/>
      </dsp:nvSpPr>
      <dsp:spPr>
        <a:xfrm>
          <a:off x="504056" y="1152128"/>
          <a:ext cx="1440160" cy="1440160"/>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ZA" sz="1000" kern="1200" dirty="0" smtClean="0"/>
            <a:t>2) Measuring achievement</a:t>
          </a:r>
          <a:endParaRPr lang="en-ZA" sz="1000" kern="1200" dirty="0"/>
        </a:p>
      </dsp:txBody>
      <dsp:txXfrm>
        <a:off x="866621" y="1516884"/>
        <a:ext cx="715030" cy="710648"/>
      </dsp:txXfrm>
    </dsp:sp>
    <dsp:sp modelId="{3AD1B559-2D50-460D-8E8F-419A7CB078EE}">
      <dsp:nvSpPr>
        <dsp:cNvPr id="0" name=""/>
        <dsp:cNvSpPr/>
      </dsp:nvSpPr>
      <dsp:spPr>
        <a:xfrm rot="20700000">
          <a:off x="1310692" y="158564"/>
          <a:ext cx="1411062" cy="1411062"/>
        </a:xfrm>
        <a:prstGeom prst="gear6">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kern="1200" dirty="0" smtClean="0"/>
            <a:t>1) Setting standards</a:t>
          </a:r>
          <a:endParaRPr lang="en-ZA" sz="1200" kern="1200" dirty="0"/>
        </a:p>
      </dsp:txBody>
      <dsp:txXfrm rot="-20700000">
        <a:off x="1620180" y="468052"/>
        <a:ext cx="792088" cy="792088"/>
      </dsp:txXfrm>
    </dsp:sp>
    <dsp:sp modelId="{59DB91FF-8856-40C4-8DD9-453DD8EE423D}">
      <dsp:nvSpPr>
        <dsp:cNvPr id="0" name=""/>
        <dsp:cNvSpPr/>
      </dsp:nvSpPr>
      <dsp:spPr>
        <a:xfrm>
          <a:off x="1497508" y="1324996"/>
          <a:ext cx="2534681" cy="2534681"/>
        </a:xfrm>
        <a:prstGeom prst="circularArrow">
          <a:avLst>
            <a:gd name="adj1" fmla="val 4687"/>
            <a:gd name="adj2" fmla="val 299029"/>
            <a:gd name="adj3" fmla="val 2500248"/>
            <a:gd name="adj4" fmla="val 15896002"/>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6526A1-AD82-46A2-AC8C-B42D1F5217ED}">
      <dsp:nvSpPr>
        <dsp:cNvPr id="0" name=""/>
        <dsp:cNvSpPr/>
      </dsp:nvSpPr>
      <dsp:spPr>
        <a:xfrm>
          <a:off x="249006" y="836023"/>
          <a:ext cx="1841604" cy="1841604"/>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716CFE-04DB-4A1A-B650-87D4A83D0BBF}">
      <dsp:nvSpPr>
        <dsp:cNvPr id="0" name=""/>
        <dsp:cNvSpPr/>
      </dsp:nvSpPr>
      <dsp:spPr>
        <a:xfrm>
          <a:off x="984299" y="-147962"/>
          <a:ext cx="1985620" cy="1985620"/>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drawings/drawing1.xml><?xml version="1.0" encoding="utf-8"?>
<c:userShapes xmlns:c="http://schemas.openxmlformats.org/drawingml/2006/chart">
  <cdr:relSizeAnchor xmlns:cdr="http://schemas.openxmlformats.org/drawingml/2006/chartDrawing">
    <cdr:from>
      <cdr:x>0.57732</cdr:x>
      <cdr:y>0.51078</cdr:y>
    </cdr:from>
    <cdr:to>
      <cdr:x>0.68041</cdr:x>
      <cdr:y>0.60199</cdr:y>
    </cdr:to>
    <cdr:sp macro="" textlink="">
      <cdr:nvSpPr>
        <cdr:cNvPr id="2" name="TextBox 1"/>
        <cdr:cNvSpPr txBox="1"/>
      </cdr:nvSpPr>
      <cdr:spPr>
        <a:xfrm xmlns:a="http://schemas.openxmlformats.org/drawingml/2006/main">
          <a:off x="4032448" y="2016224"/>
          <a:ext cx="720080"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ZA" sz="1800" smtClean="0">
              <a:solidFill>
                <a:schemeClr val="bg1"/>
              </a:solidFill>
            </a:rPr>
            <a:t>78%</a:t>
          </a:r>
          <a:endParaRPr lang="en-ZA" sz="180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A9EE6-840C-4E36-8C26-9832475FBA16}" type="datetimeFigureOut">
              <a:rPr lang="en-ZA" smtClean="0"/>
              <a:pPr/>
              <a:t>2014/09/13</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658F-0565-4476-B536-B073C2157F10}" type="slidenum">
              <a:rPr lang="en-ZA" smtClean="0"/>
              <a:pPr/>
              <a:t>‹#›</a:t>
            </a:fld>
            <a:endParaRPr lang="en-ZA"/>
          </a:p>
        </p:txBody>
      </p:sp>
    </p:spTree>
    <p:extLst>
      <p:ext uri="{BB962C8B-B14F-4D97-AF65-F5344CB8AC3E}">
        <p14:creationId xmlns:p14="http://schemas.microsoft.com/office/powerpoint/2010/main" val="1204980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books.google.co.za/books/about/Getting_schools_working.html?id=cvUCEdFcMMoC&amp;redir_esc=y" TargetMode="External"/><Relationship Id="rId5" Type="http://schemas.openxmlformats.org/officeDocument/2006/relationships/hyperlink" Target="http://mg.co.za/article/2011-04-08-sa-education-the-poorest-choice"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extLst>
      <p:ext uri="{BB962C8B-B14F-4D97-AF65-F5344CB8AC3E}">
        <p14:creationId xmlns:p14="http://schemas.microsoft.com/office/powerpoint/2010/main" val="40516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ZA">
                <a:latin typeface="Calibri" charset="0"/>
              </a:rPr>
              <a:t>Figures from 2012 Public Expenditure Analysis report for UNICEF/DBE (Oxford Policy Management / Stellenbosch Economics) </a:t>
            </a:r>
            <a:r>
              <a:rPr lang="en-ZA" b="1">
                <a:latin typeface="Calibri" charset="0"/>
              </a:rPr>
              <a:t>Education exp </a:t>
            </a:r>
            <a:r>
              <a:rPr lang="en-ZA">
                <a:latin typeface="Calibri" charset="0"/>
              </a:rPr>
              <a:t>= 6.1% of GDP</a:t>
            </a:r>
          </a:p>
          <a:p>
            <a:pPr eaLnBrk="1" hangingPunct="1">
              <a:spcBef>
                <a:spcPct val="0"/>
              </a:spcBef>
            </a:pPr>
            <a:r>
              <a:rPr lang="en-ZA" b="1">
                <a:latin typeface="Calibri" charset="0"/>
              </a:rPr>
              <a:t>Personnel exp </a:t>
            </a:r>
            <a:r>
              <a:rPr lang="en-ZA">
                <a:latin typeface="Calibri" charset="0"/>
              </a:rPr>
              <a:t>= 78% of educ exp</a:t>
            </a:r>
          </a:p>
          <a:p>
            <a:pPr eaLnBrk="1" hangingPunct="1">
              <a:spcBef>
                <a:spcPct val="0"/>
              </a:spcBef>
            </a:pPr>
            <a:r>
              <a:rPr lang="en-ZA" b="1">
                <a:latin typeface="Calibri" charset="0"/>
              </a:rPr>
              <a:t>Personnel exp </a:t>
            </a:r>
            <a:r>
              <a:rPr lang="en-ZA">
                <a:latin typeface="Calibri" charset="0"/>
              </a:rPr>
              <a:t>= 4.8% of GDP</a:t>
            </a:r>
          </a:p>
          <a:p>
            <a:pPr eaLnBrk="1" hangingPunct="1">
              <a:spcBef>
                <a:spcPct val="0"/>
              </a:spcBef>
            </a:pPr>
            <a:endParaRPr lang="en-ZA">
              <a:latin typeface="Calibri" charset="0"/>
            </a:endParaRP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D5C788F8-93B3-9F4A-BC86-7C310CB8A514}" type="slidenum">
              <a:rPr lang="en-ZA"/>
              <a:pPr eaLnBrk="1" hangingPunct="1"/>
              <a:t>6</a:t>
            </a:fld>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9</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err="1" smtClean="0">
                <a:solidFill>
                  <a:schemeClr val="tx1"/>
                </a:solidFill>
                <a:effectLst/>
                <a:latin typeface="+mn-lt"/>
                <a:ea typeface="+mn-ea"/>
                <a:cs typeface="+mn-cs"/>
              </a:rPr>
              <a:t>Fleisch</a:t>
            </a:r>
            <a:r>
              <a:rPr lang="en-ZA" sz="1200" b="0" i="0" kern="1200" dirty="0" smtClean="0">
                <a:solidFill>
                  <a:schemeClr val="tx1"/>
                </a:solidFill>
                <a:effectLst/>
                <a:latin typeface="+mn-lt"/>
                <a:ea typeface="+mn-ea"/>
                <a:cs typeface="+mn-cs"/>
              </a:rPr>
              <a:t>, B. (2008). </a:t>
            </a:r>
            <a:r>
              <a:rPr lang="en-ZA" sz="1200" b="0" i="1" kern="1200" dirty="0" smtClean="0">
                <a:solidFill>
                  <a:schemeClr val="tx1"/>
                </a:solidFill>
                <a:effectLst/>
                <a:latin typeface="+mn-lt"/>
                <a:ea typeface="+mn-ea"/>
                <a:cs typeface="+mn-cs"/>
                <a:hlinkClick r:id="rId3"/>
              </a:rPr>
              <a:t>Primary Education in Crisis: Why South African schoolchildren underachieve in reading and mathematics</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 </a:t>
            </a:r>
            <a:r>
              <a:rPr lang="en-ZA" sz="1200" b="0" i="0" kern="1200" dirty="0" err="1" smtClean="0">
                <a:solidFill>
                  <a:schemeClr val="tx1"/>
                </a:solidFill>
                <a:effectLst/>
                <a:latin typeface="+mn-lt"/>
                <a:ea typeface="+mn-ea"/>
                <a:cs typeface="+mn-cs"/>
              </a:rPr>
              <a:t>Juta</a:t>
            </a:r>
            <a:r>
              <a:rPr lang="en-ZA" sz="1200" b="0" i="0" kern="1200" dirty="0" smtClean="0">
                <a:solidFill>
                  <a:schemeClr val="tx1"/>
                </a:solidFill>
                <a:effectLst/>
                <a:latin typeface="+mn-lt"/>
                <a:ea typeface="+mn-ea"/>
                <a:cs typeface="+mn-cs"/>
              </a:rPr>
              <a:t> &amp; Co.</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rPr>
              <a:t>Taylor, N., Muller, J., &amp; </a:t>
            </a:r>
            <a:r>
              <a:rPr lang="en-ZA" sz="1200" b="0" i="0" kern="1200" dirty="0" err="1" smtClean="0">
                <a:solidFill>
                  <a:schemeClr val="tx1"/>
                </a:solidFill>
                <a:effectLst/>
                <a:latin typeface="+mn-lt"/>
                <a:ea typeface="+mn-ea"/>
                <a:cs typeface="+mn-cs"/>
              </a:rPr>
              <a:t>Vinjevold</a:t>
            </a:r>
            <a:r>
              <a:rPr lang="en-ZA" sz="1200" b="0" i="0" kern="1200" dirty="0" smtClean="0">
                <a:solidFill>
                  <a:schemeClr val="tx1"/>
                </a:solidFill>
                <a:effectLst/>
                <a:latin typeface="+mn-lt"/>
                <a:ea typeface="+mn-ea"/>
                <a:cs typeface="+mn-cs"/>
              </a:rPr>
              <a:t>, P. (2003). </a:t>
            </a:r>
            <a:r>
              <a:rPr lang="en-ZA" sz="1200" b="0" i="1" kern="1200" dirty="0" smtClean="0">
                <a:solidFill>
                  <a:schemeClr val="tx1"/>
                </a:solidFill>
                <a:effectLst/>
                <a:latin typeface="+mn-lt"/>
                <a:ea typeface="+mn-ea"/>
                <a:cs typeface="+mn-cs"/>
                <a:hlinkClick r:id="rId4"/>
              </a:rPr>
              <a:t>Getting Schools Working</a:t>
            </a:r>
            <a:r>
              <a:rPr lang="en-ZA" sz="1200" b="0" i="1" kern="1200" dirty="0" smtClean="0">
                <a:solidFill>
                  <a:schemeClr val="tx1"/>
                </a:solidFill>
                <a:effectLst/>
                <a:latin typeface="+mn-lt"/>
                <a:ea typeface="+mn-ea"/>
                <a:cs typeface="+mn-cs"/>
              </a:rPr>
              <a:t>.</a:t>
            </a:r>
            <a:r>
              <a:rPr lang="en-ZA" sz="1200" b="0" i="0" kern="1200" dirty="0" smtClean="0">
                <a:solidFill>
                  <a:schemeClr val="tx1"/>
                </a:solidFill>
                <a:effectLst/>
                <a:latin typeface="+mn-lt"/>
                <a:ea typeface="+mn-ea"/>
                <a:cs typeface="+mn-cs"/>
              </a:rPr>
              <a:t> Cape Town: Pearson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b="0" i="0" kern="1200" dirty="0" smtClean="0">
                <a:solidFill>
                  <a:schemeClr val="tx1"/>
                </a:solidFill>
                <a:effectLst/>
                <a:latin typeface="+mn-lt"/>
                <a:ea typeface="+mn-ea"/>
                <a:cs typeface="+mn-cs"/>
                <a:hlinkClick r:id="rId5"/>
              </a:rPr>
              <a:t>South African education: the poorest choice</a:t>
            </a:r>
            <a:r>
              <a:rPr lang="en-ZA" sz="1200" b="0" i="0" kern="1200" dirty="0" smtClean="0">
                <a:solidFill>
                  <a:schemeClr val="tx1"/>
                </a:solidFill>
                <a:effectLst/>
                <a:latin typeface="+mn-lt"/>
                <a:ea typeface="+mn-ea"/>
                <a:cs typeface="+mn-cs"/>
              </a:rPr>
              <a:t> [M&amp;G, 8 Apr 2011] (Co-authored with Prof Servaas van der Berg)</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ZA"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33F658F-0565-4476-B536-B073C2157F10}" type="slidenum">
              <a:rPr lang="en-ZA" smtClean="0"/>
              <a:pPr/>
              <a:t>10</a:t>
            </a:fld>
            <a:endParaRPr lang="en-ZA"/>
          </a:p>
        </p:txBody>
      </p:sp>
    </p:spTree>
    <p:extLst>
      <p:ext uri="{BB962C8B-B14F-4D97-AF65-F5344CB8AC3E}">
        <p14:creationId xmlns:p14="http://schemas.microsoft.com/office/powerpoint/2010/main" val="234629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smtClean="0">
                <a:solidFill>
                  <a:schemeClr val="tx1"/>
                </a:solidFill>
                <a:effectLst/>
                <a:latin typeface="+mn-lt"/>
                <a:ea typeface="+mn-ea"/>
                <a:cs typeface="+mn-cs"/>
              </a:rPr>
              <a:t>The most comprehensive reports for each of these datasets are as follows: SACMEQ (Moloi &amp; Chetty, 2011), TIMSS (Reddy, 2006), PIRLS (Howie, et al., 2008), Systemic Evaluations (Department of Education, 2008), National School Effectiveness Study (Taylor, 2011b),and the Annual National Assessments (Department of Basic Education, 2011).</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11</a:t>
            </a:fld>
            <a:endParaRPr lang="en-Z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12</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en-US" dirty="0" smtClean="0"/>
              <a:t>http://web.up.ac.za/sitefiles/File/publications/2013/PIRLS_2011_Report_12_Dec.PDF</a:t>
            </a:r>
          </a:p>
        </p:txBody>
      </p:sp>
      <p:sp>
        <p:nvSpPr>
          <p:cNvPr id="4" name="Slide Number Placeholder 3"/>
          <p:cNvSpPr>
            <a:spLocks noGrp="1"/>
          </p:cNvSpPr>
          <p:nvPr>
            <p:ph type="sldNum" sz="quarter" idx="5"/>
          </p:nvPr>
        </p:nvSpPr>
        <p:spPr/>
        <p:txBody>
          <a:bodyPr/>
          <a:lstStyle/>
          <a:p>
            <a:pPr>
              <a:defRPr/>
            </a:pPr>
            <a:fld id="{9D1CF672-4E59-4B26-8A2E-29C387F2EAB6}" type="slidenum">
              <a:rPr lang="en-ZA" smtClean="0"/>
              <a:pPr>
                <a:defRPr/>
              </a:pPr>
              <a:t>15</a:t>
            </a:fld>
            <a:endParaRPr lang="en-Z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ZA" sz="1400" dirty="0"/>
              <a:t>If we consider the performance of the learners per test language, the following observations are made:</a:t>
            </a:r>
          </a:p>
          <a:p>
            <a:pPr marL="220462" indent="-220462">
              <a:buFontTx/>
              <a:buAutoNum type="arabicPeriod"/>
              <a:defRPr/>
            </a:pPr>
            <a:r>
              <a:rPr lang="en-ZA" sz="1400" dirty="0"/>
              <a:t>Overall 29% of learners in SA don’t meet the low benchmark</a:t>
            </a:r>
          </a:p>
          <a:p>
            <a:pPr marL="220462" indent="-220462">
              <a:buFontTx/>
              <a:buAutoNum type="arabicPeriod"/>
              <a:defRPr/>
            </a:pPr>
            <a:r>
              <a:rPr lang="en-ZA" sz="1400" dirty="0"/>
              <a:t>However, in Afrikaans and English, there are only 12 and 10% who do not meet the low benchmark</a:t>
            </a:r>
          </a:p>
          <a:p>
            <a:pPr marL="220462" indent="-220462">
              <a:buFontTx/>
              <a:buAutoNum type="arabicPeriod"/>
              <a:defRPr/>
            </a:pPr>
            <a:r>
              <a:rPr lang="en-ZA" sz="1400" dirty="0"/>
              <a:t>Of serious concern is that more than half the learners tested in </a:t>
            </a:r>
            <a:r>
              <a:rPr lang="en-ZA" sz="1400" dirty="0" err="1"/>
              <a:t>Sepedi</a:t>
            </a:r>
            <a:r>
              <a:rPr lang="en-ZA" sz="1400" dirty="0"/>
              <a:t> and Tshivenda do not reach the low benchmark putting them at risk educationally.</a:t>
            </a:r>
          </a:p>
          <a:p>
            <a:pPr marL="220462" indent="-220462">
              <a:buFontTx/>
              <a:buAutoNum type="arabicPeriod"/>
              <a:defRPr/>
            </a:pPr>
            <a:r>
              <a:rPr lang="en-ZA" sz="1400" dirty="0"/>
              <a:t>More than 15% of learners in Afrikaans and English reach the advanced level in contrast to less than 1% in African languages</a:t>
            </a:r>
            <a:r>
              <a:rPr lang="en-ZA" sz="1400" dirty="0" smtClean="0"/>
              <a:t>.</a:t>
            </a:r>
          </a:p>
          <a:p>
            <a:pPr marL="220462" indent="-220462">
              <a:buFontTx/>
              <a:buAutoNum type="arabicPeriod"/>
              <a:defRPr/>
            </a:pPr>
            <a:endParaRPr lang="en-ZA" sz="1400" dirty="0" smtClean="0"/>
          </a:p>
          <a:p>
            <a:pPr marL="220462" indent="-220462">
              <a:buFontTx/>
              <a:buAutoNum type="arabicPeriod"/>
              <a:defRPr/>
            </a:pPr>
            <a:r>
              <a:rPr lang="en-ZA" sz="1400" dirty="0" smtClean="0"/>
              <a:t>http://web.up.ac.za/sitefiles/File/publications/2013/PIRLS_2011_Report_12_Dec.PDF</a:t>
            </a:r>
            <a:endParaRPr lang="en-ZA" sz="1400" dirty="0"/>
          </a:p>
        </p:txBody>
      </p:sp>
      <p:sp>
        <p:nvSpPr>
          <p:cNvPr id="4" name="Slide Number Placeholder 3"/>
          <p:cNvSpPr>
            <a:spLocks noGrp="1"/>
          </p:cNvSpPr>
          <p:nvPr>
            <p:ph type="sldNum" sz="quarter" idx="5"/>
          </p:nvPr>
        </p:nvSpPr>
        <p:spPr/>
        <p:txBody>
          <a:bodyPr/>
          <a:lstStyle/>
          <a:p>
            <a:pPr>
              <a:defRPr/>
            </a:pPr>
            <a:fld id="{BA09BE84-52CF-434C-8DC2-FF01B3F71ACF}" type="slidenum">
              <a:rPr lang="en-GB" smtClean="0"/>
              <a:pPr>
                <a:defRPr/>
              </a:pPr>
              <a:t>16</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ZA" altLang="en-US" smtClean="0"/>
          </a:p>
        </p:txBody>
      </p:sp>
      <p:sp>
        <p:nvSpPr>
          <p:cNvPr id="4" name="Slide Number Placeholder 3"/>
          <p:cNvSpPr>
            <a:spLocks noGrp="1"/>
          </p:cNvSpPr>
          <p:nvPr>
            <p:ph type="sldNum" sz="quarter" idx="5"/>
          </p:nvPr>
        </p:nvSpPr>
        <p:spPr/>
        <p:txBody>
          <a:bodyPr/>
          <a:lstStyle/>
          <a:p>
            <a:pPr>
              <a:defRPr/>
            </a:pPr>
            <a:fld id="{8F11DF14-3EC9-404D-8695-FA86EB8868A3}" type="slidenum">
              <a:rPr lang="en-ZA" smtClean="0"/>
              <a:pPr>
                <a:defRPr/>
              </a:pPr>
              <a:t>17</a:t>
            </a:fld>
            <a:endParaRPr lang="en-Z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tLang="en-US" dirty="0" smtClean="0"/>
              <a:t>http://www.cde.org.za/images/pdf/South%20Africas%20Education%20Crisis%20N%20Spaull%202013.pdf</a:t>
            </a:r>
          </a:p>
        </p:txBody>
      </p:sp>
      <p:sp>
        <p:nvSpPr>
          <p:cNvPr id="4" name="Slide Number Placeholder 3"/>
          <p:cNvSpPr>
            <a:spLocks noGrp="1"/>
          </p:cNvSpPr>
          <p:nvPr>
            <p:ph type="sldNum" sz="quarter" idx="5"/>
          </p:nvPr>
        </p:nvSpPr>
        <p:spPr/>
        <p:txBody>
          <a:bodyPr/>
          <a:lstStyle/>
          <a:p>
            <a:pPr>
              <a:defRPr/>
            </a:pPr>
            <a:fld id="{8A549CB4-2F2F-4595-81DA-431B6C58E121}" type="slidenum">
              <a:rPr lang="en-ZA" smtClean="0"/>
              <a:pPr>
                <a:defRPr/>
              </a:pPr>
              <a:t>18</a:t>
            </a:fld>
            <a:endParaRPr lang="en-Z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19</a:t>
            </a:fld>
            <a:endParaRPr lang="en-ZA"/>
          </a:p>
        </p:txBody>
      </p:sp>
    </p:spTree>
    <p:extLst>
      <p:ext uri="{BB962C8B-B14F-4D97-AF65-F5344CB8AC3E}">
        <p14:creationId xmlns:p14="http://schemas.microsoft.com/office/powerpoint/2010/main" val="1188550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22</a:t>
            </a:fld>
            <a:endParaRPr lang="en-ZA"/>
          </a:p>
        </p:txBody>
      </p:sp>
    </p:spTree>
    <p:extLst>
      <p:ext uri="{BB962C8B-B14F-4D97-AF65-F5344CB8AC3E}">
        <p14:creationId xmlns:p14="http://schemas.microsoft.com/office/powerpoint/2010/main" val="298871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23</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28</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Taylor, N., &amp; </a:t>
            </a:r>
            <a:r>
              <a:rPr lang="en-ZA" sz="1200" kern="1200" dirty="0" err="1" smtClean="0">
                <a:solidFill>
                  <a:schemeClr val="tx1"/>
                </a:solidFill>
                <a:effectLst/>
                <a:latin typeface="+mn-lt"/>
                <a:ea typeface="+mn-ea"/>
                <a:cs typeface="+mn-cs"/>
              </a:rPr>
              <a:t>Reddi</a:t>
            </a:r>
            <a:r>
              <a:rPr lang="en-ZA" sz="1200" kern="1200" dirty="0" smtClean="0">
                <a:solidFill>
                  <a:schemeClr val="tx1"/>
                </a:solidFill>
                <a:effectLst/>
                <a:latin typeface="+mn-lt"/>
                <a:ea typeface="+mn-ea"/>
                <a:cs typeface="+mn-cs"/>
              </a:rPr>
              <a:t>, B. (2013). Writing and learning mathematics. In N. Taylor, S. Van der Berg, &amp; T. </a:t>
            </a:r>
            <a:r>
              <a:rPr lang="en-ZA" sz="1200" kern="1200" dirty="0" err="1" smtClean="0">
                <a:solidFill>
                  <a:schemeClr val="tx1"/>
                </a:solidFill>
                <a:effectLst/>
                <a:latin typeface="+mn-lt"/>
                <a:ea typeface="+mn-ea"/>
                <a:cs typeface="+mn-cs"/>
              </a:rPr>
              <a:t>Mabogoane</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Creating Effective Schools.</a:t>
            </a:r>
            <a:r>
              <a:rPr lang="en-ZA" sz="1200" kern="1200" dirty="0" smtClean="0">
                <a:solidFill>
                  <a:schemeClr val="tx1"/>
                </a:solidFill>
                <a:effectLst/>
                <a:latin typeface="+mn-lt"/>
                <a:ea typeface="+mn-ea"/>
                <a:cs typeface="+mn-cs"/>
              </a:rPr>
              <a:t> Cape Town: Pearson.</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29</a:t>
            </a:fld>
            <a:endParaRPr lang="en-ZA"/>
          </a:p>
        </p:txBody>
      </p:sp>
    </p:spTree>
    <p:extLst>
      <p:ext uri="{BB962C8B-B14F-4D97-AF65-F5344CB8AC3E}">
        <p14:creationId xmlns:p14="http://schemas.microsoft.com/office/powerpoint/2010/main" val="3802471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30</a:t>
            </a:fld>
            <a:endParaRPr lang="en-ZA"/>
          </a:p>
        </p:txBody>
      </p:sp>
    </p:spTree>
    <p:extLst>
      <p:ext uri="{BB962C8B-B14F-4D97-AF65-F5344CB8AC3E}">
        <p14:creationId xmlns:p14="http://schemas.microsoft.com/office/powerpoint/2010/main" val="1058825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32</a:t>
            </a:fld>
            <a:endParaRPr lang="en-ZA"/>
          </a:p>
        </p:txBody>
      </p:sp>
    </p:spTree>
    <p:extLst>
      <p:ext uri="{BB962C8B-B14F-4D97-AF65-F5344CB8AC3E}">
        <p14:creationId xmlns:p14="http://schemas.microsoft.com/office/powerpoint/2010/main" val="3606842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http://africacheck.org/2014/01/10/the-economic-value-of-matric-and-the-potential-of-further-education-colleges/</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33</a:t>
            </a:fld>
            <a:endParaRPr lang="en-ZA"/>
          </a:p>
        </p:txBody>
      </p:sp>
    </p:spTree>
    <p:extLst>
      <p:ext uri="{BB962C8B-B14F-4D97-AF65-F5344CB8AC3E}">
        <p14:creationId xmlns:p14="http://schemas.microsoft.com/office/powerpoint/2010/main" val="2618908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http://nicspaull.com/2014/01/12/education-in-sa-still-separate-and-unequal-extended-version-of-citypress-article/</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34</a:t>
            </a:fld>
            <a:endParaRPr lang="en-ZA"/>
          </a:p>
        </p:txBody>
      </p:sp>
    </p:spTree>
    <p:extLst>
      <p:ext uri="{BB962C8B-B14F-4D97-AF65-F5344CB8AC3E}">
        <p14:creationId xmlns:p14="http://schemas.microsoft.com/office/powerpoint/2010/main" val="325494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35</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smtClean="0"/>
              <a:t>78% and 85% figures were taken from research reports by Van der Berg and Leibbrandt</a:t>
            </a:r>
          </a:p>
        </p:txBody>
      </p:sp>
      <p:sp>
        <p:nvSpPr>
          <p:cNvPr id="4" name="Slide Number Placeholder 3"/>
          <p:cNvSpPr>
            <a:spLocks noGrp="1"/>
          </p:cNvSpPr>
          <p:nvPr>
            <p:ph type="sldNum" sz="quarter" idx="5"/>
          </p:nvPr>
        </p:nvSpPr>
        <p:spPr/>
        <p:txBody>
          <a:bodyPr/>
          <a:lstStyle/>
          <a:p>
            <a:pPr>
              <a:defRPr/>
            </a:pPr>
            <a:fld id="{6FFC436D-6E22-4B54-93D6-266C57DE4F6A}" type="slidenum">
              <a:rPr lang="en-ZA" smtClean="0"/>
              <a:pPr>
                <a:defRPr/>
              </a:pPr>
              <a:t>36</a:t>
            </a:fld>
            <a:endParaRPr lang="en-Z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37</a:t>
            </a:fld>
            <a:endParaRPr lang="en-US"/>
          </a:p>
        </p:txBody>
      </p:sp>
    </p:spTree>
    <p:extLst>
      <p:ext uri="{BB962C8B-B14F-4D97-AF65-F5344CB8AC3E}">
        <p14:creationId xmlns:p14="http://schemas.microsoft.com/office/powerpoint/2010/main" val="2600194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ZA" dirty="0" smtClean="0">
                <a:latin typeface="Calibri" charset="0"/>
              </a:rPr>
              <a:t>The QLFS classifies professions as follows: Highly</a:t>
            </a:r>
            <a:r>
              <a:rPr lang="en-ZA" baseline="0" dirty="0" smtClean="0">
                <a:latin typeface="Calibri" charset="0"/>
              </a:rPr>
              <a:t>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endParaRPr lang="en-ZA"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6523A8-EDAC-7B48-898E-F973E1E9DFB8}" type="slidenum">
              <a:rPr lang="en-ZA" sz="1200"/>
              <a:pPr eaLnBrk="1" hangingPunct="1"/>
              <a:t>39</a:t>
            </a:fld>
            <a:endParaRPr lang="en-ZA"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41</a:t>
            </a:fld>
            <a:endParaRPr lang="en-ZA"/>
          </a:p>
        </p:txBody>
      </p:sp>
    </p:spTree>
    <p:extLst>
      <p:ext uri="{BB962C8B-B14F-4D97-AF65-F5344CB8AC3E}">
        <p14:creationId xmlns:p14="http://schemas.microsoft.com/office/powerpoint/2010/main" val="3804657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http://ijr.org.za/publications/pdfs/TA%202013%20text%20and%20cover%20web.pdf </a:t>
            </a:r>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42</a:t>
            </a:fld>
            <a:endParaRPr lang="en-ZA"/>
          </a:p>
        </p:txBody>
      </p:sp>
    </p:spTree>
    <p:extLst>
      <p:ext uri="{BB962C8B-B14F-4D97-AF65-F5344CB8AC3E}">
        <p14:creationId xmlns:p14="http://schemas.microsoft.com/office/powerpoint/2010/main" val="872236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43</a:t>
            </a:fld>
            <a:endParaRPr lang="en-ZA"/>
          </a:p>
        </p:txBody>
      </p:sp>
    </p:spTree>
    <p:extLst>
      <p:ext uri="{BB962C8B-B14F-4D97-AF65-F5344CB8AC3E}">
        <p14:creationId xmlns:p14="http://schemas.microsoft.com/office/powerpoint/2010/main" val="1616630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44</a:t>
            </a:fld>
            <a:endParaRPr lang="en-ZA"/>
          </a:p>
        </p:txBody>
      </p:sp>
    </p:spTree>
    <p:extLst>
      <p:ext uri="{BB962C8B-B14F-4D97-AF65-F5344CB8AC3E}">
        <p14:creationId xmlns:p14="http://schemas.microsoft.com/office/powerpoint/2010/main" val="1294967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45</a:t>
            </a:fld>
            <a:endParaRPr lang="en-ZA"/>
          </a:p>
        </p:txBody>
      </p:sp>
    </p:spTree>
    <p:extLst>
      <p:ext uri="{BB962C8B-B14F-4D97-AF65-F5344CB8AC3E}">
        <p14:creationId xmlns:p14="http://schemas.microsoft.com/office/powerpoint/2010/main" val="1573399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46</a:t>
            </a:fld>
            <a:endParaRPr lang="en-ZA"/>
          </a:p>
        </p:txBody>
      </p:sp>
    </p:spTree>
    <p:extLst>
      <p:ext uri="{BB962C8B-B14F-4D97-AF65-F5344CB8AC3E}">
        <p14:creationId xmlns:p14="http://schemas.microsoft.com/office/powerpoint/2010/main" val="779572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47</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http://ijr.org.za/publications/pdfs/TA%202013%20text%20and%20cover%20web.pdf</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48</a:t>
            </a:fld>
            <a:endParaRPr lang="en-ZA"/>
          </a:p>
        </p:txBody>
      </p:sp>
    </p:spTree>
    <p:extLst>
      <p:ext uri="{BB962C8B-B14F-4D97-AF65-F5344CB8AC3E}">
        <p14:creationId xmlns:p14="http://schemas.microsoft.com/office/powerpoint/2010/main" val="2629332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50</a:t>
            </a:fld>
            <a:endParaRPr lang="en-Z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51</a:t>
            </a:fld>
            <a:endParaRPr lang="en-ZA"/>
          </a:p>
        </p:txBody>
      </p:sp>
    </p:spTree>
    <p:extLst>
      <p:ext uri="{BB962C8B-B14F-4D97-AF65-F5344CB8AC3E}">
        <p14:creationId xmlns:p14="http://schemas.microsoft.com/office/powerpoint/2010/main" val="1398687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52</a:t>
            </a:fld>
            <a:endParaRPr lang="en-ZA"/>
          </a:p>
        </p:txBody>
      </p:sp>
    </p:spTree>
    <p:extLst>
      <p:ext uri="{BB962C8B-B14F-4D97-AF65-F5344CB8AC3E}">
        <p14:creationId xmlns:p14="http://schemas.microsoft.com/office/powerpoint/2010/main" val="39557772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53</a:t>
            </a:fld>
            <a:endParaRPr lang="en-ZA"/>
          </a:p>
        </p:txBody>
      </p:sp>
    </p:spTree>
    <p:extLst>
      <p:ext uri="{BB962C8B-B14F-4D97-AF65-F5344CB8AC3E}">
        <p14:creationId xmlns:p14="http://schemas.microsoft.com/office/powerpoint/2010/main" val="2052300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55</a:t>
            </a:fld>
            <a:endParaRPr lang="en-ZA"/>
          </a:p>
        </p:txBody>
      </p:sp>
    </p:spTree>
    <p:extLst>
      <p:ext uri="{BB962C8B-B14F-4D97-AF65-F5344CB8AC3E}">
        <p14:creationId xmlns:p14="http://schemas.microsoft.com/office/powerpoint/2010/main" val="20799116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56</a:t>
            </a:fld>
            <a:endParaRPr lang="en-ZA"/>
          </a:p>
        </p:txBody>
      </p:sp>
    </p:spTree>
    <p:extLst>
      <p:ext uri="{BB962C8B-B14F-4D97-AF65-F5344CB8AC3E}">
        <p14:creationId xmlns:p14="http://schemas.microsoft.com/office/powerpoint/2010/main" val="4603169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57</a:t>
            </a:fld>
            <a:endParaRPr lang="en-ZA"/>
          </a:p>
        </p:txBody>
      </p:sp>
    </p:spTree>
    <p:extLst>
      <p:ext uri="{BB962C8B-B14F-4D97-AF65-F5344CB8AC3E}">
        <p14:creationId xmlns:p14="http://schemas.microsoft.com/office/powerpoint/2010/main" val="14341675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58</a:t>
            </a:fld>
            <a:endParaRPr lang="en-ZA"/>
          </a:p>
        </p:txBody>
      </p:sp>
    </p:spTree>
    <p:extLst>
      <p:ext uri="{BB962C8B-B14F-4D97-AF65-F5344CB8AC3E}">
        <p14:creationId xmlns:p14="http://schemas.microsoft.com/office/powerpoint/2010/main" val="19091396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59</a:t>
            </a:fld>
            <a:endParaRPr lang="en-ZA"/>
          </a:p>
        </p:txBody>
      </p:sp>
    </p:spTree>
    <p:extLst>
      <p:ext uri="{BB962C8B-B14F-4D97-AF65-F5344CB8AC3E}">
        <p14:creationId xmlns:p14="http://schemas.microsoft.com/office/powerpoint/2010/main" val="3643732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err="1" smtClean="0">
                <a:solidFill>
                  <a:schemeClr val="tx1"/>
                </a:solidFill>
                <a:effectLst/>
                <a:latin typeface="+mn-lt"/>
                <a:ea typeface="+mn-ea"/>
                <a:cs typeface="+mn-cs"/>
              </a:rPr>
              <a:t>Hausmann</a:t>
            </a:r>
            <a:r>
              <a:rPr lang="en-ZA" sz="1200" kern="1200" dirty="0" smtClean="0">
                <a:solidFill>
                  <a:schemeClr val="tx1"/>
                </a:solidFill>
                <a:effectLst/>
                <a:latin typeface="+mn-lt"/>
                <a:ea typeface="+mn-ea"/>
                <a:cs typeface="+mn-cs"/>
              </a:rPr>
              <a:t>, R., Klinger, G., &amp; Wagner, R. (2008). Doing Growth Diagnostics in Practice: A '</a:t>
            </a:r>
            <a:r>
              <a:rPr lang="en-ZA" sz="1200" kern="1200" dirty="0" err="1" smtClean="0">
                <a:solidFill>
                  <a:schemeClr val="tx1"/>
                </a:solidFill>
                <a:effectLst/>
                <a:latin typeface="+mn-lt"/>
                <a:ea typeface="+mn-ea"/>
                <a:cs typeface="+mn-cs"/>
              </a:rPr>
              <a:t>Mindbook</a:t>
            </a:r>
            <a:r>
              <a:rPr lang="en-ZA" sz="1200" kern="1200" dirty="0" smtClean="0">
                <a:solidFill>
                  <a:schemeClr val="tx1"/>
                </a:solidFill>
                <a:effectLst/>
                <a:latin typeface="+mn-lt"/>
                <a:ea typeface="+mn-ea"/>
                <a:cs typeface="+mn-cs"/>
              </a:rPr>
              <a:t>'. </a:t>
            </a:r>
            <a:r>
              <a:rPr lang="en-ZA" sz="1200" i="1" kern="1200" dirty="0" smtClean="0">
                <a:solidFill>
                  <a:schemeClr val="tx1"/>
                </a:solidFill>
                <a:effectLst/>
                <a:latin typeface="+mn-lt"/>
                <a:ea typeface="+mn-ea"/>
                <a:cs typeface="+mn-cs"/>
              </a:rPr>
              <a:t>CID </a:t>
            </a:r>
            <a:r>
              <a:rPr lang="en-ZA" sz="1200" i="1" kern="1200" dirty="0" err="1" smtClean="0">
                <a:solidFill>
                  <a:schemeClr val="tx1"/>
                </a:solidFill>
                <a:effectLst/>
                <a:latin typeface="+mn-lt"/>
                <a:ea typeface="+mn-ea"/>
                <a:cs typeface="+mn-cs"/>
              </a:rPr>
              <a:t>Workinf</a:t>
            </a:r>
            <a:r>
              <a:rPr lang="en-ZA" sz="1200" i="1" kern="1200" dirty="0" smtClean="0">
                <a:solidFill>
                  <a:schemeClr val="tx1"/>
                </a:solidFill>
                <a:effectLst/>
                <a:latin typeface="+mn-lt"/>
                <a:ea typeface="+mn-ea"/>
                <a:cs typeface="+mn-cs"/>
              </a:rPr>
              <a:t> Paper No. 177</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Center</a:t>
            </a:r>
            <a:r>
              <a:rPr lang="en-ZA" sz="1200" kern="1200" dirty="0" smtClean="0">
                <a:solidFill>
                  <a:schemeClr val="tx1"/>
                </a:solidFill>
                <a:effectLst/>
                <a:latin typeface="+mn-lt"/>
                <a:ea typeface="+mn-ea"/>
                <a:cs typeface="+mn-cs"/>
              </a:rPr>
              <a:t> for International Development at Harvard University.</a:t>
            </a:r>
          </a:p>
          <a:p>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60</a:t>
            </a:fld>
            <a:endParaRPr lang="en-ZA"/>
          </a:p>
        </p:txBody>
      </p:sp>
    </p:spTree>
    <p:extLst>
      <p:ext uri="{BB962C8B-B14F-4D97-AF65-F5344CB8AC3E}">
        <p14:creationId xmlns:p14="http://schemas.microsoft.com/office/powerpoint/2010/main" val="24361234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61</a:t>
            </a:fld>
            <a:endParaRPr lang="en-ZA"/>
          </a:p>
        </p:txBody>
      </p:sp>
    </p:spTree>
    <p:extLst>
      <p:ext uri="{BB962C8B-B14F-4D97-AF65-F5344CB8AC3E}">
        <p14:creationId xmlns:p14="http://schemas.microsoft.com/office/powerpoint/2010/main" val="2776780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66</a:t>
            </a:fld>
            <a:endParaRPr lang="en-US"/>
          </a:p>
        </p:txBody>
      </p:sp>
    </p:spTree>
    <p:extLst>
      <p:ext uri="{BB962C8B-B14F-4D97-AF65-F5344CB8AC3E}">
        <p14:creationId xmlns:p14="http://schemas.microsoft.com/office/powerpoint/2010/main" val="27472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a typeface="MS PGothic" charset="0"/>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BA07FFD-9E61-664F-97B0-BF28B557F6FF}" type="slidenum">
              <a:rPr lang="en-ZA"/>
              <a:pPr/>
              <a:t>67</a:t>
            </a:fld>
            <a:endParaRPr lang="en-Z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Howie &amp; Van </a:t>
            </a:r>
            <a:r>
              <a:rPr lang="en-ZA" dirty="0" err="1" smtClean="0"/>
              <a:t>Staden</a:t>
            </a:r>
            <a:r>
              <a:rPr lang="en-ZA" smtClean="0"/>
              <a:t> 2012</a:t>
            </a:r>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68</a:t>
            </a:fld>
            <a:endParaRPr lang="en-ZA"/>
          </a:p>
        </p:txBody>
      </p:sp>
    </p:spTree>
    <p:extLst>
      <p:ext uri="{BB962C8B-B14F-4D97-AF65-F5344CB8AC3E}">
        <p14:creationId xmlns:p14="http://schemas.microsoft.com/office/powerpoint/2010/main" val="27483909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lvl="0" algn="ctr"/>
            <a:r>
              <a:rPr lang="en-ZA" sz="3200" b="1" dirty="0" smtClean="0">
                <a:solidFill>
                  <a:srgbClr val="800000"/>
                </a:solidFill>
              </a:rPr>
              <a:t>Implement a nation-wide system of </a:t>
            </a:r>
            <a:r>
              <a:rPr lang="en-ZA" sz="3200" b="1" i="1" dirty="0" smtClean="0">
                <a:solidFill>
                  <a:srgbClr val="800000"/>
                </a:solidFill>
              </a:rPr>
              <a:t>minimum</a:t>
            </a:r>
            <a:r>
              <a:rPr lang="en-ZA" sz="3200" b="1" dirty="0" smtClean="0">
                <a:solidFill>
                  <a:srgbClr val="800000"/>
                </a:solidFill>
              </a:rPr>
              <a:t>-proficiency diagnostic teacher testing and capacitation for numeracy and literacy starting with the Foundation Phase.</a:t>
            </a:r>
          </a:p>
          <a:p>
            <a:pPr lvl="0" algn="ctr"/>
            <a:endParaRPr lang="en-US" sz="3200" dirty="0" smtClean="0">
              <a:solidFill>
                <a:srgbClr val="800000"/>
              </a:solidFill>
            </a:endParaRPr>
          </a:p>
          <a:p>
            <a:pPr marL="0" indent="0">
              <a:buNone/>
            </a:pPr>
            <a:r>
              <a:rPr lang="en-ZA" dirty="0" smtClean="0"/>
              <a:t>“The existing body of evidence suggests that a large proportion of South African teachers have below-basic content knowledge in the subjects that they teach – </a:t>
            </a:r>
            <a:r>
              <a:rPr lang="en-ZA" sz="2800" b="1" dirty="0" smtClean="0"/>
              <a:t>largely as a result of inadequate apartheid-era teacher training and the ineffectiveness of in-service teacher training initiative</a:t>
            </a:r>
            <a:r>
              <a:rPr lang="en-ZA" sz="2800" dirty="0" smtClean="0"/>
              <a:t>s</a:t>
            </a:r>
            <a:r>
              <a:rPr lang="en-ZA" dirty="0" smtClean="0"/>
              <a:t>. In light of this, and following the premise that teachers cannot teach what they do not know, it is a logical imperative that a system of identifying which teachers need what help is urgently required. Given the current state of teacher content knowledge in poor and rural schools</a:t>
            </a:r>
            <a:r>
              <a:rPr lang="en-ZA" sz="1800" b="1" dirty="0" smtClean="0"/>
              <a:t>, </a:t>
            </a:r>
            <a:r>
              <a:rPr lang="en-ZA" sz="2800" b="1" dirty="0" smtClean="0"/>
              <a:t>the Department cannot afford to be idealistic in its implementation of this system of teacher testing and training. Rather than ascribing to the aspirational planning approach that has become characteristic of South African policy - where one might set an impractically high benchmark for </a:t>
            </a:r>
            <a:r>
              <a:rPr lang="en-ZA" sz="2800" b="1" i="1" dirty="0" smtClean="0"/>
              <a:t>desirable</a:t>
            </a:r>
            <a:r>
              <a:rPr lang="en-ZA" sz="2800" b="1" dirty="0" smtClean="0"/>
              <a:t> teacher content knowledge - one should first aim to ensure that every teacher in the system has the </a:t>
            </a:r>
            <a:r>
              <a:rPr lang="en-ZA" sz="2800" b="1" i="1" dirty="0" smtClean="0"/>
              <a:t>basic</a:t>
            </a:r>
            <a:r>
              <a:rPr lang="en-ZA" sz="2800" b="1" dirty="0" smtClean="0"/>
              <a:t> content knowledge required to cover the curriculum that they currently teach. For example, rather than decreeing that every primary school mathematics teacher should be able to pass the matric mathematics exam, it would be far more realistic to take an incremental approach and set the minimum-proficiency benchmark at a 70% mark on the grade nine annual national assessment, combined with at least a 90% mark in the ANA of the grade which they are currently teaching. </a:t>
            </a:r>
            <a:r>
              <a:rPr lang="en-ZA" dirty="0" smtClean="0"/>
              <a:t>If a grade six mathematics teacher cannot achieve 70% on the grade nine ANA for mathematics, and achieve 90% for the grade six mathematics ANA, one can say that they do not currently possess the requisite content knowledge to teach grade six mathematics. As a matter of urgency, they should be required to undergo minimum-proficiency teacher training for the subjects which they teach and then re-assessed at the end of the training. Before trying to get every teacher to a desirable level, first ensure that all teachers have the basic content knowledge in the subjects that they teach. </a:t>
            </a:r>
            <a:endParaRPr lang="en-US" dirty="0" smtClean="0"/>
          </a:p>
          <a:p>
            <a:pPr marL="0" indent="0">
              <a:buNone/>
            </a:pPr>
            <a:r>
              <a:rPr lang="en-ZA" dirty="0" smtClean="0"/>
              <a:t>Given the logistics involved with implementing a testing and training operation of this scale, </a:t>
            </a:r>
            <a:r>
              <a:rPr lang="en-ZA" sz="2800" b="1" dirty="0" smtClean="0"/>
              <a:t>it is advisable to pilot the system with one district and then to roll out the system nationally in a progressive way.</a:t>
            </a:r>
            <a:r>
              <a:rPr lang="en-ZA" dirty="0" smtClean="0"/>
              <a:t> For example the Department could start with Foundation Phase (FP) mathematics teachers in a particular district and require all FP maths teachers to register and write the minimum proficiency test within six months. Teachers who do not meet the minimum-proficiency benchmark for the subjects that they teach should be given six months to complete the minimum-proficiency training which should be free of charge and accessible. Importantly, the training provided should be dignified, highly practical, structured and sequenced, with formative testing built into each module to assess whether or not the teacher has acquired the necessary knowledge and skills.</a:t>
            </a:r>
            <a:endParaRPr lang="en-US" dirty="0" smtClean="0"/>
          </a:p>
          <a:p>
            <a:pPr marL="0" indent="0">
              <a:buNone/>
            </a:pPr>
            <a:r>
              <a:rPr lang="en-ZA" dirty="0" smtClean="0"/>
              <a:t>In order to get teacher and union buy in, it will need to be made explicit that </a:t>
            </a:r>
            <a:r>
              <a:rPr lang="en-ZA" sz="2800" b="1" dirty="0" smtClean="0"/>
              <a:t>these tests are primarily for diagnostic rather than punitive purposes. </a:t>
            </a:r>
            <a:r>
              <a:rPr lang="en-ZA" dirty="0" smtClean="0"/>
              <a:t>Through a variety of mechanisms (such as contracts and confidentiality clauses) it is possible to reassure all parties involved that these tests are truly developmental in nature. The ultimate aim of such a system should not be to vilify and demean teachers and the teaching profession, but to increase the capacity and dignity of teachers. Elmore (2004b, p. 93) provides a useful description of the interplay between accountability and capacitation:</a:t>
            </a:r>
            <a:endParaRPr lang="en-US" dirty="0" smtClean="0"/>
          </a:p>
          <a:p>
            <a:pPr marL="0" indent="0">
              <a:buNone/>
            </a:pPr>
            <a:r>
              <a:rPr lang="en-ZA" dirty="0" smtClean="0"/>
              <a:t>“For every increment of performance I demand from you, I have an equal responsibility to provide you with the capacity to meet that expectation. Likewise, for every investment you make in my skill and knowledge, I have a reciprocal responsibility to demonstrate some new increment in performance.” </a:t>
            </a:r>
            <a:endParaRPr lang="en-US" dirty="0" smtClean="0"/>
          </a:p>
          <a:p>
            <a:endParaRPr lang="en-US" dirty="0" smtClean="0"/>
          </a:p>
          <a:p>
            <a:pPr algn="r"/>
            <a:r>
              <a:rPr lang="en-US" dirty="0" smtClean="0"/>
              <a:t>Spaull 2013 CDE Report</a:t>
            </a:r>
          </a:p>
          <a:p>
            <a:endParaRPr lang="en-US"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69</a:t>
            </a:fld>
            <a:endParaRPr lang="en-ZA"/>
          </a:p>
        </p:txBody>
      </p:sp>
    </p:spTree>
    <p:extLst>
      <p:ext uri="{BB962C8B-B14F-4D97-AF65-F5344CB8AC3E}">
        <p14:creationId xmlns:p14="http://schemas.microsoft.com/office/powerpoint/2010/main" val="35479900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70</a:t>
            </a:fld>
            <a:endParaRPr lang="en-Z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71</a:t>
            </a:fld>
            <a:endParaRPr lang="en-ZA"/>
          </a:p>
        </p:txBody>
      </p:sp>
    </p:spTree>
    <p:extLst>
      <p:ext uri="{BB962C8B-B14F-4D97-AF65-F5344CB8AC3E}">
        <p14:creationId xmlns:p14="http://schemas.microsoft.com/office/powerpoint/2010/main" val="31183158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72</a:t>
            </a:fld>
            <a:endParaRPr lang="en-ZA"/>
          </a:p>
        </p:txBody>
      </p:sp>
    </p:spTree>
    <p:extLst>
      <p:ext uri="{BB962C8B-B14F-4D97-AF65-F5344CB8AC3E}">
        <p14:creationId xmlns:p14="http://schemas.microsoft.com/office/powerpoint/2010/main" val="30435389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73</a:t>
            </a:fld>
            <a:endParaRPr lang="en-ZA"/>
          </a:p>
        </p:txBody>
      </p:sp>
    </p:spTree>
    <p:extLst>
      <p:ext uri="{BB962C8B-B14F-4D97-AF65-F5344CB8AC3E}">
        <p14:creationId xmlns:p14="http://schemas.microsoft.com/office/powerpoint/2010/main" val="1419493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74</a:t>
            </a:fld>
            <a:endParaRPr lang="en-ZA"/>
          </a:p>
        </p:txBody>
      </p:sp>
    </p:spTree>
    <p:extLst>
      <p:ext uri="{BB962C8B-B14F-4D97-AF65-F5344CB8AC3E}">
        <p14:creationId xmlns:p14="http://schemas.microsoft.com/office/powerpoint/2010/main" val="41127521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75</a:t>
            </a:fld>
            <a:endParaRPr lang="en-ZA"/>
          </a:p>
        </p:txBody>
      </p:sp>
    </p:spTree>
    <p:extLst>
      <p:ext uri="{BB962C8B-B14F-4D97-AF65-F5344CB8AC3E}">
        <p14:creationId xmlns:p14="http://schemas.microsoft.com/office/powerpoint/2010/main" val="6325334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76</a:t>
            </a:fld>
            <a:endParaRPr lang="en-ZA"/>
          </a:p>
        </p:txBody>
      </p:sp>
    </p:spTree>
    <p:extLst>
      <p:ext uri="{BB962C8B-B14F-4D97-AF65-F5344CB8AC3E}">
        <p14:creationId xmlns:p14="http://schemas.microsoft.com/office/powerpoint/2010/main" val="26591875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77</a:t>
            </a:fld>
            <a:endParaRPr lang="en-ZA"/>
          </a:p>
        </p:txBody>
      </p:sp>
    </p:spTree>
    <p:extLst>
      <p:ext uri="{BB962C8B-B14F-4D97-AF65-F5344CB8AC3E}">
        <p14:creationId xmlns:p14="http://schemas.microsoft.com/office/powerpoint/2010/main" val="4035839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78</a:t>
            </a:fld>
            <a:endParaRPr lang="en-ZA"/>
          </a:p>
        </p:txBody>
      </p:sp>
    </p:spTree>
    <p:extLst>
      <p:ext uri="{BB962C8B-B14F-4D97-AF65-F5344CB8AC3E}">
        <p14:creationId xmlns:p14="http://schemas.microsoft.com/office/powerpoint/2010/main" val="19882027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http://www.ekon.sun.ac.za/wpapers/2011/wp092011</a:t>
            </a:r>
            <a:endParaRPr lang="en-ZA" dirty="0"/>
          </a:p>
        </p:txBody>
      </p:sp>
      <p:sp>
        <p:nvSpPr>
          <p:cNvPr id="4" name="Slide Number Placeholder 3"/>
          <p:cNvSpPr>
            <a:spLocks noGrp="1"/>
          </p:cNvSpPr>
          <p:nvPr>
            <p:ph type="sldNum" sz="quarter" idx="10"/>
          </p:nvPr>
        </p:nvSpPr>
        <p:spPr/>
        <p:txBody>
          <a:bodyPr/>
          <a:lstStyle/>
          <a:p>
            <a:fld id="{F33F658F-0565-4476-B536-B073C2157F10}" type="slidenum">
              <a:rPr lang="en-ZA" smtClean="0"/>
              <a:pPr/>
              <a:t>79</a:t>
            </a:fld>
            <a:endParaRPr lang="en-ZA"/>
          </a:p>
        </p:txBody>
      </p:sp>
    </p:spTree>
    <p:extLst>
      <p:ext uri="{BB962C8B-B14F-4D97-AF65-F5344CB8AC3E}">
        <p14:creationId xmlns:p14="http://schemas.microsoft.com/office/powerpoint/2010/main" val="11043519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80</a:t>
            </a:fld>
            <a:endParaRPr lang="en-ZA"/>
          </a:p>
        </p:txBody>
      </p:sp>
    </p:spTree>
    <p:extLst>
      <p:ext uri="{BB962C8B-B14F-4D97-AF65-F5344CB8AC3E}">
        <p14:creationId xmlns:p14="http://schemas.microsoft.com/office/powerpoint/2010/main" val="9018752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ZA" sz="1600" smtClean="0"/>
              <a:t>Also see Chisholm (2005) and Shisana et al (2005) quoted in HSRC (2010)</a:t>
            </a:r>
          </a:p>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81</a:t>
            </a:fld>
            <a:endParaRPr lang="en-ZA"/>
          </a:p>
        </p:txBody>
      </p:sp>
    </p:spTree>
    <p:extLst>
      <p:ext uri="{BB962C8B-B14F-4D97-AF65-F5344CB8AC3E}">
        <p14:creationId xmlns:p14="http://schemas.microsoft.com/office/powerpoint/2010/main" val="9875458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82</a:t>
            </a:fld>
            <a:endParaRPr lang="en-Z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83</a:t>
            </a:fld>
            <a:endParaRPr lang="en-ZA"/>
          </a:p>
        </p:txBody>
      </p:sp>
    </p:spTree>
    <p:extLst>
      <p:ext uri="{BB962C8B-B14F-4D97-AF65-F5344CB8AC3E}">
        <p14:creationId xmlns:p14="http://schemas.microsoft.com/office/powerpoint/2010/main" val="53777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0F55F3CD-25AA-4699-8540-858C4AA9168A}"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lvl1pPr>
              <a:defRPr>
                <a:solidFill>
                  <a:srgbClr val="C00000"/>
                </a:solidFill>
              </a:defRPr>
            </a:lvl1pPr>
          </a:lstStyle>
          <a:p>
            <a:r>
              <a:rPr lang="en-US" smtClean="0"/>
              <a:t>Click to edit Master title style</a:t>
            </a:r>
            <a:endParaRPr lang="en-ZA"/>
          </a:p>
        </p:txBody>
      </p:sp>
      <p:sp>
        <p:nvSpPr>
          <p:cNvPr id="3" name="Content Placeholder 2"/>
          <p:cNvSpPr>
            <a:spLocks noGrp="1"/>
          </p:cNvSpPr>
          <p:nvPr>
            <p:ph idx="1"/>
          </p:nvPr>
        </p:nvSpPr>
        <p:spPr>
          <a:xfrm>
            <a:off x="467544" y="16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B85A04A3-DAFF-491C-A208-36C23923B795}"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pic>
        <p:nvPicPr>
          <p:cNvPr id="8"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66"/>
          <a:stretch/>
        </p:blipFill>
        <p:spPr bwMode="auto">
          <a:xfrm>
            <a:off x="7956376" y="6381328"/>
            <a:ext cx="989969" cy="31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59359C-90A8-4CF7-AE2E-6DA8B228B972}"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8AF07277-6135-4FA1-945A-3254859E33D1}" type="datetime1">
              <a:rPr lang="en-ZA" smtClean="0"/>
              <a:pPr/>
              <a:t>2014/09/13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9BA2D41D-86DD-411B-9505-3206B4B1A5DC}" type="datetime1">
              <a:rPr lang="en-ZA" smtClean="0"/>
              <a:pPr/>
              <a:t>2014/09/13</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5DEE0A88-DA98-4EA4-9BE3-DD28F45DC06F}" type="datetime1">
              <a:rPr lang="en-ZA" smtClean="0"/>
              <a:pPr/>
              <a:t>2014/09/13</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11A45-F8A3-4A96-8498-DD20F4465EE1}" type="datetime1">
              <a:rPr lang="en-ZA" smtClean="0"/>
              <a:pPr/>
              <a:t>2014/09/13</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9A5DE-9CAA-4E14-82CD-0A0B9B19A117}" type="datetime1">
              <a:rPr lang="en-ZA" smtClean="0"/>
              <a:pPr/>
              <a:t>2014/09/13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D898E-F9D4-42AB-A91B-E68168814BE9}" type="datetime1">
              <a:rPr lang="en-ZA" smtClean="0"/>
              <a:pPr/>
              <a:t>2014/09/13</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8B0E3C44-F5F8-4713-A14D-166F07DD5BCC}"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AD82D99-F730-4AB4-807B-61CF6D0F38E7}" type="datetime1">
              <a:rPr lang="en-ZA" smtClean="0"/>
              <a:pPr/>
              <a:t>2014/09/13</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55B2511-D5A3-487A-82FF-4C039FEE504B}"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A1DE-F2E8-49BB-8C32-09BC2E7E9A7D}" type="datetime1">
              <a:rPr lang="en-ZA" smtClean="0"/>
              <a:pPr/>
              <a:t>2014/09/13</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B2511-D5A3-487A-82FF-4C039FEE504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1" Type="http://schemas.openxmlformats.org/officeDocument/2006/relationships/image" Target="../media/image12.png"/><Relationship Id="rId12"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eg"/><Relationship Id="rId4" Type="http://schemas.microsoft.com/office/2007/relationships/hdphoto" Target="../media/hdphoto1.wdp"/><Relationship Id="rId5" Type="http://schemas.openxmlformats.org/officeDocument/2006/relationships/image" Target="../media/image9.jpeg"/><Relationship Id="rId6" Type="http://schemas.microsoft.com/office/2007/relationships/hdphoto" Target="../media/hdphoto2.wdp"/><Relationship Id="rId7" Type="http://schemas.openxmlformats.org/officeDocument/2006/relationships/image" Target="../media/image10.jpeg"/><Relationship Id="rId8" Type="http://schemas.microsoft.com/office/2007/relationships/hdphoto" Target="../media/hdphoto3.wdp"/><Relationship Id="rId9" Type="http://schemas.openxmlformats.org/officeDocument/2006/relationships/image" Target="../media/image11.jpeg"/><Relationship Id="rId10"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jpe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5.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hyperlink" Target="http://mg.co.za/article/2014-06-13-theres-madness-in-wef-methods" TargetMode="External"/><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wmf"/><Relationship Id="rId4" Type="http://schemas.openxmlformats.org/officeDocument/2006/relationships/image" Target="../media/image27.wmf"/><Relationship Id="rId5" Type="http://schemas.openxmlformats.org/officeDocument/2006/relationships/image" Target="../media/image21.emf"/><Relationship Id="rId6" Type="http://schemas.openxmlformats.org/officeDocument/2006/relationships/image" Target="../media/image32.png"/><Relationship Id="rId7" Type="http://schemas.openxmlformats.org/officeDocument/2006/relationships/image" Target="../media/image26.emf"/><Relationship Id="rId8" Type="http://schemas.openxmlformats.org/officeDocument/2006/relationships/image" Target="../media/image33.w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chart" Target="../charts/char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www.nicspaull.com/research"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books.google.co.za/books/about/Primary_education_in_crisis.html?id=1n_zz4z3xJMC&amp;redir_esc=y" TargetMode="External"/><Relationship Id="rId4" Type="http://schemas.openxmlformats.org/officeDocument/2006/relationships/hyperlink" Target="http://nicspaull.files.wordpress.com/2011/11/donaldson-andrew-r-1992-content-quality-and-flexibility-the-economics-of-education-system-change.pdf" TargetMode="External"/><Relationship Id="rId5" Type="http://schemas.openxmlformats.org/officeDocument/2006/relationships/hyperlink" Target="http://www.ekon.sun.ac.za/wpapers/2009/wp012009/wp-01-2009.pdf" TargetMode="External"/><Relationship Id="rId6" Type="http://schemas.openxmlformats.org/officeDocument/2006/relationships/hyperlink" Target="http://resep.sun.ac.za/wp-content/uploads/2012/10/2011-Report-for-PSPPD.pdf" TargetMode="External"/><Relationship Id="rId7" Type="http://schemas.openxmlformats.org/officeDocument/2006/relationships/hyperlink" Target="http://www.sciencedirect.com/science/article/pii/S0738059312001381" TargetMode="External"/><Relationship Id="rId8" Type="http://schemas.openxmlformats.org/officeDocument/2006/relationships/hyperlink" Target="http://www.ekon.sun.ac.za/wpapers/2012/wp132012" TargetMode="External"/><Relationship Id="rId9" Type="http://schemas.openxmlformats.org/officeDocument/2006/relationships/hyperlink" Target="http://www.cde.org.za/images/pdf/South%20Africas%20Education%20Crisis%20N%20Spaull%202013.pdf" TargetMode="External"/><Relationship Id="rId1" Type="http://schemas.openxmlformats.org/officeDocument/2006/relationships/slideLayout" Target="../slideLayouts/slideLayout2.xml"/><Relationship Id="rId2" Type="http://schemas.openxmlformats.org/officeDocument/2006/relationships/hyperlink" Target="http://nicspaull.files.wordpress.com/2011/04/fiske-and-ladd-2004-elusive_equity_-_elusive_equit.pdf" TargetMode="Externa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emf"/><Relationship Id="rId3" Type="http://schemas.openxmlformats.org/officeDocument/2006/relationships/image" Target="../media/image43.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8.png"/></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diagramData" Target="../diagrams/data6.xml"/><Relationship Id="rId6" Type="http://schemas.openxmlformats.org/officeDocument/2006/relationships/diagramLayout" Target="../diagrams/layout6.xml"/><Relationship Id="rId7" Type="http://schemas.openxmlformats.org/officeDocument/2006/relationships/diagramQuickStyle" Target="../diagrams/quickStyle6.xml"/><Relationship Id="rId8" Type="http://schemas.openxmlformats.org/officeDocument/2006/relationships/diagramColors" Target="../diagrams/colors6.xml"/><Relationship Id="rId9"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chart" Target="../charts/char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chart" Target="../charts/char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470992" y="0"/>
            <a:ext cx="6672799" cy="1470025"/>
          </a:xfrm>
          <a:solidFill>
            <a:schemeClr val="accent2">
              <a:lumMod val="20000"/>
              <a:lumOff val="80000"/>
            </a:schemeClr>
          </a:solidFill>
          <a:ln>
            <a:solidFill>
              <a:schemeClr val="bg1"/>
            </a:solidFill>
          </a:ln>
        </p:spPr>
        <p:txBody>
          <a:bodyPr>
            <a:normAutofit/>
          </a:bodyPr>
          <a:lstStyle/>
          <a:p>
            <a:r>
              <a:rPr lang="en-US" sz="3200" b="1" dirty="0" smtClean="0">
                <a:solidFill>
                  <a:srgbClr val="800000"/>
                </a:solidFill>
              </a:rPr>
              <a:t>An Overview of South Africa’s </a:t>
            </a:r>
            <a:br>
              <a:rPr lang="en-US" sz="3200" b="1" dirty="0" smtClean="0">
                <a:solidFill>
                  <a:srgbClr val="800000"/>
                </a:solidFill>
              </a:rPr>
            </a:br>
            <a:r>
              <a:rPr lang="en-US" sz="3200" b="1" dirty="0" smtClean="0">
                <a:solidFill>
                  <a:srgbClr val="800000"/>
                </a:solidFill>
              </a:rPr>
              <a:t>Schooling System</a:t>
            </a:r>
            <a:endParaRPr lang="en-US" sz="3200" dirty="0">
              <a:solidFill>
                <a:srgbClr val="800000"/>
              </a:solidFill>
            </a:endParaRPr>
          </a:p>
        </p:txBody>
      </p:sp>
      <p:sp>
        <p:nvSpPr>
          <p:cNvPr id="3" name="Subtitle 2"/>
          <p:cNvSpPr>
            <a:spLocks noGrp="1"/>
          </p:cNvSpPr>
          <p:nvPr>
            <p:ph type="subTitle" idx="1"/>
          </p:nvPr>
        </p:nvSpPr>
        <p:spPr>
          <a:xfrm>
            <a:off x="2470992" y="4896277"/>
            <a:ext cx="6611630" cy="936104"/>
          </a:xfrm>
          <a:solidFill>
            <a:schemeClr val="bg1">
              <a:lumMod val="85000"/>
              <a:alpha val="27000"/>
            </a:schemeClr>
          </a:solidFill>
        </p:spPr>
        <p:txBody>
          <a:bodyPr>
            <a:normAutofit/>
          </a:bodyPr>
          <a:lstStyle/>
          <a:p>
            <a:endParaRPr lang="en-US" sz="1100" b="1" dirty="0" smtClean="0">
              <a:solidFill>
                <a:srgbClr val="C00000"/>
              </a:solidFill>
            </a:endParaRPr>
          </a:p>
          <a:p>
            <a:r>
              <a:rPr lang="en-US" sz="1800" b="1" dirty="0" smtClean="0">
                <a:solidFill>
                  <a:srgbClr val="C00000"/>
                </a:solidFill>
              </a:rPr>
              <a:t>www.nicspaull.com/research</a:t>
            </a:r>
          </a:p>
          <a:p>
            <a:endParaRPr lang="en-US" sz="100" b="1" dirty="0" smtClean="0">
              <a:solidFill>
                <a:srgbClr val="C00000"/>
              </a:solidFill>
            </a:endParaRPr>
          </a:p>
          <a:p>
            <a:r>
              <a:rPr lang="en-US" sz="1200" b="1" dirty="0" smtClean="0">
                <a:solidFill>
                  <a:srgbClr val="C00000"/>
                </a:solidFill>
              </a:rPr>
              <a:t>Bertha Centre  |    UCT Graduate School of Business   |    23 June 2014</a:t>
            </a:r>
            <a:endParaRPr lang="en-US" sz="1200" b="1" dirty="0">
              <a:solidFill>
                <a:srgbClr val="C00000"/>
              </a:solidFill>
            </a:endParaRPr>
          </a:p>
        </p:txBody>
      </p:sp>
      <p:pic>
        <p:nvPicPr>
          <p:cNvPr id="6" name="Picture 5"/>
          <p:cNvPicPr>
            <a:picLocks noChangeAspect="1"/>
          </p:cNvPicPr>
          <p:nvPr/>
        </p:nvPicPr>
        <p:blipFill>
          <a:blip r:embed="rId4"/>
          <a:stretch>
            <a:fillRect/>
          </a:stretch>
        </p:blipFill>
        <p:spPr>
          <a:xfrm>
            <a:off x="3995936" y="6075559"/>
            <a:ext cx="1549333" cy="480294"/>
          </a:xfrm>
          <a:prstGeom prst="rect">
            <a:avLst/>
          </a:prstGeom>
        </p:spPr>
      </p:pic>
      <p:pic>
        <p:nvPicPr>
          <p:cNvPr id="7" name="Picture 6" descr="logostackleft300.jpg"/>
          <p:cNvPicPr/>
          <p:nvPr/>
        </p:nvPicPr>
        <p:blipFill>
          <a:blip r:embed="rId5" cstate="print"/>
          <a:srcRect/>
          <a:stretch>
            <a:fillRect/>
          </a:stretch>
        </p:blipFill>
        <p:spPr bwMode="auto">
          <a:xfrm>
            <a:off x="5868144" y="6051797"/>
            <a:ext cx="1440160" cy="504056"/>
          </a:xfrm>
          <a:prstGeom prst="rect">
            <a:avLst/>
          </a:prstGeom>
          <a:noFill/>
          <a:ln w="9525">
            <a:noFill/>
            <a:miter lim="800000"/>
            <a:headEnd/>
            <a:tailEnd/>
          </a:ln>
        </p:spPr>
      </p:pic>
      <p:pic>
        <p:nvPicPr>
          <p:cNvPr id="1026" name="Picture 2" descr="https://pbs.twimg.com/media/BnBesnLCMAAmsuQ.jpg:large"/>
          <p:cNvPicPr>
            <a:picLocks noChangeAspect="1" noChangeArrowheads="1"/>
          </p:cNvPicPr>
          <p:nvPr/>
        </p:nvPicPr>
        <p:blipFill rotWithShape="1">
          <a:blip r:embed="rId6">
            <a:extLst>
              <a:ext uri="{28A0092B-C50C-407E-A947-70E740481C1C}">
                <a14:useLocalDpi xmlns:a14="http://schemas.microsoft.com/office/drawing/2010/main" val="0"/>
              </a:ext>
            </a:extLst>
          </a:blip>
          <a:srcRect t="9397" b="2578"/>
          <a:stretch/>
        </p:blipFill>
        <p:spPr bwMode="auto">
          <a:xfrm>
            <a:off x="6498555" y="1478255"/>
            <a:ext cx="2640449" cy="34180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illanamay.com/shannon/pbh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0992" y="1478257"/>
            <a:ext cx="4027563" cy="3418021"/>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2</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ANAs &amp; assessment</a:t>
            </a:r>
            <a:endParaRPr lang="en-US" sz="2000" b="1" dirty="0">
              <a:solidFill>
                <a:srgbClr val="800000"/>
              </a:solidFill>
            </a:endParaRPr>
          </a:p>
        </p:txBody>
      </p:sp>
      <p:sp>
        <p:nvSpPr>
          <p:cNvPr id="15" name="Rectangle 14"/>
          <p:cNvSpPr/>
          <p:nvPr/>
        </p:nvSpPr>
        <p:spPr>
          <a:xfrm>
            <a:off x="1619672"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Inequality</a:t>
            </a:r>
            <a:endParaRPr lang="en-US" sz="2000" b="1" dirty="0">
              <a:solidFill>
                <a:srgbClr val="800000"/>
              </a:solidFill>
            </a:endParaRPr>
          </a:p>
        </p:txBody>
      </p:sp>
      <p:sp>
        <p:nvSpPr>
          <p:cNvPr id="18" name="Rectangle 17"/>
          <p:cNvSpPr/>
          <p:nvPr/>
        </p:nvSpPr>
        <p:spPr>
          <a:xfrm>
            <a:off x="6588224"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285284685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81192" y="5996310"/>
            <a:ext cx="2133600" cy="365125"/>
          </a:xfrm>
        </p:spPr>
        <p:txBody>
          <a:bodyPr/>
          <a:lstStyle/>
          <a:p>
            <a:fld id="{555B2511-D5A3-487A-82FF-4C039FEE504B}" type="slidenum">
              <a:rPr lang="en-ZA" smtClean="0"/>
              <a:pPr/>
              <a:t>3</a:t>
            </a:fld>
            <a:endParaRPr lang="en-ZA"/>
          </a:p>
        </p:txBody>
      </p:sp>
      <p:sp>
        <p:nvSpPr>
          <p:cNvPr id="5" name="Rectangle 4"/>
          <p:cNvSpPr/>
          <p:nvPr/>
        </p:nvSpPr>
        <p:spPr>
          <a:xfrm>
            <a:off x="1619672" y="4509120"/>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LOLT</a:t>
            </a:r>
            <a:endParaRPr lang="en-US" sz="2400" b="1" dirty="0">
              <a:solidFill>
                <a:srgbClr val="800000"/>
              </a:solidFill>
            </a:endParaRPr>
          </a:p>
        </p:txBody>
      </p:sp>
      <p:sp>
        <p:nvSpPr>
          <p:cNvPr id="7" name="Rectangle 6"/>
          <p:cNvSpPr/>
          <p:nvPr/>
        </p:nvSpPr>
        <p:spPr>
          <a:xfrm>
            <a:off x="3275856"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Unions</a:t>
            </a:r>
            <a:endParaRPr lang="en-US" sz="2400" b="1" dirty="0">
              <a:solidFill>
                <a:srgbClr val="800000"/>
              </a:solidFill>
            </a:endParaRPr>
          </a:p>
        </p:txBody>
      </p:sp>
      <p:sp>
        <p:nvSpPr>
          <p:cNvPr id="8" name="Rectangle 7"/>
          <p:cNvSpPr/>
          <p:nvPr/>
        </p:nvSpPr>
        <p:spPr>
          <a:xfrm>
            <a:off x="4932040"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training</a:t>
            </a:r>
            <a:endParaRPr lang="en-US" sz="2400" b="1" dirty="0">
              <a:solidFill>
                <a:srgbClr val="800000"/>
              </a:solidFill>
            </a:endParaRPr>
          </a:p>
        </p:txBody>
      </p:sp>
      <p:sp>
        <p:nvSpPr>
          <p:cNvPr id="10" name="Rectangle 9"/>
          <p:cNvSpPr/>
          <p:nvPr/>
        </p:nvSpPr>
        <p:spPr>
          <a:xfrm>
            <a:off x="6588224" y="1052736"/>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Civil service capacity</a:t>
            </a:r>
            <a:endParaRPr lang="en-US" sz="2400" b="1" dirty="0">
              <a:solidFill>
                <a:srgbClr val="800000"/>
              </a:solidFill>
            </a:endParaRPr>
          </a:p>
        </p:txBody>
      </p:sp>
      <p:sp>
        <p:nvSpPr>
          <p:cNvPr id="11" name="Rectangle 10"/>
          <p:cNvSpPr/>
          <p:nvPr/>
        </p:nvSpPr>
        <p:spPr>
          <a:xfrm>
            <a:off x="1619672"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Resources</a:t>
            </a:r>
            <a:endParaRPr lang="en-US" sz="2400" b="1" dirty="0">
              <a:solidFill>
                <a:srgbClr val="800000"/>
              </a:solidFill>
            </a:endParaRPr>
          </a:p>
        </p:txBody>
      </p:sp>
      <p:sp>
        <p:nvSpPr>
          <p:cNvPr id="12" name="Rectangle 11"/>
          <p:cNvSpPr/>
          <p:nvPr/>
        </p:nvSpPr>
        <p:spPr>
          <a:xfrm>
            <a:off x="3275856"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Access </a:t>
            </a:r>
            <a:r>
              <a:rPr lang="en-US" sz="2400" b="1" dirty="0" err="1" smtClean="0">
                <a:solidFill>
                  <a:srgbClr val="800000"/>
                </a:solidFill>
              </a:rPr>
              <a:t>vs</a:t>
            </a:r>
            <a:r>
              <a:rPr lang="en-US" sz="2400" b="1" dirty="0" smtClean="0">
                <a:solidFill>
                  <a:srgbClr val="800000"/>
                </a:solidFill>
              </a:rPr>
              <a:t> Quality</a:t>
            </a:r>
            <a:endParaRPr lang="en-US" sz="2400" b="1" dirty="0">
              <a:solidFill>
                <a:srgbClr val="800000"/>
              </a:solidFill>
            </a:endParaRPr>
          </a:p>
        </p:txBody>
      </p:sp>
      <p:sp>
        <p:nvSpPr>
          <p:cNvPr id="13" name="Rectangle 12"/>
          <p:cNvSpPr/>
          <p:nvPr/>
        </p:nvSpPr>
        <p:spPr>
          <a:xfrm>
            <a:off x="4932040"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Grade R / ECD</a:t>
            </a:r>
            <a:endParaRPr lang="en-US" sz="2400" b="1" dirty="0">
              <a:solidFill>
                <a:srgbClr val="800000"/>
              </a:solidFill>
            </a:endParaRPr>
          </a:p>
        </p:txBody>
      </p:sp>
      <p:sp>
        <p:nvSpPr>
          <p:cNvPr id="14" name="Rectangle 13"/>
          <p:cNvSpPr/>
          <p:nvPr/>
        </p:nvSpPr>
        <p:spPr>
          <a:xfrm>
            <a:off x="6588224" y="2780928"/>
            <a:ext cx="1440160" cy="1440160"/>
          </a:xfrm>
          <a:prstGeom prst="rect">
            <a:avLst/>
          </a:prstGeom>
          <a:solidFill>
            <a:schemeClr val="accent2">
              <a:lumMod val="60000"/>
              <a:lumOff val="40000"/>
            </a:schemeClr>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ANAs &amp; assessment</a:t>
            </a:r>
            <a:endParaRPr lang="en-US" sz="2000" b="1" dirty="0">
              <a:solidFill>
                <a:srgbClr val="800000"/>
              </a:solidFill>
            </a:endParaRPr>
          </a:p>
        </p:txBody>
      </p:sp>
      <p:sp>
        <p:nvSpPr>
          <p:cNvPr id="15" name="Rectangle 14"/>
          <p:cNvSpPr/>
          <p:nvPr/>
        </p:nvSpPr>
        <p:spPr>
          <a:xfrm>
            <a:off x="1619672" y="1052736"/>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Teacher CK</a:t>
            </a:r>
            <a:endParaRPr lang="en-US" sz="2400" b="1" dirty="0">
              <a:solidFill>
                <a:srgbClr val="800000"/>
              </a:solidFill>
            </a:endParaRPr>
          </a:p>
        </p:txBody>
      </p:sp>
      <p:sp>
        <p:nvSpPr>
          <p:cNvPr id="16" name="Rectangle 15"/>
          <p:cNvSpPr/>
          <p:nvPr/>
        </p:nvSpPr>
        <p:spPr>
          <a:xfrm>
            <a:off x="3275856"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Student performance</a:t>
            </a:r>
            <a:endParaRPr lang="en-US" b="1" dirty="0">
              <a:solidFill>
                <a:srgbClr val="800000"/>
              </a:solidFill>
            </a:endParaRPr>
          </a:p>
        </p:txBody>
      </p:sp>
      <p:sp>
        <p:nvSpPr>
          <p:cNvPr id="17" name="Rectangle 16"/>
          <p:cNvSpPr/>
          <p:nvPr/>
        </p:nvSpPr>
        <p:spPr>
          <a:xfrm>
            <a:off x="4932040"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800000"/>
                </a:solidFill>
              </a:rPr>
              <a:t>Inequality</a:t>
            </a:r>
            <a:endParaRPr lang="en-US" sz="2000" b="1" dirty="0">
              <a:solidFill>
                <a:srgbClr val="800000"/>
              </a:solidFill>
            </a:endParaRPr>
          </a:p>
        </p:txBody>
      </p:sp>
      <p:sp>
        <p:nvSpPr>
          <p:cNvPr id="18" name="Rectangle 17"/>
          <p:cNvSpPr/>
          <p:nvPr/>
        </p:nvSpPr>
        <p:spPr>
          <a:xfrm>
            <a:off x="6588224" y="4509120"/>
            <a:ext cx="1440160" cy="1440160"/>
          </a:xfrm>
          <a:prstGeom prst="rect">
            <a:avLst/>
          </a:prstGeom>
          <a:solidFill>
            <a:srgbClr val="FFFF00"/>
          </a:solid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800000"/>
                </a:solidFill>
              </a:rPr>
              <a:t>Learning deficits</a:t>
            </a:r>
            <a:endParaRPr lang="en-US" sz="2400" b="1" dirty="0">
              <a:solidFill>
                <a:srgbClr val="800000"/>
              </a:solidFill>
            </a:endParaRPr>
          </a:p>
        </p:txBody>
      </p:sp>
      <p:sp>
        <p:nvSpPr>
          <p:cNvPr id="19" name="TextBox 18"/>
          <p:cNvSpPr txBox="1"/>
          <p:nvPr/>
        </p:nvSpPr>
        <p:spPr>
          <a:xfrm>
            <a:off x="3059832" y="260648"/>
            <a:ext cx="3384376" cy="523220"/>
          </a:xfrm>
          <a:prstGeom prst="rect">
            <a:avLst/>
          </a:prstGeom>
          <a:noFill/>
        </p:spPr>
        <p:txBody>
          <a:bodyPr wrap="square" rtlCol="0">
            <a:spAutoFit/>
          </a:bodyPr>
          <a:lstStyle/>
          <a:p>
            <a:r>
              <a:rPr lang="en-US" sz="2800" b="1" dirty="0" smtClean="0"/>
              <a:t>Things to discuss?</a:t>
            </a:r>
            <a:endParaRPr lang="en-US" sz="2800" b="1" dirty="0"/>
          </a:p>
        </p:txBody>
      </p:sp>
    </p:spTree>
    <p:extLst>
      <p:ext uri="{BB962C8B-B14F-4D97-AF65-F5344CB8AC3E}">
        <p14:creationId xmlns:p14="http://schemas.microsoft.com/office/powerpoint/2010/main" val="7644162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education in SA</a:t>
            </a:r>
            <a:endParaRPr lang="en-US" dirty="0"/>
          </a:p>
        </p:txBody>
      </p:sp>
      <p:sp>
        <p:nvSpPr>
          <p:cNvPr id="3" name="Content Placeholder 2"/>
          <p:cNvSpPr>
            <a:spLocks noGrp="1"/>
          </p:cNvSpPr>
          <p:nvPr>
            <p:ph idx="1"/>
          </p:nvPr>
        </p:nvSpPr>
        <p:spPr>
          <a:xfrm>
            <a:off x="467544" y="1628801"/>
            <a:ext cx="8208912" cy="3888432"/>
          </a:xfrm>
        </p:spPr>
        <p:txBody>
          <a:bodyPr>
            <a:normAutofit fontScale="92500" lnSpcReduction="10000"/>
          </a:bodyPr>
          <a:lstStyle/>
          <a:p>
            <a:r>
              <a:rPr lang="en-US" sz="4400" b="1" dirty="0" smtClean="0"/>
              <a:t>12.4m</a:t>
            </a:r>
            <a:r>
              <a:rPr lang="en-US" dirty="0" smtClean="0"/>
              <a:t> students</a:t>
            </a:r>
          </a:p>
          <a:p>
            <a:pPr lvl="1"/>
            <a:r>
              <a:rPr lang="en-US" sz="2400" dirty="0" smtClean="0"/>
              <a:t>4 % of students are in independent schools (i.e. 96% public)</a:t>
            </a:r>
          </a:p>
          <a:p>
            <a:r>
              <a:rPr lang="en-US" sz="4400" b="1" dirty="0" smtClean="0"/>
              <a:t>25,826</a:t>
            </a:r>
            <a:r>
              <a:rPr lang="en-US" dirty="0" smtClean="0"/>
              <a:t> schools</a:t>
            </a:r>
          </a:p>
          <a:p>
            <a:pPr lvl="1"/>
            <a:r>
              <a:rPr lang="en-US" sz="2400" dirty="0" smtClean="0"/>
              <a:t>6% of schools are independent schools</a:t>
            </a:r>
          </a:p>
          <a:p>
            <a:r>
              <a:rPr lang="en-US" sz="4400" b="1" dirty="0" smtClean="0"/>
              <a:t>425,000</a:t>
            </a:r>
            <a:r>
              <a:rPr lang="en-US" dirty="0" smtClean="0"/>
              <a:t> teachers</a:t>
            </a:r>
          </a:p>
          <a:p>
            <a:pPr lvl="1"/>
            <a:r>
              <a:rPr lang="en-US" sz="2400" dirty="0" smtClean="0"/>
              <a:t>8% of teachers are in independent schools</a:t>
            </a:r>
          </a:p>
          <a:p>
            <a:r>
              <a:rPr lang="en-US" dirty="0" smtClean="0"/>
              <a:t>Near universal access up to Grade 9 (quality?!)</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a:t>
            </a:fld>
            <a:endParaRPr lang="en-ZA"/>
          </a:p>
        </p:txBody>
      </p:sp>
      <p:graphicFrame>
        <p:nvGraphicFramePr>
          <p:cNvPr id="8" name="Table 7"/>
          <p:cNvGraphicFramePr>
            <a:graphicFrameLocks noGrp="1"/>
          </p:cNvGraphicFramePr>
          <p:nvPr>
            <p:extLst>
              <p:ext uri="{D42A27DB-BD31-4B8C-83A1-F6EECF244321}">
                <p14:modId xmlns:p14="http://schemas.microsoft.com/office/powerpoint/2010/main" val="842498308"/>
              </p:ext>
            </p:extLst>
          </p:nvPr>
        </p:nvGraphicFramePr>
        <p:xfrm>
          <a:off x="1403648" y="5733256"/>
          <a:ext cx="6096000" cy="74168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r>
                        <a:rPr lang="en-US" dirty="0" smtClean="0"/>
                        <a:t>FP</a:t>
                      </a:r>
                      <a:endParaRPr lang="en-US" dirty="0"/>
                    </a:p>
                  </a:txBody>
                  <a:tcPr>
                    <a:solidFill>
                      <a:srgbClr val="800000"/>
                    </a:solidFill>
                  </a:tcPr>
                </a:tc>
                <a:tc>
                  <a:txBody>
                    <a:bodyPr/>
                    <a:lstStyle/>
                    <a:p>
                      <a:pPr algn="ctr"/>
                      <a:r>
                        <a:rPr lang="en-US" dirty="0" smtClean="0"/>
                        <a:t>SP</a:t>
                      </a:r>
                      <a:endParaRPr lang="en-US" dirty="0"/>
                    </a:p>
                  </a:txBody>
                  <a:tcPr/>
                </a:tc>
                <a:tc>
                  <a:txBody>
                    <a:bodyPr/>
                    <a:lstStyle/>
                    <a:p>
                      <a:pPr algn="ctr"/>
                      <a:r>
                        <a:rPr lang="en-US" dirty="0" smtClean="0"/>
                        <a:t>GET</a:t>
                      </a:r>
                      <a:endParaRPr lang="en-US" dirty="0"/>
                    </a:p>
                  </a:txBody>
                  <a:tcPr/>
                </a:tc>
                <a:tc>
                  <a:txBody>
                    <a:bodyPr/>
                    <a:lstStyle/>
                    <a:p>
                      <a:pPr algn="ctr"/>
                      <a:r>
                        <a:rPr lang="en-US" dirty="0" smtClean="0"/>
                        <a:t>FET</a:t>
                      </a:r>
                      <a:endParaRPr lang="en-US" dirty="0"/>
                    </a:p>
                  </a:txBody>
                  <a:tcPr/>
                </a:tc>
              </a:tr>
              <a:tr h="370840">
                <a:tc>
                  <a:txBody>
                    <a:bodyPr/>
                    <a:lstStyle/>
                    <a:p>
                      <a:pPr algn="ctr"/>
                      <a:r>
                        <a:rPr lang="en-US" dirty="0" smtClean="0"/>
                        <a:t>Gr1-3</a:t>
                      </a:r>
                      <a:endParaRPr lang="en-US" dirty="0"/>
                    </a:p>
                  </a:txBody>
                  <a:tcPr>
                    <a:solidFill>
                      <a:schemeClr val="accent2">
                        <a:lumMod val="60000"/>
                        <a:lumOff val="40000"/>
                      </a:schemeClr>
                    </a:solidFill>
                  </a:tcPr>
                </a:tc>
                <a:tc>
                  <a:txBody>
                    <a:bodyPr/>
                    <a:lstStyle/>
                    <a:p>
                      <a:pPr algn="ctr"/>
                      <a:r>
                        <a:rPr lang="en-US" dirty="0" smtClean="0"/>
                        <a:t>Gr 4-6</a:t>
                      </a:r>
                      <a:endParaRPr lang="en-US" dirty="0"/>
                    </a:p>
                  </a:txBody>
                  <a:tcPr/>
                </a:tc>
                <a:tc>
                  <a:txBody>
                    <a:bodyPr/>
                    <a:lstStyle/>
                    <a:p>
                      <a:pPr algn="ctr"/>
                      <a:r>
                        <a:rPr lang="en-US" dirty="0" smtClean="0"/>
                        <a:t>Gr 7-9</a:t>
                      </a:r>
                      <a:endParaRPr lang="en-US" dirty="0"/>
                    </a:p>
                  </a:txBody>
                  <a:tcPr/>
                </a:tc>
                <a:tc>
                  <a:txBody>
                    <a:bodyPr/>
                    <a:lstStyle/>
                    <a:p>
                      <a:pPr algn="ctr"/>
                      <a:r>
                        <a:rPr lang="en-US" dirty="0" smtClean="0"/>
                        <a:t>Gr10-12</a:t>
                      </a:r>
                      <a:endParaRPr lang="en-US" dirty="0"/>
                    </a:p>
                  </a:txBody>
                  <a:tcPr/>
                </a:tc>
              </a:tr>
            </a:tbl>
          </a:graphicData>
        </a:graphic>
      </p:graphicFrame>
    </p:spTree>
    <p:extLst>
      <p:ext uri="{BB962C8B-B14F-4D97-AF65-F5344CB8AC3E}">
        <p14:creationId xmlns:p14="http://schemas.microsoft.com/office/powerpoint/2010/main" val="14146144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SADTU membership</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a:t>
            </a:fld>
            <a:endParaRPr lang="en-ZA"/>
          </a:p>
        </p:txBody>
      </p:sp>
      <p:graphicFrame>
        <p:nvGraphicFramePr>
          <p:cNvPr id="5" name="Chart 4"/>
          <p:cNvGraphicFramePr>
            <a:graphicFrameLocks/>
          </p:cNvGraphicFramePr>
          <p:nvPr>
            <p:extLst>
              <p:ext uri="{D42A27DB-BD31-4B8C-83A1-F6EECF244321}">
                <p14:modId xmlns:p14="http://schemas.microsoft.com/office/powerpoint/2010/main" val="2790479135"/>
              </p:ext>
            </p:extLst>
          </p:nvPr>
        </p:nvGraphicFramePr>
        <p:xfrm>
          <a:off x="4499992" y="1916832"/>
          <a:ext cx="4645992" cy="41764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834127763"/>
              </p:ext>
            </p:extLst>
          </p:nvPr>
        </p:nvGraphicFramePr>
        <p:xfrm>
          <a:off x="539552" y="1916832"/>
          <a:ext cx="4572000" cy="4248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292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ZA" sz="4000" dirty="0" smtClean="0">
                <a:ea typeface="+mj-ea"/>
              </a:rPr>
              <a:t>Expenditure on education</a:t>
            </a:r>
            <a:br>
              <a:rPr lang="en-ZA" sz="4000" dirty="0" smtClean="0">
                <a:ea typeface="+mj-ea"/>
              </a:rPr>
            </a:br>
            <a:r>
              <a:rPr lang="en-ZA" sz="2000" dirty="0" smtClean="0">
                <a:ea typeface="+mj-ea"/>
              </a:rPr>
              <a:t>2010/11</a:t>
            </a:r>
            <a:endParaRPr lang="en-ZA" sz="4000" dirty="0">
              <a:ea typeface="+mj-ea"/>
            </a:endParaRPr>
          </a:p>
        </p:txBody>
      </p:sp>
      <p:sp>
        <p:nvSpPr>
          <p:cNvPr id="8195" name="Content Placeholder 2"/>
          <p:cNvSpPr>
            <a:spLocks noGrp="1"/>
          </p:cNvSpPr>
          <p:nvPr>
            <p:ph idx="1"/>
          </p:nvPr>
        </p:nvSpPr>
        <p:spPr>
          <a:xfrm>
            <a:off x="1187450" y="1628775"/>
            <a:ext cx="3097213" cy="720725"/>
          </a:xfrm>
        </p:spPr>
        <p:txBody>
          <a:bodyPr/>
          <a:lstStyle/>
          <a:p>
            <a:pPr algn="ctr" eaLnBrk="1" hangingPunct="1">
              <a:buFont typeface="Arial" charset="0"/>
              <a:buNone/>
            </a:pPr>
            <a:r>
              <a:rPr lang="en-ZA" sz="1800" b="1">
                <a:latin typeface="Calibri" charset="0"/>
              </a:rPr>
              <a:t>Total government expenditure </a:t>
            </a:r>
          </a:p>
          <a:p>
            <a:pPr algn="ctr" eaLnBrk="1" hangingPunct="1">
              <a:buFont typeface="Arial" charset="0"/>
              <a:buNone/>
            </a:pPr>
            <a:r>
              <a:rPr lang="en-ZA" sz="1600">
                <a:latin typeface="Calibri" charset="0"/>
              </a:rPr>
              <a:t>(31% GDP in 2010/11 – R733.5bn)</a:t>
            </a:r>
          </a:p>
        </p:txBody>
      </p:sp>
      <p:graphicFrame>
        <p:nvGraphicFramePr>
          <p:cNvPr id="4" name="Chart 3"/>
          <p:cNvGraphicFramePr/>
          <p:nvPr/>
        </p:nvGraphicFramePr>
        <p:xfrm>
          <a:off x="1079612" y="2420888"/>
          <a:ext cx="6984776" cy="3947318"/>
        </p:xfrm>
        <a:graphic>
          <a:graphicData uri="http://schemas.openxmlformats.org/drawingml/2006/chart">
            <c:chart xmlns:c="http://schemas.openxmlformats.org/drawingml/2006/chart" xmlns:r="http://schemas.openxmlformats.org/officeDocument/2006/relationships" r:id="rId3"/>
          </a:graphicData>
        </a:graphic>
      </p:graphicFrame>
      <p:sp>
        <p:nvSpPr>
          <p:cNvPr id="8197" name="Content Placeholder 2"/>
          <p:cNvSpPr txBox="1">
            <a:spLocks/>
          </p:cNvSpPr>
          <p:nvPr/>
        </p:nvSpPr>
        <p:spPr bwMode="auto">
          <a:xfrm>
            <a:off x="4932363" y="1628775"/>
            <a:ext cx="33845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spcBef>
                <a:spcPct val="20000"/>
              </a:spcBef>
              <a:buFont typeface="Arial" charset="0"/>
              <a:buNone/>
            </a:pPr>
            <a:r>
              <a:rPr lang="en-ZA" b="1"/>
              <a:t>Government exp on education</a:t>
            </a:r>
          </a:p>
          <a:p>
            <a:pPr algn="ctr" eaLnBrk="1" hangingPunct="1">
              <a:spcBef>
                <a:spcPct val="20000"/>
              </a:spcBef>
              <a:buFont typeface="Arial" charset="0"/>
              <a:buNone/>
            </a:pPr>
            <a:r>
              <a:rPr lang="en-ZA" sz="1600"/>
              <a:t>(19.5% of Gov exp:  R143.1bn)</a:t>
            </a:r>
          </a:p>
        </p:txBody>
      </p:sp>
      <p:sp>
        <p:nvSpPr>
          <p:cNvPr id="8198" name="TextBox 1"/>
          <p:cNvSpPr txBox="1">
            <a:spLocks noChangeArrowheads="1"/>
          </p:cNvSpPr>
          <p:nvPr/>
        </p:nvSpPr>
        <p:spPr bwMode="auto">
          <a:xfrm>
            <a:off x="5219700" y="3384550"/>
            <a:ext cx="5048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17%</a:t>
            </a:r>
          </a:p>
        </p:txBody>
      </p:sp>
      <p:sp>
        <p:nvSpPr>
          <p:cNvPr id="8199" name="TextBox 1"/>
          <p:cNvSpPr txBox="1">
            <a:spLocks noChangeArrowheads="1"/>
          </p:cNvSpPr>
          <p:nvPr/>
        </p:nvSpPr>
        <p:spPr bwMode="auto">
          <a:xfrm>
            <a:off x="5237163" y="3613150"/>
            <a:ext cx="5048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algn="ctr" eaLnBrk="1" hangingPunct="1"/>
            <a:r>
              <a:rPr lang="en-ZA" sz="1100"/>
              <a:t>5%</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39E3133D-07D9-094E-BA54-B67051CF8A6D}" type="slidenum">
              <a:rPr lang="en-ZA">
                <a:solidFill>
                  <a:srgbClr val="898989"/>
                </a:solidFill>
              </a:rPr>
              <a:pPr eaLnBrk="1" hangingPunct="1"/>
              <a:t>6</a:t>
            </a:fld>
            <a:endParaRPr lang="en-ZA">
              <a:solidFill>
                <a:srgbClr val="898989"/>
              </a:solidFill>
            </a:endParaRPr>
          </a:p>
        </p:txBody>
      </p:sp>
    </p:spTree>
    <p:extLst>
      <p:ext uri="{BB962C8B-B14F-4D97-AF65-F5344CB8AC3E}">
        <p14:creationId xmlns:p14="http://schemas.microsoft.com/office/powerpoint/2010/main" val="14234617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contextual </a:t>
            </a:r>
            <a:r>
              <a:rPr lang="en-US" dirty="0" err="1" smtClean="0"/>
              <a:t>eg</a:t>
            </a:r>
            <a:r>
              <a:rPr lang="en-US" dirty="0" smtClean="0"/>
              <a:t>.’s</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203296001"/>
              </p:ext>
            </p:extLst>
          </p:nvPr>
        </p:nvGraphicFramePr>
        <p:xfrm>
          <a:off x="539551" y="1916829"/>
          <a:ext cx="8064896" cy="3917869"/>
        </p:xfrm>
        <a:graphic>
          <a:graphicData uri="http://schemas.openxmlformats.org/drawingml/2006/table">
            <a:tbl>
              <a:tblPr/>
              <a:tblGrid>
                <a:gridCol w="2938068"/>
                <a:gridCol w="1281707"/>
                <a:gridCol w="1281707"/>
                <a:gridCol w="1281707"/>
                <a:gridCol w="1281707"/>
              </a:tblGrid>
              <a:tr h="398232">
                <a:tc>
                  <a:txBody>
                    <a:bodyPr/>
                    <a:lstStyle/>
                    <a:p>
                      <a:pPr algn="ctr" fontAlgn="b"/>
                      <a:r>
                        <a:rPr lang="en-US" sz="2000" b="1" i="0" u="none" strike="noStrike" dirty="0">
                          <a:solidFill>
                            <a:srgbClr val="000000"/>
                          </a:solidFill>
                          <a:effectLst/>
                          <a:latin typeface="Calibri"/>
                        </a:rPr>
                        <a:t>SACMEQ 2007 (Gr6)</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chemeClr val="bg1">
                        <a:lumMod val="75000"/>
                      </a:schemeClr>
                    </a:solidFill>
                  </a:tcPr>
                </a:tc>
                <a:tc gridSpan="4">
                  <a:txBody>
                    <a:bodyPr/>
                    <a:lstStyle/>
                    <a:p>
                      <a:pPr algn="ctr" fontAlgn="ctr"/>
                      <a:r>
                        <a:rPr lang="en-US" sz="1800" b="1" i="0" u="none" strike="noStrike" dirty="0">
                          <a:solidFill>
                            <a:srgbClr val="000000"/>
                          </a:solidFill>
                          <a:effectLst/>
                          <a:latin typeface="Calibri"/>
                        </a:rPr>
                        <a:t>School Wealth Quartiles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708543">
                <a:tc>
                  <a:txBody>
                    <a:bodyPr/>
                    <a:lstStyle/>
                    <a:p>
                      <a:pPr algn="ctr" fontAlgn="b"/>
                      <a:r>
                        <a:rPr lang="en-US" sz="2000" b="1" i="0" u="none" strike="noStrike" dirty="0">
                          <a:solidFill>
                            <a:srgbClr val="000000"/>
                          </a:solidFill>
                          <a:effectLst/>
                          <a:latin typeface="Calibri"/>
                        </a:rPr>
                        <a:t> </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2nd 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2nd 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800" b="1" i="0" u="none" strike="noStrike" dirty="0">
                          <a:solidFill>
                            <a:srgbClr val="000000"/>
                          </a:solidFill>
                          <a:effectLst/>
                          <a:latin typeface="Calibri"/>
                        </a:rPr>
                        <a:t>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chemeClr val="bg1">
                        <a:lumMod val="75000"/>
                      </a:schemeClr>
                    </a:solidFill>
                  </a:tcPr>
                </a:tc>
              </a:tr>
              <a:tr h="749917">
                <a:tc>
                  <a:txBody>
                    <a:bodyPr/>
                    <a:lstStyle/>
                    <a:p>
                      <a:pPr algn="ctr" fontAlgn="ctr"/>
                      <a:r>
                        <a:rPr lang="en-US" sz="1800" b="1" i="0" u="none" strike="noStrike" dirty="0">
                          <a:solidFill>
                            <a:srgbClr val="000000"/>
                          </a:solidFill>
                          <a:effectLst/>
                          <a:latin typeface="Calibri"/>
                        </a:rPr>
                        <a:t>Gets homework "Most days of the week"</a:t>
                      </a: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ctr" fontAlgn="ctr"/>
                      <a:r>
                        <a:rPr lang="en-US" sz="1800" b="0" i="0" u="none" strike="noStrike" dirty="0" smtClean="0">
                          <a:solidFill>
                            <a:srgbClr val="000000"/>
                          </a:solidFill>
                          <a:effectLst/>
                          <a:latin typeface="Calibri"/>
                        </a:rPr>
                        <a:t>50%</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52%</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46%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76%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r>
              <a:tr h="724059">
                <a:tc>
                  <a:txBody>
                    <a:bodyPr/>
                    <a:lstStyle/>
                    <a:p>
                      <a:pPr algn="ctr" fontAlgn="ctr"/>
                      <a:r>
                        <a:rPr lang="en-US" sz="1800" b="1" i="0" u="none" strike="noStrike" dirty="0">
                          <a:solidFill>
                            <a:srgbClr val="000000"/>
                          </a:solidFill>
                          <a:effectLst/>
                          <a:latin typeface="Calibri"/>
                        </a:rPr>
                        <a:t>Self-reported teacher absenteeism (days)</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24</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12</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chemeClr val="bg1">
                        <a:lumMod val="95000"/>
                      </a:schemeClr>
                    </a:solidFill>
                  </a:tcPr>
                </a:tc>
              </a:tr>
              <a:tr h="387889">
                <a:tc>
                  <a:txBody>
                    <a:bodyPr/>
                    <a:lstStyle/>
                    <a:p>
                      <a:pPr algn="ctr" fontAlgn="ctr"/>
                      <a:r>
                        <a:rPr lang="en-US" sz="1800" b="1" i="0" u="none" strike="noStrike" dirty="0">
                          <a:solidFill>
                            <a:srgbClr val="000000"/>
                          </a:solidFill>
                          <a:effectLst/>
                          <a:latin typeface="Calibri"/>
                        </a:rPr>
                        <a:t>Speaks English at home 'Always'</a:t>
                      </a:r>
                    </a:p>
                  </a:txBody>
                  <a:tcPr marL="12700" marR="12700" marT="12700" marB="0" anchor="ctr">
                    <a:lnL>
                      <a:noFill/>
                    </a:lnL>
                    <a:lnR>
                      <a:noFill/>
                    </a:lnR>
                    <a:lnT>
                      <a:noFill/>
                    </a:lnT>
                    <a:lnB>
                      <a:noFill/>
                    </a:lnB>
                    <a:noFill/>
                  </a:tcPr>
                </a:tc>
                <a:tc>
                  <a:txBody>
                    <a:bodyPr/>
                    <a:lstStyle/>
                    <a:p>
                      <a:pPr algn="ctr" fontAlgn="ctr"/>
                      <a:r>
                        <a:rPr lang="en-US" sz="1800" b="0" i="0" u="none" strike="noStrike" dirty="0" smtClean="0">
                          <a:solidFill>
                            <a:srgbClr val="000000"/>
                          </a:solidFill>
                          <a:effectLst/>
                          <a:latin typeface="Calibri"/>
                        </a:rPr>
                        <a:t>6%</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r>
              <a:tr h="387889">
                <a:tc>
                  <a:txBody>
                    <a:bodyPr/>
                    <a:lstStyle/>
                    <a:p>
                      <a:pPr algn="ctr" fontAlgn="ctr"/>
                      <a:r>
                        <a:rPr lang="en-US" sz="1800" b="1" i="0" u="none" strike="noStrike" dirty="0">
                          <a:solidFill>
                            <a:srgbClr val="000000"/>
                          </a:solidFill>
                          <a:effectLst/>
                          <a:latin typeface="Calibri"/>
                        </a:rPr>
                        <a:t>More than 10 books at home</a:t>
                      </a: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17%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31%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c>
                  <a:txBody>
                    <a:bodyPr/>
                    <a:lstStyle/>
                    <a:p>
                      <a:pPr algn="ctr" fontAlgn="ctr"/>
                      <a:r>
                        <a:rPr lang="en-US" sz="1800" b="0" i="0" u="none" strike="noStrike" dirty="0" smtClean="0">
                          <a:solidFill>
                            <a:srgbClr val="000000"/>
                          </a:solidFill>
                          <a:effectLst/>
                          <a:latin typeface="Calibri"/>
                        </a:rPr>
                        <a:t>67%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solidFill>
                      <a:srgbClr val="F2F2F2"/>
                    </a:solidFill>
                  </a:tcPr>
                </a:tc>
              </a:tr>
              <a:tr h="387889">
                <a:tc>
                  <a:txBody>
                    <a:bodyPr/>
                    <a:lstStyle/>
                    <a:p>
                      <a:pPr algn="ctr" fontAlgn="ctr"/>
                      <a:r>
                        <a:rPr lang="en-US" sz="1800" b="1" i="0" u="none" strike="noStrike" dirty="0">
                          <a:solidFill>
                            <a:srgbClr val="000000"/>
                          </a:solidFill>
                          <a:effectLst/>
                          <a:latin typeface="Calibri"/>
                        </a:rPr>
                        <a:t>At least one parent has matric</a:t>
                      </a:r>
                    </a:p>
                  </a:txBody>
                  <a:tcPr marL="12700" marR="12700" marT="12700" marB="0" anchor="ctr">
                    <a:lnL>
                      <a:noFill/>
                    </a:lnL>
                    <a:lnR>
                      <a:noFill/>
                    </a:lnR>
                    <a:lnT>
                      <a:noFill/>
                    </a:lnT>
                    <a:lnB>
                      <a:noFill/>
                    </a:lnB>
                    <a:noFill/>
                  </a:tcPr>
                </a:tc>
                <a:tc>
                  <a:txBody>
                    <a:bodyPr/>
                    <a:lstStyle/>
                    <a:p>
                      <a:pPr algn="ctr" fontAlgn="ctr"/>
                      <a:r>
                        <a:rPr lang="en-US" sz="1800" b="0" i="0" u="none" strike="noStrike" dirty="0" smtClean="0">
                          <a:solidFill>
                            <a:srgbClr val="000000"/>
                          </a:solidFill>
                          <a:effectLst/>
                          <a:latin typeface="Calibri"/>
                        </a:rPr>
                        <a:t>30%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r>
            </a:tbl>
          </a:graphicData>
        </a:graphic>
      </p:graphicFrame>
    </p:spTree>
    <p:extLst>
      <p:ext uri="{BB962C8B-B14F-4D97-AF65-F5344CB8AC3E}">
        <p14:creationId xmlns:p14="http://schemas.microsoft.com/office/powerpoint/2010/main" val="32850813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a:t>
            </a:r>
            <a:endParaRPr lang="en-US" dirty="0"/>
          </a:p>
        </p:txBody>
      </p:sp>
      <p:sp>
        <p:nvSpPr>
          <p:cNvPr id="3" name="Content Placeholder 2"/>
          <p:cNvSpPr>
            <a:spLocks noGrp="1"/>
          </p:cNvSpPr>
          <p:nvPr>
            <p:ph idx="1"/>
          </p:nvPr>
        </p:nvSpPr>
        <p:spPr>
          <a:xfrm>
            <a:off x="467544" y="1628800"/>
            <a:ext cx="4104456" cy="4525963"/>
          </a:xfrm>
        </p:spPr>
        <p:txBody>
          <a:bodyPr>
            <a:normAutofit/>
          </a:bodyPr>
          <a:lstStyle/>
          <a:p>
            <a:endParaRPr lang="en-US" dirty="0" smtClean="0"/>
          </a:p>
          <a:p>
            <a:pPr marL="0" indent="0">
              <a:buNone/>
            </a:pPr>
            <a:r>
              <a:rPr lang="en-US" dirty="0" smtClean="0"/>
              <a:t>Anon: “</a:t>
            </a:r>
            <a:r>
              <a:rPr lang="en-US" i="1" dirty="0" smtClean="0"/>
              <a:t>My school is in the poorest category possible – we don’t even have a full time librarian</a:t>
            </a:r>
            <a:r>
              <a:rPr lang="en-US" dirty="0" smtClean="0"/>
              <a:t>”</a:t>
            </a:r>
          </a:p>
          <a:p>
            <a:pPr marL="0" indent="0">
              <a:buNone/>
            </a:pPr>
            <a:endParaRPr lang="en-US" sz="2000" dirty="0" smtClean="0"/>
          </a:p>
          <a:p>
            <a:pPr marL="0" indent="0">
              <a:buNone/>
            </a:pPr>
            <a:endParaRPr lang="en-US" sz="2000" dirty="0" smtClean="0"/>
          </a:p>
          <a:p>
            <a:pPr marL="0" indent="0">
              <a:buNone/>
            </a:pPr>
            <a:r>
              <a:rPr lang="en-US" sz="2000" dirty="0" smtClean="0"/>
              <a:t>(Graph from </a:t>
            </a:r>
            <a:r>
              <a:rPr lang="en-US" sz="2000" dirty="0" err="1" smtClean="0"/>
              <a:t>Howie</a:t>
            </a:r>
            <a:r>
              <a:rPr lang="en-US" sz="2000" dirty="0" smtClean="0"/>
              <a:t> &amp; Van </a:t>
            </a:r>
            <a:r>
              <a:rPr lang="en-US" sz="2000" dirty="0" err="1" smtClean="0"/>
              <a:t>Staden</a:t>
            </a:r>
            <a:r>
              <a:rPr lang="en-US" sz="2000" dirty="0" smtClean="0"/>
              <a:t> (2012) study at Gr4 level)</a:t>
            </a:r>
            <a:endParaRPr lang="en-US"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a:t>
            </a:fld>
            <a:endParaRPr lang="en-ZA"/>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628800"/>
            <a:ext cx="4613741" cy="4894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9908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(1) </a:t>
            </a:r>
            <a:endParaRPr lang="en-US" sz="7200" b="1" i="1" dirty="0">
              <a:solidFill>
                <a:schemeClr val="bg1"/>
              </a:solidFill>
              <a:latin typeface="Helvetica Neue"/>
              <a:cs typeface="Helvetica Neue"/>
            </a:endParaRPr>
          </a:p>
          <a:p>
            <a:pPr algn="ctr">
              <a:lnSpc>
                <a:spcPct val="120000"/>
              </a:lnSpc>
            </a:pPr>
            <a:r>
              <a:rPr lang="en-US" b="1" i="1" dirty="0" smtClean="0">
                <a:solidFill>
                  <a:schemeClr val="bg1"/>
                </a:solidFill>
                <a:latin typeface="Helvetica Neue"/>
                <a:cs typeface="Helvetica Neue"/>
              </a:rPr>
              <a:t>South Africa performs extremely poorly on local and international assessments of educational achievement</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372471546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mtClean="0"/>
              <a:t>State of SA education since transition</a:t>
            </a:r>
            <a:endParaRPr lang="en-ZA"/>
          </a:p>
        </p:txBody>
      </p:sp>
      <p:sp>
        <p:nvSpPr>
          <p:cNvPr id="3" name="Content Placeholder 2"/>
          <p:cNvSpPr>
            <a:spLocks noGrp="1"/>
          </p:cNvSpPr>
          <p:nvPr>
            <p:ph idx="1"/>
          </p:nvPr>
        </p:nvSpPr>
        <p:spPr>
          <a:xfrm>
            <a:off x="1691680" y="1600200"/>
            <a:ext cx="5976664" cy="4853136"/>
          </a:xfrm>
        </p:spPr>
        <p:txBody>
          <a:bodyPr>
            <a:normAutofit/>
          </a:bodyPr>
          <a:lstStyle/>
          <a:p>
            <a:r>
              <a:rPr lang="en-ZA" sz="2000" dirty="0" smtClean="0"/>
              <a:t>“Although 99.7% of South African children are in school…the outcomes in education are </a:t>
            </a:r>
            <a:r>
              <a:rPr lang="en-ZA" sz="2000" b="1" dirty="0" smtClean="0"/>
              <a:t>abysmal</a:t>
            </a:r>
            <a:r>
              <a:rPr lang="en-ZA" sz="2000" dirty="0" smtClean="0"/>
              <a:t>” (Manuel, 2011)</a:t>
            </a:r>
          </a:p>
          <a:p>
            <a:pPr marL="0" indent="0">
              <a:buNone/>
            </a:pPr>
            <a:endParaRPr lang="en-ZA" sz="2000" dirty="0"/>
          </a:p>
          <a:p>
            <a:r>
              <a:rPr lang="en-ZA" sz="2000" dirty="0"/>
              <a:t>“Without ambiguity or the possibility of misinterpretation, the pieces together reveal the </a:t>
            </a:r>
            <a:r>
              <a:rPr lang="en-ZA" sz="2000" b="1" dirty="0"/>
              <a:t>predicament</a:t>
            </a:r>
            <a:r>
              <a:rPr lang="en-ZA" sz="2000" dirty="0"/>
              <a:t> of South African primary education” (Fleisch, 2008: 2</a:t>
            </a:r>
            <a:r>
              <a:rPr lang="en-ZA" sz="2000" dirty="0" smtClean="0"/>
              <a:t>)</a:t>
            </a:r>
          </a:p>
          <a:p>
            <a:pPr marL="0" indent="0">
              <a:buNone/>
            </a:pPr>
            <a:endParaRPr lang="en-ZA" sz="2000" dirty="0"/>
          </a:p>
          <a:p>
            <a:r>
              <a:rPr lang="en-ZA" sz="2000" dirty="0"/>
              <a:t>“Our researchers found that what students know and can do is </a:t>
            </a:r>
            <a:r>
              <a:rPr lang="en-ZA" sz="2000" b="1" dirty="0"/>
              <a:t>dismal</a:t>
            </a:r>
            <a:r>
              <a:rPr lang="en-ZA" sz="2000" dirty="0" smtClean="0"/>
              <a:t>” (Taylor &amp; Vinjevold, 1999)</a:t>
            </a:r>
          </a:p>
          <a:p>
            <a:pPr marL="0" indent="0">
              <a:buNone/>
            </a:pPr>
            <a:endParaRPr lang="en-ZA" sz="2000" dirty="0"/>
          </a:p>
          <a:p>
            <a:r>
              <a:rPr lang="en-ZA" sz="2000" dirty="0" smtClean="0"/>
              <a:t>“It is not an overstatement to say that South African education is in </a:t>
            </a:r>
            <a:r>
              <a:rPr lang="en-ZA" sz="2000" b="1" dirty="0" smtClean="0"/>
              <a:t>crisis</a:t>
            </a:r>
            <a:r>
              <a:rPr lang="en-ZA" sz="2000" dirty="0" smtClean="0"/>
              <a:t>.” (Van der Berg &amp; Spaull, 2011)</a:t>
            </a:r>
            <a:endParaRPr lang="en-ZA" sz="2000" dirty="0"/>
          </a:p>
          <a:p>
            <a:pPr marL="0" indent="0">
              <a:buNone/>
            </a:pP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10</a:t>
            </a:fld>
            <a:endParaRPr lang="en-ZA"/>
          </a:p>
        </p:txBody>
      </p:sp>
      <p:pic>
        <p:nvPicPr>
          <p:cNvPr id="1026" name="Picture 2" descr="http://2.bp.blogspot.com/-jnCZNMqDGGI/TWSf9OQzGDI/AAAAAAAAAAM/qBFV3CFbjuE/s220/BRAAM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1560" y="2060848"/>
            <a:ext cx="864096" cy="1302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oogle.com/images?q=tbn:ANd9GcTaz6I2ZDSymAmEEmvglVC4KG80SlzrbDeOmlcEXFvuXG7fZe0J"/>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7413" y="3501007"/>
            <a:ext cx="927137"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oogle.com/images?q=tbn:ANd9GcQYxZxKEplphWL4tbSacchmwwkCla_R6eR9bkuPs6Q4DEzCMQZiCQ"/>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4917"/>
          <a:stretch/>
        </p:blipFill>
        <p:spPr bwMode="auto">
          <a:xfrm>
            <a:off x="624641" y="4926381"/>
            <a:ext cx="872679" cy="1601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3.google.com/images?q=tbn:ANd9GcS2fUDdVnG49YXe7NARa2u2FvIftGNd_22-SqN5_IWJFAeTSR7hGA"/>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12360" y="2044761"/>
            <a:ext cx="962300" cy="144607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http://www.iaoed.org/images/vanderber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6" name="AutoShape 12" descr="http://www.iaoed.org/images/vanderberg.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037" name="Picture 13"/>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53450" y="4185083"/>
            <a:ext cx="1080120" cy="109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5484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Effect transition="in" filter="fade">
                                      <p:cBhvr>
                                        <p:cTn id="9" dur="500"/>
                                        <p:tgtEl>
                                          <p:spTgt spid="10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500"/>
                                        <p:tgtEl>
                                          <p:spTgt spid="1030"/>
                                        </p:tgtEl>
                                      </p:cBhvr>
                                    </p:animEffect>
                                  </p:childTnLst>
                                </p:cTn>
                              </p:par>
                              <p:par>
                                <p:cTn id="24" presetID="10"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1037"/>
                                        </p:tgtEl>
                                        <p:attrNameLst>
                                          <p:attrName>style.visibility</p:attrName>
                                        </p:attrNameLst>
                                      </p:cBhvr>
                                      <p:to>
                                        <p:strVal val="visible"/>
                                      </p:to>
                                    </p:set>
                                    <p:animEffect transition="in" filter="fade">
                                      <p:cBhvr>
                                        <p:cTn id="33"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3" cstate="print"/>
          <a:srcRect/>
          <a:stretch>
            <a:fillRect/>
          </a:stretch>
        </p:blipFill>
        <p:spPr bwMode="auto">
          <a:xfrm>
            <a:off x="5004048" y="4149080"/>
            <a:ext cx="3672408" cy="2478980"/>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5004048" y="3933056"/>
            <a:ext cx="3672408" cy="2634431"/>
          </a:xfrm>
          <a:prstGeom prst="rect">
            <a:avLst/>
          </a:prstGeom>
          <a:noFill/>
          <a:ln w="9525">
            <a:noFill/>
            <a:miter lim="800000"/>
            <a:headEnd/>
            <a:tailEnd/>
          </a:ln>
        </p:spPr>
      </p:pic>
      <p:sp>
        <p:nvSpPr>
          <p:cNvPr id="2" name="Title 1"/>
          <p:cNvSpPr>
            <a:spLocks noGrp="1"/>
          </p:cNvSpPr>
          <p:nvPr>
            <p:ph type="title"/>
          </p:nvPr>
        </p:nvSpPr>
        <p:spPr>
          <a:solidFill>
            <a:schemeClr val="tx2">
              <a:lumMod val="20000"/>
              <a:lumOff val="80000"/>
            </a:schemeClr>
          </a:solidFill>
        </p:spPr>
        <p:txBody>
          <a:bodyPr>
            <a:normAutofit/>
          </a:bodyPr>
          <a:lstStyle/>
          <a:p>
            <a:r>
              <a:rPr lang="en-ZA" sz="4000" dirty="0" smtClean="0">
                <a:solidFill>
                  <a:srgbClr val="C00000"/>
                </a:solidFill>
              </a:rPr>
              <a:t>Student performance 2003-2011</a:t>
            </a:r>
            <a:endParaRPr lang="en-ZA" sz="4000" dirty="0">
              <a:solidFill>
                <a:srgbClr val="C00000"/>
              </a:solidFill>
            </a:endParaRPr>
          </a:p>
        </p:txBody>
      </p:sp>
      <p:sp>
        <p:nvSpPr>
          <p:cNvPr id="3" name="Content Placeholder 2"/>
          <p:cNvSpPr>
            <a:spLocks noGrp="1"/>
          </p:cNvSpPr>
          <p:nvPr>
            <p:ph idx="1"/>
          </p:nvPr>
        </p:nvSpPr>
        <p:spPr>
          <a:xfrm>
            <a:off x="142990" y="1634117"/>
            <a:ext cx="1522512" cy="460647"/>
          </a:xfrm>
        </p:spPr>
        <p:txBody>
          <a:bodyPr>
            <a:normAutofit/>
          </a:bodyPr>
          <a:lstStyle/>
          <a:p>
            <a:pPr>
              <a:buNone/>
            </a:pPr>
            <a:r>
              <a:rPr lang="en-ZA" sz="1600" dirty="0" smtClean="0">
                <a:solidFill>
                  <a:srgbClr val="FF0000"/>
                </a:solidFill>
              </a:rPr>
              <a:t>TIMSS</a:t>
            </a:r>
            <a:r>
              <a:rPr lang="en-ZA" sz="1600" dirty="0" smtClean="0"/>
              <a:t> (2003)</a:t>
            </a:r>
            <a:endParaRPr lang="en-ZA" sz="1600" dirty="0"/>
          </a:p>
        </p:txBody>
      </p:sp>
      <p:pic>
        <p:nvPicPr>
          <p:cNvPr id="30724" name="Picture 4" descr="http://images.bookstore.ipgbook.com/images/book_image/large/9780796921581.jpg"/>
          <p:cNvPicPr>
            <a:picLocks noChangeAspect="1" noChangeArrowheads="1"/>
          </p:cNvPicPr>
          <p:nvPr/>
        </p:nvPicPr>
        <p:blipFill>
          <a:blip r:embed="rId5" cstate="print"/>
          <a:srcRect/>
          <a:stretch>
            <a:fillRect/>
          </a:stretch>
        </p:blipFill>
        <p:spPr bwMode="auto">
          <a:xfrm>
            <a:off x="0" y="3595970"/>
            <a:ext cx="2232248" cy="2973998"/>
          </a:xfrm>
          <a:prstGeom prst="rect">
            <a:avLst/>
          </a:prstGeom>
          <a:ln>
            <a:noFill/>
          </a:ln>
          <a:effectLst>
            <a:outerShdw blurRad="292100" dist="139700" dir="2700000" algn="tl" rotWithShape="0">
              <a:srgbClr val="333333">
                <a:alpha val="65000"/>
              </a:srgbClr>
            </a:outerShdw>
          </a:effectLst>
        </p:spPr>
      </p:pic>
      <p:pic>
        <p:nvPicPr>
          <p:cNvPr id="30722" name="Picture 2"/>
          <p:cNvPicPr>
            <a:picLocks noChangeAspect="1" noChangeArrowheads="1"/>
          </p:cNvPicPr>
          <p:nvPr/>
        </p:nvPicPr>
        <p:blipFill>
          <a:blip r:embed="rId6" cstate="print"/>
          <a:srcRect/>
          <a:stretch>
            <a:fillRect/>
          </a:stretch>
        </p:blipFill>
        <p:spPr bwMode="auto">
          <a:xfrm>
            <a:off x="355282" y="3376753"/>
            <a:ext cx="2251901" cy="3096344"/>
          </a:xfrm>
          <a:prstGeom prst="rect">
            <a:avLst/>
          </a:prstGeom>
          <a:ln>
            <a:noFill/>
          </a:ln>
          <a:effectLst>
            <a:outerShdw blurRad="292100" dist="139700" dir="2700000" algn="tl" rotWithShape="0">
              <a:srgbClr val="333333">
                <a:alpha val="65000"/>
              </a:srgbClr>
            </a:outerShdw>
          </a:effectLst>
        </p:spPr>
      </p:pic>
      <p:pic>
        <p:nvPicPr>
          <p:cNvPr id="30726" name="Picture 6"/>
          <p:cNvPicPr>
            <a:picLocks noChangeAspect="1" noChangeArrowheads="1"/>
          </p:cNvPicPr>
          <p:nvPr/>
        </p:nvPicPr>
        <p:blipFill>
          <a:blip r:embed="rId7" cstate="print"/>
          <a:srcRect/>
          <a:stretch>
            <a:fillRect/>
          </a:stretch>
        </p:blipFill>
        <p:spPr bwMode="auto">
          <a:xfrm>
            <a:off x="827584" y="3068960"/>
            <a:ext cx="2289051" cy="3172468"/>
          </a:xfrm>
          <a:prstGeom prst="rect">
            <a:avLst/>
          </a:prstGeom>
          <a:ln>
            <a:noFill/>
          </a:ln>
          <a:effectLst>
            <a:outerShdw blurRad="292100" dist="139700" dir="2700000" algn="tl" rotWithShape="0">
              <a:srgbClr val="333333">
                <a:alpha val="65000"/>
              </a:srgbClr>
            </a:outerShdw>
          </a:effectLst>
        </p:spPr>
      </p:pic>
      <p:sp>
        <p:nvSpPr>
          <p:cNvPr id="11" name="Content Placeholder 2"/>
          <p:cNvSpPr txBox="1">
            <a:spLocks/>
          </p:cNvSpPr>
          <p:nvPr/>
        </p:nvSpPr>
        <p:spPr>
          <a:xfrm>
            <a:off x="1303046" y="1628800"/>
            <a:ext cx="1656184"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PIRLS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(2006)</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2627784" y="1629184"/>
            <a:ext cx="1944216"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SACMEQ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(2007)</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Content Placeholder 2"/>
          <p:cNvSpPr txBox="1">
            <a:spLocks/>
          </p:cNvSpPr>
          <p:nvPr/>
        </p:nvSpPr>
        <p:spPr>
          <a:xfrm>
            <a:off x="4834334" y="2089238"/>
            <a:ext cx="3960440" cy="1656184"/>
          </a:xfrm>
          <a:prstGeom prst="rect">
            <a:avLst/>
          </a:prstGeom>
          <a:solidFill>
            <a:schemeClr val="bg1">
              <a:lumMod val="85000"/>
            </a:schemeClr>
          </a:solidFill>
        </p:spPr>
        <p:txBody>
          <a:bodyPr vert="horz" lIns="91440" tIns="45720" rIns="91440" bIns="45720" rtlCol="0">
            <a:normAutofit fontScale="250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6400" b="1" i="0" u="sng" strike="noStrike" kern="1200" cap="none" spc="0" normalizeH="0" baseline="0" noProof="0" dirty="0" smtClean="0">
                <a:ln>
                  <a:noFill/>
                </a:ln>
                <a:solidFill>
                  <a:schemeClr val="tx1"/>
                </a:solidFill>
                <a:effectLst/>
                <a:uLnTx/>
                <a:uFillTx/>
                <a:latin typeface="+mn-lt"/>
                <a:ea typeface="+mn-ea"/>
                <a:cs typeface="+mn-cs"/>
              </a:rPr>
              <a:t>TIMSS 2003</a:t>
            </a:r>
            <a:r>
              <a:rPr kumimoji="0" lang="en-ZA" sz="6400" i="0" strike="noStrike" kern="1200" cap="none" spc="0" normalizeH="0" baseline="0" noProof="0" dirty="0" smtClean="0">
                <a:ln>
                  <a:noFill/>
                </a:ln>
                <a:solidFill>
                  <a:schemeClr val="tx1"/>
                </a:solidFill>
                <a:effectLst/>
                <a:uLnTx/>
                <a:uFillTx/>
                <a:latin typeface="+mn-lt"/>
                <a:ea typeface="+mn-ea"/>
                <a:cs typeface="+mn-cs"/>
              </a:rPr>
              <a:t> (Gr8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ZA" sz="640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24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Out of 50 participating countries (including 6 African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dirty="0" smtClean="0"/>
              <a:t>Only 10% reached low international benchmark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5200" b="0" i="0" u="none" strike="noStrike" kern="1200" cap="none" spc="0" normalizeH="0" baseline="0" noProof="0" dirty="0" smtClean="0">
                <a:ln>
                  <a:noFill/>
                </a:ln>
                <a:solidFill>
                  <a:schemeClr val="tx1"/>
                </a:solidFill>
                <a:effectLst/>
                <a:uLnTx/>
                <a:uFillTx/>
                <a:latin typeface="+mn-lt"/>
                <a:ea typeface="+mn-ea"/>
                <a:cs typeface="+mn-cs"/>
              </a:rPr>
              <a:t>No improvement</a:t>
            </a:r>
            <a:r>
              <a:rPr kumimoji="0" lang="en-ZA" sz="5200" b="0" i="0" u="none" strike="noStrike" kern="1200" cap="none" spc="0" normalizeH="0" noProof="0" dirty="0" smtClean="0">
                <a:ln>
                  <a:noFill/>
                </a:ln>
                <a:solidFill>
                  <a:schemeClr val="tx1"/>
                </a:solidFill>
                <a:effectLst/>
                <a:uLnTx/>
                <a:uFillTx/>
                <a:latin typeface="+mn-lt"/>
                <a:ea typeface="+mn-ea"/>
                <a:cs typeface="+mn-cs"/>
              </a:rPr>
              <a:t> from TIMSS 1999-TIMSS 2003</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5200" baseline="0" dirty="0" smtClean="0"/>
              <a:t>See Reddy et al (2006)</a:t>
            </a:r>
            <a:endParaRPr kumimoji="0" lang="en-ZA" sz="5200" b="0" i="0" u="none" strike="noStrike" kern="1200" cap="none" spc="0" normalizeH="0" baseline="0" noProof="0" dirty="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4824028" y="2420888"/>
            <a:ext cx="3960440" cy="1368152"/>
          </a:xfrm>
          <a:prstGeom prst="rect">
            <a:avLst/>
          </a:prstGeom>
          <a:solidFill>
            <a:schemeClr val="accent1">
              <a:lumMod val="20000"/>
              <a:lumOff val="80000"/>
            </a:schemeClr>
          </a:solidFill>
        </p:spPr>
        <p:txBody>
          <a:bodyPr vert="horz" lIns="91440" tIns="45720" rIns="91440" bIns="45720" rtlCol="0">
            <a:normAutofit fontScale="47500" lnSpcReduction="20000"/>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3400" b="1" i="0" u="sng" strike="noStrike" kern="1200" cap="none" spc="0" normalizeH="0" baseline="0" noProof="0" dirty="0" smtClean="0">
                <a:ln>
                  <a:noFill/>
                </a:ln>
                <a:solidFill>
                  <a:schemeClr val="tx1"/>
                </a:solidFill>
                <a:effectLst/>
                <a:uLnTx/>
                <a:uFillTx/>
                <a:latin typeface="+mn-lt"/>
                <a:ea typeface="+mn-ea"/>
                <a:cs typeface="+mn-cs"/>
              </a:rPr>
              <a:t>PIRLS 2006</a:t>
            </a:r>
            <a:r>
              <a:rPr kumimoji="0" lang="en-ZA" sz="3400" b="1" i="0" u="sng" strike="noStrike" kern="1200" cap="none" spc="0" normalizeH="0" noProof="0" dirty="0" smtClean="0">
                <a:ln>
                  <a:noFill/>
                </a:ln>
                <a:solidFill>
                  <a:schemeClr val="tx1"/>
                </a:solidFill>
                <a:effectLst/>
                <a:uLnTx/>
                <a:uFillTx/>
                <a:latin typeface="+mn-lt"/>
                <a:ea typeface="+mn-ea"/>
                <a:cs typeface="+mn-cs"/>
              </a:rPr>
              <a:t> </a:t>
            </a:r>
            <a:r>
              <a:rPr kumimoji="0" lang="en-ZA" sz="3400" b="1" i="0" strike="noStrike" kern="1200" cap="none" spc="0" normalizeH="0" noProof="0" dirty="0" smtClean="0">
                <a:ln>
                  <a:noFill/>
                </a:ln>
                <a:solidFill>
                  <a:schemeClr val="tx1"/>
                </a:solidFill>
                <a:effectLst/>
                <a:uLnTx/>
                <a:uFillTx/>
                <a:latin typeface="+mn-lt"/>
                <a:ea typeface="+mn-ea"/>
                <a:cs typeface="+mn-cs"/>
              </a:rPr>
              <a:t>  </a:t>
            </a:r>
            <a:r>
              <a:rPr kumimoji="0" lang="en-ZA" sz="3400" i="0" strike="noStrike" kern="1200" cap="none" spc="0" normalizeH="0" noProof="0" dirty="0" smtClean="0">
                <a:ln>
                  <a:noFill/>
                </a:ln>
                <a:solidFill>
                  <a:schemeClr val="tx1"/>
                </a:solidFill>
                <a:effectLst/>
                <a:uLnTx/>
                <a:uFillTx/>
                <a:latin typeface="+mn-lt"/>
                <a:ea typeface="+mn-ea"/>
                <a:cs typeface="+mn-cs"/>
              </a:rPr>
              <a:t>(</a:t>
            </a:r>
            <a:r>
              <a:rPr kumimoji="0" lang="en-ZA" sz="3400" i="0" strike="noStrike" kern="1200" cap="none" spc="0" normalizeH="0" noProof="0" dirty="0" err="1" smtClean="0">
                <a:ln>
                  <a:noFill/>
                </a:ln>
                <a:solidFill>
                  <a:schemeClr val="tx1"/>
                </a:solidFill>
                <a:effectLst/>
                <a:uLnTx/>
                <a:uFillTx/>
                <a:latin typeface="+mn-lt"/>
                <a:ea typeface="+mn-ea"/>
                <a:cs typeface="+mn-cs"/>
              </a:rPr>
              <a:t>Gr</a:t>
            </a:r>
            <a:r>
              <a:rPr kumimoji="0" lang="en-ZA" sz="3400" i="0" strike="noStrike" kern="1200" cap="none" spc="0" normalizeH="0" noProof="0" dirty="0" smtClean="0">
                <a:ln>
                  <a:noFill/>
                </a:ln>
                <a:solidFill>
                  <a:schemeClr val="tx1"/>
                </a:solidFill>
                <a:effectLst/>
                <a:uLnTx/>
                <a:uFillTx/>
                <a:latin typeface="+mn-lt"/>
                <a:ea typeface="+mn-ea"/>
                <a:cs typeface="+mn-cs"/>
              </a:rPr>
              <a:t> 4/5 –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endParaRPr lang="en-ZA" sz="2600" dirty="0" smtClean="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Out of 45 participating countries SA came last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2700" dirty="0" smtClean="0"/>
              <a:t>87% of gr4 and 78% of Gr 5 learners deemed to be “at serious risk of not learning to read”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ZA" sz="2700" b="0" i="0" u="none" strike="noStrike" kern="1200" cap="none" spc="0" normalizeH="0" baseline="0" noProof="0" dirty="0" smtClean="0">
                <a:ln>
                  <a:noFill/>
                </a:ln>
                <a:solidFill>
                  <a:schemeClr val="tx1"/>
                </a:solidFill>
                <a:effectLst/>
                <a:uLnTx/>
                <a:uFillTx/>
                <a:latin typeface="+mn-lt"/>
                <a:ea typeface="+mn-ea"/>
                <a:cs typeface="+mn-cs"/>
              </a:rPr>
              <a:t>See Howie  et al. (2006)</a:t>
            </a:r>
            <a:endParaRPr kumimoji="0" lang="en-ZA"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4816332" y="2767877"/>
            <a:ext cx="3960440" cy="379960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SACMEQ III 2007</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(Gr6 – Reading &amp; Maths)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came 10/15 for reading and 8/15 for maths behind countries such as Swaziland, Kenya and Tanzania</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See </a:t>
            </a:r>
            <a:r>
              <a:rPr lang="en-ZA" sz="1400" dirty="0" err="1" smtClean="0"/>
              <a:t>Moloi</a:t>
            </a:r>
            <a:r>
              <a:rPr lang="en-ZA" sz="1400" dirty="0" smtClean="0"/>
              <a:t> &amp; </a:t>
            </a:r>
            <a:r>
              <a:rPr lang="en-ZA" sz="1400" dirty="0" err="1" smtClean="0"/>
              <a:t>Chetty</a:t>
            </a:r>
            <a:r>
              <a:rPr lang="en-ZA" sz="1400" dirty="0" smtClean="0"/>
              <a:t> (2010) &amp; </a:t>
            </a:r>
            <a:r>
              <a:rPr lang="en-ZA" sz="1400" dirty="0" err="1" smtClean="0"/>
              <a:t>Spaull</a:t>
            </a:r>
            <a:r>
              <a:rPr lang="en-ZA" sz="1400" dirty="0" smtClean="0"/>
              <a:t> (2012)</a:t>
            </a:r>
          </a:p>
        </p:txBody>
      </p:sp>
      <p:pic>
        <p:nvPicPr>
          <p:cNvPr id="37892" name="Picture 4"/>
          <p:cNvPicPr>
            <a:picLocks noChangeAspect="1" noChangeArrowheads="1"/>
          </p:cNvPicPr>
          <p:nvPr/>
        </p:nvPicPr>
        <p:blipFill>
          <a:blip r:embed="rId8" cstate="print"/>
          <a:srcRect/>
          <a:stretch>
            <a:fillRect/>
          </a:stretch>
        </p:blipFill>
        <p:spPr bwMode="auto">
          <a:xfrm>
            <a:off x="4932040" y="4209408"/>
            <a:ext cx="3816424" cy="264859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555B2511-D5A3-487A-82FF-4C039FEE504B}" type="slidenum">
              <a:rPr lang="en-ZA" smtClean="0"/>
              <a:pPr/>
              <a:t>11</a:t>
            </a:fld>
            <a:endParaRPr lang="en-ZA"/>
          </a:p>
        </p:txBody>
      </p:sp>
      <p:sp>
        <p:nvSpPr>
          <p:cNvPr id="19" name="Content Placeholder 2"/>
          <p:cNvSpPr txBox="1">
            <a:spLocks/>
          </p:cNvSpPr>
          <p:nvPr/>
        </p:nvSpPr>
        <p:spPr>
          <a:xfrm>
            <a:off x="4572000" y="1644872"/>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TIMSS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Content Placeholder 2"/>
          <p:cNvSpPr txBox="1">
            <a:spLocks/>
          </p:cNvSpPr>
          <p:nvPr/>
        </p:nvSpPr>
        <p:spPr>
          <a:xfrm>
            <a:off x="6372200" y="1644871"/>
            <a:ext cx="1800200" cy="46064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0" i="0" u="none" strike="noStrike" kern="1200" cap="none" spc="0" normalizeH="0" baseline="0" noProof="0" dirty="0" smtClean="0">
                <a:ln>
                  <a:noFill/>
                </a:ln>
                <a:effectLst/>
                <a:uLnTx/>
                <a:uFillTx/>
                <a:latin typeface="+mn-lt"/>
                <a:ea typeface="+mn-ea"/>
                <a:cs typeface="+mn-cs"/>
                <a:sym typeface="Wingdings" pitchFamily="2" charset="2"/>
              </a:rPr>
              <a:t></a:t>
            </a:r>
            <a:r>
              <a:rPr kumimoji="0" lang="en-ZA" sz="1600" b="0" i="0" u="none" strike="noStrike" kern="1200" cap="none" spc="0" normalizeH="0" baseline="0" noProof="0" dirty="0" smtClean="0">
                <a:ln>
                  <a:noFill/>
                </a:ln>
                <a:solidFill>
                  <a:srgbClr val="FF0000"/>
                </a:solidFill>
                <a:effectLst/>
                <a:uLnTx/>
                <a:uFillTx/>
                <a:latin typeface="+mn-lt"/>
                <a:ea typeface="+mn-ea"/>
                <a:cs typeface="+mn-cs"/>
                <a:sym typeface="Wingdings" pitchFamily="2" charset="2"/>
              </a:rPr>
              <a:t> </a:t>
            </a:r>
            <a:r>
              <a:rPr kumimoji="0" lang="en-ZA" sz="1600" b="0" i="0" u="none" strike="noStrike" kern="1200" cap="none" spc="0" normalizeH="0" baseline="0" noProof="0" dirty="0" err="1" smtClean="0">
                <a:ln>
                  <a:noFill/>
                </a:ln>
                <a:solidFill>
                  <a:srgbClr val="FF0000"/>
                </a:solidFill>
                <a:effectLst/>
                <a:uLnTx/>
                <a:uFillTx/>
                <a:latin typeface="+mn-lt"/>
                <a:ea typeface="+mn-ea"/>
                <a:cs typeface="+mn-cs"/>
              </a:rPr>
              <a:t>prePIRLS</a:t>
            </a:r>
            <a:r>
              <a:rPr kumimoji="0" lang="en-ZA" sz="1600" b="0" i="0" u="none" strike="noStrike" kern="1200" cap="none" spc="0" normalizeH="0" baseline="0" noProof="0" dirty="0" smtClean="0">
                <a:ln>
                  <a:noFill/>
                </a:ln>
                <a:solidFill>
                  <a:srgbClr val="FF0000"/>
                </a:solidFill>
                <a:effectLst/>
                <a:uLnTx/>
                <a:uFillTx/>
                <a:latin typeface="+mn-lt"/>
                <a:ea typeface="+mn-ea"/>
                <a:cs typeface="+mn-cs"/>
              </a:rPr>
              <a:t> </a:t>
            </a:r>
            <a:r>
              <a:rPr kumimoji="0" lang="en-ZA" sz="1600" b="0" i="0" u="none" strike="noStrike" kern="1200" cap="none" spc="0" normalizeH="0" baseline="0" noProof="0" dirty="0" smtClean="0">
                <a:ln>
                  <a:noFill/>
                </a:ln>
                <a:solidFill>
                  <a:schemeClr val="tx1"/>
                </a:solidFill>
                <a:effectLst/>
                <a:uLnTx/>
                <a:uFillTx/>
                <a:latin typeface="+mn-lt"/>
                <a:ea typeface="+mn-ea"/>
                <a:cs typeface="+mn-cs"/>
              </a:rPr>
              <a:t>(2011)</a:t>
            </a:r>
            <a:endParaRPr kumimoji="0" lang="en-ZA"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22" name="Content Placeholder 2"/>
          <p:cNvSpPr txBox="1">
            <a:spLocks/>
          </p:cNvSpPr>
          <p:nvPr/>
        </p:nvSpPr>
        <p:spPr>
          <a:xfrm>
            <a:off x="4816332" y="3104962"/>
            <a:ext cx="3960440" cy="3636406"/>
          </a:xfrm>
          <a:prstGeom prst="rect">
            <a:avLst/>
          </a:prstGeom>
          <a:solidFill>
            <a:schemeClr val="accent1">
              <a:lumMod val="20000"/>
              <a:lumOff val="80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ZA" sz="1600" b="1" i="0" u="sng" strike="noStrike" kern="1200" cap="none" spc="0" normalizeH="0" baseline="0" noProof="0" dirty="0" smtClean="0">
                <a:ln>
                  <a:noFill/>
                </a:ln>
                <a:solidFill>
                  <a:schemeClr val="tx1"/>
                </a:solidFill>
                <a:effectLst/>
                <a:uLnTx/>
                <a:uFillTx/>
                <a:latin typeface="+mn-lt"/>
                <a:ea typeface="+mn-ea"/>
                <a:cs typeface="+mn-cs"/>
              </a:rPr>
              <a:t>TIMSS 2011</a:t>
            </a:r>
            <a:r>
              <a:rPr kumimoji="0" lang="en-ZA" sz="1600" b="1" i="0" u="sng" strike="noStrike" kern="1200" cap="none" spc="0" normalizeH="0" noProof="0" dirty="0" smtClean="0">
                <a:ln>
                  <a:noFill/>
                </a:ln>
                <a:solidFill>
                  <a:schemeClr val="tx1"/>
                </a:solidFill>
                <a:effectLst/>
                <a:uLnTx/>
                <a:uFillTx/>
                <a:latin typeface="+mn-lt"/>
                <a:ea typeface="+mn-ea"/>
                <a:cs typeface="+mn-cs"/>
              </a:rPr>
              <a:t> </a:t>
            </a:r>
            <a:r>
              <a:rPr kumimoji="0" lang="en-ZA" sz="1600" b="1" i="0" strike="noStrike" kern="1200" cap="none" spc="0" normalizeH="0" noProof="0" dirty="0" smtClean="0">
                <a:ln>
                  <a:noFill/>
                </a:ln>
                <a:solidFill>
                  <a:schemeClr val="tx1"/>
                </a:solidFill>
                <a:effectLst/>
                <a:uLnTx/>
                <a:uFillTx/>
                <a:latin typeface="+mn-lt"/>
                <a:ea typeface="+mn-ea"/>
                <a:cs typeface="+mn-cs"/>
              </a:rPr>
              <a:t>  </a:t>
            </a:r>
            <a:r>
              <a:rPr kumimoji="0" lang="en-ZA" sz="1600" i="0" strike="noStrike" kern="1200" cap="none" spc="0" normalizeH="0" noProof="0" dirty="0" smtClean="0">
                <a:ln>
                  <a:noFill/>
                </a:ln>
                <a:solidFill>
                  <a:schemeClr val="tx1"/>
                </a:solidFill>
                <a:effectLst/>
                <a:uLnTx/>
                <a:uFillTx/>
                <a:latin typeface="+mn-lt"/>
                <a:ea typeface="+mn-ea"/>
                <a:cs typeface="+mn-cs"/>
              </a:rPr>
              <a:t>(Gr9 – Maths &amp; Science)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SA has joint lowest performance of 42 countries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400" dirty="0" smtClean="0"/>
              <a:t>Improvement by 1.5 grade levels (2003-2011)</a:t>
            </a:r>
          </a:p>
          <a:p>
            <a:pPr marL="342900" lvl="0" indent="-342900">
              <a:spcBef>
                <a:spcPct val="20000"/>
              </a:spcBef>
              <a:buFont typeface="Arial" pitchFamily="34" charset="0"/>
              <a:buChar char="•"/>
              <a:defRPr/>
            </a:pPr>
            <a:r>
              <a:rPr lang="en-ZA" sz="1400" dirty="0" smtClean="0"/>
              <a:t>76%</a:t>
            </a:r>
            <a:r>
              <a:rPr lang="en-ZA" sz="1400" i="1" dirty="0"/>
              <a:t> of grade nine students in 2011 still had not acquired a basic understanding about whole numbers, decimals, operations or basic graphs, and this is at the improved level of </a:t>
            </a:r>
            <a:r>
              <a:rPr lang="en-ZA" sz="1400" i="1" dirty="0" smtClean="0"/>
              <a:t>performance</a:t>
            </a:r>
          </a:p>
          <a:p>
            <a:pPr marL="342900" lvl="0" indent="-342900">
              <a:spcBef>
                <a:spcPct val="20000"/>
              </a:spcBef>
              <a:buFont typeface="Arial" pitchFamily="34" charset="0"/>
              <a:buChar char="•"/>
              <a:defRPr/>
            </a:pPr>
            <a:r>
              <a:rPr lang="en-ZA" sz="1400" i="1" dirty="0" smtClean="0"/>
              <a:t>See</a:t>
            </a:r>
            <a:r>
              <a:rPr lang="en-ZA" sz="1400" dirty="0" smtClean="0"/>
              <a:t> Reddy et al. (2012) &amp; </a:t>
            </a:r>
            <a:r>
              <a:rPr lang="en-ZA" sz="1400" dirty="0" err="1" smtClean="0"/>
              <a:t>Spaull</a:t>
            </a:r>
            <a:r>
              <a:rPr lang="en-ZA" sz="1400" dirty="0" smtClean="0"/>
              <a:t> (2013)</a:t>
            </a:r>
          </a:p>
        </p:txBody>
      </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74031" y="2562694"/>
            <a:ext cx="2307505" cy="311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1138" y="2189854"/>
            <a:ext cx="2182187" cy="3077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a:xfrm>
            <a:off x="4824028" y="3450109"/>
            <a:ext cx="3924436" cy="2410169"/>
          </a:xfrm>
          <a:prstGeom prst="rect">
            <a:avLst/>
          </a:prstGeom>
          <a:solidFill>
            <a:schemeClr val="bg1">
              <a:lumMod val="85000"/>
            </a:schemeClr>
          </a:solidFill>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lang="en-ZA" sz="1600" b="1" u="sng" dirty="0" smtClean="0"/>
              <a:t>prePIRLS2011 </a:t>
            </a:r>
            <a:r>
              <a:rPr kumimoji="0" lang="en-ZA" sz="1600" i="0" strike="noStrike" kern="1200" cap="none" spc="0" normalizeH="0" noProof="0" dirty="0" smtClean="0">
                <a:ln>
                  <a:noFill/>
                </a:ln>
                <a:solidFill>
                  <a:schemeClr val="tx1"/>
                </a:solidFill>
                <a:effectLst/>
                <a:uLnTx/>
                <a:uFillTx/>
              </a:rPr>
              <a:t>(Gr </a:t>
            </a:r>
            <a:r>
              <a:rPr lang="en-ZA" sz="1600" dirty="0"/>
              <a:t>4</a:t>
            </a:r>
            <a:r>
              <a:rPr kumimoji="0" lang="en-ZA" sz="1600" i="0" strike="noStrike" kern="1200" cap="none" spc="0" normalizeH="0" noProof="0" dirty="0" smtClean="0">
                <a:ln>
                  <a:noFill/>
                </a:ln>
                <a:solidFill>
                  <a:schemeClr val="tx1"/>
                </a:solidFill>
                <a:effectLst/>
                <a:uLnTx/>
                <a:uFillTx/>
              </a:rPr>
              <a:t> Reading)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29% of SA Gr4 learners completely illiterate (cannot decode text in any </a:t>
            </a:r>
            <a:r>
              <a:rPr lang="en-ZA" sz="1700" dirty="0" err="1" smtClean="0"/>
              <a:t>langauge</a:t>
            </a:r>
            <a:r>
              <a:rPr lang="en-ZA" sz="1700" dirty="0" smtClean="0"/>
              <a: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ZA" sz="1700" dirty="0" smtClean="0"/>
              <a:t>See Howie et al (2012)</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ZA" sz="1700" dirty="0"/>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Z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7" name="Content Placeholder 2"/>
          <p:cNvSpPr txBox="1">
            <a:spLocks/>
          </p:cNvSpPr>
          <p:nvPr/>
        </p:nvSpPr>
        <p:spPr>
          <a:xfrm>
            <a:off x="4834334" y="3814883"/>
            <a:ext cx="3986138" cy="3068960"/>
          </a:xfrm>
          <a:prstGeom prst="rect">
            <a:avLst/>
          </a:prstGeom>
          <a:solidFill>
            <a:schemeClr val="accent1">
              <a:lumMod val="20000"/>
              <a:lumOff val="80000"/>
            </a:schemeClr>
          </a:solidFill>
        </p:spPr>
        <p:txBody>
          <a:bodyPr vert="horz" lIns="91440" tIns="45720" rIns="91440" bIns="45720" rtlCol="0">
            <a:normAutofit/>
          </a:bodyPr>
          <a:lstStyle/>
          <a:p>
            <a:pPr marL="342900" lvl="0" indent="-342900">
              <a:spcBef>
                <a:spcPct val="20000"/>
              </a:spcBef>
              <a:buFont typeface="Arial" pitchFamily="34" charset="0"/>
              <a:buChar char="•"/>
              <a:defRPr/>
            </a:pPr>
            <a:endParaRPr lang="en-ZA" sz="1100" b="1" dirty="0" smtClean="0"/>
          </a:p>
          <a:p>
            <a:pPr marL="342900" lvl="0" indent="-342900">
              <a:spcBef>
                <a:spcPct val="20000"/>
              </a:spcBef>
              <a:buFont typeface="Arial" pitchFamily="34" charset="0"/>
              <a:buChar char="•"/>
              <a:defRPr/>
            </a:pPr>
            <a:r>
              <a:rPr lang="en-ZA" sz="1600" b="1" dirty="0" smtClean="0"/>
              <a:t>NSES 2007/8/9 </a:t>
            </a:r>
          </a:p>
          <a:p>
            <a:pPr marL="800100" lvl="1" indent="-342900">
              <a:spcBef>
                <a:spcPct val="20000"/>
              </a:spcBef>
              <a:buFont typeface="Arial" pitchFamily="34" charset="0"/>
              <a:buChar char="•"/>
              <a:defRPr/>
            </a:pPr>
            <a:r>
              <a:rPr lang="en-ZA" sz="1600" dirty="0" smtClean="0"/>
              <a:t>Gr 3/4/5</a:t>
            </a:r>
          </a:p>
          <a:p>
            <a:pPr marL="800100" lvl="1" indent="-342900">
              <a:spcBef>
                <a:spcPct val="20000"/>
              </a:spcBef>
              <a:buFont typeface="Arial" pitchFamily="34" charset="0"/>
              <a:buChar char="•"/>
              <a:defRPr/>
            </a:pPr>
            <a:r>
              <a:rPr lang="en-ZA" sz="1200" dirty="0" smtClean="0"/>
              <a:t>See Taylor, Van der Berg &amp; </a:t>
            </a:r>
            <a:r>
              <a:rPr lang="en-ZA" sz="1200" dirty="0" err="1" smtClean="0"/>
              <a:t>Mabogoane</a:t>
            </a:r>
            <a:r>
              <a:rPr lang="en-ZA" sz="1200" dirty="0" smtClean="0"/>
              <a:t> (2013)</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Systemic Evaluations </a:t>
            </a:r>
            <a:r>
              <a:rPr lang="en-ZA" sz="1600" b="1" dirty="0" smtClean="0"/>
              <a:t>2007</a:t>
            </a:r>
          </a:p>
          <a:p>
            <a:pPr marL="800100" lvl="1" indent="-342900">
              <a:spcBef>
                <a:spcPct val="20000"/>
              </a:spcBef>
              <a:buFont typeface="Arial" pitchFamily="34" charset="0"/>
              <a:buChar char="•"/>
              <a:defRPr/>
            </a:pPr>
            <a:r>
              <a:rPr lang="en-ZA" sz="1600" dirty="0" smtClean="0"/>
              <a:t>Gr 3/6</a:t>
            </a:r>
          </a:p>
          <a:p>
            <a:pPr marL="342900" lvl="0" indent="-342900">
              <a:spcBef>
                <a:spcPct val="20000"/>
              </a:spcBef>
              <a:buFont typeface="Arial" pitchFamily="34" charset="0"/>
              <a:buChar char="•"/>
              <a:defRPr/>
            </a:pPr>
            <a:endParaRPr lang="en-ZA" sz="1600" b="1" dirty="0"/>
          </a:p>
          <a:p>
            <a:pPr marL="342900" lvl="0" indent="-342900">
              <a:spcBef>
                <a:spcPct val="20000"/>
              </a:spcBef>
              <a:buFont typeface="Arial" pitchFamily="34" charset="0"/>
              <a:buChar char="•"/>
              <a:defRPr/>
            </a:pPr>
            <a:r>
              <a:rPr lang="en-ZA" sz="1600" b="1" dirty="0"/>
              <a:t>Matric </a:t>
            </a:r>
            <a:r>
              <a:rPr lang="en-ZA" sz="1600" b="1" dirty="0" smtClean="0"/>
              <a:t>exams</a:t>
            </a:r>
          </a:p>
          <a:p>
            <a:pPr marL="800100" lvl="1" indent="-342900">
              <a:spcBef>
                <a:spcPct val="20000"/>
              </a:spcBef>
              <a:buFont typeface="Arial" pitchFamily="34" charset="0"/>
              <a:buChar char="•"/>
              <a:defRPr/>
            </a:pPr>
            <a:r>
              <a:rPr lang="en-ZA" sz="1600" dirty="0" smtClean="0"/>
              <a:t>Gr 12</a:t>
            </a:r>
            <a:endParaRPr lang="en-ZA" sz="1600" dirty="0"/>
          </a:p>
        </p:txBody>
      </p:sp>
    </p:spTree>
    <p:extLst>
      <p:ext uri="{BB962C8B-B14F-4D97-AF65-F5344CB8AC3E}">
        <p14:creationId xmlns:p14="http://schemas.microsoft.com/office/powerpoint/2010/main" val="273497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 calcmode="lin" valueType="num">
                                      <p:cBhvr additive="base">
                                        <p:cTn id="7" dur="500" fill="hold"/>
                                        <p:tgtEl>
                                          <p:spTgt spid="30724"/>
                                        </p:tgtEl>
                                        <p:attrNameLst>
                                          <p:attrName>ppt_x</p:attrName>
                                        </p:attrNameLst>
                                      </p:cBhvr>
                                      <p:tavLst>
                                        <p:tav tm="0">
                                          <p:val>
                                            <p:strVal val="#ppt_x"/>
                                          </p:val>
                                        </p:tav>
                                        <p:tav tm="100000">
                                          <p:val>
                                            <p:strVal val="#ppt_x"/>
                                          </p:val>
                                        </p:tav>
                                      </p:tavLst>
                                    </p:anim>
                                    <p:anim calcmode="lin" valueType="num">
                                      <p:cBhvr additive="base">
                                        <p:cTn id="8" dur="500" fill="hold"/>
                                        <p:tgtEl>
                                          <p:spTgt spid="30724"/>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2" presetClass="entr" presetSubtype="4"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 calcmode="lin" valueType="num">
                                      <p:cBhvr additive="base">
                                        <p:cTn id="16" dur="500" fill="hold"/>
                                        <p:tgtEl>
                                          <p:spTgt spid="37891"/>
                                        </p:tgtEl>
                                        <p:attrNameLst>
                                          <p:attrName>ppt_x</p:attrName>
                                        </p:attrNameLst>
                                      </p:cBhvr>
                                      <p:tavLst>
                                        <p:tav tm="0">
                                          <p:val>
                                            <p:strVal val="#ppt_x"/>
                                          </p:val>
                                        </p:tav>
                                        <p:tav tm="100000">
                                          <p:val>
                                            <p:strVal val="#ppt_x"/>
                                          </p:val>
                                        </p:tav>
                                      </p:tavLst>
                                    </p:anim>
                                    <p:anim calcmode="lin" valueType="num">
                                      <p:cBhvr additive="base">
                                        <p:cTn id="17" dur="500" fill="hold"/>
                                        <p:tgtEl>
                                          <p:spTgt spid="3789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22"/>
                                        </p:tgtEl>
                                        <p:attrNameLst>
                                          <p:attrName>style.visibility</p:attrName>
                                        </p:attrNameLst>
                                      </p:cBhvr>
                                      <p:to>
                                        <p:strVal val="visible"/>
                                      </p:to>
                                    </p:set>
                                    <p:anim calcmode="lin" valueType="num">
                                      <p:cBhvr additive="base">
                                        <p:cTn id="22" dur="500" fill="hold"/>
                                        <p:tgtEl>
                                          <p:spTgt spid="30722"/>
                                        </p:tgtEl>
                                        <p:attrNameLst>
                                          <p:attrName>ppt_x</p:attrName>
                                        </p:attrNameLst>
                                      </p:cBhvr>
                                      <p:tavLst>
                                        <p:tav tm="0">
                                          <p:val>
                                            <p:strVal val="#ppt_x"/>
                                          </p:val>
                                        </p:tav>
                                        <p:tav tm="100000">
                                          <p:val>
                                            <p:strVal val="#ppt_x"/>
                                          </p:val>
                                        </p:tav>
                                      </p:tavLst>
                                    </p:anim>
                                    <p:anim calcmode="lin" valueType="num">
                                      <p:cBhvr additive="base">
                                        <p:cTn id="23" dur="500" fill="hold"/>
                                        <p:tgtEl>
                                          <p:spTgt spid="30722"/>
                                        </p:tgtEl>
                                        <p:attrNameLst>
                                          <p:attrName>ppt_y</p:attrName>
                                        </p:attrNameLst>
                                      </p:cBhvr>
                                      <p:tavLst>
                                        <p:tav tm="0">
                                          <p:val>
                                            <p:strVal val="1+#ppt_h/2"/>
                                          </p:val>
                                        </p:tav>
                                        <p:tav tm="100000">
                                          <p:val>
                                            <p:strVal val="#ppt_y"/>
                                          </p:val>
                                        </p:tav>
                                      </p:tavLst>
                                    </p:anim>
                                  </p:childTnLst>
                                </p:cTn>
                              </p:par>
                              <p:par>
                                <p:cTn id="24" presetID="3" presetClass="entr" presetSubtype="10"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blinds(horizontal)">
                                      <p:cBhvr>
                                        <p:cTn id="26" dur="500"/>
                                        <p:tgtEl>
                                          <p:spTgt spid="11">
                                            <p:txEl>
                                              <p:pRg st="0" end="0"/>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37890"/>
                                        </p:tgtEl>
                                        <p:attrNameLst>
                                          <p:attrName>style.visibility</p:attrName>
                                        </p:attrNameLst>
                                      </p:cBhvr>
                                      <p:to>
                                        <p:strVal val="visible"/>
                                      </p:to>
                                    </p:set>
                                    <p:anim calcmode="lin" valueType="num">
                                      <p:cBhvr additive="base">
                                        <p:cTn id="32" dur="500" fill="hold"/>
                                        <p:tgtEl>
                                          <p:spTgt spid="37890"/>
                                        </p:tgtEl>
                                        <p:attrNameLst>
                                          <p:attrName>ppt_x</p:attrName>
                                        </p:attrNameLst>
                                      </p:cBhvr>
                                      <p:tavLst>
                                        <p:tav tm="0">
                                          <p:val>
                                            <p:strVal val="#ppt_x"/>
                                          </p:val>
                                        </p:tav>
                                        <p:tav tm="100000">
                                          <p:val>
                                            <p:strVal val="#ppt_x"/>
                                          </p:val>
                                        </p:tav>
                                      </p:tavLst>
                                    </p:anim>
                                    <p:anim calcmode="lin" valueType="num">
                                      <p:cBhvr additive="base">
                                        <p:cTn id="33"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0726"/>
                                        </p:tgtEl>
                                        <p:attrNameLst>
                                          <p:attrName>style.visibility</p:attrName>
                                        </p:attrNameLst>
                                      </p:cBhvr>
                                      <p:to>
                                        <p:strVal val="visible"/>
                                      </p:to>
                                    </p:set>
                                    <p:anim calcmode="lin" valueType="num">
                                      <p:cBhvr additive="base">
                                        <p:cTn id="38" dur="500" fill="hold"/>
                                        <p:tgtEl>
                                          <p:spTgt spid="30726"/>
                                        </p:tgtEl>
                                        <p:attrNameLst>
                                          <p:attrName>ppt_x</p:attrName>
                                        </p:attrNameLst>
                                      </p:cBhvr>
                                      <p:tavLst>
                                        <p:tav tm="0">
                                          <p:val>
                                            <p:strVal val="#ppt_x"/>
                                          </p:val>
                                        </p:tav>
                                        <p:tav tm="100000">
                                          <p:val>
                                            <p:strVal val="#ppt_x"/>
                                          </p:val>
                                        </p:tav>
                                      </p:tavLst>
                                    </p:anim>
                                    <p:anim calcmode="lin" valueType="num">
                                      <p:cBhvr additive="base">
                                        <p:cTn id="39" dur="500" fill="hold"/>
                                        <p:tgtEl>
                                          <p:spTgt spid="30726"/>
                                        </p:tgtEl>
                                        <p:attrNameLst>
                                          <p:attrName>ppt_y</p:attrName>
                                        </p:attrNameLst>
                                      </p:cBhvr>
                                      <p:tavLst>
                                        <p:tav tm="0">
                                          <p:val>
                                            <p:strVal val="1+#ppt_h/2"/>
                                          </p:val>
                                        </p:tav>
                                        <p:tav tm="100000">
                                          <p:val>
                                            <p:strVal val="#ppt_y"/>
                                          </p:val>
                                        </p:tav>
                                      </p:tavLst>
                                    </p:anim>
                                  </p:childTnLst>
                                </p:cTn>
                              </p:par>
                              <p:par>
                                <p:cTn id="40" presetID="3" presetClass="entr" presetSubtype="10" fill="hold" nodeType="with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blinds(horizontal)">
                                      <p:cBhvr>
                                        <p:cTn id="42" dur="500"/>
                                        <p:tgtEl>
                                          <p:spTgt spid="12">
                                            <p:txEl>
                                              <p:pRg st="0" end="0"/>
                                            </p:txEl>
                                          </p:spTgt>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500"/>
                            </p:stCondLst>
                            <p:childTnLst>
                              <p:par>
                                <p:cTn id="46" presetID="2" presetClass="entr" presetSubtype="4" fill="hold" nodeType="afterEffect">
                                  <p:stCondLst>
                                    <p:cond delay="0"/>
                                  </p:stCondLst>
                                  <p:childTnLst>
                                    <p:set>
                                      <p:cBhvr>
                                        <p:cTn id="47" dur="1" fill="hold">
                                          <p:stCondLst>
                                            <p:cond delay="0"/>
                                          </p:stCondLst>
                                        </p:cTn>
                                        <p:tgtEl>
                                          <p:spTgt spid="37892"/>
                                        </p:tgtEl>
                                        <p:attrNameLst>
                                          <p:attrName>style.visibility</p:attrName>
                                        </p:attrNameLst>
                                      </p:cBhvr>
                                      <p:to>
                                        <p:strVal val="visible"/>
                                      </p:to>
                                    </p:set>
                                    <p:anim calcmode="lin" valueType="num">
                                      <p:cBhvr additive="base">
                                        <p:cTn id="48" dur="500" fill="hold"/>
                                        <p:tgtEl>
                                          <p:spTgt spid="37892"/>
                                        </p:tgtEl>
                                        <p:attrNameLst>
                                          <p:attrName>ppt_x</p:attrName>
                                        </p:attrNameLst>
                                      </p:cBhvr>
                                      <p:tavLst>
                                        <p:tav tm="0">
                                          <p:val>
                                            <p:strVal val="#ppt_x"/>
                                          </p:val>
                                        </p:tav>
                                        <p:tav tm="100000">
                                          <p:val>
                                            <p:strVal val="#ppt_x"/>
                                          </p:val>
                                        </p:tav>
                                      </p:tavLst>
                                    </p:anim>
                                    <p:anim calcmode="lin" valueType="num">
                                      <p:cBhvr additive="base">
                                        <p:cTn id="49" dur="500" fill="hold"/>
                                        <p:tgtEl>
                                          <p:spTgt spid="37892"/>
                                        </p:tgtEl>
                                        <p:attrNameLst>
                                          <p:attrName>ppt_y</p:attrName>
                                        </p:attrNameLst>
                                      </p:cBhvr>
                                      <p:tavLst>
                                        <p:tav tm="0">
                                          <p:val>
                                            <p:strVal val="1+#ppt_h/2"/>
                                          </p:val>
                                        </p:tav>
                                        <p:tav tm="100000">
                                          <p:val>
                                            <p:strVal val="#ppt_y"/>
                                          </p:val>
                                        </p:tav>
                                      </p:tavLst>
                                    </p:anim>
                                  </p:childTnLst>
                                </p:cTn>
                              </p:par>
                              <p:par>
                                <p:cTn id="50" presetID="3" presetClass="entr" presetSubtype="10" fill="hold" nodeType="with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blinds(horizontal)">
                                      <p:cBhvr>
                                        <p:cTn id="52" dur="500"/>
                                        <p:tgtEl>
                                          <p:spTgt spid="19">
                                            <p:txEl>
                                              <p:pRg st="0" end="0"/>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blinds(horizontal)">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additive="base">
                                        <p:cTn id="60" dur="500" fill="hold"/>
                                        <p:tgtEl>
                                          <p:spTgt spid="1026"/>
                                        </p:tgtEl>
                                        <p:attrNameLst>
                                          <p:attrName>ppt_x</p:attrName>
                                        </p:attrNameLst>
                                      </p:cBhvr>
                                      <p:tavLst>
                                        <p:tav tm="0">
                                          <p:val>
                                            <p:strVal val="#ppt_x"/>
                                          </p:val>
                                        </p:tav>
                                        <p:tav tm="100000">
                                          <p:val>
                                            <p:strVal val="#ppt_x"/>
                                          </p:val>
                                        </p:tav>
                                      </p:tavLst>
                                    </p:anim>
                                    <p:anim calcmode="lin" valueType="num">
                                      <p:cBhvr additive="base">
                                        <p:cTn id="61" dur="500" fill="hold"/>
                                        <p:tgtEl>
                                          <p:spTgt spid="1026"/>
                                        </p:tgtEl>
                                        <p:attrNameLst>
                                          <p:attrName>ppt_y</p:attrName>
                                        </p:attrNameLst>
                                      </p:cBhvr>
                                      <p:tavLst>
                                        <p:tav tm="0">
                                          <p:val>
                                            <p:strVal val="1+#ppt_h/2"/>
                                          </p:val>
                                        </p:tav>
                                        <p:tav tm="100000">
                                          <p:val>
                                            <p:strVal val="#ppt_y"/>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027"/>
                                        </p:tgtEl>
                                        <p:attrNameLst>
                                          <p:attrName>style.visibility</p:attrName>
                                        </p:attrNameLst>
                                      </p:cBhvr>
                                      <p:to>
                                        <p:strVal val="visible"/>
                                      </p:to>
                                    </p:set>
                                    <p:anim calcmode="lin" valueType="num">
                                      <p:cBhvr additive="base">
                                        <p:cTn id="68" dur="500" fill="hold"/>
                                        <p:tgtEl>
                                          <p:spTgt spid="1027"/>
                                        </p:tgtEl>
                                        <p:attrNameLst>
                                          <p:attrName>ppt_x</p:attrName>
                                        </p:attrNameLst>
                                      </p:cBhvr>
                                      <p:tavLst>
                                        <p:tav tm="0">
                                          <p:val>
                                            <p:strVal val="#ppt_x"/>
                                          </p:val>
                                        </p:tav>
                                        <p:tav tm="100000">
                                          <p:val>
                                            <p:strVal val="#ppt_x"/>
                                          </p:val>
                                        </p:tav>
                                      </p:tavLst>
                                    </p:anim>
                                    <p:anim calcmode="lin" valueType="num">
                                      <p:cBhvr additive="base">
                                        <p:cTn id="69" dur="500" fill="hold"/>
                                        <p:tgtEl>
                                          <p:spTgt spid="1027"/>
                                        </p:tgtEl>
                                        <p:attrNameLst>
                                          <p:attrName>ppt_y</p:attrName>
                                        </p:attrNameLst>
                                      </p:cBhvr>
                                      <p:tavLst>
                                        <p:tav tm="0">
                                          <p:val>
                                            <p:strVal val="1+#ppt_h/2"/>
                                          </p:val>
                                        </p:tav>
                                        <p:tav tm="100000">
                                          <p:val>
                                            <p:strVal val="#ppt_y"/>
                                          </p:val>
                                        </p:tav>
                                      </p:tavLst>
                                    </p:anim>
                                  </p:childTnLst>
                                </p:cTn>
                              </p:par>
                              <p:par>
                                <p:cTn id="70" presetID="1"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2" grpId="0" animBg="1"/>
      <p:bldP spid="25"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(2) </a:t>
            </a:r>
          </a:p>
          <a:p>
            <a:pPr algn="ctr">
              <a:lnSpc>
                <a:spcPct val="120000"/>
              </a:lnSpc>
            </a:pPr>
            <a:r>
              <a:rPr lang="en-US" b="1" i="1" dirty="0" smtClean="0">
                <a:solidFill>
                  <a:schemeClr val="bg1"/>
                </a:solidFill>
                <a:latin typeface="Helvetica Neue"/>
                <a:cs typeface="Helvetica Neue"/>
              </a:rPr>
              <a:t>The South African education system is HIGHLY unequal</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114413523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Averages are uniquely misleading in SA</a:t>
            </a:r>
            <a:endParaRPr lang="en-US" sz="3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13</a:t>
            </a:fld>
            <a:endParaRPr lang="en-ZA"/>
          </a:p>
        </p:txBody>
      </p:sp>
      <p:graphicFrame>
        <p:nvGraphicFramePr>
          <p:cNvPr id="5" name="Table 4"/>
          <p:cNvGraphicFramePr>
            <a:graphicFrameLocks noGrp="1"/>
          </p:cNvGraphicFramePr>
          <p:nvPr>
            <p:extLst>
              <p:ext uri="{D42A27DB-BD31-4B8C-83A1-F6EECF244321}">
                <p14:modId xmlns:p14="http://schemas.microsoft.com/office/powerpoint/2010/main" val="449637944"/>
              </p:ext>
            </p:extLst>
          </p:nvPr>
        </p:nvGraphicFramePr>
        <p:xfrm>
          <a:off x="539551" y="1916829"/>
          <a:ext cx="8136903" cy="4391887"/>
        </p:xfrm>
        <a:graphic>
          <a:graphicData uri="http://schemas.openxmlformats.org/drawingml/2006/table">
            <a:tbl>
              <a:tblPr/>
              <a:tblGrid>
                <a:gridCol w="2557803"/>
                <a:gridCol w="1115820"/>
                <a:gridCol w="1115820"/>
                <a:gridCol w="1115820"/>
                <a:gridCol w="1115820"/>
                <a:gridCol w="1115820"/>
              </a:tblGrid>
              <a:tr h="398232">
                <a:tc>
                  <a:txBody>
                    <a:bodyPr/>
                    <a:lstStyle/>
                    <a:p>
                      <a:pPr algn="ctr" fontAlgn="b"/>
                      <a:r>
                        <a:rPr lang="en-US" sz="2000" b="1" i="0" u="none" strike="noStrike" dirty="0">
                          <a:solidFill>
                            <a:srgbClr val="000000"/>
                          </a:solidFill>
                          <a:effectLst/>
                          <a:latin typeface="Calibri"/>
                        </a:rPr>
                        <a:t>SACMEQ 2007 (Gr6)</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gridSpan="4">
                  <a:txBody>
                    <a:bodyPr/>
                    <a:lstStyle/>
                    <a:p>
                      <a:pPr algn="ctr" fontAlgn="ctr"/>
                      <a:r>
                        <a:rPr lang="en-US" sz="1800" b="1" i="0" u="none" strike="noStrike" dirty="0">
                          <a:solidFill>
                            <a:srgbClr val="000000"/>
                          </a:solidFill>
                          <a:effectLst/>
                          <a:latin typeface="Calibri"/>
                        </a:rPr>
                        <a:t>School Wealth Quartiles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000" b="1" i="0" u="none" strike="noStrike" dirty="0">
                          <a:solidFill>
                            <a:srgbClr val="000000"/>
                          </a:solidFill>
                          <a:effectLst/>
                          <a:latin typeface="Calibri"/>
                        </a:rPr>
                        <a:t> </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r>
              <a:tr h="708543">
                <a:tc>
                  <a:txBody>
                    <a:bodyPr/>
                    <a:lstStyle/>
                    <a:p>
                      <a:pPr algn="ctr" fontAlgn="b"/>
                      <a:r>
                        <a:rPr lang="en-US" sz="2000" b="1" i="0" u="none" strike="noStrike">
                          <a:solidFill>
                            <a:srgbClr val="000000"/>
                          </a:solidFill>
                          <a:effectLst/>
                          <a:latin typeface="Calibri"/>
                        </a:rPr>
                        <a:t> </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a:rPr>
                        <a:t>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en-US" sz="1800" b="1" i="0" u="none" strike="noStrike" dirty="0">
                          <a:solidFill>
                            <a:srgbClr val="000000"/>
                          </a:solidFill>
                          <a:effectLst/>
                          <a:latin typeface="Calibri"/>
                        </a:rPr>
                        <a:t>2nd Poorest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en-US" sz="1800" b="1" i="0" u="none" strike="noStrike" dirty="0">
                          <a:solidFill>
                            <a:srgbClr val="000000"/>
                          </a:solidFill>
                          <a:effectLst/>
                          <a:latin typeface="Calibri"/>
                        </a:rPr>
                        <a:t>2nd 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en-US" sz="1800" b="1" i="0" u="none" strike="noStrike" dirty="0">
                          <a:solidFill>
                            <a:srgbClr val="000000"/>
                          </a:solidFill>
                          <a:effectLst/>
                          <a:latin typeface="Calibri"/>
                        </a:rPr>
                        <a:t>Richest 25%</a:t>
                      </a: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2F2F2"/>
                    </a:solidFill>
                  </a:tcPr>
                </a:tc>
                <a:tc>
                  <a:txBody>
                    <a:bodyPr/>
                    <a:lstStyle/>
                    <a:p>
                      <a:pPr algn="ctr" fontAlgn="b"/>
                      <a:r>
                        <a:rPr lang="en-US" sz="2000" b="1" i="0" u="none" strike="noStrike" dirty="0" smtClean="0">
                          <a:solidFill>
                            <a:srgbClr val="000000"/>
                          </a:solidFill>
                          <a:effectLst/>
                          <a:latin typeface="Calibri"/>
                        </a:rPr>
                        <a:t>Average</a:t>
                      </a:r>
                      <a:endParaRPr lang="en-US" sz="2000" b="1" i="0" u="none" strike="noStrike" dirty="0">
                        <a:solidFill>
                          <a:srgbClr val="000000"/>
                        </a:solidFill>
                        <a:effectLst/>
                        <a:latin typeface="Calibri"/>
                      </a:endParaRPr>
                    </a:p>
                  </a:txBody>
                  <a:tcPr marL="12700" marR="12700" marT="12700" marB="0" anchor="ctr">
                    <a:lnL>
                      <a:noFill/>
                    </a:lnL>
                    <a:lnR>
                      <a:noFill/>
                    </a:lnR>
                    <a:lnT>
                      <a:noFill/>
                    </a:lnT>
                    <a:lnB w="25400" cap="flat" cmpd="dbl" algn="ctr">
                      <a:solidFill>
                        <a:srgbClr val="000000"/>
                      </a:solidFill>
                      <a:prstDash val="solid"/>
                      <a:round/>
                      <a:headEnd type="none" w="med" len="med"/>
                      <a:tailEnd type="none" w="med" len="med"/>
                    </a:lnB>
                    <a:solidFill>
                      <a:srgbClr val="FFFF00"/>
                    </a:solidFill>
                  </a:tcPr>
                </a:tc>
              </a:tr>
              <a:tr h="749917">
                <a:tc>
                  <a:txBody>
                    <a:bodyPr/>
                    <a:lstStyle/>
                    <a:p>
                      <a:pPr algn="ctr" fontAlgn="ctr"/>
                      <a:r>
                        <a:rPr lang="en-US" sz="1800" b="0" i="0" u="none" strike="noStrike" dirty="0">
                          <a:solidFill>
                            <a:srgbClr val="000000"/>
                          </a:solidFill>
                          <a:effectLst/>
                          <a:latin typeface="Calibri"/>
                        </a:rPr>
                        <a:t>Gets homework "Most days of the week"</a:t>
                      </a: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50%</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52%</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46%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0" i="0" u="none" strike="noStrike" dirty="0" smtClean="0">
                          <a:solidFill>
                            <a:srgbClr val="000000"/>
                          </a:solidFill>
                          <a:effectLst/>
                          <a:latin typeface="Calibri"/>
                        </a:rPr>
                        <a:t>76%</a:t>
                      </a:r>
                      <a:endParaRPr lang="en-US" sz="1800" b="0"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800" b="1" i="0" u="none" strike="noStrike" dirty="0" smtClean="0">
                          <a:solidFill>
                            <a:srgbClr val="000000"/>
                          </a:solidFill>
                          <a:effectLst/>
                          <a:latin typeface="Calibri"/>
                        </a:rPr>
                        <a:t>56%</a:t>
                      </a:r>
                      <a:endParaRPr lang="en-US" sz="1800" b="1" i="0" u="none" strike="noStrike" dirty="0">
                        <a:solidFill>
                          <a:srgbClr val="000000"/>
                        </a:solidFill>
                        <a:effectLst/>
                        <a:latin typeface="Calibri"/>
                      </a:endParaRPr>
                    </a:p>
                  </a:txBody>
                  <a:tcPr marL="12700" marR="12700" marT="12700"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r>
              <a:tr h="724059">
                <a:tc>
                  <a:txBody>
                    <a:bodyPr/>
                    <a:lstStyle/>
                    <a:p>
                      <a:pPr algn="ctr" fontAlgn="ctr"/>
                      <a:r>
                        <a:rPr lang="en-US" sz="1800" b="0" i="0" u="none" strike="noStrike" dirty="0">
                          <a:solidFill>
                            <a:srgbClr val="000000"/>
                          </a:solidFill>
                          <a:effectLst/>
                          <a:latin typeface="Calibri"/>
                        </a:rPr>
                        <a:t>Self-reported teacher absenteeism (days)</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24</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20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12</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20</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r h="387889">
                <a:tc>
                  <a:txBody>
                    <a:bodyPr/>
                    <a:lstStyle/>
                    <a:p>
                      <a:pPr algn="ctr" fontAlgn="ctr"/>
                      <a:r>
                        <a:rPr lang="en-US" sz="1800" b="0" i="0" u="none" strike="noStrike" dirty="0">
                          <a:solidFill>
                            <a:srgbClr val="000000"/>
                          </a:solidFill>
                          <a:effectLst/>
                          <a:latin typeface="Calibri"/>
                        </a:rPr>
                        <a:t>Speaks English at home 'Always'</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6%</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15%</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r h="387889">
                <a:tc>
                  <a:txBody>
                    <a:bodyPr/>
                    <a:lstStyle/>
                    <a:p>
                      <a:pPr algn="ctr" fontAlgn="ctr"/>
                      <a:r>
                        <a:rPr lang="en-US" sz="1800" b="0" i="0" u="none" strike="noStrike" dirty="0">
                          <a:solidFill>
                            <a:srgbClr val="000000"/>
                          </a:solidFill>
                          <a:effectLst/>
                          <a:latin typeface="Calibri"/>
                        </a:rPr>
                        <a:t>More than 10 books at home</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17%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23%</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31%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67%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34%</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r h="387889">
                <a:tc>
                  <a:txBody>
                    <a:bodyPr/>
                    <a:lstStyle/>
                    <a:p>
                      <a:pPr algn="ctr" fontAlgn="ctr"/>
                      <a:r>
                        <a:rPr lang="en-US" sz="1800" b="0" i="0" u="none" strike="noStrike" dirty="0">
                          <a:solidFill>
                            <a:srgbClr val="000000"/>
                          </a:solidFill>
                          <a:effectLst/>
                          <a:latin typeface="Calibri"/>
                        </a:rPr>
                        <a:t>At least one parent has matric</a:t>
                      </a:r>
                    </a:p>
                  </a:txBody>
                  <a:tcPr marL="12700" marR="12700" marT="12700" marB="0" anchor="ctr">
                    <a:lnL>
                      <a:noFill/>
                    </a:lnL>
                    <a:lnR>
                      <a:noFill/>
                    </a:lnR>
                    <a:lnT>
                      <a:noFill/>
                    </a:lnT>
                    <a:lnB>
                      <a:noFill/>
                    </a:lnB>
                    <a:solidFill>
                      <a:schemeClr val="bg1">
                        <a:lumMod val="95000"/>
                      </a:schemeClr>
                    </a:solidFill>
                  </a:tcPr>
                </a:tc>
                <a:tc>
                  <a:txBody>
                    <a:bodyPr/>
                    <a:lstStyle/>
                    <a:p>
                      <a:pPr algn="ctr" fontAlgn="ctr"/>
                      <a:r>
                        <a:rPr lang="en-US" sz="1800" b="0" i="0" u="none" strike="noStrike" dirty="0" smtClean="0">
                          <a:solidFill>
                            <a:srgbClr val="000000"/>
                          </a:solidFill>
                          <a:effectLst/>
                          <a:latin typeface="Calibri"/>
                        </a:rPr>
                        <a:t>30%</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41%</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49%</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0" i="0" u="none" strike="noStrike" dirty="0" smtClean="0">
                          <a:solidFill>
                            <a:srgbClr val="000000"/>
                          </a:solidFill>
                          <a:effectLst/>
                          <a:latin typeface="Calibri"/>
                        </a:rPr>
                        <a:t>77%</a:t>
                      </a: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r>
                        <a:rPr lang="en-US" sz="1800" b="1" i="0" u="none" strike="noStrike" dirty="0" smtClean="0">
                          <a:solidFill>
                            <a:srgbClr val="000000"/>
                          </a:solidFill>
                          <a:effectLst/>
                          <a:latin typeface="Calibri"/>
                        </a:rPr>
                        <a:t>49%</a:t>
                      </a:r>
                      <a:endParaRPr lang="en-US" sz="18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bl>
          </a:graphicData>
        </a:graphic>
      </p:graphicFrame>
    </p:spTree>
    <p:extLst>
      <p:ext uri="{BB962C8B-B14F-4D97-AF65-F5344CB8AC3E}">
        <p14:creationId xmlns:p14="http://schemas.microsoft.com/office/powerpoint/2010/main" val="12804846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98475" y="2060574"/>
            <a:ext cx="8229600" cy="4464769"/>
          </a:xfrm>
        </p:spPr>
        <p:txBody>
          <a:bodyPr>
            <a:normAutofit fontScale="77500" lnSpcReduction="20000"/>
          </a:bodyPr>
          <a:lstStyle/>
          <a:p>
            <a:r>
              <a:rPr lang="en-ZA" sz="2800" dirty="0"/>
              <a:t>Essentially two public schooling systems, not one</a:t>
            </a:r>
          </a:p>
          <a:p>
            <a:r>
              <a:rPr lang="en-ZA" sz="2800" dirty="0"/>
              <a:t>Averages in SA are uniquely misleading, they represent no one.</a:t>
            </a:r>
          </a:p>
          <a:p>
            <a:r>
              <a:rPr lang="en-ZA" sz="2800" dirty="0"/>
              <a:t>The majority (75-80%) of children are in the dysfunctional part of the schooling system. </a:t>
            </a:r>
          </a:p>
          <a:p>
            <a:r>
              <a:rPr lang="en-ZA" altLang="en-US" sz="2800" dirty="0" smtClean="0"/>
              <a:t>Given the apartheid-era policies, it is unsurprising that the inequalities we see in South Africa can be seen along a number of correlated dimensions, including </a:t>
            </a:r>
          </a:p>
          <a:p>
            <a:pPr lvl="1"/>
            <a:r>
              <a:rPr lang="en-ZA" altLang="en-US" sz="2400" dirty="0" smtClean="0"/>
              <a:t>Language, </a:t>
            </a:r>
          </a:p>
          <a:p>
            <a:pPr lvl="1"/>
            <a:r>
              <a:rPr lang="en-ZA" altLang="en-US" sz="2400" dirty="0" smtClean="0"/>
              <a:t>Geographical location</a:t>
            </a:r>
            <a:r>
              <a:rPr lang="en-ZA" altLang="en-US" sz="2400" dirty="0"/>
              <a:t> </a:t>
            </a:r>
            <a:r>
              <a:rPr lang="en-ZA" altLang="en-US" sz="1500" dirty="0" smtClean="0"/>
              <a:t>(both provinces and urban/rural)</a:t>
            </a:r>
          </a:p>
          <a:p>
            <a:pPr lvl="1"/>
            <a:r>
              <a:rPr lang="en-ZA" altLang="en-US" sz="2400" dirty="0" smtClean="0"/>
              <a:t>Socioeconomic status</a:t>
            </a:r>
            <a:r>
              <a:rPr lang="en-ZA" altLang="en-US" sz="2400" dirty="0"/>
              <a:t> </a:t>
            </a:r>
            <a:r>
              <a:rPr lang="en-ZA" altLang="en-US" sz="1500" dirty="0" smtClean="0"/>
              <a:t>(parental wealth/occupation/education)</a:t>
            </a:r>
          </a:p>
          <a:p>
            <a:pPr lvl="1"/>
            <a:r>
              <a:rPr lang="en-ZA" altLang="en-US" sz="2400" dirty="0" smtClean="0"/>
              <a:t>Race</a:t>
            </a:r>
          </a:p>
          <a:p>
            <a:pPr lvl="1"/>
            <a:r>
              <a:rPr lang="en-ZA" altLang="en-US" sz="2400" dirty="0" smtClean="0"/>
              <a:t>Former education department</a:t>
            </a:r>
          </a:p>
          <a:p>
            <a:pPr lvl="1"/>
            <a:endParaRPr lang="en-ZA" altLang="en-US" sz="2400" dirty="0"/>
          </a:p>
          <a:p>
            <a:pPr lvl="1"/>
            <a:r>
              <a:rPr lang="en-ZA" altLang="en-US" sz="2400" i="1" dirty="0" smtClean="0">
                <a:solidFill>
                  <a:schemeClr val="bg1">
                    <a:lumMod val="65000"/>
                  </a:schemeClr>
                </a:solidFill>
              </a:rPr>
              <a:t>Some empirical examples…. EXPLAIN BIMODALITY</a:t>
            </a:r>
          </a:p>
          <a:p>
            <a:pPr lvl="1"/>
            <a:endParaRPr lang="en-ZA" altLang="en-US" dirty="0" smtClean="0"/>
          </a:p>
        </p:txBody>
      </p:sp>
      <p:sp>
        <p:nvSpPr>
          <p:cNvPr id="4" name="Title 1"/>
          <p:cNvSpPr txBox="1">
            <a:spLocks/>
          </p:cNvSpPr>
          <p:nvPr/>
        </p:nvSpPr>
        <p:spPr bwMode="auto">
          <a:xfrm>
            <a:off x="250824" y="476672"/>
            <a:ext cx="8723313" cy="1228725"/>
          </a:xfrm>
          <a:prstGeom prst="roundRect">
            <a:avLst/>
          </a:prstGeom>
          <a:solidFill>
            <a:schemeClr val="accent1">
              <a:lumMod val="20000"/>
              <a:lumOff val="80000"/>
            </a:schemeClr>
          </a:solidFill>
          <a:ln>
            <a:noFill/>
          </a:ln>
          <a:extLst/>
        </p:spPr>
        <p:txBody>
          <a:bodyPr anchor="ctr"/>
          <a:lstStyle>
            <a:lvl1pPr algn="l" rtl="0" eaLnBrk="0" fontAlgn="base" hangingPunct="0">
              <a:spcBef>
                <a:spcPct val="0"/>
              </a:spcBef>
              <a:spcAft>
                <a:spcPct val="0"/>
              </a:spcAft>
              <a:defRPr sz="4000" kern="1200">
                <a:solidFill>
                  <a:srgbClr val="C0000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ZA" altLang="en-US" smtClean="0"/>
              <a:t>Education &amp; Inequality: </a:t>
            </a:r>
            <a:r>
              <a:rPr lang="en-ZA" altLang="en-US" b="1" smtClean="0"/>
              <a:t>DIMENSIONS</a:t>
            </a:r>
            <a:endParaRPr lang="en-ZA" altLang="en-US" b="1" dirty="0" smtClean="0"/>
          </a:p>
        </p:txBody>
      </p:sp>
    </p:spTree>
    <p:extLst>
      <p:ext uri="{BB962C8B-B14F-4D97-AF65-F5344CB8AC3E}">
        <p14:creationId xmlns:p14="http://schemas.microsoft.com/office/powerpoint/2010/main" val="12054138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23850" y="333375"/>
            <a:ext cx="8352606" cy="1228725"/>
          </a:xfrm>
          <a:solidFill>
            <a:schemeClr val="accent1">
              <a:lumMod val="20000"/>
              <a:lumOff val="80000"/>
            </a:schemeClr>
          </a:solidFill>
        </p:spPr>
        <p:txBody>
          <a:bodyPr/>
          <a:lstStyle/>
          <a:p>
            <a:pPr>
              <a:defRPr/>
            </a:pPr>
            <a:r>
              <a:rPr lang="en-ZA" altLang="en-US" dirty="0" smtClean="0"/>
              <a:t>Language...</a:t>
            </a:r>
          </a:p>
        </p:txBody>
      </p:sp>
      <p:sp>
        <p:nvSpPr>
          <p:cNvPr id="4" name="Content Placeholder 2"/>
          <p:cNvSpPr txBox="1">
            <a:spLocks/>
          </p:cNvSpPr>
          <p:nvPr/>
        </p:nvSpPr>
        <p:spPr bwMode="auto">
          <a:xfrm>
            <a:off x="1116013" y="1989138"/>
            <a:ext cx="2309812" cy="790575"/>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a:latin typeface="+mn-lt"/>
                <a:cs typeface="+mn-cs"/>
              </a:rPr>
              <a:t>PIRLS 2006</a:t>
            </a:r>
          </a:p>
          <a:p>
            <a:pPr algn="ctr">
              <a:spcBef>
                <a:spcPct val="20000"/>
              </a:spcBef>
              <a:buFont typeface="Arial" pitchFamily="34" charset="0"/>
              <a:buNone/>
              <a:defRPr/>
            </a:pPr>
            <a:r>
              <a:rPr lang="en-ZA" sz="1400" dirty="0">
                <a:solidFill>
                  <a:srgbClr val="FF0000"/>
                </a:solidFill>
                <a:latin typeface="+mn-lt"/>
                <a:cs typeface="+mn-cs"/>
              </a:rPr>
              <a:t>PIRLS</a:t>
            </a:r>
            <a:r>
              <a:rPr lang="en-ZA" sz="1400" dirty="0">
                <a:latin typeface="+mn-lt"/>
                <a:cs typeface="+mn-cs"/>
              </a:rPr>
              <a:t> </a:t>
            </a:r>
            <a:r>
              <a:rPr lang="en-ZA" sz="1400" dirty="0" err="1">
                <a:solidFill>
                  <a:srgbClr val="00B0F0"/>
                </a:solidFill>
                <a:latin typeface="+mn-lt"/>
                <a:cs typeface="+mn-cs"/>
              </a:rPr>
              <a:t>Gr</a:t>
            </a:r>
            <a:r>
              <a:rPr lang="en-ZA" sz="1400" dirty="0">
                <a:solidFill>
                  <a:srgbClr val="00B0F0"/>
                </a:solidFill>
                <a:latin typeface="+mn-lt"/>
                <a:cs typeface="+mn-cs"/>
              </a:rPr>
              <a:t> 5</a:t>
            </a:r>
            <a:r>
              <a:rPr lang="en-ZA" sz="1400" dirty="0">
                <a:latin typeface="+mn-lt"/>
                <a:cs typeface="+mn-cs"/>
              </a:rPr>
              <a:t> </a:t>
            </a:r>
          </a:p>
          <a:p>
            <a:pPr algn="ctr">
              <a:spcBef>
                <a:spcPct val="20000"/>
              </a:spcBef>
              <a:buFont typeface="Arial" pitchFamily="34" charset="0"/>
              <a:buNone/>
              <a:defRPr/>
            </a:pPr>
            <a:r>
              <a:rPr lang="en-ZA" sz="1400" dirty="0">
                <a:latin typeface="+mn-lt"/>
                <a:cs typeface="+mn-cs"/>
              </a:rPr>
              <a:t>(Shepherd, 2011)</a:t>
            </a: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2997200"/>
            <a:ext cx="3592512"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175448" y="2924944"/>
          <a:ext cx="4968552" cy="340951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bwMode="auto">
          <a:xfrm>
            <a:off x="5292725" y="2133600"/>
            <a:ext cx="3167063" cy="862013"/>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err="1">
                <a:latin typeface="+mn-lt"/>
                <a:cs typeface="+mn-cs"/>
              </a:rPr>
              <a:t>prePIRLS</a:t>
            </a:r>
            <a:r>
              <a:rPr lang="en-ZA" sz="1400" b="1" u="sng" dirty="0">
                <a:latin typeface="+mn-lt"/>
                <a:cs typeface="+mn-cs"/>
              </a:rPr>
              <a:t> 2011</a:t>
            </a:r>
          </a:p>
          <a:p>
            <a:pPr algn="ctr">
              <a:spcBef>
                <a:spcPct val="20000"/>
              </a:spcBef>
              <a:buFont typeface="Arial" pitchFamily="34" charset="0"/>
              <a:buNone/>
              <a:defRPr/>
            </a:pPr>
            <a:r>
              <a:rPr lang="en-ZA" sz="1400" dirty="0" err="1">
                <a:solidFill>
                  <a:srgbClr val="FF0000"/>
                </a:solidFill>
                <a:latin typeface="+mn-lt"/>
                <a:cs typeface="+mn-cs"/>
              </a:rPr>
              <a:t>prePIRLS</a:t>
            </a:r>
            <a:r>
              <a:rPr lang="en-ZA" sz="1400" dirty="0">
                <a:latin typeface="+mn-lt"/>
                <a:cs typeface="+mn-cs"/>
              </a:rPr>
              <a:t> </a:t>
            </a:r>
            <a:r>
              <a:rPr lang="en-ZA" sz="1400" dirty="0" err="1">
                <a:solidFill>
                  <a:srgbClr val="00B0F0"/>
                </a:solidFill>
                <a:latin typeface="+mn-lt"/>
                <a:cs typeface="+mn-cs"/>
              </a:rPr>
              <a:t>Gr</a:t>
            </a:r>
            <a:r>
              <a:rPr lang="en-ZA" sz="1400" dirty="0">
                <a:solidFill>
                  <a:srgbClr val="00B0F0"/>
                </a:solidFill>
                <a:latin typeface="+mn-lt"/>
                <a:cs typeface="+mn-cs"/>
              </a:rPr>
              <a:t> 4</a:t>
            </a:r>
            <a:r>
              <a:rPr lang="en-ZA" sz="1400" dirty="0">
                <a:latin typeface="+mn-lt"/>
                <a:cs typeface="+mn-cs"/>
              </a:rPr>
              <a:t> </a:t>
            </a:r>
          </a:p>
          <a:p>
            <a:pPr algn="ctr">
              <a:spcBef>
                <a:spcPct val="20000"/>
              </a:spcBef>
              <a:buFont typeface="Arial" pitchFamily="34" charset="0"/>
              <a:buNone/>
              <a:defRPr/>
            </a:pPr>
            <a:r>
              <a:rPr lang="en-ZA" sz="1400" dirty="0">
                <a:latin typeface="+mn-lt"/>
                <a:cs typeface="+mn-cs"/>
              </a:rPr>
              <a:t>(</a:t>
            </a:r>
            <a:r>
              <a:rPr lang="en-ZA" sz="1400" dirty="0" err="1">
                <a:latin typeface="+mn-lt"/>
                <a:cs typeface="+mn-cs"/>
              </a:rPr>
              <a:t>Howie</a:t>
            </a:r>
            <a:r>
              <a:rPr lang="en-ZA" sz="1400" dirty="0">
                <a:latin typeface="+mn-lt"/>
                <a:cs typeface="+mn-cs"/>
              </a:rPr>
              <a:t> &amp; Van </a:t>
            </a:r>
            <a:r>
              <a:rPr lang="en-ZA" sz="1400" dirty="0" err="1">
                <a:latin typeface="+mn-lt"/>
                <a:cs typeface="+mn-cs"/>
              </a:rPr>
              <a:t>Staden</a:t>
            </a:r>
            <a:r>
              <a:rPr lang="en-ZA" sz="1400" dirty="0">
                <a:latin typeface="+mn-lt"/>
                <a:cs typeface="+mn-cs"/>
              </a:rPr>
              <a:t>, 2012)</a:t>
            </a:r>
          </a:p>
        </p:txBody>
      </p:sp>
      <p:grpSp>
        <p:nvGrpSpPr>
          <p:cNvPr id="14" name="Group 13"/>
          <p:cNvGrpSpPr/>
          <p:nvPr/>
        </p:nvGrpSpPr>
        <p:grpSpPr>
          <a:xfrm>
            <a:off x="7589811" y="1652293"/>
            <a:ext cx="1453210" cy="2064739"/>
            <a:chOff x="7589811" y="1652293"/>
            <a:chExt cx="1453210" cy="2064739"/>
          </a:xfrm>
        </p:grpSpPr>
        <p:sp>
          <p:nvSpPr>
            <p:cNvPr id="2" name="TextBox 1"/>
            <p:cNvSpPr txBox="1"/>
            <p:nvPr/>
          </p:nvSpPr>
          <p:spPr>
            <a:xfrm>
              <a:off x="7589811" y="1652293"/>
              <a:ext cx="1453210" cy="738664"/>
            </a:xfrm>
            <a:prstGeom prst="rect">
              <a:avLst/>
            </a:prstGeom>
            <a:solidFill>
              <a:schemeClr val="accent2">
                <a:lumMod val="20000"/>
                <a:lumOff val="80000"/>
              </a:schemeClr>
            </a:solidFill>
          </p:spPr>
          <p:txBody>
            <a:bodyPr wrap="square" rtlCol="0">
              <a:spAutoFit/>
            </a:bodyPr>
            <a:lstStyle/>
            <a:p>
              <a:r>
                <a:rPr lang="en-ZA" sz="1400" dirty="0" smtClean="0"/>
                <a:t>Averages in SA are uniquely misleading </a:t>
              </a:r>
              <a:endParaRPr lang="en-ZA" sz="1400" dirty="0"/>
            </a:p>
          </p:txBody>
        </p:sp>
        <p:cxnSp>
          <p:nvCxnSpPr>
            <p:cNvPr id="8" name="Straight Arrow Connector 7"/>
            <p:cNvCxnSpPr/>
            <p:nvPr/>
          </p:nvCxnSpPr>
          <p:spPr>
            <a:xfrm>
              <a:off x="8316416" y="2390957"/>
              <a:ext cx="0" cy="132607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2270919" y="4414044"/>
            <a:ext cx="5318892" cy="2443956"/>
            <a:chOff x="2270919" y="4414044"/>
            <a:chExt cx="5318892" cy="2443956"/>
          </a:xfrm>
        </p:grpSpPr>
        <p:cxnSp>
          <p:nvCxnSpPr>
            <p:cNvPr id="16" name="Straight Arrow Connector 15"/>
            <p:cNvCxnSpPr/>
            <p:nvPr/>
          </p:nvCxnSpPr>
          <p:spPr>
            <a:xfrm flipV="1">
              <a:off x="3707904" y="4414044"/>
              <a:ext cx="3881907" cy="19672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270919" y="6237312"/>
              <a:ext cx="3597225" cy="6206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200" dirty="0" smtClean="0">
                  <a:solidFill>
                    <a:schemeClr val="tx1"/>
                  </a:solidFill>
                </a:rPr>
                <a:t>But practically speaking what do these figures mean? What does it mean for the average </a:t>
              </a:r>
              <a:r>
                <a:rPr lang="en-ZA" sz="1200" dirty="0" err="1" smtClean="0">
                  <a:solidFill>
                    <a:schemeClr val="tx1"/>
                  </a:solidFill>
                </a:rPr>
                <a:t>Sepedi</a:t>
              </a:r>
              <a:r>
                <a:rPr lang="en-ZA" sz="1200" dirty="0" smtClean="0">
                  <a:solidFill>
                    <a:schemeClr val="tx1"/>
                  </a:solidFill>
                </a:rPr>
                <a:t> child to get a score of 388 on this test??</a:t>
              </a:r>
              <a:endParaRPr lang="en-ZA" sz="1200" dirty="0">
                <a:solidFill>
                  <a:schemeClr val="tx1"/>
                </a:solidFill>
              </a:endParaRPr>
            </a:p>
          </p:txBody>
        </p:sp>
      </p:grpSp>
    </p:spTree>
    <p:extLst>
      <p:ext uri="{BB962C8B-B14F-4D97-AF65-F5344CB8AC3E}">
        <p14:creationId xmlns:p14="http://schemas.microsoft.com/office/powerpoint/2010/main" val="39122731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46050" y="174625"/>
            <a:ext cx="8313738" cy="806450"/>
          </a:xfrm>
        </p:spPr>
        <p:txBody>
          <a:bodyPr>
            <a:normAutofit fontScale="90000"/>
          </a:bodyPr>
          <a:lstStyle/>
          <a:p>
            <a:pPr>
              <a:defRPr/>
            </a:pPr>
            <a:r>
              <a:rPr lang="en-ZA" sz="2600" dirty="0" smtClean="0"/>
              <a:t>By Gr 3 all children should be able to read, Gr 4 children should be transitioning from “learning to read” to “reading to learn”</a:t>
            </a:r>
          </a:p>
        </p:txBody>
      </p:sp>
      <p:graphicFrame>
        <p:nvGraphicFramePr>
          <p:cNvPr id="16387" name="Content Placeholder 7"/>
          <p:cNvGraphicFramePr>
            <a:graphicFrameLocks noGrp="1"/>
          </p:cNvGraphicFramePr>
          <p:nvPr>
            <p:ph idx="1"/>
          </p:nvPr>
        </p:nvGraphicFramePr>
        <p:xfrm>
          <a:off x="123825" y="849313"/>
          <a:ext cx="8850313" cy="5892800"/>
        </p:xfrm>
        <a:graphic>
          <a:graphicData uri="http://schemas.openxmlformats.org/presentationml/2006/ole">
            <mc:AlternateContent xmlns:mc="http://schemas.openxmlformats.org/markup-compatibility/2006">
              <mc:Choice xmlns:v="urn:schemas-microsoft-com:vml" Requires="v">
                <p:oleObj spid="_x0000_s2110" r:id="rId5" imgW="8852159" imgH="5895343" progId="Excel.Chart.8">
                  <p:embed/>
                </p:oleObj>
              </mc:Choice>
              <mc:Fallback>
                <p:oleObj r:id="rId5" imgW="8852159" imgH="5895343" progId="Excel.Char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825" y="849313"/>
                        <a:ext cx="8850313" cy="5892800"/>
                      </a:xfrm>
                      <a:prstGeom prst="rect">
                        <a:avLst/>
                      </a:prstGeom>
                    </p:spPr>
                  </p:pic>
                </p:oleObj>
              </mc:Fallback>
            </mc:AlternateContent>
          </a:graphicData>
        </a:graphic>
      </p:graphicFrame>
      <p:pic>
        <p:nvPicPr>
          <p:cNvPr id="16388" name="Picture 3" descr="C:\Documents and Settings\User\Desktop\PIRLS2011_logo_l.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050" y="6457950"/>
            <a:ext cx="330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8">
            <a:extLst>
              <a:ext uri="{28A0092B-C50C-407E-A947-70E740481C1C}">
                <a14:useLocalDpi xmlns:a14="http://schemas.microsoft.com/office/drawing/2010/main" val="0"/>
              </a:ext>
            </a:extLst>
          </a:blip>
          <a:srcRect t="14803" r="16418" b="18585"/>
          <a:stretch>
            <a:fillRect/>
          </a:stretch>
        </p:blipFill>
        <p:spPr bwMode="auto">
          <a:xfrm>
            <a:off x="8210550" y="6469063"/>
            <a:ext cx="7350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
          <p:cNvSpPr txBox="1">
            <a:spLocks noChangeArrowheads="1"/>
          </p:cNvSpPr>
          <p:nvPr/>
        </p:nvSpPr>
        <p:spPr bwMode="auto">
          <a:xfrm>
            <a:off x="5859463" y="2133600"/>
            <a:ext cx="3086100" cy="147637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Red sections here show the </a:t>
            </a:r>
          </a:p>
          <a:p>
            <a:pPr eaLnBrk="1" hangingPunct="1"/>
            <a:r>
              <a:rPr lang="en-US" altLang="en-US"/>
              <a:t>proportion of children that are </a:t>
            </a:r>
          </a:p>
          <a:p>
            <a:pPr eaLnBrk="1" hangingPunct="1"/>
            <a:r>
              <a:rPr lang="en-US" altLang="en-US"/>
              <a:t>completely illiterate in Grade 4</a:t>
            </a:r>
          </a:p>
          <a:p>
            <a:pPr eaLnBrk="1" hangingPunct="1"/>
            <a:r>
              <a:rPr lang="en-US" altLang="en-US"/>
              <a:t>, i.e. they cannot read in any </a:t>
            </a:r>
          </a:p>
          <a:p>
            <a:pPr eaLnBrk="1" hangingPunct="1"/>
            <a:r>
              <a:rPr lang="en-US" altLang="en-US"/>
              <a:t>language</a:t>
            </a:r>
          </a:p>
        </p:txBody>
      </p:sp>
      <p:cxnSp>
        <p:nvCxnSpPr>
          <p:cNvPr id="7" name="Straight Arrow Connector 6"/>
          <p:cNvCxnSpPr/>
          <p:nvPr/>
        </p:nvCxnSpPr>
        <p:spPr>
          <a:xfrm>
            <a:off x="68292" y="3356992"/>
            <a:ext cx="4857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5736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23850" y="333375"/>
            <a:ext cx="6850063" cy="1228725"/>
          </a:xfrm>
          <a:solidFill>
            <a:schemeClr val="accent1">
              <a:lumMod val="20000"/>
              <a:lumOff val="80000"/>
            </a:schemeClr>
          </a:solidFill>
        </p:spPr>
        <p:txBody>
          <a:bodyPr/>
          <a:lstStyle/>
          <a:p>
            <a:pPr>
              <a:defRPr/>
            </a:pPr>
            <a:r>
              <a:rPr lang="en-ZA" altLang="en-US" dirty="0" smtClean="0"/>
              <a:t>Former department…</a:t>
            </a:r>
          </a:p>
        </p:txBody>
      </p:sp>
      <p:sp>
        <p:nvSpPr>
          <p:cNvPr id="4" name="Content Placeholder 2"/>
          <p:cNvSpPr txBox="1">
            <a:spLocks/>
          </p:cNvSpPr>
          <p:nvPr/>
        </p:nvSpPr>
        <p:spPr bwMode="auto">
          <a:xfrm>
            <a:off x="1115616" y="1844824"/>
            <a:ext cx="2309813" cy="790575"/>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a:latin typeface="+mn-lt"/>
                <a:cs typeface="+mn-cs"/>
              </a:rPr>
              <a:t>NSES </a:t>
            </a:r>
            <a:r>
              <a:rPr lang="en-ZA" sz="1400" b="1" u="sng" dirty="0" smtClean="0">
                <a:latin typeface="+mn-lt"/>
                <a:cs typeface="+mn-cs"/>
              </a:rPr>
              <a:t>2008 – Gr4</a:t>
            </a:r>
            <a:endParaRPr lang="en-ZA" sz="1400" b="1" u="sng" dirty="0">
              <a:latin typeface="+mn-lt"/>
              <a:cs typeface="+mn-cs"/>
            </a:endParaRPr>
          </a:p>
          <a:p>
            <a:pPr algn="ctr">
              <a:spcBef>
                <a:spcPct val="20000"/>
              </a:spcBef>
              <a:buFont typeface="Arial" pitchFamily="34" charset="0"/>
              <a:buNone/>
              <a:defRPr/>
            </a:pPr>
            <a:r>
              <a:rPr lang="en-ZA" sz="1400" dirty="0">
                <a:latin typeface="+mn-lt"/>
                <a:cs typeface="+mn-cs"/>
              </a:rPr>
              <a:t>(Taylor, 2011)</a:t>
            </a:r>
          </a:p>
        </p:txBody>
      </p:sp>
      <p:grpSp>
        <p:nvGrpSpPr>
          <p:cNvPr id="8" name="Group 7"/>
          <p:cNvGrpSpPr>
            <a:grpSpLocks/>
          </p:cNvGrpSpPr>
          <p:nvPr/>
        </p:nvGrpSpPr>
        <p:grpSpPr bwMode="auto">
          <a:xfrm>
            <a:off x="4403725" y="2508250"/>
            <a:ext cx="4740275" cy="3851275"/>
            <a:chOff x="179512" y="3717032"/>
            <a:chExt cx="3704817" cy="3089559"/>
          </a:xfrm>
        </p:grpSpPr>
        <p:pic>
          <p:nvPicPr>
            <p:cNvPr id="9" name="Picture 2"/>
            <p:cNvPicPr>
              <a:picLocks noChangeAspect="1" noChangeArrowheads="1"/>
            </p:cNvPicPr>
            <p:nvPr/>
          </p:nvPicPr>
          <p:blipFill>
            <a:blip r:embed="rId3"/>
            <a:srcRect/>
            <a:stretch>
              <a:fillRect/>
            </a:stretch>
          </p:blipFill>
          <p:spPr bwMode="auto">
            <a:xfrm>
              <a:off x="179512" y="3717032"/>
              <a:ext cx="3524912" cy="28463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943856" y="6530238"/>
              <a:ext cx="940473" cy="276353"/>
            </a:xfrm>
            <a:prstGeom prst="rect">
              <a:avLst/>
            </a:prstGeom>
            <a:noFill/>
          </p:spPr>
          <p:txBody>
            <a:bodyPr>
              <a:spAutoFit/>
            </a:bodyPr>
            <a:lstStyle/>
            <a:p>
              <a:pPr>
                <a:defRPr/>
              </a:pPr>
              <a:r>
                <a:rPr lang="en-ZA" sz="1200" dirty="0">
                  <a:solidFill>
                    <a:schemeClr val="accent6">
                      <a:lumMod val="75000"/>
                    </a:schemeClr>
                  </a:solidFill>
                </a:rPr>
                <a:t>Taylor, 2011</a:t>
              </a:r>
            </a:p>
          </p:txBody>
        </p:sp>
      </p:grpSp>
      <p:pic>
        <p:nvPicPr>
          <p:cNvPr id="1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475" y="2838450"/>
            <a:ext cx="3956050"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txBox="1">
            <a:spLocks/>
          </p:cNvSpPr>
          <p:nvPr/>
        </p:nvSpPr>
        <p:spPr bwMode="auto">
          <a:xfrm>
            <a:off x="5503862" y="1848000"/>
            <a:ext cx="2309813" cy="522436"/>
          </a:xfrm>
          <a:prstGeom prst="rect">
            <a:avLst/>
          </a:prstGeom>
          <a:solidFill>
            <a:schemeClr val="accent2">
              <a:lumMod val="20000"/>
              <a:lumOff val="80000"/>
            </a:schemeClr>
          </a:solidFill>
          <a:ln w="9525">
            <a:noFill/>
            <a:miter lim="800000"/>
            <a:headEnd/>
            <a:tailEnd/>
          </a:ln>
        </p:spPr>
        <p:txBody>
          <a:bodyPr/>
          <a:lstStyle/>
          <a:p>
            <a:pPr algn="ctr">
              <a:spcBef>
                <a:spcPct val="20000"/>
              </a:spcBef>
              <a:buFont typeface="Arial" pitchFamily="34" charset="0"/>
              <a:buNone/>
              <a:defRPr/>
            </a:pPr>
            <a:r>
              <a:rPr lang="en-ZA" sz="1100" dirty="0" smtClean="0">
                <a:latin typeface="+mn-lt"/>
                <a:cs typeface="+mn-cs"/>
              </a:rPr>
              <a:t>We can see how much learning is taking place in each schooling system</a:t>
            </a:r>
            <a:endParaRPr lang="en-ZA" sz="1100" dirty="0">
              <a:latin typeface="+mn-lt"/>
              <a:cs typeface="+mn-cs"/>
            </a:endParaRPr>
          </a:p>
        </p:txBody>
      </p:sp>
    </p:spTree>
    <p:extLst>
      <p:ext uri="{BB962C8B-B14F-4D97-AF65-F5344CB8AC3E}">
        <p14:creationId xmlns:p14="http://schemas.microsoft.com/office/powerpoint/2010/main" val="10799831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331640" y="188640"/>
            <a:ext cx="6850063" cy="648072"/>
          </a:xfrm>
          <a:solidFill>
            <a:schemeClr val="accent1">
              <a:lumMod val="20000"/>
              <a:lumOff val="80000"/>
            </a:schemeClr>
          </a:solidFill>
        </p:spPr>
        <p:txBody>
          <a:bodyPr>
            <a:normAutofit fontScale="90000"/>
          </a:bodyPr>
          <a:lstStyle/>
          <a:p>
            <a:pPr>
              <a:defRPr/>
            </a:pPr>
            <a:r>
              <a:rPr lang="en-ZA" altLang="en-US" dirty="0" smtClean="0"/>
              <a:t>Socioeconomic status...</a:t>
            </a:r>
          </a:p>
        </p:txBody>
      </p:sp>
      <p:pic>
        <p:nvPicPr>
          <p:cNvPr id="6" name="Picture 4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458441"/>
            <a:ext cx="7452320" cy="541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1"/>
          <p:cNvSpPr>
            <a:spLocks noChangeArrowheads="1"/>
          </p:cNvSpPr>
          <p:nvPr/>
        </p:nvSpPr>
        <p:spPr bwMode="auto">
          <a:xfrm>
            <a:off x="3203848" y="980728"/>
            <a:ext cx="3614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spcBef>
                <a:spcPct val="0"/>
              </a:spcBef>
              <a:buFontTx/>
              <a:buNone/>
            </a:pPr>
            <a:r>
              <a:rPr lang="en-ZA" altLang="en-US" sz="900" b="1" dirty="0">
                <a:cs typeface="Calibri" pitchFamily="34" charset="0"/>
              </a:rPr>
              <a:t>SACMEQ III (2007) Distribution of student reading scores by quartiles of </a:t>
            </a:r>
          </a:p>
          <a:p>
            <a:pPr algn="just">
              <a:spcBef>
                <a:spcPct val="0"/>
              </a:spcBef>
              <a:buFontTx/>
              <a:buNone/>
            </a:pPr>
            <a:r>
              <a:rPr lang="en-ZA" altLang="en-US" sz="900" b="1" dirty="0">
                <a:cs typeface="Calibri" pitchFamily="34" charset="0"/>
              </a:rPr>
              <a:t>school socioeconomic status (Spaull, 2013)</a:t>
            </a:r>
            <a:endParaRPr lang="en-ZA" altLang="en-US" sz="1800" dirty="0"/>
          </a:p>
        </p:txBody>
      </p:sp>
      <p:sp>
        <p:nvSpPr>
          <p:cNvPr id="8" name="Content Placeholder 2"/>
          <p:cNvSpPr txBox="1">
            <a:spLocks/>
          </p:cNvSpPr>
          <p:nvPr/>
        </p:nvSpPr>
        <p:spPr bwMode="auto">
          <a:xfrm>
            <a:off x="1259632" y="980728"/>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a:t>SACMEQ III (2007)</a:t>
            </a:r>
            <a:endParaRPr lang="en-ZA" altLang="en-US" sz="1600"/>
          </a:p>
        </p:txBody>
      </p:sp>
    </p:spTree>
    <p:extLst>
      <p:ext uri="{BB962C8B-B14F-4D97-AF65-F5344CB8AC3E}">
        <p14:creationId xmlns:p14="http://schemas.microsoft.com/office/powerpoint/2010/main" val="196572728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19</a:t>
            </a:fld>
            <a:endParaRPr lang="en-Z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32337790"/>
              </p:ext>
            </p:extLst>
          </p:nvPr>
        </p:nvGraphicFramePr>
        <p:xfrm>
          <a:off x="468313" y="917431"/>
          <a:ext cx="8229600" cy="52373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11560" y="332656"/>
            <a:ext cx="7920880" cy="584775"/>
          </a:xfrm>
          <a:prstGeom prst="rect">
            <a:avLst/>
          </a:prstGeom>
          <a:solidFill>
            <a:schemeClr val="bg1">
              <a:lumMod val="95000"/>
            </a:schemeClr>
          </a:solidFill>
        </p:spPr>
        <p:txBody>
          <a:bodyPr wrap="square">
            <a:spAutoFit/>
          </a:bodyPr>
          <a:lstStyle/>
          <a:p>
            <a:r>
              <a:rPr lang="en-ZA" sz="1600" b="1" dirty="0"/>
              <a:t>Figure 2: Average Grade Eight mathematics test scores for middle-income countries participating in TIMSS 2011 (+95% confidence intervals around the mean)</a:t>
            </a:r>
          </a:p>
        </p:txBody>
      </p:sp>
      <p:sp>
        <p:nvSpPr>
          <p:cNvPr id="7" name="Content Placeholder 2"/>
          <p:cNvSpPr txBox="1">
            <a:spLocks/>
          </p:cNvSpPr>
          <p:nvPr/>
        </p:nvSpPr>
        <p:spPr bwMode="auto">
          <a:xfrm>
            <a:off x="3491880" y="6309320"/>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Clr>
                <a:schemeClr val="bg2"/>
              </a:buClr>
              <a:buFontTx/>
              <a:buNone/>
            </a:pPr>
            <a:r>
              <a:rPr lang="en-ZA" altLang="en-US" sz="1600" b="1" u="sng" dirty="0"/>
              <a:t>TIMSS </a:t>
            </a:r>
            <a:r>
              <a:rPr lang="en-ZA" altLang="en-US" sz="1600" b="1" u="sng" dirty="0" smtClean="0"/>
              <a:t>Maths (</a:t>
            </a:r>
            <a:r>
              <a:rPr lang="en-ZA" altLang="en-US" sz="1600" b="1" u="sng" dirty="0"/>
              <a:t>2011)</a:t>
            </a:r>
            <a:endParaRPr lang="en-ZA" altLang="en-US" sz="1600" dirty="0"/>
          </a:p>
        </p:txBody>
      </p:sp>
    </p:spTree>
    <p:extLst>
      <p:ext uri="{BB962C8B-B14F-4D97-AF65-F5344CB8AC3E}">
        <p14:creationId xmlns:p14="http://schemas.microsoft.com/office/powerpoint/2010/main" val="7779010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86808" cy="1858218"/>
          </a:xfrm>
        </p:spPr>
        <p:txBody>
          <a:bodyPr>
            <a:noAutofit/>
          </a:bodyPr>
          <a:lstStyle/>
          <a:p>
            <a:r>
              <a:rPr lang="en-US" sz="2800" dirty="0" smtClean="0"/>
              <a:t>What are we to make of the World economic Forum’s ranking SA 148</a:t>
            </a:r>
            <a:r>
              <a:rPr lang="en-US" sz="2800" baseline="30000" dirty="0" smtClean="0"/>
              <a:t>th</a:t>
            </a:r>
            <a:r>
              <a:rPr lang="en-US" sz="2800" dirty="0" smtClean="0"/>
              <a:t>/148?</a:t>
            </a:r>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20</a:t>
            </a:fld>
            <a:endParaRPr lang="en-ZA"/>
          </a:p>
        </p:txBody>
      </p:sp>
      <p:sp>
        <p:nvSpPr>
          <p:cNvPr id="8" name="AutoShape 2" descr="Inline image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9" name="AutoShape 4" descr="Inline image 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276872"/>
            <a:ext cx="2231033" cy="2898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436870"/>
            <a:ext cx="4323959"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41879"/>
            <a:ext cx="4402408" cy="541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65534" y="6397385"/>
            <a:ext cx="4572000" cy="276999"/>
          </a:xfrm>
          <a:prstGeom prst="rect">
            <a:avLst/>
          </a:prstGeom>
        </p:spPr>
        <p:txBody>
          <a:bodyPr>
            <a:spAutoFit/>
          </a:bodyPr>
          <a:lstStyle/>
          <a:p>
            <a:r>
              <a:rPr lang="en-ZA" sz="1200" dirty="0">
                <a:hlinkClick r:id="rId5"/>
              </a:rPr>
              <a:t>http://</a:t>
            </a:r>
            <a:r>
              <a:rPr lang="en-ZA" sz="1200" dirty="0" smtClean="0">
                <a:hlinkClick r:id="rId5"/>
              </a:rPr>
              <a:t>mg.co.za/article/2014-06-13-theres-madness-in-wef-methods</a:t>
            </a:r>
            <a:r>
              <a:rPr lang="en-ZA" sz="1200" dirty="0" smtClean="0"/>
              <a:t> </a:t>
            </a:r>
            <a:endParaRPr lang="en-ZA" sz="1200" dirty="0"/>
          </a:p>
        </p:txBody>
      </p:sp>
      <p:sp>
        <p:nvSpPr>
          <p:cNvPr id="12" name="TextBox 11"/>
          <p:cNvSpPr txBox="1"/>
          <p:nvPr/>
        </p:nvSpPr>
        <p:spPr>
          <a:xfrm>
            <a:off x="489670" y="5301208"/>
            <a:ext cx="4154338" cy="1077218"/>
          </a:xfrm>
          <a:prstGeom prst="rect">
            <a:avLst/>
          </a:prstGeom>
          <a:noFill/>
        </p:spPr>
        <p:txBody>
          <a:bodyPr wrap="square" rtlCol="0">
            <a:spAutoFit/>
          </a:bodyPr>
          <a:lstStyle/>
          <a:p>
            <a:pPr marL="285750" indent="-285750">
              <a:buFont typeface="Arial" panose="020B0604020202020204" pitchFamily="34" charset="0"/>
              <a:buChar char="•"/>
            </a:pPr>
            <a:r>
              <a:rPr lang="en-ZA" sz="1600" dirty="0" smtClean="0"/>
              <a:t>Based on 47 SA business executives perceptions.</a:t>
            </a:r>
          </a:p>
          <a:p>
            <a:pPr marL="285750" indent="-285750">
              <a:buFont typeface="Arial" panose="020B0604020202020204" pitchFamily="34" charset="0"/>
              <a:buChar char="•"/>
            </a:pPr>
            <a:r>
              <a:rPr lang="en-ZA" sz="1600" dirty="0" smtClean="0"/>
              <a:t>Not cross-nationally comparable </a:t>
            </a:r>
          </a:p>
          <a:p>
            <a:pPr marL="285750" indent="-285750">
              <a:buFont typeface="Arial" panose="020B0604020202020204" pitchFamily="34" charset="0"/>
              <a:buChar char="•"/>
            </a:pPr>
            <a:r>
              <a:rPr lang="en-ZA" sz="1600" dirty="0" smtClean="0"/>
              <a:t>Not based on scientific evidence</a:t>
            </a:r>
            <a:endParaRPr lang="en-ZA" sz="1600" dirty="0"/>
          </a:p>
        </p:txBody>
      </p:sp>
    </p:spTree>
    <p:extLst>
      <p:ext uri="{BB962C8B-B14F-4D97-AF65-F5344CB8AC3E}">
        <p14:creationId xmlns:p14="http://schemas.microsoft.com/office/powerpoint/2010/main" val="13745502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1714202"/>
          </a:xfrm>
        </p:spPr>
        <p:txBody>
          <a:bodyPr/>
          <a:lstStyle/>
          <a:p>
            <a:r>
              <a:rPr lang="en-US" dirty="0" smtClean="0"/>
              <a:t>“…you are data mining…”</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21</a:t>
            </a:fld>
            <a:endParaRPr lang="en-ZA"/>
          </a:p>
        </p:txBody>
      </p:sp>
    </p:spTree>
    <p:extLst>
      <p:ext uri="{BB962C8B-B14F-4D97-AF65-F5344CB8AC3E}">
        <p14:creationId xmlns:p14="http://schemas.microsoft.com/office/powerpoint/2010/main" val="26993749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Bimodality – indisputable fact</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22</a:t>
            </a:fld>
            <a:endParaRPr lang="en-ZA"/>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23529" y="1196752"/>
            <a:ext cx="2808312" cy="2016224"/>
          </a:xfrm>
          <a:prstGeom prst="rect">
            <a:avLst/>
          </a:prstGeom>
          <a:ln>
            <a:noFill/>
          </a:ln>
          <a:effectLst>
            <a:outerShdw blurRad="292100" dist="139700" dir="2700000" algn="tl" rotWithShape="0">
              <a:srgbClr val="333333">
                <a:alpha val="65000"/>
              </a:srgbClr>
            </a:outerShdw>
          </a:effectLst>
        </p:spPr>
      </p:pic>
      <p:pic>
        <p:nvPicPr>
          <p:cNvPr id="6" name="Picture 49"/>
          <p:cNvPicPr>
            <a:picLocks noChangeAspect="1" noChangeArrowheads="1"/>
          </p:cNvPicPr>
          <p:nvPr/>
        </p:nvPicPr>
        <p:blipFill>
          <a:blip r:embed="rId4" cstate="print"/>
          <a:srcRect/>
          <a:stretch>
            <a:fillRect/>
          </a:stretch>
        </p:blipFill>
        <p:spPr bwMode="auto">
          <a:xfrm>
            <a:off x="6300192" y="1196752"/>
            <a:ext cx="2736304" cy="1988839"/>
          </a:xfrm>
          <a:prstGeom prst="rect">
            <a:avLst/>
          </a:prstGeom>
          <a:ln>
            <a:noFill/>
          </a:ln>
          <a:effectLst>
            <a:outerShdw blurRad="292100" dist="139700" dir="2700000" algn="tl" rotWithShape="0">
              <a:srgbClr val="333333">
                <a:alpha val="65000"/>
              </a:srgbClr>
            </a:outerShdw>
          </a:effec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196752"/>
            <a:ext cx="2767366" cy="2016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077073"/>
            <a:ext cx="2671439" cy="2122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4149080"/>
            <a:ext cx="2808312" cy="2048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4149080"/>
            <a:ext cx="2520280" cy="20162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51520" y="3573016"/>
            <a:ext cx="8712968" cy="369332"/>
          </a:xfrm>
          <a:prstGeom prst="rect">
            <a:avLst/>
          </a:prstGeom>
          <a:noFill/>
        </p:spPr>
        <p:txBody>
          <a:bodyPr wrap="square" rtlCol="0">
            <a:spAutoFit/>
          </a:bodyPr>
          <a:lstStyle/>
          <a:p>
            <a:r>
              <a:rPr lang="en-US" b="1" dirty="0" smtClean="0">
                <a:solidFill>
                  <a:srgbClr val="FF0000"/>
                </a:solidFill>
              </a:rPr>
              <a:t>PIRLS</a:t>
            </a:r>
            <a:r>
              <a:rPr lang="en-US" dirty="0" smtClean="0">
                <a:solidFill>
                  <a:srgbClr val="FF0000"/>
                </a:solidFill>
              </a:rPr>
              <a:t> </a:t>
            </a:r>
            <a:r>
              <a:rPr lang="en-US" dirty="0" smtClean="0"/>
              <a:t>/ </a:t>
            </a:r>
            <a:r>
              <a:rPr lang="en-US" b="1" dirty="0" smtClean="0">
                <a:solidFill>
                  <a:srgbClr val="FF0000"/>
                </a:solidFill>
              </a:rPr>
              <a:t>TIMSS</a:t>
            </a:r>
            <a:r>
              <a:rPr lang="en-US" dirty="0" smtClean="0">
                <a:solidFill>
                  <a:srgbClr val="FF0000"/>
                </a:solidFill>
              </a:rPr>
              <a:t> </a:t>
            </a:r>
            <a:r>
              <a:rPr lang="en-US" dirty="0" smtClean="0"/>
              <a:t>/ </a:t>
            </a:r>
            <a:r>
              <a:rPr lang="en-US" b="1" dirty="0" smtClean="0">
                <a:solidFill>
                  <a:srgbClr val="FF0000"/>
                </a:solidFill>
              </a:rPr>
              <a:t>SACMEQ</a:t>
            </a:r>
            <a:r>
              <a:rPr lang="en-US" dirty="0" smtClean="0">
                <a:solidFill>
                  <a:srgbClr val="FF0000"/>
                </a:solidFill>
              </a:rPr>
              <a:t> </a:t>
            </a:r>
            <a:r>
              <a:rPr lang="en-US" dirty="0" smtClean="0"/>
              <a:t>/ </a:t>
            </a:r>
            <a:r>
              <a:rPr lang="en-US" b="1" dirty="0" smtClean="0">
                <a:solidFill>
                  <a:srgbClr val="FF0000"/>
                </a:solidFill>
              </a:rPr>
              <a:t>NSES</a:t>
            </a:r>
            <a:r>
              <a:rPr lang="en-US" dirty="0" smtClean="0">
                <a:solidFill>
                  <a:srgbClr val="FF0000"/>
                </a:solidFill>
              </a:rPr>
              <a:t> </a:t>
            </a:r>
            <a:r>
              <a:rPr lang="en-US" dirty="0" smtClean="0"/>
              <a:t>/ </a:t>
            </a:r>
            <a:r>
              <a:rPr lang="en-US" b="1" dirty="0" smtClean="0">
                <a:solidFill>
                  <a:srgbClr val="FF0000"/>
                </a:solidFill>
              </a:rPr>
              <a:t>ANA</a:t>
            </a:r>
            <a:r>
              <a:rPr lang="en-US" dirty="0" smtClean="0">
                <a:solidFill>
                  <a:srgbClr val="FF0000"/>
                </a:solidFill>
              </a:rPr>
              <a:t> </a:t>
            </a:r>
            <a:r>
              <a:rPr lang="en-US" dirty="0" smtClean="0"/>
              <a:t>/ </a:t>
            </a:r>
            <a:r>
              <a:rPr lang="en-US" b="1" dirty="0" smtClean="0">
                <a:solidFill>
                  <a:srgbClr val="FF0000"/>
                </a:solidFill>
              </a:rPr>
              <a:t>Matric</a:t>
            </a:r>
            <a:r>
              <a:rPr lang="en-US" dirty="0" smtClean="0"/>
              <a:t>… by </a:t>
            </a:r>
            <a:r>
              <a:rPr lang="en-US" b="1" dirty="0" smtClean="0">
                <a:solidFill>
                  <a:srgbClr val="92D050"/>
                </a:solidFill>
              </a:rPr>
              <a:t>Wealth</a:t>
            </a:r>
            <a:r>
              <a:rPr lang="en-US" dirty="0" smtClean="0">
                <a:solidFill>
                  <a:srgbClr val="92D050"/>
                </a:solidFill>
              </a:rPr>
              <a:t> </a:t>
            </a:r>
            <a:r>
              <a:rPr lang="en-US" dirty="0" smtClean="0"/>
              <a:t>/ </a:t>
            </a:r>
            <a:r>
              <a:rPr lang="en-US" b="1" dirty="0" smtClean="0">
                <a:solidFill>
                  <a:srgbClr val="92D050"/>
                </a:solidFill>
              </a:rPr>
              <a:t>Language</a:t>
            </a:r>
            <a:r>
              <a:rPr lang="en-US" dirty="0" smtClean="0">
                <a:solidFill>
                  <a:srgbClr val="92D050"/>
                </a:solidFill>
              </a:rPr>
              <a:t> </a:t>
            </a:r>
            <a:r>
              <a:rPr lang="en-US" dirty="0" smtClean="0"/>
              <a:t>/ </a:t>
            </a:r>
            <a:r>
              <a:rPr lang="en-US" b="1" dirty="0" smtClean="0">
                <a:solidFill>
                  <a:srgbClr val="92D050"/>
                </a:solidFill>
              </a:rPr>
              <a:t>Location</a:t>
            </a:r>
            <a:r>
              <a:rPr lang="en-US" dirty="0" smtClean="0">
                <a:solidFill>
                  <a:srgbClr val="92D050"/>
                </a:solidFill>
              </a:rPr>
              <a:t> </a:t>
            </a:r>
            <a:r>
              <a:rPr lang="en-US" dirty="0" smtClean="0"/>
              <a:t>/ </a:t>
            </a:r>
            <a:r>
              <a:rPr lang="en-US" b="1" dirty="0" err="1" smtClean="0">
                <a:solidFill>
                  <a:srgbClr val="92D050"/>
                </a:solidFill>
              </a:rPr>
              <a:t>Dept</a:t>
            </a:r>
            <a:r>
              <a:rPr lang="en-US" dirty="0" smtClean="0"/>
              <a:t>…</a:t>
            </a:r>
            <a:endParaRPr lang="en-US" dirty="0"/>
          </a:p>
        </p:txBody>
      </p:sp>
    </p:spTree>
    <p:extLst>
      <p:ext uri="{BB962C8B-B14F-4D97-AF65-F5344CB8AC3E}">
        <p14:creationId xmlns:p14="http://schemas.microsoft.com/office/powerpoint/2010/main" val="2569445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(3) </a:t>
            </a:r>
          </a:p>
          <a:p>
            <a:pPr algn="ctr">
              <a:lnSpc>
                <a:spcPct val="120000"/>
              </a:lnSpc>
            </a:pPr>
            <a:r>
              <a:rPr lang="en-US" b="1" i="1" dirty="0" smtClean="0">
                <a:solidFill>
                  <a:schemeClr val="bg1"/>
                </a:solidFill>
                <a:latin typeface="Helvetica Neue"/>
                <a:cs typeface="Helvetica Neue"/>
              </a:rPr>
              <a:t>Content knowledge of SA teachers (</a:t>
            </a:r>
            <a:r>
              <a:rPr lang="en-US" b="1" i="1" dirty="0" err="1" smtClean="0">
                <a:solidFill>
                  <a:schemeClr val="bg1"/>
                </a:solidFill>
                <a:latin typeface="Helvetica Neue"/>
                <a:cs typeface="Helvetica Neue"/>
              </a:rPr>
              <a:t>esp</a:t>
            </a:r>
            <a:r>
              <a:rPr lang="en-US" b="1" i="1" dirty="0" smtClean="0">
                <a:solidFill>
                  <a:schemeClr val="bg1"/>
                </a:solidFill>
                <a:latin typeface="Helvetica Neue"/>
                <a:cs typeface="Helvetica Neue"/>
              </a:rPr>
              <a:t> </a:t>
            </a:r>
            <a:r>
              <a:rPr lang="en-US" b="1" i="1" dirty="0" err="1" smtClean="0">
                <a:solidFill>
                  <a:schemeClr val="bg1"/>
                </a:solidFill>
                <a:latin typeface="Helvetica Neue"/>
                <a:cs typeface="Helvetica Neue"/>
              </a:rPr>
              <a:t>maths</a:t>
            </a:r>
            <a:r>
              <a:rPr lang="en-US" b="1" i="1" dirty="0" smtClean="0">
                <a:solidFill>
                  <a:schemeClr val="bg1"/>
                </a:solidFill>
                <a:latin typeface="Helvetica Neue"/>
                <a:cs typeface="Helvetica Neue"/>
              </a:rPr>
              <a:t> teachers) particularly problematic</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258776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Teacher content knowledge</a:t>
            </a:r>
            <a:endParaRPr lang="en-ZA" dirty="0"/>
          </a:p>
        </p:txBody>
      </p:sp>
      <p:sp>
        <p:nvSpPr>
          <p:cNvPr id="3" name="Content Placeholder 2"/>
          <p:cNvSpPr>
            <a:spLocks noGrp="1"/>
          </p:cNvSpPr>
          <p:nvPr>
            <p:ph idx="1"/>
          </p:nvPr>
        </p:nvSpPr>
        <p:spPr>
          <a:xfrm>
            <a:off x="467544" y="1628800"/>
            <a:ext cx="8229600" cy="4752528"/>
          </a:xfrm>
        </p:spPr>
        <p:txBody>
          <a:bodyPr>
            <a:normAutofit fontScale="40000" lnSpcReduction="20000"/>
          </a:bodyPr>
          <a:lstStyle/>
          <a:p>
            <a:r>
              <a:rPr lang="en-US" sz="5000" dirty="0">
                <a:solidFill>
                  <a:srgbClr val="C00000"/>
                </a:solidFill>
              </a:rPr>
              <a:t>Taylor &amp; </a:t>
            </a:r>
            <a:r>
              <a:rPr lang="en-US" sz="5000" dirty="0" err="1">
                <a:solidFill>
                  <a:srgbClr val="C00000"/>
                </a:solidFill>
              </a:rPr>
              <a:t>Vinjevold</a:t>
            </a:r>
            <a:r>
              <a:rPr lang="en-US" sz="5000" dirty="0">
                <a:solidFill>
                  <a:srgbClr val="C00000"/>
                </a:solidFill>
              </a:rPr>
              <a:t> </a:t>
            </a:r>
            <a:r>
              <a:rPr lang="en-ZA" sz="5000" dirty="0">
                <a:solidFill>
                  <a:srgbClr val="C00000"/>
                </a:solidFill>
              </a:rPr>
              <a:t>(1999, p. 230)</a:t>
            </a:r>
            <a:r>
              <a:rPr lang="en-US" sz="5000" dirty="0">
                <a:solidFill>
                  <a:srgbClr val="C00000"/>
                </a:solidFill>
              </a:rPr>
              <a:t>  </a:t>
            </a:r>
            <a:r>
              <a:rPr lang="en-US" sz="5000" dirty="0"/>
              <a:t>summarize the 54 studies that made up this initiative and conclude as follows</a:t>
            </a:r>
            <a:r>
              <a:rPr lang="en-US" sz="5000" dirty="0" smtClean="0"/>
              <a:t>:</a:t>
            </a:r>
            <a:r>
              <a:rPr lang="en-ZA" sz="5000" dirty="0"/>
              <a:t> </a:t>
            </a:r>
            <a:r>
              <a:rPr lang="en-US" sz="5000" i="1" dirty="0" smtClean="0"/>
              <a:t>“</a:t>
            </a:r>
            <a:r>
              <a:rPr lang="en-US" sz="5000" i="1" dirty="0"/>
              <a:t>The most definite point of convergence across the [President’s Education Initiative] studies is the conclusion that teachers’ poor conceptual knowledge of the subjects they are teaching is a fundamental constraint on the quality of teaching and learning activities, and consequently on the quality of learning outcomes</a:t>
            </a:r>
            <a:r>
              <a:rPr lang="en-US" sz="5000" i="1" dirty="0" smtClean="0"/>
              <a:t>.”</a:t>
            </a:r>
          </a:p>
          <a:p>
            <a:endParaRPr lang="en-US" sz="5000" i="1" dirty="0" smtClean="0"/>
          </a:p>
          <a:p>
            <a:r>
              <a:rPr lang="en-US" sz="5000" i="1" dirty="0" err="1" smtClean="0">
                <a:solidFill>
                  <a:srgbClr val="C00000"/>
                </a:solidFill>
              </a:rPr>
              <a:t>Carnoy</a:t>
            </a:r>
            <a:r>
              <a:rPr lang="en-US" sz="5000" i="1" dirty="0" smtClean="0">
                <a:solidFill>
                  <a:srgbClr val="C00000"/>
                </a:solidFill>
              </a:rPr>
              <a:t> &amp; Chisholm (2008, p.33): </a:t>
            </a:r>
            <a:r>
              <a:rPr lang="en-US" sz="5000" dirty="0" smtClean="0"/>
              <a:t>“</a:t>
            </a:r>
            <a:r>
              <a:rPr lang="en-US" sz="5000" i="1" dirty="0" smtClean="0"/>
              <a:t>The </a:t>
            </a:r>
            <a:r>
              <a:rPr lang="en-US" sz="5000" i="1" dirty="0"/>
              <a:t>relatively low level of mathematics knowledge that teachers have in all but the highest student [socioeconomic status] schools is somewhat troubling. It raises some doubts about the preparation of the teacher force</a:t>
            </a:r>
            <a:r>
              <a:rPr lang="en-US" sz="5000" dirty="0" smtClean="0"/>
              <a:t>”.</a:t>
            </a:r>
          </a:p>
          <a:p>
            <a:endParaRPr lang="en-US" sz="5000" dirty="0"/>
          </a:p>
          <a:p>
            <a:r>
              <a:rPr lang="en-ZA" sz="5000" dirty="0">
                <a:solidFill>
                  <a:srgbClr val="C00000"/>
                </a:solidFill>
              </a:rPr>
              <a:t>Taylor &amp; Taylor (2013, p. 230</a:t>
            </a:r>
            <a:r>
              <a:rPr lang="en-ZA" sz="5000" dirty="0" smtClean="0">
                <a:solidFill>
                  <a:srgbClr val="C00000"/>
                </a:solidFill>
              </a:rPr>
              <a:t>): </a:t>
            </a:r>
            <a:r>
              <a:rPr lang="en-US" sz="5000" dirty="0" smtClean="0"/>
              <a:t>“</a:t>
            </a:r>
            <a:r>
              <a:rPr lang="en-US" sz="5000" i="1" dirty="0"/>
              <a:t>The subject knowledge base of the majority of South African grade 6 mathematics teachers is simply inadequate to provide learners with a principled understanding of the discipline…providing teachers with a deep conceptual understanding of their subject should be the main focus for both pre- and in-service teacher training</a:t>
            </a:r>
            <a:r>
              <a:rPr lang="en-US" sz="5000" dirty="0" smtClean="0"/>
              <a:t>”. </a:t>
            </a:r>
            <a:endParaRPr lang="en-ZA" sz="5000" dirty="0"/>
          </a:p>
          <a:p>
            <a:endParaRPr lang="en-ZA" sz="2800" dirty="0"/>
          </a:p>
          <a:p>
            <a:pPr marL="0" indent="0" algn="just">
              <a:buNone/>
            </a:pPr>
            <a:endParaRPr lang="en-ZA" sz="3000" i="1" dirty="0"/>
          </a:p>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24</a:t>
            </a:fld>
            <a:endParaRPr lang="en-ZA"/>
          </a:p>
        </p:txBody>
      </p:sp>
    </p:spTree>
    <p:extLst>
      <p:ext uri="{BB962C8B-B14F-4D97-AF65-F5344CB8AC3E}">
        <p14:creationId xmlns:p14="http://schemas.microsoft.com/office/powerpoint/2010/main" val="331385286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Forthcoming work on primary school mathematics teachers in SA </a:t>
            </a:r>
            <a:r>
              <a:rPr lang="en-ZA" sz="1600" dirty="0" smtClean="0"/>
              <a:t>(</a:t>
            </a:r>
            <a:r>
              <a:rPr lang="en-ZA" sz="1600" dirty="0" err="1" smtClean="0"/>
              <a:t>Spaull</a:t>
            </a:r>
            <a:r>
              <a:rPr lang="en-ZA" sz="1600" dirty="0" smtClean="0"/>
              <a:t> &amp; </a:t>
            </a:r>
            <a:r>
              <a:rPr lang="en-ZA" sz="1600" dirty="0" err="1" smtClean="0"/>
              <a:t>Venkat</a:t>
            </a:r>
            <a:r>
              <a:rPr lang="en-ZA" sz="1600" dirty="0" smtClean="0"/>
              <a:t>, forthcoming)</a:t>
            </a:r>
            <a:endParaRPr lang="en-ZA" sz="1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25</a:t>
            </a:fld>
            <a:endParaRPr lang="en-ZA"/>
          </a:p>
        </p:txBody>
      </p:sp>
      <p:graphicFrame>
        <p:nvGraphicFramePr>
          <p:cNvPr id="5" name="Chart 4"/>
          <p:cNvGraphicFramePr/>
          <p:nvPr>
            <p:extLst>
              <p:ext uri="{D42A27DB-BD31-4B8C-83A1-F6EECF244321}">
                <p14:modId xmlns:p14="http://schemas.microsoft.com/office/powerpoint/2010/main" val="1037193185"/>
              </p:ext>
            </p:extLst>
          </p:nvPr>
        </p:nvGraphicFramePr>
        <p:xfrm>
          <a:off x="539552" y="2564904"/>
          <a:ext cx="8064896" cy="386362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043608" y="1700808"/>
            <a:ext cx="6984776" cy="1077218"/>
          </a:xfrm>
          <a:prstGeom prst="rect">
            <a:avLst/>
          </a:prstGeom>
        </p:spPr>
        <p:txBody>
          <a:bodyPr wrap="square">
            <a:spAutoFit/>
          </a:bodyPr>
          <a:lstStyle/>
          <a:p>
            <a:r>
              <a:rPr lang="en-ZA" sz="1600" b="1" dirty="0"/>
              <a:t>Figure 1: Proportion of South African grade 6 mathematics teachers by content knowledge (CK) group - SACMEQ 2007 (with 95% confidence interval</a:t>
            </a:r>
            <a:r>
              <a:rPr lang="en-ZA" sz="1600" b="1" dirty="0" smtClean="0"/>
              <a:t>) </a:t>
            </a:r>
            <a:r>
              <a:rPr lang="en-ZA" sz="1600" b="1" dirty="0"/>
              <a:t>[401 Gr6 maths teachers]</a:t>
            </a:r>
          </a:p>
          <a:p>
            <a:endParaRPr lang="en-ZA" sz="1600" b="1" dirty="0"/>
          </a:p>
        </p:txBody>
      </p:sp>
    </p:spTree>
    <p:extLst>
      <p:ext uri="{BB962C8B-B14F-4D97-AF65-F5344CB8AC3E}">
        <p14:creationId xmlns:p14="http://schemas.microsoft.com/office/powerpoint/2010/main" val="1356859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a:t>
            </a:r>
            <a:r>
              <a:rPr lang="en-ZA" sz="2000" dirty="0" err="1"/>
              <a:t>Spaull</a:t>
            </a:r>
            <a:r>
              <a:rPr lang="en-ZA" sz="2000" dirty="0"/>
              <a:t> &amp; </a:t>
            </a:r>
            <a:r>
              <a:rPr lang="en-ZA" sz="2000" dirty="0" err="1"/>
              <a:t>Venkat</a:t>
            </a:r>
            <a:r>
              <a:rPr lang="en-ZA" sz="2000" dirty="0"/>
              <a:t>, forthcoming)</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26</a:t>
            </a:fld>
            <a:endParaRPr lang="en-ZA"/>
          </a:p>
        </p:txBody>
      </p:sp>
      <p:graphicFrame>
        <p:nvGraphicFramePr>
          <p:cNvPr id="5" name="Chart 4"/>
          <p:cNvGraphicFramePr/>
          <p:nvPr>
            <p:extLst>
              <p:ext uri="{D42A27DB-BD31-4B8C-83A1-F6EECF244321}">
                <p14:modId xmlns:p14="http://schemas.microsoft.com/office/powerpoint/2010/main" val="1954941352"/>
              </p:ext>
            </p:extLst>
          </p:nvPr>
        </p:nvGraphicFramePr>
        <p:xfrm>
          <a:off x="539552" y="2420888"/>
          <a:ext cx="8064896"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115616" y="1628800"/>
            <a:ext cx="7128792" cy="738664"/>
          </a:xfrm>
          <a:prstGeom prst="rect">
            <a:avLst/>
          </a:prstGeom>
        </p:spPr>
        <p:txBody>
          <a:bodyPr wrap="square">
            <a:spAutoFit/>
          </a:bodyPr>
          <a:lstStyle/>
          <a:p>
            <a:r>
              <a:rPr lang="en-ZA" sz="1400" b="1" dirty="0"/>
              <a:t>Figure 4: Average percentage correct on all 42 items in SACMEQ 2007 mathematics teacher test by quintile of school socioeconomic status and school location (corrected for guessing</a:t>
            </a:r>
            <a:r>
              <a:rPr lang="en-ZA" sz="1400" b="1" dirty="0" smtClean="0"/>
              <a:t>) [401 Gr6 maths teachers]</a:t>
            </a:r>
            <a:endParaRPr lang="en-ZA" sz="1400" b="1" dirty="0"/>
          </a:p>
        </p:txBody>
      </p:sp>
    </p:spTree>
    <p:extLst>
      <p:ext uri="{BB962C8B-B14F-4D97-AF65-F5344CB8AC3E}">
        <p14:creationId xmlns:p14="http://schemas.microsoft.com/office/powerpoint/2010/main" val="204677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a:t>Forthcoming work on primary school mathematics teachers in SA </a:t>
            </a:r>
            <a:r>
              <a:rPr lang="en-ZA" sz="2000" dirty="0"/>
              <a:t>(</a:t>
            </a:r>
            <a:r>
              <a:rPr lang="en-ZA" sz="2000" dirty="0" err="1"/>
              <a:t>Spaull</a:t>
            </a:r>
            <a:r>
              <a:rPr lang="en-ZA" sz="2000" dirty="0"/>
              <a:t> &amp; </a:t>
            </a:r>
            <a:r>
              <a:rPr lang="en-ZA" sz="2000" dirty="0" err="1"/>
              <a:t>Venkat</a:t>
            </a:r>
            <a:r>
              <a:rPr lang="en-ZA" sz="2000" dirty="0"/>
              <a:t>, forthcoming)</a:t>
            </a:r>
            <a:endParaRPr lang="en-ZA" sz="3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27</a:t>
            </a:fld>
            <a:endParaRPr lang="en-ZA"/>
          </a:p>
        </p:txBody>
      </p:sp>
      <p:graphicFrame>
        <p:nvGraphicFramePr>
          <p:cNvPr id="5" name="Chart 4"/>
          <p:cNvGraphicFramePr/>
          <p:nvPr>
            <p:extLst>
              <p:ext uri="{D42A27DB-BD31-4B8C-83A1-F6EECF244321}">
                <p14:modId xmlns:p14="http://schemas.microsoft.com/office/powerpoint/2010/main" val="2605811316"/>
              </p:ext>
            </p:extLst>
          </p:nvPr>
        </p:nvGraphicFramePr>
        <p:xfrm>
          <a:off x="539552" y="2204864"/>
          <a:ext cx="828092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67544" y="1628800"/>
            <a:ext cx="8136904" cy="523220"/>
          </a:xfrm>
          <a:prstGeom prst="rect">
            <a:avLst/>
          </a:prstGeom>
        </p:spPr>
        <p:txBody>
          <a:bodyPr wrap="square">
            <a:spAutoFit/>
          </a:bodyPr>
          <a:lstStyle/>
          <a:p>
            <a:r>
              <a:rPr lang="en-ZA" sz="1400" b="1" dirty="0"/>
              <a:t>Figure 5: Proportion of Grade 6 mathematics teachers by CK grouping and quintile of school socioeconomic status (SACMEQ 2007) - with 95% confidence </a:t>
            </a:r>
            <a:r>
              <a:rPr lang="en-ZA" sz="1400" b="1" dirty="0" smtClean="0"/>
              <a:t>intervals </a:t>
            </a:r>
            <a:r>
              <a:rPr lang="en-ZA" sz="1400" b="1" dirty="0"/>
              <a:t> [401 Gr6 maths teachers</a:t>
            </a:r>
            <a:r>
              <a:rPr lang="en-ZA" sz="1400" b="1" dirty="0" smtClean="0"/>
              <a:t>]</a:t>
            </a:r>
            <a:endParaRPr lang="en-ZA" sz="1400"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76522"/>
            <a:ext cx="311467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1740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down)">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down)">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(4) </a:t>
            </a:r>
          </a:p>
          <a:p>
            <a:pPr algn="ctr">
              <a:lnSpc>
                <a:spcPct val="120000"/>
              </a:lnSpc>
            </a:pPr>
            <a:r>
              <a:rPr lang="en-US" b="1" i="1" dirty="0" smtClean="0">
                <a:solidFill>
                  <a:schemeClr val="bg1"/>
                </a:solidFill>
                <a:latin typeface="Helvetica Neue"/>
                <a:cs typeface="Helvetica Neue"/>
              </a:rPr>
              <a:t>In large parts of the schooling system there is very little learning taking place.</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66840657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NSES question 42</a:t>
            </a:r>
            <a:br>
              <a:rPr lang="en-ZA" dirty="0" smtClean="0"/>
            </a:br>
            <a:r>
              <a:rPr lang="en-ZA" sz="1600" i="1" dirty="0" smtClean="0"/>
              <a:t>NSES</a:t>
            </a:r>
            <a:r>
              <a:rPr lang="en-GB" sz="1600" i="1" dirty="0" smtClean="0"/>
              <a:t> </a:t>
            </a:r>
            <a:r>
              <a:rPr lang="en-GB" sz="1600" i="1" dirty="0"/>
              <a:t>followed </a:t>
            </a:r>
            <a:r>
              <a:rPr lang="en-GB" sz="1600" i="1" dirty="0" smtClean="0"/>
              <a:t>about 15000 students (266 schools) and </a:t>
            </a:r>
            <a:r>
              <a:rPr lang="en-GB" sz="1600" i="1" dirty="0"/>
              <a:t>tested them in Grade 3 (2007), Grade 4 (2008) and Grade 5 (2009). </a:t>
            </a:r>
            <a:endParaRPr lang="en-ZA" sz="1600" i="1" dirty="0"/>
          </a:p>
        </p:txBody>
      </p:sp>
      <p:sp>
        <p:nvSpPr>
          <p:cNvPr id="3" name="Content Placeholder 2"/>
          <p:cNvSpPr>
            <a:spLocks noGrp="1"/>
          </p:cNvSpPr>
          <p:nvPr>
            <p:ph idx="1"/>
          </p:nvPr>
        </p:nvSpPr>
        <p:spPr>
          <a:xfrm>
            <a:off x="6588224" y="1949924"/>
            <a:ext cx="2180928" cy="1152129"/>
          </a:xfrm>
          <a:solidFill>
            <a:schemeClr val="bg1">
              <a:lumMod val="95000"/>
            </a:schemeClr>
          </a:solidFill>
        </p:spPr>
        <p:txBody>
          <a:bodyPr>
            <a:normAutofit fontScale="40000" lnSpcReduction="20000"/>
          </a:bodyPr>
          <a:lstStyle/>
          <a:p>
            <a:pPr marL="0" indent="0">
              <a:buNone/>
            </a:pPr>
            <a:r>
              <a:rPr lang="en-ZA" b="1" dirty="0" smtClean="0"/>
              <a:t>Grade 3 maths curriculum</a:t>
            </a:r>
            <a:r>
              <a:rPr lang="en-ZA" dirty="0" smtClean="0"/>
              <a:t>: “Can </a:t>
            </a:r>
            <a:r>
              <a:rPr lang="en-ZA" dirty="0"/>
              <a:t>perform calculations using </a:t>
            </a:r>
            <a:r>
              <a:rPr lang="en-ZA" dirty="0" smtClean="0"/>
              <a:t>appropriate symbols </a:t>
            </a:r>
            <a:r>
              <a:rPr lang="en-ZA" dirty="0"/>
              <a:t>to solve problems involving: </a:t>
            </a:r>
            <a:r>
              <a:rPr lang="en-ZA" dirty="0" smtClean="0"/>
              <a:t>division of </a:t>
            </a:r>
            <a:r>
              <a:rPr lang="en-ZA" dirty="0"/>
              <a:t>at least 2-digit by 1-digit </a:t>
            </a:r>
            <a:r>
              <a:rPr lang="en-ZA" dirty="0" smtClean="0"/>
              <a:t>numbers”</a:t>
            </a:r>
          </a:p>
          <a:p>
            <a:pPr marL="0" indent="0">
              <a:buNone/>
            </a:pP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29</a:t>
            </a:fld>
            <a:endParaRPr lang="en-ZA"/>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5747385" cy="1650365"/>
          </a:xfrm>
          <a:prstGeom prst="rect">
            <a:avLst/>
          </a:prstGeom>
          <a:ln>
            <a:noFill/>
          </a:ln>
          <a:effectLst>
            <a:outerShdw blurRad="292100" dist="139700" dir="2700000" algn="tl" rotWithShape="0">
              <a:srgbClr val="333333">
                <a:alpha val="65000"/>
              </a:srgbClr>
            </a:outerShdw>
          </a:effectLst>
        </p:spPr>
      </p:pic>
      <p:graphicFrame>
        <p:nvGraphicFramePr>
          <p:cNvPr id="6" name="Chart 5"/>
          <p:cNvGraphicFramePr/>
          <p:nvPr>
            <p:extLst>
              <p:ext uri="{D42A27DB-BD31-4B8C-83A1-F6EECF244321}">
                <p14:modId xmlns:p14="http://schemas.microsoft.com/office/powerpoint/2010/main" val="45683515"/>
              </p:ext>
            </p:extLst>
          </p:nvPr>
        </p:nvGraphicFramePr>
        <p:xfrm>
          <a:off x="469838" y="3383116"/>
          <a:ext cx="5745091"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a:xfrm>
            <a:off x="6588224" y="3501008"/>
            <a:ext cx="2180928" cy="2736304"/>
          </a:xfrm>
          <a:prstGeom prst="rect">
            <a:avLst/>
          </a:prstGeom>
          <a:solidFill>
            <a:schemeClr val="bg1">
              <a:lumMod val="95000"/>
            </a:schemeClr>
          </a:solidFill>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ZA" sz="4300" b="1" dirty="0" smtClean="0"/>
              <a:t>Even at the end of Grade 5 most (55%+) quintile 1-4 students cannot answer this simple Grade-3-level problem. </a:t>
            </a:r>
            <a:endParaRPr lang="en-ZA" sz="4300" dirty="0" smtClean="0"/>
          </a:p>
          <a:p>
            <a:pPr marL="0" indent="0">
              <a:buFont typeface="Arial" pitchFamily="34" charset="0"/>
              <a:buNone/>
            </a:pPr>
            <a:endParaRPr lang="en-ZA" dirty="0" smtClean="0"/>
          </a:p>
          <a:p>
            <a:pPr marL="0" indent="0" algn="just">
              <a:buFont typeface="Arial" pitchFamily="34" charset="0"/>
              <a:buNone/>
            </a:pPr>
            <a:r>
              <a:rPr lang="en-ZA" dirty="0" smtClean="0"/>
              <a:t>“The powerful notions of ratio, rate and proportion are built upon the simpler concepts of whole number,  multiplication and division, fraction and rational number, and are themselves the precursors to the development of yet more complex concepts such as triangle similarity,  trigonometry, gradient and calculus” (Taylor &amp; </a:t>
            </a:r>
            <a:r>
              <a:rPr lang="en-ZA" dirty="0" err="1" smtClean="0"/>
              <a:t>Reddi</a:t>
            </a:r>
            <a:r>
              <a:rPr lang="en-ZA" dirty="0" smtClean="0"/>
              <a:t>, 2013: 194)</a:t>
            </a:r>
            <a:endParaRPr lang="en-ZA" dirty="0"/>
          </a:p>
        </p:txBody>
      </p:sp>
      <p:sp>
        <p:nvSpPr>
          <p:cNvPr id="8" name="TextBox 7"/>
          <p:cNvSpPr txBox="1"/>
          <p:nvPr/>
        </p:nvSpPr>
        <p:spPr>
          <a:xfrm>
            <a:off x="1907704" y="6504467"/>
            <a:ext cx="3384376" cy="307777"/>
          </a:xfrm>
          <a:prstGeom prst="rect">
            <a:avLst/>
          </a:prstGeom>
          <a:noFill/>
        </p:spPr>
        <p:txBody>
          <a:bodyPr wrap="square" rtlCol="0">
            <a:spAutoFit/>
          </a:bodyPr>
          <a:lstStyle/>
          <a:p>
            <a:r>
              <a:rPr lang="en-ZA" sz="1400" dirty="0" smtClean="0"/>
              <a:t>(Spaull &amp; </a:t>
            </a:r>
            <a:r>
              <a:rPr lang="en-ZA" sz="1400" dirty="0" err="1" smtClean="0"/>
              <a:t>Viljoen</a:t>
            </a:r>
            <a:r>
              <a:rPr lang="en-ZA" sz="1400" dirty="0" smtClean="0"/>
              <a:t>, forthcoming)</a:t>
            </a:r>
            <a:endParaRPr lang="en-ZA" sz="1400" dirty="0"/>
          </a:p>
        </p:txBody>
      </p:sp>
    </p:spTree>
    <p:extLst>
      <p:ext uri="{BB962C8B-B14F-4D97-AF65-F5344CB8AC3E}">
        <p14:creationId xmlns:p14="http://schemas.microsoft.com/office/powerpoint/2010/main" val="21887963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30</a:t>
            </a:fld>
            <a:endParaRPr lang="en-ZA"/>
          </a:p>
        </p:txBody>
      </p:sp>
      <p:sp>
        <p:nvSpPr>
          <p:cNvPr id="6" name="Title 1"/>
          <p:cNvSpPr>
            <a:spLocks noGrp="1"/>
          </p:cNvSpPr>
          <p:nvPr>
            <p:ph type="title"/>
          </p:nvPr>
        </p:nvSpPr>
        <p:spPr>
          <a:xfrm>
            <a:off x="468312" y="115888"/>
            <a:ext cx="8136135" cy="1008856"/>
          </a:xfrm>
        </p:spPr>
        <p:txBody>
          <a:bodyPr/>
          <a:lstStyle/>
          <a:p>
            <a:r>
              <a:rPr lang="en-US" sz="3600" dirty="0">
                <a:latin typeface="Calibri" charset="0"/>
              </a:rPr>
              <a:t>Insurmountable learning </a:t>
            </a:r>
            <a:r>
              <a:rPr lang="en-US" sz="3600" dirty="0" smtClean="0">
                <a:latin typeface="Calibri" charset="0"/>
              </a:rPr>
              <a:t>deficits: 0.3 SD</a:t>
            </a:r>
            <a:endParaRPr lang="en-US" sz="3600" dirty="0">
              <a:latin typeface="Calibri" charset="0"/>
            </a:endParaRPr>
          </a:p>
        </p:txBody>
      </p:sp>
      <p:graphicFrame>
        <p:nvGraphicFramePr>
          <p:cNvPr id="7" name="Chart 6"/>
          <p:cNvGraphicFramePr/>
          <p:nvPr>
            <p:extLst>
              <p:ext uri="{D42A27DB-BD31-4B8C-83A1-F6EECF244321}">
                <p14:modId xmlns:p14="http://schemas.microsoft.com/office/powerpoint/2010/main" val="2350253972"/>
              </p:ext>
            </p:extLst>
          </p:nvPr>
        </p:nvGraphicFramePr>
        <p:xfrm>
          <a:off x="-1180" y="1268760"/>
          <a:ext cx="9144000" cy="53352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5220072" y="6503104"/>
            <a:ext cx="2561084" cy="276999"/>
          </a:xfrm>
          <a:prstGeom prst="rect">
            <a:avLst/>
          </a:prstGeom>
          <a:solidFill>
            <a:schemeClr val="bg1">
              <a:lumMod val="85000"/>
            </a:schemeClr>
          </a:solidFill>
        </p:spPr>
        <p:txBody>
          <a:bodyPr wrap="square" rtlCol="0">
            <a:spAutoFit/>
          </a:bodyPr>
          <a:lstStyle/>
          <a:p>
            <a:r>
              <a:rPr lang="en-ZA" sz="1200" i="1" dirty="0" smtClean="0"/>
              <a:t>Spaull &amp; </a:t>
            </a:r>
            <a:r>
              <a:rPr lang="en-ZA" sz="1200" i="1" dirty="0" err="1" smtClean="0"/>
              <a:t>Viljoen</a:t>
            </a:r>
            <a:r>
              <a:rPr lang="en-ZA" sz="1200" i="1" dirty="0" smtClean="0"/>
              <a:t>, 2014 (SAHRC Report)</a:t>
            </a:r>
            <a:endParaRPr lang="en-ZA" sz="1200" i="1" dirty="0"/>
          </a:p>
        </p:txBody>
      </p:sp>
    </p:spTree>
    <p:extLst>
      <p:ext uri="{BB962C8B-B14F-4D97-AF65-F5344CB8AC3E}">
        <p14:creationId xmlns:p14="http://schemas.microsoft.com/office/powerpoint/2010/main" val="2992044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graphicEl>
                                              <a:chart seriesIdx="-4" categoryIdx="9"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88840"/>
            <a:ext cx="8229600" cy="2290266"/>
          </a:xfrm>
        </p:spPr>
        <p:txBody>
          <a:bodyPr/>
          <a:lstStyle/>
          <a:p>
            <a:r>
              <a:rPr lang="en-ZA" dirty="0" smtClean="0"/>
              <a:t>How does this affect matric?</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31</a:t>
            </a:fld>
            <a:endParaRPr lang="en-ZA"/>
          </a:p>
        </p:txBody>
      </p:sp>
    </p:spTree>
    <p:extLst>
      <p:ext uri="{BB962C8B-B14F-4D97-AF65-F5344CB8AC3E}">
        <p14:creationId xmlns:p14="http://schemas.microsoft.com/office/powerpoint/2010/main" val="77569205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085184"/>
            <a:ext cx="8229600" cy="1645643"/>
          </a:xfrm>
        </p:spPr>
        <p:txBody>
          <a:bodyPr>
            <a:normAutofit/>
          </a:bodyPr>
          <a:lstStyle/>
          <a:p>
            <a:r>
              <a:rPr lang="en-ZA" sz="2400" dirty="0" smtClean="0"/>
              <a:t>550,000 students drop out before matric</a:t>
            </a:r>
          </a:p>
          <a:p>
            <a:r>
              <a:rPr lang="en-ZA" sz="2400" dirty="0" smtClean="0"/>
              <a:t>99% do not get a non-matric qualification </a:t>
            </a:r>
            <a:r>
              <a:rPr lang="en-ZA" sz="1600" dirty="0" smtClean="0"/>
              <a:t>(</a:t>
            </a:r>
            <a:r>
              <a:rPr lang="en-ZA" sz="1600" dirty="0" err="1" smtClean="0"/>
              <a:t>Gustafsson</a:t>
            </a:r>
            <a:r>
              <a:rPr lang="en-ZA" sz="1600" dirty="0" smtClean="0"/>
              <a:t>, 2011: p11)</a:t>
            </a:r>
          </a:p>
          <a:p>
            <a:r>
              <a:rPr lang="en-ZA" sz="2400" dirty="0" smtClean="0"/>
              <a:t>What happens to them? 50% youth unemployment…</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32</a:t>
            </a:fld>
            <a:endParaRPr lang="en-ZA"/>
          </a:p>
        </p:txBody>
      </p:sp>
      <p:graphicFrame>
        <p:nvGraphicFramePr>
          <p:cNvPr id="5" name="Chart 4"/>
          <p:cNvGraphicFramePr>
            <a:graphicFrameLocks/>
          </p:cNvGraphicFramePr>
          <p:nvPr>
            <p:extLst>
              <p:ext uri="{D42A27DB-BD31-4B8C-83A1-F6EECF244321}">
                <p14:modId xmlns:p14="http://schemas.microsoft.com/office/powerpoint/2010/main" val="4061235501"/>
              </p:ext>
            </p:extLst>
          </p:nvPr>
        </p:nvGraphicFramePr>
        <p:xfrm>
          <a:off x="395536" y="404664"/>
          <a:ext cx="8208912" cy="4392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2731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category"/>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33</a:t>
            </a:fld>
            <a:endParaRPr lang="en-ZA"/>
          </a:p>
        </p:txBody>
      </p:sp>
      <p:sp>
        <p:nvSpPr>
          <p:cNvPr id="5" name="AutoShape 2" descr="Displaying broad unempl.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6147" name="Picture 3" descr="C:\Users\spaull\Downloads\broad unemp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620688"/>
            <a:ext cx="8555125" cy="540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24681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5400" b="1" dirty="0" smtClean="0"/>
              <a:t>Dropout</a:t>
            </a:r>
            <a:r>
              <a:rPr lang="en-ZA" sz="5400" dirty="0" smtClean="0"/>
              <a:t> </a:t>
            </a:r>
            <a:r>
              <a:rPr lang="en-ZA" dirty="0" smtClean="0"/>
              <a:t>between Gr8 and Gr12</a:t>
            </a:r>
            <a:endParaRPr lang="en-ZA" dirty="0"/>
          </a:p>
        </p:txBody>
      </p:sp>
      <p:sp>
        <p:nvSpPr>
          <p:cNvPr id="3" name="Content Placeholder 2"/>
          <p:cNvSpPr>
            <a:spLocks noGrp="1"/>
          </p:cNvSpPr>
          <p:nvPr>
            <p:ph idx="1"/>
          </p:nvPr>
        </p:nvSpPr>
        <p:spPr>
          <a:xfrm>
            <a:off x="467544" y="5589240"/>
            <a:ext cx="8229600" cy="1152128"/>
          </a:xfrm>
        </p:spPr>
        <p:txBody>
          <a:bodyPr>
            <a:normAutofit fontScale="85000" lnSpcReduction="20000"/>
          </a:bodyPr>
          <a:lstStyle/>
          <a:p>
            <a:r>
              <a:rPr lang="en-ZA" sz="1800" dirty="0" smtClean="0"/>
              <a:t>Of 100 Gr8 quintile 1 students in 2009, 36 passed matric and 10 qualified for university</a:t>
            </a:r>
          </a:p>
          <a:p>
            <a:r>
              <a:rPr lang="en-ZA" sz="1800" dirty="0" smtClean="0"/>
              <a:t>Of 100 Gr8 quintile 5 students in 2009, 68 passed matric and 39 qualified for university</a:t>
            </a:r>
          </a:p>
          <a:p>
            <a:r>
              <a:rPr lang="en-ZA" sz="1800" dirty="0" smtClean="0"/>
              <a:t>“</a:t>
            </a:r>
            <a:r>
              <a:rPr lang="en-ZA" sz="1800" i="1" dirty="0" smtClean="0"/>
              <a:t>Contrary </a:t>
            </a:r>
            <a:r>
              <a:rPr lang="en-ZA" sz="1800" i="1" dirty="0"/>
              <a:t>to what some would like the nation and the public to believe that our results hide inequalities, the facts and evidence show that the two top provinces (Free State and North West) are rural and poor</a:t>
            </a:r>
            <a:r>
              <a:rPr lang="en-ZA" sz="1800" dirty="0" smtClean="0"/>
              <a:t>.” (</a:t>
            </a:r>
            <a:r>
              <a:rPr lang="en-ZA" sz="1800" dirty="0" err="1" smtClean="0"/>
              <a:t>Motshekga</a:t>
            </a:r>
            <a:r>
              <a:rPr lang="en-ZA" sz="1800" dirty="0" smtClean="0"/>
              <a:t>, 2014)</a:t>
            </a:r>
            <a:endParaRPr lang="en-ZA" sz="1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34</a:t>
            </a:fld>
            <a:endParaRPr lang="en-ZA"/>
          </a:p>
        </p:txBody>
      </p:sp>
      <p:graphicFrame>
        <p:nvGraphicFramePr>
          <p:cNvPr id="5" name="Chart 4"/>
          <p:cNvGraphicFramePr>
            <a:graphicFrameLocks/>
          </p:cNvGraphicFramePr>
          <p:nvPr>
            <p:extLst>
              <p:ext uri="{D42A27DB-BD31-4B8C-83A1-F6EECF244321}">
                <p14:modId xmlns:p14="http://schemas.microsoft.com/office/powerpoint/2010/main" val="3044927620"/>
              </p:ext>
            </p:extLst>
          </p:nvPr>
        </p:nvGraphicFramePr>
        <p:xfrm>
          <a:off x="467544" y="1484784"/>
          <a:ext cx="8208912"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735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1000"/>
                                        <p:tgtEl>
                                          <p:spTgt spid="3">
                                            <p:txEl>
                                              <p:pRg st="1" end="1"/>
                                            </p:txEl>
                                          </p:spTgt>
                                        </p:tgtEl>
                                      </p:cBhvr>
                                    </p:animEffect>
                                    <p:anim calcmode="lin" valueType="num">
                                      <p:cBhvr>
                                        <p:cTn id="3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Sub>
          <a:bldChart bld="series"/>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7200" b="1" i="1" dirty="0" smtClean="0">
                <a:solidFill>
                  <a:schemeClr val="bg1"/>
                </a:solidFill>
                <a:latin typeface="Helvetica Neue"/>
                <a:cs typeface="Helvetica Neue"/>
              </a:rPr>
              <a:t>(5) </a:t>
            </a:r>
          </a:p>
          <a:p>
            <a:pPr algn="ctr">
              <a:lnSpc>
                <a:spcPct val="120000"/>
              </a:lnSpc>
            </a:pPr>
            <a:r>
              <a:rPr lang="en-US" b="1" i="1" dirty="0" smtClean="0">
                <a:solidFill>
                  <a:schemeClr val="bg1"/>
                </a:solidFill>
                <a:latin typeface="Helvetica Neue"/>
                <a:cs typeface="Helvetica Neue"/>
              </a:rPr>
              <a:t>How does all of this affect the </a:t>
            </a:r>
            <a:r>
              <a:rPr lang="en-US" b="1" i="1" dirty="0" err="1" smtClean="0">
                <a:solidFill>
                  <a:schemeClr val="bg1"/>
                </a:solidFill>
                <a:latin typeface="Helvetica Neue"/>
                <a:cs typeface="Helvetica Neue"/>
              </a:rPr>
              <a:t>labour</a:t>
            </a:r>
            <a:r>
              <a:rPr lang="en-US" b="1" i="1" dirty="0" smtClean="0">
                <a:solidFill>
                  <a:schemeClr val="bg1"/>
                </a:solidFill>
                <a:latin typeface="Helvetica Neue"/>
                <a:cs typeface="Helvetica Neue"/>
              </a:rPr>
              <a:t>-market and South African society?</a:t>
            </a:r>
            <a:endParaRPr lang="en-US" b="1" i="1" dirty="0">
              <a:solidFill>
                <a:schemeClr val="bg1"/>
              </a:solidFill>
              <a:latin typeface="Helvetica Neue"/>
              <a:cs typeface="Helvetica Neue"/>
            </a:endParaRPr>
          </a:p>
        </p:txBody>
      </p:sp>
    </p:spTree>
    <p:extLst>
      <p:ext uri="{BB962C8B-B14F-4D97-AF65-F5344CB8AC3E}">
        <p14:creationId xmlns:p14="http://schemas.microsoft.com/office/powerpoint/2010/main" val="204604491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14265" y="404664"/>
            <a:ext cx="3941711" cy="1228725"/>
          </a:xfrm>
        </p:spPr>
        <p:txBody>
          <a:bodyPr>
            <a:normAutofit fontScale="90000"/>
          </a:bodyPr>
          <a:lstStyle/>
          <a:p>
            <a:r>
              <a:rPr lang="en-ZA" smtClean="0"/>
              <a:t>Education and inequality?</a:t>
            </a:r>
          </a:p>
        </p:txBody>
      </p:sp>
      <p:graphicFrame>
        <p:nvGraphicFramePr>
          <p:cNvPr id="4" name="Diagram 3"/>
          <p:cNvGraphicFramePr/>
          <p:nvPr>
            <p:extLst>
              <p:ext uri="{D42A27DB-BD31-4B8C-83A1-F6EECF244321}">
                <p14:modId xmlns:p14="http://schemas.microsoft.com/office/powerpoint/2010/main" val="456185910"/>
              </p:ext>
            </p:extLst>
          </p:nvPr>
        </p:nvGraphicFramePr>
        <p:xfrm>
          <a:off x="4968379" y="1040520"/>
          <a:ext cx="3168352"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2751334731"/>
              </p:ext>
            </p:extLst>
          </p:nvPr>
        </p:nvGraphicFramePr>
        <p:xfrm>
          <a:off x="719907" y="3503027"/>
          <a:ext cx="7560840" cy="2564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 name="Group 10"/>
          <p:cNvGrpSpPr/>
          <p:nvPr/>
        </p:nvGrpSpPr>
        <p:grpSpPr>
          <a:xfrm>
            <a:off x="7182186" y="2249964"/>
            <a:ext cx="1866173" cy="1212015"/>
            <a:chOff x="7217855" y="2391961"/>
            <a:chExt cx="1866173" cy="1212015"/>
          </a:xfrm>
          <a:solidFill>
            <a:schemeClr val="accent3">
              <a:lumMod val="75000"/>
            </a:schemeClr>
          </a:solidFill>
        </p:grpSpPr>
        <p:sp>
          <p:nvSpPr>
            <p:cNvPr id="16" name="Left Arrow 15"/>
            <p:cNvSpPr/>
            <p:nvPr/>
          </p:nvSpPr>
          <p:spPr>
            <a:xfrm rot="19500000">
              <a:off x="7217855" y="316778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Left Arrow 19"/>
            <p:cNvSpPr/>
            <p:nvPr/>
          </p:nvSpPr>
          <p:spPr>
            <a:xfrm rot="2088264">
              <a:off x="7250281" y="2391961"/>
              <a:ext cx="1235361" cy="436195"/>
            </a:xfrm>
            <a:prstGeom prst="lef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3" name="Group 16"/>
            <p:cNvGrpSpPr/>
            <p:nvPr/>
          </p:nvGrpSpPr>
          <p:grpSpPr>
            <a:xfrm>
              <a:off x="7624814" y="2408672"/>
              <a:ext cx="1459214" cy="1163187"/>
              <a:chOff x="4263487" y="439903"/>
              <a:chExt cx="1827847" cy="1462278"/>
            </a:xfrm>
            <a:grpFill/>
          </p:grpSpPr>
          <p:sp>
            <p:nvSpPr>
              <p:cNvPr id="18" name="Rounded Rectangle 17"/>
              <p:cNvSpPr/>
              <p:nvPr/>
            </p:nvSpPr>
            <p:spPr>
              <a:xfrm>
                <a:off x="4263487" y="439903"/>
                <a:ext cx="1827847" cy="1462278"/>
              </a:xfrm>
              <a:prstGeom prst="roundRect">
                <a:avLst>
                  <a:gd name="adj" fmla="val 1000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5"/>
              <p:cNvSpPr/>
              <p:nvPr/>
            </p:nvSpPr>
            <p:spPr>
              <a:xfrm>
                <a:off x="4306316" y="482732"/>
                <a:ext cx="1742189" cy="1376620"/>
              </a:xfrm>
              <a:prstGeom prst="rect">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lIns="100965" tIns="100965" rIns="100965" bIns="100965" spcCol="1270" anchor="ctr"/>
              <a:lstStyle/>
              <a:p>
                <a:pPr algn="ctr" defTabSz="2355850">
                  <a:lnSpc>
                    <a:spcPct val="90000"/>
                  </a:lnSpc>
                  <a:spcAft>
                    <a:spcPct val="35000"/>
                  </a:spcAft>
                  <a:defRPr/>
                </a:pPr>
                <a:endParaRPr lang="en-ZA" sz="5300"/>
              </a:p>
            </p:txBody>
          </p:sp>
        </p:grpSp>
      </p:grpSp>
      <p:sp>
        <p:nvSpPr>
          <p:cNvPr id="24" name="TextBox 23"/>
          <p:cNvSpPr txBox="1">
            <a:spLocks noChangeArrowheads="1"/>
          </p:cNvSpPr>
          <p:nvPr/>
        </p:nvSpPr>
        <p:spPr bwMode="auto">
          <a:xfrm>
            <a:off x="7705105" y="2355141"/>
            <a:ext cx="1223963" cy="938212"/>
          </a:xfrm>
          <a:prstGeom prst="rect">
            <a:avLst/>
          </a:prstGeom>
          <a:solidFill>
            <a:schemeClr val="accent1">
              <a:lumMod val="75000"/>
            </a:schemeClr>
          </a:solidFill>
          <a:ln>
            <a:noFill/>
          </a:ln>
        </p:spPr>
        <p:txBody>
          <a:bodyPr>
            <a:spAutoFit/>
          </a:bodyPr>
          <a:lstStyle>
            <a:lvl1pPr marL="171450" indent="-1714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 typeface="Arial" pitchFamily="34" charset="0"/>
              <a:buChar char="•"/>
            </a:pPr>
            <a:r>
              <a:rPr lang="en-ZA" sz="1100" b="1" dirty="0">
                <a:solidFill>
                  <a:srgbClr val="FFFFFF"/>
                </a:solidFill>
              </a:rPr>
              <a:t>IQ</a:t>
            </a:r>
          </a:p>
          <a:p>
            <a:pPr eaLnBrk="1" hangingPunct="1">
              <a:buFont typeface="Arial" pitchFamily="34" charset="0"/>
              <a:buChar char="•"/>
            </a:pPr>
            <a:r>
              <a:rPr lang="en-ZA" sz="1100" b="1" dirty="0">
                <a:solidFill>
                  <a:srgbClr val="FFFFFF"/>
                </a:solidFill>
              </a:rPr>
              <a:t>Motivation</a:t>
            </a:r>
          </a:p>
          <a:p>
            <a:pPr eaLnBrk="1" hangingPunct="1">
              <a:buFont typeface="Arial" pitchFamily="34" charset="0"/>
              <a:buChar char="•"/>
            </a:pPr>
            <a:r>
              <a:rPr lang="en-ZA" sz="1100" b="1" dirty="0">
                <a:solidFill>
                  <a:srgbClr val="FFFFFF"/>
                </a:solidFill>
              </a:rPr>
              <a:t>Social networks</a:t>
            </a:r>
          </a:p>
          <a:p>
            <a:pPr eaLnBrk="1" hangingPunct="1">
              <a:buFont typeface="Arial" pitchFamily="34" charset="0"/>
              <a:buChar char="•"/>
            </a:pPr>
            <a:r>
              <a:rPr lang="en-ZA" sz="1100" b="1" dirty="0">
                <a:solidFill>
                  <a:srgbClr val="FFFFFF"/>
                </a:solidFill>
              </a:rPr>
              <a:t>Discrimination</a:t>
            </a:r>
          </a:p>
        </p:txBody>
      </p:sp>
    </p:spTree>
    <p:extLst>
      <p:ext uri="{BB962C8B-B14F-4D97-AF65-F5344CB8AC3E}">
        <p14:creationId xmlns:p14="http://schemas.microsoft.com/office/powerpoint/2010/main" val="7592995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558" y="304800"/>
            <a:ext cx="6705600" cy="603920"/>
          </a:xfrm>
        </p:spPr>
        <p:txBody>
          <a:bodyPr>
            <a:normAutofit fontScale="90000"/>
          </a:bodyPr>
          <a:lstStyle/>
          <a:p>
            <a:r>
              <a:rPr lang="en-ZA" dirty="0" smtClean="0"/>
              <a:t>Inequality - SA</a:t>
            </a:r>
            <a:endParaRPr lang="en-ZA" dirty="0"/>
          </a:p>
        </p:txBody>
      </p:sp>
      <p:sp>
        <p:nvSpPr>
          <p:cNvPr id="3" name="Content Placeholder 2"/>
          <p:cNvSpPr>
            <a:spLocks noGrp="1"/>
          </p:cNvSpPr>
          <p:nvPr>
            <p:ph idx="1"/>
          </p:nvPr>
        </p:nvSpPr>
        <p:spPr>
          <a:xfrm>
            <a:off x="1403648" y="1340768"/>
            <a:ext cx="6781800" cy="4800600"/>
          </a:xfrm>
        </p:spPr>
        <p:txBody>
          <a:bodyPr/>
          <a:lstStyle/>
          <a:p>
            <a:endParaRPr lang="en-ZA"/>
          </a:p>
        </p:txBody>
      </p:sp>
      <p:sp>
        <p:nvSpPr>
          <p:cNvPr id="4" name="Slide Number Placeholder 3"/>
          <p:cNvSpPr>
            <a:spLocks noGrp="1"/>
          </p:cNvSpPr>
          <p:nvPr>
            <p:ph type="sldNum" sz="quarter" idx="10"/>
          </p:nvPr>
        </p:nvSpPr>
        <p:spPr/>
        <p:txBody>
          <a:bodyPr/>
          <a:lstStyle/>
          <a:p>
            <a:fld id="{4CD881CE-D3EF-44A3-9F23-C91E96DCFFBA}" type="slidenum">
              <a:rPr lang="en-US" smtClean="0"/>
              <a:pPr/>
              <a:t>37</a:t>
            </a:fld>
            <a:endParaRPr lang="en-US"/>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113" y="1060326"/>
            <a:ext cx="7343775"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71891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132856"/>
            <a:ext cx="2880320" cy="2232248"/>
          </a:xfrm>
        </p:spPr>
        <p:txBody>
          <a:bodyPr>
            <a:normAutofit fontScale="90000"/>
          </a:bodyPr>
          <a:lstStyle/>
          <a:p>
            <a:r>
              <a:rPr lang="en-US" b="1" dirty="0" smtClean="0"/>
              <a:t>Earnings inequality in South Africa </a:t>
            </a:r>
            <a:endParaRPr lang="en-US" b="1"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38</a:t>
            </a:fld>
            <a:endParaRPr lang="en-US"/>
          </a:p>
        </p:txBody>
      </p:sp>
      <p:pic>
        <p:nvPicPr>
          <p:cNvPr id="5" name="Picture 4"/>
          <p:cNvPicPr>
            <a:picLocks noChangeAspect="1"/>
          </p:cNvPicPr>
          <p:nvPr/>
        </p:nvPicPr>
        <p:blipFill>
          <a:blip r:embed="rId2"/>
          <a:stretch>
            <a:fillRect/>
          </a:stretch>
        </p:blipFill>
        <p:spPr>
          <a:xfrm>
            <a:off x="4355976" y="-6933"/>
            <a:ext cx="4584843" cy="6858000"/>
          </a:xfrm>
          <a:prstGeom prst="rect">
            <a:avLst/>
          </a:prstGeom>
        </p:spPr>
      </p:pic>
    </p:spTree>
    <p:extLst>
      <p:ext uri="{BB962C8B-B14F-4D97-AF65-F5344CB8AC3E}">
        <p14:creationId xmlns:p14="http://schemas.microsoft.com/office/powerpoint/2010/main" val="257984983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266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428FC51-9BFC-564B-9477-4FC3705C83BD}" type="slidenum">
              <a:rPr lang="en-ZA" sz="1200">
                <a:solidFill>
                  <a:srgbClr val="898989"/>
                </a:solidFill>
              </a:rPr>
              <a:pPr eaLnBrk="1" hangingPunct="1"/>
              <a:t>39</a:t>
            </a:fld>
            <a:endParaRPr lang="en-ZA" sz="1200">
              <a:solidFill>
                <a:srgbClr val="898989"/>
              </a:solidFill>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4" y="855663"/>
            <a:ext cx="1474788" cy="1400175"/>
            <a:chOff x="7229078" y="856066"/>
            <a:chExt cx="1475600" cy="1399948"/>
          </a:xfrm>
        </p:grpSpPr>
        <p:sp>
          <p:nvSpPr>
            <p:cNvPr id="13" name="Freeform 12"/>
            <p:cNvSpPr/>
            <p:nvPr/>
          </p:nvSpPr>
          <p:spPr>
            <a:xfrm rot="18252152">
              <a:off x="7391483"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4"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5" name="TextBox 19"/>
            <p:cNvSpPr txBox="1">
              <a:spLocks noChangeArrowheads="1"/>
            </p:cNvSpPr>
            <p:nvPr/>
          </p:nvSpPr>
          <p:spPr bwMode="auto">
            <a:xfrm>
              <a:off x="7549275" y="1417184"/>
              <a:ext cx="778181" cy="5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dirty="0">
                  <a:solidFill>
                    <a:schemeClr val="bg1"/>
                  </a:solidFill>
                </a:rPr>
                <a:t>High SES </a:t>
              </a:r>
              <a:r>
                <a:rPr lang="en-ZA" sz="900" b="1" dirty="0" smtClean="0">
                  <a:solidFill>
                    <a:schemeClr val="bg1"/>
                  </a:solidFill>
                </a:rPr>
                <a:t>background</a:t>
              </a:r>
            </a:p>
            <a:p>
              <a:pPr algn="ctr" eaLnBrk="1" hangingPunct="1"/>
              <a:r>
                <a:rPr lang="en-ZA" sz="900" b="1" i="1" u="sng" dirty="0" smtClean="0">
                  <a:solidFill>
                    <a:schemeClr val="bg1"/>
                  </a:solidFill>
                </a:rPr>
                <a:t>+ECD</a:t>
              </a:r>
              <a:endParaRPr lang="en-ZA" sz="900" b="1" i="1" u="sng" dirty="0">
                <a:solidFill>
                  <a:schemeClr val="bg1"/>
                </a:solidFill>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82"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679"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26676"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72"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26674"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6668"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26670"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rPr>
                  <a:t>Low quality secondary</a:t>
                </a:r>
              </a:p>
              <a:p>
                <a:pPr algn="ctr" eaLnBrk="1" hangingPunct="1"/>
                <a:r>
                  <a:rPr lang="en-ZA" sz="1200" b="1">
                    <a:solidFill>
                      <a:schemeClr val="bg1"/>
                    </a:solidFill>
                  </a:rPr>
                  <a:t>schoo</a:t>
                </a:r>
                <a:r>
                  <a:rPr lang="en-ZA" sz="1400" b="1">
                    <a:solidFill>
                      <a:schemeClr val="bg1"/>
                    </a:solidFill>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26663"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82765" y="3069612"/>
                <a:ext cx="1710146"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71717" y="3069609"/>
                <a:ext cx="1481603" cy="1700731"/>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nvGrpSpPr>
          <p:cNvPr id="20" name="Group 89"/>
          <p:cNvGrpSpPr>
            <a:grpSpLocks/>
          </p:cNvGrpSpPr>
          <p:nvPr/>
        </p:nvGrpSpPr>
        <p:grpSpPr bwMode="auto">
          <a:xfrm>
            <a:off x="1274763" y="415925"/>
            <a:ext cx="2576512" cy="6230938"/>
            <a:chOff x="56286" y="168437"/>
            <a:chExt cx="2576098" cy="6436236"/>
          </a:xfrm>
        </p:grpSpPr>
        <p:grpSp>
          <p:nvGrpSpPr>
            <p:cNvPr id="26659" name="Group 88"/>
            <p:cNvGrpSpPr>
              <a:grpSpLocks/>
            </p:cNvGrpSpPr>
            <p:nvPr/>
          </p:nvGrpSpPr>
          <p:grpSpPr bwMode="auto">
            <a:xfrm>
              <a:off x="56286" y="168437"/>
              <a:ext cx="2576098" cy="6436236"/>
              <a:chOff x="56286" y="168437"/>
              <a:chExt cx="2576098" cy="6436237"/>
            </a:xfrm>
          </p:grpSpPr>
          <p:sp>
            <p:nvSpPr>
              <p:cNvPr id="76" name="Rectangle 75"/>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59" name="Diagram 58"/>
              <p:cNvGraphicFramePr/>
              <p:nvPr>
                <p:extLst>
                  <p:ext uri="{D42A27DB-BD31-4B8C-83A1-F6EECF244321}">
                    <p14:modId xmlns:p14="http://schemas.microsoft.com/office/powerpoint/2010/main" val="1895388510"/>
                  </p:ext>
                </p:extLst>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75" name="TextBox 74"/>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a:t>
            </a:r>
            <a:r>
              <a:rPr lang="en-ZA" sz="1100" b="1" dirty="0" smtClean="0">
                <a:latin typeface="Calibri" pitchFamily="34" charset="0"/>
                <a:ea typeface="+mn-ea"/>
                <a:cs typeface="Arial" pitchFamily="34" charset="0"/>
              </a:rPr>
              <a:t>17%</a:t>
            </a:r>
            <a:r>
              <a:rPr lang="en-ZA" sz="1100" b="1" dirty="0">
                <a:latin typeface="Calibri" pitchFamily="34" charset="0"/>
                <a:ea typeface="+mn-ea"/>
                <a:cs typeface="Arial" pitchFamily="34" charset="0"/>
              </a:rPr>
              <a:t>)</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513" y="3717032"/>
            <a:ext cx="1633538"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a:solidFill>
                  <a:schemeClr val="tx1"/>
                </a:solidFill>
              </a:rPr>
              <a:t>University/FET</a:t>
            </a:r>
          </a:p>
          <a:p>
            <a:pPr algn="ctr">
              <a:defRPr/>
            </a:pPr>
            <a:endParaRPr lang="en-ZA" sz="800" b="1">
              <a:solidFill>
                <a:schemeClr val="tx1"/>
              </a:solidFill>
            </a:endParaRPr>
          </a:p>
          <a:p>
            <a:pPr marL="171450" indent="-171450">
              <a:buFont typeface="Arial" pitchFamily="34" charset="0"/>
              <a:buChar char="•"/>
              <a:defRPr/>
            </a:pPr>
            <a:r>
              <a:rPr lang="en-ZA" sz="800" b="1">
                <a:solidFill>
                  <a:schemeClr val="tx1"/>
                </a:solidFill>
              </a:rPr>
              <a:t>Type</a:t>
            </a:r>
            <a:r>
              <a:rPr lang="en-ZA" sz="800">
                <a:solidFill>
                  <a:schemeClr val="tx1"/>
                </a:solidFill>
              </a:rPr>
              <a:t> of institution (FET or University)</a:t>
            </a:r>
          </a:p>
          <a:p>
            <a:pPr marL="171450" indent="-171450">
              <a:buFont typeface="Arial" pitchFamily="34" charset="0"/>
              <a:buChar char="•"/>
              <a:defRPr/>
            </a:pPr>
            <a:r>
              <a:rPr lang="en-ZA" sz="800" b="1">
                <a:solidFill>
                  <a:schemeClr val="tx1"/>
                </a:solidFill>
              </a:rPr>
              <a:t>Quality</a:t>
            </a:r>
            <a:r>
              <a:rPr lang="en-ZA" sz="800">
                <a:solidFill>
                  <a:schemeClr val="tx1"/>
                </a:solidFill>
              </a:rPr>
              <a:t> of institution </a:t>
            </a:r>
          </a:p>
          <a:p>
            <a:pPr marL="171450" indent="-171450">
              <a:buFont typeface="Arial" pitchFamily="34" charset="0"/>
              <a:buChar char="•"/>
              <a:defRPr/>
            </a:pPr>
            <a:r>
              <a:rPr lang="en-ZA" sz="800">
                <a:solidFill>
                  <a:schemeClr val="tx1"/>
                </a:solidFill>
              </a:rPr>
              <a:t>Type of </a:t>
            </a:r>
            <a:r>
              <a:rPr lang="en-ZA" sz="800" b="1">
                <a:solidFill>
                  <a:schemeClr val="tx1"/>
                </a:solidFill>
              </a:rPr>
              <a:t>qualification</a:t>
            </a:r>
            <a:r>
              <a:rPr lang="en-ZA" sz="800">
                <a:solidFill>
                  <a:schemeClr val="tx1"/>
                </a:solidFill>
              </a:rPr>
              <a:t> </a:t>
            </a:r>
            <a:r>
              <a:rPr lang="en-ZA" sz="800" i="1">
                <a:solidFill>
                  <a:schemeClr val="tx1"/>
                </a:solidFill>
              </a:rPr>
              <a:t>(diploma, degree etc.)</a:t>
            </a:r>
          </a:p>
          <a:p>
            <a:pPr marL="171450" indent="-171450">
              <a:buFont typeface="Arial" pitchFamily="34" charset="0"/>
              <a:buChar char="•"/>
              <a:defRPr/>
            </a:pPr>
            <a:r>
              <a:rPr lang="en-ZA" sz="800" b="1">
                <a:solidFill>
                  <a:schemeClr val="tx1"/>
                </a:solidFill>
              </a:rPr>
              <a:t>Field</a:t>
            </a:r>
            <a:r>
              <a:rPr lang="en-ZA" sz="800">
                <a:solidFill>
                  <a:schemeClr val="tx1"/>
                </a:solidFill>
              </a:rPr>
              <a:t> of study </a:t>
            </a:r>
            <a:r>
              <a:rPr lang="en-ZA" sz="800" i="1">
                <a:solidFill>
                  <a:schemeClr val="tx1"/>
                </a:solidFill>
              </a:rPr>
              <a:t>(Engineering, Arts etc.)</a:t>
            </a:r>
            <a:endParaRPr lang="en-ZA" sz="1200" i="1">
              <a:solidFill>
                <a:schemeClr val="tx1"/>
              </a:solidFill>
            </a:endParaRPr>
          </a:p>
        </p:txBody>
      </p:sp>
      <p:grpSp>
        <p:nvGrpSpPr>
          <p:cNvPr id="22" name="Group 129"/>
          <p:cNvGrpSpPr>
            <a:grpSpLocks/>
          </p:cNvGrpSpPr>
          <p:nvPr/>
        </p:nvGrpSpPr>
        <p:grpSpPr bwMode="auto">
          <a:xfrm>
            <a:off x="107504" y="2492896"/>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26652" name="TextBox 1"/>
          <p:cNvSpPr txBox="1">
            <a:spLocks noChangeArrowheads="1"/>
          </p:cNvSpPr>
          <p:nvPr/>
        </p:nvSpPr>
        <p:spPr bwMode="auto">
          <a:xfrm>
            <a:off x="549275" y="6526213"/>
            <a:ext cx="3524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dirty="0"/>
              <a:t>cf. Servaas van der </a:t>
            </a:r>
            <a:r>
              <a:rPr lang="en-ZA" sz="1400" dirty="0" smtClean="0"/>
              <a:t>Berg – QLFS 2011</a:t>
            </a:r>
            <a:endParaRPr lang="en-ZA" sz="1400" dirty="0"/>
          </a:p>
        </p:txBody>
      </p:sp>
    </p:spTree>
    <p:extLst>
      <p:ext uri="{BB962C8B-B14F-4D97-AF65-F5344CB8AC3E}">
        <p14:creationId xmlns:p14="http://schemas.microsoft.com/office/powerpoint/2010/main" val="187435019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Links between education &amp; the labour-market</a:t>
            </a:r>
            <a:endParaRPr lang="en-ZA" sz="3200"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ZA" sz="2800" dirty="0" smtClean="0"/>
              <a:t>Intervening in the labour-market (BBBEE) is too late</a:t>
            </a:r>
          </a:p>
          <a:p>
            <a:pPr lvl="1"/>
            <a:r>
              <a:rPr lang="en-ZA" sz="2000" dirty="0" smtClean="0"/>
              <a:t>Need to do this but MORE focus on (pre) school.</a:t>
            </a:r>
          </a:p>
          <a:p>
            <a:pPr marL="514350" indent="-514350">
              <a:buFont typeface="+mj-lt"/>
              <a:buAutoNum type="arabicPeriod"/>
            </a:pPr>
            <a:r>
              <a:rPr lang="en-ZA" sz="2800" dirty="0" smtClean="0"/>
              <a:t>Social grants important to reduce abject poverty but cannot change inequality much</a:t>
            </a:r>
          </a:p>
          <a:p>
            <a:pPr marL="514350" indent="-514350">
              <a:buFont typeface="+mj-lt"/>
              <a:buAutoNum type="arabicPeriod"/>
            </a:pPr>
            <a:r>
              <a:rPr lang="en-ZA" sz="2800" dirty="0" smtClean="0"/>
              <a:t>Wages account for 80% of total inequality</a:t>
            </a:r>
          </a:p>
          <a:p>
            <a:pPr marL="514350" indent="-514350">
              <a:buFont typeface="+mj-lt"/>
              <a:buAutoNum type="arabicPeriod"/>
            </a:pPr>
            <a:r>
              <a:rPr lang="en-ZA" sz="2800" dirty="0" smtClean="0"/>
              <a:t>Unless you can increase the wages of black labour-market entrants cannot change structure of SA income distribution </a:t>
            </a:r>
          </a:p>
          <a:p>
            <a:pPr marL="514350" indent="-514350">
              <a:buFont typeface="+mj-lt"/>
              <a:buAutoNum type="arabicPeriod"/>
            </a:pPr>
            <a:r>
              <a:rPr lang="en-ZA" sz="2800" dirty="0" smtClean="0"/>
              <a:t>(4) not possible without improving quality of education.</a:t>
            </a:r>
            <a:endParaRPr lang="en-ZA"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40</a:t>
            </a:fld>
            <a:endParaRPr lang="en-ZA"/>
          </a:p>
        </p:txBody>
      </p:sp>
    </p:spTree>
    <p:extLst>
      <p:ext uri="{BB962C8B-B14F-4D97-AF65-F5344CB8AC3E}">
        <p14:creationId xmlns:p14="http://schemas.microsoft.com/office/powerpoint/2010/main" val="386415535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Oval 4"/>
          <p:cNvSpPr/>
          <p:nvPr/>
        </p:nvSpPr>
        <p:spPr>
          <a:xfrm>
            <a:off x="2069722" y="1007736"/>
            <a:ext cx="5004556" cy="484252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lnSpc>
                <a:spcPct val="120000"/>
              </a:lnSpc>
            </a:pPr>
            <a:r>
              <a:rPr lang="en-US" sz="2400" b="1" i="1" dirty="0" smtClean="0">
                <a:solidFill>
                  <a:schemeClr val="bg1"/>
                </a:solidFill>
                <a:latin typeface="Helvetica Neue"/>
                <a:cs typeface="Helvetica Neue"/>
              </a:rPr>
              <a:t>SOLUTION?</a:t>
            </a:r>
          </a:p>
          <a:p>
            <a:pPr algn="ctr">
              <a:lnSpc>
                <a:spcPct val="120000"/>
              </a:lnSpc>
            </a:pPr>
            <a:endParaRPr lang="en-US" b="1" i="1" dirty="0">
              <a:solidFill>
                <a:schemeClr val="bg1"/>
              </a:solidFill>
              <a:latin typeface="Helvetica Neue"/>
              <a:cs typeface="Helvetica Neue"/>
            </a:endParaRPr>
          </a:p>
          <a:p>
            <a:pPr algn="ctr">
              <a:lnSpc>
                <a:spcPct val="120000"/>
              </a:lnSpc>
            </a:pPr>
            <a:r>
              <a:rPr lang="en-US" sz="3600" b="1" i="1" dirty="0" smtClean="0">
                <a:solidFill>
                  <a:schemeClr val="bg1"/>
                </a:solidFill>
                <a:latin typeface="Helvetica Neue"/>
                <a:cs typeface="Helvetica Neue"/>
              </a:rPr>
              <a:t>Accountability </a:t>
            </a:r>
            <a:r>
              <a:rPr lang="en-US" sz="3600" b="1" i="1" dirty="0" smtClean="0">
                <a:solidFill>
                  <a:srgbClr val="FF0000"/>
                </a:solidFill>
                <a:latin typeface="Helvetica Neue"/>
                <a:cs typeface="Helvetica Neue"/>
              </a:rPr>
              <a:t>AND</a:t>
            </a:r>
            <a:r>
              <a:rPr lang="en-US" sz="3600" b="1" i="1" dirty="0" smtClean="0">
                <a:solidFill>
                  <a:schemeClr val="bg1"/>
                </a:solidFill>
                <a:latin typeface="Helvetica Neue"/>
                <a:cs typeface="Helvetica Neue"/>
              </a:rPr>
              <a:t> </a:t>
            </a:r>
          </a:p>
          <a:p>
            <a:pPr algn="ctr">
              <a:lnSpc>
                <a:spcPct val="120000"/>
              </a:lnSpc>
            </a:pPr>
            <a:r>
              <a:rPr lang="en-US" sz="3600" b="1" i="1" dirty="0" smtClean="0">
                <a:solidFill>
                  <a:schemeClr val="bg1"/>
                </a:solidFill>
                <a:latin typeface="Helvetica Neue"/>
                <a:cs typeface="Helvetica Neue"/>
              </a:rPr>
              <a:t>Capacity</a:t>
            </a:r>
            <a:endParaRPr lang="en-US" sz="3600" b="1" i="1" dirty="0">
              <a:solidFill>
                <a:schemeClr val="bg1"/>
              </a:solidFill>
              <a:latin typeface="Helvetica Neue"/>
              <a:cs typeface="Helvetica Neue"/>
            </a:endParaRPr>
          </a:p>
        </p:txBody>
      </p:sp>
    </p:spTree>
    <p:extLst>
      <p:ext uri="{BB962C8B-B14F-4D97-AF65-F5344CB8AC3E}">
        <p14:creationId xmlns:p14="http://schemas.microsoft.com/office/powerpoint/2010/main" val="275869280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42</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52323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43</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Rectangle 34"/>
          <p:cNvSpPr/>
          <p:nvPr/>
        </p:nvSpPr>
        <p:spPr>
          <a:xfrm>
            <a:off x="4721696" y="3356992"/>
            <a:ext cx="3663503" cy="3240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1924651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44</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052513" y="476672"/>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55059833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45</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721696" y="489258"/>
            <a:ext cx="3663503" cy="2880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2978540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46</a:t>
            </a:fld>
            <a:endParaRPr lang="en-ZA"/>
          </a:p>
        </p:txBody>
      </p:sp>
      <p:pic>
        <p:nvPicPr>
          <p:cNvPr id="13346"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157163"/>
            <a:ext cx="7038975"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54123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47</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85517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48</a:t>
            </a:fld>
            <a:endParaRPr lang="en-ZA"/>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63" y="214313"/>
            <a:ext cx="6924675"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5736" y="2767280"/>
            <a:ext cx="5040560" cy="1323439"/>
          </a:xfrm>
          <a:prstGeom prst="rect">
            <a:avLst/>
          </a:prstGeom>
          <a:solidFill>
            <a:schemeClr val="bg1">
              <a:lumMod val="85000"/>
            </a:schemeClr>
          </a:solidFill>
        </p:spPr>
        <p:txBody>
          <a:bodyPr wrap="square" rtlCol="0">
            <a:spAutoFit/>
          </a:bodyPr>
          <a:lstStyle/>
          <a:p>
            <a:r>
              <a:rPr lang="en-ZA" dirty="0" smtClean="0"/>
              <a:t>“</a:t>
            </a:r>
            <a:r>
              <a:rPr lang="en-ZA" sz="2000" b="1" dirty="0" smtClean="0"/>
              <a:t>Only </a:t>
            </a:r>
            <a:r>
              <a:rPr lang="en-ZA" sz="2000" b="1" dirty="0"/>
              <a:t>when schools have both the incentive to respond to an accountability system as well as the capacity to do so will there be an improvement in student outcomes</a:t>
            </a:r>
            <a:r>
              <a:rPr lang="en-ZA" sz="2000" b="1" dirty="0" smtClean="0"/>
              <a:t>.” (p22) </a:t>
            </a:r>
            <a:endParaRPr lang="en-ZA" sz="2000" b="1" dirty="0"/>
          </a:p>
        </p:txBody>
      </p:sp>
    </p:spTree>
    <p:extLst>
      <p:ext uri="{BB962C8B-B14F-4D97-AF65-F5344CB8AC3E}">
        <p14:creationId xmlns:p14="http://schemas.microsoft.com/office/powerpoint/2010/main" val="206059001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There are signs of hope…</a:t>
            </a:r>
            <a:endParaRPr lang="en-ZA" dirty="0"/>
          </a:p>
        </p:txBody>
      </p:sp>
      <p:sp>
        <p:nvSpPr>
          <p:cNvPr id="3" name="Content Placeholder 2"/>
          <p:cNvSpPr>
            <a:spLocks noGrp="1"/>
          </p:cNvSpPr>
          <p:nvPr>
            <p:ph idx="1"/>
          </p:nvPr>
        </p:nvSpPr>
        <p:spPr/>
        <p:txBody>
          <a:bodyPr>
            <a:normAutofit lnSpcReduction="10000"/>
          </a:bodyPr>
          <a:lstStyle/>
          <a:p>
            <a:r>
              <a:rPr lang="en-ZA" dirty="0" smtClean="0"/>
              <a:t>The DBE has begun to focus on the basics</a:t>
            </a:r>
          </a:p>
          <a:p>
            <a:pPr lvl="1"/>
            <a:r>
              <a:rPr lang="en-ZA" dirty="0" smtClean="0"/>
              <a:t>CAPS curriculum</a:t>
            </a:r>
          </a:p>
          <a:p>
            <a:pPr lvl="1"/>
            <a:r>
              <a:rPr lang="en-ZA" dirty="0" smtClean="0"/>
              <a:t>Workbooks </a:t>
            </a:r>
            <a:r>
              <a:rPr lang="en-ZA" sz="2000" dirty="0" smtClean="0"/>
              <a:t>(numeracy and literacy)</a:t>
            </a:r>
          </a:p>
          <a:p>
            <a:pPr lvl="1"/>
            <a:r>
              <a:rPr lang="en-ZA" dirty="0" smtClean="0"/>
              <a:t>ANAs </a:t>
            </a:r>
            <a:r>
              <a:rPr lang="en-ZA" sz="2000" dirty="0" smtClean="0"/>
              <a:t>(not without problems)</a:t>
            </a:r>
          </a:p>
          <a:p>
            <a:pPr lvl="1"/>
            <a:endParaRPr lang="en-ZA" dirty="0"/>
          </a:p>
          <a:p>
            <a:r>
              <a:rPr lang="en-ZA" dirty="0" smtClean="0"/>
              <a:t>Some improvement in Gr9 student outcomes between TIMSS 2003 and TIMSS 2011 </a:t>
            </a:r>
          </a:p>
          <a:p>
            <a:pPr lvl="1"/>
            <a:r>
              <a:rPr lang="en-ZA" dirty="0" smtClean="0"/>
              <a:t>1.5 Grade levels (but post-improvement still exceedingly low)</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49</a:t>
            </a:fld>
            <a:endParaRPr lang="en-ZA"/>
          </a:p>
        </p:txBody>
      </p:sp>
    </p:spTree>
    <p:extLst>
      <p:ext uri="{BB962C8B-B14F-4D97-AF65-F5344CB8AC3E}">
        <p14:creationId xmlns:p14="http://schemas.microsoft.com/office/powerpoint/2010/main" val="120360225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ZA" b="1" dirty="0" smtClean="0">
                <a:solidFill>
                  <a:srgbClr val="C00000"/>
                </a:solidFill>
              </a:rPr>
              <a:t>Way forward?</a:t>
            </a:r>
            <a:endParaRPr lang="en-ZA" b="1" dirty="0">
              <a:solidFill>
                <a:srgbClr val="C00000"/>
              </a:solidFill>
            </a:endParaRPr>
          </a:p>
        </p:txBody>
      </p:sp>
      <p:sp>
        <p:nvSpPr>
          <p:cNvPr id="3" name="Content Placeholder 2"/>
          <p:cNvSpPr txBox="1">
            <a:spLocks/>
          </p:cNvSpPr>
          <p:nvPr/>
        </p:nvSpPr>
        <p:spPr>
          <a:xfrm>
            <a:off x="395536" y="1484784"/>
            <a:ext cx="8424936" cy="452596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ZA" sz="2400" b="1" i="0" u="none" strike="noStrike" kern="1200" cap="none" spc="0" normalizeH="0" baseline="0" noProof="0" dirty="0" smtClean="0">
                <a:ln>
                  <a:noFill/>
                </a:ln>
                <a:solidFill>
                  <a:srgbClr val="C00000"/>
                </a:solidFill>
                <a:effectLst/>
                <a:uLnTx/>
                <a:uFillTx/>
                <a:latin typeface="+mn-lt"/>
                <a:ea typeface="+mn-ea"/>
                <a:cs typeface="+mn-cs"/>
              </a:rPr>
              <a:t> </a:t>
            </a:r>
            <a:r>
              <a:rPr kumimoji="0" lang="en-ZA" sz="2000" b="1" i="0" u="none" strike="noStrike" kern="1200" cap="none" spc="0" normalizeH="0" baseline="0" noProof="0" dirty="0" smtClean="0">
                <a:ln>
                  <a:noFill/>
                </a:ln>
                <a:solidFill>
                  <a:srgbClr val="C00000"/>
                </a:solidFill>
                <a:effectLst/>
                <a:uLnTx/>
                <a:uFillTx/>
                <a:latin typeface="+mn-lt"/>
                <a:ea typeface="+mn-ea"/>
                <a:cs typeface="+mn-cs"/>
              </a:rPr>
              <a:t>Acknowledge the extent of the problem</a:t>
            </a:r>
            <a:endParaRPr kumimoji="0" lang="en-ZA" sz="2400" b="1" i="0" u="none" strike="noStrike" kern="1200" cap="none" spc="0" normalizeH="0" baseline="0" noProof="0" dirty="0" smtClean="0">
              <a:ln>
                <a:noFill/>
              </a:ln>
              <a:solidFill>
                <a:srgbClr val="C00000"/>
              </a:solidFill>
              <a:effectLst/>
              <a:uLnTx/>
              <a:uFillTx/>
              <a:latin typeface="+mn-lt"/>
              <a:ea typeface="+mn-ea"/>
              <a:cs typeface="+mn-cs"/>
            </a:endParaRPr>
          </a:p>
          <a:p>
            <a:pPr marL="800100" lvl="1" indent="-342900">
              <a:spcBef>
                <a:spcPct val="20000"/>
              </a:spcBef>
              <a:buFont typeface="Arial" pitchFamily="34" charset="0"/>
              <a:buChar char="•"/>
            </a:pPr>
            <a:r>
              <a:rPr lang="en-ZA" sz="1400" dirty="0" smtClean="0"/>
              <a:t>Low quality education is one of the three largest crises facing our country (along with HIV/AIDS and unemployment). Need the political will and public support for widespread reform.</a:t>
            </a:r>
          </a:p>
          <a:p>
            <a:pPr marL="342900" marR="0" lvl="0" indent="-342900" algn="l" defTabSz="914400" rtl="0" eaLnBrk="1" fontAlgn="auto" latinLnBrk="0" hangingPunct="1">
              <a:lnSpc>
                <a:spcPct val="100000"/>
              </a:lnSpc>
              <a:spcBef>
                <a:spcPct val="20000"/>
              </a:spcBef>
              <a:spcAft>
                <a:spcPts val="0"/>
              </a:spcAft>
              <a:buClrTx/>
              <a:buSzTx/>
              <a:buFont typeface="+mj-lt"/>
              <a:buAutoNum type="arabicPeriod"/>
              <a:tabLst/>
              <a:defRPr/>
            </a:pPr>
            <a:r>
              <a:rPr lang="en-ZA" sz="2400" b="1" dirty="0" smtClean="0">
                <a:solidFill>
                  <a:srgbClr val="C00000"/>
                </a:solidFill>
              </a:rPr>
              <a:t> </a:t>
            </a:r>
            <a:r>
              <a:rPr lang="en-ZA" sz="2000" b="1" dirty="0" smtClean="0">
                <a:solidFill>
                  <a:srgbClr val="C00000"/>
                </a:solidFill>
              </a:rPr>
              <a:t>Focus on the basics</a:t>
            </a:r>
            <a:endParaRPr lang="en-ZA" sz="2400" b="1" dirty="0" smtClean="0">
              <a:solidFill>
                <a:srgbClr val="C00000"/>
              </a:solidFill>
            </a:endParaRPr>
          </a:p>
          <a:p>
            <a:pPr marL="914400" lvl="1" indent="-514350">
              <a:buFont typeface="Arial" pitchFamily="34" charset="0"/>
              <a:buChar char="•"/>
              <a:defRPr/>
            </a:pPr>
            <a:r>
              <a:rPr lang="en-ZA" sz="1400" dirty="0" smtClean="0"/>
              <a:t>Every child MUST master the basics of foundational numeracy and literacy these are the building blocks of further education – weak foundations = recipe for disaster. </a:t>
            </a:r>
            <a:r>
              <a:rPr lang="en-ZA" sz="1400" smtClean="0"/>
              <a:t>Read by 10 goal!</a:t>
            </a:r>
            <a:endParaRPr lang="en-ZA" sz="1400" dirty="0" smtClean="0"/>
          </a:p>
          <a:p>
            <a:pPr marL="914400" lvl="1" indent="-514350">
              <a:buFont typeface="Arial" pitchFamily="34" charset="0"/>
              <a:buChar char="•"/>
              <a:defRPr/>
            </a:pPr>
            <a:r>
              <a:rPr lang="en-ZA" sz="1400" dirty="0" smtClean="0"/>
              <a:t>Teachers need to be in school teaching (re-introduce inspectorate?)</a:t>
            </a:r>
          </a:p>
          <a:p>
            <a:pPr marL="914400" lvl="1" indent="-514350">
              <a:buFont typeface="Arial" pitchFamily="34" charset="0"/>
              <a:buChar char="•"/>
              <a:defRPr/>
            </a:pPr>
            <a:r>
              <a:rPr lang="en-ZA" sz="1400" dirty="0" smtClean="0"/>
              <a:t>Every teacher needs a minimum competency (basic) in the subjects they teach</a:t>
            </a:r>
          </a:p>
          <a:p>
            <a:pPr marL="914400" lvl="1" indent="-514350">
              <a:buFont typeface="Arial" pitchFamily="34" charset="0"/>
              <a:buChar char="•"/>
              <a:defRPr/>
            </a:pPr>
            <a:r>
              <a:rPr lang="en-ZA" sz="1400" dirty="0" smtClean="0"/>
              <a:t>Every child (teacher) needs access to adequate learning (teaching) materials</a:t>
            </a:r>
          </a:p>
          <a:p>
            <a:pPr marL="914400" lvl="1" indent="-514350">
              <a:buFont typeface="Arial" pitchFamily="34" charset="0"/>
              <a:buChar char="•"/>
              <a:defRPr/>
            </a:pPr>
            <a:r>
              <a:rPr lang="en-ZA" sz="1400" dirty="0" smtClean="0"/>
              <a:t>Use every school day and every school period – maximise instructional time</a:t>
            </a:r>
          </a:p>
          <a:p>
            <a:pPr marL="914400" lvl="1" indent="-514350">
              <a:buFont typeface="Arial" pitchFamily="34" charset="0"/>
              <a:buChar char="•"/>
              <a:defRPr/>
            </a:pPr>
            <a:r>
              <a:rPr lang="en-ZA" sz="1400" dirty="0" smtClean="0"/>
              <a:t>Have to make sure we don’t make the same mistakes with Grade R as we have with the rest of schooling</a:t>
            </a:r>
          </a:p>
          <a:p>
            <a:pPr marL="457200" indent="-514350">
              <a:buFont typeface="+mj-lt"/>
              <a:buAutoNum type="arabicPeriod"/>
              <a:defRPr/>
            </a:pPr>
            <a:r>
              <a:rPr lang="en-ZA" sz="2000" b="1" dirty="0" smtClean="0">
                <a:solidFill>
                  <a:srgbClr val="C00000"/>
                </a:solidFill>
              </a:rPr>
              <a:t>Increase information, accountability &amp; transparency</a:t>
            </a:r>
          </a:p>
          <a:p>
            <a:pPr marL="914400" lvl="1" indent="-514350">
              <a:buFont typeface="Arial" pitchFamily="34" charset="0"/>
              <a:buChar char="•"/>
              <a:defRPr/>
            </a:pPr>
            <a:r>
              <a:rPr lang="en-ZA" sz="1400" dirty="0" smtClean="0"/>
              <a:t>At ALL levels – DBE, district, school, classroom, learner</a:t>
            </a:r>
          </a:p>
          <a:p>
            <a:pPr marL="914400" lvl="1" indent="-514350">
              <a:buFont typeface="Arial" pitchFamily="34" charset="0"/>
              <a:buChar char="•"/>
              <a:defRPr/>
            </a:pPr>
            <a:r>
              <a:rPr lang="en-ZA" sz="1400" dirty="0" smtClean="0"/>
              <a:t>Strengthen ANA. Get psychometrics right (so comparable across years), externally evaluate @ 1 grade</a:t>
            </a:r>
          </a:p>
          <a:p>
            <a:pPr marL="914400" lvl="1" indent="-514350">
              <a:buFont typeface="Arial" pitchFamily="34" charset="0"/>
              <a:buChar char="•"/>
              <a:defRPr/>
            </a:pPr>
            <a:r>
              <a:rPr lang="en-ZA" sz="1400" dirty="0" smtClean="0"/>
              <a:t>Set realistic goals for improvement and hold people accountable </a:t>
            </a:r>
          </a:p>
          <a:p>
            <a:pPr marL="457200" indent="-514350">
              <a:buFont typeface="+mj-lt"/>
              <a:buAutoNum type="arabicPeriod"/>
              <a:defRPr/>
            </a:pPr>
            <a:r>
              <a:rPr lang="en-ZA" sz="2000" b="1" dirty="0" smtClean="0">
                <a:solidFill>
                  <a:srgbClr val="C00000"/>
                </a:solidFill>
              </a:rPr>
              <a:t>Focus on teachers</a:t>
            </a:r>
            <a:endParaRPr lang="en-ZA" sz="2000" b="1" dirty="0">
              <a:solidFill>
                <a:srgbClr val="C00000"/>
              </a:solidFill>
            </a:endParaRPr>
          </a:p>
          <a:p>
            <a:pPr marL="914400" lvl="1" indent="-514350">
              <a:buFont typeface="Arial" pitchFamily="34" charset="0"/>
              <a:buChar char="•"/>
              <a:defRPr/>
            </a:pPr>
            <a:r>
              <a:rPr lang="en-ZA" sz="1400" dirty="0" smtClean="0"/>
              <a:t>Have to find a way of raising the quality of both (1) new, but especially (2) existing teachers</a:t>
            </a:r>
          </a:p>
          <a:p>
            <a:pPr marL="914400" lvl="1" indent="-514350">
              <a:buFont typeface="Arial" pitchFamily="34" charset="0"/>
              <a:buChar char="•"/>
              <a:defRPr/>
            </a:pPr>
            <a:r>
              <a:rPr lang="en-ZA" sz="1400" dirty="0" smtClean="0"/>
              <a:t>Q&amp;A - Prof Muller (UCT): </a:t>
            </a:r>
            <a:r>
              <a:rPr lang="en-ZA" sz="1200" b="1" dirty="0"/>
              <a:t>What do you think is the most under-researched area in South African </a:t>
            </a:r>
            <a:r>
              <a:rPr lang="en-ZA" sz="1200" b="1" dirty="0" smtClean="0"/>
              <a:t>education?</a:t>
            </a:r>
            <a:endParaRPr lang="en-ZA" sz="1200" dirty="0"/>
          </a:p>
          <a:p>
            <a:pPr marL="1371600" lvl="2" indent="-514350">
              <a:buFont typeface="Arial" pitchFamily="34" charset="0"/>
              <a:buChar char="•"/>
              <a:defRPr/>
            </a:pPr>
            <a:r>
              <a:rPr lang="en-ZA" sz="1200" dirty="0" smtClean="0"/>
              <a:t>“We </a:t>
            </a:r>
            <a:r>
              <a:rPr lang="en-ZA" sz="1200" dirty="0"/>
              <a:t>have no idea what it will take to make knowledgeable teachers out of clueless ones, at least not while they are actually on-the-job</a:t>
            </a:r>
            <a:r>
              <a:rPr lang="en-ZA" sz="1200" dirty="0" smtClean="0"/>
              <a:t>.”</a:t>
            </a:r>
            <a:endParaRPr lang="en-ZA" sz="1200" dirty="0"/>
          </a:p>
          <a:p>
            <a:pPr marL="914400" lvl="1" indent="-514350">
              <a:buFont typeface="Arial" pitchFamily="34" charset="0"/>
              <a:buChar char="•"/>
              <a:defRPr/>
            </a:pPr>
            <a:endParaRPr lang="en-ZA" sz="1400" dirty="0"/>
          </a:p>
          <a:p>
            <a:pPr marL="914400" lvl="1" indent="-514350">
              <a:buFont typeface="Arial" pitchFamily="34" charset="0"/>
              <a:buChar char="•"/>
              <a:defRPr/>
            </a:pPr>
            <a:endParaRPr lang="en-ZA" sz="1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50</a:t>
            </a:fld>
            <a:endParaRPr lang="en-ZA"/>
          </a:p>
        </p:txBody>
      </p:sp>
    </p:spTree>
    <p:extLst>
      <p:ext uri="{BB962C8B-B14F-4D97-AF65-F5344CB8AC3E}">
        <p14:creationId xmlns:p14="http://schemas.microsoft.com/office/powerpoint/2010/main" val="140863304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5</a:t>
            </a:r>
            <a:r>
              <a:rPr lang="en-ZA" dirty="0" smtClean="0"/>
              <a:t> “Take-Home” points</a:t>
            </a:r>
            <a:endParaRPr lang="en-ZA" dirty="0"/>
          </a:p>
        </p:txBody>
      </p:sp>
      <p:sp>
        <p:nvSpPr>
          <p:cNvPr id="3" name="Content Placeholder 2"/>
          <p:cNvSpPr>
            <a:spLocks noGrp="1"/>
          </p:cNvSpPr>
          <p:nvPr>
            <p:ph idx="1"/>
          </p:nvPr>
        </p:nvSpPr>
        <p:spPr>
          <a:xfrm>
            <a:off x="467544" y="1628800"/>
            <a:ext cx="5472608" cy="4896544"/>
          </a:xfrm>
        </p:spPr>
        <p:txBody>
          <a:bodyPr>
            <a:normAutofit fontScale="70000" lnSpcReduction="20000"/>
          </a:bodyPr>
          <a:lstStyle/>
          <a:p>
            <a:pPr marL="0" indent="0">
              <a:buNone/>
            </a:pPr>
            <a:r>
              <a:rPr lang="en-ZA" sz="2200" i="1" dirty="0" smtClean="0"/>
              <a:t>Many things we have not discussed – Grade-R/ECD, teacher unions and politics, civil service capacity constraints, LOLT, teacher training (in- and pre-), RCTs, resources,  etc.</a:t>
            </a:r>
          </a:p>
          <a:p>
            <a:pPr marL="0" indent="0">
              <a:buNone/>
            </a:pPr>
            <a:endParaRPr lang="en-ZA" sz="2400" dirty="0" smtClean="0"/>
          </a:p>
          <a:p>
            <a:pPr marL="457200" indent="-457200">
              <a:buFont typeface="+mj-lt"/>
              <a:buAutoNum type="arabicPeriod"/>
            </a:pPr>
            <a:r>
              <a:rPr lang="en-ZA" sz="2400" dirty="0" smtClean="0"/>
              <a:t>South Africa performs extremely poorly on local and international assessments of educational achievement.</a:t>
            </a:r>
          </a:p>
          <a:p>
            <a:pPr marL="457200" indent="-457200">
              <a:buFont typeface="+mj-lt"/>
              <a:buAutoNum type="arabicPeriod"/>
            </a:pPr>
            <a:endParaRPr lang="en-ZA" sz="2400" dirty="0" smtClean="0"/>
          </a:p>
          <a:p>
            <a:pPr marL="457200" indent="-457200">
              <a:buFont typeface="+mj-lt"/>
              <a:buAutoNum type="arabicPeriod"/>
            </a:pPr>
            <a:r>
              <a:rPr lang="en-ZA" sz="2400" dirty="0"/>
              <a:t>In SA we have two public schooling systems not one.</a:t>
            </a:r>
          </a:p>
          <a:p>
            <a:pPr marL="457200" indent="-457200">
              <a:buFont typeface="+mj-lt"/>
              <a:buAutoNum type="arabicPeriod"/>
            </a:pPr>
            <a:endParaRPr lang="en-ZA" sz="2400" dirty="0" smtClean="0"/>
          </a:p>
          <a:p>
            <a:pPr marL="457200" indent="-457200">
              <a:buFont typeface="+mj-lt"/>
              <a:buAutoNum type="arabicPeriod"/>
            </a:pPr>
            <a:r>
              <a:rPr lang="en-ZA" sz="2400" dirty="0" smtClean="0"/>
              <a:t>Teacher content knowledge in South Africa is extremely low</a:t>
            </a:r>
          </a:p>
          <a:p>
            <a:pPr marL="457200" indent="-457200">
              <a:buFont typeface="+mj-lt"/>
              <a:buAutoNum type="arabicPeriod"/>
            </a:pPr>
            <a:endParaRPr lang="en-ZA" sz="2400" dirty="0"/>
          </a:p>
          <a:p>
            <a:pPr marL="457200" indent="-457200">
              <a:buFont typeface="+mj-lt"/>
              <a:buAutoNum type="arabicPeriod"/>
            </a:pPr>
            <a:r>
              <a:rPr lang="en-ZA" sz="2400" dirty="0" smtClean="0"/>
              <a:t>In large parts of the schooling system there is very little learning taking place.</a:t>
            </a:r>
          </a:p>
          <a:p>
            <a:pPr marL="457200" indent="-457200">
              <a:buFont typeface="+mj-lt"/>
              <a:buAutoNum type="arabicPeriod"/>
            </a:pPr>
            <a:endParaRPr lang="en-ZA" sz="2400" dirty="0" smtClean="0"/>
          </a:p>
          <a:p>
            <a:pPr marL="457200" indent="-457200">
              <a:buFont typeface="+mj-lt"/>
              <a:buAutoNum type="arabicPeriod"/>
            </a:pPr>
            <a:r>
              <a:rPr lang="en-ZA" sz="2400" dirty="0" smtClean="0"/>
              <a:t>Strategies for improvement need to focus on 1) accountability, 2) capacity, 3) alignment.</a:t>
            </a:r>
          </a:p>
          <a:p>
            <a:endParaRPr lang="en-ZA" sz="2400" dirty="0" smtClean="0"/>
          </a:p>
        </p:txBody>
      </p:sp>
      <p:sp>
        <p:nvSpPr>
          <p:cNvPr id="4" name="Slide Number Placeholder 3"/>
          <p:cNvSpPr>
            <a:spLocks noGrp="1"/>
          </p:cNvSpPr>
          <p:nvPr>
            <p:ph type="sldNum" sz="quarter" idx="12"/>
          </p:nvPr>
        </p:nvSpPr>
        <p:spPr/>
        <p:txBody>
          <a:bodyPr/>
          <a:lstStyle/>
          <a:p>
            <a:fld id="{555B2511-D5A3-487A-82FF-4C039FEE504B}" type="slidenum">
              <a:rPr lang="en-ZA" smtClean="0"/>
              <a:pPr/>
              <a:t>51</a:t>
            </a:fld>
            <a:endParaRPr lang="en-ZA"/>
          </a:p>
        </p:txBody>
      </p:sp>
      <p:graphicFrame>
        <p:nvGraphicFramePr>
          <p:cNvPr id="5" name="Diagram 4"/>
          <p:cNvGraphicFramePr/>
          <p:nvPr>
            <p:extLst>
              <p:ext uri="{D42A27DB-BD31-4B8C-83A1-F6EECF244321}">
                <p14:modId xmlns:p14="http://schemas.microsoft.com/office/powerpoint/2010/main" val="1347128997"/>
              </p:ext>
            </p:extLst>
          </p:nvPr>
        </p:nvGraphicFramePr>
        <p:xfrm>
          <a:off x="5076056" y="2636912"/>
          <a:ext cx="4032448"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18461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7BF61DF9-2290-435F-99ED-4383C002E642}"/>
                                            </p:graphicEl>
                                          </p:spTgt>
                                        </p:tgtEl>
                                        <p:attrNameLst>
                                          <p:attrName>style.visibility</p:attrName>
                                        </p:attrNameLst>
                                      </p:cBhvr>
                                      <p:to>
                                        <p:strVal val="visible"/>
                                      </p:to>
                                    </p:set>
                                    <p:animEffect transition="in" filter="wheel(1)">
                                      <p:cBhvr>
                                        <p:cTn id="7" dur="1000"/>
                                        <p:tgtEl>
                                          <p:spTgt spid="5">
                                            <p:graphicEl>
                                              <a:dgm id="{7BF61DF9-2290-435F-99ED-4383C002E64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graphicEl>
                                              <a:dgm id="{59DB91FF-8856-40C4-8DD9-453DD8EE423D}"/>
                                            </p:graphicEl>
                                          </p:spTgt>
                                        </p:tgtEl>
                                        <p:attrNameLst>
                                          <p:attrName>style.visibility</p:attrName>
                                        </p:attrNameLst>
                                      </p:cBhvr>
                                      <p:to>
                                        <p:strVal val="visible"/>
                                      </p:to>
                                    </p:set>
                                    <p:animEffect transition="in" filter="wheel(1)">
                                      <p:cBhvr>
                                        <p:cTn id="12" dur="1000"/>
                                        <p:tgtEl>
                                          <p:spTgt spid="5">
                                            <p:graphicEl>
                                              <a:dgm id="{59DB91FF-8856-40C4-8DD9-453DD8EE423D}"/>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5">
                                            <p:graphicEl>
                                              <a:dgm id="{1E446F85-7056-4EB8-ADCC-D9EA52599DC3}"/>
                                            </p:graphicEl>
                                          </p:spTgt>
                                        </p:tgtEl>
                                        <p:attrNameLst>
                                          <p:attrName>style.visibility</p:attrName>
                                        </p:attrNameLst>
                                      </p:cBhvr>
                                      <p:to>
                                        <p:strVal val="visible"/>
                                      </p:to>
                                    </p:set>
                                    <p:animEffect transition="in" filter="wheel(1)">
                                      <p:cBhvr>
                                        <p:cTn id="15" dur="1000"/>
                                        <p:tgtEl>
                                          <p:spTgt spid="5">
                                            <p:graphicEl>
                                              <a:dgm id="{1E446F85-7056-4EB8-ADCC-D9EA52599DC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graphicEl>
                                              <a:dgm id="{106526A1-AD82-46A2-AC8C-B42D1F5217ED}"/>
                                            </p:graphicEl>
                                          </p:spTgt>
                                        </p:tgtEl>
                                        <p:attrNameLst>
                                          <p:attrName>style.visibility</p:attrName>
                                        </p:attrNameLst>
                                      </p:cBhvr>
                                      <p:to>
                                        <p:strVal val="visible"/>
                                      </p:to>
                                    </p:set>
                                    <p:animEffect transition="in" filter="wheel(1)">
                                      <p:cBhvr>
                                        <p:cTn id="20" dur="1000"/>
                                        <p:tgtEl>
                                          <p:spTgt spid="5">
                                            <p:graphicEl>
                                              <a:dgm id="{106526A1-AD82-46A2-AC8C-B42D1F5217ED}"/>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graphicEl>
                                              <a:dgm id="{3AD1B559-2D50-460D-8E8F-419A7CB078EE}"/>
                                            </p:graphicEl>
                                          </p:spTgt>
                                        </p:tgtEl>
                                        <p:attrNameLst>
                                          <p:attrName>style.visibility</p:attrName>
                                        </p:attrNameLst>
                                      </p:cBhvr>
                                      <p:to>
                                        <p:strVal val="visible"/>
                                      </p:to>
                                    </p:set>
                                    <p:animEffect transition="in" filter="wheel(1)">
                                      <p:cBhvr>
                                        <p:cTn id="23" dur="1000"/>
                                        <p:tgtEl>
                                          <p:spTgt spid="5">
                                            <p:graphicEl>
                                              <a:dgm id="{3AD1B559-2D50-460D-8E8F-419A7CB078EE}"/>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graphicEl>
                                              <a:dgm id="{A9716CFE-04DB-4A1A-B650-87D4A83D0BBF}"/>
                                            </p:graphicEl>
                                          </p:spTgt>
                                        </p:tgtEl>
                                        <p:attrNameLst>
                                          <p:attrName>style.visibility</p:attrName>
                                        </p:attrNameLst>
                                      </p:cBhvr>
                                      <p:to>
                                        <p:strVal val="visible"/>
                                      </p:to>
                                    </p:set>
                                    <p:animEffect transition="in" filter="wheel(1)">
                                      <p:cBhvr>
                                        <p:cTn id="26" dur="1000"/>
                                        <p:tgtEl>
                                          <p:spTgt spid="5">
                                            <p:graphicEl>
                                              <a:dgm id="{A9716CFE-04DB-4A1A-B650-87D4A83D0B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Further issues we can discuss</a:t>
            </a:r>
            <a:endParaRPr lang="en-ZA" dirty="0"/>
          </a:p>
        </p:txBody>
      </p:sp>
      <p:sp>
        <p:nvSpPr>
          <p:cNvPr id="3" name="Content Placeholder 2"/>
          <p:cNvSpPr>
            <a:spLocks noGrp="1"/>
          </p:cNvSpPr>
          <p:nvPr>
            <p:ph idx="1"/>
          </p:nvPr>
        </p:nvSpPr>
        <p:spPr/>
        <p:txBody>
          <a:bodyPr>
            <a:normAutofit/>
          </a:bodyPr>
          <a:lstStyle/>
          <a:p>
            <a:r>
              <a:rPr lang="en-ZA" sz="2800" u="sng" dirty="0" smtClean="0"/>
              <a:t>Solution</a:t>
            </a:r>
            <a:r>
              <a:rPr lang="en-ZA" sz="2800" dirty="0" smtClean="0"/>
              <a:t>: Identifying binding constraints</a:t>
            </a:r>
          </a:p>
          <a:p>
            <a:r>
              <a:rPr lang="en-ZA" sz="2800" dirty="0" smtClean="0"/>
              <a:t>Grade R in SA – not more of the same</a:t>
            </a:r>
          </a:p>
          <a:p>
            <a:r>
              <a:rPr lang="en-ZA" sz="2800" dirty="0" smtClean="0"/>
              <a:t>Resources</a:t>
            </a:r>
          </a:p>
          <a:p>
            <a:r>
              <a:rPr lang="en-ZA" sz="2800" dirty="0" smtClean="0"/>
              <a:t>New and existing RESEP projects</a:t>
            </a:r>
          </a:p>
          <a:p>
            <a:r>
              <a:rPr lang="en-ZA" sz="2800" dirty="0" smtClean="0"/>
              <a:t>What proportion of SA kids make it to </a:t>
            </a:r>
            <a:r>
              <a:rPr lang="en-ZA" sz="2800" dirty="0" err="1" smtClean="0"/>
              <a:t>uni</a:t>
            </a:r>
            <a:r>
              <a:rPr lang="en-ZA" sz="2800" dirty="0" smtClean="0"/>
              <a:t>?</a:t>
            </a:r>
          </a:p>
          <a:p>
            <a:r>
              <a:rPr lang="en-ZA" sz="2800" dirty="0" smtClean="0"/>
              <a:t>What can businesses do to help?</a:t>
            </a:r>
          </a:p>
          <a:p>
            <a:pPr lvl="1"/>
            <a:r>
              <a:rPr lang="en-ZA" sz="2400" dirty="0" smtClean="0"/>
              <a:t>Warm-glow effect or turning the ship?</a:t>
            </a:r>
          </a:p>
        </p:txBody>
      </p:sp>
      <p:sp>
        <p:nvSpPr>
          <p:cNvPr id="4" name="Slide Number Placeholder 3"/>
          <p:cNvSpPr>
            <a:spLocks noGrp="1"/>
          </p:cNvSpPr>
          <p:nvPr>
            <p:ph type="sldNum" sz="quarter" idx="12"/>
          </p:nvPr>
        </p:nvSpPr>
        <p:spPr/>
        <p:txBody>
          <a:bodyPr/>
          <a:lstStyle/>
          <a:p>
            <a:fld id="{555B2511-D5A3-487A-82FF-4C039FEE504B}" type="slidenum">
              <a:rPr lang="en-ZA" smtClean="0"/>
              <a:pPr/>
              <a:t>52</a:t>
            </a:fld>
            <a:endParaRPr lang="en-ZA"/>
          </a:p>
        </p:txBody>
      </p:sp>
    </p:spTree>
    <p:extLst>
      <p:ext uri="{BB962C8B-B14F-4D97-AF65-F5344CB8AC3E}">
        <p14:creationId xmlns:p14="http://schemas.microsoft.com/office/powerpoint/2010/main" val="266029985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363272" cy="4522514"/>
          </a:xfrm>
        </p:spPr>
        <p:txBody>
          <a:bodyPr>
            <a:normAutofit fontScale="90000"/>
          </a:bodyPr>
          <a:lstStyle/>
          <a:p>
            <a:r>
              <a:rPr lang="en-ZA" sz="7200" b="1" dirty="0" smtClean="0"/>
              <a:t>Thank you</a:t>
            </a:r>
            <a:br>
              <a:rPr lang="en-ZA" sz="7200" b="1" dirty="0" smtClean="0"/>
            </a:br>
            <a:r>
              <a:rPr lang="en-ZA" sz="4000" dirty="0" smtClean="0"/>
              <a:t/>
            </a:r>
            <a:br>
              <a:rPr lang="en-ZA" sz="4000" dirty="0" smtClean="0"/>
            </a:br>
            <a:r>
              <a:rPr lang="en-ZA" sz="4000" dirty="0" smtClean="0"/>
              <a:t>Comments &amp; Questions?</a:t>
            </a:r>
            <a:br>
              <a:rPr lang="en-ZA" sz="4000" dirty="0" smtClean="0"/>
            </a:br>
            <a:r>
              <a:rPr lang="en-ZA" sz="3600" dirty="0" smtClean="0"/>
              <a:t/>
            </a:r>
            <a:br>
              <a:rPr lang="en-ZA" sz="3600" dirty="0" smtClean="0"/>
            </a:br>
            <a:r>
              <a:rPr lang="en-ZA" sz="3600" dirty="0" smtClean="0"/>
              <a:t>This presentation and papers available online at:</a:t>
            </a:r>
            <a:br>
              <a:rPr lang="en-ZA" sz="3600" dirty="0" smtClean="0"/>
            </a:br>
            <a:r>
              <a:rPr lang="en-ZA" sz="4000" dirty="0" smtClean="0">
                <a:hlinkClick r:id="rId3"/>
              </a:rPr>
              <a:t>www.nicspaull.com/research</a:t>
            </a:r>
            <a:r>
              <a:rPr lang="en-ZA" sz="4000" dirty="0" smtClean="0"/>
              <a:t>  </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53</a:t>
            </a:fld>
            <a:endParaRPr lang="en-ZA"/>
          </a:p>
        </p:txBody>
      </p:sp>
    </p:spTree>
    <p:extLst>
      <p:ext uri="{BB962C8B-B14F-4D97-AF65-F5344CB8AC3E}">
        <p14:creationId xmlns:p14="http://schemas.microsoft.com/office/powerpoint/2010/main" val="12439483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476250"/>
            <a:ext cx="6850063" cy="1228725"/>
          </a:xfrm>
        </p:spPr>
        <p:txBody>
          <a:bodyPr/>
          <a:lstStyle/>
          <a:p>
            <a:r>
              <a:rPr lang="en-ZA">
                <a:latin typeface="Calibri" charset="0"/>
              </a:rPr>
              <a:t>References &amp; further reading</a:t>
            </a:r>
          </a:p>
        </p:txBody>
      </p:sp>
      <p:sp>
        <p:nvSpPr>
          <p:cNvPr id="29699" name="Content Placeholder 2"/>
          <p:cNvSpPr>
            <a:spLocks noGrp="1"/>
          </p:cNvSpPr>
          <p:nvPr>
            <p:ph idx="1"/>
          </p:nvPr>
        </p:nvSpPr>
        <p:spPr>
          <a:xfrm>
            <a:off x="457200" y="2060575"/>
            <a:ext cx="8229600" cy="4065588"/>
          </a:xfrm>
        </p:spPr>
        <p:txBody>
          <a:bodyPr>
            <a:normAutofit lnSpcReduction="10000"/>
          </a:bodyPr>
          <a:lstStyle/>
          <a:p>
            <a:r>
              <a:rPr lang="en-ZA" sz="1400" dirty="0" smtClean="0">
                <a:latin typeface="Calibri" charset="0"/>
              </a:rPr>
              <a:t>For work on poverty and inequality – SALDRU/RESEP websites &amp; working papers good start.</a:t>
            </a:r>
          </a:p>
          <a:p>
            <a:r>
              <a:rPr lang="en-ZA" sz="1400" dirty="0" smtClean="0">
                <a:latin typeface="Calibri" charset="0"/>
              </a:rPr>
              <a:t>Fiske</a:t>
            </a:r>
            <a:r>
              <a:rPr lang="en-ZA" sz="1400" dirty="0">
                <a:latin typeface="Calibri" charset="0"/>
              </a:rPr>
              <a:t>, E., &amp; Ladd, H. (2004). </a:t>
            </a:r>
            <a:r>
              <a:rPr lang="en-ZA" sz="1400" i="1" dirty="0">
                <a:latin typeface="Calibri" charset="0"/>
                <a:hlinkClick r:id="rId2"/>
              </a:rPr>
              <a:t>Elusive Equity: Education Reform in Post-apartheid South Africa.</a:t>
            </a:r>
            <a:r>
              <a:rPr lang="en-ZA" sz="1400" dirty="0">
                <a:latin typeface="Calibri" charset="0"/>
              </a:rPr>
              <a:t> Washington: Brookings Institution Press / HSRC Press.</a:t>
            </a:r>
          </a:p>
          <a:p>
            <a:r>
              <a:rPr lang="en-ZA" sz="1400" dirty="0">
                <a:latin typeface="Calibri" charset="0"/>
              </a:rPr>
              <a:t>Fleisch, B. (2008). </a:t>
            </a:r>
            <a:r>
              <a:rPr lang="en-ZA" sz="1400" i="1" dirty="0">
                <a:latin typeface="Calibri" charset="0"/>
                <a:hlinkClick r:id="rId3"/>
              </a:rPr>
              <a:t>Primary Education in Crisis: Why South African schoolchildren underachieve in reading and mathematics</a:t>
            </a:r>
            <a:r>
              <a:rPr lang="en-ZA" sz="1400" i="1" dirty="0">
                <a:latin typeface="Calibri" charset="0"/>
              </a:rPr>
              <a:t>.</a:t>
            </a:r>
            <a:r>
              <a:rPr lang="en-ZA" sz="1400" dirty="0">
                <a:latin typeface="Calibri" charset="0"/>
              </a:rPr>
              <a:t> Cape Town. : Juta &amp; Co.</a:t>
            </a:r>
          </a:p>
          <a:p>
            <a:r>
              <a:rPr lang="en-ZA" sz="1400" dirty="0">
                <a:latin typeface="Calibri" charset="0"/>
              </a:rPr>
              <a:t>Donalson, A. (1992). </a:t>
            </a:r>
            <a:r>
              <a:rPr lang="en-ZA" sz="1400" i="1" dirty="0">
                <a:latin typeface="Calibri" charset="0"/>
                <a:hlinkClick r:id="rId4"/>
              </a:rPr>
              <a:t>Content, Quality and Flexibility: The Economics of Education System Change</a:t>
            </a:r>
            <a:r>
              <a:rPr lang="en-ZA" sz="1400" i="1" dirty="0">
                <a:latin typeface="Calibri" charset="0"/>
              </a:rPr>
              <a:t>. Spotlight 5/92.</a:t>
            </a:r>
            <a:r>
              <a:rPr lang="en-ZA" sz="1400" dirty="0">
                <a:latin typeface="Calibri" charset="0"/>
              </a:rPr>
              <a:t> Johannesburg: South African Institute of Race Relations.</a:t>
            </a:r>
          </a:p>
          <a:p>
            <a:r>
              <a:rPr lang="en-ZA" sz="1400" dirty="0">
                <a:latin typeface="Calibri" charset="0"/>
              </a:rPr>
              <a:t>Taylor, S., &amp; Yu, D. (2009). </a:t>
            </a:r>
            <a:r>
              <a:rPr lang="en-ZA" sz="1400" dirty="0">
                <a:latin typeface="Calibri" charset="0"/>
                <a:hlinkClick r:id="rId5"/>
              </a:rPr>
              <a:t>The Importance of Socioeconomic Status in Determining Educational Achievement in South Africa</a:t>
            </a:r>
            <a:r>
              <a:rPr lang="en-ZA" sz="1400" dirty="0">
                <a:latin typeface="Calibri" charset="0"/>
              </a:rPr>
              <a:t>. </a:t>
            </a:r>
            <a:r>
              <a:rPr lang="en-ZA" sz="1400" i="1" dirty="0">
                <a:latin typeface="Calibri" charset="0"/>
              </a:rPr>
              <a:t>Stellenbosch Economic Working Papers</a:t>
            </a:r>
            <a:r>
              <a:rPr lang="en-ZA" sz="1400" dirty="0">
                <a:latin typeface="Calibri" charset="0"/>
              </a:rPr>
              <a:t>.</a:t>
            </a:r>
          </a:p>
          <a:p>
            <a:r>
              <a:rPr lang="en-ZA" sz="1400" dirty="0">
                <a:latin typeface="Calibri" charset="0"/>
              </a:rPr>
              <a:t>Van der Berg, S., Burger, C., Burger, R., de Vos, M., du Rand, G., Gustafsson, M., Shepherd, D., Spaull, N., Taylor, S., van Broekhuizen, H., and von Fintel, D. (2011). </a:t>
            </a:r>
            <a:r>
              <a:rPr lang="en-ZA" sz="1400" dirty="0">
                <a:latin typeface="Calibri" charset="0"/>
                <a:hlinkClick r:id="rId6"/>
              </a:rPr>
              <a:t>Low quality education as a poverty trap</a:t>
            </a:r>
            <a:r>
              <a:rPr lang="en-ZA" sz="1400" dirty="0">
                <a:latin typeface="Calibri" charset="0"/>
              </a:rPr>
              <a:t>. Stellenbosch: University of Stellenbosch, Department of Economics. Research report for the PSPPD project for Presidency.</a:t>
            </a:r>
          </a:p>
          <a:p>
            <a:r>
              <a:rPr lang="en-ZA" sz="1400" dirty="0">
                <a:latin typeface="Calibri" charset="0"/>
              </a:rPr>
              <a:t>Spaull, N. 2013. </a:t>
            </a:r>
            <a:r>
              <a:rPr lang="en-ZA" sz="1400" dirty="0">
                <a:latin typeface="Calibri" charset="0"/>
                <a:hlinkClick r:id="rId7"/>
              </a:rPr>
              <a:t>Poverty &amp; Privilege: Primary School Inequality in South Africa</a:t>
            </a:r>
            <a:r>
              <a:rPr lang="en-ZA" sz="1400" dirty="0">
                <a:latin typeface="Calibri" charset="0"/>
              </a:rPr>
              <a:t>. </a:t>
            </a:r>
            <a:r>
              <a:rPr lang="en-ZA" sz="1400" i="1" dirty="0">
                <a:latin typeface="Calibri" charset="0"/>
              </a:rPr>
              <a:t>International Journal of Educational Development. </a:t>
            </a:r>
            <a:r>
              <a:rPr lang="en-ZA" sz="1400" dirty="0">
                <a:latin typeface="Calibri" charset="0"/>
              </a:rPr>
              <a:t>33 (2013) pp. 436-447  (WP </a:t>
            </a:r>
            <a:r>
              <a:rPr lang="en-ZA" sz="1400" dirty="0">
                <a:latin typeface="Calibri" charset="0"/>
                <a:hlinkClick r:id="rId8"/>
              </a:rPr>
              <a:t>here</a:t>
            </a:r>
            <a:r>
              <a:rPr lang="en-ZA" sz="1400" dirty="0">
                <a:latin typeface="Calibri" charset="0"/>
              </a:rPr>
              <a:t>)</a:t>
            </a:r>
          </a:p>
          <a:p>
            <a:r>
              <a:rPr lang="en-ZA" sz="1400" dirty="0">
                <a:latin typeface="Calibri" charset="0"/>
              </a:rPr>
              <a:t>Spaull, N. 2013. </a:t>
            </a:r>
            <a:r>
              <a:rPr lang="en-ZA" sz="1400" i="1" dirty="0">
                <a:latin typeface="Calibri" charset="0"/>
                <a:hlinkClick r:id="rId9"/>
              </a:rPr>
              <a:t>South Africa’s Education Crisis: The Quality of Education in South Africa 1995-2011</a:t>
            </a:r>
            <a:r>
              <a:rPr lang="en-ZA" sz="1400" dirty="0">
                <a:latin typeface="Calibri" charset="0"/>
              </a:rPr>
              <a:t>. Centre for Development and Enterprise.</a:t>
            </a:r>
          </a:p>
          <a:p>
            <a:endParaRPr lang="en-ZA" sz="1400" dirty="0">
              <a:latin typeface="Calibri" charset="0"/>
            </a:endParaRPr>
          </a:p>
          <a:p>
            <a:endParaRPr lang="en-ZA" sz="1400" dirty="0">
              <a:latin typeface="Calibri" charset="0"/>
            </a:endParaRPr>
          </a:p>
        </p:txBody>
      </p:sp>
    </p:spTree>
    <p:extLst>
      <p:ext uri="{BB962C8B-B14F-4D97-AF65-F5344CB8AC3E}">
        <p14:creationId xmlns:p14="http://schemas.microsoft.com/office/powerpoint/2010/main" val="320612068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55</a:t>
            </a:fld>
            <a:endParaRPr lang="en-ZA"/>
          </a:p>
        </p:txBody>
      </p:sp>
      <p:graphicFrame>
        <p:nvGraphicFramePr>
          <p:cNvPr id="5" name="Diagram 4"/>
          <p:cNvGraphicFramePr/>
          <p:nvPr>
            <p:extLst>
              <p:ext uri="{D42A27DB-BD31-4B8C-83A1-F6EECF244321}">
                <p14:modId xmlns:p14="http://schemas.microsoft.com/office/powerpoint/2010/main" val="1681166004"/>
              </p:ext>
            </p:extLst>
          </p:nvPr>
        </p:nvGraphicFramePr>
        <p:xfrm>
          <a:off x="467544" y="260648"/>
          <a:ext cx="8136904"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827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05E8CCC-791B-488A-BEC4-8B912ED05C0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F6C528B-8C4A-4F95-B362-2FDAC40BBF1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6A11ACCE-094B-47CD-801D-2FC6256BBDD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3DA960A4-B27E-4AE2-8EF6-0FC699BBD40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59F6E7B8-550D-4BE6-9706-76D63D52CFF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3930D2AE-8858-462F-90FB-ED7AC4BE5A2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06635811-3A4A-44E1-8E35-45EAEC47556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A08C8600-5E55-4248-B08C-EE1FD83C8701}"/>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C4A4A127-EE84-452D-AE10-46CC321FE2A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0892EC48-933E-47F6-B1BE-D6E2E880C60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A07D68AF-2A75-42AD-AA0A-6160893A8FA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31A41989-BEA2-4558-88DF-18E6FF2A4CEE}"/>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042CDF1E-0E2C-483C-956E-D70585AF03D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60E847D8-B202-3F49-9037-266D3EB244D0}"/>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81706860-0023-C940-B645-D5CE6D797A7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930226"/>
          </a:xfrm>
        </p:spPr>
        <p:txBody>
          <a:bodyPr/>
          <a:lstStyle/>
          <a:p>
            <a:r>
              <a:rPr lang="en-US" dirty="0" smtClean="0"/>
              <a:t>Binding constraints approach</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56</a:t>
            </a:fld>
            <a:endParaRPr lang="en-ZA"/>
          </a:p>
        </p:txBody>
      </p:sp>
    </p:spTree>
    <p:extLst>
      <p:ext uri="{BB962C8B-B14F-4D97-AF65-F5344CB8AC3E}">
        <p14:creationId xmlns:p14="http://schemas.microsoft.com/office/powerpoint/2010/main" val="191833131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57</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644008" y="0"/>
            <a:ext cx="4176464" cy="6741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07599227"/>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58</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75951" y="548680"/>
            <a:ext cx="4176464" cy="619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9793997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59</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8396497"/>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60</a:t>
            </a:fld>
            <a:endParaRPr lang="en-ZA"/>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23813"/>
            <a:ext cx="8982075" cy="681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188640"/>
            <a:ext cx="7200800" cy="2554545"/>
          </a:xfrm>
          <a:prstGeom prst="rect">
            <a:avLst/>
          </a:prstGeom>
          <a:solidFill>
            <a:schemeClr val="bg1">
              <a:lumMod val="95000"/>
            </a:schemeClr>
          </a:solidFill>
        </p:spPr>
        <p:txBody>
          <a:bodyPr wrap="square">
            <a:spAutoFit/>
          </a:bodyPr>
          <a:lstStyle/>
          <a:p>
            <a:pPr algn="just"/>
            <a:r>
              <a:rPr lang="en-ZA" sz="1600" dirty="0"/>
              <a:t>“The left hand barrel has horizontal wooden slabs, while the right hand side barrel has vertical slabs. The volume in the first barrel depends on the </a:t>
            </a:r>
            <a:r>
              <a:rPr lang="en-ZA" sz="1600" i="1" dirty="0"/>
              <a:t>sum</a:t>
            </a:r>
            <a:r>
              <a:rPr lang="en-ZA" sz="1600" dirty="0"/>
              <a:t> of the </a:t>
            </a:r>
            <a:r>
              <a:rPr lang="en-ZA" sz="1600" i="1" dirty="0"/>
              <a:t>width</a:t>
            </a:r>
            <a:r>
              <a:rPr lang="en-ZA" sz="1600" dirty="0"/>
              <a:t> of all slabs. Increasing the width of any slab will increase the volume of the barrel. So a strategy on improving anything you can, when you can, while you can, would be effective. The volume in the second barrel is determined by the </a:t>
            </a:r>
            <a:r>
              <a:rPr lang="en-ZA" sz="1600" i="1" dirty="0"/>
              <a:t>length </a:t>
            </a:r>
            <a:r>
              <a:rPr lang="en-ZA" sz="1600" dirty="0"/>
              <a:t>of the </a:t>
            </a:r>
            <a:r>
              <a:rPr lang="en-ZA" sz="1600" i="1" dirty="0"/>
              <a:t>shortest </a:t>
            </a:r>
            <a:r>
              <a:rPr lang="en-ZA" sz="1600" dirty="0"/>
              <a:t>slab. Two implications of the second barrel are that the impact of a change in a slab on the volume of the barrel depends on whether it is the binding constraint or not. If not, the impact is zero. If it is the binding constraint, the impact will depend on the distance between the shortest slab and the next shortest slab” (</a:t>
            </a:r>
            <a:r>
              <a:rPr lang="en-ZA" sz="1600" dirty="0" err="1"/>
              <a:t>Hausmann</a:t>
            </a:r>
            <a:r>
              <a:rPr lang="en-ZA" sz="1600" dirty="0"/>
              <a:t>, Klinger, &amp; Wagner, 2008, p. 17).</a:t>
            </a:r>
          </a:p>
        </p:txBody>
      </p:sp>
    </p:spTree>
    <p:extLst>
      <p:ext uri="{BB962C8B-B14F-4D97-AF65-F5344CB8AC3E}">
        <p14:creationId xmlns:p14="http://schemas.microsoft.com/office/powerpoint/2010/main" val="290282517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Grade R/ECD issues needing to be fleshed out?</a:t>
            </a:r>
            <a:endParaRPr lang="en-US" sz="3200"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sz="2800" dirty="0" smtClean="0"/>
              <a:t>Qualitatively/practically, when is enrolment considered “Grade R” and when just child-minding?</a:t>
            </a:r>
          </a:p>
          <a:p>
            <a:endParaRPr lang="en-US" sz="2800" dirty="0" smtClean="0"/>
          </a:p>
          <a:p>
            <a:pPr marL="514350" indent="-514350">
              <a:buFont typeface="+mj-lt"/>
              <a:buAutoNum type="arabicPeriod"/>
            </a:pPr>
            <a:r>
              <a:rPr lang="en-US" sz="2800" dirty="0" smtClean="0"/>
              <a:t>Where should Grade R teachers be trained?</a:t>
            </a:r>
          </a:p>
          <a:p>
            <a:pPr lvl="1"/>
            <a:r>
              <a:rPr lang="en-US" sz="2400" dirty="0" smtClean="0"/>
              <a:t>Universities? More of the same?</a:t>
            </a:r>
          </a:p>
          <a:p>
            <a:pPr lvl="1"/>
            <a:r>
              <a:rPr lang="en-US" sz="2400" dirty="0" smtClean="0"/>
              <a:t>FET colleges? Quality problems? Status?</a:t>
            </a:r>
          </a:p>
          <a:p>
            <a:pPr lvl="1"/>
            <a:endParaRPr lang="en-US" sz="2400" dirty="0"/>
          </a:p>
          <a:p>
            <a:pPr marL="514350" indent="-514350">
              <a:buFont typeface="+mj-lt"/>
              <a:buAutoNum type="arabicPeriod"/>
            </a:pPr>
            <a:r>
              <a:rPr lang="en-US" dirty="0" smtClean="0"/>
              <a:t>Practically, how does one monitor quality of ECD? What instruments? What surveys?</a:t>
            </a:r>
          </a:p>
          <a:p>
            <a:pPr lvl="1"/>
            <a:endParaRPr lang="en-US" sz="2400" dirty="0" smtClean="0"/>
          </a:p>
          <a:p>
            <a:pPr marL="514350" indent="-514350">
              <a:buFont typeface="+mj-lt"/>
              <a:buAutoNum type="arabicPeriod"/>
            </a:pPr>
            <a:r>
              <a:rPr lang="en-US" dirty="0" smtClean="0"/>
              <a:t>What should Grade R teachers be paid?</a:t>
            </a:r>
          </a:p>
          <a:p>
            <a:pPr lvl="1"/>
            <a:r>
              <a:rPr lang="en-US" dirty="0" smtClean="0"/>
              <a:t>Teacher salaries (and class sizes) obviously major cost-drivers</a:t>
            </a:r>
          </a:p>
          <a:p>
            <a:endParaRPr lang="en-US" sz="28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61</a:t>
            </a:fld>
            <a:endParaRPr lang="en-ZA"/>
          </a:p>
        </p:txBody>
      </p:sp>
    </p:spTree>
    <p:extLst>
      <p:ext uri="{BB962C8B-B14F-4D97-AF65-F5344CB8AC3E}">
        <p14:creationId xmlns:p14="http://schemas.microsoft.com/office/powerpoint/2010/main" val="2098645269"/>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67544" y="2204864"/>
            <a:ext cx="3240360" cy="3312368"/>
          </a:xfrm>
        </p:spPr>
        <p:txBody>
          <a:bodyPr/>
          <a:lstStyle/>
          <a:p>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62</a:t>
            </a:fld>
            <a:endParaRPr lang="en-ZA"/>
          </a:p>
        </p:txBody>
      </p:sp>
      <p:pic>
        <p:nvPicPr>
          <p:cNvPr id="5" name="Picture 4"/>
          <p:cNvPicPr>
            <a:picLocks noChangeAspect="1"/>
          </p:cNvPicPr>
          <p:nvPr/>
        </p:nvPicPr>
        <p:blipFill>
          <a:blip r:embed="rId2"/>
          <a:stretch>
            <a:fillRect/>
          </a:stretch>
        </p:blipFill>
        <p:spPr>
          <a:xfrm>
            <a:off x="4281379" y="1389118"/>
            <a:ext cx="4044273" cy="2996952"/>
          </a:xfrm>
          <a:prstGeom prst="rect">
            <a:avLst/>
          </a:prstGeom>
        </p:spPr>
      </p:pic>
      <p:pic>
        <p:nvPicPr>
          <p:cNvPr id="6" name="Picture 5"/>
          <p:cNvPicPr>
            <a:picLocks noChangeAspect="1"/>
          </p:cNvPicPr>
          <p:nvPr/>
        </p:nvPicPr>
        <p:blipFill>
          <a:blip r:embed="rId3"/>
          <a:stretch>
            <a:fillRect/>
          </a:stretch>
        </p:blipFill>
        <p:spPr>
          <a:xfrm>
            <a:off x="4716016" y="4397525"/>
            <a:ext cx="3175000" cy="2438400"/>
          </a:xfrm>
          <a:prstGeom prst="rect">
            <a:avLst/>
          </a:prstGeom>
        </p:spPr>
      </p:pic>
    </p:spTree>
    <p:extLst>
      <p:ext uri="{BB962C8B-B14F-4D97-AF65-F5344CB8AC3E}">
        <p14:creationId xmlns:p14="http://schemas.microsoft.com/office/powerpoint/2010/main" val="2970582224"/>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04856" cy="457200"/>
          </a:xfrm>
        </p:spPr>
        <p:txBody>
          <a:bodyPr>
            <a:normAutofit fontScale="90000"/>
          </a:bodyPr>
          <a:lstStyle/>
          <a:p>
            <a:r>
              <a:rPr lang="en-US" dirty="0" smtClean="0"/>
              <a:t>Size of South African economy/population</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63</a:t>
            </a:fld>
            <a:endParaRPr lang="en-US"/>
          </a:p>
        </p:txBody>
      </p:sp>
      <p:pic>
        <p:nvPicPr>
          <p:cNvPr id="6" name="Picture 5"/>
          <p:cNvPicPr>
            <a:picLocks noChangeAspect="1"/>
          </p:cNvPicPr>
          <p:nvPr/>
        </p:nvPicPr>
        <p:blipFill rotWithShape="1">
          <a:blip r:embed="rId2"/>
          <a:srcRect r="49232" b="3920"/>
          <a:stretch/>
        </p:blipFill>
        <p:spPr>
          <a:xfrm>
            <a:off x="4716016" y="1268760"/>
            <a:ext cx="3761923" cy="5264894"/>
          </a:xfrm>
          <a:prstGeom prst="rect">
            <a:avLst/>
          </a:prstGeom>
        </p:spPr>
      </p:pic>
      <p:pic>
        <p:nvPicPr>
          <p:cNvPr id="3" name="Picture 2"/>
          <p:cNvPicPr>
            <a:picLocks noChangeAspect="1"/>
          </p:cNvPicPr>
          <p:nvPr/>
        </p:nvPicPr>
        <p:blipFill>
          <a:blip r:embed="rId3"/>
          <a:stretch>
            <a:fillRect/>
          </a:stretch>
        </p:blipFill>
        <p:spPr>
          <a:xfrm>
            <a:off x="323528" y="1268760"/>
            <a:ext cx="3877924" cy="5483627"/>
          </a:xfrm>
          <a:prstGeom prst="rect">
            <a:avLst/>
          </a:prstGeom>
        </p:spPr>
      </p:pic>
    </p:spTree>
    <p:extLst>
      <p:ext uri="{BB962C8B-B14F-4D97-AF65-F5344CB8AC3E}">
        <p14:creationId xmlns:p14="http://schemas.microsoft.com/office/powerpoint/2010/main" val="156862766"/>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fld id="{4CD881CE-D3EF-44A3-9F23-C91E96DCFFBA}" type="slidenum">
              <a:rPr lang="en-US" smtClean="0"/>
              <a:pPr/>
              <a:t>64</a:t>
            </a:fld>
            <a:endParaRPr lang="en-US"/>
          </a:p>
        </p:txBody>
      </p:sp>
      <p:pic>
        <p:nvPicPr>
          <p:cNvPr id="5" name="Picture 4"/>
          <p:cNvPicPr>
            <a:picLocks noChangeAspect="1"/>
          </p:cNvPicPr>
          <p:nvPr/>
        </p:nvPicPr>
        <p:blipFill>
          <a:blip r:embed="rId2"/>
          <a:stretch>
            <a:fillRect/>
          </a:stretch>
        </p:blipFill>
        <p:spPr>
          <a:xfrm>
            <a:off x="251520" y="260648"/>
            <a:ext cx="8806317" cy="6138178"/>
          </a:xfrm>
          <a:prstGeom prst="rect">
            <a:avLst/>
          </a:prstGeom>
        </p:spPr>
      </p:pic>
    </p:spTree>
    <p:extLst>
      <p:ext uri="{BB962C8B-B14F-4D97-AF65-F5344CB8AC3E}">
        <p14:creationId xmlns:p14="http://schemas.microsoft.com/office/powerpoint/2010/main" val="1634412424"/>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distribution of poverty</a:t>
            </a:r>
            <a:endParaRPr lang="en-US"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65</a:t>
            </a:fld>
            <a:endParaRPr lang="en-US"/>
          </a:p>
        </p:txBody>
      </p:sp>
      <p:pic>
        <p:nvPicPr>
          <p:cNvPr id="6" name="Picture 5"/>
          <p:cNvPicPr>
            <a:picLocks noChangeAspect="1"/>
          </p:cNvPicPr>
          <p:nvPr/>
        </p:nvPicPr>
        <p:blipFill>
          <a:blip r:embed="rId2"/>
          <a:stretch>
            <a:fillRect/>
          </a:stretch>
        </p:blipFill>
        <p:spPr>
          <a:xfrm>
            <a:off x="-3276872" y="1412776"/>
            <a:ext cx="10771648" cy="4464496"/>
          </a:xfrm>
          <a:prstGeom prst="rect">
            <a:avLst/>
          </a:prstGeom>
        </p:spPr>
      </p:pic>
      <p:sp>
        <p:nvSpPr>
          <p:cNvPr id="7" name="Rectangle 6"/>
          <p:cNvSpPr/>
          <p:nvPr/>
        </p:nvSpPr>
        <p:spPr bwMode="auto">
          <a:xfrm>
            <a:off x="-1188640" y="1484784"/>
            <a:ext cx="3456384" cy="5040560"/>
          </a:xfrm>
          <a:prstGeom prst="rect">
            <a:avLst/>
          </a:prstGeom>
          <a:solidFill>
            <a:schemeClr val="bg1"/>
          </a:solidFill>
          <a:ln w="12700" cap="sq"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9859898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Sources of deprivation?</a:t>
            </a:r>
            <a:endParaRPr lang="en-ZA" dirty="0"/>
          </a:p>
        </p:txBody>
      </p:sp>
      <p:sp>
        <p:nvSpPr>
          <p:cNvPr id="4" name="Slide Number Placeholder 3"/>
          <p:cNvSpPr>
            <a:spLocks noGrp="1"/>
          </p:cNvSpPr>
          <p:nvPr>
            <p:ph type="sldNum" sz="quarter" idx="10"/>
          </p:nvPr>
        </p:nvSpPr>
        <p:spPr/>
        <p:txBody>
          <a:bodyPr/>
          <a:lstStyle/>
          <a:p>
            <a:fld id="{4CD881CE-D3EF-44A3-9F23-C91E96DCFFBA}" type="slidenum">
              <a:rPr lang="en-US" smtClean="0"/>
              <a:pPr/>
              <a:t>66</a:t>
            </a:fld>
            <a:endParaRPr lang="en-US"/>
          </a:p>
        </p:txBody>
      </p:sp>
      <p:pic>
        <p:nvPicPr>
          <p:cNvPr id="5" name="Picture 4" descr="http://www.econ3x3.org/sites/default/files/Finn%20et%20al%202013%20Figure%202.PNG"/>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7246942" cy="4772556"/>
          </a:xfrm>
          <a:prstGeom prst="rect">
            <a:avLst/>
          </a:prstGeom>
          <a:noFill/>
          <a:ln>
            <a:noFill/>
          </a:ln>
        </p:spPr>
      </p:pic>
    </p:spTree>
    <p:extLst>
      <p:ext uri="{BB962C8B-B14F-4D97-AF65-F5344CB8AC3E}">
        <p14:creationId xmlns:p14="http://schemas.microsoft.com/office/powerpoint/2010/main" val="388648561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22500" y="452438"/>
            <a:ext cx="6850063" cy="1228725"/>
          </a:xfrm>
        </p:spPr>
        <p:txBody>
          <a:bodyPr/>
          <a:lstStyle/>
          <a:p>
            <a:r>
              <a:rPr lang="en-ZA">
                <a:latin typeface="Calibri" charset="0"/>
                <a:ea typeface="MS PGothic" charset="0"/>
              </a:rPr>
              <a:t>Benefits of education</a:t>
            </a:r>
          </a:p>
        </p:txBody>
      </p:sp>
      <p:sp>
        <p:nvSpPr>
          <p:cNvPr id="4" name="Rounded Rectangle 3"/>
          <p:cNvSpPr/>
          <p:nvPr/>
        </p:nvSpPr>
        <p:spPr>
          <a:xfrm>
            <a:off x="6065838" y="2090738"/>
            <a:ext cx="2447925" cy="3813175"/>
          </a:xfrm>
          <a:prstGeom prst="roundRect">
            <a:avLst>
              <a:gd name="adj" fmla="val 9671"/>
            </a:avLst>
          </a:prstGeom>
          <a:ln>
            <a:solidFill>
              <a:srgbClr val="92D05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Improvements in productivity</a:t>
            </a:r>
          </a:p>
          <a:p>
            <a:pPr>
              <a:buFont typeface="Wingdings" pitchFamily="2" charset="2"/>
              <a:buChar char="ü"/>
              <a:defRPr/>
            </a:pPr>
            <a:r>
              <a:rPr lang="en-ZA" sz="1200" dirty="0"/>
              <a:t>Economic growth</a:t>
            </a:r>
          </a:p>
          <a:p>
            <a:pPr>
              <a:buFont typeface="Wingdings" pitchFamily="2" charset="2"/>
              <a:buChar char="ü"/>
              <a:defRPr/>
            </a:pPr>
            <a:r>
              <a:rPr lang="en-ZA" sz="1200" dirty="0"/>
              <a:t>Reduction of inter-generational cycles of poverty</a:t>
            </a:r>
          </a:p>
          <a:p>
            <a:pPr>
              <a:buFont typeface="Wingdings" pitchFamily="2" charset="2"/>
              <a:buChar char="ü"/>
              <a:defRPr/>
            </a:pPr>
            <a:r>
              <a:rPr lang="en-ZA" sz="1200" dirty="0"/>
              <a:t>Reductions in inequality</a:t>
            </a:r>
          </a:p>
          <a:p>
            <a:pPr>
              <a:buFont typeface="Arial" pitchFamily="34" charset="0"/>
              <a:buChar char="•"/>
              <a:defRPr/>
            </a:pPr>
            <a:endParaRPr lang="en-ZA" sz="1200" dirty="0"/>
          </a:p>
        </p:txBody>
      </p:sp>
      <p:sp>
        <p:nvSpPr>
          <p:cNvPr id="5" name="Rounded Rectangle 4"/>
          <p:cNvSpPr/>
          <p:nvPr/>
        </p:nvSpPr>
        <p:spPr>
          <a:xfrm>
            <a:off x="3402013" y="2090738"/>
            <a:ext cx="2447925" cy="3813175"/>
          </a:xfrm>
          <a:prstGeom prst="roundRect">
            <a:avLst>
              <a:gd name="adj" fmla="val 9671"/>
            </a:avLst>
          </a:prstGeom>
          <a:ln>
            <a:solidFill>
              <a:srgbClr val="D0202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Lower fertility</a:t>
            </a:r>
          </a:p>
          <a:p>
            <a:pPr>
              <a:buFont typeface="Wingdings" pitchFamily="2" charset="2"/>
              <a:buChar char="ü"/>
              <a:defRPr/>
            </a:pPr>
            <a:r>
              <a:rPr lang="en-ZA" sz="1200" dirty="0"/>
              <a:t>Improved child health</a:t>
            </a:r>
          </a:p>
          <a:p>
            <a:pPr>
              <a:buFont typeface="Wingdings" pitchFamily="2" charset="2"/>
              <a:buChar char="ü"/>
              <a:defRPr/>
            </a:pPr>
            <a:r>
              <a:rPr lang="en-ZA" sz="1200" dirty="0"/>
              <a:t>Preventative health care</a:t>
            </a:r>
          </a:p>
          <a:p>
            <a:pPr>
              <a:buFont typeface="Wingdings" pitchFamily="2" charset="2"/>
              <a:buChar char="ü"/>
              <a:defRPr/>
            </a:pPr>
            <a:r>
              <a:rPr lang="en-ZA" sz="1200" dirty="0"/>
              <a:t>Demographic transition</a:t>
            </a:r>
          </a:p>
          <a:p>
            <a:pPr>
              <a:buFont typeface="Arial" pitchFamily="34" charset="0"/>
              <a:buChar char="•"/>
              <a:defRPr/>
            </a:pPr>
            <a:endParaRPr lang="en-ZA" sz="1200" dirty="0"/>
          </a:p>
        </p:txBody>
      </p:sp>
      <p:sp>
        <p:nvSpPr>
          <p:cNvPr id="6" name="Rounded Rectangle 5"/>
          <p:cNvSpPr/>
          <p:nvPr/>
        </p:nvSpPr>
        <p:spPr>
          <a:xfrm>
            <a:off x="736600" y="2090738"/>
            <a:ext cx="2447925" cy="3816350"/>
          </a:xfrm>
          <a:prstGeom prst="roundRect">
            <a:avLst>
              <a:gd name="adj" fmla="val 9671"/>
            </a:avLst>
          </a:prstGeom>
          <a:ln>
            <a:solidFill>
              <a:srgbClr val="00B0F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ZA" dirty="0"/>
          </a:p>
          <a:p>
            <a:pPr algn="ctr">
              <a:defRPr/>
            </a:pPr>
            <a:endParaRPr lang="en-ZA" dirty="0"/>
          </a:p>
          <a:p>
            <a:pPr algn="ctr">
              <a:defRPr/>
            </a:pPr>
            <a:endParaRPr lang="en-ZA" dirty="0"/>
          </a:p>
          <a:p>
            <a:pPr>
              <a:buFont typeface="Arial" pitchFamily="34" charset="0"/>
              <a:buChar char="•"/>
              <a:defRPr/>
            </a:pPr>
            <a:endParaRPr lang="en-ZA" sz="1200" dirty="0"/>
          </a:p>
          <a:p>
            <a:pPr>
              <a:buFont typeface="Arial" pitchFamily="34" charset="0"/>
              <a:buChar char="•"/>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endParaRPr lang="en-ZA" sz="1200" dirty="0"/>
          </a:p>
          <a:p>
            <a:pPr>
              <a:buFont typeface="Wingdings" pitchFamily="2" charset="2"/>
              <a:buChar char="ü"/>
              <a:defRPr/>
            </a:pPr>
            <a:r>
              <a:rPr lang="en-ZA" sz="1200" dirty="0"/>
              <a:t>Improved human rights</a:t>
            </a:r>
          </a:p>
          <a:p>
            <a:pPr>
              <a:buFont typeface="Wingdings" pitchFamily="2" charset="2"/>
              <a:buChar char="ü"/>
              <a:defRPr/>
            </a:pPr>
            <a:r>
              <a:rPr lang="en-ZA" sz="1200" dirty="0"/>
              <a:t>Empowerment of women</a:t>
            </a:r>
          </a:p>
          <a:p>
            <a:pPr>
              <a:buFont typeface="Wingdings" pitchFamily="2" charset="2"/>
              <a:buChar char="ü"/>
              <a:defRPr/>
            </a:pPr>
            <a:r>
              <a:rPr lang="en-ZA" sz="1200" dirty="0"/>
              <a:t>Reduced societal violence</a:t>
            </a:r>
          </a:p>
          <a:p>
            <a:pPr>
              <a:buFont typeface="Wingdings" pitchFamily="2" charset="2"/>
              <a:buChar char="ü"/>
              <a:defRPr/>
            </a:pPr>
            <a:r>
              <a:rPr lang="en-ZA" sz="1200" dirty="0"/>
              <a:t>Promotion of a national (as opposed to regional or ethnic) identity</a:t>
            </a:r>
          </a:p>
          <a:p>
            <a:pPr>
              <a:buFont typeface="Wingdings" pitchFamily="2" charset="2"/>
              <a:buChar char="ü"/>
              <a:defRPr/>
            </a:pPr>
            <a:r>
              <a:rPr lang="en-ZA" sz="1200" dirty="0"/>
              <a:t>Increased social cohesion</a:t>
            </a:r>
          </a:p>
          <a:p>
            <a:pPr>
              <a:buFont typeface="Arial" pitchFamily="34" charset="0"/>
              <a:buChar char="•"/>
              <a:defRPr/>
            </a:pPr>
            <a:endParaRPr lang="en-ZA" sz="1200" dirty="0"/>
          </a:p>
        </p:txBody>
      </p:sp>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350" y="2233613"/>
            <a:ext cx="1957388"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306638"/>
            <a:ext cx="19335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8"/>
          <p:cNvGrpSpPr>
            <a:grpSpLocks/>
          </p:cNvGrpSpPr>
          <p:nvPr/>
        </p:nvGrpSpPr>
        <p:grpSpPr bwMode="auto">
          <a:xfrm>
            <a:off x="6353175" y="2233613"/>
            <a:ext cx="1908175" cy="1885950"/>
            <a:chOff x="8674" y="3755"/>
            <a:chExt cx="2596" cy="3031"/>
          </a:xfrm>
        </p:grpSpPr>
        <p:sp>
          <p:nvSpPr>
            <p:cNvPr id="5147" name="AutoShape 9"/>
            <p:cNvSpPr>
              <a:spLocks noChangeArrowheads="1"/>
            </p:cNvSpPr>
            <p:nvPr/>
          </p:nvSpPr>
          <p:spPr bwMode="auto">
            <a:xfrm>
              <a:off x="8674" y="3755"/>
              <a:ext cx="2596" cy="3031"/>
            </a:xfrm>
            <a:prstGeom prst="roundRect">
              <a:avLst>
                <a:gd name="adj" fmla="val 11519"/>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ZA"/>
            </a:p>
          </p:txBody>
        </p:sp>
        <p:sp>
          <p:nvSpPr>
            <p:cNvPr id="5148" name="Text Box 10"/>
            <p:cNvSpPr txBox="1">
              <a:spLocks noChangeArrowheads="1"/>
            </p:cNvSpPr>
            <p:nvPr/>
          </p:nvSpPr>
          <p:spPr bwMode="auto">
            <a:xfrm>
              <a:off x="9368" y="3755"/>
              <a:ext cx="1303"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spcAft>
                  <a:spcPts val="1000"/>
                </a:spcAft>
              </a:pPr>
              <a:r>
                <a:rPr lang="en-ZA" sz="9000"/>
                <a:t>$</a:t>
              </a:r>
              <a:endParaRPr lang="en-US" sz="1800"/>
            </a:p>
          </p:txBody>
        </p:sp>
      </p:grpSp>
      <p:sp>
        <p:nvSpPr>
          <p:cNvPr id="5129" name="TextBox 11"/>
          <p:cNvSpPr txBox="1">
            <a:spLocks noChangeArrowheads="1"/>
          </p:cNvSpPr>
          <p:nvPr/>
        </p:nvSpPr>
        <p:spPr bwMode="auto">
          <a:xfrm>
            <a:off x="1168400" y="3675063"/>
            <a:ext cx="1773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Society</a:t>
            </a:r>
            <a:endParaRPr lang="en-ZA" sz="2800" b="1"/>
          </a:p>
        </p:txBody>
      </p:sp>
      <p:sp>
        <p:nvSpPr>
          <p:cNvPr id="5130" name="TextBox 12"/>
          <p:cNvSpPr txBox="1">
            <a:spLocks noChangeArrowheads="1"/>
          </p:cNvSpPr>
          <p:nvPr/>
        </p:nvSpPr>
        <p:spPr bwMode="auto">
          <a:xfrm>
            <a:off x="3760788" y="3602038"/>
            <a:ext cx="177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Health</a:t>
            </a:r>
          </a:p>
        </p:txBody>
      </p:sp>
      <p:sp>
        <p:nvSpPr>
          <p:cNvPr id="5131" name="TextBox 13"/>
          <p:cNvSpPr txBox="1">
            <a:spLocks noChangeArrowheads="1"/>
          </p:cNvSpPr>
          <p:nvPr/>
        </p:nvSpPr>
        <p:spPr bwMode="auto">
          <a:xfrm>
            <a:off x="6426200" y="3530600"/>
            <a:ext cx="177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a:r>
              <a:rPr lang="en-ZA" sz="2400" b="1"/>
              <a:t>Economy</a:t>
            </a:r>
          </a:p>
        </p:txBody>
      </p:sp>
      <p:sp>
        <p:nvSpPr>
          <p:cNvPr id="5132" name="TextBox 2"/>
          <p:cNvSpPr txBox="1">
            <a:spLocks noChangeArrowheads="1"/>
          </p:cNvSpPr>
          <p:nvPr/>
        </p:nvSpPr>
        <p:spPr bwMode="auto">
          <a:xfrm>
            <a:off x="449263" y="6088063"/>
            <a:ext cx="84963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000" b="1"/>
              <a:t>Specific references</a:t>
            </a:r>
            <a:r>
              <a:rPr lang="en-ZA" sz="1000"/>
              <a:t>: lower fertility (Glewwe, 2002), improved child health (Currie, 2009), reduced societal violence (Salmi, 2006), promotion of a national - as opposed to a regional or ethnic - identity (Glewwe, 2002), improved human rights (Salmi, 2006), increased social cohesion (Heyneman, 2003), Economic growth – see any decent Macro textbook, specifically for cognitive skills see (Hanushek &amp; Woessman 2008)</a:t>
            </a:r>
          </a:p>
          <a:p>
            <a:endParaRPr lang="en-ZA" sz="1100"/>
          </a:p>
        </p:txBody>
      </p:sp>
      <p:graphicFrame>
        <p:nvGraphicFramePr>
          <p:cNvPr id="7" name="Diagram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134" name="Group 13"/>
          <p:cNvGrpSpPr>
            <a:grpSpLocks/>
          </p:cNvGrpSpPr>
          <p:nvPr/>
        </p:nvGrpSpPr>
        <p:grpSpPr bwMode="auto">
          <a:xfrm>
            <a:off x="7475538" y="261938"/>
            <a:ext cx="1339850" cy="1655762"/>
            <a:chOff x="7475581" y="261699"/>
            <a:chExt cx="1339393" cy="1655767"/>
          </a:xfrm>
        </p:grpSpPr>
        <p:grpSp>
          <p:nvGrpSpPr>
            <p:cNvPr id="5135" name="Group 10"/>
            <p:cNvGrpSpPr>
              <a:grpSpLocks/>
            </p:cNvGrpSpPr>
            <p:nvPr/>
          </p:nvGrpSpPr>
          <p:grpSpPr bwMode="auto">
            <a:xfrm>
              <a:off x="7737473" y="261699"/>
              <a:ext cx="691057" cy="647460"/>
              <a:chOff x="7737473" y="261699"/>
              <a:chExt cx="691057" cy="647460"/>
            </a:xfrm>
          </p:grpSpPr>
          <p:sp>
            <p:nvSpPr>
              <p:cNvPr id="32" name="Shape 31"/>
              <p:cNvSpPr/>
              <p:nvPr/>
            </p:nvSpPr>
            <p:spPr>
              <a:xfrm rot="10470">
                <a:off x="7737429" y="261699"/>
                <a:ext cx="690327" cy="647702"/>
              </a:xfrm>
              <a:prstGeom prst="gear6">
                <a:avLst/>
              </a:prstGeom>
              <a:ln/>
            </p:spPr>
            <p:style>
              <a:lnRef idx="2">
                <a:schemeClr val="accent3"/>
              </a:lnRef>
              <a:fillRef idx="1">
                <a:schemeClr val="lt1"/>
              </a:fillRef>
              <a:effectRef idx="0">
                <a:schemeClr val="accent3"/>
              </a:effectRef>
              <a:fontRef idx="minor">
                <a:schemeClr val="dk1"/>
              </a:fontRef>
            </p:style>
          </p:sp>
          <p:sp>
            <p:nvSpPr>
              <p:cNvPr id="5146" name="TextBox 8"/>
              <p:cNvSpPr txBox="1">
                <a:spLocks noChangeArrowheads="1"/>
              </p:cNvSpPr>
              <p:nvPr/>
            </p:nvSpPr>
            <p:spPr bwMode="auto">
              <a:xfrm>
                <a:off x="7883384" y="400763"/>
                <a:ext cx="499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Ed</a:t>
                </a:r>
              </a:p>
            </p:txBody>
          </p:sp>
        </p:grpSp>
        <p:grpSp>
          <p:nvGrpSpPr>
            <p:cNvPr id="5136" name="Group 9"/>
            <p:cNvGrpSpPr>
              <a:grpSpLocks/>
            </p:cNvGrpSpPr>
            <p:nvPr/>
          </p:nvGrpSpPr>
          <p:grpSpPr bwMode="auto">
            <a:xfrm>
              <a:off x="8123917" y="736788"/>
              <a:ext cx="691057" cy="647460"/>
              <a:chOff x="8123917" y="736788"/>
              <a:chExt cx="691057" cy="647460"/>
            </a:xfrm>
          </p:grpSpPr>
          <p:sp>
            <p:nvSpPr>
              <p:cNvPr id="31" name="Shape 30"/>
              <p:cNvSpPr/>
              <p:nvPr/>
            </p:nvSpPr>
            <p:spPr>
              <a:xfrm rot="470225">
                <a:off x="8124647" y="736362"/>
                <a:ext cx="690327" cy="647702"/>
              </a:xfrm>
              <a:prstGeom prst="gear6">
                <a:avLst/>
              </a:prstGeom>
            </p:spPr>
            <p:style>
              <a:lnRef idx="2">
                <a:schemeClr val="accent2"/>
              </a:lnRef>
              <a:fillRef idx="1">
                <a:schemeClr val="lt1"/>
              </a:fillRef>
              <a:effectRef idx="0">
                <a:schemeClr val="accent2"/>
              </a:effectRef>
              <a:fontRef idx="minor">
                <a:schemeClr val="dk1"/>
              </a:fontRef>
            </p:style>
          </p:sp>
          <p:sp>
            <p:nvSpPr>
              <p:cNvPr id="5144" name="TextBox 33"/>
              <p:cNvSpPr txBox="1">
                <a:spLocks noChangeArrowheads="1"/>
              </p:cNvSpPr>
              <p:nvPr/>
            </p:nvSpPr>
            <p:spPr bwMode="auto">
              <a:xfrm>
                <a:off x="8320220" y="875852"/>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H</a:t>
                </a:r>
              </a:p>
            </p:txBody>
          </p:sp>
        </p:grpSp>
        <p:grpSp>
          <p:nvGrpSpPr>
            <p:cNvPr id="5137" name="Group 11"/>
            <p:cNvGrpSpPr>
              <a:grpSpLocks/>
            </p:cNvGrpSpPr>
            <p:nvPr/>
          </p:nvGrpSpPr>
          <p:grpSpPr bwMode="auto">
            <a:xfrm>
              <a:off x="7475581" y="837763"/>
              <a:ext cx="691057" cy="647460"/>
              <a:chOff x="7475581" y="837763"/>
              <a:chExt cx="691057" cy="647460"/>
            </a:xfrm>
          </p:grpSpPr>
          <p:sp>
            <p:nvSpPr>
              <p:cNvPr id="30" name="Shape 29"/>
              <p:cNvSpPr/>
              <p:nvPr/>
            </p:nvSpPr>
            <p:spPr>
              <a:xfrm rot="10470">
                <a:off x="7475581" y="837963"/>
                <a:ext cx="690326" cy="647702"/>
              </a:xfrm>
              <a:prstGeom prst="gear6">
                <a:avLst/>
              </a:prstGeom>
            </p:spPr>
            <p:style>
              <a:lnRef idx="2">
                <a:schemeClr val="accent5"/>
              </a:lnRef>
              <a:fillRef idx="1">
                <a:schemeClr val="lt1"/>
              </a:fillRef>
              <a:effectRef idx="0">
                <a:schemeClr val="accent5"/>
              </a:effectRef>
              <a:fontRef idx="minor">
                <a:schemeClr val="dk1"/>
              </a:fontRef>
            </p:style>
          </p:sp>
          <p:sp>
            <p:nvSpPr>
              <p:cNvPr id="5142" name="TextBox 34"/>
              <p:cNvSpPr txBox="1">
                <a:spLocks noChangeArrowheads="1"/>
              </p:cNvSpPr>
              <p:nvPr/>
            </p:nvSpPr>
            <p:spPr bwMode="auto">
              <a:xfrm>
                <a:off x="7671885" y="976827"/>
                <a:ext cx="29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S</a:t>
                </a:r>
              </a:p>
            </p:txBody>
          </p:sp>
        </p:grpSp>
        <p:grpSp>
          <p:nvGrpSpPr>
            <p:cNvPr id="5138" name="Group 12"/>
            <p:cNvGrpSpPr>
              <a:grpSpLocks/>
            </p:cNvGrpSpPr>
            <p:nvPr/>
          </p:nvGrpSpPr>
          <p:grpSpPr bwMode="auto">
            <a:xfrm>
              <a:off x="7884369" y="1270006"/>
              <a:ext cx="691057" cy="647460"/>
              <a:chOff x="7884369" y="1270006"/>
              <a:chExt cx="691057" cy="647460"/>
            </a:xfrm>
          </p:grpSpPr>
          <p:sp>
            <p:nvSpPr>
              <p:cNvPr id="29" name="Shape 28"/>
              <p:cNvSpPr/>
              <p:nvPr/>
            </p:nvSpPr>
            <p:spPr>
              <a:xfrm rot="10470">
                <a:off x="7885017" y="1269764"/>
                <a:ext cx="690326" cy="647702"/>
              </a:xfrm>
              <a:prstGeom prst="gear6">
                <a:avLst/>
              </a:prstGeom>
              <a:ln>
                <a:solidFill>
                  <a:srgbClr val="00B050"/>
                </a:solidFill>
              </a:ln>
            </p:spPr>
            <p:style>
              <a:lnRef idx="2">
                <a:schemeClr val="accent3"/>
              </a:lnRef>
              <a:fillRef idx="1">
                <a:schemeClr val="lt1"/>
              </a:fillRef>
              <a:effectRef idx="0">
                <a:schemeClr val="accent3"/>
              </a:effectRef>
              <a:fontRef idx="minor">
                <a:schemeClr val="dk1"/>
              </a:fontRef>
            </p:style>
          </p:sp>
          <p:sp>
            <p:nvSpPr>
              <p:cNvPr id="5140" name="TextBox 35"/>
              <p:cNvSpPr txBox="1">
                <a:spLocks noChangeArrowheads="1"/>
              </p:cNvSpPr>
              <p:nvPr/>
            </p:nvSpPr>
            <p:spPr bwMode="auto">
              <a:xfrm>
                <a:off x="8040742" y="1428340"/>
                <a:ext cx="3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r>
                  <a:rPr lang="en-ZA" sz="1800"/>
                  <a:t>Ec</a:t>
                </a:r>
              </a:p>
            </p:txBody>
          </p:sp>
        </p:grpSp>
      </p:grpSp>
    </p:spTree>
    <p:extLst>
      <p:ext uri="{BB962C8B-B14F-4D97-AF65-F5344CB8AC3E}">
        <p14:creationId xmlns:p14="http://schemas.microsoft.com/office/powerpoint/2010/main" val="9475642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68</a:t>
            </a:fld>
            <a:endParaRPr lang="en-ZA"/>
          </a:p>
        </p:txBody>
      </p:sp>
    </p:spTree>
    <p:extLst>
      <p:ext uri="{BB962C8B-B14F-4D97-AF65-F5344CB8AC3E}">
        <p14:creationId xmlns:p14="http://schemas.microsoft.com/office/powerpoint/2010/main" val="2724753607"/>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69</a:t>
            </a:fld>
            <a:endParaRPr lang="en-ZA"/>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The DBE cannot afford to be idealistic in its implementation of teacher training and testing</a:t>
            </a:r>
          </a:p>
          <a:p>
            <a:pPr lvl="1"/>
            <a:r>
              <a:rPr lang="en-US" sz="1800" b="1" dirty="0" smtClean="0"/>
              <a:t>Aspirational planning approach</a:t>
            </a:r>
            <a:r>
              <a:rPr lang="en-US" sz="1800" dirty="0" smtClean="0"/>
              <a:t>: All primary school mathematics teachers should be able to pass the matric mathematics exam </a:t>
            </a:r>
          </a:p>
          <a:p>
            <a:pPr marL="857250" lvl="2" indent="0">
              <a:buFont typeface="Arial" pitchFamily="34" charset="0"/>
              <a:buNone/>
            </a:pPr>
            <a:r>
              <a:rPr lang="en-US" sz="1400" dirty="0" smtClean="0"/>
              <a:t>(benchmark = desirable teacher CK)</a:t>
            </a:r>
          </a:p>
          <a:p>
            <a:pPr lvl="1"/>
            <a:r>
              <a:rPr lang="en-US" sz="1800" b="1" dirty="0" smtClean="0"/>
              <a:t>Realistic approach: (e.g.) </a:t>
            </a:r>
            <a:r>
              <a:rPr lang="en-US" sz="1800" dirty="0" smtClean="0"/>
              <a:t>minimum proficiency benchmark where teachers have to achieve at least 90% in the ANA of the grades in which they teach, and 70% in Grade 9 ANA</a:t>
            </a:r>
          </a:p>
          <a:p>
            <a:pPr marL="400050" lvl="1" indent="0">
              <a:buFont typeface="Arial" pitchFamily="34" charset="0"/>
              <a:buNone/>
            </a:pPr>
            <a:r>
              <a:rPr lang="en-US" sz="1400" dirty="0" smtClean="0"/>
              <a:t>	(benchmark = </a:t>
            </a:r>
            <a:r>
              <a:rPr lang="en-US" sz="1400" i="1" dirty="0" smtClean="0"/>
              <a:t>basic</a:t>
            </a:r>
            <a:r>
              <a:rPr lang="en-US" sz="1400" dirty="0" smtClean="0"/>
              <a:t> teacher CK)</a:t>
            </a:r>
          </a:p>
          <a:p>
            <a:r>
              <a:rPr lang="en-US" sz="2000" b="1" dirty="0" smtClean="0"/>
              <a:t>First we need to figure out what works!</a:t>
            </a:r>
          </a:p>
          <a:p>
            <a:r>
              <a:rPr lang="en-US" sz="2000" b="1" dirty="0" smtClean="0"/>
              <a:t>Pilot the system with one district.</a:t>
            </a:r>
            <a:r>
              <a:rPr lang="en-US" sz="2000" dirty="0" smtClean="0"/>
              <a:t> Imperative to evaluate which teacher training option (of hundreds) works best in urban/rural for example. Rigorous impact evaluations are needed before selecting a program and then rolling it out</a:t>
            </a:r>
          </a:p>
          <a:p>
            <a:r>
              <a:rPr lang="en-US" sz="2000" b="1" dirty="0" smtClean="0"/>
              <a:t>Tests are primarily for diagnostic purposes not punitive purposes</a:t>
            </a:r>
          </a:p>
        </p:txBody>
      </p:sp>
    </p:spTree>
    <p:extLst>
      <p:ext uri="{BB962C8B-B14F-4D97-AF65-F5344CB8AC3E}">
        <p14:creationId xmlns:p14="http://schemas.microsoft.com/office/powerpoint/2010/main" val="1658720973"/>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Accountability stages...</a:t>
            </a:r>
            <a:endParaRPr lang="en-ZA" dirty="0"/>
          </a:p>
        </p:txBody>
      </p:sp>
      <p:sp>
        <p:nvSpPr>
          <p:cNvPr id="3" name="Content Placeholder 2"/>
          <p:cNvSpPr>
            <a:spLocks noGrp="1"/>
          </p:cNvSpPr>
          <p:nvPr>
            <p:ph idx="1"/>
          </p:nvPr>
        </p:nvSpPr>
        <p:spPr>
          <a:xfrm>
            <a:off x="251520" y="1772816"/>
            <a:ext cx="4032448" cy="4032448"/>
          </a:xfrm>
        </p:spPr>
        <p:txBody>
          <a:bodyPr>
            <a:normAutofit fontScale="40000" lnSpcReduction="20000"/>
          </a:bodyPr>
          <a:lstStyle/>
          <a:p>
            <a:pPr algn="just"/>
            <a:r>
              <a:rPr lang="en-ZA" sz="4000" dirty="0" smtClean="0"/>
              <a:t>SA is a few decades behind many OECD countries. Predictable outcomes as we move from stage to stage. Loveless (2005: 7) explains the historical sequence of accountability movements for students – </a:t>
            </a:r>
            <a:r>
              <a:rPr lang="en-ZA" sz="4000" b="1" dirty="0" smtClean="0"/>
              <a:t>similar movements for teachers?</a:t>
            </a:r>
          </a:p>
          <a:p>
            <a:pPr lvl="1"/>
            <a:endParaRPr lang="en-ZA" dirty="0" smtClean="0"/>
          </a:p>
          <a:p>
            <a:pPr lvl="1"/>
            <a:r>
              <a:rPr lang="en-ZA" sz="3400" dirty="0" smtClean="0">
                <a:solidFill>
                  <a:srgbClr val="FF0000"/>
                </a:solidFill>
              </a:rPr>
              <a:t>Stage 1 </a:t>
            </a:r>
            <a:r>
              <a:rPr lang="en-ZA" sz="3400" dirty="0" smtClean="0"/>
              <a:t>– </a:t>
            </a:r>
            <a:r>
              <a:rPr lang="en-ZA" sz="3400" b="1" dirty="0" smtClean="0"/>
              <a:t>Setting standards</a:t>
            </a:r>
            <a:r>
              <a:rPr lang="en-GB" sz="3400" b="1" dirty="0" smtClean="0"/>
              <a:t> </a:t>
            </a:r>
          </a:p>
          <a:p>
            <a:pPr lvl="1">
              <a:buNone/>
            </a:pPr>
            <a:r>
              <a:rPr lang="en-GB" sz="3400" b="1" dirty="0" smtClean="0"/>
              <a:t>	</a:t>
            </a:r>
            <a:r>
              <a:rPr lang="en-GB" sz="3400" dirty="0" smtClean="0"/>
              <a:t>(</a:t>
            </a:r>
            <a:r>
              <a:rPr lang="en-GB" sz="3400" i="1" dirty="0" smtClean="0"/>
              <a:t>defining what students should learn</a:t>
            </a:r>
            <a:r>
              <a:rPr lang="en-GB" sz="3400" dirty="0" smtClean="0"/>
              <a:t>), </a:t>
            </a:r>
          </a:p>
          <a:p>
            <a:pPr lvl="3"/>
            <a:r>
              <a:rPr lang="en-GB" sz="3800" dirty="0" smtClean="0">
                <a:solidFill>
                  <a:schemeClr val="accent3">
                    <a:lumMod val="75000"/>
                  </a:schemeClr>
                </a:solidFill>
              </a:rPr>
              <a:t>CAPS</a:t>
            </a:r>
          </a:p>
          <a:p>
            <a:pPr lvl="1"/>
            <a:r>
              <a:rPr lang="en-GB" sz="3400" dirty="0" smtClean="0">
                <a:solidFill>
                  <a:srgbClr val="FF0000"/>
                </a:solidFill>
              </a:rPr>
              <a:t>Stage 2 </a:t>
            </a:r>
            <a:r>
              <a:rPr lang="en-GB" sz="3400" b="1" dirty="0" smtClean="0"/>
              <a:t>- Measuring achievement</a:t>
            </a:r>
            <a:r>
              <a:rPr lang="en-GB" sz="3400" dirty="0" smtClean="0"/>
              <a:t> </a:t>
            </a:r>
          </a:p>
          <a:p>
            <a:pPr lvl="1">
              <a:buNone/>
            </a:pPr>
            <a:r>
              <a:rPr lang="en-GB" sz="3400" dirty="0" smtClean="0"/>
              <a:t>	(</a:t>
            </a:r>
            <a:r>
              <a:rPr lang="en-GB" sz="3400" i="1" dirty="0" smtClean="0"/>
              <a:t>testing to see what students have learned</a:t>
            </a:r>
            <a:r>
              <a:rPr lang="en-GB" sz="3400" dirty="0" smtClean="0"/>
              <a:t>),</a:t>
            </a:r>
          </a:p>
          <a:p>
            <a:pPr lvl="3"/>
            <a:r>
              <a:rPr lang="en-GB" sz="3800" dirty="0" smtClean="0">
                <a:solidFill>
                  <a:schemeClr val="accent3">
                    <a:lumMod val="75000"/>
                  </a:schemeClr>
                </a:solidFill>
              </a:rPr>
              <a:t>ANA</a:t>
            </a:r>
          </a:p>
          <a:p>
            <a:pPr lvl="1"/>
            <a:r>
              <a:rPr lang="en-GB" sz="3400" dirty="0" smtClean="0">
                <a:solidFill>
                  <a:srgbClr val="FF0000"/>
                </a:solidFill>
              </a:rPr>
              <a:t>Stage 3 </a:t>
            </a:r>
            <a:r>
              <a:rPr lang="en-GB" sz="3400" dirty="0" smtClean="0"/>
              <a:t>-  </a:t>
            </a:r>
            <a:r>
              <a:rPr lang="en-GB" sz="3400" b="1" dirty="0" smtClean="0"/>
              <a:t>Holding educators &amp; students accountable</a:t>
            </a:r>
            <a:r>
              <a:rPr lang="en-GB" sz="3400" dirty="0" smtClean="0"/>
              <a:t> </a:t>
            </a:r>
          </a:p>
          <a:p>
            <a:pPr lvl="1">
              <a:buNone/>
            </a:pPr>
            <a:r>
              <a:rPr lang="en-GB" sz="3400" dirty="0" smtClean="0"/>
              <a:t>	(</a:t>
            </a:r>
            <a:r>
              <a:rPr lang="en-GB" sz="3400" i="1" dirty="0" smtClean="0"/>
              <a:t>making results count</a:t>
            </a:r>
            <a:r>
              <a:rPr lang="en-GB" sz="3400" dirty="0" smtClean="0"/>
              <a:t>). </a:t>
            </a:r>
          </a:p>
          <a:p>
            <a:pPr lvl="3"/>
            <a:r>
              <a:rPr lang="en-GB" sz="3800" dirty="0" smtClean="0">
                <a:solidFill>
                  <a:schemeClr val="accent3">
                    <a:lumMod val="75000"/>
                  </a:schemeClr>
                </a:solidFill>
              </a:rPr>
              <a:t>Western Cape performance agreements?</a:t>
            </a:r>
          </a:p>
        </p:txBody>
      </p:sp>
      <p:sp>
        <p:nvSpPr>
          <p:cNvPr id="4" name="Slide Number Placeholder 3"/>
          <p:cNvSpPr>
            <a:spLocks noGrp="1"/>
          </p:cNvSpPr>
          <p:nvPr>
            <p:ph type="sldNum" sz="quarter" idx="12"/>
          </p:nvPr>
        </p:nvSpPr>
        <p:spPr>
          <a:xfrm>
            <a:off x="6516216" y="6381328"/>
            <a:ext cx="2133600" cy="365125"/>
          </a:xfrm>
        </p:spPr>
        <p:txBody>
          <a:bodyPr/>
          <a:lstStyle/>
          <a:p>
            <a:fld id="{555B2511-D5A3-487A-82FF-4C039FEE504B}" type="slidenum">
              <a:rPr lang="en-ZA" smtClean="0"/>
              <a:pPr/>
              <a:t>70</a:t>
            </a:fld>
            <a:endParaRPr lang="en-ZA"/>
          </a:p>
        </p:txBody>
      </p:sp>
      <p:graphicFrame>
        <p:nvGraphicFramePr>
          <p:cNvPr id="6" name="Diagram 5"/>
          <p:cNvGraphicFramePr/>
          <p:nvPr>
            <p:extLst>
              <p:ext uri="{D42A27DB-BD31-4B8C-83A1-F6EECF244321}">
                <p14:modId xmlns:p14="http://schemas.microsoft.com/office/powerpoint/2010/main" val="3680113740"/>
              </p:ext>
            </p:extLst>
          </p:nvPr>
        </p:nvGraphicFramePr>
        <p:xfrm>
          <a:off x="4572000" y="2276872"/>
          <a:ext cx="3672408"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0" y="1916832"/>
            <a:ext cx="3672408" cy="369332"/>
          </a:xfrm>
          <a:prstGeom prst="rect">
            <a:avLst/>
          </a:prstGeom>
          <a:solidFill>
            <a:schemeClr val="accent1">
              <a:lumMod val="75000"/>
            </a:schemeClr>
          </a:solidFill>
        </p:spPr>
        <p:txBody>
          <a:bodyPr wrap="square" rtlCol="0">
            <a:spAutoFit/>
          </a:bodyPr>
          <a:lstStyle/>
          <a:p>
            <a:pPr algn="ctr"/>
            <a:r>
              <a:rPr lang="en-ZA" b="1" dirty="0" smtClean="0">
                <a:solidFill>
                  <a:schemeClr val="bg1"/>
                </a:solidFill>
              </a:rPr>
              <a:t>Stages in accountability movements:</a:t>
            </a:r>
            <a:endParaRPr lang="en-ZA" b="1" dirty="0">
              <a:solidFill>
                <a:schemeClr val="bg1"/>
              </a:solidFill>
            </a:endParaRPr>
          </a:p>
        </p:txBody>
      </p:sp>
      <p:sp>
        <p:nvSpPr>
          <p:cNvPr id="5" name="Left Arrow 4"/>
          <p:cNvSpPr/>
          <p:nvPr/>
        </p:nvSpPr>
        <p:spPr>
          <a:xfrm rot="20756081">
            <a:off x="7093854" y="3240836"/>
            <a:ext cx="1512168" cy="79208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TRAINING</a:t>
            </a:r>
            <a:endParaRPr lang="en-US" dirty="0"/>
          </a:p>
        </p:txBody>
      </p:sp>
      <p:sp>
        <p:nvSpPr>
          <p:cNvPr id="8" name="TextBox 7"/>
          <p:cNvSpPr txBox="1"/>
          <p:nvPr/>
        </p:nvSpPr>
        <p:spPr>
          <a:xfrm>
            <a:off x="724" y="6027003"/>
            <a:ext cx="6336704" cy="830997"/>
          </a:xfrm>
          <a:prstGeom prst="rect">
            <a:avLst/>
          </a:prstGeom>
          <a:solidFill>
            <a:schemeClr val="bg1">
              <a:lumMod val="85000"/>
            </a:schemeClr>
          </a:solidFill>
        </p:spPr>
        <p:txBody>
          <a:bodyPr wrap="square" rtlCol="0">
            <a:spAutoFit/>
          </a:bodyPr>
          <a:lstStyle/>
          <a:p>
            <a:pPr lvl="0" algn="just"/>
            <a:r>
              <a:rPr lang="en-GB" sz="1200" dirty="0"/>
              <a:t>“For every increment of performance I demand from you, </a:t>
            </a:r>
            <a:r>
              <a:rPr lang="en-GB" sz="1200" b="1" u="sng" dirty="0"/>
              <a:t>I have an equal responsibility to provide you with the capacity to meet that expectation</a:t>
            </a:r>
            <a:r>
              <a:rPr lang="en-GB" sz="1200" dirty="0"/>
              <a:t>. Likewise, for every investment you make in my skill and knowledge, I have a reciprocal responsibility to demonstrate some new increment in performance”  </a:t>
            </a:r>
            <a:r>
              <a:rPr lang="en-GB" sz="1200" b="1" dirty="0" smtClean="0">
                <a:solidFill>
                  <a:srgbClr val="800000"/>
                </a:solidFill>
              </a:rPr>
              <a:t>(</a:t>
            </a:r>
            <a:r>
              <a:rPr lang="en-GB" sz="1200" b="1" dirty="0">
                <a:solidFill>
                  <a:srgbClr val="800000"/>
                </a:solidFill>
              </a:rPr>
              <a:t>Elmore, 2004b, p. 93).</a:t>
            </a:r>
            <a:endParaRPr lang="en-US" sz="1200" b="1" dirty="0">
              <a:solidFill>
                <a:srgbClr val="800000"/>
              </a:solidFill>
            </a:endParaRPr>
          </a:p>
        </p:txBody>
      </p:sp>
    </p:spTree>
    <p:extLst>
      <p:ext uri="{BB962C8B-B14F-4D97-AF65-F5344CB8AC3E}">
        <p14:creationId xmlns:p14="http://schemas.microsoft.com/office/powerpoint/2010/main" val="3599012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5B2511-D5A3-487A-82FF-4C039FEE504B}" type="slidenum">
              <a:rPr lang="en-ZA" smtClean="0"/>
              <a:pPr/>
              <a:t>71</a:t>
            </a:fld>
            <a:endParaRPr lang="en-ZA"/>
          </a:p>
        </p:txBody>
      </p:sp>
      <p:pic>
        <p:nvPicPr>
          <p:cNvPr id="6" name="Picture 5"/>
          <p:cNvPicPr>
            <a:picLocks noChangeAspect="1"/>
          </p:cNvPicPr>
          <p:nvPr/>
        </p:nvPicPr>
        <p:blipFill>
          <a:blip r:embed="rId3"/>
          <a:stretch>
            <a:fillRect/>
          </a:stretch>
        </p:blipFill>
        <p:spPr>
          <a:xfrm>
            <a:off x="3995936" y="189711"/>
            <a:ext cx="4968552" cy="6633017"/>
          </a:xfrm>
          <a:prstGeom prst="rect">
            <a:avLst/>
          </a:prstGeom>
        </p:spPr>
      </p:pic>
      <p:sp>
        <p:nvSpPr>
          <p:cNvPr id="7" name="TextBox 6"/>
          <p:cNvSpPr txBox="1"/>
          <p:nvPr/>
        </p:nvSpPr>
        <p:spPr>
          <a:xfrm rot="19734565">
            <a:off x="3827550" y="5940194"/>
            <a:ext cx="2448272" cy="307777"/>
          </a:xfrm>
          <a:prstGeom prst="rect">
            <a:avLst/>
          </a:prstGeom>
          <a:noFill/>
        </p:spPr>
        <p:txBody>
          <a:bodyPr wrap="square" rtlCol="0">
            <a:spAutoFit/>
          </a:bodyPr>
          <a:lstStyle/>
          <a:p>
            <a:r>
              <a:rPr lang="en-US" sz="1400" i="1" dirty="0" smtClean="0">
                <a:solidFill>
                  <a:schemeClr val="bg1"/>
                </a:solidFill>
              </a:rPr>
              <a:t>No early cognitive stimulation</a:t>
            </a:r>
            <a:endParaRPr lang="en-US" sz="1400" i="1" dirty="0">
              <a:solidFill>
                <a:schemeClr val="bg1"/>
              </a:solidFill>
            </a:endParaRPr>
          </a:p>
        </p:txBody>
      </p:sp>
      <p:sp>
        <p:nvSpPr>
          <p:cNvPr id="8" name="TextBox 7"/>
          <p:cNvSpPr txBox="1"/>
          <p:nvPr/>
        </p:nvSpPr>
        <p:spPr>
          <a:xfrm rot="19734565">
            <a:off x="3827550" y="5335173"/>
            <a:ext cx="2448272" cy="307777"/>
          </a:xfrm>
          <a:prstGeom prst="rect">
            <a:avLst/>
          </a:prstGeom>
          <a:noFill/>
        </p:spPr>
        <p:txBody>
          <a:bodyPr wrap="square" rtlCol="0">
            <a:spAutoFit/>
          </a:bodyPr>
          <a:lstStyle/>
          <a:p>
            <a:r>
              <a:rPr lang="en-US" sz="1400" i="1" dirty="0" smtClean="0">
                <a:solidFill>
                  <a:schemeClr val="bg1"/>
                </a:solidFill>
              </a:rPr>
              <a:t>Weak culture of T&amp;L</a:t>
            </a:r>
            <a:endParaRPr lang="en-US" sz="1400" i="1" dirty="0">
              <a:solidFill>
                <a:schemeClr val="bg1"/>
              </a:solidFill>
            </a:endParaRPr>
          </a:p>
        </p:txBody>
      </p:sp>
      <p:sp>
        <p:nvSpPr>
          <p:cNvPr id="9" name="TextBox 8"/>
          <p:cNvSpPr txBox="1"/>
          <p:nvPr/>
        </p:nvSpPr>
        <p:spPr>
          <a:xfrm rot="19734565">
            <a:off x="3827550" y="4903126"/>
            <a:ext cx="2448272" cy="307777"/>
          </a:xfrm>
          <a:prstGeom prst="rect">
            <a:avLst/>
          </a:prstGeom>
          <a:noFill/>
        </p:spPr>
        <p:txBody>
          <a:bodyPr wrap="square" rtlCol="0">
            <a:spAutoFit/>
          </a:bodyPr>
          <a:lstStyle/>
          <a:p>
            <a:r>
              <a:rPr lang="en-US" sz="1400" i="1" dirty="0" smtClean="0">
                <a:solidFill>
                  <a:schemeClr val="bg1"/>
                </a:solidFill>
              </a:rPr>
              <a:t>Low </a:t>
            </a:r>
            <a:r>
              <a:rPr lang="en-US" sz="1400" i="1" dirty="0" err="1" smtClean="0">
                <a:solidFill>
                  <a:schemeClr val="bg1"/>
                </a:solidFill>
              </a:rPr>
              <a:t>curric</a:t>
            </a:r>
            <a:r>
              <a:rPr lang="en-US" sz="1400" i="1" dirty="0" smtClean="0">
                <a:solidFill>
                  <a:schemeClr val="bg1"/>
                </a:solidFill>
              </a:rPr>
              <a:t> coverage</a:t>
            </a:r>
            <a:endParaRPr lang="en-US" sz="1400" i="1" dirty="0">
              <a:solidFill>
                <a:schemeClr val="bg1"/>
              </a:solidFill>
            </a:endParaRPr>
          </a:p>
        </p:txBody>
      </p:sp>
      <p:sp>
        <p:nvSpPr>
          <p:cNvPr id="10" name="TextBox 9"/>
          <p:cNvSpPr txBox="1"/>
          <p:nvPr/>
        </p:nvSpPr>
        <p:spPr>
          <a:xfrm rot="1532785">
            <a:off x="6966960" y="6174102"/>
            <a:ext cx="2448272" cy="307777"/>
          </a:xfrm>
          <a:prstGeom prst="rect">
            <a:avLst/>
          </a:prstGeom>
          <a:noFill/>
        </p:spPr>
        <p:txBody>
          <a:bodyPr wrap="square" rtlCol="0">
            <a:spAutoFit/>
          </a:bodyPr>
          <a:lstStyle/>
          <a:p>
            <a:r>
              <a:rPr lang="en-US" sz="1400" i="1" dirty="0" smtClean="0">
                <a:solidFill>
                  <a:schemeClr val="bg1"/>
                </a:solidFill>
              </a:rPr>
              <a:t>Low quality teachers</a:t>
            </a:r>
            <a:endParaRPr lang="en-US" sz="1400" i="1" dirty="0">
              <a:solidFill>
                <a:schemeClr val="bg1"/>
              </a:solidFill>
            </a:endParaRPr>
          </a:p>
        </p:txBody>
      </p:sp>
      <p:sp>
        <p:nvSpPr>
          <p:cNvPr id="11" name="TextBox 10"/>
          <p:cNvSpPr txBox="1"/>
          <p:nvPr/>
        </p:nvSpPr>
        <p:spPr>
          <a:xfrm rot="1532785">
            <a:off x="7182983" y="5670046"/>
            <a:ext cx="2448272" cy="307777"/>
          </a:xfrm>
          <a:prstGeom prst="rect">
            <a:avLst/>
          </a:prstGeom>
          <a:noFill/>
        </p:spPr>
        <p:txBody>
          <a:bodyPr wrap="square" rtlCol="0">
            <a:spAutoFit/>
          </a:bodyPr>
          <a:lstStyle/>
          <a:p>
            <a:r>
              <a:rPr lang="en-US" sz="1400" i="1" dirty="0" smtClean="0">
                <a:solidFill>
                  <a:schemeClr val="bg1"/>
                </a:solidFill>
              </a:rPr>
              <a:t>Low time-on-task</a:t>
            </a:r>
            <a:endParaRPr lang="en-US" sz="1400" i="1" dirty="0">
              <a:solidFill>
                <a:schemeClr val="bg1"/>
              </a:solidFill>
            </a:endParaRPr>
          </a:p>
        </p:txBody>
      </p:sp>
      <p:sp>
        <p:nvSpPr>
          <p:cNvPr id="12" name="TextBox 11"/>
          <p:cNvSpPr txBox="1"/>
          <p:nvPr/>
        </p:nvSpPr>
        <p:spPr>
          <a:xfrm>
            <a:off x="5724128" y="1556792"/>
            <a:ext cx="1728192" cy="523220"/>
          </a:xfrm>
          <a:prstGeom prst="rect">
            <a:avLst/>
          </a:prstGeom>
          <a:noFill/>
        </p:spPr>
        <p:txBody>
          <a:bodyPr wrap="square" rtlCol="0">
            <a:spAutoFit/>
          </a:bodyPr>
          <a:lstStyle/>
          <a:p>
            <a:r>
              <a:rPr lang="en-US" sz="2800" b="1" dirty="0" smtClean="0">
                <a:solidFill>
                  <a:schemeClr val="bg1">
                    <a:lumMod val="50000"/>
                  </a:schemeClr>
                </a:solidFill>
                <a:latin typeface="Helvetica"/>
                <a:cs typeface="Helvetica"/>
              </a:rPr>
              <a:t>MATRIC</a:t>
            </a:r>
            <a:endParaRPr lang="en-US" sz="1200" b="1" dirty="0">
              <a:solidFill>
                <a:schemeClr val="bg1">
                  <a:lumMod val="50000"/>
                </a:schemeClr>
              </a:solidFill>
              <a:latin typeface="Helvetica"/>
              <a:cs typeface="Helvetica"/>
            </a:endParaRPr>
          </a:p>
        </p:txBody>
      </p:sp>
      <p:sp>
        <p:nvSpPr>
          <p:cNvPr id="13" name="TextBox 12"/>
          <p:cNvSpPr txBox="1"/>
          <p:nvPr/>
        </p:nvSpPr>
        <p:spPr>
          <a:xfrm>
            <a:off x="5292080" y="3212976"/>
            <a:ext cx="2664296" cy="584776"/>
          </a:xfrm>
          <a:prstGeom prst="rect">
            <a:avLst/>
          </a:prstGeom>
          <a:noFill/>
        </p:spPr>
        <p:txBody>
          <a:bodyPr wrap="square" rtlCol="0">
            <a:spAutoFit/>
          </a:bodyPr>
          <a:lstStyle/>
          <a:p>
            <a:r>
              <a:rPr lang="en-US" sz="3200" b="1" dirty="0" smtClean="0">
                <a:solidFill>
                  <a:srgbClr val="FF0000"/>
                </a:solidFill>
                <a:latin typeface="Helvetica"/>
                <a:cs typeface="Helvetica"/>
              </a:rPr>
              <a:t>Pre-MATRIC</a:t>
            </a:r>
            <a:endParaRPr lang="en-US" sz="1400" b="1" dirty="0">
              <a:solidFill>
                <a:srgbClr val="FF0000"/>
              </a:solidFill>
              <a:latin typeface="Helvetica"/>
              <a:cs typeface="Helvetica"/>
            </a:endParaRPr>
          </a:p>
        </p:txBody>
      </p:sp>
      <p:sp>
        <p:nvSpPr>
          <p:cNvPr id="14" name="TextBox 13"/>
          <p:cNvSpPr txBox="1"/>
          <p:nvPr/>
        </p:nvSpPr>
        <p:spPr>
          <a:xfrm>
            <a:off x="5508104" y="404664"/>
            <a:ext cx="2448272" cy="400110"/>
          </a:xfrm>
          <a:prstGeom prst="rect">
            <a:avLst/>
          </a:prstGeom>
          <a:noFill/>
        </p:spPr>
        <p:txBody>
          <a:bodyPr wrap="square" rtlCol="0">
            <a:spAutoFit/>
          </a:bodyPr>
          <a:lstStyle/>
          <a:p>
            <a:r>
              <a:rPr lang="en-US" sz="2000" b="1" i="1" dirty="0" smtClean="0"/>
              <a:t>Matric pass rate</a:t>
            </a:r>
            <a:endParaRPr lang="en-US" sz="2000" b="1" i="1" dirty="0"/>
          </a:p>
        </p:txBody>
      </p:sp>
      <p:sp>
        <p:nvSpPr>
          <p:cNvPr id="15" name="TextBox 14"/>
          <p:cNvSpPr txBox="1"/>
          <p:nvPr/>
        </p:nvSpPr>
        <p:spPr>
          <a:xfrm rot="1532785">
            <a:off x="3877251" y="988022"/>
            <a:ext cx="2448272" cy="338554"/>
          </a:xfrm>
          <a:prstGeom prst="rect">
            <a:avLst/>
          </a:prstGeom>
          <a:noFill/>
        </p:spPr>
        <p:txBody>
          <a:bodyPr wrap="square" rtlCol="0">
            <a:spAutoFit/>
          </a:bodyPr>
          <a:lstStyle/>
          <a:p>
            <a:r>
              <a:rPr lang="en-US" sz="1600" b="1" i="1" dirty="0" smtClean="0"/>
              <a:t>No. endorsements</a:t>
            </a:r>
            <a:endParaRPr lang="en-US" sz="1600" b="1" i="1" dirty="0"/>
          </a:p>
        </p:txBody>
      </p:sp>
      <p:sp>
        <p:nvSpPr>
          <p:cNvPr id="16" name="TextBox 15"/>
          <p:cNvSpPr txBox="1"/>
          <p:nvPr/>
        </p:nvSpPr>
        <p:spPr>
          <a:xfrm rot="19747222">
            <a:off x="7221659" y="504883"/>
            <a:ext cx="2448272" cy="338554"/>
          </a:xfrm>
          <a:prstGeom prst="rect">
            <a:avLst/>
          </a:prstGeom>
          <a:noFill/>
        </p:spPr>
        <p:txBody>
          <a:bodyPr wrap="square" rtlCol="0">
            <a:spAutoFit/>
          </a:bodyPr>
          <a:lstStyle/>
          <a:p>
            <a:r>
              <a:rPr lang="en-US" sz="1600" b="1" i="1" dirty="0" smtClean="0"/>
              <a:t>Subject choice</a:t>
            </a:r>
            <a:endParaRPr lang="en-US" sz="1600" b="1" i="1" dirty="0"/>
          </a:p>
        </p:txBody>
      </p:sp>
      <p:sp>
        <p:nvSpPr>
          <p:cNvPr id="18" name="TextBox 17"/>
          <p:cNvSpPr txBox="1"/>
          <p:nvPr/>
        </p:nvSpPr>
        <p:spPr>
          <a:xfrm rot="19747222">
            <a:off x="7725715" y="864923"/>
            <a:ext cx="2448272" cy="338554"/>
          </a:xfrm>
          <a:prstGeom prst="rect">
            <a:avLst/>
          </a:prstGeom>
          <a:noFill/>
        </p:spPr>
        <p:txBody>
          <a:bodyPr wrap="square" rtlCol="0">
            <a:spAutoFit/>
          </a:bodyPr>
          <a:lstStyle/>
          <a:p>
            <a:r>
              <a:rPr lang="en-US" sz="1600" b="1" i="1" dirty="0" smtClean="0"/>
              <a:t>Throughput</a:t>
            </a:r>
            <a:endParaRPr lang="en-US" sz="1600" b="1" i="1" dirty="0"/>
          </a:p>
        </p:txBody>
      </p:sp>
      <p:sp>
        <p:nvSpPr>
          <p:cNvPr id="19" name="TextBox 18"/>
          <p:cNvSpPr txBox="1"/>
          <p:nvPr/>
        </p:nvSpPr>
        <p:spPr>
          <a:xfrm rot="1532785">
            <a:off x="7471015" y="5310006"/>
            <a:ext cx="2448272" cy="307777"/>
          </a:xfrm>
          <a:prstGeom prst="rect">
            <a:avLst/>
          </a:prstGeom>
          <a:noFill/>
        </p:spPr>
        <p:txBody>
          <a:bodyPr wrap="square" rtlCol="0">
            <a:spAutoFit/>
          </a:bodyPr>
          <a:lstStyle/>
          <a:p>
            <a:r>
              <a:rPr lang="en-US" sz="1400" i="1" dirty="0" smtClean="0">
                <a:solidFill>
                  <a:schemeClr val="bg1"/>
                </a:solidFill>
              </a:rPr>
              <a:t>Low accountability</a:t>
            </a:r>
            <a:endParaRPr lang="en-US" sz="1400" i="1" dirty="0">
              <a:solidFill>
                <a:schemeClr val="bg1"/>
              </a:solidFill>
            </a:endParaRPr>
          </a:p>
        </p:txBody>
      </p:sp>
      <p:sp>
        <p:nvSpPr>
          <p:cNvPr id="20" name="TextBox 19"/>
          <p:cNvSpPr txBox="1"/>
          <p:nvPr/>
        </p:nvSpPr>
        <p:spPr>
          <a:xfrm rot="4043289">
            <a:off x="7445384" y="4661397"/>
            <a:ext cx="2448272" cy="369332"/>
          </a:xfrm>
          <a:prstGeom prst="rect">
            <a:avLst/>
          </a:prstGeom>
          <a:noFill/>
        </p:spPr>
        <p:txBody>
          <a:bodyPr wrap="square" rtlCol="0">
            <a:spAutoFit/>
          </a:bodyPr>
          <a:lstStyle/>
          <a:p>
            <a:r>
              <a:rPr lang="en-US" i="1" dirty="0" smtClean="0">
                <a:solidFill>
                  <a:schemeClr val="bg1"/>
                </a:solidFill>
              </a:rPr>
              <a:t>50% dropout</a:t>
            </a:r>
            <a:endParaRPr lang="en-US" i="1" dirty="0">
              <a:solidFill>
                <a:schemeClr val="bg1"/>
              </a:solidFill>
            </a:endParaRPr>
          </a:p>
        </p:txBody>
      </p:sp>
      <p:sp>
        <p:nvSpPr>
          <p:cNvPr id="21" name="TextBox 20"/>
          <p:cNvSpPr txBox="1"/>
          <p:nvPr/>
        </p:nvSpPr>
        <p:spPr>
          <a:xfrm>
            <a:off x="5508104" y="6381328"/>
            <a:ext cx="2448272" cy="369332"/>
          </a:xfrm>
          <a:prstGeom prst="rect">
            <a:avLst/>
          </a:prstGeom>
          <a:noFill/>
        </p:spPr>
        <p:txBody>
          <a:bodyPr wrap="square" rtlCol="0">
            <a:spAutoFit/>
          </a:bodyPr>
          <a:lstStyle/>
          <a:p>
            <a:r>
              <a:rPr lang="en-US" i="1" dirty="0" smtClean="0">
                <a:solidFill>
                  <a:schemeClr val="bg1"/>
                </a:solidFill>
              </a:rPr>
              <a:t>HUGE learning deficits…</a:t>
            </a:r>
            <a:endParaRPr lang="en-US" i="1" dirty="0">
              <a:solidFill>
                <a:schemeClr val="bg1"/>
              </a:solidFill>
            </a:endParaRPr>
          </a:p>
        </p:txBody>
      </p:sp>
      <p:sp>
        <p:nvSpPr>
          <p:cNvPr id="23" name="TextBox 22"/>
          <p:cNvSpPr txBox="1"/>
          <p:nvPr/>
        </p:nvSpPr>
        <p:spPr>
          <a:xfrm rot="1532785">
            <a:off x="3877251" y="1636094"/>
            <a:ext cx="2448272" cy="338554"/>
          </a:xfrm>
          <a:prstGeom prst="rect">
            <a:avLst/>
          </a:prstGeom>
          <a:noFill/>
        </p:spPr>
        <p:txBody>
          <a:bodyPr wrap="square" rtlCol="0">
            <a:spAutoFit/>
          </a:bodyPr>
          <a:lstStyle/>
          <a:p>
            <a:r>
              <a:rPr lang="en-US" sz="1600" b="1" i="1" dirty="0" smtClean="0"/>
              <a:t>Quality?</a:t>
            </a:r>
            <a:endParaRPr lang="en-US" sz="1600" b="1" i="1" dirty="0"/>
          </a:p>
        </p:txBody>
      </p:sp>
      <p:sp>
        <p:nvSpPr>
          <p:cNvPr id="24" name="Rectangle 23"/>
          <p:cNvSpPr/>
          <p:nvPr/>
        </p:nvSpPr>
        <p:spPr>
          <a:xfrm>
            <a:off x="-756592" y="2471523"/>
            <a:ext cx="10153128" cy="43651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FF"/>
                </a:solidFill>
              </a:ln>
            </a:endParaRPr>
          </a:p>
        </p:txBody>
      </p:sp>
      <p:sp>
        <p:nvSpPr>
          <p:cNvPr id="2" name="Title 1"/>
          <p:cNvSpPr>
            <a:spLocks noGrp="1"/>
          </p:cNvSpPr>
          <p:nvPr>
            <p:ph type="title"/>
          </p:nvPr>
        </p:nvSpPr>
        <p:spPr>
          <a:xfrm>
            <a:off x="0" y="2276872"/>
            <a:ext cx="3477143" cy="2520280"/>
          </a:xfrm>
        </p:spPr>
        <p:txBody>
          <a:bodyPr>
            <a:noAutofit/>
          </a:bodyPr>
          <a:lstStyle/>
          <a:p>
            <a:r>
              <a:rPr lang="en-US" sz="2800" dirty="0" smtClean="0"/>
              <a:t>What are the root causes of low and unequal achievement? </a:t>
            </a:r>
            <a:endParaRPr lang="en-US" sz="2800" dirty="0"/>
          </a:p>
        </p:txBody>
      </p:sp>
      <p:grpSp>
        <p:nvGrpSpPr>
          <p:cNvPr id="27" name="Group 26"/>
          <p:cNvGrpSpPr/>
          <p:nvPr/>
        </p:nvGrpSpPr>
        <p:grpSpPr>
          <a:xfrm>
            <a:off x="-16402" y="4978105"/>
            <a:ext cx="3707904" cy="1853952"/>
            <a:chOff x="-16402" y="4978105"/>
            <a:chExt cx="3707904" cy="1853952"/>
          </a:xfrm>
        </p:grpSpPr>
        <p:pic>
          <p:nvPicPr>
            <p:cNvPr id="25" name="Picture 24"/>
            <p:cNvPicPr>
              <a:picLocks noChangeAspect="1"/>
            </p:cNvPicPr>
            <p:nvPr/>
          </p:nvPicPr>
          <p:blipFill>
            <a:blip r:embed="rId4"/>
            <a:stretch>
              <a:fillRect/>
            </a:stretch>
          </p:blipFill>
          <p:spPr>
            <a:xfrm>
              <a:off x="-16402" y="4978105"/>
              <a:ext cx="3707904" cy="1853952"/>
            </a:xfrm>
            <a:prstGeom prst="rect">
              <a:avLst/>
            </a:prstGeom>
          </p:spPr>
        </p:pic>
        <p:sp>
          <p:nvSpPr>
            <p:cNvPr id="26" name="TextBox 25"/>
            <p:cNvSpPr txBox="1"/>
            <p:nvPr/>
          </p:nvSpPr>
          <p:spPr>
            <a:xfrm rot="21203392">
              <a:off x="842236" y="5660960"/>
              <a:ext cx="2520280" cy="400110"/>
            </a:xfrm>
            <a:prstGeom prst="rect">
              <a:avLst/>
            </a:prstGeom>
            <a:noFill/>
          </p:spPr>
          <p:txBody>
            <a:bodyPr wrap="square" rtlCol="0">
              <a:spAutoFit/>
            </a:bodyPr>
            <a:lstStyle/>
            <a:p>
              <a:r>
                <a:rPr lang="en-US" sz="2000" b="1" dirty="0" smtClean="0">
                  <a:solidFill>
                    <a:schemeClr val="bg1"/>
                  </a:solidFill>
                </a:rPr>
                <a:t>Vested interests</a:t>
              </a:r>
              <a:endParaRPr lang="en-US" sz="2000" b="1" dirty="0">
                <a:solidFill>
                  <a:schemeClr val="bg1"/>
                </a:solidFill>
              </a:endParaRPr>
            </a:p>
          </p:txBody>
        </p:sp>
      </p:grpSp>
      <p:sp>
        <p:nvSpPr>
          <p:cNvPr id="28" name="TextBox 27"/>
          <p:cNvSpPr txBox="1"/>
          <p:nvPr/>
        </p:nvSpPr>
        <p:spPr>
          <a:xfrm>
            <a:off x="0" y="1340768"/>
            <a:ext cx="4680520" cy="523220"/>
          </a:xfrm>
          <a:prstGeom prst="rect">
            <a:avLst/>
          </a:prstGeom>
          <a:noFill/>
        </p:spPr>
        <p:txBody>
          <a:bodyPr wrap="square" rtlCol="0">
            <a:spAutoFit/>
          </a:bodyPr>
          <a:lstStyle/>
          <a:p>
            <a:r>
              <a:rPr lang="en-US" sz="2800" dirty="0" smtClean="0"/>
              <a:t>Media sees only this</a:t>
            </a:r>
            <a:r>
              <a:rPr lang="en-US" sz="2800" dirty="0" smtClean="0">
                <a:sym typeface="Wingdings"/>
              </a:rPr>
              <a:t></a:t>
            </a:r>
            <a:endParaRPr lang="en-US" sz="2800" dirty="0"/>
          </a:p>
        </p:txBody>
      </p:sp>
    </p:spTree>
    <p:extLst>
      <p:ext uri="{BB962C8B-B14F-4D97-AF65-F5344CB8AC3E}">
        <p14:creationId xmlns:p14="http://schemas.microsoft.com/office/powerpoint/2010/main" val="9568022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p:tgtEl>
                                          <p:spTgt spid="27"/>
                                        </p:tgtEl>
                                        <p:attrNameLst>
                                          <p:attrName>ppt_y</p:attrName>
                                        </p:attrNameLst>
                                      </p:cBhvr>
                                      <p:tavLst>
                                        <p:tav tm="0">
                                          <p:val>
                                            <p:strVal val="#ppt_y+#ppt_h*1.125000"/>
                                          </p:val>
                                        </p:tav>
                                        <p:tav tm="100000">
                                          <p:val>
                                            <p:strVal val="#ppt_y"/>
                                          </p:val>
                                        </p:tav>
                                      </p:tavLst>
                                    </p:anim>
                                    <p:animEffect transition="in" filter="wipe(up)">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p:bldP spid="14" grpId="0"/>
      <p:bldP spid="15" grpId="0"/>
      <p:bldP spid="16" grpId="0"/>
      <p:bldP spid="18" grpId="0"/>
      <p:bldP spid="19" grpId="0"/>
      <p:bldP spid="20" grpId="0"/>
      <p:bldP spid="21" grpId="0"/>
      <p:bldP spid="23" grpId="0"/>
      <p:bldP spid="24" grpId="0" animBg="1"/>
      <p:bldP spid="2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Basic overview of matric 2013</a:t>
            </a:r>
            <a:endParaRPr lang="en-ZA" dirty="0"/>
          </a:p>
        </p:txBody>
      </p:sp>
      <p:sp>
        <p:nvSpPr>
          <p:cNvPr id="3" name="Content Placeholder 2"/>
          <p:cNvSpPr>
            <a:spLocks noGrp="1"/>
          </p:cNvSpPr>
          <p:nvPr>
            <p:ph idx="1"/>
          </p:nvPr>
        </p:nvSpPr>
        <p:spPr/>
        <p:txBody>
          <a:bodyPr>
            <a:normAutofit fontScale="70000" lnSpcReduction="20000"/>
          </a:bodyPr>
          <a:lstStyle/>
          <a:p>
            <a:pPr marL="0" indent="0">
              <a:buNone/>
            </a:pPr>
            <a:r>
              <a:rPr lang="en-ZA" b="1" dirty="0" smtClean="0">
                <a:solidFill>
                  <a:srgbClr val="FF0000"/>
                </a:solidFill>
              </a:rPr>
              <a:t>The good…</a:t>
            </a:r>
          </a:p>
          <a:p>
            <a:r>
              <a:rPr lang="en-ZA" dirty="0" smtClean="0"/>
              <a:t>Matric pass rate increased to 78%</a:t>
            </a:r>
          </a:p>
          <a:p>
            <a:r>
              <a:rPr lang="en-ZA" dirty="0" smtClean="0"/>
              <a:t>Bachelor pass rate increased to 31%</a:t>
            </a:r>
          </a:p>
          <a:p>
            <a:r>
              <a:rPr lang="en-ZA" dirty="0" smtClean="0"/>
              <a:t>More students passing mathematics</a:t>
            </a:r>
          </a:p>
          <a:p>
            <a:pPr marL="0" indent="0">
              <a:buNone/>
            </a:pPr>
            <a:r>
              <a:rPr lang="en-ZA" b="1" dirty="0" smtClean="0">
                <a:solidFill>
                  <a:srgbClr val="FF0000"/>
                </a:solidFill>
              </a:rPr>
              <a:t>The bad…</a:t>
            </a:r>
          </a:p>
          <a:p>
            <a:r>
              <a:rPr lang="en-ZA" dirty="0" smtClean="0"/>
              <a:t>Some questioning quality of matric pass</a:t>
            </a:r>
          </a:p>
          <a:p>
            <a:r>
              <a:rPr lang="en-ZA" dirty="0" smtClean="0"/>
              <a:t>Public starting to ask questions about why </a:t>
            </a:r>
            <a:r>
              <a:rPr lang="en-ZA" dirty="0" err="1" smtClean="0"/>
              <a:t>uni’s</a:t>
            </a:r>
            <a:r>
              <a:rPr lang="en-ZA" dirty="0" smtClean="0"/>
              <a:t> are using NBTs</a:t>
            </a:r>
          </a:p>
          <a:p>
            <a:r>
              <a:rPr lang="en-ZA" dirty="0" smtClean="0"/>
              <a:t>Concerns over “culling” and whether this lead to increases in NWP and FST</a:t>
            </a:r>
            <a:endParaRPr lang="en-ZA" dirty="0"/>
          </a:p>
          <a:p>
            <a:pPr marL="0" indent="0">
              <a:buNone/>
            </a:pPr>
            <a:r>
              <a:rPr lang="en-ZA" b="1" dirty="0" smtClean="0">
                <a:solidFill>
                  <a:srgbClr val="FF0000"/>
                </a:solidFill>
              </a:rPr>
              <a:t>The ugly…</a:t>
            </a:r>
          </a:p>
          <a:p>
            <a:r>
              <a:rPr lang="en-ZA" dirty="0" smtClean="0"/>
              <a:t>Grade 8</a:t>
            </a:r>
            <a:r>
              <a:rPr lang="en-ZA" dirty="0" smtClean="0">
                <a:sym typeface="Wingdings" panose="05000000000000000000" pitchFamily="2" charset="2"/>
              </a:rPr>
              <a:t>12 dropout is 2x as high (50%) in Q1 </a:t>
            </a:r>
            <a:r>
              <a:rPr lang="en-ZA" dirty="0" err="1" smtClean="0">
                <a:sym typeface="Wingdings" panose="05000000000000000000" pitchFamily="2" charset="2"/>
              </a:rPr>
              <a:t>rel</a:t>
            </a:r>
            <a:r>
              <a:rPr lang="en-ZA" dirty="0" smtClean="0">
                <a:sym typeface="Wingdings" panose="05000000000000000000" pitchFamily="2" charset="2"/>
              </a:rPr>
              <a:t> to Q5 (25%)</a:t>
            </a:r>
            <a:endParaRPr lang="en-ZA" dirty="0" smtClean="0"/>
          </a:p>
          <a:p>
            <a:r>
              <a:rPr lang="en-ZA" dirty="0" smtClean="0"/>
              <a:t>Because of differences in average quality of education, a white child is 7 times more likely than a black child to obtain a Maths D+ and 38 times as likely to get an A- aggregate </a:t>
            </a:r>
            <a:r>
              <a:rPr lang="en-ZA" sz="2200" dirty="0" smtClean="0"/>
              <a:t>(using earlier matric data)</a:t>
            </a:r>
            <a:endParaRPr lang="en-ZA" sz="22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72</a:t>
            </a:fld>
            <a:endParaRPr lang="en-ZA"/>
          </a:p>
        </p:txBody>
      </p:sp>
    </p:spTree>
    <p:extLst>
      <p:ext uri="{BB962C8B-B14F-4D97-AF65-F5344CB8AC3E}">
        <p14:creationId xmlns:p14="http://schemas.microsoft.com/office/powerpoint/2010/main" val="2189074699"/>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Focus on </a:t>
            </a:r>
            <a:r>
              <a:rPr lang="en-ZA" sz="3600" b="1" dirty="0" smtClean="0"/>
              <a:t>mathematics</a:t>
            </a:r>
            <a:r>
              <a:rPr lang="en-ZA" sz="3600" dirty="0" smtClean="0"/>
              <a:t> </a:t>
            </a:r>
            <a:r>
              <a:rPr lang="en-ZA" sz="3200" dirty="0" smtClean="0"/>
              <a:t>– things are improving</a:t>
            </a:r>
            <a:endParaRPr lang="en-ZA" sz="3200" dirty="0"/>
          </a:p>
        </p:txBody>
      </p:sp>
      <p:sp>
        <p:nvSpPr>
          <p:cNvPr id="3" name="Content Placeholder 2"/>
          <p:cNvSpPr>
            <a:spLocks noGrp="1"/>
          </p:cNvSpPr>
          <p:nvPr>
            <p:ph idx="1"/>
          </p:nvPr>
        </p:nvSpPr>
        <p:spPr>
          <a:xfrm>
            <a:off x="455513" y="1556611"/>
            <a:ext cx="8229600" cy="1584176"/>
          </a:xfrm>
        </p:spPr>
        <p:txBody>
          <a:bodyPr>
            <a:normAutofit fontScale="92500"/>
          </a:bodyPr>
          <a:lstStyle/>
          <a:p>
            <a:r>
              <a:rPr lang="en-ZA" sz="2400" dirty="0" smtClean="0"/>
              <a:t>Number of students taking mathematics (as opposed to maths-lit) has declined since 2008, but proportion passing has risen</a:t>
            </a:r>
          </a:p>
          <a:p>
            <a:pPr lvl="1"/>
            <a:r>
              <a:rPr lang="en-ZA" sz="2000" dirty="0" smtClean="0"/>
              <a:t>Not necessarily a bad thing since many of those students shouldn’t have been taking mathematics in the first place</a:t>
            </a:r>
            <a:endParaRPr lang="en-ZA" sz="20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73</a:t>
            </a:fld>
            <a:endParaRPr lang="en-ZA"/>
          </a:p>
        </p:txBody>
      </p:sp>
      <p:graphicFrame>
        <p:nvGraphicFramePr>
          <p:cNvPr id="7" name="Chart 6"/>
          <p:cNvGraphicFramePr>
            <a:graphicFrameLocks/>
          </p:cNvGraphicFramePr>
          <p:nvPr>
            <p:extLst>
              <p:ext uri="{D42A27DB-BD31-4B8C-83A1-F6EECF244321}">
                <p14:modId xmlns:p14="http://schemas.microsoft.com/office/powerpoint/2010/main" val="1693751964"/>
              </p:ext>
            </p:extLst>
          </p:nvPr>
        </p:nvGraphicFramePr>
        <p:xfrm>
          <a:off x="661592" y="3135686"/>
          <a:ext cx="7272808" cy="336573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746268" y="6304002"/>
            <a:ext cx="2376264" cy="369332"/>
          </a:xfrm>
          <a:prstGeom prst="rect">
            <a:avLst/>
          </a:prstGeom>
          <a:solidFill>
            <a:schemeClr val="bg1"/>
          </a:solidFill>
        </p:spPr>
        <p:txBody>
          <a:bodyPr wrap="square" rtlCol="0">
            <a:spAutoFit/>
          </a:bodyPr>
          <a:lstStyle/>
          <a:p>
            <a:r>
              <a:rPr lang="en-ZA" dirty="0" smtClean="0"/>
              <a:t>Source: Taylor</a:t>
            </a:r>
            <a:r>
              <a:rPr lang="en-ZA" dirty="0"/>
              <a:t> </a:t>
            </a:r>
            <a:r>
              <a:rPr lang="en-ZA" dirty="0" smtClean="0"/>
              <a:t>(2014)</a:t>
            </a:r>
            <a:endParaRPr lang="en-ZA" dirty="0"/>
          </a:p>
        </p:txBody>
      </p:sp>
    </p:spTree>
    <p:extLst>
      <p:ext uri="{BB962C8B-B14F-4D97-AF65-F5344CB8AC3E}">
        <p14:creationId xmlns:p14="http://schemas.microsoft.com/office/powerpoint/2010/main" val="3209504128"/>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What proportion of </a:t>
            </a:r>
            <a:r>
              <a:rPr lang="en-ZA" sz="2400" dirty="0" err="1" smtClean="0"/>
              <a:t>matrics</a:t>
            </a:r>
            <a:r>
              <a:rPr lang="en-ZA" sz="2400" dirty="0" smtClean="0"/>
              <a:t> take and pass mathematics?</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74</a:t>
            </a:fld>
            <a:endParaRPr lang="en-ZA"/>
          </a:p>
        </p:txBody>
      </p:sp>
      <p:sp>
        <p:nvSpPr>
          <p:cNvPr id="6" name="TextBox 5"/>
          <p:cNvSpPr txBox="1"/>
          <p:nvPr/>
        </p:nvSpPr>
        <p:spPr>
          <a:xfrm>
            <a:off x="6264188" y="5589240"/>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graphicFrame>
        <p:nvGraphicFramePr>
          <p:cNvPr id="7" name="Chart 6"/>
          <p:cNvGraphicFramePr>
            <a:graphicFrameLocks/>
          </p:cNvGraphicFramePr>
          <p:nvPr>
            <p:extLst>
              <p:ext uri="{D42A27DB-BD31-4B8C-83A1-F6EECF244321}">
                <p14:modId xmlns:p14="http://schemas.microsoft.com/office/powerpoint/2010/main" val="1990769295"/>
              </p:ext>
            </p:extLst>
          </p:nvPr>
        </p:nvGraphicFramePr>
        <p:xfrm>
          <a:off x="1043608" y="2780928"/>
          <a:ext cx="6912768" cy="395153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p:cNvSpPr>
            <a:spLocks noGrp="1"/>
          </p:cNvSpPr>
          <p:nvPr>
            <p:ph idx="1"/>
          </p:nvPr>
        </p:nvSpPr>
        <p:spPr>
          <a:xfrm>
            <a:off x="467544" y="1628801"/>
            <a:ext cx="8229600" cy="1584176"/>
          </a:xfrm>
        </p:spPr>
        <p:txBody>
          <a:bodyPr>
            <a:normAutofit/>
          </a:bodyPr>
          <a:lstStyle/>
          <a:p>
            <a:r>
              <a:rPr lang="en-ZA" sz="2400" dirty="0" smtClean="0"/>
              <a:t>Important statistic is the </a:t>
            </a:r>
            <a:r>
              <a:rPr lang="en-ZA" sz="2400" b="1" u="sng" dirty="0" smtClean="0"/>
              <a:t>number</a:t>
            </a:r>
            <a:r>
              <a:rPr lang="en-ZA" sz="2400" dirty="0" smtClean="0"/>
              <a:t> passing which was declining from 2008 </a:t>
            </a:r>
            <a:r>
              <a:rPr lang="en-ZA" sz="2400" dirty="0" smtClean="0">
                <a:sym typeface="Wingdings" panose="05000000000000000000" pitchFamily="2" charset="2"/>
              </a:rPr>
              <a:t> 2011 but has increased between 2011  2013</a:t>
            </a:r>
            <a:r>
              <a:rPr lang="en-ZA" sz="2400" dirty="0" smtClean="0"/>
              <a:t> </a:t>
            </a:r>
            <a:endParaRPr lang="en-ZA" sz="2000" dirty="0"/>
          </a:p>
        </p:txBody>
      </p:sp>
    </p:spTree>
    <p:extLst>
      <p:ext uri="{BB962C8B-B14F-4D97-AF65-F5344CB8AC3E}">
        <p14:creationId xmlns:p14="http://schemas.microsoft.com/office/powerpoint/2010/main" val="3226688031"/>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3600" dirty="0" smtClean="0"/>
              <a:t>Matric mathematics statistics (Taylor 2014)</a:t>
            </a:r>
            <a:endParaRPr lang="en-Z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29322124"/>
              </p:ext>
            </p:extLst>
          </p:nvPr>
        </p:nvGraphicFramePr>
        <p:xfrm>
          <a:off x="451792" y="1700808"/>
          <a:ext cx="8208912" cy="3528392"/>
        </p:xfrm>
        <a:graphic>
          <a:graphicData uri="http://schemas.openxmlformats.org/drawingml/2006/table">
            <a:tbl>
              <a:tblPr>
                <a:tableStyleId>{5C22544A-7EE6-4342-B048-85BDC9FD1C3A}</a:tableStyleId>
              </a:tblPr>
              <a:tblGrid>
                <a:gridCol w="1391822"/>
                <a:gridCol w="1363418"/>
                <a:gridCol w="1363418"/>
                <a:gridCol w="1363418"/>
                <a:gridCol w="1363418"/>
                <a:gridCol w="1363418"/>
              </a:tblGrid>
              <a:tr h="1146728">
                <a:tc>
                  <a:txBody>
                    <a:bodyPr/>
                    <a:lstStyle/>
                    <a:p>
                      <a:pPr algn="just" fontAlgn="ctr"/>
                      <a:r>
                        <a:rPr lang="en-GB" sz="1600" u="none" strike="noStrike" dirty="0">
                          <a:effectLst/>
                        </a:rPr>
                        <a:t> </a:t>
                      </a:r>
                      <a:endParaRPr lang="en-ZA" sz="1600" b="0"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Numbers wrote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Number passed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Maths pass rate</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taking maths</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b="1" u="none" strike="noStrike" dirty="0">
                          <a:effectLst/>
                        </a:rPr>
                        <a:t>Proportion passing maths</a:t>
                      </a:r>
                      <a:endParaRPr lang="en-ZA" sz="1600" b="1" i="0" u="none" strike="noStrike" dirty="0">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2008</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298821</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136503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56.10%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25.60%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2009</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290407</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133505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52.60%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24.20%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2010</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263034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124749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47.40%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48.80%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23.20%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2011</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224635</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104033</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46.30%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45.30%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21.00%</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2012</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225874</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121970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54.00%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44.19%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23.86%</a:t>
                      </a:r>
                      <a:endParaRPr lang="en-ZA" sz="1600" b="0" i="0" u="none" strike="noStrike">
                        <a:solidFill>
                          <a:srgbClr val="000000"/>
                        </a:solidFill>
                        <a:effectLst/>
                        <a:latin typeface="Arial"/>
                      </a:endParaRPr>
                    </a:p>
                  </a:txBody>
                  <a:tcPr marL="9525" marR="9525" marT="9525" marB="0" anchor="ctr"/>
                </a:tc>
              </a:tr>
              <a:tr h="396944">
                <a:tc>
                  <a:txBody>
                    <a:bodyPr/>
                    <a:lstStyle/>
                    <a:p>
                      <a:pPr algn="just" fontAlgn="ctr"/>
                      <a:r>
                        <a:rPr lang="en-GB" sz="1600" b="1" u="none" strike="noStrike" dirty="0">
                          <a:effectLst/>
                        </a:rPr>
                        <a:t>2013</a:t>
                      </a:r>
                      <a:endParaRPr lang="en-ZA" sz="1600" b="1" i="0" u="none" strike="noStrike" dirty="0">
                        <a:solidFill>
                          <a:srgbClr val="000000"/>
                        </a:solidFill>
                        <a:effectLst/>
                        <a:latin typeface="Arial"/>
                      </a:endParaRPr>
                    </a:p>
                  </a:txBody>
                  <a:tcPr marL="9525" marR="9525" marT="9525" marB="0" anchor="ctr"/>
                </a:tc>
                <a:tc>
                  <a:txBody>
                    <a:bodyPr/>
                    <a:lstStyle/>
                    <a:p>
                      <a:pPr algn="ctr" fontAlgn="ctr"/>
                      <a:r>
                        <a:rPr lang="en-GB" sz="1600" u="none" strike="noStrike">
                          <a:effectLst/>
                        </a:rPr>
                        <a:t>241509</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142666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59.10%</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a:effectLst/>
                        </a:rPr>
                        <a:t>42.96%</a:t>
                      </a:r>
                      <a:endParaRPr lang="en-ZA" sz="1600" b="0" i="0" u="none" strike="noStrike">
                        <a:solidFill>
                          <a:srgbClr val="000000"/>
                        </a:solidFill>
                        <a:effectLst/>
                        <a:latin typeface="Arial"/>
                      </a:endParaRPr>
                    </a:p>
                  </a:txBody>
                  <a:tcPr marL="9525" marR="9525" marT="9525" marB="0" anchor="ctr"/>
                </a:tc>
                <a:tc>
                  <a:txBody>
                    <a:bodyPr/>
                    <a:lstStyle/>
                    <a:p>
                      <a:pPr algn="ctr" fontAlgn="ctr"/>
                      <a:r>
                        <a:rPr lang="en-GB" sz="1600" u="none" strike="noStrike" dirty="0">
                          <a:effectLst/>
                        </a:rPr>
                        <a:t>25.38%</a:t>
                      </a:r>
                      <a:endParaRPr lang="en-ZA" sz="1600" b="0" i="0" u="none" strike="noStrike" dirty="0">
                        <a:solidFill>
                          <a:srgbClr val="000000"/>
                        </a:solidFill>
                        <a:effectLst/>
                        <a:latin typeface="Arial"/>
                      </a:endParaRPr>
                    </a:p>
                  </a:txBody>
                  <a:tcPr marL="9525" marR="9525" marT="9525" marB="0" anchor="ctr"/>
                </a:tc>
              </a:tr>
            </a:tbl>
          </a:graphicData>
        </a:graphic>
      </p:graphicFrame>
      <p:sp>
        <p:nvSpPr>
          <p:cNvPr id="4" name="Slide Number Placeholder 3"/>
          <p:cNvSpPr>
            <a:spLocks noGrp="1"/>
          </p:cNvSpPr>
          <p:nvPr>
            <p:ph type="sldNum" sz="quarter" idx="12"/>
          </p:nvPr>
        </p:nvSpPr>
        <p:spPr/>
        <p:txBody>
          <a:bodyPr/>
          <a:lstStyle/>
          <a:p>
            <a:fld id="{555B2511-D5A3-487A-82FF-4C039FEE504B}" type="slidenum">
              <a:rPr lang="en-ZA" smtClean="0"/>
              <a:pPr/>
              <a:t>75</a:t>
            </a:fld>
            <a:endParaRPr lang="en-ZA"/>
          </a:p>
        </p:txBody>
      </p:sp>
      <p:sp>
        <p:nvSpPr>
          <p:cNvPr id="6" name="TextBox 5"/>
          <p:cNvSpPr txBox="1"/>
          <p:nvPr/>
        </p:nvSpPr>
        <p:spPr>
          <a:xfrm>
            <a:off x="6279722" y="5228599"/>
            <a:ext cx="2376264" cy="369332"/>
          </a:xfrm>
          <a:prstGeom prst="rect">
            <a:avLst/>
          </a:prstGeom>
          <a:noFill/>
        </p:spPr>
        <p:txBody>
          <a:bodyPr wrap="square" rtlCol="0">
            <a:spAutoFit/>
          </a:bodyPr>
          <a:lstStyle/>
          <a:p>
            <a:r>
              <a:rPr lang="en-ZA" dirty="0" smtClean="0"/>
              <a:t>Source: Taylor</a:t>
            </a:r>
            <a:r>
              <a:rPr lang="en-ZA" dirty="0"/>
              <a:t> </a:t>
            </a:r>
            <a:r>
              <a:rPr lang="en-ZA" dirty="0" smtClean="0"/>
              <a:t>(2014)</a:t>
            </a:r>
            <a:endParaRPr lang="en-ZA" dirty="0"/>
          </a:p>
        </p:txBody>
      </p:sp>
      <p:sp>
        <p:nvSpPr>
          <p:cNvPr id="8" name="TextBox 7"/>
          <p:cNvSpPr txBox="1"/>
          <p:nvPr/>
        </p:nvSpPr>
        <p:spPr>
          <a:xfrm>
            <a:off x="467544" y="5580564"/>
            <a:ext cx="5400600" cy="923330"/>
          </a:xfrm>
          <a:prstGeom prst="rect">
            <a:avLst/>
          </a:prstGeom>
          <a:solidFill>
            <a:srgbClr val="FFFF00"/>
          </a:solidFill>
        </p:spPr>
        <p:txBody>
          <a:bodyPr wrap="square" rtlCol="0">
            <a:spAutoFit/>
          </a:bodyPr>
          <a:lstStyle/>
          <a:p>
            <a:r>
              <a:rPr lang="en-ZA" b="1" dirty="0" smtClean="0"/>
              <a:t>NOTE</a:t>
            </a:r>
            <a:r>
              <a:rPr lang="en-ZA" dirty="0" smtClean="0"/>
              <a:t>: All of the above is under the proviso that that quality of the mathematics exam has remained constant over the period. If not then we can’t say much.</a:t>
            </a:r>
            <a:endParaRPr lang="en-ZA" dirty="0"/>
          </a:p>
        </p:txBody>
      </p:sp>
    </p:spTree>
    <p:extLst>
      <p:ext uri="{BB962C8B-B14F-4D97-AF65-F5344CB8AC3E}">
        <p14:creationId xmlns:p14="http://schemas.microsoft.com/office/powerpoint/2010/main" val="1610719246"/>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Are things improving?</a:t>
            </a:r>
            <a:endParaRPr lang="en-ZA" dirty="0"/>
          </a:p>
        </p:txBody>
      </p:sp>
      <p:sp>
        <p:nvSpPr>
          <p:cNvPr id="3" name="Content Placeholder 2"/>
          <p:cNvSpPr>
            <a:spLocks noGrp="1"/>
          </p:cNvSpPr>
          <p:nvPr>
            <p:ph idx="1"/>
          </p:nvPr>
        </p:nvSpPr>
        <p:spPr>
          <a:xfrm>
            <a:off x="467544" y="1628800"/>
            <a:ext cx="8229600" cy="5229200"/>
          </a:xfrm>
        </p:spPr>
        <p:txBody>
          <a:bodyPr>
            <a:normAutofit fontScale="77500" lnSpcReduction="20000"/>
          </a:bodyPr>
          <a:lstStyle/>
          <a:p>
            <a:r>
              <a:rPr lang="en-ZA" sz="2400" dirty="0" smtClean="0"/>
              <a:t>What should we be using to measure changes over time?</a:t>
            </a:r>
          </a:p>
          <a:p>
            <a:pPr lvl="1"/>
            <a:r>
              <a:rPr lang="en-ZA" sz="2000" b="1" dirty="0" smtClean="0"/>
              <a:t>DEFINITELY *NOT* ANAs</a:t>
            </a:r>
          </a:p>
          <a:p>
            <a:pPr lvl="2"/>
            <a:r>
              <a:rPr lang="en-ZA" sz="1600" dirty="0" smtClean="0"/>
              <a:t>Not psychometrically calibrated to be comparable year-on-year</a:t>
            </a:r>
          </a:p>
          <a:p>
            <a:pPr lvl="2"/>
            <a:r>
              <a:rPr lang="en-ZA" sz="1600" dirty="0" smtClean="0"/>
              <a:t>No anchor items</a:t>
            </a:r>
          </a:p>
          <a:p>
            <a:pPr lvl="2"/>
            <a:r>
              <a:rPr lang="en-ZA" sz="1600" dirty="0" smtClean="0"/>
              <a:t>No Item Response Theory</a:t>
            </a:r>
          </a:p>
          <a:p>
            <a:pPr lvl="2"/>
            <a:r>
              <a:rPr lang="en-ZA" sz="1600" dirty="0" smtClean="0"/>
              <a:t>Not externally evaluated and independently marked</a:t>
            </a:r>
          </a:p>
          <a:p>
            <a:pPr lvl="2"/>
            <a:r>
              <a:rPr lang="en-ZA" sz="1600" dirty="0" smtClean="0"/>
              <a:t>No, no, no.</a:t>
            </a:r>
          </a:p>
          <a:p>
            <a:pPr lvl="2"/>
            <a:r>
              <a:rPr lang="en-ZA" sz="1600" dirty="0" smtClean="0"/>
              <a:t>Need a broader discussion of the potential perils of ANAs. Under-appreciated at the moment. ANA Fridays?!</a:t>
            </a:r>
          </a:p>
          <a:p>
            <a:pPr lvl="1"/>
            <a:r>
              <a:rPr lang="en-ZA" sz="2000" b="1" dirty="0" smtClean="0"/>
              <a:t>Matric – sort of yes</a:t>
            </a:r>
          </a:p>
          <a:p>
            <a:pPr lvl="2"/>
            <a:r>
              <a:rPr lang="en-ZA" sz="1600" dirty="0" smtClean="0"/>
              <a:t>Considerable institutional memory (decades of expertise and precedent)</a:t>
            </a:r>
          </a:p>
          <a:p>
            <a:pPr lvl="2"/>
            <a:r>
              <a:rPr lang="en-ZA" sz="1600" dirty="0" smtClean="0"/>
              <a:t>Excludes half the cohort so not a good reflection of total education system</a:t>
            </a:r>
          </a:p>
          <a:p>
            <a:pPr lvl="2"/>
            <a:r>
              <a:rPr lang="en-ZA" sz="1600" dirty="0" smtClean="0"/>
              <a:t>Can be tricky to tease out *real* trends. Things like subject combinations, culling, pass thresholds and clumping around the threshold etc.</a:t>
            </a:r>
          </a:p>
          <a:p>
            <a:pPr lvl="1"/>
            <a:r>
              <a:rPr lang="en-ZA" sz="2000" b="1" dirty="0" smtClean="0"/>
              <a:t>Cross-national assessments – yes.</a:t>
            </a:r>
          </a:p>
          <a:p>
            <a:pPr lvl="2"/>
            <a:r>
              <a:rPr lang="en-ZA" sz="1600" dirty="0" smtClean="0"/>
              <a:t>Best way of determining if there are changes over long periods of </a:t>
            </a:r>
            <a:r>
              <a:rPr lang="en-ZA" sz="1600" dirty="0" err="1" smtClean="0"/>
              <a:t>tims</a:t>
            </a:r>
            <a:endParaRPr lang="en-ZA" sz="1600" dirty="0" smtClean="0"/>
          </a:p>
          <a:p>
            <a:pPr lvl="3"/>
            <a:r>
              <a:rPr lang="en-ZA" sz="1200" dirty="0" smtClean="0"/>
              <a:t>TIMSS, PIRLS/</a:t>
            </a:r>
            <a:r>
              <a:rPr lang="en-ZA" sz="1200" dirty="0" err="1" smtClean="0"/>
              <a:t>prePIRLS</a:t>
            </a:r>
            <a:r>
              <a:rPr lang="en-ZA" sz="1200" dirty="0" smtClean="0"/>
              <a:t>/SACMEQ/ (perhaps PISA in SA soon)</a:t>
            </a:r>
          </a:p>
          <a:p>
            <a:pPr lvl="1"/>
            <a:endParaRPr lang="en-ZA" sz="2000" dirty="0" smtClean="0"/>
          </a:p>
          <a:p>
            <a:r>
              <a:rPr lang="en-ZA" sz="2400" dirty="0" smtClean="0"/>
              <a:t>Education and schooling (the main vehicle we use to “do/get it”) cannot be reduced to test scores or particular subjects (numeracy and literacy). However, </a:t>
            </a:r>
            <a:r>
              <a:rPr lang="en-ZA" sz="2400" b="1" dirty="0" smtClean="0"/>
              <a:t>that does *NOT* mean that there is no place for testing</a:t>
            </a:r>
            <a:r>
              <a:rPr lang="en-ZA" sz="2400" dirty="0" smtClean="0"/>
              <a:t>. Many educational outcomes are measurable and providing feedback to everyone (DBE, principals, parents, students) is an important form of accountability.</a:t>
            </a:r>
            <a:endParaRPr lang="en-ZA" sz="24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76</a:t>
            </a:fld>
            <a:endParaRPr lang="en-ZA"/>
          </a:p>
        </p:txBody>
      </p:sp>
    </p:spTree>
    <p:extLst>
      <p:ext uri="{BB962C8B-B14F-4D97-AF65-F5344CB8AC3E}">
        <p14:creationId xmlns:p14="http://schemas.microsoft.com/office/powerpoint/2010/main" val="1923290104"/>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Higher education in perspective</a:t>
            </a:r>
            <a:endParaRPr lang="en-ZA" dirty="0"/>
          </a:p>
        </p:txBody>
      </p:sp>
      <p:sp>
        <p:nvSpPr>
          <p:cNvPr id="3" name="Content Placeholder 2"/>
          <p:cNvSpPr>
            <a:spLocks noGrp="1"/>
          </p:cNvSpPr>
          <p:nvPr>
            <p:ph idx="1"/>
          </p:nvPr>
        </p:nvSpPr>
        <p:spPr>
          <a:xfrm>
            <a:off x="6906975" y="2852937"/>
            <a:ext cx="2203888" cy="2448272"/>
          </a:xfrm>
          <a:solidFill>
            <a:schemeClr val="bg1">
              <a:lumMod val="85000"/>
            </a:schemeClr>
          </a:solidFill>
        </p:spPr>
        <p:txBody>
          <a:bodyPr>
            <a:normAutofit fontScale="85000" lnSpcReduction="10000"/>
          </a:bodyPr>
          <a:lstStyle/>
          <a:p>
            <a:pPr marL="0" indent="0">
              <a:buNone/>
            </a:pPr>
            <a:r>
              <a:rPr lang="en-ZA" sz="1800" dirty="0" smtClean="0"/>
              <a:t>When speaking about higher education it’s important to remember that this is only a </a:t>
            </a:r>
            <a:r>
              <a:rPr lang="en-ZA" sz="1800" b="1" dirty="0" smtClean="0"/>
              <a:t> very </a:t>
            </a:r>
            <a:r>
              <a:rPr lang="en-ZA" sz="1800" dirty="0" smtClean="0"/>
              <a:t>small proportion of the population</a:t>
            </a:r>
          </a:p>
          <a:p>
            <a:pPr marL="0" indent="0">
              <a:buNone/>
            </a:pPr>
            <a:endParaRPr lang="en-ZA" sz="1800" dirty="0"/>
          </a:p>
          <a:p>
            <a:pPr marL="0" indent="0">
              <a:buNone/>
            </a:pPr>
            <a:r>
              <a:rPr lang="en-ZA" sz="1800" dirty="0" smtClean="0"/>
              <a:t>Source: DBE (2013) </a:t>
            </a:r>
            <a:r>
              <a:rPr lang="en-ZA" sz="1800" i="1" dirty="0" smtClean="0"/>
              <a:t>Internal Efficiency of the schooling System</a:t>
            </a:r>
            <a:endParaRPr lang="en-ZA" sz="18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77</a:t>
            </a:fld>
            <a:endParaRPr lang="en-Z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 y="1506980"/>
            <a:ext cx="6877050" cy="534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787952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err="1" smtClean="0"/>
              <a:t>Gustafsson</a:t>
            </a:r>
            <a:r>
              <a:rPr lang="en-ZA" dirty="0" smtClean="0"/>
              <a:t>, 2011 – When &amp; how WP</a:t>
            </a:r>
            <a:endParaRPr lang="en-ZA" dirty="0"/>
          </a:p>
        </p:txBody>
      </p:sp>
      <p:sp>
        <p:nvSpPr>
          <p:cNvPr id="3" name="Content Placeholder 2"/>
          <p:cNvSpPr>
            <a:spLocks noGrp="1"/>
          </p:cNvSpPr>
          <p:nvPr>
            <p:ph idx="1"/>
          </p:nvPr>
        </p:nvSpPr>
        <p:spPr>
          <a:xfrm>
            <a:off x="5076056" y="1628800"/>
            <a:ext cx="3621088" cy="4525963"/>
          </a:xfrm>
        </p:spPr>
        <p:txBody>
          <a:bodyPr>
            <a:normAutofit fontScale="70000" lnSpcReduction="20000"/>
          </a:bodyPr>
          <a:lstStyle/>
          <a:p>
            <a:r>
              <a:rPr lang="en-ZA" dirty="0" smtClean="0"/>
              <a:t>“What </a:t>
            </a:r>
            <a:r>
              <a:rPr lang="en-ZA" dirty="0"/>
              <a:t>do the magnitudes from Figure 4 mean in terms of the holding of qualifications? In particular, what widely recognised qualifications do the 60% of youths who do not obtain a Matric hold? </a:t>
            </a:r>
            <a:r>
              <a:rPr lang="en-ZA" dirty="0" smtClean="0"/>
              <a:t>…</a:t>
            </a:r>
            <a:r>
              <a:rPr lang="en-ZA" b="1" dirty="0"/>
              <a:t>Only around 1% of youths hold no Matric but do hold some other </a:t>
            </a:r>
            <a:r>
              <a:rPr lang="en-ZA" b="1" dirty="0" smtClean="0"/>
              <a:t>non-</a:t>
            </a:r>
            <a:r>
              <a:rPr lang="en-ZA" b="1" dirty="0"/>
              <a:t>school certificate or diploma issued by, for instance, an FET </a:t>
            </a:r>
            <a:r>
              <a:rPr lang="en-ZA" b="1" dirty="0" smtClean="0"/>
              <a:t>college</a:t>
            </a:r>
            <a:r>
              <a:rPr lang="en-ZA" dirty="0" smtClean="0"/>
              <a:t>” </a:t>
            </a:r>
          </a:p>
          <a:p>
            <a:pPr marL="0" indent="0" algn="r">
              <a:buNone/>
            </a:pPr>
            <a:r>
              <a:rPr lang="en-ZA" sz="2600" dirty="0" smtClean="0"/>
              <a:t>(</a:t>
            </a:r>
            <a:r>
              <a:rPr lang="en-ZA" sz="2600" dirty="0" err="1" smtClean="0"/>
              <a:t>Gustafsson</a:t>
            </a:r>
            <a:r>
              <a:rPr lang="en-ZA" sz="2600" dirty="0" smtClean="0"/>
              <a:t>, 2011: p.11)</a:t>
            </a:r>
            <a:endParaRPr lang="en-ZA" sz="2600"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78</a:t>
            </a:fld>
            <a:endParaRPr lang="en-Z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843" y="1628800"/>
            <a:ext cx="5092819" cy="489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3779912" y="3933056"/>
            <a:ext cx="1192718" cy="1152128"/>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961794" y="5118929"/>
            <a:ext cx="1008101" cy="461665"/>
          </a:xfrm>
          <a:prstGeom prst="rect">
            <a:avLst/>
          </a:prstGeom>
          <a:noFill/>
          <a:ln>
            <a:noFill/>
          </a:ln>
        </p:spPr>
        <p:txBody>
          <a:bodyPr wrap="square" rtlCol="0">
            <a:spAutoFit/>
          </a:bodyPr>
          <a:lstStyle/>
          <a:p>
            <a:r>
              <a:rPr lang="en-ZA" sz="2400" b="1" dirty="0" smtClean="0">
                <a:solidFill>
                  <a:srgbClr val="92D050"/>
                </a:solidFill>
              </a:rPr>
              <a:t>10%</a:t>
            </a:r>
            <a:endParaRPr lang="en-ZA" sz="2400" b="1" dirty="0">
              <a:solidFill>
                <a:srgbClr val="92D050"/>
              </a:solidFill>
            </a:endParaRPr>
          </a:p>
        </p:txBody>
      </p:sp>
    </p:spTree>
    <p:extLst>
      <p:ext uri="{BB962C8B-B14F-4D97-AF65-F5344CB8AC3E}">
        <p14:creationId xmlns:p14="http://schemas.microsoft.com/office/powerpoint/2010/main" val="1155940332"/>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How does SA fair internationally?</a:t>
            </a:r>
            <a:endParaRPr lang="en-ZA" dirty="0"/>
          </a:p>
        </p:txBody>
      </p:sp>
      <p:sp>
        <p:nvSpPr>
          <p:cNvPr id="3" name="Content Placeholder 2"/>
          <p:cNvSpPr>
            <a:spLocks noGrp="1"/>
          </p:cNvSpPr>
          <p:nvPr>
            <p:ph idx="1"/>
          </p:nvPr>
        </p:nvSpPr>
        <p:spPr>
          <a:xfrm>
            <a:off x="395536" y="6093296"/>
            <a:ext cx="8229600" cy="936104"/>
          </a:xfrm>
        </p:spPr>
        <p:txBody>
          <a:bodyPr>
            <a:noAutofit/>
          </a:bodyPr>
          <a:lstStyle/>
          <a:p>
            <a:r>
              <a:rPr lang="en-ZA" sz="2000" dirty="0" err="1" smtClean="0"/>
              <a:t>Gustafsson</a:t>
            </a:r>
            <a:r>
              <a:rPr lang="en-ZA" sz="2000" dirty="0" smtClean="0"/>
              <a:t> (2011) “</a:t>
            </a:r>
            <a:r>
              <a:rPr lang="en-ZA" sz="2000" i="1" dirty="0" smtClean="0"/>
              <a:t>The when and how of leaving school”</a:t>
            </a:r>
            <a:endParaRPr lang="en-ZA" sz="2000" i="1"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79</a:t>
            </a:fld>
            <a:endParaRPr lang="en-Z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63055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949375"/>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TIMSS 1995 </a:t>
            </a:r>
            <a:r>
              <a:rPr lang="en-ZA" dirty="0" smtClean="0">
                <a:sym typeface="Wingdings" panose="05000000000000000000" pitchFamily="2" charset="2"/>
              </a:rPr>
              <a:t> 2011</a:t>
            </a:r>
            <a:endParaRPr lang="en-ZA" dirty="0"/>
          </a:p>
        </p:txBody>
      </p:sp>
      <p:sp>
        <p:nvSpPr>
          <p:cNvPr id="4" name="Slide Number Placeholder 3"/>
          <p:cNvSpPr>
            <a:spLocks noGrp="1"/>
          </p:cNvSpPr>
          <p:nvPr>
            <p:ph type="sldNum" sz="quarter" idx="12"/>
          </p:nvPr>
        </p:nvSpPr>
        <p:spPr/>
        <p:txBody>
          <a:bodyPr/>
          <a:lstStyle/>
          <a:p>
            <a:fld id="{555B2511-D5A3-487A-82FF-4C039FEE504B}" type="slidenum">
              <a:rPr lang="en-ZA" smtClean="0"/>
              <a:pPr/>
              <a:t>80</a:t>
            </a:fld>
            <a:endParaRPr lang="en-ZA"/>
          </a:p>
        </p:txBody>
      </p:sp>
      <p:graphicFrame>
        <p:nvGraphicFramePr>
          <p:cNvPr id="5" name="Chart 4"/>
          <p:cNvGraphicFramePr/>
          <p:nvPr>
            <p:extLst>
              <p:ext uri="{D42A27DB-BD31-4B8C-83A1-F6EECF244321}">
                <p14:modId xmlns:p14="http://schemas.microsoft.com/office/powerpoint/2010/main" val="1211739155"/>
              </p:ext>
            </p:extLst>
          </p:nvPr>
        </p:nvGraphicFramePr>
        <p:xfrm>
          <a:off x="467544" y="1916832"/>
          <a:ext cx="8208912"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39552" y="1556792"/>
            <a:ext cx="8064896" cy="523220"/>
          </a:xfrm>
          <a:prstGeom prst="rect">
            <a:avLst/>
          </a:prstGeom>
        </p:spPr>
        <p:txBody>
          <a:bodyPr wrap="square">
            <a:spAutoFit/>
          </a:bodyPr>
          <a:lstStyle/>
          <a:p>
            <a:r>
              <a:rPr lang="en-ZA" sz="1400" b="1" dirty="0"/>
              <a:t>Figure 1: South African mathematics and science performance in the Trends in International Mathematics and Science Study (TIMSS 1995-2011) with 95% confidence intervals around the mean</a:t>
            </a:r>
          </a:p>
        </p:txBody>
      </p:sp>
    </p:spTree>
    <p:extLst>
      <p:ext uri="{BB962C8B-B14F-4D97-AF65-F5344CB8AC3E}">
        <p14:creationId xmlns:p14="http://schemas.microsoft.com/office/powerpoint/2010/main" val="45831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down)">
                                      <p:cBhvr>
                                        <p:cTn id="32" dur="500"/>
                                        <p:tgtEl>
                                          <p:spTgt spid="5">
                                            <p:graphicEl>
                                              <a:chart seriesIdx="-4" categoryIdx="4"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down)">
                                      <p:cBhvr>
                                        <p:cTn id="37" dur="500"/>
                                        <p:tgtEl>
                                          <p:spTgt spid="5">
                                            <p:graphicEl>
                                              <a:chart seriesIdx="-4" categoryIdx="5"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graphicEl>
                                              <a:chart seriesIdx="-4" categoryIdx="6" bldStep="category"/>
                                            </p:graphicEl>
                                          </p:spTgt>
                                        </p:tgtEl>
                                        <p:attrNameLst>
                                          <p:attrName>style.visibility</p:attrName>
                                        </p:attrNameLst>
                                      </p:cBhvr>
                                      <p:to>
                                        <p:strVal val="visible"/>
                                      </p:to>
                                    </p:set>
                                    <p:animEffect transition="in" filter="wipe(down)">
                                      <p:cBhvr>
                                        <p:cTn id="42" dur="500"/>
                                        <p:tgtEl>
                                          <p:spTgt spid="5">
                                            <p:graphicEl>
                                              <a:chart seriesIdx="-4" categoryIdx="6"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graphicEl>
                                              <a:chart seriesIdx="-4" categoryIdx="7" bldStep="category"/>
                                            </p:graphicEl>
                                          </p:spTgt>
                                        </p:tgtEl>
                                        <p:attrNameLst>
                                          <p:attrName>style.visibility</p:attrName>
                                        </p:attrNameLst>
                                      </p:cBhvr>
                                      <p:to>
                                        <p:strVal val="visible"/>
                                      </p:to>
                                    </p:set>
                                    <p:animEffect transition="in" filter="wipe(down)">
                                      <p:cBhvr>
                                        <p:cTn id="47" dur="500"/>
                                        <p:tgtEl>
                                          <p:spTgt spid="5">
                                            <p:graphicEl>
                                              <a:chart seriesIdx="-4" categoryIdx="7" bldStep="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graphicEl>
                                              <a:chart seriesIdx="-4" categoryIdx="8" bldStep="category"/>
                                            </p:graphicEl>
                                          </p:spTgt>
                                        </p:tgtEl>
                                        <p:attrNameLst>
                                          <p:attrName>style.visibility</p:attrName>
                                        </p:attrNameLst>
                                      </p:cBhvr>
                                      <p:to>
                                        <p:strVal val="visible"/>
                                      </p:to>
                                    </p:set>
                                    <p:animEffect transition="in" filter="wipe(down)">
                                      <p:cBhvr>
                                        <p:cTn id="52" dur="500"/>
                                        <p:tgtEl>
                                          <p:spTgt spid="5">
                                            <p:graphicEl>
                                              <a:chart seriesIdx="-4" categoryIdx="8" bldStep="category"/>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graphicEl>
                                              <a:chart seriesIdx="-4" categoryIdx="9" bldStep="category"/>
                                            </p:graphicEl>
                                          </p:spTgt>
                                        </p:tgtEl>
                                        <p:attrNameLst>
                                          <p:attrName>style.visibility</p:attrName>
                                        </p:attrNameLst>
                                      </p:cBhvr>
                                      <p:to>
                                        <p:strVal val="visible"/>
                                      </p:to>
                                    </p:set>
                                    <p:animEffect transition="in" filter="wipe(down)">
                                      <p:cBhvr>
                                        <p:cTn id="57" dur="500"/>
                                        <p:tgtEl>
                                          <p:spTgt spid="5">
                                            <p:graphicEl>
                                              <a:chart seriesIdx="-4" categoryIdx="9" bldStep="category"/>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graphicEl>
                                              <a:chart seriesIdx="-4" categoryIdx="10" bldStep="category"/>
                                            </p:graphicEl>
                                          </p:spTgt>
                                        </p:tgtEl>
                                        <p:attrNameLst>
                                          <p:attrName>style.visibility</p:attrName>
                                        </p:attrNameLst>
                                      </p:cBhvr>
                                      <p:to>
                                        <p:strVal val="visible"/>
                                      </p:to>
                                    </p:set>
                                    <p:animEffect transition="in" filter="wipe(down)">
                                      <p:cBhvr>
                                        <p:cTn id="62" dur="500"/>
                                        <p:tgtEl>
                                          <p:spTgt spid="5">
                                            <p:graphicEl>
                                              <a:chart seriesIdx="-4" categoryIdx="10" bldStep="category"/>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graphicEl>
                                              <a:chart seriesIdx="-4" categoryIdx="11" bldStep="category"/>
                                            </p:graphicEl>
                                          </p:spTgt>
                                        </p:tgtEl>
                                        <p:attrNameLst>
                                          <p:attrName>style.visibility</p:attrName>
                                        </p:attrNameLst>
                                      </p:cBhvr>
                                      <p:to>
                                        <p:strVal val="visible"/>
                                      </p:to>
                                    </p:set>
                                    <p:animEffect transition="in" filter="wipe(down)">
                                      <p:cBhvr>
                                        <p:cTn id="67" dur="500"/>
                                        <p:tgtEl>
                                          <p:spTgt spid="5">
                                            <p:graphicEl>
                                              <a:chart seriesIdx="-4" categoryIdx="1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fontScale="90000"/>
          </a:bodyPr>
          <a:lstStyle/>
          <a:p>
            <a:r>
              <a:rPr lang="en-ZA" smtClean="0"/>
              <a:t>Accountability: teacher absenteeism</a:t>
            </a:r>
            <a:endParaRPr lang="en-ZA"/>
          </a:p>
        </p:txBody>
      </p:sp>
      <p:sp>
        <p:nvSpPr>
          <p:cNvPr id="3" name="Slide Number Placeholder 2"/>
          <p:cNvSpPr>
            <a:spLocks noGrp="1"/>
          </p:cNvSpPr>
          <p:nvPr>
            <p:ph type="sldNum" sz="quarter" idx="12"/>
          </p:nvPr>
        </p:nvSpPr>
        <p:spPr/>
        <p:txBody>
          <a:bodyPr/>
          <a:lstStyle/>
          <a:p>
            <a:fld id="{555B2511-D5A3-487A-82FF-4C039FEE504B}" type="slidenum">
              <a:rPr lang="en-ZA" smtClean="0"/>
              <a:pPr/>
              <a:t>81</a:t>
            </a:fld>
            <a:endParaRPr lang="en-ZA"/>
          </a:p>
        </p:txBody>
      </p:sp>
      <p:sp>
        <p:nvSpPr>
          <p:cNvPr id="4" name="Content Placeholder 2"/>
          <p:cNvSpPr txBox="1">
            <a:spLocks/>
          </p:cNvSpPr>
          <p:nvPr/>
        </p:nvSpPr>
        <p:spPr>
          <a:xfrm>
            <a:off x="467544" y="1772816"/>
            <a:ext cx="8229600" cy="4525963"/>
          </a:xfrm>
          <a:prstGeom prst="rect">
            <a:avLst/>
          </a:prstGeom>
        </p:spPr>
        <p:txBody>
          <a:bodyPr>
            <a:noAutofit/>
          </a:bodyPr>
          <a:lstStyle/>
          <a:p>
            <a:pPr marL="800100" lvl="1" indent="-342900">
              <a:spcBef>
                <a:spcPct val="20000"/>
              </a:spcBef>
              <a:buFont typeface="Arial" pitchFamily="34" charset="0"/>
              <a:buChar char="•"/>
            </a:pPr>
            <a:r>
              <a:rPr lang="en-ZA" sz="3200" smtClean="0"/>
              <a:t>Teacher absenteeism is regularly found to be an issue in many studies</a:t>
            </a:r>
          </a:p>
          <a:p>
            <a:pPr marL="1257300" lvl="2" indent="-342900">
              <a:spcBef>
                <a:spcPct val="20000"/>
              </a:spcBef>
              <a:buFont typeface="Arial" pitchFamily="34" charset="0"/>
              <a:buChar char="•"/>
            </a:pPr>
            <a:r>
              <a:rPr lang="en-ZA" sz="2400" b="1" smtClean="0"/>
              <a:t>2007</a:t>
            </a:r>
            <a:r>
              <a:rPr lang="en-ZA" smtClean="0"/>
              <a:t>: SACMEQ III conducted – </a:t>
            </a:r>
            <a:r>
              <a:rPr lang="en-ZA" b="1" smtClean="0"/>
              <a:t>20</a:t>
            </a:r>
            <a:r>
              <a:rPr lang="en-ZA" smtClean="0"/>
              <a:t> days average in 2007</a:t>
            </a:r>
          </a:p>
          <a:p>
            <a:pPr marL="1257300" lvl="2" indent="-342900">
              <a:spcBef>
                <a:spcPct val="20000"/>
              </a:spcBef>
              <a:buFont typeface="Arial" pitchFamily="34" charset="0"/>
              <a:buChar char="•"/>
            </a:pPr>
            <a:r>
              <a:rPr lang="en-ZA" sz="2400" b="1" smtClean="0"/>
              <a:t>2008</a:t>
            </a:r>
            <a:r>
              <a:rPr lang="en-ZA" smtClean="0"/>
              <a:t>: Khulisa Consortium audit – HSRC (2010) estimates that </a:t>
            </a:r>
            <a:r>
              <a:rPr lang="en-ZA" b="1" smtClean="0"/>
              <a:t>20-24</a:t>
            </a:r>
            <a:r>
              <a:rPr lang="en-ZA" smtClean="0"/>
              <a:t> days of regular instructional time were lost due to leave in 2008</a:t>
            </a:r>
          </a:p>
          <a:p>
            <a:pPr marL="1257300" lvl="2" indent="-342900">
              <a:spcBef>
                <a:spcPct val="20000"/>
              </a:spcBef>
              <a:buFont typeface="Arial" pitchFamily="34" charset="0"/>
              <a:buChar char="•"/>
            </a:pPr>
            <a:r>
              <a:rPr lang="en-ZA" sz="2400" b="1" smtClean="0"/>
              <a:t>2010</a:t>
            </a:r>
            <a:r>
              <a:rPr lang="en-ZA" smtClean="0"/>
              <a:t>: “An </a:t>
            </a:r>
            <a:r>
              <a:rPr lang="en-ZA"/>
              <a:t>estimated </a:t>
            </a:r>
            <a:r>
              <a:rPr lang="en-ZA" b="1"/>
              <a:t>20</a:t>
            </a:r>
            <a:r>
              <a:rPr lang="en-ZA"/>
              <a:t> teaching days per teacher were lost during the 2010 teachers’ strike” (DBE, 2011: 18</a:t>
            </a:r>
            <a:r>
              <a:rPr lang="en-ZA" smtClean="0"/>
              <a:t>)</a:t>
            </a:r>
          </a:p>
          <a:p>
            <a:pPr marL="1257300" lvl="2" indent="-342900">
              <a:spcBef>
                <a:spcPct val="20000"/>
              </a:spcBef>
              <a:buFont typeface="Arial" pitchFamily="34" charset="0"/>
              <a:buChar char="•"/>
            </a:pPr>
            <a:endParaRPr lang="en-ZA" sz="1600"/>
          </a:p>
          <a:p>
            <a:pPr marL="1257300" lvl="2" indent="-342900">
              <a:spcBef>
                <a:spcPct val="20000"/>
              </a:spcBef>
              <a:buFont typeface="Arial" pitchFamily="34" charset="0"/>
              <a:buChar char="•"/>
            </a:pPr>
            <a:r>
              <a:rPr lang="en-ZA" smtClean="0"/>
              <a:t>Importantly this does not include time lost where teachers were at school but not teaching scheduled lessons</a:t>
            </a:r>
          </a:p>
          <a:p>
            <a:pPr marL="1714500" lvl="3" indent="-342900">
              <a:spcBef>
                <a:spcPct val="20000"/>
              </a:spcBef>
              <a:buFont typeface="Arial" pitchFamily="34" charset="0"/>
              <a:buChar char="•"/>
            </a:pPr>
            <a:r>
              <a:rPr lang="en-ZA" smtClean="0"/>
              <a:t>A recent study observing 58 schools in the North West concluded that “</a:t>
            </a:r>
            <a:r>
              <a:rPr lang="en-ZA" i="1" smtClean="0"/>
              <a:t>Teachers did not teach 60% of the lessos they were scheduled to teach in North West</a:t>
            </a:r>
            <a:r>
              <a:rPr lang="en-ZA" smtClean="0"/>
              <a:t>” (Carnoy &amp; Chisholm et al, 2012)</a:t>
            </a:r>
          </a:p>
        </p:txBody>
      </p:sp>
    </p:spTree>
    <p:extLst>
      <p:ext uri="{BB962C8B-B14F-4D97-AF65-F5344CB8AC3E}">
        <p14:creationId xmlns:p14="http://schemas.microsoft.com/office/powerpoint/2010/main" val="3610671980"/>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99669953"/>
              </p:ext>
            </p:extLst>
          </p:nvPr>
        </p:nvGraphicFramePr>
        <p:xfrm>
          <a:off x="467544" y="1556792"/>
          <a:ext cx="8208912" cy="5097367"/>
        </p:xfrm>
        <a:graphic>
          <a:graphicData uri="http://schemas.openxmlformats.org/drawingml/2006/table">
            <a:tbl>
              <a:tblPr firstRow="1" bandRow="1">
                <a:tableStyleId>{5C22544A-7EE6-4342-B048-85BDC9FD1C3A}</a:tableStyleId>
              </a:tblPr>
              <a:tblGrid>
                <a:gridCol w="4104456"/>
                <a:gridCol w="4104456"/>
              </a:tblGrid>
              <a:tr h="507631">
                <a:tc>
                  <a:txBody>
                    <a:bodyPr/>
                    <a:lstStyle/>
                    <a:p>
                      <a:pPr algn="ctr"/>
                      <a:r>
                        <a:rPr lang="en-ZA" sz="2000" dirty="0" smtClean="0"/>
                        <a:t>Dysfunctional Schools </a:t>
                      </a:r>
                      <a:r>
                        <a:rPr lang="en-ZA" sz="1600" dirty="0" smtClean="0"/>
                        <a:t>(</a:t>
                      </a:r>
                      <a:r>
                        <a:rPr lang="en-ZA" sz="1600" smtClean="0"/>
                        <a:t>75% of schools)</a:t>
                      </a:r>
                      <a:endParaRPr lang="en-ZA" sz="2000" dirty="0"/>
                    </a:p>
                  </a:txBody>
                  <a:tcPr/>
                </a:tc>
                <a:tc>
                  <a:txBody>
                    <a:bodyPr/>
                    <a:lstStyle/>
                    <a:p>
                      <a:pPr algn="ctr"/>
                      <a:r>
                        <a:rPr lang="en-ZA" sz="2000" dirty="0" smtClean="0"/>
                        <a:t>Functional </a:t>
                      </a:r>
                      <a:r>
                        <a:rPr lang="en-ZA" sz="2000" smtClean="0"/>
                        <a:t>Schools </a:t>
                      </a:r>
                      <a:r>
                        <a:rPr lang="en-ZA" sz="1600" smtClean="0"/>
                        <a:t>(25% of schools)</a:t>
                      </a:r>
                      <a:endParaRPr lang="en-ZA" sz="1600" dirty="0"/>
                    </a:p>
                  </a:txBody>
                  <a:tcPr/>
                </a:tc>
              </a:tr>
              <a:tr h="507631">
                <a:tc>
                  <a:txBody>
                    <a:bodyPr/>
                    <a:lstStyle/>
                    <a:p>
                      <a:pPr algn="ctr"/>
                      <a:r>
                        <a:rPr lang="en-ZA" sz="1400" dirty="0" smtClean="0"/>
                        <a:t>Weak accountability</a:t>
                      </a:r>
                      <a:endParaRPr lang="en-ZA" sz="1400" dirty="0"/>
                    </a:p>
                  </a:txBody>
                  <a:tcPr anchor="ctr">
                    <a:solidFill>
                      <a:srgbClr val="92D050"/>
                    </a:solidFill>
                  </a:tcPr>
                </a:tc>
                <a:tc>
                  <a:txBody>
                    <a:bodyPr/>
                    <a:lstStyle/>
                    <a:p>
                      <a:pPr algn="ctr"/>
                      <a:r>
                        <a:rPr lang="en-ZA" sz="1400" dirty="0" smtClean="0"/>
                        <a:t>Strong </a:t>
                      </a:r>
                      <a:r>
                        <a:rPr lang="en-ZA" sz="1400" baseline="0" dirty="0" smtClean="0"/>
                        <a:t>accountability</a:t>
                      </a:r>
                      <a:endParaRPr lang="en-ZA" sz="1400" dirty="0"/>
                    </a:p>
                  </a:txBody>
                  <a:tcPr anchor="ctr">
                    <a:solidFill>
                      <a:srgbClr val="92D050"/>
                    </a:solidFill>
                  </a:tcPr>
                </a:tc>
              </a:tr>
              <a:tr h="507631">
                <a:tc>
                  <a:txBody>
                    <a:bodyPr/>
                    <a:lstStyle/>
                    <a:p>
                      <a:pPr algn="ctr"/>
                      <a:r>
                        <a:rPr lang="en-ZA" sz="1400" dirty="0" smtClean="0"/>
                        <a:t>Incompetent school management</a:t>
                      </a:r>
                      <a:endParaRPr lang="en-ZA" sz="1400" dirty="0"/>
                    </a:p>
                  </a:txBody>
                  <a:tcPr anchor="ctr">
                    <a:solidFill>
                      <a:srgbClr val="92D050"/>
                    </a:solidFill>
                  </a:tcPr>
                </a:tc>
                <a:tc>
                  <a:txBody>
                    <a:bodyPr/>
                    <a:lstStyle/>
                    <a:p>
                      <a:pPr algn="ctr"/>
                      <a:r>
                        <a:rPr lang="en-ZA" sz="1400" dirty="0" smtClean="0"/>
                        <a:t>Good</a:t>
                      </a:r>
                      <a:r>
                        <a:rPr lang="en-ZA" sz="1400" baseline="0" dirty="0" smtClean="0"/>
                        <a:t> school management </a:t>
                      </a:r>
                      <a:endParaRPr lang="en-ZA" sz="1400" dirty="0"/>
                    </a:p>
                  </a:txBody>
                  <a:tcPr anchor="ctr">
                    <a:solidFill>
                      <a:srgbClr val="92D050"/>
                    </a:solidFill>
                  </a:tcPr>
                </a:tc>
              </a:tr>
              <a:tr h="507631">
                <a:tc>
                  <a:txBody>
                    <a:bodyPr/>
                    <a:lstStyle/>
                    <a:p>
                      <a:pPr algn="ctr"/>
                      <a:r>
                        <a:rPr lang="en-ZA" sz="1400" dirty="0" smtClean="0"/>
                        <a:t>Lack of culture of learning,</a:t>
                      </a:r>
                      <a:r>
                        <a:rPr lang="en-ZA" sz="1400" baseline="0" dirty="0" smtClean="0"/>
                        <a:t> </a:t>
                      </a:r>
                      <a:r>
                        <a:rPr lang="en-ZA" sz="1400" dirty="0" smtClean="0"/>
                        <a:t>discipline and order</a:t>
                      </a:r>
                      <a:endParaRPr lang="en-ZA" sz="1400" dirty="0"/>
                    </a:p>
                  </a:txBody>
                  <a:tcPr anchor="ctr">
                    <a:solidFill>
                      <a:srgbClr val="92D050"/>
                    </a:solidFill>
                  </a:tcPr>
                </a:tc>
                <a:tc>
                  <a:txBody>
                    <a:bodyPr/>
                    <a:lstStyle/>
                    <a:p>
                      <a:pPr algn="ctr"/>
                      <a:r>
                        <a:rPr lang="en-ZA" sz="1400" dirty="0" smtClean="0"/>
                        <a:t>Culture of learning,</a:t>
                      </a:r>
                      <a:r>
                        <a:rPr lang="en-ZA" sz="1400" baseline="0" dirty="0" smtClean="0"/>
                        <a:t> discipline and order</a:t>
                      </a:r>
                      <a:endParaRPr lang="en-ZA" sz="1400" dirty="0"/>
                    </a:p>
                  </a:txBody>
                  <a:tcPr anchor="ctr">
                    <a:solidFill>
                      <a:srgbClr val="92D050"/>
                    </a:solidFill>
                  </a:tcPr>
                </a:tc>
              </a:tr>
              <a:tr h="507631">
                <a:tc>
                  <a:txBody>
                    <a:bodyPr/>
                    <a:lstStyle/>
                    <a:p>
                      <a:pPr algn="ctr"/>
                      <a:r>
                        <a:rPr lang="en-ZA" sz="1400" dirty="0" smtClean="0"/>
                        <a:t>Inadequate LTSM</a:t>
                      </a:r>
                      <a:endParaRPr lang="en-ZA" sz="1400" dirty="0"/>
                    </a:p>
                  </a:txBody>
                  <a:tcPr anchor="ctr"/>
                </a:tc>
                <a:tc>
                  <a:txBody>
                    <a:bodyPr/>
                    <a:lstStyle/>
                    <a:p>
                      <a:pPr algn="ctr"/>
                      <a:r>
                        <a:rPr lang="en-ZA" sz="1400" dirty="0" smtClean="0"/>
                        <a:t>Adequate LTSM</a:t>
                      </a:r>
                      <a:endParaRPr lang="en-ZA" sz="1400" dirty="0"/>
                    </a:p>
                  </a:txBody>
                  <a:tcPr anchor="ctr"/>
                </a:tc>
              </a:tr>
              <a:tr h="507631">
                <a:tc>
                  <a:txBody>
                    <a:bodyPr/>
                    <a:lstStyle/>
                    <a:p>
                      <a:pPr algn="ctr"/>
                      <a:r>
                        <a:rPr lang="en-ZA" sz="1400" dirty="0" smtClean="0"/>
                        <a:t>Weak teacher content knowledge</a:t>
                      </a:r>
                      <a:endParaRPr lang="en-ZA" sz="1400" dirty="0"/>
                    </a:p>
                  </a:txBody>
                  <a:tcPr anchor="ctr">
                    <a:solidFill>
                      <a:srgbClr val="FFC000"/>
                    </a:solidFill>
                  </a:tcPr>
                </a:tc>
                <a:tc>
                  <a:txBody>
                    <a:bodyPr/>
                    <a:lstStyle/>
                    <a:p>
                      <a:pPr algn="ctr"/>
                      <a:r>
                        <a:rPr lang="en-ZA" sz="1400" dirty="0" smtClean="0"/>
                        <a:t>Adequate teacher content knowledge </a:t>
                      </a:r>
                      <a:endParaRPr lang="en-ZA" sz="1400" dirty="0"/>
                    </a:p>
                  </a:txBody>
                  <a:tcPr anchor="ctr">
                    <a:solidFill>
                      <a:srgbClr val="FFC000"/>
                    </a:solidFill>
                  </a:tcPr>
                </a:tc>
              </a:tr>
              <a:tr h="507631">
                <a:tc>
                  <a:txBody>
                    <a:bodyPr/>
                    <a:lstStyle/>
                    <a:p>
                      <a:pPr algn="ctr"/>
                      <a:r>
                        <a:rPr lang="en-ZA" sz="1400" dirty="0" smtClean="0"/>
                        <a:t>High</a:t>
                      </a:r>
                      <a:r>
                        <a:rPr lang="en-ZA" sz="1400" baseline="0" dirty="0" smtClean="0"/>
                        <a:t> teacher absenteeism (1 month/yr)</a:t>
                      </a:r>
                      <a:endParaRPr lang="en-ZA" sz="1400" dirty="0"/>
                    </a:p>
                  </a:txBody>
                  <a:tcPr anchor="ctr">
                    <a:solidFill>
                      <a:srgbClr val="FFC000"/>
                    </a:solidFill>
                  </a:tcPr>
                </a:tc>
                <a:tc>
                  <a:txBody>
                    <a:bodyPr/>
                    <a:lstStyle/>
                    <a:p>
                      <a:pPr algn="ctr"/>
                      <a:r>
                        <a:rPr lang="en-ZA" sz="1400" dirty="0" smtClean="0"/>
                        <a:t>Low</a:t>
                      </a:r>
                      <a:r>
                        <a:rPr lang="en-ZA" sz="1400" baseline="0" dirty="0" smtClean="0"/>
                        <a:t> teacher absenteeism (2 week/yr)</a:t>
                      </a:r>
                      <a:endParaRPr lang="en-ZA" sz="1400" dirty="0"/>
                    </a:p>
                  </a:txBody>
                  <a:tcPr anchor="ctr">
                    <a:solidFill>
                      <a:srgbClr val="FFC000"/>
                    </a:solidFill>
                  </a:tcPr>
                </a:tc>
              </a:tr>
              <a:tr h="507631">
                <a:tc>
                  <a:txBody>
                    <a:bodyPr/>
                    <a:lstStyle/>
                    <a:p>
                      <a:pPr algn="ctr"/>
                      <a:r>
                        <a:rPr lang="en-ZA" sz="1400" dirty="0" smtClean="0"/>
                        <a:t>Slow</a:t>
                      </a:r>
                      <a:r>
                        <a:rPr lang="en-ZA" sz="1400" baseline="0" dirty="0" smtClean="0"/>
                        <a:t> curriculum coverage, little homework or testing</a:t>
                      </a:r>
                      <a:endParaRPr lang="en-ZA" sz="1400" dirty="0"/>
                    </a:p>
                  </a:txBody>
                  <a:tcPr anchor="ctr"/>
                </a:tc>
                <a:tc>
                  <a:txBody>
                    <a:bodyPr/>
                    <a:lstStyle/>
                    <a:p>
                      <a:pPr algn="ctr"/>
                      <a:r>
                        <a:rPr lang="en-ZA" sz="1400" dirty="0" smtClean="0"/>
                        <a:t>Covers the curriculum, weekly homework, frequent testing</a:t>
                      </a:r>
                      <a:endParaRPr lang="en-ZA" sz="1400" dirty="0"/>
                    </a:p>
                  </a:txBody>
                  <a:tcPr anchor="ctr"/>
                </a:tc>
              </a:tr>
              <a:tr h="507631">
                <a:tc>
                  <a:txBody>
                    <a:bodyPr/>
                    <a:lstStyle/>
                    <a:p>
                      <a:pPr algn="ctr"/>
                      <a:r>
                        <a:rPr lang="en-ZA" sz="1400" dirty="0" smtClean="0"/>
                        <a:t>High repetition</a:t>
                      </a:r>
                      <a:r>
                        <a:rPr lang="en-ZA" sz="1400" baseline="0" dirty="0" smtClean="0"/>
                        <a:t> &amp; dropout (Gr10-12)</a:t>
                      </a:r>
                      <a:endParaRPr lang="en-ZA" sz="1400" dirty="0"/>
                    </a:p>
                  </a:txBody>
                  <a:tcPr anchor="c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1400" dirty="0" smtClean="0"/>
                        <a:t>Low repetition</a:t>
                      </a:r>
                      <a:r>
                        <a:rPr lang="en-ZA" sz="1400" baseline="0" dirty="0" smtClean="0"/>
                        <a:t> &amp; dropout (Gr10-12)</a:t>
                      </a:r>
                      <a:endParaRPr lang="en-ZA" sz="1400" dirty="0"/>
                    </a:p>
                  </a:txBody>
                  <a:tcPr anchor="ctr">
                    <a:solidFill>
                      <a:schemeClr val="accent2">
                        <a:lumMod val="60000"/>
                        <a:lumOff val="40000"/>
                      </a:schemeClr>
                    </a:solidFill>
                  </a:tcPr>
                </a:tc>
              </a:tr>
              <a:tr h="507631">
                <a:tc>
                  <a:txBody>
                    <a:bodyPr/>
                    <a:lstStyle/>
                    <a:p>
                      <a:pPr algn="ctr"/>
                      <a:r>
                        <a:rPr lang="en-ZA" sz="1400" dirty="0" smtClean="0"/>
                        <a:t>Extremely</a:t>
                      </a:r>
                      <a:r>
                        <a:rPr lang="en-ZA" sz="1400" baseline="0" dirty="0" smtClean="0"/>
                        <a:t> weak learning: m</a:t>
                      </a:r>
                      <a:r>
                        <a:rPr lang="en-ZA" sz="1400" dirty="0" smtClean="0"/>
                        <a:t>ost</a:t>
                      </a:r>
                      <a:r>
                        <a:rPr lang="en-ZA" sz="1400" baseline="0" dirty="0" smtClean="0"/>
                        <a:t> students fail standardised tests</a:t>
                      </a:r>
                      <a:endParaRPr lang="en-ZA" sz="1400" dirty="0"/>
                    </a:p>
                  </a:txBody>
                  <a:tcPr anchor="ctr">
                    <a:solidFill>
                      <a:schemeClr val="accent2">
                        <a:lumMod val="60000"/>
                        <a:lumOff val="40000"/>
                      </a:schemeClr>
                    </a:solidFill>
                  </a:tcPr>
                </a:tc>
                <a:tc>
                  <a:txBody>
                    <a:bodyPr/>
                    <a:lstStyle/>
                    <a:p>
                      <a:pPr algn="ctr"/>
                      <a:r>
                        <a:rPr lang="en-ZA" sz="1400" dirty="0" smtClean="0"/>
                        <a:t>Adequate learner performance (primary and </a:t>
                      </a:r>
                      <a:r>
                        <a:rPr lang="en-ZA" sz="1400" dirty="0" err="1" smtClean="0"/>
                        <a:t>matric</a:t>
                      </a:r>
                      <a:r>
                        <a:rPr lang="en-ZA" sz="1400" dirty="0" smtClean="0"/>
                        <a:t>)</a:t>
                      </a:r>
                      <a:endParaRPr lang="en-ZA" sz="1400" dirty="0"/>
                    </a:p>
                  </a:txBody>
                  <a:tcPr anchor="ctr">
                    <a:solidFill>
                      <a:schemeClr val="accent2">
                        <a:lumMod val="60000"/>
                        <a:lumOff val="40000"/>
                      </a:schemeClr>
                    </a:solidFill>
                  </a:tcPr>
                </a:tc>
              </a:tr>
            </a:tbl>
          </a:graphicData>
        </a:graphic>
      </p:graphicFrame>
      <p:sp>
        <p:nvSpPr>
          <p:cNvPr id="4" name="Title 1"/>
          <p:cNvSpPr>
            <a:spLocks noGrp="1"/>
          </p:cNvSpPr>
          <p:nvPr>
            <p:ph type="title"/>
          </p:nvPr>
        </p:nvSpPr>
        <p:spPr>
          <a:xfrm>
            <a:off x="457200" y="274638"/>
            <a:ext cx="8229600" cy="1143000"/>
          </a:xfrm>
          <a:solidFill>
            <a:schemeClr val="tx2">
              <a:lumMod val="20000"/>
              <a:lumOff val="80000"/>
            </a:schemeClr>
          </a:solidFill>
        </p:spPr>
        <p:txBody>
          <a:bodyPr>
            <a:normAutofit/>
          </a:bodyPr>
          <a:lstStyle/>
          <a:p>
            <a:r>
              <a:rPr lang="en-ZA" sz="4000" dirty="0" smtClean="0">
                <a:solidFill>
                  <a:srgbClr val="C00000"/>
                </a:solidFill>
              </a:rPr>
              <a:t>2 education systems</a:t>
            </a:r>
            <a:endParaRPr lang="en-ZA" sz="4000" dirty="0">
              <a:solidFill>
                <a:srgbClr val="C00000"/>
              </a:solidFill>
            </a:endParaRPr>
          </a:p>
        </p:txBody>
      </p:sp>
      <p:sp>
        <p:nvSpPr>
          <p:cNvPr id="2" name="Slide Number Placeholder 1"/>
          <p:cNvSpPr>
            <a:spLocks noGrp="1"/>
          </p:cNvSpPr>
          <p:nvPr>
            <p:ph type="sldNum" sz="quarter" idx="12"/>
          </p:nvPr>
        </p:nvSpPr>
        <p:spPr/>
        <p:txBody>
          <a:bodyPr/>
          <a:lstStyle/>
          <a:p>
            <a:fld id="{555B2511-D5A3-487A-82FF-4C039FEE504B}" type="slidenum">
              <a:rPr lang="en-ZA" smtClean="0"/>
              <a:pPr/>
              <a:t>82</a:t>
            </a:fld>
            <a:endParaRPr lang="en-ZA"/>
          </a:p>
        </p:txBody>
      </p:sp>
    </p:spTree>
    <p:extLst>
      <p:ext uri="{BB962C8B-B14F-4D97-AF65-F5344CB8AC3E}">
        <p14:creationId xmlns:p14="http://schemas.microsoft.com/office/powerpoint/2010/main" val="4077017470"/>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sp>
        <p:nvSpPr>
          <p:cNvPr id="4" name="Slide Number Placeholder 3"/>
          <p:cNvSpPr>
            <a:spLocks noGrp="1"/>
          </p:cNvSpPr>
          <p:nvPr>
            <p:ph type="sldNum" sz="quarter" idx="12"/>
          </p:nvPr>
        </p:nvSpPr>
        <p:spPr/>
        <p:txBody>
          <a:bodyPr/>
          <a:lstStyle/>
          <a:p>
            <a:fld id="{555B2511-D5A3-487A-82FF-4C039FEE504B}" type="slidenum">
              <a:rPr lang="en-ZA" smtClean="0"/>
              <a:pPr/>
              <a:t>83</a:t>
            </a:fld>
            <a:endParaRPr lang="en-ZA"/>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7542"/>
            <a:ext cx="8816333" cy="618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3861048"/>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p:nvSpPr>
        <p:spPr>
          <a:xfrm>
            <a:off x="1619672" y="2708920"/>
            <a:ext cx="6264696" cy="57606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619672" y="1601180"/>
            <a:ext cx="6264696"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Box 5"/>
          <p:cNvSpPr txBox="1"/>
          <p:nvPr/>
        </p:nvSpPr>
        <p:spPr>
          <a:xfrm>
            <a:off x="323528" y="6379520"/>
            <a:ext cx="6696744" cy="461665"/>
          </a:xfrm>
          <a:prstGeom prst="rect">
            <a:avLst/>
          </a:prstGeom>
          <a:solidFill>
            <a:schemeClr val="bg1">
              <a:lumMod val="85000"/>
            </a:schemeClr>
          </a:solidFill>
        </p:spPr>
        <p:txBody>
          <a:bodyPr wrap="square" rtlCol="0">
            <a:spAutoFit/>
          </a:bodyPr>
          <a:lstStyle/>
          <a:p>
            <a:r>
              <a:rPr lang="en-US" sz="2400" b="1" dirty="0" smtClean="0"/>
              <a:t>Implications for reporting and modeling??</a:t>
            </a:r>
            <a:endParaRPr lang="en-US" sz="2400" b="1" dirty="0"/>
          </a:p>
        </p:txBody>
      </p:sp>
    </p:spTree>
    <p:extLst>
      <p:ext uri="{BB962C8B-B14F-4D97-AF65-F5344CB8AC3E}">
        <p14:creationId xmlns:p14="http://schemas.microsoft.com/office/powerpoint/2010/main" val="160479153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10718</TotalTime>
  <Words>6356</Words>
  <Application>Microsoft Macintosh PowerPoint</Application>
  <PresentationFormat>On-screen Show (4:3)</PresentationFormat>
  <Paragraphs>839</Paragraphs>
  <Slides>83</Slides>
  <Notes>60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83</vt:i4>
      </vt:variant>
    </vt:vector>
  </HeadingPairs>
  <TitlesOfParts>
    <vt:vector size="85" baseType="lpstr">
      <vt:lpstr>Office Theme</vt:lpstr>
      <vt:lpstr>Excel.Chart.8</vt:lpstr>
      <vt:lpstr>An Overview of South Africa’s  Schooling System</vt:lpstr>
      <vt:lpstr>PowerPoint Presentation</vt:lpstr>
      <vt:lpstr>PowerPoint Presentation</vt:lpstr>
      <vt:lpstr>Overview of education in SA</vt:lpstr>
      <vt:lpstr>SADTU membership</vt:lpstr>
      <vt:lpstr>Expenditure on education 2010/11</vt:lpstr>
      <vt:lpstr>Some contextual eg.’s</vt:lpstr>
      <vt:lpstr>#Perspective</vt:lpstr>
      <vt:lpstr>PowerPoint Presentation</vt:lpstr>
      <vt:lpstr>State of SA education since transition</vt:lpstr>
      <vt:lpstr>Student performance 2003-2011</vt:lpstr>
      <vt:lpstr>PowerPoint Presentation</vt:lpstr>
      <vt:lpstr>Averages are uniquely misleading in SA</vt:lpstr>
      <vt:lpstr>PowerPoint Presentation</vt:lpstr>
      <vt:lpstr>Language...</vt:lpstr>
      <vt:lpstr>By Gr 3 all children should be able to read, Gr 4 children should be transitioning from “learning to read” to “reading to learn”</vt:lpstr>
      <vt:lpstr>Former department…</vt:lpstr>
      <vt:lpstr>Socioeconomic status...</vt:lpstr>
      <vt:lpstr>PowerPoint Presentation</vt:lpstr>
      <vt:lpstr>What are we to make of the World economic Forum’s ranking SA 148th/148?</vt:lpstr>
      <vt:lpstr>“…you are data mining…”</vt:lpstr>
      <vt:lpstr>Bimodality – indisputable fact</vt:lpstr>
      <vt:lpstr>PowerPoint Presentation</vt:lpstr>
      <vt:lpstr>Teacher content knowledge</vt:lpstr>
      <vt:lpstr>Forthcoming work on primary school mathematics teachers in SA (Spaull &amp; Venkat, forthcoming)</vt:lpstr>
      <vt:lpstr>Forthcoming work on primary school mathematics teachers in SA (Spaull &amp; Venkat, forthcoming)</vt:lpstr>
      <vt:lpstr>Forthcoming work on primary school mathematics teachers in SA (Spaull &amp; Venkat, forthcoming)</vt:lpstr>
      <vt:lpstr>PowerPoint Presentation</vt:lpstr>
      <vt:lpstr>NSES question 42 NSES followed about 15000 students (266 schools) and tested them in Grade 3 (2007), Grade 4 (2008) and Grade 5 (2009). </vt:lpstr>
      <vt:lpstr>Insurmountable learning deficits: 0.3 SD</vt:lpstr>
      <vt:lpstr>How does this affect matric?</vt:lpstr>
      <vt:lpstr>PowerPoint Presentation</vt:lpstr>
      <vt:lpstr>PowerPoint Presentation</vt:lpstr>
      <vt:lpstr>Dropout between Gr8 and Gr12</vt:lpstr>
      <vt:lpstr>PowerPoint Presentation</vt:lpstr>
      <vt:lpstr>Education and inequality?</vt:lpstr>
      <vt:lpstr>Inequality - SA</vt:lpstr>
      <vt:lpstr>Earnings inequality in South Africa </vt:lpstr>
      <vt:lpstr>PowerPoint Presentation</vt:lpstr>
      <vt:lpstr>Links between education &amp; the labour-market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signs of hope…</vt:lpstr>
      <vt:lpstr>Way forward?</vt:lpstr>
      <vt:lpstr>5 “Take-Home” points</vt:lpstr>
      <vt:lpstr>Further issues we can discuss</vt:lpstr>
      <vt:lpstr>Thank you  Comments &amp; Questions?  This presentation and papers available online at: www.nicspaull.com/research  </vt:lpstr>
      <vt:lpstr>References &amp; further reading</vt:lpstr>
      <vt:lpstr>PowerPoint Presentation</vt:lpstr>
      <vt:lpstr>Binding constraints approach</vt:lpstr>
      <vt:lpstr>PowerPoint Presentation</vt:lpstr>
      <vt:lpstr>PowerPoint Presentation</vt:lpstr>
      <vt:lpstr>PowerPoint Presentation</vt:lpstr>
      <vt:lpstr>PowerPoint Presentation</vt:lpstr>
      <vt:lpstr>Grade R/ECD issues needing to be fleshed out?</vt:lpstr>
      <vt:lpstr>PowerPoint Presentation</vt:lpstr>
      <vt:lpstr>Size of South African economy/population</vt:lpstr>
      <vt:lpstr>PowerPoint Presentation</vt:lpstr>
      <vt:lpstr>Geographic distribution of poverty</vt:lpstr>
      <vt:lpstr>Sources of deprivation?</vt:lpstr>
      <vt:lpstr>Benefits of education</vt:lpstr>
      <vt:lpstr>PowerPoint Presentation</vt:lpstr>
      <vt:lpstr>Possible solution…</vt:lpstr>
      <vt:lpstr>Accountability stages...</vt:lpstr>
      <vt:lpstr>What are the root causes of low and unequal achievement? </vt:lpstr>
      <vt:lpstr>Basic overview of matric 2013</vt:lpstr>
      <vt:lpstr>Focus on mathematics – things are improving</vt:lpstr>
      <vt:lpstr>What proportion of matrics take and pass mathematics?</vt:lpstr>
      <vt:lpstr>Matric mathematics statistics (Taylor 2014)</vt:lpstr>
      <vt:lpstr>Are things improving?</vt:lpstr>
      <vt:lpstr>Higher education in perspective</vt:lpstr>
      <vt:lpstr>Gustafsson, 2011 – When &amp; how WP</vt:lpstr>
      <vt:lpstr>How does SA fair internationally?</vt:lpstr>
      <vt:lpstr>TIMSS 1995  2011</vt:lpstr>
      <vt:lpstr>Accountability: teacher absenteeism</vt:lpstr>
      <vt:lpstr>2 education systems</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424</cp:revision>
  <dcterms:created xsi:type="dcterms:W3CDTF">2012-07-03T12:28:17Z</dcterms:created>
  <dcterms:modified xsi:type="dcterms:W3CDTF">2014-09-13T16:41:15Z</dcterms:modified>
</cp:coreProperties>
</file>