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notesSlides/notesSlide49.xml" ContentType="application/vnd.openxmlformats-officedocument.presentationml.notesSlide+xml"/>
  <Override PartName="/ppt/charts/chart10.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5.xml" ContentType="application/vnd.openxmlformats-officedocument.presentationml.notesSlide+xml"/>
  <Override PartName="/ppt/charts/chart11.xml" ContentType="application/vnd.openxmlformats-officedocument.drawingml.chart+xml"/>
  <Override PartName="/ppt/theme/themeOverride6.xml" ContentType="application/vnd.openxmlformats-officedocument.themeOverride+xml"/>
  <Override PartName="/ppt/notesSlides/notesSlide56.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15.xml" ContentType="application/vnd.openxmlformats-officedocument.drawingml.chart+xml"/>
  <Override PartName="/ppt/theme/themeOverride10.xml" ContentType="application/vnd.openxmlformats-officedocument.themeOverr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16.xml" ContentType="application/vnd.openxmlformats-officedocument.drawingml.chart+xml"/>
  <Override PartName="/ppt/notesSlides/notesSlide74.xml" ContentType="application/vnd.openxmlformats-officedocument.presentationml.notesSlide+xml"/>
  <Override PartName="/ppt/charts/chart17.xml" ContentType="application/vnd.openxmlformats-officedocument.drawingml.chart+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8.xml" ContentType="application/vnd.openxmlformats-officedocument.drawingml.chart+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79"/>
  </p:notesMasterIdLst>
  <p:sldIdLst>
    <p:sldId id="381" r:id="rId2"/>
    <p:sldId id="608" r:id="rId3"/>
    <p:sldId id="555" r:id="rId4"/>
    <p:sldId id="538" r:id="rId5"/>
    <p:sldId id="557" r:id="rId6"/>
    <p:sldId id="558" r:id="rId7"/>
    <p:sldId id="626" r:id="rId8"/>
    <p:sldId id="528" r:id="rId9"/>
    <p:sldId id="541" r:id="rId10"/>
    <p:sldId id="560" r:id="rId11"/>
    <p:sldId id="596" r:id="rId12"/>
    <p:sldId id="595" r:id="rId13"/>
    <p:sldId id="614" r:id="rId14"/>
    <p:sldId id="610" r:id="rId15"/>
    <p:sldId id="611" r:id="rId16"/>
    <p:sldId id="613" r:id="rId17"/>
    <p:sldId id="616" r:id="rId18"/>
    <p:sldId id="612" r:id="rId19"/>
    <p:sldId id="562" r:id="rId20"/>
    <p:sldId id="607" r:id="rId21"/>
    <p:sldId id="563" r:id="rId22"/>
    <p:sldId id="576" r:id="rId23"/>
    <p:sldId id="512" r:id="rId24"/>
    <p:sldId id="624" r:id="rId25"/>
    <p:sldId id="620" r:id="rId26"/>
    <p:sldId id="615" r:id="rId27"/>
    <p:sldId id="617" r:id="rId28"/>
    <p:sldId id="575" r:id="rId29"/>
    <p:sldId id="621" r:id="rId30"/>
    <p:sldId id="622" r:id="rId31"/>
    <p:sldId id="623" r:id="rId32"/>
    <p:sldId id="627" r:id="rId33"/>
    <p:sldId id="619" r:id="rId34"/>
    <p:sldId id="571" r:id="rId35"/>
    <p:sldId id="564" r:id="rId36"/>
    <p:sldId id="565" r:id="rId37"/>
    <p:sldId id="566" r:id="rId38"/>
    <p:sldId id="567" r:id="rId39"/>
    <p:sldId id="568" r:id="rId40"/>
    <p:sldId id="569" r:id="rId41"/>
    <p:sldId id="570" r:id="rId42"/>
    <p:sldId id="602" r:id="rId43"/>
    <p:sldId id="603" r:id="rId44"/>
    <p:sldId id="604" r:id="rId45"/>
    <p:sldId id="605" r:id="rId46"/>
    <p:sldId id="606" r:id="rId47"/>
    <p:sldId id="574" r:id="rId48"/>
    <p:sldId id="561" r:id="rId49"/>
    <p:sldId id="519" r:id="rId50"/>
    <p:sldId id="514" r:id="rId51"/>
    <p:sldId id="515" r:id="rId52"/>
    <p:sldId id="516" r:id="rId53"/>
    <p:sldId id="517" r:id="rId54"/>
    <p:sldId id="518" r:id="rId55"/>
    <p:sldId id="532" r:id="rId56"/>
    <p:sldId id="539" r:id="rId57"/>
    <p:sldId id="618" r:id="rId58"/>
    <p:sldId id="559" r:id="rId59"/>
    <p:sldId id="525" r:id="rId60"/>
    <p:sldId id="526" r:id="rId61"/>
    <p:sldId id="527" r:id="rId62"/>
    <p:sldId id="404" r:id="rId63"/>
    <p:sldId id="410" r:id="rId64"/>
    <p:sldId id="409" r:id="rId65"/>
    <p:sldId id="549" r:id="rId66"/>
    <p:sldId id="530" r:id="rId67"/>
    <p:sldId id="577" r:id="rId68"/>
    <p:sldId id="578" r:id="rId69"/>
    <p:sldId id="579" r:id="rId70"/>
    <p:sldId id="580" r:id="rId71"/>
    <p:sldId id="581" r:id="rId72"/>
    <p:sldId id="582" r:id="rId73"/>
    <p:sldId id="583" r:id="rId74"/>
    <p:sldId id="585" r:id="rId75"/>
    <p:sldId id="586" r:id="rId76"/>
    <p:sldId id="587" r:id="rId77"/>
    <p:sldId id="588"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p:scale>
          <a:sx n="75" d="100"/>
          <a:sy n="75" d="100"/>
        </p:scale>
        <p:origin x="-880" y="-28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notesMaster" Target="notesMasters/notes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Nic%20Spaull\Dropbox\Journal%20articles%202012\Stephen%20SACMEQ%20paper\Nic\FILMER%20attendance%20rates%20for%20our%20countries%2018%20April%202012.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 Id="rId3"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spaull\My%20Documents\Dropbox\Consulting\CDE\Graphs\Matric%20graphs%202013.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paull\Dropbox\Journal%20articles%202012\McKay%20&amp;%20Spaull%202013\SACMEQ%20teacher%20test%20-%20categories%20like%20fractions,%20space%20etc%209%20May%202013.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paull\Dropbox\Journal%20articles%202012\McKay%20&amp;%20Spaull%202013\SACMEQ%20teacher%20test%20items%20-%20TIMSS%201995%20corresponding\SACMEQ%20teacher%20test%20and%20TIMSS%20items%20-%20correct%20(20%20July%20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094767576"/>
        <c:axId val="-2095006968"/>
      </c:barChart>
      <c:catAx>
        <c:axId val="-2094767576"/>
        <c:scaling>
          <c:orientation val="minMax"/>
        </c:scaling>
        <c:delete val="0"/>
        <c:axPos val="b"/>
        <c:majorTickMark val="out"/>
        <c:minorTickMark val="none"/>
        <c:tickLblPos val="nextTo"/>
        <c:txPr>
          <a:bodyPr/>
          <a:lstStyle/>
          <a:p>
            <a:pPr>
              <a:defRPr sz="700"/>
            </a:pPr>
            <a:endParaRPr lang="en-US"/>
          </a:p>
        </c:txPr>
        <c:crossAx val="-2095006968"/>
        <c:crosses val="autoZero"/>
        <c:auto val="1"/>
        <c:lblAlgn val="ctr"/>
        <c:lblOffset val="100"/>
        <c:noMultiLvlLbl val="0"/>
      </c:catAx>
      <c:valAx>
        <c:axId val="-2095006968"/>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crossAx val="-2094767576"/>
        <c:crosses val="autoZero"/>
        <c:crossBetween val="between"/>
        <c:majorUnit val="40.0"/>
      </c:valAx>
      <c:spPr>
        <a:solidFill>
          <a:schemeClr val="bg1">
            <a:lumMod val="95000"/>
          </a:schemeClr>
        </a:solidFill>
      </c:spPr>
    </c:plotArea>
    <c:plotVisOnly val="1"/>
    <c:dispBlanksAs val="gap"/>
    <c:showDLblsOverMax val="0"/>
  </c:chart>
  <c:spPr>
    <a:solidFill>
      <a:schemeClr val="bg1"/>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94353784"/>
        <c:axId val="-2094350648"/>
      </c:barChart>
      <c:catAx>
        <c:axId val="-2094353784"/>
        <c:scaling>
          <c:orientation val="minMax"/>
        </c:scaling>
        <c:delete val="0"/>
        <c:axPos val="b"/>
        <c:majorTickMark val="out"/>
        <c:minorTickMark val="none"/>
        <c:tickLblPos val="nextTo"/>
        <c:crossAx val="-2094350648"/>
        <c:crosses val="autoZero"/>
        <c:auto val="1"/>
        <c:lblAlgn val="ctr"/>
        <c:lblOffset val="100"/>
        <c:noMultiLvlLbl val="0"/>
      </c:catAx>
      <c:valAx>
        <c:axId val="-2094350648"/>
        <c:scaling>
          <c:orientation val="minMax"/>
        </c:scaling>
        <c:delete val="0"/>
        <c:axPos val="l"/>
        <c:majorGridlines/>
        <c:numFmt formatCode="0%" sourceLinked="1"/>
        <c:majorTickMark val="out"/>
        <c:minorTickMark val="none"/>
        <c:tickLblPos val="nextTo"/>
        <c:crossAx val="-2094353784"/>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489987368414"/>
          <c:y val="0.0241228111829692"/>
          <c:w val="0.856770348649501"/>
          <c:h val="0.857342495051543"/>
        </c:manualLayout>
      </c:layout>
      <c:barChart>
        <c:barDir val="bar"/>
        <c:grouping val="stacked"/>
        <c:varyColors val="0"/>
        <c:ser>
          <c:idx val="0"/>
          <c:order val="0"/>
          <c:tx>
            <c:strRef>
              <c:f>Sheet1!$A$2</c:f>
              <c:strCache>
                <c:ptCount val="1"/>
                <c:pt idx="0">
                  <c:v>Did not reach</c:v>
                </c:pt>
              </c:strCache>
            </c:strRef>
          </c:tx>
          <c:spPr>
            <a:solidFill>
              <a:srgbClr val="C00000"/>
            </a:solidFill>
            <a:ln>
              <a:solidFill>
                <a:srgbClr val="C00000"/>
              </a:solidFill>
            </a:ln>
            <a:scene3d>
              <a:camera prst="orthographicFront"/>
              <a:lightRig rig="threePt" dir="t"/>
            </a:scene3d>
            <a:sp3d>
              <a:bevelT w="190500" h="38100"/>
            </a:sp3d>
          </c:spPr>
          <c:invertIfNegative val="0"/>
          <c:dLbls>
            <c:spPr>
              <a:scene3d>
                <a:camera prst="orthographicFront"/>
                <a:lightRig rig="threePt" dir="t"/>
              </a:scene3d>
              <a:sp3d>
                <a:bevelT w="190500" h="38100"/>
              </a:sp3d>
            </c:spPr>
            <c:txPr>
              <a:bodyPr/>
              <a:lstStyle/>
              <a:p>
                <a:pPr>
                  <a:defRPr sz="1400" b="1">
                    <a:solidFill>
                      <a:schemeClr val="bg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Sheet1!$B$2:$M$2</c:f>
              <c:numCache>
                <c:formatCode>General</c:formatCode>
                <c:ptCount val="12"/>
                <c:pt idx="0">
                  <c:v>29.0</c:v>
                </c:pt>
                <c:pt idx="1">
                  <c:v>12.0</c:v>
                </c:pt>
                <c:pt idx="2">
                  <c:v>10.0</c:v>
                </c:pt>
                <c:pt idx="3">
                  <c:v>31.0</c:v>
                </c:pt>
                <c:pt idx="4">
                  <c:v>38.0</c:v>
                </c:pt>
                <c:pt idx="5">
                  <c:v>29.0</c:v>
                </c:pt>
                <c:pt idx="6">
                  <c:v>57.0</c:v>
                </c:pt>
                <c:pt idx="7">
                  <c:v>36.0</c:v>
                </c:pt>
                <c:pt idx="8">
                  <c:v>34.0</c:v>
                </c:pt>
                <c:pt idx="9">
                  <c:v>24.0</c:v>
                </c:pt>
                <c:pt idx="10">
                  <c:v>53.0</c:v>
                </c:pt>
                <c:pt idx="11">
                  <c:v>47.0</c:v>
                </c:pt>
              </c:numCache>
            </c:numRef>
          </c:val>
        </c:ser>
        <c:ser>
          <c:idx val="1"/>
          <c:order val="1"/>
          <c:tx>
            <c:strRef>
              <c:f>Sheet1!$A$3</c:f>
              <c:strCache>
                <c:ptCount val="1"/>
                <c:pt idx="0">
                  <c:v>Low International benchmark</c:v>
                </c:pt>
              </c:strCache>
            </c:strRef>
          </c:tx>
          <c:spPr>
            <a:solidFill>
              <a:srgbClr val="FFE98B"/>
            </a:solidFill>
            <a:ln>
              <a:solidFill>
                <a:srgbClr val="FFE98B"/>
              </a:solidFill>
            </a:ln>
            <a:scene3d>
              <a:camera prst="orthographicFront"/>
              <a:lightRig rig="threePt" dir="t"/>
            </a:scene3d>
            <a:sp3d>
              <a:bevelT w="190500" h="38100"/>
            </a:sp3d>
          </c:spPr>
          <c:invertIfNegative val="0"/>
          <c:dLbls>
            <c:txPr>
              <a:bodyPr/>
              <a:lstStyle/>
              <a:p>
                <a:pPr>
                  <a:defRPr sz="1400" b="1">
                    <a:solidFill>
                      <a:schemeClr val="tx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Sheet1!$B$3:$M$3</c:f>
              <c:numCache>
                <c:formatCode>General</c:formatCode>
                <c:ptCount val="12"/>
                <c:pt idx="0">
                  <c:v>71.0</c:v>
                </c:pt>
                <c:pt idx="1">
                  <c:v>88.0</c:v>
                </c:pt>
                <c:pt idx="2">
                  <c:v>90.0</c:v>
                </c:pt>
                <c:pt idx="3">
                  <c:v>69.0</c:v>
                </c:pt>
                <c:pt idx="4">
                  <c:v>62.0</c:v>
                </c:pt>
                <c:pt idx="5">
                  <c:v>71.0</c:v>
                </c:pt>
                <c:pt idx="6">
                  <c:v>43.0</c:v>
                </c:pt>
                <c:pt idx="7">
                  <c:v>64.0</c:v>
                </c:pt>
                <c:pt idx="8">
                  <c:v>66.0</c:v>
                </c:pt>
                <c:pt idx="9">
                  <c:v>76.0</c:v>
                </c:pt>
                <c:pt idx="10">
                  <c:v>47.0</c:v>
                </c:pt>
                <c:pt idx="11">
                  <c:v>53.0</c:v>
                </c:pt>
              </c:numCache>
            </c:numRef>
          </c:val>
        </c:ser>
        <c:ser>
          <c:idx val="2"/>
          <c:order val="2"/>
          <c:tx>
            <c:strRef>
              <c:f>Sheet1!$A$4</c:f>
              <c:strCache>
                <c:ptCount val="1"/>
                <c:pt idx="0">
                  <c:v>Intemediate International Benchmark</c:v>
                </c:pt>
              </c:strCache>
            </c:strRef>
          </c:tx>
          <c:spPr>
            <a:solidFill>
              <a:srgbClr val="99CCFF"/>
            </a:solidFill>
            <a:ln>
              <a:solidFill>
                <a:srgbClr val="99CCFF"/>
              </a:solidFill>
            </a:ln>
            <a:scene3d>
              <a:camera prst="orthographicFront"/>
              <a:lightRig rig="threePt" dir="t"/>
            </a:scene3d>
            <a:sp3d>
              <a:bevelT w="190500" h="38100"/>
            </a:sp3d>
          </c:spPr>
          <c:invertIfNegative val="0"/>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Sheet1!$B$4:$M$4</c:f>
              <c:numCache>
                <c:formatCode>General</c:formatCode>
                <c:ptCount val="12"/>
                <c:pt idx="0">
                  <c:v>42.0</c:v>
                </c:pt>
                <c:pt idx="1">
                  <c:v>70.0</c:v>
                </c:pt>
                <c:pt idx="2">
                  <c:v>69.0</c:v>
                </c:pt>
                <c:pt idx="3">
                  <c:v>30.0</c:v>
                </c:pt>
                <c:pt idx="4">
                  <c:v>33.0</c:v>
                </c:pt>
                <c:pt idx="5">
                  <c:v>34.0</c:v>
                </c:pt>
                <c:pt idx="6">
                  <c:v>11.0</c:v>
                </c:pt>
                <c:pt idx="7">
                  <c:v>24.0</c:v>
                </c:pt>
                <c:pt idx="8">
                  <c:v>24.0</c:v>
                </c:pt>
                <c:pt idx="9">
                  <c:v>39.0</c:v>
                </c:pt>
                <c:pt idx="10">
                  <c:v>14.0</c:v>
                </c:pt>
                <c:pt idx="11">
                  <c:v>18.0</c:v>
                </c:pt>
              </c:numCache>
            </c:numRef>
          </c:val>
        </c:ser>
        <c:ser>
          <c:idx val="3"/>
          <c:order val="3"/>
          <c:tx>
            <c:strRef>
              <c:f>Sheet1!$A$5</c:f>
              <c:strCache>
                <c:ptCount val="1"/>
                <c:pt idx="0">
                  <c:v>High International Benchmark</c:v>
                </c:pt>
              </c:strCache>
            </c:strRef>
          </c:tx>
          <c:spPr>
            <a:solidFill>
              <a:srgbClr val="0066FF"/>
            </a:solidFill>
            <a:ln>
              <a:solidFill>
                <a:srgbClr val="0066FF"/>
              </a:solidFill>
            </a:ln>
            <a:scene3d>
              <a:camera prst="orthographicFront"/>
              <a:lightRig rig="threePt" dir="t"/>
            </a:scene3d>
            <a:sp3d>
              <a:bevelT w="190500" h="38100"/>
            </a:sp3d>
          </c:spPr>
          <c:invertIfNegative val="0"/>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Sheet1!$B$5:$M$5</c:f>
              <c:numCache>
                <c:formatCode>General</c:formatCode>
                <c:ptCount val="12"/>
                <c:pt idx="0">
                  <c:v>19.0</c:v>
                </c:pt>
                <c:pt idx="1">
                  <c:v>44.0</c:v>
                </c:pt>
                <c:pt idx="2">
                  <c:v>44.0</c:v>
                </c:pt>
                <c:pt idx="3">
                  <c:v>4.0</c:v>
                </c:pt>
                <c:pt idx="4">
                  <c:v>8.0</c:v>
                </c:pt>
                <c:pt idx="5">
                  <c:v>8.0</c:v>
                </c:pt>
                <c:pt idx="6">
                  <c:v>0.7</c:v>
                </c:pt>
                <c:pt idx="7">
                  <c:v>4.0</c:v>
                </c:pt>
                <c:pt idx="8">
                  <c:v>3.0</c:v>
                </c:pt>
                <c:pt idx="9">
                  <c:v>7.0</c:v>
                </c:pt>
                <c:pt idx="10">
                  <c:v>1.0</c:v>
                </c:pt>
                <c:pt idx="11">
                  <c:v>2.0</c:v>
                </c:pt>
              </c:numCache>
            </c:numRef>
          </c:val>
        </c:ser>
        <c:ser>
          <c:idx val="4"/>
          <c:order val="4"/>
          <c:tx>
            <c:strRef>
              <c:f>Sheet1!$A$6</c:f>
              <c:strCache>
                <c:ptCount val="1"/>
                <c:pt idx="0">
                  <c:v>Advanced International benchmark</c:v>
                </c:pt>
              </c:strCache>
            </c:strRef>
          </c:tx>
          <c:spPr>
            <a:solidFill>
              <a:srgbClr val="002060"/>
            </a:solidFill>
            <a:ln>
              <a:solidFill>
                <a:srgbClr val="002060"/>
              </a:solidFill>
            </a:ln>
            <a:scene3d>
              <a:camera prst="orthographicFront"/>
              <a:lightRig rig="threePt" dir="t"/>
            </a:scene3d>
            <a:sp3d>
              <a:bevelT w="190500" h="38100"/>
            </a:sp3d>
          </c:spPr>
          <c:invertIfNegative val="0"/>
          <c:dLbls>
            <c:dLbl>
              <c:idx val="0"/>
              <c:spPr>
                <a:solidFill>
                  <a:srgbClr val="002060"/>
                </a:solidFill>
                <a:ln>
                  <a:solidFill>
                    <a:srgbClr val="002060"/>
                  </a:solidFill>
                </a:ln>
              </c:spPr>
              <c:txPr>
                <a:bodyPr/>
                <a:lstStyle/>
                <a:p>
                  <a:pPr>
                    <a:defRPr b="1">
                      <a:solidFill>
                        <a:schemeClr val="bg1"/>
                      </a:solidFill>
                    </a:defRPr>
                  </a:pPr>
                  <a:endParaRPr lang="en-US"/>
                </a:p>
              </c:txPr>
              <c:showLegendKey val="0"/>
              <c:showVal val="1"/>
              <c:showCatName val="0"/>
              <c:showSerName val="0"/>
              <c:showPercent val="0"/>
              <c:showBubbleSize val="0"/>
            </c:dLbl>
            <c:dLbl>
              <c:idx val="1"/>
              <c:spPr>
                <a:solidFill>
                  <a:srgbClr val="002060"/>
                </a:solidFill>
                <a:ln>
                  <a:solidFill>
                    <a:srgbClr val="002060"/>
                  </a:solidFill>
                </a:ln>
              </c:spPr>
              <c:txPr>
                <a:bodyPr/>
                <a:lstStyle/>
                <a:p>
                  <a:pPr>
                    <a:defRPr b="1">
                      <a:solidFill>
                        <a:schemeClr val="bg1"/>
                      </a:solidFill>
                    </a:defRPr>
                  </a:pPr>
                  <a:endParaRPr lang="en-US"/>
                </a:p>
              </c:txPr>
              <c:showLegendKey val="0"/>
              <c:showVal val="1"/>
              <c:showCatName val="0"/>
              <c:showSerName val="0"/>
              <c:showPercent val="0"/>
              <c:showBubbleSize val="0"/>
            </c:dLbl>
            <c:dLbl>
              <c:idx val="2"/>
              <c:spPr>
                <a:solidFill>
                  <a:srgbClr val="002060"/>
                </a:solidFill>
                <a:ln>
                  <a:solidFill>
                    <a:srgbClr val="002060"/>
                  </a:solidFill>
                </a:ln>
              </c:spPr>
              <c:txPr>
                <a:bodyPr/>
                <a:lstStyle/>
                <a:p>
                  <a:pPr>
                    <a:defRPr b="1">
                      <a:solidFill>
                        <a:schemeClr val="bg1"/>
                      </a:solidFill>
                    </a:defRPr>
                  </a:pPr>
                  <a:endParaRPr lang="en-US"/>
                </a:p>
              </c:txPr>
              <c:showLegendKey val="0"/>
              <c:showVal val="1"/>
              <c:showCatName val="0"/>
              <c:showSerName val="0"/>
              <c:showPercent val="0"/>
              <c:showBubbleSize val="0"/>
            </c:dLbl>
            <c:dLbl>
              <c:idx val="3"/>
              <c:layout>
                <c:manualLayout>
                  <c:x val="0.0285557386051619"/>
                  <c:y val="0.0"/>
                </c:manualLayout>
              </c:layout>
              <c:showLegendKey val="0"/>
              <c:showVal val="1"/>
              <c:showCatName val="0"/>
              <c:showSerName val="0"/>
              <c:showPercent val="0"/>
              <c:showBubbleSize val="0"/>
            </c:dLbl>
            <c:dLbl>
              <c:idx val="4"/>
              <c:layout>
                <c:manualLayout>
                  <c:x val="0.0461285008237232"/>
                  <c:y val="-0.00416016572527903"/>
                </c:manualLayout>
              </c:layout>
              <c:showLegendKey val="0"/>
              <c:showVal val="1"/>
              <c:showCatName val="0"/>
              <c:showSerName val="0"/>
              <c:showPercent val="0"/>
              <c:showBubbleSize val="0"/>
            </c:dLbl>
            <c:dLbl>
              <c:idx val="5"/>
              <c:layout>
                <c:manualLayout>
                  <c:x val="0.0351455244371225"/>
                  <c:y val="0.0"/>
                </c:manualLayout>
              </c:layout>
              <c:showLegendKey val="0"/>
              <c:showVal val="1"/>
              <c:showCatName val="0"/>
              <c:showSerName val="0"/>
              <c:showPercent val="0"/>
              <c:showBubbleSize val="0"/>
            </c:dLbl>
            <c:dLbl>
              <c:idx val="6"/>
              <c:layout>
                <c:manualLayout>
                  <c:x val="0.0263591433278418"/>
                  <c:y val="-3.81344119497435E-17"/>
                </c:manualLayout>
              </c:layout>
              <c:showLegendKey val="0"/>
              <c:showVal val="1"/>
              <c:showCatName val="0"/>
              <c:showSerName val="0"/>
              <c:showPercent val="0"/>
              <c:showBubbleSize val="0"/>
            </c:dLbl>
            <c:dLbl>
              <c:idx val="7"/>
              <c:layout>
                <c:manualLayout>
                  <c:x val="0.0395387149917628"/>
                  <c:y val="0.0"/>
                </c:manualLayout>
              </c:layout>
              <c:showLegendKey val="0"/>
              <c:showVal val="1"/>
              <c:showCatName val="0"/>
              <c:showSerName val="0"/>
              <c:showPercent val="0"/>
              <c:showBubbleSize val="0"/>
            </c:dLbl>
            <c:dLbl>
              <c:idx val="8"/>
              <c:layout>
                <c:manualLayout>
                  <c:x val="0.0395387149917628"/>
                  <c:y val="0.0"/>
                </c:manualLayout>
              </c:layout>
              <c:showLegendKey val="0"/>
              <c:showVal val="1"/>
              <c:showCatName val="0"/>
              <c:showSerName val="0"/>
              <c:showPercent val="0"/>
              <c:showBubbleSize val="0"/>
            </c:dLbl>
            <c:dLbl>
              <c:idx val="9"/>
              <c:layout>
                <c:manualLayout>
                  <c:x val="0.0395387149917628"/>
                  <c:y val="0.00416016572527905"/>
                </c:manualLayout>
              </c:layout>
              <c:showLegendKey val="0"/>
              <c:showVal val="1"/>
              <c:showCatName val="0"/>
              <c:showSerName val="0"/>
              <c:showPercent val="0"/>
              <c:showBubbleSize val="0"/>
            </c:dLbl>
            <c:dLbl>
              <c:idx val="10"/>
              <c:layout>
                <c:manualLayout>
                  <c:x val="0.0263591433278418"/>
                  <c:y val="0.0"/>
                </c:manualLayout>
              </c:layout>
              <c:showLegendKey val="0"/>
              <c:showVal val="1"/>
              <c:showCatName val="0"/>
              <c:showSerName val="0"/>
              <c:showPercent val="0"/>
              <c:showBubbleSize val="0"/>
            </c:dLbl>
            <c:dLbl>
              <c:idx val="11"/>
              <c:layout>
                <c:manualLayout>
                  <c:x val="0.0307523338824822"/>
                  <c:y val="0.0"/>
                </c:manualLayout>
              </c:layout>
              <c:showLegendKey val="0"/>
              <c:showVal val="1"/>
              <c:showCatName val="0"/>
              <c:showSerName val="0"/>
              <c:showPercent val="0"/>
              <c:showBubbleSize val="0"/>
            </c:dLbl>
            <c:spPr>
              <a:solidFill>
                <a:schemeClr val="bg1"/>
              </a:solidFill>
              <a:ln>
                <a:solidFill>
                  <a:schemeClr val="bg1"/>
                </a:solidFill>
              </a:ln>
            </c:spPr>
            <c:txPr>
              <a:bodyPr/>
              <a:lstStyle/>
              <a:p>
                <a:pPr>
                  <a:defRPr b="1"/>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Sheet1!$B$6:$M$6</c:f>
              <c:numCache>
                <c:formatCode>General</c:formatCode>
                <c:ptCount val="12"/>
                <c:pt idx="0">
                  <c:v>6.0</c:v>
                </c:pt>
                <c:pt idx="1">
                  <c:v>15.0</c:v>
                </c:pt>
                <c:pt idx="2">
                  <c:v>19.0</c:v>
                </c:pt>
                <c:pt idx="3">
                  <c:v>0.2</c:v>
                </c:pt>
                <c:pt idx="4">
                  <c:v>0.4</c:v>
                </c:pt>
                <c:pt idx="5">
                  <c:v>0.8</c:v>
                </c:pt>
                <c:pt idx="6">
                  <c:v>0.0</c:v>
                </c:pt>
                <c:pt idx="7">
                  <c:v>0.1</c:v>
                </c:pt>
                <c:pt idx="8">
                  <c:v>0.1</c:v>
                </c:pt>
                <c:pt idx="9">
                  <c:v>0.25</c:v>
                </c:pt>
                <c:pt idx="10">
                  <c:v>0.0</c:v>
                </c:pt>
                <c:pt idx="11">
                  <c:v>0.0</c:v>
                </c:pt>
              </c:numCache>
            </c:numRef>
          </c:val>
        </c:ser>
        <c:dLbls>
          <c:showLegendKey val="0"/>
          <c:showVal val="0"/>
          <c:showCatName val="0"/>
          <c:showSerName val="0"/>
          <c:showPercent val="0"/>
          <c:showBubbleSize val="0"/>
        </c:dLbls>
        <c:gapWidth val="75"/>
        <c:overlap val="100"/>
        <c:axId val="-2094849080"/>
        <c:axId val="-2094229304"/>
      </c:barChart>
      <c:catAx>
        <c:axId val="-2094849080"/>
        <c:scaling>
          <c:orientation val="minMax"/>
        </c:scaling>
        <c:delete val="0"/>
        <c:axPos val="l"/>
        <c:majorTickMark val="none"/>
        <c:minorTickMark val="none"/>
        <c:tickLblPos val="nextTo"/>
        <c:txPr>
          <a:bodyPr/>
          <a:lstStyle/>
          <a:p>
            <a:pPr>
              <a:defRPr sz="1100" b="1"/>
            </a:pPr>
            <a:endParaRPr lang="en-US"/>
          </a:p>
        </c:txPr>
        <c:crossAx val="-2094229304"/>
        <c:crosses val="autoZero"/>
        <c:auto val="1"/>
        <c:lblAlgn val="ctr"/>
        <c:lblOffset val="100"/>
        <c:noMultiLvlLbl val="0"/>
      </c:catAx>
      <c:valAx>
        <c:axId val="-2094229304"/>
        <c:scaling>
          <c:orientation val="minMax"/>
        </c:scaling>
        <c:delete val="1"/>
        <c:axPos val="b"/>
        <c:majorGridlines/>
        <c:numFmt formatCode="General" sourceLinked="1"/>
        <c:majorTickMark val="none"/>
        <c:minorTickMark val="none"/>
        <c:tickLblPos val="nextTo"/>
        <c:crossAx val="-2094849080"/>
        <c:crosses val="autoZero"/>
        <c:crossBetween val="between"/>
      </c:valAx>
      <c:spPr>
        <a:noFill/>
      </c:spPr>
    </c:plotArea>
    <c:legend>
      <c:legendPos val="b"/>
      <c:layout>
        <c:manualLayout>
          <c:xMode val="edge"/>
          <c:yMode val="edge"/>
          <c:x val="0.044882224070747"/>
          <c:y val="0.9101113136506"/>
          <c:w val="0.93851660950167"/>
          <c:h val="0.075925921853962"/>
        </c:manualLayout>
      </c:layout>
      <c:overlay val="0"/>
      <c:txPr>
        <a:bodyPr/>
        <a:lstStyle/>
        <a:p>
          <a:pPr>
            <a:defRPr sz="1200" b="1"/>
          </a:pPr>
          <a:endParaRPr lang="en-US"/>
        </a:p>
      </c:txPr>
    </c:legend>
    <c:plotVisOnly val="1"/>
    <c:dispBlanksAs val="gap"/>
    <c:showDLblsOverMax val="0"/>
  </c:chart>
  <c:spPr>
    <a:no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lang="en-US" sz="1600"/>
            </a:pPr>
            <a:r>
              <a:rPr lang="en-ZA" sz="2800" dirty="0"/>
              <a:t>South Africa</a:t>
            </a:r>
          </a:p>
        </c:rich>
      </c:tx>
      <c:layout/>
      <c:overlay val="0"/>
      <c:spPr>
        <a:solidFill>
          <a:schemeClr val="bg1">
            <a:lumMod val="85000"/>
          </a:schemeClr>
        </a:solidFill>
      </c:spPr>
    </c:title>
    <c:autoTitleDeleted val="0"/>
    <c:plotArea>
      <c:layout/>
      <c:pieChart>
        <c:varyColors val="1"/>
        <c:ser>
          <c:idx val="0"/>
          <c:order val="0"/>
          <c:tx>
            <c:strRef>
              <c:f>'Pie charts'!$N$25</c:f>
              <c:strCache>
                <c:ptCount val="1"/>
                <c:pt idx="0">
                  <c:v>South Africa</c:v>
                </c:pt>
              </c:strCache>
            </c:strRef>
          </c:tx>
          <c:explosion val="6"/>
          <c:dPt>
            <c:idx val="0"/>
            <c:bubble3D val="0"/>
            <c:spPr>
              <a:solidFill>
                <a:srgbClr val="C00000"/>
              </a:solidFill>
              <a:ln w="19050">
                <a:solidFill>
                  <a:sysClr val="windowText" lastClr="000000"/>
                </a:solidFill>
              </a:ln>
            </c:spPr>
          </c:dPt>
          <c:dPt>
            <c:idx val="1"/>
            <c:bubble3D val="0"/>
            <c:spPr>
              <a:solidFill>
                <a:schemeClr val="accent2">
                  <a:lumMod val="60000"/>
                  <a:lumOff val="40000"/>
                </a:schemeClr>
              </a:solidFill>
            </c:spPr>
          </c:dPt>
          <c:dPt>
            <c:idx val="2"/>
            <c:bubble3D val="0"/>
            <c:spPr>
              <a:solidFill>
                <a:schemeClr val="tx2">
                  <a:lumMod val="40000"/>
                  <a:lumOff val="60000"/>
                </a:schemeClr>
              </a:solidFill>
            </c:spPr>
          </c:dPt>
          <c:dPt>
            <c:idx val="3"/>
            <c:bubble3D val="0"/>
            <c:spPr>
              <a:solidFill>
                <a:srgbClr val="0070C0"/>
              </a:solidFill>
            </c:spPr>
          </c:dPt>
          <c:dLbls>
            <c:txPr>
              <a:bodyPr/>
              <a:lstStyle/>
              <a:p>
                <a:pPr>
                  <a:defRPr lang="en-US" sz="1800" b="1"/>
                </a:pPr>
                <a:endParaRPr lang="en-US"/>
              </a:p>
            </c:txPr>
            <c:showLegendKey val="0"/>
            <c:showVal val="0"/>
            <c:showCatName val="0"/>
            <c:showSerName val="0"/>
            <c:showPercent val="1"/>
            <c:showBubbleSize val="0"/>
            <c:showLeaderLines val="1"/>
          </c:dLbls>
          <c:val>
            <c:numRef>
              <c:f>'Pie charts'!$O$25:$R$25</c:f>
              <c:numCache>
                <c:formatCode>General</c:formatCode>
                <c:ptCount val="4"/>
                <c:pt idx="0" formatCode="0.0">
                  <c:v>2.0</c:v>
                </c:pt>
                <c:pt idx="1">
                  <c:v>25.24815345606879</c:v>
                </c:pt>
                <c:pt idx="2">
                  <c:v>46.36930878624188</c:v>
                </c:pt>
                <c:pt idx="3">
                  <c:v>26.38253775768926</c:v>
                </c:pt>
              </c:numCache>
            </c:numRef>
          </c:val>
        </c:ser>
        <c:dLbls>
          <c:showLegendKey val="0"/>
          <c:showVal val="0"/>
          <c:showCatName val="0"/>
          <c:showSerName val="0"/>
          <c:showPercent val="1"/>
          <c:showBubbleSize val="0"/>
          <c:showLeaderLines val="1"/>
        </c:dLbls>
        <c:firstSliceAng val="0"/>
      </c:pieChart>
    </c:plotArea>
    <c:plotVisOnly val="1"/>
    <c:dispBlanksAs val="zero"/>
    <c:showDLblsOverMax val="0"/>
  </c:chart>
  <c:spPr>
    <a:ln>
      <a:solidFill>
        <a:sysClr val="window" lastClr="FFFFFF">
          <a:lumMod val="65000"/>
        </a:sysClr>
      </a:solid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5.046511627906971</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27630936"/>
        <c:axId val="-2127630328"/>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4.027058147225291</c:v>
                </c:pt>
                <c:pt idx="6" formatCode="General">
                  <c:v>4.910852713178295</c:v>
                </c:pt>
                <c:pt idx="7">
                  <c:v>5.794647279131287</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27630936"/>
        <c:axId val="-2127630328"/>
      </c:lineChart>
      <c:catAx>
        <c:axId val="-2127630936"/>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27630328"/>
        <c:crosses val="autoZero"/>
        <c:auto val="1"/>
        <c:lblAlgn val="ctr"/>
        <c:lblOffset val="100"/>
        <c:noMultiLvlLbl val="0"/>
      </c:catAx>
      <c:valAx>
        <c:axId val="-212763032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27630936"/>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27676920"/>
        <c:axId val="2145589656"/>
      </c:barChart>
      <c:catAx>
        <c:axId val="-2127676920"/>
        <c:scaling>
          <c:orientation val="minMax"/>
        </c:scaling>
        <c:delete val="0"/>
        <c:axPos val="b"/>
        <c:majorTickMark val="out"/>
        <c:minorTickMark val="none"/>
        <c:tickLblPos val="nextTo"/>
        <c:crossAx val="2145589656"/>
        <c:crosses val="autoZero"/>
        <c:auto val="1"/>
        <c:lblAlgn val="ctr"/>
        <c:lblOffset val="100"/>
        <c:noMultiLvlLbl val="0"/>
      </c:catAx>
      <c:valAx>
        <c:axId val="2145589656"/>
        <c:scaling>
          <c:orientation val="minMax"/>
        </c:scaling>
        <c:delete val="0"/>
        <c:axPos val="l"/>
        <c:majorGridlines/>
        <c:numFmt formatCode="0%" sourceLinked="1"/>
        <c:majorTickMark val="out"/>
        <c:minorTickMark val="none"/>
        <c:tickLblPos val="nextTo"/>
        <c:crossAx val="-2127676920"/>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24708072"/>
        <c:axId val="-2124720552"/>
      </c:areaChart>
      <c:catAx>
        <c:axId val="-2124708072"/>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24720552"/>
        <c:crosses val="autoZero"/>
        <c:auto val="1"/>
        <c:lblAlgn val="ctr"/>
        <c:lblOffset val="100"/>
        <c:tickLblSkip val="5"/>
        <c:tickMarkSkip val="5"/>
        <c:noMultiLvlLbl val="0"/>
      </c:catAx>
      <c:valAx>
        <c:axId val="-2124720552"/>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24708072"/>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5.046511627906974</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41627144"/>
        <c:axId val="2142202248"/>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4.027058147225294</c:v>
                </c:pt>
                <c:pt idx="6" formatCode="General">
                  <c:v>4.910852713178295</c:v>
                </c:pt>
                <c:pt idx="7">
                  <c:v>5.794647279131289</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41627144"/>
        <c:axId val="2142202248"/>
      </c:lineChart>
      <c:catAx>
        <c:axId val="2141627144"/>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42202248"/>
        <c:crosses val="autoZero"/>
        <c:auto val="1"/>
        <c:lblAlgn val="ctr"/>
        <c:lblOffset val="100"/>
        <c:noMultiLvlLbl val="0"/>
      </c:catAx>
      <c:valAx>
        <c:axId val="214220224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41627144"/>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1.093297E6</c:v>
                </c:pt>
                <c:pt idx="1">
                  <c:v>1.115961E6</c:v>
                </c:pt>
                <c:pt idx="2">
                  <c:v>1.076527E6</c:v>
                </c:pt>
                <c:pt idx="3">
                  <c:v>1.01636E6</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540562.0</c:v>
                </c:pt>
                <c:pt idx="1">
                  <c:v>560129.0</c:v>
                </c:pt>
                <c:pt idx="2">
                  <c:v>546653.0</c:v>
                </c:pt>
                <c:pt idx="3">
                  <c:v>504368.0</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341108.664</c:v>
                </c:pt>
                <c:pt idx="1">
                  <c:v>342600.027</c:v>
                </c:pt>
                <c:pt idx="2">
                  <c:v>373554.8689999994</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141035.313</c:v>
                </c:pt>
                <c:pt idx="1">
                  <c:v>138379.164</c:v>
                </c:pt>
                <c:pt idx="2">
                  <c:v>129183.24</c:v>
                </c:pt>
                <c:pt idx="3">
                  <c:v>108750.52</c:v>
                </c:pt>
              </c:numCache>
            </c:numRef>
          </c:val>
        </c:ser>
        <c:dLbls>
          <c:showLegendKey val="0"/>
          <c:showVal val="0"/>
          <c:showCatName val="0"/>
          <c:showSerName val="0"/>
          <c:showPercent val="0"/>
          <c:showBubbleSize val="0"/>
        </c:dLbls>
        <c:gapWidth val="150"/>
        <c:axId val="-2127059816"/>
        <c:axId val="-2127135240"/>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c:v>
                </c:pt>
                <c:pt idx="1">
                  <c:v>0.526</c:v>
                </c:pt>
                <c:pt idx="2">
                  <c:v>0.488</c:v>
                </c:pt>
                <c:pt idx="3">
                  <c:v>0.453</c:v>
                </c:pt>
              </c:numCache>
            </c:numRef>
          </c:val>
          <c:smooth val="0"/>
        </c:ser>
        <c:dLbls>
          <c:showLegendKey val="0"/>
          <c:showVal val="0"/>
          <c:showCatName val="0"/>
          <c:showSerName val="0"/>
          <c:showPercent val="0"/>
          <c:showBubbleSize val="0"/>
        </c:dLbls>
        <c:marker val="1"/>
        <c:smooth val="0"/>
        <c:axId val="-2127121272"/>
        <c:axId val="-2127124072"/>
      </c:lineChart>
      <c:catAx>
        <c:axId val="-2127059816"/>
        <c:scaling>
          <c:orientation val="minMax"/>
        </c:scaling>
        <c:delete val="0"/>
        <c:axPos val="b"/>
        <c:majorTickMark val="out"/>
        <c:minorTickMark val="none"/>
        <c:tickLblPos val="nextTo"/>
        <c:txPr>
          <a:bodyPr/>
          <a:lstStyle/>
          <a:p>
            <a:pPr>
              <a:defRPr sz="1200"/>
            </a:pPr>
            <a:endParaRPr lang="en-US"/>
          </a:p>
        </c:txPr>
        <c:crossAx val="-2127135240"/>
        <c:crosses val="autoZero"/>
        <c:auto val="1"/>
        <c:lblAlgn val="ctr"/>
        <c:lblOffset val="100"/>
        <c:noMultiLvlLbl val="0"/>
      </c:catAx>
      <c:valAx>
        <c:axId val="-2127135240"/>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layout/>
          <c:overlay val="0"/>
        </c:title>
        <c:numFmt formatCode="General" sourceLinked="1"/>
        <c:majorTickMark val="out"/>
        <c:minorTickMark val="none"/>
        <c:tickLblPos val="nextTo"/>
        <c:crossAx val="-2127059816"/>
        <c:crosses val="autoZero"/>
        <c:crossBetween val="between"/>
      </c:valAx>
      <c:valAx>
        <c:axId val="-2127124072"/>
        <c:scaling>
          <c:orientation val="minMax"/>
          <c:min val="0.0"/>
        </c:scaling>
        <c:delete val="0"/>
        <c:axPos val="r"/>
        <c:title>
          <c:tx>
            <c:rich>
              <a:bodyPr rot="-5400000" vert="horz"/>
              <a:lstStyle/>
              <a:p>
                <a:pPr>
                  <a:defRPr/>
                </a:pPr>
                <a:r>
                  <a:rPr lang="en-ZA"/>
                  <a:t>Proportion</a:t>
                </a:r>
                <a:r>
                  <a:rPr lang="en-ZA" baseline="0"/>
                  <a:t> of matrics (%)</a:t>
                </a:r>
                <a:endParaRPr lang="en-ZA"/>
              </a:p>
            </c:rich>
          </c:tx>
          <c:layout/>
          <c:overlay val="0"/>
        </c:title>
        <c:numFmt formatCode="0%" sourceLinked="1"/>
        <c:majorTickMark val="out"/>
        <c:minorTickMark val="none"/>
        <c:tickLblPos val="nextTo"/>
        <c:crossAx val="-2127121272"/>
        <c:crosses val="max"/>
        <c:crossBetween val="between"/>
      </c:valAx>
      <c:catAx>
        <c:axId val="-2127121272"/>
        <c:scaling>
          <c:orientation val="minMax"/>
        </c:scaling>
        <c:delete val="1"/>
        <c:axPos val="b"/>
        <c:majorTickMark val="out"/>
        <c:minorTickMark val="none"/>
        <c:tickLblPos val="none"/>
        <c:crossAx val="-2127124072"/>
        <c:crosses val="autoZero"/>
        <c:auto val="1"/>
        <c:lblAlgn val="ctr"/>
        <c:lblOffset val="100"/>
        <c:noMultiLvlLbl val="0"/>
      </c:catAx>
      <c:spPr>
        <a:solidFill>
          <a:schemeClr val="bg1">
            <a:lumMod val="95000"/>
          </a:schemeClr>
        </a:solidFill>
      </c:spPr>
    </c:plotArea>
    <c:legend>
      <c:legendPos val="t"/>
      <c:layout>
        <c:manualLayout>
          <c:xMode val="edge"/>
          <c:yMode val="edge"/>
          <c:x val="0.024505439941371"/>
          <c:y val="0.0176369292300855"/>
          <c:w val="0.923141337122386"/>
          <c:h val="0.160423147428064"/>
        </c:manualLayout>
      </c:layout>
      <c:overlay val="0"/>
      <c:txPr>
        <a:bodyPr/>
        <a:lstStyle/>
        <a:p>
          <a:pPr>
            <a:defRPr sz="1200"/>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'Urb-Rur 95% comb'!$O$4</c:f>
              <c:strCache>
                <c:ptCount val="1"/>
                <c:pt idx="0">
                  <c:v>Rural lower bound confidence interval (95%)</c:v>
                </c:pt>
              </c:strCache>
            </c:strRef>
          </c:tx>
          <c:spPr>
            <a:ln w="28575">
              <a:noFill/>
            </a:ln>
          </c:spPr>
          <c:marker>
            <c:symbol val="triangle"/>
            <c:size val="9"/>
            <c:spPr>
              <a:solidFill>
                <a:srgbClr val="CCCC00"/>
              </a:solidFill>
            </c:spPr>
          </c:marker>
          <c:dLbls>
            <c:txPr>
              <a:bodyPr/>
              <a:lstStyle/>
              <a:p>
                <a:pPr>
                  <a:defRPr sz="1100"/>
                </a:pPr>
                <a:endParaRPr lang="en-US"/>
              </a:p>
            </c:txPr>
            <c:dLblPos val="b"/>
            <c:showLegendKey val="0"/>
            <c:showVal val="0"/>
            <c:showCatName val="1"/>
            <c:showSerName val="0"/>
            <c:showPercent val="0"/>
            <c:showBubbleSize val="0"/>
            <c:showLeaderLines val="0"/>
          </c:dLbls>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comb'!$O$5:$O$18</c:f>
              <c:numCache>
                <c:formatCode>0</c:formatCode>
                <c:ptCount val="14"/>
                <c:pt idx="0">
                  <c:v>668.4967</c:v>
                </c:pt>
                <c:pt idx="1">
                  <c:v>714.8709</c:v>
                </c:pt>
                <c:pt idx="2">
                  <c:v>725.6678000000001</c:v>
                </c:pt>
                <c:pt idx="3">
                  <c:v>727.4520999999974</c:v>
                </c:pt>
                <c:pt idx="4">
                  <c:v>729.3746</c:v>
                </c:pt>
                <c:pt idx="5">
                  <c:v>747.1520999999979</c:v>
                </c:pt>
                <c:pt idx="6">
                  <c:v>751.4679999999938</c:v>
                </c:pt>
                <c:pt idx="7">
                  <c:v>761.1967000000005</c:v>
                </c:pt>
                <c:pt idx="8">
                  <c:v>794.3679999999918</c:v>
                </c:pt>
                <c:pt idx="9">
                  <c:v>808.2152</c:v>
                </c:pt>
                <c:pt idx="10">
                  <c:v>812.7559</c:v>
                </c:pt>
                <c:pt idx="11">
                  <c:v>813.9065999999979</c:v>
                </c:pt>
                <c:pt idx="12">
                  <c:v>841.4086</c:v>
                </c:pt>
                <c:pt idx="13">
                  <c:v>882.8853</c:v>
                </c:pt>
              </c:numCache>
            </c:numRef>
          </c:yVal>
          <c:smooth val="0"/>
        </c:ser>
        <c:ser>
          <c:idx val="1"/>
          <c:order val="1"/>
          <c:tx>
            <c:strRef>
              <c:f>'Urb-Rur 95% comb'!$P$4</c:f>
              <c:strCache>
                <c:ptCount val="1"/>
                <c:pt idx="0">
                  <c:v>Rural upper bound confidence interval (95%)</c:v>
                </c:pt>
              </c:strCache>
            </c:strRef>
          </c:tx>
          <c:spPr>
            <a:ln w="28575">
              <a:noFill/>
            </a:ln>
          </c:spPr>
          <c:marker>
            <c:symbol val="diamond"/>
            <c:size val="9"/>
            <c:spPr>
              <a:solidFill>
                <a:srgbClr val="CCCC00"/>
              </a:solidFill>
            </c:spPr>
          </c:marker>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comb'!$P$5:$P$18</c:f>
              <c:numCache>
                <c:formatCode>0</c:formatCode>
                <c:ptCount val="14"/>
                <c:pt idx="0">
                  <c:v>696.2004000000005</c:v>
                </c:pt>
                <c:pt idx="1">
                  <c:v>744.3767</c:v>
                </c:pt>
                <c:pt idx="2">
                  <c:v>752.0706</c:v>
                </c:pt>
                <c:pt idx="3">
                  <c:v>763.2384000000005</c:v>
                </c:pt>
                <c:pt idx="4">
                  <c:v>767.4819</c:v>
                </c:pt>
                <c:pt idx="5">
                  <c:v>783.1604</c:v>
                </c:pt>
                <c:pt idx="6">
                  <c:v>780.7925</c:v>
                </c:pt>
                <c:pt idx="7">
                  <c:v>790.1884000000035</c:v>
                </c:pt>
                <c:pt idx="8">
                  <c:v>827.3055999999979</c:v>
                </c:pt>
                <c:pt idx="9">
                  <c:v>837.6037000000035</c:v>
                </c:pt>
                <c:pt idx="10">
                  <c:v>872.2525999999979</c:v>
                </c:pt>
                <c:pt idx="11">
                  <c:v>847.0499</c:v>
                </c:pt>
                <c:pt idx="12">
                  <c:v>879.1478999999994</c:v>
                </c:pt>
                <c:pt idx="13">
                  <c:v>918.3270999999974</c:v>
                </c:pt>
              </c:numCache>
            </c:numRef>
          </c:yVal>
          <c:smooth val="0"/>
        </c:ser>
        <c:ser>
          <c:idx val="2"/>
          <c:order val="2"/>
          <c:tx>
            <c:strRef>
              <c:f>'Urb-Rur 95% comb'!$Q$4</c:f>
              <c:strCache>
                <c:ptCount val="1"/>
                <c:pt idx="0">
                  <c:v>Urban lower bound confidence interval (95%)</c:v>
                </c:pt>
              </c:strCache>
            </c:strRef>
          </c:tx>
          <c:spPr>
            <a:ln w="28575">
              <a:noFill/>
            </a:ln>
          </c:spPr>
          <c:marker>
            <c:symbol val="triangle"/>
            <c:size val="9"/>
            <c:spPr>
              <a:solidFill>
                <a:srgbClr val="C00000"/>
              </a:solidFill>
            </c:spPr>
          </c:marker>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comb'!$Q$5:$Q$18</c:f>
              <c:numCache>
                <c:formatCode>0</c:formatCode>
                <c:ptCount val="14"/>
                <c:pt idx="0">
                  <c:v>671.8464999999974</c:v>
                </c:pt>
                <c:pt idx="1">
                  <c:v>786.2286</c:v>
                </c:pt>
                <c:pt idx="2">
                  <c:v>714.1075999999994</c:v>
                </c:pt>
                <c:pt idx="3">
                  <c:v>707.6576999999974</c:v>
                </c:pt>
                <c:pt idx="4">
                  <c:v>728.8765</c:v>
                </c:pt>
                <c:pt idx="5">
                  <c:v>714.0590999999994</c:v>
                </c:pt>
                <c:pt idx="6">
                  <c:v>757.4905</c:v>
                </c:pt>
                <c:pt idx="7">
                  <c:v>768.4981</c:v>
                </c:pt>
                <c:pt idx="8">
                  <c:v>782.7123</c:v>
                </c:pt>
                <c:pt idx="9">
                  <c:v>813.3607999999994</c:v>
                </c:pt>
                <c:pt idx="10">
                  <c:v>794.4336</c:v>
                </c:pt>
                <c:pt idx="11">
                  <c:v>810.0958</c:v>
                </c:pt>
                <c:pt idx="12">
                  <c:v>810.681</c:v>
                </c:pt>
                <c:pt idx="13">
                  <c:v>882.7353</c:v>
                </c:pt>
              </c:numCache>
            </c:numRef>
          </c:yVal>
          <c:smooth val="0"/>
        </c:ser>
        <c:ser>
          <c:idx val="3"/>
          <c:order val="3"/>
          <c:tx>
            <c:strRef>
              <c:f>'Urb-Rur 95% comb'!$R$4</c:f>
              <c:strCache>
                <c:ptCount val="1"/>
                <c:pt idx="0">
                  <c:v>Urban upper bound confidence interval (95%)</c:v>
                </c:pt>
              </c:strCache>
            </c:strRef>
          </c:tx>
          <c:spPr>
            <a:ln w="28575">
              <a:noFill/>
            </a:ln>
          </c:spPr>
          <c:marker>
            <c:symbol val="diamond"/>
            <c:size val="9"/>
            <c:spPr>
              <a:solidFill>
                <a:srgbClr val="C00000"/>
              </a:solidFill>
            </c:spPr>
          </c:marker>
          <c:xVal>
            <c:strRef>
              <c:f>'Urb-Rur 95% comb'!$L$5:$L$18</c:f>
              <c:strCache>
                <c:ptCount val="14"/>
                <c:pt idx="0">
                  <c:v>ZAN</c:v>
                </c:pt>
                <c:pt idx="1">
                  <c:v>SOU</c:v>
                </c:pt>
                <c:pt idx="2">
                  <c:v>LES</c:v>
                </c:pt>
                <c:pt idx="3">
                  <c:v>ZAM</c:v>
                </c:pt>
                <c:pt idx="4">
                  <c:v>MOZ</c:v>
                </c:pt>
                <c:pt idx="5">
                  <c:v>MAL</c:v>
                </c:pt>
                <c:pt idx="6">
                  <c:v>NAM</c:v>
                </c:pt>
                <c:pt idx="7">
                  <c:v>BOT</c:v>
                </c:pt>
                <c:pt idx="8">
                  <c:v>SWA</c:v>
                </c:pt>
                <c:pt idx="9">
                  <c:v>TAN</c:v>
                </c:pt>
                <c:pt idx="10">
                  <c:v>SEY</c:v>
                </c:pt>
                <c:pt idx="11">
                  <c:v>UGA</c:v>
                </c:pt>
                <c:pt idx="12">
                  <c:v>ZIM</c:v>
                </c:pt>
                <c:pt idx="13">
                  <c:v>KEN</c:v>
                </c:pt>
              </c:strCache>
            </c:strRef>
          </c:xVal>
          <c:yVal>
            <c:numRef>
              <c:f>'Urb-Rur 95% comb'!$R$5:$R$18</c:f>
              <c:numCache>
                <c:formatCode>0</c:formatCode>
                <c:ptCount val="14"/>
                <c:pt idx="0">
                  <c:v>705.634</c:v>
                </c:pt>
                <c:pt idx="1">
                  <c:v>823.9334</c:v>
                </c:pt>
                <c:pt idx="2">
                  <c:v>761.7311999999994</c:v>
                </c:pt>
                <c:pt idx="3">
                  <c:v>745.0064</c:v>
                </c:pt>
                <c:pt idx="4">
                  <c:v>758.3204999999994</c:v>
                </c:pt>
                <c:pt idx="5">
                  <c:v>793.4998</c:v>
                </c:pt>
                <c:pt idx="6">
                  <c:v>798.1297000000005</c:v>
                </c:pt>
                <c:pt idx="7">
                  <c:v>799.1121999999979</c:v>
                </c:pt>
                <c:pt idx="8">
                  <c:v>840.6795000000005</c:v>
                </c:pt>
                <c:pt idx="9">
                  <c:v>847.9417999999994</c:v>
                </c:pt>
                <c:pt idx="10">
                  <c:v>838.3181999999994</c:v>
                </c:pt>
                <c:pt idx="11">
                  <c:v>864.6339</c:v>
                </c:pt>
                <c:pt idx="12">
                  <c:v>858.2961</c:v>
                </c:pt>
                <c:pt idx="13">
                  <c:v>948.9111999999974</c:v>
                </c:pt>
              </c:numCache>
            </c:numRef>
          </c:yVal>
          <c:smooth val="0"/>
        </c:ser>
        <c:dLbls>
          <c:showLegendKey val="0"/>
          <c:showVal val="0"/>
          <c:showCatName val="0"/>
          <c:showSerName val="0"/>
          <c:showPercent val="0"/>
          <c:showBubbleSize val="0"/>
        </c:dLbls>
        <c:axId val="2137332952"/>
        <c:axId val="2137217512"/>
      </c:scatterChart>
      <c:valAx>
        <c:axId val="2137332952"/>
        <c:scaling>
          <c:orientation val="minMax"/>
        </c:scaling>
        <c:delete val="1"/>
        <c:axPos val="b"/>
        <c:majorGridlines>
          <c:spPr>
            <a:ln>
              <a:solidFill>
                <a:schemeClr val="bg1">
                  <a:lumMod val="75000"/>
                </a:schemeClr>
              </a:solidFill>
              <a:prstDash val="dash"/>
            </a:ln>
          </c:spPr>
        </c:majorGridlines>
        <c:numFmt formatCode="General" sourceLinked="1"/>
        <c:majorTickMark val="out"/>
        <c:minorTickMark val="none"/>
        <c:tickLblPos val="none"/>
        <c:crossAx val="2137217512"/>
        <c:crosses val="autoZero"/>
        <c:crossBetween val="midCat"/>
        <c:majorUnit val="1.0"/>
      </c:valAx>
      <c:valAx>
        <c:axId val="2137217512"/>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137332952"/>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1200"/>
          </a:pPr>
          <a:endParaRPr lang="en-US"/>
        </a:p>
      </c:tx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SAprovs!$B$45</c:f>
              <c:strCache>
                <c:ptCount val="1"/>
                <c:pt idx="0">
                  <c:v>Mean</c:v>
                </c:pt>
              </c:strCache>
            </c:strRef>
          </c:tx>
          <c:spPr>
            <a:ln w="28575">
              <a:noFill/>
            </a:ln>
          </c:spPr>
          <c:marker>
            <c:symbol val="dash"/>
            <c:size val="6"/>
            <c:spPr>
              <a:solidFill>
                <a:sysClr val="windowText" lastClr="000000"/>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SAprovs!$B$46:$B$64</c:f>
              <c:numCache>
                <c:formatCode>0</c:formatCode>
                <c:ptCount val="19"/>
                <c:pt idx="0">
                  <c:v>684.5625999999974</c:v>
                </c:pt>
                <c:pt idx="1">
                  <c:v>738.5899000000005</c:v>
                </c:pt>
                <c:pt idx="2">
                  <c:v>738.7693</c:v>
                </c:pt>
                <c:pt idx="3">
                  <c:v>745.4469999999974</c:v>
                </c:pt>
                <c:pt idx="4">
                  <c:v>762.4151999999979</c:v>
                </c:pt>
                <c:pt idx="5">
                  <c:v>765.5809</c:v>
                </c:pt>
                <c:pt idx="6">
                  <c:v>770.7732000000005</c:v>
                </c:pt>
                <c:pt idx="7">
                  <c:v>779.8412999999902</c:v>
                </c:pt>
                <c:pt idx="8">
                  <c:v>811.0993000000005</c:v>
                </c:pt>
                <c:pt idx="9">
                  <c:v>824.1113</c:v>
                </c:pt>
                <c:pt idx="10">
                  <c:v>825.3285999999994</c:v>
                </c:pt>
                <c:pt idx="11">
                  <c:v>832.3794</c:v>
                </c:pt>
                <c:pt idx="12">
                  <c:v>851.942199999994</c:v>
                </c:pt>
                <c:pt idx="13">
                  <c:v>905.9252999999974</c:v>
                </c:pt>
                <c:pt idx="14" formatCode="General">
                  <c:v>722.4241999999994</c:v>
                </c:pt>
                <c:pt idx="15" formatCode="General">
                  <c:v>734.5717000000005</c:v>
                </c:pt>
                <c:pt idx="16" formatCode="General">
                  <c:v>735.1496</c:v>
                </c:pt>
                <c:pt idx="17" formatCode="General">
                  <c:v>782.0924</c:v>
                </c:pt>
                <c:pt idx="18" formatCode="General">
                  <c:v>869.4551999999974</c:v>
                </c:pt>
              </c:numCache>
            </c:numRef>
          </c:yVal>
          <c:smooth val="0"/>
        </c:ser>
        <c:ser>
          <c:idx val="1"/>
          <c:order val="1"/>
          <c:tx>
            <c:strRef>
              <c:f>SAprovs!$D$45</c:f>
              <c:strCache>
                <c:ptCount val="1"/>
                <c:pt idx="0">
                  <c:v>Lower bound confidence interval (95%)</c:v>
                </c:pt>
              </c:strCache>
            </c:strRef>
          </c:tx>
          <c:spPr>
            <a:ln w="28575">
              <a:noFill/>
            </a:ln>
          </c:spPr>
          <c:marker>
            <c:symbol val="square"/>
            <c:size val="6"/>
            <c:spPr>
              <a:solidFill>
                <a:srgbClr val="C00000"/>
              </a:solidFill>
            </c:spPr>
          </c:marker>
          <c:dLbls>
            <c:txPr>
              <a:bodyPr/>
              <a:lstStyle/>
              <a:p>
                <a:pPr>
                  <a:defRPr sz="1200"/>
                </a:pPr>
                <a:endParaRPr lang="en-US"/>
              </a:p>
            </c:txPr>
            <c:dLblPos val="b"/>
            <c:showLegendKey val="0"/>
            <c:showVal val="0"/>
            <c:showCatName val="1"/>
            <c:showSerName val="0"/>
            <c:showPercent val="0"/>
            <c:showBubbleSize val="0"/>
            <c:showLeaderLines val="0"/>
          </c:dLbls>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SAprovs!$D$46:$D$64</c:f>
              <c:numCache>
                <c:formatCode>0</c:formatCode>
                <c:ptCount val="19"/>
                <c:pt idx="0">
                  <c:v>673.7711</c:v>
                </c:pt>
                <c:pt idx="1">
                  <c:v>726.8153999999994</c:v>
                </c:pt>
                <c:pt idx="2">
                  <c:v>725.4769</c:v>
                </c:pt>
                <c:pt idx="3">
                  <c:v>733.7992</c:v>
                </c:pt>
                <c:pt idx="4">
                  <c:v>745.8546999999974</c:v>
                </c:pt>
                <c:pt idx="5">
                  <c:v>753.1558</c:v>
                </c:pt>
                <c:pt idx="6">
                  <c:v>758.8252999999974</c:v>
                </c:pt>
                <c:pt idx="7">
                  <c:v>769.3878999999994</c:v>
                </c:pt>
                <c:pt idx="8">
                  <c:v>796.6485</c:v>
                </c:pt>
                <c:pt idx="9">
                  <c:v>806.2356999999994</c:v>
                </c:pt>
                <c:pt idx="10">
                  <c:v>813.947199999991</c:v>
                </c:pt>
                <c:pt idx="11">
                  <c:v>818.2535</c:v>
                </c:pt>
                <c:pt idx="12">
                  <c:v>837.0783000000035</c:v>
                </c:pt>
                <c:pt idx="13">
                  <c:v>889.3808</c:v>
                </c:pt>
                <c:pt idx="14" formatCode="General">
                  <c:v>703.5077</c:v>
                </c:pt>
                <c:pt idx="15" formatCode="General">
                  <c:v>708.2513</c:v>
                </c:pt>
                <c:pt idx="16" formatCode="General">
                  <c:v>712.5074999999994</c:v>
                </c:pt>
                <c:pt idx="17" formatCode="General">
                  <c:v>752.254</c:v>
                </c:pt>
                <c:pt idx="18" formatCode="General">
                  <c:v>841.6789000000035</c:v>
                </c:pt>
              </c:numCache>
            </c:numRef>
          </c:yVal>
          <c:smooth val="0"/>
        </c:ser>
        <c:ser>
          <c:idx val="2"/>
          <c:order val="2"/>
          <c:tx>
            <c:strRef>
              <c:f>SAprovs!$E$45</c:f>
              <c:strCache>
                <c:ptCount val="1"/>
                <c:pt idx="0">
                  <c:v>Upper bound confidence interval (95%)</c:v>
                </c:pt>
              </c:strCache>
            </c:strRef>
          </c:tx>
          <c:spPr>
            <a:ln w="28575">
              <a:noFill/>
            </a:ln>
          </c:spPr>
          <c:marker>
            <c:symbol val="triangle"/>
            <c:size val="6"/>
            <c:spPr>
              <a:solidFill>
                <a:srgbClr val="C0504D">
                  <a:lumMod val="60000"/>
                  <a:lumOff val="40000"/>
                </a:srgbClr>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SAprovs!$E$46:$E$64</c:f>
              <c:numCache>
                <c:formatCode>0</c:formatCode>
                <c:ptCount val="19"/>
                <c:pt idx="0">
                  <c:v>695.3540999999979</c:v>
                </c:pt>
                <c:pt idx="1">
                  <c:v>750.3643999999994</c:v>
                </c:pt>
                <c:pt idx="2">
                  <c:v>752.0616999999974</c:v>
                </c:pt>
                <c:pt idx="3">
                  <c:v>757.0948000000005</c:v>
                </c:pt>
                <c:pt idx="4">
                  <c:v>778.9756</c:v>
                </c:pt>
                <c:pt idx="5">
                  <c:v>778.0059</c:v>
                </c:pt>
                <c:pt idx="6">
                  <c:v>782.7211999999994</c:v>
                </c:pt>
                <c:pt idx="7">
                  <c:v>790.2947000000083</c:v>
                </c:pt>
                <c:pt idx="8">
                  <c:v>825.5500999999994</c:v>
                </c:pt>
                <c:pt idx="9">
                  <c:v>841.9869</c:v>
                </c:pt>
                <c:pt idx="10">
                  <c:v>836.71</c:v>
                </c:pt>
                <c:pt idx="11">
                  <c:v>846.5053</c:v>
                </c:pt>
                <c:pt idx="12">
                  <c:v>866.8060999999974</c:v>
                </c:pt>
                <c:pt idx="13">
                  <c:v>922.4696999999974</c:v>
                </c:pt>
                <c:pt idx="14" formatCode="General">
                  <c:v>741.3405999999974</c:v>
                </c:pt>
                <c:pt idx="15" formatCode="General">
                  <c:v>760.8920999999979</c:v>
                </c:pt>
                <c:pt idx="16" formatCode="General">
                  <c:v>757.7917000000035</c:v>
                </c:pt>
                <c:pt idx="17" formatCode="General">
                  <c:v>811.9307</c:v>
                </c:pt>
                <c:pt idx="18" formatCode="General">
                  <c:v>897.2314</c:v>
                </c:pt>
              </c:numCache>
            </c:numRef>
          </c:yVal>
          <c:smooth val="0"/>
        </c:ser>
        <c:dLbls>
          <c:showLegendKey val="0"/>
          <c:showVal val="0"/>
          <c:showCatName val="0"/>
          <c:showSerName val="0"/>
          <c:showPercent val="0"/>
          <c:showBubbleSize val="0"/>
        </c:dLbls>
        <c:axId val="2139968456"/>
        <c:axId val="2139965592"/>
      </c:scatterChart>
      <c:valAx>
        <c:axId val="2139968456"/>
        <c:scaling>
          <c:orientation val="minMax"/>
        </c:scaling>
        <c:delete val="1"/>
        <c:axPos val="b"/>
        <c:majorGridlines>
          <c:spPr>
            <a:ln>
              <a:solidFill>
                <a:schemeClr val="bg1">
                  <a:lumMod val="75000"/>
                </a:schemeClr>
              </a:solidFill>
              <a:prstDash val="dash"/>
            </a:ln>
          </c:spPr>
        </c:majorGridlines>
        <c:majorTickMark val="out"/>
        <c:minorTickMark val="none"/>
        <c:tickLblPos val="none"/>
        <c:crossAx val="2139965592"/>
        <c:crosses val="autoZero"/>
        <c:crossBetween val="midCat"/>
        <c:majorUnit val="1.0"/>
      </c:valAx>
      <c:valAx>
        <c:axId val="2139965592"/>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139968456"/>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1400"/>
          </a:pPr>
          <a:endParaRPr lang="en-US"/>
        </a:p>
      </c:txPr>
    </c:legend>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Sheet1!$K$182:$K$186</c:f>
              <c:numCache>
                <c:formatCode>0%</c:formatCode>
                <c:ptCount val="5"/>
                <c:pt idx="0">
                  <c:v>0.230790682109725</c:v>
                </c:pt>
                <c:pt idx="1">
                  <c:v>0.288218343798367</c:v>
                </c:pt>
                <c:pt idx="2">
                  <c:v>0.249447229580332</c:v>
                </c:pt>
                <c:pt idx="3">
                  <c:v>0.291599431484232</c:v>
                </c:pt>
                <c:pt idx="4">
                  <c:v>0.537357635939984</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Sheet1!$L$182:$L$186</c:f>
              <c:numCache>
                <c:formatCode>0%</c:formatCode>
                <c:ptCount val="5"/>
                <c:pt idx="0">
                  <c:v>0.223093941140382</c:v>
                </c:pt>
                <c:pt idx="1">
                  <c:v>0.177108630821306</c:v>
                </c:pt>
                <c:pt idx="2">
                  <c:v>0.199183432211738</c:v>
                </c:pt>
                <c:pt idx="3">
                  <c:v>0.190677196319608</c:v>
                </c:pt>
                <c:pt idx="4">
                  <c:v>0.168027699745215</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Sheet1!$M$182:$M$186</c:f>
              <c:numCache>
                <c:formatCode>0%</c:formatCode>
                <c:ptCount val="5"/>
                <c:pt idx="0">
                  <c:v>0.167292569112644</c:v>
                </c:pt>
                <c:pt idx="1">
                  <c:v>0.168715632117376</c:v>
                </c:pt>
                <c:pt idx="2">
                  <c:v>0.182042076227588</c:v>
                </c:pt>
                <c:pt idx="3">
                  <c:v>0.183709672248523</c:v>
                </c:pt>
                <c:pt idx="4">
                  <c:v>0.111691818557958</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Sheet1!$N$182:$N$186</c:f>
              <c:numCache>
                <c:formatCode>0%</c:formatCode>
                <c:ptCount val="5"/>
                <c:pt idx="0">
                  <c:v>0.378822807637249</c:v>
                </c:pt>
                <c:pt idx="1">
                  <c:v>0.365957393262951</c:v>
                </c:pt>
                <c:pt idx="2">
                  <c:v>0.369327261980341</c:v>
                </c:pt>
                <c:pt idx="3">
                  <c:v>0.334013699947637</c:v>
                </c:pt>
                <c:pt idx="4">
                  <c:v>0.182922845756843</c:v>
                </c:pt>
              </c:numCache>
            </c:numRef>
          </c:val>
        </c:ser>
        <c:dLbls>
          <c:showLegendKey val="0"/>
          <c:showVal val="0"/>
          <c:showCatName val="0"/>
          <c:showSerName val="0"/>
          <c:showPercent val="0"/>
          <c:showBubbleSize val="0"/>
        </c:dLbls>
        <c:gapWidth val="150"/>
        <c:overlap val="100"/>
        <c:axId val="2137639960"/>
        <c:axId val="2133580760"/>
      </c:barChart>
      <c:catAx>
        <c:axId val="2137639960"/>
        <c:scaling>
          <c:orientation val="minMax"/>
        </c:scaling>
        <c:delete val="0"/>
        <c:axPos val="b"/>
        <c:majorTickMark val="out"/>
        <c:minorTickMark val="none"/>
        <c:tickLblPos val="nextTo"/>
        <c:crossAx val="2133580760"/>
        <c:crosses val="autoZero"/>
        <c:auto val="1"/>
        <c:lblAlgn val="ctr"/>
        <c:lblOffset val="100"/>
        <c:noMultiLvlLbl val="0"/>
      </c:catAx>
      <c:valAx>
        <c:axId val="2133580760"/>
        <c:scaling>
          <c:orientation val="minMax"/>
        </c:scaling>
        <c:delete val="0"/>
        <c:axPos val="l"/>
        <c:majorGridlines/>
        <c:numFmt formatCode="0%" sourceLinked="1"/>
        <c:majorTickMark val="out"/>
        <c:minorTickMark val="none"/>
        <c:tickLblPos val="nextTo"/>
        <c:crossAx val="213763996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Sheet1!$K$182:$K$186</c:f>
              <c:numCache>
                <c:formatCode>0%</c:formatCode>
                <c:ptCount val="5"/>
                <c:pt idx="0">
                  <c:v>0.230790682109725</c:v>
                </c:pt>
                <c:pt idx="1">
                  <c:v>0.288218343798367</c:v>
                </c:pt>
                <c:pt idx="2">
                  <c:v>0.249447229580332</c:v>
                </c:pt>
                <c:pt idx="3">
                  <c:v>0.291599431484232</c:v>
                </c:pt>
                <c:pt idx="4">
                  <c:v>0.537357635939984</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Sheet1!$L$182:$L$186</c:f>
              <c:numCache>
                <c:formatCode>0%</c:formatCode>
                <c:ptCount val="5"/>
                <c:pt idx="0">
                  <c:v>0.223093941140382</c:v>
                </c:pt>
                <c:pt idx="1">
                  <c:v>0.177108630821306</c:v>
                </c:pt>
                <c:pt idx="2">
                  <c:v>0.199183432211738</c:v>
                </c:pt>
                <c:pt idx="3">
                  <c:v>0.190677196319608</c:v>
                </c:pt>
                <c:pt idx="4">
                  <c:v>0.168027699745215</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Sheet1!$M$182:$M$186</c:f>
              <c:numCache>
                <c:formatCode>0%</c:formatCode>
                <c:ptCount val="5"/>
                <c:pt idx="0">
                  <c:v>0.167292569112644</c:v>
                </c:pt>
                <c:pt idx="1">
                  <c:v>0.168715632117376</c:v>
                </c:pt>
                <c:pt idx="2">
                  <c:v>0.182042076227588</c:v>
                </c:pt>
                <c:pt idx="3">
                  <c:v>0.183709672248523</c:v>
                </c:pt>
                <c:pt idx="4">
                  <c:v>0.111691818557958</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Sheet1!$I$182:$J$186</c:f>
              <c:multiLvlStrCache>
                <c:ptCount val="5"/>
                <c:lvl>
                  <c:pt idx="0">
                    <c:v>Q1</c:v>
                  </c:pt>
                  <c:pt idx="1">
                    <c:v>Q2</c:v>
                  </c:pt>
                  <c:pt idx="2">
                    <c:v>Q3</c:v>
                  </c:pt>
                  <c:pt idx="3">
                    <c:v>Q4</c:v>
                  </c:pt>
                  <c:pt idx="4">
                    <c:v>Q5</c:v>
                  </c:pt>
                </c:lvl>
                <c:lvl>
                  <c:pt idx="0">
                    <c:v>Question 37</c:v>
                  </c:pt>
                </c:lvl>
              </c:multiLvlStrCache>
            </c:multiLvlStrRef>
          </c:cat>
          <c:val>
            <c:numRef>
              <c:f>Sheet1!$N$182:$N$186</c:f>
              <c:numCache>
                <c:formatCode>0%</c:formatCode>
                <c:ptCount val="5"/>
                <c:pt idx="0">
                  <c:v>0.378822807637249</c:v>
                </c:pt>
                <c:pt idx="1">
                  <c:v>0.365957393262951</c:v>
                </c:pt>
                <c:pt idx="2">
                  <c:v>0.369327261980341</c:v>
                </c:pt>
                <c:pt idx="3">
                  <c:v>0.334013699947637</c:v>
                </c:pt>
                <c:pt idx="4">
                  <c:v>0.182922845756843</c:v>
                </c:pt>
              </c:numCache>
            </c:numRef>
          </c:val>
        </c:ser>
        <c:dLbls>
          <c:showLegendKey val="0"/>
          <c:showVal val="0"/>
          <c:showCatName val="0"/>
          <c:showSerName val="0"/>
          <c:showPercent val="0"/>
          <c:showBubbleSize val="0"/>
        </c:dLbls>
        <c:gapWidth val="150"/>
        <c:overlap val="100"/>
        <c:axId val="2142032104"/>
        <c:axId val="2141623000"/>
      </c:barChart>
      <c:catAx>
        <c:axId val="2142032104"/>
        <c:scaling>
          <c:orientation val="minMax"/>
        </c:scaling>
        <c:delete val="0"/>
        <c:axPos val="b"/>
        <c:majorTickMark val="out"/>
        <c:minorTickMark val="none"/>
        <c:tickLblPos val="nextTo"/>
        <c:crossAx val="2141623000"/>
        <c:crosses val="autoZero"/>
        <c:auto val="1"/>
        <c:lblAlgn val="ctr"/>
        <c:lblOffset val="100"/>
        <c:noMultiLvlLbl val="0"/>
      </c:catAx>
      <c:valAx>
        <c:axId val="2141623000"/>
        <c:scaling>
          <c:orientation val="minMax"/>
        </c:scaling>
        <c:delete val="0"/>
        <c:axPos val="l"/>
        <c:majorGridlines/>
        <c:numFmt formatCode="0%" sourceLinked="1"/>
        <c:majorTickMark val="out"/>
        <c:minorTickMark val="none"/>
        <c:tickLblPos val="nextTo"/>
        <c:crossAx val="2142032104"/>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SAprovs!$B$45</c:f>
              <c:strCache>
                <c:ptCount val="1"/>
                <c:pt idx="0">
                  <c:v>Mean</c:v>
                </c:pt>
              </c:strCache>
            </c:strRef>
          </c:tx>
          <c:spPr>
            <a:ln w="28575">
              <a:noFill/>
            </a:ln>
          </c:spPr>
          <c:marker>
            <c:symbol val="dash"/>
            <c:size val="6"/>
            <c:spPr>
              <a:solidFill>
                <a:sysClr val="windowText" lastClr="000000"/>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SAprovs!$B$46:$B$64</c:f>
              <c:numCache>
                <c:formatCode>0</c:formatCode>
                <c:ptCount val="19"/>
                <c:pt idx="0">
                  <c:v>684.5625999999974</c:v>
                </c:pt>
                <c:pt idx="1">
                  <c:v>738.5899000000005</c:v>
                </c:pt>
                <c:pt idx="2">
                  <c:v>738.7693</c:v>
                </c:pt>
                <c:pt idx="3">
                  <c:v>745.4469999999974</c:v>
                </c:pt>
                <c:pt idx="4">
                  <c:v>762.4151999999979</c:v>
                </c:pt>
                <c:pt idx="5">
                  <c:v>765.5809</c:v>
                </c:pt>
                <c:pt idx="6">
                  <c:v>770.7732000000005</c:v>
                </c:pt>
                <c:pt idx="7">
                  <c:v>779.84129999999</c:v>
                </c:pt>
                <c:pt idx="8">
                  <c:v>811.0993000000005</c:v>
                </c:pt>
                <c:pt idx="9">
                  <c:v>824.1113</c:v>
                </c:pt>
                <c:pt idx="10">
                  <c:v>825.3285999999994</c:v>
                </c:pt>
                <c:pt idx="11">
                  <c:v>832.3794</c:v>
                </c:pt>
                <c:pt idx="12">
                  <c:v>851.9421999999938</c:v>
                </c:pt>
                <c:pt idx="13">
                  <c:v>905.9252999999974</c:v>
                </c:pt>
                <c:pt idx="14" formatCode="General">
                  <c:v>722.4241999999994</c:v>
                </c:pt>
                <c:pt idx="15" formatCode="General">
                  <c:v>734.5717000000005</c:v>
                </c:pt>
                <c:pt idx="16" formatCode="General">
                  <c:v>735.1496</c:v>
                </c:pt>
                <c:pt idx="17" formatCode="General">
                  <c:v>782.0924</c:v>
                </c:pt>
                <c:pt idx="18" formatCode="General">
                  <c:v>869.4551999999974</c:v>
                </c:pt>
              </c:numCache>
            </c:numRef>
          </c:yVal>
          <c:smooth val="0"/>
        </c:ser>
        <c:ser>
          <c:idx val="1"/>
          <c:order val="1"/>
          <c:tx>
            <c:strRef>
              <c:f>SAprovs!$D$45</c:f>
              <c:strCache>
                <c:ptCount val="1"/>
                <c:pt idx="0">
                  <c:v>Lower bound confidence interval (95%)</c:v>
                </c:pt>
              </c:strCache>
            </c:strRef>
          </c:tx>
          <c:spPr>
            <a:ln w="28575">
              <a:noFill/>
            </a:ln>
          </c:spPr>
          <c:marker>
            <c:symbol val="square"/>
            <c:size val="6"/>
            <c:spPr>
              <a:solidFill>
                <a:srgbClr val="C00000"/>
              </a:solidFill>
            </c:spPr>
          </c:marker>
          <c:dLbls>
            <c:txPr>
              <a:bodyPr/>
              <a:lstStyle/>
              <a:p>
                <a:pPr>
                  <a:defRPr sz="1100"/>
                </a:pPr>
                <a:endParaRPr lang="en-US"/>
              </a:p>
            </c:txPr>
            <c:dLblPos val="b"/>
            <c:showLegendKey val="0"/>
            <c:showVal val="0"/>
            <c:showCatName val="1"/>
            <c:showSerName val="0"/>
            <c:showPercent val="0"/>
            <c:showBubbleSize val="0"/>
            <c:showLeaderLines val="0"/>
          </c:dLbls>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SAprovs!$D$46:$D$64</c:f>
              <c:numCache>
                <c:formatCode>0</c:formatCode>
                <c:ptCount val="19"/>
                <c:pt idx="0">
                  <c:v>673.7711</c:v>
                </c:pt>
                <c:pt idx="1">
                  <c:v>726.8153999999994</c:v>
                </c:pt>
                <c:pt idx="2">
                  <c:v>725.4769</c:v>
                </c:pt>
                <c:pt idx="3">
                  <c:v>733.7992</c:v>
                </c:pt>
                <c:pt idx="4">
                  <c:v>745.8546999999974</c:v>
                </c:pt>
                <c:pt idx="5">
                  <c:v>753.1558</c:v>
                </c:pt>
                <c:pt idx="6">
                  <c:v>758.8252999999974</c:v>
                </c:pt>
                <c:pt idx="7">
                  <c:v>769.3878999999994</c:v>
                </c:pt>
                <c:pt idx="8">
                  <c:v>796.6485</c:v>
                </c:pt>
                <c:pt idx="9">
                  <c:v>806.2356999999994</c:v>
                </c:pt>
                <c:pt idx="10">
                  <c:v>813.9471999999909</c:v>
                </c:pt>
                <c:pt idx="11">
                  <c:v>818.2535</c:v>
                </c:pt>
                <c:pt idx="12">
                  <c:v>837.0783000000035</c:v>
                </c:pt>
                <c:pt idx="13">
                  <c:v>889.3808</c:v>
                </c:pt>
                <c:pt idx="14" formatCode="General">
                  <c:v>703.5077</c:v>
                </c:pt>
                <c:pt idx="15" formatCode="General">
                  <c:v>708.2513</c:v>
                </c:pt>
                <c:pt idx="16" formatCode="General">
                  <c:v>712.5074999999994</c:v>
                </c:pt>
                <c:pt idx="17" formatCode="General">
                  <c:v>752.254</c:v>
                </c:pt>
                <c:pt idx="18" formatCode="General">
                  <c:v>841.6789000000035</c:v>
                </c:pt>
              </c:numCache>
            </c:numRef>
          </c:yVal>
          <c:smooth val="0"/>
        </c:ser>
        <c:ser>
          <c:idx val="2"/>
          <c:order val="2"/>
          <c:tx>
            <c:strRef>
              <c:f>SAprovs!$E$45</c:f>
              <c:strCache>
                <c:ptCount val="1"/>
                <c:pt idx="0">
                  <c:v>Upper bound confidence interval (95%)</c:v>
                </c:pt>
              </c:strCache>
            </c:strRef>
          </c:tx>
          <c:spPr>
            <a:ln w="28575">
              <a:noFill/>
            </a:ln>
          </c:spPr>
          <c:marker>
            <c:symbol val="triangle"/>
            <c:size val="6"/>
            <c:spPr>
              <a:solidFill>
                <a:srgbClr val="C0504D">
                  <a:lumMod val="60000"/>
                  <a:lumOff val="40000"/>
                </a:srgbClr>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SAprovs!$E$46:$E$64</c:f>
              <c:numCache>
                <c:formatCode>0</c:formatCode>
                <c:ptCount val="19"/>
                <c:pt idx="0">
                  <c:v>695.3540999999979</c:v>
                </c:pt>
                <c:pt idx="1">
                  <c:v>750.3643999999994</c:v>
                </c:pt>
                <c:pt idx="2">
                  <c:v>752.0616999999974</c:v>
                </c:pt>
                <c:pt idx="3">
                  <c:v>757.0948000000005</c:v>
                </c:pt>
                <c:pt idx="4">
                  <c:v>778.9756</c:v>
                </c:pt>
                <c:pt idx="5">
                  <c:v>778.0059</c:v>
                </c:pt>
                <c:pt idx="6">
                  <c:v>782.7211999999994</c:v>
                </c:pt>
                <c:pt idx="7">
                  <c:v>790.2947000000082</c:v>
                </c:pt>
                <c:pt idx="8">
                  <c:v>825.5500999999994</c:v>
                </c:pt>
                <c:pt idx="9">
                  <c:v>841.9869</c:v>
                </c:pt>
                <c:pt idx="10">
                  <c:v>836.71</c:v>
                </c:pt>
                <c:pt idx="11">
                  <c:v>846.5053</c:v>
                </c:pt>
                <c:pt idx="12">
                  <c:v>866.8060999999974</c:v>
                </c:pt>
                <c:pt idx="13">
                  <c:v>922.4696999999974</c:v>
                </c:pt>
                <c:pt idx="14" formatCode="General">
                  <c:v>741.3405999999974</c:v>
                </c:pt>
                <c:pt idx="15" formatCode="General">
                  <c:v>760.8920999999979</c:v>
                </c:pt>
                <c:pt idx="16" formatCode="General">
                  <c:v>757.7917000000035</c:v>
                </c:pt>
                <c:pt idx="17" formatCode="General">
                  <c:v>811.9307</c:v>
                </c:pt>
                <c:pt idx="18" formatCode="General">
                  <c:v>897.2314</c:v>
                </c:pt>
              </c:numCache>
            </c:numRef>
          </c:yVal>
          <c:smooth val="0"/>
        </c:ser>
        <c:dLbls>
          <c:showLegendKey val="0"/>
          <c:showVal val="0"/>
          <c:showCatName val="0"/>
          <c:showSerName val="0"/>
          <c:showPercent val="0"/>
          <c:showBubbleSize val="0"/>
        </c:dLbls>
        <c:axId val="2141492008"/>
        <c:axId val="2141992648"/>
      </c:scatterChart>
      <c:valAx>
        <c:axId val="2141492008"/>
        <c:scaling>
          <c:orientation val="minMax"/>
        </c:scaling>
        <c:delete val="1"/>
        <c:axPos val="b"/>
        <c:majorGridlines>
          <c:spPr>
            <a:ln>
              <a:solidFill>
                <a:schemeClr val="bg1">
                  <a:lumMod val="75000"/>
                </a:schemeClr>
              </a:solidFill>
              <a:prstDash val="dash"/>
            </a:ln>
          </c:spPr>
        </c:majorGridlines>
        <c:majorTickMark val="out"/>
        <c:minorTickMark val="none"/>
        <c:tickLblPos val="none"/>
        <c:crossAx val="2141992648"/>
        <c:crosses val="autoZero"/>
        <c:crossBetween val="midCat"/>
        <c:majorUnit val="1.0"/>
      </c:valAx>
      <c:valAx>
        <c:axId val="2141992648"/>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141492008"/>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1050"/>
          </a:pPr>
          <a:endParaRPr lang="en-US"/>
        </a:p>
      </c:txPr>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'Country avg''s'!$K$3</c:f>
              <c:strCache>
                <c:ptCount val="1"/>
                <c:pt idx="0">
                  <c:v>Arithmetic operations (10 Qs)</c:v>
                </c:pt>
              </c:strCache>
            </c:strRef>
          </c:tx>
          <c:spPr>
            <a:solidFill>
              <a:schemeClr val="bg1">
                <a:lumMod val="75000"/>
              </a:schemeClr>
            </a:solidFill>
          </c:spPr>
          <c:invertIfNegative val="0"/>
          <c:cat>
            <c:strRef>
              <c:f>'Country avg''s'!$J$4:$J$17</c:f>
              <c:strCache>
                <c:ptCount val="14"/>
                <c:pt idx="0">
                  <c:v>ZAM</c:v>
                </c:pt>
                <c:pt idx="1">
                  <c:v>LES</c:v>
                </c:pt>
                <c:pt idx="2">
                  <c:v>ZAN</c:v>
                </c:pt>
                <c:pt idx="3">
                  <c:v>BOT</c:v>
                </c:pt>
                <c:pt idx="4">
                  <c:v>MAL</c:v>
                </c:pt>
                <c:pt idx="5">
                  <c:v>MOZ</c:v>
                </c:pt>
                <c:pt idx="6">
                  <c:v>NAM</c:v>
                </c:pt>
                <c:pt idx="7">
                  <c:v>SWA</c:v>
                </c:pt>
                <c:pt idx="8">
                  <c:v>SOU</c:v>
                </c:pt>
                <c:pt idx="9">
                  <c:v>ZIM</c:v>
                </c:pt>
                <c:pt idx="10">
                  <c:v>SEY</c:v>
                </c:pt>
                <c:pt idx="11">
                  <c:v>UGA</c:v>
                </c:pt>
                <c:pt idx="12">
                  <c:v>TAN</c:v>
                </c:pt>
                <c:pt idx="13">
                  <c:v>KEN</c:v>
                </c:pt>
              </c:strCache>
            </c:strRef>
          </c:cat>
          <c:val>
            <c:numRef>
              <c:f>'Country avg''s'!$K$4:$K$17</c:f>
              <c:numCache>
                <c:formatCode>General</c:formatCode>
                <c:ptCount val="14"/>
                <c:pt idx="0">
                  <c:v>66.37</c:v>
                </c:pt>
                <c:pt idx="1">
                  <c:v>66.95</c:v>
                </c:pt>
                <c:pt idx="2">
                  <c:v>67.39</c:v>
                </c:pt>
                <c:pt idx="3">
                  <c:v>75.41</c:v>
                </c:pt>
                <c:pt idx="4">
                  <c:v>76.27</c:v>
                </c:pt>
                <c:pt idx="5">
                  <c:v>76.85</c:v>
                </c:pt>
                <c:pt idx="6">
                  <c:v>77.03</c:v>
                </c:pt>
                <c:pt idx="7">
                  <c:v>77.04</c:v>
                </c:pt>
                <c:pt idx="8">
                  <c:v>77.05</c:v>
                </c:pt>
                <c:pt idx="9">
                  <c:v>82.5</c:v>
                </c:pt>
                <c:pt idx="10">
                  <c:v>82.58</c:v>
                </c:pt>
                <c:pt idx="11">
                  <c:v>82.89</c:v>
                </c:pt>
                <c:pt idx="12">
                  <c:v>90.25</c:v>
                </c:pt>
                <c:pt idx="13">
                  <c:v>90.97</c:v>
                </c:pt>
              </c:numCache>
            </c:numRef>
          </c:val>
        </c:ser>
        <c:ser>
          <c:idx val="1"/>
          <c:order val="1"/>
          <c:tx>
            <c:strRef>
              <c:f>'Country avg''s'!$L$3</c:f>
              <c:strCache>
                <c:ptCount val="1"/>
                <c:pt idx="0">
                  <c:v>Space and shape (8 Qs)</c:v>
                </c:pt>
              </c:strCache>
            </c:strRef>
          </c:tx>
          <c:spPr>
            <a:pattFill prst="ltUpDiag">
              <a:fgClr>
                <a:schemeClr val="bg1"/>
              </a:fgClr>
              <a:bgClr>
                <a:schemeClr val="tx1">
                  <a:lumMod val="75000"/>
                  <a:lumOff val="25000"/>
                </a:schemeClr>
              </a:bgClr>
            </a:pattFill>
          </c:spPr>
          <c:invertIfNegative val="0"/>
          <c:cat>
            <c:strRef>
              <c:f>'Country avg''s'!$J$4:$J$17</c:f>
              <c:strCache>
                <c:ptCount val="14"/>
                <c:pt idx="0">
                  <c:v>ZAM</c:v>
                </c:pt>
                <c:pt idx="1">
                  <c:v>LES</c:v>
                </c:pt>
                <c:pt idx="2">
                  <c:v>ZAN</c:v>
                </c:pt>
                <c:pt idx="3">
                  <c:v>BOT</c:v>
                </c:pt>
                <c:pt idx="4">
                  <c:v>MAL</c:v>
                </c:pt>
                <c:pt idx="5">
                  <c:v>MOZ</c:v>
                </c:pt>
                <c:pt idx="6">
                  <c:v>NAM</c:v>
                </c:pt>
                <c:pt idx="7">
                  <c:v>SWA</c:v>
                </c:pt>
                <c:pt idx="8">
                  <c:v>SOU</c:v>
                </c:pt>
                <c:pt idx="9">
                  <c:v>ZIM</c:v>
                </c:pt>
                <c:pt idx="10">
                  <c:v>SEY</c:v>
                </c:pt>
                <c:pt idx="11">
                  <c:v>UGA</c:v>
                </c:pt>
                <c:pt idx="12">
                  <c:v>TAN</c:v>
                </c:pt>
                <c:pt idx="13">
                  <c:v>KEN</c:v>
                </c:pt>
              </c:strCache>
            </c:strRef>
          </c:cat>
          <c:val>
            <c:numRef>
              <c:f>'Country avg''s'!$L$4:$L$17</c:f>
              <c:numCache>
                <c:formatCode>General</c:formatCode>
                <c:ptCount val="14"/>
                <c:pt idx="0">
                  <c:v>62.93</c:v>
                </c:pt>
                <c:pt idx="1">
                  <c:v>70.22</c:v>
                </c:pt>
                <c:pt idx="2">
                  <c:v>50.2</c:v>
                </c:pt>
                <c:pt idx="3">
                  <c:v>76.74</c:v>
                </c:pt>
                <c:pt idx="4">
                  <c:v>68.69</c:v>
                </c:pt>
                <c:pt idx="5">
                  <c:v>68.43</c:v>
                </c:pt>
                <c:pt idx="6">
                  <c:v>65.8</c:v>
                </c:pt>
                <c:pt idx="7">
                  <c:v>81.36</c:v>
                </c:pt>
                <c:pt idx="8">
                  <c:v>63.9</c:v>
                </c:pt>
                <c:pt idx="9">
                  <c:v>84.86</c:v>
                </c:pt>
                <c:pt idx="10">
                  <c:v>83.14</c:v>
                </c:pt>
                <c:pt idx="11">
                  <c:v>81.34</c:v>
                </c:pt>
                <c:pt idx="12">
                  <c:v>84.44</c:v>
                </c:pt>
                <c:pt idx="13">
                  <c:v>91.09</c:v>
                </c:pt>
              </c:numCache>
            </c:numRef>
          </c:val>
        </c:ser>
        <c:ser>
          <c:idx val="2"/>
          <c:order val="2"/>
          <c:tx>
            <c:strRef>
              <c:f>'Country avg''s'!$M$3</c:f>
              <c:strCache>
                <c:ptCount val="1"/>
                <c:pt idx="0">
                  <c:v>Fractions, ratio and proportion (10 Qs)</c:v>
                </c:pt>
              </c:strCache>
            </c:strRef>
          </c:tx>
          <c:spPr>
            <a:pattFill prst="ltDnDiag">
              <a:fgClr>
                <a:schemeClr val="tx1"/>
              </a:fgClr>
              <a:bgClr>
                <a:schemeClr val="bg1">
                  <a:lumMod val="85000"/>
                </a:schemeClr>
              </a:bgClr>
            </a:pattFill>
          </c:spPr>
          <c:invertIfNegative val="0"/>
          <c:cat>
            <c:strRef>
              <c:f>'Country avg''s'!$J$4:$J$17</c:f>
              <c:strCache>
                <c:ptCount val="14"/>
                <c:pt idx="0">
                  <c:v>ZAM</c:v>
                </c:pt>
                <c:pt idx="1">
                  <c:v>LES</c:v>
                </c:pt>
                <c:pt idx="2">
                  <c:v>ZAN</c:v>
                </c:pt>
                <c:pt idx="3">
                  <c:v>BOT</c:v>
                </c:pt>
                <c:pt idx="4">
                  <c:v>MAL</c:v>
                </c:pt>
                <c:pt idx="5">
                  <c:v>MOZ</c:v>
                </c:pt>
                <c:pt idx="6">
                  <c:v>NAM</c:v>
                </c:pt>
                <c:pt idx="7">
                  <c:v>SWA</c:v>
                </c:pt>
                <c:pt idx="8">
                  <c:v>SOU</c:v>
                </c:pt>
                <c:pt idx="9">
                  <c:v>ZIM</c:v>
                </c:pt>
                <c:pt idx="10">
                  <c:v>SEY</c:v>
                </c:pt>
                <c:pt idx="11">
                  <c:v>UGA</c:v>
                </c:pt>
                <c:pt idx="12">
                  <c:v>TAN</c:v>
                </c:pt>
                <c:pt idx="13">
                  <c:v>KEN</c:v>
                </c:pt>
              </c:strCache>
            </c:strRef>
          </c:cat>
          <c:val>
            <c:numRef>
              <c:f>'Country avg''s'!$M$4:$M$17</c:f>
              <c:numCache>
                <c:formatCode>General</c:formatCode>
                <c:ptCount val="14"/>
                <c:pt idx="0">
                  <c:v>56.21</c:v>
                </c:pt>
                <c:pt idx="1">
                  <c:v>56.35</c:v>
                </c:pt>
                <c:pt idx="2">
                  <c:v>36.87</c:v>
                </c:pt>
                <c:pt idx="3">
                  <c:v>61.89</c:v>
                </c:pt>
                <c:pt idx="4">
                  <c:v>64.71</c:v>
                </c:pt>
                <c:pt idx="5">
                  <c:v>52.28</c:v>
                </c:pt>
                <c:pt idx="6">
                  <c:v>64.28</c:v>
                </c:pt>
                <c:pt idx="7">
                  <c:v>66.22</c:v>
                </c:pt>
                <c:pt idx="8">
                  <c:v>56.68</c:v>
                </c:pt>
                <c:pt idx="9">
                  <c:v>76.79</c:v>
                </c:pt>
                <c:pt idx="10">
                  <c:v>68.22</c:v>
                </c:pt>
                <c:pt idx="11">
                  <c:v>74.61</c:v>
                </c:pt>
                <c:pt idx="12">
                  <c:v>69.34</c:v>
                </c:pt>
                <c:pt idx="13">
                  <c:v>82.8</c:v>
                </c:pt>
              </c:numCache>
            </c:numRef>
          </c:val>
        </c:ser>
        <c:ser>
          <c:idx val="3"/>
          <c:order val="3"/>
          <c:tx>
            <c:strRef>
              <c:f>'Country avg''s'!$N$3</c:f>
              <c:strCache>
                <c:ptCount val="1"/>
                <c:pt idx="0">
                  <c:v>Algebraic logic (9 Qs)</c:v>
                </c:pt>
              </c:strCache>
            </c:strRef>
          </c:tx>
          <c:spPr>
            <a:solidFill>
              <a:schemeClr val="bg1">
                <a:lumMod val="50000"/>
              </a:schemeClr>
            </a:solidFill>
          </c:spPr>
          <c:invertIfNegative val="0"/>
          <c:cat>
            <c:strRef>
              <c:f>'Country avg''s'!$J$4:$J$17</c:f>
              <c:strCache>
                <c:ptCount val="14"/>
                <c:pt idx="0">
                  <c:v>ZAM</c:v>
                </c:pt>
                <c:pt idx="1">
                  <c:v>LES</c:v>
                </c:pt>
                <c:pt idx="2">
                  <c:v>ZAN</c:v>
                </c:pt>
                <c:pt idx="3">
                  <c:v>BOT</c:v>
                </c:pt>
                <c:pt idx="4">
                  <c:v>MAL</c:v>
                </c:pt>
                <c:pt idx="5">
                  <c:v>MOZ</c:v>
                </c:pt>
                <c:pt idx="6">
                  <c:v>NAM</c:v>
                </c:pt>
                <c:pt idx="7">
                  <c:v>SWA</c:v>
                </c:pt>
                <c:pt idx="8">
                  <c:v>SOU</c:v>
                </c:pt>
                <c:pt idx="9">
                  <c:v>ZIM</c:v>
                </c:pt>
                <c:pt idx="10">
                  <c:v>SEY</c:v>
                </c:pt>
                <c:pt idx="11">
                  <c:v>UGA</c:v>
                </c:pt>
                <c:pt idx="12">
                  <c:v>TAN</c:v>
                </c:pt>
                <c:pt idx="13">
                  <c:v>KEN</c:v>
                </c:pt>
              </c:strCache>
            </c:strRef>
          </c:cat>
          <c:val>
            <c:numRef>
              <c:f>'Country avg''s'!$N$4:$N$17</c:f>
              <c:numCache>
                <c:formatCode>General</c:formatCode>
                <c:ptCount val="14"/>
                <c:pt idx="0">
                  <c:v>46.4</c:v>
                </c:pt>
                <c:pt idx="1">
                  <c:v>42.83</c:v>
                </c:pt>
                <c:pt idx="2">
                  <c:v>43.25</c:v>
                </c:pt>
                <c:pt idx="3">
                  <c:v>50.79</c:v>
                </c:pt>
                <c:pt idx="4">
                  <c:v>45.2</c:v>
                </c:pt>
                <c:pt idx="5">
                  <c:v>53.44</c:v>
                </c:pt>
                <c:pt idx="6">
                  <c:v>52.77</c:v>
                </c:pt>
                <c:pt idx="7">
                  <c:v>57.94</c:v>
                </c:pt>
                <c:pt idx="8">
                  <c:v>52.58</c:v>
                </c:pt>
                <c:pt idx="9">
                  <c:v>60.92</c:v>
                </c:pt>
                <c:pt idx="10">
                  <c:v>59.2</c:v>
                </c:pt>
                <c:pt idx="11">
                  <c:v>61.62</c:v>
                </c:pt>
                <c:pt idx="12">
                  <c:v>59.35</c:v>
                </c:pt>
                <c:pt idx="13">
                  <c:v>72.58</c:v>
                </c:pt>
              </c:numCache>
            </c:numRef>
          </c:val>
        </c:ser>
        <c:ser>
          <c:idx val="4"/>
          <c:order val="4"/>
          <c:tx>
            <c:strRef>
              <c:f>'Country avg''s'!$O$3</c:f>
              <c:strCache>
                <c:ptCount val="1"/>
                <c:pt idx="0">
                  <c:v>Rate of change (7 Qs)</c:v>
                </c:pt>
              </c:strCache>
            </c:strRef>
          </c:tx>
          <c:spPr>
            <a:solidFill>
              <a:schemeClr val="tx1"/>
            </a:solidFill>
          </c:spPr>
          <c:invertIfNegative val="0"/>
          <c:cat>
            <c:strRef>
              <c:f>'Country avg''s'!$J$4:$J$17</c:f>
              <c:strCache>
                <c:ptCount val="14"/>
                <c:pt idx="0">
                  <c:v>ZAM</c:v>
                </c:pt>
                <c:pt idx="1">
                  <c:v>LES</c:v>
                </c:pt>
                <c:pt idx="2">
                  <c:v>ZAN</c:v>
                </c:pt>
                <c:pt idx="3">
                  <c:v>BOT</c:v>
                </c:pt>
                <c:pt idx="4">
                  <c:v>MAL</c:v>
                </c:pt>
                <c:pt idx="5">
                  <c:v>MOZ</c:v>
                </c:pt>
                <c:pt idx="6">
                  <c:v>NAM</c:v>
                </c:pt>
                <c:pt idx="7">
                  <c:v>SWA</c:v>
                </c:pt>
                <c:pt idx="8">
                  <c:v>SOU</c:v>
                </c:pt>
                <c:pt idx="9">
                  <c:v>ZIM</c:v>
                </c:pt>
                <c:pt idx="10">
                  <c:v>SEY</c:v>
                </c:pt>
                <c:pt idx="11">
                  <c:v>UGA</c:v>
                </c:pt>
                <c:pt idx="12">
                  <c:v>TAN</c:v>
                </c:pt>
                <c:pt idx="13">
                  <c:v>KEN</c:v>
                </c:pt>
              </c:strCache>
            </c:strRef>
          </c:cat>
          <c:val>
            <c:numRef>
              <c:f>'Country avg''s'!$O$4:$O$17</c:f>
              <c:numCache>
                <c:formatCode>General</c:formatCode>
                <c:ptCount val="14"/>
                <c:pt idx="0">
                  <c:v>45.38</c:v>
                </c:pt>
                <c:pt idx="1">
                  <c:v>40.41</c:v>
                </c:pt>
                <c:pt idx="2">
                  <c:v>39.78</c:v>
                </c:pt>
                <c:pt idx="3">
                  <c:v>51.49</c:v>
                </c:pt>
                <c:pt idx="4">
                  <c:v>45.48</c:v>
                </c:pt>
                <c:pt idx="5">
                  <c:v>39.15</c:v>
                </c:pt>
                <c:pt idx="6">
                  <c:v>48.31</c:v>
                </c:pt>
                <c:pt idx="7">
                  <c:v>51.35</c:v>
                </c:pt>
                <c:pt idx="8">
                  <c:v>48.36</c:v>
                </c:pt>
                <c:pt idx="9">
                  <c:v>60.68</c:v>
                </c:pt>
                <c:pt idx="10">
                  <c:v>61.5</c:v>
                </c:pt>
                <c:pt idx="11">
                  <c:v>51.47</c:v>
                </c:pt>
                <c:pt idx="12">
                  <c:v>51.66</c:v>
                </c:pt>
                <c:pt idx="13">
                  <c:v>66.19</c:v>
                </c:pt>
              </c:numCache>
            </c:numRef>
          </c:val>
        </c:ser>
        <c:dLbls>
          <c:showLegendKey val="0"/>
          <c:showVal val="0"/>
          <c:showCatName val="0"/>
          <c:showSerName val="0"/>
          <c:showPercent val="0"/>
          <c:showBubbleSize val="0"/>
        </c:dLbls>
        <c:gapWidth val="328"/>
        <c:axId val="2139428056"/>
        <c:axId val="2139436600"/>
      </c:barChart>
      <c:catAx>
        <c:axId val="2139428056"/>
        <c:scaling>
          <c:orientation val="minMax"/>
        </c:scaling>
        <c:delete val="0"/>
        <c:axPos val="b"/>
        <c:title>
          <c:tx>
            <c:rich>
              <a:bodyPr/>
              <a:lstStyle/>
              <a:p>
                <a:pPr>
                  <a:defRPr/>
                </a:pPr>
                <a:r>
                  <a:rPr lang="en-ZA"/>
                  <a:t>Country</a:t>
                </a:r>
              </a:p>
            </c:rich>
          </c:tx>
          <c:layout/>
          <c:overlay val="0"/>
        </c:title>
        <c:majorTickMark val="none"/>
        <c:minorTickMark val="none"/>
        <c:tickLblPos val="nextTo"/>
        <c:crossAx val="2139436600"/>
        <c:crosses val="autoZero"/>
        <c:auto val="1"/>
        <c:lblAlgn val="ctr"/>
        <c:lblOffset val="100"/>
        <c:noMultiLvlLbl val="0"/>
      </c:catAx>
      <c:valAx>
        <c:axId val="2139436600"/>
        <c:scaling>
          <c:orientation val="minMax"/>
        </c:scaling>
        <c:delete val="0"/>
        <c:axPos val="l"/>
        <c:majorGridlines/>
        <c:title>
          <c:tx>
            <c:rich>
              <a:bodyPr/>
              <a:lstStyle/>
              <a:p>
                <a:pPr>
                  <a:defRPr/>
                </a:pPr>
                <a:r>
                  <a:rPr lang="en-ZA"/>
                  <a:t>Percentage items</a:t>
                </a:r>
                <a:r>
                  <a:rPr lang="en-ZA" baseline="0"/>
                  <a:t> correct</a:t>
                </a:r>
                <a:endParaRPr lang="en-ZA"/>
              </a:p>
            </c:rich>
          </c:tx>
          <c:layout/>
          <c:overlay val="0"/>
        </c:title>
        <c:numFmt formatCode="General" sourceLinked="1"/>
        <c:majorTickMark val="out"/>
        <c:minorTickMark val="none"/>
        <c:tickLblPos val="nextTo"/>
        <c:crossAx val="2139428056"/>
        <c:crosses val="autoZero"/>
        <c:crossBetween val="between"/>
      </c:val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dPt>
            <c:idx val="5"/>
            <c:invertIfNegative val="0"/>
            <c:bubble3D val="0"/>
            <c:spPr>
              <a:solidFill>
                <a:srgbClr val="FF0000"/>
              </a:solidFill>
            </c:spPr>
          </c:dPt>
          <c:dLbls>
            <c:dLbl>
              <c:idx val="5"/>
              <c:layout>
                <c:manualLayout>
                  <c:x val="0.0"/>
                  <c:y val="-0.0096219147693267"/>
                </c:manualLayout>
              </c:layout>
              <c:spPr/>
              <c:txPr>
                <a:bodyPr/>
                <a:lstStyle/>
                <a:p>
                  <a:pPr>
                    <a:defRPr sz="2000" b="1"/>
                  </a:pPr>
                  <a:endParaRPr lang="en-US"/>
                </a:p>
              </c:txPr>
              <c:dLblPos val="outEnd"/>
              <c:showLegendKey val="0"/>
              <c:showVal val="1"/>
              <c:showCatName val="0"/>
              <c:showSerName val="0"/>
              <c:showPercent val="0"/>
              <c:showBubbleSize val="0"/>
            </c:dLbl>
            <c:dLblPos val="ctr"/>
            <c:showLegendKey val="0"/>
            <c:showVal val="1"/>
            <c:showCatName val="0"/>
            <c:showSerName val="0"/>
            <c:showPercent val="0"/>
            <c:showBubbleSize val="0"/>
            <c:showLeaderLines val="0"/>
          </c:dLbls>
          <c:cat>
            <c:strRef>
              <c:f>Sheet1!$C$24:$C$37</c:f>
              <c:strCache>
                <c:ptCount val="14"/>
                <c:pt idx="0">
                  <c:v>ZAN</c:v>
                </c:pt>
                <c:pt idx="1">
                  <c:v>MOZ</c:v>
                </c:pt>
                <c:pt idx="2">
                  <c:v>ZAM</c:v>
                </c:pt>
                <c:pt idx="3">
                  <c:v>LES</c:v>
                </c:pt>
                <c:pt idx="4">
                  <c:v>MAL</c:v>
                </c:pt>
                <c:pt idx="5">
                  <c:v>SOU</c:v>
                </c:pt>
                <c:pt idx="6">
                  <c:v>NAM</c:v>
                </c:pt>
                <c:pt idx="7">
                  <c:v>SWA</c:v>
                </c:pt>
                <c:pt idx="8">
                  <c:v>BOT</c:v>
                </c:pt>
                <c:pt idx="9">
                  <c:v>UGA</c:v>
                </c:pt>
                <c:pt idx="10">
                  <c:v>TAN</c:v>
                </c:pt>
                <c:pt idx="11">
                  <c:v>SEY</c:v>
                </c:pt>
                <c:pt idx="12">
                  <c:v>ZIM</c:v>
                </c:pt>
                <c:pt idx="13">
                  <c:v>KEN</c:v>
                </c:pt>
              </c:strCache>
            </c:strRef>
          </c:cat>
          <c:val>
            <c:numRef>
              <c:f>Sheet1!$D$24:$D$37</c:f>
              <c:numCache>
                <c:formatCode>0%</c:formatCode>
                <c:ptCount val="14"/>
                <c:pt idx="0">
                  <c:v>0.17</c:v>
                </c:pt>
                <c:pt idx="1">
                  <c:v>0.24</c:v>
                </c:pt>
                <c:pt idx="2">
                  <c:v>0.31</c:v>
                </c:pt>
                <c:pt idx="3">
                  <c:v>0.31</c:v>
                </c:pt>
                <c:pt idx="4">
                  <c:v>0.35</c:v>
                </c:pt>
                <c:pt idx="5">
                  <c:v>0.38</c:v>
                </c:pt>
                <c:pt idx="6">
                  <c:v>0.38</c:v>
                </c:pt>
                <c:pt idx="7">
                  <c:v>0.49</c:v>
                </c:pt>
                <c:pt idx="8">
                  <c:v>0.49</c:v>
                </c:pt>
                <c:pt idx="9">
                  <c:v>0.51</c:v>
                </c:pt>
                <c:pt idx="10">
                  <c:v>0.55</c:v>
                </c:pt>
                <c:pt idx="11">
                  <c:v>0.62</c:v>
                </c:pt>
                <c:pt idx="12">
                  <c:v>0.71</c:v>
                </c:pt>
                <c:pt idx="13">
                  <c:v>0.8</c:v>
                </c:pt>
              </c:numCache>
            </c:numRef>
          </c:val>
        </c:ser>
        <c:dLbls>
          <c:showLegendKey val="0"/>
          <c:showVal val="0"/>
          <c:showCatName val="0"/>
          <c:showSerName val="0"/>
          <c:showPercent val="0"/>
          <c:showBubbleSize val="0"/>
        </c:dLbls>
        <c:gapWidth val="150"/>
        <c:axId val="2132973368"/>
        <c:axId val="2138540648"/>
      </c:barChart>
      <c:catAx>
        <c:axId val="2132973368"/>
        <c:scaling>
          <c:orientation val="minMax"/>
        </c:scaling>
        <c:delete val="0"/>
        <c:axPos val="b"/>
        <c:majorTickMark val="out"/>
        <c:minorTickMark val="none"/>
        <c:tickLblPos val="nextTo"/>
        <c:crossAx val="2138540648"/>
        <c:crosses val="autoZero"/>
        <c:auto val="1"/>
        <c:lblAlgn val="ctr"/>
        <c:lblOffset val="100"/>
        <c:noMultiLvlLbl val="0"/>
      </c:catAx>
      <c:valAx>
        <c:axId val="2138540648"/>
        <c:scaling>
          <c:orientation val="minMax"/>
        </c:scaling>
        <c:delete val="0"/>
        <c:axPos val="l"/>
        <c:majorGridlines/>
        <c:numFmt formatCode="0%" sourceLinked="1"/>
        <c:majorTickMark val="out"/>
        <c:minorTickMark val="none"/>
        <c:tickLblPos val="nextTo"/>
        <c:crossAx val="2132973368"/>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2">
                <a:lumMod val="60000"/>
                <a:lumOff val="40000"/>
              </a:schemeClr>
            </a:solidFill>
          </c:spPr>
          <c:invertIfNegative val="0"/>
          <c:dPt>
            <c:idx val="18"/>
            <c:invertIfNegative val="0"/>
            <c:bubble3D val="0"/>
            <c:spPr>
              <a:solidFill>
                <a:srgbClr val="FF0000"/>
              </a:solidFill>
            </c:spPr>
          </c:dPt>
          <c:dPt>
            <c:idx val="22"/>
            <c:invertIfNegative val="0"/>
            <c:bubble3D val="0"/>
            <c:spPr>
              <a:pattFill prst="dkHorz">
                <a:fgClr>
                  <a:schemeClr val="accent2">
                    <a:lumMod val="60000"/>
                    <a:lumOff val="40000"/>
                  </a:schemeClr>
                </a:fgClr>
                <a:bgClr>
                  <a:schemeClr val="bg1"/>
                </a:bgClr>
              </a:pattFill>
            </c:spPr>
          </c:dPt>
          <c:dPt>
            <c:idx val="28"/>
            <c:invertIfNegative val="0"/>
            <c:bubble3D val="0"/>
            <c:spPr>
              <a:solidFill>
                <a:schemeClr val="tx1"/>
              </a:solidFill>
            </c:spPr>
          </c:dPt>
          <c:dPt>
            <c:idx val="29"/>
            <c:invertIfNegative val="0"/>
            <c:bubble3D val="0"/>
            <c:spPr>
              <a:solidFill>
                <a:srgbClr val="FF0000"/>
              </a:solidFill>
            </c:spPr>
          </c:dPt>
          <c:dPt>
            <c:idx val="30"/>
            <c:invertIfNegative val="0"/>
            <c:bubble3D val="0"/>
            <c:spPr>
              <a:solidFill>
                <a:srgbClr val="FF0000"/>
              </a:solidFill>
            </c:spPr>
          </c:dPt>
          <c:dPt>
            <c:idx val="35"/>
            <c:invertIfNegative val="0"/>
            <c:bubble3D val="0"/>
            <c:spPr>
              <a:solidFill>
                <a:srgbClr val="FF0000"/>
              </a:solidFill>
            </c:spPr>
          </c:dPt>
          <c:dPt>
            <c:idx val="39"/>
            <c:invertIfNegative val="0"/>
            <c:bubble3D val="0"/>
            <c:spPr>
              <a:solidFill>
                <a:srgbClr val="FF0000"/>
              </a:solidFill>
            </c:spPr>
          </c:dPt>
          <c:dPt>
            <c:idx val="41"/>
            <c:invertIfNegative val="0"/>
            <c:bubble3D val="0"/>
            <c:spPr>
              <a:solidFill>
                <a:srgbClr val="FF0000"/>
              </a:solidFill>
            </c:spPr>
          </c:dPt>
          <c:dPt>
            <c:idx val="43"/>
            <c:invertIfNegative val="0"/>
            <c:bubble3D val="0"/>
            <c:spPr>
              <a:solidFill>
                <a:srgbClr val="FF0000"/>
              </a:solidFill>
            </c:spPr>
          </c:dPt>
          <c:dPt>
            <c:idx val="44"/>
            <c:invertIfNegative val="0"/>
            <c:bubble3D val="0"/>
            <c:spPr>
              <a:pattFill prst="dkHorz">
                <a:fgClr>
                  <a:srgbClr val="FF0000"/>
                </a:fgClr>
                <a:bgClr>
                  <a:schemeClr val="bg1"/>
                </a:bgClr>
              </a:pattFill>
            </c:spPr>
          </c:dPt>
          <c:dPt>
            <c:idx val="45"/>
            <c:invertIfNegative val="0"/>
            <c:bubble3D val="0"/>
            <c:spPr>
              <a:solidFill>
                <a:srgbClr val="FF0000"/>
              </a:solidFill>
            </c:spPr>
          </c:dPt>
          <c:dPt>
            <c:idx val="47"/>
            <c:invertIfNegative val="0"/>
            <c:bubble3D val="0"/>
            <c:spPr>
              <a:solidFill>
                <a:srgbClr val="FF0000"/>
              </a:solidFill>
            </c:spPr>
          </c:dPt>
          <c:dPt>
            <c:idx val="49"/>
            <c:invertIfNegative val="0"/>
            <c:bubble3D val="0"/>
            <c:spPr>
              <a:solidFill>
                <a:srgbClr val="FF0000"/>
              </a:solidFill>
            </c:spPr>
          </c:dPt>
          <c:dPt>
            <c:idx val="50"/>
            <c:invertIfNegative val="0"/>
            <c:bubble3D val="0"/>
            <c:spPr>
              <a:solidFill>
                <a:srgbClr val="FF0000"/>
              </a:solidFill>
            </c:spPr>
          </c:dPt>
          <c:dPt>
            <c:idx val="52"/>
            <c:invertIfNegative val="0"/>
            <c:bubble3D val="0"/>
            <c:spPr>
              <a:solidFill>
                <a:srgbClr val="FF0000"/>
              </a:solidFill>
            </c:spPr>
          </c:dPt>
          <c:cat>
            <c:strRef>
              <c:f>Sheet1!$A$3:$A$55</c:f>
              <c:strCache>
                <c:ptCount val="53"/>
                <c:pt idx="0">
                  <c:v>South Africa</c:v>
                </c:pt>
                <c:pt idx="1">
                  <c:v>Colombia</c:v>
                </c:pt>
                <c:pt idx="2">
                  <c:v>Philippines</c:v>
                </c:pt>
                <c:pt idx="3">
                  <c:v>Iran, Islamic Rep.</c:v>
                </c:pt>
                <c:pt idx="4">
                  <c:v>Portugal</c:v>
                </c:pt>
                <c:pt idx="5">
                  <c:v>Denmark</c:v>
                </c:pt>
                <c:pt idx="6">
                  <c:v>Iceland</c:v>
                </c:pt>
                <c:pt idx="7">
                  <c:v>Scotland</c:v>
                </c:pt>
                <c:pt idx="8">
                  <c:v>England</c:v>
                </c:pt>
                <c:pt idx="9">
                  <c:v>Norway</c:v>
                </c:pt>
                <c:pt idx="10">
                  <c:v>New Zealand</c:v>
                </c:pt>
                <c:pt idx="11">
                  <c:v>Spain</c:v>
                </c:pt>
                <c:pt idx="12">
                  <c:v>Lithuania</c:v>
                </c:pt>
                <c:pt idx="13">
                  <c:v>Greece</c:v>
                </c:pt>
                <c:pt idx="14">
                  <c:v>Cyprus</c:v>
                </c:pt>
                <c:pt idx="15">
                  <c:v>Germany</c:v>
                </c:pt>
                <c:pt idx="16">
                  <c:v>Latvia (LSS)</c:v>
                </c:pt>
                <c:pt idx="17">
                  <c:v>Sweden</c:v>
                </c:pt>
                <c:pt idx="18">
                  <c:v>ZANZIBAR</c:v>
                </c:pt>
                <c:pt idx="19">
                  <c:v>United States</c:v>
                </c:pt>
                <c:pt idx="20">
                  <c:v>Romania</c:v>
                </c:pt>
                <c:pt idx="21">
                  <c:v>Australia</c:v>
                </c:pt>
                <c:pt idx="22">
                  <c:v>TIMSS Gr8 Avg</c:v>
                </c:pt>
                <c:pt idx="23">
                  <c:v>Belgium (Fr)</c:v>
                </c:pt>
                <c:pt idx="24">
                  <c:v>Ireland</c:v>
                </c:pt>
                <c:pt idx="25">
                  <c:v>Canada</c:v>
                </c:pt>
                <c:pt idx="26">
                  <c:v>Switzerland</c:v>
                </c:pt>
                <c:pt idx="27">
                  <c:v>Netherlands</c:v>
                </c:pt>
                <c:pt idx="28">
                  <c:v>SOUTH AFRICA</c:v>
                </c:pt>
                <c:pt idx="29">
                  <c:v>LESOTHO</c:v>
                </c:pt>
                <c:pt idx="30">
                  <c:v>MOZAMBIQUE</c:v>
                </c:pt>
                <c:pt idx="31">
                  <c:v>Slovenia</c:v>
                </c:pt>
                <c:pt idx="32">
                  <c:v>Austria</c:v>
                </c:pt>
                <c:pt idx="33">
                  <c:v>Israel</c:v>
                </c:pt>
                <c:pt idx="34">
                  <c:v>Russian Federation</c:v>
                </c:pt>
                <c:pt idx="35">
                  <c:v>ZAMBIA</c:v>
                </c:pt>
                <c:pt idx="36">
                  <c:v>Bulgaria</c:v>
                </c:pt>
                <c:pt idx="37">
                  <c:v>France</c:v>
                </c:pt>
                <c:pt idx="38">
                  <c:v>Slovak Republic</c:v>
                </c:pt>
                <c:pt idx="39">
                  <c:v>NAMIBIA</c:v>
                </c:pt>
                <c:pt idx="40">
                  <c:v>Belgium (Fl)</c:v>
                </c:pt>
                <c:pt idx="41">
                  <c:v>MALAWI</c:v>
                </c:pt>
                <c:pt idx="42">
                  <c:v>Czech Republic</c:v>
                </c:pt>
                <c:pt idx="43">
                  <c:v>BOTSWANA</c:v>
                </c:pt>
                <c:pt idx="44">
                  <c:v>SACMEQ AVG.</c:v>
                </c:pt>
                <c:pt idx="45">
                  <c:v>SEYCHELLES</c:v>
                </c:pt>
                <c:pt idx="46">
                  <c:v>Hong Kong</c:v>
                </c:pt>
                <c:pt idx="47">
                  <c:v>SWAZILAND</c:v>
                </c:pt>
                <c:pt idx="48">
                  <c:v>Korea</c:v>
                </c:pt>
                <c:pt idx="49">
                  <c:v>UGANDA</c:v>
                </c:pt>
                <c:pt idx="50">
                  <c:v>TANZANIA</c:v>
                </c:pt>
                <c:pt idx="51">
                  <c:v>Singapore</c:v>
                </c:pt>
                <c:pt idx="52">
                  <c:v>KENYA</c:v>
                </c:pt>
              </c:strCache>
            </c:strRef>
          </c:cat>
          <c:val>
            <c:numRef>
              <c:f>Sheet1!$S$3:$S$55</c:f>
              <c:numCache>
                <c:formatCode>0%</c:formatCode>
                <c:ptCount val="53"/>
                <c:pt idx="0">
                  <c:v>0.2419375</c:v>
                </c:pt>
                <c:pt idx="1">
                  <c:v>0.2715625</c:v>
                </c:pt>
                <c:pt idx="2">
                  <c:v>0.3188125</c:v>
                </c:pt>
                <c:pt idx="3">
                  <c:v>0.3228125</c:v>
                </c:pt>
                <c:pt idx="4">
                  <c:v>0.35475</c:v>
                </c:pt>
                <c:pt idx="5">
                  <c:v>0.3620625</c:v>
                </c:pt>
                <c:pt idx="6">
                  <c:v>0.3625625</c:v>
                </c:pt>
                <c:pt idx="7">
                  <c:v>0.3631875</c:v>
                </c:pt>
                <c:pt idx="8">
                  <c:v>0.3743125</c:v>
                </c:pt>
                <c:pt idx="9">
                  <c:v>0.3796875</c:v>
                </c:pt>
                <c:pt idx="10">
                  <c:v>0.3905</c:v>
                </c:pt>
                <c:pt idx="11">
                  <c:v>0.3999375</c:v>
                </c:pt>
                <c:pt idx="12">
                  <c:v>0.401125</c:v>
                </c:pt>
                <c:pt idx="13">
                  <c:v>0.40675</c:v>
                </c:pt>
                <c:pt idx="14">
                  <c:v>0.407625</c:v>
                </c:pt>
                <c:pt idx="15">
                  <c:v>0.411375</c:v>
                </c:pt>
                <c:pt idx="16">
                  <c:v>0.420375</c:v>
                </c:pt>
                <c:pt idx="17">
                  <c:v>0.4208125</c:v>
                </c:pt>
                <c:pt idx="18">
                  <c:v>0.423817625</c:v>
                </c:pt>
                <c:pt idx="19">
                  <c:v>0.43125</c:v>
                </c:pt>
                <c:pt idx="20">
                  <c:v>0.435375</c:v>
                </c:pt>
                <c:pt idx="21">
                  <c:v>0.44225</c:v>
                </c:pt>
                <c:pt idx="22">
                  <c:v>0.4466875</c:v>
                </c:pt>
                <c:pt idx="23">
                  <c:v>0.448125</c:v>
                </c:pt>
                <c:pt idx="24">
                  <c:v>0.451125</c:v>
                </c:pt>
                <c:pt idx="25">
                  <c:v>0.4726875</c:v>
                </c:pt>
                <c:pt idx="26">
                  <c:v>0.4819375</c:v>
                </c:pt>
                <c:pt idx="27">
                  <c:v>0.4823125</c:v>
                </c:pt>
                <c:pt idx="28">
                  <c:v>0.482457825</c:v>
                </c:pt>
                <c:pt idx="29">
                  <c:v>0.48319575625</c:v>
                </c:pt>
                <c:pt idx="30">
                  <c:v>0.49495908125</c:v>
                </c:pt>
                <c:pt idx="31">
                  <c:v>0.496125</c:v>
                </c:pt>
                <c:pt idx="32">
                  <c:v>0.4976875</c:v>
                </c:pt>
                <c:pt idx="33">
                  <c:v>0.5044375</c:v>
                </c:pt>
                <c:pt idx="34">
                  <c:v>0.5053125</c:v>
                </c:pt>
                <c:pt idx="35">
                  <c:v>0.51753023125</c:v>
                </c:pt>
                <c:pt idx="36">
                  <c:v>0.5195</c:v>
                </c:pt>
                <c:pt idx="37">
                  <c:v>0.5265</c:v>
                </c:pt>
                <c:pt idx="38">
                  <c:v>0.534125</c:v>
                </c:pt>
                <c:pt idx="39">
                  <c:v>0.53436620625</c:v>
                </c:pt>
                <c:pt idx="40">
                  <c:v>0.5475</c:v>
                </c:pt>
                <c:pt idx="41">
                  <c:v>0.55009439375</c:v>
                </c:pt>
                <c:pt idx="42">
                  <c:v>0.5528125</c:v>
                </c:pt>
                <c:pt idx="43">
                  <c:v>0.55581049375</c:v>
                </c:pt>
                <c:pt idx="44">
                  <c:v>0.5575775875</c:v>
                </c:pt>
                <c:pt idx="45">
                  <c:v>0.60975508125</c:v>
                </c:pt>
                <c:pt idx="46">
                  <c:v>0.6170625</c:v>
                </c:pt>
                <c:pt idx="47">
                  <c:v>0.62510855</c:v>
                </c:pt>
                <c:pt idx="48">
                  <c:v>0.6255</c:v>
                </c:pt>
                <c:pt idx="49">
                  <c:v>0.6378839375</c:v>
                </c:pt>
                <c:pt idx="50">
                  <c:v>0.64499879375</c:v>
                </c:pt>
                <c:pt idx="51">
                  <c:v>0.70725</c:v>
                </c:pt>
                <c:pt idx="52">
                  <c:v>0.72223004375</c:v>
                </c:pt>
              </c:numCache>
            </c:numRef>
          </c:val>
        </c:ser>
        <c:dLbls>
          <c:showLegendKey val="0"/>
          <c:showVal val="0"/>
          <c:showCatName val="0"/>
          <c:showSerName val="0"/>
          <c:showPercent val="0"/>
          <c:showBubbleSize val="0"/>
        </c:dLbls>
        <c:gapWidth val="150"/>
        <c:axId val="2133020344"/>
        <c:axId val="2133409752"/>
      </c:barChart>
      <c:catAx>
        <c:axId val="2133020344"/>
        <c:scaling>
          <c:orientation val="minMax"/>
        </c:scaling>
        <c:delete val="0"/>
        <c:axPos val="b"/>
        <c:majorTickMark val="out"/>
        <c:minorTickMark val="none"/>
        <c:tickLblPos val="nextTo"/>
        <c:crossAx val="2133409752"/>
        <c:crosses val="autoZero"/>
        <c:auto val="1"/>
        <c:lblAlgn val="ctr"/>
        <c:lblOffset val="100"/>
        <c:noMultiLvlLbl val="0"/>
      </c:catAx>
      <c:valAx>
        <c:axId val="2133409752"/>
        <c:scaling>
          <c:orientation val="minMax"/>
        </c:scaling>
        <c:delete val="0"/>
        <c:axPos val="l"/>
        <c:majorGridlines/>
        <c:title>
          <c:tx>
            <c:rich>
              <a:bodyPr rot="-5400000" vert="horz"/>
              <a:lstStyle/>
              <a:p>
                <a:pPr>
                  <a:defRPr/>
                </a:pPr>
                <a:r>
                  <a:rPr lang="en-ZA" b="0"/>
                  <a:t>Average</a:t>
                </a:r>
                <a:r>
                  <a:rPr lang="en-ZA" b="0" baseline="0"/>
                  <a:t> percentage correct on 16 common mathematics items</a:t>
                </a:r>
                <a:endParaRPr lang="en-ZA" b="0"/>
              </a:p>
            </c:rich>
          </c:tx>
          <c:layout/>
          <c:overlay val="0"/>
        </c:title>
        <c:numFmt formatCode="0%" sourceLinked="1"/>
        <c:majorTickMark val="out"/>
        <c:minorTickMark val="none"/>
        <c:tickLblPos val="nextTo"/>
        <c:crossAx val="2133020344"/>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ata5.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png"/></Relationships>
</file>

<file path=ppt/diagrams/_rels/drawing5.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469353-39DB-4BB6-B332-6CBAD29084DE}"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n-ZA"/>
        </a:p>
      </dgm:t>
    </dgm:pt>
    <dgm:pt modelId="{685BB265-BFC4-44ED-A137-98D5E8E78A44}">
      <dgm:prSet phldrT="[Text]"/>
      <dgm:spPr>
        <a:solidFill>
          <a:schemeClr val="tx2">
            <a:lumMod val="20000"/>
            <a:lumOff val="80000"/>
          </a:schemeClr>
        </a:solidFill>
      </dgm:spPr>
      <dgm:t>
        <a:bodyPr/>
        <a:lstStyle/>
        <a:p>
          <a:r>
            <a:rPr lang="en-ZA" b="1" dirty="0" smtClean="0"/>
            <a:t>Low performance</a:t>
          </a:r>
          <a:endParaRPr lang="en-ZA" b="1" dirty="0"/>
        </a:p>
      </dgm:t>
    </dgm:pt>
    <dgm:pt modelId="{97AC811F-2C26-4BB1-A432-769E313C9893}" type="parTrans" cxnId="{AE17A8B1-666A-4B81-9E99-0F91E37397EB}">
      <dgm:prSet/>
      <dgm:spPr/>
      <dgm:t>
        <a:bodyPr/>
        <a:lstStyle/>
        <a:p>
          <a:endParaRPr lang="en-ZA"/>
        </a:p>
      </dgm:t>
    </dgm:pt>
    <dgm:pt modelId="{3B9674D2-3D26-4C63-A52F-584E344EE66D}" type="sibTrans" cxnId="{AE17A8B1-666A-4B81-9E99-0F91E37397EB}">
      <dgm:prSet/>
      <dgm:spPr/>
      <dgm:t>
        <a:bodyPr/>
        <a:lstStyle/>
        <a:p>
          <a:endParaRPr lang="en-ZA"/>
        </a:p>
      </dgm:t>
    </dgm:pt>
    <dgm:pt modelId="{B4DFE4B6-362E-41E1-82E2-2D3D7469277E}">
      <dgm:prSet phldrT="[Text]"/>
      <dgm:spPr/>
      <dgm:t>
        <a:bodyPr/>
        <a:lstStyle/>
        <a:p>
          <a:r>
            <a:rPr lang="en-ZA" dirty="0" smtClean="0"/>
            <a:t>Performance on local and international assessments of educational achievement</a:t>
          </a:r>
          <a:endParaRPr lang="en-ZA" dirty="0"/>
        </a:p>
      </dgm:t>
    </dgm:pt>
    <dgm:pt modelId="{E8C11752-E261-42CF-AFF6-2519014FEBD6}" type="parTrans" cxnId="{F7013012-B574-4910-BF1C-F6BC96784F91}">
      <dgm:prSet/>
      <dgm:spPr/>
      <dgm:t>
        <a:bodyPr/>
        <a:lstStyle/>
        <a:p>
          <a:endParaRPr lang="en-ZA"/>
        </a:p>
      </dgm:t>
    </dgm:pt>
    <dgm:pt modelId="{792E7CB4-3D0C-4EB6-8B57-30B9254F44E1}" type="sibTrans" cxnId="{F7013012-B574-4910-BF1C-F6BC96784F91}">
      <dgm:prSet/>
      <dgm:spPr/>
      <dgm:t>
        <a:bodyPr/>
        <a:lstStyle/>
        <a:p>
          <a:endParaRPr lang="en-ZA"/>
        </a:p>
      </dgm:t>
    </dgm:pt>
    <dgm:pt modelId="{E95D9F4A-2C01-48C2-B929-826B838F4CA6}">
      <dgm:prSet phldrT="[Text]"/>
      <dgm:spPr>
        <a:solidFill>
          <a:schemeClr val="tx2">
            <a:lumMod val="20000"/>
            <a:lumOff val="80000"/>
          </a:schemeClr>
        </a:solidFill>
      </dgm:spPr>
      <dgm:t>
        <a:bodyPr/>
        <a:lstStyle/>
        <a:p>
          <a:r>
            <a:rPr lang="en-ZA" b="1" dirty="0" smtClean="0"/>
            <a:t>Little learning in most classrooms</a:t>
          </a:r>
          <a:endParaRPr lang="en-ZA" b="1" dirty="0"/>
        </a:p>
      </dgm:t>
    </dgm:pt>
    <dgm:pt modelId="{32F0BBCC-299E-4D97-B42B-C580F5EBAA69}" type="parTrans" cxnId="{4C1A0E4A-4DE8-4E0D-B793-99F88B37DC5E}">
      <dgm:prSet/>
      <dgm:spPr/>
      <dgm:t>
        <a:bodyPr/>
        <a:lstStyle/>
        <a:p>
          <a:endParaRPr lang="en-ZA"/>
        </a:p>
      </dgm:t>
    </dgm:pt>
    <dgm:pt modelId="{09776A71-019D-432C-9A00-AE848DB71BF2}" type="sibTrans" cxnId="{4C1A0E4A-4DE8-4E0D-B793-99F88B37DC5E}">
      <dgm:prSet/>
      <dgm:spPr/>
      <dgm:t>
        <a:bodyPr/>
        <a:lstStyle/>
        <a:p>
          <a:endParaRPr lang="en-ZA"/>
        </a:p>
      </dgm:t>
    </dgm:pt>
    <dgm:pt modelId="{A3BE3D1B-390C-41EB-AAA1-099266ED9D02}">
      <dgm:prSet phldrT="[Text]"/>
      <dgm:spPr/>
      <dgm:t>
        <a:bodyPr/>
        <a:lstStyle/>
        <a:p>
          <a:r>
            <a:rPr lang="en-ZA" dirty="0" smtClean="0"/>
            <a:t>Quantifying how much learning is taking place in most classrooms – quantifying learning deficits</a:t>
          </a:r>
          <a:endParaRPr lang="en-ZA" dirty="0"/>
        </a:p>
      </dgm:t>
    </dgm:pt>
    <dgm:pt modelId="{C52FDFCC-871F-4667-B4AB-EE514F109DB9}" type="parTrans" cxnId="{8A15ABC7-D2A3-44F5-9FAE-9C8EAF415661}">
      <dgm:prSet/>
      <dgm:spPr/>
      <dgm:t>
        <a:bodyPr/>
        <a:lstStyle/>
        <a:p>
          <a:endParaRPr lang="en-ZA"/>
        </a:p>
      </dgm:t>
    </dgm:pt>
    <dgm:pt modelId="{9A86B573-E0DF-446E-AC75-68D2E55A6B9F}" type="sibTrans" cxnId="{8A15ABC7-D2A3-44F5-9FAE-9C8EAF415661}">
      <dgm:prSet/>
      <dgm:spPr/>
      <dgm:t>
        <a:bodyPr/>
        <a:lstStyle/>
        <a:p>
          <a:endParaRPr lang="en-ZA"/>
        </a:p>
      </dgm:t>
    </dgm:pt>
    <dgm:pt modelId="{A6BC482D-50BF-426E-9925-8CCA39157A21}">
      <dgm:prSet phldrT="[Text]"/>
      <dgm:spPr>
        <a:solidFill>
          <a:schemeClr val="tx2">
            <a:lumMod val="20000"/>
            <a:lumOff val="80000"/>
          </a:schemeClr>
        </a:solidFill>
      </dgm:spPr>
      <dgm:t>
        <a:bodyPr/>
        <a:lstStyle/>
        <a:p>
          <a:r>
            <a:rPr lang="en-ZA" b="1" dirty="0" smtClean="0"/>
            <a:t>High dropout</a:t>
          </a:r>
          <a:endParaRPr lang="en-ZA" b="1" dirty="0"/>
        </a:p>
      </dgm:t>
    </dgm:pt>
    <dgm:pt modelId="{B3F5C7FD-E79E-4F82-ACED-445CAE125802}" type="parTrans" cxnId="{6DDD14D1-FA11-4D0D-8EE2-4DAF673BA55F}">
      <dgm:prSet/>
      <dgm:spPr/>
      <dgm:t>
        <a:bodyPr/>
        <a:lstStyle/>
        <a:p>
          <a:endParaRPr lang="en-ZA"/>
        </a:p>
      </dgm:t>
    </dgm:pt>
    <dgm:pt modelId="{CE559233-6914-4A5F-96FA-EE5E468420F3}" type="sibTrans" cxnId="{6DDD14D1-FA11-4D0D-8EE2-4DAF673BA55F}">
      <dgm:prSet/>
      <dgm:spPr/>
      <dgm:t>
        <a:bodyPr/>
        <a:lstStyle/>
        <a:p>
          <a:endParaRPr lang="en-ZA"/>
        </a:p>
      </dgm:t>
    </dgm:pt>
    <dgm:pt modelId="{68994627-B4D3-4B02-8CA1-7E223AC56E45}">
      <dgm:prSet phldrT="[Text]"/>
      <dgm:spPr/>
      <dgm:t>
        <a:bodyPr/>
        <a:lstStyle/>
        <a:p>
          <a:r>
            <a:rPr lang="en-ZA" dirty="0" smtClean="0"/>
            <a:t>Excessive dropout in Gr10/11/12</a:t>
          </a:r>
          <a:endParaRPr lang="en-ZA" dirty="0"/>
        </a:p>
      </dgm:t>
    </dgm:pt>
    <dgm:pt modelId="{FB438C91-131E-4DD0-A501-5D08E6A19EA2}" type="parTrans" cxnId="{6ABD8BBF-EA82-43AC-B488-E77A757D36F1}">
      <dgm:prSet/>
      <dgm:spPr/>
      <dgm:t>
        <a:bodyPr/>
        <a:lstStyle/>
        <a:p>
          <a:endParaRPr lang="en-ZA"/>
        </a:p>
      </dgm:t>
    </dgm:pt>
    <dgm:pt modelId="{BB3FE6CE-8120-449C-B57A-EDFA3690D550}" type="sibTrans" cxnId="{6ABD8BBF-EA82-43AC-B488-E77A757D36F1}">
      <dgm:prSet/>
      <dgm:spPr/>
      <dgm:t>
        <a:bodyPr/>
        <a:lstStyle/>
        <a:p>
          <a:endParaRPr lang="en-ZA"/>
        </a:p>
      </dgm:t>
    </dgm:pt>
    <dgm:pt modelId="{67522C6B-6D05-409F-9471-C98B351DD482}">
      <dgm:prSet/>
      <dgm:spPr>
        <a:solidFill>
          <a:schemeClr val="tx2">
            <a:lumMod val="20000"/>
            <a:lumOff val="80000"/>
          </a:schemeClr>
        </a:solidFill>
      </dgm:spPr>
      <dgm:t>
        <a:bodyPr/>
        <a:lstStyle/>
        <a:p>
          <a:r>
            <a:rPr lang="en-ZA" b="1" dirty="0" smtClean="0"/>
            <a:t>Highly unequal</a:t>
          </a:r>
          <a:endParaRPr lang="en-ZA" b="1" dirty="0"/>
        </a:p>
      </dgm:t>
    </dgm:pt>
    <dgm:pt modelId="{5EF555D3-3D60-4682-8103-6C6DFD2751AD}" type="parTrans" cxnId="{56EC5B2A-3B41-4788-9B93-05E1D1548932}">
      <dgm:prSet/>
      <dgm:spPr/>
      <dgm:t>
        <a:bodyPr/>
        <a:lstStyle/>
        <a:p>
          <a:endParaRPr lang="en-ZA"/>
        </a:p>
      </dgm:t>
    </dgm:pt>
    <dgm:pt modelId="{43E89DCD-3951-49FD-BC03-A9D136C210BF}" type="sibTrans" cxnId="{56EC5B2A-3B41-4788-9B93-05E1D1548932}">
      <dgm:prSet/>
      <dgm:spPr/>
      <dgm:t>
        <a:bodyPr/>
        <a:lstStyle/>
        <a:p>
          <a:endParaRPr lang="en-ZA"/>
        </a:p>
      </dgm:t>
    </dgm:pt>
    <dgm:pt modelId="{5BEC0ACE-F326-4DC2-97D4-F1848F914805}" type="pres">
      <dgm:prSet presAssocID="{3E469353-39DB-4BB6-B332-6CBAD29084DE}" presName="composite" presStyleCnt="0">
        <dgm:presLayoutVars>
          <dgm:chMax val="5"/>
          <dgm:dir/>
          <dgm:animLvl val="ctr"/>
          <dgm:resizeHandles val="exact"/>
        </dgm:presLayoutVars>
      </dgm:prSet>
      <dgm:spPr/>
      <dgm:t>
        <a:bodyPr/>
        <a:lstStyle/>
        <a:p>
          <a:endParaRPr lang="en-ZA"/>
        </a:p>
      </dgm:t>
    </dgm:pt>
    <dgm:pt modelId="{CA2F2E10-CE07-45D7-958B-43D3D9FB2253}" type="pres">
      <dgm:prSet presAssocID="{3E469353-39DB-4BB6-B332-6CBAD29084DE}" presName="cycle" presStyleCnt="0"/>
      <dgm:spPr/>
    </dgm:pt>
    <dgm:pt modelId="{2E149396-923B-4003-861E-07E1C863461D}" type="pres">
      <dgm:prSet presAssocID="{3E469353-39DB-4BB6-B332-6CBAD29084DE}" presName="centerShape" presStyleCnt="0"/>
      <dgm:spPr/>
    </dgm:pt>
    <dgm:pt modelId="{594B88FE-16F0-4C0E-BFB3-9FFEFE3C77F4}" type="pres">
      <dgm:prSet presAssocID="{3E469353-39DB-4BB6-B332-6CBAD29084DE}" presName="connSite" presStyleLbl="node1" presStyleIdx="0" presStyleCnt="5"/>
      <dgm:spPr/>
    </dgm:pt>
    <dgm:pt modelId="{2666E31E-562D-4E89-B72A-606CAFF56317}" type="pres">
      <dgm:prSet presAssocID="{3E469353-39DB-4BB6-B332-6CBAD29084DE}" presName="visibl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t>
        <a:bodyPr/>
        <a:lstStyle/>
        <a:p>
          <a:endParaRPr lang="en-ZA"/>
        </a:p>
      </dgm:t>
    </dgm:pt>
    <dgm:pt modelId="{FA96FE47-21E9-49AE-B08F-5BD86163C1FC}" type="pres">
      <dgm:prSet presAssocID="{97AC811F-2C26-4BB1-A432-769E313C9893}" presName="Name25" presStyleLbl="parChTrans1D1" presStyleIdx="0" presStyleCnt="4"/>
      <dgm:spPr/>
      <dgm:t>
        <a:bodyPr/>
        <a:lstStyle/>
        <a:p>
          <a:endParaRPr lang="en-ZA"/>
        </a:p>
      </dgm:t>
    </dgm:pt>
    <dgm:pt modelId="{93FDB32E-761D-453F-B5F5-DCFB43EB1C8A}" type="pres">
      <dgm:prSet presAssocID="{685BB265-BFC4-44ED-A137-98D5E8E78A44}" presName="node" presStyleCnt="0"/>
      <dgm:spPr/>
    </dgm:pt>
    <dgm:pt modelId="{3015DF09-830E-4F50-B223-55C559D51414}" type="pres">
      <dgm:prSet presAssocID="{685BB265-BFC4-44ED-A137-98D5E8E78A44}" presName="parentNode" presStyleLbl="node1" presStyleIdx="1" presStyleCnt="5" custLinFactX="13554" custLinFactNeighborX="100000" custLinFactNeighborY="-147">
        <dgm:presLayoutVars>
          <dgm:chMax val="1"/>
          <dgm:bulletEnabled val="1"/>
        </dgm:presLayoutVars>
      </dgm:prSet>
      <dgm:spPr/>
      <dgm:t>
        <a:bodyPr/>
        <a:lstStyle/>
        <a:p>
          <a:endParaRPr lang="en-ZA"/>
        </a:p>
      </dgm:t>
    </dgm:pt>
    <dgm:pt modelId="{9E0EDC55-8F6F-4B22-A467-A453FD9F8B94}" type="pres">
      <dgm:prSet presAssocID="{685BB265-BFC4-44ED-A137-98D5E8E78A44}" presName="childNode" presStyleLbl="revTx" presStyleIdx="0" presStyleCnt="3">
        <dgm:presLayoutVars>
          <dgm:bulletEnabled val="1"/>
        </dgm:presLayoutVars>
      </dgm:prSet>
      <dgm:spPr/>
      <dgm:t>
        <a:bodyPr/>
        <a:lstStyle/>
        <a:p>
          <a:endParaRPr lang="en-ZA"/>
        </a:p>
      </dgm:t>
    </dgm:pt>
    <dgm:pt modelId="{00758DE3-E29F-460A-9C3C-F698A06DC2A4}" type="pres">
      <dgm:prSet presAssocID="{32F0BBCC-299E-4D97-B42B-C580F5EBAA69}" presName="Name25" presStyleLbl="parChTrans1D1" presStyleIdx="1" presStyleCnt="4"/>
      <dgm:spPr/>
      <dgm:t>
        <a:bodyPr/>
        <a:lstStyle/>
        <a:p>
          <a:endParaRPr lang="en-ZA"/>
        </a:p>
      </dgm:t>
    </dgm:pt>
    <dgm:pt modelId="{05552927-178D-49F0-9AC3-5FFD41ED965E}" type="pres">
      <dgm:prSet presAssocID="{E95D9F4A-2C01-48C2-B929-826B838F4CA6}" presName="node" presStyleCnt="0"/>
      <dgm:spPr/>
    </dgm:pt>
    <dgm:pt modelId="{978B4852-90D4-40F9-B0A1-440A3ECAE96F}" type="pres">
      <dgm:prSet presAssocID="{E95D9F4A-2C01-48C2-B929-826B838F4CA6}" presName="parentNode" presStyleLbl="node1" presStyleIdx="2" presStyleCnt="5" custLinFactNeighborX="49108" custLinFactNeighborY="8476">
        <dgm:presLayoutVars>
          <dgm:chMax val="1"/>
          <dgm:bulletEnabled val="1"/>
        </dgm:presLayoutVars>
      </dgm:prSet>
      <dgm:spPr/>
      <dgm:t>
        <a:bodyPr/>
        <a:lstStyle/>
        <a:p>
          <a:endParaRPr lang="en-ZA"/>
        </a:p>
      </dgm:t>
    </dgm:pt>
    <dgm:pt modelId="{F46F9D6D-63F6-44B3-A486-FB822646E3FC}" type="pres">
      <dgm:prSet presAssocID="{E95D9F4A-2C01-48C2-B929-826B838F4CA6}" presName="childNode" presStyleLbl="revTx" presStyleIdx="1" presStyleCnt="3">
        <dgm:presLayoutVars>
          <dgm:bulletEnabled val="1"/>
        </dgm:presLayoutVars>
      </dgm:prSet>
      <dgm:spPr/>
      <dgm:t>
        <a:bodyPr/>
        <a:lstStyle/>
        <a:p>
          <a:endParaRPr lang="en-ZA"/>
        </a:p>
      </dgm:t>
    </dgm:pt>
    <dgm:pt modelId="{0D560904-6201-4255-AB7D-3F09BA9FABFC}" type="pres">
      <dgm:prSet presAssocID="{B3F5C7FD-E79E-4F82-ACED-445CAE125802}" presName="Name25" presStyleLbl="parChTrans1D1" presStyleIdx="2" presStyleCnt="4"/>
      <dgm:spPr/>
      <dgm:t>
        <a:bodyPr/>
        <a:lstStyle/>
        <a:p>
          <a:endParaRPr lang="en-ZA"/>
        </a:p>
      </dgm:t>
    </dgm:pt>
    <dgm:pt modelId="{8728B2C4-E087-4F49-B267-7CC695338B8A}" type="pres">
      <dgm:prSet presAssocID="{A6BC482D-50BF-426E-9925-8CCA39157A21}" presName="node" presStyleCnt="0"/>
      <dgm:spPr/>
    </dgm:pt>
    <dgm:pt modelId="{05508EB8-95DC-4B8B-9F27-44B062ADB0E1}" type="pres">
      <dgm:prSet presAssocID="{A6BC482D-50BF-426E-9925-8CCA39157A21}" presName="parentNode" presStyleLbl="node1" presStyleIdx="3" presStyleCnt="5" custLinFactNeighborX="48462" custLinFactNeighborY="-2917">
        <dgm:presLayoutVars>
          <dgm:chMax val="1"/>
          <dgm:bulletEnabled val="1"/>
        </dgm:presLayoutVars>
      </dgm:prSet>
      <dgm:spPr/>
      <dgm:t>
        <a:bodyPr/>
        <a:lstStyle/>
        <a:p>
          <a:endParaRPr lang="en-ZA"/>
        </a:p>
      </dgm:t>
    </dgm:pt>
    <dgm:pt modelId="{0AC68B17-6D6C-468C-8C89-75D699D944CF}" type="pres">
      <dgm:prSet presAssocID="{A6BC482D-50BF-426E-9925-8CCA39157A21}" presName="childNode" presStyleLbl="revTx" presStyleIdx="2" presStyleCnt="3">
        <dgm:presLayoutVars>
          <dgm:bulletEnabled val="1"/>
        </dgm:presLayoutVars>
      </dgm:prSet>
      <dgm:spPr/>
      <dgm:t>
        <a:bodyPr/>
        <a:lstStyle/>
        <a:p>
          <a:endParaRPr lang="en-ZA"/>
        </a:p>
      </dgm:t>
    </dgm:pt>
    <dgm:pt modelId="{C0B86EA7-974C-481F-8351-FA66D475168E}" type="pres">
      <dgm:prSet presAssocID="{5EF555D3-3D60-4682-8103-6C6DFD2751AD}" presName="Name25" presStyleLbl="parChTrans1D1" presStyleIdx="3" presStyleCnt="4"/>
      <dgm:spPr/>
      <dgm:t>
        <a:bodyPr/>
        <a:lstStyle/>
        <a:p>
          <a:endParaRPr lang="en-ZA"/>
        </a:p>
      </dgm:t>
    </dgm:pt>
    <dgm:pt modelId="{8BAFAB0B-5094-4FBE-A961-D331699AC108}" type="pres">
      <dgm:prSet presAssocID="{67522C6B-6D05-409F-9471-C98B351DD482}" presName="node" presStyleCnt="0"/>
      <dgm:spPr/>
    </dgm:pt>
    <dgm:pt modelId="{54B783BF-B132-4BE4-B02D-63D33A6B4ADD}" type="pres">
      <dgm:prSet presAssocID="{67522C6B-6D05-409F-9471-C98B351DD482}" presName="parentNode" presStyleLbl="node1" presStyleIdx="4" presStyleCnt="5" custLinFactX="13554" custLinFactNeighborX="100000" custLinFactNeighborY="16470">
        <dgm:presLayoutVars>
          <dgm:chMax val="1"/>
          <dgm:bulletEnabled val="1"/>
        </dgm:presLayoutVars>
      </dgm:prSet>
      <dgm:spPr/>
      <dgm:t>
        <a:bodyPr/>
        <a:lstStyle/>
        <a:p>
          <a:endParaRPr lang="en-ZA"/>
        </a:p>
      </dgm:t>
    </dgm:pt>
    <dgm:pt modelId="{413745B2-8A9A-4F61-8ADA-3FE42E629537}" type="pres">
      <dgm:prSet presAssocID="{67522C6B-6D05-409F-9471-C98B351DD482}" presName="childNode" presStyleLbl="revTx" presStyleIdx="2" presStyleCnt="3">
        <dgm:presLayoutVars>
          <dgm:bulletEnabled val="1"/>
        </dgm:presLayoutVars>
      </dgm:prSet>
      <dgm:spPr/>
    </dgm:pt>
  </dgm:ptLst>
  <dgm:cxnLst>
    <dgm:cxn modelId="{AE17A8B1-666A-4B81-9E99-0F91E37397EB}" srcId="{3E469353-39DB-4BB6-B332-6CBAD29084DE}" destId="{685BB265-BFC4-44ED-A137-98D5E8E78A44}" srcOrd="0" destOrd="0" parTransId="{97AC811F-2C26-4BB1-A432-769E313C9893}" sibTransId="{3B9674D2-3D26-4C63-A52F-584E344EE66D}"/>
    <dgm:cxn modelId="{4FE62258-C50A-44CF-92AA-E4F8DD6CBAE6}" type="presOf" srcId="{A6BC482D-50BF-426E-9925-8CCA39157A21}" destId="{05508EB8-95DC-4B8B-9F27-44B062ADB0E1}" srcOrd="0" destOrd="0" presId="urn:microsoft.com/office/officeart/2005/8/layout/radial2"/>
    <dgm:cxn modelId="{6DDD14D1-FA11-4D0D-8EE2-4DAF673BA55F}" srcId="{3E469353-39DB-4BB6-B332-6CBAD29084DE}" destId="{A6BC482D-50BF-426E-9925-8CCA39157A21}" srcOrd="2" destOrd="0" parTransId="{B3F5C7FD-E79E-4F82-ACED-445CAE125802}" sibTransId="{CE559233-6914-4A5F-96FA-EE5E468420F3}"/>
    <dgm:cxn modelId="{3AD71A0A-48B7-43F3-80B1-C7209A05A2F0}" type="presOf" srcId="{97AC811F-2C26-4BB1-A432-769E313C9893}" destId="{FA96FE47-21E9-49AE-B08F-5BD86163C1FC}" srcOrd="0" destOrd="0" presId="urn:microsoft.com/office/officeart/2005/8/layout/radial2"/>
    <dgm:cxn modelId="{F7013012-B574-4910-BF1C-F6BC96784F91}" srcId="{685BB265-BFC4-44ED-A137-98D5E8E78A44}" destId="{B4DFE4B6-362E-41E1-82E2-2D3D7469277E}" srcOrd="0" destOrd="0" parTransId="{E8C11752-E261-42CF-AFF6-2519014FEBD6}" sibTransId="{792E7CB4-3D0C-4EB6-8B57-30B9254F44E1}"/>
    <dgm:cxn modelId="{4C1A0E4A-4DE8-4E0D-B793-99F88B37DC5E}" srcId="{3E469353-39DB-4BB6-B332-6CBAD29084DE}" destId="{E95D9F4A-2C01-48C2-B929-826B838F4CA6}" srcOrd="1" destOrd="0" parTransId="{32F0BBCC-299E-4D97-B42B-C580F5EBAA69}" sibTransId="{09776A71-019D-432C-9A00-AE848DB71BF2}"/>
    <dgm:cxn modelId="{D0259B24-A7A8-4838-96A6-DC0539D45981}" type="presOf" srcId="{B3F5C7FD-E79E-4F82-ACED-445CAE125802}" destId="{0D560904-6201-4255-AB7D-3F09BA9FABFC}" srcOrd="0" destOrd="0" presId="urn:microsoft.com/office/officeart/2005/8/layout/radial2"/>
    <dgm:cxn modelId="{20003423-E4E7-4EF3-960A-587B274D4C9D}" type="presOf" srcId="{A3BE3D1B-390C-41EB-AAA1-099266ED9D02}" destId="{F46F9D6D-63F6-44B3-A486-FB822646E3FC}" srcOrd="0" destOrd="0" presId="urn:microsoft.com/office/officeart/2005/8/layout/radial2"/>
    <dgm:cxn modelId="{3A8615A1-F9BC-42DA-BFC1-5EC56A1E98A5}" type="presOf" srcId="{685BB265-BFC4-44ED-A137-98D5E8E78A44}" destId="{3015DF09-830E-4F50-B223-55C559D51414}" srcOrd="0" destOrd="0" presId="urn:microsoft.com/office/officeart/2005/8/layout/radial2"/>
    <dgm:cxn modelId="{C83E37C1-5E91-47AD-B31E-B1E9D7A132A4}" type="presOf" srcId="{3E469353-39DB-4BB6-B332-6CBAD29084DE}" destId="{5BEC0ACE-F326-4DC2-97D4-F1848F914805}" srcOrd="0" destOrd="0" presId="urn:microsoft.com/office/officeart/2005/8/layout/radial2"/>
    <dgm:cxn modelId="{6DA9F71A-48CD-41DD-9F3E-6B9DB5B250D2}" type="presOf" srcId="{E95D9F4A-2C01-48C2-B929-826B838F4CA6}" destId="{978B4852-90D4-40F9-B0A1-440A3ECAE96F}" srcOrd="0" destOrd="0" presId="urn:microsoft.com/office/officeart/2005/8/layout/radial2"/>
    <dgm:cxn modelId="{5ACBF905-0199-4084-AAE5-DEF874D55047}" type="presOf" srcId="{5EF555D3-3D60-4682-8103-6C6DFD2751AD}" destId="{C0B86EA7-974C-481F-8351-FA66D475168E}" srcOrd="0" destOrd="0" presId="urn:microsoft.com/office/officeart/2005/8/layout/radial2"/>
    <dgm:cxn modelId="{56EC5B2A-3B41-4788-9B93-05E1D1548932}" srcId="{3E469353-39DB-4BB6-B332-6CBAD29084DE}" destId="{67522C6B-6D05-409F-9471-C98B351DD482}" srcOrd="3" destOrd="0" parTransId="{5EF555D3-3D60-4682-8103-6C6DFD2751AD}" sibTransId="{43E89DCD-3951-49FD-BC03-A9D136C210BF}"/>
    <dgm:cxn modelId="{24D9F49A-F403-4736-B171-CEAE7ECA8636}" type="presOf" srcId="{68994627-B4D3-4B02-8CA1-7E223AC56E45}" destId="{0AC68B17-6D6C-468C-8C89-75D699D944CF}" srcOrd="0" destOrd="0" presId="urn:microsoft.com/office/officeart/2005/8/layout/radial2"/>
    <dgm:cxn modelId="{4AF9A4AA-458B-4685-BC9D-E1E3BA55BC2A}" type="presOf" srcId="{B4DFE4B6-362E-41E1-82E2-2D3D7469277E}" destId="{9E0EDC55-8F6F-4B22-A467-A453FD9F8B94}" srcOrd="0" destOrd="0" presId="urn:microsoft.com/office/officeart/2005/8/layout/radial2"/>
    <dgm:cxn modelId="{270F59A4-C459-42B2-B906-0490F79F6481}" type="presOf" srcId="{67522C6B-6D05-409F-9471-C98B351DD482}" destId="{54B783BF-B132-4BE4-B02D-63D33A6B4ADD}" srcOrd="0" destOrd="0" presId="urn:microsoft.com/office/officeart/2005/8/layout/radial2"/>
    <dgm:cxn modelId="{6ABD8BBF-EA82-43AC-B488-E77A757D36F1}" srcId="{A6BC482D-50BF-426E-9925-8CCA39157A21}" destId="{68994627-B4D3-4B02-8CA1-7E223AC56E45}" srcOrd="0" destOrd="0" parTransId="{FB438C91-131E-4DD0-A501-5D08E6A19EA2}" sibTransId="{BB3FE6CE-8120-449C-B57A-EDFA3690D550}"/>
    <dgm:cxn modelId="{5EFDC121-8B62-4986-9FA9-633E7D4E75AD}" type="presOf" srcId="{32F0BBCC-299E-4D97-B42B-C580F5EBAA69}" destId="{00758DE3-E29F-460A-9C3C-F698A06DC2A4}" srcOrd="0" destOrd="0" presId="urn:microsoft.com/office/officeart/2005/8/layout/radial2"/>
    <dgm:cxn modelId="{8A15ABC7-D2A3-44F5-9FAE-9C8EAF415661}" srcId="{E95D9F4A-2C01-48C2-B929-826B838F4CA6}" destId="{A3BE3D1B-390C-41EB-AAA1-099266ED9D02}" srcOrd="0" destOrd="0" parTransId="{C52FDFCC-871F-4667-B4AB-EE514F109DB9}" sibTransId="{9A86B573-E0DF-446E-AC75-68D2E55A6B9F}"/>
    <dgm:cxn modelId="{65ADEA19-ACE8-4779-BBAD-2777D36C390F}" type="presParOf" srcId="{5BEC0ACE-F326-4DC2-97D4-F1848F914805}" destId="{CA2F2E10-CE07-45D7-958B-43D3D9FB2253}" srcOrd="0" destOrd="0" presId="urn:microsoft.com/office/officeart/2005/8/layout/radial2"/>
    <dgm:cxn modelId="{3B365D6D-E193-4C13-9273-9300141D3F17}" type="presParOf" srcId="{CA2F2E10-CE07-45D7-958B-43D3D9FB2253}" destId="{2E149396-923B-4003-861E-07E1C863461D}" srcOrd="0" destOrd="0" presId="urn:microsoft.com/office/officeart/2005/8/layout/radial2"/>
    <dgm:cxn modelId="{25A34F0B-ED43-42BD-A83A-EDC988936F9C}" type="presParOf" srcId="{2E149396-923B-4003-861E-07E1C863461D}" destId="{594B88FE-16F0-4C0E-BFB3-9FFEFE3C77F4}" srcOrd="0" destOrd="0" presId="urn:microsoft.com/office/officeart/2005/8/layout/radial2"/>
    <dgm:cxn modelId="{B714D470-4231-4854-971A-2E003CB33853}" type="presParOf" srcId="{2E149396-923B-4003-861E-07E1C863461D}" destId="{2666E31E-562D-4E89-B72A-606CAFF56317}" srcOrd="1" destOrd="0" presId="urn:microsoft.com/office/officeart/2005/8/layout/radial2"/>
    <dgm:cxn modelId="{9EFCA237-F74C-4E4E-8CFC-035B38CBA647}" type="presParOf" srcId="{CA2F2E10-CE07-45D7-958B-43D3D9FB2253}" destId="{FA96FE47-21E9-49AE-B08F-5BD86163C1FC}" srcOrd="1" destOrd="0" presId="urn:microsoft.com/office/officeart/2005/8/layout/radial2"/>
    <dgm:cxn modelId="{F674FEBD-572F-4C38-84DE-835930F5F309}" type="presParOf" srcId="{CA2F2E10-CE07-45D7-958B-43D3D9FB2253}" destId="{93FDB32E-761D-453F-B5F5-DCFB43EB1C8A}" srcOrd="2" destOrd="0" presId="urn:microsoft.com/office/officeart/2005/8/layout/radial2"/>
    <dgm:cxn modelId="{C9A3472A-6462-477F-B9ED-786CC965FE3F}" type="presParOf" srcId="{93FDB32E-761D-453F-B5F5-DCFB43EB1C8A}" destId="{3015DF09-830E-4F50-B223-55C559D51414}" srcOrd="0" destOrd="0" presId="urn:microsoft.com/office/officeart/2005/8/layout/radial2"/>
    <dgm:cxn modelId="{D59C3A65-9A96-43A2-B0E4-2E3C96C1D312}" type="presParOf" srcId="{93FDB32E-761D-453F-B5F5-DCFB43EB1C8A}" destId="{9E0EDC55-8F6F-4B22-A467-A453FD9F8B94}" srcOrd="1" destOrd="0" presId="urn:microsoft.com/office/officeart/2005/8/layout/radial2"/>
    <dgm:cxn modelId="{CDA09F39-FABF-425E-A0AA-6211A7665DA9}" type="presParOf" srcId="{CA2F2E10-CE07-45D7-958B-43D3D9FB2253}" destId="{00758DE3-E29F-460A-9C3C-F698A06DC2A4}" srcOrd="3" destOrd="0" presId="urn:microsoft.com/office/officeart/2005/8/layout/radial2"/>
    <dgm:cxn modelId="{0D440619-711C-46E8-8608-974D40733425}" type="presParOf" srcId="{CA2F2E10-CE07-45D7-958B-43D3D9FB2253}" destId="{05552927-178D-49F0-9AC3-5FFD41ED965E}" srcOrd="4" destOrd="0" presId="urn:microsoft.com/office/officeart/2005/8/layout/radial2"/>
    <dgm:cxn modelId="{73D8F1D0-6B3E-41A1-87F2-8A09ADB29429}" type="presParOf" srcId="{05552927-178D-49F0-9AC3-5FFD41ED965E}" destId="{978B4852-90D4-40F9-B0A1-440A3ECAE96F}" srcOrd="0" destOrd="0" presId="urn:microsoft.com/office/officeart/2005/8/layout/radial2"/>
    <dgm:cxn modelId="{FAE51C5C-DCCB-4507-B0C6-009EFB70D984}" type="presParOf" srcId="{05552927-178D-49F0-9AC3-5FFD41ED965E}" destId="{F46F9D6D-63F6-44B3-A486-FB822646E3FC}" srcOrd="1" destOrd="0" presId="urn:microsoft.com/office/officeart/2005/8/layout/radial2"/>
    <dgm:cxn modelId="{BD6CF5A4-41E0-4667-A825-4E2597CC082D}" type="presParOf" srcId="{CA2F2E10-CE07-45D7-958B-43D3D9FB2253}" destId="{0D560904-6201-4255-AB7D-3F09BA9FABFC}" srcOrd="5" destOrd="0" presId="urn:microsoft.com/office/officeart/2005/8/layout/radial2"/>
    <dgm:cxn modelId="{EE29A186-7489-49ED-A9FE-6ABF57512CED}" type="presParOf" srcId="{CA2F2E10-CE07-45D7-958B-43D3D9FB2253}" destId="{8728B2C4-E087-4F49-B267-7CC695338B8A}" srcOrd="6" destOrd="0" presId="urn:microsoft.com/office/officeart/2005/8/layout/radial2"/>
    <dgm:cxn modelId="{CA08C13A-ADE6-470F-AC7F-85DDDC5CCBFD}" type="presParOf" srcId="{8728B2C4-E087-4F49-B267-7CC695338B8A}" destId="{05508EB8-95DC-4B8B-9F27-44B062ADB0E1}" srcOrd="0" destOrd="0" presId="urn:microsoft.com/office/officeart/2005/8/layout/radial2"/>
    <dgm:cxn modelId="{6082BFB4-DB95-4BC1-A65D-35C34611F6CD}" type="presParOf" srcId="{8728B2C4-E087-4F49-B267-7CC695338B8A}" destId="{0AC68B17-6D6C-468C-8C89-75D699D944CF}" srcOrd="1" destOrd="0" presId="urn:microsoft.com/office/officeart/2005/8/layout/radial2"/>
    <dgm:cxn modelId="{FF52EE3B-BE18-4452-A7B6-FA2ECCA8CE06}" type="presParOf" srcId="{CA2F2E10-CE07-45D7-958B-43D3D9FB2253}" destId="{C0B86EA7-974C-481F-8351-FA66D475168E}" srcOrd="7" destOrd="0" presId="urn:microsoft.com/office/officeart/2005/8/layout/radial2"/>
    <dgm:cxn modelId="{95DBF03C-0D4F-4437-BADB-BB83B031FEB9}" type="presParOf" srcId="{CA2F2E10-CE07-45D7-958B-43D3D9FB2253}" destId="{8BAFAB0B-5094-4FBE-A961-D331699AC108}" srcOrd="8" destOrd="0" presId="urn:microsoft.com/office/officeart/2005/8/layout/radial2"/>
    <dgm:cxn modelId="{09DC6055-F330-407F-B4AF-0D718CD3C745}" type="presParOf" srcId="{8BAFAB0B-5094-4FBE-A961-D331699AC108}" destId="{54B783BF-B132-4BE4-B02D-63D33A6B4ADD}" srcOrd="0" destOrd="0" presId="urn:microsoft.com/office/officeart/2005/8/layout/radial2"/>
    <dgm:cxn modelId="{03682ACA-C126-4F8F-9183-57C95A7390F7}" type="presParOf" srcId="{8BAFAB0B-5094-4FBE-A961-D331699AC108}" destId="{413745B2-8A9A-4F61-8ADA-3FE42E629537}"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a:solidFill>
          <a:schemeClr val="accent1">
            <a:lumMod val="40000"/>
            <a:lumOff val="60000"/>
          </a:schemeClr>
        </a:solidFill>
      </dgm:spPr>
      <dgm:t>
        <a:bodyPr/>
        <a:lstStyle/>
        <a:p>
          <a:r>
            <a:rPr lang="en-ZA" b="1" dirty="0" smtClean="0">
              <a:solidFill>
                <a:srgbClr val="FF0000"/>
              </a:solidFill>
            </a:rPr>
            <a:t>Duration of education</a:t>
          </a:r>
          <a:endParaRPr lang="en-ZA" b="1" dirty="0">
            <a:solidFill>
              <a:srgbClr val="FF0000"/>
            </a:solidFill>
          </a:endParaRP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a:solidFill>
          <a:schemeClr val="accent1">
            <a:lumMod val="40000"/>
            <a:lumOff val="60000"/>
          </a:schemeClr>
        </a:solidFill>
      </dgm:spPr>
      <dgm:t>
        <a:bodyPr/>
        <a:lstStyle/>
        <a:p>
          <a:r>
            <a:rPr lang="en-ZA" b="1" dirty="0" smtClean="0">
              <a:solidFill>
                <a:srgbClr val="FF0000"/>
              </a:solidFill>
            </a:rPr>
            <a:t>Quality of education</a:t>
          </a:r>
          <a:endParaRPr lang="en-ZA" b="1" dirty="0">
            <a:solidFill>
              <a:srgbClr val="FF0000"/>
            </a:solidFill>
          </a:endParaRP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a:solidFill>
          <a:schemeClr val="accent1">
            <a:lumMod val="40000"/>
            <a:lumOff val="60000"/>
          </a:schemeClr>
        </a:solidFill>
      </dgm:spPr>
      <dgm:t>
        <a:bodyPr/>
        <a:lstStyle/>
        <a:p>
          <a:r>
            <a:rPr lang="en-ZA" b="1" smtClean="0">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ZA"/>
        </a:p>
      </dgm:t>
    </dgm:pt>
    <dgm:pt modelId="{97228E79-8C9C-471C-B435-A553116CF9EE}" type="pres">
      <dgm:prSet presAssocID="{1033CBA8-8C9D-4602-B49A-0430C2D5BDD5}" presName="ellipse" presStyleLbl="trBgShp" presStyleIdx="0" presStyleCnt="1" custLinFactNeighborX="879" custLinFactNeighborY="-2478"/>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ZA"/>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ZA"/>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ZA"/>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ZA"/>
        </a:p>
      </dgm:t>
    </dgm:pt>
    <dgm:pt modelId="{89AAFAC3-0FCC-4F56-988E-ED949141102E}" type="pres">
      <dgm:prSet presAssocID="{1033CBA8-8C9D-4602-B49A-0430C2D5BDD5}" presName="funnel" presStyleLbl="trAlignAcc1" presStyleIdx="0" presStyleCnt="1" custLinFactNeighborX="-625" custLinFactNeighborY="-4688"/>
      <dgm:spPr/>
      <dgm:t>
        <a:bodyPr/>
        <a:lstStyle/>
        <a:p>
          <a:endParaRPr lang="en-ZA"/>
        </a:p>
      </dgm:t>
    </dgm:pt>
  </dgm:ptLst>
  <dgm:cxnLst>
    <dgm:cxn modelId="{08DD34C1-72B8-5A4E-A345-172264A7CE3C}" type="presOf" srcId="{AF33A118-F68E-4164-96BA-79F05A46597A}" destId="{CBF04D8E-2149-4622-ABE1-5AED6FACBAF0}" srcOrd="0" destOrd="0" presId="urn:microsoft.com/office/officeart/2005/8/layout/funnel1"/>
    <dgm:cxn modelId="{D8603159-B52D-4524-83A4-48145438AED2}" srcId="{1033CBA8-8C9D-4602-B49A-0430C2D5BDD5}" destId="{B6F464E9-267F-476F-A4BE-507AA5771350}" srcOrd="1" destOrd="0" parTransId="{5A092389-1604-451A-A919-090238AEBD46}" sibTransId="{B0F51A16-F885-4EDA-8827-DD70771D2A04}"/>
    <dgm:cxn modelId="{456F0995-D47C-0144-9C76-CCB350D5C6CB}" type="presOf" srcId="{123CA341-FA7A-4FAC-A045-8D062F23FD7F}" destId="{D7D58033-DB97-4B74-88E2-C41EBFB0C49F}" srcOrd="0" destOrd="0" presId="urn:microsoft.com/office/officeart/2005/8/layout/funnel1"/>
    <dgm:cxn modelId="{8EA51DD6-A23A-40A2-9E27-D51F71AF227B}" srcId="{1033CBA8-8C9D-4602-B49A-0430C2D5BDD5}" destId="{AF33A118-F68E-4164-96BA-79F05A46597A}" srcOrd="2" destOrd="0" parTransId="{08F3BC21-FAE7-4CF0-820F-635ACDE34F5D}" sibTransId="{5CFD8225-B195-477A-99D6-85C25CF07D82}"/>
    <dgm:cxn modelId="{E89F3818-9B7E-4E77-ADBF-1446D75DB4EF}" srcId="{1033CBA8-8C9D-4602-B49A-0430C2D5BDD5}" destId="{92E492DE-362F-453E-9CD4-91B8B882931E}" srcOrd="0" destOrd="0" parTransId="{FD39CD94-85F6-4546-8D1B-0C0C9AD6F89A}" sibTransId="{2271E313-F1BD-48EA-A59A-02627AB8F0D3}"/>
    <dgm:cxn modelId="{7C296211-535A-4B47-A5F2-8A4574EB65D4}" type="presOf" srcId="{1033CBA8-8C9D-4602-B49A-0430C2D5BDD5}" destId="{FB757A9B-1DF0-44FE-8A08-5111F7BB677C}" srcOrd="0" destOrd="0" presId="urn:microsoft.com/office/officeart/2005/8/layout/funnel1"/>
    <dgm:cxn modelId="{14EFD227-2D60-4723-B5B0-C30491ED9000}" srcId="{1033CBA8-8C9D-4602-B49A-0430C2D5BDD5}" destId="{123CA341-FA7A-4FAC-A045-8D062F23FD7F}" srcOrd="3" destOrd="0" parTransId="{7AFCECE2-92DF-4809-B9BA-9421D37D31FF}" sibTransId="{9F29EABD-3284-4C81-A6D3-41483088D5CE}"/>
    <dgm:cxn modelId="{A9001A3C-5DCD-3246-B8D2-A14372B99CCF}" type="presOf" srcId="{B6F464E9-267F-476F-A4BE-507AA5771350}" destId="{871E3D72-B506-4763-BF68-912A91ADA0E1}" srcOrd="0" destOrd="0" presId="urn:microsoft.com/office/officeart/2005/8/layout/funnel1"/>
    <dgm:cxn modelId="{33FBBB20-659A-284F-B51A-B882BD8144EB}" type="presOf" srcId="{92E492DE-362F-453E-9CD4-91B8B882931E}" destId="{9025DBFC-907B-4F5A-9079-F272D0027113}" srcOrd="0" destOrd="0" presId="urn:microsoft.com/office/officeart/2005/8/layout/funnel1"/>
    <dgm:cxn modelId="{6DED77EE-0F0A-7A44-9CE1-68A916379317}" type="presParOf" srcId="{FB757A9B-1DF0-44FE-8A08-5111F7BB677C}" destId="{97228E79-8C9C-471C-B435-A553116CF9EE}" srcOrd="0" destOrd="0" presId="urn:microsoft.com/office/officeart/2005/8/layout/funnel1"/>
    <dgm:cxn modelId="{EE5DA3B9-5FC6-A64E-8FDF-8F667419C290}" type="presParOf" srcId="{FB757A9B-1DF0-44FE-8A08-5111F7BB677C}" destId="{87742D82-7E51-4505-9B8B-4B42B7F78903}" srcOrd="1" destOrd="0" presId="urn:microsoft.com/office/officeart/2005/8/layout/funnel1"/>
    <dgm:cxn modelId="{C517C85D-46A2-E049-BF17-FCDDA4468738}" type="presParOf" srcId="{FB757A9B-1DF0-44FE-8A08-5111F7BB677C}" destId="{D7D58033-DB97-4B74-88E2-C41EBFB0C49F}" srcOrd="2" destOrd="0" presId="urn:microsoft.com/office/officeart/2005/8/layout/funnel1"/>
    <dgm:cxn modelId="{B19C80D1-D25A-3A4D-8C18-D6D5F11C5CB0}" type="presParOf" srcId="{FB757A9B-1DF0-44FE-8A08-5111F7BB677C}" destId="{CBF04D8E-2149-4622-ABE1-5AED6FACBAF0}" srcOrd="3" destOrd="0" presId="urn:microsoft.com/office/officeart/2005/8/layout/funnel1"/>
    <dgm:cxn modelId="{AE77134A-00BB-AB4B-97E7-39F8B5512A97}" type="presParOf" srcId="{FB757A9B-1DF0-44FE-8A08-5111F7BB677C}" destId="{871E3D72-B506-4763-BF68-912A91ADA0E1}" srcOrd="4" destOrd="0" presId="urn:microsoft.com/office/officeart/2005/8/layout/funnel1"/>
    <dgm:cxn modelId="{BC1C8382-15DD-5A4A-AB5D-63FA4BF3890C}" type="presParOf" srcId="{FB757A9B-1DF0-44FE-8A08-5111F7BB677C}" destId="{9025DBFC-907B-4F5A-9079-F272D0027113}" srcOrd="5" destOrd="0" presId="urn:microsoft.com/office/officeart/2005/8/layout/funnel1"/>
    <dgm:cxn modelId="{7C297C36-02A2-DB4A-90D5-452481ABC232}"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a:solidFill>
          <a:schemeClr val="tx2">
            <a:lumMod val="60000"/>
            <a:lumOff val="40000"/>
            <a:alpha val="50000"/>
          </a:schemeClr>
        </a:solidFill>
      </dgm:spPr>
      <dgm:t>
        <a:bodyPr/>
        <a:lstStyle/>
        <a:p>
          <a:r>
            <a:rPr lang="en-ZA" dirty="0" smtClean="0"/>
            <a:t>SA is one of the top 3 most unequal countries in the world</a:t>
          </a:r>
          <a:endParaRPr lang="en-ZA" dirty="0"/>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a:solidFill>
          <a:schemeClr val="tx2">
            <a:lumMod val="60000"/>
            <a:lumOff val="40000"/>
            <a:alpha val="50000"/>
          </a:schemeClr>
        </a:solidFill>
      </dgm:spPr>
      <dgm:t>
        <a:bodyPr/>
        <a:lstStyle/>
        <a:p>
          <a:r>
            <a:rPr lang="en-ZA" dirty="0" smtClean="0"/>
            <a:t>Between </a:t>
          </a:r>
          <a:r>
            <a:rPr lang="en-ZA" b="1" dirty="0" smtClean="0"/>
            <a:t>78%</a:t>
          </a:r>
          <a:r>
            <a:rPr lang="en-ZA" dirty="0" smtClean="0"/>
            <a:t> and </a:t>
          </a:r>
          <a:r>
            <a:rPr lang="en-ZA" b="1" dirty="0" smtClean="0"/>
            <a:t>85%</a:t>
          </a:r>
          <a:r>
            <a:rPr lang="en-ZA" dirty="0" smtClean="0"/>
            <a:t> of total inequality is explained by </a:t>
          </a:r>
          <a:r>
            <a:rPr lang="en-ZA" b="1" dirty="0" smtClean="0">
              <a:solidFill>
                <a:srgbClr val="FF0000"/>
              </a:solidFill>
            </a:rPr>
            <a:t>wage</a:t>
          </a:r>
          <a:r>
            <a:rPr lang="en-ZA" dirty="0" smtClean="0"/>
            <a:t> inequality</a:t>
          </a:r>
          <a:endParaRPr lang="en-ZA" dirty="0"/>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a:solidFill>
          <a:schemeClr val="tx2">
            <a:lumMod val="60000"/>
            <a:lumOff val="40000"/>
            <a:alpha val="50000"/>
          </a:schemeClr>
        </a:solidFill>
      </dgm:spPr>
      <dgm:t>
        <a:bodyPr/>
        <a:lstStyle/>
        <a:p>
          <a:r>
            <a:rPr lang="en-ZA" b="1" dirty="0" smtClean="0">
              <a:solidFill>
                <a:srgbClr val="FF0000"/>
              </a:solidFill>
            </a:rPr>
            <a:t>Wages</a:t>
          </a:r>
          <a:endParaRPr lang="en-ZA" b="1" dirty="0">
            <a:solidFill>
              <a:srgbClr val="FF0000"/>
            </a:solidFill>
          </a:endParaRP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ZA"/>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ZA"/>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ZA"/>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ZA"/>
        </a:p>
      </dgm:t>
    </dgm:pt>
  </dgm:ptLst>
  <dgm:cxnLst>
    <dgm:cxn modelId="{82B64F78-070F-CC45-8834-2F6E685D7862}" type="presOf" srcId="{3A68591D-0607-463D-BBB7-75147C089F26}" destId="{A56EAB36-BECF-4DEA-A82C-2FA82EB97157}" srcOrd="0" destOrd="0" presId="urn:microsoft.com/office/officeart/2005/8/layout/venn3"/>
    <dgm:cxn modelId="{F7E2F41F-6C91-9443-88FD-6516924EECAB}" type="presOf" srcId="{5A11927A-C434-4C51-A41A-C1FFE353D96C}" destId="{20B08DA0-7069-4A60-917F-B146CCDCDBBD}" srcOrd="0" destOrd="0" presId="urn:microsoft.com/office/officeart/2005/8/layout/venn3"/>
    <dgm:cxn modelId="{C9E02266-A92E-4E0A-BDD9-E34FF2CE6B56}" srcId="{9B0826B1-2426-4766-B547-A677200E1C26}" destId="{5A11927A-C434-4C51-A41A-C1FFE353D96C}" srcOrd="1" destOrd="0" parTransId="{E761E55C-E27E-4C2A-937C-8B8BA5B85021}" sibTransId="{0CF26059-1586-40AE-8A48-1B36B246ED4D}"/>
    <dgm:cxn modelId="{E3077CBB-31B1-43B1-8398-9240A2350617}" srcId="{9B0826B1-2426-4766-B547-A677200E1C26}" destId="{E59B5BBF-30D6-465D-9D7B-8CE3522A0F31}" srcOrd="2" destOrd="0" parTransId="{FA33E094-E7FC-4392-AA20-52C12EB1BCC6}" sibTransId="{B065D8F3-A075-462D-83DA-395A1D328753}"/>
    <dgm:cxn modelId="{3BAD937A-23BB-45CD-BB14-B5369C4DE76A}" srcId="{9B0826B1-2426-4766-B547-A677200E1C26}" destId="{3A68591D-0607-463D-BBB7-75147C089F26}" srcOrd="0" destOrd="0" parTransId="{C87B6BC1-CC18-4390-91DE-C70C8EC4811A}" sibTransId="{0D64D48A-C1FE-47CA-8D5C-64BD77EDB8D2}"/>
    <dgm:cxn modelId="{D60AB5A9-C89A-1749-B9C4-87CA8278F51F}" type="presOf" srcId="{E59B5BBF-30D6-465D-9D7B-8CE3522A0F31}" destId="{4110B23A-1B79-4BBE-93AC-95B6D340CEC6}" srcOrd="0" destOrd="0" presId="urn:microsoft.com/office/officeart/2005/8/layout/venn3"/>
    <dgm:cxn modelId="{06B2AB19-4410-0C43-A711-943C81119F7C}" type="presOf" srcId="{9B0826B1-2426-4766-B547-A677200E1C26}" destId="{69CCD9C2-D3EF-4FBE-913E-77FBFE42AC39}" srcOrd="0" destOrd="0" presId="urn:microsoft.com/office/officeart/2005/8/layout/venn3"/>
    <dgm:cxn modelId="{22EE5574-A082-C342-8434-899C819FDB5D}" type="presParOf" srcId="{69CCD9C2-D3EF-4FBE-913E-77FBFE42AC39}" destId="{A56EAB36-BECF-4DEA-A82C-2FA82EB97157}" srcOrd="0" destOrd="0" presId="urn:microsoft.com/office/officeart/2005/8/layout/venn3"/>
    <dgm:cxn modelId="{AFBD7164-8783-5A4F-8D09-068B8651B506}" type="presParOf" srcId="{69CCD9C2-D3EF-4FBE-913E-77FBFE42AC39}" destId="{41E2FD1F-2957-4CF7-A0B9-B362FB605F07}" srcOrd="1" destOrd="0" presId="urn:microsoft.com/office/officeart/2005/8/layout/venn3"/>
    <dgm:cxn modelId="{F85C3AF3-4384-DE4E-8D64-D1A4D055E715}" type="presParOf" srcId="{69CCD9C2-D3EF-4FBE-913E-77FBFE42AC39}" destId="{20B08DA0-7069-4A60-917F-B146CCDCDBBD}" srcOrd="2" destOrd="0" presId="urn:microsoft.com/office/officeart/2005/8/layout/venn3"/>
    <dgm:cxn modelId="{C261554F-A7ED-7F41-B76D-F23A390487B2}" type="presParOf" srcId="{69CCD9C2-D3EF-4FBE-913E-77FBFE42AC39}" destId="{5004D8DE-4D66-425F-AB12-C1542BB7C26C}" srcOrd="3" destOrd="0" presId="urn:microsoft.com/office/officeart/2005/8/layout/venn3"/>
    <dgm:cxn modelId="{AF548A24-E577-7240-A80D-066330716E07}"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7FF69D4-991F-48B2-932D-0D419EDE4A1A}" type="presOf" srcId="{DD7E1C66-5AA1-4148-8D24-0F59EB34F27B}" destId="{EDA92B55-1435-714B-8A67-D6D0B3E5538C}" srcOrd="1" destOrd="0" presId="urn:microsoft.com/office/officeart/2005/8/layout/pyramid1"/>
    <dgm:cxn modelId="{E0DAECDD-A2A8-48C9-952F-C35BEEB34A70}" type="presOf" srcId="{5896CC03-10D6-4152-BEED-6E1B31A79FE9}" destId="{FD31F5A5-7680-4C7A-91FB-24138E0D7CDC}" srcOrd="0" destOrd="0" presId="urn:microsoft.com/office/officeart/2005/8/layout/pyramid1"/>
    <dgm:cxn modelId="{9CD4F691-2B40-47C7-8EB0-D8FC9FB32794}" type="presOf" srcId="{932237BE-64C3-4DED-BF2D-9B9821B44AFA}" destId="{0EDD4896-C891-4183-9B7B-D45A38634F03}" srcOrd="1" destOrd="0" presId="urn:microsoft.com/office/officeart/2005/8/layout/pyramid1"/>
    <dgm:cxn modelId="{0AE5E3E7-83C5-4B12-8F2D-CF1469A905C6}" type="presOf" srcId="{94BFDC29-A62B-4867-9EFD-4C3299F2A986}" destId="{BAE3347D-F78F-4227-B054-5BC36A596218}" srcOrd="0" destOrd="0" presId="urn:microsoft.com/office/officeart/2005/8/layout/pyramid1"/>
    <dgm:cxn modelId="{CBC9FC03-11F6-4C6C-B599-21CFA468EAA8}" type="presOf" srcId="{94BFDC29-A62B-4867-9EFD-4C3299F2A986}" destId="{26521744-C9FE-42F2-BE3A-D2D28AE76CA5}" srcOrd="1" destOrd="0" presId="urn:microsoft.com/office/officeart/2005/8/layout/pyramid1"/>
    <dgm:cxn modelId="{BF8996C0-91C6-47EF-9C76-B4B968CD7047}" type="presOf" srcId="{B1CD9239-600B-41D7-9067-E587838267CF}" destId="{C548DC47-1489-4EF5-BDCB-DEBE01D4E862}" srcOrd="1" destOrd="0" presId="urn:microsoft.com/office/officeart/2005/8/layout/pyramid1"/>
    <dgm:cxn modelId="{4B3D7735-150F-4AA8-8917-EDE25C0E9E5B}" type="presOf" srcId="{B1CD9239-600B-41D7-9067-E587838267CF}" destId="{6B2A6CEB-8AEB-485A-B51F-4BA3BA410D0B}" srcOrd="0" destOrd="0" presId="urn:microsoft.com/office/officeart/2005/8/layout/pyramid1"/>
    <dgm:cxn modelId="{2271D20A-743B-4D68-A60A-0BD394F211FD}" type="presOf" srcId="{932237BE-64C3-4DED-BF2D-9B9821B44AFA}" destId="{D9EA3055-42F1-4773-B6E1-4489FC8B1BD1}" srcOrd="0" destOrd="0" presId="urn:microsoft.com/office/officeart/2005/8/layout/pyramid1"/>
    <dgm:cxn modelId="{BEF101CB-40C8-4594-A8A8-5B258170FDFE}" type="presOf" srcId="{DD7E1C66-5AA1-4148-8D24-0F59EB34F27B}" destId="{3030949F-5DAF-1F40-B4D0-84FF1FABAA00}"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E59EA57B-4940-4EE4-B93A-F07CC895E7C4}" srcId="{5896CC03-10D6-4152-BEED-6E1B31A79FE9}" destId="{932237BE-64C3-4DED-BF2D-9B9821B44AFA}" srcOrd="3" destOrd="0" parTransId="{650C775E-27D0-46B8-8320-C035405A54B8}" sibTransId="{9E4E6BA0-8962-4C7C-9314-CBA481F6C26D}"/>
    <dgm:cxn modelId="{A46BB5C2-8A0C-40A9-8C37-6F22B321AE06}" type="presParOf" srcId="{FD31F5A5-7680-4C7A-91FB-24138E0D7CDC}" destId="{2CFCD532-C2BB-43F0-894D-44DFFD76D26E}" srcOrd="0" destOrd="0" presId="urn:microsoft.com/office/officeart/2005/8/layout/pyramid1"/>
    <dgm:cxn modelId="{F4CC0B6E-62F9-4E7A-9FFA-99EBCA016AEF}" type="presParOf" srcId="{2CFCD532-C2BB-43F0-894D-44DFFD76D26E}" destId="{6B2A6CEB-8AEB-485A-B51F-4BA3BA410D0B}" srcOrd="0" destOrd="0" presId="urn:microsoft.com/office/officeart/2005/8/layout/pyramid1"/>
    <dgm:cxn modelId="{D0AB8AE7-5D8E-4AE0-95ED-9FDBA3FD0CA0}" type="presParOf" srcId="{2CFCD532-C2BB-43F0-894D-44DFFD76D26E}" destId="{C548DC47-1489-4EF5-BDCB-DEBE01D4E862}" srcOrd="1" destOrd="0" presId="urn:microsoft.com/office/officeart/2005/8/layout/pyramid1"/>
    <dgm:cxn modelId="{7CD26AFC-2963-405C-915D-402D6BB61A1C}" type="presParOf" srcId="{FD31F5A5-7680-4C7A-91FB-24138E0D7CDC}" destId="{E1D542F2-75FE-304E-A897-B81A2DE13B71}" srcOrd="1" destOrd="0" presId="urn:microsoft.com/office/officeart/2005/8/layout/pyramid1"/>
    <dgm:cxn modelId="{06D63BB4-3BAB-430B-9DF2-4E02FCC9FC89}" type="presParOf" srcId="{E1D542F2-75FE-304E-A897-B81A2DE13B71}" destId="{3030949F-5DAF-1F40-B4D0-84FF1FABAA00}" srcOrd="0" destOrd="0" presId="urn:microsoft.com/office/officeart/2005/8/layout/pyramid1"/>
    <dgm:cxn modelId="{29C3C5FB-DDD7-4136-9E87-CA02D78D710D}" type="presParOf" srcId="{E1D542F2-75FE-304E-A897-B81A2DE13B71}" destId="{EDA92B55-1435-714B-8A67-D6D0B3E5538C}" srcOrd="1" destOrd="0" presId="urn:microsoft.com/office/officeart/2005/8/layout/pyramid1"/>
    <dgm:cxn modelId="{8F414D46-356F-493A-A1A7-97ECCE924515}" type="presParOf" srcId="{FD31F5A5-7680-4C7A-91FB-24138E0D7CDC}" destId="{9A0D1490-6EC1-4DB5-B0A0-E2BC4B232661}" srcOrd="2" destOrd="0" presId="urn:microsoft.com/office/officeart/2005/8/layout/pyramid1"/>
    <dgm:cxn modelId="{EE91AE5E-B8E9-4757-B8BA-83B033FA7385}" type="presParOf" srcId="{9A0D1490-6EC1-4DB5-B0A0-E2BC4B232661}" destId="{BAE3347D-F78F-4227-B054-5BC36A596218}" srcOrd="0" destOrd="0" presId="urn:microsoft.com/office/officeart/2005/8/layout/pyramid1"/>
    <dgm:cxn modelId="{CCB7CDA0-40FA-4632-8E42-D56870B83759}" type="presParOf" srcId="{9A0D1490-6EC1-4DB5-B0A0-E2BC4B232661}" destId="{26521744-C9FE-42F2-BE3A-D2D28AE76CA5}" srcOrd="1" destOrd="0" presId="urn:microsoft.com/office/officeart/2005/8/layout/pyramid1"/>
    <dgm:cxn modelId="{5AD61DFE-57DC-4360-997B-6BD5985B0E6E}" type="presParOf" srcId="{FD31F5A5-7680-4C7A-91FB-24138E0D7CDC}" destId="{BA18687B-851F-47DE-8991-18650FF1E018}" srcOrd="3" destOrd="0" presId="urn:microsoft.com/office/officeart/2005/8/layout/pyramid1"/>
    <dgm:cxn modelId="{F19D622F-C77B-4210-A10A-9C6B94455B7A}" type="presParOf" srcId="{BA18687B-851F-47DE-8991-18650FF1E018}" destId="{D9EA3055-42F1-4773-B6E1-4489FC8B1BD1}" srcOrd="0" destOrd="0" presId="urn:microsoft.com/office/officeart/2005/8/layout/pyramid1"/>
    <dgm:cxn modelId="{2A628AB9-A9A6-486F-B1EA-8AB250FB1CE3}"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469353-39DB-4BB6-B332-6CBAD29084DE}"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n-ZA"/>
        </a:p>
      </dgm:t>
    </dgm:pt>
    <dgm:pt modelId="{685BB265-BFC4-44ED-A137-98D5E8E78A44}">
      <dgm:prSet phldrT="[Text]"/>
      <dgm:spPr>
        <a:solidFill>
          <a:schemeClr val="tx2">
            <a:lumMod val="20000"/>
            <a:lumOff val="80000"/>
          </a:schemeClr>
        </a:solidFill>
      </dgm:spPr>
      <dgm:t>
        <a:bodyPr/>
        <a:lstStyle/>
        <a:p>
          <a:r>
            <a:rPr lang="en-ZA" b="1" dirty="0" smtClean="0"/>
            <a:t>Low performance</a:t>
          </a:r>
          <a:endParaRPr lang="en-ZA" b="1" dirty="0"/>
        </a:p>
      </dgm:t>
    </dgm:pt>
    <dgm:pt modelId="{97AC811F-2C26-4BB1-A432-769E313C9893}" type="parTrans" cxnId="{AE17A8B1-666A-4B81-9E99-0F91E37397EB}">
      <dgm:prSet/>
      <dgm:spPr/>
      <dgm:t>
        <a:bodyPr/>
        <a:lstStyle/>
        <a:p>
          <a:endParaRPr lang="en-ZA"/>
        </a:p>
      </dgm:t>
    </dgm:pt>
    <dgm:pt modelId="{3B9674D2-3D26-4C63-A52F-584E344EE66D}" type="sibTrans" cxnId="{AE17A8B1-666A-4B81-9E99-0F91E37397EB}">
      <dgm:prSet/>
      <dgm:spPr/>
      <dgm:t>
        <a:bodyPr/>
        <a:lstStyle/>
        <a:p>
          <a:endParaRPr lang="en-ZA"/>
        </a:p>
      </dgm:t>
    </dgm:pt>
    <dgm:pt modelId="{B4DFE4B6-362E-41E1-82E2-2D3D7469277E}">
      <dgm:prSet phldrT="[Text]"/>
      <dgm:spPr/>
      <dgm:t>
        <a:bodyPr/>
        <a:lstStyle/>
        <a:p>
          <a:r>
            <a:rPr lang="en-ZA" dirty="0" smtClean="0"/>
            <a:t>Performance on local and international assessments of educational achievement</a:t>
          </a:r>
          <a:endParaRPr lang="en-ZA" dirty="0"/>
        </a:p>
      </dgm:t>
    </dgm:pt>
    <dgm:pt modelId="{E8C11752-E261-42CF-AFF6-2519014FEBD6}" type="parTrans" cxnId="{F7013012-B574-4910-BF1C-F6BC96784F91}">
      <dgm:prSet/>
      <dgm:spPr/>
      <dgm:t>
        <a:bodyPr/>
        <a:lstStyle/>
        <a:p>
          <a:endParaRPr lang="en-ZA"/>
        </a:p>
      </dgm:t>
    </dgm:pt>
    <dgm:pt modelId="{792E7CB4-3D0C-4EB6-8B57-30B9254F44E1}" type="sibTrans" cxnId="{F7013012-B574-4910-BF1C-F6BC96784F91}">
      <dgm:prSet/>
      <dgm:spPr/>
      <dgm:t>
        <a:bodyPr/>
        <a:lstStyle/>
        <a:p>
          <a:endParaRPr lang="en-ZA"/>
        </a:p>
      </dgm:t>
    </dgm:pt>
    <dgm:pt modelId="{E95D9F4A-2C01-48C2-B929-826B838F4CA6}">
      <dgm:prSet phldrT="[Text]"/>
      <dgm:spPr>
        <a:solidFill>
          <a:schemeClr val="tx2">
            <a:lumMod val="20000"/>
            <a:lumOff val="80000"/>
          </a:schemeClr>
        </a:solidFill>
      </dgm:spPr>
      <dgm:t>
        <a:bodyPr/>
        <a:lstStyle/>
        <a:p>
          <a:r>
            <a:rPr lang="en-ZA" b="1" dirty="0" smtClean="0"/>
            <a:t>Little learning in most classrooms</a:t>
          </a:r>
          <a:endParaRPr lang="en-ZA" b="1" dirty="0"/>
        </a:p>
      </dgm:t>
    </dgm:pt>
    <dgm:pt modelId="{32F0BBCC-299E-4D97-B42B-C580F5EBAA69}" type="parTrans" cxnId="{4C1A0E4A-4DE8-4E0D-B793-99F88B37DC5E}">
      <dgm:prSet/>
      <dgm:spPr/>
      <dgm:t>
        <a:bodyPr/>
        <a:lstStyle/>
        <a:p>
          <a:endParaRPr lang="en-ZA"/>
        </a:p>
      </dgm:t>
    </dgm:pt>
    <dgm:pt modelId="{09776A71-019D-432C-9A00-AE848DB71BF2}" type="sibTrans" cxnId="{4C1A0E4A-4DE8-4E0D-B793-99F88B37DC5E}">
      <dgm:prSet/>
      <dgm:spPr/>
      <dgm:t>
        <a:bodyPr/>
        <a:lstStyle/>
        <a:p>
          <a:endParaRPr lang="en-ZA"/>
        </a:p>
      </dgm:t>
    </dgm:pt>
    <dgm:pt modelId="{A3BE3D1B-390C-41EB-AAA1-099266ED9D02}">
      <dgm:prSet phldrT="[Text]"/>
      <dgm:spPr/>
      <dgm:t>
        <a:bodyPr/>
        <a:lstStyle/>
        <a:p>
          <a:r>
            <a:rPr lang="en-ZA" dirty="0" smtClean="0"/>
            <a:t>Quantifying how much learning is taking place in most classrooms – quantifying learning deficits</a:t>
          </a:r>
          <a:endParaRPr lang="en-ZA" dirty="0"/>
        </a:p>
      </dgm:t>
    </dgm:pt>
    <dgm:pt modelId="{C52FDFCC-871F-4667-B4AB-EE514F109DB9}" type="parTrans" cxnId="{8A15ABC7-D2A3-44F5-9FAE-9C8EAF415661}">
      <dgm:prSet/>
      <dgm:spPr/>
      <dgm:t>
        <a:bodyPr/>
        <a:lstStyle/>
        <a:p>
          <a:endParaRPr lang="en-ZA"/>
        </a:p>
      </dgm:t>
    </dgm:pt>
    <dgm:pt modelId="{9A86B573-E0DF-446E-AC75-68D2E55A6B9F}" type="sibTrans" cxnId="{8A15ABC7-D2A3-44F5-9FAE-9C8EAF415661}">
      <dgm:prSet/>
      <dgm:spPr/>
      <dgm:t>
        <a:bodyPr/>
        <a:lstStyle/>
        <a:p>
          <a:endParaRPr lang="en-ZA"/>
        </a:p>
      </dgm:t>
    </dgm:pt>
    <dgm:pt modelId="{A6BC482D-50BF-426E-9925-8CCA39157A21}">
      <dgm:prSet phldrT="[Text]"/>
      <dgm:spPr>
        <a:solidFill>
          <a:schemeClr val="tx2">
            <a:lumMod val="20000"/>
            <a:lumOff val="80000"/>
          </a:schemeClr>
        </a:solidFill>
      </dgm:spPr>
      <dgm:t>
        <a:bodyPr/>
        <a:lstStyle/>
        <a:p>
          <a:r>
            <a:rPr lang="en-ZA" b="1" dirty="0" smtClean="0"/>
            <a:t>High dropout</a:t>
          </a:r>
          <a:endParaRPr lang="en-ZA" b="1" dirty="0"/>
        </a:p>
      </dgm:t>
    </dgm:pt>
    <dgm:pt modelId="{B3F5C7FD-E79E-4F82-ACED-445CAE125802}" type="parTrans" cxnId="{6DDD14D1-FA11-4D0D-8EE2-4DAF673BA55F}">
      <dgm:prSet/>
      <dgm:spPr/>
      <dgm:t>
        <a:bodyPr/>
        <a:lstStyle/>
        <a:p>
          <a:endParaRPr lang="en-ZA"/>
        </a:p>
      </dgm:t>
    </dgm:pt>
    <dgm:pt modelId="{CE559233-6914-4A5F-96FA-EE5E468420F3}" type="sibTrans" cxnId="{6DDD14D1-FA11-4D0D-8EE2-4DAF673BA55F}">
      <dgm:prSet/>
      <dgm:spPr/>
      <dgm:t>
        <a:bodyPr/>
        <a:lstStyle/>
        <a:p>
          <a:endParaRPr lang="en-ZA"/>
        </a:p>
      </dgm:t>
    </dgm:pt>
    <dgm:pt modelId="{68994627-B4D3-4B02-8CA1-7E223AC56E45}">
      <dgm:prSet phldrT="[Text]"/>
      <dgm:spPr/>
      <dgm:t>
        <a:bodyPr/>
        <a:lstStyle/>
        <a:p>
          <a:r>
            <a:rPr lang="en-ZA" dirty="0" smtClean="0"/>
            <a:t>Excessive dropout in Gr10/11/12</a:t>
          </a:r>
          <a:endParaRPr lang="en-ZA" dirty="0"/>
        </a:p>
      </dgm:t>
    </dgm:pt>
    <dgm:pt modelId="{FB438C91-131E-4DD0-A501-5D08E6A19EA2}" type="parTrans" cxnId="{6ABD8BBF-EA82-43AC-B488-E77A757D36F1}">
      <dgm:prSet/>
      <dgm:spPr/>
      <dgm:t>
        <a:bodyPr/>
        <a:lstStyle/>
        <a:p>
          <a:endParaRPr lang="en-ZA"/>
        </a:p>
      </dgm:t>
    </dgm:pt>
    <dgm:pt modelId="{BB3FE6CE-8120-449C-B57A-EDFA3690D550}" type="sibTrans" cxnId="{6ABD8BBF-EA82-43AC-B488-E77A757D36F1}">
      <dgm:prSet/>
      <dgm:spPr/>
      <dgm:t>
        <a:bodyPr/>
        <a:lstStyle/>
        <a:p>
          <a:endParaRPr lang="en-ZA"/>
        </a:p>
      </dgm:t>
    </dgm:pt>
    <dgm:pt modelId="{67522C6B-6D05-409F-9471-C98B351DD482}">
      <dgm:prSet/>
      <dgm:spPr>
        <a:solidFill>
          <a:schemeClr val="tx2">
            <a:lumMod val="20000"/>
            <a:lumOff val="80000"/>
          </a:schemeClr>
        </a:solidFill>
      </dgm:spPr>
      <dgm:t>
        <a:bodyPr/>
        <a:lstStyle/>
        <a:p>
          <a:r>
            <a:rPr lang="en-ZA" b="1" dirty="0" smtClean="0"/>
            <a:t>Highly unequal</a:t>
          </a:r>
          <a:endParaRPr lang="en-ZA" b="1" dirty="0"/>
        </a:p>
      </dgm:t>
    </dgm:pt>
    <dgm:pt modelId="{5EF555D3-3D60-4682-8103-6C6DFD2751AD}" type="parTrans" cxnId="{56EC5B2A-3B41-4788-9B93-05E1D1548932}">
      <dgm:prSet/>
      <dgm:spPr/>
      <dgm:t>
        <a:bodyPr/>
        <a:lstStyle/>
        <a:p>
          <a:endParaRPr lang="en-ZA"/>
        </a:p>
      </dgm:t>
    </dgm:pt>
    <dgm:pt modelId="{43E89DCD-3951-49FD-BC03-A9D136C210BF}" type="sibTrans" cxnId="{56EC5B2A-3B41-4788-9B93-05E1D1548932}">
      <dgm:prSet/>
      <dgm:spPr/>
      <dgm:t>
        <a:bodyPr/>
        <a:lstStyle/>
        <a:p>
          <a:endParaRPr lang="en-ZA"/>
        </a:p>
      </dgm:t>
    </dgm:pt>
    <dgm:pt modelId="{5BEC0ACE-F326-4DC2-97D4-F1848F914805}" type="pres">
      <dgm:prSet presAssocID="{3E469353-39DB-4BB6-B332-6CBAD29084DE}" presName="composite" presStyleCnt="0">
        <dgm:presLayoutVars>
          <dgm:chMax val="5"/>
          <dgm:dir/>
          <dgm:animLvl val="ctr"/>
          <dgm:resizeHandles val="exact"/>
        </dgm:presLayoutVars>
      </dgm:prSet>
      <dgm:spPr/>
      <dgm:t>
        <a:bodyPr/>
        <a:lstStyle/>
        <a:p>
          <a:endParaRPr lang="en-ZA"/>
        </a:p>
      </dgm:t>
    </dgm:pt>
    <dgm:pt modelId="{CA2F2E10-CE07-45D7-958B-43D3D9FB2253}" type="pres">
      <dgm:prSet presAssocID="{3E469353-39DB-4BB6-B332-6CBAD29084DE}" presName="cycle" presStyleCnt="0"/>
      <dgm:spPr/>
    </dgm:pt>
    <dgm:pt modelId="{2E149396-923B-4003-861E-07E1C863461D}" type="pres">
      <dgm:prSet presAssocID="{3E469353-39DB-4BB6-B332-6CBAD29084DE}" presName="centerShape" presStyleCnt="0"/>
      <dgm:spPr/>
    </dgm:pt>
    <dgm:pt modelId="{594B88FE-16F0-4C0E-BFB3-9FFEFE3C77F4}" type="pres">
      <dgm:prSet presAssocID="{3E469353-39DB-4BB6-B332-6CBAD29084DE}" presName="connSite" presStyleLbl="node1" presStyleIdx="0" presStyleCnt="5"/>
      <dgm:spPr/>
    </dgm:pt>
    <dgm:pt modelId="{2666E31E-562D-4E89-B72A-606CAFF56317}" type="pres">
      <dgm:prSet presAssocID="{3E469353-39DB-4BB6-B332-6CBAD29084DE}" presName="visibl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t>
        <a:bodyPr/>
        <a:lstStyle/>
        <a:p>
          <a:endParaRPr lang="en-ZA"/>
        </a:p>
      </dgm:t>
    </dgm:pt>
    <dgm:pt modelId="{FA96FE47-21E9-49AE-B08F-5BD86163C1FC}" type="pres">
      <dgm:prSet presAssocID="{97AC811F-2C26-4BB1-A432-769E313C9893}" presName="Name25" presStyleLbl="parChTrans1D1" presStyleIdx="0" presStyleCnt="4"/>
      <dgm:spPr/>
      <dgm:t>
        <a:bodyPr/>
        <a:lstStyle/>
        <a:p>
          <a:endParaRPr lang="en-ZA"/>
        </a:p>
      </dgm:t>
    </dgm:pt>
    <dgm:pt modelId="{93FDB32E-761D-453F-B5F5-DCFB43EB1C8A}" type="pres">
      <dgm:prSet presAssocID="{685BB265-BFC4-44ED-A137-98D5E8E78A44}" presName="node" presStyleCnt="0"/>
      <dgm:spPr/>
    </dgm:pt>
    <dgm:pt modelId="{3015DF09-830E-4F50-B223-55C559D51414}" type="pres">
      <dgm:prSet presAssocID="{685BB265-BFC4-44ED-A137-98D5E8E78A44}" presName="parentNode" presStyleLbl="node1" presStyleIdx="1" presStyleCnt="5" custLinFactX="13554" custLinFactNeighborX="100000" custLinFactNeighborY="-147">
        <dgm:presLayoutVars>
          <dgm:chMax val="1"/>
          <dgm:bulletEnabled val="1"/>
        </dgm:presLayoutVars>
      </dgm:prSet>
      <dgm:spPr/>
      <dgm:t>
        <a:bodyPr/>
        <a:lstStyle/>
        <a:p>
          <a:endParaRPr lang="en-ZA"/>
        </a:p>
      </dgm:t>
    </dgm:pt>
    <dgm:pt modelId="{9E0EDC55-8F6F-4B22-A467-A453FD9F8B94}" type="pres">
      <dgm:prSet presAssocID="{685BB265-BFC4-44ED-A137-98D5E8E78A44}" presName="childNode" presStyleLbl="revTx" presStyleIdx="0" presStyleCnt="3">
        <dgm:presLayoutVars>
          <dgm:bulletEnabled val="1"/>
        </dgm:presLayoutVars>
      </dgm:prSet>
      <dgm:spPr/>
      <dgm:t>
        <a:bodyPr/>
        <a:lstStyle/>
        <a:p>
          <a:endParaRPr lang="en-ZA"/>
        </a:p>
      </dgm:t>
    </dgm:pt>
    <dgm:pt modelId="{00758DE3-E29F-460A-9C3C-F698A06DC2A4}" type="pres">
      <dgm:prSet presAssocID="{32F0BBCC-299E-4D97-B42B-C580F5EBAA69}" presName="Name25" presStyleLbl="parChTrans1D1" presStyleIdx="1" presStyleCnt="4"/>
      <dgm:spPr/>
      <dgm:t>
        <a:bodyPr/>
        <a:lstStyle/>
        <a:p>
          <a:endParaRPr lang="en-ZA"/>
        </a:p>
      </dgm:t>
    </dgm:pt>
    <dgm:pt modelId="{05552927-178D-49F0-9AC3-5FFD41ED965E}" type="pres">
      <dgm:prSet presAssocID="{E95D9F4A-2C01-48C2-B929-826B838F4CA6}" presName="node" presStyleCnt="0"/>
      <dgm:spPr/>
    </dgm:pt>
    <dgm:pt modelId="{978B4852-90D4-40F9-B0A1-440A3ECAE96F}" type="pres">
      <dgm:prSet presAssocID="{E95D9F4A-2C01-48C2-B929-826B838F4CA6}" presName="parentNode" presStyleLbl="node1" presStyleIdx="2" presStyleCnt="5" custLinFactNeighborX="49108" custLinFactNeighborY="8476">
        <dgm:presLayoutVars>
          <dgm:chMax val="1"/>
          <dgm:bulletEnabled val="1"/>
        </dgm:presLayoutVars>
      </dgm:prSet>
      <dgm:spPr/>
      <dgm:t>
        <a:bodyPr/>
        <a:lstStyle/>
        <a:p>
          <a:endParaRPr lang="en-ZA"/>
        </a:p>
      </dgm:t>
    </dgm:pt>
    <dgm:pt modelId="{F46F9D6D-63F6-44B3-A486-FB822646E3FC}" type="pres">
      <dgm:prSet presAssocID="{E95D9F4A-2C01-48C2-B929-826B838F4CA6}" presName="childNode" presStyleLbl="revTx" presStyleIdx="1" presStyleCnt="3">
        <dgm:presLayoutVars>
          <dgm:bulletEnabled val="1"/>
        </dgm:presLayoutVars>
      </dgm:prSet>
      <dgm:spPr/>
      <dgm:t>
        <a:bodyPr/>
        <a:lstStyle/>
        <a:p>
          <a:endParaRPr lang="en-ZA"/>
        </a:p>
      </dgm:t>
    </dgm:pt>
    <dgm:pt modelId="{0D560904-6201-4255-AB7D-3F09BA9FABFC}" type="pres">
      <dgm:prSet presAssocID="{B3F5C7FD-E79E-4F82-ACED-445CAE125802}" presName="Name25" presStyleLbl="parChTrans1D1" presStyleIdx="2" presStyleCnt="4"/>
      <dgm:spPr/>
      <dgm:t>
        <a:bodyPr/>
        <a:lstStyle/>
        <a:p>
          <a:endParaRPr lang="en-ZA"/>
        </a:p>
      </dgm:t>
    </dgm:pt>
    <dgm:pt modelId="{8728B2C4-E087-4F49-B267-7CC695338B8A}" type="pres">
      <dgm:prSet presAssocID="{A6BC482D-50BF-426E-9925-8CCA39157A21}" presName="node" presStyleCnt="0"/>
      <dgm:spPr/>
    </dgm:pt>
    <dgm:pt modelId="{05508EB8-95DC-4B8B-9F27-44B062ADB0E1}" type="pres">
      <dgm:prSet presAssocID="{A6BC482D-50BF-426E-9925-8CCA39157A21}" presName="parentNode" presStyleLbl="node1" presStyleIdx="3" presStyleCnt="5" custLinFactNeighborX="48462" custLinFactNeighborY="-2917">
        <dgm:presLayoutVars>
          <dgm:chMax val="1"/>
          <dgm:bulletEnabled val="1"/>
        </dgm:presLayoutVars>
      </dgm:prSet>
      <dgm:spPr/>
      <dgm:t>
        <a:bodyPr/>
        <a:lstStyle/>
        <a:p>
          <a:endParaRPr lang="en-ZA"/>
        </a:p>
      </dgm:t>
    </dgm:pt>
    <dgm:pt modelId="{0AC68B17-6D6C-468C-8C89-75D699D944CF}" type="pres">
      <dgm:prSet presAssocID="{A6BC482D-50BF-426E-9925-8CCA39157A21}" presName="childNode" presStyleLbl="revTx" presStyleIdx="2" presStyleCnt="3">
        <dgm:presLayoutVars>
          <dgm:bulletEnabled val="1"/>
        </dgm:presLayoutVars>
      </dgm:prSet>
      <dgm:spPr/>
      <dgm:t>
        <a:bodyPr/>
        <a:lstStyle/>
        <a:p>
          <a:endParaRPr lang="en-ZA"/>
        </a:p>
      </dgm:t>
    </dgm:pt>
    <dgm:pt modelId="{C0B86EA7-974C-481F-8351-FA66D475168E}" type="pres">
      <dgm:prSet presAssocID="{5EF555D3-3D60-4682-8103-6C6DFD2751AD}" presName="Name25" presStyleLbl="parChTrans1D1" presStyleIdx="3" presStyleCnt="4"/>
      <dgm:spPr/>
      <dgm:t>
        <a:bodyPr/>
        <a:lstStyle/>
        <a:p>
          <a:endParaRPr lang="en-ZA"/>
        </a:p>
      </dgm:t>
    </dgm:pt>
    <dgm:pt modelId="{8BAFAB0B-5094-4FBE-A961-D331699AC108}" type="pres">
      <dgm:prSet presAssocID="{67522C6B-6D05-409F-9471-C98B351DD482}" presName="node" presStyleCnt="0"/>
      <dgm:spPr/>
    </dgm:pt>
    <dgm:pt modelId="{54B783BF-B132-4BE4-B02D-63D33A6B4ADD}" type="pres">
      <dgm:prSet presAssocID="{67522C6B-6D05-409F-9471-C98B351DD482}" presName="parentNode" presStyleLbl="node1" presStyleIdx="4" presStyleCnt="5" custLinFactX="13554" custLinFactNeighborX="100000" custLinFactNeighborY="16470">
        <dgm:presLayoutVars>
          <dgm:chMax val="1"/>
          <dgm:bulletEnabled val="1"/>
        </dgm:presLayoutVars>
      </dgm:prSet>
      <dgm:spPr/>
      <dgm:t>
        <a:bodyPr/>
        <a:lstStyle/>
        <a:p>
          <a:endParaRPr lang="en-ZA"/>
        </a:p>
      </dgm:t>
    </dgm:pt>
    <dgm:pt modelId="{413745B2-8A9A-4F61-8ADA-3FE42E629537}" type="pres">
      <dgm:prSet presAssocID="{67522C6B-6D05-409F-9471-C98B351DD482}" presName="childNode" presStyleLbl="revTx" presStyleIdx="2" presStyleCnt="3">
        <dgm:presLayoutVars>
          <dgm:bulletEnabled val="1"/>
        </dgm:presLayoutVars>
      </dgm:prSet>
      <dgm:spPr/>
    </dgm:pt>
  </dgm:ptLst>
  <dgm:cxnLst>
    <dgm:cxn modelId="{4F9F03D9-76BC-40B2-8455-D81439A814A6}" type="presOf" srcId="{A6BC482D-50BF-426E-9925-8CCA39157A21}" destId="{05508EB8-95DC-4B8B-9F27-44B062ADB0E1}" srcOrd="0" destOrd="0" presId="urn:microsoft.com/office/officeart/2005/8/layout/radial2"/>
    <dgm:cxn modelId="{4E9F3C44-7BE5-4E6C-B70B-0F73022F5CC2}" type="presOf" srcId="{E95D9F4A-2C01-48C2-B929-826B838F4CA6}" destId="{978B4852-90D4-40F9-B0A1-440A3ECAE96F}" srcOrd="0" destOrd="0" presId="urn:microsoft.com/office/officeart/2005/8/layout/radial2"/>
    <dgm:cxn modelId="{AE17A8B1-666A-4B81-9E99-0F91E37397EB}" srcId="{3E469353-39DB-4BB6-B332-6CBAD29084DE}" destId="{685BB265-BFC4-44ED-A137-98D5E8E78A44}" srcOrd="0" destOrd="0" parTransId="{97AC811F-2C26-4BB1-A432-769E313C9893}" sibTransId="{3B9674D2-3D26-4C63-A52F-584E344EE66D}"/>
    <dgm:cxn modelId="{625CE369-5170-4AF6-8C10-2CAF3A11B964}" type="presOf" srcId="{3E469353-39DB-4BB6-B332-6CBAD29084DE}" destId="{5BEC0ACE-F326-4DC2-97D4-F1848F914805}" srcOrd="0" destOrd="0" presId="urn:microsoft.com/office/officeart/2005/8/layout/radial2"/>
    <dgm:cxn modelId="{6FB876E1-26CC-477E-9045-9FFD5B3FB19A}" type="presOf" srcId="{685BB265-BFC4-44ED-A137-98D5E8E78A44}" destId="{3015DF09-830E-4F50-B223-55C559D51414}" srcOrd="0" destOrd="0" presId="urn:microsoft.com/office/officeart/2005/8/layout/radial2"/>
    <dgm:cxn modelId="{6DDD14D1-FA11-4D0D-8EE2-4DAF673BA55F}" srcId="{3E469353-39DB-4BB6-B332-6CBAD29084DE}" destId="{A6BC482D-50BF-426E-9925-8CCA39157A21}" srcOrd="2" destOrd="0" parTransId="{B3F5C7FD-E79E-4F82-ACED-445CAE125802}" sibTransId="{CE559233-6914-4A5F-96FA-EE5E468420F3}"/>
    <dgm:cxn modelId="{F7013012-B574-4910-BF1C-F6BC96784F91}" srcId="{685BB265-BFC4-44ED-A137-98D5E8E78A44}" destId="{B4DFE4B6-362E-41E1-82E2-2D3D7469277E}" srcOrd="0" destOrd="0" parTransId="{E8C11752-E261-42CF-AFF6-2519014FEBD6}" sibTransId="{792E7CB4-3D0C-4EB6-8B57-30B9254F44E1}"/>
    <dgm:cxn modelId="{4C1A0E4A-4DE8-4E0D-B793-99F88B37DC5E}" srcId="{3E469353-39DB-4BB6-B332-6CBAD29084DE}" destId="{E95D9F4A-2C01-48C2-B929-826B838F4CA6}" srcOrd="1" destOrd="0" parTransId="{32F0BBCC-299E-4D97-B42B-C580F5EBAA69}" sibTransId="{09776A71-019D-432C-9A00-AE848DB71BF2}"/>
    <dgm:cxn modelId="{3910953D-0742-4F9B-A8F4-E4891A61B92D}" type="presOf" srcId="{B4DFE4B6-362E-41E1-82E2-2D3D7469277E}" destId="{9E0EDC55-8F6F-4B22-A467-A453FD9F8B94}" srcOrd="0" destOrd="0" presId="urn:microsoft.com/office/officeart/2005/8/layout/radial2"/>
    <dgm:cxn modelId="{5105E64C-ECF7-4977-BE82-B21A5DEF4312}" type="presOf" srcId="{A3BE3D1B-390C-41EB-AAA1-099266ED9D02}" destId="{F46F9D6D-63F6-44B3-A486-FB822646E3FC}" srcOrd="0" destOrd="0" presId="urn:microsoft.com/office/officeart/2005/8/layout/radial2"/>
    <dgm:cxn modelId="{B5A4B711-EC59-4C58-AB9C-0C1F070AE106}" type="presOf" srcId="{5EF555D3-3D60-4682-8103-6C6DFD2751AD}" destId="{C0B86EA7-974C-481F-8351-FA66D475168E}" srcOrd="0" destOrd="0" presId="urn:microsoft.com/office/officeart/2005/8/layout/radial2"/>
    <dgm:cxn modelId="{B403E0DC-6358-4F66-9C78-57B906A42B90}" type="presOf" srcId="{97AC811F-2C26-4BB1-A432-769E313C9893}" destId="{FA96FE47-21E9-49AE-B08F-5BD86163C1FC}" srcOrd="0" destOrd="0" presId="urn:microsoft.com/office/officeart/2005/8/layout/radial2"/>
    <dgm:cxn modelId="{A03E492B-36E4-453D-851F-95EA98B3DCDD}" type="presOf" srcId="{67522C6B-6D05-409F-9471-C98B351DD482}" destId="{54B783BF-B132-4BE4-B02D-63D33A6B4ADD}" srcOrd="0" destOrd="0" presId="urn:microsoft.com/office/officeart/2005/8/layout/radial2"/>
    <dgm:cxn modelId="{03CB1A6E-9F31-40EE-967A-4FAAE148DAE2}" type="presOf" srcId="{32F0BBCC-299E-4D97-B42B-C580F5EBAA69}" destId="{00758DE3-E29F-460A-9C3C-F698A06DC2A4}" srcOrd="0" destOrd="0" presId="urn:microsoft.com/office/officeart/2005/8/layout/radial2"/>
    <dgm:cxn modelId="{56EC5B2A-3B41-4788-9B93-05E1D1548932}" srcId="{3E469353-39DB-4BB6-B332-6CBAD29084DE}" destId="{67522C6B-6D05-409F-9471-C98B351DD482}" srcOrd="3" destOrd="0" parTransId="{5EF555D3-3D60-4682-8103-6C6DFD2751AD}" sibTransId="{43E89DCD-3951-49FD-BC03-A9D136C210BF}"/>
    <dgm:cxn modelId="{52154A97-279E-499E-9095-B520A4CBFC74}" type="presOf" srcId="{68994627-B4D3-4B02-8CA1-7E223AC56E45}" destId="{0AC68B17-6D6C-468C-8C89-75D699D944CF}" srcOrd="0" destOrd="0" presId="urn:microsoft.com/office/officeart/2005/8/layout/radial2"/>
    <dgm:cxn modelId="{6ABD8BBF-EA82-43AC-B488-E77A757D36F1}" srcId="{A6BC482D-50BF-426E-9925-8CCA39157A21}" destId="{68994627-B4D3-4B02-8CA1-7E223AC56E45}" srcOrd="0" destOrd="0" parTransId="{FB438C91-131E-4DD0-A501-5D08E6A19EA2}" sibTransId="{BB3FE6CE-8120-449C-B57A-EDFA3690D550}"/>
    <dgm:cxn modelId="{E8257151-FFD5-4D66-9926-F5E616339C9B}" type="presOf" srcId="{B3F5C7FD-E79E-4F82-ACED-445CAE125802}" destId="{0D560904-6201-4255-AB7D-3F09BA9FABFC}" srcOrd="0" destOrd="0" presId="urn:microsoft.com/office/officeart/2005/8/layout/radial2"/>
    <dgm:cxn modelId="{8A15ABC7-D2A3-44F5-9FAE-9C8EAF415661}" srcId="{E95D9F4A-2C01-48C2-B929-826B838F4CA6}" destId="{A3BE3D1B-390C-41EB-AAA1-099266ED9D02}" srcOrd="0" destOrd="0" parTransId="{C52FDFCC-871F-4667-B4AB-EE514F109DB9}" sibTransId="{9A86B573-E0DF-446E-AC75-68D2E55A6B9F}"/>
    <dgm:cxn modelId="{DC065510-54A5-4738-8AF4-5D18AB3A6BCF}" type="presParOf" srcId="{5BEC0ACE-F326-4DC2-97D4-F1848F914805}" destId="{CA2F2E10-CE07-45D7-958B-43D3D9FB2253}" srcOrd="0" destOrd="0" presId="urn:microsoft.com/office/officeart/2005/8/layout/radial2"/>
    <dgm:cxn modelId="{DCF44CD7-1C2B-4999-960F-359F726DF1C9}" type="presParOf" srcId="{CA2F2E10-CE07-45D7-958B-43D3D9FB2253}" destId="{2E149396-923B-4003-861E-07E1C863461D}" srcOrd="0" destOrd="0" presId="urn:microsoft.com/office/officeart/2005/8/layout/radial2"/>
    <dgm:cxn modelId="{A770C350-1707-493B-9477-FC11D538E4A7}" type="presParOf" srcId="{2E149396-923B-4003-861E-07E1C863461D}" destId="{594B88FE-16F0-4C0E-BFB3-9FFEFE3C77F4}" srcOrd="0" destOrd="0" presId="urn:microsoft.com/office/officeart/2005/8/layout/radial2"/>
    <dgm:cxn modelId="{3D643E63-CEEF-4093-B164-4DD59CE8E4FB}" type="presParOf" srcId="{2E149396-923B-4003-861E-07E1C863461D}" destId="{2666E31E-562D-4E89-B72A-606CAFF56317}" srcOrd="1" destOrd="0" presId="urn:microsoft.com/office/officeart/2005/8/layout/radial2"/>
    <dgm:cxn modelId="{704C6CD3-4404-42D1-A2D4-2D7D4C434263}" type="presParOf" srcId="{CA2F2E10-CE07-45D7-958B-43D3D9FB2253}" destId="{FA96FE47-21E9-49AE-B08F-5BD86163C1FC}" srcOrd="1" destOrd="0" presId="urn:microsoft.com/office/officeart/2005/8/layout/radial2"/>
    <dgm:cxn modelId="{528D6F7B-13E4-4630-97CC-A7734ECD7EBC}" type="presParOf" srcId="{CA2F2E10-CE07-45D7-958B-43D3D9FB2253}" destId="{93FDB32E-761D-453F-B5F5-DCFB43EB1C8A}" srcOrd="2" destOrd="0" presId="urn:microsoft.com/office/officeart/2005/8/layout/radial2"/>
    <dgm:cxn modelId="{C5B5EC78-8CB5-4F5F-B4D1-8C94B2690211}" type="presParOf" srcId="{93FDB32E-761D-453F-B5F5-DCFB43EB1C8A}" destId="{3015DF09-830E-4F50-B223-55C559D51414}" srcOrd="0" destOrd="0" presId="urn:microsoft.com/office/officeart/2005/8/layout/radial2"/>
    <dgm:cxn modelId="{A1B56686-517F-430A-8CF2-2B8405F4F3F8}" type="presParOf" srcId="{93FDB32E-761D-453F-B5F5-DCFB43EB1C8A}" destId="{9E0EDC55-8F6F-4B22-A467-A453FD9F8B94}" srcOrd="1" destOrd="0" presId="urn:microsoft.com/office/officeart/2005/8/layout/radial2"/>
    <dgm:cxn modelId="{AF342F68-7808-4A30-8EBE-E13B1D055FA7}" type="presParOf" srcId="{CA2F2E10-CE07-45D7-958B-43D3D9FB2253}" destId="{00758DE3-E29F-460A-9C3C-F698A06DC2A4}" srcOrd="3" destOrd="0" presId="urn:microsoft.com/office/officeart/2005/8/layout/radial2"/>
    <dgm:cxn modelId="{DEE9BC0F-2506-4E2C-8DB1-CA2A2417500F}" type="presParOf" srcId="{CA2F2E10-CE07-45D7-958B-43D3D9FB2253}" destId="{05552927-178D-49F0-9AC3-5FFD41ED965E}" srcOrd="4" destOrd="0" presId="urn:microsoft.com/office/officeart/2005/8/layout/radial2"/>
    <dgm:cxn modelId="{E8E20C7E-745C-417B-821A-F1451E8B5E1C}" type="presParOf" srcId="{05552927-178D-49F0-9AC3-5FFD41ED965E}" destId="{978B4852-90D4-40F9-B0A1-440A3ECAE96F}" srcOrd="0" destOrd="0" presId="urn:microsoft.com/office/officeart/2005/8/layout/radial2"/>
    <dgm:cxn modelId="{38F4C951-0B75-4922-A29E-C59A3026DCFA}" type="presParOf" srcId="{05552927-178D-49F0-9AC3-5FFD41ED965E}" destId="{F46F9D6D-63F6-44B3-A486-FB822646E3FC}" srcOrd="1" destOrd="0" presId="urn:microsoft.com/office/officeart/2005/8/layout/radial2"/>
    <dgm:cxn modelId="{314AB547-EBBA-4140-A1B0-76EEEB233328}" type="presParOf" srcId="{CA2F2E10-CE07-45D7-958B-43D3D9FB2253}" destId="{0D560904-6201-4255-AB7D-3F09BA9FABFC}" srcOrd="5" destOrd="0" presId="urn:microsoft.com/office/officeart/2005/8/layout/radial2"/>
    <dgm:cxn modelId="{B17C1081-7964-460B-B62D-B92B61C55107}" type="presParOf" srcId="{CA2F2E10-CE07-45D7-958B-43D3D9FB2253}" destId="{8728B2C4-E087-4F49-B267-7CC695338B8A}" srcOrd="6" destOrd="0" presId="urn:microsoft.com/office/officeart/2005/8/layout/radial2"/>
    <dgm:cxn modelId="{0D0A5AE1-F024-4BA7-B66C-C91E8FB08220}" type="presParOf" srcId="{8728B2C4-E087-4F49-B267-7CC695338B8A}" destId="{05508EB8-95DC-4B8B-9F27-44B062ADB0E1}" srcOrd="0" destOrd="0" presId="urn:microsoft.com/office/officeart/2005/8/layout/radial2"/>
    <dgm:cxn modelId="{4BBBB422-9868-46F9-973A-5BDB03C5274C}" type="presParOf" srcId="{8728B2C4-E087-4F49-B267-7CC695338B8A}" destId="{0AC68B17-6D6C-468C-8C89-75D699D944CF}" srcOrd="1" destOrd="0" presId="urn:microsoft.com/office/officeart/2005/8/layout/radial2"/>
    <dgm:cxn modelId="{6B1C4E86-95B2-4477-9312-6CE97ECAE243}" type="presParOf" srcId="{CA2F2E10-CE07-45D7-958B-43D3D9FB2253}" destId="{C0B86EA7-974C-481F-8351-FA66D475168E}" srcOrd="7" destOrd="0" presId="urn:microsoft.com/office/officeart/2005/8/layout/radial2"/>
    <dgm:cxn modelId="{9FCF276F-BF52-4119-82CF-DFE0C4AE59F5}" type="presParOf" srcId="{CA2F2E10-CE07-45D7-958B-43D3D9FB2253}" destId="{8BAFAB0B-5094-4FBE-A961-D331699AC108}" srcOrd="8" destOrd="0" presId="urn:microsoft.com/office/officeart/2005/8/layout/radial2"/>
    <dgm:cxn modelId="{87FAB29B-66DB-4237-AF90-7990A88447E3}" type="presParOf" srcId="{8BAFAB0B-5094-4FBE-A961-D331699AC108}" destId="{54B783BF-B132-4BE4-B02D-63D33A6B4ADD}" srcOrd="0" destOrd="0" presId="urn:microsoft.com/office/officeart/2005/8/layout/radial2"/>
    <dgm:cxn modelId="{93101F86-8E50-49BE-9BD8-BCBB3D9ACED2}" type="presParOf" srcId="{8BAFAB0B-5094-4FBE-A961-D331699AC108}" destId="{413745B2-8A9A-4F61-8ADA-3FE42E629537}"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Annual National Assessments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dirty="0" smtClean="0">
              <a:solidFill>
                <a:srgbClr val="FFFF00"/>
              </a:solidFill>
            </a:rPr>
            <a:t>Min Norms &amp; </a:t>
          </a:r>
          <a:r>
            <a:rPr lang="en-ZA" sz="1100" b="1" dirty="0" err="1" smtClean="0">
              <a:solidFill>
                <a:srgbClr val="FFFF00"/>
              </a:solidFill>
            </a:rPr>
            <a:t>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6"/>
      <dgm:spPr/>
      <dgm:t>
        <a:bodyPr/>
        <a:lstStyle/>
        <a:p>
          <a:endParaRPr lang="en-US"/>
        </a:p>
      </dgm:t>
    </dgm:pt>
    <dgm:pt modelId="{67292699-90F9-4CCA-B307-A125F81A4AC9}" type="pres">
      <dgm:prSet presAssocID="{0ED8FD3D-B56D-4080-86A6-32375B6B81A8}" presName="connTx" presStyleLbl="parChTrans1D2" presStyleIdx="0" presStyleCnt="6"/>
      <dgm:spPr/>
      <dgm:t>
        <a:bodyPr/>
        <a:lstStyle/>
        <a:p>
          <a:endParaRPr lang="en-US"/>
        </a:p>
      </dgm:t>
    </dgm:pt>
    <dgm:pt modelId="{6A11ACCE-094B-47CD-801D-2FC6256BBDD0}" type="pres">
      <dgm:prSet presAssocID="{FF013382-A3B1-4C76-9BD5-AAEBBF0091BC}" presName="node" presStyleLbl="node1" presStyleIdx="0" presStyleCnt="6">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6"/>
      <dgm:spPr/>
      <dgm:t>
        <a:bodyPr/>
        <a:lstStyle/>
        <a:p>
          <a:endParaRPr lang="en-US"/>
        </a:p>
      </dgm:t>
    </dgm:pt>
    <dgm:pt modelId="{B17136D5-F1ED-46AA-88F3-E709532E486C}" type="pres">
      <dgm:prSet presAssocID="{C15CF9F9-3DD2-4A74-9FA0-687EA08408D4}" presName="connTx" presStyleLbl="parChTrans1D2" presStyleIdx="1" presStyleCnt="6"/>
      <dgm:spPr/>
      <dgm:t>
        <a:bodyPr/>
        <a:lstStyle/>
        <a:p>
          <a:endParaRPr lang="en-US"/>
        </a:p>
      </dgm:t>
    </dgm:pt>
    <dgm:pt modelId="{59F6E7B8-550D-4BE6-9706-76D63D52CFFB}" type="pres">
      <dgm:prSet presAssocID="{1D4E99C8-28D2-4869-8412-A237DD767091}" presName="node" presStyleLbl="node1" presStyleIdx="1" presStyleCnt="6">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6"/>
      <dgm:spPr/>
      <dgm:t>
        <a:bodyPr/>
        <a:lstStyle/>
        <a:p>
          <a:endParaRPr lang="en-US"/>
        </a:p>
      </dgm:t>
    </dgm:pt>
    <dgm:pt modelId="{F800D6A7-1F91-4867-B19E-44F315149D57}" type="pres">
      <dgm:prSet presAssocID="{0A7D0E3E-5E12-4512-B965-FD6F86DB196B}" presName="connTx" presStyleLbl="parChTrans1D2" presStyleIdx="2" presStyleCnt="6"/>
      <dgm:spPr/>
      <dgm:t>
        <a:bodyPr/>
        <a:lstStyle/>
        <a:p>
          <a:endParaRPr lang="en-US"/>
        </a:p>
      </dgm:t>
    </dgm:pt>
    <dgm:pt modelId="{06635811-3A4A-44E1-8E35-45EAEC47556C}" type="pres">
      <dgm:prSet presAssocID="{FDAA7915-B998-4672-82B1-094BD9C5F327}" presName="node" presStyleLbl="node1" presStyleIdx="2" presStyleCnt="6">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6"/>
      <dgm:spPr/>
      <dgm:t>
        <a:bodyPr/>
        <a:lstStyle/>
        <a:p>
          <a:endParaRPr lang="en-US"/>
        </a:p>
      </dgm:t>
    </dgm:pt>
    <dgm:pt modelId="{5E9BD264-2658-4298-B444-C7998818738F}" type="pres">
      <dgm:prSet presAssocID="{DDF68A62-BB93-48C2-8772-7E5A51B94BBD}" presName="connTx" presStyleLbl="parChTrans1D2" presStyleIdx="3" presStyleCnt="6"/>
      <dgm:spPr/>
      <dgm:t>
        <a:bodyPr/>
        <a:lstStyle/>
        <a:p>
          <a:endParaRPr lang="en-US"/>
        </a:p>
      </dgm:t>
    </dgm:pt>
    <dgm:pt modelId="{C4A4A127-EE84-452D-AE10-46CC321FE2A1}" type="pres">
      <dgm:prSet presAssocID="{FC85C5CD-F243-475F-AC56-F1D95C833901}" presName="node" presStyleLbl="node1" presStyleIdx="3" presStyleCnt="6">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6"/>
      <dgm:spPr/>
      <dgm:t>
        <a:bodyPr/>
        <a:lstStyle/>
        <a:p>
          <a:endParaRPr lang="en-US"/>
        </a:p>
      </dgm:t>
    </dgm:pt>
    <dgm:pt modelId="{02D9FEB2-A6B0-4EB8-93BC-0837E1D24E9C}" type="pres">
      <dgm:prSet presAssocID="{4D1CB14B-876F-47A1-AF8F-027B95DC4AE7}" presName="connTx" presStyleLbl="parChTrans1D2" presStyleIdx="4" presStyleCnt="6"/>
      <dgm:spPr/>
      <dgm:t>
        <a:bodyPr/>
        <a:lstStyle/>
        <a:p>
          <a:endParaRPr lang="en-US"/>
        </a:p>
      </dgm:t>
    </dgm:pt>
    <dgm:pt modelId="{A07D68AF-2A75-42AD-AA0A-6160893A8FAA}" type="pres">
      <dgm:prSet presAssocID="{BAEFC504-733C-4A14-AE07-FE384502B3AE}" presName="node" presStyleLbl="node1" presStyleIdx="4" presStyleCnt="6">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6"/>
      <dgm:spPr/>
      <dgm:t>
        <a:bodyPr/>
        <a:lstStyle/>
        <a:p>
          <a:endParaRPr lang="en-US"/>
        </a:p>
      </dgm:t>
    </dgm:pt>
    <dgm:pt modelId="{3B1F8EB0-6FC0-46A0-8BB9-B66E9447CD89}" type="pres">
      <dgm:prSet presAssocID="{818237A5-F9FA-4BA7-A3D0-F61534CD6CBC}" presName="connTx" presStyleLbl="parChTrans1D2" presStyleIdx="5" presStyleCnt="6"/>
      <dgm:spPr/>
      <dgm:t>
        <a:bodyPr/>
        <a:lstStyle/>
        <a:p>
          <a:endParaRPr lang="en-US"/>
        </a:p>
      </dgm:t>
    </dgm:pt>
    <dgm:pt modelId="{042CDF1E-0E2C-483C-956E-D70585AF03D1}" type="pres">
      <dgm:prSet presAssocID="{BEA12C42-518C-4A0E-BC1B-4C563AC371C4}" presName="node" presStyleLbl="node1" presStyleIdx="5" presStyleCnt="6">
        <dgm:presLayoutVars>
          <dgm:bulletEnabled val="1"/>
        </dgm:presLayoutVars>
      </dgm:prSet>
      <dgm:spPr/>
      <dgm:t>
        <a:bodyPr/>
        <a:lstStyle/>
        <a:p>
          <a:endParaRPr lang="en-ZA"/>
        </a:p>
      </dgm:t>
    </dgm:pt>
  </dgm:ptLst>
  <dgm:cxnLst>
    <dgm:cxn modelId="{3B9C27BB-5AAC-4134-9BCF-A45BFBE1EB21}" srcId="{C7E072EB-B2C1-424B-8063-AFAC38A417D2}" destId="{BEA12C42-518C-4A0E-BC1B-4C563AC371C4}" srcOrd="5" destOrd="0" parTransId="{818237A5-F9FA-4BA7-A3D0-F61534CD6CBC}" sibTransId="{447A8E80-3CEF-4C75-8D35-1F9E789B1F7E}"/>
    <dgm:cxn modelId="{1E2CD389-797B-4825-AC0B-619597626438}" type="presOf" srcId="{0A7D0E3E-5E12-4512-B965-FD6F86DB196B}" destId="{F800D6A7-1F91-4867-B19E-44F315149D57}" srcOrd="1" destOrd="0" presId="urn:microsoft.com/office/officeart/2005/8/layout/radial1"/>
    <dgm:cxn modelId="{1823E0F1-D5E6-4B96-8592-44D2984AB29E}" type="presOf" srcId="{818237A5-F9FA-4BA7-A3D0-F61534CD6CBC}" destId="{3B1F8EB0-6FC0-46A0-8BB9-B66E9447CD89}" srcOrd="1"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8D4413BA-6AB7-49A7-8CD3-734C344A43D3}" type="presOf" srcId="{C15CF9F9-3DD2-4A74-9FA0-687EA08408D4}" destId="{3DA960A4-B27E-4AE2-8EF6-0FC699BBD40E}" srcOrd="0" destOrd="0" presId="urn:microsoft.com/office/officeart/2005/8/layout/radial1"/>
    <dgm:cxn modelId="{89A9066B-8AF9-45C4-B136-4E5814DCB6DC}" type="presOf" srcId="{DDF68A62-BB93-48C2-8772-7E5A51B94BBD}" destId="{5E9BD264-2658-4298-B444-C7998818738F}" srcOrd="1"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97FEBFF6-EE8D-4CE7-AC31-0A0D2B8A3D80}" type="presOf" srcId="{BEA12C42-518C-4A0E-BC1B-4C563AC371C4}" destId="{042CDF1E-0E2C-483C-956E-D70585AF03D1}" srcOrd="0" destOrd="0" presId="urn:microsoft.com/office/officeart/2005/8/layout/radial1"/>
    <dgm:cxn modelId="{CBBB2508-4910-446C-A331-7C41C33475A4}" type="presOf" srcId="{DDF68A62-BB93-48C2-8772-7E5A51B94BBD}" destId="{A08C8600-5E55-4248-B08C-EE1FD83C8701}" srcOrd="0" destOrd="0" presId="urn:microsoft.com/office/officeart/2005/8/layout/radial1"/>
    <dgm:cxn modelId="{0E74A3E8-A6CF-4A57-A1E4-247F0280AD51}" type="presOf" srcId="{FF013382-A3B1-4C76-9BD5-AAEBBF0091BC}" destId="{6A11ACCE-094B-47CD-801D-2FC6256BBDD0}" srcOrd="0" destOrd="0" presId="urn:microsoft.com/office/officeart/2005/8/layout/radial1"/>
    <dgm:cxn modelId="{5BBB3738-A28F-453F-BC9A-E9964DDC9D88}" type="presOf" srcId="{4D1CB14B-876F-47A1-AF8F-027B95DC4AE7}" destId="{0892EC48-933E-47F6-B1BE-D6E2E880C609}" srcOrd="0" destOrd="0" presId="urn:microsoft.com/office/officeart/2005/8/layout/radial1"/>
    <dgm:cxn modelId="{786B812F-7B07-4726-926E-C4AA5BA81BF2}" type="presOf" srcId="{0A7D0E3E-5E12-4512-B965-FD6F86DB196B}" destId="{3930D2AE-8858-462F-90FB-ED7AC4BE5A26}" srcOrd="0" destOrd="0" presId="urn:microsoft.com/office/officeart/2005/8/layout/radial1"/>
    <dgm:cxn modelId="{45CA0520-8EFD-4153-959E-DF6027B0094B}" type="presOf" srcId="{C7E072EB-B2C1-424B-8063-AFAC38A417D2}" destId="{805E8CCC-791B-488A-BEC4-8B912ED05C08}" srcOrd="0" destOrd="0" presId="urn:microsoft.com/office/officeart/2005/8/layout/radial1"/>
    <dgm:cxn modelId="{4AEAA66C-0F80-4647-B964-268DA03D2206}" type="presOf" srcId="{1D4E99C8-28D2-4869-8412-A237DD767091}" destId="{59F6E7B8-550D-4BE6-9706-76D63D52CFFB}" srcOrd="0" destOrd="0" presId="urn:microsoft.com/office/officeart/2005/8/layout/radial1"/>
    <dgm:cxn modelId="{04A11267-0E87-48CB-92C3-887AFA437902}" type="presOf" srcId="{0ED8FD3D-B56D-4080-86A6-32375B6B81A8}" destId="{EF6C528B-8C4A-4F95-B362-2FDAC40BBF12}" srcOrd="0" destOrd="0" presId="urn:microsoft.com/office/officeart/2005/8/layout/radial1"/>
    <dgm:cxn modelId="{E16D0BAE-854A-42ED-9AFF-1EEFFCD6F784}" type="presOf" srcId="{2DFAC4D8-EA1E-4502-A5F1-F9E1724D74D9}" destId="{E8B05CCD-C961-4287-BC8B-009BA6F0F553}" srcOrd="0" destOrd="0" presId="urn:microsoft.com/office/officeart/2005/8/layout/radial1"/>
    <dgm:cxn modelId="{22441E36-273D-49AC-BB3C-81EA96952A4C}" type="presOf" srcId="{FDAA7915-B998-4672-82B1-094BD9C5F327}" destId="{06635811-3A4A-44E1-8E35-45EAEC47556C}" srcOrd="0" destOrd="0" presId="urn:microsoft.com/office/officeart/2005/8/layout/radial1"/>
    <dgm:cxn modelId="{0363A6F5-D223-4381-9204-520D92B549D4}" type="presOf" srcId="{4D1CB14B-876F-47A1-AF8F-027B95DC4AE7}" destId="{02D9FEB2-A6B0-4EB8-93BC-0837E1D24E9C}"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D16977F6-67FD-4AFA-BD6A-22E968298921}" type="presOf" srcId="{818237A5-F9FA-4BA7-A3D0-F61534CD6CBC}" destId="{31A41989-BEA2-4558-88DF-18E6FF2A4CEE}" srcOrd="0" destOrd="0" presId="urn:microsoft.com/office/officeart/2005/8/layout/radial1"/>
    <dgm:cxn modelId="{7B7C299A-3C0D-40FA-8F54-960ECB134E9B}" type="presOf" srcId="{FC85C5CD-F243-475F-AC56-F1D95C833901}" destId="{C4A4A127-EE84-452D-AE10-46CC321FE2A1}"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FC68CE32-3738-4D72-8FA5-741635A4B03E}" type="presOf" srcId="{0ED8FD3D-B56D-4080-86A6-32375B6B81A8}" destId="{67292699-90F9-4CCA-B307-A125F81A4AC9}" srcOrd="1" destOrd="0" presId="urn:microsoft.com/office/officeart/2005/8/layout/radial1"/>
    <dgm:cxn modelId="{EF4A9866-FAB4-46C2-9020-FFB84D37F9AE}" type="presOf" srcId="{C15CF9F9-3DD2-4A74-9FA0-687EA08408D4}" destId="{B17136D5-F1ED-46AA-88F3-E709532E486C}" srcOrd="1" destOrd="0" presId="urn:microsoft.com/office/officeart/2005/8/layout/radial1"/>
    <dgm:cxn modelId="{549ECA5D-9915-4F92-B72E-0ADF4FF75EEC}" type="presOf" srcId="{BAEFC504-733C-4A14-AE07-FE384502B3AE}" destId="{A07D68AF-2A75-42AD-AA0A-6160893A8FAA}"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E56E1452-9715-46FC-A42D-86B83AEDFF6F}" srcId="{C7E072EB-B2C1-424B-8063-AFAC38A417D2}" destId="{FC85C5CD-F243-475F-AC56-F1D95C833901}" srcOrd="3" destOrd="0" parTransId="{DDF68A62-BB93-48C2-8772-7E5A51B94BBD}" sibTransId="{2D68AEDA-B220-4CE6-A509-B6AFF0EE0691}"/>
    <dgm:cxn modelId="{CCE9D2CA-4B1C-44AF-8311-33DBD0607B8D}" type="presParOf" srcId="{E8B05CCD-C961-4287-BC8B-009BA6F0F553}" destId="{805E8CCC-791B-488A-BEC4-8B912ED05C08}" srcOrd="0" destOrd="0" presId="urn:microsoft.com/office/officeart/2005/8/layout/radial1"/>
    <dgm:cxn modelId="{76D65242-BF26-4E73-B108-F51DB62B0CDF}" type="presParOf" srcId="{E8B05CCD-C961-4287-BC8B-009BA6F0F553}" destId="{EF6C528B-8C4A-4F95-B362-2FDAC40BBF12}" srcOrd="1" destOrd="0" presId="urn:microsoft.com/office/officeart/2005/8/layout/radial1"/>
    <dgm:cxn modelId="{F708CCD8-ABE1-49C4-8E90-42CBC1A65CCE}" type="presParOf" srcId="{EF6C528B-8C4A-4F95-B362-2FDAC40BBF12}" destId="{67292699-90F9-4CCA-B307-A125F81A4AC9}" srcOrd="0" destOrd="0" presId="urn:microsoft.com/office/officeart/2005/8/layout/radial1"/>
    <dgm:cxn modelId="{377ACE2B-92E2-4B7F-A831-0A9E6163914B}" type="presParOf" srcId="{E8B05CCD-C961-4287-BC8B-009BA6F0F553}" destId="{6A11ACCE-094B-47CD-801D-2FC6256BBDD0}" srcOrd="2" destOrd="0" presId="urn:microsoft.com/office/officeart/2005/8/layout/radial1"/>
    <dgm:cxn modelId="{C0C835E3-F810-446B-BD5E-D0FCB00E7698}" type="presParOf" srcId="{E8B05CCD-C961-4287-BC8B-009BA6F0F553}" destId="{3DA960A4-B27E-4AE2-8EF6-0FC699BBD40E}" srcOrd="3" destOrd="0" presId="urn:microsoft.com/office/officeart/2005/8/layout/radial1"/>
    <dgm:cxn modelId="{C4CDF730-D869-4D1A-8CCA-4FDFDD06EC9A}" type="presParOf" srcId="{3DA960A4-B27E-4AE2-8EF6-0FC699BBD40E}" destId="{B17136D5-F1ED-46AA-88F3-E709532E486C}" srcOrd="0" destOrd="0" presId="urn:microsoft.com/office/officeart/2005/8/layout/radial1"/>
    <dgm:cxn modelId="{1A7AC390-30AF-419B-B580-4B5B62AB6A9C}" type="presParOf" srcId="{E8B05CCD-C961-4287-BC8B-009BA6F0F553}" destId="{59F6E7B8-550D-4BE6-9706-76D63D52CFFB}" srcOrd="4" destOrd="0" presId="urn:microsoft.com/office/officeart/2005/8/layout/radial1"/>
    <dgm:cxn modelId="{3303AD0A-F56B-41C7-BB7B-C27927FF37B8}" type="presParOf" srcId="{E8B05CCD-C961-4287-BC8B-009BA6F0F553}" destId="{3930D2AE-8858-462F-90FB-ED7AC4BE5A26}" srcOrd="5" destOrd="0" presId="urn:microsoft.com/office/officeart/2005/8/layout/radial1"/>
    <dgm:cxn modelId="{591E1014-B1F7-4CDB-83B4-E953EAD17595}" type="presParOf" srcId="{3930D2AE-8858-462F-90FB-ED7AC4BE5A26}" destId="{F800D6A7-1F91-4867-B19E-44F315149D57}" srcOrd="0" destOrd="0" presId="urn:microsoft.com/office/officeart/2005/8/layout/radial1"/>
    <dgm:cxn modelId="{FC9467EB-B790-48F3-B0AB-C0D7F7770586}" type="presParOf" srcId="{E8B05CCD-C961-4287-BC8B-009BA6F0F553}" destId="{06635811-3A4A-44E1-8E35-45EAEC47556C}" srcOrd="6" destOrd="0" presId="urn:microsoft.com/office/officeart/2005/8/layout/radial1"/>
    <dgm:cxn modelId="{AB34E254-0728-469D-8B49-FAB32F63DDFA}" type="presParOf" srcId="{E8B05CCD-C961-4287-BC8B-009BA6F0F553}" destId="{A08C8600-5E55-4248-B08C-EE1FD83C8701}" srcOrd="7" destOrd="0" presId="urn:microsoft.com/office/officeart/2005/8/layout/radial1"/>
    <dgm:cxn modelId="{04A96F18-42D4-45FF-87BE-810C509836F8}" type="presParOf" srcId="{A08C8600-5E55-4248-B08C-EE1FD83C8701}" destId="{5E9BD264-2658-4298-B444-C7998818738F}" srcOrd="0" destOrd="0" presId="urn:microsoft.com/office/officeart/2005/8/layout/radial1"/>
    <dgm:cxn modelId="{BC47BD18-BAC0-4F31-843B-16C16576CD4F}" type="presParOf" srcId="{E8B05CCD-C961-4287-BC8B-009BA6F0F553}" destId="{C4A4A127-EE84-452D-AE10-46CC321FE2A1}" srcOrd="8" destOrd="0" presId="urn:microsoft.com/office/officeart/2005/8/layout/radial1"/>
    <dgm:cxn modelId="{0EA9A6C8-415B-45D1-AD5B-113D94D4063F}" type="presParOf" srcId="{E8B05CCD-C961-4287-BC8B-009BA6F0F553}" destId="{0892EC48-933E-47F6-B1BE-D6E2E880C609}" srcOrd="9" destOrd="0" presId="urn:microsoft.com/office/officeart/2005/8/layout/radial1"/>
    <dgm:cxn modelId="{35ED5649-12FF-409E-B0B1-7B993F797A06}" type="presParOf" srcId="{0892EC48-933E-47F6-B1BE-D6E2E880C609}" destId="{02D9FEB2-A6B0-4EB8-93BC-0837E1D24E9C}" srcOrd="0" destOrd="0" presId="urn:microsoft.com/office/officeart/2005/8/layout/radial1"/>
    <dgm:cxn modelId="{2AB923D1-66CE-4C7F-A4C4-5A55B9EE0022}" type="presParOf" srcId="{E8B05CCD-C961-4287-BC8B-009BA6F0F553}" destId="{A07D68AF-2A75-42AD-AA0A-6160893A8FAA}" srcOrd="10" destOrd="0" presId="urn:microsoft.com/office/officeart/2005/8/layout/radial1"/>
    <dgm:cxn modelId="{DE973843-81C1-4AD3-92A2-E95B39A9AE8E}" type="presParOf" srcId="{E8B05CCD-C961-4287-BC8B-009BA6F0F553}" destId="{31A41989-BEA2-4558-88DF-18E6FF2A4CEE}" srcOrd="11" destOrd="0" presId="urn:microsoft.com/office/officeart/2005/8/layout/radial1"/>
    <dgm:cxn modelId="{A1E02DDE-0306-4EA1-8BAB-60C616B665DE}" type="presParOf" srcId="{31A41989-BEA2-4558-88DF-18E6FF2A4CEE}" destId="{3B1F8EB0-6FC0-46A0-8BB9-B66E9447CD89}" srcOrd="0" destOrd="0" presId="urn:microsoft.com/office/officeart/2005/8/layout/radial1"/>
    <dgm:cxn modelId="{D05B3945-A1A3-441B-A30E-062FF6A18B64}" type="presParOf" srcId="{E8B05CCD-C961-4287-BC8B-009BA6F0F553}" destId="{042CDF1E-0E2C-483C-956E-D70585AF03D1}"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dgm:spPr>
        <a:solidFill>
          <a:srgbClr val="000090"/>
        </a:solidFill>
      </dgm:spPr>
      <dgm:t>
        <a:bodyPr/>
        <a:lstStyle/>
        <a:p>
          <a:r>
            <a:rPr lang="en-US" dirty="0" smtClean="0"/>
            <a:t>Student </a:t>
          </a:r>
          <a:r>
            <a:rPr lang="en-US" b="1" u="sng" dirty="0" smtClean="0"/>
            <a:t>understands</a:t>
          </a:r>
          <a:r>
            <a:rPr lang="en-US" dirty="0" smtClean="0"/>
            <a:t> &amp; can calculate fractions</a:t>
          </a:r>
          <a:endParaRPr lang="en-US"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1600" b="1" dirty="0" smtClean="0"/>
            <a:t>PCK </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FF0000"/>
        </a:solidFill>
      </dgm:spPr>
      <dgm:t>
        <a:bodyPr/>
        <a:lstStyle/>
        <a:p>
          <a:r>
            <a:rPr lang="en-US" sz="1800" b="1" dirty="0" smtClean="0"/>
            <a:t>CK</a:t>
          </a:r>
          <a:r>
            <a:rPr lang="en-US" sz="1700" dirty="0" smtClean="0"/>
            <a:t> – </a:t>
          </a:r>
          <a:r>
            <a:rPr lang="en-US" sz="1600" i="1" dirty="0" smtClean="0"/>
            <a:t>How to </a:t>
          </a:r>
          <a:r>
            <a:rPr lang="en-US" sz="1600" b="1" i="1" u="sng" dirty="0" smtClean="0"/>
            <a:t>do</a:t>
          </a:r>
          <a:r>
            <a:rPr lang="en-US" sz="1600" i="1" dirty="0" smtClean="0"/>
            <a:t> fractions</a:t>
          </a:r>
          <a:endParaRPr lang="en-US" sz="170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A28DAAF6-B402-488B-BC35-93835408128B}" type="presOf" srcId="{192097DC-F314-5B40-97A0-EA47A06FE5A1}" destId="{11420A97-BEEE-5C49-8B82-9FD4E3E597C5}" srcOrd="1" destOrd="0" presId="urn:microsoft.com/office/officeart/2005/8/layout/gear1"/>
    <dgm:cxn modelId="{B8F38C14-1473-49D6-8E51-D106EDED4D93}" type="presOf" srcId="{F7323ACE-B5C3-A846-9E5C-402DA8E5A3D6}" destId="{FF1CA1F7-7A35-BA4B-8A6C-EDA990550AB9}" srcOrd="0" destOrd="0" presId="urn:microsoft.com/office/officeart/2005/8/layout/gear1"/>
    <dgm:cxn modelId="{3915568D-2CC1-4F94-9A34-82A417F19E59}"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A5FDE06F-36D2-4B61-A446-2E9F538F4DE9}" type="presOf" srcId="{1A98C7DE-3546-E542-9E64-2549D5AB3017}" destId="{D6A5221C-7247-EB49-936B-AB46485C3444}" srcOrd="0" destOrd="0" presId="urn:microsoft.com/office/officeart/2005/8/layout/gear1"/>
    <dgm:cxn modelId="{DF9408F7-BF86-49AE-9EAF-4F0890574EAF}" type="presOf" srcId="{E94D18AE-3EB1-7A40-9588-C3E26CD98292}" destId="{F2927B80-1DCA-4846-81E5-03946853FD89}" srcOrd="2" destOrd="0" presId="urn:microsoft.com/office/officeart/2005/8/layout/gear1"/>
    <dgm:cxn modelId="{5202A14D-76BB-4FEF-97E9-1C3149C5831E}" type="presOf" srcId="{EA81B184-B4BF-024D-B3F0-89346DEFC9F7}" destId="{0804E210-DDA4-D648-A5EC-4115D1F6730A}" srcOrd="0" destOrd="0" presId="urn:microsoft.com/office/officeart/2005/8/layout/gear1"/>
    <dgm:cxn modelId="{E7DFBD01-C0F5-4BC9-B3E7-8784A61C3FF8}" type="presOf" srcId="{E94D18AE-3EB1-7A40-9588-C3E26CD98292}" destId="{911679C8-F20C-3240-B088-1C55C425D3D8}" srcOrd="0" destOrd="0" presId="urn:microsoft.com/office/officeart/2005/8/layout/gear1"/>
    <dgm:cxn modelId="{442E5D46-3CD8-4371-82DB-E36A9A237F86}" type="presOf" srcId="{192097DC-F314-5B40-97A0-EA47A06FE5A1}" destId="{880BE566-0DF3-0644-BFB1-DD6CEB949EF5}" srcOrd="0" destOrd="0" presId="urn:microsoft.com/office/officeart/2005/8/layout/gear1"/>
    <dgm:cxn modelId="{1A671AA7-4949-4EA2-9186-41A5423BF2F5}" type="presOf" srcId="{703EEEEB-F4E0-0342-96F3-4C1782FDE460}" destId="{FFAEBD7B-D87D-B241-9397-77EEFC72CDFC}" srcOrd="0" destOrd="0" presId="urn:microsoft.com/office/officeart/2005/8/layout/gear1"/>
    <dgm:cxn modelId="{9ED019E5-6885-4943-B908-1E5AB63A38CB}" type="presOf" srcId="{E94D18AE-3EB1-7A40-9588-C3E26CD98292}" destId="{8F9521C6-BB1D-C64D-8CF7-6102C06AC474}" srcOrd="1" destOrd="0" presId="urn:microsoft.com/office/officeart/2005/8/layout/gear1"/>
    <dgm:cxn modelId="{23ACA334-E0C5-8F41-BA7D-ADFB74493692}" srcId="{1A98C7DE-3546-E542-9E64-2549D5AB3017}" destId="{703EEEEB-F4E0-0342-96F3-4C1782FDE460}" srcOrd="2" destOrd="0" parTransId="{9E4F5933-3EA4-2642-965E-F60CBE7798F4}" sibTransId="{893E8E13-C14B-814C-BE08-F72908E634F9}"/>
    <dgm:cxn modelId="{1F0CC547-9B8B-450F-98F0-D342354976F2}" type="presOf" srcId="{703EEEEB-F4E0-0342-96F3-4C1782FDE460}" destId="{22E488DB-4198-0540-AA62-116C450F890A}" srcOrd="3"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EF78B7D3-BC8F-43DA-837E-2839672E03A8}" type="presOf" srcId="{703EEEEB-F4E0-0342-96F3-4C1782FDE460}" destId="{10279C69-C3FF-7142-9F02-80BC7EC7D36D}" srcOrd="2" destOrd="0" presId="urn:microsoft.com/office/officeart/2005/8/layout/gear1"/>
    <dgm:cxn modelId="{DADF2C07-35E0-484D-8575-27001743F429}" type="presOf" srcId="{893E8E13-C14B-814C-BE08-F72908E634F9}" destId="{A2BEED9F-14DB-E04F-A8B7-4C013FBC2AD0}" srcOrd="0" destOrd="0" presId="urn:microsoft.com/office/officeart/2005/8/layout/gear1"/>
    <dgm:cxn modelId="{1ABA22A5-53B8-4A1E-A068-E8B7C856997C}" type="presOf" srcId="{192097DC-F314-5B40-97A0-EA47A06FE5A1}" destId="{99AC5398-FDC2-804A-BC12-C5CDAD0176C6}" srcOrd="2" destOrd="0" presId="urn:microsoft.com/office/officeart/2005/8/layout/gear1"/>
    <dgm:cxn modelId="{982BD398-4D92-4EA1-9D80-43A7E45924E5}" type="presParOf" srcId="{D6A5221C-7247-EB49-936B-AB46485C3444}" destId="{911679C8-F20C-3240-B088-1C55C425D3D8}" srcOrd="0" destOrd="0" presId="urn:microsoft.com/office/officeart/2005/8/layout/gear1"/>
    <dgm:cxn modelId="{7D6D01AD-12F7-46AA-A2E1-8ABB0D71BC5F}" type="presParOf" srcId="{D6A5221C-7247-EB49-936B-AB46485C3444}" destId="{8F9521C6-BB1D-C64D-8CF7-6102C06AC474}" srcOrd="1" destOrd="0" presId="urn:microsoft.com/office/officeart/2005/8/layout/gear1"/>
    <dgm:cxn modelId="{D905E3D7-7588-4147-974E-81BDA1AF8364}" type="presParOf" srcId="{D6A5221C-7247-EB49-936B-AB46485C3444}" destId="{F2927B80-1DCA-4846-81E5-03946853FD89}" srcOrd="2" destOrd="0" presId="urn:microsoft.com/office/officeart/2005/8/layout/gear1"/>
    <dgm:cxn modelId="{447E7A17-8E64-4267-BEF3-AC584D05954C}" type="presParOf" srcId="{D6A5221C-7247-EB49-936B-AB46485C3444}" destId="{880BE566-0DF3-0644-BFB1-DD6CEB949EF5}" srcOrd="3" destOrd="0" presId="urn:microsoft.com/office/officeart/2005/8/layout/gear1"/>
    <dgm:cxn modelId="{14B861C5-58FE-487F-9AF8-FA1C07C0CB99}" type="presParOf" srcId="{D6A5221C-7247-EB49-936B-AB46485C3444}" destId="{11420A97-BEEE-5C49-8B82-9FD4E3E597C5}" srcOrd="4" destOrd="0" presId="urn:microsoft.com/office/officeart/2005/8/layout/gear1"/>
    <dgm:cxn modelId="{63CFD784-D8EB-4DC3-804D-6E2D10CB92D4}" type="presParOf" srcId="{D6A5221C-7247-EB49-936B-AB46485C3444}" destId="{99AC5398-FDC2-804A-BC12-C5CDAD0176C6}" srcOrd="5" destOrd="0" presId="urn:microsoft.com/office/officeart/2005/8/layout/gear1"/>
    <dgm:cxn modelId="{646ACC09-E347-4678-B2C0-FF3F1EE55230}" type="presParOf" srcId="{D6A5221C-7247-EB49-936B-AB46485C3444}" destId="{FFAEBD7B-D87D-B241-9397-77EEFC72CDFC}" srcOrd="6" destOrd="0" presId="urn:microsoft.com/office/officeart/2005/8/layout/gear1"/>
    <dgm:cxn modelId="{AA6FBEF6-DA4B-471B-8B19-2CBF5FF7710B}" type="presParOf" srcId="{D6A5221C-7247-EB49-936B-AB46485C3444}" destId="{68E89C4C-8E0A-F743-AC7F-A65605FDB3AB}" srcOrd="7" destOrd="0" presId="urn:microsoft.com/office/officeart/2005/8/layout/gear1"/>
    <dgm:cxn modelId="{645C7A03-4B15-4F48-A772-D1C7435BD2EA}" type="presParOf" srcId="{D6A5221C-7247-EB49-936B-AB46485C3444}" destId="{10279C69-C3FF-7142-9F02-80BC7EC7D36D}" srcOrd="8" destOrd="0" presId="urn:microsoft.com/office/officeart/2005/8/layout/gear1"/>
    <dgm:cxn modelId="{5BC94FA0-151A-4103-ACF3-F0B8799E6E81}" type="presParOf" srcId="{D6A5221C-7247-EB49-936B-AB46485C3444}" destId="{22E488DB-4198-0540-AA62-116C450F890A}" srcOrd="9" destOrd="0" presId="urn:microsoft.com/office/officeart/2005/8/layout/gear1"/>
    <dgm:cxn modelId="{DF5A9FB7-7118-4409-B86F-45DD4AAEACA8}" type="presParOf" srcId="{D6A5221C-7247-EB49-936B-AB46485C3444}" destId="{0804E210-DDA4-D648-A5EC-4115D1F6730A}" srcOrd="10" destOrd="0" presId="urn:microsoft.com/office/officeart/2005/8/layout/gear1"/>
    <dgm:cxn modelId="{03FD448C-5B5A-4426-9C56-2646C36EFF45}" type="presParOf" srcId="{D6A5221C-7247-EB49-936B-AB46485C3444}" destId="{FF1CA1F7-7A35-BA4B-8A6C-EDA990550AB9}" srcOrd="11" destOrd="0" presId="urn:microsoft.com/office/officeart/2005/8/layout/gear1"/>
    <dgm:cxn modelId="{3DA5344A-94B6-4D5C-BCDC-DE579A7C1CDA}"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04140839-6A8B-4271-96EB-4BE0FFB454F6}" type="presOf" srcId="{6780EA98-9549-4C2C-9497-26053D531C3B}" destId="{1E446F85-7056-4EB8-ADCC-D9EA52599DC3}" srcOrd="0" destOrd="0" presId="urn:microsoft.com/office/officeart/2005/8/layout/gear1"/>
    <dgm:cxn modelId="{76E51EB1-7A94-4761-A1DF-2B9AA5A62893}" type="presOf" srcId="{99F46751-1063-485A-993A-EBA2177A0361}" destId="{A252CFB3-03C7-41A7-B7D0-96B3193AB57F}" srcOrd="0"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5521B6BF-D1A7-4521-A5D3-E0B5A8E31ACC}" type="presOf" srcId="{6780EA98-9549-4C2C-9497-26053D531C3B}" destId="{F15B143E-CC0D-46B6-A52D-188CA14D550D}" srcOrd="2" destOrd="0" presId="urn:microsoft.com/office/officeart/2005/8/layout/gear1"/>
    <dgm:cxn modelId="{DA2A8C6A-6F62-4D2A-B537-BC1903112CE2}" type="presOf" srcId="{01256274-B467-417D-B0FB-D9DEBBE30EA4}" destId="{3AD1B559-2D50-460D-8E8F-419A7CB078EE}" srcOrd="0" destOrd="0" presId="urn:microsoft.com/office/officeart/2005/8/layout/gear1"/>
    <dgm:cxn modelId="{81165204-0EA6-4F2B-93F5-DF6CE00C9D9E}" type="presOf" srcId="{6B8C1288-5965-40AA-BA5B-96DF6F7BDF16}" destId="{59DB91FF-8856-40C4-8DD9-453DD8EE423D}" srcOrd="0" destOrd="0" presId="urn:microsoft.com/office/officeart/2005/8/layout/gear1"/>
    <dgm:cxn modelId="{6BBFBB08-EFB8-46C7-9C62-119B90829269}" type="presOf" srcId="{01256274-B467-417D-B0FB-D9DEBBE30EA4}" destId="{68CF8A3C-58A4-42D4-BF8A-9EAEE81D9584}" srcOrd="2" destOrd="0" presId="urn:microsoft.com/office/officeart/2005/8/layout/gear1"/>
    <dgm:cxn modelId="{89D4DA8C-D183-4276-9BF9-FB519480970D}" type="presOf" srcId="{01256274-B467-417D-B0FB-D9DEBBE30EA4}" destId="{7DCB9903-DA53-4FA1-93C9-93EEFCF1F6DC}" srcOrd="3"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4FAC75A-DCF4-487E-AF48-AA78D6B53DEF}" type="presOf" srcId="{AB298886-EE6C-4B81-9189-0C10043C8EB0}" destId="{CBEA659B-D7DA-40DE-8D45-3319B767BE90}" srcOrd="1" destOrd="0" presId="urn:microsoft.com/office/officeart/2005/8/layout/gear1"/>
    <dgm:cxn modelId="{80EAE003-6BE0-4D99-8212-23970E6F84E6}" type="presOf" srcId="{A61413D3-AE93-49A6-A5EE-3C385D2DE3EE}" destId="{A9716CFE-04DB-4A1A-B650-87D4A83D0BBF}" srcOrd="0" destOrd="0" presId="urn:microsoft.com/office/officeart/2005/8/layout/gear1"/>
    <dgm:cxn modelId="{30169D7E-2025-4E3F-8623-6E5A70947425}" type="presOf" srcId="{38A728A7-0540-4BF2-8369-552D1FF04834}" destId="{106526A1-AD82-46A2-AC8C-B42D1F5217ED}"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0D65C684-A095-413F-AD7E-E6A1C5767915}" type="presOf" srcId="{6780EA98-9549-4C2C-9497-26053D531C3B}" destId="{75810C30-4C54-468B-8E2E-B530086FB0AC}" srcOrd="1" destOrd="0" presId="urn:microsoft.com/office/officeart/2005/8/layout/gear1"/>
    <dgm:cxn modelId="{1D5A480B-1FAE-4912-9C52-02DBA1A80D62}" type="presOf" srcId="{01256274-B467-417D-B0FB-D9DEBBE30EA4}" destId="{128CD003-1B49-454E-BFD8-E64E9DDE4604}" srcOrd="1" destOrd="0" presId="urn:microsoft.com/office/officeart/2005/8/layout/gear1"/>
    <dgm:cxn modelId="{83031932-99B0-4EA5-90DE-5D57C9361CE1}" type="presOf" srcId="{AB298886-EE6C-4B81-9189-0C10043C8EB0}" destId="{68EF01A1-2CAD-48C1-B3CC-1CB992A6B769}" srcOrd="2" destOrd="0" presId="urn:microsoft.com/office/officeart/2005/8/layout/gear1"/>
    <dgm:cxn modelId="{77613A22-1AD2-4612-97C3-87C52EFB5F6C}" type="presOf" srcId="{AB298886-EE6C-4B81-9189-0C10043C8EB0}" destId="{7BF61DF9-2290-435F-99ED-4383C002E642}" srcOrd="0" destOrd="0" presId="urn:microsoft.com/office/officeart/2005/8/layout/gear1"/>
    <dgm:cxn modelId="{86DEAC2D-4617-420A-8578-5B738A3E3374}" type="presParOf" srcId="{A252CFB3-03C7-41A7-B7D0-96B3193AB57F}" destId="{7BF61DF9-2290-435F-99ED-4383C002E642}" srcOrd="0" destOrd="0" presId="urn:microsoft.com/office/officeart/2005/8/layout/gear1"/>
    <dgm:cxn modelId="{5F7E5552-8E95-4A74-9FA9-AE2087167BCC}" type="presParOf" srcId="{A252CFB3-03C7-41A7-B7D0-96B3193AB57F}" destId="{CBEA659B-D7DA-40DE-8D45-3319B767BE90}" srcOrd="1" destOrd="0" presId="urn:microsoft.com/office/officeart/2005/8/layout/gear1"/>
    <dgm:cxn modelId="{A0C7C918-86F9-4D5E-B208-AFD714FE73C5}" type="presParOf" srcId="{A252CFB3-03C7-41A7-B7D0-96B3193AB57F}" destId="{68EF01A1-2CAD-48C1-B3CC-1CB992A6B769}" srcOrd="2" destOrd="0" presId="urn:microsoft.com/office/officeart/2005/8/layout/gear1"/>
    <dgm:cxn modelId="{725F13AA-2730-4088-B8F4-D17F2C9FA569}" type="presParOf" srcId="{A252CFB3-03C7-41A7-B7D0-96B3193AB57F}" destId="{1E446F85-7056-4EB8-ADCC-D9EA52599DC3}" srcOrd="3" destOrd="0" presId="urn:microsoft.com/office/officeart/2005/8/layout/gear1"/>
    <dgm:cxn modelId="{6E7367FB-2FD6-4F5A-BB82-56A8A46376F2}" type="presParOf" srcId="{A252CFB3-03C7-41A7-B7D0-96B3193AB57F}" destId="{75810C30-4C54-468B-8E2E-B530086FB0AC}" srcOrd="4" destOrd="0" presId="urn:microsoft.com/office/officeart/2005/8/layout/gear1"/>
    <dgm:cxn modelId="{17971F1E-82A7-42C4-9925-747C3392F921}" type="presParOf" srcId="{A252CFB3-03C7-41A7-B7D0-96B3193AB57F}" destId="{F15B143E-CC0D-46B6-A52D-188CA14D550D}" srcOrd="5" destOrd="0" presId="urn:microsoft.com/office/officeart/2005/8/layout/gear1"/>
    <dgm:cxn modelId="{88C5F4AD-64F6-43CA-B1BA-30BC622EFA9F}" type="presParOf" srcId="{A252CFB3-03C7-41A7-B7D0-96B3193AB57F}" destId="{3AD1B559-2D50-460D-8E8F-419A7CB078EE}" srcOrd="6" destOrd="0" presId="urn:microsoft.com/office/officeart/2005/8/layout/gear1"/>
    <dgm:cxn modelId="{1BB83E63-3C54-432C-9FA0-272D12B019EC}" type="presParOf" srcId="{A252CFB3-03C7-41A7-B7D0-96B3193AB57F}" destId="{128CD003-1B49-454E-BFD8-E64E9DDE4604}" srcOrd="7" destOrd="0" presId="urn:microsoft.com/office/officeart/2005/8/layout/gear1"/>
    <dgm:cxn modelId="{2723A805-296E-4CDF-837D-1380E7A283E1}" type="presParOf" srcId="{A252CFB3-03C7-41A7-B7D0-96B3193AB57F}" destId="{68CF8A3C-58A4-42D4-BF8A-9EAEE81D9584}" srcOrd="8" destOrd="0" presId="urn:microsoft.com/office/officeart/2005/8/layout/gear1"/>
    <dgm:cxn modelId="{7445149A-76E2-47C7-AAE2-51E4543FED5B}" type="presParOf" srcId="{A252CFB3-03C7-41A7-B7D0-96B3193AB57F}" destId="{7DCB9903-DA53-4FA1-93C9-93EEFCF1F6DC}" srcOrd="9" destOrd="0" presId="urn:microsoft.com/office/officeart/2005/8/layout/gear1"/>
    <dgm:cxn modelId="{38376966-3C85-4D3B-8A96-241F5444250B}" type="presParOf" srcId="{A252CFB3-03C7-41A7-B7D0-96B3193AB57F}" destId="{59DB91FF-8856-40C4-8DD9-453DD8EE423D}" srcOrd="10" destOrd="0" presId="urn:microsoft.com/office/officeart/2005/8/layout/gear1"/>
    <dgm:cxn modelId="{D239F797-2D70-4224-A68A-F2746BC93BF6}" type="presParOf" srcId="{A252CFB3-03C7-41A7-B7D0-96B3193AB57F}" destId="{106526A1-AD82-46A2-AC8C-B42D1F5217ED}" srcOrd="11" destOrd="0" presId="urn:microsoft.com/office/officeart/2005/8/layout/gear1"/>
    <dgm:cxn modelId="{62369B2F-CADE-435F-9B52-595914EEA12B}"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86EA7-974C-481F-8351-FA66D475168E}">
      <dsp:nvSpPr>
        <dsp:cNvPr id="0" name=""/>
        <dsp:cNvSpPr/>
      </dsp:nvSpPr>
      <dsp:spPr>
        <a:xfrm rot="2404410">
          <a:off x="3012073" y="3697463"/>
          <a:ext cx="1640153" cy="44648"/>
        </a:xfrm>
        <a:custGeom>
          <a:avLst/>
          <a:gdLst/>
          <a:ahLst/>
          <a:cxnLst/>
          <a:rect l="0" t="0" r="0" b="0"/>
          <a:pathLst>
            <a:path>
              <a:moveTo>
                <a:pt x="0" y="22324"/>
              </a:moveTo>
              <a:lnTo>
                <a:pt x="1640153"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560904-6201-4255-AB7D-3F09BA9FABFC}">
      <dsp:nvSpPr>
        <dsp:cNvPr id="0" name=""/>
        <dsp:cNvSpPr/>
      </dsp:nvSpPr>
      <dsp:spPr>
        <a:xfrm rot="983669">
          <a:off x="3180404" y="2947685"/>
          <a:ext cx="1190768" cy="44648"/>
        </a:xfrm>
        <a:custGeom>
          <a:avLst/>
          <a:gdLst/>
          <a:ahLst/>
          <a:cxnLst/>
          <a:rect l="0" t="0" r="0" b="0"/>
          <a:pathLst>
            <a:path>
              <a:moveTo>
                <a:pt x="0" y="22324"/>
              </a:moveTo>
              <a:lnTo>
                <a:pt x="1190768"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758DE3-E29F-460A-9C3C-F698A06DC2A4}">
      <dsp:nvSpPr>
        <dsp:cNvPr id="0" name=""/>
        <dsp:cNvSpPr/>
      </dsp:nvSpPr>
      <dsp:spPr>
        <a:xfrm rot="20703013">
          <a:off x="3184540" y="2226699"/>
          <a:ext cx="1185977" cy="44648"/>
        </a:xfrm>
        <a:custGeom>
          <a:avLst/>
          <a:gdLst/>
          <a:ahLst/>
          <a:cxnLst/>
          <a:rect l="0" t="0" r="0" b="0"/>
          <a:pathLst>
            <a:path>
              <a:moveTo>
                <a:pt x="0" y="22324"/>
              </a:moveTo>
              <a:lnTo>
                <a:pt x="1185977"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96FE47-21E9-49AE-B08F-5BD86163C1FC}">
      <dsp:nvSpPr>
        <dsp:cNvPr id="0" name=""/>
        <dsp:cNvSpPr/>
      </dsp:nvSpPr>
      <dsp:spPr>
        <a:xfrm rot="19195590">
          <a:off x="3012073" y="1442464"/>
          <a:ext cx="1640153" cy="44648"/>
        </a:xfrm>
        <a:custGeom>
          <a:avLst/>
          <a:gdLst/>
          <a:ahLst/>
          <a:cxnLst/>
          <a:rect l="0" t="0" r="0" b="0"/>
          <a:pathLst>
            <a:path>
              <a:moveTo>
                <a:pt x="0" y="22324"/>
              </a:moveTo>
              <a:lnTo>
                <a:pt x="1640153"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6E31E-562D-4E89-B72A-606CAFF56317}">
      <dsp:nvSpPr>
        <dsp:cNvPr id="0" name=""/>
        <dsp:cNvSpPr/>
      </dsp:nvSpPr>
      <dsp:spPr>
        <a:xfrm>
          <a:off x="1473846" y="1574190"/>
          <a:ext cx="2036194" cy="203619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5DF09-830E-4F50-B223-55C559D51414}">
      <dsp:nvSpPr>
        <dsp:cNvPr id="0" name=""/>
        <dsp:cNvSpPr/>
      </dsp:nvSpPr>
      <dsp:spPr>
        <a:xfrm>
          <a:off x="4325877" y="0"/>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Low performance</a:t>
          </a:r>
          <a:endParaRPr lang="en-ZA" sz="1100" b="1" kern="1200" dirty="0"/>
        </a:p>
      </dsp:txBody>
      <dsp:txXfrm>
        <a:off x="4492808" y="166931"/>
        <a:ext cx="806015" cy="806015"/>
      </dsp:txXfrm>
    </dsp:sp>
    <dsp:sp modelId="{9E0EDC55-8F6F-4B22-A467-A453FD9F8B94}">
      <dsp:nvSpPr>
        <dsp:cNvPr id="0" name=""/>
        <dsp:cNvSpPr/>
      </dsp:nvSpPr>
      <dsp:spPr>
        <a:xfrm>
          <a:off x="5579743" y="0"/>
          <a:ext cx="1709816" cy="1139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Performance on local and international assessments of educational achievement</a:t>
          </a:r>
          <a:endParaRPr lang="en-ZA" sz="1300" kern="1200" dirty="0"/>
        </a:p>
      </dsp:txBody>
      <dsp:txXfrm>
        <a:off x="5579743" y="0"/>
        <a:ext cx="1709816" cy="1139877"/>
      </dsp:txXfrm>
    </dsp:sp>
    <dsp:sp modelId="{978B4852-90D4-40F9-B0A1-440A3ECAE96F}">
      <dsp:nvSpPr>
        <dsp:cNvPr id="0" name=""/>
        <dsp:cNvSpPr/>
      </dsp:nvSpPr>
      <dsp:spPr>
        <a:xfrm>
          <a:off x="4331155" y="1379082"/>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Little learning in most classrooms</a:t>
          </a:r>
          <a:endParaRPr lang="en-ZA" sz="1100" b="1" kern="1200" dirty="0"/>
        </a:p>
      </dsp:txBody>
      <dsp:txXfrm>
        <a:off x="4498086" y="1546013"/>
        <a:ext cx="806015" cy="806015"/>
      </dsp:txXfrm>
    </dsp:sp>
    <dsp:sp modelId="{F46F9D6D-63F6-44B3-A486-FB822646E3FC}">
      <dsp:nvSpPr>
        <dsp:cNvPr id="0" name=""/>
        <dsp:cNvSpPr/>
      </dsp:nvSpPr>
      <dsp:spPr>
        <a:xfrm>
          <a:off x="5585020" y="1379082"/>
          <a:ext cx="1709816" cy="1139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Quantifying how much learning is taking place in most classrooms – quantifying learning deficits</a:t>
          </a:r>
          <a:endParaRPr lang="en-ZA" sz="1300" kern="1200" dirty="0"/>
        </a:p>
      </dsp:txBody>
      <dsp:txXfrm>
        <a:off x="5585020" y="1379082"/>
        <a:ext cx="1709816" cy="1139877"/>
      </dsp:txXfrm>
    </dsp:sp>
    <dsp:sp modelId="{05508EB8-95DC-4B8B-9F27-44B062ADB0E1}">
      <dsp:nvSpPr>
        <dsp:cNvPr id="0" name=""/>
        <dsp:cNvSpPr/>
      </dsp:nvSpPr>
      <dsp:spPr>
        <a:xfrm>
          <a:off x="4323792" y="2728982"/>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High dropout</a:t>
          </a:r>
          <a:endParaRPr lang="en-ZA" sz="1100" b="1" kern="1200" dirty="0"/>
        </a:p>
      </dsp:txBody>
      <dsp:txXfrm>
        <a:off x="4490723" y="2895913"/>
        <a:ext cx="806015" cy="806015"/>
      </dsp:txXfrm>
    </dsp:sp>
    <dsp:sp modelId="{0AC68B17-6D6C-468C-8C89-75D699D944CF}">
      <dsp:nvSpPr>
        <dsp:cNvPr id="0" name=""/>
        <dsp:cNvSpPr/>
      </dsp:nvSpPr>
      <dsp:spPr>
        <a:xfrm>
          <a:off x="5577657" y="2728982"/>
          <a:ext cx="1709816" cy="1139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Excessive dropout in Gr10/11/12</a:t>
          </a:r>
          <a:endParaRPr lang="en-ZA" sz="1300" kern="1200" dirty="0"/>
        </a:p>
      </dsp:txBody>
      <dsp:txXfrm>
        <a:off x="5577657" y="2728982"/>
        <a:ext cx="1709816" cy="1139877"/>
      </dsp:txXfrm>
    </dsp:sp>
    <dsp:sp modelId="{54B783BF-B132-4BE4-B02D-63D33A6B4ADD}">
      <dsp:nvSpPr>
        <dsp:cNvPr id="0" name=""/>
        <dsp:cNvSpPr/>
      </dsp:nvSpPr>
      <dsp:spPr>
        <a:xfrm>
          <a:off x="4325877" y="4044698"/>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Highly unequal</a:t>
          </a:r>
          <a:endParaRPr lang="en-ZA" sz="1100" b="1" kern="1200" dirty="0"/>
        </a:p>
      </dsp:txBody>
      <dsp:txXfrm>
        <a:off x="4492808" y="4211629"/>
        <a:ext cx="806015" cy="8060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577177" y="186196"/>
          <a:ext cx="2043587" cy="709710"/>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368153" y="1944216"/>
          <a:ext cx="396043" cy="471805"/>
        </a:xfrm>
        <a:prstGeom prst="downArrow">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33670" y="2144398"/>
          <a:ext cx="1901011" cy="475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ZA" sz="1600" b="1" kern="1200" dirty="0">
            <a:solidFill>
              <a:srgbClr val="FF0000"/>
            </a:solidFill>
          </a:endParaRPr>
        </a:p>
      </dsp:txBody>
      <dsp:txXfrm>
        <a:off x="633670" y="2144398"/>
        <a:ext cx="1901011" cy="475252"/>
      </dsp:txXfrm>
    </dsp:sp>
    <dsp:sp modelId="{CBF04D8E-2149-4622-ABE1-5AED6FACBAF0}">
      <dsp:nvSpPr>
        <dsp:cNvPr id="0" name=""/>
        <dsp:cNvSpPr/>
      </dsp:nvSpPr>
      <dsp:spPr>
        <a:xfrm>
          <a:off x="1302192" y="96830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smtClean="0">
              <a:solidFill>
                <a:srgbClr val="FF0000"/>
              </a:solidFill>
            </a:rPr>
            <a:t>Type of education</a:t>
          </a:r>
          <a:endParaRPr lang="en-ZA" sz="900" b="1" kern="1200" dirty="0">
            <a:solidFill>
              <a:srgbClr val="FF0000"/>
            </a:solidFill>
          </a:endParaRPr>
        </a:p>
      </dsp:txBody>
      <dsp:txXfrm>
        <a:off x="1406591" y="1072704"/>
        <a:ext cx="504081" cy="504081"/>
      </dsp:txXfrm>
    </dsp:sp>
    <dsp:sp modelId="{871E3D72-B506-4763-BF68-912A91ADA0E1}">
      <dsp:nvSpPr>
        <dsp:cNvPr id="0" name=""/>
        <dsp:cNvSpPr/>
      </dsp:nvSpPr>
      <dsp:spPr>
        <a:xfrm>
          <a:off x="785636" y="41678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Quality of education</a:t>
          </a:r>
          <a:endParaRPr lang="en-ZA" sz="900" b="1" kern="1200" dirty="0">
            <a:solidFill>
              <a:srgbClr val="FF0000"/>
            </a:solidFill>
          </a:endParaRPr>
        </a:p>
      </dsp:txBody>
      <dsp:txXfrm>
        <a:off x="890035" y="521184"/>
        <a:ext cx="504081" cy="504081"/>
      </dsp:txXfrm>
    </dsp:sp>
    <dsp:sp modelId="{9025DBFC-907B-4F5A-9079-F272D0027113}">
      <dsp:nvSpPr>
        <dsp:cNvPr id="0" name=""/>
        <dsp:cNvSpPr/>
      </dsp:nvSpPr>
      <dsp:spPr>
        <a:xfrm>
          <a:off x="1520808" y="261129"/>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Duration of education</a:t>
          </a:r>
          <a:endParaRPr lang="en-ZA" sz="900" b="1" kern="1200" dirty="0">
            <a:solidFill>
              <a:srgbClr val="FF0000"/>
            </a:solidFill>
          </a:endParaRPr>
        </a:p>
      </dsp:txBody>
      <dsp:txXfrm>
        <a:off x="1625207" y="365528"/>
        <a:ext cx="504081" cy="504081"/>
      </dsp:txXfrm>
    </dsp:sp>
    <dsp:sp modelId="{89AAFAC3-0FCC-4F56-988E-ED949141102E}">
      <dsp:nvSpPr>
        <dsp:cNvPr id="0" name=""/>
        <dsp:cNvSpPr/>
      </dsp:nvSpPr>
      <dsp:spPr>
        <a:xfrm>
          <a:off x="461391" y="33474"/>
          <a:ext cx="2217846" cy="1774277"/>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449663"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SA is one of the top 3 most unequal countries in the world</a:t>
          </a:r>
          <a:endParaRPr lang="en-ZA" sz="1900" kern="1200" dirty="0"/>
        </a:p>
      </dsp:txBody>
      <dsp:txXfrm>
        <a:off x="824877" y="376605"/>
        <a:ext cx="1811692" cy="1811692"/>
      </dsp:txXfrm>
    </dsp:sp>
    <dsp:sp modelId="{20B08DA0-7069-4A60-917F-B146CCDCDBBD}">
      <dsp:nvSpPr>
        <dsp:cNvPr id="0" name=""/>
        <dsp:cNvSpPr/>
      </dsp:nvSpPr>
      <dsp:spPr>
        <a:xfrm>
          <a:off x="2499359"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Between </a:t>
          </a:r>
          <a:r>
            <a:rPr lang="en-ZA" sz="1900" b="1" kern="1200" dirty="0" smtClean="0"/>
            <a:t>78%</a:t>
          </a:r>
          <a:r>
            <a:rPr lang="en-ZA" sz="1900" kern="1200" dirty="0" smtClean="0"/>
            <a:t> and </a:t>
          </a:r>
          <a:r>
            <a:rPr lang="en-ZA" sz="1900" b="1" kern="1200" dirty="0" smtClean="0"/>
            <a:t>85%</a:t>
          </a:r>
          <a:r>
            <a:rPr lang="en-ZA" sz="1900" kern="1200" dirty="0" smtClean="0"/>
            <a:t> of total inequality is explained by </a:t>
          </a:r>
          <a:r>
            <a:rPr lang="en-ZA" sz="1900" b="1" kern="1200" dirty="0" smtClean="0">
              <a:solidFill>
                <a:srgbClr val="FF0000"/>
              </a:solidFill>
            </a:rPr>
            <a:t>wage</a:t>
          </a:r>
          <a:r>
            <a:rPr lang="en-ZA" sz="1900" kern="1200" dirty="0" smtClean="0"/>
            <a:t> inequality</a:t>
          </a:r>
          <a:endParaRPr lang="en-ZA" sz="1900" kern="1200" dirty="0"/>
        </a:p>
      </dsp:txBody>
      <dsp:txXfrm>
        <a:off x="2874573" y="376605"/>
        <a:ext cx="1811692" cy="1811692"/>
      </dsp:txXfrm>
    </dsp:sp>
    <dsp:sp modelId="{4110B23A-1B79-4BBE-93AC-95B6D340CEC6}">
      <dsp:nvSpPr>
        <dsp:cNvPr id="0" name=""/>
        <dsp:cNvSpPr/>
      </dsp:nvSpPr>
      <dsp:spPr>
        <a:xfrm>
          <a:off x="4549056"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b="1" kern="1200" dirty="0" smtClean="0">
              <a:solidFill>
                <a:srgbClr val="FF0000"/>
              </a:solidFill>
            </a:rPr>
            <a:t>Wages</a:t>
          </a:r>
          <a:endParaRPr lang="en-ZA" sz="1900" b="1" kern="1200" dirty="0">
            <a:solidFill>
              <a:srgbClr val="FF0000"/>
            </a:solidFill>
          </a:endParaRPr>
        </a:p>
      </dsp:txBody>
      <dsp:txXfrm>
        <a:off x="4924270" y="376605"/>
        <a:ext cx="1811692" cy="18116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86EA7-974C-481F-8351-FA66D475168E}">
      <dsp:nvSpPr>
        <dsp:cNvPr id="0" name=""/>
        <dsp:cNvSpPr/>
      </dsp:nvSpPr>
      <dsp:spPr>
        <a:xfrm rot="2404410">
          <a:off x="3012073" y="3697463"/>
          <a:ext cx="1640153" cy="44648"/>
        </a:xfrm>
        <a:custGeom>
          <a:avLst/>
          <a:gdLst/>
          <a:ahLst/>
          <a:cxnLst/>
          <a:rect l="0" t="0" r="0" b="0"/>
          <a:pathLst>
            <a:path>
              <a:moveTo>
                <a:pt x="0" y="22324"/>
              </a:moveTo>
              <a:lnTo>
                <a:pt x="1640153"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560904-6201-4255-AB7D-3F09BA9FABFC}">
      <dsp:nvSpPr>
        <dsp:cNvPr id="0" name=""/>
        <dsp:cNvSpPr/>
      </dsp:nvSpPr>
      <dsp:spPr>
        <a:xfrm rot="983669">
          <a:off x="3180404" y="2947685"/>
          <a:ext cx="1190768" cy="44648"/>
        </a:xfrm>
        <a:custGeom>
          <a:avLst/>
          <a:gdLst/>
          <a:ahLst/>
          <a:cxnLst/>
          <a:rect l="0" t="0" r="0" b="0"/>
          <a:pathLst>
            <a:path>
              <a:moveTo>
                <a:pt x="0" y="22324"/>
              </a:moveTo>
              <a:lnTo>
                <a:pt x="1190768"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758DE3-E29F-460A-9C3C-F698A06DC2A4}">
      <dsp:nvSpPr>
        <dsp:cNvPr id="0" name=""/>
        <dsp:cNvSpPr/>
      </dsp:nvSpPr>
      <dsp:spPr>
        <a:xfrm rot="20703013">
          <a:off x="3184540" y="2226699"/>
          <a:ext cx="1185977" cy="44648"/>
        </a:xfrm>
        <a:custGeom>
          <a:avLst/>
          <a:gdLst/>
          <a:ahLst/>
          <a:cxnLst/>
          <a:rect l="0" t="0" r="0" b="0"/>
          <a:pathLst>
            <a:path>
              <a:moveTo>
                <a:pt x="0" y="22324"/>
              </a:moveTo>
              <a:lnTo>
                <a:pt x="1185977"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96FE47-21E9-49AE-B08F-5BD86163C1FC}">
      <dsp:nvSpPr>
        <dsp:cNvPr id="0" name=""/>
        <dsp:cNvSpPr/>
      </dsp:nvSpPr>
      <dsp:spPr>
        <a:xfrm rot="19195590">
          <a:off x="3012073" y="1442464"/>
          <a:ext cx="1640153" cy="44648"/>
        </a:xfrm>
        <a:custGeom>
          <a:avLst/>
          <a:gdLst/>
          <a:ahLst/>
          <a:cxnLst/>
          <a:rect l="0" t="0" r="0" b="0"/>
          <a:pathLst>
            <a:path>
              <a:moveTo>
                <a:pt x="0" y="22324"/>
              </a:moveTo>
              <a:lnTo>
                <a:pt x="1640153" y="22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6E31E-562D-4E89-B72A-606CAFF56317}">
      <dsp:nvSpPr>
        <dsp:cNvPr id="0" name=""/>
        <dsp:cNvSpPr/>
      </dsp:nvSpPr>
      <dsp:spPr>
        <a:xfrm>
          <a:off x="1473846" y="1574190"/>
          <a:ext cx="2036194" cy="203619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5DF09-830E-4F50-B223-55C559D51414}">
      <dsp:nvSpPr>
        <dsp:cNvPr id="0" name=""/>
        <dsp:cNvSpPr/>
      </dsp:nvSpPr>
      <dsp:spPr>
        <a:xfrm>
          <a:off x="4325877" y="0"/>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Low performance</a:t>
          </a:r>
          <a:endParaRPr lang="en-ZA" sz="1100" b="1" kern="1200" dirty="0"/>
        </a:p>
      </dsp:txBody>
      <dsp:txXfrm>
        <a:off x="4492808" y="166931"/>
        <a:ext cx="806015" cy="806015"/>
      </dsp:txXfrm>
    </dsp:sp>
    <dsp:sp modelId="{9E0EDC55-8F6F-4B22-A467-A453FD9F8B94}">
      <dsp:nvSpPr>
        <dsp:cNvPr id="0" name=""/>
        <dsp:cNvSpPr/>
      </dsp:nvSpPr>
      <dsp:spPr>
        <a:xfrm>
          <a:off x="5579743" y="0"/>
          <a:ext cx="1709816" cy="1139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Performance on local and international assessments of educational achievement</a:t>
          </a:r>
          <a:endParaRPr lang="en-ZA" sz="1300" kern="1200" dirty="0"/>
        </a:p>
      </dsp:txBody>
      <dsp:txXfrm>
        <a:off x="5579743" y="0"/>
        <a:ext cx="1709816" cy="1139877"/>
      </dsp:txXfrm>
    </dsp:sp>
    <dsp:sp modelId="{978B4852-90D4-40F9-B0A1-440A3ECAE96F}">
      <dsp:nvSpPr>
        <dsp:cNvPr id="0" name=""/>
        <dsp:cNvSpPr/>
      </dsp:nvSpPr>
      <dsp:spPr>
        <a:xfrm>
          <a:off x="4331155" y="1379082"/>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Little learning in most classrooms</a:t>
          </a:r>
          <a:endParaRPr lang="en-ZA" sz="1100" b="1" kern="1200" dirty="0"/>
        </a:p>
      </dsp:txBody>
      <dsp:txXfrm>
        <a:off x="4498086" y="1546013"/>
        <a:ext cx="806015" cy="806015"/>
      </dsp:txXfrm>
    </dsp:sp>
    <dsp:sp modelId="{F46F9D6D-63F6-44B3-A486-FB822646E3FC}">
      <dsp:nvSpPr>
        <dsp:cNvPr id="0" name=""/>
        <dsp:cNvSpPr/>
      </dsp:nvSpPr>
      <dsp:spPr>
        <a:xfrm>
          <a:off x="5585020" y="1379082"/>
          <a:ext cx="1709816" cy="1139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Quantifying how much learning is taking place in most classrooms – quantifying learning deficits</a:t>
          </a:r>
          <a:endParaRPr lang="en-ZA" sz="1300" kern="1200" dirty="0"/>
        </a:p>
      </dsp:txBody>
      <dsp:txXfrm>
        <a:off x="5585020" y="1379082"/>
        <a:ext cx="1709816" cy="1139877"/>
      </dsp:txXfrm>
    </dsp:sp>
    <dsp:sp modelId="{05508EB8-95DC-4B8B-9F27-44B062ADB0E1}">
      <dsp:nvSpPr>
        <dsp:cNvPr id="0" name=""/>
        <dsp:cNvSpPr/>
      </dsp:nvSpPr>
      <dsp:spPr>
        <a:xfrm>
          <a:off x="4323792" y="2728982"/>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High dropout</a:t>
          </a:r>
          <a:endParaRPr lang="en-ZA" sz="1100" b="1" kern="1200" dirty="0"/>
        </a:p>
      </dsp:txBody>
      <dsp:txXfrm>
        <a:off x="4490723" y="2895913"/>
        <a:ext cx="806015" cy="806015"/>
      </dsp:txXfrm>
    </dsp:sp>
    <dsp:sp modelId="{0AC68B17-6D6C-468C-8C89-75D699D944CF}">
      <dsp:nvSpPr>
        <dsp:cNvPr id="0" name=""/>
        <dsp:cNvSpPr/>
      </dsp:nvSpPr>
      <dsp:spPr>
        <a:xfrm>
          <a:off x="5577657" y="2728982"/>
          <a:ext cx="1709816" cy="1139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Excessive dropout in Gr10/11/12</a:t>
          </a:r>
          <a:endParaRPr lang="en-ZA" sz="1300" kern="1200" dirty="0"/>
        </a:p>
      </dsp:txBody>
      <dsp:txXfrm>
        <a:off x="5577657" y="2728982"/>
        <a:ext cx="1709816" cy="1139877"/>
      </dsp:txXfrm>
    </dsp:sp>
    <dsp:sp modelId="{54B783BF-B132-4BE4-B02D-63D33A6B4ADD}">
      <dsp:nvSpPr>
        <dsp:cNvPr id="0" name=""/>
        <dsp:cNvSpPr/>
      </dsp:nvSpPr>
      <dsp:spPr>
        <a:xfrm>
          <a:off x="4325877" y="4044698"/>
          <a:ext cx="1139877" cy="1139877"/>
        </a:xfrm>
        <a:prstGeom prst="ellipse">
          <a:avLst/>
        </a:prstGeom>
        <a:solidFill>
          <a:schemeClr val="tx2">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t>Highly unequal</a:t>
          </a:r>
          <a:endParaRPr lang="en-ZA" sz="1100" b="1" kern="1200" dirty="0"/>
        </a:p>
      </dsp:txBody>
      <dsp:txXfrm>
        <a:off x="4492808" y="4211629"/>
        <a:ext cx="806015" cy="8060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E8CCC-791B-488A-BEC4-8B912ED05C08}">
      <dsp:nvSpPr>
        <dsp:cNvPr id="0" name=""/>
        <dsp:cNvSpPr/>
      </dsp:nvSpPr>
      <dsp:spPr>
        <a:xfrm>
          <a:off x="3225837" y="2217725"/>
          <a:ext cx="1685229" cy="1685229"/>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ZA" sz="2000" b="1" kern="1200" dirty="0" smtClean="0"/>
            <a:t>Current concerns of DBE </a:t>
          </a:r>
        </a:p>
        <a:p>
          <a:pPr lvl="0" algn="ctr" defTabSz="889000">
            <a:lnSpc>
              <a:spcPct val="90000"/>
            </a:lnSpc>
            <a:spcBef>
              <a:spcPct val="0"/>
            </a:spcBef>
            <a:spcAft>
              <a:spcPct val="35000"/>
            </a:spcAft>
          </a:pPr>
          <a:r>
            <a:rPr lang="en-ZA" sz="900" kern="1200" dirty="0" smtClean="0"/>
            <a:t>(according to me)</a:t>
          </a:r>
          <a:endParaRPr lang="en-ZA" sz="900" kern="1200" dirty="0"/>
        </a:p>
      </dsp:txBody>
      <dsp:txXfrm>
        <a:off x="3472633" y="2464521"/>
        <a:ext cx="1191637" cy="1191637"/>
      </dsp:txXfrm>
    </dsp:sp>
    <dsp:sp modelId="{EF6C528B-8C4A-4F95-B362-2FDAC40BBF12}">
      <dsp:nvSpPr>
        <dsp:cNvPr id="0" name=""/>
        <dsp:cNvSpPr/>
      </dsp:nvSpPr>
      <dsp:spPr>
        <a:xfrm rot="16200000">
          <a:off x="3814255" y="1944888"/>
          <a:ext cx="508393" cy="37279"/>
        </a:xfrm>
        <a:custGeom>
          <a:avLst/>
          <a:gdLst/>
          <a:ahLst/>
          <a:cxnLst/>
          <a:rect l="0" t="0" r="0" b="0"/>
          <a:pathLst>
            <a:path>
              <a:moveTo>
                <a:pt x="0" y="18639"/>
              </a:moveTo>
              <a:lnTo>
                <a:pt x="508393" y="186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055742" y="1950818"/>
        <a:ext cx="25419" cy="25419"/>
      </dsp:txXfrm>
    </dsp:sp>
    <dsp:sp modelId="{6A11ACCE-094B-47CD-801D-2FC6256BBDD0}">
      <dsp:nvSpPr>
        <dsp:cNvPr id="0" name=""/>
        <dsp:cNvSpPr/>
      </dsp:nvSpPr>
      <dsp:spPr>
        <a:xfrm>
          <a:off x="3225837" y="24101"/>
          <a:ext cx="1685229" cy="16852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Teacher content knowledge</a:t>
          </a:r>
        </a:p>
        <a:p>
          <a:pPr lvl="0" algn="ctr" defTabSz="444500">
            <a:lnSpc>
              <a:spcPct val="90000"/>
            </a:lnSpc>
            <a:spcBef>
              <a:spcPct val="0"/>
            </a:spcBef>
            <a:spcAft>
              <a:spcPct val="35000"/>
            </a:spcAft>
          </a:pPr>
          <a:r>
            <a:rPr lang="en-ZA" sz="1000" kern="1200" dirty="0" smtClean="0"/>
            <a:t>- Extremely low</a:t>
          </a:r>
        </a:p>
        <a:p>
          <a:pPr lvl="0" algn="ctr" defTabSz="444500">
            <a:lnSpc>
              <a:spcPct val="90000"/>
            </a:lnSpc>
            <a:spcBef>
              <a:spcPct val="0"/>
            </a:spcBef>
            <a:spcAft>
              <a:spcPct val="35000"/>
            </a:spcAft>
          </a:pPr>
          <a:r>
            <a:rPr lang="en-ZA" sz="1000" kern="1200" dirty="0" smtClean="0"/>
            <a:t>- Politically sensitive given strength of teacher unions</a:t>
          </a:r>
        </a:p>
        <a:p>
          <a:pPr lvl="0" algn="ctr" defTabSz="444500">
            <a:lnSpc>
              <a:spcPct val="90000"/>
            </a:lnSpc>
            <a:spcBef>
              <a:spcPct val="0"/>
            </a:spcBef>
            <a:spcAft>
              <a:spcPct val="35000"/>
            </a:spcAft>
          </a:pPr>
          <a:r>
            <a:rPr lang="en-ZA" sz="1000" kern="1200" dirty="0" smtClean="0"/>
            <a:t>-Testing &amp; training?!</a:t>
          </a:r>
          <a:endParaRPr lang="en-ZA" sz="1000" kern="1200" dirty="0"/>
        </a:p>
      </dsp:txBody>
      <dsp:txXfrm>
        <a:off x="3472633" y="270897"/>
        <a:ext cx="1191637" cy="1191637"/>
      </dsp:txXfrm>
    </dsp:sp>
    <dsp:sp modelId="{3DA960A4-B27E-4AE2-8EF6-0FC699BBD40E}">
      <dsp:nvSpPr>
        <dsp:cNvPr id="0" name=""/>
        <dsp:cNvSpPr/>
      </dsp:nvSpPr>
      <dsp:spPr>
        <a:xfrm rot="19800000">
          <a:off x="4764121" y="2493294"/>
          <a:ext cx="508393" cy="37279"/>
        </a:xfrm>
        <a:custGeom>
          <a:avLst/>
          <a:gdLst/>
          <a:ahLst/>
          <a:cxnLst/>
          <a:rect l="0" t="0" r="0" b="0"/>
          <a:pathLst>
            <a:path>
              <a:moveTo>
                <a:pt x="0" y="18639"/>
              </a:moveTo>
              <a:lnTo>
                <a:pt x="508393" y="186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5005609" y="2499224"/>
        <a:ext cx="25419" cy="25419"/>
      </dsp:txXfrm>
    </dsp:sp>
    <dsp:sp modelId="{59F6E7B8-550D-4BE6-9706-76D63D52CFFB}">
      <dsp:nvSpPr>
        <dsp:cNvPr id="0" name=""/>
        <dsp:cNvSpPr/>
      </dsp:nvSpPr>
      <dsp:spPr>
        <a:xfrm>
          <a:off x="5125570" y="1120913"/>
          <a:ext cx="1685229" cy="16852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solidFill>
                <a:srgbClr val="FFFF00"/>
              </a:solidFill>
            </a:rPr>
            <a:t>Grade R &amp; ECD</a:t>
          </a:r>
        </a:p>
        <a:p>
          <a:pPr lvl="0" algn="ctr" defTabSz="488950">
            <a:lnSpc>
              <a:spcPct val="90000"/>
            </a:lnSpc>
            <a:spcBef>
              <a:spcPct val="0"/>
            </a:spcBef>
            <a:spcAft>
              <a:spcPct val="35000"/>
            </a:spcAft>
          </a:pPr>
          <a:r>
            <a:rPr lang="en-ZA" sz="1000" kern="1200" dirty="0" smtClean="0"/>
            <a:t>- Funding: Current </a:t>
          </a:r>
          <a:r>
            <a:rPr lang="en-ZA" sz="1000" kern="1200" dirty="0" err="1" smtClean="0"/>
            <a:t>exp</a:t>
          </a:r>
          <a:r>
            <a:rPr lang="en-ZA" sz="1000" kern="1200" dirty="0" smtClean="0"/>
            <a:t> on Grade R pupil (R3K) 1/3 of ordinary school child (R10K)</a:t>
          </a:r>
        </a:p>
        <a:p>
          <a:pPr lvl="0" algn="ctr" defTabSz="488950">
            <a:lnSpc>
              <a:spcPct val="90000"/>
            </a:lnSpc>
            <a:spcBef>
              <a:spcPct val="0"/>
            </a:spcBef>
            <a:spcAft>
              <a:spcPct val="35000"/>
            </a:spcAft>
          </a:pPr>
          <a:r>
            <a:rPr lang="en-ZA" sz="1000" kern="1200" dirty="0" smtClean="0"/>
            <a:t>-Training/qualifications and $ of  ECD teachers?</a:t>
          </a:r>
          <a:endParaRPr lang="en-ZA" sz="1000" kern="1200" dirty="0"/>
        </a:p>
      </dsp:txBody>
      <dsp:txXfrm>
        <a:off x="5372366" y="1367709"/>
        <a:ext cx="1191637" cy="1191637"/>
      </dsp:txXfrm>
    </dsp:sp>
    <dsp:sp modelId="{3930D2AE-8858-462F-90FB-ED7AC4BE5A26}">
      <dsp:nvSpPr>
        <dsp:cNvPr id="0" name=""/>
        <dsp:cNvSpPr/>
      </dsp:nvSpPr>
      <dsp:spPr>
        <a:xfrm rot="1800000">
          <a:off x="4764121" y="3590106"/>
          <a:ext cx="508393" cy="37279"/>
        </a:xfrm>
        <a:custGeom>
          <a:avLst/>
          <a:gdLst/>
          <a:ahLst/>
          <a:cxnLst/>
          <a:rect l="0" t="0" r="0" b="0"/>
          <a:pathLst>
            <a:path>
              <a:moveTo>
                <a:pt x="0" y="18639"/>
              </a:moveTo>
              <a:lnTo>
                <a:pt x="508393" y="186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5005609" y="3596036"/>
        <a:ext cx="25419" cy="25419"/>
      </dsp:txXfrm>
    </dsp:sp>
    <dsp:sp modelId="{06635811-3A4A-44E1-8E35-45EAEC47556C}">
      <dsp:nvSpPr>
        <dsp:cNvPr id="0" name=""/>
        <dsp:cNvSpPr/>
      </dsp:nvSpPr>
      <dsp:spPr>
        <a:xfrm>
          <a:off x="5125570" y="3314536"/>
          <a:ext cx="1685229" cy="16852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solidFill>
                <a:srgbClr val="FFFF00"/>
              </a:solidFill>
            </a:rPr>
            <a:t>Min Norms &amp; </a:t>
          </a:r>
          <a:r>
            <a:rPr lang="en-ZA" sz="1100" b="1" kern="1200" dirty="0" err="1" smtClean="0">
              <a:solidFill>
                <a:srgbClr val="FFFF00"/>
              </a:solidFill>
            </a:rPr>
            <a:t>Stds</a:t>
          </a:r>
          <a:endParaRPr lang="en-ZA" sz="1100" b="1" kern="1200" dirty="0" smtClean="0">
            <a:solidFill>
              <a:srgbClr val="FFFF00"/>
            </a:solidFill>
          </a:endParaRPr>
        </a:p>
        <a:p>
          <a:pPr lvl="0" algn="ctr" defTabSz="488950">
            <a:lnSpc>
              <a:spcPct val="90000"/>
            </a:lnSpc>
            <a:spcBef>
              <a:spcPct val="0"/>
            </a:spcBef>
            <a:spcAft>
              <a:spcPct val="35000"/>
            </a:spcAft>
          </a:pPr>
          <a:r>
            <a:rPr lang="en-ZA" sz="1000" kern="1200" dirty="0" smtClean="0"/>
            <a:t>- Eradicating infrastructure backlogs &amp; providing basics (and then non-basics)</a:t>
          </a:r>
        </a:p>
        <a:p>
          <a:pPr lvl="0" algn="ctr" defTabSz="488950">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5372366" y="3561332"/>
        <a:ext cx="1191637" cy="1191637"/>
      </dsp:txXfrm>
    </dsp:sp>
    <dsp:sp modelId="{A08C8600-5E55-4248-B08C-EE1FD83C8701}">
      <dsp:nvSpPr>
        <dsp:cNvPr id="0" name=""/>
        <dsp:cNvSpPr/>
      </dsp:nvSpPr>
      <dsp:spPr>
        <a:xfrm rot="5400000">
          <a:off x="3814255" y="4138511"/>
          <a:ext cx="508393" cy="37279"/>
        </a:xfrm>
        <a:custGeom>
          <a:avLst/>
          <a:gdLst/>
          <a:ahLst/>
          <a:cxnLst/>
          <a:rect l="0" t="0" r="0" b="0"/>
          <a:pathLst>
            <a:path>
              <a:moveTo>
                <a:pt x="0" y="18639"/>
              </a:moveTo>
              <a:lnTo>
                <a:pt x="508393" y="186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055742" y="4144441"/>
        <a:ext cx="25419" cy="25419"/>
      </dsp:txXfrm>
    </dsp:sp>
    <dsp:sp modelId="{C4A4A127-EE84-452D-AE10-46CC321FE2A1}">
      <dsp:nvSpPr>
        <dsp:cNvPr id="0" name=""/>
        <dsp:cNvSpPr/>
      </dsp:nvSpPr>
      <dsp:spPr>
        <a:xfrm>
          <a:off x="3225837" y="4411348"/>
          <a:ext cx="1685229" cy="16852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Teacher Salaries </a:t>
          </a:r>
        </a:p>
        <a:p>
          <a:pPr lvl="0" algn="ctr" defTabSz="466725">
            <a:lnSpc>
              <a:spcPct val="90000"/>
            </a:lnSpc>
            <a:spcBef>
              <a:spcPct val="0"/>
            </a:spcBef>
            <a:spcAft>
              <a:spcPct val="35000"/>
            </a:spcAft>
          </a:pPr>
          <a:r>
            <a:rPr lang="en-ZA" sz="1000" kern="1200" dirty="0" smtClean="0"/>
            <a:t>– Make up 80% of </a:t>
          </a:r>
          <a:r>
            <a:rPr lang="en-ZA" sz="1000" kern="1200" dirty="0" err="1" smtClean="0"/>
            <a:t>Educ</a:t>
          </a:r>
          <a:r>
            <a:rPr lang="en-ZA" sz="1000" kern="1200" dirty="0" smtClean="0"/>
            <a:t> </a:t>
          </a:r>
          <a:r>
            <a:rPr lang="en-ZA" sz="1000" kern="1200" dirty="0" err="1" smtClean="0"/>
            <a:t>Exp</a:t>
          </a:r>
          <a:r>
            <a:rPr lang="en-ZA" sz="1000" kern="1200" dirty="0" smtClean="0"/>
            <a:t> </a:t>
          </a:r>
          <a:r>
            <a:rPr lang="en-ZA" sz="1000" kern="1200" dirty="0" err="1" smtClean="0"/>
            <a:t>ating</a:t>
          </a:r>
          <a:r>
            <a:rPr lang="en-ZA" sz="1000" kern="1200" dirty="0" smtClean="0"/>
            <a:t> infrastructure backlogs</a:t>
          </a:r>
        </a:p>
        <a:p>
          <a:pPr lvl="0" algn="ctr" defTabSz="466725">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3472633" y="4658144"/>
        <a:ext cx="1191637" cy="1191637"/>
      </dsp:txXfrm>
    </dsp:sp>
    <dsp:sp modelId="{0892EC48-933E-47F6-B1BE-D6E2E880C609}">
      <dsp:nvSpPr>
        <dsp:cNvPr id="0" name=""/>
        <dsp:cNvSpPr/>
      </dsp:nvSpPr>
      <dsp:spPr>
        <a:xfrm rot="9000000">
          <a:off x="2864388" y="3590106"/>
          <a:ext cx="508393" cy="37279"/>
        </a:xfrm>
        <a:custGeom>
          <a:avLst/>
          <a:gdLst/>
          <a:ahLst/>
          <a:cxnLst/>
          <a:rect l="0" t="0" r="0" b="0"/>
          <a:pathLst>
            <a:path>
              <a:moveTo>
                <a:pt x="0" y="18639"/>
              </a:moveTo>
              <a:lnTo>
                <a:pt x="508393" y="186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3105875" y="3596036"/>
        <a:ext cx="25419" cy="25419"/>
      </dsp:txXfrm>
    </dsp:sp>
    <dsp:sp modelId="{A07D68AF-2A75-42AD-AA0A-6160893A8FAA}">
      <dsp:nvSpPr>
        <dsp:cNvPr id="0" name=""/>
        <dsp:cNvSpPr/>
      </dsp:nvSpPr>
      <dsp:spPr>
        <a:xfrm>
          <a:off x="1326103" y="3314536"/>
          <a:ext cx="1685229" cy="16852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Annual National Assessments</a:t>
          </a:r>
          <a:endParaRPr lang="en-ZA" sz="900" b="1" kern="1200" dirty="0" smtClean="0">
            <a:solidFill>
              <a:srgbClr val="FFFF00"/>
            </a:solidFill>
          </a:endParaRPr>
        </a:p>
        <a:p>
          <a:pPr lvl="0" algn="ctr" defTabSz="466725">
            <a:lnSpc>
              <a:spcPct val="90000"/>
            </a:lnSpc>
            <a:spcBef>
              <a:spcPct val="0"/>
            </a:spcBef>
            <a:spcAft>
              <a:spcPct val="35000"/>
            </a:spcAft>
          </a:pPr>
          <a:r>
            <a:rPr lang="en-ZA" sz="900" kern="1200" dirty="0" smtClean="0"/>
            <a:t>- Ensuring they are comparable across years</a:t>
          </a:r>
        </a:p>
        <a:p>
          <a:pPr lvl="0" algn="ctr" defTabSz="466725">
            <a:lnSpc>
              <a:spcPct val="90000"/>
            </a:lnSpc>
            <a:spcBef>
              <a:spcPct val="0"/>
            </a:spcBef>
            <a:spcAft>
              <a:spcPct val="35000"/>
            </a:spcAft>
          </a:pPr>
          <a:r>
            <a:rPr lang="en-ZA" sz="900" kern="1200" dirty="0" smtClean="0"/>
            <a:t>- Using them to raise numeracy &amp; literacy outcomes</a:t>
          </a:r>
        </a:p>
        <a:p>
          <a:pPr lvl="0" algn="ctr" defTabSz="466725">
            <a:lnSpc>
              <a:spcPct val="90000"/>
            </a:lnSpc>
            <a:spcBef>
              <a:spcPct val="0"/>
            </a:spcBef>
            <a:spcAft>
              <a:spcPct val="35000"/>
            </a:spcAft>
          </a:pPr>
          <a:r>
            <a:rPr lang="en-ZA" sz="900" kern="1200" dirty="0" smtClean="0"/>
            <a:t>-</a:t>
          </a:r>
          <a:endParaRPr lang="en-ZA" sz="900" kern="1200" dirty="0"/>
        </a:p>
      </dsp:txBody>
      <dsp:txXfrm>
        <a:off x="1572899" y="3561332"/>
        <a:ext cx="1191637" cy="1191637"/>
      </dsp:txXfrm>
    </dsp:sp>
    <dsp:sp modelId="{31A41989-BEA2-4558-88DF-18E6FF2A4CEE}">
      <dsp:nvSpPr>
        <dsp:cNvPr id="0" name=""/>
        <dsp:cNvSpPr/>
      </dsp:nvSpPr>
      <dsp:spPr>
        <a:xfrm rot="12600000">
          <a:off x="2864388" y="2493294"/>
          <a:ext cx="508393" cy="37279"/>
        </a:xfrm>
        <a:custGeom>
          <a:avLst/>
          <a:gdLst/>
          <a:ahLst/>
          <a:cxnLst/>
          <a:rect l="0" t="0" r="0" b="0"/>
          <a:pathLst>
            <a:path>
              <a:moveTo>
                <a:pt x="0" y="18639"/>
              </a:moveTo>
              <a:lnTo>
                <a:pt x="508393" y="186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3105875" y="2499224"/>
        <a:ext cx="25419" cy="25419"/>
      </dsp:txXfrm>
    </dsp:sp>
    <dsp:sp modelId="{042CDF1E-0E2C-483C-956E-D70585AF03D1}">
      <dsp:nvSpPr>
        <dsp:cNvPr id="0" name=""/>
        <dsp:cNvSpPr/>
      </dsp:nvSpPr>
      <dsp:spPr>
        <a:xfrm>
          <a:off x="1326103" y="1120913"/>
          <a:ext cx="1685229" cy="16852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Relations with teacher unions</a:t>
          </a:r>
        </a:p>
        <a:p>
          <a:pPr lvl="0" algn="ctr" defTabSz="444500">
            <a:lnSpc>
              <a:spcPct val="90000"/>
            </a:lnSpc>
            <a:spcBef>
              <a:spcPct val="0"/>
            </a:spcBef>
            <a:spcAft>
              <a:spcPct val="35000"/>
            </a:spcAft>
          </a:pPr>
          <a:r>
            <a:rPr lang="en-ZA" sz="800" kern="1200" dirty="0" smtClean="0">
              <a:solidFill>
                <a:schemeClr val="bg1"/>
              </a:solidFill>
            </a:rPr>
            <a:t>- Teacher unions (</a:t>
          </a:r>
          <a:r>
            <a:rPr lang="en-ZA" sz="800" kern="1200" dirty="0" err="1" smtClean="0">
              <a:solidFill>
                <a:schemeClr val="bg1"/>
              </a:solidFill>
            </a:rPr>
            <a:t>esp</a:t>
          </a:r>
          <a:r>
            <a:rPr lang="en-ZA" sz="800" kern="1200" dirty="0" smtClean="0">
              <a:solidFill>
                <a:schemeClr val="bg1"/>
              </a:solidFill>
            </a:rPr>
            <a:t> SADTU) wield considerable power)</a:t>
          </a:r>
        </a:p>
        <a:p>
          <a:pPr lvl="0" algn="ctr" defTabSz="444500">
            <a:lnSpc>
              <a:spcPct val="90000"/>
            </a:lnSpc>
            <a:spcBef>
              <a:spcPct val="0"/>
            </a:spcBef>
            <a:spcAft>
              <a:spcPct val="35000"/>
            </a:spcAft>
          </a:pPr>
          <a:r>
            <a:rPr lang="en-ZA" sz="800" kern="1200" dirty="0" smtClean="0">
              <a:solidFill>
                <a:schemeClr val="bg1"/>
              </a:solidFill>
            </a:rPr>
            <a:t>-Appointments (DBE/district/principal/teacher) politicised, competence not primary concern</a:t>
          </a:r>
        </a:p>
        <a:p>
          <a:pPr lvl="0" algn="ctr" defTabSz="444500">
            <a:lnSpc>
              <a:spcPct val="90000"/>
            </a:lnSpc>
            <a:spcBef>
              <a:spcPct val="0"/>
            </a:spcBef>
            <a:spcAft>
              <a:spcPct val="35000"/>
            </a:spcAft>
          </a:pPr>
          <a:endParaRPr lang="en-ZA" sz="1200" kern="1200" dirty="0">
            <a:solidFill>
              <a:srgbClr val="FFFF00"/>
            </a:solidFill>
          </a:endParaRPr>
        </a:p>
      </dsp:txBody>
      <dsp:txXfrm>
        <a:off x="1572899" y="1367709"/>
        <a:ext cx="1191637" cy="11916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Student </a:t>
          </a:r>
          <a:r>
            <a:rPr lang="en-US" sz="1600" b="1" u="sng" kern="1200" dirty="0" smtClean="0"/>
            <a:t>understands</a:t>
          </a:r>
          <a:r>
            <a:rPr lang="en-US" sz="1600" kern="1200" dirty="0" smtClean="0"/>
            <a:t> &amp; can calculate fractions</a:t>
          </a:r>
          <a:endParaRPr lang="en-US" sz="16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PCK </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CK</a:t>
          </a:r>
          <a:r>
            <a:rPr lang="en-US" sz="1700" kern="1200" dirty="0" smtClean="0"/>
            <a:t> – </a:t>
          </a:r>
          <a:r>
            <a:rPr lang="en-US" sz="1600" i="1" kern="1200" dirty="0" smtClean="0"/>
            <a:t>How to </a:t>
          </a:r>
          <a:r>
            <a:rPr lang="en-US" sz="1600" b="1" i="1" u="sng" kern="1200" dirty="0" smtClean="0"/>
            <a:t>do</a:t>
          </a:r>
          <a:r>
            <a:rPr lang="en-US" sz="1600" i="1" kern="1200" dirty="0" smtClean="0"/>
            <a:t> fractions</a:t>
          </a:r>
          <a:endParaRPr lang="en-US" sz="170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656184" y="1620180"/>
          <a:ext cx="1980220" cy="198022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3) Holding accountable</a:t>
          </a:r>
          <a:endParaRPr lang="en-ZA" sz="1600" b="1" kern="1200" dirty="0"/>
        </a:p>
      </dsp:txBody>
      <dsp:txXfrm>
        <a:off x="2054296" y="2084037"/>
        <a:ext cx="1183996" cy="1017874"/>
      </dsp:txXfrm>
    </dsp:sp>
    <dsp:sp modelId="{1E446F85-7056-4EB8-ADCC-D9EA52599DC3}">
      <dsp:nvSpPr>
        <dsp:cNvPr id="0" name=""/>
        <dsp:cNvSpPr/>
      </dsp:nvSpPr>
      <dsp:spPr>
        <a:xfrm>
          <a:off x="504056" y="1152128"/>
          <a:ext cx="1440160" cy="1440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ZA" sz="1000" kern="1200" dirty="0" smtClean="0"/>
            <a:t>2) Measuring achievement</a:t>
          </a:r>
          <a:endParaRPr lang="en-ZA" sz="1000" kern="1200" dirty="0"/>
        </a:p>
      </dsp:txBody>
      <dsp:txXfrm>
        <a:off x="866621" y="1516884"/>
        <a:ext cx="715030" cy="710648"/>
      </dsp:txXfrm>
    </dsp:sp>
    <dsp:sp modelId="{3AD1B559-2D50-460D-8E8F-419A7CB078EE}">
      <dsp:nvSpPr>
        <dsp:cNvPr id="0" name=""/>
        <dsp:cNvSpPr/>
      </dsp:nvSpPr>
      <dsp:spPr>
        <a:xfrm rot="20700000">
          <a:off x="1310692" y="158564"/>
          <a:ext cx="1411062" cy="141106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1) Setting standards</a:t>
          </a:r>
          <a:endParaRPr lang="en-ZA" sz="1200" kern="1200" dirty="0"/>
        </a:p>
      </dsp:txBody>
      <dsp:txXfrm rot="-20700000">
        <a:off x="1620180" y="468052"/>
        <a:ext cx="792088" cy="792088"/>
      </dsp:txXfrm>
    </dsp:sp>
    <dsp:sp modelId="{59DB91FF-8856-40C4-8DD9-453DD8EE423D}">
      <dsp:nvSpPr>
        <dsp:cNvPr id="0" name=""/>
        <dsp:cNvSpPr/>
      </dsp:nvSpPr>
      <dsp:spPr>
        <a:xfrm>
          <a:off x="1497508" y="1324996"/>
          <a:ext cx="2534681" cy="2534681"/>
        </a:xfrm>
        <a:prstGeom prst="circularArrow">
          <a:avLst>
            <a:gd name="adj1" fmla="val 4687"/>
            <a:gd name="adj2" fmla="val 299029"/>
            <a:gd name="adj3" fmla="val 2500248"/>
            <a:gd name="adj4" fmla="val 15896002"/>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49006" y="836023"/>
          <a:ext cx="1841604" cy="1841604"/>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984299" y="-147962"/>
          <a:ext cx="1985620" cy="198562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0.10609</cdr:x>
      <cdr:y>0.67769</cdr:y>
    </cdr:from>
    <cdr:to>
      <cdr:x>0.10717</cdr:x>
      <cdr:y>0.79584</cdr:y>
    </cdr:to>
    <cdr:cxnSp macro="">
      <cdr:nvCxnSpPr>
        <cdr:cNvPr id="2" name="Straight Arrow Connector 1"/>
        <cdr:cNvCxnSpPr/>
      </cdr:nvCxnSpPr>
      <cdr:spPr>
        <a:xfrm xmlns:a="http://schemas.openxmlformats.org/drawingml/2006/main" flipH="1">
          <a:off x="970060" y="3615661"/>
          <a:ext cx="9875" cy="630336"/>
        </a:xfrm>
        <a:prstGeom xmlns:a="http://schemas.openxmlformats.org/drawingml/2006/main" prst="straightConnector1">
          <a:avLst/>
        </a:prstGeom>
        <a:ln xmlns:a="http://schemas.openxmlformats.org/drawingml/2006/main" w="19050">
          <a:solidFill>
            <a:sysClr val="windowText" lastClr="000000"/>
          </a:solidFill>
          <a:headEnd type="arrow"/>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2014/09/13</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2292548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1814628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If we consider the performance of the learners per test language, the following observations are made:</a:t>
            </a:r>
          </a:p>
          <a:p>
            <a:pPr marL="220462" indent="-220462">
              <a:buAutoNum type="arabicPeriod"/>
            </a:pPr>
            <a:r>
              <a:rPr lang="en-ZA" sz="1400" dirty="0"/>
              <a:t>Overall 29% of learners in SA don’t meet the low benchmark</a:t>
            </a:r>
          </a:p>
          <a:p>
            <a:pPr marL="220462" indent="-220462">
              <a:buAutoNum type="arabicPeriod"/>
            </a:pPr>
            <a:r>
              <a:rPr lang="en-ZA" sz="1400" dirty="0"/>
              <a:t>However, in Afrikaans and English, there are only 12 and 10% who do not meet the low benchmark</a:t>
            </a:r>
          </a:p>
          <a:p>
            <a:pPr marL="220462" indent="-220462">
              <a:buAutoNum type="arabicPeriod"/>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AutoNum type="arabicPeriod"/>
            </a:pPr>
            <a:r>
              <a:rPr lang="en-ZA" sz="1400" dirty="0"/>
              <a:t>More than 15% of learners in Afrikaans and English reach the advanced level in contrast to less than 1% in African languages.</a:t>
            </a:r>
          </a:p>
        </p:txBody>
      </p:sp>
      <p:sp>
        <p:nvSpPr>
          <p:cNvPr id="4" name="Slide Number Placeholder 3"/>
          <p:cNvSpPr>
            <a:spLocks noGrp="1"/>
          </p:cNvSpPr>
          <p:nvPr>
            <p:ph type="sldNum" sz="quarter" idx="10"/>
          </p:nvPr>
        </p:nvSpPr>
        <p:spPr/>
        <p:txBody>
          <a:bodyPr/>
          <a:lstStyle/>
          <a:p>
            <a:pPr>
              <a:defRPr/>
            </a:pPr>
            <a:fld id="{D1871725-6B1E-459D-8C0F-8FFED61DF126}" type="slidenum">
              <a:rPr lang="en-GB" smtClean="0"/>
              <a:pPr>
                <a:defRPr/>
              </a:pPr>
              <a:t>9</a:t>
            </a:fld>
            <a:endParaRPr lang="en-GB"/>
          </a:p>
        </p:txBody>
      </p:sp>
    </p:spTree>
    <p:extLst>
      <p:ext uri="{BB962C8B-B14F-4D97-AF65-F5344CB8AC3E}">
        <p14:creationId xmlns:p14="http://schemas.microsoft.com/office/powerpoint/2010/main" val="2314060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3230009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1170241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1812025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4137080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78% and 85% figures were taken from research reports by Van der Berg and Leibbrandt</a:t>
            </a:r>
          </a:p>
        </p:txBody>
      </p:sp>
      <p:sp>
        <p:nvSpPr>
          <p:cNvPr id="4" name="Slide Number Placeholder 3"/>
          <p:cNvSpPr>
            <a:spLocks noGrp="1"/>
          </p:cNvSpPr>
          <p:nvPr>
            <p:ph type="sldNum" sz="quarter" idx="5"/>
          </p:nvPr>
        </p:nvSpPr>
        <p:spPr/>
        <p:txBody>
          <a:bodyPr/>
          <a:lstStyle/>
          <a:p>
            <a:pPr>
              <a:defRPr/>
            </a:pPr>
            <a:fld id="{6FFC436D-6E22-4B54-93D6-266C57DE4F6A}" type="slidenum">
              <a:rPr lang="en-ZA" smtClean="0"/>
              <a:pPr>
                <a:defRPr/>
              </a:pPr>
              <a:t>22</a:t>
            </a:fld>
            <a:endParaRPr lang="en-Z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23</a:t>
            </a:fld>
            <a:endParaRPr lang="en-ZA"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22925484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1650250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3704876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1817089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32</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1" kern="1200" dirty="0" smtClean="0">
                <a:solidFill>
                  <a:schemeClr val="tx1"/>
                </a:solidFill>
                <a:effectLst/>
                <a:latin typeface="+mn-lt"/>
                <a:ea typeface="+mn-ea"/>
                <a:cs typeface="+mn-cs"/>
              </a:rPr>
              <a:t>Table 4: Mathematics outputs since 2008 (Source: Taylor, 2012, p. 4)</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31053629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38346315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30675570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30278948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8418290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54</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6489221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15837339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28025603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1785061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62</a:t>
            </a:fld>
            <a:endParaRPr lang="en-ZA"/>
          </a:p>
        </p:txBody>
      </p:sp>
    </p:spTree>
    <p:extLst>
      <p:ext uri="{BB962C8B-B14F-4D97-AF65-F5344CB8AC3E}">
        <p14:creationId xmlns:p14="http://schemas.microsoft.com/office/powerpoint/2010/main" val="3053675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67</a:t>
            </a:fld>
            <a:endParaRPr lang="en-ZA"/>
          </a:p>
        </p:txBody>
      </p:sp>
    </p:spTree>
    <p:extLst>
      <p:ext uri="{BB962C8B-B14F-4D97-AF65-F5344CB8AC3E}">
        <p14:creationId xmlns:p14="http://schemas.microsoft.com/office/powerpoint/2010/main" val="28049813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27255263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69</a:t>
            </a:fld>
            <a:endParaRPr lang="en-ZA"/>
          </a:p>
        </p:txBody>
      </p:sp>
    </p:spTree>
    <p:extLst>
      <p:ext uri="{BB962C8B-B14F-4D97-AF65-F5344CB8AC3E}">
        <p14:creationId xmlns:p14="http://schemas.microsoft.com/office/powerpoint/2010/main" val="30436376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extLst>
      <p:ext uri="{BB962C8B-B14F-4D97-AF65-F5344CB8AC3E}">
        <p14:creationId xmlns:p14="http://schemas.microsoft.com/office/powerpoint/2010/main" val="15845654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3844110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72</a:t>
            </a:fld>
            <a:endParaRPr lang="en-ZA"/>
          </a:p>
        </p:txBody>
      </p:sp>
    </p:spTree>
    <p:extLst>
      <p:ext uri="{BB962C8B-B14F-4D97-AF65-F5344CB8AC3E}">
        <p14:creationId xmlns:p14="http://schemas.microsoft.com/office/powerpoint/2010/main" val="38971242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38121021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23074306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20134519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20248045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3383286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2014/09/13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2014/09/13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2014/09/13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2014/09/13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2014/09/13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2014/09/13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2014/09/13</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image" Target="../media/image11.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 Id="rId4" Type="http://schemas.microsoft.com/office/2007/relationships/hdphoto" Target="../media/hdphoto1.wdp"/><Relationship Id="rId5" Type="http://schemas.openxmlformats.org/officeDocument/2006/relationships/image" Target="../media/image8.jpeg"/><Relationship Id="rId6" Type="http://schemas.microsoft.com/office/2007/relationships/hdphoto" Target="../media/hdphoto2.wdp"/><Relationship Id="rId7" Type="http://schemas.openxmlformats.org/officeDocument/2006/relationships/image" Target="../media/image9.jpeg"/><Relationship Id="rId8" Type="http://schemas.microsoft.com/office/2007/relationships/hdphoto" Target="../media/hdphoto3.wdp"/><Relationship Id="rId9" Type="http://schemas.openxmlformats.org/officeDocument/2006/relationships/image" Target="../media/image10.jpeg"/><Relationship Id="rId10" Type="http://schemas.microsoft.com/office/2007/relationships/hdphoto" Target="../media/hdphoto4.wdp"/></Relationships>
</file>

<file path=ppt/slides/_rels/slide5.xml.rels><?xml version="1.0" encoding="UTF-8" standalone="yes"?>
<Relationships xmlns="http://schemas.openxmlformats.org/package/2006/relationships"><Relationship Id="rId11" Type="http://schemas.openxmlformats.org/officeDocument/2006/relationships/chart" Target="../charts/chart1.xml"/><Relationship Id="rId12"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openxmlformats.org/officeDocument/2006/relationships/image" Target="../media/image18.png"/><Relationship Id="rId10"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wmf"/><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25.gif"/><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2.wmf"/><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4.wmf"/><Relationship Id="rId4" Type="http://schemas.openxmlformats.org/officeDocument/2006/relationships/image" Target="../media/image32.wmf"/><Relationship Id="rId5" Type="http://schemas.openxmlformats.org/officeDocument/2006/relationships/image" Target="../media/image35.emf"/><Relationship Id="rId6" Type="http://schemas.openxmlformats.org/officeDocument/2006/relationships/image" Target="../media/image36.png"/><Relationship Id="rId7" Type="http://schemas.openxmlformats.org/officeDocument/2006/relationships/image" Target="../media/image37.emf"/><Relationship Id="rId8" Type="http://schemas.openxmlformats.org/officeDocument/2006/relationships/image" Target="../media/image38.w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nicspaull.com/research"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chart" Target="../charts/char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chart" Target="../charts/char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chart" Target="../charts/char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chart" Target="../charts/char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chart" Target="../charts/chart1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chart" Target="../charts/chart1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chart" Target="../charts/chart1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chart" Target="../charts/char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79304" y="0"/>
            <a:ext cx="6264487" cy="1470025"/>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An Overview of South Africa’s </a:t>
            </a:r>
            <a:br>
              <a:rPr lang="en-US" sz="2400" b="1" dirty="0" smtClean="0">
                <a:solidFill>
                  <a:srgbClr val="800000"/>
                </a:solidFill>
              </a:rPr>
            </a:br>
            <a:r>
              <a:rPr lang="en-US" sz="2400" b="1" dirty="0" smtClean="0">
                <a:solidFill>
                  <a:srgbClr val="800000"/>
                </a:solidFill>
              </a:rPr>
              <a:t>Schooling System</a:t>
            </a:r>
            <a:endParaRPr lang="en-US" sz="2700"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www.nicspaull.com/research</a:t>
            </a:r>
          </a:p>
          <a:p>
            <a:pPr algn="r"/>
            <a:endParaRPr lang="en-US" sz="400" b="1" dirty="0" smtClean="0"/>
          </a:p>
          <a:p>
            <a:pPr algn="r"/>
            <a:r>
              <a:rPr lang="en-US" sz="2000" b="1" dirty="0" smtClean="0">
                <a:solidFill>
                  <a:srgbClr val="FFFFFF"/>
                </a:solidFill>
              </a:rPr>
              <a:t>Michael &amp; Susan Dell Foundation   |  24 March 2014</a:t>
            </a:r>
            <a:endParaRPr lang="en-US" sz="20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graphicFrame>
        <p:nvGraphicFramePr>
          <p:cNvPr id="5" name="Diagram 4"/>
          <p:cNvGraphicFramePr/>
          <p:nvPr>
            <p:extLst>
              <p:ext uri="{D42A27DB-BD31-4B8C-83A1-F6EECF244321}">
                <p14:modId xmlns:p14="http://schemas.microsoft.com/office/powerpoint/2010/main" val="3302643543"/>
              </p:ext>
            </p:extLst>
          </p:nvPr>
        </p:nvGraphicFramePr>
        <p:xfrm>
          <a:off x="467544" y="908720"/>
          <a:ext cx="8208912"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5"/>
          <p:cNvGrpSpPr/>
          <p:nvPr/>
        </p:nvGrpSpPr>
        <p:grpSpPr>
          <a:xfrm>
            <a:off x="6084168" y="5013175"/>
            <a:ext cx="1709816" cy="1139877"/>
            <a:chOff x="5577657" y="2728982"/>
            <a:chExt cx="1709816" cy="1139877"/>
          </a:xfrm>
        </p:grpSpPr>
        <p:sp>
          <p:nvSpPr>
            <p:cNvPr id="7" name="Rectangle 6"/>
            <p:cNvSpPr/>
            <p:nvPr/>
          </p:nvSpPr>
          <p:spPr>
            <a:xfrm>
              <a:off x="5577657" y="2728982"/>
              <a:ext cx="1709816" cy="113987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7"/>
            <p:cNvSpPr/>
            <p:nvPr/>
          </p:nvSpPr>
          <p:spPr>
            <a:xfrm>
              <a:off x="5577657" y="2728982"/>
              <a:ext cx="1709816" cy="11398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Essentially 2 schooling systems in SA</a:t>
              </a:r>
              <a:endParaRPr lang="en-ZA" sz="1300" kern="1200" dirty="0"/>
            </a:p>
          </p:txBody>
        </p:sp>
      </p:grpSp>
    </p:spTree>
    <p:extLst>
      <p:ext uri="{BB962C8B-B14F-4D97-AF65-F5344CB8AC3E}">
        <p14:creationId xmlns:p14="http://schemas.microsoft.com/office/powerpoint/2010/main" val="10245923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b="1" i="1" dirty="0" smtClean="0">
                <a:solidFill>
                  <a:schemeClr val="bg1"/>
                </a:solidFill>
                <a:latin typeface="Helvetica Neue"/>
                <a:cs typeface="Helvetica Neue"/>
              </a:rPr>
              <a:t>1) South Africa performs extremely poorly on local and international assessments of educational achievement</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7247154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91860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pic>
        <p:nvPicPr>
          <p:cNvPr id="30727" name="Picture 7"/>
          <p:cNvPicPr>
            <a:picLocks noChangeAspect="1" noChangeArrowheads="1"/>
          </p:cNvPicPr>
          <p:nvPr/>
        </p:nvPicPr>
        <p:blipFill>
          <a:blip r:embed="rId8" cstate="print"/>
          <a:srcRect/>
          <a:stretch>
            <a:fillRect/>
          </a:stretch>
        </p:blipFill>
        <p:spPr bwMode="auto">
          <a:xfrm>
            <a:off x="1303046" y="2662969"/>
            <a:ext cx="2351268" cy="3284984"/>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4283968" y="1623869"/>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ANA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60032" y="206084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60032"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a:t>
            </a:r>
            <a:r>
              <a:rPr lang="en-ZA" sz="2700" dirty="0" err="1" smtClean="0"/>
              <a:t>Gr</a:t>
            </a:r>
            <a:r>
              <a:rPr lang="en-ZA" sz="2700" dirty="0" smtClean="0"/>
              <a:t> 5 learners deemed to be “at serious risk of not learning to read”</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60032" y="2780928"/>
            <a:ext cx="3960440" cy="1656184"/>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p:txBody>
      </p:sp>
      <p:pic>
        <p:nvPicPr>
          <p:cNvPr id="37892" name="Picture 4"/>
          <p:cNvPicPr>
            <a:picLocks noChangeAspect="1" noChangeArrowheads="1"/>
          </p:cNvPicPr>
          <p:nvPr/>
        </p:nvPicPr>
        <p:blipFill>
          <a:blip r:embed="rId9" cstate="print"/>
          <a:srcRect/>
          <a:stretch>
            <a:fillRect/>
          </a:stretch>
        </p:blipFill>
        <p:spPr bwMode="auto">
          <a:xfrm>
            <a:off x="4932040" y="4209408"/>
            <a:ext cx="3816424" cy="2648592"/>
          </a:xfrm>
          <a:prstGeom prst="rect">
            <a:avLst/>
          </a:prstGeom>
          <a:noFill/>
          <a:ln w="9525">
            <a:noFill/>
            <a:miter lim="800000"/>
            <a:headEnd/>
            <a:tailEnd/>
          </a:ln>
        </p:spPr>
      </p:pic>
      <p:sp>
        <p:nvSpPr>
          <p:cNvPr id="20" name="Content Placeholder 2"/>
          <p:cNvSpPr txBox="1">
            <a:spLocks/>
          </p:cNvSpPr>
          <p:nvPr/>
        </p:nvSpPr>
        <p:spPr>
          <a:xfrm>
            <a:off x="4860032" y="3104964"/>
            <a:ext cx="3960440" cy="375303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ANA 2011 </a:t>
            </a:r>
            <a:r>
              <a:rPr kumimoji="0" lang="en-ZA" sz="1600" i="0" strike="noStrike" kern="1200" cap="none" spc="0" normalizeH="0" noProof="0" dirty="0" smtClean="0">
                <a:ln>
                  <a:noFill/>
                </a:ln>
                <a:solidFill>
                  <a:schemeClr val="tx1"/>
                </a:solidFill>
                <a:effectLst/>
                <a:uLnTx/>
                <a:uFillTx/>
              </a:rPr>
              <a:t>(</a:t>
            </a:r>
            <a:r>
              <a:rPr kumimoji="0" lang="en-ZA" sz="1600" i="0" strike="noStrike" kern="1200" cap="none" spc="0" normalizeH="0" noProof="0" dirty="0" err="1" smtClean="0">
                <a:ln>
                  <a:noFill/>
                </a:ln>
                <a:solidFill>
                  <a:schemeClr val="tx1"/>
                </a:solidFill>
                <a:effectLst/>
                <a:uLnTx/>
                <a:uFillTx/>
              </a:rPr>
              <a:t>Gr</a:t>
            </a:r>
            <a:r>
              <a:rPr kumimoji="0" lang="en-ZA" sz="1600" i="0" strike="noStrike" kern="1200" cap="none" spc="0" normalizeH="0" noProof="0" dirty="0" smtClean="0">
                <a:ln>
                  <a:noFill/>
                </a:ln>
                <a:solidFill>
                  <a:schemeClr val="tx1"/>
                </a:solidFill>
                <a:effectLst/>
                <a:uLnTx/>
                <a:uFillTx/>
              </a:rPr>
              <a:t> 1-6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Mean literacy score gr3: 35%</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1700" b="0" i="0" u="none" strike="noStrike" kern="1200" cap="none" spc="0" normalizeH="0" baseline="0" noProof="0" dirty="0" smtClean="0">
                <a:ln>
                  <a:noFill/>
                </a:ln>
                <a:solidFill>
                  <a:schemeClr val="tx1"/>
                </a:solidFill>
                <a:effectLst/>
                <a:uLnTx/>
                <a:uFillTx/>
                <a:latin typeface="+mn-lt"/>
                <a:ea typeface="+mn-ea"/>
                <a:cs typeface="+mn-cs"/>
              </a:rPr>
              <a:t>Mean numeracy score gr3: 28%</a:t>
            </a:r>
          </a:p>
          <a:p>
            <a:pPr marL="342900" lvl="0" indent="-342900">
              <a:spcBef>
                <a:spcPct val="20000"/>
              </a:spcBef>
              <a:buFont typeface="Arial" pitchFamily="34" charset="0"/>
              <a:buChar char="•"/>
              <a:defRPr/>
            </a:pPr>
            <a:r>
              <a:rPr lang="en-ZA" sz="1700" dirty="0" smtClean="0"/>
              <a:t>Mean literacy score gr6: 28%</a:t>
            </a:r>
          </a:p>
          <a:p>
            <a:pPr marL="342900" lvl="0" indent="-342900">
              <a:spcBef>
                <a:spcPct val="20000"/>
              </a:spcBef>
              <a:buFont typeface="Arial" pitchFamily="34" charset="0"/>
              <a:buChar char="•"/>
              <a:defRPr/>
            </a:pPr>
            <a:r>
              <a:rPr lang="en-ZA" sz="1700" dirty="0" smtClean="0"/>
              <a:t>Mean numeracy score gr6: 30%</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sp>
        <p:nvSpPr>
          <p:cNvPr id="19" name="Content Placeholder 2"/>
          <p:cNvSpPr txBox="1">
            <a:spLocks/>
          </p:cNvSpPr>
          <p:nvPr/>
        </p:nvSpPr>
        <p:spPr>
          <a:xfrm>
            <a:off x="5508104" y="1621849"/>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876256" y="1621848"/>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96036" y="3477369"/>
            <a:ext cx="3924436" cy="1656184"/>
          </a:xfrm>
          <a:prstGeom prst="rect">
            <a:avLst/>
          </a:prstGeom>
          <a:solidFill>
            <a:schemeClr val="bg1">
              <a:lumMod val="85000"/>
            </a:schemeClr>
          </a:solidFill>
        </p:spPr>
        <p:txBody>
          <a:bodyPr vert="horz" lIns="91440" tIns="45720" rIns="91440" bIns="45720" rtlCol="0">
            <a:normAutofit fontScale="925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performance</a:t>
            </a:r>
            <a:endParaRPr lang="en-ZA" sz="1400" dirty="0" smtClean="0"/>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20280" y="2420888"/>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3" name="Content Placeholder 4"/>
          <p:cNvGraphicFramePr>
            <a:graphicFrameLocks/>
          </p:cNvGraphicFramePr>
          <p:nvPr>
            <p:extLst>
              <p:ext uri="{D42A27DB-BD31-4B8C-83A1-F6EECF244321}">
                <p14:modId xmlns:p14="http://schemas.microsoft.com/office/powerpoint/2010/main" val="1081280593"/>
              </p:ext>
            </p:extLst>
          </p:nvPr>
        </p:nvGraphicFramePr>
        <p:xfrm>
          <a:off x="144208" y="3933056"/>
          <a:ext cx="4176080" cy="2742442"/>
        </p:xfrm>
        <a:graphic>
          <a:graphicData uri="http://schemas.openxmlformats.org/drawingml/2006/chart">
            <c:chart xmlns:c="http://schemas.openxmlformats.org/drawingml/2006/chart" xmlns:r="http://schemas.openxmlformats.org/officeDocument/2006/relationships" r:id="rId11"/>
          </a:graphicData>
        </a:graphic>
      </p:graphicFrame>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60032" y="3815866"/>
            <a:ext cx="3960440" cy="375303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60032" y="4209408"/>
            <a:ext cx="3924436" cy="2032020"/>
          </a:xfrm>
          <a:prstGeom prst="rect">
            <a:avLst/>
          </a:prstGeom>
          <a:solidFill>
            <a:schemeClr val="bg1">
              <a:lumMod val="85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b="1" dirty="0" smtClean="0"/>
              <a:t>NSES 2007/8/9 </a:t>
            </a:r>
          </a:p>
          <a:p>
            <a:pPr marL="342900" lvl="0" indent="-342900">
              <a:spcBef>
                <a:spcPct val="20000"/>
              </a:spcBef>
              <a:buFont typeface="Arial" pitchFamily="34" charset="0"/>
              <a:buChar char="•"/>
              <a:defRPr/>
            </a:pPr>
            <a:endParaRPr lang="en-ZA" b="1" dirty="0"/>
          </a:p>
          <a:p>
            <a:pPr marL="342900" lvl="0" indent="-342900">
              <a:spcBef>
                <a:spcPct val="20000"/>
              </a:spcBef>
              <a:buFont typeface="Arial" pitchFamily="34" charset="0"/>
              <a:buChar char="•"/>
              <a:defRPr/>
            </a:pPr>
            <a:r>
              <a:rPr lang="en-ZA" b="1" dirty="0"/>
              <a:t>Systemic Evaluations </a:t>
            </a:r>
            <a:r>
              <a:rPr lang="en-ZA" b="1" dirty="0" smtClean="0"/>
              <a:t>2007</a:t>
            </a:r>
          </a:p>
          <a:p>
            <a:pPr marL="342900" lvl="0" indent="-342900">
              <a:spcBef>
                <a:spcPct val="20000"/>
              </a:spcBef>
              <a:buFont typeface="Arial" pitchFamily="34" charset="0"/>
              <a:buChar char="•"/>
              <a:defRPr/>
            </a:pPr>
            <a:endParaRPr lang="en-ZA" b="1" dirty="0"/>
          </a:p>
          <a:p>
            <a:pPr marL="342900" lvl="0" indent="-342900">
              <a:spcBef>
                <a:spcPct val="20000"/>
              </a:spcBef>
              <a:buFont typeface="Arial" pitchFamily="34" charset="0"/>
              <a:buChar char="•"/>
              <a:defRPr/>
            </a:pPr>
            <a:r>
              <a:rPr lang="en-ZA" b="1" dirty="0"/>
              <a:t>Matric </a:t>
            </a:r>
            <a:r>
              <a:rPr lang="en-ZA" b="1" dirty="0" smtClean="0"/>
              <a:t>exams</a:t>
            </a:r>
            <a:endParaRPr lang="en-ZA" b="1" dirty="0"/>
          </a:p>
        </p:txBody>
      </p:sp>
    </p:spTree>
    <p:extLst>
      <p:ext uri="{BB962C8B-B14F-4D97-AF65-F5344CB8AC3E}">
        <p14:creationId xmlns:p14="http://schemas.microsoft.com/office/powerpoint/2010/main" val="2519206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727"/>
                                        </p:tgtEl>
                                        <p:attrNameLst>
                                          <p:attrName>style.visibility</p:attrName>
                                        </p:attrNameLst>
                                      </p:cBhvr>
                                      <p:to>
                                        <p:strVal val="visible"/>
                                      </p:to>
                                    </p:set>
                                    <p:anim calcmode="lin" valueType="num">
                                      <p:cBhvr additive="base">
                                        <p:cTn id="54" dur="500" fill="hold"/>
                                        <p:tgtEl>
                                          <p:spTgt spid="30727"/>
                                        </p:tgtEl>
                                        <p:attrNameLst>
                                          <p:attrName>ppt_x</p:attrName>
                                        </p:attrNameLst>
                                      </p:cBhvr>
                                      <p:tavLst>
                                        <p:tav tm="0">
                                          <p:val>
                                            <p:strVal val="#ppt_x"/>
                                          </p:val>
                                        </p:tav>
                                        <p:tav tm="100000">
                                          <p:val>
                                            <p:strVal val="#ppt_x"/>
                                          </p:val>
                                        </p:tav>
                                      </p:tavLst>
                                    </p:anim>
                                    <p:anim calcmode="lin" valueType="num">
                                      <p:cBhvr additive="base">
                                        <p:cTn id="55" dur="500" fill="hold"/>
                                        <p:tgtEl>
                                          <p:spTgt spid="30727"/>
                                        </p:tgtEl>
                                        <p:attrNameLst>
                                          <p:attrName>ppt_y</p:attrName>
                                        </p:attrNameLst>
                                      </p:cBhvr>
                                      <p:tavLst>
                                        <p:tav tm="0">
                                          <p:val>
                                            <p:strVal val="1+#ppt_h/2"/>
                                          </p:val>
                                        </p:tav>
                                        <p:tav tm="100000">
                                          <p:val>
                                            <p:strVal val="#ppt_y"/>
                                          </p:val>
                                        </p:tav>
                                      </p:tavLst>
                                    </p:anim>
                                  </p:childTnLst>
                                </p:cTn>
                              </p:par>
                              <p:par>
                                <p:cTn id="56" presetID="3" presetClass="entr" presetSubtype="10" fill="hold" nodeType="with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blinds(horizontal)">
                                      <p:cBhvr>
                                        <p:cTn id="58" dur="500"/>
                                        <p:tgtEl>
                                          <p:spTgt spid="14">
                                            <p:txEl>
                                              <p:pRg st="0" end="0"/>
                                            </p:txEl>
                                          </p:spTgt>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3" presetClass="entr" presetSubtype="10" fill="hold" nodeType="withEffect">
                                  <p:stCondLst>
                                    <p:cond delay="0"/>
                                  </p:stCondLst>
                                  <p:childTnLst>
                                    <p:set>
                                      <p:cBhvr>
                                        <p:cTn id="62" dur="1" fill="hold">
                                          <p:stCondLst>
                                            <p:cond delay="0"/>
                                          </p:stCondLst>
                                        </p:cTn>
                                        <p:tgtEl>
                                          <p:spTgt spid="19">
                                            <p:txEl>
                                              <p:pRg st="0" end="0"/>
                                            </p:txEl>
                                          </p:spTgt>
                                        </p:tgtEl>
                                        <p:attrNameLst>
                                          <p:attrName>style.visibility</p:attrName>
                                        </p:attrNameLst>
                                      </p:cBhvr>
                                      <p:to>
                                        <p:strVal val="visible"/>
                                      </p:to>
                                    </p:set>
                                    <p:animEffect transition="in" filter="blinds(horizontal)">
                                      <p:cBhvr>
                                        <p:cTn id="63" dur="500"/>
                                        <p:tgtEl>
                                          <p:spTgt spid="19">
                                            <p:txEl>
                                              <p:pRg st="0" end="0"/>
                                            </p:txEl>
                                          </p:spTgt>
                                        </p:tgtEl>
                                      </p:cBhvr>
                                    </p:animEffect>
                                  </p:childTnLst>
                                </p:cTn>
                              </p:par>
                              <p:par>
                                <p:cTn id="64" presetID="3" presetClass="entr" presetSubtype="10" fill="hold" nodeType="withEffect">
                                  <p:stCondLst>
                                    <p:cond delay="0"/>
                                  </p:stCondLst>
                                  <p:childTnLst>
                                    <p:set>
                                      <p:cBhvr>
                                        <p:cTn id="65" dur="1" fill="hold">
                                          <p:stCondLst>
                                            <p:cond delay="0"/>
                                          </p:stCondLst>
                                        </p:cTn>
                                        <p:tgtEl>
                                          <p:spTgt spid="21">
                                            <p:txEl>
                                              <p:pRg st="0" end="0"/>
                                            </p:txEl>
                                          </p:spTgt>
                                        </p:tgtEl>
                                        <p:attrNameLst>
                                          <p:attrName>style.visibility</p:attrName>
                                        </p:attrNameLst>
                                      </p:cBhvr>
                                      <p:to>
                                        <p:strVal val="visible"/>
                                      </p:to>
                                    </p:set>
                                    <p:animEffect transition="in" filter="blinds(horizontal)">
                                      <p:cBhvr>
                                        <p:cTn id="66" dur="500"/>
                                        <p:tgtEl>
                                          <p:spTgt spid="21">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026"/>
                                        </p:tgtEl>
                                        <p:attrNameLst>
                                          <p:attrName>style.visibility</p:attrName>
                                        </p:attrNameLst>
                                      </p:cBhvr>
                                      <p:to>
                                        <p:strVal val="visible"/>
                                      </p:to>
                                    </p:set>
                                    <p:anim calcmode="lin" valueType="num">
                                      <p:cBhvr additive="base">
                                        <p:cTn id="71" dur="500" fill="hold"/>
                                        <p:tgtEl>
                                          <p:spTgt spid="1026"/>
                                        </p:tgtEl>
                                        <p:attrNameLst>
                                          <p:attrName>ppt_x</p:attrName>
                                        </p:attrNameLst>
                                      </p:cBhvr>
                                      <p:tavLst>
                                        <p:tav tm="0">
                                          <p:val>
                                            <p:strVal val="#ppt_x"/>
                                          </p:val>
                                        </p:tav>
                                        <p:tav tm="100000">
                                          <p:val>
                                            <p:strVal val="#ppt_x"/>
                                          </p:val>
                                        </p:tav>
                                      </p:tavLst>
                                    </p:anim>
                                    <p:anim calcmode="lin" valueType="num">
                                      <p:cBhvr additive="base">
                                        <p:cTn id="72" dur="500" fill="hold"/>
                                        <p:tgtEl>
                                          <p:spTgt spid="1026"/>
                                        </p:tgtEl>
                                        <p:attrNameLst>
                                          <p:attrName>ppt_y</p:attrName>
                                        </p:attrNameLst>
                                      </p:cBhvr>
                                      <p:tavLst>
                                        <p:tav tm="0">
                                          <p:val>
                                            <p:strVal val="1+#ppt_h/2"/>
                                          </p:val>
                                        </p:tav>
                                        <p:tav tm="100000">
                                          <p:val>
                                            <p:strVal val="#ppt_y"/>
                                          </p:val>
                                        </p:tav>
                                      </p:tavLst>
                                    </p:anim>
                                  </p:childTnLst>
                                </p:cTn>
                              </p:par>
                              <p:par>
                                <p:cTn id="73" presetID="1" presetClass="entr" presetSubtype="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grpId="1" nodeType="clickEffect">
                                  <p:stCondLst>
                                    <p:cond delay="0"/>
                                  </p:stCondLst>
                                  <p:childTnLst>
                                    <p:anim calcmode="lin" valueType="num">
                                      <p:cBhvr additive="base">
                                        <p:cTn id="84" dur="500"/>
                                        <p:tgtEl>
                                          <p:spTgt spid="23"/>
                                        </p:tgtEl>
                                        <p:attrNameLst>
                                          <p:attrName>ppt_x</p:attrName>
                                        </p:attrNameLst>
                                      </p:cBhvr>
                                      <p:tavLst>
                                        <p:tav tm="0">
                                          <p:val>
                                            <p:strVal val="ppt_x"/>
                                          </p:val>
                                        </p:tav>
                                        <p:tav tm="100000">
                                          <p:val>
                                            <p:strVal val="ppt_x"/>
                                          </p:val>
                                        </p:tav>
                                      </p:tavLst>
                                    </p:anim>
                                    <p:anim calcmode="lin" valueType="num">
                                      <p:cBhvr additive="base">
                                        <p:cTn id="85" dur="500"/>
                                        <p:tgtEl>
                                          <p:spTgt spid="23"/>
                                        </p:tgtEl>
                                        <p:attrNameLst>
                                          <p:attrName>ppt_y</p:attrName>
                                        </p:attrNameLst>
                                      </p:cBhvr>
                                      <p:tavLst>
                                        <p:tav tm="0">
                                          <p:val>
                                            <p:strVal val="ppt_y"/>
                                          </p:val>
                                        </p:tav>
                                        <p:tav tm="100000">
                                          <p:val>
                                            <p:strVal val="1+ppt_h/2"/>
                                          </p:val>
                                        </p:tav>
                                      </p:tavLst>
                                    </p:anim>
                                    <p:set>
                                      <p:cBhvr>
                                        <p:cTn id="86" dur="1" fill="hold">
                                          <p:stCondLst>
                                            <p:cond delay="499"/>
                                          </p:stCondLst>
                                        </p:cTn>
                                        <p:tgtEl>
                                          <p:spTgt spid="2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027"/>
                                        </p:tgtEl>
                                        <p:attrNameLst>
                                          <p:attrName>style.visibility</p:attrName>
                                        </p:attrNameLst>
                                      </p:cBhvr>
                                      <p:to>
                                        <p:strVal val="visible"/>
                                      </p:to>
                                    </p:set>
                                    <p:anim calcmode="lin" valueType="num">
                                      <p:cBhvr additive="base">
                                        <p:cTn id="91" dur="500" fill="hold"/>
                                        <p:tgtEl>
                                          <p:spTgt spid="1027"/>
                                        </p:tgtEl>
                                        <p:attrNameLst>
                                          <p:attrName>ppt_x</p:attrName>
                                        </p:attrNameLst>
                                      </p:cBhvr>
                                      <p:tavLst>
                                        <p:tav tm="0">
                                          <p:val>
                                            <p:strVal val="#ppt_x"/>
                                          </p:val>
                                        </p:tav>
                                        <p:tav tm="100000">
                                          <p:val>
                                            <p:strVal val="#ppt_x"/>
                                          </p:val>
                                        </p:tav>
                                      </p:tavLst>
                                    </p:anim>
                                    <p:anim calcmode="lin" valueType="num">
                                      <p:cBhvr additive="base">
                                        <p:cTn id="92" dur="500" fill="hold"/>
                                        <p:tgtEl>
                                          <p:spTgt spid="1027"/>
                                        </p:tgtEl>
                                        <p:attrNameLst>
                                          <p:attrName>ppt_y</p:attrName>
                                        </p:attrNameLst>
                                      </p:cBhvr>
                                      <p:tavLst>
                                        <p:tav tm="0">
                                          <p:val>
                                            <p:strVal val="1+#ppt_h/2"/>
                                          </p:val>
                                        </p:tav>
                                        <p:tav tm="100000">
                                          <p:val>
                                            <p:strVal val="#ppt_y"/>
                                          </p:val>
                                        </p:tav>
                                      </p:tavLst>
                                    </p:anim>
                                  </p:childTnLst>
                                </p:cTn>
                              </p:par>
                              <p:par>
                                <p:cTn id="93" presetID="1"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0" grpId="0" animBg="1"/>
      <p:bldP spid="22" grpId="0" animBg="1"/>
      <p:bldGraphic spid="23" grpId="0">
        <p:bldAsOne/>
      </p:bldGraphic>
      <p:bldGraphic spid="23" grpId="1">
        <p:bldAsOne/>
      </p:bldGraphic>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b="1" i="1" dirty="0" smtClean="0">
                <a:solidFill>
                  <a:schemeClr val="bg1"/>
                </a:solidFill>
                <a:latin typeface="Helvetica Neue"/>
                <a:cs typeface="Helvetica Neue"/>
              </a:rPr>
              <a:t>2) In large parts of the schooling system there is little learning taking place</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71158850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564" y="3029728"/>
            <a:ext cx="331638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ZA" dirty="0" smtClean="0"/>
              <a:t>Quantifying learning deficits in Gr3</a:t>
            </a:r>
            <a:endParaRPr lang="en-ZA" dirty="0"/>
          </a:p>
        </p:txBody>
      </p:sp>
      <p:sp>
        <p:nvSpPr>
          <p:cNvPr id="3" name="Content Placeholder 2"/>
          <p:cNvSpPr>
            <a:spLocks noGrp="1"/>
          </p:cNvSpPr>
          <p:nvPr>
            <p:ph idx="1"/>
          </p:nvPr>
        </p:nvSpPr>
        <p:spPr>
          <a:xfrm>
            <a:off x="4283968" y="5661248"/>
            <a:ext cx="4340576" cy="1086830"/>
          </a:xfrm>
          <a:solidFill>
            <a:schemeClr val="bg1">
              <a:lumMod val="95000"/>
            </a:schemeClr>
          </a:solidFill>
        </p:spPr>
        <p:txBody>
          <a:bodyPr>
            <a:normAutofit fontScale="92500" lnSpcReduction="20000"/>
          </a:bodyPr>
          <a:lstStyle/>
          <a:p>
            <a:r>
              <a:rPr lang="en-ZA" sz="1600" dirty="0"/>
              <a:t>Following </a:t>
            </a:r>
            <a:r>
              <a:rPr lang="en-ZA" sz="1600" dirty="0" err="1"/>
              <a:t>Muralidharan</a:t>
            </a:r>
            <a:r>
              <a:rPr lang="en-ZA" sz="1600" dirty="0"/>
              <a:t> &amp; </a:t>
            </a:r>
            <a:r>
              <a:rPr lang="en-ZA" sz="1600" dirty="0" err="1"/>
              <a:t>Zieleniak</a:t>
            </a:r>
            <a:r>
              <a:rPr lang="en-ZA" sz="1600" dirty="0"/>
              <a:t> (2013) we classify students as performing at the grade-appropriate level if they obtain a mean score of 50% or higher on the full set of Grade 3 level questions.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dirty="0"/>
          </a:p>
        </p:txBody>
      </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3912458" y="2126669"/>
            <a:ext cx="4908014" cy="3534579"/>
          </a:xfrm>
          <a:prstGeom prst="rect">
            <a:avLst/>
          </a:prstGeom>
        </p:spPr>
      </p:pic>
      <p:sp>
        <p:nvSpPr>
          <p:cNvPr id="6" name="Text Box 2"/>
          <p:cNvSpPr txBox="1">
            <a:spLocks noChangeArrowheads="1"/>
          </p:cNvSpPr>
          <p:nvPr/>
        </p:nvSpPr>
        <p:spPr bwMode="auto">
          <a:xfrm>
            <a:off x="4283968" y="1556792"/>
            <a:ext cx="4187934" cy="254635"/>
          </a:xfrm>
          <a:prstGeom prst="rect">
            <a:avLst/>
          </a:prstGeom>
          <a:noFill/>
          <a:ln w="9525">
            <a:noFill/>
            <a:miter lim="800000"/>
            <a:headEnd/>
            <a:tailEnd/>
          </a:ln>
        </p:spPr>
        <p:txBody>
          <a:bodyPr rot="0" vert="horz" wrap="square" lIns="91440" tIns="45720" rIns="91440" bIns="45720" anchor="t" anchorCtr="0">
            <a:noAutofit/>
          </a:bodyPr>
          <a:lstStyle/>
          <a:p>
            <a:r>
              <a:rPr lang="en-ZA" sz="1000" b="1" dirty="0"/>
              <a:t>Figure 1: Kernel density of mean Grade 3 performance on Grade 3 level items by quintiles of student socioeconomic status  (Systemic Evaluation 2007)</a:t>
            </a:r>
          </a:p>
        </p:txBody>
      </p:sp>
      <p:sp>
        <p:nvSpPr>
          <p:cNvPr id="7" name="Text Box 2"/>
          <p:cNvSpPr txBox="1">
            <a:spLocks noChangeArrowheads="1"/>
          </p:cNvSpPr>
          <p:nvPr/>
        </p:nvSpPr>
        <p:spPr bwMode="auto">
          <a:xfrm>
            <a:off x="6012160" y="2162614"/>
            <a:ext cx="1491615" cy="25463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sz="900" dirty="0">
                <a:effectLst/>
                <a:latin typeface="Calibri"/>
                <a:ea typeface="Calibri"/>
                <a:cs typeface="Times New Roman"/>
              </a:rPr>
              <a:t>(Grade-3-appropriate level)</a:t>
            </a:r>
            <a:endParaRPr lang="en-ZA" sz="1100" dirty="0">
              <a:effectLst/>
              <a:latin typeface="Calibri"/>
              <a:ea typeface="Calibri"/>
              <a:cs typeface="Times New Roman"/>
            </a:endParaRPr>
          </a:p>
        </p:txBody>
      </p:sp>
      <p:pic>
        <p:nvPicPr>
          <p:cNvPr id="409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31299"/>
          <a:stretch/>
        </p:blipFill>
        <p:spPr bwMode="auto">
          <a:xfrm>
            <a:off x="458564" y="1575407"/>
            <a:ext cx="3181350" cy="2146347"/>
          </a:xfrm>
          <a:prstGeom prst="rect">
            <a:avLst/>
          </a:prstGeom>
          <a:noFill/>
          <a:ln w="9525">
            <a:solidFill>
              <a:schemeClr val="bg1">
                <a:lumMod val="9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308304" y="3893958"/>
            <a:ext cx="498855" cy="307777"/>
          </a:xfrm>
          <a:prstGeom prst="rect">
            <a:avLst/>
          </a:prstGeom>
          <a:noFill/>
        </p:spPr>
        <p:txBody>
          <a:bodyPr wrap="none" rtlCol="0">
            <a:spAutoFit/>
          </a:bodyPr>
          <a:lstStyle/>
          <a:p>
            <a:r>
              <a:rPr lang="en-ZA" sz="1400" b="1" dirty="0" smtClean="0"/>
              <a:t>51%</a:t>
            </a:r>
            <a:endParaRPr lang="en-ZA" sz="1400" b="1" dirty="0"/>
          </a:p>
        </p:txBody>
      </p:sp>
      <p:sp>
        <p:nvSpPr>
          <p:cNvPr id="10" name="TextBox 9"/>
          <p:cNvSpPr txBox="1"/>
          <p:nvPr/>
        </p:nvSpPr>
        <p:spPr>
          <a:xfrm>
            <a:off x="7001791" y="4368282"/>
            <a:ext cx="498855" cy="307777"/>
          </a:xfrm>
          <a:prstGeom prst="rect">
            <a:avLst/>
          </a:prstGeom>
          <a:noFill/>
        </p:spPr>
        <p:txBody>
          <a:bodyPr wrap="none" rtlCol="0">
            <a:spAutoFit/>
          </a:bodyPr>
          <a:lstStyle/>
          <a:p>
            <a:r>
              <a:rPr lang="en-ZA" sz="1400" b="1" dirty="0"/>
              <a:t>1</a:t>
            </a:r>
            <a:r>
              <a:rPr lang="en-ZA" sz="1400" b="1" dirty="0" smtClean="0"/>
              <a:t>1%</a:t>
            </a:r>
            <a:endParaRPr lang="en-ZA" sz="1400" b="1" dirty="0"/>
          </a:p>
        </p:txBody>
      </p:sp>
      <p:sp>
        <p:nvSpPr>
          <p:cNvPr id="9" name="TextBox 8"/>
          <p:cNvSpPr txBox="1"/>
          <p:nvPr/>
        </p:nvSpPr>
        <p:spPr>
          <a:xfrm>
            <a:off x="2653511" y="2269739"/>
            <a:ext cx="4104456" cy="2769989"/>
          </a:xfrm>
          <a:prstGeom prst="rect">
            <a:avLst/>
          </a:prstGeom>
          <a:solidFill>
            <a:schemeClr val="bg1">
              <a:lumMod val="85000"/>
            </a:schemeClr>
          </a:solidFill>
        </p:spPr>
        <p:txBody>
          <a:bodyPr wrap="square" rtlCol="0">
            <a:spAutoFit/>
          </a:bodyPr>
          <a:lstStyle/>
          <a:p>
            <a:pPr algn="ctr"/>
            <a:r>
              <a:rPr lang="en-ZA" sz="13800" b="1" dirty="0"/>
              <a:t>16%</a:t>
            </a:r>
            <a:r>
              <a:rPr lang="en-ZA" sz="13800" dirty="0"/>
              <a:t> </a:t>
            </a:r>
            <a:endParaRPr lang="en-ZA" sz="13800" dirty="0" smtClean="0"/>
          </a:p>
          <a:p>
            <a:pPr algn="ctr"/>
            <a:r>
              <a:rPr lang="en-ZA" dirty="0" smtClean="0"/>
              <a:t>Only the top </a:t>
            </a:r>
            <a:r>
              <a:rPr lang="en-ZA" sz="1600" b="1" dirty="0" smtClean="0"/>
              <a:t>16%</a:t>
            </a:r>
            <a:r>
              <a:rPr lang="en-ZA" sz="1600" dirty="0" smtClean="0"/>
              <a:t> </a:t>
            </a:r>
            <a:r>
              <a:rPr lang="en-ZA" dirty="0" smtClean="0"/>
              <a:t>of grade 3 students are performing at a Grade 3 level</a:t>
            </a:r>
            <a:endParaRPr lang="en-ZA" dirty="0"/>
          </a:p>
        </p:txBody>
      </p:sp>
    </p:spTree>
    <p:extLst>
      <p:ext uri="{BB962C8B-B14F-4D97-AF65-F5344CB8AC3E}">
        <p14:creationId xmlns:p14="http://schemas.microsoft.com/office/powerpoint/2010/main" val="291702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1084617014"/>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Tree>
    <p:extLst>
      <p:ext uri="{BB962C8B-B14F-4D97-AF65-F5344CB8AC3E}">
        <p14:creationId xmlns:p14="http://schemas.microsoft.com/office/powerpoint/2010/main" val="4451705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643" y="174173"/>
            <a:ext cx="8313789" cy="806555"/>
          </a:xfrm>
        </p:spPr>
        <p:txBody>
          <a:bodyPr>
            <a:normAutofit fontScale="90000"/>
          </a:bodyPr>
          <a:lstStyle/>
          <a:p>
            <a:r>
              <a:rPr lang="en-ZA" sz="2600" dirty="0" smtClean="0">
                <a:solidFill>
                  <a:srgbClr val="C00000"/>
                </a:solidFill>
              </a:rPr>
              <a:t>By Gr 3 all children should be able to read, Gr 4 children should be transitioning from “learning to read” to “reading to learn”</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10334043"/>
              </p:ext>
            </p:extLst>
          </p:nvPr>
        </p:nvGraphicFramePr>
        <p:xfrm>
          <a:off x="174172" y="899887"/>
          <a:ext cx="8748764" cy="579119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Documents and Settings\User\Desktop\PIRLS2011_logo_l.gif"/>
          <p:cNvPicPr>
            <a:picLocks noChangeAspect="1" noChangeArrowheads="1"/>
          </p:cNvPicPr>
          <p:nvPr/>
        </p:nvPicPr>
        <p:blipFill>
          <a:blip r:embed="rId4" cstate="print"/>
          <a:stretch>
            <a:fillRect/>
          </a:stretch>
        </p:blipFill>
        <p:spPr bwMode="auto">
          <a:xfrm>
            <a:off x="146643" y="6457423"/>
            <a:ext cx="329714" cy="357190"/>
          </a:xfrm>
          <a:prstGeom prst="rect">
            <a:avLst/>
          </a:prstGeom>
          <a:noFill/>
          <a:ln>
            <a:noFill/>
          </a:ln>
        </p:spPr>
      </p:pic>
      <p:pic>
        <p:nvPicPr>
          <p:cNvPr id="5" name="Picture 4"/>
          <p:cNvPicPr>
            <a:picLocks noChangeAspect="1" noChangeArrowheads="1"/>
          </p:cNvPicPr>
          <p:nvPr/>
        </p:nvPicPr>
        <p:blipFill>
          <a:blip r:embed="rId5" cstate="print"/>
          <a:srcRect t="14803" r="16419" b="18585"/>
          <a:stretch>
            <a:fillRect/>
          </a:stretch>
        </p:blipFill>
        <p:spPr bwMode="auto">
          <a:xfrm>
            <a:off x="8209831" y="6468310"/>
            <a:ext cx="736225" cy="389691"/>
          </a:xfrm>
          <a:prstGeom prst="rect">
            <a:avLst/>
          </a:prstGeom>
          <a:noFill/>
          <a:ln w="9525">
            <a:noFill/>
            <a:miter lim="800000"/>
            <a:headEnd/>
            <a:tailEnd/>
          </a:ln>
        </p:spPr>
      </p:pic>
      <p:sp>
        <p:nvSpPr>
          <p:cNvPr id="2" name="TextBox 1"/>
          <p:cNvSpPr txBox="1"/>
          <p:nvPr/>
        </p:nvSpPr>
        <p:spPr>
          <a:xfrm>
            <a:off x="5858853" y="2132856"/>
            <a:ext cx="3087203" cy="1477328"/>
          </a:xfrm>
          <a:prstGeom prst="rect">
            <a:avLst/>
          </a:prstGeom>
          <a:solidFill>
            <a:srgbClr val="D9D9D9"/>
          </a:solidFill>
        </p:spPr>
        <p:txBody>
          <a:bodyPr wrap="none" rtlCol="0">
            <a:spAutoFit/>
          </a:bodyPr>
          <a:lstStyle/>
          <a:p>
            <a:r>
              <a:rPr lang="en-US" dirty="0" smtClean="0"/>
              <a:t>Red sections here show the </a:t>
            </a:r>
          </a:p>
          <a:p>
            <a:r>
              <a:rPr lang="en-US" dirty="0" smtClean="0"/>
              <a:t>proportion of children that are </a:t>
            </a:r>
          </a:p>
          <a:p>
            <a:r>
              <a:rPr lang="en-US" dirty="0"/>
              <a:t>c</a:t>
            </a:r>
            <a:r>
              <a:rPr lang="en-US" dirty="0" smtClean="0"/>
              <a:t>ompletely illiterate in Grade 4</a:t>
            </a:r>
          </a:p>
          <a:p>
            <a:r>
              <a:rPr lang="en-US" dirty="0" smtClean="0"/>
              <a:t>, i.e. they cannot read in any </a:t>
            </a:r>
          </a:p>
          <a:p>
            <a:r>
              <a:rPr lang="en-US" dirty="0" smtClean="0"/>
              <a:t>language</a:t>
            </a:r>
            <a:endParaRPr lang="en-US" dirty="0"/>
          </a:p>
        </p:txBody>
      </p:sp>
    </p:spTree>
    <p:extLst>
      <p:ext uri="{BB962C8B-B14F-4D97-AF65-F5344CB8AC3E}">
        <p14:creationId xmlns:p14="http://schemas.microsoft.com/office/powerpoint/2010/main" val="27906850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SACMEQ 2007 – Grade 6</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pic>
        <p:nvPicPr>
          <p:cNvPr id="5" name="Picture 4"/>
          <p:cNvPicPr/>
          <p:nvPr/>
        </p:nvPicPr>
        <p:blipFill>
          <a:blip r:embed="rId3"/>
          <a:srcRect/>
          <a:stretch>
            <a:fillRect/>
          </a:stretch>
        </p:blipFill>
        <p:spPr bwMode="auto">
          <a:xfrm>
            <a:off x="5292080" y="2420888"/>
            <a:ext cx="2671931" cy="1973818"/>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a:graphicFrameLocks/>
          </p:cNvGraphicFramePr>
          <p:nvPr>
            <p:extLst>
              <p:ext uri="{D42A27DB-BD31-4B8C-83A1-F6EECF244321}">
                <p14:modId xmlns:p14="http://schemas.microsoft.com/office/powerpoint/2010/main" val="2522598838"/>
              </p:ext>
            </p:extLst>
          </p:nvPr>
        </p:nvGraphicFramePr>
        <p:xfrm>
          <a:off x="611560" y="1916832"/>
          <a:ext cx="3472651" cy="3994874"/>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4683829" y="4797152"/>
            <a:ext cx="3888432" cy="1477328"/>
          </a:xfrm>
          <a:prstGeom prst="rect">
            <a:avLst/>
          </a:prstGeom>
          <a:solidFill>
            <a:schemeClr val="bg1">
              <a:lumMod val="85000"/>
            </a:schemeClr>
          </a:solidFill>
        </p:spPr>
        <p:txBody>
          <a:bodyPr wrap="square" rtlCol="0">
            <a:spAutoFit/>
          </a:bodyPr>
          <a:lstStyle/>
          <a:p>
            <a:r>
              <a:rPr lang="en-AU" dirty="0"/>
              <a:t>By this </a:t>
            </a:r>
            <a:r>
              <a:rPr lang="en-AU" dirty="0" smtClean="0"/>
              <a:t>definition of functional illiteracy, </a:t>
            </a:r>
            <a:r>
              <a:rPr lang="en-AU" dirty="0"/>
              <a:t>if students are functionally illiterate they cannot read a short and simple text and extract </a:t>
            </a:r>
            <a:r>
              <a:rPr lang="en-AU" dirty="0" smtClean="0"/>
              <a:t>meaning </a:t>
            </a:r>
            <a:r>
              <a:rPr lang="en-AU" dirty="0" smtClean="0">
                <a:sym typeface="Wingdings" panose="05000000000000000000" pitchFamily="2" charset="2"/>
              </a:rPr>
              <a:t> i.e. they cannot read for meaning</a:t>
            </a:r>
            <a:endParaRPr lang="en-ZA" dirty="0"/>
          </a:p>
        </p:txBody>
      </p:sp>
    </p:spTree>
    <p:extLst>
      <p:ext uri="{BB962C8B-B14F-4D97-AF65-F5344CB8AC3E}">
        <p14:creationId xmlns:p14="http://schemas.microsoft.com/office/powerpoint/2010/main" val="32625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4" categoryIdx="3"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2002234"/>
          </a:xfrm>
        </p:spPr>
        <p:txBody>
          <a:bodyPr>
            <a:normAutofit/>
          </a:bodyPr>
          <a:lstStyle/>
          <a:p>
            <a:r>
              <a:rPr lang="en-US" b="1" dirty="0" smtClean="0"/>
              <a:t>Insurmountable learning deficits</a:t>
            </a:r>
            <a:r>
              <a:rPr lang="en-US" dirty="0" smtClean="0"/>
              <a:t/>
            </a:r>
            <a:br>
              <a:rPr lang="en-US" dirty="0" smtClean="0"/>
            </a:br>
            <a:r>
              <a:rPr lang="en-US" sz="2700" dirty="0" smtClean="0"/>
              <a:t>(Spaull &amp; </a:t>
            </a:r>
            <a:r>
              <a:rPr lang="en-US" sz="2700" dirty="0" err="1" smtClean="0"/>
              <a:t>Viljoen</a:t>
            </a:r>
            <a:r>
              <a:rPr lang="en-US" sz="2700" dirty="0" smtClean="0"/>
              <a:t>, forthcoming – SAHRC Report 2014)</a:t>
            </a:r>
            <a:endParaRPr lang="en-US" sz="27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27181406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76761373"/>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20686572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b="1" i="1" dirty="0">
                <a:solidFill>
                  <a:schemeClr val="bg1"/>
                </a:solidFill>
                <a:latin typeface="Helvetica Neue"/>
                <a:cs typeface="Helvetica Neue"/>
              </a:rPr>
              <a:t>3</a:t>
            </a:r>
            <a:r>
              <a:rPr lang="en-US" b="1" i="1" dirty="0" smtClean="0">
                <a:solidFill>
                  <a:schemeClr val="bg1"/>
                </a:solidFill>
                <a:latin typeface="Helvetica Neue"/>
                <a:cs typeface="Helvetica Neue"/>
              </a:rPr>
              <a:t>) In South Africa we have HIGH dropout in Gr 10/11/12</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14688515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782388403"/>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115048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046639823"/>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23363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When does grade repetition happen? Why?</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1543050"/>
            <a:ext cx="8553450"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80637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42753062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08415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b="1" i="1" dirty="0">
                <a:solidFill>
                  <a:schemeClr val="bg1"/>
                </a:solidFill>
                <a:latin typeface="Helvetica Neue"/>
                <a:cs typeface="Helvetica Neue"/>
              </a:rPr>
              <a:t>4</a:t>
            </a:r>
            <a:r>
              <a:rPr lang="en-US" b="1" i="1" dirty="0" smtClean="0">
                <a:solidFill>
                  <a:schemeClr val="bg1"/>
                </a:solidFill>
                <a:latin typeface="Helvetica Neue"/>
                <a:cs typeface="Helvetica Neue"/>
              </a:rPr>
              <a:t>) In South Africa we have TWO public schooling systems not one</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26757657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9"/>
          <p:cNvPicPr>
            <a:picLocks noChangeAspect="1" noChangeArrowheads="1"/>
          </p:cNvPicPr>
          <p:nvPr/>
        </p:nvPicPr>
        <p:blipFill>
          <a:blip r:embed="rId3" cstate="print"/>
          <a:srcRect/>
          <a:stretch>
            <a:fillRect/>
          </a:stretch>
        </p:blipFill>
        <p:spPr bwMode="auto">
          <a:xfrm>
            <a:off x="1736203" y="1916831"/>
            <a:ext cx="5937523" cy="4315594"/>
          </a:xfrm>
          <a:prstGeom prst="rect">
            <a:avLst/>
          </a:prstGeom>
          <a:ln>
            <a:noFill/>
          </a:ln>
          <a:effectLst>
            <a:outerShdw blurRad="292100" dist="139700" dir="2700000" algn="tl" rotWithShape="0">
              <a:srgbClr val="333333">
                <a:alpha val="65000"/>
              </a:srgbClr>
            </a:outerShdw>
          </a:effec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1916831"/>
            <a:ext cx="5910039" cy="42931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ZA" dirty="0" smtClean="0"/>
              <a:t>SA’s two schooling systems </a:t>
            </a:r>
            <a:r>
              <a:rPr lang="en-ZA" b="1" dirty="0" smtClean="0"/>
              <a:t>75% </a:t>
            </a:r>
            <a:r>
              <a:rPr lang="en-ZA" dirty="0" smtClean="0"/>
              <a:t>| </a:t>
            </a:r>
            <a:r>
              <a:rPr lang="en-ZA" b="1" dirty="0" smtClean="0"/>
              <a:t>25%</a:t>
            </a:r>
            <a:endParaRPr lang="en-ZA"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
        <p:nvSpPr>
          <p:cNvPr id="6" name="AutoShape 2" descr="https://mail.google.com/mail/ca/u/0/?ui=2&amp;ik=ef802cad05&amp;view=att&amp;th=144d9f918e7835fc&amp;attid=0.1&amp;disp=emb&amp;zw&amp;atsh=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7" name="AutoShape 4" descr="https://mail.google.com/mail/ca/u/0/?ui=2&amp;ik=ef802cad05&amp;view=att&amp;th=144d9f918e7835fc&amp;attid=0.1&amp;disp=emb&amp;zw&amp;atsh=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8" name="TextBox 7"/>
          <p:cNvSpPr txBox="1"/>
          <p:nvPr/>
        </p:nvSpPr>
        <p:spPr>
          <a:xfrm>
            <a:off x="3923928" y="6488668"/>
            <a:ext cx="1512168" cy="369332"/>
          </a:xfrm>
          <a:prstGeom prst="rect">
            <a:avLst/>
          </a:prstGeom>
          <a:solidFill>
            <a:schemeClr val="bg1">
              <a:lumMod val="85000"/>
            </a:schemeClr>
          </a:solidFill>
        </p:spPr>
        <p:txBody>
          <a:bodyPr wrap="square" rtlCol="0">
            <a:spAutoFit/>
          </a:bodyPr>
          <a:lstStyle/>
          <a:p>
            <a:r>
              <a:rPr lang="en-ZA" dirty="0" smtClean="0"/>
              <a:t>(Spaull, 2013)</a:t>
            </a:r>
            <a:endParaRPr lang="en-ZA" dirty="0"/>
          </a:p>
        </p:txBody>
      </p:sp>
    </p:spTree>
    <p:extLst>
      <p:ext uri="{BB962C8B-B14F-4D97-AF65-F5344CB8AC3E}">
        <p14:creationId xmlns:p14="http://schemas.microsoft.com/office/powerpoint/2010/main" val="21462939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wheel(1)">
                                      <p:cBhvr>
                                        <p:cTn id="12"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425106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14265" y="404664"/>
            <a:ext cx="3941711" cy="1228725"/>
          </a:xfrm>
        </p:spPr>
        <p:txBody>
          <a:bodyPr>
            <a:normAutofit fontScale="90000"/>
          </a:bodyPr>
          <a:lstStyle/>
          <a:p>
            <a:r>
              <a:rPr lang="en-ZA" smtClean="0"/>
              <a:t>Education and inequality?</a:t>
            </a:r>
          </a:p>
        </p:txBody>
      </p:sp>
      <p:graphicFrame>
        <p:nvGraphicFramePr>
          <p:cNvPr id="4" name="Diagram 3"/>
          <p:cNvGraphicFramePr/>
          <p:nvPr>
            <p:extLst>
              <p:ext uri="{D42A27DB-BD31-4B8C-83A1-F6EECF244321}">
                <p14:modId xmlns:p14="http://schemas.microsoft.com/office/powerpoint/2010/main" val="564045906"/>
              </p:ext>
            </p:extLst>
          </p:nvPr>
        </p:nvGraphicFramePr>
        <p:xfrm>
          <a:off x="4968379" y="1040520"/>
          <a:ext cx="3168352"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91708246"/>
              </p:ext>
            </p:extLst>
          </p:nvPr>
        </p:nvGraphicFramePr>
        <p:xfrm>
          <a:off x="719907" y="3503027"/>
          <a:ext cx="756084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182186" y="2249964"/>
            <a:ext cx="1866173"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a:lnSpc>
                    <a:spcPct val="90000"/>
                  </a:lnSpc>
                  <a:spcAft>
                    <a:spcPct val="35000"/>
                  </a:spcAft>
                  <a:defRPr/>
                </a:pPr>
                <a:endParaRPr lang="en-ZA" sz="5300"/>
              </a:p>
            </p:txBody>
          </p:sp>
        </p:grpSp>
      </p:grpSp>
      <p:sp>
        <p:nvSpPr>
          <p:cNvPr id="24" name="TextBox 23"/>
          <p:cNvSpPr txBox="1">
            <a:spLocks noChangeArrowheads="1"/>
          </p:cNvSpPr>
          <p:nvPr/>
        </p:nvSpPr>
        <p:spPr bwMode="auto">
          <a:xfrm>
            <a:off x="7705105" y="2355141"/>
            <a:ext cx="1223963" cy="938212"/>
          </a:xfrm>
          <a:prstGeom prst="rect">
            <a:avLst/>
          </a:prstGeom>
          <a:solidFill>
            <a:schemeClr val="accent1">
              <a:lumMod val="75000"/>
            </a:schemeClr>
          </a:solidFill>
          <a:ln>
            <a:noFill/>
          </a:ln>
        </p:spPr>
        <p:txBody>
          <a:bodyPr>
            <a:spAutoFit/>
          </a:bodyPr>
          <a:lstStyle>
            <a:lvl1pPr marL="171450" indent="-1714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 typeface="Arial" pitchFamily="34" charset="0"/>
              <a:buChar char="•"/>
            </a:pPr>
            <a:r>
              <a:rPr lang="en-ZA" sz="1100" b="1" dirty="0">
                <a:solidFill>
                  <a:srgbClr val="FFFFFF"/>
                </a:solidFill>
              </a:rPr>
              <a:t>IQ</a:t>
            </a:r>
          </a:p>
          <a:p>
            <a:pPr eaLnBrk="1" hangingPunct="1">
              <a:buFont typeface="Arial" pitchFamily="34" charset="0"/>
              <a:buChar char="•"/>
            </a:pPr>
            <a:r>
              <a:rPr lang="en-ZA" sz="1100" b="1" dirty="0">
                <a:solidFill>
                  <a:srgbClr val="FFFFFF"/>
                </a:solidFill>
              </a:rPr>
              <a:t>Motivation</a:t>
            </a:r>
          </a:p>
          <a:p>
            <a:pPr eaLnBrk="1" hangingPunct="1">
              <a:buFont typeface="Arial" pitchFamily="34" charset="0"/>
              <a:buChar char="•"/>
            </a:pPr>
            <a:r>
              <a:rPr lang="en-ZA" sz="1100" b="1" dirty="0">
                <a:solidFill>
                  <a:srgbClr val="FFFFFF"/>
                </a:solidFill>
              </a:rPr>
              <a:t>Social networks</a:t>
            </a:r>
          </a:p>
          <a:p>
            <a:pPr eaLnBrk="1" hangingPunct="1">
              <a:buFont typeface="Arial" pitchFamily="34" charset="0"/>
              <a:buChar char="•"/>
            </a:pPr>
            <a:r>
              <a:rPr lang="en-ZA" sz="1100" b="1" dirty="0">
                <a:solidFill>
                  <a:srgbClr val="FFFFFF"/>
                </a:solidFill>
              </a:rPr>
              <a:t>Discrimination</a:t>
            </a:r>
          </a:p>
        </p:txBody>
      </p:sp>
    </p:spTree>
    <p:extLst>
      <p:ext uri="{BB962C8B-B14F-4D97-AF65-F5344CB8AC3E}">
        <p14:creationId xmlns:p14="http://schemas.microsoft.com/office/powerpoint/2010/main" val="60963503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23</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66585706"/>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78106526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graphicFrame>
        <p:nvGraphicFramePr>
          <p:cNvPr id="5" name="Diagram 4"/>
          <p:cNvGraphicFramePr/>
          <p:nvPr>
            <p:extLst>
              <p:ext uri="{D42A27DB-BD31-4B8C-83A1-F6EECF244321}">
                <p14:modId xmlns:p14="http://schemas.microsoft.com/office/powerpoint/2010/main" val="2870943775"/>
              </p:ext>
            </p:extLst>
          </p:nvPr>
        </p:nvGraphicFramePr>
        <p:xfrm>
          <a:off x="467544" y="908720"/>
          <a:ext cx="8208912"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5"/>
          <p:cNvGrpSpPr/>
          <p:nvPr/>
        </p:nvGrpSpPr>
        <p:grpSpPr>
          <a:xfrm>
            <a:off x="6084168" y="5013175"/>
            <a:ext cx="1709816" cy="1139877"/>
            <a:chOff x="5577657" y="2728982"/>
            <a:chExt cx="1709816" cy="1139877"/>
          </a:xfrm>
        </p:grpSpPr>
        <p:sp>
          <p:nvSpPr>
            <p:cNvPr id="7" name="Rectangle 6"/>
            <p:cNvSpPr/>
            <p:nvPr/>
          </p:nvSpPr>
          <p:spPr>
            <a:xfrm>
              <a:off x="5577657" y="2728982"/>
              <a:ext cx="1709816" cy="113987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Rectangle 7"/>
            <p:cNvSpPr/>
            <p:nvPr/>
          </p:nvSpPr>
          <p:spPr>
            <a:xfrm>
              <a:off x="5577657" y="2728982"/>
              <a:ext cx="1709816" cy="11398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en-ZA" sz="1300" kern="1200" dirty="0" smtClean="0"/>
                <a:t>Essentially 2 schooling systems in SA</a:t>
              </a:r>
              <a:endParaRPr lang="en-ZA" sz="1300" kern="1200" dirty="0"/>
            </a:p>
          </p:txBody>
        </p:sp>
      </p:grpSp>
      <p:sp>
        <p:nvSpPr>
          <p:cNvPr id="2" name="Explosion 1 1"/>
          <p:cNvSpPr/>
          <p:nvPr/>
        </p:nvSpPr>
        <p:spPr>
          <a:xfrm>
            <a:off x="251520" y="188640"/>
            <a:ext cx="2952328" cy="2520280"/>
          </a:xfrm>
          <a:prstGeom prst="irregularSeal1">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b="1" dirty="0" smtClean="0">
                <a:solidFill>
                  <a:schemeClr val="tx1"/>
                </a:solidFill>
              </a:rPr>
              <a:t>RECAP</a:t>
            </a:r>
            <a:endParaRPr lang="en-ZA" sz="3200" b="1" dirty="0">
              <a:solidFill>
                <a:schemeClr val="tx1"/>
              </a:solidFill>
            </a:endParaRPr>
          </a:p>
        </p:txBody>
      </p:sp>
    </p:spTree>
    <p:extLst>
      <p:ext uri="{BB962C8B-B14F-4D97-AF65-F5344CB8AC3E}">
        <p14:creationId xmlns:p14="http://schemas.microsoft.com/office/powerpoint/2010/main" val="54197481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628800"/>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spTree>
    <p:extLst>
      <p:ext uri="{BB962C8B-B14F-4D97-AF65-F5344CB8AC3E}">
        <p14:creationId xmlns:p14="http://schemas.microsoft.com/office/powerpoint/2010/main" val="40651633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graphicFrame>
        <p:nvGraphicFramePr>
          <p:cNvPr id="5" name="Diagram 4"/>
          <p:cNvGraphicFramePr/>
          <p:nvPr>
            <p:extLst>
              <p:ext uri="{D42A27DB-BD31-4B8C-83A1-F6EECF244321}">
                <p14:modId xmlns:p14="http://schemas.microsoft.com/office/powerpoint/2010/main" val="3040227336"/>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2429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Accountability &amp; capacity</a:t>
            </a:r>
          </a:p>
          <a:p>
            <a:r>
              <a:rPr lang="en-ZA" sz="2800" u="sng" dirty="0" smtClean="0"/>
              <a:t>Solution</a:t>
            </a:r>
            <a:r>
              <a:rPr lang="en-ZA" sz="2800" dirty="0" smtClean="0"/>
              <a:t>: Identifying binding constraints</a:t>
            </a:r>
          </a:p>
          <a:p>
            <a:r>
              <a:rPr lang="en-ZA" sz="2800" dirty="0" smtClean="0"/>
              <a:t>Mathematics teacher CK in SA</a:t>
            </a:r>
          </a:p>
          <a:p>
            <a:r>
              <a:rPr lang="en-ZA" sz="2800" dirty="0" smtClean="0"/>
              <a:t>Grade R in SA</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Things to think about when introducing automated/tech solutions in SA (or anywhere)</a:t>
            </a:r>
          </a:p>
          <a:p>
            <a:pPr lvl="1"/>
            <a:r>
              <a:rPr lang="en-ZA" sz="1800" dirty="0" smtClean="0"/>
              <a:t>Especially with reference to Dell Dashboards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spTree>
    <p:extLst>
      <p:ext uri="{BB962C8B-B14F-4D97-AF65-F5344CB8AC3E}">
        <p14:creationId xmlns:p14="http://schemas.microsoft.com/office/powerpoint/2010/main" val="269884056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188574712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a:t>Things to think about when introducing automated/tech solutions in SA (or anywhere</a:t>
            </a:r>
            <a:r>
              <a:rPr lang="en-ZA" sz="2400" dirty="0" smtClean="0"/>
              <a:t>)</a:t>
            </a:r>
            <a:endParaRPr lang="en-ZA" sz="2400" dirty="0"/>
          </a:p>
        </p:txBody>
      </p:sp>
      <p:sp>
        <p:nvSpPr>
          <p:cNvPr id="3" name="Content Placeholder 2"/>
          <p:cNvSpPr>
            <a:spLocks noGrp="1"/>
          </p:cNvSpPr>
          <p:nvPr>
            <p:ph idx="1"/>
          </p:nvPr>
        </p:nvSpPr>
        <p:spPr/>
        <p:txBody>
          <a:bodyPr>
            <a:normAutofit fontScale="92500" lnSpcReduction="20000"/>
          </a:bodyPr>
          <a:lstStyle/>
          <a:p>
            <a:r>
              <a:rPr lang="en-ZA" sz="2800" dirty="0" smtClean="0"/>
              <a:t>Particularly with reference to DELL Dashboards</a:t>
            </a:r>
          </a:p>
          <a:p>
            <a:pPr lvl="1"/>
            <a:r>
              <a:rPr lang="en-ZA" dirty="0" smtClean="0"/>
              <a:t>Need for a </a:t>
            </a:r>
            <a:r>
              <a:rPr lang="en-ZA" dirty="0" smtClean="0">
                <a:solidFill>
                  <a:srgbClr val="C00000"/>
                </a:solidFill>
              </a:rPr>
              <a:t>theory of improvement</a:t>
            </a:r>
          </a:p>
          <a:p>
            <a:pPr lvl="2"/>
            <a:r>
              <a:rPr lang="en-ZA" sz="1400" i="1" dirty="0"/>
              <a:t>“If policy-makers rely on incentives for improving either a school or a student, then the question arises, incentives to do what?  </a:t>
            </a:r>
            <a:r>
              <a:rPr lang="en-ZA" sz="1400" b="1" i="1" dirty="0"/>
              <a:t>What exactly should educators in failing schools do tomorrow - that they do not do today - to produce more learning? </a:t>
            </a:r>
            <a:r>
              <a:rPr lang="en-ZA" sz="1400" i="1" dirty="0"/>
              <a:t>What should a failing student do tomorrow that he or she is not doing today? </a:t>
            </a:r>
            <a:r>
              <a:rPr lang="en-ZA" sz="1400" i="1" dirty="0" smtClean="0"/>
              <a:t>“ (Loveless, 2005)</a:t>
            </a:r>
          </a:p>
          <a:p>
            <a:pPr lvl="2"/>
            <a:endParaRPr lang="en-ZA" sz="1400" i="1" dirty="0" smtClean="0"/>
          </a:p>
          <a:p>
            <a:pPr lvl="2"/>
            <a:r>
              <a:rPr lang="en-ZA" sz="1300" i="1" dirty="0"/>
              <a:t>“</a:t>
            </a:r>
            <a:r>
              <a:rPr lang="en-ZA" sz="1300" b="1" i="1" dirty="0"/>
              <a:t>Giving test results to an incoherent, atomized, badly run school doesn’t automatically make it a better school</a:t>
            </a:r>
            <a:r>
              <a:rPr lang="en-ZA" sz="1300" i="1" dirty="0"/>
              <a:t>. The ability of a school to make improvements has to do with the </a:t>
            </a:r>
            <a:r>
              <a:rPr lang="en-ZA" sz="1300" i="1" u="sng" dirty="0"/>
              <a:t>beliefs, norms, expectations, and practices that people in the organization share</a:t>
            </a:r>
            <a:r>
              <a:rPr lang="en-ZA" sz="1300" i="1" dirty="0"/>
              <a:t>, not with the kind of information they receive about their performance. Low-performing schools aren’t coherent enough to respond to external demands for accountability … Low-performing schools, and the people who work in them, don’t know what to do. If they did, they would be doing it already. You can’t improve a school’s performance, or the performance of any teacher or student in it, without increasing the investment in teachers’ knowledge, pedagogical skills, and the understanding of students. This work can be influenced by an external accountability system, but it cannot be done by that </a:t>
            </a:r>
            <a:r>
              <a:rPr lang="en-ZA" sz="1300" i="1" dirty="0" smtClean="0"/>
              <a:t>system” </a:t>
            </a:r>
            <a:r>
              <a:rPr lang="en-ZA" sz="1400" dirty="0"/>
              <a:t>(Elmore, 2002, 5-6 cited in </a:t>
            </a:r>
            <a:r>
              <a:rPr lang="en-ZA" sz="1400" dirty="0" err="1"/>
              <a:t>Shalem</a:t>
            </a:r>
            <a:r>
              <a:rPr lang="en-ZA" sz="1400" dirty="0"/>
              <a:t>, 2003: 41</a:t>
            </a:r>
            <a:r>
              <a:rPr lang="en-ZA" sz="1400" dirty="0" smtClean="0"/>
              <a:t>).</a:t>
            </a:r>
          </a:p>
          <a:p>
            <a:pPr lvl="2"/>
            <a:endParaRPr lang="en-ZA" sz="1400" dirty="0"/>
          </a:p>
          <a:p>
            <a:pPr lvl="2"/>
            <a:r>
              <a:rPr lang="en-ZA" sz="1400" dirty="0"/>
              <a:t>“</a:t>
            </a:r>
            <a:r>
              <a:rPr lang="en-ZA" sz="1400" i="1" dirty="0"/>
              <a:t>In order for an accountability system to be based on improvement, it has to embody an underlying theory of how schools improve their performance. Simply constructing an incentive structure of standards and testing around the expectation of steady improvements in performance is not a theory of improvement. A theory of improvement actually has to account for how people in schools learn what they need to know in order to meet the expectations of the accountability system</a:t>
            </a:r>
            <a:r>
              <a:rPr lang="en-ZA" sz="1400" dirty="0"/>
              <a:t>” (Elmore, 2004a, p. 21).</a:t>
            </a:r>
          </a:p>
          <a:p>
            <a:pPr lvl="1"/>
            <a:r>
              <a:rPr lang="en-ZA" sz="1800" i="1" dirty="0" smtClean="0"/>
              <a:t>(On this point see diagrams on Accountability and Capacity)</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144704682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Things to think about when introducing automated/tech solutions in SA (or anywhere)</a:t>
            </a:r>
          </a:p>
        </p:txBody>
      </p:sp>
      <p:sp>
        <p:nvSpPr>
          <p:cNvPr id="3" name="Content Placeholder 2"/>
          <p:cNvSpPr>
            <a:spLocks noGrp="1"/>
          </p:cNvSpPr>
          <p:nvPr>
            <p:ph idx="1"/>
          </p:nvPr>
        </p:nvSpPr>
        <p:spPr/>
        <p:txBody>
          <a:bodyPr>
            <a:normAutofit fontScale="85000" lnSpcReduction="20000"/>
          </a:bodyPr>
          <a:lstStyle/>
          <a:p>
            <a:r>
              <a:rPr lang="en-ZA" dirty="0" smtClean="0"/>
              <a:t>What are the checks and balances to reduce the probability of misclassification?</a:t>
            </a:r>
          </a:p>
          <a:p>
            <a:endParaRPr lang="en-ZA" sz="1100" dirty="0" smtClean="0"/>
          </a:p>
          <a:p>
            <a:pPr lvl="1"/>
            <a:r>
              <a:rPr lang="en-ZA" sz="1800" b="1" dirty="0" smtClean="0"/>
              <a:t>Perverse incentives</a:t>
            </a:r>
            <a:endParaRPr lang="en-ZA" sz="1800" dirty="0"/>
          </a:p>
          <a:p>
            <a:pPr lvl="2"/>
            <a:r>
              <a:rPr lang="en-ZA" sz="1400" dirty="0" smtClean="0"/>
              <a:t>What proportion of total students wrote the ANA relative to SNAP/ASS? (potential to exclude weaker students to inflate results)</a:t>
            </a:r>
          </a:p>
          <a:p>
            <a:pPr lvl="3"/>
            <a:r>
              <a:rPr lang="en-ZA" sz="1200" dirty="0" smtClean="0"/>
              <a:t>Threshold? 95%?</a:t>
            </a:r>
          </a:p>
          <a:p>
            <a:pPr lvl="2"/>
            <a:r>
              <a:rPr lang="en-ZA" sz="1600" dirty="0" smtClean="0"/>
              <a:t>What monitoring / external evaluation procedures are in place to ensure teachers do not influence results (either directly helping or marking leniently?</a:t>
            </a:r>
          </a:p>
          <a:p>
            <a:pPr lvl="3"/>
            <a:r>
              <a:rPr lang="en-ZA" sz="1200" dirty="0" smtClean="0"/>
              <a:t>Externally evaluate the ANAs at one grade</a:t>
            </a:r>
          </a:p>
          <a:p>
            <a:pPr lvl="3"/>
            <a:endParaRPr lang="en-ZA" sz="1200" dirty="0" smtClean="0"/>
          </a:p>
          <a:p>
            <a:pPr lvl="1"/>
            <a:r>
              <a:rPr lang="en-ZA" sz="1800" b="1" dirty="0" smtClean="0"/>
              <a:t>Data issues</a:t>
            </a:r>
          </a:p>
          <a:p>
            <a:pPr lvl="2"/>
            <a:r>
              <a:rPr lang="en-ZA" sz="1600" dirty="0" smtClean="0"/>
              <a:t>What proportion of the data was captured on which the analysis/classification rests?</a:t>
            </a:r>
          </a:p>
          <a:p>
            <a:pPr lvl="3"/>
            <a:r>
              <a:rPr lang="en-ZA" sz="1200" dirty="0" smtClean="0"/>
              <a:t>Threshold? 95%?</a:t>
            </a:r>
          </a:p>
          <a:p>
            <a:pPr lvl="2"/>
            <a:r>
              <a:rPr lang="en-ZA" sz="1600" dirty="0" smtClean="0"/>
              <a:t>What to do when the # of students writing or # of observations captured fall below threshold? Automatically categorize/downgrade?</a:t>
            </a:r>
          </a:p>
          <a:p>
            <a:pPr lvl="2"/>
            <a:endParaRPr lang="en-ZA" sz="1600" dirty="0" smtClean="0"/>
          </a:p>
          <a:p>
            <a:pPr lvl="1"/>
            <a:r>
              <a:rPr lang="en-ZA" sz="2000" b="1" dirty="0"/>
              <a:t>Campbell’s Law </a:t>
            </a:r>
            <a:r>
              <a:rPr lang="en-ZA" sz="2000" dirty="0"/>
              <a:t> </a:t>
            </a:r>
            <a:endParaRPr lang="en-ZA" sz="2000" dirty="0" smtClean="0"/>
          </a:p>
          <a:p>
            <a:pPr lvl="2"/>
            <a:r>
              <a:rPr lang="en-ZA" sz="1600" dirty="0" smtClean="0"/>
              <a:t>”</a:t>
            </a:r>
            <a:r>
              <a:rPr lang="en-ZA" sz="1600" i="1" dirty="0" smtClean="0"/>
              <a:t>The more any quantitative social indicator (or even some qualitative indicator) is used for social decision-making, the more subject it will be to corruption pressures and the more apt it will be to distort and corrupt the social processes it is intended to monitor</a:t>
            </a:r>
            <a:r>
              <a:rPr lang="en-ZA" sz="1600" dirty="0" smtClean="0"/>
              <a:t>.”</a:t>
            </a:r>
            <a:r>
              <a:rPr lang="en-ZA" sz="1600" dirty="0"/>
              <a:t> </a:t>
            </a:r>
            <a:endParaRPr lang="en-ZA" sz="1600" dirty="0" smtClean="0"/>
          </a:p>
          <a:p>
            <a:pPr lvl="1"/>
            <a:endParaRPr lang="en-ZA" sz="2000" dirty="0" smtClean="0"/>
          </a:p>
          <a:p>
            <a:pPr lvl="1"/>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204391648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060848"/>
            <a:ext cx="2746648" cy="2650306"/>
          </a:xfrm>
        </p:spPr>
        <p:txBody>
          <a:bodyPr>
            <a:noAutofit/>
          </a:bodyPr>
          <a:lstStyle/>
          <a:p>
            <a:r>
              <a:rPr lang="en-ZA" sz="1800" dirty="0" smtClean="0"/>
              <a:t>What proportion of marks captured by grade and province?!</a:t>
            </a:r>
            <a:br>
              <a:rPr lang="en-ZA" sz="1800" dirty="0" smtClean="0"/>
            </a:br>
            <a:r>
              <a:rPr lang="en-ZA" sz="1800" dirty="0" smtClean="0"/>
              <a:t>Why so little in certain grades/provinces?</a:t>
            </a:r>
            <a:br>
              <a:rPr lang="en-ZA" sz="1800" dirty="0" smtClean="0"/>
            </a:br>
            <a:r>
              <a:rPr lang="en-ZA" sz="1800" dirty="0" smtClean="0"/>
              <a:t>Likely to be non-random.</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244277"/>
            <a:ext cx="5741797" cy="56886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926870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43882561"/>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49132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Tree>
    <p:extLst>
      <p:ext uri="{BB962C8B-B14F-4D97-AF65-F5344CB8AC3E}">
        <p14:creationId xmlns:p14="http://schemas.microsoft.com/office/powerpoint/2010/main" val="368393033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316856860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74773097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4874558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2357137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91149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3519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14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182317240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Tree>
    <p:extLst>
      <p:ext uri="{BB962C8B-B14F-4D97-AF65-F5344CB8AC3E}">
        <p14:creationId xmlns:p14="http://schemas.microsoft.com/office/powerpoint/2010/main" val="42335293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8175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8310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12302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1754044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4 “Take-Home” points</a:t>
            </a:r>
            <a:endParaRPr lang="en-ZA" dirty="0"/>
          </a:p>
        </p:txBody>
      </p:sp>
      <p:sp>
        <p:nvSpPr>
          <p:cNvPr id="3" name="Content Placeholder 2"/>
          <p:cNvSpPr>
            <a:spLocks noGrp="1"/>
          </p:cNvSpPr>
          <p:nvPr>
            <p:ph idx="1"/>
          </p:nvPr>
        </p:nvSpPr>
        <p:spPr/>
        <p:txBody>
          <a:bodyPr>
            <a:normAutofit fontScale="92500" lnSpcReduction="10000"/>
          </a:bodyPr>
          <a:lstStyle/>
          <a:p>
            <a:pPr marL="0" indent="0">
              <a:buNone/>
            </a:pPr>
            <a:r>
              <a:rPr lang="en-ZA" sz="2200" i="1" dirty="0" smtClean="0"/>
              <a:t>Many things we have not discussed – Grade-R/ECD, teacher unions, LOLT, teacher training (in- and pre-), RCTs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310199578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3816879984"/>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50207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Decreasing proportion of </a:t>
            </a:r>
            <a:r>
              <a:rPr lang="en-ZA" dirty="0" err="1" smtClean="0"/>
              <a:t>matrics</a:t>
            </a:r>
            <a:r>
              <a:rPr lang="en-ZA" dirty="0" smtClean="0"/>
              <a:t> taking mathematics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graphicFrame>
        <p:nvGraphicFramePr>
          <p:cNvPr id="5" name="Chart 4"/>
          <p:cNvGraphicFramePr/>
          <p:nvPr>
            <p:extLst>
              <p:ext uri="{D42A27DB-BD31-4B8C-83A1-F6EECF244321}">
                <p14:modId xmlns:p14="http://schemas.microsoft.com/office/powerpoint/2010/main" val="2980552406"/>
              </p:ext>
            </p:extLst>
          </p:nvPr>
        </p:nvGraphicFramePr>
        <p:xfrm>
          <a:off x="467544" y="1628800"/>
          <a:ext cx="8208912" cy="37444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56781762"/>
              </p:ext>
            </p:extLst>
          </p:nvPr>
        </p:nvGraphicFramePr>
        <p:xfrm>
          <a:off x="1403648" y="5527889"/>
          <a:ext cx="6534470" cy="1055370"/>
        </p:xfrm>
        <a:graphic>
          <a:graphicData uri="http://schemas.openxmlformats.org/drawingml/2006/table">
            <a:tbl>
              <a:tblPr firstRow="1" firstCol="1" bandRow="1">
                <a:tableStyleId>{5C22544A-7EE6-4342-B048-85BDC9FD1C3A}</a:tableStyleId>
              </a:tblPr>
              <a:tblGrid>
                <a:gridCol w="1088844"/>
                <a:gridCol w="1088844"/>
                <a:gridCol w="1088844"/>
                <a:gridCol w="1088844"/>
                <a:gridCol w="1089547"/>
                <a:gridCol w="1089547"/>
              </a:tblGrid>
              <a:tr h="352425">
                <a:tc>
                  <a:txBody>
                    <a:bodyPr/>
                    <a:lstStyle/>
                    <a:p>
                      <a:pPr algn="l">
                        <a:lnSpc>
                          <a:spcPct val="115000"/>
                        </a:lnSpc>
                        <a:spcAft>
                          <a:spcPts val="0"/>
                        </a:spcAft>
                      </a:pPr>
                      <a:r>
                        <a:rPr lang="en-ZA" sz="1000" dirty="0">
                          <a:effectLst/>
                        </a:rPr>
                        <a:t> </a:t>
                      </a:r>
                      <a:endParaRPr lang="en-ZA" sz="11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en-ZA" sz="1000">
                          <a:effectLst/>
                        </a:rPr>
                        <a:t>Numbers wrote maths</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Numbers passed maths</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Maths pass rate</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dirty="0">
                          <a:effectLst/>
                        </a:rPr>
                        <a:t>Proportion taking maths</a:t>
                      </a:r>
                      <a:endParaRPr lang="en-ZA" sz="1100" dirty="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Proportion passing maths</a:t>
                      </a:r>
                      <a:endParaRPr lang="en-ZA" sz="1100">
                        <a:effectLst/>
                        <a:latin typeface="Times New Roman"/>
                        <a:ea typeface="Calibri"/>
                        <a:cs typeface="Times New Roman"/>
                      </a:endParaRPr>
                    </a:p>
                  </a:txBody>
                  <a:tcPr marL="68580" marR="68580" marT="0" marB="0" anchor="ctr"/>
                </a:tc>
              </a:tr>
              <a:tr h="175895">
                <a:tc>
                  <a:txBody>
                    <a:bodyPr/>
                    <a:lstStyle/>
                    <a:p>
                      <a:pPr algn="l">
                        <a:lnSpc>
                          <a:spcPct val="115000"/>
                        </a:lnSpc>
                        <a:spcAft>
                          <a:spcPts val="0"/>
                        </a:spcAft>
                      </a:pPr>
                      <a:r>
                        <a:rPr lang="en-ZA" sz="1000">
                          <a:effectLst/>
                        </a:rPr>
                        <a:t>2008</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298 821</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136 503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45,7%</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56,1%</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25,6%</a:t>
                      </a:r>
                      <a:endParaRPr lang="en-ZA" sz="1100">
                        <a:effectLst/>
                        <a:latin typeface="Times New Roman"/>
                        <a:ea typeface="Calibri"/>
                        <a:cs typeface="Times New Roman"/>
                      </a:endParaRPr>
                    </a:p>
                  </a:txBody>
                  <a:tcPr marL="68580" marR="68580" marT="0" marB="0" anchor="ctr"/>
                </a:tc>
              </a:tr>
              <a:tr h="175895">
                <a:tc>
                  <a:txBody>
                    <a:bodyPr/>
                    <a:lstStyle/>
                    <a:p>
                      <a:pPr algn="l">
                        <a:lnSpc>
                          <a:spcPct val="115000"/>
                        </a:lnSpc>
                        <a:spcAft>
                          <a:spcPts val="0"/>
                        </a:spcAft>
                      </a:pPr>
                      <a:r>
                        <a:rPr lang="en-ZA" sz="1000">
                          <a:effectLst/>
                        </a:rPr>
                        <a:t>2009</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290 407</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133 505</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46,0%</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52,6%</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24,2%</a:t>
                      </a:r>
                      <a:endParaRPr lang="en-ZA" sz="1100">
                        <a:effectLst/>
                        <a:latin typeface="Times New Roman"/>
                        <a:ea typeface="Calibri"/>
                        <a:cs typeface="Times New Roman"/>
                      </a:endParaRPr>
                    </a:p>
                  </a:txBody>
                  <a:tcPr marL="68580" marR="68580" marT="0" marB="0" anchor="ctr"/>
                </a:tc>
              </a:tr>
              <a:tr h="161925">
                <a:tc>
                  <a:txBody>
                    <a:bodyPr/>
                    <a:lstStyle/>
                    <a:p>
                      <a:pPr algn="l">
                        <a:lnSpc>
                          <a:spcPct val="115000"/>
                        </a:lnSpc>
                        <a:spcAft>
                          <a:spcPts val="0"/>
                        </a:spcAft>
                      </a:pPr>
                      <a:r>
                        <a:rPr lang="en-ZA" sz="1000">
                          <a:effectLst/>
                        </a:rPr>
                        <a:t>2010</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263 034</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124 749</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47,4%</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48,8%</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23,2%</a:t>
                      </a:r>
                      <a:endParaRPr lang="en-ZA" sz="1100">
                        <a:effectLst/>
                        <a:latin typeface="Times New Roman"/>
                        <a:ea typeface="Calibri"/>
                        <a:cs typeface="Times New Roman"/>
                      </a:endParaRPr>
                    </a:p>
                  </a:txBody>
                  <a:tcPr marL="68580" marR="68580" marT="0" marB="0" anchor="ctr"/>
                </a:tc>
              </a:tr>
              <a:tr h="175895">
                <a:tc>
                  <a:txBody>
                    <a:bodyPr/>
                    <a:lstStyle/>
                    <a:p>
                      <a:pPr algn="l">
                        <a:lnSpc>
                          <a:spcPct val="115000"/>
                        </a:lnSpc>
                        <a:spcAft>
                          <a:spcPts val="0"/>
                        </a:spcAft>
                      </a:pPr>
                      <a:r>
                        <a:rPr lang="en-ZA" sz="1000">
                          <a:effectLst/>
                        </a:rPr>
                        <a:t>2011</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224 635</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104 033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46,3%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a:effectLst/>
                        </a:rPr>
                        <a:t>45,3%</a:t>
                      </a:r>
                      <a:endParaRPr lang="en-ZA" sz="1100">
                        <a:effectLst/>
                        <a:latin typeface="Times New Roman"/>
                        <a:ea typeface="Calibri"/>
                        <a:cs typeface="Times New Roman"/>
                      </a:endParaRPr>
                    </a:p>
                  </a:txBody>
                  <a:tcPr marL="68580" marR="68580" marT="0" marB="0" anchor="ctr"/>
                </a:tc>
                <a:tc>
                  <a:txBody>
                    <a:bodyPr/>
                    <a:lstStyle/>
                    <a:p>
                      <a:pPr algn="l">
                        <a:lnSpc>
                          <a:spcPct val="115000"/>
                        </a:lnSpc>
                        <a:spcAft>
                          <a:spcPts val="0"/>
                        </a:spcAft>
                      </a:pPr>
                      <a:r>
                        <a:rPr lang="en-ZA" sz="1000" dirty="0">
                          <a:effectLst/>
                        </a:rPr>
                        <a:t>21,0%</a:t>
                      </a:r>
                      <a:endParaRPr lang="en-ZA" sz="1100" dirty="0">
                        <a:effectLst/>
                        <a:latin typeface="Times New Roman"/>
                        <a:ea typeface="Calibri"/>
                        <a:cs typeface="Times New Roman"/>
                      </a:endParaRPr>
                    </a:p>
                  </a:txBody>
                  <a:tcPr marL="68580" marR="68580" marT="0" marB="0" anchor="ctr"/>
                </a:tc>
              </a:tr>
            </a:tbl>
          </a:graphicData>
        </a:graphic>
      </p:graphicFrame>
      <p:sp>
        <p:nvSpPr>
          <p:cNvPr id="7" name="Rectangle 6"/>
          <p:cNvSpPr/>
          <p:nvPr/>
        </p:nvSpPr>
        <p:spPr>
          <a:xfrm>
            <a:off x="1403648" y="6596390"/>
            <a:ext cx="6534472" cy="261610"/>
          </a:xfrm>
          <a:prstGeom prst="rect">
            <a:avLst/>
          </a:prstGeom>
        </p:spPr>
        <p:txBody>
          <a:bodyPr wrap="square">
            <a:spAutoFit/>
          </a:bodyPr>
          <a:lstStyle/>
          <a:p>
            <a:r>
              <a:rPr lang="en-ZA" sz="1100" b="1" dirty="0"/>
              <a:t>Table 4: Mathematics outputs since 2008 (Source: Taylor, 2012, p. 4)</a:t>
            </a:r>
          </a:p>
        </p:txBody>
      </p:sp>
    </p:spTree>
    <p:extLst>
      <p:ext uri="{BB962C8B-B14F-4D97-AF65-F5344CB8AC3E}">
        <p14:creationId xmlns:p14="http://schemas.microsoft.com/office/powerpoint/2010/main" val="13657362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solidFill>
                  <a:schemeClr val="bg1"/>
                </a:solidFill>
                <a:latin typeface="Helvetica Neue"/>
                <a:cs typeface="Helvetica Neue"/>
              </a:rPr>
              <a:t>South African teacher content knowledge</a:t>
            </a:r>
            <a:endParaRPr lang="en-US" i="1" dirty="0">
              <a:solidFill>
                <a:schemeClr val="bg1"/>
              </a:solidFill>
              <a:latin typeface="Helvetica Neue"/>
              <a:cs typeface="Helvetica Neue"/>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663" y="2057400"/>
            <a:ext cx="311467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691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824536"/>
          </a:xfrm>
        </p:spPr>
        <p:txBody>
          <a:bodyPr>
            <a:normAutofit fontScale="70000" lnSpcReduction="20000"/>
          </a:bodyPr>
          <a:lstStyle/>
          <a:p>
            <a:pPr marL="342900" lvl="1" indent="-342900">
              <a:buFont typeface="Arial" pitchFamily="34" charset="0"/>
              <a:buChar char="•"/>
            </a:pPr>
            <a:r>
              <a:rPr lang="en-ZA" dirty="0">
                <a:solidFill>
                  <a:srgbClr val="800000"/>
                </a:solidFill>
              </a:rPr>
              <a:t>Conference Board of the Mathematical </a:t>
            </a:r>
            <a:r>
              <a:rPr lang="en-ZA" dirty="0" smtClean="0">
                <a:solidFill>
                  <a:srgbClr val="800000"/>
                </a:solidFill>
              </a:rPr>
              <a:t>Sciences</a:t>
            </a:r>
            <a:r>
              <a:rPr lang="en-ZA" dirty="0">
                <a:solidFill>
                  <a:srgbClr val="800000"/>
                </a:solidFill>
              </a:rPr>
              <a:t> </a:t>
            </a:r>
            <a:r>
              <a:rPr lang="en-ZA" dirty="0" smtClean="0">
                <a:solidFill>
                  <a:srgbClr val="800000"/>
                </a:solidFill>
              </a:rPr>
              <a:t>(2001</a:t>
            </a:r>
            <a:r>
              <a:rPr lang="en-ZA" dirty="0">
                <a:solidFill>
                  <a:srgbClr val="800000"/>
                </a:solidFill>
              </a:rPr>
              <a:t>, ch.2</a:t>
            </a:r>
            <a:r>
              <a:rPr lang="en-ZA" dirty="0" smtClean="0">
                <a:solidFill>
                  <a:srgbClr val="800000"/>
                </a:solidFill>
              </a:rPr>
              <a:t>)</a:t>
            </a:r>
            <a:r>
              <a:rPr lang="en-ZA" dirty="0">
                <a:solidFill>
                  <a:srgbClr val="800000"/>
                </a:solidFill>
              </a:rPr>
              <a:t> </a:t>
            </a:r>
            <a:r>
              <a:rPr lang="en-ZA" dirty="0" smtClean="0"/>
              <a:t>recommends that mathematics teachers need: </a:t>
            </a:r>
          </a:p>
          <a:p>
            <a:pPr lvl="1" algn="just"/>
            <a:r>
              <a:rPr lang="en-ZA" dirty="0" smtClean="0"/>
              <a:t>“</a:t>
            </a:r>
            <a:r>
              <a:rPr lang="en-ZA" i="1" dirty="0"/>
              <a:t>A</a:t>
            </a:r>
            <a:r>
              <a:rPr lang="en-ZA" i="1" dirty="0" smtClean="0"/>
              <a:t> </a:t>
            </a:r>
            <a:r>
              <a:rPr lang="en-ZA" i="1" dirty="0"/>
              <a:t>thorough mastery of the mathematics in </a:t>
            </a:r>
            <a:r>
              <a:rPr lang="en-ZA" i="1" u="sng" dirty="0"/>
              <a:t>several grades beyond that which they expect to teach</a:t>
            </a:r>
            <a:r>
              <a:rPr lang="en-ZA" i="1" dirty="0"/>
              <a:t>, as well as of the mathematics in earlier grades</a:t>
            </a:r>
            <a:r>
              <a:rPr lang="en-ZA" dirty="0"/>
              <a:t>” </a:t>
            </a:r>
            <a:r>
              <a:rPr lang="en-ZA" dirty="0" smtClean="0"/>
              <a:t>(2001 </a:t>
            </a:r>
            <a:r>
              <a:rPr lang="en-ZA" dirty="0"/>
              <a:t>report ‘</a:t>
            </a:r>
            <a:r>
              <a:rPr lang="en-ZA" i="1" dirty="0"/>
              <a:t>The Mathematical Education of Teachers</a:t>
            </a:r>
            <a:r>
              <a:rPr lang="en-ZA" dirty="0" smtClean="0"/>
              <a:t>’) </a:t>
            </a:r>
          </a:p>
          <a:p>
            <a:pPr lvl="1" algn="just"/>
            <a:endParaRPr lang="en-ZA" dirty="0"/>
          </a:p>
          <a:p>
            <a:pPr algn="just"/>
            <a:r>
              <a:rPr lang="en-ZA" dirty="0" smtClean="0">
                <a:solidFill>
                  <a:srgbClr val="800000"/>
                </a:solidFill>
              </a:rPr>
              <a:t>Ball </a:t>
            </a:r>
            <a:r>
              <a:rPr lang="en-ZA" i="1" dirty="0">
                <a:solidFill>
                  <a:srgbClr val="800000"/>
                </a:solidFill>
              </a:rPr>
              <a:t>et al</a:t>
            </a:r>
            <a:r>
              <a:rPr lang="en-ZA" dirty="0">
                <a:solidFill>
                  <a:srgbClr val="800000"/>
                </a:solidFill>
              </a:rPr>
              <a:t> (2008, p. 409) </a:t>
            </a:r>
            <a:endParaRPr lang="en-ZA" dirty="0" smtClean="0">
              <a:solidFill>
                <a:srgbClr val="800000"/>
              </a:solidFill>
            </a:endParaRPr>
          </a:p>
          <a:p>
            <a:pPr lvl="1" algn="just"/>
            <a:r>
              <a:rPr lang="en-ZA" dirty="0" smtClean="0"/>
              <a:t>“</a:t>
            </a:r>
            <a:r>
              <a:rPr lang="en-ZA" i="1" dirty="0"/>
              <a:t>Teachers who do not themselves know the subject well are not likely to have the knowledge they need to help students learn this content. At the same time just knowing a subject may well not be sufficient for teaching</a:t>
            </a:r>
            <a:r>
              <a:rPr lang="en-ZA" dirty="0"/>
              <a:t>.</a:t>
            </a:r>
            <a:r>
              <a:rPr lang="en-ZA" dirty="0" smtClean="0"/>
              <a:t>”</a:t>
            </a:r>
          </a:p>
          <a:p>
            <a:pPr lvl="1" algn="just"/>
            <a:endParaRPr lang="en-ZA" dirty="0" smtClean="0"/>
          </a:p>
          <a:p>
            <a:pPr algn="just"/>
            <a:r>
              <a:rPr lang="en-ZA" dirty="0" smtClean="0">
                <a:solidFill>
                  <a:srgbClr val="800000"/>
                </a:solidFill>
              </a:rPr>
              <a:t>Shulman (1986, p. 9)</a:t>
            </a:r>
          </a:p>
          <a:p>
            <a:pPr lvl="1" algn="just"/>
            <a:r>
              <a:rPr lang="en-ZA" dirty="0" smtClean="0"/>
              <a:t>“</a:t>
            </a:r>
            <a:r>
              <a:rPr lang="en-ZA" dirty="0"/>
              <a:t>We expect that the subject matter content understanding of the teacher be at least equal to that of his or her lay colleague, the mere subject matter major</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13729922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Africa specifically…</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ZA" dirty="0">
                <a:solidFill>
                  <a:srgbClr val="800000"/>
                </a:solidFill>
              </a:rPr>
              <a:t>Taylor &amp; Vinjevold’s (1999, p. 230) </a:t>
            </a:r>
            <a:r>
              <a:rPr lang="en-ZA" dirty="0"/>
              <a:t>conclusion in their book “</a:t>
            </a:r>
            <a:r>
              <a:rPr lang="en-ZA" i="1" dirty="0"/>
              <a:t>Getting Learning Right</a:t>
            </a:r>
            <a:r>
              <a:rPr lang="en-ZA" dirty="0"/>
              <a:t>” is particularly explicit</a:t>
            </a:r>
            <a:r>
              <a:rPr lang="en-ZA" dirty="0" smtClean="0"/>
              <a:t>:</a:t>
            </a:r>
          </a:p>
          <a:p>
            <a:pPr algn="just"/>
            <a:endParaRPr lang="en-US" dirty="0"/>
          </a:p>
          <a:p>
            <a:pPr algn="just"/>
            <a:r>
              <a:rPr lang="en-ZA" dirty="0"/>
              <a:t>“</a:t>
            </a:r>
            <a:r>
              <a:rPr lang="en-ZA" sz="3000" i="1" dirty="0"/>
              <a:t>The most definite point of convergence across the [President’s Education Initiative] studies is the conclusion that teachers’ poor conceptual knowledge of the subjects they are teaching is a </a:t>
            </a:r>
            <a:r>
              <a:rPr lang="en-ZA" sz="3000" b="1" i="1" u="sng" dirty="0"/>
              <a:t>fundamental constraint </a:t>
            </a:r>
            <a:r>
              <a:rPr lang="en-ZA" sz="3000" i="1" dirty="0"/>
              <a:t>on the quality of teaching and learning activities, and consequently on the quality of learning outcomes</a:t>
            </a:r>
            <a:r>
              <a:rPr lang="en-ZA" dirty="0"/>
              <a:t>.” </a:t>
            </a:r>
            <a:endParaRPr lang="en-US" dirty="0"/>
          </a:p>
          <a:p>
            <a:pPr algn="just"/>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Tree>
    <p:extLst>
      <p:ext uri="{BB962C8B-B14F-4D97-AF65-F5344CB8AC3E}">
        <p14:creationId xmlns:p14="http://schemas.microsoft.com/office/powerpoint/2010/main" val="155147812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187624" y="592233"/>
            <a:ext cx="6513274" cy="6116592"/>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491933" y="116632"/>
            <a:ext cx="5904656" cy="369332"/>
          </a:xfrm>
          <a:prstGeom prst="rect">
            <a:avLst/>
          </a:prstGeom>
          <a:noFill/>
        </p:spPr>
        <p:txBody>
          <a:bodyPr wrap="square" rtlCol="0">
            <a:spAutoFit/>
          </a:bodyPr>
          <a:lstStyle/>
          <a:p>
            <a:r>
              <a:rPr lang="en-ZA" dirty="0" err="1" smtClean="0"/>
              <a:t>Carnoy</a:t>
            </a:r>
            <a:r>
              <a:rPr lang="en-ZA" dirty="0" smtClean="0"/>
              <a:t> &amp; Chisholm (2008: p. 22) conceptual framework</a:t>
            </a:r>
            <a:endParaRPr lang="en-ZA" dirty="0"/>
          </a:p>
        </p:txBody>
      </p:sp>
      <p:sp>
        <p:nvSpPr>
          <p:cNvPr id="2" name="Rectangle 1"/>
          <p:cNvSpPr/>
          <p:nvPr/>
        </p:nvSpPr>
        <p:spPr>
          <a:xfrm>
            <a:off x="5169254" y="1772816"/>
            <a:ext cx="1008112" cy="43204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5399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38455481"/>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4293096"/>
            <a:ext cx="4123767" cy="2062103"/>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a:t>
            </a:r>
            <a:endParaRPr lang="en-GB" sz="1600" dirty="0" smtClean="0"/>
          </a:p>
          <a:p>
            <a:pPr lvl="0" algn="r"/>
            <a:r>
              <a:rPr lang="en-GB" sz="1600" b="1" dirty="0" smtClean="0">
                <a:solidFill>
                  <a:srgbClr val="800000"/>
                </a:solidFill>
              </a:rPr>
              <a:t>(</a:t>
            </a:r>
            <a:r>
              <a:rPr lang="en-GB" sz="1600" b="1" dirty="0">
                <a:solidFill>
                  <a:srgbClr val="800000"/>
                </a:solidFill>
              </a:rPr>
              <a:t>Elmore, 2004b, p. 93).</a:t>
            </a:r>
            <a:endParaRPr lang="en-US" sz="1600" b="1" dirty="0">
              <a:solidFill>
                <a:srgbClr val="800000"/>
              </a:solidFill>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341375825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animBg="1"/>
      <p:bldP spid="8" grpId="1"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Distribution of mathematics teacher CK by geographical location </a:t>
            </a:r>
            <a:endParaRPr lang="en-US" sz="3600" dirty="0"/>
          </a:p>
        </p:txBody>
      </p:sp>
      <p:sp>
        <p:nvSpPr>
          <p:cNvPr id="3" name="Content Placeholder 2"/>
          <p:cNvSpPr>
            <a:spLocks noGrp="1"/>
          </p:cNvSpPr>
          <p:nvPr>
            <p:ph idx="1"/>
          </p:nvPr>
        </p:nvSpPr>
        <p:spPr>
          <a:xfrm>
            <a:off x="395536" y="5733256"/>
            <a:ext cx="8229600" cy="853555"/>
          </a:xfrm>
          <a:solidFill>
            <a:srgbClr val="D9D9D9"/>
          </a:solidFill>
        </p:spPr>
        <p:txBody>
          <a:bodyPr>
            <a:normAutofit fontScale="62500" lnSpcReduction="20000"/>
          </a:bodyPr>
          <a:lstStyle/>
          <a:p>
            <a:pPr marL="0" indent="0">
              <a:buNone/>
            </a:pPr>
            <a:r>
              <a:rPr lang="en-US" dirty="0" smtClean="0"/>
              <a:t>South Africa is the only country (amongst SACMEQ countries) where rural mathematics teachers know statistically significantly less than urban teachers.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graphicFrame>
        <p:nvGraphicFramePr>
          <p:cNvPr id="6" name="Chart 5"/>
          <p:cNvGraphicFramePr/>
          <p:nvPr>
            <p:extLst>
              <p:ext uri="{D42A27DB-BD31-4B8C-83A1-F6EECF244321}">
                <p14:modId xmlns:p14="http://schemas.microsoft.com/office/powerpoint/2010/main" val="1244746529"/>
              </p:ext>
            </p:extLst>
          </p:nvPr>
        </p:nvGraphicFramePr>
        <p:xfrm>
          <a:off x="467544" y="1628800"/>
          <a:ext cx="8208912" cy="36724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1237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Distribution of mathematics teacher CK by school SES quintile</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graphicFrame>
        <p:nvGraphicFramePr>
          <p:cNvPr id="5" name="Chart 4"/>
          <p:cNvGraphicFramePr/>
          <p:nvPr>
            <p:extLst>
              <p:ext uri="{D42A27DB-BD31-4B8C-83A1-F6EECF244321}">
                <p14:modId xmlns:p14="http://schemas.microsoft.com/office/powerpoint/2010/main" val="2297955331"/>
              </p:ext>
            </p:extLst>
          </p:nvPr>
        </p:nvGraphicFramePr>
        <p:xfrm>
          <a:off x="467544" y="1700808"/>
          <a:ext cx="8208912" cy="41764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3343092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Maths teacher CK in 12 African countries</a:t>
            </a:r>
            <a:endParaRPr lang="en-ZA" sz="3600" dirty="0"/>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9" y="1772816"/>
            <a:ext cx="9144000" cy="4158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221661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37</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a:t>: “Can perform calculations using </a:t>
            </a:r>
            <a:r>
              <a:rPr lang="en-ZA" dirty="0" err="1"/>
              <a:t>approp</a:t>
            </a:r>
            <a:r>
              <a:rPr lang="en-ZA" dirty="0"/>
              <a:t> symbols to solve problems involving: MULTIPLICATION of at least 2-digit by 1-digit numbers”</a:t>
            </a:r>
            <a:endParaRPr lang="en-ZA" dirty="0" smtClean="0"/>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graphicFrame>
        <p:nvGraphicFramePr>
          <p:cNvPr id="9" name="Chart 8"/>
          <p:cNvGraphicFramePr/>
          <p:nvPr>
            <p:extLst>
              <p:ext uri="{D42A27DB-BD31-4B8C-83A1-F6EECF244321}">
                <p14:modId xmlns:p14="http://schemas.microsoft.com/office/powerpoint/2010/main" val="3175869504"/>
              </p:ext>
            </p:extLst>
          </p:nvPr>
        </p:nvGraphicFramePr>
        <p:xfrm>
          <a:off x="467544" y="3501008"/>
          <a:ext cx="5832648" cy="2973829"/>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91979"/>
            <a:ext cx="5864324" cy="1502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a:xfrm>
            <a:off x="6588224" y="3861048"/>
            <a:ext cx="2016224" cy="1656184"/>
          </a:xfrm>
          <a:prstGeom prst="rect">
            <a:avLst/>
          </a:prstGeom>
          <a:solidFill>
            <a:schemeClr val="bg1">
              <a:lumMod val="95000"/>
            </a:schemeClr>
          </a:solidFill>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At the end of Grade 5 more than a third of quintile 1-4 students cannot answer this simple Grade-3-level problem. </a:t>
            </a:r>
            <a:endParaRPr lang="en-ZA" sz="4300" dirty="0" smtClean="0"/>
          </a:p>
          <a:p>
            <a:pPr marL="0" indent="0">
              <a:buFont typeface="Arial" pitchFamily="34" charset="0"/>
              <a:buNone/>
            </a:pPr>
            <a:endParaRPr lang="en-ZA" dirty="0" smtClean="0"/>
          </a:p>
        </p:txBody>
      </p:sp>
    </p:spTree>
    <p:extLst>
      <p:ext uri="{BB962C8B-B14F-4D97-AF65-F5344CB8AC3E}">
        <p14:creationId xmlns:p14="http://schemas.microsoft.com/office/powerpoint/2010/main" val="2112999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p:bldSub>
      </p:bldGraphic>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Solutions?</a:t>
            </a:r>
            <a:endParaRPr lang="en-US" i="1" dirty="0">
              <a:latin typeface="Helvetica Neue"/>
              <a:cs typeface="Helvetica Neue"/>
            </a:endParaRPr>
          </a:p>
        </p:txBody>
      </p:sp>
    </p:spTree>
    <p:extLst>
      <p:ext uri="{BB962C8B-B14F-4D97-AF65-F5344CB8AC3E}">
        <p14:creationId xmlns:p14="http://schemas.microsoft.com/office/powerpoint/2010/main" val="271659610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276448261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61</a:t>
            </a:fld>
            <a:endParaRPr lang="en-ZA"/>
          </a:p>
        </p:txBody>
      </p:sp>
      <p:graphicFrame>
        <p:nvGraphicFramePr>
          <p:cNvPr id="6" name="Diagram 5"/>
          <p:cNvGraphicFramePr/>
          <p:nvPr>
            <p:extLst>
              <p:ext uri="{D42A27DB-BD31-4B8C-83A1-F6EECF244321}">
                <p14:modId xmlns:p14="http://schemas.microsoft.com/office/powerpoint/2010/main" val="609737972"/>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16924727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209767545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spTree>
    <p:extLst>
      <p:ext uri="{BB962C8B-B14F-4D97-AF65-F5344CB8AC3E}">
        <p14:creationId xmlns:p14="http://schemas.microsoft.com/office/powerpoint/2010/main" val="181099434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spTree>
    <p:extLst>
      <p:ext uri="{BB962C8B-B14F-4D97-AF65-F5344CB8AC3E}">
        <p14:creationId xmlns:p14="http://schemas.microsoft.com/office/powerpoint/2010/main" val="213612683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lnSpcReduction="10000"/>
          </a:bodyPr>
          <a:lstStyle/>
          <a:p>
            <a:pPr>
              <a:buFont typeface="+mj-lt"/>
              <a:buAutoNum type="arabicPeriod"/>
            </a:pPr>
            <a:r>
              <a:rPr lang="en-US" sz="1800" dirty="0" smtClean="0"/>
              <a:t>Ensuring that public funding is actually pro-poor and also that it 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allocated based on evidence rather than anecdote.</a:t>
            </a:r>
          </a:p>
          <a:p>
            <a:pPr>
              <a:buFont typeface="+mj-lt"/>
              <a:buAutoNum type="arabicPeriod"/>
            </a:pPr>
            <a:endParaRPr lang="en-US" sz="1800" dirty="0"/>
          </a:p>
          <a:p>
            <a:pPr>
              <a:buFont typeface="+mj-lt"/>
              <a:buAutoNum type="arabicPeriod"/>
            </a:pPr>
            <a:r>
              <a:rPr lang="en-US" sz="1800" dirty="0" smtClean="0"/>
              <a:t>The need for BOTH accountability AND capacity.</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2330914198"/>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37</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a:t>: “Can perform calculations using </a:t>
            </a:r>
            <a:r>
              <a:rPr lang="en-ZA" dirty="0" err="1"/>
              <a:t>approp</a:t>
            </a:r>
            <a:r>
              <a:rPr lang="en-ZA" dirty="0"/>
              <a:t> symbols to solve problems involving: MULTIPLICATION of at least 2-digit by 1-digit numbers”</a:t>
            </a:r>
            <a:endParaRPr lang="en-ZA" dirty="0" smtClean="0"/>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more than a third of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graphicFrame>
        <p:nvGraphicFramePr>
          <p:cNvPr id="9" name="Chart 8"/>
          <p:cNvGraphicFramePr/>
          <p:nvPr>
            <p:extLst>
              <p:ext uri="{D42A27DB-BD31-4B8C-83A1-F6EECF244321}">
                <p14:modId xmlns:p14="http://schemas.microsoft.com/office/powerpoint/2010/main" val="916225458"/>
              </p:ext>
            </p:extLst>
          </p:nvPr>
        </p:nvGraphicFramePr>
        <p:xfrm>
          <a:off x="467544" y="3501008"/>
          <a:ext cx="5832648" cy="2973829"/>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91979"/>
            <a:ext cx="5864324" cy="1502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1907704" y="6504467"/>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Tree>
    <p:extLst>
      <p:ext uri="{BB962C8B-B14F-4D97-AF65-F5344CB8AC3E}">
        <p14:creationId xmlns:p14="http://schemas.microsoft.com/office/powerpoint/2010/main" val="1110078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9" grpId="0">
        <p:bldSub>
          <a:bldChart bld="series"/>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000" i="1" dirty="0" smtClean="0">
                <a:latin typeface="Helvetica Neue"/>
                <a:cs typeface="Helvetica Neue"/>
              </a:rPr>
              <a:t>South African teacher content knowledge</a:t>
            </a:r>
            <a:endParaRPr lang="en-US" sz="2000" i="1" dirty="0">
              <a:latin typeface="Helvetica Neue"/>
              <a:cs typeface="Helvetica Neue"/>
            </a:endParaRPr>
          </a:p>
        </p:txBody>
      </p:sp>
    </p:spTree>
    <p:extLst>
      <p:ext uri="{BB962C8B-B14F-4D97-AF65-F5344CB8AC3E}">
        <p14:creationId xmlns:p14="http://schemas.microsoft.com/office/powerpoint/2010/main" val="1174156935"/>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Importance of basic content knowledge</a:t>
            </a:r>
            <a:endParaRPr lang="en-US" sz="3600" dirty="0"/>
          </a:p>
        </p:txBody>
      </p:sp>
      <p:sp>
        <p:nvSpPr>
          <p:cNvPr id="3" name="Content Placeholder 2"/>
          <p:cNvSpPr>
            <a:spLocks noGrp="1"/>
          </p:cNvSpPr>
          <p:nvPr>
            <p:ph idx="1"/>
          </p:nvPr>
        </p:nvSpPr>
        <p:spPr>
          <a:xfrm>
            <a:off x="323528" y="1628800"/>
            <a:ext cx="4248472" cy="4525963"/>
          </a:xfrm>
        </p:spPr>
        <p:txBody>
          <a:bodyPr>
            <a:normAutofit/>
          </a:bodyPr>
          <a:lstStyle/>
          <a:p>
            <a:pPr algn="just"/>
            <a:r>
              <a:rPr lang="en-ZA" sz="1800" dirty="0" smtClean="0"/>
              <a:t>Mathematics teachers need </a:t>
            </a:r>
            <a:r>
              <a:rPr lang="en-ZA" sz="1800" dirty="0"/>
              <a:t>“</a:t>
            </a:r>
            <a:r>
              <a:rPr lang="en-ZA" sz="1800" i="1" dirty="0"/>
              <a:t>a thorough mastery of the mathematics in several grades beyond that which they expect to teach, as well as of the mathematics in earlier grades</a:t>
            </a:r>
            <a:r>
              <a:rPr lang="en-ZA" sz="1800" dirty="0"/>
              <a:t>” (Conference Board of the Mathematical Sciences, 2001, ch.2).  </a:t>
            </a:r>
            <a:endParaRPr lang="en-ZA" sz="1800" dirty="0" smtClean="0"/>
          </a:p>
          <a:p>
            <a:pPr algn="just"/>
            <a:endParaRPr lang="en-US" sz="2000" dirty="0" smtClean="0"/>
          </a:p>
          <a:p>
            <a:pPr algn="just"/>
            <a:r>
              <a:rPr lang="en-US" sz="2000" dirty="0" err="1" smtClean="0"/>
              <a:t>Carnoy</a:t>
            </a:r>
            <a:r>
              <a:rPr lang="en-US" sz="2000" dirty="0" smtClean="0"/>
              <a:t> </a:t>
            </a:r>
            <a:r>
              <a:rPr lang="en-US" sz="2000" dirty="0"/>
              <a:t>&amp; Chisholm’s (2008: p. 22) conceptual model distinguishes between basic content knowledge and higher level content knowledge.</a:t>
            </a:r>
          </a:p>
          <a:p>
            <a:pPr algn="just"/>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700808"/>
            <a:ext cx="4546771" cy="4608512"/>
          </a:xfrm>
          <a:prstGeom prst="rect">
            <a:avLst/>
          </a:prstGeom>
          <a:noFill/>
          <a:ln>
            <a:noFill/>
          </a:ln>
        </p:spPr>
      </p:pic>
    </p:spTree>
    <p:extLst>
      <p:ext uri="{BB962C8B-B14F-4D97-AF65-F5344CB8AC3E}">
        <p14:creationId xmlns:p14="http://schemas.microsoft.com/office/powerpoint/2010/main" val="413414407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What do </a:t>
            </a:r>
            <a:r>
              <a:rPr lang="en-US" i="1" dirty="0" smtClean="0">
                <a:solidFill>
                  <a:srgbClr val="FF0000"/>
                </a:solidFill>
                <a:latin typeface="Helvetica Neue"/>
                <a:cs typeface="Helvetica Neue"/>
              </a:rPr>
              <a:t>South African teachers</a:t>
            </a:r>
            <a:r>
              <a:rPr lang="en-US" i="1" dirty="0" smtClean="0">
                <a:latin typeface="Helvetica Neue"/>
                <a:cs typeface="Helvetica Neue"/>
              </a:rPr>
              <a:t> know relative to </a:t>
            </a:r>
            <a:r>
              <a:rPr lang="en-US" i="1" dirty="0" smtClean="0">
                <a:solidFill>
                  <a:srgbClr val="FF0000"/>
                </a:solidFill>
                <a:latin typeface="Helvetica Neue"/>
                <a:cs typeface="Helvetica Neue"/>
              </a:rPr>
              <a:t>other teachers in Africa</a:t>
            </a:r>
            <a:r>
              <a:rPr lang="en-US" i="1" dirty="0" smtClean="0">
                <a:latin typeface="Helvetica Neue"/>
                <a:cs typeface="Helvetica Neue"/>
              </a:rPr>
              <a:t>?</a:t>
            </a:r>
            <a:endParaRPr lang="en-US" i="1" dirty="0">
              <a:latin typeface="Helvetica Neue"/>
              <a:cs typeface="Helvetica Neue"/>
            </a:endParaRPr>
          </a:p>
        </p:txBody>
      </p:sp>
    </p:spTree>
    <p:extLst>
      <p:ext uri="{BB962C8B-B14F-4D97-AF65-F5344CB8AC3E}">
        <p14:creationId xmlns:p14="http://schemas.microsoft.com/office/powerpoint/2010/main" val="495575584"/>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SA Grade 6 Mathematics teacher performance on SACMEQ mathematics-teacher test</a:t>
            </a:r>
            <a:endParaRPr lang="en-US"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pic>
        <p:nvPicPr>
          <p:cNvPr id="6" name="Picture 5"/>
          <p:cNvPicPr>
            <a:picLocks noChangeAspect="1"/>
          </p:cNvPicPr>
          <p:nvPr/>
        </p:nvPicPr>
        <p:blipFill rotWithShape="1">
          <a:blip r:embed="rId3"/>
          <a:srcRect l="15274" t="43145" r="37195" b="14632"/>
          <a:stretch/>
        </p:blipFill>
        <p:spPr>
          <a:xfrm>
            <a:off x="467544" y="1700808"/>
            <a:ext cx="7920880" cy="4397632"/>
          </a:xfrm>
          <a:prstGeom prst="rect">
            <a:avLst/>
          </a:prstGeom>
        </p:spPr>
      </p:pic>
    </p:spTree>
    <p:extLst>
      <p:ext uri="{BB962C8B-B14F-4D97-AF65-F5344CB8AC3E}">
        <p14:creationId xmlns:p14="http://schemas.microsoft.com/office/powerpoint/2010/main" val="2938469340"/>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graphicFrame>
        <p:nvGraphicFramePr>
          <p:cNvPr id="5" name="Chart 4"/>
          <p:cNvGraphicFramePr/>
          <p:nvPr>
            <p:extLst>
              <p:ext uri="{D42A27DB-BD31-4B8C-83A1-F6EECF244321}">
                <p14:modId xmlns:p14="http://schemas.microsoft.com/office/powerpoint/2010/main" val="4140835591"/>
              </p:ext>
            </p:extLst>
          </p:nvPr>
        </p:nvGraphicFramePr>
        <p:xfrm>
          <a:off x="395536" y="1196752"/>
          <a:ext cx="8208912"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323528" y="404664"/>
            <a:ext cx="8424936" cy="646331"/>
          </a:xfrm>
          <a:prstGeom prst="rect">
            <a:avLst/>
          </a:prstGeom>
        </p:spPr>
        <p:txBody>
          <a:bodyPr wrap="square">
            <a:spAutoFit/>
          </a:bodyPr>
          <a:lstStyle/>
          <a:p>
            <a:pPr algn="ctr"/>
            <a:r>
              <a:rPr lang="en-ZA" b="1" dirty="0" smtClean="0"/>
              <a:t>SACMEQ III (2007) Mathematics-teacher mathematics test-scores for SACMEQ countries and South African quintiles of school wealth (95% confidence interval incl.)</a:t>
            </a:r>
            <a:endParaRPr lang="en-US" b="1" dirty="0"/>
          </a:p>
        </p:txBody>
      </p:sp>
      <p:cxnSp>
        <p:nvCxnSpPr>
          <p:cNvPr id="8" name="Straight Arrow Connector 7"/>
          <p:cNvCxnSpPr/>
          <p:nvPr/>
        </p:nvCxnSpPr>
        <p:spPr>
          <a:xfrm flipV="1">
            <a:off x="3275856" y="4653136"/>
            <a:ext cx="0" cy="72008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6902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Which </a:t>
            </a:r>
            <a:r>
              <a:rPr lang="en-US" i="1" dirty="0" smtClean="0">
                <a:solidFill>
                  <a:srgbClr val="FF0000"/>
                </a:solidFill>
                <a:latin typeface="Helvetica Neue"/>
                <a:cs typeface="Helvetica Neue"/>
              </a:rPr>
              <a:t>content areas </a:t>
            </a:r>
            <a:r>
              <a:rPr lang="en-US" i="1" dirty="0" smtClean="0">
                <a:latin typeface="Helvetica Neue"/>
                <a:cs typeface="Helvetica Neue"/>
              </a:rPr>
              <a:t>do South African teachers struggle with?</a:t>
            </a:r>
            <a:endParaRPr lang="en-US" i="1" dirty="0">
              <a:latin typeface="Helvetica Neue"/>
              <a:cs typeface="Helvetica Neue"/>
            </a:endParaRPr>
          </a:p>
        </p:txBody>
      </p:sp>
    </p:spTree>
    <p:extLst>
      <p:ext uri="{BB962C8B-B14F-4D97-AF65-F5344CB8AC3E}">
        <p14:creationId xmlns:p14="http://schemas.microsoft.com/office/powerpoint/2010/main" val="2460151485"/>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graphicFrame>
        <p:nvGraphicFramePr>
          <p:cNvPr id="5" name="Chart 4"/>
          <p:cNvGraphicFramePr/>
          <p:nvPr>
            <p:extLst>
              <p:ext uri="{D42A27DB-BD31-4B8C-83A1-F6EECF244321}">
                <p14:modId xmlns:p14="http://schemas.microsoft.com/office/powerpoint/2010/main" val="1008373876"/>
              </p:ext>
            </p:extLst>
          </p:nvPr>
        </p:nvGraphicFramePr>
        <p:xfrm>
          <a:off x="8985" y="836712"/>
          <a:ext cx="9026525" cy="558165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323528" y="404664"/>
            <a:ext cx="8424936" cy="369332"/>
          </a:xfrm>
          <a:prstGeom prst="rect">
            <a:avLst/>
          </a:prstGeom>
        </p:spPr>
        <p:txBody>
          <a:bodyPr wrap="square">
            <a:spAutoFit/>
          </a:bodyPr>
          <a:lstStyle/>
          <a:p>
            <a:r>
              <a:rPr lang="en-ZA" b="1" dirty="0"/>
              <a:t>Figure 2: Mathematics teacher performance by content area (SACMEQ III - 2007)</a:t>
            </a:r>
            <a:endParaRPr lang="en-US" b="1" dirty="0"/>
          </a:p>
        </p:txBody>
      </p:sp>
      <p:cxnSp>
        <p:nvCxnSpPr>
          <p:cNvPr id="7" name="Straight Arrow Connector 6"/>
          <p:cNvCxnSpPr/>
          <p:nvPr/>
        </p:nvCxnSpPr>
        <p:spPr>
          <a:xfrm flipV="1">
            <a:off x="5652120" y="6137920"/>
            <a:ext cx="0" cy="72008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1805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Percentage of Grade 6 mathematics teachers with correct answer on Q17 of the SACMEQ III (2007) mathematics teacher test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596901380"/>
              </p:ext>
            </p:extLst>
          </p:nvPr>
        </p:nvGraphicFramePr>
        <p:xfrm>
          <a:off x="467544" y="1484784"/>
          <a:ext cx="8208912"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29571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What do South African </a:t>
            </a:r>
            <a:r>
              <a:rPr lang="en-US" i="1" dirty="0" smtClean="0">
                <a:solidFill>
                  <a:srgbClr val="FF0000"/>
                </a:solidFill>
                <a:latin typeface="Helvetica Neue"/>
                <a:cs typeface="Helvetica Neue"/>
              </a:rPr>
              <a:t>teachers</a:t>
            </a:r>
            <a:r>
              <a:rPr lang="en-US" i="1" dirty="0" smtClean="0">
                <a:latin typeface="Helvetica Neue"/>
                <a:cs typeface="Helvetica Neue"/>
              </a:rPr>
              <a:t> know relative to international </a:t>
            </a:r>
            <a:r>
              <a:rPr lang="en-US" i="1" dirty="0" smtClean="0">
                <a:solidFill>
                  <a:srgbClr val="FF0000"/>
                </a:solidFill>
                <a:latin typeface="Helvetica Neue"/>
                <a:cs typeface="Helvetica Neue"/>
              </a:rPr>
              <a:t>Gr8</a:t>
            </a:r>
            <a:r>
              <a:rPr lang="en-US" i="1" dirty="0" smtClean="0">
                <a:latin typeface="Helvetica Neue"/>
                <a:cs typeface="Helvetica Neue"/>
              </a:rPr>
              <a:t> </a:t>
            </a:r>
            <a:r>
              <a:rPr lang="en-US" i="1" dirty="0" smtClean="0">
                <a:solidFill>
                  <a:srgbClr val="FF0000"/>
                </a:solidFill>
                <a:latin typeface="Helvetica Neue"/>
                <a:cs typeface="Helvetica Neue"/>
              </a:rPr>
              <a:t>students</a:t>
            </a:r>
            <a:r>
              <a:rPr lang="en-US" i="1" dirty="0" smtClean="0">
                <a:latin typeface="Helvetica Neue"/>
                <a:cs typeface="Helvetica Neue"/>
              </a:rPr>
              <a:t>?</a:t>
            </a:r>
            <a:endParaRPr lang="en-US" i="1" dirty="0">
              <a:latin typeface="Helvetica Neue"/>
              <a:cs typeface="Helvetica Neue"/>
            </a:endParaRPr>
          </a:p>
        </p:txBody>
      </p:sp>
    </p:spTree>
    <p:extLst>
      <p:ext uri="{BB962C8B-B14F-4D97-AF65-F5344CB8AC3E}">
        <p14:creationId xmlns:p14="http://schemas.microsoft.com/office/powerpoint/2010/main" val="2954028715"/>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76</a:t>
            </a:fld>
            <a:endParaRPr lang="en-ZA"/>
          </a:p>
        </p:txBody>
      </p:sp>
      <p:graphicFrame>
        <p:nvGraphicFramePr>
          <p:cNvPr id="5" name="Chart 4"/>
          <p:cNvGraphicFramePr/>
          <p:nvPr>
            <p:extLst>
              <p:ext uri="{D42A27DB-BD31-4B8C-83A1-F6EECF244321}">
                <p14:modId xmlns:p14="http://schemas.microsoft.com/office/powerpoint/2010/main" val="3725855885"/>
              </p:ext>
            </p:extLst>
          </p:nvPr>
        </p:nvGraphicFramePr>
        <p:xfrm>
          <a:off x="0" y="1124744"/>
          <a:ext cx="9036497" cy="551243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7504" y="116633"/>
            <a:ext cx="8856984" cy="923330"/>
          </a:xfrm>
          <a:prstGeom prst="rect">
            <a:avLst/>
          </a:prstGeom>
        </p:spPr>
        <p:txBody>
          <a:bodyPr wrap="square">
            <a:spAutoFit/>
          </a:bodyPr>
          <a:lstStyle/>
          <a:p>
            <a:r>
              <a:rPr lang="en-ZA" b="1" dirty="0" smtClean="0"/>
              <a:t>SACMEQ </a:t>
            </a:r>
            <a:r>
              <a:rPr lang="en-ZA" b="1" dirty="0"/>
              <a:t>Grade 6 teachers’ average correct response </a:t>
            </a:r>
            <a:r>
              <a:rPr lang="en-ZA" b="1" dirty="0" smtClean="0"/>
              <a:t>(dark red) </a:t>
            </a:r>
            <a:r>
              <a:rPr lang="en-ZA" b="1" dirty="0"/>
              <a:t>and TIMSS Grade 8 average correct response </a:t>
            </a:r>
            <a:r>
              <a:rPr lang="en-ZA" b="1" dirty="0" smtClean="0"/>
              <a:t>(light red) </a:t>
            </a:r>
            <a:r>
              <a:rPr lang="en-ZA" b="1" dirty="0"/>
              <a:t>on 16 items common to Gr 8 TIMSS Mathematics test 1995 and SACMEQ Grade 6 mathematics teachers test 2007</a:t>
            </a:r>
            <a:endParaRPr lang="en-US" b="1" dirty="0"/>
          </a:p>
        </p:txBody>
      </p:sp>
    </p:spTree>
    <p:extLst>
      <p:ext uri="{BB962C8B-B14F-4D97-AF65-F5344CB8AC3E}">
        <p14:creationId xmlns:p14="http://schemas.microsoft.com/office/powerpoint/2010/main" val="37575720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lnSpcReduction="10000"/>
          </a:bodyPr>
          <a:lstStyle/>
          <a:p>
            <a:pPr marL="0" indent="0" algn="just">
              <a:buNone/>
            </a:pPr>
            <a:r>
              <a:rPr lang="en-ZA" dirty="0" smtClean="0">
                <a:solidFill>
                  <a:srgbClr val="FF0000"/>
                </a:solidFill>
              </a:rPr>
              <a:t>Ball </a:t>
            </a:r>
            <a:r>
              <a:rPr lang="en-ZA" i="1" dirty="0">
                <a:solidFill>
                  <a:srgbClr val="FF0000"/>
                </a:solidFill>
              </a:rPr>
              <a:t>et al</a:t>
            </a:r>
            <a:r>
              <a:rPr lang="en-ZA" dirty="0">
                <a:solidFill>
                  <a:srgbClr val="FF0000"/>
                </a:solidFill>
              </a:rPr>
              <a:t> (2008, p. 409</a:t>
            </a:r>
            <a:r>
              <a:rPr lang="en-ZA" dirty="0" smtClean="0">
                <a:solidFill>
                  <a:srgbClr val="FF0000"/>
                </a:solidFill>
              </a:rPr>
              <a:t>)</a:t>
            </a:r>
            <a:r>
              <a:rPr lang="en-ZA" dirty="0" smtClean="0"/>
              <a:t>: “</a:t>
            </a:r>
            <a:r>
              <a:rPr lang="en-ZA" dirty="0"/>
              <a:t>Teachers who do not themselves know the subject well are not likely to have the knowledge they need to help students learn this content. At the same time just knowing a subject may well not be sufficient for teaching.”</a:t>
            </a:r>
            <a:r>
              <a:rPr lang="en-US" dirty="0"/>
              <a:t> </a:t>
            </a:r>
            <a:endParaRPr lang="en-US" dirty="0" smtClean="0"/>
          </a:p>
          <a:p>
            <a:pPr marL="0" indent="0" algn="just">
              <a:buNone/>
            </a:pPr>
            <a:endParaRPr lang="en-US" dirty="0" smtClean="0"/>
          </a:p>
          <a:p>
            <a:pPr algn="just">
              <a:buFont typeface="Wingdings" charset="0"/>
              <a:buChar char="à"/>
            </a:pPr>
            <a:r>
              <a:rPr lang="en-US" sz="2000" dirty="0" smtClean="0">
                <a:sym typeface="Wingdings"/>
              </a:rPr>
              <a:t>What can </a:t>
            </a:r>
            <a:r>
              <a:rPr lang="en-US" sz="2000" dirty="0" err="1" smtClean="0">
                <a:sym typeface="Wingdings"/>
              </a:rPr>
              <a:t>Siyavula</a:t>
            </a:r>
            <a:r>
              <a:rPr lang="en-US" sz="2000" dirty="0" smtClean="0">
                <a:sym typeface="Wingdings"/>
              </a:rPr>
              <a:t> do about low teacher CK?</a:t>
            </a:r>
          </a:p>
          <a:p>
            <a:pPr algn="just">
              <a:buFont typeface="Wingdings" charset="0"/>
              <a:buChar char="à"/>
            </a:pPr>
            <a:r>
              <a:rPr lang="en-US" sz="2000" dirty="0" smtClean="0">
                <a:sym typeface="Wingdings"/>
              </a:rPr>
              <a:t>NDP suggests that interventions should not expect a high degree of capacity/competence – i.e. they should be tailored to work in low capacity contexts (i.e. majority of SA)</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77</a:t>
            </a:fld>
            <a:endParaRPr lang="en-ZA"/>
          </a:p>
        </p:txBody>
      </p:sp>
    </p:spTree>
    <p:extLst>
      <p:ext uri="{BB962C8B-B14F-4D97-AF65-F5344CB8AC3E}">
        <p14:creationId xmlns:p14="http://schemas.microsoft.com/office/powerpoint/2010/main" val="11294860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10113</TotalTime>
  <Words>6039</Words>
  <Application>Microsoft Macintosh PowerPoint</Application>
  <PresentationFormat>On-screen Show (4:3)</PresentationFormat>
  <Paragraphs>649</Paragraphs>
  <Slides>77</Slides>
  <Notes>77</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Office Theme</vt:lpstr>
      <vt:lpstr>An Overview of South Africa’s  Schooling System</vt:lpstr>
      <vt:lpstr>PowerPoint Presentation</vt:lpstr>
      <vt:lpstr>PowerPoint Presentation</vt:lpstr>
      <vt:lpstr>State of SA education since transition</vt:lpstr>
      <vt:lpstr>Student performance 2003-2011</vt:lpstr>
      <vt:lpstr>PowerPoint Presentation</vt:lpstr>
      <vt:lpstr>Quantifying learning deficits in Gr3</vt:lpstr>
      <vt:lpstr>NSES question 42 NSES followed about 15000 students (266 schools) and tested them in Grade 3 (2007), Grade 4 (2008) and Grade 5 (2009). </vt:lpstr>
      <vt:lpstr>By Gr 3 all children should be able to read, Gr 4 children should be transitioning from “learning to read” to “reading to learn”</vt:lpstr>
      <vt:lpstr>SACMEQ 2007 – Grade 6</vt:lpstr>
      <vt:lpstr>Insurmountable learning deficits (Spaull &amp; Viljoen, forthcoming – SAHRC Report 2014)</vt:lpstr>
      <vt:lpstr>Insurmountable learning deficits: 0.3 SD</vt:lpstr>
      <vt:lpstr>PowerPoint Presentation</vt:lpstr>
      <vt:lpstr>PowerPoint Presentation</vt:lpstr>
      <vt:lpstr>Dropout between Gr8 and Gr12</vt:lpstr>
      <vt:lpstr>When does grade repetition happen? Why?</vt:lpstr>
      <vt:lpstr>What are the root causes of low and unequal achievement? </vt:lpstr>
      <vt:lpstr>PowerPoint Presentation</vt:lpstr>
      <vt:lpstr>PowerPoint Presentation</vt:lpstr>
      <vt:lpstr>SA’s two schooling systems 75% | 25%</vt:lpstr>
      <vt:lpstr>Bimodality – indisputable fact</vt:lpstr>
      <vt:lpstr>Education and inequality?</vt:lpstr>
      <vt:lpstr>PowerPoint Presentation</vt:lpstr>
      <vt:lpstr>PowerPoint Presentation</vt:lpstr>
      <vt:lpstr>Way forward?</vt:lpstr>
      <vt:lpstr>PowerPoint Presentation</vt:lpstr>
      <vt:lpstr>Further issues we can discuss</vt:lpstr>
      <vt:lpstr>Thank you  Comments &amp; Questions?  This presentation and papers available online at: www.nicspaull.com/research  </vt:lpstr>
      <vt:lpstr>Things to think about when introducing automated/tech solutions in SA (or anywhere)</vt:lpstr>
      <vt:lpstr>Things to think about when introducing automated/tech solutions in SA (or anywhere)</vt:lpstr>
      <vt:lpstr>What proportion of marks captured by grade and province?! Why so little in certain grades/provinces? Likely to be non-random.</vt:lpstr>
      <vt:lpstr>Qualifications by age (birth cohort), 2011 (Van der Berg, 2013)</vt:lpstr>
      <vt:lpstr>Grade R/ECD issues needing to be fleshed 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Binding constraints approach</vt:lpstr>
      <vt:lpstr>PowerPoint Presentation</vt:lpstr>
      <vt:lpstr>PowerPoint Presentation</vt:lpstr>
      <vt:lpstr>PowerPoint Presentation</vt:lpstr>
      <vt:lpstr>PowerPoint Presentation</vt:lpstr>
      <vt:lpstr>4 “Take-Home” points</vt:lpstr>
      <vt:lpstr>Insurmountable learning deficits: 0.3 SD</vt:lpstr>
      <vt:lpstr>Decreasing proportion of matrics taking mathematics</vt:lpstr>
      <vt:lpstr>PowerPoint Presentation</vt:lpstr>
      <vt:lpstr>Teacher Content Knowledge</vt:lpstr>
      <vt:lpstr>South Africa specifically…</vt:lpstr>
      <vt:lpstr>PowerPoint Presentation</vt:lpstr>
      <vt:lpstr>Teacher knowledge</vt:lpstr>
      <vt:lpstr>Distribution of mathematics teacher CK by geographical location </vt:lpstr>
      <vt:lpstr>Distribution of mathematics teacher CK by school SES quintile</vt:lpstr>
      <vt:lpstr>Maths teacher CK in 12 African countries</vt:lpstr>
      <vt:lpstr>NSES question 37 NSES followed about 15000 students (266 schools) and tested them in Grade 3 (2007), Grade 4 (2008) and Grade 5 (2009). </vt:lpstr>
      <vt:lpstr>PowerPoint Presentation</vt:lpstr>
      <vt:lpstr>Possible solution…</vt:lpstr>
      <vt:lpstr>Accountability stages...</vt:lpstr>
      <vt:lpstr>When faced with an exceedingly low and unequal quality of education do we….</vt:lpstr>
      <vt:lpstr>Way forward?</vt:lpstr>
      <vt:lpstr>3 biggest challenges - SA</vt:lpstr>
      <vt:lpstr>Conclusion</vt:lpstr>
      <vt:lpstr>NSES question 37 NSES followed about 15000 students (266 schools) and tested them in Grade 3 (2007), Grade 4 (2008) and Grade 5 (2009). </vt:lpstr>
      <vt:lpstr>PowerPoint Presentation</vt:lpstr>
      <vt:lpstr>Importance of basic content knowledge</vt:lpstr>
      <vt:lpstr>PowerPoint Presentation</vt:lpstr>
      <vt:lpstr>SA Grade 6 Mathematics teacher performance on SACMEQ mathematics-teacher test</vt:lpstr>
      <vt:lpstr>PowerPoint Presentation</vt:lpstr>
      <vt:lpstr>PowerPoint Presentation</vt:lpstr>
      <vt:lpstr>PowerPoint Presentation</vt:lpstr>
      <vt:lpstr>Percentage of Grade 6 mathematics teachers with correct answer on Q17 of the SACMEQ III (2007) mathematics teacher test</vt:lpstr>
      <vt:lpstr>PowerPoint Presentation</vt:lpstr>
      <vt:lpstr>PowerPoint Presentation</vt:lpstr>
      <vt:lpstr>Conclusions</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356</cp:revision>
  <dcterms:created xsi:type="dcterms:W3CDTF">2012-07-03T12:28:17Z</dcterms:created>
  <dcterms:modified xsi:type="dcterms:W3CDTF">2014-09-13T16:42:00Z</dcterms:modified>
</cp:coreProperties>
</file>