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6.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notesSlides/notesSlide17.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18.xml" ContentType="application/vnd.openxmlformats-officedocument.presentationml.notesSlide+xml"/>
  <Override PartName="/ppt/charts/chart8.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9.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0.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notesMasterIdLst>
    <p:notesMasterId r:id="rId38"/>
  </p:notesMasterIdLst>
  <p:sldIdLst>
    <p:sldId id="381" r:id="rId2"/>
    <p:sldId id="504" r:id="rId3"/>
    <p:sldId id="539" r:id="rId4"/>
    <p:sldId id="538" r:id="rId5"/>
    <p:sldId id="546" r:id="rId6"/>
    <p:sldId id="530" r:id="rId7"/>
    <p:sldId id="528" r:id="rId8"/>
    <p:sldId id="577" r:id="rId9"/>
    <p:sldId id="578" r:id="rId10"/>
    <p:sldId id="579" r:id="rId11"/>
    <p:sldId id="580" r:id="rId12"/>
    <p:sldId id="582" r:id="rId13"/>
    <p:sldId id="581" r:id="rId14"/>
    <p:sldId id="547" r:id="rId15"/>
    <p:sldId id="570" r:id="rId16"/>
    <p:sldId id="569" r:id="rId17"/>
    <p:sldId id="531" r:id="rId18"/>
    <p:sldId id="571" r:id="rId19"/>
    <p:sldId id="573" r:id="rId20"/>
    <p:sldId id="532" r:id="rId21"/>
    <p:sldId id="551" r:id="rId22"/>
    <p:sldId id="572" r:id="rId23"/>
    <p:sldId id="576" r:id="rId24"/>
    <p:sldId id="537" r:id="rId25"/>
    <p:sldId id="541" r:id="rId26"/>
    <p:sldId id="540" r:id="rId27"/>
    <p:sldId id="545" r:id="rId28"/>
    <p:sldId id="561" r:id="rId29"/>
    <p:sldId id="568" r:id="rId30"/>
    <p:sldId id="562" r:id="rId31"/>
    <p:sldId id="563" r:id="rId32"/>
    <p:sldId id="564" r:id="rId33"/>
    <p:sldId id="533" r:id="rId34"/>
    <p:sldId id="534" r:id="rId35"/>
    <p:sldId id="574" r:id="rId36"/>
    <p:sldId id="57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1F1E"/>
    <a:srgbClr val="4F81BD"/>
    <a:srgbClr val="D9D9D9"/>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86723" autoAdjust="0"/>
  </p:normalViewPr>
  <p:slideViewPr>
    <p:cSldViewPr>
      <p:cViewPr>
        <p:scale>
          <a:sx n="75" d="100"/>
          <a:sy n="75" d="100"/>
        </p:scale>
        <p:origin x="-1808" y="-504"/>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 Id="rId3"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paull\Dropbox\Data\GHS%202012\Christie%20do-files\Nic_educ+nic.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aneliV\Dropbox\Werk\Insurmountable%20Learning%20Deficits\Simulation.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C:\Users\JaneliV\Dropbox\Werk\Insurmountable%20Learning%20Deficits\KDensities%20(janeli%20Oct%2030).xlsx" TargetMode="External"/><Relationship Id="rId3"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Sheet1!$K$182:$K$186</c:f>
              <c:numCache>
                <c:formatCode>0%</c:formatCode>
                <c:ptCount val="5"/>
                <c:pt idx="0">
                  <c:v>0.230790682109725</c:v>
                </c:pt>
                <c:pt idx="1">
                  <c:v>0.288218343798367</c:v>
                </c:pt>
                <c:pt idx="2">
                  <c:v>0.249447229580332</c:v>
                </c:pt>
                <c:pt idx="3">
                  <c:v>0.291599431484232</c:v>
                </c:pt>
                <c:pt idx="4">
                  <c:v>0.537357635939984</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Sheet1!$L$182:$L$186</c:f>
              <c:numCache>
                <c:formatCode>0%</c:formatCode>
                <c:ptCount val="5"/>
                <c:pt idx="0">
                  <c:v>0.223093941140382</c:v>
                </c:pt>
                <c:pt idx="1">
                  <c:v>0.177108630821306</c:v>
                </c:pt>
                <c:pt idx="2">
                  <c:v>0.199183432211738</c:v>
                </c:pt>
                <c:pt idx="3">
                  <c:v>0.190677196319608</c:v>
                </c:pt>
                <c:pt idx="4">
                  <c:v>0.168027699745215</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Sheet1!$M$182:$M$186</c:f>
              <c:numCache>
                <c:formatCode>0%</c:formatCode>
                <c:ptCount val="5"/>
                <c:pt idx="0">
                  <c:v>0.167292569112644</c:v>
                </c:pt>
                <c:pt idx="1">
                  <c:v>0.168715632117376</c:v>
                </c:pt>
                <c:pt idx="2">
                  <c:v>0.182042076227588</c:v>
                </c:pt>
                <c:pt idx="3">
                  <c:v>0.183709672248523</c:v>
                </c:pt>
                <c:pt idx="4">
                  <c:v>0.111691818557958</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Sheet1!$N$182:$N$186</c:f>
              <c:numCache>
                <c:formatCode>0%</c:formatCode>
                <c:ptCount val="5"/>
                <c:pt idx="0">
                  <c:v>0.378822807637249</c:v>
                </c:pt>
                <c:pt idx="1">
                  <c:v>0.365957393262951</c:v>
                </c:pt>
                <c:pt idx="2">
                  <c:v>0.369327261980341</c:v>
                </c:pt>
                <c:pt idx="3">
                  <c:v>0.334013699947637</c:v>
                </c:pt>
                <c:pt idx="4">
                  <c:v>0.182922845756843</c:v>
                </c:pt>
              </c:numCache>
            </c:numRef>
          </c:val>
        </c:ser>
        <c:dLbls>
          <c:showLegendKey val="0"/>
          <c:showVal val="0"/>
          <c:showCatName val="0"/>
          <c:showSerName val="0"/>
          <c:showPercent val="0"/>
          <c:showBubbleSize val="0"/>
        </c:dLbls>
        <c:gapWidth val="150"/>
        <c:overlap val="100"/>
        <c:axId val="-2022320936"/>
        <c:axId val="-2028959784"/>
      </c:barChart>
      <c:catAx>
        <c:axId val="-2022320936"/>
        <c:scaling>
          <c:orientation val="minMax"/>
        </c:scaling>
        <c:delete val="0"/>
        <c:axPos val="b"/>
        <c:majorTickMark val="out"/>
        <c:minorTickMark val="none"/>
        <c:tickLblPos val="nextTo"/>
        <c:crossAx val="-2028959784"/>
        <c:crosses val="autoZero"/>
        <c:auto val="1"/>
        <c:lblAlgn val="ctr"/>
        <c:lblOffset val="100"/>
        <c:noMultiLvlLbl val="0"/>
      </c:catAx>
      <c:valAx>
        <c:axId val="-2028959784"/>
        <c:scaling>
          <c:orientation val="minMax"/>
        </c:scaling>
        <c:delete val="0"/>
        <c:axPos val="l"/>
        <c:majorGridlines/>
        <c:numFmt formatCode="0%" sourceLinked="1"/>
        <c:majorTickMark val="out"/>
        <c:minorTickMark val="none"/>
        <c:tickLblPos val="nextTo"/>
        <c:crossAx val="-2022320936"/>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21736840"/>
        <c:axId val="-2021959064"/>
      </c:barChart>
      <c:catAx>
        <c:axId val="-2021736840"/>
        <c:scaling>
          <c:orientation val="minMax"/>
        </c:scaling>
        <c:delete val="0"/>
        <c:axPos val="b"/>
        <c:majorTickMark val="out"/>
        <c:minorTickMark val="none"/>
        <c:tickLblPos val="nextTo"/>
        <c:crossAx val="-2021959064"/>
        <c:crosses val="autoZero"/>
        <c:auto val="1"/>
        <c:lblAlgn val="ctr"/>
        <c:lblOffset val="100"/>
        <c:noMultiLvlLbl val="0"/>
      </c:catAx>
      <c:valAx>
        <c:axId val="-2021959064"/>
        <c:scaling>
          <c:orientation val="minMax"/>
        </c:scaling>
        <c:delete val="0"/>
        <c:axPos val="l"/>
        <c:majorGridlines/>
        <c:numFmt formatCode="0%" sourceLinked="1"/>
        <c:majorTickMark val="out"/>
        <c:minorTickMark val="none"/>
        <c:tickLblPos val="nextTo"/>
        <c:crossAx val="-2021736840"/>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5.046511627906955</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03782536"/>
        <c:axId val="-2103785912"/>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4.027058147225271</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03782536"/>
        <c:axId val="-2103785912"/>
      </c:lineChart>
      <c:catAx>
        <c:axId val="-2103782536"/>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03785912"/>
        <c:crosses val="autoZero"/>
        <c:auto val="1"/>
        <c:lblAlgn val="ctr"/>
        <c:lblOffset val="100"/>
        <c:noMultiLvlLbl val="0"/>
      </c:catAx>
      <c:valAx>
        <c:axId val="-2103785912"/>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03782536"/>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5.046511627906969</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028314264"/>
        <c:axId val="-2028308856"/>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4.027058147225287</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028314264"/>
        <c:axId val="-2028308856"/>
      </c:lineChart>
      <c:catAx>
        <c:axId val="-2028314264"/>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028308856"/>
        <c:crosses val="autoZero"/>
        <c:auto val="1"/>
        <c:lblAlgn val="ctr"/>
        <c:lblOffset val="100"/>
        <c:noMultiLvlLbl val="0"/>
      </c:catAx>
      <c:valAx>
        <c:axId val="-2028308856"/>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028314264"/>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5.046511627906969</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024619448"/>
        <c:axId val="-2023963752"/>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4.027058147225287</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024619448"/>
        <c:axId val="-2023963752"/>
      </c:lineChart>
      <c:catAx>
        <c:axId val="-2024619448"/>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023963752"/>
        <c:crosses val="autoZero"/>
        <c:auto val="1"/>
        <c:lblAlgn val="ctr"/>
        <c:lblOffset val="100"/>
        <c:noMultiLvlLbl val="0"/>
      </c:catAx>
      <c:valAx>
        <c:axId val="-2023963752"/>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024619448"/>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5.046511627906967</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022591208"/>
        <c:axId val="-2022375416"/>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4.027058147225285</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022591208"/>
        <c:axId val="-2022375416"/>
      </c:lineChart>
      <c:catAx>
        <c:axId val="-2022591208"/>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022375416"/>
        <c:crosses val="autoZero"/>
        <c:auto val="1"/>
        <c:lblAlgn val="ctr"/>
        <c:lblOffset val="100"/>
        <c:noMultiLvlLbl val="0"/>
      </c:catAx>
      <c:valAx>
        <c:axId val="-2022375416"/>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022591208"/>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100"/>
              <a:t>Highest level of education completed by 18-20 year olds by</a:t>
            </a:r>
            <a:r>
              <a:rPr lang="en-ZA" sz="1100" baseline="0"/>
              <a:t> asset-wealth quintile</a:t>
            </a:r>
            <a:endParaRPr lang="en-ZA" sz="1100"/>
          </a:p>
          <a:p>
            <a:pPr>
              <a:defRPr/>
            </a:pPr>
            <a:r>
              <a:rPr lang="en-ZA" sz="1100" b="0" i="1"/>
              <a:t>GHS 2012</a:t>
            </a:r>
          </a:p>
        </c:rich>
      </c:tx>
      <c:layout/>
      <c:overlay val="0"/>
      <c:spPr>
        <a:solidFill>
          <a:schemeClr val="bg1">
            <a:lumMod val="95000"/>
          </a:schemeClr>
        </a:solidFill>
      </c:spPr>
    </c:title>
    <c:autoTitleDeleted val="0"/>
    <c:plotArea>
      <c:layout/>
      <c:barChart>
        <c:barDir val="col"/>
        <c:grouping val="percentStacked"/>
        <c:varyColors val="0"/>
        <c:ser>
          <c:idx val="0"/>
          <c:order val="0"/>
          <c:tx>
            <c:strRef>
              <c:f>Sheet1!$A$71</c:f>
              <c:strCache>
                <c:ptCount val="1"/>
                <c:pt idx="0">
                  <c:v>Grade R</c:v>
                </c:pt>
              </c:strCache>
            </c:strRef>
          </c:tx>
          <c:spPr>
            <a:solidFill>
              <a:schemeClr val="tx1"/>
            </a:solidFill>
          </c:spPr>
          <c:invertIfNegative val="0"/>
          <c:cat>
            <c:strRef>
              <c:f>Sheet1!$B$69:$F$69</c:f>
              <c:strCache>
                <c:ptCount val="5"/>
                <c:pt idx="0">
                  <c:v>Quintile 1</c:v>
                </c:pt>
                <c:pt idx="1">
                  <c:v>Quintile 2</c:v>
                </c:pt>
                <c:pt idx="2">
                  <c:v>Quintile 3</c:v>
                </c:pt>
                <c:pt idx="3">
                  <c:v>Quintile 4</c:v>
                </c:pt>
                <c:pt idx="4">
                  <c:v>Quintile 5</c:v>
                </c:pt>
              </c:strCache>
            </c:strRef>
          </c:cat>
          <c:val>
            <c:numRef>
              <c:f>Sheet1!$B$71:$F$71</c:f>
              <c:numCache>
                <c:formatCode>0%</c:formatCode>
                <c:ptCount val="5"/>
                <c:pt idx="0">
                  <c:v>0.006118</c:v>
                </c:pt>
                <c:pt idx="1">
                  <c:v>0.000881</c:v>
                </c:pt>
                <c:pt idx="2">
                  <c:v>0.001847</c:v>
                </c:pt>
                <c:pt idx="3">
                  <c:v>0.0</c:v>
                </c:pt>
                <c:pt idx="4">
                  <c:v>0.0</c:v>
                </c:pt>
              </c:numCache>
            </c:numRef>
          </c:val>
        </c:ser>
        <c:ser>
          <c:idx val="1"/>
          <c:order val="1"/>
          <c:tx>
            <c:strRef>
              <c:f>Sheet1!$A$72</c:f>
              <c:strCache>
                <c:ptCount val="1"/>
                <c:pt idx="0">
                  <c:v>Grade 1</c:v>
                </c:pt>
              </c:strCache>
            </c:strRef>
          </c:tx>
          <c:spPr>
            <a:solidFill>
              <a:schemeClr val="tx1"/>
            </a:solidFill>
          </c:spPr>
          <c:invertIfNegative val="0"/>
          <c:cat>
            <c:strRef>
              <c:f>Sheet1!$B$69:$F$69</c:f>
              <c:strCache>
                <c:ptCount val="5"/>
                <c:pt idx="0">
                  <c:v>Quintile 1</c:v>
                </c:pt>
                <c:pt idx="1">
                  <c:v>Quintile 2</c:v>
                </c:pt>
                <c:pt idx="2">
                  <c:v>Quintile 3</c:v>
                </c:pt>
                <c:pt idx="3">
                  <c:v>Quintile 4</c:v>
                </c:pt>
                <c:pt idx="4">
                  <c:v>Quintile 5</c:v>
                </c:pt>
              </c:strCache>
            </c:strRef>
          </c:cat>
          <c:val>
            <c:numRef>
              <c:f>Sheet1!$B$72:$F$72</c:f>
              <c:numCache>
                <c:formatCode>0%</c:formatCode>
                <c:ptCount val="5"/>
                <c:pt idx="0">
                  <c:v>0.005419</c:v>
                </c:pt>
                <c:pt idx="1">
                  <c:v>0.000313</c:v>
                </c:pt>
                <c:pt idx="2">
                  <c:v>0.002385</c:v>
                </c:pt>
                <c:pt idx="3">
                  <c:v>0.008266</c:v>
                </c:pt>
                <c:pt idx="4">
                  <c:v>0.006878</c:v>
                </c:pt>
              </c:numCache>
            </c:numRef>
          </c:val>
        </c:ser>
        <c:ser>
          <c:idx val="2"/>
          <c:order val="2"/>
          <c:tx>
            <c:strRef>
              <c:f>Sheet1!$A$73</c:f>
              <c:strCache>
                <c:ptCount val="1"/>
                <c:pt idx="0">
                  <c:v>Grade 2</c:v>
                </c:pt>
              </c:strCache>
            </c:strRef>
          </c:tx>
          <c:spPr>
            <a:solidFill>
              <a:schemeClr val="tx1"/>
            </a:solidFill>
          </c:spPr>
          <c:invertIfNegative val="0"/>
          <c:cat>
            <c:strRef>
              <c:f>Sheet1!$B$69:$F$69</c:f>
              <c:strCache>
                <c:ptCount val="5"/>
                <c:pt idx="0">
                  <c:v>Quintile 1</c:v>
                </c:pt>
                <c:pt idx="1">
                  <c:v>Quintile 2</c:v>
                </c:pt>
                <c:pt idx="2">
                  <c:v>Quintile 3</c:v>
                </c:pt>
                <c:pt idx="3">
                  <c:v>Quintile 4</c:v>
                </c:pt>
                <c:pt idx="4">
                  <c:v>Quintile 5</c:v>
                </c:pt>
              </c:strCache>
            </c:strRef>
          </c:cat>
          <c:val>
            <c:numRef>
              <c:f>Sheet1!$B$73:$F$73</c:f>
              <c:numCache>
                <c:formatCode>0%</c:formatCode>
                <c:ptCount val="5"/>
                <c:pt idx="0">
                  <c:v>0.004368</c:v>
                </c:pt>
                <c:pt idx="1">
                  <c:v>0.000821</c:v>
                </c:pt>
                <c:pt idx="2">
                  <c:v>0.003081</c:v>
                </c:pt>
                <c:pt idx="3">
                  <c:v>0.002765</c:v>
                </c:pt>
                <c:pt idx="4">
                  <c:v>0.001099</c:v>
                </c:pt>
              </c:numCache>
            </c:numRef>
          </c:val>
        </c:ser>
        <c:ser>
          <c:idx val="3"/>
          <c:order val="3"/>
          <c:tx>
            <c:strRef>
              <c:f>Sheet1!$A$74</c:f>
              <c:strCache>
                <c:ptCount val="1"/>
                <c:pt idx="0">
                  <c:v>Grade 3</c:v>
                </c:pt>
              </c:strCache>
            </c:strRef>
          </c:tx>
          <c:spPr>
            <a:solidFill>
              <a:schemeClr val="tx1"/>
            </a:solidFill>
          </c:spPr>
          <c:invertIfNegative val="0"/>
          <c:cat>
            <c:strRef>
              <c:f>Sheet1!$B$69:$F$69</c:f>
              <c:strCache>
                <c:ptCount val="5"/>
                <c:pt idx="0">
                  <c:v>Quintile 1</c:v>
                </c:pt>
                <c:pt idx="1">
                  <c:v>Quintile 2</c:v>
                </c:pt>
                <c:pt idx="2">
                  <c:v>Quintile 3</c:v>
                </c:pt>
                <c:pt idx="3">
                  <c:v>Quintile 4</c:v>
                </c:pt>
                <c:pt idx="4">
                  <c:v>Quintile 5</c:v>
                </c:pt>
              </c:strCache>
            </c:strRef>
          </c:cat>
          <c:val>
            <c:numRef>
              <c:f>Sheet1!$B$74:$F$74</c:f>
              <c:numCache>
                <c:formatCode>0%</c:formatCode>
                <c:ptCount val="5"/>
                <c:pt idx="0">
                  <c:v>0.006089</c:v>
                </c:pt>
                <c:pt idx="1">
                  <c:v>0.003008</c:v>
                </c:pt>
                <c:pt idx="2">
                  <c:v>0.003806</c:v>
                </c:pt>
                <c:pt idx="3">
                  <c:v>0.0</c:v>
                </c:pt>
                <c:pt idx="4">
                  <c:v>0.009558</c:v>
                </c:pt>
              </c:numCache>
            </c:numRef>
          </c:val>
        </c:ser>
        <c:ser>
          <c:idx val="4"/>
          <c:order val="4"/>
          <c:tx>
            <c:strRef>
              <c:f>Sheet1!$A$75</c:f>
              <c:strCache>
                <c:ptCount val="1"/>
                <c:pt idx="0">
                  <c:v>Grade 4</c:v>
                </c:pt>
              </c:strCache>
            </c:strRef>
          </c:tx>
          <c:spPr>
            <a:solidFill>
              <a:schemeClr val="tx1">
                <a:lumMod val="85000"/>
                <a:lumOff val="15000"/>
              </a:schemeClr>
            </a:solidFill>
          </c:spPr>
          <c:invertIfNegative val="0"/>
          <c:cat>
            <c:strRef>
              <c:f>Sheet1!$B$69:$F$69</c:f>
              <c:strCache>
                <c:ptCount val="5"/>
                <c:pt idx="0">
                  <c:v>Quintile 1</c:v>
                </c:pt>
                <c:pt idx="1">
                  <c:v>Quintile 2</c:v>
                </c:pt>
                <c:pt idx="2">
                  <c:v>Quintile 3</c:v>
                </c:pt>
                <c:pt idx="3">
                  <c:v>Quintile 4</c:v>
                </c:pt>
                <c:pt idx="4">
                  <c:v>Quintile 5</c:v>
                </c:pt>
              </c:strCache>
            </c:strRef>
          </c:cat>
          <c:val>
            <c:numRef>
              <c:f>Sheet1!$B$75:$F$75</c:f>
              <c:numCache>
                <c:formatCode>0%</c:formatCode>
                <c:ptCount val="5"/>
                <c:pt idx="0">
                  <c:v>0.02196</c:v>
                </c:pt>
                <c:pt idx="1">
                  <c:v>0.005098</c:v>
                </c:pt>
                <c:pt idx="2">
                  <c:v>0.003342</c:v>
                </c:pt>
                <c:pt idx="3">
                  <c:v>0.001696</c:v>
                </c:pt>
                <c:pt idx="4">
                  <c:v>0.0</c:v>
                </c:pt>
              </c:numCache>
            </c:numRef>
          </c:val>
        </c:ser>
        <c:ser>
          <c:idx val="5"/>
          <c:order val="5"/>
          <c:tx>
            <c:strRef>
              <c:f>Sheet1!$A$76</c:f>
              <c:strCache>
                <c:ptCount val="1"/>
                <c:pt idx="0">
                  <c:v>Grade 5</c:v>
                </c:pt>
              </c:strCache>
            </c:strRef>
          </c:tx>
          <c:spPr>
            <a:solidFill>
              <a:schemeClr val="tx1">
                <a:lumMod val="75000"/>
                <a:lumOff val="25000"/>
              </a:schemeClr>
            </a:solidFill>
          </c:spPr>
          <c:invertIfNegative val="0"/>
          <c:cat>
            <c:strRef>
              <c:f>Sheet1!$B$69:$F$69</c:f>
              <c:strCache>
                <c:ptCount val="5"/>
                <c:pt idx="0">
                  <c:v>Quintile 1</c:v>
                </c:pt>
                <c:pt idx="1">
                  <c:v>Quintile 2</c:v>
                </c:pt>
                <c:pt idx="2">
                  <c:v>Quintile 3</c:v>
                </c:pt>
                <c:pt idx="3">
                  <c:v>Quintile 4</c:v>
                </c:pt>
                <c:pt idx="4">
                  <c:v>Quintile 5</c:v>
                </c:pt>
              </c:strCache>
            </c:strRef>
          </c:cat>
          <c:val>
            <c:numRef>
              <c:f>Sheet1!$B$76:$F$76</c:f>
              <c:numCache>
                <c:formatCode>0%</c:formatCode>
                <c:ptCount val="5"/>
                <c:pt idx="0">
                  <c:v>0.02091</c:v>
                </c:pt>
                <c:pt idx="1">
                  <c:v>0.009604</c:v>
                </c:pt>
                <c:pt idx="2">
                  <c:v>0.0117</c:v>
                </c:pt>
                <c:pt idx="3">
                  <c:v>0.005133</c:v>
                </c:pt>
                <c:pt idx="4">
                  <c:v>0.000985</c:v>
                </c:pt>
              </c:numCache>
            </c:numRef>
          </c:val>
        </c:ser>
        <c:ser>
          <c:idx val="6"/>
          <c:order val="6"/>
          <c:tx>
            <c:strRef>
              <c:f>Sheet1!$A$77</c:f>
              <c:strCache>
                <c:ptCount val="1"/>
                <c:pt idx="0">
                  <c:v>Grade 6</c:v>
                </c:pt>
              </c:strCache>
            </c:strRef>
          </c:tx>
          <c:spPr>
            <a:solidFill>
              <a:schemeClr val="tx1">
                <a:lumMod val="65000"/>
                <a:lumOff val="35000"/>
              </a:schemeClr>
            </a:solidFill>
          </c:spPr>
          <c:invertIfNegative val="0"/>
          <c:cat>
            <c:strRef>
              <c:f>Sheet1!$B$69:$F$69</c:f>
              <c:strCache>
                <c:ptCount val="5"/>
                <c:pt idx="0">
                  <c:v>Quintile 1</c:v>
                </c:pt>
                <c:pt idx="1">
                  <c:v>Quintile 2</c:v>
                </c:pt>
                <c:pt idx="2">
                  <c:v>Quintile 3</c:v>
                </c:pt>
                <c:pt idx="3">
                  <c:v>Quintile 4</c:v>
                </c:pt>
                <c:pt idx="4">
                  <c:v>Quintile 5</c:v>
                </c:pt>
              </c:strCache>
            </c:strRef>
          </c:cat>
          <c:val>
            <c:numRef>
              <c:f>Sheet1!$B$77:$F$77</c:f>
              <c:numCache>
                <c:formatCode>0%</c:formatCode>
                <c:ptCount val="5"/>
                <c:pt idx="0">
                  <c:v>0.02873</c:v>
                </c:pt>
                <c:pt idx="1">
                  <c:v>0.01843</c:v>
                </c:pt>
                <c:pt idx="2">
                  <c:v>0.01285</c:v>
                </c:pt>
                <c:pt idx="3">
                  <c:v>0.004269</c:v>
                </c:pt>
                <c:pt idx="4">
                  <c:v>0.002089</c:v>
                </c:pt>
              </c:numCache>
            </c:numRef>
          </c:val>
        </c:ser>
        <c:ser>
          <c:idx val="7"/>
          <c:order val="7"/>
          <c:tx>
            <c:strRef>
              <c:f>Sheet1!$A$78</c:f>
              <c:strCache>
                <c:ptCount val="1"/>
                <c:pt idx="0">
                  <c:v>Grade 7</c:v>
                </c:pt>
              </c:strCache>
            </c:strRef>
          </c:tx>
          <c:spPr>
            <a:solidFill>
              <a:schemeClr val="bg1">
                <a:lumMod val="50000"/>
              </a:schemeClr>
            </a:solidFill>
          </c:spPr>
          <c:invertIfNegative val="0"/>
          <c:dLbls>
            <c:dLblPos val="ctr"/>
            <c:showLegendKey val="0"/>
            <c:showVal val="1"/>
            <c:showCatName val="0"/>
            <c:showSerName val="0"/>
            <c:showPercent val="0"/>
            <c:showBubbleSize val="0"/>
            <c:showLeaderLines val="0"/>
          </c:dLbls>
          <c:cat>
            <c:strRef>
              <c:f>Sheet1!$B$69:$F$69</c:f>
              <c:strCache>
                <c:ptCount val="5"/>
                <c:pt idx="0">
                  <c:v>Quintile 1</c:v>
                </c:pt>
                <c:pt idx="1">
                  <c:v>Quintile 2</c:v>
                </c:pt>
                <c:pt idx="2">
                  <c:v>Quintile 3</c:v>
                </c:pt>
                <c:pt idx="3">
                  <c:v>Quintile 4</c:v>
                </c:pt>
                <c:pt idx="4">
                  <c:v>Quintile 5</c:v>
                </c:pt>
              </c:strCache>
            </c:strRef>
          </c:cat>
          <c:val>
            <c:numRef>
              <c:f>Sheet1!$B$78:$F$78</c:f>
              <c:numCache>
                <c:formatCode>0%</c:formatCode>
                <c:ptCount val="5"/>
                <c:pt idx="0">
                  <c:v>0.08328</c:v>
                </c:pt>
                <c:pt idx="1">
                  <c:v>0.05553</c:v>
                </c:pt>
                <c:pt idx="2">
                  <c:v>0.03679</c:v>
                </c:pt>
                <c:pt idx="3">
                  <c:v>0.02221</c:v>
                </c:pt>
                <c:pt idx="4">
                  <c:v>0.004322</c:v>
                </c:pt>
              </c:numCache>
            </c:numRef>
          </c:val>
        </c:ser>
        <c:ser>
          <c:idx val="8"/>
          <c:order val="8"/>
          <c:tx>
            <c:strRef>
              <c:f>Sheet1!$A$79</c:f>
              <c:strCache>
                <c:ptCount val="1"/>
                <c:pt idx="0">
                  <c:v>Grade 8</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Sheet1!$B$69:$F$69</c:f>
              <c:strCache>
                <c:ptCount val="5"/>
                <c:pt idx="0">
                  <c:v>Quintile 1</c:v>
                </c:pt>
                <c:pt idx="1">
                  <c:v>Quintile 2</c:v>
                </c:pt>
                <c:pt idx="2">
                  <c:v>Quintile 3</c:v>
                </c:pt>
                <c:pt idx="3">
                  <c:v>Quintile 4</c:v>
                </c:pt>
                <c:pt idx="4">
                  <c:v>Quintile 5</c:v>
                </c:pt>
              </c:strCache>
            </c:strRef>
          </c:cat>
          <c:val>
            <c:numRef>
              <c:f>Sheet1!$B$79:$F$79</c:f>
              <c:numCache>
                <c:formatCode>0%</c:formatCode>
                <c:ptCount val="5"/>
                <c:pt idx="0">
                  <c:v>0.136</c:v>
                </c:pt>
                <c:pt idx="1">
                  <c:v>0.09798</c:v>
                </c:pt>
                <c:pt idx="2">
                  <c:v>0.08907</c:v>
                </c:pt>
                <c:pt idx="3">
                  <c:v>0.0492</c:v>
                </c:pt>
                <c:pt idx="4">
                  <c:v>0.01365</c:v>
                </c:pt>
              </c:numCache>
            </c:numRef>
          </c:val>
        </c:ser>
        <c:ser>
          <c:idx val="9"/>
          <c:order val="9"/>
          <c:tx>
            <c:strRef>
              <c:f>Sheet1!$A$80</c:f>
              <c:strCache>
                <c:ptCount val="1"/>
                <c:pt idx="0">
                  <c:v>Grade 9</c:v>
                </c:pt>
              </c:strCache>
            </c:strRef>
          </c:tx>
          <c:spPr>
            <a:solidFill>
              <a:schemeClr val="bg1">
                <a:lumMod val="75000"/>
              </a:schemeClr>
            </a:solidFill>
          </c:spPr>
          <c:invertIfNegative val="0"/>
          <c:dLbls>
            <c:dLblPos val="ctr"/>
            <c:showLegendKey val="0"/>
            <c:showVal val="1"/>
            <c:showCatName val="0"/>
            <c:showSerName val="0"/>
            <c:showPercent val="0"/>
            <c:showBubbleSize val="0"/>
            <c:showLeaderLines val="0"/>
          </c:dLbls>
          <c:cat>
            <c:strRef>
              <c:f>Sheet1!$B$69:$F$69</c:f>
              <c:strCache>
                <c:ptCount val="5"/>
                <c:pt idx="0">
                  <c:v>Quintile 1</c:v>
                </c:pt>
                <c:pt idx="1">
                  <c:v>Quintile 2</c:v>
                </c:pt>
                <c:pt idx="2">
                  <c:v>Quintile 3</c:v>
                </c:pt>
                <c:pt idx="3">
                  <c:v>Quintile 4</c:v>
                </c:pt>
                <c:pt idx="4">
                  <c:v>Quintile 5</c:v>
                </c:pt>
              </c:strCache>
            </c:strRef>
          </c:cat>
          <c:val>
            <c:numRef>
              <c:f>Sheet1!$B$80:$F$80</c:f>
              <c:numCache>
                <c:formatCode>0%</c:formatCode>
                <c:ptCount val="5"/>
                <c:pt idx="0">
                  <c:v>0.2057</c:v>
                </c:pt>
                <c:pt idx="1">
                  <c:v>0.1874</c:v>
                </c:pt>
                <c:pt idx="2">
                  <c:v>0.1636</c:v>
                </c:pt>
                <c:pt idx="3">
                  <c:v>0.1032</c:v>
                </c:pt>
                <c:pt idx="4">
                  <c:v>0.06241</c:v>
                </c:pt>
              </c:numCache>
            </c:numRef>
          </c:val>
        </c:ser>
        <c:ser>
          <c:idx val="10"/>
          <c:order val="10"/>
          <c:tx>
            <c:strRef>
              <c:f>Sheet1!$A$81</c:f>
              <c:strCache>
                <c:ptCount val="1"/>
                <c:pt idx="0">
                  <c:v>Grade 10</c:v>
                </c:pt>
              </c:strCache>
            </c:strRef>
          </c:tx>
          <c:spPr>
            <a:solidFill>
              <a:schemeClr val="accent3">
                <a:lumMod val="75000"/>
              </a:schemeClr>
            </a:solidFill>
          </c:spPr>
          <c:invertIfNegative val="0"/>
          <c:dLbls>
            <c:dLblPos val="ctr"/>
            <c:showLegendKey val="0"/>
            <c:showVal val="1"/>
            <c:showCatName val="0"/>
            <c:showSerName val="0"/>
            <c:showPercent val="0"/>
            <c:showBubbleSize val="0"/>
            <c:showLeaderLines val="0"/>
          </c:dLbls>
          <c:cat>
            <c:strRef>
              <c:f>Sheet1!$B$69:$F$69</c:f>
              <c:strCache>
                <c:ptCount val="5"/>
                <c:pt idx="0">
                  <c:v>Quintile 1</c:v>
                </c:pt>
                <c:pt idx="1">
                  <c:v>Quintile 2</c:v>
                </c:pt>
                <c:pt idx="2">
                  <c:v>Quintile 3</c:v>
                </c:pt>
                <c:pt idx="3">
                  <c:v>Quintile 4</c:v>
                </c:pt>
                <c:pt idx="4">
                  <c:v>Quintile 5</c:v>
                </c:pt>
              </c:strCache>
            </c:strRef>
          </c:cat>
          <c:val>
            <c:numRef>
              <c:f>Sheet1!$B$81:$F$81</c:f>
              <c:numCache>
                <c:formatCode>0%</c:formatCode>
                <c:ptCount val="5"/>
                <c:pt idx="0">
                  <c:v>0.1978</c:v>
                </c:pt>
                <c:pt idx="1">
                  <c:v>0.2349</c:v>
                </c:pt>
                <c:pt idx="2">
                  <c:v>0.2395</c:v>
                </c:pt>
                <c:pt idx="3">
                  <c:v>0.2111</c:v>
                </c:pt>
                <c:pt idx="4">
                  <c:v>0.07313</c:v>
                </c:pt>
              </c:numCache>
            </c:numRef>
          </c:val>
        </c:ser>
        <c:ser>
          <c:idx val="11"/>
          <c:order val="11"/>
          <c:tx>
            <c:strRef>
              <c:f>Sheet1!$A$82</c:f>
              <c:strCache>
                <c:ptCount val="1"/>
                <c:pt idx="0">
                  <c:v>Grade 11</c:v>
                </c:pt>
              </c:strCache>
            </c:strRef>
          </c:tx>
          <c:spPr>
            <a:solidFill>
              <a:srgbClr val="FFC000"/>
            </a:solidFill>
          </c:spPr>
          <c:invertIfNegative val="0"/>
          <c:dLbls>
            <c:dLblPos val="ctr"/>
            <c:showLegendKey val="0"/>
            <c:showVal val="1"/>
            <c:showCatName val="0"/>
            <c:showSerName val="0"/>
            <c:showPercent val="0"/>
            <c:showBubbleSize val="0"/>
            <c:showLeaderLines val="0"/>
          </c:dLbls>
          <c:cat>
            <c:strRef>
              <c:f>Sheet1!$B$69:$F$69</c:f>
              <c:strCache>
                <c:ptCount val="5"/>
                <c:pt idx="0">
                  <c:v>Quintile 1</c:v>
                </c:pt>
                <c:pt idx="1">
                  <c:v>Quintile 2</c:v>
                </c:pt>
                <c:pt idx="2">
                  <c:v>Quintile 3</c:v>
                </c:pt>
                <c:pt idx="3">
                  <c:v>Quintile 4</c:v>
                </c:pt>
                <c:pt idx="4">
                  <c:v>Quintile 5</c:v>
                </c:pt>
              </c:strCache>
            </c:strRef>
          </c:cat>
          <c:val>
            <c:numRef>
              <c:f>Sheet1!$B$82:$F$82</c:f>
              <c:numCache>
                <c:formatCode>0%</c:formatCode>
                <c:ptCount val="5"/>
                <c:pt idx="0">
                  <c:v>0.1635</c:v>
                </c:pt>
                <c:pt idx="1">
                  <c:v>0.196</c:v>
                </c:pt>
                <c:pt idx="2">
                  <c:v>0.2239</c:v>
                </c:pt>
                <c:pt idx="3">
                  <c:v>0.229</c:v>
                </c:pt>
                <c:pt idx="4">
                  <c:v>0.2459</c:v>
                </c:pt>
              </c:numCache>
            </c:numRef>
          </c:val>
        </c:ser>
        <c:ser>
          <c:idx val="12"/>
          <c:order val="12"/>
          <c:tx>
            <c:strRef>
              <c:f>Sheet1!$A$83</c:f>
              <c:strCache>
                <c:ptCount val="1"/>
                <c:pt idx="0">
                  <c:v>Grade 12</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Sheet1!$B$69:$F$69</c:f>
              <c:strCache>
                <c:ptCount val="5"/>
                <c:pt idx="0">
                  <c:v>Quintile 1</c:v>
                </c:pt>
                <c:pt idx="1">
                  <c:v>Quintile 2</c:v>
                </c:pt>
                <c:pt idx="2">
                  <c:v>Quintile 3</c:v>
                </c:pt>
                <c:pt idx="3">
                  <c:v>Quintile 4</c:v>
                </c:pt>
                <c:pt idx="4">
                  <c:v>Quintile 5</c:v>
                </c:pt>
              </c:strCache>
            </c:strRef>
          </c:cat>
          <c:val>
            <c:numRef>
              <c:f>Sheet1!$B$83:$F$83</c:f>
              <c:numCache>
                <c:formatCode>0%</c:formatCode>
                <c:ptCount val="5"/>
                <c:pt idx="0">
                  <c:v>0.1019</c:v>
                </c:pt>
                <c:pt idx="1">
                  <c:v>0.1643</c:v>
                </c:pt>
                <c:pt idx="2">
                  <c:v>0.1834</c:v>
                </c:pt>
                <c:pt idx="3">
                  <c:v>0.3074</c:v>
                </c:pt>
                <c:pt idx="4">
                  <c:v>0.4172</c:v>
                </c:pt>
              </c:numCache>
            </c:numRef>
          </c:val>
        </c:ser>
        <c:ser>
          <c:idx val="13"/>
          <c:order val="13"/>
          <c:tx>
            <c:strRef>
              <c:f>Sheet1!$A$84</c:f>
              <c:strCache>
                <c:ptCount val="1"/>
                <c:pt idx="0">
                  <c:v>Exemption</c:v>
                </c:pt>
              </c:strCache>
            </c:strRef>
          </c:tx>
          <c:spPr>
            <a:pattFill prst="dkUpDiag">
              <a:fgClr>
                <a:srgbClr val="A40000"/>
              </a:fgClr>
              <a:bgClr>
                <a:schemeClr val="accent2">
                  <a:lumMod val="60000"/>
                  <a:lumOff val="40000"/>
                </a:schemeClr>
              </a:bgClr>
            </a:patt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Sheet1!$B$69:$F$69</c:f>
              <c:strCache>
                <c:ptCount val="5"/>
                <c:pt idx="0">
                  <c:v>Quintile 1</c:v>
                </c:pt>
                <c:pt idx="1">
                  <c:v>Quintile 2</c:v>
                </c:pt>
                <c:pt idx="2">
                  <c:v>Quintile 3</c:v>
                </c:pt>
                <c:pt idx="3">
                  <c:v>Quintile 4</c:v>
                </c:pt>
                <c:pt idx="4">
                  <c:v>Quintile 5</c:v>
                </c:pt>
              </c:strCache>
            </c:strRef>
          </c:cat>
          <c:val>
            <c:numRef>
              <c:f>Sheet1!$B$84:$F$84</c:f>
              <c:numCache>
                <c:formatCode>0%</c:formatCode>
                <c:ptCount val="5"/>
                <c:pt idx="0">
                  <c:v>0.011</c:v>
                </c:pt>
                <c:pt idx="1">
                  <c:v>0.01934</c:v>
                </c:pt>
                <c:pt idx="2">
                  <c:v>0.01777</c:v>
                </c:pt>
                <c:pt idx="3">
                  <c:v>0.05537</c:v>
                </c:pt>
                <c:pt idx="4">
                  <c:v>0.1598</c:v>
                </c:pt>
              </c:numCache>
            </c:numRef>
          </c:val>
        </c:ser>
        <c:dLbls>
          <c:showLegendKey val="0"/>
          <c:showVal val="0"/>
          <c:showCatName val="0"/>
          <c:showSerName val="0"/>
          <c:showPercent val="0"/>
          <c:showBubbleSize val="0"/>
        </c:dLbls>
        <c:gapWidth val="150"/>
        <c:overlap val="100"/>
        <c:axId val="-2123793720"/>
        <c:axId val="-2124284616"/>
      </c:barChart>
      <c:catAx>
        <c:axId val="-2123793720"/>
        <c:scaling>
          <c:orientation val="minMax"/>
        </c:scaling>
        <c:delete val="0"/>
        <c:axPos val="b"/>
        <c:majorTickMark val="out"/>
        <c:minorTickMark val="none"/>
        <c:tickLblPos val="nextTo"/>
        <c:crossAx val="-2124284616"/>
        <c:crosses val="autoZero"/>
        <c:auto val="1"/>
        <c:lblAlgn val="ctr"/>
        <c:lblOffset val="100"/>
        <c:noMultiLvlLbl val="0"/>
      </c:catAx>
      <c:valAx>
        <c:axId val="-2124284616"/>
        <c:scaling>
          <c:orientation val="minMax"/>
        </c:scaling>
        <c:delete val="0"/>
        <c:axPos val="l"/>
        <c:majorGridlines/>
        <c:numFmt formatCode="0%" sourceLinked="1"/>
        <c:majorTickMark val="out"/>
        <c:minorTickMark val="none"/>
        <c:tickLblPos val="nextTo"/>
        <c:crossAx val="-2123793720"/>
        <c:crosses val="autoZero"/>
        <c:crossBetween val="between"/>
      </c:valAx>
      <c:spPr>
        <a:solidFill>
          <a:schemeClr val="bg1">
            <a:lumMod val="95000"/>
          </a:schemeClr>
        </a:solidFill>
      </c:spPr>
    </c:plotArea>
    <c:legend>
      <c:legendPos val="r"/>
      <c:layout/>
      <c:overlay val="0"/>
    </c:legend>
    <c:plotVisOnly val="1"/>
    <c:dispBlanksAs val="gap"/>
    <c:showDLblsOverMax val="0"/>
  </c:chart>
  <c:spPr>
    <a:ln>
      <a:solidFill>
        <a:schemeClr val="bg2"/>
      </a:solid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percentStacked"/>
        <c:varyColors val="0"/>
        <c:ser>
          <c:idx val="0"/>
          <c:order val="0"/>
          <c:tx>
            <c:strRef>
              <c:f>ANA!$I$12</c:f>
              <c:strCache>
                <c:ptCount val="1"/>
                <c:pt idx="0">
                  <c:v>Too Young</c:v>
                </c:pt>
              </c:strCache>
            </c:strRef>
          </c:tx>
          <c:invertIfNegative val="0"/>
          <c:cat>
            <c:multiLvlStrRef>
              <c:f>ANA!$J$10:$P$11</c:f>
              <c:multiLvlStrCache>
                <c:ptCount val="7"/>
                <c:lvl>
                  <c:pt idx="0">
                    <c:v>1</c:v>
                  </c:pt>
                  <c:pt idx="1">
                    <c:v>2</c:v>
                  </c:pt>
                  <c:pt idx="2">
                    <c:v>3</c:v>
                  </c:pt>
                  <c:pt idx="3">
                    <c:v>4</c:v>
                  </c:pt>
                  <c:pt idx="4">
                    <c:v>5</c:v>
                  </c:pt>
                  <c:pt idx="5">
                    <c:v>6</c:v>
                  </c:pt>
                  <c:pt idx="6">
                    <c:v>9</c:v>
                  </c:pt>
                </c:lvl>
                <c:lvl>
                  <c:pt idx="0">
                    <c:v>Grade</c:v>
                  </c:pt>
                </c:lvl>
              </c:multiLvlStrCache>
            </c:multiLvlStrRef>
          </c:cat>
          <c:val>
            <c:numRef>
              <c:f>ANA!$J$12:$P$12</c:f>
              <c:numCache>
                <c:formatCode>0%</c:formatCode>
                <c:ptCount val="7"/>
                <c:pt idx="0">
                  <c:v>0.0413511218062142</c:v>
                </c:pt>
                <c:pt idx="1">
                  <c:v>0.0391986499765655</c:v>
                </c:pt>
                <c:pt idx="2">
                  <c:v>0.0438298789274507</c:v>
                </c:pt>
                <c:pt idx="3">
                  <c:v>0.0431012830865374</c:v>
                </c:pt>
                <c:pt idx="4">
                  <c:v>0.0433930776299988</c:v>
                </c:pt>
                <c:pt idx="5">
                  <c:v>0.0450516688889845</c:v>
                </c:pt>
                <c:pt idx="6">
                  <c:v>0.0382920377690919</c:v>
                </c:pt>
              </c:numCache>
            </c:numRef>
          </c:val>
        </c:ser>
        <c:ser>
          <c:idx val="1"/>
          <c:order val="1"/>
          <c:tx>
            <c:strRef>
              <c:f>ANA!$I$13</c:f>
              <c:strCache>
                <c:ptCount val="1"/>
                <c:pt idx="0">
                  <c:v>Appropriate Age</c:v>
                </c:pt>
              </c:strCache>
            </c:strRef>
          </c:tx>
          <c:invertIfNegative val="0"/>
          <c:dLbls>
            <c:txPr>
              <a:bodyPr/>
              <a:lstStyle/>
              <a:p>
                <a:pPr>
                  <a:defRPr b="1"/>
                </a:pPr>
                <a:endParaRPr lang="en-US"/>
              </a:p>
            </c:txPr>
            <c:dLblPos val="ctr"/>
            <c:showLegendKey val="0"/>
            <c:showVal val="1"/>
            <c:showCatName val="0"/>
            <c:showSerName val="0"/>
            <c:showPercent val="0"/>
            <c:showBubbleSize val="0"/>
            <c:showLeaderLines val="0"/>
          </c:dLbls>
          <c:cat>
            <c:multiLvlStrRef>
              <c:f>ANA!$J$10:$P$11</c:f>
              <c:multiLvlStrCache>
                <c:ptCount val="7"/>
                <c:lvl>
                  <c:pt idx="0">
                    <c:v>1</c:v>
                  </c:pt>
                  <c:pt idx="1">
                    <c:v>2</c:v>
                  </c:pt>
                  <c:pt idx="2">
                    <c:v>3</c:v>
                  </c:pt>
                  <c:pt idx="3">
                    <c:v>4</c:v>
                  </c:pt>
                  <c:pt idx="4">
                    <c:v>5</c:v>
                  </c:pt>
                  <c:pt idx="5">
                    <c:v>6</c:v>
                  </c:pt>
                  <c:pt idx="6">
                    <c:v>9</c:v>
                  </c:pt>
                </c:lvl>
                <c:lvl>
                  <c:pt idx="0">
                    <c:v>Grade</c:v>
                  </c:pt>
                </c:lvl>
              </c:multiLvlStrCache>
            </c:multiLvlStrRef>
          </c:cat>
          <c:val>
            <c:numRef>
              <c:f>ANA!$J$13:$P$13</c:f>
              <c:numCache>
                <c:formatCode>0%</c:formatCode>
                <c:ptCount val="7"/>
                <c:pt idx="0">
                  <c:v>0.826233942600326</c:v>
                </c:pt>
                <c:pt idx="1">
                  <c:v>0.757261332083493</c:v>
                </c:pt>
                <c:pt idx="2">
                  <c:v>0.692407040792964</c:v>
                </c:pt>
                <c:pt idx="3">
                  <c:v>0.620981746196787</c:v>
                </c:pt>
                <c:pt idx="4">
                  <c:v>0.590837077923176</c:v>
                </c:pt>
                <c:pt idx="5">
                  <c:v>0.568617198589187</c:v>
                </c:pt>
                <c:pt idx="6">
                  <c:v>0.451842769951788</c:v>
                </c:pt>
              </c:numCache>
            </c:numRef>
          </c:val>
        </c:ser>
        <c:ser>
          <c:idx val="2"/>
          <c:order val="2"/>
          <c:tx>
            <c:strRef>
              <c:f>ANA!$I$14</c:f>
              <c:strCache>
                <c:ptCount val="1"/>
                <c:pt idx="0">
                  <c:v>Over Age</c:v>
                </c:pt>
              </c:strCache>
            </c:strRef>
          </c:tx>
          <c:invertIfNegative val="0"/>
          <c:dLbls>
            <c:txPr>
              <a:bodyPr/>
              <a:lstStyle/>
              <a:p>
                <a:pPr>
                  <a:defRPr b="1"/>
                </a:pPr>
                <a:endParaRPr lang="en-US"/>
              </a:p>
            </c:txPr>
            <c:dLblPos val="ctr"/>
            <c:showLegendKey val="0"/>
            <c:showVal val="1"/>
            <c:showCatName val="0"/>
            <c:showSerName val="0"/>
            <c:showPercent val="0"/>
            <c:showBubbleSize val="0"/>
            <c:showLeaderLines val="0"/>
          </c:dLbls>
          <c:cat>
            <c:multiLvlStrRef>
              <c:f>ANA!$J$10:$P$11</c:f>
              <c:multiLvlStrCache>
                <c:ptCount val="7"/>
                <c:lvl>
                  <c:pt idx="0">
                    <c:v>1</c:v>
                  </c:pt>
                  <c:pt idx="1">
                    <c:v>2</c:v>
                  </c:pt>
                  <c:pt idx="2">
                    <c:v>3</c:v>
                  </c:pt>
                  <c:pt idx="3">
                    <c:v>4</c:v>
                  </c:pt>
                  <c:pt idx="4">
                    <c:v>5</c:v>
                  </c:pt>
                  <c:pt idx="5">
                    <c:v>6</c:v>
                  </c:pt>
                  <c:pt idx="6">
                    <c:v>9</c:v>
                  </c:pt>
                </c:lvl>
                <c:lvl>
                  <c:pt idx="0">
                    <c:v>Grade</c:v>
                  </c:pt>
                </c:lvl>
              </c:multiLvlStrCache>
            </c:multiLvlStrRef>
          </c:cat>
          <c:val>
            <c:numRef>
              <c:f>ANA!$J$14:$P$14</c:f>
              <c:numCache>
                <c:formatCode>0%</c:formatCode>
                <c:ptCount val="7"/>
                <c:pt idx="0">
                  <c:v>0.108028036308302</c:v>
                </c:pt>
                <c:pt idx="1">
                  <c:v>0.153409751447372</c:v>
                </c:pt>
                <c:pt idx="2">
                  <c:v>0.180318640324297</c:v>
                </c:pt>
                <c:pt idx="3">
                  <c:v>0.202414935764653</c:v>
                </c:pt>
                <c:pt idx="4">
                  <c:v>0.204137466383262</c:v>
                </c:pt>
                <c:pt idx="5">
                  <c:v>0.205448352617317</c:v>
                </c:pt>
                <c:pt idx="6">
                  <c:v>0.224107453089885</c:v>
                </c:pt>
              </c:numCache>
            </c:numRef>
          </c:val>
        </c:ser>
        <c:ser>
          <c:idx val="3"/>
          <c:order val="3"/>
          <c:tx>
            <c:strRef>
              <c:f>ANA!$I$15</c:f>
              <c:strCache>
                <c:ptCount val="1"/>
                <c:pt idx="0">
                  <c:v>Too Old</c:v>
                </c:pt>
              </c:strCache>
            </c:strRef>
          </c:tx>
          <c:spPr>
            <a:solidFill>
              <a:schemeClr val="accent2">
                <a:lumMod val="75000"/>
              </a:schemeClr>
            </a:solidFill>
          </c:spPr>
          <c:invertIfNegative val="0"/>
          <c:dLbls>
            <c:txPr>
              <a:bodyPr/>
              <a:lstStyle/>
              <a:p>
                <a:pPr>
                  <a:defRPr b="1">
                    <a:solidFill>
                      <a:schemeClr val="bg1">
                        <a:lumMod val="95000"/>
                      </a:schemeClr>
                    </a:solidFill>
                  </a:defRPr>
                </a:pPr>
                <a:endParaRPr lang="en-US"/>
              </a:p>
            </c:txPr>
            <c:dLblPos val="ctr"/>
            <c:showLegendKey val="0"/>
            <c:showVal val="1"/>
            <c:showCatName val="0"/>
            <c:showSerName val="0"/>
            <c:showPercent val="0"/>
            <c:showBubbleSize val="0"/>
            <c:showLeaderLines val="0"/>
          </c:dLbls>
          <c:cat>
            <c:multiLvlStrRef>
              <c:f>ANA!$J$10:$P$11</c:f>
              <c:multiLvlStrCache>
                <c:ptCount val="7"/>
                <c:lvl>
                  <c:pt idx="0">
                    <c:v>1</c:v>
                  </c:pt>
                  <c:pt idx="1">
                    <c:v>2</c:v>
                  </c:pt>
                  <c:pt idx="2">
                    <c:v>3</c:v>
                  </c:pt>
                  <c:pt idx="3">
                    <c:v>4</c:v>
                  </c:pt>
                  <c:pt idx="4">
                    <c:v>5</c:v>
                  </c:pt>
                  <c:pt idx="5">
                    <c:v>6</c:v>
                  </c:pt>
                  <c:pt idx="6">
                    <c:v>9</c:v>
                  </c:pt>
                </c:lvl>
                <c:lvl>
                  <c:pt idx="0">
                    <c:v>Grade</c:v>
                  </c:pt>
                </c:lvl>
              </c:multiLvlStrCache>
            </c:multiLvlStrRef>
          </c:cat>
          <c:val>
            <c:numRef>
              <c:f>ANA!$J$15:$P$15</c:f>
              <c:numCache>
                <c:formatCode>0%</c:formatCode>
                <c:ptCount val="7"/>
                <c:pt idx="0">
                  <c:v>0.0243868992851582</c:v>
                </c:pt>
                <c:pt idx="1">
                  <c:v>0.0501302664925701</c:v>
                </c:pt>
                <c:pt idx="2">
                  <c:v>0.083444439955288</c:v>
                </c:pt>
                <c:pt idx="3">
                  <c:v>0.133502034952023</c:v>
                </c:pt>
                <c:pt idx="4">
                  <c:v>0.161632378063563</c:v>
                </c:pt>
                <c:pt idx="5">
                  <c:v>0.180882779904512</c:v>
                </c:pt>
                <c:pt idx="6">
                  <c:v>0.285757739189235</c:v>
                </c:pt>
              </c:numCache>
            </c:numRef>
          </c:val>
        </c:ser>
        <c:dLbls>
          <c:showLegendKey val="0"/>
          <c:showVal val="0"/>
          <c:showCatName val="0"/>
          <c:showSerName val="0"/>
          <c:showPercent val="0"/>
          <c:showBubbleSize val="0"/>
        </c:dLbls>
        <c:gapWidth val="150"/>
        <c:overlap val="100"/>
        <c:axId val="-2090760392"/>
        <c:axId val="-2090736216"/>
      </c:barChart>
      <c:catAx>
        <c:axId val="-2090760392"/>
        <c:scaling>
          <c:orientation val="minMax"/>
        </c:scaling>
        <c:delete val="0"/>
        <c:axPos val="b"/>
        <c:majorTickMark val="out"/>
        <c:minorTickMark val="none"/>
        <c:tickLblPos val="nextTo"/>
        <c:crossAx val="-2090736216"/>
        <c:crosses val="autoZero"/>
        <c:auto val="1"/>
        <c:lblAlgn val="ctr"/>
        <c:lblOffset val="100"/>
        <c:noMultiLvlLbl val="0"/>
      </c:catAx>
      <c:valAx>
        <c:axId val="-2090736216"/>
        <c:scaling>
          <c:orientation val="minMax"/>
        </c:scaling>
        <c:delete val="0"/>
        <c:axPos val="l"/>
        <c:majorGridlines/>
        <c:title>
          <c:tx>
            <c:rich>
              <a:bodyPr rot="-5400000" vert="horz"/>
              <a:lstStyle/>
              <a:p>
                <a:pPr>
                  <a:defRPr/>
                </a:pPr>
                <a:r>
                  <a:rPr lang="en-US"/>
                  <a:t>Percentage of Student Population</a:t>
                </a:r>
              </a:p>
            </c:rich>
          </c:tx>
          <c:overlay val="0"/>
        </c:title>
        <c:numFmt formatCode="0%" sourceLinked="1"/>
        <c:majorTickMark val="out"/>
        <c:minorTickMark val="none"/>
        <c:tickLblPos val="nextTo"/>
        <c:crossAx val="-2090760392"/>
        <c:crosses val="autoZero"/>
        <c:crossBetween val="between"/>
      </c:valAx>
    </c:plotArea>
    <c:legend>
      <c:legendPos val="r"/>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defRPr/>
            </a:pPr>
            <a:r>
              <a:rPr lang="en-ZA"/>
              <a:t>South African Learning Trajectories by National Socioeconomic Quintiles</a:t>
            </a:r>
          </a:p>
          <a:p>
            <a:pPr>
              <a:defRPr/>
            </a:pPr>
            <a:r>
              <a:rPr lang="en-ZA"/>
              <a:t>Based on NSES (2007/8/9)  for grades 3, 4 and 5, SACMEQ (2007) for grade 6 and TIMSS (2011) for grade 9) </a:t>
            </a:r>
          </a:p>
        </c:rich>
      </c:tx>
      <c:overlay val="0"/>
      <c:spPr>
        <a:solidFill>
          <a:sysClr val="window" lastClr="FFFFFF">
            <a:lumMod val="85000"/>
          </a:sysClr>
        </a:solidFill>
        <a:ln>
          <a:noFill/>
        </a:ln>
      </c:spPr>
    </c:title>
    <c:autoTitleDeleted val="0"/>
    <c:plotArea>
      <c:layout/>
      <c:barChart>
        <c:barDir val="col"/>
        <c:grouping val="clustered"/>
        <c:varyColors val="0"/>
        <c:ser>
          <c:idx val="2"/>
          <c:order val="0"/>
          <c:tx>
            <c:strRef>
              <c:f>'Learning Trajectories'!$B$26</c:f>
              <c:strCache>
                <c:ptCount val="1"/>
                <c:pt idx="0">
                  <c:v>Too Old</c:v>
                </c:pt>
              </c:strCache>
            </c:strRef>
          </c:tx>
          <c:spPr>
            <a:solidFill>
              <a:schemeClr val="bg1">
                <a:lumMod val="65000"/>
              </a:schemeClr>
            </a:solidFill>
          </c:spPr>
          <c:invertIfNegative val="0"/>
          <c:errBars>
            <c:errBarType val="both"/>
            <c:errValType val="cust"/>
            <c:noEndCap val="0"/>
            <c:plus>
              <c:numRef>
                <c:f>'Learning Trajectories'!$O$18:$S$18</c:f>
                <c:numCache>
                  <c:formatCode>General</c:formatCode>
                  <c:ptCount val="5"/>
                  <c:pt idx="0">
                    <c:v>0.0223016981787174</c:v>
                  </c:pt>
                  <c:pt idx="1">
                    <c:v>0.0218262378144372</c:v>
                  </c:pt>
                  <c:pt idx="2">
                    <c:v>0.0215494477475608</c:v>
                  </c:pt>
                  <c:pt idx="3">
                    <c:v>0.0188408680007436</c:v>
                  </c:pt>
                  <c:pt idx="4">
                    <c:v>0.012077787756711</c:v>
                  </c:pt>
                </c:numCache>
              </c:numRef>
            </c:plus>
            <c:minus>
              <c:numRef>
                <c:f>'Learning Trajectories'!$O$18:$S$18</c:f>
                <c:numCache>
                  <c:formatCode>General</c:formatCode>
                  <c:ptCount val="5"/>
                  <c:pt idx="0">
                    <c:v>0.0223016981787174</c:v>
                  </c:pt>
                  <c:pt idx="1">
                    <c:v>0.0218262378144372</c:v>
                  </c:pt>
                  <c:pt idx="2">
                    <c:v>0.0215494477475608</c:v>
                  </c:pt>
                  <c:pt idx="3">
                    <c:v>0.0188408680007436</c:v>
                  </c:pt>
                  <c:pt idx="4">
                    <c:v>0.012077787756711</c:v>
                  </c:pt>
                </c:numCache>
              </c:numRef>
            </c:minus>
          </c:errBars>
          <c:cat>
            <c:multiLvlStrRef>
              <c:f>'Learning Trajectories'!$C$21:$L$22</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'Learning Trajectories'!$C$26:$L$26</c:f>
              <c:numCache>
                <c:formatCode>0.00</c:formatCode>
                <c:ptCount val="10"/>
                <c:pt idx="0">
                  <c:v>0.520472546650557</c:v>
                </c:pt>
                <c:pt idx="1">
                  <c:v>1.162400108357036</c:v>
                </c:pt>
                <c:pt idx="2">
                  <c:v>2.055206698063837</c:v>
                </c:pt>
                <c:pt idx="3">
                  <c:v>1.377451480235205</c:v>
                </c:pt>
                <c:pt idx="6">
                  <c:v>3.811631740051803</c:v>
                </c:pt>
              </c:numCache>
            </c:numRef>
          </c:val>
        </c:ser>
        <c:ser>
          <c:idx val="1"/>
          <c:order val="1"/>
          <c:tx>
            <c:strRef>
              <c:f>'Learning Trajectories'!$B$25</c:f>
              <c:strCache>
                <c:ptCount val="1"/>
                <c:pt idx="0">
                  <c:v>Over Age</c:v>
                </c:pt>
              </c:strCache>
            </c:strRef>
          </c:tx>
          <c:spPr>
            <a:solidFill>
              <a:schemeClr val="tx1">
                <a:lumMod val="65000"/>
                <a:lumOff val="35000"/>
              </a:schemeClr>
            </a:solidFill>
          </c:spPr>
          <c:invertIfNegative val="0"/>
          <c:errBars>
            <c:errBarType val="both"/>
            <c:errValType val="cust"/>
            <c:noEndCap val="0"/>
            <c:plus>
              <c:numRef>
                <c:f>'Learning Trajectories'!$O$17:$S$17</c:f>
                <c:numCache>
                  <c:formatCode>General</c:formatCode>
                  <c:ptCount val="5"/>
                  <c:pt idx="0">
                    <c:v>0.0209359600965229</c:v>
                  </c:pt>
                  <c:pt idx="1">
                    <c:v>0.0204530670795794</c:v>
                  </c:pt>
                  <c:pt idx="2">
                    <c:v>0.0194736964151906</c:v>
                  </c:pt>
                  <c:pt idx="3">
                    <c:v>0.0191466265497749</c:v>
                  </c:pt>
                  <c:pt idx="4">
                    <c:v>0.0124897546704407</c:v>
                  </c:pt>
                </c:numCache>
              </c:numRef>
            </c:plus>
            <c:minus>
              <c:numRef>
                <c:f>'Learning Trajectories'!$O$17:$S$17</c:f>
                <c:numCache>
                  <c:formatCode>General</c:formatCode>
                  <c:ptCount val="5"/>
                  <c:pt idx="0">
                    <c:v>0.0209359600965229</c:v>
                  </c:pt>
                  <c:pt idx="1">
                    <c:v>0.0204530670795794</c:v>
                  </c:pt>
                  <c:pt idx="2">
                    <c:v>0.0194736964151906</c:v>
                  </c:pt>
                  <c:pt idx="3">
                    <c:v>0.0191466265497749</c:v>
                  </c:pt>
                  <c:pt idx="4">
                    <c:v>0.0124897546704407</c:v>
                  </c:pt>
                </c:numCache>
              </c:numRef>
            </c:minus>
          </c:errBars>
          <c:cat>
            <c:multiLvlStrRef>
              <c:f>'Learning Trajectories'!$C$21:$L$22</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'Learning Trajectories'!$C$25:$L$25</c:f>
              <c:numCache>
                <c:formatCode>0.00</c:formatCode>
                <c:ptCount val="10"/>
                <c:pt idx="0">
                  <c:v>0.6896227681568</c:v>
                </c:pt>
                <c:pt idx="1">
                  <c:v>1.49966138426114</c:v>
                </c:pt>
                <c:pt idx="2">
                  <c:v>2.578492935635793</c:v>
                </c:pt>
                <c:pt idx="3">
                  <c:v>2.261173991366711</c:v>
                </c:pt>
                <c:pt idx="6">
                  <c:v>5.028176752217244</c:v>
                </c:pt>
              </c:numCache>
            </c:numRef>
          </c:val>
        </c:ser>
        <c:ser>
          <c:idx val="0"/>
          <c:order val="2"/>
          <c:tx>
            <c:strRef>
              <c:f>'Learning Trajectories'!$B$24</c:f>
              <c:strCache>
                <c:ptCount val="1"/>
                <c:pt idx="0">
                  <c:v>Appropriate Age</c:v>
                </c:pt>
              </c:strCache>
            </c:strRef>
          </c:tx>
          <c:spPr>
            <a:solidFill>
              <a:schemeClr val="tx1">
                <a:lumMod val="85000"/>
                <a:lumOff val="15000"/>
              </a:schemeClr>
            </a:solidFill>
          </c:spPr>
          <c:invertIfNegative val="0"/>
          <c:errBars>
            <c:errBarType val="both"/>
            <c:errValType val="cust"/>
            <c:noEndCap val="0"/>
            <c:plus>
              <c:numRef>
                <c:f>'Learning Trajectories'!$O$16:$S$16</c:f>
                <c:numCache>
                  <c:formatCode>General</c:formatCode>
                  <c:ptCount val="5"/>
                  <c:pt idx="0">
                    <c:v>0.0187499339178232</c:v>
                  </c:pt>
                  <c:pt idx="1">
                    <c:v>0.0183834308464246</c:v>
                  </c:pt>
                  <c:pt idx="2">
                    <c:v>0.0169454397698638</c:v>
                  </c:pt>
                  <c:pt idx="3">
                    <c:v>0.0178149501504388</c:v>
                  </c:pt>
                  <c:pt idx="4">
                    <c:v>0.0119815837874974</c:v>
                  </c:pt>
                </c:numCache>
              </c:numRef>
            </c:plus>
            <c:minus>
              <c:numRef>
                <c:f>'Learning Trajectories'!$O$16:$S$16</c:f>
                <c:numCache>
                  <c:formatCode>General</c:formatCode>
                  <c:ptCount val="5"/>
                  <c:pt idx="0">
                    <c:v>0.0187499339178232</c:v>
                  </c:pt>
                  <c:pt idx="1">
                    <c:v>0.0183834308464246</c:v>
                  </c:pt>
                  <c:pt idx="2">
                    <c:v>0.0169454397698638</c:v>
                  </c:pt>
                  <c:pt idx="3">
                    <c:v>0.0178149501504388</c:v>
                  </c:pt>
                  <c:pt idx="4">
                    <c:v>0.0119815837874974</c:v>
                  </c:pt>
                </c:numCache>
              </c:numRef>
            </c:minus>
          </c:errBars>
          <c:cat>
            <c:multiLvlStrRef>
              <c:f>'Learning Trajectories'!$C$21:$L$22</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'Learning Trajectories'!$C$24:$L$24</c:f>
              <c:numCache>
                <c:formatCode>0.00</c:formatCode>
                <c:ptCount val="10"/>
                <c:pt idx="0">
                  <c:v>1.217210363807222</c:v>
                </c:pt>
                <c:pt idx="1">
                  <c:v>2.342137342543682</c:v>
                </c:pt>
                <c:pt idx="2">
                  <c:v>3.589743589743589</c:v>
                </c:pt>
                <c:pt idx="3">
                  <c:v>3.892661704224872</c:v>
                </c:pt>
                <c:pt idx="6">
                  <c:v>6.872615964210031</c:v>
                </c:pt>
              </c:numCache>
            </c:numRef>
          </c:val>
        </c:ser>
        <c:ser>
          <c:idx val="5"/>
          <c:order val="4"/>
          <c:tx>
            <c:strRef>
              <c:f>'Learning Trajectories'!$B$23</c:f>
              <c:strCache>
                <c:ptCount val="1"/>
                <c:pt idx="0">
                  <c:v>Quintile 5</c:v>
                </c:pt>
              </c:strCache>
            </c:strRef>
          </c:tx>
          <c:invertIfNegative val="0"/>
          <c:errBars>
            <c:errBarType val="both"/>
            <c:errValType val="cust"/>
            <c:noEndCap val="0"/>
            <c:plus>
              <c:numRef>
                <c:f>'Learning Trajectories'!$O$15:$S$15</c:f>
                <c:numCache>
                  <c:formatCode>General</c:formatCode>
                  <c:ptCount val="5"/>
                  <c:pt idx="0">
                    <c:v>0.023443024658589</c:v>
                  </c:pt>
                  <c:pt idx="1">
                    <c:v>0.0229768041763209</c:v>
                  </c:pt>
                  <c:pt idx="2">
                    <c:v>0.0208868464596642</c:v>
                  </c:pt>
                  <c:pt idx="3">
                    <c:v>0.0221307766891276</c:v>
                  </c:pt>
                  <c:pt idx="4">
                    <c:v>0.0150765088886283</c:v>
                  </c:pt>
                </c:numCache>
              </c:numRef>
            </c:plus>
            <c:minus>
              <c:numRef>
                <c:f>'Learning Trajectories'!$O$15:$S$15</c:f>
                <c:numCache>
                  <c:formatCode>General</c:formatCode>
                  <c:ptCount val="5"/>
                  <c:pt idx="0">
                    <c:v>0.023443024658589</c:v>
                  </c:pt>
                  <c:pt idx="1">
                    <c:v>0.0229768041763209</c:v>
                  </c:pt>
                  <c:pt idx="2">
                    <c:v>0.0208868464596642</c:v>
                  </c:pt>
                  <c:pt idx="3">
                    <c:v>0.0221307766891276</c:v>
                  </c:pt>
                  <c:pt idx="4">
                    <c:v>0.0150765088886283</c:v>
                  </c:pt>
                </c:numCache>
              </c:numRef>
            </c:minus>
          </c:errBars>
          <c:val>
            <c:numRef>
              <c:f>'Learning Trajectories'!$C$23:$L$23</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024269848"/>
        <c:axId val="-2024013384"/>
      </c:barChart>
      <c:lineChart>
        <c:grouping val="standard"/>
        <c:varyColors val="0"/>
        <c:ser>
          <c:idx val="3"/>
          <c:order val="3"/>
          <c:tx>
            <c:strRef>
              <c:f>'Learning Trajectories'!$B$28</c:f>
              <c:strCache>
                <c:ptCount val="1"/>
                <c:pt idx="0">
                  <c:v>Older Trajectory</c:v>
                </c:pt>
              </c:strCache>
            </c:strRef>
          </c:tx>
          <c:spPr>
            <a:ln>
              <a:solidFill>
                <a:srgbClr val="0070C0"/>
              </a:solidFill>
              <a:prstDash val="dash"/>
            </a:ln>
          </c:spPr>
          <c:marker>
            <c:symbol val="none"/>
          </c:marker>
          <c:cat>
            <c:multiLvlStrRef>
              <c:f>'Learning Trajectories'!$C$21:$L$22</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'Learning Trajectories'!$C$28:$L$28</c:f>
              <c:numCache>
                <c:formatCode>0.00</c:formatCode>
                <c:ptCount val="10"/>
                <c:pt idx="0">
                  <c:v>0.605047657403679</c:v>
                </c:pt>
                <c:pt idx="1">
                  <c:v>1.24085708885882</c:v>
                </c:pt>
                <c:pt idx="2">
                  <c:v>1.876666520313961</c:v>
                </c:pt>
                <c:pt idx="3">
                  <c:v>2.512475951769102</c:v>
                </c:pt>
                <c:pt idx="4">
                  <c:v>3.148285383224243</c:v>
                </c:pt>
                <c:pt idx="5">
                  <c:v>3.784094814679386</c:v>
                </c:pt>
                <c:pt idx="6">
                  <c:v>4.419904246134527</c:v>
                </c:pt>
                <c:pt idx="7">
                  <c:v>5.055713677589669</c:v>
                </c:pt>
                <c:pt idx="8">
                  <c:v>5.691523109044811</c:v>
                </c:pt>
                <c:pt idx="9">
                  <c:v>6.327332540499941</c:v>
                </c:pt>
              </c:numCache>
            </c:numRef>
          </c:val>
          <c:smooth val="0"/>
        </c:ser>
        <c:ser>
          <c:idx val="6"/>
          <c:order val="5"/>
          <c:tx>
            <c:strRef>
              <c:f>'Learning Trajectories'!$B$27</c:f>
              <c:strCache>
                <c:ptCount val="1"/>
                <c:pt idx="0">
                  <c:v>Quintile 5 Trajectory</c:v>
                </c:pt>
              </c:strCache>
            </c:strRef>
          </c:tx>
          <c:spPr>
            <a:ln>
              <a:solidFill>
                <a:srgbClr val="C0504D">
                  <a:lumMod val="75000"/>
                </a:srgbClr>
              </a:solidFill>
              <a:prstDash val="sysDash"/>
            </a:ln>
          </c:spPr>
          <c:marker>
            <c:symbol val="none"/>
          </c:marker>
          <c:val>
            <c:numRef>
              <c:f>'Learning Trajectories'!$C$27:$L$27</c:f>
              <c:numCache>
                <c:formatCode>0.00</c:formatCode>
                <c:ptCount val="10"/>
                <c:pt idx="0">
                  <c:v>3.0</c:v>
                </c:pt>
                <c:pt idx="1">
                  <c:v>4.0</c:v>
                </c:pt>
                <c:pt idx="2">
                  <c:v>5.0</c:v>
                </c:pt>
                <c:pt idx="3">
                  <c:v>6.0</c:v>
                </c:pt>
                <c:pt idx="4">
                  <c:v>7.0</c:v>
                </c:pt>
                <c:pt idx="5">
                  <c:v>8.0</c:v>
                </c:pt>
                <c:pt idx="6">
                  <c:v>9.0</c:v>
                </c:pt>
                <c:pt idx="7">
                  <c:v>10.0</c:v>
                </c:pt>
                <c:pt idx="8">
                  <c:v>11.0</c:v>
                </c:pt>
                <c:pt idx="9">
                  <c:v>12.0</c:v>
                </c:pt>
              </c:numCache>
            </c:numRef>
          </c:val>
          <c:smooth val="0"/>
        </c:ser>
        <c:dLbls>
          <c:showLegendKey val="0"/>
          <c:showVal val="0"/>
          <c:showCatName val="0"/>
          <c:showSerName val="0"/>
          <c:showPercent val="0"/>
          <c:showBubbleSize val="0"/>
        </c:dLbls>
        <c:marker val="1"/>
        <c:smooth val="0"/>
        <c:axId val="-2024269848"/>
        <c:axId val="-2024013384"/>
      </c:lineChart>
      <c:catAx>
        <c:axId val="-2024269848"/>
        <c:scaling>
          <c:orientation val="minMax"/>
        </c:scaling>
        <c:delete val="0"/>
        <c:axPos val="b"/>
        <c:title>
          <c:tx>
            <c:rich>
              <a:bodyPr/>
              <a:lstStyle/>
              <a:p>
                <a:pPr>
                  <a:defRPr/>
                </a:pPr>
                <a:r>
                  <a:rPr lang="en-ZA"/>
                  <a:t>Actual Grade (and data source)</a:t>
                </a:r>
              </a:p>
            </c:rich>
          </c:tx>
          <c:overlay val="0"/>
        </c:title>
        <c:majorTickMark val="out"/>
        <c:minorTickMark val="none"/>
        <c:tickLblPos val="nextTo"/>
        <c:crossAx val="-2024013384"/>
        <c:crosses val="autoZero"/>
        <c:auto val="1"/>
        <c:lblAlgn val="ctr"/>
        <c:lblOffset val="100"/>
        <c:noMultiLvlLbl val="0"/>
      </c:catAx>
      <c:valAx>
        <c:axId val="-2024013384"/>
        <c:scaling>
          <c:orientation val="minMax"/>
        </c:scaling>
        <c:delete val="0"/>
        <c:axPos val="l"/>
        <c:majorGridlines/>
        <c:title>
          <c:tx>
            <c:rich>
              <a:bodyPr rot="-5400000" vert="horz"/>
              <a:lstStyle/>
              <a:p>
                <a:pPr>
                  <a:defRPr/>
                </a:pPr>
                <a:r>
                  <a:rPr lang="en-ZA"/>
                  <a:t>Effective Grade</a:t>
                </a:r>
              </a:p>
            </c:rich>
          </c:tx>
          <c:overlay val="0"/>
        </c:title>
        <c:numFmt formatCode="0.00" sourceLinked="1"/>
        <c:majorTickMark val="out"/>
        <c:minorTickMark val="none"/>
        <c:tickLblPos val="nextTo"/>
        <c:crossAx val="-2024269848"/>
        <c:crosses val="autoZero"/>
        <c:crossBetween val="between"/>
        <c:majorUnit val="1.0"/>
      </c:valAx>
    </c:plotArea>
    <c:legend>
      <c:legendPos val="r"/>
      <c:overlay val="0"/>
      <c:spPr>
        <a:ln>
          <a:solidFill>
            <a:schemeClr val="bg1">
              <a:lumMod val="75000"/>
            </a:schemeClr>
          </a:solidFill>
        </a:ln>
      </c:spPr>
    </c:legend>
    <c:plotVisOnly val="1"/>
    <c:dispBlanksAs val="gap"/>
    <c:showDLblsOverMax val="0"/>
  </c:chart>
  <c:txPr>
    <a:bodyPr/>
    <a:lstStyle/>
    <a:p>
      <a:pPr>
        <a:defRPr sz="1050"/>
      </a:pPr>
      <a:endParaRPr lang="en-US"/>
    </a:p>
  </c:txPr>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4DA9DAFA-F818-3042-916E-AEC46465099B}" type="presOf" srcId="{5896CC03-10D6-4152-BEED-6E1B31A79FE9}" destId="{FD31F5A5-7680-4C7A-91FB-24138E0D7CDC}" srcOrd="0" destOrd="0" presId="urn:microsoft.com/office/officeart/2005/8/layout/pyramid1"/>
    <dgm:cxn modelId="{1071CB2C-45DB-C244-BB31-9D56AD6CDAB8}"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28454192-28EE-404A-AF88-BDB600019441}" type="presOf" srcId="{94BFDC29-A62B-4867-9EFD-4C3299F2A986}" destId="{BAE3347D-F78F-4227-B054-5BC36A596218}" srcOrd="0" destOrd="0" presId="urn:microsoft.com/office/officeart/2005/8/layout/pyramid1"/>
    <dgm:cxn modelId="{904C1D96-A02D-9448-B6A0-B2819683EB1F}" type="presOf" srcId="{932237BE-64C3-4DED-BF2D-9B9821B44AFA}" destId="{0EDD4896-C891-4183-9B7B-D45A38634F03}" srcOrd="1" destOrd="0" presId="urn:microsoft.com/office/officeart/2005/8/layout/pyramid1"/>
    <dgm:cxn modelId="{2B280121-76DB-5E42-A24A-6B7AA7E101AE}" type="presOf" srcId="{94BFDC29-A62B-4867-9EFD-4C3299F2A986}" destId="{26521744-C9FE-42F2-BE3A-D2D28AE76CA5}" srcOrd="1" destOrd="0" presId="urn:microsoft.com/office/officeart/2005/8/layout/pyramid1"/>
    <dgm:cxn modelId="{DBB8A9FF-1C8C-C544-9EB5-7C74F3F9DAAA}"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D28B3B95-1605-6049-8D74-AFE5C5F10525}" srcId="{5896CC03-10D6-4152-BEED-6E1B31A79FE9}" destId="{DD7E1C66-5AA1-4148-8D24-0F59EB34F27B}" srcOrd="1" destOrd="0" parTransId="{CF22B758-8218-9947-898E-59E75AA111A6}" sibTransId="{078737C8-25D4-9542-9513-0DF97F01B2E5}"/>
    <dgm:cxn modelId="{B883C72F-C493-B24E-8D5A-2B9C90F70472}" type="presOf" srcId="{B1CD9239-600B-41D7-9067-E587838267CF}" destId="{C548DC47-1489-4EF5-BDCB-DEBE01D4E862}" srcOrd="1" destOrd="0" presId="urn:microsoft.com/office/officeart/2005/8/layout/pyramid1"/>
    <dgm:cxn modelId="{0ACC4E90-C169-504F-AAD9-31FBA273A72D}" type="presOf" srcId="{B1CD9239-600B-41D7-9067-E587838267CF}" destId="{6B2A6CEB-8AEB-485A-B51F-4BA3BA410D0B}" srcOrd="0" destOrd="0" presId="urn:microsoft.com/office/officeart/2005/8/layout/pyramid1"/>
    <dgm:cxn modelId="{0E0FB2E8-FEEF-E640-B81C-91A5D74C411F}" type="presOf" srcId="{932237BE-64C3-4DED-BF2D-9B9821B44AFA}" destId="{D9EA3055-42F1-4773-B6E1-4489FC8B1BD1}"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63797EFF-308C-374F-83A4-98CB075691E3}" type="presParOf" srcId="{FD31F5A5-7680-4C7A-91FB-24138E0D7CDC}" destId="{2CFCD532-C2BB-43F0-894D-44DFFD76D26E}" srcOrd="0" destOrd="0" presId="urn:microsoft.com/office/officeart/2005/8/layout/pyramid1"/>
    <dgm:cxn modelId="{2DA6D249-526F-E24C-9251-80D8FF5B5EA5}" type="presParOf" srcId="{2CFCD532-C2BB-43F0-894D-44DFFD76D26E}" destId="{6B2A6CEB-8AEB-485A-B51F-4BA3BA410D0B}" srcOrd="0" destOrd="0" presId="urn:microsoft.com/office/officeart/2005/8/layout/pyramid1"/>
    <dgm:cxn modelId="{B130A772-32A5-3349-932C-4F6B37B61137}" type="presParOf" srcId="{2CFCD532-C2BB-43F0-894D-44DFFD76D26E}" destId="{C548DC47-1489-4EF5-BDCB-DEBE01D4E862}" srcOrd="1" destOrd="0" presId="urn:microsoft.com/office/officeart/2005/8/layout/pyramid1"/>
    <dgm:cxn modelId="{72D8D3E2-CF83-5549-92AC-9F42088D5857}" type="presParOf" srcId="{FD31F5A5-7680-4C7A-91FB-24138E0D7CDC}" destId="{E1D542F2-75FE-304E-A897-B81A2DE13B71}" srcOrd="1" destOrd="0" presId="urn:microsoft.com/office/officeart/2005/8/layout/pyramid1"/>
    <dgm:cxn modelId="{AC20E923-B27E-084D-8197-4906C7C87722}" type="presParOf" srcId="{E1D542F2-75FE-304E-A897-B81A2DE13B71}" destId="{3030949F-5DAF-1F40-B4D0-84FF1FABAA00}" srcOrd="0" destOrd="0" presId="urn:microsoft.com/office/officeart/2005/8/layout/pyramid1"/>
    <dgm:cxn modelId="{D5552ED7-204F-1243-8B27-98AF33CF666D}" type="presParOf" srcId="{E1D542F2-75FE-304E-A897-B81A2DE13B71}" destId="{EDA92B55-1435-714B-8A67-D6D0B3E5538C}" srcOrd="1" destOrd="0" presId="urn:microsoft.com/office/officeart/2005/8/layout/pyramid1"/>
    <dgm:cxn modelId="{A75E867E-295A-B345-966D-8BDF6C71C682}" type="presParOf" srcId="{FD31F5A5-7680-4C7A-91FB-24138E0D7CDC}" destId="{9A0D1490-6EC1-4DB5-B0A0-E2BC4B232661}" srcOrd="2" destOrd="0" presId="urn:microsoft.com/office/officeart/2005/8/layout/pyramid1"/>
    <dgm:cxn modelId="{CB7FFD7E-EABC-2D46-B04F-FF7BAB8054F9}" type="presParOf" srcId="{9A0D1490-6EC1-4DB5-B0A0-E2BC4B232661}" destId="{BAE3347D-F78F-4227-B054-5BC36A596218}" srcOrd="0" destOrd="0" presId="urn:microsoft.com/office/officeart/2005/8/layout/pyramid1"/>
    <dgm:cxn modelId="{20A09DB6-E42F-0D43-BA11-ED0E1C04F8E5}" type="presParOf" srcId="{9A0D1490-6EC1-4DB5-B0A0-E2BC4B232661}" destId="{26521744-C9FE-42F2-BE3A-D2D28AE76CA5}" srcOrd="1" destOrd="0" presId="urn:microsoft.com/office/officeart/2005/8/layout/pyramid1"/>
    <dgm:cxn modelId="{E1476600-E4BF-CB42-9497-551058F255B3}" type="presParOf" srcId="{FD31F5A5-7680-4C7A-91FB-24138E0D7CDC}" destId="{BA18687B-851F-47DE-8991-18650FF1E018}" srcOrd="3" destOrd="0" presId="urn:microsoft.com/office/officeart/2005/8/layout/pyramid1"/>
    <dgm:cxn modelId="{8EDB927E-A872-FA46-9DBD-93BEA64B7A28}" type="presParOf" srcId="{BA18687B-851F-47DE-8991-18650FF1E018}" destId="{D9EA3055-42F1-4773-B6E1-4489FC8B1BD1}" srcOrd="0" destOrd="0" presId="urn:microsoft.com/office/officeart/2005/8/layout/pyramid1"/>
    <dgm:cxn modelId="{03D70437-F446-0C41-987E-35C29E95990A}"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0.10609</cdr:x>
      <cdr:y>0.67769</cdr:y>
    </cdr:from>
    <cdr:to>
      <cdr:x>0.10717</cdr:x>
      <cdr:y>0.79584</cdr:y>
    </cdr:to>
    <cdr:cxnSp macro="">
      <cdr:nvCxnSpPr>
        <cdr:cNvPr id="2" name="Straight Arrow Connector 1"/>
        <cdr:cNvCxnSpPr/>
      </cdr:nvCxnSpPr>
      <cdr:spPr>
        <a:xfrm xmlns:a="http://schemas.openxmlformats.org/drawingml/2006/main" flipH="1">
          <a:off x="970060" y="3615661"/>
          <a:ext cx="9875" cy="630336"/>
        </a:xfrm>
        <a:prstGeom xmlns:a="http://schemas.openxmlformats.org/drawingml/2006/main" prst="straightConnector1">
          <a:avLst/>
        </a:prstGeom>
        <a:ln xmlns:a="http://schemas.openxmlformats.org/drawingml/2006/main" w="19050">
          <a:solidFill>
            <a:sysClr val="windowText" lastClr="000000"/>
          </a:solidFill>
          <a:headEnd type="arrow"/>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0.11601</cdr:x>
      <cdr:y>0.66425</cdr:y>
    </cdr:from>
    <cdr:to>
      <cdr:x>0.11683</cdr:x>
      <cdr:y>0.76336</cdr:y>
    </cdr:to>
    <cdr:cxnSp macro="">
      <cdr:nvCxnSpPr>
        <cdr:cNvPr id="3" name="Straight Arrow Connector 2"/>
        <cdr:cNvCxnSpPr/>
      </cdr:nvCxnSpPr>
      <cdr:spPr>
        <a:xfrm xmlns:a="http://schemas.openxmlformats.org/drawingml/2006/main" flipV="1">
          <a:off x="1031443" y="3628340"/>
          <a:ext cx="7315" cy="541324"/>
        </a:xfrm>
        <a:prstGeom xmlns:a="http://schemas.openxmlformats.org/drawingml/2006/main" prst="straightConnector1">
          <a:avLst/>
        </a:prstGeom>
        <a:ln xmlns:a="http://schemas.openxmlformats.org/drawingml/2006/main" w="28575">
          <a:solidFill>
            <a:schemeClr val="tx1"/>
          </a:solidFill>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0.75704</cdr:x>
      <cdr:y>0.18883</cdr:y>
    </cdr:from>
    <cdr:to>
      <cdr:x>0.75857</cdr:x>
      <cdr:y>0.47246</cdr:y>
    </cdr:to>
    <cdr:cxnSp macro="">
      <cdr:nvCxnSpPr>
        <cdr:cNvPr id="4" name="Straight Arrow Connector 3"/>
        <cdr:cNvCxnSpPr/>
      </cdr:nvCxnSpPr>
      <cdr:spPr>
        <a:xfrm xmlns:a="http://schemas.openxmlformats.org/drawingml/2006/main" flipV="1">
          <a:off x="6731048" y="1031443"/>
          <a:ext cx="13566" cy="1549262"/>
        </a:xfrm>
        <a:prstGeom xmlns:a="http://schemas.openxmlformats.org/drawingml/2006/main" prst="straightConnector1">
          <a:avLst/>
        </a:prstGeom>
        <a:ln xmlns:a="http://schemas.openxmlformats.org/drawingml/2006/main" w="28575">
          <a:solidFill>
            <a:schemeClr val="tx1"/>
          </a:solidFill>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0.10474</cdr:x>
      <cdr:y>0.55689</cdr:y>
    </cdr:from>
    <cdr:to>
      <cdr:x>0.28181</cdr:x>
      <cdr:y>0.61091</cdr:y>
    </cdr:to>
    <cdr:sp macro="" textlink="">
      <cdr:nvSpPr>
        <cdr:cNvPr id="6" name="Text Box 2"/>
        <cdr:cNvSpPr txBox="1">
          <a:spLocks xmlns:a="http://schemas.openxmlformats.org/drawingml/2006/main" noChangeArrowheads="1"/>
        </cdr:cNvSpPr>
      </cdr:nvSpPr>
      <cdr:spPr bwMode="auto">
        <a:xfrm xmlns:a="http://schemas.openxmlformats.org/drawingml/2006/main">
          <a:off x="931271" y="3041882"/>
          <a:ext cx="1574421" cy="295084"/>
        </a:xfrm>
        <a:prstGeom xmlns:a="http://schemas.openxmlformats.org/drawingml/2006/main" prst="rect">
          <a:avLst/>
        </a:prstGeom>
        <a:solidFill xmlns:a="http://schemas.openxmlformats.org/drawingml/2006/main">
          <a:schemeClr val="bg1">
            <a:lumMod val="95000"/>
          </a:schemeClr>
        </a:solidFill>
        <a:ln xmlns:a="http://schemas.openxmlformats.org/drawingml/2006/main" w="9525">
          <a:solidFill>
            <a:schemeClr val="accent2">
              <a:lumMod val="75000"/>
            </a:schemeClr>
          </a:solid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p xmlns:a="http://schemas.openxmlformats.org/drawingml/2006/main">
          <a:r>
            <a:rPr lang="en-ZA" b="1"/>
            <a:t>Gap = 2</a:t>
          </a:r>
          <a:r>
            <a:rPr lang="en-ZA" b="1" baseline="0"/>
            <a:t> </a:t>
          </a:r>
          <a:r>
            <a:rPr lang="en-ZA" b="1" baseline="0">
              <a:latin typeface="Calibri"/>
              <a:cs typeface="Calibri"/>
            </a:rPr>
            <a:t>½ grade-levels</a:t>
          </a:r>
          <a:endParaRPr lang="en-ZA" b="1"/>
        </a:p>
      </cdr:txBody>
    </cdr:sp>
  </cdr:relSizeAnchor>
  <cdr:relSizeAnchor xmlns:cdr="http://schemas.openxmlformats.org/drawingml/2006/chartDrawing">
    <cdr:from>
      <cdr:x>0.6033</cdr:x>
      <cdr:y>0.33043</cdr:y>
    </cdr:from>
    <cdr:to>
      <cdr:x>0.77466</cdr:x>
      <cdr:y>0.39351</cdr:y>
    </cdr:to>
    <cdr:sp macro="" textlink="">
      <cdr:nvSpPr>
        <cdr:cNvPr id="5" name="Text Box 20"/>
        <cdr:cNvSpPr txBox="1">
          <a:spLocks xmlns:a="http://schemas.openxmlformats.org/drawingml/2006/main" noChangeArrowheads="1"/>
        </cdr:cNvSpPr>
      </cdr:nvSpPr>
      <cdr:spPr bwMode="auto">
        <a:xfrm xmlns:a="http://schemas.openxmlformats.org/drawingml/2006/main">
          <a:off x="5364142" y="1804876"/>
          <a:ext cx="1523546" cy="344558"/>
        </a:xfrm>
        <a:prstGeom xmlns:a="http://schemas.openxmlformats.org/drawingml/2006/main" prst="rect">
          <a:avLst/>
        </a:prstGeom>
        <a:solidFill xmlns:a="http://schemas.openxmlformats.org/drawingml/2006/main">
          <a:schemeClr val="bg1">
            <a:lumMod val="95000"/>
          </a:schemeClr>
        </a:solidFill>
        <a:ln xmlns:a="http://schemas.openxmlformats.org/drawingml/2006/main" w="9525">
          <a:solidFill>
            <a:schemeClr val="accent2">
              <a:lumMod val="75000"/>
            </a:schemeClr>
          </a:solid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p xmlns:a="http://schemas.openxmlformats.org/drawingml/2006/main">
          <a:r>
            <a:rPr lang="en-ZA" b="1"/>
            <a:t>Gap</a:t>
          </a:r>
          <a:r>
            <a:rPr lang="en-ZA" b="1" baseline="0"/>
            <a:t> = 5</a:t>
          </a:r>
          <a:r>
            <a:rPr lang="en-ZA" b="1" baseline="0">
              <a:latin typeface="Calibri"/>
            </a:rPr>
            <a:t>½ grade-levels</a:t>
          </a:r>
          <a:endParaRPr lang="en-ZA" b="1"/>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2014/12/04</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3893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a:t>
            </a:fld>
            <a:endParaRPr lang="en-ZA"/>
          </a:p>
        </p:txBody>
      </p:sp>
    </p:spTree>
    <p:extLst>
      <p:ext uri="{BB962C8B-B14F-4D97-AF65-F5344CB8AC3E}">
        <p14:creationId xmlns:p14="http://schemas.microsoft.com/office/powerpoint/2010/main" val="3494168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extLst>
      <p:ext uri="{BB962C8B-B14F-4D97-AF65-F5344CB8AC3E}">
        <p14:creationId xmlns:p14="http://schemas.microsoft.com/office/powerpoint/2010/main" val="1666963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1994446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10</a:t>
            </a:fld>
            <a:endParaRPr lang="en-ZA"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3515198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3809373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173181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286027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2830104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25000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193388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1814628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18146283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3181611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1193456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19944468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4202255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How can we make</a:t>
            </a:r>
            <a:r>
              <a:rPr lang="en-ZA" baseline="0" dirty="0" smtClean="0"/>
              <a:t> the graphs more comparable?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4275069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4021936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2047060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3184367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2014/12/04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2014/12/04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2014/12/04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2014/12/04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2014/12/04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2014/12/04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2014/12/04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2014/12/04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2014/12/04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2014/12/04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2014/12/04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2014/12/04</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nicspaull.com/research"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chart" Target="../charts/char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chart" Target="../charts/char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image" Target="../media/image11.wmf"/><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13.wmf"/><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emf"/><Relationship Id="rId5" Type="http://schemas.openxmlformats.org/officeDocument/2006/relationships/image" Target="../media/image17.emf"/><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9.xml"/></Relationships>
</file>

<file path=ppt/slides/_rels/slide30.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5" Type="http://schemas.openxmlformats.org/officeDocument/2006/relationships/image" Target="../media/image20.emf"/><Relationship Id="rId6" Type="http://schemas.openxmlformats.org/officeDocument/2006/relationships/image" Target="../media/image21.emf"/><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emf"/><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5816" y="1412775"/>
            <a:ext cx="6228184" cy="4141743"/>
          </a:xfrm>
          <a:prstGeom prst="rect">
            <a:avLst/>
          </a:prstGeom>
        </p:spPr>
      </p:pic>
      <p:pic>
        <p:nvPicPr>
          <p:cNvPr id="5" name="Picture 4" descr="Powerpoint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879304" y="0"/>
            <a:ext cx="6264487"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Starting behind and staying behind</a:t>
            </a:r>
            <a:br>
              <a:rPr lang="en-US" sz="2800" b="1" dirty="0" smtClean="0">
                <a:solidFill>
                  <a:srgbClr val="800000"/>
                </a:solidFill>
              </a:rPr>
            </a:br>
            <a:r>
              <a:rPr lang="en-US" sz="200" b="1" dirty="0">
                <a:solidFill>
                  <a:srgbClr val="800000"/>
                </a:solidFill>
              </a:rPr>
              <a:t> </a:t>
            </a:r>
            <a:r>
              <a:rPr lang="en-US" sz="2800" b="1" dirty="0" smtClean="0">
                <a:solidFill>
                  <a:srgbClr val="800000"/>
                </a:solidFill>
              </a:rPr>
              <a:t/>
            </a:r>
            <a:br>
              <a:rPr lang="en-US" sz="2800" b="1" dirty="0" smtClean="0">
                <a:solidFill>
                  <a:srgbClr val="800000"/>
                </a:solidFill>
              </a:rPr>
            </a:br>
            <a:r>
              <a:rPr lang="en-US" sz="1800" dirty="0" smtClean="0">
                <a:solidFill>
                  <a:srgbClr val="800000"/>
                </a:solidFill>
              </a:rPr>
              <a:t>The case of insurmountable learning deficits in South Africa</a:t>
            </a:r>
            <a:endParaRPr lang="en-US" sz="2700" dirty="0">
              <a:solidFill>
                <a:srgbClr val="800000"/>
              </a:solidFill>
            </a:endParaRPr>
          </a:p>
        </p:txBody>
      </p:sp>
      <p:sp>
        <p:nvSpPr>
          <p:cNvPr id="3" name="Subtitle 2"/>
          <p:cNvSpPr>
            <a:spLocks noGrp="1"/>
          </p:cNvSpPr>
          <p:nvPr>
            <p:ph type="subTitle" idx="1"/>
          </p:nvPr>
        </p:nvSpPr>
        <p:spPr>
          <a:xfrm>
            <a:off x="2915816" y="4941168"/>
            <a:ext cx="6200837" cy="648072"/>
          </a:xfrm>
          <a:noFill/>
        </p:spPr>
        <p:txBody>
          <a:bodyPr>
            <a:normAutofit/>
          </a:bodyPr>
          <a:lstStyle/>
          <a:p>
            <a:pPr algn="r"/>
            <a:r>
              <a:rPr lang="en-US" sz="1600" b="1" dirty="0" smtClean="0">
                <a:solidFill>
                  <a:schemeClr val="bg1"/>
                </a:solidFill>
              </a:rPr>
              <a:t>Nic Spaull &amp; </a:t>
            </a:r>
            <a:r>
              <a:rPr lang="en-US" sz="1600" b="1" dirty="0" err="1" smtClean="0">
                <a:solidFill>
                  <a:schemeClr val="bg1"/>
                </a:solidFill>
              </a:rPr>
              <a:t>Janeli</a:t>
            </a:r>
            <a:r>
              <a:rPr lang="en-US" sz="1600" b="1" dirty="0" smtClean="0">
                <a:solidFill>
                  <a:schemeClr val="bg1"/>
                </a:solidFill>
              </a:rPr>
              <a:t> </a:t>
            </a:r>
            <a:r>
              <a:rPr lang="en-US" sz="1600" b="1" dirty="0" err="1" smtClean="0">
                <a:solidFill>
                  <a:schemeClr val="bg1"/>
                </a:solidFill>
              </a:rPr>
              <a:t>Viljoen</a:t>
            </a:r>
            <a:endParaRPr lang="en-US" sz="1600" b="1" dirty="0" smtClean="0">
              <a:solidFill>
                <a:schemeClr val="bg1"/>
              </a:solidFill>
            </a:endParaRPr>
          </a:p>
          <a:p>
            <a:pPr algn="r"/>
            <a:endParaRPr lang="en-US" sz="200" b="1" dirty="0" smtClean="0"/>
          </a:p>
          <a:p>
            <a:pPr algn="r"/>
            <a:r>
              <a:rPr lang="en-US" sz="1200" b="1" dirty="0" smtClean="0">
                <a:solidFill>
                  <a:srgbClr val="FFFFFF"/>
                </a:solidFill>
              </a:rPr>
              <a:t>4 December 2014</a:t>
            </a:r>
            <a:endParaRPr lang="en-US" sz="12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5364088" y="2780928"/>
            <a:ext cx="3240360" cy="1698821"/>
          </a:xfrm>
          <a:solidFill>
            <a:schemeClr val="bg1">
              <a:lumMod val="85000"/>
            </a:schemeClr>
          </a:solidFill>
        </p:spPr>
        <p:txBody>
          <a:bodyPr>
            <a:normAutofit lnSpcReduction="10000"/>
          </a:bodyPr>
          <a:lstStyle/>
          <a:p>
            <a:pPr marL="457200" indent="-457200">
              <a:buFont typeface="+mj-lt"/>
              <a:buAutoNum type="arabicPeriod"/>
            </a:pPr>
            <a:r>
              <a:rPr lang="en-US" sz="1400" dirty="0" smtClean="0"/>
              <a:t>Rationale</a:t>
            </a:r>
          </a:p>
          <a:p>
            <a:pPr marL="457200" indent="-457200">
              <a:buFont typeface="+mj-lt"/>
              <a:buAutoNum type="arabicPeriod"/>
            </a:pPr>
            <a:r>
              <a:rPr lang="en-US" sz="1400" dirty="0" smtClean="0"/>
              <a:t>Data</a:t>
            </a:r>
          </a:p>
          <a:p>
            <a:pPr marL="457200" indent="-457200">
              <a:buFont typeface="+mj-lt"/>
              <a:buAutoNum type="arabicPeriod"/>
            </a:pPr>
            <a:r>
              <a:rPr lang="en-US" sz="1400" dirty="0" smtClean="0"/>
              <a:t>Learning deficits in Grades 3,4,5</a:t>
            </a:r>
          </a:p>
          <a:p>
            <a:pPr marL="457200" indent="-457200">
              <a:buFont typeface="+mj-lt"/>
              <a:buAutoNum type="arabicPeriod"/>
            </a:pPr>
            <a:r>
              <a:rPr lang="en-US" sz="1400" dirty="0" smtClean="0"/>
              <a:t>Learning trajectories in </a:t>
            </a:r>
            <a:r>
              <a:rPr lang="en-US" sz="1400" dirty="0" err="1" smtClean="0"/>
              <a:t>maths</a:t>
            </a:r>
            <a:endParaRPr lang="en-US" sz="1400" dirty="0" smtClean="0"/>
          </a:p>
          <a:p>
            <a:pPr marL="457200" indent="-457200">
              <a:buFont typeface="+mj-lt"/>
              <a:buAutoNum type="arabicPeriod"/>
            </a:pPr>
            <a:r>
              <a:rPr lang="en-US" sz="1400" dirty="0" smtClean="0"/>
              <a:t>Conceptual model of education and the </a:t>
            </a:r>
            <a:r>
              <a:rPr lang="en-US" sz="1400" dirty="0" err="1" smtClean="0"/>
              <a:t>labour</a:t>
            </a:r>
            <a:r>
              <a:rPr lang="en-US" sz="1400" dirty="0" smtClean="0"/>
              <a:t> market</a:t>
            </a:r>
          </a:p>
          <a:p>
            <a:pPr marL="457200" indent="-457200">
              <a:buFont typeface="+mj-lt"/>
              <a:buAutoNum type="arabicPeriod"/>
            </a:pPr>
            <a:r>
              <a:rPr lang="en-US" sz="1400" dirty="0" smtClean="0"/>
              <a:t>Policy implications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556792"/>
            <a:ext cx="4968552" cy="4405754"/>
          </a:xfrm>
          <a:prstGeom prst="rect">
            <a:avLst/>
          </a:prstGeom>
        </p:spPr>
      </p:pic>
    </p:spTree>
    <p:extLst>
      <p:ext uri="{BB962C8B-B14F-4D97-AF65-F5344CB8AC3E}">
        <p14:creationId xmlns:p14="http://schemas.microsoft.com/office/powerpoint/2010/main" val="127218894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Rationale</a:t>
            </a:r>
            <a:endParaRPr lang="en-ZA" dirty="0"/>
          </a:p>
        </p:txBody>
      </p:sp>
      <p:sp>
        <p:nvSpPr>
          <p:cNvPr id="3" name="Content Placeholder 2"/>
          <p:cNvSpPr>
            <a:spLocks noGrp="1"/>
          </p:cNvSpPr>
          <p:nvPr>
            <p:ph idx="1"/>
          </p:nvPr>
        </p:nvSpPr>
        <p:spPr>
          <a:xfrm>
            <a:off x="467544" y="1628800"/>
            <a:ext cx="8229600" cy="4824536"/>
          </a:xfrm>
        </p:spPr>
        <p:txBody>
          <a:bodyPr>
            <a:normAutofit fontScale="85000" lnSpcReduction="20000"/>
          </a:bodyPr>
          <a:lstStyle/>
          <a:p>
            <a:r>
              <a:rPr lang="en-ZA" sz="2800" dirty="0" smtClean="0"/>
              <a:t>Learning is a cumulative process that builds on itself i.e. it follows a hierarchical structure </a:t>
            </a:r>
            <a:r>
              <a:rPr lang="en-ZA" sz="1700" dirty="0" smtClean="0"/>
              <a:t>(see </a:t>
            </a:r>
            <a:r>
              <a:rPr lang="en-ZA" sz="1700" dirty="0"/>
              <a:t> </a:t>
            </a:r>
            <a:r>
              <a:rPr lang="en-ZA" sz="1700" dirty="0" smtClean="0"/>
              <a:t>Gagne, 1962; Aubrey</a:t>
            </a:r>
            <a:r>
              <a:rPr lang="en-ZA" sz="1700" dirty="0"/>
              <a:t>, Dahl, &amp; Godfrey, 2006; Aubrey &amp; Godfrey, 2003; </a:t>
            </a:r>
            <a:r>
              <a:rPr lang="en-ZA" sz="1700" dirty="0" err="1"/>
              <a:t>Aunio</a:t>
            </a:r>
            <a:r>
              <a:rPr lang="en-ZA" sz="1700" dirty="0"/>
              <a:t> &amp; </a:t>
            </a:r>
            <a:r>
              <a:rPr lang="en-ZA" sz="1700" dirty="0" err="1"/>
              <a:t>Niemivirta</a:t>
            </a:r>
            <a:r>
              <a:rPr lang="en-ZA" sz="1700" dirty="0"/>
              <a:t>, 2010). </a:t>
            </a:r>
            <a:endParaRPr lang="en-ZA" sz="1700" dirty="0" smtClean="0"/>
          </a:p>
          <a:p>
            <a:endParaRPr lang="en-ZA" sz="1900" dirty="0" smtClean="0"/>
          </a:p>
          <a:p>
            <a:r>
              <a:rPr lang="en-ZA" sz="2800" dirty="0"/>
              <a:t>Mathematics, in particular, follows a coherent, explicit and systematically principled structure </a:t>
            </a:r>
            <a:r>
              <a:rPr lang="en-ZA" sz="1900" dirty="0" smtClean="0"/>
              <a:t>(vertically integrated subject – Bernstein, 1999)</a:t>
            </a:r>
            <a:endParaRPr lang="en-ZA" sz="2800" dirty="0" smtClean="0"/>
          </a:p>
          <a:p>
            <a:endParaRPr lang="en-ZA" sz="2800" dirty="0" smtClean="0"/>
          </a:p>
          <a:p>
            <a:r>
              <a:rPr lang="en-ZA" sz="2800" dirty="0" smtClean="0"/>
              <a:t>With respect to South Africa, Taylor </a:t>
            </a:r>
            <a:r>
              <a:rPr lang="en-ZA" sz="2800" i="1" dirty="0"/>
              <a:t>et al. </a:t>
            </a:r>
            <a:r>
              <a:rPr lang="en-ZA" sz="2800" dirty="0"/>
              <a:t>(2003, p. 129</a:t>
            </a:r>
            <a:r>
              <a:rPr lang="en-ZA" sz="2800" dirty="0" smtClean="0"/>
              <a:t>):</a:t>
            </a:r>
            <a:endParaRPr lang="en-ZA" sz="2800" dirty="0"/>
          </a:p>
          <a:p>
            <a:pPr marL="377100" indent="0" algn="just">
              <a:buNone/>
            </a:pPr>
            <a:r>
              <a:rPr lang="en-ZA" sz="2100" dirty="0" smtClean="0"/>
              <a:t>“At </a:t>
            </a:r>
            <a:r>
              <a:rPr lang="en-ZA" sz="2100" dirty="0"/>
              <a:t>the end of the Foundation Phase, learners have only a rudimentary grasp of the principles of reading and writing... </a:t>
            </a:r>
            <a:r>
              <a:rPr lang="en-ZA" sz="2100" b="1" dirty="0">
                <a:solidFill>
                  <a:srgbClr val="C00000"/>
                </a:solidFill>
              </a:rPr>
              <a:t>it is very hard for learners to make up this cumulative deficit in later years</a:t>
            </a:r>
            <a:r>
              <a:rPr lang="en-ZA" sz="2100" dirty="0"/>
              <a:t>...particularly in those subjects that...[have] vertical demarcation requirements (especially mathematics and science), the sequence, pacing, progression and coverage requirements of the high school curriculum make it virtually impossible for learners who have been disadvantaged by their early schooling to ‘catch-up’ later sufficiently to do themselves justice at the high school exit level</a:t>
            </a:r>
            <a:r>
              <a:rPr lang="en-ZA" sz="2100" dirty="0" smtClean="0"/>
              <a:t>.” (see also Schollar, 2008)</a:t>
            </a:r>
            <a:endParaRPr lang="en-ZA" sz="2100"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spTree>
    <p:extLst>
      <p:ext uri="{BB962C8B-B14F-4D97-AF65-F5344CB8AC3E}">
        <p14:creationId xmlns:p14="http://schemas.microsoft.com/office/powerpoint/2010/main" val="300076877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Data</a:t>
            </a:r>
            <a:endParaRPr lang="en-ZA" dirty="0"/>
          </a:p>
        </p:txBody>
      </p:sp>
      <p:sp>
        <p:nvSpPr>
          <p:cNvPr id="3" name="Content Placeholder 2"/>
          <p:cNvSpPr>
            <a:spLocks noGrp="1"/>
          </p:cNvSpPr>
          <p:nvPr>
            <p:ph idx="1"/>
          </p:nvPr>
        </p:nvSpPr>
        <p:spPr>
          <a:xfrm>
            <a:off x="467544" y="1700808"/>
            <a:ext cx="8229600" cy="4525963"/>
          </a:xfrm>
        </p:spPr>
        <p:txBody>
          <a:bodyPr>
            <a:normAutofit fontScale="92500" lnSpcReduction="10000"/>
          </a:bodyPr>
          <a:lstStyle/>
          <a:p>
            <a:r>
              <a:rPr lang="en-ZA" sz="2800" dirty="0" smtClean="0">
                <a:solidFill>
                  <a:srgbClr val="C00000"/>
                </a:solidFill>
              </a:rPr>
              <a:t>Systemic Evaluation 2007 (Grade 3)</a:t>
            </a:r>
          </a:p>
          <a:p>
            <a:pPr lvl="1"/>
            <a:r>
              <a:rPr lang="en-ZA" sz="1800" dirty="0" smtClean="0"/>
              <a:t>51 000+ Gr3 students wrote the test in September in the </a:t>
            </a:r>
            <a:r>
              <a:rPr lang="en-ZA" sz="1800" b="1" u="sng" dirty="0" smtClean="0">
                <a:solidFill>
                  <a:srgbClr val="00B0F0"/>
                </a:solidFill>
              </a:rPr>
              <a:t>mother tongue</a:t>
            </a:r>
          </a:p>
          <a:p>
            <a:pPr marL="457200" lvl="1" indent="0">
              <a:buNone/>
            </a:pPr>
            <a:endParaRPr lang="en-ZA" sz="1800" dirty="0" smtClean="0"/>
          </a:p>
          <a:p>
            <a:r>
              <a:rPr lang="en-ZA" sz="2800" dirty="0" smtClean="0">
                <a:solidFill>
                  <a:srgbClr val="C00000"/>
                </a:solidFill>
              </a:rPr>
              <a:t>NSES 2007/8/9 (Grade 3/4/5)</a:t>
            </a:r>
          </a:p>
          <a:p>
            <a:pPr lvl="1"/>
            <a:r>
              <a:rPr lang="en-ZA" sz="1800" dirty="0" smtClean="0"/>
              <a:t>15 000 students tested using the SE Gr3 test in Gr 3/4/5 (same test), but test administered in </a:t>
            </a:r>
            <a:r>
              <a:rPr lang="en-ZA" sz="1800" b="1" u="sng" dirty="0" smtClean="0">
                <a:solidFill>
                  <a:srgbClr val="00B0F0"/>
                </a:solidFill>
              </a:rPr>
              <a:t>English</a:t>
            </a:r>
            <a:r>
              <a:rPr lang="en-ZA" sz="1800" dirty="0" smtClean="0"/>
              <a:t> in each grade.</a:t>
            </a:r>
          </a:p>
          <a:p>
            <a:pPr lvl="1"/>
            <a:r>
              <a:rPr lang="en-ZA" sz="1800" dirty="0" smtClean="0"/>
              <a:t>NSES Grade 3 test conducted in October (1 month after SE)</a:t>
            </a:r>
          </a:p>
          <a:p>
            <a:endParaRPr lang="en-ZA" sz="1800" dirty="0">
              <a:solidFill>
                <a:srgbClr val="C00000"/>
              </a:solidFill>
            </a:endParaRPr>
          </a:p>
          <a:p>
            <a:r>
              <a:rPr lang="en-ZA" sz="2800" dirty="0" smtClean="0">
                <a:solidFill>
                  <a:srgbClr val="C00000"/>
                </a:solidFill>
              </a:rPr>
              <a:t>SACMEQ 2007 (Grade 6)</a:t>
            </a:r>
          </a:p>
          <a:p>
            <a:pPr lvl="1"/>
            <a:r>
              <a:rPr lang="en-ZA" sz="1800" dirty="0" smtClean="0"/>
              <a:t>9071 Gr6 students wrote the test in </a:t>
            </a:r>
            <a:r>
              <a:rPr lang="en-ZA" sz="1800" dirty="0" err="1" smtClean="0"/>
              <a:t>Eng</a:t>
            </a:r>
            <a:r>
              <a:rPr lang="en-ZA" sz="1800" dirty="0" smtClean="0"/>
              <a:t>/</a:t>
            </a:r>
            <a:r>
              <a:rPr lang="en-ZA" sz="1800" dirty="0" err="1" smtClean="0"/>
              <a:t>Afr</a:t>
            </a:r>
            <a:endParaRPr lang="en-ZA" sz="1800" dirty="0" smtClean="0"/>
          </a:p>
          <a:p>
            <a:endParaRPr lang="en-ZA" sz="2800" dirty="0" smtClean="0">
              <a:solidFill>
                <a:srgbClr val="C00000"/>
              </a:solidFill>
            </a:endParaRPr>
          </a:p>
          <a:p>
            <a:r>
              <a:rPr lang="en-ZA" sz="2800" dirty="0" smtClean="0">
                <a:solidFill>
                  <a:srgbClr val="C00000"/>
                </a:solidFill>
              </a:rPr>
              <a:t>TIMSS 2011 (Grade 9)</a:t>
            </a:r>
          </a:p>
          <a:p>
            <a:pPr lvl="1"/>
            <a:r>
              <a:rPr lang="en-ZA" sz="1600" dirty="0" smtClean="0"/>
              <a:t>11969 Gr9 students wrote the TIMSS Gr8 exam in 2011</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spTree>
    <p:extLst>
      <p:ext uri="{BB962C8B-B14F-4D97-AF65-F5344CB8AC3E}">
        <p14:creationId xmlns:p14="http://schemas.microsoft.com/office/powerpoint/2010/main" val="209439352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060848"/>
            <a:ext cx="8229600" cy="2434282"/>
          </a:xfrm>
        </p:spPr>
        <p:txBody>
          <a:bodyPr>
            <a:normAutofit/>
          </a:bodyPr>
          <a:lstStyle/>
          <a:p>
            <a:r>
              <a:rPr lang="en-ZA" dirty="0" smtClean="0"/>
              <a:t>To provide </a:t>
            </a:r>
            <a:r>
              <a:rPr lang="en-ZA" dirty="0" smtClean="0"/>
              <a:t>examples </a:t>
            </a:r>
            <a:r>
              <a:rPr lang="en-ZA" dirty="0" smtClean="0"/>
              <a:t>of “learning” between Grades 3,4,5</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spTree>
    <p:extLst>
      <p:ext uri="{BB962C8B-B14F-4D97-AF65-F5344CB8AC3E}">
        <p14:creationId xmlns:p14="http://schemas.microsoft.com/office/powerpoint/2010/main" val="390619137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37</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a:t>: “Can perform calculations using </a:t>
            </a:r>
            <a:r>
              <a:rPr lang="en-ZA" dirty="0" err="1"/>
              <a:t>approp</a:t>
            </a:r>
            <a:r>
              <a:rPr lang="en-ZA" dirty="0"/>
              <a:t> symbols to solve problems involving: MULTIPLICATION of at least 2-digit by 1-digit numbers”</a:t>
            </a:r>
            <a:endParaRPr lang="en-ZA" dirty="0" smtClean="0"/>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graphicFrame>
        <p:nvGraphicFramePr>
          <p:cNvPr id="9" name="Chart 8"/>
          <p:cNvGraphicFramePr/>
          <p:nvPr>
            <p:extLst>
              <p:ext uri="{D42A27DB-BD31-4B8C-83A1-F6EECF244321}">
                <p14:modId xmlns:p14="http://schemas.microsoft.com/office/powerpoint/2010/main" val="916225458"/>
              </p:ext>
            </p:extLst>
          </p:nvPr>
        </p:nvGraphicFramePr>
        <p:xfrm>
          <a:off x="467544" y="3501008"/>
          <a:ext cx="5832648" cy="2973829"/>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691979"/>
            <a:ext cx="5864324" cy="1502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a:xfrm>
            <a:off x="6588224" y="3861048"/>
            <a:ext cx="2016224" cy="1656184"/>
          </a:xfrm>
          <a:prstGeom prst="rect">
            <a:avLst/>
          </a:prstGeom>
          <a:solidFill>
            <a:schemeClr val="bg1">
              <a:lumMod val="95000"/>
            </a:schemeClr>
          </a:solidFill>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At the end of Grade 5 more than a third of quintile 1-4 students cannot answer this simple Grade-3-level problem. </a:t>
            </a:r>
            <a:endParaRPr lang="en-ZA" sz="4300" dirty="0" smtClean="0"/>
          </a:p>
          <a:p>
            <a:pPr marL="0" indent="0">
              <a:buFont typeface="Arial" pitchFamily="34" charset="0"/>
              <a:buNone/>
            </a:pPr>
            <a:endParaRPr lang="en-ZA" dirty="0" smtClean="0"/>
          </a:p>
        </p:txBody>
      </p:sp>
    </p:spTree>
    <p:extLst>
      <p:ext uri="{BB962C8B-B14F-4D97-AF65-F5344CB8AC3E}">
        <p14:creationId xmlns:p14="http://schemas.microsoft.com/office/powerpoint/2010/main" val="111007864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series"/>
        </p:bldSub>
      </p:bldGraphic>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1084617014"/>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861048"/>
            <a:ext cx="2016224" cy="1656184"/>
          </a:xfrm>
          <a:prstGeom prst="rect">
            <a:avLst/>
          </a:prstGeom>
          <a:solidFill>
            <a:schemeClr val="bg1">
              <a:lumMod val="95000"/>
            </a:schemeClr>
          </a:solidFill>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At the end of Grade 5 most (55%+) quintile 1-4 students cannot answer this simple Grade-3-level problem. </a:t>
            </a:r>
            <a:endParaRPr lang="en-ZA" sz="4300" dirty="0" smtClean="0"/>
          </a:p>
          <a:p>
            <a:pPr marL="0" indent="0">
              <a:buFont typeface="Arial" pitchFamily="34" charset="0"/>
              <a:buNone/>
            </a:pPr>
            <a:endParaRPr lang="en-ZA" dirty="0" smtClean="0"/>
          </a:p>
        </p:txBody>
      </p:sp>
    </p:spTree>
    <p:extLst>
      <p:ext uri="{BB962C8B-B14F-4D97-AF65-F5344CB8AC3E}">
        <p14:creationId xmlns:p14="http://schemas.microsoft.com/office/powerpoint/2010/main" val="44517054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345213404"/>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945756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990978845"/>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2344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10</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287763941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374361399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Policy implications – the earlier the better </a:t>
            </a:r>
            <a:endParaRPr lang="en-US" sz="3600" dirty="0"/>
          </a:p>
        </p:txBody>
      </p:sp>
      <p:sp>
        <p:nvSpPr>
          <p:cNvPr id="3" name="Content Placeholder 2"/>
          <p:cNvSpPr>
            <a:spLocks noGrp="1"/>
          </p:cNvSpPr>
          <p:nvPr>
            <p:ph idx="1"/>
          </p:nvPr>
        </p:nvSpPr>
        <p:spPr>
          <a:xfrm>
            <a:off x="467544" y="1628800"/>
            <a:ext cx="8424936" cy="4525963"/>
          </a:xfrm>
        </p:spPr>
        <p:txBody>
          <a:bodyPr>
            <a:normAutofit lnSpcReduction="10000"/>
          </a:bodyPr>
          <a:lstStyle/>
          <a:p>
            <a:r>
              <a:rPr lang="en-US" sz="3000" dirty="0" smtClean="0"/>
              <a:t>Large inequalities in educational outcomes are already present by age 8</a:t>
            </a:r>
          </a:p>
          <a:p>
            <a:r>
              <a:rPr lang="en-US" sz="3000" dirty="0" smtClean="0"/>
              <a:t>Relatively higher marks in grades 1-3 in ANA are misleading and shouldn’t be taken seriously. </a:t>
            </a:r>
          </a:p>
          <a:p>
            <a:pPr lvl="1"/>
            <a:r>
              <a:rPr lang="en-US" sz="1900" dirty="0" smtClean="0"/>
              <a:t>Grades 1 and 2 were not verified &amp; large nonresponse (see </a:t>
            </a:r>
            <a:r>
              <a:rPr lang="en-US" sz="1900" dirty="0" err="1" smtClean="0"/>
              <a:t>pp</a:t>
            </a:r>
            <a:r>
              <a:rPr lang="en-US" sz="1900" dirty="0" smtClean="0"/>
              <a:t> 6 in 2013 report)</a:t>
            </a:r>
          </a:p>
          <a:p>
            <a:pPr lvl="1"/>
            <a:r>
              <a:rPr lang="en-US" sz="1900" dirty="0" smtClean="0"/>
              <a:t>Not calibrated to curriculum. Orally administered in Gr1 (&amp;2 sometimes)</a:t>
            </a:r>
          </a:p>
          <a:p>
            <a:pPr lvl="1"/>
            <a:r>
              <a:rPr lang="en-US" sz="1900" dirty="0" smtClean="0"/>
              <a:t>Not psychometrically calibrated to be comparable. Changes in ANA results year-on-year absolutely CANNOT be interpreted as trends or improvements/deteriorations </a:t>
            </a:r>
          </a:p>
          <a:p>
            <a:r>
              <a:rPr lang="en-US" sz="2400" dirty="0" smtClean="0"/>
              <a:t>Need </a:t>
            </a:r>
            <a:r>
              <a:rPr lang="en-US" sz="2400" dirty="0" smtClean="0"/>
              <a:t>to adopt a national goal “All children must read and write fluently by the end of grade 3” </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345099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dirty="0"/>
              <a:t>Policies that seek to remedy deficits incurred in early years are much more costly than early investments wisely made, and do not restore lost capacities even when large costs are incurred. The later in life we attempt to repair early deficits, the costlier the remediation becomes" </a:t>
            </a:r>
            <a:r>
              <a:rPr lang="en-US" dirty="0" smtClean="0"/>
              <a:t>(Heckman</a:t>
            </a:r>
            <a:r>
              <a:rPr lang="en-US" dirty="0"/>
              <a:t>, 2000, p. 5). </a:t>
            </a:r>
            <a:endParaRPr lang="en-US" dirty="0"/>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Tree>
    <p:extLst>
      <p:ext uri="{BB962C8B-B14F-4D97-AF65-F5344CB8AC3E}">
        <p14:creationId xmlns:p14="http://schemas.microsoft.com/office/powerpoint/2010/main" val="1214488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2776"/>
            <a:ext cx="8363272" cy="3096344"/>
          </a:xfrm>
        </p:spPr>
        <p:txBody>
          <a:bodyPr>
            <a:normAutofit/>
          </a:bodyPr>
          <a:lstStyle/>
          <a:p>
            <a:r>
              <a:rPr lang="en-ZA" sz="7200" b="1" dirty="0" smtClean="0"/>
              <a:t>Thank you</a:t>
            </a:r>
            <a:r>
              <a:rPr lang="en-ZA" sz="4000" dirty="0" smtClean="0"/>
              <a:t/>
            </a:r>
            <a:br>
              <a:rPr lang="en-ZA" sz="4000" dirty="0" smtClean="0"/>
            </a:br>
            <a:r>
              <a:rPr lang="en-ZA" sz="4000" dirty="0" smtClean="0"/>
              <a:t>Comments, questions?</a:t>
            </a:r>
            <a:br>
              <a:rPr lang="en-ZA" sz="4000" dirty="0" smtClean="0"/>
            </a:br>
            <a:r>
              <a:rPr lang="en-ZA" sz="1600" dirty="0" smtClean="0"/>
              <a:t/>
            </a:r>
            <a:br>
              <a:rPr lang="en-ZA" sz="1600" dirty="0" smtClean="0"/>
            </a:br>
            <a:r>
              <a:rPr lang="en-ZA" sz="1600" dirty="0" smtClean="0"/>
              <a:t>This presentation and papers available online at:</a:t>
            </a:r>
            <a:br>
              <a:rPr lang="en-ZA" sz="1600" dirty="0" smtClean="0"/>
            </a:br>
            <a:r>
              <a:rPr lang="en-ZA" sz="1800" dirty="0" smtClean="0">
                <a:hlinkClick r:id="rId3"/>
              </a:rPr>
              <a:t>www.nicspaull.com/research</a:t>
            </a:r>
            <a:r>
              <a:rPr lang="en-ZA" sz="1800" dirty="0" smtClean="0"/>
              <a:t>  </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Tree>
    <p:extLst>
      <p:ext uri="{BB962C8B-B14F-4D97-AF65-F5344CB8AC3E}">
        <p14:creationId xmlns:p14="http://schemas.microsoft.com/office/powerpoint/2010/main" val="95391874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Learning trajectories</a:t>
            </a:r>
            <a:endParaRPr lang="en-ZA" dirty="0"/>
          </a:p>
        </p:txBody>
      </p:sp>
      <p:sp>
        <p:nvSpPr>
          <p:cNvPr id="3" name="Content Placeholder 2"/>
          <p:cNvSpPr>
            <a:spLocks noGrp="1"/>
          </p:cNvSpPr>
          <p:nvPr>
            <p:ph idx="1"/>
          </p:nvPr>
        </p:nvSpPr>
        <p:spPr>
          <a:xfrm>
            <a:off x="467544" y="1628800"/>
            <a:ext cx="8229600" cy="4824536"/>
          </a:xfrm>
        </p:spPr>
        <p:txBody>
          <a:bodyPr>
            <a:normAutofit fontScale="92500" lnSpcReduction="10000"/>
          </a:bodyPr>
          <a:lstStyle/>
          <a:p>
            <a:r>
              <a:rPr lang="en-ZA" sz="2800" dirty="0" smtClean="0"/>
              <a:t>In order to develop learning trajectories we need data on student performance at multiple points in the system.</a:t>
            </a:r>
          </a:p>
          <a:p>
            <a:endParaRPr lang="en-ZA" sz="2800" dirty="0" smtClean="0"/>
          </a:p>
          <a:p>
            <a:r>
              <a:rPr lang="en-ZA" sz="2800" dirty="0" smtClean="0"/>
              <a:t>No existing longitudinal study covering the full range of school.</a:t>
            </a:r>
          </a:p>
          <a:p>
            <a:endParaRPr lang="en-ZA" sz="2800" dirty="0" smtClean="0"/>
          </a:p>
          <a:p>
            <a:r>
              <a:rPr lang="en-ZA" sz="2800" dirty="0" smtClean="0"/>
              <a:t>Solution: Use </a:t>
            </a:r>
            <a:r>
              <a:rPr lang="en-ZA" sz="2800" dirty="0"/>
              <a:t>w</a:t>
            </a:r>
            <a:r>
              <a:rPr lang="en-ZA" sz="2800" dirty="0" smtClean="0"/>
              <a:t>ithin-survey benchmarks</a:t>
            </a:r>
          </a:p>
          <a:p>
            <a:pPr lvl="1"/>
            <a:r>
              <a:rPr lang="en-ZA" sz="2200" dirty="0" smtClean="0"/>
              <a:t>How do students perform relative to average quintile 5 student?</a:t>
            </a:r>
          </a:p>
          <a:p>
            <a:pPr lvl="1"/>
            <a:r>
              <a:rPr lang="en-ZA" sz="2200" dirty="0" smtClean="0"/>
              <a:t>Convert these differences into “grade-level” using the assumption of 0.3/0.4 / 0.5 grades = 1 year of learning </a:t>
            </a:r>
            <a:r>
              <a:rPr lang="en-ZA" sz="1700" dirty="0" smtClean="0"/>
              <a:t>(see </a:t>
            </a:r>
            <a:r>
              <a:rPr lang="en-ZA" sz="1700" dirty="0"/>
              <a:t>Hill, Bloom, Black, &amp; </a:t>
            </a:r>
            <a:r>
              <a:rPr lang="en-ZA" sz="1700" dirty="0" err="1"/>
              <a:t>Lipsey</a:t>
            </a:r>
            <a:r>
              <a:rPr lang="en-ZA" sz="1700" dirty="0"/>
              <a:t>, 2007</a:t>
            </a:r>
            <a:r>
              <a:rPr lang="en-ZA" sz="1700" dirty="0" smtClean="0"/>
              <a:t>)</a:t>
            </a:r>
            <a:r>
              <a:rPr lang="en-ZA" sz="2200" dirty="0" smtClean="0"/>
              <a:t>. </a:t>
            </a:r>
          </a:p>
          <a:p>
            <a:pPr lvl="1"/>
            <a:r>
              <a:rPr lang="en-ZA" sz="2200" dirty="0" smtClean="0"/>
              <a:t>In NSES from Grade 3-Grade 4 average student performance increased by 0.28-0.61  SD     </a:t>
            </a:r>
            <a:endParaRPr lang="en-ZA" sz="2200" dirty="0"/>
          </a:p>
          <a:p>
            <a:pPr lvl="1"/>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22449089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Hill, Bloom, Black, Lipsey 2007 - USA</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484784"/>
            <a:ext cx="4588942" cy="5019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545227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Quantifying learning in a year in SA</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700808"/>
            <a:ext cx="7610475" cy="481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a:endCxn id="1025" idx="3"/>
          </p:cNvCxnSpPr>
          <p:nvPr/>
        </p:nvCxnSpPr>
        <p:spPr>
          <a:xfrm flipH="1">
            <a:off x="8366051" y="4105870"/>
            <a:ext cx="526429" cy="1"/>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29194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3871373158"/>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156207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category"/>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556165155"/>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857172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1637808744"/>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Arrow Connector 7"/>
          <p:cNvCxnSpPr/>
          <p:nvPr/>
        </p:nvCxnSpPr>
        <p:spPr>
          <a:xfrm>
            <a:off x="7308304" y="2276872"/>
            <a:ext cx="0" cy="1152128"/>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971600" y="4797152"/>
            <a:ext cx="0" cy="792088"/>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4938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This is a nice graph </a:t>
            </a:r>
            <a:r>
              <a:rPr lang="en-ZA" dirty="0" smtClean="0">
                <a:sym typeface="Wingdings" panose="05000000000000000000" pitchFamily="2" charset="2"/>
              </a:rPr>
              <a:t></a:t>
            </a:r>
            <a:endParaRPr lang="en-ZA" dirty="0"/>
          </a:p>
        </p:txBody>
      </p:sp>
      <p:sp>
        <p:nvSpPr>
          <p:cNvPr id="3" name="Content Placeholder 2"/>
          <p:cNvSpPr>
            <a:spLocks noGrp="1"/>
          </p:cNvSpPr>
          <p:nvPr>
            <p:ph idx="1"/>
          </p:nvPr>
        </p:nvSpPr>
        <p:spPr>
          <a:xfrm>
            <a:off x="0" y="3140968"/>
            <a:ext cx="2520280" cy="1584176"/>
          </a:xfrm>
          <a:solidFill>
            <a:schemeClr val="bg1">
              <a:lumMod val="95000"/>
            </a:schemeClr>
          </a:solidFill>
        </p:spPr>
        <p:txBody>
          <a:bodyPr>
            <a:normAutofit/>
          </a:bodyPr>
          <a:lstStyle/>
          <a:p>
            <a:r>
              <a:rPr lang="en-ZA" sz="1800" dirty="0" smtClean="0"/>
              <a:t>Clear differences between Q1-3 &amp; Q4/5, particularly with respect to exemptions.</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graphicFrame>
        <p:nvGraphicFramePr>
          <p:cNvPr id="5" name="Chart 4"/>
          <p:cNvGraphicFramePr/>
          <p:nvPr>
            <p:extLst>
              <p:ext uri="{D42A27DB-BD31-4B8C-83A1-F6EECF244321}">
                <p14:modId xmlns:p14="http://schemas.microsoft.com/office/powerpoint/2010/main" val="3056101257"/>
              </p:ext>
            </p:extLst>
          </p:nvPr>
        </p:nvGraphicFramePr>
        <p:xfrm>
          <a:off x="2555776" y="1484784"/>
          <a:ext cx="6456040" cy="48356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9850351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Policy recommendations </a:t>
            </a:r>
            <a:endParaRPr lang="en-ZA" dirty="0"/>
          </a:p>
        </p:txBody>
      </p:sp>
      <p:sp>
        <p:nvSpPr>
          <p:cNvPr id="3" name="Content Placeholder 2"/>
          <p:cNvSpPr>
            <a:spLocks noGrp="1"/>
          </p:cNvSpPr>
          <p:nvPr>
            <p:ph idx="1"/>
          </p:nvPr>
        </p:nvSpPr>
        <p:spPr/>
        <p:txBody>
          <a:bodyPr>
            <a:normAutofit fontScale="92500" lnSpcReduction="20000"/>
          </a:bodyPr>
          <a:lstStyle/>
          <a:p>
            <a:pPr marL="457200" indent="-457200">
              <a:buFont typeface="+mj-lt"/>
              <a:buAutoNum type="arabicPeriod"/>
            </a:pPr>
            <a:r>
              <a:rPr lang="en-ZA" sz="2400" i="1" dirty="0"/>
              <a:t>Make the Annual National Assessments reliable</a:t>
            </a:r>
            <a:r>
              <a:rPr lang="en-ZA" sz="2400" dirty="0"/>
              <a:t>. </a:t>
            </a:r>
            <a:endParaRPr lang="en-ZA" sz="2400" dirty="0" smtClean="0"/>
          </a:p>
          <a:p>
            <a:pPr marL="457200" indent="-457200">
              <a:buFont typeface="+mj-lt"/>
              <a:buAutoNum type="arabicPeriod"/>
            </a:pPr>
            <a:endParaRPr lang="en-ZA" sz="2400" dirty="0"/>
          </a:p>
          <a:p>
            <a:pPr marL="457200" indent="-457200">
              <a:buFont typeface="+mj-lt"/>
              <a:buAutoNum type="arabicPeriod"/>
            </a:pPr>
            <a:r>
              <a:rPr lang="en-ZA" sz="2400" i="1" dirty="0"/>
              <a:t>Short-term interventions: determine which early-learning interventions work and implement only these.</a:t>
            </a:r>
            <a:r>
              <a:rPr lang="en-ZA" sz="2400" dirty="0"/>
              <a:t> </a:t>
            </a:r>
            <a:endParaRPr lang="en-ZA" sz="2400" dirty="0" smtClean="0"/>
          </a:p>
          <a:p>
            <a:pPr marL="457200" indent="-457200">
              <a:buFont typeface="+mj-lt"/>
              <a:buAutoNum type="arabicPeriod"/>
            </a:pPr>
            <a:endParaRPr lang="en-ZA" sz="2400" dirty="0"/>
          </a:p>
          <a:p>
            <a:pPr marL="457200" indent="-457200">
              <a:buFont typeface="+mj-lt"/>
              <a:buAutoNum type="arabicPeriod"/>
            </a:pPr>
            <a:r>
              <a:rPr lang="en-ZA" sz="2400" i="1" dirty="0"/>
              <a:t>Longer-term interventions: identify the most promising ways of raising teacher quality, especially Foundation Phase teacher quality</a:t>
            </a:r>
            <a:r>
              <a:rPr lang="en-ZA" sz="2400" dirty="0"/>
              <a:t>. </a:t>
            </a:r>
            <a:endParaRPr lang="en-ZA" sz="2400" dirty="0" smtClean="0"/>
          </a:p>
          <a:p>
            <a:pPr marL="457200" indent="-457200">
              <a:buFont typeface="+mj-lt"/>
              <a:buAutoNum type="arabicPeriod"/>
            </a:pPr>
            <a:endParaRPr lang="en-ZA" sz="2400" dirty="0"/>
          </a:p>
          <a:p>
            <a:pPr marL="457200" indent="-457200">
              <a:buFont typeface="+mj-lt"/>
              <a:buAutoNum type="arabicPeriod"/>
            </a:pPr>
            <a:r>
              <a:rPr lang="en-ZA" sz="2400" dirty="0" smtClean="0"/>
              <a:t>“Policies </a:t>
            </a:r>
            <a:r>
              <a:rPr lang="en-ZA" sz="2400" dirty="0"/>
              <a:t>that seek to remedy deficits incurred in early years are much more costly than early investments wisely made, and do not restore lost capacities even when large costs are incurred. The later in life we attempt to repair early deficits, the costlier the remediation </a:t>
            </a:r>
            <a:r>
              <a:rPr lang="en-ZA" sz="2400" dirty="0" smtClean="0"/>
              <a:t>becomes” </a:t>
            </a:r>
            <a:r>
              <a:rPr lang="en-ZA" sz="2400" dirty="0"/>
              <a:t>(Heckman, 2000, p. 5).</a:t>
            </a:r>
          </a:p>
          <a:p>
            <a:pPr marL="457200" indent="-457200">
              <a:buFont typeface="+mj-lt"/>
              <a:buAutoNum type="arabicPeriod"/>
            </a:pPr>
            <a:endParaRPr lang="en-ZA" sz="2400" dirty="0"/>
          </a:p>
          <a:p>
            <a:endParaRPr lang="en-ZA" sz="2400" dirty="0" smtClean="0">
              <a:sym typeface="Wingdings" panose="05000000000000000000" pitchFamily="2" charset="2"/>
            </a:endParaRPr>
          </a:p>
          <a:p>
            <a:pPr marL="457200" lvl="1" indent="0">
              <a:buNone/>
            </a:pP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dirty="0"/>
          </a:p>
        </p:txBody>
      </p:sp>
    </p:spTree>
    <p:extLst>
      <p:ext uri="{BB962C8B-B14F-4D97-AF65-F5344CB8AC3E}">
        <p14:creationId xmlns:p14="http://schemas.microsoft.com/office/powerpoint/2010/main" val="31228163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Learning deficits are </a:t>
            </a:r>
            <a:r>
              <a:rPr lang="en-US" u="sng" dirty="0" smtClean="0"/>
              <a:t>large, systemic and grow over time</a:t>
            </a:r>
          </a:p>
          <a:p>
            <a:pPr lvl="1"/>
            <a:r>
              <a:rPr lang="en-US" dirty="0" smtClean="0"/>
              <a:t>Grade-level diffs between Q1/2/3 and Q5 ranges 3-5 years behind</a:t>
            </a:r>
          </a:p>
          <a:p>
            <a:r>
              <a:rPr lang="en-US" dirty="0" smtClean="0"/>
              <a:t>Clear motivation for </a:t>
            </a:r>
            <a:r>
              <a:rPr lang="en-US" u="sng" dirty="0" smtClean="0"/>
              <a:t>early intervention</a:t>
            </a:r>
            <a:r>
              <a:rPr lang="en-US" dirty="0" smtClean="0"/>
              <a:t>:</a:t>
            </a:r>
          </a:p>
          <a:p>
            <a:pPr lvl="1"/>
            <a:r>
              <a:rPr lang="en-US" sz="2400" dirty="0" smtClean="0">
                <a:solidFill>
                  <a:srgbClr val="00B0F0"/>
                </a:solidFill>
              </a:rPr>
              <a:t>Epistemologically</a:t>
            </a:r>
            <a:r>
              <a:rPr lang="en-US" sz="2400" dirty="0" smtClean="0"/>
              <a:t> – mathematics content structure</a:t>
            </a:r>
          </a:p>
          <a:p>
            <a:pPr lvl="1"/>
            <a:r>
              <a:rPr lang="en-US" sz="2400" dirty="0" smtClean="0">
                <a:solidFill>
                  <a:srgbClr val="00B0F0"/>
                </a:solidFill>
              </a:rPr>
              <a:t>Pedagogically</a:t>
            </a:r>
            <a:r>
              <a:rPr lang="en-US" sz="2400" dirty="0" smtClean="0"/>
              <a:t> – hierarchical learning </a:t>
            </a:r>
            <a:r>
              <a:rPr lang="en-US" sz="1600" dirty="0" smtClean="0"/>
              <a:t>(</a:t>
            </a:r>
            <a:r>
              <a:rPr lang="en-US" sz="1600" dirty="0" err="1" smtClean="0"/>
              <a:t>ala</a:t>
            </a:r>
            <a:r>
              <a:rPr lang="en-US" sz="1600" dirty="0" smtClean="0"/>
              <a:t> </a:t>
            </a:r>
            <a:r>
              <a:rPr lang="en-ZA" sz="1600" dirty="0"/>
              <a:t>Maloney &amp; </a:t>
            </a:r>
            <a:r>
              <a:rPr lang="en-ZA" sz="1600" dirty="0" err="1" smtClean="0"/>
              <a:t>Confrey</a:t>
            </a:r>
            <a:r>
              <a:rPr lang="en-ZA" sz="1600" dirty="0" smtClean="0"/>
              <a:t>, 2010</a:t>
            </a:r>
            <a:r>
              <a:rPr lang="en-ZA" sz="1600" dirty="0"/>
              <a:t>) </a:t>
            </a:r>
            <a:endParaRPr lang="en-US" sz="1600" dirty="0" smtClean="0"/>
          </a:p>
          <a:p>
            <a:pPr lvl="1"/>
            <a:r>
              <a:rPr lang="en-US" sz="2400" dirty="0">
                <a:solidFill>
                  <a:srgbClr val="00B0F0"/>
                </a:solidFill>
              </a:rPr>
              <a:t>E</a:t>
            </a:r>
            <a:r>
              <a:rPr lang="en-US" sz="2400" dirty="0" smtClean="0">
                <a:solidFill>
                  <a:srgbClr val="00B0F0"/>
                </a:solidFill>
              </a:rPr>
              <a:t>conomically</a:t>
            </a:r>
            <a:r>
              <a:rPr lang="en-US" sz="2400" dirty="0" smtClean="0"/>
              <a:t> – </a:t>
            </a:r>
            <a:r>
              <a:rPr lang="en-US" sz="2400" dirty="0" err="1" smtClean="0"/>
              <a:t>ala</a:t>
            </a:r>
            <a:r>
              <a:rPr lang="en-US" sz="2400" dirty="0" smtClean="0"/>
              <a:t> Heckman (2000) and brain plasticity</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378218491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Questions</a:t>
            </a:r>
            <a:endParaRPr lang="en-ZA" dirty="0"/>
          </a:p>
        </p:txBody>
      </p:sp>
      <p:sp>
        <p:nvSpPr>
          <p:cNvPr id="3" name="Content Placeholder 2"/>
          <p:cNvSpPr>
            <a:spLocks noGrp="1"/>
          </p:cNvSpPr>
          <p:nvPr>
            <p:ph idx="1"/>
          </p:nvPr>
        </p:nvSpPr>
        <p:spPr/>
        <p:txBody>
          <a:bodyPr>
            <a:normAutofit fontScale="92500" lnSpcReduction="20000"/>
          </a:bodyPr>
          <a:lstStyle/>
          <a:p>
            <a:r>
              <a:rPr lang="en-ZA" dirty="0" smtClean="0"/>
              <a:t>Are the assumptions underlying trajectories tenable?</a:t>
            </a:r>
          </a:p>
          <a:p>
            <a:pPr lvl="1"/>
            <a:r>
              <a:rPr lang="en-ZA" dirty="0" smtClean="0"/>
              <a:t>Constant learning? 0.3SD Correct?</a:t>
            </a:r>
          </a:p>
          <a:p>
            <a:pPr lvl="1"/>
            <a:endParaRPr lang="en-ZA" dirty="0" smtClean="0"/>
          </a:p>
          <a:p>
            <a:r>
              <a:rPr lang="en-ZA" b="1" dirty="0" smtClean="0"/>
              <a:t>Policy implications</a:t>
            </a:r>
          </a:p>
          <a:p>
            <a:pPr lvl="1"/>
            <a:r>
              <a:rPr lang="en-ZA" dirty="0" smtClean="0"/>
              <a:t>Suspending the curriculum (</a:t>
            </a:r>
            <a:r>
              <a:rPr lang="en-ZA" dirty="0" err="1" smtClean="0"/>
              <a:t>ala</a:t>
            </a:r>
            <a:r>
              <a:rPr lang="en-ZA" dirty="0" smtClean="0"/>
              <a:t> GPLMS?)</a:t>
            </a:r>
          </a:p>
          <a:p>
            <a:pPr lvl="1"/>
            <a:r>
              <a:rPr lang="en-ZA" dirty="0" smtClean="0"/>
              <a:t>Being more ‘realistic’ about the curriculum (</a:t>
            </a:r>
            <a:r>
              <a:rPr lang="en-ZA" dirty="0" err="1" smtClean="0"/>
              <a:t>ala</a:t>
            </a:r>
            <a:r>
              <a:rPr lang="en-ZA" dirty="0" smtClean="0"/>
              <a:t> Pritchett)</a:t>
            </a:r>
          </a:p>
          <a:p>
            <a:pPr lvl="1"/>
            <a:r>
              <a:rPr lang="en-ZA" dirty="0" smtClean="0"/>
              <a:t>Is it the curriculum or is it teachers? Adjusting teachers expectations </a:t>
            </a:r>
            <a:r>
              <a:rPr lang="en-ZA" sz="1900" i="1" dirty="0" smtClean="0"/>
              <a:t>(both their expectations of what’s possible and what is expected of them)</a:t>
            </a:r>
            <a:endParaRPr lang="en-ZA" sz="19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123443778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Quantifying learning deficits in Gr3</a:t>
            </a:r>
            <a:endParaRPr lang="en-ZA" dirty="0"/>
          </a:p>
        </p:txBody>
      </p:sp>
      <p:sp>
        <p:nvSpPr>
          <p:cNvPr id="3" name="Content Placeholder 2"/>
          <p:cNvSpPr>
            <a:spLocks noGrp="1"/>
          </p:cNvSpPr>
          <p:nvPr>
            <p:ph idx="1"/>
          </p:nvPr>
        </p:nvSpPr>
        <p:spPr>
          <a:xfrm>
            <a:off x="456987" y="1684110"/>
            <a:ext cx="3096344" cy="2072020"/>
          </a:xfrm>
          <a:solidFill>
            <a:schemeClr val="bg1">
              <a:lumMod val="95000"/>
            </a:schemeClr>
          </a:solidFill>
        </p:spPr>
        <p:txBody>
          <a:bodyPr>
            <a:normAutofit/>
          </a:bodyPr>
          <a:lstStyle/>
          <a:p>
            <a:r>
              <a:rPr lang="en-ZA" sz="1600" dirty="0"/>
              <a:t>Following </a:t>
            </a:r>
            <a:r>
              <a:rPr lang="en-ZA" sz="1600" dirty="0" err="1"/>
              <a:t>Muralidharan</a:t>
            </a:r>
            <a:r>
              <a:rPr lang="en-ZA" sz="1600" dirty="0"/>
              <a:t> &amp; </a:t>
            </a:r>
            <a:r>
              <a:rPr lang="en-ZA" sz="1600" dirty="0" err="1"/>
              <a:t>Zieleniak</a:t>
            </a:r>
            <a:r>
              <a:rPr lang="en-ZA" sz="1600" dirty="0"/>
              <a:t> (2013) we classify students as performing at the grade-appropriate level if they obtain a mean score of 50% or higher on the full set of Grade 3 level questions.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912458" y="2126669"/>
            <a:ext cx="4908014" cy="3534579"/>
          </a:xfrm>
          <a:prstGeom prst="rect">
            <a:avLst/>
          </a:prstGeom>
        </p:spPr>
      </p:pic>
      <p:sp>
        <p:nvSpPr>
          <p:cNvPr id="6" name="Text Box 2"/>
          <p:cNvSpPr txBox="1">
            <a:spLocks noChangeArrowheads="1"/>
          </p:cNvSpPr>
          <p:nvPr/>
        </p:nvSpPr>
        <p:spPr bwMode="auto">
          <a:xfrm>
            <a:off x="4283968" y="1556792"/>
            <a:ext cx="4187934" cy="254635"/>
          </a:xfrm>
          <a:prstGeom prst="rect">
            <a:avLst/>
          </a:prstGeom>
          <a:noFill/>
          <a:ln w="9525">
            <a:noFill/>
            <a:miter lim="800000"/>
            <a:headEnd/>
            <a:tailEnd/>
          </a:ln>
        </p:spPr>
        <p:txBody>
          <a:bodyPr rot="0" vert="horz" wrap="square" lIns="91440" tIns="45720" rIns="91440" bIns="45720" anchor="t" anchorCtr="0">
            <a:noAutofit/>
          </a:bodyPr>
          <a:lstStyle/>
          <a:p>
            <a:r>
              <a:rPr lang="en-ZA" sz="1000" b="1" dirty="0"/>
              <a:t>Figure 1: Kernel density of mean Grade 3 performance on Grade 3 level items by quintiles of student socioeconomic status  (Systemic Evaluation 2007)</a:t>
            </a:r>
          </a:p>
        </p:txBody>
      </p:sp>
      <p:sp>
        <p:nvSpPr>
          <p:cNvPr id="7" name="Text Box 2"/>
          <p:cNvSpPr txBox="1">
            <a:spLocks noChangeArrowheads="1"/>
          </p:cNvSpPr>
          <p:nvPr/>
        </p:nvSpPr>
        <p:spPr bwMode="auto">
          <a:xfrm>
            <a:off x="6012160" y="2162614"/>
            <a:ext cx="1491615" cy="25463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sz="900" dirty="0">
                <a:effectLst/>
                <a:latin typeface="Calibri"/>
                <a:ea typeface="Calibri"/>
                <a:cs typeface="Times New Roman"/>
              </a:rPr>
              <a:t>(Grade-3-appropriate level)</a:t>
            </a:r>
            <a:endParaRPr lang="en-ZA" sz="1100" dirty="0">
              <a:effectLst/>
              <a:latin typeface="Calibri"/>
              <a:ea typeface="Calibri"/>
              <a:cs typeface="Times New Roman"/>
            </a:endParaRPr>
          </a:p>
        </p:txBody>
      </p:sp>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31299"/>
          <a:stretch/>
        </p:blipFill>
        <p:spPr bwMode="auto">
          <a:xfrm>
            <a:off x="395536" y="4005064"/>
            <a:ext cx="3181350" cy="2146347"/>
          </a:xfrm>
          <a:prstGeom prst="rect">
            <a:avLst/>
          </a:prstGeom>
          <a:noFill/>
          <a:ln w="9525">
            <a:solidFill>
              <a:schemeClr val="bg1">
                <a:lumMod val="9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308304" y="3893958"/>
            <a:ext cx="498855" cy="307777"/>
          </a:xfrm>
          <a:prstGeom prst="rect">
            <a:avLst/>
          </a:prstGeom>
          <a:noFill/>
        </p:spPr>
        <p:txBody>
          <a:bodyPr wrap="none" rtlCol="0">
            <a:spAutoFit/>
          </a:bodyPr>
          <a:lstStyle/>
          <a:p>
            <a:r>
              <a:rPr lang="en-ZA" sz="1400" b="1" dirty="0" smtClean="0"/>
              <a:t>51%</a:t>
            </a:r>
            <a:endParaRPr lang="en-ZA" sz="1400" b="1" dirty="0"/>
          </a:p>
        </p:txBody>
      </p:sp>
      <p:sp>
        <p:nvSpPr>
          <p:cNvPr id="10" name="TextBox 9"/>
          <p:cNvSpPr txBox="1"/>
          <p:nvPr/>
        </p:nvSpPr>
        <p:spPr>
          <a:xfrm>
            <a:off x="7001791" y="4368282"/>
            <a:ext cx="498855" cy="307777"/>
          </a:xfrm>
          <a:prstGeom prst="rect">
            <a:avLst/>
          </a:prstGeom>
          <a:noFill/>
        </p:spPr>
        <p:txBody>
          <a:bodyPr wrap="none" rtlCol="0">
            <a:spAutoFit/>
          </a:bodyPr>
          <a:lstStyle/>
          <a:p>
            <a:r>
              <a:rPr lang="en-ZA" sz="1400" b="1" dirty="0"/>
              <a:t>1</a:t>
            </a:r>
            <a:r>
              <a:rPr lang="en-ZA" sz="1400" b="1" dirty="0" smtClean="0"/>
              <a:t>1%</a:t>
            </a:r>
            <a:endParaRPr lang="en-ZA" sz="1400" b="1" dirty="0"/>
          </a:p>
        </p:txBody>
      </p:sp>
    </p:spTree>
    <p:extLst>
      <p:ext uri="{BB962C8B-B14F-4D97-AF65-F5344CB8AC3E}">
        <p14:creationId xmlns:p14="http://schemas.microsoft.com/office/powerpoint/2010/main" val="32488339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a:blip r:embed="rId3" cstate="print">
            <a:extLst>
              <a:ext uri="{28A0092B-C50C-407E-A947-70E740481C1C}">
                <a14:useLocalDpi xmlns:a14="http://schemas.microsoft.com/office/drawing/2010/main" val="0"/>
              </a:ext>
            </a:extLst>
          </a:blip>
          <a:stretch>
            <a:fillRect/>
          </a:stretch>
        </p:blipFill>
        <p:spPr>
          <a:xfrm>
            <a:off x="3783930" y="2010382"/>
            <a:ext cx="4903996" cy="3513037"/>
          </a:xfrm>
          <a:prstGeom prst="rect">
            <a:avLst/>
          </a:prstGeom>
        </p:spPr>
      </p:pic>
      <p:sp>
        <p:nvSpPr>
          <p:cNvPr id="2" name="Title 1"/>
          <p:cNvSpPr>
            <a:spLocks noGrp="1"/>
          </p:cNvSpPr>
          <p:nvPr>
            <p:ph type="title"/>
          </p:nvPr>
        </p:nvSpPr>
        <p:spPr/>
        <p:txBody>
          <a:bodyPr/>
          <a:lstStyle/>
          <a:p>
            <a:r>
              <a:rPr lang="en-ZA" dirty="0" smtClean="0"/>
              <a:t>Quantifying learning deficits in Gr3</a:t>
            </a:r>
            <a:endParaRPr lang="en-ZA" dirty="0"/>
          </a:p>
        </p:txBody>
      </p:sp>
      <p:sp>
        <p:nvSpPr>
          <p:cNvPr id="3" name="Content Placeholder 2"/>
          <p:cNvSpPr>
            <a:spLocks noGrp="1"/>
          </p:cNvSpPr>
          <p:nvPr>
            <p:ph idx="1"/>
          </p:nvPr>
        </p:nvSpPr>
        <p:spPr>
          <a:xfrm>
            <a:off x="483656" y="1684109"/>
            <a:ext cx="3312368" cy="1168827"/>
          </a:xfrm>
          <a:solidFill>
            <a:schemeClr val="bg1">
              <a:lumMod val="95000"/>
            </a:schemeClr>
          </a:solidFill>
        </p:spPr>
        <p:txBody>
          <a:bodyPr>
            <a:noAutofit/>
          </a:bodyPr>
          <a:lstStyle/>
          <a:p>
            <a:r>
              <a:rPr lang="en-ZA" sz="1600" dirty="0" smtClean="0"/>
              <a:t>Given South Africa’s history, socioeconomic inequalities  will also necessarily extend to provincial inequalities</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dirty="0"/>
          </a:p>
        </p:txBody>
      </p:sp>
      <p:sp>
        <p:nvSpPr>
          <p:cNvPr id="6" name="Text Box 2"/>
          <p:cNvSpPr txBox="1">
            <a:spLocks noChangeArrowheads="1"/>
          </p:cNvSpPr>
          <p:nvPr/>
        </p:nvSpPr>
        <p:spPr bwMode="auto">
          <a:xfrm>
            <a:off x="4283968" y="1556792"/>
            <a:ext cx="4187934" cy="254635"/>
          </a:xfrm>
          <a:prstGeom prst="rect">
            <a:avLst/>
          </a:prstGeom>
          <a:noFill/>
          <a:ln w="9525">
            <a:noFill/>
            <a:miter lim="800000"/>
            <a:headEnd/>
            <a:tailEnd/>
          </a:ln>
        </p:spPr>
        <p:txBody>
          <a:bodyPr rot="0" vert="horz" wrap="square" lIns="91440" tIns="45720" rIns="91440" bIns="45720" anchor="t" anchorCtr="0">
            <a:noAutofit/>
          </a:bodyPr>
          <a:lstStyle/>
          <a:p>
            <a:r>
              <a:rPr lang="en-ZA" sz="900" b="1" dirty="0" smtClean="0"/>
              <a:t> </a:t>
            </a:r>
            <a:r>
              <a:rPr lang="en-ZA" sz="900" b="1" dirty="0"/>
              <a:t>Kernel density of mean Grade 3 performance on Grade 3 level items by </a:t>
            </a:r>
            <a:r>
              <a:rPr lang="en-ZA" sz="900" b="1" dirty="0" smtClean="0"/>
              <a:t>province (Systemic </a:t>
            </a:r>
            <a:r>
              <a:rPr lang="en-ZA" sz="900" b="1" dirty="0"/>
              <a:t>Evaluation 2007)</a:t>
            </a:r>
          </a:p>
        </p:txBody>
      </p:sp>
      <p:sp>
        <p:nvSpPr>
          <p:cNvPr id="7" name="Text Box 2"/>
          <p:cNvSpPr txBox="1">
            <a:spLocks noChangeArrowheads="1"/>
          </p:cNvSpPr>
          <p:nvPr/>
        </p:nvSpPr>
        <p:spPr bwMode="auto">
          <a:xfrm>
            <a:off x="5940152" y="1883065"/>
            <a:ext cx="1491615" cy="25463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sz="900" dirty="0">
                <a:effectLst/>
                <a:latin typeface="Calibri"/>
                <a:ea typeface="Calibri"/>
                <a:cs typeface="Times New Roman"/>
              </a:rPr>
              <a:t>(Grade-3-appropriate level)</a:t>
            </a:r>
            <a:endParaRPr lang="en-ZA" sz="1100" dirty="0">
              <a:effectLst/>
              <a:latin typeface="Calibri"/>
              <a:ea typeface="Calibri"/>
              <a:cs typeface="Times New Roman"/>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212976"/>
            <a:ext cx="3316386"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7544" y="4808984"/>
            <a:ext cx="2664296" cy="276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467544" y="5661248"/>
            <a:ext cx="2664296" cy="276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TextBox 10"/>
          <p:cNvSpPr txBox="1"/>
          <p:nvPr/>
        </p:nvSpPr>
        <p:spPr>
          <a:xfrm>
            <a:off x="7182339" y="4065840"/>
            <a:ext cx="498855" cy="307777"/>
          </a:xfrm>
          <a:prstGeom prst="rect">
            <a:avLst/>
          </a:prstGeom>
          <a:noFill/>
        </p:spPr>
        <p:txBody>
          <a:bodyPr wrap="none" rtlCol="0">
            <a:spAutoFit/>
          </a:bodyPr>
          <a:lstStyle/>
          <a:p>
            <a:r>
              <a:rPr lang="en-ZA" sz="1400" b="1" dirty="0" smtClean="0"/>
              <a:t>32%</a:t>
            </a:r>
            <a:endParaRPr lang="en-ZA" sz="1400" b="1" dirty="0"/>
          </a:p>
        </p:txBody>
      </p:sp>
      <p:sp>
        <p:nvSpPr>
          <p:cNvPr id="12" name="TextBox 11"/>
          <p:cNvSpPr txBox="1"/>
          <p:nvPr/>
        </p:nvSpPr>
        <p:spPr>
          <a:xfrm>
            <a:off x="6803186" y="4373617"/>
            <a:ext cx="407484" cy="307777"/>
          </a:xfrm>
          <a:prstGeom prst="rect">
            <a:avLst/>
          </a:prstGeom>
          <a:noFill/>
        </p:spPr>
        <p:txBody>
          <a:bodyPr wrap="none" rtlCol="0">
            <a:spAutoFit/>
          </a:bodyPr>
          <a:lstStyle/>
          <a:p>
            <a:r>
              <a:rPr lang="en-ZA" sz="1400" b="1" dirty="0"/>
              <a:t>6</a:t>
            </a:r>
            <a:r>
              <a:rPr lang="en-ZA" sz="1400" b="1" dirty="0" smtClean="0"/>
              <a:t>%</a:t>
            </a:r>
            <a:endParaRPr lang="en-ZA" sz="1400" b="1" dirty="0"/>
          </a:p>
        </p:txBody>
      </p:sp>
      <p:sp>
        <p:nvSpPr>
          <p:cNvPr id="14" name="TextBox 13"/>
          <p:cNvSpPr txBox="1"/>
          <p:nvPr/>
        </p:nvSpPr>
        <p:spPr>
          <a:xfrm>
            <a:off x="3815441" y="6090784"/>
            <a:ext cx="3744416" cy="584775"/>
          </a:xfrm>
          <a:prstGeom prst="rect">
            <a:avLst/>
          </a:prstGeom>
          <a:solidFill>
            <a:schemeClr val="bg1">
              <a:lumMod val="85000"/>
            </a:schemeClr>
          </a:solidFill>
          <a:ln>
            <a:solidFill>
              <a:srgbClr val="FF0000"/>
            </a:solidFill>
          </a:ln>
        </p:spPr>
        <p:txBody>
          <a:bodyPr wrap="square" rtlCol="0">
            <a:spAutoFit/>
          </a:bodyPr>
          <a:lstStyle/>
          <a:p>
            <a:r>
              <a:rPr lang="en-ZA" sz="1600" dirty="0">
                <a:sym typeface="Wingdings" panose="05000000000000000000" pitchFamily="2" charset="2"/>
              </a:rPr>
              <a:t> NB. Only the top 16% of South African Gr3 students are at a Gr3 level</a:t>
            </a:r>
            <a:endParaRPr lang="en-ZA" sz="1600" dirty="0"/>
          </a:p>
        </p:txBody>
      </p:sp>
    </p:spTree>
    <p:extLst>
      <p:ext uri="{BB962C8B-B14F-4D97-AF65-F5344CB8AC3E}">
        <p14:creationId xmlns:p14="http://schemas.microsoft.com/office/powerpoint/2010/main" val="102879340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Learning deficits in Grades 3,4,5</a:t>
            </a:r>
            <a:endParaRPr lang="en-ZA" dirty="0"/>
          </a:p>
        </p:txBody>
      </p:sp>
      <p:sp>
        <p:nvSpPr>
          <p:cNvPr id="3" name="Content Placeholder 2"/>
          <p:cNvSpPr>
            <a:spLocks noGrp="1"/>
          </p:cNvSpPr>
          <p:nvPr>
            <p:ph idx="1"/>
          </p:nvPr>
        </p:nvSpPr>
        <p:spPr/>
        <p:txBody>
          <a:bodyPr>
            <a:normAutofit lnSpcReduction="10000"/>
          </a:bodyPr>
          <a:lstStyle/>
          <a:p>
            <a:r>
              <a:rPr lang="en-ZA" sz="2800" dirty="0" smtClean="0"/>
              <a:t>To compare learning deficits between Grade 3,4,5 we need to use NSES</a:t>
            </a:r>
          </a:p>
          <a:p>
            <a:endParaRPr lang="en-ZA" sz="2800" dirty="0" smtClean="0"/>
          </a:p>
          <a:p>
            <a:r>
              <a:rPr lang="en-ZA" sz="2800" dirty="0" smtClean="0"/>
              <a:t>Problematic due to language of testing (English) since most children only switch to </a:t>
            </a:r>
            <a:r>
              <a:rPr lang="en-ZA" sz="2800" dirty="0" err="1" smtClean="0"/>
              <a:t>Eng</a:t>
            </a:r>
            <a:r>
              <a:rPr lang="en-ZA" sz="2800" dirty="0" smtClean="0"/>
              <a:t> in Gr4.</a:t>
            </a:r>
          </a:p>
          <a:p>
            <a:pPr lvl="1"/>
            <a:r>
              <a:rPr lang="en-ZA" sz="2000" i="1" dirty="0" smtClean="0">
                <a:solidFill>
                  <a:schemeClr val="bg1">
                    <a:lumMod val="50000"/>
                  </a:schemeClr>
                </a:solidFill>
              </a:rPr>
              <a:t>EG</a:t>
            </a:r>
            <a:r>
              <a:rPr lang="en-ZA" sz="2000" i="1" dirty="0" smtClean="0">
                <a:solidFill>
                  <a:schemeClr val="bg1">
                    <a:lumMod val="50000"/>
                  </a:schemeClr>
                </a:solidFill>
                <a:sym typeface="Wingdings" panose="05000000000000000000" pitchFamily="2" charset="2"/>
              </a:rPr>
              <a:t> </a:t>
            </a:r>
            <a:r>
              <a:rPr lang="en-ZA" sz="2000" i="1" dirty="0" smtClean="0">
                <a:solidFill>
                  <a:schemeClr val="bg1">
                    <a:lumMod val="50000"/>
                  </a:schemeClr>
                </a:solidFill>
              </a:rPr>
              <a:t>isiZulu child scores 13% in NSES Gr3 and 20% in NSES Gr4, </a:t>
            </a:r>
          </a:p>
          <a:p>
            <a:pPr lvl="2"/>
            <a:r>
              <a:rPr lang="en-ZA" sz="1800" i="1" dirty="0" smtClean="0">
                <a:solidFill>
                  <a:schemeClr val="bg1">
                    <a:lumMod val="50000"/>
                  </a:schemeClr>
                </a:solidFill>
              </a:rPr>
              <a:t>Was the due to increased mathematical proficiency? Increased English language fluency/familiarity? Some combination?</a:t>
            </a:r>
          </a:p>
          <a:p>
            <a:pPr marL="914400" lvl="2" indent="0">
              <a:buNone/>
            </a:pPr>
            <a:endParaRPr lang="en-ZA" sz="1800" i="1" dirty="0" smtClean="0">
              <a:solidFill>
                <a:schemeClr val="bg1">
                  <a:lumMod val="50000"/>
                </a:schemeClr>
              </a:solidFill>
            </a:endParaRPr>
          </a:p>
          <a:p>
            <a:r>
              <a:rPr lang="en-ZA" dirty="0" smtClean="0"/>
              <a:t>Therefore we use only no-language items in our analysis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spTree>
    <p:extLst>
      <p:ext uri="{BB962C8B-B14F-4D97-AF65-F5344CB8AC3E}">
        <p14:creationId xmlns:p14="http://schemas.microsoft.com/office/powerpoint/2010/main" val="166292678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791942"/>
            <a:ext cx="4427984" cy="3168352"/>
          </a:xfrm>
          <a:prstGeom prst="rect">
            <a:avLst/>
          </a:prstGeom>
          <a:noFill/>
          <a:ln>
            <a:noFill/>
          </a:ln>
          <a:extLst/>
        </p:spPr>
      </p:pic>
      <p:sp>
        <p:nvSpPr>
          <p:cNvPr id="2" name="Title 1"/>
          <p:cNvSpPr>
            <a:spLocks noGrp="1"/>
          </p:cNvSpPr>
          <p:nvPr>
            <p:ph type="title"/>
          </p:nvPr>
        </p:nvSpPr>
        <p:spPr/>
        <p:txBody>
          <a:bodyPr>
            <a:noAutofit/>
          </a:bodyPr>
          <a:lstStyle/>
          <a:p>
            <a:r>
              <a:rPr lang="en-ZA" sz="3600" dirty="0" smtClean="0"/>
              <a:t>NSES </a:t>
            </a:r>
            <a:r>
              <a:rPr lang="en-ZA" sz="3600" b="1" dirty="0" smtClean="0"/>
              <a:t>Gr3 &amp; 5</a:t>
            </a:r>
            <a:r>
              <a:rPr lang="en-ZA" sz="3600" dirty="0" smtClean="0"/>
              <a:t> performance on no-language Gr3-level items</a:t>
            </a:r>
            <a:endParaRPr lang="en-ZA"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dirty="0"/>
          </a:p>
        </p:txBody>
      </p:sp>
      <p:pic>
        <p:nvPicPr>
          <p:cNvPr id="10" name="Picture 9"/>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33788" y="1954768"/>
            <a:ext cx="4427983" cy="302433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3" name="Text Box 2"/>
          <p:cNvSpPr txBox="1">
            <a:spLocks noChangeArrowheads="1"/>
          </p:cNvSpPr>
          <p:nvPr/>
        </p:nvSpPr>
        <p:spPr bwMode="auto">
          <a:xfrm>
            <a:off x="1691679" y="1700808"/>
            <a:ext cx="1491615" cy="25463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sz="900" dirty="0">
                <a:effectLst/>
                <a:latin typeface="Calibri"/>
                <a:ea typeface="Calibri"/>
                <a:cs typeface="Times New Roman"/>
              </a:rPr>
              <a:t>(Grade-3-appropriate level)</a:t>
            </a:r>
            <a:endParaRPr lang="en-ZA" sz="1100" dirty="0">
              <a:effectLst/>
              <a:latin typeface="Calibri"/>
              <a:ea typeface="Calibri"/>
              <a:cs typeface="Times New Roman"/>
            </a:endParaRPr>
          </a:p>
        </p:txBody>
      </p:sp>
      <p:sp>
        <p:nvSpPr>
          <p:cNvPr id="15" name="Text Box 2"/>
          <p:cNvSpPr txBox="1">
            <a:spLocks noChangeArrowheads="1"/>
          </p:cNvSpPr>
          <p:nvPr/>
        </p:nvSpPr>
        <p:spPr bwMode="auto">
          <a:xfrm>
            <a:off x="5868144" y="1853208"/>
            <a:ext cx="1491615" cy="25463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sz="900" dirty="0">
                <a:effectLst/>
                <a:latin typeface="Calibri"/>
                <a:ea typeface="Calibri"/>
                <a:cs typeface="Times New Roman"/>
              </a:rPr>
              <a:t>(Grade-3-appropriate level)</a:t>
            </a:r>
            <a:endParaRPr lang="en-ZA" sz="1100" dirty="0">
              <a:effectLst/>
              <a:latin typeface="Calibri"/>
              <a:ea typeface="Calibri"/>
              <a:cs typeface="Times New Roman"/>
            </a:endParaRPr>
          </a:p>
        </p:txBody>
      </p:sp>
      <p:sp>
        <p:nvSpPr>
          <p:cNvPr id="17" name="Text Box 2"/>
          <p:cNvSpPr txBox="1">
            <a:spLocks noChangeArrowheads="1"/>
          </p:cNvSpPr>
          <p:nvPr/>
        </p:nvSpPr>
        <p:spPr bwMode="auto">
          <a:xfrm>
            <a:off x="5887632" y="4883766"/>
            <a:ext cx="2151857" cy="34629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b="1" dirty="0" smtClean="0">
                <a:effectLst/>
                <a:latin typeface="Calibri"/>
                <a:ea typeface="Calibri"/>
                <a:cs typeface="Times New Roman"/>
              </a:rPr>
              <a:t>GRADE 5 NSES</a:t>
            </a:r>
            <a:endParaRPr lang="en-ZA" sz="2800" b="1" dirty="0">
              <a:effectLst/>
              <a:latin typeface="Calibri"/>
              <a:ea typeface="Calibri"/>
              <a:cs typeface="Times New Roman"/>
            </a:endParaRPr>
          </a:p>
        </p:txBody>
      </p:sp>
      <p:sp>
        <p:nvSpPr>
          <p:cNvPr id="18" name="Text Box 2"/>
          <p:cNvSpPr txBox="1">
            <a:spLocks noChangeArrowheads="1"/>
          </p:cNvSpPr>
          <p:nvPr/>
        </p:nvSpPr>
        <p:spPr bwMode="auto">
          <a:xfrm>
            <a:off x="1683872" y="4805956"/>
            <a:ext cx="2151857" cy="34629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b="1" dirty="0" smtClean="0">
                <a:effectLst/>
                <a:latin typeface="Calibri"/>
                <a:ea typeface="Calibri"/>
                <a:cs typeface="Times New Roman"/>
              </a:rPr>
              <a:t>GRADE 3 NSES</a:t>
            </a:r>
            <a:endParaRPr lang="en-ZA" sz="2800" b="1" dirty="0">
              <a:effectLst/>
              <a:latin typeface="Calibri"/>
              <a:ea typeface="Calibri"/>
              <a:cs typeface="Times New Roman"/>
            </a:endParaRPr>
          </a:p>
        </p:txBody>
      </p:sp>
      <p:sp>
        <p:nvSpPr>
          <p:cNvPr id="12" name="Content Placeholder 2"/>
          <p:cNvSpPr txBox="1">
            <a:spLocks/>
          </p:cNvSpPr>
          <p:nvPr/>
        </p:nvSpPr>
        <p:spPr>
          <a:xfrm>
            <a:off x="467544" y="5301208"/>
            <a:ext cx="8676456" cy="1412776"/>
          </a:xfrm>
          <a:prstGeom prst="rect">
            <a:avLst/>
          </a:prstGeom>
          <a:solidFill>
            <a:schemeClr val="bg1">
              <a:lumMod val="95000"/>
            </a:schemeClr>
          </a:solidFill>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2800" dirty="0" smtClean="0">
                <a:sym typeface="Wingdings" panose="05000000000000000000" pitchFamily="2" charset="2"/>
              </a:rPr>
              <a:t>Proportion functioning at </a:t>
            </a:r>
            <a:r>
              <a:rPr lang="en-ZA" sz="2800" b="1" u="sng" dirty="0" smtClean="0">
                <a:sym typeface="Wingdings" panose="05000000000000000000" pitchFamily="2" charset="2"/>
              </a:rPr>
              <a:t>Gr3</a:t>
            </a:r>
            <a:r>
              <a:rPr lang="en-ZA" sz="2800" dirty="0" smtClean="0">
                <a:sym typeface="Wingdings" panose="05000000000000000000" pitchFamily="2" charset="2"/>
              </a:rPr>
              <a:t> level</a:t>
            </a:r>
          </a:p>
          <a:p>
            <a:r>
              <a:rPr lang="en-ZA" sz="2800" dirty="0" smtClean="0">
                <a:sym typeface="Wingdings" panose="05000000000000000000" pitchFamily="2" charset="2"/>
              </a:rPr>
              <a:t>Q1-4	Gr3 (8%) 	 Gr5 (26%)</a:t>
            </a:r>
          </a:p>
          <a:p>
            <a:r>
              <a:rPr lang="en-ZA" sz="2800" dirty="0" smtClean="0">
                <a:sym typeface="Wingdings" panose="05000000000000000000" pitchFamily="2" charset="2"/>
              </a:rPr>
              <a:t>Q5		Gr3 (25%)	 Gr5 (55%)</a:t>
            </a:r>
          </a:p>
          <a:p>
            <a:endParaRPr lang="en-ZA" sz="2800" dirty="0"/>
          </a:p>
        </p:txBody>
      </p:sp>
      <p:pic>
        <p:nvPicPr>
          <p:cNvPr id="16" name="Picture 1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879" y="1882534"/>
            <a:ext cx="4202909" cy="3076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95404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16"/>
                                        </p:tgtEl>
                                      </p:cBhvr>
                                    </p:animEffect>
                                    <p:set>
                                      <p:cBhvr>
                                        <p:cTn id="11"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060848"/>
            <a:ext cx="8229600" cy="2434282"/>
          </a:xfrm>
        </p:spPr>
        <p:txBody>
          <a:bodyPr>
            <a:normAutofit/>
          </a:bodyPr>
          <a:lstStyle/>
          <a:p>
            <a:r>
              <a:rPr lang="en-ZA" dirty="0" smtClean="0"/>
              <a:t>Over Aged Students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spTree>
    <p:extLst>
      <p:ext uri="{BB962C8B-B14F-4D97-AF65-F5344CB8AC3E}">
        <p14:creationId xmlns:p14="http://schemas.microsoft.com/office/powerpoint/2010/main" val="227284018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Using ANA 2012</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graphicFrame>
        <p:nvGraphicFramePr>
          <p:cNvPr id="5" name="Chart 4"/>
          <p:cNvGraphicFramePr/>
          <p:nvPr>
            <p:extLst>
              <p:ext uri="{D42A27DB-BD31-4B8C-83A1-F6EECF244321}">
                <p14:modId xmlns:p14="http://schemas.microsoft.com/office/powerpoint/2010/main" val="1035307483"/>
              </p:ext>
            </p:extLst>
          </p:nvPr>
        </p:nvGraphicFramePr>
        <p:xfrm>
          <a:off x="520250" y="1503273"/>
          <a:ext cx="8136904" cy="440061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2843808" y="6021288"/>
            <a:ext cx="3168351" cy="584775"/>
          </a:xfrm>
          <a:prstGeom prst="rect">
            <a:avLst/>
          </a:prstGeom>
          <a:solidFill>
            <a:schemeClr val="bg1">
              <a:lumMod val="85000"/>
            </a:schemeClr>
          </a:solidFill>
        </p:spPr>
        <p:txBody>
          <a:bodyPr wrap="square">
            <a:spAutoFit/>
          </a:bodyPr>
          <a:lstStyle/>
          <a:p>
            <a:r>
              <a:rPr lang="en-ZA" sz="1600" b="1" dirty="0" smtClean="0"/>
              <a:t>‘</a:t>
            </a:r>
            <a:r>
              <a:rPr lang="en-ZA" sz="1600" b="1" dirty="0"/>
              <a:t>Over aged</a:t>
            </a:r>
            <a:r>
              <a:rPr lang="en-ZA" sz="1600" b="1" dirty="0" smtClean="0"/>
              <a:t>’ = appropriate + 1</a:t>
            </a:r>
          </a:p>
          <a:p>
            <a:r>
              <a:rPr lang="en-ZA" sz="1600" b="1" dirty="0" smtClean="0"/>
              <a:t> ‘</a:t>
            </a:r>
            <a:r>
              <a:rPr lang="en-ZA" sz="1600" b="1" dirty="0"/>
              <a:t>Too old’ </a:t>
            </a:r>
            <a:r>
              <a:rPr lang="en-ZA" sz="1600" b="1" dirty="0" smtClean="0"/>
              <a:t>    = appropriate +2+</a:t>
            </a:r>
            <a:endParaRPr lang="en-ZA" sz="1600" b="1" dirty="0"/>
          </a:p>
        </p:txBody>
      </p:sp>
    </p:spTree>
    <p:extLst>
      <p:ext uri="{BB962C8B-B14F-4D97-AF65-F5344CB8AC3E}">
        <p14:creationId xmlns:p14="http://schemas.microsoft.com/office/powerpoint/2010/main" val="93050169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6550223"/>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grpSp>
        <p:nvGrpSpPr>
          <p:cNvPr id="2" name="Group 1"/>
          <p:cNvGrpSpPr/>
          <p:nvPr/>
        </p:nvGrpSpPr>
        <p:grpSpPr>
          <a:xfrm>
            <a:off x="179512" y="1124744"/>
            <a:ext cx="8136904" cy="5400600"/>
            <a:chOff x="179512" y="1124744"/>
            <a:chExt cx="8136904" cy="5400600"/>
          </a:xfrm>
        </p:grpSpPr>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124744"/>
              <a:ext cx="3528392" cy="258663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1135712"/>
              <a:ext cx="3528392" cy="25813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3936896"/>
              <a:ext cx="3528392" cy="258844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71249" y="3933552"/>
              <a:ext cx="3545167" cy="25917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9512" y="2070016"/>
              <a:ext cx="400110" cy="667362"/>
            </a:xfrm>
            <a:prstGeom prst="rect">
              <a:avLst/>
            </a:prstGeom>
            <a:solidFill>
              <a:schemeClr val="bg1">
                <a:lumMod val="95000"/>
              </a:schemeClr>
            </a:solidFill>
            <a:ln>
              <a:solidFill>
                <a:schemeClr val="tx1"/>
              </a:solidFill>
            </a:ln>
          </p:spPr>
          <p:txBody>
            <a:bodyPr vert="vert270" wrap="none" rtlCol="0">
              <a:spAutoFit/>
            </a:bodyPr>
            <a:lstStyle/>
            <a:p>
              <a:r>
                <a:rPr lang="en-ZA" sz="1400" dirty="0" smtClean="0"/>
                <a:t>Grade 3</a:t>
              </a:r>
              <a:endParaRPr lang="en-ZA" sz="1400" dirty="0"/>
            </a:p>
          </p:txBody>
        </p:sp>
        <p:sp>
          <p:nvSpPr>
            <p:cNvPr id="18" name="TextBox 17"/>
            <p:cNvSpPr txBox="1"/>
            <p:nvPr/>
          </p:nvSpPr>
          <p:spPr>
            <a:xfrm>
              <a:off x="4286021" y="2060848"/>
              <a:ext cx="400110" cy="667362"/>
            </a:xfrm>
            <a:prstGeom prst="rect">
              <a:avLst/>
            </a:prstGeom>
            <a:solidFill>
              <a:schemeClr val="bg1">
                <a:lumMod val="95000"/>
              </a:schemeClr>
            </a:solidFill>
            <a:ln>
              <a:solidFill>
                <a:schemeClr val="tx1"/>
              </a:solidFill>
            </a:ln>
          </p:spPr>
          <p:txBody>
            <a:bodyPr vert="vert270" wrap="none" rtlCol="0">
              <a:spAutoFit/>
            </a:bodyPr>
            <a:lstStyle/>
            <a:p>
              <a:r>
                <a:rPr lang="en-ZA" sz="1400" dirty="0" smtClean="0"/>
                <a:t>Grade 5</a:t>
              </a:r>
              <a:endParaRPr lang="en-ZA" sz="1400" dirty="0"/>
            </a:p>
          </p:txBody>
        </p:sp>
        <p:sp>
          <p:nvSpPr>
            <p:cNvPr id="19" name="TextBox 18"/>
            <p:cNvSpPr txBox="1"/>
            <p:nvPr/>
          </p:nvSpPr>
          <p:spPr>
            <a:xfrm>
              <a:off x="179512" y="4895767"/>
              <a:ext cx="400110" cy="667362"/>
            </a:xfrm>
            <a:prstGeom prst="rect">
              <a:avLst/>
            </a:prstGeom>
            <a:solidFill>
              <a:schemeClr val="bg1">
                <a:lumMod val="95000"/>
              </a:schemeClr>
            </a:solidFill>
            <a:ln>
              <a:solidFill>
                <a:schemeClr val="tx1"/>
              </a:solidFill>
            </a:ln>
          </p:spPr>
          <p:txBody>
            <a:bodyPr vert="vert270" wrap="none" rtlCol="0">
              <a:spAutoFit/>
            </a:bodyPr>
            <a:lstStyle/>
            <a:p>
              <a:r>
                <a:rPr lang="en-ZA" sz="1400" dirty="0" smtClean="0"/>
                <a:t>Grade 6</a:t>
              </a:r>
              <a:endParaRPr lang="en-ZA" sz="1400" dirty="0"/>
            </a:p>
          </p:txBody>
        </p:sp>
        <p:sp>
          <p:nvSpPr>
            <p:cNvPr id="20" name="TextBox 19"/>
            <p:cNvSpPr txBox="1"/>
            <p:nvPr/>
          </p:nvSpPr>
          <p:spPr>
            <a:xfrm>
              <a:off x="4286021" y="4895767"/>
              <a:ext cx="400110" cy="667362"/>
            </a:xfrm>
            <a:prstGeom prst="rect">
              <a:avLst/>
            </a:prstGeom>
            <a:solidFill>
              <a:schemeClr val="bg1">
                <a:lumMod val="95000"/>
              </a:schemeClr>
            </a:solidFill>
            <a:ln>
              <a:solidFill>
                <a:schemeClr val="tx1"/>
              </a:solidFill>
            </a:ln>
          </p:spPr>
          <p:txBody>
            <a:bodyPr vert="vert270" wrap="none" rtlCol="0">
              <a:spAutoFit/>
            </a:bodyPr>
            <a:lstStyle/>
            <a:p>
              <a:r>
                <a:rPr lang="en-ZA" sz="1400" dirty="0" smtClean="0"/>
                <a:t>Grade 9</a:t>
              </a:r>
              <a:endParaRPr lang="en-ZA" sz="1400" dirty="0"/>
            </a:p>
          </p:txBody>
        </p:sp>
      </p:grpSp>
      <p:sp>
        <p:nvSpPr>
          <p:cNvPr id="21" name="Title 1"/>
          <p:cNvSpPr>
            <a:spLocks noGrp="1"/>
          </p:cNvSpPr>
          <p:nvPr>
            <p:ph type="title"/>
          </p:nvPr>
        </p:nvSpPr>
        <p:spPr>
          <a:xfrm>
            <a:off x="379567" y="144016"/>
            <a:ext cx="8229600" cy="908720"/>
          </a:xfrm>
        </p:spPr>
        <p:txBody>
          <a:bodyPr>
            <a:normAutofit fontScale="90000"/>
          </a:bodyPr>
          <a:lstStyle/>
          <a:p>
            <a:r>
              <a:rPr lang="en-ZA" dirty="0" smtClean="0"/>
              <a:t>Over Aged Students – Across data sets</a:t>
            </a:r>
            <a:endParaRPr lang="en-ZA" sz="1600" i="1" dirty="0"/>
          </a:p>
        </p:txBody>
      </p:sp>
    </p:spTree>
    <p:extLst>
      <p:ext uri="{BB962C8B-B14F-4D97-AF65-F5344CB8AC3E}">
        <p14:creationId xmlns:p14="http://schemas.microsoft.com/office/powerpoint/2010/main" val="138668170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6550223"/>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
        <p:nvSpPr>
          <p:cNvPr id="21" name="Title 1"/>
          <p:cNvSpPr>
            <a:spLocks noGrp="1"/>
          </p:cNvSpPr>
          <p:nvPr>
            <p:ph type="title"/>
          </p:nvPr>
        </p:nvSpPr>
        <p:spPr>
          <a:xfrm>
            <a:off x="379567" y="144016"/>
            <a:ext cx="8229600" cy="908720"/>
          </a:xfrm>
        </p:spPr>
        <p:txBody>
          <a:bodyPr>
            <a:normAutofit fontScale="90000"/>
          </a:bodyPr>
          <a:lstStyle/>
          <a:p>
            <a:r>
              <a:rPr lang="en-ZA" dirty="0" smtClean="0"/>
              <a:t>Over Aged Students – Across data sets</a:t>
            </a:r>
            <a:endParaRPr lang="en-ZA" sz="1600" i="1" dirty="0"/>
          </a:p>
        </p:txBody>
      </p:sp>
      <p:graphicFrame>
        <p:nvGraphicFramePr>
          <p:cNvPr id="3" name="Table 2"/>
          <p:cNvGraphicFramePr>
            <a:graphicFrameLocks noGrp="1"/>
          </p:cNvGraphicFramePr>
          <p:nvPr>
            <p:extLst>
              <p:ext uri="{D42A27DB-BD31-4B8C-83A1-F6EECF244321}">
                <p14:modId xmlns:p14="http://schemas.microsoft.com/office/powerpoint/2010/main" val="3098788125"/>
              </p:ext>
            </p:extLst>
          </p:nvPr>
        </p:nvGraphicFramePr>
        <p:xfrm>
          <a:off x="971603" y="1628801"/>
          <a:ext cx="6768749" cy="4464499"/>
        </p:xfrm>
        <a:graphic>
          <a:graphicData uri="http://schemas.openxmlformats.org/drawingml/2006/table">
            <a:tbl>
              <a:tblPr/>
              <a:tblGrid>
                <a:gridCol w="975675"/>
                <a:gridCol w="1163306"/>
                <a:gridCol w="1050728"/>
                <a:gridCol w="975675"/>
                <a:gridCol w="605107"/>
                <a:gridCol w="999129"/>
                <a:gridCol w="999129"/>
              </a:tblGrid>
              <a:tr h="529029">
                <a:tc>
                  <a:txBody>
                    <a:bodyPr/>
                    <a:lstStyle/>
                    <a:p>
                      <a:pPr algn="l" fontAlgn="b"/>
                      <a:r>
                        <a:rPr lang="en-ZA" sz="1600" b="0" i="0" u="none" strike="noStrike" dirty="0">
                          <a:solidFill>
                            <a:srgbClr val="000000"/>
                          </a:solidFill>
                          <a:effectLst/>
                          <a:latin typeface="Calibri"/>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ZA" sz="1600" b="0" i="0" u="none" strike="noStrike">
                          <a:solidFill>
                            <a:srgbClr val="000000"/>
                          </a:solidFill>
                          <a:effectLst/>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ZA" sz="1600" b="1" i="0" u="none" strike="noStrike">
                          <a:solidFill>
                            <a:srgbClr val="000000"/>
                          </a:solidFill>
                          <a:effectLst/>
                          <a:latin typeface="Calibri"/>
                        </a:rPr>
                        <a:t>Proportion</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ZA" sz="1600" b="1" i="0" u="none" strike="noStrike">
                          <a:solidFill>
                            <a:srgbClr val="000000"/>
                          </a:solidFill>
                          <a:effectLst/>
                          <a:latin typeface="Calibri"/>
                        </a:rPr>
                        <a:t>Mean Score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ZA" sz="1600" b="1" i="0" u="none" strike="noStrike">
                          <a:solidFill>
                            <a:srgbClr val="808080"/>
                          </a:solidFill>
                          <a:effectLst/>
                          <a:latin typeface="Calibri"/>
                        </a:rPr>
                        <a:t>SE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ZA" sz="1600" b="1" i="0" u="none" strike="noStrike">
                          <a:solidFill>
                            <a:srgbClr val="000000"/>
                          </a:solidFill>
                          <a:effectLst/>
                          <a:latin typeface="Calibri"/>
                        </a:rPr>
                        <a:t>% Points behind</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ZA" sz="1600" b="1" i="0" u="none" strike="noStrike">
                          <a:solidFill>
                            <a:srgbClr val="000000"/>
                          </a:solidFill>
                          <a:effectLst/>
                          <a:latin typeface="Calibri"/>
                        </a:rPr>
                        <a:t>SD behind</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064">
                <a:tc rowSpan="3">
                  <a:txBody>
                    <a:bodyPr/>
                    <a:lstStyle/>
                    <a:p>
                      <a:pPr algn="ctr" fontAlgn="ctr"/>
                      <a:r>
                        <a:rPr lang="en-ZA" sz="1600" b="1" i="0" u="none" strike="noStrike">
                          <a:solidFill>
                            <a:srgbClr val="000000"/>
                          </a:solidFill>
                          <a:effectLst/>
                          <a:latin typeface="Calibri"/>
                        </a:rPr>
                        <a:t>NSES 2007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ZA" sz="1600" b="0" i="1" u="none" strike="noStrike">
                          <a:solidFill>
                            <a:srgbClr val="000000"/>
                          </a:solidFill>
                          <a:effectLst/>
                          <a:latin typeface="Calibri"/>
                        </a:rPr>
                        <a:t>Appropriate</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61%</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29.6</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1" u="none" strike="noStrike">
                          <a:solidFill>
                            <a:srgbClr val="808080"/>
                          </a:solidFill>
                          <a:effectLst/>
                          <a:latin typeface="Calibri"/>
                        </a:rPr>
                        <a:t>0.249</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ZA" sz="1600" b="0" i="0" u="none" strike="noStrike">
                          <a:solidFill>
                            <a:srgbClr val="000000"/>
                          </a:solidFill>
                          <a:effectLst/>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8064">
                <a:tc vMerge="1">
                  <a:txBody>
                    <a:bodyPr/>
                    <a:lstStyle/>
                    <a:p>
                      <a:endParaRPr lang="en-ZA"/>
                    </a:p>
                  </a:txBody>
                  <a:tcPr/>
                </a:tc>
                <a:tc>
                  <a:txBody>
                    <a:bodyPr/>
                    <a:lstStyle/>
                    <a:p>
                      <a:pPr algn="l" fontAlgn="b"/>
                      <a:r>
                        <a:rPr lang="en-ZA" sz="1600" b="0" i="1" u="none" strike="noStrike">
                          <a:solidFill>
                            <a:srgbClr val="000000"/>
                          </a:solidFill>
                          <a:effectLst/>
                          <a:latin typeface="Calibri"/>
                        </a:rPr>
                        <a:t>Over Age</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23%</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25.3</a:t>
                      </a:r>
                    </a:p>
                  </a:txBody>
                  <a:tcPr marL="0" marR="0" marT="0" marB="0" anchor="b">
                    <a:lnL>
                      <a:noFill/>
                    </a:lnL>
                    <a:lnR>
                      <a:noFill/>
                    </a:lnR>
                    <a:lnT>
                      <a:noFill/>
                    </a:lnT>
                    <a:lnB>
                      <a:noFill/>
                    </a:lnB>
                  </a:tcPr>
                </a:tc>
                <a:tc>
                  <a:txBody>
                    <a:bodyPr/>
                    <a:lstStyle/>
                    <a:p>
                      <a:pPr algn="ctr" fontAlgn="b"/>
                      <a:r>
                        <a:rPr lang="en-ZA" sz="1600" b="0" i="1" u="none" strike="noStrike">
                          <a:solidFill>
                            <a:srgbClr val="808080"/>
                          </a:solidFill>
                          <a:effectLst/>
                          <a:latin typeface="Calibri"/>
                        </a:rPr>
                        <a:t>0.331</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4.3</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0.2</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70966">
                <a:tc vMerge="1">
                  <a:txBody>
                    <a:bodyPr/>
                    <a:lstStyle/>
                    <a:p>
                      <a:endParaRPr lang="en-ZA"/>
                    </a:p>
                  </a:txBody>
                  <a:tcPr/>
                </a:tc>
                <a:tc>
                  <a:txBody>
                    <a:bodyPr/>
                    <a:lstStyle/>
                    <a:p>
                      <a:pPr algn="l" fontAlgn="b"/>
                      <a:r>
                        <a:rPr lang="en-ZA" sz="1600" b="0" i="1" u="none" strike="noStrike">
                          <a:solidFill>
                            <a:srgbClr val="000000"/>
                          </a:solidFill>
                          <a:effectLst/>
                          <a:latin typeface="Calibri"/>
                        </a:rPr>
                        <a:t>Too Old</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16%</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23.1</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1" u="none" strike="noStrike">
                          <a:solidFill>
                            <a:srgbClr val="808080"/>
                          </a:solidFill>
                          <a:effectLst/>
                          <a:latin typeface="Calibri"/>
                        </a:rPr>
                        <a:t>0.371</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6.4</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0.3</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8064">
                <a:tc rowSpan="3">
                  <a:txBody>
                    <a:bodyPr/>
                    <a:lstStyle/>
                    <a:p>
                      <a:pPr algn="ctr" fontAlgn="ctr"/>
                      <a:r>
                        <a:rPr lang="en-ZA" sz="1600" b="1" i="0" u="none" strike="noStrike">
                          <a:solidFill>
                            <a:srgbClr val="000000"/>
                          </a:solidFill>
                          <a:effectLst/>
                          <a:latin typeface="Calibri"/>
                        </a:rPr>
                        <a:t>NSES 2008</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ZA" sz="1600" b="0" i="1" u="none" strike="noStrike">
                          <a:solidFill>
                            <a:srgbClr val="000000"/>
                          </a:solidFill>
                          <a:effectLst/>
                          <a:latin typeface="Calibri"/>
                        </a:rPr>
                        <a:t>Appropriate</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57%</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37.4</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1" u="none" strike="noStrike">
                          <a:solidFill>
                            <a:srgbClr val="808080"/>
                          </a:solidFill>
                          <a:effectLst/>
                          <a:latin typeface="Calibri"/>
                        </a:rPr>
                        <a:t>0.247</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dirty="0">
                          <a:solidFill>
                            <a:srgbClr val="000000"/>
                          </a:solidFill>
                          <a:effectLst/>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8064">
                <a:tc vMerge="1">
                  <a:txBody>
                    <a:bodyPr/>
                    <a:lstStyle/>
                    <a:p>
                      <a:endParaRPr lang="en-ZA"/>
                    </a:p>
                  </a:txBody>
                  <a:tcPr/>
                </a:tc>
                <a:tc>
                  <a:txBody>
                    <a:bodyPr/>
                    <a:lstStyle/>
                    <a:p>
                      <a:pPr algn="l" fontAlgn="b"/>
                      <a:r>
                        <a:rPr lang="en-ZA" sz="1600" b="0" i="1" u="none" strike="noStrike">
                          <a:solidFill>
                            <a:srgbClr val="000000"/>
                          </a:solidFill>
                          <a:effectLst/>
                          <a:latin typeface="Calibri"/>
                        </a:rPr>
                        <a:t>Over Age</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24%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30.4</a:t>
                      </a:r>
                    </a:p>
                  </a:txBody>
                  <a:tcPr marL="0" marR="0" marT="0" marB="0" anchor="b">
                    <a:lnL>
                      <a:noFill/>
                    </a:lnL>
                    <a:lnR>
                      <a:noFill/>
                    </a:lnR>
                    <a:lnT>
                      <a:noFill/>
                    </a:lnT>
                    <a:lnB>
                      <a:noFill/>
                    </a:lnB>
                  </a:tcPr>
                </a:tc>
                <a:tc>
                  <a:txBody>
                    <a:bodyPr/>
                    <a:lstStyle/>
                    <a:p>
                      <a:pPr algn="ctr" fontAlgn="b"/>
                      <a:r>
                        <a:rPr lang="en-ZA" sz="1600" b="0" i="1" u="none" strike="noStrike">
                          <a:solidFill>
                            <a:srgbClr val="808080"/>
                          </a:solidFill>
                          <a:effectLst/>
                          <a:latin typeface="Calibri"/>
                        </a:rPr>
                        <a:t>0.305</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7.0</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0.3</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70966">
                <a:tc vMerge="1">
                  <a:txBody>
                    <a:bodyPr/>
                    <a:lstStyle/>
                    <a:p>
                      <a:endParaRPr lang="en-ZA"/>
                    </a:p>
                  </a:txBody>
                  <a:tcPr/>
                </a:tc>
                <a:tc>
                  <a:txBody>
                    <a:bodyPr/>
                    <a:lstStyle/>
                    <a:p>
                      <a:pPr algn="l" fontAlgn="b"/>
                      <a:r>
                        <a:rPr lang="en-ZA" sz="1600" b="0" i="1" u="none" strike="noStrike">
                          <a:solidFill>
                            <a:srgbClr val="000000"/>
                          </a:solidFill>
                          <a:effectLst/>
                          <a:latin typeface="Calibri"/>
                        </a:rPr>
                        <a:t>Too Old</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20%</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26.2</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1" u="none" strike="noStrike">
                          <a:solidFill>
                            <a:srgbClr val="808080"/>
                          </a:solidFill>
                          <a:effectLst/>
                          <a:latin typeface="Calibri"/>
                        </a:rPr>
                        <a:t>0.303</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11.2</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0.5</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8064">
                <a:tc rowSpan="3">
                  <a:txBody>
                    <a:bodyPr/>
                    <a:lstStyle/>
                    <a:p>
                      <a:pPr algn="l" fontAlgn="ctr"/>
                      <a:r>
                        <a:rPr lang="en-ZA" sz="1600" b="1" i="0" u="none" strike="noStrike">
                          <a:solidFill>
                            <a:srgbClr val="000000"/>
                          </a:solidFill>
                          <a:effectLst/>
                          <a:latin typeface="Calibri"/>
                        </a:rPr>
                        <a:t>NSES 2009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ZA" sz="1600" b="0" i="1" u="none" strike="noStrike">
                          <a:solidFill>
                            <a:srgbClr val="000000"/>
                          </a:solidFill>
                          <a:effectLst/>
                          <a:latin typeface="Calibri"/>
                        </a:rPr>
                        <a:t>Appropriate</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54%</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50.3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1" u="none" strike="noStrike">
                          <a:solidFill>
                            <a:srgbClr val="808080"/>
                          </a:solidFill>
                          <a:effectLst/>
                          <a:latin typeface="Calibri"/>
                        </a:rPr>
                        <a:t>0.256</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8064">
                <a:tc vMerge="1">
                  <a:txBody>
                    <a:bodyPr/>
                    <a:lstStyle/>
                    <a:p>
                      <a:endParaRPr lang="en-ZA"/>
                    </a:p>
                  </a:txBody>
                  <a:tcPr/>
                </a:tc>
                <a:tc>
                  <a:txBody>
                    <a:bodyPr/>
                    <a:lstStyle/>
                    <a:p>
                      <a:pPr algn="l" fontAlgn="b"/>
                      <a:r>
                        <a:rPr lang="en-ZA" sz="1600" b="0" i="1" u="none" strike="noStrike">
                          <a:solidFill>
                            <a:srgbClr val="000000"/>
                          </a:solidFill>
                          <a:effectLst/>
                          <a:latin typeface="Calibri"/>
                        </a:rPr>
                        <a:t>Over Age</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24%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41.2</a:t>
                      </a:r>
                    </a:p>
                  </a:txBody>
                  <a:tcPr marL="0" marR="0" marT="0" marB="0" anchor="b">
                    <a:lnL>
                      <a:noFill/>
                    </a:lnL>
                    <a:lnR>
                      <a:noFill/>
                    </a:lnR>
                    <a:lnT>
                      <a:noFill/>
                    </a:lnT>
                    <a:lnB>
                      <a:noFill/>
                    </a:lnB>
                  </a:tcPr>
                </a:tc>
                <a:tc>
                  <a:txBody>
                    <a:bodyPr/>
                    <a:lstStyle/>
                    <a:p>
                      <a:pPr algn="ctr" fontAlgn="b"/>
                      <a:r>
                        <a:rPr lang="en-ZA" sz="1600" b="0" i="1" u="none" strike="noStrike">
                          <a:solidFill>
                            <a:srgbClr val="808080"/>
                          </a:solidFill>
                          <a:effectLst/>
                          <a:latin typeface="Calibri"/>
                        </a:rPr>
                        <a:t>0.327</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9.1</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0.4</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70966">
                <a:tc vMerge="1">
                  <a:txBody>
                    <a:bodyPr/>
                    <a:lstStyle/>
                    <a:p>
                      <a:endParaRPr lang="en-ZA"/>
                    </a:p>
                  </a:txBody>
                  <a:tcPr/>
                </a:tc>
                <a:tc>
                  <a:txBody>
                    <a:bodyPr/>
                    <a:lstStyle/>
                    <a:p>
                      <a:pPr algn="l" fontAlgn="b"/>
                      <a:r>
                        <a:rPr lang="en-ZA" sz="1600" b="0" i="1" u="none" strike="noStrike">
                          <a:solidFill>
                            <a:srgbClr val="000000"/>
                          </a:solidFill>
                          <a:effectLst/>
                          <a:latin typeface="Calibri"/>
                        </a:rPr>
                        <a:t>Too Old</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22%</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35.4</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1" u="none" strike="noStrike">
                          <a:solidFill>
                            <a:srgbClr val="808080"/>
                          </a:solidFill>
                          <a:effectLst/>
                          <a:latin typeface="Calibri"/>
                        </a:rPr>
                        <a:t>0.309</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14.9</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0.7</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8064">
                <a:tc rowSpan="3">
                  <a:txBody>
                    <a:bodyPr/>
                    <a:lstStyle/>
                    <a:p>
                      <a:pPr algn="ctr" fontAlgn="ctr"/>
                      <a:r>
                        <a:rPr lang="en-ZA" sz="1600" b="1" i="0" u="none" strike="noStrike">
                          <a:solidFill>
                            <a:srgbClr val="000000"/>
                          </a:solidFill>
                          <a:effectLst/>
                          <a:latin typeface="Calibri"/>
                        </a:rPr>
                        <a:t>SACMEQ</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ZA" sz="1600" b="0" i="1" u="none" strike="noStrike">
                          <a:solidFill>
                            <a:srgbClr val="000000"/>
                          </a:solidFill>
                          <a:effectLst/>
                          <a:latin typeface="Calibri"/>
                        </a:rPr>
                        <a:t>Appropriate</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57%</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520.5</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1" u="none" strike="noStrike">
                          <a:solidFill>
                            <a:srgbClr val="808080"/>
                          </a:solidFill>
                          <a:effectLst/>
                          <a:latin typeface="Calibri"/>
                        </a:rPr>
                        <a:t>1.416</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8064">
                <a:tc vMerge="1">
                  <a:txBody>
                    <a:bodyPr/>
                    <a:lstStyle/>
                    <a:p>
                      <a:endParaRPr lang="en-ZA"/>
                    </a:p>
                  </a:txBody>
                  <a:tcPr/>
                </a:tc>
                <a:tc>
                  <a:txBody>
                    <a:bodyPr/>
                    <a:lstStyle/>
                    <a:p>
                      <a:pPr algn="l" fontAlgn="b"/>
                      <a:r>
                        <a:rPr lang="en-ZA" sz="1600" b="0" i="1" u="none" strike="noStrike">
                          <a:solidFill>
                            <a:srgbClr val="000000"/>
                          </a:solidFill>
                          <a:effectLst/>
                          <a:latin typeface="Calibri"/>
                        </a:rPr>
                        <a:t>Over Age</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24%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472.3</a:t>
                      </a:r>
                    </a:p>
                  </a:txBody>
                  <a:tcPr marL="0" marR="0" marT="0" marB="0" anchor="b">
                    <a:lnL>
                      <a:noFill/>
                    </a:lnL>
                    <a:lnR>
                      <a:noFill/>
                    </a:lnR>
                    <a:lnT>
                      <a:noFill/>
                    </a:lnT>
                    <a:lnB>
                      <a:noFill/>
                    </a:lnB>
                  </a:tcPr>
                </a:tc>
                <a:tc>
                  <a:txBody>
                    <a:bodyPr/>
                    <a:lstStyle/>
                    <a:p>
                      <a:pPr algn="ctr" fontAlgn="b"/>
                      <a:r>
                        <a:rPr lang="en-ZA" sz="1600" b="0" i="1" u="none" strike="noStrike">
                          <a:solidFill>
                            <a:srgbClr val="808080"/>
                          </a:solidFill>
                          <a:effectLst/>
                          <a:latin typeface="Calibri"/>
                        </a:rPr>
                        <a:t>1.837</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48.2</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0.5</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70966">
                <a:tc vMerge="1">
                  <a:txBody>
                    <a:bodyPr/>
                    <a:lstStyle/>
                    <a:p>
                      <a:endParaRPr lang="en-ZA"/>
                    </a:p>
                  </a:txBody>
                  <a:tcPr/>
                </a:tc>
                <a:tc>
                  <a:txBody>
                    <a:bodyPr/>
                    <a:lstStyle/>
                    <a:p>
                      <a:pPr algn="l" fontAlgn="b"/>
                      <a:r>
                        <a:rPr lang="en-ZA" sz="1600" b="0" i="1" u="none" strike="noStrike">
                          <a:solidFill>
                            <a:srgbClr val="000000"/>
                          </a:solidFill>
                          <a:effectLst/>
                          <a:latin typeface="Calibri"/>
                        </a:rPr>
                        <a:t>Too Old</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19%</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445.9</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1" u="none" strike="noStrike">
                          <a:solidFill>
                            <a:srgbClr val="808080"/>
                          </a:solidFill>
                          <a:effectLst/>
                          <a:latin typeface="Calibri"/>
                        </a:rPr>
                        <a:t>1.755</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74.6</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0.8</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8064">
                <a:tc rowSpan="3">
                  <a:txBody>
                    <a:bodyPr/>
                    <a:lstStyle/>
                    <a:p>
                      <a:pPr algn="ctr" fontAlgn="ctr"/>
                      <a:r>
                        <a:rPr lang="en-ZA" sz="1600" b="1" i="0" u="none" strike="noStrike">
                          <a:solidFill>
                            <a:srgbClr val="000000"/>
                          </a:solidFill>
                          <a:effectLst/>
                          <a:latin typeface="Calibri"/>
                        </a:rPr>
                        <a:t>TIMSS</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ZA" sz="1600" b="0" i="1" u="none" strike="noStrike">
                          <a:solidFill>
                            <a:srgbClr val="000000"/>
                          </a:solidFill>
                          <a:effectLst/>
                          <a:latin typeface="Calibri"/>
                        </a:rPr>
                        <a:t>Appropriate</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54%</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385.0</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1" u="none" strike="noStrike">
                          <a:solidFill>
                            <a:srgbClr val="808080"/>
                          </a:solidFill>
                          <a:effectLst/>
                          <a:latin typeface="Calibri"/>
                        </a:rPr>
                        <a:t>0.800</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a:solidFill>
                            <a:srgbClr val="000000"/>
                          </a:solidFill>
                          <a:effectLst/>
                          <a:latin typeface="Calibri"/>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8064">
                <a:tc vMerge="1">
                  <a:txBody>
                    <a:bodyPr/>
                    <a:lstStyle/>
                    <a:p>
                      <a:endParaRPr lang="en-ZA"/>
                    </a:p>
                  </a:txBody>
                  <a:tcPr/>
                </a:tc>
                <a:tc>
                  <a:txBody>
                    <a:bodyPr/>
                    <a:lstStyle/>
                    <a:p>
                      <a:pPr algn="l" fontAlgn="b"/>
                      <a:r>
                        <a:rPr lang="en-ZA" sz="1600" b="0" i="1" u="none" strike="noStrike">
                          <a:solidFill>
                            <a:srgbClr val="000000"/>
                          </a:solidFill>
                          <a:effectLst/>
                          <a:latin typeface="Calibri"/>
                        </a:rPr>
                        <a:t>Over Age</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24%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338.0</a:t>
                      </a:r>
                    </a:p>
                  </a:txBody>
                  <a:tcPr marL="0" marR="0" marT="0" marB="0" anchor="b">
                    <a:lnL>
                      <a:noFill/>
                    </a:lnL>
                    <a:lnR>
                      <a:noFill/>
                    </a:lnR>
                    <a:lnT>
                      <a:noFill/>
                    </a:lnT>
                    <a:lnB>
                      <a:noFill/>
                    </a:lnB>
                  </a:tcPr>
                </a:tc>
                <a:tc>
                  <a:txBody>
                    <a:bodyPr/>
                    <a:lstStyle/>
                    <a:p>
                      <a:pPr algn="ctr" fontAlgn="b"/>
                      <a:r>
                        <a:rPr lang="en-ZA" sz="1600" b="0" i="1" u="none" strike="noStrike">
                          <a:solidFill>
                            <a:srgbClr val="808080"/>
                          </a:solidFill>
                          <a:effectLst/>
                          <a:latin typeface="Calibri"/>
                        </a:rPr>
                        <a:t>0.972</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ZA" sz="1600" b="0" i="0" u="none" strike="noStrike">
                          <a:solidFill>
                            <a:srgbClr val="000000"/>
                          </a:solidFill>
                          <a:effectLst/>
                          <a:latin typeface="Calibri"/>
                        </a:rPr>
                        <a:t>47.0</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600" b="0" i="0" u="none" strike="noStrike">
                          <a:solidFill>
                            <a:srgbClr val="000000"/>
                          </a:solidFill>
                          <a:effectLst/>
                          <a:latin typeface="Calibri"/>
                        </a:rPr>
                        <a:t>0.5</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70966">
                <a:tc vMerge="1">
                  <a:txBody>
                    <a:bodyPr/>
                    <a:lstStyle/>
                    <a:p>
                      <a:endParaRPr lang="en-ZA"/>
                    </a:p>
                  </a:txBody>
                  <a:tcPr/>
                </a:tc>
                <a:tc>
                  <a:txBody>
                    <a:bodyPr/>
                    <a:lstStyle/>
                    <a:p>
                      <a:pPr algn="l" fontAlgn="b"/>
                      <a:r>
                        <a:rPr lang="en-ZA" sz="1600" b="0" i="1" u="none" strike="noStrike">
                          <a:solidFill>
                            <a:srgbClr val="000000"/>
                          </a:solidFill>
                          <a:effectLst/>
                          <a:latin typeface="Calibri"/>
                        </a:rPr>
                        <a:t>Too Old</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22%</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307.0</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1" u="none" strike="noStrike">
                          <a:solidFill>
                            <a:srgbClr val="808080"/>
                          </a:solidFill>
                          <a:effectLst/>
                          <a:latin typeface="Calibri"/>
                        </a:rPr>
                        <a:t>0.854</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a:solidFill>
                            <a:srgbClr val="000000"/>
                          </a:solidFill>
                          <a:effectLst/>
                          <a:latin typeface="Calibri"/>
                        </a:rPr>
                        <a:t>78.0</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ZA" sz="1600" b="0" i="0" u="none" strike="noStrike" dirty="0">
                          <a:solidFill>
                            <a:srgbClr val="000000"/>
                          </a:solidFill>
                          <a:effectLst/>
                          <a:latin typeface="Calibri"/>
                        </a:rPr>
                        <a:t>0.9</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6948264" y="2348880"/>
            <a:ext cx="576064" cy="720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6948264" y="5517232"/>
            <a:ext cx="576064" cy="720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29560066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6550223"/>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
        <p:nvSpPr>
          <p:cNvPr id="21" name="Title 1"/>
          <p:cNvSpPr>
            <a:spLocks noGrp="1"/>
          </p:cNvSpPr>
          <p:nvPr>
            <p:ph type="title"/>
          </p:nvPr>
        </p:nvSpPr>
        <p:spPr>
          <a:xfrm>
            <a:off x="379567" y="144016"/>
            <a:ext cx="8229600" cy="908720"/>
          </a:xfrm>
        </p:spPr>
        <p:txBody>
          <a:bodyPr>
            <a:normAutofit fontScale="90000"/>
          </a:bodyPr>
          <a:lstStyle/>
          <a:p>
            <a:r>
              <a:rPr lang="en-ZA" dirty="0" smtClean="0"/>
              <a:t>Over Aged Students – Across data sets</a:t>
            </a:r>
            <a:endParaRPr lang="en-ZA" sz="1600" i="1" dirty="0"/>
          </a:p>
        </p:txBody>
      </p:sp>
      <p:graphicFrame>
        <p:nvGraphicFramePr>
          <p:cNvPr id="5" name="Chart 4"/>
          <p:cNvGraphicFramePr/>
          <p:nvPr>
            <p:extLst>
              <p:ext uri="{D42A27DB-BD31-4B8C-83A1-F6EECF244321}">
                <p14:modId xmlns:p14="http://schemas.microsoft.com/office/powerpoint/2010/main" val="379926482"/>
              </p:ext>
            </p:extLst>
          </p:nvPr>
        </p:nvGraphicFramePr>
        <p:xfrm>
          <a:off x="179512" y="1230193"/>
          <a:ext cx="8751570" cy="53200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720776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Home-language vs. English</a:t>
            </a:r>
            <a:endParaRPr lang="en-ZA" dirty="0"/>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70409"/>
            <a:ext cx="8924925" cy="551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555776" y="6381328"/>
            <a:ext cx="6336704"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5788940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71463"/>
            <a:ext cx="8982075" cy="631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555776" y="5949280"/>
            <a:ext cx="6336704" cy="6372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1981818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Examples of high and no language items</a:t>
            </a:r>
            <a:endParaRPr lang="en-ZA" sz="3600" dirty="0"/>
          </a:p>
        </p:txBody>
      </p:sp>
      <p:sp>
        <p:nvSpPr>
          <p:cNvPr id="3" name="Content Placeholder 2"/>
          <p:cNvSpPr>
            <a:spLocks noGrp="1"/>
          </p:cNvSpPr>
          <p:nvPr>
            <p:ph idx="1"/>
          </p:nvPr>
        </p:nvSpPr>
        <p:spPr>
          <a:xfrm>
            <a:off x="750544" y="3225770"/>
            <a:ext cx="3051693" cy="369595"/>
          </a:xfrm>
          <a:solidFill>
            <a:schemeClr val="bg1">
              <a:lumMod val="85000"/>
            </a:schemeClr>
          </a:solidFill>
        </p:spPr>
        <p:txBody>
          <a:bodyPr>
            <a:noAutofit/>
          </a:bodyPr>
          <a:lstStyle/>
          <a:p>
            <a:pPr marL="0" indent="0" algn="ctr">
              <a:buNone/>
            </a:pPr>
            <a:r>
              <a:rPr lang="en-ZA" sz="1600" b="1" dirty="0" smtClean="0"/>
              <a:t>High language content items</a:t>
            </a:r>
            <a:endParaRPr lang="en-ZA" sz="16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95536" y="3645024"/>
            <a:ext cx="3744416" cy="1232881"/>
          </a:xfrm>
          <a:prstGeom prst="rect">
            <a:avLst/>
          </a:prstGeom>
          <a:noFill/>
          <a:ln>
            <a:noFill/>
          </a:ln>
        </p:spPr>
      </p:pic>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412831" y="5144491"/>
            <a:ext cx="3727121" cy="1380853"/>
          </a:xfrm>
          <a:prstGeom prst="rect">
            <a:avLst/>
          </a:prstGeom>
          <a:noFill/>
          <a:ln>
            <a:noFill/>
          </a:ln>
        </p:spPr>
      </p:pic>
      <p:pic>
        <p:nvPicPr>
          <p:cNvPr id="8" name="Picture 7"/>
          <p:cNvPicPr/>
          <p:nvPr/>
        </p:nvPicPr>
        <p:blipFill>
          <a:blip r:embed="rId5">
            <a:extLst>
              <a:ext uri="{28A0092B-C50C-407E-A947-70E740481C1C}">
                <a14:useLocalDpi xmlns:a14="http://schemas.microsoft.com/office/drawing/2010/main" val="0"/>
              </a:ext>
            </a:extLst>
          </a:blip>
          <a:srcRect/>
          <a:stretch>
            <a:fillRect/>
          </a:stretch>
        </p:blipFill>
        <p:spPr bwMode="auto">
          <a:xfrm>
            <a:off x="4932040" y="3595365"/>
            <a:ext cx="3871926" cy="1417811"/>
          </a:xfrm>
          <a:prstGeom prst="rect">
            <a:avLst/>
          </a:prstGeom>
          <a:noFill/>
          <a:ln>
            <a:noFill/>
          </a:ln>
        </p:spPr>
      </p:pic>
      <p:pic>
        <p:nvPicPr>
          <p:cNvPr id="9" name="Picture 8"/>
          <p:cNvPicPr/>
          <p:nvPr/>
        </p:nvPicPr>
        <p:blipFill>
          <a:blip r:embed="rId6">
            <a:extLst>
              <a:ext uri="{28A0092B-C50C-407E-A947-70E740481C1C}">
                <a14:useLocalDpi xmlns:a14="http://schemas.microsoft.com/office/drawing/2010/main" val="0"/>
              </a:ext>
            </a:extLst>
          </a:blip>
          <a:srcRect/>
          <a:stretch>
            <a:fillRect/>
          </a:stretch>
        </p:blipFill>
        <p:spPr bwMode="auto">
          <a:xfrm>
            <a:off x="4932040" y="5188195"/>
            <a:ext cx="3871926" cy="1121125"/>
          </a:xfrm>
          <a:prstGeom prst="rect">
            <a:avLst/>
          </a:prstGeom>
          <a:noFill/>
          <a:ln>
            <a:noFill/>
          </a:ln>
        </p:spPr>
      </p:pic>
      <p:sp>
        <p:nvSpPr>
          <p:cNvPr id="11" name="Content Placeholder 2"/>
          <p:cNvSpPr txBox="1">
            <a:spLocks/>
          </p:cNvSpPr>
          <p:nvPr/>
        </p:nvSpPr>
        <p:spPr>
          <a:xfrm>
            <a:off x="5305955" y="3284983"/>
            <a:ext cx="3124095" cy="310381"/>
          </a:xfrm>
          <a:prstGeom prst="rect">
            <a:avLst/>
          </a:prstGeom>
          <a:solidFill>
            <a:schemeClr val="bg1">
              <a:lumMod val="85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ZA" sz="1600" b="1" dirty="0" smtClean="0"/>
              <a:t>No language content items</a:t>
            </a:r>
            <a:endParaRPr lang="en-ZA" sz="1600" b="1" dirty="0"/>
          </a:p>
        </p:txBody>
      </p:sp>
      <p:cxnSp>
        <p:nvCxnSpPr>
          <p:cNvPr id="13" name="Straight Connector 12"/>
          <p:cNvCxnSpPr/>
          <p:nvPr/>
        </p:nvCxnSpPr>
        <p:spPr>
          <a:xfrm>
            <a:off x="4572000" y="1772816"/>
            <a:ext cx="0" cy="482453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Content Placeholder 4"/>
          <p:cNvGraphicFramePr>
            <a:graphicFrameLocks/>
          </p:cNvGraphicFramePr>
          <p:nvPr>
            <p:extLst>
              <p:ext uri="{D42A27DB-BD31-4B8C-83A1-F6EECF244321}">
                <p14:modId xmlns:p14="http://schemas.microsoft.com/office/powerpoint/2010/main" val="1263566232"/>
              </p:ext>
            </p:extLst>
          </p:nvPr>
        </p:nvGraphicFramePr>
        <p:xfrm>
          <a:off x="1187624" y="1556792"/>
          <a:ext cx="6480000" cy="1367977"/>
        </p:xfrm>
        <a:graphic>
          <a:graphicData uri="http://schemas.openxmlformats.org/drawingml/2006/table">
            <a:tbl>
              <a:tblPr>
                <a:tableStyleId>{5C22544A-7EE6-4342-B048-85BDC9FD1C3A}</a:tableStyleId>
              </a:tblPr>
              <a:tblGrid>
                <a:gridCol w="1620000"/>
                <a:gridCol w="972000"/>
                <a:gridCol w="972000"/>
                <a:gridCol w="972000"/>
                <a:gridCol w="972000"/>
                <a:gridCol w="972000"/>
              </a:tblGrid>
              <a:tr h="376515">
                <a:tc>
                  <a:txBody>
                    <a:bodyPr/>
                    <a:lstStyle/>
                    <a:p>
                      <a:pPr algn="ctr" fontAlgn="b"/>
                      <a:endParaRPr lang="en-ZA" sz="1400" b="0" i="0" u="none" strike="noStrike" dirty="0">
                        <a:solidFill>
                          <a:srgbClr val="000000"/>
                        </a:solidFill>
                        <a:effectLst/>
                        <a:latin typeface="Calibri"/>
                      </a:endParaRPr>
                    </a:p>
                  </a:txBody>
                  <a:tcPr marL="9525" marR="9525" marT="9525" marB="0" anchor="ctr"/>
                </a:tc>
                <a:tc>
                  <a:txBody>
                    <a:bodyPr/>
                    <a:lstStyle/>
                    <a:p>
                      <a:pPr algn="ctr" fontAlgn="b"/>
                      <a:r>
                        <a:rPr lang="en-ZA" sz="1400" b="1" u="none" strike="noStrike" dirty="0">
                          <a:effectLst/>
                        </a:rPr>
                        <a:t>Grade 1</a:t>
                      </a:r>
                      <a:endParaRPr lang="en-ZA" sz="1400" b="1" i="0" u="none" strike="noStrike" dirty="0">
                        <a:solidFill>
                          <a:srgbClr val="000000"/>
                        </a:solidFill>
                        <a:effectLst/>
                        <a:latin typeface="Calibri"/>
                      </a:endParaRPr>
                    </a:p>
                  </a:txBody>
                  <a:tcPr marL="9525" marR="9525" marT="9525" marB="0" anchor="ctr"/>
                </a:tc>
                <a:tc>
                  <a:txBody>
                    <a:bodyPr/>
                    <a:lstStyle/>
                    <a:p>
                      <a:pPr algn="ctr" fontAlgn="b"/>
                      <a:r>
                        <a:rPr lang="en-ZA" sz="1400" b="1" u="none" strike="noStrike" dirty="0">
                          <a:effectLst/>
                        </a:rPr>
                        <a:t>Grade 2</a:t>
                      </a:r>
                      <a:endParaRPr lang="en-ZA" sz="1400" b="1" i="0" u="none" strike="noStrike" dirty="0">
                        <a:solidFill>
                          <a:srgbClr val="000000"/>
                        </a:solidFill>
                        <a:effectLst/>
                        <a:latin typeface="Calibri"/>
                      </a:endParaRPr>
                    </a:p>
                  </a:txBody>
                  <a:tcPr marL="9525" marR="9525" marT="9525" marB="0" anchor="ctr"/>
                </a:tc>
                <a:tc>
                  <a:txBody>
                    <a:bodyPr/>
                    <a:lstStyle/>
                    <a:p>
                      <a:pPr algn="ctr" fontAlgn="b"/>
                      <a:r>
                        <a:rPr lang="en-ZA" sz="1400" b="1" u="none" strike="noStrike" dirty="0">
                          <a:effectLst/>
                        </a:rPr>
                        <a:t>Grade 3</a:t>
                      </a:r>
                      <a:endParaRPr lang="en-ZA" sz="1400" b="1" i="0" u="none" strike="noStrike" dirty="0">
                        <a:solidFill>
                          <a:srgbClr val="000000"/>
                        </a:solidFill>
                        <a:effectLst/>
                        <a:latin typeface="Calibri"/>
                      </a:endParaRPr>
                    </a:p>
                  </a:txBody>
                  <a:tcPr marL="9525" marR="9525" marT="9525" marB="0" anchor="ctr"/>
                </a:tc>
                <a:tc>
                  <a:txBody>
                    <a:bodyPr/>
                    <a:lstStyle/>
                    <a:p>
                      <a:pPr algn="ctr" fontAlgn="b"/>
                      <a:r>
                        <a:rPr lang="en-ZA" sz="1400" b="1" u="none" strike="noStrike" dirty="0">
                          <a:effectLst/>
                        </a:rPr>
                        <a:t>Grade 4</a:t>
                      </a:r>
                      <a:endParaRPr lang="en-ZA" sz="1400" b="1" i="0" u="none" strike="noStrike" dirty="0">
                        <a:solidFill>
                          <a:srgbClr val="000000"/>
                        </a:solidFill>
                        <a:effectLst/>
                        <a:latin typeface="Calibri"/>
                      </a:endParaRPr>
                    </a:p>
                  </a:txBody>
                  <a:tcPr marL="9525" marR="9525" marT="9525" marB="0" anchor="ctr"/>
                </a:tc>
                <a:tc>
                  <a:txBody>
                    <a:bodyPr/>
                    <a:lstStyle/>
                    <a:p>
                      <a:pPr algn="ctr" fontAlgn="b"/>
                      <a:r>
                        <a:rPr lang="en-ZA" sz="1400" b="1" u="none" strike="noStrike" dirty="0">
                          <a:effectLst/>
                        </a:rPr>
                        <a:t>Total</a:t>
                      </a:r>
                      <a:endParaRPr lang="en-ZA" sz="1400" b="1" i="0" u="none" strike="noStrike" dirty="0">
                        <a:solidFill>
                          <a:srgbClr val="000000"/>
                        </a:solidFill>
                        <a:effectLst/>
                        <a:latin typeface="Calibri"/>
                      </a:endParaRPr>
                    </a:p>
                  </a:txBody>
                  <a:tcPr marL="9525" marR="9525" marT="9525" marB="0" anchor="ctr">
                    <a:solidFill>
                      <a:schemeClr val="bg1">
                        <a:lumMod val="65000"/>
                      </a:schemeClr>
                    </a:solidFill>
                  </a:tcPr>
                </a:tc>
              </a:tr>
              <a:tr h="296683">
                <a:tc>
                  <a:txBody>
                    <a:bodyPr/>
                    <a:lstStyle/>
                    <a:p>
                      <a:pPr algn="ctr" fontAlgn="b"/>
                      <a:r>
                        <a:rPr lang="en-ZA" sz="1400" b="1" u="none" strike="noStrike" dirty="0">
                          <a:effectLst/>
                        </a:rPr>
                        <a:t>High language</a:t>
                      </a:r>
                      <a:endParaRPr lang="en-ZA" sz="1400" b="1"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dirty="0">
                          <a:effectLst/>
                        </a:rPr>
                        <a:t>1</a:t>
                      </a:r>
                      <a:endParaRPr lang="en-ZA" sz="1400" b="0"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dirty="0">
                          <a:effectLst/>
                        </a:rPr>
                        <a:t>5</a:t>
                      </a:r>
                      <a:endParaRPr lang="en-ZA" sz="1400" b="0"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a:effectLst/>
                        </a:rPr>
                        <a:t>6</a:t>
                      </a:r>
                      <a:endParaRPr lang="en-ZA" sz="1400" b="0" i="0" u="none" strike="noStrike">
                        <a:solidFill>
                          <a:srgbClr val="000000"/>
                        </a:solidFill>
                        <a:effectLst/>
                        <a:latin typeface="Calibri"/>
                      </a:endParaRPr>
                    </a:p>
                  </a:txBody>
                  <a:tcPr marL="9525" marR="9525" marT="9525" marB="0" anchor="ctr"/>
                </a:tc>
                <a:tc>
                  <a:txBody>
                    <a:bodyPr/>
                    <a:lstStyle/>
                    <a:p>
                      <a:pPr algn="ctr" fontAlgn="b"/>
                      <a:r>
                        <a:rPr lang="en-ZA" sz="1400" u="none" strike="noStrike">
                          <a:effectLst/>
                        </a:rPr>
                        <a:t>0</a:t>
                      </a:r>
                      <a:endParaRPr lang="en-ZA" sz="1400" b="0" i="0" u="none" strike="noStrike">
                        <a:solidFill>
                          <a:srgbClr val="000000"/>
                        </a:solidFill>
                        <a:effectLst/>
                        <a:latin typeface="Calibri"/>
                      </a:endParaRPr>
                    </a:p>
                  </a:txBody>
                  <a:tcPr marL="9525" marR="9525" marT="9525" marB="0" anchor="ctr"/>
                </a:tc>
                <a:tc>
                  <a:txBody>
                    <a:bodyPr/>
                    <a:lstStyle/>
                    <a:p>
                      <a:pPr algn="ctr" fontAlgn="b"/>
                      <a:r>
                        <a:rPr lang="en-ZA" sz="1400" u="none" strike="noStrike" dirty="0">
                          <a:effectLst/>
                        </a:rPr>
                        <a:t>12</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r>
              <a:tr h="231593">
                <a:tc>
                  <a:txBody>
                    <a:bodyPr/>
                    <a:lstStyle/>
                    <a:p>
                      <a:pPr algn="ctr" fontAlgn="b"/>
                      <a:r>
                        <a:rPr lang="en-ZA" sz="1400" b="1" u="none" strike="noStrike" dirty="0">
                          <a:effectLst/>
                        </a:rPr>
                        <a:t>No </a:t>
                      </a:r>
                      <a:r>
                        <a:rPr lang="en-ZA" sz="1400" b="1" u="none" strike="noStrike" dirty="0" smtClean="0">
                          <a:effectLst/>
                        </a:rPr>
                        <a:t>language</a:t>
                      </a:r>
                      <a:endParaRPr lang="en-ZA" sz="1400" b="1"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a:effectLst/>
                        </a:rPr>
                        <a:t>1</a:t>
                      </a:r>
                      <a:endParaRPr lang="en-ZA" sz="1400" b="0" i="0" u="none" strike="noStrike">
                        <a:solidFill>
                          <a:srgbClr val="000000"/>
                        </a:solidFill>
                        <a:effectLst/>
                        <a:latin typeface="Calibri"/>
                      </a:endParaRPr>
                    </a:p>
                  </a:txBody>
                  <a:tcPr marL="9525" marR="9525" marT="9525" marB="0" anchor="ctr"/>
                </a:tc>
                <a:tc>
                  <a:txBody>
                    <a:bodyPr/>
                    <a:lstStyle/>
                    <a:p>
                      <a:pPr algn="ctr" fontAlgn="b"/>
                      <a:r>
                        <a:rPr lang="en-ZA" sz="1400" u="none" strike="noStrike" dirty="0">
                          <a:effectLst/>
                        </a:rPr>
                        <a:t>2</a:t>
                      </a:r>
                      <a:endParaRPr lang="en-ZA" sz="1400" b="0"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dirty="0">
                          <a:effectLst/>
                        </a:rPr>
                        <a:t>9</a:t>
                      </a:r>
                      <a:endParaRPr lang="en-ZA" sz="1400" b="0" i="0" u="none" strike="noStrike" dirty="0">
                        <a:solidFill>
                          <a:srgbClr val="000000"/>
                        </a:solidFill>
                        <a:effectLst/>
                        <a:latin typeface="Calibri"/>
                      </a:endParaRPr>
                    </a:p>
                  </a:txBody>
                  <a:tcPr marL="9525" marR="9525" marT="9525" marB="0" anchor="ctr">
                    <a:solidFill>
                      <a:srgbClr val="FFFF00"/>
                    </a:solidFill>
                  </a:tcPr>
                </a:tc>
                <a:tc>
                  <a:txBody>
                    <a:bodyPr/>
                    <a:lstStyle/>
                    <a:p>
                      <a:pPr algn="ctr" fontAlgn="b"/>
                      <a:r>
                        <a:rPr lang="en-ZA" sz="1400" u="none" strike="noStrike" dirty="0">
                          <a:effectLst/>
                        </a:rPr>
                        <a:t>3</a:t>
                      </a:r>
                      <a:endParaRPr lang="en-ZA" sz="1400" b="0"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dirty="0">
                          <a:effectLst/>
                        </a:rPr>
                        <a:t>15</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r>
              <a:tr h="231593">
                <a:tc>
                  <a:txBody>
                    <a:bodyPr/>
                    <a:lstStyle/>
                    <a:p>
                      <a:pPr algn="ctr" fontAlgn="b"/>
                      <a:r>
                        <a:rPr lang="en-ZA" sz="1400" b="1" u="none" strike="noStrike" dirty="0">
                          <a:effectLst/>
                        </a:rPr>
                        <a:t>Other</a:t>
                      </a:r>
                      <a:endParaRPr lang="en-ZA" sz="1400" b="1"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a:effectLst/>
                        </a:rPr>
                        <a:t>1</a:t>
                      </a:r>
                      <a:endParaRPr lang="en-ZA" sz="1400" b="0" i="0" u="none" strike="noStrike">
                        <a:solidFill>
                          <a:srgbClr val="000000"/>
                        </a:solidFill>
                        <a:effectLst/>
                        <a:latin typeface="Calibri"/>
                      </a:endParaRPr>
                    </a:p>
                  </a:txBody>
                  <a:tcPr marL="9525" marR="9525" marT="9525" marB="0" anchor="ctr"/>
                </a:tc>
                <a:tc>
                  <a:txBody>
                    <a:bodyPr/>
                    <a:lstStyle/>
                    <a:p>
                      <a:pPr algn="ctr" fontAlgn="b"/>
                      <a:r>
                        <a:rPr lang="en-ZA" sz="1400" u="none" strike="noStrike">
                          <a:effectLst/>
                        </a:rPr>
                        <a:t>7</a:t>
                      </a:r>
                      <a:endParaRPr lang="en-ZA" sz="1400" b="0" i="0" u="none" strike="noStrike">
                        <a:solidFill>
                          <a:srgbClr val="000000"/>
                        </a:solidFill>
                        <a:effectLst/>
                        <a:latin typeface="Calibri"/>
                      </a:endParaRPr>
                    </a:p>
                  </a:txBody>
                  <a:tcPr marL="9525" marR="9525" marT="9525" marB="0" anchor="ctr"/>
                </a:tc>
                <a:tc>
                  <a:txBody>
                    <a:bodyPr/>
                    <a:lstStyle/>
                    <a:p>
                      <a:pPr algn="ctr" fontAlgn="b"/>
                      <a:r>
                        <a:rPr lang="en-ZA" sz="1400" u="none" strike="noStrike" dirty="0">
                          <a:effectLst/>
                        </a:rPr>
                        <a:t>15</a:t>
                      </a:r>
                      <a:endParaRPr lang="en-ZA" sz="1400" b="0"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dirty="0">
                          <a:effectLst/>
                        </a:rPr>
                        <a:t>3</a:t>
                      </a:r>
                      <a:endParaRPr lang="en-ZA" sz="1400" b="0" i="0" u="none" strike="noStrike" dirty="0">
                        <a:solidFill>
                          <a:srgbClr val="000000"/>
                        </a:solidFill>
                        <a:effectLst/>
                        <a:latin typeface="Calibri"/>
                      </a:endParaRPr>
                    </a:p>
                  </a:txBody>
                  <a:tcPr marL="9525" marR="9525" marT="9525" marB="0" anchor="ctr"/>
                </a:tc>
                <a:tc>
                  <a:txBody>
                    <a:bodyPr/>
                    <a:lstStyle/>
                    <a:p>
                      <a:pPr algn="ctr" fontAlgn="b"/>
                      <a:r>
                        <a:rPr lang="en-ZA" sz="1400" u="none" strike="noStrike" dirty="0">
                          <a:effectLst/>
                        </a:rPr>
                        <a:t>26</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r>
              <a:tr h="231593">
                <a:tc>
                  <a:txBody>
                    <a:bodyPr/>
                    <a:lstStyle/>
                    <a:p>
                      <a:pPr algn="ctr" fontAlgn="b"/>
                      <a:r>
                        <a:rPr lang="en-ZA" sz="1400" b="1" u="none" strike="noStrike" dirty="0">
                          <a:effectLst/>
                        </a:rPr>
                        <a:t>Total</a:t>
                      </a:r>
                      <a:endParaRPr lang="en-ZA" sz="1400" b="1" i="0" u="none" strike="noStrike" dirty="0">
                        <a:solidFill>
                          <a:srgbClr val="000000"/>
                        </a:solidFill>
                        <a:effectLst/>
                        <a:latin typeface="Calibri"/>
                      </a:endParaRPr>
                    </a:p>
                  </a:txBody>
                  <a:tcPr marL="9525" marR="9525" marT="9525" marB="0" anchor="ctr">
                    <a:solidFill>
                      <a:schemeClr val="bg1">
                        <a:lumMod val="65000"/>
                      </a:schemeClr>
                    </a:solidFill>
                  </a:tcPr>
                </a:tc>
                <a:tc>
                  <a:txBody>
                    <a:bodyPr/>
                    <a:lstStyle/>
                    <a:p>
                      <a:pPr algn="ctr" fontAlgn="b"/>
                      <a:r>
                        <a:rPr lang="en-ZA" sz="1400" u="none" strike="noStrike" dirty="0">
                          <a:effectLst/>
                        </a:rPr>
                        <a:t>3</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c>
                  <a:txBody>
                    <a:bodyPr/>
                    <a:lstStyle/>
                    <a:p>
                      <a:pPr algn="ctr" fontAlgn="b"/>
                      <a:r>
                        <a:rPr lang="en-ZA" sz="1400" u="none" strike="noStrike" dirty="0">
                          <a:effectLst/>
                        </a:rPr>
                        <a:t>14</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c>
                  <a:txBody>
                    <a:bodyPr/>
                    <a:lstStyle/>
                    <a:p>
                      <a:pPr algn="ctr" fontAlgn="b"/>
                      <a:r>
                        <a:rPr lang="en-ZA" sz="1400" u="none" strike="noStrike" dirty="0">
                          <a:effectLst/>
                        </a:rPr>
                        <a:t>30</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c>
                  <a:txBody>
                    <a:bodyPr/>
                    <a:lstStyle/>
                    <a:p>
                      <a:pPr algn="ctr" fontAlgn="b"/>
                      <a:r>
                        <a:rPr lang="en-ZA" sz="1400" u="none" strike="noStrike" dirty="0">
                          <a:effectLst/>
                        </a:rPr>
                        <a:t>6</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c>
                  <a:txBody>
                    <a:bodyPr/>
                    <a:lstStyle/>
                    <a:p>
                      <a:pPr algn="ctr" fontAlgn="b"/>
                      <a:r>
                        <a:rPr lang="en-ZA" sz="1400" u="none" strike="noStrike" dirty="0">
                          <a:effectLst/>
                        </a:rPr>
                        <a:t>53</a:t>
                      </a:r>
                      <a:endParaRPr lang="en-ZA" sz="1400" b="0" i="0" u="none" strike="noStrike" dirty="0">
                        <a:solidFill>
                          <a:srgbClr val="000000"/>
                        </a:solidFill>
                        <a:effectLst/>
                        <a:latin typeface="Calibri"/>
                      </a:endParaRPr>
                    </a:p>
                  </a:txBody>
                  <a:tcPr marL="9525" marR="9525" marT="9525" marB="0" anchor="ctr">
                    <a:solidFill>
                      <a:schemeClr val="bg1">
                        <a:lumMod val="65000"/>
                      </a:schemeClr>
                    </a:solidFill>
                  </a:tcPr>
                </a:tc>
              </a:tr>
            </a:tbl>
          </a:graphicData>
        </a:graphic>
      </p:graphicFrame>
    </p:spTree>
    <p:extLst>
      <p:ext uri="{BB962C8B-B14F-4D97-AF65-F5344CB8AC3E}">
        <p14:creationId xmlns:p14="http://schemas.microsoft.com/office/powerpoint/2010/main" val="346475334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“quasi-Difference-in-Difference”</a:t>
            </a:r>
            <a:endParaRPr lang="en-ZA" dirty="0"/>
          </a:p>
        </p:txBody>
      </p:sp>
      <p:sp>
        <p:nvSpPr>
          <p:cNvPr id="3" name="Content Placeholder 2"/>
          <p:cNvSpPr>
            <a:spLocks noGrp="1"/>
          </p:cNvSpPr>
          <p:nvPr>
            <p:ph idx="1"/>
          </p:nvPr>
        </p:nvSpPr>
        <p:spPr>
          <a:xfrm>
            <a:off x="251520" y="4509120"/>
            <a:ext cx="8663880" cy="2016224"/>
          </a:xfrm>
        </p:spPr>
        <p:txBody>
          <a:bodyPr>
            <a:noAutofit/>
          </a:bodyPr>
          <a:lstStyle/>
          <a:p>
            <a:r>
              <a:rPr lang="en-ZA" sz="2000" dirty="0" smtClean="0"/>
              <a:t>Clearly some of the underperformance in NSES Gr3 maths is due to language </a:t>
            </a:r>
          </a:p>
          <a:p>
            <a:endParaRPr lang="en-ZA" sz="1100" dirty="0" smtClean="0"/>
          </a:p>
          <a:p>
            <a:r>
              <a:rPr lang="en-ZA" sz="2000" dirty="0" smtClean="0">
                <a:sym typeface="Wingdings" panose="05000000000000000000" pitchFamily="2" charset="2"/>
              </a:rPr>
              <a:t>Problematic for learning trajectory analysis</a:t>
            </a:r>
          </a:p>
          <a:p>
            <a:endParaRPr lang="en-ZA" sz="1000" dirty="0" smtClean="0">
              <a:sym typeface="Wingdings" panose="05000000000000000000" pitchFamily="2" charset="2"/>
            </a:endParaRPr>
          </a:p>
          <a:p>
            <a:r>
              <a:rPr lang="en-ZA" sz="2000" i="1" dirty="0" smtClean="0">
                <a:sym typeface="Wingdings" panose="05000000000000000000" pitchFamily="2" charset="2"/>
              </a:rPr>
              <a:t>Solution? </a:t>
            </a:r>
            <a:r>
              <a:rPr lang="en-ZA" sz="2000" b="1" dirty="0" smtClean="0">
                <a:solidFill>
                  <a:srgbClr val="FF0000"/>
                </a:solidFill>
                <a:sym typeface="Wingdings" panose="05000000000000000000" pitchFamily="2" charset="2"/>
              </a:rPr>
              <a:t>Only use nine Gr3-level no-language items for Gr3-4-5 learning trajectories from now on</a:t>
            </a:r>
            <a:endParaRPr lang="en-ZA" sz="2000" b="1" dirty="0">
              <a:solidFill>
                <a:srgbClr val="FF0000"/>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1495"/>
          <a:stretch/>
        </p:blipFill>
        <p:spPr bwMode="auto">
          <a:xfrm>
            <a:off x="198070" y="3140968"/>
            <a:ext cx="8838426"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096" y="1531243"/>
            <a:ext cx="891540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10120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12391</TotalTime>
  <Words>2423</Words>
  <Application>Microsoft Macintosh PowerPoint</Application>
  <PresentationFormat>On-screen Show (4:3)</PresentationFormat>
  <Paragraphs>419</Paragraphs>
  <Slides>36</Slides>
  <Notes>34</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Starting behind and staying behind   The case of insurmountable learning deficits in South Africa</vt:lpstr>
      <vt:lpstr>Outline</vt:lpstr>
      <vt:lpstr>Rationale</vt:lpstr>
      <vt:lpstr>Data</vt:lpstr>
      <vt:lpstr>To provide examples of “learning” between Grades 3,4,5</vt:lpstr>
      <vt:lpstr>NSES question 37 NSES followed about 15000 students (266 schools) and tested them in Grade 3 (2007), Grade 4 (2008) and Grade 5 (2009). </vt:lpstr>
      <vt:lpstr>NSES question 42 NSES followed about 15000 students (266 schools) and tested them in Grade 3 (2007), Grade 4 (2008) and Grade 5 (2009). </vt:lpstr>
      <vt:lpstr>Insurmountable learning deficits: 0.3 SD</vt:lpstr>
      <vt:lpstr>PowerPoint Presentation</vt:lpstr>
      <vt:lpstr>PowerPoint Presentation</vt:lpstr>
      <vt:lpstr>Policy implications – the earlier the better </vt:lpstr>
      <vt:lpstr>Wisdom…</vt:lpstr>
      <vt:lpstr>Thank you Comments, questions?  This presentation and papers available online at: www.nicspaull.com/research  </vt:lpstr>
      <vt:lpstr>Learning trajectories</vt:lpstr>
      <vt:lpstr>Hill, Bloom, Black, Lipsey 2007 - USA</vt:lpstr>
      <vt:lpstr>Quantifying learning in a year in SA</vt:lpstr>
      <vt:lpstr>Insurmountable learning deficits: 0.3 SD</vt:lpstr>
      <vt:lpstr>Insurmountable learning deficits: 0.3 SD</vt:lpstr>
      <vt:lpstr>Insurmountable learning deficits: 0.3 SD</vt:lpstr>
      <vt:lpstr>This is a nice graph </vt:lpstr>
      <vt:lpstr>Policy recommendations </vt:lpstr>
      <vt:lpstr>Conclusion</vt:lpstr>
      <vt:lpstr>Questions</vt:lpstr>
      <vt:lpstr>Quantifying learning deficits in Gr3</vt:lpstr>
      <vt:lpstr>Quantifying learning deficits in Gr3</vt:lpstr>
      <vt:lpstr>Learning deficits in Grades 3,4,5</vt:lpstr>
      <vt:lpstr>NSES Gr3 &amp; 5 performance on no-language Gr3-level items</vt:lpstr>
      <vt:lpstr>Over Aged Students</vt:lpstr>
      <vt:lpstr>Using ANA 2012</vt:lpstr>
      <vt:lpstr>Over Aged Students – Across data sets</vt:lpstr>
      <vt:lpstr>Over Aged Students – Across data sets</vt:lpstr>
      <vt:lpstr>Over Aged Students – Across data sets</vt:lpstr>
      <vt:lpstr>Home-language vs. English</vt:lpstr>
      <vt:lpstr>PowerPoint Presentation</vt:lpstr>
      <vt:lpstr>Examples of high and no language items</vt:lpstr>
      <vt:lpstr>“quasi-Difference-in-Difference”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376</cp:revision>
  <dcterms:created xsi:type="dcterms:W3CDTF">2012-07-03T12:28:17Z</dcterms:created>
  <dcterms:modified xsi:type="dcterms:W3CDTF">2014-12-04T07:32:39Z</dcterms:modified>
</cp:coreProperties>
</file>