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6" r:id="rId3"/>
    <p:sldId id="280" r:id="rId4"/>
    <p:sldId id="279" r:id="rId5"/>
    <p:sldId id="262" r:id="rId6"/>
    <p:sldId id="278" r:id="rId7"/>
    <p:sldId id="270" r:id="rId8"/>
    <p:sldId id="263" r:id="rId9"/>
    <p:sldId id="259" r:id="rId10"/>
    <p:sldId id="261" r:id="rId11"/>
    <p:sldId id="269" r:id="rId12"/>
    <p:sldId id="257" r:id="rId13"/>
    <p:sldId id="266" r:id="rId14"/>
    <p:sldId id="267" r:id="rId15"/>
    <p:sldId id="268" r:id="rId16"/>
    <p:sldId id="274" r:id="rId17"/>
    <p:sldId id="286" r:id="rId18"/>
    <p:sldId id="277" r:id="rId19"/>
    <p:sldId id="282" r:id="rId20"/>
    <p:sldId id="283" r:id="rId21"/>
    <p:sldId id="271" r:id="rId22"/>
    <p:sldId id="273" r:id="rId23"/>
    <p:sldId id="272" r:id="rId24"/>
    <p:sldId id="285" r:id="rId25"/>
    <p:sldId id="287" r:id="rId26"/>
    <p:sldId id="264" r:id="rId27"/>
    <p:sldId id="284" r:id="rId28"/>
    <p:sldId id="265" r:id="rId29"/>
    <p:sldId id="288" r:id="rId30"/>
    <p:sldId id="260" r:id="rId31"/>
    <p:sldId id="281" r:id="rId32"/>
    <p:sldId id="25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A"/>
    <a:srgbClr val="DC7B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1" d="100"/>
          <a:sy n="81" d="100"/>
        </p:scale>
        <p:origin x="-1600" y="-2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06AD00-5277-3E44-8E83-78BF0A936EA6}" type="datetimeFigureOut">
              <a:rPr lang="en-US" smtClean="0"/>
              <a:t>16/04/20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45CD34-7AAD-9C48-86FD-0F2445C75AEC}" type="slidenum">
              <a:rPr lang="en-US" smtClean="0"/>
              <a:t>‹#›</a:t>
            </a:fld>
            <a:endParaRPr lang="en-US"/>
          </a:p>
        </p:txBody>
      </p:sp>
    </p:spTree>
    <p:extLst>
      <p:ext uri="{BB962C8B-B14F-4D97-AF65-F5344CB8AC3E}">
        <p14:creationId xmlns:p14="http://schemas.microsoft.com/office/powerpoint/2010/main" val="42408295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from: http://</a:t>
            </a:r>
            <a:r>
              <a:rPr lang="en-US" dirty="0" err="1" smtClean="0"/>
              <a:t>www.amplify.com</a:t>
            </a:r>
            <a:r>
              <a:rPr lang="en-US" dirty="0" smtClean="0"/>
              <a:t>/viewpoints/7-apps-and-websites-to-strengthen-21st-century-skills </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1</a:t>
            </a:fld>
            <a:endParaRPr lang="en-US"/>
          </a:p>
        </p:txBody>
      </p:sp>
    </p:spTree>
    <p:extLst>
      <p:ext uri="{BB962C8B-B14F-4D97-AF65-F5344CB8AC3E}">
        <p14:creationId xmlns:p14="http://schemas.microsoft.com/office/powerpoint/2010/main" val="403322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Churches – Bloom’s Digital Taxonomy</a:t>
            </a:r>
          </a:p>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9</a:t>
            </a:fld>
            <a:endParaRPr lang="en-US"/>
          </a:p>
        </p:txBody>
      </p:sp>
    </p:spTree>
    <p:extLst>
      <p:ext uri="{BB962C8B-B14F-4D97-AF65-F5344CB8AC3E}">
        <p14:creationId xmlns:p14="http://schemas.microsoft.com/office/powerpoint/2010/main" val="179770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err="1" smtClean="0"/>
              <a:t>https</a:t>
            </a:r>
            <a:r>
              <a:rPr lang="pt-BR" dirty="0" smtClean="0"/>
              <a:t>://</a:t>
            </a:r>
            <a:r>
              <a:rPr lang="pt-BR" dirty="0" err="1" smtClean="0"/>
              <a:t>vimeo.com</a:t>
            </a:r>
            <a:r>
              <a:rPr lang="pt-BR" dirty="0" smtClean="0"/>
              <a:t>/40895671</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10</a:t>
            </a:fld>
            <a:endParaRPr lang="en-US"/>
          </a:p>
        </p:txBody>
      </p:sp>
    </p:spTree>
    <p:extLst>
      <p:ext uri="{BB962C8B-B14F-4D97-AF65-F5344CB8AC3E}">
        <p14:creationId xmlns:p14="http://schemas.microsoft.com/office/powerpoint/2010/main" val="1455576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qz.com</a:t>
            </a:r>
            <a:r>
              <a:rPr lang="en-US" dirty="0" smtClean="0"/>
              <a:t>/377742/this-school-in-norway-abandoned-teaching-subjects-40-years-ago/</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19</a:t>
            </a:fld>
            <a:endParaRPr lang="en-US"/>
          </a:p>
        </p:txBody>
      </p:sp>
    </p:spTree>
    <p:extLst>
      <p:ext uri="{BB962C8B-B14F-4D97-AF65-F5344CB8AC3E}">
        <p14:creationId xmlns:p14="http://schemas.microsoft.com/office/powerpoint/2010/main" val="307689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Churches – Bloom’s Digital Taxonomy</a:t>
            </a:r>
          </a:p>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20</a:t>
            </a:fld>
            <a:endParaRPr lang="en-US"/>
          </a:p>
        </p:txBody>
      </p:sp>
    </p:spTree>
    <p:extLst>
      <p:ext uri="{BB962C8B-B14F-4D97-AF65-F5344CB8AC3E}">
        <p14:creationId xmlns:p14="http://schemas.microsoft.com/office/powerpoint/2010/main" val="179770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21</a:t>
            </a:fld>
            <a:endParaRPr lang="en-US"/>
          </a:p>
        </p:txBody>
      </p:sp>
    </p:spTree>
    <p:extLst>
      <p:ext uri="{BB962C8B-B14F-4D97-AF65-F5344CB8AC3E}">
        <p14:creationId xmlns:p14="http://schemas.microsoft.com/office/powerpoint/2010/main" val="1904656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www.npr.org</a:t>
            </a:r>
            <a:r>
              <a:rPr lang="en-US" dirty="0" smtClean="0"/>
              <a:t>/sections/</a:t>
            </a:r>
            <a:r>
              <a:rPr lang="en-US" dirty="0" err="1" smtClean="0"/>
              <a:t>ed</a:t>
            </a:r>
            <a:r>
              <a:rPr lang="en-US" dirty="0" smtClean="0"/>
              <a:t>/2015/05/28/404684712/non-academic-skills-are-key-to-success-but-what-should-we-call-them</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22</a:t>
            </a:fld>
            <a:endParaRPr lang="en-US"/>
          </a:p>
        </p:txBody>
      </p:sp>
    </p:spTree>
    <p:extLst>
      <p:ext uri="{BB962C8B-B14F-4D97-AF65-F5344CB8AC3E}">
        <p14:creationId xmlns:p14="http://schemas.microsoft.com/office/powerpoint/2010/main" val="1762589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Churches – Bloom’s Digital Taxonomy</a:t>
            </a:r>
          </a:p>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30</a:t>
            </a:fld>
            <a:endParaRPr lang="en-US"/>
          </a:p>
        </p:txBody>
      </p:sp>
    </p:spTree>
    <p:extLst>
      <p:ext uri="{BB962C8B-B14F-4D97-AF65-F5344CB8AC3E}">
        <p14:creationId xmlns:p14="http://schemas.microsoft.com/office/powerpoint/2010/main" val="179770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678AF9-D5EB-864D-8784-B13701886652}" type="datetimeFigureOut">
              <a:rPr lang="en-US" smtClean="0"/>
              <a:t>16/04/20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53041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78AF9-D5EB-864D-8784-B13701886652}" type="datetimeFigureOut">
              <a:rPr lang="en-US" smtClean="0"/>
              <a:t>16/04/20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956258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678AF9-D5EB-864D-8784-B13701886652}" type="datetimeFigureOut">
              <a:rPr lang="en-US" smtClean="0"/>
              <a:t>16/04/20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3748388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678AF9-D5EB-864D-8784-B13701886652}" type="datetimeFigureOut">
              <a:rPr lang="en-US" smtClean="0"/>
              <a:t>16/04/20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862364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678AF9-D5EB-864D-8784-B13701886652}" type="datetimeFigureOut">
              <a:rPr lang="en-US" smtClean="0"/>
              <a:t>16/04/20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1761196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678AF9-D5EB-864D-8784-B13701886652}" type="datetimeFigureOut">
              <a:rPr lang="en-US" smtClean="0"/>
              <a:t>16/04/20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307832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78AF9-D5EB-864D-8784-B13701886652}" type="datetimeFigureOut">
              <a:rPr lang="en-US" smtClean="0"/>
              <a:t>16/04/20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57473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678AF9-D5EB-864D-8784-B13701886652}" type="datetimeFigureOut">
              <a:rPr lang="en-US" smtClean="0"/>
              <a:t>16/04/20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21068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678AF9-D5EB-864D-8784-B13701886652}" type="datetimeFigureOut">
              <a:rPr lang="en-US" smtClean="0"/>
              <a:t>16/04/20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139753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78AF9-D5EB-864D-8784-B13701886652}" type="datetimeFigureOut">
              <a:rPr lang="en-US" smtClean="0"/>
              <a:t>16/04/20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473968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78AF9-D5EB-864D-8784-B13701886652}" type="datetimeFigureOut">
              <a:rPr lang="en-US" smtClean="0"/>
              <a:t>16/04/20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27B81-8EE7-0545-9D4A-3A1F09DC7818}" type="slidenum">
              <a:rPr lang="en-US" smtClean="0"/>
              <a:t>‹#›</a:t>
            </a:fld>
            <a:endParaRPr lang="en-US"/>
          </a:p>
        </p:txBody>
      </p:sp>
    </p:spTree>
    <p:extLst>
      <p:ext uri="{BB962C8B-B14F-4D97-AF65-F5344CB8AC3E}">
        <p14:creationId xmlns:p14="http://schemas.microsoft.com/office/powerpoint/2010/main" val="26272131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78AF9-D5EB-864D-8784-B13701886652}" type="datetimeFigureOut">
              <a:rPr lang="en-US" smtClean="0"/>
              <a:t>16/04/20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27B81-8EE7-0545-9D4A-3A1F09DC7818}" type="slidenum">
              <a:rPr lang="en-US" smtClean="0"/>
              <a:t>‹#›</a:t>
            </a:fld>
            <a:endParaRPr lang="en-US"/>
          </a:p>
        </p:txBody>
      </p:sp>
    </p:spTree>
    <p:extLst>
      <p:ext uri="{BB962C8B-B14F-4D97-AF65-F5344CB8AC3E}">
        <p14:creationId xmlns:p14="http://schemas.microsoft.com/office/powerpoint/2010/main" val="1889429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icspaull.com" TargetMode="External"/><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ideo.com/expertise/education/" TargetMode="External"/><Relationship Id="rId4" Type="http://schemas.openxmlformats.org/officeDocument/2006/relationships/hyperlink" Target="https://vimeo.com/40895671" TargetMode="External"/><Relationship Id="rId5" Type="http://schemas.openxmlformats.org/officeDocument/2006/relationships/hyperlink" Target="http://education.vermont.gov/documents/EDU-WhitePaper-Making_Good_Use-of_New_Assessments.pdf" TargetMode="External"/><Relationship Id="rId6" Type="http://schemas.openxmlformats.org/officeDocument/2006/relationships/image" Target="../media/image28.png"/><Relationship Id="rId7" Type="http://schemas.openxmlformats.org/officeDocument/2006/relationships/hyperlink" Target="https://www.oecd.org/pisa/pisaproducts/PISA2015-Released-FT-Cognitive-Items.pdf" TargetMode="External"/><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2778"/>
            <a:ext cx="7772400" cy="1470025"/>
          </a:xfrm>
        </p:spPr>
        <p:txBody>
          <a:bodyPr>
            <a:normAutofit fontScale="90000"/>
          </a:bodyPr>
          <a:lstStyle/>
          <a:p>
            <a:r>
              <a:rPr lang="en-US" sz="2400" b="1" dirty="0" smtClean="0">
                <a:latin typeface="Helvetica"/>
                <a:cs typeface="Helvetica"/>
              </a:rPr>
              <a:t>Assessment</a:t>
            </a:r>
            <a:r>
              <a:rPr lang="en-US" sz="2400" dirty="0" smtClean="0">
                <a:latin typeface="Helvetica"/>
                <a:cs typeface="Helvetica"/>
              </a:rPr>
              <a:t>: Helping or Hurting the Academic Project?</a:t>
            </a:r>
            <a:r>
              <a:rPr lang="en-US" sz="1400" dirty="0" smtClean="0">
                <a:latin typeface="Helvetica"/>
                <a:cs typeface="Helvetica"/>
              </a:rPr>
              <a:t/>
            </a:r>
            <a:br>
              <a:rPr lang="en-US" sz="1400" dirty="0" smtClean="0">
                <a:latin typeface="Helvetica"/>
                <a:cs typeface="Helvetica"/>
              </a:rPr>
            </a:br>
            <a:r>
              <a:rPr lang="en-US" sz="1100" dirty="0">
                <a:latin typeface="Helvetica"/>
                <a:cs typeface="Helvetica"/>
              </a:rPr>
              <a:t> </a:t>
            </a:r>
            <a:r>
              <a:rPr lang="en-US" sz="2400" dirty="0" smtClean="0">
                <a:latin typeface="Helvetica"/>
                <a:cs typeface="Helvetica"/>
              </a:rPr>
              <a:t/>
            </a:r>
            <a:br>
              <a:rPr lang="en-US" sz="2400" dirty="0" smtClean="0">
                <a:latin typeface="Helvetica"/>
                <a:cs typeface="Helvetica"/>
              </a:rPr>
            </a:br>
            <a:r>
              <a:rPr lang="en-US" sz="1800" dirty="0" err="1" smtClean="0">
                <a:latin typeface="Helvetica"/>
                <a:cs typeface="Helvetica"/>
              </a:rPr>
              <a:t>Dr</a:t>
            </a:r>
            <a:r>
              <a:rPr lang="en-US" sz="1800" dirty="0" smtClean="0">
                <a:latin typeface="Helvetica"/>
                <a:cs typeface="Helvetica"/>
              </a:rPr>
              <a:t> Nic Spaull    |    </a:t>
            </a:r>
            <a:r>
              <a:rPr lang="en-US" sz="1800" dirty="0" err="1" smtClean="0">
                <a:latin typeface="Helvetica"/>
                <a:cs typeface="Helvetica"/>
              </a:rPr>
              <a:t>Herzlea</a:t>
            </a:r>
            <a:r>
              <a:rPr lang="en-US" sz="1800" dirty="0" smtClean="0">
                <a:latin typeface="Helvetica"/>
                <a:cs typeface="Helvetica"/>
              </a:rPr>
              <a:t> High School    |</a:t>
            </a:r>
            <a:r>
              <a:rPr lang="en-US" sz="1800" dirty="0">
                <a:latin typeface="Helvetica"/>
                <a:cs typeface="Helvetica"/>
              </a:rPr>
              <a:t> </a:t>
            </a:r>
            <a:r>
              <a:rPr lang="en-US" sz="1800" dirty="0" smtClean="0">
                <a:latin typeface="Helvetica"/>
                <a:cs typeface="Helvetica"/>
              </a:rPr>
              <a:t>   20 April 2016</a:t>
            </a:r>
            <a:br>
              <a:rPr lang="en-US" sz="1800" dirty="0" smtClean="0">
                <a:latin typeface="Helvetica"/>
                <a:cs typeface="Helvetica"/>
              </a:rPr>
            </a:br>
            <a:r>
              <a:rPr lang="en-US" sz="300" dirty="0">
                <a:latin typeface="Helvetica"/>
                <a:cs typeface="Helvetica"/>
              </a:rPr>
              <a:t/>
            </a:r>
            <a:br>
              <a:rPr lang="en-US" sz="300" dirty="0">
                <a:latin typeface="Helvetica"/>
                <a:cs typeface="Helvetica"/>
              </a:rPr>
            </a:br>
            <a:r>
              <a:rPr lang="en-US" sz="1800" dirty="0" smtClean="0">
                <a:latin typeface="Helvetica"/>
                <a:cs typeface="Helvetica"/>
              </a:rPr>
              <a:t> </a:t>
            </a:r>
            <a:r>
              <a:rPr lang="en-US" sz="1400" dirty="0" smtClean="0">
                <a:latin typeface="Helvetica"/>
                <a:cs typeface="Helvetica"/>
                <a:hlinkClick r:id="rId3"/>
              </a:rPr>
              <a:t>www.nicspaull.com</a:t>
            </a:r>
            <a:r>
              <a:rPr lang="en-US" sz="1400" dirty="0" smtClean="0">
                <a:latin typeface="Helvetica"/>
                <a:cs typeface="Helvetica"/>
              </a:rPr>
              <a:t>  </a:t>
            </a:r>
            <a:r>
              <a:rPr lang="en-US" sz="900" dirty="0">
                <a:latin typeface="Helvetica"/>
                <a:cs typeface="Helvetica"/>
              </a:rPr>
              <a:t/>
            </a:r>
            <a:br>
              <a:rPr lang="en-US" sz="900" dirty="0">
                <a:latin typeface="Helvetica"/>
                <a:cs typeface="Helvetica"/>
              </a:rPr>
            </a:br>
            <a:r>
              <a:rPr lang="en-US" sz="900" dirty="0" smtClean="0">
                <a:latin typeface="Helvetica"/>
                <a:cs typeface="Helvetica"/>
              </a:rPr>
              <a:t/>
            </a:r>
            <a:br>
              <a:rPr lang="en-US" sz="900" dirty="0" smtClean="0">
                <a:latin typeface="Helvetica"/>
                <a:cs typeface="Helvetica"/>
              </a:rPr>
            </a:br>
            <a:r>
              <a:rPr lang="en-US" sz="1400" dirty="0" smtClean="0">
                <a:latin typeface="Helvetica"/>
                <a:cs typeface="Helvetica"/>
              </a:rPr>
              <a:t>Stellenbosch University   |   University of Johannesburg   |   OECD</a:t>
            </a:r>
            <a:endParaRPr lang="en-US" sz="1400" dirty="0">
              <a:latin typeface="Helvetica"/>
              <a:cs typeface="Helvetica"/>
            </a:endParaRPr>
          </a:p>
        </p:txBody>
      </p:sp>
      <p:pic>
        <p:nvPicPr>
          <p:cNvPr id="4" name="Picture 3"/>
          <p:cNvPicPr>
            <a:picLocks noChangeAspect="1"/>
          </p:cNvPicPr>
          <p:nvPr/>
        </p:nvPicPr>
        <p:blipFill>
          <a:blip r:embed="rId4"/>
          <a:stretch>
            <a:fillRect/>
          </a:stretch>
        </p:blipFill>
        <p:spPr>
          <a:xfrm>
            <a:off x="810475" y="2051516"/>
            <a:ext cx="7647725" cy="4301845"/>
          </a:xfrm>
          <a:prstGeom prst="rect">
            <a:avLst/>
          </a:prstGeom>
        </p:spPr>
      </p:pic>
    </p:spTree>
    <p:extLst>
      <p:ext uri="{BB962C8B-B14F-4D97-AF65-F5344CB8AC3E}">
        <p14:creationId xmlns:p14="http://schemas.microsoft.com/office/powerpoint/2010/main" val="5415280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Overview</a:t>
            </a:r>
            <a:endParaRPr lang="en-US" dirty="0"/>
          </a:p>
        </p:txBody>
      </p:sp>
      <p:pic>
        <p:nvPicPr>
          <p:cNvPr id="4" name="Content Placeholder 3"/>
          <p:cNvPicPr>
            <a:picLocks noGrp="1" noChangeAspect="1"/>
          </p:cNvPicPr>
          <p:nvPr>
            <p:ph idx="1"/>
          </p:nvPr>
        </p:nvPicPr>
        <p:blipFill>
          <a:blip r:embed="rId2"/>
          <a:srcRect l="2474" r="2474"/>
          <a:stretch>
            <a:fillRect/>
          </a:stretch>
        </p:blipFill>
        <p:spPr>
          <a:xfrm>
            <a:off x="622862" y="2017058"/>
            <a:ext cx="2835249" cy="3107765"/>
          </a:xfrm>
        </p:spPr>
      </p:pic>
      <p:sp>
        <p:nvSpPr>
          <p:cNvPr id="5" name="TextBox 4"/>
          <p:cNvSpPr txBox="1"/>
          <p:nvPr/>
        </p:nvSpPr>
        <p:spPr>
          <a:xfrm>
            <a:off x="3854825" y="1553882"/>
            <a:ext cx="4831976" cy="4739759"/>
          </a:xfrm>
          <a:prstGeom prst="rect">
            <a:avLst/>
          </a:prstGeom>
          <a:noFill/>
        </p:spPr>
        <p:txBody>
          <a:bodyPr wrap="square" rtlCol="0">
            <a:spAutoFit/>
          </a:bodyPr>
          <a:lstStyle/>
          <a:p>
            <a:pPr marL="457200" indent="-457200">
              <a:buFont typeface="+mj-lt"/>
              <a:buAutoNum type="arabicPeriod"/>
            </a:pPr>
            <a:r>
              <a:rPr lang="en-US" sz="2400" dirty="0" smtClean="0"/>
              <a:t>What is assessment &amp; why is it important?</a:t>
            </a:r>
          </a:p>
          <a:p>
            <a:pPr marL="457200" indent="-457200">
              <a:buFont typeface="+mj-lt"/>
              <a:buAutoNum type="arabicPeriod"/>
            </a:pPr>
            <a:endParaRPr lang="en-US" sz="1200" dirty="0" smtClean="0"/>
          </a:p>
          <a:p>
            <a:pPr marL="457200" indent="-457200">
              <a:buFont typeface="+mj-lt"/>
              <a:buAutoNum type="arabicPeriod"/>
            </a:pPr>
            <a:r>
              <a:rPr lang="en-US" sz="2400" dirty="0" smtClean="0"/>
              <a:t>Assessment problems as both symptom and cause. Solution?</a:t>
            </a:r>
          </a:p>
          <a:p>
            <a:pPr marL="457200" indent="-457200">
              <a:buFont typeface="+mj-lt"/>
              <a:buAutoNum type="arabicPeriod"/>
            </a:pPr>
            <a:endParaRPr lang="en-US" sz="1200" dirty="0" smtClean="0"/>
          </a:p>
          <a:p>
            <a:pPr marL="457200" indent="-457200">
              <a:buFont typeface="+mj-lt"/>
              <a:buAutoNum type="arabicPeriod"/>
            </a:pPr>
            <a:r>
              <a:rPr lang="en-US" sz="2400" dirty="0" smtClean="0"/>
              <a:t>Rethinking assessment and the academic project itself</a:t>
            </a:r>
          </a:p>
          <a:p>
            <a:endParaRPr lang="en-US" sz="2000" dirty="0" smtClean="0"/>
          </a:p>
          <a:p>
            <a:pPr marL="457200" indent="-457200">
              <a:buFont typeface="+mj-lt"/>
              <a:buAutoNum type="arabicPeriod"/>
            </a:pPr>
            <a:r>
              <a:rPr lang="en-US" sz="2400" dirty="0" smtClean="0"/>
              <a:t>What can </a:t>
            </a:r>
            <a:r>
              <a:rPr lang="en-US" sz="2400" dirty="0" err="1" smtClean="0"/>
              <a:t>Herzlea</a:t>
            </a:r>
            <a:r>
              <a:rPr lang="en-US" sz="2400" dirty="0" smtClean="0"/>
              <a:t> do going forward?</a:t>
            </a:r>
          </a:p>
          <a:p>
            <a:endParaRPr lang="en-US" sz="2000" dirty="0" smtClean="0"/>
          </a:p>
          <a:p>
            <a:pPr marL="457200" indent="-457200">
              <a:buFont typeface="+mj-lt"/>
              <a:buAutoNum type="arabicPeriod"/>
            </a:pPr>
            <a:r>
              <a:rPr lang="en-US" sz="2400" dirty="0" smtClean="0"/>
              <a:t>Q&amp;A</a:t>
            </a:r>
          </a:p>
          <a:p>
            <a:endParaRPr lang="en-US" dirty="0"/>
          </a:p>
        </p:txBody>
      </p:sp>
    </p:spTree>
    <p:extLst>
      <p:ext uri="{BB962C8B-B14F-4D97-AF65-F5344CB8AC3E}">
        <p14:creationId xmlns:p14="http://schemas.microsoft.com/office/powerpoint/2010/main" val="345712913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fontScale="90000"/>
          </a:bodyPr>
          <a:lstStyle/>
          <a:p>
            <a:r>
              <a:rPr lang="en-US" dirty="0" smtClean="0"/>
              <a:t>What is assessment &amp; why is it important?</a:t>
            </a:r>
            <a:endParaRPr lang="en-US" dirty="0"/>
          </a:p>
        </p:txBody>
      </p:sp>
      <p:sp>
        <p:nvSpPr>
          <p:cNvPr id="5" name="TextBox 4"/>
          <p:cNvSpPr txBox="1"/>
          <p:nvPr/>
        </p:nvSpPr>
        <p:spPr>
          <a:xfrm>
            <a:off x="3974355" y="1837765"/>
            <a:ext cx="4966449" cy="4308873"/>
          </a:xfrm>
          <a:prstGeom prst="rect">
            <a:avLst/>
          </a:prstGeom>
          <a:noFill/>
        </p:spPr>
        <p:txBody>
          <a:bodyPr wrap="square" rtlCol="0">
            <a:spAutoFit/>
          </a:bodyPr>
          <a:lstStyle/>
          <a:p>
            <a:r>
              <a:rPr lang="en-US" dirty="0" smtClean="0"/>
              <a:t>Assessment is one of the core components of schooling:</a:t>
            </a:r>
          </a:p>
          <a:p>
            <a:pPr marL="342900" indent="-342900">
              <a:buFont typeface="Arial"/>
              <a:buChar char="•"/>
            </a:pPr>
            <a:r>
              <a:rPr lang="en-US" b="1" dirty="0" smtClean="0"/>
              <a:t>Curriculum:</a:t>
            </a:r>
            <a:r>
              <a:rPr lang="en-US" dirty="0" smtClean="0"/>
              <a:t> What counts as legitimate knowledge and practice?</a:t>
            </a:r>
          </a:p>
          <a:p>
            <a:pPr marL="742950" lvl="1" indent="-285750">
              <a:buFont typeface="Arial"/>
              <a:buChar char="•"/>
            </a:pPr>
            <a:r>
              <a:rPr lang="en-US" i="1" dirty="0" smtClean="0"/>
              <a:t>(What do you need to learn)</a:t>
            </a:r>
          </a:p>
          <a:p>
            <a:endParaRPr lang="en-US" dirty="0"/>
          </a:p>
          <a:p>
            <a:pPr marL="342900" indent="-342900">
              <a:buFont typeface="Arial"/>
              <a:buChar char="•"/>
            </a:pPr>
            <a:r>
              <a:rPr lang="en-US" b="1" dirty="0" smtClean="0"/>
              <a:t>Assessment</a:t>
            </a:r>
            <a:r>
              <a:rPr lang="en-US" dirty="0" smtClean="0"/>
              <a:t> What constitutes a legitimate output or production?</a:t>
            </a:r>
          </a:p>
          <a:p>
            <a:pPr marL="742950" lvl="1" indent="-285750">
              <a:buFont typeface="Arial"/>
              <a:buChar char="•"/>
            </a:pPr>
            <a:r>
              <a:rPr lang="en-US" i="1" dirty="0" smtClean="0"/>
              <a:t>(Did you learn it?)</a:t>
            </a:r>
          </a:p>
          <a:p>
            <a:endParaRPr lang="en-US" sz="1400" dirty="0" smtClean="0"/>
          </a:p>
          <a:p>
            <a:pPr marL="342900" indent="-342900">
              <a:buFont typeface="Arial"/>
              <a:buChar char="•"/>
            </a:pPr>
            <a:r>
              <a:rPr lang="en-US" dirty="0" smtClean="0"/>
              <a:t>Assessment is important primarily because </a:t>
            </a:r>
          </a:p>
          <a:p>
            <a:pPr marL="914400" lvl="1" indent="-457200">
              <a:buAutoNum type="arabicParenBoth"/>
            </a:pPr>
            <a:r>
              <a:rPr lang="en-US" sz="1600" dirty="0" smtClean="0"/>
              <a:t>it is used to sort, select &amp; certify students for programs, university, professions, life (think NSC, </a:t>
            </a:r>
            <a:r>
              <a:rPr lang="en-US" sz="1600" dirty="0" err="1" smtClean="0"/>
              <a:t>MBChB</a:t>
            </a:r>
            <a:r>
              <a:rPr lang="en-US" sz="1600" dirty="0" smtClean="0"/>
              <a:t>, CA etc.)</a:t>
            </a:r>
          </a:p>
          <a:p>
            <a:pPr marL="914400" lvl="1" indent="-457200">
              <a:buAutoNum type="arabicParenBoth"/>
            </a:pPr>
            <a:r>
              <a:rPr lang="en-US" sz="1600" dirty="0" smtClean="0"/>
              <a:t>It’s influence on teaching and learning. End point reverberates through the system</a:t>
            </a:r>
            <a:endParaRPr lang="en-US" sz="1600" dirty="0"/>
          </a:p>
        </p:txBody>
      </p:sp>
      <p:pic>
        <p:nvPicPr>
          <p:cNvPr id="9" name="Picture 8"/>
          <p:cNvPicPr>
            <a:picLocks noChangeAspect="1"/>
          </p:cNvPicPr>
          <p:nvPr/>
        </p:nvPicPr>
        <p:blipFill>
          <a:blip r:embed="rId2"/>
          <a:stretch>
            <a:fillRect/>
          </a:stretch>
        </p:blipFill>
        <p:spPr>
          <a:xfrm>
            <a:off x="149412" y="2411028"/>
            <a:ext cx="3527508" cy="3227295"/>
          </a:xfrm>
          <a:prstGeom prst="rect">
            <a:avLst/>
          </a:prstGeom>
        </p:spPr>
      </p:pic>
      <p:grpSp>
        <p:nvGrpSpPr>
          <p:cNvPr id="13" name="Group 12"/>
          <p:cNvGrpSpPr/>
          <p:nvPr/>
        </p:nvGrpSpPr>
        <p:grpSpPr>
          <a:xfrm>
            <a:off x="328707" y="2095962"/>
            <a:ext cx="3227293" cy="3850627"/>
            <a:chOff x="1" y="1632785"/>
            <a:chExt cx="3839882" cy="4513853"/>
          </a:xfrm>
        </p:grpSpPr>
        <p:sp>
          <p:nvSpPr>
            <p:cNvPr id="10" name="Oval 9"/>
            <p:cNvSpPr/>
            <p:nvPr/>
          </p:nvSpPr>
          <p:spPr>
            <a:xfrm>
              <a:off x="1" y="2002117"/>
              <a:ext cx="3839882" cy="4144521"/>
            </a:xfrm>
            <a:prstGeom prst="ellipse">
              <a:avLst/>
            </a:prstGeom>
            <a:noFill/>
            <a:ln>
              <a:solidFill>
                <a:srgbClr val="0000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941291" y="1632785"/>
              <a:ext cx="2205279" cy="432945"/>
            </a:xfrm>
            <a:prstGeom prst="rect">
              <a:avLst/>
            </a:prstGeom>
            <a:noFill/>
            <a:ln>
              <a:noFill/>
            </a:ln>
          </p:spPr>
          <p:txBody>
            <a:bodyPr wrap="square" rtlCol="0">
              <a:spAutoFit/>
            </a:bodyPr>
            <a:lstStyle/>
            <a:p>
              <a:r>
                <a:rPr lang="en-US" dirty="0" smtClean="0">
                  <a:solidFill>
                    <a:srgbClr val="0000DA"/>
                  </a:solidFill>
                </a:rPr>
                <a:t>Academic Project</a:t>
              </a:r>
              <a:endParaRPr lang="en-US" dirty="0">
                <a:solidFill>
                  <a:srgbClr val="0000DA"/>
                </a:solidFill>
              </a:endParaRPr>
            </a:p>
          </p:txBody>
        </p:sp>
      </p:grpSp>
    </p:spTree>
    <p:extLst>
      <p:ext uri="{BB962C8B-B14F-4D97-AF65-F5344CB8AC3E}">
        <p14:creationId xmlns:p14="http://schemas.microsoft.com/office/powerpoint/2010/main" val="21419575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57200" y="1845235"/>
            <a:ext cx="3397623" cy="2548218"/>
          </a:xfrm>
          <a:prstGeom prst="rect">
            <a:avLst/>
          </a:prstGeom>
        </p:spPr>
      </p:pic>
      <p:sp>
        <p:nvSpPr>
          <p:cNvPr id="6" name="Title 1"/>
          <p:cNvSpPr>
            <a:spLocks noGrp="1"/>
          </p:cNvSpPr>
          <p:nvPr>
            <p:ph type="title"/>
          </p:nvPr>
        </p:nvSpPr>
        <p:spPr>
          <a:solidFill>
            <a:schemeClr val="accent1">
              <a:lumMod val="20000"/>
              <a:lumOff val="80000"/>
            </a:schemeClr>
          </a:solidFill>
        </p:spPr>
        <p:txBody>
          <a:bodyPr>
            <a:normAutofit fontScale="90000"/>
          </a:bodyPr>
          <a:lstStyle/>
          <a:p>
            <a:r>
              <a:rPr lang="en-US" dirty="0" smtClean="0"/>
              <a:t>Assessment problems as both cause and symptom. Solution?</a:t>
            </a:r>
            <a:endParaRPr lang="en-US" dirty="0"/>
          </a:p>
        </p:txBody>
      </p:sp>
      <p:sp>
        <p:nvSpPr>
          <p:cNvPr id="7" name="TextBox 6"/>
          <p:cNvSpPr txBox="1"/>
          <p:nvPr/>
        </p:nvSpPr>
        <p:spPr>
          <a:xfrm>
            <a:off x="4422587" y="2002117"/>
            <a:ext cx="4383743" cy="4401205"/>
          </a:xfrm>
          <a:prstGeom prst="rect">
            <a:avLst/>
          </a:prstGeom>
          <a:noFill/>
        </p:spPr>
        <p:txBody>
          <a:bodyPr wrap="square" rtlCol="0">
            <a:spAutoFit/>
          </a:bodyPr>
          <a:lstStyle/>
          <a:p>
            <a:r>
              <a:rPr lang="en-US" sz="2800" b="1" dirty="0" smtClean="0"/>
              <a:t>Cause</a:t>
            </a:r>
            <a:r>
              <a:rPr lang="en-US" sz="1600" dirty="0" smtClean="0"/>
              <a:t>: The way that we assess influences and many times dictates </a:t>
            </a:r>
            <a:r>
              <a:rPr lang="en-US" sz="1600" i="1" dirty="0" smtClean="0"/>
              <a:t>what</a:t>
            </a:r>
            <a:r>
              <a:rPr lang="en-US" sz="1600" dirty="0" smtClean="0"/>
              <a:t> we teach and </a:t>
            </a:r>
            <a:r>
              <a:rPr lang="en-US" sz="1600" i="1" dirty="0" smtClean="0"/>
              <a:t>how</a:t>
            </a:r>
            <a:r>
              <a:rPr lang="en-US" sz="1600" dirty="0" smtClean="0"/>
              <a:t> we teach it. This can mean </a:t>
            </a:r>
          </a:p>
          <a:p>
            <a:pPr marL="285750" indent="-285750">
              <a:buFont typeface="Arial"/>
              <a:buChar char="•"/>
            </a:pPr>
            <a:r>
              <a:rPr lang="en-US" sz="1600" dirty="0" smtClean="0"/>
              <a:t>‘</a:t>
            </a:r>
            <a:r>
              <a:rPr lang="en-US" sz="1600" dirty="0"/>
              <a:t>T</a:t>
            </a:r>
            <a:r>
              <a:rPr lang="en-US" sz="1600" dirty="0" smtClean="0"/>
              <a:t>eaching to the test’ in terms of curriculum content (narrowed down curriculum) </a:t>
            </a:r>
          </a:p>
          <a:p>
            <a:pPr marL="285750" indent="-285750">
              <a:buFont typeface="Arial"/>
              <a:buChar char="•"/>
            </a:pPr>
            <a:r>
              <a:rPr lang="en-US" sz="1600" dirty="0" smtClean="0"/>
              <a:t>Teaching to the test in terms of assessment type (proliferation of MCQ tests)</a:t>
            </a:r>
          </a:p>
          <a:p>
            <a:pPr marL="285750" indent="-285750">
              <a:buFont typeface="Arial"/>
              <a:buChar char="•"/>
            </a:pPr>
            <a:endParaRPr lang="en-US" sz="1600" dirty="0" smtClean="0"/>
          </a:p>
          <a:p>
            <a:endParaRPr lang="en-US" sz="1600" dirty="0"/>
          </a:p>
          <a:p>
            <a:r>
              <a:rPr lang="en-US" sz="2800" b="1" dirty="0" smtClean="0"/>
              <a:t>Symptom</a:t>
            </a:r>
            <a:r>
              <a:rPr lang="en-US" sz="1600" dirty="0" smtClean="0"/>
              <a:t>: If the NSC is an accurate reflection of the curriculum, and one can excel in the NSC without certain skills, typically they won’t be taught.</a:t>
            </a:r>
          </a:p>
          <a:p>
            <a:pPr marL="285750" indent="-285750">
              <a:buFont typeface="Arial"/>
              <a:buChar char="•"/>
            </a:pPr>
            <a:r>
              <a:rPr lang="en-US" sz="1600" dirty="0" smtClean="0"/>
              <a:t>Higher-order thinking skills</a:t>
            </a:r>
          </a:p>
          <a:p>
            <a:pPr marL="285750" indent="-285750">
              <a:buFont typeface="Arial"/>
              <a:buChar char="•"/>
            </a:pPr>
            <a:r>
              <a:rPr lang="en-US" sz="1600" dirty="0" smtClean="0"/>
              <a:t>Social-emotional skills</a:t>
            </a:r>
          </a:p>
          <a:p>
            <a:pPr marL="285750" indent="-285750">
              <a:buFont typeface="Arial"/>
              <a:buChar char="•"/>
            </a:pPr>
            <a:r>
              <a:rPr lang="en-US" sz="1600" dirty="0" smtClean="0"/>
              <a:t>Values and attitudes </a:t>
            </a:r>
            <a:endParaRPr lang="en-US" sz="1600" dirty="0"/>
          </a:p>
        </p:txBody>
      </p:sp>
      <p:sp>
        <p:nvSpPr>
          <p:cNvPr id="8" name="Rectangle 7"/>
          <p:cNvSpPr/>
          <p:nvPr/>
        </p:nvSpPr>
        <p:spPr>
          <a:xfrm>
            <a:off x="457200" y="4682884"/>
            <a:ext cx="3532094" cy="1384995"/>
          </a:xfrm>
          <a:prstGeom prst="rect">
            <a:avLst/>
          </a:prstGeom>
          <a:solidFill>
            <a:srgbClr val="DCE6F2"/>
          </a:solidFill>
        </p:spPr>
        <p:txBody>
          <a:bodyPr wrap="square">
            <a:spAutoFit/>
          </a:bodyPr>
          <a:lstStyle/>
          <a:p>
            <a:r>
              <a:rPr lang="en-US" b="1" dirty="0" smtClean="0"/>
              <a:t>“What is assessed is what gets taught, which becomes or defines the curriculum.</a:t>
            </a:r>
            <a:r>
              <a:rPr lang="en-US" dirty="0" smtClean="0"/>
              <a:t>” </a:t>
            </a:r>
          </a:p>
          <a:p>
            <a:endParaRPr lang="en-US" dirty="0" smtClean="0"/>
          </a:p>
          <a:p>
            <a:r>
              <a:rPr lang="en-US" sz="1200" dirty="0" err="1" smtClean="0"/>
              <a:t>Sergiovanni</a:t>
            </a:r>
            <a:r>
              <a:rPr lang="en-US" sz="1200" dirty="0" smtClean="0"/>
              <a:t> &amp; </a:t>
            </a:r>
            <a:r>
              <a:rPr lang="en-US" sz="1200" dirty="0" err="1" smtClean="0"/>
              <a:t>Starratt</a:t>
            </a:r>
            <a:r>
              <a:rPr lang="en-US" sz="1200" dirty="0" smtClean="0"/>
              <a:t> (2007)</a:t>
            </a:r>
            <a:endParaRPr lang="en-US" sz="1200" dirty="0" smtClean="0"/>
          </a:p>
        </p:txBody>
      </p:sp>
      <p:sp>
        <p:nvSpPr>
          <p:cNvPr id="9" name="Round Diagonal Corner Rectangle 8"/>
          <p:cNvSpPr/>
          <p:nvPr/>
        </p:nvSpPr>
        <p:spPr>
          <a:xfrm>
            <a:off x="5942106" y="1104760"/>
            <a:ext cx="2194860" cy="1092480"/>
          </a:xfrm>
          <a:prstGeom prst="round2DiagRect">
            <a:avLst/>
          </a:prstGeom>
          <a:solidFill>
            <a:srgbClr val="0000D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Rethinking the way we assess the academic project</a:t>
            </a:r>
            <a:endParaRPr lang="en-US" dirty="0"/>
          </a:p>
        </p:txBody>
      </p:sp>
      <p:sp>
        <p:nvSpPr>
          <p:cNvPr id="10" name="Round Diagonal Corner Rectangle 9"/>
          <p:cNvSpPr/>
          <p:nvPr/>
        </p:nvSpPr>
        <p:spPr>
          <a:xfrm>
            <a:off x="5942106" y="3547682"/>
            <a:ext cx="2194860" cy="1092480"/>
          </a:xfrm>
          <a:prstGeom prst="round2DiagRect">
            <a:avLst/>
          </a:prstGeom>
          <a:solidFill>
            <a:srgbClr val="0000D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Rethinking the academic project</a:t>
            </a:r>
            <a:endParaRPr lang="en-US" dirty="0"/>
          </a:p>
        </p:txBody>
      </p:sp>
    </p:spTree>
    <p:extLst>
      <p:ext uri="{BB962C8B-B14F-4D97-AF65-F5344CB8AC3E}">
        <p14:creationId xmlns:p14="http://schemas.microsoft.com/office/powerpoint/2010/main" val="3307139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8443"/>
            <a:ext cx="8229600" cy="4525963"/>
          </a:xfrm>
          <a:solidFill>
            <a:srgbClr val="C6D9F1"/>
          </a:solidFill>
        </p:spPr>
        <p:txBody>
          <a:bodyPr/>
          <a:lstStyle/>
          <a:p>
            <a:pPr marL="0" indent="0">
              <a:buNone/>
            </a:pPr>
            <a:r>
              <a:rPr lang="en-US" dirty="0" smtClean="0"/>
              <a:t>“The top 10 in-demand jobs in the future don’t exist today. We are currently preparing students for jobs that don’t yet exist, using technologies that haven’t been invented, in order to solve problems we don’t even know are problems yet.”</a:t>
            </a:r>
          </a:p>
          <a:p>
            <a:pPr marL="0" indent="0">
              <a:buNone/>
            </a:pPr>
            <a:endParaRPr lang="en-US" dirty="0" smtClean="0"/>
          </a:p>
          <a:p>
            <a:pPr marL="0" indent="0">
              <a:buNone/>
            </a:pPr>
            <a:r>
              <a:rPr lang="en-US" dirty="0" smtClean="0"/>
              <a:t>-Richard Riley </a:t>
            </a:r>
            <a:endParaRPr lang="en-US" dirty="0"/>
          </a:p>
        </p:txBody>
      </p:sp>
    </p:spTree>
    <p:extLst>
      <p:ext uri="{BB962C8B-B14F-4D97-AF65-F5344CB8AC3E}">
        <p14:creationId xmlns:p14="http://schemas.microsoft.com/office/powerpoint/2010/main" val="3615576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317689"/>
            <a:ext cx="8229600" cy="1143000"/>
          </a:xfrm>
          <a:prstGeom prst="rect">
            <a:avLst/>
          </a:prstGeom>
          <a:solidFill>
            <a:schemeClr val="accent1">
              <a:lumMod val="20000"/>
              <a:lumOff val="80000"/>
            </a:schemeClr>
          </a:solidFill>
          <a:ln>
            <a:noFill/>
          </a:ln>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Rethinking assessment and the academic project</a:t>
            </a:r>
            <a:endParaRPr lang="en-US" dirty="0"/>
          </a:p>
        </p:txBody>
      </p:sp>
      <p:pic>
        <p:nvPicPr>
          <p:cNvPr id="7" name="Picture 6" descr="Screen Shot 2016-04-20 at 10.40.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41394"/>
            <a:ext cx="9144000" cy="4725367"/>
          </a:xfrm>
          <a:prstGeom prst="rect">
            <a:avLst/>
          </a:prstGeom>
        </p:spPr>
      </p:pic>
    </p:spTree>
    <p:extLst>
      <p:ext uri="{BB962C8B-B14F-4D97-AF65-F5344CB8AC3E}">
        <p14:creationId xmlns:p14="http://schemas.microsoft.com/office/powerpoint/2010/main" val="39336790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4-20 at 8.41.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05" y="328707"/>
            <a:ext cx="8109324" cy="5602806"/>
          </a:xfrm>
          <a:prstGeom prst="rect">
            <a:avLst/>
          </a:prstGeom>
        </p:spPr>
      </p:pic>
      <p:sp>
        <p:nvSpPr>
          <p:cNvPr id="5" name="Rectangle 4"/>
          <p:cNvSpPr/>
          <p:nvPr/>
        </p:nvSpPr>
        <p:spPr>
          <a:xfrm>
            <a:off x="457200" y="6424288"/>
            <a:ext cx="8621060" cy="369332"/>
          </a:xfrm>
          <a:prstGeom prst="rect">
            <a:avLst/>
          </a:prstGeom>
          <a:solidFill>
            <a:srgbClr val="D9D9D9"/>
          </a:solidFill>
        </p:spPr>
        <p:txBody>
          <a:bodyPr wrap="square">
            <a:spAutoFit/>
          </a:bodyPr>
          <a:lstStyle/>
          <a:p>
            <a:pPr algn="ctr"/>
            <a:r>
              <a:rPr lang="en-US" dirty="0" smtClean="0"/>
              <a:t>Linda Darling-Hammond 2010 – Lessons from Reform Around the World</a:t>
            </a:r>
            <a:endParaRPr lang="en-US" dirty="0"/>
          </a:p>
        </p:txBody>
      </p:sp>
    </p:spTree>
    <p:extLst>
      <p:ext uri="{BB962C8B-B14F-4D97-AF65-F5344CB8AC3E}">
        <p14:creationId xmlns:p14="http://schemas.microsoft.com/office/powerpoint/2010/main" val="30595371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0774"/>
          </a:xfrm>
        </p:spPr>
        <p:txBody>
          <a:bodyPr/>
          <a:lstStyle/>
          <a:p>
            <a:r>
              <a:rPr lang="en-US" dirty="0" smtClean="0"/>
              <a:t>Bloom’s Taxonomy: </a:t>
            </a:r>
            <a:r>
              <a:rPr lang="en-US" u="sng" dirty="0" smtClean="0"/>
              <a:t>Cognitive</a:t>
            </a:r>
            <a:endParaRPr lang="en-US" u="sng" dirty="0"/>
          </a:p>
        </p:txBody>
      </p:sp>
      <p:pic>
        <p:nvPicPr>
          <p:cNvPr id="4" name="Picture 3"/>
          <p:cNvPicPr>
            <a:picLocks noChangeAspect="1"/>
          </p:cNvPicPr>
          <p:nvPr/>
        </p:nvPicPr>
        <p:blipFill>
          <a:blip r:embed="rId2"/>
          <a:stretch>
            <a:fillRect/>
          </a:stretch>
        </p:blipFill>
        <p:spPr>
          <a:xfrm>
            <a:off x="1435452" y="1417638"/>
            <a:ext cx="6871842" cy="5046382"/>
          </a:xfrm>
          <a:prstGeom prst="rect">
            <a:avLst/>
          </a:prstGeom>
        </p:spPr>
      </p:pic>
    </p:spTree>
    <p:extLst>
      <p:ext uri="{BB962C8B-B14F-4D97-AF65-F5344CB8AC3E}">
        <p14:creationId xmlns:p14="http://schemas.microsoft.com/office/powerpoint/2010/main" val="35425953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4418"/>
          </a:xfrm>
          <a:solidFill>
            <a:srgbClr val="C6D9F1"/>
          </a:solidFill>
        </p:spPr>
        <p:txBody>
          <a:bodyPr/>
          <a:lstStyle/>
          <a:p>
            <a:r>
              <a:rPr lang="en-US" dirty="0" smtClean="0"/>
              <a:t>Bloom’s 3 psychological domains</a:t>
            </a:r>
            <a:endParaRPr lang="en-US" dirty="0"/>
          </a:p>
        </p:txBody>
      </p:sp>
      <p:pic>
        <p:nvPicPr>
          <p:cNvPr id="5" name="Picture 4" descr="Screen Shot 2016-04-20 at 7.31.0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31" y="1417638"/>
            <a:ext cx="6733040" cy="5400299"/>
          </a:xfrm>
          <a:prstGeom prst="rect">
            <a:avLst/>
          </a:prstGeom>
        </p:spPr>
      </p:pic>
      <p:sp>
        <p:nvSpPr>
          <p:cNvPr id="6" name="TextBox 5"/>
          <p:cNvSpPr txBox="1"/>
          <p:nvPr/>
        </p:nvSpPr>
        <p:spPr>
          <a:xfrm>
            <a:off x="7181385" y="6343670"/>
            <a:ext cx="2171508" cy="738664"/>
          </a:xfrm>
          <a:prstGeom prst="rect">
            <a:avLst/>
          </a:prstGeom>
          <a:solidFill>
            <a:schemeClr val="bg1">
              <a:lumMod val="95000"/>
            </a:schemeClr>
          </a:solidFill>
        </p:spPr>
        <p:txBody>
          <a:bodyPr wrap="square" rtlCol="0">
            <a:spAutoFit/>
          </a:bodyPr>
          <a:lstStyle/>
          <a:p>
            <a:r>
              <a:rPr lang="en-US" sz="1200" i="1" dirty="0" smtClean="0"/>
              <a:t>Source: Andrew</a:t>
            </a:r>
            <a:r>
              <a:rPr lang="en-US" sz="1200" i="1" baseline="0" dirty="0" smtClean="0"/>
              <a:t> Churches – Bloom’s Digital Taxonomy</a:t>
            </a:r>
          </a:p>
          <a:p>
            <a:endParaRPr lang="en-US" dirty="0"/>
          </a:p>
        </p:txBody>
      </p:sp>
    </p:spTree>
    <p:extLst>
      <p:ext uri="{BB962C8B-B14F-4D97-AF65-F5344CB8AC3E}">
        <p14:creationId xmlns:p14="http://schemas.microsoft.com/office/powerpoint/2010/main" val="34640243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smtClean="0"/>
              <a:t>Linda Darling-Hammond</a:t>
            </a:r>
            <a:endParaRPr lang="en-US" dirty="0"/>
          </a:p>
        </p:txBody>
      </p:sp>
      <p:sp>
        <p:nvSpPr>
          <p:cNvPr id="3" name="Content Placeholder 2"/>
          <p:cNvSpPr>
            <a:spLocks noGrp="1"/>
          </p:cNvSpPr>
          <p:nvPr>
            <p:ph idx="1"/>
          </p:nvPr>
        </p:nvSpPr>
        <p:spPr/>
        <p:txBody>
          <a:bodyPr>
            <a:noAutofit/>
          </a:bodyPr>
          <a:lstStyle/>
          <a:p>
            <a:r>
              <a:rPr lang="en-US" sz="2400" dirty="0" smtClean="0"/>
              <a:t>“Genuine readiness for college and 21</a:t>
            </a:r>
            <a:r>
              <a:rPr lang="en-US" sz="2400" baseline="30000" dirty="0" smtClean="0"/>
              <a:t>st</a:t>
            </a:r>
            <a:r>
              <a:rPr lang="en-US" sz="2400" dirty="0" smtClean="0"/>
              <a:t> century careers requires the ability to </a:t>
            </a:r>
            <a:r>
              <a:rPr lang="en-US" sz="2400" b="1" dirty="0" smtClean="0"/>
              <a:t>find</a:t>
            </a:r>
            <a:r>
              <a:rPr lang="en-US" sz="2400" dirty="0" smtClean="0"/>
              <a:t>, </a:t>
            </a:r>
            <a:r>
              <a:rPr lang="en-US" sz="2400" b="1" dirty="0" smtClean="0"/>
              <a:t>evaluate</a:t>
            </a:r>
            <a:r>
              <a:rPr lang="en-US" sz="2400" dirty="0" smtClean="0"/>
              <a:t>, </a:t>
            </a:r>
            <a:r>
              <a:rPr lang="en-US" sz="2400" b="1" dirty="0" smtClean="0"/>
              <a:t>synthesize</a:t>
            </a:r>
            <a:r>
              <a:rPr lang="en-US" sz="2400" dirty="0" smtClean="0"/>
              <a:t> and </a:t>
            </a:r>
            <a:r>
              <a:rPr lang="en-US" sz="2400" b="1" dirty="0" smtClean="0"/>
              <a:t>use</a:t>
            </a:r>
            <a:r>
              <a:rPr lang="en-US" sz="2400" dirty="0" smtClean="0"/>
              <a:t> knowledge in new contexts to frame and solve non-routine problems and produce new products. </a:t>
            </a:r>
          </a:p>
          <a:p>
            <a:endParaRPr lang="en-US" sz="2400" dirty="0" smtClean="0"/>
          </a:p>
          <a:p>
            <a:r>
              <a:rPr lang="en-US" sz="2400" dirty="0" smtClean="0"/>
              <a:t>This requires a base of robust, transferable – not inert – knowledge, deeply understood</a:t>
            </a:r>
            <a:r>
              <a:rPr lang="en-US" sz="2400" smtClean="0"/>
              <a:t>, organized </a:t>
            </a:r>
            <a:r>
              <a:rPr lang="en-US" sz="2400" dirty="0" smtClean="0"/>
              <a:t>around big ideas and the connections among them. </a:t>
            </a:r>
          </a:p>
          <a:p>
            <a:endParaRPr lang="en-US" sz="2400" dirty="0" smtClean="0"/>
          </a:p>
          <a:p>
            <a:r>
              <a:rPr lang="en-US" sz="2400" dirty="0" smtClean="0"/>
              <a:t>It also requires well-developed thinking, problem solving, design, and communication skills”</a:t>
            </a:r>
            <a:endParaRPr lang="en-US" sz="2400" i="1" dirty="0"/>
          </a:p>
        </p:txBody>
      </p:sp>
    </p:spTree>
    <p:extLst>
      <p:ext uri="{BB962C8B-B14F-4D97-AF65-F5344CB8AC3E}">
        <p14:creationId xmlns:p14="http://schemas.microsoft.com/office/powerpoint/2010/main" val="47675697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6D9F1"/>
          </a:solidFill>
        </p:spPr>
        <p:txBody>
          <a:bodyPr>
            <a:normAutofit fontScale="90000"/>
          </a:bodyPr>
          <a:lstStyle/>
          <a:p>
            <a:r>
              <a:rPr lang="en-US" dirty="0" smtClean="0"/>
              <a:t>Expectations for Learning are Changing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The new context means new expectations. Most studies include: </a:t>
            </a:r>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and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457200" y="6424288"/>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spTree>
    <p:extLst>
      <p:ext uri="{BB962C8B-B14F-4D97-AF65-F5344CB8AC3E}">
        <p14:creationId xmlns:p14="http://schemas.microsoft.com/office/powerpoint/2010/main" val="331321196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4293756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0" y="2151529"/>
            <a:ext cx="2232212" cy="1806109"/>
          </a:xfrm>
          <a:solidFill>
            <a:schemeClr val="bg1">
              <a:lumMod val="85000"/>
            </a:schemeClr>
          </a:solidFill>
        </p:spPr>
        <p:txBody>
          <a:bodyPr>
            <a:normAutofit fontScale="90000"/>
          </a:bodyPr>
          <a:lstStyle/>
          <a:p>
            <a:r>
              <a:rPr lang="en-US" dirty="0" smtClean="0"/>
              <a:t>IEB NSC Physics P1 2015</a:t>
            </a:r>
            <a:endParaRPr lang="en-US" dirty="0"/>
          </a:p>
        </p:txBody>
      </p:sp>
      <p:pic>
        <p:nvPicPr>
          <p:cNvPr id="5" name="Picture 4" descr="Screen Shot 2016-04-20 at 8.27.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182" y="0"/>
            <a:ext cx="6868070" cy="6858000"/>
          </a:xfrm>
          <a:prstGeom prst="rect">
            <a:avLst/>
          </a:prstGeom>
        </p:spPr>
      </p:pic>
    </p:spTree>
    <p:extLst>
      <p:ext uri="{BB962C8B-B14F-4D97-AF65-F5344CB8AC3E}">
        <p14:creationId xmlns:p14="http://schemas.microsoft.com/office/powerpoint/2010/main" val="3035569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4-20 at 8.35.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0"/>
            <a:ext cx="7166919" cy="6858000"/>
          </a:xfrm>
          <a:prstGeom prst="rect">
            <a:avLst/>
          </a:prstGeom>
        </p:spPr>
      </p:pic>
    </p:spTree>
    <p:extLst>
      <p:ext uri="{BB962C8B-B14F-4D97-AF65-F5344CB8AC3E}">
        <p14:creationId xmlns:p14="http://schemas.microsoft.com/office/powerpoint/2010/main" val="3207980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6D9F1"/>
          </a:solidFill>
        </p:spPr>
        <p:txBody>
          <a:bodyPr>
            <a:normAutofit fontScale="90000"/>
          </a:bodyPr>
          <a:lstStyle/>
          <a:p>
            <a:r>
              <a:rPr lang="en-US" dirty="0" smtClean="0"/>
              <a:t>Expectations for Learning are Changing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The new context means new expectations. Most studies include: </a:t>
            </a:r>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and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457200" y="6424288"/>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spTree>
    <p:extLst>
      <p:ext uri="{BB962C8B-B14F-4D97-AF65-F5344CB8AC3E}">
        <p14:creationId xmlns:p14="http://schemas.microsoft.com/office/powerpoint/2010/main" val="8267215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530"/>
            <a:ext cx="8229600" cy="6738470"/>
          </a:xfrm>
        </p:spPr>
        <p:txBody>
          <a:bodyPr>
            <a:normAutofit fontScale="32500" lnSpcReduction="20000"/>
          </a:bodyPr>
          <a:lstStyle/>
          <a:p>
            <a:pPr marL="0" indent="0">
              <a:buNone/>
            </a:pPr>
            <a:r>
              <a:rPr lang="en-US" sz="6200" b="1" dirty="0" smtClean="0">
                <a:solidFill>
                  <a:srgbClr val="FF0000"/>
                </a:solidFill>
              </a:rPr>
              <a:t>Queensland Australia Gr9 </a:t>
            </a:r>
            <a:r>
              <a:rPr lang="en-US" sz="6200" b="1" dirty="0" err="1" smtClean="0">
                <a:solidFill>
                  <a:srgbClr val="FF0000"/>
                </a:solidFill>
              </a:rPr>
              <a:t>Maths</a:t>
            </a:r>
            <a:r>
              <a:rPr lang="en-US" sz="6200" b="1" dirty="0" smtClean="0">
                <a:solidFill>
                  <a:srgbClr val="FF0000"/>
                </a:solidFill>
              </a:rPr>
              <a:t>  - Instruction </a:t>
            </a:r>
            <a:r>
              <a:rPr lang="en-US" sz="6200" b="1" dirty="0">
                <a:solidFill>
                  <a:srgbClr val="FF0000"/>
                </a:solidFill>
              </a:rPr>
              <a:t>to Students</a:t>
            </a:r>
            <a:r>
              <a:rPr lang="en-US" sz="6200" b="1" dirty="0" smtClean="0">
                <a:solidFill>
                  <a:srgbClr val="FF0000"/>
                </a:solidFill>
              </a:rPr>
              <a:t>:</a:t>
            </a:r>
          </a:p>
          <a:p>
            <a:pPr marL="0" indent="0">
              <a:buNone/>
            </a:pPr>
            <a:r>
              <a:rPr lang="en-US" sz="5000" b="1" dirty="0" smtClean="0">
                <a:solidFill>
                  <a:srgbClr val="FF0000"/>
                </a:solidFill>
              </a:rPr>
              <a:t>Your </a:t>
            </a:r>
            <a:r>
              <a:rPr lang="en-US" sz="5000" b="1" dirty="0">
                <a:solidFill>
                  <a:srgbClr val="FF0000"/>
                </a:solidFill>
              </a:rPr>
              <a:t>task is to design a space to store enough stackable chairs to seat all the staff and students in your school.</a:t>
            </a:r>
            <a:endParaRPr lang="en-ZA" sz="5000" dirty="0">
              <a:solidFill>
                <a:srgbClr val="FF0000"/>
              </a:solidFill>
            </a:endParaRPr>
          </a:p>
          <a:p>
            <a:r>
              <a:rPr lang="en-US" sz="4300" b="1" dirty="0"/>
              <a:t>You will:</a:t>
            </a:r>
            <a:endParaRPr lang="en-ZA" sz="4300" dirty="0"/>
          </a:p>
          <a:p>
            <a:pPr lvl="0"/>
            <a:r>
              <a:rPr lang="en-US" sz="4300" dirty="0"/>
              <a:t>follow a series of steps to help you design a suitable space</a:t>
            </a:r>
            <a:endParaRPr lang="en-ZA" sz="4300" dirty="0"/>
          </a:p>
          <a:p>
            <a:pPr lvl="0"/>
            <a:r>
              <a:rPr lang="en-US" sz="4300" dirty="0"/>
              <a:t>use a research journal to record your ideas and rough working</a:t>
            </a:r>
            <a:endParaRPr lang="en-ZA" sz="4300" dirty="0"/>
          </a:p>
          <a:p>
            <a:pPr lvl="0"/>
            <a:r>
              <a:rPr lang="en-US" sz="4300" dirty="0"/>
              <a:t>write a report on the process and solutions.</a:t>
            </a:r>
            <a:endParaRPr lang="en-ZA" sz="4300" dirty="0"/>
          </a:p>
          <a:p>
            <a:pPr marL="0" indent="0">
              <a:buNone/>
            </a:pPr>
            <a:r>
              <a:rPr lang="en-US" sz="4300" b="1" i="1" dirty="0"/>
              <a:t>Questions</a:t>
            </a:r>
            <a:endParaRPr lang="en-ZA" sz="4300" dirty="0"/>
          </a:p>
          <a:p>
            <a:r>
              <a:rPr lang="en-US" sz="4300" dirty="0"/>
              <a:t>1.	Develop mathematical models for each dimension of a stack of chairs, where the number of chairs is unknown.</a:t>
            </a:r>
            <a:endParaRPr lang="en-ZA" sz="4300" dirty="0"/>
          </a:p>
          <a:p>
            <a:r>
              <a:rPr lang="en-US" sz="4300" dirty="0"/>
              <a:t>2.	To help you think about the practicalities of storing chairs, use your mathematical models to find:</a:t>
            </a:r>
            <a:endParaRPr lang="en-ZA" sz="4300" dirty="0"/>
          </a:p>
          <a:p>
            <a:r>
              <a:rPr lang="en-US" sz="4300" dirty="0"/>
              <a:t>a.	the greatest number of chairs in one stack that can fit into a storage area with a 4 m high ceiling</a:t>
            </a:r>
            <a:endParaRPr lang="en-ZA" sz="4300" dirty="0"/>
          </a:p>
          <a:p>
            <a:r>
              <a:rPr lang="en-US" sz="4300" dirty="0"/>
              <a:t>b.	the number of stacks that fit across a 3.2 m wide area if there are 10 chairs in each stack</a:t>
            </a:r>
            <a:endParaRPr lang="en-ZA" sz="4300" dirty="0"/>
          </a:p>
          <a:p>
            <a:r>
              <a:rPr lang="en-US" sz="4300" dirty="0"/>
              <a:t>c.	the height of a stack, if all the chairs for the school are put into one stack.</a:t>
            </a:r>
            <a:endParaRPr lang="en-ZA" sz="4300" dirty="0"/>
          </a:p>
          <a:p>
            <a:r>
              <a:rPr lang="en-US" sz="4300" dirty="0"/>
              <a:t>3.	Use the understanding of the practicalities of storing chairs you developed in Question 2 to find a practical storage area for the chairs. </a:t>
            </a:r>
            <a:endParaRPr lang="en-ZA" sz="4300" dirty="0"/>
          </a:p>
          <a:p>
            <a:r>
              <a:rPr lang="en-US" sz="4300" dirty="0"/>
              <a:t>To answer these questions, work through the steps set out on the following pages. As you work, record everything you do in your research journal.</a:t>
            </a:r>
            <a:endParaRPr lang="en-ZA" sz="4300" dirty="0"/>
          </a:p>
          <a:p>
            <a:pPr marL="0" indent="0">
              <a:buNone/>
            </a:pPr>
            <a:r>
              <a:rPr lang="en-US" sz="4300" b="1" i="1" dirty="0"/>
              <a:t>Using a research journal</a:t>
            </a:r>
            <a:endParaRPr lang="en-ZA" sz="4300" dirty="0"/>
          </a:p>
          <a:p>
            <a:r>
              <a:rPr lang="en-US" sz="4300" dirty="0"/>
              <a:t>A research journal is a record of what you and your group do. Your research journal should include:</a:t>
            </a:r>
            <a:endParaRPr lang="en-ZA" sz="4300" dirty="0"/>
          </a:p>
          <a:p>
            <a:r>
              <a:rPr lang="en-US" sz="4300" dirty="0"/>
              <a:t>what you and your group do in each class </a:t>
            </a:r>
            <a:r>
              <a:rPr lang="en-US" sz="4300" dirty="0" smtClean="0"/>
              <a:t>session</a:t>
            </a:r>
            <a:r>
              <a:rPr lang="en-ZA" sz="4300" dirty="0" smtClean="0"/>
              <a:t>, </a:t>
            </a:r>
            <a:r>
              <a:rPr lang="en-US" sz="4300" dirty="0" smtClean="0"/>
              <a:t>ideas</a:t>
            </a:r>
            <a:r>
              <a:rPr lang="en-ZA" sz="4300" dirty="0" smtClean="0"/>
              <a:t>, </a:t>
            </a:r>
            <a:r>
              <a:rPr lang="en-US" sz="4300" dirty="0" smtClean="0"/>
              <a:t>questions</a:t>
            </a:r>
            <a:r>
              <a:rPr lang="en-ZA" sz="4300" dirty="0" smtClean="0"/>
              <a:t>, </a:t>
            </a:r>
            <a:r>
              <a:rPr lang="en-US" sz="4300" dirty="0" smtClean="0"/>
              <a:t>plans</a:t>
            </a:r>
            <a:r>
              <a:rPr lang="en-ZA" sz="4300" dirty="0" smtClean="0"/>
              <a:t>, </a:t>
            </a:r>
            <a:r>
              <a:rPr lang="en-US" sz="4300" dirty="0" smtClean="0"/>
              <a:t>difficulties faced</a:t>
            </a:r>
            <a:r>
              <a:rPr lang="en-ZA" sz="4300" dirty="0" smtClean="0"/>
              <a:t>, </a:t>
            </a:r>
            <a:r>
              <a:rPr lang="en-US" sz="4300" dirty="0" smtClean="0"/>
              <a:t>how </a:t>
            </a:r>
            <a:r>
              <a:rPr lang="en-US" sz="4300" dirty="0"/>
              <a:t>difficulties are </a:t>
            </a:r>
            <a:r>
              <a:rPr lang="en-US" sz="4300" dirty="0" smtClean="0"/>
              <a:t>managed</a:t>
            </a:r>
            <a:r>
              <a:rPr lang="en-ZA" sz="4300" dirty="0" smtClean="0"/>
              <a:t>, </a:t>
            </a:r>
            <a:r>
              <a:rPr lang="en-US" sz="4300" dirty="0" smtClean="0"/>
              <a:t>data collected</a:t>
            </a:r>
            <a:r>
              <a:rPr lang="en-ZA" sz="4300" dirty="0" smtClean="0"/>
              <a:t>, </a:t>
            </a:r>
            <a:r>
              <a:rPr lang="en-US" sz="4300" dirty="0" smtClean="0"/>
              <a:t>calculations</a:t>
            </a:r>
            <a:r>
              <a:rPr lang="en-ZA" sz="4300" dirty="0" smtClean="0"/>
              <a:t>, </a:t>
            </a:r>
            <a:r>
              <a:rPr lang="en-US" sz="4300" dirty="0" smtClean="0"/>
              <a:t>mathematical language</a:t>
            </a:r>
            <a:r>
              <a:rPr lang="en-ZA" sz="4300" dirty="0" smtClean="0"/>
              <a:t>, </a:t>
            </a:r>
            <a:r>
              <a:rPr lang="en-US" sz="4300" dirty="0" smtClean="0"/>
              <a:t>acknowledgment </a:t>
            </a:r>
            <a:r>
              <a:rPr lang="en-US" sz="4300" dirty="0"/>
              <a:t>of any help you receive from friends, teachers or other people. </a:t>
            </a:r>
            <a:endParaRPr lang="en-ZA" sz="4300" dirty="0"/>
          </a:p>
          <a:p>
            <a:r>
              <a:rPr lang="en-US" sz="4300" dirty="0"/>
              <a:t>Your research journal should contain all the information you need to write your report. It will also help your teacher decide what you can do by yourself, and what you can do as part of a group.</a:t>
            </a:r>
            <a:endParaRPr lang="en-ZA" sz="4300" dirty="0"/>
          </a:p>
          <a:p>
            <a:pPr marL="0" indent="0">
              <a:buNone/>
            </a:pPr>
            <a:r>
              <a:rPr lang="en-US" sz="4300" b="1" i="1" dirty="0"/>
              <a:t>Communicating your Findings</a:t>
            </a:r>
            <a:endParaRPr lang="en-ZA" sz="4300" dirty="0"/>
          </a:p>
          <a:p>
            <a:r>
              <a:rPr lang="en-US" sz="4300" dirty="0"/>
              <a:t>Write a report on your investigation.</a:t>
            </a:r>
            <a:r>
              <a:rPr lang="en-US" sz="4300" b="1" i="1" dirty="0"/>
              <a:t> </a:t>
            </a:r>
            <a:r>
              <a:rPr lang="en-US" sz="4300" dirty="0"/>
              <a:t>Your report should include:</a:t>
            </a:r>
            <a:endParaRPr lang="en-ZA" sz="4300" dirty="0"/>
          </a:p>
          <a:p>
            <a:pPr lvl="0"/>
            <a:r>
              <a:rPr lang="en-US" sz="4300" dirty="0" smtClean="0"/>
              <a:t>(1) an </a:t>
            </a:r>
            <a:r>
              <a:rPr lang="en-US" sz="4300" dirty="0"/>
              <a:t>introduction providing an overview of the scenario and the </a:t>
            </a:r>
            <a:r>
              <a:rPr lang="en-US" sz="4300" dirty="0" smtClean="0"/>
              <a:t>questions</a:t>
            </a:r>
            <a:r>
              <a:rPr lang="en-ZA" sz="4300" dirty="0" smtClean="0"/>
              <a:t>,  (2) </a:t>
            </a:r>
            <a:r>
              <a:rPr lang="en-US" sz="4300" dirty="0" smtClean="0"/>
              <a:t>your </a:t>
            </a:r>
            <a:r>
              <a:rPr lang="en-US" sz="4300" dirty="0"/>
              <a:t>solutions to the questions, </a:t>
            </a:r>
            <a:r>
              <a:rPr lang="en-US" sz="4300" dirty="0" smtClean="0"/>
              <a:t>(3) using </a:t>
            </a:r>
            <a:r>
              <a:rPr lang="en-US" sz="4300" dirty="0"/>
              <a:t>mathematical language, data, calculations,</a:t>
            </a:r>
            <a:r>
              <a:rPr lang="en-US" sz="4300" b="1" i="1" dirty="0"/>
              <a:t> </a:t>
            </a:r>
            <a:r>
              <a:rPr lang="en-US" sz="4300" dirty="0"/>
              <a:t>diagrams, graphs and phrases or sentences that provide enough information for a</a:t>
            </a:r>
            <a:r>
              <a:rPr lang="en-US" sz="4300" b="1" i="1" dirty="0"/>
              <a:t> </a:t>
            </a:r>
            <a:r>
              <a:rPr lang="en-US" sz="4300" dirty="0"/>
              <a:t>person to know what you are calculating without having to read the </a:t>
            </a:r>
            <a:r>
              <a:rPr lang="en-US" sz="4300" dirty="0" smtClean="0"/>
              <a:t>questions</a:t>
            </a:r>
            <a:r>
              <a:rPr lang="en-ZA" sz="4300" dirty="0" smtClean="0"/>
              <a:t>, (4) </a:t>
            </a:r>
            <a:r>
              <a:rPr lang="en-US" sz="4300" dirty="0" smtClean="0"/>
              <a:t>a </a:t>
            </a:r>
            <a:r>
              <a:rPr lang="en-US" sz="4300" dirty="0"/>
              <a:t>conclusion, </a:t>
            </a:r>
            <a:r>
              <a:rPr lang="en-US" sz="4300" dirty="0" err="1"/>
              <a:t>summarising</a:t>
            </a:r>
            <a:r>
              <a:rPr lang="en-US" sz="4300" dirty="0"/>
              <a:t>: </a:t>
            </a:r>
            <a:r>
              <a:rPr lang="en-ZA" sz="4300" dirty="0" smtClean="0"/>
              <a:t> </a:t>
            </a:r>
            <a:r>
              <a:rPr lang="en-US" sz="4300" dirty="0" smtClean="0"/>
              <a:t>your </a:t>
            </a:r>
            <a:r>
              <a:rPr lang="en-US" sz="4300" dirty="0"/>
              <a:t>reflection on the practicalities of your </a:t>
            </a:r>
            <a:r>
              <a:rPr lang="en-US" sz="4300" dirty="0" smtClean="0"/>
              <a:t>solutions, any </a:t>
            </a:r>
            <a:r>
              <a:rPr lang="en-US" sz="4300" dirty="0"/>
              <a:t>assumptions made or limitations to your </a:t>
            </a:r>
            <a:r>
              <a:rPr lang="en-US" sz="4300" dirty="0" smtClean="0"/>
              <a:t>answers</a:t>
            </a:r>
            <a:r>
              <a:rPr lang="en-ZA" sz="4300" dirty="0" smtClean="0"/>
              <a:t>, and </a:t>
            </a:r>
            <a:r>
              <a:rPr lang="en-US" sz="4300" dirty="0" smtClean="0"/>
              <a:t>suggestions </a:t>
            </a:r>
            <a:r>
              <a:rPr lang="en-US" sz="4300" dirty="0"/>
              <a:t>for improving the investigation or strategies used</a:t>
            </a:r>
            <a:r>
              <a:rPr lang="en-US" sz="3700" dirty="0"/>
              <a:t>.</a:t>
            </a:r>
            <a:r>
              <a:rPr lang="en-ZA" sz="3700" dirty="0" smtClean="0">
                <a:effectLst/>
              </a:rPr>
              <a:t> </a:t>
            </a:r>
          </a:p>
        </p:txBody>
      </p:sp>
      <p:sp>
        <p:nvSpPr>
          <p:cNvPr id="4" name="Round Diagonal Corner Rectangle 3"/>
          <p:cNvSpPr/>
          <p:nvPr/>
        </p:nvSpPr>
        <p:spPr>
          <a:xfrm>
            <a:off x="5816415" y="533117"/>
            <a:ext cx="2870385" cy="1756150"/>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smtClean="0"/>
              <a:t>Note</a:t>
            </a:r>
            <a:r>
              <a:rPr lang="en-US" dirty="0" smtClean="0"/>
              <a:t>: We are still testing the content and whether students have mastered the underlying skills</a:t>
            </a:r>
            <a:endParaRPr lang="en-US" dirty="0"/>
          </a:p>
        </p:txBody>
      </p:sp>
    </p:spTree>
    <p:extLst>
      <p:ext uri="{BB962C8B-B14F-4D97-AF65-F5344CB8AC3E}">
        <p14:creationId xmlns:p14="http://schemas.microsoft.com/office/powerpoint/2010/main" val="2813615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Screen Shot 2016-04-20 at 12.19.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300"/>
            <a:ext cx="9144000" cy="5603172"/>
          </a:xfrm>
          <a:prstGeom prst="rect">
            <a:avLst/>
          </a:prstGeom>
        </p:spPr>
      </p:pic>
      <p:sp>
        <p:nvSpPr>
          <p:cNvPr id="20" name="Rectangle 19"/>
          <p:cNvSpPr/>
          <p:nvPr/>
        </p:nvSpPr>
        <p:spPr>
          <a:xfrm>
            <a:off x="0" y="6229304"/>
            <a:ext cx="8967626" cy="523220"/>
          </a:xfrm>
          <a:prstGeom prst="rect">
            <a:avLst/>
          </a:prstGeom>
        </p:spPr>
        <p:txBody>
          <a:bodyPr wrap="square">
            <a:spAutoFit/>
          </a:bodyPr>
          <a:lstStyle/>
          <a:p>
            <a:pPr algn="ctr"/>
            <a:r>
              <a:rPr lang="en-US" sz="1400" i="1" dirty="0"/>
              <a:t>Draft White Paper </a:t>
            </a:r>
            <a:r>
              <a:rPr lang="en-US" sz="1400" i="1" dirty="0" smtClean="0"/>
              <a:t>5 - Policy </a:t>
            </a:r>
            <a:r>
              <a:rPr lang="en-US" sz="1400" i="1" dirty="0"/>
              <a:t>frameworks for new assessments</a:t>
            </a:r>
            <a:endParaRPr lang="en-ZA" sz="1400" i="1" dirty="0"/>
          </a:p>
          <a:p>
            <a:pPr algn="ctr"/>
            <a:r>
              <a:rPr lang="en-US" sz="1400" i="1" dirty="0"/>
              <a:t>Linda Darling-Hammond</a:t>
            </a:r>
            <a:r>
              <a:rPr lang="en-ZA" sz="1400" i="1" dirty="0" smtClean="0">
                <a:effectLst/>
              </a:rPr>
              <a:t> </a:t>
            </a:r>
            <a:endParaRPr lang="en-US" sz="1400" i="1" dirty="0"/>
          </a:p>
        </p:txBody>
      </p:sp>
    </p:spTree>
    <p:extLst>
      <p:ext uri="{BB962C8B-B14F-4D97-AF65-F5344CB8AC3E}">
        <p14:creationId xmlns:p14="http://schemas.microsoft.com/office/powerpoint/2010/main" val="15965959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6D9F1"/>
          </a:solidFill>
        </p:spPr>
        <p:txBody>
          <a:bodyPr>
            <a:normAutofit fontScale="90000"/>
          </a:bodyPr>
          <a:lstStyle/>
          <a:p>
            <a:r>
              <a:rPr lang="en-US" dirty="0" smtClean="0"/>
              <a:t>Rethinking the academic project itself</a:t>
            </a:r>
            <a:endParaRPr lang="en-US" dirty="0"/>
          </a:p>
        </p:txBody>
      </p:sp>
      <p:pic>
        <p:nvPicPr>
          <p:cNvPr id="6" name="Content Placeholder 5"/>
          <p:cNvPicPr>
            <a:picLocks noGrp="1" noChangeAspect="1"/>
          </p:cNvPicPr>
          <p:nvPr>
            <p:ph idx="1"/>
          </p:nvPr>
        </p:nvPicPr>
        <p:blipFill>
          <a:blip r:embed="rId2"/>
          <a:srcRect t="6616" b="6616"/>
          <a:stretch>
            <a:fillRect/>
          </a:stretch>
        </p:blipFill>
        <p:spPr>
          <a:xfrm>
            <a:off x="582622" y="2054917"/>
            <a:ext cx="3388171" cy="3699609"/>
          </a:xfrm>
        </p:spPr>
      </p:pic>
      <p:sp>
        <p:nvSpPr>
          <p:cNvPr id="7" name="TextBox 6"/>
          <p:cNvSpPr txBox="1"/>
          <p:nvPr/>
        </p:nvSpPr>
        <p:spPr>
          <a:xfrm>
            <a:off x="4248648" y="1837765"/>
            <a:ext cx="4692156" cy="4093428"/>
          </a:xfrm>
          <a:prstGeom prst="rect">
            <a:avLst/>
          </a:prstGeom>
          <a:noFill/>
        </p:spPr>
        <p:txBody>
          <a:bodyPr wrap="square" rtlCol="0">
            <a:spAutoFit/>
          </a:bodyPr>
          <a:lstStyle/>
          <a:p>
            <a:r>
              <a:rPr lang="en-US" sz="1400" dirty="0" smtClean="0"/>
              <a:t>Clearly current assessments are not assessing the types of skills and ways of knowing that are valuable in the current (&amp; future) world of work.</a:t>
            </a:r>
          </a:p>
          <a:p>
            <a:endParaRPr lang="en-US" sz="1400" dirty="0"/>
          </a:p>
          <a:p>
            <a:r>
              <a:rPr lang="en-US" sz="1400" dirty="0" smtClean="0"/>
              <a:t>Expanding our understanding of what schooling is for and why we do it the way we do. </a:t>
            </a:r>
          </a:p>
          <a:p>
            <a:r>
              <a:rPr lang="en-US" sz="1600" b="1" dirty="0" smtClean="0"/>
              <a:t>Sage on the stage</a:t>
            </a:r>
            <a:r>
              <a:rPr lang="en-US" sz="1400" b="1" dirty="0" smtClean="0"/>
              <a:t>: </a:t>
            </a:r>
            <a:r>
              <a:rPr lang="en-US" sz="1400" dirty="0" smtClean="0"/>
              <a:t>1 adult in front of 20-30 younger people</a:t>
            </a:r>
          </a:p>
          <a:p>
            <a:pPr marL="742950" lvl="1" indent="-285750">
              <a:buFont typeface="Arial"/>
              <a:buChar char="•"/>
            </a:pPr>
            <a:r>
              <a:rPr lang="en-US" sz="1400" dirty="0" smtClean="0"/>
              <a:t>Collaborative teaching &amp; learning</a:t>
            </a:r>
          </a:p>
          <a:p>
            <a:pPr marL="742950" lvl="1" indent="-285750">
              <a:buFont typeface="Arial"/>
              <a:buChar char="•"/>
            </a:pPr>
            <a:r>
              <a:rPr lang="en-US" sz="1400" dirty="0" smtClean="0"/>
              <a:t>Students as teachers</a:t>
            </a:r>
          </a:p>
          <a:p>
            <a:pPr marL="742950" lvl="1" indent="-285750">
              <a:buFont typeface="Arial"/>
              <a:buChar char="•"/>
            </a:pPr>
            <a:r>
              <a:rPr lang="en-US" sz="1400" dirty="0" smtClean="0"/>
              <a:t>Parents as teachers  </a:t>
            </a:r>
            <a:endParaRPr lang="en-US" sz="1200" dirty="0" smtClean="0"/>
          </a:p>
          <a:p>
            <a:r>
              <a:rPr lang="en-US" sz="1600" b="1" dirty="0" smtClean="0"/>
              <a:t>Grade-based grouping &amp; progression</a:t>
            </a:r>
          </a:p>
          <a:p>
            <a:pPr marL="742950" lvl="1" indent="-285750">
              <a:buFont typeface="Arial"/>
              <a:buChar char="•"/>
            </a:pPr>
            <a:r>
              <a:rPr lang="en-US" sz="1400" dirty="0" smtClean="0"/>
              <a:t>Competency-based progression</a:t>
            </a:r>
            <a:endParaRPr lang="en-US" sz="1400" dirty="0"/>
          </a:p>
          <a:p>
            <a:r>
              <a:rPr lang="en-US" sz="1600" b="1" dirty="0" err="1" smtClean="0"/>
              <a:t>Siloed</a:t>
            </a:r>
            <a:r>
              <a:rPr lang="en-US" sz="1600" b="1" dirty="0" smtClean="0"/>
              <a:t> subjects </a:t>
            </a:r>
            <a:endParaRPr lang="en-US" sz="1600" b="1" dirty="0"/>
          </a:p>
          <a:p>
            <a:pPr marL="742950" lvl="1" indent="-285750">
              <a:buFont typeface="Arial"/>
              <a:buChar char="•"/>
            </a:pPr>
            <a:r>
              <a:rPr lang="en-US" sz="1400" dirty="0" smtClean="0"/>
              <a:t>Cross-curricular teaching</a:t>
            </a:r>
          </a:p>
          <a:p>
            <a:pPr marL="742950" lvl="1" indent="-285750">
              <a:buFont typeface="Arial"/>
              <a:buChar char="•"/>
            </a:pPr>
            <a:r>
              <a:rPr lang="en-US" sz="1400" dirty="0" smtClean="0"/>
              <a:t>Project-based or phenomena-based learning (PBL)</a:t>
            </a:r>
          </a:p>
          <a:p>
            <a:r>
              <a:rPr lang="en-US" sz="1600" b="1" dirty="0" smtClean="0"/>
              <a:t>Schooling is for cognitive learning only</a:t>
            </a:r>
          </a:p>
          <a:p>
            <a:pPr marL="742950" lvl="1" indent="-285750">
              <a:buFont typeface="Arial"/>
              <a:buChar char="•"/>
            </a:pPr>
            <a:r>
              <a:rPr lang="en-US" sz="1400" dirty="0" smtClean="0"/>
              <a:t>Social-emotional skills are important and teachable</a:t>
            </a:r>
          </a:p>
          <a:p>
            <a:pPr marL="742950" lvl="1" indent="-285750">
              <a:buFont typeface="Arial"/>
              <a:buChar char="•"/>
            </a:pPr>
            <a:r>
              <a:rPr lang="en-US" sz="1400" dirty="0" smtClean="0"/>
              <a:t>Figuring out ho to teach empathy, curiosity, grit</a:t>
            </a:r>
          </a:p>
        </p:txBody>
      </p:sp>
    </p:spTree>
    <p:extLst>
      <p:ext uri="{BB962C8B-B14F-4D97-AF65-F5344CB8AC3E}">
        <p14:creationId xmlns:p14="http://schemas.microsoft.com/office/powerpoint/2010/main" val="284329018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02104"/>
            <a:ext cx="5941836" cy="3348086"/>
          </a:xfrm>
          <a:prstGeom prst="rect">
            <a:avLst/>
          </a:prstGeom>
        </p:spPr>
      </p:pic>
      <p:pic>
        <p:nvPicPr>
          <p:cNvPr id="5" name="Picture 4"/>
          <p:cNvPicPr>
            <a:picLocks noChangeAspect="1"/>
          </p:cNvPicPr>
          <p:nvPr/>
        </p:nvPicPr>
        <p:blipFill>
          <a:blip r:embed="rId4"/>
          <a:stretch>
            <a:fillRect/>
          </a:stretch>
        </p:blipFill>
        <p:spPr>
          <a:xfrm>
            <a:off x="5502862" y="4533876"/>
            <a:ext cx="3641138" cy="2051696"/>
          </a:xfrm>
          <a:prstGeom prst="rect">
            <a:avLst/>
          </a:prstGeom>
        </p:spPr>
      </p:pic>
      <p:pic>
        <p:nvPicPr>
          <p:cNvPr id="6" name="Picture 5"/>
          <p:cNvPicPr>
            <a:picLocks noChangeAspect="1"/>
          </p:cNvPicPr>
          <p:nvPr/>
        </p:nvPicPr>
        <p:blipFill>
          <a:blip r:embed="rId5"/>
          <a:stretch>
            <a:fillRect/>
          </a:stretch>
        </p:blipFill>
        <p:spPr>
          <a:xfrm>
            <a:off x="6267423" y="216721"/>
            <a:ext cx="2853252" cy="2159218"/>
          </a:xfrm>
          <a:prstGeom prst="rect">
            <a:avLst/>
          </a:prstGeom>
        </p:spPr>
      </p:pic>
      <p:sp>
        <p:nvSpPr>
          <p:cNvPr id="7" name="Rectangle 6"/>
          <p:cNvSpPr/>
          <p:nvPr/>
        </p:nvSpPr>
        <p:spPr>
          <a:xfrm>
            <a:off x="169513" y="3960988"/>
            <a:ext cx="5333349" cy="2893100"/>
          </a:xfrm>
          <a:prstGeom prst="rect">
            <a:avLst/>
          </a:prstGeom>
        </p:spPr>
        <p:txBody>
          <a:bodyPr wrap="square">
            <a:spAutoFit/>
          </a:bodyPr>
          <a:lstStyle/>
          <a:p>
            <a:pPr algn="just"/>
            <a:r>
              <a:rPr lang="en-US" sz="1400" dirty="0" smtClean="0"/>
              <a:t>“Each team consists of four to six teachers and is responsible for 60 to 75 pupils. As an example of how they work, students in the eighth grade (13-year-olds) will often study earthquakes, </a:t>
            </a:r>
            <a:r>
              <a:rPr lang="en-US" sz="1400" dirty="0" err="1" smtClean="0"/>
              <a:t>volcanos</a:t>
            </a:r>
            <a:r>
              <a:rPr lang="en-US" sz="1400" dirty="0" smtClean="0"/>
              <a:t> and other earth forces - normally considered part of a geography or natural science lesson.</a:t>
            </a:r>
          </a:p>
          <a:p>
            <a:pPr algn="just"/>
            <a:endParaRPr lang="en-US" sz="1400" dirty="0" smtClean="0"/>
          </a:p>
          <a:p>
            <a:pPr algn="just"/>
            <a:r>
              <a:rPr lang="en-US" sz="1400" dirty="0" smtClean="0"/>
              <a:t>Now, however, teachers will come up with several different storylines for the lesson - encompassing other subjects  In one, they pretend they have to climb Mount Everest.</a:t>
            </a:r>
          </a:p>
          <a:p>
            <a:pPr algn="just"/>
            <a:endParaRPr lang="en-US" sz="1400" dirty="0" smtClean="0"/>
          </a:p>
          <a:p>
            <a:pPr algn="just"/>
            <a:r>
              <a:rPr lang="en-US" sz="1400" dirty="0" smtClean="0"/>
              <a:t>It includes the study of maps, weather and climate, make a list of the equipment they need, calculate the time they will need, make a budget for the trip and apply for funding in English (a foreign language).”</a:t>
            </a:r>
            <a:endParaRPr lang="en-US" sz="1400" dirty="0"/>
          </a:p>
        </p:txBody>
      </p:sp>
      <p:pic>
        <p:nvPicPr>
          <p:cNvPr id="8" name="Picture 7"/>
          <p:cNvPicPr>
            <a:picLocks noChangeAspect="1"/>
          </p:cNvPicPr>
          <p:nvPr/>
        </p:nvPicPr>
        <p:blipFill>
          <a:blip r:embed="rId6"/>
          <a:stretch>
            <a:fillRect/>
          </a:stretch>
        </p:blipFill>
        <p:spPr>
          <a:xfrm>
            <a:off x="6267423" y="2375940"/>
            <a:ext cx="2876577" cy="2157936"/>
          </a:xfrm>
          <a:prstGeom prst="rect">
            <a:avLst/>
          </a:prstGeom>
        </p:spPr>
      </p:pic>
    </p:spTree>
    <p:extLst>
      <p:ext uri="{BB962C8B-B14F-4D97-AF65-F5344CB8AC3E}">
        <p14:creationId xmlns:p14="http://schemas.microsoft.com/office/powerpoint/2010/main" val="31876704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4418"/>
          </a:xfrm>
          <a:solidFill>
            <a:srgbClr val="C6D9F1"/>
          </a:solidFill>
        </p:spPr>
        <p:txBody>
          <a:bodyPr/>
          <a:lstStyle/>
          <a:p>
            <a:r>
              <a:rPr lang="en-US" dirty="0" smtClean="0"/>
              <a:t>Bloom’s 3 psychological domains</a:t>
            </a:r>
            <a:endParaRPr lang="en-US" dirty="0"/>
          </a:p>
        </p:txBody>
      </p:sp>
      <p:pic>
        <p:nvPicPr>
          <p:cNvPr id="5" name="Picture 4" descr="Screen Shot 2016-04-20 at 7.31.0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31" y="1417638"/>
            <a:ext cx="6733040" cy="5400299"/>
          </a:xfrm>
          <a:prstGeom prst="rect">
            <a:avLst/>
          </a:prstGeom>
        </p:spPr>
      </p:pic>
      <p:sp>
        <p:nvSpPr>
          <p:cNvPr id="6" name="TextBox 5"/>
          <p:cNvSpPr txBox="1"/>
          <p:nvPr/>
        </p:nvSpPr>
        <p:spPr>
          <a:xfrm>
            <a:off x="7181385" y="6343670"/>
            <a:ext cx="2171508" cy="738664"/>
          </a:xfrm>
          <a:prstGeom prst="rect">
            <a:avLst/>
          </a:prstGeom>
          <a:solidFill>
            <a:schemeClr val="bg1">
              <a:lumMod val="95000"/>
            </a:schemeClr>
          </a:solidFill>
        </p:spPr>
        <p:txBody>
          <a:bodyPr wrap="square" rtlCol="0">
            <a:spAutoFit/>
          </a:bodyPr>
          <a:lstStyle/>
          <a:p>
            <a:r>
              <a:rPr lang="en-US" sz="1200" i="1" dirty="0" smtClean="0"/>
              <a:t>Source: Andrew</a:t>
            </a:r>
            <a:r>
              <a:rPr lang="en-US" sz="1200" i="1" baseline="0" dirty="0" smtClean="0"/>
              <a:t> Churches – Bloom’s Digital Taxonomy</a:t>
            </a:r>
          </a:p>
          <a:p>
            <a:endParaRPr lang="en-US" dirty="0"/>
          </a:p>
        </p:txBody>
      </p:sp>
    </p:spTree>
    <p:extLst>
      <p:ext uri="{BB962C8B-B14F-4D97-AF65-F5344CB8AC3E}">
        <p14:creationId xmlns:p14="http://schemas.microsoft.com/office/powerpoint/2010/main" val="351008535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6D9F1"/>
          </a:solidFill>
        </p:spPr>
        <p:txBody>
          <a:bodyPr>
            <a:normAutofit fontScale="90000"/>
          </a:bodyPr>
          <a:lstStyle/>
          <a:p>
            <a:r>
              <a:rPr lang="en-US" dirty="0" smtClean="0"/>
              <a:t>Importance of socio-emotional skills</a:t>
            </a:r>
            <a:endParaRPr lang="en-US" dirty="0"/>
          </a:p>
        </p:txBody>
      </p:sp>
      <p:pic>
        <p:nvPicPr>
          <p:cNvPr id="4" name="Picture 3" descr="Screen Shot 2016-04-20 at 8.46.5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25706"/>
            <a:ext cx="9144000" cy="4556777"/>
          </a:xfrm>
          <a:prstGeom prst="rect">
            <a:avLst/>
          </a:prstGeom>
        </p:spPr>
      </p:pic>
    </p:spTree>
    <p:extLst>
      <p:ext uri="{BB962C8B-B14F-4D97-AF65-F5344CB8AC3E}">
        <p14:creationId xmlns:p14="http://schemas.microsoft.com/office/powerpoint/2010/main" val="16488876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09035" y="381001"/>
            <a:ext cx="5661264" cy="3774176"/>
          </a:xfrm>
          <a:prstGeom prst="rect">
            <a:avLst/>
          </a:prstGeom>
        </p:spPr>
      </p:pic>
      <p:pic>
        <p:nvPicPr>
          <p:cNvPr id="5" name="Picture 4"/>
          <p:cNvPicPr>
            <a:picLocks noChangeAspect="1"/>
          </p:cNvPicPr>
          <p:nvPr/>
        </p:nvPicPr>
        <p:blipFill>
          <a:blip r:embed="rId4"/>
          <a:stretch>
            <a:fillRect/>
          </a:stretch>
        </p:blipFill>
        <p:spPr>
          <a:xfrm>
            <a:off x="2226228" y="4345670"/>
            <a:ext cx="5233337" cy="2433930"/>
          </a:xfrm>
          <a:prstGeom prst="rect">
            <a:avLst/>
          </a:prstGeom>
        </p:spPr>
      </p:pic>
    </p:spTree>
    <p:extLst>
      <p:ext uri="{BB962C8B-B14F-4D97-AF65-F5344CB8AC3E}">
        <p14:creationId xmlns:p14="http://schemas.microsoft.com/office/powerpoint/2010/main" val="231637273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research: Grit</a:t>
            </a:r>
            <a:endParaRPr lang="en-US" dirty="0"/>
          </a:p>
        </p:txBody>
      </p:sp>
      <p:sp>
        <p:nvSpPr>
          <p:cNvPr id="3" name="Content Placeholder 2"/>
          <p:cNvSpPr>
            <a:spLocks noGrp="1"/>
          </p:cNvSpPr>
          <p:nvPr>
            <p:ph idx="1"/>
          </p:nvPr>
        </p:nvSpPr>
        <p:spPr>
          <a:xfrm>
            <a:off x="248023" y="5679141"/>
            <a:ext cx="8229600" cy="1178859"/>
          </a:xfrm>
        </p:spPr>
        <p:txBody>
          <a:bodyPr>
            <a:normAutofit/>
          </a:bodyPr>
          <a:lstStyle/>
          <a:p>
            <a:r>
              <a:rPr lang="en-US" sz="2000" dirty="0" smtClean="0"/>
              <a:t>Angela Duckworth – U Penn</a:t>
            </a:r>
          </a:p>
          <a:p>
            <a:r>
              <a:rPr lang="en-US" sz="2000" dirty="0" smtClean="0"/>
              <a:t>Carol </a:t>
            </a:r>
            <a:r>
              <a:rPr lang="en-US" sz="2000" dirty="0" err="1" smtClean="0"/>
              <a:t>Dweck</a:t>
            </a:r>
            <a:r>
              <a:rPr lang="en-US" sz="2000" dirty="0" smtClean="0"/>
              <a:t> - Stanford</a:t>
            </a:r>
            <a:endParaRPr lang="en-US" sz="2000" dirty="0"/>
          </a:p>
        </p:txBody>
      </p:sp>
      <p:pic>
        <p:nvPicPr>
          <p:cNvPr id="4" name="Picture 3"/>
          <p:cNvPicPr>
            <a:picLocks noChangeAspect="1"/>
          </p:cNvPicPr>
          <p:nvPr/>
        </p:nvPicPr>
        <p:blipFill>
          <a:blip r:embed="rId2"/>
          <a:stretch>
            <a:fillRect/>
          </a:stretch>
        </p:blipFill>
        <p:spPr>
          <a:xfrm>
            <a:off x="567765" y="0"/>
            <a:ext cx="7581151" cy="5749619"/>
          </a:xfrm>
          <a:prstGeom prst="rect">
            <a:avLst/>
          </a:prstGeom>
        </p:spPr>
      </p:pic>
    </p:spTree>
    <p:extLst>
      <p:ext uri="{BB962C8B-B14F-4D97-AF65-F5344CB8AC3E}">
        <p14:creationId xmlns:p14="http://schemas.microsoft.com/office/powerpoint/2010/main" val="351760148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Esther </a:t>
            </a:r>
            <a:r>
              <a:rPr lang="en-US" b="1" dirty="0" err="1" smtClean="0"/>
              <a:t>Wojcicki</a:t>
            </a:r>
            <a:r>
              <a:rPr lang="en-US" b="1" dirty="0" smtClean="0"/>
              <a:t> – Palo Alto High School’s journalism program</a:t>
            </a:r>
            <a:endParaRPr lang="en-US" b="1"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60390"/>
            <a:ext cx="3318737" cy="277286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974355" y="1571207"/>
            <a:ext cx="4966449" cy="5632312"/>
          </a:xfrm>
          <a:prstGeom prst="rect">
            <a:avLst/>
          </a:prstGeom>
          <a:noFill/>
        </p:spPr>
        <p:txBody>
          <a:bodyPr wrap="square" rtlCol="0">
            <a:spAutoFit/>
          </a:bodyPr>
          <a:lstStyle/>
          <a:p>
            <a:r>
              <a:rPr lang="en-US" u="sng" dirty="0" smtClean="0"/>
              <a:t>Student newspaper, website, magazine, videos etc.</a:t>
            </a:r>
          </a:p>
          <a:p>
            <a:pPr marL="285750" indent="-285750">
              <a:buFont typeface="Arial"/>
              <a:buChar char="•"/>
            </a:pPr>
            <a:endParaRPr lang="en-US" dirty="0" smtClean="0"/>
          </a:p>
          <a:p>
            <a:pPr marL="285750" indent="-285750">
              <a:buFont typeface="Arial"/>
              <a:buChar char="•"/>
            </a:pPr>
            <a:r>
              <a:rPr lang="en-US" dirty="0" smtClean="0"/>
              <a:t>Videography</a:t>
            </a:r>
          </a:p>
          <a:p>
            <a:pPr marL="285750" indent="-285750">
              <a:buFont typeface="Arial"/>
              <a:buChar char="•"/>
            </a:pPr>
            <a:r>
              <a:rPr lang="en-US" dirty="0" smtClean="0"/>
              <a:t>Photography</a:t>
            </a:r>
          </a:p>
          <a:p>
            <a:pPr marL="285750" indent="-285750">
              <a:buFont typeface="Arial"/>
              <a:buChar char="•"/>
            </a:pPr>
            <a:r>
              <a:rPr lang="en-US" dirty="0" smtClean="0"/>
              <a:t>Deadlines</a:t>
            </a:r>
          </a:p>
          <a:p>
            <a:pPr marL="285750" indent="-285750">
              <a:buFont typeface="Arial"/>
              <a:buChar char="•"/>
            </a:pPr>
            <a:r>
              <a:rPr lang="en-US" dirty="0" smtClean="0"/>
              <a:t>Collaboration </a:t>
            </a:r>
          </a:p>
          <a:p>
            <a:pPr marL="285750" indent="-285750">
              <a:buFont typeface="Arial"/>
              <a:buChar char="•"/>
            </a:pPr>
            <a:r>
              <a:rPr lang="en-US" dirty="0" smtClean="0"/>
              <a:t>Inter-personal relations management </a:t>
            </a:r>
          </a:p>
          <a:p>
            <a:pPr marL="285750" indent="-285750">
              <a:buFont typeface="Arial"/>
              <a:buChar char="•"/>
            </a:pPr>
            <a:r>
              <a:rPr lang="en-US" dirty="0" smtClean="0"/>
              <a:t>Design </a:t>
            </a:r>
          </a:p>
          <a:p>
            <a:pPr marL="285750" indent="-285750">
              <a:buFont typeface="Arial"/>
              <a:buChar char="•"/>
            </a:pPr>
            <a:r>
              <a:rPr lang="en-US" dirty="0" smtClean="0"/>
              <a:t>Planning</a:t>
            </a:r>
          </a:p>
          <a:p>
            <a:pPr marL="285750" indent="-285750">
              <a:buFont typeface="Arial"/>
              <a:buChar char="•"/>
            </a:pPr>
            <a:r>
              <a:rPr lang="en-US" dirty="0" smtClean="0"/>
              <a:t>Writing </a:t>
            </a:r>
          </a:p>
          <a:p>
            <a:pPr marL="285750" indent="-285750">
              <a:buFont typeface="Arial"/>
              <a:buChar char="•"/>
            </a:pPr>
            <a:r>
              <a:rPr lang="en-US" dirty="0" smtClean="0"/>
              <a:t>Editing </a:t>
            </a:r>
          </a:p>
          <a:p>
            <a:pPr marL="285750" indent="-285750">
              <a:buFont typeface="Arial"/>
              <a:buChar char="•"/>
            </a:pPr>
            <a:r>
              <a:rPr lang="en-US" dirty="0" smtClean="0"/>
              <a:t>Project-management </a:t>
            </a:r>
          </a:p>
          <a:p>
            <a:pPr marL="285750" indent="-285750">
              <a:buFont typeface="Arial"/>
              <a:buChar char="•"/>
            </a:pPr>
            <a:r>
              <a:rPr lang="en-US" dirty="0" smtClean="0"/>
              <a:t>Printing </a:t>
            </a:r>
          </a:p>
          <a:p>
            <a:pPr marL="285750" indent="-285750">
              <a:buFont typeface="Arial"/>
              <a:buChar char="•"/>
            </a:pPr>
            <a:r>
              <a:rPr lang="en-US" dirty="0" smtClean="0"/>
              <a:t>Budgeting </a:t>
            </a:r>
          </a:p>
          <a:p>
            <a:pPr marL="285750" indent="-285750">
              <a:buFont typeface="Arial"/>
              <a:buChar char="•"/>
            </a:pPr>
            <a:r>
              <a:rPr lang="en-US" dirty="0" smtClean="0"/>
              <a:t>Formatting </a:t>
            </a:r>
          </a:p>
          <a:p>
            <a:pPr marL="285750" indent="-285750">
              <a:buFont typeface="Arial"/>
              <a:buChar char="•"/>
            </a:pPr>
            <a:endParaRPr lang="en-US" dirty="0"/>
          </a:p>
          <a:p>
            <a:r>
              <a:rPr lang="en-US" dirty="0" smtClean="0"/>
              <a:t>Students are judged by more complex outputs over a longer period of time. </a:t>
            </a:r>
          </a:p>
          <a:p>
            <a:endParaRPr lang="en-US" dirty="0"/>
          </a:p>
          <a:p>
            <a:r>
              <a:rPr lang="en-US" dirty="0" smtClean="0"/>
              <a:t> </a:t>
            </a:r>
            <a:endParaRPr lang="en-US" sz="1600" dirty="0"/>
          </a:p>
        </p:txBody>
      </p:sp>
    </p:spTree>
    <p:extLst>
      <p:ext uri="{BB962C8B-B14F-4D97-AF65-F5344CB8AC3E}">
        <p14:creationId xmlns:p14="http://schemas.microsoft.com/office/powerpoint/2010/main" val="10027589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Screen Shot 2016-04-20 at 12.19.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300"/>
            <a:ext cx="9144000" cy="5603172"/>
          </a:xfrm>
          <a:prstGeom prst="rect">
            <a:avLst/>
          </a:prstGeom>
        </p:spPr>
      </p:pic>
      <p:sp>
        <p:nvSpPr>
          <p:cNvPr id="20" name="Rectangle 19"/>
          <p:cNvSpPr/>
          <p:nvPr/>
        </p:nvSpPr>
        <p:spPr>
          <a:xfrm>
            <a:off x="0" y="6229304"/>
            <a:ext cx="8967626" cy="523220"/>
          </a:xfrm>
          <a:prstGeom prst="rect">
            <a:avLst/>
          </a:prstGeom>
        </p:spPr>
        <p:txBody>
          <a:bodyPr wrap="square">
            <a:spAutoFit/>
          </a:bodyPr>
          <a:lstStyle/>
          <a:p>
            <a:pPr algn="ctr"/>
            <a:r>
              <a:rPr lang="en-US" sz="1400" i="1" dirty="0"/>
              <a:t>Draft White Paper </a:t>
            </a:r>
            <a:r>
              <a:rPr lang="en-US" sz="1400" i="1" dirty="0" smtClean="0"/>
              <a:t>5 - Policy </a:t>
            </a:r>
            <a:r>
              <a:rPr lang="en-US" sz="1400" i="1" dirty="0"/>
              <a:t>frameworks for new assessments</a:t>
            </a:r>
            <a:endParaRPr lang="en-ZA" sz="1400" i="1" dirty="0"/>
          </a:p>
          <a:p>
            <a:pPr algn="ctr"/>
            <a:r>
              <a:rPr lang="en-US" sz="1400" i="1" dirty="0"/>
              <a:t>Linda Darling-Hammond</a:t>
            </a:r>
            <a:r>
              <a:rPr lang="en-ZA" sz="1400" i="1" dirty="0" smtClean="0">
                <a:effectLst/>
              </a:rPr>
              <a:t> </a:t>
            </a:r>
            <a:endParaRPr lang="en-US" sz="1400" i="1" dirty="0"/>
          </a:p>
        </p:txBody>
      </p:sp>
    </p:spTree>
    <p:extLst>
      <p:ext uri="{BB962C8B-B14F-4D97-AF65-F5344CB8AC3E}">
        <p14:creationId xmlns:p14="http://schemas.microsoft.com/office/powerpoint/2010/main" val="1487477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46479" cy="3066676"/>
          </a:xfrm>
          <a:prstGeom prst="rect">
            <a:avLst/>
          </a:prstGeom>
        </p:spPr>
      </p:pic>
      <p:pic>
        <p:nvPicPr>
          <p:cNvPr id="5" name="Picture 4"/>
          <p:cNvPicPr>
            <a:picLocks noChangeAspect="1"/>
          </p:cNvPicPr>
          <p:nvPr/>
        </p:nvPicPr>
        <p:blipFill>
          <a:blip r:embed="rId3"/>
          <a:stretch>
            <a:fillRect/>
          </a:stretch>
        </p:blipFill>
        <p:spPr>
          <a:xfrm>
            <a:off x="-149412" y="4167668"/>
            <a:ext cx="5692588" cy="2690332"/>
          </a:xfrm>
          <a:prstGeom prst="rect">
            <a:avLst/>
          </a:prstGeom>
        </p:spPr>
      </p:pic>
      <p:pic>
        <p:nvPicPr>
          <p:cNvPr id="6" name="Picture 5"/>
          <p:cNvPicPr>
            <a:picLocks noChangeAspect="1"/>
          </p:cNvPicPr>
          <p:nvPr/>
        </p:nvPicPr>
        <p:blipFill>
          <a:blip r:embed="rId4"/>
          <a:stretch>
            <a:fillRect/>
          </a:stretch>
        </p:blipFill>
        <p:spPr>
          <a:xfrm>
            <a:off x="4462957" y="0"/>
            <a:ext cx="4725866" cy="3066676"/>
          </a:xfrm>
          <a:prstGeom prst="rect">
            <a:avLst/>
          </a:prstGeom>
        </p:spPr>
      </p:pic>
      <p:pic>
        <p:nvPicPr>
          <p:cNvPr id="7" name="Picture 6"/>
          <p:cNvPicPr>
            <a:picLocks noChangeAspect="1"/>
          </p:cNvPicPr>
          <p:nvPr/>
        </p:nvPicPr>
        <p:blipFill>
          <a:blip r:embed="rId5"/>
          <a:stretch>
            <a:fillRect/>
          </a:stretch>
        </p:blipFill>
        <p:spPr>
          <a:xfrm>
            <a:off x="4811060" y="3066676"/>
            <a:ext cx="4332940" cy="2437279"/>
          </a:xfrm>
          <a:prstGeom prst="rect">
            <a:avLst/>
          </a:prstGeom>
        </p:spPr>
      </p:pic>
    </p:spTree>
    <p:extLst>
      <p:ext uri="{BB962C8B-B14F-4D97-AF65-F5344CB8AC3E}">
        <p14:creationId xmlns:p14="http://schemas.microsoft.com/office/powerpoint/2010/main" val="360383687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6D9F1"/>
          </a:solidFill>
        </p:spPr>
        <p:txBody>
          <a:bodyPr>
            <a:normAutofit fontScale="90000"/>
          </a:bodyPr>
          <a:lstStyle/>
          <a:p>
            <a:r>
              <a:rPr lang="en-US" dirty="0" smtClean="0"/>
              <a:t>What does this look like for </a:t>
            </a:r>
            <a:r>
              <a:rPr lang="en-US" dirty="0" err="1" smtClean="0"/>
              <a:t>Herzlea</a:t>
            </a:r>
            <a:r>
              <a:rPr lang="en-US" dirty="0" smtClean="0"/>
              <a:t>?</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marL="0" indent="0">
              <a:buNone/>
            </a:pPr>
            <a:r>
              <a:rPr lang="en-US" dirty="0" smtClean="0"/>
              <a:t>Some questions/suggestions:</a:t>
            </a:r>
          </a:p>
          <a:p>
            <a:pPr marL="457200" indent="-457200">
              <a:buFont typeface="+mj-lt"/>
              <a:buAutoNum type="arabicPeriod"/>
            </a:pPr>
            <a:r>
              <a:rPr lang="en-US" sz="2100" dirty="0" smtClean="0"/>
              <a:t>To what extent do we have a shared understanding of what the academic project is at </a:t>
            </a:r>
            <a:r>
              <a:rPr lang="en-US" sz="2100" dirty="0" err="1" smtClean="0"/>
              <a:t>Herzlea</a:t>
            </a:r>
            <a:r>
              <a:rPr lang="en-US" sz="2100" dirty="0" smtClean="0"/>
              <a:t>?</a:t>
            </a:r>
          </a:p>
          <a:p>
            <a:pPr lvl="1"/>
            <a:r>
              <a:rPr lang="en-US" sz="1600" dirty="0" smtClean="0"/>
              <a:t>Is this shared by most staff? Most parents? Most students?</a:t>
            </a:r>
          </a:p>
          <a:p>
            <a:pPr marL="457200" indent="-457200">
              <a:buFont typeface="+mj-lt"/>
              <a:buAutoNum type="arabicPeriod"/>
            </a:pPr>
            <a:r>
              <a:rPr lang="en-US" sz="2100" dirty="0" smtClean="0"/>
              <a:t>To what extent does our </a:t>
            </a:r>
            <a:r>
              <a:rPr lang="en-US" sz="2100" u="sng" dirty="0" smtClean="0"/>
              <a:t>current curriculum </a:t>
            </a:r>
            <a:r>
              <a:rPr lang="en-US" sz="2100" dirty="0" smtClean="0"/>
              <a:t>(and way of implementing/teaching that curriculum) foster or hinder the academic project as we have defined it? </a:t>
            </a:r>
          </a:p>
          <a:p>
            <a:pPr marL="457200" indent="-457200">
              <a:buFont typeface="+mj-lt"/>
              <a:buAutoNum type="arabicPeriod"/>
            </a:pPr>
            <a:r>
              <a:rPr lang="en-US" sz="2100" dirty="0" smtClean="0"/>
              <a:t>To what extent do our </a:t>
            </a:r>
            <a:r>
              <a:rPr lang="en-US" sz="2100" u="sng" dirty="0" smtClean="0"/>
              <a:t>current assessments </a:t>
            </a:r>
            <a:r>
              <a:rPr lang="en-US" sz="2100" dirty="0" smtClean="0"/>
              <a:t>foster or hinder the academic project as we have defined it? </a:t>
            </a:r>
          </a:p>
          <a:p>
            <a:pPr marL="457200" indent="-457200">
              <a:buFont typeface="+mj-lt"/>
              <a:buAutoNum type="arabicPeriod"/>
            </a:pPr>
            <a:r>
              <a:rPr lang="en-US" sz="2100" dirty="0" smtClean="0"/>
              <a:t>To what extent are we doing things the way that we are currently doing them because </a:t>
            </a:r>
            <a:r>
              <a:rPr lang="en-US" sz="2100" u="sng" dirty="0" smtClean="0"/>
              <a:t>this is the way we’ve always done it </a:t>
            </a:r>
            <a:r>
              <a:rPr lang="en-US" sz="2100" dirty="0" smtClean="0"/>
              <a:t>and change will be difficult? </a:t>
            </a:r>
            <a:endParaRPr lang="en-US" sz="2100" dirty="0" smtClean="0"/>
          </a:p>
          <a:p>
            <a:pPr marL="457200" indent="-457200">
              <a:buFont typeface="+mj-lt"/>
              <a:buAutoNum type="arabicPeriod"/>
            </a:pPr>
            <a:r>
              <a:rPr lang="en-US" sz="2100" dirty="0" smtClean="0"/>
              <a:t>Which schools do we look to when we compare ourselves?</a:t>
            </a:r>
          </a:p>
          <a:p>
            <a:pPr marL="457200" indent="-457200">
              <a:buFont typeface="+mj-lt"/>
              <a:buAutoNum type="arabicPeriod"/>
            </a:pPr>
            <a:r>
              <a:rPr lang="en-US" sz="2100" dirty="0" smtClean="0"/>
              <a:t>Is there sufficient appetite or demand for reform in the way we see the academic project here and/or assessment? </a:t>
            </a:r>
          </a:p>
          <a:p>
            <a:pPr marL="857250" lvl="1" indent="-457200"/>
            <a:r>
              <a:rPr lang="en-US" sz="1600" dirty="0" smtClean="0"/>
              <a:t>Could this be created? </a:t>
            </a:r>
          </a:p>
          <a:p>
            <a:pPr marL="457200" indent="-457200">
              <a:buFont typeface="+mj-lt"/>
              <a:buAutoNum type="arabicPeriod"/>
            </a:pPr>
            <a:r>
              <a:rPr lang="en-US" sz="2100" dirty="0" smtClean="0"/>
              <a:t>Is there an academic leader who wants to own this process? </a:t>
            </a:r>
          </a:p>
          <a:p>
            <a:pPr marL="857250" lvl="1" indent="-457200"/>
            <a:r>
              <a:rPr lang="en-US" sz="2100" dirty="0" smtClean="0"/>
              <a:t>New ways of learning often ruffle feathers, require an open-handed ‘we’re figuring this out’ approach, sometimes look chaotic, require a deep-seated belief that this is the way forward, can articulate why this is happening and what the expected outcomes are, can show the continuities and the breaks with old ways of doing things. </a:t>
            </a:r>
            <a:endParaRPr lang="en-US" sz="2100" dirty="0" smtClean="0"/>
          </a:p>
          <a:p>
            <a:endParaRPr lang="en-US" sz="2400" dirty="0"/>
          </a:p>
        </p:txBody>
      </p:sp>
    </p:spTree>
    <p:extLst>
      <p:ext uri="{BB962C8B-B14F-4D97-AF65-F5344CB8AC3E}">
        <p14:creationId xmlns:p14="http://schemas.microsoft.com/office/powerpoint/2010/main" val="16327021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6421"/>
          </a:xfrm>
          <a:solidFill>
            <a:srgbClr val="C6D9F1"/>
          </a:solidFill>
        </p:spPr>
        <p:txBody>
          <a:bodyPr>
            <a:normAutofit fontScale="90000"/>
          </a:bodyPr>
          <a:lstStyle/>
          <a:p>
            <a:r>
              <a:rPr lang="en-US" dirty="0" smtClean="0"/>
              <a:t>Resources</a:t>
            </a:r>
            <a:endParaRPr lang="en-US" dirty="0"/>
          </a:p>
        </p:txBody>
      </p:sp>
      <p:pic>
        <p:nvPicPr>
          <p:cNvPr id="4" name="Picture 3" descr="Screen Shot 2016-04-20 at 8.12.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9913"/>
            <a:ext cx="5412956" cy="3828676"/>
          </a:xfrm>
          <a:prstGeom prst="rect">
            <a:avLst/>
          </a:prstGeom>
        </p:spPr>
      </p:pic>
      <p:sp>
        <p:nvSpPr>
          <p:cNvPr id="5" name="Rectangle 4"/>
          <p:cNvSpPr/>
          <p:nvPr/>
        </p:nvSpPr>
        <p:spPr>
          <a:xfrm>
            <a:off x="0" y="1057819"/>
            <a:ext cx="4403770" cy="369332"/>
          </a:xfrm>
          <a:prstGeom prst="rect">
            <a:avLst/>
          </a:prstGeom>
        </p:spPr>
        <p:txBody>
          <a:bodyPr wrap="none">
            <a:spAutoFit/>
          </a:bodyPr>
          <a:lstStyle/>
          <a:p>
            <a:r>
              <a:rPr lang="en-US" dirty="0" smtClean="0">
                <a:hlinkClick r:id="rId3"/>
              </a:rPr>
              <a:t>https://www.ideo.com/expertise/education/</a:t>
            </a:r>
            <a:r>
              <a:rPr lang="en-US" dirty="0" smtClean="0"/>
              <a:t> </a:t>
            </a:r>
            <a:endParaRPr lang="en-US" dirty="0"/>
          </a:p>
        </p:txBody>
      </p:sp>
      <p:sp>
        <p:nvSpPr>
          <p:cNvPr id="6" name="Rectangle 5"/>
          <p:cNvSpPr/>
          <p:nvPr/>
        </p:nvSpPr>
        <p:spPr>
          <a:xfrm>
            <a:off x="0" y="1375543"/>
            <a:ext cx="2969307" cy="369332"/>
          </a:xfrm>
          <a:prstGeom prst="rect">
            <a:avLst/>
          </a:prstGeom>
        </p:spPr>
        <p:txBody>
          <a:bodyPr wrap="none">
            <a:spAutoFit/>
          </a:bodyPr>
          <a:lstStyle/>
          <a:p>
            <a:r>
              <a:rPr lang="pt-BR" dirty="0" smtClean="0">
                <a:hlinkClick r:id="rId4"/>
              </a:rPr>
              <a:t>https://vimeo.com/40895671</a:t>
            </a:r>
            <a:r>
              <a:rPr lang="pt-BR" dirty="0" smtClean="0"/>
              <a:t> </a:t>
            </a:r>
            <a:endParaRPr lang="en-US" dirty="0"/>
          </a:p>
        </p:txBody>
      </p:sp>
      <p:sp>
        <p:nvSpPr>
          <p:cNvPr id="7" name="Rectangle 6"/>
          <p:cNvSpPr/>
          <p:nvPr/>
        </p:nvSpPr>
        <p:spPr>
          <a:xfrm>
            <a:off x="0" y="1764387"/>
            <a:ext cx="4572000" cy="923330"/>
          </a:xfrm>
          <a:prstGeom prst="rect">
            <a:avLst/>
          </a:prstGeom>
        </p:spPr>
        <p:txBody>
          <a:bodyPr>
            <a:spAutoFit/>
          </a:bodyPr>
          <a:lstStyle/>
          <a:p>
            <a:r>
              <a:rPr lang="en-US" dirty="0" smtClean="0">
                <a:hlinkClick r:id="rId5"/>
              </a:rPr>
              <a:t>http://education.vermont.gov/documents/EDU-WhitePaper-Making_Good_Use-of_New_Assessments.pdf</a:t>
            </a:r>
            <a:r>
              <a:rPr lang="en-US" dirty="0" smtClean="0"/>
              <a:t> </a:t>
            </a:r>
            <a:endParaRPr lang="en-US" dirty="0"/>
          </a:p>
        </p:txBody>
      </p:sp>
      <p:pic>
        <p:nvPicPr>
          <p:cNvPr id="8" name="Picture 7" descr="Screen Shot 2016-04-20 at 12.21.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6910" y="1242485"/>
            <a:ext cx="3189023" cy="327485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776910" y="4488130"/>
            <a:ext cx="3027162" cy="1477328"/>
          </a:xfrm>
          <a:prstGeom prst="rect">
            <a:avLst/>
          </a:prstGeom>
          <a:noFill/>
        </p:spPr>
        <p:txBody>
          <a:bodyPr wrap="square" rtlCol="0">
            <a:spAutoFit/>
          </a:bodyPr>
          <a:lstStyle/>
          <a:p>
            <a:r>
              <a:rPr lang="en-US" dirty="0" smtClean="0"/>
              <a:t>Michael </a:t>
            </a:r>
            <a:r>
              <a:rPr lang="en-US" dirty="0" err="1" smtClean="0"/>
              <a:t>Fullan</a:t>
            </a:r>
            <a:r>
              <a:rPr lang="en-US" dirty="0" smtClean="0"/>
              <a:t>, Ken Robinson, Linda Darling-Hammond, </a:t>
            </a:r>
            <a:r>
              <a:rPr lang="en-US" dirty="0" err="1" smtClean="0"/>
              <a:t>Alaine</a:t>
            </a:r>
            <a:r>
              <a:rPr lang="en-US" dirty="0" smtClean="0"/>
              <a:t> De </a:t>
            </a:r>
            <a:r>
              <a:rPr lang="en-US" dirty="0" err="1" smtClean="0"/>
              <a:t>Botton</a:t>
            </a:r>
            <a:r>
              <a:rPr lang="en-US" dirty="0" smtClean="0"/>
              <a:t>, Carnegie Mellon University, </a:t>
            </a:r>
            <a:r>
              <a:rPr lang="en-US" dirty="0" err="1" smtClean="0"/>
              <a:t>d.school</a:t>
            </a:r>
            <a:r>
              <a:rPr lang="en-US" dirty="0" smtClean="0"/>
              <a:t> at Stanford</a:t>
            </a:r>
            <a:endParaRPr lang="en-US" dirty="0"/>
          </a:p>
        </p:txBody>
      </p:sp>
      <p:sp>
        <p:nvSpPr>
          <p:cNvPr id="10" name="Rectangle 9"/>
          <p:cNvSpPr/>
          <p:nvPr/>
        </p:nvSpPr>
        <p:spPr>
          <a:xfrm>
            <a:off x="5776910" y="6011575"/>
            <a:ext cx="3367090" cy="738664"/>
          </a:xfrm>
          <a:prstGeom prst="rect">
            <a:avLst/>
          </a:prstGeom>
        </p:spPr>
        <p:txBody>
          <a:bodyPr wrap="square">
            <a:spAutoFit/>
          </a:bodyPr>
          <a:lstStyle/>
          <a:p>
            <a:r>
              <a:rPr lang="en-US" sz="1400" dirty="0" smtClean="0"/>
              <a:t>Released items - </a:t>
            </a:r>
            <a:r>
              <a:rPr lang="en-US" sz="1400" dirty="0" smtClean="0">
                <a:hlinkClick r:id="rId7"/>
              </a:rPr>
              <a:t>https://www.oecd.org/pisa/pisaproducts/PISA2015-Released-FT-Cognitive-Items.pdf</a:t>
            </a:r>
            <a:r>
              <a:rPr lang="en-US" sz="1400" dirty="0" smtClean="0"/>
              <a:t> </a:t>
            </a:r>
            <a:endParaRPr lang="en-US" sz="1400" dirty="0"/>
          </a:p>
        </p:txBody>
      </p:sp>
    </p:spTree>
    <p:extLst>
      <p:ext uri="{BB962C8B-B14F-4D97-AF65-F5344CB8AC3E}">
        <p14:creationId xmlns:p14="http://schemas.microsoft.com/office/powerpoint/2010/main" val="97919680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2148"/>
            <a:ext cx="8229600" cy="1512872"/>
          </a:xfrm>
          <a:solidFill>
            <a:srgbClr val="C6D9F1"/>
          </a:solidFill>
        </p:spPr>
        <p:txBody>
          <a:bodyPr/>
          <a:lstStyle/>
          <a:p>
            <a:r>
              <a:rPr lang="en-US" dirty="0" smtClean="0"/>
              <a:t>Comments and questions?</a:t>
            </a:r>
            <a:endParaRPr lang="en-US" dirty="0"/>
          </a:p>
        </p:txBody>
      </p:sp>
    </p:spTree>
    <p:extLst>
      <p:ext uri="{BB962C8B-B14F-4D97-AF65-F5344CB8AC3E}">
        <p14:creationId xmlns:p14="http://schemas.microsoft.com/office/powerpoint/2010/main" val="222397350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412"/>
            <a:ext cx="8229600" cy="593164"/>
          </a:xfrm>
          <a:solidFill>
            <a:srgbClr val="DC7B00"/>
          </a:solidFill>
        </p:spPr>
        <p:txBody>
          <a:bodyPr>
            <a:normAutofit fontScale="90000"/>
          </a:bodyPr>
          <a:lstStyle/>
          <a:p>
            <a:r>
              <a:rPr lang="en-US" dirty="0" smtClean="0"/>
              <a:t>Applying this to technology?</a:t>
            </a:r>
            <a:endParaRPr lang="en-US" dirty="0"/>
          </a:p>
        </p:txBody>
      </p:sp>
      <p:sp>
        <p:nvSpPr>
          <p:cNvPr id="6" name="TextBox 5"/>
          <p:cNvSpPr txBox="1"/>
          <p:nvPr/>
        </p:nvSpPr>
        <p:spPr>
          <a:xfrm>
            <a:off x="7181385" y="6343670"/>
            <a:ext cx="2171508" cy="738664"/>
          </a:xfrm>
          <a:prstGeom prst="rect">
            <a:avLst/>
          </a:prstGeom>
          <a:solidFill>
            <a:schemeClr val="bg1">
              <a:lumMod val="95000"/>
            </a:schemeClr>
          </a:solidFill>
        </p:spPr>
        <p:txBody>
          <a:bodyPr wrap="square" rtlCol="0">
            <a:spAutoFit/>
          </a:bodyPr>
          <a:lstStyle/>
          <a:p>
            <a:r>
              <a:rPr lang="en-US" sz="1200" i="1" dirty="0" smtClean="0"/>
              <a:t>Source: Andrew</a:t>
            </a:r>
            <a:r>
              <a:rPr lang="en-US" sz="1200" i="1" baseline="0" dirty="0" smtClean="0"/>
              <a:t> Churches – Bloom’s Digital Taxonomy</a:t>
            </a:r>
          </a:p>
          <a:p>
            <a:endParaRPr lang="en-US" dirty="0"/>
          </a:p>
        </p:txBody>
      </p:sp>
      <p:pic>
        <p:nvPicPr>
          <p:cNvPr id="3" name="Picture 2" descr="Screen Shot 2016-04-20 at 7.36.3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387" y="742576"/>
            <a:ext cx="8215671" cy="6115424"/>
          </a:xfrm>
          <a:prstGeom prst="rect">
            <a:avLst/>
          </a:prstGeom>
        </p:spPr>
      </p:pic>
    </p:spTree>
    <p:extLst>
      <p:ext uri="{BB962C8B-B14F-4D97-AF65-F5344CB8AC3E}">
        <p14:creationId xmlns:p14="http://schemas.microsoft.com/office/powerpoint/2010/main" val="1753756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7400" y="0"/>
            <a:ext cx="7544554" cy="6858000"/>
          </a:xfrm>
          <a:prstGeom prst="rect">
            <a:avLst/>
          </a:prstGeom>
        </p:spPr>
      </p:pic>
    </p:spTree>
    <p:extLst>
      <p:ext uri="{BB962C8B-B14F-4D97-AF65-F5344CB8AC3E}">
        <p14:creationId xmlns:p14="http://schemas.microsoft.com/office/powerpoint/2010/main" val="180059169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216056" y="274638"/>
            <a:ext cx="8927943" cy="6343538"/>
          </a:xfrm>
          <a:prstGeom prst="rect">
            <a:avLst/>
          </a:prstGeom>
        </p:spPr>
      </p:pic>
    </p:spTree>
    <p:extLst>
      <p:ext uri="{BB962C8B-B14F-4D97-AF65-F5344CB8AC3E}">
        <p14:creationId xmlns:p14="http://schemas.microsoft.com/office/powerpoint/2010/main" val="2949005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365</TotalTime>
  <Words>1563</Words>
  <Application>Microsoft Macintosh PowerPoint</Application>
  <PresentationFormat>On-screen Show (4:3)</PresentationFormat>
  <Paragraphs>188</Paragraphs>
  <Slides>32</Slides>
  <Notes>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Assessment: Helping or Hurting the Academic Project?   Dr Nic Spaull    |    Herzlea High School    |    20 April 2016   www.nicspaull.com    Stellenbosch University   |   University of Johannesburg   |   OECD</vt:lpstr>
      <vt:lpstr>Overview</vt:lpstr>
      <vt:lpstr>What is assessment &amp; why is it important?</vt:lpstr>
      <vt:lpstr>Assessment problems as both cause and symptom. Solution?</vt:lpstr>
      <vt:lpstr>PowerPoint Presentation</vt:lpstr>
      <vt:lpstr>PowerPoint Presentation</vt:lpstr>
      <vt:lpstr>PowerPoint Presentation</vt:lpstr>
      <vt:lpstr>Bloom’s Taxonomy: Cognitive</vt:lpstr>
      <vt:lpstr>Bloom’s 3 psychological domains</vt:lpstr>
      <vt:lpstr>Linda Darling-Hammond</vt:lpstr>
      <vt:lpstr>Expectations for Learning are Changing</vt:lpstr>
      <vt:lpstr>PowerPoint Presentation</vt:lpstr>
      <vt:lpstr>IEB NSC Physics P1 2015</vt:lpstr>
      <vt:lpstr>PowerPoint Presentation</vt:lpstr>
      <vt:lpstr>Expectations for Learning are Changing</vt:lpstr>
      <vt:lpstr>PowerPoint Presentation</vt:lpstr>
      <vt:lpstr>PowerPoint Presentation</vt:lpstr>
      <vt:lpstr>Rethinking the academic project itself</vt:lpstr>
      <vt:lpstr>PowerPoint Presentation</vt:lpstr>
      <vt:lpstr>Bloom’s 3 psychological domains</vt:lpstr>
      <vt:lpstr>Importance of socio-emotional skills</vt:lpstr>
      <vt:lpstr>PowerPoint Presentation</vt:lpstr>
      <vt:lpstr>New research: Grit</vt:lpstr>
      <vt:lpstr>Esther Wojcicki – Palo Alto High School’s journalism program</vt:lpstr>
      <vt:lpstr>PowerPoint Presentation</vt:lpstr>
      <vt:lpstr>PowerPoint Presentation</vt:lpstr>
      <vt:lpstr>What does this look like for Herzlea?</vt:lpstr>
      <vt:lpstr>Resources</vt:lpstr>
      <vt:lpstr>Comments and questions?</vt:lpstr>
      <vt:lpstr>Applying this to technology?</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cp:lastModifiedBy>
  <cp:revision>31</cp:revision>
  <dcterms:created xsi:type="dcterms:W3CDTF">2016-04-20T05:24:51Z</dcterms:created>
  <dcterms:modified xsi:type="dcterms:W3CDTF">2016-04-20T11:30:13Z</dcterms:modified>
</cp:coreProperties>
</file>