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61" r:id="rId4"/>
    <p:sldId id="259" r:id="rId5"/>
    <p:sldId id="262" r:id="rId6"/>
    <p:sldId id="258" r:id="rId7"/>
    <p:sldId id="260" r:id="rId8"/>
    <p:sldId id="263" r:id="rId9"/>
    <p:sldId id="264" r:id="rId10"/>
    <p:sldId id="265" r:id="rId11"/>
    <p:sldId id="266" r:id="rId12"/>
    <p:sldId id="267" r:id="rId13"/>
    <p:sldId id="268" r:id="rId14"/>
    <p:sldId id="270" r:id="rId15"/>
    <p:sldId id="271" r:id="rId16"/>
    <p:sldId id="272" r:id="rId17"/>
    <p:sldId id="269" r:id="rId18"/>
    <p:sldId id="273"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647" autoAdjust="0"/>
  </p:normalViewPr>
  <p:slideViewPr>
    <p:cSldViewPr snapToGrid="0" snapToObjects="1">
      <p:cViewPr varScale="1">
        <p:scale>
          <a:sx n="57" d="100"/>
          <a:sy n="57" d="100"/>
        </p:scale>
        <p:origin x="-172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D2A497-F237-5A44-A582-45075FEBB4CB}" type="datetimeFigureOut">
              <a:rPr lang="en-US" smtClean="0"/>
              <a:t>16/05/23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4C119C-4BD1-4140-9FE6-00AA7A99DC50}" type="slidenum">
              <a:rPr lang="en-US" smtClean="0"/>
              <a:t>‹#›</a:t>
            </a:fld>
            <a:endParaRPr lang="en-US"/>
          </a:p>
        </p:txBody>
      </p:sp>
    </p:spTree>
    <p:extLst>
      <p:ext uri="{BB962C8B-B14F-4D97-AF65-F5344CB8AC3E}">
        <p14:creationId xmlns:p14="http://schemas.microsoft.com/office/powerpoint/2010/main" val="148060863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developed in 2011</a:t>
            </a:r>
          </a:p>
          <a:p>
            <a:r>
              <a:rPr lang="en-US" dirty="0" smtClean="0"/>
              <a:t>Available in 11 languages</a:t>
            </a:r>
          </a:p>
          <a:p>
            <a:r>
              <a:rPr lang="en-US" dirty="0" smtClean="0"/>
              <a:t>Reach</a:t>
            </a:r>
            <a:r>
              <a:rPr lang="en-US" baseline="0" dirty="0" smtClean="0"/>
              <a:t> 9 million children</a:t>
            </a:r>
          </a:p>
          <a:p>
            <a:r>
              <a:rPr lang="en-US" baseline="0" dirty="0" smtClean="0"/>
              <a:t>Revised each year to aligned with CAPS </a:t>
            </a:r>
          </a:p>
          <a:p>
            <a:r>
              <a:rPr lang="en-US" baseline="0" dirty="0" smtClean="0"/>
              <a:t>Potentially an extremely important resource. Our question was in what ways? What was it most suitable for in use, or as what we call a curriculum tool?</a:t>
            </a:r>
            <a:endParaRPr lang="en-US" dirty="0"/>
          </a:p>
        </p:txBody>
      </p:sp>
      <p:sp>
        <p:nvSpPr>
          <p:cNvPr id="4" name="Slide Number Placeholder 3"/>
          <p:cNvSpPr>
            <a:spLocks noGrp="1"/>
          </p:cNvSpPr>
          <p:nvPr>
            <p:ph type="sldNum" sz="quarter" idx="10"/>
          </p:nvPr>
        </p:nvSpPr>
        <p:spPr/>
        <p:txBody>
          <a:bodyPr/>
          <a:lstStyle/>
          <a:p>
            <a:fld id="{8C4C119C-4BD1-4140-9FE6-00AA7A99DC50}" type="slidenum">
              <a:rPr lang="en-US" smtClean="0"/>
              <a:t>2</a:t>
            </a:fld>
            <a:endParaRPr lang="en-US"/>
          </a:p>
        </p:txBody>
      </p:sp>
    </p:spTree>
    <p:extLst>
      <p:ext uri="{BB962C8B-B14F-4D97-AF65-F5344CB8AC3E}">
        <p14:creationId xmlns:p14="http://schemas.microsoft.com/office/powerpoint/2010/main" val="3271548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smtClean="0">
                <a:solidFill>
                  <a:schemeClr val="tx1"/>
                </a:solidFill>
                <a:effectLst/>
                <a:latin typeface="+mn-lt"/>
                <a:ea typeface="+mn-ea"/>
                <a:cs typeface="+mn-cs"/>
              </a:rPr>
              <a:t>We are interested in this paper in the nature of the workbooks as a </a:t>
            </a:r>
            <a:r>
              <a:rPr lang="en-US" sz="1200" i="1" kern="1200" dirty="0" smtClean="0">
                <a:solidFill>
                  <a:schemeClr val="tx1"/>
                </a:solidFill>
                <a:effectLst/>
                <a:latin typeface="+mn-lt"/>
                <a:ea typeface="+mn-ea"/>
                <a:cs typeface="+mn-cs"/>
              </a:rPr>
              <a:t>curriculum tool</a:t>
            </a:r>
            <a:r>
              <a:rPr lang="en-US" sz="1200" kern="1200" dirty="0" smtClean="0">
                <a:solidFill>
                  <a:schemeClr val="tx1"/>
                </a:solidFill>
                <a:effectLst/>
                <a:latin typeface="+mn-lt"/>
                <a:ea typeface="+mn-ea"/>
                <a:cs typeface="+mn-cs"/>
              </a:rPr>
              <a:t>. </a:t>
            </a:r>
          </a:p>
          <a:p>
            <a:pPr marL="171450" indent="-171450">
              <a:buFont typeface="Arial"/>
              <a:buChar char="•"/>
            </a:pPr>
            <a:r>
              <a:rPr lang="en-US" sz="1200" kern="1200" dirty="0" smtClean="0">
                <a:solidFill>
                  <a:schemeClr val="tx1"/>
                </a:solidFill>
                <a:effectLst/>
                <a:latin typeface="+mn-lt"/>
                <a:ea typeface="+mn-ea"/>
                <a:cs typeface="+mn-cs"/>
              </a:rPr>
              <a:t>By curriculum tool we mean a resource that supports the implementation of the curriculum. </a:t>
            </a:r>
          </a:p>
          <a:p>
            <a:pPr marL="171450" indent="-171450">
              <a:buFont typeface="Arial"/>
              <a:buChar char="•"/>
            </a:pPr>
            <a:r>
              <a:rPr lang="en-US" sz="1200" kern="1200" dirty="0" smtClean="0">
                <a:solidFill>
                  <a:schemeClr val="tx1"/>
                </a:solidFill>
                <a:effectLst/>
                <a:latin typeface="+mn-lt"/>
                <a:ea typeface="+mn-ea"/>
                <a:cs typeface="+mn-cs"/>
              </a:rPr>
              <a:t>Do the workbooks conform to uses intended by the DBE? Are they potentially useful in ways other than specified by the DBE?</a:t>
            </a:r>
            <a:r>
              <a:rPr lang="en-ZA" dirty="0" smtClean="0">
                <a:effectLst/>
              </a:rPr>
              <a:t> </a:t>
            </a:r>
          </a:p>
          <a:p>
            <a:endParaRPr lang="en-US" dirty="0"/>
          </a:p>
        </p:txBody>
      </p:sp>
      <p:sp>
        <p:nvSpPr>
          <p:cNvPr id="4" name="Slide Number Placeholder 3"/>
          <p:cNvSpPr>
            <a:spLocks noGrp="1"/>
          </p:cNvSpPr>
          <p:nvPr>
            <p:ph type="sldNum" sz="quarter" idx="10"/>
          </p:nvPr>
        </p:nvSpPr>
        <p:spPr/>
        <p:txBody>
          <a:bodyPr/>
          <a:lstStyle/>
          <a:p>
            <a:fld id="{8C4C119C-4BD1-4140-9FE6-00AA7A99DC50}" type="slidenum">
              <a:rPr lang="en-US" smtClean="0"/>
              <a:t>3</a:t>
            </a:fld>
            <a:endParaRPr lang="en-US"/>
          </a:p>
        </p:txBody>
      </p:sp>
    </p:spTree>
    <p:extLst>
      <p:ext uri="{BB962C8B-B14F-4D97-AF65-F5344CB8AC3E}">
        <p14:creationId xmlns:p14="http://schemas.microsoft.com/office/powerpoint/2010/main" val="3092867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By curriculum tool we mean a resource that supports the implementation of the curriculum.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Our analysis aimed to </a:t>
            </a:r>
            <a:r>
              <a:rPr lang="en-US" sz="1200" i="1" kern="1200" dirty="0" smtClean="0">
                <a:solidFill>
                  <a:schemeClr val="tx1"/>
                </a:solidFill>
                <a:effectLst/>
                <a:latin typeface="+mn-lt"/>
                <a:ea typeface="+mn-ea"/>
                <a:cs typeface="+mn-cs"/>
              </a:rPr>
              <a:t>evaluate the extent to which the workbooks represent effective tools for practicing curriculum content and monitoring and assessing student work</a:t>
            </a:r>
            <a:r>
              <a:rPr lang="en-US" sz="1200" kern="1200" dirty="0" smtClean="0">
                <a:solidFill>
                  <a:schemeClr val="tx1"/>
                </a:solidFill>
                <a:effectLst/>
                <a:latin typeface="+mn-lt"/>
                <a:ea typeface="+mn-ea"/>
                <a:cs typeface="+mn-cs"/>
              </a:rPr>
              <a:t>. We have interpreted ‘track the progress of learners’ in this context to mean not only monitoring of coverage, but also a tool for assessment of learners’ performance and progression.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make no claims about whether they constitute an effective </a:t>
            </a:r>
            <a:r>
              <a:rPr lang="en-US" sz="1200" i="1" kern="1200" dirty="0" smtClean="0">
                <a:solidFill>
                  <a:schemeClr val="tx1"/>
                </a:solidFill>
                <a:effectLst/>
                <a:latin typeface="+mn-lt"/>
                <a:ea typeface="+mn-ea"/>
                <a:cs typeface="+mn-cs"/>
              </a:rPr>
              <a:t>learning</a:t>
            </a:r>
            <a:r>
              <a:rPr lang="en-US" sz="1200" kern="1200" dirty="0" smtClean="0">
                <a:solidFill>
                  <a:schemeClr val="tx1"/>
                </a:solidFill>
                <a:effectLst/>
                <a:latin typeface="+mn-lt"/>
                <a:ea typeface="+mn-ea"/>
                <a:cs typeface="+mn-cs"/>
              </a:rPr>
              <a:t> tool.</a:t>
            </a:r>
            <a:r>
              <a:rPr lang="en-GB" dirty="0" smtClean="0">
                <a:effectLst/>
              </a:rPr>
              <a:t> In other words we don</a:t>
            </a:r>
            <a:r>
              <a:rPr lang="fr-FR" dirty="0" smtClean="0">
                <a:effectLst/>
              </a:rPr>
              <a:t>’</a:t>
            </a:r>
            <a:r>
              <a:rPr lang="en-GB" dirty="0" smtClean="0">
                <a:effectLst/>
              </a:rPr>
              <a:t>t look at the workbooks in relation to their textual function with</a:t>
            </a:r>
            <a:r>
              <a:rPr lang="en-GB" baseline="0" dirty="0" smtClean="0">
                <a:effectLst/>
              </a:rPr>
              <a:t> respect to learning.</a:t>
            </a:r>
          </a:p>
          <a:p>
            <a:r>
              <a:rPr lang="en-US" sz="1200" kern="1200" dirty="0" smtClean="0">
                <a:solidFill>
                  <a:schemeClr val="tx1"/>
                </a:solidFill>
                <a:effectLst/>
                <a:latin typeface="+mn-lt"/>
                <a:ea typeface="+mn-ea"/>
                <a:cs typeface="+mn-cs"/>
              </a:rPr>
              <a:t>i.e. We evaluated the workbooks as teacher (and possibly, system) tools,</a:t>
            </a:r>
            <a:r>
              <a:rPr lang="en-US" sz="1200" kern="1200" baseline="0" dirty="0" smtClean="0">
                <a:solidFill>
                  <a:schemeClr val="tx1"/>
                </a:solidFill>
                <a:effectLst/>
                <a:latin typeface="+mn-lt"/>
                <a:ea typeface="+mn-ea"/>
                <a:cs typeface="+mn-cs"/>
              </a:rPr>
              <a:t> not a tool from the perspective of the student.</a:t>
            </a:r>
          </a:p>
          <a:p>
            <a:endParaRPr lang="en-US" sz="1200" kern="1200" baseline="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While a </a:t>
            </a:r>
            <a:r>
              <a:rPr lang="en-US" sz="1200" b="1" i="1" kern="1200" dirty="0" smtClean="0">
                <a:solidFill>
                  <a:schemeClr val="tx1"/>
                </a:solidFill>
                <a:effectLst/>
                <a:latin typeface="+mn-lt"/>
                <a:ea typeface="+mn-ea"/>
                <a:cs typeface="+mn-cs"/>
              </a:rPr>
              <a:t>practice, teaching</a:t>
            </a:r>
            <a:r>
              <a:rPr lang="en-US" sz="1200" b="1"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and an </a:t>
            </a:r>
            <a:r>
              <a:rPr lang="en-US" sz="1200" b="1" i="1" kern="1200" dirty="0" smtClean="0">
                <a:solidFill>
                  <a:schemeClr val="tx1"/>
                </a:solidFill>
                <a:effectLst/>
                <a:latin typeface="+mn-lt"/>
                <a:ea typeface="+mn-ea"/>
                <a:cs typeface="+mn-cs"/>
              </a:rPr>
              <a:t>assessment</a:t>
            </a:r>
            <a:r>
              <a:rPr lang="en-US" sz="1200" b="1" kern="1200" dirty="0" smtClean="0">
                <a:solidFill>
                  <a:schemeClr val="tx1"/>
                </a:solidFill>
                <a:effectLst/>
                <a:latin typeface="+mn-lt"/>
                <a:ea typeface="+mn-ea"/>
                <a:cs typeface="+mn-cs"/>
              </a:rPr>
              <a:t> tool as defined above would be effective curriculum tools at the level of the classroom, i.e. used by the teacher, a </a:t>
            </a:r>
            <a:r>
              <a:rPr lang="en-US" sz="1200" b="1" i="1" kern="1200" dirty="0" smtClean="0">
                <a:solidFill>
                  <a:schemeClr val="tx1"/>
                </a:solidFill>
                <a:effectLst/>
                <a:latin typeface="+mn-lt"/>
                <a:ea typeface="+mn-ea"/>
                <a:cs typeface="+mn-cs"/>
              </a:rPr>
              <a:t>monitoring</a:t>
            </a:r>
            <a:r>
              <a:rPr lang="en-US" sz="1200" b="1" kern="1200" dirty="0" smtClean="0">
                <a:solidFill>
                  <a:schemeClr val="tx1"/>
                </a:solidFill>
                <a:effectLst/>
                <a:latin typeface="+mn-lt"/>
                <a:ea typeface="+mn-ea"/>
                <a:cs typeface="+mn-cs"/>
              </a:rPr>
              <a:t> tool, as defined above, may also be used as an effective curriculum tool at a systemic level. </a:t>
            </a:r>
            <a:endParaRPr lang="en-ZA"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ZA" sz="1200" b="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C4C119C-4BD1-4140-9FE6-00AA7A99DC50}" type="slidenum">
              <a:rPr lang="en-US" smtClean="0"/>
              <a:t>4</a:t>
            </a:fld>
            <a:endParaRPr lang="en-US"/>
          </a:p>
        </p:txBody>
      </p:sp>
    </p:spTree>
    <p:extLst>
      <p:ext uri="{BB962C8B-B14F-4D97-AF65-F5344CB8AC3E}">
        <p14:creationId xmlns:p14="http://schemas.microsoft.com/office/powerpoint/2010/main" val="1127106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English home language text is the basis on which other </a:t>
            </a:r>
            <a:r>
              <a:rPr lang="en-US" sz="1200" kern="1200" dirty="0" err="1" smtClean="0">
                <a:solidFill>
                  <a:schemeClr val="tx1"/>
                </a:solidFill>
                <a:effectLst/>
                <a:latin typeface="+mn-lt"/>
                <a:ea typeface="+mn-ea"/>
                <a:cs typeface="+mn-cs"/>
              </a:rPr>
              <a:t>languauge</a:t>
            </a:r>
            <a:r>
              <a:rPr lang="en-US" sz="1200" kern="1200" baseline="0" dirty="0" smtClean="0">
                <a:solidFill>
                  <a:schemeClr val="tx1"/>
                </a:solidFill>
                <a:effectLst/>
                <a:latin typeface="+mn-lt"/>
                <a:ea typeface="+mn-ea"/>
                <a:cs typeface="+mn-cs"/>
              </a:rPr>
              <a:t> books are developed. Also, most developed of the books. Wanted to see them at their best stage of development. FAL though used by majority of learners.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Because the focus is on English, the study cannot pick up on one of the most widely reported problems in the workbooks (albeit anecdotal): that of poor translation. Further, Mackay (2015, personal comment), reports that one of the central problems encountered with African languages “pertains to the lack of standardization of the African languages and the fact that many language teachers expect the text to be the language/dialect that they “speak””.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We selected grade 3 as a critical point as the summation of the foundation phase. </a:t>
            </a:r>
            <a:endParaRPr lang="en-US" b="1" dirty="0"/>
          </a:p>
        </p:txBody>
      </p:sp>
      <p:sp>
        <p:nvSpPr>
          <p:cNvPr id="4" name="Slide Number Placeholder 3"/>
          <p:cNvSpPr>
            <a:spLocks noGrp="1"/>
          </p:cNvSpPr>
          <p:nvPr>
            <p:ph type="sldNum" sz="quarter" idx="10"/>
          </p:nvPr>
        </p:nvSpPr>
        <p:spPr/>
        <p:txBody>
          <a:bodyPr/>
          <a:lstStyle/>
          <a:p>
            <a:fld id="{8C4C119C-4BD1-4140-9FE6-00AA7A99DC50}" type="slidenum">
              <a:rPr lang="en-US" smtClean="0"/>
              <a:t>5</a:t>
            </a:fld>
            <a:endParaRPr lang="en-US"/>
          </a:p>
        </p:txBody>
      </p:sp>
    </p:spTree>
    <p:extLst>
      <p:ext uri="{BB962C8B-B14F-4D97-AF65-F5344CB8AC3E}">
        <p14:creationId xmlns:p14="http://schemas.microsoft.com/office/powerpoint/2010/main" val="3610579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Double page</a:t>
            </a:r>
            <a:r>
              <a:rPr lang="en-US" baseline="0" dirty="0" smtClean="0"/>
              <a:t> </a:t>
            </a:r>
            <a:r>
              <a:rPr lang="en-US" baseline="0" dirty="0" err="1" smtClean="0"/>
              <a:t>colourful</a:t>
            </a:r>
            <a:r>
              <a:rPr lang="en-US" baseline="0" dirty="0" smtClean="0"/>
              <a:t> spreads. 125 activities </a:t>
            </a:r>
            <a:r>
              <a:rPr lang="en-US" baseline="0" dirty="0" err="1" smtClean="0"/>
              <a:t>organised</a:t>
            </a:r>
            <a:r>
              <a:rPr lang="en-US" baseline="0" dirty="0" smtClean="0"/>
              <a:t> into weeks and terms.</a:t>
            </a:r>
          </a:p>
          <a:p>
            <a:endParaRPr lang="en-US" baseline="0" dirty="0" smtClean="0"/>
          </a:p>
          <a:p>
            <a:r>
              <a:rPr lang="en-US" sz="1200" kern="1200" dirty="0" smtClean="0">
                <a:solidFill>
                  <a:schemeClr val="tx1"/>
                </a:solidFill>
                <a:effectLst/>
                <a:latin typeface="+mn-lt"/>
                <a:ea typeface="+mn-ea"/>
                <a:cs typeface="+mn-cs"/>
              </a:rPr>
              <a:t>Each activity covers a two-page spread, and generally consists of a piece of extended text, comprehension questions, writing activities and language and phonics tasks.</a:t>
            </a:r>
            <a:r>
              <a:rPr lang="en-GB" dirty="0" smtClean="0">
                <a:effectLst/>
              </a:rPr>
              <a:t> </a:t>
            </a:r>
          </a:p>
          <a:p>
            <a:endParaRPr lang="en-GB" dirty="0" smtClean="0">
              <a:effectLst/>
            </a:endParaRPr>
          </a:p>
          <a:p>
            <a:r>
              <a:rPr lang="en-GB" dirty="0" smtClean="0">
                <a:effectLst/>
              </a:rPr>
              <a:t>8 themes – 2 per term</a:t>
            </a:r>
            <a:endParaRPr lang="en-US" dirty="0"/>
          </a:p>
        </p:txBody>
      </p:sp>
      <p:sp>
        <p:nvSpPr>
          <p:cNvPr id="4" name="Slide Number Placeholder 3"/>
          <p:cNvSpPr>
            <a:spLocks noGrp="1"/>
          </p:cNvSpPr>
          <p:nvPr>
            <p:ph type="sldNum" sz="quarter" idx="10"/>
          </p:nvPr>
        </p:nvSpPr>
        <p:spPr/>
        <p:txBody>
          <a:bodyPr/>
          <a:lstStyle/>
          <a:p>
            <a:fld id="{8C4C119C-4BD1-4140-9FE6-00AA7A99DC50}" type="slidenum">
              <a:rPr lang="en-US" smtClean="0"/>
              <a:t>6</a:t>
            </a:fld>
            <a:endParaRPr lang="en-US"/>
          </a:p>
        </p:txBody>
      </p:sp>
    </p:spTree>
    <p:extLst>
      <p:ext uri="{BB962C8B-B14F-4D97-AF65-F5344CB8AC3E}">
        <p14:creationId xmlns:p14="http://schemas.microsoft.com/office/powerpoint/2010/main" val="2864688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138 numbered activities across the two workbooks. Each activity has a heading and spreads across two pages, with numbered tasks on each page.</a:t>
            </a:r>
            <a:r>
              <a:rPr lang="en-GB" dirty="0" smtClean="0">
                <a:effectLst/>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GB"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effectLst/>
              </a:rPr>
              <a:t>No</a:t>
            </a:r>
            <a:r>
              <a:rPr lang="en-GB" baseline="0" dirty="0" smtClean="0">
                <a:effectLst/>
              </a:rPr>
              <a:t> themes, rather mathematics topics organise the workbook content</a:t>
            </a:r>
            <a:endParaRPr lang="en-US" dirty="0"/>
          </a:p>
        </p:txBody>
      </p:sp>
      <p:sp>
        <p:nvSpPr>
          <p:cNvPr id="4" name="Slide Number Placeholder 3"/>
          <p:cNvSpPr>
            <a:spLocks noGrp="1"/>
          </p:cNvSpPr>
          <p:nvPr>
            <p:ph type="sldNum" sz="quarter" idx="10"/>
          </p:nvPr>
        </p:nvSpPr>
        <p:spPr/>
        <p:txBody>
          <a:bodyPr/>
          <a:lstStyle/>
          <a:p>
            <a:fld id="{8C4C119C-4BD1-4140-9FE6-00AA7A99DC50}" type="slidenum">
              <a:rPr lang="en-US" smtClean="0"/>
              <a:t>7</a:t>
            </a:fld>
            <a:endParaRPr lang="en-US"/>
          </a:p>
        </p:txBody>
      </p:sp>
    </p:spTree>
    <p:extLst>
      <p:ext uri="{BB962C8B-B14F-4D97-AF65-F5344CB8AC3E}">
        <p14:creationId xmlns:p14="http://schemas.microsoft.com/office/powerpoint/2010/main" val="2819421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Curriculum</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alignment</a:t>
            </a:r>
            <a:r>
              <a:rPr lang="en-US" sz="1200" kern="1200" dirty="0" smtClean="0">
                <a:solidFill>
                  <a:schemeClr val="tx1"/>
                </a:solidFill>
                <a:effectLst/>
                <a:latin typeface="+mn-lt"/>
                <a:ea typeface="+mn-ea"/>
                <a:cs typeface="+mn-cs"/>
              </a:rPr>
              <a:t>, we focused on coverage of curriculum contents in the workbooks, and the weighting given to different content</a:t>
            </a:r>
            <a:r>
              <a:rPr lang="en-US" sz="1200" kern="1200" baseline="0" dirty="0" smtClean="0">
                <a:solidFill>
                  <a:schemeClr val="tx1"/>
                </a:solidFill>
                <a:effectLst/>
                <a:latin typeface="+mn-lt"/>
                <a:ea typeface="+mn-ea"/>
                <a:cs typeface="+mn-cs"/>
              </a:rPr>
              <a:t> OR to what extent did the workbooks match the content and weighting of content in the curriculum?</a:t>
            </a:r>
          </a:p>
          <a:p>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baseline="0" dirty="0" smtClean="0">
                <a:solidFill>
                  <a:schemeClr val="tx1"/>
                </a:solidFill>
                <a:effectLst/>
                <a:latin typeface="+mn-lt"/>
                <a:ea typeface="+mn-ea"/>
                <a:cs typeface="+mn-cs"/>
              </a:rPr>
              <a:t>Conceptual signaling </a:t>
            </a:r>
            <a:r>
              <a:rPr lang="en-US" sz="1200" kern="1200" baseline="0" dirty="0" smtClean="0">
                <a:solidFill>
                  <a:schemeClr val="tx1"/>
                </a:solidFill>
                <a:effectLst/>
                <a:latin typeface="+mn-lt"/>
                <a:ea typeface="+mn-ea"/>
                <a:cs typeface="+mn-cs"/>
              </a:rPr>
              <a:t>– to what extent was it clear in the workbooks what content/concepts/skills were being taught? </a:t>
            </a:r>
            <a:r>
              <a:rPr lang="en-US" sz="1200" kern="1200" dirty="0" smtClean="0">
                <a:solidFill>
                  <a:schemeClr val="tx1"/>
                </a:solidFill>
                <a:effectLst/>
                <a:latin typeface="+mn-lt"/>
                <a:ea typeface="+mn-ea"/>
                <a:cs typeface="+mn-cs"/>
              </a:rPr>
              <a:t>Conceptual signaling may occur in explanatory text, headings, subheadings, text boxes and teacher notes. Or it may only be possible to derive the underpinning concept /content/ skill by reading it off a set of given tasks (implicit).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curriculum document entails </a:t>
            </a:r>
            <a:r>
              <a:rPr lang="en-US" sz="1200" b="1" kern="1200" dirty="0" smtClean="0">
                <a:solidFill>
                  <a:schemeClr val="tx1"/>
                </a:solidFill>
                <a:effectLst/>
                <a:latin typeface="+mn-lt"/>
                <a:ea typeface="+mn-ea"/>
                <a:cs typeface="+mn-cs"/>
              </a:rPr>
              <a:t>progression</a:t>
            </a:r>
            <a:r>
              <a:rPr lang="en-US" sz="1200" kern="1200" dirty="0" smtClean="0">
                <a:solidFill>
                  <a:schemeClr val="tx1"/>
                </a:solidFill>
                <a:effectLst/>
                <a:latin typeface="+mn-lt"/>
                <a:ea typeface="+mn-ea"/>
                <a:cs typeface="+mn-cs"/>
              </a:rPr>
              <a:t>, usually elaborated through increasing levels of cognitive demand and content complexity, over the course of a year for a particular grade. We were interested in the extent to which content progression is explicit in the workbooks. Do the tasks indicate increase in the cognitive demand over the course of the workbooks? Does the complexity or challenge of the content/concept/skills introduced increase over the course of the tasks as presented in the workbooks?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short, we used curriculum alignment (content coverage and weighting), conceptual signaling and content progression as the dimensions against which to evaluate the workbooks as effective practice, assessment and monitoring tools.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C4C119C-4BD1-4140-9FE6-00AA7A99DC50}" type="slidenum">
              <a:rPr lang="en-US" smtClean="0"/>
              <a:t>9</a:t>
            </a:fld>
            <a:endParaRPr lang="en-US"/>
          </a:p>
        </p:txBody>
      </p:sp>
    </p:spTree>
    <p:extLst>
      <p:ext uri="{BB962C8B-B14F-4D97-AF65-F5344CB8AC3E}">
        <p14:creationId xmlns:p14="http://schemas.microsoft.com/office/powerpoint/2010/main" val="3716658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is no specification of weighting of curriculum content areas in the EHL CAPS document. A count of tasks relevant to particular topics in the workbooks indicates, however, a range and spread of tasks across the curriculum content areas. The emphasis in the workbooks is on reading and writing. The workbooks do not cover handwriting or listening as skill areas. They do not deal explicitly with vocabulary development. However, considering the writing, language structure, use and grammar and phonics components especially, the workbook represents comprehensive compliance with the EHL CAPS curriculum. </a:t>
            </a:r>
            <a:r>
              <a:rPr lang="en-GB" baseline="0" dirty="0" smtClean="0">
                <a:effectLst/>
              </a:rPr>
              <a:t>Comprehension questions mainly literal – involving factual recall from the text which departs from the emphasis in the CAPS. Further, </a:t>
            </a:r>
            <a:r>
              <a:rPr lang="en-US" sz="1200" kern="1200" dirty="0" smtClean="0">
                <a:solidFill>
                  <a:schemeClr val="tx1"/>
                </a:solidFill>
                <a:effectLst/>
                <a:latin typeface="+mn-lt"/>
                <a:ea typeface="+mn-ea"/>
                <a:cs typeface="+mn-cs"/>
              </a:rPr>
              <a:t>language, sounds, sight words and spelling are contrary to the EHL CAPS requirements, taught separately from extended text readings and comprehension tasks. This potentially restricts students’ understanding that these language features have real textual function and meaning (see also NEEDU, 2013).</a:t>
            </a:r>
            <a:r>
              <a:rPr lang="en-GB" dirty="0" smtClean="0">
                <a:effectLst/>
              </a:rPr>
              <a:t> </a:t>
            </a:r>
          </a:p>
          <a:p>
            <a:endParaRPr lang="en-GB" dirty="0" smtClean="0">
              <a:effectLst/>
            </a:endParaRPr>
          </a:p>
          <a:p>
            <a:r>
              <a:rPr lang="en-GB" dirty="0" smtClean="0">
                <a:effectLst/>
              </a:rPr>
              <a:t>Maths – strong in numbers and patterns functions and algebra,</a:t>
            </a:r>
            <a:r>
              <a:rPr lang="en-GB" baseline="0" dirty="0" smtClean="0">
                <a:effectLst/>
              </a:rPr>
              <a:t> weaker in the other content areas for maths. </a:t>
            </a:r>
            <a:endParaRPr lang="en-US" dirty="0"/>
          </a:p>
        </p:txBody>
      </p:sp>
      <p:sp>
        <p:nvSpPr>
          <p:cNvPr id="4" name="Slide Number Placeholder 3"/>
          <p:cNvSpPr>
            <a:spLocks noGrp="1"/>
          </p:cNvSpPr>
          <p:nvPr>
            <p:ph type="sldNum" sz="quarter" idx="10"/>
          </p:nvPr>
        </p:nvSpPr>
        <p:spPr/>
        <p:txBody>
          <a:bodyPr/>
          <a:lstStyle/>
          <a:p>
            <a:fld id="{8C4C119C-4BD1-4140-9FE6-00AA7A99DC50}" type="slidenum">
              <a:rPr lang="en-US" smtClean="0"/>
              <a:t>10</a:t>
            </a:fld>
            <a:endParaRPr lang="en-US"/>
          </a:p>
        </p:txBody>
      </p:sp>
    </p:spTree>
    <p:extLst>
      <p:ext uri="{BB962C8B-B14F-4D97-AF65-F5344CB8AC3E}">
        <p14:creationId xmlns:p14="http://schemas.microsoft.com/office/powerpoint/2010/main" val="3702154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broader language learning purposes of the extended texts are mostly implicit (e.g. tense, narrative structure), and are generally not spelt out in the text or in the teacher notes. Most extended texts have highlighted words, however, which refer to the words taught in the phonics section.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short, conceptual signaling in the EHL Workbooks is not strong. The concepts / skills / language components underpinning most tasks and texts are not made explicit.</a:t>
            </a:r>
            <a:endParaRPr lang="en-GB" sz="1200" kern="1200" dirty="0" smtClean="0">
              <a:solidFill>
                <a:schemeClr val="tx1"/>
              </a:solidFill>
              <a:effectLst/>
              <a:latin typeface="+mn-lt"/>
              <a:ea typeface="+mn-ea"/>
              <a:cs typeface="+mn-cs"/>
            </a:endParaRPr>
          </a:p>
          <a:p>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Overall, conceptual signaling in the Mathematics Workbooks is moderate. The content/ concepts / skills / components underpinning most tasks are made explicit in headings</a:t>
            </a:r>
            <a:r>
              <a:rPr lang="en-US" sz="1200" kern="1200" baseline="0" dirty="0" smtClean="0">
                <a:solidFill>
                  <a:schemeClr val="tx1"/>
                </a:solidFill>
                <a:effectLst/>
                <a:latin typeface="+mn-lt"/>
                <a:ea typeface="+mn-ea"/>
                <a:cs typeface="+mn-cs"/>
              </a:rPr>
              <a:t> and ‘talking heads’ as shown in the example here.</a:t>
            </a:r>
            <a:r>
              <a:rPr lang="en-US" sz="1200" kern="1200" dirty="0" smtClean="0">
                <a:solidFill>
                  <a:schemeClr val="tx1"/>
                </a:solidFill>
                <a:effectLst/>
                <a:latin typeface="+mn-lt"/>
                <a:ea typeface="+mn-ea"/>
                <a:cs typeface="+mn-cs"/>
              </a:rPr>
              <a:t> but instructions are not always clear and definitions and worked examples occur only occasionally.</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C4C119C-4BD1-4140-9FE6-00AA7A99DC50}" type="slidenum">
              <a:rPr lang="en-US" smtClean="0"/>
              <a:t>11</a:t>
            </a:fld>
            <a:endParaRPr lang="en-US"/>
          </a:p>
        </p:txBody>
      </p:sp>
    </p:spTree>
    <p:extLst>
      <p:ext uri="{BB962C8B-B14F-4D97-AF65-F5344CB8AC3E}">
        <p14:creationId xmlns:p14="http://schemas.microsoft.com/office/powerpoint/2010/main" val="2587629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Overall, one can conclude that progression in the EHL workbook is moderate to strong.</a:t>
            </a:r>
            <a:r>
              <a:rPr lang="en-US" sz="1200" kern="1200" baseline="0" dirty="0" smtClean="0">
                <a:solidFill>
                  <a:schemeClr val="tx1"/>
                </a:solidFill>
                <a:effectLst/>
                <a:latin typeface="+mn-lt"/>
                <a:ea typeface="+mn-ea"/>
                <a:cs typeface="+mn-cs"/>
              </a:rPr>
              <a:t> Phonics become more difficult, texts longer and more complex. </a:t>
            </a:r>
            <a:r>
              <a:rPr lang="en-US" sz="1200" kern="1200" dirty="0" smtClean="0">
                <a:solidFill>
                  <a:schemeClr val="tx1"/>
                </a:solidFill>
                <a:effectLst/>
                <a:latin typeface="+mn-lt"/>
                <a:ea typeface="+mn-ea"/>
                <a:cs typeface="+mn-cs"/>
              </a:rPr>
              <a:t>task demands of writing activities are pretty</a:t>
            </a:r>
            <a:r>
              <a:rPr lang="en-US" sz="1200" kern="1200" baseline="0" dirty="0" smtClean="0">
                <a:solidFill>
                  <a:schemeClr val="tx1"/>
                </a:solidFill>
                <a:effectLst/>
                <a:latin typeface="+mn-lt"/>
                <a:ea typeface="+mn-ea"/>
                <a:cs typeface="+mn-cs"/>
              </a:rPr>
              <a:t> similar across the workbooks, likewise comprehension tasks generally require predominantly literal comprehension across the books. In writing progression is weak. The same conceptual demands are made in writing activities that are very similar across the books.</a:t>
            </a:r>
            <a:endParaRPr lang="en-GB" sz="1200" kern="1200" dirty="0" smtClean="0">
              <a:solidFill>
                <a:schemeClr val="tx1"/>
              </a:solidFill>
              <a:effectLst/>
              <a:latin typeface="+mn-lt"/>
              <a:ea typeface="+mn-ea"/>
              <a:cs typeface="+mn-cs"/>
            </a:endParaRPr>
          </a:p>
          <a:p>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short, progression in the Mathematics workbook varies across the different content areas, but is strong in relation to the key content area of both the CAPS and the workbooks, namely </a:t>
            </a:r>
            <a:r>
              <a:rPr lang="en-GB" sz="1200" i="1" kern="1200" dirty="0" smtClean="0">
                <a:solidFill>
                  <a:schemeClr val="tx1"/>
                </a:solidFill>
                <a:effectLst/>
                <a:latin typeface="+mn-lt"/>
                <a:ea typeface="+mn-ea"/>
                <a:cs typeface="+mn-cs"/>
              </a:rPr>
              <a:t>Numbers, Operations and Relationships</a:t>
            </a:r>
            <a:r>
              <a:rPr lang="en-GB"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8C4C119C-4BD1-4140-9FE6-00AA7A99DC50}" type="slidenum">
              <a:rPr lang="en-US" smtClean="0"/>
              <a:t>12</a:t>
            </a:fld>
            <a:endParaRPr lang="en-US"/>
          </a:p>
        </p:txBody>
      </p:sp>
    </p:spTree>
    <p:extLst>
      <p:ext uri="{BB962C8B-B14F-4D97-AF65-F5344CB8AC3E}">
        <p14:creationId xmlns:p14="http://schemas.microsoft.com/office/powerpoint/2010/main" val="565356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 both these content areas they provide a solid resource for practice and consolidation, with clear progression and </a:t>
            </a:r>
            <a:r>
              <a:rPr lang="en-US" sz="1200" kern="1200" dirty="0" smtClean="0">
                <a:solidFill>
                  <a:schemeClr val="tx1"/>
                </a:solidFill>
                <a:effectLst/>
                <a:latin typeface="+mn-lt"/>
                <a:ea typeface="+mn-ea"/>
                <a:cs typeface="+mn-cs"/>
              </a:rPr>
              <a:t>comprehensive curriculum alignment.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More </a:t>
            </a:r>
            <a:r>
              <a:rPr lang="en-US" sz="1200" kern="1200" dirty="0" smtClean="0">
                <a:solidFill>
                  <a:schemeClr val="tx1"/>
                </a:solidFill>
                <a:effectLst/>
                <a:latin typeface="+mn-lt"/>
                <a:ea typeface="+mn-ea"/>
                <a:cs typeface="+mn-cs"/>
              </a:rPr>
              <a:t>than 80% of the activities cover these two content areas</a:t>
            </a:r>
            <a:r>
              <a:rPr lang="en-ZA" sz="1200" kern="1200" dirty="0" smtClean="0">
                <a:solidFill>
                  <a:schemeClr val="tx1"/>
                </a:solidFill>
                <a:effectLst/>
                <a:latin typeface="+mn-lt"/>
                <a:ea typeface="+mn-ea"/>
                <a:cs typeface="+mn-cs"/>
              </a:rPr>
              <a:t>.</a:t>
            </a:r>
          </a:p>
          <a:p>
            <a:endParaRPr lang="en-Z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4C119C-4BD1-4140-9FE6-00AA7A99DC50}" type="slidenum">
              <a:rPr lang="en-US" smtClean="0"/>
              <a:t>13</a:t>
            </a:fld>
            <a:endParaRPr lang="en-US"/>
          </a:p>
        </p:txBody>
      </p:sp>
    </p:spTree>
    <p:extLst>
      <p:ext uri="{BB962C8B-B14F-4D97-AF65-F5344CB8AC3E}">
        <p14:creationId xmlns:p14="http://schemas.microsoft.com/office/powerpoint/2010/main" val="3702458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they do not contain activities that draw together tasks from discrete content areas to be completed in one activity the way assessment tasks do, i.e. they do not model assessment texts. </a:t>
            </a:r>
          </a:p>
          <a:p>
            <a:endParaRPr lang="en-US" dirty="0" smtClean="0"/>
          </a:p>
          <a:p>
            <a:r>
              <a:rPr lang="en-US" sz="1200" kern="1200" dirty="0" smtClean="0">
                <a:solidFill>
                  <a:schemeClr val="tx1"/>
                </a:solidFill>
                <a:effectLst/>
                <a:latin typeface="+mn-lt"/>
                <a:ea typeface="+mn-ea"/>
                <a:cs typeface="+mn-cs"/>
              </a:rPr>
              <a:t>Further, the </a:t>
            </a:r>
            <a:r>
              <a:rPr lang="en-US" sz="1200" b="1" kern="1200" dirty="0" smtClean="0">
                <a:solidFill>
                  <a:schemeClr val="tx1"/>
                </a:solidFill>
                <a:effectLst/>
                <a:latin typeface="+mn-lt"/>
                <a:ea typeface="+mn-ea"/>
                <a:cs typeface="+mn-cs"/>
              </a:rPr>
              <a:t>limitations to progression in some areas </a:t>
            </a:r>
            <a:r>
              <a:rPr lang="en-US" sz="1200" kern="1200" dirty="0" smtClean="0">
                <a:solidFill>
                  <a:schemeClr val="tx1"/>
                </a:solidFill>
                <a:effectLst/>
                <a:latin typeface="+mn-lt"/>
                <a:ea typeface="+mn-ea"/>
                <a:cs typeface="+mn-cs"/>
              </a:rPr>
              <a:t>of learning makes the workbooks’ use in tracking the progress of learners, and as an assessment tool to diagnose whether learners require intervention as the DBE intention suggests, limited.</a:t>
            </a:r>
            <a:endParaRPr lang="en-ZA"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ZA"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C4C119C-4BD1-4140-9FE6-00AA7A99DC50}" type="slidenum">
              <a:rPr lang="en-US" smtClean="0"/>
              <a:t>14</a:t>
            </a:fld>
            <a:endParaRPr lang="en-US"/>
          </a:p>
        </p:txBody>
      </p:sp>
    </p:spTree>
    <p:extLst>
      <p:ext uri="{BB962C8B-B14F-4D97-AF65-F5344CB8AC3E}">
        <p14:creationId xmlns:p14="http://schemas.microsoft.com/office/powerpoint/2010/main" val="1020877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Moreover, the limitations of progression in the workbooks, as discussed above, precludes using the workbooks as a tool for monitoring learner performance over time in certain areas of learning. Counting the number of pages completed in the workbook will not give a reliable indication of learners’ progress. </a:t>
            </a:r>
            <a:endParaRPr lang="en-ZA" sz="1200" kern="1200" dirty="0" smtClean="0">
              <a:solidFill>
                <a:schemeClr val="tx1"/>
              </a:solidFill>
              <a:effectLst/>
              <a:latin typeface="+mn-lt"/>
              <a:ea typeface="+mn-ea"/>
              <a:cs typeface="+mn-cs"/>
            </a:endParaRPr>
          </a:p>
          <a:p>
            <a:endParaRPr lang="en-US" dirty="0" smtClean="0"/>
          </a:p>
          <a:p>
            <a:r>
              <a:rPr lang="en-US" dirty="0" smtClean="0"/>
              <a:t>i.e. Monitoring only curriculum coverage, not learner performance!</a:t>
            </a:r>
            <a:endParaRPr lang="en-US" dirty="0"/>
          </a:p>
        </p:txBody>
      </p:sp>
      <p:sp>
        <p:nvSpPr>
          <p:cNvPr id="4" name="Slide Number Placeholder 3"/>
          <p:cNvSpPr>
            <a:spLocks noGrp="1"/>
          </p:cNvSpPr>
          <p:nvPr>
            <p:ph type="sldNum" sz="quarter" idx="10"/>
          </p:nvPr>
        </p:nvSpPr>
        <p:spPr/>
        <p:txBody>
          <a:bodyPr/>
          <a:lstStyle/>
          <a:p>
            <a:fld id="{8C4C119C-4BD1-4140-9FE6-00AA7A99DC50}" type="slidenum">
              <a:rPr lang="en-US" smtClean="0"/>
              <a:t>15</a:t>
            </a:fld>
            <a:endParaRPr lang="en-US"/>
          </a:p>
        </p:txBody>
      </p:sp>
    </p:spTree>
    <p:extLst>
      <p:ext uri="{BB962C8B-B14F-4D97-AF65-F5344CB8AC3E}">
        <p14:creationId xmlns:p14="http://schemas.microsoft.com/office/powerpoint/2010/main" val="1520390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4C119C-4BD1-4140-9FE6-00AA7A99DC50}" type="slidenum">
              <a:rPr lang="en-US" smtClean="0"/>
              <a:t>16</a:t>
            </a:fld>
            <a:endParaRPr lang="en-US"/>
          </a:p>
        </p:txBody>
      </p:sp>
    </p:spTree>
    <p:extLst>
      <p:ext uri="{BB962C8B-B14F-4D97-AF65-F5344CB8AC3E}">
        <p14:creationId xmlns:p14="http://schemas.microsoft.com/office/powerpoint/2010/main" val="631173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Alignment, for example he recently proposed single textbook.</a:t>
            </a:r>
          </a:p>
          <a:p>
            <a:endParaRPr lang="en-US" dirty="0" smtClean="0"/>
          </a:p>
          <a:p>
            <a:endParaRPr lang="en-US" dirty="0" smtClean="0"/>
          </a:p>
          <a:p>
            <a:r>
              <a:rPr lang="en-US" dirty="0" smtClean="0"/>
              <a:t>THERE TENDS TO BE A CONFLATION OF TRACKING</a:t>
            </a:r>
            <a:r>
              <a:rPr lang="en-US" baseline="0" dirty="0" smtClean="0"/>
              <a:t> COVERAGE AND PERFORMANCE. SO HERE WE JUST STRESS THAT </a:t>
            </a:r>
            <a:endParaRPr lang="en-US" dirty="0" smtClean="0"/>
          </a:p>
          <a:p>
            <a:endParaRPr lang="en-GB" sz="1200" kern="1200" dirty="0" smtClean="0">
              <a:solidFill>
                <a:schemeClr val="tx1"/>
              </a:solidFill>
              <a:effectLst/>
              <a:latin typeface="+mn-lt"/>
              <a:ea typeface="+mn-ea"/>
              <a:cs typeface="+mn-cs"/>
            </a:endParaRPr>
          </a:p>
          <a:p>
            <a:endParaRPr lang="en-GB" sz="1200" b="1" i="1" kern="1200" dirty="0" smtClean="0">
              <a:solidFill>
                <a:schemeClr val="tx1"/>
              </a:solidFill>
              <a:effectLst/>
              <a:latin typeface="+mn-lt"/>
              <a:ea typeface="+mn-ea"/>
              <a:cs typeface="+mn-cs"/>
            </a:endParaRPr>
          </a:p>
          <a:p>
            <a:pPr marL="0" indent="0">
              <a:buNone/>
            </a:pPr>
            <a:r>
              <a:rPr lang="en-US" b="1" dirty="0" smtClean="0"/>
              <a:t>Differentiation and remediation</a:t>
            </a:r>
          </a:p>
          <a:p>
            <a:pPr marL="0" indent="0">
              <a:buNone/>
            </a:pPr>
            <a:endParaRPr lang="en-US" dirty="0" smtClean="0"/>
          </a:p>
          <a:p>
            <a:pPr marL="0" indent="0">
              <a:buNone/>
            </a:pPr>
            <a:r>
              <a:rPr lang="en-US" dirty="0" smtClean="0"/>
              <a:t>Workbooks are strictly grade level texts and do not offer differentiated learning opportunities. Distribution of additional workbooks could however facilitate their use across grades as a resource to be used in assisting learners who have fallen behind to catch up, or used to provide extension activities for faster learners. </a:t>
            </a:r>
          </a:p>
          <a:p>
            <a:endParaRPr lang="en-US" b="1" i="1" dirty="0"/>
          </a:p>
        </p:txBody>
      </p:sp>
      <p:sp>
        <p:nvSpPr>
          <p:cNvPr id="4" name="Slide Number Placeholder 3"/>
          <p:cNvSpPr>
            <a:spLocks noGrp="1"/>
          </p:cNvSpPr>
          <p:nvPr>
            <p:ph type="sldNum" sz="quarter" idx="10"/>
          </p:nvPr>
        </p:nvSpPr>
        <p:spPr/>
        <p:txBody>
          <a:bodyPr/>
          <a:lstStyle/>
          <a:p>
            <a:fld id="{8C4C119C-4BD1-4140-9FE6-00AA7A99DC50}" type="slidenum">
              <a:rPr lang="en-US" smtClean="0"/>
              <a:t>17</a:t>
            </a:fld>
            <a:endParaRPr lang="en-US"/>
          </a:p>
        </p:txBody>
      </p:sp>
    </p:spTree>
    <p:extLst>
      <p:ext uri="{BB962C8B-B14F-4D97-AF65-F5344CB8AC3E}">
        <p14:creationId xmlns:p14="http://schemas.microsoft.com/office/powerpoint/2010/main" val="1192251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33029A74-EBEA-A245-A796-FE2E786D38EB}" type="datetimeFigureOut">
              <a:rPr lang="en-US" smtClean="0"/>
              <a:t>16/05/23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4B5FA-A8FF-FF44-B9C0-C934BA2A69DB}" type="slidenum">
              <a:rPr lang="en-US" smtClean="0"/>
              <a:t>‹#›</a:t>
            </a:fld>
            <a:endParaRPr lang="en-US"/>
          </a:p>
        </p:txBody>
      </p:sp>
    </p:spTree>
    <p:extLst>
      <p:ext uri="{BB962C8B-B14F-4D97-AF65-F5344CB8AC3E}">
        <p14:creationId xmlns:p14="http://schemas.microsoft.com/office/powerpoint/2010/main" val="854389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3029A74-EBEA-A245-A796-FE2E786D38EB}" type="datetimeFigureOut">
              <a:rPr lang="en-US" smtClean="0"/>
              <a:t>16/05/23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4B5FA-A8FF-FF44-B9C0-C934BA2A69DB}" type="slidenum">
              <a:rPr lang="en-US" smtClean="0"/>
              <a:t>‹#›</a:t>
            </a:fld>
            <a:endParaRPr lang="en-US"/>
          </a:p>
        </p:txBody>
      </p:sp>
    </p:spTree>
    <p:extLst>
      <p:ext uri="{BB962C8B-B14F-4D97-AF65-F5344CB8AC3E}">
        <p14:creationId xmlns:p14="http://schemas.microsoft.com/office/powerpoint/2010/main" val="2780069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33029A74-EBEA-A245-A796-FE2E786D38EB}" type="datetimeFigureOut">
              <a:rPr lang="en-US" smtClean="0"/>
              <a:t>16/05/23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4B5FA-A8FF-FF44-B9C0-C934BA2A69DB}" type="slidenum">
              <a:rPr lang="en-US" smtClean="0"/>
              <a:t>‹#›</a:t>
            </a:fld>
            <a:endParaRPr lang="en-US"/>
          </a:p>
        </p:txBody>
      </p:sp>
    </p:spTree>
    <p:extLst>
      <p:ext uri="{BB962C8B-B14F-4D97-AF65-F5344CB8AC3E}">
        <p14:creationId xmlns:p14="http://schemas.microsoft.com/office/powerpoint/2010/main" val="1515679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33029A74-EBEA-A245-A796-FE2E786D38EB}" type="datetimeFigureOut">
              <a:rPr lang="en-US" smtClean="0"/>
              <a:t>16/05/23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84B5FA-A8FF-FF44-B9C0-C934BA2A69DB}" type="slidenum">
              <a:rPr lang="en-US" smtClean="0"/>
              <a:t>‹#›</a:t>
            </a:fld>
            <a:endParaRPr lang="en-US"/>
          </a:p>
        </p:txBody>
      </p:sp>
    </p:spTree>
    <p:extLst>
      <p:ext uri="{BB962C8B-B14F-4D97-AF65-F5344CB8AC3E}">
        <p14:creationId xmlns:p14="http://schemas.microsoft.com/office/powerpoint/2010/main" val="3001016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33029A74-EBEA-A245-A796-FE2E786D38EB}" type="datetimeFigureOut">
              <a:rPr lang="en-US" smtClean="0"/>
              <a:t>16/05/23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84B5FA-A8FF-FF44-B9C0-C934BA2A69DB}" type="slidenum">
              <a:rPr lang="en-US" smtClean="0"/>
              <a:t>‹#›</a:t>
            </a:fld>
            <a:endParaRPr lang="en-US"/>
          </a:p>
        </p:txBody>
      </p:sp>
    </p:spTree>
    <p:extLst>
      <p:ext uri="{BB962C8B-B14F-4D97-AF65-F5344CB8AC3E}">
        <p14:creationId xmlns:p14="http://schemas.microsoft.com/office/powerpoint/2010/main" val="357875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33029A74-EBEA-A245-A796-FE2E786D38EB}" type="datetimeFigureOut">
              <a:rPr lang="en-US" smtClean="0"/>
              <a:t>16/05/23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84B5FA-A8FF-FF44-B9C0-C934BA2A69DB}" type="slidenum">
              <a:rPr lang="en-US" smtClean="0"/>
              <a:t>‹#›</a:t>
            </a:fld>
            <a:endParaRPr lang="en-US"/>
          </a:p>
        </p:txBody>
      </p:sp>
    </p:spTree>
    <p:extLst>
      <p:ext uri="{BB962C8B-B14F-4D97-AF65-F5344CB8AC3E}">
        <p14:creationId xmlns:p14="http://schemas.microsoft.com/office/powerpoint/2010/main" val="3900545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29A74-EBEA-A245-A796-FE2E786D38EB}" type="datetimeFigureOut">
              <a:rPr lang="en-US" smtClean="0"/>
              <a:t>16/05/23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84B5FA-A8FF-FF44-B9C0-C934BA2A69DB}" type="slidenum">
              <a:rPr lang="en-US" smtClean="0"/>
              <a:t>‹#›</a:t>
            </a:fld>
            <a:endParaRPr lang="en-US"/>
          </a:p>
        </p:txBody>
      </p:sp>
    </p:spTree>
    <p:extLst>
      <p:ext uri="{BB962C8B-B14F-4D97-AF65-F5344CB8AC3E}">
        <p14:creationId xmlns:p14="http://schemas.microsoft.com/office/powerpoint/2010/main" val="3360626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3029A74-EBEA-A245-A796-FE2E786D38EB}" type="datetimeFigureOut">
              <a:rPr lang="en-US" smtClean="0"/>
              <a:t>16/05/23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84B5FA-A8FF-FF44-B9C0-C934BA2A69DB}" type="slidenum">
              <a:rPr lang="en-US" smtClean="0"/>
              <a:t>‹#›</a:t>
            </a:fld>
            <a:endParaRPr lang="en-US"/>
          </a:p>
        </p:txBody>
      </p:sp>
    </p:spTree>
    <p:extLst>
      <p:ext uri="{BB962C8B-B14F-4D97-AF65-F5344CB8AC3E}">
        <p14:creationId xmlns:p14="http://schemas.microsoft.com/office/powerpoint/2010/main" val="212456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3029A74-EBEA-A245-A796-FE2E786D38EB}" type="datetimeFigureOut">
              <a:rPr lang="en-US" smtClean="0"/>
              <a:t>16/05/23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84B5FA-A8FF-FF44-B9C0-C934BA2A69DB}" type="slidenum">
              <a:rPr lang="en-US" smtClean="0"/>
              <a:t>‹#›</a:t>
            </a:fld>
            <a:endParaRPr lang="en-US"/>
          </a:p>
        </p:txBody>
      </p:sp>
    </p:spTree>
    <p:extLst>
      <p:ext uri="{BB962C8B-B14F-4D97-AF65-F5344CB8AC3E}">
        <p14:creationId xmlns:p14="http://schemas.microsoft.com/office/powerpoint/2010/main" val="250675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3029A74-EBEA-A245-A796-FE2E786D38EB}" type="datetimeFigureOut">
              <a:rPr lang="en-US" smtClean="0"/>
              <a:t>16/05/23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4B5FA-A8FF-FF44-B9C0-C934BA2A69DB}" type="slidenum">
              <a:rPr lang="en-US" smtClean="0"/>
              <a:t>‹#›</a:t>
            </a:fld>
            <a:endParaRPr lang="en-US"/>
          </a:p>
        </p:txBody>
      </p:sp>
    </p:spTree>
    <p:extLst>
      <p:ext uri="{BB962C8B-B14F-4D97-AF65-F5344CB8AC3E}">
        <p14:creationId xmlns:p14="http://schemas.microsoft.com/office/powerpoint/2010/main" val="3875262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3029A74-EBEA-A245-A796-FE2E786D38EB}" type="datetimeFigureOut">
              <a:rPr lang="en-US" smtClean="0"/>
              <a:t>16/05/23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4B5FA-A8FF-FF44-B9C0-C934BA2A69DB}" type="slidenum">
              <a:rPr lang="en-US" smtClean="0"/>
              <a:t>‹#›</a:t>
            </a:fld>
            <a:endParaRPr lang="en-US"/>
          </a:p>
        </p:txBody>
      </p:sp>
    </p:spTree>
    <p:extLst>
      <p:ext uri="{BB962C8B-B14F-4D97-AF65-F5344CB8AC3E}">
        <p14:creationId xmlns:p14="http://schemas.microsoft.com/office/powerpoint/2010/main" val="16707902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029A74-EBEA-A245-A796-FE2E786D38EB}" type="datetimeFigureOut">
              <a:rPr lang="en-US" smtClean="0"/>
              <a:t>16/05/23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84B5FA-A8FF-FF44-B9C0-C934BA2A69DB}" type="slidenum">
              <a:rPr lang="en-US" smtClean="0"/>
              <a:t>‹#›</a:t>
            </a:fld>
            <a:endParaRPr lang="en-US"/>
          </a:p>
        </p:txBody>
      </p:sp>
    </p:spTree>
    <p:extLst>
      <p:ext uri="{BB962C8B-B14F-4D97-AF65-F5344CB8AC3E}">
        <p14:creationId xmlns:p14="http://schemas.microsoft.com/office/powerpoint/2010/main" val="1571439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package" Target="../embeddings/Microsoft_Word_Document1.docx"/><Relationship Id="rId5" Type="http://schemas.openxmlformats.org/officeDocument/2006/relationships/image" Target="../media/image7.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An Analysis of the Grade 3 Department of Basic Education workbooks as curriculum tools</a:t>
            </a:r>
            <a:r>
              <a:rPr lang="en-GB" dirty="0" smtClean="0">
                <a:effectLst/>
              </a:rPr>
              <a:t> </a:t>
            </a:r>
            <a:endParaRPr lang="en-US" dirty="0"/>
          </a:p>
        </p:txBody>
      </p:sp>
      <p:sp>
        <p:nvSpPr>
          <p:cNvPr id="3" name="Subtitle 2"/>
          <p:cNvSpPr>
            <a:spLocks noGrp="1"/>
          </p:cNvSpPr>
          <p:nvPr>
            <p:ph type="subTitle" idx="1"/>
          </p:nvPr>
        </p:nvSpPr>
        <p:spPr/>
        <p:txBody>
          <a:bodyPr>
            <a:normAutofit fontScale="70000" lnSpcReduction="20000"/>
          </a:bodyPr>
          <a:lstStyle/>
          <a:p>
            <a:r>
              <a:rPr lang="en-US" i="1" dirty="0"/>
              <a:t>Ursula Hoadley &amp; </a:t>
            </a:r>
            <a:r>
              <a:rPr lang="en-US" i="1" dirty="0" err="1"/>
              <a:t>Jaamia</a:t>
            </a:r>
            <a:r>
              <a:rPr lang="en-US" i="1" dirty="0"/>
              <a:t> </a:t>
            </a:r>
            <a:r>
              <a:rPr lang="en-US" i="1" dirty="0" err="1"/>
              <a:t>Galant</a:t>
            </a:r>
            <a:endParaRPr lang="en-GB" dirty="0"/>
          </a:p>
          <a:p>
            <a:r>
              <a:rPr lang="en-US" i="1" dirty="0"/>
              <a:t>University of Cape Town</a:t>
            </a:r>
            <a:endParaRPr lang="en-GB" dirty="0"/>
          </a:p>
          <a:p>
            <a:endParaRPr lang="en-US" dirty="0"/>
          </a:p>
          <a:p>
            <a:r>
              <a:rPr lang="en-US" dirty="0" smtClean="0"/>
              <a:t>Presentation at the launch of the PSPPD &amp; </a:t>
            </a:r>
            <a:r>
              <a:rPr lang="en-US" dirty="0" err="1" smtClean="0"/>
              <a:t>Zenex</a:t>
            </a:r>
            <a:r>
              <a:rPr lang="en-US" dirty="0" smtClean="0"/>
              <a:t> reports, Stellenbosch, 24 May 2016</a:t>
            </a:r>
            <a:endParaRPr lang="en-US" dirty="0"/>
          </a:p>
        </p:txBody>
      </p:sp>
    </p:spTree>
    <p:extLst>
      <p:ext uri="{BB962C8B-B14F-4D97-AF65-F5344CB8AC3E}">
        <p14:creationId xmlns:p14="http://schemas.microsoft.com/office/powerpoint/2010/main" val="4174796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Workbook development</a:t>
            </a:r>
            <a:endParaRPr lang="en-US" dirty="0"/>
          </a:p>
        </p:txBody>
      </p:sp>
      <p:pic>
        <p:nvPicPr>
          <p:cNvPr id="5" name="Content Placeholder 4"/>
          <p:cNvPicPr>
            <a:picLocks noGrp="1" noChangeAspect="1"/>
          </p:cNvPicPr>
          <p:nvPr>
            <p:ph idx="1"/>
          </p:nvPr>
        </p:nvPicPr>
        <p:blipFill>
          <a:blip r:embed="rId3"/>
          <a:srcRect t="-12770" b="-12770"/>
          <a:stretch>
            <a:fillRect/>
          </a:stretch>
        </p:blipFill>
        <p:spPr/>
      </p:pic>
    </p:spTree>
    <p:extLst>
      <p:ext uri="{BB962C8B-B14F-4D97-AF65-F5344CB8AC3E}">
        <p14:creationId xmlns:p14="http://schemas.microsoft.com/office/powerpoint/2010/main" val="943631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purpose best suited to?</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a:t>to provide learners with worksheets to </a:t>
            </a:r>
            <a:r>
              <a:rPr lang="en-US" b="1" dirty="0">
                <a:solidFill>
                  <a:srgbClr val="FF0000"/>
                </a:solidFill>
              </a:rPr>
              <a:t>practice</a:t>
            </a:r>
            <a:r>
              <a:rPr lang="en-US" dirty="0"/>
              <a:t> language and numeracy skills that they have been taught in class. They are also meant to help teachers </a:t>
            </a:r>
            <a:r>
              <a:rPr lang="en-US" b="1" dirty="0">
                <a:solidFill>
                  <a:srgbClr val="FF0000"/>
                </a:solidFill>
              </a:rPr>
              <a:t>track the progress </a:t>
            </a:r>
            <a:r>
              <a:rPr lang="en-US" dirty="0"/>
              <a:t>of learners and provide extra support if needed. They are a simple way to </a:t>
            </a:r>
            <a:r>
              <a:rPr lang="en-US" b="1" dirty="0">
                <a:solidFill>
                  <a:srgbClr val="FF0000"/>
                </a:solidFill>
              </a:rPr>
              <a:t>structure learning </a:t>
            </a:r>
            <a:r>
              <a:rPr lang="en-US" dirty="0"/>
              <a:t>activities for learners” (DBE, 2015). </a:t>
            </a:r>
            <a:endParaRPr lang="en-US" dirty="0" smtClean="0"/>
          </a:p>
          <a:p>
            <a:r>
              <a:rPr lang="en-US" dirty="0" smtClean="0"/>
              <a:t>System-wide </a:t>
            </a:r>
            <a:r>
              <a:rPr lang="en-US" b="1" dirty="0" smtClean="0">
                <a:solidFill>
                  <a:srgbClr val="FF0000"/>
                </a:solidFill>
              </a:rPr>
              <a:t>curriculum coverage monitoring</a:t>
            </a:r>
            <a:endParaRPr lang="en-US" b="1" dirty="0">
              <a:solidFill>
                <a:srgbClr val="FF0000"/>
              </a:solidFill>
            </a:endParaRPr>
          </a:p>
        </p:txBody>
      </p:sp>
    </p:spTree>
    <p:extLst>
      <p:ext uri="{BB962C8B-B14F-4D97-AF65-F5344CB8AC3E}">
        <p14:creationId xmlns:p14="http://schemas.microsoft.com/office/powerpoint/2010/main" val="3316137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Curriculum tools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 </a:t>
            </a:r>
            <a:r>
              <a:rPr lang="en-US" b="1" i="1" dirty="0">
                <a:solidFill>
                  <a:srgbClr val="FF0000"/>
                </a:solidFill>
              </a:rPr>
              <a:t>practice tool </a:t>
            </a:r>
            <a:r>
              <a:rPr lang="en-US" dirty="0"/>
              <a:t>is a resource that provides opportunities for the learner to rehearse content, concepts and </a:t>
            </a:r>
            <a:r>
              <a:rPr lang="en-US" dirty="0" smtClean="0"/>
              <a:t>skill through </a:t>
            </a:r>
            <a:r>
              <a:rPr lang="en-US" dirty="0"/>
              <a:t>tasks and activities</a:t>
            </a:r>
            <a:r>
              <a:rPr lang="en-US" dirty="0" smtClean="0"/>
              <a:t>. </a:t>
            </a:r>
            <a:r>
              <a:rPr lang="en-US" dirty="0"/>
              <a:t>Progression in relation to increasing complexity may be present if a wide range of contents over time is addressed. </a:t>
            </a:r>
            <a:endParaRPr lang="en-US" dirty="0" smtClean="0"/>
          </a:p>
          <a:p>
            <a:endParaRPr lang="en-US" dirty="0"/>
          </a:p>
          <a:p>
            <a:r>
              <a:rPr lang="en-US" dirty="0"/>
              <a:t>A</a:t>
            </a:r>
            <a:r>
              <a:rPr lang="en-US" dirty="0" smtClean="0"/>
              <a:t>n </a:t>
            </a:r>
            <a:r>
              <a:rPr lang="en-US" b="1" i="1" dirty="0">
                <a:solidFill>
                  <a:srgbClr val="FF0000"/>
                </a:solidFill>
              </a:rPr>
              <a:t>assessment tool </a:t>
            </a:r>
            <a:r>
              <a:rPr lang="en-US" dirty="0" smtClean="0"/>
              <a:t>makes </a:t>
            </a:r>
            <a:r>
              <a:rPr lang="en-US" dirty="0"/>
              <a:t>explicit the content, concepts and skills to be taught </a:t>
            </a:r>
            <a:r>
              <a:rPr lang="en-US" dirty="0" smtClean="0"/>
              <a:t>and demonstrates what </a:t>
            </a:r>
            <a:r>
              <a:rPr lang="en-US" dirty="0"/>
              <a:t>constitutes an appropriate production</a:t>
            </a:r>
            <a:r>
              <a:rPr lang="en-US" dirty="0" smtClean="0"/>
              <a:t>. </a:t>
            </a:r>
            <a:r>
              <a:rPr lang="en-US" dirty="0"/>
              <a:t>An assessment tool would allow for monitoring learner performance and progression over time. </a:t>
            </a:r>
            <a:endParaRPr lang="en-ZA" dirty="0"/>
          </a:p>
          <a:p>
            <a:pPr marL="0" indent="0">
              <a:buNone/>
            </a:pPr>
            <a:endParaRPr lang="en-US" dirty="0"/>
          </a:p>
          <a:p>
            <a:r>
              <a:rPr lang="en-US" dirty="0" smtClean="0"/>
              <a:t>A </a:t>
            </a:r>
            <a:r>
              <a:rPr lang="en-US" b="1" i="1" dirty="0">
                <a:solidFill>
                  <a:srgbClr val="FF0000"/>
                </a:solidFill>
              </a:rPr>
              <a:t>monitoring tool </a:t>
            </a:r>
            <a:r>
              <a:rPr lang="en-US" dirty="0"/>
              <a:t>ascertains how much curriculum content is being covered and at what levels of </a:t>
            </a:r>
            <a:r>
              <a:rPr lang="en-US" dirty="0" smtClean="0"/>
              <a:t>cognitive demand. It would </a:t>
            </a:r>
            <a:r>
              <a:rPr lang="en-US" dirty="0"/>
              <a:t>require strong alignment with the curriculum and explicit content progression. </a:t>
            </a:r>
            <a:endParaRPr lang="en-US" dirty="0" smtClean="0"/>
          </a:p>
          <a:p>
            <a:endParaRPr lang="en-US" dirty="0"/>
          </a:p>
          <a:p>
            <a:r>
              <a:rPr lang="en-US" dirty="0" smtClean="0"/>
              <a:t>A </a:t>
            </a:r>
            <a:r>
              <a:rPr lang="en-US" b="1" i="1" dirty="0">
                <a:solidFill>
                  <a:srgbClr val="FF0000"/>
                </a:solidFill>
              </a:rPr>
              <a:t>teaching tool</a:t>
            </a:r>
            <a:r>
              <a:rPr lang="en-US" b="1" i="1" dirty="0"/>
              <a:t> </a:t>
            </a:r>
            <a:r>
              <a:rPr lang="en-US" dirty="0"/>
              <a:t>is used to structure learning activities for students and to present and explain content.</a:t>
            </a:r>
          </a:p>
        </p:txBody>
      </p:sp>
    </p:spTree>
    <p:extLst>
      <p:ext uri="{BB962C8B-B14F-4D97-AF65-F5344CB8AC3E}">
        <p14:creationId xmlns:p14="http://schemas.microsoft.com/office/powerpoint/2010/main" val="136360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Two Grade 3 Language workbooks, 2015, </a:t>
            </a:r>
          </a:p>
          <a:p>
            <a:pPr lvl="1"/>
            <a:r>
              <a:rPr lang="en-US" dirty="0" smtClean="0"/>
              <a:t>Term 1 &amp; 2</a:t>
            </a:r>
          </a:p>
          <a:p>
            <a:pPr lvl="1"/>
            <a:r>
              <a:rPr lang="en-US" dirty="0" smtClean="0"/>
              <a:t>Term 3 &amp; 4</a:t>
            </a:r>
          </a:p>
          <a:p>
            <a:pPr marL="457200" lvl="1" indent="0">
              <a:buNone/>
            </a:pPr>
            <a:endParaRPr lang="en-US" dirty="0"/>
          </a:p>
          <a:p>
            <a:r>
              <a:rPr lang="en-US" dirty="0" smtClean="0"/>
              <a:t>Two Grade 3 Mathematics workbooks, 2015</a:t>
            </a:r>
          </a:p>
          <a:p>
            <a:pPr lvl="1"/>
            <a:r>
              <a:rPr lang="en-US" dirty="0" smtClean="0"/>
              <a:t>Term 1 &amp; 2</a:t>
            </a:r>
          </a:p>
          <a:p>
            <a:pPr lvl="1"/>
            <a:r>
              <a:rPr lang="en-US" dirty="0" smtClean="0"/>
              <a:t>Term 3 &amp; 4</a:t>
            </a:r>
          </a:p>
          <a:p>
            <a:pPr marL="0" indent="0">
              <a:buNone/>
            </a:pPr>
            <a:endParaRPr lang="en-US" dirty="0"/>
          </a:p>
          <a:p>
            <a:r>
              <a:rPr lang="en-US" dirty="0"/>
              <a:t>The Curriculum and Assessment Policy Statement </a:t>
            </a:r>
            <a:r>
              <a:rPr lang="en-US" dirty="0" smtClean="0"/>
              <a:t>(CAPS) English </a:t>
            </a:r>
            <a:r>
              <a:rPr lang="en-US" dirty="0"/>
              <a:t>Home Language Foundation Phase Grades R-3 (2011</a:t>
            </a:r>
            <a:r>
              <a:rPr lang="en-US" dirty="0" smtClean="0"/>
              <a:t>)</a:t>
            </a:r>
          </a:p>
          <a:p>
            <a:endParaRPr lang="en-US" dirty="0" smtClean="0"/>
          </a:p>
          <a:p>
            <a:r>
              <a:rPr lang="en-US" dirty="0" smtClean="0"/>
              <a:t>Curriculum </a:t>
            </a:r>
            <a:r>
              <a:rPr lang="en-US" dirty="0"/>
              <a:t>and Assessment Policy Statement </a:t>
            </a:r>
            <a:r>
              <a:rPr lang="en-US" dirty="0" smtClean="0"/>
              <a:t>(CAPS) Mathematics </a:t>
            </a:r>
            <a:r>
              <a:rPr lang="en-US" dirty="0"/>
              <a:t>Foundation Phase Grades R-3 (2011).</a:t>
            </a:r>
            <a:r>
              <a:rPr lang="en-GB" dirty="0" smtClean="0">
                <a:effectLst/>
              </a:rPr>
              <a:t> </a:t>
            </a:r>
            <a:endParaRPr lang="en-US" dirty="0"/>
          </a:p>
        </p:txBody>
      </p:sp>
    </p:spTree>
    <p:extLst>
      <p:ext uri="{BB962C8B-B14F-4D97-AF65-F5344CB8AC3E}">
        <p14:creationId xmlns:p14="http://schemas.microsoft.com/office/powerpoint/2010/main" val="2189936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Grade 3 English Home Language 2015</a:t>
            </a:r>
            <a:endParaRPr lang="en-US" dirty="0"/>
          </a:p>
        </p:txBody>
      </p:sp>
      <p:pic>
        <p:nvPicPr>
          <p:cNvPr id="6" name="Content Placeholder 5"/>
          <p:cNvPicPr>
            <a:picLocks noGrp="1" noChangeAspect="1"/>
          </p:cNvPicPr>
          <p:nvPr>
            <p:ph idx="1"/>
          </p:nvPr>
        </p:nvPicPr>
        <p:blipFill>
          <a:blip r:embed="rId3"/>
          <a:srcRect l="-71361" r="-71361"/>
          <a:stretch>
            <a:fillRect/>
          </a:stretch>
        </p:blipFill>
        <p:spPr>
          <a:xfrm>
            <a:off x="-1914063" y="1600200"/>
            <a:ext cx="8229600" cy="4525963"/>
          </a:xfrm>
        </p:spPr>
      </p:pic>
      <p:pic>
        <p:nvPicPr>
          <p:cNvPr id="7" name="Picture 6"/>
          <p:cNvPicPr>
            <a:picLocks noChangeAspect="1"/>
          </p:cNvPicPr>
          <p:nvPr/>
        </p:nvPicPr>
        <p:blipFill>
          <a:blip r:embed="rId4"/>
          <a:stretch>
            <a:fillRect/>
          </a:stretch>
        </p:blipFill>
        <p:spPr>
          <a:xfrm>
            <a:off x="3848102" y="1600199"/>
            <a:ext cx="3397085" cy="4525963"/>
          </a:xfrm>
          <a:prstGeom prst="rect">
            <a:avLst/>
          </a:prstGeom>
        </p:spPr>
      </p:pic>
    </p:spTree>
    <p:extLst>
      <p:ext uri="{BB962C8B-B14F-4D97-AF65-F5344CB8AC3E}">
        <p14:creationId xmlns:p14="http://schemas.microsoft.com/office/powerpoint/2010/main" val="3070755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Grade 3 Mathematics 2015</a:t>
            </a:r>
            <a:endParaRPr lang="en-US" dirty="0"/>
          </a:p>
        </p:txBody>
      </p:sp>
      <p:pic>
        <p:nvPicPr>
          <p:cNvPr id="4" name="Content Placeholder 3"/>
          <p:cNvPicPr>
            <a:picLocks noGrp="1" noChangeAspect="1"/>
          </p:cNvPicPr>
          <p:nvPr>
            <p:ph idx="1"/>
          </p:nvPr>
        </p:nvPicPr>
        <p:blipFill>
          <a:blip r:embed="rId3"/>
          <a:srcRect l="-69881" r="-69881"/>
          <a:stretch>
            <a:fillRect/>
          </a:stretch>
        </p:blipFill>
        <p:spPr>
          <a:xfrm>
            <a:off x="-1914064" y="1600200"/>
            <a:ext cx="8229600" cy="4525963"/>
          </a:xfrm>
        </p:spPr>
      </p:pic>
      <p:pic>
        <p:nvPicPr>
          <p:cNvPr id="5" name="Picture 4"/>
          <p:cNvPicPr>
            <a:picLocks noChangeAspect="1"/>
          </p:cNvPicPr>
          <p:nvPr/>
        </p:nvPicPr>
        <p:blipFill>
          <a:blip r:embed="rId4"/>
          <a:stretch>
            <a:fillRect/>
          </a:stretch>
        </p:blipFill>
        <p:spPr>
          <a:xfrm>
            <a:off x="3876641" y="1600199"/>
            <a:ext cx="3381407" cy="4525963"/>
          </a:xfrm>
          <a:prstGeom prst="rect">
            <a:avLst/>
          </a:prstGeom>
        </p:spPr>
      </p:pic>
    </p:spTree>
    <p:extLst>
      <p:ext uri="{BB962C8B-B14F-4D97-AF65-F5344CB8AC3E}">
        <p14:creationId xmlns:p14="http://schemas.microsoft.com/office/powerpoint/2010/main" val="1280985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 of analysis</a:t>
            </a:r>
            <a:endParaRPr lang="en-US" dirty="0"/>
          </a:p>
        </p:txBody>
      </p:sp>
      <p:sp>
        <p:nvSpPr>
          <p:cNvPr id="3" name="Content Placeholder 2"/>
          <p:cNvSpPr>
            <a:spLocks noGrp="1"/>
          </p:cNvSpPr>
          <p:nvPr>
            <p:ph idx="1"/>
          </p:nvPr>
        </p:nvSpPr>
        <p:spPr/>
        <p:txBody>
          <a:bodyPr/>
          <a:lstStyle/>
          <a:p>
            <a:pPr marL="0" indent="0">
              <a:buNone/>
            </a:pPr>
            <a:r>
              <a:rPr lang="en-US" dirty="0"/>
              <a:t>A task is defined as an activity with a single goal or theme that the learner is required to complete. It may refer to a single action (such as reading an extended piece of text), or a number of actions (completing six multiplication sums). </a:t>
            </a:r>
            <a:endParaRPr lang="en-US" dirty="0" smtClean="0"/>
          </a:p>
          <a:p>
            <a:pPr marL="0" indent="0">
              <a:buNone/>
            </a:pPr>
            <a:endParaRPr lang="en-US" dirty="0"/>
          </a:p>
          <a:p>
            <a:pPr marL="0" indent="0">
              <a:buNone/>
            </a:pPr>
            <a:r>
              <a:rPr lang="en-US" dirty="0" smtClean="0"/>
              <a:t>Language = 593 tasks</a:t>
            </a:r>
          </a:p>
          <a:p>
            <a:pPr marL="0" indent="0">
              <a:buNone/>
            </a:pPr>
            <a:r>
              <a:rPr lang="en-US" dirty="0" smtClean="0"/>
              <a:t>Mathematics = 613 tasks</a:t>
            </a:r>
            <a:endParaRPr lang="en-US" dirty="0"/>
          </a:p>
        </p:txBody>
      </p:sp>
    </p:spTree>
    <p:extLst>
      <p:ext uri="{BB962C8B-B14F-4D97-AF65-F5344CB8AC3E}">
        <p14:creationId xmlns:p14="http://schemas.microsoft.com/office/powerpoint/2010/main" val="217886193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 framework</a:t>
            </a:r>
            <a:endParaRPr lang="en-US"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rcRect t="-2032" b="-2032"/>
          <a:stretch>
            <a:fillRect/>
          </a:stretch>
        </p:blipFill>
        <p:spPr bwMode="auto">
          <a:prstGeom prst="rect">
            <a:avLst/>
          </a:prstGeom>
          <a:noFill/>
          <a:ln>
            <a:noFill/>
          </a:ln>
        </p:spPr>
      </p:pic>
    </p:spTree>
    <p:extLst>
      <p:ext uri="{BB962C8B-B14F-4D97-AF65-F5344CB8AC3E}">
        <p14:creationId xmlns:p14="http://schemas.microsoft.com/office/powerpoint/2010/main" val="107680359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Curriculum alignment</a:t>
            </a:r>
            <a:endParaRPr lang="en-US" dirty="0"/>
          </a:p>
        </p:txBody>
      </p:sp>
      <p:sp>
        <p:nvSpPr>
          <p:cNvPr id="3" name="Content Placeholder 2"/>
          <p:cNvSpPr>
            <a:spLocks noGrp="1"/>
          </p:cNvSpPr>
          <p:nvPr>
            <p:ph idx="1"/>
          </p:nvPr>
        </p:nvSpPr>
        <p:spPr/>
        <p:txBody>
          <a:bodyPr/>
          <a:lstStyle/>
          <a:p>
            <a:pPr marL="0" indent="0">
              <a:buNone/>
            </a:pPr>
            <a:r>
              <a:rPr lang="en-US" dirty="0" smtClean="0"/>
              <a:t>Language – moderate to strong</a:t>
            </a:r>
          </a:p>
          <a:p>
            <a:pPr marL="0" indent="0">
              <a:buNone/>
            </a:pPr>
            <a:r>
              <a:rPr lang="en-US" dirty="0" smtClean="0"/>
              <a:t>Mathematics – </a:t>
            </a:r>
            <a:r>
              <a:rPr lang="en-US" dirty="0" smtClean="0"/>
              <a:t>moderate </a:t>
            </a:r>
            <a:r>
              <a:rPr lang="en-US" dirty="0" smtClean="0"/>
              <a:t>to strong</a:t>
            </a:r>
          </a:p>
          <a:p>
            <a:pPr marL="0" indent="0">
              <a:buNone/>
            </a:pPr>
            <a:endParaRPr lang="en-US" dirty="0"/>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827817925"/>
              </p:ext>
            </p:extLst>
          </p:nvPr>
        </p:nvGraphicFramePr>
        <p:xfrm>
          <a:off x="296273" y="3532358"/>
          <a:ext cx="8727584" cy="2593805"/>
        </p:xfrm>
        <a:graphic>
          <a:graphicData uri="http://schemas.openxmlformats.org/presentationml/2006/ole">
            <mc:AlternateContent xmlns:mc="http://schemas.openxmlformats.org/markup-compatibility/2006">
              <mc:Choice xmlns:v="urn:schemas-microsoft-com:vml" Requires="v">
                <p:oleObj spid="_x0000_s2064" name="Document" r:id="rId4" imgW="6794500" imgH="2019300" progId="Word.Document.12">
                  <p:embed/>
                </p:oleObj>
              </mc:Choice>
              <mc:Fallback>
                <p:oleObj name="Document" r:id="rId4" imgW="6794500" imgH="2019300" progId="Word.Document.12">
                  <p:embed/>
                  <p:pic>
                    <p:nvPicPr>
                      <p:cNvPr id="0" name=""/>
                      <p:cNvPicPr/>
                      <p:nvPr/>
                    </p:nvPicPr>
                    <p:blipFill>
                      <a:blip r:embed="rId5"/>
                      <a:stretch>
                        <a:fillRect/>
                      </a:stretch>
                    </p:blipFill>
                    <p:spPr>
                      <a:xfrm>
                        <a:off x="296273" y="3532358"/>
                        <a:ext cx="8727584" cy="2593805"/>
                      </a:xfrm>
                      <a:prstGeom prst="rect">
                        <a:avLst/>
                      </a:prstGeom>
                    </p:spPr>
                  </p:pic>
                </p:oleObj>
              </mc:Fallback>
            </mc:AlternateContent>
          </a:graphicData>
        </a:graphic>
      </p:graphicFrame>
    </p:spTree>
    <p:extLst>
      <p:ext uri="{BB962C8B-B14F-4D97-AF65-F5344CB8AC3E}">
        <p14:creationId xmlns:p14="http://schemas.microsoft.com/office/powerpoint/2010/main" val="160154006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a:t>
            </a:r>
            <a:r>
              <a:rPr lang="en-US" dirty="0" err="1" smtClean="0"/>
              <a:t>signalling</a:t>
            </a:r>
            <a:endParaRPr lang="en-US" dirty="0"/>
          </a:p>
        </p:txBody>
      </p:sp>
      <p:sp>
        <p:nvSpPr>
          <p:cNvPr id="3" name="Content Placeholder 2"/>
          <p:cNvSpPr>
            <a:spLocks noGrp="1"/>
          </p:cNvSpPr>
          <p:nvPr>
            <p:ph idx="1"/>
          </p:nvPr>
        </p:nvSpPr>
        <p:spPr/>
        <p:txBody>
          <a:bodyPr/>
          <a:lstStyle/>
          <a:p>
            <a:pPr marL="0" indent="0">
              <a:buNone/>
            </a:pPr>
            <a:r>
              <a:rPr lang="en-US" dirty="0" smtClean="0"/>
              <a:t>Language – weak</a:t>
            </a:r>
          </a:p>
          <a:p>
            <a:pPr marL="0" indent="0">
              <a:buNone/>
            </a:pPr>
            <a:r>
              <a:rPr lang="en-US" dirty="0" smtClean="0"/>
              <a:t>Mathematics - moderate</a:t>
            </a:r>
          </a:p>
          <a:p>
            <a:endParaRPr lang="en-US"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57200" y="3250084"/>
            <a:ext cx="8418930" cy="3258981"/>
          </a:xfrm>
          <a:prstGeom prst="rect">
            <a:avLst/>
          </a:prstGeom>
          <a:noFill/>
          <a:ln>
            <a:noFill/>
          </a:ln>
        </p:spPr>
      </p:pic>
    </p:spTree>
    <p:extLst>
      <p:ext uri="{BB962C8B-B14F-4D97-AF65-F5344CB8AC3E}">
        <p14:creationId xmlns:p14="http://schemas.microsoft.com/office/powerpoint/2010/main" val="236313377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a:t>
            </a:r>
            <a:endParaRPr lang="en-US" dirty="0"/>
          </a:p>
        </p:txBody>
      </p:sp>
      <p:sp>
        <p:nvSpPr>
          <p:cNvPr id="3" name="Content Placeholder 2"/>
          <p:cNvSpPr>
            <a:spLocks noGrp="1"/>
          </p:cNvSpPr>
          <p:nvPr>
            <p:ph idx="1"/>
          </p:nvPr>
        </p:nvSpPr>
        <p:spPr/>
        <p:txBody>
          <a:bodyPr/>
          <a:lstStyle/>
          <a:p>
            <a:pPr marL="0" indent="0">
              <a:buNone/>
            </a:pPr>
            <a:r>
              <a:rPr lang="en-US" dirty="0" smtClean="0"/>
              <a:t>Language – moderate to strong</a:t>
            </a:r>
          </a:p>
          <a:p>
            <a:pPr marL="0" indent="0">
              <a:buNone/>
            </a:pPr>
            <a:r>
              <a:rPr lang="en-US" dirty="0" smtClean="0"/>
              <a:t>Mathematics - strong</a:t>
            </a:r>
          </a:p>
          <a:p>
            <a:endParaRPr lang="en-US"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457200" y="3293132"/>
            <a:ext cx="8229600" cy="3125426"/>
          </a:xfrm>
          <a:prstGeom prst="rect">
            <a:avLst/>
          </a:prstGeom>
          <a:noFill/>
          <a:ln>
            <a:noFill/>
          </a:ln>
        </p:spPr>
      </p:pic>
    </p:spTree>
    <p:extLst>
      <p:ext uri="{BB962C8B-B14F-4D97-AF65-F5344CB8AC3E}">
        <p14:creationId xmlns:p14="http://schemas.microsoft.com/office/powerpoint/2010/main" val="808525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Practice tool </a:t>
            </a:r>
            <a:r>
              <a:rPr lang="en-US" dirty="0" smtClean="0">
                <a:latin typeface="Zapf Dingbats"/>
                <a:ea typeface="Zapf Dingbats"/>
                <a:cs typeface="Zapf Dingbats"/>
                <a:sym typeface="Zapf Dingbats"/>
              </a:rPr>
              <a:t>✔</a:t>
            </a:r>
            <a:endParaRPr lang="en-US" dirty="0"/>
          </a:p>
        </p:txBody>
      </p:sp>
      <p:sp>
        <p:nvSpPr>
          <p:cNvPr id="3" name="Content Placeholder 2"/>
          <p:cNvSpPr>
            <a:spLocks noGrp="1"/>
          </p:cNvSpPr>
          <p:nvPr>
            <p:ph idx="1"/>
          </p:nvPr>
        </p:nvSpPr>
        <p:spPr>
          <a:xfrm>
            <a:off x="457200" y="1069648"/>
            <a:ext cx="8229600" cy="5303668"/>
          </a:xfrm>
        </p:spPr>
        <p:txBody>
          <a:bodyPr>
            <a:normAutofit fontScale="55000" lnSpcReduction="20000"/>
          </a:bodyPr>
          <a:lstStyle/>
          <a:p>
            <a:pPr marL="0" indent="0">
              <a:buNone/>
            </a:pPr>
            <a:r>
              <a:rPr lang="en-US" b="1" dirty="0" smtClean="0"/>
              <a:t>Language</a:t>
            </a:r>
          </a:p>
          <a:p>
            <a:pPr marL="0" indent="0">
              <a:buNone/>
            </a:pPr>
            <a:endParaRPr lang="en-US" sz="2100" dirty="0" smtClean="0"/>
          </a:p>
          <a:p>
            <a:pPr marL="0" indent="0">
              <a:buNone/>
            </a:pPr>
            <a:r>
              <a:rPr lang="en-US" dirty="0" smtClean="0"/>
              <a:t>The </a:t>
            </a:r>
            <a:r>
              <a:rPr lang="en-US" dirty="0"/>
              <a:t>Grade 3 EHL workbooks offer opportunities for learners to read and engage with texts. </a:t>
            </a:r>
            <a:r>
              <a:rPr lang="en-US" dirty="0" smtClean="0"/>
              <a:t>These workbooks also offer opportunities for </a:t>
            </a:r>
            <a:r>
              <a:rPr lang="en-US" dirty="0" err="1" smtClean="0"/>
              <a:t>practising</a:t>
            </a:r>
            <a:r>
              <a:rPr lang="en-US" dirty="0"/>
              <a:t> </a:t>
            </a:r>
            <a:r>
              <a:rPr lang="en-US" dirty="0" smtClean="0"/>
              <a:t>writing, including writing extended text, and </a:t>
            </a:r>
            <a:r>
              <a:rPr lang="en-US" dirty="0" err="1" smtClean="0"/>
              <a:t>practising</a:t>
            </a:r>
            <a:r>
              <a:rPr lang="en-US" dirty="0" smtClean="0"/>
              <a:t> phonics, language structures, grammar and usage.</a:t>
            </a:r>
          </a:p>
          <a:p>
            <a:pPr marL="0" indent="0">
              <a:buNone/>
            </a:pPr>
            <a:endParaRPr lang="en-US" sz="2100" dirty="0" smtClean="0"/>
          </a:p>
          <a:p>
            <a:pPr marL="0" indent="0">
              <a:buNone/>
            </a:pPr>
            <a:r>
              <a:rPr lang="en-US" dirty="0" smtClean="0"/>
              <a:t>BUT </a:t>
            </a:r>
          </a:p>
          <a:p>
            <a:pPr marL="0" indent="0">
              <a:buNone/>
            </a:pPr>
            <a:endParaRPr lang="en-US" sz="2100" dirty="0"/>
          </a:p>
          <a:p>
            <a:pPr marL="0" indent="0">
              <a:buNone/>
            </a:pPr>
            <a:r>
              <a:rPr lang="en-US" dirty="0" smtClean="0"/>
              <a:t>the </a:t>
            </a:r>
            <a:r>
              <a:rPr lang="en-US" dirty="0"/>
              <a:t>texts </a:t>
            </a:r>
            <a:r>
              <a:rPr lang="en-US" dirty="0" smtClean="0"/>
              <a:t>are fairly basic</a:t>
            </a:r>
            <a:r>
              <a:rPr lang="en-US" dirty="0"/>
              <a:t>, mainly comprising narrative fiction dealing with everyday and familiar themes, and the </a:t>
            </a:r>
            <a:r>
              <a:rPr lang="en-US" dirty="0" smtClean="0"/>
              <a:t>comprehension questions </a:t>
            </a:r>
            <a:r>
              <a:rPr lang="en-US" dirty="0"/>
              <a:t>require mainly literal understanding of the texts. </a:t>
            </a:r>
            <a:endParaRPr lang="en-US" dirty="0" smtClean="0"/>
          </a:p>
          <a:p>
            <a:pPr marL="0" indent="0">
              <a:buNone/>
            </a:pPr>
            <a:endParaRPr lang="en-US" sz="2100" dirty="0"/>
          </a:p>
          <a:p>
            <a:pPr marL="0" indent="0">
              <a:buNone/>
            </a:pPr>
            <a:r>
              <a:rPr lang="en-US" b="1" dirty="0" smtClean="0"/>
              <a:t>Mathematics</a:t>
            </a:r>
          </a:p>
          <a:p>
            <a:pPr marL="0" indent="0">
              <a:buNone/>
            </a:pPr>
            <a:endParaRPr lang="en-US" sz="2100" dirty="0" smtClean="0"/>
          </a:p>
          <a:p>
            <a:pPr marL="0" indent="0">
              <a:buNone/>
            </a:pPr>
            <a:r>
              <a:rPr lang="en-US" dirty="0" smtClean="0"/>
              <a:t>The </a:t>
            </a:r>
            <a:r>
              <a:rPr lang="en-US" dirty="0"/>
              <a:t>Grade 3 mathematics workbooks offer </a:t>
            </a:r>
            <a:r>
              <a:rPr lang="en-US" dirty="0" smtClean="0"/>
              <a:t>multiple opportunities </a:t>
            </a:r>
            <a:r>
              <a:rPr lang="en-US" dirty="0"/>
              <a:t>to </a:t>
            </a:r>
            <a:r>
              <a:rPr lang="en-US" dirty="0" err="1"/>
              <a:t>practise</a:t>
            </a:r>
            <a:r>
              <a:rPr lang="en-US" dirty="0"/>
              <a:t> the curriculum content areas of number </a:t>
            </a:r>
            <a:r>
              <a:rPr lang="en-US" dirty="0" smtClean="0"/>
              <a:t>concept development</a:t>
            </a:r>
            <a:r>
              <a:rPr lang="en-US" dirty="0"/>
              <a:t>, basic operations and rudimentary algebra. </a:t>
            </a:r>
            <a:r>
              <a:rPr lang="en-US" dirty="0" smtClean="0"/>
              <a:t>More than 80% of </a:t>
            </a:r>
            <a:r>
              <a:rPr lang="en-US" dirty="0"/>
              <a:t>the tasks in the workbooks cover these areas</a:t>
            </a:r>
            <a:r>
              <a:rPr lang="en-US" dirty="0" smtClean="0"/>
              <a:t>.</a:t>
            </a:r>
          </a:p>
          <a:p>
            <a:endParaRPr lang="en-US" sz="2100" dirty="0"/>
          </a:p>
          <a:p>
            <a:pPr marL="0" indent="0">
              <a:buNone/>
            </a:pPr>
            <a:r>
              <a:rPr lang="en-US" dirty="0" smtClean="0"/>
              <a:t>BUT</a:t>
            </a:r>
          </a:p>
          <a:p>
            <a:endParaRPr lang="en-US" sz="2100" dirty="0"/>
          </a:p>
          <a:p>
            <a:pPr marL="0" indent="0">
              <a:buNone/>
            </a:pPr>
            <a:r>
              <a:rPr lang="en-US" dirty="0" smtClean="0"/>
              <a:t>they </a:t>
            </a:r>
            <a:r>
              <a:rPr lang="en-US" dirty="0"/>
              <a:t>offer only limited opportunities for </a:t>
            </a:r>
            <a:r>
              <a:rPr lang="en-US" dirty="0" err="1"/>
              <a:t>practising</a:t>
            </a:r>
            <a:r>
              <a:rPr lang="en-US" dirty="0"/>
              <a:t> geometry, measurement and data analysis</a:t>
            </a:r>
            <a:r>
              <a:rPr lang="en-US" dirty="0" smtClean="0"/>
              <a:t>.</a:t>
            </a:r>
            <a:endParaRPr lang="en-US" dirty="0"/>
          </a:p>
        </p:txBody>
      </p:sp>
    </p:spTree>
    <p:extLst>
      <p:ext uri="{BB962C8B-B14F-4D97-AF65-F5344CB8AC3E}">
        <p14:creationId xmlns:p14="http://schemas.microsoft.com/office/powerpoint/2010/main" val="3919518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tool </a:t>
            </a:r>
            <a:r>
              <a:rPr lang="en-US" dirty="0" smtClean="0">
                <a:latin typeface="Zapf Dingbats"/>
                <a:ea typeface="Zapf Dingbats"/>
                <a:cs typeface="Zapf Dingbats"/>
                <a:sym typeface="Zapf Dingbats"/>
              </a:rPr>
              <a:t>✗</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Do </a:t>
            </a:r>
            <a:r>
              <a:rPr lang="en-US" dirty="0"/>
              <a:t>not consistently </a:t>
            </a:r>
            <a:r>
              <a:rPr lang="en-US" dirty="0" smtClean="0"/>
              <a:t>make explicit </a:t>
            </a:r>
            <a:r>
              <a:rPr lang="en-US" dirty="0"/>
              <a:t>the contents or the concepts on which the tasks are based, i.e. they do not always make it clear what is to </a:t>
            </a:r>
            <a:r>
              <a:rPr lang="en-US" dirty="0" smtClean="0"/>
              <a:t>be assessed </a:t>
            </a:r>
            <a:r>
              <a:rPr lang="en-US" dirty="0"/>
              <a:t>in a particular task. </a:t>
            </a:r>
            <a:r>
              <a:rPr lang="en-US" dirty="0" smtClean="0"/>
              <a:t>They </a:t>
            </a:r>
            <a:r>
              <a:rPr lang="en-US" dirty="0"/>
              <a:t>do </a:t>
            </a:r>
            <a:r>
              <a:rPr lang="en-US" dirty="0" smtClean="0"/>
              <a:t>not provide </a:t>
            </a:r>
            <a:r>
              <a:rPr lang="en-US" dirty="0"/>
              <a:t>model answers, solutions or assessment rubrics. </a:t>
            </a:r>
            <a:r>
              <a:rPr lang="en-US" dirty="0" smtClean="0"/>
              <a:t>Do </a:t>
            </a:r>
            <a:r>
              <a:rPr lang="en-US" dirty="0"/>
              <a:t>not provide sufficient conceptual signaling to allow teachers to gauge and track student progress.</a:t>
            </a:r>
            <a:r>
              <a:rPr lang="en-GB" dirty="0" smtClean="0">
                <a:effectLst/>
              </a:rPr>
              <a:t> </a:t>
            </a:r>
            <a:endParaRPr lang="en-US" dirty="0"/>
          </a:p>
        </p:txBody>
      </p:sp>
    </p:spTree>
    <p:extLst>
      <p:ext uri="{BB962C8B-B14F-4D97-AF65-F5344CB8AC3E}">
        <p14:creationId xmlns:p14="http://schemas.microsoft.com/office/powerpoint/2010/main" val="2574936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tool </a:t>
            </a:r>
            <a:r>
              <a:rPr lang="en-US" dirty="0" smtClean="0">
                <a:latin typeface="Zapf Dingbats"/>
                <a:ea typeface="Zapf Dingbats"/>
                <a:cs typeface="Zapf Dingbats"/>
                <a:sym typeface="Zapf Dingbats"/>
              </a:rPr>
              <a:t>✔</a:t>
            </a:r>
            <a:endParaRPr lang="en-US" dirty="0"/>
          </a:p>
        </p:txBody>
      </p:sp>
      <p:sp>
        <p:nvSpPr>
          <p:cNvPr id="3" name="Content Placeholder 2"/>
          <p:cNvSpPr>
            <a:spLocks noGrp="1"/>
          </p:cNvSpPr>
          <p:nvPr>
            <p:ph idx="1"/>
          </p:nvPr>
        </p:nvSpPr>
        <p:spPr>
          <a:xfrm>
            <a:off x="457200" y="1417638"/>
            <a:ext cx="8229600" cy="5000247"/>
          </a:xfrm>
        </p:spPr>
        <p:txBody>
          <a:bodyPr>
            <a:normAutofit fontScale="77500" lnSpcReduction="20000"/>
          </a:bodyPr>
          <a:lstStyle/>
          <a:p>
            <a:pPr marL="0" indent="0">
              <a:buNone/>
            </a:pPr>
            <a:r>
              <a:rPr lang="en-US" dirty="0"/>
              <a:t>The overall high level of curriculum compliance of the Grade 3 workbooks suggests they could be an </a:t>
            </a:r>
            <a:r>
              <a:rPr lang="en-US" dirty="0" smtClean="0"/>
              <a:t>effective monitoring </a:t>
            </a:r>
            <a:r>
              <a:rPr lang="en-US" dirty="0"/>
              <a:t>tool across the education system. A crude measure of coverage in key content areas could be </a:t>
            </a:r>
            <a:r>
              <a:rPr lang="en-US" dirty="0" smtClean="0"/>
              <a:t>obtained by </a:t>
            </a:r>
            <a:r>
              <a:rPr lang="en-US" dirty="0"/>
              <a:t>calculating the number of pages or exercises completed in the workbooks.</a:t>
            </a:r>
          </a:p>
          <a:p>
            <a:pPr marL="0" indent="0">
              <a:buNone/>
            </a:pPr>
            <a:endParaRPr lang="en-US" dirty="0" smtClean="0"/>
          </a:p>
          <a:p>
            <a:pPr marL="0" indent="0">
              <a:buNone/>
            </a:pPr>
            <a:r>
              <a:rPr lang="en-US" dirty="0" smtClean="0"/>
              <a:t>BUT</a:t>
            </a:r>
          </a:p>
          <a:p>
            <a:pPr marL="0" indent="0">
              <a:buNone/>
            </a:pPr>
            <a:endParaRPr lang="en-US" dirty="0"/>
          </a:p>
          <a:p>
            <a:pPr marL="0" indent="0">
              <a:buNone/>
            </a:pPr>
            <a:r>
              <a:rPr lang="en-US" dirty="0" smtClean="0"/>
              <a:t>This quantitative </a:t>
            </a:r>
            <a:r>
              <a:rPr lang="en-US" dirty="0"/>
              <a:t>measure of curriculum coverage across classrooms will not indicate the quality of the work </a:t>
            </a:r>
            <a:r>
              <a:rPr lang="en-US" dirty="0" smtClean="0"/>
              <a:t>being completed </a:t>
            </a:r>
            <a:r>
              <a:rPr lang="en-US" dirty="0"/>
              <a:t>or give a reliable indication of learners’ </a:t>
            </a:r>
            <a:r>
              <a:rPr lang="en-US" dirty="0" smtClean="0"/>
              <a:t>progress (NEEDU, 2013). </a:t>
            </a:r>
            <a:r>
              <a:rPr lang="en-US" dirty="0"/>
              <a:t>This would require a more in-depth investigation </a:t>
            </a:r>
            <a:r>
              <a:rPr lang="en-US" dirty="0" smtClean="0"/>
              <a:t>of how </a:t>
            </a:r>
            <a:r>
              <a:rPr lang="en-US" i="1" dirty="0"/>
              <a:t>well</a:t>
            </a:r>
            <a:r>
              <a:rPr lang="en-US" dirty="0"/>
              <a:t> students are completing the workbooks.</a:t>
            </a:r>
          </a:p>
        </p:txBody>
      </p:sp>
    </p:spTree>
    <p:extLst>
      <p:ext uri="{BB962C8B-B14F-4D97-AF65-F5344CB8AC3E}">
        <p14:creationId xmlns:p14="http://schemas.microsoft.com/office/powerpoint/2010/main" val="3744780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Teaching tool </a:t>
            </a:r>
            <a:r>
              <a:rPr lang="en-US" dirty="0" smtClean="0">
                <a:latin typeface="Zapf Dingbats"/>
                <a:ea typeface="Zapf Dingbats"/>
                <a:cs typeface="Zapf Dingbats"/>
                <a:sym typeface="Zapf Dingbats"/>
              </a:rPr>
              <a:t>✗</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The DBE suggests that the workbooks present a simple way to ‘structure learning activities for learners’. We </a:t>
            </a:r>
            <a:r>
              <a:rPr lang="en-US" dirty="0" smtClean="0"/>
              <a:t>suggest that </a:t>
            </a:r>
            <a:r>
              <a:rPr lang="en-US" dirty="0"/>
              <a:t>if they are to be used to support teaching, they will need further development to make the content, </a:t>
            </a:r>
            <a:r>
              <a:rPr lang="en-US" dirty="0" smtClean="0"/>
              <a:t>concepts and </a:t>
            </a:r>
            <a:r>
              <a:rPr lang="en-US" dirty="0"/>
              <a:t>skills on which the activities are based more explicit</a:t>
            </a:r>
            <a:r>
              <a:rPr lang="en-US" dirty="0" smtClean="0"/>
              <a:t>.</a:t>
            </a:r>
          </a:p>
          <a:p>
            <a:pPr marL="0" indent="0">
              <a:buNone/>
            </a:pPr>
            <a:endParaRPr lang="en-US" dirty="0"/>
          </a:p>
          <a:p>
            <a:pPr marL="0" indent="0">
              <a:buNone/>
            </a:pPr>
            <a:r>
              <a:rPr lang="en-US" dirty="0"/>
              <a:t>This could be done in various ways: by improving the activity overview notes in the workbooks; providing more</a:t>
            </a:r>
          </a:p>
          <a:p>
            <a:pPr marL="0" indent="0">
              <a:buNone/>
            </a:pPr>
            <a:r>
              <a:rPr lang="en-US" dirty="0"/>
              <a:t>comprehensive in-text notes, </a:t>
            </a:r>
            <a:r>
              <a:rPr lang="en-US" dirty="0" smtClean="0"/>
              <a:t>definitions </a:t>
            </a:r>
            <a:r>
              <a:rPr lang="en-US" dirty="0"/>
              <a:t>and model answers; producing an aligned teacher guide; or using </a:t>
            </a:r>
            <a:r>
              <a:rPr lang="en-US" dirty="0" smtClean="0"/>
              <a:t>the workbook </a:t>
            </a:r>
            <a:r>
              <a:rPr lang="en-US" dirty="0"/>
              <a:t>alongside a </a:t>
            </a:r>
            <a:r>
              <a:rPr lang="en-US" dirty="0" smtClean="0"/>
              <a:t>carefully aligned textbook</a:t>
            </a:r>
            <a:r>
              <a:rPr lang="en-US" dirty="0"/>
              <a:t>.</a:t>
            </a:r>
          </a:p>
        </p:txBody>
      </p:sp>
    </p:spTree>
    <p:extLst>
      <p:ext uri="{BB962C8B-B14F-4D97-AF65-F5344CB8AC3E}">
        <p14:creationId xmlns:p14="http://schemas.microsoft.com/office/powerpoint/2010/main" val="1311100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457200" y="1417638"/>
            <a:ext cx="8229600" cy="5440362"/>
          </a:xfrm>
        </p:spPr>
        <p:txBody>
          <a:bodyPr>
            <a:normAutofit fontScale="70000" lnSpcReduction="20000"/>
          </a:bodyPr>
          <a:lstStyle/>
          <a:p>
            <a:pPr marL="0" indent="0">
              <a:buNone/>
            </a:pPr>
            <a:r>
              <a:rPr lang="en-US" b="1" dirty="0" smtClean="0"/>
              <a:t>Curriculum tools</a:t>
            </a:r>
          </a:p>
          <a:p>
            <a:pPr marL="0" indent="0">
              <a:buNone/>
            </a:pPr>
            <a:endParaRPr lang="en-US" dirty="0" smtClean="0"/>
          </a:p>
          <a:p>
            <a:r>
              <a:rPr lang="en-US" dirty="0" smtClean="0"/>
              <a:t>Workbooks are a well- entrenched and critical tool to assist curriculum implementation and support instruction</a:t>
            </a:r>
          </a:p>
          <a:p>
            <a:r>
              <a:rPr lang="en-US" dirty="0" smtClean="0"/>
              <a:t>Need to be clear about their use, and extend and strengthen these uses</a:t>
            </a:r>
            <a:endParaRPr lang="en-US" dirty="0"/>
          </a:p>
          <a:p>
            <a:r>
              <a:rPr lang="en-US" dirty="0" smtClean="0"/>
              <a:t>Workbooks well suited for use as a </a:t>
            </a:r>
            <a:r>
              <a:rPr lang="en-US" b="1" i="1" dirty="0" smtClean="0"/>
              <a:t>practice tool </a:t>
            </a:r>
            <a:r>
              <a:rPr lang="en-US" dirty="0" smtClean="0"/>
              <a:t>and simple, quantitative </a:t>
            </a:r>
            <a:r>
              <a:rPr lang="en-US" b="1" i="1" dirty="0" smtClean="0"/>
              <a:t>monitoring tool for curriculum coverage</a:t>
            </a:r>
          </a:p>
          <a:p>
            <a:pPr marL="0" indent="0">
              <a:buNone/>
            </a:pPr>
            <a:endParaRPr lang="en-US" dirty="0"/>
          </a:p>
          <a:p>
            <a:pPr marL="0" indent="0">
              <a:buNone/>
            </a:pPr>
            <a:r>
              <a:rPr lang="en-US" b="1" dirty="0"/>
              <a:t>Tracking Learner </a:t>
            </a:r>
            <a:r>
              <a:rPr lang="en-US" b="1" dirty="0" smtClean="0"/>
              <a:t>Progress</a:t>
            </a:r>
          </a:p>
          <a:p>
            <a:pPr marL="0" indent="0">
              <a:buNone/>
            </a:pPr>
            <a:endParaRPr lang="en-US" b="1" dirty="0"/>
          </a:p>
          <a:p>
            <a:pPr marL="0" indent="0">
              <a:spcBef>
                <a:spcPts val="0"/>
              </a:spcBef>
              <a:buNone/>
              <a:defRPr/>
            </a:pPr>
            <a:r>
              <a:rPr lang="en-US" dirty="0"/>
              <a:t>The possibilities of teachers using the workbooks to track the progress of learners and provide extra support where necessary are </a:t>
            </a:r>
            <a:r>
              <a:rPr lang="en-GB" dirty="0"/>
              <a:t>limited. i.e. </a:t>
            </a:r>
            <a:r>
              <a:rPr lang="en-US" dirty="0"/>
              <a:t>the workbooks do not provide sufficient conceptual signaling to allow teachers to gauge and track student progress. </a:t>
            </a:r>
            <a:endParaRPr lang="en-ZA" dirty="0"/>
          </a:p>
          <a:p>
            <a:pPr marL="0" indent="0">
              <a:buNone/>
            </a:pPr>
            <a:endParaRPr lang="en-US" dirty="0" smtClean="0"/>
          </a:p>
        </p:txBody>
      </p:sp>
    </p:spTree>
    <p:extLst>
      <p:ext uri="{BB962C8B-B14F-4D97-AF65-F5344CB8AC3E}">
        <p14:creationId xmlns:p14="http://schemas.microsoft.com/office/powerpoint/2010/main" val="1855206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Alignment</a:t>
            </a:r>
          </a:p>
          <a:p>
            <a:pPr marL="0" indent="0">
              <a:buNone/>
            </a:pPr>
            <a:endParaRPr lang="en-US" dirty="0"/>
          </a:p>
          <a:p>
            <a:pPr marL="0" indent="0">
              <a:buNone/>
            </a:pPr>
            <a:r>
              <a:rPr lang="en-US" dirty="0"/>
              <a:t>The moderate to strong alignment between the CAPS and the workbooks is </a:t>
            </a:r>
            <a:r>
              <a:rPr lang="en-US" b="1" i="1" dirty="0"/>
              <a:t>very positive</a:t>
            </a:r>
            <a:r>
              <a:rPr lang="en-US" dirty="0"/>
              <a:t>. A strong statement of learning requirements (in the CAPS and ANAs), as well as support to meet these requirements (in textbooks and the workbooks), can potentially be made available to teachers in improving instructional offerings in the classroom. In a system where there is widespread learner failure, a set of strong and well-aligned curriculum elements holds great potential to support teachers in implementing the curriculum and improving learning outcomes. </a:t>
            </a:r>
          </a:p>
          <a:p>
            <a:pPr marL="0" indent="0">
              <a:buNone/>
            </a:pPr>
            <a:endParaRPr lang="en-US" dirty="0"/>
          </a:p>
        </p:txBody>
      </p:sp>
    </p:spTree>
    <p:extLst>
      <p:ext uri="{BB962C8B-B14F-4D97-AF65-F5344CB8AC3E}">
        <p14:creationId xmlns:p14="http://schemas.microsoft.com/office/powerpoint/2010/main" val="6541887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1025</TotalTime>
  <Words>2412</Words>
  <Application>Microsoft Macintosh PowerPoint</Application>
  <PresentationFormat>On-screen Show (4:3)</PresentationFormat>
  <Paragraphs>172</Paragraphs>
  <Slides>18</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Office Theme</vt:lpstr>
      <vt:lpstr>Document</vt:lpstr>
      <vt:lpstr>An Analysis of the Grade 3 Department of Basic Education workbooks as curriculum tools </vt:lpstr>
      <vt:lpstr>Workbook development</vt:lpstr>
      <vt:lpstr>What purpose best suited to?</vt:lpstr>
      <vt:lpstr>Curriculum tools</vt:lpstr>
      <vt:lpstr>Sample</vt:lpstr>
      <vt:lpstr>Grade 3 English Home Language 2015</vt:lpstr>
      <vt:lpstr>Grade 3 Mathematics 2015</vt:lpstr>
      <vt:lpstr>Unit of analysis</vt:lpstr>
      <vt:lpstr>Analytic framework</vt:lpstr>
      <vt:lpstr>Curriculum alignment</vt:lpstr>
      <vt:lpstr>Conceptual signalling</vt:lpstr>
      <vt:lpstr>Progression</vt:lpstr>
      <vt:lpstr>Practice tool ✔</vt:lpstr>
      <vt:lpstr>Assessment tool ✗</vt:lpstr>
      <vt:lpstr>Monitoring tool ✔</vt:lpstr>
      <vt:lpstr>Teaching tool ✗</vt:lpstr>
      <vt:lpstr>Conclusions</vt:lpstr>
      <vt:lpstr>Conclusions</vt:lpstr>
    </vt:vector>
  </TitlesOfParts>
  <Company>University of Cape Town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Analysis of the Grade 3 Department of Basic Education workbooks as curriculum tools </dc:title>
  <dc:creator>Ursula Hoadley</dc:creator>
  <cp:lastModifiedBy>Ursula Hoadley</cp:lastModifiedBy>
  <cp:revision>26</cp:revision>
  <dcterms:created xsi:type="dcterms:W3CDTF">2016-05-22T18:00:39Z</dcterms:created>
  <dcterms:modified xsi:type="dcterms:W3CDTF">2016-05-23T12:35:40Z</dcterms:modified>
</cp:coreProperties>
</file>